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4.xml" ContentType="application/vnd.openxmlformats-officedocument.theme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0" r:id="rId2"/>
    <p:sldMasterId id="2147483689" r:id="rId3"/>
    <p:sldMasterId id="2147483728" r:id="rId4"/>
    <p:sldMasterId id="2147483745" r:id="rId5"/>
  </p:sldMasterIdLst>
  <p:notesMasterIdLst>
    <p:notesMasterId r:id="rId41"/>
  </p:notesMasterIdLst>
  <p:sldIdLst>
    <p:sldId id="256" r:id="rId6"/>
    <p:sldId id="574" r:id="rId7"/>
    <p:sldId id="669" r:id="rId8"/>
    <p:sldId id="1336" r:id="rId9"/>
    <p:sldId id="671" r:id="rId10"/>
    <p:sldId id="678" r:id="rId11"/>
    <p:sldId id="677" r:id="rId12"/>
    <p:sldId id="683" r:id="rId13"/>
    <p:sldId id="681" r:id="rId14"/>
    <p:sldId id="685" r:id="rId15"/>
    <p:sldId id="686" r:id="rId16"/>
    <p:sldId id="689" r:id="rId17"/>
    <p:sldId id="697" r:id="rId18"/>
    <p:sldId id="699" r:id="rId19"/>
    <p:sldId id="570" r:id="rId20"/>
    <p:sldId id="696" r:id="rId21"/>
    <p:sldId id="702" r:id="rId22"/>
    <p:sldId id="705" r:id="rId23"/>
    <p:sldId id="710" r:id="rId24"/>
    <p:sldId id="709" r:id="rId25"/>
    <p:sldId id="1338" r:id="rId26"/>
    <p:sldId id="703" r:id="rId27"/>
    <p:sldId id="557" r:id="rId28"/>
    <p:sldId id="558" r:id="rId29"/>
    <p:sldId id="706" r:id="rId30"/>
    <p:sldId id="707" r:id="rId31"/>
    <p:sldId id="708" r:id="rId32"/>
    <p:sldId id="782" r:id="rId33"/>
    <p:sldId id="714" r:id="rId34"/>
    <p:sldId id="711" r:id="rId35"/>
    <p:sldId id="751" r:id="rId36"/>
    <p:sldId id="758" r:id="rId37"/>
    <p:sldId id="759" r:id="rId38"/>
    <p:sldId id="752" r:id="rId39"/>
    <p:sldId id="753" r:id="rId40"/>
  </p:sldIdLst>
  <p:sldSz cx="9144000" cy="6858000" type="screen4x3"/>
  <p:notesSz cx="6858000" cy="9144000"/>
  <p:defaultTextStyle>
    <a:defPPr>
      <a:defRPr lang="en-GB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06600"/>
    <a:srgbClr val="9099A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17064" autoAdjust="0"/>
    <p:restoredTop sz="86455" autoAdjust="0"/>
  </p:normalViewPr>
  <p:slideViewPr>
    <p:cSldViewPr showGuides="1">
      <p:cViewPr>
        <p:scale>
          <a:sx n="90" d="100"/>
          <a:sy n="90" d="100"/>
        </p:scale>
        <p:origin x="544" y="-34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12474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slide" Target="slides/slide34.xml"/><Relationship Id="rId21" Type="http://schemas.openxmlformats.org/officeDocument/2006/relationships/slide" Target="slides/slide16.xml"/><Relationship Id="rId34" Type="http://schemas.openxmlformats.org/officeDocument/2006/relationships/slide" Target="slides/slide29.xml"/><Relationship Id="rId42" Type="http://schemas.openxmlformats.org/officeDocument/2006/relationships/presProps" Target="presProps.xml"/><Relationship Id="rId7" Type="http://schemas.openxmlformats.org/officeDocument/2006/relationships/slide" Target="slides/slide2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slide" Target="slides/slide35.xml"/><Relationship Id="rId45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slide" Target="slides/slide26.xml"/><Relationship Id="rId44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viewProps" Target="viewProps.xml"/><Relationship Id="rId8" Type="http://schemas.openxmlformats.org/officeDocument/2006/relationships/slide" Target="slides/slide3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41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66CE7C5-F5A5-428E-81C1-1CDF17C4E972}" type="datetimeFigureOut">
              <a:rPr lang="en-US" smtClean="0"/>
              <a:pPr/>
              <a:t>7/9/2026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6DDD493-D2DC-4BDF-AD29-412ACB038D9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54401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de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3</a:t>
            </a:fld>
            <a:endParaRPr lang="de-DE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269D1-396C-D237-678D-44133BE56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3F1F7CD-3CFA-3FED-B5DF-25F909A345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EAD0779-2F59-3571-97AA-F0EFF270E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EE97F0B-A969-6EC0-C2D9-C94FB87622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DDD493-D2DC-4BDF-AD29-412ACB038D96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9315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5</a:t>
            </a:fld>
            <a:endParaRPr lang="de-DE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50938" y="692150"/>
            <a:ext cx="4556125" cy="34163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50938" y="692150"/>
            <a:ext cx="4556125" cy="34163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>
                <a:solidFill>
                  <a:prstClr val="black"/>
                </a:solidFill>
              </a:rPr>
              <a:pPr>
                <a:defRPr/>
              </a:pPr>
              <a:t>8</a:t>
            </a:fld>
            <a:endParaRPr lang="de-DE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>
                <a:solidFill>
                  <a:prstClr val="black"/>
                </a:solidFill>
              </a:rPr>
              <a:pPr>
                <a:defRPr/>
              </a:pPr>
              <a:t>9</a:t>
            </a:fld>
            <a:endParaRPr lang="de-DE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10</a:t>
            </a:fld>
            <a:endParaRPr lang="de-DE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427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276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DBCF92B4-C39A-467F-A9CC-5899D9887A43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11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270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0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0F0C5674-DBA2-492E-B096-6B4B30334AA5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14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65225" y="692150"/>
            <a:ext cx="4619625" cy="34639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95008" y="4387136"/>
            <a:ext cx="5714506" cy="4156234"/>
          </a:xfrm>
        </p:spPr>
        <p:txBody>
          <a:bodyPr>
            <a:normAutofit/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altLang="en-US" sz="1400" dirty="0">
                <a:cs typeface="Arial" charset="0"/>
              </a:rPr>
              <a:t>Supply chain management really started in 1980s with PC innovation. 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en-US" sz="14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altLang="en-US" sz="1400" dirty="0">
                <a:cs typeface="Arial" charset="0"/>
              </a:rPr>
              <a:t>It is the management of upstream &amp; downstream relationships </a:t>
            </a:r>
          </a:p>
          <a:p>
            <a:pPr marL="289036" indent="-289036">
              <a:lnSpc>
                <a:spcPct val="90000"/>
              </a:lnSpc>
              <a:buFontTx/>
              <a:buChar char="-"/>
            </a:pPr>
            <a:r>
              <a:rPr lang="de-DE" altLang="en-US" sz="1400" i="1" dirty="0">
                <a:cs typeface="Arial" charset="0"/>
              </a:rPr>
              <a:t>to deliver superior customer value</a:t>
            </a:r>
            <a:r>
              <a:rPr lang="de-DE" altLang="en-US" sz="1400" i="1" u="sng" dirty="0">
                <a:cs typeface="Arial" charset="0"/>
              </a:rPr>
              <a:t>,</a:t>
            </a:r>
            <a:endParaRPr lang="de-DE" altLang="en-US" sz="1400" i="1" dirty="0">
              <a:cs typeface="Arial" charset="0"/>
            </a:endParaRPr>
          </a:p>
          <a:p>
            <a:pPr marL="289036" indent="-289036">
              <a:lnSpc>
                <a:spcPct val="90000"/>
              </a:lnSpc>
              <a:buFontTx/>
              <a:buChar char="-"/>
            </a:pPr>
            <a:r>
              <a:rPr lang="en-US" sz="1400" dirty="0"/>
              <a:t>to maximize profitability across the entire supply chain while satisfying the end customers</a:t>
            </a:r>
          </a:p>
          <a:p>
            <a:pPr>
              <a:lnSpc>
                <a:spcPct val="90000"/>
              </a:lnSpc>
            </a:pPr>
            <a:endParaRPr lang="en-US" sz="1400" dirty="0"/>
          </a:p>
          <a:p>
            <a:pPr>
              <a:lnSpc>
                <a:spcPct val="90000"/>
              </a:lnSpc>
            </a:pPr>
            <a:r>
              <a:rPr lang="en-US" sz="1400" dirty="0"/>
              <a:t>It is a cross-functional activity, involving many functions, such as operations, marketing, and production and finance.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DF0B94D-FB38-469B-B2F8-3264D623CB32}" type="slidenum">
              <a:rPr kumimoji="0" lang="de-DE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e-DE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246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6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BEEC39B6-3961-4684-8B71-7682955D6581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18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656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564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54BD2DEE-2F08-4725-8FD2-1D85BC8BFF57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19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50938" y="692150"/>
            <a:ext cx="4556125" cy="34163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782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7782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4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FFCD773-9DC6-4CA4-AA1D-BF587586213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505661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23</a:t>
            </a:fld>
            <a:endParaRPr lang="de-DE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24</a:t>
            </a:fld>
            <a:endParaRPr lang="de-DE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349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492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E0744EAF-004E-46BB-88AE-97C9D2CD9176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25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451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16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6BB1B599-74E1-4474-9CD0-BC3F311B3CAB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26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553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540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6E1D20D1-0E1D-4E02-8413-009BB20E9F81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27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373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32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2A6376E0-8FB5-47A7-8273-D1211E438D42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28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475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56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DCDA8B7F-0FFB-4552-8A84-CEB44DE4A6B6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29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758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4DC0A8BE-167C-4EA6-B78F-F3452B04A4B2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30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0" name="Picture 8" descr="C:\Users\andersonl\Desktop\Logistics tit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2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66725" y="620713"/>
            <a:ext cx="8208963" cy="1470025"/>
          </a:xfrm>
        </p:spPr>
        <p:txBody>
          <a:bodyPr/>
          <a:lstStyle>
            <a:lvl1pPr algn="ctr">
              <a:defRPr sz="4400" b="1"/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8313" y="2205038"/>
            <a:ext cx="8207375" cy="863600"/>
          </a:xfrm>
        </p:spPr>
        <p:txBody>
          <a:bodyPr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GB" noProof="0"/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2" name="Rectangle 1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28" name="Picture 4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4" grpId="0"/>
      <p:bldP spid="3075" grpId="0" build="p">
        <p:tmplLst>
          <p:tmpl lvl="1">
            <p:tnLst>
              <p:par>
                <p:cTn presetID="47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7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-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01930580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969144191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025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7250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75311070"/>
      </p:ext>
    </p:extLst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3" name="Rectangle 12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4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4378221"/>
      </p:ext>
    </p:extLst>
  </p:cSld>
  <p:clrMapOvr>
    <a:masterClrMapping/>
  </p:clrMapOvr>
  <p:transition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103937368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8" name="Rectangle 7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9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282206291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33448914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4" name="Rectangle 13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5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12303292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5661391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1668239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33287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517017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538858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14604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85523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50675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4606374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1373455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363343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66612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01282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3751751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7312622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0786929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08425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435" y="4406965"/>
            <a:ext cx="7772400" cy="1362075"/>
          </a:xfrm>
          <a:prstGeom prst="rect">
            <a:avLst/>
          </a:prstGeo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de-DE"/>
              <a:t>Titelmasterformat durch Klicken bearbeiten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435" y="2906716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152375025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176143024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157917313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457205" y="836680"/>
            <a:ext cx="4044462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42340" y="836680"/>
            <a:ext cx="4044462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50188505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2" y="1060113"/>
            <a:ext cx="4040065" cy="639762"/>
          </a:xfrm>
          <a:prstGeom prst="rect">
            <a:avLst/>
          </a:prstGeom>
          <a:solidFill>
            <a:srgbClr val="455695"/>
          </a:solidFill>
        </p:spPr>
        <p:txBody>
          <a:bodyPr anchor="b"/>
          <a:lstStyle>
            <a:lvl1pPr marL="0" indent="0">
              <a:buNone/>
              <a:defRPr sz="2000" b="1">
                <a:solidFill>
                  <a:srgbClr val="FFFFFF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2" y="1793176"/>
            <a:ext cx="4040065" cy="4273612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294" y="1060113"/>
            <a:ext cx="4041531" cy="639762"/>
          </a:xfrm>
          <a:prstGeom prst="rect">
            <a:avLst/>
          </a:prstGeom>
          <a:solidFill>
            <a:srgbClr val="455695"/>
          </a:solidFill>
        </p:spPr>
        <p:txBody>
          <a:bodyPr anchor="b"/>
          <a:lstStyle>
            <a:lvl1pPr marL="0" indent="0">
              <a:buNone/>
              <a:defRPr sz="2000" b="1">
                <a:solidFill>
                  <a:srgbClr val="FFFFFF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294" y="1793176"/>
            <a:ext cx="4041531" cy="4273612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4626825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51732416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175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/>
              <a:t>Titelmasterformat durch Klicken bearbeiten</a:t>
            </a:r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175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de-DE" noProof="0"/>
              <a:t>Bild durch Klicken auf Symbol hinzufügen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175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420155836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49469" y="295275"/>
            <a:ext cx="9144000" cy="533400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60075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00758" y="173039"/>
            <a:ext cx="7044104" cy="647700"/>
          </a:xfrm>
        </p:spPr>
        <p:txBody>
          <a:bodyPr/>
          <a:lstStyle/>
          <a:p>
            <a:r>
              <a:rPr lang="en-US" dirty="0" err="1"/>
              <a:t>Titelmasterformat</a:t>
            </a:r>
            <a:r>
              <a:rPr lang="en-US" dirty="0"/>
              <a:t> </a:t>
            </a:r>
            <a:r>
              <a:rPr lang="en-US" dirty="0" err="1"/>
              <a:t>durch</a:t>
            </a:r>
            <a:r>
              <a:rPr lang="en-US" dirty="0"/>
              <a:t> </a:t>
            </a:r>
            <a:r>
              <a:rPr lang="en-US" dirty="0" err="1"/>
              <a:t>Klicken</a:t>
            </a:r>
            <a:r>
              <a:rPr lang="en-US" dirty="0"/>
              <a:t> </a:t>
            </a:r>
            <a:r>
              <a:rPr lang="en-US" dirty="0" err="1"/>
              <a:t>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 err="1"/>
              <a:t>Textmasterformate</a:t>
            </a:r>
            <a:r>
              <a:rPr lang="en-US" dirty="0"/>
              <a:t> </a:t>
            </a:r>
            <a:r>
              <a:rPr lang="en-US" dirty="0" err="1"/>
              <a:t>durch</a:t>
            </a:r>
            <a:r>
              <a:rPr lang="en-US" dirty="0"/>
              <a:t> </a:t>
            </a:r>
            <a:r>
              <a:rPr lang="en-US" dirty="0" err="1"/>
              <a:t>Klicken</a:t>
            </a:r>
            <a:r>
              <a:rPr lang="en-US" dirty="0"/>
              <a:t> </a:t>
            </a:r>
            <a:r>
              <a:rPr lang="en-US" dirty="0" err="1"/>
              <a:t>bearbeiten</a:t>
            </a:r>
            <a:endParaRPr lang="en-US" dirty="0"/>
          </a:p>
          <a:p>
            <a:pPr lvl="1"/>
            <a:r>
              <a:rPr lang="en-US" dirty="0" err="1"/>
              <a:t>Zweite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  <a:p>
            <a:pPr lvl="2"/>
            <a:r>
              <a:rPr lang="en-US" dirty="0" err="1"/>
              <a:t>Dritte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  <a:p>
            <a:pPr lvl="3"/>
            <a:r>
              <a:rPr lang="en-US" dirty="0" err="1"/>
              <a:t>Vierte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  <a:p>
            <a:pPr lvl="4"/>
            <a:r>
              <a:rPr lang="en-US" dirty="0" err="1"/>
              <a:t>Fünfte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65227351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340783756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33085620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srgbClr val="000000">
                    <a:tint val="75000"/>
                  </a:srgbClr>
                </a:solidFill>
              </a:rPr>
              <a:t>Dr Andre Kreie</a:t>
            </a:r>
            <a:endParaRPr lang="de-DE" dirty="0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216092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dgm" preserve="1">
  <p:cSld name="Titel und Diagramm oder Organigram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00758" y="173039"/>
            <a:ext cx="7044104" cy="647700"/>
          </a:xfrm>
        </p:spPr>
        <p:txBody>
          <a:bodyPr/>
          <a:lstStyle/>
          <a:p>
            <a:r>
              <a:rPr lang="en-US"/>
              <a:t>Titelmasterformat durch Klicken bearbeiten</a:t>
            </a:r>
          </a:p>
        </p:txBody>
      </p:sp>
      <p:sp>
        <p:nvSpPr>
          <p:cNvPr id="3" name="SmartArt-Platzhalter 2"/>
          <p:cNvSpPr>
            <a:spLocks noGrp="1"/>
          </p:cNvSpPr>
          <p:nvPr>
            <p:ph type="dgm"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srgbClr val="000000">
                    <a:tint val="75000"/>
                  </a:srgbClr>
                </a:solidFill>
              </a:rPr>
              <a:t>Dr Andre Kreie</a:t>
            </a:r>
            <a:endParaRPr lang="de-DE" dirty="0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758287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/>
          <p:cNvSpPr>
            <a:spLocks noGrp="1"/>
          </p:cNvSpPr>
          <p:nvPr>
            <p:ph/>
          </p:nvPr>
        </p:nvSpPr>
        <p:spPr>
          <a:xfrm>
            <a:off x="200761" y="173040"/>
            <a:ext cx="8486041" cy="59531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Textmasterformate durch Klicken bearbeiten</a:t>
            </a:r>
          </a:p>
          <a:p>
            <a:pPr lvl="1"/>
            <a:r>
              <a:rPr lang="en-US"/>
              <a:t>Zweite Ebene</a:t>
            </a:r>
          </a:p>
          <a:p>
            <a:pPr lvl="2"/>
            <a:r>
              <a:rPr lang="en-US"/>
              <a:t>Dritte Ebene</a:t>
            </a:r>
          </a:p>
          <a:p>
            <a:pPr lvl="3"/>
            <a:r>
              <a:rPr lang="en-US"/>
              <a:t>Vierte Ebene</a:t>
            </a:r>
          </a:p>
          <a:p>
            <a:pPr lvl="4"/>
            <a:r>
              <a:rPr lang="en-US"/>
              <a:t>Fünfte Ebene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srgbClr val="000000">
                    <a:tint val="75000"/>
                  </a:srgbClr>
                </a:solidFill>
              </a:rPr>
              <a:t>Dr Andre Kreie</a:t>
            </a:r>
            <a:endParaRPr lang="de-DE" dirty="0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458576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0" name="Picture 8" descr="C:\Users\andersonl\Desktop\Logistics tit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2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66725" y="620713"/>
            <a:ext cx="8208963" cy="1470025"/>
          </a:xfrm>
        </p:spPr>
        <p:txBody>
          <a:bodyPr/>
          <a:lstStyle>
            <a:lvl1pPr algn="ctr">
              <a:defRPr sz="4400" b="1"/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8313" y="2205038"/>
            <a:ext cx="8207375" cy="863600"/>
          </a:xfrm>
        </p:spPr>
        <p:txBody>
          <a:bodyPr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GB" noProof="0"/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05331755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4" grpId="0"/>
      <p:bldP spid="3075" grpId="0" build="p">
        <p:tmplLst>
          <p:tmpl lvl="1">
            <p:tnLst>
              <p:par>
                <p:cTn presetID="47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7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-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18448074"/>
      </p:ext>
    </p:extLst>
  </p:cSld>
  <p:clrMapOvr>
    <a:masterClrMapping/>
  </p:clrMapOvr>
  <p:transition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347193139"/>
      </p:ext>
    </p:extLst>
  </p:cSld>
  <p:clrMapOvr>
    <a:masterClrMapping/>
  </p:clrMapOvr>
  <p:transition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025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7250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676072992"/>
      </p:ext>
    </p:extLst>
  </p:cSld>
  <p:clrMapOvr>
    <a:masterClrMapping/>
  </p:clrMapOvr>
  <p:transition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Rectangle 11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3" name="Rectangle 12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4" name="Picture 13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124387679"/>
      </p:ext>
    </p:extLst>
  </p:cSld>
  <p:clrMapOvr>
    <a:masterClrMapping/>
  </p:clrMapOvr>
  <p:transition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65146270"/>
      </p:ext>
    </p:extLst>
  </p:cSld>
  <p:clrMapOvr>
    <a:masterClrMapping/>
  </p:clrMapOvr>
  <p:transition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8" name="Rectangle 7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9" name="Picture 8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76109342"/>
      </p:ext>
    </p:extLst>
  </p:cSld>
  <p:clrMapOvr>
    <a:masterClrMapping/>
  </p:clrMapOvr>
  <p:transition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12586828"/>
      </p:ext>
    </p:extLst>
  </p:cSld>
  <p:clrMapOvr>
    <a:masterClrMapping/>
  </p:clrMapOvr>
  <p:transition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18768975"/>
      </p:ext>
    </p:extLst>
  </p:cSld>
  <p:clrMapOvr>
    <a:masterClrMapping/>
  </p:clrMapOvr>
  <p:transition>
    <p:fade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6157767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hyperlink" Target="http://www.m62.net/" TargetMode="External"/><Relationship Id="rId18" Type="http://schemas.openxmlformats.org/officeDocument/2006/relationships/image" Target="../media/image6.png"/><Relationship Id="rId3" Type="http://schemas.openxmlformats.org/officeDocument/2006/relationships/slideLayout" Target="../slideLayouts/slideLayout13.xml"/><Relationship Id="rId21" Type="http://schemas.openxmlformats.org/officeDocument/2006/relationships/image" Target="../media/image8.png"/><Relationship Id="rId7" Type="http://schemas.openxmlformats.org/officeDocument/2006/relationships/slideLayout" Target="../slideLayouts/slideLayout17.xml"/><Relationship Id="rId12" Type="http://schemas.openxmlformats.org/officeDocument/2006/relationships/theme" Target="../theme/theme2.xml"/><Relationship Id="rId17" Type="http://schemas.openxmlformats.org/officeDocument/2006/relationships/hyperlink" Target="http://www.m62.net/powerpoint-slides/" TargetMode="External"/><Relationship Id="rId2" Type="http://schemas.openxmlformats.org/officeDocument/2006/relationships/slideLayout" Target="../slideLayouts/slideLayout12.xml"/><Relationship Id="rId16" Type="http://schemas.openxmlformats.org/officeDocument/2006/relationships/image" Target="../media/image5.png"/><Relationship Id="rId20" Type="http://schemas.openxmlformats.org/officeDocument/2006/relationships/image" Target="../media/image7.png"/><Relationship Id="rId1" Type="http://schemas.openxmlformats.org/officeDocument/2006/relationships/slideLayout" Target="../slideLayouts/slideLayout11.xml"/><Relationship Id="rId6" Type="http://schemas.openxmlformats.org/officeDocument/2006/relationships/slideLayout" Target="../slideLayouts/slideLayout16.xml"/><Relationship Id="rId11" Type="http://schemas.openxmlformats.org/officeDocument/2006/relationships/slideLayout" Target="../slideLayouts/slideLayout21.xml"/><Relationship Id="rId5" Type="http://schemas.openxmlformats.org/officeDocument/2006/relationships/slideLayout" Target="../slideLayouts/slideLayout15.xml"/><Relationship Id="rId15" Type="http://schemas.openxmlformats.org/officeDocument/2006/relationships/hyperlink" Target="http://www.m62.net/presentation-theory/bullet-points-dont-work/beyond-bullet-points/" TargetMode="External"/><Relationship Id="rId10" Type="http://schemas.openxmlformats.org/officeDocument/2006/relationships/slideLayout" Target="../slideLayouts/slideLayout20.xml"/><Relationship Id="rId19" Type="http://schemas.openxmlformats.org/officeDocument/2006/relationships/hyperlink" Target="http://www.m62.net/powerpoint-training/" TargetMode="External"/><Relationship Id="rId4" Type="http://schemas.openxmlformats.org/officeDocument/2006/relationships/slideLayout" Target="../slideLayouts/slideLayout14.xml"/><Relationship Id="rId9" Type="http://schemas.openxmlformats.org/officeDocument/2006/relationships/slideLayout" Target="../slideLayouts/slideLayout19.xml"/><Relationship Id="rId14" Type="http://schemas.openxmlformats.org/officeDocument/2006/relationships/image" Target="../media/image4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9.png"/><Relationship Id="rId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18" Type="http://schemas.openxmlformats.org/officeDocument/2006/relationships/image" Target="../media/image10.jpeg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17" Type="http://schemas.openxmlformats.org/officeDocument/2006/relationships/theme" Target="../theme/theme4.xml"/><Relationship Id="rId2" Type="http://schemas.openxmlformats.org/officeDocument/2006/relationships/slideLayout" Target="../slideLayouts/slideLayout26.xml"/><Relationship Id="rId16" Type="http://schemas.openxmlformats.org/officeDocument/2006/relationships/slideLayout" Target="../slideLayouts/slideLayout40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34.xml"/><Relationship Id="rId19" Type="http://schemas.openxmlformats.org/officeDocument/2006/relationships/image" Target="../media/image11.png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slideLayout" Target="../slideLayouts/slideLayout3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3.xml"/><Relationship Id="rId7" Type="http://schemas.openxmlformats.org/officeDocument/2006/relationships/slideLayout" Target="../slideLayouts/slideLayout47.xml"/><Relationship Id="rId12" Type="http://schemas.openxmlformats.org/officeDocument/2006/relationships/image" Target="../media/image1.jpeg"/><Relationship Id="rId2" Type="http://schemas.openxmlformats.org/officeDocument/2006/relationships/slideLayout" Target="../slideLayouts/slideLayout42.xml"/><Relationship Id="rId1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6.xml"/><Relationship Id="rId11" Type="http://schemas.openxmlformats.org/officeDocument/2006/relationships/theme" Target="../theme/theme5.xml"/><Relationship Id="rId5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50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Picture 12" descr="C:\Users\andersonl\Desktop\Logistics slide.jp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" y="5179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836613"/>
            <a:ext cx="9036050" cy="5289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692275" y="188913"/>
            <a:ext cx="7416800" cy="49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916238" y="6337300"/>
            <a:ext cx="158432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572000" y="6337300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chemeClr val="bg1"/>
                </a:solidFill>
              </a:defRPr>
            </a:lvl1pPr>
          </a:lstStyle>
          <a:p>
            <a:fld id="{961A7287-92C8-4220-A472-1A5495988633}" type="slidenum">
              <a:rPr lang="en-GB"/>
              <a:pPr/>
              <a:t>‹#›</a:t>
            </a:fld>
            <a:endParaRPr lang="en-GB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88" r:id="rId10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</p:bldLst>
  </p:timing>
  <p:hf hdr="0" ftr="0" dt="0"/>
  <p:txStyles>
    <p:titleStyle>
      <a:lvl1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2pPr>
      <a:lvl3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3pPr>
      <a:lvl4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4pPr>
      <a:lvl5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100000">
                <a:srgbClr val="D9D9D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6147" name="Rectangle 3"/>
          <p:cNvSpPr>
            <a:spLocks noChangeArrowheads="1"/>
          </p:cNvSpPr>
          <p:nvPr/>
        </p:nvSpPr>
        <p:spPr bwMode="auto">
          <a:xfrm>
            <a:off x="-93663" y="6453188"/>
            <a:ext cx="853281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algn="r"/>
            <a:r>
              <a:rPr lang="en-GB" sz="1200">
                <a:solidFill>
                  <a:srgbClr val="4D4D4D"/>
                </a:solidFill>
                <a:latin typeface="Neo Sans" pitchFamily="34" charset="0"/>
              </a:rPr>
              <a:t>m62 visualcommunications is the global leader in presentation effectiveness, from offices in the UK, USA, and Singapore</a:t>
            </a:r>
          </a:p>
        </p:txBody>
      </p:sp>
      <p:pic>
        <p:nvPicPr>
          <p:cNvPr id="6148" name="Picture 4" descr="m62-logo">
            <a:hlinkClick r:id="rId13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2650" y="6484938"/>
            <a:ext cx="381000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9" name="Picture 5" descr="1">
            <a:hlinkClick r:id="rId15"/>
          </p:cNvPr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350" y="777875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6" descr="2">
            <a:hlinkClick r:id="rId17"/>
          </p:cNvPr>
          <p:cNvPicPr>
            <a:picLocks noChangeAspect="1" noChangeArrowheads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8" y="2673350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1" name="Picture 7" descr="3">
            <a:hlinkClick r:id="rId19"/>
          </p:cNvPr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8" y="4568825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2" name="Text Box 8">
            <a:hlinkClick r:id="rId15"/>
          </p:cNvPr>
          <p:cNvSpPr txBox="1">
            <a:spLocks noChangeArrowheads="1"/>
          </p:cNvSpPr>
          <p:nvPr/>
        </p:nvSpPr>
        <p:spPr bwMode="auto">
          <a:xfrm>
            <a:off x="379413" y="2290763"/>
            <a:ext cx="1636712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Beyond Bullet Points</a:t>
            </a:r>
          </a:p>
        </p:txBody>
      </p:sp>
      <p:sp>
        <p:nvSpPr>
          <p:cNvPr id="6153" name="Text Box 9">
            <a:hlinkClick r:id="rId17"/>
          </p:cNvPr>
          <p:cNvSpPr txBox="1">
            <a:spLocks noChangeArrowheads="1"/>
          </p:cNvSpPr>
          <p:nvPr/>
        </p:nvSpPr>
        <p:spPr bwMode="auto">
          <a:xfrm>
            <a:off x="379413" y="4189413"/>
            <a:ext cx="1417637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PowerPoint Slides</a:t>
            </a:r>
          </a:p>
        </p:txBody>
      </p:sp>
      <p:sp>
        <p:nvSpPr>
          <p:cNvPr id="6154" name="Text Box 10">
            <a:hlinkClick r:id="rId19"/>
          </p:cNvPr>
          <p:cNvSpPr txBox="1">
            <a:spLocks noChangeArrowheads="1"/>
          </p:cNvSpPr>
          <p:nvPr/>
        </p:nvSpPr>
        <p:spPr bwMode="auto">
          <a:xfrm>
            <a:off x="379413" y="6084888"/>
            <a:ext cx="1598612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PowerPoint Training</a:t>
            </a:r>
          </a:p>
        </p:txBody>
      </p:sp>
      <p:pic>
        <p:nvPicPr>
          <p:cNvPr id="6155" name="Picture 11" descr="bg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0950" y="777875"/>
            <a:ext cx="6362700" cy="524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6" name="Text Box 12"/>
          <p:cNvSpPr txBox="1">
            <a:spLocks noChangeArrowheads="1"/>
          </p:cNvSpPr>
          <p:nvPr/>
        </p:nvSpPr>
        <p:spPr bwMode="auto">
          <a:xfrm>
            <a:off x="28575" y="188913"/>
            <a:ext cx="91154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/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It’s not the </a:t>
            </a:r>
            <a:r>
              <a:rPr lang="en-GB" sz="2100" b="1">
                <a:solidFill>
                  <a:srgbClr val="333333"/>
                </a:solidFill>
                <a:latin typeface="Neo Sans" pitchFamily="34" charset="0"/>
              </a:rPr>
              <a:t>design</a:t>
            </a:r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 of your template, it’s what you </a:t>
            </a:r>
            <a:r>
              <a:rPr lang="en-GB" sz="2100" b="1">
                <a:solidFill>
                  <a:srgbClr val="333333"/>
                </a:solidFill>
                <a:latin typeface="Neo Sans" pitchFamily="34" charset="0"/>
              </a:rPr>
              <a:t>do with it</a:t>
            </a:r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 that counts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1" descr="borderb.png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93213" cy="685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30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</p:sldLayoutIdLst>
  <p:hf hdr="0" ftr="0" dt="0"/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58" y="173039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de-DE"/>
              <a:t>Klicken Sie, um das Titelformat zu bearbeiten</a:t>
            </a:r>
          </a:p>
        </p:txBody>
      </p:sp>
      <p:sp>
        <p:nvSpPr>
          <p:cNvPr id="33" name="Line 25"/>
          <p:cNvSpPr>
            <a:spLocks noChangeShapeType="1"/>
          </p:cNvSpPr>
          <p:nvPr/>
        </p:nvSpPr>
        <p:spPr bwMode="blackWhite">
          <a:xfrm>
            <a:off x="0" y="836613"/>
            <a:ext cx="9144000" cy="0"/>
          </a:xfrm>
          <a:prstGeom prst="line">
            <a:avLst/>
          </a:prstGeom>
          <a:noFill/>
          <a:ln w="38100">
            <a:solidFill>
              <a:srgbClr val="455695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hangingPunct="0">
              <a:defRPr/>
            </a:pPr>
            <a:endParaRPr lang="de-DE" b="1">
              <a:solidFill>
                <a:srgbClr val="000000"/>
              </a:solidFill>
              <a:cs typeface="Arial" charset="0"/>
            </a:endParaRPr>
          </a:p>
        </p:txBody>
      </p:sp>
      <p:grpSp>
        <p:nvGrpSpPr>
          <p:cNvPr id="2052" name="Gruppieren 28"/>
          <p:cNvGrpSpPr>
            <a:grpSpLocks/>
          </p:cNvGrpSpPr>
          <p:nvPr/>
        </p:nvGrpSpPr>
        <p:grpSpPr bwMode="auto">
          <a:xfrm>
            <a:off x="-1210407" y="736600"/>
            <a:ext cx="1310053" cy="4006850"/>
            <a:chOff x="-1311626" y="737295"/>
            <a:chExt cx="1419576" cy="4006394"/>
          </a:xfrm>
        </p:grpSpPr>
        <p:sp>
          <p:nvSpPr>
            <p:cNvPr id="680974" name="Oval 14"/>
            <p:cNvSpPr>
              <a:spLocks noChangeArrowheads="1"/>
            </p:cNvSpPr>
            <p:nvPr/>
          </p:nvSpPr>
          <p:spPr bwMode="auto">
            <a:xfrm>
              <a:off x="-817792" y="2324614"/>
              <a:ext cx="390622" cy="360322"/>
            </a:xfrm>
            <a:prstGeom prst="ellipse">
              <a:avLst/>
            </a:prstGeom>
            <a:solidFill>
              <a:srgbClr val="999933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5" name="Oval 15"/>
            <p:cNvSpPr>
              <a:spLocks noChangeArrowheads="1"/>
            </p:cNvSpPr>
            <p:nvPr/>
          </p:nvSpPr>
          <p:spPr bwMode="auto">
            <a:xfrm>
              <a:off x="-817792" y="1638892"/>
              <a:ext cx="390622" cy="360322"/>
            </a:xfrm>
            <a:prstGeom prst="ellipse">
              <a:avLst/>
            </a:prstGeom>
            <a:solidFill>
              <a:srgbClr val="45569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6" name="Oval 16"/>
            <p:cNvSpPr>
              <a:spLocks noChangeArrowheads="1"/>
            </p:cNvSpPr>
            <p:nvPr userDrawn="1"/>
          </p:nvSpPr>
          <p:spPr bwMode="auto">
            <a:xfrm>
              <a:off x="-817792" y="953170"/>
              <a:ext cx="390622" cy="360322"/>
            </a:xfrm>
            <a:prstGeom prst="ellipse">
              <a:avLst/>
            </a:prstGeom>
            <a:solidFill>
              <a:srgbClr val="993333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7" name="Oval 17"/>
            <p:cNvSpPr>
              <a:spLocks noChangeArrowheads="1"/>
            </p:cNvSpPr>
            <p:nvPr/>
          </p:nvSpPr>
          <p:spPr bwMode="auto">
            <a:xfrm>
              <a:off x="-817792" y="3010336"/>
              <a:ext cx="390622" cy="360322"/>
            </a:xfrm>
            <a:prstGeom prst="ellipse">
              <a:avLst/>
            </a:prstGeom>
            <a:solidFill>
              <a:srgbClr val="FF9900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8" name="Oval 18"/>
            <p:cNvSpPr>
              <a:spLocks noChangeArrowheads="1"/>
            </p:cNvSpPr>
            <p:nvPr/>
          </p:nvSpPr>
          <p:spPr bwMode="auto">
            <a:xfrm>
              <a:off x="-816204" y="3696058"/>
              <a:ext cx="390622" cy="360322"/>
            </a:xfrm>
            <a:prstGeom prst="ellipse">
              <a:avLst/>
            </a:prstGeom>
            <a:solidFill>
              <a:srgbClr val="898989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9" name="Oval 19"/>
            <p:cNvSpPr>
              <a:spLocks noChangeArrowheads="1"/>
            </p:cNvSpPr>
            <p:nvPr/>
          </p:nvSpPr>
          <p:spPr bwMode="auto">
            <a:xfrm>
              <a:off x="-816204" y="4383368"/>
              <a:ext cx="390622" cy="360321"/>
            </a:xfrm>
            <a:prstGeom prst="ellipse">
              <a:avLst/>
            </a:prstGeom>
            <a:solidFill>
              <a:srgbClr val="C0C0C0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9" name="Textfeld 18"/>
            <p:cNvSpPr txBox="1"/>
            <p:nvPr userDrawn="1"/>
          </p:nvSpPr>
          <p:spPr>
            <a:xfrm>
              <a:off x="-1311626" y="737295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153-51-51</a:t>
              </a:r>
            </a:p>
          </p:txBody>
        </p:sp>
        <p:sp>
          <p:nvSpPr>
            <p:cNvPr id="20" name="Textfeld 19"/>
            <p:cNvSpPr txBox="1"/>
            <p:nvPr userDrawn="1"/>
          </p:nvSpPr>
          <p:spPr>
            <a:xfrm>
              <a:off x="-1305275" y="2170645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153-153-51</a:t>
              </a:r>
            </a:p>
          </p:txBody>
        </p:sp>
        <p:sp>
          <p:nvSpPr>
            <p:cNvPr id="21" name="Textfeld 20"/>
            <p:cNvSpPr txBox="1"/>
            <p:nvPr userDrawn="1"/>
          </p:nvSpPr>
          <p:spPr>
            <a:xfrm>
              <a:off x="-1311626" y="2856367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255-153-0</a:t>
              </a:r>
            </a:p>
          </p:txBody>
        </p:sp>
        <p:sp>
          <p:nvSpPr>
            <p:cNvPr id="22" name="Textfeld 21"/>
            <p:cNvSpPr txBox="1"/>
            <p:nvPr userDrawn="1"/>
          </p:nvSpPr>
          <p:spPr>
            <a:xfrm>
              <a:off x="-1292571" y="3542089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137-137-137</a:t>
              </a:r>
            </a:p>
          </p:txBody>
        </p:sp>
        <p:sp>
          <p:nvSpPr>
            <p:cNvPr id="23" name="Textfeld 22"/>
            <p:cNvSpPr txBox="1"/>
            <p:nvPr userDrawn="1"/>
          </p:nvSpPr>
          <p:spPr>
            <a:xfrm>
              <a:off x="-1311626" y="4229398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192-192-192</a:t>
              </a:r>
            </a:p>
          </p:txBody>
        </p:sp>
        <p:sp>
          <p:nvSpPr>
            <p:cNvPr id="25" name="Textfeld 24"/>
            <p:cNvSpPr txBox="1"/>
            <p:nvPr userDrawn="1"/>
          </p:nvSpPr>
          <p:spPr>
            <a:xfrm>
              <a:off x="-1311626" y="1484923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69-86-149</a:t>
              </a:r>
            </a:p>
          </p:txBody>
        </p:sp>
      </p:grpSp>
      <p:sp>
        <p:nvSpPr>
          <p:cNvPr id="55" name="Line 23"/>
          <p:cNvSpPr>
            <a:spLocks noChangeShapeType="1"/>
          </p:cNvSpPr>
          <p:nvPr userDrawn="1"/>
        </p:nvSpPr>
        <p:spPr bwMode="blackWhite">
          <a:xfrm>
            <a:off x="0" y="6165850"/>
            <a:ext cx="9144000" cy="0"/>
          </a:xfrm>
          <a:prstGeom prst="line">
            <a:avLst/>
          </a:prstGeom>
          <a:noFill/>
          <a:ln w="38100">
            <a:solidFill>
              <a:srgbClr val="455695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hangingPunct="0">
              <a:defRPr/>
            </a:pPr>
            <a:endParaRPr lang="de-DE" b="1">
              <a:solidFill>
                <a:srgbClr val="000000"/>
              </a:solidFill>
              <a:cs typeface="Arial" charset="0"/>
            </a:endParaRPr>
          </a:p>
        </p:txBody>
      </p:sp>
      <p:pic>
        <p:nvPicPr>
          <p:cNvPr id="28" name="Picture 27" descr="Kuehne Foundation.JPG"/>
          <p:cNvPicPr>
            <a:picLocks noChangeAspect="1"/>
          </p:cNvPicPr>
          <p:nvPr userDrawn="1"/>
        </p:nvPicPr>
        <p:blipFill>
          <a:blip r:embed="rId18" cstate="print"/>
          <a:stretch>
            <a:fillRect/>
          </a:stretch>
        </p:blipFill>
        <p:spPr>
          <a:xfrm>
            <a:off x="17839" y="6208567"/>
            <a:ext cx="1802018" cy="619208"/>
          </a:xfrm>
          <a:prstGeom prst="rect">
            <a:avLst/>
          </a:prstGeom>
        </p:spPr>
      </p:pic>
      <p:sp>
        <p:nvSpPr>
          <p:cNvPr id="26" name="Footer Placeholder 25"/>
          <p:cNvSpPr>
            <a:spLocks noGrp="1"/>
          </p:cNvSpPr>
          <p:nvPr>
            <p:ph type="ftr" sz="quarter" idx="3"/>
          </p:nvPr>
        </p:nvSpPr>
        <p:spPr>
          <a:xfrm>
            <a:off x="2950655" y="6356351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DE" b="1" dirty="0">
                <a:solidFill>
                  <a:srgbClr val="000000">
                    <a:tint val="75000"/>
                  </a:srgbClr>
                </a:solidFill>
                <a:cs typeface="Arial" charset="0"/>
              </a:rPr>
              <a:t>Dr Denny J.Cho</a:t>
            </a:r>
          </a:p>
        </p:txBody>
      </p:sp>
      <p:sp>
        <p:nvSpPr>
          <p:cNvPr id="27" name="Slide Number Placeholder 26"/>
          <p:cNvSpPr>
            <a:spLocks noGrp="1"/>
          </p:cNvSpPr>
          <p:nvPr>
            <p:ph type="sldNum" sz="quarter" idx="4"/>
          </p:nvPr>
        </p:nvSpPr>
        <p:spPr>
          <a:xfrm>
            <a:off x="6553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BC0EF68-C913-424B-839B-3240E1938AD1}" type="slidenum">
              <a:rPr lang="de-DE" b="1" smtClean="0">
                <a:solidFill>
                  <a:srgbClr val="000000">
                    <a:tint val="75000"/>
                  </a:srgbClr>
                </a:solidFill>
                <a:cs typeface="Arial" charset="0"/>
              </a:rPr>
              <a:pPr/>
              <a:t>‹#›</a:t>
            </a:fld>
            <a:endParaRPr lang="de-DE" b="1">
              <a:solidFill>
                <a:srgbClr val="000000">
                  <a:tint val="75000"/>
                </a:srgbClr>
              </a:solidFill>
              <a:cs typeface="Arial" charset="0"/>
            </a:endParaRPr>
          </a:p>
        </p:txBody>
      </p:sp>
      <p:pic>
        <p:nvPicPr>
          <p:cNvPr id="29" name="Picture 3" descr="C:\Users\Denny\GTS\gts.png"/>
          <p:cNvPicPr>
            <a:picLocks noChangeAspect="1" noChangeArrowheads="1"/>
          </p:cNvPicPr>
          <p:nvPr userDrawn="1"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8427" y="6298279"/>
            <a:ext cx="1512312" cy="4766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6497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9" r:id="rId1"/>
    <p:sldLayoutId id="2147483730" r:id="rId2"/>
    <p:sldLayoutId id="2147483731" r:id="rId3"/>
    <p:sldLayoutId id="2147483732" r:id="rId4"/>
    <p:sldLayoutId id="2147483733" r:id="rId5"/>
    <p:sldLayoutId id="2147483734" r:id="rId6"/>
    <p:sldLayoutId id="2147483735" r:id="rId7"/>
    <p:sldLayoutId id="2147483736" r:id="rId8"/>
    <p:sldLayoutId id="2147483737" r:id="rId9"/>
    <p:sldLayoutId id="2147483738" r:id="rId10"/>
    <p:sldLayoutId id="2147483739" r:id="rId11"/>
    <p:sldLayoutId id="2147483740" r:id="rId12"/>
    <p:sldLayoutId id="2147483741" r:id="rId13"/>
    <p:sldLayoutId id="2147483742" r:id="rId14"/>
    <p:sldLayoutId id="2147483743" r:id="rId15"/>
    <p:sldLayoutId id="2147483744" r:id="rId16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Picture 12" descr="C:\Users\andersonl\Desktop\Logistics slide.jp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" y="5179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836613"/>
            <a:ext cx="9036050" cy="5289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692275" y="188913"/>
            <a:ext cx="7416800" cy="49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916238" y="6337300"/>
            <a:ext cx="158432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chemeClr val="bg1"/>
                </a:solidFill>
              </a:defRPr>
            </a:lvl1pPr>
          </a:lstStyle>
          <a:p>
            <a:endParaRPr lang="en-GB">
              <a:solidFill>
                <a:srgbClr val="FFFFFF"/>
              </a:solidFill>
            </a:endParaRPr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572000" y="6337300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endParaRPr lang="en-GB">
              <a:solidFill>
                <a:srgbClr val="FFFFFF"/>
              </a:solidFill>
            </a:endParaRPr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chemeClr val="bg1"/>
                </a:solidFill>
              </a:defRPr>
            </a:lvl1pPr>
          </a:lstStyle>
          <a:p>
            <a:fld id="{961A7287-92C8-4220-A472-1A5495988633}" type="slidenum">
              <a:rPr lang="en-GB">
                <a:solidFill>
                  <a:srgbClr val="FFFFFF"/>
                </a:solidFill>
              </a:rPr>
              <a:pPr/>
              <a:t>‹#›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30952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6" r:id="rId1"/>
    <p:sldLayoutId id="2147483747" r:id="rId2"/>
    <p:sldLayoutId id="2147483748" r:id="rId3"/>
    <p:sldLayoutId id="2147483749" r:id="rId4"/>
    <p:sldLayoutId id="2147483750" r:id="rId5"/>
    <p:sldLayoutId id="2147483751" r:id="rId6"/>
    <p:sldLayoutId id="2147483752" r:id="rId7"/>
    <p:sldLayoutId id="2147483753" r:id="rId8"/>
    <p:sldLayoutId id="2147483754" r:id="rId9"/>
    <p:sldLayoutId id="2147483755" r:id="rId10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</p:bldLst>
  </p:timing>
  <p:hf hdr="0" ftr="0" dt="0"/>
  <p:txStyles>
    <p:titleStyle>
      <a:lvl1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2pPr>
      <a:lvl3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3pPr>
      <a:lvl4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4pPr>
      <a:lvl5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3.xml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4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4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4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image" Target="../media/image21.emf"/><Relationship Id="rId1" Type="http://schemas.openxmlformats.org/officeDocument/2006/relationships/slideLayout" Target="../slideLayouts/slideLayout4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4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4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image" Target="../media/image23.emf"/><Relationship Id="rId1" Type="http://schemas.openxmlformats.org/officeDocument/2006/relationships/slideLayout" Target="../slideLayouts/slideLayout4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emf"/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18.wmf"/><Relationship Id="rId5" Type="http://schemas.openxmlformats.org/officeDocument/2006/relationships/image" Target="../media/image27.emf"/><Relationship Id="rId4" Type="http://schemas.openxmlformats.org/officeDocument/2006/relationships/image" Target="../media/image26.emf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4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4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en-US" sz="4000" dirty="0">
                <a:solidFill>
                  <a:srgbClr val="FFFF00"/>
                </a:solidFill>
              </a:rPr>
              <a:t>S1. Introduction to LSCM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28600" y="2205038"/>
            <a:ext cx="8686799" cy="863600"/>
          </a:xfrm>
        </p:spPr>
        <p:txBody>
          <a:bodyPr/>
          <a:lstStyle/>
          <a:p>
            <a:endParaRPr lang="en-US" sz="2800" dirty="0"/>
          </a:p>
          <a:p>
            <a:endParaRPr lang="en-US" sz="2800" dirty="0"/>
          </a:p>
          <a:p>
            <a:r>
              <a:rPr lang="en-US" sz="2000" dirty="0"/>
              <a:t>Logistics Course 1</a:t>
            </a:r>
          </a:p>
          <a:p>
            <a:r>
              <a:rPr lang="en-US" sz="2000" dirty="0"/>
              <a:t>“Fundamentals of Logistics and Supply Chain Management”</a:t>
            </a:r>
            <a:endParaRPr lang="en-US" sz="1400" dirty="0"/>
          </a:p>
          <a:p>
            <a:endParaRPr lang="en-US" sz="1800" b="0" dirty="0"/>
          </a:p>
          <a:p>
            <a:r>
              <a:rPr lang="en-US" sz="1400" b="0" dirty="0"/>
              <a:t>July 2026</a:t>
            </a:r>
          </a:p>
          <a:p>
            <a:r>
              <a:rPr lang="en-US" sz="1400" b="0" dirty="0"/>
              <a:t>Logistics Institute of Central Asia</a:t>
            </a:r>
          </a:p>
          <a:p>
            <a:r>
              <a:rPr lang="en-US" sz="1400" b="0" dirty="0"/>
              <a:t>Kyrgyz Republic, Bishkek</a:t>
            </a:r>
            <a:endParaRPr lang="en-US" sz="1800" b="0" dirty="0"/>
          </a:p>
          <a:p>
            <a:endParaRPr lang="en-US" sz="2800" dirty="0"/>
          </a:p>
          <a:p>
            <a:endParaRPr lang="en-US" sz="2800" dirty="0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2150140" y="1706040"/>
            <a:ext cx="4843721" cy="3835003"/>
          </a:xfrm>
        </p:spPr>
        <p:txBody>
          <a:bodyPr anchor="t">
            <a:norm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Growth of E-commerce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Relentless Competition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Urbanization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Mobile &amp; Wearbale Computing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Robotice &amp; Automation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Sensors &amp; The Internet of Things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de-DE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Big Data &amp; Predictive Analytics</a:t>
            </a: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857163" y="834726"/>
            <a:ext cx="5283077" cy="485775"/>
          </a:xfrm>
        </p:spPr>
        <p:txBody>
          <a:bodyPr>
            <a:noAutofit/>
          </a:bodyPr>
          <a:lstStyle/>
          <a:p>
            <a:pPr algn="ctr"/>
            <a:r>
              <a:rPr lang="de-DE" sz="28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Mega-Trends in Logistics</a:t>
            </a:r>
            <a:endParaRPr lang="de-CH" sz="2800" b="1" dirty="0">
              <a:solidFill>
                <a:srgbClr val="7030A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298503" y="5704032"/>
            <a:ext cx="168347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sz="1050" dirty="0"/>
              <a:t>Source: www.forbes.com</a:t>
            </a:r>
            <a:endParaRPr lang="de-CH" sz="1050" dirty="0"/>
          </a:p>
        </p:txBody>
      </p:sp>
    </p:spTree>
    <p:extLst>
      <p:ext uri="{BB962C8B-B14F-4D97-AF65-F5344CB8AC3E}">
        <p14:creationId xmlns:p14="http://schemas.microsoft.com/office/powerpoint/2010/main" val="13073732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The importance of logistics for the economy/business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/>
              <a:pPr/>
              <a:t>3</a:t>
            </a:fld>
            <a:endParaRPr lang="de-DE"/>
          </a:p>
        </p:txBody>
      </p:sp>
      <p:sp>
        <p:nvSpPr>
          <p:cNvPr id="14" name="Content Placeholder 13"/>
          <p:cNvSpPr>
            <a:spLocks noGrp="1"/>
          </p:cNvSpPr>
          <p:nvPr>
            <p:ph idx="1"/>
          </p:nvPr>
        </p:nvSpPr>
        <p:spPr>
          <a:xfrm>
            <a:off x="457200" y="1295400"/>
            <a:ext cx="8229600" cy="4654589"/>
          </a:xfrm>
        </p:spPr>
        <p:txBody>
          <a:bodyPr/>
          <a:lstStyle/>
          <a:p>
            <a:pPr marL="457200" indent="-457200">
              <a:buAutoNum type="arabicParenR"/>
            </a:pPr>
            <a:r>
              <a:rPr lang="en-US" dirty="0"/>
              <a:t>Efficiency of the clearance process (i.e., speed, simplicity and predictability of formalities) by border control agencies, including </a:t>
            </a:r>
            <a:r>
              <a:rPr lang="en-US" b="1" dirty="0"/>
              <a:t>customs</a:t>
            </a:r>
            <a:r>
              <a:rPr lang="en-US" dirty="0"/>
              <a:t>;</a:t>
            </a:r>
          </a:p>
          <a:p>
            <a:pPr marL="457200" indent="-457200">
              <a:buAutoNum type="arabicParenR"/>
            </a:pPr>
            <a:r>
              <a:rPr lang="en-US" dirty="0"/>
              <a:t>Quality of trade and transport related </a:t>
            </a:r>
            <a:r>
              <a:rPr lang="en-US" b="1" dirty="0"/>
              <a:t>infrastructure</a:t>
            </a:r>
            <a:r>
              <a:rPr lang="en-US" dirty="0"/>
              <a:t> (e.g. ports, railroads, roads, information technology);</a:t>
            </a:r>
          </a:p>
          <a:p>
            <a:pPr marL="457200" indent="-457200">
              <a:buAutoNum type="arabicParenR"/>
            </a:pPr>
            <a:r>
              <a:rPr lang="en-US" dirty="0"/>
              <a:t>Ease of arranging competitively priced </a:t>
            </a:r>
            <a:r>
              <a:rPr lang="en-US" b="1" dirty="0"/>
              <a:t>shipments</a:t>
            </a:r>
            <a:r>
              <a:rPr lang="en-US" dirty="0"/>
              <a:t>;</a:t>
            </a:r>
          </a:p>
          <a:p>
            <a:pPr marL="457200" indent="-457200">
              <a:buAutoNum type="arabicParenR"/>
            </a:pPr>
            <a:r>
              <a:rPr lang="en-US" b="1" dirty="0"/>
              <a:t>Competence </a:t>
            </a:r>
            <a:r>
              <a:rPr lang="en-US" dirty="0"/>
              <a:t>and quality of </a:t>
            </a:r>
            <a:r>
              <a:rPr lang="en-US" b="1" dirty="0"/>
              <a:t>logistics services </a:t>
            </a:r>
            <a:r>
              <a:rPr lang="en-US" dirty="0"/>
              <a:t>(e.g. transport operators, customs brokers);</a:t>
            </a:r>
          </a:p>
          <a:p>
            <a:pPr marL="457200" indent="-457200">
              <a:buAutoNum type="arabicParenR"/>
            </a:pPr>
            <a:r>
              <a:rPr lang="en-US" dirty="0"/>
              <a:t>Ability to </a:t>
            </a:r>
            <a:r>
              <a:rPr lang="en-US" b="1" dirty="0"/>
              <a:t>track and trace </a:t>
            </a:r>
            <a:r>
              <a:rPr lang="en-US" dirty="0"/>
              <a:t>consignments;</a:t>
            </a:r>
          </a:p>
          <a:p>
            <a:pPr marL="457200" indent="-457200">
              <a:buAutoNum type="arabicParenR"/>
            </a:pPr>
            <a:r>
              <a:rPr lang="en-US" b="1" dirty="0"/>
              <a:t>Timeliness</a:t>
            </a:r>
            <a:r>
              <a:rPr lang="en-US" dirty="0"/>
              <a:t> of shipments in reaching destination within the scheduled or expected delivery time.</a:t>
            </a:r>
          </a:p>
          <a:p>
            <a:endParaRPr lang="de-DE" i="1" dirty="0"/>
          </a:p>
        </p:txBody>
      </p:sp>
      <p:sp>
        <p:nvSpPr>
          <p:cNvPr id="6" name="Title 2"/>
          <p:cNvSpPr txBox="1">
            <a:spLocks/>
          </p:cNvSpPr>
          <p:nvPr/>
        </p:nvSpPr>
        <p:spPr bwMode="auto">
          <a:xfrm>
            <a:off x="200762" y="505403"/>
            <a:ext cx="8714638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de-DE" sz="2800" b="1" kern="0" dirty="0">
                <a:solidFill>
                  <a:srgbClr val="7030A0"/>
                </a:solidFill>
              </a:rPr>
              <a:t>Logistics and the Economy</a:t>
            </a:r>
            <a:br>
              <a:rPr lang="de-DE" sz="2800" kern="0" dirty="0">
                <a:solidFill>
                  <a:srgbClr val="7030A0"/>
                </a:solidFill>
              </a:rPr>
            </a:br>
            <a:r>
              <a:rPr lang="de-DE" sz="2000" b="1" i="1" dirty="0">
                <a:solidFill>
                  <a:srgbClr val="7030A0"/>
                </a:solidFill>
              </a:rPr>
              <a:t>Logistics Performance Index </a:t>
            </a:r>
            <a:r>
              <a:rPr lang="de-DE" sz="2000" i="1" dirty="0">
                <a:solidFill>
                  <a:srgbClr val="7030A0"/>
                </a:solidFill>
              </a:rPr>
              <a:t>(LPI) by the World Ban</a:t>
            </a:r>
            <a:r>
              <a:rPr lang="de-DE" sz="2000" dirty="0">
                <a:solidFill>
                  <a:srgbClr val="7030A0"/>
                </a:solidFill>
              </a:rPr>
              <a:t>k</a:t>
            </a:r>
            <a:endParaRPr lang="de-DE" dirty="0">
              <a:solidFill>
                <a:srgbClr val="7030A0"/>
              </a:solidFill>
            </a:endParaRPr>
          </a:p>
          <a:p>
            <a:pPr algn="ctr"/>
            <a:endParaRPr lang="de-DE" sz="3200" kern="0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328995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6BB596-84B8-0D45-96D7-A16C97146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6">
            <a:extLst>
              <a:ext uri="{FF2B5EF4-FFF2-40B4-BE49-F238E27FC236}">
                <a16:creationId xmlns:a16="http://schemas.microsoft.com/office/drawing/2014/main" id="{2AC1ED96-957F-5A4D-A570-8113A0266A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E" altLang="en-US" dirty="0"/>
              <a:t> </a:t>
            </a:r>
          </a:p>
        </p:txBody>
      </p:sp>
      <p:sp>
        <p:nvSpPr>
          <p:cNvPr id="2053" name="Text Box 9">
            <a:extLst>
              <a:ext uri="{FF2B5EF4-FFF2-40B4-BE49-F238E27FC236}">
                <a16:creationId xmlns:a16="http://schemas.microsoft.com/office/drawing/2014/main" id="{37237FE3-A75D-3E40-F3D9-AA9AB7A68D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en-US" sz="800" b="0" i="1" dirty="0">
                <a:latin typeface="Arial" charset="0"/>
              </a:rPr>
              <a:t>M10:U1:1.1-1</a:t>
            </a:r>
          </a:p>
        </p:txBody>
      </p:sp>
      <p:sp>
        <p:nvSpPr>
          <p:cNvPr id="2056" name="Text Box 71">
            <a:extLst>
              <a:ext uri="{FF2B5EF4-FFF2-40B4-BE49-F238E27FC236}">
                <a16:creationId xmlns:a16="http://schemas.microsoft.com/office/drawing/2014/main" id="{C353789D-BC5C-D8A2-FD3B-CA1A5DD78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029" y="352425"/>
            <a:ext cx="5451942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FF505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 algn="ctr"/>
            <a:r>
              <a:rPr lang="en-US" altLang="en-US" sz="3200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LPI of Central Asia Countries</a:t>
            </a:r>
          </a:p>
          <a:p>
            <a:pPr algn="ctr"/>
            <a:endParaRPr lang="en-GB" altLang="en-US" sz="3200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1771E991-6F6C-E9E8-049C-3490121A45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31E44A3-7386-4801-BA60-8C1C8FA65676}" type="slidenum">
              <a:rPr lang="en-GB" smtClean="0"/>
              <a:pPr/>
              <a:t>4</a:t>
            </a:fld>
            <a:endParaRPr lang="en-GB" dirty="0"/>
          </a:p>
        </p:txBody>
      </p:sp>
      <p:grpSp>
        <p:nvGrpSpPr>
          <p:cNvPr id="4" name="Group 23">
            <a:extLst>
              <a:ext uri="{FF2B5EF4-FFF2-40B4-BE49-F238E27FC236}">
                <a16:creationId xmlns:a16="http://schemas.microsoft.com/office/drawing/2014/main" id="{76B92026-DE09-C9E6-42D5-4B65B53F5F64}"/>
              </a:ext>
            </a:extLst>
          </p:cNvPr>
          <p:cNvGrpSpPr/>
          <p:nvPr/>
        </p:nvGrpSpPr>
        <p:grpSpPr>
          <a:xfrm>
            <a:off x="7467600" y="5181600"/>
            <a:ext cx="1447800" cy="1431925"/>
            <a:chOff x="0" y="0"/>
            <a:chExt cx="3289665" cy="3280628"/>
          </a:xfrm>
        </p:grpSpPr>
        <p:sp>
          <p:nvSpPr>
            <p:cNvPr id="5" name="Freeform 24">
              <a:extLst>
                <a:ext uri="{FF2B5EF4-FFF2-40B4-BE49-F238E27FC236}">
                  <a16:creationId xmlns:a16="http://schemas.microsoft.com/office/drawing/2014/main" id="{87577541-8022-5B0B-4CFF-3F81F4AD6B8B}"/>
                </a:ext>
              </a:extLst>
            </p:cNvPr>
            <p:cNvSpPr/>
            <p:nvPr/>
          </p:nvSpPr>
          <p:spPr>
            <a:xfrm>
              <a:off x="0" y="0"/>
              <a:ext cx="3289681" cy="3280664"/>
            </a:xfrm>
            <a:custGeom>
              <a:avLst/>
              <a:gdLst/>
              <a:ahLst/>
              <a:cxnLst/>
              <a:rect l="l" t="t" r="r" b="b"/>
              <a:pathLst>
                <a:path w="3289681" h="3280664">
                  <a:moveTo>
                    <a:pt x="0" y="0"/>
                  </a:moveTo>
                  <a:lnTo>
                    <a:pt x="3289681" y="0"/>
                  </a:lnTo>
                  <a:lnTo>
                    <a:pt x="3289681" y="3280664"/>
                  </a:lnTo>
                  <a:lnTo>
                    <a:pt x="0" y="3280664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3"/>
              <a:stretch>
                <a:fillRect l="-15" r="-14" b="1"/>
              </a:stretch>
            </a:blipFill>
          </p:spPr>
          <p:txBody>
            <a:bodyPr/>
            <a:lstStyle/>
            <a:p>
              <a:endParaRPr lang="en-GB" sz="1200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DE24616-C169-E5FD-66B5-0A4F981111B9}"/>
              </a:ext>
            </a:extLst>
          </p:cNvPr>
          <p:cNvSpPr txBox="1"/>
          <p:nvPr/>
        </p:nvSpPr>
        <p:spPr>
          <a:xfrm>
            <a:off x="3228363" y="5895975"/>
            <a:ext cx="268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Source: https://lpi.worldbank.org/about</a:t>
            </a:r>
            <a:endParaRPr lang="ru-RU" sz="12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8F4BA94-AF87-2B3B-4B10-16E116B8395B}"/>
              </a:ext>
            </a:extLst>
          </p:cNvPr>
          <p:cNvGraphicFramePr>
            <a:graphicFrameLocks noGrp="1"/>
          </p:cNvGraphicFramePr>
          <p:nvPr/>
        </p:nvGraphicFramePr>
        <p:xfrm>
          <a:off x="533399" y="2094595"/>
          <a:ext cx="8201459" cy="2895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8549">
                  <a:extLst>
                    <a:ext uri="{9D8B030D-6E8A-4147-A177-3AD203B41FA5}">
                      <a16:colId xmlns:a16="http://schemas.microsoft.com/office/drawing/2014/main" val="1925696600"/>
                    </a:ext>
                  </a:extLst>
                </a:gridCol>
                <a:gridCol w="505168">
                  <a:extLst>
                    <a:ext uri="{9D8B030D-6E8A-4147-A177-3AD203B41FA5}">
                      <a16:colId xmlns:a16="http://schemas.microsoft.com/office/drawing/2014/main" val="2522061010"/>
                    </a:ext>
                  </a:extLst>
                </a:gridCol>
                <a:gridCol w="655759">
                  <a:extLst>
                    <a:ext uri="{9D8B030D-6E8A-4147-A177-3AD203B41FA5}">
                      <a16:colId xmlns:a16="http://schemas.microsoft.com/office/drawing/2014/main" val="666616893"/>
                    </a:ext>
                  </a:extLst>
                </a:gridCol>
                <a:gridCol w="792325">
                  <a:extLst>
                    <a:ext uri="{9D8B030D-6E8A-4147-A177-3AD203B41FA5}">
                      <a16:colId xmlns:a16="http://schemas.microsoft.com/office/drawing/2014/main" val="1693045966"/>
                    </a:ext>
                  </a:extLst>
                </a:gridCol>
                <a:gridCol w="1143142">
                  <a:extLst>
                    <a:ext uri="{9D8B030D-6E8A-4147-A177-3AD203B41FA5}">
                      <a16:colId xmlns:a16="http://schemas.microsoft.com/office/drawing/2014/main" val="471102217"/>
                    </a:ext>
                  </a:extLst>
                </a:gridCol>
                <a:gridCol w="895337">
                  <a:extLst>
                    <a:ext uri="{9D8B030D-6E8A-4147-A177-3AD203B41FA5}">
                      <a16:colId xmlns:a16="http://schemas.microsoft.com/office/drawing/2014/main" val="943011112"/>
                    </a:ext>
                  </a:extLst>
                </a:gridCol>
                <a:gridCol w="895337">
                  <a:extLst>
                    <a:ext uri="{9D8B030D-6E8A-4147-A177-3AD203B41FA5}">
                      <a16:colId xmlns:a16="http://schemas.microsoft.com/office/drawing/2014/main" val="360600908"/>
                    </a:ext>
                  </a:extLst>
                </a:gridCol>
                <a:gridCol w="895337">
                  <a:extLst>
                    <a:ext uri="{9D8B030D-6E8A-4147-A177-3AD203B41FA5}">
                      <a16:colId xmlns:a16="http://schemas.microsoft.com/office/drawing/2014/main" val="3068284178"/>
                    </a:ext>
                  </a:extLst>
                </a:gridCol>
                <a:gridCol w="895337">
                  <a:extLst>
                    <a:ext uri="{9D8B030D-6E8A-4147-A177-3AD203B41FA5}">
                      <a16:colId xmlns:a16="http://schemas.microsoft.com/office/drawing/2014/main" val="234481989"/>
                    </a:ext>
                  </a:extLst>
                </a:gridCol>
                <a:gridCol w="505168">
                  <a:extLst>
                    <a:ext uri="{9D8B030D-6E8A-4147-A177-3AD203B41FA5}">
                      <a16:colId xmlns:a16="http://schemas.microsoft.com/office/drawing/2014/main" val="2134121621"/>
                    </a:ext>
                  </a:extLst>
                </a:gridCol>
              </a:tblGrid>
              <a:tr h="463915"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Country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Year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LPI score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Customs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Infrastructure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International shipments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Logistics competence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Tracking &amp; tracing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Timeliness</a:t>
                      </a:r>
                      <a:endParaRPr lang="ru-RU" sz="9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/>
                        <a:t>Rank</a:t>
                      </a:r>
                      <a:endParaRPr lang="ru-RU" sz="9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328667486"/>
                  </a:ext>
                </a:extLst>
              </a:tr>
              <a:tr h="486337"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Kazakhstan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2023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2.7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2.6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2.5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2.6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2.7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2.8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2.9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#79</a:t>
                      </a:r>
                      <a:endParaRPr lang="ru-RU" sz="1000" b="1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2930043"/>
                  </a:ext>
                </a:extLst>
              </a:tr>
              <a:tr h="486337"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Uzbekistan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dirty="0"/>
                        <a:t>2023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2.6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2.6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2.4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2.6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2.6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2.4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2.8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#88</a:t>
                      </a:r>
                      <a:endParaRPr lang="ru-RU" sz="1000" b="1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14618167"/>
                  </a:ext>
                </a:extLst>
              </a:tr>
              <a:tr h="486337"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Tajikistan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dirty="0"/>
                        <a:t>2023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2.5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2.2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2.5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2.5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2.8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2.9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#97</a:t>
                      </a:r>
                      <a:endParaRPr lang="ru-RU" sz="1000" b="1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937237105"/>
                  </a:ext>
                </a:extLst>
              </a:tr>
              <a:tr h="486337"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Kyrgyzstan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dirty="0"/>
                        <a:t>2023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2.3</a:t>
                      </a:r>
                      <a:endParaRPr lang="ru-RU" sz="1000" b="1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2.2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2.4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2.4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2.2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2.3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2.4</a:t>
                      </a:r>
                      <a:endParaRPr lang="ru-RU" sz="1000" b="1" dirty="0"/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#123</a:t>
                      </a:r>
                      <a:endParaRPr lang="ru-RU" sz="1000" b="1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2930949"/>
                  </a:ext>
                </a:extLst>
              </a:tr>
              <a:tr h="486337">
                <a:tc>
                  <a:txBody>
                    <a:bodyPr/>
                    <a:lstStyle/>
                    <a:p>
                      <a:pPr algn="ctr"/>
                      <a:r>
                        <a:rPr lang="en-US" sz="1000" b="1" dirty="0"/>
                        <a:t>Turkmenistan</a:t>
                      </a:r>
                      <a:endParaRPr lang="ru-RU" sz="1000" b="1" dirty="0"/>
                    </a:p>
                  </a:txBody>
                  <a:tcPr anchor="ctr"/>
                </a:tc>
                <a:tc gridSpan="9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dirty="0"/>
                        <a:t>No data</a:t>
                      </a:r>
                      <a:endParaRPr lang="ru-RU" sz="1000" b="1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RU" sz="100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0430566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CA0AAE9-BADC-9FD1-3FB5-E97C183BA31A}"/>
              </a:ext>
            </a:extLst>
          </p:cNvPr>
          <p:cNvSpPr txBox="1"/>
          <p:nvPr/>
        </p:nvSpPr>
        <p:spPr>
          <a:xfrm>
            <a:off x="533399" y="1002422"/>
            <a:ext cx="807720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Logistics Performance Index (LPI) is an interactive benchmarking tool that helps countries identify challenges and opportunities in trade logistics and ways to improve performance. </a:t>
            </a:r>
          </a:p>
          <a:p>
            <a:pPr algn="ctr"/>
            <a:r>
              <a:rPr lang="en-US" alt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(2023 LPI covers 139 countries)</a:t>
            </a:r>
          </a:p>
        </p:txBody>
      </p:sp>
    </p:spTree>
    <p:extLst>
      <p:ext uri="{BB962C8B-B14F-4D97-AF65-F5344CB8AC3E}">
        <p14:creationId xmlns:p14="http://schemas.microsoft.com/office/powerpoint/2010/main" val="435563471"/>
      </p:ext>
    </p:extLst>
  </p:cSld>
  <p:clrMapOvr>
    <a:masterClrMapping/>
  </p:clrMapOvr>
  <p:transition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200762" y="182563"/>
            <a:ext cx="8714638" cy="647700"/>
          </a:xfrm>
        </p:spPr>
        <p:txBody>
          <a:bodyPr/>
          <a:lstStyle/>
          <a:p>
            <a:pPr algn="ctr"/>
            <a:r>
              <a:rPr lang="de-DE" sz="2800" b="1" dirty="0">
                <a:solidFill>
                  <a:srgbClr val="7030A0"/>
                </a:solidFill>
              </a:rPr>
              <a:t>Logistics and the Economy</a:t>
            </a:r>
            <a:br>
              <a:rPr lang="de-DE" sz="3200" dirty="0">
                <a:solidFill>
                  <a:srgbClr val="7030A0"/>
                </a:solidFill>
              </a:rPr>
            </a:br>
            <a:r>
              <a:rPr lang="de-DE" sz="2000" dirty="0">
                <a:solidFill>
                  <a:srgbClr val="7030A0"/>
                </a:solidFill>
              </a:rPr>
              <a:t>2014 Global LPI and Regional LPI Ranking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/>
              <a:pPr/>
              <a:t>5</a:t>
            </a:fld>
            <a:endParaRPr lang="de-DE"/>
          </a:p>
        </p:txBody>
      </p:sp>
      <p:pic>
        <p:nvPicPr>
          <p:cNvPr id="245763" name="Picture 3"/>
          <p:cNvPicPr>
            <a:picLocks noChangeAspect="1" noChangeArrowheads="1"/>
          </p:cNvPicPr>
          <p:nvPr/>
        </p:nvPicPr>
        <p:blipFill>
          <a:blip r:embed="rId3" cstate="print"/>
          <a:srcRect l="3366" t="6445" r="10275" b="6805"/>
          <a:stretch>
            <a:fillRect/>
          </a:stretch>
        </p:blipFill>
        <p:spPr bwMode="auto">
          <a:xfrm rot="5400000">
            <a:off x="1443520" y="401515"/>
            <a:ext cx="5183036" cy="62200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5" name="TextBox 14"/>
          <p:cNvSpPr txBox="1"/>
          <p:nvPr/>
        </p:nvSpPr>
        <p:spPr>
          <a:xfrm>
            <a:off x="2644542" y="5799449"/>
            <a:ext cx="53936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0" dirty="0">
                <a:solidFill>
                  <a:schemeClr val="tx1"/>
                </a:solidFill>
              </a:rPr>
              <a:t>1 is the lowest score, 5 is the highest score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39566" y="1821381"/>
            <a:ext cx="126028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0" dirty="0">
                <a:solidFill>
                  <a:srgbClr val="C00000"/>
                </a:solidFill>
              </a:rPr>
              <a:t>Russia Rank #90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43277" y="2523488"/>
            <a:ext cx="82907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0" dirty="0">
                <a:solidFill>
                  <a:srgbClr val="FFFF00"/>
                </a:solidFill>
              </a:rPr>
              <a:t>China #28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939534" y="2622723"/>
            <a:ext cx="88998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dirty="0">
                <a:solidFill>
                  <a:srgbClr val="0000FF"/>
                </a:solidFill>
              </a:rPr>
              <a:t>Turkey #30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403822" y="3700131"/>
            <a:ext cx="1892569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rgbClr val="FF0000"/>
                </a:solidFill>
              </a:rPr>
              <a:t>Tajikistan Rank #114</a:t>
            </a:r>
          </a:p>
          <a:p>
            <a:r>
              <a:rPr lang="en-US" sz="1200" dirty="0">
                <a:solidFill>
                  <a:srgbClr val="FF0000"/>
                </a:solidFill>
              </a:rPr>
              <a:t>Uzbekistan Rank #129</a:t>
            </a:r>
          </a:p>
          <a:p>
            <a:r>
              <a:rPr lang="en-US" sz="1200" dirty="0">
                <a:solidFill>
                  <a:srgbClr val="FF0000"/>
                </a:solidFill>
              </a:rPr>
              <a:t>Turkmenistan Rank #140</a:t>
            </a:r>
          </a:p>
          <a:p>
            <a:r>
              <a:rPr lang="en-US" sz="1200" dirty="0">
                <a:solidFill>
                  <a:srgbClr val="FF0000"/>
                </a:solidFill>
              </a:rPr>
              <a:t>Iraq Rank #141</a:t>
            </a:r>
          </a:p>
          <a:p>
            <a:r>
              <a:rPr lang="en-US" sz="1200" dirty="0">
                <a:solidFill>
                  <a:srgbClr val="FF0000"/>
                </a:solidFill>
              </a:rPr>
              <a:t>Kyrgyzstan Rank # 149</a:t>
            </a:r>
          </a:p>
          <a:p>
            <a:r>
              <a:rPr lang="en-US" sz="1200" dirty="0">
                <a:solidFill>
                  <a:srgbClr val="FF0000"/>
                </a:solidFill>
              </a:rPr>
              <a:t>Afghanistan Rank #158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27373" y="2171042"/>
            <a:ext cx="119616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0" dirty="0">
                <a:solidFill>
                  <a:srgbClr val="C00000"/>
                </a:solidFill>
              </a:rPr>
              <a:t>Kazakhstan #88</a:t>
            </a:r>
          </a:p>
        </p:txBody>
      </p:sp>
      <p:sp>
        <p:nvSpPr>
          <p:cNvPr id="22" name="Oval 21"/>
          <p:cNvSpPr/>
          <p:nvPr/>
        </p:nvSpPr>
        <p:spPr bwMode="auto">
          <a:xfrm>
            <a:off x="4839746" y="2384100"/>
            <a:ext cx="547050" cy="453313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>
              <a:ln>
                <a:noFill/>
              </a:ln>
              <a:solidFill>
                <a:srgbClr val="FFFFFF"/>
              </a:solidFill>
              <a:effectLst/>
              <a:latin typeface="Arial" charset="0"/>
            </a:endParaRPr>
          </a:p>
        </p:txBody>
      </p:sp>
      <p:sp>
        <p:nvSpPr>
          <p:cNvPr id="26" name="Down Arrow 25"/>
          <p:cNvSpPr/>
          <p:nvPr/>
        </p:nvSpPr>
        <p:spPr bwMode="auto">
          <a:xfrm>
            <a:off x="5015548" y="2966481"/>
            <a:ext cx="138754" cy="552896"/>
          </a:xfrm>
          <a:prstGeom prst="downArrow">
            <a:avLst/>
          </a:prstGeom>
          <a:solidFill>
            <a:srgbClr val="C00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>
              <a:ln>
                <a:noFill/>
              </a:ln>
              <a:solidFill>
                <a:srgbClr val="FFFFFF"/>
              </a:solidFill>
              <a:effectLst/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872692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40" name="Picture 4" descr="c01f001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447800" y="1093019"/>
            <a:ext cx="6324600" cy="40123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4341" name="Rectangle 5"/>
          <p:cNvSpPr>
            <a:spLocks noGrp="1" noChangeArrowheads="1"/>
          </p:cNvSpPr>
          <p:nvPr>
            <p:ph type="title"/>
          </p:nvPr>
        </p:nvSpPr>
        <p:spPr>
          <a:xfrm>
            <a:off x="457200" y="110254"/>
            <a:ext cx="8229600" cy="818714"/>
          </a:xfrm>
        </p:spPr>
        <p:txBody>
          <a:bodyPr/>
          <a:lstStyle/>
          <a:p>
            <a:pPr algn="ctr" eaLnBrk="1" hangingPunct="1"/>
            <a:r>
              <a:rPr lang="en-US" sz="2800" b="1" dirty="0">
                <a:solidFill>
                  <a:srgbClr val="7030A0"/>
                </a:solidFill>
              </a:rPr>
              <a:t>Operations : Production System / Transformation Process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676400" y="5218093"/>
            <a:ext cx="5715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rgbClr val="061F5B"/>
                </a:solidFill>
              </a:rPr>
              <a:t>The essence of the operations function is to </a:t>
            </a:r>
            <a:r>
              <a:rPr lang="en-US" sz="1400" b="1" dirty="0">
                <a:solidFill>
                  <a:srgbClr val="0000CC"/>
                </a:solidFill>
              </a:rPr>
              <a:t>add value </a:t>
            </a:r>
            <a:r>
              <a:rPr lang="en-US" sz="1400" dirty="0">
                <a:solidFill>
                  <a:srgbClr val="061F5B"/>
                </a:solidFill>
              </a:rPr>
              <a:t>during the transformation process, with a feedback process : </a:t>
            </a:r>
            <a:r>
              <a:rPr lang="en-US" sz="1400" b="1" dirty="0">
                <a:solidFill>
                  <a:srgbClr val="0000CC"/>
                </a:solidFill>
              </a:rPr>
              <a:t>value-added</a:t>
            </a:r>
            <a:r>
              <a:rPr lang="en-US" sz="1400" dirty="0">
                <a:solidFill>
                  <a:srgbClr val="0000CC"/>
                </a:solidFill>
              </a:rPr>
              <a:t> </a:t>
            </a:r>
            <a:r>
              <a:rPr lang="en-US" sz="1400" dirty="0">
                <a:solidFill>
                  <a:srgbClr val="061F5B"/>
                </a:solidFill>
              </a:rPr>
              <a:t>is the term used to describe the difference between the cost of inputs and the value or price of outputs.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2D796802-0AAB-4B87-B1DE-9E407EC737D4}" type="slidenum">
              <a:rPr lang="en-GB" smtClean="0">
                <a:solidFill>
                  <a:srgbClr val="FFFFFF"/>
                </a:solidFill>
              </a:rPr>
              <a:pPr/>
              <a:t>6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909978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1"/>
          <p:cNvGrpSpPr>
            <a:grpSpLocks noChangeAspect="1"/>
          </p:cNvGrpSpPr>
          <p:nvPr/>
        </p:nvGrpSpPr>
        <p:grpSpPr bwMode="auto">
          <a:xfrm>
            <a:off x="801870" y="1068777"/>
            <a:ext cx="7834136" cy="5665397"/>
            <a:chOff x="44450" y="174625"/>
            <a:chExt cx="9029700" cy="6530975"/>
          </a:xfrm>
        </p:grpSpPr>
        <p:sp>
          <p:nvSpPr>
            <p:cNvPr id="8194" name="Oval 2"/>
            <p:cNvSpPr>
              <a:spLocks noChangeAspect="1" noChangeArrowheads="1"/>
            </p:cNvSpPr>
            <p:nvPr/>
          </p:nvSpPr>
          <p:spPr bwMode="auto">
            <a:xfrm>
              <a:off x="44450" y="174625"/>
              <a:ext cx="9029700" cy="6530975"/>
            </a:xfrm>
            <a:prstGeom prst="ellipse">
              <a:avLst/>
            </a:prstGeom>
            <a:gradFill flip="none" rotWithShape="1">
              <a:gsLst>
                <a:gs pos="0">
                  <a:srgbClr val="CCFFCC">
                    <a:shade val="30000"/>
                    <a:satMod val="115000"/>
                  </a:srgbClr>
                </a:gs>
                <a:gs pos="50000">
                  <a:srgbClr val="CCFFCC">
                    <a:shade val="67500"/>
                    <a:satMod val="115000"/>
                  </a:srgbClr>
                </a:gs>
                <a:gs pos="100000">
                  <a:srgbClr val="CCFFCC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/>
              <a:endParaRPr lang="en-GB" b="1" dirty="0">
                <a:solidFill>
                  <a:srgbClr val="061F5B"/>
                </a:solidFill>
              </a:endParaRPr>
            </a:p>
          </p:txBody>
        </p:sp>
        <p:sp>
          <p:nvSpPr>
            <p:cNvPr id="8195" name="Oval 3"/>
            <p:cNvSpPr>
              <a:spLocks noChangeArrowheads="1"/>
            </p:cNvSpPr>
            <p:nvPr/>
          </p:nvSpPr>
          <p:spPr bwMode="auto">
            <a:xfrm>
              <a:off x="590550" y="939800"/>
              <a:ext cx="7962900" cy="4838700"/>
            </a:xfrm>
            <a:prstGeom prst="ellipse">
              <a:avLst/>
            </a:prstGeom>
            <a:gradFill flip="none" rotWithShape="1">
              <a:gsLst>
                <a:gs pos="0">
                  <a:srgbClr val="FFC000"/>
                </a:gs>
                <a:gs pos="50000">
                  <a:srgbClr val="FFE6CC">
                    <a:shade val="67500"/>
                    <a:satMod val="115000"/>
                  </a:srgbClr>
                </a:gs>
                <a:gs pos="100000">
                  <a:srgbClr val="FFE6CC">
                    <a:shade val="100000"/>
                    <a:satMod val="11500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 w="9525" cap="rnd">
              <a:solidFill>
                <a:srgbClr val="C00000"/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/>
              <a:endParaRPr lang="en-GB" b="1" dirty="0">
                <a:solidFill>
                  <a:srgbClr val="061F5B"/>
                </a:solidFill>
              </a:endParaRPr>
            </a:p>
          </p:txBody>
        </p:sp>
        <p:sp>
          <p:nvSpPr>
            <p:cNvPr id="8196" name="Text Box 4"/>
            <p:cNvSpPr txBox="1">
              <a:spLocks noChangeArrowheads="1"/>
            </p:cNvSpPr>
            <p:nvPr/>
          </p:nvSpPr>
          <p:spPr bwMode="auto">
            <a:xfrm>
              <a:off x="2098022" y="3214504"/>
              <a:ext cx="905643" cy="355961"/>
            </a:xfrm>
            <a:prstGeom prst="rect">
              <a:avLst/>
            </a:prstGeom>
            <a:solidFill>
              <a:srgbClr val="FBE4A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en-US" sz="1400" b="1" i="1" dirty="0">
                  <a:solidFill>
                    <a:srgbClr val="006600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/>
                </a:rPr>
                <a:t>Inputs</a:t>
              </a:r>
            </a:p>
          </p:txBody>
        </p:sp>
        <p:sp>
          <p:nvSpPr>
            <p:cNvPr id="8197" name="Text Box 5"/>
            <p:cNvSpPr txBox="1">
              <a:spLocks noChangeArrowheads="1"/>
            </p:cNvSpPr>
            <p:nvPr/>
          </p:nvSpPr>
          <p:spPr bwMode="auto">
            <a:xfrm>
              <a:off x="3456487" y="3109690"/>
              <a:ext cx="1944961" cy="603159"/>
            </a:xfrm>
            <a:prstGeom prst="rect">
              <a:avLst/>
            </a:prstGeom>
            <a:solidFill>
              <a:srgbClr val="FACBA4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sz="1400" b="1" i="1" dirty="0">
                  <a:solidFill>
                    <a:srgbClr val="0000CC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/>
                </a:rPr>
                <a:t>Company</a:t>
              </a:r>
            </a:p>
            <a:p>
              <a:pPr algn="ctr">
                <a:defRPr/>
              </a:pPr>
              <a:r>
                <a:rPr lang="en-US" sz="1400" b="1" i="1" dirty="0">
                  <a:solidFill>
                    <a:srgbClr val="006600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/>
                </a:rPr>
                <a:t>Transformation</a:t>
              </a:r>
            </a:p>
          </p:txBody>
        </p:sp>
        <p:sp>
          <p:nvSpPr>
            <p:cNvPr id="8198" name="Text Box 6"/>
            <p:cNvSpPr txBox="1">
              <a:spLocks noChangeArrowheads="1"/>
            </p:cNvSpPr>
            <p:nvPr/>
          </p:nvSpPr>
          <p:spPr bwMode="auto">
            <a:xfrm>
              <a:off x="5847587" y="3251270"/>
              <a:ext cx="1071065" cy="355961"/>
            </a:xfrm>
            <a:prstGeom prst="rect">
              <a:avLst/>
            </a:prstGeom>
            <a:solidFill>
              <a:srgbClr val="FEA0A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i="1" dirty="0">
                  <a:solidFill>
                    <a:srgbClr val="006600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/>
                </a:rPr>
                <a:t>Outputs</a:t>
              </a:r>
            </a:p>
          </p:txBody>
        </p:sp>
        <p:sp>
          <p:nvSpPr>
            <p:cNvPr id="7183" name="AutoShape 7"/>
            <p:cNvSpPr>
              <a:spLocks noChangeArrowheads="1"/>
            </p:cNvSpPr>
            <p:nvPr/>
          </p:nvSpPr>
          <p:spPr bwMode="auto">
            <a:xfrm>
              <a:off x="3017033" y="3298063"/>
              <a:ext cx="436112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EDB1D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GB" b="1" dirty="0">
                <a:solidFill>
                  <a:srgbClr val="061F5B"/>
                </a:solidFill>
              </a:endParaRPr>
            </a:p>
          </p:txBody>
        </p:sp>
        <p:sp>
          <p:nvSpPr>
            <p:cNvPr id="7184" name="AutoShape 8"/>
            <p:cNvSpPr>
              <a:spLocks noChangeArrowheads="1"/>
            </p:cNvSpPr>
            <p:nvPr/>
          </p:nvSpPr>
          <p:spPr bwMode="auto">
            <a:xfrm>
              <a:off x="5423171" y="3298063"/>
              <a:ext cx="436112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EDB1D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GB" b="1" dirty="0">
                <a:solidFill>
                  <a:srgbClr val="061F5B"/>
                </a:solidFill>
              </a:endParaRPr>
            </a:p>
          </p:txBody>
        </p:sp>
        <p:sp>
          <p:nvSpPr>
            <p:cNvPr id="7185" name="AutoShape 9"/>
            <p:cNvSpPr>
              <a:spLocks noChangeArrowheads="1"/>
            </p:cNvSpPr>
            <p:nvPr/>
          </p:nvSpPr>
          <p:spPr bwMode="auto">
            <a:xfrm>
              <a:off x="6930349" y="3298063"/>
              <a:ext cx="437783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F3F9A5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GB" b="1" dirty="0">
                <a:solidFill>
                  <a:srgbClr val="061F5B"/>
                </a:solidFill>
              </a:endParaRPr>
            </a:p>
          </p:txBody>
        </p:sp>
        <p:sp>
          <p:nvSpPr>
            <p:cNvPr id="7186" name="AutoShape 10"/>
            <p:cNvSpPr>
              <a:spLocks noChangeArrowheads="1"/>
            </p:cNvSpPr>
            <p:nvPr/>
          </p:nvSpPr>
          <p:spPr bwMode="auto">
            <a:xfrm>
              <a:off x="1658567" y="3298063"/>
              <a:ext cx="436113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F3F9A5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GB" b="1" dirty="0">
                <a:solidFill>
                  <a:srgbClr val="061F5B"/>
                </a:solidFill>
              </a:endParaRPr>
            </a:p>
          </p:txBody>
        </p:sp>
        <p:sp>
          <p:nvSpPr>
            <p:cNvPr id="7187" name="Rectangle 11"/>
            <p:cNvSpPr>
              <a:spLocks noChangeArrowheads="1"/>
            </p:cNvSpPr>
            <p:nvPr/>
          </p:nvSpPr>
          <p:spPr bwMode="auto">
            <a:xfrm>
              <a:off x="7289598" y="3227873"/>
              <a:ext cx="1403580" cy="354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C00000"/>
                  </a:solidFill>
                  <a:latin typeface="Arial"/>
                </a:rPr>
                <a:t>Customers</a:t>
              </a:r>
            </a:p>
          </p:txBody>
        </p:sp>
        <p:sp>
          <p:nvSpPr>
            <p:cNvPr id="7188" name="Rectangle 12"/>
            <p:cNvSpPr>
              <a:spLocks noChangeArrowheads="1"/>
            </p:cNvSpPr>
            <p:nvPr/>
          </p:nvSpPr>
          <p:spPr bwMode="auto">
            <a:xfrm>
              <a:off x="463853" y="3217846"/>
              <a:ext cx="1248183" cy="354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C00000"/>
                  </a:solidFill>
                  <a:latin typeface="Arial"/>
                </a:rPr>
                <a:t>Suppliers</a:t>
              </a:r>
            </a:p>
          </p:txBody>
        </p:sp>
        <p:sp>
          <p:nvSpPr>
            <p:cNvPr id="7189" name="Rectangle 13"/>
            <p:cNvSpPr>
              <a:spLocks noChangeArrowheads="1"/>
            </p:cNvSpPr>
            <p:nvPr/>
          </p:nvSpPr>
          <p:spPr bwMode="auto">
            <a:xfrm>
              <a:off x="3380564" y="2054948"/>
              <a:ext cx="2292588" cy="81603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0000CC"/>
                  </a:solidFill>
                  <a:latin typeface="Arial"/>
                </a:rPr>
                <a:t>Competitors</a:t>
              </a:r>
            </a:p>
            <a:p>
              <a:pPr algn="ctr">
                <a:defRPr/>
              </a:pPr>
              <a:r>
                <a:rPr lang="en-US" sz="1200" dirty="0">
                  <a:solidFill>
                    <a:srgbClr val="0000CC"/>
                  </a:solidFill>
                </a:rPr>
                <a:t>Competing Supply Chains</a:t>
              </a:r>
            </a:p>
            <a:p>
              <a:pPr algn="ctr">
                <a:defRPr/>
              </a:pPr>
              <a:endParaRPr lang="en-US" sz="1400" b="1" dirty="0">
                <a:solidFill>
                  <a:srgbClr val="0000CC"/>
                </a:solidFill>
                <a:latin typeface="Arial"/>
              </a:endParaRPr>
            </a:p>
          </p:txBody>
        </p:sp>
        <p:sp>
          <p:nvSpPr>
            <p:cNvPr id="7190" name="Rectangle 14"/>
            <p:cNvSpPr>
              <a:spLocks noChangeArrowheads="1"/>
            </p:cNvSpPr>
            <p:nvPr/>
          </p:nvSpPr>
          <p:spPr bwMode="auto">
            <a:xfrm rot="19377715">
              <a:off x="380969" y="1278641"/>
              <a:ext cx="2479604" cy="3564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Crude Oil Shortages</a:t>
              </a:r>
            </a:p>
          </p:txBody>
        </p:sp>
        <p:sp>
          <p:nvSpPr>
            <p:cNvPr id="7191" name="Rectangle 15"/>
            <p:cNvSpPr>
              <a:spLocks noChangeArrowheads="1"/>
            </p:cNvSpPr>
            <p:nvPr/>
          </p:nvSpPr>
          <p:spPr bwMode="auto">
            <a:xfrm rot="20682672">
              <a:off x="1974373" y="622283"/>
              <a:ext cx="1647536" cy="3564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endParaRPr lang="en-US" sz="1600" b="1" dirty="0">
                <a:solidFill>
                  <a:srgbClr val="006600"/>
                </a:solidFill>
              </a:endParaRPr>
            </a:p>
          </p:txBody>
        </p:sp>
        <p:sp>
          <p:nvSpPr>
            <p:cNvPr id="7192" name="Rectangle 16"/>
            <p:cNvSpPr>
              <a:spLocks noChangeArrowheads="1"/>
            </p:cNvSpPr>
            <p:nvPr/>
          </p:nvSpPr>
          <p:spPr bwMode="auto">
            <a:xfrm>
              <a:off x="1766095" y="823613"/>
              <a:ext cx="1669259" cy="3564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endParaRPr lang="en-US" sz="1600" b="1" dirty="0">
                <a:solidFill>
                  <a:srgbClr val="006600"/>
                </a:solidFill>
                <a:latin typeface="Arial"/>
              </a:endParaRPr>
            </a:p>
          </p:txBody>
        </p:sp>
        <p:sp>
          <p:nvSpPr>
            <p:cNvPr id="7193" name="Rectangle 17"/>
            <p:cNvSpPr>
              <a:spLocks noChangeArrowheads="1"/>
            </p:cNvSpPr>
            <p:nvPr/>
          </p:nvSpPr>
          <p:spPr bwMode="auto">
            <a:xfrm rot="4401960">
              <a:off x="-321753" y="3751961"/>
              <a:ext cx="1628921" cy="35634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Technology</a:t>
              </a:r>
            </a:p>
          </p:txBody>
        </p:sp>
        <p:sp>
          <p:nvSpPr>
            <p:cNvPr id="7194" name="Rectangle 18"/>
            <p:cNvSpPr>
              <a:spLocks noChangeArrowheads="1"/>
            </p:cNvSpPr>
            <p:nvPr/>
          </p:nvSpPr>
          <p:spPr bwMode="auto">
            <a:xfrm rot="1353010">
              <a:off x="833128" y="5493853"/>
              <a:ext cx="2892379" cy="33924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Demand for new products</a:t>
              </a:r>
            </a:p>
          </p:txBody>
        </p:sp>
        <p:sp>
          <p:nvSpPr>
            <p:cNvPr id="7195" name="Rectangle 19"/>
            <p:cNvSpPr>
              <a:spLocks noChangeArrowheads="1"/>
            </p:cNvSpPr>
            <p:nvPr/>
          </p:nvSpPr>
          <p:spPr bwMode="auto">
            <a:xfrm rot="1169060">
              <a:off x="5557342" y="620796"/>
              <a:ext cx="2442898" cy="339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Ethics &amp; Governance</a:t>
              </a:r>
            </a:p>
          </p:txBody>
        </p:sp>
        <p:sp>
          <p:nvSpPr>
            <p:cNvPr id="7196" name="Rectangle 20"/>
            <p:cNvSpPr>
              <a:spLocks noChangeArrowheads="1"/>
            </p:cNvSpPr>
            <p:nvPr/>
          </p:nvSpPr>
          <p:spPr bwMode="auto">
            <a:xfrm>
              <a:off x="3702112" y="6008718"/>
              <a:ext cx="1819840" cy="3902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Globalization</a:t>
              </a:r>
            </a:p>
          </p:txBody>
        </p:sp>
        <p:sp>
          <p:nvSpPr>
            <p:cNvPr id="7197" name="Rectangle 21"/>
            <p:cNvSpPr>
              <a:spLocks noChangeArrowheads="1"/>
            </p:cNvSpPr>
            <p:nvPr/>
          </p:nvSpPr>
          <p:spPr bwMode="auto">
            <a:xfrm rot="20363182">
              <a:off x="5536794" y="5671140"/>
              <a:ext cx="1975038" cy="3375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World Economies</a:t>
              </a:r>
            </a:p>
          </p:txBody>
        </p:sp>
        <p:sp>
          <p:nvSpPr>
            <p:cNvPr id="7198" name="Rectangle 22"/>
            <p:cNvSpPr>
              <a:spLocks noChangeArrowheads="1"/>
            </p:cNvSpPr>
            <p:nvPr/>
          </p:nvSpPr>
          <p:spPr bwMode="auto">
            <a:xfrm>
              <a:off x="1743785" y="4133653"/>
              <a:ext cx="1699334" cy="354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0000CC"/>
                  </a:solidFill>
                  <a:latin typeface="Arial"/>
                </a:rPr>
                <a:t>Shareholders</a:t>
              </a:r>
            </a:p>
          </p:txBody>
        </p:sp>
        <p:sp>
          <p:nvSpPr>
            <p:cNvPr id="7199" name="Rectangle 23"/>
            <p:cNvSpPr>
              <a:spLocks noChangeArrowheads="1"/>
            </p:cNvSpPr>
            <p:nvPr/>
          </p:nvSpPr>
          <p:spPr bwMode="auto">
            <a:xfrm>
              <a:off x="5327927" y="4143680"/>
              <a:ext cx="1736096" cy="365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0000CC"/>
                  </a:solidFill>
                  <a:latin typeface="Arial"/>
                </a:rPr>
                <a:t>Trade Unions</a:t>
              </a:r>
            </a:p>
          </p:txBody>
        </p:sp>
        <p:sp>
          <p:nvSpPr>
            <p:cNvPr id="7200" name="Rectangle 24"/>
            <p:cNvSpPr>
              <a:spLocks noChangeArrowheads="1"/>
            </p:cNvSpPr>
            <p:nvPr/>
          </p:nvSpPr>
          <p:spPr bwMode="auto">
            <a:xfrm rot="18423552">
              <a:off x="7527587" y="4498832"/>
              <a:ext cx="1577595" cy="339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World Trade</a:t>
              </a:r>
            </a:p>
          </p:txBody>
        </p:sp>
        <p:sp>
          <p:nvSpPr>
            <p:cNvPr id="7201" name="Rectangle 25"/>
            <p:cNvSpPr>
              <a:spLocks noChangeArrowheads="1"/>
            </p:cNvSpPr>
            <p:nvPr/>
          </p:nvSpPr>
          <p:spPr bwMode="auto">
            <a:xfrm>
              <a:off x="3132327" y="1433843"/>
              <a:ext cx="2879011" cy="3564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FF0000"/>
                  </a:solidFill>
                  <a:latin typeface="Arial"/>
                </a:rPr>
                <a:t>Immediate Environment</a:t>
              </a:r>
            </a:p>
          </p:txBody>
        </p:sp>
        <p:sp>
          <p:nvSpPr>
            <p:cNvPr id="7202" name="Rectangle 26"/>
            <p:cNvSpPr>
              <a:spLocks noChangeArrowheads="1"/>
            </p:cNvSpPr>
            <p:nvPr/>
          </p:nvSpPr>
          <p:spPr bwMode="auto">
            <a:xfrm>
              <a:off x="3215872" y="4877328"/>
              <a:ext cx="2711919" cy="3548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0000CC"/>
                  </a:solidFill>
                  <a:latin typeface="Arial"/>
                </a:rPr>
                <a:t>Government Regulations</a:t>
              </a:r>
            </a:p>
          </p:txBody>
        </p:sp>
        <p:sp>
          <p:nvSpPr>
            <p:cNvPr id="7203" name="Rectangle 27"/>
            <p:cNvSpPr>
              <a:spLocks noChangeArrowheads="1"/>
            </p:cNvSpPr>
            <p:nvPr/>
          </p:nvSpPr>
          <p:spPr bwMode="auto">
            <a:xfrm rot="3329488">
              <a:off x="7637165" y="2088989"/>
              <a:ext cx="1915173" cy="339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006600"/>
                  </a:solidFill>
                  <a:latin typeface="Arial"/>
                </a:rPr>
                <a:t>Exchange rates</a:t>
              </a:r>
            </a:p>
          </p:txBody>
        </p:sp>
        <p:sp>
          <p:nvSpPr>
            <p:cNvPr id="7204" name="Rectangle 28"/>
            <p:cNvSpPr>
              <a:spLocks noChangeArrowheads="1"/>
            </p:cNvSpPr>
            <p:nvPr/>
          </p:nvSpPr>
          <p:spPr bwMode="auto">
            <a:xfrm>
              <a:off x="1904194" y="2408994"/>
              <a:ext cx="962455" cy="365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0000CC"/>
                  </a:solidFill>
                  <a:latin typeface="Arial"/>
                </a:rPr>
                <a:t>Banks</a:t>
              </a:r>
            </a:p>
          </p:txBody>
        </p:sp>
        <p:sp>
          <p:nvSpPr>
            <p:cNvPr id="7205" name="Rectangle 29"/>
            <p:cNvSpPr>
              <a:spLocks noChangeArrowheads="1"/>
            </p:cNvSpPr>
            <p:nvPr/>
          </p:nvSpPr>
          <p:spPr bwMode="auto">
            <a:xfrm>
              <a:off x="6322131" y="2445760"/>
              <a:ext cx="939062" cy="3676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400" b="1" dirty="0">
                  <a:solidFill>
                    <a:srgbClr val="0000CC"/>
                  </a:solidFill>
                  <a:latin typeface="Arial"/>
                </a:rPr>
                <a:t>Taxes</a:t>
              </a: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3054046" y="431452"/>
              <a:ext cx="2879011" cy="3564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>
                <a:defRPr/>
              </a:pPr>
              <a:r>
                <a:rPr lang="en-US" sz="1600" b="1" dirty="0">
                  <a:solidFill>
                    <a:srgbClr val="FF0000"/>
                  </a:solidFill>
                  <a:latin typeface="Arial"/>
                </a:rPr>
                <a:t>World Environment</a:t>
              </a:r>
            </a:p>
          </p:txBody>
        </p:sp>
      </p:grpSp>
      <p:sp>
        <p:nvSpPr>
          <p:cNvPr id="7172" name="Rectangle 32"/>
          <p:cNvSpPr>
            <a:spLocks noChangeArrowheads="1"/>
          </p:cNvSpPr>
          <p:nvPr/>
        </p:nvSpPr>
        <p:spPr bwMode="auto">
          <a:xfrm>
            <a:off x="0" y="10615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2800" b="1" dirty="0">
                <a:solidFill>
                  <a:srgbClr val="7030A0"/>
                </a:solidFill>
                <a:latin typeface="Arial"/>
                <a:cs typeface="Arial" charset="0"/>
              </a:rPr>
              <a:t>A Company Interacting with </a:t>
            </a:r>
          </a:p>
          <a:p>
            <a:pPr algn="ctr"/>
            <a:r>
              <a:rPr lang="en-US" sz="2800" b="1" dirty="0">
                <a:solidFill>
                  <a:srgbClr val="7030A0"/>
                </a:solidFill>
                <a:latin typeface="Arial"/>
                <a:cs typeface="Arial" charset="0"/>
              </a:rPr>
              <a:t>its Competitive Environment</a:t>
            </a:r>
            <a:endParaRPr lang="en-GB" sz="2800" b="1" dirty="0">
              <a:solidFill>
                <a:srgbClr val="7030A0"/>
              </a:solidFill>
              <a:latin typeface="Arial"/>
              <a:cs typeface="Arial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89954" y="914400"/>
            <a:ext cx="3831174" cy="10464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1400" b="1" u="sng" dirty="0">
                <a:solidFill>
                  <a:srgbClr val="061F5B"/>
                </a:solidFill>
                <a:latin typeface="Arial"/>
              </a:rPr>
              <a:t>A Holistic Systems View of Doing Business</a:t>
            </a:r>
          </a:p>
          <a:p>
            <a:pPr>
              <a:buFontTx/>
              <a:buChar char="-"/>
            </a:pPr>
            <a:r>
              <a:rPr lang="en-GB" sz="1200" b="1" dirty="0">
                <a:solidFill>
                  <a:srgbClr val="061F5B"/>
                </a:solidFill>
                <a:latin typeface="Arial"/>
              </a:rPr>
              <a:t> Sophisticated Customer Demand</a:t>
            </a:r>
          </a:p>
          <a:p>
            <a:pPr>
              <a:buFontTx/>
              <a:buChar char="-"/>
            </a:pPr>
            <a:r>
              <a:rPr lang="en-GB" sz="1200" b="1" dirty="0">
                <a:solidFill>
                  <a:srgbClr val="061F5B"/>
                </a:solidFill>
                <a:latin typeface="Arial"/>
              </a:rPr>
              <a:t> Shorter Product Life Cycles</a:t>
            </a:r>
          </a:p>
          <a:p>
            <a:pPr>
              <a:buFontTx/>
              <a:buChar char="-"/>
            </a:pPr>
            <a:r>
              <a:rPr lang="en-GB" sz="1200" b="1" dirty="0">
                <a:solidFill>
                  <a:srgbClr val="061F5B"/>
                </a:solidFill>
                <a:latin typeface="Arial"/>
              </a:rPr>
              <a:t> Technology Advance</a:t>
            </a:r>
          </a:p>
          <a:p>
            <a:pPr>
              <a:buFontTx/>
              <a:buChar char="-"/>
            </a:pPr>
            <a:r>
              <a:rPr lang="en-GB" sz="1200" b="1" dirty="0">
                <a:solidFill>
                  <a:srgbClr val="061F5B"/>
                </a:solidFill>
                <a:latin typeface="Arial"/>
              </a:rPr>
              <a:t> Sustainability</a:t>
            </a:r>
            <a:endParaRPr lang="en-GB" sz="2000" b="1" dirty="0">
              <a:solidFill>
                <a:srgbClr val="061F5B"/>
              </a:solidFill>
              <a:latin typeface="Arial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7BD958D9-E639-46AC-BD63-9A3E46C1A5CD}" type="slidenum">
              <a:rPr lang="en-GB" smtClean="0">
                <a:solidFill>
                  <a:srgbClr val="FFFFFF"/>
                </a:solidFill>
              </a:rPr>
              <a:pPr/>
              <a:t>7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6349416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Ecomonic/Business Power of LSCM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>
                <a:solidFill>
                  <a:srgbClr val="FFFFFF"/>
                </a:solidFill>
              </a:rPr>
              <a:pPr/>
              <a:t>8</a:t>
            </a:fld>
            <a:endParaRPr lang="de-DE">
              <a:solidFill>
                <a:srgbClr val="FFFFFF"/>
              </a:solidFill>
            </a:endParaRP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 bwMode="auto">
          <a:xfrm>
            <a:off x="685801" y="1066800"/>
            <a:ext cx="7696200" cy="1135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5pPr>
            <a:lvl6pPr marL="25146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buClr>
                <a:srgbClr val="0074BF"/>
              </a:buClr>
            </a:pPr>
            <a:endParaRPr lang="en-US" altLang="en-US" sz="2000" dirty="0">
              <a:solidFill>
                <a:srgbClr val="061F5B"/>
              </a:solidFill>
            </a:endParaRPr>
          </a:p>
          <a:p>
            <a:pPr>
              <a:buClr>
                <a:srgbClr val="0074BF"/>
              </a:buClr>
              <a:buFont typeface="Wingdings" panose="05000000000000000000" pitchFamily="2" charset="2"/>
              <a:buChar char="q"/>
            </a:pPr>
            <a:r>
              <a:rPr lang="en-US" altLang="en-US" dirty="0">
                <a:solidFill>
                  <a:srgbClr val="061F5B"/>
                </a:solidFill>
              </a:rPr>
              <a:t>Transportation and logistics accounts for </a:t>
            </a:r>
          </a:p>
          <a:p>
            <a:pPr lvl="1">
              <a:buClr>
                <a:srgbClr val="0074BF"/>
              </a:buClr>
              <a:buFont typeface="Wingdings" panose="05000000000000000000" pitchFamily="2" charset="2"/>
              <a:buChar char="v"/>
            </a:pPr>
            <a:r>
              <a:rPr lang="en-US" altLang="en-US" dirty="0">
                <a:solidFill>
                  <a:srgbClr val="061F5B"/>
                </a:solidFill>
              </a:rPr>
              <a:t>22% of global energy use</a:t>
            </a:r>
          </a:p>
          <a:p>
            <a:pPr lvl="1">
              <a:buClr>
                <a:srgbClr val="0074BF"/>
              </a:buClr>
              <a:buFont typeface="Wingdings" panose="05000000000000000000" pitchFamily="2" charset="2"/>
              <a:buChar char="v"/>
            </a:pPr>
            <a:r>
              <a:rPr lang="en-US" altLang="en-US" sz="2000" dirty="0">
                <a:solidFill>
                  <a:srgbClr val="061F5B"/>
                </a:solidFill>
              </a:rPr>
              <a:t>23% of world energy-related CO2 emissions</a:t>
            </a:r>
          </a:p>
          <a:p>
            <a:pPr lvl="1">
              <a:buClr>
                <a:srgbClr val="0074BF"/>
              </a:buClr>
              <a:buFont typeface="Wingdings" panose="05000000000000000000" pitchFamily="2" charset="2"/>
              <a:buChar char="v"/>
            </a:pPr>
            <a:endParaRPr lang="en-US" altLang="en-US" sz="2000" dirty="0">
              <a:solidFill>
                <a:srgbClr val="061F5B"/>
              </a:solidFill>
            </a:endParaRPr>
          </a:p>
          <a:p>
            <a:pPr>
              <a:buClr>
                <a:srgbClr val="0074BF"/>
              </a:buClr>
              <a:buFont typeface="Wingdings" panose="05000000000000000000" pitchFamily="2" charset="2"/>
              <a:buChar char="q"/>
            </a:pPr>
            <a:r>
              <a:rPr lang="en-US" altLang="en-US" dirty="0">
                <a:solidFill>
                  <a:srgbClr val="061F5B"/>
                </a:solidFill>
              </a:rPr>
              <a:t>By 2030, we’ll need ~2 earths to sustain humanity and our culture and life style. </a:t>
            </a:r>
          </a:p>
          <a:p>
            <a:pPr>
              <a:buClr>
                <a:srgbClr val="0074BF"/>
              </a:buClr>
              <a:buFont typeface="Wingdings" panose="05000000000000000000" pitchFamily="2" charset="2"/>
              <a:buChar char="v"/>
            </a:pPr>
            <a:endParaRPr lang="en-US" altLang="en-US" dirty="0">
              <a:solidFill>
                <a:srgbClr val="061F5B"/>
              </a:solidFill>
            </a:endParaRPr>
          </a:p>
          <a:p>
            <a:pPr>
              <a:lnSpc>
                <a:spcPct val="80000"/>
              </a:lnSpc>
            </a:pPr>
            <a:endParaRPr lang="en-US" altLang="en-US" b="1" kern="0" dirty="0">
              <a:solidFill>
                <a:srgbClr val="061F5B"/>
              </a:solidFill>
            </a:endParaRPr>
          </a:p>
        </p:txBody>
      </p:sp>
      <p:sp>
        <p:nvSpPr>
          <p:cNvPr id="12" name="Rectangle 2"/>
          <p:cNvSpPr txBox="1">
            <a:spLocks noChangeArrowheads="1"/>
          </p:cNvSpPr>
          <p:nvPr/>
        </p:nvSpPr>
        <p:spPr bwMode="auto">
          <a:xfrm>
            <a:off x="76200" y="319087"/>
            <a:ext cx="8991600" cy="595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en-US" altLang="en-US" sz="2800" b="1" kern="0" dirty="0">
                <a:solidFill>
                  <a:srgbClr val="7030A0"/>
                </a:solidFill>
              </a:rPr>
              <a:t>Ecological Challenges</a:t>
            </a:r>
          </a:p>
        </p:txBody>
      </p:sp>
    </p:spTree>
    <p:extLst>
      <p:ext uri="{BB962C8B-B14F-4D97-AF65-F5344CB8AC3E}">
        <p14:creationId xmlns:p14="http://schemas.microsoft.com/office/powerpoint/2010/main" val="30395363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Ecomonic/Business Power of LSCM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>
                <a:solidFill>
                  <a:srgbClr val="FFFFFF"/>
                </a:solidFill>
              </a:rPr>
              <a:pPr/>
              <a:t>9</a:t>
            </a:fld>
            <a:endParaRPr lang="de-DE">
              <a:solidFill>
                <a:srgbClr val="FFFFFF"/>
              </a:solidFill>
            </a:endParaRPr>
          </a:p>
        </p:txBody>
      </p:sp>
      <p:sp>
        <p:nvSpPr>
          <p:cNvPr id="12" name="Title 2"/>
          <p:cNvSpPr txBox="1">
            <a:spLocks/>
          </p:cNvSpPr>
          <p:nvPr/>
        </p:nvSpPr>
        <p:spPr bwMode="auto">
          <a:xfrm>
            <a:off x="200762" y="182563"/>
            <a:ext cx="8714638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de-DE" sz="2800" b="1" kern="0" dirty="0">
                <a:solidFill>
                  <a:srgbClr val="7030A0"/>
                </a:solidFill>
              </a:rPr>
              <a:t>Sustainable Development</a:t>
            </a:r>
            <a:endParaRPr lang="de-DE" kern="0" dirty="0">
              <a:solidFill>
                <a:srgbClr val="7030A0"/>
              </a:solidFill>
            </a:endParaRP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657545" y="914400"/>
            <a:ext cx="7911101" cy="2456057"/>
          </a:xfrm>
          <a:prstGeom prst="rect">
            <a:avLst/>
          </a:prstGeom>
          <a:noFill/>
          <a:ln w="19050" cap="sq">
            <a:noFill/>
            <a:miter lim="800000"/>
            <a:headEnd type="none" w="sm" len="sm"/>
            <a:tailEnd/>
          </a:ln>
          <a:effectLst/>
        </p:spPr>
        <p:txBody>
          <a:bodyPr wrap="square">
            <a:spAutoFit/>
          </a:bodyPr>
          <a:lstStyle/>
          <a:p>
            <a:pPr marL="457200" indent="-457200">
              <a:spcBef>
                <a:spcPct val="40000"/>
              </a:spcBef>
              <a:buFont typeface="Arial" panose="020B0604020202020204" pitchFamily="34" charset="0"/>
              <a:buChar char="•"/>
            </a:pPr>
            <a:r>
              <a:rPr lang="en-GB" altLang="en-US" sz="2400" b="1" dirty="0">
                <a:solidFill>
                  <a:srgbClr val="061F5B"/>
                </a:solidFill>
              </a:rPr>
              <a:t>Increasing interest in having the sustainable development </a:t>
            </a:r>
          </a:p>
          <a:p>
            <a:pPr marL="457200" indent="-457200">
              <a:spcBef>
                <a:spcPct val="40000"/>
              </a:spcBef>
              <a:buFont typeface="Arial" panose="020B0604020202020204" pitchFamily="34" charset="0"/>
              <a:buChar char="•"/>
            </a:pPr>
            <a:r>
              <a:rPr lang="en-US" altLang="en-US" sz="2400" b="1" dirty="0">
                <a:solidFill>
                  <a:srgbClr val="061F5B"/>
                </a:solidFill>
              </a:rPr>
              <a:t>Need to integrate the </a:t>
            </a:r>
            <a:r>
              <a:rPr lang="en-US" altLang="en-US" sz="2400" b="1" u="sng" dirty="0">
                <a:solidFill>
                  <a:srgbClr val="061F5B"/>
                </a:solidFill>
              </a:rPr>
              <a:t>social, economic and environmental dimensions </a:t>
            </a:r>
            <a:r>
              <a:rPr lang="en-US" altLang="en-US" sz="2400" b="1" dirty="0">
                <a:solidFill>
                  <a:srgbClr val="061F5B"/>
                </a:solidFill>
              </a:rPr>
              <a:t>of development, known as the three dimensions of sustainable development</a:t>
            </a:r>
          </a:p>
        </p:txBody>
      </p:sp>
    </p:spTree>
    <p:extLst>
      <p:ext uri="{BB962C8B-B14F-4D97-AF65-F5344CB8AC3E}">
        <p14:creationId xmlns:p14="http://schemas.microsoft.com/office/powerpoint/2010/main" val="392888022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>
          <a:xfrm>
            <a:off x="722435" y="4406965"/>
            <a:ext cx="7964365" cy="1362075"/>
          </a:xfrm>
        </p:spPr>
        <p:txBody>
          <a:bodyPr/>
          <a:lstStyle/>
          <a:p>
            <a:r>
              <a:rPr lang="de-DE" sz="3200" dirty="0">
                <a:solidFill>
                  <a:schemeClr val="tx1"/>
                </a:solidFill>
              </a:rPr>
              <a:t>LSCM Strategy</a:t>
            </a:r>
          </a:p>
        </p:txBody>
      </p:sp>
      <p:pic>
        <p:nvPicPr>
          <p:cNvPr id="8" name="Picture 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0473" y="1213971"/>
            <a:ext cx="3358662" cy="134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0643" y="2789333"/>
            <a:ext cx="3358662" cy="125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03A49F1-AAEF-2524-8408-B01D40D998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7448191"/>
      </p:ext>
    </p:extLst>
  </p:cSld>
  <p:clrMapOvr>
    <a:masterClrMapping/>
  </p:clrMapOvr>
  <p:transition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5"/>
          <p:cNvSpPr>
            <a:spLocks noChangeArrowheads="1"/>
          </p:cNvSpPr>
          <p:nvPr/>
        </p:nvSpPr>
        <p:spPr bwMode="auto">
          <a:xfrm>
            <a:off x="1893888" y="265113"/>
            <a:ext cx="5487987" cy="53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charset="0"/>
            </a:endParaRPr>
          </a:p>
        </p:txBody>
      </p:sp>
      <p:sp>
        <p:nvSpPr>
          <p:cNvPr id="4099" name="Rectangle 6"/>
          <p:cNvSpPr>
            <a:spLocks noChangeArrowheads="1"/>
          </p:cNvSpPr>
          <p:nvPr/>
        </p:nvSpPr>
        <p:spPr bwMode="auto">
          <a:xfrm>
            <a:off x="2245853" y="304800"/>
            <a:ext cx="4661021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sz="2800" b="1" dirty="0">
                <a:solidFill>
                  <a:srgbClr val="7030A0"/>
                </a:solidFill>
                <a:latin typeface="+mj-lt"/>
                <a:cs typeface="Arial" panose="020B0604020202020204" pitchFamily="34" charset="0"/>
              </a:rPr>
              <a:t>What is Logistical Activity?</a:t>
            </a:r>
          </a:p>
        </p:txBody>
      </p:sp>
      <p:sp>
        <p:nvSpPr>
          <p:cNvPr id="4101" name="Rectangle 8"/>
          <p:cNvSpPr>
            <a:spLocks noChangeArrowheads="1"/>
          </p:cNvSpPr>
          <p:nvPr/>
        </p:nvSpPr>
        <p:spPr bwMode="auto">
          <a:xfrm>
            <a:off x="762000" y="1011238"/>
            <a:ext cx="7697788" cy="5280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60" name="Text Box 4"/>
          <p:cNvSpPr txBox="1">
            <a:spLocks noChangeArrowheads="1"/>
          </p:cNvSpPr>
          <p:nvPr/>
        </p:nvSpPr>
        <p:spPr bwMode="auto">
          <a:xfrm>
            <a:off x="685800" y="1315528"/>
            <a:ext cx="2895600" cy="3662541"/>
          </a:xfrm>
          <a:prstGeom prst="rect">
            <a:avLst/>
          </a:prstGeom>
          <a:noFill/>
          <a:ln w="19050" cap="sq">
            <a:noFill/>
            <a:miter lim="800000"/>
            <a:headEnd type="none" w="sm" len="sm"/>
            <a:tailEnd/>
          </a:ln>
          <a:effectLst/>
        </p:spPr>
        <p:txBody>
          <a:bodyPr wrap="square">
            <a:spAutoFit/>
          </a:bodyPr>
          <a:lstStyle/>
          <a:p>
            <a:pPr marL="109538" indent="-109538">
              <a:spcBef>
                <a:spcPct val="50000"/>
              </a:spcBef>
              <a:defRPr/>
            </a:pPr>
            <a:r>
              <a:rPr lang="en-US" sz="1600" b="1" dirty="0">
                <a:latin typeface="Arial" panose="020B0604020202020204" pitchFamily="34" charset="0"/>
                <a:cs typeface="Arial" panose="020B0604020202020204" pitchFamily="34" charset="0"/>
              </a:rPr>
              <a:t>Logistical activity has been one of the oldest and vital economic activity</a:t>
            </a:r>
          </a:p>
          <a:p>
            <a:pPr marL="219075" indent="-214313">
              <a:spcBef>
                <a:spcPct val="50000"/>
              </a:spcBef>
              <a:buFontTx/>
              <a:buChar char="•"/>
              <a:defRPr/>
            </a:pP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Moving goods throughout a chain of suppliers, from manufactures to distributors to wholesalers to retailers to customers </a:t>
            </a:r>
          </a:p>
          <a:p>
            <a:pPr marL="219075" indent="-214313">
              <a:spcBef>
                <a:spcPct val="50000"/>
              </a:spcBef>
              <a:buFontTx/>
              <a:buChar char="•"/>
              <a:defRPr/>
            </a:pP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Requiring activities for transportation, inventory, warehousing, packaging, etc. </a:t>
            </a:r>
          </a:p>
          <a:p>
            <a:pPr marL="461962" lvl="1">
              <a:spcBef>
                <a:spcPct val="50000"/>
              </a:spcBef>
              <a:defRPr/>
            </a:pPr>
            <a:endParaRPr lang="en-US" sz="1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04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7" name="Rectangle 72"/>
          <p:cNvSpPr>
            <a:spLocks noChangeArrowheads="1"/>
          </p:cNvSpPr>
          <p:nvPr/>
        </p:nvSpPr>
        <p:spPr bwMode="auto">
          <a:xfrm>
            <a:off x="4495800" y="1295400"/>
            <a:ext cx="3962400" cy="665162"/>
          </a:xfrm>
          <a:prstGeom prst="rect">
            <a:avLst/>
          </a:prstGeom>
          <a:solidFill>
            <a:srgbClr val="FFFFCC"/>
          </a:solidFill>
          <a:ln w="25400">
            <a:solidFill>
              <a:srgbClr val="FF505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000"/>
          </a:p>
        </p:txBody>
      </p:sp>
      <p:sp>
        <p:nvSpPr>
          <p:cNvPr id="8" name="Rectangle 7"/>
          <p:cNvSpPr txBox="1">
            <a:spLocks noChangeArrowheads="1"/>
          </p:cNvSpPr>
          <p:nvPr/>
        </p:nvSpPr>
        <p:spPr>
          <a:xfrm>
            <a:off x="4495800" y="1331673"/>
            <a:ext cx="4114800" cy="4114800"/>
          </a:xfrm>
          <a:prstGeom prst="rect">
            <a:avLst/>
          </a:prstGeom>
        </p:spPr>
        <p:txBody>
          <a:bodyPr/>
          <a:lstStyle>
            <a:lvl1pPr marL="342900" indent="-3429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 sz="22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5pPr>
            <a:lvl6pPr marL="25146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lnSpc>
                <a:spcPct val="90000"/>
              </a:lnSpc>
              <a:buFontTx/>
              <a:buNone/>
            </a:pPr>
            <a:r>
              <a:rPr lang="de-DE" altLang="de-DE" sz="1800" b="1" kern="0" dirty="0">
                <a:solidFill>
                  <a:srgbClr val="663300"/>
                </a:solidFill>
                <a:latin typeface="Comic Sans MS" pitchFamily="66" charset="0"/>
                <a:cs typeface="Arial" charset="0"/>
              </a:rPr>
              <a:t>Logistics</a:t>
            </a:r>
            <a:r>
              <a:rPr lang="de-DE" altLang="de-DE" sz="1800" kern="0" dirty="0">
                <a:latin typeface="Comic Sans MS" pitchFamily="66" charset="0"/>
                <a:cs typeface="Arial" charset="0"/>
              </a:rPr>
              <a:t>: </a:t>
            </a:r>
            <a:r>
              <a:rPr lang="de-DE" altLang="de-DE" sz="1400" kern="0" dirty="0">
                <a:latin typeface="Comic Sans MS" pitchFamily="66" charset="0"/>
                <a:cs typeface="Arial" charset="0"/>
              </a:rPr>
              <a:t>the science and practical management of </a:t>
            </a:r>
            <a:r>
              <a:rPr lang="de-DE" altLang="de-DE" sz="1400" b="1" kern="0" dirty="0">
                <a:solidFill>
                  <a:srgbClr val="990000"/>
                </a:solidFill>
                <a:latin typeface="Comic Sans MS" pitchFamily="66" charset="0"/>
                <a:cs typeface="Arial" charset="0"/>
              </a:rPr>
              <a:t>the supply of materials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de-DE" sz="1400" b="1" kern="0" dirty="0">
              <a:solidFill>
                <a:srgbClr val="990000"/>
              </a:solidFill>
              <a:latin typeface="Comic Sans MS" pitchFamily="66" charset="0"/>
              <a:cs typeface="Arial" charset="0"/>
            </a:endParaRP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kern="0" dirty="0">
                <a:latin typeface="Comic Sans MS" pitchFamily="66" charset="0"/>
              </a:rPr>
              <a:t> </a:t>
            </a:r>
            <a:r>
              <a:rPr lang="de-DE" altLang="de-DE" sz="1400" i="1" kern="0" dirty="0">
                <a:latin typeface="Comic Sans MS" pitchFamily="66" charset="0"/>
              </a:rPr>
              <a:t>type(s) of </a:t>
            </a:r>
            <a:r>
              <a:rPr lang="de-DE" altLang="de-DE" sz="1400" b="1" i="1" kern="0" dirty="0">
                <a:latin typeface="Comic Sans MS" pitchFamily="66" charset="0"/>
              </a:rPr>
              <a:t>material(s)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In 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kern="0" dirty="0">
                <a:latin typeface="Comic Sans MS" pitchFamily="66" charset="0"/>
              </a:rPr>
              <a:t> </a:t>
            </a:r>
            <a:r>
              <a:rPr lang="de-DE" altLang="de-DE" sz="1400" b="1" i="1" kern="0" dirty="0">
                <a:latin typeface="Comic Sans MS" pitchFamily="66" charset="0"/>
              </a:rPr>
              <a:t>quantity(s)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In 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b="1" kern="0" dirty="0">
                <a:latin typeface="Comic Sans MS" pitchFamily="66" charset="0"/>
              </a:rPr>
              <a:t> </a:t>
            </a:r>
            <a:r>
              <a:rPr lang="de-DE" altLang="de-DE" sz="1400" b="1" i="1" kern="0" dirty="0">
                <a:latin typeface="Comic Sans MS" pitchFamily="66" charset="0"/>
              </a:rPr>
              <a:t>condition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To 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kern="0" dirty="0">
                <a:latin typeface="Comic Sans MS" pitchFamily="66" charset="0"/>
              </a:rPr>
              <a:t> </a:t>
            </a:r>
            <a:r>
              <a:rPr lang="de-DE" altLang="de-DE" sz="1400" b="1" i="1" kern="0" dirty="0">
                <a:latin typeface="Comic Sans MS" pitchFamily="66" charset="0"/>
              </a:rPr>
              <a:t>location(s) and customer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At 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kern="0" dirty="0">
                <a:latin typeface="Comic Sans MS" pitchFamily="66" charset="0"/>
              </a:rPr>
              <a:t> </a:t>
            </a:r>
            <a:r>
              <a:rPr lang="de-DE" altLang="de-DE" sz="1400" b="1" i="1" kern="0" dirty="0">
                <a:latin typeface="Comic Sans MS" pitchFamily="66" charset="0"/>
              </a:rPr>
              <a:t>time(s)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For 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kern="0" dirty="0">
                <a:latin typeface="Comic Sans MS" pitchFamily="66" charset="0"/>
              </a:rPr>
              <a:t> </a:t>
            </a:r>
            <a:r>
              <a:rPr lang="de-DE" altLang="de-DE" sz="1400" b="1" i="1" kern="0" dirty="0">
                <a:latin typeface="Comic Sans MS" pitchFamily="66" charset="0"/>
              </a:rPr>
              <a:t>cost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Delivered with the </a:t>
            </a:r>
            <a:r>
              <a:rPr lang="de-DE" altLang="de-DE" sz="1400" i="1" kern="0" dirty="0">
                <a:latin typeface="Comic Sans MS" pitchFamily="66" charset="0"/>
              </a:rPr>
              <a:t>right</a:t>
            </a:r>
            <a:r>
              <a:rPr lang="de-DE" altLang="de-DE" sz="1400" kern="0" dirty="0">
                <a:latin typeface="Comic Sans MS" pitchFamily="66" charset="0"/>
              </a:rPr>
              <a:t> </a:t>
            </a:r>
            <a:r>
              <a:rPr lang="de-DE" altLang="de-DE" sz="1400" b="1" i="1" kern="0" dirty="0">
                <a:latin typeface="Comic Sans MS" pitchFamily="66" charset="0"/>
              </a:rPr>
              <a:t>tailored services</a:t>
            </a:r>
            <a:r>
              <a:rPr lang="de-DE" altLang="de-DE" sz="1400" kern="0" dirty="0">
                <a:latin typeface="Comic Sans MS" pitchFamily="66" charset="0"/>
              </a:rPr>
              <a:t> required by the buyer </a:t>
            </a:r>
          </a:p>
          <a:p>
            <a:pPr marL="569913" indent="-45561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altLang="de-DE" sz="1400" kern="0" dirty="0">
                <a:latin typeface="Comic Sans MS" pitchFamily="66" charset="0"/>
              </a:rPr>
              <a:t>With the </a:t>
            </a:r>
            <a:r>
              <a:rPr lang="de-DE" altLang="de-DE" sz="1400" i="1" kern="0" dirty="0">
                <a:latin typeface="Comic Sans MS" pitchFamily="66" charset="0"/>
              </a:rPr>
              <a:t>right information</a:t>
            </a:r>
            <a:r>
              <a:rPr lang="de-DE" altLang="de-DE" sz="1400" kern="0" dirty="0">
                <a:latin typeface="Comic Sans MS" pitchFamily="66" charset="0"/>
              </a:rPr>
              <a:t> needed by the customer during &amp; at the end of the logistics process</a:t>
            </a:r>
            <a:endParaRPr lang="de-DE" altLang="de-DE" sz="2000" kern="0" dirty="0">
              <a:latin typeface="Comic Sans MS" pitchFamily="66" charset="0"/>
            </a:endParaRPr>
          </a:p>
          <a:p>
            <a:pPr lvl="1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endParaRPr lang="de-DE" altLang="de-DE" sz="1600" kern="0" dirty="0">
              <a:latin typeface="Comic Sans MS" pitchFamily="66" charset="0"/>
            </a:endParaRPr>
          </a:p>
          <a:p>
            <a:pPr>
              <a:lnSpc>
                <a:spcPct val="90000"/>
              </a:lnSpc>
              <a:buFontTx/>
              <a:buNone/>
            </a:pPr>
            <a:endParaRPr lang="de-DE" altLang="de-DE" sz="1600" b="1" kern="0" dirty="0">
              <a:solidFill>
                <a:srgbClr val="990000"/>
              </a:solidFill>
              <a:latin typeface="Comic Sans MS" pitchFamily="66" charset="0"/>
              <a:cs typeface="Arial" charset="0"/>
            </a:endParaRPr>
          </a:p>
        </p:txBody>
      </p:sp>
      <p:grpSp>
        <p:nvGrpSpPr>
          <p:cNvPr id="9" name="Group 70"/>
          <p:cNvGrpSpPr>
            <a:grpSpLocks/>
          </p:cNvGrpSpPr>
          <p:nvPr/>
        </p:nvGrpSpPr>
        <p:grpSpPr bwMode="auto">
          <a:xfrm>
            <a:off x="3633078" y="3665402"/>
            <a:ext cx="1773253" cy="1522579"/>
            <a:chOff x="108" y="2707"/>
            <a:chExt cx="2009" cy="1366"/>
          </a:xfrm>
        </p:grpSpPr>
        <p:pic>
          <p:nvPicPr>
            <p:cNvPr id="10" name="Picture 1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59" y="3576"/>
              <a:ext cx="582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" name="Group 15"/>
            <p:cNvGrpSpPr>
              <a:grpSpLocks/>
            </p:cNvGrpSpPr>
            <p:nvPr/>
          </p:nvGrpSpPr>
          <p:grpSpPr bwMode="auto">
            <a:xfrm>
              <a:off x="963" y="3494"/>
              <a:ext cx="314" cy="328"/>
              <a:chOff x="864" y="1680"/>
              <a:chExt cx="1128" cy="1344"/>
            </a:xfrm>
          </p:grpSpPr>
          <p:sp>
            <p:nvSpPr>
              <p:cNvPr id="63" name="Rectangle 16"/>
              <p:cNvSpPr>
                <a:spLocks noChangeArrowheads="1"/>
              </p:cNvSpPr>
              <p:nvPr/>
            </p:nvSpPr>
            <p:spPr bwMode="auto">
              <a:xfrm>
                <a:off x="912" y="1680"/>
                <a:ext cx="960" cy="1248"/>
              </a:xfrm>
              <a:prstGeom prst="rect">
                <a:avLst/>
              </a:prstGeom>
              <a:solidFill>
                <a:srgbClr val="FFCC99"/>
              </a:solidFill>
              <a:ln w="9525">
                <a:miter lim="800000"/>
                <a:headEnd/>
                <a:tailEnd/>
              </a:ln>
              <a:scene3d>
                <a:camera prst="legacyObliqueTopLeft"/>
                <a:lightRig rig="legacyFlat3" dir="r"/>
              </a:scene3d>
              <a:sp3d extrusionH="887400" prstMaterial="legacyMatte">
                <a:bevelT w="13500" h="13500" prst="angle"/>
                <a:bevelB w="13500" h="13500" prst="angle"/>
                <a:extrusionClr>
                  <a:srgbClr val="FFCC99"/>
                </a:extrusionClr>
              </a:sp3d>
            </p:spPr>
            <p:txBody>
              <a:bodyPr wrap="none" anchor="ctr">
                <a:flatTx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64" name="Rectangle 17"/>
              <p:cNvSpPr>
                <a:spLocks noChangeArrowheads="1"/>
              </p:cNvSpPr>
              <p:nvPr/>
            </p:nvSpPr>
            <p:spPr bwMode="auto">
              <a:xfrm>
                <a:off x="864" y="1776"/>
                <a:ext cx="480" cy="1248"/>
              </a:xfrm>
              <a:prstGeom prst="rect">
                <a:avLst/>
              </a:prstGeom>
              <a:solidFill>
                <a:srgbClr val="FFC285"/>
              </a:solidFill>
              <a:ln w="9525">
                <a:miter lim="800000"/>
                <a:headEnd/>
                <a:tailEnd/>
              </a:ln>
              <a:scene3d>
                <a:camera prst="legacyObliqueTopLeft">
                  <a:rot lat="0" lon="3900000" rev="0"/>
                </a:camera>
                <a:lightRig rig="legacyFlat3" dir="b"/>
              </a:scene3d>
              <a:sp3d prstMaterial="legacyPlastic">
                <a:bevelT w="13500" h="13500" prst="angle"/>
                <a:bevelB w="13500" h="13500" prst="angle"/>
                <a:extrusionClr>
                  <a:srgbClr val="FFC285"/>
                </a:extrusionClr>
              </a:sp3d>
            </p:spPr>
            <p:txBody>
              <a:bodyPr wrap="none" anchor="ctr">
                <a:flatTx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65" name="Rectangle 18"/>
              <p:cNvSpPr>
                <a:spLocks noChangeArrowheads="1"/>
              </p:cNvSpPr>
              <p:nvPr/>
            </p:nvSpPr>
            <p:spPr bwMode="auto">
              <a:xfrm>
                <a:off x="1512" y="1740"/>
                <a:ext cx="480" cy="1248"/>
              </a:xfrm>
              <a:prstGeom prst="rect">
                <a:avLst/>
              </a:prstGeom>
              <a:solidFill>
                <a:srgbClr val="FFC285"/>
              </a:solidFill>
              <a:ln w="9525">
                <a:miter lim="800000"/>
                <a:headEnd/>
                <a:tailEnd/>
              </a:ln>
              <a:scene3d>
                <a:camera prst="legacyObliqueTopLeft">
                  <a:rot lat="0" lon="19199990" rev="0"/>
                </a:camera>
                <a:lightRig rig="legacyFlat3" dir="b"/>
              </a:scene3d>
              <a:sp3d prstMaterial="legacyMatte">
                <a:bevelT w="13500" h="13500" prst="angle"/>
                <a:bevelB w="13500" h="13500" prst="angle"/>
                <a:extrusionClr>
                  <a:srgbClr val="FFC285"/>
                </a:extrusionClr>
              </a:sp3d>
            </p:spPr>
            <p:txBody>
              <a:bodyPr wrap="none" anchor="ctr">
                <a:flatTx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</p:grpSp>
        <p:sp>
          <p:nvSpPr>
            <p:cNvPr id="12" name="Oval 20"/>
            <p:cNvSpPr>
              <a:spLocks noChangeArrowheads="1"/>
            </p:cNvSpPr>
            <p:nvPr/>
          </p:nvSpPr>
          <p:spPr bwMode="auto">
            <a:xfrm>
              <a:off x="452" y="3100"/>
              <a:ext cx="110" cy="13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13" name="Oval 21"/>
            <p:cNvSpPr>
              <a:spLocks noChangeArrowheads="1"/>
            </p:cNvSpPr>
            <p:nvPr/>
          </p:nvSpPr>
          <p:spPr bwMode="auto">
            <a:xfrm>
              <a:off x="493" y="3125"/>
              <a:ext cx="37" cy="39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14" name="Oval 22"/>
            <p:cNvSpPr>
              <a:spLocks noChangeArrowheads="1"/>
            </p:cNvSpPr>
            <p:nvPr/>
          </p:nvSpPr>
          <p:spPr bwMode="auto">
            <a:xfrm>
              <a:off x="599" y="3100"/>
              <a:ext cx="111" cy="13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15" name="Oval 23"/>
            <p:cNvSpPr>
              <a:spLocks noChangeArrowheads="1"/>
            </p:cNvSpPr>
            <p:nvPr/>
          </p:nvSpPr>
          <p:spPr bwMode="auto">
            <a:xfrm>
              <a:off x="641" y="3125"/>
              <a:ext cx="37" cy="39"/>
            </a:xfrm>
            <a:prstGeom prst="ellipse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grpSp>
          <p:nvGrpSpPr>
            <p:cNvPr id="16" name="Group 24"/>
            <p:cNvGrpSpPr>
              <a:grpSpLocks/>
            </p:cNvGrpSpPr>
            <p:nvPr/>
          </p:nvGrpSpPr>
          <p:grpSpPr bwMode="auto">
            <a:xfrm flipH="1">
              <a:off x="567" y="3401"/>
              <a:ext cx="221" cy="520"/>
              <a:chOff x="3104" y="1104"/>
              <a:chExt cx="288" cy="914"/>
            </a:xfrm>
          </p:grpSpPr>
          <p:sp>
            <p:nvSpPr>
              <p:cNvPr id="58" name="Oval 25"/>
              <p:cNvSpPr>
                <a:spLocks noChangeArrowheads="1"/>
              </p:cNvSpPr>
              <p:nvPr/>
            </p:nvSpPr>
            <p:spPr bwMode="auto">
              <a:xfrm rot="-1428801">
                <a:off x="3104" y="1874"/>
                <a:ext cx="288" cy="1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grpSp>
            <p:nvGrpSpPr>
              <p:cNvPr id="59" name="Group 26"/>
              <p:cNvGrpSpPr>
                <a:grpSpLocks/>
              </p:cNvGrpSpPr>
              <p:nvPr/>
            </p:nvGrpSpPr>
            <p:grpSpPr bwMode="auto">
              <a:xfrm>
                <a:off x="3258" y="1104"/>
                <a:ext cx="37" cy="805"/>
                <a:chOff x="2880" y="2304"/>
                <a:chExt cx="48" cy="1248"/>
              </a:xfrm>
            </p:grpSpPr>
            <p:sp>
              <p:nvSpPr>
                <p:cNvPr id="61" name="Rectangle 27"/>
                <p:cNvSpPr>
                  <a:spLocks noChangeArrowheads="1"/>
                </p:cNvSpPr>
                <p:nvPr/>
              </p:nvSpPr>
              <p:spPr bwMode="auto">
                <a:xfrm rot="490193">
                  <a:off x="2880" y="2304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62" name="Rectangle 28"/>
                <p:cNvSpPr>
                  <a:spLocks noChangeArrowheads="1"/>
                </p:cNvSpPr>
                <p:nvPr/>
              </p:nvSpPr>
              <p:spPr bwMode="auto">
                <a:xfrm rot="-490193">
                  <a:off x="2880" y="2928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</p:grpSp>
        </p:grpSp>
        <p:grpSp>
          <p:nvGrpSpPr>
            <p:cNvPr id="17" name="Group 29"/>
            <p:cNvGrpSpPr>
              <a:grpSpLocks/>
            </p:cNvGrpSpPr>
            <p:nvPr/>
          </p:nvGrpSpPr>
          <p:grpSpPr bwMode="auto">
            <a:xfrm>
              <a:off x="456" y="3401"/>
              <a:ext cx="111" cy="583"/>
              <a:chOff x="3354" y="1104"/>
              <a:chExt cx="144" cy="1024"/>
            </a:xfrm>
          </p:grpSpPr>
          <p:sp>
            <p:nvSpPr>
              <p:cNvPr id="54" name="Oval 30"/>
              <p:cNvSpPr>
                <a:spLocks noChangeArrowheads="1"/>
              </p:cNvSpPr>
              <p:nvPr/>
            </p:nvSpPr>
            <p:spPr bwMode="auto">
              <a:xfrm rot="-4189820">
                <a:off x="3282" y="1912"/>
                <a:ext cx="288" cy="1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grpSp>
            <p:nvGrpSpPr>
              <p:cNvPr id="55" name="Group 31"/>
              <p:cNvGrpSpPr>
                <a:grpSpLocks/>
              </p:cNvGrpSpPr>
              <p:nvPr/>
            </p:nvGrpSpPr>
            <p:grpSpPr bwMode="auto">
              <a:xfrm flipH="1">
                <a:off x="3451" y="1104"/>
                <a:ext cx="37" cy="805"/>
                <a:chOff x="2880" y="2304"/>
                <a:chExt cx="48" cy="1248"/>
              </a:xfrm>
            </p:grpSpPr>
            <p:sp>
              <p:nvSpPr>
                <p:cNvPr id="56" name="Rectangle 32"/>
                <p:cNvSpPr>
                  <a:spLocks noChangeArrowheads="1"/>
                </p:cNvSpPr>
                <p:nvPr/>
              </p:nvSpPr>
              <p:spPr bwMode="auto">
                <a:xfrm rot="490193">
                  <a:off x="2880" y="2304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57" name="Rectangle 33"/>
                <p:cNvSpPr>
                  <a:spLocks noChangeArrowheads="1"/>
                </p:cNvSpPr>
                <p:nvPr/>
              </p:nvSpPr>
              <p:spPr bwMode="auto">
                <a:xfrm rot="-490193">
                  <a:off x="2880" y="2928"/>
                  <a:ext cx="48" cy="624"/>
                </a:xfrm>
                <a:prstGeom prst="rect">
                  <a:avLst/>
                </a:prstGeom>
                <a:solidFill>
                  <a:srgbClr val="FF9900"/>
                </a:solidFill>
                <a:ln w="38100">
                  <a:solidFill>
                    <a:srgbClr val="9933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</p:grpSp>
        </p:grpSp>
        <p:sp>
          <p:nvSpPr>
            <p:cNvPr id="18" name="Rectangle 34"/>
            <p:cNvSpPr>
              <a:spLocks noChangeArrowheads="1"/>
            </p:cNvSpPr>
            <p:nvPr/>
          </p:nvSpPr>
          <p:spPr bwMode="auto">
            <a:xfrm rot="19595363" flipH="1">
              <a:off x="844" y="3070"/>
              <a:ext cx="28" cy="230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19" name="Rectangle 35"/>
            <p:cNvSpPr>
              <a:spLocks noChangeArrowheads="1"/>
            </p:cNvSpPr>
            <p:nvPr/>
          </p:nvSpPr>
          <p:spPr bwMode="auto">
            <a:xfrm rot="4471234" flipH="1">
              <a:off x="775" y="3159"/>
              <a:ext cx="21" cy="309"/>
            </a:xfrm>
            <a:prstGeom prst="rect">
              <a:avLst/>
            </a:prstGeom>
            <a:solidFill>
              <a:srgbClr val="FF9900"/>
            </a:solidFill>
            <a:ln w="38100">
              <a:solidFill>
                <a:srgbClr val="9933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grpSp>
          <p:nvGrpSpPr>
            <p:cNvPr id="20" name="Group 36"/>
            <p:cNvGrpSpPr>
              <a:grpSpLocks/>
            </p:cNvGrpSpPr>
            <p:nvPr/>
          </p:nvGrpSpPr>
          <p:grpSpPr bwMode="auto">
            <a:xfrm rot="19806024" flipH="1">
              <a:off x="654" y="3022"/>
              <a:ext cx="165" cy="72"/>
              <a:chOff x="720" y="2088"/>
              <a:chExt cx="307" cy="170"/>
            </a:xfrm>
          </p:grpSpPr>
          <p:sp>
            <p:nvSpPr>
              <p:cNvPr id="52" name="Oval 37"/>
              <p:cNvSpPr>
                <a:spLocks noChangeArrowheads="1"/>
              </p:cNvSpPr>
              <p:nvPr/>
            </p:nvSpPr>
            <p:spPr bwMode="auto">
              <a:xfrm rot="-1428801">
                <a:off x="820" y="2150"/>
                <a:ext cx="207" cy="108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53" name="Oval 38"/>
              <p:cNvSpPr>
                <a:spLocks noChangeArrowheads="1"/>
              </p:cNvSpPr>
              <p:nvPr/>
            </p:nvSpPr>
            <p:spPr bwMode="auto">
              <a:xfrm rot="-1428801">
                <a:off x="720" y="2088"/>
                <a:ext cx="288" cy="1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</p:grpSp>
        <p:grpSp>
          <p:nvGrpSpPr>
            <p:cNvPr id="21" name="Group 39"/>
            <p:cNvGrpSpPr>
              <a:grpSpLocks/>
            </p:cNvGrpSpPr>
            <p:nvPr/>
          </p:nvGrpSpPr>
          <p:grpSpPr bwMode="auto">
            <a:xfrm rot="-3884016">
              <a:off x="703" y="3138"/>
              <a:ext cx="22" cy="619"/>
              <a:chOff x="2880" y="2304"/>
              <a:chExt cx="48" cy="1248"/>
            </a:xfrm>
          </p:grpSpPr>
          <p:sp>
            <p:nvSpPr>
              <p:cNvPr id="50" name="Rectangle 40"/>
              <p:cNvSpPr>
                <a:spLocks noChangeArrowheads="1"/>
              </p:cNvSpPr>
              <p:nvPr/>
            </p:nvSpPr>
            <p:spPr bwMode="auto">
              <a:xfrm rot="490193">
                <a:off x="2880" y="2304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51" name="Rectangle 41"/>
              <p:cNvSpPr>
                <a:spLocks noChangeArrowheads="1"/>
              </p:cNvSpPr>
              <p:nvPr/>
            </p:nvSpPr>
            <p:spPr bwMode="auto">
              <a:xfrm rot="-490193">
                <a:off x="2880" y="2928"/>
                <a:ext cx="48" cy="624"/>
              </a:xfrm>
              <a:prstGeom prst="rect">
                <a:avLst/>
              </a:prstGeom>
              <a:solidFill>
                <a:srgbClr val="FF9900"/>
              </a:solidFill>
              <a:ln w="38100">
                <a:solidFill>
                  <a:srgbClr val="9933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</p:grpSp>
        <p:grpSp>
          <p:nvGrpSpPr>
            <p:cNvPr id="22" name="Group 42"/>
            <p:cNvGrpSpPr>
              <a:grpSpLocks/>
            </p:cNvGrpSpPr>
            <p:nvPr/>
          </p:nvGrpSpPr>
          <p:grpSpPr bwMode="auto">
            <a:xfrm rot="20013909" flipH="1">
              <a:off x="949" y="3472"/>
              <a:ext cx="162" cy="91"/>
              <a:chOff x="720" y="2088"/>
              <a:chExt cx="307" cy="170"/>
            </a:xfrm>
          </p:grpSpPr>
          <p:sp>
            <p:nvSpPr>
              <p:cNvPr id="48" name="Oval 43"/>
              <p:cNvSpPr>
                <a:spLocks noChangeArrowheads="1"/>
              </p:cNvSpPr>
              <p:nvPr/>
            </p:nvSpPr>
            <p:spPr bwMode="auto">
              <a:xfrm rot="-1428801">
                <a:off x="820" y="2150"/>
                <a:ext cx="207" cy="108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9" name="Oval 44"/>
              <p:cNvSpPr>
                <a:spLocks noChangeArrowheads="1"/>
              </p:cNvSpPr>
              <p:nvPr/>
            </p:nvSpPr>
            <p:spPr bwMode="auto">
              <a:xfrm rot="-1428801">
                <a:off x="720" y="2088"/>
                <a:ext cx="288" cy="1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rgbClr val="9933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</p:grpSp>
        <p:sp>
          <p:nvSpPr>
            <p:cNvPr id="23" name="Text Box 45"/>
            <p:cNvSpPr txBox="1">
              <a:spLocks noChangeArrowheads="1"/>
            </p:cNvSpPr>
            <p:nvPr/>
          </p:nvSpPr>
          <p:spPr bwMode="auto">
            <a:xfrm rot="-2127858">
              <a:off x="339" y="2707"/>
              <a:ext cx="292" cy="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GB" altLang="de-DE" sz="4400">
                  <a:solidFill>
                    <a:srgbClr val="CC0000"/>
                  </a:solidFill>
                </a:rPr>
                <a:t>?</a:t>
              </a:r>
            </a:p>
          </p:txBody>
        </p:sp>
        <p:sp>
          <p:nvSpPr>
            <p:cNvPr id="24" name="Line 46"/>
            <p:cNvSpPr>
              <a:spLocks noChangeShapeType="1"/>
            </p:cNvSpPr>
            <p:nvPr/>
          </p:nvSpPr>
          <p:spPr bwMode="auto">
            <a:xfrm flipV="1">
              <a:off x="530" y="3262"/>
              <a:ext cx="111" cy="27"/>
            </a:xfrm>
            <a:prstGeom prst="line">
              <a:avLst/>
            </a:prstGeom>
            <a:noFill/>
            <a:ln w="508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AutoShape 47"/>
            <p:cNvSpPr>
              <a:spLocks noChangeArrowheads="1"/>
            </p:cNvSpPr>
            <p:nvPr/>
          </p:nvSpPr>
          <p:spPr bwMode="auto">
            <a:xfrm rot="7203233">
              <a:off x="133" y="3502"/>
              <a:ext cx="300" cy="350"/>
            </a:xfrm>
            <a:prstGeom prst="flowChartPunchedTap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26" name="AutoShape 48"/>
            <p:cNvSpPr>
              <a:spLocks noChangeArrowheads="1"/>
            </p:cNvSpPr>
            <p:nvPr/>
          </p:nvSpPr>
          <p:spPr bwMode="auto">
            <a:xfrm rot="7203233">
              <a:off x="1792" y="3748"/>
              <a:ext cx="300" cy="350"/>
            </a:xfrm>
            <a:prstGeom prst="flowChartPunchedTap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27" name="AutoShape 49"/>
            <p:cNvSpPr>
              <a:spLocks noChangeArrowheads="1"/>
            </p:cNvSpPr>
            <p:nvPr/>
          </p:nvSpPr>
          <p:spPr bwMode="auto">
            <a:xfrm rot="-9957784">
              <a:off x="882" y="3759"/>
              <a:ext cx="406" cy="259"/>
            </a:xfrm>
            <a:prstGeom prst="flowChartPunchedTap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grpSp>
          <p:nvGrpSpPr>
            <p:cNvPr id="28" name="Group 50"/>
            <p:cNvGrpSpPr>
              <a:grpSpLocks/>
            </p:cNvGrpSpPr>
            <p:nvPr/>
          </p:nvGrpSpPr>
          <p:grpSpPr bwMode="auto">
            <a:xfrm flipV="1">
              <a:off x="182" y="3718"/>
              <a:ext cx="271" cy="182"/>
              <a:chOff x="3216" y="2639"/>
              <a:chExt cx="960" cy="961"/>
            </a:xfrm>
          </p:grpSpPr>
          <p:sp>
            <p:nvSpPr>
              <p:cNvPr id="39" name="Oval 51"/>
              <p:cNvSpPr>
                <a:spLocks noChangeArrowheads="1"/>
              </p:cNvSpPr>
              <p:nvPr/>
            </p:nvSpPr>
            <p:spPr bwMode="auto">
              <a:xfrm>
                <a:off x="3408" y="2832"/>
                <a:ext cx="576" cy="576"/>
              </a:xfrm>
              <a:prstGeom prst="ellipse">
                <a:avLst/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0" name="AutoShape 52"/>
              <p:cNvSpPr>
                <a:spLocks noChangeArrowheads="1"/>
              </p:cNvSpPr>
              <p:nvPr/>
            </p:nvSpPr>
            <p:spPr bwMode="auto">
              <a:xfrm rot="2389414">
                <a:off x="3872" y="2730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1" name="AutoShape 53"/>
              <p:cNvSpPr>
                <a:spLocks noChangeArrowheads="1"/>
              </p:cNvSpPr>
              <p:nvPr/>
            </p:nvSpPr>
            <p:spPr bwMode="auto">
              <a:xfrm rot="-2624832">
                <a:off x="3376" y="2729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2" name="AutoShape 54"/>
              <p:cNvSpPr>
                <a:spLocks noChangeArrowheads="1"/>
              </p:cNvSpPr>
              <p:nvPr/>
            </p:nvSpPr>
            <p:spPr bwMode="auto">
              <a:xfrm rot="-5400000">
                <a:off x="3240" y="3000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3" name="AutoShape 55"/>
              <p:cNvSpPr>
                <a:spLocks noChangeArrowheads="1"/>
              </p:cNvSpPr>
              <p:nvPr/>
            </p:nvSpPr>
            <p:spPr bwMode="auto">
              <a:xfrm rot="5190495">
                <a:off x="4008" y="3001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4" name="AutoShape 56"/>
              <p:cNvSpPr>
                <a:spLocks noChangeArrowheads="1"/>
              </p:cNvSpPr>
              <p:nvPr/>
            </p:nvSpPr>
            <p:spPr bwMode="auto">
              <a:xfrm rot="255204">
                <a:off x="3646" y="2639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5" name="AutoShape 57"/>
              <p:cNvSpPr>
                <a:spLocks noChangeArrowheads="1"/>
              </p:cNvSpPr>
              <p:nvPr/>
            </p:nvSpPr>
            <p:spPr bwMode="auto">
              <a:xfrm rot="19210586" flipV="1">
                <a:off x="3888" y="3312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6" name="AutoShape 58"/>
              <p:cNvSpPr>
                <a:spLocks noChangeArrowheads="1"/>
              </p:cNvSpPr>
              <p:nvPr/>
            </p:nvSpPr>
            <p:spPr bwMode="auto">
              <a:xfrm rot="2565154" flipV="1">
                <a:off x="3360" y="3312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47" name="AutoShape 59"/>
              <p:cNvSpPr>
                <a:spLocks noChangeArrowheads="1"/>
              </p:cNvSpPr>
              <p:nvPr/>
            </p:nvSpPr>
            <p:spPr bwMode="auto">
              <a:xfrm rot="21344796" flipV="1">
                <a:off x="3648" y="3408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</p:grpSp>
        <p:grpSp>
          <p:nvGrpSpPr>
            <p:cNvPr id="29" name="Group 60"/>
            <p:cNvGrpSpPr>
              <a:grpSpLocks/>
            </p:cNvGrpSpPr>
            <p:nvPr/>
          </p:nvGrpSpPr>
          <p:grpSpPr bwMode="auto">
            <a:xfrm flipV="1">
              <a:off x="1090" y="3891"/>
              <a:ext cx="271" cy="182"/>
              <a:chOff x="3216" y="2639"/>
              <a:chExt cx="960" cy="961"/>
            </a:xfrm>
          </p:grpSpPr>
          <p:sp>
            <p:nvSpPr>
              <p:cNvPr id="30" name="Oval 61"/>
              <p:cNvSpPr>
                <a:spLocks noChangeArrowheads="1"/>
              </p:cNvSpPr>
              <p:nvPr/>
            </p:nvSpPr>
            <p:spPr bwMode="auto">
              <a:xfrm>
                <a:off x="3408" y="2832"/>
                <a:ext cx="576" cy="576"/>
              </a:xfrm>
              <a:prstGeom prst="ellipse">
                <a:avLst/>
              </a:prstGeom>
              <a:solidFill>
                <a:schemeClr val="folHlink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1" name="AutoShape 62"/>
              <p:cNvSpPr>
                <a:spLocks noChangeArrowheads="1"/>
              </p:cNvSpPr>
              <p:nvPr/>
            </p:nvSpPr>
            <p:spPr bwMode="auto">
              <a:xfrm rot="2389414">
                <a:off x="3872" y="2730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2" name="AutoShape 63"/>
              <p:cNvSpPr>
                <a:spLocks noChangeArrowheads="1"/>
              </p:cNvSpPr>
              <p:nvPr/>
            </p:nvSpPr>
            <p:spPr bwMode="auto">
              <a:xfrm rot="-2624832">
                <a:off x="3376" y="2729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3" name="AutoShape 64"/>
              <p:cNvSpPr>
                <a:spLocks noChangeArrowheads="1"/>
              </p:cNvSpPr>
              <p:nvPr/>
            </p:nvSpPr>
            <p:spPr bwMode="auto">
              <a:xfrm rot="-5400000">
                <a:off x="3240" y="3000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4" name="AutoShape 65"/>
              <p:cNvSpPr>
                <a:spLocks noChangeArrowheads="1"/>
              </p:cNvSpPr>
              <p:nvPr/>
            </p:nvSpPr>
            <p:spPr bwMode="auto">
              <a:xfrm rot="5190495">
                <a:off x="4008" y="3001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5" name="AutoShape 66"/>
              <p:cNvSpPr>
                <a:spLocks noChangeArrowheads="1"/>
              </p:cNvSpPr>
              <p:nvPr/>
            </p:nvSpPr>
            <p:spPr bwMode="auto">
              <a:xfrm rot="255204">
                <a:off x="3646" y="2639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6" name="AutoShape 67"/>
              <p:cNvSpPr>
                <a:spLocks noChangeArrowheads="1"/>
              </p:cNvSpPr>
              <p:nvPr/>
            </p:nvSpPr>
            <p:spPr bwMode="auto">
              <a:xfrm rot="19210586" flipV="1">
                <a:off x="3888" y="3312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7" name="AutoShape 68"/>
              <p:cNvSpPr>
                <a:spLocks noChangeArrowheads="1"/>
              </p:cNvSpPr>
              <p:nvPr/>
            </p:nvSpPr>
            <p:spPr bwMode="auto">
              <a:xfrm rot="2565154" flipV="1">
                <a:off x="3360" y="3312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38" name="AutoShape 69"/>
              <p:cNvSpPr>
                <a:spLocks noChangeArrowheads="1"/>
              </p:cNvSpPr>
              <p:nvPr/>
            </p:nvSpPr>
            <p:spPr bwMode="auto">
              <a:xfrm rot="21344796" flipV="1">
                <a:off x="3648" y="3408"/>
                <a:ext cx="144" cy="192"/>
              </a:xfrm>
              <a:prstGeom prst="flowChartManualOperation">
                <a:avLst/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</p:grpSp>
      </p:grpSp>
      <p:sp>
        <p:nvSpPr>
          <p:cNvPr id="2" name="Rectangle 1"/>
          <p:cNvSpPr/>
          <p:nvPr/>
        </p:nvSpPr>
        <p:spPr>
          <a:xfrm>
            <a:off x="1460424" y="5242862"/>
            <a:ext cx="624840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 i="1" dirty="0">
                <a:solidFill>
                  <a:srgbClr val="0000FF"/>
                </a:solidFill>
              </a:rPr>
              <a:t>“that part of the supply chain process that plans, implements and controls the efficient, effective flow and storage of goods, services and related information from the point-of-origin to the point-of-consumption in order to meet customer requirements“</a:t>
            </a:r>
          </a:p>
        </p:txBody>
      </p:sp>
    </p:spTree>
    <p:extLst>
      <p:ext uri="{BB962C8B-B14F-4D97-AF65-F5344CB8AC3E}">
        <p14:creationId xmlns:p14="http://schemas.microsoft.com/office/powerpoint/2010/main" val="3345742566"/>
      </p:ext>
    </p:extLst>
  </p:cSld>
  <p:clrMapOvr>
    <a:masterClrMapping/>
  </p:clrMapOvr>
  <p:transition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title"/>
          </p:nvPr>
        </p:nvSpPr>
        <p:spPr>
          <a:xfrm>
            <a:off x="279400" y="338138"/>
            <a:ext cx="8458200" cy="1143000"/>
          </a:xfrm>
        </p:spPr>
        <p:txBody>
          <a:bodyPr anchor="t"/>
          <a:lstStyle/>
          <a:p>
            <a:pPr algn="ctr"/>
            <a:r>
              <a:rPr lang="de-DE" altLang="de-DE" sz="2800" b="1" dirty="0">
                <a:solidFill>
                  <a:srgbClr val="7030A0"/>
                </a:solidFill>
              </a:rPr>
              <a:t>Logistics Stages</a:t>
            </a:r>
            <a:endParaRPr lang="en-IE" altLang="de-DE" sz="2800" b="1" dirty="0">
              <a:solidFill>
                <a:srgbClr val="7030A0"/>
              </a:solidFill>
            </a:endParaRPr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0400" y="1277938"/>
            <a:ext cx="7772400" cy="3757612"/>
          </a:xfrm>
        </p:spPr>
        <p:txBody>
          <a:bodyPr/>
          <a:lstStyle/>
          <a:p>
            <a:pPr marL="457200" indent="-457200">
              <a:buFont typeface="+mj-lt"/>
              <a:buAutoNum type="arabicParenR"/>
            </a:pPr>
            <a:r>
              <a:rPr lang="de-DE" altLang="de-DE" sz="2000" b="1" dirty="0">
                <a:solidFill>
                  <a:srgbClr val="006600"/>
                </a:solidFill>
              </a:rPr>
              <a:t>Inbound logistics</a:t>
            </a:r>
            <a:r>
              <a:rPr lang="de-DE" altLang="de-DE" sz="2000" dirty="0">
                <a:solidFill>
                  <a:srgbClr val="006600"/>
                </a:solidFill>
              </a:rPr>
              <a:t>:</a:t>
            </a:r>
            <a:r>
              <a:rPr lang="de-DE" altLang="de-DE" sz="2000" dirty="0"/>
              <a:t> the transportation of goods into the purchasing organisation‘s main warehouse</a:t>
            </a:r>
          </a:p>
          <a:p>
            <a:pPr marL="457200" indent="-457200">
              <a:buFont typeface="+mj-lt"/>
              <a:buAutoNum type="arabicParenR"/>
            </a:pPr>
            <a:endParaRPr lang="de-DE" altLang="de-DE" sz="2000" dirty="0"/>
          </a:p>
          <a:p>
            <a:pPr marL="457200" indent="-457200">
              <a:buFont typeface="+mj-lt"/>
              <a:buAutoNum type="arabicParenR"/>
            </a:pPr>
            <a:r>
              <a:rPr lang="de-DE" altLang="de-DE" sz="2000" b="1" dirty="0">
                <a:solidFill>
                  <a:srgbClr val="006600"/>
                </a:solidFill>
              </a:rPr>
              <a:t>Internal distribution</a:t>
            </a:r>
            <a:r>
              <a:rPr lang="de-DE" altLang="de-DE" sz="2000" dirty="0">
                <a:solidFill>
                  <a:srgbClr val="006600"/>
                </a:solidFill>
              </a:rPr>
              <a:t>:</a:t>
            </a:r>
            <a:r>
              <a:rPr lang="de-DE" altLang="de-DE" sz="2000" dirty="0"/>
              <a:t> materials management – the movement of goods within a firm</a:t>
            </a:r>
          </a:p>
          <a:p>
            <a:pPr marL="457200" indent="-457200">
              <a:buFont typeface="+mj-lt"/>
              <a:buAutoNum type="arabicParenR"/>
            </a:pPr>
            <a:endParaRPr lang="de-DE" altLang="de-DE" sz="2000" dirty="0"/>
          </a:p>
          <a:p>
            <a:pPr marL="457200" indent="-457200">
              <a:buFont typeface="+mj-lt"/>
              <a:buAutoNum type="arabicParenR"/>
            </a:pPr>
            <a:r>
              <a:rPr lang="de-DE" altLang="de-DE" sz="2000" b="1" dirty="0">
                <a:solidFill>
                  <a:srgbClr val="006600"/>
                </a:solidFill>
              </a:rPr>
              <a:t>Outbound logistics</a:t>
            </a:r>
            <a:r>
              <a:rPr lang="de-DE" altLang="de-DE" sz="2000" dirty="0">
                <a:solidFill>
                  <a:srgbClr val="006600"/>
                </a:solidFill>
              </a:rPr>
              <a:t>:</a:t>
            </a:r>
            <a:r>
              <a:rPr lang="de-DE" altLang="de-DE" sz="2000" dirty="0"/>
              <a:t> </a:t>
            </a:r>
            <a:r>
              <a:rPr lang="en-IE" altLang="de-DE" sz="2000" dirty="0">
                <a:cs typeface="Arial" charset="0"/>
              </a:rPr>
              <a:t>the distribution flow of goods from the organisation to a subsequent customer</a:t>
            </a:r>
            <a:r>
              <a:rPr lang="en-GB" altLang="de-DE" sz="2000" dirty="0"/>
              <a:t> </a:t>
            </a:r>
          </a:p>
          <a:p>
            <a:pPr marL="609600" indent="-609600">
              <a:buFontTx/>
              <a:buNone/>
            </a:pPr>
            <a:endParaRPr lang="en-GB" altLang="de-DE" sz="2000" dirty="0"/>
          </a:p>
        </p:txBody>
      </p:sp>
      <p:sp>
        <p:nvSpPr>
          <p:cNvPr id="7172" name="Text Box 4"/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de-DE" sz="800" i="1">
                <a:latin typeface="Arial" charset="0"/>
              </a:rPr>
              <a:t>M10:U1:1.1-3</a:t>
            </a:r>
          </a:p>
        </p:txBody>
      </p:sp>
      <p:pic>
        <p:nvPicPr>
          <p:cNvPr id="7173" name="Picture 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4" name="Group 6"/>
          <p:cNvGrpSpPr>
            <a:grpSpLocks/>
          </p:cNvGrpSpPr>
          <p:nvPr/>
        </p:nvGrpSpPr>
        <p:grpSpPr bwMode="auto">
          <a:xfrm>
            <a:off x="5785248" y="5187602"/>
            <a:ext cx="1497965" cy="1069975"/>
            <a:chOff x="3456" y="2880"/>
            <a:chExt cx="1344" cy="960"/>
          </a:xfrm>
        </p:grpSpPr>
        <p:grpSp>
          <p:nvGrpSpPr>
            <p:cNvPr id="7177" name="Group 7"/>
            <p:cNvGrpSpPr>
              <a:grpSpLocks/>
            </p:cNvGrpSpPr>
            <p:nvPr/>
          </p:nvGrpSpPr>
          <p:grpSpPr bwMode="auto">
            <a:xfrm>
              <a:off x="3456" y="2880"/>
              <a:ext cx="1344" cy="816"/>
              <a:chOff x="1392" y="2352"/>
              <a:chExt cx="1344" cy="816"/>
            </a:xfrm>
          </p:grpSpPr>
          <p:sp>
            <p:nvSpPr>
              <p:cNvPr id="7183" name="Line 8"/>
              <p:cNvSpPr>
                <a:spLocks noChangeShapeType="1"/>
              </p:cNvSpPr>
              <p:nvPr/>
            </p:nvSpPr>
            <p:spPr bwMode="auto">
              <a:xfrm flipV="1">
                <a:off x="1392" y="2352"/>
                <a:ext cx="1104" cy="816"/>
              </a:xfrm>
              <a:prstGeom prst="line">
                <a:avLst/>
              </a:prstGeom>
              <a:noFill/>
              <a:ln w="349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4" name="AutoShape 9"/>
              <p:cNvSpPr>
                <a:spLocks noChangeArrowheads="1"/>
              </p:cNvSpPr>
              <p:nvPr/>
            </p:nvSpPr>
            <p:spPr bwMode="auto">
              <a:xfrm>
                <a:off x="2316" y="2400"/>
                <a:ext cx="237" cy="238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5" name="AutoShape 10"/>
              <p:cNvSpPr>
                <a:spLocks noChangeArrowheads="1"/>
              </p:cNvSpPr>
              <p:nvPr/>
            </p:nvSpPr>
            <p:spPr bwMode="auto">
              <a:xfrm>
                <a:off x="2079" y="2519"/>
                <a:ext cx="276" cy="258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6" name="AutoShape 11"/>
              <p:cNvSpPr>
                <a:spLocks noChangeArrowheads="1"/>
              </p:cNvSpPr>
              <p:nvPr/>
            </p:nvSpPr>
            <p:spPr bwMode="auto">
              <a:xfrm>
                <a:off x="1863" y="2638"/>
                <a:ext cx="276" cy="297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7" name="Line 12"/>
              <p:cNvSpPr>
                <a:spLocks noChangeShapeType="1"/>
              </p:cNvSpPr>
              <p:nvPr/>
            </p:nvSpPr>
            <p:spPr bwMode="auto">
              <a:xfrm>
                <a:off x="2572" y="2638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8" name="AutoShape 13"/>
              <p:cNvSpPr>
                <a:spLocks noChangeArrowheads="1"/>
              </p:cNvSpPr>
              <p:nvPr/>
            </p:nvSpPr>
            <p:spPr bwMode="auto">
              <a:xfrm>
                <a:off x="1587" y="2836"/>
                <a:ext cx="295" cy="298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9" name="Line 14"/>
              <p:cNvSpPr>
                <a:spLocks noChangeShapeType="1"/>
              </p:cNvSpPr>
              <p:nvPr/>
            </p:nvSpPr>
            <p:spPr bwMode="auto">
              <a:xfrm>
                <a:off x="1392" y="3168"/>
                <a:ext cx="624" cy="0"/>
              </a:xfrm>
              <a:prstGeom prst="line">
                <a:avLst/>
              </a:prstGeom>
              <a:noFill/>
              <a:ln w="349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90" name="Line 15"/>
              <p:cNvSpPr>
                <a:spLocks noChangeShapeType="1"/>
              </p:cNvSpPr>
              <p:nvPr/>
            </p:nvSpPr>
            <p:spPr bwMode="auto">
              <a:xfrm flipV="1">
                <a:off x="2016" y="2400"/>
                <a:ext cx="720" cy="768"/>
              </a:xfrm>
              <a:prstGeom prst="line">
                <a:avLst/>
              </a:prstGeom>
              <a:noFill/>
              <a:ln w="349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7178" name="AutoShape 16"/>
            <p:cNvSpPr>
              <a:spLocks noChangeArrowheads="1"/>
            </p:cNvSpPr>
            <p:nvPr/>
          </p:nvSpPr>
          <p:spPr bwMode="auto">
            <a:xfrm>
              <a:off x="3456" y="3696"/>
              <a:ext cx="624" cy="144"/>
            </a:xfrm>
            <a:prstGeom prst="roundRect">
              <a:avLst>
                <a:gd name="adj" fmla="val 16667"/>
              </a:avLst>
            </a:prstGeom>
            <a:solidFill>
              <a:srgbClr val="969696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7179" name="Freeform 17"/>
            <p:cNvSpPr>
              <a:spLocks/>
            </p:cNvSpPr>
            <p:nvPr/>
          </p:nvSpPr>
          <p:spPr bwMode="auto">
            <a:xfrm>
              <a:off x="4080" y="2976"/>
              <a:ext cx="720" cy="864"/>
            </a:xfrm>
            <a:custGeom>
              <a:avLst/>
              <a:gdLst>
                <a:gd name="T0" fmla="*/ 0 w 720"/>
                <a:gd name="T1" fmla="*/ 864 h 864"/>
                <a:gd name="T2" fmla="*/ 720 w 720"/>
                <a:gd name="T3" fmla="*/ 0 h 864"/>
                <a:gd name="T4" fmla="*/ 0 w 720"/>
                <a:gd name="T5" fmla="*/ 720 h 864"/>
                <a:gd name="T6" fmla="*/ 0 w 720"/>
                <a:gd name="T7" fmla="*/ 864 h 8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0" h="864">
                  <a:moveTo>
                    <a:pt x="0" y="864"/>
                  </a:moveTo>
                  <a:lnTo>
                    <a:pt x="720" y="0"/>
                  </a:lnTo>
                  <a:lnTo>
                    <a:pt x="0" y="720"/>
                  </a:lnTo>
                  <a:lnTo>
                    <a:pt x="0" y="864"/>
                  </a:lnTo>
                  <a:close/>
                </a:path>
              </a:pathLst>
            </a:custGeom>
            <a:solidFill>
              <a:srgbClr val="969696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0" name="Oval 18"/>
            <p:cNvSpPr>
              <a:spLocks noChangeArrowheads="1"/>
            </p:cNvSpPr>
            <p:nvPr/>
          </p:nvSpPr>
          <p:spPr bwMode="auto">
            <a:xfrm>
              <a:off x="4092" y="3648"/>
              <a:ext cx="96" cy="96"/>
            </a:xfrm>
            <a:prstGeom prst="ellipse">
              <a:avLst/>
            </a:prstGeom>
            <a:solidFill>
              <a:srgbClr val="333333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7181" name="Oval 19"/>
            <p:cNvSpPr>
              <a:spLocks noChangeArrowheads="1"/>
            </p:cNvSpPr>
            <p:nvPr/>
          </p:nvSpPr>
          <p:spPr bwMode="auto">
            <a:xfrm>
              <a:off x="4263" y="3495"/>
              <a:ext cx="57" cy="57"/>
            </a:xfrm>
            <a:prstGeom prst="ellipse">
              <a:avLst/>
            </a:prstGeom>
            <a:solidFill>
              <a:srgbClr val="333333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7182" name="Oval 20"/>
            <p:cNvSpPr>
              <a:spLocks noChangeArrowheads="1"/>
            </p:cNvSpPr>
            <p:nvPr/>
          </p:nvSpPr>
          <p:spPr bwMode="auto">
            <a:xfrm>
              <a:off x="4414" y="3348"/>
              <a:ext cx="50" cy="50"/>
            </a:xfrm>
            <a:prstGeom prst="ellipse">
              <a:avLst/>
            </a:prstGeom>
            <a:solidFill>
              <a:srgbClr val="333333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</p:grpSp>
      <p:sp>
        <p:nvSpPr>
          <p:cNvPr id="7175" name="Text Box 21"/>
          <p:cNvSpPr txBox="1">
            <a:spLocks noChangeArrowheads="1"/>
          </p:cNvSpPr>
          <p:nvPr/>
        </p:nvSpPr>
        <p:spPr bwMode="auto">
          <a:xfrm>
            <a:off x="796926" y="4419600"/>
            <a:ext cx="7508874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de-DE" altLang="de-DE" sz="2000" dirty="0">
                <a:solidFill>
                  <a:srgbClr val="990000"/>
                </a:solidFill>
                <a:latin typeface="+mn-lt"/>
              </a:rPr>
              <a:t>Integrated approach:</a:t>
            </a:r>
            <a:r>
              <a:rPr lang="de-DE" altLang="de-DE" sz="2000" dirty="0">
                <a:latin typeface="+mn-lt"/>
              </a:rPr>
              <a:t> linking these stages to meet corporate objectives; also integration within the supply chain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GB" altLang="de-DE" sz="2000" dirty="0">
              <a:latin typeface="+mn-lt"/>
            </a:endParaRPr>
          </a:p>
        </p:txBody>
      </p:sp>
      <p:sp>
        <p:nvSpPr>
          <p:cNvPr id="7176" name="TextBox 1"/>
          <p:cNvSpPr txBox="1">
            <a:spLocks noChangeArrowheads="1"/>
          </p:cNvSpPr>
          <p:nvPr/>
        </p:nvSpPr>
        <p:spPr bwMode="auto">
          <a:xfrm>
            <a:off x="8493125" y="6413500"/>
            <a:ext cx="471488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sz="900">
                <a:latin typeface="Comic Sans MS" pitchFamily="66" charset="0"/>
              </a:rPr>
              <a:t>S2-4</a:t>
            </a:r>
            <a:endParaRPr lang="ky-KG" altLang="en-US" sz="900">
              <a:latin typeface="Comic Sans MS" pitchFamily="66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631E44A3-7386-4801-BA60-8C1C8FA65676}" type="slidenum">
              <a:rPr lang="en-GB" smtClean="0"/>
              <a:pPr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379383"/>
      </p:ext>
    </p:extLst>
  </p:cSld>
  <p:clrMapOvr>
    <a:masterClrMapping/>
  </p:clrMapOvr>
  <p:transition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52425"/>
            <a:ext cx="7772400" cy="1143000"/>
          </a:xfrm>
        </p:spPr>
        <p:txBody>
          <a:bodyPr anchor="t"/>
          <a:lstStyle/>
          <a:p>
            <a:r>
              <a:rPr lang="en-IE" altLang="de-DE"/>
              <a:t> </a:t>
            </a:r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57175" y="1495425"/>
            <a:ext cx="7726363" cy="4114800"/>
          </a:xfrm>
        </p:spPr>
        <p:txBody>
          <a:bodyPr/>
          <a:lstStyle/>
          <a:p>
            <a:pPr>
              <a:lnSpc>
                <a:spcPct val="90000"/>
              </a:lnSpc>
              <a:buFontTx/>
              <a:buNone/>
            </a:pPr>
            <a:r>
              <a:rPr lang="de-DE" altLang="de-DE" b="1" dirty="0">
                <a:solidFill>
                  <a:schemeClr val="accent2"/>
                </a:solidFill>
                <a:latin typeface="Comic Sans MS" pitchFamily="66" charset="0"/>
                <a:cs typeface="Arial" charset="0"/>
              </a:rPr>
              <a:t>	</a:t>
            </a:r>
            <a:r>
              <a:rPr lang="de-DE" altLang="de-DE" b="1" dirty="0">
                <a:solidFill>
                  <a:srgbClr val="7030A0"/>
                </a:solidFill>
                <a:latin typeface="Comic Sans MS" pitchFamily="66" charset="0"/>
                <a:cs typeface="Arial" charset="0"/>
              </a:rPr>
              <a:t>Supply chain management</a:t>
            </a:r>
            <a:r>
              <a:rPr lang="de-DE" altLang="de-DE" dirty="0">
                <a:solidFill>
                  <a:srgbClr val="7030A0"/>
                </a:solidFill>
                <a:latin typeface="Comic Sans MS" pitchFamily="66" charset="0"/>
                <a:cs typeface="Arial" charset="0"/>
              </a:rPr>
              <a:t> </a:t>
            </a:r>
            <a:r>
              <a:rPr lang="de-DE" altLang="de-DE" dirty="0">
                <a:latin typeface="Comic Sans MS" pitchFamily="66" charset="0"/>
                <a:cs typeface="Arial" charset="0"/>
              </a:rPr>
              <a:t>is: 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de-DE" altLang="de-DE" dirty="0">
                <a:latin typeface="Comic Sans MS" pitchFamily="66" charset="0"/>
                <a:cs typeface="Arial" charset="0"/>
              </a:rPr>
              <a:t>	“</a:t>
            </a:r>
            <a:r>
              <a:rPr lang="de-DE" altLang="de-DE" i="1" dirty="0">
                <a:latin typeface="Comic Sans MS" pitchFamily="66" charset="0"/>
                <a:cs typeface="Arial" charset="0"/>
              </a:rPr>
              <a:t>the management of upstream &amp; downstream relationships with suppliers &amp; customers to deliver superior customer value at less cost to the supply chain as a whole“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de-DE" sz="1800" dirty="0">
              <a:latin typeface="Comic Sans MS" pitchFamily="66" charset="0"/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altLang="de-DE" dirty="0">
                <a:latin typeface="Comic Sans MS" pitchFamily="66" charset="0"/>
                <a:cs typeface="Arial" charset="0"/>
              </a:rPr>
              <a:t>	Supply chain management does not just take into consideration</a:t>
            </a:r>
            <a:r>
              <a:rPr lang="de-DE" altLang="de-DE" dirty="0">
                <a:solidFill>
                  <a:srgbClr val="FF9900"/>
                </a:solidFill>
                <a:latin typeface="Comic Sans MS" pitchFamily="66" charset="0"/>
                <a:cs typeface="Arial" charset="0"/>
              </a:rPr>
              <a:t> </a:t>
            </a:r>
            <a:r>
              <a:rPr lang="de-DE" altLang="de-DE" b="1" dirty="0">
                <a:solidFill>
                  <a:srgbClr val="7030A0"/>
                </a:solidFill>
                <a:latin typeface="Comic Sans MS" pitchFamily="66" charset="0"/>
                <a:cs typeface="Arial" charset="0"/>
              </a:rPr>
              <a:t>material flow</a:t>
            </a:r>
            <a:r>
              <a:rPr lang="de-DE" altLang="de-DE" dirty="0">
                <a:solidFill>
                  <a:srgbClr val="7030A0"/>
                </a:solidFill>
                <a:latin typeface="Comic Sans MS" pitchFamily="66" charset="0"/>
                <a:cs typeface="Arial" charset="0"/>
              </a:rPr>
              <a:t> </a:t>
            </a:r>
            <a:r>
              <a:rPr lang="de-DE" altLang="de-DE" dirty="0">
                <a:latin typeface="Comic Sans MS" pitchFamily="66" charset="0"/>
                <a:cs typeface="Arial" charset="0"/>
              </a:rPr>
              <a:t>from the supplier to the customer but also </a:t>
            </a:r>
            <a:r>
              <a:rPr lang="de-DE" altLang="de-DE" b="1" u="sng" dirty="0">
                <a:solidFill>
                  <a:srgbClr val="7030A0"/>
                </a:solidFill>
                <a:latin typeface="Comic Sans MS" pitchFamily="66" charset="0"/>
                <a:cs typeface="Arial" charset="0"/>
              </a:rPr>
              <a:t>information &amp; financial flows</a:t>
            </a:r>
            <a:r>
              <a:rPr lang="de-DE" altLang="de-DE" dirty="0">
                <a:solidFill>
                  <a:srgbClr val="7030A0"/>
                </a:solidFill>
                <a:latin typeface="Comic Sans MS" pitchFamily="66" charset="0"/>
                <a:cs typeface="Arial" charset="0"/>
              </a:rPr>
              <a:t> </a:t>
            </a:r>
            <a:r>
              <a:rPr lang="de-DE" altLang="de-DE" dirty="0">
                <a:latin typeface="Comic Sans MS" pitchFamily="66" charset="0"/>
                <a:cs typeface="Arial" charset="0"/>
              </a:rPr>
              <a:t>throughout the supply chain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de-DE" sz="1800" dirty="0">
              <a:latin typeface="Comic Sans MS" pitchFamily="66" charset="0"/>
              <a:cs typeface="Arial" charset="0"/>
            </a:endParaRPr>
          </a:p>
        </p:txBody>
      </p:sp>
      <p:sp>
        <p:nvSpPr>
          <p:cNvPr id="13316" name="WordArt 4"/>
          <p:cNvSpPr>
            <a:spLocks noChangeArrowheads="1" noChangeShapeType="1" noTextEdit="1"/>
          </p:cNvSpPr>
          <p:nvPr/>
        </p:nvSpPr>
        <p:spPr bwMode="auto">
          <a:xfrm>
            <a:off x="1143000" y="452438"/>
            <a:ext cx="7010400" cy="6731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sz="3600" b="1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7030A0"/>
                </a:solidFill>
                <a:latin typeface="+mj-lt"/>
              </a:rPr>
              <a:t>What is Supply Chain Management?</a:t>
            </a:r>
          </a:p>
        </p:txBody>
      </p:sp>
      <p:sp>
        <p:nvSpPr>
          <p:cNvPr id="13317" name="Text Box 5"/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de-DE" sz="800" i="1">
                <a:latin typeface="Arial" charset="0"/>
              </a:rPr>
              <a:t>M10:U1:1.2-2</a:t>
            </a:r>
          </a:p>
        </p:txBody>
      </p:sp>
      <p:pic>
        <p:nvPicPr>
          <p:cNvPr id="13318" name="Picture 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9" name="Picture 7" descr="H:\IPSMS\TECHNICAL PRODUCTS\MLS - Modular Learning System\English\MLSArt\jpeg\actions\Illumination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3500" y="2362200"/>
            <a:ext cx="1336675" cy="285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20" name="AutoShape 8"/>
          <p:cNvSpPr>
            <a:spLocks noChangeArrowheads="1"/>
          </p:cNvSpPr>
          <p:nvPr/>
        </p:nvSpPr>
        <p:spPr bwMode="auto">
          <a:xfrm>
            <a:off x="131763" y="1512888"/>
            <a:ext cx="492125" cy="430212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sp>
        <p:nvSpPr>
          <p:cNvPr id="13321" name="AutoShape 9"/>
          <p:cNvSpPr>
            <a:spLocks noChangeArrowheads="1"/>
          </p:cNvSpPr>
          <p:nvPr/>
        </p:nvSpPr>
        <p:spPr bwMode="auto">
          <a:xfrm>
            <a:off x="147637" y="3572669"/>
            <a:ext cx="492125" cy="430212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sp>
        <p:nvSpPr>
          <p:cNvPr id="13322" name="TextBox 1"/>
          <p:cNvSpPr txBox="1">
            <a:spLocks noChangeArrowheads="1"/>
          </p:cNvSpPr>
          <p:nvPr/>
        </p:nvSpPr>
        <p:spPr bwMode="auto">
          <a:xfrm>
            <a:off x="8556625" y="6413500"/>
            <a:ext cx="58737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sz="900">
                <a:latin typeface="Comic Sans MS" pitchFamily="66" charset="0"/>
              </a:rPr>
              <a:t>S2-10</a:t>
            </a:r>
            <a:endParaRPr lang="ky-KG" altLang="en-US" sz="900">
              <a:latin typeface="Comic Sans MS" pitchFamily="66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631E44A3-7386-4801-BA60-8C1C8FA65676}" type="slidenum">
              <a:rPr lang="en-GB" smtClean="0"/>
              <a:pPr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7876341"/>
      </p:ext>
    </p:extLst>
  </p:cSld>
  <p:clrMapOvr>
    <a:masterClrMapping/>
  </p:clrMapOvr>
  <p:transition>
    <p:fad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3"/>
          <p:cNvSpPr>
            <a:spLocks noChangeArrowheads="1"/>
          </p:cNvSpPr>
          <p:nvPr/>
        </p:nvSpPr>
        <p:spPr bwMode="auto">
          <a:xfrm>
            <a:off x="395288" y="6415088"/>
            <a:ext cx="6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579" name="Rectangle 5"/>
          <p:cNvSpPr>
            <a:spLocks noChangeArrowheads="1"/>
          </p:cNvSpPr>
          <p:nvPr/>
        </p:nvSpPr>
        <p:spPr bwMode="auto">
          <a:xfrm>
            <a:off x="1509713" y="257175"/>
            <a:ext cx="6230937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4582" name="Rectangle 8"/>
          <p:cNvSpPr>
            <a:spLocks noChangeArrowheads="1"/>
          </p:cNvSpPr>
          <p:nvPr/>
        </p:nvSpPr>
        <p:spPr bwMode="auto">
          <a:xfrm>
            <a:off x="758825" y="984250"/>
            <a:ext cx="7659688" cy="3910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/>
            </a:endParaRPr>
          </a:p>
        </p:txBody>
      </p:sp>
      <p:sp>
        <p:nvSpPr>
          <p:cNvPr id="24583" name="Rectangle 9"/>
          <p:cNvSpPr>
            <a:spLocks noChangeArrowheads="1"/>
          </p:cNvSpPr>
          <p:nvPr/>
        </p:nvSpPr>
        <p:spPr bwMode="auto">
          <a:xfrm>
            <a:off x="849313" y="1047750"/>
            <a:ext cx="209076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dirty="0">
                <a:latin typeface="+mn-lt"/>
              </a:rPr>
              <a:t>To arrange for the </a:t>
            </a:r>
            <a:endParaRPr lang="en-US" sz="2400" dirty="0">
              <a:latin typeface="+mn-lt"/>
            </a:endParaRPr>
          </a:p>
        </p:txBody>
      </p:sp>
      <p:sp>
        <p:nvSpPr>
          <p:cNvPr id="24584" name="Rectangle 10"/>
          <p:cNvSpPr>
            <a:spLocks noChangeArrowheads="1"/>
          </p:cNvSpPr>
          <p:nvPr/>
        </p:nvSpPr>
        <p:spPr bwMode="auto">
          <a:xfrm>
            <a:off x="2895600" y="1044575"/>
            <a:ext cx="2060051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u="sng" dirty="0">
                <a:latin typeface="+mn-lt"/>
              </a:rPr>
              <a:t>efficient and cost_</a:t>
            </a:r>
            <a:endParaRPr lang="en-US" sz="2400" u="sng" dirty="0">
              <a:latin typeface="+mn-lt"/>
            </a:endParaRPr>
          </a:p>
        </p:txBody>
      </p:sp>
      <p:sp>
        <p:nvSpPr>
          <p:cNvPr id="24585" name="Rectangle 11"/>
          <p:cNvSpPr>
            <a:spLocks noChangeArrowheads="1"/>
          </p:cNvSpPr>
          <p:nvPr/>
        </p:nvSpPr>
        <p:spPr bwMode="auto">
          <a:xfrm>
            <a:off x="4834268" y="1043765"/>
            <a:ext cx="230050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u="sng" dirty="0">
                <a:latin typeface="+mn-lt"/>
              </a:rPr>
              <a:t>-effective movement</a:t>
            </a:r>
            <a:endParaRPr lang="en-US" sz="2400" u="sng" dirty="0">
              <a:latin typeface="+mn-lt"/>
            </a:endParaRPr>
          </a:p>
        </p:txBody>
      </p:sp>
      <p:sp>
        <p:nvSpPr>
          <p:cNvPr id="24586" name="Rectangle 12"/>
          <p:cNvSpPr>
            <a:spLocks noChangeArrowheads="1"/>
          </p:cNvSpPr>
          <p:nvPr/>
        </p:nvSpPr>
        <p:spPr bwMode="auto">
          <a:xfrm>
            <a:off x="7164474" y="1044575"/>
            <a:ext cx="159498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dirty="0">
                <a:latin typeface="+mn-lt"/>
              </a:rPr>
              <a:t>of all material </a:t>
            </a:r>
            <a:endParaRPr lang="en-US" sz="2400" dirty="0">
              <a:latin typeface="+mn-lt"/>
            </a:endParaRPr>
          </a:p>
        </p:txBody>
      </p:sp>
      <p:sp>
        <p:nvSpPr>
          <p:cNvPr id="24587" name="Rectangle 13"/>
          <p:cNvSpPr>
            <a:spLocks noChangeArrowheads="1"/>
          </p:cNvSpPr>
          <p:nvPr/>
        </p:nvSpPr>
        <p:spPr bwMode="auto">
          <a:xfrm>
            <a:off x="849313" y="1320800"/>
            <a:ext cx="781624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u="sng" dirty="0">
                <a:latin typeface="+mn-lt"/>
              </a:rPr>
              <a:t>products</a:t>
            </a:r>
            <a:r>
              <a:rPr lang="en-US" sz="2000" dirty="0">
                <a:latin typeface="+mn-lt"/>
              </a:rPr>
              <a:t>, and related </a:t>
            </a:r>
            <a:r>
              <a:rPr lang="en-US" sz="2000" u="sng" dirty="0">
                <a:latin typeface="+mn-lt"/>
              </a:rPr>
              <a:t>informatio</a:t>
            </a:r>
            <a:r>
              <a:rPr lang="en-US" sz="2000" dirty="0">
                <a:latin typeface="+mn-lt"/>
              </a:rPr>
              <a:t>n to the location where needed at the</a:t>
            </a:r>
            <a:endParaRPr lang="en-US" sz="2400" dirty="0">
              <a:latin typeface="+mn-lt"/>
            </a:endParaRPr>
          </a:p>
        </p:txBody>
      </p:sp>
      <p:sp>
        <p:nvSpPr>
          <p:cNvPr id="24588" name="Rectangle 14"/>
          <p:cNvSpPr>
            <a:spLocks noChangeArrowheads="1"/>
          </p:cNvSpPr>
          <p:nvPr/>
        </p:nvSpPr>
        <p:spPr bwMode="auto">
          <a:xfrm>
            <a:off x="7194550" y="1320800"/>
            <a:ext cx="6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400">
              <a:latin typeface="+mn-lt"/>
            </a:endParaRPr>
          </a:p>
        </p:txBody>
      </p:sp>
      <p:sp>
        <p:nvSpPr>
          <p:cNvPr id="24589" name="Rectangle 15"/>
          <p:cNvSpPr>
            <a:spLocks noChangeArrowheads="1"/>
          </p:cNvSpPr>
          <p:nvPr/>
        </p:nvSpPr>
        <p:spPr bwMode="auto">
          <a:xfrm>
            <a:off x="849313" y="1593850"/>
            <a:ext cx="4879541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>
                <a:latin typeface="+mn-lt"/>
              </a:rPr>
              <a:t>lowest total cost across the entire system.  </a:t>
            </a:r>
            <a:endParaRPr lang="en-US" sz="2400">
              <a:latin typeface="+mn-lt"/>
            </a:endParaRPr>
          </a:p>
        </p:txBody>
      </p:sp>
      <p:sp>
        <p:nvSpPr>
          <p:cNvPr id="24590" name="Rectangle 16"/>
          <p:cNvSpPr>
            <a:spLocks noChangeArrowheads="1"/>
          </p:cNvSpPr>
          <p:nvPr/>
        </p:nvSpPr>
        <p:spPr bwMode="auto">
          <a:xfrm>
            <a:off x="849313" y="2003425"/>
            <a:ext cx="773449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>
                <a:latin typeface="+mn-lt"/>
              </a:rPr>
              <a:t>Emphasis is not only simply reducing transportation cost or reducing</a:t>
            </a:r>
            <a:endParaRPr lang="en-US" sz="2400">
              <a:latin typeface="+mn-lt"/>
            </a:endParaRPr>
          </a:p>
        </p:txBody>
      </p:sp>
      <p:sp>
        <p:nvSpPr>
          <p:cNvPr id="24591" name="Rectangle 17"/>
          <p:cNvSpPr>
            <a:spLocks noChangeArrowheads="1"/>
          </p:cNvSpPr>
          <p:nvPr/>
        </p:nvSpPr>
        <p:spPr bwMode="auto">
          <a:xfrm>
            <a:off x="7294563" y="2003425"/>
            <a:ext cx="7053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>
                <a:latin typeface="+mn-lt"/>
              </a:rPr>
              <a:t> </a:t>
            </a:r>
            <a:endParaRPr lang="en-US" sz="2400">
              <a:latin typeface="+mn-lt"/>
            </a:endParaRPr>
          </a:p>
        </p:txBody>
      </p:sp>
      <p:sp>
        <p:nvSpPr>
          <p:cNvPr id="24592" name="Rectangle 18"/>
          <p:cNvSpPr>
            <a:spLocks noChangeArrowheads="1"/>
          </p:cNvSpPr>
          <p:nvPr/>
        </p:nvSpPr>
        <p:spPr bwMode="auto">
          <a:xfrm>
            <a:off x="849313" y="2276475"/>
            <a:ext cx="640399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>
                <a:latin typeface="+mn-lt"/>
              </a:rPr>
              <a:t>inventory cost, but taking a systems approach to reduce </a:t>
            </a:r>
            <a:endParaRPr lang="en-US" sz="2400">
              <a:latin typeface="+mn-lt"/>
            </a:endParaRPr>
          </a:p>
        </p:txBody>
      </p:sp>
      <p:sp>
        <p:nvSpPr>
          <p:cNvPr id="24593" name="Rectangle 19"/>
          <p:cNvSpPr>
            <a:spLocks noChangeArrowheads="1"/>
          </p:cNvSpPr>
          <p:nvPr/>
        </p:nvSpPr>
        <p:spPr bwMode="auto">
          <a:xfrm>
            <a:off x="7175305" y="2276475"/>
            <a:ext cx="152125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u="sng" dirty="0">
                <a:latin typeface="+mn-lt"/>
              </a:rPr>
              <a:t>total system-</a:t>
            </a:r>
            <a:r>
              <a:rPr lang="en-US" sz="2000" dirty="0">
                <a:latin typeface="+mn-lt"/>
              </a:rPr>
              <a:t> </a:t>
            </a:r>
            <a:endParaRPr lang="en-US" sz="2400" dirty="0">
              <a:latin typeface="+mn-lt"/>
            </a:endParaRPr>
          </a:p>
        </p:txBody>
      </p:sp>
      <p:sp>
        <p:nvSpPr>
          <p:cNvPr id="24594" name="Rectangle 21"/>
          <p:cNvSpPr>
            <a:spLocks noChangeArrowheads="1"/>
          </p:cNvSpPr>
          <p:nvPr/>
        </p:nvSpPr>
        <p:spPr bwMode="auto">
          <a:xfrm>
            <a:off x="849313" y="2959100"/>
            <a:ext cx="7622279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>
                <a:latin typeface="+mn-lt"/>
              </a:rPr>
              <a:t>Design and manage a balanced supply chain to maximize the profit</a:t>
            </a:r>
            <a:endParaRPr lang="en-US" sz="2400">
              <a:latin typeface="+mn-lt"/>
            </a:endParaRPr>
          </a:p>
        </p:txBody>
      </p:sp>
      <p:sp>
        <p:nvSpPr>
          <p:cNvPr id="24595" name="Rectangle 22"/>
          <p:cNvSpPr>
            <a:spLocks noChangeArrowheads="1"/>
          </p:cNvSpPr>
          <p:nvPr/>
        </p:nvSpPr>
        <p:spPr bwMode="auto">
          <a:xfrm>
            <a:off x="8420171" y="2959100"/>
            <a:ext cx="657231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dirty="0">
                <a:latin typeface="+mn-lt"/>
              </a:rPr>
              <a:t>ability</a:t>
            </a:r>
            <a:endParaRPr lang="en-US" sz="2400" dirty="0">
              <a:latin typeface="+mn-lt"/>
            </a:endParaRPr>
          </a:p>
        </p:txBody>
      </p:sp>
      <p:sp>
        <p:nvSpPr>
          <p:cNvPr id="24596" name="Rectangle 23"/>
          <p:cNvSpPr>
            <a:spLocks noChangeArrowheads="1"/>
          </p:cNvSpPr>
          <p:nvPr/>
        </p:nvSpPr>
        <p:spPr bwMode="auto">
          <a:xfrm>
            <a:off x="1309688" y="3333750"/>
            <a:ext cx="62518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latin typeface="+mn-lt"/>
              </a:rPr>
              <a:t>•</a:t>
            </a:r>
            <a:endParaRPr lang="en-US" sz="2400">
              <a:latin typeface="+mn-lt"/>
            </a:endParaRPr>
          </a:p>
        </p:txBody>
      </p:sp>
      <p:sp>
        <p:nvSpPr>
          <p:cNvPr id="24597" name="Rectangle 24"/>
          <p:cNvSpPr>
            <a:spLocks noChangeArrowheads="1"/>
          </p:cNvSpPr>
          <p:nvPr/>
        </p:nvSpPr>
        <p:spPr bwMode="auto">
          <a:xfrm>
            <a:off x="1522413" y="3333750"/>
            <a:ext cx="5770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 </a:t>
            </a:r>
          </a:p>
        </p:txBody>
      </p:sp>
      <p:sp>
        <p:nvSpPr>
          <p:cNvPr id="24598" name="Rectangle 25"/>
          <p:cNvSpPr>
            <a:spLocks noChangeArrowheads="1"/>
          </p:cNvSpPr>
          <p:nvPr/>
        </p:nvSpPr>
        <p:spPr bwMode="auto">
          <a:xfrm>
            <a:off x="1447800" y="3352800"/>
            <a:ext cx="589905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  Minimize  variance to improve logistical productivity (Probability</a:t>
            </a:r>
            <a:r>
              <a:rPr lang="en-US" sz="1400">
                <a:latin typeface="+mn-lt"/>
              </a:rPr>
              <a:t>)</a:t>
            </a:r>
            <a:endParaRPr lang="en-US" sz="2400">
              <a:latin typeface="+mn-lt"/>
            </a:endParaRPr>
          </a:p>
        </p:txBody>
      </p:sp>
      <p:sp>
        <p:nvSpPr>
          <p:cNvPr id="24599" name="Rectangle 26"/>
          <p:cNvSpPr>
            <a:spLocks noChangeArrowheads="1"/>
          </p:cNvSpPr>
          <p:nvPr/>
        </p:nvSpPr>
        <p:spPr bwMode="auto">
          <a:xfrm>
            <a:off x="1309688" y="3649663"/>
            <a:ext cx="62518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latin typeface="+mn-lt"/>
              </a:rPr>
              <a:t>•</a:t>
            </a:r>
            <a:endParaRPr lang="en-US" sz="2400">
              <a:latin typeface="+mn-lt"/>
            </a:endParaRPr>
          </a:p>
        </p:txBody>
      </p:sp>
      <p:sp>
        <p:nvSpPr>
          <p:cNvPr id="24600" name="Rectangle 27"/>
          <p:cNvSpPr>
            <a:spLocks noChangeArrowheads="1"/>
          </p:cNvSpPr>
          <p:nvPr/>
        </p:nvSpPr>
        <p:spPr bwMode="auto">
          <a:xfrm>
            <a:off x="1522413" y="3649663"/>
            <a:ext cx="683520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Reduce inventory to the maximum extent possible (Inventory Management)</a:t>
            </a:r>
          </a:p>
        </p:txBody>
      </p:sp>
      <p:sp>
        <p:nvSpPr>
          <p:cNvPr id="24601" name="Rectangle 28"/>
          <p:cNvSpPr>
            <a:spLocks noChangeArrowheads="1"/>
          </p:cNvSpPr>
          <p:nvPr/>
        </p:nvSpPr>
        <p:spPr bwMode="auto">
          <a:xfrm>
            <a:off x="6845300" y="3649663"/>
            <a:ext cx="6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400">
              <a:latin typeface="+mn-lt"/>
            </a:endParaRPr>
          </a:p>
        </p:txBody>
      </p:sp>
      <p:sp>
        <p:nvSpPr>
          <p:cNvPr id="24602" name="Rectangle 29"/>
          <p:cNvSpPr>
            <a:spLocks noChangeArrowheads="1"/>
          </p:cNvSpPr>
          <p:nvPr/>
        </p:nvSpPr>
        <p:spPr bwMode="auto">
          <a:xfrm>
            <a:off x="1309688" y="3967163"/>
            <a:ext cx="62518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latin typeface="+mn-lt"/>
              </a:rPr>
              <a:t>•</a:t>
            </a:r>
            <a:endParaRPr lang="en-US" sz="2400">
              <a:latin typeface="+mn-lt"/>
            </a:endParaRPr>
          </a:p>
        </p:txBody>
      </p:sp>
      <p:sp>
        <p:nvSpPr>
          <p:cNvPr id="24603" name="Rectangle 30"/>
          <p:cNvSpPr>
            <a:spLocks noChangeArrowheads="1"/>
          </p:cNvSpPr>
          <p:nvPr/>
        </p:nvSpPr>
        <p:spPr bwMode="auto">
          <a:xfrm>
            <a:off x="1522413" y="3967163"/>
            <a:ext cx="494084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Maximize transportation consolidation (Transportation)</a:t>
            </a:r>
          </a:p>
        </p:txBody>
      </p:sp>
      <p:sp>
        <p:nvSpPr>
          <p:cNvPr id="24604" name="Rectangle 31"/>
          <p:cNvSpPr>
            <a:spLocks noChangeArrowheads="1"/>
          </p:cNvSpPr>
          <p:nvPr/>
        </p:nvSpPr>
        <p:spPr bwMode="auto">
          <a:xfrm>
            <a:off x="1309688" y="4284663"/>
            <a:ext cx="62518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latin typeface="+mn-lt"/>
              </a:rPr>
              <a:t>•</a:t>
            </a:r>
            <a:endParaRPr lang="en-US" sz="2400">
              <a:latin typeface="+mn-lt"/>
            </a:endParaRPr>
          </a:p>
        </p:txBody>
      </p:sp>
      <p:sp>
        <p:nvSpPr>
          <p:cNvPr id="24605" name="Rectangle 32"/>
          <p:cNvSpPr>
            <a:spLocks noChangeArrowheads="1"/>
          </p:cNvSpPr>
          <p:nvPr/>
        </p:nvSpPr>
        <p:spPr bwMode="auto">
          <a:xfrm>
            <a:off x="1522413" y="4284663"/>
            <a:ext cx="615553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Achieve and maintain high levels of product quality (Quality Control)</a:t>
            </a:r>
          </a:p>
        </p:txBody>
      </p:sp>
      <p:sp>
        <p:nvSpPr>
          <p:cNvPr id="24606" name="Rectangle 33"/>
          <p:cNvSpPr>
            <a:spLocks noChangeArrowheads="1"/>
          </p:cNvSpPr>
          <p:nvPr/>
        </p:nvSpPr>
        <p:spPr bwMode="auto">
          <a:xfrm>
            <a:off x="6515100" y="4284663"/>
            <a:ext cx="6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400">
              <a:latin typeface="+mn-lt"/>
            </a:endParaRPr>
          </a:p>
        </p:txBody>
      </p:sp>
      <p:sp>
        <p:nvSpPr>
          <p:cNvPr id="24607" name="Rectangle 34"/>
          <p:cNvSpPr>
            <a:spLocks noChangeArrowheads="1"/>
          </p:cNvSpPr>
          <p:nvPr/>
        </p:nvSpPr>
        <p:spPr bwMode="auto">
          <a:xfrm>
            <a:off x="1309688" y="4641850"/>
            <a:ext cx="62518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latin typeface="+mn-lt"/>
              </a:rPr>
              <a:t>•</a:t>
            </a:r>
            <a:endParaRPr lang="en-US" sz="2400">
              <a:latin typeface="+mn-lt"/>
            </a:endParaRPr>
          </a:p>
        </p:txBody>
      </p:sp>
      <p:sp>
        <p:nvSpPr>
          <p:cNvPr id="24608" name="Rectangle 35"/>
          <p:cNvSpPr>
            <a:spLocks noChangeArrowheads="1"/>
          </p:cNvSpPr>
          <p:nvPr/>
        </p:nvSpPr>
        <p:spPr bwMode="auto">
          <a:xfrm>
            <a:off x="1577975" y="4625975"/>
            <a:ext cx="101309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Provide life</a:t>
            </a:r>
          </a:p>
        </p:txBody>
      </p:sp>
      <p:sp>
        <p:nvSpPr>
          <p:cNvPr id="24609" name="Rectangle 36"/>
          <p:cNvSpPr>
            <a:spLocks noChangeArrowheads="1"/>
          </p:cNvSpPr>
          <p:nvPr/>
        </p:nvSpPr>
        <p:spPr bwMode="auto">
          <a:xfrm>
            <a:off x="2514600" y="4625975"/>
            <a:ext cx="2862963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latin typeface="+mn-lt"/>
              </a:rPr>
              <a:t>cycle support (Support Service)</a:t>
            </a:r>
          </a:p>
        </p:txBody>
      </p:sp>
      <p:sp>
        <p:nvSpPr>
          <p:cNvPr id="24610" name="Rectangle 37"/>
          <p:cNvSpPr>
            <a:spLocks noChangeArrowheads="1"/>
          </p:cNvSpPr>
          <p:nvPr/>
        </p:nvSpPr>
        <p:spPr bwMode="auto">
          <a:xfrm>
            <a:off x="934093" y="4965700"/>
            <a:ext cx="7423524" cy="1544638"/>
          </a:xfrm>
          <a:prstGeom prst="rect">
            <a:avLst/>
          </a:prstGeom>
          <a:solidFill>
            <a:srgbClr val="99FF66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4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1" name="Rectangle 39"/>
          <p:cNvSpPr>
            <a:spLocks noChangeArrowheads="1"/>
          </p:cNvSpPr>
          <p:nvPr/>
        </p:nvSpPr>
        <p:spPr bwMode="auto">
          <a:xfrm>
            <a:off x="1060450" y="4953000"/>
            <a:ext cx="42704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1" i="1">
                <a:solidFill>
                  <a:srgbClr val="0000FF"/>
                </a:solidFill>
                <a:latin typeface="+mn-lt"/>
              </a:rPr>
              <a:t>The mission of logistics/SCM</a:t>
            </a:r>
            <a:endParaRPr lang="en-US" sz="2400" b="1">
              <a:solidFill>
                <a:srgbClr val="0000FF"/>
              </a:solidFill>
              <a:latin typeface="+mn-lt"/>
            </a:endParaRPr>
          </a:p>
        </p:txBody>
      </p:sp>
      <p:sp>
        <p:nvSpPr>
          <p:cNvPr id="24612" name="Rectangle 40"/>
          <p:cNvSpPr>
            <a:spLocks noChangeArrowheads="1"/>
          </p:cNvSpPr>
          <p:nvPr/>
        </p:nvSpPr>
        <p:spPr bwMode="auto">
          <a:xfrm>
            <a:off x="1087438" y="5400675"/>
            <a:ext cx="162384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>
                <a:solidFill>
                  <a:srgbClr val="FFFFFF"/>
                </a:solidFill>
                <a:latin typeface="+mn-lt"/>
              </a:rPr>
              <a:t>The 5 “Rights”</a:t>
            </a:r>
            <a:endParaRPr lang="en-US" sz="24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3" name="Rectangle 41"/>
          <p:cNvSpPr>
            <a:spLocks noChangeArrowheads="1"/>
          </p:cNvSpPr>
          <p:nvPr/>
        </p:nvSpPr>
        <p:spPr bwMode="auto">
          <a:xfrm>
            <a:off x="1077913" y="5391150"/>
            <a:ext cx="162384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dirty="0">
                <a:solidFill>
                  <a:srgbClr val="000000"/>
                </a:solidFill>
                <a:latin typeface="+mn-lt"/>
              </a:rPr>
              <a:t>The 5 “Rights”</a:t>
            </a:r>
            <a:endParaRPr lang="en-US" sz="24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4" name="Rectangle 42"/>
          <p:cNvSpPr>
            <a:spLocks noChangeArrowheads="1"/>
          </p:cNvSpPr>
          <p:nvPr/>
        </p:nvSpPr>
        <p:spPr bwMode="auto">
          <a:xfrm>
            <a:off x="1541463" y="5673725"/>
            <a:ext cx="544187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  <a:latin typeface="+mn-lt"/>
              </a:rPr>
              <a:t>Getting RIGHT goods or service to the RIGHT place, </a:t>
            </a:r>
            <a:endParaRPr lang="en-US" sz="2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5" name="Rectangle 43"/>
          <p:cNvSpPr>
            <a:spLocks noChangeArrowheads="1"/>
          </p:cNvSpPr>
          <p:nvPr/>
        </p:nvSpPr>
        <p:spPr bwMode="auto">
          <a:xfrm>
            <a:off x="1531938" y="5664200"/>
            <a:ext cx="544187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solidFill>
                  <a:srgbClr val="000000"/>
                </a:solidFill>
                <a:latin typeface="+mn-lt"/>
              </a:rPr>
              <a:t>Getting RIGHT goods or service to the RIGHT place, </a:t>
            </a:r>
            <a:endParaRPr lang="en-US" sz="20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6" name="Rectangle 44"/>
          <p:cNvSpPr>
            <a:spLocks noChangeArrowheads="1"/>
          </p:cNvSpPr>
          <p:nvPr/>
        </p:nvSpPr>
        <p:spPr bwMode="auto">
          <a:xfrm>
            <a:off x="1541463" y="5946775"/>
            <a:ext cx="674575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  <a:latin typeface="+mn-lt"/>
              </a:rPr>
              <a:t>in the RIGHT amount, at the RIGHT time, in the RIGHT condition, </a:t>
            </a:r>
            <a:endParaRPr lang="en-US" sz="2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7" name="Rectangle 45"/>
          <p:cNvSpPr>
            <a:spLocks noChangeArrowheads="1"/>
          </p:cNvSpPr>
          <p:nvPr/>
        </p:nvSpPr>
        <p:spPr bwMode="auto">
          <a:xfrm>
            <a:off x="1531938" y="5937250"/>
            <a:ext cx="674575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solidFill>
                  <a:srgbClr val="000000"/>
                </a:solidFill>
                <a:latin typeface="+mn-lt"/>
              </a:rPr>
              <a:t>in the RIGHT amount, at the RIGHT time, in the RIGHT condition, </a:t>
            </a:r>
            <a:endParaRPr lang="en-US" sz="20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8" name="Rectangle 46"/>
          <p:cNvSpPr>
            <a:spLocks noChangeArrowheads="1"/>
          </p:cNvSpPr>
          <p:nvPr/>
        </p:nvSpPr>
        <p:spPr bwMode="auto">
          <a:xfrm>
            <a:off x="1541463" y="6219825"/>
            <a:ext cx="319318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FFFFFF"/>
                </a:solidFill>
                <a:latin typeface="+mn-lt"/>
              </a:rPr>
              <a:t>while making the greatest profit</a:t>
            </a:r>
            <a:endParaRPr lang="en-US" sz="2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19" name="Rectangle 47"/>
          <p:cNvSpPr>
            <a:spLocks noChangeArrowheads="1"/>
          </p:cNvSpPr>
          <p:nvPr/>
        </p:nvSpPr>
        <p:spPr bwMode="auto">
          <a:xfrm>
            <a:off x="1531938" y="6210300"/>
            <a:ext cx="319318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000000"/>
                </a:solidFill>
                <a:latin typeface="+mn-lt"/>
              </a:rPr>
              <a:t>while making the greatest profit</a:t>
            </a:r>
            <a:endParaRPr lang="en-US" sz="2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4620" name="Text Box 49"/>
          <p:cNvSpPr txBox="1">
            <a:spLocks noChangeArrowheads="1"/>
          </p:cNvSpPr>
          <p:nvPr/>
        </p:nvSpPr>
        <p:spPr bwMode="auto">
          <a:xfrm>
            <a:off x="762000" y="2514600"/>
            <a:ext cx="1452642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2000" u="sng">
                <a:latin typeface="+mn-lt"/>
              </a:rPr>
              <a:t>wide costs</a:t>
            </a:r>
            <a:r>
              <a:rPr lang="en-US" sz="2000">
                <a:latin typeface="+mn-lt"/>
              </a:rPr>
              <a:t>.</a:t>
            </a:r>
            <a:endParaRPr lang="en-US" sz="2000" u="sng">
              <a:latin typeface="+mn-lt"/>
            </a:endParaRPr>
          </a:p>
        </p:txBody>
      </p:sp>
      <p:sp>
        <p:nvSpPr>
          <p:cNvPr id="24622" name="Rectangle 4"/>
          <p:cNvSpPr>
            <a:spLocks noChangeArrowheads="1"/>
          </p:cNvSpPr>
          <p:nvPr/>
        </p:nvSpPr>
        <p:spPr bwMode="auto">
          <a:xfrm>
            <a:off x="457200" y="6511925"/>
            <a:ext cx="953787" cy="1615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50">
                <a:solidFill>
                  <a:srgbClr val="B2B2B2"/>
                </a:solidFill>
                <a:latin typeface="+mn-lt"/>
              </a:rPr>
              <a:t>© Denny J. Cho</a:t>
            </a:r>
            <a:endParaRPr lang="en-US" sz="105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46" name="Rectangle 18"/>
          <p:cNvSpPr>
            <a:spLocks noChangeArrowheads="1"/>
          </p:cNvSpPr>
          <p:nvPr/>
        </p:nvSpPr>
        <p:spPr bwMode="auto">
          <a:xfrm>
            <a:off x="152400" y="347332"/>
            <a:ext cx="8778097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sz="3200" b="1" dirty="0">
                <a:solidFill>
                  <a:srgbClr val="7030A0"/>
                </a:solidFill>
                <a:latin typeface="+mj-lt"/>
              </a:rPr>
              <a:t>Objectives of Supply Chain Management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27935755"/>
      </p:ext>
    </p:extLst>
  </p:cSld>
  <p:clrMapOvr>
    <a:masterClrMapping/>
  </p:clrMapOvr>
  <p:transition>
    <p:fade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200762" y="228600"/>
            <a:ext cx="8562238" cy="647700"/>
          </a:xfrm>
        </p:spPr>
        <p:txBody>
          <a:bodyPr/>
          <a:lstStyle/>
          <a:p>
            <a:pPr algn="ctr"/>
            <a:r>
              <a:rPr lang="de-DE" sz="3200" b="1" dirty="0">
                <a:solidFill>
                  <a:srgbClr val="7030A0"/>
                </a:solidFill>
              </a:rPr>
              <a:t>SCM: </a:t>
            </a:r>
            <a:r>
              <a:rPr lang="en-US" sz="3200" b="1" dirty="0">
                <a:solidFill>
                  <a:srgbClr val="7030A0"/>
                </a:solidFill>
                <a:latin typeface="Akkuratllsub"/>
              </a:rPr>
              <a:t>A Cross-Functional Activity</a:t>
            </a:r>
            <a:endParaRPr lang="de-DE" b="1" dirty="0">
              <a:solidFill>
                <a:srgbClr val="7030A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C0EF68-C913-424B-839B-3240E1938AD1}" type="slidenum">
              <a:rPr lang="de-DE" smtClean="0"/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e-DE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2" name="Gruppieren 20"/>
          <p:cNvGrpSpPr>
            <a:grpSpLocks/>
          </p:cNvGrpSpPr>
          <p:nvPr/>
        </p:nvGrpSpPr>
        <p:grpSpPr bwMode="auto">
          <a:xfrm>
            <a:off x="556846" y="2057400"/>
            <a:ext cx="7977554" cy="3889375"/>
            <a:chOff x="250825" y="1214422"/>
            <a:chExt cx="8642350" cy="3889375"/>
          </a:xfrm>
        </p:grpSpPr>
        <p:sp>
          <p:nvSpPr>
            <p:cNvPr id="7" name="Rectangle 3"/>
            <p:cNvSpPr>
              <a:spLocks noChangeArrowheads="1"/>
            </p:cNvSpPr>
            <p:nvPr/>
          </p:nvSpPr>
          <p:spPr bwMode="auto">
            <a:xfrm>
              <a:off x="250825" y="1214422"/>
              <a:ext cx="8637588" cy="431800"/>
            </a:xfrm>
            <a:prstGeom prst="rect">
              <a:avLst/>
            </a:prstGeom>
            <a:solidFill>
              <a:srgbClr val="92D05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Supply Chain Management </a:t>
              </a: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=</a:t>
              </a:r>
            </a:p>
          </p:txBody>
        </p:sp>
        <p:sp>
          <p:nvSpPr>
            <p:cNvPr id="8" name="Rectangle 4"/>
            <p:cNvSpPr>
              <a:spLocks noChangeArrowheads="1"/>
            </p:cNvSpPr>
            <p:nvPr/>
          </p:nvSpPr>
          <p:spPr bwMode="auto">
            <a:xfrm>
              <a:off x="250825" y="1790684"/>
              <a:ext cx="3598863" cy="431800"/>
            </a:xfrm>
            <a:prstGeom prst="rect">
              <a:avLst/>
            </a:prstGeom>
            <a:solidFill>
              <a:srgbClr val="FFFF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Logistics</a:t>
              </a:r>
            </a:p>
          </p:txBody>
        </p:sp>
        <p:sp>
          <p:nvSpPr>
            <p:cNvPr id="9" name="Rectangle 5"/>
            <p:cNvSpPr>
              <a:spLocks noChangeArrowheads="1"/>
            </p:cNvSpPr>
            <p:nvPr/>
          </p:nvSpPr>
          <p:spPr bwMode="auto">
            <a:xfrm>
              <a:off x="4573588" y="1790684"/>
              <a:ext cx="4319587" cy="431800"/>
            </a:xfrm>
            <a:prstGeom prst="rect">
              <a:avLst/>
            </a:prstGeom>
            <a:solidFill>
              <a:srgbClr val="FFC0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Manufacturing Operations</a:t>
              </a:r>
            </a:p>
          </p:txBody>
        </p:sp>
        <p:sp>
          <p:nvSpPr>
            <p:cNvPr id="10" name="Rectangle 6"/>
            <p:cNvSpPr>
              <a:spLocks noChangeArrowheads="1"/>
            </p:cNvSpPr>
            <p:nvPr/>
          </p:nvSpPr>
          <p:spPr bwMode="auto">
            <a:xfrm>
              <a:off x="4013200" y="1790684"/>
              <a:ext cx="398463" cy="431800"/>
            </a:xfrm>
            <a:prstGeom prst="rect">
              <a:avLst/>
            </a:prstGeom>
            <a:solidFill>
              <a:srgbClr val="C0C0C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+</a:t>
              </a:r>
            </a:p>
          </p:txBody>
        </p:sp>
        <p:sp>
          <p:nvSpPr>
            <p:cNvPr id="11" name="Rectangle 7"/>
            <p:cNvSpPr>
              <a:spLocks noChangeArrowheads="1"/>
            </p:cNvSpPr>
            <p:nvPr/>
          </p:nvSpPr>
          <p:spPr bwMode="auto">
            <a:xfrm>
              <a:off x="4573588" y="2366947"/>
              <a:ext cx="4319587" cy="433387"/>
            </a:xfrm>
            <a:prstGeom prst="rect">
              <a:avLst/>
            </a:prstGeom>
            <a:solidFill>
              <a:srgbClr val="FFC0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Marketing Coordination</a:t>
              </a:r>
            </a:p>
          </p:txBody>
        </p:sp>
        <p:sp>
          <p:nvSpPr>
            <p:cNvPr id="12" name="Rectangle 8"/>
            <p:cNvSpPr>
              <a:spLocks noChangeArrowheads="1"/>
            </p:cNvSpPr>
            <p:nvPr/>
          </p:nvSpPr>
          <p:spPr bwMode="auto">
            <a:xfrm>
              <a:off x="4013200" y="2366947"/>
              <a:ext cx="398463" cy="433387"/>
            </a:xfrm>
            <a:prstGeom prst="rect">
              <a:avLst/>
            </a:prstGeom>
            <a:solidFill>
              <a:srgbClr val="C0C0C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+</a:t>
              </a:r>
            </a:p>
          </p:txBody>
        </p:sp>
        <p:sp>
          <p:nvSpPr>
            <p:cNvPr id="13" name="Rectangle 9"/>
            <p:cNvSpPr>
              <a:spLocks noChangeArrowheads="1"/>
            </p:cNvSpPr>
            <p:nvPr/>
          </p:nvSpPr>
          <p:spPr bwMode="auto">
            <a:xfrm>
              <a:off x="4573588" y="2943209"/>
              <a:ext cx="4319587" cy="433388"/>
            </a:xfrm>
            <a:prstGeom prst="rect">
              <a:avLst/>
            </a:prstGeom>
            <a:solidFill>
              <a:srgbClr val="FFC0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Sales Coordination</a:t>
              </a:r>
            </a:p>
          </p:txBody>
        </p:sp>
        <p:sp>
          <p:nvSpPr>
            <p:cNvPr id="14" name="Rectangle 10"/>
            <p:cNvSpPr>
              <a:spLocks noChangeArrowheads="1"/>
            </p:cNvSpPr>
            <p:nvPr/>
          </p:nvSpPr>
          <p:spPr bwMode="auto">
            <a:xfrm>
              <a:off x="4013200" y="2943209"/>
              <a:ext cx="398463" cy="433388"/>
            </a:xfrm>
            <a:prstGeom prst="rect">
              <a:avLst/>
            </a:prstGeom>
            <a:solidFill>
              <a:srgbClr val="C0C0C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+</a:t>
              </a: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4573588" y="3519472"/>
              <a:ext cx="4319587" cy="431800"/>
            </a:xfrm>
            <a:prstGeom prst="rect">
              <a:avLst/>
            </a:prstGeom>
            <a:solidFill>
              <a:srgbClr val="FFC0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Product Design</a:t>
              </a:r>
            </a:p>
          </p:txBody>
        </p:sp>
        <p:sp>
          <p:nvSpPr>
            <p:cNvPr id="16" name="Rectangle 12"/>
            <p:cNvSpPr>
              <a:spLocks noChangeArrowheads="1"/>
            </p:cNvSpPr>
            <p:nvPr/>
          </p:nvSpPr>
          <p:spPr bwMode="auto">
            <a:xfrm>
              <a:off x="4013200" y="3519472"/>
              <a:ext cx="398463" cy="431800"/>
            </a:xfrm>
            <a:prstGeom prst="rect">
              <a:avLst/>
            </a:prstGeom>
            <a:solidFill>
              <a:srgbClr val="C0C0C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+</a:t>
              </a:r>
            </a:p>
          </p:txBody>
        </p:sp>
        <p:sp>
          <p:nvSpPr>
            <p:cNvPr id="17" name="Rectangle 13"/>
            <p:cNvSpPr>
              <a:spLocks noChangeArrowheads="1"/>
            </p:cNvSpPr>
            <p:nvPr/>
          </p:nvSpPr>
          <p:spPr bwMode="auto">
            <a:xfrm>
              <a:off x="4573588" y="4095734"/>
              <a:ext cx="4319587" cy="431800"/>
            </a:xfrm>
            <a:prstGeom prst="rect">
              <a:avLst/>
            </a:prstGeom>
            <a:solidFill>
              <a:srgbClr val="FFC0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Finance</a:t>
              </a:r>
            </a:p>
          </p:txBody>
        </p:sp>
        <p:sp>
          <p:nvSpPr>
            <p:cNvPr id="18" name="Rectangle 14"/>
            <p:cNvSpPr>
              <a:spLocks noChangeArrowheads="1"/>
            </p:cNvSpPr>
            <p:nvPr/>
          </p:nvSpPr>
          <p:spPr bwMode="auto">
            <a:xfrm>
              <a:off x="4013200" y="4095734"/>
              <a:ext cx="398463" cy="431800"/>
            </a:xfrm>
            <a:prstGeom prst="rect">
              <a:avLst/>
            </a:prstGeom>
            <a:solidFill>
              <a:srgbClr val="C0C0C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+</a:t>
              </a:r>
            </a:p>
          </p:txBody>
        </p:sp>
        <p:sp>
          <p:nvSpPr>
            <p:cNvPr id="19" name="Rectangle 15"/>
            <p:cNvSpPr>
              <a:spLocks noChangeArrowheads="1"/>
            </p:cNvSpPr>
            <p:nvPr/>
          </p:nvSpPr>
          <p:spPr bwMode="auto">
            <a:xfrm>
              <a:off x="4573588" y="4671997"/>
              <a:ext cx="4319587" cy="431800"/>
            </a:xfrm>
            <a:prstGeom prst="rect">
              <a:avLst/>
            </a:prstGeom>
            <a:solidFill>
              <a:srgbClr val="FFC00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Information Technology</a:t>
              </a:r>
            </a:p>
          </p:txBody>
        </p:sp>
        <p:sp>
          <p:nvSpPr>
            <p:cNvPr id="20" name="Rectangle 16"/>
            <p:cNvSpPr>
              <a:spLocks noChangeArrowheads="1"/>
            </p:cNvSpPr>
            <p:nvPr/>
          </p:nvSpPr>
          <p:spPr bwMode="auto">
            <a:xfrm>
              <a:off x="4013200" y="4671997"/>
              <a:ext cx="398463" cy="431800"/>
            </a:xfrm>
            <a:prstGeom prst="rect">
              <a:avLst/>
            </a:prstGeom>
            <a:solidFill>
              <a:srgbClr val="C0C0C0"/>
            </a:solidFill>
            <a:ln w="12700" algn="ctr">
              <a:noFill/>
              <a:miter lim="800000"/>
              <a:headEnd/>
              <a:tailEnd type="none" w="sm" len="lg"/>
            </a:ln>
          </p:spPr>
          <p:txBody>
            <a:bodyPr wrap="none" lIns="90000" tIns="46800" rIns="90000" bIns="4680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2A4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+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E6958F58-9036-4D6B-9D04-D1559C1C5CFB}"/>
              </a:ext>
            </a:extLst>
          </p:cNvPr>
          <p:cNvSpPr txBox="1"/>
          <p:nvPr/>
        </p:nvSpPr>
        <p:spPr>
          <a:xfrm>
            <a:off x="914400" y="934342"/>
            <a:ext cx="8355706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kkuratllsub"/>
                <a:ea typeface="+mn-ea"/>
                <a:cs typeface="+mn-cs"/>
              </a:rPr>
              <a:t>Started in 1980s with PC Innovation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kkuratllsub"/>
                <a:ea typeface="+mn-ea"/>
                <a:cs typeface="+mn-cs"/>
              </a:rPr>
              <a:t>Superior Customer Value and Max Profitability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A85573B-11E7-D017-66EA-98CD987E0B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548" y="3643312"/>
            <a:ext cx="3160622" cy="16751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3427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9"/>
          <p:cNvSpPr>
            <a:spLocks noChangeArrowheads="1"/>
          </p:cNvSpPr>
          <p:nvPr/>
        </p:nvSpPr>
        <p:spPr bwMode="auto">
          <a:xfrm>
            <a:off x="544513" y="4759325"/>
            <a:ext cx="8274050" cy="1336675"/>
          </a:xfrm>
          <a:prstGeom prst="rect">
            <a:avLst/>
          </a:prstGeom>
          <a:solidFill>
            <a:srgbClr val="E1F0FF"/>
          </a:solidFill>
          <a:ln w="28575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sp>
        <p:nvSpPr>
          <p:cNvPr id="1741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52425"/>
            <a:ext cx="7772400" cy="1143000"/>
          </a:xfrm>
        </p:spPr>
        <p:txBody>
          <a:bodyPr anchor="t"/>
          <a:lstStyle/>
          <a:p>
            <a:r>
              <a:rPr lang="en-IE" altLang="de-DE"/>
              <a:t> </a:t>
            </a:r>
          </a:p>
        </p:txBody>
      </p:sp>
      <p:sp>
        <p:nvSpPr>
          <p:cNvPr id="174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57175" y="1495425"/>
            <a:ext cx="8772525" cy="4114800"/>
          </a:xfrm>
        </p:spPr>
        <p:txBody>
          <a:bodyPr/>
          <a:lstStyle/>
          <a:p>
            <a:pPr marL="476250" indent="0">
              <a:lnSpc>
                <a:spcPct val="90000"/>
              </a:lnSpc>
              <a:buFontTx/>
              <a:buNone/>
            </a:pPr>
            <a:r>
              <a:rPr lang="de-DE" altLang="de-DE" sz="2800" b="1" dirty="0">
                <a:solidFill>
                  <a:schemeClr val="accent2"/>
                </a:solidFill>
                <a:latin typeface="Comic Sans MS" pitchFamily="66" charset="0"/>
                <a:cs typeface="Arial" charset="0"/>
              </a:rPr>
              <a:t>Logistics management</a:t>
            </a:r>
            <a:r>
              <a:rPr lang="de-DE" altLang="de-DE" sz="2800" dirty="0">
                <a:latin typeface="Comic Sans MS" pitchFamily="66" charset="0"/>
                <a:cs typeface="Arial" charset="0"/>
              </a:rPr>
              <a:t> involves the strategy &amp; operations relating to the movement of goods within the enterprise &amp; with its immediate suppliers &amp; customers.  </a:t>
            </a:r>
          </a:p>
          <a:p>
            <a:pPr marL="476250" indent="0">
              <a:lnSpc>
                <a:spcPct val="90000"/>
              </a:lnSpc>
              <a:buFontTx/>
              <a:buNone/>
            </a:pPr>
            <a:r>
              <a:rPr lang="de-DE" altLang="de-DE" sz="2800" dirty="0">
                <a:latin typeface="Comic Sans MS" pitchFamily="66" charset="0"/>
                <a:cs typeface="Arial" charset="0"/>
              </a:rPr>
              <a:t>	</a:t>
            </a:r>
            <a:endParaRPr lang="de-DE" altLang="de-DE" sz="2000" dirty="0">
              <a:latin typeface="Comic Sans MS" pitchFamily="66" charset="0"/>
              <a:cs typeface="Arial" charset="0"/>
            </a:endParaRPr>
          </a:p>
          <a:p>
            <a:pPr marL="476250" indent="0">
              <a:lnSpc>
                <a:spcPct val="90000"/>
              </a:lnSpc>
              <a:buFontTx/>
              <a:buNone/>
            </a:pPr>
            <a:r>
              <a:rPr lang="de-DE" altLang="de-DE" sz="2800" b="1" dirty="0">
                <a:solidFill>
                  <a:schemeClr val="accent2"/>
                </a:solidFill>
                <a:latin typeface="Comic Sans MS" pitchFamily="66" charset="0"/>
                <a:cs typeface="Arial" charset="0"/>
              </a:rPr>
              <a:t>Supply chain management</a:t>
            </a:r>
            <a:r>
              <a:rPr lang="de-DE" altLang="de-DE" sz="2800" dirty="0">
                <a:latin typeface="Comic Sans MS" pitchFamily="66" charset="0"/>
                <a:cs typeface="Arial" charset="0"/>
              </a:rPr>
              <a:t> involves managing the relationships amongs all members in the supply chain.</a:t>
            </a:r>
          </a:p>
          <a:p>
            <a:pPr marL="476250" indent="0">
              <a:lnSpc>
                <a:spcPct val="90000"/>
              </a:lnSpc>
              <a:buFontTx/>
              <a:buNone/>
            </a:pPr>
            <a:r>
              <a:rPr lang="de-DE" altLang="de-DE" sz="2800" b="1" dirty="0">
                <a:solidFill>
                  <a:srgbClr val="990000"/>
                </a:solidFill>
                <a:latin typeface="Comic Sans MS" pitchFamily="66" charset="0"/>
                <a:cs typeface="Arial" charset="0"/>
              </a:rPr>
              <a:t>A company‘s Logistics strategy needs to be closely aligned with the supply chain‘s overall strategy.</a:t>
            </a:r>
            <a:endParaRPr lang="de-DE" altLang="de-DE" sz="2000" dirty="0">
              <a:latin typeface="Comic Sans MS" pitchFamily="66" charset="0"/>
              <a:cs typeface="Arial" charset="0"/>
            </a:endParaRPr>
          </a:p>
        </p:txBody>
      </p:sp>
      <p:sp>
        <p:nvSpPr>
          <p:cNvPr id="17413" name="WordArt 4"/>
          <p:cNvSpPr>
            <a:spLocks noChangeArrowheads="1" noChangeShapeType="1" noTextEdit="1"/>
          </p:cNvSpPr>
          <p:nvPr/>
        </p:nvSpPr>
        <p:spPr bwMode="auto">
          <a:xfrm>
            <a:off x="914400" y="503238"/>
            <a:ext cx="7391400" cy="62071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sz="3600" b="1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7030A0"/>
                </a:solidFill>
                <a:latin typeface="+mj-lt"/>
              </a:rPr>
              <a:t>Logistics vs Supply Chain Management</a:t>
            </a:r>
          </a:p>
        </p:txBody>
      </p:sp>
      <p:sp>
        <p:nvSpPr>
          <p:cNvPr id="17414" name="Text Box 5"/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de-DE" sz="800" i="1">
                <a:latin typeface="Arial" charset="0"/>
              </a:rPr>
              <a:t>M10:U1:1.2-3</a:t>
            </a:r>
          </a:p>
        </p:txBody>
      </p:sp>
      <p:pic>
        <p:nvPicPr>
          <p:cNvPr id="17415" name="Picture 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6" name="AutoShape 7"/>
          <p:cNvSpPr>
            <a:spLocks noChangeArrowheads="1"/>
          </p:cNvSpPr>
          <p:nvPr/>
        </p:nvSpPr>
        <p:spPr bwMode="auto">
          <a:xfrm>
            <a:off x="200025" y="1511300"/>
            <a:ext cx="485775" cy="395288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sp>
        <p:nvSpPr>
          <p:cNvPr id="17417" name="AutoShape 8"/>
          <p:cNvSpPr>
            <a:spLocks noChangeArrowheads="1"/>
          </p:cNvSpPr>
          <p:nvPr/>
        </p:nvSpPr>
        <p:spPr bwMode="auto">
          <a:xfrm>
            <a:off x="280988" y="3632200"/>
            <a:ext cx="485775" cy="395288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sp>
        <p:nvSpPr>
          <p:cNvPr id="17418" name="TextBox 1"/>
          <p:cNvSpPr txBox="1">
            <a:spLocks noChangeArrowheads="1"/>
          </p:cNvSpPr>
          <p:nvPr/>
        </p:nvSpPr>
        <p:spPr bwMode="auto">
          <a:xfrm>
            <a:off x="8616950" y="6519863"/>
            <a:ext cx="506413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sz="900">
                <a:latin typeface="Comic Sans MS" pitchFamily="66" charset="0"/>
              </a:rPr>
              <a:t>S2-14</a:t>
            </a:r>
            <a:endParaRPr lang="ky-KG" altLang="en-US" sz="900">
              <a:latin typeface="Comic Sans MS" pitchFamily="66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631E44A3-7386-4801-BA60-8C1C8FA65676}" type="slidenum">
              <a:rPr lang="en-GB" smtClean="0"/>
              <a:pPr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0208439"/>
      </p:ext>
    </p:extLst>
  </p:cSld>
  <p:clrMapOvr>
    <a:masterClrMapping/>
  </p:clrMapOvr>
  <p:transition>
    <p:fade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ext Box 2"/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de-DE" sz="800" i="1">
                <a:latin typeface="Arial" charset="0"/>
              </a:rPr>
              <a:t>M10:U1:1.2-6</a:t>
            </a:r>
          </a:p>
        </p:txBody>
      </p:sp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23875"/>
            <a:ext cx="9121775" cy="532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40" name="Rectangle 3"/>
          <p:cNvSpPr>
            <a:spLocks noGrp="1" noChangeArrowheads="1"/>
          </p:cNvSpPr>
          <p:nvPr>
            <p:ph type="title"/>
          </p:nvPr>
        </p:nvSpPr>
        <p:spPr>
          <a:xfrm>
            <a:off x="285750" y="523874"/>
            <a:ext cx="8629650" cy="771525"/>
          </a:xfrm>
          <a:solidFill>
            <a:schemeClr val="bg1"/>
          </a:solidFill>
        </p:spPr>
        <p:txBody>
          <a:bodyPr anchor="t"/>
          <a:lstStyle/>
          <a:p>
            <a:pPr algn="ctr"/>
            <a:r>
              <a:rPr lang="de-DE" altLang="de-DE" sz="3200" b="1" dirty="0">
                <a:solidFill>
                  <a:srgbClr val="7030A0"/>
                </a:solidFill>
              </a:rPr>
              <a:t>An Example of a Simple Supply Chain</a:t>
            </a:r>
            <a:endParaRPr lang="en-US" altLang="de-DE" sz="3200" b="1" dirty="0">
              <a:solidFill>
                <a:srgbClr val="7030A0"/>
              </a:solidFill>
            </a:endParaRPr>
          </a:p>
        </p:txBody>
      </p:sp>
      <p:pic>
        <p:nvPicPr>
          <p:cNvPr id="14341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42" name="TextBox 1"/>
          <p:cNvSpPr txBox="1">
            <a:spLocks noChangeArrowheads="1"/>
          </p:cNvSpPr>
          <p:nvPr/>
        </p:nvSpPr>
        <p:spPr bwMode="auto">
          <a:xfrm>
            <a:off x="8556625" y="6416675"/>
            <a:ext cx="587375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sz="900">
                <a:latin typeface="Comic Sans MS" pitchFamily="66" charset="0"/>
              </a:rPr>
              <a:t>S2-11</a:t>
            </a:r>
            <a:endParaRPr lang="ky-KG" altLang="en-US" sz="900">
              <a:latin typeface="Comic Sans MS" pitchFamily="66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2D796802-0AAB-4B87-B1DE-9E407EC737D4}" type="slidenum">
              <a:rPr lang="en-GB" smtClean="0"/>
              <a:pPr/>
              <a:t>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11031893"/>
      </p:ext>
    </p:extLst>
  </p:cSld>
  <p:clrMapOvr>
    <a:masterClrMapping/>
  </p:clrMapOvr>
  <p:transition>
    <p:fade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3"/>
          <p:cNvGrpSpPr>
            <a:grpSpLocks/>
          </p:cNvGrpSpPr>
          <p:nvPr/>
        </p:nvGrpSpPr>
        <p:grpSpPr bwMode="auto">
          <a:xfrm>
            <a:off x="5307013" y="4265613"/>
            <a:ext cx="765175" cy="554037"/>
            <a:chOff x="3329" y="2678"/>
            <a:chExt cx="482" cy="349"/>
          </a:xfrm>
        </p:grpSpPr>
        <p:sp>
          <p:nvSpPr>
            <p:cNvPr id="14300" name="Freeform 6"/>
            <p:cNvSpPr>
              <a:spLocks/>
            </p:cNvSpPr>
            <p:nvPr/>
          </p:nvSpPr>
          <p:spPr bwMode="auto">
            <a:xfrm>
              <a:off x="3329" y="2771"/>
              <a:ext cx="481" cy="147"/>
            </a:xfrm>
            <a:custGeom>
              <a:avLst/>
              <a:gdLst>
                <a:gd name="T0" fmla="*/ 0 w 1443"/>
                <a:gd name="T1" fmla="*/ 0 h 443"/>
                <a:gd name="T2" fmla="*/ 0 w 1443"/>
                <a:gd name="T3" fmla="*/ 0 h 443"/>
                <a:gd name="T4" fmla="*/ 0 w 1443"/>
                <a:gd name="T5" fmla="*/ 0 h 443"/>
                <a:gd name="T6" fmla="*/ 0 w 1443"/>
                <a:gd name="T7" fmla="*/ 0 h 443"/>
                <a:gd name="T8" fmla="*/ 0 w 1443"/>
                <a:gd name="T9" fmla="*/ 0 h 443"/>
                <a:gd name="T10" fmla="*/ 0 w 1443"/>
                <a:gd name="T11" fmla="*/ 0 h 443"/>
                <a:gd name="T12" fmla="*/ 0 w 1443"/>
                <a:gd name="T13" fmla="*/ 0 h 443"/>
                <a:gd name="T14" fmla="*/ 0 w 1443"/>
                <a:gd name="T15" fmla="*/ 0 h 443"/>
                <a:gd name="T16" fmla="*/ 0 w 1443"/>
                <a:gd name="T17" fmla="*/ 0 h 443"/>
                <a:gd name="T18" fmla="*/ 0 w 1443"/>
                <a:gd name="T19" fmla="*/ 0 h 443"/>
                <a:gd name="T20" fmla="*/ 0 w 1443"/>
                <a:gd name="T21" fmla="*/ 0 h 443"/>
                <a:gd name="T22" fmla="*/ 0 w 1443"/>
                <a:gd name="T23" fmla="*/ 0 h 443"/>
                <a:gd name="T24" fmla="*/ 0 w 1443"/>
                <a:gd name="T25" fmla="*/ 0 h 443"/>
                <a:gd name="T26" fmla="*/ 0 w 1443"/>
                <a:gd name="T27" fmla="*/ 0 h 443"/>
                <a:gd name="T28" fmla="*/ 0 w 1443"/>
                <a:gd name="T29" fmla="*/ 0 h 443"/>
                <a:gd name="T30" fmla="*/ 0 w 1443"/>
                <a:gd name="T31" fmla="*/ 0 h 443"/>
                <a:gd name="T32" fmla="*/ 0 w 1443"/>
                <a:gd name="T33" fmla="*/ 0 h 443"/>
                <a:gd name="T34" fmla="*/ 0 w 1443"/>
                <a:gd name="T35" fmla="*/ 0 h 443"/>
                <a:gd name="T36" fmla="*/ 0 w 1443"/>
                <a:gd name="T37" fmla="*/ 0 h 443"/>
                <a:gd name="T38" fmla="*/ 0 w 1443"/>
                <a:gd name="T39" fmla="*/ 0 h 443"/>
                <a:gd name="T40" fmla="*/ 0 w 1443"/>
                <a:gd name="T41" fmla="*/ 0 h 443"/>
                <a:gd name="T42" fmla="*/ 0 w 1443"/>
                <a:gd name="T43" fmla="*/ 0 h 443"/>
                <a:gd name="T44" fmla="*/ 0 w 1443"/>
                <a:gd name="T45" fmla="*/ 0 h 443"/>
                <a:gd name="T46" fmla="*/ 0 w 1443"/>
                <a:gd name="T47" fmla="*/ 0 h 443"/>
                <a:gd name="T48" fmla="*/ 0 w 1443"/>
                <a:gd name="T49" fmla="*/ 0 h 443"/>
                <a:gd name="T50" fmla="*/ 0 w 1443"/>
                <a:gd name="T51" fmla="*/ 0 h 443"/>
                <a:gd name="T52" fmla="*/ 0 w 1443"/>
                <a:gd name="T53" fmla="*/ 0 h 443"/>
                <a:gd name="T54" fmla="*/ 0 w 1443"/>
                <a:gd name="T55" fmla="*/ 0 h 443"/>
                <a:gd name="T56" fmla="*/ 0 w 1443"/>
                <a:gd name="T57" fmla="*/ 0 h 443"/>
                <a:gd name="T58" fmla="*/ 0 w 1443"/>
                <a:gd name="T59" fmla="*/ 0 h 443"/>
                <a:gd name="T60" fmla="*/ 0 w 1443"/>
                <a:gd name="T61" fmla="*/ 0 h 443"/>
                <a:gd name="T62" fmla="*/ 0 w 1443"/>
                <a:gd name="T63" fmla="*/ 0 h 443"/>
                <a:gd name="T64" fmla="*/ 0 w 1443"/>
                <a:gd name="T65" fmla="*/ 0 h 443"/>
                <a:gd name="T66" fmla="*/ 0 w 1443"/>
                <a:gd name="T67" fmla="*/ 0 h 443"/>
                <a:gd name="T68" fmla="*/ 0 w 1443"/>
                <a:gd name="T69" fmla="*/ 0 h 443"/>
                <a:gd name="T70" fmla="*/ 0 w 1443"/>
                <a:gd name="T71" fmla="*/ 0 h 443"/>
                <a:gd name="T72" fmla="*/ 0 w 1443"/>
                <a:gd name="T73" fmla="*/ 0 h 443"/>
                <a:gd name="T74" fmla="*/ 0 w 1443"/>
                <a:gd name="T75" fmla="*/ 0 h 443"/>
                <a:gd name="T76" fmla="*/ 0 w 1443"/>
                <a:gd name="T77" fmla="*/ 0 h 443"/>
                <a:gd name="T78" fmla="*/ 0 w 1443"/>
                <a:gd name="T79" fmla="*/ 0 h 443"/>
                <a:gd name="T80" fmla="*/ 0 w 1443"/>
                <a:gd name="T81" fmla="*/ 0 h 4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43"/>
                <a:gd name="T124" fmla="*/ 0 h 443"/>
                <a:gd name="T125" fmla="*/ 1443 w 1443"/>
                <a:gd name="T126" fmla="*/ 443 h 44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43" h="443">
                  <a:moveTo>
                    <a:pt x="1443" y="45"/>
                  </a:moveTo>
                  <a:lnTo>
                    <a:pt x="1341" y="45"/>
                  </a:lnTo>
                  <a:lnTo>
                    <a:pt x="1341" y="109"/>
                  </a:lnTo>
                  <a:lnTo>
                    <a:pt x="1316" y="138"/>
                  </a:lnTo>
                  <a:lnTo>
                    <a:pt x="1286" y="138"/>
                  </a:lnTo>
                  <a:lnTo>
                    <a:pt x="1286" y="70"/>
                  </a:lnTo>
                  <a:lnTo>
                    <a:pt x="1200" y="70"/>
                  </a:lnTo>
                  <a:lnTo>
                    <a:pt x="1200" y="151"/>
                  </a:lnTo>
                  <a:lnTo>
                    <a:pt x="1169" y="151"/>
                  </a:lnTo>
                  <a:lnTo>
                    <a:pt x="1167" y="123"/>
                  </a:lnTo>
                  <a:lnTo>
                    <a:pt x="1162" y="100"/>
                  </a:lnTo>
                  <a:lnTo>
                    <a:pt x="1155" y="80"/>
                  </a:lnTo>
                  <a:lnTo>
                    <a:pt x="1146" y="63"/>
                  </a:lnTo>
                  <a:lnTo>
                    <a:pt x="1138" y="50"/>
                  </a:lnTo>
                  <a:lnTo>
                    <a:pt x="1129" y="38"/>
                  </a:lnTo>
                  <a:lnTo>
                    <a:pt x="1122" y="28"/>
                  </a:lnTo>
                  <a:lnTo>
                    <a:pt x="1117" y="20"/>
                  </a:lnTo>
                  <a:lnTo>
                    <a:pt x="1111" y="29"/>
                  </a:lnTo>
                  <a:lnTo>
                    <a:pt x="1105" y="41"/>
                  </a:lnTo>
                  <a:lnTo>
                    <a:pt x="1100" y="55"/>
                  </a:lnTo>
                  <a:lnTo>
                    <a:pt x="1094" y="70"/>
                  </a:lnTo>
                  <a:lnTo>
                    <a:pt x="1088" y="83"/>
                  </a:lnTo>
                  <a:lnTo>
                    <a:pt x="1084" y="96"/>
                  </a:lnTo>
                  <a:lnTo>
                    <a:pt x="1080" y="108"/>
                  </a:lnTo>
                  <a:lnTo>
                    <a:pt x="1078" y="116"/>
                  </a:lnTo>
                  <a:lnTo>
                    <a:pt x="1074" y="105"/>
                  </a:lnTo>
                  <a:lnTo>
                    <a:pt x="1070" y="93"/>
                  </a:lnTo>
                  <a:lnTo>
                    <a:pt x="1066" y="81"/>
                  </a:lnTo>
                  <a:lnTo>
                    <a:pt x="1061" y="68"/>
                  </a:lnTo>
                  <a:lnTo>
                    <a:pt x="1056" y="57"/>
                  </a:lnTo>
                  <a:lnTo>
                    <a:pt x="1052" y="45"/>
                  </a:lnTo>
                  <a:lnTo>
                    <a:pt x="1047" y="36"/>
                  </a:lnTo>
                  <a:lnTo>
                    <a:pt x="1044" y="29"/>
                  </a:lnTo>
                  <a:lnTo>
                    <a:pt x="1037" y="41"/>
                  </a:lnTo>
                  <a:lnTo>
                    <a:pt x="1030" y="57"/>
                  </a:lnTo>
                  <a:lnTo>
                    <a:pt x="1023" y="74"/>
                  </a:lnTo>
                  <a:lnTo>
                    <a:pt x="1017" y="93"/>
                  </a:lnTo>
                  <a:lnTo>
                    <a:pt x="1013" y="116"/>
                  </a:lnTo>
                  <a:lnTo>
                    <a:pt x="1008" y="137"/>
                  </a:lnTo>
                  <a:lnTo>
                    <a:pt x="1006" y="157"/>
                  </a:lnTo>
                  <a:lnTo>
                    <a:pt x="1005" y="178"/>
                  </a:lnTo>
                  <a:lnTo>
                    <a:pt x="952" y="178"/>
                  </a:lnTo>
                  <a:lnTo>
                    <a:pt x="952" y="138"/>
                  </a:lnTo>
                  <a:lnTo>
                    <a:pt x="968" y="138"/>
                  </a:lnTo>
                  <a:lnTo>
                    <a:pt x="931" y="64"/>
                  </a:lnTo>
                  <a:lnTo>
                    <a:pt x="822" y="64"/>
                  </a:lnTo>
                  <a:lnTo>
                    <a:pt x="794" y="0"/>
                  </a:lnTo>
                  <a:lnTo>
                    <a:pt x="731" y="169"/>
                  </a:lnTo>
                  <a:lnTo>
                    <a:pt x="708" y="169"/>
                  </a:lnTo>
                  <a:lnTo>
                    <a:pt x="708" y="105"/>
                  </a:lnTo>
                  <a:lnTo>
                    <a:pt x="674" y="28"/>
                  </a:lnTo>
                  <a:lnTo>
                    <a:pt x="625" y="33"/>
                  </a:lnTo>
                  <a:lnTo>
                    <a:pt x="584" y="114"/>
                  </a:lnTo>
                  <a:lnTo>
                    <a:pt x="584" y="180"/>
                  </a:lnTo>
                  <a:lnTo>
                    <a:pt x="561" y="180"/>
                  </a:lnTo>
                  <a:lnTo>
                    <a:pt x="561" y="150"/>
                  </a:lnTo>
                  <a:lnTo>
                    <a:pt x="570" y="150"/>
                  </a:lnTo>
                  <a:lnTo>
                    <a:pt x="536" y="83"/>
                  </a:lnTo>
                  <a:lnTo>
                    <a:pt x="433" y="83"/>
                  </a:lnTo>
                  <a:lnTo>
                    <a:pt x="411" y="129"/>
                  </a:lnTo>
                  <a:lnTo>
                    <a:pt x="383" y="83"/>
                  </a:lnTo>
                  <a:lnTo>
                    <a:pt x="325" y="83"/>
                  </a:lnTo>
                  <a:lnTo>
                    <a:pt x="311" y="99"/>
                  </a:lnTo>
                  <a:lnTo>
                    <a:pt x="311" y="32"/>
                  </a:lnTo>
                  <a:lnTo>
                    <a:pt x="288" y="32"/>
                  </a:lnTo>
                  <a:lnTo>
                    <a:pt x="288" y="122"/>
                  </a:lnTo>
                  <a:lnTo>
                    <a:pt x="247" y="169"/>
                  </a:lnTo>
                  <a:lnTo>
                    <a:pt x="247" y="135"/>
                  </a:lnTo>
                  <a:lnTo>
                    <a:pt x="226" y="135"/>
                  </a:lnTo>
                  <a:lnTo>
                    <a:pt x="226" y="172"/>
                  </a:lnTo>
                  <a:lnTo>
                    <a:pt x="210" y="172"/>
                  </a:lnTo>
                  <a:lnTo>
                    <a:pt x="210" y="122"/>
                  </a:lnTo>
                  <a:lnTo>
                    <a:pt x="175" y="51"/>
                  </a:lnTo>
                  <a:lnTo>
                    <a:pt x="86" y="51"/>
                  </a:lnTo>
                  <a:lnTo>
                    <a:pt x="71" y="61"/>
                  </a:lnTo>
                  <a:lnTo>
                    <a:pt x="71" y="19"/>
                  </a:lnTo>
                  <a:lnTo>
                    <a:pt x="50" y="19"/>
                  </a:lnTo>
                  <a:lnTo>
                    <a:pt x="50" y="93"/>
                  </a:lnTo>
                  <a:lnTo>
                    <a:pt x="0" y="93"/>
                  </a:lnTo>
                  <a:lnTo>
                    <a:pt x="0" y="443"/>
                  </a:lnTo>
                  <a:lnTo>
                    <a:pt x="1443" y="443"/>
                  </a:lnTo>
                  <a:lnTo>
                    <a:pt x="1443" y="45"/>
                  </a:lnTo>
                  <a:close/>
                </a:path>
              </a:pathLst>
            </a:custGeom>
            <a:solidFill>
              <a:srgbClr val="BFB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1" name="Rectangle 7"/>
            <p:cNvSpPr>
              <a:spLocks noChangeArrowheads="1"/>
            </p:cNvSpPr>
            <p:nvPr/>
          </p:nvSpPr>
          <p:spPr bwMode="auto">
            <a:xfrm>
              <a:off x="3329" y="2918"/>
              <a:ext cx="482" cy="109"/>
            </a:xfrm>
            <a:prstGeom prst="rect">
              <a:avLst/>
            </a:prstGeom>
            <a:solidFill>
              <a:srgbClr val="5BDB75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2" name="Freeform 8"/>
            <p:cNvSpPr>
              <a:spLocks/>
            </p:cNvSpPr>
            <p:nvPr/>
          </p:nvSpPr>
          <p:spPr bwMode="auto">
            <a:xfrm>
              <a:off x="3417" y="2708"/>
              <a:ext cx="129" cy="219"/>
            </a:xfrm>
            <a:custGeom>
              <a:avLst/>
              <a:gdLst>
                <a:gd name="T0" fmla="*/ 0 w 389"/>
                <a:gd name="T1" fmla="*/ 0 h 655"/>
                <a:gd name="T2" fmla="*/ 0 w 389"/>
                <a:gd name="T3" fmla="*/ 0 h 655"/>
                <a:gd name="T4" fmla="*/ 0 w 389"/>
                <a:gd name="T5" fmla="*/ 0 h 655"/>
                <a:gd name="T6" fmla="*/ 0 w 389"/>
                <a:gd name="T7" fmla="*/ 0 h 655"/>
                <a:gd name="T8" fmla="*/ 0 w 389"/>
                <a:gd name="T9" fmla="*/ 0 h 655"/>
                <a:gd name="T10" fmla="*/ 0 w 389"/>
                <a:gd name="T11" fmla="*/ 0 h 655"/>
                <a:gd name="T12" fmla="*/ 0 w 389"/>
                <a:gd name="T13" fmla="*/ 0 h 655"/>
                <a:gd name="T14" fmla="*/ 0 w 389"/>
                <a:gd name="T15" fmla="*/ 0 h 655"/>
                <a:gd name="T16" fmla="*/ 0 w 389"/>
                <a:gd name="T17" fmla="*/ 0 h 655"/>
                <a:gd name="T18" fmla="*/ 0 w 389"/>
                <a:gd name="T19" fmla="*/ 0 h 655"/>
                <a:gd name="T20" fmla="*/ 0 w 389"/>
                <a:gd name="T21" fmla="*/ 0 h 655"/>
                <a:gd name="T22" fmla="*/ 0 w 389"/>
                <a:gd name="T23" fmla="*/ 0 h 655"/>
                <a:gd name="T24" fmla="*/ 0 w 389"/>
                <a:gd name="T25" fmla="*/ 0 h 655"/>
                <a:gd name="T26" fmla="*/ 0 w 389"/>
                <a:gd name="T27" fmla="*/ 0 h 655"/>
                <a:gd name="T28" fmla="*/ 0 w 389"/>
                <a:gd name="T29" fmla="*/ 0 h 655"/>
                <a:gd name="T30" fmla="*/ 0 w 389"/>
                <a:gd name="T31" fmla="*/ 0 h 655"/>
                <a:gd name="T32" fmla="*/ 0 w 389"/>
                <a:gd name="T33" fmla="*/ 0 h 655"/>
                <a:gd name="T34" fmla="*/ 0 w 389"/>
                <a:gd name="T35" fmla="*/ 0 h 655"/>
                <a:gd name="T36" fmla="*/ 0 w 389"/>
                <a:gd name="T37" fmla="*/ 0 h 655"/>
                <a:gd name="T38" fmla="*/ 0 w 389"/>
                <a:gd name="T39" fmla="*/ 0 h 655"/>
                <a:gd name="T40" fmla="*/ 0 w 389"/>
                <a:gd name="T41" fmla="*/ 0 h 655"/>
                <a:gd name="T42" fmla="*/ 0 w 389"/>
                <a:gd name="T43" fmla="*/ 0 h 655"/>
                <a:gd name="T44" fmla="*/ 0 w 389"/>
                <a:gd name="T45" fmla="*/ 0 h 655"/>
                <a:gd name="T46" fmla="*/ 0 w 389"/>
                <a:gd name="T47" fmla="*/ 0 h 655"/>
                <a:gd name="T48" fmla="*/ 0 w 389"/>
                <a:gd name="T49" fmla="*/ 0 h 655"/>
                <a:gd name="T50" fmla="*/ 0 w 389"/>
                <a:gd name="T51" fmla="*/ 0 h 655"/>
                <a:gd name="T52" fmla="*/ 0 w 389"/>
                <a:gd name="T53" fmla="*/ 0 h 655"/>
                <a:gd name="T54" fmla="*/ 0 w 389"/>
                <a:gd name="T55" fmla="*/ 0 h 655"/>
                <a:gd name="T56" fmla="*/ 0 w 389"/>
                <a:gd name="T57" fmla="*/ 0 h 655"/>
                <a:gd name="T58" fmla="*/ 0 w 389"/>
                <a:gd name="T59" fmla="*/ 0 h 655"/>
                <a:gd name="T60" fmla="*/ 0 w 389"/>
                <a:gd name="T61" fmla="*/ 0 h 655"/>
                <a:gd name="T62" fmla="*/ 0 w 389"/>
                <a:gd name="T63" fmla="*/ 0 h 655"/>
                <a:gd name="T64" fmla="*/ 0 w 389"/>
                <a:gd name="T65" fmla="*/ 0 h 655"/>
                <a:gd name="T66" fmla="*/ 0 w 389"/>
                <a:gd name="T67" fmla="*/ 0 h 655"/>
                <a:gd name="T68" fmla="*/ 0 w 389"/>
                <a:gd name="T69" fmla="*/ 0 h 655"/>
                <a:gd name="T70" fmla="*/ 0 w 389"/>
                <a:gd name="T71" fmla="*/ 0 h 655"/>
                <a:gd name="T72" fmla="*/ 0 w 389"/>
                <a:gd name="T73" fmla="*/ 0 h 655"/>
                <a:gd name="T74" fmla="*/ 0 w 389"/>
                <a:gd name="T75" fmla="*/ 0 h 655"/>
                <a:gd name="T76" fmla="*/ 0 w 389"/>
                <a:gd name="T77" fmla="*/ 0 h 655"/>
                <a:gd name="T78" fmla="*/ 0 w 389"/>
                <a:gd name="T79" fmla="*/ 0 h 655"/>
                <a:gd name="T80" fmla="*/ 0 w 389"/>
                <a:gd name="T81" fmla="*/ 0 h 655"/>
                <a:gd name="T82" fmla="*/ 0 w 389"/>
                <a:gd name="T83" fmla="*/ 0 h 655"/>
                <a:gd name="T84" fmla="*/ 0 w 389"/>
                <a:gd name="T85" fmla="*/ 0 h 655"/>
                <a:gd name="T86" fmla="*/ 0 w 389"/>
                <a:gd name="T87" fmla="*/ 0 h 655"/>
                <a:gd name="T88" fmla="*/ 0 w 389"/>
                <a:gd name="T89" fmla="*/ 0 h 655"/>
                <a:gd name="T90" fmla="*/ 0 w 389"/>
                <a:gd name="T91" fmla="*/ 0 h 655"/>
                <a:gd name="T92" fmla="*/ 0 w 389"/>
                <a:gd name="T93" fmla="*/ 0 h 655"/>
                <a:gd name="T94" fmla="*/ 0 w 389"/>
                <a:gd name="T95" fmla="*/ 0 h 655"/>
                <a:gd name="T96" fmla="*/ 0 w 389"/>
                <a:gd name="T97" fmla="*/ 0 h 655"/>
                <a:gd name="T98" fmla="*/ 0 w 389"/>
                <a:gd name="T99" fmla="*/ 0 h 655"/>
                <a:gd name="T100" fmla="*/ 0 w 389"/>
                <a:gd name="T101" fmla="*/ 0 h 655"/>
                <a:gd name="T102" fmla="*/ 0 w 389"/>
                <a:gd name="T103" fmla="*/ 0 h 655"/>
                <a:gd name="T104" fmla="*/ 0 w 389"/>
                <a:gd name="T105" fmla="*/ 0 h 655"/>
                <a:gd name="T106" fmla="*/ 0 w 389"/>
                <a:gd name="T107" fmla="*/ 0 h 655"/>
                <a:gd name="T108" fmla="*/ 0 w 389"/>
                <a:gd name="T109" fmla="*/ 0 h 655"/>
                <a:gd name="T110" fmla="*/ 0 w 389"/>
                <a:gd name="T111" fmla="*/ 0 h 655"/>
                <a:gd name="T112" fmla="*/ 0 w 389"/>
                <a:gd name="T113" fmla="*/ 0 h 655"/>
                <a:gd name="T114" fmla="*/ 0 w 389"/>
                <a:gd name="T115" fmla="*/ 0 h 655"/>
                <a:gd name="T116" fmla="*/ 0 w 389"/>
                <a:gd name="T117" fmla="*/ 0 h 655"/>
                <a:gd name="T118" fmla="*/ 0 w 389"/>
                <a:gd name="T119" fmla="*/ 0 h 655"/>
                <a:gd name="T120" fmla="*/ 0 w 389"/>
                <a:gd name="T121" fmla="*/ 0 h 655"/>
                <a:gd name="T122" fmla="*/ 0 w 389"/>
                <a:gd name="T123" fmla="*/ 0 h 655"/>
                <a:gd name="T124" fmla="*/ 0 w 389"/>
                <a:gd name="T125" fmla="*/ 0 h 6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89"/>
                <a:gd name="T190" fmla="*/ 0 h 655"/>
                <a:gd name="T191" fmla="*/ 389 w 389"/>
                <a:gd name="T192" fmla="*/ 655 h 65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89" h="655">
                  <a:moveTo>
                    <a:pt x="389" y="280"/>
                  </a:moveTo>
                  <a:lnTo>
                    <a:pt x="368" y="286"/>
                  </a:lnTo>
                  <a:lnTo>
                    <a:pt x="342" y="293"/>
                  </a:lnTo>
                  <a:lnTo>
                    <a:pt x="315" y="308"/>
                  </a:lnTo>
                  <a:lnTo>
                    <a:pt x="286" y="335"/>
                  </a:lnTo>
                  <a:lnTo>
                    <a:pt x="260" y="379"/>
                  </a:lnTo>
                  <a:lnTo>
                    <a:pt x="239" y="443"/>
                  </a:lnTo>
                  <a:lnTo>
                    <a:pt x="225" y="533"/>
                  </a:lnTo>
                  <a:lnTo>
                    <a:pt x="219" y="655"/>
                  </a:lnTo>
                  <a:lnTo>
                    <a:pt x="196" y="655"/>
                  </a:lnTo>
                  <a:lnTo>
                    <a:pt x="196" y="630"/>
                  </a:lnTo>
                  <a:lnTo>
                    <a:pt x="196" y="604"/>
                  </a:lnTo>
                  <a:lnTo>
                    <a:pt x="196" y="576"/>
                  </a:lnTo>
                  <a:lnTo>
                    <a:pt x="195" y="548"/>
                  </a:lnTo>
                  <a:lnTo>
                    <a:pt x="194" y="517"/>
                  </a:lnTo>
                  <a:lnTo>
                    <a:pt x="190" y="489"/>
                  </a:lnTo>
                  <a:lnTo>
                    <a:pt x="185" y="458"/>
                  </a:lnTo>
                  <a:lnTo>
                    <a:pt x="178" y="430"/>
                  </a:lnTo>
                  <a:lnTo>
                    <a:pt x="169" y="401"/>
                  </a:lnTo>
                  <a:lnTo>
                    <a:pt x="156" y="373"/>
                  </a:lnTo>
                  <a:lnTo>
                    <a:pt x="140" y="347"/>
                  </a:lnTo>
                  <a:lnTo>
                    <a:pt x="121" y="322"/>
                  </a:lnTo>
                  <a:lnTo>
                    <a:pt x="97" y="299"/>
                  </a:lnTo>
                  <a:lnTo>
                    <a:pt x="69" y="278"/>
                  </a:lnTo>
                  <a:lnTo>
                    <a:pt x="37" y="259"/>
                  </a:lnTo>
                  <a:lnTo>
                    <a:pt x="0" y="244"/>
                  </a:lnTo>
                  <a:lnTo>
                    <a:pt x="7" y="245"/>
                  </a:lnTo>
                  <a:lnTo>
                    <a:pt x="15" y="248"/>
                  </a:lnTo>
                  <a:lnTo>
                    <a:pt x="24" y="250"/>
                  </a:lnTo>
                  <a:lnTo>
                    <a:pt x="34" y="254"/>
                  </a:lnTo>
                  <a:lnTo>
                    <a:pt x="45" y="259"/>
                  </a:lnTo>
                  <a:lnTo>
                    <a:pt x="58" y="265"/>
                  </a:lnTo>
                  <a:lnTo>
                    <a:pt x="71" y="271"/>
                  </a:lnTo>
                  <a:lnTo>
                    <a:pt x="83" y="280"/>
                  </a:lnTo>
                  <a:lnTo>
                    <a:pt x="97" y="289"/>
                  </a:lnTo>
                  <a:lnTo>
                    <a:pt x="111" y="301"/>
                  </a:lnTo>
                  <a:lnTo>
                    <a:pt x="123" y="314"/>
                  </a:lnTo>
                  <a:lnTo>
                    <a:pt x="137" y="330"/>
                  </a:lnTo>
                  <a:lnTo>
                    <a:pt x="149" y="347"/>
                  </a:lnTo>
                  <a:lnTo>
                    <a:pt x="161" y="368"/>
                  </a:lnTo>
                  <a:lnTo>
                    <a:pt x="172" y="390"/>
                  </a:lnTo>
                  <a:lnTo>
                    <a:pt x="182" y="415"/>
                  </a:lnTo>
                  <a:lnTo>
                    <a:pt x="180" y="394"/>
                  </a:lnTo>
                  <a:lnTo>
                    <a:pt x="176" y="363"/>
                  </a:lnTo>
                  <a:lnTo>
                    <a:pt x="170" y="324"/>
                  </a:lnTo>
                  <a:lnTo>
                    <a:pt x="161" y="276"/>
                  </a:lnTo>
                  <a:lnTo>
                    <a:pt x="146" y="227"/>
                  </a:lnTo>
                  <a:lnTo>
                    <a:pt x="125" y="173"/>
                  </a:lnTo>
                  <a:lnTo>
                    <a:pt x="98" y="118"/>
                  </a:lnTo>
                  <a:lnTo>
                    <a:pt x="61" y="64"/>
                  </a:lnTo>
                  <a:lnTo>
                    <a:pt x="76" y="80"/>
                  </a:lnTo>
                  <a:lnTo>
                    <a:pt x="90" y="97"/>
                  </a:lnTo>
                  <a:lnTo>
                    <a:pt x="100" y="113"/>
                  </a:lnTo>
                  <a:lnTo>
                    <a:pt x="111" y="130"/>
                  </a:lnTo>
                  <a:lnTo>
                    <a:pt x="119" y="145"/>
                  </a:lnTo>
                  <a:lnTo>
                    <a:pt x="125" y="160"/>
                  </a:lnTo>
                  <a:lnTo>
                    <a:pt x="131" y="173"/>
                  </a:lnTo>
                  <a:lnTo>
                    <a:pt x="137" y="185"/>
                  </a:lnTo>
                  <a:lnTo>
                    <a:pt x="136" y="153"/>
                  </a:lnTo>
                  <a:lnTo>
                    <a:pt x="129" y="109"/>
                  </a:lnTo>
                  <a:lnTo>
                    <a:pt x="120" y="61"/>
                  </a:lnTo>
                  <a:lnTo>
                    <a:pt x="106" y="29"/>
                  </a:lnTo>
                  <a:lnTo>
                    <a:pt x="113" y="39"/>
                  </a:lnTo>
                  <a:lnTo>
                    <a:pt x="120" y="55"/>
                  </a:lnTo>
                  <a:lnTo>
                    <a:pt x="127" y="73"/>
                  </a:lnTo>
                  <a:lnTo>
                    <a:pt x="132" y="94"/>
                  </a:lnTo>
                  <a:lnTo>
                    <a:pt x="137" y="118"/>
                  </a:lnTo>
                  <a:lnTo>
                    <a:pt x="140" y="141"/>
                  </a:lnTo>
                  <a:lnTo>
                    <a:pt x="142" y="168"/>
                  </a:lnTo>
                  <a:lnTo>
                    <a:pt x="144" y="194"/>
                  </a:lnTo>
                  <a:lnTo>
                    <a:pt x="149" y="208"/>
                  </a:lnTo>
                  <a:lnTo>
                    <a:pt x="157" y="233"/>
                  </a:lnTo>
                  <a:lnTo>
                    <a:pt x="168" y="265"/>
                  </a:lnTo>
                  <a:lnTo>
                    <a:pt x="178" y="304"/>
                  </a:lnTo>
                  <a:lnTo>
                    <a:pt x="188" y="346"/>
                  </a:lnTo>
                  <a:lnTo>
                    <a:pt x="197" y="392"/>
                  </a:lnTo>
                  <a:lnTo>
                    <a:pt x="204" y="436"/>
                  </a:lnTo>
                  <a:lnTo>
                    <a:pt x="208" y="481"/>
                  </a:lnTo>
                  <a:lnTo>
                    <a:pt x="213" y="457"/>
                  </a:lnTo>
                  <a:lnTo>
                    <a:pt x="219" y="430"/>
                  </a:lnTo>
                  <a:lnTo>
                    <a:pt x="225" y="397"/>
                  </a:lnTo>
                  <a:lnTo>
                    <a:pt x="229" y="363"/>
                  </a:lnTo>
                  <a:lnTo>
                    <a:pt x="233" y="325"/>
                  </a:lnTo>
                  <a:lnTo>
                    <a:pt x="234" y="286"/>
                  </a:lnTo>
                  <a:lnTo>
                    <a:pt x="232" y="244"/>
                  </a:lnTo>
                  <a:lnTo>
                    <a:pt x="227" y="200"/>
                  </a:lnTo>
                  <a:lnTo>
                    <a:pt x="220" y="160"/>
                  </a:lnTo>
                  <a:lnTo>
                    <a:pt x="212" y="124"/>
                  </a:lnTo>
                  <a:lnTo>
                    <a:pt x="205" y="93"/>
                  </a:lnTo>
                  <a:lnTo>
                    <a:pt x="198" y="67"/>
                  </a:lnTo>
                  <a:lnTo>
                    <a:pt x="192" y="44"/>
                  </a:lnTo>
                  <a:lnTo>
                    <a:pt x="185" y="26"/>
                  </a:lnTo>
                  <a:lnTo>
                    <a:pt x="179" y="10"/>
                  </a:lnTo>
                  <a:lnTo>
                    <a:pt x="174" y="0"/>
                  </a:lnTo>
                  <a:lnTo>
                    <a:pt x="180" y="10"/>
                  </a:lnTo>
                  <a:lnTo>
                    <a:pt x="188" y="29"/>
                  </a:lnTo>
                  <a:lnTo>
                    <a:pt x="197" y="54"/>
                  </a:lnTo>
                  <a:lnTo>
                    <a:pt x="206" y="82"/>
                  </a:lnTo>
                  <a:lnTo>
                    <a:pt x="216" y="115"/>
                  </a:lnTo>
                  <a:lnTo>
                    <a:pt x="225" y="148"/>
                  </a:lnTo>
                  <a:lnTo>
                    <a:pt x="230" y="182"/>
                  </a:lnTo>
                  <a:lnTo>
                    <a:pt x="234" y="213"/>
                  </a:lnTo>
                  <a:lnTo>
                    <a:pt x="239" y="195"/>
                  </a:lnTo>
                  <a:lnTo>
                    <a:pt x="250" y="174"/>
                  </a:lnTo>
                  <a:lnTo>
                    <a:pt x="261" y="152"/>
                  </a:lnTo>
                  <a:lnTo>
                    <a:pt x="273" y="130"/>
                  </a:lnTo>
                  <a:lnTo>
                    <a:pt x="284" y="107"/>
                  </a:lnTo>
                  <a:lnTo>
                    <a:pt x="293" y="86"/>
                  </a:lnTo>
                  <a:lnTo>
                    <a:pt x="300" y="65"/>
                  </a:lnTo>
                  <a:lnTo>
                    <a:pt x="302" y="47"/>
                  </a:lnTo>
                  <a:lnTo>
                    <a:pt x="302" y="64"/>
                  </a:lnTo>
                  <a:lnTo>
                    <a:pt x="297" y="86"/>
                  </a:lnTo>
                  <a:lnTo>
                    <a:pt x="286" y="113"/>
                  </a:lnTo>
                  <a:lnTo>
                    <a:pt x="275" y="140"/>
                  </a:lnTo>
                  <a:lnTo>
                    <a:pt x="261" y="168"/>
                  </a:lnTo>
                  <a:lnTo>
                    <a:pt x="250" y="194"/>
                  </a:lnTo>
                  <a:lnTo>
                    <a:pt x="242" y="215"/>
                  </a:lnTo>
                  <a:lnTo>
                    <a:pt x="237" y="229"/>
                  </a:lnTo>
                  <a:lnTo>
                    <a:pt x="239" y="249"/>
                  </a:lnTo>
                  <a:lnTo>
                    <a:pt x="242" y="268"/>
                  </a:lnTo>
                  <a:lnTo>
                    <a:pt x="244" y="288"/>
                  </a:lnTo>
                  <a:lnTo>
                    <a:pt x="244" y="305"/>
                  </a:lnTo>
                  <a:lnTo>
                    <a:pt x="258" y="289"/>
                  </a:lnTo>
                  <a:lnTo>
                    <a:pt x="273" y="270"/>
                  </a:lnTo>
                  <a:lnTo>
                    <a:pt x="287" y="246"/>
                  </a:lnTo>
                  <a:lnTo>
                    <a:pt x="301" y="220"/>
                  </a:lnTo>
                  <a:lnTo>
                    <a:pt x="313" y="191"/>
                  </a:lnTo>
                  <a:lnTo>
                    <a:pt x="321" y="157"/>
                  </a:lnTo>
                  <a:lnTo>
                    <a:pt x="324" y="120"/>
                  </a:lnTo>
                  <a:lnTo>
                    <a:pt x="322" y="80"/>
                  </a:lnTo>
                  <a:lnTo>
                    <a:pt x="325" y="99"/>
                  </a:lnTo>
                  <a:lnTo>
                    <a:pt x="326" y="127"/>
                  </a:lnTo>
                  <a:lnTo>
                    <a:pt x="325" y="157"/>
                  </a:lnTo>
                  <a:lnTo>
                    <a:pt x="321" y="186"/>
                  </a:lnTo>
                  <a:lnTo>
                    <a:pt x="329" y="178"/>
                  </a:lnTo>
                  <a:lnTo>
                    <a:pt x="337" y="166"/>
                  </a:lnTo>
                  <a:lnTo>
                    <a:pt x="343" y="152"/>
                  </a:lnTo>
                  <a:lnTo>
                    <a:pt x="350" y="136"/>
                  </a:lnTo>
                  <a:lnTo>
                    <a:pt x="356" y="122"/>
                  </a:lnTo>
                  <a:lnTo>
                    <a:pt x="360" y="107"/>
                  </a:lnTo>
                  <a:lnTo>
                    <a:pt x="364" y="95"/>
                  </a:lnTo>
                  <a:lnTo>
                    <a:pt x="365" y="86"/>
                  </a:lnTo>
                  <a:lnTo>
                    <a:pt x="365" y="97"/>
                  </a:lnTo>
                  <a:lnTo>
                    <a:pt x="363" y="110"/>
                  </a:lnTo>
                  <a:lnTo>
                    <a:pt x="359" y="126"/>
                  </a:lnTo>
                  <a:lnTo>
                    <a:pt x="355" y="141"/>
                  </a:lnTo>
                  <a:lnTo>
                    <a:pt x="348" y="158"/>
                  </a:lnTo>
                  <a:lnTo>
                    <a:pt x="339" y="174"/>
                  </a:lnTo>
                  <a:lnTo>
                    <a:pt x="329" y="187"/>
                  </a:lnTo>
                  <a:lnTo>
                    <a:pt x="317" y="199"/>
                  </a:lnTo>
                  <a:lnTo>
                    <a:pt x="313" y="211"/>
                  </a:lnTo>
                  <a:lnTo>
                    <a:pt x="308" y="223"/>
                  </a:lnTo>
                  <a:lnTo>
                    <a:pt x="303" y="234"/>
                  </a:lnTo>
                  <a:lnTo>
                    <a:pt x="298" y="246"/>
                  </a:lnTo>
                  <a:lnTo>
                    <a:pt x="292" y="257"/>
                  </a:lnTo>
                  <a:lnTo>
                    <a:pt x="286" y="266"/>
                  </a:lnTo>
                  <a:lnTo>
                    <a:pt x="282" y="275"/>
                  </a:lnTo>
                  <a:lnTo>
                    <a:pt x="276" y="282"/>
                  </a:lnTo>
                  <a:lnTo>
                    <a:pt x="270" y="287"/>
                  </a:lnTo>
                  <a:lnTo>
                    <a:pt x="265" y="293"/>
                  </a:lnTo>
                  <a:lnTo>
                    <a:pt x="259" y="300"/>
                  </a:lnTo>
                  <a:lnTo>
                    <a:pt x="254" y="310"/>
                  </a:lnTo>
                  <a:lnTo>
                    <a:pt x="249" y="324"/>
                  </a:lnTo>
                  <a:lnTo>
                    <a:pt x="244" y="342"/>
                  </a:lnTo>
                  <a:lnTo>
                    <a:pt x="239" y="365"/>
                  </a:lnTo>
                  <a:lnTo>
                    <a:pt x="236" y="397"/>
                  </a:lnTo>
                  <a:lnTo>
                    <a:pt x="241" y="385"/>
                  </a:lnTo>
                  <a:lnTo>
                    <a:pt x="247" y="372"/>
                  </a:lnTo>
                  <a:lnTo>
                    <a:pt x="255" y="359"/>
                  </a:lnTo>
                  <a:lnTo>
                    <a:pt x="263" y="346"/>
                  </a:lnTo>
                  <a:lnTo>
                    <a:pt x="270" y="334"/>
                  </a:lnTo>
                  <a:lnTo>
                    <a:pt x="278" y="325"/>
                  </a:lnTo>
                  <a:lnTo>
                    <a:pt x="285" y="317"/>
                  </a:lnTo>
                  <a:lnTo>
                    <a:pt x="290" y="312"/>
                  </a:lnTo>
                  <a:lnTo>
                    <a:pt x="297" y="299"/>
                  </a:lnTo>
                  <a:lnTo>
                    <a:pt x="303" y="280"/>
                  </a:lnTo>
                  <a:lnTo>
                    <a:pt x="309" y="263"/>
                  </a:lnTo>
                  <a:lnTo>
                    <a:pt x="311" y="257"/>
                  </a:lnTo>
                  <a:lnTo>
                    <a:pt x="309" y="270"/>
                  </a:lnTo>
                  <a:lnTo>
                    <a:pt x="306" y="286"/>
                  </a:lnTo>
                  <a:lnTo>
                    <a:pt x="302" y="300"/>
                  </a:lnTo>
                  <a:lnTo>
                    <a:pt x="300" y="305"/>
                  </a:lnTo>
                  <a:lnTo>
                    <a:pt x="310" y="299"/>
                  </a:lnTo>
                  <a:lnTo>
                    <a:pt x="322" y="293"/>
                  </a:lnTo>
                  <a:lnTo>
                    <a:pt x="334" y="289"/>
                  </a:lnTo>
                  <a:lnTo>
                    <a:pt x="347" y="286"/>
                  </a:lnTo>
                  <a:lnTo>
                    <a:pt x="358" y="283"/>
                  </a:lnTo>
                  <a:lnTo>
                    <a:pt x="370" y="280"/>
                  </a:lnTo>
                  <a:lnTo>
                    <a:pt x="380" y="280"/>
                  </a:lnTo>
                  <a:lnTo>
                    <a:pt x="389" y="280"/>
                  </a:lnTo>
                  <a:close/>
                </a:path>
              </a:pathLst>
            </a:custGeom>
            <a:solidFill>
              <a:srgbClr val="2D5E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3" name="Freeform 9"/>
            <p:cNvSpPr>
              <a:spLocks/>
            </p:cNvSpPr>
            <p:nvPr/>
          </p:nvSpPr>
          <p:spPr bwMode="auto">
            <a:xfrm>
              <a:off x="3395" y="2678"/>
              <a:ext cx="174" cy="147"/>
            </a:xfrm>
            <a:custGeom>
              <a:avLst/>
              <a:gdLst>
                <a:gd name="T0" fmla="*/ 0 w 522"/>
                <a:gd name="T1" fmla="*/ 0 h 441"/>
                <a:gd name="T2" fmla="*/ 0 w 522"/>
                <a:gd name="T3" fmla="*/ 0 h 441"/>
                <a:gd name="T4" fmla="*/ 0 w 522"/>
                <a:gd name="T5" fmla="*/ 0 h 441"/>
                <a:gd name="T6" fmla="*/ 0 w 522"/>
                <a:gd name="T7" fmla="*/ 0 h 441"/>
                <a:gd name="T8" fmla="*/ 0 w 522"/>
                <a:gd name="T9" fmla="*/ 0 h 441"/>
                <a:gd name="T10" fmla="*/ 0 w 522"/>
                <a:gd name="T11" fmla="*/ 0 h 441"/>
                <a:gd name="T12" fmla="*/ 0 w 522"/>
                <a:gd name="T13" fmla="*/ 0 h 441"/>
                <a:gd name="T14" fmla="*/ 0 w 522"/>
                <a:gd name="T15" fmla="*/ 0 h 441"/>
                <a:gd name="T16" fmla="*/ 0 w 522"/>
                <a:gd name="T17" fmla="*/ 0 h 441"/>
                <a:gd name="T18" fmla="*/ 0 w 522"/>
                <a:gd name="T19" fmla="*/ 0 h 441"/>
                <a:gd name="T20" fmla="*/ 0 w 522"/>
                <a:gd name="T21" fmla="*/ 0 h 441"/>
                <a:gd name="T22" fmla="*/ 0 w 522"/>
                <a:gd name="T23" fmla="*/ 0 h 441"/>
                <a:gd name="T24" fmla="*/ 0 w 522"/>
                <a:gd name="T25" fmla="*/ 0 h 441"/>
                <a:gd name="T26" fmla="*/ 0 w 522"/>
                <a:gd name="T27" fmla="*/ 0 h 441"/>
                <a:gd name="T28" fmla="*/ 0 w 522"/>
                <a:gd name="T29" fmla="*/ 0 h 441"/>
                <a:gd name="T30" fmla="*/ 0 w 522"/>
                <a:gd name="T31" fmla="*/ 0 h 441"/>
                <a:gd name="T32" fmla="*/ 0 w 522"/>
                <a:gd name="T33" fmla="*/ 0 h 441"/>
                <a:gd name="T34" fmla="*/ 0 w 522"/>
                <a:gd name="T35" fmla="*/ 0 h 441"/>
                <a:gd name="T36" fmla="*/ 0 w 522"/>
                <a:gd name="T37" fmla="*/ 0 h 441"/>
                <a:gd name="T38" fmla="*/ 0 w 522"/>
                <a:gd name="T39" fmla="*/ 0 h 441"/>
                <a:gd name="T40" fmla="*/ 0 w 522"/>
                <a:gd name="T41" fmla="*/ 0 h 441"/>
                <a:gd name="T42" fmla="*/ 0 w 522"/>
                <a:gd name="T43" fmla="*/ 0 h 441"/>
                <a:gd name="T44" fmla="*/ 0 w 522"/>
                <a:gd name="T45" fmla="*/ 0 h 441"/>
                <a:gd name="T46" fmla="*/ 0 w 522"/>
                <a:gd name="T47" fmla="*/ 0 h 441"/>
                <a:gd name="T48" fmla="*/ 0 w 522"/>
                <a:gd name="T49" fmla="*/ 0 h 441"/>
                <a:gd name="T50" fmla="*/ 0 w 522"/>
                <a:gd name="T51" fmla="*/ 0 h 441"/>
                <a:gd name="T52" fmla="*/ 0 w 522"/>
                <a:gd name="T53" fmla="*/ 0 h 441"/>
                <a:gd name="T54" fmla="*/ 0 w 522"/>
                <a:gd name="T55" fmla="*/ 0 h 441"/>
                <a:gd name="T56" fmla="*/ 0 w 522"/>
                <a:gd name="T57" fmla="*/ 0 h 441"/>
                <a:gd name="T58" fmla="*/ 0 w 522"/>
                <a:gd name="T59" fmla="*/ 0 h 441"/>
                <a:gd name="T60" fmla="*/ 0 w 522"/>
                <a:gd name="T61" fmla="*/ 0 h 441"/>
                <a:gd name="T62" fmla="*/ 0 w 522"/>
                <a:gd name="T63" fmla="*/ 0 h 441"/>
                <a:gd name="T64" fmla="*/ 0 w 522"/>
                <a:gd name="T65" fmla="*/ 0 h 441"/>
                <a:gd name="T66" fmla="*/ 0 w 522"/>
                <a:gd name="T67" fmla="*/ 0 h 441"/>
                <a:gd name="T68" fmla="*/ 0 w 522"/>
                <a:gd name="T69" fmla="*/ 0 h 441"/>
                <a:gd name="T70" fmla="*/ 0 w 522"/>
                <a:gd name="T71" fmla="*/ 0 h 441"/>
                <a:gd name="T72" fmla="*/ 0 w 522"/>
                <a:gd name="T73" fmla="*/ 0 h 441"/>
                <a:gd name="T74" fmla="*/ 0 w 522"/>
                <a:gd name="T75" fmla="*/ 0 h 441"/>
                <a:gd name="T76" fmla="*/ 0 w 522"/>
                <a:gd name="T77" fmla="*/ 0 h 441"/>
                <a:gd name="T78" fmla="*/ 0 w 522"/>
                <a:gd name="T79" fmla="*/ 0 h 441"/>
                <a:gd name="T80" fmla="*/ 0 w 522"/>
                <a:gd name="T81" fmla="*/ 0 h 441"/>
                <a:gd name="T82" fmla="*/ 0 w 522"/>
                <a:gd name="T83" fmla="*/ 0 h 441"/>
                <a:gd name="T84" fmla="*/ 0 w 522"/>
                <a:gd name="T85" fmla="*/ 0 h 441"/>
                <a:gd name="T86" fmla="*/ 0 w 522"/>
                <a:gd name="T87" fmla="*/ 0 h 441"/>
                <a:gd name="T88" fmla="*/ 0 w 522"/>
                <a:gd name="T89" fmla="*/ 0 h 441"/>
                <a:gd name="T90" fmla="*/ 0 w 522"/>
                <a:gd name="T91" fmla="*/ 0 h 441"/>
                <a:gd name="T92" fmla="*/ 0 w 522"/>
                <a:gd name="T93" fmla="*/ 0 h 441"/>
                <a:gd name="T94" fmla="*/ 0 w 522"/>
                <a:gd name="T95" fmla="*/ 0 h 4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22"/>
                <a:gd name="T145" fmla="*/ 0 h 441"/>
                <a:gd name="T146" fmla="*/ 522 w 522"/>
                <a:gd name="T147" fmla="*/ 441 h 4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22" h="441">
                  <a:moveTo>
                    <a:pt x="325" y="74"/>
                  </a:moveTo>
                  <a:lnTo>
                    <a:pt x="329" y="55"/>
                  </a:lnTo>
                  <a:lnTo>
                    <a:pt x="327" y="38"/>
                  </a:lnTo>
                  <a:lnTo>
                    <a:pt x="320" y="24"/>
                  </a:lnTo>
                  <a:lnTo>
                    <a:pt x="308" y="12"/>
                  </a:lnTo>
                  <a:lnTo>
                    <a:pt x="292" y="4"/>
                  </a:lnTo>
                  <a:lnTo>
                    <a:pt x="275" y="0"/>
                  </a:lnTo>
                  <a:lnTo>
                    <a:pt x="256" y="3"/>
                  </a:lnTo>
                  <a:lnTo>
                    <a:pt x="238" y="11"/>
                  </a:lnTo>
                  <a:lnTo>
                    <a:pt x="222" y="24"/>
                  </a:lnTo>
                  <a:lnTo>
                    <a:pt x="208" y="38"/>
                  </a:lnTo>
                  <a:lnTo>
                    <a:pt x="198" y="54"/>
                  </a:lnTo>
                  <a:lnTo>
                    <a:pt x="191" y="71"/>
                  </a:lnTo>
                  <a:lnTo>
                    <a:pt x="187" y="88"/>
                  </a:lnTo>
                  <a:lnTo>
                    <a:pt x="187" y="105"/>
                  </a:lnTo>
                  <a:lnTo>
                    <a:pt x="191" y="122"/>
                  </a:lnTo>
                  <a:lnTo>
                    <a:pt x="199" y="139"/>
                  </a:lnTo>
                  <a:lnTo>
                    <a:pt x="189" y="141"/>
                  </a:lnTo>
                  <a:lnTo>
                    <a:pt x="181" y="145"/>
                  </a:lnTo>
                  <a:lnTo>
                    <a:pt x="175" y="151"/>
                  </a:lnTo>
                  <a:lnTo>
                    <a:pt x="172" y="162"/>
                  </a:lnTo>
                  <a:lnTo>
                    <a:pt x="170" y="151"/>
                  </a:lnTo>
                  <a:lnTo>
                    <a:pt x="169" y="142"/>
                  </a:lnTo>
                  <a:lnTo>
                    <a:pt x="166" y="135"/>
                  </a:lnTo>
                  <a:lnTo>
                    <a:pt x="162" y="130"/>
                  </a:lnTo>
                  <a:lnTo>
                    <a:pt x="173" y="125"/>
                  </a:lnTo>
                  <a:lnTo>
                    <a:pt x="179" y="110"/>
                  </a:lnTo>
                  <a:lnTo>
                    <a:pt x="179" y="93"/>
                  </a:lnTo>
                  <a:lnTo>
                    <a:pt x="173" y="76"/>
                  </a:lnTo>
                  <a:lnTo>
                    <a:pt x="163" y="62"/>
                  </a:lnTo>
                  <a:lnTo>
                    <a:pt x="147" y="54"/>
                  </a:lnTo>
                  <a:lnTo>
                    <a:pt x="126" y="57"/>
                  </a:lnTo>
                  <a:lnTo>
                    <a:pt x="101" y="74"/>
                  </a:lnTo>
                  <a:lnTo>
                    <a:pt x="80" y="97"/>
                  </a:lnTo>
                  <a:lnTo>
                    <a:pt x="67" y="118"/>
                  </a:lnTo>
                  <a:lnTo>
                    <a:pt x="62" y="138"/>
                  </a:lnTo>
                  <a:lnTo>
                    <a:pt x="65" y="154"/>
                  </a:lnTo>
                  <a:lnTo>
                    <a:pt x="72" y="167"/>
                  </a:lnTo>
                  <a:lnTo>
                    <a:pt x="82" y="176"/>
                  </a:lnTo>
                  <a:lnTo>
                    <a:pt x="94" y="181"/>
                  </a:lnTo>
                  <a:lnTo>
                    <a:pt x="107" y="184"/>
                  </a:lnTo>
                  <a:lnTo>
                    <a:pt x="101" y="194"/>
                  </a:lnTo>
                  <a:lnTo>
                    <a:pt x="97" y="207"/>
                  </a:lnTo>
                  <a:lnTo>
                    <a:pt x="94" y="222"/>
                  </a:lnTo>
                  <a:lnTo>
                    <a:pt x="93" y="236"/>
                  </a:lnTo>
                  <a:lnTo>
                    <a:pt x="85" y="201"/>
                  </a:lnTo>
                  <a:lnTo>
                    <a:pt x="74" y="179"/>
                  </a:lnTo>
                  <a:lnTo>
                    <a:pt x="59" y="168"/>
                  </a:lnTo>
                  <a:lnTo>
                    <a:pt x="45" y="169"/>
                  </a:lnTo>
                  <a:lnTo>
                    <a:pt x="34" y="179"/>
                  </a:lnTo>
                  <a:lnTo>
                    <a:pt x="26" y="197"/>
                  </a:lnTo>
                  <a:lnTo>
                    <a:pt x="24" y="221"/>
                  </a:lnTo>
                  <a:lnTo>
                    <a:pt x="30" y="249"/>
                  </a:lnTo>
                  <a:lnTo>
                    <a:pt x="22" y="242"/>
                  </a:lnTo>
                  <a:lnTo>
                    <a:pt x="13" y="242"/>
                  </a:lnTo>
                  <a:lnTo>
                    <a:pt x="5" y="247"/>
                  </a:lnTo>
                  <a:lnTo>
                    <a:pt x="0" y="259"/>
                  </a:lnTo>
                  <a:lnTo>
                    <a:pt x="0" y="276"/>
                  </a:lnTo>
                  <a:lnTo>
                    <a:pt x="6" y="295"/>
                  </a:lnTo>
                  <a:lnTo>
                    <a:pt x="22" y="319"/>
                  </a:lnTo>
                  <a:lnTo>
                    <a:pt x="50" y="344"/>
                  </a:lnTo>
                  <a:lnTo>
                    <a:pt x="43" y="348"/>
                  </a:lnTo>
                  <a:lnTo>
                    <a:pt x="38" y="359"/>
                  </a:lnTo>
                  <a:lnTo>
                    <a:pt x="37" y="377"/>
                  </a:lnTo>
                  <a:lnTo>
                    <a:pt x="43" y="395"/>
                  </a:lnTo>
                  <a:lnTo>
                    <a:pt x="58" y="412"/>
                  </a:lnTo>
                  <a:lnTo>
                    <a:pt x="82" y="426"/>
                  </a:lnTo>
                  <a:lnTo>
                    <a:pt x="119" y="434"/>
                  </a:lnTo>
                  <a:lnTo>
                    <a:pt x="172" y="434"/>
                  </a:lnTo>
                  <a:lnTo>
                    <a:pt x="195" y="430"/>
                  </a:lnTo>
                  <a:lnTo>
                    <a:pt x="212" y="426"/>
                  </a:lnTo>
                  <a:lnTo>
                    <a:pt x="224" y="420"/>
                  </a:lnTo>
                  <a:lnTo>
                    <a:pt x="232" y="412"/>
                  </a:lnTo>
                  <a:lnTo>
                    <a:pt x="236" y="404"/>
                  </a:lnTo>
                  <a:lnTo>
                    <a:pt x="237" y="395"/>
                  </a:lnTo>
                  <a:lnTo>
                    <a:pt x="236" y="386"/>
                  </a:lnTo>
                  <a:lnTo>
                    <a:pt x="232" y="375"/>
                  </a:lnTo>
                  <a:lnTo>
                    <a:pt x="242" y="377"/>
                  </a:lnTo>
                  <a:lnTo>
                    <a:pt x="252" y="377"/>
                  </a:lnTo>
                  <a:lnTo>
                    <a:pt x="262" y="375"/>
                  </a:lnTo>
                  <a:lnTo>
                    <a:pt x="272" y="373"/>
                  </a:lnTo>
                  <a:lnTo>
                    <a:pt x="284" y="367"/>
                  </a:lnTo>
                  <a:lnTo>
                    <a:pt x="293" y="359"/>
                  </a:lnTo>
                  <a:lnTo>
                    <a:pt x="302" y="350"/>
                  </a:lnTo>
                  <a:lnTo>
                    <a:pt x="309" y="337"/>
                  </a:lnTo>
                  <a:lnTo>
                    <a:pt x="305" y="353"/>
                  </a:lnTo>
                  <a:lnTo>
                    <a:pt x="307" y="365"/>
                  </a:lnTo>
                  <a:lnTo>
                    <a:pt x="313" y="374"/>
                  </a:lnTo>
                  <a:lnTo>
                    <a:pt x="325" y="380"/>
                  </a:lnTo>
                  <a:lnTo>
                    <a:pt x="318" y="391"/>
                  </a:lnTo>
                  <a:lnTo>
                    <a:pt x="315" y="400"/>
                  </a:lnTo>
                  <a:lnTo>
                    <a:pt x="316" y="411"/>
                  </a:lnTo>
                  <a:lnTo>
                    <a:pt x="320" y="420"/>
                  </a:lnTo>
                  <a:lnTo>
                    <a:pt x="328" y="428"/>
                  </a:lnTo>
                  <a:lnTo>
                    <a:pt x="339" y="434"/>
                  </a:lnTo>
                  <a:lnTo>
                    <a:pt x="350" y="438"/>
                  </a:lnTo>
                  <a:lnTo>
                    <a:pt x="364" y="441"/>
                  </a:lnTo>
                  <a:lnTo>
                    <a:pt x="384" y="441"/>
                  </a:lnTo>
                  <a:lnTo>
                    <a:pt x="405" y="437"/>
                  </a:lnTo>
                  <a:lnTo>
                    <a:pt x="424" y="429"/>
                  </a:lnTo>
                  <a:lnTo>
                    <a:pt x="442" y="420"/>
                  </a:lnTo>
                  <a:lnTo>
                    <a:pt x="460" y="409"/>
                  </a:lnTo>
                  <a:lnTo>
                    <a:pt x="476" y="396"/>
                  </a:lnTo>
                  <a:lnTo>
                    <a:pt x="489" y="382"/>
                  </a:lnTo>
                  <a:lnTo>
                    <a:pt x="501" y="366"/>
                  </a:lnTo>
                  <a:lnTo>
                    <a:pt x="510" y="352"/>
                  </a:lnTo>
                  <a:lnTo>
                    <a:pt x="517" y="336"/>
                  </a:lnTo>
                  <a:lnTo>
                    <a:pt x="521" y="321"/>
                  </a:lnTo>
                  <a:lnTo>
                    <a:pt x="522" y="308"/>
                  </a:lnTo>
                  <a:lnTo>
                    <a:pt x="520" y="295"/>
                  </a:lnTo>
                  <a:lnTo>
                    <a:pt x="515" y="285"/>
                  </a:lnTo>
                  <a:lnTo>
                    <a:pt x="507" y="277"/>
                  </a:lnTo>
                  <a:lnTo>
                    <a:pt x="495" y="272"/>
                  </a:lnTo>
                  <a:lnTo>
                    <a:pt x="502" y="260"/>
                  </a:lnTo>
                  <a:lnTo>
                    <a:pt x="505" y="243"/>
                  </a:lnTo>
                  <a:lnTo>
                    <a:pt x="504" y="224"/>
                  </a:lnTo>
                  <a:lnTo>
                    <a:pt x="501" y="207"/>
                  </a:lnTo>
                  <a:lnTo>
                    <a:pt x="494" y="192"/>
                  </a:lnTo>
                  <a:lnTo>
                    <a:pt x="485" y="183"/>
                  </a:lnTo>
                  <a:lnTo>
                    <a:pt x="473" y="180"/>
                  </a:lnTo>
                  <a:lnTo>
                    <a:pt x="460" y="186"/>
                  </a:lnTo>
                  <a:lnTo>
                    <a:pt x="455" y="180"/>
                  </a:lnTo>
                  <a:lnTo>
                    <a:pt x="452" y="173"/>
                  </a:lnTo>
                  <a:lnTo>
                    <a:pt x="447" y="169"/>
                  </a:lnTo>
                  <a:lnTo>
                    <a:pt x="441" y="166"/>
                  </a:lnTo>
                  <a:lnTo>
                    <a:pt x="436" y="163"/>
                  </a:lnTo>
                  <a:lnTo>
                    <a:pt x="430" y="163"/>
                  </a:lnTo>
                  <a:lnTo>
                    <a:pt x="423" y="164"/>
                  </a:lnTo>
                  <a:lnTo>
                    <a:pt x="415" y="168"/>
                  </a:lnTo>
                  <a:lnTo>
                    <a:pt x="433" y="156"/>
                  </a:lnTo>
                  <a:lnTo>
                    <a:pt x="445" y="143"/>
                  </a:lnTo>
                  <a:lnTo>
                    <a:pt x="449" y="130"/>
                  </a:lnTo>
                  <a:lnTo>
                    <a:pt x="449" y="117"/>
                  </a:lnTo>
                  <a:lnTo>
                    <a:pt x="445" y="107"/>
                  </a:lnTo>
                  <a:lnTo>
                    <a:pt x="437" y="100"/>
                  </a:lnTo>
                  <a:lnTo>
                    <a:pt x="424" y="99"/>
                  </a:lnTo>
                  <a:lnTo>
                    <a:pt x="410" y="103"/>
                  </a:lnTo>
                  <a:lnTo>
                    <a:pt x="423" y="88"/>
                  </a:lnTo>
                  <a:lnTo>
                    <a:pt x="424" y="71"/>
                  </a:lnTo>
                  <a:lnTo>
                    <a:pt x="416" y="57"/>
                  </a:lnTo>
                  <a:lnTo>
                    <a:pt x="403" y="45"/>
                  </a:lnTo>
                  <a:lnTo>
                    <a:pt x="383" y="42"/>
                  </a:lnTo>
                  <a:lnTo>
                    <a:pt x="364" y="49"/>
                  </a:lnTo>
                  <a:lnTo>
                    <a:pt x="344" y="67"/>
                  </a:lnTo>
                  <a:lnTo>
                    <a:pt x="328" y="103"/>
                  </a:lnTo>
                  <a:lnTo>
                    <a:pt x="325" y="74"/>
                  </a:lnTo>
                  <a:close/>
                </a:path>
              </a:pathLst>
            </a:custGeom>
            <a:solidFill>
              <a:srgbClr val="5BDB7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4" name="Freeform 10"/>
            <p:cNvSpPr>
              <a:spLocks/>
            </p:cNvSpPr>
            <p:nvPr/>
          </p:nvSpPr>
          <p:spPr bwMode="auto">
            <a:xfrm>
              <a:off x="3421" y="2928"/>
              <a:ext cx="260" cy="99"/>
            </a:xfrm>
            <a:custGeom>
              <a:avLst/>
              <a:gdLst>
                <a:gd name="T0" fmla="*/ 0 w 778"/>
                <a:gd name="T1" fmla="*/ 0 h 297"/>
                <a:gd name="T2" fmla="*/ 0 w 778"/>
                <a:gd name="T3" fmla="*/ 0 h 297"/>
                <a:gd name="T4" fmla="*/ 0 w 778"/>
                <a:gd name="T5" fmla="*/ 0 h 297"/>
                <a:gd name="T6" fmla="*/ 0 w 778"/>
                <a:gd name="T7" fmla="*/ 0 h 297"/>
                <a:gd name="T8" fmla="*/ 0 w 778"/>
                <a:gd name="T9" fmla="*/ 0 h 297"/>
                <a:gd name="T10" fmla="*/ 0 w 778"/>
                <a:gd name="T11" fmla="*/ 0 h 297"/>
                <a:gd name="T12" fmla="*/ 0 w 778"/>
                <a:gd name="T13" fmla="*/ 0 h 297"/>
                <a:gd name="T14" fmla="*/ 0 w 778"/>
                <a:gd name="T15" fmla="*/ 0 h 297"/>
                <a:gd name="T16" fmla="*/ 0 w 778"/>
                <a:gd name="T17" fmla="*/ 0 h 297"/>
                <a:gd name="T18" fmla="*/ 0 w 778"/>
                <a:gd name="T19" fmla="*/ 0 h 297"/>
                <a:gd name="T20" fmla="*/ 0 w 778"/>
                <a:gd name="T21" fmla="*/ 0 h 297"/>
                <a:gd name="T22" fmla="*/ 0 w 778"/>
                <a:gd name="T23" fmla="*/ 0 h 297"/>
                <a:gd name="T24" fmla="*/ 0 w 778"/>
                <a:gd name="T25" fmla="*/ 0 h 297"/>
                <a:gd name="T26" fmla="*/ 0 w 778"/>
                <a:gd name="T27" fmla="*/ 0 h 297"/>
                <a:gd name="T28" fmla="*/ 0 w 778"/>
                <a:gd name="T29" fmla="*/ 0 h 297"/>
                <a:gd name="T30" fmla="*/ 0 w 778"/>
                <a:gd name="T31" fmla="*/ 0 h 297"/>
                <a:gd name="T32" fmla="*/ 0 w 778"/>
                <a:gd name="T33" fmla="*/ 0 h 297"/>
                <a:gd name="T34" fmla="*/ 0 w 778"/>
                <a:gd name="T35" fmla="*/ 0 h 297"/>
                <a:gd name="T36" fmla="*/ 0 w 778"/>
                <a:gd name="T37" fmla="*/ 0 h 297"/>
                <a:gd name="T38" fmla="*/ 0 w 778"/>
                <a:gd name="T39" fmla="*/ 0 h 297"/>
                <a:gd name="T40" fmla="*/ 0 w 778"/>
                <a:gd name="T41" fmla="*/ 0 h 297"/>
                <a:gd name="T42" fmla="*/ 0 w 778"/>
                <a:gd name="T43" fmla="*/ 0 h 297"/>
                <a:gd name="T44" fmla="*/ 0 w 778"/>
                <a:gd name="T45" fmla="*/ 0 h 297"/>
                <a:gd name="T46" fmla="*/ 0 w 778"/>
                <a:gd name="T47" fmla="*/ 0 h 297"/>
                <a:gd name="T48" fmla="*/ 0 w 778"/>
                <a:gd name="T49" fmla="*/ 0 h 297"/>
                <a:gd name="T50" fmla="*/ 0 w 778"/>
                <a:gd name="T51" fmla="*/ 0 h 297"/>
                <a:gd name="T52" fmla="*/ 0 w 778"/>
                <a:gd name="T53" fmla="*/ 0 h 297"/>
                <a:gd name="T54" fmla="*/ 0 w 778"/>
                <a:gd name="T55" fmla="*/ 0 h 297"/>
                <a:gd name="T56" fmla="*/ 0 w 778"/>
                <a:gd name="T57" fmla="*/ 0 h 297"/>
                <a:gd name="T58" fmla="*/ 0 w 778"/>
                <a:gd name="T59" fmla="*/ 0 h 297"/>
                <a:gd name="T60" fmla="*/ 0 w 778"/>
                <a:gd name="T61" fmla="*/ 0 h 297"/>
                <a:gd name="T62" fmla="*/ 0 w 778"/>
                <a:gd name="T63" fmla="*/ 0 h 297"/>
                <a:gd name="T64" fmla="*/ 0 w 778"/>
                <a:gd name="T65" fmla="*/ 0 h 297"/>
                <a:gd name="T66" fmla="*/ 0 w 778"/>
                <a:gd name="T67" fmla="*/ 0 h 297"/>
                <a:gd name="T68" fmla="*/ 0 w 778"/>
                <a:gd name="T69" fmla="*/ 0 h 297"/>
                <a:gd name="T70" fmla="*/ 0 w 778"/>
                <a:gd name="T71" fmla="*/ 0 h 297"/>
                <a:gd name="T72" fmla="*/ 0 w 778"/>
                <a:gd name="T73" fmla="*/ 0 h 297"/>
                <a:gd name="T74" fmla="*/ 0 w 778"/>
                <a:gd name="T75" fmla="*/ 0 h 297"/>
                <a:gd name="T76" fmla="*/ 0 w 778"/>
                <a:gd name="T77" fmla="*/ 0 h 297"/>
                <a:gd name="T78" fmla="*/ 0 w 778"/>
                <a:gd name="T79" fmla="*/ 0 h 297"/>
                <a:gd name="T80" fmla="*/ 0 w 778"/>
                <a:gd name="T81" fmla="*/ 0 h 297"/>
                <a:gd name="T82" fmla="*/ 0 w 778"/>
                <a:gd name="T83" fmla="*/ 0 h 297"/>
                <a:gd name="T84" fmla="*/ 0 w 778"/>
                <a:gd name="T85" fmla="*/ 0 h 297"/>
                <a:gd name="T86" fmla="*/ 0 w 778"/>
                <a:gd name="T87" fmla="*/ 0 h 297"/>
                <a:gd name="T88" fmla="*/ 0 w 778"/>
                <a:gd name="T89" fmla="*/ 0 h 297"/>
                <a:gd name="T90" fmla="*/ 0 w 778"/>
                <a:gd name="T91" fmla="*/ 0 h 2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78"/>
                <a:gd name="T139" fmla="*/ 0 h 297"/>
                <a:gd name="T140" fmla="*/ 778 w 778"/>
                <a:gd name="T141" fmla="*/ 297 h 2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78" h="297">
                  <a:moveTo>
                    <a:pt x="106" y="0"/>
                  </a:moveTo>
                  <a:lnTo>
                    <a:pt x="79" y="3"/>
                  </a:lnTo>
                  <a:lnTo>
                    <a:pt x="57" y="9"/>
                  </a:lnTo>
                  <a:lnTo>
                    <a:pt x="38" y="18"/>
                  </a:lnTo>
                  <a:lnTo>
                    <a:pt x="23" y="31"/>
                  </a:lnTo>
                  <a:lnTo>
                    <a:pt x="12" y="45"/>
                  </a:lnTo>
                  <a:lnTo>
                    <a:pt x="4" y="60"/>
                  </a:lnTo>
                  <a:lnTo>
                    <a:pt x="1" y="76"/>
                  </a:lnTo>
                  <a:lnTo>
                    <a:pt x="0" y="90"/>
                  </a:lnTo>
                  <a:lnTo>
                    <a:pt x="4" y="104"/>
                  </a:lnTo>
                  <a:lnTo>
                    <a:pt x="13" y="115"/>
                  </a:lnTo>
                  <a:lnTo>
                    <a:pt x="27" y="124"/>
                  </a:lnTo>
                  <a:lnTo>
                    <a:pt x="45" y="132"/>
                  </a:lnTo>
                  <a:lnTo>
                    <a:pt x="67" y="139"/>
                  </a:lnTo>
                  <a:lnTo>
                    <a:pt x="91" y="143"/>
                  </a:lnTo>
                  <a:lnTo>
                    <a:pt x="117" y="145"/>
                  </a:lnTo>
                  <a:lnTo>
                    <a:pt x="144" y="147"/>
                  </a:lnTo>
                  <a:lnTo>
                    <a:pt x="160" y="147"/>
                  </a:lnTo>
                  <a:lnTo>
                    <a:pt x="180" y="147"/>
                  </a:lnTo>
                  <a:lnTo>
                    <a:pt x="203" y="147"/>
                  </a:lnTo>
                  <a:lnTo>
                    <a:pt x="229" y="147"/>
                  </a:lnTo>
                  <a:lnTo>
                    <a:pt x="256" y="147"/>
                  </a:lnTo>
                  <a:lnTo>
                    <a:pt x="285" y="147"/>
                  </a:lnTo>
                  <a:lnTo>
                    <a:pt x="315" y="147"/>
                  </a:lnTo>
                  <a:lnTo>
                    <a:pt x="344" y="147"/>
                  </a:lnTo>
                  <a:lnTo>
                    <a:pt x="374" y="147"/>
                  </a:lnTo>
                  <a:lnTo>
                    <a:pt x="401" y="147"/>
                  </a:lnTo>
                  <a:lnTo>
                    <a:pt x="429" y="147"/>
                  </a:lnTo>
                  <a:lnTo>
                    <a:pt x="453" y="147"/>
                  </a:lnTo>
                  <a:lnTo>
                    <a:pt x="474" y="147"/>
                  </a:lnTo>
                  <a:lnTo>
                    <a:pt x="491" y="147"/>
                  </a:lnTo>
                  <a:lnTo>
                    <a:pt x="505" y="147"/>
                  </a:lnTo>
                  <a:lnTo>
                    <a:pt x="514" y="147"/>
                  </a:lnTo>
                  <a:lnTo>
                    <a:pt x="529" y="147"/>
                  </a:lnTo>
                  <a:lnTo>
                    <a:pt x="545" y="148"/>
                  </a:lnTo>
                  <a:lnTo>
                    <a:pt x="562" y="152"/>
                  </a:lnTo>
                  <a:lnTo>
                    <a:pt x="578" y="157"/>
                  </a:lnTo>
                  <a:lnTo>
                    <a:pt x="592" y="166"/>
                  </a:lnTo>
                  <a:lnTo>
                    <a:pt x="603" y="181"/>
                  </a:lnTo>
                  <a:lnTo>
                    <a:pt x="610" y="199"/>
                  </a:lnTo>
                  <a:lnTo>
                    <a:pt x="612" y="223"/>
                  </a:lnTo>
                  <a:lnTo>
                    <a:pt x="609" y="246"/>
                  </a:lnTo>
                  <a:lnTo>
                    <a:pt x="601" y="265"/>
                  </a:lnTo>
                  <a:lnTo>
                    <a:pt x="590" y="278"/>
                  </a:lnTo>
                  <a:lnTo>
                    <a:pt x="575" y="287"/>
                  </a:lnTo>
                  <a:lnTo>
                    <a:pt x="558" y="292"/>
                  </a:lnTo>
                  <a:lnTo>
                    <a:pt x="539" y="296"/>
                  </a:lnTo>
                  <a:lnTo>
                    <a:pt x="520" y="297"/>
                  </a:lnTo>
                  <a:lnTo>
                    <a:pt x="501" y="297"/>
                  </a:lnTo>
                  <a:lnTo>
                    <a:pt x="509" y="297"/>
                  </a:lnTo>
                  <a:lnTo>
                    <a:pt x="520" y="297"/>
                  </a:lnTo>
                  <a:lnTo>
                    <a:pt x="534" y="297"/>
                  </a:lnTo>
                  <a:lnTo>
                    <a:pt x="548" y="297"/>
                  </a:lnTo>
                  <a:lnTo>
                    <a:pt x="564" y="297"/>
                  </a:lnTo>
                  <a:lnTo>
                    <a:pt x="582" y="297"/>
                  </a:lnTo>
                  <a:lnTo>
                    <a:pt x="600" y="297"/>
                  </a:lnTo>
                  <a:lnTo>
                    <a:pt x="617" y="297"/>
                  </a:lnTo>
                  <a:lnTo>
                    <a:pt x="634" y="297"/>
                  </a:lnTo>
                  <a:lnTo>
                    <a:pt x="651" y="297"/>
                  </a:lnTo>
                  <a:lnTo>
                    <a:pt x="666" y="297"/>
                  </a:lnTo>
                  <a:lnTo>
                    <a:pt x="680" y="297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04" y="297"/>
                  </a:lnTo>
                  <a:lnTo>
                    <a:pt x="706" y="297"/>
                  </a:lnTo>
                  <a:lnTo>
                    <a:pt x="728" y="286"/>
                  </a:lnTo>
                  <a:lnTo>
                    <a:pt x="744" y="273"/>
                  </a:lnTo>
                  <a:lnTo>
                    <a:pt x="754" y="257"/>
                  </a:lnTo>
                  <a:lnTo>
                    <a:pt x="761" y="241"/>
                  </a:lnTo>
                  <a:lnTo>
                    <a:pt x="763" y="225"/>
                  </a:lnTo>
                  <a:lnTo>
                    <a:pt x="762" y="210"/>
                  </a:lnTo>
                  <a:lnTo>
                    <a:pt x="758" y="197"/>
                  </a:lnTo>
                  <a:lnTo>
                    <a:pt x="752" y="185"/>
                  </a:lnTo>
                  <a:lnTo>
                    <a:pt x="745" y="178"/>
                  </a:lnTo>
                  <a:lnTo>
                    <a:pt x="733" y="172"/>
                  </a:lnTo>
                  <a:lnTo>
                    <a:pt x="720" y="164"/>
                  </a:lnTo>
                  <a:lnTo>
                    <a:pt x="707" y="156"/>
                  </a:lnTo>
                  <a:lnTo>
                    <a:pt x="693" y="147"/>
                  </a:lnTo>
                  <a:lnTo>
                    <a:pt x="683" y="134"/>
                  </a:lnTo>
                  <a:lnTo>
                    <a:pt x="676" y="119"/>
                  </a:lnTo>
                  <a:lnTo>
                    <a:pt x="675" y="100"/>
                  </a:lnTo>
                  <a:lnTo>
                    <a:pt x="681" y="81"/>
                  </a:lnTo>
                  <a:lnTo>
                    <a:pt x="693" y="68"/>
                  </a:lnTo>
                  <a:lnTo>
                    <a:pt x="711" y="58"/>
                  </a:lnTo>
                  <a:lnTo>
                    <a:pt x="729" y="47"/>
                  </a:lnTo>
                  <a:lnTo>
                    <a:pt x="747" y="38"/>
                  </a:lnTo>
                  <a:lnTo>
                    <a:pt x="763" y="29"/>
                  </a:lnTo>
                  <a:lnTo>
                    <a:pt x="773" y="16"/>
                  </a:lnTo>
                  <a:lnTo>
                    <a:pt x="778" y="0"/>
                  </a:lnTo>
                  <a:lnTo>
                    <a:pt x="699" y="0"/>
                  </a:lnTo>
                  <a:lnTo>
                    <a:pt x="691" y="13"/>
                  </a:lnTo>
                  <a:lnTo>
                    <a:pt x="676" y="24"/>
                  </a:lnTo>
                  <a:lnTo>
                    <a:pt x="656" y="34"/>
                  </a:lnTo>
                  <a:lnTo>
                    <a:pt x="635" y="43"/>
                  </a:lnTo>
                  <a:lnTo>
                    <a:pt x="617" y="55"/>
                  </a:lnTo>
                  <a:lnTo>
                    <a:pt x="604" y="69"/>
                  </a:lnTo>
                  <a:lnTo>
                    <a:pt x="602" y="89"/>
                  </a:lnTo>
                  <a:lnTo>
                    <a:pt x="612" y="115"/>
                  </a:lnTo>
                  <a:lnTo>
                    <a:pt x="607" y="113"/>
                  </a:lnTo>
                  <a:lnTo>
                    <a:pt x="599" y="110"/>
                  </a:lnTo>
                  <a:lnTo>
                    <a:pt x="587" y="109"/>
                  </a:lnTo>
                  <a:lnTo>
                    <a:pt x="574" y="107"/>
                  </a:lnTo>
                  <a:lnTo>
                    <a:pt x="559" y="106"/>
                  </a:lnTo>
                  <a:lnTo>
                    <a:pt x="543" y="105"/>
                  </a:lnTo>
                  <a:lnTo>
                    <a:pt x="526" y="104"/>
                  </a:lnTo>
                  <a:lnTo>
                    <a:pt x="507" y="104"/>
                  </a:lnTo>
                  <a:lnTo>
                    <a:pt x="489" y="104"/>
                  </a:lnTo>
                  <a:lnTo>
                    <a:pt x="472" y="104"/>
                  </a:lnTo>
                  <a:lnTo>
                    <a:pt x="454" y="104"/>
                  </a:lnTo>
                  <a:lnTo>
                    <a:pt x="438" y="104"/>
                  </a:lnTo>
                  <a:lnTo>
                    <a:pt x="423" y="104"/>
                  </a:lnTo>
                  <a:lnTo>
                    <a:pt x="409" y="104"/>
                  </a:lnTo>
                  <a:lnTo>
                    <a:pt x="399" y="104"/>
                  </a:lnTo>
                  <a:lnTo>
                    <a:pt x="390" y="104"/>
                  </a:lnTo>
                  <a:lnTo>
                    <a:pt x="382" y="104"/>
                  </a:lnTo>
                  <a:lnTo>
                    <a:pt x="370" y="104"/>
                  </a:lnTo>
                  <a:lnTo>
                    <a:pt x="358" y="104"/>
                  </a:lnTo>
                  <a:lnTo>
                    <a:pt x="344" y="104"/>
                  </a:lnTo>
                  <a:lnTo>
                    <a:pt x="328" y="104"/>
                  </a:lnTo>
                  <a:lnTo>
                    <a:pt x="312" y="104"/>
                  </a:lnTo>
                  <a:lnTo>
                    <a:pt x="294" y="104"/>
                  </a:lnTo>
                  <a:lnTo>
                    <a:pt x="277" y="104"/>
                  </a:lnTo>
                  <a:lnTo>
                    <a:pt x="260" y="104"/>
                  </a:lnTo>
                  <a:lnTo>
                    <a:pt x="241" y="104"/>
                  </a:lnTo>
                  <a:lnTo>
                    <a:pt x="225" y="104"/>
                  </a:lnTo>
                  <a:lnTo>
                    <a:pt x="210" y="104"/>
                  </a:lnTo>
                  <a:lnTo>
                    <a:pt x="196" y="104"/>
                  </a:lnTo>
                  <a:lnTo>
                    <a:pt x="183" y="104"/>
                  </a:lnTo>
                  <a:lnTo>
                    <a:pt x="172" y="104"/>
                  </a:lnTo>
                  <a:lnTo>
                    <a:pt x="164" y="104"/>
                  </a:lnTo>
                  <a:lnTo>
                    <a:pt x="136" y="100"/>
                  </a:lnTo>
                  <a:lnTo>
                    <a:pt x="116" y="90"/>
                  </a:lnTo>
                  <a:lnTo>
                    <a:pt x="103" y="76"/>
                  </a:lnTo>
                  <a:lnTo>
                    <a:pt x="98" y="59"/>
                  </a:lnTo>
                  <a:lnTo>
                    <a:pt x="100" y="42"/>
                  </a:lnTo>
                  <a:lnTo>
                    <a:pt x="111" y="25"/>
                  </a:lnTo>
                  <a:lnTo>
                    <a:pt x="132" y="10"/>
                  </a:lnTo>
                  <a:lnTo>
                    <a:pt x="164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5" name="Freeform 11"/>
            <p:cNvSpPr>
              <a:spLocks/>
            </p:cNvSpPr>
            <p:nvPr/>
          </p:nvSpPr>
          <p:spPr bwMode="auto">
            <a:xfrm>
              <a:off x="3805" y="2877"/>
              <a:ext cx="6" cy="41"/>
            </a:xfrm>
            <a:custGeom>
              <a:avLst/>
              <a:gdLst>
                <a:gd name="T0" fmla="*/ 0 w 19"/>
                <a:gd name="T1" fmla="*/ 0 h 124"/>
                <a:gd name="T2" fmla="*/ 0 w 19"/>
                <a:gd name="T3" fmla="*/ 0 h 124"/>
                <a:gd name="T4" fmla="*/ 0 w 19"/>
                <a:gd name="T5" fmla="*/ 0 h 124"/>
                <a:gd name="T6" fmla="*/ 0 w 19"/>
                <a:gd name="T7" fmla="*/ 0 h 124"/>
                <a:gd name="T8" fmla="*/ 0 w 19"/>
                <a:gd name="T9" fmla="*/ 0 h 124"/>
                <a:gd name="T10" fmla="*/ 0 w 19"/>
                <a:gd name="T11" fmla="*/ 0 h 124"/>
                <a:gd name="T12" fmla="*/ 0 w 19"/>
                <a:gd name="T13" fmla="*/ 0 h 124"/>
                <a:gd name="T14" fmla="*/ 0 w 19"/>
                <a:gd name="T15" fmla="*/ 0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24"/>
                <a:gd name="T26" fmla="*/ 19 w 19"/>
                <a:gd name="T27" fmla="*/ 124 h 1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24">
                  <a:moveTo>
                    <a:pt x="19" y="27"/>
                  </a:moveTo>
                  <a:lnTo>
                    <a:pt x="18" y="19"/>
                  </a:lnTo>
                  <a:lnTo>
                    <a:pt x="14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24"/>
                  </a:lnTo>
                  <a:lnTo>
                    <a:pt x="18" y="124"/>
                  </a:lnTo>
                  <a:lnTo>
                    <a:pt x="19" y="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6" name="Freeform 12"/>
            <p:cNvSpPr>
              <a:spLocks/>
            </p:cNvSpPr>
            <p:nvPr/>
          </p:nvSpPr>
          <p:spPr bwMode="auto">
            <a:xfrm>
              <a:off x="3796" y="2874"/>
              <a:ext cx="6" cy="44"/>
            </a:xfrm>
            <a:custGeom>
              <a:avLst/>
              <a:gdLst>
                <a:gd name="T0" fmla="*/ 0 w 19"/>
                <a:gd name="T1" fmla="*/ 0 h 134"/>
                <a:gd name="T2" fmla="*/ 0 w 19"/>
                <a:gd name="T3" fmla="*/ 0 h 134"/>
                <a:gd name="T4" fmla="*/ 0 w 19"/>
                <a:gd name="T5" fmla="*/ 0 h 134"/>
                <a:gd name="T6" fmla="*/ 0 w 19"/>
                <a:gd name="T7" fmla="*/ 0 h 134"/>
                <a:gd name="T8" fmla="*/ 0 w 19"/>
                <a:gd name="T9" fmla="*/ 0 h 134"/>
                <a:gd name="T10" fmla="*/ 0 w 19"/>
                <a:gd name="T11" fmla="*/ 0 h 134"/>
                <a:gd name="T12" fmla="*/ 0 w 19"/>
                <a:gd name="T13" fmla="*/ 0 h 134"/>
                <a:gd name="T14" fmla="*/ 0 w 19"/>
                <a:gd name="T15" fmla="*/ 0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34"/>
                <a:gd name="T26" fmla="*/ 19 w 19"/>
                <a:gd name="T27" fmla="*/ 134 h 1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34">
                  <a:moveTo>
                    <a:pt x="19" y="6"/>
                  </a:moveTo>
                  <a:lnTo>
                    <a:pt x="14" y="4"/>
                  </a:lnTo>
                  <a:lnTo>
                    <a:pt x="10" y="3"/>
                  </a:lnTo>
                  <a:lnTo>
                    <a:pt x="4" y="2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18" y="13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7" name="Freeform 13"/>
            <p:cNvSpPr>
              <a:spLocks/>
            </p:cNvSpPr>
            <p:nvPr/>
          </p:nvSpPr>
          <p:spPr bwMode="auto">
            <a:xfrm>
              <a:off x="3786" y="2873"/>
              <a:ext cx="6" cy="45"/>
            </a:xfrm>
            <a:custGeom>
              <a:avLst/>
              <a:gdLst>
                <a:gd name="T0" fmla="*/ 0 w 19"/>
                <a:gd name="T1" fmla="*/ 0 h 135"/>
                <a:gd name="T2" fmla="*/ 0 w 19"/>
                <a:gd name="T3" fmla="*/ 0 h 135"/>
                <a:gd name="T4" fmla="*/ 0 w 19"/>
                <a:gd name="T5" fmla="*/ 0 h 135"/>
                <a:gd name="T6" fmla="*/ 0 w 19"/>
                <a:gd name="T7" fmla="*/ 0 h 135"/>
                <a:gd name="T8" fmla="*/ 0 w 19"/>
                <a:gd name="T9" fmla="*/ 0 h 135"/>
                <a:gd name="T10" fmla="*/ 0 w 19"/>
                <a:gd name="T11" fmla="*/ 0 h 135"/>
                <a:gd name="T12" fmla="*/ 0 w 19"/>
                <a:gd name="T13" fmla="*/ 0 h 135"/>
                <a:gd name="T14" fmla="*/ 0 w 19"/>
                <a:gd name="T15" fmla="*/ 0 h 135"/>
                <a:gd name="T16" fmla="*/ 0 w 19"/>
                <a:gd name="T17" fmla="*/ 0 h 135"/>
                <a:gd name="T18" fmla="*/ 0 w 19"/>
                <a:gd name="T19" fmla="*/ 0 h 135"/>
                <a:gd name="T20" fmla="*/ 0 w 19"/>
                <a:gd name="T21" fmla="*/ 0 h 135"/>
                <a:gd name="T22" fmla="*/ 0 w 19"/>
                <a:gd name="T23" fmla="*/ 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9"/>
                <a:gd name="T37" fmla="*/ 0 h 135"/>
                <a:gd name="T38" fmla="*/ 19 w 19"/>
                <a:gd name="T39" fmla="*/ 135 h 13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9" h="135">
                  <a:moveTo>
                    <a:pt x="19" y="0"/>
                  </a:moveTo>
                  <a:lnTo>
                    <a:pt x="17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35"/>
                  </a:lnTo>
                  <a:lnTo>
                    <a:pt x="19" y="1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8" name="Freeform 14"/>
            <p:cNvSpPr>
              <a:spLocks/>
            </p:cNvSpPr>
            <p:nvPr/>
          </p:nvSpPr>
          <p:spPr bwMode="auto">
            <a:xfrm>
              <a:off x="3776" y="2874"/>
              <a:ext cx="7" cy="44"/>
            </a:xfrm>
            <a:custGeom>
              <a:avLst/>
              <a:gdLst>
                <a:gd name="T0" fmla="*/ 0 w 21"/>
                <a:gd name="T1" fmla="*/ 0 h 132"/>
                <a:gd name="T2" fmla="*/ 0 w 21"/>
                <a:gd name="T3" fmla="*/ 0 h 132"/>
                <a:gd name="T4" fmla="*/ 0 w 21"/>
                <a:gd name="T5" fmla="*/ 0 h 132"/>
                <a:gd name="T6" fmla="*/ 0 w 21"/>
                <a:gd name="T7" fmla="*/ 0 h 132"/>
                <a:gd name="T8" fmla="*/ 0 w 21"/>
                <a:gd name="T9" fmla="*/ 0 h 132"/>
                <a:gd name="T10" fmla="*/ 0 w 21"/>
                <a:gd name="T11" fmla="*/ 0 h 132"/>
                <a:gd name="T12" fmla="*/ 0 w 21"/>
                <a:gd name="T13" fmla="*/ 0 h 132"/>
                <a:gd name="T14" fmla="*/ 0 w 21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132"/>
                <a:gd name="T26" fmla="*/ 21 w 21"/>
                <a:gd name="T27" fmla="*/ 132 h 1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132">
                  <a:moveTo>
                    <a:pt x="21" y="0"/>
                  </a:moveTo>
                  <a:lnTo>
                    <a:pt x="15" y="1"/>
                  </a:lnTo>
                  <a:lnTo>
                    <a:pt x="10" y="1"/>
                  </a:lnTo>
                  <a:lnTo>
                    <a:pt x="5" y="2"/>
                  </a:lnTo>
                  <a:lnTo>
                    <a:pt x="0" y="4"/>
                  </a:lnTo>
                  <a:lnTo>
                    <a:pt x="0" y="132"/>
                  </a:lnTo>
                  <a:lnTo>
                    <a:pt x="21" y="13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9" name="Freeform 15"/>
            <p:cNvSpPr>
              <a:spLocks/>
            </p:cNvSpPr>
            <p:nvPr/>
          </p:nvSpPr>
          <p:spPr bwMode="auto">
            <a:xfrm>
              <a:off x="3767" y="2877"/>
              <a:ext cx="6" cy="41"/>
            </a:xfrm>
            <a:custGeom>
              <a:avLst/>
              <a:gdLst>
                <a:gd name="T0" fmla="*/ 0 w 19"/>
                <a:gd name="T1" fmla="*/ 0 h 124"/>
                <a:gd name="T2" fmla="*/ 0 w 19"/>
                <a:gd name="T3" fmla="*/ 0 h 124"/>
                <a:gd name="T4" fmla="*/ 0 w 19"/>
                <a:gd name="T5" fmla="*/ 0 h 124"/>
                <a:gd name="T6" fmla="*/ 0 w 19"/>
                <a:gd name="T7" fmla="*/ 0 h 124"/>
                <a:gd name="T8" fmla="*/ 0 w 19"/>
                <a:gd name="T9" fmla="*/ 0 h 124"/>
                <a:gd name="T10" fmla="*/ 0 w 19"/>
                <a:gd name="T11" fmla="*/ 0 h 124"/>
                <a:gd name="T12" fmla="*/ 0 w 19"/>
                <a:gd name="T13" fmla="*/ 0 h 124"/>
                <a:gd name="T14" fmla="*/ 0 w 19"/>
                <a:gd name="T15" fmla="*/ 0 h 124"/>
                <a:gd name="T16" fmla="*/ 0 w 19"/>
                <a:gd name="T17" fmla="*/ 0 h 124"/>
                <a:gd name="T18" fmla="*/ 0 w 19"/>
                <a:gd name="T19" fmla="*/ 0 h 124"/>
                <a:gd name="T20" fmla="*/ 0 w 19"/>
                <a:gd name="T21" fmla="*/ 0 h 124"/>
                <a:gd name="T22" fmla="*/ 0 w 19"/>
                <a:gd name="T23" fmla="*/ 0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9"/>
                <a:gd name="T37" fmla="*/ 0 h 124"/>
                <a:gd name="T38" fmla="*/ 19 w 19"/>
                <a:gd name="T39" fmla="*/ 124 h 1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9" h="124">
                  <a:moveTo>
                    <a:pt x="0" y="22"/>
                  </a:moveTo>
                  <a:lnTo>
                    <a:pt x="0" y="47"/>
                  </a:lnTo>
                  <a:lnTo>
                    <a:pt x="0" y="81"/>
                  </a:lnTo>
                  <a:lnTo>
                    <a:pt x="0" y="111"/>
                  </a:lnTo>
                  <a:lnTo>
                    <a:pt x="0" y="124"/>
                  </a:lnTo>
                  <a:lnTo>
                    <a:pt x="19" y="124"/>
                  </a:lnTo>
                  <a:lnTo>
                    <a:pt x="19" y="0"/>
                  </a:lnTo>
                  <a:lnTo>
                    <a:pt x="11" y="6"/>
                  </a:lnTo>
                  <a:lnTo>
                    <a:pt x="4" y="13"/>
                  </a:lnTo>
                  <a:lnTo>
                    <a:pt x="1" y="19"/>
                  </a:lnTo>
                  <a:lnTo>
                    <a:pt x="0" y="27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0" name="Rectangle 16"/>
            <p:cNvSpPr>
              <a:spLocks noChangeArrowheads="1"/>
            </p:cNvSpPr>
            <p:nvPr/>
          </p:nvSpPr>
          <p:spPr bwMode="auto">
            <a:xfrm>
              <a:off x="3767" y="2886"/>
              <a:ext cx="44" cy="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1" name="Rectangle 17"/>
            <p:cNvSpPr>
              <a:spLocks noChangeArrowheads="1"/>
            </p:cNvSpPr>
            <p:nvPr/>
          </p:nvSpPr>
          <p:spPr bwMode="auto">
            <a:xfrm>
              <a:off x="3767" y="2905"/>
              <a:ext cx="44" cy="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2" name="Freeform 18"/>
            <p:cNvSpPr>
              <a:spLocks/>
            </p:cNvSpPr>
            <p:nvPr/>
          </p:nvSpPr>
          <p:spPr bwMode="auto">
            <a:xfrm>
              <a:off x="3485" y="2712"/>
              <a:ext cx="284" cy="99"/>
            </a:xfrm>
            <a:custGeom>
              <a:avLst/>
              <a:gdLst>
                <a:gd name="T0" fmla="*/ 0 w 851"/>
                <a:gd name="T1" fmla="*/ 0 h 297"/>
                <a:gd name="T2" fmla="*/ 0 w 851"/>
                <a:gd name="T3" fmla="*/ 0 h 297"/>
                <a:gd name="T4" fmla="*/ 0 w 851"/>
                <a:gd name="T5" fmla="*/ 0 h 297"/>
                <a:gd name="T6" fmla="*/ 0 w 851"/>
                <a:gd name="T7" fmla="*/ 0 h 297"/>
                <a:gd name="T8" fmla="*/ 0 w 851"/>
                <a:gd name="T9" fmla="*/ 0 h 297"/>
                <a:gd name="T10" fmla="*/ 0 w 851"/>
                <a:gd name="T11" fmla="*/ 0 h 297"/>
                <a:gd name="T12" fmla="*/ 0 w 851"/>
                <a:gd name="T13" fmla="*/ 0 h 2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1"/>
                <a:gd name="T22" fmla="*/ 0 h 297"/>
                <a:gd name="T23" fmla="*/ 851 w 851"/>
                <a:gd name="T24" fmla="*/ 297 h 29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1" h="297">
                  <a:moveTo>
                    <a:pt x="507" y="297"/>
                  </a:moveTo>
                  <a:lnTo>
                    <a:pt x="851" y="297"/>
                  </a:lnTo>
                  <a:lnTo>
                    <a:pt x="851" y="0"/>
                  </a:lnTo>
                  <a:lnTo>
                    <a:pt x="0" y="0"/>
                  </a:lnTo>
                  <a:lnTo>
                    <a:pt x="0" y="198"/>
                  </a:lnTo>
                  <a:lnTo>
                    <a:pt x="507" y="198"/>
                  </a:lnTo>
                  <a:lnTo>
                    <a:pt x="507" y="297"/>
                  </a:lnTo>
                  <a:close/>
                </a:path>
              </a:pathLst>
            </a:custGeom>
            <a:solidFill>
              <a:srgbClr val="4972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3" name="Rectangle 19"/>
            <p:cNvSpPr>
              <a:spLocks noChangeArrowheads="1"/>
            </p:cNvSpPr>
            <p:nvPr/>
          </p:nvSpPr>
          <p:spPr bwMode="auto">
            <a:xfrm>
              <a:off x="3334" y="2786"/>
              <a:ext cx="156" cy="25"/>
            </a:xfrm>
            <a:prstGeom prst="rect">
              <a:avLst/>
            </a:prstGeom>
            <a:solidFill>
              <a:srgbClr val="497272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4" name="Freeform 20"/>
            <p:cNvSpPr>
              <a:spLocks/>
            </p:cNvSpPr>
            <p:nvPr/>
          </p:nvSpPr>
          <p:spPr bwMode="auto">
            <a:xfrm>
              <a:off x="3334" y="2713"/>
              <a:ext cx="437" cy="215"/>
            </a:xfrm>
            <a:custGeom>
              <a:avLst/>
              <a:gdLst>
                <a:gd name="T0" fmla="*/ 0 w 1310"/>
                <a:gd name="T1" fmla="*/ 0 h 645"/>
                <a:gd name="T2" fmla="*/ 0 w 1310"/>
                <a:gd name="T3" fmla="*/ 0 h 645"/>
                <a:gd name="T4" fmla="*/ 0 w 1310"/>
                <a:gd name="T5" fmla="*/ 0 h 645"/>
                <a:gd name="T6" fmla="*/ 0 w 1310"/>
                <a:gd name="T7" fmla="*/ 0 h 645"/>
                <a:gd name="T8" fmla="*/ 0 w 1310"/>
                <a:gd name="T9" fmla="*/ 0 h 645"/>
                <a:gd name="T10" fmla="*/ 0 w 1310"/>
                <a:gd name="T11" fmla="*/ 0 h 645"/>
                <a:gd name="T12" fmla="*/ 0 w 1310"/>
                <a:gd name="T13" fmla="*/ 0 h 645"/>
                <a:gd name="T14" fmla="*/ 0 w 1310"/>
                <a:gd name="T15" fmla="*/ 0 h 645"/>
                <a:gd name="T16" fmla="*/ 0 w 1310"/>
                <a:gd name="T17" fmla="*/ 0 h 645"/>
                <a:gd name="T18" fmla="*/ 0 w 1310"/>
                <a:gd name="T19" fmla="*/ 0 h 645"/>
                <a:gd name="T20" fmla="*/ 0 w 1310"/>
                <a:gd name="T21" fmla="*/ 0 h 645"/>
                <a:gd name="T22" fmla="*/ 0 w 1310"/>
                <a:gd name="T23" fmla="*/ 0 h 645"/>
                <a:gd name="T24" fmla="*/ 0 w 1310"/>
                <a:gd name="T25" fmla="*/ 0 h 645"/>
                <a:gd name="T26" fmla="*/ 0 w 1310"/>
                <a:gd name="T27" fmla="*/ 0 h 645"/>
                <a:gd name="T28" fmla="*/ 0 w 1310"/>
                <a:gd name="T29" fmla="*/ 0 h 645"/>
                <a:gd name="T30" fmla="*/ 0 w 1310"/>
                <a:gd name="T31" fmla="*/ 0 h 645"/>
                <a:gd name="T32" fmla="*/ 0 w 1310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10"/>
                <a:gd name="T52" fmla="*/ 0 h 645"/>
                <a:gd name="T53" fmla="*/ 1310 w 1310"/>
                <a:gd name="T54" fmla="*/ 645 h 6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10" h="645">
                  <a:moveTo>
                    <a:pt x="801" y="0"/>
                  </a:moveTo>
                  <a:lnTo>
                    <a:pt x="634" y="196"/>
                  </a:lnTo>
                  <a:lnTo>
                    <a:pt x="453" y="196"/>
                  </a:lnTo>
                  <a:lnTo>
                    <a:pt x="453" y="216"/>
                  </a:lnTo>
                  <a:lnTo>
                    <a:pt x="467" y="216"/>
                  </a:lnTo>
                  <a:lnTo>
                    <a:pt x="468" y="295"/>
                  </a:lnTo>
                  <a:lnTo>
                    <a:pt x="0" y="295"/>
                  </a:lnTo>
                  <a:lnTo>
                    <a:pt x="0" y="317"/>
                  </a:lnTo>
                  <a:lnTo>
                    <a:pt x="14" y="317"/>
                  </a:lnTo>
                  <a:lnTo>
                    <a:pt x="14" y="645"/>
                  </a:lnTo>
                  <a:lnTo>
                    <a:pt x="1296" y="645"/>
                  </a:lnTo>
                  <a:lnTo>
                    <a:pt x="1296" y="317"/>
                  </a:lnTo>
                  <a:lnTo>
                    <a:pt x="1310" y="317"/>
                  </a:lnTo>
                  <a:lnTo>
                    <a:pt x="1310" y="295"/>
                  </a:lnTo>
                  <a:lnTo>
                    <a:pt x="978" y="295"/>
                  </a:lnTo>
                  <a:lnTo>
                    <a:pt x="978" y="216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87DBE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5" name="Rectangle 21"/>
            <p:cNvSpPr>
              <a:spLocks noChangeArrowheads="1"/>
            </p:cNvSpPr>
            <p:nvPr/>
          </p:nvSpPr>
          <p:spPr bwMode="auto">
            <a:xfrm>
              <a:off x="3662" y="2819"/>
              <a:ext cx="104" cy="99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6" name="Rectangle 22"/>
            <p:cNvSpPr>
              <a:spLocks noChangeArrowheads="1"/>
            </p:cNvSpPr>
            <p:nvPr/>
          </p:nvSpPr>
          <p:spPr bwMode="auto">
            <a:xfrm>
              <a:off x="3495" y="2785"/>
              <a:ext cx="46" cy="133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7" name="Rectangle 23"/>
            <p:cNvSpPr>
              <a:spLocks noChangeArrowheads="1"/>
            </p:cNvSpPr>
            <p:nvPr/>
          </p:nvSpPr>
          <p:spPr bwMode="auto">
            <a:xfrm>
              <a:off x="3339" y="2819"/>
              <a:ext cx="151" cy="99"/>
            </a:xfrm>
            <a:prstGeom prst="rect">
              <a:avLst/>
            </a:prstGeom>
            <a:solidFill>
              <a:srgbClr val="1919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8" name="Freeform 24"/>
            <p:cNvSpPr>
              <a:spLocks/>
            </p:cNvSpPr>
            <p:nvPr/>
          </p:nvSpPr>
          <p:spPr bwMode="auto">
            <a:xfrm>
              <a:off x="3548" y="2724"/>
              <a:ext cx="106" cy="194"/>
            </a:xfrm>
            <a:custGeom>
              <a:avLst/>
              <a:gdLst>
                <a:gd name="T0" fmla="*/ 0 w 318"/>
                <a:gd name="T1" fmla="*/ 0 h 582"/>
                <a:gd name="T2" fmla="*/ 0 w 318"/>
                <a:gd name="T3" fmla="*/ 0 h 582"/>
                <a:gd name="T4" fmla="*/ 0 w 318"/>
                <a:gd name="T5" fmla="*/ 0 h 582"/>
                <a:gd name="T6" fmla="*/ 0 w 318"/>
                <a:gd name="T7" fmla="*/ 0 h 582"/>
                <a:gd name="T8" fmla="*/ 0 w 318"/>
                <a:gd name="T9" fmla="*/ 0 h 582"/>
                <a:gd name="T10" fmla="*/ 0 w 318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8"/>
                <a:gd name="T19" fmla="*/ 0 h 582"/>
                <a:gd name="T20" fmla="*/ 318 w 318"/>
                <a:gd name="T21" fmla="*/ 582 h 5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8" h="582">
                  <a:moveTo>
                    <a:pt x="159" y="0"/>
                  </a:moveTo>
                  <a:lnTo>
                    <a:pt x="0" y="182"/>
                  </a:lnTo>
                  <a:lnTo>
                    <a:pt x="0" y="582"/>
                  </a:lnTo>
                  <a:lnTo>
                    <a:pt x="318" y="582"/>
                  </a:lnTo>
                  <a:lnTo>
                    <a:pt x="318" y="182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1919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9" name="Freeform 25"/>
            <p:cNvSpPr>
              <a:spLocks/>
            </p:cNvSpPr>
            <p:nvPr/>
          </p:nvSpPr>
          <p:spPr bwMode="auto">
            <a:xfrm>
              <a:off x="3705" y="2819"/>
              <a:ext cx="24" cy="99"/>
            </a:xfrm>
            <a:custGeom>
              <a:avLst/>
              <a:gdLst>
                <a:gd name="T0" fmla="*/ 0 w 71"/>
                <a:gd name="T1" fmla="*/ 0 h 299"/>
                <a:gd name="T2" fmla="*/ 0 w 71"/>
                <a:gd name="T3" fmla="*/ 0 h 299"/>
                <a:gd name="T4" fmla="*/ 0 w 71"/>
                <a:gd name="T5" fmla="*/ 0 h 299"/>
                <a:gd name="T6" fmla="*/ 0 w 71"/>
                <a:gd name="T7" fmla="*/ 0 h 299"/>
                <a:gd name="T8" fmla="*/ 0 w 71"/>
                <a:gd name="T9" fmla="*/ 0 h 299"/>
                <a:gd name="T10" fmla="*/ 0 w 71"/>
                <a:gd name="T11" fmla="*/ 0 h 299"/>
                <a:gd name="T12" fmla="*/ 0 w 71"/>
                <a:gd name="T13" fmla="*/ 0 h 299"/>
                <a:gd name="T14" fmla="*/ 0 w 71"/>
                <a:gd name="T15" fmla="*/ 0 h 299"/>
                <a:gd name="T16" fmla="*/ 0 w 71"/>
                <a:gd name="T17" fmla="*/ 0 h 299"/>
                <a:gd name="T18" fmla="*/ 0 w 71"/>
                <a:gd name="T19" fmla="*/ 0 h 299"/>
                <a:gd name="T20" fmla="*/ 0 w 71"/>
                <a:gd name="T21" fmla="*/ 0 h 299"/>
                <a:gd name="T22" fmla="*/ 0 w 71"/>
                <a:gd name="T23" fmla="*/ 0 h 299"/>
                <a:gd name="T24" fmla="*/ 0 w 71"/>
                <a:gd name="T25" fmla="*/ 0 h 299"/>
                <a:gd name="T26" fmla="*/ 0 w 71"/>
                <a:gd name="T27" fmla="*/ 0 h 299"/>
                <a:gd name="T28" fmla="*/ 0 w 71"/>
                <a:gd name="T29" fmla="*/ 0 h 299"/>
                <a:gd name="T30" fmla="*/ 0 w 71"/>
                <a:gd name="T31" fmla="*/ 0 h 299"/>
                <a:gd name="T32" fmla="*/ 0 w 71"/>
                <a:gd name="T33" fmla="*/ 0 h 299"/>
                <a:gd name="T34" fmla="*/ 0 w 71"/>
                <a:gd name="T35" fmla="*/ 0 h 299"/>
                <a:gd name="T36" fmla="*/ 0 w 71"/>
                <a:gd name="T37" fmla="*/ 0 h 2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1"/>
                <a:gd name="T58" fmla="*/ 0 h 299"/>
                <a:gd name="T59" fmla="*/ 71 w 71"/>
                <a:gd name="T60" fmla="*/ 299 h 2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1" h="299">
                  <a:moveTo>
                    <a:pt x="22" y="299"/>
                  </a:moveTo>
                  <a:lnTo>
                    <a:pt x="22" y="75"/>
                  </a:lnTo>
                  <a:lnTo>
                    <a:pt x="33" y="71"/>
                  </a:lnTo>
                  <a:lnTo>
                    <a:pt x="41" y="61"/>
                  </a:lnTo>
                  <a:lnTo>
                    <a:pt x="47" y="48"/>
                  </a:lnTo>
                  <a:lnTo>
                    <a:pt x="49" y="34"/>
                  </a:lnTo>
                  <a:lnTo>
                    <a:pt x="50" y="23"/>
                  </a:lnTo>
                  <a:lnTo>
                    <a:pt x="54" y="11"/>
                  </a:lnTo>
                  <a:lnTo>
                    <a:pt x="60" y="3"/>
                  </a:lnTo>
                  <a:lnTo>
                    <a:pt x="71" y="0"/>
                  </a:lnTo>
                  <a:lnTo>
                    <a:pt x="40" y="0"/>
                  </a:lnTo>
                  <a:lnTo>
                    <a:pt x="35" y="11"/>
                  </a:lnTo>
                  <a:lnTo>
                    <a:pt x="33" y="25"/>
                  </a:lnTo>
                  <a:lnTo>
                    <a:pt x="28" y="40"/>
                  </a:lnTo>
                  <a:lnTo>
                    <a:pt x="18" y="46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299"/>
                  </a:lnTo>
                  <a:lnTo>
                    <a:pt x="22" y="299"/>
                  </a:lnTo>
                  <a:close/>
                </a:path>
              </a:pathLst>
            </a:custGeom>
            <a:solidFill>
              <a:srgbClr val="87DBE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0" name="Freeform 26"/>
            <p:cNvSpPr>
              <a:spLocks/>
            </p:cNvSpPr>
            <p:nvPr/>
          </p:nvSpPr>
          <p:spPr bwMode="auto">
            <a:xfrm>
              <a:off x="3737" y="2819"/>
              <a:ext cx="23" cy="99"/>
            </a:xfrm>
            <a:custGeom>
              <a:avLst/>
              <a:gdLst>
                <a:gd name="T0" fmla="*/ 0 w 70"/>
                <a:gd name="T1" fmla="*/ 0 h 299"/>
                <a:gd name="T2" fmla="*/ 0 w 70"/>
                <a:gd name="T3" fmla="*/ 0 h 299"/>
                <a:gd name="T4" fmla="*/ 0 w 70"/>
                <a:gd name="T5" fmla="*/ 0 h 299"/>
                <a:gd name="T6" fmla="*/ 0 w 70"/>
                <a:gd name="T7" fmla="*/ 0 h 299"/>
                <a:gd name="T8" fmla="*/ 0 w 70"/>
                <a:gd name="T9" fmla="*/ 0 h 299"/>
                <a:gd name="T10" fmla="*/ 0 w 70"/>
                <a:gd name="T11" fmla="*/ 0 h 299"/>
                <a:gd name="T12" fmla="*/ 0 w 70"/>
                <a:gd name="T13" fmla="*/ 0 h 299"/>
                <a:gd name="T14" fmla="*/ 0 w 70"/>
                <a:gd name="T15" fmla="*/ 0 h 299"/>
                <a:gd name="T16" fmla="*/ 0 w 70"/>
                <a:gd name="T17" fmla="*/ 0 h 299"/>
                <a:gd name="T18" fmla="*/ 0 w 70"/>
                <a:gd name="T19" fmla="*/ 0 h 299"/>
                <a:gd name="T20" fmla="*/ 0 w 70"/>
                <a:gd name="T21" fmla="*/ 0 h 299"/>
                <a:gd name="T22" fmla="*/ 0 w 70"/>
                <a:gd name="T23" fmla="*/ 0 h 299"/>
                <a:gd name="T24" fmla="*/ 0 w 70"/>
                <a:gd name="T25" fmla="*/ 0 h 299"/>
                <a:gd name="T26" fmla="*/ 0 w 70"/>
                <a:gd name="T27" fmla="*/ 0 h 299"/>
                <a:gd name="T28" fmla="*/ 0 w 70"/>
                <a:gd name="T29" fmla="*/ 0 h 299"/>
                <a:gd name="T30" fmla="*/ 0 w 70"/>
                <a:gd name="T31" fmla="*/ 0 h 299"/>
                <a:gd name="T32" fmla="*/ 0 w 70"/>
                <a:gd name="T33" fmla="*/ 0 h 299"/>
                <a:gd name="T34" fmla="*/ 0 w 70"/>
                <a:gd name="T35" fmla="*/ 0 h 299"/>
                <a:gd name="T36" fmla="*/ 0 w 70"/>
                <a:gd name="T37" fmla="*/ 0 h 2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0"/>
                <a:gd name="T58" fmla="*/ 0 h 299"/>
                <a:gd name="T59" fmla="*/ 70 w 70"/>
                <a:gd name="T60" fmla="*/ 299 h 2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0" h="299">
                  <a:moveTo>
                    <a:pt x="49" y="299"/>
                  </a:moveTo>
                  <a:lnTo>
                    <a:pt x="49" y="75"/>
                  </a:lnTo>
                  <a:lnTo>
                    <a:pt x="37" y="71"/>
                  </a:lnTo>
                  <a:lnTo>
                    <a:pt x="29" y="61"/>
                  </a:lnTo>
                  <a:lnTo>
                    <a:pt x="24" y="48"/>
                  </a:lnTo>
                  <a:lnTo>
                    <a:pt x="21" y="34"/>
                  </a:lnTo>
                  <a:lnTo>
                    <a:pt x="20" y="23"/>
                  </a:lnTo>
                  <a:lnTo>
                    <a:pt x="17" y="11"/>
                  </a:lnTo>
                  <a:lnTo>
                    <a:pt x="10" y="3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5" y="11"/>
                  </a:lnTo>
                  <a:lnTo>
                    <a:pt x="37" y="25"/>
                  </a:lnTo>
                  <a:lnTo>
                    <a:pt x="42" y="40"/>
                  </a:lnTo>
                  <a:lnTo>
                    <a:pt x="52" y="46"/>
                  </a:lnTo>
                  <a:lnTo>
                    <a:pt x="52" y="0"/>
                  </a:lnTo>
                  <a:lnTo>
                    <a:pt x="70" y="0"/>
                  </a:lnTo>
                  <a:lnTo>
                    <a:pt x="70" y="299"/>
                  </a:lnTo>
                  <a:lnTo>
                    <a:pt x="49" y="299"/>
                  </a:lnTo>
                  <a:close/>
                </a:path>
              </a:pathLst>
            </a:custGeom>
            <a:solidFill>
              <a:srgbClr val="87DBE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1" name="Rectangle 27"/>
            <p:cNvSpPr>
              <a:spLocks noChangeArrowheads="1"/>
            </p:cNvSpPr>
            <p:nvPr/>
          </p:nvSpPr>
          <p:spPr bwMode="auto">
            <a:xfrm>
              <a:off x="3701" y="2885"/>
              <a:ext cx="67" cy="6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2" name="Rectangle 28"/>
            <p:cNvSpPr>
              <a:spLocks noChangeArrowheads="1"/>
            </p:cNvSpPr>
            <p:nvPr/>
          </p:nvSpPr>
          <p:spPr bwMode="auto">
            <a:xfrm>
              <a:off x="3742" y="2891"/>
              <a:ext cx="6" cy="2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3" name="Rectangle 29"/>
            <p:cNvSpPr>
              <a:spLocks noChangeArrowheads="1"/>
            </p:cNvSpPr>
            <p:nvPr/>
          </p:nvSpPr>
          <p:spPr bwMode="auto">
            <a:xfrm>
              <a:off x="3718" y="2891"/>
              <a:ext cx="5" cy="2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4" name="Rectangle 30"/>
            <p:cNvSpPr>
              <a:spLocks noChangeArrowheads="1"/>
            </p:cNvSpPr>
            <p:nvPr/>
          </p:nvSpPr>
          <p:spPr bwMode="auto">
            <a:xfrm>
              <a:off x="3730" y="2891"/>
              <a:ext cx="6" cy="2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5" name="Freeform 31"/>
            <p:cNvSpPr>
              <a:spLocks/>
            </p:cNvSpPr>
            <p:nvPr/>
          </p:nvSpPr>
          <p:spPr bwMode="auto">
            <a:xfrm>
              <a:off x="3463" y="2831"/>
              <a:ext cx="10" cy="11"/>
            </a:xfrm>
            <a:custGeom>
              <a:avLst/>
              <a:gdLst>
                <a:gd name="T0" fmla="*/ 0 w 31"/>
                <a:gd name="T1" fmla="*/ 0 h 35"/>
                <a:gd name="T2" fmla="*/ 0 w 31"/>
                <a:gd name="T3" fmla="*/ 0 h 35"/>
                <a:gd name="T4" fmla="*/ 0 w 31"/>
                <a:gd name="T5" fmla="*/ 0 h 35"/>
                <a:gd name="T6" fmla="*/ 0 w 31"/>
                <a:gd name="T7" fmla="*/ 0 h 35"/>
                <a:gd name="T8" fmla="*/ 0 w 31"/>
                <a:gd name="T9" fmla="*/ 0 h 35"/>
                <a:gd name="T10" fmla="*/ 0 w 31"/>
                <a:gd name="T11" fmla="*/ 0 h 35"/>
                <a:gd name="T12" fmla="*/ 0 w 31"/>
                <a:gd name="T13" fmla="*/ 0 h 35"/>
                <a:gd name="T14" fmla="*/ 0 w 31"/>
                <a:gd name="T15" fmla="*/ 0 h 35"/>
                <a:gd name="T16" fmla="*/ 0 w 31"/>
                <a:gd name="T17" fmla="*/ 0 h 35"/>
                <a:gd name="T18" fmla="*/ 0 w 31"/>
                <a:gd name="T19" fmla="*/ 0 h 35"/>
                <a:gd name="T20" fmla="*/ 0 w 31"/>
                <a:gd name="T21" fmla="*/ 0 h 35"/>
                <a:gd name="T22" fmla="*/ 0 w 31"/>
                <a:gd name="T23" fmla="*/ 0 h 35"/>
                <a:gd name="T24" fmla="*/ 0 w 31"/>
                <a:gd name="T25" fmla="*/ 0 h 35"/>
                <a:gd name="T26" fmla="*/ 0 w 31"/>
                <a:gd name="T27" fmla="*/ 0 h 35"/>
                <a:gd name="T28" fmla="*/ 0 w 31"/>
                <a:gd name="T29" fmla="*/ 0 h 35"/>
                <a:gd name="T30" fmla="*/ 0 w 31"/>
                <a:gd name="T31" fmla="*/ 0 h 35"/>
                <a:gd name="T32" fmla="*/ 0 w 31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35"/>
                <a:gd name="T53" fmla="*/ 31 w 31"/>
                <a:gd name="T54" fmla="*/ 35 h 3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35">
                  <a:moveTo>
                    <a:pt x="15" y="35"/>
                  </a:moveTo>
                  <a:lnTo>
                    <a:pt x="22" y="34"/>
                  </a:lnTo>
                  <a:lnTo>
                    <a:pt x="26" y="30"/>
                  </a:lnTo>
                  <a:lnTo>
                    <a:pt x="30" y="25"/>
                  </a:lnTo>
                  <a:lnTo>
                    <a:pt x="31" y="17"/>
                  </a:lnTo>
                  <a:lnTo>
                    <a:pt x="30" y="10"/>
                  </a:lnTo>
                  <a:lnTo>
                    <a:pt x="26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1" y="25"/>
                  </a:lnTo>
                  <a:lnTo>
                    <a:pt x="4" y="30"/>
                  </a:lnTo>
                  <a:lnTo>
                    <a:pt x="9" y="34"/>
                  </a:lnTo>
                  <a:lnTo>
                    <a:pt x="15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6" name="Rectangle 32"/>
            <p:cNvSpPr>
              <a:spLocks noChangeArrowheads="1"/>
            </p:cNvSpPr>
            <p:nvPr/>
          </p:nvSpPr>
          <p:spPr bwMode="auto">
            <a:xfrm>
              <a:off x="3587" y="2678"/>
              <a:ext cx="28" cy="4"/>
            </a:xfrm>
            <a:prstGeom prst="rect">
              <a:avLst/>
            </a:prstGeom>
            <a:solidFill>
              <a:srgbClr val="1919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7" name="Freeform 33"/>
            <p:cNvSpPr>
              <a:spLocks/>
            </p:cNvSpPr>
            <p:nvPr/>
          </p:nvSpPr>
          <p:spPr bwMode="auto">
            <a:xfrm>
              <a:off x="3587" y="2685"/>
              <a:ext cx="28" cy="27"/>
            </a:xfrm>
            <a:custGeom>
              <a:avLst/>
              <a:gdLst>
                <a:gd name="T0" fmla="*/ 0 w 85"/>
                <a:gd name="T1" fmla="*/ 0 h 83"/>
                <a:gd name="T2" fmla="*/ 0 w 85"/>
                <a:gd name="T3" fmla="*/ 0 h 83"/>
                <a:gd name="T4" fmla="*/ 0 w 85"/>
                <a:gd name="T5" fmla="*/ 0 h 83"/>
                <a:gd name="T6" fmla="*/ 0 w 85"/>
                <a:gd name="T7" fmla="*/ 0 h 83"/>
                <a:gd name="T8" fmla="*/ 0 w 85"/>
                <a:gd name="T9" fmla="*/ 0 h 83"/>
                <a:gd name="T10" fmla="*/ 0 w 85"/>
                <a:gd name="T11" fmla="*/ 0 h 83"/>
                <a:gd name="T12" fmla="*/ 0 w 85"/>
                <a:gd name="T13" fmla="*/ 0 h 83"/>
                <a:gd name="T14" fmla="*/ 0 w 85"/>
                <a:gd name="T15" fmla="*/ 0 h 83"/>
                <a:gd name="T16" fmla="*/ 0 w 85"/>
                <a:gd name="T17" fmla="*/ 0 h 83"/>
                <a:gd name="T18" fmla="*/ 0 w 85"/>
                <a:gd name="T19" fmla="*/ 0 h 83"/>
                <a:gd name="T20" fmla="*/ 0 w 85"/>
                <a:gd name="T21" fmla="*/ 0 h 83"/>
                <a:gd name="T22" fmla="*/ 0 w 85"/>
                <a:gd name="T23" fmla="*/ 0 h 83"/>
                <a:gd name="T24" fmla="*/ 0 w 85"/>
                <a:gd name="T25" fmla="*/ 0 h 83"/>
                <a:gd name="T26" fmla="*/ 0 w 85"/>
                <a:gd name="T27" fmla="*/ 0 h 83"/>
                <a:gd name="T28" fmla="*/ 0 w 85"/>
                <a:gd name="T29" fmla="*/ 0 h 83"/>
                <a:gd name="T30" fmla="*/ 0 w 85"/>
                <a:gd name="T31" fmla="*/ 0 h 83"/>
                <a:gd name="T32" fmla="*/ 0 w 85"/>
                <a:gd name="T33" fmla="*/ 0 h 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83"/>
                <a:gd name="T53" fmla="*/ 85 w 85"/>
                <a:gd name="T54" fmla="*/ 83 h 8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83">
                  <a:moveTo>
                    <a:pt x="72" y="83"/>
                  </a:moveTo>
                  <a:lnTo>
                    <a:pt x="72" y="39"/>
                  </a:lnTo>
                  <a:lnTo>
                    <a:pt x="79" y="39"/>
                  </a:lnTo>
                  <a:lnTo>
                    <a:pt x="79" y="30"/>
                  </a:lnTo>
                  <a:lnTo>
                    <a:pt x="85" y="30"/>
                  </a:lnTo>
                  <a:lnTo>
                    <a:pt x="85" y="12"/>
                  </a:lnTo>
                  <a:lnTo>
                    <a:pt x="79" y="12"/>
                  </a:lnTo>
                  <a:lnTo>
                    <a:pt x="79" y="0"/>
                  </a:lnTo>
                  <a:lnTo>
                    <a:pt x="7" y="0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30"/>
                  </a:lnTo>
                  <a:lnTo>
                    <a:pt x="7" y="30"/>
                  </a:lnTo>
                  <a:lnTo>
                    <a:pt x="7" y="39"/>
                  </a:lnTo>
                  <a:lnTo>
                    <a:pt x="14" y="39"/>
                  </a:lnTo>
                  <a:lnTo>
                    <a:pt x="14" y="83"/>
                  </a:lnTo>
                  <a:lnTo>
                    <a:pt x="72" y="83"/>
                  </a:lnTo>
                  <a:close/>
                </a:path>
              </a:pathLst>
            </a:custGeom>
            <a:solidFill>
              <a:srgbClr val="1919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8" name="Rectangle 34"/>
            <p:cNvSpPr>
              <a:spLocks noChangeArrowheads="1"/>
            </p:cNvSpPr>
            <p:nvPr/>
          </p:nvSpPr>
          <p:spPr bwMode="auto">
            <a:xfrm>
              <a:off x="3456" y="2852"/>
              <a:ext cx="23" cy="76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9" name="Rectangle 35"/>
            <p:cNvSpPr>
              <a:spLocks noChangeArrowheads="1"/>
            </p:cNvSpPr>
            <p:nvPr/>
          </p:nvSpPr>
          <p:spPr bwMode="auto">
            <a:xfrm>
              <a:off x="3507" y="2852"/>
              <a:ext cx="24" cy="4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0" name="Rectangle 36"/>
            <p:cNvSpPr>
              <a:spLocks noChangeArrowheads="1"/>
            </p:cNvSpPr>
            <p:nvPr/>
          </p:nvSpPr>
          <p:spPr bwMode="auto">
            <a:xfrm>
              <a:off x="3582" y="2789"/>
              <a:ext cx="38" cy="46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1" name="Rectangle 37"/>
            <p:cNvSpPr>
              <a:spLocks noChangeArrowheads="1"/>
            </p:cNvSpPr>
            <p:nvPr/>
          </p:nvSpPr>
          <p:spPr bwMode="auto">
            <a:xfrm>
              <a:off x="3672" y="2852"/>
              <a:ext cx="24" cy="4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2" name="Rectangle 38"/>
            <p:cNvSpPr>
              <a:spLocks noChangeArrowheads="1"/>
            </p:cNvSpPr>
            <p:nvPr/>
          </p:nvSpPr>
          <p:spPr bwMode="auto">
            <a:xfrm>
              <a:off x="3569" y="2852"/>
              <a:ext cx="70" cy="4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3" name="Rectangle 39"/>
            <p:cNvSpPr>
              <a:spLocks noChangeArrowheads="1"/>
            </p:cNvSpPr>
            <p:nvPr/>
          </p:nvSpPr>
          <p:spPr bwMode="auto">
            <a:xfrm>
              <a:off x="3355" y="2856"/>
              <a:ext cx="35" cy="34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4" name="Rectangle 40"/>
            <p:cNvSpPr>
              <a:spLocks noChangeArrowheads="1"/>
            </p:cNvSpPr>
            <p:nvPr/>
          </p:nvSpPr>
          <p:spPr bwMode="auto">
            <a:xfrm>
              <a:off x="3405" y="2856"/>
              <a:ext cx="35" cy="34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5" name="Rectangle 41"/>
            <p:cNvSpPr>
              <a:spLocks noChangeArrowheads="1"/>
            </p:cNvSpPr>
            <p:nvPr/>
          </p:nvSpPr>
          <p:spPr bwMode="auto">
            <a:xfrm>
              <a:off x="3510" y="2856"/>
              <a:ext cx="18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6" name="Rectangle 42"/>
            <p:cNvSpPr>
              <a:spLocks noChangeArrowheads="1"/>
            </p:cNvSpPr>
            <p:nvPr/>
          </p:nvSpPr>
          <p:spPr bwMode="auto">
            <a:xfrm>
              <a:off x="3584" y="2792"/>
              <a:ext cx="33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7" name="Rectangle 43"/>
            <p:cNvSpPr>
              <a:spLocks noChangeArrowheads="1"/>
            </p:cNvSpPr>
            <p:nvPr/>
          </p:nvSpPr>
          <p:spPr bwMode="auto">
            <a:xfrm>
              <a:off x="3675" y="2856"/>
              <a:ext cx="17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8" name="Rectangle 44"/>
            <p:cNvSpPr>
              <a:spLocks noChangeArrowheads="1"/>
            </p:cNvSpPr>
            <p:nvPr/>
          </p:nvSpPr>
          <p:spPr bwMode="auto">
            <a:xfrm>
              <a:off x="3572" y="2856"/>
              <a:ext cx="64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9" name="Rectangle 45"/>
            <p:cNvSpPr>
              <a:spLocks noChangeArrowheads="1"/>
            </p:cNvSpPr>
            <p:nvPr/>
          </p:nvSpPr>
          <p:spPr bwMode="auto">
            <a:xfrm>
              <a:off x="3459" y="2856"/>
              <a:ext cx="17" cy="72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0" name="Rectangle 46"/>
            <p:cNvSpPr>
              <a:spLocks noChangeArrowheads="1"/>
            </p:cNvSpPr>
            <p:nvPr/>
          </p:nvSpPr>
          <p:spPr bwMode="auto">
            <a:xfrm>
              <a:off x="3513" y="2859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1" name="Rectangle 47"/>
            <p:cNvSpPr>
              <a:spLocks noChangeArrowheads="1"/>
            </p:cNvSpPr>
            <p:nvPr/>
          </p:nvSpPr>
          <p:spPr bwMode="auto">
            <a:xfrm>
              <a:off x="3513" y="2878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2" name="Rectangle 48"/>
            <p:cNvSpPr>
              <a:spLocks noChangeArrowheads="1"/>
            </p:cNvSpPr>
            <p:nvPr/>
          </p:nvSpPr>
          <p:spPr bwMode="auto">
            <a:xfrm>
              <a:off x="3587" y="2795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3" name="Rectangle 49"/>
            <p:cNvSpPr>
              <a:spLocks noChangeArrowheads="1"/>
            </p:cNvSpPr>
            <p:nvPr/>
          </p:nvSpPr>
          <p:spPr bwMode="auto">
            <a:xfrm>
              <a:off x="3587" y="2814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4" name="Rectangle 50"/>
            <p:cNvSpPr>
              <a:spLocks noChangeArrowheads="1"/>
            </p:cNvSpPr>
            <p:nvPr/>
          </p:nvSpPr>
          <p:spPr bwMode="auto">
            <a:xfrm>
              <a:off x="3678" y="2859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5" name="Rectangle 51"/>
            <p:cNvSpPr>
              <a:spLocks noChangeArrowheads="1"/>
            </p:cNvSpPr>
            <p:nvPr/>
          </p:nvSpPr>
          <p:spPr bwMode="auto">
            <a:xfrm>
              <a:off x="3678" y="2878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6" name="Rectangle 52"/>
            <p:cNvSpPr>
              <a:spLocks noChangeArrowheads="1"/>
            </p:cNvSpPr>
            <p:nvPr/>
          </p:nvSpPr>
          <p:spPr bwMode="auto">
            <a:xfrm>
              <a:off x="3602" y="2795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7" name="Rectangle 53"/>
            <p:cNvSpPr>
              <a:spLocks noChangeArrowheads="1"/>
            </p:cNvSpPr>
            <p:nvPr/>
          </p:nvSpPr>
          <p:spPr bwMode="auto">
            <a:xfrm>
              <a:off x="3602" y="2814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8" name="Rectangle 54"/>
            <p:cNvSpPr>
              <a:spLocks noChangeArrowheads="1"/>
            </p:cNvSpPr>
            <p:nvPr/>
          </p:nvSpPr>
          <p:spPr bwMode="auto">
            <a:xfrm>
              <a:off x="3575" y="2859"/>
              <a:ext cx="12" cy="34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9" name="Rectangle 55"/>
            <p:cNvSpPr>
              <a:spLocks noChangeArrowheads="1"/>
            </p:cNvSpPr>
            <p:nvPr/>
          </p:nvSpPr>
          <p:spPr bwMode="auto">
            <a:xfrm>
              <a:off x="3590" y="2859"/>
              <a:ext cx="13" cy="11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0" name="Rectangle 56"/>
            <p:cNvSpPr>
              <a:spLocks noChangeArrowheads="1"/>
            </p:cNvSpPr>
            <p:nvPr/>
          </p:nvSpPr>
          <p:spPr bwMode="auto">
            <a:xfrm>
              <a:off x="3605" y="2859"/>
              <a:ext cx="13" cy="11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1" name="Rectangle 57"/>
            <p:cNvSpPr>
              <a:spLocks noChangeArrowheads="1"/>
            </p:cNvSpPr>
            <p:nvPr/>
          </p:nvSpPr>
          <p:spPr bwMode="auto">
            <a:xfrm>
              <a:off x="3620" y="2859"/>
              <a:ext cx="13" cy="34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2" name="Rectangle 58"/>
            <p:cNvSpPr>
              <a:spLocks noChangeArrowheads="1"/>
            </p:cNvSpPr>
            <p:nvPr/>
          </p:nvSpPr>
          <p:spPr bwMode="auto">
            <a:xfrm>
              <a:off x="3590" y="2873"/>
              <a:ext cx="28" cy="20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3" name="Rectangle 59"/>
            <p:cNvSpPr>
              <a:spLocks noChangeArrowheads="1"/>
            </p:cNvSpPr>
            <p:nvPr/>
          </p:nvSpPr>
          <p:spPr bwMode="auto">
            <a:xfrm>
              <a:off x="3358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4" name="Rectangle 60"/>
            <p:cNvSpPr>
              <a:spLocks noChangeArrowheads="1"/>
            </p:cNvSpPr>
            <p:nvPr/>
          </p:nvSpPr>
          <p:spPr bwMode="auto">
            <a:xfrm>
              <a:off x="3374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5" name="Rectangle 61"/>
            <p:cNvSpPr>
              <a:spLocks noChangeArrowheads="1"/>
            </p:cNvSpPr>
            <p:nvPr/>
          </p:nvSpPr>
          <p:spPr bwMode="auto">
            <a:xfrm>
              <a:off x="3408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6" name="Rectangle 62"/>
            <p:cNvSpPr>
              <a:spLocks noChangeArrowheads="1"/>
            </p:cNvSpPr>
            <p:nvPr/>
          </p:nvSpPr>
          <p:spPr bwMode="auto">
            <a:xfrm>
              <a:off x="3424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3" name="Group 120"/>
          <p:cNvGrpSpPr>
            <a:grpSpLocks/>
          </p:cNvGrpSpPr>
          <p:nvPr/>
        </p:nvGrpSpPr>
        <p:grpSpPr bwMode="auto">
          <a:xfrm>
            <a:off x="2460625" y="1690688"/>
            <a:ext cx="823913" cy="615950"/>
            <a:chOff x="-598" y="1095"/>
            <a:chExt cx="519" cy="388"/>
          </a:xfrm>
        </p:grpSpPr>
        <p:sp>
          <p:nvSpPr>
            <p:cNvPr id="14244" name="Rectangle 64"/>
            <p:cNvSpPr>
              <a:spLocks noChangeArrowheads="1"/>
            </p:cNvSpPr>
            <p:nvPr/>
          </p:nvSpPr>
          <p:spPr bwMode="auto">
            <a:xfrm>
              <a:off x="-598" y="1095"/>
              <a:ext cx="519" cy="381"/>
            </a:xfrm>
            <a:prstGeom prst="rect">
              <a:avLst/>
            </a:prstGeom>
            <a:solidFill>
              <a:srgbClr val="A6C8F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5" name="Rectangle 65"/>
            <p:cNvSpPr>
              <a:spLocks noChangeArrowheads="1"/>
            </p:cNvSpPr>
            <p:nvPr/>
          </p:nvSpPr>
          <p:spPr bwMode="auto">
            <a:xfrm>
              <a:off x="-598" y="1095"/>
              <a:ext cx="519" cy="381"/>
            </a:xfrm>
            <a:prstGeom prst="rect">
              <a:avLst/>
            </a:prstGeom>
            <a:noFill/>
            <a:ln w="1588">
              <a:solidFill>
                <a:srgbClr val="9EC7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6" name="Freeform 66"/>
            <p:cNvSpPr>
              <a:spLocks/>
            </p:cNvSpPr>
            <p:nvPr/>
          </p:nvSpPr>
          <p:spPr bwMode="auto">
            <a:xfrm>
              <a:off x="-598" y="1391"/>
              <a:ext cx="518" cy="92"/>
            </a:xfrm>
            <a:custGeom>
              <a:avLst/>
              <a:gdLst>
                <a:gd name="T0" fmla="*/ 0 w 16575"/>
                <a:gd name="T1" fmla="*/ 0 h 2584"/>
                <a:gd name="T2" fmla="*/ 0 w 16575"/>
                <a:gd name="T3" fmla="*/ 0 h 2584"/>
                <a:gd name="T4" fmla="*/ 0 w 16575"/>
                <a:gd name="T5" fmla="*/ 0 h 2584"/>
                <a:gd name="T6" fmla="*/ 0 w 16575"/>
                <a:gd name="T7" fmla="*/ 0 h 2584"/>
                <a:gd name="T8" fmla="*/ 0 w 16575"/>
                <a:gd name="T9" fmla="*/ 0 h 2584"/>
                <a:gd name="T10" fmla="*/ 0 w 16575"/>
                <a:gd name="T11" fmla="*/ 0 h 2584"/>
                <a:gd name="T12" fmla="*/ 0 w 16575"/>
                <a:gd name="T13" fmla="*/ 0 h 2584"/>
                <a:gd name="T14" fmla="*/ 0 w 16575"/>
                <a:gd name="T15" fmla="*/ 0 h 2584"/>
                <a:gd name="T16" fmla="*/ 0 w 16575"/>
                <a:gd name="T17" fmla="*/ 0 h 2584"/>
                <a:gd name="T18" fmla="*/ 0 w 16575"/>
                <a:gd name="T19" fmla="*/ 0 h 2584"/>
                <a:gd name="T20" fmla="*/ 0 w 16575"/>
                <a:gd name="T21" fmla="*/ 0 h 2584"/>
                <a:gd name="T22" fmla="*/ 0 w 16575"/>
                <a:gd name="T23" fmla="*/ 0 h 2584"/>
                <a:gd name="T24" fmla="*/ 0 w 16575"/>
                <a:gd name="T25" fmla="*/ 0 h 2584"/>
                <a:gd name="T26" fmla="*/ 0 w 16575"/>
                <a:gd name="T27" fmla="*/ 0 h 2584"/>
                <a:gd name="T28" fmla="*/ 0 w 16575"/>
                <a:gd name="T29" fmla="*/ 0 h 2584"/>
                <a:gd name="T30" fmla="*/ 0 w 16575"/>
                <a:gd name="T31" fmla="*/ 0 h 2584"/>
                <a:gd name="T32" fmla="*/ 0 w 16575"/>
                <a:gd name="T33" fmla="*/ 0 h 2584"/>
                <a:gd name="T34" fmla="*/ 0 w 16575"/>
                <a:gd name="T35" fmla="*/ 0 h 2584"/>
                <a:gd name="T36" fmla="*/ 0 w 16575"/>
                <a:gd name="T37" fmla="*/ 0 h 2584"/>
                <a:gd name="T38" fmla="*/ 0 w 16575"/>
                <a:gd name="T39" fmla="*/ 0 h 2584"/>
                <a:gd name="T40" fmla="*/ 0 w 16575"/>
                <a:gd name="T41" fmla="*/ 0 h 2584"/>
                <a:gd name="T42" fmla="*/ 0 w 16575"/>
                <a:gd name="T43" fmla="*/ 0 h 2584"/>
                <a:gd name="T44" fmla="*/ 0 w 16575"/>
                <a:gd name="T45" fmla="*/ 0 h 2584"/>
                <a:gd name="T46" fmla="*/ 0 w 16575"/>
                <a:gd name="T47" fmla="*/ 0 h 2584"/>
                <a:gd name="T48" fmla="*/ 0 w 16575"/>
                <a:gd name="T49" fmla="*/ 0 h 2584"/>
                <a:gd name="T50" fmla="*/ 0 w 16575"/>
                <a:gd name="T51" fmla="*/ 0 h 2584"/>
                <a:gd name="T52" fmla="*/ 0 w 16575"/>
                <a:gd name="T53" fmla="*/ 0 h 2584"/>
                <a:gd name="T54" fmla="*/ 0 w 16575"/>
                <a:gd name="T55" fmla="*/ 0 h 2584"/>
                <a:gd name="T56" fmla="*/ 0 w 16575"/>
                <a:gd name="T57" fmla="*/ 0 h 2584"/>
                <a:gd name="T58" fmla="*/ 0 w 16575"/>
                <a:gd name="T59" fmla="*/ 0 h 2584"/>
                <a:gd name="T60" fmla="*/ 0 w 16575"/>
                <a:gd name="T61" fmla="*/ 0 h 2584"/>
                <a:gd name="T62" fmla="*/ 0 w 16575"/>
                <a:gd name="T63" fmla="*/ 0 h 2584"/>
                <a:gd name="T64" fmla="*/ 0 w 16575"/>
                <a:gd name="T65" fmla="*/ 0 h 2584"/>
                <a:gd name="T66" fmla="*/ 0 w 16575"/>
                <a:gd name="T67" fmla="*/ 0 h 2584"/>
                <a:gd name="T68" fmla="*/ 0 w 16575"/>
                <a:gd name="T69" fmla="*/ 0 h 2584"/>
                <a:gd name="T70" fmla="*/ 0 w 16575"/>
                <a:gd name="T71" fmla="*/ 0 h 2584"/>
                <a:gd name="T72" fmla="*/ 0 w 16575"/>
                <a:gd name="T73" fmla="*/ 0 h 2584"/>
                <a:gd name="T74" fmla="*/ 0 w 16575"/>
                <a:gd name="T75" fmla="*/ 0 h 2584"/>
                <a:gd name="T76" fmla="*/ 0 w 16575"/>
                <a:gd name="T77" fmla="*/ 0 h 2584"/>
                <a:gd name="T78" fmla="*/ 0 w 16575"/>
                <a:gd name="T79" fmla="*/ 0 h 2584"/>
                <a:gd name="T80" fmla="*/ 0 w 16575"/>
                <a:gd name="T81" fmla="*/ 0 h 2584"/>
                <a:gd name="T82" fmla="*/ 0 w 16575"/>
                <a:gd name="T83" fmla="*/ 0 h 2584"/>
                <a:gd name="T84" fmla="*/ 0 w 16575"/>
                <a:gd name="T85" fmla="*/ 0 h 2584"/>
                <a:gd name="T86" fmla="*/ 0 w 16575"/>
                <a:gd name="T87" fmla="*/ 0 h 2584"/>
                <a:gd name="T88" fmla="*/ 0 w 16575"/>
                <a:gd name="T89" fmla="*/ 0 h 2584"/>
                <a:gd name="T90" fmla="*/ 0 w 16575"/>
                <a:gd name="T91" fmla="*/ 0 h 2584"/>
                <a:gd name="T92" fmla="*/ 0 w 16575"/>
                <a:gd name="T93" fmla="*/ 0 h 2584"/>
                <a:gd name="T94" fmla="*/ 0 w 16575"/>
                <a:gd name="T95" fmla="*/ 0 h 25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575"/>
                <a:gd name="T145" fmla="*/ 0 h 2584"/>
                <a:gd name="T146" fmla="*/ 16575 w 16575"/>
                <a:gd name="T147" fmla="*/ 2584 h 258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575" h="2584">
                  <a:moveTo>
                    <a:pt x="12642" y="99"/>
                  </a:moveTo>
                  <a:lnTo>
                    <a:pt x="12642" y="182"/>
                  </a:lnTo>
                  <a:lnTo>
                    <a:pt x="12707" y="182"/>
                  </a:lnTo>
                  <a:lnTo>
                    <a:pt x="12772" y="215"/>
                  </a:lnTo>
                  <a:lnTo>
                    <a:pt x="12854" y="215"/>
                  </a:lnTo>
                  <a:lnTo>
                    <a:pt x="12887" y="215"/>
                  </a:lnTo>
                  <a:lnTo>
                    <a:pt x="12887" y="330"/>
                  </a:lnTo>
                  <a:lnTo>
                    <a:pt x="12887" y="363"/>
                  </a:lnTo>
                  <a:lnTo>
                    <a:pt x="12968" y="478"/>
                  </a:lnTo>
                  <a:lnTo>
                    <a:pt x="13033" y="511"/>
                  </a:lnTo>
                  <a:lnTo>
                    <a:pt x="13065" y="478"/>
                  </a:lnTo>
                  <a:lnTo>
                    <a:pt x="13146" y="396"/>
                  </a:lnTo>
                  <a:lnTo>
                    <a:pt x="13211" y="330"/>
                  </a:lnTo>
                  <a:lnTo>
                    <a:pt x="13244" y="248"/>
                  </a:lnTo>
                  <a:lnTo>
                    <a:pt x="13244" y="148"/>
                  </a:lnTo>
                  <a:lnTo>
                    <a:pt x="13357" y="66"/>
                  </a:lnTo>
                  <a:lnTo>
                    <a:pt x="13390" y="0"/>
                  </a:lnTo>
                  <a:lnTo>
                    <a:pt x="13504" y="66"/>
                  </a:lnTo>
                  <a:lnTo>
                    <a:pt x="13537" y="99"/>
                  </a:lnTo>
                  <a:lnTo>
                    <a:pt x="13683" y="66"/>
                  </a:lnTo>
                  <a:lnTo>
                    <a:pt x="13715" y="148"/>
                  </a:lnTo>
                  <a:lnTo>
                    <a:pt x="13683" y="182"/>
                  </a:lnTo>
                  <a:lnTo>
                    <a:pt x="13683" y="215"/>
                  </a:lnTo>
                  <a:lnTo>
                    <a:pt x="13683" y="297"/>
                  </a:lnTo>
                  <a:lnTo>
                    <a:pt x="13715" y="330"/>
                  </a:lnTo>
                  <a:lnTo>
                    <a:pt x="13748" y="363"/>
                  </a:lnTo>
                  <a:lnTo>
                    <a:pt x="13829" y="363"/>
                  </a:lnTo>
                  <a:lnTo>
                    <a:pt x="13943" y="297"/>
                  </a:lnTo>
                  <a:lnTo>
                    <a:pt x="13894" y="396"/>
                  </a:lnTo>
                  <a:lnTo>
                    <a:pt x="13943" y="428"/>
                  </a:lnTo>
                  <a:lnTo>
                    <a:pt x="13894" y="511"/>
                  </a:lnTo>
                  <a:lnTo>
                    <a:pt x="13943" y="609"/>
                  </a:lnTo>
                  <a:lnTo>
                    <a:pt x="13861" y="691"/>
                  </a:lnTo>
                  <a:lnTo>
                    <a:pt x="13894" y="790"/>
                  </a:lnTo>
                  <a:lnTo>
                    <a:pt x="13943" y="840"/>
                  </a:lnTo>
                  <a:lnTo>
                    <a:pt x="13975" y="790"/>
                  </a:lnTo>
                  <a:lnTo>
                    <a:pt x="14090" y="724"/>
                  </a:lnTo>
                  <a:lnTo>
                    <a:pt x="14090" y="790"/>
                  </a:lnTo>
                  <a:lnTo>
                    <a:pt x="14155" y="790"/>
                  </a:lnTo>
                  <a:lnTo>
                    <a:pt x="14301" y="724"/>
                  </a:lnTo>
                  <a:lnTo>
                    <a:pt x="14398" y="659"/>
                  </a:lnTo>
                  <a:lnTo>
                    <a:pt x="14301" y="757"/>
                  </a:lnTo>
                  <a:lnTo>
                    <a:pt x="14252" y="840"/>
                  </a:lnTo>
                  <a:lnTo>
                    <a:pt x="14333" y="939"/>
                  </a:lnTo>
                  <a:lnTo>
                    <a:pt x="14365" y="988"/>
                  </a:lnTo>
                  <a:lnTo>
                    <a:pt x="14447" y="1021"/>
                  </a:lnTo>
                  <a:lnTo>
                    <a:pt x="14447" y="1087"/>
                  </a:lnTo>
                  <a:lnTo>
                    <a:pt x="14398" y="1120"/>
                  </a:lnTo>
                  <a:lnTo>
                    <a:pt x="14447" y="1169"/>
                  </a:lnTo>
                  <a:lnTo>
                    <a:pt x="14447" y="1202"/>
                  </a:lnTo>
                  <a:lnTo>
                    <a:pt x="14479" y="1268"/>
                  </a:lnTo>
                  <a:lnTo>
                    <a:pt x="14398" y="1350"/>
                  </a:lnTo>
                  <a:lnTo>
                    <a:pt x="14447" y="1383"/>
                  </a:lnTo>
                  <a:lnTo>
                    <a:pt x="14479" y="1416"/>
                  </a:lnTo>
                  <a:lnTo>
                    <a:pt x="14511" y="1499"/>
                  </a:lnTo>
                  <a:lnTo>
                    <a:pt x="14479" y="1532"/>
                  </a:lnTo>
                  <a:lnTo>
                    <a:pt x="14479" y="1564"/>
                  </a:lnTo>
                  <a:lnTo>
                    <a:pt x="14447" y="1597"/>
                  </a:lnTo>
                  <a:lnTo>
                    <a:pt x="14511" y="1680"/>
                  </a:lnTo>
                  <a:lnTo>
                    <a:pt x="14625" y="1745"/>
                  </a:lnTo>
                  <a:lnTo>
                    <a:pt x="14658" y="1712"/>
                  </a:lnTo>
                  <a:lnTo>
                    <a:pt x="14772" y="1680"/>
                  </a:lnTo>
                  <a:lnTo>
                    <a:pt x="14869" y="1680"/>
                  </a:lnTo>
                  <a:lnTo>
                    <a:pt x="14983" y="1745"/>
                  </a:lnTo>
                  <a:lnTo>
                    <a:pt x="15129" y="1827"/>
                  </a:lnTo>
                  <a:lnTo>
                    <a:pt x="15275" y="1893"/>
                  </a:lnTo>
                  <a:lnTo>
                    <a:pt x="15487" y="2008"/>
                  </a:lnTo>
                  <a:lnTo>
                    <a:pt x="15568" y="2041"/>
                  </a:lnTo>
                  <a:lnTo>
                    <a:pt x="15633" y="2108"/>
                  </a:lnTo>
                  <a:lnTo>
                    <a:pt x="15666" y="2108"/>
                  </a:lnTo>
                  <a:lnTo>
                    <a:pt x="15747" y="2108"/>
                  </a:lnTo>
                  <a:lnTo>
                    <a:pt x="15925" y="2190"/>
                  </a:lnTo>
                  <a:lnTo>
                    <a:pt x="15958" y="2256"/>
                  </a:lnTo>
                  <a:lnTo>
                    <a:pt x="15990" y="2190"/>
                  </a:lnTo>
                  <a:lnTo>
                    <a:pt x="16024" y="2108"/>
                  </a:lnTo>
                  <a:lnTo>
                    <a:pt x="16170" y="2108"/>
                  </a:lnTo>
                  <a:lnTo>
                    <a:pt x="16283" y="2108"/>
                  </a:lnTo>
                  <a:lnTo>
                    <a:pt x="16348" y="2141"/>
                  </a:lnTo>
                  <a:lnTo>
                    <a:pt x="16462" y="2141"/>
                  </a:lnTo>
                  <a:lnTo>
                    <a:pt x="16543" y="2141"/>
                  </a:lnTo>
                  <a:lnTo>
                    <a:pt x="16575" y="2223"/>
                  </a:lnTo>
                  <a:lnTo>
                    <a:pt x="16575" y="2289"/>
                  </a:lnTo>
                  <a:lnTo>
                    <a:pt x="16575" y="2256"/>
                  </a:lnTo>
                  <a:lnTo>
                    <a:pt x="16575" y="2584"/>
                  </a:lnTo>
                  <a:lnTo>
                    <a:pt x="0" y="2584"/>
                  </a:lnTo>
                  <a:lnTo>
                    <a:pt x="0" y="1499"/>
                  </a:lnTo>
                  <a:lnTo>
                    <a:pt x="113" y="1532"/>
                  </a:lnTo>
                  <a:lnTo>
                    <a:pt x="259" y="1383"/>
                  </a:lnTo>
                  <a:lnTo>
                    <a:pt x="503" y="1120"/>
                  </a:lnTo>
                  <a:lnTo>
                    <a:pt x="763" y="1021"/>
                  </a:lnTo>
                  <a:lnTo>
                    <a:pt x="909" y="1120"/>
                  </a:lnTo>
                  <a:lnTo>
                    <a:pt x="1039" y="1021"/>
                  </a:lnTo>
                  <a:lnTo>
                    <a:pt x="1088" y="840"/>
                  </a:lnTo>
                  <a:lnTo>
                    <a:pt x="1218" y="659"/>
                  </a:lnTo>
                  <a:lnTo>
                    <a:pt x="1478" y="609"/>
                  </a:lnTo>
                  <a:lnTo>
                    <a:pt x="1511" y="609"/>
                  </a:lnTo>
                  <a:lnTo>
                    <a:pt x="12642" y="99"/>
                  </a:lnTo>
                  <a:close/>
                </a:path>
              </a:pathLst>
            </a:custGeom>
            <a:solidFill>
              <a:srgbClr val="4B9C5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7" name="Freeform 67"/>
            <p:cNvSpPr>
              <a:spLocks/>
            </p:cNvSpPr>
            <p:nvPr/>
          </p:nvSpPr>
          <p:spPr bwMode="auto">
            <a:xfrm>
              <a:off x="-598" y="1391"/>
              <a:ext cx="518" cy="92"/>
            </a:xfrm>
            <a:custGeom>
              <a:avLst/>
              <a:gdLst>
                <a:gd name="T0" fmla="*/ 0 w 16575"/>
                <a:gd name="T1" fmla="*/ 0 h 2584"/>
                <a:gd name="T2" fmla="*/ 0 w 16575"/>
                <a:gd name="T3" fmla="*/ 0 h 2584"/>
                <a:gd name="T4" fmla="*/ 0 w 16575"/>
                <a:gd name="T5" fmla="*/ 0 h 2584"/>
                <a:gd name="T6" fmla="*/ 0 w 16575"/>
                <a:gd name="T7" fmla="*/ 0 h 2584"/>
                <a:gd name="T8" fmla="*/ 0 w 16575"/>
                <a:gd name="T9" fmla="*/ 0 h 2584"/>
                <a:gd name="T10" fmla="*/ 0 w 16575"/>
                <a:gd name="T11" fmla="*/ 0 h 2584"/>
                <a:gd name="T12" fmla="*/ 0 w 16575"/>
                <a:gd name="T13" fmla="*/ 0 h 2584"/>
                <a:gd name="T14" fmla="*/ 0 w 16575"/>
                <a:gd name="T15" fmla="*/ 0 h 2584"/>
                <a:gd name="T16" fmla="*/ 0 w 16575"/>
                <a:gd name="T17" fmla="*/ 0 h 2584"/>
                <a:gd name="T18" fmla="*/ 0 w 16575"/>
                <a:gd name="T19" fmla="*/ 0 h 2584"/>
                <a:gd name="T20" fmla="*/ 0 w 16575"/>
                <a:gd name="T21" fmla="*/ 0 h 2584"/>
                <a:gd name="T22" fmla="*/ 0 w 16575"/>
                <a:gd name="T23" fmla="*/ 0 h 2584"/>
                <a:gd name="T24" fmla="*/ 0 w 16575"/>
                <a:gd name="T25" fmla="*/ 0 h 2584"/>
                <a:gd name="T26" fmla="*/ 0 w 16575"/>
                <a:gd name="T27" fmla="*/ 0 h 2584"/>
                <a:gd name="T28" fmla="*/ 0 w 16575"/>
                <a:gd name="T29" fmla="*/ 0 h 2584"/>
                <a:gd name="T30" fmla="*/ 0 w 16575"/>
                <a:gd name="T31" fmla="*/ 0 h 2584"/>
                <a:gd name="T32" fmla="*/ 0 w 16575"/>
                <a:gd name="T33" fmla="*/ 0 h 2584"/>
                <a:gd name="T34" fmla="*/ 0 w 16575"/>
                <a:gd name="T35" fmla="*/ 0 h 2584"/>
                <a:gd name="T36" fmla="*/ 0 w 16575"/>
                <a:gd name="T37" fmla="*/ 0 h 2584"/>
                <a:gd name="T38" fmla="*/ 0 w 16575"/>
                <a:gd name="T39" fmla="*/ 0 h 2584"/>
                <a:gd name="T40" fmla="*/ 0 w 16575"/>
                <a:gd name="T41" fmla="*/ 0 h 2584"/>
                <a:gd name="T42" fmla="*/ 0 w 16575"/>
                <a:gd name="T43" fmla="*/ 0 h 2584"/>
                <a:gd name="T44" fmla="*/ 0 w 16575"/>
                <a:gd name="T45" fmla="*/ 0 h 2584"/>
                <a:gd name="T46" fmla="*/ 0 w 16575"/>
                <a:gd name="T47" fmla="*/ 0 h 2584"/>
                <a:gd name="T48" fmla="*/ 0 w 16575"/>
                <a:gd name="T49" fmla="*/ 0 h 2584"/>
                <a:gd name="T50" fmla="*/ 0 w 16575"/>
                <a:gd name="T51" fmla="*/ 0 h 2584"/>
                <a:gd name="T52" fmla="*/ 0 w 16575"/>
                <a:gd name="T53" fmla="*/ 0 h 2584"/>
                <a:gd name="T54" fmla="*/ 0 w 16575"/>
                <a:gd name="T55" fmla="*/ 0 h 2584"/>
                <a:gd name="T56" fmla="*/ 0 w 16575"/>
                <a:gd name="T57" fmla="*/ 0 h 2584"/>
                <a:gd name="T58" fmla="*/ 0 w 16575"/>
                <a:gd name="T59" fmla="*/ 0 h 2584"/>
                <a:gd name="T60" fmla="*/ 0 w 16575"/>
                <a:gd name="T61" fmla="*/ 0 h 2584"/>
                <a:gd name="T62" fmla="*/ 0 w 16575"/>
                <a:gd name="T63" fmla="*/ 0 h 2584"/>
                <a:gd name="T64" fmla="*/ 0 w 16575"/>
                <a:gd name="T65" fmla="*/ 0 h 2584"/>
                <a:gd name="T66" fmla="*/ 0 w 16575"/>
                <a:gd name="T67" fmla="*/ 0 h 2584"/>
                <a:gd name="T68" fmla="*/ 0 w 16575"/>
                <a:gd name="T69" fmla="*/ 0 h 2584"/>
                <a:gd name="T70" fmla="*/ 0 w 16575"/>
                <a:gd name="T71" fmla="*/ 0 h 2584"/>
                <a:gd name="T72" fmla="*/ 0 w 16575"/>
                <a:gd name="T73" fmla="*/ 0 h 2584"/>
                <a:gd name="T74" fmla="*/ 0 w 16575"/>
                <a:gd name="T75" fmla="*/ 0 h 2584"/>
                <a:gd name="T76" fmla="*/ 0 w 16575"/>
                <a:gd name="T77" fmla="*/ 0 h 2584"/>
                <a:gd name="T78" fmla="*/ 0 w 16575"/>
                <a:gd name="T79" fmla="*/ 0 h 2584"/>
                <a:gd name="T80" fmla="*/ 0 w 16575"/>
                <a:gd name="T81" fmla="*/ 0 h 2584"/>
                <a:gd name="T82" fmla="*/ 0 w 16575"/>
                <a:gd name="T83" fmla="*/ 0 h 2584"/>
                <a:gd name="T84" fmla="*/ 0 w 16575"/>
                <a:gd name="T85" fmla="*/ 0 h 2584"/>
                <a:gd name="T86" fmla="*/ 0 w 16575"/>
                <a:gd name="T87" fmla="*/ 0 h 2584"/>
                <a:gd name="T88" fmla="*/ 0 w 16575"/>
                <a:gd name="T89" fmla="*/ 0 h 2584"/>
                <a:gd name="T90" fmla="*/ 0 w 16575"/>
                <a:gd name="T91" fmla="*/ 0 h 2584"/>
                <a:gd name="T92" fmla="*/ 0 w 16575"/>
                <a:gd name="T93" fmla="*/ 0 h 2584"/>
                <a:gd name="T94" fmla="*/ 0 w 16575"/>
                <a:gd name="T95" fmla="*/ 0 h 25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575"/>
                <a:gd name="T145" fmla="*/ 0 h 2584"/>
                <a:gd name="T146" fmla="*/ 16575 w 16575"/>
                <a:gd name="T147" fmla="*/ 2584 h 258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575" h="2584">
                  <a:moveTo>
                    <a:pt x="12642" y="99"/>
                  </a:moveTo>
                  <a:lnTo>
                    <a:pt x="12642" y="182"/>
                  </a:lnTo>
                  <a:lnTo>
                    <a:pt x="12707" y="182"/>
                  </a:lnTo>
                  <a:lnTo>
                    <a:pt x="12772" y="215"/>
                  </a:lnTo>
                  <a:lnTo>
                    <a:pt x="12854" y="215"/>
                  </a:lnTo>
                  <a:lnTo>
                    <a:pt x="12887" y="215"/>
                  </a:lnTo>
                  <a:lnTo>
                    <a:pt x="12887" y="330"/>
                  </a:lnTo>
                  <a:lnTo>
                    <a:pt x="12887" y="363"/>
                  </a:lnTo>
                  <a:lnTo>
                    <a:pt x="12968" y="478"/>
                  </a:lnTo>
                  <a:lnTo>
                    <a:pt x="13033" y="511"/>
                  </a:lnTo>
                  <a:lnTo>
                    <a:pt x="13065" y="478"/>
                  </a:lnTo>
                  <a:lnTo>
                    <a:pt x="13146" y="396"/>
                  </a:lnTo>
                  <a:lnTo>
                    <a:pt x="13211" y="330"/>
                  </a:lnTo>
                  <a:lnTo>
                    <a:pt x="13244" y="248"/>
                  </a:lnTo>
                  <a:lnTo>
                    <a:pt x="13244" y="148"/>
                  </a:lnTo>
                  <a:lnTo>
                    <a:pt x="13357" y="66"/>
                  </a:lnTo>
                  <a:lnTo>
                    <a:pt x="13390" y="0"/>
                  </a:lnTo>
                  <a:lnTo>
                    <a:pt x="13504" y="66"/>
                  </a:lnTo>
                  <a:lnTo>
                    <a:pt x="13537" y="99"/>
                  </a:lnTo>
                  <a:lnTo>
                    <a:pt x="13683" y="66"/>
                  </a:lnTo>
                  <a:lnTo>
                    <a:pt x="13715" y="148"/>
                  </a:lnTo>
                  <a:lnTo>
                    <a:pt x="13683" y="182"/>
                  </a:lnTo>
                  <a:lnTo>
                    <a:pt x="13683" y="215"/>
                  </a:lnTo>
                  <a:lnTo>
                    <a:pt x="13683" y="297"/>
                  </a:lnTo>
                  <a:lnTo>
                    <a:pt x="13715" y="330"/>
                  </a:lnTo>
                  <a:lnTo>
                    <a:pt x="13748" y="363"/>
                  </a:lnTo>
                  <a:lnTo>
                    <a:pt x="13829" y="363"/>
                  </a:lnTo>
                  <a:lnTo>
                    <a:pt x="13943" y="297"/>
                  </a:lnTo>
                  <a:lnTo>
                    <a:pt x="13894" y="396"/>
                  </a:lnTo>
                  <a:lnTo>
                    <a:pt x="13943" y="428"/>
                  </a:lnTo>
                  <a:lnTo>
                    <a:pt x="13894" y="511"/>
                  </a:lnTo>
                  <a:lnTo>
                    <a:pt x="13943" y="609"/>
                  </a:lnTo>
                  <a:lnTo>
                    <a:pt x="13861" y="691"/>
                  </a:lnTo>
                  <a:lnTo>
                    <a:pt x="13894" y="790"/>
                  </a:lnTo>
                  <a:lnTo>
                    <a:pt x="13943" y="840"/>
                  </a:lnTo>
                  <a:lnTo>
                    <a:pt x="13975" y="790"/>
                  </a:lnTo>
                  <a:lnTo>
                    <a:pt x="14090" y="724"/>
                  </a:lnTo>
                  <a:lnTo>
                    <a:pt x="14090" y="790"/>
                  </a:lnTo>
                  <a:lnTo>
                    <a:pt x="14155" y="790"/>
                  </a:lnTo>
                  <a:lnTo>
                    <a:pt x="14301" y="724"/>
                  </a:lnTo>
                  <a:lnTo>
                    <a:pt x="14398" y="659"/>
                  </a:lnTo>
                  <a:lnTo>
                    <a:pt x="14301" y="757"/>
                  </a:lnTo>
                  <a:lnTo>
                    <a:pt x="14252" y="840"/>
                  </a:lnTo>
                  <a:lnTo>
                    <a:pt x="14333" y="939"/>
                  </a:lnTo>
                  <a:lnTo>
                    <a:pt x="14365" y="988"/>
                  </a:lnTo>
                  <a:lnTo>
                    <a:pt x="14447" y="1021"/>
                  </a:lnTo>
                  <a:lnTo>
                    <a:pt x="14447" y="1087"/>
                  </a:lnTo>
                  <a:lnTo>
                    <a:pt x="14398" y="1120"/>
                  </a:lnTo>
                  <a:lnTo>
                    <a:pt x="14447" y="1169"/>
                  </a:lnTo>
                  <a:lnTo>
                    <a:pt x="14447" y="1202"/>
                  </a:lnTo>
                  <a:lnTo>
                    <a:pt x="14479" y="1268"/>
                  </a:lnTo>
                  <a:lnTo>
                    <a:pt x="14398" y="1350"/>
                  </a:lnTo>
                  <a:lnTo>
                    <a:pt x="14447" y="1383"/>
                  </a:lnTo>
                  <a:lnTo>
                    <a:pt x="14479" y="1416"/>
                  </a:lnTo>
                  <a:lnTo>
                    <a:pt x="14511" y="1499"/>
                  </a:lnTo>
                  <a:lnTo>
                    <a:pt x="14479" y="1532"/>
                  </a:lnTo>
                  <a:lnTo>
                    <a:pt x="14479" y="1564"/>
                  </a:lnTo>
                  <a:lnTo>
                    <a:pt x="14447" y="1597"/>
                  </a:lnTo>
                  <a:lnTo>
                    <a:pt x="14511" y="1680"/>
                  </a:lnTo>
                  <a:lnTo>
                    <a:pt x="14625" y="1745"/>
                  </a:lnTo>
                  <a:lnTo>
                    <a:pt x="14658" y="1712"/>
                  </a:lnTo>
                  <a:lnTo>
                    <a:pt x="14772" y="1680"/>
                  </a:lnTo>
                  <a:lnTo>
                    <a:pt x="14869" y="1680"/>
                  </a:lnTo>
                  <a:lnTo>
                    <a:pt x="14983" y="1745"/>
                  </a:lnTo>
                  <a:lnTo>
                    <a:pt x="15129" y="1827"/>
                  </a:lnTo>
                  <a:lnTo>
                    <a:pt x="15275" y="1893"/>
                  </a:lnTo>
                  <a:lnTo>
                    <a:pt x="15487" y="2008"/>
                  </a:lnTo>
                  <a:lnTo>
                    <a:pt x="15568" y="2041"/>
                  </a:lnTo>
                  <a:lnTo>
                    <a:pt x="15633" y="2108"/>
                  </a:lnTo>
                  <a:lnTo>
                    <a:pt x="15666" y="2108"/>
                  </a:lnTo>
                  <a:lnTo>
                    <a:pt x="15747" y="2108"/>
                  </a:lnTo>
                  <a:lnTo>
                    <a:pt x="15925" y="2190"/>
                  </a:lnTo>
                  <a:lnTo>
                    <a:pt x="15958" y="2256"/>
                  </a:lnTo>
                  <a:lnTo>
                    <a:pt x="15990" y="2190"/>
                  </a:lnTo>
                  <a:lnTo>
                    <a:pt x="16024" y="2108"/>
                  </a:lnTo>
                  <a:lnTo>
                    <a:pt x="16170" y="2108"/>
                  </a:lnTo>
                  <a:lnTo>
                    <a:pt x="16283" y="2108"/>
                  </a:lnTo>
                  <a:lnTo>
                    <a:pt x="16348" y="2141"/>
                  </a:lnTo>
                  <a:lnTo>
                    <a:pt x="16462" y="2141"/>
                  </a:lnTo>
                  <a:lnTo>
                    <a:pt x="16543" y="2141"/>
                  </a:lnTo>
                  <a:lnTo>
                    <a:pt x="16575" y="2223"/>
                  </a:lnTo>
                  <a:lnTo>
                    <a:pt x="16575" y="2289"/>
                  </a:lnTo>
                  <a:lnTo>
                    <a:pt x="16575" y="2256"/>
                  </a:lnTo>
                  <a:lnTo>
                    <a:pt x="16575" y="2584"/>
                  </a:lnTo>
                  <a:lnTo>
                    <a:pt x="0" y="2584"/>
                  </a:lnTo>
                  <a:lnTo>
                    <a:pt x="0" y="1499"/>
                  </a:lnTo>
                  <a:lnTo>
                    <a:pt x="113" y="1532"/>
                  </a:lnTo>
                  <a:lnTo>
                    <a:pt x="259" y="1383"/>
                  </a:lnTo>
                  <a:lnTo>
                    <a:pt x="503" y="1120"/>
                  </a:lnTo>
                  <a:lnTo>
                    <a:pt x="763" y="1021"/>
                  </a:lnTo>
                  <a:lnTo>
                    <a:pt x="909" y="1120"/>
                  </a:lnTo>
                  <a:lnTo>
                    <a:pt x="1039" y="1021"/>
                  </a:lnTo>
                  <a:lnTo>
                    <a:pt x="1088" y="840"/>
                  </a:lnTo>
                  <a:lnTo>
                    <a:pt x="1218" y="659"/>
                  </a:lnTo>
                  <a:lnTo>
                    <a:pt x="1478" y="609"/>
                  </a:lnTo>
                  <a:lnTo>
                    <a:pt x="1511" y="609"/>
                  </a:lnTo>
                  <a:lnTo>
                    <a:pt x="12642" y="99"/>
                  </a:lnTo>
                </a:path>
              </a:pathLst>
            </a:custGeom>
            <a:noFill/>
            <a:ln w="1588">
              <a:solidFill>
                <a:srgbClr val="2A9B5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8" name="Freeform 68"/>
            <p:cNvSpPr>
              <a:spLocks/>
            </p:cNvSpPr>
            <p:nvPr/>
          </p:nvSpPr>
          <p:spPr bwMode="auto">
            <a:xfrm>
              <a:off x="-357" y="1111"/>
              <a:ext cx="60" cy="127"/>
            </a:xfrm>
            <a:custGeom>
              <a:avLst/>
              <a:gdLst>
                <a:gd name="T0" fmla="*/ 0 w 1918"/>
                <a:gd name="T1" fmla="*/ 0 h 3556"/>
                <a:gd name="T2" fmla="*/ 0 w 1918"/>
                <a:gd name="T3" fmla="*/ 0 h 3556"/>
                <a:gd name="T4" fmla="*/ 0 w 1918"/>
                <a:gd name="T5" fmla="*/ 0 h 3556"/>
                <a:gd name="T6" fmla="*/ 0 w 1918"/>
                <a:gd name="T7" fmla="*/ 0 h 3556"/>
                <a:gd name="T8" fmla="*/ 0 w 1918"/>
                <a:gd name="T9" fmla="*/ 0 h 3556"/>
                <a:gd name="T10" fmla="*/ 0 w 1918"/>
                <a:gd name="T11" fmla="*/ 0 h 3556"/>
                <a:gd name="T12" fmla="*/ 0 w 1918"/>
                <a:gd name="T13" fmla="*/ 0 h 3556"/>
                <a:gd name="T14" fmla="*/ 0 w 1918"/>
                <a:gd name="T15" fmla="*/ 0 h 3556"/>
                <a:gd name="T16" fmla="*/ 0 w 1918"/>
                <a:gd name="T17" fmla="*/ 0 h 3556"/>
                <a:gd name="T18" fmla="*/ 0 w 1918"/>
                <a:gd name="T19" fmla="*/ 0 h 3556"/>
                <a:gd name="T20" fmla="*/ 0 w 1918"/>
                <a:gd name="T21" fmla="*/ 0 h 3556"/>
                <a:gd name="T22" fmla="*/ 0 w 1918"/>
                <a:gd name="T23" fmla="*/ 0 h 3556"/>
                <a:gd name="T24" fmla="*/ 0 w 1918"/>
                <a:gd name="T25" fmla="*/ 0 h 3556"/>
                <a:gd name="T26" fmla="*/ 0 w 1918"/>
                <a:gd name="T27" fmla="*/ 0 h 3556"/>
                <a:gd name="T28" fmla="*/ 0 w 1918"/>
                <a:gd name="T29" fmla="*/ 0 h 3556"/>
                <a:gd name="T30" fmla="*/ 0 w 1918"/>
                <a:gd name="T31" fmla="*/ 0 h 3556"/>
                <a:gd name="T32" fmla="*/ 0 w 1918"/>
                <a:gd name="T33" fmla="*/ 0 h 3556"/>
                <a:gd name="T34" fmla="*/ 0 w 1918"/>
                <a:gd name="T35" fmla="*/ 0 h 3556"/>
                <a:gd name="T36" fmla="*/ 0 w 1918"/>
                <a:gd name="T37" fmla="*/ 0 h 3556"/>
                <a:gd name="T38" fmla="*/ 0 w 1918"/>
                <a:gd name="T39" fmla="*/ 0 h 3556"/>
                <a:gd name="T40" fmla="*/ 0 w 1918"/>
                <a:gd name="T41" fmla="*/ 0 h 3556"/>
                <a:gd name="T42" fmla="*/ 0 w 1918"/>
                <a:gd name="T43" fmla="*/ 0 h 3556"/>
                <a:gd name="T44" fmla="*/ 0 w 1918"/>
                <a:gd name="T45" fmla="*/ 0 h 3556"/>
                <a:gd name="T46" fmla="*/ 0 w 1918"/>
                <a:gd name="T47" fmla="*/ 0 h 3556"/>
                <a:gd name="T48" fmla="*/ 0 w 1918"/>
                <a:gd name="T49" fmla="*/ 0 h 3556"/>
                <a:gd name="T50" fmla="*/ 0 w 1918"/>
                <a:gd name="T51" fmla="*/ 0 h 3556"/>
                <a:gd name="T52" fmla="*/ 0 w 1918"/>
                <a:gd name="T53" fmla="*/ 0 h 3556"/>
                <a:gd name="T54" fmla="*/ 0 w 1918"/>
                <a:gd name="T55" fmla="*/ 0 h 3556"/>
                <a:gd name="T56" fmla="*/ 0 w 1918"/>
                <a:gd name="T57" fmla="*/ 0 h 3556"/>
                <a:gd name="T58" fmla="*/ 0 w 1918"/>
                <a:gd name="T59" fmla="*/ 0 h 3556"/>
                <a:gd name="T60" fmla="*/ 0 w 1918"/>
                <a:gd name="T61" fmla="*/ 0 h 3556"/>
                <a:gd name="T62" fmla="*/ 0 w 1918"/>
                <a:gd name="T63" fmla="*/ 0 h 3556"/>
                <a:gd name="T64" fmla="*/ 0 w 1918"/>
                <a:gd name="T65" fmla="*/ 0 h 3556"/>
                <a:gd name="T66" fmla="*/ 0 w 1918"/>
                <a:gd name="T67" fmla="*/ 0 h 3556"/>
                <a:gd name="T68" fmla="*/ 0 w 1918"/>
                <a:gd name="T69" fmla="*/ 0 h 3556"/>
                <a:gd name="T70" fmla="*/ 0 w 1918"/>
                <a:gd name="T71" fmla="*/ 0 h 3556"/>
                <a:gd name="T72" fmla="*/ 0 w 1918"/>
                <a:gd name="T73" fmla="*/ 0 h 35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18"/>
                <a:gd name="T112" fmla="*/ 0 h 3556"/>
                <a:gd name="T113" fmla="*/ 1918 w 1918"/>
                <a:gd name="T114" fmla="*/ 3556 h 35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18" h="3556">
                  <a:moveTo>
                    <a:pt x="454" y="3556"/>
                  </a:moveTo>
                  <a:lnTo>
                    <a:pt x="454" y="3358"/>
                  </a:lnTo>
                  <a:lnTo>
                    <a:pt x="1104" y="2256"/>
                  </a:lnTo>
                  <a:lnTo>
                    <a:pt x="1316" y="1399"/>
                  </a:lnTo>
                  <a:lnTo>
                    <a:pt x="1771" y="1103"/>
                  </a:lnTo>
                  <a:lnTo>
                    <a:pt x="1771" y="939"/>
                  </a:lnTo>
                  <a:lnTo>
                    <a:pt x="1722" y="873"/>
                  </a:lnTo>
                  <a:lnTo>
                    <a:pt x="1803" y="839"/>
                  </a:lnTo>
                  <a:lnTo>
                    <a:pt x="1918" y="313"/>
                  </a:lnTo>
                  <a:lnTo>
                    <a:pt x="1918" y="215"/>
                  </a:lnTo>
                  <a:lnTo>
                    <a:pt x="1868" y="132"/>
                  </a:lnTo>
                  <a:lnTo>
                    <a:pt x="1803" y="82"/>
                  </a:lnTo>
                  <a:lnTo>
                    <a:pt x="1722" y="66"/>
                  </a:lnTo>
                  <a:lnTo>
                    <a:pt x="1657" y="82"/>
                  </a:lnTo>
                  <a:lnTo>
                    <a:pt x="1560" y="17"/>
                  </a:lnTo>
                  <a:lnTo>
                    <a:pt x="1446" y="0"/>
                  </a:lnTo>
                  <a:lnTo>
                    <a:pt x="1333" y="17"/>
                  </a:lnTo>
                  <a:lnTo>
                    <a:pt x="1218" y="82"/>
                  </a:lnTo>
                  <a:lnTo>
                    <a:pt x="1137" y="49"/>
                  </a:lnTo>
                  <a:lnTo>
                    <a:pt x="1039" y="66"/>
                  </a:lnTo>
                  <a:lnTo>
                    <a:pt x="958" y="132"/>
                  </a:lnTo>
                  <a:lnTo>
                    <a:pt x="910" y="215"/>
                  </a:lnTo>
                  <a:lnTo>
                    <a:pt x="893" y="313"/>
                  </a:lnTo>
                  <a:lnTo>
                    <a:pt x="812" y="248"/>
                  </a:lnTo>
                  <a:lnTo>
                    <a:pt x="715" y="231"/>
                  </a:lnTo>
                  <a:lnTo>
                    <a:pt x="618" y="215"/>
                  </a:lnTo>
                  <a:lnTo>
                    <a:pt x="535" y="248"/>
                  </a:lnTo>
                  <a:lnTo>
                    <a:pt x="471" y="297"/>
                  </a:lnTo>
                  <a:lnTo>
                    <a:pt x="406" y="346"/>
                  </a:lnTo>
                  <a:lnTo>
                    <a:pt x="373" y="428"/>
                  </a:lnTo>
                  <a:lnTo>
                    <a:pt x="373" y="511"/>
                  </a:lnTo>
                  <a:lnTo>
                    <a:pt x="406" y="593"/>
                  </a:lnTo>
                  <a:lnTo>
                    <a:pt x="308" y="708"/>
                  </a:lnTo>
                  <a:lnTo>
                    <a:pt x="276" y="790"/>
                  </a:lnTo>
                  <a:lnTo>
                    <a:pt x="292" y="890"/>
                  </a:lnTo>
                  <a:lnTo>
                    <a:pt x="357" y="988"/>
                  </a:lnTo>
                  <a:lnTo>
                    <a:pt x="454" y="1038"/>
                  </a:lnTo>
                  <a:lnTo>
                    <a:pt x="487" y="1054"/>
                  </a:lnTo>
                  <a:lnTo>
                    <a:pt x="422" y="1120"/>
                  </a:lnTo>
                  <a:lnTo>
                    <a:pt x="373" y="1218"/>
                  </a:lnTo>
                  <a:lnTo>
                    <a:pt x="373" y="1251"/>
                  </a:lnTo>
                  <a:lnTo>
                    <a:pt x="260" y="1317"/>
                  </a:lnTo>
                  <a:lnTo>
                    <a:pt x="211" y="1399"/>
                  </a:lnTo>
                  <a:lnTo>
                    <a:pt x="178" y="1465"/>
                  </a:lnTo>
                  <a:lnTo>
                    <a:pt x="195" y="1532"/>
                  </a:lnTo>
                  <a:lnTo>
                    <a:pt x="211" y="1597"/>
                  </a:lnTo>
                  <a:lnTo>
                    <a:pt x="260" y="1647"/>
                  </a:lnTo>
                  <a:lnTo>
                    <a:pt x="341" y="1647"/>
                  </a:lnTo>
                  <a:lnTo>
                    <a:pt x="260" y="1696"/>
                  </a:lnTo>
                  <a:lnTo>
                    <a:pt x="227" y="1778"/>
                  </a:lnTo>
                  <a:lnTo>
                    <a:pt x="211" y="1860"/>
                  </a:lnTo>
                  <a:lnTo>
                    <a:pt x="227" y="1926"/>
                  </a:lnTo>
                  <a:lnTo>
                    <a:pt x="260" y="1992"/>
                  </a:lnTo>
                  <a:lnTo>
                    <a:pt x="260" y="2074"/>
                  </a:lnTo>
                  <a:lnTo>
                    <a:pt x="227" y="2140"/>
                  </a:lnTo>
                  <a:lnTo>
                    <a:pt x="227" y="2223"/>
                  </a:lnTo>
                  <a:lnTo>
                    <a:pt x="260" y="2272"/>
                  </a:lnTo>
                  <a:lnTo>
                    <a:pt x="211" y="2354"/>
                  </a:lnTo>
                  <a:lnTo>
                    <a:pt x="178" y="2437"/>
                  </a:lnTo>
                  <a:lnTo>
                    <a:pt x="195" y="2535"/>
                  </a:lnTo>
                  <a:lnTo>
                    <a:pt x="227" y="2584"/>
                  </a:lnTo>
                  <a:lnTo>
                    <a:pt x="146" y="2699"/>
                  </a:lnTo>
                  <a:lnTo>
                    <a:pt x="97" y="2816"/>
                  </a:lnTo>
                  <a:lnTo>
                    <a:pt x="81" y="2947"/>
                  </a:lnTo>
                  <a:lnTo>
                    <a:pt x="16" y="3013"/>
                  </a:lnTo>
                  <a:lnTo>
                    <a:pt x="0" y="3111"/>
                  </a:lnTo>
                  <a:lnTo>
                    <a:pt x="0" y="3194"/>
                  </a:lnTo>
                  <a:lnTo>
                    <a:pt x="49" y="3276"/>
                  </a:lnTo>
                  <a:lnTo>
                    <a:pt x="81" y="3292"/>
                  </a:lnTo>
                  <a:lnTo>
                    <a:pt x="16" y="3341"/>
                  </a:lnTo>
                  <a:lnTo>
                    <a:pt x="0" y="3407"/>
                  </a:lnTo>
                  <a:lnTo>
                    <a:pt x="0" y="3474"/>
                  </a:lnTo>
                  <a:lnTo>
                    <a:pt x="32" y="3540"/>
                  </a:lnTo>
                  <a:lnTo>
                    <a:pt x="454" y="3556"/>
                  </a:lnTo>
                  <a:close/>
                </a:path>
              </a:pathLst>
            </a:custGeom>
            <a:solidFill>
              <a:srgbClr val="C7C7C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9" name="Freeform 69"/>
            <p:cNvSpPr>
              <a:spLocks/>
            </p:cNvSpPr>
            <p:nvPr/>
          </p:nvSpPr>
          <p:spPr bwMode="auto">
            <a:xfrm>
              <a:off x="-357" y="1111"/>
              <a:ext cx="60" cy="127"/>
            </a:xfrm>
            <a:custGeom>
              <a:avLst/>
              <a:gdLst>
                <a:gd name="T0" fmla="*/ 0 w 1918"/>
                <a:gd name="T1" fmla="*/ 0 h 3556"/>
                <a:gd name="T2" fmla="*/ 0 w 1918"/>
                <a:gd name="T3" fmla="*/ 0 h 3556"/>
                <a:gd name="T4" fmla="*/ 0 w 1918"/>
                <a:gd name="T5" fmla="*/ 0 h 3556"/>
                <a:gd name="T6" fmla="*/ 0 w 1918"/>
                <a:gd name="T7" fmla="*/ 0 h 3556"/>
                <a:gd name="T8" fmla="*/ 0 w 1918"/>
                <a:gd name="T9" fmla="*/ 0 h 3556"/>
                <a:gd name="T10" fmla="*/ 0 w 1918"/>
                <a:gd name="T11" fmla="*/ 0 h 3556"/>
                <a:gd name="T12" fmla="*/ 0 w 1918"/>
                <a:gd name="T13" fmla="*/ 0 h 3556"/>
                <a:gd name="T14" fmla="*/ 0 w 1918"/>
                <a:gd name="T15" fmla="*/ 0 h 3556"/>
                <a:gd name="T16" fmla="*/ 0 w 1918"/>
                <a:gd name="T17" fmla="*/ 0 h 3556"/>
                <a:gd name="T18" fmla="*/ 0 w 1918"/>
                <a:gd name="T19" fmla="*/ 0 h 3556"/>
                <a:gd name="T20" fmla="*/ 0 w 1918"/>
                <a:gd name="T21" fmla="*/ 0 h 3556"/>
                <a:gd name="T22" fmla="*/ 0 w 1918"/>
                <a:gd name="T23" fmla="*/ 0 h 3556"/>
                <a:gd name="T24" fmla="*/ 0 w 1918"/>
                <a:gd name="T25" fmla="*/ 0 h 3556"/>
                <a:gd name="T26" fmla="*/ 0 w 1918"/>
                <a:gd name="T27" fmla="*/ 0 h 3556"/>
                <a:gd name="T28" fmla="*/ 0 w 1918"/>
                <a:gd name="T29" fmla="*/ 0 h 3556"/>
                <a:gd name="T30" fmla="*/ 0 w 1918"/>
                <a:gd name="T31" fmla="*/ 0 h 3556"/>
                <a:gd name="T32" fmla="*/ 0 w 1918"/>
                <a:gd name="T33" fmla="*/ 0 h 3556"/>
                <a:gd name="T34" fmla="*/ 0 w 1918"/>
                <a:gd name="T35" fmla="*/ 0 h 3556"/>
                <a:gd name="T36" fmla="*/ 0 w 1918"/>
                <a:gd name="T37" fmla="*/ 0 h 3556"/>
                <a:gd name="T38" fmla="*/ 0 w 1918"/>
                <a:gd name="T39" fmla="*/ 0 h 3556"/>
                <a:gd name="T40" fmla="*/ 0 w 1918"/>
                <a:gd name="T41" fmla="*/ 0 h 3556"/>
                <a:gd name="T42" fmla="*/ 0 w 1918"/>
                <a:gd name="T43" fmla="*/ 0 h 3556"/>
                <a:gd name="T44" fmla="*/ 0 w 1918"/>
                <a:gd name="T45" fmla="*/ 0 h 3556"/>
                <a:gd name="T46" fmla="*/ 0 w 1918"/>
                <a:gd name="T47" fmla="*/ 0 h 3556"/>
                <a:gd name="T48" fmla="*/ 0 w 1918"/>
                <a:gd name="T49" fmla="*/ 0 h 3556"/>
                <a:gd name="T50" fmla="*/ 0 w 1918"/>
                <a:gd name="T51" fmla="*/ 0 h 3556"/>
                <a:gd name="T52" fmla="*/ 0 w 1918"/>
                <a:gd name="T53" fmla="*/ 0 h 3556"/>
                <a:gd name="T54" fmla="*/ 0 w 1918"/>
                <a:gd name="T55" fmla="*/ 0 h 3556"/>
                <a:gd name="T56" fmla="*/ 0 w 1918"/>
                <a:gd name="T57" fmla="*/ 0 h 3556"/>
                <a:gd name="T58" fmla="*/ 0 w 1918"/>
                <a:gd name="T59" fmla="*/ 0 h 3556"/>
                <a:gd name="T60" fmla="*/ 0 w 1918"/>
                <a:gd name="T61" fmla="*/ 0 h 3556"/>
                <a:gd name="T62" fmla="*/ 0 w 1918"/>
                <a:gd name="T63" fmla="*/ 0 h 3556"/>
                <a:gd name="T64" fmla="*/ 0 w 1918"/>
                <a:gd name="T65" fmla="*/ 0 h 3556"/>
                <a:gd name="T66" fmla="*/ 0 w 1918"/>
                <a:gd name="T67" fmla="*/ 0 h 3556"/>
                <a:gd name="T68" fmla="*/ 0 w 1918"/>
                <a:gd name="T69" fmla="*/ 0 h 3556"/>
                <a:gd name="T70" fmla="*/ 0 w 1918"/>
                <a:gd name="T71" fmla="*/ 0 h 3556"/>
                <a:gd name="T72" fmla="*/ 0 w 1918"/>
                <a:gd name="T73" fmla="*/ 0 h 35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18"/>
                <a:gd name="T112" fmla="*/ 0 h 3556"/>
                <a:gd name="T113" fmla="*/ 1918 w 1918"/>
                <a:gd name="T114" fmla="*/ 3556 h 35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18" h="3556">
                  <a:moveTo>
                    <a:pt x="454" y="3556"/>
                  </a:moveTo>
                  <a:lnTo>
                    <a:pt x="454" y="3358"/>
                  </a:lnTo>
                  <a:lnTo>
                    <a:pt x="1104" y="2256"/>
                  </a:lnTo>
                  <a:lnTo>
                    <a:pt x="1316" y="1399"/>
                  </a:lnTo>
                  <a:lnTo>
                    <a:pt x="1771" y="1103"/>
                  </a:lnTo>
                  <a:lnTo>
                    <a:pt x="1771" y="939"/>
                  </a:lnTo>
                  <a:lnTo>
                    <a:pt x="1722" y="873"/>
                  </a:lnTo>
                  <a:lnTo>
                    <a:pt x="1803" y="839"/>
                  </a:lnTo>
                  <a:lnTo>
                    <a:pt x="1918" y="313"/>
                  </a:lnTo>
                  <a:lnTo>
                    <a:pt x="1918" y="215"/>
                  </a:lnTo>
                  <a:lnTo>
                    <a:pt x="1868" y="132"/>
                  </a:lnTo>
                  <a:lnTo>
                    <a:pt x="1803" y="82"/>
                  </a:lnTo>
                  <a:lnTo>
                    <a:pt x="1722" y="66"/>
                  </a:lnTo>
                  <a:lnTo>
                    <a:pt x="1657" y="82"/>
                  </a:lnTo>
                  <a:lnTo>
                    <a:pt x="1560" y="17"/>
                  </a:lnTo>
                  <a:lnTo>
                    <a:pt x="1446" y="0"/>
                  </a:lnTo>
                  <a:lnTo>
                    <a:pt x="1333" y="17"/>
                  </a:lnTo>
                  <a:lnTo>
                    <a:pt x="1218" y="82"/>
                  </a:lnTo>
                  <a:lnTo>
                    <a:pt x="1137" y="49"/>
                  </a:lnTo>
                  <a:lnTo>
                    <a:pt x="1039" y="66"/>
                  </a:lnTo>
                  <a:lnTo>
                    <a:pt x="958" y="132"/>
                  </a:lnTo>
                  <a:lnTo>
                    <a:pt x="910" y="215"/>
                  </a:lnTo>
                  <a:lnTo>
                    <a:pt x="893" y="313"/>
                  </a:lnTo>
                  <a:lnTo>
                    <a:pt x="812" y="248"/>
                  </a:lnTo>
                  <a:lnTo>
                    <a:pt x="715" y="231"/>
                  </a:lnTo>
                  <a:lnTo>
                    <a:pt x="618" y="215"/>
                  </a:lnTo>
                  <a:lnTo>
                    <a:pt x="535" y="248"/>
                  </a:lnTo>
                  <a:lnTo>
                    <a:pt x="471" y="297"/>
                  </a:lnTo>
                  <a:lnTo>
                    <a:pt x="406" y="346"/>
                  </a:lnTo>
                  <a:lnTo>
                    <a:pt x="373" y="428"/>
                  </a:lnTo>
                  <a:lnTo>
                    <a:pt x="373" y="511"/>
                  </a:lnTo>
                  <a:lnTo>
                    <a:pt x="406" y="593"/>
                  </a:lnTo>
                  <a:lnTo>
                    <a:pt x="308" y="708"/>
                  </a:lnTo>
                  <a:lnTo>
                    <a:pt x="276" y="790"/>
                  </a:lnTo>
                  <a:lnTo>
                    <a:pt x="292" y="890"/>
                  </a:lnTo>
                  <a:lnTo>
                    <a:pt x="357" y="988"/>
                  </a:lnTo>
                  <a:lnTo>
                    <a:pt x="454" y="1038"/>
                  </a:lnTo>
                  <a:lnTo>
                    <a:pt x="487" y="1054"/>
                  </a:lnTo>
                  <a:lnTo>
                    <a:pt x="422" y="1120"/>
                  </a:lnTo>
                  <a:lnTo>
                    <a:pt x="373" y="1218"/>
                  </a:lnTo>
                  <a:lnTo>
                    <a:pt x="373" y="1251"/>
                  </a:lnTo>
                  <a:lnTo>
                    <a:pt x="260" y="1317"/>
                  </a:lnTo>
                  <a:lnTo>
                    <a:pt x="211" y="1399"/>
                  </a:lnTo>
                  <a:lnTo>
                    <a:pt x="178" y="1465"/>
                  </a:lnTo>
                  <a:lnTo>
                    <a:pt x="195" y="1532"/>
                  </a:lnTo>
                  <a:lnTo>
                    <a:pt x="211" y="1597"/>
                  </a:lnTo>
                  <a:lnTo>
                    <a:pt x="260" y="1647"/>
                  </a:lnTo>
                  <a:lnTo>
                    <a:pt x="341" y="1647"/>
                  </a:lnTo>
                  <a:lnTo>
                    <a:pt x="260" y="1696"/>
                  </a:lnTo>
                  <a:lnTo>
                    <a:pt x="227" y="1778"/>
                  </a:lnTo>
                  <a:lnTo>
                    <a:pt x="211" y="1860"/>
                  </a:lnTo>
                  <a:lnTo>
                    <a:pt x="227" y="1926"/>
                  </a:lnTo>
                  <a:lnTo>
                    <a:pt x="260" y="1992"/>
                  </a:lnTo>
                  <a:lnTo>
                    <a:pt x="260" y="2074"/>
                  </a:lnTo>
                  <a:lnTo>
                    <a:pt x="227" y="2140"/>
                  </a:lnTo>
                  <a:lnTo>
                    <a:pt x="227" y="2223"/>
                  </a:lnTo>
                  <a:lnTo>
                    <a:pt x="260" y="2272"/>
                  </a:lnTo>
                  <a:lnTo>
                    <a:pt x="211" y="2354"/>
                  </a:lnTo>
                  <a:lnTo>
                    <a:pt x="178" y="2437"/>
                  </a:lnTo>
                  <a:lnTo>
                    <a:pt x="195" y="2535"/>
                  </a:lnTo>
                  <a:lnTo>
                    <a:pt x="227" y="2584"/>
                  </a:lnTo>
                  <a:lnTo>
                    <a:pt x="146" y="2699"/>
                  </a:lnTo>
                  <a:lnTo>
                    <a:pt x="97" y="2816"/>
                  </a:lnTo>
                  <a:lnTo>
                    <a:pt x="81" y="2947"/>
                  </a:lnTo>
                  <a:lnTo>
                    <a:pt x="16" y="3013"/>
                  </a:lnTo>
                  <a:lnTo>
                    <a:pt x="0" y="3111"/>
                  </a:lnTo>
                  <a:lnTo>
                    <a:pt x="0" y="3194"/>
                  </a:lnTo>
                  <a:lnTo>
                    <a:pt x="49" y="3276"/>
                  </a:lnTo>
                  <a:lnTo>
                    <a:pt x="81" y="3292"/>
                  </a:lnTo>
                  <a:lnTo>
                    <a:pt x="16" y="3341"/>
                  </a:lnTo>
                  <a:lnTo>
                    <a:pt x="0" y="3407"/>
                  </a:lnTo>
                  <a:lnTo>
                    <a:pt x="0" y="3474"/>
                  </a:lnTo>
                  <a:lnTo>
                    <a:pt x="32" y="3540"/>
                  </a:lnTo>
                  <a:lnTo>
                    <a:pt x="454" y="3556"/>
                  </a:lnTo>
                </a:path>
              </a:pathLst>
            </a:custGeom>
            <a:noFill/>
            <a:ln w="1588">
              <a:solidFill>
                <a:srgbClr val="C7C7C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0" name="Freeform 70"/>
            <p:cNvSpPr>
              <a:spLocks/>
            </p:cNvSpPr>
            <p:nvPr/>
          </p:nvSpPr>
          <p:spPr bwMode="auto">
            <a:xfrm>
              <a:off x="-356" y="1139"/>
              <a:ext cx="55" cy="99"/>
            </a:xfrm>
            <a:custGeom>
              <a:avLst/>
              <a:gdLst>
                <a:gd name="T0" fmla="*/ 0 w 1771"/>
                <a:gd name="T1" fmla="*/ 0 h 2766"/>
                <a:gd name="T2" fmla="*/ 0 w 1771"/>
                <a:gd name="T3" fmla="*/ 0 h 2766"/>
                <a:gd name="T4" fmla="*/ 0 w 1771"/>
                <a:gd name="T5" fmla="*/ 0 h 2766"/>
                <a:gd name="T6" fmla="*/ 0 w 1771"/>
                <a:gd name="T7" fmla="*/ 0 h 2766"/>
                <a:gd name="T8" fmla="*/ 0 w 1771"/>
                <a:gd name="T9" fmla="*/ 0 h 2766"/>
                <a:gd name="T10" fmla="*/ 0 w 1771"/>
                <a:gd name="T11" fmla="*/ 0 h 2766"/>
                <a:gd name="T12" fmla="*/ 0 w 1771"/>
                <a:gd name="T13" fmla="*/ 0 h 2766"/>
                <a:gd name="T14" fmla="*/ 0 w 1771"/>
                <a:gd name="T15" fmla="*/ 0 h 2766"/>
                <a:gd name="T16" fmla="*/ 0 w 1771"/>
                <a:gd name="T17" fmla="*/ 0 h 2766"/>
                <a:gd name="T18" fmla="*/ 0 w 1771"/>
                <a:gd name="T19" fmla="*/ 0 h 2766"/>
                <a:gd name="T20" fmla="*/ 0 w 1771"/>
                <a:gd name="T21" fmla="*/ 0 h 2766"/>
                <a:gd name="T22" fmla="*/ 0 w 1771"/>
                <a:gd name="T23" fmla="*/ 0 h 2766"/>
                <a:gd name="T24" fmla="*/ 0 w 1771"/>
                <a:gd name="T25" fmla="*/ 0 h 2766"/>
                <a:gd name="T26" fmla="*/ 0 w 1771"/>
                <a:gd name="T27" fmla="*/ 0 h 2766"/>
                <a:gd name="T28" fmla="*/ 0 w 1771"/>
                <a:gd name="T29" fmla="*/ 0 h 2766"/>
                <a:gd name="T30" fmla="*/ 0 w 1771"/>
                <a:gd name="T31" fmla="*/ 0 h 2766"/>
                <a:gd name="T32" fmla="*/ 0 w 1771"/>
                <a:gd name="T33" fmla="*/ 0 h 2766"/>
                <a:gd name="T34" fmla="*/ 0 w 1771"/>
                <a:gd name="T35" fmla="*/ 0 h 2766"/>
                <a:gd name="T36" fmla="*/ 0 w 1771"/>
                <a:gd name="T37" fmla="*/ 0 h 2766"/>
                <a:gd name="T38" fmla="*/ 0 w 1771"/>
                <a:gd name="T39" fmla="*/ 0 h 2766"/>
                <a:gd name="T40" fmla="*/ 0 w 1771"/>
                <a:gd name="T41" fmla="*/ 0 h 2766"/>
                <a:gd name="T42" fmla="*/ 0 w 1771"/>
                <a:gd name="T43" fmla="*/ 0 h 2766"/>
                <a:gd name="T44" fmla="*/ 0 w 1771"/>
                <a:gd name="T45" fmla="*/ 0 h 2766"/>
                <a:gd name="T46" fmla="*/ 0 w 1771"/>
                <a:gd name="T47" fmla="*/ 0 h 2766"/>
                <a:gd name="T48" fmla="*/ 0 w 1771"/>
                <a:gd name="T49" fmla="*/ 0 h 2766"/>
                <a:gd name="T50" fmla="*/ 0 w 1771"/>
                <a:gd name="T51" fmla="*/ 0 h 2766"/>
                <a:gd name="T52" fmla="*/ 0 w 1771"/>
                <a:gd name="T53" fmla="*/ 0 h 2766"/>
                <a:gd name="T54" fmla="*/ 0 w 1771"/>
                <a:gd name="T55" fmla="*/ 0 h 2766"/>
                <a:gd name="T56" fmla="*/ 0 w 1771"/>
                <a:gd name="T57" fmla="*/ 0 h 2766"/>
                <a:gd name="T58" fmla="*/ 0 w 1771"/>
                <a:gd name="T59" fmla="*/ 0 h 2766"/>
                <a:gd name="T60" fmla="*/ 0 w 1771"/>
                <a:gd name="T61" fmla="*/ 0 h 2766"/>
                <a:gd name="T62" fmla="*/ 0 w 1771"/>
                <a:gd name="T63" fmla="*/ 0 h 2766"/>
                <a:gd name="T64" fmla="*/ 0 w 1771"/>
                <a:gd name="T65" fmla="*/ 0 h 2766"/>
                <a:gd name="T66" fmla="*/ 0 w 1771"/>
                <a:gd name="T67" fmla="*/ 0 h 2766"/>
                <a:gd name="T68" fmla="*/ 0 w 1771"/>
                <a:gd name="T69" fmla="*/ 0 h 2766"/>
                <a:gd name="T70" fmla="*/ 0 w 1771"/>
                <a:gd name="T71" fmla="*/ 0 h 2766"/>
                <a:gd name="T72" fmla="*/ 0 w 1771"/>
                <a:gd name="T73" fmla="*/ 0 h 2766"/>
                <a:gd name="T74" fmla="*/ 0 w 1771"/>
                <a:gd name="T75" fmla="*/ 0 h 2766"/>
                <a:gd name="T76" fmla="*/ 0 w 1771"/>
                <a:gd name="T77" fmla="*/ 0 h 2766"/>
                <a:gd name="T78" fmla="*/ 0 w 1771"/>
                <a:gd name="T79" fmla="*/ 0 h 2766"/>
                <a:gd name="T80" fmla="*/ 0 w 1771"/>
                <a:gd name="T81" fmla="*/ 0 h 2766"/>
                <a:gd name="T82" fmla="*/ 0 w 1771"/>
                <a:gd name="T83" fmla="*/ 0 h 2766"/>
                <a:gd name="T84" fmla="*/ 0 w 1771"/>
                <a:gd name="T85" fmla="*/ 0 h 2766"/>
                <a:gd name="T86" fmla="*/ 0 w 1771"/>
                <a:gd name="T87" fmla="*/ 0 h 2766"/>
                <a:gd name="T88" fmla="*/ 0 w 1771"/>
                <a:gd name="T89" fmla="*/ 0 h 2766"/>
                <a:gd name="T90" fmla="*/ 0 w 1771"/>
                <a:gd name="T91" fmla="*/ 0 h 2766"/>
                <a:gd name="T92" fmla="*/ 0 w 1771"/>
                <a:gd name="T93" fmla="*/ 0 h 2766"/>
                <a:gd name="T94" fmla="*/ 0 w 1771"/>
                <a:gd name="T95" fmla="*/ 0 h 276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71"/>
                <a:gd name="T145" fmla="*/ 0 h 2766"/>
                <a:gd name="T146" fmla="*/ 1771 w 1771"/>
                <a:gd name="T147" fmla="*/ 2766 h 276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71" h="2766">
                  <a:moveTo>
                    <a:pt x="0" y="2766"/>
                  </a:moveTo>
                  <a:lnTo>
                    <a:pt x="146" y="2617"/>
                  </a:lnTo>
                  <a:lnTo>
                    <a:pt x="211" y="2485"/>
                  </a:lnTo>
                  <a:lnTo>
                    <a:pt x="260" y="2354"/>
                  </a:lnTo>
                  <a:lnTo>
                    <a:pt x="228" y="2206"/>
                  </a:lnTo>
                  <a:lnTo>
                    <a:pt x="228" y="2107"/>
                  </a:lnTo>
                  <a:lnTo>
                    <a:pt x="260" y="2025"/>
                  </a:lnTo>
                  <a:lnTo>
                    <a:pt x="325" y="1958"/>
                  </a:lnTo>
                  <a:lnTo>
                    <a:pt x="406" y="1925"/>
                  </a:lnTo>
                  <a:lnTo>
                    <a:pt x="357" y="2140"/>
                  </a:lnTo>
                  <a:lnTo>
                    <a:pt x="325" y="2370"/>
                  </a:lnTo>
                  <a:lnTo>
                    <a:pt x="341" y="2502"/>
                  </a:lnTo>
                  <a:lnTo>
                    <a:pt x="228" y="2567"/>
                  </a:lnTo>
                  <a:lnTo>
                    <a:pt x="17" y="2749"/>
                  </a:lnTo>
                  <a:lnTo>
                    <a:pt x="65" y="2716"/>
                  </a:lnTo>
                  <a:lnTo>
                    <a:pt x="228" y="2617"/>
                  </a:lnTo>
                  <a:lnTo>
                    <a:pt x="406" y="2535"/>
                  </a:lnTo>
                  <a:lnTo>
                    <a:pt x="406" y="2452"/>
                  </a:lnTo>
                  <a:lnTo>
                    <a:pt x="439" y="2354"/>
                  </a:lnTo>
                  <a:lnTo>
                    <a:pt x="503" y="2288"/>
                  </a:lnTo>
                  <a:lnTo>
                    <a:pt x="586" y="2239"/>
                  </a:lnTo>
                  <a:lnTo>
                    <a:pt x="569" y="2140"/>
                  </a:lnTo>
                  <a:lnTo>
                    <a:pt x="569" y="2058"/>
                  </a:lnTo>
                  <a:lnTo>
                    <a:pt x="618" y="1975"/>
                  </a:lnTo>
                  <a:lnTo>
                    <a:pt x="699" y="1925"/>
                  </a:lnTo>
                  <a:lnTo>
                    <a:pt x="764" y="1860"/>
                  </a:lnTo>
                  <a:lnTo>
                    <a:pt x="797" y="1794"/>
                  </a:lnTo>
                  <a:lnTo>
                    <a:pt x="780" y="1712"/>
                  </a:lnTo>
                  <a:lnTo>
                    <a:pt x="732" y="1630"/>
                  </a:lnTo>
                  <a:lnTo>
                    <a:pt x="699" y="1564"/>
                  </a:lnTo>
                  <a:lnTo>
                    <a:pt x="715" y="1498"/>
                  </a:lnTo>
                  <a:lnTo>
                    <a:pt x="748" y="1465"/>
                  </a:lnTo>
                  <a:lnTo>
                    <a:pt x="813" y="1432"/>
                  </a:lnTo>
                  <a:lnTo>
                    <a:pt x="878" y="1449"/>
                  </a:lnTo>
                  <a:lnTo>
                    <a:pt x="1007" y="1432"/>
                  </a:lnTo>
                  <a:lnTo>
                    <a:pt x="1040" y="1383"/>
                  </a:lnTo>
                  <a:lnTo>
                    <a:pt x="1056" y="1333"/>
                  </a:lnTo>
                  <a:lnTo>
                    <a:pt x="1007" y="1300"/>
                  </a:lnTo>
                  <a:lnTo>
                    <a:pt x="991" y="1251"/>
                  </a:lnTo>
                  <a:lnTo>
                    <a:pt x="991" y="1201"/>
                  </a:lnTo>
                  <a:lnTo>
                    <a:pt x="1024" y="1152"/>
                  </a:lnTo>
                  <a:lnTo>
                    <a:pt x="1007" y="1103"/>
                  </a:lnTo>
                  <a:lnTo>
                    <a:pt x="1024" y="1021"/>
                  </a:lnTo>
                  <a:lnTo>
                    <a:pt x="1056" y="938"/>
                  </a:lnTo>
                  <a:lnTo>
                    <a:pt x="1121" y="906"/>
                  </a:lnTo>
                  <a:lnTo>
                    <a:pt x="1186" y="791"/>
                  </a:lnTo>
                  <a:lnTo>
                    <a:pt x="1202" y="674"/>
                  </a:lnTo>
                  <a:lnTo>
                    <a:pt x="1202" y="527"/>
                  </a:lnTo>
                  <a:lnTo>
                    <a:pt x="1301" y="543"/>
                  </a:lnTo>
                  <a:lnTo>
                    <a:pt x="1398" y="510"/>
                  </a:lnTo>
                  <a:lnTo>
                    <a:pt x="1479" y="444"/>
                  </a:lnTo>
                  <a:lnTo>
                    <a:pt x="1528" y="362"/>
                  </a:lnTo>
                  <a:lnTo>
                    <a:pt x="1544" y="264"/>
                  </a:lnTo>
                  <a:lnTo>
                    <a:pt x="1528" y="181"/>
                  </a:lnTo>
                  <a:lnTo>
                    <a:pt x="1479" y="83"/>
                  </a:lnTo>
                  <a:lnTo>
                    <a:pt x="1398" y="32"/>
                  </a:lnTo>
                  <a:lnTo>
                    <a:pt x="1382" y="16"/>
                  </a:lnTo>
                  <a:lnTo>
                    <a:pt x="1495" y="0"/>
                  </a:lnTo>
                  <a:lnTo>
                    <a:pt x="1609" y="16"/>
                  </a:lnTo>
                  <a:lnTo>
                    <a:pt x="1658" y="49"/>
                  </a:lnTo>
                  <a:lnTo>
                    <a:pt x="1706" y="99"/>
                  </a:lnTo>
                  <a:lnTo>
                    <a:pt x="1739" y="165"/>
                  </a:lnTo>
                  <a:lnTo>
                    <a:pt x="1755" y="214"/>
                  </a:lnTo>
                  <a:lnTo>
                    <a:pt x="1771" y="313"/>
                  </a:lnTo>
                  <a:lnTo>
                    <a:pt x="1755" y="411"/>
                  </a:lnTo>
                  <a:lnTo>
                    <a:pt x="1706" y="494"/>
                  </a:lnTo>
                  <a:lnTo>
                    <a:pt x="1641" y="527"/>
                  </a:lnTo>
                  <a:lnTo>
                    <a:pt x="1317" y="642"/>
                  </a:lnTo>
                  <a:lnTo>
                    <a:pt x="1349" y="758"/>
                  </a:lnTo>
                  <a:lnTo>
                    <a:pt x="1349" y="873"/>
                  </a:lnTo>
                  <a:lnTo>
                    <a:pt x="1317" y="971"/>
                  </a:lnTo>
                  <a:lnTo>
                    <a:pt x="1349" y="1021"/>
                  </a:lnTo>
                  <a:lnTo>
                    <a:pt x="1349" y="1086"/>
                  </a:lnTo>
                  <a:lnTo>
                    <a:pt x="1333" y="1152"/>
                  </a:lnTo>
                  <a:lnTo>
                    <a:pt x="1268" y="1201"/>
                  </a:lnTo>
                  <a:lnTo>
                    <a:pt x="1202" y="1234"/>
                  </a:lnTo>
                  <a:lnTo>
                    <a:pt x="1219" y="1333"/>
                  </a:lnTo>
                  <a:lnTo>
                    <a:pt x="1186" y="1432"/>
                  </a:lnTo>
                  <a:lnTo>
                    <a:pt x="1137" y="1515"/>
                  </a:lnTo>
                  <a:lnTo>
                    <a:pt x="1056" y="1597"/>
                  </a:lnTo>
                  <a:lnTo>
                    <a:pt x="1056" y="1663"/>
                  </a:lnTo>
                  <a:lnTo>
                    <a:pt x="1040" y="1745"/>
                  </a:lnTo>
                  <a:lnTo>
                    <a:pt x="991" y="1827"/>
                  </a:lnTo>
                  <a:lnTo>
                    <a:pt x="943" y="1893"/>
                  </a:lnTo>
                  <a:lnTo>
                    <a:pt x="861" y="1925"/>
                  </a:lnTo>
                  <a:lnTo>
                    <a:pt x="861" y="2025"/>
                  </a:lnTo>
                  <a:lnTo>
                    <a:pt x="813" y="2140"/>
                  </a:lnTo>
                  <a:lnTo>
                    <a:pt x="699" y="2239"/>
                  </a:lnTo>
                  <a:lnTo>
                    <a:pt x="667" y="2337"/>
                  </a:lnTo>
                  <a:lnTo>
                    <a:pt x="602" y="2436"/>
                  </a:lnTo>
                  <a:lnTo>
                    <a:pt x="520" y="2502"/>
                  </a:lnTo>
                  <a:lnTo>
                    <a:pt x="536" y="2551"/>
                  </a:lnTo>
                  <a:lnTo>
                    <a:pt x="536" y="2617"/>
                  </a:lnTo>
                  <a:lnTo>
                    <a:pt x="503" y="2700"/>
                  </a:lnTo>
                  <a:lnTo>
                    <a:pt x="439" y="2749"/>
                  </a:lnTo>
                  <a:lnTo>
                    <a:pt x="0" y="276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1" name="Freeform 71"/>
            <p:cNvSpPr>
              <a:spLocks/>
            </p:cNvSpPr>
            <p:nvPr/>
          </p:nvSpPr>
          <p:spPr bwMode="auto">
            <a:xfrm>
              <a:off x="-356" y="1139"/>
              <a:ext cx="55" cy="99"/>
            </a:xfrm>
            <a:custGeom>
              <a:avLst/>
              <a:gdLst>
                <a:gd name="T0" fmla="*/ 0 w 1771"/>
                <a:gd name="T1" fmla="*/ 0 h 2766"/>
                <a:gd name="T2" fmla="*/ 0 w 1771"/>
                <a:gd name="T3" fmla="*/ 0 h 2766"/>
                <a:gd name="T4" fmla="*/ 0 w 1771"/>
                <a:gd name="T5" fmla="*/ 0 h 2766"/>
                <a:gd name="T6" fmla="*/ 0 w 1771"/>
                <a:gd name="T7" fmla="*/ 0 h 2766"/>
                <a:gd name="T8" fmla="*/ 0 w 1771"/>
                <a:gd name="T9" fmla="*/ 0 h 2766"/>
                <a:gd name="T10" fmla="*/ 0 w 1771"/>
                <a:gd name="T11" fmla="*/ 0 h 2766"/>
                <a:gd name="T12" fmla="*/ 0 w 1771"/>
                <a:gd name="T13" fmla="*/ 0 h 2766"/>
                <a:gd name="T14" fmla="*/ 0 w 1771"/>
                <a:gd name="T15" fmla="*/ 0 h 2766"/>
                <a:gd name="T16" fmla="*/ 0 w 1771"/>
                <a:gd name="T17" fmla="*/ 0 h 2766"/>
                <a:gd name="T18" fmla="*/ 0 w 1771"/>
                <a:gd name="T19" fmla="*/ 0 h 2766"/>
                <a:gd name="T20" fmla="*/ 0 w 1771"/>
                <a:gd name="T21" fmla="*/ 0 h 2766"/>
                <a:gd name="T22" fmla="*/ 0 w 1771"/>
                <a:gd name="T23" fmla="*/ 0 h 2766"/>
                <a:gd name="T24" fmla="*/ 0 w 1771"/>
                <a:gd name="T25" fmla="*/ 0 h 2766"/>
                <a:gd name="T26" fmla="*/ 0 w 1771"/>
                <a:gd name="T27" fmla="*/ 0 h 2766"/>
                <a:gd name="T28" fmla="*/ 0 w 1771"/>
                <a:gd name="T29" fmla="*/ 0 h 2766"/>
                <a:gd name="T30" fmla="*/ 0 w 1771"/>
                <a:gd name="T31" fmla="*/ 0 h 2766"/>
                <a:gd name="T32" fmla="*/ 0 w 1771"/>
                <a:gd name="T33" fmla="*/ 0 h 2766"/>
                <a:gd name="T34" fmla="*/ 0 w 1771"/>
                <a:gd name="T35" fmla="*/ 0 h 2766"/>
                <a:gd name="T36" fmla="*/ 0 w 1771"/>
                <a:gd name="T37" fmla="*/ 0 h 2766"/>
                <a:gd name="T38" fmla="*/ 0 w 1771"/>
                <a:gd name="T39" fmla="*/ 0 h 2766"/>
                <a:gd name="T40" fmla="*/ 0 w 1771"/>
                <a:gd name="T41" fmla="*/ 0 h 2766"/>
                <a:gd name="T42" fmla="*/ 0 w 1771"/>
                <a:gd name="T43" fmla="*/ 0 h 2766"/>
                <a:gd name="T44" fmla="*/ 0 w 1771"/>
                <a:gd name="T45" fmla="*/ 0 h 2766"/>
                <a:gd name="T46" fmla="*/ 0 w 1771"/>
                <a:gd name="T47" fmla="*/ 0 h 2766"/>
                <a:gd name="T48" fmla="*/ 0 w 1771"/>
                <a:gd name="T49" fmla="*/ 0 h 2766"/>
                <a:gd name="T50" fmla="*/ 0 w 1771"/>
                <a:gd name="T51" fmla="*/ 0 h 2766"/>
                <a:gd name="T52" fmla="*/ 0 w 1771"/>
                <a:gd name="T53" fmla="*/ 0 h 2766"/>
                <a:gd name="T54" fmla="*/ 0 w 1771"/>
                <a:gd name="T55" fmla="*/ 0 h 2766"/>
                <a:gd name="T56" fmla="*/ 0 w 1771"/>
                <a:gd name="T57" fmla="*/ 0 h 2766"/>
                <a:gd name="T58" fmla="*/ 0 w 1771"/>
                <a:gd name="T59" fmla="*/ 0 h 2766"/>
                <a:gd name="T60" fmla="*/ 0 w 1771"/>
                <a:gd name="T61" fmla="*/ 0 h 2766"/>
                <a:gd name="T62" fmla="*/ 0 w 1771"/>
                <a:gd name="T63" fmla="*/ 0 h 2766"/>
                <a:gd name="T64" fmla="*/ 0 w 1771"/>
                <a:gd name="T65" fmla="*/ 0 h 2766"/>
                <a:gd name="T66" fmla="*/ 0 w 1771"/>
                <a:gd name="T67" fmla="*/ 0 h 2766"/>
                <a:gd name="T68" fmla="*/ 0 w 1771"/>
                <a:gd name="T69" fmla="*/ 0 h 2766"/>
                <a:gd name="T70" fmla="*/ 0 w 1771"/>
                <a:gd name="T71" fmla="*/ 0 h 2766"/>
                <a:gd name="T72" fmla="*/ 0 w 1771"/>
                <a:gd name="T73" fmla="*/ 0 h 2766"/>
                <a:gd name="T74" fmla="*/ 0 w 1771"/>
                <a:gd name="T75" fmla="*/ 0 h 2766"/>
                <a:gd name="T76" fmla="*/ 0 w 1771"/>
                <a:gd name="T77" fmla="*/ 0 h 2766"/>
                <a:gd name="T78" fmla="*/ 0 w 1771"/>
                <a:gd name="T79" fmla="*/ 0 h 2766"/>
                <a:gd name="T80" fmla="*/ 0 w 1771"/>
                <a:gd name="T81" fmla="*/ 0 h 2766"/>
                <a:gd name="T82" fmla="*/ 0 w 1771"/>
                <a:gd name="T83" fmla="*/ 0 h 2766"/>
                <a:gd name="T84" fmla="*/ 0 w 1771"/>
                <a:gd name="T85" fmla="*/ 0 h 2766"/>
                <a:gd name="T86" fmla="*/ 0 w 1771"/>
                <a:gd name="T87" fmla="*/ 0 h 2766"/>
                <a:gd name="T88" fmla="*/ 0 w 1771"/>
                <a:gd name="T89" fmla="*/ 0 h 2766"/>
                <a:gd name="T90" fmla="*/ 0 w 1771"/>
                <a:gd name="T91" fmla="*/ 0 h 2766"/>
                <a:gd name="T92" fmla="*/ 0 w 1771"/>
                <a:gd name="T93" fmla="*/ 0 h 2766"/>
                <a:gd name="T94" fmla="*/ 0 w 1771"/>
                <a:gd name="T95" fmla="*/ 0 h 276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71"/>
                <a:gd name="T145" fmla="*/ 0 h 2766"/>
                <a:gd name="T146" fmla="*/ 1771 w 1771"/>
                <a:gd name="T147" fmla="*/ 2766 h 276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71" h="2766">
                  <a:moveTo>
                    <a:pt x="0" y="2766"/>
                  </a:moveTo>
                  <a:lnTo>
                    <a:pt x="146" y="2617"/>
                  </a:lnTo>
                  <a:lnTo>
                    <a:pt x="211" y="2485"/>
                  </a:lnTo>
                  <a:lnTo>
                    <a:pt x="260" y="2354"/>
                  </a:lnTo>
                  <a:lnTo>
                    <a:pt x="228" y="2206"/>
                  </a:lnTo>
                  <a:lnTo>
                    <a:pt x="228" y="2107"/>
                  </a:lnTo>
                  <a:lnTo>
                    <a:pt x="260" y="2025"/>
                  </a:lnTo>
                  <a:lnTo>
                    <a:pt x="325" y="1958"/>
                  </a:lnTo>
                  <a:lnTo>
                    <a:pt x="406" y="1925"/>
                  </a:lnTo>
                  <a:lnTo>
                    <a:pt x="357" y="2140"/>
                  </a:lnTo>
                  <a:lnTo>
                    <a:pt x="325" y="2370"/>
                  </a:lnTo>
                  <a:lnTo>
                    <a:pt x="341" y="2502"/>
                  </a:lnTo>
                  <a:lnTo>
                    <a:pt x="228" y="2567"/>
                  </a:lnTo>
                  <a:lnTo>
                    <a:pt x="17" y="2749"/>
                  </a:lnTo>
                  <a:lnTo>
                    <a:pt x="65" y="2716"/>
                  </a:lnTo>
                  <a:lnTo>
                    <a:pt x="228" y="2617"/>
                  </a:lnTo>
                  <a:lnTo>
                    <a:pt x="406" y="2535"/>
                  </a:lnTo>
                  <a:lnTo>
                    <a:pt x="406" y="2452"/>
                  </a:lnTo>
                  <a:lnTo>
                    <a:pt x="439" y="2354"/>
                  </a:lnTo>
                  <a:lnTo>
                    <a:pt x="503" y="2288"/>
                  </a:lnTo>
                  <a:lnTo>
                    <a:pt x="586" y="2239"/>
                  </a:lnTo>
                  <a:lnTo>
                    <a:pt x="569" y="2140"/>
                  </a:lnTo>
                  <a:lnTo>
                    <a:pt x="569" y="2058"/>
                  </a:lnTo>
                  <a:lnTo>
                    <a:pt x="618" y="1975"/>
                  </a:lnTo>
                  <a:lnTo>
                    <a:pt x="699" y="1925"/>
                  </a:lnTo>
                  <a:lnTo>
                    <a:pt x="764" y="1860"/>
                  </a:lnTo>
                  <a:lnTo>
                    <a:pt x="797" y="1794"/>
                  </a:lnTo>
                  <a:lnTo>
                    <a:pt x="780" y="1712"/>
                  </a:lnTo>
                  <a:lnTo>
                    <a:pt x="732" y="1630"/>
                  </a:lnTo>
                  <a:lnTo>
                    <a:pt x="699" y="1564"/>
                  </a:lnTo>
                  <a:lnTo>
                    <a:pt x="715" y="1498"/>
                  </a:lnTo>
                  <a:lnTo>
                    <a:pt x="748" y="1465"/>
                  </a:lnTo>
                  <a:lnTo>
                    <a:pt x="813" y="1432"/>
                  </a:lnTo>
                  <a:lnTo>
                    <a:pt x="878" y="1449"/>
                  </a:lnTo>
                  <a:lnTo>
                    <a:pt x="1007" y="1432"/>
                  </a:lnTo>
                  <a:lnTo>
                    <a:pt x="1040" y="1383"/>
                  </a:lnTo>
                  <a:lnTo>
                    <a:pt x="1056" y="1333"/>
                  </a:lnTo>
                  <a:lnTo>
                    <a:pt x="1007" y="1300"/>
                  </a:lnTo>
                  <a:lnTo>
                    <a:pt x="991" y="1251"/>
                  </a:lnTo>
                  <a:lnTo>
                    <a:pt x="991" y="1201"/>
                  </a:lnTo>
                  <a:lnTo>
                    <a:pt x="1024" y="1152"/>
                  </a:lnTo>
                  <a:lnTo>
                    <a:pt x="1007" y="1103"/>
                  </a:lnTo>
                  <a:lnTo>
                    <a:pt x="1024" y="1021"/>
                  </a:lnTo>
                  <a:lnTo>
                    <a:pt x="1056" y="938"/>
                  </a:lnTo>
                  <a:lnTo>
                    <a:pt x="1121" y="906"/>
                  </a:lnTo>
                  <a:lnTo>
                    <a:pt x="1186" y="791"/>
                  </a:lnTo>
                  <a:lnTo>
                    <a:pt x="1202" y="674"/>
                  </a:lnTo>
                  <a:lnTo>
                    <a:pt x="1202" y="527"/>
                  </a:lnTo>
                  <a:lnTo>
                    <a:pt x="1301" y="543"/>
                  </a:lnTo>
                  <a:lnTo>
                    <a:pt x="1398" y="510"/>
                  </a:lnTo>
                  <a:lnTo>
                    <a:pt x="1479" y="444"/>
                  </a:lnTo>
                  <a:lnTo>
                    <a:pt x="1528" y="362"/>
                  </a:lnTo>
                  <a:lnTo>
                    <a:pt x="1544" y="264"/>
                  </a:lnTo>
                  <a:lnTo>
                    <a:pt x="1528" y="181"/>
                  </a:lnTo>
                  <a:lnTo>
                    <a:pt x="1479" y="83"/>
                  </a:lnTo>
                  <a:lnTo>
                    <a:pt x="1398" y="32"/>
                  </a:lnTo>
                  <a:lnTo>
                    <a:pt x="1382" y="16"/>
                  </a:lnTo>
                  <a:lnTo>
                    <a:pt x="1495" y="0"/>
                  </a:lnTo>
                  <a:lnTo>
                    <a:pt x="1609" y="16"/>
                  </a:lnTo>
                  <a:lnTo>
                    <a:pt x="1658" y="49"/>
                  </a:lnTo>
                  <a:lnTo>
                    <a:pt x="1706" y="99"/>
                  </a:lnTo>
                  <a:lnTo>
                    <a:pt x="1739" y="165"/>
                  </a:lnTo>
                  <a:lnTo>
                    <a:pt x="1755" y="214"/>
                  </a:lnTo>
                  <a:lnTo>
                    <a:pt x="1771" y="313"/>
                  </a:lnTo>
                  <a:lnTo>
                    <a:pt x="1755" y="411"/>
                  </a:lnTo>
                  <a:lnTo>
                    <a:pt x="1706" y="494"/>
                  </a:lnTo>
                  <a:lnTo>
                    <a:pt x="1641" y="527"/>
                  </a:lnTo>
                  <a:lnTo>
                    <a:pt x="1317" y="642"/>
                  </a:lnTo>
                  <a:lnTo>
                    <a:pt x="1349" y="758"/>
                  </a:lnTo>
                  <a:lnTo>
                    <a:pt x="1349" y="873"/>
                  </a:lnTo>
                  <a:lnTo>
                    <a:pt x="1317" y="971"/>
                  </a:lnTo>
                  <a:lnTo>
                    <a:pt x="1349" y="1021"/>
                  </a:lnTo>
                  <a:lnTo>
                    <a:pt x="1349" y="1086"/>
                  </a:lnTo>
                  <a:lnTo>
                    <a:pt x="1333" y="1152"/>
                  </a:lnTo>
                  <a:lnTo>
                    <a:pt x="1268" y="1201"/>
                  </a:lnTo>
                  <a:lnTo>
                    <a:pt x="1202" y="1234"/>
                  </a:lnTo>
                  <a:lnTo>
                    <a:pt x="1219" y="1333"/>
                  </a:lnTo>
                  <a:lnTo>
                    <a:pt x="1186" y="1432"/>
                  </a:lnTo>
                  <a:lnTo>
                    <a:pt x="1137" y="1515"/>
                  </a:lnTo>
                  <a:lnTo>
                    <a:pt x="1056" y="1597"/>
                  </a:lnTo>
                  <a:lnTo>
                    <a:pt x="1056" y="1663"/>
                  </a:lnTo>
                  <a:lnTo>
                    <a:pt x="1040" y="1745"/>
                  </a:lnTo>
                  <a:lnTo>
                    <a:pt x="991" y="1827"/>
                  </a:lnTo>
                  <a:lnTo>
                    <a:pt x="943" y="1893"/>
                  </a:lnTo>
                  <a:lnTo>
                    <a:pt x="861" y="1925"/>
                  </a:lnTo>
                  <a:lnTo>
                    <a:pt x="861" y="2025"/>
                  </a:lnTo>
                  <a:lnTo>
                    <a:pt x="813" y="2140"/>
                  </a:lnTo>
                  <a:lnTo>
                    <a:pt x="699" y="2239"/>
                  </a:lnTo>
                  <a:lnTo>
                    <a:pt x="667" y="2337"/>
                  </a:lnTo>
                  <a:lnTo>
                    <a:pt x="602" y="2436"/>
                  </a:lnTo>
                  <a:lnTo>
                    <a:pt x="520" y="2502"/>
                  </a:lnTo>
                  <a:lnTo>
                    <a:pt x="536" y="2551"/>
                  </a:lnTo>
                  <a:lnTo>
                    <a:pt x="536" y="2617"/>
                  </a:lnTo>
                  <a:lnTo>
                    <a:pt x="503" y="2700"/>
                  </a:lnTo>
                  <a:lnTo>
                    <a:pt x="439" y="2749"/>
                  </a:lnTo>
                  <a:lnTo>
                    <a:pt x="0" y="2766"/>
                  </a:lnTo>
                </a:path>
              </a:pathLst>
            </a:cu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2" name="Freeform 72"/>
            <p:cNvSpPr>
              <a:spLocks/>
            </p:cNvSpPr>
            <p:nvPr/>
          </p:nvSpPr>
          <p:spPr bwMode="auto">
            <a:xfrm>
              <a:off x="-303" y="1121"/>
              <a:ext cx="14" cy="21"/>
            </a:xfrm>
            <a:custGeom>
              <a:avLst/>
              <a:gdLst>
                <a:gd name="T0" fmla="*/ 0 w 439"/>
                <a:gd name="T1" fmla="*/ 0 h 592"/>
                <a:gd name="T2" fmla="*/ 0 w 439"/>
                <a:gd name="T3" fmla="*/ 0 h 592"/>
                <a:gd name="T4" fmla="*/ 0 w 439"/>
                <a:gd name="T5" fmla="*/ 0 h 592"/>
                <a:gd name="T6" fmla="*/ 0 w 439"/>
                <a:gd name="T7" fmla="*/ 0 h 592"/>
                <a:gd name="T8" fmla="*/ 0 w 439"/>
                <a:gd name="T9" fmla="*/ 0 h 592"/>
                <a:gd name="T10" fmla="*/ 0 w 439"/>
                <a:gd name="T11" fmla="*/ 0 h 592"/>
                <a:gd name="T12" fmla="*/ 0 w 439"/>
                <a:gd name="T13" fmla="*/ 0 h 592"/>
                <a:gd name="T14" fmla="*/ 0 w 439"/>
                <a:gd name="T15" fmla="*/ 0 h 592"/>
                <a:gd name="T16" fmla="*/ 0 w 439"/>
                <a:gd name="T17" fmla="*/ 0 h 592"/>
                <a:gd name="T18" fmla="*/ 0 w 439"/>
                <a:gd name="T19" fmla="*/ 0 h 592"/>
                <a:gd name="T20" fmla="*/ 0 w 439"/>
                <a:gd name="T21" fmla="*/ 0 h 592"/>
                <a:gd name="T22" fmla="*/ 0 w 439"/>
                <a:gd name="T23" fmla="*/ 0 h 592"/>
                <a:gd name="T24" fmla="*/ 0 w 439"/>
                <a:gd name="T25" fmla="*/ 0 h 592"/>
                <a:gd name="T26" fmla="*/ 0 w 439"/>
                <a:gd name="T27" fmla="*/ 0 h 592"/>
                <a:gd name="T28" fmla="*/ 0 w 439"/>
                <a:gd name="T29" fmla="*/ 0 h 592"/>
                <a:gd name="T30" fmla="*/ 0 w 439"/>
                <a:gd name="T31" fmla="*/ 0 h 592"/>
                <a:gd name="T32" fmla="*/ 0 w 439"/>
                <a:gd name="T33" fmla="*/ 0 h 592"/>
                <a:gd name="T34" fmla="*/ 0 w 439"/>
                <a:gd name="T35" fmla="*/ 0 h 592"/>
                <a:gd name="T36" fmla="*/ 0 w 439"/>
                <a:gd name="T37" fmla="*/ 0 h 592"/>
                <a:gd name="T38" fmla="*/ 0 w 439"/>
                <a:gd name="T39" fmla="*/ 0 h 592"/>
                <a:gd name="T40" fmla="*/ 0 w 439"/>
                <a:gd name="T41" fmla="*/ 0 h 592"/>
                <a:gd name="T42" fmla="*/ 0 w 439"/>
                <a:gd name="T43" fmla="*/ 0 h 5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9"/>
                <a:gd name="T67" fmla="*/ 0 h 592"/>
                <a:gd name="T68" fmla="*/ 439 w 439"/>
                <a:gd name="T69" fmla="*/ 592 h 5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9" h="592">
                  <a:moveTo>
                    <a:pt x="309" y="427"/>
                  </a:moveTo>
                  <a:lnTo>
                    <a:pt x="293" y="493"/>
                  </a:lnTo>
                  <a:lnTo>
                    <a:pt x="245" y="558"/>
                  </a:lnTo>
                  <a:lnTo>
                    <a:pt x="180" y="592"/>
                  </a:lnTo>
                  <a:lnTo>
                    <a:pt x="114" y="592"/>
                  </a:lnTo>
                  <a:lnTo>
                    <a:pt x="33" y="525"/>
                  </a:lnTo>
                  <a:lnTo>
                    <a:pt x="0" y="460"/>
                  </a:lnTo>
                  <a:lnTo>
                    <a:pt x="0" y="378"/>
                  </a:lnTo>
                  <a:lnTo>
                    <a:pt x="33" y="295"/>
                  </a:lnTo>
                  <a:lnTo>
                    <a:pt x="114" y="213"/>
                  </a:lnTo>
                  <a:lnTo>
                    <a:pt x="163" y="115"/>
                  </a:lnTo>
                  <a:lnTo>
                    <a:pt x="180" y="0"/>
                  </a:lnTo>
                  <a:lnTo>
                    <a:pt x="180" y="16"/>
                  </a:lnTo>
                  <a:lnTo>
                    <a:pt x="212" y="82"/>
                  </a:lnTo>
                  <a:lnTo>
                    <a:pt x="212" y="164"/>
                  </a:lnTo>
                  <a:lnTo>
                    <a:pt x="180" y="230"/>
                  </a:lnTo>
                  <a:lnTo>
                    <a:pt x="261" y="147"/>
                  </a:lnTo>
                  <a:lnTo>
                    <a:pt x="358" y="98"/>
                  </a:lnTo>
                  <a:lnTo>
                    <a:pt x="439" y="82"/>
                  </a:lnTo>
                  <a:lnTo>
                    <a:pt x="342" y="213"/>
                  </a:lnTo>
                  <a:lnTo>
                    <a:pt x="309" y="4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3" name="Freeform 73"/>
            <p:cNvSpPr>
              <a:spLocks/>
            </p:cNvSpPr>
            <p:nvPr/>
          </p:nvSpPr>
          <p:spPr bwMode="auto">
            <a:xfrm>
              <a:off x="-303" y="1121"/>
              <a:ext cx="14" cy="21"/>
            </a:xfrm>
            <a:custGeom>
              <a:avLst/>
              <a:gdLst>
                <a:gd name="T0" fmla="*/ 0 w 439"/>
                <a:gd name="T1" fmla="*/ 0 h 592"/>
                <a:gd name="T2" fmla="*/ 0 w 439"/>
                <a:gd name="T3" fmla="*/ 0 h 592"/>
                <a:gd name="T4" fmla="*/ 0 w 439"/>
                <a:gd name="T5" fmla="*/ 0 h 592"/>
                <a:gd name="T6" fmla="*/ 0 w 439"/>
                <a:gd name="T7" fmla="*/ 0 h 592"/>
                <a:gd name="T8" fmla="*/ 0 w 439"/>
                <a:gd name="T9" fmla="*/ 0 h 592"/>
                <a:gd name="T10" fmla="*/ 0 w 439"/>
                <a:gd name="T11" fmla="*/ 0 h 592"/>
                <a:gd name="T12" fmla="*/ 0 w 439"/>
                <a:gd name="T13" fmla="*/ 0 h 592"/>
                <a:gd name="T14" fmla="*/ 0 w 439"/>
                <a:gd name="T15" fmla="*/ 0 h 592"/>
                <a:gd name="T16" fmla="*/ 0 w 439"/>
                <a:gd name="T17" fmla="*/ 0 h 592"/>
                <a:gd name="T18" fmla="*/ 0 w 439"/>
                <a:gd name="T19" fmla="*/ 0 h 592"/>
                <a:gd name="T20" fmla="*/ 0 w 439"/>
                <a:gd name="T21" fmla="*/ 0 h 592"/>
                <a:gd name="T22" fmla="*/ 0 w 439"/>
                <a:gd name="T23" fmla="*/ 0 h 592"/>
                <a:gd name="T24" fmla="*/ 0 w 439"/>
                <a:gd name="T25" fmla="*/ 0 h 592"/>
                <a:gd name="T26" fmla="*/ 0 w 439"/>
                <a:gd name="T27" fmla="*/ 0 h 592"/>
                <a:gd name="T28" fmla="*/ 0 w 439"/>
                <a:gd name="T29" fmla="*/ 0 h 592"/>
                <a:gd name="T30" fmla="*/ 0 w 439"/>
                <a:gd name="T31" fmla="*/ 0 h 592"/>
                <a:gd name="T32" fmla="*/ 0 w 439"/>
                <a:gd name="T33" fmla="*/ 0 h 592"/>
                <a:gd name="T34" fmla="*/ 0 w 439"/>
                <a:gd name="T35" fmla="*/ 0 h 592"/>
                <a:gd name="T36" fmla="*/ 0 w 439"/>
                <a:gd name="T37" fmla="*/ 0 h 592"/>
                <a:gd name="T38" fmla="*/ 0 w 439"/>
                <a:gd name="T39" fmla="*/ 0 h 592"/>
                <a:gd name="T40" fmla="*/ 0 w 439"/>
                <a:gd name="T41" fmla="*/ 0 h 592"/>
                <a:gd name="T42" fmla="*/ 0 w 439"/>
                <a:gd name="T43" fmla="*/ 0 h 5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9"/>
                <a:gd name="T67" fmla="*/ 0 h 592"/>
                <a:gd name="T68" fmla="*/ 439 w 439"/>
                <a:gd name="T69" fmla="*/ 592 h 5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9" h="592">
                  <a:moveTo>
                    <a:pt x="309" y="427"/>
                  </a:moveTo>
                  <a:lnTo>
                    <a:pt x="293" y="493"/>
                  </a:lnTo>
                  <a:lnTo>
                    <a:pt x="245" y="558"/>
                  </a:lnTo>
                  <a:lnTo>
                    <a:pt x="180" y="592"/>
                  </a:lnTo>
                  <a:lnTo>
                    <a:pt x="114" y="592"/>
                  </a:lnTo>
                  <a:lnTo>
                    <a:pt x="33" y="525"/>
                  </a:lnTo>
                  <a:lnTo>
                    <a:pt x="0" y="460"/>
                  </a:lnTo>
                  <a:lnTo>
                    <a:pt x="0" y="378"/>
                  </a:lnTo>
                  <a:lnTo>
                    <a:pt x="33" y="295"/>
                  </a:lnTo>
                  <a:lnTo>
                    <a:pt x="114" y="213"/>
                  </a:lnTo>
                  <a:lnTo>
                    <a:pt x="163" y="115"/>
                  </a:lnTo>
                  <a:lnTo>
                    <a:pt x="180" y="0"/>
                  </a:lnTo>
                  <a:lnTo>
                    <a:pt x="180" y="16"/>
                  </a:lnTo>
                  <a:lnTo>
                    <a:pt x="212" y="82"/>
                  </a:lnTo>
                  <a:lnTo>
                    <a:pt x="212" y="164"/>
                  </a:lnTo>
                  <a:lnTo>
                    <a:pt x="180" y="230"/>
                  </a:lnTo>
                  <a:lnTo>
                    <a:pt x="261" y="147"/>
                  </a:lnTo>
                  <a:lnTo>
                    <a:pt x="358" y="98"/>
                  </a:lnTo>
                  <a:lnTo>
                    <a:pt x="439" y="82"/>
                  </a:lnTo>
                  <a:lnTo>
                    <a:pt x="342" y="213"/>
                  </a:lnTo>
                  <a:lnTo>
                    <a:pt x="309" y="427"/>
                  </a:lnTo>
                </a:path>
              </a:pathLst>
            </a:cu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4" name="Freeform 74"/>
            <p:cNvSpPr>
              <a:spLocks/>
            </p:cNvSpPr>
            <p:nvPr/>
          </p:nvSpPr>
          <p:spPr bwMode="auto">
            <a:xfrm>
              <a:off x="-560" y="1235"/>
              <a:ext cx="367" cy="241"/>
            </a:xfrm>
            <a:custGeom>
              <a:avLst/>
              <a:gdLst>
                <a:gd name="T0" fmla="*/ 0 w 11750"/>
                <a:gd name="T1" fmla="*/ 0 h 6748"/>
                <a:gd name="T2" fmla="*/ 0 w 11750"/>
                <a:gd name="T3" fmla="*/ 0 h 6748"/>
                <a:gd name="T4" fmla="*/ 0 w 11750"/>
                <a:gd name="T5" fmla="*/ 0 h 6748"/>
                <a:gd name="T6" fmla="*/ 0 w 11750"/>
                <a:gd name="T7" fmla="*/ 0 h 6748"/>
                <a:gd name="T8" fmla="*/ 0 w 11750"/>
                <a:gd name="T9" fmla="*/ 0 h 6748"/>
                <a:gd name="T10" fmla="*/ 0 w 11750"/>
                <a:gd name="T11" fmla="*/ 0 h 6748"/>
                <a:gd name="T12" fmla="*/ 0 w 11750"/>
                <a:gd name="T13" fmla="*/ 0 h 6748"/>
                <a:gd name="T14" fmla="*/ 0 w 11750"/>
                <a:gd name="T15" fmla="*/ 0 h 6748"/>
                <a:gd name="T16" fmla="*/ 0 w 11750"/>
                <a:gd name="T17" fmla="*/ 0 h 6748"/>
                <a:gd name="T18" fmla="*/ 0 w 11750"/>
                <a:gd name="T19" fmla="*/ 0 h 6748"/>
                <a:gd name="T20" fmla="*/ 0 w 11750"/>
                <a:gd name="T21" fmla="*/ 0 h 6748"/>
                <a:gd name="T22" fmla="*/ 0 w 11750"/>
                <a:gd name="T23" fmla="*/ 0 h 6748"/>
                <a:gd name="T24" fmla="*/ 0 w 11750"/>
                <a:gd name="T25" fmla="*/ 0 h 6748"/>
                <a:gd name="T26" fmla="*/ 0 w 11750"/>
                <a:gd name="T27" fmla="*/ 0 h 6748"/>
                <a:gd name="T28" fmla="*/ 0 w 11750"/>
                <a:gd name="T29" fmla="*/ 0 h 6748"/>
                <a:gd name="T30" fmla="*/ 0 w 11750"/>
                <a:gd name="T31" fmla="*/ 0 h 6748"/>
                <a:gd name="T32" fmla="*/ 0 w 11750"/>
                <a:gd name="T33" fmla="*/ 0 h 6748"/>
                <a:gd name="T34" fmla="*/ 0 w 11750"/>
                <a:gd name="T35" fmla="*/ 0 h 6748"/>
                <a:gd name="T36" fmla="*/ 0 w 11750"/>
                <a:gd name="T37" fmla="*/ 0 h 6748"/>
                <a:gd name="T38" fmla="*/ 0 w 11750"/>
                <a:gd name="T39" fmla="*/ 0 h 6748"/>
                <a:gd name="T40" fmla="*/ 0 w 11750"/>
                <a:gd name="T41" fmla="*/ 0 h 6748"/>
                <a:gd name="T42" fmla="*/ 0 w 11750"/>
                <a:gd name="T43" fmla="*/ 0 h 6748"/>
                <a:gd name="T44" fmla="*/ 0 w 11750"/>
                <a:gd name="T45" fmla="*/ 0 h 6748"/>
                <a:gd name="T46" fmla="*/ 0 w 11750"/>
                <a:gd name="T47" fmla="*/ 0 h 6748"/>
                <a:gd name="T48" fmla="*/ 0 w 11750"/>
                <a:gd name="T49" fmla="*/ 0 h 6748"/>
                <a:gd name="T50" fmla="*/ 0 w 11750"/>
                <a:gd name="T51" fmla="*/ 0 h 6748"/>
                <a:gd name="T52" fmla="*/ 0 w 11750"/>
                <a:gd name="T53" fmla="*/ 0 h 6748"/>
                <a:gd name="T54" fmla="*/ 0 w 11750"/>
                <a:gd name="T55" fmla="*/ 0 h 6748"/>
                <a:gd name="T56" fmla="*/ 0 w 11750"/>
                <a:gd name="T57" fmla="*/ 0 h 6748"/>
                <a:gd name="T58" fmla="*/ 0 w 11750"/>
                <a:gd name="T59" fmla="*/ 0 h 6748"/>
                <a:gd name="T60" fmla="*/ 0 w 11750"/>
                <a:gd name="T61" fmla="*/ 0 h 6748"/>
                <a:gd name="T62" fmla="*/ 0 w 11750"/>
                <a:gd name="T63" fmla="*/ 0 h 6748"/>
                <a:gd name="T64" fmla="*/ 0 w 11750"/>
                <a:gd name="T65" fmla="*/ 0 h 6748"/>
                <a:gd name="T66" fmla="*/ 0 w 11750"/>
                <a:gd name="T67" fmla="*/ 0 h 6748"/>
                <a:gd name="T68" fmla="*/ 0 w 11750"/>
                <a:gd name="T69" fmla="*/ 0 h 6748"/>
                <a:gd name="T70" fmla="*/ 0 w 11750"/>
                <a:gd name="T71" fmla="*/ 0 h 6748"/>
                <a:gd name="T72" fmla="*/ 0 w 11750"/>
                <a:gd name="T73" fmla="*/ 0 h 6748"/>
                <a:gd name="T74" fmla="*/ 0 w 11750"/>
                <a:gd name="T75" fmla="*/ 0 h 6748"/>
                <a:gd name="T76" fmla="*/ 0 w 11750"/>
                <a:gd name="T77" fmla="*/ 0 h 6748"/>
                <a:gd name="T78" fmla="*/ 0 w 11750"/>
                <a:gd name="T79" fmla="*/ 0 h 6748"/>
                <a:gd name="T80" fmla="*/ 0 w 11750"/>
                <a:gd name="T81" fmla="*/ 0 h 6748"/>
                <a:gd name="T82" fmla="*/ 0 w 11750"/>
                <a:gd name="T83" fmla="*/ 0 h 6748"/>
                <a:gd name="T84" fmla="*/ 0 w 11750"/>
                <a:gd name="T85" fmla="*/ 0 h 6748"/>
                <a:gd name="T86" fmla="*/ 0 w 11750"/>
                <a:gd name="T87" fmla="*/ 0 h 6748"/>
                <a:gd name="T88" fmla="*/ 0 w 11750"/>
                <a:gd name="T89" fmla="*/ 0 h 6748"/>
                <a:gd name="T90" fmla="*/ 0 w 11750"/>
                <a:gd name="T91" fmla="*/ 0 h 6748"/>
                <a:gd name="T92" fmla="*/ 0 w 11750"/>
                <a:gd name="T93" fmla="*/ 0 h 6748"/>
                <a:gd name="T94" fmla="*/ 0 w 11750"/>
                <a:gd name="T95" fmla="*/ 0 h 6748"/>
                <a:gd name="T96" fmla="*/ 0 w 11750"/>
                <a:gd name="T97" fmla="*/ 0 h 6748"/>
                <a:gd name="T98" fmla="*/ 0 w 11750"/>
                <a:gd name="T99" fmla="*/ 0 h 6748"/>
                <a:gd name="T100" fmla="*/ 0 w 11750"/>
                <a:gd name="T101" fmla="*/ 0 h 6748"/>
                <a:gd name="T102" fmla="*/ 0 w 11750"/>
                <a:gd name="T103" fmla="*/ 0 h 6748"/>
                <a:gd name="T104" fmla="*/ 0 w 11750"/>
                <a:gd name="T105" fmla="*/ 0 h 6748"/>
                <a:gd name="T106" fmla="*/ 0 w 11750"/>
                <a:gd name="T107" fmla="*/ 0 h 6748"/>
                <a:gd name="T108" fmla="*/ 0 w 11750"/>
                <a:gd name="T109" fmla="*/ 0 h 6748"/>
                <a:gd name="T110" fmla="*/ 0 w 11750"/>
                <a:gd name="T111" fmla="*/ 0 h 67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750"/>
                <a:gd name="T169" fmla="*/ 0 h 6748"/>
                <a:gd name="T170" fmla="*/ 11750 w 11750"/>
                <a:gd name="T171" fmla="*/ 6748 h 67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750" h="6748">
                  <a:moveTo>
                    <a:pt x="6566" y="82"/>
                  </a:moveTo>
                  <a:lnTo>
                    <a:pt x="6501" y="115"/>
                  </a:lnTo>
                  <a:lnTo>
                    <a:pt x="6501" y="147"/>
                  </a:lnTo>
                  <a:lnTo>
                    <a:pt x="6469" y="180"/>
                  </a:lnTo>
                  <a:lnTo>
                    <a:pt x="6469" y="213"/>
                  </a:lnTo>
                  <a:lnTo>
                    <a:pt x="6517" y="230"/>
                  </a:lnTo>
                  <a:lnTo>
                    <a:pt x="6517" y="2797"/>
                  </a:lnTo>
                  <a:lnTo>
                    <a:pt x="6322" y="2814"/>
                  </a:lnTo>
                  <a:lnTo>
                    <a:pt x="6322" y="2633"/>
                  </a:lnTo>
                  <a:lnTo>
                    <a:pt x="6257" y="2617"/>
                  </a:lnTo>
                  <a:lnTo>
                    <a:pt x="6257" y="2797"/>
                  </a:lnTo>
                  <a:lnTo>
                    <a:pt x="5720" y="2797"/>
                  </a:lnTo>
                  <a:lnTo>
                    <a:pt x="5639" y="2732"/>
                  </a:lnTo>
                  <a:lnTo>
                    <a:pt x="5574" y="2732"/>
                  </a:lnTo>
                  <a:lnTo>
                    <a:pt x="5574" y="3093"/>
                  </a:lnTo>
                  <a:lnTo>
                    <a:pt x="5493" y="3093"/>
                  </a:lnTo>
                  <a:lnTo>
                    <a:pt x="5509" y="2008"/>
                  </a:lnTo>
                  <a:lnTo>
                    <a:pt x="5347" y="2008"/>
                  </a:lnTo>
                  <a:lnTo>
                    <a:pt x="5347" y="3093"/>
                  </a:lnTo>
                  <a:lnTo>
                    <a:pt x="3982" y="3126"/>
                  </a:lnTo>
                  <a:lnTo>
                    <a:pt x="3966" y="2962"/>
                  </a:lnTo>
                  <a:lnTo>
                    <a:pt x="3900" y="2962"/>
                  </a:lnTo>
                  <a:lnTo>
                    <a:pt x="3900" y="3126"/>
                  </a:lnTo>
                  <a:lnTo>
                    <a:pt x="3673" y="3110"/>
                  </a:lnTo>
                  <a:lnTo>
                    <a:pt x="3673" y="2912"/>
                  </a:lnTo>
                  <a:lnTo>
                    <a:pt x="3608" y="2912"/>
                  </a:lnTo>
                  <a:lnTo>
                    <a:pt x="3608" y="3110"/>
                  </a:lnTo>
                  <a:lnTo>
                    <a:pt x="3397" y="3060"/>
                  </a:lnTo>
                  <a:lnTo>
                    <a:pt x="3397" y="2863"/>
                  </a:lnTo>
                  <a:lnTo>
                    <a:pt x="3332" y="2880"/>
                  </a:lnTo>
                  <a:lnTo>
                    <a:pt x="3332" y="3028"/>
                  </a:lnTo>
                  <a:lnTo>
                    <a:pt x="2828" y="2912"/>
                  </a:lnTo>
                  <a:lnTo>
                    <a:pt x="2828" y="1282"/>
                  </a:lnTo>
                  <a:lnTo>
                    <a:pt x="2747" y="1282"/>
                  </a:lnTo>
                  <a:lnTo>
                    <a:pt x="2747" y="2912"/>
                  </a:lnTo>
                  <a:lnTo>
                    <a:pt x="2616" y="2912"/>
                  </a:lnTo>
                  <a:lnTo>
                    <a:pt x="1771" y="3208"/>
                  </a:lnTo>
                  <a:lnTo>
                    <a:pt x="1771" y="2912"/>
                  </a:lnTo>
                  <a:lnTo>
                    <a:pt x="1706" y="2912"/>
                  </a:lnTo>
                  <a:lnTo>
                    <a:pt x="1706" y="3242"/>
                  </a:lnTo>
                  <a:lnTo>
                    <a:pt x="1447" y="3324"/>
                  </a:lnTo>
                  <a:lnTo>
                    <a:pt x="1447" y="2912"/>
                  </a:lnTo>
                  <a:lnTo>
                    <a:pt x="1382" y="2912"/>
                  </a:lnTo>
                  <a:lnTo>
                    <a:pt x="1382" y="3357"/>
                  </a:lnTo>
                  <a:lnTo>
                    <a:pt x="0" y="3834"/>
                  </a:lnTo>
                  <a:lnTo>
                    <a:pt x="260" y="3867"/>
                  </a:lnTo>
                  <a:lnTo>
                    <a:pt x="260" y="4048"/>
                  </a:lnTo>
                  <a:lnTo>
                    <a:pt x="293" y="4114"/>
                  </a:lnTo>
                  <a:lnTo>
                    <a:pt x="293" y="6748"/>
                  </a:lnTo>
                  <a:lnTo>
                    <a:pt x="11457" y="6748"/>
                  </a:lnTo>
                  <a:lnTo>
                    <a:pt x="11457" y="4377"/>
                  </a:lnTo>
                  <a:lnTo>
                    <a:pt x="11750" y="4377"/>
                  </a:lnTo>
                  <a:lnTo>
                    <a:pt x="11457" y="3933"/>
                  </a:lnTo>
                  <a:lnTo>
                    <a:pt x="11278" y="3901"/>
                  </a:lnTo>
                  <a:lnTo>
                    <a:pt x="11278" y="3653"/>
                  </a:lnTo>
                  <a:lnTo>
                    <a:pt x="11100" y="3604"/>
                  </a:lnTo>
                  <a:lnTo>
                    <a:pt x="10726" y="3653"/>
                  </a:lnTo>
                  <a:lnTo>
                    <a:pt x="10726" y="3505"/>
                  </a:lnTo>
                  <a:lnTo>
                    <a:pt x="10157" y="3390"/>
                  </a:lnTo>
                  <a:lnTo>
                    <a:pt x="10157" y="2962"/>
                  </a:lnTo>
                  <a:lnTo>
                    <a:pt x="10076" y="2945"/>
                  </a:lnTo>
                  <a:lnTo>
                    <a:pt x="10076" y="3390"/>
                  </a:lnTo>
                  <a:lnTo>
                    <a:pt x="9865" y="3357"/>
                  </a:lnTo>
                  <a:lnTo>
                    <a:pt x="9865" y="2880"/>
                  </a:lnTo>
                  <a:lnTo>
                    <a:pt x="9978" y="2814"/>
                  </a:lnTo>
                  <a:lnTo>
                    <a:pt x="9069" y="2617"/>
                  </a:lnTo>
                  <a:lnTo>
                    <a:pt x="9069" y="2435"/>
                  </a:lnTo>
                  <a:lnTo>
                    <a:pt x="8922" y="2435"/>
                  </a:lnTo>
                  <a:lnTo>
                    <a:pt x="8922" y="2566"/>
                  </a:lnTo>
                  <a:lnTo>
                    <a:pt x="8743" y="2550"/>
                  </a:lnTo>
                  <a:lnTo>
                    <a:pt x="8743" y="1398"/>
                  </a:lnTo>
                  <a:lnTo>
                    <a:pt x="8776" y="1382"/>
                  </a:lnTo>
                  <a:lnTo>
                    <a:pt x="8776" y="1349"/>
                  </a:lnTo>
                  <a:lnTo>
                    <a:pt x="8743" y="1333"/>
                  </a:lnTo>
                  <a:lnTo>
                    <a:pt x="8743" y="1282"/>
                  </a:lnTo>
                  <a:lnTo>
                    <a:pt x="8565" y="1282"/>
                  </a:lnTo>
                  <a:lnTo>
                    <a:pt x="8565" y="1333"/>
                  </a:lnTo>
                  <a:lnTo>
                    <a:pt x="8548" y="1349"/>
                  </a:lnTo>
                  <a:lnTo>
                    <a:pt x="8548" y="1382"/>
                  </a:lnTo>
                  <a:lnTo>
                    <a:pt x="8565" y="1398"/>
                  </a:lnTo>
                  <a:lnTo>
                    <a:pt x="8565" y="2517"/>
                  </a:lnTo>
                  <a:lnTo>
                    <a:pt x="7866" y="2435"/>
                  </a:lnTo>
                  <a:lnTo>
                    <a:pt x="7654" y="2468"/>
                  </a:lnTo>
                  <a:lnTo>
                    <a:pt x="7654" y="180"/>
                  </a:lnTo>
                  <a:lnTo>
                    <a:pt x="7686" y="164"/>
                  </a:lnTo>
                  <a:lnTo>
                    <a:pt x="7686" y="131"/>
                  </a:lnTo>
                  <a:lnTo>
                    <a:pt x="7654" y="115"/>
                  </a:lnTo>
                  <a:lnTo>
                    <a:pt x="7654" y="32"/>
                  </a:lnTo>
                  <a:lnTo>
                    <a:pt x="7589" y="0"/>
                  </a:lnTo>
                  <a:lnTo>
                    <a:pt x="7476" y="0"/>
                  </a:lnTo>
                  <a:lnTo>
                    <a:pt x="7362" y="16"/>
                  </a:lnTo>
                  <a:lnTo>
                    <a:pt x="7297" y="32"/>
                  </a:lnTo>
                  <a:lnTo>
                    <a:pt x="7281" y="49"/>
                  </a:lnTo>
                  <a:lnTo>
                    <a:pt x="7281" y="115"/>
                  </a:lnTo>
                  <a:lnTo>
                    <a:pt x="7232" y="131"/>
                  </a:lnTo>
                  <a:lnTo>
                    <a:pt x="7232" y="164"/>
                  </a:lnTo>
                  <a:lnTo>
                    <a:pt x="7281" y="180"/>
                  </a:lnTo>
                  <a:lnTo>
                    <a:pt x="7281" y="2584"/>
                  </a:lnTo>
                  <a:lnTo>
                    <a:pt x="7053" y="2666"/>
                  </a:lnTo>
                  <a:lnTo>
                    <a:pt x="7119" y="2748"/>
                  </a:lnTo>
                  <a:lnTo>
                    <a:pt x="7119" y="2896"/>
                  </a:lnTo>
                  <a:lnTo>
                    <a:pt x="6972" y="2847"/>
                  </a:lnTo>
                  <a:lnTo>
                    <a:pt x="6972" y="230"/>
                  </a:lnTo>
                  <a:lnTo>
                    <a:pt x="7020" y="213"/>
                  </a:lnTo>
                  <a:lnTo>
                    <a:pt x="7020" y="180"/>
                  </a:lnTo>
                  <a:lnTo>
                    <a:pt x="6972" y="147"/>
                  </a:lnTo>
                  <a:lnTo>
                    <a:pt x="6972" y="115"/>
                  </a:lnTo>
                  <a:lnTo>
                    <a:pt x="6923" y="82"/>
                  </a:lnTo>
                  <a:lnTo>
                    <a:pt x="6858" y="65"/>
                  </a:lnTo>
                  <a:lnTo>
                    <a:pt x="6744" y="65"/>
                  </a:lnTo>
                  <a:lnTo>
                    <a:pt x="6631" y="65"/>
                  </a:lnTo>
                  <a:lnTo>
                    <a:pt x="6566" y="82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5" name="Freeform 75"/>
            <p:cNvSpPr>
              <a:spLocks/>
            </p:cNvSpPr>
            <p:nvPr/>
          </p:nvSpPr>
          <p:spPr bwMode="auto">
            <a:xfrm>
              <a:off x="-560" y="1235"/>
              <a:ext cx="367" cy="241"/>
            </a:xfrm>
            <a:custGeom>
              <a:avLst/>
              <a:gdLst>
                <a:gd name="T0" fmla="*/ 0 w 11750"/>
                <a:gd name="T1" fmla="*/ 0 h 6748"/>
                <a:gd name="T2" fmla="*/ 0 w 11750"/>
                <a:gd name="T3" fmla="*/ 0 h 6748"/>
                <a:gd name="T4" fmla="*/ 0 w 11750"/>
                <a:gd name="T5" fmla="*/ 0 h 6748"/>
                <a:gd name="T6" fmla="*/ 0 w 11750"/>
                <a:gd name="T7" fmla="*/ 0 h 6748"/>
                <a:gd name="T8" fmla="*/ 0 w 11750"/>
                <a:gd name="T9" fmla="*/ 0 h 6748"/>
                <a:gd name="T10" fmla="*/ 0 w 11750"/>
                <a:gd name="T11" fmla="*/ 0 h 6748"/>
                <a:gd name="T12" fmla="*/ 0 w 11750"/>
                <a:gd name="T13" fmla="*/ 0 h 6748"/>
                <a:gd name="T14" fmla="*/ 0 w 11750"/>
                <a:gd name="T15" fmla="*/ 0 h 6748"/>
                <a:gd name="T16" fmla="*/ 0 w 11750"/>
                <a:gd name="T17" fmla="*/ 0 h 6748"/>
                <a:gd name="T18" fmla="*/ 0 w 11750"/>
                <a:gd name="T19" fmla="*/ 0 h 6748"/>
                <a:gd name="T20" fmla="*/ 0 w 11750"/>
                <a:gd name="T21" fmla="*/ 0 h 6748"/>
                <a:gd name="T22" fmla="*/ 0 w 11750"/>
                <a:gd name="T23" fmla="*/ 0 h 6748"/>
                <a:gd name="T24" fmla="*/ 0 w 11750"/>
                <a:gd name="T25" fmla="*/ 0 h 6748"/>
                <a:gd name="T26" fmla="*/ 0 w 11750"/>
                <a:gd name="T27" fmla="*/ 0 h 6748"/>
                <a:gd name="T28" fmla="*/ 0 w 11750"/>
                <a:gd name="T29" fmla="*/ 0 h 6748"/>
                <a:gd name="T30" fmla="*/ 0 w 11750"/>
                <a:gd name="T31" fmla="*/ 0 h 6748"/>
                <a:gd name="T32" fmla="*/ 0 w 11750"/>
                <a:gd name="T33" fmla="*/ 0 h 6748"/>
                <a:gd name="T34" fmla="*/ 0 w 11750"/>
                <a:gd name="T35" fmla="*/ 0 h 6748"/>
                <a:gd name="T36" fmla="*/ 0 w 11750"/>
                <a:gd name="T37" fmla="*/ 0 h 6748"/>
                <a:gd name="T38" fmla="*/ 0 w 11750"/>
                <a:gd name="T39" fmla="*/ 0 h 6748"/>
                <a:gd name="T40" fmla="*/ 0 w 11750"/>
                <a:gd name="T41" fmla="*/ 0 h 6748"/>
                <a:gd name="T42" fmla="*/ 0 w 11750"/>
                <a:gd name="T43" fmla="*/ 0 h 6748"/>
                <a:gd name="T44" fmla="*/ 0 w 11750"/>
                <a:gd name="T45" fmla="*/ 0 h 6748"/>
                <a:gd name="T46" fmla="*/ 0 w 11750"/>
                <a:gd name="T47" fmla="*/ 0 h 6748"/>
                <a:gd name="T48" fmla="*/ 0 w 11750"/>
                <a:gd name="T49" fmla="*/ 0 h 6748"/>
                <a:gd name="T50" fmla="*/ 0 w 11750"/>
                <a:gd name="T51" fmla="*/ 0 h 6748"/>
                <a:gd name="T52" fmla="*/ 0 w 11750"/>
                <a:gd name="T53" fmla="*/ 0 h 6748"/>
                <a:gd name="T54" fmla="*/ 0 w 11750"/>
                <a:gd name="T55" fmla="*/ 0 h 6748"/>
                <a:gd name="T56" fmla="*/ 0 w 11750"/>
                <a:gd name="T57" fmla="*/ 0 h 6748"/>
                <a:gd name="T58" fmla="*/ 0 w 11750"/>
                <a:gd name="T59" fmla="*/ 0 h 6748"/>
                <a:gd name="T60" fmla="*/ 0 w 11750"/>
                <a:gd name="T61" fmla="*/ 0 h 6748"/>
                <a:gd name="T62" fmla="*/ 0 w 11750"/>
                <a:gd name="T63" fmla="*/ 0 h 6748"/>
                <a:gd name="T64" fmla="*/ 0 w 11750"/>
                <a:gd name="T65" fmla="*/ 0 h 6748"/>
                <a:gd name="T66" fmla="*/ 0 w 11750"/>
                <a:gd name="T67" fmla="*/ 0 h 6748"/>
                <a:gd name="T68" fmla="*/ 0 w 11750"/>
                <a:gd name="T69" fmla="*/ 0 h 6748"/>
                <a:gd name="T70" fmla="*/ 0 w 11750"/>
                <a:gd name="T71" fmla="*/ 0 h 6748"/>
                <a:gd name="T72" fmla="*/ 0 w 11750"/>
                <a:gd name="T73" fmla="*/ 0 h 6748"/>
                <a:gd name="T74" fmla="*/ 0 w 11750"/>
                <a:gd name="T75" fmla="*/ 0 h 6748"/>
                <a:gd name="T76" fmla="*/ 0 w 11750"/>
                <a:gd name="T77" fmla="*/ 0 h 6748"/>
                <a:gd name="T78" fmla="*/ 0 w 11750"/>
                <a:gd name="T79" fmla="*/ 0 h 6748"/>
                <a:gd name="T80" fmla="*/ 0 w 11750"/>
                <a:gd name="T81" fmla="*/ 0 h 6748"/>
                <a:gd name="T82" fmla="*/ 0 w 11750"/>
                <a:gd name="T83" fmla="*/ 0 h 6748"/>
                <a:gd name="T84" fmla="*/ 0 w 11750"/>
                <a:gd name="T85" fmla="*/ 0 h 6748"/>
                <a:gd name="T86" fmla="*/ 0 w 11750"/>
                <a:gd name="T87" fmla="*/ 0 h 6748"/>
                <a:gd name="T88" fmla="*/ 0 w 11750"/>
                <a:gd name="T89" fmla="*/ 0 h 6748"/>
                <a:gd name="T90" fmla="*/ 0 w 11750"/>
                <a:gd name="T91" fmla="*/ 0 h 6748"/>
                <a:gd name="T92" fmla="*/ 0 w 11750"/>
                <a:gd name="T93" fmla="*/ 0 h 6748"/>
                <a:gd name="T94" fmla="*/ 0 w 11750"/>
                <a:gd name="T95" fmla="*/ 0 h 6748"/>
                <a:gd name="T96" fmla="*/ 0 w 11750"/>
                <a:gd name="T97" fmla="*/ 0 h 6748"/>
                <a:gd name="T98" fmla="*/ 0 w 11750"/>
                <a:gd name="T99" fmla="*/ 0 h 6748"/>
                <a:gd name="T100" fmla="*/ 0 w 11750"/>
                <a:gd name="T101" fmla="*/ 0 h 6748"/>
                <a:gd name="T102" fmla="*/ 0 w 11750"/>
                <a:gd name="T103" fmla="*/ 0 h 6748"/>
                <a:gd name="T104" fmla="*/ 0 w 11750"/>
                <a:gd name="T105" fmla="*/ 0 h 6748"/>
                <a:gd name="T106" fmla="*/ 0 w 11750"/>
                <a:gd name="T107" fmla="*/ 0 h 6748"/>
                <a:gd name="T108" fmla="*/ 0 w 11750"/>
                <a:gd name="T109" fmla="*/ 0 h 6748"/>
                <a:gd name="T110" fmla="*/ 0 w 11750"/>
                <a:gd name="T111" fmla="*/ 0 h 67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750"/>
                <a:gd name="T169" fmla="*/ 0 h 6748"/>
                <a:gd name="T170" fmla="*/ 11750 w 11750"/>
                <a:gd name="T171" fmla="*/ 6748 h 67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750" h="6748">
                  <a:moveTo>
                    <a:pt x="6566" y="82"/>
                  </a:moveTo>
                  <a:lnTo>
                    <a:pt x="6501" y="115"/>
                  </a:lnTo>
                  <a:lnTo>
                    <a:pt x="6501" y="147"/>
                  </a:lnTo>
                  <a:lnTo>
                    <a:pt x="6469" y="180"/>
                  </a:lnTo>
                  <a:lnTo>
                    <a:pt x="6469" y="213"/>
                  </a:lnTo>
                  <a:lnTo>
                    <a:pt x="6517" y="230"/>
                  </a:lnTo>
                  <a:lnTo>
                    <a:pt x="6517" y="2797"/>
                  </a:lnTo>
                  <a:lnTo>
                    <a:pt x="6322" y="2814"/>
                  </a:lnTo>
                  <a:lnTo>
                    <a:pt x="6322" y="2633"/>
                  </a:lnTo>
                  <a:lnTo>
                    <a:pt x="6257" y="2617"/>
                  </a:lnTo>
                  <a:lnTo>
                    <a:pt x="6257" y="2797"/>
                  </a:lnTo>
                  <a:lnTo>
                    <a:pt x="5720" y="2797"/>
                  </a:lnTo>
                  <a:lnTo>
                    <a:pt x="5639" y="2732"/>
                  </a:lnTo>
                  <a:lnTo>
                    <a:pt x="5574" y="2732"/>
                  </a:lnTo>
                  <a:lnTo>
                    <a:pt x="5574" y="3093"/>
                  </a:lnTo>
                  <a:lnTo>
                    <a:pt x="5493" y="3093"/>
                  </a:lnTo>
                  <a:lnTo>
                    <a:pt x="5509" y="2008"/>
                  </a:lnTo>
                  <a:lnTo>
                    <a:pt x="5347" y="2008"/>
                  </a:lnTo>
                  <a:lnTo>
                    <a:pt x="5347" y="3093"/>
                  </a:lnTo>
                  <a:lnTo>
                    <a:pt x="3982" y="3126"/>
                  </a:lnTo>
                  <a:lnTo>
                    <a:pt x="3966" y="2962"/>
                  </a:lnTo>
                  <a:lnTo>
                    <a:pt x="3900" y="2962"/>
                  </a:lnTo>
                  <a:lnTo>
                    <a:pt x="3900" y="3126"/>
                  </a:lnTo>
                  <a:lnTo>
                    <a:pt x="3673" y="3110"/>
                  </a:lnTo>
                  <a:lnTo>
                    <a:pt x="3673" y="2912"/>
                  </a:lnTo>
                  <a:lnTo>
                    <a:pt x="3608" y="2912"/>
                  </a:lnTo>
                  <a:lnTo>
                    <a:pt x="3608" y="3110"/>
                  </a:lnTo>
                  <a:lnTo>
                    <a:pt x="3397" y="3060"/>
                  </a:lnTo>
                  <a:lnTo>
                    <a:pt x="3397" y="2863"/>
                  </a:lnTo>
                  <a:lnTo>
                    <a:pt x="3332" y="2880"/>
                  </a:lnTo>
                  <a:lnTo>
                    <a:pt x="3332" y="3028"/>
                  </a:lnTo>
                  <a:lnTo>
                    <a:pt x="2828" y="2912"/>
                  </a:lnTo>
                  <a:lnTo>
                    <a:pt x="2828" y="1282"/>
                  </a:lnTo>
                  <a:lnTo>
                    <a:pt x="2747" y="1282"/>
                  </a:lnTo>
                  <a:lnTo>
                    <a:pt x="2747" y="2912"/>
                  </a:lnTo>
                  <a:lnTo>
                    <a:pt x="2616" y="2912"/>
                  </a:lnTo>
                  <a:lnTo>
                    <a:pt x="1771" y="3208"/>
                  </a:lnTo>
                  <a:lnTo>
                    <a:pt x="1771" y="2912"/>
                  </a:lnTo>
                  <a:lnTo>
                    <a:pt x="1706" y="2912"/>
                  </a:lnTo>
                  <a:lnTo>
                    <a:pt x="1706" y="3242"/>
                  </a:lnTo>
                  <a:lnTo>
                    <a:pt x="1447" y="3324"/>
                  </a:lnTo>
                  <a:lnTo>
                    <a:pt x="1447" y="2912"/>
                  </a:lnTo>
                  <a:lnTo>
                    <a:pt x="1382" y="2912"/>
                  </a:lnTo>
                  <a:lnTo>
                    <a:pt x="1382" y="3357"/>
                  </a:lnTo>
                  <a:lnTo>
                    <a:pt x="0" y="3834"/>
                  </a:lnTo>
                  <a:lnTo>
                    <a:pt x="260" y="3867"/>
                  </a:lnTo>
                  <a:lnTo>
                    <a:pt x="260" y="4048"/>
                  </a:lnTo>
                  <a:lnTo>
                    <a:pt x="293" y="4114"/>
                  </a:lnTo>
                  <a:lnTo>
                    <a:pt x="293" y="6748"/>
                  </a:lnTo>
                  <a:lnTo>
                    <a:pt x="11457" y="6748"/>
                  </a:lnTo>
                  <a:lnTo>
                    <a:pt x="11457" y="4377"/>
                  </a:lnTo>
                  <a:lnTo>
                    <a:pt x="11750" y="4377"/>
                  </a:lnTo>
                  <a:lnTo>
                    <a:pt x="11457" y="3933"/>
                  </a:lnTo>
                  <a:lnTo>
                    <a:pt x="11278" y="3901"/>
                  </a:lnTo>
                  <a:lnTo>
                    <a:pt x="11278" y="3653"/>
                  </a:lnTo>
                  <a:lnTo>
                    <a:pt x="11100" y="3604"/>
                  </a:lnTo>
                  <a:lnTo>
                    <a:pt x="10726" y="3653"/>
                  </a:lnTo>
                  <a:lnTo>
                    <a:pt x="10726" y="3505"/>
                  </a:lnTo>
                  <a:lnTo>
                    <a:pt x="10157" y="3390"/>
                  </a:lnTo>
                  <a:lnTo>
                    <a:pt x="10157" y="2962"/>
                  </a:lnTo>
                  <a:lnTo>
                    <a:pt x="10076" y="2945"/>
                  </a:lnTo>
                  <a:lnTo>
                    <a:pt x="10076" y="3390"/>
                  </a:lnTo>
                  <a:lnTo>
                    <a:pt x="9865" y="3357"/>
                  </a:lnTo>
                  <a:lnTo>
                    <a:pt x="9865" y="2880"/>
                  </a:lnTo>
                  <a:lnTo>
                    <a:pt x="9978" y="2814"/>
                  </a:lnTo>
                  <a:lnTo>
                    <a:pt x="9069" y="2617"/>
                  </a:lnTo>
                  <a:lnTo>
                    <a:pt x="9069" y="2435"/>
                  </a:lnTo>
                  <a:lnTo>
                    <a:pt x="8922" y="2435"/>
                  </a:lnTo>
                  <a:lnTo>
                    <a:pt x="8922" y="2566"/>
                  </a:lnTo>
                  <a:lnTo>
                    <a:pt x="8743" y="2550"/>
                  </a:lnTo>
                  <a:lnTo>
                    <a:pt x="8743" y="1398"/>
                  </a:lnTo>
                  <a:lnTo>
                    <a:pt x="8776" y="1382"/>
                  </a:lnTo>
                  <a:lnTo>
                    <a:pt x="8776" y="1349"/>
                  </a:lnTo>
                  <a:lnTo>
                    <a:pt x="8743" y="1333"/>
                  </a:lnTo>
                  <a:lnTo>
                    <a:pt x="8743" y="1282"/>
                  </a:lnTo>
                  <a:lnTo>
                    <a:pt x="8565" y="1282"/>
                  </a:lnTo>
                  <a:lnTo>
                    <a:pt x="8565" y="1333"/>
                  </a:lnTo>
                  <a:lnTo>
                    <a:pt x="8548" y="1349"/>
                  </a:lnTo>
                  <a:lnTo>
                    <a:pt x="8548" y="1382"/>
                  </a:lnTo>
                  <a:lnTo>
                    <a:pt x="8565" y="1398"/>
                  </a:lnTo>
                  <a:lnTo>
                    <a:pt x="8565" y="2517"/>
                  </a:lnTo>
                  <a:lnTo>
                    <a:pt x="7866" y="2435"/>
                  </a:lnTo>
                  <a:lnTo>
                    <a:pt x="7654" y="2468"/>
                  </a:lnTo>
                  <a:lnTo>
                    <a:pt x="7654" y="180"/>
                  </a:lnTo>
                  <a:lnTo>
                    <a:pt x="7686" y="164"/>
                  </a:lnTo>
                  <a:lnTo>
                    <a:pt x="7686" y="131"/>
                  </a:lnTo>
                  <a:lnTo>
                    <a:pt x="7654" y="115"/>
                  </a:lnTo>
                  <a:lnTo>
                    <a:pt x="7654" y="32"/>
                  </a:lnTo>
                  <a:lnTo>
                    <a:pt x="7589" y="0"/>
                  </a:lnTo>
                  <a:lnTo>
                    <a:pt x="7476" y="0"/>
                  </a:lnTo>
                  <a:lnTo>
                    <a:pt x="7362" y="16"/>
                  </a:lnTo>
                  <a:lnTo>
                    <a:pt x="7297" y="32"/>
                  </a:lnTo>
                  <a:lnTo>
                    <a:pt x="7281" y="49"/>
                  </a:lnTo>
                  <a:lnTo>
                    <a:pt x="7281" y="115"/>
                  </a:lnTo>
                  <a:lnTo>
                    <a:pt x="7232" y="131"/>
                  </a:lnTo>
                  <a:lnTo>
                    <a:pt x="7232" y="164"/>
                  </a:lnTo>
                  <a:lnTo>
                    <a:pt x="7281" y="180"/>
                  </a:lnTo>
                  <a:lnTo>
                    <a:pt x="7281" y="2584"/>
                  </a:lnTo>
                  <a:lnTo>
                    <a:pt x="7053" y="2666"/>
                  </a:lnTo>
                  <a:lnTo>
                    <a:pt x="7119" y="2748"/>
                  </a:lnTo>
                  <a:lnTo>
                    <a:pt x="7119" y="2896"/>
                  </a:lnTo>
                  <a:lnTo>
                    <a:pt x="6972" y="2847"/>
                  </a:lnTo>
                  <a:lnTo>
                    <a:pt x="6972" y="230"/>
                  </a:lnTo>
                  <a:lnTo>
                    <a:pt x="7020" y="213"/>
                  </a:lnTo>
                  <a:lnTo>
                    <a:pt x="7020" y="180"/>
                  </a:lnTo>
                  <a:lnTo>
                    <a:pt x="6972" y="147"/>
                  </a:lnTo>
                  <a:lnTo>
                    <a:pt x="6972" y="115"/>
                  </a:lnTo>
                  <a:lnTo>
                    <a:pt x="6923" y="82"/>
                  </a:lnTo>
                  <a:lnTo>
                    <a:pt x="6858" y="65"/>
                  </a:lnTo>
                  <a:lnTo>
                    <a:pt x="6744" y="65"/>
                  </a:lnTo>
                  <a:lnTo>
                    <a:pt x="6631" y="65"/>
                  </a:lnTo>
                  <a:lnTo>
                    <a:pt x="6566" y="82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6" name="Freeform 76"/>
            <p:cNvSpPr>
              <a:spLocks/>
            </p:cNvSpPr>
            <p:nvPr/>
          </p:nvSpPr>
          <p:spPr bwMode="auto">
            <a:xfrm>
              <a:off x="-437" y="1352"/>
              <a:ext cx="80" cy="127"/>
            </a:xfrm>
            <a:custGeom>
              <a:avLst/>
              <a:gdLst>
                <a:gd name="T0" fmla="*/ 0 w 2551"/>
                <a:gd name="T1" fmla="*/ 0 h 3571"/>
                <a:gd name="T2" fmla="*/ 0 w 2551"/>
                <a:gd name="T3" fmla="*/ 0 h 3571"/>
                <a:gd name="T4" fmla="*/ 0 w 2551"/>
                <a:gd name="T5" fmla="*/ 0 h 3571"/>
                <a:gd name="T6" fmla="*/ 0 w 2551"/>
                <a:gd name="T7" fmla="*/ 0 h 3571"/>
                <a:gd name="T8" fmla="*/ 0 w 2551"/>
                <a:gd name="T9" fmla="*/ 0 h 3571"/>
                <a:gd name="T10" fmla="*/ 0 w 2551"/>
                <a:gd name="T11" fmla="*/ 0 h 3571"/>
                <a:gd name="T12" fmla="*/ 0 w 2551"/>
                <a:gd name="T13" fmla="*/ 0 h 3571"/>
                <a:gd name="T14" fmla="*/ 0 w 2551"/>
                <a:gd name="T15" fmla="*/ 0 h 3571"/>
                <a:gd name="T16" fmla="*/ 0 w 2551"/>
                <a:gd name="T17" fmla="*/ 0 h 3571"/>
                <a:gd name="T18" fmla="*/ 0 w 2551"/>
                <a:gd name="T19" fmla="*/ 0 h 3571"/>
                <a:gd name="T20" fmla="*/ 0 w 2551"/>
                <a:gd name="T21" fmla="*/ 0 h 3571"/>
                <a:gd name="T22" fmla="*/ 0 w 2551"/>
                <a:gd name="T23" fmla="*/ 0 h 3571"/>
                <a:gd name="T24" fmla="*/ 0 w 2551"/>
                <a:gd name="T25" fmla="*/ 0 h 3571"/>
                <a:gd name="T26" fmla="*/ 0 w 2551"/>
                <a:gd name="T27" fmla="*/ 0 h 3571"/>
                <a:gd name="T28" fmla="*/ 0 w 2551"/>
                <a:gd name="T29" fmla="*/ 0 h 35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51"/>
                <a:gd name="T46" fmla="*/ 0 h 3571"/>
                <a:gd name="T47" fmla="*/ 2551 w 2551"/>
                <a:gd name="T48" fmla="*/ 3571 h 357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51" h="3571">
                  <a:moveTo>
                    <a:pt x="2551" y="806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2551" y="626"/>
                  </a:lnTo>
                  <a:lnTo>
                    <a:pt x="2551" y="378"/>
                  </a:lnTo>
                  <a:lnTo>
                    <a:pt x="0" y="0"/>
                  </a:lnTo>
                  <a:lnTo>
                    <a:pt x="0" y="3571"/>
                  </a:lnTo>
                  <a:lnTo>
                    <a:pt x="421" y="3571"/>
                  </a:lnTo>
                  <a:lnTo>
                    <a:pt x="421" y="2782"/>
                  </a:lnTo>
                  <a:lnTo>
                    <a:pt x="2551" y="2814"/>
                  </a:lnTo>
                  <a:lnTo>
                    <a:pt x="2551" y="1465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2551" y="1284"/>
                  </a:lnTo>
                  <a:lnTo>
                    <a:pt x="2551" y="806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7" name="Freeform 77"/>
            <p:cNvSpPr>
              <a:spLocks/>
            </p:cNvSpPr>
            <p:nvPr/>
          </p:nvSpPr>
          <p:spPr bwMode="auto">
            <a:xfrm>
              <a:off x="-437" y="1352"/>
              <a:ext cx="80" cy="127"/>
            </a:xfrm>
            <a:custGeom>
              <a:avLst/>
              <a:gdLst>
                <a:gd name="T0" fmla="*/ 0 w 2551"/>
                <a:gd name="T1" fmla="*/ 0 h 3571"/>
                <a:gd name="T2" fmla="*/ 0 w 2551"/>
                <a:gd name="T3" fmla="*/ 0 h 3571"/>
                <a:gd name="T4" fmla="*/ 0 w 2551"/>
                <a:gd name="T5" fmla="*/ 0 h 3571"/>
                <a:gd name="T6" fmla="*/ 0 w 2551"/>
                <a:gd name="T7" fmla="*/ 0 h 3571"/>
                <a:gd name="T8" fmla="*/ 0 w 2551"/>
                <a:gd name="T9" fmla="*/ 0 h 3571"/>
                <a:gd name="T10" fmla="*/ 0 w 2551"/>
                <a:gd name="T11" fmla="*/ 0 h 3571"/>
                <a:gd name="T12" fmla="*/ 0 w 2551"/>
                <a:gd name="T13" fmla="*/ 0 h 3571"/>
                <a:gd name="T14" fmla="*/ 0 w 2551"/>
                <a:gd name="T15" fmla="*/ 0 h 3571"/>
                <a:gd name="T16" fmla="*/ 0 w 2551"/>
                <a:gd name="T17" fmla="*/ 0 h 3571"/>
                <a:gd name="T18" fmla="*/ 0 w 2551"/>
                <a:gd name="T19" fmla="*/ 0 h 3571"/>
                <a:gd name="T20" fmla="*/ 0 w 2551"/>
                <a:gd name="T21" fmla="*/ 0 h 3571"/>
                <a:gd name="T22" fmla="*/ 0 w 2551"/>
                <a:gd name="T23" fmla="*/ 0 h 3571"/>
                <a:gd name="T24" fmla="*/ 0 w 2551"/>
                <a:gd name="T25" fmla="*/ 0 h 3571"/>
                <a:gd name="T26" fmla="*/ 0 w 2551"/>
                <a:gd name="T27" fmla="*/ 0 h 3571"/>
                <a:gd name="T28" fmla="*/ 0 w 2551"/>
                <a:gd name="T29" fmla="*/ 0 h 35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51"/>
                <a:gd name="T46" fmla="*/ 0 h 3571"/>
                <a:gd name="T47" fmla="*/ 2551 w 2551"/>
                <a:gd name="T48" fmla="*/ 3571 h 357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51" h="3571">
                  <a:moveTo>
                    <a:pt x="2551" y="806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2551" y="626"/>
                  </a:lnTo>
                  <a:lnTo>
                    <a:pt x="2551" y="378"/>
                  </a:lnTo>
                  <a:lnTo>
                    <a:pt x="0" y="0"/>
                  </a:lnTo>
                  <a:lnTo>
                    <a:pt x="0" y="3571"/>
                  </a:lnTo>
                  <a:lnTo>
                    <a:pt x="421" y="3571"/>
                  </a:lnTo>
                  <a:lnTo>
                    <a:pt x="421" y="2782"/>
                  </a:lnTo>
                  <a:lnTo>
                    <a:pt x="2551" y="2814"/>
                  </a:lnTo>
                  <a:lnTo>
                    <a:pt x="2551" y="1465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2551" y="1284"/>
                  </a:lnTo>
                  <a:lnTo>
                    <a:pt x="2551" y="806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8" name="Freeform 78"/>
            <p:cNvSpPr>
              <a:spLocks/>
            </p:cNvSpPr>
            <p:nvPr/>
          </p:nvSpPr>
          <p:spPr bwMode="auto">
            <a:xfrm>
              <a:off x="-284" y="1331"/>
              <a:ext cx="31" cy="145"/>
            </a:xfrm>
            <a:custGeom>
              <a:avLst/>
              <a:gdLst>
                <a:gd name="T0" fmla="*/ 0 w 975"/>
                <a:gd name="T1" fmla="*/ 0 h 4049"/>
                <a:gd name="T2" fmla="*/ 0 w 975"/>
                <a:gd name="T3" fmla="*/ 0 h 4049"/>
                <a:gd name="T4" fmla="*/ 0 w 975"/>
                <a:gd name="T5" fmla="*/ 0 h 4049"/>
                <a:gd name="T6" fmla="*/ 0 w 975"/>
                <a:gd name="T7" fmla="*/ 0 h 4049"/>
                <a:gd name="T8" fmla="*/ 0 w 975"/>
                <a:gd name="T9" fmla="*/ 0 h 4049"/>
                <a:gd name="T10" fmla="*/ 0 w 975"/>
                <a:gd name="T11" fmla="*/ 0 h 4049"/>
                <a:gd name="T12" fmla="*/ 0 w 975"/>
                <a:gd name="T13" fmla="*/ 0 h 4049"/>
                <a:gd name="T14" fmla="*/ 0 w 975"/>
                <a:gd name="T15" fmla="*/ 0 h 40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5"/>
                <a:gd name="T25" fmla="*/ 0 h 4049"/>
                <a:gd name="T26" fmla="*/ 975 w 975"/>
                <a:gd name="T27" fmla="*/ 4049 h 40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5" h="4049">
                  <a:moveTo>
                    <a:pt x="0" y="0"/>
                  </a:moveTo>
                  <a:lnTo>
                    <a:pt x="0" y="4049"/>
                  </a:lnTo>
                  <a:lnTo>
                    <a:pt x="650" y="4049"/>
                  </a:lnTo>
                  <a:lnTo>
                    <a:pt x="650" y="2584"/>
                  </a:lnTo>
                  <a:lnTo>
                    <a:pt x="975" y="2617"/>
                  </a:lnTo>
                  <a:lnTo>
                    <a:pt x="975" y="2156"/>
                  </a:lnTo>
                  <a:lnTo>
                    <a:pt x="975" y="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9" name="Freeform 79"/>
            <p:cNvSpPr>
              <a:spLocks/>
            </p:cNvSpPr>
            <p:nvPr/>
          </p:nvSpPr>
          <p:spPr bwMode="auto">
            <a:xfrm>
              <a:off x="-284" y="1331"/>
              <a:ext cx="31" cy="145"/>
            </a:xfrm>
            <a:custGeom>
              <a:avLst/>
              <a:gdLst>
                <a:gd name="T0" fmla="*/ 0 w 975"/>
                <a:gd name="T1" fmla="*/ 0 h 4049"/>
                <a:gd name="T2" fmla="*/ 0 w 975"/>
                <a:gd name="T3" fmla="*/ 0 h 4049"/>
                <a:gd name="T4" fmla="*/ 0 w 975"/>
                <a:gd name="T5" fmla="*/ 0 h 4049"/>
                <a:gd name="T6" fmla="*/ 0 w 975"/>
                <a:gd name="T7" fmla="*/ 0 h 4049"/>
                <a:gd name="T8" fmla="*/ 0 w 975"/>
                <a:gd name="T9" fmla="*/ 0 h 4049"/>
                <a:gd name="T10" fmla="*/ 0 w 975"/>
                <a:gd name="T11" fmla="*/ 0 h 4049"/>
                <a:gd name="T12" fmla="*/ 0 w 975"/>
                <a:gd name="T13" fmla="*/ 0 h 4049"/>
                <a:gd name="T14" fmla="*/ 0 w 975"/>
                <a:gd name="T15" fmla="*/ 0 h 40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5"/>
                <a:gd name="T25" fmla="*/ 0 h 4049"/>
                <a:gd name="T26" fmla="*/ 975 w 975"/>
                <a:gd name="T27" fmla="*/ 4049 h 40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5" h="4049">
                  <a:moveTo>
                    <a:pt x="0" y="0"/>
                  </a:moveTo>
                  <a:lnTo>
                    <a:pt x="0" y="4049"/>
                  </a:lnTo>
                  <a:lnTo>
                    <a:pt x="650" y="4049"/>
                  </a:lnTo>
                  <a:lnTo>
                    <a:pt x="650" y="2584"/>
                  </a:lnTo>
                  <a:lnTo>
                    <a:pt x="975" y="2617"/>
                  </a:lnTo>
                  <a:lnTo>
                    <a:pt x="975" y="2156"/>
                  </a:lnTo>
                  <a:lnTo>
                    <a:pt x="975" y="21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0" name="Freeform 80"/>
            <p:cNvSpPr>
              <a:spLocks/>
            </p:cNvSpPr>
            <p:nvPr/>
          </p:nvSpPr>
          <p:spPr bwMode="auto">
            <a:xfrm>
              <a:off x="-250" y="1372"/>
              <a:ext cx="47" cy="27"/>
            </a:xfrm>
            <a:custGeom>
              <a:avLst/>
              <a:gdLst>
                <a:gd name="T0" fmla="*/ 0 w 1478"/>
                <a:gd name="T1" fmla="*/ 0 h 758"/>
                <a:gd name="T2" fmla="*/ 0 w 1478"/>
                <a:gd name="T3" fmla="*/ 0 h 758"/>
                <a:gd name="T4" fmla="*/ 0 w 1478"/>
                <a:gd name="T5" fmla="*/ 0 h 758"/>
                <a:gd name="T6" fmla="*/ 0 w 1478"/>
                <a:gd name="T7" fmla="*/ 0 h 758"/>
                <a:gd name="T8" fmla="*/ 0 w 1478"/>
                <a:gd name="T9" fmla="*/ 0 h 7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8"/>
                <a:gd name="T16" fmla="*/ 0 h 758"/>
                <a:gd name="T17" fmla="*/ 1478 w 1478"/>
                <a:gd name="T18" fmla="*/ 758 h 7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8" h="758">
                  <a:moveTo>
                    <a:pt x="1478" y="214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1478" y="758"/>
                  </a:lnTo>
                  <a:lnTo>
                    <a:pt x="1478" y="214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1" name="Freeform 81"/>
            <p:cNvSpPr>
              <a:spLocks/>
            </p:cNvSpPr>
            <p:nvPr/>
          </p:nvSpPr>
          <p:spPr bwMode="auto">
            <a:xfrm>
              <a:off x="-250" y="1372"/>
              <a:ext cx="47" cy="27"/>
            </a:xfrm>
            <a:custGeom>
              <a:avLst/>
              <a:gdLst>
                <a:gd name="T0" fmla="*/ 0 w 1478"/>
                <a:gd name="T1" fmla="*/ 0 h 758"/>
                <a:gd name="T2" fmla="*/ 0 w 1478"/>
                <a:gd name="T3" fmla="*/ 0 h 758"/>
                <a:gd name="T4" fmla="*/ 0 w 1478"/>
                <a:gd name="T5" fmla="*/ 0 h 758"/>
                <a:gd name="T6" fmla="*/ 0 w 1478"/>
                <a:gd name="T7" fmla="*/ 0 h 758"/>
                <a:gd name="T8" fmla="*/ 0 w 1478"/>
                <a:gd name="T9" fmla="*/ 0 h 7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8"/>
                <a:gd name="T16" fmla="*/ 0 h 758"/>
                <a:gd name="T17" fmla="*/ 1478 w 1478"/>
                <a:gd name="T18" fmla="*/ 758 h 7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8" h="758">
                  <a:moveTo>
                    <a:pt x="1478" y="214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1478" y="758"/>
                  </a:lnTo>
                  <a:lnTo>
                    <a:pt x="1478" y="214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2" name="Freeform 82"/>
            <p:cNvSpPr>
              <a:spLocks/>
            </p:cNvSpPr>
            <p:nvPr/>
          </p:nvSpPr>
          <p:spPr bwMode="auto">
            <a:xfrm>
              <a:off x="-250" y="1400"/>
              <a:ext cx="47" cy="76"/>
            </a:xfrm>
            <a:custGeom>
              <a:avLst/>
              <a:gdLst>
                <a:gd name="T0" fmla="*/ 0 w 1478"/>
                <a:gd name="T1" fmla="*/ 0 h 2123"/>
                <a:gd name="T2" fmla="*/ 0 w 1478"/>
                <a:gd name="T3" fmla="*/ 0 h 2123"/>
                <a:gd name="T4" fmla="*/ 0 w 1478"/>
                <a:gd name="T5" fmla="*/ 0 h 2123"/>
                <a:gd name="T6" fmla="*/ 0 w 1478"/>
                <a:gd name="T7" fmla="*/ 0 h 2123"/>
                <a:gd name="T8" fmla="*/ 0 w 1478"/>
                <a:gd name="T9" fmla="*/ 0 h 2123"/>
                <a:gd name="T10" fmla="*/ 0 w 1478"/>
                <a:gd name="T11" fmla="*/ 0 h 2123"/>
                <a:gd name="T12" fmla="*/ 0 w 1478"/>
                <a:gd name="T13" fmla="*/ 0 h 2123"/>
                <a:gd name="T14" fmla="*/ 0 w 1478"/>
                <a:gd name="T15" fmla="*/ 0 h 2123"/>
                <a:gd name="T16" fmla="*/ 0 w 1478"/>
                <a:gd name="T17" fmla="*/ 0 h 2123"/>
                <a:gd name="T18" fmla="*/ 0 w 1478"/>
                <a:gd name="T19" fmla="*/ 0 h 2123"/>
                <a:gd name="T20" fmla="*/ 0 w 1478"/>
                <a:gd name="T21" fmla="*/ 0 h 2123"/>
                <a:gd name="T22" fmla="*/ 0 w 1478"/>
                <a:gd name="T23" fmla="*/ 0 h 2123"/>
                <a:gd name="T24" fmla="*/ 0 w 1478"/>
                <a:gd name="T25" fmla="*/ 0 h 2123"/>
                <a:gd name="T26" fmla="*/ 0 w 1478"/>
                <a:gd name="T27" fmla="*/ 0 h 2123"/>
                <a:gd name="T28" fmla="*/ 0 w 1478"/>
                <a:gd name="T29" fmla="*/ 0 h 2123"/>
                <a:gd name="T30" fmla="*/ 0 w 1478"/>
                <a:gd name="T31" fmla="*/ 0 h 2123"/>
                <a:gd name="T32" fmla="*/ 0 w 1478"/>
                <a:gd name="T33" fmla="*/ 0 h 2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78"/>
                <a:gd name="T52" fmla="*/ 0 h 2123"/>
                <a:gd name="T53" fmla="*/ 1478 w 1478"/>
                <a:gd name="T54" fmla="*/ 2123 h 21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78" h="2123">
                  <a:moveTo>
                    <a:pt x="1478" y="115"/>
                  </a:moveTo>
                  <a:lnTo>
                    <a:pt x="0" y="0"/>
                  </a:lnTo>
                  <a:lnTo>
                    <a:pt x="0" y="115"/>
                  </a:lnTo>
                  <a:lnTo>
                    <a:pt x="861" y="180"/>
                  </a:lnTo>
                  <a:lnTo>
                    <a:pt x="861" y="411"/>
                  </a:lnTo>
                  <a:lnTo>
                    <a:pt x="0" y="361"/>
                  </a:lnTo>
                  <a:lnTo>
                    <a:pt x="0" y="921"/>
                  </a:lnTo>
                  <a:lnTo>
                    <a:pt x="926" y="954"/>
                  </a:lnTo>
                  <a:lnTo>
                    <a:pt x="926" y="1135"/>
                  </a:lnTo>
                  <a:lnTo>
                    <a:pt x="276" y="1102"/>
                  </a:lnTo>
                  <a:lnTo>
                    <a:pt x="276" y="1497"/>
                  </a:lnTo>
                  <a:lnTo>
                    <a:pt x="893" y="1530"/>
                  </a:lnTo>
                  <a:lnTo>
                    <a:pt x="893" y="1678"/>
                  </a:lnTo>
                  <a:lnTo>
                    <a:pt x="0" y="1645"/>
                  </a:lnTo>
                  <a:lnTo>
                    <a:pt x="0" y="2123"/>
                  </a:lnTo>
                  <a:lnTo>
                    <a:pt x="1478" y="2123"/>
                  </a:lnTo>
                  <a:lnTo>
                    <a:pt x="1478" y="115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3" name="Freeform 83"/>
            <p:cNvSpPr>
              <a:spLocks/>
            </p:cNvSpPr>
            <p:nvPr/>
          </p:nvSpPr>
          <p:spPr bwMode="auto">
            <a:xfrm>
              <a:off x="-250" y="1400"/>
              <a:ext cx="47" cy="76"/>
            </a:xfrm>
            <a:custGeom>
              <a:avLst/>
              <a:gdLst>
                <a:gd name="T0" fmla="*/ 0 w 1478"/>
                <a:gd name="T1" fmla="*/ 0 h 2123"/>
                <a:gd name="T2" fmla="*/ 0 w 1478"/>
                <a:gd name="T3" fmla="*/ 0 h 2123"/>
                <a:gd name="T4" fmla="*/ 0 w 1478"/>
                <a:gd name="T5" fmla="*/ 0 h 2123"/>
                <a:gd name="T6" fmla="*/ 0 w 1478"/>
                <a:gd name="T7" fmla="*/ 0 h 2123"/>
                <a:gd name="T8" fmla="*/ 0 w 1478"/>
                <a:gd name="T9" fmla="*/ 0 h 2123"/>
                <a:gd name="T10" fmla="*/ 0 w 1478"/>
                <a:gd name="T11" fmla="*/ 0 h 2123"/>
                <a:gd name="T12" fmla="*/ 0 w 1478"/>
                <a:gd name="T13" fmla="*/ 0 h 2123"/>
                <a:gd name="T14" fmla="*/ 0 w 1478"/>
                <a:gd name="T15" fmla="*/ 0 h 2123"/>
                <a:gd name="T16" fmla="*/ 0 w 1478"/>
                <a:gd name="T17" fmla="*/ 0 h 2123"/>
                <a:gd name="T18" fmla="*/ 0 w 1478"/>
                <a:gd name="T19" fmla="*/ 0 h 2123"/>
                <a:gd name="T20" fmla="*/ 0 w 1478"/>
                <a:gd name="T21" fmla="*/ 0 h 2123"/>
                <a:gd name="T22" fmla="*/ 0 w 1478"/>
                <a:gd name="T23" fmla="*/ 0 h 2123"/>
                <a:gd name="T24" fmla="*/ 0 w 1478"/>
                <a:gd name="T25" fmla="*/ 0 h 2123"/>
                <a:gd name="T26" fmla="*/ 0 w 1478"/>
                <a:gd name="T27" fmla="*/ 0 h 2123"/>
                <a:gd name="T28" fmla="*/ 0 w 1478"/>
                <a:gd name="T29" fmla="*/ 0 h 2123"/>
                <a:gd name="T30" fmla="*/ 0 w 1478"/>
                <a:gd name="T31" fmla="*/ 0 h 2123"/>
                <a:gd name="T32" fmla="*/ 0 w 1478"/>
                <a:gd name="T33" fmla="*/ 0 h 2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78"/>
                <a:gd name="T52" fmla="*/ 0 h 2123"/>
                <a:gd name="T53" fmla="*/ 1478 w 1478"/>
                <a:gd name="T54" fmla="*/ 2123 h 21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78" h="2123">
                  <a:moveTo>
                    <a:pt x="1478" y="115"/>
                  </a:moveTo>
                  <a:lnTo>
                    <a:pt x="0" y="0"/>
                  </a:lnTo>
                  <a:lnTo>
                    <a:pt x="0" y="115"/>
                  </a:lnTo>
                  <a:lnTo>
                    <a:pt x="861" y="180"/>
                  </a:lnTo>
                  <a:lnTo>
                    <a:pt x="861" y="411"/>
                  </a:lnTo>
                  <a:lnTo>
                    <a:pt x="0" y="361"/>
                  </a:lnTo>
                  <a:lnTo>
                    <a:pt x="0" y="921"/>
                  </a:lnTo>
                  <a:lnTo>
                    <a:pt x="926" y="954"/>
                  </a:lnTo>
                  <a:lnTo>
                    <a:pt x="926" y="1135"/>
                  </a:lnTo>
                  <a:lnTo>
                    <a:pt x="276" y="1102"/>
                  </a:lnTo>
                  <a:lnTo>
                    <a:pt x="276" y="1497"/>
                  </a:lnTo>
                  <a:lnTo>
                    <a:pt x="893" y="1530"/>
                  </a:lnTo>
                  <a:lnTo>
                    <a:pt x="893" y="1678"/>
                  </a:lnTo>
                  <a:lnTo>
                    <a:pt x="0" y="1645"/>
                  </a:lnTo>
                  <a:lnTo>
                    <a:pt x="0" y="2123"/>
                  </a:lnTo>
                  <a:lnTo>
                    <a:pt x="1478" y="2123"/>
                  </a:lnTo>
                  <a:lnTo>
                    <a:pt x="1478" y="115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4" name="Freeform 84"/>
            <p:cNvSpPr>
              <a:spLocks/>
            </p:cNvSpPr>
            <p:nvPr/>
          </p:nvSpPr>
          <p:spPr bwMode="auto">
            <a:xfrm>
              <a:off x="-261" y="1438"/>
              <a:ext cx="12" cy="15"/>
            </a:xfrm>
            <a:custGeom>
              <a:avLst/>
              <a:gdLst>
                <a:gd name="T0" fmla="*/ 0 w 406"/>
                <a:gd name="T1" fmla="*/ 0 h 428"/>
                <a:gd name="T2" fmla="*/ 0 w 406"/>
                <a:gd name="T3" fmla="*/ 0 h 428"/>
                <a:gd name="T4" fmla="*/ 0 w 406"/>
                <a:gd name="T5" fmla="*/ 0 h 428"/>
                <a:gd name="T6" fmla="*/ 0 w 406"/>
                <a:gd name="T7" fmla="*/ 0 h 428"/>
                <a:gd name="T8" fmla="*/ 0 w 406"/>
                <a:gd name="T9" fmla="*/ 0 h 4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428"/>
                <a:gd name="T17" fmla="*/ 406 w 406"/>
                <a:gd name="T18" fmla="*/ 428 h 4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428">
                  <a:moveTo>
                    <a:pt x="0" y="0"/>
                  </a:moveTo>
                  <a:lnTo>
                    <a:pt x="0" y="395"/>
                  </a:lnTo>
                  <a:lnTo>
                    <a:pt x="406" y="428"/>
                  </a:lnTo>
                  <a:lnTo>
                    <a:pt x="40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5" name="Freeform 85"/>
            <p:cNvSpPr>
              <a:spLocks/>
            </p:cNvSpPr>
            <p:nvPr/>
          </p:nvSpPr>
          <p:spPr bwMode="auto">
            <a:xfrm>
              <a:off x="-261" y="1438"/>
              <a:ext cx="12" cy="15"/>
            </a:xfrm>
            <a:custGeom>
              <a:avLst/>
              <a:gdLst>
                <a:gd name="T0" fmla="*/ 0 w 406"/>
                <a:gd name="T1" fmla="*/ 0 h 428"/>
                <a:gd name="T2" fmla="*/ 0 w 406"/>
                <a:gd name="T3" fmla="*/ 0 h 428"/>
                <a:gd name="T4" fmla="*/ 0 w 406"/>
                <a:gd name="T5" fmla="*/ 0 h 428"/>
                <a:gd name="T6" fmla="*/ 0 w 406"/>
                <a:gd name="T7" fmla="*/ 0 h 428"/>
                <a:gd name="T8" fmla="*/ 0 w 406"/>
                <a:gd name="T9" fmla="*/ 0 h 4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428"/>
                <a:gd name="T17" fmla="*/ 406 w 406"/>
                <a:gd name="T18" fmla="*/ 428 h 4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428">
                  <a:moveTo>
                    <a:pt x="0" y="0"/>
                  </a:moveTo>
                  <a:lnTo>
                    <a:pt x="0" y="395"/>
                  </a:lnTo>
                  <a:lnTo>
                    <a:pt x="406" y="428"/>
                  </a:lnTo>
                  <a:lnTo>
                    <a:pt x="406" y="3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6" name="Freeform 86"/>
            <p:cNvSpPr>
              <a:spLocks/>
            </p:cNvSpPr>
            <p:nvPr/>
          </p:nvSpPr>
          <p:spPr bwMode="auto">
            <a:xfrm>
              <a:off x="-261" y="1457"/>
              <a:ext cx="8" cy="19"/>
            </a:xfrm>
            <a:custGeom>
              <a:avLst/>
              <a:gdLst>
                <a:gd name="T0" fmla="*/ 0 w 260"/>
                <a:gd name="T1" fmla="*/ 0 h 511"/>
                <a:gd name="T2" fmla="*/ 0 w 260"/>
                <a:gd name="T3" fmla="*/ 0 h 511"/>
                <a:gd name="T4" fmla="*/ 0 w 260"/>
                <a:gd name="T5" fmla="*/ 0 h 511"/>
                <a:gd name="T6" fmla="*/ 0 w 260"/>
                <a:gd name="T7" fmla="*/ 0 h 511"/>
                <a:gd name="T8" fmla="*/ 0 w 260"/>
                <a:gd name="T9" fmla="*/ 0 h 5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511"/>
                <a:gd name="T17" fmla="*/ 260 w 260"/>
                <a:gd name="T18" fmla="*/ 511 h 5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511">
                  <a:moveTo>
                    <a:pt x="260" y="33"/>
                  </a:moveTo>
                  <a:lnTo>
                    <a:pt x="260" y="511"/>
                  </a:lnTo>
                  <a:lnTo>
                    <a:pt x="0" y="511"/>
                  </a:lnTo>
                  <a:lnTo>
                    <a:pt x="0" y="0"/>
                  </a:lnTo>
                  <a:lnTo>
                    <a:pt x="260" y="33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7" name="Freeform 87"/>
            <p:cNvSpPr>
              <a:spLocks/>
            </p:cNvSpPr>
            <p:nvPr/>
          </p:nvSpPr>
          <p:spPr bwMode="auto">
            <a:xfrm>
              <a:off x="-261" y="1457"/>
              <a:ext cx="8" cy="19"/>
            </a:xfrm>
            <a:custGeom>
              <a:avLst/>
              <a:gdLst>
                <a:gd name="T0" fmla="*/ 0 w 260"/>
                <a:gd name="T1" fmla="*/ 0 h 511"/>
                <a:gd name="T2" fmla="*/ 0 w 260"/>
                <a:gd name="T3" fmla="*/ 0 h 511"/>
                <a:gd name="T4" fmla="*/ 0 w 260"/>
                <a:gd name="T5" fmla="*/ 0 h 511"/>
                <a:gd name="T6" fmla="*/ 0 w 260"/>
                <a:gd name="T7" fmla="*/ 0 h 511"/>
                <a:gd name="T8" fmla="*/ 0 w 260"/>
                <a:gd name="T9" fmla="*/ 0 h 5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511"/>
                <a:gd name="T17" fmla="*/ 260 w 260"/>
                <a:gd name="T18" fmla="*/ 511 h 5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511">
                  <a:moveTo>
                    <a:pt x="260" y="33"/>
                  </a:moveTo>
                  <a:lnTo>
                    <a:pt x="260" y="511"/>
                  </a:lnTo>
                  <a:lnTo>
                    <a:pt x="0" y="511"/>
                  </a:lnTo>
                  <a:lnTo>
                    <a:pt x="0" y="0"/>
                  </a:lnTo>
                  <a:lnTo>
                    <a:pt x="260" y="33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8" name="Freeform 88"/>
            <p:cNvSpPr>
              <a:spLocks/>
            </p:cNvSpPr>
            <p:nvPr/>
          </p:nvSpPr>
          <p:spPr bwMode="auto">
            <a:xfrm>
              <a:off x="-338" y="1325"/>
              <a:ext cx="55" cy="151"/>
            </a:xfrm>
            <a:custGeom>
              <a:avLst/>
              <a:gdLst>
                <a:gd name="T0" fmla="*/ 0 w 1770"/>
                <a:gd name="T1" fmla="*/ 0 h 4231"/>
                <a:gd name="T2" fmla="*/ 0 w 1770"/>
                <a:gd name="T3" fmla="*/ 0 h 4231"/>
                <a:gd name="T4" fmla="*/ 0 w 1770"/>
                <a:gd name="T5" fmla="*/ 0 h 4231"/>
                <a:gd name="T6" fmla="*/ 0 w 1770"/>
                <a:gd name="T7" fmla="*/ 0 h 4231"/>
                <a:gd name="T8" fmla="*/ 0 w 1770"/>
                <a:gd name="T9" fmla="*/ 0 h 4231"/>
                <a:gd name="T10" fmla="*/ 0 w 1770"/>
                <a:gd name="T11" fmla="*/ 0 h 42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70"/>
                <a:gd name="T19" fmla="*/ 0 h 4231"/>
                <a:gd name="T20" fmla="*/ 1770 w 1770"/>
                <a:gd name="T21" fmla="*/ 4231 h 42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70" h="4231">
                  <a:moveTo>
                    <a:pt x="0" y="248"/>
                  </a:moveTo>
                  <a:lnTo>
                    <a:pt x="731" y="0"/>
                  </a:lnTo>
                  <a:lnTo>
                    <a:pt x="1770" y="182"/>
                  </a:lnTo>
                  <a:lnTo>
                    <a:pt x="1770" y="4231"/>
                  </a:lnTo>
                  <a:lnTo>
                    <a:pt x="0" y="4231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9" name="Freeform 89"/>
            <p:cNvSpPr>
              <a:spLocks/>
            </p:cNvSpPr>
            <p:nvPr/>
          </p:nvSpPr>
          <p:spPr bwMode="auto">
            <a:xfrm>
              <a:off x="-338" y="1325"/>
              <a:ext cx="55" cy="151"/>
            </a:xfrm>
            <a:custGeom>
              <a:avLst/>
              <a:gdLst>
                <a:gd name="T0" fmla="*/ 0 w 1770"/>
                <a:gd name="T1" fmla="*/ 0 h 4231"/>
                <a:gd name="T2" fmla="*/ 0 w 1770"/>
                <a:gd name="T3" fmla="*/ 0 h 4231"/>
                <a:gd name="T4" fmla="*/ 0 w 1770"/>
                <a:gd name="T5" fmla="*/ 0 h 4231"/>
                <a:gd name="T6" fmla="*/ 0 w 1770"/>
                <a:gd name="T7" fmla="*/ 0 h 4231"/>
                <a:gd name="T8" fmla="*/ 0 w 1770"/>
                <a:gd name="T9" fmla="*/ 0 h 4231"/>
                <a:gd name="T10" fmla="*/ 0 w 1770"/>
                <a:gd name="T11" fmla="*/ 0 h 42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70"/>
                <a:gd name="T19" fmla="*/ 0 h 4231"/>
                <a:gd name="T20" fmla="*/ 1770 w 1770"/>
                <a:gd name="T21" fmla="*/ 4231 h 42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70" h="4231">
                  <a:moveTo>
                    <a:pt x="0" y="248"/>
                  </a:moveTo>
                  <a:lnTo>
                    <a:pt x="731" y="0"/>
                  </a:lnTo>
                  <a:lnTo>
                    <a:pt x="1770" y="182"/>
                  </a:lnTo>
                  <a:lnTo>
                    <a:pt x="1770" y="4231"/>
                  </a:lnTo>
                  <a:lnTo>
                    <a:pt x="0" y="4231"/>
                  </a:lnTo>
                  <a:lnTo>
                    <a:pt x="0" y="248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0" name="Freeform 90"/>
            <p:cNvSpPr>
              <a:spLocks/>
            </p:cNvSpPr>
            <p:nvPr/>
          </p:nvSpPr>
          <p:spPr bwMode="auto">
            <a:xfrm>
              <a:off x="-475" y="1339"/>
              <a:ext cx="119" cy="23"/>
            </a:xfrm>
            <a:custGeom>
              <a:avLst/>
              <a:gdLst>
                <a:gd name="T0" fmla="*/ 0 w 3786"/>
                <a:gd name="T1" fmla="*/ 0 h 659"/>
                <a:gd name="T2" fmla="*/ 0 w 3786"/>
                <a:gd name="T3" fmla="*/ 0 h 659"/>
                <a:gd name="T4" fmla="*/ 0 w 3786"/>
                <a:gd name="T5" fmla="*/ 0 h 659"/>
                <a:gd name="T6" fmla="*/ 0 w 3786"/>
                <a:gd name="T7" fmla="*/ 0 h 659"/>
                <a:gd name="T8" fmla="*/ 0 w 3786"/>
                <a:gd name="T9" fmla="*/ 0 h 659"/>
                <a:gd name="T10" fmla="*/ 0 w 3786"/>
                <a:gd name="T11" fmla="*/ 0 h 6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6"/>
                <a:gd name="T19" fmla="*/ 0 h 659"/>
                <a:gd name="T20" fmla="*/ 3786 w 3786"/>
                <a:gd name="T21" fmla="*/ 659 h 6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6" h="659">
                  <a:moveTo>
                    <a:pt x="0" y="0"/>
                  </a:moveTo>
                  <a:lnTo>
                    <a:pt x="81" y="0"/>
                  </a:lnTo>
                  <a:lnTo>
                    <a:pt x="3786" y="626"/>
                  </a:lnTo>
                  <a:lnTo>
                    <a:pt x="3754" y="659"/>
                  </a:lnTo>
                  <a:lnTo>
                    <a:pt x="32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1" name="Freeform 91"/>
            <p:cNvSpPr>
              <a:spLocks/>
            </p:cNvSpPr>
            <p:nvPr/>
          </p:nvSpPr>
          <p:spPr bwMode="auto">
            <a:xfrm>
              <a:off x="-475" y="1339"/>
              <a:ext cx="119" cy="23"/>
            </a:xfrm>
            <a:custGeom>
              <a:avLst/>
              <a:gdLst>
                <a:gd name="T0" fmla="*/ 0 w 3786"/>
                <a:gd name="T1" fmla="*/ 0 h 659"/>
                <a:gd name="T2" fmla="*/ 0 w 3786"/>
                <a:gd name="T3" fmla="*/ 0 h 659"/>
                <a:gd name="T4" fmla="*/ 0 w 3786"/>
                <a:gd name="T5" fmla="*/ 0 h 659"/>
                <a:gd name="T6" fmla="*/ 0 w 3786"/>
                <a:gd name="T7" fmla="*/ 0 h 659"/>
                <a:gd name="T8" fmla="*/ 0 w 3786"/>
                <a:gd name="T9" fmla="*/ 0 h 659"/>
                <a:gd name="T10" fmla="*/ 0 w 3786"/>
                <a:gd name="T11" fmla="*/ 0 h 6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6"/>
                <a:gd name="T19" fmla="*/ 0 h 659"/>
                <a:gd name="T20" fmla="*/ 3786 w 3786"/>
                <a:gd name="T21" fmla="*/ 659 h 6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6" h="659">
                  <a:moveTo>
                    <a:pt x="0" y="0"/>
                  </a:moveTo>
                  <a:lnTo>
                    <a:pt x="81" y="0"/>
                  </a:lnTo>
                  <a:lnTo>
                    <a:pt x="3786" y="626"/>
                  </a:lnTo>
                  <a:lnTo>
                    <a:pt x="3754" y="659"/>
                  </a:lnTo>
                  <a:lnTo>
                    <a:pt x="32" y="8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2" name="Freeform 92"/>
            <p:cNvSpPr>
              <a:spLocks/>
            </p:cNvSpPr>
            <p:nvPr/>
          </p:nvSpPr>
          <p:spPr bwMode="auto">
            <a:xfrm>
              <a:off x="-477" y="1352"/>
              <a:ext cx="181" cy="103"/>
            </a:xfrm>
            <a:custGeom>
              <a:avLst/>
              <a:gdLst>
                <a:gd name="T0" fmla="*/ 0 w 5785"/>
                <a:gd name="T1" fmla="*/ 0 h 2881"/>
                <a:gd name="T2" fmla="*/ 0 w 5785"/>
                <a:gd name="T3" fmla="*/ 0 h 2881"/>
                <a:gd name="T4" fmla="*/ 0 w 5785"/>
                <a:gd name="T5" fmla="*/ 0 h 2881"/>
                <a:gd name="T6" fmla="*/ 0 w 5785"/>
                <a:gd name="T7" fmla="*/ 0 h 2881"/>
                <a:gd name="T8" fmla="*/ 0 w 5785"/>
                <a:gd name="T9" fmla="*/ 0 h 2881"/>
                <a:gd name="T10" fmla="*/ 0 w 5785"/>
                <a:gd name="T11" fmla="*/ 0 h 2881"/>
                <a:gd name="T12" fmla="*/ 0 w 5785"/>
                <a:gd name="T13" fmla="*/ 0 h 28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85"/>
                <a:gd name="T22" fmla="*/ 0 h 2881"/>
                <a:gd name="T23" fmla="*/ 5785 w 5785"/>
                <a:gd name="T24" fmla="*/ 2881 h 28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85" h="2881">
                  <a:moveTo>
                    <a:pt x="5020" y="165"/>
                  </a:moveTo>
                  <a:lnTo>
                    <a:pt x="1088" y="2321"/>
                  </a:lnTo>
                  <a:lnTo>
                    <a:pt x="0" y="2585"/>
                  </a:lnTo>
                  <a:lnTo>
                    <a:pt x="0" y="2881"/>
                  </a:lnTo>
                  <a:lnTo>
                    <a:pt x="1365" y="2518"/>
                  </a:lnTo>
                  <a:lnTo>
                    <a:pt x="5785" y="0"/>
                  </a:lnTo>
                  <a:lnTo>
                    <a:pt x="5020" y="165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3" name="Freeform 93"/>
            <p:cNvSpPr>
              <a:spLocks/>
            </p:cNvSpPr>
            <p:nvPr/>
          </p:nvSpPr>
          <p:spPr bwMode="auto">
            <a:xfrm>
              <a:off x="-477" y="1352"/>
              <a:ext cx="181" cy="103"/>
            </a:xfrm>
            <a:custGeom>
              <a:avLst/>
              <a:gdLst>
                <a:gd name="T0" fmla="*/ 0 w 5785"/>
                <a:gd name="T1" fmla="*/ 0 h 2881"/>
                <a:gd name="T2" fmla="*/ 0 w 5785"/>
                <a:gd name="T3" fmla="*/ 0 h 2881"/>
                <a:gd name="T4" fmla="*/ 0 w 5785"/>
                <a:gd name="T5" fmla="*/ 0 h 2881"/>
                <a:gd name="T6" fmla="*/ 0 w 5785"/>
                <a:gd name="T7" fmla="*/ 0 h 2881"/>
                <a:gd name="T8" fmla="*/ 0 w 5785"/>
                <a:gd name="T9" fmla="*/ 0 h 2881"/>
                <a:gd name="T10" fmla="*/ 0 w 5785"/>
                <a:gd name="T11" fmla="*/ 0 h 2881"/>
                <a:gd name="T12" fmla="*/ 0 w 5785"/>
                <a:gd name="T13" fmla="*/ 0 h 28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85"/>
                <a:gd name="T22" fmla="*/ 0 h 2881"/>
                <a:gd name="T23" fmla="*/ 5785 w 5785"/>
                <a:gd name="T24" fmla="*/ 2881 h 28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85" h="2881">
                  <a:moveTo>
                    <a:pt x="5020" y="165"/>
                  </a:moveTo>
                  <a:lnTo>
                    <a:pt x="1088" y="2321"/>
                  </a:lnTo>
                  <a:lnTo>
                    <a:pt x="0" y="2585"/>
                  </a:lnTo>
                  <a:lnTo>
                    <a:pt x="0" y="2881"/>
                  </a:lnTo>
                  <a:lnTo>
                    <a:pt x="1365" y="2518"/>
                  </a:lnTo>
                  <a:lnTo>
                    <a:pt x="5785" y="0"/>
                  </a:lnTo>
                  <a:lnTo>
                    <a:pt x="5020" y="165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4" name="Freeform 94"/>
            <p:cNvSpPr>
              <a:spLocks/>
            </p:cNvSpPr>
            <p:nvPr/>
          </p:nvSpPr>
          <p:spPr bwMode="auto">
            <a:xfrm>
              <a:off x="-505" y="1352"/>
              <a:ext cx="209" cy="124"/>
            </a:xfrm>
            <a:custGeom>
              <a:avLst/>
              <a:gdLst>
                <a:gd name="T0" fmla="*/ 0 w 6680"/>
                <a:gd name="T1" fmla="*/ 0 h 3473"/>
                <a:gd name="T2" fmla="*/ 0 w 6680"/>
                <a:gd name="T3" fmla="*/ 0 h 3473"/>
                <a:gd name="T4" fmla="*/ 0 w 6680"/>
                <a:gd name="T5" fmla="*/ 0 h 3473"/>
                <a:gd name="T6" fmla="*/ 0 w 6680"/>
                <a:gd name="T7" fmla="*/ 0 h 3473"/>
                <a:gd name="T8" fmla="*/ 0 w 6680"/>
                <a:gd name="T9" fmla="*/ 0 h 3473"/>
                <a:gd name="T10" fmla="*/ 0 w 6680"/>
                <a:gd name="T11" fmla="*/ 0 h 3473"/>
                <a:gd name="T12" fmla="*/ 0 w 6680"/>
                <a:gd name="T13" fmla="*/ 0 h 3473"/>
                <a:gd name="T14" fmla="*/ 0 w 6680"/>
                <a:gd name="T15" fmla="*/ 0 h 3473"/>
                <a:gd name="T16" fmla="*/ 0 w 6680"/>
                <a:gd name="T17" fmla="*/ 0 h 3473"/>
                <a:gd name="T18" fmla="*/ 0 w 6680"/>
                <a:gd name="T19" fmla="*/ 0 h 3473"/>
                <a:gd name="T20" fmla="*/ 0 w 6680"/>
                <a:gd name="T21" fmla="*/ 0 h 3473"/>
                <a:gd name="T22" fmla="*/ 0 w 6680"/>
                <a:gd name="T23" fmla="*/ 0 h 34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680"/>
                <a:gd name="T37" fmla="*/ 0 h 3473"/>
                <a:gd name="T38" fmla="*/ 6680 w 6680"/>
                <a:gd name="T39" fmla="*/ 3473 h 34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680" h="3473">
                  <a:moveTo>
                    <a:pt x="0" y="3473"/>
                  </a:moveTo>
                  <a:lnTo>
                    <a:pt x="0" y="1975"/>
                  </a:lnTo>
                  <a:lnTo>
                    <a:pt x="878" y="1975"/>
                  </a:lnTo>
                  <a:lnTo>
                    <a:pt x="878" y="2880"/>
                  </a:lnTo>
                  <a:lnTo>
                    <a:pt x="2276" y="2518"/>
                  </a:lnTo>
                  <a:lnTo>
                    <a:pt x="6680" y="0"/>
                  </a:lnTo>
                  <a:lnTo>
                    <a:pt x="6680" y="263"/>
                  </a:lnTo>
                  <a:lnTo>
                    <a:pt x="2276" y="2880"/>
                  </a:lnTo>
                  <a:lnTo>
                    <a:pt x="878" y="3292"/>
                  </a:lnTo>
                  <a:lnTo>
                    <a:pt x="293" y="3325"/>
                  </a:lnTo>
                  <a:lnTo>
                    <a:pt x="293" y="3473"/>
                  </a:lnTo>
                  <a:lnTo>
                    <a:pt x="0" y="3473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5" name="Freeform 95"/>
            <p:cNvSpPr>
              <a:spLocks/>
            </p:cNvSpPr>
            <p:nvPr/>
          </p:nvSpPr>
          <p:spPr bwMode="auto">
            <a:xfrm>
              <a:off x="-505" y="1352"/>
              <a:ext cx="209" cy="124"/>
            </a:xfrm>
            <a:custGeom>
              <a:avLst/>
              <a:gdLst>
                <a:gd name="T0" fmla="*/ 0 w 6680"/>
                <a:gd name="T1" fmla="*/ 0 h 3473"/>
                <a:gd name="T2" fmla="*/ 0 w 6680"/>
                <a:gd name="T3" fmla="*/ 0 h 3473"/>
                <a:gd name="T4" fmla="*/ 0 w 6680"/>
                <a:gd name="T5" fmla="*/ 0 h 3473"/>
                <a:gd name="T6" fmla="*/ 0 w 6680"/>
                <a:gd name="T7" fmla="*/ 0 h 3473"/>
                <a:gd name="T8" fmla="*/ 0 w 6680"/>
                <a:gd name="T9" fmla="*/ 0 h 3473"/>
                <a:gd name="T10" fmla="*/ 0 w 6680"/>
                <a:gd name="T11" fmla="*/ 0 h 3473"/>
                <a:gd name="T12" fmla="*/ 0 w 6680"/>
                <a:gd name="T13" fmla="*/ 0 h 3473"/>
                <a:gd name="T14" fmla="*/ 0 w 6680"/>
                <a:gd name="T15" fmla="*/ 0 h 3473"/>
                <a:gd name="T16" fmla="*/ 0 w 6680"/>
                <a:gd name="T17" fmla="*/ 0 h 3473"/>
                <a:gd name="T18" fmla="*/ 0 w 6680"/>
                <a:gd name="T19" fmla="*/ 0 h 3473"/>
                <a:gd name="T20" fmla="*/ 0 w 6680"/>
                <a:gd name="T21" fmla="*/ 0 h 3473"/>
                <a:gd name="T22" fmla="*/ 0 w 6680"/>
                <a:gd name="T23" fmla="*/ 0 h 34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680"/>
                <a:gd name="T37" fmla="*/ 0 h 3473"/>
                <a:gd name="T38" fmla="*/ 6680 w 6680"/>
                <a:gd name="T39" fmla="*/ 3473 h 34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680" h="3473">
                  <a:moveTo>
                    <a:pt x="0" y="3473"/>
                  </a:moveTo>
                  <a:lnTo>
                    <a:pt x="0" y="1975"/>
                  </a:lnTo>
                  <a:lnTo>
                    <a:pt x="878" y="1975"/>
                  </a:lnTo>
                  <a:lnTo>
                    <a:pt x="878" y="2880"/>
                  </a:lnTo>
                  <a:lnTo>
                    <a:pt x="2276" y="2518"/>
                  </a:lnTo>
                  <a:lnTo>
                    <a:pt x="6680" y="0"/>
                  </a:lnTo>
                  <a:lnTo>
                    <a:pt x="6680" y="263"/>
                  </a:lnTo>
                  <a:lnTo>
                    <a:pt x="2276" y="2880"/>
                  </a:lnTo>
                  <a:lnTo>
                    <a:pt x="878" y="3292"/>
                  </a:lnTo>
                  <a:lnTo>
                    <a:pt x="293" y="3325"/>
                  </a:lnTo>
                  <a:lnTo>
                    <a:pt x="293" y="3473"/>
                  </a:lnTo>
                  <a:lnTo>
                    <a:pt x="0" y="3473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6" name="Freeform 96"/>
            <p:cNvSpPr>
              <a:spLocks/>
            </p:cNvSpPr>
            <p:nvPr/>
          </p:nvSpPr>
          <p:spPr bwMode="auto">
            <a:xfrm>
              <a:off x="-437" y="1352"/>
              <a:ext cx="66" cy="57"/>
            </a:xfrm>
            <a:custGeom>
              <a:avLst/>
              <a:gdLst>
                <a:gd name="T0" fmla="*/ 0 w 2096"/>
                <a:gd name="T1" fmla="*/ 0 h 1613"/>
                <a:gd name="T2" fmla="*/ 0 w 2096"/>
                <a:gd name="T3" fmla="*/ 0 h 1613"/>
                <a:gd name="T4" fmla="*/ 0 w 2096"/>
                <a:gd name="T5" fmla="*/ 0 h 1613"/>
                <a:gd name="T6" fmla="*/ 0 w 2096"/>
                <a:gd name="T7" fmla="*/ 0 h 1613"/>
                <a:gd name="T8" fmla="*/ 0 w 2096"/>
                <a:gd name="T9" fmla="*/ 0 h 1613"/>
                <a:gd name="T10" fmla="*/ 0 w 2096"/>
                <a:gd name="T11" fmla="*/ 0 h 1613"/>
                <a:gd name="T12" fmla="*/ 0 w 2096"/>
                <a:gd name="T13" fmla="*/ 0 h 1613"/>
                <a:gd name="T14" fmla="*/ 0 w 2096"/>
                <a:gd name="T15" fmla="*/ 0 h 1613"/>
                <a:gd name="T16" fmla="*/ 0 w 2096"/>
                <a:gd name="T17" fmla="*/ 0 h 1613"/>
                <a:gd name="T18" fmla="*/ 0 w 2096"/>
                <a:gd name="T19" fmla="*/ 0 h 1613"/>
                <a:gd name="T20" fmla="*/ 0 w 2096"/>
                <a:gd name="T21" fmla="*/ 0 h 16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96"/>
                <a:gd name="T34" fmla="*/ 0 h 1613"/>
                <a:gd name="T35" fmla="*/ 2096 w 2096"/>
                <a:gd name="T36" fmla="*/ 1613 h 16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96" h="1613">
                  <a:moveTo>
                    <a:pt x="1511" y="658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1770" y="559"/>
                  </a:lnTo>
                  <a:lnTo>
                    <a:pt x="2096" y="296"/>
                  </a:lnTo>
                  <a:lnTo>
                    <a:pt x="0" y="0"/>
                  </a:lnTo>
                  <a:lnTo>
                    <a:pt x="0" y="1613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747" y="1135"/>
                  </a:lnTo>
                  <a:lnTo>
                    <a:pt x="1511" y="658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7" name="Freeform 97"/>
            <p:cNvSpPr>
              <a:spLocks/>
            </p:cNvSpPr>
            <p:nvPr/>
          </p:nvSpPr>
          <p:spPr bwMode="auto">
            <a:xfrm>
              <a:off x="-437" y="1352"/>
              <a:ext cx="66" cy="57"/>
            </a:xfrm>
            <a:custGeom>
              <a:avLst/>
              <a:gdLst>
                <a:gd name="T0" fmla="*/ 0 w 2096"/>
                <a:gd name="T1" fmla="*/ 0 h 1613"/>
                <a:gd name="T2" fmla="*/ 0 w 2096"/>
                <a:gd name="T3" fmla="*/ 0 h 1613"/>
                <a:gd name="T4" fmla="*/ 0 w 2096"/>
                <a:gd name="T5" fmla="*/ 0 h 1613"/>
                <a:gd name="T6" fmla="*/ 0 w 2096"/>
                <a:gd name="T7" fmla="*/ 0 h 1613"/>
                <a:gd name="T8" fmla="*/ 0 w 2096"/>
                <a:gd name="T9" fmla="*/ 0 h 1613"/>
                <a:gd name="T10" fmla="*/ 0 w 2096"/>
                <a:gd name="T11" fmla="*/ 0 h 1613"/>
                <a:gd name="T12" fmla="*/ 0 w 2096"/>
                <a:gd name="T13" fmla="*/ 0 h 1613"/>
                <a:gd name="T14" fmla="*/ 0 w 2096"/>
                <a:gd name="T15" fmla="*/ 0 h 1613"/>
                <a:gd name="T16" fmla="*/ 0 w 2096"/>
                <a:gd name="T17" fmla="*/ 0 h 1613"/>
                <a:gd name="T18" fmla="*/ 0 w 2096"/>
                <a:gd name="T19" fmla="*/ 0 h 1613"/>
                <a:gd name="T20" fmla="*/ 0 w 2096"/>
                <a:gd name="T21" fmla="*/ 0 h 16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96"/>
                <a:gd name="T34" fmla="*/ 0 h 1613"/>
                <a:gd name="T35" fmla="*/ 2096 w 2096"/>
                <a:gd name="T36" fmla="*/ 1613 h 16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96" h="1613">
                  <a:moveTo>
                    <a:pt x="1511" y="658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1770" y="559"/>
                  </a:lnTo>
                  <a:lnTo>
                    <a:pt x="2096" y="296"/>
                  </a:lnTo>
                  <a:lnTo>
                    <a:pt x="0" y="0"/>
                  </a:lnTo>
                  <a:lnTo>
                    <a:pt x="0" y="1613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747" y="1135"/>
                  </a:lnTo>
                  <a:lnTo>
                    <a:pt x="1511" y="658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8" name="Freeform 98"/>
            <p:cNvSpPr>
              <a:spLocks/>
            </p:cNvSpPr>
            <p:nvPr/>
          </p:nvSpPr>
          <p:spPr bwMode="auto">
            <a:xfrm>
              <a:off x="-538" y="1417"/>
              <a:ext cx="33" cy="64"/>
            </a:xfrm>
            <a:custGeom>
              <a:avLst/>
              <a:gdLst>
                <a:gd name="T0" fmla="*/ 0 w 1039"/>
                <a:gd name="T1" fmla="*/ 0 h 1795"/>
                <a:gd name="T2" fmla="*/ 0 w 1039"/>
                <a:gd name="T3" fmla="*/ 0 h 1795"/>
                <a:gd name="T4" fmla="*/ 0 w 1039"/>
                <a:gd name="T5" fmla="*/ 0 h 1795"/>
                <a:gd name="T6" fmla="*/ 0 w 1039"/>
                <a:gd name="T7" fmla="*/ 0 h 1795"/>
                <a:gd name="T8" fmla="*/ 0 w 1039"/>
                <a:gd name="T9" fmla="*/ 0 h 1795"/>
                <a:gd name="T10" fmla="*/ 0 w 1039"/>
                <a:gd name="T11" fmla="*/ 0 h 1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39"/>
                <a:gd name="T19" fmla="*/ 0 h 1795"/>
                <a:gd name="T20" fmla="*/ 1039 w 1039"/>
                <a:gd name="T21" fmla="*/ 1795 h 179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39" h="1795">
                  <a:moveTo>
                    <a:pt x="1039" y="149"/>
                  </a:moveTo>
                  <a:lnTo>
                    <a:pt x="535" y="0"/>
                  </a:lnTo>
                  <a:lnTo>
                    <a:pt x="0" y="149"/>
                  </a:lnTo>
                  <a:lnTo>
                    <a:pt x="0" y="1795"/>
                  </a:lnTo>
                  <a:lnTo>
                    <a:pt x="1039" y="1795"/>
                  </a:lnTo>
                  <a:lnTo>
                    <a:pt x="1039" y="149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9" name="Freeform 99"/>
            <p:cNvSpPr>
              <a:spLocks/>
            </p:cNvSpPr>
            <p:nvPr/>
          </p:nvSpPr>
          <p:spPr bwMode="auto">
            <a:xfrm>
              <a:off x="-538" y="1417"/>
              <a:ext cx="33" cy="64"/>
            </a:xfrm>
            <a:custGeom>
              <a:avLst/>
              <a:gdLst>
                <a:gd name="T0" fmla="*/ 0 w 1039"/>
                <a:gd name="T1" fmla="*/ 0 h 1795"/>
                <a:gd name="T2" fmla="*/ 0 w 1039"/>
                <a:gd name="T3" fmla="*/ 0 h 1795"/>
                <a:gd name="T4" fmla="*/ 0 w 1039"/>
                <a:gd name="T5" fmla="*/ 0 h 1795"/>
                <a:gd name="T6" fmla="*/ 0 w 1039"/>
                <a:gd name="T7" fmla="*/ 0 h 1795"/>
                <a:gd name="T8" fmla="*/ 0 w 1039"/>
                <a:gd name="T9" fmla="*/ 0 h 1795"/>
                <a:gd name="T10" fmla="*/ 0 w 1039"/>
                <a:gd name="T11" fmla="*/ 0 h 1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39"/>
                <a:gd name="T19" fmla="*/ 0 h 1795"/>
                <a:gd name="T20" fmla="*/ 1039 w 1039"/>
                <a:gd name="T21" fmla="*/ 1795 h 179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39" h="1795">
                  <a:moveTo>
                    <a:pt x="1039" y="149"/>
                  </a:moveTo>
                  <a:lnTo>
                    <a:pt x="535" y="0"/>
                  </a:lnTo>
                  <a:lnTo>
                    <a:pt x="0" y="149"/>
                  </a:lnTo>
                  <a:lnTo>
                    <a:pt x="0" y="1795"/>
                  </a:lnTo>
                  <a:lnTo>
                    <a:pt x="1039" y="1795"/>
                  </a:lnTo>
                  <a:lnTo>
                    <a:pt x="1039" y="149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0" name="Freeform 100"/>
            <p:cNvSpPr>
              <a:spLocks/>
            </p:cNvSpPr>
            <p:nvPr/>
          </p:nvSpPr>
          <p:spPr bwMode="auto">
            <a:xfrm>
              <a:off x="-598" y="1443"/>
              <a:ext cx="519" cy="40"/>
            </a:xfrm>
            <a:custGeom>
              <a:avLst/>
              <a:gdLst>
                <a:gd name="T0" fmla="*/ 0 w 16608"/>
                <a:gd name="T1" fmla="*/ 0 h 1135"/>
                <a:gd name="T2" fmla="*/ 0 w 16608"/>
                <a:gd name="T3" fmla="*/ 0 h 1135"/>
                <a:gd name="T4" fmla="*/ 0 w 16608"/>
                <a:gd name="T5" fmla="*/ 0 h 1135"/>
                <a:gd name="T6" fmla="*/ 0 w 16608"/>
                <a:gd name="T7" fmla="*/ 0 h 1135"/>
                <a:gd name="T8" fmla="*/ 0 w 16608"/>
                <a:gd name="T9" fmla="*/ 0 h 1135"/>
                <a:gd name="T10" fmla="*/ 0 w 16608"/>
                <a:gd name="T11" fmla="*/ 0 h 1135"/>
                <a:gd name="T12" fmla="*/ 0 w 16608"/>
                <a:gd name="T13" fmla="*/ 0 h 1135"/>
                <a:gd name="T14" fmla="*/ 0 w 16608"/>
                <a:gd name="T15" fmla="*/ 0 h 1135"/>
                <a:gd name="T16" fmla="*/ 0 w 16608"/>
                <a:gd name="T17" fmla="*/ 0 h 1135"/>
                <a:gd name="T18" fmla="*/ 0 w 16608"/>
                <a:gd name="T19" fmla="*/ 0 h 1135"/>
                <a:gd name="T20" fmla="*/ 0 w 16608"/>
                <a:gd name="T21" fmla="*/ 0 h 1135"/>
                <a:gd name="T22" fmla="*/ 0 w 16608"/>
                <a:gd name="T23" fmla="*/ 0 h 1135"/>
                <a:gd name="T24" fmla="*/ 0 w 16608"/>
                <a:gd name="T25" fmla="*/ 0 h 1135"/>
                <a:gd name="T26" fmla="*/ 0 w 16608"/>
                <a:gd name="T27" fmla="*/ 0 h 1135"/>
                <a:gd name="T28" fmla="*/ 0 w 16608"/>
                <a:gd name="T29" fmla="*/ 0 h 1135"/>
                <a:gd name="T30" fmla="*/ 0 w 16608"/>
                <a:gd name="T31" fmla="*/ 0 h 1135"/>
                <a:gd name="T32" fmla="*/ 0 w 16608"/>
                <a:gd name="T33" fmla="*/ 0 h 1135"/>
                <a:gd name="T34" fmla="*/ 0 w 16608"/>
                <a:gd name="T35" fmla="*/ 0 h 1135"/>
                <a:gd name="T36" fmla="*/ 0 w 16608"/>
                <a:gd name="T37" fmla="*/ 0 h 1135"/>
                <a:gd name="T38" fmla="*/ 0 w 16608"/>
                <a:gd name="T39" fmla="*/ 0 h 1135"/>
                <a:gd name="T40" fmla="*/ 0 w 16608"/>
                <a:gd name="T41" fmla="*/ 0 h 1135"/>
                <a:gd name="T42" fmla="*/ 0 w 16608"/>
                <a:gd name="T43" fmla="*/ 0 h 1135"/>
                <a:gd name="T44" fmla="*/ 0 w 16608"/>
                <a:gd name="T45" fmla="*/ 0 h 1135"/>
                <a:gd name="T46" fmla="*/ 0 w 16608"/>
                <a:gd name="T47" fmla="*/ 0 h 1135"/>
                <a:gd name="T48" fmla="*/ 0 w 16608"/>
                <a:gd name="T49" fmla="*/ 0 h 1135"/>
                <a:gd name="T50" fmla="*/ 0 w 16608"/>
                <a:gd name="T51" fmla="*/ 0 h 1135"/>
                <a:gd name="T52" fmla="*/ 0 w 16608"/>
                <a:gd name="T53" fmla="*/ 0 h 1135"/>
                <a:gd name="T54" fmla="*/ 0 w 16608"/>
                <a:gd name="T55" fmla="*/ 0 h 1135"/>
                <a:gd name="T56" fmla="*/ 0 w 16608"/>
                <a:gd name="T57" fmla="*/ 0 h 1135"/>
                <a:gd name="T58" fmla="*/ 0 w 16608"/>
                <a:gd name="T59" fmla="*/ 0 h 1135"/>
                <a:gd name="T60" fmla="*/ 0 w 16608"/>
                <a:gd name="T61" fmla="*/ 0 h 1135"/>
                <a:gd name="T62" fmla="*/ 0 w 16608"/>
                <a:gd name="T63" fmla="*/ 0 h 1135"/>
                <a:gd name="T64" fmla="*/ 0 w 16608"/>
                <a:gd name="T65" fmla="*/ 0 h 1135"/>
                <a:gd name="T66" fmla="*/ 0 w 16608"/>
                <a:gd name="T67" fmla="*/ 0 h 1135"/>
                <a:gd name="T68" fmla="*/ 0 w 16608"/>
                <a:gd name="T69" fmla="*/ 0 h 1135"/>
                <a:gd name="T70" fmla="*/ 0 w 16608"/>
                <a:gd name="T71" fmla="*/ 0 h 1135"/>
                <a:gd name="T72" fmla="*/ 0 w 16608"/>
                <a:gd name="T73" fmla="*/ 0 h 1135"/>
                <a:gd name="T74" fmla="*/ 0 w 16608"/>
                <a:gd name="T75" fmla="*/ 0 h 1135"/>
                <a:gd name="T76" fmla="*/ 0 w 16608"/>
                <a:gd name="T77" fmla="*/ 0 h 1135"/>
                <a:gd name="T78" fmla="*/ 0 w 16608"/>
                <a:gd name="T79" fmla="*/ 0 h 1135"/>
                <a:gd name="T80" fmla="*/ 0 w 16608"/>
                <a:gd name="T81" fmla="*/ 0 h 1135"/>
                <a:gd name="T82" fmla="*/ 0 w 16608"/>
                <a:gd name="T83" fmla="*/ 0 h 1135"/>
                <a:gd name="T84" fmla="*/ 0 w 16608"/>
                <a:gd name="T85" fmla="*/ 0 h 1135"/>
                <a:gd name="T86" fmla="*/ 0 w 16608"/>
                <a:gd name="T87" fmla="*/ 0 h 1135"/>
                <a:gd name="T88" fmla="*/ 0 w 16608"/>
                <a:gd name="T89" fmla="*/ 0 h 1135"/>
                <a:gd name="T90" fmla="*/ 0 w 16608"/>
                <a:gd name="T91" fmla="*/ 0 h 1135"/>
                <a:gd name="T92" fmla="*/ 0 w 16608"/>
                <a:gd name="T93" fmla="*/ 0 h 1135"/>
                <a:gd name="T94" fmla="*/ 0 w 16608"/>
                <a:gd name="T95" fmla="*/ 0 h 1135"/>
                <a:gd name="T96" fmla="*/ 0 w 16608"/>
                <a:gd name="T97" fmla="*/ 0 h 1135"/>
                <a:gd name="T98" fmla="*/ 0 w 16608"/>
                <a:gd name="T99" fmla="*/ 0 h 1135"/>
                <a:gd name="T100" fmla="*/ 0 w 16608"/>
                <a:gd name="T101" fmla="*/ 0 h 1135"/>
                <a:gd name="T102" fmla="*/ 0 w 16608"/>
                <a:gd name="T103" fmla="*/ 0 h 1135"/>
                <a:gd name="T104" fmla="*/ 0 w 16608"/>
                <a:gd name="T105" fmla="*/ 0 h 1135"/>
                <a:gd name="T106" fmla="*/ 0 w 16608"/>
                <a:gd name="T107" fmla="*/ 0 h 1135"/>
                <a:gd name="T108" fmla="*/ 0 w 16608"/>
                <a:gd name="T109" fmla="*/ 0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608"/>
                <a:gd name="T166" fmla="*/ 0 h 1135"/>
                <a:gd name="T167" fmla="*/ 16608 w 16608"/>
                <a:gd name="T168" fmla="*/ 1135 h 11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608" h="1135">
                  <a:moveTo>
                    <a:pt x="0" y="1135"/>
                  </a:moveTo>
                  <a:lnTo>
                    <a:pt x="0" y="543"/>
                  </a:lnTo>
                  <a:lnTo>
                    <a:pt x="324" y="609"/>
                  </a:lnTo>
                  <a:lnTo>
                    <a:pt x="470" y="576"/>
                  </a:lnTo>
                  <a:lnTo>
                    <a:pt x="650" y="543"/>
                  </a:lnTo>
                  <a:lnTo>
                    <a:pt x="828" y="576"/>
                  </a:lnTo>
                  <a:lnTo>
                    <a:pt x="942" y="543"/>
                  </a:lnTo>
                  <a:lnTo>
                    <a:pt x="1055" y="493"/>
                  </a:lnTo>
                  <a:lnTo>
                    <a:pt x="1153" y="493"/>
                  </a:lnTo>
                  <a:lnTo>
                    <a:pt x="1381" y="543"/>
                  </a:lnTo>
                  <a:lnTo>
                    <a:pt x="1332" y="493"/>
                  </a:lnTo>
                  <a:lnTo>
                    <a:pt x="1381" y="543"/>
                  </a:lnTo>
                  <a:lnTo>
                    <a:pt x="1413" y="543"/>
                  </a:lnTo>
                  <a:lnTo>
                    <a:pt x="1511" y="493"/>
                  </a:lnTo>
                  <a:lnTo>
                    <a:pt x="1559" y="461"/>
                  </a:lnTo>
                  <a:lnTo>
                    <a:pt x="1624" y="461"/>
                  </a:lnTo>
                  <a:lnTo>
                    <a:pt x="1738" y="461"/>
                  </a:lnTo>
                  <a:lnTo>
                    <a:pt x="1770" y="428"/>
                  </a:lnTo>
                  <a:lnTo>
                    <a:pt x="1884" y="461"/>
                  </a:lnTo>
                  <a:lnTo>
                    <a:pt x="1982" y="543"/>
                  </a:lnTo>
                  <a:lnTo>
                    <a:pt x="2063" y="428"/>
                  </a:lnTo>
                  <a:lnTo>
                    <a:pt x="2177" y="428"/>
                  </a:lnTo>
                  <a:lnTo>
                    <a:pt x="2242" y="461"/>
                  </a:lnTo>
                  <a:lnTo>
                    <a:pt x="2388" y="543"/>
                  </a:lnTo>
                  <a:lnTo>
                    <a:pt x="2501" y="543"/>
                  </a:lnTo>
                  <a:lnTo>
                    <a:pt x="2632" y="543"/>
                  </a:lnTo>
                  <a:lnTo>
                    <a:pt x="2713" y="543"/>
                  </a:lnTo>
                  <a:lnTo>
                    <a:pt x="2778" y="493"/>
                  </a:lnTo>
                  <a:lnTo>
                    <a:pt x="2859" y="493"/>
                  </a:lnTo>
                  <a:lnTo>
                    <a:pt x="2924" y="493"/>
                  </a:lnTo>
                  <a:lnTo>
                    <a:pt x="3005" y="543"/>
                  </a:lnTo>
                  <a:lnTo>
                    <a:pt x="3103" y="576"/>
                  </a:lnTo>
                  <a:lnTo>
                    <a:pt x="3151" y="576"/>
                  </a:lnTo>
                  <a:lnTo>
                    <a:pt x="3217" y="576"/>
                  </a:lnTo>
                  <a:lnTo>
                    <a:pt x="3363" y="609"/>
                  </a:lnTo>
                  <a:lnTo>
                    <a:pt x="3396" y="543"/>
                  </a:lnTo>
                  <a:lnTo>
                    <a:pt x="3396" y="493"/>
                  </a:lnTo>
                  <a:lnTo>
                    <a:pt x="3477" y="543"/>
                  </a:lnTo>
                  <a:lnTo>
                    <a:pt x="3574" y="493"/>
                  </a:lnTo>
                  <a:lnTo>
                    <a:pt x="3655" y="543"/>
                  </a:lnTo>
                  <a:lnTo>
                    <a:pt x="3720" y="543"/>
                  </a:lnTo>
                  <a:lnTo>
                    <a:pt x="3802" y="493"/>
                  </a:lnTo>
                  <a:lnTo>
                    <a:pt x="3867" y="543"/>
                  </a:lnTo>
                  <a:lnTo>
                    <a:pt x="3949" y="493"/>
                  </a:lnTo>
                  <a:lnTo>
                    <a:pt x="4013" y="461"/>
                  </a:lnTo>
                  <a:lnTo>
                    <a:pt x="4095" y="378"/>
                  </a:lnTo>
                  <a:lnTo>
                    <a:pt x="4159" y="428"/>
                  </a:lnTo>
                  <a:lnTo>
                    <a:pt x="4306" y="461"/>
                  </a:lnTo>
                  <a:lnTo>
                    <a:pt x="4452" y="428"/>
                  </a:lnTo>
                  <a:lnTo>
                    <a:pt x="4517" y="461"/>
                  </a:lnTo>
                  <a:lnTo>
                    <a:pt x="4566" y="493"/>
                  </a:lnTo>
                  <a:lnTo>
                    <a:pt x="4664" y="461"/>
                  </a:lnTo>
                  <a:lnTo>
                    <a:pt x="4696" y="493"/>
                  </a:lnTo>
                  <a:lnTo>
                    <a:pt x="4842" y="543"/>
                  </a:lnTo>
                  <a:lnTo>
                    <a:pt x="4923" y="378"/>
                  </a:lnTo>
                  <a:lnTo>
                    <a:pt x="5020" y="378"/>
                  </a:lnTo>
                  <a:lnTo>
                    <a:pt x="5168" y="493"/>
                  </a:lnTo>
                  <a:lnTo>
                    <a:pt x="5249" y="493"/>
                  </a:lnTo>
                  <a:lnTo>
                    <a:pt x="5216" y="576"/>
                  </a:lnTo>
                  <a:lnTo>
                    <a:pt x="5541" y="576"/>
                  </a:lnTo>
                  <a:lnTo>
                    <a:pt x="5719" y="641"/>
                  </a:lnTo>
                  <a:lnTo>
                    <a:pt x="5964" y="692"/>
                  </a:lnTo>
                  <a:lnTo>
                    <a:pt x="6110" y="692"/>
                  </a:lnTo>
                  <a:lnTo>
                    <a:pt x="6223" y="609"/>
                  </a:lnTo>
                  <a:lnTo>
                    <a:pt x="6337" y="576"/>
                  </a:lnTo>
                  <a:lnTo>
                    <a:pt x="6403" y="543"/>
                  </a:lnTo>
                  <a:lnTo>
                    <a:pt x="6403" y="378"/>
                  </a:lnTo>
                  <a:lnTo>
                    <a:pt x="6484" y="313"/>
                  </a:lnTo>
                  <a:lnTo>
                    <a:pt x="6581" y="313"/>
                  </a:lnTo>
                  <a:lnTo>
                    <a:pt x="6614" y="378"/>
                  </a:lnTo>
                  <a:lnTo>
                    <a:pt x="6760" y="428"/>
                  </a:lnTo>
                  <a:lnTo>
                    <a:pt x="6873" y="346"/>
                  </a:lnTo>
                  <a:lnTo>
                    <a:pt x="6938" y="263"/>
                  </a:lnTo>
                  <a:lnTo>
                    <a:pt x="6987" y="313"/>
                  </a:lnTo>
                  <a:lnTo>
                    <a:pt x="6987" y="378"/>
                  </a:lnTo>
                  <a:lnTo>
                    <a:pt x="7053" y="378"/>
                  </a:lnTo>
                  <a:lnTo>
                    <a:pt x="7166" y="231"/>
                  </a:lnTo>
                  <a:lnTo>
                    <a:pt x="7134" y="378"/>
                  </a:lnTo>
                  <a:lnTo>
                    <a:pt x="7199" y="346"/>
                  </a:lnTo>
                  <a:lnTo>
                    <a:pt x="7231" y="313"/>
                  </a:lnTo>
                  <a:lnTo>
                    <a:pt x="7264" y="346"/>
                  </a:lnTo>
                  <a:lnTo>
                    <a:pt x="7312" y="493"/>
                  </a:lnTo>
                  <a:lnTo>
                    <a:pt x="7345" y="543"/>
                  </a:lnTo>
                  <a:lnTo>
                    <a:pt x="7345" y="428"/>
                  </a:lnTo>
                  <a:lnTo>
                    <a:pt x="7410" y="346"/>
                  </a:lnTo>
                  <a:lnTo>
                    <a:pt x="7523" y="346"/>
                  </a:lnTo>
                  <a:lnTo>
                    <a:pt x="7604" y="378"/>
                  </a:lnTo>
                  <a:lnTo>
                    <a:pt x="7735" y="428"/>
                  </a:lnTo>
                  <a:lnTo>
                    <a:pt x="7703" y="346"/>
                  </a:lnTo>
                  <a:lnTo>
                    <a:pt x="7816" y="313"/>
                  </a:lnTo>
                  <a:lnTo>
                    <a:pt x="7816" y="231"/>
                  </a:lnTo>
                  <a:lnTo>
                    <a:pt x="7849" y="231"/>
                  </a:lnTo>
                  <a:lnTo>
                    <a:pt x="7849" y="148"/>
                  </a:lnTo>
                  <a:lnTo>
                    <a:pt x="7930" y="263"/>
                  </a:lnTo>
                  <a:lnTo>
                    <a:pt x="7930" y="313"/>
                  </a:lnTo>
                  <a:lnTo>
                    <a:pt x="7930" y="346"/>
                  </a:lnTo>
                  <a:lnTo>
                    <a:pt x="7962" y="313"/>
                  </a:lnTo>
                  <a:lnTo>
                    <a:pt x="7995" y="231"/>
                  </a:lnTo>
                  <a:lnTo>
                    <a:pt x="7995" y="115"/>
                  </a:lnTo>
                  <a:lnTo>
                    <a:pt x="8076" y="83"/>
                  </a:lnTo>
                  <a:lnTo>
                    <a:pt x="8141" y="50"/>
                  </a:lnTo>
                  <a:lnTo>
                    <a:pt x="8206" y="0"/>
                  </a:lnTo>
                  <a:lnTo>
                    <a:pt x="8287" y="83"/>
                  </a:lnTo>
                  <a:lnTo>
                    <a:pt x="8320" y="83"/>
                  </a:lnTo>
                  <a:lnTo>
                    <a:pt x="8385" y="115"/>
                  </a:lnTo>
                  <a:lnTo>
                    <a:pt x="8466" y="148"/>
                  </a:lnTo>
                  <a:lnTo>
                    <a:pt x="8531" y="198"/>
                  </a:lnTo>
                  <a:lnTo>
                    <a:pt x="8645" y="231"/>
                  </a:lnTo>
                  <a:lnTo>
                    <a:pt x="8645" y="313"/>
                  </a:lnTo>
                  <a:lnTo>
                    <a:pt x="8726" y="378"/>
                  </a:lnTo>
                  <a:lnTo>
                    <a:pt x="8791" y="378"/>
                  </a:lnTo>
                  <a:lnTo>
                    <a:pt x="8904" y="313"/>
                  </a:lnTo>
                  <a:lnTo>
                    <a:pt x="8970" y="313"/>
                  </a:lnTo>
                  <a:lnTo>
                    <a:pt x="9052" y="346"/>
                  </a:lnTo>
                  <a:lnTo>
                    <a:pt x="9116" y="231"/>
                  </a:lnTo>
                  <a:lnTo>
                    <a:pt x="9149" y="313"/>
                  </a:lnTo>
                  <a:lnTo>
                    <a:pt x="9262" y="428"/>
                  </a:lnTo>
                  <a:lnTo>
                    <a:pt x="9327" y="378"/>
                  </a:lnTo>
                  <a:lnTo>
                    <a:pt x="9473" y="428"/>
                  </a:lnTo>
                  <a:lnTo>
                    <a:pt x="9620" y="493"/>
                  </a:lnTo>
                  <a:lnTo>
                    <a:pt x="9669" y="461"/>
                  </a:lnTo>
                  <a:lnTo>
                    <a:pt x="9702" y="378"/>
                  </a:lnTo>
                  <a:lnTo>
                    <a:pt x="9766" y="263"/>
                  </a:lnTo>
                  <a:lnTo>
                    <a:pt x="9799" y="313"/>
                  </a:lnTo>
                  <a:lnTo>
                    <a:pt x="9848" y="198"/>
                  </a:lnTo>
                  <a:lnTo>
                    <a:pt x="9913" y="263"/>
                  </a:lnTo>
                  <a:lnTo>
                    <a:pt x="10026" y="263"/>
                  </a:lnTo>
                  <a:lnTo>
                    <a:pt x="10091" y="346"/>
                  </a:lnTo>
                  <a:lnTo>
                    <a:pt x="10205" y="313"/>
                  </a:lnTo>
                  <a:lnTo>
                    <a:pt x="10384" y="313"/>
                  </a:lnTo>
                  <a:lnTo>
                    <a:pt x="10449" y="313"/>
                  </a:lnTo>
                  <a:lnTo>
                    <a:pt x="10498" y="428"/>
                  </a:lnTo>
                  <a:lnTo>
                    <a:pt x="10530" y="378"/>
                  </a:lnTo>
                  <a:lnTo>
                    <a:pt x="10595" y="346"/>
                  </a:lnTo>
                  <a:lnTo>
                    <a:pt x="10563" y="231"/>
                  </a:lnTo>
                  <a:lnTo>
                    <a:pt x="10644" y="148"/>
                  </a:lnTo>
                  <a:lnTo>
                    <a:pt x="10676" y="115"/>
                  </a:lnTo>
                  <a:lnTo>
                    <a:pt x="10741" y="198"/>
                  </a:lnTo>
                  <a:lnTo>
                    <a:pt x="10790" y="148"/>
                  </a:lnTo>
                  <a:lnTo>
                    <a:pt x="10855" y="50"/>
                  </a:lnTo>
                  <a:lnTo>
                    <a:pt x="10921" y="83"/>
                  </a:lnTo>
                  <a:lnTo>
                    <a:pt x="11034" y="231"/>
                  </a:lnTo>
                  <a:lnTo>
                    <a:pt x="11034" y="346"/>
                  </a:lnTo>
                  <a:lnTo>
                    <a:pt x="11067" y="428"/>
                  </a:lnTo>
                  <a:lnTo>
                    <a:pt x="11002" y="461"/>
                  </a:lnTo>
                  <a:lnTo>
                    <a:pt x="11067" y="461"/>
                  </a:lnTo>
                  <a:lnTo>
                    <a:pt x="11115" y="543"/>
                  </a:lnTo>
                  <a:lnTo>
                    <a:pt x="11067" y="576"/>
                  </a:lnTo>
                  <a:lnTo>
                    <a:pt x="11034" y="641"/>
                  </a:lnTo>
                  <a:lnTo>
                    <a:pt x="11148" y="609"/>
                  </a:lnTo>
                  <a:lnTo>
                    <a:pt x="11213" y="609"/>
                  </a:lnTo>
                  <a:lnTo>
                    <a:pt x="11326" y="493"/>
                  </a:lnTo>
                  <a:lnTo>
                    <a:pt x="11326" y="378"/>
                  </a:lnTo>
                  <a:lnTo>
                    <a:pt x="11472" y="346"/>
                  </a:lnTo>
                  <a:lnTo>
                    <a:pt x="11538" y="313"/>
                  </a:lnTo>
                  <a:lnTo>
                    <a:pt x="11505" y="461"/>
                  </a:lnTo>
                  <a:lnTo>
                    <a:pt x="11571" y="493"/>
                  </a:lnTo>
                  <a:lnTo>
                    <a:pt x="11652" y="493"/>
                  </a:lnTo>
                  <a:lnTo>
                    <a:pt x="11652" y="641"/>
                  </a:lnTo>
                  <a:lnTo>
                    <a:pt x="11765" y="692"/>
                  </a:lnTo>
                  <a:lnTo>
                    <a:pt x="11765" y="757"/>
                  </a:lnTo>
                  <a:lnTo>
                    <a:pt x="11798" y="725"/>
                  </a:lnTo>
                  <a:lnTo>
                    <a:pt x="11911" y="725"/>
                  </a:lnTo>
                  <a:lnTo>
                    <a:pt x="11944" y="790"/>
                  </a:lnTo>
                  <a:lnTo>
                    <a:pt x="12122" y="757"/>
                  </a:lnTo>
                  <a:lnTo>
                    <a:pt x="12237" y="725"/>
                  </a:lnTo>
                  <a:lnTo>
                    <a:pt x="12269" y="692"/>
                  </a:lnTo>
                  <a:lnTo>
                    <a:pt x="12237" y="790"/>
                  </a:lnTo>
                  <a:lnTo>
                    <a:pt x="12269" y="840"/>
                  </a:lnTo>
                  <a:lnTo>
                    <a:pt x="12415" y="790"/>
                  </a:lnTo>
                  <a:lnTo>
                    <a:pt x="12513" y="872"/>
                  </a:lnTo>
                  <a:lnTo>
                    <a:pt x="12626" y="840"/>
                  </a:lnTo>
                  <a:lnTo>
                    <a:pt x="12772" y="872"/>
                  </a:lnTo>
                  <a:lnTo>
                    <a:pt x="12838" y="905"/>
                  </a:lnTo>
                  <a:lnTo>
                    <a:pt x="12984" y="905"/>
                  </a:lnTo>
                  <a:lnTo>
                    <a:pt x="12887" y="840"/>
                  </a:lnTo>
                  <a:lnTo>
                    <a:pt x="12952" y="757"/>
                  </a:lnTo>
                  <a:lnTo>
                    <a:pt x="12984" y="757"/>
                  </a:lnTo>
                  <a:lnTo>
                    <a:pt x="13065" y="790"/>
                  </a:lnTo>
                  <a:lnTo>
                    <a:pt x="13163" y="692"/>
                  </a:lnTo>
                  <a:lnTo>
                    <a:pt x="13211" y="725"/>
                  </a:lnTo>
                  <a:lnTo>
                    <a:pt x="13244" y="840"/>
                  </a:lnTo>
                  <a:lnTo>
                    <a:pt x="13390" y="757"/>
                  </a:lnTo>
                  <a:lnTo>
                    <a:pt x="13422" y="840"/>
                  </a:lnTo>
                  <a:lnTo>
                    <a:pt x="13504" y="790"/>
                  </a:lnTo>
                  <a:lnTo>
                    <a:pt x="13602" y="757"/>
                  </a:lnTo>
                  <a:lnTo>
                    <a:pt x="13634" y="790"/>
                  </a:lnTo>
                  <a:lnTo>
                    <a:pt x="13748" y="872"/>
                  </a:lnTo>
                  <a:lnTo>
                    <a:pt x="13894" y="609"/>
                  </a:lnTo>
                  <a:lnTo>
                    <a:pt x="13926" y="493"/>
                  </a:lnTo>
                  <a:lnTo>
                    <a:pt x="13975" y="692"/>
                  </a:lnTo>
                  <a:lnTo>
                    <a:pt x="13975" y="790"/>
                  </a:lnTo>
                  <a:lnTo>
                    <a:pt x="14106" y="757"/>
                  </a:lnTo>
                  <a:lnTo>
                    <a:pt x="14106" y="692"/>
                  </a:lnTo>
                  <a:lnTo>
                    <a:pt x="14219" y="641"/>
                  </a:lnTo>
                  <a:lnTo>
                    <a:pt x="14284" y="692"/>
                  </a:lnTo>
                  <a:lnTo>
                    <a:pt x="14365" y="725"/>
                  </a:lnTo>
                  <a:lnTo>
                    <a:pt x="14479" y="692"/>
                  </a:lnTo>
                  <a:lnTo>
                    <a:pt x="14625" y="757"/>
                  </a:lnTo>
                  <a:lnTo>
                    <a:pt x="14756" y="840"/>
                  </a:lnTo>
                  <a:lnTo>
                    <a:pt x="14983" y="840"/>
                  </a:lnTo>
                  <a:lnTo>
                    <a:pt x="15048" y="692"/>
                  </a:lnTo>
                  <a:lnTo>
                    <a:pt x="15097" y="790"/>
                  </a:lnTo>
                  <a:lnTo>
                    <a:pt x="15275" y="790"/>
                  </a:lnTo>
                  <a:lnTo>
                    <a:pt x="15373" y="692"/>
                  </a:lnTo>
                  <a:lnTo>
                    <a:pt x="15455" y="725"/>
                  </a:lnTo>
                  <a:lnTo>
                    <a:pt x="15601" y="725"/>
                  </a:lnTo>
                  <a:lnTo>
                    <a:pt x="15698" y="757"/>
                  </a:lnTo>
                  <a:lnTo>
                    <a:pt x="15812" y="790"/>
                  </a:lnTo>
                  <a:lnTo>
                    <a:pt x="15925" y="725"/>
                  </a:lnTo>
                  <a:lnTo>
                    <a:pt x="15958" y="609"/>
                  </a:lnTo>
                  <a:lnTo>
                    <a:pt x="16105" y="725"/>
                  </a:lnTo>
                  <a:lnTo>
                    <a:pt x="16170" y="790"/>
                  </a:lnTo>
                  <a:lnTo>
                    <a:pt x="16348" y="692"/>
                  </a:lnTo>
                  <a:lnTo>
                    <a:pt x="16429" y="576"/>
                  </a:lnTo>
                  <a:lnTo>
                    <a:pt x="16462" y="790"/>
                  </a:lnTo>
                  <a:lnTo>
                    <a:pt x="16527" y="988"/>
                  </a:lnTo>
                  <a:lnTo>
                    <a:pt x="16608" y="1053"/>
                  </a:lnTo>
                  <a:lnTo>
                    <a:pt x="16608" y="1103"/>
                  </a:lnTo>
                  <a:lnTo>
                    <a:pt x="16608" y="1135"/>
                  </a:lnTo>
                  <a:lnTo>
                    <a:pt x="0" y="1135"/>
                  </a:lnTo>
                  <a:close/>
                </a:path>
              </a:pathLst>
            </a:custGeom>
            <a:solidFill>
              <a:srgbClr val="41B72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1" name="Freeform 101"/>
            <p:cNvSpPr>
              <a:spLocks/>
            </p:cNvSpPr>
            <p:nvPr/>
          </p:nvSpPr>
          <p:spPr bwMode="auto">
            <a:xfrm>
              <a:off x="-598" y="1443"/>
              <a:ext cx="519" cy="40"/>
            </a:xfrm>
            <a:custGeom>
              <a:avLst/>
              <a:gdLst>
                <a:gd name="T0" fmla="*/ 0 w 16608"/>
                <a:gd name="T1" fmla="*/ 0 h 1135"/>
                <a:gd name="T2" fmla="*/ 0 w 16608"/>
                <a:gd name="T3" fmla="*/ 0 h 1135"/>
                <a:gd name="T4" fmla="*/ 0 w 16608"/>
                <a:gd name="T5" fmla="*/ 0 h 1135"/>
                <a:gd name="T6" fmla="*/ 0 w 16608"/>
                <a:gd name="T7" fmla="*/ 0 h 1135"/>
                <a:gd name="T8" fmla="*/ 0 w 16608"/>
                <a:gd name="T9" fmla="*/ 0 h 1135"/>
                <a:gd name="T10" fmla="*/ 0 w 16608"/>
                <a:gd name="T11" fmla="*/ 0 h 1135"/>
                <a:gd name="T12" fmla="*/ 0 w 16608"/>
                <a:gd name="T13" fmla="*/ 0 h 1135"/>
                <a:gd name="T14" fmla="*/ 0 w 16608"/>
                <a:gd name="T15" fmla="*/ 0 h 1135"/>
                <a:gd name="T16" fmla="*/ 0 w 16608"/>
                <a:gd name="T17" fmla="*/ 0 h 1135"/>
                <a:gd name="T18" fmla="*/ 0 w 16608"/>
                <a:gd name="T19" fmla="*/ 0 h 1135"/>
                <a:gd name="T20" fmla="*/ 0 w 16608"/>
                <a:gd name="T21" fmla="*/ 0 h 1135"/>
                <a:gd name="T22" fmla="*/ 0 w 16608"/>
                <a:gd name="T23" fmla="*/ 0 h 1135"/>
                <a:gd name="T24" fmla="*/ 0 w 16608"/>
                <a:gd name="T25" fmla="*/ 0 h 1135"/>
                <a:gd name="T26" fmla="*/ 0 w 16608"/>
                <a:gd name="T27" fmla="*/ 0 h 1135"/>
                <a:gd name="T28" fmla="*/ 0 w 16608"/>
                <a:gd name="T29" fmla="*/ 0 h 1135"/>
                <a:gd name="T30" fmla="*/ 0 w 16608"/>
                <a:gd name="T31" fmla="*/ 0 h 1135"/>
                <a:gd name="T32" fmla="*/ 0 w 16608"/>
                <a:gd name="T33" fmla="*/ 0 h 1135"/>
                <a:gd name="T34" fmla="*/ 0 w 16608"/>
                <a:gd name="T35" fmla="*/ 0 h 1135"/>
                <a:gd name="T36" fmla="*/ 0 w 16608"/>
                <a:gd name="T37" fmla="*/ 0 h 1135"/>
                <a:gd name="T38" fmla="*/ 0 w 16608"/>
                <a:gd name="T39" fmla="*/ 0 h 1135"/>
                <a:gd name="T40" fmla="*/ 0 w 16608"/>
                <a:gd name="T41" fmla="*/ 0 h 1135"/>
                <a:gd name="T42" fmla="*/ 0 w 16608"/>
                <a:gd name="T43" fmla="*/ 0 h 1135"/>
                <a:gd name="T44" fmla="*/ 0 w 16608"/>
                <a:gd name="T45" fmla="*/ 0 h 1135"/>
                <a:gd name="T46" fmla="*/ 0 w 16608"/>
                <a:gd name="T47" fmla="*/ 0 h 1135"/>
                <a:gd name="T48" fmla="*/ 0 w 16608"/>
                <a:gd name="T49" fmla="*/ 0 h 1135"/>
                <a:gd name="T50" fmla="*/ 0 w 16608"/>
                <a:gd name="T51" fmla="*/ 0 h 1135"/>
                <a:gd name="T52" fmla="*/ 0 w 16608"/>
                <a:gd name="T53" fmla="*/ 0 h 1135"/>
                <a:gd name="T54" fmla="*/ 0 w 16608"/>
                <a:gd name="T55" fmla="*/ 0 h 1135"/>
                <a:gd name="T56" fmla="*/ 0 w 16608"/>
                <a:gd name="T57" fmla="*/ 0 h 1135"/>
                <a:gd name="T58" fmla="*/ 0 w 16608"/>
                <a:gd name="T59" fmla="*/ 0 h 1135"/>
                <a:gd name="T60" fmla="*/ 0 w 16608"/>
                <a:gd name="T61" fmla="*/ 0 h 1135"/>
                <a:gd name="T62" fmla="*/ 0 w 16608"/>
                <a:gd name="T63" fmla="*/ 0 h 1135"/>
                <a:gd name="T64" fmla="*/ 0 w 16608"/>
                <a:gd name="T65" fmla="*/ 0 h 1135"/>
                <a:gd name="T66" fmla="*/ 0 w 16608"/>
                <a:gd name="T67" fmla="*/ 0 h 1135"/>
                <a:gd name="T68" fmla="*/ 0 w 16608"/>
                <a:gd name="T69" fmla="*/ 0 h 1135"/>
                <a:gd name="T70" fmla="*/ 0 w 16608"/>
                <a:gd name="T71" fmla="*/ 0 h 1135"/>
                <a:gd name="T72" fmla="*/ 0 w 16608"/>
                <a:gd name="T73" fmla="*/ 0 h 1135"/>
                <a:gd name="T74" fmla="*/ 0 w 16608"/>
                <a:gd name="T75" fmla="*/ 0 h 1135"/>
                <a:gd name="T76" fmla="*/ 0 w 16608"/>
                <a:gd name="T77" fmla="*/ 0 h 1135"/>
                <a:gd name="T78" fmla="*/ 0 w 16608"/>
                <a:gd name="T79" fmla="*/ 0 h 1135"/>
                <a:gd name="T80" fmla="*/ 0 w 16608"/>
                <a:gd name="T81" fmla="*/ 0 h 1135"/>
                <a:gd name="T82" fmla="*/ 0 w 16608"/>
                <a:gd name="T83" fmla="*/ 0 h 1135"/>
                <a:gd name="T84" fmla="*/ 0 w 16608"/>
                <a:gd name="T85" fmla="*/ 0 h 1135"/>
                <a:gd name="T86" fmla="*/ 0 w 16608"/>
                <a:gd name="T87" fmla="*/ 0 h 1135"/>
                <a:gd name="T88" fmla="*/ 0 w 16608"/>
                <a:gd name="T89" fmla="*/ 0 h 1135"/>
                <a:gd name="T90" fmla="*/ 0 w 16608"/>
                <a:gd name="T91" fmla="*/ 0 h 1135"/>
                <a:gd name="T92" fmla="*/ 0 w 16608"/>
                <a:gd name="T93" fmla="*/ 0 h 1135"/>
                <a:gd name="T94" fmla="*/ 0 w 16608"/>
                <a:gd name="T95" fmla="*/ 0 h 1135"/>
                <a:gd name="T96" fmla="*/ 0 w 16608"/>
                <a:gd name="T97" fmla="*/ 0 h 1135"/>
                <a:gd name="T98" fmla="*/ 0 w 16608"/>
                <a:gd name="T99" fmla="*/ 0 h 1135"/>
                <a:gd name="T100" fmla="*/ 0 w 16608"/>
                <a:gd name="T101" fmla="*/ 0 h 1135"/>
                <a:gd name="T102" fmla="*/ 0 w 16608"/>
                <a:gd name="T103" fmla="*/ 0 h 1135"/>
                <a:gd name="T104" fmla="*/ 0 w 16608"/>
                <a:gd name="T105" fmla="*/ 0 h 1135"/>
                <a:gd name="T106" fmla="*/ 0 w 16608"/>
                <a:gd name="T107" fmla="*/ 0 h 1135"/>
                <a:gd name="T108" fmla="*/ 0 w 16608"/>
                <a:gd name="T109" fmla="*/ 0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608"/>
                <a:gd name="T166" fmla="*/ 0 h 1135"/>
                <a:gd name="T167" fmla="*/ 16608 w 16608"/>
                <a:gd name="T168" fmla="*/ 1135 h 11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608" h="1135">
                  <a:moveTo>
                    <a:pt x="0" y="1135"/>
                  </a:moveTo>
                  <a:lnTo>
                    <a:pt x="0" y="543"/>
                  </a:lnTo>
                  <a:lnTo>
                    <a:pt x="324" y="609"/>
                  </a:lnTo>
                  <a:lnTo>
                    <a:pt x="470" y="576"/>
                  </a:lnTo>
                  <a:lnTo>
                    <a:pt x="650" y="543"/>
                  </a:lnTo>
                  <a:lnTo>
                    <a:pt x="828" y="576"/>
                  </a:lnTo>
                  <a:lnTo>
                    <a:pt x="942" y="543"/>
                  </a:lnTo>
                  <a:lnTo>
                    <a:pt x="1055" y="493"/>
                  </a:lnTo>
                  <a:lnTo>
                    <a:pt x="1153" y="493"/>
                  </a:lnTo>
                  <a:lnTo>
                    <a:pt x="1381" y="543"/>
                  </a:lnTo>
                  <a:lnTo>
                    <a:pt x="1332" y="493"/>
                  </a:lnTo>
                  <a:lnTo>
                    <a:pt x="1381" y="543"/>
                  </a:lnTo>
                  <a:lnTo>
                    <a:pt x="1413" y="543"/>
                  </a:lnTo>
                  <a:lnTo>
                    <a:pt x="1511" y="493"/>
                  </a:lnTo>
                  <a:lnTo>
                    <a:pt x="1559" y="461"/>
                  </a:lnTo>
                  <a:lnTo>
                    <a:pt x="1624" y="461"/>
                  </a:lnTo>
                  <a:lnTo>
                    <a:pt x="1738" y="461"/>
                  </a:lnTo>
                  <a:lnTo>
                    <a:pt x="1770" y="428"/>
                  </a:lnTo>
                  <a:lnTo>
                    <a:pt x="1884" y="461"/>
                  </a:lnTo>
                  <a:lnTo>
                    <a:pt x="1982" y="543"/>
                  </a:lnTo>
                  <a:lnTo>
                    <a:pt x="2063" y="428"/>
                  </a:lnTo>
                  <a:lnTo>
                    <a:pt x="2177" y="428"/>
                  </a:lnTo>
                  <a:lnTo>
                    <a:pt x="2242" y="461"/>
                  </a:lnTo>
                  <a:lnTo>
                    <a:pt x="2388" y="543"/>
                  </a:lnTo>
                  <a:lnTo>
                    <a:pt x="2501" y="543"/>
                  </a:lnTo>
                  <a:lnTo>
                    <a:pt x="2632" y="543"/>
                  </a:lnTo>
                  <a:lnTo>
                    <a:pt x="2713" y="543"/>
                  </a:lnTo>
                  <a:lnTo>
                    <a:pt x="2778" y="493"/>
                  </a:lnTo>
                  <a:lnTo>
                    <a:pt x="2859" y="493"/>
                  </a:lnTo>
                  <a:lnTo>
                    <a:pt x="2924" y="493"/>
                  </a:lnTo>
                  <a:lnTo>
                    <a:pt x="3005" y="543"/>
                  </a:lnTo>
                  <a:lnTo>
                    <a:pt x="3103" y="576"/>
                  </a:lnTo>
                  <a:lnTo>
                    <a:pt x="3151" y="576"/>
                  </a:lnTo>
                  <a:lnTo>
                    <a:pt x="3217" y="576"/>
                  </a:lnTo>
                  <a:lnTo>
                    <a:pt x="3363" y="609"/>
                  </a:lnTo>
                  <a:lnTo>
                    <a:pt x="3396" y="543"/>
                  </a:lnTo>
                  <a:lnTo>
                    <a:pt x="3396" y="493"/>
                  </a:lnTo>
                  <a:lnTo>
                    <a:pt x="3477" y="543"/>
                  </a:lnTo>
                  <a:lnTo>
                    <a:pt x="3574" y="493"/>
                  </a:lnTo>
                  <a:lnTo>
                    <a:pt x="3655" y="543"/>
                  </a:lnTo>
                  <a:lnTo>
                    <a:pt x="3720" y="543"/>
                  </a:lnTo>
                  <a:lnTo>
                    <a:pt x="3802" y="493"/>
                  </a:lnTo>
                  <a:lnTo>
                    <a:pt x="3867" y="543"/>
                  </a:lnTo>
                  <a:lnTo>
                    <a:pt x="3949" y="493"/>
                  </a:lnTo>
                  <a:lnTo>
                    <a:pt x="4013" y="461"/>
                  </a:lnTo>
                  <a:lnTo>
                    <a:pt x="4095" y="378"/>
                  </a:lnTo>
                  <a:lnTo>
                    <a:pt x="4159" y="428"/>
                  </a:lnTo>
                  <a:lnTo>
                    <a:pt x="4306" y="461"/>
                  </a:lnTo>
                  <a:lnTo>
                    <a:pt x="4452" y="428"/>
                  </a:lnTo>
                  <a:lnTo>
                    <a:pt x="4517" y="461"/>
                  </a:lnTo>
                  <a:lnTo>
                    <a:pt x="4566" y="493"/>
                  </a:lnTo>
                  <a:lnTo>
                    <a:pt x="4664" y="461"/>
                  </a:lnTo>
                  <a:lnTo>
                    <a:pt x="4696" y="493"/>
                  </a:lnTo>
                  <a:lnTo>
                    <a:pt x="4842" y="543"/>
                  </a:lnTo>
                  <a:lnTo>
                    <a:pt x="4923" y="378"/>
                  </a:lnTo>
                  <a:lnTo>
                    <a:pt x="5020" y="378"/>
                  </a:lnTo>
                  <a:lnTo>
                    <a:pt x="5168" y="493"/>
                  </a:lnTo>
                  <a:lnTo>
                    <a:pt x="5249" y="493"/>
                  </a:lnTo>
                  <a:lnTo>
                    <a:pt x="5216" y="576"/>
                  </a:lnTo>
                  <a:lnTo>
                    <a:pt x="5541" y="576"/>
                  </a:lnTo>
                  <a:lnTo>
                    <a:pt x="5719" y="641"/>
                  </a:lnTo>
                  <a:lnTo>
                    <a:pt x="5964" y="692"/>
                  </a:lnTo>
                  <a:lnTo>
                    <a:pt x="6110" y="692"/>
                  </a:lnTo>
                  <a:lnTo>
                    <a:pt x="6223" y="609"/>
                  </a:lnTo>
                  <a:lnTo>
                    <a:pt x="6337" y="576"/>
                  </a:lnTo>
                  <a:lnTo>
                    <a:pt x="6403" y="543"/>
                  </a:lnTo>
                  <a:lnTo>
                    <a:pt x="6403" y="378"/>
                  </a:lnTo>
                  <a:lnTo>
                    <a:pt x="6484" y="313"/>
                  </a:lnTo>
                  <a:lnTo>
                    <a:pt x="6581" y="313"/>
                  </a:lnTo>
                  <a:lnTo>
                    <a:pt x="6614" y="378"/>
                  </a:lnTo>
                  <a:lnTo>
                    <a:pt x="6760" y="428"/>
                  </a:lnTo>
                  <a:lnTo>
                    <a:pt x="6873" y="346"/>
                  </a:lnTo>
                  <a:lnTo>
                    <a:pt x="6938" y="263"/>
                  </a:lnTo>
                  <a:lnTo>
                    <a:pt x="6987" y="313"/>
                  </a:lnTo>
                  <a:lnTo>
                    <a:pt x="6987" y="378"/>
                  </a:lnTo>
                  <a:lnTo>
                    <a:pt x="7053" y="378"/>
                  </a:lnTo>
                  <a:lnTo>
                    <a:pt x="7166" y="231"/>
                  </a:lnTo>
                  <a:lnTo>
                    <a:pt x="7134" y="378"/>
                  </a:lnTo>
                  <a:lnTo>
                    <a:pt x="7199" y="346"/>
                  </a:lnTo>
                  <a:lnTo>
                    <a:pt x="7231" y="313"/>
                  </a:lnTo>
                  <a:lnTo>
                    <a:pt x="7264" y="346"/>
                  </a:lnTo>
                  <a:lnTo>
                    <a:pt x="7312" y="493"/>
                  </a:lnTo>
                  <a:lnTo>
                    <a:pt x="7345" y="543"/>
                  </a:lnTo>
                  <a:lnTo>
                    <a:pt x="7345" y="428"/>
                  </a:lnTo>
                  <a:lnTo>
                    <a:pt x="7410" y="346"/>
                  </a:lnTo>
                  <a:lnTo>
                    <a:pt x="7523" y="346"/>
                  </a:lnTo>
                  <a:lnTo>
                    <a:pt x="7604" y="378"/>
                  </a:lnTo>
                  <a:lnTo>
                    <a:pt x="7735" y="428"/>
                  </a:lnTo>
                  <a:lnTo>
                    <a:pt x="7703" y="346"/>
                  </a:lnTo>
                  <a:lnTo>
                    <a:pt x="7816" y="313"/>
                  </a:lnTo>
                  <a:lnTo>
                    <a:pt x="7816" y="231"/>
                  </a:lnTo>
                  <a:lnTo>
                    <a:pt x="7849" y="231"/>
                  </a:lnTo>
                  <a:lnTo>
                    <a:pt x="7849" y="148"/>
                  </a:lnTo>
                  <a:lnTo>
                    <a:pt x="7930" y="263"/>
                  </a:lnTo>
                  <a:lnTo>
                    <a:pt x="7930" y="313"/>
                  </a:lnTo>
                  <a:lnTo>
                    <a:pt x="7930" y="346"/>
                  </a:lnTo>
                  <a:lnTo>
                    <a:pt x="7962" y="313"/>
                  </a:lnTo>
                  <a:lnTo>
                    <a:pt x="7995" y="231"/>
                  </a:lnTo>
                  <a:lnTo>
                    <a:pt x="7995" y="115"/>
                  </a:lnTo>
                  <a:lnTo>
                    <a:pt x="8076" y="83"/>
                  </a:lnTo>
                  <a:lnTo>
                    <a:pt x="8141" y="50"/>
                  </a:lnTo>
                  <a:lnTo>
                    <a:pt x="8206" y="0"/>
                  </a:lnTo>
                  <a:lnTo>
                    <a:pt x="8287" y="83"/>
                  </a:lnTo>
                  <a:lnTo>
                    <a:pt x="8320" y="83"/>
                  </a:lnTo>
                  <a:lnTo>
                    <a:pt x="8385" y="115"/>
                  </a:lnTo>
                  <a:lnTo>
                    <a:pt x="8466" y="148"/>
                  </a:lnTo>
                  <a:lnTo>
                    <a:pt x="8531" y="198"/>
                  </a:lnTo>
                  <a:lnTo>
                    <a:pt x="8645" y="231"/>
                  </a:lnTo>
                  <a:lnTo>
                    <a:pt x="8645" y="313"/>
                  </a:lnTo>
                  <a:lnTo>
                    <a:pt x="8726" y="378"/>
                  </a:lnTo>
                  <a:lnTo>
                    <a:pt x="8791" y="378"/>
                  </a:lnTo>
                  <a:lnTo>
                    <a:pt x="8904" y="313"/>
                  </a:lnTo>
                  <a:lnTo>
                    <a:pt x="8970" y="313"/>
                  </a:lnTo>
                  <a:lnTo>
                    <a:pt x="9052" y="346"/>
                  </a:lnTo>
                  <a:lnTo>
                    <a:pt x="9116" y="231"/>
                  </a:lnTo>
                  <a:lnTo>
                    <a:pt x="9149" y="313"/>
                  </a:lnTo>
                  <a:lnTo>
                    <a:pt x="9262" y="428"/>
                  </a:lnTo>
                  <a:lnTo>
                    <a:pt x="9327" y="378"/>
                  </a:lnTo>
                  <a:lnTo>
                    <a:pt x="9473" y="428"/>
                  </a:lnTo>
                  <a:lnTo>
                    <a:pt x="9620" y="493"/>
                  </a:lnTo>
                  <a:lnTo>
                    <a:pt x="9669" y="461"/>
                  </a:lnTo>
                  <a:lnTo>
                    <a:pt x="9702" y="378"/>
                  </a:lnTo>
                  <a:lnTo>
                    <a:pt x="9766" y="263"/>
                  </a:lnTo>
                  <a:lnTo>
                    <a:pt x="9799" y="313"/>
                  </a:lnTo>
                  <a:lnTo>
                    <a:pt x="9848" y="198"/>
                  </a:lnTo>
                  <a:lnTo>
                    <a:pt x="9913" y="263"/>
                  </a:lnTo>
                  <a:lnTo>
                    <a:pt x="10026" y="263"/>
                  </a:lnTo>
                  <a:lnTo>
                    <a:pt x="10091" y="346"/>
                  </a:lnTo>
                  <a:lnTo>
                    <a:pt x="10205" y="313"/>
                  </a:lnTo>
                  <a:lnTo>
                    <a:pt x="10384" y="313"/>
                  </a:lnTo>
                  <a:lnTo>
                    <a:pt x="10449" y="313"/>
                  </a:lnTo>
                  <a:lnTo>
                    <a:pt x="10498" y="428"/>
                  </a:lnTo>
                  <a:lnTo>
                    <a:pt x="10530" y="378"/>
                  </a:lnTo>
                  <a:lnTo>
                    <a:pt x="10595" y="346"/>
                  </a:lnTo>
                  <a:lnTo>
                    <a:pt x="10563" y="231"/>
                  </a:lnTo>
                  <a:lnTo>
                    <a:pt x="10644" y="148"/>
                  </a:lnTo>
                  <a:lnTo>
                    <a:pt x="10676" y="115"/>
                  </a:lnTo>
                  <a:lnTo>
                    <a:pt x="10741" y="198"/>
                  </a:lnTo>
                  <a:lnTo>
                    <a:pt x="10790" y="148"/>
                  </a:lnTo>
                  <a:lnTo>
                    <a:pt x="10855" y="50"/>
                  </a:lnTo>
                  <a:lnTo>
                    <a:pt x="10921" y="83"/>
                  </a:lnTo>
                  <a:lnTo>
                    <a:pt x="11034" y="231"/>
                  </a:lnTo>
                  <a:lnTo>
                    <a:pt x="11034" y="346"/>
                  </a:lnTo>
                  <a:lnTo>
                    <a:pt x="11067" y="428"/>
                  </a:lnTo>
                  <a:lnTo>
                    <a:pt x="11002" y="461"/>
                  </a:lnTo>
                  <a:lnTo>
                    <a:pt x="11067" y="461"/>
                  </a:lnTo>
                  <a:lnTo>
                    <a:pt x="11115" y="543"/>
                  </a:lnTo>
                  <a:lnTo>
                    <a:pt x="11067" y="576"/>
                  </a:lnTo>
                  <a:lnTo>
                    <a:pt x="11034" y="641"/>
                  </a:lnTo>
                  <a:lnTo>
                    <a:pt x="11148" y="609"/>
                  </a:lnTo>
                  <a:lnTo>
                    <a:pt x="11213" y="609"/>
                  </a:lnTo>
                  <a:lnTo>
                    <a:pt x="11326" y="493"/>
                  </a:lnTo>
                  <a:lnTo>
                    <a:pt x="11326" y="378"/>
                  </a:lnTo>
                  <a:lnTo>
                    <a:pt x="11472" y="346"/>
                  </a:lnTo>
                  <a:lnTo>
                    <a:pt x="11538" y="313"/>
                  </a:lnTo>
                  <a:lnTo>
                    <a:pt x="11505" y="461"/>
                  </a:lnTo>
                  <a:lnTo>
                    <a:pt x="11571" y="493"/>
                  </a:lnTo>
                  <a:lnTo>
                    <a:pt x="11652" y="493"/>
                  </a:lnTo>
                  <a:lnTo>
                    <a:pt x="11652" y="641"/>
                  </a:lnTo>
                  <a:lnTo>
                    <a:pt x="11765" y="692"/>
                  </a:lnTo>
                  <a:lnTo>
                    <a:pt x="11765" y="757"/>
                  </a:lnTo>
                  <a:lnTo>
                    <a:pt x="11798" y="725"/>
                  </a:lnTo>
                  <a:lnTo>
                    <a:pt x="11911" y="725"/>
                  </a:lnTo>
                  <a:lnTo>
                    <a:pt x="11944" y="790"/>
                  </a:lnTo>
                  <a:lnTo>
                    <a:pt x="12122" y="757"/>
                  </a:lnTo>
                  <a:lnTo>
                    <a:pt x="12237" y="725"/>
                  </a:lnTo>
                  <a:lnTo>
                    <a:pt x="12269" y="692"/>
                  </a:lnTo>
                  <a:lnTo>
                    <a:pt x="12237" y="790"/>
                  </a:lnTo>
                  <a:lnTo>
                    <a:pt x="12269" y="840"/>
                  </a:lnTo>
                  <a:lnTo>
                    <a:pt x="12415" y="790"/>
                  </a:lnTo>
                  <a:lnTo>
                    <a:pt x="12513" y="872"/>
                  </a:lnTo>
                  <a:lnTo>
                    <a:pt x="12626" y="840"/>
                  </a:lnTo>
                  <a:lnTo>
                    <a:pt x="12772" y="872"/>
                  </a:lnTo>
                  <a:lnTo>
                    <a:pt x="12838" y="905"/>
                  </a:lnTo>
                  <a:lnTo>
                    <a:pt x="12984" y="905"/>
                  </a:lnTo>
                  <a:lnTo>
                    <a:pt x="12887" y="840"/>
                  </a:lnTo>
                  <a:lnTo>
                    <a:pt x="12952" y="757"/>
                  </a:lnTo>
                  <a:lnTo>
                    <a:pt x="12984" y="757"/>
                  </a:lnTo>
                  <a:lnTo>
                    <a:pt x="13065" y="790"/>
                  </a:lnTo>
                  <a:lnTo>
                    <a:pt x="13163" y="692"/>
                  </a:lnTo>
                  <a:lnTo>
                    <a:pt x="13211" y="725"/>
                  </a:lnTo>
                  <a:lnTo>
                    <a:pt x="13244" y="840"/>
                  </a:lnTo>
                  <a:lnTo>
                    <a:pt x="13390" y="757"/>
                  </a:lnTo>
                  <a:lnTo>
                    <a:pt x="13422" y="840"/>
                  </a:lnTo>
                  <a:lnTo>
                    <a:pt x="13504" y="790"/>
                  </a:lnTo>
                  <a:lnTo>
                    <a:pt x="13602" y="757"/>
                  </a:lnTo>
                  <a:lnTo>
                    <a:pt x="13634" y="790"/>
                  </a:lnTo>
                  <a:lnTo>
                    <a:pt x="13748" y="872"/>
                  </a:lnTo>
                  <a:lnTo>
                    <a:pt x="13894" y="609"/>
                  </a:lnTo>
                  <a:lnTo>
                    <a:pt x="13926" y="493"/>
                  </a:lnTo>
                  <a:lnTo>
                    <a:pt x="13975" y="692"/>
                  </a:lnTo>
                  <a:lnTo>
                    <a:pt x="13975" y="790"/>
                  </a:lnTo>
                  <a:lnTo>
                    <a:pt x="14106" y="757"/>
                  </a:lnTo>
                  <a:lnTo>
                    <a:pt x="14106" y="692"/>
                  </a:lnTo>
                  <a:lnTo>
                    <a:pt x="14219" y="641"/>
                  </a:lnTo>
                  <a:lnTo>
                    <a:pt x="14284" y="692"/>
                  </a:lnTo>
                  <a:lnTo>
                    <a:pt x="14365" y="725"/>
                  </a:lnTo>
                  <a:lnTo>
                    <a:pt x="14479" y="692"/>
                  </a:lnTo>
                  <a:lnTo>
                    <a:pt x="14625" y="757"/>
                  </a:lnTo>
                  <a:lnTo>
                    <a:pt x="14756" y="840"/>
                  </a:lnTo>
                  <a:lnTo>
                    <a:pt x="14983" y="840"/>
                  </a:lnTo>
                  <a:lnTo>
                    <a:pt x="15048" y="692"/>
                  </a:lnTo>
                  <a:lnTo>
                    <a:pt x="15097" y="790"/>
                  </a:lnTo>
                  <a:lnTo>
                    <a:pt x="15275" y="790"/>
                  </a:lnTo>
                  <a:lnTo>
                    <a:pt x="15373" y="692"/>
                  </a:lnTo>
                  <a:lnTo>
                    <a:pt x="15455" y="725"/>
                  </a:lnTo>
                  <a:lnTo>
                    <a:pt x="15601" y="725"/>
                  </a:lnTo>
                  <a:lnTo>
                    <a:pt x="15698" y="757"/>
                  </a:lnTo>
                  <a:lnTo>
                    <a:pt x="15812" y="790"/>
                  </a:lnTo>
                  <a:lnTo>
                    <a:pt x="15925" y="725"/>
                  </a:lnTo>
                  <a:lnTo>
                    <a:pt x="15958" y="609"/>
                  </a:lnTo>
                  <a:lnTo>
                    <a:pt x="16105" y="725"/>
                  </a:lnTo>
                  <a:lnTo>
                    <a:pt x="16170" y="790"/>
                  </a:lnTo>
                  <a:lnTo>
                    <a:pt x="16348" y="692"/>
                  </a:lnTo>
                  <a:lnTo>
                    <a:pt x="16429" y="576"/>
                  </a:lnTo>
                  <a:lnTo>
                    <a:pt x="16462" y="790"/>
                  </a:lnTo>
                  <a:lnTo>
                    <a:pt x="16527" y="988"/>
                  </a:lnTo>
                  <a:lnTo>
                    <a:pt x="16608" y="1053"/>
                  </a:lnTo>
                  <a:lnTo>
                    <a:pt x="16608" y="1103"/>
                  </a:lnTo>
                  <a:lnTo>
                    <a:pt x="16608" y="1135"/>
                  </a:lnTo>
                  <a:lnTo>
                    <a:pt x="0" y="1135"/>
                  </a:lnTo>
                </a:path>
              </a:pathLst>
            </a:custGeom>
            <a:noFill/>
            <a:ln w="1588">
              <a:solidFill>
                <a:srgbClr val="02B7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2" name="Rectangle 102"/>
            <p:cNvSpPr>
              <a:spLocks noChangeArrowheads="1"/>
            </p:cNvSpPr>
            <p:nvPr/>
          </p:nvSpPr>
          <p:spPr bwMode="auto">
            <a:xfrm>
              <a:off x="-499" y="1438"/>
              <a:ext cx="13" cy="7"/>
            </a:xfrm>
            <a:prstGeom prst="rect">
              <a:avLst/>
            </a:prstGeom>
            <a:solidFill>
              <a:srgbClr val="0E0D0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3" name="Rectangle 103"/>
            <p:cNvSpPr>
              <a:spLocks noChangeArrowheads="1"/>
            </p:cNvSpPr>
            <p:nvPr/>
          </p:nvSpPr>
          <p:spPr bwMode="auto">
            <a:xfrm>
              <a:off x="-499" y="1438"/>
              <a:ext cx="13" cy="7"/>
            </a:xfrm>
            <a:prstGeom prst="rect">
              <a:avLst/>
            </a:prstGeom>
            <a:noFill/>
            <a:ln w="1588">
              <a:solidFill>
                <a:srgbClr val="0E0D0C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4" name="Freeform 104"/>
            <p:cNvSpPr>
              <a:spLocks/>
            </p:cNvSpPr>
            <p:nvPr/>
          </p:nvSpPr>
          <p:spPr bwMode="auto">
            <a:xfrm>
              <a:off x="-358" y="1336"/>
              <a:ext cx="19" cy="12"/>
            </a:xfrm>
            <a:custGeom>
              <a:avLst/>
              <a:gdLst>
                <a:gd name="T0" fmla="*/ 0 w 616"/>
                <a:gd name="T1" fmla="*/ 0 h 328"/>
                <a:gd name="T2" fmla="*/ 0 w 616"/>
                <a:gd name="T3" fmla="*/ 0 h 328"/>
                <a:gd name="T4" fmla="*/ 0 w 616"/>
                <a:gd name="T5" fmla="*/ 0 h 328"/>
                <a:gd name="T6" fmla="*/ 0 w 616"/>
                <a:gd name="T7" fmla="*/ 0 h 328"/>
                <a:gd name="T8" fmla="*/ 0 w 616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6"/>
                <a:gd name="T16" fmla="*/ 0 h 328"/>
                <a:gd name="T17" fmla="*/ 616 w 616"/>
                <a:gd name="T18" fmla="*/ 328 h 3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6" h="328">
                  <a:moveTo>
                    <a:pt x="0" y="0"/>
                  </a:moveTo>
                  <a:lnTo>
                    <a:pt x="0" y="246"/>
                  </a:lnTo>
                  <a:lnTo>
                    <a:pt x="616" y="328"/>
                  </a:lnTo>
                  <a:lnTo>
                    <a:pt x="616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5" name="Freeform 105"/>
            <p:cNvSpPr>
              <a:spLocks/>
            </p:cNvSpPr>
            <p:nvPr/>
          </p:nvSpPr>
          <p:spPr bwMode="auto">
            <a:xfrm>
              <a:off x="-358" y="1336"/>
              <a:ext cx="19" cy="12"/>
            </a:xfrm>
            <a:custGeom>
              <a:avLst/>
              <a:gdLst>
                <a:gd name="T0" fmla="*/ 0 w 616"/>
                <a:gd name="T1" fmla="*/ 0 h 328"/>
                <a:gd name="T2" fmla="*/ 0 w 616"/>
                <a:gd name="T3" fmla="*/ 0 h 328"/>
                <a:gd name="T4" fmla="*/ 0 w 616"/>
                <a:gd name="T5" fmla="*/ 0 h 328"/>
                <a:gd name="T6" fmla="*/ 0 w 616"/>
                <a:gd name="T7" fmla="*/ 0 h 328"/>
                <a:gd name="T8" fmla="*/ 0 w 616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6"/>
                <a:gd name="T16" fmla="*/ 0 h 328"/>
                <a:gd name="T17" fmla="*/ 616 w 616"/>
                <a:gd name="T18" fmla="*/ 328 h 3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6" h="328">
                  <a:moveTo>
                    <a:pt x="0" y="0"/>
                  </a:moveTo>
                  <a:lnTo>
                    <a:pt x="0" y="246"/>
                  </a:lnTo>
                  <a:lnTo>
                    <a:pt x="616" y="328"/>
                  </a:lnTo>
                  <a:lnTo>
                    <a:pt x="616" y="9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6" name="Freeform 106"/>
            <p:cNvSpPr>
              <a:spLocks/>
            </p:cNvSpPr>
            <p:nvPr/>
          </p:nvSpPr>
          <p:spPr bwMode="auto">
            <a:xfrm>
              <a:off x="-252" y="1357"/>
              <a:ext cx="22" cy="12"/>
            </a:xfrm>
            <a:custGeom>
              <a:avLst/>
              <a:gdLst>
                <a:gd name="T0" fmla="*/ 0 w 715"/>
                <a:gd name="T1" fmla="*/ 0 h 329"/>
                <a:gd name="T2" fmla="*/ 0 w 715"/>
                <a:gd name="T3" fmla="*/ 0 h 329"/>
                <a:gd name="T4" fmla="*/ 0 w 715"/>
                <a:gd name="T5" fmla="*/ 0 h 329"/>
                <a:gd name="T6" fmla="*/ 0 w 715"/>
                <a:gd name="T7" fmla="*/ 0 h 329"/>
                <a:gd name="T8" fmla="*/ 0 w 715"/>
                <a:gd name="T9" fmla="*/ 0 h 3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5"/>
                <a:gd name="T16" fmla="*/ 0 h 329"/>
                <a:gd name="T17" fmla="*/ 715 w 715"/>
                <a:gd name="T18" fmla="*/ 329 h 3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5" h="329">
                  <a:moveTo>
                    <a:pt x="0" y="230"/>
                  </a:moveTo>
                  <a:lnTo>
                    <a:pt x="715" y="329"/>
                  </a:lnTo>
                  <a:lnTo>
                    <a:pt x="715" y="115"/>
                  </a:lnTo>
                  <a:lnTo>
                    <a:pt x="0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7" name="Freeform 107"/>
            <p:cNvSpPr>
              <a:spLocks/>
            </p:cNvSpPr>
            <p:nvPr/>
          </p:nvSpPr>
          <p:spPr bwMode="auto">
            <a:xfrm>
              <a:off x="-252" y="1357"/>
              <a:ext cx="22" cy="12"/>
            </a:xfrm>
            <a:custGeom>
              <a:avLst/>
              <a:gdLst>
                <a:gd name="T0" fmla="*/ 0 w 715"/>
                <a:gd name="T1" fmla="*/ 0 h 329"/>
                <a:gd name="T2" fmla="*/ 0 w 715"/>
                <a:gd name="T3" fmla="*/ 0 h 329"/>
                <a:gd name="T4" fmla="*/ 0 w 715"/>
                <a:gd name="T5" fmla="*/ 0 h 329"/>
                <a:gd name="T6" fmla="*/ 0 w 715"/>
                <a:gd name="T7" fmla="*/ 0 h 329"/>
                <a:gd name="T8" fmla="*/ 0 w 715"/>
                <a:gd name="T9" fmla="*/ 0 h 3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5"/>
                <a:gd name="T16" fmla="*/ 0 h 329"/>
                <a:gd name="T17" fmla="*/ 715 w 715"/>
                <a:gd name="T18" fmla="*/ 329 h 3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5" h="329">
                  <a:moveTo>
                    <a:pt x="0" y="230"/>
                  </a:moveTo>
                  <a:lnTo>
                    <a:pt x="715" y="329"/>
                  </a:lnTo>
                  <a:lnTo>
                    <a:pt x="715" y="115"/>
                  </a:lnTo>
                  <a:lnTo>
                    <a:pt x="0" y="0"/>
                  </a:lnTo>
                  <a:lnTo>
                    <a:pt x="0" y="230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8" name="Freeform 108"/>
            <p:cNvSpPr>
              <a:spLocks/>
            </p:cNvSpPr>
            <p:nvPr/>
          </p:nvSpPr>
          <p:spPr bwMode="auto">
            <a:xfrm>
              <a:off x="-355" y="1352"/>
              <a:ext cx="58" cy="27"/>
            </a:xfrm>
            <a:custGeom>
              <a:avLst/>
              <a:gdLst>
                <a:gd name="T0" fmla="*/ 0 w 1853"/>
                <a:gd name="T1" fmla="*/ 0 h 773"/>
                <a:gd name="T2" fmla="*/ 0 w 1853"/>
                <a:gd name="T3" fmla="*/ 0 h 773"/>
                <a:gd name="T4" fmla="*/ 0 w 1853"/>
                <a:gd name="T5" fmla="*/ 0 h 773"/>
                <a:gd name="T6" fmla="*/ 0 w 1853"/>
                <a:gd name="T7" fmla="*/ 0 h 7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53"/>
                <a:gd name="T13" fmla="*/ 0 h 773"/>
                <a:gd name="T14" fmla="*/ 1853 w 1853"/>
                <a:gd name="T15" fmla="*/ 773 h 7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53" h="773">
                  <a:moveTo>
                    <a:pt x="1088" y="181"/>
                  </a:moveTo>
                  <a:lnTo>
                    <a:pt x="0" y="773"/>
                  </a:lnTo>
                  <a:lnTo>
                    <a:pt x="1853" y="0"/>
                  </a:lnTo>
                  <a:lnTo>
                    <a:pt x="1088" y="181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9" name="Freeform 109"/>
            <p:cNvSpPr>
              <a:spLocks/>
            </p:cNvSpPr>
            <p:nvPr/>
          </p:nvSpPr>
          <p:spPr bwMode="auto">
            <a:xfrm>
              <a:off x="-355" y="1352"/>
              <a:ext cx="58" cy="27"/>
            </a:xfrm>
            <a:custGeom>
              <a:avLst/>
              <a:gdLst>
                <a:gd name="T0" fmla="*/ 0 w 1853"/>
                <a:gd name="T1" fmla="*/ 0 h 773"/>
                <a:gd name="T2" fmla="*/ 0 w 1853"/>
                <a:gd name="T3" fmla="*/ 0 h 773"/>
                <a:gd name="T4" fmla="*/ 0 w 1853"/>
                <a:gd name="T5" fmla="*/ 0 h 773"/>
                <a:gd name="T6" fmla="*/ 0 w 1853"/>
                <a:gd name="T7" fmla="*/ 0 h 7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53"/>
                <a:gd name="T13" fmla="*/ 0 h 773"/>
                <a:gd name="T14" fmla="*/ 1853 w 1853"/>
                <a:gd name="T15" fmla="*/ 773 h 7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53" h="773">
                  <a:moveTo>
                    <a:pt x="1088" y="181"/>
                  </a:moveTo>
                  <a:lnTo>
                    <a:pt x="0" y="773"/>
                  </a:lnTo>
                  <a:lnTo>
                    <a:pt x="1853" y="0"/>
                  </a:lnTo>
                  <a:lnTo>
                    <a:pt x="1088" y="181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0" name="Freeform 110"/>
            <p:cNvSpPr>
              <a:spLocks/>
            </p:cNvSpPr>
            <p:nvPr/>
          </p:nvSpPr>
          <p:spPr bwMode="auto">
            <a:xfrm>
              <a:off x="-518" y="1413"/>
              <a:ext cx="41" cy="9"/>
            </a:xfrm>
            <a:custGeom>
              <a:avLst/>
              <a:gdLst>
                <a:gd name="T0" fmla="*/ 0 w 1333"/>
                <a:gd name="T1" fmla="*/ 0 h 264"/>
                <a:gd name="T2" fmla="*/ 0 w 1333"/>
                <a:gd name="T3" fmla="*/ 0 h 264"/>
                <a:gd name="T4" fmla="*/ 0 w 1333"/>
                <a:gd name="T5" fmla="*/ 0 h 264"/>
                <a:gd name="T6" fmla="*/ 0 w 1333"/>
                <a:gd name="T7" fmla="*/ 0 h 264"/>
                <a:gd name="T8" fmla="*/ 0 w 1333"/>
                <a:gd name="T9" fmla="*/ 0 h 264"/>
                <a:gd name="T10" fmla="*/ 0 w 1333"/>
                <a:gd name="T11" fmla="*/ 0 h 264"/>
                <a:gd name="T12" fmla="*/ 0 w 1333"/>
                <a:gd name="T13" fmla="*/ 0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3"/>
                <a:gd name="T22" fmla="*/ 0 h 264"/>
                <a:gd name="T23" fmla="*/ 1333 w 1333"/>
                <a:gd name="T24" fmla="*/ 264 h 2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3" h="264">
                  <a:moveTo>
                    <a:pt x="0" y="0"/>
                  </a:moveTo>
                  <a:lnTo>
                    <a:pt x="829" y="50"/>
                  </a:lnTo>
                  <a:lnTo>
                    <a:pt x="1333" y="181"/>
                  </a:lnTo>
                  <a:lnTo>
                    <a:pt x="1333" y="264"/>
                  </a:lnTo>
                  <a:lnTo>
                    <a:pt x="503" y="264"/>
                  </a:lnTo>
                  <a:lnTo>
                    <a:pt x="503" y="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1" name="Freeform 111"/>
            <p:cNvSpPr>
              <a:spLocks/>
            </p:cNvSpPr>
            <p:nvPr/>
          </p:nvSpPr>
          <p:spPr bwMode="auto">
            <a:xfrm>
              <a:off x="-518" y="1413"/>
              <a:ext cx="41" cy="9"/>
            </a:xfrm>
            <a:custGeom>
              <a:avLst/>
              <a:gdLst>
                <a:gd name="T0" fmla="*/ 0 w 1333"/>
                <a:gd name="T1" fmla="*/ 0 h 264"/>
                <a:gd name="T2" fmla="*/ 0 w 1333"/>
                <a:gd name="T3" fmla="*/ 0 h 264"/>
                <a:gd name="T4" fmla="*/ 0 w 1333"/>
                <a:gd name="T5" fmla="*/ 0 h 264"/>
                <a:gd name="T6" fmla="*/ 0 w 1333"/>
                <a:gd name="T7" fmla="*/ 0 h 264"/>
                <a:gd name="T8" fmla="*/ 0 w 1333"/>
                <a:gd name="T9" fmla="*/ 0 h 264"/>
                <a:gd name="T10" fmla="*/ 0 w 1333"/>
                <a:gd name="T11" fmla="*/ 0 h 264"/>
                <a:gd name="T12" fmla="*/ 0 w 1333"/>
                <a:gd name="T13" fmla="*/ 0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3"/>
                <a:gd name="T22" fmla="*/ 0 h 264"/>
                <a:gd name="T23" fmla="*/ 1333 w 1333"/>
                <a:gd name="T24" fmla="*/ 264 h 2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3" h="264">
                  <a:moveTo>
                    <a:pt x="0" y="0"/>
                  </a:moveTo>
                  <a:lnTo>
                    <a:pt x="829" y="50"/>
                  </a:lnTo>
                  <a:lnTo>
                    <a:pt x="1333" y="181"/>
                  </a:lnTo>
                  <a:lnTo>
                    <a:pt x="1333" y="264"/>
                  </a:lnTo>
                  <a:lnTo>
                    <a:pt x="503" y="264"/>
                  </a:lnTo>
                  <a:lnTo>
                    <a:pt x="503" y="14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2" name="Freeform 112"/>
            <p:cNvSpPr>
              <a:spLocks/>
            </p:cNvSpPr>
            <p:nvPr/>
          </p:nvSpPr>
          <p:spPr bwMode="auto">
            <a:xfrm>
              <a:off x="-271" y="1336"/>
              <a:ext cx="12" cy="10"/>
            </a:xfrm>
            <a:custGeom>
              <a:avLst/>
              <a:gdLst>
                <a:gd name="T0" fmla="*/ 0 w 406"/>
                <a:gd name="T1" fmla="*/ 0 h 279"/>
                <a:gd name="T2" fmla="*/ 0 w 406"/>
                <a:gd name="T3" fmla="*/ 0 h 279"/>
                <a:gd name="T4" fmla="*/ 0 w 406"/>
                <a:gd name="T5" fmla="*/ 0 h 279"/>
                <a:gd name="T6" fmla="*/ 0 w 406"/>
                <a:gd name="T7" fmla="*/ 0 h 279"/>
                <a:gd name="T8" fmla="*/ 0 w 406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279"/>
                <a:gd name="T17" fmla="*/ 406 w 406"/>
                <a:gd name="T18" fmla="*/ 279 h 2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279">
                  <a:moveTo>
                    <a:pt x="0" y="0"/>
                  </a:moveTo>
                  <a:lnTo>
                    <a:pt x="0" y="213"/>
                  </a:lnTo>
                  <a:lnTo>
                    <a:pt x="406" y="279"/>
                  </a:lnTo>
                  <a:lnTo>
                    <a:pt x="406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3" name="Freeform 113"/>
            <p:cNvSpPr>
              <a:spLocks/>
            </p:cNvSpPr>
            <p:nvPr/>
          </p:nvSpPr>
          <p:spPr bwMode="auto">
            <a:xfrm>
              <a:off x="-271" y="1336"/>
              <a:ext cx="12" cy="10"/>
            </a:xfrm>
            <a:custGeom>
              <a:avLst/>
              <a:gdLst>
                <a:gd name="T0" fmla="*/ 0 w 406"/>
                <a:gd name="T1" fmla="*/ 0 h 279"/>
                <a:gd name="T2" fmla="*/ 0 w 406"/>
                <a:gd name="T3" fmla="*/ 0 h 279"/>
                <a:gd name="T4" fmla="*/ 0 w 406"/>
                <a:gd name="T5" fmla="*/ 0 h 279"/>
                <a:gd name="T6" fmla="*/ 0 w 406"/>
                <a:gd name="T7" fmla="*/ 0 h 279"/>
                <a:gd name="T8" fmla="*/ 0 w 406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279"/>
                <a:gd name="T17" fmla="*/ 406 w 406"/>
                <a:gd name="T18" fmla="*/ 279 h 2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279">
                  <a:moveTo>
                    <a:pt x="0" y="0"/>
                  </a:moveTo>
                  <a:lnTo>
                    <a:pt x="0" y="213"/>
                  </a:lnTo>
                  <a:lnTo>
                    <a:pt x="406" y="279"/>
                  </a:lnTo>
                  <a:lnTo>
                    <a:pt x="406" y="9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4" name="Freeform 114"/>
            <p:cNvSpPr>
              <a:spLocks/>
            </p:cNvSpPr>
            <p:nvPr/>
          </p:nvSpPr>
          <p:spPr bwMode="auto">
            <a:xfrm>
              <a:off x="-270" y="1366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15"/>
                  </a:lnTo>
                  <a:lnTo>
                    <a:pt x="357" y="247"/>
                  </a:lnTo>
                  <a:lnTo>
                    <a:pt x="357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5" name="Freeform 115"/>
            <p:cNvSpPr>
              <a:spLocks/>
            </p:cNvSpPr>
            <p:nvPr/>
          </p:nvSpPr>
          <p:spPr bwMode="auto">
            <a:xfrm>
              <a:off x="-270" y="1366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15"/>
                  </a:lnTo>
                  <a:lnTo>
                    <a:pt x="357" y="247"/>
                  </a:lnTo>
                  <a:lnTo>
                    <a:pt x="357" y="6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6" name="Freeform 116"/>
            <p:cNvSpPr>
              <a:spLocks/>
            </p:cNvSpPr>
            <p:nvPr/>
          </p:nvSpPr>
          <p:spPr bwMode="auto">
            <a:xfrm>
              <a:off x="-270" y="1389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31"/>
                  </a:lnTo>
                  <a:lnTo>
                    <a:pt x="357" y="247"/>
                  </a:lnTo>
                  <a:lnTo>
                    <a:pt x="357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7" name="Freeform 117"/>
            <p:cNvSpPr>
              <a:spLocks/>
            </p:cNvSpPr>
            <p:nvPr/>
          </p:nvSpPr>
          <p:spPr bwMode="auto">
            <a:xfrm>
              <a:off x="-270" y="1389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31"/>
                  </a:lnTo>
                  <a:lnTo>
                    <a:pt x="357" y="247"/>
                  </a:lnTo>
                  <a:lnTo>
                    <a:pt x="357" y="4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8" name="Freeform 118"/>
            <p:cNvSpPr>
              <a:spLocks/>
            </p:cNvSpPr>
            <p:nvPr/>
          </p:nvSpPr>
          <p:spPr bwMode="auto">
            <a:xfrm>
              <a:off x="-270" y="1404"/>
              <a:ext cx="11" cy="8"/>
            </a:xfrm>
            <a:custGeom>
              <a:avLst/>
              <a:gdLst>
                <a:gd name="T0" fmla="*/ 0 w 357"/>
                <a:gd name="T1" fmla="*/ 0 h 213"/>
                <a:gd name="T2" fmla="*/ 0 w 357"/>
                <a:gd name="T3" fmla="*/ 0 h 213"/>
                <a:gd name="T4" fmla="*/ 0 w 357"/>
                <a:gd name="T5" fmla="*/ 0 h 213"/>
                <a:gd name="T6" fmla="*/ 0 w 357"/>
                <a:gd name="T7" fmla="*/ 0 h 213"/>
                <a:gd name="T8" fmla="*/ 0 w 357"/>
                <a:gd name="T9" fmla="*/ 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13"/>
                <a:gd name="T17" fmla="*/ 357 w 35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13">
                  <a:moveTo>
                    <a:pt x="0" y="0"/>
                  </a:moveTo>
                  <a:lnTo>
                    <a:pt x="0" y="213"/>
                  </a:lnTo>
                  <a:lnTo>
                    <a:pt x="357" y="213"/>
                  </a:lnTo>
                  <a:lnTo>
                    <a:pt x="35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9" name="Freeform 119"/>
            <p:cNvSpPr>
              <a:spLocks/>
            </p:cNvSpPr>
            <p:nvPr/>
          </p:nvSpPr>
          <p:spPr bwMode="auto">
            <a:xfrm>
              <a:off x="-270" y="1404"/>
              <a:ext cx="11" cy="8"/>
            </a:xfrm>
            <a:custGeom>
              <a:avLst/>
              <a:gdLst>
                <a:gd name="T0" fmla="*/ 0 w 357"/>
                <a:gd name="T1" fmla="*/ 0 h 213"/>
                <a:gd name="T2" fmla="*/ 0 w 357"/>
                <a:gd name="T3" fmla="*/ 0 h 213"/>
                <a:gd name="T4" fmla="*/ 0 w 357"/>
                <a:gd name="T5" fmla="*/ 0 h 213"/>
                <a:gd name="T6" fmla="*/ 0 w 357"/>
                <a:gd name="T7" fmla="*/ 0 h 213"/>
                <a:gd name="T8" fmla="*/ 0 w 357"/>
                <a:gd name="T9" fmla="*/ 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13"/>
                <a:gd name="T17" fmla="*/ 357 w 35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13">
                  <a:moveTo>
                    <a:pt x="0" y="0"/>
                  </a:moveTo>
                  <a:lnTo>
                    <a:pt x="0" y="213"/>
                  </a:lnTo>
                  <a:lnTo>
                    <a:pt x="357" y="213"/>
                  </a:lnTo>
                  <a:lnTo>
                    <a:pt x="357" y="1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4" name="Group 308"/>
          <p:cNvGrpSpPr>
            <a:grpSpLocks/>
          </p:cNvGrpSpPr>
          <p:nvPr/>
        </p:nvGrpSpPr>
        <p:grpSpPr bwMode="auto">
          <a:xfrm>
            <a:off x="6651625" y="3138488"/>
            <a:ext cx="825500" cy="809625"/>
            <a:chOff x="-585" y="-828"/>
            <a:chExt cx="520" cy="510"/>
          </a:xfrm>
        </p:grpSpPr>
        <p:sp>
          <p:nvSpPr>
            <p:cNvPr id="14057" name="Freeform 121"/>
            <p:cNvSpPr>
              <a:spLocks/>
            </p:cNvSpPr>
            <p:nvPr/>
          </p:nvSpPr>
          <p:spPr bwMode="auto">
            <a:xfrm>
              <a:off x="-581" y="-793"/>
              <a:ext cx="511" cy="470"/>
            </a:xfrm>
            <a:custGeom>
              <a:avLst/>
              <a:gdLst>
                <a:gd name="T0" fmla="*/ 0 w 14303"/>
                <a:gd name="T1" fmla="*/ 0 h 11735"/>
                <a:gd name="T2" fmla="*/ 0 w 14303"/>
                <a:gd name="T3" fmla="*/ 0 h 11735"/>
                <a:gd name="T4" fmla="*/ 0 w 14303"/>
                <a:gd name="T5" fmla="*/ 0 h 11735"/>
                <a:gd name="T6" fmla="*/ 0 w 14303"/>
                <a:gd name="T7" fmla="*/ 0 h 11735"/>
                <a:gd name="T8" fmla="*/ 0 w 14303"/>
                <a:gd name="T9" fmla="*/ 0 h 11735"/>
                <a:gd name="T10" fmla="*/ 0 w 14303"/>
                <a:gd name="T11" fmla="*/ 0 h 11735"/>
                <a:gd name="T12" fmla="*/ 0 w 14303"/>
                <a:gd name="T13" fmla="*/ 0 h 11735"/>
                <a:gd name="T14" fmla="*/ 0 w 14303"/>
                <a:gd name="T15" fmla="*/ 0 h 11735"/>
                <a:gd name="T16" fmla="*/ 0 w 14303"/>
                <a:gd name="T17" fmla="*/ 0 h 11735"/>
                <a:gd name="T18" fmla="*/ 0 w 14303"/>
                <a:gd name="T19" fmla="*/ 0 h 11735"/>
                <a:gd name="T20" fmla="*/ 0 w 14303"/>
                <a:gd name="T21" fmla="*/ 0 h 11735"/>
                <a:gd name="T22" fmla="*/ 0 w 14303"/>
                <a:gd name="T23" fmla="*/ 0 h 11735"/>
                <a:gd name="T24" fmla="*/ 0 w 14303"/>
                <a:gd name="T25" fmla="*/ 0 h 11735"/>
                <a:gd name="T26" fmla="*/ 0 w 14303"/>
                <a:gd name="T27" fmla="*/ 0 h 11735"/>
                <a:gd name="T28" fmla="*/ 0 w 14303"/>
                <a:gd name="T29" fmla="*/ 0 h 11735"/>
                <a:gd name="T30" fmla="*/ 0 w 14303"/>
                <a:gd name="T31" fmla="*/ 0 h 11735"/>
                <a:gd name="T32" fmla="*/ 0 w 14303"/>
                <a:gd name="T33" fmla="*/ 0 h 11735"/>
                <a:gd name="T34" fmla="*/ 0 w 14303"/>
                <a:gd name="T35" fmla="*/ 0 h 11735"/>
                <a:gd name="T36" fmla="*/ 0 w 14303"/>
                <a:gd name="T37" fmla="*/ 0 h 11735"/>
                <a:gd name="T38" fmla="*/ 0 w 14303"/>
                <a:gd name="T39" fmla="*/ 0 h 11735"/>
                <a:gd name="T40" fmla="*/ 0 w 14303"/>
                <a:gd name="T41" fmla="*/ 0 h 11735"/>
                <a:gd name="T42" fmla="*/ 0 w 14303"/>
                <a:gd name="T43" fmla="*/ 0 h 11735"/>
                <a:gd name="T44" fmla="*/ 0 w 14303"/>
                <a:gd name="T45" fmla="*/ 0 h 11735"/>
                <a:gd name="T46" fmla="*/ 0 w 14303"/>
                <a:gd name="T47" fmla="*/ 0 h 11735"/>
                <a:gd name="T48" fmla="*/ 0 w 14303"/>
                <a:gd name="T49" fmla="*/ 0 h 11735"/>
                <a:gd name="T50" fmla="*/ 0 w 14303"/>
                <a:gd name="T51" fmla="*/ 0 h 11735"/>
                <a:gd name="T52" fmla="*/ 0 w 14303"/>
                <a:gd name="T53" fmla="*/ 0 h 11735"/>
                <a:gd name="T54" fmla="*/ 0 w 14303"/>
                <a:gd name="T55" fmla="*/ 0 h 11735"/>
                <a:gd name="T56" fmla="*/ 0 w 14303"/>
                <a:gd name="T57" fmla="*/ 0 h 11735"/>
                <a:gd name="T58" fmla="*/ 0 w 14303"/>
                <a:gd name="T59" fmla="*/ 0 h 11735"/>
                <a:gd name="T60" fmla="*/ 0 w 14303"/>
                <a:gd name="T61" fmla="*/ 0 h 11735"/>
                <a:gd name="T62" fmla="*/ 0 w 14303"/>
                <a:gd name="T63" fmla="*/ 0 h 11735"/>
                <a:gd name="T64" fmla="*/ 0 w 14303"/>
                <a:gd name="T65" fmla="*/ 0 h 11735"/>
                <a:gd name="T66" fmla="*/ 0 w 14303"/>
                <a:gd name="T67" fmla="*/ 0 h 11735"/>
                <a:gd name="T68" fmla="*/ 0 w 14303"/>
                <a:gd name="T69" fmla="*/ 0 h 11735"/>
                <a:gd name="T70" fmla="*/ 0 w 14303"/>
                <a:gd name="T71" fmla="*/ 0 h 11735"/>
                <a:gd name="T72" fmla="*/ 0 w 14303"/>
                <a:gd name="T73" fmla="*/ 0 h 11735"/>
                <a:gd name="T74" fmla="*/ 0 w 14303"/>
                <a:gd name="T75" fmla="*/ 0 h 11735"/>
                <a:gd name="T76" fmla="*/ 0 w 14303"/>
                <a:gd name="T77" fmla="*/ 0 h 11735"/>
                <a:gd name="T78" fmla="*/ 0 w 14303"/>
                <a:gd name="T79" fmla="*/ 0 h 11735"/>
                <a:gd name="T80" fmla="*/ 0 w 14303"/>
                <a:gd name="T81" fmla="*/ 0 h 11735"/>
                <a:gd name="T82" fmla="*/ 0 w 14303"/>
                <a:gd name="T83" fmla="*/ 0 h 11735"/>
                <a:gd name="T84" fmla="*/ 0 w 14303"/>
                <a:gd name="T85" fmla="*/ 0 h 11735"/>
                <a:gd name="T86" fmla="*/ 0 w 14303"/>
                <a:gd name="T87" fmla="*/ 0 h 11735"/>
                <a:gd name="T88" fmla="*/ 0 w 14303"/>
                <a:gd name="T89" fmla="*/ 0 h 11735"/>
                <a:gd name="T90" fmla="*/ 0 w 14303"/>
                <a:gd name="T91" fmla="*/ 0 h 11735"/>
                <a:gd name="T92" fmla="*/ 0 w 14303"/>
                <a:gd name="T93" fmla="*/ 0 h 11735"/>
                <a:gd name="T94" fmla="*/ 0 w 14303"/>
                <a:gd name="T95" fmla="*/ 0 h 11735"/>
                <a:gd name="T96" fmla="*/ 0 w 14303"/>
                <a:gd name="T97" fmla="*/ 0 h 11735"/>
                <a:gd name="T98" fmla="*/ 0 w 14303"/>
                <a:gd name="T99" fmla="*/ 0 h 11735"/>
                <a:gd name="T100" fmla="*/ 0 w 14303"/>
                <a:gd name="T101" fmla="*/ 0 h 11735"/>
                <a:gd name="T102" fmla="*/ 0 w 14303"/>
                <a:gd name="T103" fmla="*/ 0 h 11735"/>
                <a:gd name="T104" fmla="*/ 0 w 14303"/>
                <a:gd name="T105" fmla="*/ 0 h 11735"/>
                <a:gd name="T106" fmla="*/ 0 w 14303"/>
                <a:gd name="T107" fmla="*/ 0 h 11735"/>
                <a:gd name="T108" fmla="*/ 0 w 14303"/>
                <a:gd name="T109" fmla="*/ 0 h 11735"/>
                <a:gd name="T110" fmla="*/ 0 w 14303"/>
                <a:gd name="T111" fmla="*/ 0 h 11735"/>
                <a:gd name="T112" fmla="*/ 0 w 14303"/>
                <a:gd name="T113" fmla="*/ 0 h 11735"/>
                <a:gd name="T114" fmla="*/ 0 w 14303"/>
                <a:gd name="T115" fmla="*/ 0 h 117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303"/>
                <a:gd name="T175" fmla="*/ 0 h 11735"/>
                <a:gd name="T176" fmla="*/ 14303 w 14303"/>
                <a:gd name="T177" fmla="*/ 11735 h 117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303" h="11735">
                  <a:moveTo>
                    <a:pt x="4310" y="6883"/>
                  </a:moveTo>
                  <a:lnTo>
                    <a:pt x="4165" y="3236"/>
                  </a:lnTo>
                  <a:lnTo>
                    <a:pt x="5599" y="2359"/>
                  </a:lnTo>
                  <a:lnTo>
                    <a:pt x="7341" y="694"/>
                  </a:lnTo>
                  <a:lnTo>
                    <a:pt x="8792" y="0"/>
                  </a:lnTo>
                  <a:lnTo>
                    <a:pt x="8921" y="3391"/>
                  </a:lnTo>
                  <a:lnTo>
                    <a:pt x="11623" y="993"/>
                  </a:lnTo>
                  <a:lnTo>
                    <a:pt x="13429" y="427"/>
                  </a:lnTo>
                  <a:lnTo>
                    <a:pt x="13526" y="1726"/>
                  </a:lnTo>
                  <a:lnTo>
                    <a:pt x="12879" y="4590"/>
                  </a:lnTo>
                  <a:lnTo>
                    <a:pt x="12626" y="5756"/>
                  </a:lnTo>
                  <a:lnTo>
                    <a:pt x="14206" y="6150"/>
                  </a:lnTo>
                  <a:lnTo>
                    <a:pt x="13526" y="8642"/>
                  </a:lnTo>
                  <a:lnTo>
                    <a:pt x="13558" y="8648"/>
                  </a:lnTo>
                  <a:lnTo>
                    <a:pt x="13650" y="8648"/>
                  </a:lnTo>
                  <a:lnTo>
                    <a:pt x="13774" y="8659"/>
                  </a:lnTo>
                  <a:lnTo>
                    <a:pt x="13915" y="8664"/>
                  </a:lnTo>
                  <a:lnTo>
                    <a:pt x="14055" y="8670"/>
                  </a:lnTo>
                  <a:lnTo>
                    <a:pt x="14184" y="8676"/>
                  </a:lnTo>
                  <a:lnTo>
                    <a:pt x="14271" y="8676"/>
                  </a:lnTo>
                  <a:lnTo>
                    <a:pt x="14303" y="8676"/>
                  </a:lnTo>
                  <a:lnTo>
                    <a:pt x="14292" y="8704"/>
                  </a:lnTo>
                  <a:lnTo>
                    <a:pt x="14265" y="8770"/>
                  </a:lnTo>
                  <a:lnTo>
                    <a:pt x="14216" y="8881"/>
                  </a:lnTo>
                  <a:lnTo>
                    <a:pt x="14158" y="9020"/>
                  </a:lnTo>
                  <a:lnTo>
                    <a:pt x="14087" y="9187"/>
                  </a:lnTo>
                  <a:lnTo>
                    <a:pt x="14006" y="9375"/>
                  </a:lnTo>
                  <a:lnTo>
                    <a:pt x="13920" y="9570"/>
                  </a:lnTo>
                  <a:lnTo>
                    <a:pt x="13834" y="9775"/>
                  </a:lnTo>
                  <a:lnTo>
                    <a:pt x="13747" y="9980"/>
                  </a:lnTo>
                  <a:lnTo>
                    <a:pt x="13661" y="10180"/>
                  </a:lnTo>
                  <a:lnTo>
                    <a:pt x="13581" y="10364"/>
                  </a:lnTo>
                  <a:lnTo>
                    <a:pt x="13510" y="10530"/>
                  </a:lnTo>
                  <a:lnTo>
                    <a:pt x="13451" y="10669"/>
                  </a:lnTo>
                  <a:lnTo>
                    <a:pt x="13402" y="10774"/>
                  </a:lnTo>
                  <a:lnTo>
                    <a:pt x="13376" y="10847"/>
                  </a:lnTo>
                  <a:lnTo>
                    <a:pt x="13365" y="10869"/>
                  </a:lnTo>
                  <a:lnTo>
                    <a:pt x="13353" y="10907"/>
                  </a:lnTo>
                  <a:lnTo>
                    <a:pt x="13337" y="11008"/>
                  </a:lnTo>
                  <a:lnTo>
                    <a:pt x="13305" y="11146"/>
                  </a:lnTo>
                  <a:lnTo>
                    <a:pt x="13273" y="11307"/>
                  </a:lnTo>
                  <a:lnTo>
                    <a:pt x="13235" y="11463"/>
                  </a:lnTo>
                  <a:lnTo>
                    <a:pt x="13203" y="11601"/>
                  </a:lnTo>
                  <a:lnTo>
                    <a:pt x="13187" y="11702"/>
                  </a:lnTo>
                  <a:lnTo>
                    <a:pt x="13176" y="11735"/>
                  </a:lnTo>
                  <a:lnTo>
                    <a:pt x="13155" y="11735"/>
                  </a:lnTo>
                  <a:lnTo>
                    <a:pt x="13084" y="11729"/>
                  </a:lnTo>
                  <a:lnTo>
                    <a:pt x="12971" y="11723"/>
                  </a:lnTo>
                  <a:lnTo>
                    <a:pt x="12820" y="11718"/>
                  </a:lnTo>
                  <a:lnTo>
                    <a:pt x="12631" y="11707"/>
                  </a:lnTo>
                  <a:lnTo>
                    <a:pt x="12410" y="11695"/>
                  </a:lnTo>
                  <a:lnTo>
                    <a:pt x="12162" y="11679"/>
                  </a:lnTo>
                  <a:lnTo>
                    <a:pt x="11881" y="11662"/>
                  </a:lnTo>
                  <a:lnTo>
                    <a:pt x="11579" y="11646"/>
                  </a:lnTo>
                  <a:lnTo>
                    <a:pt x="11256" y="11629"/>
                  </a:lnTo>
                  <a:lnTo>
                    <a:pt x="10911" y="11612"/>
                  </a:lnTo>
                  <a:lnTo>
                    <a:pt x="10555" y="11590"/>
                  </a:lnTo>
                  <a:lnTo>
                    <a:pt x="10183" y="11568"/>
                  </a:lnTo>
                  <a:lnTo>
                    <a:pt x="9805" y="11551"/>
                  </a:lnTo>
                  <a:lnTo>
                    <a:pt x="9423" y="11529"/>
                  </a:lnTo>
                  <a:lnTo>
                    <a:pt x="9034" y="11506"/>
                  </a:lnTo>
                  <a:lnTo>
                    <a:pt x="8645" y="11485"/>
                  </a:lnTo>
                  <a:lnTo>
                    <a:pt x="8263" y="11463"/>
                  </a:lnTo>
                  <a:lnTo>
                    <a:pt x="7886" y="11440"/>
                  </a:lnTo>
                  <a:lnTo>
                    <a:pt x="7513" y="11418"/>
                  </a:lnTo>
                  <a:lnTo>
                    <a:pt x="7157" y="11401"/>
                  </a:lnTo>
                  <a:lnTo>
                    <a:pt x="6812" y="11380"/>
                  </a:lnTo>
                  <a:lnTo>
                    <a:pt x="6489" y="11363"/>
                  </a:lnTo>
                  <a:lnTo>
                    <a:pt x="6186" y="11346"/>
                  </a:lnTo>
                  <a:lnTo>
                    <a:pt x="5906" y="11329"/>
                  </a:lnTo>
                  <a:lnTo>
                    <a:pt x="5658" y="11312"/>
                  </a:lnTo>
                  <a:lnTo>
                    <a:pt x="5437" y="11302"/>
                  </a:lnTo>
                  <a:lnTo>
                    <a:pt x="5248" y="11290"/>
                  </a:lnTo>
                  <a:lnTo>
                    <a:pt x="5097" y="11279"/>
                  </a:lnTo>
                  <a:lnTo>
                    <a:pt x="4984" y="11274"/>
                  </a:lnTo>
                  <a:lnTo>
                    <a:pt x="4913" y="11268"/>
                  </a:lnTo>
                  <a:lnTo>
                    <a:pt x="4892" y="11268"/>
                  </a:lnTo>
                  <a:lnTo>
                    <a:pt x="4881" y="11262"/>
                  </a:lnTo>
                  <a:lnTo>
                    <a:pt x="4849" y="11252"/>
                  </a:lnTo>
                  <a:lnTo>
                    <a:pt x="4795" y="11235"/>
                  </a:lnTo>
                  <a:lnTo>
                    <a:pt x="4725" y="11207"/>
                  </a:lnTo>
                  <a:lnTo>
                    <a:pt x="4639" y="11174"/>
                  </a:lnTo>
                  <a:lnTo>
                    <a:pt x="4531" y="11141"/>
                  </a:lnTo>
                  <a:lnTo>
                    <a:pt x="4412" y="11096"/>
                  </a:lnTo>
                  <a:lnTo>
                    <a:pt x="4283" y="11046"/>
                  </a:lnTo>
                  <a:lnTo>
                    <a:pt x="4142" y="10996"/>
                  </a:lnTo>
                  <a:lnTo>
                    <a:pt x="3992" y="10940"/>
                  </a:lnTo>
                  <a:lnTo>
                    <a:pt x="3829" y="10880"/>
                  </a:lnTo>
                  <a:lnTo>
                    <a:pt x="3663" y="10819"/>
                  </a:lnTo>
                  <a:lnTo>
                    <a:pt x="3484" y="10757"/>
                  </a:lnTo>
                  <a:lnTo>
                    <a:pt x="3307" y="10691"/>
                  </a:lnTo>
                  <a:lnTo>
                    <a:pt x="3129" y="10624"/>
                  </a:lnTo>
                  <a:lnTo>
                    <a:pt x="2945" y="10558"/>
                  </a:lnTo>
                  <a:lnTo>
                    <a:pt x="2762" y="10491"/>
                  </a:lnTo>
                  <a:lnTo>
                    <a:pt x="2584" y="10424"/>
                  </a:lnTo>
                  <a:lnTo>
                    <a:pt x="2406" y="10357"/>
                  </a:lnTo>
                  <a:lnTo>
                    <a:pt x="2228" y="10297"/>
                  </a:lnTo>
                  <a:lnTo>
                    <a:pt x="2061" y="10230"/>
                  </a:lnTo>
                  <a:lnTo>
                    <a:pt x="1899" y="10175"/>
                  </a:lnTo>
                  <a:lnTo>
                    <a:pt x="1748" y="10120"/>
                  </a:lnTo>
                  <a:lnTo>
                    <a:pt x="1608" y="10063"/>
                  </a:lnTo>
                  <a:lnTo>
                    <a:pt x="1478" y="10019"/>
                  </a:lnTo>
                  <a:lnTo>
                    <a:pt x="1360" y="9975"/>
                  </a:lnTo>
                  <a:lnTo>
                    <a:pt x="1252" y="9936"/>
                  </a:lnTo>
                  <a:lnTo>
                    <a:pt x="1165" y="9902"/>
                  </a:lnTo>
                  <a:lnTo>
                    <a:pt x="1095" y="9874"/>
                  </a:lnTo>
                  <a:lnTo>
                    <a:pt x="1042" y="9858"/>
                  </a:lnTo>
                  <a:lnTo>
                    <a:pt x="1009" y="9847"/>
                  </a:lnTo>
                  <a:lnTo>
                    <a:pt x="999" y="9841"/>
                  </a:lnTo>
                  <a:lnTo>
                    <a:pt x="993" y="9825"/>
                  </a:lnTo>
                  <a:lnTo>
                    <a:pt x="988" y="9770"/>
                  </a:lnTo>
                  <a:lnTo>
                    <a:pt x="971" y="9686"/>
                  </a:lnTo>
                  <a:lnTo>
                    <a:pt x="955" y="9570"/>
                  </a:lnTo>
                  <a:lnTo>
                    <a:pt x="934" y="9426"/>
                  </a:lnTo>
                  <a:lnTo>
                    <a:pt x="907" y="9258"/>
                  </a:lnTo>
                  <a:lnTo>
                    <a:pt x="874" y="9064"/>
                  </a:lnTo>
                  <a:lnTo>
                    <a:pt x="842" y="8853"/>
                  </a:lnTo>
                  <a:lnTo>
                    <a:pt x="804" y="8626"/>
                  </a:lnTo>
                  <a:lnTo>
                    <a:pt x="766" y="8377"/>
                  </a:lnTo>
                  <a:lnTo>
                    <a:pt x="723" y="8115"/>
                  </a:lnTo>
                  <a:lnTo>
                    <a:pt x="681" y="7844"/>
                  </a:lnTo>
                  <a:lnTo>
                    <a:pt x="637" y="7560"/>
                  </a:lnTo>
                  <a:lnTo>
                    <a:pt x="589" y="7271"/>
                  </a:lnTo>
                  <a:lnTo>
                    <a:pt x="545" y="6977"/>
                  </a:lnTo>
                  <a:lnTo>
                    <a:pt x="497" y="6683"/>
                  </a:lnTo>
                  <a:lnTo>
                    <a:pt x="449" y="6389"/>
                  </a:lnTo>
                  <a:lnTo>
                    <a:pt x="405" y="6094"/>
                  </a:lnTo>
                  <a:lnTo>
                    <a:pt x="357" y="5806"/>
                  </a:lnTo>
                  <a:lnTo>
                    <a:pt x="313" y="5523"/>
                  </a:lnTo>
                  <a:lnTo>
                    <a:pt x="270" y="5251"/>
                  </a:lnTo>
                  <a:lnTo>
                    <a:pt x="228" y="4990"/>
                  </a:lnTo>
                  <a:lnTo>
                    <a:pt x="189" y="4740"/>
                  </a:lnTo>
                  <a:lnTo>
                    <a:pt x="152" y="4512"/>
                  </a:lnTo>
                  <a:lnTo>
                    <a:pt x="120" y="4301"/>
                  </a:lnTo>
                  <a:lnTo>
                    <a:pt x="92" y="4107"/>
                  </a:lnTo>
                  <a:lnTo>
                    <a:pt x="65" y="3941"/>
                  </a:lnTo>
                  <a:lnTo>
                    <a:pt x="44" y="3797"/>
                  </a:lnTo>
                  <a:lnTo>
                    <a:pt x="23" y="3680"/>
                  </a:lnTo>
                  <a:lnTo>
                    <a:pt x="12" y="3597"/>
                  </a:lnTo>
                  <a:lnTo>
                    <a:pt x="0" y="3541"/>
                  </a:lnTo>
                  <a:lnTo>
                    <a:pt x="0" y="3524"/>
                  </a:lnTo>
                  <a:lnTo>
                    <a:pt x="23" y="3513"/>
                  </a:lnTo>
                  <a:lnTo>
                    <a:pt x="76" y="3486"/>
                  </a:lnTo>
                  <a:lnTo>
                    <a:pt x="168" y="3441"/>
                  </a:lnTo>
                  <a:lnTo>
                    <a:pt x="286" y="3386"/>
                  </a:lnTo>
                  <a:lnTo>
                    <a:pt x="426" y="3313"/>
                  </a:lnTo>
                  <a:lnTo>
                    <a:pt x="578" y="3242"/>
                  </a:lnTo>
                  <a:lnTo>
                    <a:pt x="745" y="3158"/>
                  </a:lnTo>
                  <a:lnTo>
                    <a:pt x="918" y="3075"/>
                  </a:lnTo>
                  <a:lnTo>
                    <a:pt x="1090" y="2991"/>
                  </a:lnTo>
                  <a:lnTo>
                    <a:pt x="1257" y="2908"/>
                  </a:lnTo>
                  <a:lnTo>
                    <a:pt x="1413" y="2837"/>
                  </a:lnTo>
                  <a:lnTo>
                    <a:pt x="1554" y="2764"/>
                  </a:lnTo>
                  <a:lnTo>
                    <a:pt x="1667" y="2709"/>
                  </a:lnTo>
                  <a:lnTo>
                    <a:pt x="1759" y="2664"/>
                  </a:lnTo>
                  <a:lnTo>
                    <a:pt x="1818" y="2636"/>
                  </a:lnTo>
                  <a:lnTo>
                    <a:pt x="1839" y="2625"/>
                  </a:lnTo>
                  <a:lnTo>
                    <a:pt x="1855" y="2631"/>
                  </a:lnTo>
                  <a:lnTo>
                    <a:pt x="1894" y="2653"/>
                  </a:lnTo>
                  <a:lnTo>
                    <a:pt x="1953" y="2692"/>
                  </a:lnTo>
                  <a:lnTo>
                    <a:pt x="2034" y="2736"/>
                  </a:lnTo>
                  <a:lnTo>
                    <a:pt x="2131" y="2786"/>
                  </a:lnTo>
                  <a:lnTo>
                    <a:pt x="2234" y="2847"/>
                  </a:lnTo>
                  <a:lnTo>
                    <a:pt x="2347" y="2908"/>
                  </a:lnTo>
                  <a:lnTo>
                    <a:pt x="2465" y="2975"/>
                  </a:lnTo>
                  <a:lnTo>
                    <a:pt x="2584" y="3041"/>
                  </a:lnTo>
                  <a:lnTo>
                    <a:pt x="2697" y="3103"/>
                  </a:lnTo>
                  <a:lnTo>
                    <a:pt x="2800" y="3164"/>
                  </a:lnTo>
                  <a:lnTo>
                    <a:pt x="2897" y="3214"/>
                  </a:lnTo>
                  <a:lnTo>
                    <a:pt x="2978" y="3258"/>
                  </a:lnTo>
                  <a:lnTo>
                    <a:pt x="3037" y="3297"/>
                  </a:lnTo>
                  <a:lnTo>
                    <a:pt x="3075" y="3319"/>
                  </a:lnTo>
                  <a:lnTo>
                    <a:pt x="3091" y="3325"/>
                  </a:lnTo>
                  <a:lnTo>
                    <a:pt x="4310" y="6883"/>
                  </a:lnTo>
                  <a:close/>
                </a:path>
              </a:pathLst>
            </a:custGeom>
            <a:solidFill>
              <a:srgbClr val="FF36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58" name="Freeform 122"/>
            <p:cNvSpPr>
              <a:spLocks/>
            </p:cNvSpPr>
            <p:nvPr/>
          </p:nvSpPr>
          <p:spPr bwMode="auto">
            <a:xfrm>
              <a:off x="-516" y="-721"/>
              <a:ext cx="130" cy="58"/>
            </a:xfrm>
            <a:custGeom>
              <a:avLst/>
              <a:gdLst>
                <a:gd name="T0" fmla="*/ 0 w 3640"/>
                <a:gd name="T1" fmla="*/ 0 h 1460"/>
                <a:gd name="T2" fmla="*/ 0 w 3640"/>
                <a:gd name="T3" fmla="*/ 0 h 1460"/>
                <a:gd name="T4" fmla="*/ 0 w 3640"/>
                <a:gd name="T5" fmla="*/ 0 h 1460"/>
                <a:gd name="T6" fmla="*/ 0 w 3640"/>
                <a:gd name="T7" fmla="*/ 0 h 1460"/>
                <a:gd name="T8" fmla="*/ 0 w 3640"/>
                <a:gd name="T9" fmla="*/ 0 h 1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40"/>
                <a:gd name="T16" fmla="*/ 0 h 1460"/>
                <a:gd name="T17" fmla="*/ 3640 w 3640"/>
                <a:gd name="T18" fmla="*/ 1460 h 14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40" h="1460">
                  <a:moveTo>
                    <a:pt x="0" y="800"/>
                  </a:moveTo>
                  <a:lnTo>
                    <a:pt x="2448" y="1460"/>
                  </a:lnTo>
                  <a:lnTo>
                    <a:pt x="3640" y="767"/>
                  </a:lnTo>
                  <a:lnTo>
                    <a:pt x="125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59" name="Freeform 123"/>
            <p:cNvSpPr>
              <a:spLocks/>
            </p:cNvSpPr>
            <p:nvPr/>
          </p:nvSpPr>
          <p:spPr bwMode="auto">
            <a:xfrm>
              <a:off x="-466" y="-519"/>
              <a:ext cx="96" cy="51"/>
            </a:xfrm>
            <a:custGeom>
              <a:avLst/>
              <a:gdLst>
                <a:gd name="T0" fmla="*/ 0 w 2680"/>
                <a:gd name="T1" fmla="*/ 0 h 1260"/>
                <a:gd name="T2" fmla="*/ 0 w 2680"/>
                <a:gd name="T3" fmla="*/ 0 h 1260"/>
                <a:gd name="T4" fmla="*/ 0 w 2680"/>
                <a:gd name="T5" fmla="*/ 0 h 1260"/>
                <a:gd name="T6" fmla="*/ 0 w 2680"/>
                <a:gd name="T7" fmla="*/ 0 h 1260"/>
                <a:gd name="T8" fmla="*/ 0 w 2680"/>
                <a:gd name="T9" fmla="*/ 0 h 1260"/>
                <a:gd name="T10" fmla="*/ 0 w 2680"/>
                <a:gd name="T11" fmla="*/ 0 h 1260"/>
                <a:gd name="T12" fmla="*/ 0 w 2680"/>
                <a:gd name="T13" fmla="*/ 0 h 1260"/>
                <a:gd name="T14" fmla="*/ 0 w 2680"/>
                <a:gd name="T15" fmla="*/ 0 h 1260"/>
                <a:gd name="T16" fmla="*/ 0 w 2680"/>
                <a:gd name="T17" fmla="*/ 0 h 1260"/>
                <a:gd name="T18" fmla="*/ 0 w 2680"/>
                <a:gd name="T19" fmla="*/ 0 h 1260"/>
                <a:gd name="T20" fmla="*/ 0 w 2680"/>
                <a:gd name="T21" fmla="*/ 0 h 1260"/>
                <a:gd name="T22" fmla="*/ 0 w 2680"/>
                <a:gd name="T23" fmla="*/ 0 h 1260"/>
                <a:gd name="T24" fmla="*/ 0 w 2680"/>
                <a:gd name="T25" fmla="*/ 0 h 1260"/>
                <a:gd name="T26" fmla="*/ 0 w 2680"/>
                <a:gd name="T27" fmla="*/ 0 h 1260"/>
                <a:gd name="T28" fmla="*/ 0 w 2680"/>
                <a:gd name="T29" fmla="*/ 0 h 1260"/>
                <a:gd name="T30" fmla="*/ 0 w 2680"/>
                <a:gd name="T31" fmla="*/ 0 h 1260"/>
                <a:gd name="T32" fmla="*/ 0 w 2680"/>
                <a:gd name="T33" fmla="*/ 0 h 1260"/>
                <a:gd name="T34" fmla="*/ 0 w 2680"/>
                <a:gd name="T35" fmla="*/ 0 h 1260"/>
                <a:gd name="T36" fmla="*/ 0 w 2680"/>
                <a:gd name="T37" fmla="*/ 0 h 1260"/>
                <a:gd name="T38" fmla="*/ 0 w 2680"/>
                <a:gd name="T39" fmla="*/ 0 h 1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680"/>
                <a:gd name="T61" fmla="*/ 0 h 1260"/>
                <a:gd name="T62" fmla="*/ 2680 w 2680"/>
                <a:gd name="T63" fmla="*/ 1260 h 12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680" h="1260">
                  <a:moveTo>
                    <a:pt x="0" y="766"/>
                  </a:moveTo>
                  <a:lnTo>
                    <a:pt x="1256" y="0"/>
                  </a:lnTo>
                  <a:lnTo>
                    <a:pt x="2680" y="499"/>
                  </a:lnTo>
                  <a:lnTo>
                    <a:pt x="1353" y="1260"/>
                  </a:lnTo>
                  <a:lnTo>
                    <a:pt x="1337" y="1255"/>
                  </a:lnTo>
                  <a:lnTo>
                    <a:pt x="1300" y="1238"/>
                  </a:lnTo>
                  <a:lnTo>
                    <a:pt x="1235" y="1210"/>
                  </a:lnTo>
                  <a:lnTo>
                    <a:pt x="1148" y="1171"/>
                  </a:lnTo>
                  <a:lnTo>
                    <a:pt x="1051" y="1133"/>
                  </a:lnTo>
                  <a:lnTo>
                    <a:pt x="943" y="1088"/>
                  </a:lnTo>
                  <a:lnTo>
                    <a:pt x="825" y="1038"/>
                  </a:lnTo>
                  <a:lnTo>
                    <a:pt x="701" y="989"/>
                  </a:lnTo>
                  <a:lnTo>
                    <a:pt x="577" y="939"/>
                  </a:lnTo>
                  <a:lnTo>
                    <a:pt x="458" y="894"/>
                  </a:lnTo>
                  <a:lnTo>
                    <a:pt x="345" y="849"/>
                  </a:lnTo>
                  <a:lnTo>
                    <a:pt x="237" y="816"/>
                  </a:lnTo>
                  <a:lnTo>
                    <a:pt x="151" y="788"/>
                  </a:lnTo>
                  <a:lnTo>
                    <a:pt x="76" y="766"/>
                  </a:lnTo>
                  <a:lnTo>
                    <a:pt x="27" y="761"/>
                  </a:lnTo>
                  <a:lnTo>
                    <a:pt x="0" y="766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0" name="Freeform 124"/>
            <p:cNvSpPr>
              <a:spLocks/>
            </p:cNvSpPr>
            <p:nvPr/>
          </p:nvSpPr>
          <p:spPr bwMode="auto">
            <a:xfrm>
              <a:off x="-402" y="-812"/>
              <a:ext cx="137" cy="50"/>
            </a:xfrm>
            <a:custGeom>
              <a:avLst/>
              <a:gdLst>
                <a:gd name="T0" fmla="*/ 0 w 3835"/>
                <a:gd name="T1" fmla="*/ 0 h 1227"/>
                <a:gd name="T2" fmla="*/ 0 w 3835"/>
                <a:gd name="T3" fmla="*/ 0 h 1227"/>
                <a:gd name="T4" fmla="*/ 0 w 3835"/>
                <a:gd name="T5" fmla="*/ 0 h 1227"/>
                <a:gd name="T6" fmla="*/ 0 w 3835"/>
                <a:gd name="T7" fmla="*/ 0 h 1227"/>
                <a:gd name="T8" fmla="*/ 0 w 3835"/>
                <a:gd name="T9" fmla="*/ 0 h 1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35"/>
                <a:gd name="T16" fmla="*/ 0 h 1227"/>
                <a:gd name="T17" fmla="*/ 3835 w 3835"/>
                <a:gd name="T18" fmla="*/ 1227 h 12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35" h="1227">
                  <a:moveTo>
                    <a:pt x="0" y="800"/>
                  </a:moveTo>
                  <a:lnTo>
                    <a:pt x="2448" y="1227"/>
                  </a:lnTo>
                  <a:lnTo>
                    <a:pt x="3835" y="367"/>
                  </a:lnTo>
                  <a:lnTo>
                    <a:pt x="215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1" name="Freeform 125"/>
            <p:cNvSpPr>
              <a:spLocks/>
            </p:cNvSpPr>
            <p:nvPr/>
          </p:nvSpPr>
          <p:spPr bwMode="auto">
            <a:xfrm>
              <a:off x="-316" y="-601"/>
              <a:ext cx="110" cy="59"/>
            </a:xfrm>
            <a:custGeom>
              <a:avLst/>
              <a:gdLst>
                <a:gd name="T0" fmla="*/ 0 w 3089"/>
                <a:gd name="T1" fmla="*/ 0 h 1492"/>
                <a:gd name="T2" fmla="*/ 0 w 3089"/>
                <a:gd name="T3" fmla="*/ 0 h 1492"/>
                <a:gd name="T4" fmla="*/ 0 w 3089"/>
                <a:gd name="T5" fmla="*/ 0 h 1492"/>
                <a:gd name="T6" fmla="*/ 0 w 3089"/>
                <a:gd name="T7" fmla="*/ 0 h 1492"/>
                <a:gd name="T8" fmla="*/ 0 w 3089"/>
                <a:gd name="T9" fmla="*/ 0 h 14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89"/>
                <a:gd name="T16" fmla="*/ 0 h 1492"/>
                <a:gd name="T17" fmla="*/ 3089 w 3089"/>
                <a:gd name="T18" fmla="*/ 1492 h 14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89" h="1492">
                  <a:moveTo>
                    <a:pt x="0" y="1092"/>
                  </a:moveTo>
                  <a:lnTo>
                    <a:pt x="1768" y="1492"/>
                  </a:lnTo>
                  <a:lnTo>
                    <a:pt x="3089" y="327"/>
                  </a:lnTo>
                  <a:lnTo>
                    <a:pt x="1445" y="0"/>
                  </a:lnTo>
                  <a:lnTo>
                    <a:pt x="0" y="1092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2" name="Freeform 126"/>
            <p:cNvSpPr>
              <a:spLocks/>
            </p:cNvSpPr>
            <p:nvPr/>
          </p:nvSpPr>
          <p:spPr bwMode="auto">
            <a:xfrm>
              <a:off x="-254" y="-434"/>
              <a:ext cx="67" cy="46"/>
            </a:xfrm>
            <a:custGeom>
              <a:avLst/>
              <a:gdLst>
                <a:gd name="T0" fmla="*/ 0 w 1871"/>
                <a:gd name="T1" fmla="*/ 0 h 1132"/>
                <a:gd name="T2" fmla="*/ 0 w 1871"/>
                <a:gd name="T3" fmla="*/ 0 h 1132"/>
                <a:gd name="T4" fmla="*/ 0 w 1871"/>
                <a:gd name="T5" fmla="*/ 0 h 1132"/>
                <a:gd name="T6" fmla="*/ 0 w 1871"/>
                <a:gd name="T7" fmla="*/ 0 h 1132"/>
                <a:gd name="T8" fmla="*/ 0 w 1871"/>
                <a:gd name="T9" fmla="*/ 0 h 1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1"/>
                <a:gd name="T16" fmla="*/ 0 h 1132"/>
                <a:gd name="T17" fmla="*/ 1871 w 1871"/>
                <a:gd name="T18" fmla="*/ 1132 h 1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1" h="1132">
                  <a:moveTo>
                    <a:pt x="0" y="732"/>
                  </a:moveTo>
                  <a:lnTo>
                    <a:pt x="1030" y="0"/>
                  </a:lnTo>
                  <a:lnTo>
                    <a:pt x="1871" y="133"/>
                  </a:lnTo>
                  <a:lnTo>
                    <a:pt x="1677" y="1132"/>
                  </a:lnTo>
                  <a:lnTo>
                    <a:pt x="0" y="732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3" name="Freeform 127"/>
            <p:cNvSpPr>
              <a:spLocks/>
            </p:cNvSpPr>
            <p:nvPr/>
          </p:nvSpPr>
          <p:spPr bwMode="auto">
            <a:xfrm>
              <a:off x="-186" y="-567"/>
              <a:ext cx="115" cy="63"/>
            </a:xfrm>
            <a:custGeom>
              <a:avLst/>
              <a:gdLst>
                <a:gd name="T0" fmla="*/ 0 w 3226"/>
                <a:gd name="T1" fmla="*/ 0 h 1565"/>
                <a:gd name="T2" fmla="*/ 0 w 3226"/>
                <a:gd name="T3" fmla="*/ 0 h 1565"/>
                <a:gd name="T4" fmla="*/ 0 w 3226"/>
                <a:gd name="T5" fmla="*/ 0 h 1565"/>
                <a:gd name="T6" fmla="*/ 0 w 3226"/>
                <a:gd name="T7" fmla="*/ 0 h 1565"/>
                <a:gd name="T8" fmla="*/ 0 w 3226"/>
                <a:gd name="T9" fmla="*/ 0 h 15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26"/>
                <a:gd name="T16" fmla="*/ 0 h 1565"/>
                <a:gd name="T17" fmla="*/ 3226 w 3226"/>
                <a:gd name="T18" fmla="*/ 1565 h 15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26" h="1565">
                  <a:moveTo>
                    <a:pt x="0" y="833"/>
                  </a:moveTo>
                  <a:lnTo>
                    <a:pt x="1905" y="1565"/>
                  </a:lnTo>
                  <a:lnTo>
                    <a:pt x="3226" y="533"/>
                  </a:lnTo>
                  <a:lnTo>
                    <a:pt x="1549" y="0"/>
                  </a:lnTo>
                  <a:lnTo>
                    <a:pt x="0" y="833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4" name="Freeform 128"/>
            <p:cNvSpPr>
              <a:spLocks/>
            </p:cNvSpPr>
            <p:nvPr/>
          </p:nvSpPr>
          <p:spPr bwMode="auto">
            <a:xfrm>
              <a:off x="-128" y="-443"/>
              <a:ext cx="63" cy="32"/>
            </a:xfrm>
            <a:custGeom>
              <a:avLst/>
              <a:gdLst>
                <a:gd name="T0" fmla="*/ 0 w 1769"/>
                <a:gd name="T1" fmla="*/ 0 h 794"/>
                <a:gd name="T2" fmla="*/ 0 w 1769"/>
                <a:gd name="T3" fmla="*/ 0 h 794"/>
                <a:gd name="T4" fmla="*/ 0 w 1769"/>
                <a:gd name="T5" fmla="*/ 0 h 794"/>
                <a:gd name="T6" fmla="*/ 0 w 1769"/>
                <a:gd name="T7" fmla="*/ 0 h 794"/>
                <a:gd name="T8" fmla="*/ 0 w 1769"/>
                <a:gd name="T9" fmla="*/ 0 h 7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9"/>
                <a:gd name="T16" fmla="*/ 0 h 794"/>
                <a:gd name="T17" fmla="*/ 1769 w 1769"/>
                <a:gd name="T18" fmla="*/ 794 h 7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9" h="794">
                  <a:moveTo>
                    <a:pt x="0" y="567"/>
                  </a:moveTo>
                  <a:lnTo>
                    <a:pt x="901" y="0"/>
                  </a:lnTo>
                  <a:lnTo>
                    <a:pt x="1769" y="67"/>
                  </a:lnTo>
                  <a:lnTo>
                    <a:pt x="319" y="794"/>
                  </a:lnTo>
                  <a:lnTo>
                    <a:pt x="0" y="567"/>
                  </a:lnTo>
                  <a:close/>
                </a:path>
              </a:pathLst>
            </a:custGeom>
            <a:solidFill>
              <a:srgbClr val="F9F5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5" name="Freeform 129"/>
            <p:cNvSpPr>
              <a:spLocks/>
            </p:cNvSpPr>
            <p:nvPr/>
          </p:nvSpPr>
          <p:spPr bwMode="auto">
            <a:xfrm>
              <a:off x="-188" y="-820"/>
              <a:ext cx="88" cy="71"/>
            </a:xfrm>
            <a:custGeom>
              <a:avLst/>
              <a:gdLst>
                <a:gd name="T0" fmla="*/ 0 w 2465"/>
                <a:gd name="T1" fmla="*/ 0 h 1760"/>
                <a:gd name="T2" fmla="*/ 0 w 2465"/>
                <a:gd name="T3" fmla="*/ 0 h 1760"/>
                <a:gd name="T4" fmla="*/ 0 w 2465"/>
                <a:gd name="T5" fmla="*/ 0 h 1760"/>
                <a:gd name="T6" fmla="*/ 0 w 2465"/>
                <a:gd name="T7" fmla="*/ 0 h 1760"/>
                <a:gd name="T8" fmla="*/ 0 w 2465"/>
                <a:gd name="T9" fmla="*/ 0 h 1760"/>
                <a:gd name="T10" fmla="*/ 0 w 2465"/>
                <a:gd name="T11" fmla="*/ 0 h 1760"/>
                <a:gd name="T12" fmla="*/ 0 w 2465"/>
                <a:gd name="T13" fmla="*/ 0 h 1760"/>
                <a:gd name="T14" fmla="*/ 0 w 2465"/>
                <a:gd name="T15" fmla="*/ 0 h 1760"/>
                <a:gd name="T16" fmla="*/ 0 w 2465"/>
                <a:gd name="T17" fmla="*/ 0 h 1760"/>
                <a:gd name="T18" fmla="*/ 0 w 2465"/>
                <a:gd name="T19" fmla="*/ 0 h 1760"/>
                <a:gd name="T20" fmla="*/ 0 w 2465"/>
                <a:gd name="T21" fmla="*/ 0 h 1760"/>
                <a:gd name="T22" fmla="*/ 0 w 2465"/>
                <a:gd name="T23" fmla="*/ 0 h 1760"/>
                <a:gd name="T24" fmla="*/ 0 w 2465"/>
                <a:gd name="T25" fmla="*/ 0 h 1760"/>
                <a:gd name="T26" fmla="*/ 0 w 2465"/>
                <a:gd name="T27" fmla="*/ 0 h 1760"/>
                <a:gd name="T28" fmla="*/ 0 w 2465"/>
                <a:gd name="T29" fmla="*/ 0 h 1760"/>
                <a:gd name="T30" fmla="*/ 0 w 2465"/>
                <a:gd name="T31" fmla="*/ 0 h 1760"/>
                <a:gd name="T32" fmla="*/ 0 w 2465"/>
                <a:gd name="T33" fmla="*/ 0 h 1760"/>
                <a:gd name="T34" fmla="*/ 0 w 2465"/>
                <a:gd name="T35" fmla="*/ 0 h 1760"/>
                <a:gd name="T36" fmla="*/ 0 w 2465"/>
                <a:gd name="T37" fmla="*/ 0 h 1760"/>
                <a:gd name="T38" fmla="*/ 0 w 2465"/>
                <a:gd name="T39" fmla="*/ 0 h 17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465"/>
                <a:gd name="T61" fmla="*/ 0 h 1760"/>
                <a:gd name="T62" fmla="*/ 2465 w 2465"/>
                <a:gd name="T63" fmla="*/ 1760 h 17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465" h="1760">
                  <a:moveTo>
                    <a:pt x="0" y="666"/>
                  </a:moveTo>
                  <a:lnTo>
                    <a:pt x="1063" y="1760"/>
                  </a:lnTo>
                  <a:lnTo>
                    <a:pt x="2465" y="1121"/>
                  </a:lnTo>
                  <a:lnTo>
                    <a:pt x="2454" y="1109"/>
                  </a:lnTo>
                  <a:lnTo>
                    <a:pt x="2427" y="1071"/>
                  </a:lnTo>
                  <a:lnTo>
                    <a:pt x="2384" y="1016"/>
                  </a:lnTo>
                  <a:lnTo>
                    <a:pt x="2325" y="943"/>
                  </a:lnTo>
                  <a:lnTo>
                    <a:pt x="2259" y="860"/>
                  </a:lnTo>
                  <a:lnTo>
                    <a:pt x="2185" y="765"/>
                  </a:lnTo>
                  <a:lnTo>
                    <a:pt x="2103" y="666"/>
                  </a:lnTo>
                  <a:lnTo>
                    <a:pt x="2022" y="560"/>
                  </a:lnTo>
                  <a:lnTo>
                    <a:pt x="1937" y="455"/>
                  </a:lnTo>
                  <a:lnTo>
                    <a:pt x="1856" y="355"/>
                  </a:lnTo>
                  <a:lnTo>
                    <a:pt x="1780" y="261"/>
                  </a:lnTo>
                  <a:lnTo>
                    <a:pt x="1716" y="178"/>
                  </a:lnTo>
                  <a:lnTo>
                    <a:pt x="1656" y="105"/>
                  </a:lnTo>
                  <a:lnTo>
                    <a:pt x="1613" y="50"/>
                  </a:lnTo>
                  <a:lnTo>
                    <a:pt x="1585" y="10"/>
                  </a:lnTo>
                  <a:lnTo>
                    <a:pt x="1575" y="0"/>
                  </a:lnTo>
                  <a:lnTo>
                    <a:pt x="0" y="666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6" name="Freeform 130"/>
            <p:cNvSpPr>
              <a:spLocks/>
            </p:cNvSpPr>
            <p:nvPr/>
          </p:nvSpPr>
          <p:spPr bwMode="auto">
            <a:xfrm>
              <a:off x="-585" y="-810"/>
              <a:ext cx="465" cy="492"/>
            </a:xfrm>
            <a:custGeom>
              <a:avLst/>
              <a:gdLst>
                <a:gd name="T0" fmla="*/ 0 w 13028"/>
                <a:gd name="T1" fmla="*/ 0 h 12312"/>
                <a:gd name="T2" fmla="*/ 0 w 13028"/>
                <a:gd name="T3" fmla="*/ 0 h 12312"/>
                <a:gd name="T4" fmla="*/ 0 w 13028"/>
                <a:gd name="T5" fmla="*/ 0 h 12312"/>
                <a:gd name="T6" fmla="*/ 0 w 13028"/>
                <a:gd name="T7" fmla="*/ 0 h 12312"/>
                <a:gd name="T8" fmla="*/ 0 w 13028"/>
                <a:gd name="T9" fmla="*/ 0 h 12312"/>
                <a:gd name="T10" fmla="*/ 0 w 13028"/>
                <a:gd name="T11" fmla="*/ 0 h 12312"/>
                <a:gd name="T12" fmla="*/ 0 w 13028"/>
                <a:gd name="T13" fmla="*/ 0 h 12312"/>
                <a:gd name="T14" fmla="*/ 0 w 13028"/>
                <a:gd name="T15" fmla="*/ 0 h 12312"/>
                <a:gd name="T16" fmla="*/ 0 w 13028"/>
                <a:gd name="T17" fmla="*/ 0 h 12312"/>
                <a:gd name="T18" fmla="*/ 0 w 13028"/>
                <a:gd name="T19" fmla="*/ 0 h 12312"/>
                <a:gd name="T20" fmla="*/ 0 w 13028"/>
                <a:gd name="T21" fmla="*/ 0 h 12312"/>
                <a:gd name="T22" fmla="*/ 0 w 13028"/>
                <a:gd name="T23" fmla="*/ 0 h 12312"/>
                <a:gd name="T24" fmla="*/ 0 w 13028"/>
                <a:gd name="T25" fmla="*/ 0 h 12312"/>
                <a:gd name="T26" fmla="*/ 0 w 13028"/>
                <a:gd name="T27" fmla="*/ 0 h 12312"/>
                <a:gd name="T28" fmla="*/ 0 w 13028"/>
                <a:gd name="T29" fmla="*/ 0 h 12312"/>
                <a:gd name="T30" fmla="*/ 0 w 13028"/>
                <a:gd name="T31" fmla="*/ 0 h 12312"/>
                <a:gd name="T32" fmla="*/ 0 w 13028"/>
                <a:gd name="T33" fmla="*/ 0 h 12312"/>
                <a:gd name="T34" fmla="*/ 0 w 13028"/>
                <a:gd name="T35" fmla="*/ 0 h 12312"/>
                <a:gd name="T36" fmla="*/ 0 w 13028"/>
                <a:gd name="T37" fmla="*/ 0 h 12312"/>
                <a:gd name="T38" fmla="*/ 0 w 13028"/>
                <a:gd name="T39" fmla="*/ 0 h 12312"/>
                <a:gd name="T40" fmla="*/ 0 w 13028"/>
                <a:gd name="T41" fmla="*/ 0 h 12312"/>
                <a:gd name="T42" fmla="*/ 0 w 13028"/>
                <a:gd name="T43" fmla="*/ 0 h 12312"/>
                <a:gd name="T44" fmla="*/ 0 w 13028"/>
                <a:gd name="T45" fmla="*/ 0 h 12312"/>
                <a:gd name="T46" fmla="*/ 0 w 13028"/>
                <a:gd name="T47" fmla="*/ 0 h 12312"/>
                <a:gd name="T48" fmla="*/ 0 w 13028"/>
                <a:gd name="T49" fmla="*/ 0 h 12312"/>
                <a:gd name="T50" fmla="*/ 0 w 13028"/>
                <a:gd name="T51" fmla="*/ 0 h 12312"/>
                <a:gd name="T52" fmla="*/ 0 w 13028"/>
                <a:gd name="T53" fmla="*/ 0 h 12312"/>
                <a:gd name="T54" fmla="*/ 0 w 13028"/>
                <a:gd name="T55" fmla="*/ 0 h 12312"/>
                <a:gd name="T56" fmla="*/ 0 w 13028"/>
                <a:gd name="T57" fmla="*/ 0 h 12312"/>
                <a:gd name="T58" fmla="*/ 0 w 13028"/>
                <a:gd name="T59" fmla="*/ 0 h 12312"/>
                <a:gd name="T60" fmla="*/ 0 w 13028"/>
                <a:gd name="T61" fmla="*/ 0 h 12312"/>
                <a:gd name="T62" fmla="*/ 0 w 13028"/>
                <a:gd name="T63" fmla="*/ 0 h 12312"/>
                <a:gd name="T64" fmla="*/ 0 w 13028"/>
                <a:gd name="T65" fmla="*/ 0 h 12312"/>
                <a:gd name="T66" fmla="*/ 0 w 13028"/>
                <a:gd name="T67" fmla="*/ 0 h 12312"/>
                <a:gd name="T68" fmla="*/ 0 w 13028"/>
                <a:gd name="T69" fmla="*/ 0 h 12312"/>
                <a:gd name="T70" fmla="*/ 0 w 13028"/>
                <a:gd name="T71" fmla="*/ 0 h 12312"/>
                <a:gd name="T72" fmla="*/ 0 w 13028"/>
                <a:gd name="T73" fmla="*/ 0 h 12312"/>
                <a:gd name="T74" fmla="*/ 0 w 13028"/>
                <a:gd name="T75" fmla="*/ 0 h 12312"/>
                <a:gd name="T76" fmla="*/ 0 w 13028"/>
                <a:gd name="T77" fmla="*/ 0 h 12312"/>
                <a:gd name="T78" fmla="*/ 0 w 13028"/>
                <a:gd name="T79" fmla="*/ 0 h 12312"/>
                <a:gd name="T80" fmla="*/ 0 w 13028"/>
                <a:gd name="T81" fmla="*/ 0 h 12312"/>
                <a:gd name="T82" fmla="*/ 0 w 13028"/>
                <a:gd name="T83" fmla="*/ 0 h 12312"/>
                <a:gd name="T84" fmla="*/ 0 w 13028"/>
                <a:gd name="T85" fmla="*/ 0 h 12312"/>
                <a:gd name="T86" fmla="*/ 0 w 13028"/>
                <a:gd name="T87" fmla="*/ 0 h 12312"/>
                <a:gd name="T88" fmla="*/ 0 w 13028"/>
                <a:gd name="T89" fmla="*/ 0 h 12312"/>
                <a:gd name="T90" fmla="*/ 0 w 13028"/>
                <a:gd name="T91" fmla="*/ 0 h 12312"/>
                <a:gd name="T92" fmla="*/ 0 w 13028"/>
                <a:gd name="T93" fmla="*/ 0 h 12312"/>
                <a:gd name="T94" fmla="*/ 0 w 13028"/>
                <a:gd name="T95" fmla="*/ 0 h 12312"/>
                <a:gd name="T96" fmla="*/ 0 w 13028"/>
                <a:gd name="T97" fmla="*/ 0 h 12312"/>
                <a:gd name="T98" fmla="*/ 0 w 13028"/>
                <a:gd name="T99" fmla="*/ 0 h 12312"/>
                <a:gd name="T100" fmla="*/ 0 w 13028"/>
                <a:gd name="T101" fmla="*/ 0 h 12312"/>
                <a:gd name="T102" fmla="*/ 0 w 13028"/>
                <a:gd name="T103" fmla="*/ 0 h 12312"/>
                <a:gd name="T104" fmla="*/ 0 w 13028"/>
                <a:gd name="T105" fmla="*/ 0 h 12312"/>
                <a:gd name="T106" fmla="*/ 0 w 13028"/>
                <a:gd name="T107" fmla="*/ 0 h 12312"/>
                <a:gd name="T108" fmla="*/ 0 w 13028"/>
                <a:gd name="T109" fmla="*/ 0 h 12312"/>
                <a:gd name="T110" fmla="*/ 0 w 13028"/>
                <a:gd name="T111" fmla="*/ 0 h 12312"/>
                <a:gd name="T112" fmla="*/ 0 w 13028"/>
                <a:gd name="T113" fmla="*/ 0 h 12312"/>
                <a:gd name="T114" fmla="*/ 0 w 13028"/>
                <a:gd name="T115" fmla="*/ 0 h 12312"/>
                <a:gd name="T116" fmla="*/ 0 w 13028"/>
                <a:gd name="T117" fmla="*/ 0 h 12312"/>
                <a:gd name="T118" fmla="*/ 0 w 13028"/>
                <a:gd name="T119" fmla="*/ 0 h 12312"/>
                <a:gd name="T120" fmla="*/ 0 w 13028"/>
                <a:gd name="T121" fmla="*/ 0 h 123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028"/>
                <a:gd name="T184" fmla="*/ 0 h 12312"/>
                <a:gd name="T185" fmla="*/ 13028 w 13028"/>
                <a:gd name="T186" fmla="*/ 12312 h 1231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028" h="12312">
                  <a:moveTo>
                    <a:pt x="6881" y="0"/>
                  </a:moveTo>
                  <a:lnTo>
                    <a:pt x="7388" y="0"/>
                  </a:lnTo>
                  <a:lnTo>
                    <a:pt x="7361" y="6"/>
                  </a:lnTo>
                  <a:lnTo>
                    <a:pt x="7333" y="11"/>
                  </a:lnTo>
                  <a:lnTo>
                    <a:pt x="7307" y="23"/>
                  </a:lnTo>
                  <a:lnTo>
                    <a:pt x="7291" y="28"/>
                  </a:lnTo>
                  <a:lnTo>
                    <a:pt x="7275" y="39"/>
                  </a:lnTo>
                  <a:lnTo>
                    <a:pt x="7259" y="44"/>
                  </a:lnTo>
                  <a:lnTo>
                    <a:pt x="7248" y="51"/>
                  </a:lnTo>
                  <a:lnTo>
                    <a:pt x="7226" y="56"/>
                  </a:lnTo>
                  <a:lnTo>
                    <a:pt x="7210" y="61"/>
                  </a:lnTo>
                  <a:lnTo>
                    <a:pt x="7188" y="67"/>
                  </a:lnTo>
                  <a:lnTo>
                    <a:pt x="7167" y="73"/>
                  </a:lnTo>
                  <a:lnTo>
                    <a:pt x="7151" y="78"/>
                  </a:lnTo>
                  <a:lnTo>
                    <a:pt x="7134" y="84"/>
                  </a:lnTo>
                  <a:lnTo>
                    <a:pt x="7123" y="89"/>
                  </a:lnTo>
                  <a:lnTo>
                    <a:pt x="7107" y="94"/>
                  </a:lnTo>
                  <a:lnTo>
                    <a:pt x="6676" y="228"/>
                  </a:lnTo>
                  <a:lnTo>
                    <a:pt x="6654" y="239"/>
                  </a:lnTo>
                  <a:lnTo>
                    <a:pt x="6627" y="245"/>
                  </a:lnTo>
                  <a:lnTo>
                    <a:pt x="6595" y="245"/>
                  </a:lnTo>
                  <a:lnTo>
                    <a:pt x="6557" y="250"/>
                  </a:lnTo>
                  <a:lnTo>
                    <a:pt x="6546" y="250"/>
                  </a:lnTo>
                  <a:lnTo>
                    <a:pt x="6530" y="255"/>
                  </a:lnTo>
                  <a:lnTo>
                    <a:pt x="6514" y="262"/>
                  </a:lnTo>
                  <a:lnTo>
                    <a:pt x="6504" y="267"/>
                  </a:lnTo>
                  <a:lnTo>
                    <a:pt x="6422" y="295"/>
                  </a:lnTo>
                  <a:lnTo>
                    <a:pt x="6347" y="328"/>
                  </a:lnTo>
                  <a:lnTo>
                    <a:pt x="6266" y="355"/>
                  </a:lnTo>
                  <a:lnTo>
                    <a:pt x="6191" y="383"/>
                  </a:lnTo>
                  <a:lnTo>
                    <a:pt x="6115" y="416"/>
                  </a:lnTo>
                  <a:lnTo>
                    <a:pt x="6039" y="444"/>
                  </a:lnTo>
                  <a:lnTo>
                    <a:pt x="5964" y="472"/>
                  </a:lnTo>
                  <a:lnTo>
                    <a:pt x="5888" y="499"/>
                  </a:lnTo>
                  <a:lnTo>
                    <a:pt x="5813" y="527"/>
                  </a:lnTo>
                  <a:lnTo>
                    <a:pt x="5738" y="556"/>
                  </a:lnTo>
                  <a:lnTo>
                    <a:pt x="5657" y="584"/>
                  </a:lnTo>
                  <a:lnTo>
                    <a:pt x="5581" y="611"/>
                  </a:lnTo>
                  <a:lnTo>
                    <a:pt x="5501" y="639"/>
                  </a:lnTo>
                  <a:lnTo>
                    <a:pt x="5425" y="667"/>
                  </a:lnTo>
                  <a:lnTo>
                    <a:pt x="5338" y="689"/>
                  </a:lnTo>
                  <a:lnTo>
                    <a:pt x="5257" y="717"/>
                  </a:lnTo>
                  <a:lnTo>
                    <a:pt x="5225" y="722"/>
                  </a:lnTo>
                  <a:lnTo>
                    <a:pt x="5198" y="722"/>
                  </a:lnTo>
                  <a:lnTo>
                    <a:pt x="5177" y="733"/>
                  </a:lnTo>
                  <a:lnTo>
                    <a:pt x="5155" y="750"/>
                  </a:lnTo>
                  <a:lnTo>
                    <a:pt x="5172" y="761"/>
                  </a:lnTo>
                  <a:lnTo>
                    <a:pt x="5193" y="761"/>
                  </a:lnTo>
                  <a:lnTo>
                    <a:pt x="5214" y="761"/>
                  </a:lnTo>
                  <a:lnTo>
                    <a:pt x="5241" y="761"/>
                  </a:lnTo>
                  <a:lnTo>
                    <a:pt x="5360" y="772"/>
                  </a:lnTo>
                  <a:lnTo>
                    <a:pt x="5478" y="788"/>
                  </a:lnTo>
                  <a:lnTo>
                    <a:pt x="5597" y="800"/>
                  </a:lnTo>
                  <a:lnTo>
                    <a:pt x="5722" y="816"/>
                  </a:lnTo>
                  <a:lnTo>
                    <a:pt x="5840" y="828"/>
                  </a:lnTo>
                  <a:lnTo>
                    <a:pt x="5959" y="844"/>
                  </a:lnTo>
                  <a:lnTo>
                    <a:pt x="6077" y="861"/>
                  </a:lnTo>
                  <a:lnTo>
                    <a:pt x="6196" y="878"/>
                  </a:lnTo>
                  <a:lnTo>
                    <a:pt x="6320" y="894"/>
                  </a:lnTo>
                  <a:lnTo>
                    <a:pt x="6438" y="911"/>
                  </a:lnTo>
                  <a:lnTo>
                    <a:pt x="6557" y="927"/>
                  </a:lnTo>
                  <a:lnTo>
                    <a:pt x="6676" y="949"/>
                  </a:lnTo>
                  <a:lnTo>
                    <a:pt x="6794" y="966"/>
                  </a:lnTo>
                  <a:lnTo>
                    <a:pt x="6913" y="989"/>
                  </a:lnTo>
                  <a:lnTo>
                    <a:pt x="7032" y="1005"/>
                  </a:lnTo>
                  <a:lnTo>
                    <a:pt x="7151" y="1027"/>
                  </a:lnTo>
                  <a:lnTo>
                    <a:pt x="7177" y="1032"/>
                  </a:lnTo>
                  <a:lnTo>
                    <a:pt x="7199" y="1032"/>
                  </a:lnTo>
                  <a:lnTo>
                    <a:pt x="7215" y="1039"/>
                  </a:lnTo>
                  <a:lnTo>
                    <a:pt x="7220" y="1039"/>
                  </a:lnTo>
                  <a:lnTo>
                    <a:pt x="7248" y="1039"/>
                  </a:lnTo>
                  <a:lnTo>
                    <a:pt x="7269" y="1039"/>
                  </a:lnTo>
                  <a:lnTo>
                    <a:pt x="7291" y="1039"/>
                  </a:lnTo>
                  <a:lnTo>
                    <a:pt x="7312" y="1032"/>
                  </a:lnTo>
                  <a:lnTo>
                    <a:pt x="7328" y="1032"/>
                  </a:lnTo>
                  <a:lnTo>
                    <a:pt x="7349" y="1027"/>
                  </a:lnTo>
                  <a:lnTo>
                    <a:pt x="7372" y="1032"/>
                  </a:lnTo>
                  <a:lnTo>
                    <a:pt x="7399" y="1032"/>
                  </a:lnTo>
                  <a:lnTo>
                    <a:pt x="7560" y="1150"/>
                  </a:lnTo>
                  <a:lnTo>
                    <a:pt x="7565" y="1166"/>
                  </a:lnTo>
                  <a:lnTo>
                    <a:pt x="7577" y="1177"/>
                  </a:lnTo>
                  <a:lnTo>
                    <a:pt x="7582" y="1188"/>
                  </a:lnTo>
                  <a:lnTo>
                    <a:pt x="7588" y="1200"/>
                  </a:lnTo>
                  <a:lnTo>
                    <a:pt x="7598" y="1221"/>
                  </a:lnTo>
                  <a:lnTo>
                    <a:pt x="7609" y="1238"/>
                  </a:lnTo>
                  <a:lnTo>
                    <a:pt x="7609" y="1255"/>
                  </a:lnTo>
                  <a:lnTo>
                    <a:pt x="7609" y="1283"/>
                  </a:lnTo>
                  <a:lnTo>
                    <a:pt x="7571" y="1382"/>
                  </a:lnTo>
                  <a:lnTo>
                    <a:pt x="7555" y="1477"/>
                  </a:lnTo>
                  <a:lnTo>
                    <a:pt x="7560" y="1571"/>
                  </a:lnTo>
                  <a:lnTo>
                    <a:pt x="7577" y="1666"/>
                  </a:lnTo>
                  <a:lnTo>
                    <a:pt x="7593" y="1766"/>
                  </a:lnTo>
                  <a:lnTo>
                    <a:pt x="7604" y="1865"/>
                  </a:lnTo>
                  <a:lnTo>
                    <a:pt x="7604" y="1965"/>
                  </a:lnTo>
                  <a:lnTo>
                    <a:pt x="7588" y="2071"/>
                  </a:lnTo>
                  <a:lnTo>
                    <a:pt x="7588" y="2104"/>
                  </a:lnTo>
                  <a:lnTo>
                    <a:pt x="7588" y="2131"/>
                  </a:lnTo>
                  <a:lnTo>
                    <a:pt x="7588" y="2159"/>
                  </a:lnTo>
                  <a:lnTo>
                    <a:pt x="7588" y="2193"/>
                  </a:lnTo>
                  <a:lnTo>
                    <a:pt x="7582" y="2426"/>
                  </a:lnTo>
                  <a:lnTo>
                    <a:pt x="7588" y="3042"/>
                  </a:lnTo>
                  <a:lnTo>
                    <a:pt x="7577" y="3081"/>
                  </a:lnTo>
                  <a:lnTo>
                    <a:pt x="7582" y="3114"/>
                  </a:lnTo>
                  <a:lnTo>
                    <a:pt x="7582" y="3154"/>
                  </a:lnTo>
                  <a:lnTo>
                    <a:pt x="7588" y="3203"/>
                  </a:lnTo>
                  <a:lnTo>
                    <a:pt x="7571" y="3514"/>
                  </a:lnTo>
                  <a:lnTo>
                    <a:pt x="7571" y="3525"/>
                  </a:lnTo>
                  <a:lnTo>
                    <a:pt x="7565" y="3536"/>
                  </a:lnTo>
                  <a:lnTo>
                    <a:pt x="7560" y="3552"/>
                  </a:lnTo>
                  <a:lnTo>
                    <a:pt x="7555" y="3564"/>
                  </a:lnTo>
                  <a:lnTo>
                    <a:pt x="7555" y="3597"/>
                  </a:lnTo>
                  <a:lnTo>
                    <a:pt x="7560" y="3625"/>
                  </a:lnTo>
                  <a:lnTo>
                    <a:pt x="7565" y="3658"/>
                  </a:lnTo>
                  <a:lnTo>
                    <a:pt x="7565" y="3703"/>
                  </a:lnTo>
                  <a:lnTo>
                    <a:pt x="7565" y="3708"/>
                  </a:lnTo>
                  <a:lnTo>
                    <a:pt x="7560" y="3725"/>
                  </a:lnTo>
                  <a:lnTo>
                    <a:pt x="7555" y="3736"/>
                  </a:lnTo>
                  <a:lnTo>
                    <a:pt x="7555" y="3747"/>
                  </a:lnTo>
                  <a:lnTo>
                    <a:pt x="7533" y="4196"/>
                  </a:lnTo>
                  <a:lnTo>
                    <a:pt x="7517" y="4608"/>
                  </a:lnTo>
                  <a:lnTo>
                    <a:pt x="7517" y="4641"/>
                  </a:lnTo>
                  <a:lnTo>
                    <a:pt x="7517" y="4663"/>
                  </a:lnTo>
                  <a:lnTo>
                    <a:pt x="7517" y="4691"/>
                  </a:lnTo>
                  <a:lnTo>
                    <a:pt x="7517" y="4729"/>
                  </a:lnTo>
                  <a:lnTo>
                    <a:pt x="7512" y="4763"/>
                  </a:lnTo>
                  <a:lnTo>
                    <a:pt x="7517" y="4791"/>
                  </a:lnTo>
                  <a:lnTo>
                    <a:pt x="7528" y="4819"/>
                  </a:lnTo>
                  <a:lnTo>
                    <a:pt x="7533" y="4863"/>
                  </a:lnTo>
                  <a:lnTo>
                    <a:pt x="7517" y="5451"/>
                  </a:lnTo>
                  <a:lnTo>
                    <a:pt x="7517" y="5479"/>
                  </a:lnTo>
                  <a:lnTo>
                    <a:pt x="7522" y="5506"/>
                  </a:lnTo>
                  <a:lnTo>
                    <a:pt x="7522" y="5534"/>
                  </a:lnTo>
                  <a:lnTo>
                    <a:pt x="7522" y="5574"/>
                  </a:lnTo>
                  <a:lnTo>
                    <a:pt x="7501" y="5790"/>
                  </a:lnTo>
                  <a:lnTo>
                    <a:pt x="7501" y="6245"/>
                  </a:lnTo>
                  <a:lnTo>
                    <a:pt x="9001" y="6529"/>
                  </a:lnTo>
                  <a:lnTo>
                    <a:pt x="9022" y="6529"/>
                  </a:lnTo>
                  <a:lnTo>
                    <a:pt x="9038" y="6522"/>
                  </a:lnTo>
                  <a:lnTo>
                    <a:pt x="9059" y="6517"/>
                  </a:lnTo>
                  <a:lnTo>
                    <a:pt x="9081" y="6512"/>
                  </a:lnTo>
                  <a:lnTo>
                    <a:pt x="9102" y="6500"/>
                  </a:lnTo>
                  <a:lnTo>
                    <a:pt x="9130" y="6489"/>
                  </a:lnTo>
                  <a:lnTo>
                    <a:pt x="9151" y="6484"/>
                  </a:lnTo>
                  <a:lnTo>
                    <a:pt x="9173" y="6479"/>
                  </a:lnTo>
                  <a:lnTo>
                    <a:pt x="9323" y="6595"/>
                  </a:lnTo>
                  <a:lnTo>
                    <a:pt x="9346" y="6884"/>
                  </a:lnTo>
                  <a:lnTo>
                    <a:pt x="9307" y="7173"/>
                  </a:lnTo>
                  <a:lnTo>
                    <a:pt x="9330" y="7727"/>
                  </a:lnTo>
                  <a:lnTo>
                    <a:pt x="9335" y="7739"/>
                  </a:lnTo>
                  <a:lnTo>
                    <a:pt x="9340" y="7755"/>
                  </a:lnTo>
                  <a:lnTo>
                    <a:pt x="9346" y="7766"/>
                  </a:lnTo>
                  <a:lnTo>
                    <a:pt x="9351" y="7782"/>
                  </a:lnTo>
                  <a:lnTo>
                    <a:pt x="9367" y="8599"/>
                  </a:lnTo>
                  <a:lnTo>
                    <a:pt x="9297" y="10031"/>
                  </a:lnTo>
                  <a:lnTo>
                    <a:pt x="10241" y="10247"/>
                  </a:lnTo>
                  <a:lnTo>
                    <a:pt x="10812" y="10414"/>
                  </a:lnTo>
                  <a:lnTo>
                    <a:pt x="10812" y="10408"/>
                  </a:lnTo>
                  <a:lnTo>
                    <a:pt x="10818" y="10403"/>
                  </a:lnTo>
                  <a:lnTo>
                    <a:pt x="10818" y="10397"/>
                  </a:lnTo>
                  <a:lnTo>
                    <a:pt x="10818" y="10392"/>
                  </a:lnTo>
                  <a:lnTo>
                    <a:pt x="10867" y="10053"/>
                  </a:lnTo>
                  <a:lnTo>
                    <a:pt x="10877" y="10031"/>
                  </a:lnTo>
                  <a:lnTo>
                    <a:pt x="10883" y="9998"/>
                  </a:lnTo>
                  <a:lnTo>
                    <a:pt x="10883" y="9964"/>
                  </a:lnTo>
                  <a:lnTo>
                    <a:pt x="10893" y="9937"/>
                  </a:lnTo>
                  <a:lnTo>
                    <a:pt x="10883" y="9631"/>
                  </a:lnTo>
                  <a:lnTo>
                    <a:pt x="10883" y="9625"/>
                  </a:lnTo>
                  <a:lnTo>
                    <a:pt x="10877" y="9620"/>
                  </a:lnTo>
                  <a:lnTo>
                    <a:pt x="10872" y="9609"/>
                  </a:lnTo>
                  <a:lnTo>
                    <a:pt x="10855" y="9598"/>
                  </a:lnTo>
                  <a:lnTo>
                    <a:pt x="10839" y="9592"/>
                  </a:lnTo>
                  <a:lnTo>
                    <a:pt x="10828" y="9587"/>
                  </a:lnTo>
                  <a:lnTo>
                    <a:pt x="10807" y="9592"/>
                  </a:lnTo>
                  <a:lnTo>
                    <a:pt x="10780" y="9598"/>
                  </a:lnTo>
                  <a:lnTo>
                    <a:pt x="10413" y="9509"/>
                  </a:lnTo>
                  <a:lnTo>
                    <a:pt x="10294" y="9381"/>
                  </a:lnTo>
                  <a:lnTo>
                    <a:pt x="10300" y="9348"/>
                  </a:lnTo>
                  <a:lnTo>
                    <a:pt x="10311" y="9315"/>
                  </a:lnTo>
                  <a:lnTo>
                    <a:pt x="10327" y="9281"/>
                  </a:lnTo>
                  <a:lnTo>
                    <a:pt x="10349" y="9248"/>
                  </a:lnTo>
                  <a:lnTo>
                    <a:pt x="10354" y="9231"/>
                  </a:lnTo>
                  <a:lnTo>
                    <a:pt x="10354" y="9215"/>
                  </a:lnTo>
                  <a:lnTo>
                    <a:pt x="10354" y="9198"/>
                  </a:lnTo>
                  <a:lnTo>
                    <a:pt x="10354" y="9170"/>
                  </a:lnTo>
                  <a:lnTo>
                    <a:pt x="10359" y="9148"/>
                  </a:lnTo>
                  <a:lnTo>
                    <a:pt x="10365" y="9120"/>
                  </a:lnTo>
                  <a:lnTo>
                    <a:pt x="10365" y="9098"/>
                  </a:lnTo>
                  <a:lnTo>
                    <a:pt x="10365" y="9070"/>
                  </a:lnTo>
                  <a:lnTo>
                    <a:pt x="10359" y="9042"/>
                  </a:lnTo>
                  <a:lnTo>
                    <a:pt x="10354" y="9015"/>
                  </a:lnTo>
                  <a:lnTo>
                    <a:pt x="10349" y="8987"/>
                  </a:lnTo>
                  <a:lnTo>
                    <a:pt x="10343" y="8959"/>
                  </a:lnTo>
                  <a:lnTo>
                    <a:pt x="10349" y="8954"/>
                  </a:lnTo>
                  <a:lnTo>
                    <a:pt x="10349" y="8943"/>
                  </a:lnTo>
                  <a:lnTo>
                    <a:pt x="10354" y="8932"/>
                  </a:lnTo>
                  <a:lnTo>
                    <a:pt x="10359" y="8921"/>
                  </a:lnTo>
                  <a:lnTo>
                    <a:pt x="10359" y="8898"/>
                  </a:lnTo>
                  <a:lnTo>
                    <a:pt x="10354" y="8881"/>
                  </a:lnTo>
                  <a:lnTo>
                    <a:pt x="10349" y="8871"/>
                  </a:lnTo>
                  <a:lnTo>
                    <a:pt x="10349" y="8848"/>
                  </a:lnTo>
                  <a:lnTo>
                    <a:pt x="10365" y="8238"/>
                  </a:lnTo>
                  <a:lnTo>
                    <a:pt x="10359" y="7827"/>
                  </a:lnTo>
                  <a:lnTo>
                    <a:pt x="10365" y="7394"/>
                  </a:lnTo>
                  <a:lnTo>
                    <a:pt x="10354" y="7206"/>
                  </a:lnTo>
                  <a:lnTo>
                    <a:pt x="10359" y="7138"/>
                  </a:lnTo>
                  <a:lnTo>
                    <a:pt x="10365" y="7067"/>
                  </a:lnTo>
                  <a:lnTo>
                    <a:pt x="10365" y="7000"/>
                  </a:lnTo>
                  <a:lnTo>
                    <a:pt x="10365" y="6927"/>
                  </a:lnTo>
                  <a:lnTo>
                    <a:pt x="10365" y="6856"/>
                  </a:lnTo>
                  <a:lnTo>
                    <a:pt x="10365" y="6789"/>
                  </a:lnTo>
                  <a:lnTo>
                    <a:pt x="10365" y="6717"/>
                  </a:lnTo>
                  <a:lnTo>
                    <a:pt x="10359" y="6645"/>
                  </a:lnTo>
                  <a:lnTo>
                    <a:pt x="10359" y="6572"/>
                  </a:lnTo>
                  <a:lnTo>
                    <a:pt x="10359" y="6506"/>
                  </a:lnTo>
                  <a:lnTo>
                    <a:pt x="10365" y="6434"/>
                  </a:lnTo>
                  <a:lnTo>
                    <a:pt x="10365" y="6361"/>
                  </a:lnTo>
                  <a:lnTo>
                    <a:pt x="10370" y="6290"/>
                  </a:lnTo>
                  <a:lnTo>
                    <a:pt x="10375" y="6223"/>
                  </a:lnTo>
                  <a:lnTo>
                    <a:pt x="10386" y="6150"/>
                  </a:lnTo>
                  <a:lnTo>
                    <a:pt x="10397" y="6079"/>
                  </a:lnTo>
                  <a:lnTo>
                    <a:pt x="10402" y="6045"/>
                  </a:lnTo>
                  <a:lnTo>
                    <a:pt x="10402" y="6017"/>
                  </a:lnTo>
                  <a:lnTo>
                    <a:pt x="10397" y="5989"/>
                  </a:lnTo>
                  <a:lnTo>
                    <a:pt x="10391" y="5946"/>
                  </a:lnTo>
                  <a:lnTo>
                    <a:pt x="10462" y="5546"/>
                  </a:lnTo>
                  <a:lnTo>
                    <a:pt x="10446" y="5546"/>
                  </a:lnTo>
                  <a:lnTo>
                    <a:pt x="10430" y="5540"/>
                  </a:lnTo>
                  <a:lnTo>
                    <a:pt x="10413" y="5540"/>
                  </a:lnTo>
                  <a:lnTo>
                    <a:pt x="10391" y="5540"/>
                  </a:lnTo>
                  <a:lnTo>
                    <a:pt x="9998" y="5468"/>
                  </a:lnTo>
                  <a:lnTo>
                    <a:pt x="9965" y="5468"/>
                  </a:lnTo>
                  <a:lnTo>
                    <a:pt x="9933" y="5473"/>
                  </a:lnTo>
                  <a:lnTo>
                    <a:pt x="9901" y="5473"/>
                  </a:lnTo>
                  <a:lnTo>
                    <a:pt x="9857" y="5479"/>
                  </a:lnTo>
                  <a:lnTo>
                    <a:pt x="9836" y="5468"/>
                  </a:lnTo>
                  <a:lnTo>
                    <a:pt x="9815" y="5463"/>
                  </a:lnTo>
                  <a:lnTo>
                    <a:pt x="9793" y="5457"/>
                  </a:lnTo>
                  <a:lnTo>
                    <a:pt x="9766" y="5446"/>
                  </a:lnTo>
                  <a:lnTo>
                    <a:pt x="9739" y="5440"/>
                  </a:lnTo>
                  <a:lnTo>
                    <a:pt x="9712" y="5435"/>
                  </a:lnTo>
                  <a:lnTo>
                    <a:pt x="9691" y="5430"/>
                  </a:lnTo>
                  <a:lnTo>
                    <a:pt x="9664" y="5418"/>
                  </a:lnTo>
                  <a:lnTo>
                    <a:pt x="9631" y="5413"/>
                  </a:lnTo>
                  <a:lnTo>
                    <a:pt x="9604" y="5418"/>
                  </a:lnTo>
                  <a:lnTo>
                    <a:pt x="9572" y="5423"/>
                  </a:lnTo>
                  <a:lnTo>
                    <a:pt x="9539" y="5430"/>
                  </a:lnTo>
                  <a:lnTo>
                    <a:pt x="9502" y="5418"/>
                  </a:lnTo>
                  <a:lnTo>
                    <a:pt x="9464" y="5396"/>
                  </a:lnTo>
                  <a:lnTo>
                    <a:pt x="9420" y="5373"/>
                  </a:lnTo>
                  <a:lnTo>
                    <a:pt x="9383" y="5345"/>
                  </a:lnTo>
                  <a:lnTo>
                    <a:pt x="9114" y="5324"/>
                  </a:lnTo>
                  <a:lnTo>
                    <a:pt x="8968" y="5268"/>
                  </a:lnTo>
                  <a:lnTo>
                    <a:pt x="8952" y="5252"/>
                  </a:lnTo>
                  <a:lnTo>
                    <a:pt x="8936" y="5229"/>
                  </a:lnTo>
                  <a:lnTo>
                    <a:pt x="8920" y="5207"/>
                  </a:lnTo>
                  <a:lnTo>
                    <a:pt x="8903" y="5179"/>
                  </a:lnTo>
                  <a:lnTo>
                    <a:pt x="8893" y="5157"/>
                  </a:lnTo>
                  <a:lnTo>
                    <a:pt x="8886" y="5129"/>
                  </a:lnTo>
                  <a:lnTo>
                    <a:pt x="8881" y="5096"/>
                  </a:lnTo>
                  <a:lnTo>
                    <a:pt x="8881" y="5051"/>
                  </a:lnTo>
                  <a:lnTo>
                    <a:pt x="8886" y="5041"/>
                  </a:lnTo>
                  <a:lnTo>
                    <a:pt x="8893" y="5030"/>
                  </a:lnTo>
                  <a:lnTo>
                    <a:pt x="8903" y="5013"/>
                  </a:lnTo>
                  <a:lnTo>
                    <a:pt x="8920" y="4990"/>
                  </a:lnTo>
                  <a:lnTo>
                    <a:pt x="8920" y="4985"/>
                  </a:lnTo>
                  <a:lnTo>
                    <a:pt x="8925" y="4973"/>
                  </a:lnTo>
                  <a:lnTo>
                    <a:pt x="8925" y="4957"/>
                  </a:lnTo>
                  <a:lnTo>
                    <a:pt x="8930" y="4946"/>
                  </a:lnTo>
                  <a:lnTo>
                    <a:pt x="8936" y="4913"/>
                  </a:lnTo>
                  <a:lnTo>
                    <a:pt x="8936" y="4885"/>
                  </a:lnTo>
                  <a:lnTo>
                    <a:pt x="8930" y="4852"/>
                  </a:lnTo>
                  <a:lnTo>
                    <a:pt x="8930" y="4812"/>
                  </a:lnTo>
                  <a:lnTo>
                    <a:pt x="8952" y="4547"/>
                  </a:lnTo>
                  <a:lnTo>
                    <a:pt x="8952" y="4513"/>
                  </a:lnTo>
                  <a:lnTo>
                    <a:pt x="8952" y="4485"/>
                  </a:lnTo>
                  <a:lnTo>
                    <a:pt x="8946" y="4452"/>
                  </a:lnTo>
                  <a:lnTo>
                    <a:pt x="8946" y="4414"/>
                  </a:lnTo>
                  <a:lnTo>
                    <a:pt x="8957" y="3831"/>
                  </a:lnTo>
                  <a:lnTo>
                    <a:pt x="8968" y="3798"/>
                  </a:lnTo>
                  <a:lnTo>
                    <a:pt x="8968" y="3763"/>
                  </a:lnTo>
                  <a:lnTo>
                    <a:pt x="8968" y="3725"/>
                  </a:lnTo>
                  <a:lnTo>
                    <a:pt x="8978" y="3686"/>
                  </a:lnTo>
                  <a:lnTo>
                    <a:pt x="8978" y="3653"/>
                  </a:lnTo>
                  <a:lnTo>
                    <a:pt x="8978" y="3625"/>
                  </a:lnTo>
                  <a:lnTo>
                    <a:pt x="8973" y="3597"/>
                  </a:lnTo>
                  <a:lnTo>
                    <a:pt x="8978" y="3552"/>
                  </a:lnTo>
                  <a:lnTo>
                    <a:pt x="8973" y="2581"/>
                  </a:lnTo>
                  <a:lnTo>
                    <a:pt x="8962" y="2393"/>
                  </a:lnTo>
                  <a:lnTo>
                    <a:pt x="8968" y="2282"/>
                  </a:lnTo>
                  <a:lnTo>
                    <a:pt x="8968" y="2171"/>
                  </a:lnTo>
                  <a:lnTo>
                    <a:pt x="8973" y="2060"/>
                  </a:lnTo>
                  <a:lnTo>
                    <a:pt x="8973" y="1943"/>
                  </a:lnTo>
                  <a:lnTo>
                    <a:pt x="8978" y="1832"/>
                  </a:lnTo>
                  <a:lnTo>
                    <a:pt x="8978" y="1716"/>
                  </a:lnTo>
                  <a:lnTo>
                    <a:pt x="8978" y="1598"/>
                  </a:lnTo>
                  <a:lnTo>
                    <a:pt x="8978" y="1482"/>
                  </a:lnTo>
                  <a:lnTo>
                    <a:pt x="8978" y="1366"/>
                  </a:lnTo>
                  <a:lnTo>
                    <a:pt x="8978" y="1249"/>
                  </a:lnTo>
                  <a:lnTo>
                    <a:pt x="8973" y="1133"/>
                  </a:lnTo>
                  <a:lnTo>
                    <a:pt x="8973" y="1016"/>
                  </a:lnTo>
                  <a:lnTo>
                    <a:pt x="8968" y="905"/>
                  </a:lnTo>
                  <a:lnTo>
                    <a:pt x="8957" y="788"/>
                  </a:lnTo>
                  <a:lnTo>
                    <a:pt x="8952" y="683"/>
                  </a:lnTo>
                  <a:lnTo>
                    <a:pt x="8941" y="572"/>
                  </a:lnTo>
                  <a:lnTo>
                    <a:pt x="8936" y="561"/>
                  </a:lnTo>
                  <a:lnTo>
                    <a:pt x="8930" y="544"/>
                  </a:lnTo>
                  <a:lnTo>
                    <a:pt x="8925" y="527"/>
                  </a:lnTo>
                  <a:lnTo>
                    <a:pt x="8920" y="516"/>
                  </a:lnTo>
                  <a:lnTo>
                    <a:pt x="8909" y="494"/>
                  </a:lnTo>
                  <a:lnTo>
                    <a:pt x="8903" y="478"/>
                  </a:lnTo>
                  <a:lnTo>
                    <a:pt x="8903" y="461"/>
                  </a:lnTo>
                  <a:lnTo>
                    <a:pt x="8898" y="433"/>
                  </a:lnTo>
                  <a:lnTo>
                    <a:pt x="8909" y="406"/>
                  </a:lnTo>
                  <a:lnTo>
                    <a:pt x="8909" y="372"/>
                  </a:lnTo>
                  <a:lnTo>
                    <a:pt x="8903" y="338"/>
                  </a:lnTo>
                  <a:lnTo>
                    <a:pt x="8886" y="311"/>
                  </a:lnTo>
                  <a:lnTo>
                    <a:pt x="8251" y="161"/>
                  </a:lnTo>
                  <a:lnTo>
                    <a:pt x="8218" y="161"/>
                  </a:lnTo>
                  <a:lnTo>
                    <a:pt x="8191" y="167"/>
                  </a:lnTo>
                  <a:lnTo>
                    <a:pt x="8164" y="172"/>
                  </a:lnTo>
                  <a:lnTo>
                    <a:pt x="8127" y="172"/>
                  </a:lnTo>
                  <a:lnTo>
                    <a:pt x="7415" y="6"/>
                  </a:lnTo>
                  <a:lnTo>
                    <a:pt x="7388" y="0"/>
                  </a:lnTo>
                  <a:lnTo>
                    <a:pt x="7738" y="0"/>
                  </a:lnTo>
                  <a:lnTo>
                    <a:pt x="7798" y="6"/>
                  </a:lnTo>
                  <a:lnTo>
                    <a:pt x="7857" y="11"/>
                  </a:lnTo>
                  <a:lnTo>
                    <a:pt x="7917" y="23"/>
                  </a:lnTo>
                  <a:lnTo>
                    <a:pt x="7975" y="33"/>
                  </a:lnTo>
                  <a:lnTo>
                    <a:pt x="8035" y="44"/>
                  </a:lnTo>
                  <a:lnTo>
                    <a:pt x="8094" y="56"/>
                  </a:lnTo>
                  <a:lnTo>
                    <a:pt x="8154" y="61"/>
                  </a:lnTo>
                  <a:lnTo>
                    <a:pt x="8218" y="67"/>
                  </a:lnTo>
                  <a:lnTo>
                    <a:pt x="8315" y="84"/>
                  </a:lnTo>
                  <a:lnTo>
                    <a:pt x="8418" y="101"/>
                  </a:lnTo>
                  <a:lnTo>
                    <a:pt x="8520" y="117"/>
                  </a:lnTo>
                  <a:lnTo>
                    <a:pt x="8628" y="134"/>
                  </a:lnTo>
                  <a:lnTo>
                    <a:pt x="8730" y="156"/>
                  </a:lnTo>
                  <a:lnTo>
                    <a:pt x="8833" y="184"/>
                  </a:lnTo>
                  <a:lnTo>
                    <a:pt x="8930" y="211"/>
                  </a:lnTo>
                  <a:lnTo>
                    <a:pt x="9027" y="250"/>
                  </a:lnTo>
                  <a:lnTo>
                    <a:pt x="9043" y="272"/>
                  </a:lnTo>
                  <a:lnTo>
                    <a:pt x="9059" y="289"/>
                  </a:lnTo>
                  <a:lnTo>
                    <a:pt x="9075" y="311"/>
                  </a:lnTo>
                  <a:lnTo>
                    <a:pt x="9086" y="333"/>
                  </a:lnTo>
                  <a:lnTo>
                    <a:pt x="9097" y="361"/>
                  </a:lnTo>
                  <a:lnTo>
                    <a:pt x="9109" y="383"/>
                  </a:lnTo>
                  <a:lnTo>
                    <a:pt x="9119" y="411"/>
                  </a:lnTo>
                  <a:lnTo>
                    <a:pt x="9130" y="433"/>
                  </a:lnTo>
                  <a:lnTo>
                    <a:pt x="9130" y="450"/>
                  </a:lnTo>
                  <a:lnTo>
                    <a:pt x="9135" y="466"/>
                  </a:lnTo>
                  <a:lnTo>
                    <a:pt x="9135" y="478"/>
                  </a:lnTo>
                  <a:lnTo>
                    <a:pt x="9135" y="489"/>
                  </a:lnTo>
                  <a:lnTo>
                    <a:pt x="9189" y="1427"/>
                  </a:lnTo>
                  <a:lnTo>
                    <a:pt x="9205" y="1832"/>
                  </a:lnTo>
                  <a:lnTo>
                    <a:pt x="9199" y="1860"/>
                  </a:lnTo>
                  <a:lnTo>
                    <a:pt x="9199" y="1887"/>
                  </a:lnTo>
                  <a:lnTo>
                    <a:pt x="9199" y="1910"/>
                  </a:lnTo>
                  <a:lnTo>
                    <a:pt x="9205" y="1937"/>
                  </a:lnTo>
                  <a:lnTo>
                    <a:pt x="9205" y="1960"/>
                  </a:lnTo>
                  <a:lnTo>
                    <a:pt x="9210" y="1987"/>
                  </a:lnTo>
                  <a:lnTo>
                    <a:pt x="9216" y="2010"/>
                  </a:lnTo>
                  <a:lnTo>
                    <a:pt x="9216" y="2032"/>
                  </a:lnTo>
                  <a:lnTo>
                    <a:pt x="9199" y="2420"/>
                  </a:lnTo>
                  <a:lnTo>
                    <a:pt x="9194" y="2432"/>
                  </a:lnTo>
                  <a:lnTo>
                    <a:pt x="9183" y="2443"/>
                  </a:lnTo>
                  <a:lnTo>
                    <a:pt x="9178" y="2460"/>
                  </a:lnTo>
                  <a:lnTo>
                    <a:pt x="9173" y="2470"/>
                  </a:lnTo>
                  <a:lnTo>
                    <a:pt x="9178" y="2509"/>
                  </a:lnTo>
                  <a:lnTo>
                    <a:pt x="9189" y="2543"/>
                  </a:lnTo>
                  <a:lnTo>
                    <a:pt x="9189" y="2576"/>
                  </a:lnTo>
                  <a:lnTo>
                    <a:pt x="9189" y="2604"/>
                  </a:lnTo>
                  <a:lnTo>
                    <a:pt x="9178" y="2626"/>
                  </a:lnTo>
                  <a:lnTo>
                    <a:pt x="9173" y="2642"/>
                  </a:lnTo>
                  <a:lnTo>
                    <a:pt x="9167" y="2664"/>
                  </a:lnTo>
                  <a:lnTo>
                    <a:pt x="9162" y="2681"/>
                  </a:lnTo>
                  <a:lnTo>
                    <a:pt x="9183" y="3154"/>
                  </a:lnTo>
                  <a:lnTo>
                    <a:pt x="9183" y="3630"/>
                  </a:lnTo>
                  <a:lnTo>
                    <a:pt x="9194" y="3647"/>
                  </a:lnTo>
                  <a:lnTo>
                    <a:pt x="9199" y="3647"/>
                  </a:lnTo>
                  <a:lnTo>
                    <a:pt x="9205" y="3647"/>
                  </a:lnTo>
                  <a:lnTo>
                    <a:pt x="9222" y="3647"/>
                  </a:lnTo>
                  <a:lnTo>
                    <a:pt x="9238" y="3580"/>
                  </a:lnTo>
                  <a:lnTo>
                    <a:pt x="9254" y="3514"/>
                  </a:lnTo>
                  <a:lnTo>
                    <a:pt x="9265" y="3448"/>
                  </a:lnTo>
                  <a:lnTo>
                    <a:pt x="9275" y="3381"/>
                  </a:lnTo>
                  <a:lnTo>
                    <a:pt x="9281" y="3315"/>
                  </a:lnTo>
                  <a:lnTo>
                    <a:pt x="9291" y="3248"/>
                  </a:lnTo>
                  <a:lnTo>
                    <a:pt x="9297" y="3175"/>
                  </a:lnTo>
                  <a:lnTo>
                    <a:pt x="9302" y="3104"/>
                  </a:lnTo>
                  <a:lnTo>
                    <a:pt x="9307" y="3036"/>
                  </a:lnTo>
                  <a:lnTo>
                    <a:pt x="9313" y="2964"/>
                  </a:lnTo>
                  <a:lnTo>
                    <a:pt x="9323" y="2898"/>
                  </a:lnTo>
                  <a:lnTo>
                    <a:pt x="9330" y="2825"/>
                  </a:lnTo>
                  <a:lnTo>
                    <a:pt x="9335" y="2754"/>
                  </a:lnTo>
                  <a:lnTo>
                    <a:pt x="9340" y="2687"/>
                  </a:lnTo>
                  <a:lnTo>
                    <a:pt x="9351" y="2614"/>
                  </a:lnTo>
                  <a:lnTo>
                    <a:pt x="9362" y="2548"/>
                  </a:lnTo>
                  <a:lnTo>
                    <a:pt x="9372" y="2465"/>
                  </a:lnTo>
                  <a:lnTo>
                    <a:pt x="9388" y="2382"/>
                  </a:lnTo>
                  <a:lnTo>
                    <a:pt x="9399" y="2292"/>
                  </a:lnTo>
                  <a:lnTo>
                    <a:pt x="9415" y="2204"/>
                  </a:lnTo>
                  <a:lnTo>
                    <a:pt x="9431" y="2121"/>
                  </a:lnTo>
                  <a:lnTo>
                    <a:pt x="9454" y="2032"/>
                  </a:lnTo>
                  <a:lnTo>
                    <a:pt x="9486" y="1949"/>
                  </a:lnTo>
                  <a:lnTo>
                    <a:pt x="9518" y="1865"/>
                  </a:lnTo>
                  <a:lnTo>
                    <a:pt x="9518" y="1844"/>
                  </a:lnTo>
                  <a:lnTo>
                    <a:pt x="9512" y="1827"/>
                  </a:lnTo>
                  <a:lnTo>
                    <a:pt x="9512" y="1809"/>
                  </a:lnTo>
                  <a:lnTo>
                    <a:pt x="9518" y="1799"/>
                  </a:lnTo>
                  <a:lnTo>
                    <a:pt x="9626" y="1666"/>
                  </a:lnTo>
                  <a:lnTo>
                    <a:pt x="9652" y="1632"/>
                  </a:lnTo>
                  <a:lnTo>
                    <a:pt x="9675" y="1605"/>
                  </a:lnTo>
                  <a:lnTo>
                    <a:pt x="9696" y="1582"/>
                  </a:lnTo>
                  <a:lnTo>
                    <a:pt x="9712" y="1543"/>
                  </a:lnTo>
                  <a:lnTo>
                    <a:pt x="9733" y="1522"/>
                  </a:lnTo>
                  <a:lnTo>
                    <a:pt x="9749" y="1499"/>
                  </a:lnTo>
                  <a:lnTo>
                    <a:pt x="9766" y="1482"/>
                  </a:lnTo>
                  <a:lnTo>
                    <a:pt x="9777" y="1460"/>
                  </a:lnTo>
                  <a:lnTo>
                    <a:pt x="9836" y="1421"/>
                  </a:lnTo>
                  <a:lnTo>
                    <a:pt x="9896" y="1382"/>
                  </a:lnTo>
                  <a:lnTo>
                    <a:pt x="9955" y="1344"/>
                  </a:lnTo>
                  <a:lnTo>
                    <a:pt x="10014" y="1305"/>
                  </a:lnTo>
                  <a:lnTo>
                    <a:pt x="10078" y="1266"/>
                  </a:lnTo>
                  <a:lnTo>
                    <a:pt x="10144" y="1233"/>
                  </a:lnTo>
                  <a:lnTo>
                    <a:pt x="10209" y="1205"/>
                  </a:lnTo>
                  <a:lnTo>
                    <a:pt x="10273" y="1183"/>
                  </a:lnTo>
                  <a:lnTo>
                    <a:pt x="10289" y="1177"/>
                  </a:lnTo>
                  <a:lnTo>
                    <a:pt x="10305" y="1177"/>
                  </a:lnTo>
                  <a:lnTo>
                    <a:pt x="10317" y="1177"/>
                  </a:lnTo>
                  <a:lnTo>
                    <a:pt x="10327" y="1177"/>
                  </a:lnTo>
                  <a:lnTo>
                    <a:pt x="10370" y="1166"/>
                  </a:lnTo>
                  <a:lnTo>
                    <a:pt x="10413" y="1166"/>
                  </a:lnTo>
                  <a:lnTo>
                    <a:pt x="10462" y="1166"/>
                  </a:lnTo>
                  <a:lnTo>
                    <a:pt x="10505" y="1166"/>
                  </a:lnTo>
                  <a:lnTo>
                    <a:pt x="10548" y="1166"/>
                  </a:lnTo>
                  <a:lnTo>
                    <a:pt x="10591" y="1160"/>
                  </a:lnTo>
                  <a:lnTo>
                    <a:pt x="10623" y="1143"/>
                  </a:lnTo>
                  <a:lnTo>
                    <a:pt x="10656" y="1122"/>
                  </a:lnTo>
                  <a:lnTo>
                    <a:pt x="10612" y="428"/>
                  </a:lnTo>
                  <a:lnTo>
                    <a:pt x="10602" y="400"/>
                  </a:lnTo>
                  <a:lnTo>
                    <a:pt x="10586" y="378"/>
                  </a:lnTo>
                  <a:lnTo>
                    <a:pt x="10570" y="350"/>
                  </a:lnTo>
                  <a:lnTo>
                    <a:pt x="10554" y="322"/>
                  </a:lnTo>
                  <a:lnTo>
                    <a:pt x="10543" y="300"/>
                  </a:lnTo>
                  <a:lnTo>
                    <a:pt x="10526" y="278"/>
                  </a:lnTo>
                  <a:lnTo>
                    <a:pt x="10515" y="255"/>
                  </a:lnTo>
                  <a:lnTo>
                    <a:pt x="10505" y="234"/>
                  </a:lnTo>
                  <a:lnTo>
                    <a:pt x="10505" y="217"/>
                  </a:lnTo>
                  <a:lnTo>
                    <a:pt x="10510" y="200"/>
                  </a:lnTo>
                  <a:lnTo>
                    <a:pt x="10510" y="184"/>
                  </a:lnTo>
                  <a:lnTo>
                    <a:pt x="10510" y="172"/>
                  </a:lnTo>
                  <a:lnTo>
                    <a:pt x="10521" y="167"/>
                  </a:lnTo>
                  <a:lnTo>
                    <a:pt x="10532" y="156"/>
                  </a:lnTo>
                  <a:lnTo>
                    <a:pt x="10538" y="150"/>
                  </a:lnTo>
                  <a:lnTo>
                    <a:pt x="10538" y="144"/>
                  </a:lnTo>
                  <a:lnTo>
                    <a:pt x="10726" y="89"/>
                  </a:lnTo>
                  <a:lnTo>
                    <a:pt x="10872" y="144"/>
                  </a:lnTo>
                  <a:lnTo>
                    <a:pt x="11060" y="106"/>
                  </a:lnTo>
                  <a:lnTo>
                    <a:pt x="11360" y="0"/>
                  </a:lnTo>
                  <a:lnTo>
                    <a:pt x="12275" y="0"/>
                  </a:lnTo>
                  <a:lnTo>
                    <a:pt x="11254" y="366"/>
                  </a:lnTo>
                  <a:lnTo>
                    <a:pt x="11233" y="366"/>
                  </a:lnTo>
                  <a:lnTo>
                    <a:pt x="11217" y="372"/>
                  </a:lnTo>
                  <a:lnTo>
                    <a:pt x="11201" y="378"/>
                  </a:lnTo>
                  <a:lnTo>
                    <a:pt x="11184" y="383"/>
                  </a:lnTo>
                  <a:lnTo>
                    <a:pt x="11168" y="388"/>
                  </a:lnTo>
                  <a:lnTo>
                    <a:pt x="11168" y="395"/>
                  </a:lnTo>
                  <a:lnTo>
                    <a:pt x="11173" y="400"/>
                  </a:lnTo>
                  <a:lnTo>
                    <a:pt x="11173" y="416"/>
                  </a:lnTo>
                  <a:lnTo>
                    <a:pt x="11605" y="644"/>
                  </a:lnTo>
                  <a:lnTo>
                    <a:pt x="11632" y="660"/>
                  </a:lnTo>
                  <a:lnTo>
                    <a:pt x="11654" y="677"/>
                  </a:lnTo>
                  <a:lnTo>
                    <a:pt x="11670" y="700"/>
                  </a:lnTo>
                  <a:lnTo>
                    <a:pt x="11697" y="717"/>
                  </a:lnTo>
                  <a:lnTo>
                    <a:pt x="11713" y="722"/>
                  </a:lnTo>
                  <a:lnTo>
                    <a:pt x="11729" y="727"/>
                  </a:lnTo>
                  <a:lnTo>
                    <a:pt x="11746" y="733"/>
                  </a:lnTo>
                  <a:lnTo>
                    <a:pt x="11762" y="738"/>
                  </a:lnTo>
                  <a:lnTo>
                    <a:pt x="12112" y="1116"/>
                  </a:lnTo>
                  <a:lnTo>
                    <a:pt x="12117" y="1133"/>
                  </a:lnTo>
                  <a:lnTo>
                    <a:pt x="12123" y="1143"/>
                  </a:lnTo>
                  <a:lnTo>
                    <a:pt x="12133" y="1155"/>
                  </a:lnTo>
                  <a:lnTo>
                    <a:pt x="12144" y="1166"/>
                  </a:lnTo>
                  <a:lnTo>
                    <a:pt x="12188" y="1210"/>
                  </a:lnTo>
                  <a:lnTo>
                    <a:pt x="12220" y="1255"/>
                  </a:lnTo>
                  <a:lnTo>
                    <a:pt x="12252" y="1299"/>
                  </a:lnTo>
                  <a:lnTo>
                    <a:pt x="12273" y="1344"/>
                  </a:lnTo>
                  <a:lnTo>
                    <a:pt x="12290" y="1394"/>
                  </a:lnTo>
                  <a:lnTo>
                    <a:pt x="12306" y="1444"/>
                  </a:lnTo>
                  <a:lnTo>
                    <a:pt x="12317" y="1494"/>
                  </a:lnTo>
                  <a:lnTo>
                    <a:pt x="12322" y="1543"/>
                  </a:lnTo>
                  <a:lnTo>
                    <a:pt x="12328" y="1565"/>
                  </a:lnTo>
                  <a:lnTo>
                    <a:pt x="12338" y="1582"/>
                  </a:lnTo>
                  <a:lnTo>
                    <a:pt x="12344" y="1593"/>
                  </a:lnTo>
                  <a:lnTo>
                    <a:pt x="12344" y="1605"/>
                  </a:lnTo>
                  <a:lnTo>
                    <a:pt x="12322" y="1865"/>
                  </a:lnTo>
                  <a:lnTo>
                    <a:pt x="12322" y="1904"/>
                  </a:lnTo>
                  <a:lnTo>
                    <a:pt x="12328" y="1937"/>
                  </a:lnTo>
                  <a:lnTo>
                    <a:pt x="12333" y="1965"/>
                  </a:lnTo>
                  <a:lnTo>
                    <a:pt x="12333" y="1993"/>
                  </a:lnTo>
                  <a:lnTo>
                    <a:pt x="12328" y="2005"/>
                  </a:lnTo>
                  <a:lnTo>
                    <a:pt x="12322" y="2021"/>
                  </a:lnTo>
                  <a:lnTo>
                    <a:pt x="12317" y="2032"/>
                  </a:lnTo>
                  <a:lnTo>
                    <a:pt x="12312" y="2043"/>
                  </a:lnTo>
                  <a:lnTo>
                    <a:pt x="12317" y="2076"/>
                  </a:lnTo>
                  <a:lnTo>
                    <a:pt x="12322" y="2104"/>
                  </a:lnTo>
                  <a:lnTo>
                    <a:pt x="12322" y="2131"/>
                  </a:lnTo>
                  <a:lnTo>
                    <a:pt x="12317" y="2159"/>
                  </a:lnTo>
                  <a:lnTo>
                    <a:pt x="12306" y="2193"/>
                  </a:lnTo>
                  <a:lnTo>
                    <a:pt x="12301" y="2221"/>
                  </a:lnTo>
                  <a:lnTo>
                    <a:pt x="12301" y="2254"/>
                  </a:lnTo>
                  <a:lnTo>
                    <a:pt x="12301" y="2282"/>
                  </a:lnTo>
                  <a:lnTo>
                    <a:pt x="12301" y="2309"/>
                  </a:lnTo>
                  <a:lnTo>
                    <a:pt x="12296" y="2337"/>
                  </a:lnTo>
                  <a:lnTo>
                    <a:pt x="12290" y="2365"/>
                  </a:lnTo>
                  <a:lnTo>
                    <a:pt x="12285" y="2393"/>
                  </a:lnTo>
                  <a:lnTo>
                    <a:pt x="12285" y="2437"/>
                  </a:lnTo>
                  <a:lnTo>
                    <a:pt x="12290" y="2465"/>
                  </a:lnTo>
                  <a:lnTo>
                    <a:pt x="12290" y="2493"/>
                  </a:lnTo>
                  <a:lnTo>
                    <a:pt x="12290" y="2520"/>
                  </a:lnTo>
                  <a:lnTo>
                    <a:pt x="12279" y="2626"/>
                  </a:lnTo>
                  <a:lnTo>
                    <a:pt x="12268" y="2726"/>
                  </a:lnTo>
                  <a:lnTo>
                    <a:pt x="12257" y="2825"/>
                  </a:lnTo>
                  <a:lnTo>
                    <a:pt x="12241" y="2926"/>
                  </a:lnTo>
                  <a:lnTo>
                    <a:pt x="12231" y="3026"/>
                  </a:lnTo>
                  <a:lnTo>
                    <a:pt x="12220" y="3131"/>
                  </a:lnTo>
                  <a:lnTo>
                    <a:pt x="12209" y="3230"/>
                  </a:lnTo>
                  <a:lnTo>
                    <a:pt x="12193" y="3331"/>
                  </a:lnTo>
                  <a:lnTo>
                    <a:pt x="12177" y="3459"/>
                  </a:lnTo>
                  <a:lnTo>
                    <a:pt x="12155" y="3586"/>
                  </a:lnTo>
                  <a:lnTo>
                    <a:pt x="12139" y="3713"/>
                  </a:lnTo>
                  <a:lnTo>
                    <a:pt x="12117" y="3841"/>
                  </a:lnTo>
                  <a:lnTo>
                    <a:pt x="12096" y="3964"/>
                  </a:lnTo>
                  <a:lnTo>
                    <a:pt x="12075" y="4092"/>
                  </a:lnTo>
                  <a:lnTo>
                    <a:pt x="12052" y="4213"/>
                  </a:lnTo>
                  <a:lnTo>
                    <a:pt x="12031" y="4341"/>
                  </a:lnTo>
                  <a:lnTo>
                    <a:pt x="12004" y="4463"/>
                  </a:lnTo>
                  <a:lnTo>
                    <a:pt x="11983" y="4585"/>
                  </a:lnTo>
                  <a:lnTo>
                    <a:pt x="11956" y="4708"/>
                  </a:lnTo>
                  <a:lnTo>
                    <a:pt x="11923" y="4829"/>
                  </a:lnTo>
                  <a:lnTo>
                    <a:pt x="11891" y="4952"/>
                  </a:lnTo>
                  <a:lnTo>
                    <a:pt x="11859" y="5074"/>
                  </a:lnTo>
                  <a:lnTo>
                    <a:pt x="11826" y="5196"/>
                  </a:lnTo>
                  <a:lnTo>
                    <a:pt x="11788" y="5312"/>
                  </a:lnTo>
                  <a:lnTo>
                    <a:pt x="11794" y="5329"/>
                  </a:lnTo>
                  <a:lnTo>
                    <a:pt x="11794" y="5352"/>
                  </a:lnTo>
                  <a:lnTo>
                    <a:pt x="11794" y="5373"/>
                  </a:lnTo>
                  <a:lnTo>
                    <a:pt x="11794" y="5396"/>
                  </a:lnTo>
                  <a:lnTo>
                    <a:pt x="11783" y="5418"/>
                  </a:lnTo>
                  <a:lnTo>
                    <a:pt x="11783" y="5451"/>
                  </a:lnTo>
                  <a:lnTo>
                    <a:pt x="11783" y="5485"/>
                  </a:lnTo>
                  <a:lnTo>
                    <a:pt x="11772" y="5513"/>
                  </a:lnTo>
                  <a:lnTo>
                    <a:pt x="11772" y="5546"/>
                  </a:lnTo>
                  <a:lnTo>
                    <a:pt x="11778" y="5574"/>
                  </a:lnTo>
                  <a:lnTo>
                    <a:pt x="11783" y="5601"/>
                  </a:lnTo>
                  <a:lnTo>
                    <a:pt x="11783" y="5634"/>
                  </a:lnTo>
                  <a:lnTo>
                    <a:pt x="11756" y="5695"/>
                  </a:lnTo>
                  <a:lnTo>
                    <a:pt x="11735" y="5762"/>
                  </a:lnTo>
                  <a:lnTo>
                    <a:pt x="11718" y="5828"/>
                  </a:lnTo>
                  <a:lnTo>
                    <a:pt x="11702" y="5901"/>
                  </a:lnTo>
                  <a:lnTo>
                    <a:pt x="11691" y="5968"/>
                  </a:lnTo>
                  <a:lnTo>
                    <a:pt x="11681" y="6039"/>
                  </a:lnTo>
                  <a:lnTo>
                    <a:pt x="11670" y="6112"/>
                  </a:lnTo>
                  <a:lnTo>
                    <a:pt x="11659" y="6178"/>
                  </a:lnTo>
                  <a:lnTo>
                    <a:pt x="11648" y="6250"/>
                  </a:lnTo>
                  <a:lnTo>
                    <a:pt x="11638" y="6318"/>
                  </a:lnTo>
                  <a:lnTo>
                    <a:pt x="11621" y="6384"/>
                  </a:lnTo>
                  <a:lnTo>
                    <a:pt x="11605" y="6451"/>
                  </a:lnTo>
                  <a:lnTo>
                    <a:pt x="11583" y="6512"/>
                  </a:lnTo>
                  <a:lnTo>
                    <a:pt x="11557" y="6572"/>
                  </a:lnTo>
                  <a:lnTo>
                    <a:pt x="11525" y="6628"/>
                  </a:lnTo>
                  <a:lnTo>
                    <a:pt x="11486" y="6683"/>
                  </a:lnTo>
                  <a:lnTo>
                    <a:pt x="11168" y="6844"/>
                  </a:lnTo>
                  <a:lnTo>
                    <a:pt x="11163" y="6856"/>
                  </a:lnTo>
                  <a:lnTo>
                    <a:pt x="11163" y="6867"/>
                  </a:lnTo>
                  <a:lnTo>
                    <a:pt x="11168" y="6872"/>
                  </a:lnTo>
                  <a:lnTo>
                    <a:pt x="11168" y="6878"/>
                  </a:lnTo>
                  <a:lnTo>
                    <a:pt x="11691" y="7067"/>
                  </a:lnTo>
                  <a:lnTo>
                    <a:pt x="11713" y="7061"/>
                  </a:lnTo>
                  <a:lnTo>
                    <a:pt x="11729" y="7055"/>
                  </a:lnTo>
                  <a:lnTo>
                    <a:pt x="11746" y="7061"/>
                  </a:lnTo>
                  <a:lnTo>
                    <a:pt x="11756" y="7067"/>
                  </a:lnTo>
                  <a:lnTo>
                    <a:pt x="11820" y="7100"/>
                  </a:lnTo>
                  <a:lnTo>
                    <a:pt x="11886" y="7128"/>
                  </a:lnTo>
                  <a:lnTo>
                    <a:pt x="11950" y="7150"/>
                  </a:lnTo>
                  <a:lnTo>
                    <a:pt x="12015" y="7173"/>
                  </a:lnTo>
                  <a:lnTo>
                    <a:pt x="12085" y="7189"/>
                  </a:lnTo>
                  <a:lnTo>
                    <a:pt x="12155" y="7206"/>
                  </a:lnTo>
                  <a:lnTo>
                    <a:pt x="12225" y="7222"/>
                  </a:lnTo>
                  <a:lnTo>
                    <a:pt x="12296" y="7233"/>
                  </a:lnTo>
                  <a:lnTo>
                    <a:pt x="12365" y="7244"/>
                  </a:lnTo>
                  <a:lnTo>
                    <a:pt x="12436" y="7261"/>
                  </a:lnTo>
                  <a:lnTo>
                    <a:pt x="12506" y="7272"/>
                  </a:lnTo>
                  <a:lnTo>
                    <a:pt x="12576" y="7289"/>
                  </a:lnTo>
                  <a:lnTo>
                    <a:pt x="12646" y="7299"/>
                  </a:lnTo>
                  <a:lnTo>
                    <a:pt x="12722" y="7316"/>
                  </a:lnTo>
                  <a:lnTo>
                    <a:pt x="12791" y="7334"/>
                  </a:lnTo>
                  <a:lnTo>
                    <a:pt x="12862" y="7355"/>
                  </a:lnTo>
                  <a:lnTo>
                    <a:pt x="12894" y="7367"/>
                  </a:lnTo>
                  <a:lnTo>
                    <a:pt x="12921" y="7383"/>
                  </a:lnTo>
                  <a:lnTo>
                    <a:pt x="12948" y="7405"/>
                  </a:lnTo>
                  <a:lnTo>
                    <a:pt x="12970" y="7427"/>
                  </a:lnTo>
                  <a:lnTo>
                    <a:pt x="12986" y="7455"/>
                  </a:lnTo>
                  <a:lnTo>
                    <a:pt x="13002" y="7483"/>
                  </a:lnTo>
                  <a:lnTo>
                    <a:pt x="13018" y="7511"/>
                  </a:lnTo>
                  <a:lnTo>
                    <a:pt x="13028" y="7533"/>
                  </a:lnTo>
                  <a:lnTo>
                    <a:pt x="13028" y="7555"/>
                  </a:lnTo>
                  <a:lnTo>
                    <a:pt x="13028" y="7571"/>
                  </a:lnTo>
                  <a:lnTo>
                    <a:pt x="13023" y="7583"/>
                  </a:lnTo>
                  <a:lnTo>
                    <a:pt x="13023" y="7600"/>
                  </a:lnTo>
                  <a:lnTo>
                    <a:pt x="12996" y="7628"/>
                  </a:lnTo>
                  <a:lnTo>
                    <a:pt x="12970" y="7644"/>
                  </a:lnTo>
                  <a:lnTo>
                    <a:pt x="12948" y="7661"/>
                  </a:lnTo>
                  <a:lnTo>
                    <a:pt x="12937" y="7689"/>
                  </a:lnTo>
                  <a:lnTo>
                    <a:pt x="12937" y="7744"/>
                  </a:lnTo>
                  <a:lnTo>
                    <a:pt x="12926" y="7794"/>
                  </a:lnTo>
                  <a:lnTo>
                    <a:pt x="12915" y="7844"/>
                  </a:lnTo>
                  <a:lnTo>
                    <a:pt x="12905" y="7900"/>
                  </a:lnTo>
                  <a:lnTo>
                    <a:pt x="12889" y="7950"/>
                  </a:lnTo>
                  <a:lnTo>
                    <a:pt x="12883" y="7999"/>
                  </a:lnTo>
                  <a:lnTo>
                    <a:pt x="12883" y="8044"/>
                  </a:lnTo>
                  <a:lnTo>
                    <a:pt x="12889" y="8094"/>
                  </a:lnTo>
                  <a:lnTo>
                    <a:pt x="12883" y="8121"/>
                  </a:lnTo>
                  <a:lnTo>
                    <a:pt x="12872" y="8144"/>
                  </a:lnTo>
                  <a:lnTo>
                    <a:pt x="12862" y="8166"/>
                  </a:lnTo>
                  <a:lnTo>
                    <a:pt x="12867" y="8182"/>
                  </a:lnTo>
                  <a:lnTo>
                    <a:pt x="12646" y="9364"/>
                  </a:lnTo>
                  <a:lnTo>
                    <a:pt x="12619" y="9637"/>
                  </a:lnTo>
                  <a:lnTo>
                    <a:pt x="12630" y="9643"/>
                  </a:lnTo>
                  <a:lnTo>
                    <a:pt x="12646" y="9643"/>
                  </a:lnTo>
                  <a:lnTo>
                    <a:pt x="12657" y="9648"/>
                  </a:lnTo>
                  <a:lnTo>
                    <a:pt x="12662" y="9653"/>
                  </a:lnTo>
                  <a:lnTo>
                    <a:pt x="12689" y="9643"/>
                  </a:lnTo>
                  <a:lnTo>
                    <a:pt x="12710" y="9637"/>
                  </a:lnTo>
                  <a:lnTo>
                    <a:pt x="12738" y="9631"/>
                  </a:lnTo>
                  <a:lnTo>
                    <a:pt x="12759" y="9637"/>
                  </a:lnTo>
                  <a:lnTo>
                    <a:pt x="12797" y="9648"/>
                  </a:lnTo>
                  <a:lnTo>
                    <a:pt x="12840" y="9659"/>
                  </a:lnTo>
                  <a:lnTo>
                    <a:pt x="12878" y="9670"/>
                  </a:lnTo>
                  <a:lnTo>
                    <a:pt x="12915" y="9686"/>
                  </a:lnTo>
                  <a:lnTo>
                    <a:pt x="12948" y="9709"/>
                  </a:lnTo>
                  <a:lnTo>
                    <a:pt x="12970" y="9736"/>
                  </a:lnTo>
                  <a:lnTo>
                    <a:pt x="12986" y="9770"/>
                  </a:lnTo>
                  <a:lnTo>
                    <a:pt x="12986" y="9809"/>
                  </a:lnTo>
                  <a:lnTo>
                    <a:pt x="12975" y="9837"/>
                  </a:lnTo>
                  <a:lnTo>
                    <a:pt x="12964" y="9864"/>
                  </a:lnTo>
                  <a:lnTo>
                    <a:pt x="12954" y="9892"/>
                  </a:lnTo>
                  <a:lnTo>
                    <a:pt x="12943" y="9920"/>
                  </a:lnTo>
                  <a:lnTo>
                    <a:pt x="12931" y="9953"/>
                  </a:lnTo>
                  <a:lnTo>
                    <a:pt x="12921" y="9987"/>
                  </a:lnTo>
                  <a:lnTo>
                    <a:pt x="12910" y="10020"/>
                  </a:lnTo>
                  <a:lnTo>
                    <a:pt x="12905" y="10058"/>
                  </a:lnTo>
                  <a:lnTo>
                    <a:pt x="12867" y="10181"/>
                  </a:lnTo>
                  <a:lnTo>
                    <a:pt x="12835" y="10302"/>
                  </a:lnTo>
                  <a:lnTo>
                    <a:pt x="12802" y="10430"/>
                  </a:lnTo>
                  <a:lnTo>
                    <a:pt x="12775" y="10553"/>
                  </a:lnTo>
                  <a:lnTo>
                    <a:pt x="12743" y="10681"/>
                  </a:lnTo>
                  <a:lnTo>
                    <a:pt x="12716" y="10808"/>
                  </a:lnTo>
                  <a:lnTo>
                    <a:pt x="12689" y="10936"/>
                  </a:lnTo>
                  <a:lnTo>
                    <a:pt x="12667" y="11064"/>
                  </a:lnTo>
                  <a:lnTo>
                    <a:pt x="12641" y="11191"/>
                  </a:lnTo>
                  <a:lnTo>
                    <a:pt x="12614" y="11313"/>
                  </a:lnTo>
                  <a:lnTo>
                    <a:pt x="12592" y="11441"/>
                  </a:lnTo>
                  <a:lnTo>
                    <a:pt x="12565" y="11569"/>
                  </a:lnTo>
                  <a:lnTo>
                    <a:pt x="12538" y="11696"/>
                  </a:lnTo>
                  <a:lnTo>
                    <a:pt x="12511" y="11818"/>
                  </a:lnTo>
                  <a:lnTo>
                    <a:pt x="12484" y="11946"/>
                  </a:lnTo>
                  <a:lnTo>
                    <a:pt x="12457" y="12068"/>
                  </a:lnTo>
                  <a:lnTo>
                    <a:pt x="12441" y="12095"/>
                  </a:lnTo>
                  <a:lnTo>
                    <a:pt x="12425" y="12118"/>
                  </a:lnTo>
                  <a:lnTo>
                    <a:pt x="12414" y="12130"/>
                  </a:lnTo>
                  <a:lnTo>
                    <a:pt x="12393" y="12135"/>
                  </a:lnTo>
                  <a:lnTo>
                    <a:pt x="12376" y="12146"/>
                  </a:lnTo>
                  <a:lnTo>
                    <a:pt x="12354" y="12146"/>
                  </a:lnTo>
                  <a:lnTo>
                    <a:pt x="12328" y="12151"/>
                  </a:lnTo>
                  <a:lnTo>
                    <a:pt x="12312" y="12146"/>
                  </a:lnTo>
                  <a:lnTo>
                    <a:pt x="12296" y="12140"/>
                  </a:lnTo>
                  <a:lnTo>
                    <a:pt x="12285" y="12135"/>
                  </a:lnTo>
                  <a:lnTo>
                    <a:pt x="12268" y="12130"/>
                  </a:lnTo>
                  <a:lnTo>
                    <a:pt x="12252" y="12123"/>
                  </a:lnTo>
                  <a:lnTo>
                    <a:pt x="12220" y="12123"/>
                  </a:lnTo>
                  <a:lnTo>
                    <a:pt x="12188" y="12130"/>
                  </a:lnTo>
                  <a:lnTo>
                    <a:pt x="12160" y="12130"/>
                  </a:lnTo>
                  <a:lnTo>
                    <a:pt x="12133" y="12118"/>
                  </a:lnTo>
                  <a:lnTo>
                    <a:pt x="12101" y="12112"/>
                  </a:lnTo>
                  <a:lnTo>
                    <a:pt x="12064" y="12102"/>
                  </a:lnTo>
                  <a:lnTo>
                    <a:pt x="12026" y="12095"/>
                  </a:lnTo>
                  <a:lnTo>
                    <a:pt x="11993" y="12102"/>
                  </a:lnTo>
                  <a:lnTo>
                    <a:pt x="11977" y="12107"/>
                  </a:lnTo>
                  <a:lnTo>
                    <a:pt x="11967" y="12107"/>
                  </a:lnTo>
                  <a:lnTo>
                    <a:pt x="11950" y="12112"/>
                  </a:lnTo>
                  <a:lnTo>
                    <a:pt x="11944" y="12118"/>
                  </a:lnTo>
                  <a:lnTo>
                    <a:pt x="11870" y="12090"/>
                  </a:lnTo>
                  <a:lnTo>
                    <a:pt x="11788" y="12062"/>
                  </a:lnTo>
                  <a:lnTo>
                    <a:pt x="11707" y="12035"/>
                  </a:lnTo>
                  <a:lnTo>
                    <a:pt x="11627" y="12012"/>
                  </a:lnTo>
                  <a:lnTo>
                    <a:pt x="11541" y="11996"/>
                  </a:lnTo>
                  <a:lnTo>
                    <a:pt x="11454" y="11979"/>
                  </a:lnTo>
                  <a:lnTo>
                    <a:pt x="11368" y="11969"/>
                  </a:lnTo>
                  <a:lnTo>
                    <a:pt x="11276" y="11957"/>
                  </a:lnTo>
                  <a:lnTo>
                    <a:pt x="11244" y="11946"/>
                  </a:lnTo>
                  <a:lnTo>
                    <a:pt x="11212" y="11934"/>
                  </a:lnTo>
                  <a:lnTo>
                    <a:pt x="11179" y="11924"/>
                  </a:lnTo>
                  <a:lnTo>
                    <a:pt x="11141" y="11918"/>
                  </a:lnTo>
                  <a:lnTo>
                    <a:pt x="11109" y="11913"/>
                  </a:lnTo>
                  <a:lnTo>
                    <a:pt x="11076" y="11913"/>
                  </a:lnTo>
                  <a:lnTo>
                    <a:pt x="11049" y="11924"/>
                  </a:lnTo>
                  <a:lnTo>
                    <a:pt x="11023" y="11946"/>
                  </a:lnTo>
                  <a:lnTo>
                    <a:pt x="10947" y="12229"/>
                  </a:lnTo>
                  <a:lnTo>
                    <a:pt x="10925" y="12256"/>
                  </a:lnTo>
                  <a:lnTo>
                    <a:pt x="10909" y="12279"/>
                  </a:lnTo>
                  <a:lnTo>
                    <a:pt x="10893" y="12296"/>
                  </a:lnTo>
                  <a:lnTo>
                    <a:pt x="10883" y="12307"/>
                  </a:lnTo>
                  <a:lnTo>
                    <a:pt x="10861" y="12312"/>
                  </a:lnTo>
                  <a:lnTo>
                    <a:pt x="10855" y="12312"/>
                  </a:lnTo>
                  <a:lnTo>
                    <a:pt x="10850" y="12312"/>
                  </a:lnTo>
                  <a:lnTo>
                    <a:pt x="10839" y="12312"/>
                  </a:lnTo>
                  <a:lnTo>
                    <a:pt x="10764" y="12273"/>
                  </a:lnTo>
                  <a:lnTo>
                    <a:pt x="10688" y="12251"/>
                  </a:lnTo>
                  <a:lnTo>
                    <a:pt x="10607" y="12240"/>
                  </a:lnTo>
                  <a:lnTo>
                    <a:pt x="10526" y="12235"/>
                  </a:lnTo>
                  <a:lnTo>
                    <a:pt x="10446" y="12229"/>
                  </a:lnTo>
                  <a:lnTo>
                    <a:pt x="10365" y="12223"/>
                  </a:lnTo>
                  <a:lnTo>
                    <a:pt x="10283" y="12213"/>
                  </a:lnTo>
                  <a:lnTo>
                    <a:pt x="10209" y="12196"/>
                  </a:lnTo>
                  <a:lnTo>
                    <a:pt x="10176" y="12196"/>
                  </a:lnTo>
                  <a:lnTo>
                    <a:pt x="10154" y="12207"/>
                  </a:lnTo>
                  <a:lnTo>
                    <a:pt x="10133" y="12213"/>
                  </a:lnTo>
                  <a:lnTo>
                    <a:pt x="10106" y="12207"/>
                  </a:lnTo>
                  <a:lnTo>
                    <a:pt x="10030" y="12185"/>
                  </a:lnTo>
                  <a:lnTo>
                    <a:pt x="9955" y="12168"/>
                  </a:lnTo>
                  <a:lnTo>
                    <a:pt x="9885" y="12151"/>
                  </a:lnTo>
                  <a:lnTo>
                    <a:pt x="9809" y="12140"/>
                  </a:lnTo>
                  <a:lnTo>
                    <a:pt x="9733" y="12130"/>
                  </a:lnTo>
                  <a:lnTo>
                    <a:pt x="9659" y="12118"/>
                  </a:lnTo>
                  <a:lnTo>
                    <a:pt x="9577" y="12107"/>
                  </a:lnTo>
                  <a:lnTo>
                    <a:pt x="9502" y="12102"/>
                  </a:lnTo>
                  <a:lnTo>
                    <a:pt x="9426" y="12090"/>
                  </a:lnTo>
                  <a:lnTo>
                    <a:pt x="9351" y="12085"/>
                  </a:lnTo>
                  <a:lnTo>
                    <a:pt x="9275" y="12079"/>
                  </a:lnTo>
                  <a:lnTo>
                    <a:pt x="9199" y="12068"/>
                  </a:lnTo>
                  <a:lnTo>
                    <a:pt x="9125" y="12057"/>
                  </a:lnTo>
                  <a:lnTo>
                    <a:pt x="9049" y="12045"/>
                  </a:lnTo>
                  <a:lnTo>
                    <a:pt x="8973" y="12035"/>
                  </a:lnTo>
                  <a:lnTo>
                    <a:pt x="8898" y="12018"/>
                  </a:lnTo>
                  <a:lnTo>
                    <a:pt x="8865" y="12018"/>
                  </a:lnTo>
                  <a:lnTo>
                    <a:pt x="8844" y="12018"/>
                  </a:lnTo>
                  <a:lnTo>
                    <a:pt x="8817" y="12024"/>
                  </a:lnTo>
                  <a:lnTo>
                    <a:pt x="8801" y="12035"/>
                  </a:lnTo>
                  <a:lnTo>
                    <a:pt x="8790" y="12040"/>
                  </a:lnTo>
                  <a:lnTo>
                    <a:pt x="8785" y="12045"/>
                  </a:lnTo>
                  <a:lnTo>
                    <a:pt x="8773" y="12057"/>
                  </a:lnTo>
                  <a:lnTo>
                    <a:pt x="8757" y="12062"/>
                  </a:lnTo>
                  <a:lnTo>
                    <a:pt x="8730" y="12045"/>
                  </a:lnTo>
                  <a:lnTo>
                    <a:pt x="8709" y="12024"/>
                  </a:lnTo>
                  <a:lnTo>
                    <a:pt x="8688" y="12002"/>
                  </a:lnTo>
                  <a:lnTo>
                    <a:pt x="8665" y="11979"/>
                  </a:lnTo>
                  <a:lnTo>
                    <a:pt x="8649" y="11946"/>
                  </a:lnTo>
                  <a:lnTo>
                    <a:pt x="8628" y="11913"/>
                  </a:lnTo>
                  <a:lnTo>
                    <a:pt x="8607" y="11879"/>
                  </a:lnTo>
                  <a:lnTo>
                    <a:pt x="8591" y="11846"/>
                  </a:lnTo>
                  <a:lnTo>
                    <a:pt x="8575" y="11813"/>
                  </a:lnTo>
                  <a:lnTo>
                    <a:pt x="8557" y="11774"/>
                  </a:lnTo>
                  <a:lnTo>
                    <a:pt x="8547" y="11740"/>
                  </a:lnTo>
                  <a:lnTo>
                    <a:pt x="8536" y="11702"/>
                  </a:lnTo>
                  <a:lnTo>
                    <a:pt x="8564" y="11652"/>
                  </a:lnTo>
                  <a:lnTo>
                    <a:pt x="8585" y="11602"/>
                  </a:lnTo>
                  <a:lnTo>
                    <a:pt x="8601" y="11552"/>
                  </a:lnTo>
                  <a:lnTo>
                    <a:pt x="8617" y="11496"/>
                  </a:lnTo>
                  <a:lnTo>
                    <a:pt x="8628" y="11441"/>
                  </a:lnTo>
                  <a:lnTo>
                    <a:pt x="8639" y="11385"/>
                  </a:lnTo>
                  <a:lnTo>
                    <a:pt x="8644" y="11330"/>
                  </a:lnTo>
                  <a:lnTo>
                    <a:pt x="8649" y="11275"/>
                  </a:lnTo>
                  <a:lnTo>
                    <a:pt x="8649" y="11247"/>
                  </a:lnTo>
                  <a:lnTo>
                    <a:pt x="8655" y="11219"/>
                  </a:lnTo>
                  <a:lnTo>
                    <a:pt x="8649" y="11202"/>
                  </a:lnTo>
                  <a:lnTo>
                    <a:pt x="8633" y="11185"/>
                  </a:lnTo>
                  <a:lnTo>
                    <a:pt x="8557" y="11164"/>
                  </a:lnTo>
                  <a:lnTo>
                    <a:pt x="8477" y="11147"/>
                  </a:lnTo>
                  <a:lnTo>
                    <a:pt x="8402" y="11130"/>
                  </a:lnTo>
                  <a:lnTo>
                    <a:pt x="8320" y="11114"/>
                  </a:lnTo>
                  <a:lnTo>
                    <a:pt x="8246" y="11097"/>
                  </a:lnTo>
                  <a:lnTo>
                    <a:pt x="8164" y="11080"/>
                  </a:lnTo>
                  <a:lnTo>
                    <a:pt x="8089" y="11069"/>
                  </a:lnTo>
                  <a:lnTo>
                    <a:pt x="8007" y="11058"/>
                  </a:lnTo>
                  <a:lnTo>
                    <a:pt x="7933" y="11046"/>
                  </a:lnTo>
                  <a:lnTo>
                    <a:pt x="7851" y="11036"/>
                  </a:lnTo>
                  <a:lnTo>
                    <a:pt x="7776" y="11024"/>
                  </a:lnTo>
                  <a:lnTo>
                    <a:pt x="7695" y="11013"/>
                  </a:lnTo>
                  <a:lnTo>
                    <a:pt x="7614" y="11008"/>
                  </a:lnTo>
                  <a:lnTo>
                    <a:pt x="7539" y="10996"/>
                  </a:lnTo>
                  <a:lnTo>
                    <a:pt x="7457" y="10991"/>
                  </a:lnTo>
                  <a:lnTo>
                    <a:pt x="7377" y="10986"/>
                  </a:lnTo>
                  <a:lnTo>
                    <a:pt x="7344" y="10986"/>
                  </a:lnTo>
                  <a:lnTo>
                    <a:pt x="7312" y="10986"/>
                  </a:lnTo>
                  <a:lnTo>
                    <a:pt x="7275" y="10986"/>
                  </a:lnTo>
                  <a:lnTo>
                    <a:pt x="7231" y="10980"/>
                  </a:lnTo>
                  <a:lnTo>
                    <a:pt x="7199" y="10975"/>
                  </a:lnTo>
                  <a:lnTo>
                    <a:pt x="7172" y="10980"/>
                  </a:lnTo>
                  <a:lnTo>
                    <a:pt x="7145" y="10986"/>
                  </a:lnTo>
                  <a:lnTo>
                    <a:pt x="7112" y="10986"/>
                  </a:lnTo>
                  <a:lnTo>
                    <a:pt x="6935" y="10941"/>
                  </a:lnTo>
                  <a:lnTo>
                    <a:pt x="6902" y="10941"/>
                  </a:lnTo>
                  <a:lnTo>
                    <a:pt x="6875" y="10941"/>
                  </a:lnTo>
                  <a:lnTo>
                    <a:pt x="6843" y="10941"/>
                  </a:lnTo>
                  <a:lnTo>
                    <a:pt x="6811" y="10936"/>
                  </a:lnTo>
                  <a:lnTo>
                    <a:pt x="6380" y="10908"/>
                  </a:lnTo>
                  <a:lnTo>
                    <a:pt x="6352" y="10913"/>
                  </a:lnTo>
                  <a:lnTo>
                    <a:pt x="6331" y="10913"/>
                  </a:lnTo>
                  <a:lnTo>
                    <a:pt x="6314" y="10913"/>
                  </a:lnTo>
                  <a:lnTo>
                    <a:pt x="6298" y="10913"/>
                  </a:lnTo>
                  <a:lnTo>
                    <a:pt x="6277" y="10925"/>
                  </a:lnTo>
                  <a:lnTo>
                    <a:pt x="6261" y="10930"/>
                  </a:lnTo>
                  <a:lnTo>
                    <a:pt x="6249" y="10936"/>
                  </a:lnTo>
                  <a:lnTo>
                    <a:pt x="6233" y="10941"/>
                  </a:lnTo>
                  <a:lnTo>
                    <a:pt x="6217" y="10941"/>
                  </a:lnTo>
                  <a:lnTo>
                    <a:pt x="6207" y="10941"/>
                  </a:lnTo>
                  <a:lnTo>
                    <a:pt x="6196" y="10941"/>
                  </a:lnTo>
                  <a:lnTo>
                    <a:pt x="6185" y="10941"/>
                  </a:lnTo>
                  <a:lnTo>
                    <a:pt x="6175" y="10941"/>
                  </a:lnTo>
                  <a:lnTo>
                    <a:pt x="6164" y="10936"/>
                  </a:lnTo>
                  <a:lnTo>
                    <a:pt x="6159" y="10936"/>
                  </a:lnTo>
                  <a:lnTo>
                    <a:pt x="6153" y="10936"/>
                  </a:lnTo>
                  <a:lnTo>
                    <a:pt x="6023" y="10802"/>
                  </a:lnTo>
                  <a:lnTo>
                    <a:pt x="5980" y="10792"/>
                  </a:lnTo>
                  <a:lnTo>
                    <a:pt x="5943" y="10785"/>
                  </a:lnTo>
                  <a:lnTo>
                    <a:pt x="5904" y="10769"/>
                  </a:lnTo>
                  <a:lnTo>
                    <a:pt x="5872" y="10742"/>
                  </a:lnTo>
                  <a:lnTo>
                    <a:pt x="5867" y="10719"/>
                  </a:lnTo>
                  <a:lnTo>
                    <a:pt x="5867" y="10691"/>
                  </a:lnTo>
                  <a:lnTo>
                    <a:pt x="5867" y="10669"/>
                  </a:lnTo>
                  <a:lnTo>
                    <a:pt x="5872" y="10641"/>
                  </a:lnTo>
                  <a:lnTo>
                    <a:pt x="5894" y="10008"/>
                  </a:lnTo>
                  <a:lnTo>
                    <a:pt x="5915" y="9276"/>
                  </a:lnTo>
                  <a:lnTo>
                    <a:pt x="5904" y="9193"/>
                  </a:lnTo>
                  <a:lnTo>
                    <a:pt x="5899" y="9110"/>
                  </a:lnTo>
                  <a:lnTo>
                    <a:pt x="5894" y="9026"/>
                  </a:lnTo>
                  <a:lnTo>
                    <a:pt x="5888" y="8943"/>
                  </a:lnTo>
                  <a:lnTo>
                    <a:pt x="5883" y="8860"/>
                  </a:lnTo>
                  <a:lnTo>
                    <a:pt x="5878" y="8771"/>
                  </a:lnTo>
                  <a:lnTo>
                    <a:pt x="5878" y="8687"/>
                  </a:lnTo>
                  <a:lnTo>
                    <a:pt x="5872" y="8604"/>
                  </a:lnTo>
                  <a:lnTo>
                    <a:pt x="5872" y="8521"/>
                  </a:lnTo>
                  <a:lnTo>
                    <a:pt x="5867" y="8438"/>
                  </a:lnTo>
                  <a:lnTo>
                    <a:pt x="5856" y="8355"/>
                  </a:lnTo>
                  <a:lnTo>
                    <a:pt x="5851" y="8272"/>
                  </a:lnTo>
                  <a:lnTo>
                    <a:pt x="5840" y="8194"/>
                  </a:lnTo>
                  <a:lnTo>
                    <a:pt x="5830" y="8116"/>
                  </a:lnTo>
                  <a:lnTo>
                    <a:pt x="5813" y="8044"/>
                  </a:lnTo>
                  <a:lnTo>
                    <a:pt x="5791" y="7971"/>
                  </a:lnTo>
                  <a:lnTo>
                    <a:pt x="5786" y="7950"/>
                  </a:lnTo>
                  <a:lnTo>
                    <a:pt x="5786" y="7927"/>
                  </a:lnTo>
                  <a:lnTo>
                    <a:pt x="5780" y="7910"/>
                  </a:lnTo>
                  <a:lnTo>
                    <a:pt x="5791" y="7888"/>
                  </a:lnTo>
                  <a:lnTo>
                    <a:pt x="5791" y="7855"/>
                  </a:lnTo>
                  <a:lnTo>
                    <a:pt x="5786" y="7822"/>
                  </a:lnTo>
                  <a:lnTo>
                    <a:pt x="5780" y="7794"/>
                  </a:lnTo>
                  <a:lnTo>
                    <a:pt x="5775" y="7761"/>
                  </a:lnTo>
                  <a:lnTo>
                    <a:pt x="5770" y="7732"/>
                  </a:lnTo>
                  <a:lnTo>
                    <a:pt x="5764" y="7705"/>
                  </a:lnTo>
                  <a:lnTo>
                    <a:pt x="5759" y="7683"/>
                  </a:lnTo>
                  <a:lnTo>
                    <a:pt x="5754" y="7661"/>
                  </a:lnTo>
                  <a:lnTo>
                    <a:pt x="5748" y="7644"/>
                  </a:lnTo>
                  <a:lnTo>
                    <a:pt x="5732" y="7628"/>
                  </a:lnTo>
                  <a:lnTo>
                    <a:pt x="5716" y="7621"/>
                  </a:lnTo>
                  <a:lnTo>
                    <a:pt x="5699" y="7616"/>
                  </a:lnTo>
                  <a:lnTo>
                    <a:pt x="5667" y="7611"/>
                  </a:lnTo>
                  <a:lnTo>
                    <a:pt x="5630" y="7611"/>
                  </a:lnTo>
                  <a:lnTo>
                    <a:pt x="5597" y="7605"/>
                  </a:lnTo>
                  <a:lnTo>
                    <a:pt x="5565" y="7605"/>
                  </a:lnTo>
                  <a:lnTo>
                    <a:pt x="5533" y="7600"/>
                  </a:lnTo>
                  <a:lnTo>
                    <a:pt x="5506" y="7588"/>
                  </a:lnTo>
                  <a:lnTo>
                    <a:pt x="5484" y="7571"/>
                  </a:lnTo>
                  <a:lnTo>
                    <a:pt x="5468" y="7550"/>
                  </a:lnTo>
                  <a:lnTo>
                    <a:pt x="5501" y="7211"/>
                  </a:lnTo>
                  <a:lnTo>
                    <a:pt x="5501" y="7183"/>
                  </a:lnTo>
                  <a:lnTo>
                    <a:pt x="5495" y="7156"/>
                  </a:lnTo>
                  <a:lnTo>
                    <a:pt x="5489" y="7122"/>
                  </a:lnTo>
                  <a:lnTo>
                    <a:pt x="5495" y="7078"/>
                  </a:lnTo>
                  <a:lnTo>
                    <a:pt x="5506" y="7039"/>
                  </a:lnTo>
                  <a:lnTo>
                    <a:pt x="5511" y="6995"/>
                  </a:lnTo>
                  <a:lnTo>
                    <a:pt x="5517" y="6950"/>
                  </a:lnTo>
                  <a:lnTo>
                    <a:pt x="5522" y="6900"/>
                  </a:lnTo>
                  <a:lnTo>
                    <a:pt x="5527" y="6851"/>
                  </a:lnTo>
                  <a:lnTo>
                    <a:pt x="5533" y="6801"/>
                  </a:lnTo>
                  <a:lnTo>
                    <a:pt x="5543" y="6750"/>
                  </a:lnTo>
                  <a:lnTo>
                    <a:pt x="5554" y="6706"/>
                  </a:lnTo>
                  <a:lnTo>
                    <a:pt x="5591" y="5295"/>
                  </a:lnTo>
                  <a:lnTo>
                    <a:pt x="5597" y="5257"/>
                  </a:lnTo>
                  <a:lnTo>
                    <a:pt x="5591" y="5219"/>
                  </a:lnTo>
                  <a:lnTo>
                    <a:pt x="5591" y="5179"/>
                  </a:lnTo>
                  <a:lnTo>
                    <a:pt x="5597" y="5146"/>
                  </a:lnTo>
                  <a:lnTo>
                    <a:pt x="5597" y="4874"/>
                  </a:lnTo>
                  <a:lnTo>
                    <a:pt x="5570" y="4319"/>
                  </a:lnTo>
                  <a:lnTo>
                    <a:pt x="5565" y="4236"/>
                  </a:lnTo>
                  <a:lnTo>
                    <a:pt x="5559" y="4153"/>
                  </a:lnTo>
                  <a:lnTo>
                    <a:pt x="5554" y="4069"/>
                  </a:lnTo>
                  <a:lnTo>
                    <a:pt x="5549" y="3986"/>
                  </a:lnTo>
                  <a:lnTo>
                    <a:pt x="5543" y="3902"/>
                  </a:lnTo>
                  <a:lnTo>
                    <a:pt x="5538" y="3819"/>
                  </a:lnTo>
                  <a:lnTo>
                    <a:pt x="5533" y="3736"/>
                  </a:lnTo>
                  <a:lnTo>
                    <a:pt x="5527" y="3653"/>
                  </a:lnTo>
                  <a:lnTo>
                    <a:pt x="5522" y="3569"/>
                  </a:lnTo>
                  <a:lnTo>
                    <a:pt x="5511" y="3492"/>
                  </a:lnTo>
                  <a:lnTo>
                    <a:pt x="5501" y="3408"/>
                  </a:lnTo>
                  <a:lnTo>
                    <a:pt x="5489" y="3331"/>
                  </a:lnTo>
                  <a:lnTo>
                    <a:pt x="5478" y="3253"/>
                  </a:lnTo>
                  <a:lnTo>
                    <a:pt x="5462" y="3181"/>
                  </a:lnTo>
                  <a:lnTo>
                    <a:pt x="5446" y="3109"/>
                  </a:lnTo>
                  <a:lnTo>
                    <a:pt x="5430" y="3036"/>
                  </a:lnTo>
                  <a:lnTo>
                    <a:pt x="5414" y="3014"/>
                  </a:lnTo>
                  <a:lnTo>
                    <a:pt x="5403" y="2998"/>
                  </a:lnTo>
                  <a:lnTo>
                    <a:pt x="5387" y="2993"/>
                  </a:lnTo>
                  <a:lnTo>
                    <a:pt x="5370" y="2981"/>
                  </a:lnTo>
                  <a:lnTo>
                    <a:pt x="5360" y="2964"/>
                  </a:lnTo>
                  <a:lnTo>
                    <a:pt x="5354" y="2964"/>
                  </a:lnTo>
                  <a:lnTo>
                    <a:pt x="5349" y="2970"/>
                  </a:lnTo>
                  <a:lnTo>
                    <a:pt x="5333" y="2970"/>
                  </a:lnTo>
                  <a:lnTo>
                    <a:pt x="5322" y="2976"/>
                  </a:lnTo>
                  <a:lnTo>
                    <a:pt x="5312" y="2986"/>
                  </a:lnTo>
                  <a:lnTo>
                    <a:pt x="5301" y="2993"/>
                  </a:lnTo>
                  <a:lnTo>
                    <a:pt x="5290" y="3003"/>
                  </a:lnTo>
                  <a:lnTo>
                    <a:pt x="5172" y="2964"/>
                  </a:lnTo>
                  <a:lnTo>
                    <a:pt x="5052" y="2926"/>
                  </a:lnTo>
                  <a:lnTo>
                    <a:pt x="4933" y="2887"/>
                  </a:lnTo>
                  <a:lnTo>
                    <a:pt x="4810" y="2848"/>
                  </a:lnTo>
                  <a:lnTo>
                    <a:pt x="4691" y="2809"/>
                  </a:lnTo>
                  <a:lnTo>
                    <a:pt x="4572" y="2775"/>
                  </a:lnTo>
                  <a:lnTo>
                    <a:pt x="4449" y="2737"/>
                  </a:lnTo>
                  <a:lnTo>
                    <a:pt x="4330" y="2698"/>
                  </a:lnTo>
                  <a:lnTo>
                    <a:pt x="4206" y="2659"/>
                  </a:lnTo>
                  <a:lnTo>
                    <a:pt x="4088" y="2614"/>
                  </a:lnTo>
                  <a:lnTo>
                    <a:pt x="3969" y="2576"/>
                  </a:lnTo>
                  <a:lnTo>
                    <a:pt x="3849" y="2531"/>
                  </a:lnTo>
                  <a:lnTo>
                    <a:pt x="3725" y="2487"/>
                  </a:lnTo>
                  <a:lnTo>
                    <a:pt x="3607" y="2443"/>
                  </a:lnTo>
                  <a:lnTo>
                    <a:pt x="3494" y="2398"/>
                  </a:lnTo>
                  <a:lnTo>
                    <a:pt x="3375" y="2348"/>
                  </a:lnTo>
                  <a:lnTo>
                    <a:pt x="3316" y="2360"/>
                  </a:lnTo>
                  <a:lnTo>
                    <a:pt x="3257" y="2382"/>
                  </a:lnTo>
                  <a:lnTo>
                    <a:pt x="3203" y="2410"/>
                  </a:lnTo>
                  <a:lnTo>
                    <a:pt x="3149" y="2443"/>
                  </a:lnTo>
                  <a:lnTo>
                    <a:pt x="3090" y="2481"/>
                  </a:lnTo>
                  <a:lnTo>
                    <a:pt x="3035" y="2520"/>
                  </a:lnTo>
                  <a:lnTo>
                    <a:pt x="2982" y="2548"/>
                  </a:lnTo>
                  <a:lnTo>
                    <a:pt x="2922" y="2576"/>
                  </a:lnTo>
                  <a:lnTo>
                    <a:pt x="2912" y="2598"/>
                  </a:lnTo>
                  <a:lnTo>
                    <a:pt x="2896" y="2609"/>
                  </a:lnTo>
                  <a:lnTo>
                    <a:pt x="2880" y="2614"/>
                  </a:lnTo>
                  <a:lnTo>
                    <a:pt x="2869" y="2626"/>
                  </a:lnTo>
                  <a:lnTo>
                    <a:pt x="2782" y="2681"/>
                  </a:lnTo>
                  <a:lnTo>
                    <a:pt x="2701" y="2732"/>
                  </a:lnTo>
                  <a:lnTo>
                    <a:pt x="2615" y="2782"/>
                  </a:lnTo>
                  <a:lnTo>
                    <a:pt x="2528" y="2832"/>
                  </a:lnTo>
                  <a:lnTo>
                    <a:pt x="2443" y="2875"/>
                  </a:lnTo>
                  <a:lnTo>
                    <a:pt x="2356" y="2926"/>
                  </a:lnTo>
                  <a:lnTo>
                    <a:pt x="2270" y="2970"/>
                  </a:lnTo>
                  <a:lnTo>
                    <a:pt x="2183" y="3014"/>
                  </a:lnTo>
                  <a:lnTo>
                    <a:pt x="2172" y="3031"/>
                  </a:lnTo>
                  <a:lnTo>
                    <a:pt x="2167" y="3048"/>
                  </a:lnTo>
                  <a:lnTo>
                    <a:pt x="2172" y="3059"/>
                  </a:lnTo>
                  <a:lnTo>
                    <a:pt x="2183" y="3070"/>
                  </a:lnTo>
                  <a:lnTo>
                    <a:pt x="2280" y="3109"/>
                  </a:lnTo>
                  <a:lnTo>
                    <a:pt x="2383" y="3142"/>
                  </a:lnTo>
                  <a:lnTo>
                    <a:pt x="2485" y="3170"/>
                  </a:lnTo>
                  <a:lnTo>
                    <a:pt x="2588" y="3197"/>
                  </a:lnTo>
                  <a:lnTo>
                    <a:pt x="2690" y="3220"/>
                  </a:lnTo>
                  <a:lnTo>
                    <a:pt x="2793" y="3248"/>
                  </a:lnTo>
                  <a:lnTo>
                    <a:pt x="2896" y="3270"/>
                  </a:lnTo>
                  <a:lnTo>
                    <a:pt x="3003" y="3286"/>
                  </a:lnTo>
                  <a:lnTo>
                    <a:pt x="3106" y="3308"/>
                  </a:lnTo>
                  <a:lnTo>
                    <a:pt x="3214" y="3331"/>
                  </a:lnTo>
                  <a:lnTo>
                    <a:pt x="3322" y="3348"/>
                  </a:lnTo>
                  <a:lnTo>
                    <a:pt x="3424" y="3370"/>
                  </a:lnTo>
                  <a:lnTo>
                    <a:pt x="3532" y="3391"/>
                  </a:lnTo>
                  <a:lnTo>
                    <a:pt x="3640" y="3414"/>
                  </a:lnTo>
                  <a:lnTo>
                    <a:pt x="3743" y="3442"/>
                  </a:lnTo>
                  <a:lnTo>
                    <a:pt x="3849" y="3469"/>
                  </a:lnTo>
                  <a:lnTo>
                    <a:pt x="3920" y="3486"/>
                  </a:lnTo>
                  <a:lnTo>
                    <a:pt x="3996" y="3503"/>
                  </a:lnTo>
                  <a:lnTo>
                    <a:pt x="4065" y="3514"/>
                  </a:lnTo>
                  <a:lnTo>
                    <a:pt x="4136" y="3525"/>
                  </a:lnTo>
                  <a:lnTo>
                    <a:pt x="4206" y="3536"/>
                  </a:lnTo>
                  <a:lnTo>
                    <a:pt x="4276" y="3552"/>
                  </a:lnTo>
                  <a:lnTo>
                    <a:pt x="4346" y="3569"/>
                  </a:lnTo>
                  <a:lnTo>
                    <a:pt x="4411" y="3592"/>
                  </a:lnTo>
                  <a:lnTo>
                    <a:pt x="4519" y="3736"/>
                  </a:lnTo>
                  <a:lnTo>
                    <a:pt x="4519" y="3758"/>
                  </a:lnTo>
                  <a:lnTo>
                    <a:pt x="4514" y="3775"/>
                  </a:lnTo>
                  <a:lnTo>
                    <a:pt x="4507" y="3786"/>
                  </a:lnTo>
                  <a:lnTo>
                    <a:pt x="4502" y="3798"/>
                  </a:lnTo>
                  <a:lnTo>
                    <a:pt x="4481" y="3831"/>
                  </a:lnTo>
                  <a:lnTo>
                    <a:pt x="4459" y="3853"/>
                  </a:lnTo>
                  <a:lnTo>
                    <a:pt x="4438" y="3869"/>
                  </a:lnTo>
                  <a:lnTo>
                    <a:pt x="4427" y="3897"/>
                  </a:lnTo>
                  <a:lnTo>
                    <a:pt x="4416" y="3992"/>
                  </a:lnTo>
                  <a:lnTo>
                    <a:pt x="4416" y="4102"/>
                  </a:lnTo>
                  <a:lnTo>
                    <a:pt x="4422" y="4213"/>
                  </a:lnTo>
                  <a:lnTo>
                    <a:pt x="4422" y="4324"/>
                  </a:lnTo>
                  <a:lnTo>
                    <a:pt x="4427" y="4430"/>
                  </a:lnTo>
                  <a:lnTo>
                    <a:pt x="4433" y="4541"/>
                  </a:lnTo>
                  <a:lnTo>
                    <a:pt x="4438" y="4646"/>
                  </a:lnTo>
                  <a:lnTo>
                    <a:pt x="4438" y="4757"/>
                  </a:lnTo>
                  <a:lnTo>
                    <a:pt x="4443" y="4863"/>
                  </a:lnTo>
                  <a:lnTo>
                    <a:pt x="4449" y="4973"/>
                  </a:lnTo>
                  <a:lnTo>
                    <a:pt x="4459" y="5079"/>
                  </a:lnTo>
                  <a:lnTo>
                    <a:pt x="4465" y="5184"/>
                  </a:lnTo>
                  <a:lnTo>
                    <a:pt x="4470" y="5295"/>
                  </a:lnTo>
                  <a:lnTo>
                    <a:pt x="4475" y="5401"/>
                  </a:lnTo>
                  <a:lnTo>
                    <a:pt x="4486" y="5513"/>
                  </a:lnTo>
                  <a:lnTo>
                    <a:pt x="4491" y="5618"/>
                  </a:lnTo>
                  <a:lnTo>
                    <a:pt x="4502" y="5729"/>
                  </a:lnTo>
                  <a:lnTo>
                    <a:pt x="4514" y="5828"/>
                  </a:lnTo>
                  <a:lnTo>
                    <a:pt x="4519" y="5929"/>
                  </a:lnTo>
                  <a:lnTo>
                    <a:pt x="4530" y="6029"/>
                  </a:lnTo>
                  <a:lnTo>
                    <a:pt x="4535" y="6134"/>
                  </a:lnTo>
                  <a:lnTo>
                    <a:pt x="4546" y="6234"/>
                  </a:lnTo>
                  <a:lnTo>
                    <a:pt x="4551" y="6328"/>
                  </a:lnTo>
                  <a:lnTo>
                    <a:pt x="4562" y="6428"/>
                  </a:lnTo>
                  <a:lnTo>
                    <a:pt x="4567" y="6522"/>
                  </a:lnTo>
                  <a:lnTo>
                    <a:pt x="4572" y="6828"/>
                  </a:lnTo>
                  <a:lnTo>
                    <a:pt x="4599" y="7078"/>
                  </a:lnTo>
                  <a:lnTo>
                    <a:pt x="4610" y="7105"/>
                  </a:lnTo>
                  <a:lnTo>
                    <a:pt x="4622" y="7122"/>
                  </a:lnTo>
                  <a:lnTo>
                    <a:pt x="4627" y="7145"/>
                  </a:lnTo>
                  <a:lnTo>
                    <a:pt x="4632" y="7166"/>
                  </a:lnTo>
                  <a:lnTo>
                    <a:pt x="4627" y="7178"/>
                  </a:lnTo>
                  <a:lnTo>
                    <a:pt x="4627" y="7189"/>
                  </a:lnTo>
                  <a:lnTo>
                    <a:pt x="4622" y="7200"/>
                  </a:lnTo>
                  <a:lnTo>
                    <a:pt x="4622" y="7211"/>
                  </a:lnTo>
                  <a:lnTo>
                    <a:pt x="4060" y="7578"/>
                  </a:lnTo>
                  <a:lnTo>
                    <a:pt x="4044" y="7600"/>
                  </a:lnTo>
                  <a:lnTo>
                    <a:pt x="4028" y="7616"/>
                  </a:lnTo>
                  <a:lnTo>
                    <a:pt x="4001" y="7633"/>
                  </a:lnTo>
                  <a:lnTo>
                    <a:pt x="3969" y="7661"/>
                  </a:lnTo>
                  <a:lnTo>
                    <a:pt x="3725" y="7827"/>
                  </a:lnTo>
                  <a:lnTo>
                    <a:pt x="3715" y="7844"/>
                  </a:lnTo>
                  <a:lnTo>
                    <a:pt x="3704" y="7860"/>
                  </a:lnTo>
                  <a:lnTo>
                    <a:pt x="3688" y="7872"/>
                  </a:lnTo>
                  <a:lnTo>
                    <a:pt x="3677" y="7877"/>
                  </a:lnTo>
                  <a:lnTo>
                    <a:pt x="3640" y="7883"/>
                  </a:lnTo>
                  <a:lnTo>
                    <a:pt x="3596" y="7888"/>
                  </a:lnTo>
                  <a:lnTo>
                    <a:pt x="3559" y="7888"/>
                  </a:lnTo>
                  <a:lnTo>
                    <a:pt x="3520" y="7900"/>
                  </a:lnTo>
                  <a:lnTo>
                    <a:pt x="3515" y="7910"/>
                  </a:lnTo>
                  <a:lnTo>
                    <a:pt x="3510" y="7922"/>
                  </a:lnTo>
                  <a:lnTo>
                    <a:pt x="3499" y="7927"/>
                  </a:lnTo>
                  <a:lnTo>
                    <a:pt x="3488" y="7943"/>
                  </a:lnTo>
                  <a:lnTo>
                    <a:pt x="3462" y="7950"/>
                  </a:lnTo>
                  <a:lnTo>
                    <a:pt x="3440" y="7955"/>
                  </a:lnTo>
                  <a:lnTo>
                    <a:pt x="3424" y="7977"/>
                  </a:lnTo>
                  <a:lnTo>
                    <a:pt x="3419" y="8005"/>
                  </a:lnTo>
                  <a:lnTo>
                    <a:pt x="3451" y="8021"/>
                  </a:lnTo>
                  <a:lnTo>
                    <a:pt x="3488" y="8026"/>
                  </a:lnTo>
                  <a:lnTo>
                    <a:pt x="3520" y="8038"/>
                  </a:lnTo>
                  <a:lnTo>
                    <a:pt x="3559" y="8038"/>
                  </a:lnTo>
                  <a:lnTo>
                    <a:pt x="3596" y="8044"/>
                  </a:lnTo>
                  <a:lnTo>
                    <a:pt x="3640" y="8055"/>
                  </a:lnTo>
                  <a:lnTo>
                    <a:pt x="3677" y="8061"/>
                  </a:lnTo>
                  <a:lnTo>
                    <a:pt x="3715" y="8077"/>
                  </a:lnTo>
                  <a:lnTo>
                    <a:pt x="3791" y="8094"/>
                  </a:lnTo>
                  <a:lnTo>
                    <a:pt x="3861" y="8111"/>
                  </a:lnTo>
                  <a:lnTo>
                    <a:pt x="3936" y="8127"/>
                  </a:lnTo>
                  <a:lnTo>
                    <a:pt x="4012" y="8138"/>
                  </a:lnTo>
                  <a:lnTo>
                    <a:pt x="4088" y="8149"/>
                  </a:lnTo>
                  <a:lnTo>
                    <a:pt x="4162" y="8166"/>
                  </a:lnTo>
                  <a:lnTo>
                    <a:pt x="4238" y="8177"/>
                  </a:lnTo>
                  <a:lnTo>
                    <a:pt x="4314" y="8194"/>
                  </a:lnTo>
                  <a:lnTo>
                    <a:pt x="4389" y="8210"/>
                  </a:lnTo>
                  <a:lnTo>
                    <a:pt x="4459" y="8232"/>
                  </a:lnTo>
                  <a:lnTo>
                    <a:pt x="4535" y="8255"/>
                  </a:lnTo>
                  <a:lnTo>
                    <a:pt x="4605" y="8277"/>
                  </a:lnTo>
                  <a:lnTo>
                    <a:pt x="4675" y="8305"/>
                  </a:lnTo>
                  <a:lnTo>
                    <a:pt x="4740" y="8338"/>
                  </a:lnTo>
                  <a:lnTo>
                    <a:pt x="4804" y="8377"/>
                  </a:lnTo>
                  <a:lnTo>
                    <a:pt x="4869" y="8421"/>
                  </a:lnTo>
                  <a:lnTo>
                    <a:pt x="4869" y="8433"/>
                  </a:lnTo>
                  <a:lnTo>
                    <a:pt x="4869" y="8443"/>
                  </a:lnTo>
                  <a:lnTo>
                    <a:pt x="4864" y="8454"/>
                  </a:lnTo>
                  <a:lnTo>
                    <a:pt x="4859" y="8466"/>
                  </a:lnTo>
                  <a:lnTo>
                    <a:pt x="4848" y="8482"/>
                  </a:lnTo>
                  <a:lnTo>
                    <a:pt x="4831" y="8499"/>
                  </a:lnTo>
                  <a:lnTo>
                    <a:pt x="4820" y="8509"/>
                  </a:lnTo>
                  <a:lnTo>
                    <a:pt x="4804" y="8521"/>
                  </a:lnTo>
                  <a:lnTo>
                    <a:pt x="4783" y="8521"/>
                  </a:lnTo>
                  <a:lnTo>
                    <a:pt x="4767" y="8521"/>
                  </a:lnTo>
                  <a:lnTo>
                    <a:pt x="4756" y="8526"/>
                  </a:lnTo>
                  <a:lnTo>
                    <a:pt x="4745" y="8543"/>
                  </a:lnTo>
                  <a:lnTo>
                    <a:pt x="4772" y="8743"/>
                  </a:lnTo>
                  <a:lnTo>
                    <a:pt x="4783" y="8782"/>
                  </a:lnTo>
                  <a:lnTo>
                    <a:pt x="4799" y="8810"/>
                  </a:lnTo>
                  <a:lnTo>
                    <a:pt x="4804" y="8843"/>
                  </a:lnTo>
                  <a:lnTo>
                    <a:pt x="4804" y="8865"/>
                  </a:lnTo>
                  <a:lnTo>
                    <a:pt x="4836" y="9176"/>
                  </a:lnTo>
                  <a:lnTo>
                    <a:pt x="4853" y="9215"/>
                  </a:lnTo>
                  <a:lnTo>
                    <a:pt x="4869" y="9243"/>
                  </a:lnTo>
                  <a:lnTo>
                    <a:pt x="4875" y="9270"/>
                  </a:lnTo>
                  <a:lnTo>
                    <a:pt x="4869" y="9304"/>
                  </a:lnTo>
                  <a:lnTo>
                    <a:pt x="4869" y="9337"/>
                  </a:lnTo>
                  <a:lnTo>
                    <a:pt x="4869" y="9364"/>
                  </a:lnTo>
                  <a:lnTo>
                    <a:pt x="4875" y="9392"/>
                  </a:lnTo>
                  <a:lnTo>
                    <a:pt x="4875" y="9426"/>
                  </a:lnTo>
                  <a:lnTo>
                    <a:pt x="4880" y="9454"/>
                  </a:lnTo>
                  <a:lnTo>
                    <a:pt x="4885" y="9482"/>
                  </a:lnTo>
                  <a:lnTo>
                    <a:pt x="4885" y="9515"/>
                  </a:lnTo>
                  <a:lnTo>
                    <a:pt x="4891" y="9548"/>
                  </a:lnTo>
                  <a:lnTo>
                    <a:pt x="4896" y="9643"/>
                  </a:lnTo>
                  <a:lnTo>
                    <a:pt x="4901" y="9736"/>
                  </a:lnTo>
                  <a:lnTo>
                    <a:pt x="4912" y="9826"/>
                  </a:lnTo>
                  <a:lnTo>
                    <a:pt x="4923" y="9920"/>
                  </a:lnTo>
                  <a:lnTo>
                    <a:pt x="4928" y="10008"/>
                  </a:lnTo>
                  <a:lnTo>
                    <a:pt x="4939" y="10103"/>
                  </a:lnTo>
                  <a:lnTo>
                    <a:pt x="4951" y="10192"/>
                  </a:lnTo>
                  <a:lnTo>
                    <a:pt x="4961" y="10281"/>
                  </a:lnTo>
                  <a:lnTo>
                    <a:pt x="4972" y="10370"/>
                  </a:lnTo>
                  <a:lnTo>
                    <a:pt x="4983" y="10463"/>
                  </a:lnTo>
                  <a:lnTo>
                    <a:pt x="4988" y="10553"/>
                  </a:lnTo>
                  <a:lnTo>
                    <a:pt x="4993" y="10647"/>
                  </a:lnTo>
                  <a:lnTo>
                    <a:pt x="4999" y="10736"/>
                  </a:lnTo>
                  <a:lnTo>
                    <a:pt x="4999" y="10830"/>
                  </a:lnTo>
                  <a:lnTo>
                    <a:pt x="4999" y="10925"/>
                  </a:lnTo>
                  <a:lnTo>
                    <a:pt x="4993" y="11019"/>
                  </a:lnTo>
                  <a:lnTo>
                    <a:pt x="4993" y="11064"/>
                  </a:lnTo>
                  <a:lnTo>
                    <a:pt x="4999" y="11102"/>
                  </a:lnTo>
                  <a:lnTo>
                    <a:pt x="5004" y="11136"/>
                  </a:lnTo>
                  <a:lnTo>
                    <a:pt x="5015" y="11164"/>
                  </a:lnTo>
                  <a:lnTo>
                    <a:pt x="5004" y="11197"/>
                  </a:lnTo>
                  <a:lnTo>
                    <a:pt x="4993" y="11224"/>
                  </a:lnTo>
                  <a:lnTo>
                    <a:pt x="4983" y="11252"/>
                  </a:lnTo>
                  <a:lnTo>
                    <a:pt x="4977" y="11275"/>
                  </a:lnTo>
                  <a:lnTo>
                    <a:pt x="4972" y="11308"/>
                  </a:lnTo>
                  <a:lnTo>
                    <a:pt x="4972" y="11335"/>
                  </a:lnTo>
                  <a:lnTo>
                    <a:pt x="4972" y="11358"/>
                  </a:lnTo>
                  <a:lnTo>
                    <a:pt x="4983" y="11380"/>
                  </a:lnTo>
                  <a:lnTo>
                    <a:pt x="4999" y="11396"/>
                  </a:lnTo>
                  <a:lnTo>
                    <a:pt x="5009" y="11413"/>
                  </a:lnTo>
                  <a:lnTo>
                    <a:pt x="5020" y="11430"/>
                  </a:lnTo>
                  <a:lnTo>
                    <a:pt x="5036" y="11458"/>
                  </a:lnTo>
                  <a:lnTo>
                    <a:pt x="5036" y="11469"/>
                  </a:lnTo>
                  <a:lnTo>
                    <a:pt x="5047" y="11474"/>
                  </a:lnTo>
                  <a:lnTo>
                    <a:pt x="5052" y="11486"/>
                  </a:lnTo>
                  <a:lnTo>
                    <a:pt x="5058" y="11496"/>
                  </a:lnTo>
                  <a:lnTo>
                    <a:pt x="5074" y="11507"/>
                  </a:lnTo>
                  <a:lnTo>
                    <a:pt x="5085" y="11519"/>
                  </a:lnTo>
                  <a:lnTo>
                    <a:pt x="5096" y="11529"/>
                  </a:lnTo>
                  <a:lnTo>
                    <a:pt x="5096" y="11546"/>
                  </a:lnTo>
                  <a:lnTo>
                    <a:pt x="5080" y="11591"/>
                  </a:lnTo>
                  <a:lnTo>
                    <a:pt x="5069" y="11630"/>
                  </a:lnTo>
                  <a:lnTo>
                    <a:pt x="5058" y="11668"/>
                  </a:lnTo>
                  <a:lnTo>
                    <a:pt x="5031" y="11696"/>
                  </a:lnTo>
                  <a:lnTo>
                    <a:pt x="5009" y="11707"/>
                  </a:lnTo>
                  <a:lnTo>
                    <a:pt x="4988" y="11718"/>
                  </a:lnTo>
                  <a:lnTo>
                    <a:pt x="4967" y="11718"/>
                  </a:lnTo>
                  <a:lnTo>
                    <a:pt x="4944" y="11718"/>
                  </a:lnTo>
                  <a:lnTo>
                    <a:pt x="4901" y="11702"/>
                  </a:lnTo>
                  <a:lnTo>
                    <a:pt x="4864" y="11690"/>
                  </a:lnTo>
                  <a:lnTo>
                    <a:pt x="4820" y="11680"/>
                  </a:lnTo>
                  <a:lnTo>
                    <a:pt x="4778" y="11674"/>
                  </a:lnTo>
                  <a:lnTo>
                    <a:pt x="4735" y="11668"/>
                  </a:lnTo>
                  <a:lnTo>
                    <a:pt x="4696" y="11663"/>
                  </a:lnTo>
                  <a:lnTo>
                    <a:pt x="4654" y="11663"/>
                  </a:lnTo>
                  <a:lnTo>
                    <a:pt x="4615" y="11668"/>
                  </a:lnTo>
                  <a:lnTo>
                    <a:pt x="3596" y="11346"/>
                  </a:lnTo>
                  <a:lnTo>
                    <a:pt x="3553" y="11341"/>
                  </a:lnTo>
                  <a:lnTo>
                    <a:pt x="3520" y="11346"/>
                  </a:lnTo>
                  <a:lnTo>
                    <a:pt x="3488" y="11358"/>
                  </a:lnTo>
                  <a:lnTo>
                    <a:pt x="3446" y="11358"/>
                  </a:lnTo>
                  <a:lnTo>
                    <a:pt x="3299" y="11302"/>
                  </a:lnTo>
                  <a:lnTo>
                    <a:pt x="3283" y="11285"/>
                  </a:lnTo>
                  <a:lnTo>
                    <a:pt x="3273" y="11268"/>
                  </a:lnTo>
                  <a:lnTo>
                    <a:pt x="3262" y="11252"/>
                  </a:lnTo>
                  <a:lnTo>
                    <a:pt x="3251" y="11241"/>
                  </a:lnTo>
                  <a:lnTo>
                    <a:pt x="3235" y="11207"/>
                  </a:lnTo>
                  <a:lnTo>
                    <a:pt x="3225" y="11180"/>
                  </a:lnTo>
                  <a:lnTo>
                    <a:pt x="3214" y="11157"/>
                  </a:lnTo>
                  <a:lnTo>
                    <a:pt x="3214" y="11130"/>
                  </a:lnTo>
                  <a:lnTo>
                    <a:pt x="3214" y="11114"/>
                  </a:lnTo>
                  <a:lnTo>
                    <a:pt x="3214" y="11097"/>
                  </a:lnTo>
                  <a:lnTo>
                    <a:pt x="3214" y="11080"/>
                  </a:lnTo>
                  <a:lnTo>
                    <a:pt x="3214" y="11069"/>
                  </a:lnTo>
                  <a:lnTo>
                    <a:pt x="3225" y="11058"/>
                  </a:lnTo>
                  <a:lnTo>
                    <a:pt x="3230" y="11052"/>
                  </a:lnTo>
                  <a:lnTo>
                    <a:pt x="3235" y="11046"/>
                  </a:lnTo>
                  <a:lnTo>
                    <a:pt x="3262" y="11041"/>
                  </a:lnTo>
                  <a:lnTo>
                    <a:pt x="3283" y="11041"/>
                  </a:lnTo>
                  <a:lnTo>
                    <a:pt x="3299" y="11041"/>
                  </a:lnTo>
                  <a:lnTo>
                    <a:pt x="3311" y="11036"/>
                  </a:lnTo>
                  <a:lnTo>
                    <a:pt x="3306" y="11008"/>
                  </a:lnTo>
                  <a:lnTo>
                    <a:pt x="3299" y="10975"/>
                  </a:lnTo>
                  <a:lnTo>
                    <a:pt x="3294" y="10946"/>
                  </a:lnTo>
                  <a:lnTo>
                    <a:pt x="3294" y="10913"/>
                  </a:lnTo>
                  <a:lnTo>
                    <a:pt x="3294" y="10886"/>
                  </a:lnTo>
                  <a:lnTo>
                    <a:pt x="3294" y="10858"/>
                  </a:lnTo>
                  <a:lnTo>
                    <a:pt x="3294" y="10830"/>
                  </a:lnTo>
                  <a:lnTo>
                    <a:pt x="3289" y="10802"/>
                  </a:lnTo>
                  <a:lnTo>
                    <a:pt x="3278" y="10792"/>
                  </a:lnTo>
                  <a:lnTo>
                    <a:pt x="3267" y="10775"/>
                  </a:lnTo>
                  <a:lnTo>
                    <a:pt x="3262" y="10764"/>
                  </a:lnTo>
                  <a:lnTo>
                    <a:pt x="3251" y="10758"/>
                  </a:lnTo>
                  <a:lnTo>
                    <a:pt x="2604" y="10513"/>
                  </a:lnTo>
                  <a:lnTo>
                    <a:pt x="2588" y="10520"/>
                  </a:lnTo>
                  <a:lnTo>
                    <a:pt x="2567" y="10525"/>
                  </a:lnTo>
                  <a:lnTo>
                    <a:pt x="2551" y="10525"/>
                  </a:lnTo>
                  <a:lnTo>
                    <a:pt x="2540" y="10525"/>
                  </a:lnTo>
                  <a:lnTo>
                    <a:pt x="2464" y="10497"/>
                  </a:lnTo>
                  <a:lnTo>
                    <a:pt x="2383" y="10470"/>
                  </a:lnTo>
                  <a:lnTo>
                    <a:pt x="2307" y="10442"/>
                  </a:lnTo>
                  <a:lnTo>
                    <a:pt x="2232" y="10414"/>
                  </a:lnTo>
                  <a:lnTo>
                    <a:pt x="2151" y="10387"/>
                  </a:lnTo>
                  <a:lnTo>
                    <a:pt x="2075" y="10359"/>
                  </a:lnTo>
                  <a:lnTo>
                    <a:pt x="2000" y="10330"/>
                  </a:lnTo>
                  <a:lnTo>
                    <a:pt x="1925" y="10302"/>
                  </a:lnTo>
                  <a:lnTo>
                    <a:pt x="1844" y="10275"/>
                  </a:lnTo>
                  <a:lnTo>
                    <a:pt x="1768" y="10253"/>
                  </a:lnTo>
                  <a:lnTo>
                    <a:pt x="1693" y="10231"/>
                  </a:lnTo>
                  <a:lnTo>
                    <a:pt x="1612" y="10209"/>
                  </a:lnTo>
                  <a:lnTo>
                    <a:pt x="1536" y="10186"/>
                  </a:lnTo>
                  <a:lnTo>
                    <a:pt x="1461" y="10169"/>
                  </a:lnTo>
                  <a:lnTo>
                    <a:pt x="1380" y="10153"/>
                  </a:lnTo>
                  <a:lnTo>
                    <a:pt x="1304" y="10141"/>
                  </a:lnTo>
                  <a:lnTo>
                    <a:pt x="1293" y="10186"/>
                  </a:lnTo>
                  <a:lnTo>
                    <a:pt x="1293" y="10226"/>
                  </a:lnTo>
                  <a:lnTo>
                    <a:pt x="1288" y="10259"/>
                  </a:lnTo>
                  <a:lnTo>
                    <a:pt x="1272" y="10286"/>
                  </a:lnTo>
                  <a:lnTo>
                    <a:pt x="1256" y="10292"/>
                  </a:lnTo>
                  <a:lnTo>
                    <a:pt x="1245" y="10292"/>
                  </a:lnTo>
                  <a:lnTo>
                    <a:pt x="1240" y="10292"/>
                  </a:lnTo>
                  <a:lnTo>
                    <a:pt x="1229" y="10292"/>
                  </a:lnTo>
                  <a:lnTo>
                    <a:pt x="1207" y="10269"/>
                  </a:lnTo>
                  <a:lnTo>
                    <a:pt x="1186" y="10253"/>
                  </a:lnTo>
                  <a:lnTo>
                    <a:pt x="1170" y="10236"/>
                  </a:lnTo>
                  <a:lnTo>
                    <a:pt x="1164" y="10219"/>
                  </a:lnTo>
                  <a:lnTo>
                    <a:pt x="1024" y="9686"/>
                  </a:lnTo>
                  <a:lnTo>
                    <a:pt x="1014" y="9681"/>
                  </a:lnTo>
                  <a:lnTo>
                    <a:pt x="1014" y="9665"/>
                  </a:lnTo>
                  <a:lnTo>
                    <a:pt x="1008" y="9653"/>
                  </a:lnTo>
                  <a:lnTo>
                    <a:pt x="1008" y="9643"/>
                  </a:lnTo>
                  <a:lnTo>
                    <a:pt x="851" y="8915"/>
                  </a:lnTo>
                  <a:lnTo>
                    <a:pt x="851" y="8898"/>
                  </a:lnTo>
                  <a:lnTo>
                    <a:pt x="851" y="8888"/>
                  </a:lnTo>
                  <a:lnTo>
                    <a:pt x="851" y="8876"/>
                  </a:lnTo>
                  <a:lnTo>
                    <a:pt x="851" y="8860"/>
                  </a:lnTo>
                  <a:lnTo>
                    <a:pt x="803" y="8599"/>
                  </a:lnTo>
                  <a:lnTo>
                    <a:pt x="690" y="8033"/>
                  </a:lnTo>
                  <a:lnTo>
                    <a:pt x="679" y="8016"/>
                  </a:lnTo>
                  <a:lnTo>
                    <a:pt x="679" y="8005"/>
                  </a:lnTo>
                  <a:lnTo>
                    <a:pt x="673" y="7993"/>
                  </a:lnTo>
                  <a:lnTo>
                    <a:pt x="673" y="7977"/>
                  </a:lnTo>
                  <a:lnTo>
                    <a:pt x="333" y="5740"/>
                  </a:lnTo>
                  <a:lnTo>
                    <a:pt x="64" y="4113"/>
                  </a:lnTo>
                  <a:lnTo>
                    <a:pt x="59" y="4097"/>
                  </a:lnTo>
                  <a:lnTo>
                    <a:pt x="44" y="4085"/>
                  </a:lnTo>
                  <a:lnTo>
                    <a:pt x="34" y="4075"/>
                  </a:lnTo>
                  <a:lnTo>
                    <a:pt x="23" y="4058"/>
                  </a:lnTo>
                  <a:lnTo>
                    <a:pt x="11" y="4035"/>
                  </a:lnTo>
                  <a:lnTo>
                    <a:pt x="6" y="4008"/>
                  </a:lnTo>
                  <a:lnTo>
                    <a:pt x="0" y="3986"/>
                  </a:lnTo>
                  <a:lnTo>
                    <a:pt x="0" y="3964"/>
                  </a:lnTo>
                  <a:lnTo>
                    <a:pt x="16" y="3941"/>
                  </a:lnTo>
                  <a:lnTo>
                    <a:pt x="39" y="3931"/>
                  </a:lnTo>
                  <a:lnTo>
                    <a:pt x="48" y="3924"/>
                  </a:lnTo>
                  <a:lnTo>
                    <a:pt x="59" y="3914"/>
                  </a:lnTo>
                  <a:lnTo>
                    <a:pt x="522" y="3637"/>
                  </a:lnTo>
                  <a:lnTo>
                    <a:pt x="544" y="3614"/>
                  </a:lnTo>
                  <a:lnTo>
                    <a:pt x="560" y="3603"/>
                  </a:lnTo>
                  <a:lnTo>
                    <a:pt x="571" y="3597"/>
                  </a:lnTo>
                  <a:lnTo>
                    <a:pt x="582" y="3586"/>
                  </a:lnTo>
                  <a:lnTo>
                    <a:pt x="1088" y="3230"/>
                  </a:lnTo>
                  <a:lnTo>
                    <a:pt x="1110" y="3197"/>
                  </a:lnTo>
                  <a:lnTo>
                    <a:pt x="1132" y="3164"/>
                  </a:lnTo>
                  <a:lnTo>
                    <a:pt x="1154" y="3137"/>
                  </a:lnTo>
                  <a:lnTo>
                    <a:pt x="1180" y="3125"/>
                  </a:lnTo>
                  <a:lnTo>
                    <a:pt x="1212" y="3125"/>
                  </a:lnTo>
                  <a:lnTo>
                    <a:pt x="1245" y="3131"/>
                  </a:lnTo>
                  <a:lnTo>
                    <a:pt x="1277" y="3137"/>
                  </a:lnTo>
                  <a:lnTo>
                    <a:pt x="1309" y="3142"/>
                  </a:lnTo>
                  <a:lnTo>
                    <a:pt x="1337" y="3154"/>
                  </a:lnTo>
                  <a:lnTo>
                    <a:pt x="1364" y="3164"/>
                  </a:lnTo>
                  <a:lnTo>
                    <a:pt x="1396" y="3175"/>
                  </a:lnTo>
                  <a:lnTo>
                    <a:pt x="1423" y="3187"/>
                  </a:lnTo>
                  <a:lnTo>
                    <a:pt x="1461" y="3187"/>
                  </a:lnTo>
                  <a:lnTo>
                    <a:pt x="1493" y="3181"/>
                  </a:lnTo>
                  <a:lnTo>
                    <a:pt x="1515" y="3175"/>
                  </a:lnTo>
                  <a:lnTo>
                    <a:pt x="1541" y="3181"/>
                  </a:lnTo>
                  <a:lnTo>
                    <a:pt x="1574" y="3187"/>
                  </a:lnTo>
                  <a:lnTo>
                    <a:pt x="1606" y="3187"/>
                  </a:lnTo>
                  <a:lnTo>
                    <a:pt x="1638" y="3187"/>
                  </a:lnTo>
                  <a:lnTo>
                    <a:pt x="1666" y="3187"/>
                  </a:lnTo>
                  <a:lnTo>
                    <a:pt x="1693" y="3187"/>
                  </a:lnTo>
                  <a:lnTo>
                    <a:pt x="1720" y="3181"/>
                  </a:lnTo>
                  <a:lnTo>
                    <a:pt x="1741" y="3170"/>
                  </a:lnTo>
                  <a:lnTo>
                    <a:pt x="1757" y="3159"/>
                  </a:lnTo>
                  <a:lnTo>
                    <a:pt x="1762" y="2959"/>
                  </a:lnTo>
                  <a:lnTo>
                    <a:pt x="1768" y="2948"/>
                  </a:lnTo>
                  <a:lnTo>
                    <a:pt x="1779" y="2936"/>
                  </a:lnTo>
                  <a:lnTo>
                    <a:pt x="1785" y="2926"/>
                  </a:lnTo>
                  <a:lnTo>
                    <a:pt x="1790" y="2920"/>
                  </a:lnTo>
                  <a:lnTo>
                    <a:pt x="1860" y="2893"/>
                  </a:lnTo>
                  <a:lnTo>
                    <a:pt x="1930" y="2865"/>
                  </a:lnTo>
                  <a:lnTo>
                    <a:pt x="1995" y="2837"/>
                  </a:lnTo>
                  <a:lnTo>
                    <a:pt x="2059" y="2809"/>
                  </a:lnTo>
                  <a:lnTo>
                    <a:pt x="2124" y="2782"/>
                  </a:lnTo>
                  <a:lnTo>
                    <a:pt x="2189" y="2748"/>
                  </a:lnTo>
                  <a:lnTo>
                    <a:pt x="2248" y="2715"/>
                  </a:lnTo>
                  <a:lnTo>
                    <a:pt x="2307" y="2681"/>
                  </a:lnTo>
                  <a:lnTo>
                    <a:pt x="2367" y="2648"/>
                  </a:lnTo>
                  <a:lnTo>
                    <a:pt x="2426" y="2614"/>
                  </a:lnTo>
                  <a:lnTo>
                    <a:pt x="2485" y="2581"/>
                  </a:lnTo>
                  <a:lnTo>
                    <a:pt x="2540" y="2543"/>
                  </a:lnTo>
                  <a:lnTo>
                    <a:pt x="2599" y="2509"/>
                  </a:lnTo>
                  <a:lnTo>
                    <a:pt x="2653" y="2470"/>
                  </a:lnTo>
                  <a:lnTo>
                    <a:pt x="2707" y="2432"/>
                  </a:lnTo>
                  <a:lnTo>
                    <a:pt x="2761" y="2393"/>
                  </a:lnTo>
                  <a:lnTo>
                    <a:pt x="2777" y="2370"/>
                  </a:lnTo>
                  <a:lnTo>
                    <a:pt x="2793" y="2360"/>
                  </a:lnTo>
                  <a:lnTo>
                    <a:pt x="2809" y="2354"/>
                  </a:lnTo>
                  <a:lnTo>
                    <a:pt x="2825" y="2342"/>
                  </a:lnTo>
                  <a:lnTo>
                    <a:pt x="3073" y="2187"/>
                  </a:lnTo>
                  <a:lnTo>
                    <a:pt x="3090" y="2171"/>
                  </a:lnTo>
                  <a:lnTo>
                    <a:pt x="3095" y="2165"/>
                  </a:lnTo>
                  <a:lnTo>
                    <a:pt x="3106" y="2154"/>
                  </a:lnTo>
                  <a:lnTo>
                    <a:pt x="3117" y="2148"/>
                  </a:lnTo>
                  <a:lnTo>
                    <a:pt x="3133" y="2138"/>
                  </a:lnTo>
                  <a:lnTo>
                    <a:pt x="3138" y="2121"/>
                  </a:lnTo>
                  <a:lnTo>
                    <a:pt x="3149" y="2110"/>
                  </a:lnTo>
                  <a:lnTo>
                    <a:pt x="3154" y="2098"/>
                  </a:lnTo>
                  <a:lnTo>
                    <a:pt x="3186" y="2088"/>
                  </a:lnTo>
                  <a:lnTo>
                    <a:pt x="3214" y="2071"/>
                  </a:lnTo>
                  <a:lnTo>
                    <a:pt x="3235" y="2060"/>
                  </a:lnTo>
                  <a:lnTo>
                    <a:pt x="3257" y="2043"/>
                  </a:lnTo>
                  <a:lnTo>
                    <a:pt x="3283" y="2043"/>
                  </a:lnTo>
                  <a:lnTo>
                    <a:pt x="3311" y="2055"/>
                  </a:lnTo>
                  <a:lnTo>
                    <a:pt x="3338" y="2060"/>
                  </a:lnTo>
                  <a:lnTo>
                    <a:pt x="3359" y="2065"/>
                  </a:lnTo>
                  <a:lnTo>
                    <a:pt x="3380" y="2088"/>
                  </a:lnTo>
                  <a:lnTo>
                    <a:pt x="3402" y="2110"/>
                  </a:lnTo>
                  <a:lnTo>
                    <a:pt x="3424" y="2131"/>
                  </a:lnTo>
                  <a:lnTo>
                    <a:pt x="3451" y="2148"/>
                  </a:lnTo>
                  <a:lnTo>
                    <a:pt x="3833" y="2337"/>
                  </a:lnTo>
                  <a:lnTo>
                    <a:pt x="4993" y="2676"/>
                  </a:lnTo>
                  <a:lnTo>
                    <a:pt x="5015" y="2687"/>
                  </a:lnTo>
                  <a:lnTo>
                    <a:pt x="5031" y="2698"/>
                  </a:lnTo>
                  <a:lnTo>
                    <a:pt x="5041" y="2709"/>
                  </a:lnTo>
                  <a:lnTo>
                    <a:pt x="5052" y="2715"/>
                  </a:lnTo>
                  <a:lnTo>
                    <a:pt x="5074" y="2715"/>
                  </a:lnTo>
                  <a:lnTo>
                    <a:pt x="5090" y="2715"/>
                  </a:lnTo>
                  <a:lnTo>
                    <a:pt x="5101" y="2704"/>
                  </a:lnTo>
                  <a:lnTo>
                    <a:pt x="5112" y="2687"/>
                  </a:lnTo>
                  <a:lnTo>
                    <a:pt x="5090" y="2481"/>
                  </a:lnTo>
                  <a:lnTo>
                    <a:pt x="5069" y="2460"/>
                  </a:lnTo>
                  <a:lnTo>
                    <a:pt x="5052" y="2432"/>
                  </a:lnTo>
                  <a:lnTo>
                    <a:pt x="5041" y="2410"/>
                  </a:lnTo>
                  <a:lnTo>
                    <a:pt x="5036" y="2387"/>
                  </a:lnTo>
                  <a:lnTo>
                    <a:pt x="5036" y="2377"/>
                  </a:lnTo>
                  <a:lnTo>
                    <a:pt x="5036" y="2365"/>
                  </a:lnTo>
                  <a:lnTo>
                    <a:pt x="5036" y="2354"/>
                  </a:lnTo>
                  <a:lnTo>
                    <a:pt x="5041" y="2342"/>
                  </a:lnTo>
                  <a:lnTo>
                    <a:pt x="5041" y="2332"/>
                  </a:lnTo>
                  <a:lnTo>
                    <a:pt x="5052" y="2320"/>
                  </a:lnTo>
                  <a:lnTo>
                    <a:pt x="5058" y="2309"/>
                  </a:lnTo>
                  <a:lnTo>
                    <a:pt x="5058" y="2304"/>
                  </a:lnTo>
                  <a:lnTo>
                    <a:pt x="5052" y="2276"/>
                  </a:lnTo>
                  <a:lnTo>
                    <a:pt x="5047" y="2249"/>
                  </a:lnTo>
                  <a:lnTo>
                    <a:pt x="5041" y="2216"/>
                  </a:lnTo>
                  <a:lnTo>
                    <a:pt x="5036" y="2187"/>
                  </a:lnTo>
                  <a:lnTo>
                    <a:pt x="5031" y="2159"/>
                  </a:lnTo>
                  <a:lnTo>
                    <a:pt x="5025" y="2138"/>
                  </a:lnTo>
                  <a:lnTo>
                    <a:pt x="5020" y="2110"/>
                  </a:lnTo>
                  <a:lnTo>
                    <a:pt x="5009" y="2088"/>
                  </a:lnTo>
                  <a:lnTo>
                    <a:pt x="5004" y="2071"/>
                  </a:lnTo>
                  <a:lnTo>
                    <a:pt x="5004" y="2055"/>
                  </a:lnTo>
                  <a:lnTo>
                    <a:pt x="4999" y="2043"/>
                  </a:lnTo>
                  <a:lnTo>
                    <a:pt x="4999" y="2026"/>
                  </a:lnTo>
                  <a:lnTo>
                    <a:pt x="4928" y="1693"/>
                  </a:lnTo>
                  <a:lnTo>
                    <a:pt x="4896" y="1593"/>
                  </a:lnTo>
                  <a:lnTo>
                    <a:pt x="4859" y="1488"/>
                  </a:lnTo>
                  <a:lnTo>
                    <a:pt x="4810" y="1382"/>
                  </a:lnTo>
                  <a:lnTo>
                    <a:pt x="4756" y="1271"/>
                  </a:lnTo>
                  <a:lnTo>
                    <a:pt x="4707" y="1160"/>
                  </a:lnTo>
                  <a:lnTo>
                    <a:pt x="4659" y="1055"/>
                  </a:lnTo>
                  <a:lnTo>
                    <a:pt x="4622" y="944"/>
                  </a:lnTo>
                  <a:lnTo>
                    <a:pt x="4599" y="838"/>
                  </a:lnTo>
                  <a:lnTo>
                    <a:pt x="4610" y="828"/>
                  </a:lnTo>
                  <a:lnTo>
                    <a:pt x="4622" y="816"/>
                  </a:lnTo>
                  <a:lnTo>
                    <a:pt x="4627" y="811"/>
                  </a:lnTo>
                  <a:lnTo>
                    <a:pt x="4632" y="800"/>
                  </a:lnTo>
                  <a:lnTo>
                    <a:pt x="4691" y="783"/>
                  </a:lnTo>
                  <a:lnTo>
                    <a:pt x="4751" y="766"/>
                  </a:lnTo>
                  <a:lnTo>
                    <a:pt x="4810" y="744"/>
                  </a:lnTo>
                  <a:lnTo>
                    <a:pt x="4869" y="727"/>
                  </a:lnTo>
                  <a:lnTo>
                    <a:pt x="4928" y="710"/>
                  </a:lnTo>
                  <a:lnTo>
                    <a:pt x="4988" y="689"/>
                  </a:lnTo>
                  <a:lnTo>
                    <a:pt x="5047" y="672"/>
                  </a:lnTo>
                  <a:lnTo>
                    <a:pt x="5112" y="650"/>
                  </a:lnTo>
                  <a:lnTo>
                    <a:pt x="5172" y="627"/>
                  </a:lnTo>
                  <a:lnTo>
                    <a:pt x="5230" y="605"/>
                  </a:lnTo>
                  <a:lnTo>
                    <a:pt x="5290" y="584"/>
                  </a:lnTo>
                  <a:lnTo>
                    <a:pt x="5349" y="561"/>
                  </a:lnTo>
                  <a:lnTo>
                    <a:pt x="5414" y="539"/>
                  </a:lnTo>
                  <a:lnTo>
                    <a:pt x="5473" y="511"/>
                  </a:lnTo>
                  <a:lnTo>
                    <a:pt x="5533" y="489"/>
                  </a:lnTo>
                  <a:lnTo>
                    <a:pt x="5591" y="461"/>
                  </a:lnTo>
                  <a:lnTo>
                    <a:pt x="5608" y="456"/>
                  </a:lnTo>
                  <a:lnTo>
                    <a:pt x="5624" y="456"/>
                  </a:lnTo>
                  <a:lnTo>
                    <a:pt x="5646" y="456"/>
                  </a:lnTo>
                  <a:lnTo>
                    <a:pt x="5678" y="450"/>
                  </a:lnTo>
                  <a:lnTo>
                    <a:pt x="688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7" name="Freeform 131"/>
            <p:cNvSpPr>
              <a:spLocks/>
            </p:cNvSpPr>
            <p:nvPr/>
          </p:nvSpPr>
          <p:spPr bwMode="auto">
            <a:xfrm>
              <a:off x="-309" y="-810"/>
              <a:ext cx="243" cy="478"/>
            </a:xfrm>
            <a:custGeom>
              <a:avLst/>
              <a:gdLst>
                <a:gd name="T0" fmla="*/ 0 w 6790"/>
                <a:gd name="T1" fmla="*/ 0 h 11952"/>
                <a:gd name="T2" fmla="*/ 0 w 6790"/>
                <a:gd name="T3" fmla="*/ 0 h 11952"/>
                <a:gd name="T4" fmla="*/ 0 w 6790"/>
                <a:gd name="T5" fmla="*/ 0 h 11952"/>
                <a:gd name="T6" fmla="*/ 0 w 6790"/>
                <a:gd name="T7" fmla="*/ 0 h 11952"/>
                <a:gd name="T8" fmla="*/ 0 w 6790"/>
                <a:gd name="T9" fmla="*/ 0 h 11952"/>
                <a:gd name="T10" fmla="*/ 0 w 6790"/>
                <a:gd name="T11" fmla="*/ 0 h 11952"/>
                <a:gd name="T12" fmla="*/ 0 w 6790"/>
                <a:gd name="T13" fmla="*/ 0 h 11952"/>
                <a:gd name="T14" fmla="*/ 0 w 6790"/>
                <a:gd name="T15" fmla="*/ 0 h 11952"/>
                <a:gd name="T16" fmla="*/ 0 w 6790"/>
                <a:gd name="T17" fmla="*/ 0 h 11952"/>
                <a:gd name="T18" fmla="*/ 0 w 6790"/>
                <a:gd name="T19" fmla="*/ 0 h 11952"/>
                <a:gd name="T20" fmla="*/ 0 w 6790"/>
                <a:gd name="T21" fmla="*/ 0 h 11952"/>
                <a:gd name="T22" fmla="*/ 0 w 6790"/>
                <a:gd name="T23" fmla="*/ 0 h 11952"/>
                <a:gd name="T24" fmla="*/ 0 w 6790"/>
                <a:gd name="T25" fmla="*/ 0 h 11952"/>
                <a:gd name="T26" fmla="*/ 0 w 6790"/>
                <a:gd name="T27" fmla="*/ 0 h 11952"/>
                <a:gd name="T28" fmla="*/ 0 w 6790"/>
                <a:gd name="T29" fmla="*/ 0 h 11952"/>
                <a:gd name="T30" fmla="*/ 0 w 6790"/>
                <a:gd name="T31" fmla="*/ 0 h 11952"/>
                <a:gd name="T32" fmla="*/ 0 w 6790"/>
                <a:gd name="T33" fmla="*/ 0 h 11952"/>
                <a:gd name="T34" fmla="*/ 0 w 6790"/>
                <a:gd name="T35" fmla="*/ 0 h 11952"/>
                <a:gd name="T36" fmla="*/ 0 w 6790"/>
                <a:gd name="T37" fmla="*/ 0 h 11952"/>
                <a:gd name="T38" fmla="*/ 0 w 6790"/>
                <a:gd name="T39" fmla="*/ 0 h 11952"/>
                <a:gd name="T40" fmla="*/ 0 w 6790"/>
                <a:gd name="T41" fmla="*/ 0 h 11952"/>
                <a:gd name="T42" fmla="*/ 0 w 6790"/>
                <a:gd name="T43" fmla="*/ 0 h 11952"/>
                <a:gd name="T44" fmla="*/ 0 w 6790"/>
                <a:gd name="T45" fmla="*/ 0 h 11952"/>
                <a:gd name="T46" fmla="*/ 0 w 6790"/>
                <a:gd name="T47" fmla="*/ 0 h 11952"/>
                <a:gd name="T48" fmla="*/ 0 w 6790"/>
                <a:gd name="T49" fmla="*/ 0 h 11952"/>
                <a:gd name="T50" fmla="*/ 0 w 6790"/>
                <a:gd name="T51" fmla="*/ 0 h 11952"/>
                <a:gd name="T52" fmla="*/ 0 w 6790"/>
                <a:gd name="T53" fmla="*/ 0 h 11952"/>
                <a:gd name="T54" fmla="*/ 0 w 6790"/>
                <a:gd name="T55" fmla="*/ 0 h 11952"/>
                <a:gd name="T56" fmla="*/ 0 w 6790"/>
                <a:gd name="T57" fmla="*/ 0 h 11952"/>
                <a:gd name="T58" fmla="*/ 0 w 6790"/>
                <a:gd name="T59" fmla="*/ 0 h 11952"/>
                <a:gd name="T60" fmla="*/ 0 w 6790"/>
                <a:gd name="T61" fmla="*/ 0 h 11952"/>
                <a:gd name="T62" fmla="*/ 0 w 6790"/>
                <a:gd name="T63" fmla="*/ 0 h 11952"/>
                <a:gd name="T64" fmla="*/ 0 w 6790"/>
                <a:gd name="T65" fmla="*/ 0 h 11952"/>
                <a:gd name="T66" fmla="*/ 0 w 6790"/>
                <a:gd name="T67" fmla="*/ 0 h 11952"/>
                <a:gd name="T68" fmla="*/ 0 w 6790"/>
                <a:gd name="T69" fmla="*/ 0 h 11952"/>
                <a:gd name="T70" fmla="*/ 0 w 6790"/>
                <a:gd name="T71" fmla="*/ 0 h 11952"/>
                <a:gd name="T72" fmla="*/ 0 w 6790"/>
                <a:gd name="T73" fmla="*/ 0 h 11952"/>
                <a:gd name="T74" fmla="*/ 0 w 6790"/>
                <a:gd name="T75" fmla="*/ 0 h 11952"/>
                <a:gd name="T76" fmla="*/ 0 w 6790"/>
                <a:gd name="T77" fmla="*/ 0 h 11952"/>
                <a:gd name="T78" fmla="*/ 0 w 6790"/>
                <a:gd name="T79" fmla="*/ 0 h 11952"/>
                <a:gd name="T80" fmla="*/ 0 w 6790"/>
                <a:gd name="T81" fmla="*/ 0 h 11952"/>
                <a:gd name="T82" fmla="*/ 0 w 6790"/>
                <a:gd name="T83" fmla="*/ 0 h 11952"/>
                <a:gd name="T84" fmla="*/ 0 w 6790"/>
                <a:gd name="T85" fmla="*/ 0 h 11952"/>
                <a:gd name="T86" fmla="*/ 0 w 6790"/>
                <a:gd name="T87" fmla="*/ 0 h 11952"/>
                <a:gd name="T88" fmla="*/ 0 w 6790"/>
                <a:gd name="T89" fmla="*/ 0 h 11952"/>
                <a:gd name="T90" fmla="*/ 0 w 6790"/>
                <a:gd name="T91" fmla="*/ 0 h 11952"/>
                <a:gd name="T92" fmla="*/ 0 w 6790"/>
                <a:gd name="T93" fmla="*/ 0 h 11952"/>
                <a:gd name="T94" fmla="*/ 0 w 6790"/>
                <a:gd name="T95" fmla="*/ 0 h 11952"/>
                <a:gd name="T96" fmla="*/ 0 w 6790"/>
                <a:gd name="T97" fmla="*/ 0 h 11952"/>
                <a:gd name="T98" fmla="*/ 0 w 6790"/>
                <a:gd name="T99" fmla="*/ 0 h 11952"/>
                <a:gd name="T100" fmla="*/ 0 w 6790"/>
                <a:gd name="T101" fmla="*/ 0 h 11952"/>
                <a:gd name="T102" fmla="*/ 0 w 6790"/>
                <a:gd name="T103" fmla="*/ 0 h 11952"/>
                <a:gd name="T104" fmla="*/ 0 w 6790"/>
                <a:gd name="T105" fmla="*/ 0 h 11952"/>
                <a:gd name="T106" fmla="*/ 0 w 6790"/>
                <a:gd name="T107" fmla="*/ 0 h 11952"/>
                <a:gd name="T108" fmla="*/ 0 w 6790"/>
                <a:gd name="T109" fmla="*/ 0 h 11952"/>
                <a:gd name="T110" fmla="*/ 0 w 6790"/>
                <a:gd name="T111" fmla="*/ 0 h 11952"/>
                <a:gd name="T112" fmla="*/ 0 w 6790"/>
                <a:gd name="T113" fmla="*/ 0 h 11952"/>
                <a:gd name="T114" fmla="*/ 0 w 6790"/>
                <a:gd name="T115" fmla="*/ 0 h 11952"/>
                <a:gd name="T116" fmla="*/ 0 w 6790"/>
                <a:gd name="T117" fmla="*/ 0 h 11952"/>
                <a:gd name="T118" fmla="*/ 0 w 6790"/>
                <a:gd name="T119" fmla="*/ 0 h 11952"/>
                <a:gd name="T120" fmla="*/ 0 w 6790"/>
                <a:gd name="T121" fmla="*/ 0 h 119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790"/>
                <a:gd name="T184" fmla="*/ 0 h 11952"/>
                <a:gd name="T185" fmla="*/ 6790 w 6790"/>
                <a:gd name="T186" fmla="*/ 11952 h 1195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790" h="11952">
                  <a:moveTo>
                    <a:pt x="0" y="0"/>
                  </a:moveTo>
                  <a:lnTo>
                    <a:pt x="5015" y="0"/>
                  </a:lnTo>
                  <a:lnTo>
                    <a:pt x="5140" y="67"/>
                  </a:lnTo>
                  <a:lnTo>
                    <a:pt x="5350" y="295"/>
                  </a:lnTo>
                  <a:lnTo>
                    <a:pt x="5372" y="311"/>
                  </a:lnTo>
                  <a:lnTo>
                    <a:pt x="5388" y="338"/>
                  </a:lnTo>
                  <a:lnTo>
                    <a:pt x="5404" y="372"/>
                  </a:lnTo>
                  <a:lnTo>
                    <a:pt x="5414" y="411"/>
                  </a:lnTo>
                  <a:lnTo>
                    <a:pt x="5458" y="461"/>
                  </a:lnTo>
                  <a:lnTo>
                    <a:pt x="5496" y="511"/>
                  </a:lnTo>
                  <a:lnTo>
                    <a:pt x="5529" y="561"/>
                  </a:lnTo>
                  <a:lnTo>
                    <a:pt x="5555" y="611"/>
                  </a:lnTo>
                  <a:lnTo>
                    <a:pt x="5587" y="667"/>
                  </a:lnTo>
                  <a:lnTo>
                    <a:pt x="5609" y="727"/>
                  </a:lnTo>
                  <a:lnTo>
                    <a:pt x="5635" y="788"/>
                  </a:lnTo>
                  <a:lnTo>
                    <a:pt x="5663" y="850"/>
                  </a:lnTo>
                  <a:lnTo>
                    <a:pt x="5663" y="871"/>
                  </a:lnTo>
                  <a:lnTo>
                    <a:pt x="5674" y="894"/>
                  </a:lnTo>
                  <a:lnTo>
                    <a:pt x="5679" y="911"/>
                  </a:lnTo>
                  <a:lnTo>
                    <a:pt x="5679" y="939"/>
                  </a:lnTo>
                  <a:lnTo>
                    <a:pt x="5679" y="949"/>
                  </a:lnTo>
                  <a:lnTo>
                    <a:pt x="5679" y="961"/>
                  </a:lnTo>
                  <a:lnTo>
                    <a:pt x="5685" y="972"/>
                  </a:lnTo>
                  <a:lnTo>
                    <a:pt x="5690" y="989"/>
                  </a:lnTo>
                  <a:lnTo>
                    <a:pt x="5706" y="1049"/>
                  </a:lnTo>
                  <a:lnTo>
                    <a:pt x="5722" y="1116"/>
                  </a:lnTo>
                  <a:lnTo>
                    <a:pt x="5733" y="1183"/>
                  </a:lnTo>
                  <a:lnTo>
                    <a:pt x="5743" y="1249"/>
                  </a:lnTo>
                  <a:lnTo>
                    <a:pt x="5755" y="1316"/>
                  </a:lnTo>
                  <a:lnTo>
                    <a:pt x="5760" y="1388"/>
                  </a:lnTo>
                  <a:lnTo>
                    <a:pt x="5760" y="1460"/>
                  </a:lnTo>
                  <a:lnTo>
                    <a:pt x="5755" y="1538"/>
                  </a:lnTo>
                  <a:lnTo>
                    <a:pt x="5727" y="1522"/>
                  </a:lnTo>
                  <a:lnTo>
                    <a:pt x="5711" y="1488"/>
                  </a:lnTo>
                  <a:lnTo>
                    <a:pt x="5701" y="1454"/>
                  </a:lnTo>
                  <a:lnTo>
                    <a:pt x="5679" y="1432"/>
                  </a:lnTo>
                  <a:lnTo>
                    <a:pt x="5529" y="1382"/>
                  </a:lnTo>
                  <a:lnTo>
                    <a:pt x="5506" y="1377"/>
                  </a:lnTo>
                  <a:lnTo>
                    <a:pt x="5490" y="1388"/>
                  </a:lnTo>
                  <a:lnTo>
                    <a:pt x="5474" y="1410"/>
                  </a:lnTo>
                  <a:lnTo>
                    <a:pt x="5469" y="1427"/>
                  </a:lnTo>
                  <a:lnTo>
                    <a:pt x="5512" y="1738"/>
                  </a:lnTo>
                  <a:lnTo>
                    <a:pt x="5529" y="1771"/>
                  </a:lnTo>
                  <a:lnTo>
                    <a:pt x="5550" y="1799"/>
                  </a:lnTo>
                  <a:lnTo>
                    <a:pt x="5577" y="1821"/>
                  </a:lnTo>
                  <a:lnTo>
                    <a:pt x="5609" y="1844"/>
                  </a:lnTo>
                  <a:lnTo>
                    <a:pt x="5635" y="1854"/>
                  </a:lnTo>
                  <a:lnTo>
                    <a:pt x="5658" y="1854"/>
                  </a:lnTo>
                  <a:lnTo>
                    <a:pt x="5685" y="1849"/>
                  </a:lnTo>
                  <a:lnTo>
                    <a:pt x="5706" y="1837"/>
                  </a:lnTo>
                  <a:lnTo>
                    <a:pt x="5717" y="1832"/>
                  </a:lnTo>
                  <a:lnTo>
                    <a:pt x="5722" y="1816"/>
                  </a:lnTo>
                  <a:lnTo>
                    <a:pt x="5733" y="1799"/>
                  </a:lnTo>
                  <a:lnTo>
                    <a:pt x="5750" y="1782"/>
                  </a:lnTo>
                  <a:lnTo>
                    <a:pt x="5760" y="1788"/>
                  </a:lnTo>
                  <a:lnTo>
                    <a:pt x="5771" y="1788"/>
                  </a:lnTo>
                  <a:lnTo>
                    <a:pt x="5776" y="1799"/>
                  </a:lnTo>
                  <a:lnTo>
                    <a:pt x="5776" y="1816"/>
                  </a:lnTo>
                  <a:lnTo>
                    <a:pt x="5766" y="1937"/>
                  </a:lnTo>
                  <a:lnTo>
                    <a:pt x="5755" y="2065"/>
                  </a:lnTo>
                  <a:lnTo>
                    <a:pt x="5743" y="2187"/>
                  </a:lnTo>
                  <a:lnTo>
                    <a:pt x="5733" y="2309"/>
                  </a:lnTo>
                  <a:lnTo>
                    <a:pt x="5717" y="2432"/>
                  </a:lnTo>
                  <a:lnTo>
                    <a:pt x="5701" y="2554"/>
                  </a:lnTo>
                  <a:lnTo>
                    <a:pt x="5679" y="2676"/>
                  </a:lnTo>
                  <a:lnTo>
                    <a:pt x="5663" y="2798"/>
                  </a:lnTo>
                  <a:lnTo>
                    <a:pt x="5642" y="2920"/>
                  </a:lnTo>
                  <a:lnTo>
                    <a:pt x="5625" y="3042"/>
                  </a:lnTo>
                  <a:lnTo>
                    <a:pt x="5603" y="3164"/>
                  </a:lnTo>
                  <a:lnTo>
                    <a:pt x="5577" y="3286"/>
                  </a:lnTo>
                  <a:lnTo>
                    <a:pt x="5555" y="3408"/>
                  </a:lnTo>
                  <a:lnTo>
                    <a:pt x="5534" y="3525"/>
                  </a:lnTo>
                  <a:lnTo>
                    <a:pt x="5506" y="3647"/>
                  </a:lnTo>
                  <a:lnTo>
                    <a:pt x="5485" y="3770"/>
                  </a:lnTo>
                  <a:lnTo>
                    <a:pt x="5458" y="3874"/>
                  </a:lnTo>
                  <a:lnTo>
                    <a:pt x="5431" y="3980"/>
                  </a:lnTo>
                  <a:lnTo>
                    <a:pt x="5409" y="4085"/>
                  </a:lnTo>
                  <a:lnTo>
                    <a:pt x="5382" y="4186"/>
                  </a:lnTo>
                  <a:lnTo>
                    <a:pt x="5356" y="4291"/>
                  </a:lnTo>
                  <a:lnTo>
                    <a:pt x="5329" y="4391"/>
                  </a:lnTo>
                  <a:lnTo>
                    <a:pt x="5301" y="4497"/>
                  </a:lnTo>
                  <a:lnTo>
                    <a:pt x="5274" y="4596"/>
                  </a:lnTo>
                  <a:lnTo>
                    <a:pt x="5248" y="4702"/>
                  </a:lnTo>
                  <a:lnTo>
                    <a:pt x="5221" y="4802"/>
                  </a:lnTo>
                  <a:lnTo>
                    <a:pt x="5193" y="4902"/>
                  </a:lnTo>
                  <a:lnTo>
                    <a:pt x="5172" y="5007"/>
                  </a:lnTo>
                  <a:lnTo>
                    <a:pt x="5145" y="5107"/>
                  </a:lnTo>
                  <a:lnTo>
                    <a:pt x="5124" y="5212"/>
                  </a:lnTo>
                  <a:lnTo>
                    <a:pt x="5097" y="5312"/>
                  </a:lnTo>
                  <a:lnTo>
                    <a:pt x="5075" y="5418"/>
                  </a:lnTo>
                  <a:lnTo>
                    <a:pt x="5064" y="5435"/>
                  </a:lnTo>
                  <a:lnTo>
                    <a:pt x="5059" y="5446"/>
                  </a:lnTo>
                  <a:lnTo>
                    <a:pt x="5048" y="5463"/>
                  </a:lnTo>
                  <a:lnTo>
                    <a:pt x="5037" y="5473"/>
                  </a:lnTo>
                  <a:lnTo>
                    <a:pt x="4881" y="5968"/>
                  </a:lnTo>
                  <a:lnTo>
                    <a:pt x="4887" y="5996"/>
                  </a:lnTo>
                  <a:lnTo>
                    <a:pt x="4892" y="6023"/>
                  </a:lnTo>
                  <a:lnTo>
                    <a:pt x="4897" y="6051"/>
                  </a:lnTo>
                  <a:lnTo>
                    <a:pt x="4908" y="6079"/>
                  </a:lnTo>
                  <a:lnTo>
                    <a:pt x="4913" y="6095"/>
                  </a:lnTo>
                  <a:lnTo>
                    <a:pt x="4924" y="6112"/>
                  </a:lnTo>
                  <a:lnTo>
                    <a:pt x="4945" y="6129"/>
                  </a:lnTo>
                  <a:lnTo>
                    <a:pt x="4967" y="6145"/>
                  </a:lnTo>
                  <a:lnTo>
                    <a:pt x="5803" y="6395"/>
                  </a:lnTo>
                  <a:lnTo>
                    <a:pt x="6401" y="6578"/>
                  </a:lnTo>
                  <a:lnTo>
                    <a:pt x="6375" y="6700"/>
                  </a:lnTo>
                  <a:lnTo>
                    <a:pt x="6348" y="6817"/>
                  </a:lnTo>
                  <a:lnTo>
                    <a:pt x="6321" y="6939"/>
                  </a:lnTo>
                  <a:lnTo>
                    <a:pt x="6288" y="7067"/>
                  </a:lnTo>
                  <a:lnTo>
                    <a:pt x="6256" y="7189"/>
                  </a:lnTo>
                  <a:lnTo>
                    <a:pt x="6224" y="7316"/>
                  </a:lnTo>
                  <a:lnTo>
                    <a:pt x="6192" y="7439"/>
                  </a:lnTo>
                  <a:lnTo>
                    <a:pt x="6153" y="7566"/>
                  </a:lnTo>
                  <a:lnTo>
                    <a:pt x="6121" y="7694"/>
                  </a:lnTo>
                  <a:lnTo>
                    <a:pt x="6084" y="7822"/>
                  </a:lnTo>
                  <a:lnTo>
                    <a:pt x="6046" y="7950"/>
                  </a:lnTo>
                  <a:lnTo>
                    <a:pt x="6008" y="8077"/>
                  </a:lnTo>
                  <a:lnTo>
                    <a:pt x="5971" y="8199"/>
                  </a:lnTo>
                  <a:lnTo>
                    <a:pt x="5932" y="8327"/>
                  </a:lnTo>
                  <a:lnTo>
                    <a:pt x="5895" y="8454"/>
                  </a:lnTo>
                  <a:lnTo>
                    <a:pt x="5858" y="8577"/>
                  </a:lnTo>
                  <a:lnTo>
                    <a:pt x="5851" y="8610"/>
                  </a:lnTo>
                  <a:lnTo>
                    <a:pt x="5851" y="8637"/>
                  </a:lnTo>
                  <a:lnTo>
                    <a:pt x="5858" y="8665"/>
                  </a:lnTo>
                  <a:lnTo>
                    <a:pt x="5858" y="8704"/>
                  </a:lnTo>
                  <a:lnTo>
                    <a:pt x="5706" y="9054"/>
                  </a:lnTo>
                  <a:lnTo>
                    <a:pt x="5706" y="9059"/>
                  </a:lnTo>
                  <a:lnTo>
                    <a:pt x="5706" y="9065"/>
                  </a:lnTo>
                  <a:lnTo>
                    <a:pt x="5706" y="9076"/>
                  </a:lnTo>
                  <a:lnTo>
                    <a:pt x="5706" y="9092"/>
                  </a:lnTo>
                  <a:lnTo>
                    <a:pt x="5717" y="9120"/>
                  </a:lnTo>
                  <a:lnTo>
                    <a:pt x="5738" y="9148"/>
                  </a:lnTo>
                  <a:lnTo>
                    <a:pt x="5766" y="9165"/>
                  </a:lnTo>
                  <a:lnTo>
                    <a:pt x="5798" y="9182"/>
                  </a:lnTo>
                  <a:lnTo>
                    <a:pt x="5830" y="9198"/>
                  </a:lnTo>
                  <a:lnTo>
                    <a:pt x="5868" y="9210"/>
                  </a:lnTo>
                  <a:lnTo>
                    <a:pt x="5906" y="9220"/>
                  </a:lnTo>
                  <a:lnTo>
                    <a:pt x="5938" y="9231"/>
                  </a:lnTo>
                  <a:lnTo>
                    <a:pt x="5959" y="9231"/>
                  </a:lnTo>
                  <a:lnTo>
                    <a:pt x="5981" y="9220"/>
                  </a:lnTo>
                  <a:lnTo>
                    <a:pt x="6008" y="9215"/>
                  </a:lnTo>
                  <a:lnTo>
                    <a:pt x="6040" y="9215"/>
                  </a:lnTo>
                  <a:lnTo>
                    <a:pt x="6095" y="9226"/>
                  </a:lnTo>
                  <a:lnTo>
                    <a:pt x="6143" y="9231"/>
                  </a:lnTo>
                  <a:lnTo>
                    <a:pt x="6192" y="9237"/>
                  </a:lnTo>
                  <a:lnTo>
                    <a:pt x="6245" y="9231"/>
                  </a:lnTo>
                  <a:lnTo>
                    <a:pt x="6293" y="9226"/>
                  </a:lnTo>
                  <a:lnTo>
                    <a:pt x="6342" y="9215"/>
                  </a:lnTo>
                  <a:lnTo>
                    <a:pt x="6385" y="9203"/>
                  </a:lnTo>
                  <a:lnTo>
                    <a:pt x="6434" y="9193"/>
                  </a:lnTo>
                  <a:lnTo>
                    <a:pt x="6440" y="9193"/>
                  </a:lnTo>
                  <a:lnTo>
                    <a:pt x="6450" y="9203"/>
                  </a:lnTo>
                  <a:lnTo>
                    <a:pt x="6456" y="9215"/>
                  </a:lnTo>
                  <a:lnTo>
                    <a:pt x="6461" y="9231"/>
                  </a:lnTo>
                  <a:lnTo>
                    <a:pt x="6429" y="9343"/>
                  </a:lnTo>
                  <a:lnTo>
                    <a:pt x="6385" y="9448"/>
                  </a:lnTo>
                  <a:lnTo>
                    <a:pt x="6342" y="9559"/>
                  </a:lnTo>
                  <a:lnTo>
                    <a:pt x="6288" y="9665"/>
                  </a:lnTo>
                  <a:lnTo>
                    <a:pt x="6240" y="9770"/>
                  </a:lnTo>
                  <a:lnTo>
                    <a:pt x="6197" y="9881"/>
                  </a:lnTo>
                  <a:lnTo>
                    <a:pt x="6153" y="9992"/>
                  </a:lnTo>
                  <a:lnTo>
                    <a:pt x="6127" y="10108"/>
                  </a:lnTo>
                  <a:lnTo>
                    <a:pt x="6089" y="10203"/>
                  </a:lnTo>
                  <a:lnTo>
                    <a:pt x="6051" y="10292"/>
                  </a:lnTo>
                  <a:lnTo>
                    <a:pt x="6014" y="10387"/>
                  </a:lnTo>
                  <a:lnTo>
                    <a:pt x="5981" y="10475"/>
                  </a:lnTo>
                  <a:lnTo>
                    <a:pt x="5943" y="10569"/>
                  </a:lnTo>
                  <a:lnTo>
                    <a:pt x="5916" y="10658"/>
                  </a:lnTo>
                  <a:lnTo>
                    <a:pt x="5884" y="10752"/>
                  </a:lnTo>
                  <a:lnTo>
                    <a:pt x="5851" y="10847"/>
                  </a:lnTo>
                  <a:lnTo>
                    <a:pt x="5824" y="10936"/>
                  </a:lnTo>
                  <a:lnTo>
                    <a:pt x="5798" y="11030"/>
                  </a:lnTo>
                  <a:lnTo>
                    <a:pt x="5771" y="11124"/>
                  </a:lnTo>
                  <a:lnTo>
                    <a:pt x="5743" y="11219"/>
                  </a:lnTo>
                  <a:lnTo>
                    <a:pt x="5717" y="11313"/>
                  </a:lnTo>
                  <a:lnTo>
                    <a:pt x="5690" y="11408"/>
                  </a:lnTo>
                  <a:lnTo>
                    <a:pt x="5669" y="11507"/>
                  </a:lnTo>
                  <a:lnTo>
                    <a:pt x="5642" y="11602"/>
                  </a:lnTo>
                  <a:lnTo>
                    <a:pt x="5635" y="11613"/>
                  </a:lnTo>
                  <a:lnTo>
                    <a:pt x="5625" y="11624"/>
                  </a:lnTo>
                  <a:lnTo>
                    <a:pt x="5609" y="11640"/>
                  </a:lnTo>
                  <a:lnTo>
                    <a:pt x="5582" y="11657"/>
                  </a:lnTo>
                  <a:lnTo>
                    <a:pt x="5582" y="11663"/>
                  </a:lnTo>
                  <a:lnTo>
                    <a:pt x="5577" y="11674"/>
                  </a:lnTo>
                  <a:lnTo>
                    <a:pt x="5571" y="11680"/>
                  </a:lnTo>
                  <a:lnTo>
                    <a:pt x="5571" y="11690"/>
                  </a:lnTo>
                  <a:lnTo>
                    <a:pt x="5571" y="11735"/>
                  </a:lnTo>
                  <a:lnTo>
                    <a:pt x="5577" y="11774"/>
                  </a:lnTo>
                  <a:lnTo>
                    <a:pt x="5582" y="11808"/>
                  </a:lnTo>
                  <a:lnTo>
                    <a:pt x="5593" y="11841"/>
                  </a:lnTo>
                  <a:lnTo>
                    <a:pt x="5598" y="11874"/>
                  </a:lnTo>
                  <a:lnTo>
                    <a:pt x="5614" y="11901"/>
                  </a:lnTo>
                  <a:lnTo>
                    <a:pt x="5630" y="11924"/>
                  </a:lnTo>
                  <a:lnTo>
                    <a:pt x="5663" y="11946"/>
                  </a:lnTo>
                  <a:lnTo>
                    <a:pt x="5669" y="11952"/>
                  </a:lnTo>
                  <a:lnTo>
                    <a:pt x="5679" y="11952"/>
                  </a:lnTo>
                  <a:lnTo>
                    <a:pt x="5695" y="11952"/>
                  </a:lnTo>
                  <a:lnTo>
                    <a:pt x="5706" y="11946"/>
                  </a:lnTo>
                  <a:lnTo>
                    <a:pt x="5722" y="11941"/>
                  </a:lnTo>
                  <a:lnTo>
                    <a:pt x="5733" y="11929"/>
                  </a:lnTo>
                  <a:lnTo>
                    <a:pt x="5750" y="11907"/>
                  </a:lnTo>
                  <a:lnTo>
                    <a:pt x="5766" y="11884"/>
                  </a:lnTo>
                  <a:lnTo>
                    <a:pt x="5776" y="11851"/>
                  </a:lnTo>
                  <a:lnTo>
                    <a:pt x="5792" y="11813"/>
                  </a:lnTo>
                  <a:lnTo>
                    <a:pt x="5808" y="11774"/>
                  </a:lnTo>
                  <a:lnTo>
                    <a:pt x="5824" y="11740"/>
                  </a:lnTo>
                  <a:lnTo>
                    <a:pt x="5841" y="11663"/>
                  </a:lnTo>
                  <a:lnTo>
                    <a:pt x="5863" y="11591"/>
                  </a:lnTo>
                  <a:lnTo>
                    <a:pt x="5879" y="11513"/>
                  </a:lnTo>
                  <a:lnTo>
                    <a:pt x="5900" y="11441"/>
                  </a:lnTo>
                  <a:lnTo>
                    <a:pt x="5922" y="11363"/>
                  </a:lnTo>
                  <a:lnTo>
                    <a:pt x="5948" y="11291"/>
                  </a:lnTo>
                  <a:lnTo>
                    <a:pt x="5971" y="11219"/>
                  </a:lnTo>
                  <a:lnTo>
                    <a:pt x="5997" y="11147"/>
                  </a:lnTo>
                  <a:lnTo>
                    <a:pt x="6019" y="11074"/>
                  </a:lnTo>
                  <a:lnTo>
                    <a:pt x="6046" y="11003"/>
                  </a:lnTo>
                  <a:lnTo>
                    <a:pt x="6067" y="10930"/>
                  </a:lnTo>
                  <a:lnTo>
                    <a:pt x="6095" y="10858"/>
                  </a:lnTo>
                  <a:lnTo>
                    <a:pt x="6116" y="10785"/>
                  </a:lnTo>
                  <a:lnTo>
                    <a:pt x="6143" y="10709"/>
                  </a:lnTo>
                  <a:lnTo>
                    <a:pt x="6164" y="10636"/>
                  </a:lnTo>
                  <a:lnTo>
                    <a:pt x="6187" y="10564"/>
                  </a:lnTo>
                  <a:lnTo>
                    <a:pt x="6213" y="10531"/>
                  </a:lnTo>
                  <a:lnTo>
                    <a:pt x="6235" y="10503"/>
                  </a:lnTo>
                  <a:lnTo>
                    <a:pt x="6251" y="10470"/>
                  </a:lnTo>
                  <a:lnTo>
                    <a:pt x="6267" y="10442"/>
                  </a:lnTo>
                  <a:lnTo>
                    <a:pt x="6272" y="10414"/>
                  </a:lnTo>
                  <a:lnTo>
                    <a:pt x="6277" y="10380"/>
                  </a:lnTo>
                  <a:lnTo>
                    <a:pt x="6283" y="10353"/>
                  </a:lnTo>
                  <a:lnTo>
                    <a:pt x="6277" y="10319"/>
                  </a:lnTo>
                  <a:lnTo>
                    <a:pt x="6288" y="10309"/>
                  </a:lnTo>
                  <a:lnTo>
                    <a:pt x="6300" y="10297"/>
                  </a:lnTo>
                  <a:lnTo>
                    <a:pt x="6316" y="10281"/>
                  </a:lnTo>
                  <a:lnTo>
                    <a:pt x="6326" y="10264"/>
                  </a:lnTo>
                  <a:lnTo>
                    <a:pt x="6742" y="9259"/>
                  </a:lnTo>
                  <a:lnTo>
                    <a:pt x="6785" y="9154"/>
                  </a:lnTo>
                  <a:lnTo>
                    <a:pt x="6790" y="9120"/>
                  </a:lnTo>
                  <a:lnTo>
                    <a:pt x="6785" y="9092"/>
                  </a:lnTo>
                  <a:lnTo>
                    <a:pt x="6779" y="9070"/>
                  </a:lnTo>
                  <a:lnTo>
                    <a:pt x="6769" y="9042"/>
                  </a:lnTo>
                  <a:lnTo>
                    <a:pt x="6769" y="9032"/>
                  </a:lnTo>
                  <a:lnTo>
                    <a:pt x="6753" y="9021"/>
                  </a:lnTo>
                  <a:lnTo>
                    <a:pt x="6737" y="9004"/>
                  </a:lnTo>
                  <a:lnTo>
                    <a:pt x="6720" y="8982"/>
                  </a:lnTo>
                  <a:lnTo>
                    <a:pt x="6704" y="8976"/>
                  </a:lnTo>
                  <a:lnTo>
                    <a:pt x="6682" y="8976"/>
                  </a:lnTo>
                  <a:lnTo>
                    <a:pt x="6655" y="8971"/>
                  </a:lnTo>
                  <a:lnTo>
                    <a:pt x="6634" y="8959"/>
                  </a:lnTo>
                  <a:lnTo>
                    <a:pt x="6084" y="9015"/>
                  </a:lnTo>
                  <a:lnTo>
                    <a:pt x="6072" y="9009"/>
                  </a:lnTo>
                  <a:lnTo>
                    <a:pt x="6067" y="8999"/>
                  </a:lnTo>
                  <a:lnTo>
                    <a:pt x="6062" y="8987"/>
                  </a:lnTo>
                  <a:lnTo>
                    <a:pt x="6056" y="8976"/>
                  </a:lnTo>
                  <a:lnTo>
                    <a:pt x="6132" y="8582"/>
                  </a:lnTo>
                  <a:lnTo>
                    <a:pt x="6342" y="7993"/>
                  </a:lnTo>
                  <a:lnTo>
                    <a:pt x="6498" y="7339"/>
                  </a:lnTo>
                  <a:lnTo>
                    <a:pt x="6785" y="6529"/>
                  </a:lnTo>
                  <a:lnTo>
                    <a:pt x="6779" y="6512"/>
                  </a:lnTo>
                  <a:lnTo>
                    <a:pt x="6774" y="6489"/>
                  </a:lnTo>
                  <a:lnTo>
                    <a:pt x="6774" y="6467"/>
                  </a:lnTo>
                  <a:lnTo>
                    <a:pt x="6763" y="6445"/>
                  </a:lnTo>
                  <a:lnTo>
                    <a:pt x="6704" y="6401"/>
                  </a:lnTo>
                  <a:lnTo>
                    <a:pt x="6645" y="6373"/>
                  </a:lnTo>
                  <a:lnTo>
                    <a:pt x="6580" y="6351"/>
                  </a:lnTo>
                  <a:lnTo>
                    <a:pt x="6515" y="6339"/>
                  </a:lnTo>
                  <a:lnTo>
                    <a:pt x="6445" y="6328"/>
                  </a:lnTo>
                  <a:lnTo>
                    <a:pt x="6380" y="6323"/>
                  </a:lnTo>
                  <a:lnTo>
                    <a:pt x="6310" y="6311"/>
                  </a:lnTo>
                  <a:lnTo>
                    <a:pt x="6245" y="6295"/>
                  </a:lnTo>
                  <a:lnTo>
                    <a:pt x="6229" y="6290"/>
                  </a:lnTo>
                  <a:lnTo>
                    <a:pt x="6213" y="6278"/>
                  </a:lnTo>
                  <a:lnTo>
                    <a:pt x="6203" y="6268"/>
                  </a:lnTo>
                  <a:lnTo>
                    <a:pt x="6180" y="6250"/>
                  </a:lnTo>
                  <a:lnTo>
                    <a:pt x="6164" y="6250"/>
                  </a:lnTo>
                  <a:lnTo>
                    <a:pt x="6148" y="6245"/>
                  </a:lnTo>
                  <a:lnTo>
                    <a:pt x="6132" y="6245"/>
                  </a:lnTo>
                  <a:lnTo>
                    <a:pt x="6116" y="6245"/>
                  </a:lnTo>
                  <a:lnTo>
                    <a:pt x="5258" y="6006"/>
                  </a:lnTo>
                  <a:lnTo>
                    <a:pt x="5242" y="5989"/>
                  </a:lnTo>
                  <a:lnTo>
                    <a:pt x="5232" y="5979"/>
                  </a:lnTo>
                  <a:lnTo>
                    <a:pt x="5221" y="5962"/>
                  </a:lnTo>
                  <a:lnTo>
                    <a:pt x="5205" y="5940"/>
                  </a:lnTo>
                  <a:lnTo>
                    <a:pt x="5205" y="5923"/>
                  </a:lnTo>
                  <a:lnTo>
                    <a:pt x="5205" y="5901"/>
                  </a:lnTo>
                  <a:lnTo>
                    <a:pt x="5199" y="5873"/>
                  </a:lnTo>
                  <a:lnTo>
                    <a:pt x="5199" y="5835"/>
                  </a:lnTo>
                  <a:lnTo>
                    <a:pt x="5237" y="5752"/>
                  </a:lnTo>
                  <a:lnTo>
                    <a:pt x="5269" y="5662"/>
                  </a:lnTo>
                  <a:lnTo>
                    <a:pt x="5290" y="5574"/>
                  </a:lnTo>
                  <a:lnTo>
                    <a:pt x="5318" y="5479"/>
                  </a:lnTo>
                  <a:lnTo>
                    <a:pt x="5340" y="5385"/>
                  </a:lnTo>
                  <a:lnTo>
                    <a:pt x="5366" y="5290"/>
                  </a:lnTo>
                  <a:lnTo>
                    <a:pt x="5398" y="5196"/>
                  </a:lnTo>
                  <a:lnTo>
                    <a:pt x="5442" y="5101"/>
                  </a:lnTo>
                  <a:lnTo>
                    <a:pt x="5458" y="5030"/>
                  </a:lnTo>
                  <a:lnTo>
                    <a:pt x="5469" y="4957"/>
                  </a:lnTo>
                  <a:lnTo>
                    <a:pt x="5485" y="4890"/>
                  </a:lnTo>
                  <a:lnTo>
                    <a:pt x="5501" y="4819"/>
                  </a:lnTo>
                  <a:lnTo>
                    <a:pt x="5517" y="4752"/>
                  </a:lnTo>
                  <a:lnTo>
                    <a:pt x="5534" y="4686"/>
                  </a:lnTo>
                  <a:lnTo>
                    <a:pt x="5550" y="4618"/>
                  </a:lnTo>
                  <a:lnTo>
                    <a:pt x="5566" y="4552"/>
                  </a:lnTo>
                  <a:lnTo>
                    <a:pt x="5582" y="4485"/>
                  </a:lnTo>
                  <a:lnTo>
                    <a:pt x="5598" y="4419"/>
                  </a:lnTo>
                  <a:lnTo>
                    <a:pt x="5614" y="4352"/>
                  </a:lnTo>
                  <a:lnTo>
                    <a:pt x="5635" y="4286"/>
                  </a:lnTo>
                  <a:lnTo>
                    <a:pt x="5652" y="4219"/>
                  </a:lnTo>
                  <a:lnTo>
                    <a:pt x="5669" y="4153"/>
                  </a:lnTo>
                  <a:lnTo>
                    <a:pt x="5685" y="4085"/>
                  </a:lnTo>
                  <a:lnTo>
                    <a:pt x="5701" y="4019"/>
                  </a:lnTo>
                  <a:lnTo>
                    <a:pt x="5701" y="3959"/>
                  </a:lnTo>
                  <a:lnTo>
                    <a:pt x="5717" y="3891"/>
                  </a:lnTo>
                  <a:lnTo>
                    <a:pt x="5733" y="3831"/>
                  </a:lnTo>
                  <a:lnTo>
                    <a:pt x="5755" y="3763"/>
                  </a:lnTo>
                  <a:lnTo>
                    <a:pt x="5776" y="3697"/>
                  </a:lnTo>
                  <a:lnTo>
                    <a:pt x="5792" y="3637"/>
                  </a:lnTo>
                  <a:lnTo>
                    <a:pt x="5808" y="3569"/>
                  </a:lnTo>
                  <a:lnTo>
                    <a:pt x="5808" y="3509"/>
                  </a:lnTo>
                  <a:lnTo>
                    <a:pt x="5819" y="3442"/>
                  </a:lnTo>
                  <a:lnTo>
                    <a:pt x="5830" y="3375"/>
                  </a:lnTo>
                  <a:lnTo>
                    <a:pt x="5841" y="3308"/>
                  </a:lnTo>
                  <a:lnTo>
                    <a:pt x="5851" y="3248"/>
                  </a:lnTo>
                  <a:lnTo>
                    <a:pt x="5858" y="3181"/>
                  </a:lnTo>
                  <a:lnTo>
                    <a:pt x="5868" y="3114"/>
                  </a:lnTo>
                  <a:lnTo>
                    <a:pt x="5879" y="3048"/>
                  </a:lnTo>
                  <a:lnTo>
                    <a:pt x="5890" y="2981"/>
                  </a:lnTo>
                  <a:lnTo>
                    <a:pt x="5900" y="2915"/>
                  </a:lnTo>
                  <a:lnTo>
                    <a:pt x="5906" y="2853"/>
                  </a:lnTo>
                  <a:lnTo>
                    <a:pt x="5916" y="2787"/>
                  </a:lnTo>
                  <a:lnTo>
                    <a:pt x="5927" y="2726"/>
                  </a:lnTo>
                  <a:lnTo>
                    <a:pt x="5938" y="2659"/>
                  </a:lnTo>
                  <a:lnTo>
                    <a:pt x="5948" y="2598"/>
                  </a:lnTo>
                  <a:lnTo>
                    <a:pt x="5964" y="2538"/>
                  </a:lnTo>
                  <a:lnTo>
                    <a:pt x="5976" y="2476"/>
                  </a:lnTo>
                  <a:lnTo>
                    <a:pt x="5981" y="2426"/>
                  </a:lnTo>
                  <a:lnTo>
                    <a:pt x="5987" y="2370"/>
                  </a:lnTo>
                  <a:lnTo>
                    <a:pt x="5992" y="2315"/>
                  </a:lnTo>
                  <a:lnTo>
                    <a:pt x="5992" y="2265"/>
                  </a:lnTo>
                  <a:lnTo>
                    <a:pt x="5992" y="2209"/>
                  </a:lnTo>
                  <a:lnTo>
                    <a:pt x="5997" y="2159"/>
                  </a:lnTo>
                  <a:lnTo>
                    <a:pt x="6008" y="2110"/>
                  </a:lnTo>
                  <a:lnTo>
                    <a:pt x="6019" y="2060"/>
                  </a:lnTo>
                  <a:lnTo>
                    <a:pt x="6003" y="1349"/>
                  </a:lnTo>
                  <a:lnTo>
                    <a:pt x="5948" y="921"/>
                  </a:lnTo>
                  <a:lnTo>
                    <a:pt x="5906" y="855"/>
                  </a:lnTo>
                  <a:lnTo>
                    <a:pt x="5868" y="778"/>
                  </a:lnTo>
                  <a:lnTo>
                    <a:pt x="5841" y="694"/>
                  </a:lnTo>
                  <a:lnTo>
                    <a:pt x="5808" y="611"/>
                  </a:lnTo>
                  <a:lnTo>
                    <a:pt x="5776" y="527"/>
                  </a:lnTo>
                  <a:lnTo>
                    <a:pt x="5738" y="444"/>
                  </a:lnTo>
                  <a:lnTo>
                    <a:pt x="5695" y="372"/>
                  </a:lnTo>
                  <a:lnTo>
                    <a:pt x="5642" y="305"/>
                  </a:lnTo>
                  <a:lnTo>
                    <a:pt x="5619" y="283"/>
                  </a:lnTo>
                  <a:lnTo>
                    <a:pt x="5603" y="250"/>
                  </a:lnTo>
                  <a:lnTo>
                    <a:pt x="5587" y="217"/>
                  </a:lnTo>
                  <a:lnTo>
                    <a:pt x="5566" y="172"/>
                  </a:lnTo>
                  <a:lnTo>
                    <a:pt x="5561" y="161"/>
                  </a:lnTo>
                  <a:lnTo>
                    <a:pt x="5545" y="150"/>
                  </a:lnTo>
                  <a:lnTo>
                    <a:pt x="5534" y="139"/>
                  </a:lnTo>
                  <a:lnTo>
                    <a:pt x="5517" y="122"/>
                  </a:lnTo>
                  <a:lnTo>
                    <a:pt x="5506" y="111"/>
                  </a:lnTo>
                  <a:lnTo>
                    <a:pt x="5496" y="101"/>
                  </a:lnTo>
                  <a:lnTo>
                    <a:pt x="5490" y="84"/>
                  </a:lnTo>
                  <a:lnTo>
                    <a:pt x="5479" y="67"/>
                  </a:lnTo>
                  <a:lnTo>
                    <a:pt x="5458" y="44"/>
                  </a:lnTo>
                  <a:lnTo>
                    <a:pt x="5437" y="16"/>
                  </a:lnTo>
                  <a:lnTo>
                    <a:pt x="5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8" name="Freeform 132"/>
            <p:cNvSpPr>
              <a:spLocks/>
            </p:cNvSpPr>
            <p:nvPr/>
          </p:nvSpPr>
          <p:spPr bwMode="auto">
            <a:xfrm>
              <a:off x="-179" y="-828"/>
              <a:ext cx="64" cy="18"/>
            </a:xfrm>
            <a:custGeom>
              <a:avLst/>
              <a:gdLst>
                <a:gd name="T0" fmla="*/ 0 w 1799"/>
                <a:gd name="T1" fmla="*/ 0 h 439"/>
                <a:gd name="T2" fmla="*/ 0 w 1799"/>
                <a:gd name="T3" fmla="*/ 0 h 439"/>
                <a:gd name="T4" fmla="*/ 0 w 1799"/>
                <a:gd name="T5" fmla="*/ 0 h 439"/>
                <a:gd name="T6" fmla="*/ 0 w 1799"/>
                <a:gd name="T7" fmla="*/ 0 h 439"/>
                <a:gd name="T8" fmla="*/ 0 w 1799"/>
                <a:gd name="T9" fmla="*/ 0 h 439"/>
                <a:gd name="T10" fmla="*/ 0 w 1799"/>
                <a:gd name="T11" fmla="*/ 0 h 439"/>
                <a:gd name="T12" fmla="*/ 0 w 1799"/>
                <a:gd name="T13" fmla="*/ 0 h 439"/>
                <a:gd name="T14" fmla="*/ 0 w 1799"/>
                <a:gd name="T15" fmla="*/ 0 h 439"/>
                <a:gd name="T16" fmla="*/ 0 w 1799"/>
                <a:gd name="T17" fmla="*/ 0 h 439"/>
                <a:gd name="T18" fmla="*/ 0 w 1799"/>
                <a:gd name="T19" fmla="*/ 0 h 439"/>
                <a:gd name="T20" fmla="*/ 0 w 1799"/>
                <a:gd name="T21" fmla="*/ 0 h 439"/>
                <a:gd name="T22" fmla="*/ 0 w 1799"/>
                <a:gd name="T23" fmla="*/ 0 h 439"/>
                <a:gd name="T24" fmla="*/ 0 w 1799"/>
                <a:gd name="T25" fmla="*/ 0 h 439"/>
                <a:gd name="T26" fmla="*/ 0 w 1799"/>
                <a:gd name="T27" fmla="*/ 0 h 439"/>
                <a:gd name="T28" fmla="*/ 0 w 1799"/>
                <a:gd name="T29" fmla="*/ 0 h 439"/>
                <a:gd name="T30" fmla="*/ 0 w 1799"/>
                <a:gd name="T31" fmla="*/ 0 h 439"/>
                <a:gd name="T32" fmla="*/ 0 w 1799"/>
                <a:gd name="T33" fmla="*/ 0 h 439"/>
                <a:gd name="T34" fmla="*/ 0 w 1799"/>
                <a:gd name="T35" fmla="*/ 0 h 439"/>
                <a:gd name="T36" fmla="*/ 0 w 1799"/>
                <a:gd name="T37" fmla="*/ 0 h 439"/>
                <a:gd name="T38" fmla="*/ 0 w 1799"/>
                <a:gd name="T39" fmla="*/ 0 h 439"/>
                <a:gd name="T40" fmla="*/ 0 w 1799"/>
                <a:gd name="T41" fmla="*/ 0 h 439"/>
                <a:gd name="T42" fmla="*/ 0 w 1799"/>
                <a:gd name="T43" fmla="*/ 0 h 439"/>
                <a:gd name="T44" fmla="*/ 0 w 1799"/>
                <a:gd name="T45" fmla="*/ 0 h 439"/>
                <a:gd name="T46" fmla="*/ 0 w 1799"/>
                <a:gd name="T47" fmla="*/ 0 h 439"/>
                <a:gd name="T48" fmla="*/ 0 w 1799"/>
                <a:gd name="T49" fmla="*/ 0 h 439"/>
                <a:gd name="T50" fmla="*/ 0 w 1799"/>
                <a:gd name="T51" fmla="*/ 0 h 439"/>
                <a:gd name="T52" fmla="*/ 0 w 1799"/>
                <a:gd name="T53" fmla="*/ 0 h 439"/>
                <a:gd name="T54" fmla="*/ 0 w 1799"/>
                <a:gd name="T55" fmla="*/ 0 h 439"/>
                <a:gd name="T56" fmla="*/ 0 w 1799"/>
                <a:gd name="T57" fmla="*/ 0 h 439"/>
                <a:gd name="T58" fmla="*/ 0 w 1799"/>
                <a:gd name="T59" fmla="*/ 0 h 439"/>
                <a:gd name="T60" fmla="*/ 0 w 1799"/>
                <a:gd name="T61" fmla="*/ 0 h 439"/>
                <a:gd name="T62" fmla="*/ 0 w 1799"/>
                <a:gd name="T63" fmla="*/ 0 h 439"/>
                <a:gd name="T64" fmla="*/ 0 w 1799"/>
                <a:gd name="T65" fmla="*/ 0 h 439"/>
                <a:gd name="T66" fmla="*/ 0 w 1799"/>
                <a:gd name="T67" fmla="*/ 0 h 439"/>
                <a:gd name="T68" fmla="*/ 0 w 1799"/>
                <a:gd name="T69" fmla="*/ 0 h 439"/>
                <a:gd name="T70" fmla="*/ 0 w 1799"/>
                <a:gd name="T71" fmla="*/ 0 h 439"/>
                <a:gd name="T72" fmla="*/ 0 w 1799"/>
                <a:gd name="T73" fmla="*/ 0 h 43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99"/>
                <a:gd name="T112" fmla="*/ 0 h 439"/>
                <a:gd name="T113" fmla="*/ 1799 w 1799"/>
                <a:gd name="T114" fmla="*/ 439 h 43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99" h="439">
                  <a:moveTo>
                    <a:pt x="1113" y="0"/>
                  </a:moveTo>
                  <a:lnTo>
                    <a:pt x="1205" y="12"/>
                  </a:lnTo>
                  <a:lnTo>
                    <a:pt x="1297" y="45"/>
                  </a:lnTo>
                  <a:lnTo>
                    <a:pt x="1378" y="95"/>
                  </a:lnTo>
                  <a:lnTo>
                    <a:pt x="1458" y="156"/>
                  </a:lnTo>
                  <a:lnTo>
                    <a:pt x="1534" y="223"/>
                  </a:lnTo>
                  <a:lnTo>
                    <a:pt x="1610" y="284"/>
                  </a:lnTo>
                  <a:lnTo>
                    <a:pt x="1679" y="350"/>
                  </a:lnTo>
                  <a:lnTo>
                    <a:pt x="1755" y="400"/>
                  </a:lnTo>
                  <a:lnTo>
                    <a:pt x="1787" y="428"/>
                  </a:lnTo>
                  <a:lnTo>
                    <a:pt x="1799" y="439"/>
                  </a:lnTo>
                  <a:lnTo>
                    <a:pt x="1393" y="439"/>
                  </a:lnTo>
                  <a:lnTo>
                    <a:pt x="1248" y="362"/>
                  </a:lnTo>
                  <a:lnTo>
                    <a:pt x="1054" y="389"/>
                  </a:lnTo>
                  <a:lnTo>
                    <a:pt x="915" y="439"/>
                  </a:lnTo>
                  <a:lnTo>
                    <a:pt x="0" y="439"/>
                  </a:lnTo>
                  <a:lnTo>
                    <a:pt x="142" y="389"/>
                  </a:lnTo>
                  <a:lnTo>
                    <a:pt x="170" y="389"/>
                  </a:lnTo>
                  <a:lnTo>
                    <a:pt x="191" y="384"/>
                  </a:lnTo>
                  <a:lnTo>
                    <a:pt x="207" y="379"/>
                  </a:lnTo>
                  <a:lnTo>
                    <a:pt x="223" y="379"/>
                  </a:lnTo>
                  <a:lnTo>
                    <a:pt x="255" y="362"/>
                  </a:lnTo>
                  <a:lnTo>
                    <a:pt x="283" y="339"/>
                  </a:lnTo>
                  <a:lnTo>
                    <a:pt x="310" y="317"/>
                  </a:lnTo>
                  <a:lnTo>
                    <a:pt x="342" y="306"/>
                  </a:lnTo>
                  <a:lnTo>
                    <a:pt x="358" y="306"/>
                  </a:lnTo>
                  <a:lnTo>
                    <a:pt x="369" y="306"/>
                  </a:lnTo>
                  <a:lnTo>
                    <a:pt x="380" y="301"/>
                  </a:lnTo>
                  <a:lnTo>
                    <a:pt x="386" y="294"/>
                  </a:lnTo>
                  <a:lnTo>
                    <a:pt x="476" y="261"/>
                  </a:lnTo>
                  <a:lnTo>
                    <a:pt x="574" y="223"/>
                  </a:lnTo>
                  <a:lnTo>
                    <a:pt x="671" y="195"/>
                  </a:lnTo>
                  <a:lnTo>
                    <a:pt x="768" y="161"/>
                  </a:lnTo>
                  <a:lnTo>
                    <a:pt x="860" y="128"/>
                  </a:lnTo>
                  <a:lnTo>
                    <a:pt x="952" y="90"/>
                  </a:lnTo>
                  <a:lnTo>
                    <a:pt x="1038" y="45"/>
                  </a:lnTo>
                  <a:lnTo>
                    <a:pt x="11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9" name="Freeform 133"/>
            <p:cNvSpPr>
              <a:spLocks/>
            </p:cNvSpPr>
            <p:nvPr/>
          </p:nvSpPr>
          <p:spPr bwMode="auto">
            <a:xfrm>
              <a:off x="-339" y="-816"/>
              <a:ext cx="30" cy="6"/>
            </a:xfrm>
            <a:custGeom>
              <a:avLst/>
              <a:gdLst>
                <a:gd name="T0" fmla="*/ 0 w 857"/>
                <a:gd name="T1" fmla="*/ 0 h 161"/>
                <a:gd name="T2" fmla="*/ 0 w 857"/>
                <a:gd name="T3" fmla="*/ 0 h 161"/>
                <a:gd name="T4" fmla="*/ 0 w 857"/>
                <a:gd name="T5" fmla="*/ 0 h 161"/>
                <a:gd name="T6" fmla="*/ 0 w 857"/>
                <a:gd name="T7" fmla="*/ 0 h 161"/>
                <a:gd name="T8" fmla="*/ 0 w 857"/>
                <a:gd name="T9" fmla="*/ 0 h 161"/>
                <a:gd name="T10" fmla="*/ 0 w 857"/>
                <a:gd name="T11" fmla="*/ 0 h 161"/>
                <a:gd name="T12" fmla="*/ 0 w 857"/>
                <a:gd name="T13" fmla="*/ 0 h 161"/>
                <a:gd name="T14" fmla="*/ 0 w 857"/>
                <a:gd name="T15" fmla="*/ 0 h 161"/>
                <a:gd name="T16" fmla="*/ 0 w 857"/>
                <a:gd name="T17" fmla="*/ 0 h 161"/>
                <a:gd name="T18" fmla="*/ 0 w 857"/>
                <a:gd name="T19" fmla="*/ 0 h 161"/>
                <a:gd name="T20" fmla="*/ 0 w 857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57"/>
                <a:gd name="T34" fmla="*/ 0 h 161"/>
                <a:gd name="T35" fmla="*/ 857 w 857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57" h="161">
                  <a:moveTo>
                    <a:pt x="857" y="161"/>
                  </a:moveTo>
                  <a:lnTo>
                    <a:pt x="0" y="161"/>
                  </a:lnTo>
                  <a:lnTo>
                    <a:pt x="431" y="0"/>
                  </a:lnTo>
                  <a:lnTo>
                    <a:pt x="480" y="28"/>
                  </a:lnTo>
                  <a:lnTo>
                    <a:pt x="528" y="51"/>
                  </a:lnTo>
                  <a:lnTo>
                    <a:pt x="582" y="72"/>
                  </a:lnTo>
                  <a:lnTo>
                    <a:pt x="631" y="89"/>
                  </a:lnTo>
                  <a:lnTo>
                    <a:pt x="684" y="106"/>
                  </a:lnTo>
                  <a:lnTo>
                    <a:pt x="739" y="122"/>
                  </a:lnTo>
                  <a:lnTo>
                    <a:pt x="797" y="139"/>
                  </a:lnTo>
                  <a:lnTo>
                    <a:pt x="857" y="1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0" name="Freeform 134"/>
            <p:cNvSpPr>
              <a:spLocks/>
            </p:cNvSpPr>
            <p:nvPr/>
          </p:nvSpPr>
          <p:spPr bwMode="auto">
            <a:xfrm>
              <a:off x="-113" y="-353"/>
              <a:ext cx="11" cy="17"/>
            </a:xfrm>
            <a:custGeom>
              <a:avLst/>
              <a:gdLst>
                <a:gd name="T0" fmla="*/ 0 w 308"/>
                <a:gd name="T1" fmla="*/ 0 h 438"/>
                <a:gd name="T2" fmla="*/ 0 w 308"/>
                <a:gd name="T3" fmla="*/ 0 h 438"/>
                <a:gd name="T4" fmla="*/ 0 w 308"/>
                <a:gd name="T5" fmla="*/ 0 h 438"/>
                <a:gd name="T6" fmla="*/ 0 w 308"/>
                <a:gd name="T7" fmla="*/ 0 h 438"/>
                <a:gd name="T8" fmla="*/ 0 w 308"/>
                <a:gd name="T9" fmla="*/ 0 h 438"/>
                <a:gd name="T10" fmla="*/ 0 w 308"/>
                <a:gd name="T11" fmla="*/ 0 h 438"/>
                <a:gd name="T12" fmla="*/ 0 w 308"/>
                <a:gd name="T13" fmla="*/ 0 h 438"/>
                <a:gd name="T14" fmla="*/ 0 w 308"/>
                <a:gd name="T15" fmla="*/ 0 h 438"/>
                <a:gd name="T16" fmla="*/ 0 w 308"/>
                <a:gd name="T17" fmla="*/ 0 h 438"/>
                <a:gd name="T18" fmla="*/ 0 w 308"/>
                <a:gd name="T19" fmla="*/ 0 h 438"/>
                <a:gd name="T20" fmla="*/ 0 w 308"/>
                <a:gd name="T21" fmla="*/ 0 h 438"/>
                <a:gd name="T22" fmla="*/ 0 w 308"/>
                <a:gd name="T23" fmla="*/ 0 h 438"/>
                <a:gd name="T24" fmla="*/ 0 w 308"/>
                <a:gd name="T25" fmla="*/ 0 h 438"/>
                <a:gd name="T26" fmla="*/ 0 w 308"/>
                <a:gd name="T27" fmla="*/ 0 h 438"/>
                <a:gd name="T28" fmla="*/ 0 w 308"/>
                <a:gd name="T29" fmla="*/ 0 h 438"/>
                <a:gd name="T30" fmla="*/ 0 w 308"/>
                <a:gd name="T31" fmla="*/ 0 h 438"/>
                <a:gd name="T32" fmla="*/ 0 w 308"/>
                <a:gd name="T33" fmla="*/ 0 h 438"/>
                <a:gd name="T34" fmla="*/ 0 w 308"/>
                <a:gd name="T35" fmla="*/ 0 h 438"/>
                <a:gd name="T36" fmla="*/ 0 w 308"/>
                <a:gd name="T37" fmla="*/ 0 h 438"/>
                <a:gd name="T38" fmla="*/ 0 w 308"/>
                <a:gd name="T39" fmla="*/ 0 h 438"/>
                <a:gd name="T40" fmla="*/ 0 w 308"/>
                <a:gd name="T41" fmla="*/ 0 h 438"/>
                <a:gd name="T42" fmla="*/ 0 w 308"/>
                <a:gd name="T43" fmla="*/ 0 h 438"/>
                <a:gd name="T44" fmla="*/ 0 w 308"/>
                <a:gd name="T45" fmla="*/ 0 h 438"/>
                <a:gd name="T46" fmla="*/ 0 w 308"/>
                <a:gd name="T47" fmla="*/ 0 h 438"/>
                <a:gd name="T48" fmla="*/ 0 w 308"/>
                <a:gd name="T49" fmla="*/ 0 h 438"/>
                <a:gd name="T50" fmla="*/ 0 w 308"/>
                <a:gd name="T51" fmla="*/ 0 h 438"/>
                <a:gd name="T52" fmla="*/ 0 w 308"/>
                <a:gd name="T53" fmla="*/ 0 h 438"/>
                <a:gd name="T54" fmla="*/ 0 w 308"/>
                <a:gd name="T55" fmla="*/ 0 h 438"/>
                <a:gd name="T56" fmla="*/ 0 w 308"/>
                <a:gd name="T57" fmla="*/ 0 h 438"/>
                <a:gd name="T58" fmla="*/ 0 w 308"/>
                <a:gd name="T59" fmla="*/ 0 h 438"/>
                <a:gd name="T60" fmla="*/ 0 w 308"/>
                <a:gd name="T61" fmla="*/ 0 h 438"/>
                <a:gd name="T62" fmla="*/ 0 w 308"/>
                <a:gd name="T63" fmla="*/ 0 h 438"/>
                <a:gd name="T64" fmla="*/ 0 w 308"/>
                <a:gd name="T65" fmla="*/ 0 h 438"/>
                <a:gd name="T66" fmla="*/ 0 w 308"/>
                <a:gd name="T67" fmla="*/ 0 h 438"/>
                <a:gd name="T68" fmla="*/ 0 w 308"/>
                <a:gd name="T69" fmla="*/ 0 h 438"/>
                <a:gd name="T70" fmla="*/ 0 w 308"/>
                <a:gd name="T71" fmla="*/ 0 h 438"/>
                <a:gd name="T72" fmla="*/ 0 w 308"/>
                <a:gd name="T73" fmla="*/ 0 h 438"/>
                <a:gd name="T74" fmla="*/ 0 w 308"/>
                <a:gd name="T75" fmla="*/ 0 h 438"/>
                <a:gd name="T76" fmla="*/ 0 w 308"/>
                <a:gd name="T77" fmla="*/ 0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08"/>
                <a:gd name="T118" fmla="*/ 0 h 438"/>
                <a:gd name="T119" fmla="*/ 308 w 308"/>
                <a:gd name="T120" fmla="*/ 438 h 43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08" h="438">
                  <a:moveTo>
                    <a:pt x="243" y="338"/>
                  </a:moveTo>
                  <a:lnTo>
                    <a:pt x="302" y="183"/>
                  </a:lnTo>
                  <a:lnTo>
                    <a:pt x="308" y="155"/>
                  </a:lnTo>
                  <a:lnTo>
                    <a:pt x="302" y="133"/>
                  </a:lnTo>
                  <a:lnTo>
                    <a:pt x="297" y="105"/>
                  </a:lnTo>
                  <a:lnTo>
                    <a:pt x="286" y="77"/>
                  </a:lnTo>
                  <a:lnTo>
                    <a:pt x="264" y="50"/>
                  </a:lnTo>
                  <a:lnTo>
                    <a:pt x="232" y="33"/>
                  </a:lnTo>
                  <a:lnTo>
                    <a:pt x="200" y="17"/>
                  </a:lnTo>
                  <a:lnTo>
                    <a:pt x="168" y="0"/>
                  </a:lnTo>
                  <a:lnTo>
                    <a:pt x="140" y="0"/>
                  </a:lnTo>
                  <a:lnTo>
                    <a:pt x="113" y="0"/>
                  </a:lnTo>
                  <a:lnTo>
                    <a:pt x="92" y="11"/>
                  </a:lnTo>
                  <a:lnTo>
                    <a:pt x="71" y="22"/>
                  </a:lnTo>
                  <a:lnTo>
                    <a:pt x="60" y="33"/>
                  </a:lnTo>
                  <a:lnTo>
                    <a:pt x="55" y="50"/>
                  </a:lnTo>
                  <a:lnTo>
                    <a:pt x="48" y="67"/>
                  </a:lnTo>
                  <a:lnTo>
                    <a:pt x="32" y="83"/>
                  </a:lnTo>
                  <a:lnTo>
                    <a:pt x="32" y="110"/>
                  </a:lnTo>
                  <a:lnTo>
                    <a:pt x="43" y="133"/>
                  </a:lnTo>
                  <a:lnTo>
                    <a:pt x="48" y="160"/>
                  </a:lnTo>
                  <a:lnTo>
                    <a:pt x="48" y="194"/>
                  </a:lnTo>
                  <a:lnTo>
                    <a:pt x="5" y="327"/>
                  </a:lnTo>
                  <a:lnTo>
                    <a:pt x="0" y="355"/>
                  </a:lnTo>
                  <a:lnTo>
                    <a:pt x="5" y="377"/>
                  </a:lnTo>
                  <a:lnTo>
                    <a:pt x="16" y="399"/>
                  </a:lnTo>
                  <a:lnTo>
                    <a:pt x="38" y="422"/>
                  </a:lnTo>
                  <a:lnTo>
                    <a:pt x="48" y="427"/>
                  </a:lnTo>
                  <a:lnTo>
                    <a:pt x="65" y="427"/>
                  </a:lnTo>
                  <a:lnTo>
                    <a:pt x="76" y="432"/>
                  </a:lnTo>
                  <a:lnTo>
                    <a:pt x="87" y="438"/>
                  </a:lnTo>
                  <a:lnTo>
                    <a:pt x="129" y="432"/>
                  </a:lnTo>
                  <a:lnTo>
                    <a:pt x="168" y="416"/>
                  </a:lnTo>
                  <a:lnTo>
                    <a:pt x="205" y="389"/>
                  </a:lnTo>
                  <a:lnTo>
                    <a:pt x="243" y="355"/>
                  </a:lnTo>
                  <a:lnTo>
                    <a:pt x="243" y="344"/>
                  </a:lnTo>
                  <a:lnTo>
                    <a:pt x="243" y="3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1" name="Freeform 135"/>
            <p:cNvSpPr>
              <a:spLocks/>
            </p:cNvSpPr>
            <p:nvPr/>
          </p:nvSpPr>
          <p:spPr bwMode="auto">
            <a:xfrm>
              <a:off x="-109" y="-387"/>
              <a:ext cx="12" cy="23"/>
            </a:xfrm>
            <a:custGeom>
              <a:avLst/>
              <a:gdLst>
                <a:gd name="T0" fmla="*/ 0 w 351"/>
                <a:gd name="T1" fmla="*/ 0 h 576"/>
                <a:gd name="T2" fmla="*/ 0 w 351"/>
                <a:gd name="T3" fmla="*/ 0 h 576"/>
                <a:gd name="T4" fmla="*/ 0 w 351"/>
                <a:gd name="T5" fmla="*/ 0 h 576"/>
                <a:gd name="T6" fmla="*/ 0 w 351"/>
                <a:gd name="T7" fmla="*/ 0 h 576"/>
                <a:gd name="T8" fmla="*/ 0 w 351"/>
                <a:gd name="T9" fmla="*/ 0 h 576"/>
                <a:gd name="T10" fmla="*/ 0 w 351"/>
                <a:gd name="T11" fmla="*/ 0 h 576"/>
                <a:gd name="T12" fmla="*/ 0 w 351"/>
                <a:gd name="T13" fmla="*/ 0 h 576"/>
                <a:gd name="T14" fmla="*/ 0 w 351"/>
                <a:gd name="T15" fmla="*/ 0 h 576"/>
                <a:gd name="T16" fmla="*/ 0 w 351"/>
                <a:gd name="T17" fmla="*/ 0 h 576"/>
                <a:gd name="T18" fmla="*/ 0 w 351"/>
                <a:gd name="T19" fmla="*/ 0 h 576"/>
                <a:gd name="T20" fmla="*/ 0 w 351"/>
                <a:gd name="T21" fmla="*/ 0 h 576"/>
                <a:gd name="T22" fmla="*/ 0 w 351"/>
                <a:gd name="T23" fmla="*/ 0 h 576"/>
                <a:gd name="T24" fmla="*/ 0 w 351"/>
                <a:gd name="T25" fmla="*/ 0 h 576"/>
                <a:gd name="T26" fmla="*/ 0 w 351"/>
                <a:gd name="T27" fmla="*/ 0 h 576"/>
                <a:gd name="T28" fmla="*/ 0 w 351"/>
                <a:gd name="T29" fmla="*/ 0 h 576"/>
                <a:gd name="T30" fmla="*/ 0 w 351"/>
                <a:gd name="T31" fmla="*/ 0 h 576"/>
                <a:gd name="T32" fmla="*/ 0 w 351"/>
                <a:gd name="T33" fmla="*/ 0 h 576"/>
                <a:gd name="T34" fmla="*/ 0 w 351"/>
                <a:gd name="T35" fmla="*/ 0 h 576"/>
                <a:gd name="T36" fmla="*/ 0 w 351"/>
                <a:gd name="T37" fmla="*/ 0 h 576"/>
                <a:gd name="T38" fmla="*/ 0 w 351"/>
                <a:gd name="T39" fmla="*/ 0 h 576"/>
                <a:gd name="T40" fmla="*/ 0 w 351"/>
                <a:gd name="T41" fmla="*/ 0 h 576"/>
                <a:gd name="T42" fmla="*/ 0 w 351"/>
                <a:gd name="T43" fmla="*/ 0 h 576"/>
                <a:gd name="T44" fmla="*/ 0 w 351"/>
                <a:gd name="T45" fmla="*/ 0 h 576"/>
                <a:gd name="T46" fmla="*/ 0 w 351"/>
                <a:gd name="T47" fmla="*/ 0 h 576"/>
                <a:gd name="T48" fmla="*/ 0 w 351"/>
                <a:gd name="T49" fmla="*/ 0 h 576"/>
                <a:gd name="T50" fmla="*/ 0 w 351"/>
                <a:gd name="T51" fmla="*/ 0 h 576"/>
                <a:gd name="T52" fmla="*/ 0 w 351"/>
                <a:gd name="T53" fmla="*/ 0 h 576"/>
                <a:gd name="T54" fmla="*/ 0 w 351"/>
                <a:gd name="T55" fmla="*/ 0 h 576"/>
                <a:gd name="T56" fmla="*/ 0 w 351"/>
                <a:gd name="T57" fmla="*/ 0 h 576"/>
                <a:gd name="T58" fmla="*/ 0 w 351"/>
                <a:gd name="T59" fmla="*/ 0 h 576"/>
                <a:gd name="T60" fmla="*/ 0 w 351"/>
                <a:gd name="T61" fmla="*/ 0 h 576"/>
                <a:gd name="T62" fmla="*/ 0 w 351"/>
                <a:gd name="T63" fmla="*/ 0 h 576"/>
                <a:gd name="T64" fmla="*/ 0 w 351"/>
                <a:gd name="T65" fmla="*/ 0 h 576"/>
                <a:gd name="T66" fmla="*/ 0 w 351"/>
                <a:gd name="T67" fmla="*/ 0 h 576"/>
                <a:gd name="T68" fmla="*/ 0 w 351"/>
                <a:gd name="T69" fmla="*/ 0 h 576"/>
                <a:gd name="T70" fmla="*/ 0 w 351"/>
                <a:gd name="T71" fmla="*/ 0 h 576"/>
                <a:gd name="T72" fmla="*/ 0 w 351"/>
                <a:gd name="T73" fmla="*/ 0 h 576"/>
                <a:gd name="T74" fmla="*/ 0 w 351"/>
                <a:gd name="T75" fmla="*/ 0 h 576"/>
                <a:gd name="T76" fmla="*/ 0 w 351"/>
                <a:gd name="T77" fmla="*/ 0 h 576"/>
                <a:gd name="T78" fmla="*/ 0 w 351"/>
                <a:gd name="T79" fmla="*/ 0 h 576"/>
                <a:gd name="T80" fmla="*/ 0 w 351"/>
                <a:gd name="T81" fmla="*/ 0 h 576"/>
                <a:gd name="T82" fmla="*/ 0 w 351"/>
                <a:gd name="T83" fmla="*/ 0 h 576"/>
                <a:gd name="T84" fmla="*/ 0 w 351"/>
                <a:gd name="T85" fmla="*/ 0 h 576"/>
                <a:gd name="T86" fmla="*/ 0 w 351"/>
                <a:gd name="T87" fmla="*/ 0 h 576"/>
                <a:gd name="T88" fmla="*/ 0 w 351"/>
                <a:gd name="T89" fmla="*/ 0 h 576"/>
                <a:gd name="T90" fmla="*/ 0 w 351"/>
                <a:gd name="T91" fmla="*/ 0 h 5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51"/>
                <a:gd name="T139" fmla="*/ 0 h 576"/>
                <a:gd name="T140" fmla="*/ 351 w 351"/>
                <a:gd name="T141" fmla="*/ 576 h 5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51" h="576">
                  <a:moveTo>
                    <a:pt x="329" y="254"/>
                  </a:moveTo>
                  <a:lnTo>
                    <a:pt x="340" y="221"/>
                  </a:lnTo>
                  <a:lnTo>
                    <a:pt x="351" y="188"/>
                  </a:lnTo>
                  <a:lnTo>
                    <a:pt x="351" y="149"/>
                  </a:lnTo>
                  <a:lnTo>
                    <a:pt x="351" y="105"/>
                  </a:lnTo>
                  <a:lnTo>
                    <a:pt x="340" y="88"/>
                  </a:lnTo>
                  <a:lnTo>
                    <a:pt x="324" y="71"/>
                  </a:lnTo>
                  <a:lnTo>
                    <a:pt x="308" y="55"/>
                  </a:lnTo>
                  <a:lnTo>
                    <a:pt x="287" y="38"/>
                  </a:lnTo>
                  <a:lnTo>
                    <a:pt x="195" y="0"/>
                  </a:lnTo>
                  <a:lnTo>
                    <a:pt x="168" y="0"/>
                  </a:lnTo>
                  <a:lnTo>
                    <a:pt x="151" y="5"/>
                  </a:lnTo>
                  <a:lnTo>
                    <a:pt x="130" y="22"/>
                  </a:lnTo>
                  <a:lnTo>
                    <a:pt x="108" y="43"/>
                  </a:lnTo>
                  <a:lnTo>
                    <a:pt x="108" y="105"/>
                  </a:lnTo>
                  <a:lnTo>
                    <a:pt x="103" y="161"/>
                  </a:lnTo>
                  <a:lnTo>
                    <a:pt x="92" y="216"/>
                  </a:lnTo>
                  <a:lnTo>
                    <a:pt x="76" y="271"/>
                  </a:lnTo>
                  <a:lnTo>
                    <a:pt x="55" y="327"/>
                  </a:lnTo>
                  <a:lnTo>
                    <a:pt x="38" y="382"/>
                  </a:lnTo>
                  <a:lnTo>
                    <a:pt x="16" y="438"/>
                  </a:lnTo>
                  <a:lnTo>
                    <a:pt x="0" y="493"/>
                  </a:lnTo>
                  <a:lnTo>
                    <a:pt x="0" y="510"/>
                  </a:lnTo>
                  <a:lnTo>
                    <a:pt x="0" y="533"/>
                  </a:lnTo>
                  <a:lnTo>
                    <a:pt x="11" y="555"/>
                  </a:lnTo>
                  <a:lnTo>
                    <a:pt x="27" y="571"/>
                  </a:lnTo>
                  <a:lnTo>
                    <a:pt x="38" y="576"/>
                  </a:lnTo>
                  <a:lnTo>
                    <a:pt x="48" y="576"/>
                  </a:lnTo>
                  <a:lnTo>
                    <a:pt x="60" y="576"/>
                  </a:lnTo>
                  <a:lnTo>
                    <a:pt x="71" y="566"/>
                  </a:lnTo>
                  <a:lnTo>
                    <a:pt x="108" y="538"/>
                  </a:lnTo>
                  <a:lnTo>
                    <a:pt x="146" y="510"/>
                  </a:lnTo>
                  <a:lnTo>
                    <a:pt x="179" y="477"/>
                  </a:lnTo>
                  <a:lnTo>
                    <a:pt x="211" y="443"/>
                  </a:lnTo>
                  <a:lnTo>
                    <a:pt x="227" y="415"/>
                  </a:lnTo>
                  <a:lnTo>
                    <a:pt x="248" y="382"/>
                  </a:lnTo>
                  <a:lnTo>
                    <a:pt x="271" y="355"/>
                  </a:lnTo>
                  <a:lnTo>
                    <a:pt x="281" y="310"/>
                  </a:lnTo>
                  <a:lnTo>
                    <a:pt x="287" y="299"/>
                  </a:lnTo>
                  <a:lnTo>
                    <a:pt x="297" y="288"/>
                  </a:lnTo>
                  <a:lnTo>
                    <a:pt x="308" y="282"/>
                  </a:lnTo>
                  <a:lnTo>
                    <a:pt x="324" y="271"/>
                  </a:lnTo>
                  <a:lnTo>
                    <a:pt x="329" y="261"/>
                  </a:lnTo>
                  <a:lnTo>
                    <a:pt x="329" y="2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2" name="Freeform 136"/>
            <p:cNvSpPr>
              <a:spLocks/>
            </p:cNvSpPr>
            <p:nvPr/>
          </p:nvSpPr>
          <p:spPr bwMode="auto">
            <a:xfrm>
              <a:off x="-99" y="-424"/>
              <a:ext cx="13" cy="22"/>
            </a:xfrm>
            <a:custGeom>
              <a:avLst/>
              <a:gdLst>
                <a:gd name="T0" fmla="*/ 0 w 361"/>
                <a:gd name="T1" fmla="*/ 0 h 533"/>
                <a:gd name="T2" fmla="*/ 0 w 361"/>
                <a:gd name="T3" fmla="*/ 0 h 533"/>
                <a:gd name="T4" fmla="*/ 0 w 361"/>
                <a:gd name="T5" fmla="*/ 0 h 533"/>
                <a:gd name="T6" fmla="*/ 0 w 361"/>
                <a:gd name="T7" fmla="*/ 0 h 533"/>
                <a:gd name="T8" fmla="*/ 0 w 361"/>
                <a:gd name="T9" fmla="*/ 0 h 533"/>
                <a:gd name="T10" fmla="*/ 0 w 361"/>
                <a:gd name="T11" fmla="*/ 0 h 533"/>
                <a:gd name="T12" fmla="*/ 0 w 361"/>
                <a:gd name="T13" fmla="*/ 0 h 533"/>
                <a:gd name="T14" fmla="*/ 0 w 361"/>
                <a:gd name="T15" fmla="*/ 0 h 533"/>
                <a:gd name="T16" fmla="*/ 0 w 361"/>
                <a:gd name="T17" fmla="*/ 0 h 533"/>
                <a:gd name="T18" fmla="*/ 0 w 361"/>
                <a:gd name="T19" fmla="*/ 0 h 533"/>
                <a:gd name="T20" fmla="*/ 0 w 361"/>
                <a:gd name="T21" fmla="*/ 0 h 533"/>
                <a:gd name="T22" fmla="*/ 0 w 361"/>
                <a:gd name="T23" fmla="*/ 0 h 533"/>
                <a:gd name="T24" fmla="*/ 0 w 361"/>
                <a:gd name="T25" fmla="*/ 0 h 533"/>
                <a:gd name="T26" fmla="*/ 0 w 361"/>
                <a:gd name="T27" fmla="*/ 0 h 533"/>
                <a:gd name="T28" fmla="*/ 0 w 361"/>
                <a:gd name="T29" fmla="*/ 0 h 533"/>
                <a:gd name="T30" fmla="*/ 0 w 361"/>
                <a:gd name="T31" fmla="*/ 0 h 533"/>
                <a:gd name="T32" fmla="*/ 0 w 361"/>
                <a:gd name="T33" fmla="*/ 0 h 533"/>
                <a:gd name="T34" fmla="*/ 0 w 361"/>
                <a:gd name="T35" fmla="*/ 0 h 533"/>
                <a:gd name="T36" fmla="*/ 0 w 361"/>
                <a:gd name="T37" fmla="*/ 0 h 533"/>
                <a:gd name="T38" fmla="*/ 0 w 361"/>
                <a:gd name="T39" fmla="*/ 0 h 533"/>
                <a:gd name="T40" fmla="*/ 0 w 361"/>
                <a:gd name="T41" fmla="*/ 0 h 533"/>
                <a:gd name="T42" fmla="*/ 0 w 361"/>
                <a:gd name="T43" fmla="*/ 0 h 533"/>
                <a:gd name="T44" fmla="*/ 0 w 361"/>
                <a:gd name="T45" fmla="*/ 0 h 533"/>
                <a:gd name="T46" fmla="*/ 0 w 361"/>
                <a:gd name="T47" fmla="*/ 0 h 533"/>
                <a:gd name="T48" fmla="*/ 0 w 361"/>
                <a:gd name="T49" fmla="*/ 0 h 533"/>
                <a:gd name="T50" fmla="*/ 0 w 361"/>
                <a:gd name="T51" fmla="*/ 0 h 533"/>
                <a:gd name="T52" fmla="*/ 0 w 361"/>
                <a:gd name="T53" fmla="*/ 0 h 533"/>
                <a:gd name="T54" fmla="*/ 0 w 361"/>
                <a:gd name="T55" fmla="*/ 0 h 533"/>
                <a:gd name="T56" fmla="*/ 0 w 361"/>
                <a:gd name="T57" fmla="*/ 0 h 533"/>
                <a:gd name="T58" fmla="*/ 0 w 361"/>
                <a:gd name="T59" fmla="*/ 0 h 533"/>
                <a:gd name="T60" fmla="*/ 0 w 361"/>
                <a:gd name="T61" fmla="*/ 0 h 533"/>
                <a:gd name="T62" fmla="*/ 0 w 361"/>
                <a:gd name="T63" fmla="*/ 0 h 53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1"/>
                <a:gd name="T97" fmla="*/ 0 h 533"/>
                <a:gd name="T98" fmla="*/ 361 w 361"/>
                <a:gd name="T99" fmla="*/ 533 h 53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1" h="533">
                  <a:moveTo>
                    <a:pt x="329" y="266"/>
                  </a:moveTo>
                  <a:lnTo>
                    <a:pt x="361" y="172"/>
                  </a:lnTo>
                  <a:lnTo>
                    <a:pt x="361" y="139"/>
                  </a:lnTo>
                  <a:lnTo>
                    <a:pt x="356" y="105"/>
                  </a:lnTo>
                  <a:lnTo>
                    <a:pt x="340" y="72"/>
                  </a:lnTo>
                  <a:lnTo>
                    <a:pt x="313" y="50"/>
                  </a:lnTo>
                  <a:lnTo>
                    <a:pt x="177" y="0"/>
                  </a:lnTo>
                  <a:lnTo>
                    <a:pt x="161" y="0"/>
                  </a:lnTo>
                  <a:lnTo>
                    <a:pt x="145" y="6"/>
                  </a:lnTo>
                  <a:lnTo>
                    <a:pt x="129" y="11"/>
                  </a:lnTo>
                  <a:lnTo>
                    <a:pt x="113" y="27"/>
                  </a:lnTo>
                  <a:lnTo>
                    <a:pt x="113" y="61"/>
                  </a:lnTo>
                  <a:lnTo>
                    <a:pt x="118" y="89"/>
                  </a:lnTo>
                  <a:lnTo>
                    <a:pt x="124" y="117"/>
                  </a:lnTo>
                  <a:lnTo>
                    <a:pt x="124" y="155"/>
                  </a:lnTo>
                  <a:lnTo>
                    <a:pt x="5" y="422"/>
                  </a:lnTo>
                  <a:lnTo>
                    <a:pt x="0" y="444"/>
                  </a:lnTo>
                  <a:lnTo>
                    <a:pt x="5" y="466"/>
                  </a:lnTo>
                  <a:lnTo>
                    <a:pt x="11" y="489"/>
                  </a:lnTo>
                  <a:lnTo>
                    <a:pt x="21" y="517"/>
                  </a:lnTo>
                  <a:lnTo>
                    <a:pt x="32" y="517"/>
                  </a:lnTo>
                  <a:lnTo>
                    <a:pt x="43" y="522"/>
                  </a:lnTo>
                  <a:lnTo>
                    <a:pt x="59" y="527"/>
                  </a:lnTo>
                  <a:lnTo>
                    <a:pt x="69" y="533"/>
                  </a:lnTo>
                  <a:lnTo>
                    <a:pt x="108" y="517"/>
                  </a:lnTo>
                  <a:lnTo>
                    <a:pt x="140" y="489"/>
                  </a:lnTo>
                  <a:lnTo>
                    <a:pt x="177" y="461"/>
                  </a:lnTo>
                  <a:lnTo>
                    <a:pt x="210" y="427"/>
                  </a:lnTo>
                  <a:lnTo>
                    <a:pt x="237" y="394"/>
                  </a:lnTo>
                  <a:lnTo>
                    <a:pt x="269" y="356"/>
                  </a:lnTo>
                  <a:lnTo>
                    <a:pt x="296" y="311"/>
                  </a:lnTo>
                  <a:lnTo>
                    <a:pt x="329" y="2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3" name="Freeform 137"/>
            <p:cNvSpPr>
              <a:spLocks/>
            </p:cNvSpPr>
            <p:nvPr/>
          </p:nvSpPr>
          <p:spPr bwMode="auto">
            <a:xfrm>
              <a:off x="-126" y="-354"/>
              <a:ext cx="12" cy="22"/>
            </a:xfrm>
            <a:custGeom>
              <a:avLst/>
              <a:gdLst>
                <a:gd name="T0" fmla="*/ 0 w 340"/>
                <a:gd name="T1" fmla="*/ 0 h 545"/>
                <a:gd name="T2" fmla="*/ 0 w 340"/>
                <a:gd name="T3" fmla="*/ 0 h 545"/>
                <a:gd name="T4" fmla="*/ 0 w 340"/>
                <a:gd name="T5" fmla="*/ 0 h 545"/>
                <a:gd name="T6" fmla="*/ 0 w 340"/>
                <a:gd name="T7" fmla="*/ 0 h 545"/>
                <a:gd name="T8" fmla="*/ 0 w 340"/>
                <a:gd name="T9" fmla="*/ 0 h 545"/>
                <a:gd name="T10" fmla="*/ 0 w 340"/>
                <a:gd name="T11" fmla="*/ 0 h 545"/>
                <a:gd name="T12" fmla="*/ 0 w 340"/>
                <a:gd name="T13" fmla="*/ 0 h 545"/>
                <a:gd name="T14" fmla="*/ 0 w 340"/>
                <a:gd name="T15" fmla="*/ 0 h 545"/>
                <a:gd name="T16" fmla="*/ 0 w 340"/>
                <a:gd name="T17" fmla="*/ 0 h 545"/>
                <a:gd name="T18" fmla="*/ 0 w 340"/>
                <a:gd name="T19" fmla="*/ 0 h 545"/>
                <a:gd name="T20" fmla="*/ 0 w 340"/>
                <a:gd name="T21" fmla="*/ 0 h 545"/>
                <a:gd name="T22" fmla="*/ 0 w 340"/>
                <a:gd name="T23" fmla="*/ 0 h 545"/>
                <a:gd name="T24" fmla="*/ 0 w 340"/>
                <a:gd name="T25" fmla="*/ 0 h 545"/>
                <a:gd name="T26" fmla="*/ 0 w 340"/>
                <a:gd name="T27" fmla="*/ 0 h 545"/>
                <a:gd name="T28" fmla="*/ 0 w 340"/>
                <a:gd name="T29" fmla="*/ 0 h 545"/>
                <a:gd name="T30" fmla="*/ 0 w 340"/>
                <a:gd name="T31" fmla="*/ 0 h 545"/>
                <a:gd name="T32" fmla="*/ 0 w 340"/>
                <a:gd name="T33" fmla="*/ 0 h 545"/>
                <a:gd name="T34" fmla="*/ 0 w 340"/>
                <a:gd name="T35" fmla="*/ 0 h 545"/>
                <a:gd name="T36" fmla="*/ 0 w 340"/>
                <a:gd name="T37" fmla="*/ 0 h 545"/>
                <a:gd name="T38" fmla="*/ 0 w 340"/>
                <a:gd name="T39" fmla="*/ 0 h 545"/>
                <a:gd name="T40" fmla="*/ 0 w 340"/>
                <a:gd name="T41" fmla="*/ 0 h 545"/>
                <a:gd name="T42" fmla="*/ 0 w 340"/>
                <a:gd name="T43" fmla="*/ 0 h 545"/>
                <a:gd name="T44" fmla="*/ 0 w 340"/>
                <a:gd name="T45" fmla="*/ 0 h 545"/>
                <a:gd name="T46" fmla="*/ 0 w 340"/>
                <a:gd name="T47" fmla="*/ 0 h 545"/>
                <a:gd name="T48" fmla="*/ 0 w 340"/>
                <a:gd name="T49" fmla="*/ 0 h 545"/>
                <a:gd name="T50" fmla="*/ 0 w 340"/>
                <a:gd name="T51" fmla="*/ 0 h 545"/>
                <a:gd name="T52" fmla="*/ 0 w 340"/>
                <a:gd name="T53" fmla="*/ 0 h 545"/>
                <a:gd name="T54" fmla="*/ 0 w 340"/>
                <a:gd name="T55" fmla="*/ 0 h 545"/>
                <a:gd name="T56" fmla="*/ 0 w 340"/>
                <a:gd name="T57" fmla="*/ 0 h 545"/>
                <a:gd name="T58" fmla="*/ 0 w 340"/>
                <a:gd name="T59" fmla="*/ 0 h 545"/>
                <a:gd name="T60" fmla="*/ 0 w 340"/>
                <a:gd name="T61" fmla="*/ 0 h 545"/>
                <a:gd name="T62" fmla="*/ 0 w 340"/>
                <a:gd name="T63" fmla="*/ 0 h 545"/>
                <a:gd name="T64" fmla="*/ 0 w 340"/>
                <a:gd name="T65" fmla="*/ 0 h 545"/>
                <a:gd name="T66" fmla="*/ 0 w 340"/>
                <a:gd name="T67" fmla="*/ 0 h 545"/>
                <a:gd name="T68" fmla="*/ 0 w 340"/>
                <a:gd name="T69" fmla="*/ 0 h 545"/>
                <a:gd name="T70" fmla="*/ 0 w 340"/>
                <a:gd name="T71" fmla="*/ 0 h 545"/>
                <a:gd name="T72" fmla="*/ 0 w 340"/>
                <a:gd name="T73" fmla="*/ 0 h 545"/>
                <a:gd name="T74" fmla="*/ 0 w 340"/>
                <a:gd name="T75" fmla="*/ 0 h 545"/>
                <a:gd name="T76" fmla="*/ 0 w 340"/>
                <a:gd name="T77" fmla="*/ 0 h 545"/>
                <a:gd name="T78" fmla="*/ 0 w 340"/>
                <a:gd name="T79" fmla="*/ 0 h 545"/>
                <a:gd name="T80" fmla="*/ 0 w 340"/>
                <a:gd name="T81" fmla="*/ 0 h 545"/>
                <a:gd name="T82" fmla="*/ 0 w 340"/>
                <a:gd name="T83" fmla="*/ 0 h 545"/>
                <a:gd name="T84" fmla="*/ 0 w 340"/>
                <a:gd name="T85" fmla="*/ 0 h 545"/>
                <a:gd name="T86" fmla="*/ 0 w 340"/>
                <a:gd name="T87" fmla="*/ 0 h 545"/>
                <a:gd name="T88" fmla="*/ 0 w 340"/>
                <a:gd name="T89" fmla="*/ 0 h 545"/>
                <a:gd name="T90" fmla="*/ 0 w 340"/>
                <a:gd name="T91" fmla="*/ 0 h 545"/>
                <a:gd name="T92" fmla="*/ 0 w 340"/>
                <a:gd name="T93" fmla="*/ 0 h 545"/>
                <a:gd name="T94" fmla="*/ 0 w 340"/>
                <a:gd name="T95" fmla="*/ 0 h 545"/>
                <a:gd name="T96" fmla="*/ 0 w 340"/>
                <a:gd name="T97" fmla="*/ 0 h 545"/>
                <a:gd name="T98" fmla="*/ 0 w 340"/>
                <a:gd name="T99" fmla="*/ 0 h 545"/>
                <a:gd name="T100" fmla="*/ 0 w 340"/>
                <a:gd name="T101" fmla="*/ 0 h 5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40"/>
                <a:gd name="T154" fmla="*/ 0 h 545"/>
                <a:gd name="T155" fmla="*/ 340 w 340"/>
                <a:gd name="T156" fmla="*/ 545 h 54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40" h="545">
                  <a:moveTo>
                    <a:pt x="291" y="345"/>
                  </a:moveTo>
                  <a:lnTo>
                    <a:pt x="301" y="306"/>
                  </a:lnTo>
                  <a:lnTo>
                    <a:pt x="308" y="273"/>
                  </a:lnTo>
                  <a:lnTo>
                    <a:pt x="318" y="239"/>
                  </a:lnTo>
                  <a:lnTo>
                    <a:pt x="340" y="206"/>
                  </a:lnTo>
                  <a:lnTo>
                    <a:pt x="340" y="178"/>
                  </a:lnTo>
                  <a:lnTo>
                    <a:pt x="334" y="151"/>
                  </a:lnTo>
                  <a:lnTo>
                    <a:pt x="329" y="128"/>
                  </a:lnTo>
                  <a:lnTo>
                    <a:pt x="324" y="101"/>
                  </a:lnTo>
                  <a:lnTo>
                    <a:pt x="313" y="85"/>
                  </a:lnTo>
                  <a:lnTo>
                    <a:pt x="296" y="62"/>
                  </a:lnTo>
                  <a:lnTo>
                    <a:pt x="280" y="45"/>
                  </a:lnTo>
                  <a:lnTo>
                    <a:pt x="253" y="23"/>
                  </a:lnTo>
                  <a:lnTo>
                    <a:pt x="248" y="18"/>
                  </a:lnTo>
                  <a:lnTo>
                    <a:pt x="232" y="12"/>
                  </a:lnTo>
                  <a:lnTo>
                    <a:pt x="221" y="12"/>
                  </a:lnTo>
                  <a:lnTo>
                    <a:pt x="211" y="7"/>
                  </a:lnTo>
                  <a:lnTo>
                    <a:pt x="200" y="0"/>
                  </a:lnTo>
                  <a:lnTo>
                    <a:pt x="188" y="0"/>
                  </a:lnTo>
                  <a:lnTo>
                    <a:pt x="172" y="0"/>
                  </a:lnTo>
                  <a:lnTo>
                    <a:pt x="156" y="0"/>
                  </a:lnTo>
                  <a:lnTo>
                    <a:pt x="145" y="7"/>
                  </a:lnTo>
                  <a:lnTo>
                    <a:pt x="124" y="12"/>
                  </a:lnTo>
                  <a:lnTo>
                    <a:pt x="108" y="23"/>
                  </a:lnTo>
                  <a:lnTo>
                    <a:pt x="92" y="40"/>
                  </a:lnTo>
                  <a:lnTo>
                    <a:pt x="86" y="73"/>
                  </a:lnTo>
                  <a:lnTo>
                    <a:pt x="92" y="106"/>
                  </a:lnTo>
                  <a:lnTo>
                    <a:pt x="92" y="151"/>
                  </a:lnTo>
                  <a:lnTo>
                    <a:pt x="86" y="196"/>
                  </a:lnTo>
                  <a:lnTo>
                    <a:pt x="86" y="206"/>
                  </a:lnTo>
                  <a:lnTo>
                    <a:pt x="86" y="223"/>
                  </a:lnTo>
                  <a:lnTo>
                    <a:pt x="86" y="246"/>
                  </a:lnTo>
                  <a:lnTo>
                    <a:pt x="86" y="267"/>
                  </a:lnTo>
                  <a:lnTo>
                    <a:pt x="80" y="284"/>
                  </a:lnTo>
                  <a:lnTo>
                    <a:pt x="70" y="295"/>
                  </a:lnTo>
                  <a:lnTo>
                    <a:pt x="59" y="306"/>
                  </a:lnTo>
                  <a:lnTo>
                    <a:pt x="43" y="322"/>
                  </a:lnTo>
                  <a:lnTo>
                    <a:pt x="0" y="440"/>
                  </a:lnTo>
                  <a:lnTo>
                    <a:pt x="0" y="467"/>
                  </a:lnTo>
                  <a:lnTo>
                    <a:pt x="11" y="490"/>
                  </a:lnTo>
                  <a:lnTo>
                    <a:pt x="27" y="512"/>
                  </a:lnTo>
                  <a:lnTo>
                    <a:pt x="48" y="540"/>
                  </a:lnTo>
                  <a:lnTo>
                    <a:pt x="54" y="540"/>
                  </a:lnTo>
                  <a:lnTo>
                    <a:pt x="64" y="545"/>
                  </a:lnTo>
                  <a:lnTo>
                    <a:pt x="75" y="545"/>
                  </a:lnTo>
                  <a:lnTo>
                    <a:pt x="92" y="540"/>
                  </a:lnTo>
                  <a:lnTo>
                    <a:pt x="108" y="540"/>
                  </a:lnTo>
                  <a:lnTo>
                    <a:pt x="124" y="533"/>
                  </a:lnTo>
                  <a:lnTo>
                    <a:pt x="135" y="528"/>
                  </a:lnTo>
                  <a:lnTo>
                    <a:pt x="151" y="517"/>
                  </a:lnTo>
                  <a:lnTo>
                    <a:pt x="291" y="3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4" name="Freeform 138"/>
            <p:cNvSpPr>
              <a:spLocks/>
            </p:cNvSpPr>
            <p:nvPr/>
          </p:nvSpPr>
          <p:spPr bwMode="auto">
            <a:xfrm>
              <a:off x="-110" y="-420"/>
              <a:ext cx="11" cy="21"/>
            </a:xfrm>
            <a:custGeom>
              <a:avLst/>
              <a:gdLst>
                <a:gd name="T0" fmla="*/ 0 w 297"/>
                <a:gd name="T1" fmla="*/ 0 h 510"/>
                <a:gd name="T2" fmla="*/ 0 w 297"/>
                <a:gd name="T3" fmla="*/ 0 h 510"/>
                <a:gd name="T4" fmla="*/ 0 w 297"/>
                <a:gd name="T5" fmla="*/ 0 h 510"/>
                <a:gd name="T6" fmla="*/ 0 w 297"/>
                <a:gd name="T7" fmla="*/ 0 h 510"/>
                <a:gd name="T8" fmla="*/ 0 w 297"/>
                <a:gd name="T9" fmla="*/ 0 h 510"/>
                <a:gd name="T10" fmla="*/ 0 w 297"/>
                <a:gd name="T11" fmla="*/ 0 h 510"/>
                <a:gd name="T12" fmla="*/ 0 w 297"/>
                <a:gd name="T13" fmla="*/ 0 h 510"/>
                <a:gd name="T14" fmla="*/ 0 w 297"/>
                <a:gd name="T15" fmla="*/ 0 h 510"/>
                <a:gd name="T16" fmla="*/ 0 w 297"/>
                <a:gd name="T17" fmla="*/ 0 h 510"/>
                <a:gd name="T18" fmla="*/ 0 w 297"/>
                <a:gd name="T19" fmla="*/ 0 h 510"/>
                <a:gd name="T20" fmla="*/ 0 w 297"/>
                <a:gd name="T21" fmla="*/ 0 h 510"/>
                <a:gd name="T22" fmla="*/ 0 w 297"/>
                <a:gd name="T23" fmla="*/ 0 h 510"/>
                <a:gd name="T24" fmla="*/ 0 w 297"/>
                <a:gd name="T25" fmla="*/ 0 h 510"/>
                <a:gd name="T26" fmla="*/ 0 w 297"/>
                <a:gd name="T27" fmla="*/ 0 h 510"/>
                <a:gd name="T28" fmla="*/ 0 w 297"/>
                <a:gd name="T29" fmla="*/ 0 h 510"/>
                <a:gd name="T30" fmla="*/ 0 w 297"/>
                <a:gd name="T31" fmla="*/ 0 h 510"/>
                <a:gd name="T32" fmla="*/ 0 w 297"/>
                <a:gd name="T33" fmla="*/ 0 h 510"/>
                <a:gd name="T34" fmla="*/ 0 w 297"/>
                <a:gd name="T35" fmla="*/ 0 h 510"/>
                <a:gd name="T36" fmla="*/ 0 w 297"/>
                <a:gd name="T37" fmla="*/ 0 h 510"/>
                <a:gd name="T38" fmla="*/ 0 w 297"/>
                <a:gd name="T39" fmla="*/ 0 h 510"/>
                <a:gd name="T40" fmla="*/ 0 w 297"/>
                <a:gd name="T41" fmla="*/ 0 h 510"/>
                <a:gd name="T42" fmla="*/ 0 w 297"/>
                <a:gd name="T43" fmla="*/ 0 h 510"/>
                <a:gd name="T44" fmla="*/ 0 w 297"/>
                <a:gd name="T45" fmla="*/ 0 h 510"/>
                <a:gd name="T46" fmla="*/ 0 w 297"/>
                <a:gd name="T47" fmla="*/ 0 h 5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97"/>
                <a:gd name="T73" fmla="*/ 0 h 510"/>
                <a:gd name="T74" fmla="*/ 297 w 297"/>
                <a:gd name="T75" fmla="*/ 510 h 51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97" h="510">
                  <a:moveTo>
                    <a:pt x="216" y="460"/>
                  </a:moveTo>
                  <a:lnTo>
                    <a:pt x="297" y="133"/>
                  </a:lnTo>
                  <a:lnTo>
                    <a:pt x="285" y="100"/>
                  </a:lnTo>
                  <a:lnTo>
                    <a:pt x="269" y="67"/>
                  </a:lnTo>
                  <a:lnTo>
                    <a:pt x="253" y="33"/>
                  </a:lnTo>
                  <a:lnTo>
                    <a:pt x="226" y="11"/>
                  </a:lnTo>
                  <a:lnTo>
                    <a:pt x="113" y="0"/>
                  </a:lnTo>
                  <a:lnTo>
                    <a:pt x="0" y="433"/>
                  </a:lnTo>
                  <a:lnTo>
                    <a:pt x="16" y="450"/>
                  </a:lnTo>
                  <a:lnTo>
                    <a:pt x="32" y="467"/>
                  </a:lnTo>
                  <a:lnTo>
                    <a:pt x="59" y="488"/>
                  </a:lnTo>
                  <a:lnTo>
                    <a:pt x="81" y="505"/>
                  </a:lnTo>
                  <a:lnTo>
                    <a:pt x="86" y="510"/>
                  </a:lnTo>
                  <a:lnTo>
                    <a:pt x="97" y="510"/>
                  </a:lnTo>
                  <a:lnTo>
                    <a:pt x="113" y="510"/>
                  </a:lnTo>
                  <a:lnTo>
                    <a:pt x="129" y="510"/>
                  </a:lnTo>
                  <a:lnTo>
                    <a:pt x="145" y="510"/>
                  </a:lnTo>
                  <a:lnTo>
                    <a:pt x="167" y="505"/>
                  </a:lnTo>
                  <a:lnTo>
                    <a:pt x="189" y="500"/>
                  </a:lnTo>
                  <a:lnTo>
                    <a:pt x="210" y="483"/>
                  </a:lnTo>
                  <a:lnTo>
                    <a:pt x="210" y="477"/>
                  </a:lnTo>
                  <a:lnTo>
                    <a:pt x="216" y="472"/>
                  </a:lnTo>
                  <a:lnTo>
                    <a:pt x="216" y="467"/>
                  </a:lnTo>
                  <a:lnTo>
                    <a:pt x="216" y="4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5" name="Freeform 139"/>
            <p:cNvSpPr>
              <a:spLocks/>
            </p:cNvSpPr>
            <p:nvPr/>
          </p:nvSpPr>
          <p:spPr bwMode="auto">
            <a:xfrm>
              <a:off x="-122" y="-386"/>
              <a:ext cx="11" cy="21"/>
            </a:xfrm>
            <a:custGeom>
              <a:avLst/>
              <a:gdLst>
                <a:gd name="T0" fmla="*/ 0 w 319"/>
                <a:gd name="T1" fmla="*/ 0 h 528"/>
                <a:gd name="T2" fmla="*/ 0 w 319"/>
                <a:gd name="T3" fmla="*/ 0 h 528"/>
                <a:gd name="T4" fmla="*/ 0 w 319"/>
                <a:gd name="T5" fmla="*/ 0 h 528"/>
                <a:gd name="T6" fmla="*/ 0 w 319"/>
                <a:gd name="T7" fmla="*/ 0 h 528"/>
                <a:gd name="T8" fmla="*/ 0 w 319"/>
                <a:gd name="T9" fmla="*/ 0 h 528"/>
                <a:gd name="T10" fmla="*/ 0 w 319"/>
                <a:gd name="T11" fmla="*/ 0 h 528"/>
                <a:gd name="T12" fmla="*/ 0 w 319"/>
                <a:gd name="T13" fmla="*/ 0 h 528"/>
                <a:gd name="T14" fmla="*/ 0 w 319"/>
                <a:gd name="T15" fmla="*/ 0 h 528"/>
                <a:gd name="T16" fmla="*/ 0 w 319"/>
                <a:gd name="T17" fmla="*/ 0 h 528"/>
                <a:gd name="T18" fmla="*/ 0 w 319"/>
                <a:gd name="T19" fmla="*/ 0 h 528"/>
                <a:gd name="T20" fmla="*/ 0 w 319"/>
                <a:gd name="T21" fmla="*/ 0 h 528"/>
                <a:gd name="T22" fmla="*/ 0 w 319"/>
                <a:gd name="T23" fmla="*/ 0 h 528"/>
                <a:gd name="T24" fmla="*/ 0 w 319"/>
                <a:gd name="T25" fmla="*/ 0 h 528"/>
                <a:gd name="T26" fmla="*/ 0 w 319"/>
                <a:gd name="T27" fmla="*/ 0 h 528"/>
                <a:gd name="T28" fmla="*/ 0 w 319"/>
                <a:gd name="T29" fmla="*/ 0 h 528"/>
                <a:gd name="T30" fmla="*/ 0 w 319"/>
                <a:gd name="T31" fmla="*/ 0 h 528"/>
                <a:gd name="T32" fmla="*/ 0 w 319"/>
                <a:gd name="T33" fmla="*/ 0 h 528"/>
                <a:gd name="T34" fmla="*/ 0 w 319"/>
                <a:gd name="T35" fmla="*/ 0 h 528"/>
                <a:gd name="T36" fmla="*/ 0 w 319"/>
                <a:gd name="T37" fmla="*/ 0 h 528"/>
                <a:gd name="T38" fmla="*/ 0 w 319"/>
                <a:gd name="T39" fmla="*/ 0 h 528"/>
                <a:gd name="T40" fmla="*/ 0 w 319"/>
                <a:gd name="T41" fmla="*/ 0 h 528"/>
                <a:gd name="T42" fmla="*/ 0 w 319"/>
                <a:gd name="T43" fmla="*/ 0 h 528"/>
                <a:gd name="T44" fmla="*/ 0 w 319"/>
                <a:gd name="T45" fmla="*/ 0 h 528"/>
                <a:gd name="T46" fmla="*/ 0 w 319"/>
                <a:gd name="T47" fmla="*/ 0 h 528"/>
                <a:gd name="T48" fmla="*/ 0 w 319"/>
                <a:gd name="T49" fmla="*/ 0 h 528"/>
                <a:gd name="T50" fmla="*/ 0 w 319"/>
                <a:gd name="T51" fmla="*/ 0 h 528"/>
                <a:gd name="T52" fmla="*/ 0 w 319"/>
                <a:gd name="T53" fmla="*/ 0 h 528"/>
                <a:gd name="T54" fmla="*/ 0 w 319"/>
                <a:gd name="T55" fmla="*/ 0 h 528"/>
                <a:gd name="T56" fmla="*/ 0 w 319"/>
                <a:gd name="T57" fmla="*/ 0 h 528"/>
                <a:gd name="T58" fmla="*/ 0 w 319"/>
                <a:gd name="T59" fmla="*/ 0 h 528"/>
                <a:gd name="T60" fmla="*/ 0 w 319"/>
                <a:gd name="T61" fmla="*/ 0 h 528"/>
                <a:gd name="T62" fmla="*/ 0 w 319"/>
                <a:gd name="T63" fmla="*/ 0 h 528"/>
                <a:gd name="T64" fmla="*/ 0 w 319"/>
                <a:gd name="T65" fmla="*/ 0 h 528"/>
                <a:gd name="T66" fmla="*/ 0 w 319"/>
                <a:gd name="T67" fmla="*/ 0 h 528"/>
                <a:gd name="T68" fmla="*/ 0 w 319"/>
                <a:gd name="T69" fmla="*/ 0 h 528"/>
                <a:gd name="T70" fmla="*/ 0 w 319"/>
                <a:gd name="T71" fmla="*/ 0 h 528"/>
                <a:gd name="T72" fmla="*/ 0 w 319"/>
                <a:gd name="T73" fmla="*/ 0 h 528"/>
                <a:gd name="T74" fmla="*/ 0 w 319"/>
                <a:gd name="T75" fmla="*/ 0 h 528"/>
                <a:gd name="T76" fmla="*/ 0 w 319"/>
                <a:gd name="T77" fmla="*/ 0 h 5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19"/>
                <a:gd name="T118" fmla="*/ 0 h 528"/>
                <a:gd name="T119" fmla="*/ 319 w 319"/>
                <a:gd name="T120" fmla="*/ 528 h 52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19" h="528">
                  <a:moveTo>
                    <a:pt x="237" y="405"/>
                  </a:moveTo>
                  <a:lnTo>
                    <a:pt x="319" y="184"/>
                  </a:lnTo>
                  <a:lnTo>
                    <a:pt x="319" y="167"/>
                  </a:lnTo>
                  <a:lnTo>
                    <a:pt x="319" y="145"/>
                  </a:lnTo>
                  <a:lnTo>
                    <a:pt x="319" y="123"/>
                  </a:lnTo>
                  <a:lnTo>
                    <a:pt x="313" y="106"/>
                  </a:lnTo>
                  <a:lnTo>
                    <a:pt x="296" y="83"/>
                  </a:lnTo>
                  <a:lnTo>
                    <a:pt x="280" y="67"/>
                  </a:lnTo>
                  <a:lnTo>
                    <a:pt x="264" y="50"/>
                  </a:lnTo>
                  <a:lnTo>
                    <a:pt x="243" y="28"/>
                  </a:lnTo>
                  <a:lnTo>
                    <a:pt x="232" y="23"/>
                  </a:lnTo>
                  <a:lnTo>
                    <a:pt x="216" y="17"/>
                  </a:lnTo>
                  <a:lnTo>
                    <a:pt x="200" y="12"/>
                  </a:lnTo>
                  <a:lnTo>
                    <a:pt x="178" y="6"/>
                  </a:lnTo>
                  <a:lnTo>
                    <a:pt x="151" y="0"/>
                  </a:lnTo>
                  <a:lnTo>
                    <a:pt x="124" y="0"/>
                  </a:lnTo>
                  <a:lnTo>
                    <a:pt x="103" y="6"/>
                  </a:lnTo>
                  <a:lnTo>
                    <a:pt x="80" y="17"/>
                  </a:lnTo>
                  <a:lnTo>
                    <a:pt x="64" y="56"/>
                  </a:lnTo>
                  <a:lnTo>
                    <a:pt x="70" y="90"/>
                  </a:lnTo>
                  <a:lnTo>
                    <a:pt x="70" y="128"/>
                  </a:lnTo>
                  <a:lnTo>
                    <a:pt x="70" y="167"/>
                  </a:lnTo>
                  <a:lnTo>
                    <a:pt x="59" y="201"/>
                  </a:lnTo>
                  <a:lnTo>
                    <a:pt x="54" y="234"/>
                  </a:lnTo>
                  <a:lnTo>
                    <a:pt x="48" y="272"/>
                  </a:lnTo>
                  <a:lnTo>
                    <a:pt x="48" y="317"/>
                  </a:lnTo>
                  <a:lnTo>
                    <a:pt x="0" y="473"/>
                  </a:lnTo>
                  <a:lnTo>
                    <a:pt x="16" y="500"/>
                  </a:lnTo>
                  <a:lnTo>
                    <a:pt x="54" y="516"/>
                  </a:lnTo>
                  <a:lnTo>
                    <a:pt x="92" y="528"/>
                  </a:lnTo>
                  <a:lnTo>
                    <a:pt x="124" y="523"/>
                  </a:lnTo>
                  <a:lnTo>
                    <a:pt x="146" y="500"/>
                  </a:lnTo>
                  <a:lnTo>
                    <a:pt x="172" y="478"/>
                  </a:lnTo>
                  <a:lnTo>
                    <a:pt x="200" y="450"/>
                  </a:lnTo>
                  <a:lnTo>
                    <a:pt x="232" y="422"/>
                  </a:lnTo>
                  <a:lnTo>
                    <a:pt x="237" y="412"/>
                  </a:lnTo>
                  <a:lnTo>
                    <a:pt x="237" y="4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6" name="Freeform 140"/>
            <p:cNvSpPr>
              <a:spLocks/>
            </p:cNvSpPr>
            <p:nvPr/>
          </p:nvSpPr>
          <p:spPr bwMode="auto">
            <a:xfrm>
              <a:off x="-122" y="-452"/>
              <a:ext cx="22" cy="23"/>
            </a:xfrm>
            <a:custGeom>
              <a:avLst/>
              <a:gdLst>
                <a:gd name="T0" fmla="*/ 0 w 609"/>
                <a:gd name="T1" fmla="*/ 0 h 583"/>
                <a:gd name="T2" fmla="*/ 0 w 609"/>
                <a:gd name="T3" fmla="*/ 0 h 583"/>
                <a:gd name="T4" fmla="*/ 0 w 609"/>
                <a:gd name="T5" fmla="*/ 0 h 583"/>
                <a:gd name="T6" fmla="*/ 0 w 609"/>
                <a:gd name="T7" fmla="*/ 0 h 583"/>
                <a:gd name="T8" fmla="*/ 0 w 609"/>
                <a:gd name="T9" fmla="*/ 0 h 583"/>
                <a:gd name="T10" fmla="*/ 0 w 609"/>
                <a:gd name="T11" fmla="*/ 0 h 583"/>
                <a:gd name="T12" fmla="*/ 0 w 609"/>
                <a:gd name="T13" fmla="*/ 0 h 583"/>
                <a:gd name="T14" fmla="*/ 0 w 609"/>
                <a:gd name="T15" fmla="*/ 0 h 583"/>
                <a:gd name="T16" fmla="*/ 0 w 609"/>
                <a:gd name="T17" fmla="*/ 0 h 583"/>
                <a:gd name="T18" fmla="*/ 0 w 609"/>
                <a:gd name="T19" fmla="*/ 0 h 583"/>
                <a:gd name="T20" fmla="*/ 0 w 609"/>
                <a:gd name="T21" fmla="*/ 0 h 583"/>
                <a:gd name="T22" fmla="*/ 0 w 609"/>
                <a:gd name="T23" fmla="*/ 0 h 583"/>
                <a:gd name="T24" fmla="*/ 0 w 609"/>
                <a:gd name="T25" fmla="*/ 0 h 583"/>
                <a:gd name="T26" fmla="*/ 0 w 609"/>
                <a:gd name="T27" fmla="*/ 0 h 583"/>
                <a:gd name="T28" fmla="*/ 0 w 609"/>
                <a:gd name="T29" fmla="*/ 0 h 583"/>
                <a:gd name="T30" fmla="*/ 0 w 609"/>
                <a:gd name="T31" fmla="*/ 0 h 583"/>
                <a:gd name="T32" fmla="*/ 0 w 609"/>
                <a:gd name="T33" fmla="*/ 0 h 583"/>
                <a:gd name="T34" fmla="*/ 0 w 609"/>
                <a:gd name="T35" fmla="*/ 0 h 583"/>
                <a:gd name="T36" fmla="*/ 0 w 609"/>
                <a:gd name="T37" fmla="*/ 0 h 583"/>
                <a:gd name="T38" fmla="*/ 0 w 609"/>
                <a:gd name="T39" fmla="*/ 0 h 583"/>
                <a:gd name="T40" fmla="*/ 0 w 609"/>
                <a:gd name="T41" fmla="*/ 0 h 583"/>
                <a:gd name="T42" fmla="*/ 0 w 609"/>
                <a:gd name="T43" fmla="*/ 0 h 583"/>
                <a:gd name="T44" fmla="*/ 0 w 609"/>
                <a:gd name="T45" fmla="*/ 0 h 583"/>
                <a:gd name="T46" fmla="*/ 0 w 609"/>
                <a:gd name="T47" fmla="*/ 0 h 583"/>
                <a:gd name="T48" fmla="*/ 0 w 609"/>
                <a:gd name="T49" fmla="*/ 0 h 583"/>
                <a:gd name="T50" fmla="*/ 0 w 609"/>
                <a:gd name="T51" fmla="*/ 0 h 583"/>
                <a:gd name="T52" fmla="*/ 0 w 609"/>
                <a:gd name="T53" fmla="*/ 0 h 583"/>
                <a:gd name="T54" fmla="*/ 0 w 609"/>
                <a:gd name="T55" fmla="*/ 0 h 583"/>
                <a:gd name="T56" fmla="*/ 0 w 609"/>
                <a:gd name="T57" fmla="*/ 0 h 583"/>
                <a:gd name="T58" fmla="*/ 0 w 609"/>
                <a:gd name="T59" fmla="*/ 0 h 583"/>
                <a:gd name="T60" fmla="*/ 0 w 609"/>
                <a:gd name="T61" fmla="*/ 0 h 583"/>
                <a:gd name="T62" fmla="*/ 0 w 609"/>
                <a:gd name="T63" fmla="*/ 0 h 583"/>
                <a:gd name="T64" fmla="*/ 0 w 609"/>
                <a:gd name="T65" fmla="*/ 0 h 583"/>
                <a:gd name="T66" fmla="*/ 0 w 609"/>
                <a:gd name="T67" fmla="*/ 0 h 583"/>
                <a:gd name="T68" fmla="*/ 0 w 609"/>
                <a:gd name="T69" fmla="*/ 0 h 583"/>
                <a:gd name="T70" fmla="*/ 0 w 609"/>
                <a:gd name="T71" fmla="*/ 0 h 583"/>
                <a:gd name="T72" fmla="*/ 0 w 609"/>
                <a:gd name="T73" fmla="*/ 0 h 583"/>
                <a:gd name="T74" fmla="*/ 0 w 609"/>
                <a:gd name="T75" fmla="*/ 0 h 583"/>
                <a:gd name="T76" fmla="*/ 0 w 609"/>
                <a:gd name="T77" fmla="*/ 0 h 583"/>
                <a:gd name="T78" fmla="*/ 0 w 609"/>
                <a:gd name="T79" fmla="*/ 0 h 583"/>
                <a:gd name="T80" fmla="*/ 0 w 609"/>
                <a:gd name="T81" fmla="*/ 0 h 583"/>
                <a:gd name="T82" fmla="*/ 0 w 609"/>
                <a:gd name="T83" fmla="*/ 0 h 583"/>
                <a:gd name="T84" fmla="*/ 0 w 609"/>
                <a:gd name="T85" fmla="*/ 0 h 583"/>
                <a:gd name="T86" fmla="*/ 0 w 609"/>
                <a:gd name="T87" fmla="*/ 0 h 583"/>
                <a:gd name="T88" fmla="*/ 0 w 609"/>
                <a:gd name="T89" fmla="*/ 0 h 583"/>
                <a:gd name="T90" fmla="*/ 0 w 609"/>
                <a:gd name="T91" fmla="*/ 0 h 583"/>
                <a:gd name="T92" fmla="*/ 0 w 609"/>
                <a:gd name="T93" fmla="*/ 0 h 583"/>
                <a:gd name="T94" fmla="*/ 0 w 609"/>
                <a:gd name="T95" fmla="*/ 0 h 583"/>
                <a:gd name="T96" fmla="*/ 0 w 609"/>
                <a:gd name="T97" fmla="*/ 0 h 583"/>
                <a:gd name="T98" fmla="*/ 0 w 609"/>
                <a:gd name="T99" fmla="*/ 0 h 583"/>
                <a:gd name="T100" fmla="*/ 0 w 609"/>
                <a:gd name="T101" fmla="*/ 0 h 583"/>
                <a:gd name="T102" fmla="*/ 0 w 609"/>
                <a:gd name="T103" fmla="*/ 0 h 583"/>
                <a:gd name="T104" fmla="*/ 0 w 609"/>
                <a:gd name="T105" fmla="*/ 0 h 583"/>
                <a:gd name="T106" fmla="*/ 0 w 609"/>
                <a:gd name="T107" fmla="*/ 0 h 583"/>
                <a:gd name="T108" fmla="*/ 0 w 609"/>
                <a:gd name="T109" fmla="*/ 0 h 583"/>
                <a:gd name="T110" fmla="*/ 0 w 609"/>
                <a:gd name="T111" fmla="*/ 0 h 583"/>
                <a:gd name="T112" fmla="*/ 0 w 609"/>
                <a:gd name="T113" fmla="*/ 0 h 583"/>
                <a:gd name="T114" fmla="*/ 0 w 609"/>
                <a:gd name="T115" fmla="*/ 0 h 583"/>
                <a:gd name="T116" fmla="*/ 0 w 609"/>
                <a:gd name="T117" fmla="*/ 0 h 583"/>
                <a:gd name="T118" fmla="*/ 0 w 609"/>
                <a:gd name="T119" fmla="*/ 0 h 583"/>
                <a:gd name="T120" fmla="*/ 0 w 609"/>
                <a:gd name="T121" fmla="*/ 0 h 5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9"/>
                <a:gd name="T184" fmla="*/ 0 h 583"/>
                <a:gd name="T185" fmla="*/ 609 w 609"/>
                <a:gd name="T186" fmla="*/ 583 h 58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9" h="583">
                  <a:moveTo>
                    <a:pt x="556" y="277"/>
                  </a:moveTo>
                  <a:lnTo>
                    <a:pt x="604" y="143"/>
                  </a:lnTo>
                  <a:lnTo>
                    <a:pt x="609" y="110"/>
                  </a:lnTo>
                  <a:lnTo>
                    <a:pt x="598" y="88"/>
                  </a:lnTo>
                  <a:lnTo>
                    <a:pt x="582" y="66"/>
                  </a:lnTo>
                  <a:lnTo>
                    <a:pt x="566" y="38"/>
                  </a:lnTo>
                  <a:lnTo>
                    <a:pt x="459" y="0"/>
                  </a:lnTo>
                  <a:lnTo>
                    <a:pt x="426" y="10"/>
                  </a:lnTo>
                  <a:lnTo>
                    <a:pt x="399" y="10"/>
                  </a:lnTo>
                  <a:lnTo>
                    <a:pt x="372" y="22"/>
                  </a:lnTo>
                  <a:lnTo>
                    <a:pt x="340" y="44"/>
                  </a:lnTo>
                  <a:lnTo>
                    <a:pt x="335" y="60"/>
                  </a:lnTo>
                  <a:lnTo>
                    <a:pt x="335" y="77"/>
                  </a:lnTo>
                  <a:lnTo>
                    <a:pt x="335" y="100"/>
                  </a:lnTo>
                  <a:lnTo>
                    <a:pt x="335" y="116"/>
                  </a:lnTo>
                  <a:lnTo>
                    <a:pt x="313" y="127"/>
                  </a:lnTo>
                  <a:lnTo>
                    <a:pt x="286" y="121"/>
                  </a:lnTo>
                  <a:lnTo>
                    <a:pt x="253" y="110"/>
                  </a:lnTo>
                  <a:lnTo>
                    <a:pt x="227" y="105"/>
                  </a:lnTo>
                  <a:lnTo>
                    <a:pt x="205" y="105"/>
                  </a:lnTo>
                  <a:lnTo>
                    <a:pt x="183" y="105"/>
                  </a:lnTo>
                  <a:lnTo>
                    <a:pt x="162" y="105"/>
                  </a:lnTo>
                  <a:lnTo>
                    <a:pt x="140" y="105"/>
                  </a:lnTo>
                  <a:lnTo>
                    <a:pt x="124" y="105"/>
                  </a:lnTo>
                  <a:lnTo>
                    <a:pt x="103" y="110"/>
                  </a:lnTo>
                  <a:lnTo>
                    <a:pt x="87" y="116"/>
                  </a:lnTo>
                  <a:lnTo>
                    <a:pt x="64" y="121"/>
                  </a:lnTo>
                  <a:lnTo>
                    <a:pt x="59" y="149"/>
                  </a:lnTo>
                  <a:lnTo>
                    <a:pt x="54" y="178"/>
                  </a:lnTo>
                  <a:lnTo>
                    <a:pt x="48" y="205"/>
                  </a:lnTo>
                  <a:lnTo>
                    <a:pt x="43" y="233"/>
                  </a:lnTo>
                  <a:lnTo>
                    <a:pt x="38" y="261"/>
                  </a:lnTo>
                  <a:lnTo>
                    <a:pt x="32" y="294"/>
                  </a:lnTo>
                  <a:lnTo>
                    <a:pt x="16" y="321"/>
                  </a:lnTo>
                  <a:lnTo>
                    <a:pt x="0" y="349"/>
                  </a:lnTo>
                  <a:lnTo>
                    <a:pt x="0" y="372"/>
                  </a:lnTo>
                  <a:lnTo>
                    <a:pt x="6" y="388"/>
                  </a:lnTo>
                  <a:lnTo>
                    <a:pt x="6" y="405"/>
                  </a:lnTo>
                  <a:lnTo>
                    <a:pt x="6" y="427"/>
                  </a:lnTo>
                  <a:lnTo>
                    <a:pt x="16" y="471"/>
                  </a:lnTo>
                  <a:lnTo>
                    <a:pt x="38" y="505"/>
                  </a:lnTo>
                  <a:lnTo>
                    <a:pt x="70" y="538"/>
                  </a:lnTo>
                  <a:lnTo>
                    <a:pt x="108" y="571"/>
                  </a:lnTo>
                  <a:lnTo>
                    <a:pt x="124" y="576"/>
                  </a:lnTo>
                  <a:lnTo>
                    <a:pt x="146" y="583"/>
                  </a:lnTo>
                  <a:lnTo>
                    <a:pt x="167" y="583"/>
                  </a:lnTo>
                  <a:lnTo>
                    <a:pt x="183" y="576"/>
                  </a:lnTo>
                  <a:lnTo>
                    <a:pt x="324" y="266"/>
                  </a:lnTo>
                  <a:lnTo>
                    <a:pt x="329" y="261"/>
                  </a:lnTo>
                  <a:lnTo>
                    <a:pt x="329" y="254"/>
                  </a:lnTo>
                  <a:lnTo>
                    <a:pt x="340" y="244"/>
                  </a:lnTo>
                  <a:lnTo>
                    <a:pt x="351" y="233"/>
                  </a:lnTo>
                  <a:lnTo>
                    <a:pt x="501" y="310"/>
                  </a:lnTo>
                  <a:lnTo>
                    <a:pt x="507" y="316"/>
                  </a:lnTo>
                  <a:lnTo>
                    <a:pt x="517" y="316"/>
                  </a:lnTo>
                  <a:lnTo>
                    <a:pt x="529" y="316"/>
                  </a:lnTo>
                  <a:lnTo>
                    <a:pt x="545" y="304"/>
                  </a:lnTo>
                  <a:lnTo>
                    <a:pt x="545" y="299"/>
                  </a:lnTo>
                  <a:lnTo>
                    <a:pt x="545" y="294"/>
                  </a:lnTo>
                  <a:lnTo>
                    <a:pt x="550" y="288"/>
                  </a:lnTo>
                  <a:lnTo>
                    <a:pt x="556" y="2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7" name="Freeform 141"/>
            <p:cNvSpPr>
              <a:spLocks/>
            </p:cNvSpPr>
            <p:nvPr/>
          </p:nvSpPr>
          <p:spPr bwMode="auto">
            <a:xfrm>
              <a:off x="-115" y="-483"/>
              <a:ext cx="23" cy="22"/>
            </a:xfrm>
            <a:custGeom>
              <a:avLst/>
              <a:gdLst>
                <a:gd name="T0" fmla="*/ 0 w 625"/>
                <a:gd name="T1" fmla="*/ 0 h 550"/>
                <a:gd name="T2" fmla="*/ 0 w 625"/>
                <a:gd name="T3" fmla="*/ 0 h 550"/>
                <a:gd name="T4" fmla="*/ 0 w 625"/>
                <a:gd name="T5" fmla="*/ 0 h 550"/>
                <a:gd name="T6" fmla="*/ 0 w 625"/>
                <a:gd name="T7" fmla="*/ 0 h 550"/>
                <a:gd name="T8" fmla="*/ 0 w 625"/>
                <a:gd name="T9" fmla="*/ 0 h 550"/>
                <a:gd name="T10" fmla="*/ 0 w 625"/>
                <a:gd name="T11" fmla="*/ 0 h 550"/>
                <a:gd name="T12" fmla="*/ 0 w 625"/>
                <a:gd name="T13" fmla="*/ 0 h 550"/>
                <a:gd name="T14" fmla="*/ 0 w 625"/>
                <a:gd name="T15" fmla="*/ 0 h 550"/>
                <a:gd name="T16" fmla="*/ 0 w 625"/>
                <a:gd name="T17" fmla="*/ 0 h 550"/>
                <a:gd name="T18" fmla="*/ 0 w 625"/>
                <a:gd name="T19" fmla="*/ 0 h 550"/>
                <a:gd name="T20" fmla="*/ 0 w 625"/>
                <a:gd name="T21" fmla="*/ 0 h 550"/>
                <a:gd name="T22" fmla="*/ 0 w 625"/>
                <a:gd name="T23" fmla="*/ 0 h 550"/>
                <a:gd name="T24" fmla="*/ 0 w 625"/>
                <a:gd name="T25" fmla="*/ 0 h 550"/>
                <a:gd name="T26" fmla="*/ 0 w 625"/>
                <a:gd name="T27" fmla="*/ 0 h 550"/>
                <a:gd name="T28" fmla="*/ 0 w 625"/>
                <a:gd name="T29" fmla="*/ 0 h 550"/>
                <a:gd name="T30" fmla="*/ 0 w 625"/>
                <a:gd name="T31" fmla="*/ 0 h 550"/>
                <a:gd name="T32" fmla="*/ 0 w 625"/>
                <a:gd name="T33" fmla="*/ 0 h 550"/>
                <a:gd name="T34" fmla="*/ 0 w 625"/>
                <a:gd name="T35" fmla="*/ 0 h 550"/>
                <a:gd name="T36" fmla="*/ 0 w 625"/>
                <a:gd name="T37" fmla="*/ 0 h 550"/>
                <a:gd name="T38" fmla="*/ 0 w 625"/>
                <a:gd name="T39" fmla="*/ 0 h 550"/>
                <a:gd name="T40" fmla="*/ 0 w 625"/>
                <a:gd name="T41" fmla="*/ 0 h 550"/>
                <a:gd name="T42" fmla="*/ 0 w 625"/>
                <a:gd name="T43" fmla="*/ 0 h 550"/>
                <a:gd name="T44" fmla="*/ 0 w 625"/>
                <a:gd name="T45" fmla="*/ 0 h 550"/>
                <a:gd name="T46" fmla="*/ 0 w 625"/>
                <a:gd name="T47" fmla="*/ 0 h 550"/>
                <a:gd name="T48" fmla="*/ 0 w 625"/>
                <a:gd name="T49" fmla="*/ 0 h 550"/>
                <a:gd name="T50" fmla="*/ 0 w 625"/>
                <a:gd name="T51" fmla="*/ 0 h 550"/>
                <a:gd name="T52" fmla="*/ 0 w 625"/>
                <a:gd name="T53" fmla="*/ 0 h 550"/>
                <a:gd name="T54" fmla="*/ 0 w 625"/>
                <a:gd name="T55" fmla="*/ 0 h 550"/>
                <a:gd name="T56" fmla="*/ 0 w 625"/>
                <a:gd name="T57" fmla="*/ 0 h 550"/>
                <a:gd name="T58" fmla="*/ 0 w 625"/>
                <a:gd name="T59" fmla="*/ 0 h 550"/>
                <a:gd name="T60" fmla="*/ 0 w 625"/>
                <a:gd name="T61" fmla="*/ 0 h 550"/>
                <a:gd name="T62" fmla="*/ 0 w 625"/>
                <a:gd name="T63" fmla="*/ 0 h 550"/>
                <a:gd name="T64" fmla="*/ 0 w 625"/>
                <a:gd name="T65" fmla="*/ 0 h 550"/>
                <a:gd name="T66" fmla="*/ 0 w 625"/>
                <a:gd name="T67" fmla="*/ 0 h 550"/>
                <a:gd name="T68" fmla="*/ 0 w 625"/>
                <a:gd name="T69" fmla="*/ 0 h 550"/>
                <a:gd name="T70" fmla="*/ 0 w 625"/>
                <a:gd name="T71" fmla="*/ 0 h 550"/>
                <a:gd name="T72" fmla="*/ 0 w 625"/>
                <a:gd name="T73" fmla="*/ 0 h 550"/>
                <a:gd name="T74" fmla="*/ 0 w 625"/>
                <a:gd name="T75" fmla="*/ 0 h 550"/>
                <a:gd name="T76" fmla="*/ 0 w 625"/>
                <a:gd name="T77" fmla="*/ 0 h 550"/>
                <a:gd name="T78" fmla="*/ 0 w 625"/>
                <a:gd name="T79" fmla="*/ 0 h 550"/>
                <a:gd name="T80" fmla="*/ 0 w 625"/>
                <a:gd name="T81" fmla="*/ 0 h 550"/>
                <a:gd name="T82" fmla="*/ 0 w 625"/>
                <a:gd name="T83" fmla="*/ 0 h 550"/>
                <a:gd name="T84" fmla="*/ 0 w 625"/>
                <a:gd name="T85" fmla="*/ 0 h 550"/>
                <a:gd name="T86" fmla="*/ 0 w 625"/>
                <a:gd name="T87" fmla="*/ 0 h 550"/>
                <a:gd name="T88" fmla="*/ 0 w 625"/>
                <a:gd name="T89" fmla="*/ 0 h 550"/>
                <a:gd name="T90" fmla="*/ 0 w 625"/>
                <a:gd name="T91" fmla="*/ 0 h 550"/>
                <a:gd name="T92" fmla="*/ 0 w 625"/>
                <a:gd name="T93" fmla="*/ 0 h 550"/>
                <a:gd name="T94" fmla="*/ 0 w 625"/>
                <a:gd name="T95" fmla="*/ 0 h 550"/>
                <a:gd name="T96" fmla="*/ 0 w 625"/>
                <a:gd name="T97" fmla="*/ 0 h 550"/>
                <a:gd name="T98" fmla="*/ 0 w 625"/>
                <a:gd name="T99" fmla="*/ 0 h 550"/>
                <a:gd name="T100" fmla="*/ 0 w 625"/>
                <a:gd name="T101" fmla="*/ 0 h 550"/>
                <a:gd name="T102" fmla="*/ 0 w 625"/>
                <a:gd name="T103" fmla="*/ 0 h 550"/>
                <a:gd name="T104" fmla="*/ 0 w 625"/>
                <a:gd name="T105" fmla="*/ 0 h 550"/>
                <a:gd name="T106" fmla="*/ 0 w 625"/>
                <a:gd name="T107" fmla="*/ 0 h 550"/>
                <a:gd name="T108" fmla="*/ 0 w 625"/>
                <a:gd name="T109" fmla="*/ 0 h 550"/>
                <a:gd name="T110" fmla="*/ 0 w 625"/>
                <a:gd name="T111" fmla="*/ 0 h 550"/>
                <a:gd name="T112" fmla="*/ 0 w 625"/>
                <a:gd name="T113" fmla="*/ 0 h 550"/>
                <a:gd name="T114" fmla="*/ 0 w 625"/>
                <a:gd name="T115" fmla="*/ 0 h 550"/>
                <a:gd name="T116" fmla="*/ 0 w 625"/>
                <a:gd name="T117" fmla="*/ 0 h 550"/>
                <a:gd name="T118" fmla="*/ 0 w 625"/>
                <a:gd name="T119" fmla="*/ 0 h 550"/>
                <a:gd name="T120" fmla="*/ 0 w 625"/>
                <a:gd name="T121" fmla="*/ 0 h 5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550"/>
                <a:gd name="T185" fmla="*/ 625 w 625"/>
                <a:gd name="T186" fmla="*/ 550 h 5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550">
                  <a:moveTo>
                    <a:pt x="587" y="244"/>
                  </a:moveTo>
                  <a:lnTo>
                    <a:pt x="587" y="216"/>
                  </a:lnTo>
                  <a:lnTo>
                    <a:pt x="598" y="183"/>
                  </a:lnTo>
                  <a:lnTo>
                    <a:pt x="614" y="155"/>
                  </a:lnTo>
                  <a:lnTo>
                    <a:pt x="625" y="128"/>
                  </a:lnTo>
                  <a:lnTo>
                    <a:pt x="614" y="100"/>
                  </a:lnTo>
                  <a:lnTo>
                    <a:pt x="598" y="72"/>
                  </a:lnTo>
                  <a:lnTo>
                    <a:pt x="582" y="50"/>
                  </a:lnTo>
                  <a:lnTo>
                    <a:pt x="555" y="27"/>
                  </a:lnTo>
                  <a:lnTo>
                    <a:pt x="539" y="22"/>
                  </a:lnTo>
                  <a:lnTo>
                    <a:pt x="522" y="17"/>
                  </a:lnTo>
                  <a:lnTo>
                    <a:pt x="506" y="10"/>
                  </a:lnTo>
                  <a:lnTo>
                    <a:pt x="490" y="5"/>
                  </a:lnTo>
                  <a:lnTo>
                    <a:pt x="463" y="0"/>
                  </a:lnTo>
                  <a:lnTo>
                    <a:pt x="442" y="0"/>
                  </a:lnTo>
                  <a:lnTo>
                    <a:pt x="414" y="5"/>
                  </a:lnTo>
                  <a:lnTo>
                    <a:pt x="387" y="17"/>
                  </a:lnTo>
                  <a:lnTo>
                    <a:pt x="371" y="22"/>
                  </a:lnTo>
                  <a:lnTo>
                    <a:pt x="361" y="33"/>
                  </a:lnTo>
                  <a:lnTo>
                    <a:pt x="350" y="50"/>
                  </a:lnTo>
                  <a:lnTo>
                    <a:pt x="334" y="72"/>
                  </a:lnTo>
                  <a:lnTo>
                    <a:pt x="48" y="45"/>
                  </a:lnTo>
                  <a:lnTo>
                    <a:pt x="37" y="61"/>
                  </a:lnTo>
                  <a:lnTo>
                    <a:pt x="32" y="88"/>
                  </a:lnTo>
                  <a:lnTo>
                    <a:pt x="21" y="111"/>
                  </a:lnTo>
                  <a:lnTo>
                    <a:pt x="16" y="138"/>
                  </a:lnTo>
                  <a:lnTo>
                    <a:pt x="16" y="171"/>
                  </a:lnTo>
                  <a:lnTo>
                    <a:pt x="21" y="200"/>
                  </a:lnTo>
                  <a:lnTo>
                    <a:pt x="26" y="228"/>
                  </a:lnTo>
                  <a:lnTo>
                    <a:pt x="26" y="272"/>
                  </a:lnTo>
                  <a:lnTo>
                    <a:pt x="0" y="355"/>
                  </a:lnTo>
                  <a:lnTo>
                    <a:pt x="0" y="382"/>
                  </a:lnTo>
                  <a:lnTo>
                    <a:pt x="5" y="410"/>
                  </a:lnTo>
                  <a:lnTo>
                    <a:pt x="16" y="444"/>
                  </a:lnTo>
                  <a:lnTo>
                    <a:pt x="32" y="472"/>
                  </a:lnTo>
                  <a:lnTo>
                    <a:pt x="42" y="488"/>
                  </a:lnTo>
                  <a:lnTo>
                    <a:pt x="59" y="510"/>
                  </a:lnTo>
                  <a:lnTo>
                    <a:pt x="75" y="527"/>
                  </a:lnTo>
                  <a:lnTo>
                    <a:pt x="97" y="550"/>
                  </a:lnTo>
                  <a:lnTo>
                    <a:pt x="188" y="543"/>
                  </a:lnTo>
                  <a:lnTo>
                    <a:pt x="296" y="294"/>
                  </a:lnTo>
                  <a:lnTo>
                    <a:pt x="290" y="277"/>
                  </a:lnTo>
                  <a:lnTo>
                    <a:pt x="296" y="261"/>
                  </a:lnTo>
                  <a:lnTo>
                    <a:pt x="301" y="239"/>
                  </a:lnTo>
                  <a:lnTo>
                    <a:pt x="301" y="216"/>
                  </a:lnTo>
                  <a:lnTo>
                    <a:pt x="306" y="211"/>
                  </a:lnTo>
                  <a:lnTo>
                    <a:pt x="318" y="205"/>
                  </a:lnTo>
                  <a:lnTo>
                    <a:pt x="334" y="194"/>
                  </a:lnTo>
                  <a:lnTo>
                    <a:pt x="345" y="188"/>
                  </a:lnTo>
                  <a:lnTo>
                    <a:pt x="371" y="205"/>
                  </a:lnTo>
                  <a:lnTo>
                    <a:pt x="398" y="222"/>
                  </a:lnTo>
                  <a:lnTo>
                    <a:pt x="426" y="244"/>
                  </a:lnTo>
                  <a:lnTo>
                    <a:pt x="453" y="256"/>
                  </a:lnTo>
                  <a:lnTo>
                    <a:pt x="485" y="272"/>
                  </a:lnTo>
                  <a:lnTo>
                    <a:pt x="511" y="277"/>
                  </a:lnTo>
                  <a:lnTo>
                    <a:pt x="544" y="283"/>
                  </a:lnTo>
                  <a:lnTo>
                    <a:pt x="582" y="277"/>
                  </a:lnTo>
                  <a:lnTo>
                    <a:pt x="582" y="272"/>
                  </a:lnTo>
                  <a:lnTo>
                    <a:pt x="587" y="261"/>
                  </a:lnTo>
                  <a:lnTo>
                    <a:pt x="587" y="249"/>
                  </a:lnTo>
                  <a:lnTo>
                    <a:pt x="587" y="2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8" name="Freeform 142"/>
            <p:cNvSpPr>
              <a:spLocks/>
            </p:cNvSpPr>
            <p:nvPr/>
          </p:nvSpPr>
          <p:spPr bwMode="auto">
            <a:xfrm>
              <a:off x="-109" y="-521"/>
              <a:ext cx="23" cy="27"/>
            </a:xfrm>
            <a:custGeom>
              <a:avLst/>
              <a:gdLst>
                <a:gd name="T0" fmla="*/ 0 w 637"/>
                <a:gd name="T1" fmla="*/ 0 h 660"/>
                <a:gd name="T2" fmla="*/ 0 w 637"/>
                <a:gd name="T3" fmla="*/ 0 h 660"/>
                <a:gd name="T4" fmla="*/ 0 w 637"/>
                <a:gd name="T5" fmla="*/ 0 h 660"/>
                <a:gd name="T6" fmla="*/ 0 w 637"/>
                <a:gd name="T7" fmla="*/ 0 h 660"/>
                <a:gd name="T8" fmla="*/ 0 w 637"/>
                <a:gd name="T9" fmla="*/ 0 h 660"/>
                <a:gd name="T10" fmla="*/ 0 w 637"/>
                <a:gd name="T11" fmla="*/ 0 h 660"/>
                <a:gd name="T12" fmla="*/ 0 w 637"/>
                <a:gd name="T13" fmla="*/ 0 h 660"/>
                <a:gd name="T14" fmla="*/ 0 w 637"/>
                <a:gd name="T15" fmla="*/ 0 h 660"/>
                <a:gd name="T16" fmla="*/ 0 w 637"/>
                <a:gd name="T17" fmla="*/ 0 h 660"/>
                <a:gd name="T18" fmla="*/ 0 w 637"/>
                <a:gd name="T19" fmla="*/ 0 h 660"/>
                <a:gd name="T20" fmla="*/ 0 w 637"/>
                <a:gd name="T21" fmla="*/ 0 h 660"/>
                <a:gd name="T22" fmla="*/ 0 w 637"/>
                <a:gd name="T23" fmla="*/ 0 h 660"/>
                <a:gd name="T24" fmla="*/ 0 w 637"/>
                <a:gd name="T25" fmla="*/ 0 h 660"/>
                <a:gd name="T26" fmla="*/ 0 w 637"/>
                <a:gd name="T27" fmla="*/ 0 h 660"/>
                <a:gd name="T28" fmla="*/ 0 w 637"/>
                <a:gd name="T29" fmla="*/ 0 h 660"/>
                <a:gd name="T30" fmla="*/ 0 w 637"/>
                <a:gd name="T31" fmla="*/ 0 h 660"/>
                <a:gd name="T32" fmla="*/ 0 w 637"/>
                <a:gd name="T33" fmla="*/ 0 h 660"/>
                <a:gd name="T34" fmla="*/ 0 w 637"/>
                <a:gd name="T35" fmla="*/ 0 h 660"/>
                <a:gd name="T36" fmla="*/ 0 w 637"/>
                <a:gd name="T37" fmla="*/ 0 h 660"/>
                <a:gd name="T38" fmla="*/ 0 w 637"/>
                <a:gd name="T39" fmla="*/ 0 h 660"/>
                <a:gd name="T40" fmla="*/ 0 w 637"/>
                <a:gd name="T41" fmla="*/ 0 h 660"/>
                <a:gd name="T42" fmla="*/ 0 w 637"/>
                <a:gd name="T43" fmla="*/ 0 h 660"/>
                <a:gd name="T44" fmla="*/ 0 w 637"/>
                <a:gd name="T45" fmla="*/ 0 h 660"/>
                <a:gd name="T46" fmla="*/ 0 w 637"/>
                <a:gd name="T47" fmla="*/ 0 h 660"/>
                <a:gd name="T48" fmla="*/ 0 w 637"/>
                <a:gd name="T49" fmla="*/ 0 h 660"/>
                <a:gd name="T50" fmla="*/ 0 w 637"/>
                <a:gd name="T51" fmla="*/ 0 h 660"/>
                <a:gd name="T52" fmla="*/ 0 w 637"/>
                <a:gd name="T53" fmla="*/ 0 h 660"/>
                <a:gd name="T54" fmla="*/ 0 w 637"/>
                <a:gd name="T55" fmla="*/ 0 h 660"/>
                <a:gd name="T56" fmla="*/ 0 w 637"/>
                <a:gd name="T57" fmla="*/ 0 h 660"/>
                <a:gd name="T58" fmla="*/ 0 w 637"/>
                <a:gd name="T59" fmla="*/ 0 h 660"/>
                <a:gd name="T60" fmla="*/ 0 w 637"/>
                <a:gd name="T61" fmla="*/ 0 h 660"/>
                <a:gd name="T62" fmla="*/ 0 w 637"/>
                <a:gd name="T63" fmla="*/ 0 h 660"/>
                <a:gd name="T64" fmla="*/ 0 w 637"/>
                <a:gd name="T65" fmla="*/ 0 h 660"/>
                <a:gd name="T66" fmla="*/ 0 w 637"/>
                <a:gd name="T67" fmla="*/ 0 h 6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37"/>
                <a:gd name="T103" fmla="*/ 0 h 660"/>
                <a:gd name="T104" fmla="*/ 637 w 637"/>
                <a:gd name="T105" fmla="*/ 660 h 6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37" h="660">
                  <a:moveTo>
                    <a:pt x="539" y="466"/>
                  </a:moveTo>
                  <a:lnTo>
                    <a:pt x="539" y="456"/>
                  </a:lnTo>
                  <a:lnTo>
                    <a:pt x="539" y="438"/>
                  </a:lnTo>
                  <a:lnTo>
                    <a:pt x="539" y="428"/>
                  </a:lnTo>
                  <a:lnTo>
                    <a:pt x="539" y="416"/>
                  </a:lnTo>
                  <a:lnTo>
                    <a:pt x="637" y="89"/>
                  </a:lnTo>
                  <a:lnTo>
                    <a:pt x="631" y="83"/>
                  </a:lnTo>
                  <a:lnTo>
                    <a:pt x="631" y="73"/>
                  </a:lnTo>
                  <a:lnTo>
                    <a:pt x="626" y="61"/>
                  </a:lnTo>
                  <a:lnTo>
                    <a:pt x="621" y="50"/>
                  </a:lnTo>
                  <a:lnTo>
                    <a:pt x="599" y="33"/>
                  </a:lnTo>
                  <a:lnTo>
                    <a:pt x="571" y="16"/>
                  </a:lnTo>
                  <a:lnTo>
                    <a:pt x="539" y="11"/>
                  </a:lnTo>
                  <a:lnTo>
                    <a:pt x="513" y="6"/>
                  </a:lnTo>
                  <a:lnTo>
                    <a:pt x="481" y="0"/>
                  </a:lnTo>
                  <a:lnTo>
                    <a:pt x="448" y="0"/>
                  </a:lnTo>
                  <a:lnTo>
                    <a:pt x="416" y="0"/>
                  </a:lnTo>
                  <a:lnTo>
                    <a:pt x="389" y="0"/>
                  </a:lnTo>
                  <a:lnTo>
                    <a:pt x="302" y="322"/>
                  </a:lnTo>
                  <a:lnTo>
                    <a:pt x="286" y="311"/>
                  </a:lnTo>
                  <a:lnTo>
                    <a:pt x="276" y="295"/>
                  </a:lnTo>
                  <a:lnTo>
                    <a:pt x="265" y="272"/>
                  </a:lnTo>
                  <a:lnTo>
                    <a:pt x="248" y="244"/>
                  </a:lnTo>
                  <a:lnTo>
                    <a:pt x="226" y="227"/>
                  </a:lnTo>
                  <a:lnTo>
                    <a:pt x="205" y="217"/>
                  </a:lnTo>
                  <a:lnTo>
                    <a:pt x="173" y="206"/>
                  </a:lnTo>
                  <a:lnTo>
                    <a:pt x="145" y="194"/>
                  </a:lnTo>
                  <a:lnTo>
                    <a:pt x="129" y="189"/>
                  </a:lnTo>
                  <a:lnTo>
                    <a:pt x="108" y="189"/>
                  </a:lnTo>
                  <a:lnTo>
                    <a:pt x="87" y="189"/>
                  </a:lnTo>
                  <a:lnTo>
                    <a:pt x="71" y="200"/>
                  </a:lnTo>
                  <a:lnTo>
                    <a:pt x="54" y="206"/>
                  </a:lnTo>
                  <a:lnTo>
                    <a:pt x="37" y="217"/>
                  </a:lnTo>
                  <a:lnTo>
                    <a:pt x="16" y="239"/>
                  </a:lnTo>
                  <a:lnTo>
                    <a:pt x="0" y="267"/>
                  </a:lnTo>
                  <a:lnTo>
                    <a:pt x="32" y="528"/>
                  </a:lnTo>
                  <a:lnTo>
                    <a:pt x="44" y="544"/>
                  </a:lnTo>
                  <a:lnTo>
                    <a:pt x="60" y="561"/>
                  </a:lnTo>
                  <a:lnTo>
                    <a:pt x="76" y="583"/>
                  </a:lnTo>
                  <a:lnTo>
                    <a:pt x="103" y="605"/>
                  </a:lnTo>
                  <a:lnTo>
                    <a:pt x="135" y="616"/>
                  </a:lnTo>
                  <a:lnTo>
                    <a:pt x="168" y="633"/>
                  </a:lnTo>
                  <a:lnTo>
                    <a:pt x="194" y="644"/>
                  </a:lnTo>
                  <a:lnTo>
                    <a:pt x="226" y="660"/>
                  </a:lnTo>
                  <a:lnTo>
                    <a:pt x="232" y="660"/>
                  </a:lnTo>
                  <a:lnTo>
                    <a:pt x="237" y="655"/>
                  </a:lnTo>
                  <a:lnTo>
                    <a:pt x="253" y="650"/>
                  </a:lnTo>
                  <a:lnTo>
                    <a:pt x="265" y="639"/>
                  </a:lnTo>
                  <a:lnTo>
                    <a:pt x="265" y="361"/>
                  </a:lnTo>
                  <a:lnTo>
                    <a:pt x="270" y="355"/>
                  </a:lnTo>
                  <a:lnTo>
                    <a:pt x="281" y="355"/>
                  </a:lnTo>
                  <a:lnTo>
                    <a:pt x="292" y="361"/>
                  </a:lnTo>
                  <a:lnTo>
                    <a:pt x="308" y="367"/>
                  </a:lnTo>
                  <a:lnTo>
                    <a:pt x="329" y="383"/>
                  </a:lnTo>
                  <a:lnTo>
                    <a:pt x="345" y="400"/>
                  </a:lnTo>
                  <a:lnTo>
                    <a:pt x="356" y="422"/>
                  </a:lnTo>
                  <a:lnTo>
                    <a:pt x="366" y="450"/>
                  </a:lnTo>
                  <a:lnTo>
                    <a:pt x="373" y="466"/>
                  </a:lnTo>
                  <a:lnTo>
                    <a:pt x="389" y="489"/>
                  </a:lnTo>
                  <a:lnTo>
                    <a:pt x="405" y="506"/>
                  </a:lnTo>
                  <a:lnTo>
                    <a:pt x="426" y="528"/>
                  </a:lnTo>
                  <a:lnTo>
                    <a:pt x="453" y="528"/>
                  </a:lnTo>
                  <a:lnTo>
                    <a:pt x="486" y="516"/>
                  </a:lnTo>
                  <a:lnTo>
                    <a:pt x="513" y="499"/>
                  </a:lnTo>
                  <a:lnTo>
                    <a:pt x="539" y="478"/>
                  </a:lnTo>
                  <a:lnTo>
                    <a:pt x="539" y="472"/>
                  </a:lnTo>
                  <a:lnTo>
                    <a:pt x="539" y="4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9" name="Freeform 143"/>
            <p:cNvSpPr>
              <a:spLocks/>
            </p:cNvSpPr>
            <p:nvPr/>
          </p:nvSpPr>
          <p:spPr bwMode="auto">
            <a:xfrm>
              <a:off x="-151" y="-357"/>
              <a:ext cx="1" cy="3"/>
            </a:xfrm>
            <a:custGeom>
              <a:avLst/>
              <a:gdLst>
                <a:gd name="T0" fmla="*/ 0 w 12"/>
                <a:gd name="T1" fmla="*/ 0 h 73"/>
                <a:gd name="T2" fmla="*/ 0 w 12"/>
                <a:gd name="T3" fmla="*/ 0 h 73"/>
                <a:gd name="T4" fmla="*/ 0 w 12"/>
                <a:gd name="T5" fmla="*/ 0 h 73"/>
                <a:gd name="T6" fmla="*/ 0 w 12"/>
                <a:gd name="T7" fmla="*/ 0 h 73"/>
                <a:gd name="T8" fmla="*/ 0 w 12"/>
                <a:gd name="T9" fmla="*/ 0 h 73"/>
                <a:gd name="T10" fmla="*/ 0 w 12"/>
                <a:gd name="T11" fmla="*/ 0 h 73"/>
                <a:gd name="T12" fmla="*/ 0 w 12"/>
                <a:gd name="T13" fmla="*/ 0 h 73"/>
                <a:gd name="T14" fmla="*/ 0 w 12"/>
                <a:gd name="T15" fmla="*/ 0 h 73"/>
                <a:gd name="T16" fmla="*/ 0 w 12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73"/>
                <a:gd name="T29" fmla="*/ 12 w 12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73">
                  <a:moveTo>
                    <a:pt x="0" y="73"/>
                  </a:moveTo>
                  <a:lnTo>
                    <a:pt x="7" y="61"/>
                  </a:lnTo>
                  <a:lnTo>
                    <a:pt x="12" y="45"/>
                  </a:lnTo>
                  <a:lnTo>
                    <a:pt x="12" y="28"/>
                  </a:lnTo>
                  <a:lnTo>
                    <a:pt x="12" y="0"/>
                  </a:lnTo>
                  <a:lnTo>
                    <a:pt x="0" y="11"/>
                  </a:lnTo>
                  <a:lnTo>
                    <a:pt x="0" y="28"/>
                  </a:lnTo>
                  <a:lnTo>
                    <a:pt x="0" y="5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0" name="Freeform 144"/>
            <p:cNvSpPr>
              <a:spLocks/>
            </p:cNvSpPr>
            <p:nvPr/>
          </p:nvSpPr>
          <p:spPr bwMode="auto">
            <a:xfrm>
              <a:off x="-145" y="-411"/>
              <a:ext cx="4" cy="13"/>
            </a:xfrm>
            <a:custGeom>
              <a:avLst/>
              <a:gdLst>
                <a:gd name="T0" fmla="*/ 0 w 98"/>
                <a:gd name="T1" fmla="*/ 0 h 345"/>
                <a:gd name="T2" fmla="*/ 0 w 98"/>
                <a:gd name="T3" fmla="*/ 0 h 345"/>
                <a:gd name="T4" fmla="*/ 0 w 98"/>
                <a:gd name="T5" fmla="*/ 0 h 345"/>
                <a:gd name="T6" fmla="*/ 0 w 98"/>
                <a:gd name="T7" fmla="*/ 0 h 345"/>
                <a:gd name="T8" fmla="*/ 0 w 98"/>
                <a:gd name="T9" fmla="*/ 0 h 345"/>
                <a:gd name="T10" fmla="*/ 0 w 98"/>
                <a:gd name="T11" fmla="*/ 0 h 345"/>
                <a:gd name="T12" fmla="*/ 0 w 98"/>
                <a:gd name="T13" fmla="*/ 0 h 345"/>
                <a:gd name="T14" fmla="*/ 0 w 98"/>
                <a:gd name="T15" fmla="*/ 0 h 345"/>
                <a:gd name="T16" fmla="*/ 0 w 98"/>
                <a:gd name="T17" fmla="*/ 0 h 345"/>
                <a:gd name="T18" fmla="*/ 0 w 98"/>
                <a:gd name="T19" fmla="*/ 0 h 345"/>
                <a:gd name="T20" fmla="*/ 0 w 98"/>
                <a:gd name="T21" fmla="*/ 0 h 345"/>
                <a:gd name="T22" fmla="*/ 0 w 98"/>
                <a:gd name="T23" fmla="*/ 0 h 345"/>
                <a:gd name="T24" fmla="*/ 0 w 98"/>
                <a:gd name="T25" fmla="*/ 0 h 345"/>
                <a:gd name="T26" fmla="*/ 0 w 98"/>
                <a:gd name="T27" fmla="*/ 0 h 345"/>
                <a:gd name="T28" fmla="*/ 0 w 98"/>
                <a:gd name="T29" fmla="*/ 0 h 345"/>
                <a:gd name="T30" fmla="*/ 0 w 98"/>
                <a:gd name="T31" fmla="*/ 0 h 345"/>
                <a:gd name="T32" fmla="*/ 0 w 98"/>
                <a:gd name="T33" fmla="*/ 0 h 345"/>
                <a:gd name="T34" fmla="*/ 0 w 98"/>
                <a:gd name="T35" fmla="*/ 0 h 345"/>
                <a:gd name="T36" fmla="*/ 0 w 98"/>
                <a:gd name="T37" fmla="*/ 0 h 345"/>
                <a:gd name="T38" fmla="*/ 0 w 98"/>
                <a:gd name="T39" fmla="*/ 0 h 345"/>
                <a:gd name="T40" fmla="*/ 0 w 98"/>
                <a:gd name="T41" fmla="*/ 0 h 345"/>
                <a:gd name="T42" fmla="*/ 0 w 98"/>
                <a:gd name="T43" fmla="*/ 0 h 345"/>
                <a:gd name="T44" fmla="*/ 0 w 98"/>
                <a:gd name="T45" fmla="*/ 0 h 345"/>
                <a:gd name="T46" fmla="*/ 0 w 98"/>
                <a:gd name="T47" fmla="*/ 0 h 345"/>
                <a:gd name="T48" fmla="*/ 0 w 98"/>
                <a:gd name="T49" fmla="*/ 0 h 345"/>
                <a:gd name="T50" fmla="*/ 0 w 98"/>
                <a:gd name="T51" fmla="*/ 0 h 345"/>
                <a:gd name="T52" fmla="*/ 0 w 98"/>
                <a:gd name="T53" fmla="*/ 0 h 345"/>
                <a:gd name="T54" fmla="*/ 0 w 98"/>
                <a:gd name="T55" fmla="*/ 0 h 345"/>
                <a:gd name="T56" fmla="*/ 0 w 98"/>
                <a:gd name="T57" fmla="*/ 0 h 345"/>
                <a:gd name="T58" fmla="*/ 0 w 98"/>
                <a:gd name="T59" fmla="*/ 0 h 3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8"/>
                <a:gd name="T91" fmla="*/ 0 h 345"/>
                <a:gd name="T92" fmla="*/ 98 w 98"/>
                <a:gd name="T93" fmla="*/ 345 h 34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8" h="345">
                  <a:moveTo>
                    <a:pt x="16" y="338"/>
                  </a:moveTo>
                  <a:lnTo>
                    <a:pt x="98" y="39"/>
                  </a:lnTo>
                  <a:lnTo>
                    <a:pt x="92" y="28"/>
                  </a:lnTo>
                  <a:lnTo>
                    <a:pt x="92" y="16"/>
                  </a:lnTo>
                  <a:lnTo>
                    <a:pt x="87" y="11"/>
                  </a:lnTo>
                  <a:lnTo>
                    <a:pt x="82" y="0"/>
                  </a:lnTo>
                  <a:lnTo>
                    <a:pt x="71" y="0"/>
                  </a:lnTo>
                  <a:lnTo>
                    <a:pt x="60" y="0"/>
                  </a:lnTo>
                  <a:lnTo>
                    <a:pt x="49" y="6"/>
                  </a:lnTo>
                  <a:lnTo>
                    <a:pt x="38" y="16"/>
                  </a:lnTo>
                  <a:lnTo>
                    <a:pt x="33" y="28"/>
                  </a:lnTo>
                  <a:lnTo>
                    <a:pt x="27" y="44"/>
                  </a:lnTo>
                  <a:lnTo>
                    <a:pt x="27" y="61"/>
                  </a:lnTo>
                  <a:lnTo>
                    <a:pt x="27" y="89"/>
                  </a:lnTo>
                  <a:lnTo>
                    <a:pt x="27" y="94"/>
                  </a:lnTo>
                  <a:lnTo>
                    <a:pt x="22" y="106"/>
                  </a:lnTo>
                  <a:lnTo>
                    <a:pt x="22" y="122"/>
                  </a:lnTo>
                  <a:lnTo>
                    <a:pt x="16" y="134"/>
                  </a:lnTo>
                  <a:lnTo>
                    <a:pt x="11" y="167"/>
                  </a:lnTo>
                  <a:lnTo>
                    <a:pt x="11" y="194"/>
                  </a:lnTo>
                  <a:lnTo>
                    <a:pt x="16" y="222"/>
                  </a:lnTo>
                  <a:lnTo>
                    <a:pt x="16" y="262"/>
                  </a:lnTo>
                  <a:lnTo>
                    <a:pt x="11" y="278"/>
                  </a:lnTo>
                  <a:lnTo>
                    <a:pt x="6" y="300"/>
                  </a:lnTo>
                  <a:lnTo>
                    <a:pt x="0" y="322"/>
                  </a:lnTo>
                  <a:lnTo>
                    <a:pt x="0" y="345"/>
                  </a:lnTo>
                  <a:lnTo>
                    <a:pt x="11" y="338"/>
                  </a:lnTo>
                  <a:lnTo>
                    <a:pt x="16" y="3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1" name="Freeform 145"/>
            <p:cNvSpPr>
              <a:spLocks/>
            </p:cNvSpPr>
            <p:nvPr/>
          </p:nvSpPr>
          <p:spPr bwMode="auto">
            <a:xfrm>
              <a:off x="-143" y="-445"/>
              <a:ext cx="7" cy="18"/>
            </a:xfrm>
            <a:custGeom>
              <a:avLst/>
              <a:gdLst>
                <a:gd name="T0" fmla="*/ 0 w 195"/>
                <a:gd name="T1" fmla="*/ 0 h 433"/>
                <a:gd name="T2" fmla="*/ 0 w 195"/>
                <a:gd name="T3" fmla="*/ 0 h 433"/>
                <a:gd name="T4" fmla="*/ 0 w 195"/>
                <a:gd name="T5" fmla="*/ 0 h 433"/>
                <a:gd name="T6" fmla="*/ 0 w 195"/>
                <a:gd name="T7" fmla="*/ 0 h 433"/>
                <a:gd name="T8" fmla="*/ 0 w 195"/>
                <a:gd name="T9" fmla="*/ 0 h 433"/>
                <a:gd name="T10" fmla="*/ 0 w 195"/>
                <a:gd name="T11" fmla="*/ 0 h 433"/>
                <a:gd name="T12" fmla="*/ 0 w 195"/>
                <a:gd name="T13" fmla="*/ 0 h 433"/>
                <a:gd name="T14" fmla="*/ 0 w 195"/>
                <a:gd name="T15" fmla="*/ 0 h 433"/>
                <a:gd name="T16" fmla="*/ 0 w 195"/>
                <a:gd name="T17" fmla="*/ 0 h 433"/>
                <a:gd name="T18" fmla="*/ 0 w 195"/>
                <a:gd name="T19" fmla="*/ 0 h 433"/>
                <a:gd name="T20" fmla="*/ 0 w 195"/>
                <a:gd name="T21" fmla="*/ 0 h 433"/>
                <a:gd name="T22" fmla="*/ 0 w 195"/>
                <a:gd name="T23" fmla="*/ 0 h 433"/>
                <a:gd name="T24" fmla="*/ 0 w 195"/>
                <a:gd name="T25" fmla="*/ 0 h 433"/>
                <a:gd name="T26" fmla="*/ 0 w 195"/>
                <a:gd name="T27" fmla="*/ 0 h 433"/>
                <a:gd name="T28" fmla="*/ 0 w 195"/>
                <a:gd name="T29" fmla="*/ 0 h 433"/>
                <a:gd name="T30" fmla="*/ 0 w 195"/>
                <a:gd name="T31" fmla="*/ 0 h 433"/>
                <a:gd name="T32" fmla="*/ 0 w 195"/>
                <a:gd name="T33" fmla="*/ 0 h 433"/>
                <a:gd name="T34" fmla="*/ 0 w 195"/>
                <a:gd name="T35" fmla="*/ 0 h 433"/>
                <a:gd name="T36" fmla="*/ 0 w 195"/>
                <a:gd name="T37" fmla="*/ 0 h 433"/>
                <a:gd name="T38" fmla="*/ 0 w 195"/>
                <a:gd name="T39" fmla="*/ 0 h 433"/>
                <a:gd name="T40" fmla="*/ 0 w 195"/>
                <a:gd name="T41" fmla="*/ 0 h 433"/>
                <a:gd name="T42" fmla="*/ 0 w 195"/>
                <a:gd name="T43" fmla="*/ 0 h 433"/>
                <a:gd name="T44" fmla="*/ 0 w 195"/>
                <a:gd name="T45" fmla="*/ 0 h 433"/>
                <a:gd name="T46" fmla="*/ 0 w 195"/>
                <a:gd name="T47" fmla="*/ 0 h 433"/>
                <a:gd name="T48" fmla="*/ 0 w 195"/>
                <a:gd name="T49" fmla="*/ 0 h 433"/>
                <a:gd name="T50" fmla="*/ 0 w 195"/>
                <a:gd name="T51" fmla="*/ 0 h 433"/>
                <a:gd name="T52" fmla="*/ 0 w 195"/>
                <a:gd name="T53" fmla="*/ 0 h 4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95"/>
                <a:gd name="T82" fmla="*/ 0 h 433"/>
                <a:gd name="T83" fmla="*/ 195 w 195"/>
                <a:gd name="T84" fmla="*/ 433 h 43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95" h="433">
                  <a:moveTo>
                    <a:pt x="125" y="427"/>
                  </a:moveTo>
                  <a:lnTo>
                    <a:pt x="125" y="421"/>
                  </a:lnTo>
                  <a:lnTo>
                    <a:pt x="125" y="405"/>
                  </a:lnTo>
                  <a:lnTo>
                    <a:pt x="125" y="393"/>
                  </a:lnTo>
                  <a:lnTo>
                    <a:pt x="120" y="377"/>
                  </a:lnTo>
                  <a:lnTo>
                    <a:pt x="195" y="16"/>
                  </a:lnTo>
                  <a:lnTo>
                    <a:pt x="189" y="5"/>
                  </a:lnTo>
                  <a:lnTo>
                    <a:pt x="179" y="0"/>
                  </a:lnTo>
                  <a:lnTo>
                    <a:pt x="168" y="0"/>
                  </a:lnTo>
                  <a:lnTo>
                    <a:pt x="152" y="5"/>
                  </a:lnTo>
                  <a:lnTo>
                    <a:pt x="146" y="28"/>
                  </a:lnTo>
                  <a:lnTo>
                    <a:pt x="136" y="44"/>
                  </a:lnTo>
                  <a:lnTo>
                    <a:pt x="125" y="55"/>
                  </a:lnTo>
                  <a:lnTo>
                    <a:pt x="108" y="61"/>
                  </a:lnTo>
                  <a:lnTo>
                    <a:pt x="92" y="71"/>
                  </a:lnTo>
                  <a:lnTo>
                    <a:pt x="76" y="71"/>
                  </a:lnTo>
                  <a:lnTo>
                    <a:pt x="60" y="71"/>
                  </a:lnTo>
                  <a:lnTo>
                    <a:pt x="39" y="71"/>
                  </a:lnTo>
                  <a:lnTo>
                    <a:pt x="0" y="383"/>
                  </a:lnTo>
                  <a:lnTo>
                    <a:pt x="12" y="410"/>
                  </a:lnTo>
                  <a:lnTo>
                    <a:pt x="39" y="416"/>
                  </a:lnTo>
                  <a:lnTo>
                    <a:pt x="76" y="421"/>
                  </a:lnTo>
                  <a:lnTo>
                    <a:pt x="103" y="433"/>
                  </a:lnTo>
                  <a:lnTo>
                    <a:pt x="108" y="433"/>
                  </a:lnTo>
                  <a:lnTo>
                    <a:pt x="120" y="433"/>
                  </a:lnTo>
                  <a:lnTo>
                    <a:pt x="125" y="4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2" name="Freeform 146"/>
            <p:cNvSpPr>
              <a:spLocks/>
            </p:cNvSpPr>
            <p:nvPr/>
          </p:nvSpPr>
          <p:spPr bwMode="auto">
            <a:xfrm>
              <a:off x="-140" y="-470"/>
              <a:ext cx="6" cy="11"/>
            </a:xfrm>
            <a:custGeom>
              <a:avLst/>
              <a:gdLst>
                <a:gd name="T0" fmla="*/ 0 w 168"/>
                <a:gd name="T1" fmla="*/ 0 h 262"/>
                <a:gd name="T2" fmla="*/ 0 w 168"/>
                <a:gd name="T3" fmla="*/ 0 h 262"/>
                <a:gd name="T4" fmla="*/ 0 w 168"/>
                <a:gd name="T5" fmla="*/ 0 h 262"/>
                <a:gd name="T6" fmla="*/ 0 w 168"/>
                <a:gd name="T7" fmla="*/ 0 h 262"/>
                <a:gd name="T8" fmla="*/ 0 w 168"/>
                <a:gd name="T9" fmla="*/ 0 h 262"/>
                <a:gd name="T10" fmla="*/ 0 w 168"/>
                <a:gd name="T11" fmla="*/ 0 h 262"/>
                <a:gd name="T12" fmla="*/ 0 w 168"/>
                <a:gd name="T13" fmla="*/ 0 h 262"/>
                <a:gd name="T14" fmla="*/ 0 w 168"/>
                <a:gd name="T15" fmla="*/ 0 h 262"/>
                <a:gd name="T16" fmla="*/ 0 w 168"/>
                <a:gd name="T17" fmla="*/ 0 h 262"/>
                <a:gd name="T18" fmla="*/ 0 w 168"/>
                <a:gd name="T19" fmla="*/ 0 h 262"/>
                <a:gd name="T20" fmla="*/ 0 w 168"/>
                <a:gd name="T21" fmla="*/ 0 h 262"/>
                <a:gd name="T22" fmla="*/ 0 w 168"/>
                <a:gd name="T23" fmla="*/ 0 h 262"/>
                <a:gd name="T24" fmla="*/ 0 w 168"/>
                <a:gd name="T25" fmla="*/ 0 h 262"/>
                <a:gd name="T26" fmla="*/ 0 w 168"/>
                <a:gd name="T27" fmla="*/ 0 h 262"/>
                <a:gd name="T28" fmla="*/ 0 w 168"/>
                <a:gd name="T29" fmla="*/ 0 h 262"/>
                <a:gd name="T30" fmla="*/ 0 w 168"/>
                <a:gd name="T31" fmla="*/ 0 h 262"/>
                <a:gd name="T32" fmla="*/ 0 w 168"/>
                <a:gd name="T33" fmla="*/ 0 h 262"/>
                <a:gd name="T34" fmla="*/ 0 w 168"/>
                <a:gd name="T35" fmla="*/ 0 h 262"/>
                <a:gd name="T36" fmla="*/ 0 w 168"/>
                <a:gd name="T37" fmla="*/ 0 h 262"/>
                <a:gd name="T38" fmla="*/ 0 w 168"/>
                <a:gd name="T39" fmla="*/ 0 h 262"/>
                <a:gd name="T40" fmla="*/ 0 w 168"/>
                <a:gd name="T41" fmla="*/ 0 h 262"/>
                <a:gd name="T42" fmla="*/ 0 w 168"/>
                <a:gd name="T43" fmla="*/ 0 h 262"/>
                <a:gd name="T44" fmla="*/ 0 w 168"/>
                <a:gd name="T45" fmla="*/ 0 h 262"/>
                <a:gd name="T46" fmla="*/ 0 w 168"/>
                <a:gd name="T47" fmla="*/ 0 h 262"/>
                <a:gd name="T48" fmla="*/ 0 w 168"/>
                <a:gd name="T49" fmla="*/ 0 h 262"/>
                <a:gd name="T50" fmla="*/ 0 w 168"/>
                <a:gd name="T51" fmla="*/ 0 h 262"/>
                <a:gd name="T52" fmla="*/ 0 w 168"/>
                <a:gd name="T53" fmla="*/ 0 h 262"/>
                <a:gd name="T54" fmla="*/ 0 w 168"/>
                <a:gd name="T55" fmla="*/ 0 h 262"/>
                <a:gd name="T56" fmla="*/ 0 w 168"/>
                <a:gd name="T57" fmla="*/ 0 h 2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8"/>
                <a:gd name="T88" fmla="*/ 0 h 262"/>
                <a:gd name="T89" fmla="*/ 168 w 168"/>
                <a:gd name="T90" fmla="*/ 262 h 2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8" h="262">
                  <a:moveTo>
                    <a:pt x="168" y="239"/>
                  </a:moveTo>
                  <a:lnTo>
                    <a:pt x="168" y="223"/>
                  </a:lnTo>
                  <a:lnTo>
                    <a:pt x="147" y="218"/>
                  </a:lnTo>
                  <a:lnTo>
                    <a:pt x="124" y="211"/>
                  </a:lnTo>
                  <a:lnTo>
                    <a:pt x="103" y="206"/>
                  </a:lnTo>
                  <a:lnTo>
                    <a:pt x="98" y="195"/>
                  </a:lnTo>
                  <a:lnTo>
                    <a:pt x="87" y="184"/>
                  </a:lnTo>
                  <a:lnTo>
                    <a:pt x="82" y="168"/>
                  </a:lnTo>
                  <a:lnTo>
                    <a:pt x="76" y="151"/>
                  </a:lnTo>
                  <a:lnTo>
                    <a:pt x="71" y="118"/>
                  </a:lnTo>
                  <a:lnTo>
                    <a:pt x="71" y="78"/>
                  </a:lnTo>
                  <a:lnTo>
                    <a:pt x="66" y="40"/>
                  </a:lnTo>
                  <a:lnTo>
                    <a:pt x="55" y="0"/>
                  </a:lnTo>
                  <a:lnTo>
                    <a:pt x="28" y="17"/>
                  </a:lnTo>
                  <a:lnTo>
                    <a:pt x="23" y="57"/>
                  </a:lnTo>
                  <a:lnTo>
                    <a:pt x="11" y="106"/>
                  </a:lnTo>
                  <a:lnTo>
                    <a:pt x="0" y="161"/>
                  </a:lnTo>
                  <a:lnTo>
                    <a:pt x="6" y="184"/>
                  </a:lnTo>
                  <a:lnTo>
                    <a:pt x="6" y="206"/>
                  </a:lnTo>
                  <a:lnTo>
                    <a:pt x="6" y="223"/>
                  </a:lnTo>
                  <a:lnTo>
                    <a:pt x="6" y="228"/>
                  </a:lnTo>
                  <a:lnTo>
                    <a:pt x="44" y="228"/>
                  </a:lnTo>
                  <a:lnTo>
                    <a:pt x="82" y="234"/>
                  </a:lnTo>
                  <a:lnTo>
                    <a:pt x="114" y="246"/>
                  </a:lnTo>
                  <a:lnTo>
                    <a:pt x="152" y="262"/>
                  </a:lnTo>
                  <a:lnTo>
                    <a:pt x="152" y="256"/>
                  </a:lnTo>
                  <a:lnTo>
                    <a:pt x="163" y="251"/>
                  </a:lnTo>
                  <a:lnTo>
                    <a:pt x="168" y="246"/>
                  </a:lnTo>
                  <a:lnTo>
                    <a:pt x="168" y="23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3" name="Freeform 147"/>
            <p:cNvSpPr>
              <a:spLocks/>
            </p:cNvSpPr>
            <p:nvPr/>
          </p:nvSpPr>
          <p:spPr bwMode="auto">
            <a:xfrm>
              <a:off x="-159" y="-417"/>
              <a:ext cx="2" cy="13"/>
            </a:xfrm>
            <a:custGeom>
              <a:avLst/>
              <a:gdLst>
                <a:gd name="T0" fmla="*/ 0 w 81"/>
                <a:gd name="T1" fmla="*/ 0 h 333"/>
                <a:gd name="T2" fmla="*/ 0 w 81"/>
                <a:gd name="T3" fmla="*/ 0 h 333"/>
                <a:gd name="T4" fmla="*/ 0 w 81"/>
                <a:gd name="T5" fmla="*/ 0 h 333"/>
                <a:gd name="T6" fmla="*/ 0 w 81"/>
                <a:gd name="T7" fmla="*/ 0 h 333"/>
                <a:gd name="T8" fmla="*/ 0 w 81"/>
                <a:gd name="T9" fmla="*/ 0 h 333"/>
                <a:gd name="T10" fmla="*/ 0 w 81"/>
                <a:gd name="T11" fmla="*/ 0 h 333"/>
                <a:gd name="T12" fmla="*/ 0 w 81"/>
                <a:gd name="T13" fmla="*/ 0 h 333"/>
                <a:gd name="T14" fmla="*/ 0 w 81"/>
                <a:gd name="T15" fmla="*/ 0 h 333"/>
                <a:gd name="T16" fmla="*/ 0 w 81"/>
                <a:gd name="T17" fmla="*/ 0 h 333"/>
                <a:gd name="T18" fmla="*/ 0 w 81"/>
                <a:gd name="T19" fmla="*/ 0 h 333"/>
                <a:gd name="T20" fmla="*/ 0 w 81"/>
                <a:gd name="T21" fmla="*/ 0 h 333"/>
                <a:gd name="T22" fmla="*/ 0 w 81"/>
                <a:gd name="T23" fmla="*/ 0 h 333"/>
                <a:gd name="T24" fmla="*/ 0 w 81"/>
                <a:gd name="T25" fmla="*/ 0 h 333"/>
                <a:gd name="T26" fmla="*/ 0 w 81"/>
                <a:gd name="T27" fmla="*/ 0 h 333"/>
                <a:gd name="T28" fmla="*/ 0 w 81"/>
                <a:gd name="T29" fmla="*/ 0 h 333"/>
                <a:gd name="T30" fmla="*/ 0 w 81"/>
                <a:gd name="T31" fmla="*/ 0 h 333"/>
                <a:gd name="T32" fmla="*/ 0 w 81"/>
                <a:gd name="T33" fmla="*/ 0 h 333"/>
                <a:gd name="T34" fmla="*/ 0 w 81"/>
                <a:gd name="T35" fmla="*/ 0 h 333"/>
                <a:gd name="T36" fmla="*/ 0 w 81"/>
                <a:gd name="T37" fmla="*/ 0 h 333"/>
                <a:gd name="T38" fmla="*/ 0 w 81"/>
                <a:gd name="T39" fmla="*/ 0 h 333"/>
                <a:gd name="T40" fmla="*/ 0 w 81"/>
                <a:gd name="T41" fmla="*/ 0 h 333"/>
                <a:gd name="T42" fmla="*/ 0 w 81"/>
                <a:gd name="T43" fmla="*/ 0 h 333"/>
                <a:gd name="T44" fmla="*/ 0 w 81"/>
                <a:gd name="T45" fmla="*/ 0 h 333"/>
                <a:gd name="T46" fmla="*/ 0 w 81"/>
                <a:gd name="T47" fmla="*/ 0 h 333"/>
                <a:gd name="T48" fmla="*/ 0 w 81"/>
                <a:gd name="T49" fmla="*/ 0 h 333"/>
                <a:gd name="T50" fmla="*/ 0 w 81"/>
                <a:gd name="T51" fmla="*/ 0 h 3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1"/>
                <a:gd name="T79" fmla="*/ 0 h 333"/>
                <a:gd name="T80" fmla="*/ 81 w 81"/>
                <a:gd name="T81" fmla="*/ 333 h 3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1" h="333">
                  <a:moveTo>
                    <a:pt x="60" y="316"/>
                  </a:moveTo>
                  <a:lnTo>
                    <a:pt x="60" y="311"/>
                  </a:lnTo>
                  <a:lnTo>
                    <a:pt x="60" y="294"/>
                  </a:lnTo>
                  <a:lnTo>
                    <a:pt x="60" y="283"/>
                  </a:lnTo>
                  <a:lnTo>
                    <a:pt x="60" y="266"/>
                  </a:lnTo>
                  <a:lnTo>
                    <a:pt x="81" y="39"/>
                  </a:lnTo>
                  <a:lnTo>
                    <a:pt x="76" y="27"/>
                  </a:lnTo>
                  <a:lnTo>
                    <a:pt x="60" y="17"/>
                  </a:lnTo>
                  <a:lnTo>
                    <a:pt x="44" y="11"/>
                  </a:lnTo>
                  <a:lnTo>
                    <a:pt x="27" y="0"/>
                  </a:lnTo>
                  <a:lnTo>
                    <a:pt x="21" y="17"/>
                  </a:lnTo>
                  <a:lnTo>
                    <a:pt x="16" y="39"/>
                  </a:lnTo>
                  <a:lnTo>
                    <a:pt x="11" y="61"/>
                  </a:lnTo>
                  <a:lnTo>
                    <a:pt x="16" y="89"/>
                  </a:lnTo>
                  <a:lnTo>
                    <a:pt x="16" y="111"/>
                  </a:lnTo>
                  <a:lnTo>
                    <a:pt x="16" y="133"/>
                  </a:lnTo>
                  <a:lnTo>
                    <a:pt x="21" y="155"/>
                  </a:lnTo>
                  <a:lnTo>
                    <a:pt x="21" y="178"/>
                  </a:lnTo>
                  <a:lnTo>
                    <a:pt x="11" y="211"/>
                  </a:lnTo>
                  <a:lnTo>
                    <a:pt x="0" y="250"/>
                  </a:lnTo>
                  <a:lnTo>
                    <a:pt x="0" y="288"/>
                  </a:lnTo>
                  <a:lnTo>
                    <a:pt x="11" y="321"/>
                  </a:lnTo>
                  <a:lnTo>
                    <a:pt x="21" y="328"/>
                  </a:lnTo>
                  <a:lnTo>
                    <a:pt x="38" y="333"/>
                  </a:lnTo>
                  <a:lnTo>
                    <a:pt x="54" y="333"/>
                  </a:lnTo>
                  <a:lnTo>
                    <a:pt x="60" y="3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4" name="Freeform 148"/>
            <p:cNvSpPr>
              <a:spLocks/>
            </p:cNvSpPr>
            <p:nvPr/>
          </p:nvSpPr>
          <p:spPr bwMode="auto">
            <a:xfrm>
              <a:off x="-159" y="-447"/>
              <a:ext cx="4" cy="12"/>
            </a:xfrm>
            <a:custGeom>
              <a:avLst/>
              <a:gdLst>
                <a:gd name="T0" fmla="*/ 0 w 103"/>
                <a:gd name="T1" fmla="*/ 0 h 301"/>
                <a:gd name="T2" fmla="*/ 0 w 103"/>
                <a:gd name="T3" fmla="*/ 0 h 301"/>
                <a:gd name="T4" fmla="*/ 0 w 103"/>
                <a:gd name="T5" fmla="*/ 0 h 301"/>
                <a:gd name="T6" fmla="*/ 0 w 103"/>
                <a:gd name="T7" fmla="*/ 0 h 301"/>
                <a:gd name="T8" fmla="*/ 0 w 103"/>
                <a:gd name="T9" fmla="*/ 0 h 301"/>
                <a:gd name="T10" fmla="*/ 0 w 103"/>
                <a:gd name="T11" fmla="*/ 0 h 301"/>
                <a:gd name="T12" fmla="*/ 0 w 103"/>
                <a:gd name="T13" fmla="*/ 0 h 301"/>
                <a:gd name="T14" fmla="*/ 0 w 103"/>
                <a:gd name="T15" fmla="*/ 0 h 301"/>
                <a:gd name="T16" fmla="*/ 0 w 103"/>
                <a:gd name="T17" fmla="*/ 0 h 301"/>
                <a:gd name="T18" fmla="*/ 0 w 103"/>
                <a:gd name="T19" fmla="*/ 0 h 301"/>
                <a:gd name="T20" fmla="*/ 0 w 103"/>
                <a:gd name="T21" fmla="*/ 0 h 301"/>
                <a:gd name="T22" fmla="*/ 0 w 103"/>
                <a:gd name="T23" fmla="*/ 0 h 301"/>
                <a:gd name="T24" fmla="*/ 0 w 103"/>
                <a:gd name="T25" fmla="*/ 0 h 301"/>
                <a:gd name="T26" fmla="*/ 0 w 103"/>
                <a:gd name="T27" fmla="*/ 0 h 301"/>
                <a:gd name="T28" fmla="*/ 0 w 103"/>
                <a:gd name="T29" fmla="*/ 0 h 3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03"/>
                <a:gd name="T46" fmla="*/ 0 h 301"/>
                <a:gd name="T47" fmla="*/ 103 w 103"/>
                <a:gd name="T48" fmla="*/ 301 h 30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03" h="301">
                  <a:moveTo>
                    <a:pt x="65" y="289"/>
                  </a:moveTo>
                  <a:lnTo>
                    <a:pt x="103" y="28"/>
                  </a:lnTo>
                  <a:lnTo>
                    <a:pt x="87" y="17"/>
                  </a:lnTo>
                  <a:lnTo>
                    <a:pt x="65" y="12"/>
                  </a:lnTo>
                  <a:lnTo>
                    <a:pt x="49" y="6"/>
                  </a:lnTo>
                  <a:lnTo>
                    <a:pt x="28" y="0"/>
                  </a:lnTo>
                  <a:lnTo>
                    <a:pt x="0" y="189"/>
                  </a:lnTo>
                  <a:lnTo>
                    <a:pt x="0" y="211"/>
                  </a:lnTo>
                  <a:lnTo>
                    <a:pt x="0" y="234"/>
                  </a:lnTo>
                  <a:lnTo>
                    <a:pt x="6" y="256"/>
                  </a:lnTo>
                  <a:lnTo>
                    <a:pt x="17" y="284"/>
                  </a:lnTo>
                  <a:lnTo>
                    <a:pt x="28" y="289"/>
                  </a:lnTo>
                  <a:lnTo>
                    <a:pt x="44" y="294"/>
                  </a:lnTo>
                  <a:lnTo>
                    <a:pt x="60" y="301"/>
                  </a:lnTo>
                  <a:lnTo>
                    <a:pt x="65" y="28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5" name="Freeform 149"/>
            <p:cNvSpPr>
              <a:spLocks/>
            </p:cNvSpPr>
            <p:nvPr/>
          </p:nvSpPr>
          <p:spPr bwMode="auto">
            <a:xfrm>
              <a:off x="-176" y="-393"/>
              <a:ext cx="4" cy="9"/>
            </a:xfrm>
            <a:custGeom>
              <a:avLst/>
              <a:gdLst>
                <a:gd name="T0" fmla="*/ 0 w 113"/>
                <a:gd name="T1" fmla="*/ 0 h 221"/>
                <a:gd name="T2" fmla="*/ 0 w 113"/>
                <a:gd name="T3" fmla="*/ 0 h 221"/>
                <a:gd name="T4" fmla="*/ 0 w 113"/>
                <a:gd name="T5" fmla="*/ 0 h 221"/>
                <a:gd name="T6" fmla="*/ 0 w 113"/>
                <a:gd name="T7" fmla="*/ 0 h 221"/>
                <a:gd name="T8" fmla="*/ 0 w 113"/>
                <a:gd name="T9" fmla="*/ 0 h 221"/>
                <a:gd name="T10" fmla="*/ 0 w 113"/>
                <a:gd name="T11" fmla="*/ 0 h 221"/>
                <a:gd name="T12" fmla="*/ 0 w 113"/>
                <a:gd name="T13" fmla="*/ 0 h 221"/>
                <a:gd name="T14" fmla="*/ 0 w 113"/>
                <a:gd name="T15" fmla="*/ 0 h 221"/>
                <a:gd name="T16" fmla="*/ 0 w 113"/>
                <a:gd name="T17" fmla="*/ 0 h 221"/>
                <a:gd name="T18" fmla="*/ 0 w 113"/>
                <a:gd name="T19" fmla="*/ 0 h 221"/>
                <a:gd name="T20" fmla="*/ 0 w 113"/>
                <a:gd name="T21" fmla="*/ 0 h 221"/>
                <a:gd name="T22" fmla="*/ 0 w 113"/>
                <a:gd name="T23" fmla="*/ 0 h 221"/>
                <a:gd name="T24" fmla="*/ 0 w 113"/>
                <a:gd name="T25" fmla="*/ 0 h 221"/>
                <a:gd name="T26" fmla="*/ 0 w 113"/>
                <a:gd name="T27" fmla="*/ 0 h 221"/>
                <a:gd name="T28" fmla="*/ 0 w 113"/>
                <a:gd name="T29" fmla="*/ 0 h 221"/>
                <a:gd name="T30" fmla="*/ 0 w 113"/>
                <a:gd name="T31" fmla="*/ 0 h 221"/>
                <a:gd name="T32" fmla="*/ 0 w 113"/>
                <a:gd name="T33" fmla="*/ 0 h 221"/>
                <a:gd name="T34" fmla="*/ 0 w 113"/>
                <a:gd name="T35" fmla="*/ 0 h 2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13"/>
                <a:gd name="T55" fmla="*/ 0 h 221"/>
                <a:gd name="T56" fmla="*/ 113 w 113"/>
                <a:gd name="T57" fmla="*/ 221 h 22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13" h="221">
                  <a:moveTo>
                    <a:pt x="102" y="194"/>
                  </a:moveTo>
                  <a:lnTo>
                    <a:pt x="113" y="43"/>
                  </a:lnTo>
                  <a:lnTo>
                    <a:pt x="97" y="27"/>
                  </a:lnTo>
                  <a:lnTo>
                    <a:pt x="76" y="10"/>
                  </a:lnTo>
                  <a:lnTo>
                    <a:pt x="48" y="5"/>
                  </a:lnTo>
                  <a:lnTo>
                    <a:pt x="21" y="0"/>
                  </a:lnTo>
                  <a:lnTo>
                    <a:pt x="21" y="33"/>
                  </a:lnTo>
                  <a:lnTo>
                    <a:pt x="16" y="66"/>
                  </a:lnTo>
                  <a:lnTo>
                    <a:pt x="10" y="100"/>
                  </a:lnTo>
                  <a:lnTo>
                    <a:pt x="0" y="138"/>
                  </a:lnTo>
                  <a:lnTo>
                    <a:pt x="0" y="166"/>
                  </a:lnTo>
                  <a:lnTo>
                    <a:pt x="16" y="188"/>
                  </a:lnTo>
                  <a:lnTo>
                    <a:pt x="48" y="204"/>
                  </a:lnTo>
                  <a:lnTo>
                    <a:pt x="81" y="221"/>
                  </a:lnTo>
                  <a:lnTo>
                    <a:pt x="86" y="216"/>
                  </a:lnTo>
                  <a:lnTo>
                    <a:pt x="92" y="204"/>
                  </a:lnTo>
                  <a:lnTo>
                    <a:pt x="97" y="199"/>
                  </a:lnTo>
                  <a:lnTo>
                    <a:pt x="102" y="19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6" name="Freeform 150"/>
            <p:cNvSpPr>
              <a:spLocks/>
            </p:cNvSpPr>
            <p:nvPr/>
          </p:nvSpPr>
          <p:spPr bwMode="auto">
            <a:xfrm>
              <a:off x="-175" y="-424"/>
              <a:ext cx="3" cy="13"/>
            </a:xfrm>
            <a:custGeom>
              <a:avLst/>
              <a:gdLst>
                <a:gd name="T0" fmla="*/ 0 w 92"/>
                <a:gd name="T1" fmla="*/ 0 h 316"/>
                <a:gd name="T2" fmla="*/ 0 w 92"/>
                <a:gd name="T3" fmla="*/ 0 h 316"/>
                <a:gd name="T4" fmla="*/ 0 w 92"/>
                <a:gd name="T5" fmla="*/ 0 h 316"/>
                <a:gd name="T6" fmla="*/ 0 w 92"/>
                <a:gd name="T7" fmla="*/ 0 h 316"/>
                <a:gd name="T8" fmla="*/ 0 w 92"/>
                <a:gd name="T9" fmla="*/ 0 h 316"/>
                <a:gd name="T10" fmla="*/ 0 w 92"/>
                <a:gd name="T11" fmla="*/ 0 h 316"/>
                <a:gd name="T12" fmla="*/ 0 w 92"/>
                <a:gd name="T13" fmla="*/ 0 h 316"/>
                <a:gd name="T14" fmla="*/ 0 w 92"/>
                <a:gd name="T15" fmla="*/ 0 h 316"/>
                <a:gd name="T16" fmla="*/ 0 w 92"/>
                <a:gd name="T17" fmla="*/ 0 h 316"/>
                <a:gd name="T18" fmla="*/ 0 w 92"/>
                <a:gd name="T19" fmla="*/ 0 h 316"/>
                <a:gd name="T20" fmla="*/ 0 w 92"/>
                <a:gd name="T21" fmla="*/ 0 h 316"/>
                <a:gd name="T22" fmla="*/ 0 w 92"/>
                <a:gd name="T23" fmla="*/ 0 h 316"/>
                <a:gd name="T24" fmla="*/ 0 w 92"/>
                <a:gd name="T25" fmla="*/ 0 h 316"/>
                <a:gd name="T26" fmla="*/ 0 w 92"/>
                <a:gd name="T27" fmla="*/ 0 h 316"/>
                <a:gd name="T28" fmla="*/ 0 w 92"/>
                <a:gd name="T29" fmla="*/ 0 h 316"/>
                <a:gd name="T30" fmla="*/ 0 w 92"/>
                <a:gd name="T31" fmla="*/ 0 h 316"/>
                <a:gd name="T32" fmla="*/ 0 w 92"/>
                <a:gd name="T33" fmla="*/ 0 h 316"/>
                <a:gd name="T34" fmla="*/ 0 w 92"/>
                <a:gd name="T35" fmla="*/ 0 h 316"/>
                <a:gd name="T36" fmla="*/ 0 w 92"/>
                <a:gd name="T37" fmla="*/ 0 h 316"/>
                <a:gd name="T38" fmla="*/ 0 w 92"/>
                <a:gd name="T39" fmla="*/ 0 h 316"/>
                <a:gd name="T40" fmla="*/ 0 w 92"/>
                <a:gd name="T41" fmla="*/ 0 h 316"/>
                <a:gd name="T42" fmla="*/ 0 w 92"/>
                <a:gd name="T43" fmla="*/ 0 h 3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92"/>
                <a:gd name="T67" fmla="*/ 0 h 316"/>
                <a:gd name="T68" fmla="*/ 92 w 92"/>
                <a:gd name="T69" fmla="*/ 316 h 3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92" h="316">
                  <a:moveTo>
                    <a:pt x="92" y="300"/>
                  </a:moveTo>
                  <a:lnTo>
                    <a:pt x="87" y="39"/>
                  </a:lnTo>
                  <a:lnTo>
                    <a:pt x="82" y="22"/>
                  </a:lnTo>
                  <a:lnTo>
                    <a:pt x="66" y="11"/>
                  </a:lnTo>
                  <a:lnTo>
                    <a:pt x="44" y="0"/>
                  </a:lnTo>
                  <a:lnTo>
                    <a:pt x="16" y="0"/>
                  </a:lnTo>
                  <a:lnTo>
                    <a:pt x="11" y="17"/>
                  </a:lnTo>
                  <a:lnTo>
                    <a:pt x="11" y="39"/>
                  </a:lnTo>
                  <a:lnTo>
                    <a:pt x="11" y="61"/>
                  </a:lnTo>
                  <a:lnTo>
                    <a:pt x="0" y="84"/>
                  </a:lnTo>
                  <a:lnTo>
                    <a:pt x="0" y="117"/>
                  </a:lnTo>
                  <a:lnTo>
                    <a:pt x="6" y="155"/>
                  </a:lnTo>
                  <a:lnTo>
                    <a:pt x="11" y="195"/>
                  </a:lnTo>
                  <a:lnTo>
                    <a:pt x="11" y="245"/>
                  </a:lnTo>
                  <a:lnTo>
                    <a:pt x="16" y="261"/>
                  </a:lnTo>
                  <a:lnTo>
                    <a:pt x="27" y="278"/>
                  </a:lnTo>
                  <a:lnTo>
                    <a:pt x="50" y="294"/>
                  </a:lnTo>
                  <a:lnTo>
                    <a:pt x="71" y="316"/>
                  </a:lnTo>
                  <a:lnTo>
                    <a:pt x="76" y="316"/>
                  </a:lnTo>
                  <a:lnTo>
                    <a:pt x="87" y="316"/>
                  </a:lnTo>
                  <a:lnTo>
                    <a:pt x="92" y="316"/>
                  </a:lnTo>
                  <a:lnTo>
                    <a:pt x="92" y="3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7" name="Freeform 151"/>
            <p:cNvSpPr>
              <a:spLocks/>
            </p:cNvSpPr>
            <p:nvPr/>
          </p:nvSpPr>
          <p:spPr bwMode="auto">
            <a:xfrm>
              <a:off x="-176" y="-454"/>
              <a:ext cx="5" cy="12"/>
            </a:xfrm>
            <a:custGeom>
              <a:avLst/>
              <a:gdLst>
                <a:gd name="T0" fmla="*/ 0 w 135"/>
                <a:gd name="T1" fmla="*/ 0 h 295"/>
                <a:gd name="T2" fmla="*/ 0 w 135"/>
                <a:gd name="T3" fmla="*/ 0 h 295"/>
                <a:gd name="T4" fmla="*/ 0 w 135"/>
                <a:gd name="T5" fmla="*/ 0 h 295"/>
                <a:gd name="T6" fmla="*/ 0 w 135"/>
                <a:gd name="T7" fmla="*/ 0 h 295"/>
                <a:gd name="T8" fmla="*/ 0 w 135"/>
                <a:gd name="T9" fmla="*/ 0 h 295"/>
                <a:gd name="T10" fmla="*/ 0 w 135"/>
                <a:gd name="T11" fmla="*/ 0 h 295"/>
                <a:gd name="T12" fmla="*/ 0 w 135"/>
                <a:gd name="T13" fmla="*/ 0 h 295"/>
                <a:gd name="T14" fmla="*/ 0 w 135"/>
                <a:gd name="T15" fmla="*/ 0 h 295"/>
                <a:gd name="T16" fmla="*/ 0 w 135"/>
                <a:gd name="T17" fmla="*/ 0 h 295"/>
                <a:gd name="T18" fmla="*/ 0 w 135"/>
                <a:gd name="T19" fmla="*/ 0 h 295"/>
                <a:gd name="T20" fmla="*/ 0 w 135"/>
                <a:gd name="T21" fmla="*/ 0 h 295"/>
                <a:gd name="T22" fmla="*/ 0 w 135"/>
                <a:gd name="T23" fmla="*/ 0 h 295"/>
                <a:gd name="T24" fmla="*/ 0 w 135"/>
                <a:gd name="T25" fmla="*/ 0 h 295"/>
                <a:gd name="T26" fmla="*/ 0 w 135"/>
                <a:gd name="T27" fmla="*/ 0 h 295"/>
                <a:gd name="T28" fmla="*/ 0 w 135"/>
                <a:gd name="T29" fmla="*/ 0 h 295"/>
                <a:gd name="T30" fmla="*/ 0 w 135"/>
                <a:gd name="T31" fmla="*/ 0 h 295"/>
                <a:gd name="T32" fmla="*/ 0 w 135"/>
                <a:gd name="T33" fmla="*/ 0 h 295"/>
                <a:gd name="T34" fmla="*/ 0 w 135"/>
                <a:gd name="T35" fmla="*/ 0 h 295"/>
                <a:gd name="T36" fmla="*/ 0 w 135"/>
                <a:gd name="T37" fmla="*/ 0 h 2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5"/>
                <a:gd name="T58" fmla="*/ 0 h 295"/>
                <a:gd name="T59" fmla="*/ 135 w 135"/>
                <a:gd name="T60" fmla="*/ 295 h 29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5" h="295">
                  <a:moveTo>
                    <a:pt x="113" y="272"/>
                  </a:moveTo>
                  <a:lnTo>
                    <a:pt x="135" y="34"/>
                  </a:lnTo>
                  <a:lnTo>
                    <a:pt x="113" y="17"/>
                  </a:lnTo>
                  <a:lnTo>
                    <a:pt x="87" y="11"/>
                  </a:lnTo>
                  <a:lnTo>
                    <a:pt x="60" y="6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6"/>
                  </a:lnTo>
                  <a:lnTo>
                    <a:pt x="11" y="17"/>
                  </a:lnTo>
                  <a:lnTo>
                    <a:pt x="0" y="28"/>
                  </a:lnTo>
                  <a:lnTo>
                    <a:pt x="5" y="245"/>
                  </a:lnTo>
                  <a:lnTo>
                    <a:pt x="21" y="262"/>
                  </a:lnTo>
                  <a:lnTo>
                    <a:pt x="43" y="272"/>
                  </a:lnTo>
                  <a:lnTo>
                    <a:pt x="71" y="278"/>
                  </a:lnTo>
                  <a:lnTo>
                    <a:pt x="92" y="295"/>
                  </a:lnTo>
                  <a:lnTo>
                    <a:pt x="97" y="289"/>
                  </a:lnTo>
                  <a:lnTo>
                    <a:pt x="103" y="284"/>
                  </a:lnTo>
                  <a:lnTo>
                    <a:pt x="108" y="278"/>
                  </a:lnTo>
                  <a:lnTo>
                    <a:pt x="113" y="2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8" name="Freeform 152"/>
            <p:cNvSpPr>
              <a:spLocks/>
            </p:cNvSpPr>
            <p:nvPr/>
          </p:nvSpPr>
          <p:spPr bwMode="auto">
            <a:xfrm>
              <a:off x="-134" y="-598"/>
              <a:ext cx="9" cy="13"/>
            </a:xfrm>
            <a:custGeom>
              <a:avLst/>
              <a:gdLst>
                <a:gd name="T0" fmla="*/ 0 w 253"/>
                <a:gd name="T1" fmla="*/ 0 h 312"/>
                <a:gd name="T2" fmla="*/ 0 w 253"/>
                <a:gd name="T3" fmla="*/ 0 h 312"/>
                <a:gd name="T4" fmla="*/ 0 w 253"/>
                <a:gd name="T5" fmla="*/ 0 h 312"/>
                <a:gd name="T6" fmla="*/ 0 w 253"/>
                <a:gd name="T7" fmla="*/ 0 h 312"/>
                <a:gd name="T8" fmla="*/ 0 w 253"/>
                <a:gd name="T9" fmla="*/ 0 h 312"/>
                <a:gd name="T10" fmla="*/ 0 w 253"/>
                <a:gd name="T11" fmla="*/ 0 h 312"/>
                <a:gd name="T12" fmla="*/ 0 w 253"/>
                <a:gd name="T13" fmla="*/ 0 h 312"/>
                <a:gd name="T14" fmla="*/ 0 w 253"/>
                <a:gd name="T15" fmla="*/ 0 h 312"/>
                <a:gd name="T16" fmla="*/ 0 w 253"/>
                <a:gd name="T17" fmla="*/ 0 h 312"/>
                <a:gd name="T18" fmla="*/ 0 w 253"/>
                <a:gd name="T19" fmla="*/ 0 h 312"/>
                <a:gd name="T20" fmla="*/ 0 w 253"/>
                <a:gd name="T21" fmla="*/ 0 h 312"/>
                <a:gd name="T22" fmla="*/ 0 w 253"/>
                <a:gd name="T23" fmla="*/ 0 h 312"/>
                <a:gd name="T24" fmla="*/ 0 w 253"/>
                <a:gd name="T25" fmla="*/ 0 h 312"/>
                <a:gd name="T26" fmla="*/ 0 w 253"/>
                <a:gd name="T27" fmla="*/ 0 h 312"/>
                <a:gd name="T28" fmla="*/ 0 w 253"/>
                <a:gd name="T29" fmla="*/ 0 h 312"/>
                <a:gd name="T30" fmla="*/ 0 w 253"/>
                <a:gd name="T31" fmla="*/ 0 h 312"/>
                <a:gd name="T32" fmla="*/ 0 w 253"/>
                <a:gd name="T33" fmla="*/ 0 h 312"/>
                <a:gd name="T34" fmla="*/ 0 w 253"/>
                <a:gd name="T35" fmla="*/ 0 h 312"/>
                <a:gd name="T36" fmla="*/ 0 w 253"/>
                <a:gd name="T37" fmla="*/ 0 h 312"/>
                <a:gd name="T38" fmla="*/ 0 w 253"/>
                <a:gd name="T39" fmla="*/ 0 h 312"/>
                <a:gd name="T40" fmla="*/ 0 w 253"/>
                <a:gd name="T41" fmla="*/ 0 h 312"/>
                <a:gd name="T42" fmla="*/ 0 w 253"/>
                <a:gd name="T43" fmla="*/ 0 h 312"/>
                <a:gd name="T44" fmla="*/ 0 w 253"/>
                <a:gd name="T45" fmla="*/ 0 h 312"/>
                <a:gd name="T46" fmla="*/ 0 w 253"/>
                <a:gd name="T47" fmla="*/ 0 h 312"/>
                <a:gd name="T48" fmla="*/ 0 w 253"/>
                <a:gd name="T49" fmla="*/ 0 h 312"/>
                <a:gd name="T50" fmla="*/ 0 w 253"/>
                <a:gd name="T51" fmla="*/ 0 h 312"/>
                <a:gd name="T52" fmla="*/ 0 w 253"/>
                <a:gd name="T53" fmla="*/ 0 h 312"/>
                <a:gd name="T54" fmla="*/ 0 w 253"/>
                <a:gd name="T55" fmla="*/ 0 h 312"/>
                <a:gd name="T56" fmla="*/ 0 w 253"/>
                <a:gd name="T57" fmla="*/ 0 h 312"/>
                <a:gd name="T58" fmla="*/ 0 w 253"/>
                <a:gd name="T59" fmla="*/ 0 h 312"/>
                <a:gd name="T60" fmla="*/ 0 w 253"/>
                <a:gd name="T61" fmla="*/ 0 h 312"/>
                <a:gd name="T62" fmla="*/ 0 w 253"/>
                <a:gd name="T63" fmla="*/ 0 h 312"/>
                <a:gd name="T64" fmla="*/ 0 w 253"/>
                <a:gd name="T65" fmla="*/ 0 h 312"/>
                <a:gd name="T66" fmla="*/ 0 w 253"/>
                <a:gd name="T67" fmla="*/ 0 h 312"/>
                <a:gd name="T68" fmla="*/ 0 w 253"/>
                <a:gd name="T69" fmla="*/ 0 h 312"/>
                <a:gd name="T70" fmla="*/ 0 w 253"/>
                <a:gd name="T71" fmla="*/ 0 h 312"/>
                <a:gd name="T72" fmla="*/ 0 w 253"/>
                <a:gd name="T73" fmla="*/ 0 h 312"/>
                <a:gd name="T74" fmla="*/ 0 w 253"/>
                <a:gd name="T75" fmla="*/ 0 h 31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53"/>
                <a:gd name="T115" fmla="*/ 0 h 312"/>
                <a:gd name="T116" fmla="*/ 253 w 253"/>
                <a:gd name="T117" fmla="*/ 312 h 31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53" h="312">
                  <a:moveTo>
                    <a:pt x="215" y="272"/>
                  </a:moveTo>
                  <a:lnTo>
                    <a:pt x="253" y="156"/>
                  </a:lnTo>
                  <a:lnTo>
                    <a:pt x="253" y="118"/>
                  </a:lnTo>
                  <a:lnTo>
                    <a:pt x="237" y="84"/>
                  </a:lnTo>
                  <a:lnTo>
                    <a:pt x="205" y="56"/>
                  </a:lnTo>
                  <a:lnTo>
                    <a:pt x="172" y="23"/>
                  </a:lnTo>
                  <a:lnTo>
                    <a:pt x="166" y="17"/>
                  </a:lnTo>
                  <a:lnTo>
                    <a:pt x="156" y="12"/>
                  </a:lnTo>
                  <a:lnTo>
                    <a:pt x="145" y="12"/>
                  </a:lnTo>
                  <a:lnTo>
                    <a:pt x="129" y="6"/>
                  </a:lnTo>
                  <a:lnTo>
                    <a:pt x="102" y="0"/>
                  </a:lnTo>
                  <a:lnTo>
                    <a:pt x="80" y="0"/>
                  </a:lnTo>
                  <a:lnTo>
                    <a:pt x="53" y="12"/>
                  </a:lnTo>
                  <a:lnTo>
                    <a:pt x="26" y="17"/>
                  </a:lnTo>
                  <a:lnTo>
                    <a:pt x="21" y="28"/>
                  </a:lnTo>
                  <a:lnTo>
                    <a:pt x="16" y="40"/>
                  </a:lnTo>
                  <a:lnTo>
                    <a:pt x="5" y="50"/>
                  </a:lnTo>
                  <a:lnTo>
                    <a:pt x="0" y="61"/>
                  </a:lnTo>
                  <a:lnTo>
                    <a:pt x="5" y="78"/>
                  </a:lnTo>
                  <a:lnTo>
                    <a:pt x="10" y="101"/>
                  </a:lnTo>
                  <a:lnTo>
                    <a:pt x="10" y="123"/>
                  </a:lnTo>
                  <a:lnTo>
                    <a:pt x="21" y="139"/>
                  </a:lnTo>
                  <a:lnTo>
                    <a:pt x="10" y="156"/>
                  </a:lnTo>
                  <a:lnTo>
                    <a:pt x="10" y="173"/>
                  </a:lnTo>
                  <a:lnTo>
                    <a:pt x="10" y="194"/>
                  </a:lnTo>
                  <a:lnTo>
                    <a:pt x="5" y="211"/>
                  </a:lnTo>
                  <a:lnTo>
                    <a:pt x="21" y="239"/>
                  </a:lnTo>
                  <a:lnTo>
                    <a:pt x="48" y="267"/>
                  </a:lnTo>
                  <a:lnTo>
                    <a:pt x="85" y="295"/>
                  </a:lnTo>
                  <a:lnTo>
                    <a:pt x="124" y="312"/>
                  </a:lnTo>
                  <a:lnTo>
                    <a:pt x="145" y="312"/>
                  </a:lnTo>
                  <a:lnTo>
                    <a:pt x="166" y="306"/>
                  </a:lnTo>
                  <a:lnTo>
                    <a:pt x="182" y="295"/>
                  </a:lnTo>
                  <a:lnTo>
                    <a:pt x="210" y="279"/>
                  </a:lnTo>
                  <a:lnTo>
                    <a:pt x="215" y="2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9" name="Freeform 153"/>
            <p:cNvSpPr>
              <a:spLocks/>
            </p:cNvSpPr>
            <p:nvPr/>
          </p:nvSpPr>
          <p:spPr bwMode="auto">
            <a:xfrm>
              <a:off x="-156" y="-587"/>
              <a:ext cx="22" cy="31"/>
            </a:xfrm>
            <a:custGeom>
              <a:avLst/>
              <a:gdLst>
                <a:gd name="T0" fmla="*/ 0 w 632"/>
                <a:gd name="T1" fmla="*/ 0 h 782"/>
                <a:gd name="T2" fmla="*/ 0 w 632"/>
                <a:gd name="T3" fmla="*/ 0 h 782"/>
                <a:gd name="T4" fmla="*/ 0 w 632"/>
                <a:gd name="T5" fmla="*/ 0 h 782"/>
                <a:gd name="T6" fmla="*/ 0 w 632"/>
                <a:gd name="T7" fmla="*/ 0 h 782"/>
                <a:gd name="T8" fmla="*/ 0 w 632"/>
                <a:gd name="T9" fmla="*/ 0 h 782"/>
                <a:gd name="T10" fmla="*/ 0 w 632"/>
                <a:gd name="T11" fmla="*/ 0 h 782"/>
                <a:gd name="T12" fmla="*/ 0 w 632"/>
                <a:gd name="T13" fmla="*/ 0 h 782"/>
                <a:gd name="T14" fmla="*/ 0 w 632"/>
                <a:gd name="T15" fmla="*/ 0 h 782"/>
                <a:gd name="T16" fmla="*/ 0 w 632"/>
                <a:gd name="T17" fmla="*/ 0 h 782"/>
                <a:gd name="T18" fmla="*/ 0 w 632"/>
                <a:gd name="T19" fmla="*/ 0 h 782"/>
                <a:gd name="T20" fmla="*/ 0 w 632"/>
                <a:gd name="T21" fmla="*/ 0 h 782"/>
                <a:gd name="T22" fmla="*/ 0 w 632"/>
                <a:gd name="T23" fmla="*/ 0 h 782"/>
                <a:gd name="T24" fmla="*/ 0 w 632"/>
                <a:gd name="T25" fmla="*/ 0 h 782"/>
                <a:gd name="T26" fmla="*/ 0 w 632"/>
                <a:gd name="T27" fmla="*/ 0 h 782"/>
                <a:gd name="T28" fmla="*/ 0 w 632"/>
                <a:gd name="T29" fmla="*/ 0 h 782"/>
                <a:gd name="T30" fmla="*/ 0 w 632"/>
                <a:gd name="T31" fmla="*/ 0 h 782"/>
                <a:gd name="T32" fmla="*/ 0 w 632"/>
                <a:gd name="T33" fmla="*/ 0 h 782"/>
                <a:gd name="T34" fmla="*/ 0 w 632"/>
                <a:gd name="T35" fmla="*/ 0 h 782"/>
                <a:gd name="T36" fmla="*/ 0 w 632"/>
                <a:gd name="T37" fmla="*/ 0 h 782"/>
                <a:gd name="T38" fmla="*/ 0 w 632"/>
                <a:gd name="T39" fmla="*/ 0 h 782"/>
                <a:gd name="T40" fmla="*/ 0 w 632"/>
                <a:gd name="T41" fmla="*/ 0 h 782"/>
                <a:gd name="T42" fmla="*/ 0 w 632"/>
                <a:gd name="T43" fmla="*/ 0 h 782"/>
                <a:gd name="T44" fmla="*/ 0 w 632"/>
                <a:gd name="T45" fmla="*/ 0 h 782"/>
                <a:gd name="T46" fmla="*/ 0 w 632"/>
                <a:gd name="T47" fmla="*/ 0 h 782"/>
                <a:gd name="T48" fmla="*/ 0 w 632"/>
                <a:gd name="T49" fmla="*/ 0 h 782"/>
                <a:gd name="T50" fmla="*/ 0 w 632"/>
                <a:gd name="T51" fmla="*/ 0 h 782"/>
                <a:gd name="T52" fmla="*/ 0 w 632"/>
                <a:gd name="T53" fmla="*/ 0 h 782"/>
                <a:gd name="T54" fmla="*/ 0 w 632"/>
                <a:gd name="T55" fmla="*/ 0 h 782"/>
                <a:gd name="T56" fmla="*/ 0 w 632"/>
                <a:gd name="T57" fmla="*/ 0 h 782"/>
                <a:gd name="T58" fmla="*/ 0 w 632"/>
                <a:gd name="T59" fmla="*/ 0 h 782"/>
                <a:gd name="T60" fmla="*/ 0 w 632"/>
                <a:gd name="T61" fmla="*/ 0 h 782"/>
                <a:gd name="T62" fmla="*/ 0 w 632"/>
                <a:gd name="T63" fmla="*/ 0 h 782"/>
                <a:gd name="T64" fmla="*/ 0 w 632"/>
                <a:gd name="T65" fmla="*/ 0 h 782"/>
                <a:gd name="T66" fmla="*/ 0 w 632"/>
                <a:gd name="T67" fmla="*/ 0 h 782"/>
                <a:gd name="T68" fmla="*/ 0 w 632"/>
                <a:gd name="T69" fmla="*/ 0 h 782"/>
                <a:gd name="T70" fmla="*/ 0 w 632"/>
                <a:gd name="T71" fmla="*/ 0 h 782"/>
                <a:gd name="T72" fmla="*/ 0 w 632"/>
                <a:gd name="T73" fmla="*/ 0 h 782"/>
                <a:gd name="T74" fmla="*/ 0 w 632"/>
                <a:gd name="T75" fmla="*/ 0 h 78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32"/>
                <a:gd name="T115" fmla="*/ 0 h 782"/>
                <a:gd name="T116" fmla="*/ 632 w 632"/>
                <a:gd name="T117" fmla="*/ 782 h 78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32" h="782">
                  <a:moveTo>
                    <a:pt x="551" y="511"/>
                  </a:moveTo>
                  <a:lnTo>
                    <a:pt x="632" y="128"/>
                  </a:lnTo>
                  <a:lnTo>
                    <a:pt x="621" y="100"/>
                  </a:lnTo>
                  <a:lnTo>
                    <a:pt x="610" y="78"/>
                  </a:lnTo>
                  <a:lnTo>
                    <a:pt x="593" y="50"/>
                  </a:lnTo>
                  <a:lnTo>
                    <a:pt x="567" y="33"/>
                  </a:lnTo>
                  <a:lnTo>
                    <a:pt x="480" y="0"/>
                  </a:lnTo>
                  <a:lnTo>
                    <a:pt x="459" y="0"/>
                  </a:lnTo>
                  <a:lnTo>
                    <a:pt x="432" y="5"/>
                  </a:lnTo>
                  <a:lnTo>
                    <a:pt x="411" y="17"/>
                  </a:lnTo>
                  <a:lnTo>
                    <a:pt x="395" y="45"/>
                  </a:lnTo>
                  <a:lnTo>
                    <a:pt x="389" y="78"/>
                  </a:lnTo>
                  <a:lnTo>
                    <a:pt x="389" y="105"/>
                  </a:lnTo>
                  <a:lnTo>
                    <a:pt x="389" y="138"/>
                  </a:lnTo>
                  <a:lnTo>
                    <a:pt x="389" y="166"/>
                  </a:lnTo>
                  <a:lnTo>
                    <a:pt x="389" y="194"/>
                  </a:lnTo>
                  <a:lnTo>
                    <a:pt x="384" y="228"/>
                  </a:lnTo>
                  <a:lnTo>
                    <a:pt x="384" y="256"/>
                  </a:lnTo>
                  <a:lnTo>
                    <a:pt x="378" y="289"/>
                  </a:lnTo>
                  <a:lnTo>
                    <a:pt x="362" y="289"/>
                  </a:lnTo>
                  <a:lnTo>
                    <a:pt x="356" y="294"/>
                  </a:lnTo>
                  <a:lnTo>
                    <a:pt x="351" y="294"/>
                  </a:lnTo>
                  <a:lnTo>
                    <a:pt x="335" y="272"/>
                  </a:lnTo>
                  <a:lnTo>
                    <a:pt x="329" y="261"/>
                  </a:lnTo>
                  <a:lnTo>
                    <a:pt x="319" y="244"/>
                  </a:lnTo>
                  <a:lnTo>
                    <a:pt x="313" y="228"/>
                  </a:lnTo>
                  <a:lnTo>
                    <a:pt x="303" y="211"/>
                  </a:lnTo>
                  <a:lnTo>
                    <a:pt x="292" y="194"/>
                  </a:lnTo>
                  <a:lnTo>
                    <a:pt x="281" y="178"/>
                  </a:lnTo>
                  <a:lnTo>
                    <a:pt x="259" y="161"/>
                  </a:lnTo>
                  <a:lnTo>
                    <a:pt x="238" y="144"/>
                  </a:lnTo>
                  <a:lnTo>
                    <a:pt x="206" y="133"/>
                  </a:lnTo>
                  <a:lnTo>
                    <a:pt x="163" y="128"/>
                  </a:lnTo>
                  <a:lnTo>
                    <a:pt x="124" y="128"/>
                  </a:lnTo>
                  <a:lnTo>
                    <a:pt x="87" y="133"/>
                  </a:lnTo>
                  <a:lnTo>
                    <a:pt x="76" y="138"/>
                  </a:lnTo>
                  <a:lnTo>
                    <a:pt x="66" y="150"/>
                  </a:lnTo>
                  <a:lnTo>
                    <a:pt x="55" y="156"/>
                  </a:lnTo>
                  <a:lnTo>
                    <a:pt x="43" y="166"/>
                  </a:lnTo>
                  <a:lnTo>
                    <a:pt x="38" y="189"/>
                  </a:lnTo>
                  <a:lnTo>
                    <a:pt x="33" y="206"/>
                  </a:lnTo>
                  <a:lnTo>
                    <a:pt x="33" y="228"/>
                  </a:lnTo>
                  <a:lnTo>
                    <a:pt x="49" y="244"/>
                  </a:lnTo>
                  <a:lnTo>
                    <a:pt x="55" y="266"/>
                  </a:lnTo>
                  <a:lnTo>
                    <a:pt x="60" y="289"/>
                  </a:lnTo>
                  <a:lnTo>
                    <a:pt x="60" y="316"/>
                  </a:lnTo>
                  <a:lnTo>
                    <a:pt x="60" y="355"/>
                  </a:lnTo>
                  <a:lnTo>
                    <a:pt x="0" y="694"/>
                  </a:lnTo>
                  <a:lnTo>
                    <a:pt x="17" y="711"/>
                  </a:lnTo>
                  <a:lnTo>
                    <a:pt x="33" y="727"/>
                  </a:lnTo>
                  <a:lnTo>
                    <a:pt x="55" y="744"/>
                  </a:lnTo>
                  <a:lnTo>
                    <a:pt x="82" y="760"/>
                  </a:lnTo>
                  <a:lnTo>
                    <a:pt x="103" y="772"/>
                  </a:lnTo>
                  <a:lnTo>
                    <a:pt x="130" y="782"/>
                  </a:lnTo>
                  <a:lnTo>
                    <a:pt x="156" y="782"/>
                  </a:lnTo>
                  <a:lnTo>
                    <a:pt x="179" y="777"/>
                  </a:lnTo>
                  <a:lnTo>
                    <a:pt x="190" y="772"/>
                  </a:lnTo>
                  <a:lnTo>
                    <a:pt x="206" y="760"/>
                  </a:lnTo>
                  <a:lnTo>
                    <a:pt x="216" y="755"/>
                  </a:lnTo>
                  <a:lnTo>
                    <a:pt x="227" y="744"/>
                  </a:lnTo>
                  <a:lnTo>
                    <a:pt x="232" y="727"/>
                  </a:lnTo>
                  <a:lnTo>
                    <a:pt x="238" y="705"/>
                  </a:lnTo>
                  <a:lnTo>
                    <a:pt x="248" y="677"/>
                  </a:lnTo>
                  <a:lnTo>
                    <a:pt x="254" y="655"/>
                  </a:lnTo>
                  <a:lnTo>
                    <a:pt x="259" y="621"/>
                  </a:lnTo>
                  <a:lnTo>
                    <a:pt x="254" y="594"/>
                  </a:lnTo>
                  <a:lnTo>
                    <a:pt x="248" y="566"/>
                  </a:lnTo>
                  <a:lnTo>
                    <a:pt x="243" y="528"/>
                  </a:lnTo>
                  <a:lnTo>
                    <a:pt x="248" y="511"/>
                  </a:lnTo>
                  <a:lnTo>
                    <a:pt x="259" y="488"/>
                  </a:lnTo>
                  <a:lnTo>
                    <a:pt x="270" y="472"/>
                  </a:lnTo>
                  <a:lnTo>
                    <a:pt x="281" y="455"/>
                  </a:lnTo>
                  <a:lnTo>
                    <a:pt x="535" y="538"/>
                  </a:lnTo>
                  <a:lnTo>
                    <a:pt x="540" y="533"/>
                  </a:lnTo>
                  <a:lnTo>
                    <a:pt x="545" y="522"/>
                  </a:lnTo>
                  <a:lnTo>
                    <a:pt x="545" y="516"/>
                  </a:lnTo>
                  <a:lnTo>
                    <a:pt x="551" y="5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0" name="Freeform 154"/>
            <p:cNvSpPr>
              <a:spLocks/>
            </p:cNvSpPr>
            <p:nvPr/>
          </p:nvSpPr>
          <p:spPr bwMode="auto">
            <a:xfrm>
              <a:off x="-140" y="-632"/>
              <a:ext cx="21" cy="29"/>
            </a:xfrm>
            <a:custGeom>
              <a:avLst/>
              <a:gdLst>
                <a:gd name="T0" fmla="*/ 0 w 583"/>
                <a:gd name="T1" fmla="*/ 0 h 732"/>
                <a:gd name="T2" fmla="*/ 0 w 583"/>
                <a:gd name="T3" fmla="*/ 0 h 732"/>
                <a:gd name="T4" fmla="*/ 0 w 583"/>
                <a:gd name="T5" fmla="*/ 0 h 732"/>
                <a:gd name="T6" fmla="*/ 0 w 583"/>
                <a:gd name="T7" fmla="*/ 0 h 732"/>
                <a:gd name="T8" fmla="*/ 0 w 583"/>
                <a:gd name="T9" fmla="*/ 0 h 732"/>
                <a:gd name="T10" fmla="*/ 0 w 583"/>
                <a:gd name="T11" fmla="*/ 0 h 732"/>
                <a:gd name="T12" fmla="*/ 0 w 583"/>
                <a:gd name="T13" fmla="*/ 0 h 732"/>
                <a:gd name="T14" fmla="*/ 0 w 583"/>
                <a:gd name="T15" fmla="*/ 0 h 732"/>
                <a:gd name="T16" fmla="*/ 0 w 583"/>
                <a:gd name="T17" fmla="*/ 0 h 732"/>
                <a:gd name="T18" fmla="*/ 0 w 583"/>
                <a:gd name="T19" fmla="*/ 0 h 732"/>
                <a:gd name="T20" fmla="*/ 0 w 583"/>
                <a:gd name="T21" fmla="*/ 0 h 732"/>
                <a:gd name="T22" fmla="*/ 0 w 583"/>
                <a:gd name="T23" fmla="*/ 0 h 732"/>
                <a:gd name="T24" fmla="*/ 0 w 583"/>
                <a:gd name="T25" fmla="*/ 0 h 732"/>
                <a:gd name="T26" fmla="*/ 0 w 583"/>
                <a:gd name="T27" fmla="*/ 0 h 732"/>
                <a:gd name="T28" fmla="*/ 0 w 583"/>
                <a:gd name="T29" fmla="*/ 0 h 732"/>
                <a:gd name="T30" fmla="*/ 0 w 583"/>
                <a:gd name="T31" fmla="*/ 0 h 732"/>
                <a:gd name="T32" fmla="*/ 0 w 583"/>
                <a:gd name="T33" fmla="*/ 0 h 732"/>
                <a:gd name="T34" fmla="*/ 0 w 583"/>
                <a:gd name="T35" fmla="*/ 0 h 732"/>
                <a:gd name="T36" fmla="*/ 0 w 583"/>
                <a:gd name="T37" fmla="*/ 0 h 732"/>
                <a:gd name="T38" fmla="*/ 0 w 583"/>
                <a:gd name="T39" fmla="*/ 0 h 732"/>
                <a:gd name="T40" fmla="*/ 0 w 583"/>
                <a:gd name="T41" fmla="*/ 0 h 732"/>
                <a:gd name="T42" fmla="*/ 0 w 583"/>
                <a:gd name="T43" fmla="*/ 0 h 732"/>
                <a:gd name="T44" fmla="*/ 0 w 583"/>
                <a:gd name="T45" fmla="*/ 0 h 732"/>
                <a:gd name="T46" fmla="*/ 0 w 583"/>
                <a:gd name="T47" fmla="*/ 0 h 732"/>
                <a:gd name="T48" fmla="*/ 0 w 583"/>
                <a:gd name="T49" fmla="*/ 0 h 732"/>
                <a:gd name="T50" fmla="*/ 0 w 583"/>
                <a:gd name="T51" fmla="*/ 0 h 732"/>
                <a:gd name="T52" fmla="*/ 0 w 583"/>
                <a:gd name="T53" fmla="*/ 0 h 732"/>
                <a:gd name="T54" fmla="*/ 0 w 583"/>
                <a:gd name="T55" fmla="*/ 0 h 732"/>
                <a:gd name="T56" fmla="*/ 0 w 583"/>
                <a:gd name="T57" fmla="*/ 0 h 732"/>
                <a:gd name="T58" fmla="*/ 0 w 583"/>
                <a:gd name="T59" fmla="*/ 0 h 732"/>
                <a:gd name="T60" fmla="*/ 0 w 583"/>
                <a:gd name="T61" fmla="*/ 0 h 732"/>
                <a:gd name="T62" fmla="*/ 0 w 583"/>
                <a:gd name="T63" fmla="*/ 0 h 732"/>
                <a:gd name="T64" fmla="*/ 0 w 583"/>
                <a:gd name="T65" fmla="*/ 0 h 732"/>
                <a:gd name="T66" fmla="*/ 0 w 583"/>
                <a:gd name="T67" fmla="*/ 0 h 732"/>
                <a:gd name="T68" fmla="*/ 0 w 583"/>
                <a:gd name="T69" fmla="*/ 0 h 732"/>
                <a:gd name="T70" fmla="*/ 0 w 583"/>
                <a:gd name="T71" fmla="*/ 0 h 732"/>
                <a:gd name="T72" fmla="*/ 0 w 583"/>
                <a:gd name="T73" fmla="*/ 0 h 732"/>
                <a:gd name="T74" fmla="*/ 0 w 583"/>
                <a:gd name="T75" fmla="*/ 0 h 732"/>
                <a:gd name="T76" fmla="*/ 0 w 583"/>
                <a:gd name="T77" fmla="*/ 0 h 732"/>
                <a:gd name="T78" fmla="*/ 0 w 583"/>
                <a:gd name="T79" fmla="*/ 0 h 732"/>
                <a:gd name="T80" fmla="*/ 0 w 583"/>
                <a:gd name="T81" fmla="*/ 0 h 732"/>
                <a:gd name="T82" fmla="*/ 0 w 583"/>
                <a:gd name="T83" fmla="*/ 0 h 732"/>
                <a:gd name="T84" fmla="*/ 0 w 583"/>
                <a:gd name="T85" fmla="*/ 0 h 732"/>
                <a:gd name="T86" fmla="*/ 0 w 583"/>
                <a:gd name="T87" fmla="*/ 0 h 7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83"/>
                <a:gd name="T133" fmla="*/ 0 h 732"/>
                <a:gd name="T134" fmla="*/ 583 w 583"/>
                <a:gd name="T135" fmla="*/ 732 h 7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83" h="732">
                  <a:moveTo>
                    <a:pt x="566" y="282"/>
                  </a:moveTo>
                  <a:lnTo>
                    <a:pt x="566" y="277"/>
                  </a:lnTo>
                  <a:lnTo>
                    <a:pt x="571" y="266"/>
                  </a:lnTo>
                  <a:lnTo>
                    <a:pt x="576" y="249"/>
                  </a:lnTo>
                  <a:lnTo>
                    <a:pt x="576" y="239"/>
                  </a:lnTo>
                  <a:lnTo>
                    <a:pt x="583" y="199"/>
                  </a:lnTo>
                  <a:lnTo>
                    <a:pt x="583" y="166"/>
                  </a:lnTo>
                  <a:lnTo>
                    <a:pt x="576" y="128"/>
                  </a:lnTo>
                  <a:lnTo>
                    <a:pt x="576" y="88"/>
                  </a:lnTo>
                  <a:lnTo>
                    <a:pt x="555" y="61"/>
                  </a:lnTo>
                  <a:lnTo>
                    <a:pt x="518" y="44"/>
                  </a:lnTo>
                  <a:lnTo>
                    <a:pt x="475" y="27"/>
                  </a:lnTo>
                  <a:lnTo>
                    <a:pt x="437" y="5"/>
                  </a:lnTo>
                  <a:lnTo>
                    <a:pt x="399" y="0"/>
                  </a:lnTo>
                  <a:lnTo>
                    <a:pt x="367" y="5"/>
                  </a:lnTo>
                  <a:lnTo>
                    <a:pt x="334" y="16"/>
                  </a:lnTo>
                  <a:lnTo>
                    <a:pt x="307" y="33"/>
                  </a:lnTo>
                  <a:lnTo>
                    <a:pt x="302" y="44"/>
                  </a:lnTo>
                  <a:lnTo>
                    <a:pt x="302" y="55"/>
                  </a:lnTo>
                  <a:lnTo>
                    <a:pt x="302" y="71"/>
                  </a:lnTo>
                  <a:lnTo>
                    <a:pt x="313" y="88"/>
                  </a:lnTo>
                  <a:lnTo>
                    <a:pt x="323" y="116"/>
                  </a:lnTo>
                  <a:lnTo>
                    <a:pt x="334" y="149"/>
                  </a:lnTo>
                  <a:lnTo>
                    <a:pt x="339" y="183"/>
                  </a:lnTo>
                  <a:lnTo>
                    <a:pt x="339" y="222"/>
                  </a:lnTo>
                  <a:lnTo>
                    <a:pt x="334" y="239"/>
                  </a:lnTo>
                  <a:lnTo>
                    <a:pt x="329" y="255"/>
                  </a:lnTo>
                  <a:lnTo>
                    <a:pt x="323" y="272"/>
                  </a:lnTo>
                  <a:lnTo>
                    <a:pt x="318" y="289"/>
                  </a:lnTo>
                  <a:lnTo>
                    <a:pt x="286" y="294"/>
                  </a:lnTo>
                  <a:lnTo>
                    <a:pt x="259" y="282"/>
                  </a:lnTo>
                  <a:lnTo>
                    <a:pt x="226" y="266"/>
                  </a:lnTo>
                  <a:lnTo>
                    <a:pt x="199" y="244"/>
                  </a:lnTo>
                  <a:lnTo>
                    <a:pt x="162" y="222"/>
                  </a:lnTo>
                  <a:lnTo>
                    <a:pt x="129" y="204"/>
                  </a:lnTo>
                  <a:lnTo>
                    <a:pt x="86" y="199"/>
                  </a:lnTo>
                  <a:lnTo>
                    <a:pt x="43" y="211"/>
                  </a:lnTo>
                  <a:lnTo>
                    <a:pt x="38" y="211"/>
                  </a:lnTo>
                  <a:lnTo>
                    <a:pt x="33" y="211"/>
                  </a:lnTo>
                  <a:lnTo>
                    <a:pt x="21" y="222"/>
                  </a:lnTo>
                  <a:lnTo>
                    <a:pt x="5" y="233"/>
                  </a:lnTo>
                  <a:lnTo>
                    <a:pt x="0" y="255"/>
                  </a:lnTo>
                  <a:lnTo>
                    <a:pt x="5" y="272"/>
                  </a:lnTo>
                  <a:lnTo>
                    <a:pt x="16" y="294"/>
                  </a:lnTo>
                  <a:lnTo>
                    <a:pt x="26" y="316"/>
                  </a:lnTo>
                  <a:lnTo>
                    <a:pt x="33" y="338"/>
                  </a:lnTo>
                  <a:lnTo>
                    <a:pt x="33" y="372"/>
                  </a:lnTo>
                  <a:lnTo>
                    <a:pt x="33" y="405"/>
                  </a:lnTo>
                  <a:lnTo>
                    <a:pt x="33" y="450"/>
                  </a:lnTo>
                  <a:lnTo>
                    <a:pt x="26" y="471"/>
                  </a:lnTo>
                  <a:lnTo>
                    <a:pt x="21" y="499"/>
                  </a:lnTo>
                  <a:lnTo>
                    <a:pt x="16" y="526"/>
                  </a:lnTo>
                  <a:lnTo>
                    <a:pt x="10" y="555"/>
                  </a:lnTo>
                  <a:lnTo>
                    <a:pt x="5" y="583"/>
                  </a:lnTo>
                  <a:lnTo>
                    <a:pt x="5" y="611"/>
                  </a:lnTo>
                  <a:lnTo>
                    <a:pt x="5" y="638"/>
                  </a:lnTo>
                  <a:lnTo>
                    <a:pt x="10" y="660"/>
                  </a:lnTo>
                  <a:lnTo>
                    <a:pt x="33" y="687"/>
                  </a:lnTo>
                  <a:lnTo>
                    <a:pt x="70" y="710"/>
                  </a:lnTo>
                  <a:lnTo>
                    <a:pt x="113" y="727"/>
                  </a:lnTo>
                  <a:lnTo>
                    <a:pt x="162" y="732"/>
                  </a:lnTo>
                  <a:lnTo>
                    <a:pt x="194" y="694"/>
                  </a:lnTo>
                  <a:lnTo>
                    <a:pt x="215" y="649"/>
                  </a:lnTo>
                  <a:lnTo>
                    <a:pt x="231" y="599"/>
                  </a:lnTo>
                  <a:lnTo>
                    <a:pt x="248" y="549"/>
                  </a:lnTo>
                  <a:lnTo>
                    <a:pt x="254" y="493"/>
                  </a:lnTo>
                  <a:lnTo>
                    <a:pt x="265" y="438"/>
                  </a:lnTo>
                  <a:lnTo>
                    <a:pt x="270" y="388"/>
                  </a:lnTo>
                  <a:lnTo>
                    <a:pt x="281" y="332"/>
                  </a:lnTo>
                  <a:lnTo>
                    <a:pt x="286" y="327"/>
                  </a:lnTo>
                  <a:lnTo>
                    <a:pt x="297" y="322"/>
                  </a:lnTo>
                  <a:lnTo>
                    <a:pt x="313" y="322"/>
                  </a:lnTo>
                  <a:lnTo>
                    <a:pt x="323" y="327"/>
                  </a:lnTo>
                  <a:lnTo>
                    <a:pt x="339" y="344"/>
                  </a:lnTo>
                  <a:lnTo>
                    <a:pt x="355" y="360"/>
                  </a:lnTo>
                  <a:lnTo>
                    <a:pt x="378" y="382"/>
                  </a:lnTo>
                  <a:lnTo>
                    <a:pt x="399" y="400"/>
                  </a:lnTo>
                  <a:lnTo>
                    <a:pt x="415" y="405"/>
                  </a:lnTo>
                  <a:lnTo>
                    <a:pt x="431" y="405"/>
                  </a:lnTo>
                  <a:lnTo>
                    <a:pt x="447" y="410"/>
                  </a:lnTo>
                  <a:lnTo>
                    <a:pt x="469" y="416"/>
                  </a:lnTo>
                  <a:lnTo>
                    <a:pt x="486" y="405"/>
                  </a:lnTo>
                  <a:lnTo>
                    <a:pt x="496" y="388"/>
                  </a:lnTo>
                  <a:lnTo>
                    <a:pt x="502" y="365"/>
                  </a:lnTo>
                  <a:lnTo>
                    <a:pt x="512" y="344"/>
                  </a:lnTo>
                  <a:lnTo>
                    <a:pt x="523" y="327"/>
                  </a:lnTo>
                  <a:lnTo>
                    <a:pt x="539" y="316"/>
                  </a:lnTo>
                  <a:lnTo>
                    <a:pt x="550" y="305"/>
                  </a:lnTo>
                  <a:lnTo>
                    <a:pt x="566" y="2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1" name="Freeform 155"/>
            <p:cNvSpPr>
              <a:spLocks/>
            </p:cNvSpPr>
            <p:nvPr/>
          </p:nvSpPr>
          <p:spPr bwMode="auto">
            <a:xfrm>
              <a:off x="-144" y="-672"/>
              <a:ext cx="31" cy="35"/>
            </a:xfrm>
            <a:custGeom>
              <a:avLst/>
              <a:gdLst>
                <a:gd name="T0" fmla="*/ 0 w 873"/>
                <a:gd name="T1" fmla="*/ 0 h 882"/>
                <a:gd name="T2" fmla="*/ 0 w 873"/>
                <a:gd name="T3" fmla="*/ 0 h 882"/>
                <a:gd name="T4" fmla="*/ 0 w 873"/>
                <a:gd name="T5" fmla="*/ 0 h 882"/>
                <a:gd name="T6" fmla="*/ 0 w 873"/>
                <a:gd name="T7" fmla="*/ 0 h 882"/>
                <a:gd name="T8" fmla="*/ 0 w 873"/>
                <a:gd name="T9" fmla="*/ 0 h 882"/>
                <a:gd name="T10" fmla="*/ 0 w 873"/>
                <a:gd name="T11" fmla="*/ 0 h 882"/>
                <a:gd name="T12" fmla="*/ 0 w 873"/>
                <a:gd name="T13" fmla="*/ 0 h 882"/>
                <a:gd name="T14" fmla="*/ 0 w 873"/>
                <a:gd name="T15" fmla="*/ 0 h 882"/>
                <a:gd name="T16" fmla="*/ 0 w 873"/>
                <a:gd name="T17" fmla="*/ 0 h 882"/>
                <a:gd name="T18" fmla="*/ 0 w 873"/>
                <a:gd name="T19" fmla="*/ 0 h 882"/>
                <a:gd name="T20" fmla="*/ 0 w 873"/>
                <a:gd name="T21" fmla="*/ 0 h 882"/>
                <a:gd name="T22" fmla="*/ 0 w 873"/>
                <a:gd name="T23" fmla="*/ 0 h 882"/>
                <a:gd name="T24" fmla="*/ 0 w 873"/>
                <a:gd name="T25" fmla="*/ 0 h 882"/>
                <a:gd name="T26" fmla="*/ 0 w 873"/>
                <a:gd name="T27" fmla="*/ 0 h 882"/>
                <a:gd name="T28" fmla="*/ 0 w 873"/>
                <a:gd name="T29" fmla="*/ 0 h 882"/>
                <a:gd name="T30" fmla="*/ 0 w 873"/>
                <a:gd name="T31" fmla="*/ 0 h 882"/>
                <a:gd name="T32" fmla="*/ 0 w 873"/>
                <a:gd name="T33" fmla="*/ 0 h 882"/>
                <a:gd name="T34" fmla="*/ 0 w 873"/>
                <a:gd name="T35" fmla="*/ 0 h 882"/>
                <a:gd name="T36" fmla="*/ 0 w 873"/>
                <a:gd name="T37" fmla="*/ 0 h 882"/>
                <a:gd name="T38" fmla="*/ 0 w 873"/>
                <a:gd name="T39" fmla="*/ 0 h 882"/>
                <a:gd name="T40" fmla="*/ 0 w 873"/>
                <a:gd name="T41" fmla="*/ 0 h 882"/>
                <a:gd name="T42" fmla="*/ 0 w 873"/>
                <a:gd name="T43" fmla="*/ 0 h 882"/>
                <a:gd name="T44" fmla="*/ 0 w 873"/>
                <a:gd name="T45" fmla="*/ 0 h 882"/>
                <a:gd name="T46" fmla="*/ 0 w 873"/>
                <a:gd name="T47" fmla="*/ 0 h 882"/>
                <a:gd name="T48" fmla="*/ 0 w 873"/>
                <a:gd name="T49" fmla="*/ 0 h 882"/>
                <a:gd name="T50" fmla="*/ 0 w 873"/>
                <a:gd name="T51" fmla="*/ 0 h 882"/>
                <a:gd name="T52" fmla="*/ 0 w 873"/>
                <a:gd name="T53" fmla="*/ 0 h 882"/>
                <a:gd name="T54" fmla="*/ 0 w 873"/>
                <a:gd name="T55" fmla="*/ 0 h 882"/>
                <a:gd name="T56" fmla="*/ 0 w 873"/>
                <a:gd name="T57" fmla="*/ 0 h 882"/>
                <a:gd name="T58" fmla="*/ 0 w 873"/>
                <a:gd name="T59" fmla="*/ 0 h 882"/>
                <a:gd name="T60" fmla="*/ 0 w 873"/>
                <a:gd name="T61" fmla="*/ 0 h 882"/>
                <a:gd name="T62" fmla="*/ 0 w 873"/>
                <a:gd name="T63" fmla="*/ 0 h 882"/>
                <a:gd name="T64" fmla="*/ 0 w 873"/>
                <a:gd name="T65" fmla="*/ 0 h 882"/>
                <a:gd name="T66" fmla="*/ 0 w 873"/>
                <a:gd name="T67" fmla="*/ 0 h 882"/>
                <a:gd name="T68" fmla="*/ 0 w 873"/>
                <a:gd name="T69" fmla="*/ 0 h 882"/>
                <a:gd name="T70" fmla="*/ 0 w 873"/>
                <a:gd name="T71" fmla="*/ 0 h 882"/>
                <a:gd name="T72" fmla="*/ 0 w 873"/>
                <a:gd name="T73" fmla="*/ 0 h 882"/>
                <a:gd name="T74" fmla="*/ 0 w 873"/>
                <a:gd name="T75" fmla="*/ 0 h 882"/>
                <a:gd name="T76" fmla="*/ 0 w 873"/>
                <a:gd name="T77" fmla="*/ 0 h 882"/>
                <a:gd name="T78" fmla="*/ 0 w 873"/>
                <a:gd name="T79" fmla="*/ 0 h 882"/>
                <a:gd name="T80" fmla="*/ 0 w 873"/>
                <a:gd name="T81" fmla="*/ 0 h 882"/>
                <a:gd name="T82" fmla="*/ 0 w 873"/>
                <a:gd name="T83" fmla="*/ 0 h 882"/>
                <a:gd name="T84" fmla="*/ 0 w 873"/>
                <a:gd name="T85" fmla="*/ 0 h 882"/>
                <a:gd name="T86" fmla="*/ 0 w 873"/>
                <a:gd name="T87" fmla="*/ 0 h 882"/>
                <a:gd name="T88" fmla="*/ 0 w 873"/>
                <a:gd name="T89" fmla="*/ 0 h 882"/>
                <a:gd name="T90" fmla="*/ 0 w 873"/>
                <a:gd name="T91" fmla="*/ 0 h 882"/>
                <a:gd name="T92" fmla="*/ 0 w 873"/>
                <a:gd name="T93" fmla="*/ 0 h 882"/>
                <a:gd name="T94" fmla="*/ 0 w 873"/>
                <a:gd name="T95" fmla="*/ 0 h 882"/>
                <a:gd name="T96" fmla="*/ 0 w 873"/>
                <a:gd name="T97" fmla="*/ 0 h 8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73"/>
                <a:gd name="T148" fmla="*/ 0 h 882"/>
                <a:gd name="T149" fmla="*/ 873 w 873"/>
                <a:gd name="T150" fmla="*/ 882 h 8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73" h="882">
                  <a:moveTo>
                    <a:pt x="825" y="311"/>
                  </a:moveTo>
                  <a:lnTo>
                    <a:pt x="836" y="288"/>
                  </a:lnTo>
                  <a:lnTo>
                    <a:pt x="847" y="255"/>
                  </a:lnTo>
                  <a:lnTo>
                    <a:pt x="863" y="228"/>
                  </a:lnTo>
                  <a:lnTo>
                    <a:pt x="873" y="200"/>
                  </a:lnTo>
                  <a:lnTo>
                    <a:pt x="873" y="183"/>
                  </a:lnTo>
                  <a:lnTo>
                    <a:pt x="868" y="167"/>
                  </a:lnTo>
                  <a:lnTo>
                    <a:pt x="863" y="138"/>
                  </a:lnTo>
                  <a:lnTo>
                    <a:pt x="852" y="117"/>
                  </a:lnTo>
                  <a:lnTo>
                    <a:pt x="836" y="100"/>
                  </a:lnTo>
                  <a:lnTo>
                    <a:pt x="820" y="77"/>
                  </a:lnTo>
                  <a:lnTo>
                    <a:pt x="803" y="61"/>
                  </a:lnTo>
                  <a:lnTo>
                    <a:pt x="776" y="39"/>
                  </a:lnTo>
                  <a:lnTo>
                    <a:pt x="668" y="0"/>
                  </a:lnTo>
                  <a:lnTo>
                    <a:pt x="652" y="0"/>
                  </a:lnTo>
                  <a:lnTo>
                    <a:pt x="642" y="0"/>
                  </a:lnTo>
                  <a:lnTo>
                    <a:pt x="626" y="11"/>
                  </a:lnTo>
                  <a:lnTo>
                    <a:pt x="610" y="27"/>
                  </a:lnTo>
                  <a:lnTo>
                    <a:pt x="604" y="67"/>
                  </a:lnTo>
                  <a:lnTo>
                    <a:pt x="610" y="105"/>
                  </a:lnTo>
                  <a:lnTo>
                    <a:pt x="626" y="144"/>
                  </a:lnTo>
                  <a:lnTo>
                    <a:pt x="631" y="188"/>
                  </a:lnTo>
                  <a:lnTo>
                    <a:pt x="626" y="205"/>
                  </a:lnTo>
                  <a:lnTo>
                    <a:pt x="620" y="222"/>
                  </a:lnTo>
                  <a:lnTo>
                    <a:pt x="610" y="238"/>
                  </a:lnTo>
                  <a:lnTo>
                    <a:pt x="604" y="261"/>
                  </a:lnTo>
                  <a:lnTo>
                    <a:pt x="571" y="278"/>
                  </a:lnTo>
                  <a:lnTo>
                    <a:pt x="550" y="266"/>
                  </a:lnTo>
                  <a:lnTo>
                    <a:pt x="523" y="238"/>
                  </a:lnTo>
                  <a:lnTo>
                    <a:pt x="486" y="216"/>
                  </a:lnTo>
                  <a:lnTo>
                    <a:pt x="479" y="211"/>
                  </a:lnTo>
                  <a:lnTo>
                    <a:pt x="474" y="205"/>
                  </a:lnTo>
                  <a:lnTo>
                    <a:pt x="458" y="205"/>
                  </a:lnTo>
                  <a:lnTo>
                    <a:pt x="447" y="200"/>
                  </a:lnTo>
                  <a:lnTo>
                    <a:pt x="421" y="195"/>
                  </a:lnTo>
                  <a:lnTo>
                    <a:pt x="399" y="195"/>
                  </a:lnTo>
                  <a:lnTo>
                    <a:pt x="378" y="200"/>
                  </a:lnTo>
                  <a:lnTo>
                    <a:pt x="350" y="205"/>
                  </a:lnTo>
                  <a:lnTo>
                    <a:pt x="345" y="205"/>
                  </a:lnTo>
                  <a:lnTo>
                    <a:pt x="339" y="205"/>
                  </a:lnTo>
                  <a:lnTo>
                    <a:pt x="329" y="211"/>
                  </a:lnTo>
                  <a:lnTo>
                    <a:pt x="318" y="228"/>
                  </a:lnTo>
                  <a:lnTo>
                    <a:pt x="307" y="255"/>
                  </a:lnTo>
                  <a:lnTo>
                    <a:pt x="313" y="288"/>
                  </a:lnTo>
                  <a:lnTo>
                    <a:pt x="318" y="316"/>
                  </a:lnTo>
                  <a:lnTo>
                    <a:pt x="313" y="349"/>
                  </a:lnTo>
                  <a:lnTo>
                    <a:pt x="286" y="349"/>
                  </a:lnTo>
                  <a:lnTo>
                    <a:pt x="264" y="333"/>
                  </a:lnTo>
                  <a:lnTo>
                    <a:pt x="242" y="311"/>
                  </a:lnTo>
                  <a:lnTo>
                    <a:pt x="216" y="288"/>
                  </a:lnTo>
                  <a:lnTo>
                    <a:pt x="134" y="255"/>
                  </a:lnTo>
                  <a:lnTo>
                    <a:pt x="108" y="255"/>
                  </a:lnTo>
                  <a:lnTo>
                    <a:pt x="81" y="255"/>
                  </a:lnTo>
                  <a:lnTo>
                    <a:pt x="54" y="261"/>
                  </a:lnTo>
                  <a:lnTo>
                    <a:pt x="32" y="271"/>
                  </a:lnTo>
                  <a:lnTo>
                    <a:pt x="27" y="283"/>
                  </a:lnTo>
                  <a:lnTo>
                    <a:pt x="21" y="294"/>
                  </a:lnTo>
                  <a:lnTo>
                    <a:pt x="16" y="305"/>
                  </a:lnTo>
                  <a:lnTo>
                    <a:pt x="10" y="316"/>
                  </a:lnTo>
                  <a:lnTo>
                    <a:pt x="37" y="527"/>
                  </a:lnTo>
                  <a:lnTo>
                    <a:pt x="0" y="799"/>
                  </a:lnTo>
                  <a:lnTo>
                    <a:pt x="10" y="821"/>
                  </a:lnTo>
                  <a:lnTo>
                    <a:pt x="32" y="838"/>
                  </a:lnTo>
                  <a:lnTo>
                    <a:pt x="60" y="860"/>
                  </a:lnTo>
                  <a:lnTo>
                    <a:pt x="86" y="882"/>
                  </a:lnTo>
                  <a:lnTo>
                    <a:pt x="113" y="882"/>
                  </a:lnTo>
                  <a:lnTo>
                    <a:pt x="134" y="882"/>
                  </a:lnTo>
                  <a:lnTo>
                    <a:pt x="162" y="877"/>
                  </a:lnTo>
                  <a:lnTo>
                    <a:pt x="183" y="866"/>
                  </a:lnTo>
                  <a:lnTo>
                    <a:pt x="270" y="643"/>
                  </a:lnTo>
                  <a:lnTo>
                    <a:pt x="302" y="622"/>
                  </a:lnTo>
                  <a:lnTo>
                    <a:pt x="345" y="643"/>
                  </a:lnTo>
                  <a:lnTo>
                    <a:pt x="383" y="677"/>
                  </a:lnTo>
                  <a:lnTo>
                    <a:pt x="421" y="699"/>
                  </a:lnTo>
                  <a:lnTo>
                    <a:pt x="437" y="688"/>
                  </a:lnTo>
                  <a:lnTo>
                    <a:pt x="463" y="677"/>
                  </a:lnTo>
                  <a:lnTo>
                    <a:pt x="486" y="666"/>
                  </a:lnTo>
                  <a:lnTo>
                    <a:pt x="507" y="655"/>
                  </a:lnTo>
                  <a:lnTo>
                    <a:pt x="512" y="638"/>
                  </a:lnTo>
                  <a:lnTo>
                    <a:pt x="512" y="622"/>
                  </a:lnTo>
                  <a:lnTo>
                    <a:pt x="512" y="600"/>
                  </a:lnTo>
                  <a:lnTo>
                    <a:pt x="512" y="577"/>
                  </a:lnTo>
                  <a:lnTo>
                    <a:pt x="539" y="544"/>
                  </a:lnTo>
                  <a:lnTo>
                    <a:pt x="550" y="505"/>
                  </a:lnTo>
                  <a:lnTo>
                    <a:pt x="561" y="466"/>
                  </a:lnTo>
                  <a:lnTo>
                    <a:pt x="582" y="422"/>
                  </a:lnTo>
                  <a:lnTo>
                    <a:pt x="610" y="416"/>
                  </a:lnTo>
                  <a:lnTo>
                    <a:pt x="642" y="422"/>
                  </a:lnTo>
                  <a:lnTo>
                    <a:pt x="674" y="439"/>
                  </a:lnTo>
                  <a:lnTo>
                    <a:pt x="707" y="449"/>
                  </a:lnTo>
                  <a:lnTo>
                    <a:pt x="734" y="449"/>
                  </a:lnTo>
                  <a:lnTo>
                    <a:pt x="755" y="432"/>
                  </a:lnTo>
                  <a:lnTo>
                    <a:pt x="771" y="405"/>
                  </a:lnTo>
                  <a:lnTo>
                    <a:pt x="782" y="372"/>
                  </a:lnTo>
                  <a:lnTo>
                    <a:pt x="792" y="361"/>
                  </a:lnTo>
                  <a:lnTo>
                    <a:pt x="803" y="344"/>
                  </a:lnTo>
                  <a:lnTo>
                    <a:pt x="820" y="328"/>
                  </a:lnTo>
                  <a:lnTo>
                    <a:pt x="825" y="3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2" name="Freeform 156"/>
            <p:cNvSpPr>
              <a:spLocks/>
            </p:cNvSpPr>
            <p:nvPr/>
          </p:nvSpPr>
          <p:spPr bwMode="auto">
            <a:xfrm>
              <a:off x="-125" y="-715"/>
              <a:ext cx="21" cy="28"/>
            </a:xfrm>
            <a:custGeom>
              <a:avLst/>
              <a:gdLst>
                <a:gd name="T0" fmla="*/ 0 w 610"/>
                <a:gd name="T1" fmla="*/ 0 h 699"/>
                <a:gd name="T2" fmla="*/ 0 w 610"/>
                <a:gd name="T3" fmla="*/ 0 h 699"/>
                <a:gd name="T4" fmla="*/ 0 w 610"/>
                <a:gd name="T5" fmla="*/ 0 h 699"/>
                <a:gd name="T6" fmla="*/ 0 w 610"/>
                <a:gd name="T7" fmla="*/ 0 h 699"/>
                <a:gd name="T8" fmla="*/ 0 w 610"/>
                <a:gd name="T9" fmla="*/ 0 h 699"/>
                <a:gd name="T10" fmla="*/ 0 w 610"/>
                <a:gd name="T11" fmla="*/ 0 h 699"/>
                <a:gd name="T12" fmla="*/ 0 w 610"/>
                <a:gd name="T13" fmla="*/ 0 h 699"/>
                <a:gd name="T14" fmla="*/ 0 w 610"/>
                <a:gd name="T15" fmla="*/ 0 h 699"/>
                <a:gd name="T16" fmla="*/ 0 w 610"/>
                <a:gd name="T17" fmla="*/ 0 h 699"/>
                <a:gd name="T18" fmla="*/ 0 w 610"/>
                <a:gd name="T19" fmla="*/ 0 h 699"/>
                <a:gd name="T20" fmla="*/ 0 w 610"/>
                <a:gd name="T21" fmla="*/ 0 h 699"/>
                <a:gd name="T22" fmla="*/ 0 w 610"/>
                <a:gd name="T23" fmla="*/ 0 h 699"/>
                <a:gd name="T24" fmla="*/ 0 w 610"/>
                <a:gd name="T25" fmla="*/ 0 h 699"/>
                <a:gd name="T26" fmla="*/ 0 w 610"/>
                <a:gd name="T27" fmla="*/ 0 h 699"/>
                <a:gd name="T28" fmla="*/ 0 w 610"/>
                <a:gd name="T29" fmla="*/ 0 h 699"/>
                <a:gd name="T30" fmla="*/ 0 w 610"/>
                <a:gd name="T31" fmla="*/ 0 h 699"/>
                <a:gd name="T32" fmla="*/ 0 w 610"/>
                <a:gd name="T33" fmla="*/ 0 h 699"/>
                <a:gd name="T34" fmla="*/ 0 w 610"/>
                <a:gd name="T35" fmla="*/ 0 h 699"/>
                <a:gd name="T36" fmla="*/ 0 w 610"/>
                <a:gd name="T37" fmla="*/ 0 h 699"/>
                <a:gd name="T38" fmla="*/ 0 w 610"/>
                <a:gd name="T39" fmla="*/ 0 h 699"/>
                <a:gd name="T40" fmla="*/ 0 w 610"/>
                <a:gd name="T41" fmla="*/ 0 h 699"/>
                <a:gd name="T42" fmla="*/ 0 w 610"/>
                <a:gd name="T43" fmla="*/ 0 h 699"/>
                <a:gd name="T44" fmla="*/ 0 w 610"/>
                <a:gd name="T45" fmla="*/ 0 h 699"/>
                <a:gd name="T46" fmla="*/ 0 w 610"/>
                <a:gd name="T47" fmla="*/ 0 h 699"/>
                <a:gd name="T48" fmla="*/ 0 w 610"/>
                <a:gd name="T49" fmla="*/ 0 h 699"/>
                <a:gd name="T50" fmla="*/ 0 w 610"/>
                <a:gd name="T51" fmla="*/ 0 h 699"/>
                <a:gd name="T52" fmla="*/ 0 w 610"/>
                <a:gd name="T53" fmla="*/ 0 h 699"/>
                <a:gd name="T54" fmla="*/ 0 w 610"/>
                <a:gd name="T55" fmla="*/ 0 h 699"/>
                <a:gd name="T56" fmla="*/ 0 w 610"/>
                <a:gd name="T57" fmla="*/ 0 h 699"/>
                <a:gd name="T58" fmla="*/ 0 w 610"/>
                <a:gd name="T59" fmla="*/ 0 h 699"/>
                <a:gd name="T60" fmla="*/ 0 w 610"/>
                <a:gd name="T61" fmla="*/ 0 h 699"/>
                <a:gd name="T62" fmla="*/ 0 w 610"/>
                <a:gd name="T63" fmla="*/ 0 h 699"/>
                <a:gd name="T64" fmla="*/ 0 w 610"/>
                <a:gd name="T65" fmla="*/ 0 h 699"/>
                <a:gd name="T66" fmla="*/ 0 w 610"/>
                <a:gd name="T67" fmla="*/ 0 h 699"/>
                <a:gd name="T68" fmla="*/ 0 w 610"/>
                <a:gd name="T69" fmla="*/ 0 h 699"/>
                <a:gd name="T70" fmla="*/ 0 w 610"/>
                <a:gd name="T71" fmla="*/ 0 h 699"/>
                <a:gd name="T72" fmla="*/ 0 w 610"/>
                <a:gd name="T73" fmla="*/ 0 h 699"/>
                <a:gd name="T74" fmla="*/ 0 w 610"/>
                <a:gd name="T75" fmla="*/ 0 h 699"/>
                <a:gd name="T76" fmla="*/ 0 w 610"/>
                <a:gd name="T77" fmla="*/ 0 h 699"/>
                <a:gd name="T78" fmla="*/ 0 w 610"/>
                <a:gd name="T79" fmla="*/ 0 h 69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10"/>
                <a:gd name="T121" fmla="*/ 0 h 699"/>
                <a:gd name="T122" fmla="*/ 610 w 610"/>
                <a:gd name="T123" fmla="*/ 699 h 69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10" h="699">
                  <a:moveTo>
                    <a:pt x="555" y="361"/>
                  </a:moveTo>
                  <a:lnTo>
                    <a:pt x="561" y="339"/>
                  </a:lnTo>
                  <a:lnTo>
                    <a:pt x="566" y="311"/>
                  </a:lnTo>
                  <a:lnTo>
                    <a:pt x="571" y="289"/>
                  </a:lnTo>
                  <a:lnTo>
                    <a:pt x="577" y="261"/>
                  </a:lnTo>
                  <a:lnTo>
                    <a:pt x="582" y="233"/>
                  </a:lnTo>
                  <a:lnTo>
                    <a:pt x="587" y="206"/>
                  </a:lnTo>
                  <a:lnTo>
                    <a:pt x="598" y="178"/>
                  </a:lnTo>
                  <a:lnTo>
                    <a:pt x="610" y="150"/>
                  </a:lnTo>
                  <a:lnTo>
                    <a:pt x="603" y="138"/>
                  </a:lnTo>
                  <a:lnTo>
                    <a:pt x="598" y="122"/>
                  </a:lnTo>
                  <a:lnTo>
                    <a:pt x="587" y="105"/>
                  </a:lnTo>
                  <a:lnTo>
                    <a:pt x="582" y="88"/>
                  </a:lnTo>
                  <a:lnTo>
                    <a:pt x="566" y="72"/>
                  </a:lnTo>
                  <a:lnTo>
                    <a:pt x="555" y="55"/>
                  </a:lnTo>
                  <a:lnTo>
                    <a:pt x="545" y="39"/>
                  </a:lnTo>
                  <a:lnTo>
                    <a:pt x="529" y="17"/>
                  </a:lnTo>
                  <a:lnTo>
                    <a:pt x="518" y="12"/>
                  </a:lnTo>
                  <a:lnTo>
                    <a:pt x="507" y="5"/>
                  </a:lnTo>
                  <a:lnTo>
                    <a:pt x="495" y="5"/>
                  </a:lnTo>
                  <a:lnTo>
                    <a:pt x="485" y="0"/>
                  </a:lnTo>
                  <a:lnTo>
                    <a:pt x="453" y="0"/>
                  </a:lnTo>
                  <a:lnTo>
                    <a:pt x="426" y="12"/>
                  </a:lnTo>
                  <a:lnTo>
                    <a:pt x="394" y="17"/>
                  </a:lnTo>
                  <a:lnTo>
                    <a:pt x="356" y="22"/>
                  </a:lnTo>
                  <a:lnTo>
                    <a:pt x="334" y="333"/>
                  </a:lnTo>
                  <a:lnTo>
                    <a:pt x="329" y="344"/>
                  </a:lnTo>
                  <a:lnTo>
                    <a:pt x="318" y="350"/>
                  </a:lnTo>
                  <a:lnTo>
                    <a:pt x="302" y="350"/>
                  </a:lnTo>
                  <a:lnTo>
                    <a:pt x="281" y="350"/>
                  </a:lnTo>
                  <a:lnTo>
                    <a:pt x="269" y="322"/>
                  </a:lnTo>
                  <a:lnTo>
                    <a:pt x="269" y="283"/>
                  </a:lnTo>
                  <a:lnTo>
                    <a:pt x="274" y="244"/>
                  </a:lnTo>
                  <a:lnTo>
                    <a:pt x="264" y="206"/>
                  </a:lnTo>
                  <a:lnTo>
                    <a:pt x="253" y="189"/>
                  </a:lnTo>
                  <a:lnTo>
                    <a:pt x="237" y="166"/>
                  </a:lnTo>
                  <a:lnTo>
                    <a:pt x="216" y="150"/>
                  </a:lnTo>
                  <a:lnTo>
                    <a:pt x="194" y="128"/>
                  </a:lnTo>
                  <a:lnTo>
                    <a:pt x="21" y="144"/>
                  </a:lnTo>
                  <a:lnTo>
                    <a:pt x="5" y="516"/>
                  </a:lnTo>
                  <a:lnTo>
                    <a:pt x="0" y="533"/>
                  </a:lnTo>
                  <a:lnTo>
                    <a:pt x="0" y="555"/>
                  </a:lnTo>
                  <a:lnTo>
                    <a:pt x="5" y="578"/>
                  </a:lnTo>
                  <a:lnTo>
                    <a:pt x="16" y="594"/>
                  </a:lnTo>
                  <a:lnTo>
                    <a:pt x="27" y="621"/>
                  </a:lnTo>
                  <a:lnTo>
                    <a:pt x="43" y="644"/>
                  </a:lnTo>
                  <a:lnTo>
                    <a:pt x="65" y="666"/>
                  </a:lnTo>
                  <a:lnTo>
                    <a:pt x="92" y="694"/>
                  </a:lnTo>
                  <a:lnTo>
                    <a:pt x="189" y="699"/>
                  </a:lnTo>
                  <a:lnTo>
                    <a:pt x="210" y="694"/>
                  </a:lnTo>
                  <a:lnTo>
                    <a:pt x="226" y="677"/>
                  </a:lnTo>
                  <a:lnTo>
                    <a:pt x="242" y="661"/>
                  </a:lnTo>
                  <a:lnTo>
                    <a:pt x="258" y="638"/>
                  </a:lnTo>
                  <a:lnTo>
                    <a:pt x="258" y="605"/>
                  </a:lnTo>
                  <a:lnTo>
                    <a:pt x="258" y="578"/>
                  </a:lnTo>
                  <a:lnTo>
                    <a:pt x="264" y="544"/>
                  </a:lnTo>
                  <a:lnTo>
                    <a:pt x="264" y="516"/>
                  </a:lnTo>
                  <a:lnTo>
                    <a:pt x="264" y="483"/>
                  </a:lnTo>
                  <a:lnTo>
                    <a:pt x="269" y="455"/>
                  </a:lnTo>
                  <a:lnTo>
                    <a:pt x="274" y="422"/>
                  </a:lnTo>
                  <a:lnTo>
                    <a:pt x="281" y="394"/>
                  </a:lnTo>
                  <a:lnTo>
                    <a:pt x="297" y="389"/>
                  </a:lnTo>
                  <a:lnTo>
                    <a:pt x="313" y="400"/>
                  </a:lnTo>
                  <a:lnTo>
                    <a:pt x="323" y="417"/>
                  </a:lnTo>
                  <a:lnTo>
                    <a:pt x="334" y="433"/>
                  </a:lnTo>
                  <a:lnTo>
                    <a:pt x="345" y="444"/>
                  </a:lnTo>
                  <a:lnTo>
                    <a:pt x="350" y="460"/>
                  </a:lnTo>
                  <a:lnTo>
                    <a:pt x="361" y="477"/>
                  </a:lnTo>
                  <a:lnTo>
                    <a:pt x="382" y="494"/>
                  </a:lnTo>
                  <a:lnTo>
                    <a:pt x="410" y="500"/>
                  </a:lnTo>
                  <a:lnTo>
                    <a:pt x="431" y="500"/>
                  </a:lnTo>
                  <a:lnTo>
                    <a:pt x="458" y="494"/>
                  </a:lnTo>
                  <a:lnTo>
                    <a:pt x="479" y="483"/>
                  </a:lnTo>
                  <a:lnTo>
                    <a:pt x="490" y="472"/>
                  </a:lnTo>
                  <a:lnTo>
                    <a:pt x="495" y="460"/>
                  </a:lnTo>
                  <a:lnTo>
                    <a:pt x="502" y="444"/>
                  </a:lnTo>
                  <a:lnTo>
                    <a:pt x="512" y="422"/>
                  </a:lnTo>
                  <a:lnTo>
                    <a:pt x="518" y="410"/>
                  </a:lnTo>
                  <a:lnTo>
                    <a:pt x="534" y="400"/>
                  </a:lnTo>
                  <a:lnTo>
                    <a:pt x="545" y="383"/>
                  </a:lnTo>
                  <a:lnTo>
                    <a:pt x="555" y="3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3" name="Freeform 157"/>
            <p:cNvSpPr>
              <a:spLocks/>
            </p:cNvSpPr>
            <p:nvPr/>
          </p:nvSpPr>
          <p:spPr bwMode="auto">
            <a:xfrm>
              <a:off x="-153" y="-621"/>
              <a:ext cx="12" cy="25"/>
            </a:xfrm>
            <a:custGeom>
              <a:avLst/>
              <a:gdLst>
                <a:gd name="T0" fmla="*/ 0 w 334"/>
                <a:gd name="T1" fmla="*/ 0 h 626"/>
                <a:gd name="T2" fmla="*/ 0 w 334"/>
                <a:gd name="T3" fmla="*/ 0 h 626"/>
                <a:gd name="T4" fmla="*/ 0 w 334"/>
                <a:gd name="T5" fmla="*/ 0 h 626"/>
                <a:gd name="T6" fmla="*/ 0 w 334"/>
                <a:gd name="T7" fmla="*/ 0 h 626"/>
                <a:gd name="T8" fmla="*/ 0 w 334"/>
                <a:gd name="T9" fmla="*/ 0 h 626"/>
                <a:gd name="T10" fmla="*/ 0 w 334"/>
                <a:gd name="T11" fmla="*/ 0 h 626"/>
                <a:gd name="T12" fmla="*/ 0 w 334"/>
                <a:gd name="T13" fmla="*/ 0 h 626"/>
                <a:gd name="T14" fmla="*/ 0 w 334"/>
                <a:gd name="T15" fmla="*/ 0 h 626"/>
                <a:gd name="T16" fmla="*/ 0 w 334"/>
                <a:gd name="T17" fmla="*/ 0 h 626"/>
                <a:gd name="T18" fmla="*/ 0 w 334"/>
                <a:gd name="T19" fmla="*/ 0 h 626"/>
                <a:gd name="T20" fmla="*/ 0 w 334"/>
                <a:gd name="T21" fmla="*/ 0 h 626"/>
                <a:gd name="T22" fmla="*/ 0 w 334"/>
                <a:gd name="T23" fmla="*/ 0 h 626"/>
                <a:gd name="T24" fmla="*/ 0 w 334"/>
                <a:gd name="T25" fmla="*/ 0 h 626"/>
                <a:gd name="T26" fmla="*/ 0 w 334"/>
                <a:gd name="T27" fmla="*/ 0 h 626"/>
                <a:gd name="T28" fmla="*/ 0 w 334"/>
                <a:gd name="T29" fmla="*/ 0 h 626"/>
                <a:gd name="T30" fmla="*/ 0 w 334"/>
                <a:gd name="T31" fmla="*/ 0 h 626"/>
                <a:gd name="T32" fmla="*/ 0 w 334"/>
                <a:gd name="T33" fmla="*/ 0 h 626"/>
                <a:gd name="T34" fmla="*/ 0 w 334"/>
                <a:gd name="T35" fmla="*/ 0 h 626"/>
                <a:gd name="T36" fmla="*/ 0 w 334"/>
                <a:gd name="T37" fmla="*/ 0 h 626"/>
                <a:gd name="T38" fmla="*/ 0 w 334"/>
                <a:gd name="T39" fmla="*/ 0 h 626"/>
                <a:gd name="T40" fmla="*/ 0 w 334"/>
                <a:gd name="T41" fmla="*/ 0 h 626"/>
                <a:gd name="T42" fmla="*/ 0 w 334"/>
                <a:gd name="T43" fmla="*/ 0 h 626"/>
                <a:gd name="T44" fmla="*/ 0 w 334"/>
                <a:gd name="T45" fmla="*/ 0 h 626"/>
                <a:gd name="T46" fmla="*/ 0 w 334"/>
                <a:gd name="T47" fmla="*/ 0 h 626"/>
                <a:gd name="T48" fmla="*/ 0 w 334"/>
                <a:gd name="T49" fmla="*/ 0 h 626"/>
                <a:gd name="T50" fmla="*/ 0 w 334"/>
                <a:gd name="T51" fmla="*/ 0 h 626"/>
                <a:gd name="T52" fmla="*/ 0 w 334"/>
                <a:gd name="T53" fmla="*/ 0 h 626"/>
                <a:gd name="T54" fmla="*/ 0 w 334"/>
                <a:gd name="T55" fmla="*/ 0 h 626"/>
                <a:gd name="T56" fmla="*/ 0 w 334"/>
                <a:gd name="T57" fmla="*/ 0 h 626"/>
                <a:gd name="T58" fmla="*/ 0 w 334"/>
                <a:gd name="T59" fmla="*/ 0 h 626"/>
                <a:gd name="T60" fmla="*/ 0 w 334"/>
                <a:gd name="T61" fmla="*/ 0 h 626"/>
                <a:gd name="T62" fmla="*/ 0 w 334"/>
                <a:gd name="T63" fmla="*/ 0 h 6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34"/>
                <a:gd name="T97" fmla="*/ 0 h 626"/>
                <a:gd name="T98" fmla="*/ 334 w 334"/>
                <a:gd name="T99" fmla="*/ 626 h 6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34" h="626">
                  <a:moveTo>
                    <a:pt x="226" y="593"/>
                  </a:moveTo>
                  <a:lnTo>
                    <a:pt x="334" y="150"/>
                  </a:lnTo>
                  <a:lnTo>
                    <a:pt x="291" y="50"/>
                  </a:lnTo>
                  <a:lnTo>
                    <a:pt x="274" y="33"/>
                  </a:lnTo>
                  <a:lnTo>
                    <a:pt x="253" y="22"/>
                  </a:lnTo>
                  <a:lnTo>
                    <a:pt x="231" y="17"/>
                  </a:lnTo>
                  <a:lnTo>
                    <a:pt x="210" y="10"/>
                  </a:lnTo>
                  <a:lnTo>
                    <a:pt x="189" y="5"/>
                  </a:lnTo>
                  <a:lnTo>
                    <a:pt x="161" y="5"/>
                  </a:lnTo>
                  <a:lnTo>
                    <a:pt x="134" y="5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86" y="10"/>
                  </a:lnTo>
                  <a:lnTo>
                    <a:pt x="75" y="22"/>
                  </a:lnTo>
                  <a:lnTo>
                    <a:pt x="65" y="60"/>
                  </a:lnTo>
                  <a:lnTo>
                    <a:pt x="70" y="100"/>
                  </a:lnTo>
                  <a:lnTo>
                    <a:pt x="75" y="138"/>
                  </a:lnTo>
                  <a:lnTo>
                    <a:pt x="75" y="183"/>
                  </a:lnTo>
                  <a:lnTo>
                    <a:pt x="0" y="505"/>
                  </a:lnTo>
                  <a:lnTo>
                    <a:pt x="21" y="538"/>
                  </a:lnTo>
                  <a:lnTo>
                    <a:pt x="53" y="566"/>
                  </a:lnTo>
                  <a:lnTo>
                    <a:pt x="86" y="593"/>
                  </a:lnTo>
                  <a:lnTo>
                    <a:pt x="118" y="621"/>
                  </a:lnTo>
                  <a:lnTo>
                    <a:pt x="140" y="626"/>
                  </a:lnTo>
                  <a:lnTo>
                    <a:pt x="161" y="626"/>
                  </a:lnTo>
                  <a:lnTo>
                    <a:pt x="183" y="621"/>
                  </a:lnTo>
                  <a:lnTo>
                    <a:pt x="205" y="621"/>
                  </a:lnTo>
                  <a:lnTo>
                    <a:pt x="210" y="616"/>
                  </a:lnTo>
                  <a:lnTo>
                    <a:pt x="215" y="605"/>
                  </a:lnTo>
                  <a:lnTo>
                    <a:pt x="221" y="599"/>
                  </a:lnTo>
                  <a:lnTo>
                    <a:pt x="226" y="5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4" name="Freeform 158"/>
            <p:cNvSpPr>
              <a:spLocks/>
            </p:cNvSpPr>
            <p:nvPr/>
          </p:nvSpPr>
          <p:spPr bwMode="auto">
            <a:xfrm>
              <a:off x="-119" y="-757"/>
              <a:ext cx="9" cy="18"/>
            </a:xfrm>
            <a:custGeom>
              <a:avLst/>
              <a:gdLst>
                <a:gd name="T0" fmla="*/ 0 w 242"/>
                <a:gd name="T1" fmla="*/ 0 h 460"/>
                <a:gd name="T2" fmla="*/ 0 w 242"/>
                <a:gd name="T3" fmla="*/ 0 h 460"/>
                <a:gd name="T4" fmla="*/ 0 w 242"/>
                <a:gd name="T5" fmla="*/ 0 h 460"/>
                <a:gd name="T6" fmla="*/ 0 w 242"/>
                <a:gd name="T7" fmla="*/ 0 h 460"/>
                <a:gd name="T8" fmla="*/ 0 w 242"/>
                <a:gd name="T9" fmla="*/ 0 h 460"/>
                <a:gd name="T10" fmla="*/ 0 w 242"/>
                <a:gd name="T11" fmla="*/ 0 h 460"/>
                <a:gd name="T12" fmla="*/ 0 w 242"/>
                <a:gd name="T13" fmla="*/ 0 h 460"/>
                <a:gd name="T14" fmla="*/ 0 w 242"/>
                <a:gd name="T15" fmla="*/ 0 h 460"/>
                <a:gd name="T16" fmla="*/ 0 w 242"/>
                <a:gd name="T17" fmla="*/ 0 h 460"/>
                <a:gd name="T18" fmla="*/ 0 w 242"/>
                <a:gd name="T19" fmla="*/ 0 h 460"/>
                <a:gd name="T20" fmla="*/ 0 w 242"/>
                <a:gd name="T21" fmla="*/ 0 h 460"/>
                <a:gd name="T22" fmla="*/ 0 w 242"/>
                <a:gd name="T23" fmla="*/ 0 h 460"/>
                <a:gd name="T24" fmla="*/ 0 w 242"/>
                <a:gd name="T25" fmla="*/ 0 h 460"/>
                <a:gd name="T26" fmla="*/ 0 w 242"/>
                <a:gd name="T27" fmla="*/ 0 h 460"/>
                <a:gd name="T28" fmla="*/ 0 w 242"/>
                <a:gd name="T29" fmla="*/ 0 h 460"/>
                <a:gd name="T30" fmla="*/ 0 w 242"/>
                <a:gd name="T31" fmla="*/ 0 h 460"/>
                <a:gd name="T32" fmla="*/ 0 w 242"/>
                <a:gd name="T33" fmla="*/ 0 h 460"/>
                <a:gd name="T34" fmla="*/ 0 w 242"/>
                <a:gd name="T35" fmla="*/ 0 h 460"/>
                <a:gd name="T36" fmla="*/ 0 w 242"/>
                <a:gd name="T37" fmla="*/ 0 h 460"/>
                <a:gd name="T38" fmla="*/ 0 w 242"/>
                <a:gd name="T39" fmla="*/ 0 h 460"/>
                <a:gd name="T40" fmla="*/ 0 w 242"/>
                <a:gd name="T41" fmla="*/ 0 h 460"/>
                <a:gd name="T42" fmla="*/ 0 w 242"/>
                <a:gd name="T43" fmla="*/ 0 h 460"/>
                <a:gd name="T44" fmla="*/ 0 w 242"/>
                <a:gd name="T45" fmla="*/ 0 h 460"/>
                <a:gd name="T46" fmla="*/ 0 w 242"/>
                <a:gd name="T47" fmla="*/ 0 h 460"/>
                <a:gd name="T48" fmla="*/ 0 w 242"/>
                <a:gd name="T49" fmla="*/ 0 h 460"/>
                <a:gd name="T50" fmla="*/ 0 w 242"/>
                <a:gd name="T51" fmla="*/ 0 h 460"/>
                <a:gd name="T52" fmla="*/ 0 w 242"/>
                <a:gd name="T53" fmla="*/ 0 h 460"/>
                <a:gd name="T54" fmla="*/ 0 w 242"/>
                <a:gd name="T55" fmla="*/ 0 h 460"/>
                <a:gd name="T56" fmla="*/ 0 w 242"/>
                <a:gd name="T57" fmla="*/ 0 h 460"/>
                <a:gd name="T58" fmla="*/ 0 w 242"/>
                <a:gd name="T59" fmla="*/ 0 h 460"/>
                <a:gd name="T60" fmla="*/ 0 w 242"/>
                <a:gd name="T61" fmla="*/ 0 h 460"/>
                <a:gd name="T62" fmla="*/ 0 w 242"/>
                <a:gd name="T63" fmla="*/ 0 h 460"/>
                <a:gd name="T64" fmla="*/ 0 w 242"/>
                <a:gd name="T65" fmla="*/ 0 h 460"/>
                <a:gd name="T66" fmla="*/ 0 w 242"/>
                <a:gd name="T67" fmla="*/ 0 h 460"/>
                <a:gd name="T68" fmla="*/ 0 w 242"/>
                <a:gd name="T69" fmla="*/ 0 h 460"/>
                <a:gd name="T70" fmla="*/ 0 w 242"/>
                <a:gd name="T71" fmla="*/ 0 h 460"/>
                <a:gd name="T72" fmla="*/ 0 w 242"/>
                <a:gd name="T73" fmla="*/ 0 h 460"/>
                <a:gd name="T74" fmla="*/ 0 w 242"/>
                <a:gd name="T75" fmla="*/ 0 h 460"/>
                <a:gd name="T76" fmla="*/ 0 w 242"/>
                <a:gd name="T77" fmla="*/ 0 h 46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42"/>
                <a:gd name="T118" fmla="*/ 0 h 460"/>
                <a:gd name="T119" fmla="*/ 242 w 242"/>
                <a:gd name="T120" fmla="*/ 460 h 46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42" h="460">
                  <a:moveTo>
                    <a:pt x="221" y="433"/>
                  </a:moveTo>
                  <a:lnTo>
                    <a:pt x="231" y="400"/>
                  </a:lnTo>
                  <a:lnTo>
                    <a:pt x="231" y="367"/>
                  </a:lnTo>
                  <a:lnTo>
                    <a:pt x="231" y="333"/>
                  </a:lnTo>
                  <a:lnTo>
                    <a:pt x="242" y="294"/>
                  </a:lnTo>
                  <a:lnTo>
                    <a:pt x="215" y="100"/>
                  </a:lnTo>
                  <a:lnTo>
                    <a:pt x="198" y="83"/>
                  </a:lnTo>
                  <a:lnTo>
                    <a:pt x="182" y="61"/>
                  </a:lnTo>
                  <a:lnTo>
                    <a:pt x="166" y="45"/>
                  </a:lnTo>
                  <a:lnTo>
                    <a:pt x="139" y="22"/>
                  </a:lnTo>
                  <a:lnTo>
                    <a:pt x="134" y="22"/>
                  </a:lnTo>
                  <a:lnTo>
                    <a:pt x="118" y="17"/>
                  </a:lnTo>
                  <a:lnTo>
                    <a:pt x="107" y="11"/>
                  </a:lnTo>
                  <a:lnTo>
                    <a:pt x="97" y="5"/>
                  </a:lnTo>
                  <a:lnTo>
                    <a:pt x="80" y="0"/>
                  </a:lnTo>
                  <a:lnTo>
                    <a:pt x="69" y="0"/>
                  </a:lnTo>
                  <a:lnTo>
                    <a:pt x="53" y="5"/>
                  </a:lnTo>
                  <a:lnTo>
                    <a:pt x="37" y="11"/>
                  </a:lnTo>
                  <a:lnTo>
                    <a:pt x="32" y="17"/>
                  </a:lnTo>
                  <a:lnTo>
                    <a:pt x="21" y="33"/>
                  </a:lnTo>
                  <a:lnTo>
                    <a:pt x="5" y="50"/>
                  </a:lnTo>
                  <a:lnTo>
                    <a:pt x="0" y="66"/>
                  </a:lnTo>
                  <a:lnTo>
                    <a:pt x="10" y="255"/>
                  </a:lnTo>
                  <a:lnTo>
                    <a:pt x="5" y="277"/>
                  </a:lnTo>
                  <a:lnTo>
                    <a:pt x="5" y="299"/>
                  </a:lnTo>
                  <a:lnTo>
                    <a:pt x="5" y="327"/>
                  </a:lnTo>
                  <a:lnTo>
                    <a:pt x="10" y="350"/>
                  </a:lnTo>
                  <a:lnTo>
                    <a:pt x="21" y="372"/>
                  </a:lnTo>
                  <a:lnTo>
                    <a:pt x="37" y="394"/>
                  </a:lnTo>
                  <a:lnTo>
                    <a:pt x="48" y="410"/>
                  </a:lnTo>
                  <a:lnTo>
                    <a:pt x="69" y="433"/>
                  </a:lnTo>
                  <a:lnTo>
                    <a:pt x="97" y="443"/>
                  </a:lnTo>
                  <a:lnTo>
                    <a:pt x="129" y="455"/>
                  </a:lnTo>
                  <a:lnTo>
                    <a:pt x="161" y="460"/>
                  </a:lnTo>
                  <a:lnTo>
                    <a:pt x="198" y="460"/>
                  </a:lnTo>
                  <a:lnTo>
                    <a:pt x="205" y="455"/>
                  </a:lnTo>
                  <a:lnTo>
                    <a:pt x="205" y="450"/>
                  </a:lnTo>
                  <a:lnTo>
                    <a:pt x="210" y="443"/>
                  </a:lnTo>
                  <a:lnTo>
                    <a:pt x="221" y="4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5" name="Freeform 159"/>
            <p:cNvSpPr>
              <a:spLocks/>
            </p:cNvSpPr>
            <p:nvPr/>
          </p:nvSpPr>
          <p:spPr bwMode="auto">
            <a:xfrm>
              <a:off x="-139" y="-711"/>
              <a:ext cx="11" cy="28"/>
            </a:xfrm>
            <a:custGeom>
              <a:avLst/>
              <a:gdLst>
                <a:gd name="T0" fmla="*/ 0 w 285"/>
                <a:gd name="T1" fmla="*/ 0 h 705"/>
                <a:gd name="T2" fmla="*/ 0 w 285"/>
                <a:gd name="T3" fmla="*/ 0 h 705"/>
                <a:gd name="T4" fmla="*/ 0 w 285"/>
                <a:gd name="T5" fmla="*/ 0 h 705"/>
                <a:gd name="T6" fmla="*/ 0 w 285"/>
                <a:gd name="T7" fmla="*/ 0 h 705"/>
                <a:gd name="T8" fmla="*/ 0 w 285"/>
                <a:gd name="T9" fmla="*/ 0 h 705"/>
                <a:gd name="T10" fmla="*/ 0 w 285"/>
                <a:gd name="T11" fmla="*/ 0 h 705"/>
                <a:gd name="T12" fmla="*/ 0 w 285"/>
                <a:gd name="T13" fmla="*/ 0 h 705"/>
                <a:gd name="T14" fmla="*/ 0 w 285"/>
                <a:gd name="T15" fmla="*/ 0 h 705"/>
                <a:gd name="T16" fmla="*/ 0 w 285"/>
                <a:gd name="T17" fmla="*/ 0 h 705"/>
                <a:gd name="T18" fmla="*/ 0 w 285"/>
                <a:gd name="T19" fmla="*/ 0 h 705"/>
                <a:gd name="T20" fmla="*/ 0 w 285"/>
                <a:gd name="T21" fmla="*/ 0 h 705"/>
                <a:gd name="T22" fmla="*/ 0 w 285"/>
                <a:gd name="T23" fmla="*/ 0 h 705"/>
                <a:gd name="T24" fmla="*/ 0 w 285"/>
                <a:gd name="T25" fmla="*/ 0 h 705"/>
                <a:gd name="T26" fmla="*/ 0 w 285"/>
                <a:gd name="T27" fmla="*/ 0 h 705"/>
                <a:gd name="T28" fmla="*/ 0 w 285"/>
                <a:gd name="T29" fmla="*/ 0 h 705"/>
                <a:gd name="T30" fmla="*/ 0 w 285"/>
                <a:gd name="T31" fmla="*/ 0 h 705"/>
                <a:gd name="T32" fmla="*/ 0 w 285"/>
                <a:gd name="T33" fmla="*/ 0 h 705"/>
                <a:gd name="T34" fmla="*/ 0 w 285"/>
                <a:gd name="T35" fmla="*/ 0 h 705"/>
                <a:gd name="T36" fmla="*/ 0 w 285"/>
                <a:gd name="T37" fmla="*/ 0 h 705"/>
                <a:gd name="T38" fmla="*/ 0 w 285"/>
                <a:gd name="T39" fmla="*/ 0 h 705"/>
                <a:gd name="T40" fmla="*/ 0 w 285"/>
                <a:gd name="T41" fmla="*/ 0 h 705"/>
                <a:gd name="T42" fmla="*/ 0 w 285"/>
                <a:gd name="T43" fmla="*/ 0 h 705"/>
                <a:gd name="T44" fmla="*/ 0 w 285"/>
                <a:gd name="T45" fmla="*/ 0 h 705"/>
                <a:gd name="T46" fmla="*/ 0 w 285"/>
                <a:gd name="T47" fmla="*/ 0 h 705"/>
                <a:gd name="T48" fmla="*/ 0 w 285"/>
                <a:gd name="T49" fmla="*/ 0 h 705"/>
                <a:gd name="T50" fmla="*/ 0 w 285"/>
                <a:gd name="T51" fmla="*/ 0 h 705"/>
                <a:gd name="T52" fmla="*/ 0 w 285"/>
                <a:gd name="T53" fmla="*/ 0 h 705"/>
                <a:gd name="T54" fmla="*/ 0 w 285"/>
                <a:gd name="T55" fmla="*/ 0 h 705"/>
                <a:gd name="T56" fmla="*/ 0 w 285"/>
                <a:gd name="T57" fmla="*/ 0 h 705"/>
                <a:gd name="T58" fmla="*/ 0 w 285"/>
                <a:gd name="T59" fmla="*/ 0 h 705"/>
                <a:gd name="T60" fmla="*/ 0 w 285"/>
                <a:gd name="T61" fmla="*/ 0 h 705"/>
                <a:gd name="T62" fmla="*/ 0 w 285"/>
                <a:gd name="T63" fmla="*/ 0 h 705"/>
                <a:gd name="T64" fmla="*/ 0 w 285"/>
                <a:gd name="T65" fmla="*/ 0 h 705"/>
                <a:gd name="T66" fmla="*/ 0 w 285"/>
                <a:gd name="T67" fmla="*/ 0 h 705"/>
                <a:gd name="T68" fmla="*/ 0 w 285"/>
                <a:gd name="T69" fmla="*/ 0 h 705"/>
                <a:gd name="T70" fmla="*/ 0 w 285"/>
                <a:gd name="T71" fmla="*/ 0 h 705"/>
                <a:gd name="T72" fmla="*/ 0 w 285"/>
                <a:gd name="T73" fmla="*/ 0 h 705"/>
                <a:gd name="T74" fmla="*/ 0 w 285"/>
                <a:gd name="T75" fmla="*/ 0 h 705"/>
                <a:gd name="T76" fmla="*/ 0 w 285"/>
                <a:gd name="T77" fmla="*/ 0 h 7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85"/>
                <a:gd name="T118" fmla="*/ 0 h 705"/>
                <a:gd name="T119" fmla="*/ 285 w 285"/>
                <a:gd name="T120" fmla="*/ 705 h 70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85" h="705">
                  <a:moveTo>
                    <a:pt x="259" y="638"/>
                  </a:moveTo>
                  <a:lnTo>
                    <a:pt x="253" y="600"/>
                  </a:lnTo>
                  <a:lnTo>
                    <a:pt x="248" y="555"/>
                  </a:lnTo>
                  <a:lnTo>
                    <a:pt x="248" y="510"/>
                  </a:lnTo>
                  <a:lnTo>
                    <a:pt x="248" y="460"/>
                  </a:lnTo>
                  <a:lnTo>
                    <a:pt x="253" y="411"/>
                  </a:lnTo>
                  <a:lnTo>
                    <a:pt x="259" y="361"/>
                  </a:lnTo>
                  <a:lnTo>
                    <a:pt x="269" y="316"/>
                  </a:lnTo>
                  <a:lnTo>
                    <a:pt x="280" y="266"/>
                  </a:lnTo>
                  <a:lnTo>
                    <a:pt x="285" y="222"/>
                  </a:lnTo>
                  <a:lnTo>
                    <a:pt x="280" y="183"/>
                  </a:lnTo>
                  <a:lnTo>
                    <a:pt x="269" y="145"/>
                  </a:lnTo>
                  <a:lnTo>
                    <a:pt x="259" y="105"/>
                  </a:lnTo>
                  <a:lnTo>
                    <a:pt x="248" y="83"/>
                  </a:lnTo>
                  <a:lnTo>
                    <a:pt x="232" y="67"/>
                  </a:lnTo>
                  <a:lnTo>
                    <a:pt x="210" y="50"/>
                  </a:lnTo>
                  <a:lnTo>
                    <a:pt x="183" y="27"/>
                  </a:lnTo>
                  <a:lnTo>
                    <a:pt x="172" y="22"/>
                  </a:lnTo>
                  <a:lnTo>
                    <a:pt x="156" y="17"/>
                  </a:lnTo>
                  <a:lnTo>
                    <a:pt x="140" y="11"/>
                  </a:lnTo>
                  <a:lnTo>
                    <a:pt x="124" y="5"/>
                  </a:lnTo>
                  <a:lnTo>
                    <a:pt x="96" y="0"/>
                  </a:lnTo>
                  <a:lnTo>
                    <a:pt x="75" y="5"/>
                  </a:lnTo>
                  <a:lnTo>
                    <a:pt x="48" y="11"/>
                  </a:lnTo>
                  <a:lnTo>
                    <a:pt x="27" y="22"/>
                  </a:lnTo>
                  <a:lnTo>
                    <a:pt x="0" y="366"/>
                  </a:lnTo>
                  <a:lnTo>
                    <a:pt x="0" y="544"/>
                  </a:lnTo>
                  <a:lnTo>
                    <a:pt x="16" y="594"/>
                  </a:lnTo>
                  <a:lnTo>
                    <a:pt x="48" y="638"/>
                  </a:lnTo>
                  <a:lnTo>
                    <a:pt x="102" y="678"/>
                  </a:lnTo>
                  <a:lnTo>
                    <a:pt x="156" y="705"/>
                  </a:lnTo>
                  <a:lnTo>
                    <a:pt x="177" y="705"/>
                  </a:lnTo>
                  <a:lnTo>
                    <a:pt x="193" y="699"/>
                  </a:lnTo>
                  <a:lnTo>
                    <a:pt x="204" y="699"/>
                  </a:lnTo>
                  <a:lnTo>
                    <a:pt x="216" y="694"/>
                  </a:lnTo>
                  <a:lnTo>
                    <a:pt x="227" y="688"/>
                  </a:lnTo>
                  <a:lnTo>
                    <a:pt x="243" y="678"/>
                  </a:lnTo>
                  <a:lnTo>
                    <a:pt x="253" y="661"/>
                  </a:lnTo>
                  <a:lnTo>
                    <a:pt x="259" y="6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6" name="Freeform 160"/>
            <p:cNvSpPr>
              <a:spLocks/>
            </p:cNvSpPr>
            <p:nvPr/>
          </p:nvSpPr>
          <p:spPr bwMode="auto">
            <a:xfrm>
              <a:off x="-134" y="-753"/>
              <a:ext cx="10" cy="20"/>
            </a:xfrm>
            <a:custGeom>
              <a:avLst/>
              <a:gdLst>
                <a:gd name="T0" fmla="*/ 0 w 259"/>
                <a:gd name="T1" fmla="*/ 0 h 500"/>
                <a:gd name="T2" fmla="*/ 0 w 259"/>
                <a:gd name="T3" fmla="*/ 0 h 500"/>
                <a:gd name="T4" fmla="*/ 0 w 259"/>
                <a:gd name="T5" fmla="*/ 0 h 500"/>
                <a:gd name="T6" fmla="*/ 0 w 259"/>
                <a:gd name="T7" fmla="*/ 0 h 500"/>
                <a:gd name="T8" fmla="*/ 0 w 259"/>
                <a:gd name="T9" fmla="*/ 0 h 500"/>
                <a:gd name="T10" fmla="*/ 0 w 259"/>
                <a:gd name="T11" fmla="*/ 0 h 500"/>
                <a:gd name="T12" fmla="*/ 0 w 259"/>
                <a:gd name="T13" fmla="*/ 0 h 500"/>
                <a:gd name="T14" fmla="*/ 0 w 259"/>
                <a:gd name="T15" fmla="*/ 0 h 500"/>
                <a:gd name="T16" fmla="*/ 0 w 259"/>
                <a:gd name="T17" fmla="*/ 0 h 500"/>
                <a:gd name="T18" fmla="*/ 0 w 259"/>
                <a:gd name="T19" fmla="*/ 0 h 500"/>
                <a:gd name="T20" fmla="*/ 0 w 259"/>
                <a:gd name="T21" fmla="*/ 0 h 500"/>
                <a:gd name="T22" fmla="*/ 0 w 259"/>
                <a:gd name="T23" fmla="*/ 0 h 500"/>
                <a:gd name="T24" fmla="*/ 0 w 259"/>
                <a:gd name="T25" fmla="*/ 0 h 500"/>
                <a:gd name="T26" fmla="*/ 0 w 259"/>
                <a:gd name="T27" fmla="*/ 0 h 500"/>
                <a:gd name="T28" fmla="*/ 0 w 259"/>
                <a:gd name="T29" fmla="*/ 0 h 500"/>
                <a:gd name="T30" fmla="*/ 0 w 259"/>
                <a:gd name="T31" fmla="*/ 0 h 500"/>
                <a:gd name="T32" fmla="*/ 0 w 259"/>
                <a:gd name="T33" fmla="*/ 0 h 500"/>
                <a:gd name="T34" fmla="*/ 0 w 259"/>
                <a:gd name="T35" fmla="*/ 0 h 500"/>
                <a:gd name="T36" fmla="*/ 0 w 259"/>
                <a:gd name="T37" fmla="*/ 0 h 500"/>
                <a:gd name="T38" fmla="*/ 0 w 259"/>
                <a:gd name="T39" fmla="*/ 0 h 500"/>
                <a:gd name="T40" fmla="*/ 0 w 259"/>
                <a:gd name="T41" fmla="*/ 0 h 500"/>
                <a:gd name="T42" fmla="*/ 0 w 259"/>
                <a:gd name="T43" fmla="*/ 0 h 500"/>
                <a:gd name="T44" fmla="*/ 0 w 259"/>
                <a:gd name="T45" fmla="*/ 0 h 500"/>
                <a:gd name="T46" fmla="*/ 0 w 259"/>
                <a:gd name="T47" fmla="*/ 0 h 500"/>
                <a:gd name="T48" fmla="*/ 0 w 259"/>
                <a:gd name="T49" fmla="*/ 0 h 500"/>
                <a:gd name="T50" fmla="*/ 0 w 259"/>
                <a:gd name="T51" fmla="*/ 0 h 500"/>
                <a:gd name="T52" fmla="*/ 0 w 259"/>
                <a:gd name="T53" fmla="*/ 0 h 500"/>
                <a:gd name="T54" fmla="*/ 0 w 259"/>
                <a:gd name="T55" fmla="*/ 0 h 500"/>
                <a:gd name="T56" fmla="*/ 0 w 259"/>
                <a:gd name="T57" fmla="*/ 0 h 500"/>
                <a:gd name="T58" fmla="*/ 0 w 259"/>
                <a:gd name="T59" fmla="*/ 0 h 500"/>
                <a:gd name="T60" fmla="*/ 0 w 259"/>
                <a:gd name="T61" fmla="*/ 0 h 5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9"/>
                <a:gd name="T94" fmla="*/ 0 h 500"/>
                <a:gd name="T95" fmla="*/ 259 w 259"/>
                <a:gd name="T96" fmla="*/ 500 h 5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9" h="500">
                  <a:moveTo>
                    <a:pt x="259" y="450"/>
                  </a:moveTo>
                  <a:lnTo>
                    <a:pt x="259" y="101"/>
                  </a:lnTo>
                  <a:lnTo>
                    <a:pt x="248" y="85"/>
                  </a:lnTo>
                  <a:lnTo>
                    <a:pt x="237" y="68"/>
                  </a:lnTo>
                  <a:lnTo>
                    <a:pt x="216" y="45"/>
                  </a:lnTo>
                  <a:lnTo>
                    <a:pt x="194" y="23"/>
                  </a:lnTo>
                  <a:lnTo>
                    <a:pt x="156" y="12"/>
                  </a:lnTo>
                  <a:lnTo>
                    <a:pt x="119" y="12"/>
                  </a:lnTo>
                  <a:lnTo>
                    <a:pt x="81" y="7"/>
                  </a:lnTo>
                  <a:lnTo>
                    <a:pt x="43" y="0"/>
                  </a:lnTo>
                  <a:lnTo>
                    <a:pt x="32" y="7"/>
                  </a:lnTo>
                  <a:lnTo>
                    <a:pt x="21" y="17"/>
                  </a:lnTo>
                  <a:lnTo>
                    <a:pt x="11" y="35"/>
                  </a:lnTo>
                  <a:lnTo>
                    <a:pt x="0" y="57"/>
                  </a:lnTo>
                  <a:lnTo>
                    <a:pt x="0" y="101"/>
                  </a:lnTo>
                  <a:lnTo>
                    <a:pt x="11" y="134"/>
                  </a:lnTo>
                  <a:lnTo>
                    <a:pt x="21" y="173"/>
                  </a:lnTo>
                  <a:lnTo>
                    <a:pt x="21" y="218"/>
                  </a:lnTo>
                  <a:lnTo>
                    <a:pt x="21" y="423"/>
                  </a:lnTo>
                  <a:lnTo>
                    <a:pt x="43" y="445"/>
                  </a:lnTo>
                  <a:lnTo>
                    <a:pt x="64" y="462"/>
                  </a:lnTo>
                  <a:lnTo>
                    <a:pt x="92" y="478"/>
                  </a:lnTo>
                  <a:lnTo>
                    <a:pt x="124" y="490"/>
                  </a:lnTo>
                  <a:lnTo>
                    <a:pt x="151" y="495"/>
                  </a:lnTo>
                  <a:lnTo>
                    <a:pt x="184" y="500"/>
                  </a:lnTo>
                  <a:lnTo>
                    <a:pt x="216" y="495"/>
                  </a:lnTo>
                  <a:lnTo>
                    <a:pt x="243" y="483"/>
                  </a:lnTo>
                  <a:lnTo>
                    <a:pt x="243" y="478"/>
                  </a:lnTo>
                  <a:lnTo>
                    <a:pt x="248" y="473"/>
                  </a:lnTo>
                  <a:lnTo>
                    <a:pt x="253" y="462"/>
                  </a:lnTo>
                  <a:lnTo>
                    <a:pt x="259" y="4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7" name="Freeform 161"/>
            <p:cNvSpPr>
              <a:spLocks/>
            </p:cNvSpPr>
            <p:nvPr/>
          </p:nvSpPr>
          <p:spPr bwMode="auto">
            <a:xfrm>
              <a:off x="-234" y="-451"/>
              <a:ext cx="10" cy="17"/>
            </a:xfrm>
            <a:custGeom>
              <a:avLst/>
              <a:gdLst>
                <a:gd name="T0" fmla="*/ 0 w 254"/>
                <a:gd name="T1" fmla="*/ 0 h 443"/>
                <a:gd name="T2" fmla="*/ 0 w 254"/>
                <a:gd name="T3" fmla="*/ 0 h 443"/>
                <a:gd name="T4" fmla="*/ 0 w 254"/>
                <a:gd name="T5" fmla="*/ 0 h 443"/>
                <a:gd name="T6" fmla="*/ 0 w 254"/>
                <a:gd name="T7" fmla="*/ 0 h 443"/>
                <a:gd name="T8" fmla="*/ 0 w 254"/>
                <a:gd name="T9" fmla="*/ 0 h 443"/>
                <a:gd name="T10" fmla="*/ 0 w 254"/>
                <a:gd name="T11" fmla="*/ 0 h 443"/>
                <a:gd name="T12" fmla="*/ 0 w 254"/>
                <a:gd name="T13" fmla="*/ 0 h 443"/>
                <a:gd name="T14" fmla="*/ 0 w 254"/>
                <a:gd name="T15" fmla="*/ 0 h 443"/>
                <a:gd name="T16" fmla="*/ 0 w 254"/>
                <a:gd name="T17" fmla="*/ 0 h 443"/>
                <a:gd name="T18" fmla="*/ 0 w 254"/>
                <a:gd name="T19" fmla="*/ 0 h 443"/>
                <a:gd name="T20" fmla="*/ 0 w 254"/>
                <a:gd name="T21" fmla="*/ 0 h 443"/>
                <a:gd name="T22" fmla="*/ 0 w 254"/>
                <a:gd name="T23" fmla="*/ 0 h 443"/>
                <a:gd name="T24" fmla="*/ 0 w 254"/>
                <a:gd name="T25" fmla="*/ 0 h 443"/>
                <a:gd name="T26" fmla="*/ 0 w 254"/>
                <a:gd name="T27" fmla="*/ 0 h 443"/>
                <a:gd name="T28" fmla="*/ 0 w 254"/>
                <a:gd name="T29" fmla="*/ 0 h 443"/>
                <a:gd name="T30" fmla="*/ 0 w 254"/>
                <a:gd name="T31" fmla="*/ 0 h 443"/>
                <a:gd name="T32" fmla="*/ 0 w 254"/>
                <a:gd name="T33" fmla="*/ 0 h 443"/>
                <a:gd name="T34" fmla="*/ 0 w 254"/>
                <a:gd name="T35" fmla="*/ 0 h 443"/>
                <a:gd name="T36" fmla="*/ 0 w 254"/>
                <a:gd name="T37" fmla="*/ 0 h 443"/>
                <a:gd name="T38" fmla="*/ 0 w 254"/>
                <a:gd name="T39" fmla="*/ 0 h 443"/>
                <a:gd name="T40" fmla="*/ 0 w 254"/>
                <a:gd name="T41" fmla="*/ 0 h 443"/>
                <a:gd name="T42" fmla="*/ 0 w 254"/>
                <a:gd name="T43" fmla="*/ 0 h 443"/>
                <a:gd name="T44" fmla="*/ 0 w 254"/>
                <a:gd name="T45" fmla="*/ 0 h 443"/>
                <a:gd name="T46" fmla="*/ 0 w 254"/>
                <a:gd name="T47" fmla="*/ 0 h 443"/>
                <a:gd name="T48" fmla="*/ 0 w 254"/>
                <a:gd name="T49" fmla="*/ 0 h 443"/>
                <a:gd name="T50" fmla="*/ 0 w 254"/>
                <a:gd name="T51" fmla="*/ 0 h 443"/>
                <a:gd name="T52" fmla="*/ 0 w 254"/>
                <a:gd name="T53" fmla="*/ 0 h 443"/>
                <a:gd name="T54" fmla="*/ 0 w 254"/>
                <a:gd name="T55" fmla="*/ 0 h 443"/>
                <a:gd name="T56" fmla="*/ 0 w 254"/>
                <a:gd name="T57" fmla="*/ 0 h 443"/>
                <a:gd name="T58" fmla="*/ 0 w 254"/>
                <a:gd name="T59" fmla="*/ 0 h 443"/>
                <a:gd name="T60" fmla="*/ 0 w 254"/>
                <a:gd name="T61" fmla="*/ 0 h 443"/>
                <a:gd name="T62" fmla="*/ 0 w 254"/>
                <a:gd name="T63" fmla="*/ 0 h 443"/>
                <a:gd name="T64" fmla="*/ 0 w 254"/>
                <a:gd name="T65" fmla="*/ 0 h 443"/>
                <a:gd name="T66" fmla="*/ 0 w 254"/>
                <a:gd name="T67" fmla="*/ 0 h 443"/>
                <a:gd name="T68" fmla="*/ 0 w 254"/>
                <a:gd name="T69" fmla="*/ 0 h 443"/>
                <a:gd name="T70" fmla="*/ 0 w 254"/>
                <a:gd name="T71" fmla="*/ 0 h 443"/>
                <a:gd name="T72" fmla="*/ 0 w 254"/>
                <a:gd name="T73" fmla="*/ 0 h 443"/>
                <a:gd name="T74" fmla="*/ 0 w 254"/>
                <a:gd name="T75" fmla="*/ 0 h 443"/>
                <a:gd name="T76" fmla="*/ 0 w 254"/>
                <a:gd name="T77" fmla="*/ 0 h 443"/>
                <a:gd name="T78" fmla="*/ 0 w 254"/>
                <a:gd name="T79" fmla="*/ 0 h 443"/>
                <a:gd name="T80" fmla="*/ 0 w 254"/>
                <a:gd name="T81" fmla="*/ 0 h 443"/>
                <a:gd name="T82" fmla="*/ 0 w 254"/>
                <a:gd name="T83" fmla="*/ 0 h 443"/>
                <a:gd name="T84" fmla="*/ 0 w 254"/>
                <a:gd name="T85" fmla="*/ 0 h 443"/>
                <a:gd name="T86" fmla="*/ 0 w 254"/>
                <a:gd name="T87" fmla="*/ 0 h 443"/>
                <a:gd name="T88" fmla="*/ 0 w 254"/>
                <a:gd name="T89" fmla="*/ 0 h 443"/>
                <a:gd name="T90" fmla="*/ 0 w 254"/>
                <a:gd name="T91" fmla="*/ 0 h 4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54"/>
                <a:gd name="T139" fmla="*/ 0 h 443"/>
                <a:gd name="T140" fmla="*/ 254 w 254"/>
                <a:gd name="T141" fmla="*/ 443 h 44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54" h="443">
                  <a:moveTo>
                    <a:pt x="231" y="365"/>
                  </a:moveTo>
                  <a:lnTo>
                    <a:pt x="237" y="349"/>
                  </a:lnTo>
                  <a:lnTo>
                    <a:pt x="237" y="332"/>
                  </a:lnTo>
                  <a:lnTo>
                    <a:pt x="237" y="315"/>
                  </a:lnTo>
                  <a:lnTo>
                    <a:pt x="248" y="293"/>
                  </a:lnTo>
                  <a:lnTo>
                    <a:pt x="248" y="265"/>
                  </a:lnTo>
                  <a:lnTo>
                    <a:pt x="248" y="237"/>
                  </a:lnTo>
                  <a:lnTo>
                    <a:pt x="242" y="216"/>
                  </a:lnTo>
                  <a:lnTo>
                    <a:pt x="237" y="188"/>
                  </a:lnTo>
                  <a:lnTo>
                    <a:pt x="237" y="182"/>
                  </a:lnTo>
                  <a:lnTo>
                    <a:pt x="242" y="166"/>
                  </a:lnTo>
                  <a:lnTo>
                    <a:pt x="248" y="154"/>
                  </a:lnTo>
                  <a:lnTo>
                    <a:pt x="248" y="138"/>
                  </a:lnTo>
                  <a:lnTo>
                    <a:pt x="254" y="116"/>
                  </a:lnTo>
                  <a:lnTo>
                    <a:pt x="248" y="99"/>
                  </a:lnTo>
                  <a:lnTo>
                    <a:pt x="231" y="76"/>
                  </a:lnTo>
                  <a:lnTo>
                    <a:pt x="226" y="49"/>
                  </a:lnTo>
                  <a:lnTo>
                    <a:pt x="210" y="38"/>
                  </a:lnTo>
                  <a:lnTo>
                    <a:pt x="189" y="21"/>
                  </a:lnTo>
                  <a:lnTo>
                    <a:pt x="162" y="10"/>
                  </a:lnTo>
                  <a:lnTo>
                    <a:pt x="141" y="0"/>
                  </a:lnTo>
                  <a:lnTo>
                    <a:pt x="113" y="0"/>
                  </a:lnTo>
                  <a:lnTo>
                    <a:pt x="86" y="0"/>
                  </a:lnTo>
                  <a:lnTo>
                    <a:pt x="65" y="5"/>
                  </a:lnTo>
                  <a:lnTo>
                    <a:pt x="33" y="16"/>
                  </a:lnTo>
                  <a:lnTo>
                    <a:pt x="10" y="287"/>
                  </a:lnTo>
                  <a:lnTo>
                    <a:pt x="5" y="299"/>
                  </a:lnTo>
                  <a:lnTo>
                    <a:pt x="5" y="315"/>
                  </a:lnTo>
                  <a:lnTo>
                    <a:pt x="0" y="338"/>
                  </a:lnTo>
                  <a:lnTo>
                    <a:pt x="0" y="360"/>
                  </a:lnTo>
                  <a:lnTo>
                    <a:pt x="10" y="377"/>
                  </a:lnTo>
                  <a:lnTo>
                    <a:pt x="27" y="393"/>
                  </a:lnTo>
                  <a:lnTo>
                    <a:pt x="43" y="410"/>
                  </a:lnTo>
                  <a:lnTo>
                    <a:pt x="65" y="432"/>
                  </a:lnTo>
                  <a:lnTo>
                    <a:pt x="75" y="432"/>
                  </a:lnTo>
                  <a:lnTo>
                    <a:pt x="86" y="438"/>
                  </a:lnTo>
                  <a:lnTo>
                    <a:pt x="97" y="443"/>
                  </a:lnTo>
                  <a:lnTo>
                    <a:pt x="108" y="443"/>
                  </a:lnTo>
                  <a:lnTo>
                    <a:pt x="141" y="432"/>
                  </a:lnTo>
                  <a:lnTo>
                    <a:pt x="173" y="421"/>
                  </a:lnTo>
                  <a:lnTo>
                    <a:pt x="205" y="410"/>
                  </a:lnTo>
                  <a:lnTo>
                    <a:pt x="237" y="382"/>
                  </a:lnTo>
                  <a:lnTo>
                    <a:pt x="237" y="371"/>
                  </a:lnTo>
                  <a:lnTo>
                    <a:pt x="231" y="3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8" name="Freeform 162"/>
            <p:cNvSpPr>
              <a:spLocks/>
            </p:cNvSpPr>
            <p:nvPr/>
          </p:nvSpPr>
          <p:spPr bwMode="auto">
            <a:xfrm>
              <a:off x="-232" y="-487"/>
              <a:ext cx="10" cy="21"/>
            </a:xfrm>
            <a:custGeom>
              <a:avLst/>
              <a:gdLst>
                <a:gd name="T0" fmla="*/ 0 w 275"/>
                <a:gd name="T1" fmla="*/ 0 h 533"/>
                <a:gd name="T2" fmla="*/ 0 w 275"/>
                <a:gd name="T3" fmla="*/ 0 h 533"/>
                <a:gd name="T4" fmla="*/ 0 w 275"/>
                <a:gd name="T5" fmla="*/ 0 h 533"/>
                <a:gd name="T6" fmla="*/ 0 w 275"/>
                <a:gd name="T7" fmla="*/ 0 h 533"/>
                <a:gd name="T8" fmla="*/ 0 w 275"/>
                <a:gd name="T9" fmla="*/ 0 h 533"/>
                <a:gd name="T10" fmla="*/ 0 w 275"/>
                <a:gd name="T11" fmla="*/ 0 h 533"/>
                <a:gd name="T12" fmla="*/ 0 w 275"/>
                <a:gd name="T13" fmla="*/ 0 h 533"/>
                <a:gd name="T14" fmla="*/ 0 w 275"/>
                <a:gd name="T15" fmla="*/ 0 h 533"/>
                <a:gd name="T16" fmla="*/ 0 w 275"/>
                <a:gd name="T17" fmla="*/ 0 h 533"/>
                <a:gd name="T18" fmla="*/ 0 w 275"/>
                <a:gd name="T19" fmla="*/ 0 h 533"/>
                <a:gd name="T20" fmla="*/ 0 w 275"/>
                <a:gd name="T21" fmla="*/ 0 h 533"/>
                <a:gd name="T22" fmla="*/ 0 w 275"/>
                <a:gd name="T23" fmla="*/ 0 h 533"/>
                <a:gd name="T24" fmla="*/ 0 w 275"/>
                <a:gd name="T25" fmla="*/ 0 h 533"/>
                <a:gd name="T26" fmla="*/ 0 w 275"/>
                <a:gd name="T27" fmla="*/ 0 h 533"/>
                <a:gd name="T28" fmla="*/ 0 w 275"/>
                <a:gd name="T29" fmla="*/ 0 h 533"/>
                <a:gd name="T30" fmla="*/ 0 w 275"/>
                <a:gd name="T31" fmla="*/ 0 h 533"/>
                <a:gd name="T32" fmla="*/ 0 w 275"/>
                <a:gd name="T33" fmla="*/ 0 h 533"/>
                <a:gd name="T34" fmla="*/ 0 w 275"/>
                <a:gd name="T35" fmla="*/ 0 h 533"/>
                <a:gd name="T36" fmla="*/ 0 w 275"/>
                <a:gd name="T37" fmla="*/ 0 h 533"/>
                <a:gd name="T38" fmla="*/ 0 w 275"/>
                <a:gd name="T39" fmla="*/ 0 h 533"/>
                <a:gd name="T40" fmla="*/ 0 w 275"/>
                <a:gd name="T41" fmla="*/ 0 h 533"/>
                <a:gd name="T42" fmla="*/ 0 w 275"/>
                <a:gd name="T43" fmla="*/ 0 h 533"/>
                <a:gd name="T44" fmla="*/ 0 w 275"/>
                <a:gd name="T45" fmla="*/ 0 h 533"/>
                <a:gd name="T46" fmla="*/ 0 w 275"/>
                <a:gd name="T47" fmla="*/ 0 h 533"/>
                <a:gd name="T48" fmla="*/ 0 w 275"/>
                <a:gd name="T49" fmla="*/ 0 h 533"/>
                <a:gd name="T50" fmla="*/ 0 w 275"/>
                <a:gd name="T51" fmla="*/ 0 h 533"/>
                <a:gd name="T52" fmla="*/ 0 w 275"/>
                <a:gd name="T53" fmla="*/ 0 h 533"/>
                <a:gd name="T54" fmla="*/ 0 w 275"/>
                <a:gd name="T55" fmla="*/ 0 h 533"/>
                <a:gd name="T56" fmla="*/ 0 w 275"/>
                <a:gd name="T57" fmla="*/ 0 h 533"/>
                <a:gd name="T58" fmla="*/ 0 w 275"/>
                <a:gd name="T59" fmla="*/ 0 h 533"/>
                <a:gd name="T60" fmla="*/ 0 w 275"/>
                <a:gd name="T61" fmla="*/ 0 h 533"/>
                <a:gd name="T62" fmla="*/ 0 w 275"/>
                <a:gd name="T63" fmla="*/ 0 h 533"/>
                <a:gd name="T64" fmla="*/ 0 w 275"/>
                <a:gd name="T65" fmla="*/ 0 h 533"/>
                <a:gd name="T66" fmla="*/ 0 w 275"/>
                <a:gd name="T67" fmla="*/ 0 h 533"/>
                <a:gd name="T68" fmla="*/ 0 w 275"/>
                <a:gd name="T69" fmla="*/ 0 h 533"/>
                <a:gd name="T70" fmla="*/ 0 w 275"/>
                <a:gd name="T71" fmla="*/ 0 h 533"/>
                <a:gd name="T72" fmla="*/ 0 w 275"/>
                <a:gd name="T73" fmla="*/ 0 h 533"/>
                <a:gd name="T74" fmla="*/ 0 w 275"/>
                <a:gd name="T75" fmla="*/ 0 h 533"/>
                <a:gd name="T76" fmla="*/ 0 w 275"/>
                <a:gd name="T77" fmla="*/ 0 h 533"/>
                <a:gd name="T78" fmla="*/ 0 w 275"/>
                <a:gd name="T79" fmla="*/ 0 h 533"/>
                <a:gd name="T80" fmla="*/ 0 w 275"/>
                <a:gd name="T81" fmla="*/ 0 h 533"/>
                <a:gd name="T82" fmla="*/ 0 w 275"/>
                <a:gd name="T83" fmla="*/ 0 h 533"/>
                <a:gd name="T84" fmla="*/ 0 w 275"/>
                <a:gd name="T85" fmla="*/ 0 h 5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5"/>
                <a:gd name="T130" fmla="*/ 0 h 533"/>
                <a:gd name="T131" fmla="*/ 275 w 275"/>
                <a:gd name="T132" fmla="*/ 533 h 53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5" h="533">
                  <a:moveTo>
                    <a:pt x="254" y="344"/>
                  </a:moveTo>
                  <a:lnTo>
                    <a:pt x="259" y="339"/>
                  </a:lnTo>
                  <a:lnTo>
                    <a:pt x="259" y="322"/>
                  </a:lnTo>
                  <a:lnTo>
                    <a:pt x="259" y="311"/>
                  </a:lnTo>
                  <a:lnTo>
                    <a:pt x="259" y="294"/>
                  </a:lnTo>
                  <a:lnTo>
                    <a:pt x="270" y="266"/>
                  </a:lnTo>
                  <a:lnTo>
                    <a:pt x="275" y="227"/>
                  </a:lnTo>
                  <a:lnTo>
                    <a:pt x="275" y="189"/>
                  </a:lnTo>
                  <a:lnTo>
                    <a:pt x="275" y="144"/>
                  </a:lnTo>
                  <a:lnTo>
                    <a:pt x="243" y="50"/>
                  </a:lnTo>
                  <a:lnTo>
                    <a:pt x="227" y="33"/>
                  </a:lnTo>
                  <a:lnTo>
                    <a:pt x="205" y="22"/>
                  </a:lnTo>
                  <a:lnTo>
                    <a:pt x="183" y="17"/>
                  </a:lnTo>
                  <a:lnTo>
                    <a:pt x="162" y="11"/>
                  </a:lnTo>
                  <a:lnTo>
                    <a:pt x="135" y="11"/>
                  </a:lnTo>
                  <a:lnTo>
                    <a:pt x="114" y="5"/>
                  </a:lnTo>
                  <a:lnTo>
                    <a:pt x="86" y="5"/>
                  </a:lnTo>
                  <a:lnTo>
                    <a:pt x="59" y="0"/>
                  </a:lnTo>
                  <a:lnTo>
                    <a:pt x="38" y="22"/>
                  </a:lnTo>
                  <a:lnTo>
                    <a:pt x="27" y="50"/>
                  </a:lnTo>
                  <a:lnTo>
                    <a:pt x="22" y="83"/>
                  </a:lnTo>
                  <a:lnTo>
                    <a:pt x="16" y="116"/>
                  </a:lnTo>
                  <a:lnTo>
                    <a:pt x="22" y="156"/>
                  </a:lnTo>
                  <a:lnTo>
                    <a:pt x="22" y="194"/>
                  </a:lnTo>
                  <a:lnTo>
                    <a:pt x="22" y="227"/>
                  </a:lnTo>
                  <a:lnTo>
                    <a:pt x="22" y="261"/>
                  </a:lnTo>
                  <a:lnTo>
                    <a:pt x="0" y="477"/>
                  </a:lnTo>
                  <a:lnTo>
                    <a:pt x="22" y="505"/>
                  </a:lnTo>
                  <a:lnTo>
                    <a:pt x="54" y="528"/>
                  </a:lnTo>
                  <a:lnTo>
                    <a:pt x="91" y="533"/>
                  </a:lnTo>
                  <a:lnTo>
                    <a:pt x="124" y="528"/>
                  </a:lnTo>
                  <a:lnTo>
                    <a:pt x="140" y="516"/>
                  </a:lnTo>
                  <a:lnTo>
                    <a:pt x="162" y="500"/>
                  </a:lnTo>
                  <a:lnTo>
                    <a:pt x="178" y="483"/>
                  </a:lnTo>
                  <a:lnTo>
                    <a:pt x="205" y="455"/>
                  </a:lnTo>
                  <a:lnTo>
                    <a:pt x="211" y="433"/>
                  </a:lnTo>
                  <a:lnTo>
                    <a:pt x="221" y="410"/>
                  </a:lnTo>
                  <a:lnTo>
                    <a:pt x="238" y="388"/>
                  </a:lnTo>
                  <a:lnTo>
                    <a:pt x="254" y="367"/>
                  </a:lnTo>
                  <a:lnTo>
                    <a:pt x="254" y="360"/>
                  </a:lnTo>
                  <a:lnTo>
                    <a:pt x="254" y="355"/>
                  </a:lnTo>
                  <a:lnTo>
                    <a:pt x="254" y="350"/>
                  </a:lnTo>
                  <a:lnTo>
                    <a:pt x="254" y="3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9" name="Freeform 163"/>
            <p:cNvSpPr>
              <a:spLocks/>
            </p:cNvSpPr>
            <p:nvPr/>
          </p:nvSpPr>
          <p:spPr bwMode="auto">
            <a:xfrm>
              <a:off x="-245" y="-448"/>
              <a:ext cx="10" cy="23"/>
            </a:xfrm>
            <a:custGeom>
              <a:avLst/>
              <a:gdLst>
                <a:gd name="T0" fmla="*/ 0 w 281"/>
                <a:gd name="T1" fmla="*/ 0 h 566"/>
                <a:gd name="T2" fmla="*/ 0 w 281"/>
                <a:gd name="T3" fmla="*/ 0 h 566"/>
                <a:gd name="T4" fmla="*/ 0 w 281"/>
                <a:gd name="T5" fmla="*/ 0 h 566"/>
                <a:gd name="T6" fmla="*/ 0 w 281"/>
                <a:gd name="T7" fmla="*/ 0 h 566"/>
                <a:gd name="T8" fmla="*/ 0 w 281"/>
                <a:gd name="T9" fmla="*/ 0 h 566"/>
                <a:gd name="T10" fmla="*/ 0 w 281"/>
                <a:gd name="T11" fmla="*/ 0 h 566"/>
                <a:gd name="T12" fmla="*/ 0 w 281"/>
                <a:gd name="T13" fmla="*/ 0 h 566"/>
                <a:gd name="T14" fmla="*/ 0 w 281"/>
                <a:gd name="T15" fmla="*/ 0 h 566"/>
                <a:gd name="T16" fmla="*/ 0 w 281"/>
                <a:gd name="T17" fmla="*/ 0 h 566"/>
                <a:gd name="T18" fmla="*/ 0 w 281"/>
                <a:gd name="T19" fmla="*/ 0 h 566"/>
                <a:gd name="T20" fmla="*/ 0 w 281"/>
                <a:gd name="T21" fmla="*/ 0 h 566"/>
                <a:gd name="T22" fmla="*/ 0 w 281"/>
                <a:gd name="T23" fmla="*/ 0 h 566"/>
                <a:gd name="T24" fmla="*/ 0 w 281"/>
                <a:gd name="T25" fmla="*/ 0 h 566"/>
                <a:gd name="T26" fmla="*/ 0 w 281"/>
                <a:gd name="T27" fmla="*/ 0 h 566"/>
                <a:gd name="T28" fmla="*/ 0 w 281"/>
                <a:gd name="T29" fmla="*/ 0 h 566"/>
                <a:gd name="T30" fmla="*/ 0 w 281"/>
                <a:gd name="T31" fmla="*/ 0 h 566"/>
                <a:gd name="T32" fmla="*/ 0 w 281"/>
                <a:gd name="T33" fmla="*/ 0 h 566"/>
                <a:gd name="T34" fmla="*/ 0 w 281"/>
                <a:gd name="T35" fmla="*/ 0 h 566"/>
                <a:gd name="T36" fmla="*/ 0 w 281"/>
                <a:gd name="T37" fmla="*/ 0 h 566"/>
                <a:gd name="T38" fmla="*/ 0 w 281"/>
                <a:gd name="T39" fmla="*/ 0 h 566"/>
                <a:gd name="T40" fmla="*/ 0 w 281"/>
                <a:gd name="T41" fmla="*/ 0 h 566"/>
                <a:gd name="T42" fmla="*/ 0 w 281"/>
                <a:gd name="T43" fmla="*/ 0 h 566"/>
                <a:gd name="T44" fmla="*/ 0 w 281"/>
                <a:gd name="T45" fmla="*/ 0 h 566"/>
                <a:gd name="T46" fmla="*/ 0 w 281"/>
                <a:gd name="T47" fmla="*/ 0 h 566"/>
                <a:gd name="T48" fmla="*/ 0 w 281"/>
                <a:gd name="T49" fmla="*/ 0 h 566"/>
                <a:gd name="T50" fmla="*/ 0 w 281"/>
                <a:gd name="T51" fmla="*/ 0 h 566"/>
                <a:gd name="T52" fmla="*/ 0 w 281"/>
                <a:gd name="T53" fmla="*/ 0 h 566"/>
                <a:gd name="T54" fmla="*/ 0 w 281"/>
                <a:gd name="T55" fmla="*/ 0 h 566"/>
                <a:gd name="T56" fmla="*/ 0 w 281"/>
                <a:gd name="T57" fmla="*/ 0 h 566"/>
                <a:gd name="T58" fmla="*/ 0 w 281"/>
                <a:gd name="T59" fmla="*/ 0 h 566"/>
                <a:gd name="T60" fmla="*/ 0 w 281"/>
                <a:gd name="T61" fmla="*/ 0 h 566"/>
                <a:gd name="T62" fmla="*/ 0 w 281"/>
                <a:gd name="T63" fmla="*/ 0 h 566"/>
                <a:gd name="T64" fmla="*/ 0 w 281"/>
                <a:gd name="T65" fmla="*/ 0 h 566"/>
                <a:gd name="T66" fmla="*/ 0 w 281"/>
                <a:gd name="T67" fmla="*/ 0 h 566"/>
                <a:gd name="T68" fmla="*/ 0 w 281"/>
                <a:gd name="T69" fmla="*/ 0 h 566"/>
                <a:gd name="T70" fmla="*/ 0 w 281"/>
                <a:gd name="T71" fmla="*/ 0 h 566"/>
                <a:gd name="T72" fmla="*/ 0 w 281"/>
                <a:gd name="T73" fmla="*/ 0 h 566"/>
                <a:gd name="T74" fmla="*/ 0 w 281"/>
                <a:gd name="T75" fmla="*/ 0 h 566"/>
                <a:gd name="T76" fmla="*/ 0 w 281"/>
                <a:gd name="T77" fmla="*/ 0 h 5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81"/>
                <a:gd name="T118" fmla="*/ 0 h 566"/>
                <a:gd name="T119" fmla="*/ 281 w 281"/>
                <a:gd name="T120" fmla="*/ 566 h 56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81" h="566">
                  <a:moveTo>
                    <a:pt x="200" y="523"/>
                  </a:moveTo>
                  <a:lnTo>
                    <a:pt x="281" y="95"/>
                  </a:lnTo>
                  <a:lnTo>
                    <a:pt x="281" y="84"/>
                  </a:lnTo>
                  <a:lnTo>
                    <a:pt x="276" y="78"/>
                  </a:lnTo>
                  <a:lnTo>
                    <a:pt x="270" y="68"/>
                  </a:lnTo>
                  <a:lnTo>
                    <a:pt x="265" y="56"/>
                  </a:lnTo>
                  <a:lnTo>
                    <a:pt x="243" y="39"/>
                  </a:lnTo>
                  <a:lnTo>
                    <a:pt x="216" y="23"/>
                  </a:lnTo>
                  <a:lnTo>
                    <a:pt x="184" y="11"/>
                  </a:lnTo>
                  <a:lnTo>
                    <a:pt x="157" y="0"/>
                  </a:lnTo>
                  <a:lnTo>
                    <a:pt x="124" y="0"/>
                  </a:lnTo>
                  <a:lnTo>
                    <a:pt x="87" y="0"/>
                  </a:lnTo>
                  <a:lnTo>
                    <a:pt x="49" y="6"/>
                  </a:lnTo>
                  <a:lnTo>
                    <a:pt x="11" y="17"/>
                  </a:lnTo>
                  <a:lnTo>
                    <a:pt x="5" y="28"/>
                  </a:lnTo>
                  <a:lnTo>
                    <a:pt x="5" y="45"/>
                  </a:lnTo>
                  <a:lnTo>
                    <a:pt x="5" y="56"/>
                  </a:lnTo>
                  <a:lnTo>
                    <a:pt x="11" y="73"/>
                  </a:lnTo>
                  <a:lnTo>
                    <a:pt x="16" y="89"/>
                  </a:lnTo>
                  <a:lnTo>
                    <a:pt x="22" y="106"/>
                  </a:lnTo>
                  <a:lnTo>
                    <a:pt x="28" y="128"/>
                  </a:lnTo>
                  <a:lnTo>
                    <a:pt x="28" y="156"/>
                  </a:lnTo>
                  <a:lnTo>
                    <a:pt x="0" y="478"/>
                  </a:lnTo>
                  <a:lnTo>
                    <a:pt x="11" y="500"/>
                  </a:lnTo>
                  <a:lnTo>
                    <a:pt x="28" y="516"/>
                  </a:lnTo>
                  <a:lnTo>
                    <a:pt x="49" y="533"/>
                  </a:lnTo>
                  <a:lnTo>
                    <a:pt x="70" y="550"/>
                  </a:lnTo>
                  <a:lnTo>
                    <a:pt x="76" y="556"/>
                  </a:lnTo>
                  <a:lnTo>
                    <a:pt x="87" y="556"/>
                  </a:lnTo>
                  <a:lnTo>
                    <a:pt x="103" y="561"/>
                  </a:lnTo>
                  <a:lnTo>
                    <a:pt x="113" y="566"/>
                  </a:lnTo>
                  <a:lnTo>
                    <a:pt x="136" y="566"/>
                  </a:lnTo>
                  <a:lnTo>
                    <a:pt x="152" y="566"/>
                  </a:lnTo>
                  <a:lnTo>
                    <a:pt x="173" y="556"/>
                  </a:lnTo>
                  <a:lnTo>
                    <a:pt x="194" y="539"/>
                  </a:lnTo>
                  <a:lnTo>
                    <a:pt x="200" y="528"/>
                  </a:lnTo>
                  <a:lnTo>
                    <a:pt x="200" y="5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0" name="Freeform 164"/>
            <p:cNvSpPr>
              <a:spLocks/>
            </p:cNvSpPr>
            <p:nvPr/>
          </p:nvSpPr>
          <p:spPr bwMode="auto">
            <a:xfrm>
              <a:off x="-244" y="-482"/>
              <a:ext cx="9" cy="20"/>
            </a:xfrm>
            <a:custGeom>
              <a:avLst/>
              <a:gdLst>
                <a:gd name="T0" fmla="*/ 0 w 243"/>
                <a:gd name="T1" fmla="*/ 0 h 500"/>
                <a:gd name="T2" fmla="*/ 0 w 243"/>
                <a:gd name="T3" fmla="*/ 0 h 500"/>
                <a:gd name="T4" fmla="*/ 0 w 243"/>
                <a:gd name="T5" fmla="*/ 0 h 500"/>
                <a:gd name="T6" fmla="*/ 0 w 243"/>
                <a:gd name="T7" fmla="*/ 0 h 500"/>
                <a:gd name="T8" fmla="*/ 0 w 243"/>
                <a:gd name="T9" fmla="*/ 0 h 500"/>
                <a:gd name="T10" fmla="*/ 0 w 243"/>
                <a:gd name="T11" fmla="*/ 0 h 500"/>
                <a:gd name="T12" fmla="*/ 0 w 243"/>
                <a:gd name="T13" fmla="*/ 0 h 500"/>
                <a:gd name="T14" fmla="*/ 0 w 243"/>
                <a:gd name="T15" fmla="*/ 0 h 500"/>
                <a:gd name="T16" fmla="*/ 0 w 243"/>
                <a:gd name="T17" fmla="*/ 0 h 500"/>
                <a:gd name="T18" fmla="*/ 0 w 243"/>
                <a:gd name="T19" fmla="*/ 0 h 500"/>
                <a:gd name="T20" fmla="*/ 0 w 243"/>
                <a:gd name="T21" fmla="*/ 0 h 500"/>
                <a:gd name="T22" fmla="*/ 0 w 243"/>
                <a:gd name="T23" fmla="*/ 0 h 500"/>
                <a:gd name="T24" fmla="*/ 0 w 243"/>
                <a:gd name="T25" fmla="*/ 0 h 500"/>
                <a:gd name="T26" fmla="*/ 0 w 243"/>
                <a:gd name="T27" fmla="*/ 0 h 500"/>
                <a:gd name="T28" fmla="*/ 0 w 243"/>
                <a:gd name="T29" fmla="*/ 0 h 500"/>
                <a:gd name="T30" fmla="*/ 0 w 243"/>
                <a:gd name="T31" fmla="*/ 0 h 500"/>
                <a:gd name="T32" fmla="*/ 0 w 243"/>
                <a:gd name="T33" fmla="*/ 0 h 500"/>
                <a:gd name="T34" fmla="*/ 0 w 243"/>
                <a:gd name="T35" fmla="*/ 0 h 500"/>
                <a:gd name="T36" fmla="*/ 0 w 243"/>
                <a:gd name="T37" fmla="*/ 0 h 5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43"/>
                <a:gd name="T58" fmla="*/ 0 h 500"/>
                <a:gd name="T59" fmla="*/ 243 w 243"/>
                <a:gd name="T60" fmla="*/ 500 h 5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43" h="500">
                  <a:moveTo>
                    <a:pt x="238" y="395"/>
                  </a:moveTo>
                  <a:lnTo>
                    <a:pt x="243" y="83"/>
                  </a:lnTo>
                  <a:lnTo>
                    <a:pt x="227" y="66"/>
                  </a:lnTo>
                  <a:lnTo>
                    <a:pt x="205" y="50"/>
                  </a:lnTo>
                  <a:lnTo>
                    <a:pt x="172" y="28"/>
                  </a:lnTo>
                  <a:lnTo>
                    <a:pt x="151" y="0"/>
                  </a:lnTo>
                  <a:lnTo>
                    <a:pt x="114" y="0"/>
                  </a:lnTo>
                  <a:lnTo>
                    <a:pt x="75" y="0"/>
                  </a:lnTo>
                  <a:lnTo>
                    <a:pt x="38" y="11"/>
                  </a:lnTo>
                  <a:lnTo>
                    <a:pt x="0" y="23"/>
                  </a:lnTo>
                  <a:lnTo>
                    <a:pt x="0" y="433"/>
                  </a:lnTo>
                  <a:lnTo>
                    <a:pt x="22" y="455"/>
                  </a:lnTo>
                  <a:lnTo>
                    <a:pt x="54" y="471"/>
                  </a:lnTo>
                  <a:lnTo>
                    <a:pt x="91" y="483"/>
                  </a:lnTo>
                  <a:lnTo>
                    <a:pt x="124" y="500"/>
                  </a:lnTo>
                  <a:lnTo>
                    <a:pt x="156" y="494"/>
                  </a:lnTo>
                  <a:lnTo>
                    <a:pt x="183" y="466"/>
                  </a:lnTo>
                  <a:lnTo>
                    <a:pt x="211" y="428"/>
                  </a:lnTo>
                  <a:lnTo>
                    <a:pt x="238" y="3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1" name="Freeform 165"/>
            <p:cNvSpPr>
              <a:spLocks/>
            </p:cNvSpPr>
            <p:nvPr/>
          </p:nvSpPr>
          <p:spPr bwMode="auto">
            <a:xfrm>
              <a:off x="-242" y="-523"/>
              <a:ext cx="21" cy="25"/>
            </a:xfrm>
            <a:custGeom>
              <a:avLst/>
              <a:gdLst>
                <a:gd name="T0" fmla="*/ 0 w 588"/>
                <a:gd name="T1" fmla="*/ 0 h 623"/>
                <a:gd name="T2" fmla="*/ 0 w 588"/>
                <a:gd name="T3" fmla="*/ 0 h 623"/>
                <a:gd name="T4" fmla="*/ 0 w 588"/>
                <a:gd name="T5" fmla="*/ 0 h 623"/>
                <a:gd name="T6" fmla="*/ 0 w 588"/>
                <a:gd name="T7" fmla="*/ 0 h 623"/>
                <a:gd name="T8" fmla="*/ 0 w 588"/>
                <a:gd name="T9" fmla="*/ 0 h 623"/>
                <a:gd name="T10" fmla="*/ 0 w 588"/>
                <a:gd name="T11" fmla="*/ 0 h 623"/>
                <a:gd name="T12" fmla="*/ 0 w 588"/>
                <a:gd name="T13" fmla="*/ 0 h 623"/>
                <a:gd name="T14" fmla="*/ 0 w 588"/>
                <a:gd name="T15" fmla="*/ 0 h 623"/>
                <a:gd name="T16" fmla="*/ 0 w 588"/>
                <a:gd name="T17" fmla="*/ 0 h 623"/>
                <a:gd name="T18" fmla="*/ 0 w 588"/>
                <a:gd name="T19" fmla="*/ 0 h 623"/>
                <a:gd name="T20" fmla="*/ 0 w 588"/>
                <a:gd name="T21" fmla="*/ 0 h 623"/>
                <a:gd name="T22" fmla="*/ 0 w 588"/>
                <a:gd name="T23" fmla="*/ 0 h 623"/>
                <a:gd name="T24" fmla="*/ 0 w 588"/>
                <a:gd name="T25" fmla="*/ 0 h 623"/>
                <a:gd name="T26" fmla="*/ 0 w 588"/>
                <a:gd name="T27" fmla="*/ 0 h 623"/>
                <a:gd name="T28" fmla="*/ 0 w 588"/>
                <a:gd name="T29" fmla="*/ 0 h 623"/>
                <a:gd name="T30" fmla="*/ 0 w 588"/>
                <a:gd name="T31" fmla="*/ 0 h 623"/>
                <a:gd name="T32" fmla="*/ 0 w 588"/>
                <a:gd name="T33" fmla="*/ 0 h 623"/>
                <a:gd name="T34" fmla="*/ 0 w 588"/>
                <a:gd name="T35" fmla="*/ 0 h 623"/>
                <a:gd name="T36" fmla="*/ 0 w 588"/>
                <a:gd name="T37" fmla="*/ 0 h 623"/>
                <a:gd name="T38" fmla="*/ 0 w 588"/>
                <a:gd name="T39" fmla="*/ 0 h 623"/>
                <a:gd name="T40" fmla="*/ 0 w 588"/>
                <a:gd name="T41" fmla="*/ 0 h 623"/>
                <a:gd name="T42" fmla="*/ 0 w 588"/>
                <a:gd name="T43" fmla="*/ 0 h 623"/>
                <a:gd name="T44" fmla="*/ 0 w 588"/>
                <a:gd name="T45" fmla="*/ 0 h 623"/>
                <a:gd name="T46" fmla="*/ 0 w 588"/>
                <a:gd name="T47" fmla="*/ 0 h 623"/>
                <a:gd name="T48" fmla="*/ 0 w 588"/>
                <a:gd name="T49" fmla="*/ 0 h 623"/>
                <a:gd name="T50" fmla="*/ 0 w 588"/>
                <a:gd name="T51" fmla="*/ 0 h 623"/>
                <a:gd name="T52" fmla="*/ 0 w 588"/>
                <a:gd name="T53" fmla="*/ 0 h 623"/>
                <a:gd name="T54" fmla="*/ 0 w 588"/>
                <a:gd name="T55" fmla="*/ 0 h 623"/>
                <a:gd name="T56" fmla="*/ 0 w 588"/>
                <a:gd name="T57" fmla="*/ 0 h 623"/>
                <a:gd name="T58" fmla="*/ 0 w 588"/>
                <a:gd name="T59" fmla="*/ 0 h 623"/>
                <a:gd name="T60" fmla="*/ 0 w 588"/>
                <a:gd name="T61" fmla="*/ 0 h 623"/>
                <a:gd name="T62" fmla="*/ 0 w 588"/>
                <a:gd name="T63" fmla="*/ 0 h 623"/>
                <a:gd name="T64" fmla="*/ 0 w 588"/>
                <a:gd name="T65" fmla="*/ 0 h 623"/>
                <a:gd name="T66" fmla="*/ 0 w 588"/>
                <a:gd name="T67" fmla="*/ 0 h 623"/>
                <a:gd name="T68" fmla="*/ 0 w 588"/>
                <a:gd name="T69" fmla="*/ 0 h 623"/>
                <a:gd name="T70" fmla="*/ 0 w 588"/>
                <a:gd name="T71" fmla="*/ 0 h 623"/>
                <a:gd name="T72" fmla="*/ 0 w 588"/>
                <a:gd name="T73" fmla="*/ 0 h 623"/>
                <a:gd name="T74" fmla="*/ 0 w 588"/>
                <a:gd name="T75" fmla="*/ 0 h 623"/>
                <a:gd name="T76" fmla="*/ 0 w 588"/>
                <a:gd name="T77" fmla="*/ 0 h 623"/>
                <a:gd name="T78" fmla="*/ 0 w 588"/>
                <a:gd name="T79" fmla="*/ 0 h 623"/>
                <a:gd name="T80" fmla="*/ 0 w 588"/>
                <a:gd name="T81" fmla="*/ 0 h 623"/>
                <a:gd name="T82" fmla="*/ 0 w 588"/>
                <a:gd name="T83" fmla="*/ 0 h 6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88"/>
                <a:gd name="T127" fmla="*/ 0 h 623"/>
                <a:gd name="T128" fmla="*/ 588 w 588"/>
                <a:gd name="T129" fmla="*/ 623 h 6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88" h="623">
                  <a:moveTo>
                    <a:pt x="513" y="417"/>
                  </a:moveTo>
                  <a:lnTo>
                    <a:pt x="588" y="211"/>
                  </a:lnTo>
                  <a:lnTo>
                    <a:pt x="588" y="173"/>
                  </a:lnTo>
                  <a:lnTo>
                    <a:pt x="588" y="133"/>
                  </a:lnTo>
                  <a:lnTo>
                    <a:pt x="577" y="100"/>
                  </a:lnTo>
                  <a:lnTo>
                    <a:pt x="566" y="62"/>
                  </a:lnTo>
                  <a:lnTo>
                    <a:pt x="556" y="50"/>
                  </a:lnTo>
                  <a:lnTo>
                    <a:pt x="545" y="40"/>
                  </a:lnTo>
                  <a:lnTo>
                    <a:pt x="529" y="28"/>
                  </a:lnTo>
                  <a:lnTo>
                    <a:pt x="507" y="12"/>
                  </a:lnTo>
                  <a:lnTo>
                    <a:pt x="389" y="0"/>
                  </a:lnTo>
                  <a:lnTo>
                    <a:pt x="384" y="7"/>
                  </a:lnTo>
                  <a:lnTo>
                    <a:pt x="372" y="12"/>
                  </a:lnTo>
                  <a:lnTo>
                    <a:pt x="367" y="17"/>
                  </a:lnTo>
                  <a:lnTo>
                    <a:pt x="351" y="23"/>
                  </a:lnTo>
                  <a:lnTo>
                    <a:pt x="345" y="34"/>
                  </a:lnTo>
                  <a:lnTo>
                    <a:pt x="334" y="40"/>
                  </a:lnTo>
                  <a:lnTo>
                    <a:pt x="329" y="50"/>
                  </a:lnTo>
                  <a:lnTo>
                    <a:pt x="318" y="62"/>
                  </a:lnTo>
                  <a:lnTo>
                    <a:pt x="313" y="95"/>
                  </a:lnTo>
                  <a:lnTo>
                    <a:pt x="318" y="128"/>
                  </a:lnTo>
                  <a:lnTo>
                    <a:pt x="329" y="161"/>
                  </a:lnTo>
                  <a:lnTo>
                    <a:pt x="345" y="201"/>
                  </a:lnTo>
                  <a:lnTo>
                    <a:pt x="340" y="211"/>
                  </a:lnTo>
                  <a:lnTo>
                    <a:pt x="334" y="217"/>
                  </a:lnTo>
                  <a:lnTo>
                    <a:pt x="324" y="223"/>
                  </a:lnTo>
                  <a:lnTo>
                    <a:pt x="308" y="228"/>
                  </a:lnTo>
                  <a:lnTo>
                    <a:pt x="302" y="223"/>
                  </a:lnTo>
                  <a:lnTo>
                    <a:pt x="292" y="217"/>
                  </a:lnTo>
                  <a:lnTo>
                    <a:pt x="281" y="211"/>
                  </a:lnTo>
                  <a:lnTo>
                    <a:pt x="270" y="201"/>
                  </a:lnTo>
                  <a:lnTo>
                    <a:pt x="259" y="178"/>
                  </a:lnTo>
                  <a:lnTo>
                    <a:pt x="253" y="161"/>
                  </a:lnTo>
                  <a:lnTo>
                    <a:pt x="243" y="145"/>
                  </a:lnTo>
                  <a:lnTo>
                    <a:pt x="221" y="123"/>
                  </a:lnTo>
                  <a:lnTo>
                    <a:pt x="103" y="111"/>
                  </a:lnTo>
                  <a:lnTo>
                    <a:pt x="87" y="123"/>
                  </a:lnTo>
                  <a:lnTo>
                    <a:pt x="65" y="128"/>
                  </a:lnTo>
                  <a:lnTo>
                    <a:pt x="48" y="133"/>
                  </a:lnTo>
                  <a:lnTo>
                    <a:pt x="27" y="145"/>
                  </a:lnTo>
                  <a:lnTo>
                    <a:pt x="22" y="168"/>
                  </a:lnTo>
                  <a:lnTo>
                    <a:pt x="16" y="189"/>
                  </a:lnTo>
                  <a:lnTo>
                    <a:pt x="11" y="217"/>
                  </a:lnTo>
                  <a:lnTo>
                    <a:pt x="0" y="251"/>
                  </a:lnTo>
                  <a:lnTo>
                    <a:pt x="0" y="261"/>
                  </a:lnTo>
                  <a:lnTo>
                    <a:pt x="0" y="278"/>
                  </a:lnTo>
                  <a:lnTo>
                    <a:pt x="6" y="289"/>
                  </a:lnTo>
                  <a:lnTo>
                    <a:pt x="11" y="306"/>
                  </a:lnTo>
                  <a:lnTo>
                    <a:pt x="22" y="328"/>
                  </a:lnTo>
                  <a:lnTo>
                    <a:pt x="27" y="350"/>
                  </a:lnTo>
                  <a:lnTo>
                    <a:pt x="32" y="378"/>
                  </a:lnTo>
                  <a:lnTo>
                    <a:pt x="32" y="400"/>
                  </a:lnTo>
                  <a:lnTo>
                    <a:pt x="27" y="428"/>
                  </a:lnTo>
                  <a:lnTo>
                    <a:pt x="27" y="462"/>
                  </a:lnTo>
                  <a:lnTo>
                    <a:pt x="27" y="489"/>
                  </a:lnTo>
                  <a:lnTo>
                    <a:pt x="27" y="517"/>
                  </a:lnTo>
                  <a:lnTo>
                    <a:pt x="32" y="545"/>
                  </a:lnTo>
                  <a:lnTo>
                    <a:pt x="48" y="566"/>
                  </a:lnTo>
                  <a:lnTo>
                    <a:pt x="71" y="595"/>
                  </a:lnTo>
                  <a:lnTo>
                    <a:pt x="97" y="616"/>
                  </a:lnTo>
                  <a:lnTo>
                    <a:pt x="129" y="623"/>
                  </a:lnTo>
                  <a:lnTo>
                    <a:pt x="151" y="616"/>
                  </a:lnTo>
                  <a:lnTo>
                    <a:pt x="179" y="611"/>
                  </a:lnTo>
                  <a:lnTo>
                    <a:pt x="205" y="606"/>
                  </a:lnTo>
                  <a:lnTo>
                    <a:pt x="221" y="595"/>
                  </a:lnTo>
                  <a:lnTo>
                    <a:pt x="237" y="578"/>
                  </a:lnTo>
                  <a:lnTo>
                    <a:pt x="259" y="561"/>
                  </a:lnTo>
                  <a:lnTo>
                    <a:pt x="281" y="533"/>
                  </a:lnTo>
                  <a:lnTo>
                    <a:pt x="286" y="428"/>
                  </a:lnTo>
                  <a:lnTo>
                    <a:pt x="292" y="422"/>
                  </a:lnTo>
                  <a:lnTo>
                    <a:pt x="302" y="412"/>
                  </a:lnTo>
                  <a:lnTo>
                    <a:pt x="313" y="405"/>
                  </a:lnTo>
                  <a:lnTo>
                    <a:pt x="324" y="405"/>
                  </a:lnTo>
                  <a:lnTo>
                    <a:pt x="345" y="412"/>
                  </a:lnTo>
                  <a:lnTo>
                    <a:pt x="356" y="428"/>
                  </a:lnTo>
                  <a:lnTo>
                    <a:pt x="372" y="450"/>
                  </a:lnTo>
                  <a:lnTo>
                    <a:pt x="405" y="472"/>
                  </a:lnTo>
                  <a:lnTo>
                    <a:pt x="432" y="478"/>
                  </a:lnTo>
                  <a:lnTo>
                    <a:pt x="458" y="467"/>
                  </a:lnTo>
                  <a:lnTo>
                    <a:pt x="480" y="450"/>
                  </a:lnTo>
                  <a:lnTo>
                    <a:pt x="513" y="428"/>
                  </a:lnTo>
                  <a:lnTo>
                    <a:pt x="513" y="422"/>
                  </a:lnTo>
                  <a:lnTo>
                    <a:pt x="513" y="4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2" name="Freeform 166"/>
            <p:cNvSpPr>
              <a:spLocks/>
            </p:cNvSpPr>
            <p:nvPr/>
          </p:nvSpPr>
          <p:spPr bwMode="auto">
            <a:xfrm>
              <a:off x="-231" y="-512"/>
              <a:ext cx="1" cy="3"/>
            </a:xfrm>
            <a:custGeom>
              <a:avLst/>
              <a:gdLst>
                <a:gd name="T0" fmla="*/ 0 w 10"/>
                <a:gd name="T1" fmla="*/ 0 h 89"/>
                <a:gd name="T2" fmla="*/ 0 w 10"/>
                <a:gd name="T3" fmla="*/ 0 h 89"/>
                <a:gd name="T4" fmla="*/ 0 w 10"/>
                <a:gd name="T5" fmla="*/ 0 h 89"/>
                <a:gd name="T6" fmla="*/ 0 w 10"/>
                <a:gd name="T7" fmla="*/ 0 h 89"/>
                <a:gd name="T8" fmla="*/ 0 w 10"/>
                <a:gd name="T9" fmla="*/ 0 h 89"/>
                <a:gd name="T10" fmla="*/ 0 w 10"/>
                <a:gd name="T11" fmla="*/ 0 h 89"/>
                <a:gd name="T12" fmla="*/ 0 w 10"/>
                <a:gd name="T13" fmla="*/ 0 h 89"/>
                <a:gd name="T14" fmla="*/ 0 w 10"/>
                <a:gd name="T15" fmla="*/ 0 h 89"/>
                <a:gd name="T16" fmla="*/ 0 w 10"/>
                <a:gd name="T17" fmla="*/ 0 h 89"/>
                <a:gd name="T18" fmla="*/ 0 w 10"/>
                <a:gd name="T19" fmla="*/ 0 h 89"/>
                <a:gd name="T20" fmla="*/ 0 w 10"/>
                <a:gd name="T21" fmla="*/ 0 h 89"/>
                <a:gd name="T22" fmla="*/ 0 w 10"/>
                <a:gd name="T23" fmla="*/ 0 h 89"/>
                <a:gd name="T24" fmla="*/ 0 w 10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89"/>
                <a:gd name="T41" fmla="*/ 10 w 10"/>
                <a:gd name="T42" fmla="*/ 89 h 8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89">
                  <a:moveTo>
                    <a:pt x="5" y="72"/>
                  </a:moveTo>
                  <a:lnTo>
                    <a:pt x="5" y="61"/>
                  </a:lnTo>
                  <a:lnTo>
                    <a:pt x="5" y="49"/>
                  </a:lnTo>
                  <a:lnTo>
                    <a:pt x="5" y="33"/>
                  </a:lnTo>
                  <a:lnTo>
                    <a:pt x="5" y="21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10" y="5"/>
                  </a:lnTo>
                  <a:lnTo>
                    <a:pt x="0" y="21"/>
                  </a:lnTo>
                  <a:lnTo>
                    <a:pt x="0" y="38"/>
                  </a:lnTo>
                  <a:lnTo>
                    <a:pt x="5" y="72"/>
                  </a:lnTo>
                  <a:lnTo>
                    <a:pt x="5" y="89"/>
                  </a:lnTo>
                  <a:lnTo>
                    <a:pt x="5" y="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3" name="Freeform 167"/>
            <p:cNvSpPr>
              <a:spLocks/>
            </p:cNvSpPr>
            <p:nvPr/>
          </p:nvSpPr>
          <p:spPr bwMode="auto">
            <a:xfrm>
              <a:off x="-276" y="-393"/>
              <a:ext cx="5" cy="6"/>
            </a:xfrm>
            <a:custGeom>
              <a:avLst/>
              <a:gdLst>
                <a:gd name="T0" fmla="*/ 0 w 163"/>
                <a:gd name="T1" fmla="*/ 0 h 144"/>
                <a:gd name="T2" fmla="*/ 0 w 163"/>
                <a:gd name="T3" fmla="*/ 0 h 144"/>
                <a:gd name="T4" fmla="*/ 0 w 163"/>
                <a:gd name="T5" fmla="*/ 0 h 144"/>
                <a:gd name="T6" fmla="*/ 0 w 163"/>
                <a:gd name="T7" fmla="*/ 0 h 144"/>
                <a:gd name="T8" fmla="*/ 0 w 163"/>
                <a:gd name="T9" fmla="*/ 0 h 144"/>
                <a:gd name="T10" fmla="*/ 0 w 163"/>
                <a:gd name="T11" fmla="*/ 0 h 144"/>
                <a:gd name="T12" fmla="*/ 0 w 163"/>
                <a:gd name="T13" fmla="*/ 0 h 144"/>
                <a:gd name="T14" fmla="*/ 0 w 163"/>
                <a:gd name="T15" fmla="*/ 0 h 144"/>
                <a:gd name="T16" fmla="*/ 0 w 163"/>
                <a:gd name="T17" fmla="*/ 0 h 144"/>
                <a:gd name="T18" fmla="*/ 0 w 163"/>
                <a:gd name="T19" fmla="*/ 0 h 144"/>
                <a:gd name="T20" fmla="*/ 0 w 163"/>
                <a:gd name="T21" fmla="*/ 0 h 144"/>
                <a:gd name="T22" fmla="*/ 0 w 163"/>
                <a:gd name="T23" fmla="*/ 0 h 144"/>
                <a:gd name="T24" fmla="*/ 0 w 163"/>
                <a:gd name="T25" fmla="*/ 0 h 144"/>
                <a:gd name="T26" fmla="*/ 0 w 163"/>
                <a:gd name="T27" fmla="*/ 0 h 144"/>
                <a:gd name="T28" fmla="*/ 0 w 163"/>
                <a:gd name="T29" fmla="*/ 0 h 144"/>
                <a:gd name="T30" fmla="*/ 0 w 163"/>
                <a:gd name="T31" fmla="*/ 0 h 144"/>
                <a:gd name="T32" fmla="*/ 0 w 163"/>
                <a:gd name="T33" fmla="*/ 0 h 144"/>
                <a:gd name="T34" fmla="*/ 0 w 163"/>
                <a:gd name="T35" fmla="*/ 0 h 144"/>
                <a:gd name="T36" fmla="*/ 0 w 163"/>
                <a:gd name="T37" fmla="*/ 0 h 144"/>
                <a:gd name="T38" fmla="*/ 0 w 163"/>
                <a:gd name="T39" fmla="*/ 0 h 144"/>
                <a:gd name="T40" fmla="*/ 0 w 163"/>
                <a:gd name="T41" fmla="*/ 0 h 144"/>
                <a:gd name="T42" fmla="*/ 0 w 163"/>
                <a:gd name="T43" fmla="*/ 0 h 144"/>
                <a:gd name="T44" fmla="*/ 0 w 163"/>
                <a:gd name="T45" fmla="*/ 0 h 144"/>
                <a:gd name="T46" fmla="*/ 0 w 163"/>
                <a:gd name="T47" fmla="*/ 0 h 144"/>
                <a:gd name="T48" fmla="*/ 0 w 163"/>
                <a:gd name="T49" fmla="*/ 0 h 144"/>
                <a:gd name="T50" fmla="*/ 0 w 163"/>
                <a:gd name="T51" fmla="*/ 0 h 144"/>
                <a:gd name="T52" fmla="*/ 0 w 163"/>
                <a:gd name="T53" fmla="*/ 0 h 144"/>
                <a:gd name="T54" fmla="*/ 0 w 163"/>
                <a:gd name="T55" fmla="*/ 0 h 144"/>
                <a:gd name="T56" fmla="*/ 0 w 163"/>
                <a:gd name="T57" fmla="*/ 0 h 14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3"/>
                <a:gd name="T88" fmla="*/ 0 h 144"/>
                <a:gd name="T89" fmla="*/ 163 w 163"/>
                <a:gd name="T90" fmla="*/ 144 h 14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3" h="144">
                  <a:moveTo>
                    <a:pt x="163" y="128"/>
                  </a:moveTo>
                  <a:lnTo>
                    <a:pt x="157" y="100"/>
                  </a:lnTo>
                  <a:lnTo>
                    <a:pt x="152" y="77"/>
                  </a:lnTo>
                  <a:lnTo>
                    <a:pt x="141" y="50"/>
                  </a:lnTo>
                  <a:lnTo>
                    <a:pt x="124" y="16"/>
                  </a:lnTo>
                  <a:lnTo>
                    <a:pt x="114" y="5"/>
                  </a:lnTo>
                  <a:lnTo>
                    <a:pt x="92" y="0"/>
                  </a:lnTo>
                  <a:lnTo>
                    <a:pt x="65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11" y="5"/>
                  </a:lnTo>
                  <a:lnTo>
                    <a:pt x="0" y="10"/>
                  </a:lnTo>
                  <a:lnTo>
                    <a:pt x="0" y="27"/>
                  </a:lnTo>
                  <a:lnTo>
                    <a:pt x="0" y="38"/>
                  </a:lnTo>
                  <a:lnTo>
                    <a:pt x="6" y="55"/>
                  </a:lnTo>
                  <a:lnTo>
                    <a:pt x="11" y="71"/>
                  </a:lnTo>
                  <a:lnTo>
                    <a:pt x="23" y="83"/>
                  </a:lnTo>
                  <a:lnTo>
                    <a:pt x="44" y="88"/>
                  </a:lnTo>
                  <a:lnTo>
                    <a:pt x="71" y="93"/>
                  </a:lnTo>
                  <a:lnTo>
                    <a:pt x="92" y="100"/>
                  </a:lnTo>
                  <a:lnTo>
                    <a:pt x="103" y="111"/>
                  </a:lnTo>
                  <a:lnTo>
                    <a:pt x="119" y="121"/>
                  </a:lnTo>
                  <a:lnTo>
                    <a:pt x="136" y="133"/>
                  </a:lnTo>
                  <a:lnTo>
                    <a:pt x="147" y="144"/>
                  </a:lnTo>
                  <a:lnTo>
                    <a:pt x="157" y="133"/>
                  </a:lnTo>
                  <a:lnTo>
                    <a:pt x="163" y="1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4" name="Freeform 168"/>
            <p:cNvSpPr>
              <a:spLocks/>
            </p:cNvSpPr>
            <p:nvPr/>
          </p:nvSpPr>
          <p:spPr bwMode="auto">
            <a:xfrm>
              <a:off x="-232" y="-564"/>
              <a:ext cx="10" cy="21"/>
            </a:xfrm>
            <a:custGeom>
              <a:avLst/>
              <a:gdLst>
                <a:gd name="T0" fmla="*/ 0 w 296"/>
                <a:gd name="T1" fmla="*/ 0 h 538"/>
                <a:gd name="T2" fmla="*/ 0 w 296"/>
                <a:gd name="T3" fmla="*/ 0 h 538"/>
                <a:gd name="T4" fmla="*/ 0 w 296"/>
                <a:gd name="T5" fmla="*/ 0 h 538"/>
                <a:gd name="T6" fmla="*/ 0 w 296"/>
                <a:gd name="T7" fmla="*/ 0 h 538"/>
                <a:gd name="T8" fmla="*/ 0 w 296"/>
                <a:gd name="T9" fmla="*/ 0 h 538"/>
                <a:gd name="T10" fmla="*/ 0 w 296"/>
                <a:gd name="T11" fmla="*/ 0 h 538"/>
                <a:gd name="T12" fmla="*/ 0 w 296"/>
                <a:gd name="T13" fmla="*/ 0 h 538"/>
                <a:gd name="T14" fmla="*/ 0 w 296"/>
                <a:gd name="T15" fmla="*/ 0 h 538"/>
                <a:gd name="T16" fmla="*/ 0 w 296"/>
                <a:gd name="T17" fmla="*/ 0 h 538"/>
                <a:gd name="T18" fmla="*/ 0 w 296"/>
                <a:gd name="T19" fmla="*/ 0 h 538"/>
                <a:gd name="T20" fmla="*/ 0 w 296"/>
                <a:gd name="T21" fmla="*/ 0 h 538"/>
                <a:gd name="T22" fmla="*/ 0 w 296"/>
                <a:gd name="T23" fmla="*/ 0 h 538"/>
                <a:gd name="T24" fmla="*/ 0 w 296"/>
                <a:gd name="T25" fmla="*/ 0 h 538"/>
                <a:gd name="T26" fmla="*/ 0 w 296"/>
                <a:gd name="T27" fmla="*/ 0 h 538"/>
                <a:gd name="T28" fmla="*/ 0 w 296"/>
                <a:gd name="T29" fmla="*/ 0 h 538"/>
                <a:gd name="T30" fmla="*/ 0 w 296"/>
                <a:gd name="T31" fmla="*/ 0 h 538"/>
                <a:gd name="T32" fmla="*/ 0 w 296"/>
                <a:gd name="T33" fmla="*/ 0 h 538"/>
                <a:gd name="T34" fmla="*/ 0 w 296"/>
                <a:gd name="T35" fmla="*/ 0 h 538"/>
                <a:gd name="T36" fmla="*/ 0 w 296"/>
                <a:gd name="T37" fmla="*/ 0 h 538"/>
                <a:gd name="T38" fmla="*/ 0 w 296"/>
                <a:gd name="T39" fmla="*/ 0 h 538"/>
                <a:gd name="T40" fmla="*/ 0 w 296"/>
                <a:gd name="T41" fmla="*/ 0 h 538"/>
                <a:gd name="T42" fmla="*/ 0 w 296"/>
                <a:gd name="T43" fmla="*/ 0 h 538"/>
                <a:gd name="T44" fmla="*/ 0 w 296"/>
                <a:gd name="T45" fmla="*/ 0 h 538"/>
                <a:gd name="T46" fmla="*/ 0 w 296"/>
                <a:gd name="T47" fmla="*/ 0 h 538"/>
                <a:gd name="T48" fmla="*/ 0 w 296"/>
                <a:gd name="T49" fmla="*/ 0 h 538"/>
                <a:gd name="T50" fmla="*/ 0 w 296"/>
                <a:gd name="T51" fmla="*/ 0 h 538"/>
                <a:gd name="T52" fmla="*/ 0 w 296"/>
                <a:gd name="T53" fmla="*/ 0 h 538"/>
                <a:gd name="T54" fmla="*/ 0 w 296"/>
                <a:gd name="T55" fmla="*/ 0 h 5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96"/>
                <a:gd name="T85" fmla="*/ 0 h 538"/>
                <a:gd name="T86" fmla="*/ 296 w 296"/>
                <a:gd name="T87" fmla="*/ 538 h 53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96" h="538">
                  <a:moveTo>
                    <a:pt x="231" y="339"/>
                  </a:moveTo>
                  <a:lnTo>
                    <a:pt x="296" y="155"/>
                  </a:lnTo>
                  <a:lnTo>
                    <a:pt x="296" y="122"/>
                  </a:lnTo>
                  <a:lnTo>
                    <a:pt x="280" y="88"/>
                  </a:lnTo>
                  <a:lnTo>
                    <a:pt x="248" y="60"/>
                  </a:lnTo>
                  <a:lnTo>
                    <a:pt x="215" y="33"/>
                  </a:lnTo>
                  <a:lnTo>
                    <a:pt x="193" y="27"/>
                  </a:lnTo>
                  <a:lnTo>
                    <a:pt x="172" y="17"/>
                  </a:lnTo>
                  <a:lnTo>
                    <a:pt x="150" y="10"/>
                  </a:lnTo>
                  <a:lnTo>
                    <a:pt x="124" y="5"/>
                  </a:lnTo>
                  <a:lnTo>
                    <a:pt x="101" y="0"/>
                  </a:lnTo>
                  <a:lnTo>
                    <a:pt x="80" y="0"/>
                  </a:lnTo>
                  <a:lnTo>
                    <a:pt x="58" y="5"/>
                  </a:lnTo>
                  <a:lnTo>
                    <a:pt x="37" y="10"/>
                  </a:lnTo>
                  <a:lnTo>
                    <a:pt x="26" y="216"/>
                  </a:lnTo>
                  <a:lnTo>
                    <a:pt x="0" y="460"/>
                  </a:lnTo>
                  <a:lnTo>
                    <a:pt x="5" y="472"/>
                  </a:lnTo>
                  <a:lnTo>
                    <a:pt x="10" y="493"/>
                  </a:lnTo>
                  <a:lnTo>
                    <a:pt x="26" y="516"/>
                  </a:lnTo>
                  <a:lnTo>
                    <a:pt x="37" y="538"/>
                  </a:lnTo>
                  <a:lnTo>
                    <a:pt x="75" y="538"/>
                  </a:lnTo>
                  <a:lnTo>
                    <a:pt x="108" y="510"/>
                  </a:lnTo>
                  <a:lnTo>
                    <a:pt x="140" y="477"/>
                  </a:lnTo>
                  <a:lnTo>
                    <a:pt x="172" y="444"/>
                  </a:lnTo>
                  <a:lnTo>
                    <a:pt x="182" y="416"/>
                  </a:lnTo>
                  <a:lnTo>
                    <a:pt x="198" y="394"/>
                  </a:lnTo>
                  <a:lnTo>
                    <a:pt x="215" y="366"/>
                  </a:lnTo>
                  <a:lnTo>
                    <a:pt x="231" y="3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5" name="Freeform 169"/>
            <p:cNvSpPr>
              <a:spLocks/>
            </p:cNvSpPr>
            <p:nvPr/>
          </p:nvSpPr>
          <p:spPr bwMode="auto">
            <a:xfrm>
              <a:off x="-277" y="-420"/>
              <a:ext cx="7" cy="11"/>
            </a:xfrm>
            <a:custGeom>
              <a:avLst/>
              <a:gdLst>
                <a:gd name="T0" fmla="*/ 0 w 178"/>
                <a:gd name="T1" fmla="*/ 0 h 277"/>
                <a:gd name="T2" fmla="*/ 0 w 178"/>
                <a:gd name="T3" fmla="*/ 0 h 277"/>
                <a:gd name="T4" fmla="*/ 0 w 178"/>
                <a:gd name="T5" fmla="*/ 0 h 277"/>
                <a:gd name="T6" fmla="*/ 0 w 178"/>
                <a:gd name="T7" fmla="*/ 0 h 277"/>
                <a:gd name="T8" fmla="*/ 0 w 178"/>
                <a:gd name="T9" fmla="*/ 0 h 277"/>
                <a:gd name="T10" fmla="*/ 0 w 178"/>
                <a:gd name="T11" fmla="*/ 0 h 277"/>
                <a:gd name="T12" fmla="*/ 0 w 178"/>
                <a:gd name="T13" fmla="*/ 0 h 277"/>
                <a:gd name="T14" fmla="*/ 0 w 178"/>
                <a:gd name="T15" fmla="*/ 0 h 277"/>
                <a:gd name="T16" fmla="*/ 0 w 178"/>
                <a:gd name="T17" fmla="*/ 0 h 277"/>
                <a:gd name="T18" fmla="*/ 0 w 178"/>
                <a:gd name="T19" fmla="*/ 0 h 277"/>
                <a:gd name="T20" fmla="*/ 0 w 178"/>
                <a:gd name="T21" fmla="*/ 0 h 277"/>
                <a:gd name="T22" fmla="*/ 0 w 178"/>
                <a:gd name="T23" fmla="*/ 0 h 277"/>
                <a:gd name="T24" fmla="*/ 0 w 178"/>
                <a:gd name="T25" fmla="*/ 0 h 277"/>
                <a:gd name="T26" fmla="*/ 0 w 178"/>
                <a:gd name="T27" fmla="*/ 0 h 277"/>
                <a:gd name="T28" fmla="*/ 0 w 178"/>
                <a:gd name="T29" fmla="*/ 0 h 277"/>
                <a:gd name="T30" fmla="*/ 0 w 178"/>
                <a:gd name="T31" fmla="*/ 0 h 277"/>
                <a:gd name="T32" fmla="*/ 0 w 178"/>
                <a:gd name="T33" fmla="*/ 0 h 277"/>
                <a:gd name="T34" fmla="*/ 0 w 178"/>
                <a:gd name="T35" fmla="*/ 0 h 277"/>
                <a:gd name="T36" fmla="*/ 0 w 178"/>
                <a:gd name="T37" fmla="*/ 0 h 277"/>
                <a:gd name="T38" fmla="*/ 0 w 178"/>
                <a:gd name="T39" fmla="*/ 0 h 277"/>
                <a:gd name="T40" fmla="*/ 0 w 178"/>
                <a:gd name="T41" fmla="*/ 0 h 277"/>
                <a:gd name="T42" fmla="*/ 0 w 178"/>
                <a:gd name="T43" fmla="*/ 0 h 277"/>
                <a:gd name="T44" fmla="*/ 0 w 178"/>
                <a:gd name="T45" fmla="*/ 0 h 277"/>
                <a:gd name="T46" fmla="*/ 0 w 178"/>
                <a:gd name="T47" fmla="*/ 0 h 277"/>
                <a:gd name="T48" fmla="*/ 0 w 178"/>
                <a:gd name="T49" fmla="*/ 0 h 277"/>
                <a:gd name="T50" fmla="*/ 0 w 178"/>
                <a:gd name="T51" fmla="*/ 0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78"/>
                <a:gd name="T79" fmla="*/ 0 h 277"/>
                <a:gd name="T80" fmla="*/ 178 w 178"/>
                <a:gd name="T81" fmla="*/ 277 h 27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78" h="277">
                  <a:moveTo>
                    <a:pt x="178" y="244"/>
                  </a:moveTo>
                  <a:lnTo>
                    <a:pt x="178" y="66"/>
                  </a:lnTo>
                  <a:lnTo>
                    <a:pt x="162" y="38"/>
                  </a:lnTo>
                  <a:lnTo>
                    <a:pt x="129" y="27"/>
                  </a:lnTo>
                  <a:lnTo>
                    <a:pt x="91" y="16"/>
                  </a:lnTo>
                  <a:lnTo>
                    <a:pt x="59" y="0"/>
                  </a:lnTo>
                  <a:lnTo>
                    <a:pt x="33" y="10"/>
                  </a:lnTo>
                  <a:lnTo>
                    <a:pt x="16" y="27"/>
                  </a:lnTo>
                  <a:lnTo>
                    <a:pt x="5" y="49"/>
                  </a:lnTo>
                  <a:lnTo>
                    <a:pt x="5" y="77"/>
                  </a:lnTo>
                  <a:lnTo>
                    <a:pt x="0" y="111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204"/>
                  </a:lnTo>
                  <a:lnTo>
                    <a:pt x="10" y="221"/>
                  </a:lnTo>
                  <a:lnTo>
                    <a:pt x="26" y="237"/>
                  </a:lnTo>
                  <a:lnTo>
                    <a:pt x="49" y="249"/>
                  </a:lnTo>
                  <a:lnTo>
                    <a:pt x="70" y="255"/>
                  </a:lnTo>
                  <a:lnTo>
                    <a:pt x="97" y="265"/>
                  </a:lnTo>
                  <a:lnTo>
                    <a:pt x="124" y="272"/>
                  </a:lnTo>
                  <a:lnTo>
                    <a:pt x="151" y="277"/>
                  </a:lnTo>
                  <a:lnTo>
                    <a:pt x="173" y="277"/>
                  </a:lnTo>
                  <a:lnTo>
                    <a:pt x="173" y="272"/>
                  </a:lnTo>
                  <a:lnTo>
                    <a:pt x="178" y="260"/>
                  </a:lnTo>
                  <a:lnTo>
                    <a:pt x="178" y="249"/>
                  </a:lnTo>
                  <a:lnTo>
                    <a:pt x="178" y="24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6" name="Freeform 170"/>
            <p:cNvSpPr>
              <a:spLocks/>
            </p:cNvSpPr>
            <p:nvPr/>
          </p:nvSpPr>
          <p:spPr bwMode="auto">
            <a:xfrm>
              <a:off x="-247" y="-553"/>
              <a:ext cx="11" cy="19"/>
            </a:xfrm>
            <a:custGeom>
              <a:avLst/>
              <a:gdLst>
                <a:gd name="T0" fmla="*/ 0 w 302"/>
                <a:gd name="T1" fmla="*/ 0 h 466"/>
                <a:gd name="T2" fmla="*/ 0 w 302"/>
                <a:gd name="T3" fmla="*/ 0 h 466"/>
                <a:gd name="T4" fmla="*/ 0 w 302"/>
                <a:gd name="T5" fmla="*/ 0 h 466"/>
                <a:gd name="T6" fmla="*/ 0 w 302"/>
                <a:gd name="T7" fmla="*/ 0 h 466"/>
                <a:gd name="T8" fmla="*/ 0 w 302"/>
                <a:gd name="T9" fmla="*/ 0 h 466"/>
                <a:gd name="T10" fmla="*/ 0 w 302"/>
                <a:gd name="T11" fmla="*/ 0 h 466"/>
                <a:gd name="T12" fmla="*/ 0 w 302"/>
                <a:gd name="T13" fmla="*/ 0 h 466"/>
                <a:gd name="T14" fmla="*/ 0 w 302"/>
                <a:gd name="T15" fmla="*/ 0 h 466"/>
                <a:gd name="T16" fmla="*/ 0 w 302"/>
                <a:gd name="T17" fmla="*/ 0 h 466"/>
                <a:gd name="T18" fmla="*/ 0 w 302"/>
                <a:gd name="T19" fmla="*/ 0 h 466"/>
                <a:gd name="T20" fmla="*/ 0 w 302"/>
                <a:gd name="T21" fmla="*/ 0 h 466"/>
                <a:gd name="T22" fmla="*/ 0 w 302"/>
                <a:gd name="T23" fmla="*/ 0 h 466"/>
                <a:gd name="T24" fmla="*/ 0 w 302"/>
                <a:gd name="T25" fmla="*/ 0 h 466"/>
                <a:gd name="T26" fmla="*/ 0 w 302"/>
                <a:gd name="T27" fmla="*/ 0 h 466"/>
                <a:gd name="T28" fmla="*/ 0 w 302"/>
                <a:gd name="T29" fmla="*/ 0 h 466"/>
                <a:gd name="T30" fmla="*/ 0 w 302"/>
                <a:gd name="T31" fmla="*/ 0 h 466"/>
                <a:gd name="T32" fmla="*/ 0 w 302"/>
                <a:gd name="T33" fmla="*/ 0 h 466"/>
                <a:gd name="T34" fmla="*/ 0 w 302"/>
                <a:gd name="T35" fmla="*/ 0 h 466"/>
                <a:gd name="T36" fmla="*/ 0 w 302"/>
                <a:gd name="T37" fmla="*/ 0 h 466"/>
                <a:gd name="T38" fmla="*/ 0 w 302"/>
                <a:gd name="T39" fmla="*/ 0 h 466"/>
                <a:gd name="T40" fmla="*/ 0 w 302"/>
                <a:gd name="T41" fmla="*/ 0 h 466"/>
                <a:gd name="T42" fmla="*/ 0 w 302"/>
                <a:gd name="T43" fmla="*/ 0 h 466"/>
                <a:gd name="T44" fmla="*/ 0 w 302"/>
                <a:gd name="T45" fmla="*/ 0 h 466"/>
                <a:gd name="T46" fmla="*/ 0 w 302"/>
                <a:gd name="T47" fmla="*/ 0 h 466"/>
                <a:gd name="T48" fmla="*/ 0 w 302"/>
                <a:gd name="T49" fmla="*/ 0 h 466"/>
                <a:gd name="T50" fmla="*/ 0 w 302"/>
                <a:gd name="T51" fmla="*/ 0 h 466"/>
                <a:gd name="T52" fmla="*/ 0 w 302"/>
                <a:gd name="T53" fmla="*/ 0 h 466"/>
                <a:gd name="T54" fmla="*/ 0 w 302"/>
                <a:gd name="T55" fmla="*/ 0 h 466"/>
                <a:gd name="T56" fmla="*/ 0 w 302"/>
                <a:gd name="T57" fmla="*/ 0 h 466"/>
                <a:gd name="T58" fmla="*/ 0 w 302"/>
                <a:gd name="T59" fmla="*/ 0 h 466"/>
                <a:gd name="T60" fmla="*/ 0 w 302"/>
                <a:gd name="T61" fmla="*/ 0 h 466"/>
                <a:gd name="T62" fmla="*/ 0 w 302"/>
                <a:gd name="T63" fmla="*/ 0 h 466"/>
                <a:gd name="T64" fmla="*/ 0 w 302"/>
                <a:gd name="T65" fmla="*/ 0 h 466"/>
                <a:gd name="T66" fmla="*/ 0 w 302"/>
                <a:gd name="T67" fmla="*/ 0 h 466"/>
                <a:gd name="T68" fmla="*/ 0 w 302"/>
                <a:gd name="T69" fmla="*/ 0 h 466"/>
                <a:gd name="T70" fmla="*/ 0 w 302"/>
                <a:gd name="T71" fmla="*/ 0 h 466"/>
                <a:gd name="T72" fmla="*/ 0 w 302"/>
                <a:gd name="T73" fmla="*/ 0 h 466"/>
                <a:gd name="T74" fmla="*/ 0 w 302"/>
                <a:gd name="T75" fmla="*/ 0 h 466"/>
                <a:gd name="T76" fmla="*/ 0 w 302"/>
                <a:gd name="T77" fmla="*/ 0 h 466"/>
                <a:gd name="T78" fmla="*/ 0 w 302"/>
                <a:gd name="T79" fmla="*/ 0 h 466"/>
                <a:gd name="T80" fmla="*/ 0 w 302"/>
                <a:gd name="T81" fmla="*/ 0 h 466"/>
                <a:gd name="T82" fmla="*/ 0 w 302"/>
                <a:gd name="T83" fmla="*/ 0 h 466"/>
                <a:gd name="T84" fmla="*/ 0 w 302"/>
                <a:gd name="T85" fmla="*/ 0 h 466"/>
                <a:gd name="T86" fmla="*/ 0 w 302"/>
                <a:gd name="T87" fmla="*/ 0 h 466"/>
                <a:gd name="T88" fmla="*/ 0 w 302"/>
                <a:gd name="T89" fmla="*/ 0 h 466"/>
                <a:gd name="T90" fmla="*/ 0 w 302"/>
                <a:gd name="T91" fmla="*/ 0 h 466"/>
                <a:gd name="T92" fmla="*/ 0 w 302"/>
                <a:gd name="T93" fmla="*/ 0 h 466"/>
                <a:gd name="T94" fmla="*/ 0 w 302"/>
                <a:gd name="T95" fmla="*/ 0 h 466"/>
                <a:gd name="T96" fmla="*/ 0 w 302"/>
                <a:gd name="T97" fmla="*/ 0 h 466"/>
                <a:gd name="T98" fmla="*/ 0 w 302"/>
                <a:gd name="T99" fmla="*/ 0 h 466"/>
                <a:gd name="T100" fmla="*/ 0 w 302"/>
                <a:gd name="T101" fmla="*/ 0 h 466"/>
                <a:gd name="T102" fmla="*/ 0 w 302"/>
                <a:gd name="T103" fmla="*/ 0 h 466"/>
                <a:gd name="T104" fmla="*/ 0 w 302"/>
                <a:gd name="T105" fmla="*/ 0 h 466"/>
                <a:gd name="T106" fmla="*/ 0 w 302"/>
                <a:gd name="T107" fmla="*/ 0 h 466"/>
                <a:gd name="T108" fmla="*/ 0 w 302"/>
                <a:gd name="T109" fmla="*/ 0 h 466"/>
                <a:gd name="T110" fmla="*/ 0 w 302"/>
                <a:gd name="T111" fmla="*/ 0 h 466"/>
                <a:gd name="T112" fmla="*/ 0 w 302"/>
                <a:gd name="T113" fmla="*/ 0 h 466"/>
                <a:gd name="T114" fmla="*/ 0 w 302"/>
                <a:gd name="T115" fmla="*/ 0 h 4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02"/>
                <a:gd name="T175" fmla="*/ 0 h 466"/>
                <a:gd name="T176" fmla="*/ 302 w 302"/>
                <a:gd name="T177" fmla="*/ 466 h 4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02" h="466">
                  <a:moveTo>
                    <a:pt x="302" y="377"/>
                  </a:moveTo>
                  <a:lnTo>
                    <a:pt x="297" y="355"/>
                  </a:lnTo>
                  <a:lnTo>
                    <a:pt x="291" y="327"/>
                  </a:lnTo>
                  <a:lnTo>
                    <a:pt x="285" y="299"/>
                  </a:lnTo>
                  <a:lnTo>
                    <a:pt x="285" y="266"/>
                  </a:lnTo>
                  <a:lnTo>
                    <a:pt x="285" y="261"/>
                  </a:lnTo>
                  <a:lnTo>
                    <a:pt x="291" y="249"/>
                  </a:lnTo>
                  <a:lnTo>
                    <a:pt x="297" y="239"/>
                  </a:lnTo>
                  <a:lnTo>
                    <a:pt x="302" y="227"/>
                  </a:lnTo>
                  <a:lnTo>
                    <a:pt x="274" y="88"/>
                  </a:lnTo>
                  <a:lnTo>
                    <a:pt x="258" y="66"/>
                  </a:lnTo>
                  <a:lnTo>
                    <a:pt x="237" y="50"/>
                  </a:lnTo>
                  <a:lnTo>
                    <a:pt x="216" y="33"/>
                  </a:lnTo>
                  <a:lnTo>
                    <a:pt x="194" y="17"/>
                  </a:lnTo>
                  <a:lnTo>
                    <a:pt x="161" y="5"/>
                  </a:lnTo>
                  <a:lnTo>
                    <a:pt x="135" y="0"/>
                  </a:lnTo>
                  <a:lnTo>
                    <a:pt x="108" y="0"/>
                  </a:lnTo>
                  <a:lnTo>
                    <a:pt x="76" y="5"/>
                  </a:lnTo>
                  <a:lnTo>
                    <a:pt x="64" y="5"/>
                  </a:lnTo>
                  <a:lnTo>
                    <a:pt x="53" y="5"/>
                  </a:lnTo>
                  <a:lnTo>
                    <a:pt x="37" y="17"/>
                  </a:lnTo>
                  <a:lnTo>
                    <a:pt x="21" y="22"/>
                  </a:lnTo>
                  <a:lnTo>
                    <a:pt x="16" y="33"/>
                  </a:lnTo>
                  <a:lnTo>
                    <a:pt x="11" y="45"/>
                  </a:lnTo>
                  <a:lnTo>
                    <a:pt x="5" y="55"/>
                  </a:lnTo>
                  <a:lnTo>
                    <a:pt x="0" y="66"/>
                  </a:lnTo>
                  <a:lnTo>
                    <a:pt x="5" y="72"/>
                  </a:lnTo>
                  <a:lnTo>
                    <a:pt x="5" y="83"/>
                  </a:lnTo>
                  <a:lnTo>
                    <a:pt x="5" y="100"/>
                  </a:lnTo>
                  <a:lnTo>
                    <a:pt x="5" y="116"/>
                  </a:lnTo>
                  <a:lnTo>
                    <a:pt x="11" y="133"/>
                  </a:lnTo>
                  <a:lnTo>
                    <a:pt x="11" y="144"/>
                  </a:lnTo>
                  <a:lnTo>
                    <a:pt x="16" y="155"/>
                  </a:lnTo>
                  <a:lnTo>
                    <a:pt x="21" y="166"/>
                  </a:lnTo>
                  <a:lnTo>
                    <a:pt x="27" y="189"/>
                  </a:lnTo>
                  <a:lnTo>
                    <a:pt x="32" y="211"/>
                  </a:lnTo>
                  <a:lnTo>
                    <a:pt x="37" y="233"/>
                  </a:lnTo>
                  <a:lnTo>
                    <a:pt x="43" y="261"/>
                  </a:lnTo>
                  <a:lnTo>
                    <a:pt x="37" y="283"/>
                  </a:lnTo>
                  <a:lnTo>
                    <a:pt x="37" y="305"/>
                  </a:lnTo>
                  <a:lnTo>
                    <a:pt x="37" y="327"/>
                  </a:lnTo>
                  <a:lnTo>
                    <a:pt x="48" y="349"/>
                  </a:lnTo>
                  <a:lnTo>
                    <a:pt x="59" y="372"/>
                  </a:lnTo>
                  <a:lnTo>
                    <a:pt x="70" y="394"/>
                  </a:lnTo>
                  <a:lnTo>
                    <a:pt x="86" y="417"/>
                  </a:lnTo>
                  <a:lnTo>
                    <a:pt x="102" y="433"/>
                  </a:lnTo>
                  <a:lnTo>
                    <a:pt x="129" y="444"/>
                  </a:lnTo>
                  <a:lnTo>
                    <a:pt x="167" y="455"/>
                  </a:lnTo>
                  <a:lnTo>
                    <a:pt x="200" y="466"/>
                  </a:lnTo>
                  <a:lnTo>
                    <a:pt x="242" y="466"/>
                  </a:lnTo>
                  <a:lnTo>
                    <a:pt x="258" y="460"/>
                  </a:lnTo>
                  <a:lnTo>
                    <a:pt x="269" y="450"/>
                  </a:lnTo>
                  <a:lnTo>
                    <a:pt x="285" y="433"/>
                  </a:lnTo>
                  <a:lnTo>
                    <a:pt x="302" y="417"/>
                  </a:lnTo>
                  <a:lnTo>
                    <a:pt x="302" y="410"/>
                  </a:lnTo>
                  <a:lnTo>
                    <a:pt x="302" y="394"/>
                  </a:lnTo>
                  <a:lnTo>
                    <a:pt x="302" y="383"/>
                  </a:lnTo>
                  <a:lnTo>
                    <a:pt x="302" y="3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7" name="Freeform 171"/>
            <p:cNvSpPr>
              <a:spLocks/>
            </p:cNvSpPr>
            <p:nvPr/>
          </p:nvSpPr>
          <p:spPr bwMode="auto">
            <a:xfrm>
              <a:off x="-278" y="-453"/>
              <a:ext cx="7" cy="14"/>
            </a:xfrm>
            <a:custGeom>
              <a:avLst/>
              <a:gdLst>
                <a:gd name="T0" fmla="*/ 0 w 194"/>
                <a:gd name="T1" fmla="*/ 0 h 344"/>
                <a:gd name="T2" fmla="*/ 0 w 194"/>
                <a:gd name="T3" fmla="*/ 0 h 344"/>
                <a:gd name="T4" fmla="*/ 0 w 194"/>
                <a:gd name="T5" fmla="*/ 0 h 344"/>
                <a:gd name="T6" fmla="*/ 0 w 194"/>
                <a:gd name="T7" fmla="*/ 0 h 344"/>
                <a:gd name="T8" fmla="*/ 0 w 194"/>
                <a:gd name="T9" fmla="*/ 0 h 344"/>
                <a:gd name="T10" fmla="*/ 0 w 194"/>
                <a:gd name="T11" fmla="*/ 0 h 344"/>
                <a:gd name="T12" fmla="*/ 0 w 194"/>
                <a:gd name="T13" fmla="*/ 0 h 344"/>
                <a:gd name="T14" fmla="*/ 0 w 194"/>
                <a:gd name="T15" fmla="*/ 0 h 344"/>
                <a:gd name="T16" fmla="*/ 0 w 194"/>
                <a:gd name="T17" fmla="*/ 0 h 344"/>
                <a:gd name="T18" fmla="*/ 0 w 194"/>
                <a:gd name="T19" fmla="*/ 0 h 344"/>
                <a:gd name="T20" fmla="*/ 0 w 194"/>
                <a:gd name="T21" fmla="*/ 0 h 344"/>
                <a:gd name="T22" fmla="*/ 0 w 194"/>
                <a:gd name="T23" fmla="*/ 0 h 344"/>
                <a:gd name="T24" fmla="*/ 0 w 194"/>
                <a:gd name="T25" fmla="*/ 0 h 344"/>
                <a:gd name="T26" fmla="*/ 0 w 194"/>
                <a:gd name="T27" fmla="*/ 0 h 344"/>
                <a:gd name="T28" fmla="*/ 0 w 194"/>
                <a:gd name="T29" fmla="*/ 0 h 344"/>
                <a:gd name="T30" fmla="*/ 0 w 194"/>
                <a:gd name="T31" fmla="*/ 0 h 344"/>
                <a:gd name="T32" fmla="*/ 0 w 194"/>
                <a:gd name="T33" fmla="*/ 0 h 344"/>
                <a:gd name="T34" fmla="*/ 0 w 194"/>
                <a:gd name="T35" fmla="*/ 0 h 344"/>
                <a:gd name="T36" fmla="*/ 0 w 194"/>
                <a:gd name="T37" fmla="*/ 0 h 344"/>
                <a:gd name="T38" fmla="*/ 0 w 194"/>
                <a:gd name="T39" fmla="*/ 0 h 344"/>
                <a:gd name="T40" fmla="*/ 0 w 194"/>
                <a:gd name="T41" fmla="*/ 0 h 344"/>
                <a:gd name="T42" fmla="*/ 0 w 194"/>
                <a:gd name="T43" fmla="*/ 0 h 344"/>
                <a:gd name="T44" fmla="*/ 0 w 194"/>
                <a:gd name="T45" fmla="*/ 0 h 344"/>
                <a:gd name="T46" fmla="*/ 0 w 194"/>
                <a:gd name="T47" fmla="*/ 0 h 344"/>
                <a:gd name="T48" fmla="*/ 0 w 194"/>
                <a:gd name="T49" fmla="*/ 0 h 344"/>
                <a:gd name="T50" fmla="*/ 0 w 194"/>
                <a:gd name="T51" fmla="*/ 0 h 344"/>
                <a:gd name="T52" fmla="*/ 0 w 194"/>
                <a:gd name="T53" fmla="*/ 0 h 344"/>
                <a:gd name="T54" fmla="*/ 0 w 194"/>
                <a:gd name="T55" fmla="*/ 0 h 344"/>
                <a:gd name="T56" fmla="*/ 0 w 194"/>
                <a:gd name="T57" fmla="*/ 0 h 344"/>
                <a:gd name="T58" fmla="*/ 0 w 194"/>
                <a:gd name="T59" fmla="*/ 0 h 344"/>
                <a:gd name="T60" fmla="*/ 0 w 194"/>
                <a:gd name="T61" fmla="*/ 0 h 344"/>
                <a:gd name="T62" fmla="*/ 0 w 194"/>
                <a:gd name="T63" fmla="*/ 0 h 344"/>
                <a:gd name="T64" fmla="*/ 0 w 194"/>
                <a:gd name="T65" fmla="*/ 0 h 344"/>
                <a:gd name="T66" fmla="*/ 0 w 194"/>
                <a:gd name="T67" fmla="*/ 0 h 344"/>
                <a:gd name="T68" fmla="*/ 0 w 194"/>
                <a:gd name="T69" fmla="*/ 0 h 344"/>
                <a:gd name="T70" fmla="*/ 0 w 194"/>
                <a:gd name="T71" fmla="*/ 0 h 344"/>
                <a:gd name="T72" fmla="*/ 0 w 194"/>
                <a:gd name="T73" fmla="*/ 0 h 344"/>
                <a:gd name="T74" fmla="*/ 0 w 194"/>
                <a:gd name="T75" fmla="*/ 0 h 344"/>
                <a:gd name="T76" fmla="*/ 0 w 194"/>
                <a:gd name="T77" fmla="*/ 0 h 344"/>
                <a:gd name="T78" fmla="*/ 0 w 194"/>
                <a:gd name="T79" fmla="*/ 0 h 344"/>
                <a:gd name="T80" fmla="*/ 0 w 194"/>
                <a:gd name="T81" fmla="*/ 0 h 3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4"/>
                <a:gd name="T124" fmla="*/ 0 h 344"/>
                <a:gd name="T125" fmla="*/ 194 w 194"/>
                <a:gd name="T126" fmla="*/ 344 h 34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4" h="344">
                  <a:moveTo>
                    <a:pt x="189" y="316"/>
                  </a:moveTo>
                  <a:lnTo>
                    <a:pt x="194" y="282"/>
                  </a:lnTo>
                  <a:lnTo>
                    <a:pt x="189" y="255"/>
                  </a:lnTo>
                  <a:lnTo>
                    <a:pt x="184" y="227"/>
                  </a:lnTo>
                  <a:lnTo>
                    <a:pt x="178" y="199"/>
                  </a:lnTo>
                  <a:lnTo>
                    <a:pt x="173" y="177"/>
                  </a:lnTo>
                  <a:lnTo>
                    <a:pt x="161" y="144"/>
                  </a:lnTo>
                  <a:lnTo>
                    <a:pt x="156" y="116"/>
                  </a:lnTo>
                  <a:lnTo>
                    <a:pt x="156" y="83"/>
                  </a:lnTo>
                  <a:lnTo>
                    <a:pt x="156" y="66"/>
                  </a:lnTo>
                  <a:lnTo>
                    <a:pt x="156" y="45"/>
                  </a:lnTo>
                  <a:lnTo>
                    <a:pt x="151" y="28"/>
                  </a:lnTo>
                  <a:lnTo>
                    <a:pt x="140" y="5"/>
                  </a:lnTo>
                  <a:lnTo>
                    <a:pt x="118" y="0"/>
                  </a:lnTo>
                  <a:lnTo>
                    <a:pt x="97" y="0"/>
                  </a:lnTo>
                  <a:lnTo>
                    <a:pt x="76" y="5"/>
                  </a:lnTo>
                  <a:lnTo>
                    <a:pt x="48" y="5"/>
                  </a:lnTo>
                  <a:lnTo>
                    <a:pt x="43" y="5"/>
                  </a:lnTo>
                  <a:lnTo>
                    <a:pt x="37" y="5"/>
                  </a:lnTo>
                  <a:lnTo>
                    <a:pt x="27" y="11"/>
                  </a:lnTo>
                  <a:lnTo>
                    <a:pt x="16" y="28"/>
                  </a:lnTo>
                  <a:lnTo>
                    <a:pt x="11" y="33"/>
                  </a:lnTo>
                  <a:lnTo>
                    <a:pt x="11" y="45"/>
                  </a:lnTo>
                  <a:lnTo>
                    <a:pt x="5" y="55"/>
                  </a:lnTo>
                  <a:lnTo>
                    <a:pt x="0" y="66"/>
                  </a:lnTo>
                  <a:lnTo>
                    <a:pt x="0" y="94"/>
                  </a:lnTo>
                  <a:lnTo>
                    <a:pt x="5" y="116"/>
                  </a:lnTo>
                  <a:lnTo>
                    <a:pt x="11" y="138"/>
                  </a:lnTo>
                  <a:lnTo>
                    <a:pt x="11" y="171"/>
                  </a:lnTo>
                  <a:lnTo>
                    <a:pt x="5" y="206"/>
                  </a:lnTo>
                  <a:lnTo>
                    <a:pt x="5" y="239"/>
                  </a:lnTo>
                  <a:lnTo>
                    <a:pt x="11" y="272"/>
                  </a:lnTo>
                  <a:lnTo>
                    <a:pt x="21" y="299"/>
                  </a:lnTo>
                  <a:lnTo>
                    <a:pt x="37" y="310"/>
                  </a:lnTo>
                  <a:lnTo>
                    <a:pt x="60" y="316"/>
                  </a:lnTo>
                  <a:lnTo>
                    <a:pt x="81" y="327"/>
                  </a:lnTo>
                  <a:lnTo>
                    <a:pt x="102" y="338"/>
                  </a:lnTo>
                  <a:lnTo>
                    <a:pt x="118" y="338"/>
                  </a:lnTo>
                  <a:lnTo>
                    <a:pt x="145" y="344"/>
                  </a:lnTo>
                  <a:lnTo>
                    <a:pt x="173" y="338"/>
                  </a:lnTo>
                  <a:lnTo>
                    <a:pt x="189" y="3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8" name="Freeform 172"/>
            <p:cNvSpPr>
              <a:spLocks/>
            </p:cNvSpPr>
            <p:nvPr/>
          </p:nvSpPr>
          <p:spPr bwMode="auto">
            <a:xfrm>
              <a:off x="-298" y="-396"/>
              <a:ext cx="9" cy="5"/>
            </a:xfrm>
            <a:custGeom>
              <a:avLst/>
              <a:gdLst>
                <a:gd name="T0" fmla="*/ 0 w 258"/>
                <a:gd name="T1" fmla="*/ 0 h 116"/>
                <a:gd name="T2" fmla="*/ 0 w 258"/>
                <a:gd name="T3" fmla="*/ 0 h 116"/>
                <a:gd name="T4" fmla="*/ 0 w 258"/>
                <a:gd name="T5" fmla="*/ 0 h 116"/>
                <a:gd name="T6" fmla="*/ 0 w 258"/>
                <a:gd name="T7" fmla="*/ 0 h 116"/>
                <a:gd name="T8" fmla="*/ 0 w 258"/>
                <a:gd name="T9" fmla="*/ 0 h 116"/>
                <a:gd name="T10" fmla="*/ 0 w 258"/>
                <a:gd name="T11" fmla="*/ 0 h 116"/>
                <a:gd name="T12" fmla="*/ 0 w 258"/>
                <a:gd name="T13" fmla="*/ 0 h 116"/>
                <a:gd name="T14" fmla="*/ 0 w 258"/>
                <a:gd name="T15" fmla="*/ 0 h 116"/>
                <a:gd name="T16" fmla="*/ 0 w 258"/>
                <a:gd name="T17" fmla="*/ 0 h 116"/>
                <a:gd name="T18" fmla="*/ 0 w 258"/>
                <a:gd name="T19" fmla="*/ 0 h 116"/>
                <a:gd name="T20" fmla="*/ 0 w 258"/>
                <a:gd name="T21" fmla="*/ 0 h 116"/>
                <a:gd name="T22" fmla="*/ 0 w 258"/>
                <a:gd name="T23" fmla="*/ 0 h 116"/>
                <a:gd name="T24" fmla="*/ 0 w 258"/>
                <a:gd name="T25" fmla="*/ 0 h 116"/>
                <a:gd name="T26" fmla="*/ 0 w 258"/>
                <a:gd name="T27" fmla="*/ 0 h 116"/>
                <a:gd name="T28" fmla="*/ 0 w 258"/>
                <a:gd name="T29" fmla="*/ 0 h 116"/>
                <a:gd name="T30" fmla="*/ 0 w 258"/>
                <a:gd name="T31" fmla="*/ 0 h 116"/>
                <a:gd name="T32" fmla="*/ 0 w 258"/>
                <a:gd name="T33" fmla="*/ 0 h 116"/>
                <a:gd name="T34" fmla="*/ 0 w 258"/>
                <a:gd name="T35" fmla="*/ 0 h 116"/>
                <a:gd name="T36" fmla="*/ 0 w 258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58"/>
                <a:gd name="T58" fmla="*/ 0 h 116"/>
                <a:gd name="T59" fmla="*/ 258 w 258"/>
                <a:gd name="T60" fmla="*/ 116 h 1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58" h="116">
                  <a:moveTo>
                    <a:pt x="258" y="99"/>
                  </a:moveTo>
                  <a:lnTo>
                    <a:pt x="258" y="83"/>
                  </a:lnTo>
                  <a:lnTo>
                    <a:pt x="258" y="66"/>
                  </a:lnTo>
                  <a:lnTo>
                    <a:pt x="253" y="49"/>
                  </a:lnTo>
                  <a:lnTo>
                    <a:pt x="248" y="28"/>
                  </a:lnTo>
                  <a:lnTo>
                    <a:pt x="32" y="0"/>
                  </a:lnTo>
                  <a:lnTo>
                    <a:pt x="16" y="5"/>
                  </a:lnTo>
                  <a:lnTo>
                    <a:pt x="5" y="16"/>
                  </a:lnTo>
                  <a:lnTo>
                    <a:pt x="5" y="38"/>
                  </a:lnTo>
                  <a:lnTo>
                    <a:pt x="0" y="61"/>
                  </a:lnTo>
                  <a:lnTo>
                    <a:pt x="5" y="71"/>
                  </a:lnTo>
                  <a:lnTo>
                    <a:pt x="10" y="77"/>
                  </a:lnTo>
                  <a:lnTo>
                    <a:pt x="21" y="88"/>
                  </a:lnTo>
                  <a:lnTo>
                    <a:pt x="258" y="116"/>
                  </a:lnTo>
                  <a:lnTo>
                    <a:pt x="258" y="104"/>
                  </a:lnTo>
                  <a:lnTo>
                    <a:pt x="258" y="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9" name="Freeform 173"/>
            <p:cNvSpPr>
              <a:spLocks/>
            </p:cNvSpPr>
            <p:nvPr/>
          </p:nvSpPr>
          <p:spPr bwMode="auto">
            <a:xfrm>
              <a:off x="-298" y="-424"/>
              <a:ext cx="8" cy="10"/>
            </a:xfrm>
            <a:custGeom>
              <a:avLst/>
              <a:gdLst>
                <a:gd name="T0" fmla="*/ 0 w 226"/>
                <a:gd name="T1" fmla="*/ 0 h 261"/>
                <a:gd name="T2" fmla="*/ 0 w 226"/>
                <a:gd name="T3" fmla="*/ 0 h 261"/>
                <a:gd name="T4" fmla="*/ 0 w 226"/>
                <a:gd name="T5" fmla="*/ 0 h 261"/>
                <a:gd name="T6" fmla="*/ 0 w 226"/>
                <a:gd name="T7" fmla="*/ 0 h 261"/>
                <a:gd name="T8" fmla="*/ 0 w 226"/>
                <a:gd name="T9" fmla="*/ 0 h 261"/>
                <a:gd name="T10" fmla="*/ 0 w 226"/>
                <a:gd name="T11" fmla="*/ 0 h 261"/>
                <a:gd name="T12" fmla="*/ 0 w 226"/>
                <a:gd name="T13" fmla="*/ 0 h 261"/>
                <a:gd name="T14" fmla="*/ 0 w 226"/>
                <a:gd name="T15" fmla="*/ 0 h 261"/>
                <a:gd name="T16" fmla="*/ 0 w 226"/>
                <a:gd name="T17" fmla="*/ 0 h 261"/>
                <a:gd name="T18" fmla="*/ 0 w 226"/>
                <a:gd name="T19" fmla="*/ 0 h 261"/>
                <a:gd name="T20" fmla="*/ 0 w 226"/>
                <a:gd name="T21" fmla="*/ 0 h 261"/>
                <a:gd name="T22" fmla="*/ 0 w 226"/>
                <a:gd name="T23" fmla="*/ 0 h 261"/>
                <a:gd name="T24" fmla="*/ 0 w 226"/>
                <a:gd name="T25" fmla="*/ 0 h 261"/>
                <a:gd name="T26" fmla="*/ 0 w 226"/>
                <a:gd name="T27" fmla="*/ 0 h 261"/>
                <a:gd name="T28" fmla="*/ 0 w 226"/>
                <a:gd name="T29" fmla="*/ 0 h 261"/>
                <a:gd name="T30" fmla="*/ 0 w 226"/>
                <a:gd name="T31" fmla="*/ 0 h 261"/>
                <a:gd name="T32" fmla="*/ 0 w 226"/>
                <a:gd name="T33" fmla="*/ 0 h 261"/>
                <a:gd name="T34" fmla="*/ 0 w 226"/>
                <a:gd name="T35" fmla="*/ 0 h 261"/>
                <a:gd name="T36" fmla="*/ 0 w 226"/>
                <a:gd name="T37" fmla="*/ 0 h 261"/>
                <a:gd name="T38" fmla="*/ 0 w 226"/>
                <a:gd name="T39" fmla="*/ 0 h 261"/>
                <a:gd name="T40" fmla="*/ 0 w 226"/>
                <a:gd name="T41" fmla="*/ 0 h 261"/>
                <a:gd name="T42" fmla="*/ 0 w 226"/>
                <a:gd name="T43" fmla="*/ 0 h 261"/>
                <a:gd name="T44" fmla="*/ 0 w 226"/>
                <a:gd name="T45" fmla="*/ 0 h 261"/>
                <a:gd name="T46" fmla="*/ 0 w 226"/>
                <a:gd name="T47" fmla="*/ 0 h 261"/>
                <a:gd name="T48" fmla="*/ 0 w 226"/>
                <a:gd name="T49" fmla="*/ 0 h 261"/>
                <a:gd name="T50" fmla="*/ 0 w 226"/>
                <a:gd name="T51" fmla="*/ 0 h 261"/>
                <a:gd name="T52" fmla="*/ 0 w 226"/>
                <a:gd name="T53" fmla="*/ 0 h 261"/>
                <a:gd name="T54" fmla="*/ 0 w 226"/>
                <a:gd name="T55" fmla="*/ 0 h 261"/>
                <a:gd name="T56" fmla="*/ 0 w 226"/>
                <a:gd name="T57" fmla="*/ 0 h 261"/>
                <a:gd name="T58" fmla="*/ 0 w 226"/>
                <a:gd name="T59" fmla="*/ 0 h 26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26"/>
                <a:gd name="T91" fmla="*/ 0 h 261"/>
                <a:gd name="T92" fmla="*/ 226 w 226"/>
                <a:gd name="T93" fmla="*/ 261 h 26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26" h="261">
                  <a:moveTo>
                    <a:pt x="226" y="239"/>
                  </a:moveTo>
                  <a:lnTo>
                    <a:pt x="210" y="55"/>
                  </a:lnTo>
                  <a:lnTo>
                    <a:pt x="200" y="38"/>
                  </a:lnTo>
                  <a:lnTo>
                    <a:pt x="183" y="28"/>
                  </a:lnTo>
                  <a:lnTo>
                    <a:pt x="156" y="17"/>
                  </a:lnTo>
                  <a:lnTo>
                    <a:pt x="134" y="17"/>
                  </a:lnTo>
                  <a:lnTo>
                    <a:pt x="102" y="11"/>
                  </a:lnTo>
                  <a:lnTo>
                    <a:pt x="76" y="11"/>
                  </a:lnTo>
                  <a:lnTo>
                    <a:pt x="48" y="5"/>
                  </a:lnTo>
                  <a:lnTo>
                    <a:pt x="21" y="0"/>
                  </a:lnTo>
                  <a:lnTo>
                    <a:pt x="11" y="22"/>
                  </a:lnTo>
                  <a:lnTo>
                    <a:pt x="5" y="45"/>
                  </a:lnTo>
                  <a:lnTo>
                    <a:pt x="0" y="72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5" y="155"/>
                  </a:lnTo>
                  <a:lnTo>
                    <a:pt x="11" y="183"/>
                  </a:lnTo>
                  <a:lnTo>
                    <a:pt x="16" y="206"/>
                  </a:lnTo>
                  <a:lnTo>
                    <a:pt x="37" y="211"/>
                  </a:lnTo>
                  <a:lnTo>
                    <a:pt x="64" y="216"/>
                  </a:lnTo>
                  <a:lnTo>
                    <a:pt x="86" y="222"/>
                  </a:lnTo>
                  <a:lnTo>
                    <a:pt x="113" y="227"/>
                  </a:lnTo>
                  <a:lnTo>
                    <a:pt x="134" y="233"/>
                  </a:lnTo>
                  <a:lnTo>
                    <a:pt x="161" y="244"/>
                  </a:lnTo>
                  <a:lnTo>
                    <a:pt x="183" y="249"/>
                  </a:lnTo>
                  <a:lnTo>
                    <a:pt x="210" y="261"/>
                  </a:lnTo>
                  <a:lnTo>
                    <a:pt x="210" y="256"/>
                  </a:lnTo>
                  <a:lnTo>
                    <a:pt x="221" y="249"/>
                  </a:lnTo>
                  <a:lnTo>
                    <a:pt x="226" y="244"/>
                  </a:lnTo>
                  <a:lnTo>
                    <a:pt x="226" y="2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0" name="Freeform 174"/>
            <p:cNvSpPr>
              <a:spLocks/>
            </p:cNvSpPr>
            <p:nvPr/>
          </p:nvSpPr>
          <p:spPr bwMode="auto">
            <a:xfrm>
              <a:off x="-297" y="-456"/>
              <a:ext cx="6" cy="12"/>
            </a:xfrm>
            <a:custGeom>
              <a:avLst/>
              <a:gdLst>
                <a:gd name="T0" fmla="*/ 0 w 189"/>
                <a:gd name="T1" fmla="*/ 0 h 317"/>
                <a:gd name="T2" fmla="*/ 0 w 189"/>
                <a:gd name="T3" fmla="*/ 0 h 317"/>
                <a:gd name="T4" fmla="*/ 0 w 189"/>
                <a:gd name="T5" fmla="*/ 0 h 317"/>
                <a:gd name="T6" fmla="*/ 0 w 189"/>
                <a:gd name="T7" fmla="*/ 0 h 317"/>
                <a:gd name="T8" fmla="*/ 0 w 189"/>
                <a:gd name="T9" fmla="*/ 0 h 317"/>
                <a:gd name="T10" fmla="*/ 0 w 189"/>
                <a:gd name="T11" fmla="*/ 0 h 317"/>
                <a:gd name="T12" fmla="*/ 0 w 189"/>
                <a:gd name="T13" fmla="*/ 0 h 317"/>
                <a:gd name="T14" fmla="*/ 0 w 189"/>
                <a:gd name="T15" fmla="*/ 0 h 317"/>
                <a:gd name="T16" fmla="*/ 0 w 189"/>
                <a:gd name="T17" fmla="*/ 0 h 317"/>
                <a:gd name="T18" fmla="*/ 0 w 189"/>
                <a:gd name="T19" fmla="*/ 0 h 317"/>
                <a:gd name="T20" fmla="*/ 0 w 189"/>
                <a:gd name="T21" fmla="*/ 0 h 317"/>
                <a:gd name="T22" fmla="*/ 0 w 189"/>
                <a:gd name="T23" fmla="*/ 0 h 317"/>
                <a:gd name="T24" fmla="*/ 0 w 189"/>
                <a:gd name="T25" fmla="*/ 0 h 317"/>
                <a:gd name="T26" fmla="*/ 0 w 189"/>
                <a:gd name="T27" fmla="*/ 0 h 317"/>
                <a:gd name="T28" fmla="*/ 0 w 189"/>
                <a:gd name="T29" fmla="*/ 0 h 317"/>
                <a:gd name="T30" fmla="*/ 0 w 189"/>
                <a:gd name="T31" fmla="*/ 0 h 317"/>
                <a:gd name="T32" fmla="*/ 0 w 189"/>
                <a:gd name="T33" fmla="*/ 0 h 317"/>
                <a:gd name="T34" fmla="*/ 0 w 189"/>
                <a:gd name="T35" fmla="*/ 0 h 317"/>
                <a:gd name="T36" fmla="*/ 0 w 189"/>
                <a:gd name="T37" fmla="*/ 0 h 317"/>
                <a:gd name="T38" fmla="*/ 0 w 189"/>
                <a:gd name="T39" fmla="*/ 0 h 317"/>
                <a:gd name="T40" fmla="*/ 0 w 189"/>
                <a:gd name="T41" fmla="*/ 0 h 317"/>
                <a:gd name="T42" fmla="*/ 0 w 189"/>
                <a:gd name="T43" fmla="*/ 0 h 317"/>
                <a:gd name="T44" fmla="*/ 0 w 189"/>
                <a:gd name="T45" fmla="*/ 0 h 317"/>
                <a:gd name="T46" fmla="*/ 0 w 189"/>
                <a:gd name="T47" fmla="*/ 0 h 317"/>
                <a:gd name="T48" fmla="*/ 0 w 189"/>
                <a:gd name="T49" fmla="*/ 0 h 317"/>
                <a:gd name="T50" fmla="*/ 0 w 189"/>
                <a:gd name="T51" fmla="*/ 0 h 317"/>
                <a:gd name="T52" fmla="*/ 0 w 189"/>
                <a:gd name="T53" fmla="*/ 0 h 3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89"/>
                <a:gd name="T82" fmla="*/ 0 h 317"/>
                <a:gd name="T83" fmla="*/ 189 w 189"/>
                <a:gd name="T84" fmla="*/ 317 h 31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89" h="317">
                  <a:moveTo>
                    <a:pt x="189" y="294"/>
                  </a:moveTo>
                  <a:lnTo>
                    <a:pt x="161" y="38"/>
                  </a:lnTo>
                  <a:lnTo>
                    <a:pt x="123" y="33"/>
                  </a:lnTo>
                  <a:lnTo>
                    <a:pt x="86" y="28"/>
                  </a:lnTo>
                  <a:lnTo>
                    <a:pt x="48" y="11"/>
                  </a:lnTo>
                  <a:lnTo>
                    <a:pt x="10" y="0"/>
                  </a:lnTo>
                  <a:lnTo>
                    <a:pt x="5" y="28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5" y="116"/>
                  </a:lnTo>
                  <a:lnTo>
                    <a:pt x="5" y="150"/>
                  </a:lnTo>
                  <a:lnTo>
                    <a:pt x="10" y="183"/>
                  </a:lnTo>
                  <a:lnTo>
                    <a:pt x="10" y="216"/>
                  </a:lnTo>
                  <a:lnTo>
                    <a:pt x="10" y="249"/>
                  </a:lnTo>
                  <a:lnTo>
                    <a:pt x="10" y="255"/>
                  </a:lnTo>
                  <a:lnTo>
                    <a:pt x="16" y="261"/>
                  </a:lnTo>
                  <a:lnTo>
                    <a:pt x="21" y="277"/>
                  </a:lnTo>
                  <a:lnTo>
                    <a:pt x="32" y="289"/>
                  </a:lnTo>
                  <a:lnTo>
                    <a:pt x="48" y="289"/>
                  </a:lnTo>
                  <a:lnTo>
                    <a:pt x="70" y="289"/>
                  </a:lnTo>
                  <a:lnTo>
                    <a:pt x="86" y="289"/>
                  </a:lnTo>
                  <a:lnTo>
                    <a:pt x="113" y="289"/>
                  </a:lnTo>
                  <a:lnTo>
                    <a:pt x="189" y="317"/>
                  </a:lnTo>
                  <a:lnTo>
                    <a:pt x="189" y="311"/>
                  </a:lnTo>
                  <a:lnTo>
                    <a:pt x="189" y="305"/>
                  </a:lnTo>
                  <a:lnTo>
                    <a:pt x="189" y="300"/>
                  </a:lnTo>
                  <a:lnTo>
                    <a:pt x="189" y="29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1" name="Freeform 175"/>
            <p:cNvSpPr>
              <a:spLocks/>
            </p:cNvSpPr>
            <p:nvPr/>
          </p:nvSpPr>
          <p:spPr bwMode="auto">
            <a:xfrm>
              <a:off x="-322" y="-404"/>
              <a:ext cx="10" cy="9"/>
            </a:xfrm>
            <a:custGeom>
              <a:avLst/>
              <a:gdLst>
                <a:gd name="T0" fmla="*/ 0 w 291"/>
                <a:gd name="T1" fmla="*/ 0 h 216"/>
                <a:gd name="T2" fmla="*/ 0 w 291"/>
                <a:gd name="T3" fmla="*/ 0 h 216"/>
                <a:gd name="T4" fmla="*/ 0 w 291"/>
                <a:gd name="T5" fmla="*/ 0 h 216"/>
                <a:gd name="T6" fmla="*/ 0 w 291"/>
                <a:gd name="T7" fmla="*/ 0 h 216"/>
                <a:gd name="T8" fmla="*/ 0 w 291"/>
                <a:gd name="T9" fmla="*/ 0 h 216"/>
                <a:gd name="T10" fmla="*/ 0 w 291"/>
                <a:gd name="T11" fmla="*/ 0 h 216"/>
                <a:gd name="T12" fmla="*/ 0 w 291"/>
                <a:gd name="T13" fmla="*/ 0 h 216"/>
                <a:gd name="T14" fmla="*/ 0 w 291"/>
                <a:gd name="T15" fmla="*/ 0 h 216"/>
                <a:gd name="T16" fmla="*/ 0 w 291"/>
                <a:gd name="T17" fmla="*/ 0 h 216"/>
                <a:gd name="T18" fmla="*/ 0 w 291"/>
                <a:gd name="T19" fmla="*/ 0 h 216"/>
                <a:gd name="T20" fmla="*/ 0 w 291"/>
                <a:gd name="T21" fmla="*/ 0 h 216"/>
                <a:gd name="T22" fmla="*/ 0 w 291"/>
                <a:gd name="T23" fmla="*/ 0 h 216"/>
                <a:gd name="T24" fmla="*/ 0 w 291"/>
                <a:gd name="T25" fmla="*/ 0 h 216"/>
                <a:gd name="T26" fmla="*/ 0 w 291"/>
                <a:gd name="T27" fmla="*/ 0 h 216"/>
                <a:gd name="T28" fmla="*/ 0 w 291"/>
                <a:gd name="T29" fmla="*/ 0 h 216"/>
                <a:gd name="T30" fmla="*/ 0 w 291"/>
                <a:gd name="T31" fmla="*/ 0 h 216"/>
                <a:gd name="T32" fmla="*/ 0 w 291"/>
                <a:gd name="T33" fmla="*/ 0 h 216"/>
                <a:gd name="T34" fmla="*/ 0 w 291"/>
                <a:gd name="T35" fmla="*/ 0 h 216"/>
                <a:gd name="T36" fmla="*/ 0 w 291"/>
                <a:gd name="T37" fmla="*/ 0 h 216"/>
                <a:gd name="T38" fmla="*/ 0 w 291"/>
                <a:gd name="T39" fmla="*/ 0 h 216"/>
                <a:gd name="T40" fmla="*/ 0 w 291"/>
                <a:gd name="T41" fmla="*/ 0 h 216"/>
                <a:gd name="T42" fmla="*/ 0 w 291"/>
                <a:gd name="T43" fmla="*/ 0 h 216"/>
                <a:gd name="T44" fmla="*/ 0 w 291"/>
                <a:gd name="T45" fmla="*/ 0 h 216"/>
                <a:gd name="T46" fmla="*/ 0 w 291"/>
                <a:gd name="T47" fmla="*/ 0 h 216"/>
                <a:gd name="T48" fmla="*/ 0 w 291"/>
                <a:gd name="T49" fmla="*/ 0 h 216"/>
                <a:gd name="T50" fmla="*/ 0 w 291"/>
                <a:gd name="T51" fmla="*/ 0 h 2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91"/>
                <a:gd name="T79" fmla="*/ 0 h 216"/>
                <a:gd name="T80" fmla="*/ 291 w 291"/>
                <a:gd name="T81" fmla="*/ 216 h 21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91" h="216">
                  <a:moveTo>
                    <a:pt x="280" y="194"/>
                  </a:moveTo>
                  <a:lnTo>
                    <a:pt x="285" y="188"/>
                  </a:lnTo>
                  <a:lnTo>
                    <a:pt x="285" y="177"/>
                  </a:lnTo>
                  <a:lnTo>
                    <a:pt x="291" y="166"/>
                  </a:lnTo>
                  <a:lnTo>
                    <a:pt x="291" y="149"/>
                  </a:lnTo>
                  <a:lnTo>
                    <a:pt x="280" y="133"/>
                  </a:lnTo>
                  <a:lnTo>
                    <a:pt x="264" y="121"/>
                  </a:lnTo>
                  <a:lnTo>
                    <a:pt x="243" y="111"/>
                  </a:lnTo>
                  <a:lnTo>
                    <a:pt x="221" y="105"/>
                  </a:lnTo>
                  <a:lnTo>
                    <a:pt x="199" y="94"/>
                  </a:lnTo>
                  <a:lnTo>
                    <a:pt x="172" y="88"/>
                  </a:lnTo>
                  <a:lnTo>
                    <a:pt x="145" y="78"/>
                  </a:lnTo>
                  <a:lnTo>
                    <a:pt x="124" y="66"/>
                  </a:lnTo>
                  <a:lnTo>
                    <a:pt x="102" y="55"/>
                  </a:lnTo>
                  <a:lnTo>
                    <a:pt x="91" y="38"/>
                  </a:lnTo>
                  <a:lnTo>
                    <a:pt x="75" y="16"/>
                  </a:lnTo>
                  <a:lnTo>
                    <a:pt x="54" y="0"/>
                  </a:lnTo>
                  <a:lnTo>
                    <a:pt x="32" y="10"/>
                  </a:lnTo>
                  <a:lnTo>
                    <a:pt x="16" y="44"/>
                  </a:lnTo>
                  <a:lnTo>
                    <a:pt x="6" y="83"/>
                  </a:lnTo>
                  <a:lnTo>
                    <a:pt x="0" y="121"/>
                  </a:lnTo>
                  <a:lnTo>
                    <a:pt x="275" y="216"/>
                  </a:lnTo>
                  <a:lnTo>
                    <a:pt x="275" y="211"/>
                  </a:lnTo>
                  <a:lnTo>
                    <a:pt x="280" y="205"/>
                  </a:lnTo>
                  <a:lnTo>
                    <a:pt x="280" y="199"/>
                  </a:lnTo>
                  <a:lnTo>
                    <a:pt x="280" y="19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2" name="Freeform 176"/>
            <p:cNvSpPr>
              <a:spLocks/>
            </p:cNvSpPr>
            <p:nvPr/>
          </p:nvSpPr>
          <p:spPr bwMode="auto">
            <a:xfrm>
              <a:off x="-320" y="-429"/>
              <a:ext cx="8" cy="10"/>
            </a:xfrm>
            <a:custGeom>
              <a:avLst/>
              <a:gdLst>
                <a:gd name="T0" fmla="*/ 0 w 242"/>
                <a:gd name="T1" fmla="*/ 0 h 249"/>
                <a:gd name="T2" fmla="*/ 0 w 242"/>
                <a:gd name="T3" fmla="*/ 0 h 249"/>
                <a:gd name="T4" fmla="*/ 0 w 242"/>
                <a:gd name="T5" fmla="*/ 0 h 249"/>
                <a:gd name="T6" fmla="*/ 0 w 242"/>
                <a:gd name="T7" fmla="*/ 0 h 249"/>
                <a:gd name="T8" fmla="*/ 0 w 242"/>
                <a:gd name="T9" fmla="*/ 0 h 249"/>
                <a:gd name="T10" fmla="*/ 0 w 242"/>
                <a:gd name="T11" fmla="*/ 0 h 249"/>
                <a:gd name="T12" fmla="*/ 0 w 242"/>
                <a:gd name="T13" fmla="*/ 0 h 249"/>
                <a:gd name="T14" fmla="*/ 0 w 242"/>
                <a:gd name="T15" fmla="*/ 0 h 249"/>
                <a:gd name="T16" fmla="*/ 0 w 242"/>
                <a:gd name="T17" fmla="*/ 0 h 249"/>
                <a:gd name="T18" fmla="*/ 0 w 242"/>
                <a:gd name="T19" fmla="*/ 0 h 249"/>
                <a:gd name="T20" fmla="*/ 0 w 242"/>
                <a:gd name="T21" fmla="*/ 0 h 249"/>
                <a:gd name="T22" fmla="*/ 0 w 242"/>
                <a:gd name="T23" fmla="*/ 0 h 249"/>
                <a:gd name="T24" fmla="*/ 0 w 242"/>
                <a:gd name="T25" fmla="*/ 0 h 249"/>
                <a:gd name="T26" fmla="*/ 0 w 242"/>
                <a:gd name="T27" fmla="*/ 0 h 249"/>
                <a:gd name="T28" fmla="*/ 0 w 242"/>
                <a:gd name="T29" fmla="*/ 0 h 249"/>
                <a:gd name="T30" fmla="*/ 0 w 242"/>
                <a:gd name="T31" fmla="*/ 0 h 249"/>
                <a:gd name="T32" fmla="*/ 0 w 242"/>
                <a:gd name="T33" fmla="*/ 0 h 249"/>
                <a:gd name="T34" fmla="*/ 0 w 242"/>
                <a:gd name="T35" fmla="*/ 0 h 249"/>
                <a:gd name="T36" fmla="*/ 0 w 242"/>
                <a:gd name="T37" fmla="*/ 0 h 249"/>
                <a:gd name="T38" fmla="*/ 0 w 242"/>
                <a:gd name="T39" fmla="*/ 0 h 249"/>
                <a:gd name="T40" fmla="*/ 0 w 242"/>
                <a:gd name="T41" fmla="*/ 0 h 249"/>
                <a:gd name="T42" fmla="*/ 0 w 242"/>
                <a:gd name="T43" fmla="*/ 0 h 249"/>
                <a:gd name="T44" fmla="*/ 0 w 242"/>
                <a:gd name="T45" fmla="*/ 0 h 249"/>
                <a:gd name="T46" fmla="*/ 0 w 242"/>
                <a:gd name="T47" fmla="*/ 0 h 249"/>
                <a:gd name="T48" fmla="*/ 0 w 242"/>
                <a:gd name="T49" fmla="*/ 0 h 249"/>
                <a:gd name="T50" fmla="*/ 0 w 242"/>
                <a:gd name="T51" fmla="*/ 0 h 2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42"/>
                <a:gd name="T79" fmla="*/ 0 h 249"/>
                <a:gd name="T80" fmla="*/ 242 w 242"/>
                <a:gd name="T81" fmla="*/ 249 h 24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42" h="249">
                  <a:moveTo>
                    <a:pt x="232" y="227"/>
                  </a:moveTo>
                  <a:lnTo>
                    <a:pt x="237" y="194"/>
                  </a:lnTo>
                  <a:lnTo>
                    <a:pt x="242" y="161"/>
                  </a:lnTo>
                  <a:lnTo>
                    <a:pt x="242" y="122"/>
                  </a:lnTo>
                  <a:lnTo>
                    <a:pt x="242" y="78"/>
                  </a:lnTo>
                  <a:lnTo>
                    <a:pt x="226" y="55"/>
                  </a:lnTo>
                  <a:lnTo>
                    <a:pt x="205" y="38"/>
                  </a:lnTo>
                  <a:lnTo>
                    <a:pt x="184" y="33"/>
                  </a:lnTo>
                  <a:lnTo>
                    <a:pt x="157" y="22"/>
                  </a:lnTo>
                  <a:lnTo>
                    <a:pt x="124" y="16"/>
                  </a:lnTo>
                  <a:lnTo>
                    <a:pt x="92" y="16"/>
                  </a:lnTo>
                  <a:lnTo>
                    <a:pt x="60" y="11"/>
                  </a:lnTo>
                  <a:lnTo>
                    <a:pt x="32" y="0"/>
                  </a:lnTo>
                  <a:lnTo>
                    <a:pt x="16" y="11"/>
                  </a:lnTo>
                  <a:lnTo>
                    <a:pt x="11" y="33"/>
                  </a:lnTo>
                  <a:lnTo>
                    <a:pt x="5" y="50"/>
                  </a:lnTo>
                  <a:lnTo>
                    <a:pt x="0" y="78"/>
                  </a:lnTo>
                  <a:lnTo>
                    <a:pt x="0" y="106"/>
                  </a:lnTo>
                  <a:lnTo>
                    <a:pt x="5" y="128"/>
                  </a:lnTo>
                  <a:lnTo>
                    <a:pt x="0" y="156"/>
                  </a:lnTo>
                  <a:lnTo>
                    <a:pt x="0" y="183"/>
                  </a:lnTo>
                  <a:lnTo>
                    <a:pt x="237" y="249"/>
                  </a:lnTo>
                  <a:lnTo>
                    <a:pt x="237" y="244"/>
                  </a:lnTo>
                  <a:lnTo>
                    <a:pt x="237" y="239"/>
                  </a:lnTo>
                  <a:lnTo>
                    <a:pt x="232" y="233"/>
                  </a:lnTo>
                  <a:lnTo>
                    <a:pt x="232" y="2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3" name="Freeform 177"/>
            <p:cNvSpPr>
              <a:spLocks/>
            </p:cNvSpPr>
            <p:nvPr/>
          </p:nvSpPr>
          <p:spPr bwMode="auto">
            <a:xfrm>
              <a:off x="-255" y="-620"/>
              <a:ext cx="3" cy="12"/>
            </a:xfrm>
            <a:custGeom>
              <a:avLst/>
              <a:gdLst>
                <a:gd name="T0" fmla="*/ 0 w 82"/>
                <a:gd name="T1" fmla="*/ 0 h 289"/>
                <a:gd name="T2" fmla="*/ 0 w 82"/>
                <a:gd name="T3" fmla="*/ 0 h 289"/>
                <a:gd name="T4" fmla="*/ 0 w 82"/>
                <a:gd name="T5" fmla="*/ 0 h 289"/>
                <a:gd name="T6" fmla="*/ 0 w 82"/>
                <a:gd name="T7" fmla="*/ 0 h 289"/>
                <a:gd name="T8" fmla="*/ 0 w 82"/>
                <a:gd name="T9" fmla="*/ 0 h 289"/>
                <a:gd name="T10" fmla="*/ 0 w 82"/>
                <a:gd name="T11" fmla="*/ 0 h 289"/>
                <a:gd name="T12" fmla="*/ 0 w 82"/>
                <a:gd name="T13" fmla="*/ 0 h 289"/>
                <a:gd name="T14" fmla="*/ 0 w 82"/>
                <a:gd name="T15" fmla="*/ 0 h 289"/>
                <a:gd name="T16" fmla="*/ 0 w 82"/>
                <a:gd name="T17" fmla="*/ 0 h 289"/>
                <a:gd name="T18" fmla="*/ 0 w 82"/>
                <a:gd name="T19" fmla="*/ 0 h 289"/>
                <a:gd name="T20" fmla="*/ 0 w 82"/>
                <a:gd name="T21" fmla="*/ 0 h 289"/>
                <a:gd name="T22" fmla="*/ 0 w 82"/>
                <a:gd name="T23" fmla="*/ 0 h 289"/>
                <a:gd name="T24" fmla="*/ 0 w 82"/>
                <a:gd name="T25" fmla="*/ 0 h 289"/>
                <a:gd name="T26" fmla="*/ 0 w 82"/>
                <a:gd name="T27" fmla="*/ 0 h 289"/>
                <a:gd name="T28" fmla="*/ 0 w 82"/>
                <a:gd name="T29" fmla="*/ 0 h 289"/>
                <a:gd name="T30" fmla="*/ 0 w 82"/>
                <a:gd name="T31" fmla="*/ 0 h 289"/>
                <a:gd name="T32" fmla="*/ 0 w 82"/>
                <a:gd name="T33" fmla="*/ 0 h 289"/>
                <a:gd name="T34" fmla="*/ 0 w 82"/>
                <a:gd name="T35" fmla="*/ 0 h 289"/>
                <a:gd name="T36" fmla="*/ 0 w 82"/>
                <a:gd name="T37" fmla="*/ 0 h 289"/>
                <a:gd name="T38" fmla="*/ 0 w 82"/>
                <a:gd name="T39" fmla="*/ 0 h 289"/>
                <a:gd name="T40" fmla="*/ 0 w 82"/>
                <a:gd name="T41" fmla="*/ 0 h 289"/>
                <a:gd name="T42" fmla="*/ 0 w 82"/>
                <a:gd name="T43" fmla="*/ 0 h 2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2"/>
                <a:gd name="T67" fmla="*/ 0 h 289"/>
                <a:gd name="T68" fmla="*/ 82 w 82"/>
                <a:gd name="T69" fmla="*/ 289 h 28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2" h="289">
                  <a:moveTo>
                    <a:pt x="82" y="266"/>
                  </a:moveTo>
                  <a:lnTo>
                    <a:pt x="49" y="22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7" y="11"/>
                  </a:lnTo>
                  <a:lnTo>
                    <a:pt x="17" y="44"/>
                  </a:lnTo>
                  <a:lnTo>
                    <a:pt x="17" y="72"/>
                  </a:lnTo>
                  <a:lnTo>
                    <a:pt x="17" y="100"/>
                  </a:lnTo>
                  <a:lnTo>
                    <a:pt x="11" y="128"/>
                  </a:lnTo>
                  <a:lnTo>
                    <a:pt x="11" y="155"/>
                  </a:lnTo>
                  <a:lnTo>
                    <a:pt x="6" y="188"/>
                  </a:lnTo>
                  <a:lnTo>
                    <a:pt x="0" y="221"/>
                  </a:lnTo>
                  <a:lnTo>
                    <a:pt x="0" y="255"/>
                  </a:lnTo>
                  <a:lnTo>
                    <a:pt x="11" y="266"/>
                  </a:lnTo>
                  <a:lnTo>
                    <a:pt x="27" y="272"/>
                  </a:lnTo>
                  <a:lnTo>
                    <a:pt x="49" y="278"/>
                  </a:lnTo>
                  <a:lnTo>
                    <a:pt x="70" y="289"/>
                  </a:lnTo>
                  <a:lnTo>
                    <a:pt x="70" y="283"/>
                  </a:lnTo>
                  <a:lnTo>
                    <a:pt x="75" y="278"/>
                  </a:lnTo>
                  <a:lnTo>
                    <a:pt x="82" y="272"/>
                  </a:lnTo>
                  <a:lnTo>
                    <a:pt x="82" y="26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4" name="Freeform 178"/>
            <p:cNvSpPr>
              <a:spLocks/>
            </p:cNvSpPr>
            <p:nvPr/>
          </p:nvSpPr>
          <p:spPr bwMode="auto">
            <a:xfrm>
              <a:off x="-319" y="-462"/>
              <a:ext cx="8" cy="14"/>
            </a:xfrm>
            <a:custGeom>
              <a:avLst/>
              <a:gdLst>
                <a:gd name="T0" fmla="*/ 0 w 231"/>
                <a:gd name="T1" fmla="*/ 0 h 339"/>
                <a:gd name="T2" fmla="*/ 0 w 231"/>
                <a:gd name="T3" fmla="*/ 0 h 339"/>
                <a:gd name="T4" fmla="*/ 0 w 231"/>
                <a:gd name="T5" fmla="*/ 0 h 339"/>
                <a:gd name="T6" fmla="*/ 0 w 231"/>
                <a:gd name="T7" fmla="*/ 0 h 339"/>
                <a:gd name="T8" fmla="*/ 0 w 231"/>
                <a:gd name="T9" fmla="*/ 0 h 339"/>
                <a:gd name="T10" fmla="*/ 0 w 231"/>
                <a:gd name="T11" fmla="*/ 0 h 339"/>
                <a:gd name="T12" fmla="*/ 0 w 231"/>
                <a:gd name="T13" fmla="*/ 0 h 339"/>
                <a:gd name="T14" fmla="*/ 0 w 231"/>
                <a:gd name="T15" fmla="*/ 0 h 339"/>
                <a:gd name="T16" fmla="*/ 0 w 231"/>
                <a:gd name="T17" fmla="*/ 0 h 339"/>
                <a:gd name="T18" fmla="*/ 0 w 231"/>
                <a:gd name="T19" fmla="*/ 0 h 339"/>
                <a:gd name="T20" fmla="*/ 0 w 231"/>
                <a:gd name="T21" fmla="*/ 0 h 339"/>
                <a:gd name="T22" fmla="*/ 0 w 231"/>
                <a:gd name="T23" fmla="*/ 0 h 339"/>
                <a:gd name="T24" fmla="*/ 0 w 231"/>
                <a:gd name="T25" fmla="*/ 0 h 339"/>
                <a:gd name="T26" fmla="*/ 0 w 231"/>
                <a:gd name="T27" fmla="*/ 0 h 339"/>
                <a:gd name="T28" fmla="*/ 0 w 231"/>
                <a:gd name="T29" fmla="*/ 0 h 339"/>
                <a:gd name="T30" fmla="*/ 0 w 231"/>
                <a:gd name="T31" fmla="*/ 0 h 339"/>
                <a:gd name="T32" fmla="*/ 0 w 231"/>
                <a:gd name="T33" fmla="*/ 0 h 339"/>
                <a:gd name="T34" fmla="*/ 0 w 231"/>
                <a:gd name="T35" fmla="*/ 0 h 339"/>
                <a:gd name="T36" fmla="*/ 0 w 231"/>
                <a:gd name="T37" fmla="*/ 0 h 339"/>
                <a:gd name="T38" fmla="*/ 0 w 231"/>
                <a:gd name="T39" fmla="*/ 0 h 339"/>
                <a:gd name="T40" fmla="*/ 0 w 231"/>
                <a:gd name="T41" fmla="*/ 0 h 339"/>
                <a:gd name="T42" fmla="*/ 0 w 231"/>
                <a:gd name="T43" fmla="*/ 0 h 339"/>
                <a:gd name="T44" fmla="*/ 0 w 231"/>
                <a:gd name="T45" fmla="*/ 0 h 339"/>
                <a:gd name="T46" fmla="*/ 0 w 231"/>
                <a:gd name="T47" fmla="*/ 0 h 339"/>
                <a:gd name="T48" fmla="*/ 0 w 231"/>
                <a:gd name="T49" fmla="*/ 0 h 339"/>
                <a:gd name="T50" fmla="*/ 0 w 231"/>
                <a:gd name="T51" fmla="*/ 0 h 339"/>
                <a:gd name="T52" fmla="*/ 0 w 231"/>
                <a:gd name="T53" fmla="*/ 0 h 339"/>
                <a:gd name="T54" fmla="*/ 0 w 231"/>
                <a:gd name="T55" fmla="*/ 0 h 339"/>
                <a:gd name="T56" fmla="*/ 0 w 231"/>
                <a:gd name="T57" fmla="*/ 0 h 339"/>
                <a:gd name="T58" fmla="*/ 0 w 231"/>
                <a:gd name="T59" fmla="*/ 0 h 339"/>
                <a:gd name="T60" fmla="*/ 0 w 231"/>
                <a:gd name="T61" fmla="*/ 0 h 3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31"/>
                <a:gd name="T94" fmla="*/ 0 h 339"/>
                <a:gd name="T95" fmla="*/ 231 w 231"/>
                <a:gd name="T96" fmla="*/ 339 h 33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31" h="339">
                  <a:moveTo>
                    <a:pt x="231" y="316"/>
                  </a:moveTo>
                  <a:lnTo>
                    <a:pt x="215" y="133"/>
                  </a:lnTo>
                  <a:lnTo>
                    <a:pt x="215" y="122"/>
                  </a:lnTo>
                  <a:lnTo>
                    <a:pt x="221" y="105"/>
                  </a:lnTo>
                  <a:lnTo>
                    <a:pt x="221" y="88"/>
                  </a:lnTo>
                  <a:lnTo>
                    <a:pt x="221" y="66"/>
                  </a:lnTo>
                  <a:lnTo>
                    <a:pt x="210" y="55"/>
                  </a:lnTo>
                  <a:lnTo>
                    <a:pt x="194" y="50"/>
                  </a:lnTo>
                  <a:lnTo>
                    <a:pt x="178" y="50"/>
                  </a:lnTo>
                  <a:lnTo>
                    <a:pt x="157" y="50"/>
                  </a:lnTo>
                  <a:lnTo>
                    <a:pt x="141" y="45"/>
                  </a:lnTo>
                  <a:lnTo>
                    <a:pt x="130" y="33"/>
                  </a:lnTo>
                  <a:lnTo>
                    <a:pt x="113" y="22"/>
                  </a:lnTo>
                  <a:lnTo>
                    <a:pt x="97" y="10"/>
                  </a:lnTo>
                  <a:lnTo>
                    <a:pt x="86" y="5"/>
                  </a:lnTo>
                  <a:lnTo>
                    <a:pt x="70" y="0"/>
                  </a:lnTo>
                  <a:lnTo>
                    <a:pt x="54" y="0"/>
                  </a:lnTo>
                  <a:lnTo>
                    <a:pt x="33" y="0"/>
                  </a:lnTo>
                  <a:lnTo>
                    <a:pt x="0" y="261"/>
                  </a:lnTo>
                  <a:lnTo>
                    <a:pt x="16" y="283"/>
                  </a:lnTo>
                  <a:lnTo>
                    <a:pt x="38" y="299"/>
                  </a:lnTo>
                  <a:lnTo>
                    <a:pt x="65" y="311"/>
                  </a:lnTo>
                  <a:lnTo>
                    <a:pt x="97" y="316"/>
                  </a:lnTo>
                  <a:lnTo>
                    <a:pt x="130" y="322"/>
                  </a:lnTo>
                  <a:lnTo>
                    <a:pt x="162" y="327"/>
                  </a:lnTo>
                  <a:lnTo>
                    <a:pt x="194" y="332"/>
                  </a:lnTo>
                  <a:lnTo>
                    <a:pt x="226" y="339"/>
                  </a:lnTo>
                  <a:lnTo>
                    <a:pt x="226" y="332"/>
                  </a:lnTo>
                  <a:lnTo>
                    <a:pt x="231" y="327"/>
                  </a:lnTo>
                  <a:lnTo>
                    <a:pt x="231" y="322"/>
                  </a:lnTo>
                  <a:lnTo>
                    <a:pt x="231" y="31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5" name="Freeform 179"/>
            <p:cNvSpPr>
              <a:spLocks/>
            </p:cNvSpPr>
            <p:nvPr/>
          </p:nvSpPr>
          <p:spPr bwMode="auto">
            <a:xfrm>
              <a:off x="-254" y="-665"/>
              <a:ext cx="1" cy="2"/>
            </a:xfrm>
            <a:custGeom>
              <a:avLst/>
              <a:gdLst>
                <a:gd name="T0" fmla="*/ 0 w 11"/>
                <a:gd name="T1" fmla="*/ 0 h 66"/>
                <a:gd name="T2" fmla="*/ 0 w 11"/>
                <a:gd name="T3" fmla="*/ 0 h 66"/>
                <a:gd name="T4" fmla="*/ 0 w 11"/>
                <a:gd name="T5" fmla="*/ 0 h 66"/>
                <a:gd name="T6" fmla="*/ 0 w 11"/>
                <a:gd name="T7" fmla="*/ 0 h 66"/>
                <a:gd name="T8" fmla="*/ 0 w 11"/>
                <a:gd name="T9" fmla="*/ 0 h 66"/>
                <a:gd name="T10" fmla="*/ 0 w 11"/>
                <a:gd name="T11" fmla="*/ 0 h 66"/>
                <a:gd name="T12" fmla="*/ 0 w 11"/>
                <a:gd name="T13" fmla="*/ 0 h 66"/>
                <a:gd name="T14" fmla="*/ 0 w 11"/>
                <a:gd name="T15" fmla="*/ 0 h 66"/>
                <a:gd name="T16" fmla="*/ 0 w 11"/>
                <a:gd name="T17" fmla="*/ 0 h 66"/>
                <a:gd name="T18" fmla="*/ 0 w 11"/>
                <a:gd name="T19" fmla="*/ 0 h 66"/>
                <a:gd name="T20" fmla="*/ 0 w 11"/>
                <a:gd name="T21" fmla="*/ 0 h 66"/>
                <a:gd name="T22" fmla="*/ 0 w 11"/>
                <a:gd name="T23" fmla="*/ 0 h 66"/>
                <a:gd name="T24" fmla="*/ 0 w 11"/>
                <a:gd name="T25" fmla="*/ 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66"/>
                <a:gd name="T41" fmla="*/ 11 w 11"/>
                <a:gd name="T42" fmla="*/ 66 h 6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66">
                  <a:moveTo>
                    <a:pt x="5" y="50"/>
                  </a:moveTo>
                  <a:lnTo>
                    <a:pt x="11" y="44"/>
                  </a:lnTo>
                  <a:lnTo>
                    <a:pt x="11" y="27"/>
                  </a:lnTo>
                  <a:lnTo>
                    <a:pt x="11" y="17"/>
                  </a:lnTo>
                  <a:lnTo>
                    <a:pt x="11" y="0"/>
                  </a:lnTo>
                  <a:lnTo>
                    <a:pt x="5" y="10"/>
                  </a:lnTo>
                  <a:lnTo>
                    <a:pt x="0" y="27"/>
                  </a:lnTo>
                  <a:lnTo>
                    <a:pt x="0" y="44"/>
                  </a:lnTo>
                  <a:lnTo>
                    <a:pt x="0" y="66"/>
                  </a:lnTo>
                  <a:lnTo>
                    <a:pt x="5" y="55"/>
                  </a:lnTo>
                  <a:lnTo>
                    <a:pt x="5" y="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6" name="Freeform 180"/>
            <p:cNvSpPr>
              <a:spLocks/>
            </p:cNvSpPr>
            <p:nvPr/>
          </p:nvSpPr>
          <p:spPr bwMode="auto">
            <a:xfrm>
              <a:off x="-281" y="-621"/>
              <a:ext cx="9" cy="17"/>
            </a:xfrm>
            <a:custGeom>
              <a:avLst/>
              <a:gdLst>
                <a:gd name="T0" fmla="*/ 0 w 276"/>
                <a:gd name="T1" fmla="*/ 0 h 421"/>
                <a:gd name="T2" fmla="*/ 0 w 276"/>
                <a:gd name="T3" fmla="*/ 0 h 421"/>
                <a:gd name="T4" fmla="*/ 0 w 276"/>
                <a:gd name="T5" fmla="*/ 0 h 421"/>
                <a:gd name="T6" fmla="*/ 0 w 276"/>
                <a:gd name="T7" fmla="*/ 0 h 421"/>
                <a:gd name="T8" fmla="*/ 0 w 276"/>
                <a:gd name="T9" fmla="*/ 0 h 421"/>
                <a:gd name="T10" fmla="*/ 0 w 276"/>
                <a:gd name="T11" fmla="*/ 0 h 421"/>
                <a:gd name="T12" fmla="*/ 0 w 276"/>
                <a:gd name="T13" fmla="*/ 0 h 421"/>
                <a:gd name="T14" fmla="*/ 0 w 276"/>
                <a:gd name="T15" fmla="*/ 0 h 421"/>
                <a:gd name="T16" fmla="*/ 0 w 276"/>
                <a:gd name="T17" fmla="*/ 0 h 421"/>
                <a:gd name="T18" fmla="*/ 0 w 276"/>
                <a:gd name="T19" fmla="*/ 0 h 421"/>
                <a:gd name="T20" fmla="*/ 0 w 276"/>
                <a:gd name="T21" fmla="*/ 0 h 421"/>
                <a:gd name="T22" fmla="*/ 0 w 276"/>
                <a:gd name="T23" fmla="*/ 0 h 421"/>
                <a:gd name="T24" fmla="*/ 0 w 276"/>
                <a:gd name="T25" fmla="*/ 0 h 421"/>
                <a:gd name="T26" fmla="*/ 0 w 276"/>
                <a:gd name="T27" fmla="*/ 0 h 421"/>
                <a:gd name="T28" fmla="*/ 0 w 276"/>
                <a:gd name="T29" fmla="*/ 0 h 421"/>
                <a:gd name="T30" fmla="*/ 0 w 276"/>
                <a:gd name="T31" fmla="*/ 0 h 421"/>
                <a:gd name="T32" fmla="*/ 0 w 276"/>
                <a:gd name="T33" fmla="*/ 0 h 421"/>
                <a:gd name="T34" fmla="*/ 0 w 276"/>
                <a:gd name="T35" fmla="*/ 0 h 421"/>
                <a:gd name="T36" fmla="*/ 0 w 276"/>
                <a:gd name="T37" fmla="*/ 0 h 421"/>
                <a:gd name="T38" fmla="*/ 0 w 276"/>
                <a:gd name="T39" fmla="*/ 0 h 421"/>
                <a:gd name="T40" fmla="*/ 0 w 276"/>
                <a:gd name="T41" fmla="*/ 0 h 421"/>
                <a:gd name="T42" fmla="*/ 0 w 276"/>
                <a:gd name="T43" fmla="*/ 0 h 421"/>
                <a:gd name="T44" fmla="*/ 0 w 276"/>
                <a:gd name="T45" fmla="*/ 0 h 421"/>
                <a:gd name="T46" fmla="*/ 0 w 276"/>
                <a:gd name="T47" fmla="*/ 0 h 421"/>
                <a:gd name="T48" fmla="*/ 0 w 276"/>
                <a:gd name="T49" fmla="*/ 0 h 421"/>
                <a:gd name="T50" fmla="*/ 0 w 276"/>
                <a:gd name="T51" fmla="*/ 0 h 421"/>
                <a:gd name="T52" fmla="*/ 0 w 276"/>
                <a:gd name="T53" fmla="*/ 0 h 421"/>
                <a:gd name="T54" fmla="*/ 0 w 276"/>
                <a:gd name="T55" fmla="*/ 0 h 421"/>
                <a:gd name="T56" fmla="*/ 0 w 276"/>
                <a:gd name="T57" fmla="*/ 0 h 421"/>
                <a:gd name="T58" fmla="*/ 0 w 276"/>
                <a:gd name="T59" fmla="*/ 0 h 421"/>
                <a:gd name="T60" fmla="*/ 0 w 276"/>
                <a:gd name="T61" fmla="*/ 0 h 421"/>
                <a:gd name="T62" fmla="*/ 0 w 276"/>
                <a:gd name="T63" fmla="*/ 0 h 421"/>
                <a:gd name="T64" fmla="*/ 0 w 276"/>
                <a:gd name="T65" fmla="*/ 0 h 421"/>
                <a:gd name="T66" fmla="*/ 0 w 276"/>
                <a:gd name="T67" fmla="*/ 0 h 421"/>
                <a:gd name="T68" fmla="*/ 0 w 276"/>
                <a:gd name="T69" fmla="*/ 0 h 421"/>
                <a:gd name="T70" fmla="*/ 0 w 276"/>
                <a:gd name="T71" fmla="*/ 0 h 421"/>
                <a:gd name="T72" fmla="*/ 0 w 276"/>
                <a:gd name="T73" fmla="*/ 0 h 421"/>
                <a:gd name="T74" fmla="*/ 0 w 276"/>
                <a:gd name="T75" fmla="*/ 0 h 421"/>
                <a:gd name="T76" fmla="*/ 0 w 276"/>
                <a:gd name="T77" fmla="*/ 0 h 421"/>
                <a:gd name="T78" fmla="*/ 0 w 276"/>
                <a:gd name="T79" fmla="*/ 0 h 421"/>
                <a:gd name="T80" fmla="*/ 0 w 276"/>
                <a:gd name="T81" fmla="*/ 0 h 421"/>
                <a:gd name="T82" fmla="*/ 0 w 276"/>
                <a:gd name="T83" fmla="*/ 0 h 421"/>
                <a:gd name="T84" fmla="*/ 0 w 276"/>
                <a:gd name="T85" fmla="*/ 0 h 421"/>
                <a:gd name="T86" fmla="*/ 0 w 276"/>
                <a:gd name="T87" fmla="*/ 0 h 421"/>
                <a:gd name="T88" fmla="*/ 0 w 276"/>
                <a:gd name="T89" fmla="*/ 0 h 421"/>
                <a:gd name="T90" fmla="*/ 0 w 276"/>
                <a:gd name="T91" fmla="*/ 0 h 421"/>
                <a:gd name="T92" fmla="*/ 0 w 276"/>
                <a:gd name="T93" fmla="*/ 0 h 421"/>
                <a:gd name="T94" fmla="*/ 0 w 276"/>
                <a:gd name="T95" fmla="*/ 0 h 421"/>
                <a:gd name="T96" fmla="*/ 0 w 276"/>
                <a:gd name="T97" fmla="*/ 0 h 4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421"/>
                <a:gd name="T149" fmla="*/ 276 w 276"/>
                <a:gd name="T150" fmla="*/ 421 h 42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421">
                  <a:moveTo>
                    <a:pt x="248" y="377"/>
                  </a:moveTo>
                  <a:lnTo>
                    <a:pt x="259" y="343"/>
                  </a:lnTo>
                  <a:lnTo>
                    <a:pt x="264" y="310"/>
                  </a:lnTo>
                  <a:lnTo>
                    <a:pt x="264" y="271"/>
                  </a:lnTo>
                  <a:lnTo>
                    <a:pt x="276" y="227"/>
                  </a:lnTo>
                  <a:lnTo>
                    <a:pt x="276" y="194"/>
                  </a:lnTo>
                  <a:lnTo>
                    <a:pt x="269" y="166"/>
                  </a:lnTo>
                  <a:lnTo>
                    <a:pt x="259" y="133"/>
                  </a:lnTo>
                  <a:lnTo>
                    <a:pt x="259" y="99"/>
                  </a:lnTo>
                  <a:lnTo>
                    <a:pt x="248" y="76"/>
                  </a:lnTo>
                  <a:lnTo>
                    <a:pt x="232" y="55"/>
                  </a:lnTo>
                  <a:lnTo>
                    <a:pt x="216" y="38"/>
                  </a:lnTo>
                  <a:lnTo>
                    <a:pt x="200" y="16"/>
                  </a:lnTo>
                  <a:lnTo>
                    <a:pt x="178" y="10"/>
                  </a:lnTo>
                  <a:lnTo>
                    <a:pt x="156" y="5"/>
                  </a:lnTo>
                  <a:lnTo>
                    <a:pt x="135" y="5"/>
                  </a:lnTo>
                  <a:lnTo>
                    <a:pt x="113" y="0"/>
                  </a:lnTo>
                  <a:lnTo>
                    <a:pt x="92" y="0"/>
                  </a:lnTo>
                  <a:lnTo>
                    <a:pt x="71" y="0"/>
                  </a:lnTo>
                  <a:lnTo>
                    <a:pt x="48" y="5"/>
                  </a:lnTo>
                  <a:lnTo>
                    <a:pt x="27" y="10"/>
                  </a:lnTo>
                  <a:lnTo>
                    <a:pt x="16" y="16"/>
                  </a:lnTo>
                  <a:lnTo>
                    <a:pt x="11" y="33"/>
                  </a:lnTo>
                  <a:lnTo>
                    <a:pt x="5" y="55"/>
                  </a:lnTo>
                  <a:lnTo>
                    <a:pt x="0" y="76"/>
                  </a:lnTo>
                  <a:lnTo>
                    <a:pt x="5" y="88"/>
                  </a:lnTo>
                  <a:lnTo>
                    <a:pt x="11" y="99"/>
                  </a:lnTo>
                  <a:lnTo>
                    <a:pt x="16" y="116"/>
                  </a:lnTo>
                  <a:lnTo>
                    <a:pt x="21" y="138"/>
                  </a:lnTo>
                  <a:lnTo>
                    <a:pt x="27" y="177"/>
                  </a:lnTo>
                  <a:lnTo>
                    <a:pt x="32" y="210"/>
                  </a:lnTo>
                  <a:lnTo>
                    <a:pt x="37" y="254"/>
                  </a:lnTo>
                  <a:lnTo>
                    <a:pt x="43" y="299"/>
                  </a:lnTo>
                  <a:lnTo>
                    <a:pt x="37" y="310"/>
                  </a:lnTo>
                  <a:lnTo>
                    <a:pt x="37" y="327"/>
                  </a:lnTo>
                  <a:lnTo>
                    <a:pt x="43" y="349"/>
                  </a:lnTo>
                  <a:lnTo>
                    <a:pt x="53" y="377"/>
                  </a:lnTo>
                  <a:lnTo>
                    <a:pt x="76" y="388"/>
                  </a:lnTo>
                  <a:lnTo>
                    <a:pt x="103" y="398"/>
                  </a:lnTo>
                  <a:lnTo>
                    <a:pt x="135" y="405"/>
                  </a:lnTo>
                  <a:lnTo>
                    <a:pt x="161" y="421"/>
                  </a:lnTo>
                  <a:lnTo>
                    <a:pt x="184" y="415"/>
                  </a:lnTo>
                  <a:lnTo>
                    <a:pt x="205" y="410"/>
                  </a:lnTo>
                  <a:lnTo>
                    <a:pt x="226" y="405"/>
                  </a:lnTo>
                  <a:lnTo>
                    <a:pt x="248" y="388"/>
                  </a:lnTo>
                  <a:lnTo>
                    <a:pt x="248" y="382"/>
                  </a:lnTo>
                  <a:lnTo>
                    <a:pt x="248" y="3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7" name="Freeform 181"/>
            <p:cNvSpPr>
              <a:spLocks/>
            </p:cNvSpPr>
            <p:nvPr/>
          </p:nvSpPr>
          <p:spPr bwMode="auto">
            <a:xfrm>
              <a:off x="-344" y="-403"/>
              <a:ext cx="5" cy="7"/>
            </a:xfrm>
            <a:custGeom>
              <a:avLst/>
              <a:gdLst>
                <a:gd name="T0" fmla="*/ 0 w 145"/>
                <a:gd name="T1" fmla="*/ 0 h 166"/>
                <a:gd name="T2" fmla="*/ 0 w 145"/>
                <a:gd name="T3" fmla="*/ 0 h 166"/>
                <a:gd name="T4" fmla="*/ 0 w 145"/>
                <a:gd name="T5" fmla="*/ 0 h 166"/>
                <a:gd name="T6" fmla="*/ 0 w 145"/>
                <a:gd name="T7" fmla="*/ 0 h 166"/>
                <a:gd name="T8" fmla="*/ 0 w 145"/>
                <a:gd name="T9" fmla="*/ 0 h 166"/>
                <a:gd name="T10" fmla="*/ 0 w 145"/>
                <a:gd name="T11" fmla="*/ 0 h 166"/>
                <a:gd name="T12" fmla="*/ 0 w 145"/>
                <a:gd name="T13" fmla="*/ 0 h 166"/>
                <a:gd name="T14" fmla="*/ 0 w 145"/>
                <a:gd name="T15" fmla="*/ 0 h 166"/>
                <a:gd name="T16" fmla="*/ 0 w 145"/>
                <a:gd name="T17" fmla="*/ 0 h 166"/>
                <a:gd name="T18" fmla="*/ 0 w 145"/>
                <a:gd name="T19" fmla="*/ 0 h 166"/>
                <a:gd name="T20" fmla="*/ 0 w 145"/>
                <a:gd name="T21" fmla="*/ 0 h 166"/>
                <a:gd name="T22" fmla="*/ 0 w 145"/>
                <a:gd name="T23" fmla="*/ 0 h 166"/>
                <a:gd name="T24" fmla="*/ 0 w 145"/>
                <a:gd name="T25" fmla="*/ 0 h 166"/>
                <a:gd name="T26" fmla="*/ 0 w 145"/>
                <a:gd name="T27" fmla="*/ 0 h 166"/>
                <a:gd name="T28" fmla="*/ 0 w 145"/>
                <a:gd name="T29" fmla="*/ 0 h 166"/>
                <a:gd name="T30" fmla="*/ 0 w 145"/>
                <a:gd name="T31" fmla="*/ 0 h 166"/>
                <a:gd name="T32" fmla="*/ 0 w 145"/>
                <a:gd name="T33" fmla="*/ 0 h 166"/>
                <a:gd name="T34" fmla="*/ 0 w 145"/>
                <a:gd name="T35" fmla="*/ 0 h 166"/>
                <a:gd name="T36" fmla="*/ 0 w 145"/>
                <a:gd name="T37" fmla="*/ 0 h 166"/>
                <a:gd name="T38" fmla="*/ 0 w 145"/>
                <a:gd name="T39" fmla="*/ 0 h 166"/>
                <a:gd name="T40" fmla="*/ 0 w 145"/>
                <a:gd name="T41" fmla="*/ 0 h 166"/>
                <a:gd name="T42" fmla="*/ 0 w 145"/>
                <a:gd name="T43" fmla="*/ 0 h 166"/>
                <a:gd name="T44" fmla="*/ 0 w 145"/>
                <a:gd name="T45" fmla="*/ 0 h 166"/>
                <a:gd name="T46" fmla="*/ 0 w 145"/>
                <a:gd name="T47" fmla="*/ 0 h 166"/>
                <a:gd name="T48" fmla="*/ 0 w 145"/>
                <a:gd name="T49" fmla="*/ 0 h 1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5"/>
                <a:gd name="T76" fmla="*/ 0 h 166"/>
                <a:gd name="T77" fmla="*/ 145 w 145"/>
                <a:gd name="T78" fmla="*/ 166 h 16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5" h="166">
                  <a:moveTo>
                    <a:pt x="145" y="116"/>
                  </a:moveTo>
                  <a:lnTo>
                    <a:pt x="140" y="94"/>
                  </a:lnTo>
                  <a:lnTo>
                    <a:pt x="135" y="72"/>
                  </a:lnTo>
                  <a:lnTo>
                    <a:pt x="140" y="45"/>
                  </a:lnTo>
                  <a:lnTo>
                    <a:pt x="140" y="11"/>
                  </a:lnTo>
                  <a:lnTo>
                    <a:pt x="119" y="0"/>
                  </a:lnTo>
                  <a:lnTo>
                    <a:pt x="86" y="0"/>
                  </a:lnTo>
                  <a:lnTo>
                    <a:pt x="53" y="5"/>
                  </a:lnTo>
                  <a:lnTo>
                    <a:pt x="32" y="11"/>
                  </a:lnTo>
                  <a:lnTo>
                    <a:pt x="16" y="28"/>
                  </a:lnTo>
                  <a:lnTo>
                    <a:pt x="11" y="50"/>
                  </a:lnTo>
                  <a:lnTo>
                    <a:pt x="5" y="83"/>
                  </a:lnTo>
                  <a:lnTo>
                    <a:pt x="0" y="111"/>
                  </a:lnTo>
                  <a:lnTo>
                    <a:pt x="11" y="128"/>
                  </a:lnTo>
                  <a:lnTo>
                    <a:pt x="27" y="144"/>
                  </a:lnTo>
                  <a:lnTo>
                    <a:pt x="48" y="155"/>
                  </a:lnTo>
                  <a:lnTo>
                    <a:pt x="70" y="166"/>
                  </a:lnTo>
                  <a:lnTo>
                    <a:pt x="86" y="166"/>
                  </a:lnTo>
                  <a:lnTo>
                    <a:pt x="108" y="166"/>
                  </a:lnTo>
                  <a:lnTo>
                    <a:pt x="124" y="161"/>
                  </a:lnTo>
                  <a:lnTo>
                    <a:pt x="145" y="149"/>
                  </a:lnTo>
                  <a:lnTo>
                    <a:pt x="145" y="144"/>
                  </a:lnTo>
                  <a:lnTo>
                    <a:pt x="145" y="133"/>
                  </a:lnTo>
                  <a:lnTo>
                    <a:pt x="145" y="121"/>
                  </a:lnTo>
                  <a:lnTo>
                    <a:pt x="145" y="1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8" name="Freeform 182"/>
            <p:cNvSpPr>
              <a:spLocks/>
            </p:cNvSpPr>
            <p:nvPr/>
          </p:nvSpPr>
          <p:spPr bwMode="auto">
            <a:xfrm>
              <a:off x="-343" y="-434"/>
              <a:ext cx="6" cy="14"/>
            </a:xfrm>
            <a:custGeom>
              <a:avLst/>
              <a:gdLst>
                <a:gd name="T0" fmla="*/ 0 w 162"/>
                <a:gd name="T1" fmla="*/ 0 h 339"/>
                <a:gd name="T2" fmla="*/ 0 w 162"/>
                <a:gd name="T3" fmla="*/ 0 h 339"/>
                <a:gd name="T4" fmla="*/ 0 w 162"/>
                <a:gd name="T5" fmla="*/ 0 h 339"/>
                <a:gd name="T6" fmla="*/ 0 w 162"/>
                <a:gd name="T7" fmla="*/ 0 h 339"/>
                <a:gd name="T8" fmla="*/ 0 w 162"/>
                <a:gd name="T9" fmla="*/ 0 h 339"/>
                <a:gd name="T10" fmla="*/ 0 w 162"/>
                <a:gd name="T11" fmla="*/ 0 h 339"/>
                <a:gd name="T12" fmla="*/ 0 w 162"/>
                <a:gd name="T13" fmla="*/ 0 h 339"/>
                <a:gd name="T14" fmla="*/ 0 w 162"/>
                <a:gd name="T15" fmla="*/ 0 h 339"/>
                <a:gd name="T16" fmla="*/ 0 w 162"/>
                <a:gd name="T17" fmla="*/ 0 h 339"/>
                <a:gd name="T18" fmla="*/ 0 w 162"/>
                <a:gd name="T19" fmla="*/ 0 h 339"/>
                <a:gd name="T20" fmla="*/ 0 w 162"/>
                <a:gd name="T21" fmla="*/ 0 h 339"/>
                <a:gd name="T22" fmla="*/ 0 w 162"/>
                <a:gd name="T23" fmla="*/ 0 h 339"/>
                <a:gd name="T24" fmla="*/ 0 w 162"/>
                <a:gd name="T25" fmla="*/ 0 h 339"/>
                <a:gd name="T26" fmla="*/ 0 w 162"/>
                <a:gd name="T27" fmla="*/ 0 h 339"/>
                <a:gd name="T28" fmla="*/ 0 w 162"/>
                <a:gd name="T29" fmla="*/ 0 h 339"/>
                <a:gd name="T30" fmla="*/ 0 w 162"/>
                <a:gd name="T31" fmla="*/ 0 h 339"/>
                <a:gd name="T32" fmla="*/ 0 w 162"/>
                <a:gd name="T33" fmla="*/ 0 h 339"/>
                <a:gd name="T34" fmla="*/ 0 w 162"/>
                <a:gd name="T35" fmla="*/ 0 h 339"/>
                <a:gd name="T36" fmla="*/ 0 w 162"/>
                <a:gd name="T37" fmla="*/ 0 h 339"/>
                <a:gd name="T38" fmla="*/ 0 w 162"/>
                <a:gd name="T39" fmla="*/ 0 h 339"/>
                <a:gd name="T40" fmla="*/ 0 w 162"/>
                <a:gd name="T41" fmla="*/ 0 h 339"/>
                <a:gd name="T42" fmla="*/ 0 w 162"/>
                <a:gd name="T43" fmla="*/ 0 h 339"/>
                <a:gd name="T44" fmla="*/ 0 w 162"/>
                <a:gd name="T45" fmla="*/ 0 h 339"/>
                <a:gd name="T46" fmla="*/ 0 w 162"/>
                <a:gd name="T47" fmla="*/ 0 h 33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62"/>
                <a:gd name="T73" fmla="*/ 0 h 339"/>
                <a:gd name="T74" fmla="*/ 162 w 162"/>
                <a:gd name="T75" fmla="*/ 339 h 33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62" h="339">
                  <a:moveTo>
                    <a:pt x="157" y="327"/>
                  </a:moveTo>
                  <a:lnTo>
                    <a:pt x="146" y="38"/>
                  </a:lnTo>
                  <a:lnTo>
                    <a:pt x="146" y="33"/>
                  </a:lnTo>
                  <a:lnTo>
                    <a:pt x="146" y="27"/>
                  </a:lnTo>
                  <a:lnTo>
                    <a:pt x="135" y="16"/>
                  </a:lnTo>
                  <a:lnTo>
                    <a:pt x="124" y="0"/>
                  </a:lnTo>
                  <a:lnTo>
                    <a:pt x="38" y="5"/>
                  </a:lnTo>
                  <a:lnTo>
                    <a:pt x="27" y="16"/>
                  </a:lnTo>
                  <a:lnTo>
                    <a:pt x="16" y="16"/>
                  </a:lnTo>
                  <a:lnTo>
                    <a:pt x="11" y="22"/>
                  </a:lnTo>
                  <a:lnTo>
                    <a:pt x="11" y="38"/>
                  </a:lnTo>
                  <a:lnTo>
                    <a:pt x="11" y="72"/>
                  </a:lnTo>
                  <a:lnTo>
                    <a:pt x="11" y="100"/>
                  </a:lnTo>
                  <a:lnTo>
                    <a:pt x="16" y="133"/>
                  </a:lnTo>
                  <a:lnTo>
                    <a:pt x="16" y="171"/>
                  </a:lnTo>
                  <a:lnTo>
                    <a:pt x="11" y="199"/>
                  </a:lnTo>
                  <a:lnTo>
                    <a:pt x="5" y="233"/>
                  </a:lnTo>
                  <a:lnTo>
                    <a:pt x="5" y="272"/>
                  </a:lnTo>
                  <a:lnTo>
                    <a:pt x="0" y="310"/>
                  </a:lnTo>
                  <a:lnTo>
                    <a:pt x="162" y="339"/>
                  </a:lnTo>
                  <a:lnTo>
                    <a:pt x="162" y="332"/>
                  </a:lnTo>
                  <a:lnTo>
                    <a:pt x="157" y="3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9" name="Freeform 183"/>
            <p:cNvSpPr>
              <a:spLocks/>
            </p:cNvSpPr>
            <p:nvPr/>
          </p:nvSpPr>
          <p:spPr bwMode="auto">
            <a:xfrm>
              <a:off x="-293" y="-615"/>
              <a:ext cx="9" cy="19"/>
            </a:xfrm>
            <a:custGeom>
              <a:avLst/>
              <a:gdLst>
                <a:gd name="T0" fmla="*/ 0 w 253"/>
                <a:gd name="T1" fmla="*/ 0 h 472"/>
                <a:gd name="T2" fmla="*/ 0 w 253"/>
                <a:gd name="T3" fmla="*/ 0 h 472"/>
                <a:gd name="T4" fmla="*/ 0 w 253"/>
                <a:gd name="T5" fmla="*/ 0 h 472"/>
                <a:gd name="T6" fmla="*/ 0 w 253"/>
                <a:gd name="T7" fmla="*/ 0 h 472"/>
                <a:gd name="T8" fmla="*/ 0 w 253"/>
                <a:gd name="T9" fmla="*/ 0 h 472"/>
                <a:gd name="T10" fmla="*/ 0 w 253"/>
                <a:gd name="T11" fmla="*/ 0 h 472"/>
                <a:gd name="T12" fmla="*/ 0 w 253"/>
                <a:gd name="T13" fmla="*/ 0 h 472"/>
                <a:gd name="T14" fmla="*/ 0 w 253"/>
                <a:gd name="T15" fmla="*/ 0 h 472"/>
                <a:gd name="T16" fmla="*/ 0 w 253"/>
                <a:gd name="T17" fmla="*/ 0 h 472"/>
                <a:gd name="T18" fmla="*/ 0 w 253"/>
                <a:gd name="T19" fmla="*/ 0 h 472"/>
                <a:gd name="T20" fmla="*/ 0 w 253"/>
                <a:gd name="T21" fmla="*/ 0 h 472"/>
                <a:gd name="T22" fmla="*/ 0 w 253"/>
                <a:gd name="T23" fmla="*/ 0 h 472"/>
                <a:gd name="T24" fmla="*/ 0 w 253"/>
                <a:gd name="T25" fmla="*/ 0 h 472"/>
                <a:gd name="T26" fmla="*/ 0 w 253"/>
                <a:gd name="T27" fmla="*/ 0 h 472"/>
                <a:gd name="T28" fmla="*/ 0 w 253"/>
                <a:gd name="T29" fmla="*/ 0 h 472"/>
                <a:gd name="T30" fmla="*/ 0 w 253"/>
                <a:gd name="T31" fmla="*/ 0 h 472"/>
                <a:gd name="T32" fmla="*/ 0 w 253"/>
                <a:gd name="T33" fmla="*/ 0 h 472"/>
                <a:gd name="T34" fmla="*/ 0 w 253"/>
                <a:gd name="T35" fmla="*/ 0 h 472"/>
                <a:gd name="T36" fmla="*/ 0 w 253"/>
                <a:gd name="T37" fmla="*/ 0 h 472"/>
                <a:gd name="T38" fmla="*/ 0 w 253"/>
                <a:gd name="T39" fmla="*/ 0 h 472"/>
                <a:gd name="T40" fmla="*/ 0 w 253"/>
                <a:gd name="T41" fmla="*/ 0 h 472"/>
                <a:gd name="T42" fmla="*/ 0 w 253"/>
                <a:gd name="T43" fmla="*/ 0 h 472"/>
                <a:gd name="T44" fmla="*/ 0 w 253"/>
                <a:gd name="T45" fmla="*/ 0 h 472"/>
                <a:gd name="T46" fmla="*/ 0 w 253"/>
                <a:gd name="T47" fmla="*/ 0 h 472"/>
                <a:gd name="T48" fmla="*/ 0 w 253"/>
                <a:gd name="T49" fmla="*/ 0 h 472"/>
                <a:gd name="T50" fmla="*/ 0 w 253"/>
                <a:gd name="T51" fmla="*/ 0 h 472"/>
                <a:gd name="T52" fmla="*/ 0 w 253"/>
                <a:gd name="T53" fmla="*/ 0 h 472"/>
                <a:gd name="T54" fmla="*/ 0 w 253"/>
                <a:gd name="T55" fmla="*/ 0 h 472"/>
                <a:gd name="T56" fmla="*/ 0 w 253"/>
                <a:gd name="T57" fmla="*/ 0 h 472"/>
                <a:gd name="T58" fmla="*/ 0 w 253"/>
                <a:gd name="T59" fmla="*/ 0 h 472"/>
                <a:gd name="T60" fmla="*/ 0 w 253"/>
                <a:gd name="T61" fmla="*/ 0 h 4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3"/>
                <a:gd name="T94" fmla="*/ 0 h 472"/>
                <a:gd name="T95" fmla="*/ 253 w 253"/>
                <a:gd name="T96" fmla="*/ 472 h 47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3" h="472">
                  <a:moveTo>
                    <a:pt x="232" y="438"/>
                  </a:moveTo>
                  <a:lnTo>
                    <a:pt x="237" y="422"/>
                  </a:lnTo>
                  <a:lnTo>
                    <a:pt x="243" y="405"/>
                  </a:lnTo>
                  <a:lnTo>
                    <a:pt x="248" y="394"/>
                  </a:lnTo>
                  <a:lnTo>
                    <a:pt x="253" y="372"/>
                  </a:lnTo>
                  <a:lnTo>
                    <a:pt x="253" y="339"/>
                  </a:lnTo>
                  <a:lnTo>
                    <a:pt x="253" y="311"/>
                  </a:lnTo>
                  <a:lnTo>
                    <a:pt x="253" y="277"/>
                  </a:lnTo>
                  <a:lnTo>
                    <a:pt x="253" y="238"/>
                  </a:lnTo>
                  <a:lnTo>
                    <a:pt x="253" y="205"/>
                  </a:lnTo>
                  <a:lnTo>
                    <a:pt x="253" y="166"/>
                  </a:lnTo>
                  <a:lnTo>
                    <a:pt x="253" y="127"/>
                  </a:lnTo>
                  <a:lnTo>
                    <a:pt x="253" y="88"/>
                  </a:lnTo>
                  <a:lnTo>
                    <a:pt x="232" y="55"/>
                  </a:lnTo>
                  <a:lnTo>
                    <a:pt x="205" y="33"/>
                  </a:lnTo>
                  <a:lnTo>
                    <a:pt x="173" y="17"/>
                  </a:lnTo>
                  <a:lnTo>
                    <a:pt x="135" y="5"/>
                  </a:lnTo>
                  <a:lnTo>
                    <a:pt x="97" y="0"/>
                  </a:lnTo>
                  <a:lnTo>
                    <a:pt x="65" y="5"/>
                  </a:lnTo>
                  <a:lnTo>
                    <a:pt x="27" y="10"/>
                  </a:lnTo>
                  <a:lnTo>
                    <a:pt x="0" y="27"/>
                  </a:lnTo>
                  <a:lnTo>
                    <a:pt x="11" y="355"/>
                  </a:lnTo>
                  <a:lnTo>
                    <a:pt x="16" y="382"/>
                  </a:lnTo>
                  <a:lnTo>
                    <a:pt x="27" y="410"/>
                  </a:lnTo>
                  <a:lnTo>
                    <a:pt x="49" y="432"/>
                  </a:lnTo>
                  <a:lnTo>
                    <a:pt x="81" y="460"/>
                  </a:lnTo>
                  <a:lnTo>
                    <a:pt x="216" y="472"/>
                  </a:lnTo>
                  <a:lnTo>
                    <a:pt x="216" y="465"/>
                  </a:lnTo>
                  <a:lnTo>
                    <a:pt x="221" y="460"/>
                  </a:lnTo>
                  <a:lnTo>
                    <a:pt x="227" y="449"/>
                  </a:lnTo>
                  <a:lnTo>
                    <a:pt x="232" y="4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0" name="Freeform 184"/>
            <p:cNvSpPr>
              <a:spLocks/>
            </p:cNvSpPr>
            <p:nvPr/>
          </p:nvSpPr>
          <p:spPr bwMode="auto">
            <a:xfrm>
              <a:off x="-282" y="-655"/>
              <a:ext cx="9" cy="17"/>
            </a:xfrm>
            <a:custGeom>
              <a:avLst/>
              <a:gdLst>
                <a:gd name="T0" fmla="*/ 0 w 264"/>
                <a:gd name="T1" fmla="*/ 0 h 439"/>
                <a:gd name="T2" fmla="*/ 0 w 264"/>
                <a:gd name="T3" fmla="*/ 0 h 439"/>
                <a:gd name="T4" fmla="*/ 0 w 264"/>
                <a:gd name="T5" fmla="*/ 0 h 439"/>
                <a:gd name="T6" fmla="*/ 0 w 264"/>
                <a:gd name="T7" fmla="*/ 0 h 439"/>
                <a:gd name="T8" fmla="*/ 0 w 264"/>
                <a:gd name="T9" fmla="*/ 0 h 439"/>
                <a:gd name="T10" fmla="*/ 0 w 264"/>
                <a:gd name="T11" fmla="*/ 0 h 439"/>
                <a:gd name="T12" fmla="*/ 0 w 264"/>
                <a:gd name="T13" fmla="*/ 0 h 439"/>
                <a:gd name="T14" fmla="*/ 0 w 264"/>
                <a:gd name="T15" fmla="*/ 0 h 439"/>
                <a:gd name="T16" fmla="*/ 0 w 264"/>
                <a:gd name="T17" fmla="*/ 0 h 439"/>
                <a:gd name="T18" fmla="*/ 0 w 264"/>
                <a:gd name="T19" fmla="*/ 0 h 439"/>
                <a:gd name="T20" fmla="*/ 0 w 264"/>
                <a:gd name="T21" fmla="*/ 0 h 439"/>
                <a:gd name="T22" fmla="*/ 0 w 264"/>
                <a:gd name="T23" fmla="*/ 0 h 439"/>
                <a:gd name="T24" fmla="*/ 0 w 264"/>
                <a:gd name="T25" fmla="*/ 0 h 439"/>
                <a:gd name="T26" fmla="*/ 0 w 264"/>
                <a:gd name="T27" fmla="*/ 0 h 439"/>
                <a:gd name="T28" fmla="*/ 0 w 264"/>
                <a:gd name="T29" fmla="*/ 0 h 439"/>
                <a:gd name="T30" fmla="*/ 0 w 264"/>
                <a:gd name="T31" fmla="*/ 0 h 439"/>
                <a:gd name="T32" fmla="*/ 0 w 264"/>
                <a:gd name="T33" fmla="*/ 0 h 439"/>
                <a:gd name="T34" fmla="*/ 0 w 264"/>
                <a:gd name="T35" fmla="*/ 0 h 439"/>
                <a:gd name="T36" fmla="*/ 0 w 264"/>
                <a:gd name="T37" fmla="*/ 0 h 439"/>
                <a:gd name="T38" fmla="*/ 0 w 264"/>
                <a:gd name="T39" fmla="*/ 0 h 439"/>
                <a:gd name="T40" fmla="*/ 0 w 264"/>
                <a:gd name="T41" fmla="*/ 0 h 439"/>
                <a:gd name="T42" fmla="*/ 0 w 264"/>
                <a:gd name="T43" fmla="*/ 0 h 439"/>
                <a:gd name="T44" fmla="*/ 0 w 264"/>
                <a:gd name="T45" fmla="*/ 0 h 439"/>
                <a:gd name="T46" fmla="*/ 0 w 264"/>
                <a:gd name="T47" fmla="*/ 0 h 439"/>
                <a:gd name="T48" fmla="*/ 0 w 264"/>
                <a:gd name="T49" fmla="*/ 0 h 439"/>
                <a:gd name="T50" fmla="*/ 0 w 264"/>
                <a:gd name="T51" fmla="*/ 0 h 439"/>
                <a:gd name="T52" fmla="*/ 0 w 264"/>
                <a:gd name="T53" fmla="*/ 0 h 439"/>
                <a:gd name="T54" fmla="*/ 0 w 264"/>
                <a:gd name="T55" fmla="*/ 0 h 439"/>
                <a:gd name="T56" fmla="*/ 0 w 264"/>
                <a:gd name="T57" fmla="*/ 0 h 439"/>
                <a:gd name="T58" fmla="*/ 0 w 264"/>
                <a:gd name="T59" fmla="*/ 0 h 439"/>
                <a:gd name="T60" fmla="*/ 0 w 264"/>
                <a:gd name="T61" fmla="*/ 0 h 439"/>
                <a:gd name="T62" fmla="*/ 0 w 264"/>
                <a:gd name="T63" fmla="*/ 0 h 439"/>
                <a:gd name="T64" fmla="*/ 0 w 264"/>
                <a:gd name="T65" fmla="*/ 0 h 439"/>
                <a:gd name="T66" fmla="*/ 0 w 264"/>
                <a:gd name="T67" fmla="*/ 0 h 439"/>
                <a:gd name="T68" fmla="*/ 0 w 264"/>
                <a:gd name="T69" fmla="*/ 0 h 439"/>
                <a:gd name="T70" fmla="*/ 0 w 264"/>
                <a:gd name="T71" fmla="*/ 0 h 439"/>
                <a:gd name="T72" fmla="*/ 0 w 264"/>
                <a:gd name="T73" fmla="*/ 0 h 439"/>
                <a:gd name="T74" fmla="*/ 0 w 264"/>
                <a:gd name="T75" fmla="*/ 0 h 439"/>
                <a:gd name="T76" fmla="*/ 0 w 264"/>
                <a:gd name="T77" fmla="*/ 0 h 43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64"/>
                <a:gd name="T118" fmla="*/ 0 h 439"/>
                <a:gd name="T119" fmla="*/ 264 w 264"/>
                <a:gd name="T120" fmla="*/ 439 h 43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64" h="439">
                  <a:moveTo>
                    <a:pt x="232" y="339"/>
                  </a:moveTo>
                  <a:lnTo>
                    <a:pt x="264" y="244"/>
                  </a:lnTo>
                  <a:lnTo>
                    <a:pt x="264" y="206"/>
                  </a:lnTo>
                  <a:lnTo>
                    <a:pt x="264" y="161"/>
                  </a:lnTo>
                  <a:lnTo>
                    <a:pt x="253" y="123"/>
                  </a:lnTo>
                  <a:lnTo>
                    <a:pt x="248" y="83"/>
                  </a:lnTo>
                  <a:lnTo>
                    <a:pt x="232" y="67"/>
                  </a:lnTo>
                  <a:lnTo>
                    <a:pt x="216" y="55"/>
                  </a:lnTo>
                  <a:lnTo>
                    <a:pt x="194" y="45"/>
                  </a:lnTo>
                  <a:lnTo>
                    <a:pt x="172" y="33"/>
                  </a:lnTo>
                  <a:lnTo>
                    <a:pt x="151" y="28"/>
                  </a:lnTo>
                  <a:lnTo>
                    <a:pt x="124" y="17"/>
                  </a:lnTo>
                  <a:lnTo>
                    <a:pt x="103" y="12"/>
                  </a:lnTo>
                  <a:lnTo>
                    <a:pt x="81" y="0"/>
                  </a:lnTo>
                  <a:lnTo>
                    <a:pt x="59" y="0"/>
                  </a:lnTo>
                  <a:lnTo>
                    <a:pt x="43" y="5"/>
                  </a:lnTo>
                  <a:lnTo>
                    <a:pt x="21" y="22"/>
                  </a:lnTo>
                  <a:lnTo>
                    <a:pt x="0" y="45"/>
                  </a:lnTo>
                  <a:lnTo>
                    <a:pt x="16" y="306"/>
                  </a:lnTo>
                  <a:lnTo>
                    <a:pt x="16" y="311"/>
                  </a:lnTo>
                  <a:lnTo>
                    <a:pt x="11" y="327"/>
                  </a:lnTo>
                  <a:lnTo>
                    <a:pt x="11" y="339"/>
                  </a:lnTo>
                  <a:lnTo>
                    <a:pt x="11" y="356"/>
                  </a:lnTo>
                  <a:lnTo>
                    <a:pt x="21" y="377"/>
                  </a:lnTo>
                  <a:lnTo>
                    <a:pt x="37" y="394"/>
                  </a:lnTo>
                  <a:lnTo>
                    <a:pt x="53" y="411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97" y="433"/>
                  </a:lnTo>
                  <a:lnTo>
                    <a:pt x="108" y="439"/>
                  </a:lnTo>
                  <a:lnTo>
                    <a:pt x="124" y="439"/>
                  </a:lnTo>
                  <a:lnTo>
                    <a:pt x="151" y="427"/>
                  </a:lnTo>
                  <a:lnTo>
                    <a:pt x="172" y="405"/>
                  </a:lnTo>
                  <a:lnTo>
                    <a:pt x="200" y="377"/>
                  </a:lnTo>
                  <a:lnTo>
                    <a:pt x="226" y="350"/>
                  </a:lnTo>
                  <a:lnTo>
                    <a:pt x="232" y="344"/>
                  </a:lnTo>
                  <a:lnTo>
                    <a:pt x="232" y="3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1" name="Freeform 185"/>
            <p:cNvSpPr>
              <a:spLocks/>
            </p:cNvSpPr>
            <p:nvPr/>
          </p:nvSpPr>
          <p:spPr bwMode="auto">
            <a:xfrm>
              <a:off x="-358" y="-402"/>
              <a:ext cx="2" cy="5"/>
            </a:xfrm>
            <a:custGeom>
              <a:avLst/>
              <a:gdLst>
                <a:gd name="T0" fmla="*/ 0 w 49"/>
                <a:gd name="T1" fmla="*/ 0 h 122"/>
                <a:gd name="T2" fmla="*/ 0 w 49"/>
                <a:gd name="T3" fmla="*/ 0 h 122"/>
                <a:gd name="T4" fmla="*/ 0 w 49"/>
                <a:gd name="T5" fmla="*/ 0 h 122"/>
                <a:gd name="T6" fmla="*/ 0 w 49"/>
                <a:gd name="T7" fmla="*/ 0 h 122"/>
                <a:gd name="T8" fmla="*/ 0 w 49"/>
                <a:gd name="T9" fmla="*/ 0 h 122"/>
                <a:gd name="T10" fmla="*/ 0 w 49"/>
                <a:gd name="T11" fmla="*/ 0 h 122"/>
                <a:gd name="T12" fmla="*/ 0 w 49"/>
                <a:gd name="T13" fmla="*/ 0 h 122"/>
                <a:gd name="T14" fmla="*/ 0 w 49"/>
                <a:gd name="T15" fmla="*/ 0 h 122"/>
                <a:gd name="T16" fmla="*/ 0 w 49"/>
                <a:gd name="T17" fmla="*/ 0 h 122"/>
                <a:gd name="T18" fmla="*/ 0 w 49"/>
                <a:gd name="T19" fmla="*/ 0 h 122"/>
                <a:gd name="T20" fmla="*/ 0 w 49"/>
                <a:gd name="T21" fmla="*/ 0 h 122"/>
                <a:gd name="T22" fmla="*/ 0 w 49"/>
                <a:gd name="T23" fmla="*/ 0 h 122"/>
                <a:gd name="T24" fmla="*/ 0 w 49"/>
                <a:gd name="T25" fmla="*/ 0 h 122"/>
                <a:gd name="T26" fmla="*/ 0 w 49"/>
                <a:gd name="T27" fmla="*/ 0 h 122"/>
                <a:gd name="T28" fmla="*/ 0 w 49"/>
                <a:gd name="T29" fmla="*/ 0 h 122"/>
                <a:gd name="T30" fmla="*/ 0 w 49"/>
                <a:gd name="T31" fmla="*/ 0 h 122"/>
                <a:gd name="T32" fmla="*/ 0 w 49"/>
                <a:gd name="T33" fmla="*/ 0 h 122"/>
                <a:gd name="T34" fmla="*/ 0 w 49"/>
                <a:gd name="T35" fmla="*/ 0 h 1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9"/>
                <a:gd name="T55" fmla="*/ 0 h 122"/>
                <a:gd name="T56" fmla="*/ 49 w 49"/>
                <a:gd name="T57" fmla="*/ 122 h 1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9" h="122">
                  <a:moveTo>
                    <a:pt x="44" y="110"/>
                  </a:moveTo>
                  <a:lnTo>
                    <a:pt x="49" y="11"/>
                  </a:lnTo>
                  <a:lnTo>
                    <a:pt x="44" y="6"/>
                  </a:lnTo>
                  <a:lnTo>
                    <a:pt x="38" y="6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6" y="17"/>
                  </a:lnTo>
                  <a:lnTo>
                    <a:pt x="6" y="39"/>
                  </a:lnTo>
                  <a:lnTo>
                    <a:pt x="0" y="67"/>
                  </a:lnTo>
                  <a:lnTo>
                    <a:pt x="0" y="94"/>
                  </a:lnTo>
                  <a:lnTo>
                    <a:pt x="6" y="100"/>
                  </a:lnTo>
                  <a:lnTo>
                    <a:pt x="12" y="110"/>
                  </a:lnTo>
                  <a:lnTo>
                    <a:pt x="22" y="122"/>
                  </a:lnTo>
                  <a:lnTo>
                    <a:pt x="38" y="122"/>
                  </a:lnTo>
                  <a:lnTo>
                    <a:pt x="44" y="117"/>
                  </a:lnTo>
                  <a:lnTo>
                    <a:pt x="44" y="1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2" name="Freeform 186"/>
            <p:cNvSpPr>
              <a:spLocks/>
            </p:cNvSpPr>
            <p:nvPr/>
          </p:nvSpPr>
          <p:spPr bwMode="auto">
            <a:xfrm>
              <a:off x="-295" y="-650"/>
              <a:ext cx="11" cy="23"/>
            </a:xfrm>
            <a:custGeom>
              <a:avLst/>
              <a:gdLst>
                <a:gd name="T0" fmla="*/ 0 w 312"/>
                <a:gd name="T1" fmla="*/ 0 h 566"/>
                <a:gd name="T2" fmla="*/ 0 w 312"/>
                <a:gd name="T3" fmla="*/ 0 h 566"/>
                <a:gd name="T4" fmla="*/ 0 w 312"/>
                <a:gd name="T5" fmla="*/ 0 h 566"/>
                <a:gd name="T6" fmla="*/ 0 w 312"/>
                <a:gd name="T7" fmla="*/ 0 h 566"/>
                <a:gd name="T8" fmla="*/ 0 w 312"/>
                <a:gd name="T9" fmla="*/ 0 h 566"/>
                <a:gd name="T10" fmla="*/ 0 w 312"/>
                <a:gd name="T11" fmla="*/ 0 h 566"/>
                <a:gd name="T12" fmla="*/ 0 w 312"/>
                <a:gd name="T13" fmla="*/ 0 h 566"/>
                <a:gd name="T14" fmla="*/ 0 w 312"/>
                <a:gd name="T15" fmla="*/ 0 h 566"/>
                <a:gd name="T16" fmla="*/ 0 w 312"/>
                <a:gd name="T17" fmla="*/ 0 h 566"/>
                <a:gd name="T18" fmla="*/ 0 w 312"/>
                <a:gd name="T19" fmla="*/ 0 h 566"/>
                <a:gd name="T20" fmla="*/ 0 w 312"/>
                <a:gd name="T21" fmla="*/ 0 h 566"/>
                <a:gd name="T22" fmla="*/ 0 w 312"/>
                <a:gd name="T23" fmla="*/ 0 h 566"/>
                <a:gd name="T24" fmla="*/ 0 w 312"/>
                <a:gd name="T25" fmla="*/ 0 h 566"/>
                <a:gd name="T26" fmla="*/ 0 w 312"/>
                <a:gd name="T27" fmla="*/ 0 h 566"/>
                <a:gd name="T28" fmla="*/ 0 w 312"/>
                <a:gd name="T29" fmla="*/ 0 h 566"/>
                <a:gd name="T30" fmla="*/ 0 w 312"/>
                <a:gd name="T31" fmla="*/ 0 h 566"/>
                <a:gd name="T32" fmla="*/ 0 w 312"/>
                <a:gd name="T33" fmla="*/ 0 h 566"/>
                <a:gd name="T34" fmla="*/ 0 w 312"/>
                <a:gd name="T35" fmla="*/ 0 h 566"/>
                <a:gd name="T36" fmla="*/ 0 w 312"/>
                <a:gd name="T37" fmla="*/ 0 h 566"/>
                <a:gd name="T38" fmla="*/ 0 w 312"/>
                <a:gd name="T39" fmla="*/ 0 h 566"/>
                <a:gd name="T40" fmla="*/ 0 w 312"/>
                <a:gd name="T41" fmla="*/ 0 h 566"/>
                <a:gd name="T42" fmla="*/ 0 w 312"/>
                <a:gd name="T43" fmla="*/ 0 h 566"/>
                <a:gd name="T44" fmla="*/ 0 w 312"/>
                <a:gd name="T45" fmla="*/ 0 h 566"/>
                <a:gd name="T46" fmla="*/ 0 w 312"/>
                <a:gd name="T47" fmla="*/ 0 h 566"/>
                <a:gd name="T48" fmla="*/ 0 w 312"/>
                <a:gd name="T49" fmla="*/ 0 h 566"/>
                <a:gd name="T50" fmla="*/ 0 w 312"/>
                <a:gd name="T51" fmla="*/ 0 h 566"/>
                <a:gd name="T52" fmla="*/ 0 w 312"/>
                <a:gd name="T53" fmla="*/ 0 h 566"/>
                <a:gd name="T54" fmla="*/ 0 w 312"/>
                <a:gd name="T55" fmla="*/ 0 h 566"/>
                <a:gd name="T56" fmla="*/ 0 w 312"/>
                <a:gd name="T57" fmla="*/ 0 h 566"/>
                <a:gd name="T58" fmla="*/ 0 w 312"/>
                <a:gd name="T59" fmla="*/ 0 h 566"/>
                <a:gd name="T60" fmla="*/ 0 w 312"/>
                <a:gd name="T61" fmla="*/ 0 h 566"/>
                <a:gd name="T62" fmla="*/ 0 w 312"/>
                <a:gd name="T63" fmla="*/ 0 h 566"/>
                <a:gd name="T64" fmla="*/ 0 w 312"/>
                <a:gd name="T65" fmla="*/ 0 h 5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2"/>
                <a:gd name="T100" fmla="*/ 0 h 566"/>
                <a:gd name="T101" fmla="*/ 312 w 312"/>
                <a:gd name="T102" fmla="*/ 566 h 56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2" h="566">
                  <a:moveTo>
                    <a:pt x="253" y="516"/>
                  </a:moveTo>
                  <a:lnTo>
                    <a:pt x="312" y="317"/>
                  </a:lnTo>
                  <a:lnTo>
                    <a:pt x="264" y="88"/>
                  </a:lnTo>
                  <a:lnTo>
                    <a:pt x="253" y="67"/>
                  </a:lnTo>
                  <a:lnTo>
                    <a:pt x="237" y="50"/>
                  </a:lnTo>
                  <a:lnTo>
                    <a:pt x="221" y="28"/>
                  </a:lnTo>
                  <a:lnTo>
                    <a:pt x="194" y="5"/>
                  </a:lnTo>
                  <a:lnTo>
                    <a:pt x="172" y="0"/>
                  </a:lnTo>
                  <a:lnTo>
                    <a:pt x="146" y="0"/>
                  </a:lnTo>
                  <a:lnTo>
                    <a:pt x="124" y="5"/>
                  </a:lnTo>
                  <a:lnTo>
                    <a:pt x="103" y="11"/>
                  </a:lnTo>
                  <a:lnTo>
                    <a:pt x="80" y="22"/>
                  </a:lnTo>
                  <a:lnTo>
                    <a:pt x="59" y="33"/>
                  </a:lnTo>
                  <a:lnTo>
                    <a:pt x="38" y="45"/>
                  </a:lnTo>
                  <a:lnTo>
                    <a:pt x="16" y="50"/>
                  </a:lnTo>
                  <a:lnTo>
                    <a:pt x="6" y="67"/>
                  </a:lnTo>
                  <a:lnTo>
                    <a:pt x="0" y="88"/>
                  </a:lnTo>
                  <a:lnTo>
                    <a:pt x="0" y="105"/>
                  </a:lnTo>
                  <a:lnTo>
                    <a:pt x="11" y="128"/>
                  </a:lnTo>
                  <a:lnTo>
                    <a:pt x="16" y="150"/>
                  </a:lnTo>
                  <a:lnTo>
                    <a:pt x="32" y="172"/>
                  </a:lnTo>
                  <a:lnTo>
                    <a:pt x="43" y="194"/>
                  </a:lnTo>
                  <a:lnTo>
                    <a:pt x="48" y="216"/>
                  </a:lnTo>
                  <a:lnTo>
                    <a:pt x="59" y="483"/>
                  </a:lnTo>
                  <a:lnTo>
                    <a:pt x="64" y="500"/>
                  </a:lnTo>
                  <a:lnTo>
                    <a:pt x="80" y="511"/>
                  </a:lnTo>
                  <a:lnTo>
                    <a:pt x="91" y="521"/>
                  </a:lnTo>
                  <a:lnTo>
                    <a:pt x="108" y="538"/>
                  </a:lnTo>
                  <a:lnTo>
                    <a:pt x="194" y="566"/>
                  </a:lnTo>
                  <a:lnTo>
                    <a:pt x="204" y="566"/>
                  </a:lnTo>
                  <a:lnTo>
                    <a:pt x="227" y="555"/>
                  </a:lnTo>
                  <a:lnTo>
                    <a:pt x="243" y="538"/>
                  </a:lnTo>
                  <a:lnTo>
                    <a:pt x="253" y="5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3" name="Freeform 187"/>
            <p:cNvSpPr>
              <a:spLocks/>
            </p:cNvSpPr>
            <p:nvPr/>
          </p:nvSpPr>
          <p:spPr bwMode="auto">
            <a:xfrm>
              <a:off x="-309" y="-605"/>
              <a:ext cx="10" cy="17"/>
            </a:xfrm>
            <a:custGeom>
              <a:avLst/>
              <a:gdLst>
                <a:gd name="T0" fmla="*/ 0 w 286"/>
                <a:gd name="T1" fmla="*/ 0 h 433"/>
                <a:gd name="T2" fmla="*/ 0 w 286"/>
                <a:gd name="T3" fmla="*/ 0 h 433"/>
                <a:gd name="T4" fmla="*/ 0 w 286"/>
                <a:gd name="T5" fmla="*/ 0 h 433"/>
                <a:gd name="T6" fmla="*/ 0 w 286"/>
                <a:gd name="T7" fmla="*/ 0 h 433"/>
                <a:gd name="T8" fmla="*/ 0 w 286"/>
                <a:gd name="T9" fmla="*/ 0 h 433"/>
                <a:gd name="T10" fmla="*/ 0 w 286"/>
                <a:gd name="T11" fmla="*/ 0 h 433"/>
                <a:gd name="T12" fmla="*/ 0 w 286"/>
                <a:gd name="T13" fmla="*/ 0 h 433"/>
                <a:gd name="T14" fmla="*/ 0 w 286"/>
                <a:gd name="T15" fmla="*/ 0 h 433"/>
                <a:gd name="T16" fmla="*/ 0 w 286"/>
                <a:gd name="T17" fmla="*/ 0 h 433"/>
                <a:gd name="T18" fmla="*/ 0 w 286"/>
                <a:gd name="T19" fmla="*/ 0 h 433"/>
                <a:gd name="T20" fmla="*/ 0 w 286"/>
                <a:gd name="T21" fmla="*/ 0 h 433"/>
                <a:gd name="T22" fmla="*/ 0 w 286"/>
                <a:gd name="T23" fmla="*/ 0 h 433"/>
                <a:gd name="T24" fmla="*/ 0 w 286"/>
                <a:gd name="T25" fmla="*/ 0 h 433"/>
                <a:gd name="T26" fmla="*/ 0 w 286"/>
                <a:gd name="T27" fmla="*/ 0 h 433"/>
                <a:gd name="T28" fmla="*/ 0 w 286"/>
                <a:gd name="T29" fmla="*/ 0 h 433"/>
                <a:gd name="T30" fmla="*/ 0 w 286"/>
                <a:gd name="T31" fmla="*/ 0 h 433"/>
                <a:gd name="T32" fmla="*/ 0 w 286"/>
                <a:gd name="T33" fmla="*/ 0 h 433"/>
                <a:gd name="T34" fmla="*/ 0 w 286"/>
                <a:gd name="T35" fmla="*/ 0 h 433"/>
                <a:gd name="T36" fmla="*/ 0 w 286"/>
                <a:gd name="T37" fmla="*/ 0 h 433"/>
                <a:gd name="T38" fmla="*/ 0 w 286"/>
                <a:gd name="T39" fmla="*/ 0 h 433"/>
                <a:gd name="T40" fmla="*/ 0 w 286"/>
                <a:gd name="T41" fmla="*/ 0 h 433"/>
                <a:gd name="T42" fmla="*/ 0 w 286"/>
                <a:gd name="T43" fmla="*/ 0 h 433"/>
                <a:gd name="T44" fmla="*/ 0 w 286"/>
                <a:gd name="T45" fmla="*/ 0 h 433"/>
                <a:gd name="T46" fmla="*/ 0 w 286"/>
                <a:gd name="T47" fmla="*/ 0 h 433"/>
                <a:gd name="T48" fmla="*/ 0 w 286"/>
                <a:gd name="T49" fmla="*/ 0 h 433"/>
                <a:gd name="T50" fmla="*/ 0 w 286"/>
                <a:gd name="T51" fmla="*/ 0 h 433"/>
                <a:gd name="T52" fmla="*/ 0 w 286"/>
                <a:gd name="T53" fmla="*/ 0 h 433"/>
                <a:gd name="T54" fmla="*/ 0 w 286"/>
                <a:gd name="T55" fmla="*/ 0 h 433"/>
                <a:gd name="T56" fmla="*/ 0 w 286"/>
                <a:gd name="T57" fmla="*/ 0 h 433"/>
                <a:gd name="T58" fmla="*/ 0 w 286"/>
                <a:gd name="T59" fmla="*/ 0 h 433"/>
                <a:gd name="T60" fmla="*/ 0 w 286"/>
                <a:gd name="T61" fmla="*/ 0 h 433"/>
                <a:gd name="T62" fmla="*/ 0 w 286"/>
                <a:gd name="T63" fmla="*/ 0 h 433"/>
                <a:gd name="T64" fmla="*/ 0 w 286"/>
                <a:gd name="T65" fmla="*/ 0 h 433"/>
                <a:gd name="T66" fmla="*/ 0 w 286"/>
                <a:gd name="T67" fmla="*/ 0 h 433"/>
                <a:gd name="T68" fmla="*/ 0 w 286"/>
                <a:gd name="T69" fmla="*/ 0 h 433"/>
                <a:gd name="T70" fmla="*/ 0 w 286"/>
                <a:gd name="T71" fmla="*/ 0 h 433"/>
                <a:gd name="T72" fmla="*/ 0 w 286"/>
                <a:gd name="T73" fmla="*/ 0 h 433"/>
                <a:gd name="T74" fmla="*/ 0 w 286"/>
                <a:gd name="T75" fmla="*/ 0 h 433"/>
                <a:gd name="T76" fmla="*/ 0 w 286"/>
                <a:gd name="T77" fmla="*/ 0 h 433"/>
                <a:gd name="T78" fmla="*/ 0 w 286"/>
                <a:gd name="T79" fmla="*/ 0 h 433"/>
                <a:gd name="T80" fmla="*/ 0 w 286"/>
                <a:gd name="T81" fmla="*/ 0 h 433"/>
                <a:gd name="T82" fmla="*/ 0 w 286"/>
                <a:gd name="T83" fmla="*/ 0 h 433"/>
                <a:gd name="T84" fmla="*/ 0 w 286"/>
                <a:gd name="T85" fmla="*/ 0 h 4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86"/>
                <a:gd name="T130" fmla="*/ 0 h 433"/>
                <a:gd name="T131" fmla="*/ 286 w 286"/>
                <a:gd name="T132" fmla="*/ 433 h 43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86" h="433">
                  <a:moveTo>
                    <a:pt x="274" y="367"/>
                  </a:moveTo>
                  <a:lnTo>
                    <a:pt x="274" y="361"/>
                  </a:lnTo>
                  <a:lnTo>
                    <a:pt x="281" y="350"/>
                  </a:lnTo>
                  <a:lnTo>
                    <a:pt x="281" y="334"/>
                  </a:lnTo>
                  <a:lnTo>
                    <a:pt x="286" y="317"/>
                  </a:lnTo>
                  <a:lnTo>
                    <a:pt x="286" y="289"/>
                  </a:lnTo>
                  <a:lnTo>
                    <a:pt x="286" y="261"/>
                  </a:lnTo>
                  <a:lnTo>
                    <a:pt x="281" y="233"/>
                  </a:lnTo>
                  <a:lnTo>
                    <a:pt x="281" y="195"/>
                  </a:lnTo>
                  <a:lnTo>
                    <a:pt x="286" y="173"/>
                  </a:lnTo>
                  <a:lnTo>
                    <a:pt x="286" y="145"/>
                  </a:lnTo>
                  <a:lnTo>
                    <a:pt x="281" y="123"/>
                  </a:lnTo>
                  <a:lnTo>
                    <a:pt x="274" y="100"/>
                  </a:lnTo>
                  <a:lnTo>
                    <a:pt x="264" y="73"/>
                  </a:lnTo>
                  <a:lnTo>
                    <a:pt x="248" y="50"/>
                  </a:lnTo>
                  <a:lnTo>
                    <a:pt x="232" y="34"/>
                  </a:lnTo>
                  <a:lnTo>
                    <a:pt x="210" y="12"/>
                  </a:lnTo>
                  <a:lnTo>
                    <a:pt x="48" y="0"/>
                  </a:lnTo>
                  <a:lnTo>
                    <a:pt x="37" y="5"/>
                  </a:lnTo>
                  <a:lnTo>
                    <a:pt x="32" y="17"/>
                  </a:lnTo>
                  <a:lnTo>
                    <a:pt x="21" y="28"/>
                  </a:lnTo>
                  <a:lnTo>
                    <a:pt x="5" y="45"/>
                  </a:lnTo>
                  <a:lnTo>
                    <a:pt x="0" y="73"/>
                  </a:lnTo>
                  <a:lnTo>
                    <a:pt x="5" y="100"/>
                  </a:lnTo>
                  <a:lnTo>
                    <a:pt x="11" y="128"/>
                  </a:lnTo>
                  <a:lnTo>
                    <a:pt x="16" y="173"/>
                  </a:lnTo>
                  <a:lnTo>
                    <a:pt x="5" y="206"/>
                  </a:lnTo>
                  <a:lnTo>
                    <a:pt x="0" y="244"/>
                  </a:lnTo>
                  <a:lnTo>
                    <a:pt x="0" y="284"/>
                  </a:lnTo>
                  <a:lnTo>
                    <a:pt x="11" y="322"/>
                  </a:lnTo>
                  <a:lnTo>
                    <a:pt x="21" y="339"/>
                  </a:lnTo>
                  <a:lnTo>
                    <a:pt x="37" y="361"/>
                  </a:lnTo>
                  <a:lnTo>
                    <a:pt x="53" y="377"/>
                  </a:lnTo>
                  <a:lnTo>
                    <a:pt x="76" y="400"/>
                  </a:lnTo>
                  <a:lnTo>
                    <a:pt x="167" y="433"/>
                  </a:lnTo>
                  <a:lnTo>
                    <a:pt x="194" y="433"/>
                  </a:lnTo>
                  <a:lnTo>
                    <a:pt x="221" y="428"/>
                  </a:lnTo>
                  <a:lnTo>
                    <a:pt x="248" y="411"/>
                  </a:lnTo>
                  <a:lnTo>
                    <a:pt x="269" y="400"/>
                  </a:lnTo>
                  <a:lnTo>
                    <a:pt x="269" y="394"/>
                  </a:lnTo>
                  <a:lnTo>
                    <a:pt x="274" y="384"/>
                  </a:lnTo>
                  <a:lnTo>
                    <a:pt x="274" y="372"/>
                  </a:lnTo>
                  <a:lnTo>
                    <a:pt x="274" y="36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4" name="Freeform 188"/>
            <p:cNvSpPr>
              <a:spLocks/>
            </p:cNvSpPr>
            <p:nvPr/>
          </p:nvSpPr>
          <p:spPr bwMode="auto">
            <a:xfrm>
              <a:off x="-282" y="-693"/>
              <a:ext cx="10" cy="19"/>
            </a:xfrm>
            <a:custGeom>
              <a:avLst/>
              <a:gdLst>
                <a:gd name="T0" fmla="*/ 0 w 280"/>
                <a:gd name="T1" fmla="*/ 0 h 467"/>
                <a:gd name="T2" fmla="*/ 0 w 280"/>
                <a:gd name="T3" fmla="*/ 0 h 467"/>
                <a:gd name="T4" fmla="*/ 0 w 280"/>
                <a:gd name="T5" fmla="*/ 0 h 467"/>
                <a:gd name="T6" fmla="*/ 0 w 280"/>
                <a:gd name="T7" fmla="*/ 0 h 467"/>
                <a:gd name="T8" fmla="*/ 0 w 280"/>
                <a:gd name="T9" fmla="*/ 0 h 467"/>
                <a:gd name="T10" fmla="*/ 0 w 280"/>
                <a:gd name="T11" fmla="*/ 0 h 467"/>
                <a:gd name="T12" fmla="*/ 0 w 280"/>
                <a:gd name="T13" fmla="*/ 0 h 467"/>
                <a:gd name="T14" fmla="*/ 0 w 280"/>
                <a:gd name="T15" fmla="*/ 0 h 467"/>
                <a:gd name="T16" fmla="*/ 0 w 280"/>
                <a:gd name="T17" fmla="*/ 0 h 467"/>
                <a:gd name="T18" fmla="*/ 0 w 280"/>
                <a:gd name="T19" fmla="*/ 0 h 467"/>
                <a:gd name="T20" fmla="*/ 0 w 280"/>
                <a:gd name="T21" fmla="*/ 0 h 467"/>
                <a:gd name="T22" fmla="*/ 0 w 280"/>
                <a:gd name="T23" fmla="*/ 0 h 467"/>
                <a:gd name="T24" fmla="*/ 0 w 280"/>
                <a:gd name="T25" fmla="*/ 0 h 467"/>
                <a:gd name="T26" fmla="*/ 0 w 280"/>
                <a:gd name="T27" fmla="*/ 0 h 467"/>
                <a:gd name="T28" fmla="*/ 0 w 280"/>
                <a:gd name="T29" fmla="*/ 0 h 467"/>
                <a:gd name="T30" fmla="*/ 0 w 280"/>
                <a:gd name="T31" fmla="*/ 0 h 467"/>
                <a:gd name="T32" fmla="*/ 0 w 280"/>
                <a:gd name="T33" fmla="*/ 0 h 467"/>
                <a:gd name="T34" fmla="*/ 0 w 280"/>
                <a:gd name="T35" fmla="*/ 0 h 467"/>
                <a:gd name="T36" fmla="*/ 0 w 280"/>
                <a:gd name="T37" fmla="*/ 0 h 467"/>
                <a:gd name="T38" fmla="*/ 0 w 280"/>
                <a:gd name="T39" fmla="*/ 0 h 467"/>
                <a:gd name="T40" fmla="*/ 0 w 280"/>
                <a:gd name="T41" fmla="*/ 0 h 467"/>
                <a:gd name="T42" fmla="*/ 0 w 280"/>
                <a:gd name="T43" fmla="*/ 0 h 467"/>
                <a:gd name="T44" fmla="*/ 0 w 280"/>
                <a:gd name="T45" fmla="*/ 0 h 467"/>
                <a:gd name="T46" fmla="*/ 0 w 280"/>
                <a:gd name="T47" fmla="*/ 0 h 4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80"/>
                <a:gd name="T73" fmla="*/ 0 h 467"/>
                <a:gd name="T74" fmla="*/ 280 w 280"/>
                <a:gd name="T75" fmla="*/ 467 h 46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80" h="467">
                  <a:moveTo>
                    <a:pt x="270" y="367"/>
                  </a:moveTo>
                  <a:lnTo>
                    <a:pt x="280" y="95"/>
                  </a:lnTo>
                  <a:lnTo>
                    <a:pt x="270" y="72"/>
                  </a:lnTo>
                  <a:lnTo>
                    <a:pt x="248" y="50"/>
                  </a:lnTo>
                  <a:lnTo>
                    <a:pt x="227" y="28"/>
                  </a:lnTo>
                  <a:lnTo>
                    <a:pt x="200" y="5"/>
                  </a:lnTo>
                  <a:lnTo>
                    <a:pt x="75" y="0"/>
                  </a:lnTo>
                  <a:lnTo>
                    <a:pt x="54" y="5"/>
                  </a:lnTo>
                  <a:lnTo>
                    <a:pt x="32" y="22"/>
                  </a:lnTo>
                  <a:lnTo>
                    <a:pt x="16" y="39"/>
                  </a:lnTo>
                  <a:lnTo>
                    <a:pt x="6" y="62"/>
                  </a:lnTo>
                  <a:lnTo>
                    <a:pt x="0" y="72"/>
                  </a:lnTo>
                  <a:lnTo>
                    <a:pt x="0" y="89"/>
                  </a:lnTo>
                  <a:lnTo>
                    <a:pt x="0" y="100"/>
                  </a:lnTo>
                  <a:lnTo>
                    <a:pt x="6" y="117"/>
                  </a:lnTo>
                  <a:lnTo>
                    <a:pt x="54" y="411"/>
                  </a:lnTo>
                  <a:lnTo>
                    <a:pt x="75" y="439"/>
                  </a:lnTo>
                  <a:lnTo>
                    <a:pt x="114" y="460"/>
                  </a:lnTo>
                  <a:lnTo>
                    <a:pt x="146" y="467"/>
                  </a:lnTo>
                  <a:lnTo>
                    <a:pt x="183" y="460"/>
                  </a:lnTo>
                  <a:lnTo>
                    <a:pt x="200" y="433"/>
                  </a:lnTo>
                  <a:lnTo>
                    <a:pt x="227" y="411"/>
                  </a:lnTo>
                  <a:lnTo>
                    <a:pt x="248" y="394"/>
                  </a:lnTo>
                  <a:lnTo>
                    <a:pt x="270" y="36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5" name="Freeform 189"/>
            <p:cNvSpPr>
              <a:spLocks/>
            </p:cNvSpPr>
            <p:nvPr/>
          </p:nvSpPr>
          <p:spPr bwMode="auto">
            <a:xfrm>
              <a:off x="-358" y="-433"/>
              <a:ext cx="3" cy="10"/>
            </a:xfrm>
            <a:custGeom>
              <a:avLst/>
              <a:gdLst>
                <a:gd name="T0" fmla="*/ 0 w 87"/>
                <a:gd name="T1" fmla="*/ 0 h 245"/>
                <a:gd name="T2" fmla="*/ 0 w 87"/>
                <a:gd name="T3" fmla="*/ 0 h 245"/>
                <a:gd name="T4" fmla="*/ 0 w 87"/>
                <a:gd name="T5" fmla="*/ 0 h 245"/>
                <a:gd name="T6" fmla="*/ 0 w 87"/>
                <a:gd name="T7" fmla="*/ 0 h 245"/>
                <a:gd name="T8" fmla="*/ 0 w 87"/>
                <a:gd name="T9" fmla="*/ 0 h 245"/>
                <a:gd name="T10" fmla="*/ 0 w 87"/>
                <a:gd name="T11" fmla="*/ 0 h 245"/>
                <a:gd name="T12" fmla="*/ 0 w 87"/>
                <a:gd name="T13" fmla="*/ 0 h 245"/>
                <a:gd name="T14" fmla="*/ 0 w 87"/>
                <a:gd name="T15" fmla="*/ 0 h 245"/>
                <a:gd name="T16" fmla="*/ 0 w 87"/>
                <a:gd name="T17" fmla="*/ 0 h 245"/>
                <a:gd name="T18" fmla="*/ 0 w 87"/>
                <a:gd name="T19" fmla="*/ 0 h 245"/>
                <a:gd name="T20" fmla="*/ 0 w 87"/>
                <a:gd name="T21" fmla="*/ 0 h 245"/>
                <a:gd name="T22" fmla="*/ 0 w 87"/>
                <a:gd name="T23" fmla="*/ 0 h 245"/>
                <a:gd name="T24" fmla="*/ 0 w 87"/>
                <a:gd name="T25" fmla="*/ 0 h 245"/>
                <a:gd name="T26" fmla="*/ 0 w 87"/>
                <a:gd name="T27" fmla="*/ 0 h 245"/>
                <a:gd name="T28" fmla="*/ 0 w 87"/>
                <a:gd name="T29" fmla="*/ 0 h 245"/>
                <a:gd name="T30" fmla="*/ 0 w 87"/>
                <a:gd name="T31" fmla="*/ 0 h 245"/>
                <a:gd name="T32" fmla="*/ 0 w 87"/>
                <a:gd name="T33" fmla="*/ 0 h 245"/>
                <a:gd name="T34" fmla="*/ 0 w 87"/>
                <a:gd name="T35" fmla="*/ 0 h 245"/>
                <a:gd name="T36" fmla="*/ 0 w 87"/>
                <a:gd name="T37" fmla="*/ 0 h 245"/>
                <a:gd name="T38" fmla="*/ 0 w 87"/>
                <a:gd name="T39" fmla="*/ 0 h 245"/>
                <a:gd name="T40" fmla="*/ 0 w 87"/>
                <a:gd name="T41" fmla="*/ 0 h 245"/>
                <a:gd name="T42" fmla="*/ 0 w 87"/>
                <a:gd name="T43" fmla="*/ 0 h 245"/>
                <a:gd name="T44" fmla="*/ 0 w 87"/>
                <a:gd name="T45" fmla="*/ 0 h 245"/>
                <a:gd name="T46" fmla="*/ 0 w 87"/>
                <a:gd name="T47" fmla="*/ 0 h 245"/>
                <a:gd name="T48" fmla="*/ 0 w 87"/>
                <a:gd name="T49" fmla="*/ 0 h 245"/>
                <a:gd name="T50" fmla="*/ 0 w 87"/>
                <a:gd name="T51" fmla="*/ 0 h 245"/>
                <a:gd name="T52" fmla="*/ 0 w 87"/>
                <a:gd name="T53" fmla="*/ 0 h 245"/>
                <a:gd name="T54" fmla="*/ 0 w 87"/>
                <a:gd name="T55" fmla="*/ 0 h 245"/>
                <a:gd name="T56" fmla="*/ 0 w 87"/>
                <a:gd name="T57" fmla="*/ 0 h 2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7"/>
                <a:gd name="T88" fmla="*/ 0 h 245"/>
                <a:gd name="T89" fmla="*/ 87 w 87"/>
                <a:gd name="T90" fmla="*/ 245 h 24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7" h="245">
                  <a:moveTo>
                    <a:pt x="81" y="223"/>
                  </a:moveTo>
                  <a:lnTo>
                    <a:pt x="81" y="200"/>
                  </a:lnTo>
                  <a:lnTo>
                    <a:pt x="76" y="178"/>
                  </a:lnTo>
                  <a:lnTo>
                    <a:pt x="71" y="150"/>
                  </a:lnTo>
                  <a:lnTo>
                    <a:pt x="76" y="122"/>
                  </a:lnTo>
                  <a:lnTo>
                    <a:pt x="81" y="100"/>
                  </a:lnTo>
                  <a:lnTo>
                    <a:pt x="87" y="72"/>
                  </a:lnTo>
                  <a:lnTo>
                    <a:pt x="87" y="45"/>
                  </a:lnTo>
                  <a:lnTo>
                    <a:pt x="81" y="17"/>
                  </a:lnTo>
                  <a:lnTo>
                    <a:pt x="71" y="6"/>
                  </a:lnTo>
                  <a:lnTo>
                    <a:pt x="55" y="0"/>
                  </a:lnTo>
                  <a:lnTo>
                    <a:pt x="39" y="0"/>
                  </a:lnTo>
                  <a:lnTo>
                    <a:pt x="23" y="6"/>
                  </a:lnTo>
                  <a:lnTo>
                    <a:pt x="6" y="28"/>
                  </a:lnTo>
                  <a:lnTo>
                    <a:pt x="0" y="50"/>
                  </a:lnTo>
                  <a:lnTo>
                    <a:pt x="0" y="78"/>
                  </a:lnTo>
                  <a:lnTo>
                    <a:pt x="0" y="105"/>
                  </a:lnTo>
                  <a:lnTo>
                    <a:pt x="0" y="133"/>
                  </a:lnTo>
                  <a:lnTo>
                    <a:pt x="6" y="162"/>
                  </a:lnTo>
                  <a:lnTo>
                    <a:pt x="6" y="195"/>
                  </a:lnTo>
                  <a:lnTo>
                    <a:pt x="6" y="223"/>
                  </a:lnTo>
                  <a:lnTo>
                    <a:pt x="11" y="233"/>
                  </a:lnTo>
                  <a:lnTo>
                    <a:pt x="28" y="239"/>
                  </a:lnTo>
                  <a:lnTo>
                    <a:pt x="49" y="245"/>
                  </a:lnTo>
                  <a:lnTo>
                    <a:pt x="76" y="245"/>
                  </a:lnTo>
                  <a:lnTo>
                    <a:pt x="76" y="239"/>
                  </a:lnTo>
                  <a:lnTo>
                    <a:pt x="81" y="233"/>
                  </a:lnTo>
                  <a:lnTo>
                    <a:pt x="81" y="228"/>
                  </a:lnTo>
                  <a:lnTo>
                    <a:pt x="81" y="2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6" name="Freeform 190"/>
            <p:cNvSpPr>
              <a:spLocks/>
            </p:cNvSpPr>
            <p:nvPr/>
          </p:nvSpPr>
          <p:spPr bwMode="auto">
            <a:xfrm>
              <a:off x="-308" y="-646"/>
              <a:ext cx="11" cy="25"/>
            </a:xfrm>
            <a:custGeom>
              <a:avLst/>
              <a:gdLst>
                <a:gd name="T0" fmla="*/ 0 w 292"/>
                <a:gd name="T1" fmla="*/ 0 h 639"/>
                <a:gd name="T2" fmla="*/ 0 w 292"/>
                <a:gd name="T3" fmla="*/ 0 h 639"/>
                <a:gd name="T4" fmla="*/ 0 w 292"/>
                <a:gd name="T5" fmla="*/ 0 h 639"/>
                <a:gd name="T6" fmla="*/ 0 w 292"/>
                <a:gd name="T7" fmla="*/ 0 h 639"/>
                <a:gd name="T8" fmla="*/ 0 w 292"/>
                <a:gd name="T9" fmla="*/ 0 h 639"/>
                <a:gd name="T10" fmla="*/ 0 w 292"/>
                <a:gd name="T11" fmla="*/ 0 h 639"/>
                <a:gd name="T12" fmla="*/ 0 w 292"/>
                <a:gd name="T13" fmla="*/ 0 h 639"/>
                <a:gd name="T14" fmla="*/ 0 w 292"/>
                <a:gd name="T15" fmla="*/ 0 h 639"/>
                <a:gd name="T16" fmla="*/ 0 w 292"/>
                <a:gd name="T17" fmla="*/ 0 h 639"/>
                <a:gd name="T18" fmla="*/ 0 w 292"/>
                <a:gd name="T19" fmla="*/ 0 h 639"/>
                <a:gd name="T20" fmla="*/ 0 w 292"/>
                <a:gd name="T21" fmla="*/ 0 h 639"/>
                <a:gd name="T22" fmla="*/ 0 w 292"/>
                <a:gd name="T23" fmla="*/ 0 h 639"/>
                <a:gd name="T24" fmla="*/ 0 w 292"/>
                <a:gd name="T25" fmla="*/ 0 h 639"/>
                <a:gd name="T26" fmla="*/ 0 w 292"/>
                <a:gd name="T27" fmla="*/ 0 h 639"/>
                <a:gd name="T28" fmla="*/ 0 w 292"/>
                <a:gd name="T29" fmla="*/ 0 h 639"/>
                <a:gd name="T30" fmla="*/ 0 w 292"/>
                <a:gd name="T31" fmla="*/ 0 h 639"/>
                <a:gd name="T32" fmla="*/ 0 w 292"/>
                <a:gd name="T33" fmla="*/ 0 h 639"/>
                <a:gd name="T34" fmla="*/ 0 w 292"/>
                <a:gd name="T35" fmla="*/ 0 h 639"/>
                <a:gd name="T36" fmla="*/ 0 w 292"/>
                <a:gd name="T37" fmla="*/ 0 h 639"/>
                <a:gd name="T38" fmla="*/ 0 w 292"/>
                <a:gd name="T39" fmla="*/ 0 h 639"/>
                <a:gd name="T40" fmla="*/ 0 w 292"/>
                <a:gd name="T41" fmla="*/ 0 h 639"/>
                <a:gd name="T42" fmla="*/ 0 w 292"/>
                <a:gd name="T43" fmla="*/ 0 h 639"/>
                <a:gd name="T44" fmla="*/ 0 w 292"/>
                <a:gd name="T45" fmla="*/ 0 h 639"/>
                <a:gd name="T46" fmla="*/ 0 w 292"/>
                <a:gd name="T47" fmla="*/ 0 h 639"/>
                <a:gd name="T48" fmla="*/ 0 w 292"/>
                <a:gd name="T49" fmla="*/ 0 h 639"/>
                <a:gd name="T50" fmla="*/ 0 w 292"/>
                <a:gd name="T51" fmla="*/ 0 h 639"/>
                <a:gd name="T52" fmla="*/ 0 w 292"/>
                <a:gd name="T53" fmla="*/ 0 h 639"/>
                <a:gd name="T54" fmla="*/ 0 w 292"/>
                <a:gd name="T55" fmla="*/ 0 h 639"/>
                <a:gd name="T56" fmla="*/ 0 w 292"/>
                <a:gd name="T57" fmla="*/ 0 h 639"/>
                <a:gd name="T58" fmla="*/ 0 w 292"/>
                <a:gd name="T59" fmla="*/ 0 h 639"/>
                <a:gd name="T60" fmla="*/ 0 w 292"/>
                <a:gd name="T61" fmla="*/ 0 h 639"/>
                <a:gd name="T62" fmla="*/ 0 w 292"/>
                <a:gd name="T63" fmla="*/ 0 h 639"/>
                <a:gd name="T64" fmla="*/ 0 w 292"/>
                <a:gd name="T65" fmla="*/ 0 h 639"/>
                <a:gd name="T66" fmla="*/ 0 w 292"/>
                <a:gd name="T67" fmla="*/ 0 h 639"/>
                <a:gd name="T68" fmla="*/ 0 w 292"/>
                <a:gd name="T69" fmla="*/ 0 h 639"/>
                <a:gd name="T70" fmla="*/ 0 w 292"/>
                <a:gd name="T71" fmla="*/ 0 h 639"/>
                <a:gd name="T72" fmla="*/ 0 w 292"/>
                <a:gd name="T73" fmla="*/ 0 h 639"/>
                <a:gd name="T74" fmla="*/ 0 w 292"/>
                <a:gd name="T75" fmla="*/ 0 h 639"/>
                <a:gd name="T76" fmla="*/ 0 w 292"/>
                <a:gd name="T77" fmla="*/ 0 h 639"/>
                <a:gd name="T78" fmla="*/ 0 w 292"/>
                <a:gd name="T79" fmla="*/ 0 h 63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92"/>
                <a:gd name="T121" fmla="*/ 0 h 639"/>
                <a:gd name="T122" fmla="*/ 292 w 292"/>
                <a:gd name="T123" fmla="*/ 639 h 63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92" h="639">
                  <a:moveTo>
                    <a:pt x="270" y="594"/>
                  </a:moveTo>
                  <a:lnTo>
                    <a:pt x="270" y="589"/>
                  </a:lnTo>
                  <a:lnTo>
                    <a:pt x="275" y="583"/>
                  </a:lnTo>
                  <a:lnTo>
                    <a:pt x="275" y="577"/>
                  </a:lnTo>
                  <a:lnTo>
                    <a:pt x="275" y="572"/>
                  </a:lnTo>
                  <a:lnTo>
                    <a:pt x="275" y="544"/>
                  </a:lnTo>
                  <a:lnTo>
                    <a:pt x="270" y="521"/>
                  </a:lnTo>
                  <a:lnTo>
                    <a:pt x="265" y="499"/>
                  </a:lnTo>
                  <a:lnTo>
                    <a:pt x="259" y="466"/>
                  </a:lnTo>
                  <a:lnTo>
                    <a:pt x="265" y="433"/>
                  </a:lnTo>
                  <a:lnTo>
                    <a:pt x="270" y="394"/>
                  </a:lnTo>
                  <a:lnTo>
                    <a:pt x="275" y="360"/>
                  </a:lnTo>
                  <a:lnTo>
                    <a:pt x="292" y="327"/>
                  </a:lnTo>
                  <a:lnTo>
                    <a:pt x="270" y="83"/>
                  </a:lnTo>
                  <a:lnTo>
                    <a:pt x="254" y="66"/>
                  </a:lnTo>
                  <a:lnTo>
                    <a:pt x="226" y="50"/>
                  </a:lnTo>
                  <a:lnTo>
                    <a:pt x="200" y="28"/>
                  </a:lnTo>
                  <a:lnTo>
                    <a:pt x="178" y="0"/>
                  </a:lnTo>
                  <a:lnTo>
                    <a:pt x="0" y="39"/>
                  </a:lnTo>
                  <a:lnTo>
                    <a:pt x="44" y="461"/>
                  </a:lnTo>
                  <a:lnTo>
                    <a:pt x="38" y="478"/>
                  </a:lnTo>
                  <a:lnTo>
                    <a:pt x="38" y="494"/>
                  </a:lnTo>
                  <a:lnTo>
                    <a:pt x="38" y="516"/>
                  </a:lnTo>
                  <a:lnTo>
                    <a:pt x="33" y="538"/>
                  </a:lnTo>
                  <a:lnTo>
                    <a:pt x="38" y="544"/>
                  </a:lnTo>
                  <a:lnTo>
                    <a:pt x="38" y="549"/>
                  </a:lnTo>
                  <a:lnTo>
                    <a:pt x="44" y="561"/>
                  </a:lnTo>
                  <a:lnTo>
                    <a:pt x="54" y="583"/>
                  </a:lnTo>
                  <a:lnTo>
                    <a:pt x="81" y="605"/>
                  </a:lnTo>
                  <a:lnTo>
                    <a:pt x="108" y="616"/>
                  </a:lnTo>
                  <a:lnTo>
                    <a:pt x="141" y="627"/>
                  </a:lnTo>
                  <a:lnTo>
                    <a:pt x="178" y="639"/>
                  </a:lnTo>
                  <a:lnTo>
                    <a:pt x="194" y="639"/>
                  </a:lnTo>
                  <a:lnTo>
                    <a:pt x="216" y="639"/>
                  </a:lnTo>
                  <a:lnTo>
                    <a:pt x="242" y="632"/>
                  </a:lnTo>
                  <a:lnTo>
                    <a:pt x="265" y="611"/>
                  </a:lnTo>
                  <a:lnTo>
                    <a:pt x="270" y="599"/>
                  </a:lnTo>
                  <a:lnTo>
                    <a:pt x="270" y="59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7" name="Freeform 191"/>
            <p:cNvSpPr>
              <a:spLocks/>
            </p:cNvSpPr>
            <p:nvPr/>
          </p:nvSpPr>
          <p:spPr bwMode="auto">
            <a:xfrm>
              <a:off x="-297" y="-685"/>
              <a:ext cx="11" cy="19"/>
            </a:xfrm>
            <a:custGeom>
              <a:avLst/>
              <a:gdLst>
                <a:gd name="T0" fmla="*/ 0 w 296"/>
                <a:gd name="T1" fmla="*/ 0 h 478"/>
                <a:gd name="T2" fmla="*/ 0 w 296"/>
                <a:gd name="T3" fmla="*/ 0 h 478"/>
                <a:gd name="T4" fmla="*/ 0 w 296"/>
                <a:gd name="T5" fmla="*/ 0 h 478"/>
                <a:gd name="T6" fmla="*/ 0 w 296"/>
                <a:gd name="T7" fmla="*/ 0 h 478"/>
                <a:gd name="T8" fmla="*/ 0 w 296"/>
                <a:gd name="T9" fmla="*/ 0 h 478"/>
                <a:gd name="T10" fmla="*/ 0 w 296"/>
                <a:gd name="T11" fmla="*/ 0 h 478"/>
                <a:gd name="T12" fmla="*/ 0 w 296"/>
                <a:gd name="T13" fmla="*/ 0 h 478"/>
                <a:gd name="T14" fmla="*/ 0 w 296"/>
                <a:gd name="T15" fmla="*/ 0 h 478"/>
                <a:gd name="T16" fmla="*/ 0 w 296"/>
                <a:gd name="T17" fmla="*/ 0 h 478"/>
                <a:gd name="T18" fmla="*/ 0 w 296"/>
                <a:gd name="T19" fmla="*/ 0 h 478"/>
                <a:gd name="T20" fmla="*/ 0 w 296"/>
                <a:gd name="T21" fmla="*/ 0 h 478"/>
                <a:gd name="T22" fmla="*/ 0 w 296"/>
                <a:gd name="T23" fmla="*/ 0 h 478"/>
                <a:gd name="T24" fmla="*/ 0 w 296"/>
                <a:gd name="T25" fmla="*/ 0 h 478"/>
                <a:gd name="T26" fmla="*/ 0 w 296"/>
                <a:gd name="T27" fmla="*/ 0 h 478"/>
                <a:gd name="T28" fmla="*/ 0 w 296"/>
                <a:gd name="T29" fmla="*/ 0 h 478"/>
                <a:gd name="T30" fmla="*/ 0 w 296"/>
                <a:gd name="T31" fmla="*/ 0 h 478"/>
                <a:gd name="T32" fmla="*/ 0 w 296"/>
                <a:gd name="T33" fmla="*/ 0 h 478"/>
                <a:gd name="T34" fmla="*/ 0 w 296"/>
                <a:gd name="T35" fmla="*/ 0 h 478"/>
                <a:gd name="T36" fmla="*/ 0 w 296"/>
                <a:gd name="T37" fmla="*/ 0 h 478"/>
                <a:gd name="T38" fmla="*/ 0 w 296"/>
                <a:gd name="T39" fmla="*/ 0 h 478"/>
                <a:gd name="T40" fmla="*/ 0 w 296"/>
                <a:gd name="T41" fmla="*/ 0 h 478"/>
                <a:gd name="T42" fmla="*/ 0 w 296"/>
                <a:gd name="T43" fmla="*/ 0 h 478"/>
                <a:gd name="T44" fmla="*/ 0 w 296"/>
                <a:gd name="T45" fmla="*/ 0 h 478"/>
                <a:gd name="T46" fmla="*/ 0 w 296"/>
                <a:gd name="T47" fmla="*/ 0 h 478"/>
                <a:gd name="T48" fmla="*/ 0 w 296"/>
                <a:gd name="T49" fmla="*/ 0 h 478"/>
                <a:gd name="T50" fmla="*/ 0 w 296"/>
                <a:gd name="T51" fmla="*/ 0 h 478"/>
                <a:gd name="T52" fmla="*/ 0 w 296"/>
                <a:gd name="T53" fmla="*/ 0 h 478"/>
                <a:gd name="T54" fmla="*/ 0 w 296"/>
                <a:gd name="T55" fmla="*/ 0 h 478"/>
                <a:gd name="T56" fmla="*/ 0 w 296"/>
                <a:gd name="T57" fmla="*/ 0 h 478"/>
                <a:gd name="T58" fmla="*/ 0 w 296"/>
                <a:gd name="T59" fmla="*/ 0 h 478"/>
                <a:gd name="T60" fmla="*/ 0 w 296"/>
                <a:gd name="T61" fmla="*/ 0 h 478"/>
                <a:gd name="T62" fmla="*/ 0 w 296"/>
                <a:gd name="T63" fmla="*/ 0 h 478"/>
                <a:gd name="T64" fmla="*/ 0 w 296"/>
                <a:gd name="T65" fmla="*/ 0 h 478"/>
                <a:gd name="T66" fmla="*/ 0 w 296"/>
                <a:gd name="T67" fmla="*/ 0 h 478"/>
                <a:gd name="T68" fmla="*/ 0 w 296"/>
                <a:gd name="T69" fmla="*/ 0 h 478"/>
                <a:gd name="T70" fmla="*/ 0 w 296"/>
                <a:gd name="T71" fmla="*/ 0 h 478"/>
                <a:gd name="T72" fmla="*/ 0 w 296"/>
                <a:gd name="T73" fmla="*/ 0 h 478"/>
                <a:gd name="T74" fmla="*/ 0 w 296"/>
                <a:gd name="T75" fmla="*/ 0 h 478"/>
                <a:gd name="T76" fmla="*/ 0 w 296"/>
                <a:gd name="T77" fmla="*/ 0 h 478"/>
                <a:gd name="T78" fmla="*/ 0 w 296"/>
                <a:gd name="T79" fmla="*/ 0 h 478"/>
                <a:gd name="T80" fmla="*/ 0 w 296"/>
                <a:gd name="T81" fmla="*/ 0 h 478"/>
                <a:gd name="T82" fmla="*/ 0 w 296"/>
                <a:gd name="T83" fmla="*/ 0 h 478"/>
                <a:gd name="T84" fmla="*/ 0 w 296"/>
                <a:gd name="T85" fmla="*/ 0 h 478"/>
                <a:gd name="T86" fmla="*/ 0 w 296"/>
                <a:gd name="T87" fmla="*/ 0 h 478"/>
                <a:gd name="T88" fmla="*/ 0 w 296"/>
                <a:gd name="T89" fmla="*/ 0 h 478"/>
                <a:gd name="T90" fmla="*/ 0 w 296"/>
                <a:gd name="T91" fmla="*/ 0 h 4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96"/>
                <a:gd name="T139" fmla="*/ 0 h 478"/>
                <a:gd name="T140" fmla="*/ 296 w 296"/>
                <a:gd name="T141" fmla="*/ 478 h 4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96" h="478">
                  <a:moveTo>
                    <a:pt x="296" y="406"/>
                  </a:moveTo>
                  <a:lnTo>
                    <a:pt x="296" y="206"/>
                  </a:lnTo>
                  <a:lnTo>
                    <a:pt x="291" y="178"/>
                  </a:lnTo>
                  <a:lnTo>
                    <a:pt x="286" y="150"/>
                  </a:lnTo>
                  <a:lnTo>
                    <a:pt x="270" y="123"/>
                  </a:lnTo>
                  <a:lnTo>
                    <a:pt x="253" y="95"/>
                  </a:lnTo>
                  <a:lnTo>
                    <a:pt x="242" y="72"/>
                  </a:lnTo>
                  <a:lnTo>
                    <a:pt x="226" y="50"/>
                  </a:lnTo>
                  <a:lnTo>
                    <a:pt x="210" y="34"/>
                  </a:lnTo>
                  <a:lnTo>
                    <a:pt x="183" y="6"/>
                  </a:lnTo>
                  <a:lnTo>
                    <a:pt x="150" y="0"/>
                  </a:lnTo>
                  <a:lnTo>
                    <a:pt x="113" y="0"/>
                  </a:lnTo>
                  <a:lnTo>
                    <a:pt x="70" y="6"/>
                  </a:lnTo>
                  <a:lnTo>
                    <a:pt x="26" y="12"/>
                  </a:lnTo>
                  <a:lnTo>
                    <a:pt x="21" y="12"/>
                  </a:lnTo>
                  <a:lnTo>
                    <a:pt x="16" y="17"/>
                  </a:lnTo>
                  <a:lnTo>
                    <a:pt x="5" y="29"/>
                  </a:lnTo>
                  <a:lnTo>
                    <a:pt x="0" y="45"/>
                  </a:lnTo>
                  <a:lnTo>
                    <a:pt x="5" y="72"/>
                  </a:lnTo>
                  <a:lnTo>
                    <a:pt x="10" y="95"/>
                  </a:lnTo>
                  <a:lnTo>
                    <a:pt x="21" y="117"/>
                  </a:lnTo>
                  <a:lnTo>
                    <a:pt x="32" y="140"/>
                  </a:lnTo>
                  <a:lnTo>
                    <a:pt x="42" y="161"/>
                  </a:lnTo>
                  <a:lnTo>
                    <a:pt x="49" y="183"/>
                  </a:lnTo>
                  <a:lnTo>
                    <a:pt x="54" y="211"/>
                  </a:lnTo>
                  <a:lnTo>
                    <a:pt x="54" y="239"/>
                  </a:lnTo>
                  <a:lnTo>
                    <a:pt x="49" y="273"/>
                  </a:lnTo>
                  <a:lnTo>
                    <a:pt x="49" y="306"/>
                  </a:lnTo>
                  <a:lnTo>
                    <a:pt x="49" y="339"/>
                  </a:lnTo>
                  <a:lnTo>
                    <a:pt x="54" y="367"/>
                  </a:lnTo>
                  <a:lnTo>
                    <a:pt x="65" y="389"/>
                  </a:lnTo>
                  <a:lnTo>
                    <a:pt x="86" y="406"/>
                  </a:lnTo>
                  <a:lnTo>
                    <a:pt x="102" y="427"/>
                  </a:lnTo>
                  <a:lnTo>
                    <a:pt x="129" y="450"/>
                  </a:lnTo>
                  <a:lnTo>
                    <a:pt x="139" y="455"/>
                  </a:lnTo>
                  <a:lnTo>
                    <a:pt x="156" y="461"/>
                  </a:lnTo>
                  <a:lnTo>
                    <a:pt x="173" y="472"/>
                  </a:lnTo>
                  <a:lnTo>
                    <a:pt x="194" y="478"/>
                  </a:lnTo>
                  <a:lnTo>
                    <a:pt x="221" y="478"/>
                  </a:lnTo>
                  <a:lnTo>
                    <a:pt x="242" y="467"/>
                  </a:lnTo>
                  <a:lnTo>
                    <a:pt x="258" y="450"/>
                  </a:lnTo>
                  <a:lnTo>
                    <a:pt x="286" y="427"/>
                  </a:lnTo>
                  <a:lnTo>
                    <a:pt x="286" y="422"/>
                  </a:lnTo>
                  <a:lnTo>
                    <a:pt x="291" y="417"/>
                  </a:lnTo>
                  <a:lnTo>
                    <a:pt x="296" y="411"/>
                  </a:lnTo>
                  <a:lnTo>
                    <a:pt x="296" y="40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8" name="Freeform 192"/>
            <p:cNvSpPr>
              <a:spLocks/>
            </p:cNvSpPr>
            <p:nvPr/>
          </p:nvSpPr>
          <p:spPr bwMode="auto">
            <a:xfrm>
              <a:off x="-282" y="-735"/>
              <a:ext cx="10" cy="18"/>
            </a:xfrm>
            <a:custGeom>
              <a:avLst/>
              <a:gdLst>
                <a:gd name="T0" fmla="*/ 0 w 264"/>
                <a:gd name="T1" fmla="*/ 0 h 428"/>
                <a:gd name="T2" fmla="*/ 0 w 264"/>
                <a:gd name="T3" fmla="*/ 0 h 428"/>
                <a:gd name="T4" fmla="*/ 0 w 264"/>
                <a:gd name="T5" fmla="*/ 0 h 428"/>
                <a:gd name="T6" fmla="*/ 0 w 264"/>
                <a:gd name="T7" fmla="*/ 0 h 428"/>
                <a:gd name="T8" fmla="*/ 0 w 264"/>
                <a:gd name="T9" fmla="*/ 0 h 428"/>
                <a:gd name="T10" fmla="*/ 0 w 264"/>
                <a:gd name="T11" fmla="*/ 0 h 428"/>
                <a:gd name="T12" fmla="*/ 0 w 264"/>
                <a:gd name="T13" fmla="*/ 0 h 428"/>
                <a:gd name="T14" fmla="*/ 0 w 264"/>
                <a:gd name="T15" fmla="*/ 0 h 428"/>
                <a:gd name="T16" fmla="*/ 0 w 264"/>
                <a:gd name="T17" fmla="*/ 0 h 428"/>
                <a:gd name="T18" fmla="*/ 0 w 264"/>
                <a:gd name="T19" fmla="*/ 0 h 428"/>
                <a:gd name="T20" fmla="*/ 0 w 264"/>
                <a:gd name="T21" fmla="*/ 0 h 428"/>
                <a:gd name="T22" fmla="*/ 0 w 264"/>
                <a:gd name="T23" fmla="*/ 0 h 428"/>
                <a:gd name="T24" fmla="*/ 0 w 264"/>
                <a:gd name="T25" fmla="*/ 0 h 428"/>
                <a:gd name="T26" fmla="*/ 0 w 264"/>
                <a:gd name="T27" fmla="*/ 0 h 428"/>
                <a:gd name="T28" fmla="*/ 0 w 264"/>
                <a:gd name="T29" fmla="*/ 0 h 428"/>
                <a:gd name="T30" fmla="*/ 0 w 264"/>
                <a:gd name="T31" fmla="*/ 0 h 428"/>
                <a:gd name="T32" fmla="*/ 0 w 264"/>
                <a:gd name="T33" fmla="*/ 0 h 428"/>
                <a:gd name="T34" fmla="*/ 0 w 264"/>
                <a:gd name="T35" fmla="*/ 0 h 428"/>
                <a:gd name="T36" fmla="*/ 0 w 264"/>
                <a:gd name="T37" fmla="*/ 0 h 428"/>
                <a:gd name="T38" fmla="*/ 0 w 264"/>
                <a:gd name="T39" fmla="*/ 0 h 428"/>
                <a:gd name="T40" fmla="*/ 0 w 264"/>
                <a:gd name="T41" fmla="*/ 0 h 428"/>
                <a:gd name="T42" fmla="*/ 0 w 264"/>
                <a:gd name="T43" fmla="*/ 0 h 428"/>
                <a:gd name="T44" fmla="*/ 0 w 264"/>
                <a:gd name="T45" fmla="*/ 0 h 428"/>
                <a:gd name="T46" fmla="*/ 0 w 264"/>
                <a:gd name="T47" fmla="*/ 0 h 428"/>
                <a:gd name="T48" fmla="*/ 0 w 264"/>
                <a:gd name="T49" fmla="*/ 0 h 428"/>
                <a:gd name="T50" fmla="*/ 0 w 264"/>
                <a:gd name="T51" fmla="*/ 0 h 428"/>
                <a:gd name="T52" fmla="*/ 0 w 264"/>
                <a:gd name="T53" fmla="*/ 0 h 4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64"/>
                <a:gd name="T82" fmla="*/ 0 h 428"/>
                <a:gd name="T83" fmla="*/ 264 w 264"/>
                <a:gd name="T84" fmla="*/ 428 h 4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64" h="428">
                  <a:moveTo>
                    <a:pt x="264" y="306"/>
                  </a:moveTo>
                  <a:lnTo>
                    <a:pt x="243" y="78"/>
                  </a:lnTo>
                  <a:lnTo>
                    <a:pt x="227" y="56"/>
                  </a:lnTo>
                  <a:lnTo>
                    <a:pt x="200" y="40"/>
                  </a:lnTo>
                  <a:lnTo>
                    <a:pt x="172" y="23"/>
                  </a:lnTo>
                  <a:lnTo>
                    <a:pt x="140" y="12"/>
                  </a:lnTo>
                  <a:lnTo>
                    <a:pt x="103" y="6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6"/>
                  </a:lnTo>
                  <a:lnTo>
                    <a:pt x="16" y="322"/>
                  </a:lnTo>
                  <a:lnTo>
                    <a:pt x="27" y="345"/>
                  </a:lnTo>
                  <a:lnTo>
                    <a:pt x="38" y="372"/>
                  </a:lnTo>
                  <a:lnTo>
                    <a:pt x="54" y="400"/>
                  </a:lnTo>
                  <a:lnTo>
                    <a:pt x="76" y="422"/>
                  </a:lnTo>
                  <a:lnTo>
                    <a:pt x="92" y="428"/>
                  </a:lnTo>
                  <a:lnTo>
                    <a:pt x="114" y="428"/>
                  </a:lnTo>
                  <a:lnTo>
                    <a:pt x="130" y="428"/>
                  </a:lnTo>
                  <a:lnTo>
                    <a:pt x="151" y="422"/>
                  </a:lnTo>
                  <a:lnTo>
                    <a:pt x="172" y="405"/>
                  </a:lnTo>
                  <a:lnTo>
                    <a:pt x="200" y="384"/>
                  </a:lnTo>
                  <a:lnTo>
                    <a:pt x="227" y="356"/>
                  </a:lnTo>
                  <a:lnTo>
                    <a:pt x="259" y="329"/>
                  </a:lnTo>
                  <a:lnTo>
                    <a:pt x="259" y="322"/>
                  </a:lnTo>
                  <a:lnTo>
                    <a:pt x="264" y="317"/>
                  </a:lnTo>
                  <a:lnTo>
                    <a:pt x="264" y="312"/>
                  </a:lnTo>
                  <a:lnTo>
                    <a:pt x="264" y="30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9" name="Freeform 193"/>
            <p:cNvSpPr>
              <a:spLocks/>
            </p:cNvSpPr>
            <p:nvPr/>
          </p:nvSpPr>
          <p:spPr bwMode="auto">
            <a:xfrm>
              <a:off x="-390" y="-386"/>
              <a:ext cx="9" cy="12"/>
            </a:xfrm>
            <a:custGeom>
              <a:avLst/>
              <a:gdLst>
                <a:gd name="T0" fmla="*/ 0 w 244"/>
                <a:gd name="T1" fmla="*/ 0 h 294"/>
                <a:gd name="T2" fmla="*/ 0 w 244"/>
                <a:gd name="T3" fmla="*/ 0 h 294"/>
                <a:gd name="T4" fmla="*/ 0 w 244"/>
                <a:gd name="T5" fmla="*/ 0 h 294"/>
                <a:gd name="T6" fmla="*/ 0 w 244"/>
                <a:gd name="T7" fmla="*/ 0 h 294"/>
                <a:gd name="T8" fmla="*/ 0 w 244"/>
                <a:gd name="T9" fmla="*/ 0 h 294"/>
                <a:gd name="T10" fmla="*/ 0 w 244"/>
                <a:gd name="T11" fmla="*/ 0 h 294"/>
                <a:gd name="T12" fmla="*/ 0 w 244"/>
                <a:gd name="T13" fmla="*/ 0 h 294"/>
                <a:gd name="T14" fmla="*/ 0 w 244"/>
                <a:gd name="T15" fmla="*/ 0 h 294"/>
                <a:gd name="T16" fmla="*/ 0 w 244"/>
                <a:gd name="T17" fmla="*/ 0 h 294"/>
                <a:gd name="T18" fmla="*/ 0 w 244"/>
                <a:gd name="T19" fmla="*/ 0 h 294"/>
                <a:gd name="T20" fmla="*/ 0 w 244"/>
                <a:gd name="T21" fmla="*/ 0 h 294"/>
                <a:gd name="T22" fmla="*/ 0 w 244"/>
                <a:gd name="T23" fmla="*/ 0 h 294"/>
                <a:gd name="T24" fmla="*/ 0 w 244"/>
                <a:gd name="T25" fmla="*/ 0 h 294"/>
                <a:gd name="T26" fmla="*/ 0 w 244"/>
                <a:gd name="T27" fmla="*/ 0 h 294"/>
                <a:gd name="T28" fmla="*/ 0 w 244"/>
                <a:gd name="T29" fmla="*/ 0 h 294"/>
                <a:gd name="T30" fmla="*/ 0 w 244"/>
                <a:gd name="T31" fmla="*/ 0 h 294"/>
                <a:gd name="T32" fmla="*/ 0 w 244"/>
                <a:gd name="T33" fmla="*/ 0 h 294"/>
                <a:gd name="T34" fmla="*/ 0 w 244"/>
                <a:gd name="T35" fmla="*/ 0 h 294"/>
                <a:gd name="T36" fmla="*/ 0 w 244"/>
                <a:gd name="T37" fmla="*/ 0 h 294"/>
                <a:gd name="T38" fmla="*/ 0 w 244"/>
                <a:gd name="T39" fmla="*/ 0 h 294"/>
                <a:gd name="T40" fmla="*/ 0 w 244"/>
                <a:gd name="T41" fmla="*/ 0 h 294"/>
                <a:gd name="T42" fmla="*/ 0 w 244"/>
                <a:gd name="T43" fmla="*/ 0 h 294"/>
                <a:gd name="T44" fmla="*/ 0 w 244"/>
                <a:gd name="T45" fmla="*/ 0 h 294"/>
                <a:gd name="T46" fmla="*/ 0 w 244"/>
                <a:gd name="T47" fmla="*/ 0 h 294"/>
                <a:gd name="T48" fmla="*/ 0 w 244"/>
                <a:gd name="T49" fmla="*/ 0 h 294"/>
                <a:gd name="T50" fmla="*/ 0 w 244"/>
                <a:gd name="T51" fmla="*/ 0 h 294"/>
                <a:gd name="T52" fmla="*/ 0 w 244"/>
                <a:gd name="T53" fmla="*/ 0 h 294"/>
                <a:gd name="T54" fmla="*/ 0 w 244"/>
                <a:gd name="T55" fmla="*/ 0 h 294"/>
                <a:gd name="T56" fmla="*/ 0 w 244"/>
                <a:gd name="T57" fmla="*/ 0 h 294"/>
                <a:gd name="T58" fmla="*/ 0 w 244"/>
                <a:gd name="T59" fmla="*/ 0 h 294"/>
                <a:gd name="T60" fmla="*/ 0 w 244"/>
                <a:gd name="T61" fmla="*/ 0 h 294"/>
                <a:gd name="T62" fmla="*/ 0 w 244"/>
                <a:gd name="T63" fmla="*/ 0 h 294"/>
                <a:gd name="T64" fmla="*/ 0 w 244"/>
                <a:gd name="T65" fmla="*/ 0 h 294"/>
                <a:gd name="T66" fmla="*/ 0 w 244"/>
                <a:gd name="T67" fmla="*/ 0 h 294"/>
                <a:gd name="T68" fmla="*/ 0 w 244"/>
                <a:gd name="T69" fmla="*/ 0 h 294"/>
                <a:gd name="T70" fmla="*/ 0 w 244"/>
                <a:gd name="T71" fmla="*/ 0 h 294"/>
                <a:gd name="T72" fmla="*/ 0 w 244"/>
                <a:gd name="T73" fmla="*/ 0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44"/>
                <a:gd name="T112" fmla="*/ 0 h 294"/>
                <a:gd name="T113" fmla="*/ 244 w 244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44" h="294">
                  <a:moveTo>
                    <a:pt x="221" y="249"/>
                  </a:moveTo>
                  <a:lnTo>
                    <a:pt x="227" y="244"/>
                  </a:lnTo>
                  <a:lnTo>
                    <a:pt x="232" y="227"/>
                  </a:lnTo>
                  <a:lnTo>
                    <a:pt x="232" y="216"/>
                  </a:lnTo>
                  <a:lnTo>
                    <a:pt x="238" y="205"/>
                  </a:lnTo>
                  <a:lnTo>
                    <a:pt x="244" y="177"/>
                  </a:lnTo>
                  <a:lnTo>
                    <a:pt x="244" y="149"/>
                  </a:lnTo>
                  <a:lnTo>
                    <a:pt x="238" y="122"/>
                  </a:lnTo>
                  <a:lnTo>
                    <a:pt x="232" y="94"/>
                  </a:lnTo>
                  <a:lnTo>
                    <a:pt x="216" y="78"/>
                  </a:lnTo>
                  <a:lnTo>
                    <a:pt x="200" y="55"/>
                  </a:lnTo>
                  <a:lnTo>
                    <a:pt x="173" y="38"/>
                  </a:lnTo>
                  <a:lnTo>
                    <a:pt x="152" y="21"/>
                  </a:lnTo>
                  <a:lnTo>
                    <a:pt x="124" y="5"/>
                  </a:lnTo>
                  <a:lnTo>
                    <a:pt x="92" y="0"/>
                  </a:lnTo>
                  <a:lnTo>
                    <a:pt x="65" y="0"/>
                  </a:lnTo>
                  <a:lnTo>
                    <a:pt x="39" y="5"/>
                  </a:lnTo>
                  <a:lnTo>
                    <a:pt x="11" y="21"/>
                  </a:lnTo>
                  <a:lnTo>
                    <a:pt x="6" y="61"/>
                  </a:lnTo>
                  <a:lnTo>
                    <a:pt x="0" y="99"/>
                  </a:lnTo>
                  <a:lnTo>
                    <a:pt x="0" y="133"/>
                  </a:lnTo>
                  <a:lnTo>
                    <a:pt x="11" y="172"/>
                  </a:lnTo>
                  <a:lnTo>
                    <a:pt x="23" y="205"/>
                  </a:lnTo>
                  <a:lnTo>
                    <a:pt x="44" y="244"/>
                  </a:lnTo>
                  <a:lnTo>
                    <a:pt x="71" y="266"/>
                  </a:lnTo>
                  <a:lnTo>
                    <a:pt x="87" y="272"/>
                  </a:lnTo>
                  <a:lnTo>
                    <a:pt x="97" y="277"/>
                  </a:lnTo>
                  <a:lnTo>
                    <a:pt x="113" y="288"/>
                  </a:lnTo>
                  <a:lnTo>
                    <a:pt x="136" y="294"/>
                  </a:lnTo>
                  <a:lnTo>
                    <a:pt x="157" y="294"/>
                  </a:lnTo>
                  <a:lnTo>
                    <a:pt x="179" y="294"/>
                  </a:lnTo>
                  <a:lnTo>
                    <a:pt x="200" y="283"/>
                  </a:lnTo>
                  <a:lnTo>
                    <a:pt x="221" y="260"/>
                  </a:lnTo>
                  <a:lnTo>
                    <a:pt x="221" y="255"/>
                  </a:lnTo>
                  <a:lnTo>
                    <a:pt x="221" y="2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0" name="Freeform 194"/>
            <p:cNvSpPr>
              <a:spLocks/>
            </p:cNvSpPr>
            <p:nvPr/>
          </p:nvSpPr>
          <p:spPr bwMode="auto">
            <a:xfrm>
              <a:off x="-405" y="-376"/>
              <a:ext cx="16" cy="21"/>
            </a:xfrm>
            <a:custGeom>
              <a:avLst/>
              <a:gdLst>
                <a:gd name="T0" fmla="*/ 0 w 470"/>
                <a:gd name="T1" fmla="*/ 0 h 543"/>
                <a:gd name="T2" fmla="*/ 0 w 470"/>
                <a:gd name="T3" fmla="*/ 0 h 543"/>
                <a:gd name="T4" fmla="*/ 0 w 470"/>
                <a:gd name="T5" fmla="*/ 0 h 543"/>
                <a:gd name="T6" fmla="*/ 0 w 470"/>
                <a:gd name="T7" fmla="*/ 0 h 543"/>
                <a:gd name="T8" fmla="*/ 0 w 470"/>
                <a:gd name="T9" fmla="*/ 0 h 543"/>
                <a:gd name="T10" fmla="*/ 0 w 470"/>
                <a:gd name="T11" fmla="*/ 0 h 543"/>
                <a:gd name="T12" fmla="*/ 0 w 470"/>
                <a:gd name="T13" fmla="*/ 0 h 543"/>
                <a:gd name="T14" fmla="*/ 0 w 470"/>
                <a:gd name="T15" fmla="*/ 0 h 543"/>
                <a:gd name="T16" fmla="*/ 0 w 470"/>
                <a:gd name="T17" fmla="*/ 0 h 543"/>
                <a:gd name="T18" fmla="*/ 0 w 470"/>
                <a:gd name="T19" fmla="*/ 0 h 543"/>
                <a:gd name="T20" fmla="*/ 0 w 470"/>
                <a:gd name="T21" fmla="*/ 0 h 543"/>
                <a:gd name="T22" fmla="*/ 0 w 470"/>
                <a:gd name="T23" fmla="*/ 0 h 543"/>
                <a:gd name="T24" fmla="*/ 0 w 470"/>
                <a:gd name="T25" fmla="*/ 0 h 543"/>
                <a:gd name="T26" fmla="*/ 0 w 470"/>
                <a:gd name="T27" fmla="*/ 0 h 543"/>
                <a:gd name="T28" fmla="*/ 0 w 470"/>
                <a:gd name="T29" fmla="*/ 0 h 543"/>
                <a:gd name="T30" fmla="*/ 0 w 470"/>
                <a:gd name="T31" fmla="*/ 0 h 543"/>
                <a:gd name="T32" fmla="*/ 0 w 470"/>
                <a:gd name="T33" fmla="*/ 0 h 543"/>
                <a:gd name="T34" fmla="*/ 0 w 470"/>
                <a:gd name="T35" fmla="*/ 0 h 543"/>
                <a:gd name="T36" fmla="*/ 0 w 470"/>
                <a:gd name="T37" fmla="*/ 0 h 543"/>
                <a:gd name="T38" fmla="*/ 0 w 470"/>
                <a:gd name="T39" fmla="*/ 0 h 543"/>
                <a:gd name="T40" fmla="*/ 0 w 470"/>
                <a:gd name="T41" fmla="*/ 0 h 543"/>
                <a:gd name="T42" fmla="*/ 0 w 470"/>
                <a:gd name="T43" fmla="*/ 0 h 543"/>
                <a:gd name="T44" fmla="*/ 0 w 470"/>
                <a:gd name="T45" fmla="*/ 0 h 543"/>
                <a:gd name="T46" fmla="*/ 0 w 470"/>
                <a:gd name="T47" fmla="*/ 0 h 543"/>
                <a:gd name="T48" fmla="*/ 0 w 470"/>
                <a:gd name="T49" fmla="*/ 0 h 543"/>
                <a:gd name="T50" fmla="*/ 0 w 470"/>
                <a:gd name="T51" fmla="*/ 0 h 543"/>
                <a:gd name="T52" fmla="*/ 0 w 470"/>
                <a:gd name="T53" fmla="*/ 0 h 543"/>
                <a:gd name="T54" fmla="*/ 0 w 470"/>
                <a:gd name="T55" fmla="*/ 0 h 543"/>
                <a:gd name="T56" fmla="*/ 0 w 470"/>
                <a:gd name="T57" fmla="*/ 0 h 543"/>
                <a:gd name="T58" fmla="*/ 0 w 470"/>
                <a:gd name="T59" fmla="*/ 0 h 543"/>
                <a:gd name="T60" fmla="*/ 0 w 470"/>
                <a:gd name="T61" fmla="*/ 0 h 543"/>
                <a:gd name="T62" fmla="*/ 0 w 470"/>
                <a:gd name="T63" fmla="*/ 0 h 543"/>
                <a:gd name="T64" fmla="*/ 0 w 470"/>
                <a:gd name="T65" fmla="*/ 0 h 543"/>
                <a:gd name="T66" fmla="*/ 0 w 470"/>
                <a:gd name="T67" fmla="*/ 0 h 543"/>
                <a:gd name="T68" fmla="*/ 0 w 470"/>
                <a:gd name="T69" fmla="*/ 0 h 543"/>
                <a:gd name="T70" fmla="*/ 0 w 470"/>
                <a:gd name="T71" fmla="*/ 0 h 543"/>
                <a:gd name="T72" fmla="*/ 0 w 470"/>
                <a:gd name="T73" fmla="*/ 0 h 5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70"/>
                <a:gd name="T112" fmla="*/ 0 h 543"/>
                <a:gd name="T113" fmla="*/ 470 w 470"/>
                <a:gd name="T114" fmla="*/ 543 h 54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70" h="543">
                  <a:moveTo>
                    <a:pt x="442" y="288"/>
                  </a:moveTo>
                  <a:lnTo>
                    <a:pt x="448" y="272"/>
                  </a:lnTo>
                  <a:lnTo>
                    <a:pt x="453" y="249"/>
                  </a:lnTo>
                  <a:lnTo>
                    <a:pt x="459" y="232"/>
                  </a:lnTo>
                  <a:lnTo>
                    <a:pt x="465" y="210"/>
                  </a:lnTo>
                  <a:lnTo>
                    <a:pt x="470" y="188"/>
                  </a:lnTo>
                  <a:lnTo>
                    <a:pt x="470" y="166"/>
                  </a:lnTo>
                  <a:lnTo>
                    <a:pt x="470" y="138"/>
                  </a:lnTo>
                  <a:lnTo>
                    <a:pt x="470" y="116"/>
                  </a:lnTo>
                  <a:lnTo>
                    <a:pt x="453" y="94"/>
                  </a:lnTo>
                  <a:lnTo>
                    <a:pt x="442" y="71"/>
                  </a:lnTo>
                  <a:lnTo>
                    <a:pt x="421" y="44"/>
                  </a:lnTo>
                  <a:lnTo>
                    <a:pt x="394" y="16"/>
                  </a:lnTo>
                  <a:lnTo>
                    <a:pt x="383" y="16"/>
                  </a:lnTo>
                  <a:lnTo>
                    <a:pt x="373" y="10"/>
                  </a:lnTo>
                  <a:lnTo>
                    <a:pt x="362" y="5"/>
                  </a:lnTo>
                  <a:lnTo>
                    <a:pt x="351" y="0"/>
                  </a:lnTo>
                  <a:lnTo>
                    <a:pt x="324" y="0"/>
                  </a:lnTo>
                  <a:lnTo>
                    <a:pt x="297" y="0"/>
                  </a:lnTo>
                  <a:lnTo>
                    <a:pt x="270" y="5"/>
                  </a:lnTo>
                  <a:lnTo>
                    <a:pt x="243" y="10"/>
                  </a:lnTo>
                  <a:lnTo>
                    <a:pt x="237" y="16"/>
                  </a:lnTo>
                  <a:lnTo>
                    <a:pt x="232" y="21"/>
                  </a:lnTo>
                  <a:lnTo>
                    <a:pt x="221" y="33"/>
                  </a:lnTo>
                  <a:lnTo>
                    <a:pt x="216" y="49"/>
                  </a:lnTo>
                  <a:lnTo>
                    <a:pt x="216" y="71"/>
                  </a:lnTo>
                  <a:lnTo>
                    <a:pt x="226" y="94"/>
                  </a:lnTo>
                  <a:lnTo>
                    <a:pt x="237" y="116"/>
                  </a:lnTo>
                  <a:lnTo>
                    <a:pt x="243" y="138"/>
                  </a:lnTo>
                  <a:lnTo>
                    <a:pt x="237" y="149"/>
                  </a:lnTo>
                  <a:lnTo>
                    <a:pt x="232" y="161"/>
                  </a:lnTo>
                  <a:lnTo>
                    <a:pt x="226" y="166"/>
                  </a:lnTo>
                  <a:lnTo>
                    <a:pt x="216" y="171"/>
                  </a:lnTo>
                  <a:lnTo>
                    <a:pt x="200" y="161"/>
                  </a:lnTo>
                  <a:lnTo>
                    <a:pt x="184" y="154"/>
                  </a:lnTo>
                  <a:lnTo>
                    <a:pt x="173" y="144"/>
                  </a:lnTo>
                  <a:lnTo>
                    <a:pt x="157" y="133"/>
                  </a:lnTo>
                  <a:lnTo>
                    <a:pt x="119" y="133"/>
                  </a:lnTo>
                  <a:lnTo>
                    <a:pt x="81" y="133"/>
                  </a:lnTo>
                  <a:lnTo>
                    <a:pt x="49" y="144"/>
                  </a:lnTo>
                  <a:lnTo>
                    <a:pt x="16" y="154"/>
                  </a:lnTo>
                  <a:lnTo>
                    <a:pt x="11" y="166"/>
                  </a:lnTo>
                  <a:lnTo>
                    <a:pt x="11" y="177"/>
                  </a:lnTo>
                  <a:lnTo>
                    <a:pt x="5" y="188"/>
                  </a:lnTo>
                  <a:lnTo>
                    <a:pt x="0" y="199"/>
                  </a:lnTo>
                  <a:lnTo>
                    <a:pt x="33" y="488"/>
                  </a:lnTo>
                  <a:lnTo>
                    <a:pt x="54" y="499"/>
                  </a:lnTo>
                  <a:lnTo>
                    <a:pt x="76" y="516"/>
                  </a:lnTo>
                  <a:lnTo>
                    <a:pt x="108" y="532"/>
                  </a:lnTo>
                  <a:lnTo>
                    <a:pt x="136" y="543"/>
                  </a:lnTo>
                  <a:lnTo>
                    <a:pt x="141" y="543"/>
                  </a:lnTo>
                  <a:lnTo>
                    <a:pt x="152" y="538"/>
                  </a:lnTo>
                  <a:lnTo>
                    <a:pt x="168" y="532"/>
                  </a:lnTo>
                  <a:lnTo>
                    <a:pt x="184" y="521"/>
                  </a:lnTo>
                  <a:lnTo>
                    <a:pt x="194" y="493"/>
                  </a:lnTo>
                  <a:lnTo>
                    <a:pt x="205" y="466"/>
                  </a:lnTo>
                  <a:lnTo>
                    <a:pt x="210" y="433"/>
                  </a:lnTo>
                  <a:lnTo>
                    <a:pt x="216" y="405"/>
                  </a:lnTo>
                  <a:lnTo>
                    <a:pt x="221" y="371"/>
                  </a:lnTo>
                  <a:lnTo>
                    <a:pt x="226" y="338"/>
                  </a:lnTo>
                  <a:lnTo>
                    <a:pt x="237" y="305"/>
                  </a:lnTo>
                  <a:lnTo>
                    <a:pt x="254" y="277"/>
                  </a:lnTo>
                  <a:lnTo>
                    <a:pt x="286" y="282"/>
                  </a:lnTo>
                  <a:lnTo>
                    <a:pt x="318" y="294"/>
                  </a:lnTo>
                  <a:lnTo>
                    <a:pt x="345" y="315"/>
                  </a:lnTo>
                  <a:lnTo>
                    <a:pt x="383" y="343"/>
                  </a:lnTo>
                  <a:lnTo>
                    <a:pt x="394" y="343"/>
                  </a:lnTo>
                  <a:lnTo>
                    <a:pt x="410" y="332"/>
                  </a:lnTo>
                  <a:lnTo>
                    <a:pt x="426" y="322"/>
                  </a:lnTo>
                  <a:lnTo>
                    <a:pt x="442" y="305"/>
                  </a:lnTo>
                  <a:lnTo>
                    <a:pt x="442" y="294"/>
                  </a:lnTo>
                  <a:lnTo>
                    <a:pt x="442" y="28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1" name="Freeform 195"/>
            <p:cNvSpPr>
              <a:spLocks/>
            </p:cNvSpPr>
            <p:nvPr/>
          </p:nvSpPr>
          <p:spPr bwMode="auto">
            <a:xfrm>
              <a:off x="-294" y="-729"/>
              <a:ext cx="12" cy="23"/>
            </a:xfrm>
            <a:custGeom>
              <a:avLst/>
              <a:gdLst>
                <a:gd name="T0" fmla="*/ 0 w 318"/>
                <a:gd name="T1" fmla="*/ 0 h 583"/>
                <a:gd name="T2" fmla="*/ 0 w 318"/>
                <a:gd name="T3" fmla="*/ 0 h 583"/>
                <a:gd name="T4" fmla="*/ 0 w 318"/>
                <a:gd name="T5" fmla="*/ 0 h 583"/>
                <a:gd name="T6" fmla="*/ 0 w 318"/>
                <a:gd name="T7" fmla="*/ 0 h 583"/>
                <a:gd name="T8" fmla="*/ 0 w 318"/>
                <a:gd name="T9" fmla="*/ 0 h 583"/>
                <a:gd name="T10" fmla="*/ 0 w 318"/>
                <a:gd name="T11" fmla="*/ 0 h 583"/>
                <a:gd name="T12" fmla="*/ 0 w 318"/>
                <a:gd name="T13" fmla="*/ 0 h 583"/>
                <a:gd name="T14" fmla="*/ 0 w 318"/>
                <a:gd name="T15" fmla="*/ 0 h 583"/>
                <a:gd name="T16" fmla="*/ 0 w 318"/>
                <a:gd name="T17" fmla="*/ 0 h 583"/>
                <a:gd name="T18" fmla="*/ 0 w 318"/>
                <a:gd name="T19" fmla="*/ 0 h 583"/>
                <a:gd name="T20" fmla="*/ 0 w 318"/>
                <a:gd name="T21" fmla="*/ 0 h 583"/>
                <a:gd name="T22" fmla="*/ 0 w 318"/>
                <a:gd name="T23" fmla="*/ 0 h 583"/>
                <a:gd name="T24" fmla="*/ 0 w 318"/>
                <a:gd name="T25" fmla="*/ 0 h 583"/>
                <a:gd name="T26" fmla="*/ 0 w 318"/>
                <a:gd name="T27" fmla="*/ 0 h 583"/>
                <a:gd name="T28" fmla="*/ 0 w 318"/>
                <a:gd name="T29" fmla="*/ 0 h 583"/>
                <a:gd name="T30" fmla="*/ 0 w 318"/>
                <a:gd name="T31" fmla="*/ 0 h 583"/>
                <a:gd name="T32" fmla="*/ 0 w 318"/>
                <a:gd name="T33" fmla="*/ 0 h 583"/>
                <a:gd name="T34" fmla="*/ 0 w 318"/>
                <a:gd name="T35" fmla="*/ 0 h 583"/>
                <a:gd name="T36" fmla="*/ 0 w 318"/>
                <a:gd name="T37" fmla="*/ 0 h 583"/>
                <a:gd name="T38" fmla="*/ 0 w 318"/>
                <a:gd name="T39" fmla="*/ 0 h 583"/>
                <a:gd name="T40" fmla="*/ 0 w 318"/>
                <a:gd name="T41" fmla="*/ 0 h 583"/>
                <a:gd name="T42" fmla="*/ 0 w 318"/>
                <a:gd name="T43" fmla="*/ 0 h 583"/>
                <a:gd name="T44" fmla="*/ 0 w 318"/>
                <a:gd name="T45" fmla="*/ 0 h 583"/>
                <a:gd name="T46" fmla="*/ 0 w 318"/>
                <a:gd name="T47" fmla="*/ 0 h 583"/>
                <a:gd name="T48" fmla="*/ 0 w 318"/>
                <a:gd name="T49" fmla="*/ 0 h 583"/>
                <a:gd name="T50" fmla="*/ 0 w 318"/>
                <a:gd name="T51" fmla="*/ 0 h 583"/>
                <a:gd name="T52" fmla="*/ 0 w 318"/>
                <a:gd name="T53" fmla="*/ 0 h 583"/>
                <a:gd name="T54" fmla="*/ 0 w 318"/>
                <a:gd name="T55" fmla="*/ 0 h 583"/>
                <a:gd name="T56" fmla="*/ 0 w 318"/>
                <a:gd name="T57" fmla="*/ 0 h 583"/>
                <a:gd name="T58" fmla="*/ 0 w 318"/>
                <a:gd name="T59" fmla="*/ 0 h 583"/>
                <a:gd name="T60" fmla="*/ 0 w 318"/>
                <a:gd name="T61" fmla="*/ 0 h 583"/>
                <a:gd name="T62" fmla="*/ 0 w 318"/>
                <a:gd name="T63" fmla="*/ 0 h 583"/>
                <a:gd name="T64" fmla="*/ 0 w 318"/>
                <a:gd name="T65" fmla="*/ 0 h 583"/>
                <a:gd name="T66" fmla="*/ 0 w 318"/>
                <a:gd name="T67" fmla="*/ 0 h 583"/>
                <a:gd name="T68" fmla="*/ 0 w 318"/>
                <a:gd name="T69" fmla="*/ 0 h 583"/>
                <a:gd name="T70" fmla="*/ 0 w 318"/>
                <a:gd name="T71" fmla="*/ 0 h 583"/>
                <a:gd name="T72" fmla="*/ 0 w 318"/>
                <a:gd name="T73" fmla="*/ 0 h 583"/>
                <a:gd name="T74" fmla="*/ 0 w 318"/>
                <a:gd name="T75" fmla="*/ 0 h 583"/>
                <a:gd name="T76" fmla="*/ 0 w 318"/>
                <a:gd name="T77" fmla="*/ 0 h 583"/>
                <a:gd name="T78" fmla="*/ 0 w 318"/>
                <a:gd name="T79" fmla="*/ 0 h 583"/>
                <a:gd name="T80" fmla="*/ 0 w 318"/>
                <a:gd name="T81" fmla="*/ 0 h 583"/>
                <a:gd name="T82" fmla="*/ 0 w 318"/>
                <a:gd name="T83" fmla="*/ 0 h 583"/>
                <a:gd name="T84" fmla="*/ 0 w 318"/>
                <a:gd name="T85" fmla="*/ 0 h 58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18"/>
                <a:gd name="T130" fmla="*/ 0 h 583"/>
                <a:gd name="T131" fmla="*/ 318 w 318"/>
                <a:gd name="T132" fmla="*/ 583 h 58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18" h="583">
                  <a:moveTo>
                    <a:pt x="269" y="572"/>
                  </a:moveTo>
                  <a:lnTo>
                    <a:pt x="308" y="461"/>
                  </a:lnTo>
                  <a:lnTo>
                    <a:pt x="302" y="428"/>
                  </a:lnTo>
                  <a:lnTo>
                    <a:pt x="302" y="389"/>
                  </a:lnTo>
                  <a:lnTo>
                    <a:pt x="308" y="355"/>
                  </a:lnTo>
                  <a:lnTo>
                    <a:pt x="318" y="311"/>
                  </a:lnTo>
                  <a:lnTo>
                    <a:pt x="313" y="284"/>
                  </a:lnTo>
                  <a:lnTo>
                    <a:pt x="302" y="261"/>
                  </a:lnTo>
                  <a:lnTo>
                    <a:pt x="297" y="234"/>
                  </a:lnTo>
                  <a:lnTo>
                    <a:pt x="297" y="194"/>
                  </a:lnTo>
                  <a:lnTo>
                    <a:pt x="297" y="189"/>
                  </a:lnTo>
                  <a:lnTo>
                    <a:pt x="302" y="178"/>
                  </a:lnTo>
                  <a:lnTo>
                    <a:pt x="302" y="167"/>
                  </a:lnTo>
                  <a:lnTo>
                    <a:pt x="302" y="150"/>
                  </a:lnTo>
                  <a:lnTo>
                    <a:pt x="297" y="128"/>
                  </a:lnTo>
                  <a:lnTo>
                    <a:pt x="285" y="100"/>
                  </a:lnTo>
                  <a:lnTo>
                    <a:pt x="269" y="78"/>
                  </a:lnTo>
                  <a:lnTo>
                    <a:pt x="248" y="50"/>
                  </a:lnTo>
                  <a:lnTo>
                    <a:pt x="216" y="33"/>
                  </a:lnTo>
                  <a:lnTo>
                    <a:pt x="184" y="23"/>
                  </a:lnTo>
                  <a:lnTo>
                    <a:pt x="151" y="11"/>
                  </a:lnTo>
                  <a:lnTo>
                    <a:pt x="119" y="0"/>
                  </a:lnTo>
                  <a:lnTo>
                    <a:pt x="87" y="6"/>
                  </a:lnTo>
                  <a:lnTo>
                    <a:pt x="59" y="11"/>
                  </a:lnTo>
                  <a:lnTo>
                    <a:pt x="32" y="23"/>
                  </a:lnTo>
                  <a:lnTo>
                    <a:pt x="0" y="40"/>
                  </a:lnTo>
                  <a:lnTo>
                    <a:pt x="0" y="67"/>
                  </a:lnTo>
                  <a:lnTo>
                    <a:pt x="5" y="95"/>
                  </a:lnTo>
                  <a:lnTo>
                    <a:pt x="21" y="123"/>
                  </a:lnTo>
                  <a:lnTo>
                    <a:pt x="37" y="156"/>
                  </a:lnTo>
                  <a:lnTo>
                    <a:pt x="87" y="516"/>
                  </a:lnTo>
                  <a:lnTo>
                    <a:pt x="103" y="533"/>
                  </a:lnTo>
                  <a:lnTo>
                    <a:pt x="119" y="550"/>
                  </a:lnTo>
                  <a:lnTo>
                    <a:pt x="140" y="561"/>
                  </a:lnTo>
                  <a:lnTo>
                    <a:pt x="161" y="572"/>
                  </a:lnTo>
                  <a:lnTo>
                    <a:pt x="184" y="578"/>
                  </a:lnTo>
                  <a:lnTo>
                    <a:pt x="210" y="583"/>
                  </a:lnTo>
                  <a:lnTo>
                    <a:pt x="237" y="583"/>
                  </a:lnTo>
                  <a:lnTo>
                    <a:pt x="264" y="583"/>
                  </a:lnTo>
                  <a:lnTo>
                    <a:pt x="269" y="578"/>
                  </a:lnTo>
                  <a:lnTo>
                    <a:pt x="269" y="5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2" name="Freeform 196"/>
            <p:cNvSpPr>
              <a:spLocks/>
            </p:cNvSpPr>
            <p:nvPr/>
          </p:nvSpPr>
          <p:spPr bwMode="auto">
            <a:xfrm>
              <a:off x="-309" y="-685"/>
              <a:ext cx="10" cy="24"/>
            </a:xfrm>
            <a:custGeom>
              <a:avLst/>
              <a:gdLst>
                <a:gd name="T0" fmla="*/ 0 w 297"/>
                <a:gd name="T1" fmla="*/ 0 h 593"/>
                <a:gd name="T2" fmla="*/ 0 w 297"/>
                <a:gd name="T3" fmla="*/ 0 h 593"/>
                <a:gd name="T4" fmla="*/ 0 w 297"/>
                <a:gd name="T5" fmla="*/ 0 h 593"/>
                <a:gd name="T6" fmla="*/ 0 w 297"/>
                <a:gd name="T7" fmla="*/ 0 h 593"/>
                <a:gd name="T8" fmla="*/ 0 w 297"/>
                <a:gd name="T9" fmla="*/ 0 h 593"/>
                <a:gd name="T10" fmla="*/ 0 w 297"/>
                <a:gd name="T11" fmla="*/ 0 h 593"/>
                <a:gd name="T12" fmla="*/ 0 w 297"/>
                <a:gd name="T13" fmla="*/ 0 h 593"/>
                <a:gd name="T14" fmla="*/ 0 w 297"/>
                <a:gd name="T15" fmla="*/ 0 h 593"/>
                <a:gd name="T16" fmla="*/ 0 w 297"/>
                <a:gd name="T17" fmla="*/ 0 h 593"/>
                <a:gd name="T18" fmla="*/ 0 w 297"/>
                <a:gd name="T19" fmla="*/ 0 h 593"/>
                <a:gd name="T20" fmla="*/ 0 w 297"/>
                <a:gd name="T21" fmla="*/ 0 h 593"/>
                <a:gd name="T22" fmla="*/ 0 w 297"/>
                <a:gd name="T23" fmla="*/ 0 h 593"/>
                <a:gd name="T24" fmla="*/ 0 w 297"/>
                <a:gd name="T25" fmla="*/ 0 h 593"/>
                <a:gd name="T26" fmla="*/ 0 w 297"/>
                <a:gd name="T27" fmla="*/ 0 h 593"/>
                <a:gd name="T28" fmla="*/ 0 w 297"/>
                <a:gd name="T29" fmla="*/ 0 h 593"/>
                <a:gd name="T30" fmla="*/ 0 w 297"/>
                <a:gd name="T31" fmla="*/ 0 h 593"/>
                <a:gd name="T32" fmla="*/ 0 w 297"/>
                <a:gd name="T33" fmla="*/ 0 h 593"/>
                <a:gd name="T34" fmla="*/ 0 w 297"/>
                <a:gd name="T35" fmla="*/ 0 h 593"/>
                <a:gd name="T36" fmla="*/ 0 w 297"/>
                <a:gd name="T37" fmla="*/ 0 h 593"/>
                <a:gd name="T38" fmla="*/ 0 w 297"/>
                <a:gd name="T39" fmla="*/ 0 h 593"/>
                <a:gd name="T40" fmla="*/ 0 w 297"/>
                <a:gd name="T41" fmla="*/ 0 h 593"/>
                <a:gd name="T42" fmla="*/ 0 w 297"/>
                <a:gd name="T43" fmla="*/ 0 h 593"/>
                <a:gd name="T44" fmla="*/ 0 w 297"/>
                <a:gd name="T45" fmla="*/ 0 h 593"/>
                <a:gd name="T46" fmla="*/ 0 w 297"/>
                <a:gd name="T47" fmla="*/ 0 h 593"/>
                <a:gd name="T48" fmla="*/ 0 w 297"/>
                <a:gd name="T49" fmla="*/ 0 h 593"/>
                <a:gd name="T50" fmla="*/ 0 w 297"/>
                <a:gd name="T51" fmla="*/ 0 h 593"/>
                <a:gd name="T52" fmla="*/ 0 w 297"/>
                <a:gd name="T53" fmla="*/ 0 h 593"/>
                <a:gd name="T54" fmla="*/ 0 w 297"/>
                <a:gd name="T55" fmla="*/ 0 h 593"/>
                <a:gd name="T56" fmla="*/ 0 w 297"/>
                <a:gd name="T57" fmla="*/ 0 h 593"/>
                <a:gd name="T58" fmla="*/ 0 w 297"/>
                <a:gd name="T59" fmla="*/ 0 h 593"/>
                <a:gd name="T60" fmla="*/ 0 w 297"/>
                <a:gd name="T61" fmla="*/ 0 h 593"/>
                <a:gd name="T62" fmla="*/ 0 w 297"/>
                <a:gd name="T63" fmla="*/ 0 h 593"/>
                <a:gd name="T64" fmla="*/ 0 w 297"/>
                <a:gd name="T65" fmla="*/ 0 h 593"/>
                <a:gd name="T66" fmla="*/ 0 w 297"/>
                <a:gd name="T67" fmla="*/ 0 h 593"/>
                <a:gd name="T68" fmla="*/ 0 w 297"/>
                <a:gd name="T69" fmla="*/ 0 h 593"/>
                <a:gd name="T70" fmla="*/ 0 w 297"/>
                <a:gd name="T71" fmla="*/ 0 h 593"/>
                <a:gd name="T72" fmla="*/ 0 w 297"/>
                <a:gd name="T73" fmla="*/ 0 h 593"/>
                <a:gd name="T74" fmla="*/ 0 w 297"/>
                <a:gd name="T75" fmla="*/ 0 h 593"/>
                <a:gd name="T76" fmla="*/ 0 w 297"/>
                <a:gd name="T77" fmla="*/ 0 h 593"/>
                <a:gd name="T78" fmla="*/ 0 w 297"/>
                <a:gd name="T79" fmla="*/ 0 h 593"/>
                <a:gd name="T80" fmla="*/ 0 w 297"/>
                <a:gd name="T81" fmla="*/ 0 h 593"/>
                <a:gd name="T82" fmla="*/ 0 w 297"/>
                <a:gd name="T83" fmla="*/ 0 h 593"/>
                <a:gd name="T84" fmla="*/ 0 w 297"/>
                <a:gd name="T85" fmla="*/ 0 h 593"/>
                <a:gd name="T86" fmla="*/ 0 w 297"/>
                <a:gd name="T87" fmla="*/ 0 h 593"/>
                <a:gd name="T88" fmla="*/ 0 w 297"/>
                <a:gd name="T89" fmla="*/ 0 h 593"/>
                <a:gd name="T90" fmla="*/ 0 w 297"/>
                <a:gd name="T91" fmla="*/ 0 h 593"/>
                <a:gd name="T92" fmla="*/ 0 w 297"/>
                <a:gd name="T93" fmla="*/ 0 h 593"/>
                <a:gd name="T94" fmla="*/ 0 w 297"/>
                <a:gd name="T95" fmla="*/ 0 h 593"/>
                <a:gd name="T96" fmla="*/ 0 w 297"/>
                <a:gd name="T97" fmla="*/ 0 h 593"/>
                <a:gd name="T98" fmla="*/ 0 w 297"/>
                <a:gd name="T99" fmla="*/ 0 h 593"/>
                <a:gd name="T100" fmla="*/ 0 w 297"/>
                <a:gd name="T101" fmla="*/ 0 h 5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97"/>
                <a:gd name="T154" fmla="*/ 0 h 593"/>
                <a:gd name="T155" fmla="*/ 297 w 297"/>
                <a:gd name="T156" fmla="*/ 593 h 5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97" h="593">
                  <a:moveTo>
                    <a:pt x="248" y="550"/>
                  </a:moveTo>
                  <a:lnTo>
                    <a:pt x="253" y="527"/>
                  </a:lnTo>
                  <a:lnTo>
                    <a:pt x="259" y="500"/>
                  </a:lnTo>
                  <a:lnTo>
                    <a:pt x="264" y="472"/>
                  </a:lnTo>
                  <a:lnTo>
                    <a:pt x="269" y="444"/>
                  </a:lnTo>
                  <a:lnTo>
                    <a:pt x="275" y="416"/>
                  </a:lnTo>
                  <a:lnTo>
                    <a:pt x="280" y="389"/>
                  </a:lnTo>
                  <a:lnTo>
                    <a:pt x="285" y="361"/>
                  </a:lnTo>
                  <a:lnTo>
                    <a:pt x="297" y="333"/>
                  </a:lnTo>
                  <a:lnTo>
                    <a:pt x="292" y="105"/>
                  </a:lnTo>
                  <a:lnTo>
                    <a:pt x="285" y="94"/>
                  </a:lnTo>
                  <a:lnTo>
                    <a:pt x="280" y="83"/>
                  </a:lnTo>
                  <a:lnTo>
                    <a:pt x="275" y="77"/>
                  </a:lnTo>
                  <a:lnTo>
                    <a:pt x="269" y="67"/>
                  </a:lnTo>
                  <a:lnTo>
                    <a:pt x="253" y="50"/>
                  </a:lnTo>
                  <a:lnTo>
                    <a:pt x="243" y="39"/>
                  </a:lnTo>
                  <a:lnTo>
                    <a:pt x="227" y="27"/>
                  </a:lnTo>
                  <a:lnTo>
                    <a:pt x="216" y="11"/>
                  </a:lnTo>
                  <a:lnTo>
                    <a:pt x="195" y="5"/>
                  </a:lnTo>
                  <a:lnTo>
                    <a:pt x="172" y="5"/>
                  </a:lnTo>
                  <a:lnTo>
                    <a:pt x="151" y="0"/>
                  </a:lnTo>
                  <a:lnTo>
                    <a:pt x="129" y="5"/>
                  </a:lnTo>
                  <a:lnTo>
                    <a:pt x="108" y="5"/>
                  </a:lnTo>
                  <a:lnTo>
                    <a:pt x="87" y="11"/>
                  </a:lnTo>
                  <a:lnTo>
                    <a:pt x="64" y="11"/>
                  </a:lnTo>
                  <a:lnTo>
                    <a:pt x="43" y="17"/>
                  </a:lnTo>
                  <a:lnTo>
                    <a:pt x="32" y="17"/>
                  </a:lnTo>
                  <a:lnTo>
                    <a:pt x="22" y="22"/>
                  </a:lnTo>
                  <a:lnTo>
                    <a:pt x="11" y="34"/>
                  </a:lnTo>
                  <a:lnTo>
                    <a:pt x="0" y="44"/>
                  </a:lnTo>
                  <a:lnTo>
                    <a:pt x="0" y="72"/>
                  </a:lnTo>
                  <a:lnTo>
                    <a:pt x="11" y="100"/>
                  </a:lnTo>
                  <a:lnTo>
                    <a:pt x="22" y="133"/>
                  </a:lnTo>
                  <a:lnTo>
                    <a:pt x="38" y="166"/>
                  </a:lnTo>
                  <a:lnTo>
                    <a:pt x="43" y="500"/>
                  </a:lnTo>
                  <a:lnTo>
                    <a:pt x="54" y="517"/>
                  </a:lnTo>
                  <a:lnTo>
                    <a:pt x="71" y="533"/>
                  </a:lnTo>
                  <a:lnTo>
                    <a:pt x="92" y="550"/>
                  </a:lnTo>
                  <a:lnTo>
                    <a:pt x="119" y="572"/>
                  </a:lnTo>
                  <a:lnTo>
                    <a:pt x="124" y="577"/>
                  </a:lnTo>
                  <a:lnTo>
                    <a:pt x="135" y="577"/>
                  </a:lnTo>
                  <a:lnTo>
                    <a:pt x="145" y="583"/>
                  </a:lnTo>
                  <a:lnTo>
                    <a:pt x="162" y="588"/>
                  </a:lnTo>
                  <a:lnTo>
                    <a:pt x="184" y="593"/>
                  </a:lnTo>
                  <a:lnTo>
                    <a:pt x="205" y="593"/>
                  </a:lnTo>
                  <a:lnTo>
                    <a:pt x="221" y="583"/>
                  </a:lnTo>
                  <a:lnTo>
                    <a:pt x="243" y="566"/>
                  </a:lnTo>
                  <a:lnTo>
                    <a:pt x="248" y="555"/>
                  </a:lnTo>
                  <a:lnTo>
                    <a:pt x="248" y="5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3" name="Freeform 197"/>
            <p:cNvSpPr>
              <a:spLocks/>
            </p:cNvSpPr>
            <p:nvPr/>
          </p:nvSpPr>
          <p:spPr bwMode="auto">
            <a:xfrm>
              <a:off x="-406" y="-416"/>
              <a:ext cx="25" cy="33"/>
            </a:xfrm>
            <a:custGeom>
              <a:avLst/>
              <a:gdLst>
                <a:gd name="T0" fmla="*/ 0 w 696"/>
                <a:gd name="T1" fmla="*/ 0 h 827"/>
                <a:gd name="T2" fmla="*/ 0 w 696"/>
                <a:gd name="T3" fmla="*/ 0 h 827"/>
                <a:gd name="T4" fmla="*/ 0 w 696"/>
                <a:gd name="T5" fmla="*/ 0 h 827"/>
                <a:gd name="T6" fmla="*/ 0 w 696"/>
                <a:gd name="T7" fmla="*/ 0 h 827"/>
                <a:gd name="T8" fmla="*/ 0 w 696"/>
                <a:gd name="T9" fmla="*/ 0 h 827"/>
                <a:gd name="T10" fmla="*/ 0 w 696"/>
                <a:gd name="T11" fmla="*/ 0 h 827"/>
                <a:gd name="T12" fmla="*/ 0 w 696"/>
                <a:gd name="T13" fmla="*/ 0 h 827"/>
                <a:gd name="T14" fmla="*/ 0 w 696"/>
                <a:gd name="T15" fmla="*/ 0 h 827"/>
                <a:gd name="T16" fmla="*/ 0 w 696"/>
                <a:gd name="T17" fmla="*/ 0 h 827"/>
                <a:gd name="T18" fmla="*/ 0 w 696"/>
                <a:gd name="T19" fmla="*/ 0 h 827"/>
                <a:gd name="T20" fmla="*/ 0 w 696"/>
                <a:gd name="T21" fmla="*/ 0 h 827"/>
                <a:gd name="T22" fmla="*/ 0 w 696"/>
                <a:gd name="T23" fmla="*/ 0 h 827"/>
                <a:gd name="T24" fmla="*/ 0 w 696"/>
                <a:gd name="T25" fmla="*/ 0 h 827"/>
                <a:gd name="T26" fmla="*/ 0 w 696"/>
                <a:gd name="T27" fmla="*/ 0 h 827"/>
                <a:gd name="T28" fmla="*/ 0 w 696"/>
                <a:gd name="T29" fmla="*/ 0 h 827"/>
                <a:gd name="T30" fmla="*/ 0 w 696"/>
                <a:gd name="T31" fmla="*/ 0 h 827"/>
                <a:gd name="T32" fmla="*/ 0 w 696"/>
                <a:gd name="T33" fmla="*/ 0 h 827"/>
                <a:gd name="T34" fmla="*/ 0 w 696"/>
                <a:gd name="T35" fmla="*/ 0 h 827"/>
                <a:gd name="T36" fmla="*/ 0 w 696"/>
                <a:gd name="T37" fmla="*/ 0 h 827"/>
                <a:gd name="T38" fmla="*/ 0 w 696"/>
                <a:gd name="T39" fmla="*/ 0 h 827"/>
                <a:gd name="T40" fmla="*/ 0 w 696"/>
                <a:gd name="T41" fmla="*/ 0 h 827"/>
                <a:gd name="T42" fmla="*/ 0 w 696"/>
                <a:gd name="T43" fmla="*/ 0 h 827"/>
                <a:gd name="T44" fmla="*/ 0 w 696"/>
                <a:gd name="T45" fmla="*/ 0 h 827"/>
                <a:gd name="T46" fmla="*/ 0 w 696"/>
                <a:gd name="T47" fmla="*/ 0 h 827"/>
                <a:gd name="T48" fmla="*/ 0 w 696"/>
                <a:gd name="T49" fmla="*/ 0 h 827"/>
                <a:gd name="T50" fmla="*/ 0 w 696"/>
                <a:gd name="T51" fmla="*/ 0 h 827"/>
                <a:gd name="T52" fmla="*/ 0 w 696"/>
                <a:gd name="T53" fmla="*/ 0 h 827"/>
                <a:gd name="T54" fmla="*/ 0 w 696"/>
                <a:gd name="T55" fmla="*/ 0 h 827"/>
                <a:gd name="T56" fmla="*/ 0 w 696"/>
                <a:gd name="T57" fmla="*/ 0 h 827"/>
                <a:gd name="T58" fmla="*/ 0 w 696"/>
                <a:gd name="T59" fmla="*/ 0 h 827"/>
                <a:gd name="T60" fmla="*/ 0 w 696"/>
                <a:gd name="T61" fmla="*/ 0 h 827"/>
                <a:gd name="T62" fmla="*/ 0 w 696"/>
                <a:gd name="T63" fmla="*/ 0 h 827"/>
                <a:gd name="T64" fmla="*/ 0 w 696"/>
                <a:gd name="T65" fmla="*/ 0 h 827"/>
                <a:gd name="T66" fmla="*/ 0 w 696"/>
                <a:gd name="T67" fmla="*/ 0 h 827"/>
                <a:gd name="T68" fmla="*/ 0 w 696"/>
                <a:gd name="T69" fmla="*/ 0 h 827"/>
                <a:gd name="T70" fmla="*/ 0 w 696"/>
                <a:gd name="T71" fmla="*/ 0 h 827"/>
                <a:gd name="T72" fmla="*/ 0 w 696"/>
                <a:gd name="T73" fmla="*/ 0 h 827"/>
                <a:gd name="T74" fmla="*/ 0 w 696"/>
                <a:gd name="T75" fmla="*/ 0 h 827"/>
                <a:gd name="T76" fmla="*/ 0 w 696"/>
                <a:gd name="T77" fmla="*/ 0 h 827"/>
                <a:gd name="T78" fmla="*/ 0 w 696"/>
                <a:gd name="T79" fmla="*/ 0 h 827"/>
                <a:gd name="T80" fmla="*/ 0 w 696"/>
                <a:gd name="T81" fmla="*/ 0 h 827"/>
                <a:gd name="T82" fmla="*/ 0 w 696"/>
                <a:gd name="T83" fmla="*/ 0 h 8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6"/>
                <a:gd name="T127" fmla="*/ 0 h 827"/>
                <a:gd name="T128" fmla="*/ 696 w 696"/>
                <a:gd name="T129" fmla="*/ 827 h 8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6" h="827">
                  <a:moveTo>
                    <a:pt x="679" y="245"/>
                  </a:moveTo>
                  <a:lnTo>
                    <a:pt x="679" y="234"/>
                  </a:lnTo>
                  <a:lnTo>
                    <a:pt x="685" y="223"/>
                  </a:lnTo>
                  <a:lnTo>
                    <a:pt x="690" y="211"/>
                  </a:lnTo>
                  <a:lnTo>
                    <a:pt x="696" y="201"/>
                  </a:lnTo>
                  <a:lnTo>
                    <a:pt x="669" y="57"/>
                  </a:lnTo>
                  <a:lnTo>
                    <a:pt x="658" y="34"/>
                  </a:lnTo>
                  <a:lnTo>
                    <a:pt x="637" y="23"/>
                  </a:lnTo>
                  <a:lnTo>
                    <a:pt x="615" y="12"/>
                  </a:lnTo>
                  <a:lnTo>
                    <a:pt x="594" y="7"/>
                  </a:lnTo>
                  <a:lnTo>
                    <a:pt x="566" y="7"/>
                  </a:lnTo>
                  <a:lnTo>
                    <a:pt x="539" y="0"/>
                  </a:lnTo>
                  <a:lnTo>
                    <a:pt x="513" y="0"/>
                  </a:lnTo>
                  <a:lnTo>
                    <a:pt x="486" y="0"/>
                  </a:lnTo>
                  <a:lnTo>
                    <a:pt x="481" y="0"/>
                  </a:lnTo>
                  <a:lnTo>
                    <a:pt x="475" y="7"/>
                  </a:lnTo>
                  <a:lnTo>
                    <a:pt x="464" y="17"/>
                  </a:lnTo>
                  <a:lnTo>
                    <a:pt x="453" y="34"/>
                  </a:lnTo>
                  <a:lnTo>
                    <a:pt x="464" y="317"/>
                  </a:lnTo>
                  <a:lnTo>
                    <a:pt x="437" y="329"/>
                  </a:lnTo>
                  <a:lnTo>
                    <a:pt x="399" y="311"/>
                  </a:lnTo>
                  <a:lnTo>
                    <a:pt x="356" y="294"/>
                  </a:lnTo>
                  <a:lnTo>
                    <a:pt x="313" y="278"/>
                  </a:lnTo>
                  <a:lnTo>
                    <a:pt x="297" y="284"/>
                  </a:lnTo>
                  <a:lnTo>
                    <a:pt x="281" y="289"/>
                  </a:lnTo>
                  <a:lnTo>
                    <a:pt x="259" y="294"/>
                  </a:lnTo>
                  <a:lnTo>
                    <a:pt x="242" y="311"/>
                  </a:lnTo>
                  <a:lnTo>
                    <a:pt x="232" y="339"/>
                  </a:lnTo>
                  <a:lnTo>
                    <a:pt x="237" y="367"/>
                  </a:lnTo>
                  <a:lnTo>
                    <a:pt x="242" y="400"/>
                  </a:lnTo>
                  <a:lnTo>
                    <a:pt x="248" y="439"/>
                  </a:lnTo>
                  <a:lnTo>
                    <a:pt x="210" y="450"/>
                  </a:lnTo>
                  <a:lnTo>
                    <a:pt x="173" y="439"/>
                  </a:lnTo>
                  <a:lnTo>
                    <a:pt x="135" y="417"/>
                  </a:lnTo>
                  <a:lnTo>
                    <a:pt x="97" y="406"/>
                  </a:lnTo>
                  <a:lnTo>
                    <a:pt x="81" y="400"/>
                  </a:lnTo>
                  <a:lnTo>
                    <a:pt x="60" y="400"/>
                  </a:lnTo>
                  <a:lnTo>
                    <a:pt x="38" y="406"/>
                  </a:lnTo>
                  <a:lnTo>
                    <a:pt x="21" y="417"/>
                  </a:lnTo>
                  <a:lnTo>
                    <a:pt x="11" y="428"/>
                  </a:lnTo>
                  <a:lnTo>
                    <a:pt x="5" y="428"/>
                  </a:lnTo>
                  <a:lnTo>
                    <a:pt x="0" y="428"/>
                  </a:lnTo>
                  <a:lnTo>
                    <a:pt x="5" y="450"/>
                  </a:lnTo>
                  <a:lnTo>
                    <a:pt x="49" y="772"/>
                  </a:lnTo>
                  <a:lnTo>
                    <a:pt x="65" y="794"/>
                  </a:lnTo>
                  <a:lnTo>
                    <a:pt x="86" y="817"/>
                  </a:lnTo>
                  <a:lnTo>
                    <a:pt x="119" y="827"/>
                  </a:lnTo>
                  <a:lnTo>
                    <a:pt x="152" y="827"/>
                  </a:lnTo>
                  <a:lnTo>
                    <a:pt x="173" y="817"/>
                  </a:lnTo>
                  <a:lnTo>
                    <a:pt x="189" y="794"/>
                  </a:lnTo>
                  <a:lnTo>
                    <a:pt x="194" y="772"/>
                  </a:lnTo>
                  <a:lnTo>
                    <a:pt x="194" y="744"/>
                  </a:lnTo>
                  <a:lnTo>
                    <a:pt x="194" y="717"/>
                  </a:lnTo>
                  <a:lnTo>
                    <a:pt x="200" y="689"/>
                  </a:lnTo>
                  <a:lnTo>
                    <a:pt x="210" y="661"/>
                  </a:lnTo>
                  <a:lnTo>
                    <a:pt x="226" y="639"/>
                  </a:lnTo>
                  <a:lnTo>
                    <a:pt x="253" y="644"/>
                  </a:lnTo>
                  <a:lnTo>
                    <a:pt x="286" y="656"/>
                  </a:lnTo>
                  <a:lnTo>
                    <a:pt x="318" y="673"/>
                  </a:lnTo>
                  <a:lnTo>
                    <a:pt x="350" y="684"/>
                  </a:lnTo>
                  <a:lnTo>
                    <a:pt x="373" y="684"/>
                  </a:lnTo>
                  <a:lnTo>
                    <a:pt x="389" y="673"/>
                  </a:lnTo>
                  <a:lnTo>
                    <a:pt x="405" y="650"/>
                  </a:lnTo>
                  <a:lnTo>
                    <a:pt x="421" y="628"/>
                  </a:lnTo>
                  <a:lnTo>
                    <a:pt x="431" y="600"/>
                  </a:lnTo>
                  <a:lnTo>
                    <a:pt x="442" y="573"/>
                  </a:lnTo>
                  <a:lnTo>
                    <a:pt x="448" y="545"/>
                  </a:lnTo>
                  <a:lnTo>
                    <a:pt x="453" y="517"/>
                  </a:lnTo>
                  <a:lnTo>
                    <a:pt x="458" y="489"/>
                  </a:lnTo>
                  <a:lnTo>
                    <a:pt x="464" y="462"/>
                  </a:lnTo>
                  <a:lnTo>
                    <a:pt x="469" y="428"/>
                  </a:lnTo>
                  <a:lnTo>
                    <a:pt x="469" y="395"/>
                  </a:lnTo>
                  <a:lnTo>
                    <a:pt x="469" y="384"/>
                  </a:lnTo>
                  <a:lnTo>
                    <a:pt x="475" y="379"/>
                  </a:lnTo>
                  <a:lnTo>
                    <a:pt x="481" y="367"/>
                  </a:lnTo>
                  <a:lnTo>
                    <a:pt x="486" y="362"/>
                  </a:lnTo>
                  <a:lnTo>
                    <a:pt x="507" y="356"/>
                  </a:lnTo>
                  <a:lnTo>
                    <a:pt x="529" y="356"/>
                  </a:lnTo>
                  <a:lnTo>
                    <a:pt x="555" y="356"/>
                  </a:lnTo>
                  <a:lnTo>
                    <a:pt x="582" y="356"/>
                  </a:lnTo>
                  <a:lnTo>
                    <a:pt x="604" y="334"/>
                  </a:lnTo>
                  <a:lnTo>
                    <a:pt x="631" y="306"/>
                  </a:lnTo>
                  <a:lnTo>
                    <a:pt x="658" y="273"/>
                  </a:lnTo>
                  <a:lnTo>
                    <a:pt x="679" y="2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4" name="Freeform 198"/>
            <p:cNvSpPr>
              <a:spLocks/>
            </p:cNvSpPr>
            <p:nvPr/>
          </p:nvSpPr>
          <p:spPr bwMode="auto">
            <a:xfrm>
              <a:off x="-283" y="-776"/>
              <a:ext cx="9" cy="16"/>
            </a:xfrm>
            <a:custGeom>
              <a:avLst/>
              <a:gdLst>
                <a:gd name="T0" fmla="*/ 0 w 253"/>
                <a:gd name="T1" fmla="*/ 0 h 411"/>
                <a:gd name="T2" fmla="*/ 0 w 253"/>
                <a:gd name="T3" fmla="*/ 0 h 411"/>
                <a:gd name="T4" fmla="*/ 0 w 253"/>
                <a:gd name="T5" fmla="*/ 0 h 411"/>
                <a:gd name="T6" fmla="*/ 0 w 253"/>
                <a:gd name="T7" fmla="*/ 0 h 411"/>
                <a:gd name="T8" fmla="*/ 0 w 253"/>
                <a:gd name="T9" fmla="*/ 0 h 411"/>
                <a:gd name="T10" fmla="*/ 0 w 253"/>
                <a:gd name="T11" fmla="*/ 0 h 411"/>
                <a:gd name="T12" fmla="*/ 0 w 253"/>
                <a:gd name="T13" fmla="*/ 0 h 411"/>
                <a:gd name="T14" fmla="*/ 0 w 253"/>
                <a:gd name="T15" fmla="*/ 0 h 411"/>
                <a:gd name="T16" fmla="*/ 0 w 253"/>
                <a:gd name="T17" fmla="*/ 0 h 411"/>
                <a:gd name="T18" fmla="*/ 0 w 253"/>
                <a:gd name="T19" fmla="*/ 0 h 411"/>
                <a:gd name="T20" fmla="*/ 0 w 253"/>
                <a:gd name="T21" fmla="*/ 0 h 411"/>
                <a:gd name="T22" fmla="*/ 0 w 253"/>
                <a:gd name="T23" fmla="*/ 0 h 411"/>
                <a:gd name="T24" fmla="*/ 0 w 253"/>
                <a:gd name="T25" fmla="*/ 0 h 411"/>
                <a:gd name="T26" fmla="*/ 0 w 253"/>
                <a:gd name="T27" fmla="*/ 0 h 411"/>
                <a:gd name="T28" fmla="*/ 0 w 253"/>
                <a:gd name="T29" fmla="*/ 0 h 411"/>
                <a:gd name="T30" fmla="*/ 0 w 253"/>
                <a:gd name="T31" fmla="*/ 0 h 411"/>
                <a:gd name="T32" fmla="*/ 0 w 253"/>
                <a:gd name="T33" fmla="*/ 0 h 411"/>
                <a:gd name="T34" fmla="*/ 0 w 253"/>
                <a:gd name="T35" fmla="*/ 0 h 411"/>
                <a:gd name="T36" fmla="*/ 0 w 253"/>
                <a:gd name="T37" fmla="*/ 0 h 411"/>
                <a:gd name="T38" fmla="*/ 0 w 253"/>
                <a:gd name="T39" fmla="*/ 0 h 411"/>
                <a:gd name="T40" fmla="*/ 0 w 253"/>
                <a:gd name="T41" fmla="*/ 0 h 411"/>
                <a:gd name="T42" fmla="*/ 0 w 253"/>
                <a:gd name="T43" fmla="*/ 0 h 411"/>
                <a:gd name="T44" fmla="*/ 0 w 253"/>
                <a:gd name="T45" fmla="*/ 0 h 411"/>
                <a:gd name="T46" fmla="*/ 0 w 253"/>
                <a:gd name="T47" fmla="*/ 0 h 411"/>
                <a:gd name="T48" fmla="*/ 0 w 253"/>
                <a:gd name="T49" fmla="*/ 0 h 411"/>
                <a:gd name="T50" fmla="*/ 0 w 253"/>
                <a:gd name="T51" fmla="*/ 0 h 411"/>
                <a:gd name="T52" fmla="*/ 0 w 253"/>
                <a:gd name="T53" fmla="*/ 0 h 411"/>
                <a:gd name="T54" fmla="*/ 0 w 253"/>
                <a:gd name="T55" fmla="*/ 0 h 411"/>
                <a:gd name="T56" fmla="*/ 0 w 253"/>
                <a:gd name="T57" fmla="*/ 0 h 411"/>
                <a:gd name="T58" fmla="*/ 0 w 253"/>
                <a:gd name="T59" fmla="*/ 0 h 411"/>
                <a:gd name="T60" fmla="*/ 0 w 253"/>
                <a:gd name="T61" fmla="*/ 0 h 411"/>
                <a:gd name="T62" fmla="*/ 0 w 253"/>
                <a:gd name="T63" fmla="*/ 0 h 411"/>
                <a:gd name="T64" fmla="*/ 0 w 253"/>
                <a:gd name="T65" fmla="*/ 0 h 411"/>
                <a:gd name="T66" fmla="*/ 0 w 253"/>
                <a:gd name="T67" fmla="*/ 0 h 411"/>
                <a:gd name="T68" fmla="*/ 0 w 253"/>
                <a:gd name="T69" fmla="*/ 0 h 411"/>
                <a:gd name="T70" fmla="*/ 0 w 253"/>
                <a:gd name="T71" fmla="*/ 0 h 411"/>
                <a:gd name="T72" fmla="*/ 0 w 253"/>
                <a:gd name="T73" fmla="*/ 0 h 411"/>
                <a:gd name="T74" fmla="*/ 0 w 253"/>
                <a:gd name="T75" fmla="*/ 0 h 411"/>
                <a:gd name="T76" fmla="*/ 0 w 253"/>
                <a:gd name="T77" fmla="*/ 0 h 41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53"/>
                <a:gd name="T118" fmla="*/ 0 h 411"/>
                <a:gd name="T119" fmla="*/ 253 w 253"/>
                <a:gd name="T120" fmla="*/ 411 h 41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53" h="411">
                  <a:moveTo>
                    <a:pt x="253" y="289"/>
                  </a:moveTo>
                  <a:lnTo>
                    <a:pt x="248" y="83"/>
                  </a:lnTo>
                  <a:lnTo>
                    <a:pt x="232" y="67"/>
                  </a:lnTo>
                  <a:lnTo>
                    <a:pt x="216" y="50"/>
                  </a:lnTo>
                  <a:lnTo>
                    <a:pt x="199" y="34"/>
                  </a:lnTo>
                  <a:lnTo>
                    <a:pt x="178" y="22"/>
                  </a:lnTo>
                  <a:lnTo>
                    <a:pt x="151" y="11"/>
                  </a:lnTo>
                  <a:lnTo>
                    <a:pt x="130" y="6"/>
                  </a:lnTo>
                  <a:lnTo>
                    <a:pt x="103" y="0"/>
                  </a:lnTo>
                  <a:lnTo>
                    <a:pt x="75" y="0"/>
                  </a:lnTo>
                  <a:lnTo>
                    <a:pt x="59" y="6"/>
                  </a:lnTo>
                  <a:lnTo>
                    <a:pt x="43" y="11"/>
                  </a:lnTo>
                  <a:lnTo>
                    <a:pt x="22" y="22"/>
                  </a:lnTo>
                  <a:lnTo>
                    <a:pt x="0" y="39"/>
                  </a:lnTo>
                  <a:lnTo>
                    <a:pt x="27" y="328"/>
                  </a:lnTo>
                  <a:lnTo>
                    <a:pt x="32" y="339"/>
                  </a:lnTo>
                  <a:lnTo>
                    <a:pt x="38" y="349"/>
                  </a:lnTo>
                  <a:lnTo>
                    <a:pt x="38" y="356"/>
                  </a:lnTo>
                  <a:lnTo>
                    <a:pt x="43" y="372"/>
                  </a:lnTo>
                  <a:lnTo>
                    <a:pt x="54" y="377"/>
                  </a:lnTo>
                  <a:lnTo>
                    <a:pt x="64" y="383"/>
                  </a:lnTo>
                  <a:lnTo>
                    <a:pt x="75" y="394"/>
                  </a:lnTo>
                  <a:lnTo>
                    <a:pt x="86" y="405"/>
                  </a:lnTo>
                  <a:lnTo>
                    <a:pt x="91" y="405"/>
                  </a:lnTo>
                  <a:lnTo>
                    <a:pt x="103" y="411"/>
                  </a:lnTo>
                  <a:lnTo>
                    <a:pt x="119" y="411"/>
                  </a:lnTo>
                  <a:lnTo>
                    <a:pt x="130" y="411"/>
                  </a:lnTo>
                  <a:lnTo>
                    <a:pt x="140" y="405"/>
                  </a:lnTo>
                  <a:lnTo>
                    <a:pt x="156" y="399"/>
                  </a:lnTo>
                  <a:lnTo>
                    <a:pt x="172" y="394"/>
                  </a:lnTo>
                  <a:lnTo>
                    <a:pt x="183" y="389"/>
                  </a:lnTo>
                  <a:lnTo>
                    <a:pt x="199" y="377"/>
                  </a:lnTo>
                  <a:lnTo>
                    <a:pt x="216" y="361"/>
                  </a:lnTo>
                  <a:lnTo>
                    <a:pt x="232" y="339"/>
                  </a:lnTo>
                  <a:lnTo>
                    <a:pt x="253" y="322"/>
                  </a:lnTo>
                  <a:lnTo>
                    <a:pt x="253" y="316"/>
                  </a:lnTo>
                  <a:lnTo>
                    <a:pt x="253" y="306"/>
                  </a:lnTo>
                  <a:lnTo>
                    <a:pt x="253" y="294"/>
                  </a:lnTo>
                  <a:lnTo>
                    <a:pt x="253" y="2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5" name="Freeform 199"/>
            <p:cNvSpPr>
              <a:spLocks/>
            </p:cNvSpPr>
            <p:nvPr/>
          </p:nvSpPr>
          <p:spPr bwMode="auto">
            <a:xfrm>
              <a:off x="-398" y="-445"/>
              <a:ext cx="17" cy="21"/>
            </a:xfrm>
            <a:custGeom>
              <a:avLst/>
              <a:gdLst>
                <a:gd name="T0" fmla="*/ 0 w 464"/>
                <a:gd name="T1" fmla="*/ 0 h 511"/>
                <a:gd name="T2" fmla="*/ 0 w 464"/>
                <a:gd name="T3" fmla="*/ 0 h 511"/>
                <a:gd name="T4" fmla="*/ 0 w 464"/>
                <a:gd name="T5" fmla="*/ 0 h 511"/>
                <a:gd name="T6" fmla="*/ 0 w 464"/>
                <a:gd name="T7" fmla="*/ 0 h 511"/>
                <a:gd name="T8" fmla="*/ 0 w 464"/>
                <a:gd name="T9" fmla="*/ 0 h 511"/>
                <a:gd name="T10" fmla="*/ 0 w 464"/>
                <a:gd name="T11" fmla="*/ 0 h 511"/>
                <a:gd name="T12" fmla="*/ 0 w 464"/>
                <a:gd name="T13" fmla="*/ 0 h 511"/>
                <a:gd name="T14" fmla="*/ 0 w 464"/>
                <a:gd name="T15" fmla="*/ 0 h 511"/>
                <a:gd name="T16" fmla="*/ 0 w 464"/>
                <a:gd name="T17" fmla="*/ 0 h 511"/>
                <a:gd name="T18" fmla="*/ 0 w 464"/>
                <a:gd name="T19" fmla="*/ 0 h 511"/>
                <a:gd name="T20" fmla="*/ 0 w 464"/>
                <a:gd name="T21" fmla="*/ 0 h 511"/>
                <a:gd name="T22" fmla="*/ 0 w 464"/>
                <a:gd name="T23" fmla="*/ 0 h 511"/>
                <a:gd name="T24" fmla="*/ 0 w 464"/>
                <a:gd name="T25" fmla="*/ 0 h 511"/>
                <a:gd name="T26" fmla="*/ 0 w 464"/>
                <a:gd name="T27" fmla="*/ 0 h 511"/>
                <a:gd name="T28" fmla="*/ 0 w 464"/>
                <a:gd name="T29" fmla="*/ 0 h 511"/>
                <a:gd name="T30" fmla="*/ 0 w 464"/>
                <a:gd name="T31" fmla="*/ 0 h 511"/>
                <a:gd name="T32" fmla="*/ 0 w 464"/>
                <a:gd name="T33" fmla="*/ 0 h 511"/>
                <a:gd name="T34" fmla="*/ 0 w 464"/>
                <a:gd name="T35" fmla="*/ 0 h 511"/>
                <a:gd name="T36" fmla="*/ 0 w 464"/>
                <a:gd name="T37" fmla="*/ 0 h 511"/>
                <a:gd name="T38" fmla="*/ 0 w 464"/>
                <a:gd name="T39" fmla="*/ 0 h 511"/>
                <a:gd name="T40" fmla="*/ 0 w 464"/>
                <a:gd name="T41" fmla="*/ 0 h 511"/>
                <a:gd name="T42" fmla="*/ 0 w 464"/>
                <a:gd name="T43" fmla="*/ 0 h 511"/>
                <a:gd name="T44" fmla="*/ 0 w 464"/>
                <a:gd name="T45" fmla="*/ 0 h 511"/>
                <a:gd name="T46" fmla="*/ 0 w 464"/>
                <a:gd name="T47" fmla="*/ 0 h 511"/>
                <a:gd name="T48" fmla="*/ 0 w 464"/>
                <a:gd name="T49" fmla="*/ 0 h 511"/>
                <a:gd name="T50" fmla="*/ 0 w 464"/>
                <a:gd name="T51" fmla="*/ 0 h 511"/>
                <a:gd name="T52" fmla="*/ 0 w 464"/>
                <a:gd name="T53" fmla="*/ 0 h 511"/>
                <a:gd name="T54" fmla="*/ 0 w 464"/>
                <a:gd name="T55" fmla="*/ 0 h 511"/>
                <a:gd name="T56" fmla="*/ 0 w 464"/>
                <a:gd name="T57" fmla="*/ 0 h 511"/>
                <a:gd name="T58" fmla="*/ 0 w 464"/>
                <a:gd name="T59" fmla="*/ 0 h 511"/>
                <a:gd name="T60" fmla="*/ 0 w 464"/>
                <a:gd name="T61" fmla="*/ 0 h 511"/>
                <a:gd name="T62" fmla="*/ 0 w 464"/>
                <a:gd name="T63" fmla="*/ 0 h 511"/>
                <a:gd name="T64" fmla="*/ 0 w 464"/>
                <a:gd name="T65" fmla="*/ 0 h 511"/>
                <a:gd name="T66" fmla="*/ 0 w 464"/>
                <a:gd name="T67" fmla="*/ 0 h 511"/>
                <a:gd name="T68" fmla="*/ 0 w 464"/>
                <a:gd name="T69" fmla="*/ 0 h 51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64"/>
                <a:gd name="T106" fmla="*/ 0 h 511"/>
                <a:gd name="T107" fmla="*/ 464 w 464"/>
                <a:gd name="T108" fmla="*/ 511 h 51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64" h="511">
                  <a:moveTo>
                    <a:pt x="442" y="305"/>
                  </a:moveTo>
                  <a:lnTo>
                    <a:pt x="448" y="288"/>
                  </a:lnTo>
                  <a:lnTo>
                    <a:pt x="453" y="277"/>
                  </a:lnTo>
                  <a:lnTo>
                    <a:pt x="458" y="260"/>
                  </a:lnTo>
                  <a:lnTo>
                    <a:pt x="464" y="239"/>
                  </a:lnTo>
                  <a:lnTo>
                    <a:pt x="458" y="216"/>
                  </a:lnTo>
                  <a:lnTo>
                    <a:pt x="453" y="189"/>
                  </a:lnTo>
                  <a:lnTo>
                    <a:pt x="442" y="166"/>
                  </a:lnTo>
                  <a:lnTo>
                    <a:pt x="432" y="144"/>
                  </a:lnTo>
                  <a:lnTo>
                    <a:pt x="421" y="116"/>
                  </a:lnTo>
                  <a:lnTo>
                    <a:pt x="416" y="94"/>
                  </a:lnTo>
                  <a:lnTo>
                    <a:pt x="410" y="71"/>
                  </a:lnTo>
                  <a:lnTo>
                    <a:pt x="405" y="50"/>
                  </a:lnTo>
                  <a:lnTo>
                    <a:pt x="383" y="33"/>
                  </a:lnTo>
                  <a:lnTo>
                    <a:pt x="356" y="22"/>
                  </a:lnTo>
                  <a:lnTo>
                    <a:pt x="324" y="11"/>
                  </a:lnTo>
                  <a:lnTo>
                    <a:pt x="292" y="0"/>
                  </a:lnTo>
                  <a:lnTo>
                    <a:pt x="281" y="0"/>
                  </a:lnTo>
                  <a:lnTo>
                    <a:pt x="260" y="0"/>
                  </a:lnTo>
                  <a:lnTo>
                    <a:pt x="237" y="5"/>
                  </a:lnTo>
                  <a:lnTo>
                    <a:pt x="221" y="22"/>
                  </a:lnTo>
                  <a:lnTo>
                    <a:pt x="216" y="44"/>
                  </a:lnTo>
                  <a:lnTo>
                    <a:pt x="216" y="66"/>
                  </a:lnTo>
                  <a:lnTo>
                    <a:pt x="227" y="94"/>
                  </a:lnTo>
                  <a:lnTo>
                    <a:pt x="232" y="116"/>
                  </a:lnTo>
                  <a:lnTo>
                    <a:pt x="237" y="144"/>
                  </a:lnTo>
                  <a:lnTo>
                    <a:pt x="243" y="172"/>
                  </a:lnTo>
                  <a:lnTo>
                    <a:pt x="243" y="199"/>
                  </a:lnTo>
                  <a:lnTo>
                    <a:pt x="237" y="227"/>
                  </a:lnTo>
                  <a:lnTo>
                    <a:pt x="216" y="216"/>
                  </a:lnTo>
                  <a:lnTo>
                    <a:pt x="194" y="205"/>
                  </a:lnTo>
                  <a:lnTo>
                    <a:pt x="168" y="189"/>
                  </a:lnTo>
                  <a:lnTo>
                    <a:pt x="140" y="177"/>
                  </a:lnTo>
                  <a:lnTo>
                    <a:pt x="113" y="166"/>
                  </a:lnTo>
                  <a:lnTo>
                    <a:pt x="87" y="156"/>
                  </a:lnTo>
                  <a:lnTo>
                    <a:pt x="55" y="156"/>
                  </a:lnTo>
                  <a:lnTo>
                    <a:pt x="21" y="161"/>
                  </a:lnTo>
                  <a:lnTo>
                    <a:pt x="11" y="172"/>
                  </a:lnTo>
                  <a:lnTo>
                    <a:pt x="5" y="189"/>
                  </a:lnTo>
                  <a:lnTo>
                    <a:pt x="5" y="199"/>
                  </a:lnTo>
                  <a:lnTo>
                    <a:pt x="0" y="216"/>
                  </a:lnTo>
                  <a:lnTo>
                    <a:pt x="11" y="244"/>
                  </a:lnTo>
                  <a:lnTo>
                    <a:pt x="16" y="272"/>
                  </a:lnTo>
                  <a:lnTo>
                    <a:pt x="27" y="294"/>
                  </a:lnTo>
                  <a:lnTo>
                    <a:pt x="32" y="322"/>
                  </a:lnTo>
                  <a:lnTo>
                    <a:pt x="38" y="344"/>
                  </a:lnTo>
                  <a:lnTo>
                    <a:pt x="44" y="377"/>
                  </a:lnTo>
                  <a:lnTo>
                    <a:pt x="49" y="405"/>
                  </a:lnTo>
                  <a:lnTo>
                    <a:pt x="49" y="443"/>
                  </a:lnTo>
                  <a:lnTo>
                    <a:pt x="55" y="460"/>
                  </a:lnTo>
                  <a:lnTo>
                    <a:pt x="65" y="471"/>
                  </a:lnTo>
                  <a:lnTo>
                    <a:pt x="76" y="488"/>
                  </a:lnTo>
                  <a:lnTo>
                    <a:pt x="97" y="499"/>
                  </a:lnTo>
                  <a:lnTo>
                    <a:pt x="189" y="511"/>
                  </a:lnTo>
                  <a:lnTo>
                    <a:pt x="221" y="493"/>
                  </a:lnTo>
                  <a:lnTo>
                    <a:pt x="237" y="455"/>
                  </a:lnTo>
                  <a:lnTo>
                    <a:pt x="243" y="410"/>
                  </a:lnTo>
                  <a:lnTo>
                    <a:pt x="254" y="360"/>
                  </a:lnTo>
                  <a:lnTo>
                    <a:pt x="276" y="355"/>
                  </a:lnTo>
                  <a:lnTo>
                    <a:pt x="297" y="360"/>
                  </a:lnTo>
                  <a:lnTo>
                    <a:pt x="329" y="372"/>
                  </a:lnTo>
                  <a:lnTo>
                    <a:pt x="367" y="366"/>
                  </a:lnTo>
                  <a:lnTo>
                    <a:pt x="383" y="355"/>
                  </a:lnTo>
                  <a:lnTo>
                    <a:pt x="400" y="350"/>
                  </a:lnTo>
                  <a:lnTo>
                    <a:pt x="416" y="333"/>
                  </a:lnTo>
                  <a:lnTo>
                    <a:pt x="437" y="316"/>
                  </a:lnTo>
                  <a:lnTo>
                    <a:pt x="442" y="310"/>
                  </a:lnTo>
                  <a:lnTo>
                    <a:pt x="442" y="3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6" name="Freeform 200"/>
            <p:cNvSpPr>
              <a:spLocks/>
            </p:cNvSpPr>
            <p:nvPr/>
          </p:nvSpPr>
          <p:spPr bwMode="auto">
            <a:xfrm>
              <a:off x="-307" y="-725"/>
              <a:ext cx="10" cy="20"/>
            </a:xfrm>
            <a:custGeom>
              <a:avLst/>
              <a:gdLst>
                <a:gd name="T0" fmla="*/ 0 w 275"/>
                <a:gd name="T1" fmla="*/ 0 h 505"/>
                <a:gd name="T2" fmla="*/ 0 w 275"/>
                <a:gd name="T3" fmla="*/ 0 h 505"/>
                <a:gd name="T4" fmla="*/ 0 w 275"/>
                <a:gd name="T5" fmla="*/ 0 h 505"/>
                <a:gd name="T6" fmla="*/ 0 w 275"/>
                <a:gd name="T7" fmla="*/ 0 h 505"/>
                <a:gd name="T8" fmla="*/ 0 w 275"/>
                <a:gd name="T9" fmla="*/ 0 h 505"/>
                <a:gd name="T10" fmla="*/ 0 w 275"/>
                <a:gd name="T11" fmla="*/ 0 h 505"/>
                <a:gd name="T12" fmla="*/ 0 w 275"/>
                <a:gd name="T13" fmla="*/ 0 h 505"/>
                <a:gd name="T14" fmla="*/ 0 w 275"/>
                <a:gd name="T15" fmla="*/ 0 h 505"/>
                <a:gd name="T16" fmla="*/ 0 w 275"/>
                <a:gd name="T17" fmla="*/ 0 h 505"/>
                <a:gd name="T18" fmla="*/ 0 w 275"/>
                <a:gd name="T19" fmla="*/ 0 h 505"/>
                <a:gd name="T20" fmla="*/ 0 w 275"/>
                <a:gd name="T21" fmla="*/ 0 h 505"/>
                <a:gd name="T22" fmla="*/ 0 w 275"/>
                <a:gd name="T23" fmla="*/ 0 h 505"/>
                <a:gd name="T24" fmla="*/ 0 w 275"/>
                <a:gd name="T25" fmla="*/ 0 h 505"/>
                <a:gd name="T26" fmla="*/ 0 w 275"/>
                <a:gd name="T27" fmla="*/ 0 h 505"/>
                <a:gd name="T28" fmla="*/ 0 w 275"/>
                <a:gd name="T29" fmla="*/ 0 h 505"/>
                <a:gd name="T30" fmla="*/ 0 w 275"/>
                <a:gd name="T31" fmla="*/ 0 h 505"/>
                <a:gd name="T32" fmla="*/ 0 w 275"/>
                <a:gd name="T33" fmla="*/ 0 h 505"/>
                <a:gd name="T34" fmla="*/ 0 w 275"/>
                <a:gd name="T35" fmla="*/ 0 h 505"/>
                <a:gd name="T36" fmla="*/ 0 w 275"/>
                <a:gd name="T37" fmla="*/ 0 h 505"/>
                <a:gd name="T38" fmla="*/ 0 w 275"/>
                <a:gd name="T39" fmla="*/ 0 h 505"/>
                <a:gd name="T40" fmla="*/ 0 w 275"/>
                <a:gd name="T41" fmla="*/ 0 h 505"/>
                <a:gd name="T42" fmla="*/ 0 w 275"/>
                <a:gd name="T43" fmla="*/ 0 h 505"/>
                <a:gd name="T44" fmla="*/ 0 w 275"/>
                <a:gd name="T45" fmla="*/ 0 h 505"/>
                <a:gd name="T46" fmla="*/ 0 w 275"/>
                <a:gd name="T47" fmla="*/ 0 h 505"/>
                <a:gd name="T48" fmla="*/ 0 w 275"/>
                <a:gd name="T49" fmla="*/ 0 h 505"/>
                <a:gd name="T50" fmla="*/ 0 w 275"/>
                <a:gd name="T51" fmla="*/ 0 h 505"/>
                <a:gd name="T52" fmla="*/ 0 w 275"/>
                <a:gd name="T53" fmla="*/ 0 h 505"/>
                <a:gd name="T54" fmla="*/ 0 w 275"/>
                <a:gd name="T55" fmla="*/ 0 h 505"/>
                <a:gd name="T56" fmla="*/ 0 w 275"/>
                <a:gd name="T57" fmla="*/ 0 h 505"/>
                <a:gd name="T58" fmla="*/ 0 w 275"/>
                <a:gd name="T59" fmla="*/ 0 h 505"/>
                <a:gd name="T60" fmla="*/ 0 w 275"/>
                <a:gd name="T61" fmla="*/ 0 h 505"/>
                <a:gd name="T62" fmla="*/ 0 w 275"/>
                <a:gd name="T63" fmla="*/ 0 h 505"/>
                <a:gd name="T64" fmla="*/ 0 w 275"/>
                <a:gd name="T65" fmla="*/ 0 h 505"/>
                <a:gd name="T66" fmla="*/ 0 w 275"/>
                <a:gd name="T67" fmla="*/ 0 h 505"/>
                <a:gd name="T68" fmla="*/ 0 w 275"/>
                <a:gd name="T69" fmla="*/ 0 h 505"/>
                <a:gd name="T70" fmla="*/ 0 w 275"/>
                <a:gd name="T71" fmla="*/ 0 h 505"/>
                <a:gd name="T72" fmla="*/ 0 w 275"/>
                <a:gd name="T73" fmla="*/ 0 h 505"/>
                <a:gd name="T74" fmla="*/ 0 w 275"/>
                <a:gd name="T75" fmla="*/ 0 h 505"/>
                <a:gd name="T76" fmla="*/ 0 w 275"/>
                <a:gd name="T77" fmla="*/ 0 h 5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75"/>
                <a:gd name="T118" fmla="*/ 0 h 505"/>
                <a:gd name="T119" fmla="*/ 275 w 275"/>
                <a:gd name="T120" fmla="*/ 505 h 50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75" h="505">
                  <a:moveTo>
                    <a:pt x="254" y="422"/>
                  </a:moveTo>
                  <a:lnTo>
                    <a:pt x="270" y="173"/>
                  </a:lnTo>
                  <a:lnTo>
                    <a:pt x="275" y="150"/>
                  </a:lnTo>
                  <a:lnTo>
                    <a:pt x="270" y="133"/>
                  </a:lnTo>
                  <a:lnTo>
                    <a:pt x="264" y="117"/>
                  </a:lnTo>
                  <a:lnTo>
                    <a:pt x="254" y="90"/>
                  </a:lnTo>
                  <a:lnTo>
                    <a:pt x="243" y="73"/>
                  </a:lnTo>
                  <a:lnTo>
                    <a:pt x="227" y="56"/>
                  </a:lnTo>
                  <a:lnTo>
                    <a:pt x="204" y="33"/>
                  </a:lnTo>
                  <a:lnTo>
                    <a:pt x="178" y="12"/>
                  </a:lnTo>
                  <a:lnTo>
                    <a:pt x="162" y="5"/>
                  </a:lnTo>
                  <a:lnTo>
                    <a:pt x="146" y="5"/>
                  </a:lnTo>
                  <a:lnTo>
                    <a:pt x="130" y="5"/>
                  </a:lnTo>
                  <a:lnTo>
                    <a:pt x="108" y="0"/>
                  </a:lnTo>
                  <a:lnTo>
                    <a:pt x="81" y="12"/>
                  </a:lnTo>
                  <a:lnTo>
                    <a:pt x="54" y="17"/>
                  </a:lnTo>
                  <a:lnTo>
                    <a:pt x="27" y="33"/>
                  </a:lnTo>
                  <a:lnTo>
                    <a:pt x="0" y="50"/>
                  </a:lnTo>
                  <a:lnTo>
                    <a:pt x="27" y="317"/>
                  </a:lnTo>
                  <a:lnTo>
                    <a:pt x="22" y="334"/>
                  </a:lnTo>
                  <a:lnTo>
                    <a:pt x="16" y="350"/>
                  </a:lnTo>
                  <a:lnTo>
                    <a:pt x="16" y="372"/>
                  </a:lnTo>
                  <a:lnTo>
                    <a:pt x="22" y="389"/>
                  </a:lnTo>
                  <a:lnTo>
                    <a:pt x="43" y="412"/>
                  </a:lnTo>
                  <a:lnTo>
                    <a:pt x="64" y="439"/>
                  </a:lnTo>
                  <a:lnTo>
                    <a:pt x="81" y="467"/>
                  </a:lnTo>
                  <a:lnTo>
                    <a:pt x="108" y="500"/>
                  </a:lnTo>
                  <a:lnTo>
                    <a:pt x="130" y="505"/>
                  </a:lnTo>
                  <a:lnTo>
                    <a:pt x="146" y="505"/>
                  </a:lnTo>
                  <a:lnTo>
                    <a:pt x="167" y="505"/>
                  </a:lnTo>
                  <a:lnTo>
                    <a:pt x="188" y="500"/>
                  </a:lnTo>
                  <a:lnTo>
                    <a:pt x="199" y="483"/>
                  </a:lnTo>
                  <a:lnTo>
                    <a:pt x="216" y="472"/>
                  </a:lnTo>
                  <a:lnTo>
                    <a:pt x="232" y="461"/>
                  </a:lnTo>
                  <a:lnTo>
                    <a:pt x="254" y="439"/>
                  </a:lnTo>
                  <a:lnTo>
                    <a:pt x="254" y="428"/>
                  </a:lnTo>
                  <a:lnTo>
                    <a:pt x="254" y="4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7" name="Freeform 201"/>
            <p:cNvSpPr>
              <a:spLocks/>
            </p:cNvSpPr>
            <p:nvPr/>
          </p:nvSpPr>
          <p:spPr bwMode="auto">
            <a:xfrm>
              <a:off x="-296" y="-770"/>
              <a:ext cx="9" cy="18"/>
            </a:xfrm>
            <a:custGeom>
              <a:avLst/>
              <a:gdLst>
                <a:gd name="T0" fmla="*/ 0 w 270"/>
                <a:gd name="T1" fmla="*/ 0 h 449"/>
                <a:gd name="T2" fmla="*/ 0 w 270"/>
                <a:gd name="T3" fmla="*/ 0 h 449"/>
                <a:gd name="T4" fmla="*/ 0 w 270"/>
                <a:gd name="T5" fmla="*/ 0 h 449"/>
                <a:gd name="T6" fmla="*/ 0 w 270"/>
                <a:gd name="T7" fmla="*/ 0 h 449"/>
                <a:gd name="T8" fmla="*/ 0 w 270"/>
                <a:gd name="T9" fmla="*/ 0 h 449"/>
                <a:gd name="T10" fmla="*/ 0 w 270"/>
                <a:gd name="T11" fmla="*/ 0 h 449"/>
                <a:gd name="T12" fmla="*/ 0 w 270"/>
                <a:gd name="T13" fmla="*/ 0 h 449"/>
                <a:gd name="T14" fmla="*/ 0 w 270"/>
                <a:gd name="T15" fmla="*/ 0 h 449"/>
                <a:gd name="T16" fmla="*/ 0 w 270"/>
                <a:gd name="T17" fmla="*/ 0 h 449"/>
                <a:gd name="T18" fmla="*/ 0 w 270"/>
                <a:gd name="T19" fmla="*/ 0 h 449"/>
                <a:gd name="T20" fmla="*/ 0 w 270"/>
                <a:gd name="T21" fmla="*/ 0 h 449"/>
                <a:gd name="T22" fmla="*/ 0 w 270"/>
                <a:gd name="T23" fmla="*/ 0 h 449"/>
                <a:gd name="T24" fmla="*/ 0 w 270"/>
                <a:gd name="T25" fmla="*/ 0 h 449"/>
                <a:gd name="T26" fmla="*/ 0 w 270"/>
                <a:gd name="T27" fmla="*/ 0 h 449"/>
                <a:gd name="T28" fmla="*/ 0 w 270"/>
                <a:gd name="T29" fmla="*/ 0 h 449"/>
                <a:gd name="T30" fmla="*/ 0 w 270"/>
                <a:gd name="T31" fmla="*/ 0 h 449"/>
                <a:gd name="T32" fmla="*/ 0 w 270"/>
                <a:gd name="T33" fmla="*/ 0 h 449"/>
                <a:gd name="T34" fmla="*/ 0 w 270"/>
                <a:gd name="T35" fmla="*/ 0 h 449"/>
                <a:gd name="T36" fmla="*/ 0 w 270"/>
                <a:gd name="T37" fmla="*/ 0 h 449"/>
                <a:gd name="T38" fmla="*/ 0 w 270"/>
                <a:gd name="T39" fmla="*/ 0 h 449"/>
                <a:gd name="T40" fmla="*/ 0 w 270"/>
                <a:gd name="T41" fmla="*/ 0 h 449"/>
                <a:gd name="T42" fmla="*/ 0 w 270"/>
                <a:gd name="T43" fmla="*/ 0 h 449"/>
                <a:gd name="T44" fmla="*/ 0 w 270"/>
                <a:gd name="T45" fmla="*/ 0 h 449"/>
                <a:gd name="T46" fmla="*/ 0 w 270"/>
                <a:gd name="T47" fmla="*/ 0 h 449"/>
                <a:gd name="T48" fmla="*/ 0 w 270"/>
                <a:gd name="T49" fmla="*/ 0 h 449"/>
                <a:gd name="T50" fmla="*/ 0 w 270"/>
                <a:gd name="T51" fmla="*/ 0 h 449"/>
                <a:gd name="T52" fmla="*/ 0 w 270"/>
                <a:gd name="T53" fmla="*/ 0 h 449"/>
                <a:gd name="T54" fmla="*/ 0 w 270"/>
                <a:gd name="T55" fmla="*/ 0 h 449"/>
                <a:gd name="T56" fmla="*/ 0 w 270"/>
                <a:gd name="T57" fmla="*/ 0 h 449"/>
                <a:gd name="T58" fmla="*/ 0 w 270"/>
                <a:gd name="T59" fmla="*/ 0 h 449"/>
                <a:gd name="T60" fmla="*/ 0 w 270"/>
                <a:gd name="T61" fmla="*/ 0 h 449"/>
                <a:gd name="T62" fmla="*/ 0 w 270"/>
                <a:gd name="T63" fmla="*/ 0 h 449"/>
                <a:gd name="T64" fmla="*/ 0 w 270"/>
                <a:gd name="T65" fmla="*/ 0 h 449"/>
                <a:gd name="T66" fmla="*/ 0 w 270"/>
                <a:gd name="T67" fmla="*/ 0 h 449"/>
                <a:gd name="T68" fmla="*/ 0 w 270"/>
                <a:gd name="T69" fmla="*/ 0 h 449"/>
                <a:gd name="T70" fmla="*/ 0 w 270"/>
                <a:gd name="T71" fmla="*/ 0 h 449"/>
                <a:gd name="T72" fmla="*/ 0 w 270"/>
                <a:gd name="T73" fmla="*/ 0 h 449"/>
                <a:gd name="T74" fmla="*/ 0 w 270"/>
                <a:gd name="T75" fmla="*/ 0 h 449"/>
                <a:gd name="T76" fmla="*/ 0 w 270"/>
                <a:gd name="T77" fmla="*/ 0 h 449"/>
                <a:gd name="T78" fmla="*/ 0 w 270"/>
                <a:gd name="T79" fmla="*/ 0 h 449"/>
                <a:gd name="T80" fmla="*/ 0 w 270"/>
                <a:gd name="T81" fmla="*/ 0 h 44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70"/>
                <a:gd name="T124" fmla="*/ 0 h 449"/>
                <a:gd name="T125" fmla="*/ 270 w 270"/>
                <a:gd name="T126" fmla="*/ 449 h 44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70" h="449">
                  <a:moveTo>
                    <a:pt x="242" y="416"/>
                  </a:moveTo>
                  <a:lnTo>
                    <a:pt x="254" y="377"/>
                  </a:lnTo>
                  <a:lnTo>
                    <a:pt x="264" y="333"/>
                  </a:lnTo>
                  <a:lnTo>
                    <a:pt x="270" y="294"/>
                  </a:lnTo>
                  <a:lnTo>
                    <a:pt x="270" y="249"/>
                  </a:lnTo>
                  <a:lnTo>
                    <a:pt x="270" y="205"/>
                  </a:lnTo>
                  <a:lnTo>
                    <a:pt x="264" y="166"/>
                  </a:lnTo>
                  <a:lnTo>
                    <a:pt x="247" y="127"/>
                  </a:lnTo>
                  <a:lnTo>
                    <a:pt x="231" y="94"/>
                  </a:lnTo>
                  <a:lnTo>
                    <a:pt x="215" y="77"/>
                  </a:lnTo>
                  <a:lnTo>
                    <a:pt x="199" y="61"/>
                  </a:lnTo>
                  <a:lnTo>
                    <a:pt x="178" y="44"/>
                  </a:lnTo>
                  <a:lnTo>
                    <a:pt x="151" y="28"/>
                  </a:lnTo>
                  <a:lnTo>
                    <a:pt x="123" y="16"/>
                  </a:lnTo>
                  <a:lnTo>
                    <a:pt x="97" y="5"/>
                  </a:lnTo>
                  <a:lnTo>
                    <a:pt x="65" y="0"/>
                  </a:lnTo>
                  <a:lnTo>
                    <a:pt x="38" y="5"/>
                  </a:lnTo>
                  <a:lnTo>
                    <a:pt x="33" y="11"/>
                  </a:lnTo>
                  <a:lnTo>
                    <a:pt x="21" y="21"/>
                  </a:lnTo>
                  <a:lnTo>
                    <a:pt x="16" y="28"/>
                  </a:lnTo>
                  <a:lnTo>
                    <a:pt x="0" y="44"/>
                  </a:lnTo>
                  <a:lnTo>
                    <a:pt x="5" y="77"/>
                  </a:lnTo>
                  <a:lnTo>
                    <a:pt x="16" y="111"/>
                  </a:lnTo>
                  <a:lnTo>
                    <a:pt x="26" y="149"/>
                  </a:lnTo>
                  <a:lnTo>
                    <a:pt x="38" y="182"/>
                  </a:lnTo>
                  <a:lnTo>
                    <a:pt x="49" y="216"/>
                  </a:lnTo>
                  <a:lnTo>
                    <a:pt x="59" y="249"/>
                  </a:lnTo>
                  <a:lnTo>
                    <a:pt x="59" y="283"/>
                  </a:lnTo>
                  <a:lnTo>
                    <a:pt x="59" y="322"/>
                  </a:lnTo>
                  <a:lnTo>
                    <a:pt x="65" y="343"/>
                  </a:lnTo>
                  <a:lnTo>
                    <a:pt x="75" y="371"/>
                  </a:lnTo>
                  <a:lnTo>
                    <a:pt x="91" y="393"/>
                  </a:lnTo>
                  <a:lnTo>
                    <a:pt x="118" y="416"/>
                  </a:lnTo>
                  <a:lnTo>
                    <a:pt x="129" y="421"/>
                  </a:lnTo>
                  <a:lnTo>
                    <a:pt x="146" y="426"/>
                  </a:lnTo>
                  <a:lnTo>
                    <a:pt x="167" y="438"/>
                  </a:lnTo>
                  <a:lnTo>
                    <a:pt x="189" y="443"/>
                  </a:lnTo>
                  <a:lnTo>
                    <a:pt x="199" y="449"/>
                  </a:lnTo>
                  <a:lnTo>
                    <a:pt x="215" y="443"/>
                  </a:lnTo>
                  <a:lnTo>
                    <a:pt x="231" y="433"/>
                  </a:lnTo>
                  <a:lnTo>
                    <a:pt x="242" y="4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8" name="Freeform 202"/>
            <p:cNvSpPr>
              <a:spLocks/>
            </p:cNvSpPr>
            <p:nvPr/>
          </p:nvSpPr>
          <p:spPr bwMode="auto">
            <a:xfrm>
              <a:off x="-407" y="-433"/>
              <a:ext cx="8" cy="18"/>
            </a:xfrm>
            <a:custGeom>
              <a:avLst/>
              <a:gdLst>
                <a:gd name="T0" fmla="*/ 0 w 243"/>
                <a:gd name="T1" fmla="*/ 0 h 455"/>
                <a:gd name="T2" fmla="*/ 0 w 243"/>
                <a:gd name="T3" fmla="*/ 0 h 455"/>
                <a:gd name="T4" fmla="*/ 0 w 243"/>
                <a:gd name="T5" fmla="*/ 0 h 455"/>
                <a:gd name="T6" fmla="*/ 0 w 243"/>
                <a:gd name="T7" fmla="*/ 0 h 455"/>
                <a:gd name="T8" fmla="*/ 0 w 243"/>
                <a:gd name="T9" fmla="*/ 0 h 455"/>
                <a:gd name="T10" fmla="*/ 0 w 243"/>
                <a:gd name="T11" fmla="*/ 0 h 455"/>
                <a:gd name="T12" fmla="*/ 0 w 243"/>
                <a:gd name="T13" fmla="*/ 0 h 455"/>
                <a:gd name="T14" fmla="*/ 0 w 243"/>
                <a:gd name="T15" fmla="*/ 0 h 455"/>
                <a:gd name="T16" fmla="*/ 0 w 243"/>
                <a:gd name="T17" fmla="*/ 0 h 455"/>
                <a:gd name="T18" fmla="*/ 0 w 243"/>
                <a:gd name="T19" fmla="*/ 0 h 455"/>
                <a:gd name="T20" fmla="*/ 0 w 243"/>
                <a:gd name="T21" fmla="*/ 0 h 455"/>
                <a:gd name="T22" fmla="*/ 0 w 243"/>
                <a:gd name="T23" fmla="*/ 0 h 455"/>
                <a:gd name="T24" fmla="*/ 0 w 243"/>
                <a:gd name="T25" fmla="*/ 0 h 455"/>
                <a:gd name="T26" fmla="*/ 0 w 243"/>
                <a:gd name="T27" fmla="*/ 0 h 455"/>
                <a:gd name="T28" fmla="*/ 0 w 243"/>
                <a:gd name="T29" fmla="*/ 0 h 455"/>
                <a:gd name="T30" fmla="*/ 0 w 243"/>
                <a:gd name="T31" fmla="*/ 0 h 455"/>
                <a:gd name="T32" fmla="*/ 0 w 243"/>
                <a:gd name="T33" fmla="*/ 0 h 455"/>
                <a:gd name="T34" fmla="*/ 0 w 243"/>
                <a:gd name="T35" fmla="*/ 0 h 455"/>
                <a:gd name="T36" fmla="*/ 0 w 243"/>
                <a:gd name="T37" fmla="*/ 0 h 455"/>
                <a:gd name="T38" fmla="*/ 0 w 243"/>
                <a:gd name="T39" fmla="*/ 0 h 455"/>
                <a:gd name="T40" fmla="*/ 0 w 243"/>
                <a:gd name="T41" fmla="*/ 0 h 455"/>
                <a:gd name="T42" fmla="*/ 0 w 243"/>
                <a:gd name="T43" fmla="*/ 0 h 455"/>
                <a:gd name="T44" fmla="*/ 0 w 243"/>
                <a:gd name="T45" fmla="*/ 0 h 455"/>
                <a:gd name="T46" fmla="*/ 0 w 243"/>
                <a:gd name="T47" fmla="*/ 0 h 455"/>
                <a:gd name="T48" fmla="*/ 0 w 243"/>
                <a:gd name="T49" fmla="*/ 0 h 455"/>
                <a:gd name="T50" fmla="*/ 0 w 243"/>
                <a:gd name="T51" fmla="*/ 0 h 455"/>
                <a:gd name="T52" fmla="*/ 0 w 243"/>
                <a:gd name="T53" fmla="*/ 0 h 455"/>
                <a:gd name="T54" fmla="*/ 0 w 243"/>
                <a:gd name="T55" fmla="*/ 0 h 455"/>
                <a:gd name="T56" fmla="*/ 0 w 243"/>
                <a:gd name="T57" fmla="*/ 0 h 455"/>
                <a:gd name="T58" fmla="*/ 0 w 243"/>
                <a:gd name="T59" fmla="*/ 0 h 455"/>
                <a:gd name="T60" fmla="*/ 0 w 243"/>
                <a:gd name="T61" fmla="*/ 0 h 455"/>
                <a:gd name="T62" fmla="*/ 0 w 243"/>
                <a:gd name="T63" fmla="*/ 0 h 455"/>
                <a:gd name="T64" fmla="*/ 0 w 243"/>
                <a:gd name="T65" fmla="*/ 0 h 455"/>
                <a:gd name="T66" fmla="*/ 0 w 243"/>
                <a:gd name="T67" fmla="*/ 0 h 455"/>
                <a:gd name="T68" fmla="*/ 0 w 243"/>
                <a:gd name="T69" fmla="*/ 0 h 455"/>
                <a:gd name="T70" fmla="*/ 0 w 243"/>
                <a:gd name="T71" fmla="*/ 0 h 455"/>
                <a:gd name="T72" fmla="*/ 0 w 243"/>
                <a:gd name="T73" fmla="*/ 0 h 455"/>
                <a:gd name="T74" fmla="*/ 0 w 243"/>
                <a:gd name="T75" fmla="*/ 0 h 455"/>
                <a:gd name="T76" fmla="*/ 0 w 243"/>
                <a:gd name="T77" fmla="*/ 0 h 455"/>
                <a:gd name="T78" fmla="*/ 0 w 243"/>
                <a:gd name="T79" fmla="*/ 0 h 455"/>
                <a:gd name="T80" fmla="*/ 0 w 243"/>
                <a:gd name="T81" fmla="*/ 0 h 455"/>
                <a:gd name="T82" fmla="*/ 0 w 243"/>
                <a:gd name="T83" fmla="*/ 0 h 4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43"/>
                <a:gd name="T127" fmla="*/ 0 h 455"/>
                <a:gd name="T128" fmla="*/ 243 w 243"/>
                <a:gd name="T129" fmla="*/ 455 h 4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43" h="455">
                  <a:moveTo>
                    <a:pt x="211" y="421"/>
                  </a:moveTo>
                  <a:lnTo>
                    <a:pt x="216" y="388"/>
                  </a:lnTo>
                  <a:lnTo>
                    <a:pt x="211" y="360"/>
                  </a:lnTo>
                  <a:lnTo>
                    <a:pt x="205" y="327"/>
                  </a:lnTo>
                  <a:lnTo>
                    <a:pt x="205" y="288"/>
                  </a:lnTo>
                  <a:lnTo>
                    <a:pt x="211" y="267"/>
                  </a:lnTo>
                  <a:lnTo>
                    <a:pt x="221" y="250"/>
                  </a:lnTo>
                  <a:lnTo>
                    <a:pt x="227" y="227"/>
                  </a:lnTo>
                  <a:lnTo>
                    <a:pt x="232" y="199"/>
                  </a:lnTo>
                  <a:lnTo>
                    <a:pt x="237" y="177"/>
                  </a:lnTo>
                  <a:lnTo>
                    <a:pt x="243" y="149"/>
                  </a:lnTo>
                  <a:lnTo>
                    <a:pt x="243" y="122"/>
                  </a:lnTo>
                  <a:lnTo>
                    <a:pt x="243" y="94"/>
                  </a:lnTo>
                  <a:lnTo>
                    <a:pt x="232" y="78"/>
                  </a:lnTo>
                  <a:lnTo>
                    <a:pt x="216" y="61"/>
                  </a:lnTo>
                  <a:lnTo>
                    <a:pt x="195" y="44"/>
                  </a:lnTo>
                  <a:lnTo>
                    <a:pt x="172" y="22"/>
                  </a:lnTo>
                  <a:lnTo>
                    <a:pt x="162" y="16"/>
                  </a:lnTo>
                  <a:lnTo>
                    <a:pt x="146" y="11"/>
                  </a:lnTo>
                  <a:lnTo>
                    <a:pt x="129" y="5"/>
                  </a:lnTo>
                  <a:lnTo>
                    <a:pt x="108" y="0"/>
                  </a:lnTo>
                  <a:lnTo>
                    <a:pt x="92" y="0"/>
                  </a:lnTo>
                  <a:lnTo>
                    <a:pt x="75" y="0"/>
                  </a:lnTo>
                  <a:lnTo>
                    <a:pt x="54" y="5"/>
                  </a:lnTo>
                  <a:lnTo>
                    <a:pt x="32" y="16"/>
                  </a:lnTo>
                  <a:lnTo>
                    <a:pt x="27" y="28"/>
                  </a:lnTo>
                  <a:lnTo>
                    <a:pt x="16" y="39"/>
                  </a:lnTo>
                  <a:lnTo>
                    <a:pt x="6" y="50"/>
                  </a:lnTo>
                  <a:lnTo>
                    <a:pt x="0" y="61"/>
                  </a:lnTo>
                  <a:lnTo>
                    <a:pt x="27" y="377"/>
                  </a:lnTo>
                  <a:lnTo>
                    <a:pt x="38" y="394"/>
                  </a:lnTo>
                  <a:lnTo>
                    <a:pt x="54" y="405"/>
                  </a:lnTo>
                  <a:lnTo>
                    <a:pt x="75" y="421"/>
                  </a:lnTo>
                  <a:lnTo>
                    <a:pt x="97" y="433"/>
                  </a:lnTo>
                  <a:lnTo>
                    <a:pt x="119" y="438"/>
                  </a:lnTo>
                  <a:lnTo>
                    <a:pt x="146" y="449"/>
                  </a:lnTo>
                  <a:lnTo>
                    <a:pt x="167" y="449"/>
                  </a:lnTo>
                  <a:lnTo>
                    <a:pt x="195" y="455"/>
                  </a:lnTo>
                  <a:lnTo>
                    <a:pt x="200" y="444"/>
                  </a:lnTo>
                  <a:lnTo>
                    <a:pt x="200" y="438"/>
                  </a:lnTo>
                  <a:lnTo>
                    <a:pt x="205" y="428"/>
                  </a:lnTo>
                  <a:lnTo>
                    <a:pt x="211" y="4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9" name="Freeform 203"/>
            <p:cNvSpPr>
              <a:spLocks/>
            </p:cNvSpPr>
            <p:nvPr/>
          </p:nvSpPr>
          <p:spPr bwMode="auto">
            <a:xfrm>
              <a:off x="-393" y="-477"/>
              <a:ext cx="9" cy="14"/>
            </a:xfrm>
            <a:custGeom>
              <a:avLst/>
              <a:gdLst>
                <a:gd name="T0" fmla="*/ 0 w 248"/>
                <a:gd name="T1" fmla="*/ 0 h 356"/>
                <a:gd name="T2" fmla="*/ 0 w 248"/>
                <a:gd name="T3" fmla="*/ 0 h 356"/>
                <a:gd name="T4" fmla="*/ 0 w 248"/>
                <a:gd name="T5" fmla="*/ 0 h 356"/>
                <a:gd name="T6" fmla="*/ 0 w 248"/>
                <a:gd name="T7" fmla="*/ 0 h 356"/>
                <a:gd name="T8" fmla="*/ 0 w 248"/>
                <a:gd name="T9" fmla="*/ 0 h 356"/>
                <a:gd name="T10" fmla="*/ 0 w 248"/>
                <a:gd name="T11" fmla="*/ 0 h 356"/>
                <a:gd name="T12" fmla="*/ 0 w 248"/>
                <a:gd name="T13" fmla="*/ 0 h 356"/>
                <a:gd name="T14" fmla="*/ 0 w 248"/>
                <a:gd name="T15" fmla="*/ 0 h 356"/>
                <a:gd name="T16" fmla="*/ 0 w 248"/>
                <a:gd name="T17" fmla="*/ 0 h 356"/>
                <a:gd name="T18" fmla="*/ 0 w 248"/>
                <a:gd name="T19" fmla="*/ 0 h 356"/>
                <a:gd name="T20" fmla="*/ 0 w 248"/>
                <a:gd name="T21" fmla="*/ 0 h 356"/>
                <a:gd name="T22" fmla="*/ 0 w 248"/>
                <a:gd name="T23" fmla="*/ 0 h 356"/>
                <a:gd name="T24" fmla="*/ 0 w 248"/>
                <a:gd name="T25" fmla="*/ 0 h 356"/>
                <a:gd name="T26" fmla="*/ 0 w 248"/>
                <a:gd name="T27" fmla="*/ 0 h 356"/>
                <a:gd name="T28" fmla="*/ 0 w 248"/>
                <a:gd name="T29" fmla="*/ 0 h 356"/>
                <a:gd name="T30" fmla="*/ 0 w 248"/>
                <a:gd name="T31" fmla="*/ 0 h 356"/>
                <a:gd name="T32" fmla="*/ 0 w 248"/>
                <a:gd name="T33" fmla="*/ 0 h 356"/>
                <a:gd name="T34" fmla="*/ 0 w 248"/>
                <a:gd name="T35" fmla="*/ 0 h 356"/>
                <a:gd name="T36" fmla="*/ 0 w 248"/>
                <a:gd name="T37" fmla="*/ 0 h 356"/>
                <a:gd name="T38" fmla="*/ 0 w 248"/>
                <a:gd name="T39" fmla="*/ 0 h 356"/>
                <a:gd name="T40" fmla="*/ 0 w 248"/>
                <a:gd name="T41" fmla="*/ 0 h 356"/>
                <a:gd name="T42" fmla="*/ 0 w 248"/>
                <a:gd name="T43" fmla="*/ 0 h 356"/>
                <a:gd name="T44" fmla="*/ 0 w 248"/>
                <a:gd name="T45" fmla="*/ 0 h 356"/>
                <a:gd name="T46" fmla="*/ 0 w 248"/>
                <a:gd name="T47" fmla="*/ 0 h 356"/>
                <a:gd name="T48" fmla="*/ 0 w 248"/>
                <a:gd name="T49" fmla="*/ 0 h 356"/>
                <a:gd name="T50" fmla="*/ 0 w 248"/>
                <a:gd name="T51" fmla="*/ 0 h 356"/>
                <a:gd name="T52" fmla="*/ 0 w 248"/>
                <a:gd name="T53" fmla="*/ 0 h 356"/>
                <a:gd name="T54" fmla="*/ 0 w 248"/>
                <a:gd name="T55" fmla="*/ 0 h 356"/>
                <a:gd name="T56" fmla="*/ 0 w 248"/>
                <a:gd name="T57" fmla="*/ 0 h 356"/>
                <a:gd name="T58" fmla="*/ 0 w 248"/>
                <a:gd name="T59" fmla="*/ 0 h 356"/>
                <a:gd name="T60" fmla="*/ 0 w 248"/>
                <a:gd name="T61" fmla="*/ 0 h 356"/>
                <a:gd name="T62" fmla="*/ 0 w 248"/>
                <a:gd name="T63" fmla="*/ 0 h 356"/>
                <a:gd name="T64" fmla="*/ 0 w 248"/>
                <a:gd name="T65" fmla="*/ 0 h 356"/>
                <a:gd name="T66" fmla="*/ 0 w 248"/>
                <a:gd name="T67" fmla="*/ 0 h 356"/>
                <a:gd name="T68" fmla="*/ 0 w 248"/>
                <a:gd name="T69" fmla="*/ 0 h 356"/>
                <a:gd name="T70" fmla="*/ 0 w 248"/>
                <a:gd name="T71" fmla="*/ 0 h 356"/>
                <a:gd name="T72" fmla="*/ 0 w 248"/>
                <a:gd name="T73" fmla="*/ 0 h 356"/>
                <a:gd name="T74" fmla="*/ 0 w 248"/>
                <a:gd name="T75" fmla="*/ 0 h 356"/>
                <a:gd name="T76" fmla="*/ 0 w 248"/>
                <a:gd name="T77" fmla="*/ 0 h 356"/>
                <a:gd name="T78" fmla="*/ 0 w 248"/>
                <a:gd name="T79" fmla="*/ 0 h 356"/>
                <a:gd name="T80" fmla="*/ 0 w 248"/>
                <a:gd name="T81" fmla="*/ 0 h 3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8"/>
                <a:gd name="T124" fmla="*/ 0 h 356"/>
                <a:gd name="T125" fmla="*/ 248 w 248"/>
                <a:gd name="T126" fmla="*/ 356 h 35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8" h="356">
                  <a:moveTo>
                    <a:pt x="238" y="222"/>
                  </a:moveTo>
                  <a:lnTo>
                    <a:pt x="238" y="222"/>
                  </a:lnTo>
                  <a:lnTo>
                    <a:pt x="243" y="211"/>
                  </a:lnTo>
                  <a:lnTo>
                    <a:pt x="243" y="205"/>
                  </a:lnTo>
                  <a:lnTo>
                    <a:pt x="248" y="183"/>
                  </a:lnTo>
                  <a:lnTo>
                    <a:pt x="243" y="167"/>
                  </a:lnTo>
                  <a:lnTo>
                    <a:pt x="238" y="145"/>
                  </a:lnTo>
                  <a:lnTo>
                    <a:pt x="226" y="122"/>
                  </a:lnTo>
                  <a:lnTo>
                    <a:pt x="199" y="89"/>
                  </a:lnTo>
                  <a:lnTo>
                    <a:pt x="167" y="50"/>
                  </a:lnTo>
                  <a:lnTo>
                    <a:pt x="125" y="17"/>
                  </a:lnTo>
                  <a:lnTo>
                    <a:pt x="70" y="0"/>
                  </a:lnTo>
                  <a:lnTo>
                    <a:pt x="49" y="6"/>
                  </a:lnTo>
                  <a:lnTo>
                    <a:pt x="33" y="17"/>
                  </a:lnTo>
                  <a:lnTo>
                    <a:pt x="17" y="34"/>
                  </a:lnTo>
                  <a:lnTo>
                    <a:pt x="5" y="61"/>
                  </a:lnTo>
                  <a:lnTo>
                    <a:pt x="0" y="89"/>
                  </a:lnTo>
                  <a:lnTo>
                    <a:pt x="11" y="117"/>
                  </a:lnTo>
                  <a:lnTo>
                    <a:pt x="22" y="145"/>
                  </a:lnTo>
                  <a:lnTo>
                    <a:pt x="33" y="178"/>
                  </a:lnTo>
                  <a:lnTo>
                    <a:pt x="38" y="195"/>
                  </a:lnTo>
                  <a:lnTo>
                    <a:pt x="38" y="222"/>
                  </a:lnTo>
                  <a:lnTo>
                    <a:pt x="38" y="256"/>
                  </a:lnTo>
                  <a:lnTo>
                    <a:pt x="49" y="283"/>
                  </a:lnTo>
                  <a:lnTo>
                    <a:pt x="59" y="294"/>
                  </a:lnTo>
                  <a:lnTo>
                    <a:pt x="70" y="311"/>
                  </a:lnTo>
                  <a:lnTo>
                    <a:pt x="81" y="328"/>
                  </a:lnTo>
                  <a:lnTo>
                    <a:pt x="97" y="349"/>
                  </a:lnTo>
                  <a:lnTo>
                    <a:pt x="102" y="349"/>
                  </a:lnTo>
                  <a:lnTo>
                    <a:pt x="119" y="356"/>
                  </a:lnTo>
                  <a:lnTo>
                    <a:pt x="130" y="356"/>
                  </a:lnTo>
                  <a:lnTo>
                    <a:pt x="146" y="349"/>
                  </a:lnTo>
                  <a:lnTo>
                    <a:pt x="162" y="344"/>
                  </a:lnTo>
                  <a:lnTo>
                    <a:pt x="178" y="333"/>
                  </a:lnTo>
                  <a:lnTo>
                    <a:pt x="183" y="311"/>
                  </a:lnTo>
                  <a:lnTo>
                    <a:pt x="194" y="283"/>
                  </a:lnTo>
                  <a:lnTo>
                    <a:pt x="199" y="273"/>
                  </a:lnTo>
                  <a:lnTo>
                    <a:pt x="215" y="261"/>
                  </a:lnTo>
                  <a:lnTo>
                    <a:pt x="226" y="245"/>
                  </a:lnTo>
                  <a:lnTo>
                    <a:pt x="238" y="2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0" name="Freeform 204"/>
            <p:cNvSpPr>
              <a:spLocks/>
            </p:cNvSpPr>
            <p:nvPr/>
          </p:nvSpPr>
          <p:spPr bwMode="auto">
            <a:xfrm>
              <a:off x="-307" y="-761"/>
              <a:ext cx="9" cy="17"/>
            </a:xfrm>
            <a:custGeom>
              <a:avLst/>
              <a:gdLst>
                <a:gd name="T0" fmla="*/ 0 w 259"/>
                <a:gd name="T1" fmla="*/ 0 h 434"/>
                <a:gd name="T2" fmla="*/ 0 w 259"/>
                <a:gd name="T3" fmla="*/ 0 h 434"/>
                <a:gd name="T4" fmla="*/ 0 w 259"/>
                <a:gd name="T5" fmla="*/ 0 h 434"/>
                <a:gd name="T6" fmla="*/ 0 w 259"/>
                <a:gd name="T7" fmla="*/ 0 h 434"/>
                <a:gd name="T8" fmla="*/ 0 w 259"/>
                <a:gd name="T9" fmla="*/ 0 h 434"/>
                <a:gd name="T10" fmla="*/ 0 w 259"/>
                <a:gd name="T11" fmla="*/ 0 h 434"/>
                <a:gd name="T12" fmla="*/ 0 w 259"/>
                <a:gd name="T13" fmla="*/ 0 h 434"/>
                <a:gd name="T14" fmla="*/ 0 w 259"/>
                <a:gd name="T15" fmla="*/ 0 h 434"/>
                <a:gd name="T16" fmla="*/ 0 w 259"/>
                <a:gd name="T17" fmla="*/ 0 h 434"/>
                <a:gd name="T18" fmla="*/ 0 w 259"/>
                <a:gd name="T19" fmla="*/ 0 h 434"/>
                <a:gd name="T20" fmla="*/ 0 w 259"/>
                <a:gd name="T21" fmla="*/ 0 h 434"/>
                <a:gd name="T22" fmla="*/ 0 w 259"/>
                <a:gd name="T23" fmla="*/ 0 h 434"/>
                <a:gd name="T24" fmla="*/ 0 w 259"/>
                <a:gd name="T25" fmla="*/ 0 h 434"/>
                <a:gd name="T26" fmla="*/ 0 w 259"/>
                <a:gd name="T27" fmla="*/ 0 h 434"/>
                <a:gd name="T28" fmla="*/ 0 w 259"/>
                <a:gd name="T29" fmla="*/ 0 h 434"/>
                <a:gd name="T30" fmla="*/ 0 w 259"/>
                <a:gd name="T31" fmla="*/ 0 h 434"/>
                <a:gd name="T32" fmla="*/ 0 w 259"/>
                <a:gd name="T33" fmla="*/ 0 h 434"/>
                <a:gd name="T34" fmla="*/ 0 w 259"/>
                <a:gd name="T35" fmla="*/ 0 h 434"/>
                <a:gd name="T36" fmla="*/ 0 w 259"/>
                <a:gd name="T37" fmla="*/ 0 h 434"/>
                <a:gd name="T38" fmla="*/ 0 w 259"/>
                <a:gd name="T39" fmla="*/ 0 h 434"/>
                <a:gd name="T40" fmla="*/ 0 w 259"/>
                <a:gd name="T41" fmla="*/ 0 h 434"/>
                <a:gd name="T42" fmla="*/ 0 w 259"/>
                <a:gd name="T43" fmla="*/ 0 h 434"/>
                <a:gd name="T44" fmla="*/ 0 w 259"/>
                <a:gd name="T45" fmla="*/ 0 h 434"/>
                <a:gd name="T46" fmla="*/ 0 w 259"/>
                <a:gd name="T47" fmla="*/ 0 h 434"/>
                <a:gd name="T48" fmla="*/ 0 w 259"/>
                <a:gd name="T49" fmla="*/ 0 h 434"/>
                <a:gd name="T50" fmla="*/ 0 w 259"/>
                <a:gd name="T51" fmla="*/ 0 h 434"/>
                <a:gd name="T52" fmla="*/ 0 w 259"/>
                <a:gd name="T53" fmla="*/ 0 h 434"/>
                <a:gd name="T54" fmla="*/ 0 w 259"/>
                <a:gd name="T55" fmla="*/ 0 h 434"/>
                <a:gd name="T56" fmla="*/ 0 w 259"/>
                <a:gd name="T57" fmla="*/ 0 h 434"/>
                <a:gd name="T58" fmla="*/ 0 w 259"/>
                <a:gd name="T59" fmla="*/ 0 h 434"/>
                <a:gd name="T60" fmla="*/ 0 w 259"/>
                <a:gd name="T61" fmla="*/ 0 h 434"/>
                <a:gd name="T62" fmla="*/ 0 w 259"/>
                <a:gd name="T63" fmla="*/ 0 h 434"/>
                <a:gd name="T64" fmla="*/ 0 w 259"/>
                <a:gd name="T65" fmla="*/ 0 h 434"/>
                <a:gd name="T66" fmla="*/ 0 w 259"/>
                <a:gd name="T67" fmla="*/ 0 h 434"/>
                <a:gd name="T68" fmla="*/ 0 w 259"/>
                <a:gd name="T69" fmla="*/ 0 h 434"/>
                <a:gd name="T70" fmla="*/ 0 w 259"/>
                <a:gd name="T71" fmla="*/ 0 h 434"/>
                <a:gd name="T72" fmla="*/ 0 w 259"/>
                <a:gd name="T73" fmla="*/ 0 h 434"/>
                <a:gd name="T74" fmla="*/ 0 w 259"/>
                <a:gd name="T75" fmla="*/ 0 h 434"/>
                <a:gd name="T76" fmla="*/ 0 w 259"/>
                <a:gd name="T77" fmla="*/ 0 h 434"/>
                <a:gd name="T78" fmla="*/ 0 w 259"/>
                <a:gd name="T79" fmla="*/ 0 h 434"/>
                <a:gd name="T80" fmla="*/ 0 w 259"/>
                <a:gd name="T81" fmla="*/ 0 h 434"/>
                <a:gd name="T82" fmla="*/ 0 w 259"/>
                <a:gd name="T83" fmla="*/ 0 h 4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59"/>
                <a:gd name="T127" fmla="*/ 0 h 434"/>
                <a:gd name="T128" fmla="*/ 259 w 259"/>
                <a:gd name="T129" fmla="*/ 434 h 43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59" h="434">
                  <a:moveTo>
                    <a:pt x="233" y="372"/>
                  </a:moveTo>
                  <a:lnTo>
                    <a:pt x="238" y="350"/>
                  </a:lnTo>
                  <a:lnTo>
                    <a:pt x="238" y="328"/>
                  </a:lnTo>
                  <a:lnTo>
                    <a:pt x="238" y="306"/>
                  </a:lnTo>
                  <a:lnTo>
                    <a:pt x="238" y="284"/>
                  </a:lnTo>
                  <a:lnTo>
                    <a:pt x="238" y="267"/>
                  </a:lnTo>
                  <a:lnTo>
                    <a:pt x="243" y="245"/>
                  </a:lnTo>
                  <a:lnTo>
                    <a:pt x="243" y="223"/>
                  </a:lnTo>
                  <a:lnTo>
                    <a:pt x="254" y="200"/>
                  </a:lnTo>
                  <a:lnTo>
                    <a:pt x="259" y="173"/>
                  </a:lnTo>
                  <a:lnTo>
                    <a:pt x="259" y="145"/>
                  </a:lnTo>
                  <a:lnTo>
                    <a:pt x="254" y="117"/>
                  </a:lnTo>
                  <a:lnTo>
                    <a:pt x="243" y="90"/>
                  </a:lnTo>
                  <a:lnTo>
                    <a:pt x="226" y="67"/>
                  </a:lnTo>
                  <a:lnTo>
                    <a:pt x="205" y="50"/>
                  </a:lnTo>
                  <a:lnTo>
                    <a:pt x="184" y="34"/>
                  </a:lnTo>
                  <a:lnTo>
                    <a:pt x="157" y="17"/>
                  </a:lnTo>
                  <a:lnTo>
                    <a:pt x="130" y="6"/>
                  </a:lnTo>
                  <a:lnTo>
                    <a:pt x="103" y="0"/>
                  </a:lnTo>
                  <a:lnTo>
                    <a:pt x="70" y="0"/>
                  </a:lnTo>
                  <a:lnTo>
                    <a:pt x="38" y="6"/>
                  </a:lnTo>
                  <a:lnTo>
                    <a:pt x="22" y="6"/>
                  </a:lnTo>
                  <a:lnTo>
                    <a:pt x="12" y="17"/>
                  </a:lnTo>
                  <a:lnTo>
                    <a:pt x="12" y="34"/>
                  </a:lnTo>
                  <a:lnTo>
                    <a:pt x="0" y="50"/>
                  </a:lnTo>
                  <a:lnTo>
                    <a:pt x="22" y="239"/>
                  </a:lnTo>
                  <a:lnTo>
                    <a:pt x="17" y="256"/>
                  </a:lnTo>
                  <a:lnTo>
                    <a:pt x="17" y="273"/>
                  </a:lnTo>
                  <a:lnTo>
                    <a:pt x="12" y="294"/>
                  </a:lnTo>
                  <a:lnTo>
                    <a:pt x="5" y="317"/>
                  </a:lnTo>
                  <a:lnTo>
                    <a:pt x="22" y="344"/>
                  </a:lnTo>
                  <a:lnTo>
                    <a:pt x="44" y="367"/>
                  </a:lnTo>
                  <a:lnTo>
                    <a:pt x="70" y="394"/>
                  </a:lnTo>
                  <a:lnTo>
                    <a:pt x="97" y="428"/>
                  </a:lnTo>
                  <a:lnTo>
                    <a:pt x="136" y="434"/>
                  </a:lnTo>
                  <a:lnTo>
                    <a:pt x="173" y="428"/>
                  </a:lnTo>
                  <a:lnTo>
                    <a:pt x="205" y="411"/>
                  </a:lnTo>
                  <a:lnTo>
                    <a:pt x="243" y="389"/>
                  </a:lnTo>
                  <a:lnTo>
                    <a:pt x="238" y="377"/>
                  </a:lnTo>
                  <a:lnTo>
                    <a:pt x="233" y="3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1" name="Freeform 205"/>
            <p:cNvSpPr>
              <a:spLocks/>
            </p:cNvSpPr>
            <p:nvPr/>
          </p:nvSpPr>
          <p:spPr bwMode="auto">
            <a:xfrm>
              <a:off x="-411" y="-468"/>
              <a:ext cx="17" cy="20"/>
            </a:xfrm>
            <a:custGeom>
              <a:avLst/>
              <a:gdLst>
                <a:gd name="T0" fmla="*/ 0 w 469"/>
                <a:gd name="T1" fmla="*/ 0 h 483"/>
                <a:gd name="T2" fmla="*/ 0 w 469"/>
                <a:gd name="T3" fmla="*/ 0 h 483"/>
                <a:gd name="T4" fmla="*/ 0 w 469"/>
                <a:gd name="T5" fmla="*/ 0 h 483"/>
                <a:gd name="T6" fmla="*/ 0 w 469"/>
                <a:gd name="T7" fmla="*/ 0 h 483"/>
                <a:gd name="T8" fmla="*/ 0 w 469"/>
                <a:gd name="T9" fmla="*/ 0 h 483"/>
                <a:gd name="T10" fmla="*/ 0 w 469"/>
                <a:gd name="T11" fmla="*/ 0 h 483"/>
                <a:gd name="T12" fmla="*/ 0 w 469"/>
                <a:gd name="T13" fmla="*/ 0 h 483"/>
                <a:gd name="T14" fmla="*/ 0 w 469"/>
                <a:gd name="T15" fmla="*/ 0 h 483"/>
                <a:gd name="T16" fmla="*/ 0 w 469"/>
                <a:gd name="T17" fmla="*/ 0 h 483"/>
                <a:gd name="T18" fmla="*/ 0 w 469"/>
                <a:gd name="T19" fmla="*/ 0 h 483"/>
                <a:gd name="T20" fmla="*/ 0 w 469"/>
                <a:gd name="T21" fmla="*/ 0 h 483"/>
                <a:gd name="T22" fmla="*/ 0 w 469"/>
                <a:gd name="T23" fmla="*/ 0 h 483"/>
                <a:gd name="T24" fmla="*/ 0 w 469"/>
                <a:gd name="T25" fmla="*/ 0 h 483"/>
                <a:gd name="T26" fmla="*/ 0 w 469"/>
                <a:gd name="T27" fmla="*/ 0 h 483"/>
                <a:gd name="T28" fmla="*/ 0 w 469"/>
                <a:gd name="T29" fmla="*/ 0 h 483"/>
                <a:gd name="T30" fmla="*/ 0 w 469"/>
                <a:gd name="T31" fmla="*/ 0 h 483"/>
                <a:gd name="T32" fmla="*/ 0 w 469"/>
                <a:gd name="T33" fmla="*/ 0 h 483"/>
                <a:gd name="T34" fmla="*/ 0 w 469"/>
                <a:gd name="T35" fmla="*/ 0 h 483"/>
                <a:gd name="T36" fmla="*/ 0 w 469"/>
                <a:gd name="T37" fmla="*/ 0 h 483"/>
                <a:gd name="T38" fmla="*/ 0 w 469"/>
                <a:gd name="T39" fmla="*/ 0 h 483"/>
                <a:gd name="T40" fmla="*/ 0 w 469"/>
                <a:gd name="T41" fmla="*/ 0 h 483"/>
                <a:gd name="T42" fmla="*/ 0 w 469"/>
                <a:gd name="T43" fmla="*/ 0 h 483"/>
                <a:gd name="T44" fmla="*/ 0 w 469"/>
                <a:gd name="T45" fmla="*/ 0 h 483"/>
                <a:gd name="T46" fmla="*/ 0 w 469"/>
                <a:gd name="T47" fmla="*/ 0 h 483"/>
                <a:gd name="T48" fmla="*/ 0 w 469"/>
                <a:gd name="T49" fmla="*/ 0 h 483"/>
                <a:gd name="T50" fmla="*/ 0 w 469"/>
                <a:gd name="T51" fmla="*/ 0 h 483"/>
                <a:gd name="T52" fmla="*/ 0 w 469"/>
                <a:gd name="T53" fmla="*/ 0 h 483"/>
                <a:gd name="T54" fmla="*/ 0 w 469"/>
                <a:gd name="T55" fmla="*/ 0 h 483"/>
                <a:gd name="T56" fmla="*/ 0 w 469"/>
                <a:gd name="T57" fmla="*/ 0 h 483"/>
                <a:gd name="T58" fmla="*/ 0 w 469"/>
                <a:gd name="T59" fmla="*/ 0 h 483"/>
                <a:gd name="T60" fmla="*/ 0 w 469"/>
                <a:gd name="T61" fmla="*/ 0 h 483"/>
                <a:gd name="T62" fmla="*/ 0 w 469"/>
                <a:gd name="T63" fmla="*/ 0 h 483"/>
                <a:gd name="T64" fmla="*/ 0 w 469"/>
                <a:gd name="T65" fmla="*/ 0 h 483"/>
                <a:gd name="T66" fmla="*/ 0 w 469"/>
                <a:gd name="T67" fmla="*/ 0 h 483"/>
                <a:gd name="T68" fmla="*/ 0 w 469"/>
                <a:gd name="T69" fmla="*/ 0 h 483"/>
                <a:gd name="T70" fmla="*/ 0 w 469"/>
                <a:gd name="T71" fmla="*/ 0 h 483"/>
                <a:gd name="T72" fmla="*/ 0 w 469"/>
                <a:gd name="T73" fmla="*/ 0 h 483"/>
                <a:gd name="T74" fmla="*/ 0 w 469"/>
                <a:gd name="T75" fmla="*/ 0 h 483"/>
                <a:gd name="T76" fmla="*/ 0 w 469"/>
                <a:gd name="T77" fmla="*/ 0 h 483"/>
                <a:gd name="T78" fmla="*/ 0 w 469"/>
                <a:gd name="T79" fmla="*/ 0 h 483"/>
                <a:gd name="T80" fmla="*/ 0 w 469"/>
                <a:gd name="T81" fmla="*/ 0 h 483"/>
                <a:gd name="T82" fmla="*/ 0 w 469"/>
                <a:gd name="T83" fmla="*/ 0 h 483"/>
                <a:gd name="T84" fmla="*/ 0 w 469"/>
                <a:gd name="T85" fmla="*/ 0 h 483"/>
                <a:gd name="T86" fmla="*/ 0 w 469"/>
                <a:gd name="T87" fmla="*/ 0 h 483"/>
                <a:gd name="T88" fmla="*/ 0 w 469"/>
                <a:gd name="T89" fmla="*/ 0 h 483"/>
                <a:gd name="T90" fmla="*/ 0 w 469"/>
                <a:gd name="T91" fmla="*/ 0 h 483"/>
                <a:gd name="T92" fmla="*/ 0 w 469"/>
                <a:gd name="T93" fmla="*/ 0 h 483"/>
                <a:gd name="T94" fmla="*/ 0 w 469"/>
                <a:gd name="T95" fmla="*/ 0 h 483"/>
                <a:gd name="T96" fmla="*/ 0 w 469"/>
                <a:gd name="T97" fmla="*/ 0 h 483"/>
                <a:gd name="T98" fmla="*/ 0 w 469"/>
                <a:gd name="T99" fmla="*/ 0 h 483"/>
                <a:gd name="T100" fmla="*/ 0 w 469"/>
                <a:gd name="T101" fmla="*/ 0 h 483"/>
                <a:gd name="T102" fmla="*/ 0 w 469"/>
                <a:gd name="T103" fmla="*/ 0 h 483"/>
                <a:gd name="T104" fmla="*/ 0 w 469"/>
                <a:gd name="T105" fmla="*/ 0 h 483"/>
                <a:gd name="T106" fmla="*/ 0 w 469"/>
                <a:gd name="T107" fmla="*/ 0 h 483"/>
                <a:gd name="T108" fmla="*/ 0 w 469"/>
                <a:gd name="T109" fmla="*/ 0 h 4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69"/>
                <a:gd name="T166" fmla="*/ 0 h 483"/>
                <a:gd name="T167" fmla="*/ 469 w 469"/>
                <a:gd name="T168" fmla="*/ 483 h 48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69" h="483">
                  <a:moveTo>
                    <a:pt x="464" y="322"/>
                  </a:moveTo>
                  <a:lnTo>
                    <a:pt x="464" y="322"/>
                  </a:lnTo>
                  <a:lnTo>
                    <a:pt x="469" y="312"/>
                  </a:lnTo>
                  <a:lnTo>
                    <a:pt x="469" y="306"/>
                  </a:lnTo>
                  <a:lnTo>
                    <a:pt x="453" y="68"/>
                  </a:lnTo>
                  <a:lnTo>
                    <a:pt x="427" y="40"/>
                  </a:lnTo>
                  <a:lnTo>
                    <a:pt x="394" y="18"/>
                  </a:lnTo>
                  <a:lnTo>
                    <a:pt x="345" y="7"/>
                  </a:lnTo>
                  <a:lnTo>
                    <a:pt x="303" y="0"/>
                  </a:lnTo>
                  <a:lnTo>
                    <a:pt x="297" y="7"/>
                  </a:lnTo>
                  <a:lnTo>
                    <a:pt x="287" y="12"/>
                  </a:lnTo>
                  <a:lnTo>
                    <a:pt x="275" y="18"/>
                  </a:lnTo>
                  <a:lnTo>
                    <a:pt x="270" y="45"/>
                  </a:lnTo>
                  <a:lnTo>
                    <a:pt x="264" y="73"/>
                  </a:lnTo>
                  <a:lnTo>
                    <a:pt x="264" y="101"/>
                  </a:lnTo>
                  <a:lnTo>
                    <a:pt x="270" y="123"/>
                  </a:lnTo>
                  <a:lnTo>
                    <a:pt x="270" y="128"/>
                  </a:lnTo>
                  <a:lnTo>
                    <a:pt x="264" y="140"/>
                  </a:lnTo>
                  <a:lnTo>
                    <a:pt x="259" y="151"/>
                  </a:lnTo>
                  <a:lnTo>
                    <a:pt x="248" y="156"/>
                  </a:lnTo>
                  <a:lnTo>
                    <a:pt x="103" y="90"/>
                  </a:lnTo>
                  <a:lnTo>
                    <a:pt x="76" y="90"/>
                  </a:lnTo>
                  <a:lnTo>
                    <a:pt x="48" y="95"/>
                  </a:lnTo>
                  <a:lnTo>
                    <a:pt x="32" y="106"/>
                  </a:lnTo>
                  <a:lnTo>
                    <a:pt x="11" y="134"/>
                  </a:lnTo>
                  <a:lnTo>
                    <a:pt x="0" y="156"/>
                  </a:lnTo>
                  <a:lnTo>
                    <a:pt x="0" y="178"/>
                  </a:lnTo>
                  <a:lnTo>
                    <a:pt x="11" y="206"/>
                  </a:lnTo>
                  <a:lnTo>
                    <a:pt x="22" y="234"/>
                  </a:lnTo>
                  <a:lnTo>
                    <a:pt x="27" y="256"/>
                  </a:lnTo>
                  <a:lnTo>
                    <a:pt x="32" y="279"/>
                  </a:lnTo>
                  <a:lnTo>
                    <a:pt x="38" y="306"/>
                  </a:lnTo>
                  <a:lnTo>
                    <a:pt x="38" y="345"/>
                  </a:lnTo>
                  <a:lnTo>
                    <a:pt x="32" y="362"/>
                  </a:lnTo>
                  <a:lnTo>
                    <a:pt x="32" y="384"/>
                  </a:lnTo>
                  <a:lnTo>
                    <a:pt x="27" y="407"/>
                  </a:lnTo>
                  <a:lnTo>
                    <a:pt x="27" y="423"/>
                  </a:lnTo>
                  <a:lnTo>
                    <a:pt x="48" y="440"/>
                  </a:lnTo>
                  <a:lnTo>
                    <a:pt x="76" y="456"/>
                  </a:lnTo>
                  <a:lnTo>
                    <a:pt x="103" y="467"/>
                  </a:lnTo>
                  <a:lnTo>
                    <a:pt x="130" y="483"/>
                  </a:lnTo>
                  <a:lnTo>
                    <a:pt x="173" y="473"/>
                  </a:lnTo>
                  <a:lnTo>
                    <a:pt x="200" y="434"/>
                  </a:lnTo>
                  <a:lnTo>
                    <a:pt x="216" y="384"/>
                  </a:lnTo>
                  <a:lnTo>
                    <a:pt x="238" y="345"/>
                  </a:lnTo>
                  <a:lnTo>
                    <a:pt x="264" y="317"/>
                  </a:lnTo>
                  <a:lnTo>
                    <a:pt x="297" y="317"/>
                  </a:lnTo>
                  <a:lnTo>
                    <a:pt x="340" y="329"/>
                  </a:lnTo>
                  <a:lnTo>
                    <a:pt x="383" y="345"/>
                  </a:lnTo>
                  <a:lnTo>
                    <a:pt x="400" y="345"/>
                  </a:lnTo>
                  <a:lnTo>
                    <a:pt x="421" y="345"/>
                  </a:lnTo>
                  <a:lnTo>
                    <a:pt x="448" y="345"/>
                  </a:lnTo>
                  <a:lnTo>
                    <a:pt x="464" y="3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2" name="Freeform 206"/>
            <p:cNvSpPr>
              <a:spLocks/>
            </p:cNvSpPr>
            <p:nvPr/>
          </p:nvSpPr>
          <p:spPr bwMode="auto">
            <a:xfrm>
              <a:off x="-437" y="-373"/>
              <a:ext cx="4" cy="9"/>
            </a:xfrm>
            <a:custGeom>
              <a:avLst/>
              <a:gdLst>
                <a:gd name="T0" fmla="*/ 0 w 108"/>
                <a:gd name="T1" fmla="*/ 0 h 227"/>
                <a:gd name="T2" fmla="*/ 0 w 108"/>
                <a:gd name="T3" fmla="*/ 0 h 227"/>
                <a:gd name="T4" fmla="*/ 0 w 108"/>
                <a:gd name="T5" fmla="*/ 0 h 227"/>
                <a:gd name="T6" fmla="*/ 0 w 108"/>
                <a:gd name="T7" fmla="*/ 0 h 227"/>
                <a:gd name="T8" fmla="*/ 0 w 108"/>
                <a:gd name="T9" fmla="*/ 0 h 227"/>
                <a:gd name="T10" fmla="*/ 0 w 108"/>
                <a:gd name="T11" fmla="*/ 0 h 227"/>
                <a:gd name="T12" fmla="*/ 0 w 108"/>
                <a:gd name="T13" fmla="*/ 0 h 227"/>
                <a:gd name="T14" fmla="*/ 0 w 108"/>
                <a:gd name="T15" fmla="*/ 0 h 227"/>
                <a:gd name="T16" fmla="*/ 0 w 108"/>
                <a:gd name="T17" fmla="*/ 0 h 227"/>
                <a:gd name="T18" fmla="*/ 0 w 108"/>
                <a:gd name="T19" fmla="*/ 0 h 227"/>
                <a:gd name="T20" fmla="*/ 0 w 108"/>
                <a:gd name="T21" fmla="*/ 0 h 227"/>
                <a:gd name="T22" fmla="*/ 0 w 108"/>
                <a:gd name="T23" fmla="*/ 0 h 227"/>
                <a:gd name="T24" fmla="*/ 0 w 108"/>
                <a:gd name="T25" fmla="*/ 0 h 227"/>
                <a:gd name="T26" fmla="*/ 0 w 108"/>
                <a:gd name="T27" fmla="*/ 0 h 227"/>
                <a:gd name="T28" fmla="*/ 0 w 108"/>
                <a:gd name="T29" fmla="*/ 0 h 227"/>
                <a:gd name="T30" fmla="*/ 0 w 108"/>
                <a:gd name="T31" fmla="*/ 0 h 227"/>
                <a:gd name="T32" fmla="*/ 0 w 108"/>
                <a:gd name="T33" fmla="*/ 0 h 227"/>
                <a:gd name="T34" fmla="*/ 0 w 108"/>
                <a:gd name="T35" fmla="*/ 0 h 227"/>
                <a:gd name="T36" fmla="*/ 0 w 108"/>
                <a:gd name="T37" fmla="*/ 0 h 227"/>
                <a:gd name="T38" fmla="*/ 0 w 108"/>
                <a:gd name="T39" fmla="*/ 0 h 227"/>
                <a:gd name="T40" fmla="*/ 0 w 108"/>
                <a:gd name="T41" fmla="*/ 0 h 227"/>
                <a:gd name="T42" fmla="*/ 0 w 108"/>
                <a:gd name="T43" fmla="*/ 0 h 2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08"/>
                <a:gd name="T67" fmla="*/ 0 h 227"/>
                <a:gd name="T68" fmla="*/ 108 w 108"/>
                <a:gd name="T69" fmla="*/ 227 h 2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08" h="227">
                  <a:moveTo>
                    <a:pt x="97" y="205"/>
                  </a:moveTo>
                  <a:lnTo>
                    <a:pt x="87" y="177"/>
                  </a:lnTo>
                  <a:lnTo>
                    <a:pt x="81" y="139"/>
                  </a:lnTo>
                  <a:lnTo>
                    <a:pt x="81" y="94"/>
                  </a:lnTo>
                  <a:lnTo>
                    <a:pt x="81" y="50"/>
                  </a:lnTo>
                  <a:lnTo>
                    <a:pt x="71" y="28"/>
                  </a:lnTo>
                  <a:lnTo>
                    <a:pt x="49" y="11"/>
                  </a:lnTo>
                  <a:lnTo>
                    <a:pt x="27" y="5"/>
                  </a:lnTo>
                  <a:lnTo>
                    <a:pt x="0" y="0"/>
                  </a:lnTo>
                  <a:lnTo>
                    <a:pt x="0" y="199"/>
                  </a:lnTo>
                  <a:lnTo>
                    <a:pt x="6" y="205"/>
                  </a:lnTo>
                  <a:lnTo>
                    <a:pt x="11" y="211"/>
                  </a:lnTo>
                  <a:lnTo>
                    <a:pt x="22" y="216"/>
                  </a:lnTo>
                  <a:lnTo>
                    <a:pt x="39" y="222"/>
                  </a:lnTo>
                  <a:lnTo>
                    <a:pt x="49" y="222"/>
                  </a:lnTo>
                  <a:lnTo>
                    <a:pt x="65" y="227"/>
                  </a:lnTo>
                  <a:lnTo>
                    <a:pt x="87" y="227"/>
                  </a:lnTo>
                  <a:lnTo>
                    <a:pt x="108" y="227"/>
                  </a:lnTo>
                  <a:lnTo>
                    <a:pt x="108" y="222"/>
                  </a:lnTo>
                  <a:lnTo>
                    <a:pt x="103" y="216"/>
                  </a:lnTo>
                  <a:lnTo>
                    <a:pt x="97" y="211"/>
                  </a:lnTo>
                  <a:lnTo>
                    <a:pt x="97" y="20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3" name="Freeform 207"/>
            <p:cNvSpPr>
              <a:spLocks/>
            </p:cNvSpPr>
            <p:nvPr/>
          </p:nvSpPr>
          <p:spPr bwMode="auto">
            <a:xfrm>
              <a:off x="-438" y="-399"/>
              <a:ext cx="2" cy="8"/>
            </a:xfrm>
            <a:custGeom>
              <a:avLst/>
              <a:gdLst>
                <a:gd name="T0" fmla="*/ 0 w 48"/>
                <a:gd name="T1" fmla="*/ 0 h 200"/>
                <a:gd name="T2" fmla="*/ 0 w 48"/>
                <a:gd name="T3" fmla="*/ 0 h 200"/>
                <a:gd name="T4" fmla="*/ 0 w 48"/>
                <a:gd name="T5" fmla="*/ 0 h 200"/>
                <a:gd name="T6" fmla="*/ 0 w 48"/>
                <a:gd name="T7" fmla="*/ 0 h 200"/>
                <a:gd name="T8" fmla="*/ 0 w 48"/>
                <a:gd name="T9" fmla="*/ 0 h 200"/>
                <a:gd name="T10" fmla="*/ 0 w 48"/>
                <a:gd name="T11" fmla="*/ 0 h 200"/>
                <a:gd name="T12" fmla="*/ 0 w 48"/>
                <a:gd name="T13" fmla="*/ 0 h 200"/>
                <a:gd name="T14" fmla="*/ 0 w 48"/>
                <a:gd name="T15" fmla="*/ 0 h 200"/>
                <a:gd name="T16" fmla="*/ 0 w 48"/>
                <a:gd name="T17" fmla="*/ 0 h 200"/>
                <a:gd name="T18" fmla="*/ 0 w 48"/>
                <a:gd name="T19" fmla="*/ 0 h 200"/>
                <a:gd name="T20" fmla="*/ 0 w 48"/>
                <a:gd name="T21" fmla="*/ 0 h 200"/>
                <a:gd name="T22" fmla="*/ 0 w 48"/>
                <a:gd name="T23" fmla="*/ 0 h 200"/>
                <a:gd name="T24" fmla="*/ 0 w 48"/>
                <a:gd name="T25" fmla="*/ 0 h 200"/>
                <a:gd name="T26" fmla="*/ 0 w 48"/>
                <a:gd name="T27" fmla="*/ 0 h 200"/>
                <a:gd name="T28" fmla="*/ 0 w 48"/>
                <a:gd name="T29" fmla="*/ 0 h 200"/>
                <a:gd name="T30" fmla="*/ 0 w 48"/>
                <a:gd name="T31" fmla="*/ 0 h 200"/>
                <a:gd name="T32" fmla="*/ 0 w 48"/>
                <a:gd name="T33" fmla="*/ 0 h 200"/>
                <a:gd name="T34" fmla="*/ 0 w 48"/>
                <a:gd name="T35" fmla="*/ 0 h 200"/>
                <a:gd name="T36" fmla="*/ 0 w 48"/>
                <a:gd name="T37" fmla="*/ 0 h 200"/>
                <a:gd name="T38" fmla="*/ 0 w 48"/>
                <a:gd name="T39" fmla="*/ 0 h 200"/>
                <a:gd name="T40" fmla="*/ 0 w 48"/>
                <a:gd name="T41" fmla="*/ 0 h 2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200"/>
                <a:gd name="T65" fmla="*/ 48 w 48"/>
                <a:gd name="T66" fmla="*/ 200 h 20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200">
                  <a:moveTo>
                    <a:pt x="48" y="177"/>
                  </a:moveTo>
                  <a:lnTo>
                    <a:pt x="48" y="139"/>
                  </a:lnTo>
                  <a:lnTo>
                    <a:pt x="48" y="101"/>
                  </a:lnTo>
                  <a:lnTo>
                    <a:pt x="42" y="61"/>
                  </a:lnTo>
                  <a:lnTo>
                    <a:pt x="37" y="28"/>
                  </a:lnTo>
                  <a:lnTo>
                    <a:pt x="32" y="11"/>
                  </a:lnTo>
                  <a:lnTo>
                    <a:pt x="26" y="0"/>
                  </a:lnTo>
                  <a:lnTo>
                    <a:pt x="16" y="0"/>
                  </a:lnTo>
                  <a:lnTo>
                    <a:pt x="0" y="11"/>
                  </a:lnTo>
                  <a:lnTo>
                    <a:pt x="0" y="39"/>
                  </a:lnTo>
                  <a:lnTo>
                    <a:pt x="0" y="61"/>
                  </a:lnTo>
                  <a:lnTo>
                    <a:pt x="0" y="89"/>
                  </a:lnTo>
                  <a:lnTo>
                    <a:pt x="5" y="111"/>
                  </a:lnTo>
                  <a:lnTo>
                    <a:pt x="5" y="134"/>
                  </a:lnTo>
                  <a:lnTo>
                    <a:pt x="16" y="156"/>
                  </a:lnTo>
                  <a:lnTo>
                    <a:pt x="26" y="177"/>
                  </a:lnTo>
                  <a:lnTo>
                    <a:pt x="37" y="200"/>
                  </a:lnTo>
                  <a:lnTo>
                    <a:pt x="37" y="194"/>
                  </a:lnTo>
                  <a:lnTo>
                    <a:pt x="42" y="189"/>
                  </a:lnTo>
                  <a:lnTo>
                    <a:pt x="48" y="184"/>
                  </a:lnTo>
                  <a:lnTo>
                    <a:pt x="48" y="17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4" name="Freeform 208"/>
            <p:cNvSpPr>
              <a:spLocks/>
            </p:cNvSpPr>
            <p:nvPr/>
          </p:nvSpPr>
          <p:spPr bwMode="auto">
            <a:xfrm>
              <a:off x="-455" y="-378"/>
              <a:ext cx="5" cy="9"/>
            </a:xfrm>
            <a:custGeom>
              <a:avLst/>
              <a:gdLst>
                <a:gd name="T0" fmla="*/ 0 w 135"/>
                <a:gd name="T1" fmla="*/ 0 h 232"/>
                <a:gd name="T2" fmla="*/ 0 w 135"/>
                <a:gd name="T3" fmla="*/ 0 h 232"/>
                <a:gd name="T4" fmla="*/ 0 w 135"/>
                <a:gd name="T5" fmla="*/ 0 h 232"/>
                <a:gd name="T6" fmla="*/ 0 w 135"/>
                <a:gd name="T7" fmla="*/ 0 h 232"/>
                <a:gd name="T8" fmla="*/ 0 w 135"/>
                <a:gd name="T9" fmla="*/ 0 h 232"/>
                <a:gd name="T10" fmla="*/ 0 w 135"/>
                <a:gd name="T11" fmla="*/ 0 h 232"/>
                <a:gd name="T12" fmla="*/ 0 w 135"/>
                <a:gd name="T13" fmla="*/ 0 h 232"/>
                <a:gd name="T14" fmla="*/ 0 w 135"/>
                <a:gd name="T15" fmla="*/ 0 h 232"/>
                <a:gd name="T16" fmla="*/ 0 w 135"/>
                <a:gd name="T17" fmla="*/ 0 h 232"/>
                <a:gd name="T18" fmla="*/ 0 w 135"/>
                <a:gd name="T19" fmla="*/ 0 h 232"/>
                <a:gd name="T20" fmla="*/ 0 w 135"/>
                <a:gd name="T21" fmla="*/ 0 h 232"/>
                <a:gd name="T22" fmla="*/ 0 w 135"/>
                <a:gd name="T23" fmla="*/ 0 h 232"/>
                <a:gd name="T24" fmla="*/ 0 w 135"/>
                <a:gd name="T25" fmla="*/ 0 h 232"/>
                <a:gd name="T26" fmla="*/ 0 w 135"/>
                <a:gd name="T27" fmla="*/ 0 h 232"/>
                <a:gd name="T28" fmla="*/ 0 w 135"/>
                <a:gd name="T29" fmla="*/ 0 h 232"/>
                <a:gd name="T30" fmla="*/ 0 w 135"/>
                <a:gd name="T31" fmla="*/ 0 h 232"/>
                <a:gd name="T32" fmla="*/ 0 w 135"/>
                <a:gd name="T33" fmla="*/ 0 h 232"/>
                <a:gd name="T34" fmla="*/ 0 w 135"/>
                <a:gd name="T35" fmla="*/ 0 h 232"/>
                <a:gd name="T36" fmla="*/ 0 w 135"/>
                <a:gd name="T37" fmla="*/ 0 h 232"/>
                <a:gd name="T38" fmla="*/ 0 w 135"/>
                <a:gd name="T39" fmla="*/ 0 h 232"/>
                <a:gd name="T40" fmla="*/ 0 w 135"/>
                <a:gd name="T41" fmla="*/ 0 h 232"/>
                <a:gd name="T42" fmla="*/ 0 w 135"/>
                <a:gd name="T43" fmla="*/ 0 h 232"/>
                <a:gd name="T44" fmla="*/ 0 w 135"/>
                <a:gd name="T45" fmla="*/ 0 h 232"/>
                <a:gd name="T46" fmla="*/ 0 w 135"/>
                <a:gd name="T47" fmla="*/ 0 h 232"/>
                <a:gd name="T48" fmla="*/ 0 w 135"/>
                <a:gd name="T49" fmla="*/ 0 h 2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5"/>
                <a:gd name="T76" fmla="*/ 0 h 232"/>
                <a:gd name="T77" fmla="*/ 135 w 135"/>
                <a:gd name="T78" fmla="*/ 232 h 2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5" h="232">
                  <a:moveTo>
                    <a:pt x="135" y="216"/>
                  </a:moveTo>
                  <a:lnTo>
                    <a:pt x="135" y="177"/>
                  </a:lnTo>
                  <a:lnTo>
                    <a:pt x="135" y="138"/>
                  </a:lnTo>
                  <a:lnTo>
                    <a:pt x="135" y="99"/>
                  </a:lnTo>
                  <a:lnTo>
                    <a:pt x="135" y="66"/>
                  </a:lnTo>
                  <a:lnTo>
                    <a:pt x="119" y="43"/>
                  </a:lnTo>
                  <a:lnTo>
                    <a:pt x="98" y="27"/>
                  </a:lnTo>
                  <a:lnTo>
                    <a:pt x="70" y="16"/>
                  </a:lnTo>
                  <a:lnTo>
                    <a:pt x="43" y="0"/>
                  </a:lnTo>
                  <a:lnTo>
                    <a:pt x="32" y="5"/>
                  </a:lnTo>
                  <a:lnTo>
                    <a:pt x="16" y="10"/>
                  </a:lnTo>
                  <a:lnTo>
                    <a:pt x="6" y="22"/>
                  </a:lnTo>
                  <a:lnTo>
                    <a:pt x="0" y="38"/>
                  </a:lnTo>
                  <a:lnTo>
                    <a:pt x="6" y="77"/>
                  </a:lnTo>
                  <a:lnTo>
                    <a:pt x="6" y="111"/>
                  </a:lnTo>
                  <a:lnTo>
                    <a:pt x="11" y="149"/>
                  </a:lnTo>
                  <a:lnTo>
                    <a:pt x="11" y="194"/>
                  </a:lnTo>
                  <a:lnTo>
                    <a:pt x="22" y="221"/>
                  </a:lnTo>
                  <a:lnTo>
                    <a:pt x="54" y="232"/>
                  </a:lnTo>
                  <a:lnTo>
                    <a:pt x="98" y="232"/>
                  </a:lnTo>
                  <a:lnTo>
                    <a:pt x="135" y="232"/>
                  </a:lnTo>
                  <a:lnTo>
                    <a:pt x="135" y="221"/>
                  </a:lnTo>
                  <a:lnTo>
                    <a:pt x="135" y="2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5" name="Freeform 209"/>
            <p:cNvSpPr>
              <a:spLocks/>
            </p:cNvSpPr>
            <p:nvPr/>
          </p:nvSpPr>
          <p:spPr bwMode="auto">
            <a:xfrm>
              <a:off x="-401" y="-556"/>
              <a:ext cx="6" cy="12"/>
            </a:xfrm>
            <a:custGeom>
              <a:avLst/>
              <a:gdLst>
                <a:gd name="T0" fmla="*/ 0 w 173"/>
                <a:gd name="T1" fmla="*/ 0 h 311"/>
                <a:gd name="T2" fmla="*/ 0 w 173"/>
                <a:gd name="T3" fmla="*/ 0 h 311"/>
                <a:gd name="T4" fmla="*/ 0 w 173"/>
                <a:gd name="T5" fmla="*/ 0 h 311"/>
                <a:gd name="T6" fmla="*/ 0 w 173"/>
                <a:gd name="T7" fmla="*/ 0 h 311"/>
                <a:gd name="T8" fmla="*/ 0 w 173"/>
                <a:gd name="T9" fmla="*/ 0 h 311"/>
                <a:gd name="T10" fmla="*/ 0 w 173"/>
                <a:gd name="T11" fmla="*/ 0 h 311"/>
                <a:gd name="T12" fmla="*/ 0 w 173"/>
                <a:gd name="T13" fmla="*/ 0 h 311"/>
                <a:gd name="T14" fmla="*/ 0 w 173"/>
                <a:gd name="T15" fmla="*/ 0 h 311"/>
                <a:gd name="T16" fmla="*/ 0 w 173"/>
                <a:gd name="T17" fmla="*/ 0 h 311"/>
                <a:gd name="T18" fmla="*/ 0 w 173"/>
                <a:gd name="T19" fmla="*/ 0 h 311"/>
                <a:gd name="T20" fmla="*/ 0 w 173"/>
                <a:gd name="T21" fmla="*/ 0 h 311"/>
                <a:gd name="T22" fmla="*/ 0 w 173"/>
                <a:gd name="T23" fmla="*/ 0 h 311"/>
                <a:gd name="T24" fmla="*/ 0 w 173"/>
                <a:gd name="T25" fmla="*/ 0 h 311"/>
                <a:gd name="T26" fmla="*/ 0 w 173"/>
                <a:gd name="T27" fmla="*/ 0 h 311"/>
                <a:gd name="T28" fmla="*/ 0 w 173"/>
                <a:gd name="T29" fmla="*/ 0 h 311"/>
                <a:gd name="T30" fmla="*/ 0 w 173"/>
                <a:gd name="T31" fmla="*/ 0 h 311"/>
                <a:gd name="T32" fmla="*/ 0 w 173"/>
                <a:gd name="T33" fmla="*/ 0 h 311"/>
                <a:gd name="T34" fmla="*/ 0 w 173"/>
                <a:gd name="T35" fmla="*/ 0 h 311"/>
                <a:gd name="T36" fmla="*/ 0 w 173"/>
                <a:gd name="T37" fmla="*/ 0 h 311"/>
                <a:gd name="T38" fmla="*/ 0 w 173"/>
                <a:gd name="T39" fmla="*/ 0 h 311"/>
                <a:gd name="T40" fmla="*/ 0 w 173"/>
                <a:gd name="T41" fmla="*/ 0 h 311"/>
                <a:gd name="T42" fmla="*/ 0 w 173"/>
                <a:gd name="T43" fmla="*/ 0 h 311"/>
                <a:gd name="T44" fmla="*/ 0 w 173"/>
                <a:gd name="T45" fmla="*/ 0 h 311"/>
                <a:gd name="T46" fmla="*/ 0 w 173"/>
                <a:gd name="T47" fmla="*/ 0 h 311"/>
                <a:gd name="T48" fmla="*/ 0 w 173"/>
                <a:gd name="T49" fmla="*/ 0 h 311"/>
                <a:gd name="T50" fmla="*/ 0 w 173"/>
                <a:gd name="T51" fmla="*/ 0 h 311"/>
                <a:gd name="T52" fmla="*/ 0 w 173"/>
                <a:gd name="T53" fmla="*/ 0 h 311"/>
                <a:gd name="T54" fmla="*/ 0 w 173"/>
                <a:gd name="T55" fmla="*/ 0 h 311"/>
                <a:gd name="T56" fmla="*/ 0 w 173"/>
                <a:gd name="T57" fmla="*/ 0 h 311"/>
                <a:gd name="T58" fmla="*/ 0 w 173"/>
                <a:gd name="T59" fmla="*/ 0 h 311"/>
                <a:gd name="T60" fmla="*/ 0 w 173"/>
                <a:gd name="T61" fmla="*/ 0 h 311"/>
                <a:gd name="T62" fmla="*/ 0 w 173"/>
                <a:gd name="T63" fmla="*/ 0 h 311"/>
                <a:gd name="T64" fmla="*/ 0 w 173"/>
                <a:gd name="T65" fmla="*/ 0 h 3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3"/>
                <a:gd name="T100" fmla="*/ 0 h 311"/>
                <a:gd name="T101" fmla="*/ 173 w 173"/>
                <a:gd name="T102" fmla="*/ 311 h 31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3" h="311">
                  <a:moveTo>
                    <a:pt x="157" y="284"/>
                  </a:moveTo>
                  <a:lnTo>
                    <a:pt x="157" y="278"/>
                  </a:lnTo>
                  <a:lnTo>
                    <a:pt x="162" y="273"/>
                  </a:lnTo>
                  <a:lnTo>
                    <a:pt x="168" y="266"/>
                  </a:lnTo>
                  <a:lnTo>
                    <a:pt x="168" y="261"/>
                  </a:lnTo>
                  <a:lnTo>
                    <a:pt x="173" y="223"/>
                  </a:lnTo>
                  <a:lnTo>
                    <a:pt x="173" y="183"/>
                  </a:lnTo>
                  <a:lnTo>
                    <a:pt x="168" y="145"/>
                  </a:lnTo>
                  <a:lnTo>
                    <a:pt x="162" y="106"/>
                  </a:lnTo>
                  <a:lnTo>
                    <a:pt x="157" y="84"/>
                  </a:lnTo>
                  <a:lnTo>
                    <a:pt x="146" y="62"/>
                  </a:lnTo>
                  <a:lnTo>
                    <a:pt x="130" y="39"/>
                  </a:lnTo>
                  <a:lnTo>
                    <a:pt x="108" y="17"/>
                  </a:lnTo>
                  <a:lnTo>
                    <a:pt x="97" y="12"/>
                  </a:lnTo>
                  <a:lnTo>
                    <a:pt x="86" y="6"/>
                  </a:lnTo>
                  <a:lnTo>
                    <a:pt x="76" y="6"/>
                  </a:lnTo>
                  <a:lnTo>
                    <a:pt x="60" y="0"/>
                  </a:lnTo>
                  <a:lnTo>
                    <a:pt x="38" y="17"/>
                  </a:lnTo>
                  <a:lnTo>
                    <a:pt x="28" y="39"/>
                  </a:lnTo>
                  <a:lnTo>
                    <a:pt x="17" y="72"/>
                  </a:lnTo>
                  <a:lnTo>
                    <a:pt x="6" y="100"/>
                  </a:lnTo>
                  <a:lnTo>
                    <a:pt x="0" y="128"/>
                  </a:lnTo>
                  <a:lnTo>
                    <a:pt x="6" y="167"/>
                  </a:lnTo>
                  <a:lnTo>
                    <a:pt x="12" y="206"/>
                  </a:lnTo>
                  <a:lnTo>
                    <a:pt x="6" y="250"/>
                  </a:lnTo>
                  <a:lnTo>
                    <a:pt x="28" y="278"/>
                  </a:lnTo>
                  <a:lnTo>
                    <a:pt x="65" y="294"/>
                  </a:lnTo>
                  <a:lnTo>
                    <a:pt x="102" y="306"/>
                  </a:lnTo>
                  <a:lnTo>
                    <a:pt x="146" y="311"/>
                  </a:lnTo>
                  <a:lnTo>
                    <a:pt x="146" y="306"/>
                  </a:lnTo>
                  <a:lnTo>
                    <a:pt x="146" y="301"/>
                  </a:lnTo>
                  <a:lnTo>
                    <a:pt x="152" y="294"/>
                  </a:lnTo>
                  <a:lnTo>
                    <a:pt x="157" y="28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6" name="Freeform 210"/>
            <p:cNvSpPr>
              <a:spLocks/>
            </p:cNvSpPr>
            <p:nvPr/>
          </p:nvSpPr>
          <p:spPr bwMode="auto">
            <a:xfrm>
              <a:off x="-439" y="-422"/>
              <a:ext cx="2" cy="3"/>
            </a:xfrm>
            <a:custGeom>
              <a:avLst/>
              <a:gdLst>
                <a:gd name="T0" fmla="*/ 0 w 48"/>
                <a:gd name="T1" fmla="*/ 0 h 72"/>
                <a:gd name="T2" fmla="*/ 0 w 48"/>
                <a:gd name="T3" fmla="*/ 0 h 72"/>
                <a:gd name="T4" fmla="*/ 0 w 48"/>
                <a:gd name="T5" fmla="*/ 0 h 72"/>
                <a:gd name="T6" fmla="*/ 0 w 48"/>
                <a:gd name="T7" fmla="*/ 0 h 72"/>
                <a:gd name="T8" fmla="*/ 0 w 48"/>
                <a:gd name="T9" fmla="*/ 0 h 72"/>
                <a:gd name="T10" fmla="*/ 0 w 48"/>
                <a:gd name="T11" fmla="*/ 0 h 72"/>
                <a:gd name="T12" fmla="*/ 0 w 48"/>
                <a:gd name="T13" fmla="*/ 0 h 72"/>
                <a:gd name="T14" fmla="*/ 0 w 48"/>
                <a:gd name="T15" fmla="*/ 0 h 72"/>
                <a:gd name="T16" fmla="*/ 0 w 48"/>
                <a:gd name="T17" fmla="*/ 0 h 72"/>
                <a:gd name="T18" fmla="*/ 0 w 48"/>
                <a:gd name="T19" fmla="*/ 0 h 72"/>
                <a:gd name="T20" fmla="*/ 0 w 48"/>
                <a:gd name="T21" fmla="*/ 0 h 72"/>
                <a:gd name="T22" fmla="*/ 0 w 48"/>
                <a:gd name="T23" fmla="*/ 0 h 72"/>
                <a:gd name="T24" fmla="*/ 0 w 48"/>
                <a:gd name="T25" fmla="*/ 0 h 72"/>
                <a:gd name="T26" fmla="*/ 0 w 48"/>
                <a:gd name="T27" fmla="*/ 0 h 72"/>
                <a:gd name="T28" fmla="*/ 0 w 48"/>
                <a:gd name="T29" fmla="*/ 0 h 72"/>
                <a:gd name="T30" fmla="*/ 0 w 48"/>
                <a:gd name="T31" fmla="*/ 0 h 72"/>
                <a:gd name="T32" fmla="*/ 0 w 48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8"/>
                <a:gd name="T52" fmla="*/ 0 h 72"/>
                <a:gd name="T53" fmla="*/ 48 w 48"/>
                <a:gd name="T54" fmla="*/ 72 h 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8" h="72">
                  <a:moveTo>
                    <a:pt x="42" y="50"/>
                  </a:moveTo>
                  <a:lnTo>
                    <a:pt x="42" y="44"/>
                  </a:lnTo>
                  <a:lnTo>
                    <a:pt x="42" y="34"/>
                  </a:lnTo>
                  <a:lnTo>
                    <a:pt x="32" y="17"/>
                  </a:lnTo>
                  <a:lnTo>
                    <a:pt x="26" y="0"/>
                  </a:lnTo>
                  <a:lnTo>
                    <a:pt x="16" y="0"/>
                  </a:lnTo>
                  <a:lnTo>
                    <a:pt x="10" y="5"/>
                  </a:lnTo>
                  <a:lnTo>
                    <a:pt x="5" y="22"/>
                  </a:lnTo>
                  <a:lnTo>
                    <a:pt x="0" y="39"/>
                  </a:lnTo>
                  <a:lnTo>
                    <a:pt x="5" y="50"/>
                  </a:lnTo>
                  <a:lnTo>
                    <a:pt x="16" y="61"/>
                  </a:lnTo>
                  <a:lnTo>
                    <a:pt x="32" y="72"/>
                  </a:lnTo>
                  <a:lnTo>
                    <a:pt x="48" y="72"/>
                  </a:lnTo>
                  <a:lnTo>
                    <a:pt x="48" y="67"/>
                  </a:lnTo>
                  <a:lnTo>
                    <a:pt x="48" y="61"/>
                  </a:lnTo>
                  <a:lnTo>
                    <a:pt x="42" y="55"/>
                  </a:lnTo>
                  <a:lnTo>
                    <a:pt x="42" y="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7" name="Freeform 211"/>
            <p:cNvSpPr>
              <a:spLocks/>
            </p:cNvSpPr>
            <p:nvPr/>
          </p:nvSpPr>
          <p:spPr bwMode="auto">
            <a:xfrm>
              <a:off x="-418" y="-550"/>
              <a:ext cx="16" cy="19"/>
            </a:xfrm>
            <a:custGeom>
              <a:avLst/>
              <a:gdLst>
                <a:gd name="T0" fmla="*/ 0 w 437"/>
                <a:gd name="T1" fmla="*/ 0 h 455"/>
                <a:gd name="T2" fmla="*/ 0 w 437"/>
                <a:gd name="T3" fmla="*/ 0 h 455"/>
                <a:gd name="T4" fmla="*/ 0 w 437"/>
                <a:gd name="T5" fmla="*/ 0 h 455"/>
                <a:gd name="T6" fmla="*/ 0 w 437"/>
                <a:gd name="T7" fmla="*/ 0 h 455"/>
                <a:gd name="T8" fmla="*/ 0 w 437"/>
                <a:gd name="T9" fmla="*/ 0 h 455"/>
                <a:gd name="T10" fmla="*/ 0 w 437"/>
                <a:gd name="T11" fmla="*/ 0 h 455"/>
                <a:gd name="T12" fmla="*/ 0 w 437"/>
                <a:gd name="T13" fmla="*/ 0 h 455"/>
                <a:gd name="T14" fmla="*/ 0 w 437"/>
                <a:gd name="T15" fmla="*/ 0 h 455"/>
                <a:gd name="T16" fmla="*/ 0 w 437"/>
                <a:gd name="T17" fmla="*/ 0 h 455"/>
                <a:gd name="T18" fmla="*/ 0 w 437"/>
                <a:gd name="T19" fmla="*/ 0 h 455"/>
                <a:gd name="T20" fmla="*/ 0 w 437"/>
                <a:gd name="T21" fmla="*/ 0 h 455"/>
                <a:gd name="T22" fmla="*/ 0 w 437"/>
                <a:gd name="T23" fmla="*/ 0 h 455"/>
                <a:gd name="T24" fmla="*/ 0 w 437"/>
                <a:gd name="T25" fmla="*/ 0 h 455"/>
                <a:gd name="T26" fmla="*/ 0 w 437"/>
                <a:gd name="T27" fmla="*/ 0 h 455"/>
                <a:gd name="T28" fmla="*/ 0 w 437"/>
                <a:gd name="T29" fmla="*/ 0 h 455"/>
                <a:gd name="T30" fmla="*/ 0 w 437"/>
                <a:gd name="T31" fmla="*/ 0 h 455"/>
                <a:gd name="T32" fmla="*/ 0 w 437"/>
                <a:gd name="T33" fmla="*/ 0 h 455"/>
                <a:gd name="T34" fmla="*/ 0 w 437"/>
                <a:gd name="T35" fmla="*/ 0 h 455"/>
                <a:gd name="T36" fmla="*/ 0 w 437"/>
                <a:gd name="T37" fmla="*/ 0 h 455"/>
                <a:gd name="T38" fmla="*/ 0 w 437"/>
                <a:gd name="T39" fmla="*/ 0 h 455"/>
                <a:gd name="T40" fmla="*/ 0 w 437"/>
                <a:gd name="T41" fmla="*/ 0 h 455"/>
                <a:gd name="T42" fmla="*/ 0 w 437"/>
                <a:gd name="T43" fmla="*/ 0 h 455"/>
                <a:gd name="T44" fmla="*/ 0 w 437"/>
                <a:gd name="T45" fmla="*/ 0 h 455"/>
                <a:gd name="T46" fmla="*/ 0 w 437"/>
                <a:gd name="T47" fmla="*/ 0 h 455"/>
                <a:gd name="T48" fmla="*/ 0 w 437"/>
                <a:gd name="T49" fmla="*/ 0 h 455"/>
                <a:gd name="T50" fmla="*/ 0 w 437"/>
                <a:gd name="T51" fmla="*/ 0 h 455"/>
                <a:gd name="T52" fmla="*/ 0 w 437"/>
                <a:gd name="T53" fmla="*/ 0 h 455"/>
                <a:gd name="T54" fmla="*/ 0 w 437"/>
                <a:gd name="T55" fmla="*/ 0 h 455"/>
                <a:gd name="T56" fmla="*/ 0 w 437"/>
                <a:gd name="T57" fmla="*/ 0 h 455"/>
                <a:gd name="T58" fmla="*/ 0 w 437"/>
                <a:gd name="T59" fmla="*/ 0 h 455"/>
                <a:gd name="T60" fmla="*/ 0 w 437"/>
                <a:gd name="T61" fmla="*/ 0 h 455"/>
                <a:gd name="T62" fmla="*/ 0 w 437"/>
                <a:gd name="T63" fmla="*/ 0 h 455"/>
                <a:gd name="T64" fmla="*/ 0 w 437"/>
                <a:gd name="T65" fmla="*/ 0 h 45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37"/>
                <a:gd name="T100" fmla="*/ 0 h 455"/>
                <a:gd name="T101" fmla="*/ 437 w 437"/>
                <a:gd name="T102" fmla="*/ 455 h 45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37" h="455">
                  <a:moveTo>
                    <a:pt x="437" y="299"/>
                  </a:moveTo>
                  <a:lnTo>
                    <a:pt x="388" y="27"/>
                  </a:lnTo>
                  <a:lnTo>
                    <a:pt x="383" y="22"/>
                  </a:lnTo>
                  <a:lnTo>
                    <a:pt x="372" y="17"/>
                  </a:lnTo>
                  <a:lnTo>
                    <a:pt x="361" y="10"/>
                  </a:lnTo>
                  <a:lnTo>
                    <a:pt x="345" y="5"/>
                  </a:lnTo>
                  <a:lnTo>
                    <a:pt x="334" y="0"/>
                  </a:lnTo>
                  <a:lnTo>
                    <a:pt x="323" y="0"/>
                  </a:lnTo>
                  <a:lnTo>
                    <a:pt x="313" y="5"/>
                  </a:lnTo>
                  <a:lnTo>
                    <a:pt x="297" y="10"/>
                  </a:lnTo>
                  <a:lnTo>
                    <a:pt x="281" y="22"/>
                  </a:lnTo>
                  <a:lnTo>
                    <a:pt x="258" y="44"/>
                  </a:lnTo>
                  <a:lnTo>
                    <a:pt x="242" y="72"/>
                  </a:lnTo>
                  <a:lnTo>
                    <a:pt x="221" y="83"/>
                  </a:lnTo>
                  <a:lnTo>
                    <a:pt x="183" y="77"/>
                  </a:lnTo>
                  <a:lnTo>
                    <a:pt x="150" y="72"/>
                  </a:lnTo>
                  <a:lnTo>
                    <a:pt x="113" y="66"/>
                  </a:lnTo>
                  <a:lnTo>
                    <a:pt x="75" y="72"/>
                  </a:lnTo>
                  <a:lnTo>
                    <a:pt x="54" y="83"/>
                  </a:lnTo>
                  <a:lnTo>
                    <a:pt x="37" y="93"/>
                  </a:lnTo>
                  <a:lnTo>
                    <a:pt x="16" y="111"/>
                  </a:lnTo>
                  <a:lnTo>
                    <a:pt x="0" y="133"/>
                  </a:lnTo>
                  <a:lnTo>
                    <a:pt x="0" y="144"/>
                  </a:lnTo>
                  <a:lnTo>
                    <a:pt x="5" y="161"/>
                  </a:lnTo>
                  <a:lnTo>
                    <a:pt x="5" y="171"/>
                  </a:lnTo>
                  <a:lnTo>
                    <a:pt x="10" y="188"/>
                  </a:lnTo>
                  <a:lnTo>
                    <a:pt x="21" y="211"/>
                  </a:lnTo>
                  <a:lnTo>
                    <a:pt x="32" y="233"/>
                  </a:lnTo>
                  <a:lnTo>
                    <a:pt x="32" y="261"/>
                  </a:lnTo>
                  <a:lnTo>
                    <a:pt x="32" y="282"/>
                  </a:lnTo>
                  <a:lnTo>
                    <a:pt x="32" y="311"/>
                  </a:lnTo>
                  <a:lnTo>
                    <a:pt x="26" y="344"/>
                  </a:lnTo>
                  <a:lnTo>
                    <a:pt x="26" y="372"/>
                  </a:lnTo>
                  <a:lnTo>
                    <a:pt x="21" y="399"/>
                  </a:lnTo>
                  <a:lnTo>
                    <a:pt x="21" y="405"/>
                  </a:lnTo>
                  <a:lnTo>
                    <a:pt x="26" y="410"/>
                  </a:lnTo>
                  <a:lnTo>
                    <a:pt x="37" y="422"/>
                  </a:lnTo>
                  <a:lnTo>
                    <a:pt x="43" y="432"/>
                  </a:lnTo>
                  <a:lnTo>
                    <a:pt x="54" y="438"/>
                  </a:lnTo>
                  <a:lnTo>
                    <a:pt x="70" y="443"/>
                  </a:lnTo>
                  <a:lnTo>
                    <a:pt x="81" y="449"/>
                  </a:lnTo>
                  <a:lnTo>
                    <a:pt x="92" y="455"/>
                  </a:lnTo>
                  <a:lnTo>
                    <a:pt x="118" y="449"/>
                  </a:lnTo>
                  <a:lnTo>
                    <a:pt x="140" y="449"/>
                  </a:lnTo>
                  <a:lnTo>
                    <a:pt x="167" y="438"/>
                  </a:lnTo>
                  <a:lnTo>
                    <a:pt x="194" y="427"/>
                  </a:lnTo>
                  <a:lnTo>
                    <a:pt x="199" y="415"/>
                  </a:lnTo>
                  <a:lnTo>
                    <a:pt x="199" y="399"/>
                  </a:lnTo>
                  <a:lnTo>
                    <a:pt x="199" y="377"/>
                  </a:lnTo>
                  <a:lnTo>
                    <a:pt x="194" y="355"/>
                  </a:lnTo>
                  <a:lnTo>
                    <a:pt x="199" y="349"/>
                  </a:lnTo>
                  <a:lnTo>
                    <a:pt x="205" y="339"/>
                  </a:lnTo>
                  <a:lnTo>
                    <a:pt x="210" y="327"/>
                  </a:lnTo>
                  <a:lnTo>
                    <a:pt x="221" y="316"/>
                  </a:lnTo>
                  <a:lnTo>
                    <a:pt x="253" y="322"/>
                  </a:lnTo>
                  <a:lnTo>
                    <a:pt x="286" y="332"/>
                  </a:lnTo>
                  <a:lnTo>
                    <a:pt x="313" y="349"/>
                  </a:lnTo>
                  <a:lnTo>
                    <a:pt x="345" y="366"/>
                  </a:lnTo>
                  <a:lnTo>
                    <a:pt x="372" y="360"/>
                  </a:lnTo>
                  <a:lnTo>
                    <a:pt x="394" y="355"/>
                  </a:lnTo>
                  <a:lnTo>
                    <a:pt x="415" y="339"/>
                  </a:lnTo>
                  <a:lnTo>
                    <a:pt x="437" y="311"/>
                  </a:lnTo>
                  <a:lnTo>
                    <a:pt x="437" y="305"/>
                  </a:lnTo>
                  <a:lnTo>
                    <a:pt x="437" y="29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8" name="Freeform 212"/>
            <p:cNvSpPr>
              <a:spLocks/>
            </p:cNvSpPr>
            <p:nvPr/>
          </p:nvSpPr>
          <p:spPr bwMode="auto">
            <a:xfrm>
              <a:off x="-440" y="-446"/>
              <a:ext cx="1" cy="10"/>
            </a:xfrm>
            <a:custGeom>
              <a:avLst/>
              <a:gdLst>
                <a:gd name="T0" fmla="*/ 0 w 38"/>
                <a:gd name="T1" fmla="*/ 0 h 233"/>
                <a:gd name="T2" fmla="*/ 0 w 38"/>
                <a:gd name="T3" fmla="*/ 0 h 233"/>
                <a:gd name="T4" fmla="*/ 0 w 38"/>
                <a:gd name="T5" fmla="*/ 0 h 233"/>
                <a:gd name="T6" fmla="*/ 0 w 38"/>
                <a:gd name="T7" fmla="*/ 0 h 233"/>
                <a:gd name="T8" fmla="*/ 0 w 38"/>
                <a:gd name="T9" fmla="*/ 0 h 233"/>
                <a:gd name="T10" fmla="*/ 0 w 38"/>
                <a:gd name="T11" fmla="*/ 0 h 233"/>
                <a:gd name="T12" fmla="*/ 0 w 38"/>
                <a:gd name="T13" fmla="*/ 0 h 233"/>
                <a:gd name="T14" fmla="*/ 0 w 38"/>
                <a:gd name="T15" fmla="*/ 0 h 233"/>
                <a:gd name="T16" fmla="*/ 0 w 38"/>
                <a:gd name="T17" fmla="*/ 0 h 233"/>
                <a:gd name="T18" fmla="*/ 0 w 38"/>
                <a:gd name="T19" fmla="*/ 0 h 233"/>
                <a:gd name="T20" fmla="*/ 0 w 38"/>
                <a:gd name="T21" fmla="*/ 0 h 233"/>
                <a:gd name="T22" fmla="*/ 0 w 38"/>
                <a:gd name="T23" fmla="*/ 0 h 233"/>
                <a:gd name="T24" fmla="*/ 0 w 38"/>
                <a:gd name="T25" fmla="*/ 0 h 233"/>
                <a:gd name="T26" fmla="*/ 0 w 38"/>
                <a:gd name="T27" fmla="*/ 0 h 2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"/>
                <a:gd name="T43" fmla="*/ 0 h 233"/>
                <a:gd name="T44" fmla="*/ 38 w 38"/>
                <a:gd name="T45" fmla="*/ 233 h 23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" h="233">
                  <a:moveTo>
                    <a:pt x="33" y="199"/>
                  </a:moveTo>
                  <a:lnTo>
                    <a:pt x="17" y="0"/>
                  </a:lnTo>
                  <a:lnTo>
                    <a:pt x="11" y="22"/>
                  </a:lnTo>
                  <a:lnTo>
                    <a:pt x="5" y="44"/>
                  </a:lnTo>
                  <a:lnTo>
                    <a:pt x="0" y="72"/>
                  </a:lnTo>
                  <a:lnTo>
                    <a:pt x="0" y="105"/>
                  </a:lnTo>
                  <a:lnTo>
                    <a:pt x="5" y="133"/>
                  </a:lnTo>
                  <a:lnTo>
                    <a:pt x="5" y="166"/>
                  </a:lnTo>
                  <a:lnTo>
                    <a:pt x="11" y="194"/>
                  </a:lnTo>
                  <a:lnTo>
                    <a:pt x="17" y="216"/>
                  </a:lnTo>
                  <a:lnTo>
                    <a:pt x="22" y="221"/>
                  </a:lnTo>
                  <a:lnTo>
                    <a:pt x="33" y="233"/>
                  </a:lnTo>
                  <a:lnTo>
                    <a:pt x="38" y="233"/>
                  </a:lnTo>
                  <a:lnTo>
                    <a:pt x="33" y="1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9" name="Freeform 213"/>
            <p:cNvSpPr>
              <a:spLocks/>
            </p:cNvSpPr>
            <p:nvPr/>
          </p:nvSpPr>
          <p:spPr bwMode="auto">
            <a:xfrm>
              <a:off x="-410" y="-591"/>
              <a:ext cx="15" cy="24"/>
            </a:xfrm>
            <a:custGeom>
              <a:avLst/>
              <a:gdLst>
                <a:gd name="T0" fmla="*/ 0 w 421"/>
                <a:gd name="T1" fmla="*/ 0 h 605"/>
                <a:gd name="T2" fmla="*/ 0 w 421"/>
                <a:gd name="T3" fmla="*/ 0 h 605"/>
                <a:gd name="T4" fmla="*/ 0 w 421"/>
                <a:gd name="T5" fmla="*/ 0 h 605"/>
                <a:gd name="T6" fmla="*/ 0 w 421"/>
                <a:gd name="T7" fmla="*/ 0 h 605"/>
                <a:gd name="T8" fmla="*/ 0 w 421"/>
                <a:gd name="T9" fmla="*/ 0 h 605"/>
                <a:gd name="T10" fmla="*/ 0 w 421"/>
                <a:gd name="T11" fmla="*/ 0 h 605"/>
                <a:gd name="T12" fmla="*/ 0 w 421"/>
                <a:gd name="T13" fmla="*/ 0 h 605"/>
                <a:gd name="T14" fmla="*/ 0 w 421"/>
                <a:gd name="T15" fmla="*/ 0 h 605"/>
                <a:gd name="T16" fmla="*/ 0 w 421"/>
                <a:gd name="T17" fmla="*/ 0 h 605"/>
                <a:gd name="T18" fmla="*/ 0 w 421"/>
                <a:gd name="T19" fmla="*/ 0 h 605"/>
                <a:gd name="T20" fmla="*/ 0 w 421"/>
                <a:gd name="T21" fmla="*/ 0 h 605"/>
                <a:gd name="T22" fmla="*/ 0 w 421"/>
                <a:gd name="T23" fmla="*/ 0 h 605"/>
                <a:gd name="T24" fmla="*/ 0 w 421"/>
                <a:gd name="T25" fmla="*/ 0 h 605"/>
                <a:gd name="T26" fmla="*/ 0 w 421"/>
                <a:gd name="T27" fmla="*/ 0 h 605"/>
                <a:gd name="T28" fmla="*/ 0 w 421"/>
                <a:gd name="T29" fmla="*/ 0 h 605"/>
                <a:gd name="T30" fmla="*/ 0 w 421"/>
                <a:gd name="T31" fmla="*/ 0 h 605"/>
                <a:gd name="T32" fmla="*/ 0 w 421"/>
                <a:gd name="T33" fmla="*/ 0 h 605"/>
                <a:gd name="T34" fmla="*/ 0 w 421"/>
                <a:gd name="T35" fmla="*/ 0 h 605"/>
                <a:gd name="T36" fmla="*/ 0 w 421"/>
                <a:gd name="T37" fmla="*/ 0 h 605"/>
                <a:gd name="T38" fmla="*/ 0 w 421"/>
                <a:gd name="T39" fmla="*/ 0 h 605"/>
                <a:gd name="T40" fmla="*/ 0 w 421"/>
                <a:gd name="T41" fmla="*/ 0 h 605"/>
                <a:gd name="T42" fmla="*/ 0 w 421"/>
                <a:gd name="T43" fmla="*/ 0 h 605"/>
                <a:gd name="T44" fmla="*/ 0 w 421"/>
                <a:gd name="T45" fmla="*/ 0 h 605"/>
                <a:gd name="T46" fmla="*/ 0 w 421"/>
                <a:gd name="T47" fmla="*/ 0 h 605"/>
                <a:gd name="T48" fmla="*/ 0 w 421"/>
                <a:gd name="T49" fmla="*/ 0 h 605"/>
                <a:gd name="T50" fmla="*/ 0 w 421"/>
                <a:gd name="T51" fmla="*/ 0 h 605"/>
                <a:gd name="T52" fmla="*/ 0 w 421"/>
                <a:gd name="T53" fmla="*/ 0 h 605"/>
                <a:gd name="T54" fmla="*/ 0 w 421"/>
                <a:gd name="T55" fmla="*/ 0 h 605"/>
                <a:gd name="T56" fmla="*/ 0 w 421"/>
                <a:gd name="T57" fmla="*/ 0 h 605"/>
                <a:gd name="T58" fmla="*/ 0 w 421"/>
                <a:gd name="T59" fmla="*/ 0 h 605"/>
                <a:gd name="T60" fmla="*/ 0 w 421"/>
                <a:gd name="T61" fmla="*/ 0 h 605"/>
                <a:gd name="T62" fmla="*/ 0 w 421"/>
                <a:gd name="T63" fmla="*/ 0 h 605"/>
                <a:gd name="T64" fmla="*/ 0 w 421"/>
                <a:gd name="T65" fmla="*/ 0 h 605"/>
                <a:gd name="T66" fmla="*/ 0 w 421"/>
                <a:gd name="T67" fmla="*/ 0 h 605"/>
                <a:gd name="T68" fmla="*/ 0 w 421"/>
                <a:gd name="T69" fmla="*/ 0 h 605"/>
                <a:gd name="T70" fmla="*/ 0 w 421"/>
                <a:gd name="T71" fmla="*/ 0 h 605"/>
                <a:gd name="T72" fmla="*/ 0 w 421"/>
                <a:gd name="T73" fmla="*/ 0 h 605"/>
                <a:gd name="T74" fmla="*/ 0 w 421"/>
                <a:gd name="T75" fmla="*/ 0 h 605"/>
                <a:gd name="T76" fmla="*/ 0 w 421"/>
                <a:gd name="T77" fmla="*/ 0 h 605"/>
                <a:gd name="T78" fmla="*/ 0 w 421"/>
                <a:gd name="T79" fmla="*/ 0 h 605"/>
                <a:gd name="T80" fmla="*/ 0 w 421"/>
                <a:gd name="T81" fmla="*/ 0 h 605"/>
                <a:gd name="T82" fmla="*/ 0 w 421"/>
                <a:gd name="T83" fmla="*/ 0 h 605"/>
                <a:gd name="T84" fmla="*/ 0 w 421"/>
                <a:gd name="T85" fmla="*/ 0 h 605"/>
                <a:gd name="T86" fmla="*/ 0 w 421"/>
                <a:gd name="T87" fmla="*/ 0 h 605"/>
                <a:gd name="T88" fmla="*/ 0 w 421"/>
                <a:gd name="T89" fmla="*/ 0 h 605"/>
                <a:gd name="T90" fmla="*/ 0 w 421"/>
                <a:gd name="T91" fmla="*/ 0 h 605"/>
                <a:gd name="T92" fmla="*/ 0 w 421"/>
                <a:gd name="T93" fmla="*/ 0 h 605"/>
                <a:gd name="T94" fmla="*/ 0 w 421"/>
                <a:gd name="T95" fmla="*/ 0 h 605"/>
                <a:gd name="T96" fmla="*/ 0 w 421"/>
                <a:gd name="T97" fmla="*/ 0 h 605"/>
                <a:gd name="T98" fmla="*/ 0 w 421"/>
                <a:gd name="T99" fmla="*/ 0 h 605"/>
                <a:gd name="T100" fmla="*/ 0 w 421"/>
                <a:gd name="T101" fmla="*/ 0 h 605"/>
                <a:gd name="T102" fmla="*/ 0 w 421"/>
                <a:gd name="T103" fmla="*/ 0 h 605"/>
                <a:gd name="T104" fmla="*/ 0 w 421"/>
                <a:gd name="T105" fmla="*/ 0 h 605"/>
                <a:gd name="T106" fmla="*/ 0 w 421"/>
                <a:gd name="T107" fmla="*/ 0 h 605"/>
                <a:gd name="T108" fmla="*/ 0 w 421"/>
                <a:gd name="T109" fmla="*/ 0 h 605"/>
                <a:gd name="T110" fmla="*/ 0 w 421"/>
                <a:gd name="T111" fmla="*/ 0 h 605"/>
                <a:gd name="T112" fmla="*/ 0 w 421"/>
                <a:gd name="T113" fmla="*/ 0 h 605"/>
                <a:gd name="T114" fmla="*/ 0 w 421"/>
                <a:gd name="T115" fmla="*/ 0 h 605"/>
                <a:gd name="T116" fmla="*/ 0 w 421"/>
                <a:gd name="T117" fmla="*/ 0 h 605"/>
                <a:gd name="T118" fmla="*/ 0 w 421"/>
                <a:gd name="T119" fmla="*/ 0 h 605"/>
                <a:gd name="T120" fmla="*/ 0 w 421"/>
                <a:gd name="T121" fmla="*/ 0 h 605"/>
                <a:gd name="T122" fmla="*/ 0 w 421"/>
                <a:gd name="T123" fmla="*/ 0 h 605"/>
                <a:gd name="T124" fmla="*/ 0 w 421"/>
                <a:gd name="T125" fmla="*/ 0 h 6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21"/>
                <a:gd name="T190" fmla="*/ 0 h 605"/>
                <a:gd name="T191" fmla="*/ 421 w 421"/>
                <a:gd name="T192" fmla="*/ 605 h 60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21" h="605">
                  <a:moveTo>
                    <a:pt x="421" y="311"/>
                  </a:moveTo>
                  <a:lnTo>
                    <a:pt x="421" y="55"/>
                  </a:lnTo>
                  <a:lnTo>
                    <a:pt x="405" y="33"/>
                  </a:lnTo>
                  <a:lnTo>
                    <a:pt x="384" y="17"/>
                  </a:lnTo>
                  <a:lnTo>
                    <a:pt x="350" y="5"/>
                  </a:lnTo>
                  <a:lnTo>
                    <a:pt x="318" y="0"/>
                  </a:lnTo>
                  <a:lnTo>
                    <a:pt x="292" y="17"/>
                  </a:lnTo>
                  <a:lnTo>
                    <a:pt x="276" y="45"/>
                  </a:lnTo>
                  <a:lnTo>
                    <a:pt x="265" y="72"/>
                  </a:lnTo>
                  <a:lnTo>
                    <a:pt x="260" y="106"/>
                  </a:lnTo>
                  <a:lnTo>
                    <a:pt x="254" y="144"/>
                  </a:lnTo>
                  <a:lnTo>
                    <a:pt x="254" y="178"/>
                  </a:lnTo>
                  <a:lnTo>
                    <a:pt x="248" y="211"/>
                  </a:lnTo>
                  <a:lnTo>
                    <a:pt x="243" y="244"/>
                  </a:lnTo>
                  <a:lnTo>
                    <a:pt x="108" y="178"/>
                  </a:lnTo>
                  <a:lnTo>
                    <a:pt x="92" y="172"/>
                  </a:lnTo>
                  <a:lnTo>
                    <a:pt x="81" y="166"/>
                  </a:lnTo>
                  <a:lnTo>
                    <a:pt x="71" y="172"/>
                  </a:lnTo>
                  <a:lnTo>
                    <a:pt x="60" y="178"/>
                  </a:lnTo>
                  <a:lnTo>
                    <a:pt x="39" y="189"/>
                  </a:lnTo>
                  <a:lnTo>
                    <a:pt x="21" y="206"/>
                  </a:lnTo>
                  <a:lnTo>
                    <a:pt x="11" y="233"/>
                  </a:lnTo>
                  <a:lnTo>
                    <a:pt x="0" y="261"/>
                  </a:lnTo>
                  <a:lnTo>
                    <a:pt x="5" y="277"/>
                  </a:lnTo>
                  <a:lnTo>
                    <a:pt x="11" y="294"/>
                  </a:lnTo>
                  <a:lnTo>
                    <a:pt x="16" y="311"/>
                  </a:lnTo>
                  <a:lnTo>
                    <a:pt x="27" y="322"/>
                  </a:lnTo>
                  <a:lnTo>
                    <a:pt x="44" y="344"/>
                  </a:lnTo>
                  <a:lnTo>
                    <a:pt x="49" y="377"/>
                  </a:lnTo>
                  <a:lnTo>
                    <a:pt x="49" y="405"/>
                  </a:lnTo>
                  <a:lnTo>
                    <a:pt x="49" y="438"/>
                  </a:lnTo>
                  <a:lnTo>
                    <a:pt x="49" y="472"/>
                  </a:lnTo>
                  <a:lnTo>
                    <a:pt x="44" y="500"/>
                  </a:lnTo>
                  <a:lnTo>
                    <a:pt x="44" y="533"/>
                  </a:lnTo>
                  <a:lnTo>
                    <a:pt x="49" y="561"/>
                  </a:lnTo>
                  <a:lnTo>
                    <a:pt x="65" y="577"/>
                  </a:lnTo>
                  <a:lnTo>
                    <a:pt x="92" y="594"/>
                  </a:lnTo>
                  <a:lnTo>
                    <a:pt x="119" y="605"/>
                  </a:lnTo>
                  <a:lnTo>
                    <a:pt x="152" y="605"/>
                  </a:lnTo>
                  <a:lnTo>
                    <a:pt x="173" y="588"/>
                  </a:lnTo>
                  <a:lnTo>
                    <a:pt x="189" y="566"/>
                  </a:lnTo>
                  <a:lnTo>
                    <a:pt x="200" y="538"/>
                  </a:lnTo>
                  <a:lnTo>
                    <a:pt x="211" y="511"/>
                  </a:lnTo>
                  <a:lnTo>
                    <a:pt x="216" y="483"/>
                  </a:lnTo>
                  <a:lnTo>
                    <a:pt x="221" y="450"/>
                  </a:lnTo>
                  <a:lnTo>
                    <a:pt x="221" y="422"/>
                  </a:lnTo>
                  <a:lnTo>
                    <a:pt x="227" y="394"/>
                  </a:lnTo>
                  <a:lnTo>
                    <a:pt x="232" y="383"/>
                  </a:lnTo>
                  <a:lnTo>
                    <a:pt x="237" y="377"/>
                  </a:lnTo>
                  <a:lnTo>
                    <a:pt x="248" y="367"/>
                  </a:lnTo>
                  <a:lnTo>
                    <a:pt x="265" y="367"/>
                  </a:lnTo>
                  <a:lnTo>
                    <a:pt x="281" y="372"/>
                  </a:lnTo>
                  <a:lnTo>
                    <a:pt x="297" y="377"/>
                  </a:lnTo>
                  <a:lnTo>
                    <a:pt x="308" y="383"/>
                  </a:lnTo>
                  <a:lnTo>
                    <a:pt x="324" y="388"/>
                  </a:lnTo>
                  <a:lnTo>
                    <a:pt x="350" y="383"/>
                  </a:lnTo>
                  <a:lnTo>
                    <a:pt x="367" y="372"/>
                  </a:lnTo>
                  <a:lnTo>
                    <a:pt x="389" y="360"/>
                  </a:lnTo>
                  <a:lnTo>
                    <a:pt x="410" y="344"/>
                  </a:lnTo>
                  <a:lnTo>
                    <a:pt x="410" y="339"/>
                  </a:lnTo>
                  <a:lnTo>
                    <a:pt x="416" y="327"/>
                  </a:lnTo>
                  <a:lnTo>
                    <a:pt x="421" y="317"/>
                  </a:lnTo>
                  <a:lnTo>
                    <a:pt x="421" y="3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0" name="Freeform 214"/>
            <p:cNvSpPr>
              <a:spLocks/>
            </p:cNvSpPr>
            <p:nvPr/>
          </p:nvSpPr>
          <p:spPr bwMode="auto">
            <a:xfrm>
              <a:off x="-456" y="-403"/>
              <a:ext cx="3" cy="8"/>
            </a:xfrm>
            <a:custGeom>
              <a:avLst/>
              <a:gdLst>
                <a:gd name="T0" fmla="*/ 0 w 86"/>
                <a:gd name="T1" fmla="*/ 0 h 189"/>
                <a:gd name="T2" fmla="*/ 0 w 86"/>
                <a:gd name="T3" fmla="*/ 0 h 189"/>
                <a:gd name="T4" fmla="*/ 0 w 86"/>
                <a:gd name="T5" fmla="*/ 0 h 189"/>
                <a:gd name="T6" fmla="*/ 0 w 86"/>
                <a:gd name="T7" fmla="*/ 0 h 189"/>
                <a:gd name="T8" fmla="*/ 0 w 86"/>
                <a:gd name="T9" fmla="*/ 0 h 189"/>
                <a:gd name="T10" fmla="*/ 0 w 86"/>
                <a:gd name="T11" fmla="*/ 0 h 189"/>
                <a:gd name="T12" fmla="*/ 0 w 86"/>
                <a:gd name="T13" fmla="*/ 0 h 189"/>
                <a:gd name="T14" fmla="*/ 0 w 86"/>
                <a:gd name="T15" fmla="*/ 0 h 189"/>
                <a:gd name="T16" fmla="*/ 0 w 86"/>
                <a:gd name="T17" fmla="*/ 0 h 189"/>
                <a:gd name="T18" fmla="*/ 0 w 86"/>
                <a:gd name="T19" fmla="*/ 0 h 189"/>
                <a:gd name="T20" fmla="*/ 0 w 86"/>
                <a:gd name="T21" fmla="*/ 0 h 189"/>
                <a:gd name="T22" fmla="*/ 0 w 86"/>
                <a:gd name="T23" fmla="*/ 0 h 189"/>
                <a:gd name="T24" fmla="*/ 0 w 86"/>
                <a:gd name="T25" fmla="*/ 0 h 189"/>
                <a:gd name="T26" fmla="*/ 0 w 86"/>
                <a:gd name="T27" fmla="*/ 0 h 189"/>
                <a:gd name="T28" fmla="*/ 0 w 86"/>
                <a:gd name="T29" fmla="*/ 0 h 189"/>
                <a:gd name="T30" fmla="*/ 0 w 86"/>
                <a:gd name="T31" fmla="*/ 0 h 189"/>
                <a:gd name="T32" fmla="*/ 0 w 86"/>
                <a:gd name="T33" fmla="*/ 0 h 189"/>
                <a:gd name="T34" fmla="*/ 0 w 86"/>
                <a:gd name="T35" fmla="*/ 0 h 1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6"/>
                <a:gd name="T55" fmla="*/ 0 h 189"/>
                <a:gd name="T56" fmla="*/ 86 w 86"/>
                <a:gd name="T57" fmla="*/ 189 h 18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6" h="189">
                  <a:moveTo>
                    <a:pt x="81" y="161"/>
                  </a:moveTo>
                  <a:lnTo>
                    <a:pt x="86" y="116"/>
                  </a:lnTo>
                  <a:lnTo>
                    <a:pt x="81" y="78"/>
                  </a:lnTo>
                  <a:lnTo>
                    <a:pt x="70" y="45"/>
                  </a:lnTo>
                  <a:lnTo>
                    <a:pt x="54" y="5"/>
                  </a:lnTo>
                  <a:lnTo>
                    <a:pt x="44" y="0"/>
                  </a:lnTo>
                  <a:lnTo>
                    <a:pt x="33" y="0"/>
                  </a:lnTo>
                  <a:lnTo>
                    <a:pt x="22" y="0"/>
                  </a:lnTo>
                  <a:lnTo>
                    <a:pt x="12" y="11"/>
                  </a:lnTo>
                  <a:lnTo>
                    <a:pt x="0" y="133"/>
                  </a:lnTo>
                  <a:lnTo>
                    <a:pt x="12" y="155"/>
                  </a:lnTo>
                  <a:lnTo>
                    <a:pt x="33" y="166"/>
                  </a:lnTo>
                  <a:lnTo>
                    <a:pt x="60" y="178"/>
                  </a:lnTo>
                  <a:lnTo>
                    <a:pt x="86" y="189"/>
                  </a:lnTo>
                  <a:lnTo>
                    <a:pt x="86" y="183"/>
                  </a:lnTo>
                  <a:lnTo>
                    <a:pt x="86" y="172"/>
                  </a:lnTo>
                  <a:lnTo>
                    <a:pt x="81" y="166"/>
                  </a:lnTo>
                  <a:lnTo>
                    <a:pt x="81" y="16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1" name="Freeform 215"/>
            <p:cNvSpPr>
              <a:spLocks/>
            </p:cNvSpPr>
            <p:nvPr/>
          </p:nvSpPr>
          <p:spPr bwMode="auto">
            <a:xfrm>
              <a:off x="-401" y="-629"/>
              <a:ext cx="8" cy="15"/>
            </a:xfrm>
            <a:custGeom>
              <a:avLst/>
              <a:gdLst>
                <a:gd name="T0" fmla="*/ 0 w 227"/>
                <a:gd name="T1" fmla="*/ 0 h 384"/>
                <a:gd name="T2" fmla="*/ 0 w 227"/>
                <a:gd name="T3" fmla="*/ 0 h 384"/>
                <a:gd name="T4" fmla="*/ 0 w 227"/>
                <a:gd name="T5" fmla="*/ 0 h 384"/>
                <a:gd name="T6" fmla="*/ 0 w 227"/>
                <a:gd name="T7" fmla="*/ 0 h 384"/>
                <a:gd name="T8" fmla="*/ 0 w 227"/>
                <a:gd name="T9" fmla="*/ 0 h 384"/>
                <a:gd name="T10" fmla="*/ 0 w 227"/>
                <a:gd name="T11" fmla="*/ 0 h 384"/>
                <a:gd name="T12" fmla="*/ 0 w 227"/>
                <a:gd name="T13" fmla="*/ 0 h 384"/>
                <a:gd name="T14" fmla="*/ 0 w 227"/>
                <a:gd name="T15" fmla="*/ 0 h 384"/>
                <a:gd name="T16" fmla="*/ 0 w 227"/>
                <a:gd name="T17" fmla="*/ 0 h 384"/>
                <a:gd name="T18" fmla="*/ 0 w 227"/>
                <a:gd name="T19" fmla="*/ 0 h 384"/>
                <a:gd name="T20" fmla="*/ 0 w 227"/>
                <a:gd name="T21" fmla="*/ 0 h 384"/>
                <a:gd name="T22" fmla="*/ 0 w 227"/>
                <a:gd name="T23" fmla="*/ 0 h 384"/>
                <a:gd name="T24" fmla="*/ 0 w 227"/>
                <a:gd name="T25" fmla="*/ 0 h 384"/>
                <a:gd name="T26" fmla="*/ 0 w 227"/>
                <a:gd name="T27" fmla="*/ 0 h 384"/>
                <a:gd name="T28" fmla="*/ 0 w 227"/>
                <a:gd name="T29" fmla="*/ 0 h 384"/>
                <a:gd name="T30" fmla="*/ 0 w 227"/>
                <a:gd name="T31" fmla="*/ 0 h 384"/>
                <a:gd name="T32" fmla="*/ 0 w 227"/>
                <a:gd name="T33" fmla="*/ 0 h 384"/>
                <a:gd name="T34" fmla="*/ 0 w 227"/>
                <a:gd name="T35" fmla="*/ 0 h 384"/>
                <a:gd name="T36" fmla="*/ 0 w 227"/>
                <a:gd name="T37" fmla="*/ 0 h 384"/>
                <a:gd name="T38" fmla="*/ 0 w 227"/>
                <a:gd name="T39" fmla="*/ 0 h 384"/>
                <a:gd name="T40" fmla="*/ 0 w 227"/>
                <a:gd name="T41" fmla="*/ 0 h 384"/>
                <a:gd name="T42" fmla="*/ 0 w 227"/>
                <a:gd name="T43" fmla="*/ 0 h 384"/>
                <a:gd name="T44" fmla="*/ 0 w 227"/>
                <a:gd name="T45" fmla="*/ 0 h 384"/>
                <a:gd name="T46" fmla="*/ 0 w 227"/>
                <a:gd name="T47" fmla="*/ 0 h 384"/>
                <a:gd name="T48" fmla="*/ 0 w 227"/>
                <a:gd name="T49" fmla="*/ 0 h 384"/>
                <a:gd name="T50" fmla="*/ 0 w 227"/>
                <a:gd name="T51" fmla="*/ 0 h 384"/>
                <a:gd name="T52" fmla="*/ 0 w 227"/>
                <a:gd name="T53" fmla="*/ 0 h 384"/>
                <a:gd name="T54" fmla="*/ 0 w 227"/>
                <a:gd name="T55" fmla="*/ 0 h 384"/>
                <a:gd name="T56" fmla="*/ 0 w 227"/>
                <a:gd name="T57" fmla="*/ 0 h 384"/>
                <a:gd name="T58" fmla="*/ 0 w 227"/>
                <a:gd name="T59" fmla="*/ 0 h 384"/>
                <a:gd name="T60" fmla="*/ 0 w 227"/>
                <a:gd name="T61" fmla="*/ 0 h 384"/>
                <a:gd name="T62" fmla="*/ 0 w 227"/>
                <a:gd name="T63" fmla="*/ 0 h 384"/>
                <a:gd name="T64" fmla="*/ 0 w 227"/>
                <a:gd name="T65" fmla="*/ 0 h 384"/>
                <a:gd name="T66" fmla="*/ 0 w 227"/>
                <a:gd name="T67" fmla="*/ 0 h 3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384"/>
                <a:gd name="T104" fmla="*/ 227 w 227"/>
                <a:gd name="T105" fmla="*/ 384 h 3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384">
                  <a:moveTo>
                    <a:pt x="204" y="261"/>
                  </a:moveTo>
                  <a:lnTo>
                    <a:pt x="204" y="256"/>
                  </a:lnTo>
                  <a:lnTo>
                    <a:pt x="210" y="244"/>
                  </a:lnTo>
                  <a:lnTo>
                    <a:pt x="215" y="228"/>
                  </a:lnTo>
                  <a:lnTo>
                    <a:pt x="221" y="211"/>
                  </a:lnTo>
                  <a:lnTo>
                    <a:pt x="227" y="189"/>
                  </a:lnTo>
                  <a:lnTo>
                    <a:pt x="221" y="167"/>
                  </a:lnTo>
                  <a:lnTo>
                    <a:pt x="215" y="145"/>
                  </a:lnTo>
                  <a:lnTo>
                    <a:pt x="215" y="117"/>
                  </a:lnTo>
                  <a:lnTo>
                    <a:pt x="210" y="89"/>
                  </a:lnTo>
                  <a:lnTo>
                    <a:pt x="199" y="62"/>
                  </a:lnTo>
                  <a:lnTo>
                    <a:pt x="178" y="39"/>
                  </a:lnTo>
                  <a:lnTo>
                    <a:pt x="146" y="12"/>
                  </a:lnTo>
                  <a:lnTo>
                    <a:pt x="113" y="5"/>
                  </a:lnTo>
                  <a:lnTo>
                    <a:pt x="80" y="0"/>
                  </a:lnTo>
                  <a:lnTo>
                    <a:pt x="54" y="5"/>
                  </a:lnTo>
                  <a:lnTo>
                    <a:pt x="27" y="17"/>
                  </a:lnTo>
                  <a:lnTo>
                    <a:pt x="22" y="28"/>
                  </a:lnTo>
                  <a:lnTo>
                    <a:pt x="16" y="39"/>
                  </a:lnTo>
                  <a:lnTo>
                    <a:pt x="6" y="50"/>
                  </a:lnTo>
                  <a:lnTo>
                    <a:pt x="0" y="67"/>
                  </a:lnTo>
                  <a:lnTo>
                    <a:pt x="32" y="278"/>
                  </a:lnTo>
                  <a:lnTo>
                    <a:pt x="27" y="294"/>
                  </a:lnTo>
                  <a:lnTo>
                    <a:pt x="27" y="311"/>
                  </a:lnTo>
                  <a:lnTo>
                    <a:pt x="27" y="334"/>
                  </a:lnTo>
                  <a:lnTo>
                    <a:pt x="27" y="350"/>
                  </a:lnTo>
                  <a:lnTo>
                    <a:pt x="32" y="356"/>
                  </a:lnTo>
                  <a:lnTo>
                    <a:pt x="43" y="367"/>
                  </a:lnTo>
                  <a:lnTo>
                    <a:pt x="54" y="372"/>
                  </a:lnTo>
                  <a:lnTo>
                    <a:pt x="70" y="384"/>
                  </a:lnTo>
                  <a:lnTo>
                    <a:pt x="107" y="377"/>
                  </a:lnTo>
                  <a:lnTo>
                    <a:pt x="140" y="344"/>
                  </a:lnTo>
                  <a:lnTo>
                    <a:pt x="172" y="306"/>
                  </a:lnTo>
                  <a:lnTo>
                    <a:pt x="204" y="2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2" name="Freeform 216"/>
            <p:cNvSpPr>
              <a:spLocks/>
            </p:cNvSpPr>
            <p:nvPr/>
          </p:nvSpPr>
          <p:spPr bwMode="auto">
            <a:xfrm>
              <a:off x="-459" y="-429"/>
              <a:ext cx="4" cy="5"/>
            </a:xfrm>
            <a:custGeom>
              <a:avLst/>
              <a:gdLst>
                <a:gd name="T0" fmla="*/ 0 w 98"/>
                <a:gd name="T1" fmla="*/ 0 h 128"/>
                <a:gd name="T2" fmla="*/ 0 w 98"/>
                <a:gd name="T3" fmla="*/ 0 h 128"/>
                <a:gd name="T4" fmla="*/ 0 w 98"/>
                <a:gd name="T5" fmla="*/ 0 h 128"/>
                <a:gd name="T6" fmla="*/ 0 w 98"/>
                <a:gd name="T7" fmla="*/ 0 h 128"/>
                <a:gd name="T8" fmla="*/ 0 w 98"/>
                <a:gd name="T9" fmla="*/ 0 h 128"/>
                <a:gd name="T10" fmla="*/ 0 w 98"/>
                <a:gd name="T11" fmla="*/ 0 h 128"/>
                <a:gd name="T12" fmla="*/ 0 w 98"/>
                <a:gd name="T13" fmla="*/ 0 h 128"/>
                <a:gd name="T14" fmla="*/ 0 w 98"/>
                <a:gd name="T15" fmla="*/ 0 h 128"/>
                <a:gd name="T16" fmla="*/ 0 w 98"/>
                <a:gd name="T17" fmla="*/ 0 h 128"/>
                <a:gd name="T18" fmla="*/ 0 w 98"/>
                <a:gd name="T19" fmla="*/ 0 h 128"/>
                <a:gd name="T20" fmla="*/ 0 w 98"/>
                <a:gd name="T21" fmla="*/ 0 h 128"/>
                <a:gd name="T22" fmla="*/ 0 w 98"/>
                <a:gd name="T23" fmla="*/ 0 h 128"/>
                <a:gd name="T24" fmla="*/ 0 w 98"/>
                <a:gd name="T25" fmla="*/ 0 h 128"/>
                <a:gd name="T26" fmla="*/ 0 w 98"/>
                <a:gd name="T27" fmla="*/ 0 h 128"/>
                <a:gd name="T28" fmla="*/ 0 w 98"/>
                <a:gd name="T29" fmla="*/ 0 h 128"/>
                <a:gd name="T30" fmla="*/ 0 w 98"/>
                <a:gd name="T31" fmla="*/ 0 h 128"/>
                <a:gd name="T32" fmla="*/ 0 w 98"/>
                <a:gd name="T33" fmla="*/ 0 h 128"/>
                <a:gd name="T34" fmla="*/ 0 w 98"/>
                <a:gd name="T35" fmla="*/ 0 h 128"/>
                <a:gd name="T36" fmla="*/ 0 w 98"/>
                <a:gd name="T37" fmla="*/ 0 h 128"/>
                <a:gd name="T38" fmla="*/ 0 w 98"/>
                <a:gd name="T39" fmla="*/ 0 h 128"/>
                <a:gd name="T40" fmla="*/ 0 w 98"/>
                <a:gd name="T41" fmla="*/ 0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8"/>
                <a:gd name="T64" fmla="*/ 0 h 128"/>
                <a:gd name="T65" fmla="*/ 98 w 98"/>
                <a:gd name="T66" fmla="*/ 128 h 12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8" h="128">
                  <a:moveTo>
                    <a:pt x="91" y="106"/>
                  </a:moveTo>
                  <a:lnTo>
                    <a:pt x="91" y="90"/>
                  </a:lnTo>
                  <a:lnTo>
                    <a:pt x="91" y="73"/>
                  </a:lnTo>
                  <a:lnTo>
                    <a:pt x="86" y="62"/>
                  </a:lnTo>
                  <a:lnTo>
                    <a:pt x="81" y="45"/>
                  </a:lnTo>
                  <a:lnTo>
                    <a:pt x="70" y="28"/>
                  </a:lnTo>
                  <a:lnTo>
                    <a:pt x="54" y="12"/>
                  </a:lnTo>
                  <a:lnTo>
                    <a:pt x="33" y="0"/>
                  </a:lnTo>
                  <a:lnTo>
                    <a:pt x="6" y="0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7"/>
                  </a:lnTo>
                  <a:lnTo>
                    <a:pt x="11" y="73"/>
                  </a:lnTo>
                  <a:lnTo>
                    <a:pt x="16" y="84"/>
                  </a:lnTo>
                  <a:lnTo>
                    <a:pt x="22" y="100"/>
                  </a:lnTo>
                  <a:lnTo>
                    <a:pt x="33" y="112"/>
                  </a:lnTo>
                  <a:lnTo>
                    <a:pt x="49" y="128"/>
                  </a:lnTo>
                  <a:lnTo>
                    <a:pt x="59" y="128"/>
                  </a:lnTo>
                  <a:lnTo>
                    <a:pt x="81" y="128"/>
                  </a:lnTo>
                  <a:lnTo>
                    <a:pt x="98" y="123"/>
                  </a:lnTo>
                  <a:lnTo>
                    <a:pt x="91" y="10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3" name="Freeform 217"/>
            <p:cNvSpPr>
              <a:spLocks/>
            </p:cNvSpPr>
            <p:nvPr/>
          </p:nvSpPr>
          <p:spPr bwMode="auto">
            <a:xfrm>
              <a:off x="-419" y="-580"/>
              <a:ext cx="7" cy="17"/>
            </a:xfrm>
            <a:custGeom>
              <a:avLst/>
              <a:gdLst>
                <a:gd name="T0" fmla="*/ 0 w 221"/>
                <a:gd name="T1" fmla="*/ 0 h 421"/>
                <a:gd name="T2" fmla="*/ 0 w 221"/>
                <a:gd name="T3" fmla="*/ 0 h 421"/>
                <a:gd name="T4" fmla="*/ 0 w 221"/>
                <a:gd name="T5" fmla="*/ 0 h 421"/>
                <a:gd name="T6" fmla="*/ 0 w 221"/>
                <a:gd name="T7" fmla="*/ 0 h 421"/>
                <a:gd name="T8" fmla="*/ 0 w 221"/>
                <a:gd name="T9" fmla="*/ 0 h 421"/>
                <a:gd name="T10" fmla="*/ 0 w 221"/>
                <a:gd name="T11" fmla="*/ 0 h 421"/>
                <a:gd name="T12" fmla="*/ 0 w 221"/>
                <a:gd name="T13" fmla="*/ 0 h 421"/>
                <a:gd name="T14" fmla="*/ 0 w 221"/>
                <a:gd name="T15" fmla="*/ 0 h 421"/>
                <a:gd name="T16" fmla="*/ 0 w 221"/>
                <a:gd name="T17" fmla="*/ 0 h 421"/>
                <a:gd name="T18" fmla="*/ 0 w 221"/>
                <a:gd name="T19" fmla="*/ 0 h 421"/>
                <a:gd name="T20" fmla="*/ 0 w 221"/>
                <a:gd name="T21" fmla="*/ 0 h 421"/>
                <a:gd name="T22" fmla="*/ 0 w 221"/>
                <a:gd name="T23" fmla="*/ 0 h 421"/>
                <a:gd name="T24" fmla="*/ 0 w 221"/>
                <a:gd name="T25" fmla="*/ 0 h 421"/>
                <a:gd name="T26" fmla="*/ 0 w 221"/>
                <a:gd name="T27" fmla="*/ 0 h 421"/>
                <a:gd name="T28" fmla="*/ 0 w 221"/>
                <a:gd name="T29" fmla="*/ 0 h 421"/>
                <a:gd name="T30" fmla="*/ 0 w 221"/>
                <a:gd name="T31" fmla="*/ 0 h 421"/>
                <a:gd name="T32" fmla="*/ 0 w 221"/>
                <a:gd name="T33" fmla="*/ 0 h 421"/>
                <a:gd name="T34" fmla="*/ 0 w 221"/>
                <a:gd name="T35" fmla="*/ 0 h 421"/>
                <a:gd name="T36" fmla="*/ 0 w 221"/>
                <a:gd name="T37" fmla="*/ 0 h 421"/>
                <a:gd name="T38" fmla="*/ 0 w 221"/>
                <a:gd name="T39" fmla="*/ 0 h 421"/>
                <a:gd name="T40" fmla="*/ 0 w 221"/>
                <a:gd name="T41" fmla="*/ 0 h 421"/>
                <a:gd name="T42" fmla="*/ 0 w 221"/>
                <a:gd name="T43" fmla="*/ 0 h 421"/>
                <a:gd name="T44" fmla="*/ 0 w 221"/>
                <a:gd name="T45" fmla="*/ 0 h 421"/>
                <a:gd name="T46" fmla="*/ 0 w 221"/>
                <a:gd name="T47" fmla="*/ 0 h 421"/>
                <a:gd name="T48" fmla="*/ 0 w 221"/>
                <a:gd name="T49" fmla="*/ 0 h 421"/>
                <a:gd name="T50" fmla="*/ 0 w 221"/>
                <a:gd name="T51" fmla="*/ 0 h 421"/>
                <a:gd name="T52" fmla="*/ 0 w 221"/>
                <a:gd name="T53" fmla="*/ 0 h 421"/>
                <a:gd name="T54" fmla="*/ 0 w 221"/>
                <a:gd name="T55" fmla="*/ 0 h 421"/>
                <a:gd name="T56" fmla="*/ 0 w 221"/>
                <a:gd name="T57" fmla="*/ 0 h 421"/>
                <a:gd name="T58" fmla="*/ 0 w 221"/>
                <a:gd name="T59" fmla="*/ 0 h 421"/>
                <a:gd name="T60" fmla="*/ 0 w 221"/>
                <a:gd name="T61" fmla="*/ 0 h 421"/>
                <a:gd name="T62" fmla="*/ 0 w 221"/>
                <a:gd name="T63" fmla="*/ 0 h 421"/>
                <a:gd name="T64" fmla="*/ 0 w 221"/>
                <a:gd name="T65" fmla="*/ 0 h 421"/>
                <a:gd name="T66" fmla="*/ 0 w 221"/>
                <a:gd name="T67" fmla="*/ 0 h 421"/>
                <a:gd name="T68" fmla="*/ 0 w 221"/>
                <a:gd name="T69" fmla="*/ 0 h 421"/>
                <a:gd name="T70" fmla="*/ 0 w 221"/>
                <a:gd name="T71" fmla="*/ 0 h 421"/>
                <a:gd name="T72" fmla="*/ 0 w 221"/>
                <a:gd name="T73" fmla="*/ 0 h 421"/>
                <a:gd name="T74" fmla="*/ 0 w 221"/>
                <a:gd name="T75" fmla="*/ 0 h 421"/>
                <a:gd name="T76" fmla="*/ 0 w 221"/>
                <a:gd name="T77" fmla="*/ 0 h 421"/>
                <a:gd name="T78" fmla="*/ 0 w 221"/>
                <a:gd name="T79" fmla="*/ 0 h 421"/>
                <a:gd name="T80" fmla="*/ 0 w 221"/>
                <a:gd name="T81" fmla="*/ 0 h 421"/>
                <a:gd name="T82" fmla="*/ 0 w 221"/>
                <a:gd name="T83" fmla="*/ 0 h 4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1"/>
                <a:gd name="T127" fmla="*/ 0 h 421"/>
                <a:gd name="T128" fmla="*/ 221 w 221"/>
                <a:gd name="T129" fmla="*/ 421 h 42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1" h="421">
                  <a:moveTo>
                    <a:pt x="167" y="372"/>
                  </a:moveTo>
                  <a:lnTo>
                    <a:pt x="216" y="211"/>
                  </a:lnTo>
                  <a:lnTo>
                    <a:pt x="221" y="183"/>
                  </a:lnTo>
                  <a:lnTo>
                    <a:pt x="216" y="161"/>
                  </a:lnTo>
                  <a:lnTo>
                    <a:pt x="216" y="138"/>
                  </a:lnTo>
                  <a:lnTo>
                    <a:pt x="216" y="105"/>
                  </a:lnTo>
                  <a:lnTo>
                    <a:pt x="200" y="78"/>
                  </a:lnTo>
                  <a:lnTo>
                    <a:pt x="183" y="55"/>
                  </a:lnTo>
                  <a:lnTo>
                    <a:pt x="161" y="38"/>
                  </a:lnTo>
                  <a:lnTo>
                    <a:pt x="135" y="11"/>
                  </a:lnTo>
                  <a:lnTo>
                    <a:pt x="129" y="11"/>
                  </a:lnTo>
                  <a:lnTo>
                    <a:pt x="113" y="5"/>
                  </a:lnTo>
                  <a:lnTo>
                    <a:pt x="102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69" y="5"/>
                  </a:lnTo>
                  <a:lnTo>
                    <a:pt x="64" y="16"/>
                  </a:lnTo>
                  <a:lnTo>
                    <a:pt x="53" y="22"/>
                  </a:lnTo>
                  <a:lnTo>
                    <a:pt x="43" y="38"/>
                  </a:lnTo>
                  <a:lnTo>
                    <a:pt x="32" y="50"/>
                  </a:lnTo>
                  <a:lnTo>
                    <a:pt x="21" y="61"/>
                  </a:lnTo>
                  <a:lnTo>
                    <a:pt x="11" y="83"/>
                  </a:lnTo>
                  <a:lnTo>
                    <a:pt x="11" y="111"/>
                  </a:lnTo>
                  <a:lnTo>
                    <a:pt x="11" y="138"/>
                  </a:lnTo>
                  <a:lnTo>
                    <a:pt x="16" y="172"/>
                  </a:lnTo>
                  <a:lnTo>
                    <a:pt x="16" y="205"/>
                  </a:lnTo>
                  <a:lnTo>
                    <a:pt x="16" y="239"/>
                  </a:lnTo>
                  <a:lnTo>
                    <a:pt x="11" y="266"/>
                  </a:lnTo>
                  <a:lnTo>
                    <a:pt x="11" y="299"/>
                  </a:lnTo>
                  <a:lnTo>
                    <a:pt x="0" y="333"/>
                  </a:lnTo>
                  <a:lnTo>
                    <a:pt x="0" y="350"/>
                  </a:lnTo>
                  <a:lnTo>
                    <a:pt x="5" y="350"/>
                  </a:lnTo>
                  <a:lnTo>
                    <a:pt x="5" y="355"/>
                  </a:lnTo>
                  <a:lnTo>
                    <a:pt x="11" y="372"/>
                  </a:lnTo>
                  <a:lnTo>
                    <a:pt x="32" y="388"/>
                  </a:lnTo>
                  <a:lnTo>
                    <a:pt x="59" y="400"/>
                  </a:lnTo>
                  <a:lnTo>
                    <a:pt x="86" y="410"/>
                  </a:lnTo>
                  <a:lnTo>
                    <a:pt x="113" y="421"/>
                  </a:lnTo>
                  <a:lnTo>
                    <a:pt x="129" y="421"/>
                  </a:lnTo>
                  <a:lnTo>
                    <a:pt x="145" y="410"/>
                  </a:lnTo>
                  <a:lnTo>
                    <a:pt x="161" y="393"/>
                  </a:lnTo>
                  <a:lnTo>
                    <a:pt x="167" y="3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4" name="Freeform 218"/>
            <p:cNvSpPr>
              <a:spLocks/>
            </p:cNvSpPr>
            <p:nvPr/>
          </p:nvSpPr>
          <p:spPr bwMode="auto">
            <a:xfrm>
              <a:off x="-411" y="-624"/>
              <a:ext cx="9" cy="17"/>
            </a:xfrm>
            <a:custGeom>
              <a:avLst/>
              <a:gdLst>
                <a:gd name="T0" fmla="*/ 0 w 243"/>
                <a:gd name="T1" fmla="*/ 0 h 417"/>
                <a:gd name="T2" fmla="*/ 0 w 243"/>
                <a:gd name="T3" fmla="*/ 0 h 417"/>
                <a:gd name="T4" fmla="*/ 0 w 243"/>
                <a:gd name="T5" fmla="*/ 0 h 417"/>
                <a:gd name="T6" fmla="*/ 0 w 243"/>
                <a:gd name="T7" fmla="*/ 0 h 417"/>
                <a:gd name="T8" fmla="*/ 0 w 243"/>
                <a:gd name="T9" fmla="*/ 0 h 417"/>
                <a:gd name="T10" fmla="*/ 0 w 243"/>
                <a:gd name="T11" fmla="*/ 0 h 417"/>
                <a:gd name="T12" fmla="*/ 0 w 243"/>
                <a:gd name="T13" fmla="*/ 0 h 417"/>
                <a:gd name="T14" fmla="*/ 0 w 243"/>
                <a:gd name="T15" fmla="*/ 0 h 417"/>
                <a:gd name="T16" fmla="*/ 0 w 243"/>
                <a:gd name="T17" fmla="*/ 0 h 417"/>
                <a:gd name="T18" fmla="*/ 0 w 243"/>
                <a:gd name="T19" fmla="*/ 0 h 417"/>
                <a:gd name="T20" fmla="*/ 0 w 243"/>
                <a:gd name="T21" fmla="*/ 0 h 417"/>
                <a:gd name="T22" fmla="*/ 0 w 243"/>
                <a:gd name="T23" fmla="*/ 0 h 417"/>
                <a:gd name="T24" fmla="*/ 0 w 243"/>
                <a:gd name="T25" fmla="*/ 0 h 417"/>
                <a:gd name="T26" fmla="*/ 0 w 243"/>
                <a:gd name="T27" fmla="*/ 0 h 417"/>
                <a:gd name="T28" fmla="*/ 0 w 243"/>
                <a:gd name="T29" fmla="*/ 0 h 417"/>
                <a:gd name="T30" fmla="*/ 0 w 243"/>
                <a:gd name="T31" fmla="*/ 0 h 417"/>
                <a:gd name="T32" fmla="*/ 0 w 243"/>
                <a:gd name="T33" fmla="*/ 0 h 417"/>
                <a:gd name="T34" fmla="*/ 0 w 243"/>
                <a:gd name="T35" fmla="*/ 0 h 417"/>
                <a:gd name="T36" fmla="*/ 0 w 243"/>
                <a:gd name="T37" fmla="*/ 0 h 417"/>
                <a:gd name="T38" fmla="*/ 0 w 243"/>
                <a:gd name="T39" fmla="*/ 0 h 417"/>
                <a:gd name="T40" fmla="*/ 0 w 243"/>
                <a:gd name="T41" fmla="*/ 0 h 417"/>
                <a:gd name="T42" fmla="*/ 0 w 243"/>
                <a:gd name="T43" fmla="*/ 0 h 417"/>
                <a:gd name="T44" fmla="*/ 0 w 243"/>
                <a:gd name="T45" fmla="*/ 0 h 417"/>
                <a:gd name="T46" fmla="*/ 0 w 243"/>
                <a:gd name="T47" fmla="*/ 0 h 417"/>
                <a:gd name="T48" fmla="*/ 0 w 243"/>
                <a:gd name="T49" fmla="*/ 0 h 417"/>
                <a:gd name="T50" fmla="*/ 0 w 243"/>
                <a:gd name="T51" fmla="*/ 0 h 417"/>
                <a:gd name="T52" fmla="*/ 0 w 243"/>
                <a:gd name="T53" fmla="*/ 0 h 417"/>
                <a:gd name="T54" fmla="*/ 0 w 243"/>
                <a:gd name="T55" fmla="*/ 0 h 417"/>
                <a:gd name="T56" fmla="*/ 0 w 243"/>
                <a:gd name="T57" fmla="*/ 0 h 417"/>
                <a:gd name="T58" fmla="*/ 0 w 243"/>
                <a:gd name="T59" fmla="*/ 0 h 417"/>
                <a:gd name="T60" fmla="*/ 0 w 243"/>
                <a:gd name="T61" fmla="*/ 0 h 417"/>
                <a:gd name="T62" fmla="*/ 0 w 243"/>
                <a:gd name="T63" fmla="*/ 0 h 417"/>
                <a:gd name="T64" fmla="*/ 0 w 243"/>
                <a:gd name="T65" fmla="*/ 0 h 417"/>
                <a:gd name="T66" fmla="*/ 0 w 243"/>
                <a:gd name="T67" fmla="*/ 0 h 417"/>
                <a:gd name="T68" fmla="*/ 0 w 243"/>
                <a:gd name="T69" fmla="*/ 0 h 417"/>
                <a:gd name="T70" fmla="*/ 0 w 243"/>
                <a:gd name="T71" fmla="*/ 0 h 4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3"/>
                <a:gd name="T109" fmla="*/ 0 h 417"/>
                <a:gd name="T110" fmla="*/ 243 w 243"/>
                <a:gd name="T111" fmla="*/ 417 h 4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3" h="417">
                  <a:moveTo>
                    <a:pt x="205" y="378"/>
                  </a:moveTo>
                  <a:lnTo>
                    <a:pt x="237" y="211"/>
                  </a:lnTo>
                  <a:lnTo>
                    <a:pt x="243" y="201"/>
                  </a:lnTo>
                  <a:lnTo>
                    <a:pt x="243" y="189"/>
                  </a:lnTo>
                  <a:lnTo>
                    <a:pt x="237" y="173"/>
                  </a:lnTo>
                  <a:lnTo>
                    <a:pt x="232" y="161"/>
                  </a:lnTo>
                  <a:lnTo>
                    <a:pt x="221" y="133"/>
                  </a:lnTo>
                  <a:lnTo>
                    <a:pt x="216" y="106"/>
                  </a:lnTo>
                  <a:lnTo>
                    <a:pt x="205" y="83"/>
                  </a:lnTo>
                  <a:lnTo>
                    <a:pt x="194" y="56"/>
                  </a:lnTo>
                  <a:lnTo>
                    <a:pt x="184" y="40"/>
                  </a:lnTo>
                  <a:lnTo>
                    <a:pt x="172" y="28"/>
                  </a:lnTo>
                  <a:lnTo>
                    <a:pt x="156" y="23"/>
                  </a:lnTo>
                  <a:lnTo>
                    <a:pt x="140" y="5"/>
                  </a:lnTo>
                  <a:lnTo>
                    <a:pt x="113" y="0"/>
                  </a:lnTo>
                  <a:lnTo>
                    <a:pt x="87" y="0"/>
                  </a:lnTo>
                  <a:lnTo>
                    <a:pt x="59" y="5"/>
                  </a:lnTo>
                  <a:lnTo>
                    <a:pt x="32" y="5"/>
                  </a:lnTo>
                  <a:lnTo>
                    <a:pt x="27" y="17"/>
                  </a:lnTo>
                  <a:lnTo>
                    <a:pt x="16" y="23"/>
                  </a:lnTo>
                  <a:lnTo>
                    <a:pt x="11" y="34"/>
                  </a:lnTo>
                  <a:lnTo>
                    <a:pt x="0" y="45"/>
                  </a:lnTo>
                  <a:lnTo>
                    <a:pt x="0" y="62"/>
                  </a:lnTo>
                  <a:lnTo>
                    <a:pt x="5" y="73"/>
                  </a:lnTo>
                  <a:lnTo>
                    <a:pt x="11" y="90"/>
                  </a:lnTo>
                  <a:lnTo>
                    <a:pt x="21" y="106"/>
                  </a:lnTo>
                  <a:lnTo>
                    <a:pt x="59" y="378"/>
                  </a:lnTo>
                  <a:lnTo>
                    <a:pt x="64" y="389"/>
                  </a:lnTo>
                  <a:lnTo>
                    <a:pt x="71" y="395"/>
                  </a:lnTo>
                  <a:lnTo>
                    <a:pt x="76" y="405"/>
                  </a:lnTo>
                  <a:lnTo>
                    <a:pt x="87" y="417"/>
                  </a:lnTo>
                  <a:lnTo>
                    <a:pt x="189" y="412"/>
                  </a:lnTo>
                  <a:lnTo>
                    <a:pt x="194" y="400"/>
                  </a:lnTo>
                  <a:lnTo>
                    <a:pt x="194" y="395"/>
                  </a:lnTo>
                  <a:lnTo>
                    <a:pt x="200" y="384"/>
                  </a:lnTo>
                  <a:lnTo>
                    <a:pt x="205" y="37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5" name="Freeform 219"/>
            <p:cNvSpPr>
              <a:spLocks/>
            </p:cNvSpPr>
            <p:nvPr/>
          </p:nvSpPr>
          <p:spPr bwMode="auto">
            <a:xfrm>
              <a:off x="-461" y="-456"/>
              <a:ext cx="3" cy="13"/>
            </a:xfrm>
            <a:custGeom>
              <a:avLst/>
              <a:gdLst>
                <a:gd name="T0" fmla="*/ 0 w 81"/>
                <a:gd name="T1" fmla="*/ 0 h 322"/>
                <a:gd name="T2" fmla="*/ 0 w 81"/>
                <a:gd name="T3" fmla="*/ 0 h 322"/>
                <a:gd name="T4" fmla="*/ 0 w 81"/>
                <a:gd name="T5" fmla="*/ 0 h 322"/>
                <a:gd name="T6" fmla="*/ 0 w 81"/>
                <a:gd name="T7" fmla="*/ 0 h 322"/>
                <a:gd name="T8" fmla="*/ 0 w 81"/>
                <a:gd name="T9" fmla="*/ 0 h 322"/>
                <a:gd name="T10" fmla="*/ 0 w 81"/>
                <a:gd name="T11" fmla="*/ 0 h 322"/>
                <a:gd name="T12" fmla="*/ 0 w 81"/>
                <a:gd name="T13" fmla="*/ 0 h 322"/>
                <a:gd name="T14" fmla="*/ 0 w 81"/>
                <a:gd name="T15" fmla="*/ 0 h 322"/>
                <a:gd name="T16" fmla="*/ 0 w 81"/>
                <a:gd name="T17" fmla="*/ 0 h 322"/>
                <a:gd name="T18" fmla="*/ 0 w 81"/>
                <a:gd name="T19" fmla="*/ 0 h 322"/>
                <a:gd name="T20" fmla="*/ 0 w 81"/>
                <a:gd name="T21" fmla="*/ 0 h 3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1"/>
                <a:gd name="T34" fmla="*/ 0 h 322"/>
                <a:gd name="T35" fmla="*/ 81 w 81"/>
                <a:gd name="T36" fmla="*/ 322 h 3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1" h="322">
                  <a:moveTo>
                    <a:pt x="81" y="311"/>
                  </a:moveTo>
                  <a:lnTo>
                    <a:pt x="60" y="39"/>
                  </a:lnTo>
                  <a:lnTo>
                    <a:pt x="55" y="34"/>
                  </a:lnTo>
                  <a:lnTo>
                    <a:pt x="38" y="22"/>
                  </a:lnTo>
                  <a:lnTo>
                    <a:pt x="22" y="11"/>
                  </a:lnTo>
                  <a:lnTo>
                    <a:pt x="0" y="0"/>
                  </a:lnTo>
                  <a:lnTo>
                    <a:pt x="43" y="306"/>
                  </a:lnTo>
                  <a:lnTo>
                    <a:pt x="48" y="316"/>
                  </a:lnTo>
                  <a:lnTo>
                    <a:pt x="71" y="322"/>
                  </a:lnTo>
                  <a:lnTo>
                    <a:pt x="81" y="322"/>
                  </a:lnTo>
                  <a:lnTo>
                    <a:pt x="81" y="3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6" name="Freeform 220"/>
            <p:cNvSpPr>
              <a:spLocks/>
            </p:cNvSpPr>
            <p:nvPr/>
          </p:nvSpPr>
          <p:spPr bwMode="auto">
            <a:xfrm>
              <a:off x="-479" y="-421"/>
              <a:ext cx="7" cy="12"/>
            </a:xfrm>
            <a:custGeom>
              <a:avLst/>
              <a:gdLst>
                <a:gd name="T0" fmla="*/ 0 w 172"/>
                <a:gd name="T1" fmla="*/ 0 h 305"/>
                <a:gd name="T2" fmla="*/ 0 w 172"/>
                <a:gd name="T3" fmla="*/ 0 h 305"/>
                <a:gd name="T4" fmla="*/ 0 w 172"/>
                <a:gd name="T5" fmla="*/ 0 h 305"/>
                <a:gd name="T6" fmla="*/ 0 w 172"/>
                <a:gd name="T7" fmla="*/ 0 h 305"/>
                <a:gd name="T8" fmla="*/ 0 w 172"/>
                <a:gd name="T9" fmla="*/ 0 h 305"/>
                <a:gd name="T10" fmla="*/ 0 w 172"/>
                <a:gd name="T11" fmla="*/ 0 h 305"/>
                <a:gd name="T12" fmla="*/ 0 w 172"/>
                <a:gd name="T13" fmla="*/ 0 h 305"/>
                <a:gd name="T14" fmla="*/ 0 w 172"/>
                <a:gd name="T15" fmla="*/ 0 h 305"/>
                <a:gd name="T16" fmla="*/ 0 w 172"/>
                <a:gd name="T17" fmla="*/ 0 h 305"/>
                <a:gd name="T18" fmla="*/ 0 w 172"/>
                <a:gd name="T19" fmla="*/ 0 h 305"/>
                <a:gd name="T20" fmla="*/ 0 w 172"/>
                <a:gd name="T21" fmla="*/ 0 h 305"/>
                <a:gd name="T22" fmla="*/ 0 w 172"/>
                <a:gd name="T23" fmla="*/ 0 h 305"/>
                <a:gd name="T24" fmla="*/ 0 w 172"/>
                <a:gd name="T25" fmla="*/ 0 h 305"/>
                <a:gd name="T26" fmla="*/ 0 w 172"/>
                <a:gd name="T27" fmla="*/ 0 h 305"/>
                <a:gd name="T28" fmla="*/ 0 w 172"/>
                <a:gd name="T29" fmla="*/ 0 h 305"/>
                <a:gd name="T30" fmla="*/ 0 w 172"/>
                <a:gd name="T31" fmla="*/ 0 h 305"/>
                <a:gd name="T32" fmla="*/ 0 w 172"/>
                <a:gd name="T33" fmla="*/ 0 h 305"/>
                <a:gd name="T34" fmla="*/ 0 w 172"/>
                <a:gd name="T35" fmla="*/ 0 h 305"/>
                <a:gd name="T36" fmla="*/ 0 w 172"/>
                <a:gd name="T37" fmla="*/ 0 h 305"/>
                <a:gd name="T38" fmla="*/ 0 w 172"/>
                <a:gd name="T39" fmla="*/ 0 h 305"/>
                <a:gd name="T40" fmla="*/ 0 w 172"/>
                <a:gd name="T41" fmla="*/ 0 h 305"/>
                <a:gd name="T42" fmla="*/ 0 w 172"/>
                <a:gd name="T43" fmla="*/ 0 h 305"/>
                <a:gd name="T44" fmla="*/ 0 w 172"/>
                <a:gd name="T45" fmla="*/ 0 h 305"/>
                <a:gd name="T46" fmla="*/ 0 w 172"/>
                <a:gd name="T47" fmla="*/ 0 h 305"/>
                <a:gd name="T48" fmla="*/ 0 w 172"/>
                <a:gd name="T49" fmla="*/ 0 h 305"/>
                <a:gd name="T50" fmla="*/ 0 w 172"/>
                <a:gd name="T51" fmla="*/ 0 h 305"/>
                <a:gd name="T52" fmla="*/ 0 w 172"/>
                <a:gd name="T53" fmla="*/ 0 h 305"/>
                <a:gd name="T54" fmla="*/ 0 w 172"/>
                <a:gd name="T55" fmla="*/ 0 h 305"/>
                <a:gd name="T56" fmla="*/ 0 w 172"/>
                <a:gd name="T57" fmla="*/ 0 h 3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305"/>
                <a:gd name="T89" fmla="*/ 172 w 172"/>
                <a:gd name="T90" fmla="*/ 305 h 30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305">
                  <a:moveTo>
                    <a:pt x="162" y="284"/>
                  </a:moveTo>
                  <a:lnTo>
                    <a:pt x="167" y="272"/>
                  </a:lnTo>
                  <a:lnTo>
                    <a:pt x="167" y="261"/>
                  </a:lnTo>
                  <a:lnTo>
                    <a:pt x="167" y="244"/>
                  </a:lnTo>
                  <a:lnTo>
                    <a:pt x="172" y="233"/>
                  </a:lnTo>
                  <a:lnTo>
                    <a:pt x="172" y="194"/>
                  </a:lnTo>
                  <a:lnTo>
                    <a:pt x="172" y="156"/>
                  </a:lnTo>
                  <a:lnTo>
                    <a:pt x="162" y="123"/>
                  </a:lnTo>
                  <a:lnTo>
                    <a:pt x="151" y="83"/>
                  </a:lnTo>
                  <a:lnTo>
                    <a:pt x="119" y="61"/>
                  </a:lnTo>
                  <a:lnTo>
                    <a:pt x="81" y="45"/>
                  </a:lnTo>
                  <a:lnTo>
                    <a:pt x="43" y="28"/>
                  </a:lnTo>
                  <a:lnTo>
                    <a:pt x="11" y="0"/>
                  </a:lnTo>
                  <a:lnTo>
                    <a:pt x="6" y="28"/>
                  </a:lnTo>
                  <a:lnTo>
                    <a:pt x="0" y="61"/>
                  </a:lnTo>
                  <a:lnTo>
                    <a:pt x="6" y="95"/>
                  </a:lnTo>
                  <a:lnTo>
                    <a:pt x="6" y="128"/>
                  </a:lnTo>
                  <a:lnTo>
                    <a:pt x="11" y="161"/>
                  </a:lnTo>
                  <a:lnTo>
                    <a:pt x="22" y="189"/>
                  </a:lnTo>
                  <a:lnTo>
                    <a:pt x="32" y="222"/>
                  </a:lnTo>
                  <a:lnTo>
                    <a:pt x="43" y="256"/>
                  </a:lnTo>
                  <a:lnTo>
                    <a:pt x="70" y="272"/>
                  </a:lnTo>
                  <a:lnTo>
                    <a:pt x="103" y="277"/>
                  </a:lnTo>
                  <a:lnTo>
                    <a:pt x="130" y="289"/>
                  </a:lnTo>
                  <a:lnTo>
                    <a:pt x="162" y="305"/>
                  </a:lnTo>
                  <a:lnTo>
                    <a:pt x="162" y="300"/>
                  </a:lnTo>
                  <a:lnTo>
                    <a:pt x="162" y="294"/>
                  </a:lnTo>
                  <a:lnTo>
                    <a:pt x="162" y="289"/>
                  </a:lnTo>
                  <a:lnTo>
                    <a:pt x="162" y="2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7" name="Freeform 221"/>
            <p:cNvSpPr>
              <a:spLocks/>
            </p:cNvSpPr>
            <p:nvPr/>
          </p:nvSpPr>
          <p:spPr bwMode="auto">
            <a:xfrm>
              <a:off x="-422" y="-621"/>
              <a:ext cx="10" cy="19"/>
            </a:xfrm>
            <a:custGeom>
              <a:avLst/>
              <a:gdLst>
                <a:gd name="T0" fmla="*/ 0 w 281"/>
                <a:gd name="T1" fmla="*/ 0 h 483"/>
                <a:gd name="T2" fmla="*/ 0 w 281"/>
                <a:gd name="T3" fmla="*/ 0 h 483"/>
                <a:gd name="T4" fmla="*/ 0 w 281"/>
                <a:gd name="T5" fmla="*/ 0 h 483"/>
                <a:gd name="T6" fmla="*/ 0 w 281"/>
                <a:gd name="T7" fmla="*/ 0 h 483"/>
                <a:gd name="T8" fmla="*/ 0 w 281"/>
                <a:gd name="T9" fmla="*/ 0 h 483"/>
                <a:gd name="T10" fmla="*/ 0 w 281"/>
                <a:gd name="T11" fmla="*/ 0 h 483"/>
                <a:gd name="T12" fmla="*/ 0 w 281"/>
                <a:gd name="T13" fmla="*/ 0 h 483"/>
                <a:gd name="T14" fmla="*/ 0 w 281"/>
                <a:gd name="T15" fmla="*/ 0 h 483"/>
                <a:gd name="T16" fmla="*/ 0 w 281"/>
                <a:gd name="T17" fmla="*/ 0 h 483"/>
                <a:gd name="T18" fmla="*/ 0 w 281"/>
                <a:gd name="T19" fmla="*/ 0 h 483"/>
                <a:gd name="T20" fmla="*/ 0 w 281"/>
                <a:gd name="T21" fmla="*/ 0 h 483"/>
                <a:gd name="T22" fmla="*/ 0 w 281"/>
                <a:gd name="T23" fmla="*/ 0 h 483"/>
                <a:gd name="T24" fmla="*/ 0 w 281"/>
                <a:gd name="T25" fmla="*/ 0 h 483"/>
                <a:gd name="T26" fmla="*/ 0 w 281"/>
                <a:gd name="T27" fmla="*/ 0 h 483"/>
                <a:gd name="T28" fmla="*/ 0 w 281"/>
                <a:gd name="T29" fmla="*/ 0 h 483"/>
                <a:gd name="T30" fmla="*/ 0 w 281"/>
                <a:gd name="T31" fmla="*/ 0 h 483"/>
                <a:gd name="T32" fmla="*/ 0 w 281"/>
                <a:gd name="T33" fmla="*/ 0 h 483"/>
                <a:gd name="T34" fmla="*/ 0 w 281"/>
                <a:gd name="T35" fmla="*/ 0 h 483"/>
                <a:gd name="T36" fmla="*/ 0 w 281"/>
                <a:gd name="T37" fmla="*/ 0 h 483"/>
                <a:gd name="T38" fmla="*/ 0 w 281"/>
                <a:gd name="T39" fmla="*/ 0 h 483"/>
                <a:gd name="T40" fmla="*/ 0 w 281"/>
                <a:gd name="T41" fmla="*/ 0 h 483"/>
                <a:gd name="T42" fmla="*/ 0 w 281"/>
                <a:gd name="T43" fmla="*/ 0 h 483"/>
                <a:gd name="T44" fmla="*/ 0 w 281"/>
                <a:gd name="T45" fmla="*/ 0 h 483"/>
                <a:gd name="T46" fmla="*/ 0 w 281"/>
                <a:gd name="T47" fmla="*/ 0 h 483"/>
                <a:gd name="T48" fmla="*/ 0 w 281"/>
                <a:gd name="T49" fmla="*/ 0 h 483"/>
                <a:gd name="T50" fmla="*/ 0 w 281"/>
                <a:gd name="T51" fmla="*/ 0 h 483"/>
                <a:gd name="T52" fmla="*/ 0 w 281"/>
                <a:gd name="T53" fmla="*/ 0 h 483"/>
                <a:gd name="T54" fmla="*/ 0 w 281"/>
                <a:gd name="T55" fmla="*/ 0 h 483"/>
                <a:gd name="T56" fmla="*/ 0 w 281"/>
                <a:gd name="T57" fmla="*/ 0 h 483"/>
                <a:gd name="T58" fmla="*/ 0 w 281"/>
                <a:gd name="T59" fmla="*/ 0 h 483"/>
                <a:gd name="T60" fmla="*/ 0 w 281"/>
                <a:gd name="T61" fmla="*/ 0 h 483"/>
                <a:gd name="T62" fmla="*/ 0 w 281"/>
                <a:gd name="T63" fmla="*/ 0 h 4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81"/>
                <a:gd name="T97" fmla="*/ 0 h 483"/>
                <a:gd name="T98" fmla="*/ 281 w 281"/>
                <a:gd name="T99" fmla="*/ 483 h 48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81" h="483">
                  <a:moveTo>
                    <a:pt x="216" y="449"/>
                  </a:moveTo>
                  <a:lnTo>
                    <a:pt x="281" y="194"/>
                  </a:lnTo>
                  <a:lnTo>
                    <a:pt x="281" y="166"/>
                  </a:lnTo>
                  <a:lnTo>
                    <a:pt x="281" y="138"/>
                  </a:lnTo>
                  <a:lnTo>
                    <a:pt x="271" y="116"/>
                  </a:lnTo>
                  <a:lnTo>
                    <a:pt x="264" y="88"/>
                  </a:lnTo>
                  <a:lnTo>
                    <a:pt x="248" y="66"/>
                  </a:lnTo>
                  <a:lnTo>
                    <a:pt x="232" y="50"/>
                  </a:lnTo>
                  <a:lnTo>
                    <a:pt x="216" y="27"/>
                  </a:lnTo>
                  <a:lnTo>
                    <a:pt x="195" y="5"/>
                  </a:lnTo>
                  <a:lnTo>
                    <a:pt x="76" y="0"/>
                  </a:lnTo>
                  <a:lnTo>
                    <a:pt x="55" y="17"/>
                  </a:lnTo>
                  <a:lnTo>
                    <a:pt x="38" y="27"/>
                  </a:lnTo>
                  <a:lnTo>
                    <a:pt x="22" y="44"/>
                  </a:lnTo>
                  <a:lnTo>
                    <a:pt x="0" y="60"/>
                  </a:lnTo>
                  <a:lnTo>
                    <a:pt x="0" y="88"/>
                  </a:lnTo>
                  <a:lnTo>
                    <a:pt x="16" y="110"/>
                  </a:lnTo>
                  <a:lnTo>
                    <a:pt x="27" y="133"/>
                  </a:lnTo>
                  <a:lnTo>
                    <a:pt x="43" y="161"/>
                  </a:lnTo>
                  <a:lnTo>
                    <a:pt x="76" y="427"/>
                  </a:lnTo>
                  <a:lnTo>
                    <a:pt x="82" y="444"/>
                  </a:lnTo>
                  <a:lnTo>
                    <a:pt x="103" y="455"/>
                  </a:lnTo>
                  <a:lnTo>
                    <a:pt x="124" y="465"/>
                  </a:lnTo>
                  <a:lnTo>
                    <a:pt x="151" y="477"/>
                  </a:lnTo>
                  <a:lnTo>
                    <a:pt x="163" y="483"/>
                  </a:lnTo>
                  <a:lnTo>
                    <a:pt x="173" y="483"/>
                  </a:lnTo>
                  <a:lnTo>
                    <a:pt x="179" y="483"/>
                  </a:lnTo>
                  <a:lnTo>
                    <a:pt x="189" y="477"/>
                  </a:lnTo>
                  <a:lnTo>
                    <a:pt x="195" y="472"/>
                  </a:lnTo>
                  <a:lnTo>
                    <a:pt x="195" y="465"/>
                  </a:lnTo>
                  <a:lnTo>
                    <a:pt x="206" y="455"/>
                  </a:lnTo>
                  <a:lnTo>
                    <a:pt x="216" y="4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8" name="Freeform 222"/>
            <p:cNvSpPr>
              <a:spLocks/>
            </p:cNvSpPr>
            <p:nvPr/>
          </p:nvSpPr>
          <p:spPr bwMode="auto">
            <a:xfrm>
              <a:off x="-413" y="-670"/>
              <a:ext cx="18" cy="20"/>
            </a:xfrm>
            <a:custGeom>
              <a:avLst/>
              <a:gdLst>
                <a:gd name="T0" fmla="*/ 0 w 496"/>
                <a:gd name="T1" fmla="*/ 0 h 499"/>
                <a:gd name="T2" fmla="*/ 0 w 496"/>
                <a:gd name="T3" fmla="*/ 0 h 499"/>
                <a:gd name="T4" fmla="*/ 0 w 496"/>
                <a:gd name="T5" fmla="*/ 0 h 499"/>
                <a:gd name="T6" fmla="*/ 0 w 496"/>
                <a:gd name="T7" fmla="*/ 0 h 499"/>
                <a:gd name="T8" fmla="*/ 0 w 496"/>
                <a:gd name="T9" fmla="*/ 0 h 499"/>
                <a:gd name="T10" fmla="*/ 0 w 496"/>
                <a:gd name="T11" fmla="*/ 0 h 499"/>
                <a:gd name="T12" fmla="*/ 0 w 496"/>
                <a:gd name="T13" fmla="*/ 0 h 499"/>
                <a:gd name="T14" fmla="*/ 0 w 496"/>
                <a:gd name="T15" fmla="*/ 0 h 499"/>
                <a:gd name="T16" fmla="*/ 0 w 496"/>
                <a:gd name="T17" fmla="*/ 0 h 499"/>
                <a:gd name="T18" fmla="*/ 0 w 496"/>
                <a:gd name="T19" fmla="*/ 0 h 499"/>
                <a:gd name="T20" fmla="*/ 0 w 496"/>
                <a:gd name="T21" fmla="*/ 0 h 499"/>
                <a:gd name="T22" fmla="*/ 0 w 496"/>
                <a:gd name="T23" fmla="*/ 0 h 499"/>
                <a:gd name="T24" fmla="*/ 0 w 496"/>
                <a:gd name="T25" fmla="*/ 0 h 499"/>
                <a:gd name="T26" fmla="*/ 0 w 496"/>
                <a:gd name="T27" fmla="*/ 0 h 499"/>
                <a:gd name="T28" fmla="*/ 0 w 496"/>
                <a:gd name="T29" fmla="*/ 0 h 499"/>
                <a:gd name="T30" fmla="*/ 0 w 496"/>
                <a:gd name="T31" fmla="*/ 0 h 499"/>
                <a:gd name="T32" fmla="*/ 0 w 496"/>
                <a:gd name="T33" fmla="*/ 0 h 499"/>
                <a:gd name="T34" fmla="*/ 0 w 496"/>
                <a:gd name="T35" fmla="*/ 0 h 499"/>
                <a:gd name="T36" fmla="*/ 0 w 496"/>
                <a:gd name="T37" fmla="*/ 0 h 499"/>
                <a:gd name="T38" fmla="*/ 0 w 496"/>
                <a:gd name="T39" fmla="*/ 0 h 499"/>
                <a:gd name="T40" fmla="*/ 0 w 496"/>
                <a:gd name="T41" fmla="*/ 0 h 499"/>
                <a:gd name="T42" fmla="*/ 0 w 496"/>
                <a:gd name="T43" fmla="*/ 0 h 499"/>
                <a:gd name="T44" fmla="*/ 0 w 496"/>
                <a:gd name="T45" fmla="*/ 0 h 499"/>
                <a:gd name="T46" fmla="*/ 0 w 496"/>
                <a:gd name="T47" fmla="*/ 0 h 499"/>
                <a:gd name="T48" fmla="*/ 0 w 496"/>
                <a:gd name="T49" fmla="*/ 0 h 499"/>
                <a:gd name="T50" fmla="*/ 0 w 496"/>
                <a:gd name="T51" fmla="*/ 0 h 499"/>
                <a:gd name="T52" fmla="*/ 0 w 496"/>
                <a:gd name="T53" fmla="*/ 0 h 499"/>
                <a:gd name="T54" fmla="*/ 0 w 496"/>
                <a:gd name="T55" fmla="*/ 0 h 499"/>
                <a:gd name="T56" fmla="*/ 0 w 496"/>
                <a:gd name="T57" fmla="*/ 0 h 499"/>
                <a:gd name="T58" fmla="*/ 0 w 496"/>
                <a:gd name="T59" fmla="*/ 0 h 499"/>
                <a:gd name="T60" fmla="*/ 0 w 496"/>
                <a:gd name="T61" fmla="*/ 0 h 499"/>
                <a:gd name="T62" fmla="*/ 0 w 496"/>
                <a:gd name="T63" fmla="*/ 0 h 499"/>
                <a:gd name="T64" fmla="*/ 0 w 496"/>
                <a:gd name="T65" fmla="*/ 0 h 499"/>
                <a:gd name="T66" fmla="*/ 0 w 496"/>
                <a:gd name="T67" fmla="*/ 0 h 499"/>
                <a:gd name="T68" fmla="*/ 0 w 496"/>
                <a:gd name="T69" fmla="*/ 0 h 499"/>
                <a:gd name="T70" fmla="*/ 0 w 496"/>
                <a:gd name="T71" fmla="*/ 0 h 499"/>
                <a:gd name="T72" fmla="*/ 0 w 496"/>
                <a:gd name="T73" fmla="*/ 0 h 499"/>
                <a:gd name="T74" fmla="*/ 0 w 496"/>
                <a:gd name="T75" fmla="*/ 0 h 499"/>
                <a:gd name="T76" fmla="*/ 0 w 496"/>
                <a:gd name="T77" fmla="*/ 0 h 49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96"/>
                <a:gd name="T118" fmla="*/ 0 h 499"/>
                <a:gd name="T119" fmla="*/ 496 w 496"/>
                <a:gd name="T120" fmla="*/ 499 h 49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96" h="499">
                  <a:moveTo>
                    <a:pt x="459" y="244"/>
                  </a:moveTo>
                  <a:lnTo>
                    <a:pt x="496" y="134"/>
                  </a:lnTo>
                  <a:lnTo>
                    <a:pt x="491" y="100"/>
                  </a:lnTo>
                  <a:lnTo>
                    <a:pt x="480" y="77"/>
                  </a:lnTo>
                  <a:lnTo>
                    <a:pt x="459" y="49"/>
                  </a:lnTo>
                  <a:lnTo>
                    <a:pt x="431" y="28"/>
                  </a:lnTo>
                  <a:lnTo>
                    <a:pt x="415" y="22"/>
                  </a:lnTo>
                  <a:lnTo>
                    <a:pt x="399" y="16"/>
                  </a:lnTo>
                  <a:lnTo>
                    <a:pt x="383" y="11"/>
                  </a:lnTo>
                  <a:lnTo>
                    <a:pt x="367" y="6"/>
                  </a:lnTo>
                  <a:lnTo>
                    <a:pt x="340" y="0"/>
                  </a:lnTo>
                  <a:lnTo>
                    <a:pt x="318" y="6"/>
                  </a:lnTo>
                  <a:lnTo>
                    <a:pt x="291" y="11"/>
                  </a:lnTo>
                  <a:lnTo>
                    <a:pt x="270" y="22"/>
                  </a:lnTo>
                  <a:lnTo>
                    <a:pt x="270" y="28"/>
                  </a:lnTo>
                  <a:lnTo>
                    <a:pt x="264" y="39"/>
                  </a:lnTo>
                  <a:lnTo>
                    <a:pt x="254" y="56"/>
                  </a:lnTo>
                  <a:lnTo>
                    <a:pt x="254" y="66"/>
                  </a:lnTo>
                  <a:lnTo>
                    <a:pt x="248" y="77"/>
                  </a:lnTo>
                  <a:lnTo>
                    <a:pt x="248" y="94"/>
                  </a:lnTo>
                  <a:lnTo>
                    <a:pt x="248" y="106"/>
                  </a:lnTo>
                  <a:lnTo>
                    <a:pt x="254" y="122"/>
                  </a:lnTo>
                  <a:lnTo>
                    <a:pt x="264" y="150"/>
                  </a:lnTo>
                  <a:lnTo>
                    <a:pt x="275" y="172"/>
                  </a:lnTo>
                  <a:lnTo>
                    <a:pt x="280" y="194"/>
                  </a:lnTo>
                  <a:lnTo>
                    <a:pt x="280" y="227"/>
                  </a:lnTo>
                  <a:lnTo>
                    <a:pt x="280" y="233"/>
                  </a:lnTo>
                  <a:lnTo>
                    <a:pt x="275" y="244"/>
                  </a:lnTo>
                  <a:lnTo>
                    <a:pt x="264" y="255"/>
                  </a:lnTo>
                  <a:lnTo>
                    <a:pt x="259" y="255"/>
                  </a:lnTo>
                  <a:lnTo>
                    <a:pt x="238" y="238"/>
                  </a:lnTo>
                  <a:lnTo>
                    <a:pt x="221" y="217"/>
                  </a:lnTo>
                  <a:lnTo>
                    <a:pt x="210" y="194"/>
                  </a:lnTo>
                  <a:lnTo>
                    <a:pt x="183" y="172"/>
                  </a:lnTo>
                  <a:lnTo>
                    <a:pt x="167" y="167"/>
                  </a:lnTo>
                  <a:lnTo>
                    <a:pt x="151" y="161"/>
                  </a:lnTo>
                  <a:lnTo>
                    <a:pt x="141" y="155"/>
                  </a:lnTo>
                  <a:lnTo>
                    <a:pt x="118" y="150"/>
                  </a:lnTo>
                  <a:lnTo>
                    <a:pt x="86" y="150"/>
                  </a:lnTo>
                  <a:lnTo>
                    <a:pt x="54" y="155"/>
                  </a:lnTo>
                  <a:lnTo>
                    <a:pt x="22" y="177"/>
                  </a:lnTo>
                  <a:lnTo>
                    <a:pt x="0" y="200"/>
                  </a:lnTo>
                  <a:lnTo>
                    <a:pt x="0" y="217"/>
                  </a:lnTo>
                  <a:lnTo>
                    <a:pt x="0" y="227"/>
                  </a:lnTo>
                  <a:lnTo>
                    <a:pt x="0" y="238"/>
                  </a:lnTo>
                  <a:lnTo>
                    <a:pt x="5" y="250"/>
                  </a:lnTo>
                  <a:lnTo>
                    <a:pt x="17" y="272"/>
                  </a:lnTo>
                  <a:lnTo>
                    <a:pt x="22" y="300"/>
                  </a:lnTo>
                  <a:lnTo>
                    <a:pt x="27" y="316"/>
                  </a:lnTo>
                  <a:lnTo>
                    <a:pt x="33" y="338"/>
                  </a:lnTo>
                  <a:lnTo>
                    <a:pt x="38" y="361"/>
                  </a:lnTo>
                  <a:lnTo>
                    <a:pt x="43" y="383"/>
                  </a:lnTo>
                  <a:lnTo>
                    <a:pt x="49" y="405"/>
                  </a:lnTo>
                  <a:lnTo>
                    <a:pt x="54" y="428"/>
                  </a:lnTo>
                  <a:lnTo>
                    <a:pt x="59" y="444"/>
                  </a:lnTo>
                  <a:lnTo>
                    <a:pt x="70" y="461"/>
                  </a:lnTo>
                  <a:lnTo>
                    <a:pt x="91" y="483"/>
                  </a:lnTo>
                  <a:lnTo>
                    <a:pt x="118" y="499"/>
                  </a:lnTo>
                  <a:lnTo>
                    <a:pt x="146" y="499"/>
                  </a:lnTo>
                  <a:lnTo>
                    <a:pt x="167" y="494"/>
                  </a:lnTo>
                  <a:lnTo>
                    <a:pt x="189" y="477"/>
                  </a:lnTo>
                  <a:lnTo>
                    <a:pt x="210" y="461"/>
                  </a:lnTo>
                  <a:lnTo>
                    <a:pt x="215" y="444"/>
                  </a:lnTo>
                  <a:lnTo>
                    <a:pt x="221" y="428"/>
                  </a:lnTo>
                  <a:lnTo>
                    <a:pt x="226" y="411"/>
                  </a:lnTo>
                  <a:lnTo>
                    <a:pt x="232" y="394"/>
                  </a:lnTo>
                  <a:lnTo>
                    <a:pt x="238" y="378"/>
                  </a:lnTo>
                  <a:lnTo>
                    <a:pt x="248" y="366"/>
                  </a:lnTo>
                  <a:lnTo>
                    <a:pt x="259" y="361"/>
                  </a:lnTo>
                  <a:lnTo>
                    <a:pt x="275" y="350"/>
                  </a:lnTo>
                  <a:lnTo>
                    <a:pt x="286" y="344"/>
                  </a:lnTo>
                  <a:lnTo>
                    <a:pt x="307" y="350"/>
                  </a:lnTo>
                  <a:lnTo>
                    <a:pt x="334" y="355"/>
                  </a:lnTo>
                  <a:lnTo>
                    <a:pt x="367" y="361"/>
                  </a:lnTo>
                  <a:lnTo>
                    <a:pt x="388" y="338"/>
                  </a:lnTo>
                  <a:lnTo>
                    <a:pt x="410" y="311"/>
                  </a:lnTo>
                  <a:lnTo>
                    <a:pt x="431" y="272"/>
                  </a:lnTo>
                  <a:lnTo>
                    <a:pt x="459" y="2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9" name="Freeform 223"/>
            <p:cNvSpPr>
              <a:spLocks/>
            </p:cNvSpPr>
            <p:nvPr/>
          </p:nvSpPr>
          <p:spPr bwMode="auto">
            <a:xfrm>
              <a:off x="-481" y="-452"/>
              <a:ext cx="7" cy="14"/>
            </a:xfrm>
            <a:custGeom>
              <a:avLst/>
              <a:gdLst>
                <a:gd name="T0" fmla="*/ 0 w 195"/>
                <a:gd name="T1" fmla="*/ 0 h 361"/>
                <a:gd name="T2" fmla="*/ 0 w 195"/>
                <a:gd name="T3" fmla="*/ 0 h 361"/>
                <a:gd name="T4" fmla="*/ 0 w 195"/>
                <a:gd name="T5" fmla="*/ 0 h 361"/>
                <a:gd name="T6" fmla="*/ 0 w 195"/>
                <a:gd name="T7" fmla="*/ 0 h 361"/>
                <a:gd name="T8" fmla="*/ 0 w 195"/>
                <a:gd name="T9" fmla="*/ 0 h 361"/>
                <a:gd name="T10" fmla="*/ 0 w 195"/>
                <a:gd name="T11" fmla="*/ 0 h 361"/>
                <a:gd name="T12" fmla="*/ 0 w 195"/>
                <a:gd name="T13" fmla="*/ 0 h 361"/>
                <a:gd name="T14" fmla="*/ 0 w 195"/>
                <a:gd name="T15" fmla="*/ 0 h 361"/>
                <a:gd name="T16" fmla="*/ 0 w 195"/>
                <a:gd name="T17" fmla="*/ 0 h 361"/>
                <a:gd name="T18" fmla="*/ 0 w 195"/>
                <a:gd name="T19" fmla="*/ 0 h 361"/>
                <a:gd name="T20" fmla="*/ 0 w 195"/>
                <a:gd name="T21" fmla="*/ 0 h 361"/>
                <a:gd name="T22" fmla="*/ 0 w 195"/>
                <a:gd name="T23" fmla="*/ 0 h 361"/>
                <a:gd name="T24" fmla="*/ 0 w 195"/>
                <a:gd name="T25" fmla="*/ 0 h 361"/>
                <a:gd name="T26" fmla="*/ 0 w 195"/>
                <a:gd name="T27" fmla="*/ 0 h 361"/>
                <a:gd name="T28" fmla="*/ 0 w 195"/>
                <a:gd name="T29" fmla="*/ 0 h 361"/>
                <a:gd name="T30" fmla="*/ 0 w 195"/>
                <a:gd name="T31" fmla="*/ 0 h 361"/>
                <a:gd name="T32" fmla="*/ 0 w 195"/>
                <a:gd name="T33" fmla="*/ 0 h 361"/>
                <a:gd name="T34" fmla="*/ 0 w 195"/>
                <a:gd name="T35" fmla="*/ 0 h 361"/>
                <a:gd name="T36" fmla="*/ 0 w 195"/>
                <a:gd name="T37" fmla="*/ 0 h 361"/>
                <a:gd name="T38" fmla="*/ 0 w 195"/>
                <a:gd name="T39" fmla="*/ 0 h 361"/>
                <a:gd name="T40" fmla="*/ 0 w 195"/>
                <a:gd name="T41" fmla="*/ 0 h 361"/>
                <a:gd name="T42" fmla="*/ 0 w 195"/>
                <a:gd name="T43" fmla="*/ 0 h 361"/>
                <a:gd name="T44" fmla="*/ 0 w 195"/>
                <a:gd name="T45" fmla="*/ 0 h 3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95"/>
                <a:gd name="T70" fmla="*/ 0 h 361"/>
                <a:gd name="T71" fmla="*/ 195 w 195"/>
                <a:gd name="T72" fmla="*/ 361 h 36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95" h="361">
                  <a:moveTo>
                    <a:pt x="195" y="338"/>
                  </a:moveTo>
                  <a:lnTo>
                    <a:pt x="156" y="50"/>
                  </a:lnTo>
                  <a:lnTo>
                    <a:pt x="124" y="33"/>
                  </a:lnTo>
                  <a:lnTo>
                    <a:pt x="92" y="23"/>
                  </a:lnTo>
                  <a:lnTo>
                    <a:pt x="60" y="11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11" y="28"/>
                  </a:lnTo>
                  <a:lnTo>
                    <a:pt x="11" y="44"/>
                  </a:lnTo>
                  <a:lnTo>
                    <a:pt x="0" y="66"/>
                  </a:lnTo>
                  <a:lnTo>
                    <a:pt x="22" y="277"/>
                  </a:lnTo>
                  <a:lnTo>
                    <a:pt x="32" y="294"/>
                  </a:lnTo>
                  <a:lnTo>
                    <a:pt x="48" y="310"/>
                  </a:lnTo>
                  <a:lnTo>
                    <a:pt x="71" y="322"/>
                  </a:lnTo>
                  <a:lnTo>
                    <a:pt x="92" y="327"/>
                  </a:lnTo>
                  <a:lnTo>
                    <a:pt x="119" y="333"/>
                  </a:lnTo>
                  <a:lnTo>
                    <a:pt x="146" y="345"/>
                  </a:lnTo>
                  <a:lnTo>
                    <a:pt x="168" y="350"/>
                  </a:lnTo>
                  <a:lnTo>
                    <a:pt x="189" y="361"/>
                  </a:lnTo>
                  <a:lnTo>
                    <a:pt x="189" y="355"/>
                  </a:lnTo>
                  <a:lnTo>
                    <a:pt x="195" y="350"/>
                  </a:lnTo>
                  <a:lnTo>
                    <a:pt x="195" y="345"/>
                  </a:lnTo>
                  <a:lnTo>
                    <a:pt x="195" y="3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0" name="Freeform 224"/>
            <p:cNvSpPr>
              <a:spLocks/>
            </p:cNvSpPr>
            <p:nvPr/>
          </p:nvSpPr>
          <p:spPr bwMode="auto">
            <a:xfrm>
              <a:off x="-495" y="-427"/>
              <a:ext cx="7" cy="13"/>
            </a:xfrm>
            <a:custGeom>
              <a:avLst/>
              <a:gdLst>
                <a:gd name="T0" fmla="*/ 0 w 189"/>
                <a:gd name="T1" fmla="*/ 0 h 339"/>
                <a:gd name="T2" fmla="*/ 0 w 189"/>
                <a:gd name="T3" fmla="*/ 0 h 339"/>
                <a:gd name="T4" fmla="*/ 0 w 189"/>
                <a:gd name="T5" fmla="*/ 0 h 339"/>
                <a:gd name="T6" fmla="*/ 0 w 189"/>
                <a:gd name="T7" fmla="*/ 0 h 339"/>
                <a:gd name="T8" fmla="*/ 0 w 189"/>
                <a:gd name="T9" fmla="*/ 0 h 339"/>
                <a:gd name="T10" fmla="*/ 0 w 189"/>
                <a:gd name="T11" fmla="*/ 0 h 339"/>
                <a:gd name="T12" fmla="*/ 0 w 189"/>
                <a:gd name="T13" fmla="*/ 0 h 339"/>
                <a:gd name="T14" fmla="*/ 0 w 189"/>
                <a:gd name="T15" fmla="*/ 0 h 339"/>
                <a:gd name="T16" fmla="*/ 0 w 189"/>
                <a:gd name="T17" fmla="*/ 0 h 339"/>
                <a:gd name="T18" fmla="*/ 0 w 189"/>
                <a:gd name="T19" fmla="*/ 0 h 339"/>
                <a:gd name="T20" fmla="*/ 0 w 189"/>
                <a:gd name="T21" fmla="*/ 0 h 339"/>
                <a:gd name="T22" fmla="*/ 0 w 189"/>
                <a:gd name="T23" fmla="*/ 0 h 339"/>
                <a:gd name="T24" fmla="*/ 0 w 189"/>
                <a:gd name="T25" fmla="*/ 0 h 339"/>
                <a:gd name="T26" fmla="*/ 0 w 189"/>
                <a:gd name="T27" fmla="*/ 0 h 339"/>
                <a:gd name="T28" fmla="*/ 0 w 189"/>
                <a:gd name="T29" fmla="*/ 0 h 339"/>
                <a:gd name="T30" fmla="*/ 0 w 189"/>
                <a:gd name="T31" fmla="*/ 0 h 339"/>
                <a:gd name="T32" fmla="*/ 0 w 189"/>
                <a:gd name="T33" fmla="*/ 0 h 339"/>
                <a:gd name="T34" fmla="*/ 0 w 189"/>
                <a:gd name="T35" fmla="*/ 0 h 339"/>
                <a:gd name="T36" fmla="*/ 0 w 189"/>
                <a:gd name="T37" fmla="*/ 0 h 339"/>
                <a:gd name="T38" fmla="*/ 0 w 189"/>
                <a:gd name="T39" fmla="*/ 0 h 339"/>
                <a:gd name="T40" fmla="*/ 0 w 189"/>
                <a:gd name="T41" fmla="*/ 0 h 339"/>
                <a:gd name="T42" fmla="*/ 0 w 189"/>
                <a:gd name="T43" fmla="*/ 0 h 339"/>
                <a:gd name="T44" fmla="*/ 0 w 189"/>
                <a:gd name="T45" fmla="*/ 0 h 339"/>
                <a:gd name="T46" fmla="*/ 0 w 189"/>
                <a:gd name="T47" fmla="*/ 0 h 339"/>
                <a:gd name="T48" fmla="*/ 0 w 189"/>
                <a:gd name="T49" fmla="*/ 0 h 339"/>
                <a:gd name="T50" fmla="*/ 0 w 189"/>
                <a:gd name="T51" fmla="*/ 0 h 33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89"/>
                <a:gd name="T79" fmla="*/ 0 h 339"/>
                <a:gd name="T80" fmla="*/ 189 w 189"/>
                <a:gd name="T81" fmla="*/ 339 h 33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89" h="339">
                  <a:moveTo>
                    <a:pt x="189" y="305"/>
                  </a:moveTo>
                  <a:lnTo>
                    <a:pt x="167" y="95"/>
                  </a:lnTo>
                  <a:lnTo>
                    <a:pt x="167" y="89"/>
                  </a:lnTo>
                  <a:lnTo>
                    <a:pt x="162" y="83"/>
                  </a:lnTo>
                  <a:lnTo>
                    <a:pt x="156" y="73"/>
                  </a:lnTo>
                  <a:lnTo>
                    <a:pt x="146" y="55"/>
                  </a:lnTo>
                  <a:lnTo>
                    <a:pt x="114" y="45"/>
                  </a:lnTo>
                  <a:lnTo>
                    <a:pt x="81" y="28"/>
                  </a:lnTo>
                  <a:lnTo>
                    <a:pt x="49" y="17"/>
                  </a:lnTo>
                  <a:lnTo>
                    <a:pt x="17" y="0"/>
                  </a:lnTo>
                  <a:lnTo>
                    <a:pt x="0" y="39"/>
                  </a:lnTo>
                  <a:lnTo>
                    <a:pt x="6" y="78"/>
                  </a:lnTo>
                  <a:lnTo>
                    <a:pt x="11" y="116"/>
                  </a:lnTo>
                  <a:lnTo>
                    <a:pt x="6" y="161"/>
                  </a:lnTo>
                  <a:lnTo>
                    <a:pt x="0" y="194"/>
                  </a:lnTo>
                  <a:lnTo>
                    <a:pt x="0" y="228"/>
                  </a:lnTo>
                  <a:lnTo>
                    <a:pt x="6" y="256"/>
                  </a:lnTo>
                  <a:lnTo>
                    <a:pt x="17" y="284"/>
                  </a:lnTo>
                  <a:lnTo>
                    <a:pt x="38" y="300"/>
                  </a:lnTo>
                  <a:lnTo>
                    <a:pt x="65" y="311"/>
                  </a:lnTo>
                  <a:lnTo>
                    <a:pt x="97" y="322"/>
                  </a:lnTo>
                  <a:lnTo>
                    <a:pt x="124" y="334"/>
                  </a:lnTo>
                  <a:lnTo>
                    <a:pt x="140" y="334"/>
                  </a:lnTo>
                  <a:lnTo>
                    <a:pt x="167" y="339"/>
                  </a:lnTo>
                  <a:lnTo>
                    <a:pt x="189" y="334"/>
                  </a:lnTo>
                  <a:lnTo>
                    <a:pt x="189" y="30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1" name="Freeform 225"/>
            <p:cNvSpPr>
              <a:spLocks/>
            </p:cNvSpPr>
            <p:nvPr/>
          </p:nvSpPr>
          <p:spPr bwMode="auto">
            <a:xfrm>
              <a:off x="-423" y="-659"/>
              <a:ext cx="9" cy="17"/>
            </a:xfrm>
            <a:custGeom>
              <a:avLst/>
              <a:gdLst>
                <a:gd name="T0" fmla="*/ 0 w 238"/>
                <a:gd name="T1" fmla="*/ 0 h 416"/>
                <a:gd name="T2" fmla="*/ 0 w 238"/>
                <a:gd name="T3" fmla="*/ 0 h 416"/>
                <a:gd name="T4" fmla="*/ 0 w 238"/>
                <a:gd name="T5" fmla="*/ 0 h 416"/>
                <a:gd name="T6" fmla="*/ 0 w 238"/>
                <a:gd name="T7" fmla="*/ 0 h 416"/>
                <a:gd name="T8" fmla="*/ 0 w 238"/>
                <a:gd name="T9" fmla="*/ 0 h 416"/>
                <a:gd name="T10" fmla="*/ 0 w 238"/>
                <a:gd name="T11" fmla="*/ 0 h 416"/>
                <a:gd name="T12" fmla="*/ 0 w 238"/>
                <a:gd name="T13" fmla="*/ 0 h 416"/>
                <a:gd name="T14" fmla="*/ 0 w 238"/>
                <a:gd name="T15" fmla="*/ 0 h 416"/>
                <a:gd name="T16" fmla="*/ 0 w 238"/>
                <a:gd name="T17" fmla="*/ 0 h 416"/>
                <a:gd name="T18" fmla="*/ 0 w 238"/>
                <a:gd name="T19" fmla="*/ 0 h 416"/>
                <a:gd name="T20" fmla="*/ 0 w 238"/>
                <a:gd name="T21" fmla="*/ 0 h 416"/>
                <a:gd name="T22" fmla="*/ 0 w 238"/>
                <a:gd name="T23" fmla="*/ 0 h 416"/>
                <a:gd name="T24" fmla="*/ 0 w 238"/>
                <a:gd name="T25" fmla="*/ 0 h 416"/>
                <a:gd name="T26" fmla="*/ 0 w 238"/>
                <a:gd name="T27" fmla="*/ 0 h 416"/>
                <a:gd name="T28" fmla="*/ 0 w 238"/>
                <a:gd name="T29" fmla="*/ 0 h 416"/>
                <a:gd name="T30" fmla="*/ 0 w 238"/>
                <a:gd name="T31" fmla="*/ 0 h 416"/>
                <a:gd name="T32" fmla="*/ 0 w 238"/>
                <a:gd name="T33" fmla="*/ 0 h 416"/>
                <a:gd name="T34" fmla="*/ 0 w 238"/>
                <a:gd name="T35" fmla="*/ 0 h 416"/>
                <a:gd name="T36" fmla="*/ 0 w 238"/>
                <a:gd name="T37" fmla="*/ 0 h 416"/>
                <a:gd name="T38" fmla="*/ 0 w 238"/>
                <a:gd name="T39" fmla="*/ 0 h 416"/>
                <a:gd name="T40" fmla="*/ 0 w 238"/>
                <a:gd name="T41" fmla="*/ 0 h 416"/>
                <a:gd name="T42" fmla="*/ 0 w 238"/>
                <a:gd name="T43" fmla="*/ 0 h 416"/>
                <a:gd name="T44" fmla="*/ 0 w 238"/>
                <a:gd name="T45" fmla="*/ 0 h 416"/>
                <a:gd name="T46" fmla="*/ 0 w 238"/>
                <a:gd name="T47" fmla="*/ 0 h 416"/>
                <a:gd name="T48" fmla="*/ 0 w 238"/>
                <a:gd name="T49" fmla="*/ 0 h 416"/>
                <a:gd name="T50" fmla="*/ 0 w 238"/>
                <a:gd name="T51" fmla="*/ 0 h 416"/>
                <a:gd name="T52" fmla="*/ 0 w 238"/>
                <a:gd name="T53" fmla="*/ 0 h 416"/>
                <a:gd name="T54" fmla="*/ 0 w 238"/>
                <a:gd name="T55" fmla="*/ 0 h 416"/>
                <a:gd name="T56" fmla="*/ 0 w 238"/>
                <a:gd name="T57" fmla="*/ 0 h 416"/>
                <a:gd name="T58" fmla="*/ 0 w 238"/>
                <a:gd name="T59" fmla="*/ 0 h 416"/>
                <a:gd name="T60" fmla="*/ 0 w 238"/>
                <a:gd name="T61" fmla="*/ 0 h 416"/>
                <a:gd name="T62" fmla="*/ 0 w 238"/>
                <a:gd name="T63" fmla="*/ 0 h 416"/>
                <a:gd name="T64" fmla="*/ 0 w 238"/>
                <a:gd name="T65" fmla="*/ 0 h 416"/>
                <a:gd name="T66" fmla="*/ 0 w 238"/>
                <a:gd name="T67" fmla="*/ 0 h 416"/>
                <a:gd name="T68" fmla="*/ 0 w 238"/>
                <a:gd name="T69" fmla="*/ 0 h 416"/>
                <a:gd name="T70" fmla="*/ 0 w 238"/>
                <a:gd name="T71" fmla="*/ 0 h 416"/>
                <a:gd name="T72" fmla="*/ 0 w 238"/>
                <a:gd name="T73" fmla="*/ 0 h 416"/>
                <a:gd name="T74" fmla="*/ 0 w 238"/>
                <a:gd name="T75" fmla="*/ 0 h 416"/>
                <a:gd name="T76" fmla="*/ 0 w 238"/>
                <a:gd name="T77" fmla="*/ 0 h 416"/>
                <a:gd name="T78" fmla="*/ 0 w 238"/>
                <a:gd name="T79" fmla="*/ 0 h 416"/>
                <a:gd name="T80" fmla="*/ 0 w 238"/>
                <a:gd name="T81" fmla="*/ 0 h 416"/>
                <a:gd name="T82" fmla="*/ 0 w 238"/>
                <a:gd name="T83" fmla="*/ 0 h 4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8"/>
                <a:gd name="T127" fmla="*/ 0 h 416"/>
                <a:gd name="T128" fmla="*/ 238 w 238"/>
                <a:gd name="T129" fmla="*/ 416 h 4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8" h="416">
                  <a:moveTo>
                    <a:pt x="195" y="310"/>
                  </a:moveTo>
                  <a:lnTo>
                    <a:pt x="211" y="289"/>
                  </a:lnTo>
                  <a:lnTo>
                    <a:pt x="222" y="260"/>
                  </a:lnTo>
                  <a:lnTo>
                    <a:pt x="232" y="227"/>
                  </a:lnTo>
                  <a:lnTo>
                    <a:pt x="238" y="200"/>
                  </a:lnTo>
                  <a:lnTo>
                    <a:pt x="238" y="166"/>
                  </a:lnTo>
                  <a:lnTo>
                    <a:pt x="238" y="133"/>
                  </a:lnTo>
                  <a:lnTo>
                    <a:pt x="232" y="99"/>
                  </a:lnTo>
                  <a:lnTo>
                    <a:pt x="222" y="72"/>
                  </a:lnTo>
                  <a:lnTo>
                    <a:pt x="200" y="61"/>
                  </a:lnTo>
                  <a:lnTo>
                    <a:pt x="173" y="44"/>
                  </a:lnTo>
                  <a:lnTo>
                    <a:pt x="140" y="28"/>
                  </a:lnTo>
                  <a:lnTo>
                    <a:pt x="119" y="0"/>
                  </a:lnTo>
                  <a:lnTo>
                    <a:pt x="108" y="0"/>
                  </a:lnTo>
                  <a:lnTo>
                    <a:pt x="98" y="0"/>
                  </a:lnTo>
                  <a:lnTo>
                    <a:pt x="82" y="6"/>
                  </a:lnTo>
                  <a:lnTo>
                    <a:pt x="66" y="11"/>
                  </a:lnTo>
                  <a:lnTo>
                    <a:pt x="49" y="16"/>
                  </a:lnTo>
                  <a:lnTo>
                    <a:pt x="32" y="28"/>
                  </a:lnTo>
                  <a:lnTo>
                    <a:pt x="16" y="39"/>
                  </a:lnTo>
                  <a:lnTo>
                    <a:pt x="0" y="61"/>
                  </a:lnTo>
                  <a:lnTo>
                    <a:pt x="22" y="277"/>
                  </a:lnTo>
                  <a:lnTo>
                    <a:pt x="16" y="294"/>
                  </a:lnTo>
                  <a:lnTo>
                    <a:pt x="16" y="310"/>
                  </a:lnTo>
                  <a:lnTo>
                    <a:pt x="16" y="333"/>
                  </a:lnTo>
                  <a:lnTo>
                    <a:pt x="22" y="350"/>
                  </a:lnTo>
                  <a:lnTo>
                    <a:pt x="32" y="361"/>
                  </a:lnTo>
                  <a:lnTo>
                    <a:pt x="38" y="372"/>
                  </a:lnTo>
                  <a:lnTo>
                    <a:pt x="49" y="383"/>
                  </a:lnTo>
                  <a:lnTo>
                    <a:pt x="54" y="400"/>
                  </a:lnTo>
                  <a:lnTo>
                    <a:pt x="66" y="405"/>
                  </a:lnTo>
                  <a:lnTo>
                    <a:pt x="76" y="405"/>
                  </a:lnTo>
                  <a:lnTo>
                    <a:pt x="87" y="411"/>
                  </a:lnTo>
                  <a:lnTo>
                    <a:pt x="103" y="416"/>
                  </a:lnTo>
                  <a:lnTo>
                    <a:pt x="130" y="411"/>
                  </a:lnTo>
                  <a:lnTo>
                    <a:pt x="151" y="394"/>
                  </a:lnTo>
                  <a:lnTo>
                    <a:pt x="167" y="372"/>
                  </a:lnTo>
                  <a:lnTo>
                    <a:pt x="189" y="344"/>
                  </a:lnTo>
                  <a:lnTo>
                    <a:pt x="189" y="338"/>
                  </a:lnTo>
                  <a:lnTo>
                    <a:pt x="195" y="327"/>
                  </a:lnTo>
                  <a:lnTo>
                    <a:pt x="195" y="317"/>
                  </a:lnTo>
                  <a:lnTo>
                    <a:pt x="195" y="3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2" name="Freeform 226"/>
            <p:cNvSpPr>
              <a:spLocks/>
            </p:cNvSpPr>
            <p:nvPr/>
          </p:nvSpPr>
          <p:spPr bwMode="auto">
            <a:xfrm>
              <a:off x="-495" y="-458"/>
              <a:ext cx="5" cy="14"/>
            </a:xfrm>
            <a:custGeom>
              <a:avLst/>
              <a:gdLst>
                <a:gd name="T0" fmla="*/ 0 w 152"/>
                <a:gd name="T1" fmla="*/ 0 h 362"/>
                <a:gd name="T2" fmla="*/ 0 w 152"/>
                <a:gd name="T3" fmla="*/ 0 h 362"/>
                <a:gd name="T4" fmla="*/ 0 w 152"/>
                <a:gd name="T5" fmla="*/ 0 h 362"/>
                <a:gd name="T6" fmla="*/ 0 w 152"/>
                <a:gd name="T7" fmla="*/ 0 h 362"/>
                <a:gd name="T8" fmla="*/ 0 w 152"/>
                <a:gd name="T9" fmla="*/ 0 h 362"/>
                <a:gd name="T10" fmla="*/ 0 w 152"/>
                <a:gd name="T11" fmla="*/ 0 h 362"/>
                <a:gd name="T12" fmla="*/ 0 w 152"/>
                <a:gd name="T13" fmla="*/ 0 h 362"/>
                <a:gd name="T14" fmla="*/ 0 w 152"/>
                <a:gd name="T15" fmla="*/ 0 h 362"/>
                <a:gd name="T16" fmla="*/ 0 w 152"/>
                <a:gd name="T17" fmla="*/ 0 h 362"/>
                <a:gd name="T18" fmla="*/ 0 w 152"/>
                <a:gd name="T19" fmla="*/ 0 h 362"/>
                <a:gd name="T20" fmla="*/ 0 w 152"/>
                <a:gd name="T21" fmla="*/ 0 h 362"/>
                <a:gd name="T22" fmla="*/ 0 w 152"/>
                <a:gd name="T23" fmla="*/ 0 h 362"/>
                <a:gd name="T24" fmla="*/ 0 w 152"/>
                <a:gd name="T25" fmla="*/ 0 h 362"/>
                <a:gd name="T26" fmla="*/ 0 w 152"/>
                <a:gd name="T27" fmla="*/ 0 h 362"/>
                <a:gd name="T28" fmla="*/ 0 w 152"/>
                <a:gd name="T29" fmla="*/ 0 h 362"/>
                <a:gd name="T30" fmla="*/ 0 w 152"/>
                <a:gd name="T31" fmla="*/ 0 h 362"/>
                <a:gd name="T32" fmla="*/ 0 w 152"/>
                <a:gd name="T33" fmla="*/ 0 h 362"/>
                <a:gd name="T34" fmla="*/ 0 w 152"/>
                <a:gd name="T35" fmla="*/ 0 h 362"/>
                <a:gd name="T36" fmla="*/ 0 w 152"/>
                <a:gd name="T37" fmla="*/ 0 h 362"/>
                <a:gd name="T38" fmla="*/ 0 w 152"/>
                <a:gd name="T39" fmla="*/ 0 h 362"/>
                <a:gd name="T40" fmla="*/ 0 w 152"/>
                <a:gd name="T41" fmla="*/ 0 h 362"/>
                <a:gd name="T42" fmla="*/ 0 w 152"/>
                <a:gd name="T43" fmla="*/ 0 h 362"/>
                <a:gd name="T44" fmla="*/ 0 w 152"/>
                <a:gd name="T45" fmla="*/ 0 h 362"/>
                <a:gd name="T46" fmla="*/ 0 w 152"/>
                <a:gd name="T47" fmla="*/ 0 h 362"/>
                <a:gd name="T48" fmla="*/ 0 w 152"/>
                <a:gd name="T49" fmla="*/ 0 h 362"/>
                <a:gd name="T50" fmla="*/ 0 w 152"/>
                <a:gd name="T51" fmla="*/ 0 h 3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52"/>
                <a:gd name="T79" fmla="*/ 0 h 362"/>
                <a:gd name="T80" fmla="*/ 152 w 152"/>
                <a:gd name="T81" fmla="*/ 362 h 36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52" h="362">
                  <a:moveTo>
                    <a:pt x="152" y="339"/>
                  </a:moveTo>
                  <a:lnTo>
                    <a:pt x="114" y="28"/>
                  </a:lnTo>
                  <a:lnTo>
                    <a:pt x="98" y="23"/>
                  </a:lnTo>
                  <a:lnTo>
                    <a:pt x="82" y="12"/>
                  </a:lnTo>
                  <a:lnTo>
                    <a:pt x="55" y="7"/>
                  </a:lnTo>
                  <a:lnTo>
                    <a:pt x="34" y="0"/>
                  </a:lnTo>
                  <a:lnTo>
                    <a:pt x="17" y="23"/>
                  </a:lnTo>
                  <a:lnTo>
                    <a:pt x="6" y="45"/>
                  </a:lnTo>
                  <a:lnTo>
                    <a:pt x="0" y="73"/>
                  </a:lnTo>
                  <a:lnTo>
                    <a:pt x="6" y="100"/>
                  </a:lnTo>
                  <a:lnTo>
                    <a:pt x="6" y="128"/>
                  </a:lnTo>
                  <a:lnTo>
                    <a:pt x="11" y="156"/>
                  </a:lnTo>
                  <a:lnTo>
                    <a:pt x="11" y="184"/>
                  </a:lnTo>
                  <a:lnTo>
                    <a:pt x="11" y="211"/>
                  </a:lnTo>
                  <a:lnTo>
                    <a:pt x="17" y="228"/>
                  </a:lnTo>
                  <a:lnTo>
                    <a:pt x="23" y="251"/>
                  </a:lnTo>
                  <a:lnTo>
                    <a:pt x="28" y="272"/>
                  </a:lnTo>
                  <a:lnTo>
                    <a:pt x="39" y="289"/>
                  </a:lnTo>
                  <a:lnTo>
                    <a:pt x="60" y="312"/>
                  </a:lnTo>
                  <a:lnTo>
                    <a:pt x="87" y="334"/>
                  </a:lnTo>
                  <a:lnTo>
                    <a:pt x="119" y="350"/>
                  </a:lnTo>
                  <a:lnTo>
                    <a:pt x="152" y="362"/>
                  </a:lnTo>
                  <a:lnTo>
                    <a:pt x="152" y="356"/>
                  </a:lnTo>
                  <a:lnTo>
                    <a:pt x="152" y="350"/>
                  </a:lnTo>
                  <a:lnTo>
                    <a:pt x="152" y="345"/>
                  </a:lnTo>
                  <a:lnTo>
                    <a:pt x="152" y="3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3" name="Freeform 227"/>
            <p:cNvSpPr>
              <a:spLocks/>
            </p:cNvSpPr>
            <p:nvPr/>
          </p:nvSpPr>
          <p:spPr bwMode="auto">
            <a:xfrm>
              <a:off x="-523" y="-434"/>
              <a:ext cx="6" cy="18"/>
            </a:xfrm>
            <a:custGeom>
              <a:avLst/>
              <a:gdLst>
                <a:gd name="T0" fmla="*/ 0 w 162"/>
                <a:gd name="T1" fmla="*/ 0 h 467"/>
                <a:gd name="T2" fmla="*/ 0 w 162"/>
                <a:gd name="T3" fmla="*/ 0 h 467"/>
                <a:gd name="T4" fmla="*/ 0 w 162"/>
                <a:gd name="T5" fmla="*/ 0 h 467"/>
                <a:gd name="T6" fmla="*/ 0 w 162"/>
                <a:gd name="T7" fmla="*/ 0 h 467"/>
                <a:gd name="T8" fmla="*/ 0 w 162"/>
                <a:gd name="T9" fmla="*/ 0 h 467"/>
                <a:gd name="T10" fmla="*/ 0 w 162"/>
                <a:gd name="T11" fmla="*/ 0 h 467"/>
                <a:gd name="T12" fmla="*/ 0 w 162"/>
                <a:gd name="T13" fmla="*/ 0 h 467"/>
                <a:gd name="T14" fmla="*/ 0 w 162"/>
                <a:gd name="T15" fmla="*/ 0 h 467"/>
                <a:gd name="T16" fmla="*/ 0 w 162"/>
                <a:gd name="T17" fmla="*/ 0 h 467"/>
                <a:gd name="T18" fmla="*/ 0 w 162"/>
                <a:gd name="T19" fmla="*/ 0 h 467"/>
                <a:gd name="T20" fmla="*/ 0 w 162"/>
                <a:gd name="T21" fmla="*/ 0 h 467"/>
                <a:gd name="T22" fmla="*/ 0 w 162"/>
                <a:gd name="T23" fmla="*/ 0 h 467"/>
                <a:gd name="T24" fmla="*/ 0 w 162"/>
                <a:gd name="T25" fmla="*/ 0 h 467"/>
                <a:gd name="T26" fmla="*/ 0 w 162"/>
                <a:gd name="T27" fmla="*/ 0 h 467"/>
                <a:gd name="T28" fmla="*/ 0 w 162"/>
                <a:gd name="T29" fmla="*/ 0 h 467"/>
                <a:gd name="T30" fmla="*/ 0 w 162"/>
                <a:gd name="T31" fmla="*/ 0 h 467"/>
                <a:gd name="T32" fmla="*/ 0 w 162"/>
                <a:gd name="T33" fmla="*/ 0 h 467"/>
                <a:gd name="T34" fmla="*/ 0 w 162"/>
                <a:gd name="T35" fmla="*/ 0 h 467"/>
                <a:gd name="T36" fmla="*/ 0 w 162"/>
                <a:gd name="T37" fmla="*/ 0 h 467"/>
                <a:gd name="T38" fmla="*/ 0 w 162"/>
                <a:gd name="T39" fmla="*/ 0 h 4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62"/>
                <a:gd name="T61" fmla="*/ 0 h 467"/>
                <a:gd name="T62" fmla="*/ 162 w 162"/>
                <a:gd name="T63" fmla="*/ 467 h 46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62" h="467">
                  <a:moveTo>
                    <a:pt x="157" y="434"/>
                  </a:moveTo>
                  <a:lnTo>
                    <a:pt x="134" y="39"/>
                  </a:lnTo>
                  <a:lnTo>
                    <a:pt x="118" y="17"/>
                  </a:lnTo>
                  <a:lnTo>
                    <a:pt x="91" y="12"/>
                  </a:lnTo>
                  <a:lnTo>
                    <a:pt x="49" y="6"/>
                  </a:lnTo>
                  <a:lnTo>
                    <a:pt x="10" y="0"/>
                  </a:lnTo>
                  <a:lnTo>
                    <a:pt x="10" y="200"/>
                  </a:lnTo>
                  <a:lnTo>
                    <a:pt x="0" y="428"/>
                  </a:lnTo>
                  <a:lnTo>
                    <a:pt x="21" y="439"/>
                  </a:lnTo>
                  <a:lnTo>
                    <a:pt x="43" y="450"/>
                  </a:lnTo>
                  <a:lnTo>
                    <a:pt x="70" y="455"/>
                  </a:lnTo>
                  <a:lnTo>
                    <a:pt x="91" y="462"/>
                  </a:lnTo>
                  <a:lnTo>
                    <a:pt x="102" y="462"/>
                  </a:lnTo>
                  <a:lnTo>
                    <a:pt x="118" y="467"/>
                  </a:lnTo>
                  <a:lnTo>
                    <a:pt x="140" y="467"/>
                  </a:lnTo>
                  <a:lnTo>
                    <a:pt x="162" y="462"/>
                  </a:lnTo>
                  <a:lnTo>
                    <a:pt x="162" y="455"/>
                  </a:lnTo>
                  <a:lnTo>
                    <a:pt x="162" y="445"/>
                  </a:lnTo>
                  <a:lnTo>
                    <a:pt x="157" y="439"/>
                  </a:lnTo>
                  <a:lnTo>
                    <a:pt x="157" y="4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4" name="Freeform 228"/>
            <p:cNvSpPr>
              <a:spLocks/>
            </p:cNvSpPr>
            <p:nvPr/>
          </p:nvSpPr>
          <p:spPr bwMode="auto">
            <a:xfrm>
              <a:off x="-528" y="-465"/>
              <a:ext cx="8" cy="1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w 215"/>
                <a:gd name="T27" fmla="*/ 0 h 372"/>
                <a:gd name="T28" fmla="*/ 0 w 215"/>
                <a:gd name="T29" fmla="*/ 0 h 372"/>
                <a:gd name="T30" fmla="*/ 0 w 215"/>
                <a:gd name="T31" fmla="*/ 0 h 372"/>
                <a:gd name="T32" fmla="*/ 0 w 215"/>
                <a:gd name="T33" fmla="*/ 0 h 372"/>
                <a:gd name="T34" fmla="*/ 0 w 215"/>
                <a:gd name="T35" fmla="*/ 0 h 372"/>
                <a:gd name="T36" fmla="*/ 0 w 215"/>
                <a:gd name="T37" fmla="*/ 0 h 372"/>
                <a:gd name="T38" fmla="*/ 0 w 215"/>
                <a:gd name="T39" fmla="*/ 0 h 372"/>
                <a:gd name="T40" fmla="*/ 0 w 215"/>
                <a:gd name="T41" fmla="*/ 0 h 372"/>
                <a:gd name="T42" fmla="*/ 0 w 215"/>
                <a:gd name="T43" fmla="*/ 0 h 372"/>
                <a:gd name="T44" fmla="*/ 0 w 215"/>
                <a:gd name="T45" fmla="*/ 0 h 3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15"/>
                <a:gd name="T70" fmla="*/ 0 h 372"/>
                <a:gd name="T71" fmla="*/ 215 w 215"/>
                <a:gd name="T72" fmla="*/ 372 h 37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15" h="372">
                  <a:moveTo>
                    <a:pt x="215" y="350"/>
                  </a:moveTo>
                  <a:lnTo>
                    <a:pt x="173" y="50"/>
                  </a:lnTo>
                  <a:lnTo>
                    <a:pt x="145" y="40"/>
                  </a:lnTo>
                  <a:lnTo>
                    <a:pt x="113" y="28"/>
                  </a:lnTo>
                  <a:lnTo>
                    <a:pt x="81" y="17"/>
                  </a:lnTo>
                  <a:lnTo>
                    <a:pt x="48" y="0"/>
                  </a:lnTo>
                  <a:lnTo>
                    <a:pt x="32" y="6"/>
                  </a:lnTo>
                  <a:lnTo>
                    <a:pt x="16" y="6"/>
                  </a:lnTo>
                  <a:lnTo>
                    <a:pt x="5" y="17"/>
                  </a:lnTo>
                  <a:lnTo>
                    <a:pt x="0" y="33"/>
                  </a:lnTo>
                  <a:lnTo>
                    <a:pt x="48" y="284"/>
                  </a:lnTo>
                  <a:lnTo>
                    <a:pt x="65" y="300"/>
                  </a:lnTo>
                  <a:lnTo>
                    <a:pt x="81" y="312"/>
                  </a:lnTo>
                  <a:lnTo>
                    <a:pt x="102" y="322"/>
                  </a:lnTo>
                  <a:lnTo>
                    <a:pt x="124" y="334"/>
                  </a:lnTo>
                  <a:lnTo>
                    <a:pt x="140" y="345"/>
                  </a:lnTo>
                  <a:lnTo>
                    <a:pt x="162" y="356"/>
                  </a:lnTo>
                  <a:lnTo>
                    <a:pt x="189" y="362"/>
                  </a:lnTo>
                  <a:lnTo>
                    <a:pt x="210" y="372"/>
                  </a:lnTo>
                  <a:lnTo>
                    <a:pt x="210" y="367"/>
                  </a:lnTo>
                  <a:lnTo>
                    <a:pt x="215" y="362"/>
                  </a:lnTo>
                  <a:lnTo>
                    <a:pt x="215" y="356"/>
                  </a:lnTo>
                  <a:lnTo>
                    <a:pt x="215" y="3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5" name="Freeform 229"/>
            <p:cNvSpPr>
              <a:spLocks/>
            </p:cNvSpPr>
            <p:nvPr/>
          </p:nvSpPr>
          <p:spPr bwMode="auto">
            <a:xfrm>
              <a:off x="-546" y="-436"/>
              <a:ext cx="11" cy="16"/>
            </a:xfrm>
            <a:custGeom>
              <a:avLst/>
              <a:gdLst>
                <a:gd name="T0" fmla="*/ 0 w 307"/>
                <a:gd name="T1" fmla="*/ 0 h 400"/>
                <a:gd name="T2" fmla="*/ 0 w 307"/>
                <a:gd name="T3" fmla="*/ 0 h 400"/>
                <a:gd name="T4" fmla="*/ 0 w 307"/>
                <a:gd name="T5" fmla="*/ 0 h 400"/>
                <a:gd name="T6" fmla="*/ 0 w 307"/>
                <a:gd name="T7" fmla="*/ 0 h 400"/>
                <a:gd name="T8" fmla="*/ 0 w 307"/>
                <a:gd name="T9" fmla="*/ 0 h 400"/>
                <a:gd name="T10" fmla="*/ 0 w 307"/>
                <a:gd name="T11" fmla="*/ 0 h 400"/>
                <a:gd name="T12" fmla="*/ 0 w 307"/>
                <a:gd name="T13" fmla="*/ 0 h 400"/>
                <a:gd name="T14" fmla="*/ 0 w 307"/>
                <a:gd name="T15" fmla="*/ 0 h 400"/>
                <a:gd name="T16" fmla="*/ 0 w 307"/>
                <a:gd name="T17" fmla="*/ 0 h 400"/>
                <a:gd name="T18" fmla="*/ 0 w 307"/>
                <a:gd name="T19" fmla="*/ 0 h 400"/>
                <a:gd name="T20" fmla="*/ 0 w 307"/>
                <a:gd name="T21" fmla="*/ 0 h 400"/>
                <a:gd name="T22" fmla="*/ 0 w 307"/>
                <a:gd name="T23" fmla="*/ 0 h 400"/>
                <a:gd name="T24" fmla="*/ 0 w 307"/>
                <a:gd name="T25" fmla="*/ 0 h 400"/>
                <a:gd name="T26" fmla="*/ 0 w 307"/>
                <a:gd name="T27" fmla="*/ 0 h 400"/>
                <a:gd name="T28" fmla="*/ 0 w 307"/>
                <a:gd name="T29" fmla="*/ 0 h 400"/>
                <a:gd name="T30" fmla="*/ 0 w 307"/>
                <a:gd name="T31" fmla="*/ 0 h 400"/>
                <a:gd name="T32" fmla="*/ 0 w 307"/>
                <a:gd name="T33" fmla="*/ 0 h 400"/>
                <a:gd name="T34" fmla="*/ 0 w 307"/>
                <a:gd name="T35" fmla="*/ 0 h 400"/>
                <a:gd name="T36" fmla="*/ 0 w 307"/>
                <a:gd name="T37" fmla="*/ 0 h 400"/>
                <a:gd name="T38" fmla="*/ 0 w 307"/>
                <a:gd name="T39" fmla="*/ 0 h 400"/>
                <a:gd name="T40" fmla="*/ 0 w 307"/>
                <a:gd name="T41" fmla="*/ 0 h 400"/>
                <a:gd name="T42" fmla="*/ 0 w 307"/>
                <a:gd name="T43" fmla="*/ 0 h 400"/>
                <a:gd name="T44" fmla="*/ 0 w 307"/>
                <a:gd name="T45" fmla="*/ 0 h 400"/>
                <a:gd name="T46" fmla="*/ 0 w 307"/>
                <a:gd name="T47" fmla="*/ 0 h 400"/>
                <a:gd name="T48" fmla="*/ 0 w 307"/>
                <a:gd name="T49" fmla="*/ 0 h 400"/>
                <a:gd name="T50" fmla="*/ 0 w 307"/>
                <a:gd name="T51" fmla="*/ 0 h 400"/>
                <a:gd name="T52" fmla="*/ 0 w 307"/>
                <a:gd name="T53" fmla="*/ 0 h 4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07"/>
                <a:gd name="T82" fmla="*/ 0 h 400"/>
                <a:gd name="T83" fmla="*/ 307 w 307"/>
                <a:gd name="T84" fmla="*/ 400 h 4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07" h="400">
                  <a:moveTo>
                    <a:pt x="307" y="377"/>
                  </a:moveTo>
                  <a:lnTo>
                    <a:pt x="265" y="61"/>
                  </a:lnTo>
                  <a:lnTo>
                    <a:pt x="243" y="33"/>
                  </a:lnTo>
                  <a:lnTo>
                    <a:pt x="221" y="16"/>
                  </a:lnTo>
                  <a:lnTo>
                    <a:pt x="189" y="5"/>
                  </a:lnTo>
                  <a:lnTo>
                    <a:pt x="157" y="0"/>
                  </a:lnTo>
                  <a:lnTo>
                    <a:pt x="118" y="0"/>
                  </a:lnTo>
                  <a:lnTo>
                    <a:pt x="86" y="0"/>
                  </a:lnTo>
                  <a:lnTo>
                    <a:pt x="54" y="5"/>
                  </a:lnTo>
                  <a:lnTo>
                    <a:pt x="22" y="5"/>
                  </a:lnTo>
                  <a:lnTo>
                    <a:pt x="10" y="16"/>
                  </a:lnTo>
                  <a:lnTo>
                    <a:pt x="5" y="16"/>
                  </a:lnTo>
                  <a:lnTo>
                    <a:pt x="0" y="16"/>
                  </a:lnTo>
                  <a:lnTo>
                    <a:pt x="5" y="38"/>
                  </a:lnTo>
                  <a:lnTo>
                    <a:pt x="16" y="266"/>
                  </a:lnTo>
                  <a:lnTo>
                    <a:pt x="38" y="300"/>
                  </a:lnTo>
                  <a:lnTo>
                    <a:pt x="70" y="322"/>
                  </a:lnTo>
                  <a:lnTo>
                    <a:pt x="102" y="343"/>
                  </a:lnTo>
                  <a:lnTo>
                    <a:pt x="141" y="355"/>
                  </a:lnTo>
                  <a:lnTo>
                    <a:pt x="183" y="371"/>
                  </a:lnTo>
                  <a:lnTo>
                    <a:pt x="221" y="377"/>
                  </a:lnTo>
                  <a:lnTo>
                    <a:pt x="265" y="388"/>
                  </a:lnTo>
                  <a:lnTo>
                    <a:pt x="302" y="400"/>
                  </a:lnTo>
                  <a:lnTo>
                    <a:pt x="302" y="393"/>
                  </a:lnTo>
                  <a:lnTo>
                    <a:pt x="307" y="388"/>
                  </a:lnTo>
                  <a:lnTo>
                    <a:pt x="307" y="383"/>
                  </a:lnTo>
                  <a:lnTo>
                    <a:pt x="307" y="37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6" name="Freeform 230"/>
            <p:cNvSpPr>
              <a:spLocks/>
            </p:cNvSpPr>
            <p:nvPr/>
          </p:nvSpPr>
          <p:spPr bwMode="auto">
            <a:xfrm>
              <a:off x="-550" y="-468"/>
              <a:ext cx="9" cy="11"/>
            </a:xfrm>
            <a:custGeom>
              <a:avLst/>
              <a:gdLst>
                <a:gd name="T0" fmla="*/ 0 w 254"/>
                <a:gd name="T1" fmla="*/ 0 h 277"/>
                <a:gd name="T2" fmla="*/ 0 w 254"/>
                <a:gd name="T3" fmla="*/ 0 h 277"/>
                <a:gd name="T4" fmla="*/ 0 w 254"/>
                <a:gd name="T5" fmla="*/ 0 h 277"/>
                <a:gd name="T6" fmla="*/ 0 w 254"/>
                <a:gd name="T7" fmla="*/ 0 h 277"/>
                <a:gd name="T8" fmla="*/ 0 w 254"/>
                <a:gd name="T9" fmla="*/ 0 h 277"/>
                <a:gd name="T10" fmla="*/ 0 w 254"/>
                <a:gd name="T11" fmla="*/ 0 h 277"/>
                <a:gd name="T12" fmla="*/ 0 w 254"/>
                <a:gd name="T13" fmla="*/ 0 h 277"/>
                <a:gd name="T14" fmla="*/ 0 w 254"/>
                <a:gd name="T15" fmla="*/ 0 h 277"/>
                <a:gd name="T16" fmla="*/ 0 w 254"/>
                <a:gd name="T17" fmla="*/ 0 h 277"/>
                <a:gd name="T18" fmla="*/ 0 w 254"/>
                <a:gd name="T19" fmla="*/ 0 h 277"/>
                <a:gd name="T20" fmla="*/ 0 w 254"/>
                <a:gd name="T21" fmla="*/ 0 h 277"/>
                <a:gd name="T22" fmla="*/ 0 w 254"/>
                <a:gd name="T23" fmla="*/ 0 h 277"/>
                <a:gd name="T24" fmla="*/ 0 w 254"/>
                <a:gd name="T25" fmla="*/ 0 h 277"/>
                <a:gd name="T26" fmla="*/ 0 w 254"/>
                <a:gd name="T27" fmla="*/ 0 h 277"/>
                <a:gd name="T28" fmla="*/ 0 w 254"/>
                <a:gd name="T29" fmla="*/ 0 h 277"/>
                <a:gd name="T30" fmla="*/ 0 w 254"/>
                <a:gd name="T31" fmla="*/ 0 h 277"/>
                <a:gd name="T32" fmla="*/ 0 w 254"/>
                <a:gd name="T33" fmla="*/ 0 h 277"/>
                <a:gd name="T34" fmla="*/ 0 w 254"/>
                <a:gd name="T35" fmla="*/ 0 h 277"/>
                <a:gd name="T36" fmla="*/ 0 w 254"/>
                <a:gd name="T37" fmla="*/ 0 h 277"/>
                <a:gd name="T38" fmla="*/ 0 w 254"/>
                <a:gd name="T39" fmla="*/ 0 h 277"/>
                <a:gd name="T40" fmla="*/ 0 w 254"/>
                <a:gd name="T41" fmla="*/ 0 h 277"/>
                <a:gd name="T42" fmla="*/ 0 w 254"/>
                <a:gd name="T43" fmla="*/ 0 h 277"/>
                <a:gd name="T44" fmla="*/ 0 w 254"/>
                <a:gd name="T45" fmla="*/ 0 h 277"/>
                <a:gd name="T46" fmla="*/ 0 w 254"/>
                <a:gd name="T47" fmla="*/ 0 h 277"/>
                <a:gd name="T48" fmla="*/ 0 w 254"/>
                <a:gd name="T49" fmla="*/ 0 h 277"/>
                <a:gd name="T50" fmla="*/ 0 w 254"/>
                <a:gd name="T51" fmla="*/ 0 h 277"/>
                <a:gd name="T52" fmla="*/ 0 w 254"/>
                <a:gd name="T53" fmla="*/ 0 h 2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54"/>
                <a:gd name="T82" fmla="*/ 0 h 277"/>
                <a:gd name="T83" fmla="*/ 254 w 254"/>
                <a:gd name="T84" fmla="*/ 277 h 27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54" h="277">
                  <a:moveTo>
                    <a:pt x="249" y="250"/>
                  </a:moveTo>
                  <a:lnTo>
                    <a:pt x="244" y="227"/>
                  </a:lnTo>
                  <a:lnTo>
                    <a:pt x="238" y="205"/>
                  </a:lnTo>
                  <a:lnTo>
                    <a:pt x="232" y="177"/>
                  </a:lnTo>
                  <a:lnTo>
                    <a:pt x="232" y="144"/>
                  </a:lnTo>
                  <a:lnTo>
                    <a:pt x="232" y="127"/>
                  </a:lnTo>
                  <a:lnTo>
                    <a:pt x="227" y="105"/>
                  </a:lnTo>
                  <a:lnTo>
                    <a:pt x="221" y="83"/>
                  </a:lnTo>
                  <a:lnTo>
                    <a:pt x="211" y="56"/>
                  </a:lnTo>
                  <a:lnTo>
                    <a:pt x="55" y="0"/>
                  </a:lnTo>
                  <a:lnTo>
                    <a:pt x="28" y="11"/>
                  </a:lnTo>
                  <a:lnTo>
                    <a:pt x="6" y="28"/>
                  </a:lnTo>
                  <a:lnTo>
                    <a:pt x="0" y="61"/>
                  </a:lnTo>
                  <a:lnTo>
                    <a:pt x="0" y="94"/>
                  </a:lnTo>
                  <a:lnTo>
                    <a:pt x="6" y="132"/>
                  </a:lnTo>
                  <a:lnTo>
                    <a:pt x="11" y="172"/>
                  </a:lnTo>
                  <a:lnTo>
                    <a:pt x="11" y="210"/>
                  </a:lnTo>
                  <a:lnTo>
                    <a:pt x="11" y="244"/>
                  </a:lnTo>
                  <a:lnTo>
                    <a:pt x="17" y="255"/>
                  </a:lnTo>
                  <a:lnTo>
                    <a:pt x="23" y="260"/>
                  </a:lnTo>
                  <a:lnTo>
                    <a:pt x="39" y="272"/>
                  </a:lnTo>
                  <a:lnTo>
                    <a:pt x="254" y="277"/>
                  </a:lnTo>
                  <a:lnTo>
                    <a:pt x="254" y="272"/>
                  </a:lnTo>
                  <a:lnTo>
                    <a:pt x="254" y="260"/>
                  </a:lnTo>
                  <a:lnTo>
                    <a:pt x="249" y="255"/>
                  </a:lnTo>
                  <a:lnTo>
                    <a:pt x="249" y="2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7" name="Freeform 231"/>
            <p:cNvSpPr>
              <a:spLocks/>
            </p:cNvSpPr>
            <p:nvPr/>
          </p:nvSpPr>
          <p:spPr bwMode="auto">
            <a:xfrm>
              <a:off x="-573" y="-677"/>
              <a:ext cx="48" cy="33"/>
            </a:xfrm>
            <a:custGeom>
              <a:avLst/>
              <a:gdLst>
                <a:gd name="T0" fmla="*/ 0 w 1337"/>
                <a:gd name="T1" fmla="*/ 0 h 816"/>
                <a:gd name="T2" fmla="*/ 0 w 1337"/>
                <a:gd name="T3" fmla="*/ 0 h 816"/>
                <a:gd name="T4" fmla="*/ 0 w 1337"/>
                <a:gd name="T5" fmla="*/ 0 h 816"/>
                <a:gd name="T6" fmla="*/ 0 w 1337"/>
                <a:gd name="T7" fmla="*/ 0 h 816"/>
                <a:gd name="T8" fmla="*/ 0 w 1337"/>
                <a:gd name="T9" fmla="*/ 0 h 816"/>
                <a:gd name="T10" fmla="*/ 0 w 1337"/>
                <a:gd name="T11" fmla="*/ 0 h 816"/>
                <a:gd name="T12" fmla="*/ 0 w 1337"/>
                <a:gd name="T13" fmla="*/ 0 h 816"/>
                <a:gd name="T14" fmla="*/ 0 w 1337"/>
                <a:gd name="T15" fmla="*/ 0 h 816"/>
                <a:gd name="T16" fmla="*/ 0 w 1337"/>
                <a:gd name="T17" fmla="*/ 0 h 816"/>
                <a:gd name="T18" fmla="*/ 0 w 1337"/>
                <a:gd name="T19" fmla="*/ 0 h 816"/>
                <a:gd name="T20" fmla="*/ 0 w 1337"/>
                <a:gd name="T21" fmla="*/ 0 h 816"/>
                <a:gd name="T22" fmla="*/ 0 w 1337"/>
                <a:gd name="T23" fmla="*/ 0 h 816"/>
                <a:gd name="T24" fmla="*/ 0 w 1337"/>
                <a:gd name="T25" fmla="*/ 0 h 816"/>
                <a:gd name="T26" fmla="*/ 0 w 1337"/>
                <a:gd name="T27" fmla="*/ 0 h 816"/>
                <a:gd name="T28" fmla="*/ 0 w 1337"/>
                <a:gd name="T29" fmla="*/ 0 h 816"/>
                <a:gd name="T30" fmla="*/ 0 w 1337"/>
                <a:gd name="T31" fmla="*/ 0 h 816"/>
                <a:gd name="T32" fmla="*/ 0 w 1337"/>
                <a:gd name="T33" fmla="*/ 0 h 816"/>
                <a:gd name="T34" fmla="*/ 0 w 1337"/>
                <a:gd name="T35" fmla="*/ 0 h 816"/>
                <a:gd name="T36" fmla="*/ 0 w 1337"/>
                <a:gd name="T37" fmla="*/ 0 h 816"/>
                <a:gd name="T38" fmla="*/ 0 w 1337"/>
                <a:gd name="T39" fmla="*/ 0 h 816"/>
                <a:gd name="T40" fmla="*/ 0 w 1337"/>
                <a:gd name="T41" fmla="*/ 0 h 816"/>
                <a:gd name="T42" fmla="*/ 0 w 1337"/>
                <a:gd name="T43" fmla="*/ 0 h 816"/>
                <a:gd name="T44" fmla="*/ 0 w 1337"/>
                <a:gd name="T45" fmla="*/ 0 h 816"/>
                <a:gd name="T46" fmla="*/ 0 w 1337"/>
                <a:gd name="T47" fmla="*/ 0 h 816"/>
                <a:gd name="T48" fmla="*/ 0 w 1337"/>
                <a:gd name="T49" fmla="*/ 0 h 816"/>
                <a:gd name="T50" fmla="*/ 0 w 1337"/>
                <a:gd name="T51" fmla="*/ 0 h 816"/>
                <a:gd name="T52" fmla="*/ 0 w 1337"/>
                <a:gd name="T53" fmla="*/ 0 h 8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337"/>
                <a:gd name="T82" fmla="*/ 0 h 816"/>
                <a:gd name="T83" fmla="*/ 1337 w 1337"/>
                <a:gd name="T84" fmla="*/ 816 h 81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337" h="816">
                  <a:moveTo>
                    <a:pt x="1337" y="805"/>
                  </a:moveTo>
                  <a:lnTo>
                    <a:pt x="1304" y="94"/>
                  </a:lnTo>
                  <a:lnTo>
                    <a:pt x="1256" y="61"/>
                  </a:lnTo>
                  <a:lnTo>
                    <a:pt x="1197" y="33"/>
                  </a:lnTo>
                  <a:lnTo>
                    <a:pt x="1132" y="17"/>
                  </a:lnTo>
                  <a:lnTo>
                    <a:pt x="1061" y="6"/>
                  </a:lnTo>
                  <a:lnTo>
                    <a:pt x="992" y="6"/>
                  </a:lnTo>
                  <a:lnTo>
                    <a:pt x="916" y="0"/>
                  </a:lnTo>
                  <a:lnTo>
                    <a:pt x="846" y="0"/>
                  </a:lnTo>
                  <a:lnTo>
                    <a:pt x="776" y="0"/>
                  </a:lnTo>
                  <a:lnTo>
                    <a:pt x="560" y="178"/>
                  </a:lnTo>
                  <a:lnTo>
                    <a:pt x="414" y="255"/>
                  </a:lnTo>
                  <a:lnTo>
                    <a:pt x="403" y="267"/>
                  </a:lnTo>
                  <a:lnTo>
                    <a:pt x="387" y="272"/>
                  </a:lnTo>
                  <a:lnTo>
                    <a:pt x="371" y="284"/>
                  </a:lnTo>
                  <a:lnTo>
                    <a:pt x="361" y="305"/>
                  </a:lnTo>
                  <a:lnTo>
                    <a:pt x="124" y="456"/>
                  </a:lnTo>
                  <a:lnTo>
                    <a:pt x="96" y="478"/>
                  </a:lnTo>
                  <a:lnTo>
                    <a:pt x="64" y="500"/>
                  </a:lnTo>
                  <a:lnTo>
                    <a:pt x="32" y="528"/>
                  </a:lnTo>
                  <a:lnTo>
                    <a:pt x="0" y="556"/>
                  </a:lnTo>
                  <a:lnTo>
                    <a:pt x="511" y="599"/>
                  </a:lnTo>
                  <a:lnTo>
                    <a:pt x="1326" y="816"/>
                  </a:lnTo>
                  <a:lnTo>
                    <a:pt x="1332" y="811"/>
                  </a:lnTo>
                  <a:lnTo>
                    <a:pt x="1337" y="805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8" name="Freeform 232"/>
            <p:cNvSpPr>
              <a:spLocks/>
            </p:cNvSpPr>
            <p:nvPr/>
          </p:nvSpPr>
          <p:spPr bwMode="auto">
            <a:xfrm>
              <a:off x="-156" y="-476"/>
              <a:ext cx="4" cy="11"/>
            </a:xfrm>
            <a:custGeom>
              <a:avLst/>
              <a:gdLst>
                <a:gd name="T0" fmla="*/ 0 w 108"/>
                <a:gd name="T1" fmla="*/ 0 h 255"/>
                <a:gd name="T2" fmla="*/ 0 w 108"/>
                <a:gd name="T3" fmla="*/ 0 h 255"/>
                <a:gd name="T4" fmla="*/ 0 w 108"/>
                <a:gd name="T5" fmla="*/ 0 h 255"/>
                <a:gd name="T6" fmla="*/ 0 w 108"/>
                <a:gd name="T7" fmla="*/ 0 h 255"/>
                <a:gd name="T8" fmla="*/ 0 w 108"/>
                <a:gd name="T9" fmla="*/ 0 h 255"/>
                <a:gd name="T10" fmla="*/ 0 w 108"/>
                <a:gd name="T11" fmla="*/ 0 h 255"/>
                <a:gd name="T12" fmla="*/ 0 w 108"/>
                <a:gd name="T13" fmla="*/ 0 h 255"/>
                <a:gd name="T14" fmla="*/ 0 w 108"/>
                <a:gd name="T15" fmla="*/ 0 h 255"/>
                <a:gd name="T16" fmla="*/ 0 w 108"/>
                <a:gd name="T17" fmla="*/ 0 h 255"/>
                <a:gd name="T18" fmla="*/ 0 w 108"/>
                <a:gd name="T19" fmla="*/ 0 h 255"/>
                <a:gd name="T20" fmla="*/ 0 w 108"/>
                <a:gd name="T21" fmla="*/ 0 h 255"/>
                <a:gd name="T22" fmla="*/ 0 w 108"/>
                <a:gd name="T23" fmla="*/ 0 h 255"/>
                <a:gd name="T24" fmla="*/ 0 w 108"/>
                <a:gd name="T25" fmla="*/ 0 h 255"/>
                <a:gd name="T26" fmla="*/ 0 w 108"/>
                <a:gd name="T27" fmla="*/ 0 h 255"/>
                <a:gd name="T28" fmla="*/ 0 w 108"/>
                <a:gd name="T29" fmla="*/ 0 h 255"/>
                <a:gd name="T30" fmla="*/ 0 w 108"/>
                <a:gd name="T31" fmla="*/ 0 h 255"/>
                <a:gd name="T32" fmla="*/ 0 w 108"/>
                <a:gd name="T33" fmla="*/ 0 h 255"/>
                <a:gd name="T34" fmla="*/ 0 w 108"/>
                <a:gd name="T35" fmla="*/ 0 h 255"/>
                <a:gd name="T36" fmla="*/ 0 w 108"/>
                <a:gd name="T37" fmla="*/ 0 h 255"/>
                <a:gd name="T38" fmla="*/ 0 w 108"/>
                <a:gd name="T39" fmla="*/ 0 h 255"/>
                <a:gd name="T40" fmla="*/ 0 w 108"/>
                <a:gd name="T41" fmla="*/ 0 h 255"/>
                <a:gd name="T42" fmla="*/ 0 w 108"/>
                <a:gd name="T43" fmla="*/ 0 h 255"/>
                <a:gd name="T44" fmla="*/ 0 w 108"/>
                <a:gd name="T45" fmla="*/ 0 h 255"/>
                <a:gd name="T46" fmla="*/ 0 w 108"/>
                <a:gd name="T47" fmla="*/ 0 h 255"/>
                <a:gd name="T48" fmla="*/ 0 w 108"/>
                <a:gd name="T49" fmla="*/ 0 h 255"/>
                <a:gd name="T50" fmla="*/ 0 w 108"/>
                <a:gd name="T51" fmla="*/ 0 h 255"/>
                <a:gd name="T52" fmla="*/ 0 w 108"/>
                <a:gd name="T53" fmla="*/ 0 h 255"/>
                <a:gd name="T54" fmla="*/ 0 w 108"/>
                <a:gd name="T55" fmla="*/ 0 h 255"/>
                <a:gd name="T56" fmla="*/ 0 w 108"/>
                <a:gd name="T57" fmla="*/ 0 h 2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8"/>
                <a:gd name="T88" fmla="*/ 0 h 255"/>
                <a:gd name="T89" fmla="*/ 108 w 108"/>
                <a:gd name="T90" fmla="*/ 255 h 2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8" h="255">
                  <a:moveTo>
                    <a:pt x="86" y="239"/>
                  </a:moveTo>
                  <a:lnTo>
                    <a:pt x="92" y="211"/>
                  </a:lnTo>
                  <a:lnTo>
                    <a:pt x="97" y="178"/>
                  </a:lnTo>
                  <a:lnTo>
                    <a:pt x="97" y="149"/>
                  </a:lnTo>
                  <a:lnTo>
                    <a:pt x="102" y="116"/>
                  </a:lnTo>
                  <a:lnTo>
                    <a:pt x="108" y="89"/>
                  </a:lnTo>
                  <a:lnTo>
                    <a:pt x="108" y="66"/>
                  </a:lnTo>
                  <a:lnTo>
                    <a:pt x="102" y="39"/>
                  </a:lnTo>
                  <a:lnTo>
                    <a:pt x="92" y="17"/>
                  </a:lnTo>
                  <a:lnTo>
                    <a:pt x="76" y="5"/>
                  </a:lnTo>
                  <a:lnTo>
                    <a:pt x="49" y="0"/>
                  </a:lnTo>
                  <a:lnTo>
                    <a:pt x="27" y="0"/>
                  </a:lnTo>
                  <a:lnTo>
                    <a:pt x="5" y="11"/>
                  </a:lnTo>
                  <a:lnTo>
                    <a:pt x="0" y="45"/>
                  </a:lnTo>
                  <a:lnTo>
                    <a:pt x="5" y="83"/>
                  </a:lnTo>
                  <a:lnTo>
                    <a:pt x="11" y="116"/>
                  </a:lnTo>
                  <a:lnTo>
                    <a:pt x="11" y="161"/>
                  </a:lnTo>
                  <a:lnTo>
                    <a:pt x="11" y="172"/>
                  </a:lnTo>
                  <a:lnTo>
                    <a:pt x="11" y="183"/>
                  </a:lnTo>
                  <a:lnTo>
                    <a:pt x="11" y="194"/>
                  </a:lnTo>
                  <a:lnTo>
                    <a:pt x="11" y="211"/>
                  </a:lnTo>
                  <a:lnTo>
                    <a:pt x="21" y="227"/>
                  </a:lnTo>
                  <a:lnTo>
                    <a:pt x="37" y="244"/>
                  </a:lnTo>
                  <a:lnTo>
                    <a:pt x="60" y="255"/>
                  </a:lnTo>
                  <a:lnTo>
                    <a:pt x="86" y="255"/>
                  </a:lnTo>
                  <a:lnTo>
                    <a:pt x="86" y="244"/>
                  </a:lnTo>
                  <a:lnTo>
                    <a:pt x="86" y="23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9" name="Freeform 233"/>
            <p:cNvSpPr>
              <a:spLocks/>
            </p:cNvSpPr>
            <p:nvPr/>
          </p:nvSpPr>
          <p:spPr bwMode="auto">
            <a:xfrm>
              <a:off x="-156" y="-506"/>
              <a:ext cx="8" cy="14"/>
            </a:xfrm>
            <a:custGeom>
              <a:avLst/>
              <a:gdLst>
                <a:gd name="T0" fmla="*/ 0 w 216"/>
                <a:gd name="T1" fmla="*/ 0 h 345"/>
                <a:gd name="T2" fmla="*/ 0 w 216"/>
                <a:gd name="T3" fmla="*/ 0 h 345"/>
                <a:gd name="T4" fmla="*/ 0 w 216"/>
                <a:gd name="T5" fmla="*/ 0 h 345"/>
                <a:gd name="T6" fmla="*/ 0 w 216"/>
                <a:gd name="T7" fmla="*/ 0 h 345"/>
                <a:gd name="T8" fmla="*/ 0 w 216"/>
                <a:gd name="T9" fmla="*/ 0 h 345"/>
                <a:gd name="T10" fmla="*/ 0 w 216"/>
                <a:gd name="T11" fmla="*/ 0 h 345"/>
                <a:gd name="T12" fmla="*/ 0 w 216"/>
                <a:gd name="T13" fmla="*/ 0 h 345"/>
                <a:gd name="T14" fmla="*/ 0 w 216"/>
                <a:gd name="T15" fmla="*/ 0 h 345"/>
                <a:gd name="T16" fmla="*/ 0 w 216"/>
                <a:gd name="T17" fmla="*/ 0 h 345"/>
                <a:gd name="T18" fmla="*/ 0 w 216"/>
                <a:gd name="T19" fmla="*/ 0 h 345"/>
                <a:gd name="T20" fmla="*/ 0 w 216"/>
                <a:gd name="T21" fmla="*/ 0 h 345"/>
                <a:gd name="T22" fmla="*/ 0 w 216"/>
                <a:gd name="T23" fmla="*/ 0 h 345"/>
                <a:gd name="T24" fmla="*/ 0 w 216"/>
                <a:gd name="T25" fmla="*/ 0 h 345"/>
                <a:gd name="T26" fmla="*/ 0 w 216"/>
                <a:gd name="T27" fmla="*/ 0 h 345"/>
                <a:gd name="T28" fmla="*/ 0 w 216"/>
                <a:gd name="T29" fmla="*/ 0 h 345"/>
                <a:gd name="T30" fmla="*/ 0 w 216"/>
                <a:gd name="T31" fmla="*/ 0 h 345"/>
                <a:gd name="T32" fmla="*/ 0 w 216"/>
                <a:gd name="T33" fmla="*/ 0 h 345"/>
                <a:gd name="T34" fmla="*/ 0 w 216"/>
                <a:gd name="T35" fmla="*/ 0 h 345"/>
                <a:gd name="T36" fmla="*/ 0 w 216"/>
                <a:gd name="T37" fmla="*/ 0 h 345"/>
                <a:gd name="T38" fmla="*/ 0 w 216"/>
                <a:gd name="T39" fmla="*/ 0 h 345"/>
                <a:gd name="T40" fmla="*/ 0 w 216"/>
                <a:gd name="T41" fmla="*/ 0 h 345"/>
                <a:gd name="T42" fmla="*/ 0 w 216"/>
                <a:gd name="T43" fmla="*/ 0 h 345"/>
                <a:gd name="T44" fmla="*/ 0 w 216"/>
                <a:gd name="T45" fmla="*/ 0 h 345"/>
                <a:gd name="T46" fmla="*/ 0 w 216"/>
                <a:gd name="T47" fmla="*/ 0 h 345"/>
                <a:gd name="T48" fmla="*/ 0 w 216"/>
                <a:gd name="T49" fmla="*/ 0 h 345"/>
                <a:gd name="T50" fmla="*/ 0 w 216"/>
                <a:gd name="T51" fmla="*/ 0 h 3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6"/>
                <a:gd name="T79" fmla="*/ 0 h 345"/>
                <a:gd name="T80" fmla="*/ 216 w 216"/>
                <a:gd name="T81" fmla="*/ 345 h 34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6" h="345">
                  <a:moveTo>
                    <a:pt x="189" y="317"/>
                  </a:moveTo>
                  <a:lnTo>
                    <a:pt x="194" y="283"/>
                  </a:lnTo>
                  <a:lnTo>
                    <a:pt x="200" y="250"/>
                  </a:lnTo>
                  <a:lnTo>
                    <a:pt x="200" y="211"/>
                  </a:lnTo>
                  <a:lnTo>
                    <a:pt x="210" y="172"/>
                  </a:lnTo>
                  <a:lnTo>
                    <a:pt x="216" y="150"/>
                  </a:lnTo>
                  <a:lnTo>
                    <a:pt x="216" y="122"/>
                  </a:lnTo>
                  <a:lnTo>
                    <a:pt x="210" y="100"/>
                  </a:lnTo>
                  <a:lnTo>
                    <a:pt x="200" y="78"/>
                  </a:lnTo>
                  <a:lnTo>
                    <a:pt x="21" y="0"/>
                  </a:lnTo>
                  <a:lnTo>
                    <a:pt x="5" y="28"/>
                  </a:lnTo>
                  <a:lnTo>
                    <a:pt x="0" y="56"/>
                  </a:lnTo>
                  <a:lnTo>
                    <a:pt x="0" y="94"/>
                  </a:lnTo>
                  <a:lnTo>
                    <a:pt x="5" y="127"/>
                  </a:lnTo>
                  <a:lnTo>
                    <a:pt x="11" y="167"/>
                  </a:lnTo>
                  <a:lnTo>
                    <a:pt x="21" y="205"/>
                  </a:lnTo>
                  <a:lnTo>
                    <a:pt x="21" y="244"/>
                  </a:lnTo>
                  <a:lnTo>
                    <a:pt x="21" y="283"/>
                  </a:lnTo>
                  <a:lnTo>
                    <a:pt x="44" y="311"/>
                  </a:lnTo>
                  <a:lnTo>
                    <a:pt x="81" y="333"/>
                  </a:lnTo>
                  <a:lnTo>
                    <a:pt x="124" y="345"/>
                  </a:lnTo>
                  <a:lnTo>
                    <a:pt x="173" y="345"/>
                  </a:lnTo>
                  <a:lnTo>
                    <a:pt x="173" y="338"/>
                  </a:lnTo>
                  <a:lnTo>
                    <a:pt x="178" y="333"/>
                  </a:lnTo>
                  <a:lnTo>
                    <a:pt x="184" y="328"/>
                  </a:lnTo>
                  <a:lnTo>
                    <a:pt x="189" y="31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0" name="Freeform 234"/>
            <p:cNvSpPr>
              <a:spLocks/>
            </p:cNvSpPr>
            <p:nvPr/>
          </p:nvSpPr>
          <p:spPr bwMode="auto">
            <a:xfrm>
              <a:off x="-175" y="-481"/>
              <a:ext cx="6" cy="7"/>
            </a:xfrm>
            <a:custGeom>
              <a:avLst/>
              <a:gdLst>
                <a:gd name="T0" fmla="*/ 0 w 178"/>
                <a:gd name="T1" fmla="*/ 0 h 177"/>
                <a:gd name="T2" fmla="*/ 0 w 178"/>
                <a:gd name="T3" fmla="*/ 0 h 177"/>
                <a:gd name="T4" fmla="*/ 0 w 178"/>
                <a:gd name="T5" fmla="*/ 0 h 177"/>
                <a:gd name="T6" fmla="*/ 0 w 178"/>
                <a:gd name="T7" fmla="*/ 0 h 177"/>
                <a:gd name="T8" fmla="*/ 0 w 178"/>
                <a:gd name="T9" fmla="*/ 0 h 177"/>
                <a:gd name="T10" fmla="*/ 0 w 178"/>
                <a:gd name="T11" fmla="*/ 0 h 177"/>
                <a:gd name="T12" fmla="*/ 0 w 178"/>
                <a:gd name="T13" fmla="*/ 0 h 177"/>
                <a:gd name="T14" fmla="*/ 0 w 178"/>
                <a:gd name="T15" fmla="*/ 0 h 177"/>
                <a:gd name="T16" fmla="*/ 0 w 178"/>
                <a:gd name="T17" fmla="*/ 0 h 177"/>
                <a:gd name="T18" fmla="*/ 0 w 178"/>
                <a:gd name="T19" fmla="*/ 0 h 177"/>
                <a:gd name="T20" fmla="*/ 0 w 178"/>
                <a:gd name="T21" fmla="*/ 0 h 177"/>
                <a:gd name="T22" fmla="*/ 0 w 178"/>
                <a:gd name="T23" fmla="*/ 0 h 177"/>
                <a:gd name="T24" fmla="*/ 0 w 178"/>
                <a:gd name="T25" fmla="*/ 0 h 177"/>
                <a:gd name="T26" fmla="*/ 0 w 178"/>
                <a:gd name="T27" fmla="*/ 0 h 177"/>
                <a:gd name="T28" fmla="*/ 0 w 178"/>
                <a:gd name="T29" fmla="*/ 0 h 177"/>
                <a:gd name="T30" fmla="*/ 0 w 178"/>
                <a:gd name="T31" fmla="*/ 0 h 177"/>
                <a:gd name="T32" fmla="*/ 0 w 178"/>
                <a:gd name="T33" fmla="*/ 0 h 177"/>
                <a:gd name="T34" fmla="*/ 0 w 178"/>
                <a:gd name="T35" fmla="*/ 0 h 177"/>
                <a:gd name="T36" fmla="*/ 0 w 178"/>
                <a:gd name="T37" fmla="*/ 0 h 1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8"/>
                <a:gd name="T58" fmla="*/ 0 h 177"/>
                <a:gd name="T59" fmla="*/ 178 w 178"/>
                <a:gd name="T60" fmla="*/ 177 h 1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8" h="177">
                  <a:moveTo>
                    <a:pt x="173" y="160"/>
                  </a:moveTo>
                  <a:lnTo>
                    <a:pt x="173" y="143"/>
                  </a:lnTo>
                  <a:lnTo>
                    <a:pt x="178" y="126"/>
                  </a:lnTo>
                  <a:lnTo>
                    <a:pt x="178" y="110"/>
                  </a:lnTo>
                  <a:lnTo>
                    <a:pt x="178" y="88"/>
                  </a:lnTo>
                  <a:lnTo>
                    <a:pt x="168" y="71"/>
                  </a:lnTo>
                  <a:lnTo>
                    <a:pt x="146" y="55"/>
                  </a:lnTo>
                  <a:lnTo>
                    <a:pt x="124" y="38"/>
                  </a:lnTo>
                  <a:lnTo>
                    <a:pt x="103" y="27"/>
                  </a:lnTo>
                  <a:lnTo>
                    <a:pt x="76" y="22"/>
                  </a:lnTo>
                  <a:lnTo>
                    <a:pt x="49" y="10"/>
                  </a:lnTo>
                  <a:lnTo>
                    <a:pt x="27" y="5"/>
                  </a:lnTo>
                  <a:lnTo>
                    <a:pt x="5" y="0"/>
                  </a:lnTo>
                  <a:lnTo>
                    <a:pt x="0" y="110"/>
                  </a:lnTo>
                  <a:lnTo>
                    <a:pt x="157" y="177"/>
                  </a:lnTo>
                  <a:lnTo>
                    <a:pt x="168" y="166"/>
                  </a:lnTo>
                  <a:lnTo>
                    <a:pt x="173" y="16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1" name="Freeform 235"/>
            <p:cNvSpPr>
              <a:spLocks/>
            </p:cNvSpPr>
            <p:nvPr/>
          </p:nvSpPr>
          <p:spPr bwMode="auto">
            <a:xfrm>
              <a:off x="-174" y="-509"/>
              <a:ext cx="6" cy="10"/>
            </a:xfrm>
            <a:custGeom>
              <a:avLst/>
              <a:gdLst>
                <a:gd name="T0" fmla="*/ 0 w 167"/>
                <a:gd name="T1" fmla="*/ 0 h 250"/>
                <a:gd name="T2" fmla="*/ 0 w 167"/>
                <a:gd name="T3" fmla="*/ 0 h 250"/>
                <a:gd name="T4" fmla="*/ 0 w 167"/>
                <a:gd name="T5" fmla="*/ 0 h 250"/>
                <a:gd name="T6" fmla="*/ 0 w 167"/>
                <a:gd name="T7" fmla="*/ 0 h 250"/>
                <a:gd name="T8" fmla="*/ 0 w 167"/>
                <a:gd name="T9" fmla="*/ 0 h 250"/>
                <a:gd name="T10" fmla="*/ 0 w 167"/>
                <a:gd name="T11" fmla="*/ 0 h 250"/>
                <a:gd name="T12" fmla="*/ 0 w 167"/>
                <a:gd name="T13" fmla="*/ 0 h 250"/>
                <a:gd name="T14" fmla="*/ 0 w 167"/>
                <a:gd name="T15" fmla="*/ 0 h 250"/>
                <a:gd name="T16" fmla="*/ 0 w 167"/>
                <a:gd name="T17" fmla="*/ 0 h 250"/>
                <a:gd name="T18" fmla="*/ 0 w 167"/>
                <a:gd name="T19" fmla="*/ 0 h 250"/>
                <a:gd name="T20" fmla="*/ 0 w 167"/>
                <a:gd name="T21" fmla="*/ 0 h 250"/>
                <a:gd name="T22" fmla="*/ 0 w 167"/>
                <a:gd name="T23" fmla="*/ 0 h 250"/>
                <a:gd name="T24" fmla="*/ 0 w 167"/>
                <a:gd name="T25" fmla="*/ 0 h 250"/>
                <a:gd name="T26" fmla="*/ 0 w 167"/>
                <a:gd name="T27" fmla="*/ 0 h 250"/>
                <a:gd name="T28" fmla="*/ 0 w 167"/>
                <a:gd name="T29" fmla="*/ 0 h 250"/>
                <a:gd name="T30" fmla="*/ 0 w 167"/>
                <a:gd name="T31" fmla="*/ 0 h 250"/>
                <a:gd name="T32" fmla="*/ 0 w 167"/>
                <a:gd name="T33" fmla="*/ 0 h 250"/>
                <a:gd name="T34" fmla="*/ 0 w 167"/>
                <a:gd name="T35" fmla="*/ 0 h 250"/>
                <a:gd name="T36" fmla="*/ 0 w 167"/>
                <a:gd name="T37" fmla="*/ 0 h 250"/>
                <a:gd name="T38" fmla="*/ 0 w 167"/>
                <a:gd name="T39" fmla="*/ 0 h 250"/>
                <a:gd name="T40" fmla="*/ 0 w 167"/>
                <a:gd name="T41" fmla="*/ 0 h 250"/>
                <a:gd name="T42" fmla="*/ 0 w 167"/>
                <a:gd name="T43" fmla="*/ 0 h 250"/>
                <a:gd name="T44" fmla="*/ 0 w 167"/>
                <a:gd name="T45" fmla="*/ 0 h 250"/>
                <a:gd name="T46" fmla="*/ 0 w 167"/>
                <a:gd name="T47" fmla="*/ 0 h 250"/>
                <a:gd name="T48" fmla="*/ 0 w 167"/>
                <a:gd name="T49" fmla="*/ 0 h 250"/>
                <a:gd name="T50" fmla="*/ 0 w 167"/>
                <a:gd name="T51" fmla="*/ 0 h 250"/>
                <a:gd name="T52" fmla="*/ 0 w 167"/>
                <a:gd name="T53" fmla="*/ 0 h 250"/>
                <a:gd name="T54" fmla="*/ 0 w 167"/>
                <a:gd name="T55" fmla="*/ 0 h 250"/>
                <a:gd name="T56" fmla="*/ 0 w 167"/>
                <a:gd name="T57" fmla="*/ 0 h 2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7"/>
                <a:gd name="T88" fmla="*/ 0 h 250"/>
                <a:gd name="T89" fmla="*/ 167 w 167"/>
                <a:gd name="T90" fmla="*/ 250 h 25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7" h="250">
                  <a:moveTo>
                    <a:pt x="162" y="233"/>
                  </a:moveTo>
                  <a:lnTo>
                    <a:pt x="162" y="228"/>
                  </a:lnTo>
                  <a:lnTo>
                    <a:pt x="167" y="216"/>
                  </a:lnTo>
                  <a:lnTo>
                    <a:pt x="167" y="211"/>
                  </a:lnTo>
                  <a:lnTo>
                    <a:pt x="167" y="206"/>
                  </a:lnTo>
                  <a:lnTo>
                    <a:pt x="167" y="178"/>
                  </a:lnTo>
                  <a:lnTo>
                    <a:pt x="167" y="139"/>
                  </a:lnTo>
                  <a:lnTo>
                    <a:pt x="162" y="100"/>
                  </a:lnTo>
                  <a:lnTo>
                    <a:pt x="167" y="55"/>
                  </a:lnTo>
                  <a:lnTo>
                    <a:pt x="156" y="34"/>
                  </a:lnTo>
                  <a:lnTo>
                    <a:pt x="129" y="17"/>
                  </a:lnTo>
                  <a:lnTo>
                    <a:pt x="96" y="12"/>
                  </a:lnTo>
                  <a:lnTo>
                    <a:pt x="70" y="0"/>
                  </a:lnTo>
                  <a:lnTo>
                    <a:pt x="32" y="0"/>
                  </a:lnTo>
                  <a:lnTo>
                    <a:pt x="11" y="34"/>
                  </a:lnTo>
                  <a:lnTo>
                    <a:pt x="6" y="78"/>
                  </a:lnTo>
                  <a:lnTo>
                    <a:pt x="0" y="122"/>
                  </a:lnTo>
                  <a:lnTo>
                    <a:pt x="6" y="145"/>
                  </a:lnTo>
                  <a:lnTo>
                    <a:pt x="6" y="161"/>
                  </a:lnTo>
                  <a:lnTo>
                    <a:pt x="6" y="173"/>
                  </a:lnTo>
                  <a:lnTo>
                    <a:pt x="6" y="178"/>
                  </a:lnTo>
                  <a:lnTo>
                    <a:pt x="27" y="206"/>
                  </a:lnTo>
                  <a:lnTo>
                    <a:pt x="64" y="223"/>
                  </a:lnTo>
                  <a:lnTo>
                    <a:pt x="108" y="233"/>
                  </a:lnTo>
                  <a:lnTo>
                    <a:pt x="145" y="250"/>
                  </a:lnTo>
                  <a:lnTo>
                    <a:pt x="156" y="239"/>
                  </a:lnTo>
                  <a:lnTo>
                    <a:pt x="162" y="23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2" name="Freeform 236"/>
            <p:cNvSpPr>
              <a:spLocks/>
            </p:cNvSpPr>
            <p:nvPr/>
          </p:nvSpPr>
          <p:spPr bwMode="auto">
            <a:xfrm>
              <a:off x="-194" y="-561"/>
              <a:ext cx="10" cy="22"/>
            </a:xfrm>
            <a:custGeom>
              <a:avLst/>
              <a:gdLst>
                <a:gd name="T0" fmla="*/ 0 w 281"/>
                <a:gd name="T1" fmla="*/ 0 h 549"/>
                <a:gd name="T2" fmla="*/ 0 w 281"/>
                <a:gd name="T3" fmla="*/ 0 h 549"/>
                <a:gd name="T4" fmla="*/ 0 w 281"/>
                <a:gd name="T5" fmla="*/ 0 h 549"/>
                <a:gd name="T6" fmla="*/ 0 w 281"/>
                <a:gd name="T7" fmla="*/ 0 h 549"/>
                <a:gd name="T8" fmla="*/ 0 w 281"/>
                <a:gd name="T9" fmla="*/ 0 h 549"/>
                <a:gd name="T10" fmla="*/ 0 w 281"/>
                <a:gd name="T11" fmla="*/ 0 h 549"/>
                <a:gd name="T12" fmla="*/ 0 w 281"/>
                <a:gd name="T13" fmla="*/ 0 h 549"/>
                <a:gd name="T14" fmla="*/ 0 w 281"/>
                <a:gd name="T15" fmla="*/ 0 h 549"/>
                <a:gd name="T16" fmla="*/ 0 w 281"/>
                <a:gd name="T17" fmla="*/ 0 h 549"/>
                <a:gd name="T18" fmla="*/ 0 w 281"/>
                <a:gd name="T19" fmla="*/ 0 h 549"/>
                <a:gd name="T20" fmla="*/ 0 w 281"/>
                <a:gd name="T21" fmla="*/ 0 h 549"/>
                <a:gd name="T22" fmla="*/ 0 w 281"/>
                <a:gd name="T23" fmla="*/ 0 h 549"/>
                <a:gd name="T24" fmla="*/ 0 w 281"/>
                <a:gd name="T25" fmla="*/ 0 h 549"/>
                <a:gd name="T26" fmla="*/ 0 w 281"/>
                <a:gd name="T27" fmla="*/ 0 h 549"/>
                <a:gd name="T28" fmla="*/ 0 w 281"/>
                <a:gd name="T29" fmla="*/ 0 h 549"/>
                <a:gd name="T30" fmla="*/ 0 w 281"/>
                <a:gd name="T31" fmla="*/ 0 h 549"/>
                <a:gd name="T32" fmla="*/ 0 w 281"/>
                <a:gd name="T33" fmla="*/ 0 h 549"/>
                <a:gd name="T34" fmla="*/ 0 w 281"/>
                <a:gd name="T35" fmla="*/ 0 h 549"/>
                <a:gd name="T36" fmla="*/ 0 w 281"/>
                <a:gd name="T37" fmla="*/ 0 h 549"/>
                <a:gd name="T38" fmla="*/ 0 w 281"/>
                <a:gd name="T39" fmla="*/ 0 h 549"/>
                <a:gd name="T40" fmla="*/ 0 w 281"/>
                <a:gd name="T41" fmla="*/ 0 h 549"/>
                <a:gd name="T42" fmla="*/ 0 w 281"/>
                <a:gd name="T43" fmla="*/ 0 h 549"/>
                <a:gd name="T44" fmla="*/ 0 w 281"/>
                <a:gd name="T45" fmla="*/ 0 h 549"/>
                <a:gd name="T46" fmla="*/ 0 w 281"/>
                <a:gd name="T47" fmla="*/ 0 h 549"/>
                <a:gd name="T48" fmla="*/ 0 w 281"/>
                <a:gd name="T49" fmla="*/ 0 h 549"/>
                <a:gd name="T50" fmla="*/ 0 w 281"/>
                <a:gd name="T51" fmla="*/ 0 h 549"/>
                <a:gd name="T52" fmla="*/ 0 w 281"/>
                <a:gd name="T53" fmla="*/ 0 h 549"/>
                <a:gd name="T54" fmla="*/ 0 w 281"/>
                <a:gd name="T55" fmla="*/ 0 h 549"/>
                <a:gd name="T56" fmla="*/ 0 w 281"/>
                <a:gd name="T57" fmla="*/ 0 h 549"/>
                <a:gd name="T58" fmla="*/ 0 w 281"/>
                <a:gd name="T59" fmla="*/ 0 h 549"/>
                <a:gd name="T60" fmla="*/ 0 w 281"/>
                <a:gd name="T61" fmla="*/ 0 h 549"/>
                <a:gd name="T62" fmla="*/ 0 w 281"/>
                <a:gd name="T63" fmla="*/ 0 h 549"/>
                <a:gd name="T64" fmla="*/ 0 w 281"/>
                <a:gd name="T65" fmla="*/ 0 h 549"/>
                <a:gd name="T66" fmla="*/ 0 w 281"/>
                <a:gd name="T67" fmla="*/ 0 h 549"/>
                <a:gd name="T68" fmla="*/ 0 w 281"/>
                <a:gd name="T69" fmla="*/ 0 h 549"/>
                <a:gd name="T70" fmla="*/ 0 w 281"/>
                <a:gd name="T71" fmla="*/ 0 h 549"/>
                <a:gd name="T72" fmla="*/ 0 w 281"/>
                <a:gd name="T73" fmla="*/ 0 h 549"/>
                <a:gd name="T74" fmla="*/ 0 w 281"/>
                <a:gd name="T75" fmla="*/ 0 h 5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81"/>
                <a:gd name="T115" fmla="*/ 0 h 549"/>
                <a:gd name="T116" fmla="*/ 281 w 281"/>
                <a:gd name="T117" fmla="*/ 549 h 54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81" h="549">
                  <a:moveTo>
                    <a:pt x="211" y="400"/>
                  </a:moveTo>
                  <a:lnTo>
                    <a:pt x="281" y="45"/>
                  </a:lnTo>
                  <a:lnTo>
                    <a:pt x="281" y="28"/>
                  </a:lnTo>
                  <a:lnTo>
                    <a:pt x="276" y="11"/>
                  </a:lnTo>
                  <a:lnTo>
                    <a:pt x="265" y="0"/>
                  </a:lnTo>
                  <a:lnTo>
                    <a:pt x="239" y="6"/>
                  </a:lnTo>
                  <a:lnTo>
                    <a:pt x="227" y="0"/>
                  </a:lnTo>
                  <a:lnTo>
                    <a:pt x="216" y="0"/>
                  </a:lnTo>
                  <a:lnTo>
                    <a:pt x="200" y="0"/>
                  </a:lnTo>
                  <a:lnTo>
                    <a:pt x="189" y="0"/>
                  </a:lnTo>
                  <a:lnTo>
                    <a:pt x="173" y="6"/>
                  </a:lnTo>
                  <a:lnTo>
                    <a:pt x="163" y="17"/>
                  </a:lnTo>
                  <a:lnTo>
                    <a:pt x="147" y="23"/>
                  </a:lnTo>
                  <a:lnTo>
                    <a:pt x="125" y="33"/>
                  </a:lnTo>
                  <a:lnTo>
                    <a:pt x="119" y="39"/>
                  </a:lnTo>
                  <a:lnTo>
                    <a:pt x="108" y="39"/>
                  </a:lnTo>
                  <a:lnTo>
                    <a:pt x="92" y="39"/>
                  </a:lnTo>
                  <a:lnTo>
                    <a:pt x="82" y="39"/>
                  </a:lnTo>
                  <a:lnTo>
                    <a:pt x="44" y="89"/>
                  </a:lnTo>
                  <a:lnTo>
                    <a:pt x="23" y="144"/>
                  </a:lnTo>
                  <a:lnTo>
                    <a:pt x="6" y="206"/>
                  </a:lnTo>
                  <a:lnTo>
                    <a:pt x="0" y="272"/>
                  </a:lnTo>
                  <a:lnTo>
                    <a:pt x="0" y="339"/>
                  </a:lnTo>
                  <a:lnTo>
                    <a:pt x="0" y="411"/>
                  </a:lnTo>
                  <a:lnTo>
                    <a:pt x="6" y="483"/>
                  </a:lnTo>
                  <a:lnTo>
                    <a:pt x="6" y="549"/>
                  </a:lnTo>
                  <a:lnTo>
                    <a:pt x="28" y="544"/>
                  </a:lnTo>
                  <a:lnTo>
                    <a:pt x="50" y="539"/>
                  </a:lnTo>
                  <a:lnTo>
                    <a:pt x="66" y="522"/>
                  </a:lnTo>
                  <a:lnTo>
                    <a:pt x="82" y="511"/>
                  </a:lnTo>
                  <a:lnTo>
                    <a:pt x="119" y="494"/>
                  </a:lnTo>
                  <a:lnTo>
                    <a:pt x="152" y="473"/>
                  </a:lnTo>
                  <a:lnTo>
                    <a:pt x="179" y="450"/>
                  </a:lnTo>
                  <a:lnTo>
                    <a:pt x="216" y="428"/>
                  </a:lnTo>
                  <a:lnTo>
                    <a:pt x="216" y="423"/>
                  </a:lnTo>
                  <a:lnTo>
                    <a:pt x="216" y="411"/>
                  </a:lnTo>
                  <a:lnTo>
                    <a:pt x="211" y="406"/>
                  </a:lnTo>
                  <a:lnTo>
                    <a:pt x="211" y="40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3" name="Freeform 237"/>
            <p:cNvSpPr>
              <a:spLocks/>
            </p:cNvSpPr>
            <p:nvPr/>
          </p:nvSpPr>
          <p:spPr bwMode="auto">
            <a:xfrm>
              <a:off x="-191" y="-596"/>
              <a:ext cx="13" cy="18"/>
            </a:xfrm>
            <a:custGeom>
              <a:avLst/>
              <a:gdLst>
                <a:gd name="T0" fmla="*/ 0 w 340"/>
                <a:gd name="T1" fmla="*/ 0 h 450"/>
                <a:gd name="T2" fmla="*/ 0 w 340"/>
                <a:gd name="T3" fmla="*/ 0 h 450"/>
                <a:gd name="T4" fmla="*/ 0 w 340"/>
                <a:gd name="T5" fmla="*/ 0 h 450"/>
                <a:gd name="T6" fmla="*/ 0 w 340"/>
                <a:gd name="T7" fmla="*/ 0 h 450"/>
                <a:gd name="T8" fmla="*/ 0 w 340"/>
                <a:gd name="T9" fmla="*/ 0 h 450"/>
                <a:gd name="T10" fmla="*/ 0 w 340"/>
                <a:gd name="T11" fmla="*/ 0 h 450"/>
                <a:gd name="T12" fmla="*/ 0 w 340"/>
                <a:gd name="T13" fmla="*/ 0 h 450"/>
                <a:gd name="T14" fmla="*/ 0 w 340"/>
                <a:gd name="T15" fmla="*/ 0 h 450"/>
                <a:gd name="T16" fmla="*/ 0 w 340"/>
                <a:gd name="T17" fmla="*/ 0 h 450"/>
                <a:gd name="T18" fmla="*/ 0 w 340"/>
                <a:gd name="T19" fmla="*/ 0 h 450"/>
                <a:gd name="T20" fmla="*/ 0 w 340"/>
                <a:gd name="T21" fmla="*/ 0 h 450"/>
                <a:gd name="T22" fmla="*/ 0 w 340"/>
                <a:gd name="T23" fmla="*/ 0 h 450"/>
                <a:gd name="T24" fmla="*/ 0 w 340"/>
                <a:gd name="T25" fmla="*/ 0 h 450"/>
                <a:gd name="T26" fmla="*/ 0 w 340"/>
                <a:gd name="T27" fmla="*/ 0 h 450"/>
                <a:gd name="T28" fmla="*/ 0 w 340"/>
                <a:gd name="T29" fmla="*/ 0 h 450"/>
                <a:gd name="T30" fmla="*/ 0 w 340"/>
                <a:gd name="T31" fmla="*/ 0 h 450"/>
                <a:gd name="T32" fmla="*/ 0 w 340"/>
                <a:gd name="T33" fmla="*/ 0 h 450"/>
                <a:gd name="T34" fmla="*/ 0 w 340"/>
                <a:gd name="T35" fmla="*/ 0 h 450"/>
                <a:gd name="T36" fmla="*/ 0 w 340"/>
                <a:gd name="T37" fmla="*/ 0 h 450"/>
                <a:gd name="T38" fmla="*/ 0 w 340"/>
                <a:gd name="T39" fmla="*/ 0 h 450"/>
                <a:gd name="T40" fmla="*/ 0 w 340"/>
                <a:gd name="T41" fmla="*/ 0 h 450"/>
                <a:gd name="T42" fmla="*/ 0 w 340"/>
                <a:gd name="T43" fmla="*/ 0 h 450"/>
                <a:gd name="T44" fmla="*/ 0 w 340"/>
                <a:gd name="T45" fmla="*/ 0 h 450"/>
                <a:gd name="T46" fmla="*/ 0 w 340"/>
                <a:gd name="T47" fmla="*/ 0 h 450"/>
                <a:gd name="T48" fmla="*/ 0 w 340"/>
                <a:gd name="T49" fmla="*/ 0 h 450"/>
                <a:gd name="T50" fmla="*/ 0 w 340"/>
                <a:gd name="T51" fmla="*/ 0 h 450"/>
                <a:gd name="T52" fmla="*/ 0 w 340"/>
                <a:gd name="T53" fmla="*/ 0 h 450"/>
                <a:gd name="T54" fmla="*/ 0 w 340"/>
                <a:gd name="T55" fmla="*/ 0 h 450"/>
                <a:gd name="T56" fmla="*/ 0 w 340"/>
                <a:gd name="T57" fmla="*/ 0 h 450"/>
                <a:gd name="T58" fmla="*/ 0 w 340"/>
                <a:gd name="T59" fmla="*/ 0 h 450"/>
                <a:gd name="T60" fmla="*/ 0 w 340"/>
                <a:gd name="T61" fmla="*/ 0 h 450"/>
                <a:gd name="T62" fmla="*/ 0 w 340"/>
                <a:gd name="T63" fmla="*/ 0 h 450"/>
                <a:gd name="T64" fmla="*/ 0 w 340"/>
                <a:gd name="T65" fmla="*/ 0 h 450"/>
                <a:gd name="T66" fmla="*/ 0 w 340"/>
                <a:gd name="T67" fmla="*/ 0 h 450"/>
                <a:gd name="T68" fmla="*/ 0 w 340"/>
                <a:gd name="T69" fmla="*/ 0 h 450"/>
                <a:gd name="T70" fmla="*/ 0 w 340"/>
                <a:gd name="T71" fmla="*/ 0 h 450"/>
                <a:gd name="T72" fmla="*/ 0 w 340"/>
                <a:gd name="T73" fmla="*/ 0 h 450"/>
                <a:gd name="T74" fmla="*/ 0 w 340"/>
                <a:gd name="T75" fmla="*/ 0 h 450"/>
                <a:gd name="T76" fmla="*/ 0 w 340"/>
                <a:gd name="T77" fmla="*/ 0 h 45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40"/>
                <a:gd name="T118" fmla="*/ 0 h 450"/>
                <a:gd name="T119" fmla="*/ 340 w 340"/>
                <a:gd name="T120" fmla="*/ 450 h 45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40" h="450">
                  <a:moveTo>
                    <a:pt x="292" y="378"/>
                  </a:moveTo>
                  <a:lnTo>
                    <a:pt x="292" y="373"/>
                  </a:lnTo>
                  <a:lnTo>
                    <a:pt x="297" y="367"/>
                  </a:lnTo>
                  <a:lnTo>
                    <a:pt x="303" y="361"/>
                  </a:lnTo>
                  <a:lnTo>
                    <a:pt x="303" y="355"/>
                  </a:lnTo>
                  <a:lnTo>
                    <a:pt x="303" y="322"/>
                  </a:lnTo>
                  <a:lnTo>
                    <a:pt x="297" y="295"/>
                  </a:lnTo>
                  <a:lnTo>
                    <a:pt x="292" y="267"/>
                  </a:lnTo>
                  <a:lnTo>
                    <a:pt x="292" y="229"/>
                  </a:lnTo>
                  <a:lnTo>
                    <a:pt x="340" y="39"/>
                  </a:lnTo>
                  <a:lnTo>
                    <a:pt x="340" y="34"/>
                  </a:lnTo>
                  <a:lnTo>
                    <a:pt x="340" y="28"/>
                  </a:lnTo>
                  <a:lnTo>
                    <a:pt x="329" y="11"/>
                  </a:lnTo>
                  <a:lnTo>
                    <a:pt x="319" y="0"/>
                  </a:lnTo>
                  <a:lnTo>
                    <a:pt x="65" y="34"/>
                  </a:lnTo>
                  <a:lnTo>
                    <a:pt x="44" y="78"/>
                  </a:lnTo>
                  <a:lnTo>
                    <a:pt x="27" y="128"/>
                  </a:lnTo>
                  <a:lnTo>
                    <a:pt x="16" y="178"/>
                  </a:lnTo>
                  <a:lnTo>
                    <a:pt x="6" y="229"/>
                  </a:lnTo>
                  <a:lnTo>
                    <a:pt x="0" y="284"/>
                  </a:lnTo>
                  <a:lnTo>
                    <a:pt x="0" y="333"/>
                  </a:lnTo>
                  <a:lnTo>
                    <a:pt x="0" y="390"/>
                  </a:lnTo>
                  <a:lnTo>
                    <a:pt x="6" y="445"/>
                  </a:lnTo>
                  <a:lnTo>
                    <a:pt x="27" y="450"/>
                  </a:lnTo>
                  <a:lnTo>
                    <a:pt x="49" y="445"/>
                  </a:lnTo>
                  <a:lnTo>
                    <a:pt x="71" y="439"/>
                  </a:lnTo>
                  <a:lnTo>
                    <a:pt x="97" y="433"/>
                  </a:lnTo>
                  <a:lnTo>
                    <a:pt x="119" y="423"/>
                  </a:lnTo>
                  <a:lnTo>
                    <a:pt x="135" y="411"/>
                  </a:lnTo>
                  <a:lnTo>
                    <a:pt x="157" y="406"/>
                  </a:lnTo>
                  <a:lnTo>
                    <a:pt x="179" y="406"/>
                  </a:lnTo>
                  <a:lnTo>
                    <a:pt x="200" y="400"/>
                  </a:lnTo>
                  <a:lnTo>
                    <a:pt x="221" y="400"/>
                  </a:lnTo>
                  <a:lnTo>
                    <a:pt x="249" y="400"/>
                  </a:lnTo>
                  <a:lnTo>
                    <a:pt x="276" y="395"/>
                  </a:lnTo>
                  <a:lnTo>
                    <a:pt x="287" y="383"/>
                  </a:lnTo>
                  <a:lnTo>
                    <a:pt x="292" y="378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4" name="Freeform 238"/>
            <p:cNvSpPr>
              <a:spLocks/>
            </p:cNvSpPr>
            <p:nvPr/>
          </p:nvSpPr>
          <p:spPr bwMode="auto">
            <a:xfrm>
              <a:off x="-187" y="-629"/>
              <a:ext cx="12" cy="15"/>
            </a:xfrm>
            <a:custGeom>
              <a:avLst/>
              <a:gdLst>
                <a:gd name="T0" fmla="*/ 0 w 329"/>
                <a:gd name="T1" fmla="*/ 0 h 384"/>
                <a:gd name="T2" fmla="*/ 0 w 329"/>
                <a:gd name="T3" fmla="*/ 0 h 384"/>
                <a:gd name="T4" fmla="*/ 0 w 329"/>
                <a:gd name="T5" fmla="*/ 0 h 384"/>
                <a:gd name="T6" fmla="*/ 0 w 329"/>
                <a:gd name="T7" fmla="*/ 0 h 384"/>
                <a:gd name="T8" fmla="*/ 0 w 329"/>
                <a:gd name="T9" fmla="*/ 0 h 384"/>
                <a:gd name="T10" fmla="*/ 0 w 329"/>
                <a:gd name="T11" fmla="*/ 0 h 384"/>
                <a:gd name="T12" fmla="*/ 0 w 329"/>
                <a:gd name="T13" fmla="*/ 0 h 384"/>
                <a:gd name="T14" fmla="*/ 0 w 329"/>
                <a:gd name="T15" fmla="*/ 0 h 384"/>
                <a:gd name="T16" fmla="*/ 0 w 329"/>
                <a:gd name="T17" fmla="*/ 0 h 384"/>
                <a:gd name="T18" fmla="*/ 0 w 329"/>
                <a:gd name="T19" fmla="*/ 0 h 384"/>
                <a:gd name="T20" fmla="*/ 0 w 329"/>
                <a:gd name="T21" fmla="*/ 0 h 384"/>
                <a:gd name="T22" fmla="*/ 0 w 329"/>
                <a:gd name="T23" fmla="*/ 0 h 384"/>
                <a:gd name="T24" fmla="*/ 0 w 329"/>
                <a:gd name="T25" fmla="*/ 0 h 384"/>
                <a:gd name="T26" fmla="*/ 0 w 329"/>
                <a:gd name="T27" fmla="*/ 0 h 384"/>
                <a:gd name="T28" fmla="*/ 0 w 329"/>
                <a:gd name="T29" fmla="*/ 0 h 384"/>
                <a:gd name="T30" fmla="*/ 0 w 329"/>
                <a:gd name="T31" fmla="*/ 0 h 3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29"/>
                <a:gd name="T49" fmla="*/ 0 h 384"/>
                <a:gd name="T50" fmla="*/ 329 w 329"/>
                <a:gd name="T51" fmla="*/ 384 h 38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29" h="384">
                  <a:moveTo>
                    <a:pt x="292" y="367"/>
                  </a:moveTo>
                  <a:lnTo>
                    <a:pt x="329" y="45"/>
                  </a:lnTo>
                  <a:lnTo>
                    <a:pt x="308" y="22"/>
                  </a:lnTo>
                  <a:lnTo>
                    <a:pt x="276" y="12"/>
                  </a:lnTo>
                  <a:lnTo>
                    <a:pt x="232" y="12"/>
                  </a:lnTo>
                  <a:lnTo>
                    <a:pt x="200" y="0"/>
                  </a:lnTo>
                  <a:lnTo>
                    <a:pt x="168" y="0"/>
                  </a:lnTo>
                  <a:lnTo>
                    <a:pt x="135" y="0"/>
                  </a:lnTo>
                  <a:lnTo>
                    <a:pt x="92" y="5"/>
                  </a:lnTo>
                  <a:lnTo>
                    <a:pt x="50" y="12"/>
                  </a:lnTo>
                  <a:lnTo>
                    <a:pt x="0" y="377"/>
                  </a:lnTo>
                  <a:lnTo>
                    <a:pt x="287" y="384"/>
                  </a:lnTo>
                  <a:lnTo>
                    <a:pt x="292" y="372"/>
                  </a:lnTo>
                  <a:lnTo>
                    <a:pt x="292" y="36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5" name="Freeform 239"/>
            <p:cNvSpPr>
              <a:spLocks/>
            </p:cNvSpPr>
            <p:nvPr/>
          </p:nvSpPr>
          <p:spPr bwMode="auto">
            <a:xfrm>
              <a:off x="-183" y="-669"/>
              <a:ext cx="11" cy="18"/>
            </a:xfrm>
            <a:custGeom>
              <a:avLst/>
              <a:gdLst>
                <a:gd name="T0" fmla="*/ 0 w 292"/>
                <a:gd name="T1" fmla="*/ 0 h 428"/>
                <a:gd name="T2" fmla="*/ 0 w 292"/>
                <a:gd name="T3" fmla="*/ 0 h 428"/>
                <a:gd name="T4" fmla="*/ 0 w 292"/>
                <a:gd name="T5" fmla="*/ 0 h 428"/>
                <a:gd name="T6" fmla="*/ 0 w 292"/>
                <a:gd name="T7" fmla="*/ 0 h 428"/>
                <a:gd name="T8" fmla="*/ 0 w 292"/>
                <a:gd name="T9" fmla="*/ 0 h 428"/>
                <a:gd name="T10" fmla="*/ 0 w 292"/>
                <a:gd name="T11" fmla="*/ 0 h 428"/>
                <a:gd name="T12" fmla="*/ 0 w 292"/>
                <a:gd name="T13" fmla="*/ 0 h 428"/>
                <a:gd name="T14" fmla="*/ 0 w 292"/>
                <a:gd name="T15" fmla="*/ 0 h 428"/>
                <a:gd name="T16" fmla="*/ 0 w 292"/>
                <a:gd name="T17" fmla="*/ 0 h 428"/>
                <a:gd name="T18" fmla="*/ 0 w 292"/>
                <a:gd name="T19" fmla="*/ 0 h 428"/>
                <a:gd name="T20" fmla="*/ 0 w 292"/>
                <a:gd name="T21" fmla="*/ 0 h 428"/>
                <a:gd name="T22" fmla="*/ 0 w 292"/>
                <a:gd name="T23" fmla="*/ 0 h 428"/>
                <a:gd name="T24" fmla="*/ 0 w 292"/>
                <a:gd name="T25" fmla="*/ 0 h 428"/>
                <a:gd name="T26" fmla="*/ 0 w 292"/>
                <a:gd name="T27" fmla="*/ 0 h 428"/>
                <a:gd name="T28" fmla="*/ 0 w 292"/>
                <a:gd name="T29" fmla="*/ 0 h 428"/>
                <a:gd name="T30" fmla="*/ 0 w 292"/>
                <a:gd name="T31" fmla="*/ 0 h 4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92"/>
                <a:gd name="T49" fmla="*/ 0 h 428"/>
                <a:gd name="T50" fmla="*/ 292 w 292"/>
                <a:gd name="T51" fmla="*/ 428 h 4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92" h="428">
                  <a:moveTo>
                    <a:pt x="281" y="411"/>
                  </a:moveTo>
                  <a:lnTo>
                    <a:pt x="292" y="89"/>
                  </a:lnTo>
                  <a:lnTo>
                    <a:pt x="265" y="56"/>
                  </a:lnTo>
                  <a:lnTo>
                    <a:pt x="226" y="33"/>
                  </a:lnTo>
                  <a:lnTo>
                    <a:pt x="184" y="23"/>
                  </a:lnTo>
                  <a:lnTo>
                    <a:pt x="146" y="6"/>
                  </a:lnTo>
                  <a:lnTo>
                    <a:pt x="135" y="0"/>
                  </a:lnTo>
                  <a:lnTo>
                    <a:pt x="113" y="0"/>
                  </a:lnTo>
                  <a:lnTo>
                    <a:pt x="92" y="0"/>
                  </a:lnTo>
                  <a:lnTo>
                    <a:pt x="71" y="11"/>
                  </a:lnTo>
                  <a:lnTo>
                    <a:pt x="0" y="378"/>
                  </a:lnTo>
                  <a:lnTo>
                    <a:pt x="276" y="428"/>
                  </a:lnTo>
                  <a:lnTo>
                    <a:pt x="281" y="416"/>
                  </a:lnTo>
                  <a:lnTo>
                    <a:pt x="281" y="41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6" name="Freeform 240"/>
            <p:cNvSpPr>
              <a:spLocks/>
            </p:cNvSpPr>
            <p:nvPr/>
          </p:nvSpPr>
          <p:spPr bwMode="auto">
            <a:xfrm>
              <a:off x="-178" y="-711"/>
              <a:ext cx="10" cy="19"/>
            </a:xfrm>
            <a:custGeom>
              <a:avLst/>
              <a:gdLst>
                <a:gd name="T0" fmla="*/ 0 w 286"/>
                <a:gd name="T1" fmla="*/ 0 h 478"/>
                <a:gd name="T2" fmla="*/ 0 w 286"/>
                <a:gd name="T3" fmla="*/ 0 h 478"/>
                <a:gd name="T4" fmla="*/ 0 w 286"/>
                <a:gd name="T5" fmla="*/ 0 h 478"/>
                <a:gd name="T6" fmla="*/ 0 w 286"/>
                <a:gd name="T7" fmla="*/ 0 h 478"/>
                <a:gd name="T8" fmla="*/ 0 w 286"/>
                <a:gd name="T9" fmla="*/ 0 h 478"/>
                <a:gd name="T10" fmla="*/ 0 w 286"/>
                <a:gd name="T11" fmla="*/ 0 h 478"/>
                <a:gd name="T12" fmla="*/ 0 w 286"/>
                <a:gd name="T13" fmla="*/ 0 h 478"/>
                <a:gd name="T14" fmla="*/ 0 w 286"/>
                <a:gd name="T15" fmla="*/ 0 h 478"/>
                <a:gd name="T16" fmla="*/ 0 w 286"/>
                <a:gd name="T17" fmla="*/ 0 h 478"/>
                <a:gd name="T18" fmla="*/ 0 w 286"/>
                <a:gd name="T19" fmla="*/ 0 h 478"/>
                <a:gd name="T20" fmla="*/ 0 w 286"/>
                <a:gd name="T21" fmla="*/ 0 h 478"/>
                <a:gd name="T22" fmla="*/ 0 w 286"/>
                <a:gd name="T23" fmla="*/ 0 h 478"/>
                <a:gd name="T24" fmla="*/ 0 w 286"/>
                <a:gd name="T25" fmla="*/ 0 h 478"/>
                <a:gd name="T26" fmla="*/ 0 w 286"/>
                <a:gd name="T27" fmla="*/ 0 h 478"/>
                <a:gd name="T28" fmla="*/ 0 w 286"/>
                <a:gd name="T29" fmla="*/ 0 h 478"/>
                <a:gd name="T30" fmla="*/ 0 w 286"/>
                <a:gd name="T31" fmla="*/ 0 h 478"/>
                <a:gd name="T32" fmla="*/ 0 w 286"/>
                <a:gd name="T33" fmla="*/ 0 h 478"/>
                <a:gd name="T34" fmla="*/ 0 w 286"/>
                <a:gd name="T35" fmla="*/ 0 h 478"/>
                <a:gd name="T36" fmla="*/ 0 w 286"/>
                <a:gd name="T37" fmla="*/ 0 h 478"/>
                <a:gd name="T38" fmla="*/ 0 w 286"/>
                <a:gd name="T39" fmla="*/ 0 h 478"/>
                <a:gd name="T40" fmla="*/ 0 w 286"/>
                <a:gd name="T41" fmla="*/ 0 h 478"/>
                <a:gd name="T42" fmla="*/ 0 w 286"/>
                <a:gd name="T43" fmla="*/ 0 h 478"/>
                <a:gd name="T44" fmla="*/ 0 w 286"/>
                <a:gd name="T45" fmla="*/ 0 h 478"/>
                <a:gd name="T46" fmla="*/ 0 w 286"/>
                <a:gd name="T47" fmla="*/ 0 h 478"/>
                <a:gd name="T48" fmla="*/ 0 w 286"/>
                <a:gd name="T49" fmla="*/ 0 h 478"/>
                <a:gd name="T50" fmla="*/ 0 w 286"/>
                <a:gd name="T51" fmla="*/ 0 h 478"/>
                <a:gd name="T52" fmla="*/ 0 w 286"/>
                <a:gd name="T53" fmla="*/ 0 h 478"/>
                <a:gd name="T54" fmla="*/ 0 w 286"/>
                <a:gd name="T55" fmla="*/ 0 h 478"/>
                <a:gd name="T56" fmla="*/ 0 w 286"/>
                <a:gd name="T57" fmla="*/ 0 h 478"/>
                <a:gd name="T58" fmla="*/ 0 w 286"/>
                <a:gd name="T59" fmla="*/ 0 h 478"/>
                <a:gd name="T60" fmla="*/ 0 w 286"/>
                <a:gd name="T61" fmla="*/ 0 h 478"/>
                <a:gd name="T62" fmla="*/ 0 w 286"/>
                <a:gd name="T63" fmla="*/ 0 h 478"/>
                <a:gd name="T64" fmla="*/ 0 w 286"/>
                <a:gd name="T65" fmla="*/ 0 h 478"/>
                <a:gd name="T66" fmla="*/ 0 w 286"/>
                <a:gd name="T67" fmla="*/ 0 h 478"/>
                <a:gd name="T68" fmla="*/ 0 w 286"/>
                <a:gd name="T69" fmla="*/ 0 h 4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86"/>
                <a:gd name="T106" fmla="*/ 0 h 478"/>
                <a:gd name="T107" fmla="*/ 286 w 286"/>
                <a:gd name="T108" fmla="*/ 478 h 47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86" h="478">
                  <a:moveTo>
                    <a:pt x="243" y="450"/>
                  </a:moveTo>
                  <a:lnTo>
                    <a:pt x="286" y="57"/>
                  </a:lnTo>
                  <a:lnTo>
                    <a:pt x="286" y="50"/>
                  </a:lnTo>
                  <a:lnTo>
                    <a:pt x="281" y="45"/>
                  </a:lnTo>
                  <a:lnTo>
                    <a:pt x="275" y="34"/>
                  </a:lnTo>
                  <a:lnTo>
                    <a:pt x="265" y="22"/>
                  </a:lnTo>
                  <a:lnTo>
                    <a:pt x="259" y="22"/>
                  </a:lnTo>
                  <a:lnTo>
                    <a:pt x="243" y="17"/>
                  </a:lnTo>
                  <a:lnTo>
                    <a:pt x="232" y="12"/>
                  </a:lnTo>
                  <a:lnTo>
                    <a:pt x="216" y="6"/>
                  </a:lnTo>
                  <a:lnTo>
                    <a:pt x="184" y="0"/>
                  </a:lnTo>
                  <a:lnTo>
                    <a:pt x="157" y="6"/>
                  </a:lnTo>
                  <a:lnTo>
                    <a:pt x="130" y="12"/>
                  </a:lnTo>
                  <a:lnTo>
                    <a:pt x="92" y="12"/>
                  </a:lnTo>
                  <a:lnTo>
                    <a:pt x="86" y="6"/>
                  </a:lnTo>
                  <a:lnTo>
                    <a:pt x="81" y="6"/>
                  </a:lnTo>
                  <a:lnTo>
                    <a:pt x="70" y="6"/>
                  </a:lnTo>
                  <a:lnTo>
                    <a:pt x="54" y="6"/>
                  </a:lnTo>
                  <a:lnTo>
                    <a:pt x="0" y="361"/>
                  </a:lnTo>
                  <a:lnTo>
                    <a:pt x="11" y="384"/>
                  </a:lnTo>
                  <a:lnTo>
                    <a:pt x="33" y="400"/>
                  </a:lnTo>
                  <a:lnTo>
                    <a:pt x="54" y="412"/>
                  </a:lnTo>
                  <a:lnTo>
                    <a:pt x="81" y="417"/>
                  </a:lnTo>
                  <a:lnTo>
                    <a:pt x="108" y="417"/>
                  </a:lnTo>
                  <a:lnTo>
                    <a:pt x="141" y="422"/>
                  </a:lnTo>
                  <a:lnTo>
                    <a:pt x="168" y="428"/>
                  </a:lnTo>
                  <a:lnTo>
                    <a:pt x="194" y="434"/>
                  </a:lnTo>
                  <a:lnTo>
                    <a:pt x="205" y="439"/>
                  </a:lnTo>
                  <a:lnTo>
                    <a:pt x="221" y="450"/>
                  </a:lnTo>
                  <a:lnTo>
                    <a:pt x="232" y="462"/>
                  </a:lnTo>
                  <a:lnTo>
                    <a:pt x="243" y="478"/>
                  </a:lnTo>
                  <a:lnTo>
                    <a:pt x="243" y="472"/>
                  </a:lnTo>
                  <a:lnTo>
                    <a:pt x="243" y="462"/>
                  </a:lnTo>
                  <a:lnTo>
                    <a:pt x="243" y="455"/>
                  </a:lnTo>
                  <a:lnTo>
                    <a:pt x="243" y="4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7" name="Freeform 241"/>
            <p:cNvSpPr>
              <a:spLocks/>
            </p:cNvSpPr>
            <p:nvPr/>
          </p:nvSpPr>
          <p:spPr bwMode="auto">
            <a:xfrm>
              <a:off x="-175" y="-743"/>
              <a:ext cx="8" cy="17"/>
            </a:xfrm>
            <a:custGeom>
              <a:avLst/>
              <a:gdLst>
                <a:gd name="T0" fmla="*/ 0 w 221"/>
                <a:gd name="T1" fmla="*/ 0 h 412"/>
                <a:gd name="T2" fmla="*/ 0 w 221"/>
                <a:gd name="T3" fmla="*/ 0 h 412"/>
                <a:gd name="T4" fmla="*/ 0 w 221"/>
                <a:gd name="T5" fmla="*/ 0 h 412"/>
                <a:gd name="T6" fmla="*/ 0 w 221"/>
                <a:gd name="T7" fmla="*/ 0 h 412"/>
                <a:gd name="T8" fmla="*/ 0 w 221"/>
                <a:gd name="T9" fmla="*/ 0 h 412"/>
                <a:gd name="T10" fmla="*/ 0 w 221"/>
                <a:gd name="T11" fmla="*/ 0 h 412"/>
                <a:gd name="T12" fmla="*/ 0 w 221"/>
                <a:gd name="T13" fmla="*/ 0 h 412"/>
                <a:gd name="T14" fmla="*/ 0 w 221"/>
                <a:gd name="T15" fmla="*/ 0 h 412"/>
                <a:gd name="T16" fmla="*/ 0 w 221"/>
                <a:gd name="T17" fmla="*/ 0 h 412"/>
                <a:gd name="T18" fmla="*/ 0 w 221"/>
                <a:gd name="T19" fmla="*/ 0 h 412"/>
                <a:gd name="T20" fmla="*/ 0 w 221"/>
                <a:gd name="T21" fmla="*/ 0 h 412"/>
                <a:gd name="T22" fmla="*/ 0 w 221"/>
                <a:gd name="T23" fmla="*/ 0 h 412"/>
                <a:gd name="T24" fmla="*/ 0 w 221"/>
                <a:gd name="T25" fmla="*/ 0 h 412"/>
                <a:gd name="T26" fmla="*/ 0 w 221"/>
                <a:gd name="T27" fmla="*/ 0 h 412"/>
                <a:gd name="T28" fmla="*/ 0 w 221"/>
                <a:gd name="T29" fmla="*/ 0 h 412"/>
                <a:gd name="T30" fmla="*/ 0 w 221"/>
                <a:gd name="T31" fmla="*/ 0 h 412"/>
                <a:gd name="T32" fmla="*/ 0 w 221"/>
                <a:gd name="T33" fmla="*/ 0 h 412"/>
                <a:gd name="T34" fmla="*/ 0 w 221"/>
                <a:gd name="T35" fmla="*/ 0 h 412"/>
                <a:gd name="T36" fmla="*/ 0 w 221"/>
                <a:gd name="T37" fmla="*/ 0 h 412"/>
                <a:gd name="T38" fmla="*/ 0 w 221"/>
                <a:gd name="T39" fmla="*/ 0 h 412"/>
                <a:gd name="T40" fmla="*/ 0 w 221"/>
                <a:gd name="T41" fmla="*/ 0 h 412"/>
                <a:gd name="T42" fmla="*/ 0 w 221"/>
                <a:gd name="T43" fmla="*/ 0 h 412"/>
                <a:gd name="T44" fmla="*/ 0 w 221"/>
                <a:gd name="T45" fmla="*/ 0 h 412"/>
                <a:gd name="T46" fmla="*/ 0 w 221"/>
                <a:gd name="T47" fmla="*/ 0 h 412"/>
                <a:gd name="T48" fmla="*/ 0 w 221"/>
                <a:gd name="T49" fmla="*/ 0 h 412"/>
                <a:gd name="T50" fmla="*/ 0 w 221"/>
                <a:gd name="T51" fmla="*/ 0 h 412"/>
                <a:gd name="T52" fmla="*/ 0 w 221"/>
                <a:gd name="T53" fmla="*/ 0 h 4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1"/>
                <a:gd name="T82" fmla="*/ 0 h 412"/>
                <a:gd name="T83" fmla="*/ 221 w 221"/>
                <a:gd name="T84" fmla="*/ 412 h 41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1" h="412">
                  <a:moveTo>
                    <a:pt x="205" y="384"/>
                  </a:moveTo>
                  <a:lnTo>
                    <a:pt x="205" y="379"/>
                  </a:lnTo>
                  <a:lnTo>
                    <a:pt x="210" y="367"/>
                  </a:lnTo>
                  <a:lnTo>
                    <a:pt x="216" y="362"/>
                  </a:lnTo>
                  <a:lnTo>
                    <a:pt x="216" y="356"/>
                  </a:lnTo>
                  <a:lnTo>
                    <a:pt x="221" y="34"/>
                  </a:lnTo>
                  <a:lnTo>
                    <a:pt x="200" y="23"/>
                  </a:lnTo>
                  <a:lnTo>
                    <a:pt x="178" y="12"/>
                  </a:lnTo>
                  <a:lnTo>
                    <a:pt x="162" y="7"/>
                  </a:lnTo>
                  <a:lnTo>
                    <a:pt x="140" y="0"/>
                  </a:lnTo>
                  <a:lnTo>
                    <a:pt x="118" y="0"/>
                  </a:lnTo>
                  <a:lnTo>
                    <a:pt x="92" y="0"/>
                  </a:lnTo>
                  <a:lnTo>
                    <a:pt x="70" y="0"/>
                  </a:lnTo>
                  <a:lnTo>
                    <a:pt x="44" y="0"/>
                  </a:lnTo>
                  <a:lnTo>
                    <a:pt x="0" y="384"/>
                  </a:lnTo>
                  <a:lnTo>
                    <a:pt x="16" y="395"/>
                  </a:lnTo>
                  <a:lnTo>
                    <a:pt x="38" y="395"/>
                  </a:lnTo>
                  <a:lnTo>
                    <a:pt x="54" y="400"/>
                  </a:lnTo>
                  <a:lnTo>
                    <a:pt x="70" y="412"/>
                  </a:lnTo>
                  <a:lnTo>
                    <a:pt x="97" y="406"/>
                  </a:lnTo>
                  <a:lnTo>
                    <a:pt x="129" y="400"/>
                  </a:lnTo>
                  <a:lnTo>
                    <a:pt x="162" y="395"/>
                  </a:lnTo>
                  <a:lnTo>
                    <a:pt x="205" y="395"/>
                  </a:lnTo>
                  <a:lnTo>
                    <a:pt x="205" y="389"/>
                  </a:lnTo>
                  <a:lnTo>
                    <a:pt x="205" y="38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8" name="Freeform 242"/>
            <p:cNvSpPr>
              <a:spLocks/>
            </p:cNvSpPr>
            <p:nvPr/>
          </p:nvSpPr>
          <p:spPr bwMode="auto">
            <a:xfrm>
              <a:off x="-210" y="-629"/>
              <a:ext cx="6" cy="15"/>
            </a:xfrm>
            <a:custGeom>
              <a:avLst/>
              <a:gdLst>
                <a:gd name="T0" fmla="*/ 0 w 163"/>
                <a:gd name="T1" fmla="*/ 0 h 372"/>
                <a:gd name="T2" fmla="*/ 0 w 163"/>
                <a:gd name="T3" fmla="*/ 0 h 372"/>
                <a:gd name="T4" fmla="*/ 0 w 163"/>
                <a:gd name="T5" fmla="*/ 0 h 372"/>
                <a:gd name="T6" fmla="*/ 0 w 163"/>
                <a:gd name="T7" fmla="*/ 0 h 372"/>
                <a:gd name="T8" fmla="*/ 0 w 163"/>
                <a:gd name="T9" fmla="*/ 0 h 372"/>
                <a:gd name="T10" fmla="*/ 0 w 163"/>
                <a:gd name="T11" fmla="*/ 0 h 372"/>
                <a:gd name="T12" fmla="*/ 0 w 163"/>
                <a:gd name="T13" fmla="*/ 0 h 372"/>
                <a:gd name="T14" fmla="*/ 0 w 163"/>
                <a:gd name="T15" fmla="*/ 0 h 372"/>
                <a:gd name="T16" fmla="*/ 0 w 163"/>
                <a:gd name="T17" fmla="*/ 0 h 372"/>
                <a:gd name="T18" fmla="*/ 0 w 163"/>
                <a:gd name="T19" fmla="*/ 0 h 372"/>
                <a:gd name="T20" fmla="*/ 0 w 163"/>
                <a:gd name="T21" fmla="*/ 0 h 372"/>
                <a:gd name="T22" fmla="*/ 0 w 163"/>
                <a:gd name="T23" fmla="*/ 0 h 372"/>
                <a:gd name="T24" fmla="*/ 0 w 163"/>
                <a:gd name="T25" fmla="*/ 0 h 372"/>
                <a:gd name="T26" fmla="*/ 0 w 163"/>
                <a:gd name="T27" fmla="*/ 0 h 372"/>
                <a:gd name="T28" fmla="*/ 0 w 163"/>
                <a:gd name="T29" fmla="*/ 0 h 372"/>
                <a:gd name="T30" fmla="*/ 0 w 163"/>
                <a:gd name="T31" fmla="*/ 0 h 372"/>
                <a:gd name="T32" fmla="*/ 0 w 163"/>
                <a:gd name="T33" fmla="*/ 0 h 372"/>
                <a:gd name="T34" fmla="*/ 0 w 163"/>
                <a:gd name="T35" fmla="*/ 0 h 372"/>
                <a:gd name="T36" fmla="*/ 0 w 163"/>
                <a:gd name="T37" fmla="*/ 0 h 372"/>
                <a:gd name="T38" fmla="*/ 0 w 163"/>
                <a:gd name="T39" fmla="*/ 0 h 372"/>
                <a:gd name="T40" fmla="*/ 0 w 163"/>
                <a:gd name="T41" fmla="*/ 0 h 372"/>
                <a:gd name="T42" fmla="*/ 0 w 163"/>
                <a:gd name="T43" fmla="*/ 0 h 372"/>
                <a:gd name="T44" fmla="*/ 0 w 163"/>
                <a:gd name="T45" fmla="*/ 0 h 372"/>
                <a:gd name="T46" fmla="*/ 0 w 163"/>
                <a:gd name="T47" fmla="*/ 0 h 372"/>
                <a:gd name="T48" fmla="*/ 0 w 163"/>
                <a:gd name="T49" fmla="*/ 0 h 372"/>
                <a:gd name="T50" fmla="*/ 0 w 163"/>
                <a:gd name="T51" fmla="*/ 0 h 372"/>
                <a:gd name="T52" fmla="*/ 0 w 163"/>
                <a:gd name="T53" fmla="*/ 0 h 372"/>
                <a:gd name="T54" fmla="*/ 0 w 163"/>
                <a:gd name="T55" fmla="*/ 0 h 372"/>
                <a:gd name="T56" fmla="*/ 0 w 163"/>
                <a:gd name="T57" fmla="*/ 0 h 372"/>
                <a:gd name="T58" fmla="*/ 0 w 163"/>
                <a:gd name="T59" fmla="*/ 0 h 372"/>
                <a:gd name="T60" fmla="*/ 0 w 163"/>
                <a:gd name="T61" fmla="*/ 0 h 372"/>
                <a:gd name="T62" fmla="*/ 0 w 163"/>
                <a:gd name="T63" fmla="*/ 0 h 372"/>
                <a:gd name="T64" fmla="*/ 0 w 163"/>
                <a:gd name="T65" fmla="*/ 0 h 372"/>
                <a:gd name="T66" fmla="*/ 0 w 163"/>
                <a:gd name="T67" fmla="*/ 0 h 372"/>
                <a:gd name="T68" fmla="*/ 0 w 163"/>
                <a:gd name="T69" fmla="*/ 0 h 372"/>
                <a:gd name="T70" fmla="*/ 0 w 163"/>
                <a:gd name="T71" fmla="*/ 0 h 372"/>
                <a:gd name="T72" fmla="*/ 0 w 163"/>
                <a:gd name="T73" fmla="*/ 0 h 372"/>
                <a:gd name="T74" fmla="*/ 0 w 163"/>
                <a:gd name="T75" fmla="*/ 0 h 3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63"/>
                <a:gd name="T115" fmla="*/ 0 h 372"/>
                <a:gd name="T116" fmla="*/ 163 w 163"/>
                <a:gd name="T117" fmla="*/ 372 h 3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63" h="372">
                  <a:moveTo>
                    <a:pt x="131" y="345"/>
                  </a:moveTo>
                  <a:lnTo>
                    <a:pt x="131" y="339"/>
                  </a:lnTo>
                  <a:lnTo>
                    <a:pt x="131" y="323"/>
                  </a:lnTo>
                  <a:lnTo>
                    <a:pt x="131" y="311"/>
                  </a:lnTo>
                  <a:lnTo>
                    <a:pt x="131" y="294"/>
                  </a:lnTo>
                  <a:lnTo>
                    <a:pt x="163" y="29"/>
                  </a:lnTo>
                  <a:lnTo>
                    <a:pt x="152" y="17"/>
                  </a:lnTo>
                  <a:lnTo>
                    <a:pt x="152" y="7"/>
                  </a:lnTo>
                  <a:lnTo>
                    <a:pt x="147" y="0"/>
                  </a:lnTo>
                  <a:lnTo>
                    <a:pt x="131" y="7"/>
                  </a:lnTo>
                  <a:lnTo>
                    <a:pt x="119" y="7"/>
                  </a:lnTo>
                  <a:lnTo>
                    <a:pt x="103" y="12"/>
                  </a:lnTo>
                  <a:lnTo>
                    <a:pt x="87" y="12"/>
                  </a:lnTo>
                  <a:lnTo>
                    <a:pt x="76" y="23"/>
                  </a:lnTo>
                  <a:lnTo>
                    <a:pt x="60" y="34"/>
                  </a:lnTo>
                  <a:lnTo>
                    <a:pt x="44" y="50"/>
                  </a:lnTo>
                  <a:lnTo>
                    <a:pt x="33" y="73"/>
                  </a:lnTo>
                  <a:lnTo>
                    <a:pt x="23" y="100"/>
                  </a:lnTo>
                  <a:lnTo>
                    <a:pt x="17" y="133"/>
                  </a:lnTo>
                  <a:lnTo>
                    <a:pt x="23" y="162"/>
                  </a:lnTo>
                  <a:lnTo>
                    <a:pt x="23" y="195"/>
                  </a:lnTo>
                  <a:lnTo>
                    <a:pt x="23" y="228"/>
                  </a:lnTo>
                  <a:lnTo>
                    <a:pt x="11" y="256"/>
                  </a:lnTo>
                  <a:lnTo>
                    <a:pt x="6" y="289"/>
                  </a:lnTo>
                  <a:lnTo>
                    <a:pt x="0" y="323"/>
                  </a:lnTo>
                  <a:lnTo>
                    <a:pt x="0" y="356"/>
                  </a:lnTo>
                  <a:lnTo>
                    <a:pt x="6" y="362"/>
                  </a:lnTo>
                  <a:lnTo>
                    <a:pt x="17" y="367"/>
                  </a:lnTo>
                  <a:lnTo>
                    <a:pt x="33" y="372"/>
                  </a:lnTo>
                  <a:lnTo>
                    <a:pt x="49" y="372"/>
                  </a:lnTo>
                  <a:lnTo>
                    <a:pt x="65" y="372"/>
                  </a:lnTo>
                  <a:lnTo>
                    <a:pt x="81" y="372"/>
                  </a:lnTo>
                  <a:lnTo>
                    <a:pt x="97" y="372"/>
                  </a:lnTo>
                  <a:lnTo>
                    <a:pt x="119" y="372"/>
                  </a:lnTo>
                  <a:lnTo>
                    <a:pt x="119" y="367"/>
                  </a:lnTo>
                  <a:lnTo>
                    <a:pt x="125" y="356"/>
                  </a:lnTo>
                  <a:lnTo>
                    <a:pt x="131" y="351"/>
                  </a:lnTo>
                  <a:lnTo>
                    <a:pt x="131" y="3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9" name="Freeform 243"/>
            <p:cNvSpPr>
              <a:spLocks/>
            </p:cNvSpPr>
            <p:nvPr/>
          </p:nvSpPr>
          <p:spPr bwMode="auto">
            <a:xfrm>
              <a:off x="-206" y="-669"/>
              <a:ext cx="6" cy="18"/>
            </a:xfrm>
            <a:custGeom>
              <a:avLst/>
              <a:gdLst>
                <a:gd name="T0" fmla="*/ 0 w 168"/>
                <a:gd name="T1" fmla="*/ 0 h 450"/>
                <a:gd name="T2" fmla="*/ 0 w 168"/>
                <a:gd name="T3" fmla="*/ 0 h 450"/>
                <a:gd name="T4" fmla="*/ 0 w 168"/>
                <a:gd name="T5" fmla="*/ 0 h 450"/>
                <a:gd name="T6" fmla="*/ 0 w 168"/>
                <a:gd name="T7" fmla="*/ 0 h 450"/>
                <a:gd name="T8" fmla="*/ 0 w 168"/>
                <a:gd name="T9" fmla="*/ 0 h 450"/>
                <a:gd name="T10" fmla="*/ 0 w 168"/>
                <a:gd name="T11" fmla="*/ 0 h 450"/>
                <a:gd name="T12" fmla="*/ 0 w 168"/>
                <a:gd name="T13" fmla="*/ 0 h 450"/>
                <a:gd name="T14" fmla="*/ 0 w 168"/>
                <a:gd name="T15" fmla="*/ 0 h 450"/>
                <a:gd name="T16" fmla="*/ 0 w 168"/>
                <a:gd name="T17" fmla="*/ 0 h 450"/>
                <a:gd name="T18" fmla="*/ 0 w 168"/>
                <a:gd name="T19" fmla="*/ 0 h 450"/>
                <a:gd name="T20" fmla="*/ 0 w 168"/>
                <a:gd name="T21" fmla="*/ 0 h 450"/>
                <a:gd name="T22" fmla="*/ 0 w 168"/>
                <a:gd name="T23" fmla="*/ 0 h 450"/>
                <a:gd name="T24" fmla="*/ 0 w 168"/>
                <a:gd name="T25" fmla="*/ 0 h 450"/>
                <a:gd name="T26" fmla="*/ 0 w 168"/>
                <a:gd name="T27" fmla="*/ 0 h 450"/>
                <a:gd name="T28" fmla="*/ 0 w 168"/>
                <a:gd name="T29" fmla="*/ 0 h 450"/>
                <a:gd name="T30" fmla="*/ 0 w 168"/>
                <a:gd name="T31" fmla="*/ 0 h 450"/>
                <a:gd name="T32" fmla="*/ 0 w 168"/>
                <a:gd name="T33" fmla="*/ 0 h 450"/>
                <a:gd name="T34" fmla="*/ 0 w 168"/>
                <a:gd name="T35" fmla="*/ 0 h 450"/>
                <a:gd name="T36" fmla="*/ 0 w 168"/>
                <a:gd name="T37" fmla="*/ 0 h 450"/>
                <a:gd name="T38" fmla="*/ 0 w 168"/>
                <a:gd name="T39" fmla="*/ 0 h 450"/>
                <a:gd name="T40" fmla="*/ 0 w 168"/>
                <a:gd name="T41" fmla="*/ 0 h 450"/>
                <a:gd name="T42" fmla="*/ 0 w 168"/>
                <a:gd name="T43" fmla="*/ 0 h 450"/>
                <a:gd name="T44" fmla="*/ 0 w 168"/>
                <a:gd name="T45" fmla="*/ 0 h 450"/>
                <a:gd name="T46" fmla="*/ 0 w 168"/>
                <a:gd name="T47" fmla="*/ 0 h 450"/>
                <a:gd name="T48" fmla="*/ 0 w 168"/>
                <a:gd name="T49" fmla="*/ 0 h 450"/>
                <a:gd name="T50" fmla="*/ 0 w 168"/>
                <a:gd name="T51" fmla="*/ 0 h 450"/>
                <a:gd name="T52" fmla="*/ 0 w 168"/>
                <a:gd name="T53" fmla="*/ 0 h 450"/>
                <a:gd name="T54" fmla="*/ 0 w 168"/>
                <a:gd name="T55" fmla="*/ 0 h 450"/>
                <a:gd name="T56" fmla="*/ 0 w 168"/>
                <a:gd name="T57" fmla="*/ 0 h 450"/>
                <a:gd name="T58" fmla="*/ 0 w 168"/>
                <a:gd name="T59" fmla="*/ 0 h 450"/>
                <a:gd name="T60" fmla="*/ 0 w 168"/>
                <a:gd name="T61" fmla="*/ 0 h 4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450"/>
                <a:gd name="T95" fmla="*/ 168 w 168"/>
                <a:gd name="T96" fmla="*/ 450 h 45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450">
                  <a:moveTo>
                    <a:pt x="140" y="406"/>
                  </a:moveTo>
                  <a:lnTo>
                    <a:pt x="140" y="399"/>
                  </a:lnTo>
                  <a:lnTo>
                    <a:pt x="140" y="389"/>
                  </a:lnTo>
                  <a:lnTo>
                    <a:pt x="140" y="372"/>
                  </a:lnTo>
                  <a:lnTo>
                    <a:pt x="140" y="361"/>
                  </a:lnTo>
                  <a:lnTo>
                    <a:pt x="168" y="39"/>
                  </a:lnTo>
                  <a:lnTo>
                    <a:pt x="152" y="17"/>
                  </a:lnTo>
                  <a:lnTo>
                    <a:pt x="124" y="11"/>
                  </a:lnTo>
                  <a:lnTo>
                    <a:pt x="87" y="6"/>
                  </a:lnTo>
                  <a:lnTo>
                    <a:pt x="44" y="0"/>
                  </a:lnTo>
                  <a:lnTo>
                    <a:pt x="27" y="44"/>
                  </a:lnTo>
                  <a:lnTo>
                    <a:pt x="11" y="89"/>
                  </a:lnTo>
                  <a:lnTo>
                    <a:pt x="5" y="133"/>
                  </a:lnTo>
                  <a:lnTo>
                    <a:pt x="5" y="183"/>
                  </a:lnTo>
                  <a:lnTo>
                    <a:pt x="5" y="238"/>
                  </a:lnTo>
                  <a:lnTo>
                    <a:pt x="5" y="289"/>
                  </a:lnTo>
                  <a:lnTo>
                    <a:pt x="5" y="339"/>
                  </a:lnTo>
                  <a:lnTo>
                    <a:pt x="5" y="389"/>
                  </a:lnTo>
                  <a:lnTo>
                    <a:pt x="5" y="394"/>
                  </a:lnTo>
                  <a:lnTo>
                    <a:pt x="5" y="399"/>
                  </a:lnTo>
                  <a:lnTo>
                    <a:pt x="0" y="411"/>
                  </a:lnTo>
                  <a:lnTo>
                    <a:pt x="0" y="422"/>
                  </a:lnTo>
                  <a:lnTo>
                    <a:pt x="11" y="434"/>
                  </a:lnTo>
                  <a:lnTo>
                    <a:pt x="11" y="444"/>
                  </a:lnTo>
                  <a:lnTo>
                    <a:pt x="16" y="450"/>
                  </a:lnTo>
                  <a:lnTo>
                    <a:pt x="39" y="450"/>
                  </a:lnTo>
                  <a:lnTo>
                    <a:pt x="129" y="439"/>
                  </a:lnTo>
                  <a:lnTo>
                    <a:pt x="129" y="434"/>
                  </a:lnTo>
                  <a:lnTo>
                    <a:pt x="129" y="427"/>
                  </a:lnTo>
                  <a:lnTo>
                    <a:pt x="135" y="416"/>
                  </a:lnTo>
                  <a:lnTo>
                    <a:pt x="140" y="40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0" name="Freeform 244"/>
            <p:cNvSpPr>
              <a:spLocks/>
            </p:cNvSpPr>
            <p:nvPr/>
          </p:nvSpPr>
          <p:spPr bwMode="auto">
            <a:xfrm>
              <a:off x="-204" y="-711"/>
              <a:ext cx="7" cy="15"/>
            </a:xfrm>
            <a:custGeom>
              <a:avLst/>
              <a:gdLst>
                <a:gd name="T0" fmla="*/ 0 w 195"/>
                <a:gd name="T1" fmla="*/ 0 h 372"/>
                <a:gd name="T2" fmla="*/ 0 w 195"/>
                <a:gd name="T3" fmla="*/ 0 h 372"/>
                <a:gd name="T4" fmla="*/ 0 w 195"/>
                <a:gd name="T5" fmla="*/ 0 h 372"/>
                <a:gd name="T6" fmla="*/ 0 w 195"/>
                <a:gd name="T7" fmla="*/ 0 h 372"/>
                <a:gd name="T8" fmla="*/ 0 w 195"/>
                <a:gd name="T9" fmla="*/ 0 h 372"/>
                <a:gd name="T10" fmla="*/ 0 w 195"/>
                <a:gd name="T11" fmla="*/ 0 h 372"/>
                <a:gd name="T12" fmla="*/ 0 w 195"/>
                <a:gd name="T13" fmla="*/ 0 h 372"/>
                <a:gd name="T14" fmla="*/ 0 w 195"/>
                <a:gd name="T15" fmla="*/ 0 h 372"/>
                <a:gd name="T16" fmla="*/ 0 w 195"/>
                <a:gd name="T17" fmla="*/ 0 h 372"/>
                <a:gd name="T18" fmla="*/ 0 w 195"/>
                <a:gd name="T19" fmla="*/ 0 h 372"/>
                <a:gd name="T20" fmla="*/ 0 w 195"/>
                <a:gd name="T21" fmla="*/ 0 h 372"/>
                <a:gd name="T22" fmla="*/ 0 w 195"/>
                <a:gd name="T23" fmla="*/ 0 h 372"/>
                <a:gd name="T24" fmla="*/ 0 w 195"/>
                <a:gd name="T25" fmla="*/ 0 h 372"/>
                <a:gd name="T26" fmla="*/ 0 w 195"/>
                <a:gd name="T27" fmla="*/ 0 h 372"/>
                <a:gd name="T28" fmla="*/ 0 w 195"/>
                <a:gd name="T29" fmla="*/ 0 h 372"/>
                <a:gd name="T30" fmla="*/ 0 w 195"/>
                <a:gd name="T31" fmla="*/ 0 h 372"/>
                <a:gd name="T32" fmla="*/ 0 w 195"/>
                <a:gd name="T33" fmla="*/ 0 h 372"/>
                <a:gd name="T34" fmla="*/ 0 w 195"/>
                <a:gd name="T35" fmla="*/ 0 h 372"/>
                <a:gd name="T36" fmla="*/ 0 w 195"/>
                <a:gd name="T37" fmla="*/ 0 h 372"/>
                <a:gd name="T38" fmla="*/ 0 w 195"/>
                <a:gd name="T39" fmla="*/ 0 h 372"/>
                <a:gd name="T40" fmla="*/ 0 w 195"/>
                <a:gd name="T41" fmla="*/ 0 h 372"/>
                <a:gd name="T42" fmla="*/ 0 w 195"/>
                <a:gd name="T43" fmla="*/ 0 h 372"/>
                <a:gd name="T44" fmla="*/ 0 w 195"/>
                <a:gd name="T45" fmla="*/ 0 h 372"/>
                <a:gd name="T46" fmla="*/ 0 w 195"/>
                <a:gd name="T47" fmla="*/ 0 h 372"/>
                <a:gd name="T48" fmla="*/ 0 w 195"/>
                <a:gd name="T49" fmla="*/ 0 h 372"/>
                <a:gd name="T50" fmla="*/ 0 w 195"/>
                <a:gd name="T51" fmla="*/ 0 h 372"/>
                <a:gd name="T52" fmla="*/ 0 w 195"/>
                <a:gd name="T53" fmla="*/ 0 h 3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95"/>
                <a:gd name="T82" fmla="*/ 0 h 372"/>
                <a:gd name="T83" fmla="*/ 195 w 195"/>
                <a:gd name="T84" fmla="*/ 372 h 37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95" h="372">
                  <a:moveTo>
                    <a:pt x="162" y="344"/>
                  </a:moveTo>
                  <a:lnTo>
                    <a:pt x="195" y="5"/>
                  </a:lnTo>
                  <a:lnTo>
                    <a:pt x="162" y="0"/>
                  </a:lnTo>
                  <a:lnTo>
                    <a:pt x="130" y="0"/>
                  </a:lnTo>
                  <a:lnTo>
                    <a:pt x="92" y="5"/>
                  </a:lnTo>
                  <a:lnTo>
                    <a:pt x="54" y="0"/>
                  </a:lnTo>
                  <a:lnTo>
                    <a:pt x="27" y="17"/>
                  </a:lnTo>
                  <a:lnTo>
                    <a:pt x="16" y="50"/>
                  </a:lnTo>
                  <a:lnTo>
                    <a:pt x="16" y="95"/>
                  </a:lnTo>
                  <a:lnTo>
                    <a:pt x="6" y="133"/>
                  </a:lnTo>
                  <a:lnTo>
                    <a:pt x="0" y="161"/>
                  </a:lnTo>
                  <a:lnTo>
                    <a:pt x="6" y="188"/>
                  </a:lnTo>
                  <a:lnTo>
                    <a:pt x="6" y="222"/>
                  </a:lnTo>
                  <a:lnTo>
                    <a:pt x="6" y="261"/>
                  </a:lnTo>
                  <a:lnTo>
                    <a:pt x="6" y="278"/>
                  </a:lnTo>
                  <a:lnTo>
                    <a:pt x="6" y="294"/>
                  </a:lnTo>
                  <a:lnTo>
                    <a:pt x="0" y="316"/>
                  </a:lnTo>
                  <a:lnTo>
                    <a:pt x="0" y="339"/>
                  </a:lnTo>
                  <a:lnTo>
                    <a:pt x="6" y="349"/>
                  </a:lnTo>
                  <a:lnTo>
                    <a:pt x="11" y="356"/>
                  </a:lnTo>
                  <a:lnTo>
                    <a:pt x="22" y="366"/>
                  </a:lnTo>
                  <a:lnTo>
                    <a:pt x="156" y="372"/>
                  </a:lnTo>
                  <a:lnTo>
                    <a:pt x="156" y="366"/>
                  </a:lnTo>
                  <a:lnTo>
                    <a:pt x="162" y="356"/>
                  </a:lnTo>
                  <a:lnTo>
                    <a:pt x="162" y="349"/>
                  </a:lnTo>
                  <a:lnTo>
                    <a:pt x="162" y="34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1" name="Freeform 245"/>
            <p:cNvSpPr>
              <a:spLocks/>
            </p:cNvSpPr>
            <p:nvPr/>
          </p:nvSpPr>
          <p:spPr bwMode="auto">
            <a:xfrm>
              <a:off x="-279" y="-483"/>
              <a:ext cx="6" cy="13"/>
            </a:xfrm>
            <a:custGeom>
              <a:avLst/>
              <a:gdLst>
                <a:gd name="T0" fmla="*/ 0 w 155"/>
                <a:gd name="T1" fmla="*/ 0 h 317"/>
                <a:gd name="T2" fmla="*/ 0 w 155"/>
                <a:gd name="T3" fmla="*/ 0 h 317"/>
                <a:gd name="T4" fmla="*/ 0 w 155"/>
                <a:gd name="T5" fmla="*/ 0 h 317"/>
                <a:gd name="T6" fmla="*/ 0 w 155"/>
                <a:gd name="T7" fmla="*/ 0 h 317"/>
                <a:gd name="T8" fmla="*/ 0 w 155"/>
                <a:gd name="T9" fmla="*/ 0 h 317"/>
                <a:gd name="T10" fmla="*/ 0 w 155"/>
                <a:gd name="T11" fmla="*/ 0 h 317"/>
                <a:gd name="T12" fmla="*/ 0 w 155"/>
                <a:gd name="T13" fmla="*/ 0 h 317"/>
                <a:gd name="T14" fmla="*/ 0 w 155"/>
                <a:gd name="T15" fmla="*/ 0 h 317"/>
                <a:gd name="T16" fmla="*/ 0 w 155"/>
                <a:gd name="T17" fmla="*/ 0 h 317"/>
                <a:gd name="T18" fmla="*/ 0 w 155"/>
                <a:gd name="T19" fmla="*/ 0 h 317"/>
                <a:gd name="T20" fmla="*/ 0 w 155"/>
                <a:gd name="T21" fmla="*/ 0 h 317"/>
                <a:gd name="T22" fmla="*/ 0 w 155"/>
                <a:gd name="T23" fmla="*/ 0 h 317"/>
                <a:gd name="T24" fmla="*/ 0 w 155"/>
                <a:gd name="T25" fmla="*/ 0 h 317"/>
                <a:gd name="T26" fmla="*/ 0 w 155"/>
                <a:gd name="T27" fmla="*/ 0 h 317"/>
                <a:gd name="T28" fmla="*/ 0 w 155"/>
                <a:gd name="T29" fmla="*/ 0 h 317"/>
                <a:gd name="T30" fmla="*/ 0 w 155"/>
                <a:gd name="T31" fmla="*/ 0 h 317"/>
                <a:gd name="T32" fmla="*/ 0 w 155"/>
                <a:gd name="T33" fmla="*/ 0 h 317"/>
                <a:gd name="T34" fmla="*/ 0 w 155"/>
                <a:gd name="T35" fmla="*/ 0 h 317"/>
                <a:gd name="T36" fmla="*/ 0 w 155"/>
                <a:gd name="T37" fmla="*/ 0 h 317"/>
                <a:gd name="T38" fmla="*/ 0 w 155"/>
                <a:gd name="T39" fmla="*/ 0 h 317"/>
                <a:gd name="T40" fmla="*/ 0 w 155"/>
                <a:gd name="T41" fmla="*/ 0 h 317"/>
                <a:gd name="T42" fmla="*/ 0 w 155"/>
                <a:gd name="T43" fmla="*/ 0 h 317"/>
                <a:gd name="T44" fmla="*/ 0 w 155"/>
                <a:gd name="T45" fmla="*/ 0 h 3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5"/>
                <a:gd name="T70" fmla="*/ 0 h 317"/>
                <a:gd name="T71" fmla="*/ 155 w 155"/>
                <a:gd name="T72" fmla="*/ 317 h 31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5" h="317">
                  <a:moveTo>
                    <a:pt x="150" y="289"/>
                  </a:moveTo>
                  <a:lnTo>
                    <a:pt x="139" y="56"/>
                  </a:lnTo>
                  <a:lnTo>
                    <a:pt x="139" y="50"/>
                  </a:lnTo>
                  <a:lnTo>
                    <a:pt x="134" y="45"/>
                  </a:lnTo>
                  <a:lnTo>
                    <a:pt x="129" y="34"/>
                  </a:lnTo>
                  <a:lnTo>
                    <a:pt x="118" y="17"/>
                  </a:lnTo>
                  <a:lnTo>
                    <a:pt x="97" y="12"/>
                  </a:lnTo>
                  <a:lnTo>
                    <a:pt x="69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16" y="12"/>
                  </a:lnTo>
                  <a:lnTo>
                    <a:pt x="10" y="22"/>
                  </a:lnTo>
                  <a:lnTo>
                    <a:pt x="5" y="34"/>
                  </a:lnTo>
                  <a:lnTo>
                    <a:pt x="0" y="50"/>
                  </a:lnTo>
                  <a:lnTo>
                    <a:pt x="32" y="256"/>
                  </a:lnTo>
                  <a:lnTo>
                    <a:pt x="53" y="278"/>
                  </a:lnTo>
                  <a:lnTo>
                    <a:pt x="85" y="289"/>
                  </a:lnTo>
                  <a:lnTo>
                    <a:pt x="118" y="300"/>
                  </a:lnTo>
                  <a:lnTo>
                    <a:pt x="155" y="317"/>
                  </a:lnTo>
                  <a:lnTo>
                    <a:pt x="155" y="311"/>
                  </a:lnTo>
                  <a:lnTo>
                    <a:pt x="155" y="300"/>
                  </a:lnTo>
                  <a:lnTo>
                    <a:pt x="150" y="294"/>
                  </a:lnTo>
                  <a:lnTo>
                    <a:pt x="150" y="28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2" name="Freeform 246"/>
            <p:cNvSpPr>
              <a:spLocks/>
            </p:cNvSpPr>
            <p:nvPr/>
          </p:nvSpPr>
          <p:spPr bwMode="auto">
            <a:xfrm>
              <a:off x="-237" y="-629"/>
              <a:ext cx="10" cy="18"/>
            </a:xfrm>
            <a:custGeom>
              <a:avLst/>
              <a:gdLst>
                <a:gd name="T0" fmla="*/ 0 w 302"/>
                <a:gd name="T1" fmla="*/ 0 h 450"/>
                <a:gd name="T2" fmla="*/ 0 w 302"/>
                <a:gd name="T3" fmla="*/ 0 h 450"/>
                <a:gd name="T4" fmla="*/ 0 w 302"/>
                <a:gd name="T5" fmla="*/ 0 h 450"/>
                <a:gd name="T6" fmla="*/ 0 w 302"/>
                <a:gd name="T7" fmla="*/ 0 h 450"/>
                <a:gd name="T8" fmla="*/ 0 w 302"/>
                <a:gd name="T9" fmla="*/ 0 h 450"/>
                <a:gd name="T10" fmla="*/ 0 w 302"/>
                <a:gd name="T11" fmla="*/ 0 h 450"/>
                <a:gd name="T12" fmla="*/ 0 w 302"/>
                <a:gd name="T13" fmla="*/ 0 h 450"/>
                <a:gd name="T14" fmla="*/ 0 w 302"/>
                <a:gd name="T15" fmla="*/ 0 h 450"/>
                <a:gd name="T16" fmla="*/ 0 w 302"/>
                <a:gd name="T17" fmla="*/ 0 h 450"/>
                <a:gd name="T18" fmla="*/ 0 w 302"/>
                <a:gd name="T19" fmla="*/ 0 h 450"/>
                <a:gd name="T20" fmla="*/ 0 w 302"/>
                <a:gd name="T21" fmla="*/ 0 h 450"/>
                <a:gd name="T22" fmla="*/ 0 w 302"/>
                <a:gd name="T23" fmla="*/ 0 h 450"/>
                <a:gd name="T24" fmla="*/ 0 w 302"/>
                <a:gd name="T25" fmla="*/ 0 h 450"/>
                <a:gd name="T26" fmla="*/ 0 w 302"/>
                <a:gd name="T27" fmla="*/ 0 h 450"/>
                <a:gd name="T28" fmla="*/ 0 w 302"/>
                <a:gd name="T29" fmla="*/ 0 h 450"/>
                <a:gd name="T30" fmla="*/ 0 w 302"/>
                <a:gd name="T31" fmla="*/ 0 h 450"/>
                <a:gd name="T32" fmla="*/ 0 w 302"/>
                <a:gd name="T33" fmla="*/ 0 h 450"/>
                <a:gd name="T34" fmla="*/ 0 w 302"/>
                <a:gd name="T35" fmla="*/ 0 h 450"/>
                <a:gd name="T36" fmla="*/ 0 w 302"/>
                <a:gd name="T37" fmla="*/ 0 h 450"/>
                <a:gd name="T38" fmla="*/ 0 w 302"/>
                <a:gd name="T39" fmla="*/ 0 h 450"/>
                <a:gd name="T40" fmla="*/ 0 w 302"/>
                <a:gd name="T41" fmla="*/ 0 h 450"/>
                <a:gd name="T42" fmla="*/ 0 w 302"/>
                <a:gd name="T43" fmla="*/ 0 h 450"/>
                <a:gd name="T44" fmla="*/ 0 w 302"/>
                <a:gd name="T45" fmla="*/ 0 h 450"/>
                <a:gd name="T46" fmla="*/ 0 w 302"/>
                <a:gd name="T47" fmla="*/ 0 h 450"/>
                <a:gd name="T48" fmla="*/ 0 w 302"/>
                <a:gd name="T49" fmla="*/ 0 h 450"/>
                <a:gd name="T50" fmla="*/ 0 w 302"/>
                <a:gd name="T51" fmla="*/ 0 h 450"/>
                <a:gd name="T52" fmla="*/ 0 w 302"/>
                <a:gd name="T53" fmla="*/ 0 h 450"/>
                <a:gd name="T54" fmla="*/ 0 w 302"/>
                <a:gd name="T55" fmla="*/ 0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2"/>
                <a:gd name="T85" fmla="*/ 0 h 450"/>
                <a:gd name="T86" fmla="*/ 302 w 302"/>
                <a:gd name="T87" fmla="*/ 450 h 45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2" h="450">
                  <a:moveTo>
                    <a:pt x="286" y="282"/>
                  </a:moveTo>
                  <a:lnTo>
                    <a:pt x="302" y="33"/>
                  </a:lnTo>
                  <a:lnTo>
                    <a:pt x="302" y="28"/>
                  </a:lnTo>
                  <a:lnTo>
                    <a:pt x="302" y="22"/>
                  </a:lnTo>
                  <a:lnTo>
                    <a:pt x="291" y="17"/>
                  </a:lnTo>
                  <a:lnTo>
                    <a:pt x="281" y="5"/>
                  </a:lnTo>
                  <a:lnTo>
                    <a:pt x="60" y="0"/>
                  </a:lnTo>
                  <a:lnTo>
                    <a:pt x="0" y="427"/>
                  </a:lnTo>
                  <a:lnTo>
                    <a:pt x="5" y="433"/>
                  </a:lnTo>
                  <a:lnTo>
                    <a:pt x="5" y="443"/>
                  </a:lnTo>
                  <a:lnTo>
                    <a:pt x="10" y="450"/>
                  </a:lnTo>
                  <a:lnTo>
                    <a:pt x="33" y="443"/>
                  </a:lnTo>
                  <a:lnTo>
                    <a:pt x="27" y="410"/>
                  </a:lnTo>
                  <a:lnTo>
                    <a:pt x="27" y="372"/>
                  </a:lnTo>
                  <a:lnTo>
                    <a:pt x="38" y="333"/>
                  </a:lnTo>
                  <a:lnTo>
                    <a:pt x="54" y="299"/>
                  </a:lnTo>
                  <a:lnTo>
                    <a:pt x="76" y="289"/>
                  </a:lnTo>
                  <a:lnTo>
                    <a:pt x="102" y="282"/>
                  </a:lnTo>
                  <a:lnTo>
                    <a:pt x="129" y="282"/>
                  </a:lnTo>
                  <a:lnTo>
                    <a:pt x="157" y="282"/>
                  </a:lnTo>
                  <a:lnTo>
                    <a:pt x="189" y="282"/>
                  </a:lnTo>
                  <a:lnTo>
                    <a:pt x="221" y="289"/>
                  </a:lnTo>
                  <a:lnTo>
                    <a:pt x="249" y="294"/>
                  </a:lnTo>
                  <a:lnTo>
                    <a:pt x="275" y="299"/>
                  </a:lnTo>
                  <a:lnTo>
                    <a:pt x="281" y="289"/>
                  </a:lnTo>
                  <a:lnTo>
                    <a:pt x="286" y="28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3" name="Freeform 247"/>
            <p:cNvSpPr>
              <a:spLocks/>
            </p:cNvSpPr>
            <p:nvPr/>
          </p:nvSpPr>
          <p:spPr bwMode="auto">
            <a:xfrm>
              <a:off x="-203" y="-743"/>
              <a:ext cx="9" cy="15"/>
            </a:xfrm>
            <a:custGeom>
              <a:avLst/>
              <a:gdLst>
                <a:gd name="T0" fmla="*/ 0 w 231"/>
                <a:gd name="T1" fmla="*/ 0 h 372"/>
                <a:gd name="T2" fmla="*/ 0 w 231"/>
                <a:gd name="T3" fmla="*/ 0 h 372"/>
                <a:gd name="T4" fmla="*/ 0 w 231"/>
                <a:gd name="T5" fmla="*/ 0 h 372"/>
                <a:gd name="T6" fmla="*/ 0 w 231"/>
                <a:gd name="T7" fmla="*/ 0 h 372"/>
                <a:gd name="T8" fmla="*/ 0 w 231"/>
                <a:gd name="T9" fmla="*/ 0 h 372"/>
                <a:gd name="T10" fmla="*/ 0 w 231"/>
                <a:gd name="T11" fmla="*/ 0 h 372"/>
                <a:gd name="T12" fmla="*/ 0 w 231"/>
                <a:gd name="T13" fmla="*/ 0 h 372"/>
                <a:gd name="T14" fmla="*/ 0 w 231"/>
                <a:gd name="T15" fmla="*/ 0 h 372"/>
                <a:gd name="T16" fmla="*/ 0 w 231"/>
                <a:gd name="T17" fmla="*/ 0 h 372"/>
                <a:gd name="T18" fmla="*/ 0 w 231"/>
                <a:gd name="T19" fmla="*/ 0 h 372"/>
                <a:gd name="T20" fmla="*/ 0 w 231"/>
                <a:gd name="T21" fmla="*/ 0 h 372"/>
                <a:gd name="T22" fmla="*/ 0 w 231"/>
                <a:gd name="T23" fmla="*/ 0 h 372"/>
                <a:gd name="T24" fmla="*/ 0 w 231"/>
                <a:gd name="T25" fmla="*/ 0 h 372"/>
                <a:gd name="T26" fmla="*/ 0 w 231"/>
                <a:gd name="T27" fmla="*/ 0 h 372"/>
                <a:gd name="T28" fmla="*/ 0 w 231"/>
                <a:gd name="T29" fmla="*/ 0 h 372"/>
                <a:gd name="T30" fmla="*/ 0 w 231"/>
                <a:gd name="T31" fmla="*/ 0 h 372"/>
                <a:gd name="T32" fmla="*/ 0 w 231"/>
                <a:gd name="T33" fmla="*/ 0 h 372"/>
                <a:gd name="T34" fmla="*/ 0 w 231"/>
                <a:gd name="T35" fmla="*/ 0 h 372"/>
                <a:gd name="T36" fmla="*/ 0 w 231"/>
                <a:gd name="T37" fmla="*/ 0 h 372"/>
                <a:gd name="T38" fmla="*/ 0 w 231"/>
                <a:gd name="T39" fmla="*/ 0 h 372"/>
                <a:gd name="T40" fmla="*/ 0 w 231"/>
                <a:gd name="T41" fmla="*/ 0 h 372"/>
                <a:gd name="T42" fmla="*/ 0 w 231"/>
                <a:gd name="T43" fmla="*/ 0 h 372"/>
                <a:gd name="T44" fmla="*/ 0 w 231"/>
                <a:gd name="T45" fmla="*/ 0 h 372"/>
                <a:gd name="T46" fmla="*/ 0 w 231"/>
                <a:gd name="T47" fmla="*/ 0 h 3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31"/>
                <a:gd name="T73" fmla="*/ 0 h 372"/>
                <a:gd name="T74" fmla="*/ 231 w 231"/>
                <a:gd name="T75" fmla="*/ 372 h 37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31" h="372">
                  <a:moveTo>
                    <a:pt x="221" y="339"/>
                  </a:moveTo>
                  <a:lnTo>
                    <a:pt x="221" y="332"/>
                  </a:lnTo>
                  <a:lnTo>
                    <a:pt x="221" y="316"/>
                  </a:lnTo>
                  <a:lnTo>
                    <a:pt x="215" y="304"/>
                  </a:lnTo>
                  <a:lnTo>
                    <a:pt x="215" y="283"/>
                  </a:lnTo>
                  <a:lnTo>
                    <a:pt x="231" y="0"/>
                  </a:lnTo>
                  <a:lnTo>
                    <a:pt x="43" y="0"/>
                  </a:lnTo>
                  <a:lnTo>
                    <a:pt x="0" y="254"/>
                  </a:lnTo>
                  <a:lnTo>
                    <a:pt x="0" y="277"/>
                  </a:lnTo>
                  <a:lnTo>
                    <a:pt x="0" y="299"/>
                  </a:lnTo>
                  <a:lnTo>
                    <a:pt x="0" y="316"/>
                  </a:lnTo>
                  <a:lnTo>
                    <a:pt x="10" y="332"/>
                  </a:lnTo>
                  <a:lnTo>
                    <a:pt x="32" y="349"/>
                  </a:lnTo>
                  <a:lnTo>
                    <a:pt x="54" y="355"/>
                  </a:lnTo>
                  <a:lnTo>
                    <a:pt x="75" y="366"/>
                  </a:lnTo>
                  <a:lnTo>
                    <a:pt x="102" y="366"/>
                  </a:lnTo>
                  <a:lnTo>
                    <a:pt x="124" y="372"/>
                  </a:lnTo>
                  <a:lnTo>
                    <a:pt x="151" y="372"/>
                  </a:lnTo>
                  <a:lnTo>
                    <a:pt x="183" y="366"/>
                  </a:lnTo>
                  <a:lnTo>
                    <a:pt x="210" y="366"/>
                  </a:lnTo>
                  <a:lnTo>
                    <a:pt x="210" y="360"/>
                  </a:lnTo>
                  <a:lnTo>
                    <a:pt x="215" y="349"/>
                  </a:lnTo>
                  <a:lnTo>
                    <a:pt x="221" y="33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4" name="Freeform 248"/>
            <p:cNvSpPr>
              <a:spLocks/>
            </p:cNvSpPr>
            <p:nvPr/>
          </p:nvSpPr>
          <p:spPr bwMode="auto">
            <a:xfrm>
              <a:off x="-234" y="-670"/>
              <a:ext cx="10" cy="18"/>
            </a:xfrm>
            <a:custGeom>
              <a:avLst/>
              <a:gdLst>
                <a:gd name="T0" fmla="*/ 0 w 286"/>
                <a:gd name="T1" fmla="*/ 0 h 443"/>
                <a:gd name="T2" fmla="*/ 0 w 286"/>
                <a:gd name="T3" fmla="*/ 0 h 443"/>
                <a:gd name="T4" fmla="*/ 0 w 286"/>
                <a:gd name="T5" fmla="*/ 0 h 443"/>
                <a:gd name="T6" fmla="*/ 0 w 286"/>
                <a:gd name="T7" fmla="*/ 0 h 443"/>
                <a:gd name="T8" fmla="*/ 0 w 286"/>
                <a:gd name="T9" fmla="*/ 0 h 443"/>
                <a:gd name="T10" fmla="*/ 0 w 286"/>
                <a:gd name="T11" fmla="*/ 0 h 443"/>
                <a:gd name="T12" fmla="*/ 0 w 286"/>
                <a:gd name="T13" fmla="*/ 0 h 443"/>
                <a:gd name="T14" fmla="*/ 0 w 286"/>
                <a:gd name="T15" fmla="*/ 0 h 443"/>
                <a:gd name="T16" fmla="*/ 0 w 286"/>
                <a:gd name="T17" fmla="*/ 0 h 443"/>
                <a:gd name="T18" fmla="*/ 0 w 286"/>
                <a:gd name="T19" fmla="*/ 0 h 443"/>
                <a:gd name="T20" fmla="*/ 0 w 286"/>
                <a:gd name="T21" fmla="*/ 0 h 443"/>
                <a:gd name="T22" fmla="*/ 0 w 286"/>
                <a:gd name="T23" fmla="*/ 0 h 443"/>
                <a:gd name="T24" fmla="*/ 0 w 286"/>
                <a:gd name="T25" fmla="*/ 0 h 443"/>
                <a:gd name="T26" fmla="*/ 0 w 286"/>
                <a:gd name="T27" fmla="*/ 0 h 443"/>
                <a:gd name="T28" fmla="*/ 0 w 286"/>
                <a:gd name="T29" fmla="*/ 0 h 443"/>
                <a:gd name="T30" fmla="*/ 0 w 286"/>
                <a:gd name="T31" fmla="*/ 0 h 443"/>
                <a:gd name="T32" fmla="*/ 0 w 286"/>
                <a:gd name="T33" fmla="*/ 0 h 443"/>
                <a:gd name="T34" fmla="*/ 0 w 286"/>
                <a:gd name="T35" fmla="*/ 0 h 443"/>
                <a:gd name="T36" fmla="*/ 0 w 286"/>
                <a:gd name="T37" fmla="*/ 0 h 443"/>
                <a:gd name="T38" fmla="*/ 0 w 286"/>
                <a:gd name="T39" fmla="*/ 0 h 443"/>
                <a:gd name="T40" fmla="*/ 0 w 286"/>
                <a:gd name="T41" fmla="*/ 0 h 443"/>
                <a:gd name="T42" fmla="*/ 0 w 286"/>
                <a:gd name="T43" fmla="*/ 0 h 443"/>
                <a:gd name="T44" fmla="*/ 0 w 286"/>
                <a:gd name="T45" fmla="*/ 0 h 443"/>
                <a:gd name="T46" fmla="*/ 0 w 286"/>
                <a:gd name="T47" fmla="*/ 0 h 443"/>
                <a:gd name="T48" fmla="*/ 0 w 286"/>
                <a:gd name="T49" fmla="*/ 0 h 443"/>
                <a:gd name="T50" fmla="*/ 0 w 286"/>
                <a:gd name="T51" fmla="*/ 0 h 443"/>
                <a:gd name="T52" fmla="*/ 0 w 286"/>
                <a:gd name="T53" fmla="*/ 0 h 443"/>
                <a:gd name="T54" fmla="*/ 0 w 286"/>
                <a:gd name="T55" fmla="*/ 0 h 443"/>
                <a:gd name="T56" fmla="*/ 0 w 286"/>
                <a:gd name="T57" fmla="*/ 0 h 443"/>
                <a:gd name="T58" fmla="*/ 0 w 286"/>
                <a:gd name="T59" fmla="*/ 0 h 443"/>
                <a:gd name="T60" fmla="*/ 0 w 286"/>
                <a:gd name="T61" fmla="*/ 0 h 443"/>
                <a:gd name="T62" fmla="*/ 0 w 286"/>
                <a:gd name="T63" fmla="*/ 0 h 443"/>
                <a:gd name="T64" fmla="*/ 0 w 286"/>
                <a:gd name="T65" fmla="*/ 0 h 443"/>
                <a:gd name="T66" fmla="*/ 0 w 286"/>
                <a:gd name="T67" fmla="*/ 0 h 443"/>
                <a:gd name="T68" fmla="*/ 0 w 286"/>
                <a:gd name="T69" fmla="*/ 0 h 443"/>
                <a:gd name="T70" fmla="*/ 0 w 286"/>
                <a:gd name="T71" fmla="*/ 0 h 443"/>
                <a:gd name="T72" fmla="*/ 0 w 286"/>
                <a:gd name="T73" fmla="*/ 0 h 443"/>
                <a:gd name="T74" fmla="*/ 0 w 286"/>
                <a:gd name="T75" fmla="*/ 0 h 443"/>
                <a:gd name="T76" fmla="*/ 0 w 286"/>
                <a:gd name="T77" fmla="*/ 0 h 443"/>
                <a:gd name="T78" fmla="*/ 0 w 286"/>
                <a:gd name="T79" fmla="*/ 0 h 4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86"/>
                <a:gd name="T121" fmla="*/ 0 h 443"/>
                <a:gd name="T122" fmla="*/ 286 w 286"/>
                <a:gd name="T123" fmla="*/ 443 h 44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86" h="443">
                  <a:moveTo>
                    <a:pt x="270" y="410"/>
                  </a:moveTo>
                  <a:lnTo>
                    <a:pt x="258" y="149"/>
                  </a:lnTo>
                  <a:lnTo>
                    <a:pt x="264" y="138"/>
                  </a:lnTo>
                  <a:lnTo>
                    <a:pt x="270" y="121"/>
                  </a:lnTo>
                  <a:lnTo>
                    <a:pt x="275" y="105"/>
                  </a:lnTo>
                  <a:lnTo>
                    <a:pt x="280" y="88"/>
                  </a:lnTo>
                  <a:lnTo>
                    <a:pt x="286" y="77"/>
                  </a:lnTo>
                  <a:lnTo>
                    <a:pt x="286" y="60"/>
                  </a:lnTo>
                  <a:lnTo>
                    <a:pt x="286" y="43"/>
                  </a:lnTo>
                  <a:lnTo>
                    <a:pt x="286" y="22"/>
                  </a:lnTo>
                  <a:lnTo>
                    <a:pt x="275" y="10"/>
                  </a:lnTo>
                  <a:lnTo>
                    <a:pt x="275" y="5"/>
                  </a:lnTo>
                  <a:lnTo>
                    <a:pt x="275" y="0"/>
                  </a:lnTo>
                  <a:lnTo>
                    <a:pt x="253" y="5"/>
                  </a:lnTo>
                  <a:lnTo>
                    <a:pt x="226" y="0"/>
                  </a:lnTo>
                  <a:lnTo>
                    <a:pt x="205" y="5"/>
                  </a:lnTo>
                  <a:lnTo>
                    <a:pt x="178" y="10"/>
                  </a:lnTo>
                  <a:lnTo>
                    <a:pt x="145" y="10"/>
                  </a:lnTo>
                  <a:lnTo>
                    <a:pt x="118" y="5"/>
                  </a:lnTo>
                  <a:lnTo>
                    <a:pt x="86" y="0"/>
                  </a:lnTo>
                  <a:lnTo>
                    <a:pt x="59" y="5"/>
                  </a:lnTo>
                  <a:lnTo>
                    <a:pt x="26" y="16"/>
                  </a:lnTo>
                  <a:lnTo>
                    <a:pt x="26" y="22"/>
                  </a:lnTo>
                  <a:lnTo>
                    <a:pt x="21" y="33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0" y="332"/>
                  </a:lnTo>
                  <a:lnTo>
                    <a:pt x="10" y="344"/>
                  </a:lnTo>
                  <a:lnTo>
                    <a:pt x="21" y="355"/>
                  </a:lnTo>
                  <a:lnTo>
                    <a:pt x="37" y="360"/>
                  </a:lnTo>
                  <a:lnTo>
                    <a:pt x="54" y="365"/>
                  </a:lnTo>
                  <a:lnTo>
                    <a:pt x="70" y="382"/>
                  </a:lnTo>
                  <a:lnTo>
                    <a:pt x="81" y="399"/>
                  </a:lnTo>
                  <a:lnTo>
                    <a:pt x="97" y="422"/>
                  </a:lnTo>
                  <a:lnTo>
                    <a:pt x="118" y="438"/>
                  </a:lnTo>
                  <a:lnTo>
                    <a:pt x="264" y="443"/>
                  </a:lnTo>
                  <a:lnTo>
                    <a:pt x="264" y="438"/>
                  </a:lnTo>
                  <a:lnTo>
                    <a:pt x="270" y="427"/>
                  </a:lnTo>
                  <a:lnTo>
                    <a:pt x="270" y="415"/>
                  </a:lnTo>
                  <a:lnTo>
                    <a:pt x="270" y="41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5" name="Freeform 249"/>
            <p:cNvSpPr>
              <a:spLocks/>
            </p:cNvSpPr>
            <p:nvPr/>
          </p:nvSpPr>
          <p:spPr bwMode="auto">
            <a:xfrm>
              <a:off x="-281" y="-519"/>
              <a:ext cx="5" cy="15"/>
            </a:xfrm>
            <a:custGeom>
              <a:avLst/>
              <a:gdLst>
                <a:gd name="T0" fmla="*/ 0 w 168"/>
                <a:gd name="T1" fmla="*/ 0 h 372"/>
                <a:gd name="T2" fmla="*/ 0 w 168"/>
                <a:gd name="T3" fmla="*/ 0 h 372"/>
                <a:gd name="T4" fmla="*/ 0 w 168"/>
                <a:gd name="T5" fmla="*/ 0 h 372"/>
                <a:gd name="T6" fmla="*/ 0 w 168"/>
                <a:gd name="T7" fmla="*/ 0 h 372"/>
                <a:gd name="T8" fmla="*/ 0 w 168"/>
                <a:gd name="T9" fmla="*/ 0 h 372"/>
                <a:gd name="T10" fmla="*/ 0 w 168"/>
                <a:gd name="T11" fmla="*/ 0 h 372"/>
                <a:gd name="T12" fmla="*/ 0 w 168"/>
                <a:gd name="T13" fmla="*/ 0 h 372"/>
                <a:gd name="T14" fmla="*/ 0 w 168"/>
                <a:gd name="T15" fmla="*/ 0 h 372"/>
                <a:gd name="T16" fmla="*/ 0 w 168"/>
                <a:gd name="T17" fmla="*/ 0 h 372"/>
                <a:gd name="T18" fmla="*/ 0 w 168"/>
                <a:gd name="T19" fmla="*/ 0 h 372"/>
                <a:gd name="T20" fmla="*/ 0 w 168"/>
                <a:gd name="T21" fmla="*/ 0 h 372"/>
                <a:gd name="T22" fmla="*/ 0 w 168"/>
                <a:gd name="T23" fmla="*/ 0 h 372"/>
                <a:gd name="T24" fmla="*/ 0 w 168"/>
                <a:gd name="T25" fmla="*/ 0 h 372"/>
                <a:gd name="T26" fmla="*/ 0 w 168"/>
                <a:gd name="T27" fmla="*/ 0 h 372"/>
                <a:gd name="T28" fmla="*/ 0 w 168"/>
                <a:gd name="T29" fmla="*/ 0 h 372"/>
                <a:gd name="T30" fmla="*/ 0 w 168"/>
                <a:gd name="T31" fmla="*/ 0 h 372"/>
                <a:gd name="T32" fmla="*/ 0 w 168"/>
                <a:gd name="T33" fmla="*/ 0 h 372"/>
                <a:gd name="T34" fmla="*/ 0 w 168"/>
                <a:gd name="T35" fmla="*/ 0 h 372"/>
                <a:gd name="T36" fmla="*/ 0 w 168"/>
                <a:gd name="T37" fmla="*/ 0 h 3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8"/>
                <a:gd name="T58" fmla="*/ 0 h 372"/>
                <a:gd name="T59" fmla="*/ 168 w 168"/>
                <a:gd name="T60" fmla="*/ 372 h 3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8" h="372">
                  <a:moveTo>
                    <a:pt x="168" y="345"/>
                  </a:moveTo>
                  <a:lnTo>
                    <a:pt x="151" y="56"/>
                  </a:lnTo>
                  <a:lnTo>
                    <a:pt x="151" y="50"/>
                  </a:lnTo>
                  <a:lnTo>
                    <a:pt x="151" y="45"/>
                  </a:lnTo>
                  <a:lnTo>
                    <a:pt x="145" y="33"/>
                  </a:lnTo>
                  <a:lnTo>
                    <a:pt x="129" y="23"/>
                  </a:lnTo>
                  <a:lnTo>
                    <a:pt x="103" y="11"/>
                  </a:lnTo>
                  <a:lnTo>
                    <a:pt x="71" y="6"/>
                  </a:lnTo>
                  <a:lnTo>
                    <a:pt x="37" y="0"/>
                  </a:lnTo>
                  <a:lnTo>
                    <a:pt x="0" y="6"/>
                  </a:lnTo>
                  <a:lnTo>
                    <a:pt x="21" y="328"/>
                  </a:lnTo>
                  <a:lnTo>
                    <a:pt x="53" y="345"/>
                  </a:lnTo>
                  <a:lnTo>
                    <a:pt x="87" y="355"/>
                  </a:lnTo>
                  <a:lnTo>
                    <a:pt x="119" y="367"/>
                  </a:lnTo>
                  <a:lnTo>
                    <a:pt x="151" y="372"/>
                  </a:lnTo>
                  <a:lnTo>
                    <a:pt x="156" y="367"/>
                  </a:lnTo>
                  <a:lnTo>
                    <a:pt x="161" y="355"/>
                  </a:lnTo>
                  <a:lnTo>
                    <a:pt x="161" y="350"/>
                  </a:lnTo>
                  <a:lnTo>
                    <a:pt x="168" y="3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6" name="Freeform 250"/>
            <p:cNvSpPr>
              <a:spLocks/>
            </p:cNvSpPr>
            <p:nvPr/>
          </p:nvSpPr>
          <p:spPr bwMode="auto">
            <a:xfrm>
              <a:off x="-232" y="-710"/>
              <a:ext cx="11" cy="13"/>
            </a:xfrm>
            <a:custGeom>
              <a:avLst/>
              <a:gdLst>
                <a:gd name="T0" fmla="*/ 0 w 313"/>
                <a:gd name="T1" fmla="*/ 0 h 332"/>
                <a:gd name="T2" fmla="*/ 0 w 313"/>
                <a:gd name="T3" fmla="*/ 0 h 332"/>
                <a:gd name="T4" fmla="*/ 0 w 313"/>
                <a:gd name="T5" fmla="*/ 0 h 332"/>
                <a:gd name="T6" fmla="*/ 0 w 313"/>
                <a:gd name="T7" fmla="*/ 0 h 332"/>
                <a:gd name="T8" fmla="*/ 0 w 313"/>
                <a:gd name="T9" fmla="*/ 0 h 332"/>
                <a:gd name="T10" fmla="*/ 0 w 313"/>
                <a:gd name="T11" fmla="*/ 0 h 332"/>
                <a:gd name="T12" fmla="*/ 0 w 313"/>
                <a:gd name="T13" fmla="*/ 0 h 332"/>
                <a:gd name="T14" fmla="*/ 0 w 313"/>
                <a:gd name="T15" fmla="*/ 0 h 332"/>
                <a:gd name="T16" fmla="*/ 0 w 313"/>
                <a:gd name="T17" fmla="*/ 0 h 332"/>
                <a:gd name="T18" fmla="*/ 0 w 313"/>
                <a:gd name="T19" fmla="*/ 0 h 332"/>
                <a:gd name="T20" fmla="*/ 0 w 313"/>
                <a:gd name="T21" fmla="*/ 0 h 332"/>
                <a:gd name="T22" fmla="*/ 0 w 313"/>
                <a:gd name="T23" fmla="*/ 0 h 332"/>
                <a:gd name="T24" fmla="*/ 0 w 313"/>
                <a:gd name="T25" fmla="*/ 0 h 332"/>
                <a:gd name="T26" fmla="*/ 0 w 313"/>
                <a:gd name="T27" fmla="*/ 0 h 332"/>
                <a:gd name="T28" fmla="*/ 0 w 313"/>
                <a:gd name="T29" fmla="*/ 0 h 332"/>
                <a:gd name="T30" fmla="*/ 0 w 313"/>
                <a:gd name="T31" fmla="*/ 0 h 332"/>
                <a:gd name="T32" fmla="*/ 0 w 313"/>
                <a:gd name="T33" fmla="*/ 0 h 332"/>
                <a:gd name="T34" fmla="*/ 0 w 313"/>
                <a:gd name="T35" fmla="*/ 0 h 332"/>
                <a:gd name="T36" fmla="*/ 0 w 313"/>
                <a:gd name="T37" fmla="*/ 0 h 332"/>
                <a:gd name="T38" fmla="*/ 0 w 313"/>
                <a:gd name="T39" fmla="*/ 0 h 332"/>
                <a:gd name="T40" fmla="*/ 0 w 313"/>
                <a:gd name="T41" fmla="*/ 0 h 332"/>
                <a:gd name="T42" fmla="*/ 0 w 313"/>
                <a:gd name="T43" fmla="*/ 0 h 332"/>
                <a:gd name="T44" fmla="*/ 0 w 313"/>
                <a:gd name="T45" fmla="*/ 0 h 332"/>
                <a:gd name="T46" fmla="*/ 0 w 313"/>
                <a:gd name="T47" fmla="*/ 0 h 332"/>
                <a:gd name="T48" fmla="*/ 0 w 313"/>
                <a:gd name="T49" fmla="*/ 0 h 332"/>
                <a:gd name="T50" fmla="*/ 0 w 313"/>
                <a:gd name="T51" fmla="*/ 0 h 332"/>
                <a:gd name="T52" fmla="*/ 0 w 313"/>
                <a:gd name="T53" fmla="*/ 0 h 332"/>
                <a:gd name="T54" fmla="*/ 0 w 313"/>
                <a:gd name="T55" fmla="*/ 0 h 332"/>
                <a:gd name="T56" fmla="*/ 0 w 313"/>
                <a:gd name="T57" fmla="*/ 0 h 332"/>
                <a:gd name="T58" fmla="*/ 0 w 313"/>
                <a:gd name="T59" fmla="*/ 0 h 332"/>
                <a:gd name="T60" fmla="*/ 0 w 313"/>
                <a:gd name="T61" fmla="*/ 0 h 3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3"/>
                <a:gd name="T94" fmla="*/ 0 h 332"/>
                <a:gd name="T95" fmla="*/ 313 w 313"/>
                <a:gd name="T96" fmla="*/ 332 h 33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3" h="332">
                  <a:moveTo>
                    <a:pt x="285" y="310"/>
                  </a:moveTo>
                  <a:lnTo>
                    <a:pt x="313" y="38"/>
                  </a:lnTo>
                  <a:lnTo>
                    <a:pt x="296" y="27"/>
                  </a:lnTo>
                  <a:lnTo>
                    <a:pt x="280" y="22"/>
                  </a:lnTo>
                  <a:lnTo>
                    <a:pt x="264" y="16"/>
                  </a:lnTo>
                  <a:lnTo>
                    <a:pt x="242" y="10"/>
                  </a:lnTo>
                  <a:lnTo>
                    <a:pt x="210" y="5"/>
                  </a:lnTo>
                  <a:lnTo>
                    <a:pt x="182" y="10"/>
                  </a:lnTo>
                  <a:lnTo>
                    <a:pt x="150" y="16"/>
                  </a:lnTo>
                  <a:lnTo>
                    <a:pt x="118" y="16"/>
                  </a:lnTo>
                  <a:lnTo>
                    <a:pt x="102" y="10"/>
                  </a:lnTo>
                  <a:lnTo>
                    <a:pt x="80" y="5"/>
                  </a:lnTo>
                  <a:lnTo>
                    <a:pt x="64" y="0"/>
                  </a:lnTo>
                  <a:lnTo>
                    <a:pt x="42" y="0"/>
                  </a:lnTo>
                  <a:lnTo>
                    <a:pt x="32" y="27"/>
                  </a:lnTo>
                  <a:lnTo>
                    <a:pt x="21" y="55"/>
                  </a:lnTo>
                  <a:lnTo>
                    <a:pt x="16" y="88"/>
                  </a:lnTo>
                  <a:lnTo>
                    <a:pt x="10" y="116"/>
                  </a:lnTo>
                  <a:lnTo>
                    <a:pt x="5" y="149"/>
                  </a:lnTo>
                  <a:lnTo>
                    <a:pt x="0" y="183"/>
                  </a:lnTo>
                  <a:lnTo>
                    <a:pt x="0" y="216"/>
                  </a:lnTo>
                  <a:lnTo>
                    <a:pt x="0" y="249"/>
                  </a:lnTo>
                  <a:lnTo>
                    <a:pt x="0" y="255"/>
                  </a:lnTo>
                  <a:lnTo>
                    <a:pt x="5" y="261"/>
                  </a:lnTo>
                  <a:lnTo>
                    <a:pt x="10" y="277"/>
                  </a:lnTo>
                  <a:lnTo>
                    <a:pt x="21" y="289"/>
                  </a:lnTo>
                  <a:lnTo>
                    <a:pt x="269" y="332"/>
                  </a:lnTo>
                  <a:lnTo>
                    <a:pt x="269" y="327"/>
                  </a:lnTo>
                  <a:lnTo>
                    <a:pt x="280" y="322"/>
                  </a:lnTo>
                  <a:lnTo>
                    <a:pt x="285" y="316"/>
                  </a:lnTo>
                  <a:lnTo>
                    <a:pt x="285" y="31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7" name="Freeform 251"/>
            <p:cNvSpPr>
              <a:spLocks/>
            </p:cNvSpPr>
            <p:nvPr/>
          </p:nvSpPr>
          <p:spPr bwMode="auto">
            <a:xfrm>
              <a:off x="-298" y="-485"/>
              <a:ext cx="6" cy="10"/>
            </a:xfrm>
            <a:custGeom>
              <a:avLst/>
              <a:gdLst>
                <a:gd name="T0" fmla="*/ 0 w 172"/>
                <a:gd name="T1" fmla="*/ 0 h 256"/>
                <a:gd name="T2" fmla="*/ 0 w 172"/>
                <a:gd name="T3" fmla="*/ 0 h 256"/>
                <a:gd name="T4" fmla="*/ 0 w 172"/>
                <a:gd name="T5" fmla="*/ 0 h 256"/>
                <a:gd name="T6" fmla="*/ 0 w 172"/>
                <a:gd name="T7" fmla="*/ 0 h 256"/>
                <a:gd name="T8" fmla="*/ 0 w 172"/>
                <a:gd name="T9" fmla="*/ 0 h 256"/>
                <a:gd name="T10" fmla="*/ 0 w 172"/>
                <a:gd name="T11" fmla="*/ 0 h 256"/>
                <a:gd name="T12" fmla="*/ 0 w 172"/>
                <a:gd name="T13" fmla="*/ 0 h 256"/>
                <a:gd name="T14" fmla="*/ 0 w 172"/>
                <a:gd name="T15" fmla="*/ 0 h 256"/>
                <a:gd name="T16" fmla="*/ 0 w 172"/>
                <a:gd name="T17" fmla="*/ 0 h 256"/>
                <a:gd name="T18" fmla="*/ 0 w 172"/>
                <a:gd name="T19" fmla="*/ 0 h 256"/>
                <a:gd name="T20" fmla="*/ 0 w 172"/>
                <a:gd name="T21" fmla="*/ 0 h 256"/>
                <a:gd name="T22" fmla="*/ 0 w 172"/>
                <a:gd name="T23" fmla="*/ 0 h 256"/>
                <a:gd name="T24" fmla="*/ 0 w 172"/>
                <a:gd name="T25" fmla="*/ 0 h 256"/>
                <a:gd name="T26" fmla="*/ 0 w 172"/>
                <a:gd name="T27" fmla="*/ 0 h 256"/>
                <a:gd name="T28" fmla="*/ 0 w 172"/>
                <a:gd name="T29" fmla="*/ 0 h 256"/>
                <a:gd name="T30" fmla="*/ 0 w 172"/>
                <a:gd name="T31" fmla="*/ 0 h 256"/>
                <a:gd name="T32" fmla="*/ 0 w 172"/>
                <a:gd name="T33" fmla="*/ 0 h 256"/>
                <a:gd name="T34" fmla="*/ 0 w 172"/>
                <a:gd name="T35" fmla="*/ 0 h 256"/>
                <a:gd name="T36" fmla="*/ 0 w 172"/>
                <a:gd name="T37" fmla="*/ 0 h 256"/>
                <a:gd name="T38" fmla="*/ 0 w 172"/>
                <a:gd name="T39" fmla="*/ 0 h 256"/>
                <a:gd name="T40" fmla="*/ 0 w 172"/>
                <a:gd name="T41" fmla="*/ 0 h 256"/>
                <a:gd name="T42" fmla="*/ 0 w 172"/>
                <a:gd name="T43" fmla="*/ 0 h 256"/>
                <a:gd name="T44" fmla="*/ 0 w 172"/>
                <a:gd name="T45" fmla="*/ 0 h 2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2"/>
                <a:gd name="T70" fmla="*/ 0 h 256"/>
                <a:gd name="T71" fmla="*/ 172 w 172"/>
                <a:gd name="T72" fmla="*/ 256 h 25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2" h="256">
                  <a:moveTo>
                    <a:pt x="172" y="234"/>
                  </a:moveTo>
                  <a:lnTo>
                    <a:pt x="172" y="200"/>
                  </a:lnTo>
                  <a:lnTo>
                    <a:pt x="172" y="172"/>
                  </a:lnTo>
                  <a:lnTo>
                    <a:pt x="172" y="144"/>
                  </a:lnTo>
                  <a:lnTo>
                    <a:pt x="166" y="117"/>
                  </a:lnTo>
                  <a:lnTo>
                    <a:pt x="161" y="83"/>
                  </a:lnTo>
                  <a:lnTo>
                    <a:pt x="156" y="56"/>
                  </a:lnTo>
                  <a:lnTo>
                    <a:pt x="145" y="2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37" y="222"/>
                  </a:lnTo>
                  <a:lnTo>
                    <a:pt x="53" y="234"/>
                  </a:lnTo>
                  <a:lnTo>
                    <a:pt x="64" y="239"/>
                  </a:lnTo>
                  <a:lnTo>
                    <a:pt x="80" y="244"/>
                  </a:lnTo>
                  <a:lnTo>
                    <a:pt x="102" y="256"/>
                  </a:lnTo>
                  <a:lnTo>
                    <a:pt x="118" y="256"/>
                  </a:lnTo>
                  <a:lnTo>
                    <a:pt x="134" y="256"/>
                  </a:lnTo>
                  <a:lnTo>
                    <a:pt x="150" y="256"/>
                  </a:lnTo>
                  <a:lnTo>
                    <a:pt x="166" y="256"/>
                  </a:lnTo>
                  <a:lnTo>
                    <a:pt x="166" y="250"/>
                  </a:lnTo>
                  <a:lnTo>
                    <a:pt x="172" y="244"/>
                  </a:lnTo>
                  <a:lnTo>
                    <a:pt x="172" y="239"/>
                  </a:lnTo>
                  <a:lnTo>
                    <a:pt x="172" y="23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8" name="Freeform 252"/>
            <p:cNvSpPr>
              <a:spLocks/>
            </p:cNvSpPr>
            <p:nvPr/>
          </p:nvSpPr>
          <p:spPr bwMode="auto">
            <a:xfrm>
              <a:off x="-230" y="-744"/>
              <a:ext cx="12" cy="14"/>
            </a:xfrm>
            <a:custGeom>
              <a:avLst/>
              <a:gdLst>
                <a:gd name="T0" fmla="*/ 0 w 318"/>
                <a:gd name="T1" fmla="*/ 0 h 343"/>
                <a:gd name="T2" fmla="*/ 0 w 318"/>
                <a:gd name="T3" fmla="*/ 0 h 343"/>
                <a:gd name="T4" fmla="*/ 0 w 318"/>
                <a:gd name="T5" fmla="*/ 0 h 343"/>
                <a:gd name="T6" fmla="*/ 0 w 318"/>
                <a:gd name="T7" fmla="*/ 0 h 343"/>
                <a:gd name="T8" fmla="*/ 0 w 318"/>
                <a:gd name="T9" fmla="*/ 0 h 343"/>
                <a:gd name="T10" fmla="*/ 0 w 318"/>
                <a:gd name="T11" fmla="*/ 0 h 343"/>
                <a:gd name="T12" fmla="*/ 0 w 318"/>
                <a:gd name="T13" fmla="*/ 0 h 343"/>
                <a:gd name="T14" fmla="*/ 0 w 318"/>
                <a:gd name="T15" fmla="*/ 0 h 343"/>
                <a:gd name="T16" fmla="*/ 0 w 318"/>
                <a:gd name="T17" fmla="*/ 0 h 343"/>
                <a:gd name="T18" fmla="*/ 0 w 318"/>
                <a:gd name="T19" fmla="*/ 0 h 343"/>
                <a:gd name="T20" fmla="*/ 0 w 318"/>
                <a:gd name="T21" fmla="*/ 0 h 343"/>
                <a:gd name="T22" fmla="*/ 0 w 318"/>
                <a:gd name="T23" fmla="*/ 0 h 343"/>
                <a:gd name="T24" fmla="*/ 0 w 318"/>
                <a:gd name="T25" fmla="*/ 0 h 343"/>
                <a:gd name="T26" fmla="*/ 0 w 318"/>
                <a:gd name="T27" fmla="*/ 0 h 343"/>
                <a:gd name="T28" fmla="*/ 0 w 318"/>
                <a:gd name="T29" fmla="*/ 0 h 343"/>
                <a:gd name="T30" fmla="*/ 0 w 318"/>
                <a:gd name="T31" fmla="*/ 0 h 343"/>
                <a:gd name="T32" fmla="*/ 0 w 318"/>
                <a:gd name="T33" fmla="*/ 0 h 343"/>
                <a:gd name="T34" fmla="*/ 0 w 318"/>
                <a:gd name="T35" fmla="*/ 0 h 343"/>
                <a:gd name="T36" fmla="*/ 0 w 318"/>
                <a:gd name="T37" fmla="*/ 0 h 343"/>
                <a:gd name="T38" fmla="*/ 0 w 318"/>
                <a:gd name="T39" fmla="*/ 0 h 343"/>
                <a:gd name="T40" fmla="*/ 0 w 318"/>
                <a:gd name="T41" fmla="*/ 0 h 343"/>
                <a:gd name="T42" fmla="*/ 0 w 318"/>
                <a:gd name="T43" fmla="*/ 0 h 343"/>
                <a:gd name="T44" fmla="*/ 0 w 318"/>
                <a:gd name="T45" fmla="*/ 0 h 343"/>
                <a:gd name="T46" fmla="*/ 0 w 318"/>
                <a:gd name="T47" fmla="*/ 0 h 3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18"/>
                <a:gd name="T73" fmla="*/ 0 h 343"/>
                <a:gd name="T74" fmla="*/ 318 w 318"/>
                <a:gd name="T75" fmla="*/ 343 h 34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18" h="343">
                  <a:moveTo>
                    <a:pt x="291" y="327"/>
                  </a:moveTo>
                  <a:lnTo>
                    <a:pt x="318" y="11"/>
                  </a:lnTo>
                  <a:lnTo>
                    <a:pt x="86" y="0"/>
                  </a:lnTo>
                  <a:lnTo>
                    <a:pt x="65" y="16"/>
                  </a:lnTo>
                  <a:lnTo>
                    <a:pt x="43" y="28"/>
                  </a:lnTo>
                  <a:lnTo>
                    <a:pt x="21" y="38"/>
                  </a:lnTo>
                  <a:lnTo>
                    <a:pt x="0" y="61"/>
                  </a:lnTo>
                  <a:lnTo>
                    <a:pt x="0" y="88"/>
                  </a:lnTo>
                  <a:lnTo>
                    <a:pt x="10" y="116"/>
                  </a:lnTo>
                  <a:lnTo>
                    <a:pt x="21" y="144"/>
                  </a:lnTo>
                  <a:lnTo>
                    <a:pt x="21" y="177"/>
                  </a:lnTo>
                  <a:lnTo>
                    <a:pt x="16" y="182"/>
                  </a:lnTo>
                  <a:lnTo>
                    <a:pt x="16" y="194"/>
                  </a:lnTo>
                  <a:lnTo>
                    <a:pt x="10" y="210"/>
                  </a:lnTo>
                  <a:lnTo>
                    <a:pt x="5" y="222"/>
                  </a:lnTo>
                  <a:lnTo>
                    <a:pt x="5" y="244"/>
                  </a:lnTo>
                  <a:lnTo>
                    <a:pt x="5" y="265"/>
                  </a:lnTo>
                  <a:lnTo>
                    <a:pt x="10" y="288"/>
                  </a:lnTo>
                  <a:lnTo>
                    <a:pt x="26" y="315"/>
                  </a:lnTo>
                  <a:lnTo>
                    <a:pt x="280" y="343"/>
                  </a:lnTo>
                  <a:lnTo>
                    <a:pt x="286" y="332"/>
                  </a:lnTo>
                  <a:lnTo>
                    <a:pt x="291" y="32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9" name="Freeform 253"/>
            <p:cNvSpPr>
              <a:spLocks/>
            </p:cNvSpPr>
            <p:nvPr/>
          </p:nvSpPr>
          <p:spPr bwMode="auto">
            <a:xfrm>
              <a:off x="-301" y="-524"/>
              <a:ext cx="7" cy="16"/>
            </a:xfrm>
            <a:custGeom>
              <a:avLst/>
              <a:gdLst>
                <a:gd name="T0" fmla="*/ 0 w 173"/>
                <a:gd name="T1" fmla="*/ 0 h 405"/>
                <a:gd name="T2" fmla="*/ 0 w 173"/>
                <a:gd name="T3" fmla="*/ 0 h 405"/>
                <a:gd name="T4" fmla="*/ 0 w 173"/>
                <a:gd name="T5" fmla="*/ 0 h 405"/>
                <a:gd name="T6" fmla="*/ 0 w 173"/>
                <a:gd name="T7" fmla="*/ 0 h 405"/>
                <a:gd name="T8" fmla="*/ 0 w 173"/>
                <a:gd name="T9" fmla="*/ 0 h 405"/>
                <a:gd name="T10" fmla="*/ 0 w 173"/>
                <a:gd name="T11" fmla="*/ 0 h 405"/>
                <a:gd name="T12" fmla="*/ 0 w 173"/>
                <a:gd name="T13" fmla="*/ 0 h 405"/>
                <a:gd name="T14" fmla="*/ 0 w 173"/>
                <a:gd name="T15" fmla="*/ 0 h 405"/>
                <a:gd name="T16" fmla="*/ 0 w 173"/>
                <a:gd name="T17" fmla="*/ 0 h 405"/>
                <a:gd name="T18" fmla="*/ 0 w 173"/>
                <a:gd name="T19" fmla="*/ 0 h 405"/>
                <a:gd name="T20" fmla="*/ 0 w 173"/>
                <a:gd name="T21" fmla="*/ 0 h 405"/>
                <a:gd name="T22" fmla="*/ 0 w 173"/>
                <a:gd name="T23" fmla="*/ 0 h 405"/>
                <a:gd name="T24" fmla="*/ 0 w 173"/>
                <a:gd name="T25" fmla="*/ 0 h 405"/>
                <a:gd name="T26" fmla="*/ 0 w 173"/>
                <a:gd name="T27" fmla="*/ 0 h 405"/>
                <a:gd name="T28" fmla="*/ 0 w 173"/>
                <a:gd name="T29" fmla="*/ 0 h 405"/>
                <a:gd name="T30" fmla="*/ 0 w 173"/>
                <a:gd name="T31" fmla="*/ 0 h 405"/>
                <a:gd name="T32" fmla="*/ 0 w 173"/>
                <a:gd name="T33" fmla="*/ 0 h 405"/>
                <a:gd name="T34" fmla="*/ 0 w 173"/>
                <a:gd name="T35" fmla="*/ 0 h 405"/>
                <a:gd name="T36" fmla="*/ 0 w 173"/>
                <a:gd name="T37" fmla="*/ 0 h 405"/>
                <a:gd name="T38" fmla="*/ 0 w 173"/>
                <a:gd name="T39" fmla="*/ 0 h 405"/>
                <a:gd name="T40" fmla="*/ 0 w 173"/>
                <a:gd name="T41" fmla="*/ 0 h 405"/>
                <a:gd name="T42" fmla="*/ 0 w 173"/>
                <a:gd name="T43" fmla="*/ 0 h 405"/>
                <a:gd name="T44" fmla="*/ 0 w 173"/>
                <a:gd name="T45" fmla="*/ 0 h 405"/>
                <a:gd name="T46" fmla="*/ 0 w 173"/>
                <a:gd name="T47" fmla="*/ 0 h 405"/>
                <a:gd name="T48" fmla="*/ 0 w 173"/>
                <a:gd name="T49" fmla="*/ 0 h 405"/>
                <a:gd name="T50" fmla="*/ 0 w 173"/>
                <a:gd name="T51" fmla="*/ 0 h 405"/>
                <a:gd name="T52" fmla="*/ 0 w 173"/>
                <a:gd name="T53" fmla="*/ 0 h 405"/>
                <a:gd name="T54" fmla="*/ 0 w 173"/>
                <a:gd name="T55" fmla="*/ 0 h 405"/>
                <a:gd name="T56" fmla="*/ 0 w 173"/>
                <a:gd name="T57" fmla="*/ 0 h 405"/>
                <a:gd name="T58" fmla="*/ 0 w 173"/>
                <a:gd name="T59" fmla="*/ 0 h 405"/>
                <a:gd name="T60" fmla="*/ 0 w 173"/>
                <a:gd name="T61" fmla="*/ 0 h 40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73"/>
                <a:gd name="T94" fmla="*/ 0 h 405"/>
                <a:gd name="T95" fmla="*/ 173 w 173"/>
                <a:gd name="T96" fmla="*/ 405 h 40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73" h="405">
                  <a:moveTo>
                    <a:pt x="173" y="382"/>
                  </a:moveTo>
                  <a:lnTo>
                    <a:pt x="145" y="166"/>
                  </a:lnTo>
                  <a:lnTo>
                    <a:pt x="157" y="155"/>
                  </a:lnTo>
                  <a:lnTo>
                    <a:pt x="157" y="138"/>
                  </a:lnTo>
                  <a:lnTo>
                    <a:pt x="157" y="121"/>
                  </a:lnTo>
                  <a:lnTo>
                    <a:pt x="162" y="100"/>
                  </a:lnTo>
                  <a:lnTo>
                    <a:pt x="157" y="77"/>
                  </a:lnTo>
                  <a:lnTo>
                    <a:pt x="152" y="50"/>
                  </a:lnTo>
                  <a:lnTo>
                    <a:pt x="140" y="22"/>
                  </a:lnTo>
                  <a:lnTo>
                    <a:pt x="119" y="5"/>
                  </a:lnTo>
                  <a:lnTo>
                    <a:pt x="103" y="0"/>
                  </a:lnTo>
                  <a:lnTo>
                    <a:pt x="81" y="0"/>
                  </a:lnTo>
                  <a:lnTo>
                    <a:pt x="65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27" y="377"/>
                  </a:lnTo>
                  <a:lnTo>
                    <a:pt x="37" y="388"/>
                  </a:lnTo>
                  <a:lnTo>
                    <a:pt x="60" y="394"/>
                  </a:lnTo>
                  <a:lnTo>
                    <a:pt x="81" y="399"/>
                  </a:lnTo>
                  <a:lnTo>
                    <a:pt x="103" y="405"/>
                  </a:lnTo>
                  <a:lnTo>
                    <a:pt x="113" y="405"/>
                  </a:lnTo>
                  <a:lnTo>
                    <a:pt x="129" y="405"/>
                  </a:lnTo>
                  <a:lnTo>
                    <a:pt x="145" y="405"/>
                  </a:lnTo>
                  <a:lnTo>
                    <a:pt x="162" y="405"/>
                  </a:lnTo>
                  <a:lnTo>
                    <a:pt x="162" y="399"/>
                  </a:lnTo>
                  <a:lnTo>
                    <a:pt x="168" y="394"/>
                  </a:lnTo>
                  <a:lnTo>
                    <a:pt x="173" y="388"/>
                  </a:lnTo>
                  <a:lnTo>
                    <a:pt x="173" y="38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0" name="Freeform 254"/>
            <p:cNvSpPr>
              <a:spLocks/>
            </p:cNvSpPr>
            <p:nvPr/>
          </p:nvSpPr>
          <p:spPr bwMode="auto">
            <a:xfrm>
              <a:off x="-318" y="-490"/>
              <a:ext cx="6" cy="10"/>
            </a:xfrm>
            <a:custGeom>
              <a:avLst/>
              <a:gdLst>
                <a:gd name="T0" fmla="*/ 0 w 172"/>
                <a:gd name="T1" fmla="*/ 0 h 245"/>
                <a:gd name="T2" fmla="*/ 0 w 172"/>
                <a:gd name="T3" fmla="*/ 0 h 245"/>
                <a:gd name="T4" fmla="*/ 0 w 172"/>
                <a:gd name="T5" fmla="*/ 0 h 245"/>
                <a:gd name="T6" fmla="*/ 0 w 172"/>
                <a:gd name="T7" fmla="*/ 0 h 245"/>
                <a:gd name="T8" fmla="*/ 0 w 172"/>
                <a:gd name="T9" fmla="*/ 0 h 245"/>
                <a:gd name="T10" fmla="*/ 0 w 172"/>
                <a:gd name="T11" fmla="*/ 0 h 245"/>
                <a:gd name="T12" fmla="*/ 0 w 172"/>
                <a:gd name="T13" fmla="*/ 0 h 245"/>
                <a:gd name="T14" fmla="*/ 0 w 172"/>
                <a:gd name="T15" fmla="*/ 0 h 245"/>
                <a:gd name="T16" fmla="*/ 0 w 172"/>
                <a:gd name="T17" fmla="*/ 0 h 245"/>
                <a:gd name="T18" fmla="*/ 0 w 172"/>
                <a:gd name="T19" fmla="*/ 0 h 245"/>
                <a:gd name="T20" fmla="*/ 0 w 172"/>
                <a:gd name="T21" fmla="*/ 0 h 245"/>
                <a:gd name="T22" fmla="*/ 0 w 172"/>
                <a:gd name="T23" fmla="*/ 0 h 245"/>
                <a:gd name="T24" fmla="*/ 0 w 172"/>
                <a:gd name="T25" fmla="*/ 0 h 245"/>
                <a:gd name="T26" fmla="*/ 0 w 172"/>
                <a:gd name="T27" fmla="*/ 0 h 245"/>
                <a:gd name="T28" fmla="*/ 0 w 172"/>
                <a:gd name="T29" fmla="*/ 0 h 245"/>
                <a:gd name="T30" fmla="*/ 0 w 172"/>
                <a:gd name="T31" fmla="*/ 0 h 245"/>
                <a:gd name="T32" fmla="*/ 0 w 172"/>
                <a:gd name="T33" fmla="*/ 0 h 245"/>
                <a:gd name="T34" fmla="*/ 0 w 172"/>
                <a:gd name="T35" fmla="*/ 0 h 245"/>
                <a:gd name="T36" fmla="*/ 0 w 172"/>
                <a:gd name="T37" fmla="*/ 0 h 245"/>
                <a:gd name="T38" fmla="*/ 0 w 172"/>
                <a:gd name="T39" fmla="*/ 0 h 245"/>
                <a:gd name="T40" fmla="*/ 0 w 172"/>
                <a:gd name="T41" fmla="*/ 0 h 245"/>
                <a:gd name="T42" fmla="*/ 0 w 172"/>
                <a:gd name="T43" fmla="*/ 0 h 245"/>
                <a:gd name="T44" fmla="*/ 0 w 172"/>
                <a:gd name="T45" fmla="*/ 0 h 2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2"/>
                <a:gd name="T70" fmla="*/ 0 h 245"/>
                <a:gd name="T71" fmla="*/ 172 w 172"/>
                <a:gd name="T72" fmla="*/ 245 h 24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2" h="245">
                  <a:moveTo>
                    <a:pt x="167" y="228"/>
                  </a:moveTo>
                  <a:lnTo>
                    <a:pt x="167" y="200"/>
                  </a:lnTo>
                  <a:lnTo>
                    <a:pt x="172" y="167"/>
                  </a:lnTo>
                  <a:lnTo>
                    <a:pt x="172" y="139"/>
                  </a:lnTo>
                  <a:lnTo>
                    <a:pt x="167" y="112"/>
                  </a:lnTo>
                  <a:lnTo>
                    <a:pt x="161" y="89"/>
                  </a:lnTo>
                  <a:lnTo>
                    <a:pt x="156" y="62"/>
                  </a:lnTo>
                  <a:lnTo>
                    <a:pt x="145" y="39"/>
                  </a:lnTo>
                  <a:lnTo>
                    <a:pt x="129" y="11"/>
                  </a:lnTo>
                  <a:lnTo>
                    <a:pt x="32" y="0"/>
                  </a:lnTo>
                  <a:lnTo>
                    <a:pt x="16" y="17"/>
                  </a:lnTo>
                  <a:lnTo>
                    <a:pt x="5" y="34"/>
                  </a:lnTo>
                  <a:lnTo>
                    <a:pt x="0" y="62"/>
                  </a:lnTo>
                  <a:lnTo>
                    <a:pt x="0" y="84"/>
                  </a:lnTo>
                  <a:lnTo>
                    <a:pt x="0" y="117"/>
                  </a:lnTo>
                  <a:lnTo>
                    <a:pt x="5" y="145"/>
                  </a:lnTo>
                  <a:lnTo>
                    <a:pt x="11" y="167"/>
                  </a:lnTo>
                  <a:lnTo>
                    <a:pt x="16" y="188"/>
                  </a:lnTo>
                  <a:lnTo>
                    <a:pt x="161" y="245"/>
                  </a:lnTo>
                  <a:lnTo>
                    <a:pt x="167" y="233"/>
                  </a:lnTo>
                  <a:lnTo>
                    <a:pt x="167" y="228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1" name="Freeform 255"/>
            <p:cNvSpPr>
              <a:spLocks/>
            </p:cNvSpPr>
            <p:nvPr/>
          </p:nvSpPr>
          <p:spPr bwMode="auto">
            <a:xfrm>
              <a:off x="-319" y="-528"/>
              <a:ext cx="6" cy="18"/>
            </a:xfrm>
            <a:custGeom>
              <a:avLst/>
              <a:gdLst>
                <a:gd name="T0" fmla="*/ 0 w 173"/>
                <a:gd name="T1" fmla="*/ 0 h 445"/>
                <a:gd name="T2" fmla="*/ 0 w 173"/>
                <a:gd name="T3" fmla="*/ 0 h 445"/>
                <a:gd name="T4" fmla="*/ 0 w 173"/>
                <a:gd name="T5" fmla="*/ 0 h 445"/>
                <a:gd name="T6" fmla="*/ 0 w 173"/>
                <a:gd name="T7" fmla="*/ 0 h 445"/>
                <a:gd name="T8" fmla="*/ 0 w 173"/>
                <a:gd name="T9" fmla="*/ 0 h 445"/>
                <a:gd name="T10" fmla="*/ 0 w 173"/>
                <a:gd name="T11" fmla="*/ 0 h 445"/>
                <a:gd name="T12" fmla="*/ 0 w 173"/>
                <a:gd name="T13" fmla="*/ 0 h 445"/>
                <a:gd name="T14" fmla="*/ 0 w 173"/>
                <a:gd name="T15" fmla="*/ 0 h 445"/>
                <a:gd name="T16" fmla="*/ 0 w 173"/>
                <a:gd name="T17" fmla="*/ 0 h 445"/>
                <a:gd name="T18" fmla="*/ 0 w 173"/>
                <a:gd name="T19" fmla="*/ 0 h 445"/>
                <a:gd name="T20" fmla="*/ 0 w 173"/>
                <a:gd name="T21" fmla="*/ 0 h 445"/>
                <a:gd name="T22" fmla="*/ 0 w 173"/>
                <a:gd name="T23" fmla="*/ 0 h 445"/>
                <a:gd name="T24" fmla="*/ 0 w 173"/>
                <a:gd name="T25" fmla="*/ 0 h 445"/>
                <a:gd name="T26" fmla="*/ 0 w 173"/>
                <a:gd name="T27" fmla="*/ 0 h 445"/>
                <a:gd name="T28" fmla="*/ 0 w 173"/>
                <a:gd name="T29" fmla="*/ 0 h 445"/>
                <a:gd name="T30" fmla="*/ 0 w 173"/>
                <a:gd name="T31" fmla="*/ 0 h 445"/>
                <a:gd name="T32" fmla="*/ 0 w 173"/>
                <a:gd name="T33" fmla="*/ 0 h 445"/>
                <a:gd name="T34" fmla="*/ 0 w 173"/>
                <a:gd name="T35" fmla="*/ 0 h 445"/>
                <a:gd name="T36" fmla="*/ 0 w 173"/>
                <a:gd name="T37" fmla="*/ 0 h 445"/>
                <a:gd name="T38" fmla="*/ 0 w 173"/>
                <a:gd name="T39" fmla="*/ 0 h 44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3"/>
                <a:gd name="T61" fmla="*/ 0 h 445"/>
                <a:gd name="T62" fmla="*/ 173 w 173"/>
                <a:gd name="T63" fmla="*/ 445 h 44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3" h="445">
                  <a:moveTo>
                    <a:pt x="173" y="417"/>
                  </a:moveTo>
                  <a:lnTo>
                    <a:pt x="151" y="50"/>
                  </a:lnTo>
                  <a:lnTo>
                    <a:pt x="141" y="28"/>
                  </a:lnTo>
                  <a:lnTo>
                    <a:pt x="118" y="17"/>
                  </a:lnTo>
                  <a:lnTo>
                    <a:pt x="86" y="6"/>
                  </a:lnTo>
                  <a:lnTo>
                    <a:pt x="54" y="0"/>
                  </a:lnTo>
                  <a:lnTo>
                    <a:pt x="33" y="17"/>
                  </a:lnTo>
                  <a:lnTo>
                    <a:pt x="22" y="40"/>
                  </a:lnTo>
                  <a:lnTo>
                    <a:pt x="10" y="67"/>
                  </a:lnTo>
                  <a:lnTo>
                    <a:pt x="10" y="101"/>
                  </a:lnTo>
                  <a:lnTo>
                    <a:pt x="10" y="134"/>
                  </a:lnTo>
                  <a:lnTo>
                    <a:pt x="10" y="167"/>
                  </a:lnTo>
                  <a:lnTo>
                    <a:pt x="5" y="201"/>
                  </a:lnTo>
                  <a:lnTo>
                    <a:pt x="0" y="228"/>
                  </a:lnTo>
                  <a:lnTo>
                    <a:pt x="22" y="433"/>
                  </a:lnTo>
                  <a:lnTo>
                    <a:pt x="162" y="445"/>
                  </a:lnTo>
                  <a:lnTo>
                    <a:pt x="162" y="439"/>
                  </a:lnTo>
                  <a:lnTo>
                    <a:pt x="167" y="428"/>
                  </a:lnTo>
                  <a:lnTo>
                    <a:pt x="173" y="422"/>
                  </a:lnTo>
                  <a:lnTo>
                    <a:pt x="173" y="41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2" name="Freeform 256"/>
            <p:cNvSpPr>
              <a:spLocks/>
            </p:cNvSpPr>
            <p:nvPr/>
          </p:nvSpPr>
          <p:spPr bwMode="auto">
            <a:xfrm>
              <a:off x="-342" y="-474"/>
              <a:ext cx="4" cy="20"/>
            </a:xfrm>
            <a:custGeom>
              <a:avLst/>
              <a:gdLst>
                <a:gd name="T0" fmla="*/ 0 w 119"/>
                <a:gd name="T1" fmla="*/ 0 h 511"/>
                <a:gd name="T2" fmla="*/ 0 w 119"/>
                <a:gd name="T3" fmla="*/ 0 h 511"/>
                <a:gd name="T4" fmla="*/ 0 w 119"/>
                <a:gd name="T5" fmla="*/ 0 h 511"/>
                <a:gd name="T6" fmla="*/ 0 w 119"/>
                <a:gd name="T7" fmla="*/ 0 h 511"/>
                <a:gd name="T8" fmla="*/ 0 w 119"/>
                <a:gd name="T9" fmla="*/ 0 h 511"/>
                <a:gd name="T10" fmla="*/ 0 w 119"/>
                <a:gd name="T11" fmla="*/ 0 h 511"/>
                <a:gd name="T12" fmla="*/ 0 w 119"/>
                <a:gd name="T13" fmla="*/ 0 h 511"/>
                <a:gd name="T14" fmla="*/ 0 w 119"/>
                <a:gd name="T15" fmla="*/ 0 h 511"/>
                <a:gd name="T16" fmla="*/ 0 w 119"/>
                <a:gd name="T17" fmla="*/ 0 h 511"/>
                <a:gd name="T18" fmla="*/ 0 w 119"/>
                <a:gd name="T19" fmla="*/ 0 h 511"/>
                <a:gd name="T20" fmla="*/ 0 w 119"/>
                <a:gd name="T21" fmla="*/ 0 h 511"/>
                <a:gd name="T22" fmla="*/ 0 w 119"/>
                <a:gd name="T23" fmla="*/ 0 h 511"/>
                <a:gd name="T24" fmla="*/ 0 w 119"/>
                <a:gd name="T25" fmla="*/ 0 h 511"/>
                <a:gd name="T26" fmla="*/ 0 w 119"/>
                <a:gd name="T27" fmla="*/ 0 h 511"/>
                <a:gd name="T28" fmla="*/ 0 w 119"/>
                <a:gd name="T29" fmla="*/ 0 h 511"/>
                <a:gd name="T30" fmla="*/ 0 w 119"/>
                <a:gd name="T31" fmla="*/ 0 h 511"/>
                <a:gd name="T32" fmla="*/ 0 w 119"/>
                <a:gd name="T33" fmla="*/ 0 h 511"/>
                <a:gd name="T34" fmla="*/ 0 w 119"/>
                <a:gd name="T35" fmla="*/ 0 h 511"/>
                <a:gd name="T36" fmla="*/ 0 w 119"/>
                <a:gd name="T37" fmla="*/ 0 h 511"/>
                <a:gd name="T38" fmla="*/ 0 w 119"/>
                <a:gd name="T39" fmla="*/ 0 h 511"/>
                <a:gd name="T40" fmla="*/ 0 w 119"/>
                <a:gd name="T41" fmla="*/ 0 h 511"/>
                <a:gd name="T42" fmla="*/ 0 w 119"/>
                <a:gd name="T43" fmla="*/ 0 h 511"/>
                <a:gd name="T44" fmla="*/ 0 w 119"/>
                <a:gd name="T45" fmla="*/ 0 h 511"/>
                <a:gd name="T46" fmla="*/ 0 w 119"/>
                <a:gd name="T47" fmla="*/ 0 h 511"/>
                <a:gd name="T48" fmla="*/ 0 w 119"/>
                <a:gd name="T49" fmla="*/ 0 h 511"/>
                <a:gd name="T50" fmla="*/ 0 w 119"/>
                <a:gd name="T51" fmla="*/ 0 h 511"/>
                <a:gd name="T52" fmla="*/ 0 w 119"/>
                <a:gd name="T53" fmla="*/ 0 h 511"/>
                <a:gd name="T54" fmla="*/ 0 w 119"/>
                <a:gd name="T55" fmla="*/ 0 h 511"/>
                <a:gd name="T56" fmla="*/ 0 w 119"/>
                <a:gd name="T57" fmla="*/ 0 h 511"/>
                <a:gd name="T58" fmla="*/ 0 w 119"/>
                <a:gd name="T59" fmla="*/ 0 h 511"/>
                <a:gd name="T60" fmla="*/ 0 w 119"/>
                <a:gd name="T61" fmla="*/ 0 h 5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9"/>
                <a:gd name="T94" fmla="*/ 0 h 511"/>
                <a:gd name="T95" fmla="*/ 119 w 119"/>
                <a:gd name="T96" fmla="*/ 511 h 5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9" h="511">
                  <a:moveTo>
                    <a:pt x="102" y="483"/>
                  </a:moveTo>
                  <a:lnTo>
                    <a:pt x="102" y="472"/>
                  </a:lnTo>
                  <a:lnTo>
                    <a:pt x="108" y="461"/>
                  </a:lnTo>
                  <a:lnTo>
                    <a:pt x="108" y="445"/>
                  </a:lnTo>
                  <a:lnTo>
                    <a:pt x="108" y="428"/>
                  </a:lnTo>
                  <a:lnTo>
                    <a:pt x="108" y="145"/>
                  </a:lnTo>
                  <a:lnTo>
                    <a:pt x="114" y="116"/>
                  </a:lnTo>
                  <a:lnTo>
                    <a:pt x="119" y="83"/>
                  </a:lnTo>
                  <a:lnTo>
                    <a:pt x="114" y="56"/>
                  </a:lnTo>
                  <a:lnTo>
                    <a:pt x="97" y="28"/>
                  </a:lnTo>
                  <a:lnTo>
                    <a:pt x="81" y="17"/>
                  </a:lnTo>
                  <a:lnTo>
                    <a:pt x="65" y="6"/>
                  </a:lnTo>
                  <a:lnTo>
                    <a:pt x="44" y="0"/>
                  </a:lnTo>
                  <a:lnTo>
                    <a:pt x="22" y="0"/>
                  </a:lnTo>
                  <a:lnTo>
                    <a:pt x="6" y="28"/>
                  </a:lnTo>
                  <a:lnTo>
                    <a:pt x="11" y="61"/>
                  </a:lnTo>
                  <a:lnTo>
                    <a:pt x="17" y="95"/>
                  </a:lnTo>
                  <a:lnTo>
                    <a:pt x="11" y="139"/>
                  </a:lnTo>
                  <a:lnTo>
                    <a:pt x="0" y="488"/>
                  </a:lnTo>
                  <a:lnTo>
                    <a:pt x="11" y="500"/>
                  </a:lnTo>
                  <a:lnTo>
                    <a:pt x="22" y="500"/>
                  </a:lnTo>
                  <a:lnTo>
                    <a:pt x="38" y="505"/>
                  </a:lnTo>
                  <a:lnTo>
                    <a:pt x="49" y="511"/>
                  </a:lnTo>
                  <a:lnTo>
                    <a:pt x="60" y="511"/>
                  </a:lnTo>
                  <a:lnTo>
                    <a:pt x="76" y="511"/>
                  </a:lnTo>
                  <a:lnTo>
                    <a:pt x="86" y="511"/>
                  </a:lnTo>
                  <a:lnTo>
                    <a:pt x="102" y="500"/>
                  </a:lnTo>
                  <a:lnTo>
                    <a:pt x="102" y="488"/>
                  </a:lnTo>
                  <a:lnTo>
                    <a:pt x="102" y="4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3" name="Freeform 257"/>
            <p:cNvSpPr>
              <a:spLocks/>
            </p:cNvSpPr>
            <p:nvPr/>
          </p:nvSpPr>
          <p:spPr bwMode="auto">
            <a:xfrm>
              <a:off x="-342" y="-505"/>
              <a:ext cx="5" cy="13"/>
            </a:xfrm>
            <a:custGeom>
              <a:avLst/>
              <a:gdLst>
                <a:gd name="T0" fmla="*/ 0 w 129"/>
                <a:gd name="T1" fmla="*/ 0 h 315"/>
                <a:gd name="T2" fmla="*/ 0 w 129"/>
                <a:gd name="T3" fmla="*/ 0 h 315"/>
                <a:gd name="T4" fmla="*/ 0 w 129"/>
                <a:gd name="T5" fmla="*/ 0 h 315"/>
                <a:gd name="T6" fmla="*/ 0 w 129"/>
                <a:gd name="T7" fmla="*/ 0 h 315"/>
                <a:gd name="T8" fmla="*/ 0 w 129"/>
                <a:gd name="T9" fmla="*/ 0 h 315"/>
                <a:gd name="T10" fmla="*/ 0 w 129"/>
                <a:gd name="T11" fmla="*/ 0 h 315"/>
                <a:gd name="T12" fmla="*/ 0 w 129"/>
                <a:gd name="T13" fmla="*/ 0 h 315"/>
                <a:gd name="T14" fmla="*/ 0 w 129"/>
                <a:gd name="T15" fmla="*/ 0 h 315"/>
                <a:gd name="T16" fmla="*/ 0 w 129"/>
                <a:gd name="T17" fmla="*/ 0 h 315"/>
                <a:gd name="T18" fmla="*/ 0 w 129"/>
                <a:gd name="T19" fmla="*/ 0 h 315"/>
                <a:gd name="T20" fmla="*/ 0 w 129"/>
                <a:gd name="T21" fmla="*/ 0 h 315"/>
                <a:gd name="T22" fmla="*/ 0 w 129"/>
                <a:gd name="T23" fmla="*/ 0 h 315"/>
                <a:gd name="T24" fmla="*/ 0 w 129"/>
                <a:gd name="T25" fmla="*/ 0 h 315"/>
                <a:gd name="T26" fmla="*/ 0 w 129"/>
                <a:gd name="T27" fmla="*/ 0 h 315"/>
                <a:gd name="T28" fmla="*/ 0 w 129"/>
                <a:gd name="T29" fmla="*/ 0 h 315"/>
                <a:gd name="T30" fmla="*/ 0 w 129"/>
                <a:gd name="T31" fmla="*/ 0 h 315"/>
                <a:gd name="T32" fmla="*/ 0 w 129"/>
                <a:gd name="T33" fmla="*/ 0 h 315"/>
                <a:gd name="T34" fmla="*/ 0 w 129"/>
                <a:gd name="T35" fmla="*/ 0 h 315"/>
                <a:gd name="T36" fmla="*/ 0 w 129"/>
                <a:gd name="T37" fmla="*/ 0 h 315"/>
                <a:gd name="T38" fmla="*/ 0 w 129"/>
                <a:gd name="T39" fmla="*/ 0 h 315"/>
                <a:gd name="T40" fmla="*/ 0 w 129"/>
                <a:gd name="T41" fmla="*/ 0 h 315"/>
                <a:gd name="T42" fmla="*/ 0 w 129"/>
                <a:gd name="T43" fmla="*/ 0 h 315"/>
                <a:gd name="T44" fmla="*/ 0 w 129"/>
                <a:gd name="T45" fmla="*/ 0 h 315"/>
                <a:gd name="T46" fmla="*/ 0 w 129"/>
                <a:gd name="T47" fmla="*/ 0 h 315"/>
                <a:gd name="T48" fmla="*/ 0 w 129"/>
                <a:gd name="T49" fmla="*/ 0 h 315"/>
                <a:gd name="T50" fmla="*/ 0 w 129"/>
                <a:gd name="T51" fmla="*/ 0 h 315"/>
                <a:gd name="T52" fmla="*/ 0 w 129"/>
                <a:gd name="T53" fmla="*/ 0 h 315"/>
                <a:gd name="T54" fmla="*/ 0 w 129"/>
                <a:gd name="T55" fmla="*/ 0 h 315"/>
                <a:gd name="T56" fmla="*/ 0 w 129"/>
                <a:gd name="T57" fmla="*/ 0 h 315"/>
                <a:gd name="T58" fmla="*/ 0 w 129"/>
                <a:gd name="T59" fmla="*/ 0 h 315"/>
                <a:gd name="T60" fmla="*/ 0 w 129"/>
                <a:gd name="T61" fmla="*/ 0 h 315"/>
                <a:gd name="T62" fmla="*/ 0 w 129"/>
                <a:gd name="T63" fmla="*/ 0 h 315"/>
                <a:gd name="T64" fmla="*/ 0 w 129"/>
                <a:gd name="T65" fmla="*/ 0 h 3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9"/>
                <a:gd name="T100" fmla="*/ 0 h 315"/>
                <a:gd name="T101" fmla="*/ 129 w 129"/>
                <a:gd name="T102" fmla="*/ 315 h 31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9" h="315">
                  <a:moveTo>
                    <a:pt x="108" y="305"/>
                  </a:moveTo>
                  <a:lnTo>
                    <a:pt x="108" y="277"/>
                  </a:lnTo>
                  <a:lnTo>
                    <a:pt x="108" y="255"/>
                  </a:lnTo>
                  <a:lnTo>
                    <a:pt x="108" y="227"/>
                  </a:lnTo>
                  <a:lnTo>
                    <a:pt x="108" y="204"/>
                  </a:lnTo>
                  <a:lnTo>
                    <a:pt x="113" y="177"/>
                  </a:lnTo>
                  <a:lnTo>
                    <a:pt x="113" y="154"/>
                  </a:lnTo>
                  <a:lnTo>
                    <a:pt x="118" y="127"/>
                  </a:lnTo>
                  <a:lnTo>
                    <a:pt x="124" y="104"/>
                  </a:lnTo>
                  <a:lnTo>
                    <a:pt x="129" y="83"/>
                  </a:lnTo>
                  <a:lnTo>
                    <a:pt x="129" y="66"/>
                  </a:lnTo>
                  <a:lnTo>
                    <a:pt x="129" y="43"/>
                  </a:lnTo>
                  <a:lnTo>
                    <a:pt x="118" y="27"/>
                  </a:lnTo>
                  <a:lnTo>
                    <a:pt x="102" y="10"/>
                  </a:lnTo>
                  <a:lnTo>
                    <a:pt x="85" y="5"/>
                  </a:lnTo>
                  <a:lnTo>
                    <a:pt x="59" y="5"/>
                  </a:lnTo>
                  <a:lnTo>
                    <a:pt x="37" y="0"/>
                  </a:lnTo>
                  <a:lnTo>
                    <a:pt x="27" y="27"/>
                  </a:lnTo>
                  <a:lnTo>
                    <a:pt x="16" y="61"/>
                  </a:lnTo>
                  <a:lnTo>
                    <a:pt x="5" y="99"/>
                  </a:lnTo>
                  <a:lnTo>
                    <a:pt x="0" y="144"/>
                  </a:lnTo>
                  <a:lnTo>
                    <a:pt x="0" y="182"/>
                  </a:lnTo>
                  <a:lnTo>
                    <a:pt x="0" y="227"/>
                  </a:lnTo>
                  <a:lnTo>
                    <a:pt x="5" y="265"/>
                  </a:lnTo>
                  <a:lnTo>
                    <a:pt x="16" y="299"/>
                  </a:lnTo>
                  <a:lnTo>
                    <a:pt x="32" y="310"/>
                  </a:lnTo>
                  <a:lnTo>
                    <a:pt x="53" y="315"/>
                  </a:lnTo>
                  <a:lnTo>
                    <a:pt x="75" y="315"/>
                  </a:lnTo>
                  <a:lnTo>
                    <a:pt x="102" y="315"/>
                  </a:lnTo>
                  <a:lnTo>
                    <a:pt x="108" y="310"/>
                  </a:lnTo>
                  <a:lnTo>
                    <a:pt x="108" y="3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4" name="Freeform 258"/>
            <p:cNvSpPr>
              <a:spLocks/>
            </p:cNvSpPr>
            <p:nvPr/>
          </p:nvSpPr>
          <p:spPr bwMode="auto">
            <a:xfrm>
              <a:off x="-359" y="-475"/>
              <a:ext cx="5" cy="17"/>
            </a:xfrm>
            <a:custGeom>
              <a:avLst/>
              <a:gdLst>
                <a:gd name="T0" fmla="*/ 0 w 124"/>
                <a:gd name="T1" fmla="*/ 0 h 433"/>
                <a:gd name="T2" fmla="*/ 0 w 124"/>
                <a:gd name="T3" fmla="*/ 0 h 433"/>
                <a:gd name="T4" fmla="*/ 0 w 124"/>
                <a:gd name="T5" fmla="*/ 0 h 433"/>
                <a:gd name="T6" fmla="*/ 0 w 124"/>
                <a:gd name="T7" fmla="*/ 0 h 433"/>
                <a:gd name="T8" fmla="*/ 0 w 124"/>
                <a:gd name="T9" fmla="*/ 0 h 433"/>
                <a:gd name="T10" fmla="*/ 0 w 124"/>
                <a:gd name="T11" fmla="*/ 0 h 433"/>
                <a:gd name="T12" fmla="*/ 0 w 124"/>
                <a:gd name="T13" fmla="*/ 0 h 433"/>
                <a:gd name="T14" fmla="*/ 0 w 124"/>
                <a:gd name="T15" fmla="*/ 0 h 433"/>
                <a:gd name="T16" fmla="*/ 0 w 124"/>
                <a:gd name="T17" fmla="*/ 0 h 433"/>
                <a:gd name="T18" fmla="*/ 0 w 124"/>
                <a:gd name="T19" fmla="*/ 0 h 433"/>
                <a:gd name="T20" fmla="*/ 0 w 124"/>
                <a:gd name="T21" fmla="*/ 0 h 433"/>
                <a:gd name="T22" fmla="*/ 0 w 124"/>
                <a:gd name="T23" fmla="*/ 0 h 433"/>
                <a:gd name="T24" fmla="*/ 0 w 124"/>
                <a:gd name="T25" fmla="*/ 0 h 433"/>
                <a:gd name="T26" fmla="*/ 0 w 124"/>
                <a:gd name="T27" fmla="*/ 0 h 433"/>
                <a:gd name="T28" fmla="*/ 0 w 124"/>
                <a:gd name="T29" fmla="*/ 0 h 433"/>
                <a:gd name="T30" fmla="*/ 0 w 124"/>
                <a:gd name="T31" fmla="*/ 0 h 433"/>
                <a:gd name="T32" fmla="*/ 0 w 124"/>
                <a:gd name="T33" fmla="*/ 0 h 433"/>
                <a:gd name="T34" fmla="*/ 0 w 124"/>
                <a:gd name="T35" fmla="*/ 0 h 433"/>
                <a:gd name="T36" fmla="*/ 0 w 124"/>
                <a:gd name="T37" fmla="*/ 0 h 433"/>
                <a:gd name="T38" fmla="*/ 0 w 124"/>
                <a:gd name="T39" fmla="*/ 0 h 433"/>
                <a:gd name="T40" fmla="*/ 0 w 124"/>
                <a:gd name="T41" fmla="*/ 0 h 433"/>
                <a:gd name="T42" fmla="*/ 0 w 124"/>
                <a:gd name="T43" fmla="*/ 0 h 433"/>
                <a:gd name="T44" fmla="*/ 0 w 124"/>
                <a:gd name="T45" fmla="*/ 0 h 433"/>
                <a:gd name="T46" fmla="*/ 0 w 124"/>
                <a:gd name="T47" fmla="*/ 0 h 433"/>
                <a:gd name="T48" fmla="*/ 0 w 124"/>
                <a:gd name="T49" fmla="*/ 0 h 433"/>
                <a:gd name="T50" fmla="*/ 0 w 124"/>
                <a:gd name="T51" fmla="*/ 0 h 433"/>
                <a:gd name="T52" fmla="*/ 0 w 124"/>
                <a:gd name="T53" fmla="*/ 0 h 4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24"/>
                <a:gd name="T82" fmla="*/ 0 h 433"/>
                <a:gd name="T83" fmla="*/ 124 w 124"/>
                <a:gd name="T84" fmla="*/ 433 h 43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24" h="433">
                  <a:moveTo>
                    <a:pt x="108" y="411"/>
                  </a:moveTo>
                  <a:lnTo>
                    <a:pt x="103" y="395"/>
                  </a:lnTo>
                  <a:lnTo>
                    <a:pt x="97" y="378"/>
                  </a:lnTo>
                  <a:lnTo>
                    <a:pt x="87" y="362"/>
                  </a:lnTo>
                  <a:lnTo>
                    <a:pt x="87" y="334"/>
                  </a:lnTo>
                  <a:lnTo>
                    <a:pt x="119" y="111"/>
                  </a:lnTo>
                  <a:lnTo>
                    <a:pt x="124" y="89"/>
                  </a:lnTo>
                  <a:lnTo>
                    <a:pt x="124" y="68"/>
                  </a:lnTo>
                  <a:lnTo>
                    <a:pt x="119" y="51"/>
                  </a:lnTo>
                  <a:lnTo>
                    <a:pt x="108" y="28"/>
                  </a:lnTo>
                  <a:lnTo>
                    <a:pt x="97" y="12"/>
                  </a:lnTo>
                  <a:lnTo>
                    <a:pt x="81" y="6"/>
                  </a:lnTo>
                  <a:lnTo>
                    <a:pt x="55" y="6"/>
                  </a:lnTo>
                  <a:lnTo>
                    <a:pt x="33" y="0"/>
                  </a:lnTo>
                  <a:lnTo>
                    <a:pt x="27" y="6"/>
                  </a:lnTo>
                  <a:lnTo>
                    <a:pt x="22" y="6"/>
                  </a:lnTo>
                  <a:lnTo>
                    <a:pt x="11" y="12"/>
                  </a:lnTo>
                  <a:lnTo>
                    <a:pt x="0" y="17"/>
                  </a:lnTo>
                  <a:lnTo>
                    <a:pt x="11" y="423"/>
                  </a:lnTo>
                  <a:lnTo>
                    <a:pt x="33" y="433"/>
                  </a:lnTo>
                  <a:lnTo>
                    <a:pt x="55" y="433"/>
                  </a:lnTo>
                  <a:lnTo>
                    <a:pt x="76" y="433"/>
                  </a:lnTo>
                  <a:lnTo>
                    <a:pt x="103" y="433"/>
                  </a:lnTo>
                  <a:lnTo>
                    <a:pt x="103" y="428"/>
                  </a:lnTo>
                  <a:lnTo>
                    <a:pt x="108" y="423"/>
                  </a:lnTo>
                  <a:lnTo>
                    <a:pt x="108" y="417"/>
                  </a:lnTo>
                  <a:lnTo>
                    <a:pt x="108" y="41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5" name="Freeform 259"/>
            <p:cNvSpPr>
              <a:spLocks/>
            </p:cNvSpPr>
            <p:nvPr/>
          </p:nvSpPr>
          <p:spPr bwMode="auto">
            <a:xfrm>
              <a:off x="-341" y="-532"/>
              <a:ext cx="6" cy="8"/>
            </a:xfrm>
            <a:custGeom>
              <a:avLst/>
              <a:gdLst>
                <a:gd name="T0" fmla="*/ 0 w 188"/>
                <a:gd name="T1" fmla="*/ 0 h 212"/>
                <a:gd name="T2" fmla="*/ 0 w 188"/>
                <a:gd name="T3" fmla="*/ 0 h 212"/>
                <a:gd name="T4" fmla="*/ 0 w 188"/>
                <a:gd name="T5" fmla="*/ 0 h 212"/>
                <a:gd name="T6" fmla="*/ 0 w 188"/>
                <a:gd name="T7" fmla="*/ 0 h 212"/>
                <a:gd name="T8" fmla="*/ 0 w 188"/>
                <a:gd name="T9" fmla="*/ 0 h 212"/>
                <a:gd name="T10" fmla="*/ 0 w 188"/>
                <a:gd name="T11" fmla="*/ 0 h 212"/>
                <a:gd name="T12" fmla="*/ 0 w 188"/>
                <a:gd name="T13" fmla="*/ 0 h 212"/>
                <a:gd name="T14" fmla="*/ 0 w 188"/>
                <a:gd name="T15" fmla="*/ 0 h 212"/>
                <a:gd name="T16" fmla="*/ 0 w 188"/>
                <a:gd name="T17" fmla="*/ 0 h 212"/>
                <a:gd name="T18" fmla="*/ 0 w 188"/>
                <a:gd name="T19" fmla="*/ 0 h 212"/>
                <a:gd name="T20" fmla="*/ 0 w 188"/>
                <a:gd name="T21" fmla="*/ 0 h 212"/>
                <a:gd name="T22" fmla="*/ 0 w 188"/>
                <a:gd name="T23" fmla="*/ 0 h 212"/>
                <a:gd name="T24" fmla="*/ 0 w 188"/>
                <a:gd name="T25" fmla="*/ 0 h 212"/>
                <a:gd name="T26" fmla="*/ 0 w 188"/>
                <a:gd name="T27" fmla="*/ 0 h 212"/>
                <a:gd name="T28" fmla="*/ 0 w 188"/>
                <a:gd name="T29" fmla="*/ 0 h 212"/>
                <a:gd name="T30" fmla="*/ 0 w 188"/>
                <a:gd name="T31" fmla="*/ 0 h 212"/>
                <a:gd name="T32" fmla="*/ 0 w 188"/>
                <a:gd name="T33" fmla="*/ 0 h 212"/>
                <a:gd name="T34" fmla="*/ 0 w 188"/>
                <a:gd name="T35" fmla="*/ 0 h 212"/>
                <a:gd name="T36" fmla="*/ 0 w 188"/>
                <a:gd name="T37" fmla="*/ 0 h 212"/>
                <a:gd name="T38" fmla="*/ 0 w 188"/>
                <a:gd name="T39" fmla="*/ 0 h 212"/>
                <a:gd name="T40" fmla="*/ 0 w 188"/>
                <a:gd name="T41" fmla="*/ 0 h 212"/>
                <a:gd name="T42" fmla="*/ 0 w 188"/>
                <a:gd name="T43" fmla="*/ 0 h 212"/>
                <a:gd name="T44" fmla="*/ 0 w 188"/>
                <a:gd name="T45" fmla="*/ 0 h 212"/>
                <a:gd name="T46" fmla="*/ 0 w 188"/>
                <a:gd name="T47" fmla="*/ 0 h 212"/>
                <a:gd name="T48" fmla="*/ 0 w 188"/>
                <a:gd name="T49" fmla="*/ 0 h 212"/>
                <a:gd name="T50" fmla="*/ 0 w 188"/>
                <a:gd name="T51" fmla="*/ 0 h 212"/>
                <a:gd name="T52" fmla="*/ 0 w 188"/>
                <a:gd name="T53" fmla="*/ 0 h 212"/>
                <a:gd name="T54" fmla="*/ 0 w 188"/>
                <a:gd name="T55" fmla="*/ 0 h 212"/>
                <a:gd name="T56" fmla="*/ 0 w 188"/>
                <a:gd name="T57" fmla="*/ 0 h 212"/>
                <a:gd name="T58" fmla="*/ 0 w 188"/>
                <a:gd name="T59" fmla="*/ 0 h 212"/>
                <a:gd name="T60" fmla="*/ 0 w 188"/>
                <a:gd name="T61" fmla="*/ 0 h 212"/>
                <a:gd name="T62" fmla="*/ 0 w 188"/>
                <a:gd name="T63" fmla="*/ 0 h 212"/>
                <a:gd name="T64" fmla="*/ 0 w 188"/>
                <a:gd name="T65" fmla="*/ 0 h 2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8"/>
                <a:gd name="T100" fmla="*/ 0 h 212"/>
                <a:gd name="T101" fmla="*/ 188 w 188"/>
                <a:gd name="T102" fmla="*/ 212 h 21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8" h="212">
                  <a:moveTo>
                    <a:pt x="167" y="194"/>
                  </a:moveTo>
                  <a:lnTo>
                    <a:pt x="172" y="184"/>
                  </a:lnTo>
                  <a:lnTo>
                    <a:pt x="172" y="172"/>
                  </a:lnTo>
                  <a:lnTo>
                    <a:pt x="172" y="156"/>
                  </a:lnTo>
                  <a:lnTo>
                    <a:pt x="167" y="139"/>
                  </a:lnTo>
                  <a:lnTo>
                    <a:pt x="172" y="134"/>
                  </a:lnTo>
                  <a:lnTo>
                    <a:pt x="177" y="123"/>
                  </a:lnTo>
                  <a:lnTo>
                    <a:pt x="177" y="111"/>
                  </a:lnTo>
                  <a:lnTo>
                    <a:pt x="183" y="95"/>
                  </a:lnTo>
                  <a:lnTo>
                    <a:pt x="188" y="89"/>
                  </a:lnTo>
                  <a:lnTo>
                    <a:pt x="188" y="73"/>
                  </a:lnTo>
                  <a:lnTo>
                    <a:pt x="188" y="61"/>
                  </a:lnTo>
                  <a:lnTo>
                    <a:pt x="183" y="51"/>
                  </a:lnTo>
                  <a:lnTo>
                    <a:pt x="156" y="34"/>
                  </a:lnTo>
                  <a:lnTo>
                    <a:pt x="124" y="23"/>
                  </a:lnTo>
                  <a:lnTo>
                    <a:pt x="86" y="17"/>
                  </a:lnTo>
                  <a:lnTo>
                    <a:pt x="48" y="0"/>
                  </a:lnTo>
                  <a:lnTo>
                    <a:pt x="11" y="17"/>
                  </a:lnTo>
                  <a:lnTo>
                    <a:pt x="0" y="56"/>
                  </a:lnTo>
                  <a:lnTo>
                    <a:pt x="0" y="111"/>
                  </a:lnTo>
                  <a:lnTo>
                    <a:pt x="0" y="156"/>
                  </a:lnTo>
                  <a:lnTo>
                    <a:pt x="11" y="178"/>
                  </a:lnTo>
                  <a:lnTo>
                    <a:pt x="22" y="189"/>
                  </a:lnTo>
                  <a:lnTo>
                    <a:pt x="43" y="201"/>
                  </a:lnTo>
                  <a:lnTo>
                    <a:pt x="64" y="206"/>
                  </a:lnTo>
                  <a:lnTo>
                    <a:pt x="92" y="212"/>
                  </a:lnTo>
                  <a:lnTo>
                    <a:pt x="119" y="212"/>
                  </a:lnTo>
                  <a:lnTo>
                    <a:pt x="140" y="212"/>
                  </a:lnTo>
                  <a:lnTo>
                    <a:pt x="167" y="212"/>
                  </a:lnTo>
                  <a:lnTo>
                    <a:pt x="167" y="201"/>
                  </a:lnTo>
                  <a:lnTo>
                    <a:pt x="167" y="1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6" name="Freeform 260"/>
            <p:cNvSpPr>
              <a:spLocks/>
            </p:cNvSpPr>
            <p:nvPr/>
          </p:nvSpPr>
          <p:spPr bwMode="auto">
            <a:xfrm>
              <a:off x="-360" y="-508"/>
              <a:ext cx="6" cy="15"/>
            </a:xfrm>
            <a:custGeom>
              <a:avLst/>
              <a:gdLst>
                <a:gd name="T0" fmla="*/ 0 w 178"/>
                <a:gd name="T1" fmla="*/ 0 h 377"/>
                <a:gd name="T2" fmla="*/ 0 w 178"/>
                <a:gd name="T3" fmla="*/ 0 h 377"/>
                <a:gd name="T4" fmla="*/ 0 w 178"/>
                <a:gd name="T5" fmla="*/ 0 h 377"/>
                <a:gd name="T6" fmla="*/ 0 w 178"/>
                <a:gd name="T7" fmla="*/ 0 h 377"/>
                <a:gd name="T8" fmla="*/ 0 w 178"/>
                <a:gd name="T9" fmla="*/ 0 h 377"/>
                <a:gd name="T10" fmla="*/ 0 w 178"/>
                <a:gd name="T11" fmla="*/ 0 h 377"/>
                <a:gd name="T12" fmla="*/ 0 w 178"/>
                <a:gd name="T13" fmla="*/ 0 h 377"/>
                <a:gd name="T14" fmla="*/ 0 w 178"/>
                <a:gd name="T15" fmla="*/ 0 h 377"/>
                <a:gd name="T16" fmla="*/ 0 w 178"/>
                <a:gd name="T17" fmla="*/ 0 h 377"/>
                <a:gd name="T18" fmla="*/ 0 w 178"/>
                <a:gd name="T19" fmla="*/ 0 h 377"/>
                <a:gd name="T20" fmla="*/ 0 w 178"/>
                <a:gd name="T21" fmla="*/ 0 h 377"/>
                <a:gd name="T22" fmla="*/ 0 w 178"/>
                <a:gd name="T23" fmla="*/ 0 h 377"/>
                <a:gd name="T24" fmla="*/ 0 w 178"/>
                <a:gd name="T25" fmla="*/ 0 h 377"/>
                <a:gd name="T26" fmla="*/ 0 w 178"/>
                <a:gd name="T27" fmla="*/ 0 h 377"/>
                <a:gd name="T28" fmla="*/ 0 w 178"/>
                <a:gd name="T29" fmla="*/ 0 h 377"/>
                <a:gd name="T30" fmla="*/ 0 w 178"/>
                <a:gd name="T31" fmla="*/ 0 h 377"/>
                <a:gd name="T32" fmla="*/ 0 w 178"/>
                <a:gd name="T33" fmla="*/ 0 h 377"/>
                <a:gd name="T34" fmla="*/ 0 w 178"/>
                <a:gd name="T35" fmla="*/ 0 h 377"/>
                <a:gd name="T36" fmla="*/ 0 w 178"/>
                <a:gd name="T37" fmla="*/ 0 h 377"/>
                <a:gd name="T38" fmla="*/ 0 w 178"/>
                <a:gd name="T39" fmla="*/ 0 h 37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8"/>
                <a:gd name="T61" fmla="*/ 0 h 377"/>
                <a:gd name="T62" fmla="*/ 178 w 178"/>
                <a:gd name="T63" fmla="*/ 377 h 37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8" h="377">
                  <a:moveTo>
                    <a:pt x="162" y="360"/>
                  </a:moveTo>
                  <a:lnTo>
                    <a:pt x="167" y="355"/>
                  </a:lnTo>
                  <a:lnTo>
                    <a:pt x="172" y="343"/>
                  </a:lnTo>
                  <a:lnTo>
                    <a:pt x="172" y="327"/>
                  </a:lnTo>
                  <a:lnTo>
                    <a:pt x="178" y="316"/>
                  </a:lnTo>
                  <a:lnTo>
                    <a:pt x="156" y="99"/>
                  </a:lnTo>
                  <a:lnTo>
                    <a:pt x="162" y="83"/>
                  </a:lnTo>
                  <a:lnTo>
                    <a:pt x="162" y="66"/>
                  </a:lnTo>
                  <a:lnTo>
                    <a:pt x="162" y="50"/>
                  </a:lnTo>
                  <a:lnTo>
                    <a:pt x="156" y="33"/>
                  </a:lnTo>
                  <a:lnTo>
                    <a:pt x="0" y="0"/>
                  </a:lnTo>
                  <a:lnTo>
                    <a:pt x="38" y="360"/>
                  </a:lnTo>
                  <a:lnTo>
                    <a:pt x="65" y="372"/>
                  </a:lnTo>
                  <a:lnTo>
                    <a:pt x="92" y="372"/>
                  </a:lnTo>
                  <a:lnTo>
                    <a:pt x="124" y="372"/>
                  </a:lnTo>
                  <a:lnTo>
                    <a:pt x="156" y="377"/>
                  </a:lnTo>
                  <a:lnTo>
                    <a:pt x="162" y="366"/>
                  </a:lnTo>
                  <a:lnTo>
                    <a:pt x="162" y="36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7" name="Freeform 261"/>
            <p:cNvSpPr>
              <a:spLocks/>
            </p:cNvSpPr>
            <p:nvPr/>
          </p:nvSpPr>
          <p:spPr bwMode="auto">
            <a:xfrm>
              <a:off x="-342" y="-575"/>
              <a:ext cx="6" cy="16"/>
            </a:xfrm>
            <a:custGeom>
              <a:avLst/>
              <a:gdLst>
                <a:gd name="T0" fmla="*/ 0 w 167"/>
                <a:gd name="T1" fmla="*/ 0 h 395"/>
                <a:gd name="T2" fmla="*/ 0 w 167"/>
                <a:gd name="T3" fmla="*/ 0 h 395"/>
                <a:gd name="T4" fmla="*/ 0 w 167"/>
                <a:gd name="T5" fmla="*/ 0 h 395"/>
                <a:gd name="T6" fmla="*/ 0 w 167"/>
                <a:gd name="T7" fmla="*/ 0 h 395"/>
                <a:gd name="T8" fmla="*/ 0 w 167"/>
                <a:gd name="T9" fmla="*/ 0 h 395"/>
                <a:gd name="T10" fmla="*/ 0 w 167"/>
                <a:gd name="T11" fmla="*/ 0 h 395"/>
                <a:gd name="T12" fmla="*/ 0 w 167"/>
                <a:gd name="T13" fmla="*/ 0 h 395"/>
                <a:gd name="T14" fmla="*/ 0 w 167"/>
                <a:gd name="T15" fmla="*/ 0 h 395"/>
                <a:gd name="T16" fmla="*/ 0 w 167"/>
                <a:gd name="T17" fmla="*/ 0 h 395"/>
                <a:gd name="T18" fmla="*/ 0 w 167"/>
                <a:gd name="T19" fmla="*/ 0 h 395"/>
                <a:gd name="T20" fmla="*/ 0 w 167"/>
                <a:gd name="T21" fmla="*/ 0 h 395"/>
                <a:gd name="T22" fmla="*/ 0 w 167"/>
                <a:gd name="T23" fmla="*/ 0 h 395"/>
                <a:gd name="T24" fmla="*/ 0 w 167"/>
                <a:gd name="T25" fmla="*/ 0 h 395"/>
                <a:gd name="T26" fmla="*/ 0 w 167"/>
                <a:gd name="T27" fmla="*/ 0 h 395"/>
                <a:gd name="T28" fmla="*/ 0 w 167"/>
                <a:gd name="T29" fmla="*/ 0 h 395"/>
                <a:gd name="T30" fmla="*/ 0 w 167"/>
                <a:gd name="T31" fmla="*/ 0 h 395"/>
                <a:gd name="T32" fmla="*/ 0 w 167"/>
                <a:gd name="T33" fmla="*/ 0 h 395"/>
                <a:gd name="T34" fmla="*/ 0 w 167"/>
                <a:gd name="T35" fmla="*/ 0 h 395"/>
                <a:gd name="T36" fmla="*/ 0 w 167"/>
                <a:gd name="T37" fmla="*/ 0 h 395"/>
                <a:gd name="T38" fmla="*/ 0 w 167"/>
                <a:gd name="T39" fmla="*/ 0 h 395"/>
                <a:gd name="T40" fmla="*/ 0 w 167"/>
                <a:gd name="T41" fmla="*/ 0 h 395"/>
                <a:gd name="T42" fmla="*/ 0 w 167"/>
                <a:gd name="T43" fmla="*/ 0 h 395"/>
                <a:gd name="T44" fmla="*/ 0 w 167"/>
                <a:gd name="T45" fmla="*/ 0 h 395"/>
                <a:gd name="T46" fmla="*/ 0 w 167"/>
                <a:gd name="T47" fmla="*/ 0 h 395"/>
                <a:gd name="T48" fmla="*/ 0 w 167"/>
                <a:gd name="T49" fmla="*/ 0 h 395"/>
                <a:gd name="T50" fmla="*/ 0 w 167"/>
                <a:gd name="T51" fmla="*/ 0 h 395"/>
                <a:gd name="T52" fmla="*/ 0 w 167"/>
                <a:gd name="T53" fmla="*/ 0 h 395"/>
                <a:gd name="T54" fmla="*/ 0 w 167"/>
                <a:gd name="T55" fmla="*/ 0 h 395"/>
                <a:gd name="T56" fmla="*/ 0 w 167"/>
                <a:gd name="T57" fmla="*/ 0 h 395"/>
                <a:gd name="T58" fmla="*/ 0 w 167"/>
                <a:gd name="T59" fmla="*/ 0 h 395"/>
                <a:gd name="T60" fmla="*/ 0 w 167"/>
                <a:gd name="T61" fmla="*/ 0 h 395"/>
                <a:gd name="T62" fmla="*/ 0 w 167"/>
                <a:gd name="T63" fmla="*/ 0 h 395"/>
                <a:gd name="T64" fmla="*/ 0 w 167"/>
                <a:gd name="T65" fmla="*/ 0 h 395"/>
                <a:gd name="T66" fmla="*/ 0 w 167"/>
                <a:gd name="T67" fmla="*/ 0 h 3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7"/>
                <a:gd name="T103" fmla="*/ 0 h 395"/>
                <a:gd name="T104" fmla="*/ 167 w 167"/>
                <a:gd name="T105" fmla="*/ 395 h 3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7" h="395">
                  <a:moveTo>
                    <a:pt x="140" y="355"/>
                  </a:moveTo>
                  <a:lnTo>
                    <a:pt x="167" y="33"/>
                  </a:lnTo>
                  <a:lnTo>
                    <a:pt x="151" y="11"/>
                  </a:lnTo>
                  <a:lnTo>
                    <a:pt x="124" y="0"/>
                  </a:lnTo>
                  <a:lnTo>
                    <a:pt x="86" y="0"/>
                  </a:lnTo>
                  <a:lnTo>
                    <a:pt x="48" y="0"/>
                  </a:lnTo>
                  <a:lnTo>
                    <a:pt x="38" y="11"/>
                  </a:lnTo>
                  <a:lnTo>
                    <a:pt x="32" y="11"/>
                  </a:lnTo>
                  <a:lnTo>
                    <a:pt x="27" y="17"/>
                  </a:lnTo>
                  <a:lnTo>
                    <a:pt x="32" y="33"/>
                  </a:lnTo>
                  <a:lnTo>
                    <a:pt x="27" y="67"/>
                  </a:lnTo>
                  <a:lnTo>
                    <a:pt x="32" y="95"/>
                  </a:lnTo>
                  <a:lnTo>
                    <a:pt x="32" y="128"/>
                  </a:lnTo>
                  <a:lnTo>
                    <a:pt x="32" y="166"/>
                  </a:lnTo>
                  <a:lnTo>
                    <a:pt x="27" y="183"/>
                  </a:lnTo>
                  <a:lnTo>
                    <a:pt x="21" y="206"/>
                  </a:lnTo>
                  <a:lnTo>
                    <a:pt x="16" y="228"/>
                  </a:lnTo>
                  <a:lnTo>
                    <a:pt x="11" y="250"/>
                  </a:lnTo>
                  <a:lnTo>
                    <a:pt x="5" y="272"/>
                  </a:lnTo>
                  <a:lnTo>
                    <a:pt x="0" y="294"/>
                  </a:lnTo>
                  <a:lnTo>
                    <a:pt x="0" y="322"/>
                  </a:lnTo>
                  <a:lnTo>
                    <a:pt x="0" y="344"/>
                  </a:lnTo>
                  <a:lnTo>
                    <a:pt x="16" y="361"/>
                  </a:lnTo>
                  <a:lnTo>
                    <a:pt x="32" y="377"/>
                  </a:lnTo>
                  <a:lnTo>
                    <a:pt x="54" y="383"/>
                  </a:lnTo>
                  <a:lnTo>
                    <a:pt x="75" y="395"/>
                  </a:lnTo>
                  <a:lnTo>
                    <a:pt x="91" y="395"/>
                  </a:lnTo>
                  <a:lnTo>
                    <a:pt x="102" y="395"/>
                  </a:lnTo>
                  <a:lnTo>
                    <a:pt x="108" y="389"/>
                  </a:lnTo>
                  <a:lnTo>
                    <a:pt x="124" y="383"/>
                  </a:lnTo>
                  <a:lnTo>
                    <a:pt x="124" y="377"/>
                  </a:lnTo>
                  <a:lnTo>
                    <a:pt x="124" y="372"/>
                  </a:lnTo>
                  <a:lnTo>
                    <a:pt x="129" y="367"/>
                  </a:lnTo>
                  <a:lnTo>
                    <a:pt x="140" y="35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8" name="Freeform 262"/>
            <p:cNvSpPr>
              <a:spLocks/>
            </p:cNvSpPr>
            <p:nvPr/>
          </p:nvSpPr>
          <p:spPr bwMode="auto">
            <a:xfrm>
              <a:off x="-362" y="-535"/>
              <a:ext cx="7" cy="11"/>
            </a:xfrm>
            <a:custGeom>
              <a:avLst/>
              <a:gdLst>
                <a:gd name="T0" fmla="*/ 0 w 205"/>
                <a:gd name="T1" fmla="*/ 0 h 273"/>
                <a:gd name="T2" fmla="*/ 0 w 205"/>
                <a:gd name="T3" fmla="*/ 0 h 273"/>
                <a:gd name="T4" fmla="*/ 0 w 205"/>
                <a:gd name="T5" fmla="*/ 0 h 273"/>
                <a:gd name="T6" fmla="*/ 0 w 205"/>
                <a:gd name="T7" fmla="*/ 0 h 273"/>
                <a:gd name="T8" fmla="*/ 0 w 205"/>
                <a:gd name="T9" fmla="*/ 0 h 273"/>
                <a:gd name="T10" fmla="*/ 0 w 205"/>
                <a:gd name="T11" fmla="*/ 0 h 273"/>
                <a:gd name="T12" fmla="*/ 0 w 205"/>
                <a:gd name="T13" fmla="*/ 0 h 273"/>
                <a:gd name="T14" fmla="*/ 0 w 205"/>
                <a:gd name="T15" fmla="*/ 0 h 273"/>
                <a:gd name="T16" fmla="*/ 0 w 205"/>
                <a:gd name="T17" fmla="*/ 0 h 273"/>
                <a:gd name="T18" fmla="*/ 0 w 205"/>
                <a:gd name="T19" fmla="*/ 0 h 273"/>
                <a:gd name="T20" fmla="*/ 0 w 205"/>
                <a:gd name="T21" fmla="*/ 0 h 273"/>
                <a:gd name="T22" fmla="*/ 0 w 205"/>
                <a:gd name="T23" fmla="*/ 0 h 273"/>
                <a:gd name="T24" fmla="*/ 0 w 205"/>
                <a:gd name="T25" fmla="*/ 0 h 273"/>
                <a:gd name="T26" fmla="*/ 0 w 205"/>
                <a:gd name="T27" fmla="*/ 0 h 273"/>
                <a:gd name="T28" fmla="*/ 0 w 205"/>
                <a:gd name="T29" fmla="*/ 0 h 273"/>
                <a:gd name="T30" fmla="*/ 0 w 205"/>
                <a:gd name="T31" fmla="*/ 0 h 273"/>
                <a:gd name="T32" fmla="*/ 0 w 205"/>
                <a:gd name="T33" fmla="*/ 0 h 273"/>
                <a:gd name="T34" fmla="*/ 0 w 205"/>
                <a:gd name="T35" fmla="*/ 0 h 273"/>
                <a:gd name="T36" fmla="*/ 0 w 205"/>
                <a:gd name="T37" fmla="*/ 0 h 273"/>
                <a:gd name="T38" fmla="*/ 0 w 205"/>
                <a:gd name="T39" fmla="*/ 0 h 273"/>
                <a:gd name="T40" fmla="*/ 0 w 205"/>
                <a:gd name="T41" fmla="*/ 0 h 273"/>
                <a:gd name="T42" fmla="*/ 0 w 205"/>
                <a:gd name="T43" fmla="*/ 0 h 273"/>
                <a:gd name="T44" fmla="*/ 0 w 205"/>
                <a:gd name="T45" fmla="*/ 0 h 273"/>
                <a:gd name="T46" fmla="*/ 0 w 205"/>
                <a:gd name="T47" fmla="*/ 0 h 2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05"/>
                <a:gd name="T73" fmla="*/ 0 h 273"/>
                <a:gd name="T74" fmla="*/ 205 w 205"/>
                <a:gd name="T75" fmla="*/ 273 h 27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05" h="273">
                  <a:moveTo>
                    <a:pt x="205" y="250"/>
                  </a:moveTo>
                  <a:lnTo>
                    <a:pt x="195" y="39"/>
                  </a:lnTo>
                  <a:lnTo>
                    <a:pt x="195" y="28"/>
                  </a:lnTo>
                  <a:lnTo>
                    <a:pt x="184" y="17"/>
                  </a:lnTo>
                  <a:lnTo>
                    <a:pt x="173" y="0"/>
                  </a:lnTo>
                  <a:lnTo>
                    <a:pt x="17" y="0"/>
                  </a:lnTo>
                  <a:lnTo>
                    <a:pt x="17" y="12"/>
                  </a:lnTo>
                  <a:lnTo>
                    <a:pt x="12" y="22"/>
                  </a:lnTo>
                  <a:lnTo>
                    <a:pt x="6" y="34"/>
                  </a:lnTo>
                  <a:lnTo>
                    <a:pt x="0" y="45"/>
                  </a:lnTo>
                  <a:lnTo>
                    <a:pt x="6" y="72"/>
                  </a:lnTo>
                  <a:lnTo>
                    <a:pt x="12" y="106"/>
                  </a:lnTo>
                  <a:lnTo>
                    <a:pt x="12" y="140"/>
                  </a:lnTo>
                  <a:lnTo>
                    <a:pt x="12" y="173"/>
                  </a:lnTo>
                  <a:lnTo>
                    <a:pt x="12" y="178"/>
                  </a:lnTo>
                  <a:lnTo>
                    <a:pt x="6" y="189"/>
                  </a:lnTo>
                  <a:lnTo>
                    <a:pt x="6" y="206"/>
                  </a:lnTo>
                  <a:lnTo>
                    <a:pt x="12" y="216"/>
                  </a:lnTo>
                  <a:lnTo>
                    <a:pt x="195" y="273"/>
                  </a:lnTo>
                  <a:lnTo>
                    <a:pt x="195" y="266"/>
                  </a:lnTo>
                  <a:lnTo>
                    <a:pt x="200" y="261"/>
                  </a:lnTo>
                  <a:lnTo>
                    <a:pt x="205" y="256"/>
                  </a:lnTo>
                  <a:lnTo>
                    <a:pt x="205" y="2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9" name="Freeform 263"/>
            <p:cNvSpPr>
              <a:spLocks/>
            </p:cNvSpPr>
            <p:nvPr/>
          </p:nvSpPr>
          <p:spPr bwMode="auto">
            <a:xfrm>
              <a:off x="-340" y="-618"/>
              <a:ext cx="6" cy="19"/>
            </a:xfrm>
            <a:custGeom>
              <a:avLst/>
              <a:gdLst>
                <a:gd name="T0" fmla="*/ 0 w 162"/>
                <a:gd name="T1" fmla="*/ 0 h 462"/>
                <a:gd name="T2" fmla="*/ 0 w 162"/>
                <a:gd name="T3" fmla="*/ 0 h 462"/>
                <a:gd name="T4" fmla="*/ 0 w 162"/>
                <a:gd name="T5" fmla="*/ 0 h 462"/>
                <a:gd name="T6" fmla="*/ 0 w 162"/>
                <a:gd name="T7" fmla="*/ 0 h 462"/>
                <a:gd name="T8" fmla="*/ 0 w 162"/>
                <a:gd name="T9" fmla="*/ 0 h 462"/>
                <a:gd name="T10" fmla="*/ 0 w 162"/>
                <a:gd name="T11" fmla="*/ 0 h 462"/>
                <a:gd name="T12" fmla="*/ 0 w 162"/>
                <a:gd name="T13" fmla="*/ 0 h 462"/>
                <a:gd name="T14" fmla="*/ 0 w 162"/>
                <a:gd name="T15" fmla="*/ 0 h 462"/>
                <a:gd name="T16" fmla="*/ 0 w 162"/>
                <a:gd name="T17" fmla="*/ 0 h 462"/>
                <a:gd name="T18" fmla="*/ 0 w 162"/>
                <a:gd name="T19" fmla="*/ 0 h 462"/>
                <a:gd name="T20" fmla="*/ 0 w 162"/>
                <a:gd name="T21" fmla="*/ 0 h 462"/>
                <a:gd name="T22" fmla="*/ 0 w 162"/>
                <a:gd name="T23" fmla="*/ 0 h 462"/>
                <a:gd name="T24" fmla="*/ 0 w 162"/>
                <a:gd name="T25" fmla="*/ 0 h 462"/>
                <a:gd name="T26" fmla="*/ 0 w 162"/>
                <a:gd name="T27" fmla="*/ 0 h 462"/>
                <a:gd name="T28" fmla="*/ 0 w 162"/>
                <a:gd name="T29" fmla="*/ 0 h 462"/>
                <a:gd name="T30" fmla="*/ 0 w 162"/>
                <a:gd name="T31" fmla="*/ 0 h 462"/>
                <a:gd name="T32" fmla="*/ 0 w 162"/>
                <a:gd name="T33" fmla="*/ 0 h 462"/>
                <a:gd name="T34" fmla="*/ 0 w 162"/>
                <a:gd name="T35" fmla="*/ 0 h 462"/>
                <a:gd name="T36" fmla="*/ 0 w 162"/>
                <a:gd name="T37" fmla="*/ 0 h 462"/>
                <a:gd name="T38" fmla="*/ 0 w 162"/>
                <a:gd name="T39" fmla="*/ 0 h 462"/>
                <a:gd name="T40" fmla="*/ 0 w 162"/>
                <a:gd name="T41" fmla="*/ 0 h 462"/>
                <a:gd name="T42" fmla="*/ 0 w 162"/>
                <a:gd name="T43" fmla="*/ 0 h 462"/>
                <a:gd name="T44" fmla="*/ 0 w 162"/>
                <a:gd name="T45" fmla="*/ 0 h 462"/>
                <a:gd name="T46" fmla="*/ 0 w 162"/>
                <a:gd name="T47" fmla="*/ 0 h 462"/>
                <a:gd name="T48" fmla="*/ 0 w 162"/>
                <a:gd name="T49" fmla="*/ 0 h 462"/>
                <a:gd name="T50" fmla="*/ 0 w 162"/>
                <a:gd name="T51" fmla="*/ 0 h 462"/>
                <a:gd name="T52" fmla="*/ 0 w 162"/>
                <a:gd name="T53" fmla="*/ 0 h 462"/>
                <a:gd name="T54" fmla="*/ 0 w 162"/>
                <a:gd name="T55" fmla="*/ 0 h 462"/>
                <a:gd name="T56" fmla="*/ 0 w 162"/>
                <a:gd name="T57" fmla="*/ 0 h 4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2"/>
                <a:gd name="T88" fmla="*/ 0 h 462"/>
                <a:gd name="T89" fmla="*/ 162 w 162"/>
                <a:gd name="T90" fmla="*/ 462 h 4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2" h="462">
                  <a:moveTo>
                    <a:pt x="134" y="450"/>
                  </a:moveTo>
                  <a:lnTo>
                    <a:pt x="140" y="440"/>
                  </a:lnTo>
                  <a:lnTo>
                    <a:pt x="140" y="423"/>
                  </a:lnTo>
                  <a:lnTo>
                    <a:pt x="140" y="407"/>
                  </a:lnTo>
                  <a:lnTo>
                    <a:pt x="140" y="390"/>
                  </a:lnTo>
                  <a:lnTo>
                    <a:pt x="162" y="195"/>
                  </a:lnTo>
                  <a:lnTo>
                    <a:pt x="162" y="190"/>
                  </a:lnTo>
                  <a:lnTo>
                    <a:pt x="162" y="178"/>
                  </a:lnTo>
                  <a:lnTo>
                    <a:pt x="162" y="161"/>
                  </a:lnTo>
                  <a:lnTo>
                    <a:pt x="157" y="151"/>
                  </a:lnTo>
                  <a:lnTo>
                    <a:pt x="157" y="140"/>
                  </a:lnTo>
                  <a:lnTo>
                    <a:pt x="157" y="123"/>
                  </a:lnTo>
                  <a:lnTo>
                    <a:pt x="151" y="106"/>
                  </a:lnTo>
                  <a:lnTo>
                    <a:pt x="140" y="95"/>
                  </a:lnTo>
                  <a:lnTo>
                    <a:pt x="134" y="68"/>
                  </a:lnTo>
                  <a:lnTo>
                    <a:pt x="134" y="45"/>
                  </a:lnTo>
                  <a:lnTo>
                    <a:pt x="124" y="23"/>
                  </a:lnTo>
                  <a:lnTo>
                    <a:pt x="97" y="0"/>
                  </a:lnTo>
                  <a:lnTo>
                    <a:pt x="11" y="0"/>
                  </a:lnTo>
                  <a:lnTo>
                    <a:pt x="0" y="423"/>
                  </a:lnTo>
                  <a:lnTo>
                    <a:pt x="0" y="434"/>
                  </a:lnTo>
                  <a:lnTo>
                    <a:pt x="5" y="440"/>
                  </a:lnTo>
                  <a:lnTo>
                    <a:pt x="16" y="450"/>
                  </a:lnTo>
                  <a:lnTo>
                    <a:pt x="145" y="462"/>
                  </a:lnTo>
                  <a:lnTo>
                    <a:pt x="140" y="456"/>
                  </a:lnTo>
                  <a:lnTo>
                    <a:pt x="134" y="4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0" name="Freeform 264"/>
            <p:cNvSpPr>
              <a:spLocks/>
            </p:cNvSpPr>
            <p:nvPr/>
          </p:nvSpPr>
          <p:spPr bwMode="auto">
            <a:xfrm>
              <a:off x="-361" y="-577"/>
              <a:ext cx="6" cy="16"/>
            </a:xfrm>
            <a:custGeom>
              <a:avLst/>
              <a:gdLst>
                <a:gd name="T0" fmla="*/ 0 w 166"/>
                <a:gd name="T1" fmla="*/ 0 h 395"/>
                <a:gd name="T2" fmla="*/ 0 w 166"/>
                <a:gd name="T3" fmla="*/ 0 h 395"/>
                <a:gd name="T4" fmla="*/ 0 w 166"/>
                <a:gd name="T5" fmla="*/ 0 h 395"/>
                <a:gd name="T6" fmla="*/ 0 w 166"/>
                <a:gd name="T7" fmla="*/ 0 h 395"/>
                <a:gd name="T8" fmla="*/ 0 w 166"/>
                <a:gd name="T9" fmla="*/ 0 h 395"/>
                <a:gd name="T10" fmla="*/ 0 w 166"/>
                <a:gd name="T11" fmla="*/ 0 h 395"/>
                <a:gd name="T12" fmla="*/ 0 w 166"/>
                <a:gd name="T13" fmla="*/ 0 h 395"/>
                <a:gd name="T14" fmla="*/ 0 w 166"/>
                <a:gd name="T15" fmla="*/ 0 h 395"/>
                <a:gd name="T16" fmla="*/ 0 w 166"/>
                <a:gd name="T17" fmla="*/ 0 h 395"/>
                <a:gd name="T18" fmla="*/ 0 w 166"/>
                <a:gd name="T19" fmla="*/ 0 h 395"/>
                <a:gd name="T20" fmla="*/ 0 w 166"/>
                <a:gd name="T21" fmla="*/ 0 h 395"/>
                <a:gd name="T22" fmla="*/ 0 w 166"/>
                <a:gd name="T23" fmla="*/ 0 h 395"/>
                <a:gd name="T24" fmla="*/ 0 w 166"/>
                <a:gd name="T25" fmla="*/ 0 h 395"/>
                <a:gd name="T26" fmla="*/ 0 w 166"/>
                <a:gd name="T27" fmla="*/ 0 h 395"/>
                <a:gd name="T28" fmla="*/ 0 w 166"/>
                <a:gd name="T29" fmla="*/ 0 h 395"/>
                <a:gd name="T30" fmla="*/ 0 w 166"/>
                <a:gd name="T31" fmla="*/ 0 h 395"/>
                <a:gd name="T32" fmla="*/ 0 w 166"/>
                <a:gd name="T33" fmla="*/ 0 h 395"/>
                <a:gd name="T34" fmla="*/ 0 w 166"/>
                <a:gd name="T35" fmla="*/ 0 h 395"/>
                <a:gd name="T36" fmla="*/ 0 w 166"/>
                <a:gd name="T37" fmla="*/ 0 h 3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6"/>
                <a:gd name="T58" fmla="*/ 0 h 395"/>
                <a:gd name="T59" fmla="*/ 166 w 166"/>
                <a:gd name="T60" fmla="*/ 395 h 39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6" h="395">
                  <a:moveTo>
                    <a:pt x="156" y="356"/>
                  </a:moveTo>
                  <a:lnTo>
                    <a:pt x="156" y="329"/>
                  </a:lnTo>
                  <a:lnTo>
                    <a:pt x="161" y="295"/>
                  </a:lnTo>
                  <a:lnTo>
                    <a:pt x="161" y="267"/>
                  </a:lnTo>
                  <a:lnTo>
                    <a:pt x="166" y="234"/>
                  </a:lnTo>
                  <a:lnTo>
                    <a:pt x="134" y="28"/>
                  </a:lnTo>
                  <a:lnTo>
                    <a:pt x="108" y="7"/>
                  </a:lnTo>
                  <a:lnTo>
                    <a:pt x="75" y="0"/>
                  </a:lnTo>
                  <a:lnTo>
                    <a:pt x="37" y="7"/>
                  </a:lnTo>
                  <a:lnTo>
                    <a:pt x="0" y="7"/>
                  </a:lnTo>
                  <a:lnTo>
                    <a:pt x="0" y="372"/>
                  </a:lnTo>
                  <a:lnTo>
                    <a:pt x="26" y="379"/>
                  </a:lnTo>
                  <a:lnTo>
                    <a:pt x="53" y="379"/>
                  </a:lnTo>
                  <a:lnTo>
                    <a:pt x="85" y="384"/>
                  </a:lnTo>
                  <a:lnTo>
                    <a:pt x="113" y="389"/>
                  </a:lnTo>
                  <a:lnTo>
                    <a:pt x="124" y="395"/>
                  </a:lnTo>
                  <a:lnTo>
                    <a:pt x="145" y="395"/>
                  </a:lnTo>
                  <a:lnTo>
                    <a:pt x="161" y="384"/>
                  </a:lnTo>
                  <a:lnTo>
                    <a:pt x="156" y="35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1" name="Freeform 265"/>
            <p:cNvSpPr>
              <a:spLocks/>
            </p:cNvSpPr>
            <p:nvPr/>
          </p:nvSpPr>
          <p:spPr bwMode="auto">
            <a:xfrm>
              <a:off x="-341" y="-660"/>
              <a:ext cx="5" cy="17"/>
            </a:xfrm>
            <a:custGeom>
              <a:avLst/>
              <a:gdLst>
                <a:gd name="T0" fmla="*/ 0 w 161"/>
                <a:gd name="T1" fmla="*/ 0 h 439"/>
                <a:gd name="T2" fmla="*/ 0 w 161"/>
                <a:gd name="T3" fmla="*/ 0 h 439"/>
                <a:gd name="T4" fmla="*/ 0 w 161"/>
                <a:gd name="T5" fmla="*/ 0 h 439"/>
                <a:gd name="T6" fmla="*/ 0 w 161"/>
                <a:gd name="T7" fmla="*/ 0 h 439"/>
                <a:gd name="T8" fmla="*/ 0 w 161"/>
                <a:gd name="T9" fmla="*/ 0 h 439"/>
                <a:gd name="T10" fmla="*/ 0 w 161"/>
                <a:gd name="T11" fmla="*/ 0 h 439"/>
                <a:gd name="T12" fmla="*/ 0 w 161"/>
                <a:gd name="T13" fmla="*/ 0 h 439"/>
                <a:gd name="T14" fmla="*/ 0 w 161"/>
                <a:gd name="T15" fmla="*/ 0 h 439"/>
                <a:gd name="T16" fmla="*/ 0 w 161"/>
                <a:gd name="T17" fmla="*/ 0 h 439"/>
                <a:gd name="T18" fmla="*/ 0 w 161"/>
                <a:gd name="T19" fmla="*/ 0 h 439"/>
                <a:gd name="T20" fmla="*/ 0 w 161"/>
                <a:gd name="T21" fmla="*/ 0 h 439"/>
                <a:gd name="T22" fmla="*/ 0 w 161"/>
                <a:gd name="T23" fmla="*/ 0 h 439"/>
                <a:gd name="T24" fmla="*/ 0 w 161"/>
                <a:gd name="T25" fmla="*/ 0 h 439"/>
                <a:gd name="T26" fmla="*/ 0 w 161"/>
                <a:gd name="T27" fmla="*/ 0 h 439"/>
                <a:gd name="T28" fmla="*/ 0 w 161"/>
                <a:gd name="T29" fmla="*/ 0 h 439"/>
                <a:gd name="T30" fmla="*/ 0 w 161"/>
                <a:gd name="T31" fmla="*/ 0 h 4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1"/>
                <a:gd name="T49" fmla="*/ 0 h 439"/>
                <a:gd name="T50" fmla="*/ 161 w 161"/>
                <a:gd name="T51" fmla="*/ 439 h 43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1" h="439">
                  <a:moveTo>
                    <a:pt x="161" y="406"/>
                  </a:moveTo>
                  <a:lnTo>
                    <a:pt x="135" y="167"/>
                  </a:lnTo>
                  <a:lnTo>
                    <a:pt x="145" y="45"/>
                  </a:lnTo>
                  <a:lnTo>
                    <a:pt x="124" y="22"/>
                  </a:lnTo>
                  <a:lnTo>
                    <a:pt x="86" y="12"/>
                  </a:lnTo>
                  <a:lnTo>
                    <a:pt x="43" y="6"/>
                  </a:lnTo>
                  <a:lnTo>
                    <a:pt x="0" y="0"/>
                  </a:lnTo>
                  <a:lnTo>
                    <a:pt x="16" y="400"/>
                  </a:lnTo>
                  <a:lnTo>
                    <a:pt x="38" y="422"/>
                  </a:lnTo>
                  <a:lnTo>
                    <a:pt x="70" y="434"/>
                  </a:lnTo>
                  <a:lnTo>
                    <a:pt x="113" y="434"/>
                  </a:lnTo>
                  <a:lnTo>
                    <a:pt x="156" y="439"/>
                  </a:lnTo>
                  <a:lnTo>
                    <a:pt x="156" y="434"/>
                  </a:lnTo>
                  <a:lnTo>
                    <a:pt x="161" y="422"/>
                  </a:lnTo>
                  <a:lnTo>
                    <a:pt x="161" y="412"/>
                  </a:lnTo>
                  <a:lnTo>
                    <a:pt x="161" y="40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2" name="Freeform 266"/>
            <p:cNvSpPr>
              <a:spLocks/>
            </p:cNvSpPr>
            <p:nvPr/>
          </p:nvSpPr>
          <p:spPr bwMode="auto">
            <a:xfrm>
              <a:off x="-381" y="-538"/>
              <a:ext cx="7" cy="12"/>
            </a:xfrm>
            <a:custGeom>
              <a:avLst/>
              <a:gdLst>
                <a:gd name="T0" fmla="*/ 0 w 198"/>
                <a:gd name="T1" fmla="*/ 0 h 316"/>
                <a:gd name="T2" fmla="*/ 0 w 198"/>
                <a:gd name="T3" fmla="*/ 0 h 316"/>
                <a:gd name="T4" fmla="*/ 0 w 198"/>
                <a:gd name="T5" fmla="*/ 0 h 316"/>
                <a:gd name="T6" fmla="*/ 0 w 198"/>
                <a:gd name="T7" fmla="*/ 0 h 316"/>
                <a:gd name="T8" fmla="*/ 0 w 198"/>
                <a:gd name="T9" fmla="*/ 0 h 316"/>
                <a:gd name="T10" fmla="*/ 0 w 198"/>
                <a:gd name="T11" fmla="*/ 0 h 316"/>
                <a:gd name="T12" fmla="*/ 0 w 198"/>
                <a:gd name="T13" fmla="*/ 0 h 316"/>
                <a:gd name="T14" fmla="*/ 0 w 198"/>
                <a:gd name="T15" fmla="*/ 0 h 316"/>
                <a:gd name="T16" fmla="*/ 0 w 198"/>
                <a:gd name="T17" fmla="*/ 0 h 316"/>
                <a:gd name="T18" fmla="*/ 0 w 198"/>
                <a:gd name="T19" fmla="*/ 0 h 316"/>
                <a:gd name="T20" fmla="*/ 0 w 198"/>
                <a:gd name="T21" fmla="*/ 0 h 316"/>
                <a:gd name="T22" fmla="*/ 0 w 198"/>
                <a:gd name="T23" fmla="*/ 0 h 316"/>
                <a:gd name="T24" fmla="*/ 0 w 198"/>
                <a:gd name="T25" fmla="*/ 0 h 316"/>
                <a:gd name="T26" fmla="*/ 0 w 198"/>
                <a:gd name="T27" fmla="*/ 0 h 316"/>
                <a:gd name="T28" fmla="*/ 0 w 198"/>
                <a:gd name="T29" fmla="*/ 0 h 316"/>
                <a:gd name="T30" fmla="*/ 0 w 198"/>
                <a:gd name="T31" fmla="*/ 0 h 316"/>
                <a:gd name="T32" fmla="*/ 0 w 198"/>
                <a:gd name="T33" fmla="*/ 0 h 316"/>
                <a:gd name="T34" fmla="*/ 0 w 198"/>
                <a:gd name="T35" fmla="*/ 0 h 316"/>
                <a:gd name="T36" fmla="*/ 0 w 198"/>
                <a:gd name="T37" fmla="*/ 0 h 3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8"/>
                <a:gd name="T58" fmla="*/ 0 h 316"/>
                <a:gd name="T59" fmla="*/ 198 w 198"/>
                <a:gd name="T60" fmla="*/ 316 h 3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8" h="316">
                  <a:moveTo>
                    <a:pt x="198" y="283"/>
                  </a:moveTo>
                  <a:lnTo>
                    <a:pt x="177" y="34"/>
                  </a:lnTo>
                  <a:lnTo>
                    <a:pt x="150" y="12"/>
                  </a:lnTo>
                  <a:lnTo>
                    <a:pt x="118" y="0"/>
                  </a:lnTo>
                  <a:lnTo>
                    <a:pt x="80" y="0"/>
                  </a:lnTo>
                  <a:lnTo>
                    <a:pt x="42" y="0"/>
                  </a:lnTo>
                  <a:lnTo>
                    <a:pt x="0" y="289"/>
                  </a:lnTo>
                  <a:lnTo>
                    <a:pt x="21" y="299"/>
                  </a:lnTo>
                  <a:lnTo>
                    <a:pt x="37" y="306"/>
                  </a:lnTo>
                  <a:lnTo>
                    <a:pt x="64" y="311"/>
                  </a:lnTo>
                  <a:lnTo>
                    <a:pt x="85" y="311"/>
                  </a:lnTo>
                  <a:lnTo>
                    <a:pt x="113" y="311"/>
                  </a:lnTo>
                  <a:lnTo>
                    <a:pt x="140" y="311"/>
                  </a:lnTo>
                  <a:lnTo>
                    <a:pt x="166" y="311"/>
                  </a:lnTo>
                  <a:lnTo>
                    <a:pt x="193" y="316"/>
                  </a:lnTo>
                  <a:lnTo>
                    <a:pt x="193" y="311"/>
                  </a:lnTo>
                  <a:lnTo>
                    <a:pt x="198" y="299"/>
                  </a:lnTo>
                  <a:lnTo>
                    <a:pt x="198" y="289"/>
                  </a:lnTo>
                  <a:lnTo>
                    <a:pt x="198" y="2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3" name="Freeform 267"/>
            <p:cNvSpPr>
              <a:spLocks/>
            </p:cNvSpPr>
            <p:nvPr/>
          </p:nvSpPr>
          <p:spPr bwMode="auto">
            <a:xfrm>
              <a:off x="-363" y="-620"/>
              <a:ext cx="6" cy="19"/>
            </a:xfrm>
            <a:custGeom>
              <a:avLst/>
              <a:gdLst>
                <a:gd name="T0" fmla="*/ 0 w 173"/>
                <a:gd name="T1" fmla="*/ 0 h 462"/>
                <a:gd name="T2" fmla="*/ 0 w 173"/>
                <a:gd name="T3" fmla="*/ 0 h 462"/>
                <a:gd name="T4" fmla="*/ 0 w 173"/>
                <a:gd name="T5" fmla="*/ 0 h 462"/>
                <a:gd name="T6" fmla="*/ 0 w 173"/>
                <a:gd name="T7" fmla="*/ 0 h 462"/>
                <a:gd name="T8" fmla="*/ 0 w 173"/>
                <a:gd name="T9" fmla="*/ 0 h 462"/>
                <a:gd name="T10" fmla="*/ 0 w 173"/>
                <a:gd name="T11" fmla="*/ 0 h 462"/>
                <a:gd name="T12" fmla="*/ 0 w 173"/>
                <a:gd name="T13" fmla="*/ 0 h 462"/>
                <a:gd name="T14" fmla="*/ 0 w 173"/>
                <a:gd name="T15" fmla="*/ 0 h 462"/>
                <a:gd name="T16" fmla="*/ 0 w 173"/>
                <a:gd name="T17" fmla="*/ 0 h 462"/>
                <a:gd name="T18" fmla="*/ 0 w 173"/>
                <a:gd name="T19" fmla="*/ 0 h 462"/>
                <a:gd name="T20" fmla="*/ 0 w 173"/>
                <a:gd name="T21" fmla="*/ 0 h 462"/>
                <a:gd name="T22" fmla="*/ 0 w 173"/>
                <a:gd name="T23" fmla="*/ 0 h 462"/>
                <a:gd name="T24" fmla="*/ 0 w 173"/>
                <a:gd name="T25" fmla="*/ 0 h 462"/>
                <a:gd name="T26" fmla="*/ 0 w 173"/>
                <a:gd name="T27" fmla="*/ 0 h 462"/>
                <a:gd name="T28" fmla="*/ 0 w 173"/>
                <a:gd name="T29" fmla="*/ 0 h 462"/>
                <a:gd name="T30" fmla="*/ 0 w 173"/>
                <a:gd name="T31" fmla="*/ 0 h 462"/>
                <a:gd name="T32" fmla="*/ 0 w 173"/>
                <a:gd name="T33" fmla="*/ 0 h 462"/>
                <a:gd name="T34" fmla="*/ 0 w 173"/>
                <a:gd name="T35" fmla="*/ 0 h 462"/>
                <a:gd name="T36" fmla="*/ 0 w 173"/>
                <a:gd name="T37" fmla="*/ 0 h 462"/>
                <a:gd name="T38" fmla="*/ 0 w 173"/>
                <a:gd name="T39" fmla="*/ 0 h 462"/>
                <a:gd name="T40" fmla="*/ 0 w 173"/>
                <a:gd name="T41" fmla="*/ 0 h 462"/>
                <a:gd name="T42" fmla="*/ 0 w 173"/>
                <a:gd name="T43" fmla="*/ 0 h 462"/>
                <a:gd name="T44" fmla="*/ 0 w 173"/>
                <a:gd name="T45" fmla="*/ 0 h 462"/>
                <a:gd name="T46" fmla="*/ 0 w 173"/>
                <a:gd name="T47" fmla="*/ 0 h 462"/>
                <a:gd name="T48" fmla="*/ 0 w 173"/>
                <a:gd name="T49" fmla="*/ 0 h 462"/>
                <a:gd name="T50" fmla="*/ 0 w 173"/>
                <a:gd name="T51" fmla="*/ 0 h 462"/>
                <a:gd name="T52" fmla="*/ 0 w 173"/>
                <a:gd name="T53" fmla="*/ 0 h 462"/>
                <a:gd name="T54" fmla="*/ 0 w 173"/>
                <a:gd name="T55" fmla="*/ 0 h 462"/>
                <a:gd name="T56" fmla="*/ 0 w 173"/>
                <a:gd name="T57" fmla="*/ 0 h 462"/>
                <a:gd name="T58" fmla="*/ 0 w 173"/>
                <a:gd name="T59" fmla="*/ 0 h 462"/>
                <a:gd name="T60" fmla="*/ 0 w 173"/>
                <a:gd name="T61" fmla="*/ 0 h 462"/>
                <a:gd name="T62" fmla="*/ 0 w 173"/>
                <a:gd name="T63" fmla="*/ 0 h 462"/>
                <a:gd name="T64" fmla="*/ 0 w 173"/>
                <a:gd name="T65" fmla="*/ 0 h 462"/>
                <a:gd name="T66" fmla="*/ 0 w 173"/>
                <a:gd name="T67" fmla="*/ 0 h 462"/>
                <a:gd name="T68" fmla="*/ 0 w 173"/>
                <a:gd name="T69" fmla="*/ 0 h 4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73"/>
                <a:gd name="T106" fmla="*/ 0 h 462"/>
                <a:gd name="T107" fmla="*/ 173 w 173"/>
                <a:gd name="T108" fmla="*/ 462 h 46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73" h="462">
                  <a:moveTo>
                    <a:pt x="173" y="445"/>
                  </a:moveTo>
                  <a:lnTo>
                    <a:pt x="140" y="156"/>
                  </a:lnTo>
                  <a:lnTo>
                    <a:pt x="151" y="140"/>
                  </a:lnTo>
                  <a:lnTo>
                    <a:pt x="151" y="123"/>
                  </a:lnTo>
                  <a:lnTo>
                    <a:pt x="151" y="106"/>
                  </a:lnTo>
                  <a:lnTo>
                    <a:pt x="157" y="84"/>
                  </a:lnTo>
                  <a:lnTo>
                    <a:pt x="157" y="78"/>
                  </a:lnTo>
                  <a:lnTo>
                    <a:pt x="157" y="67"/>
                  </a:lnTo>
                  <a:lnTo>
                    <a:pt x="151" y="50"/>
                  </a:lnTo>
                  <a:lnTo>
                    <a:pt x="146" y="39"/>
                  </a:lnTo>
                  <a:lnTo>
                    <a:pt x="124" y="28"/>
                  </a:lnTo>
                  <a:lnTo>
                    <a:pt x="103" y="17"/>
                  </a:lnTo>
                  <a:lnTo>
                    <a:pt x="76" y="12"/>
                  </a:lnTo>
                  <a:lnTo>
                    <a:pt x="55" y="0"/>
                  </a:lnTo>
                  <a:lnTo>
                    <a:pt x="27" y="6"/>
                  </a:lnTo>
                  <a:lnTo>
                    <a:pt x="11" y="22"/>
                  </a:lnTo>
                  <a:lnTo>
                    <a:pt x="6" y="45"/>
                  </a:lnTo>
                  <a:lnTo>
                    <a:pt x="6" y="72"/>
                  </a:lnTo>
                  <a:lnTo>
                    <a:pt x="6" y="100"/>
                  </a:lnTo>
                  <a:lnTo>
                    <a:pt x="11" y="133"/>
                  </a:lnTo>
                  <a:lnTo>
                    <a:pt x="16" y="161"/>
                  </a:lnTo>
                  <a:lnTo>
                    <a:pt x="16" y="189"/>
                  </a:lnTo>
                  <a:lnTo>
                    <a:pt x="16" y="195"/>
                  </a:lnTo>
                  <a:lnTo>
                    <a:pt x="11" y="206"/>
                  </a:lnTo>
                  <a:lnTo>
                    <a:pt x="6" y="223"/>
                  </a:lnTo>
                  <a:lnTo>
                    <a:pt x="0" y="233"/>
                  </a:lnTo>
                  <a:lnTo>
                    <a:pt x="27" y="434"/>
                  </a:lnTo>
                  <a:lnTo>
                    <a:pt x="55" y="455"/>
                  </a:lnTo>
                  <a:lnTo>
                    <a:pt x="92" y="462"/>
                  </a:lnTo>
                  <a:lnTo>
                    <a:pt x="130" y="455"/>
                  </a:lnTo>
                  <a:lnTo>
                    <a:pt x="168" y="455"/>
                  </a:lnTo>
                  <a:lnTo>
                    <a:pt x="173" y="450"/>
                  </a:lnTo>
                  <a:lnTo>
                    <a:pt x="173" y="4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4" name="Freeform 268"/>
            <p:cNvSpPr>
              <a:spLocks/>
            </p:cNvSpPr>
            <p:nvPr/>
          </p:nvSpPr>
          <p:spPr bwMode="auto">
            <a:xfrm>
              <a:off x="-343" y="-694"/>
              <a:ext cx="6" cy="14"/>
            </a:xfrm>
            <a:custGeom>
              <a:avLst/>
              <a:gdLst>
                <a:gd name="T0" fmla="*/ 0 w 183"/>
                <a:gd name="T1" fmla="*/ 0 h 344"/>
                <a:gd name="T2" fmla="*/ 0 w 183"/>
                <a:gd name="T3" fmla="*/ 0 h 344"/>
                <a:gd name="T4" fmla="*/ 0 w 183"/>
                <a:gd name="T5" fmla="*/ 0 h 344"/>
                <a:gd name="T6" fmla="*/ 0 w 183"/>
                <a:gd name="T7" fmla="*/ 0 h 344"/>
                <a:gd name="T8" fmla="*/ 0 w 183"/>
                <a:gd name="T9" fmla="*/ 0 h 344"/>
                <a:gd name="T10" fmla="*/ 0 w 183"/>
                <a:gd name="T11" fmla="*/ 0 h 344"/>
                <a:gd name="T12" fmla="*/ 0 w 183"/>
                <a:gd name="T13" fmla="*/ 0 h 344"/>
                <a:gd name="T14" fmla="*/ 0 w 183"/>
                <a:gd name="T15" fmla="*/ 0 h 344"/>
                <a:gd name="T16" fmla="*/ 0 w 183"/>
                <a:gd name="T17" fmla="*/ 0 h 344"/>
                <a:gd name="T18" fmla="*/ 0 w 183"/>
                <a:gd name="T19" fmla="*/ 0 h 344"/>
                <a:gd name="T20" fmla="*/ 0 w 183"/>
                <a:gd name="T21" fmla="*/ 0 h 344"/>
                <a:gd name="T22" fmla="*/ 0 w 183"/>
                <a:gd name="T23" fmla="*/ 0 h 344"/>
                <a:gd name="T24" fmla="*/ 0 w 183"/>
                <a:gd name="T25" fmla="*/ 0 h 344"/>
                <a:gd name="T26" fmla="*/ 0 w 183"/>
                <a:gd name="T27" fmla="*/ 0 h 344"/>
                <a:gd name="T28" fmla="*/ 0 w 183"/>
                <a:gd name="T29" fmla="*/ 0 h 344"/>
                <a:gd name="T30" fmla="*/ 0 w 183"/>
                <a:gd name="T31" fmla="*/ 0 h 344"/>
                <a:gd name="T32" fmla="*/ 0 w 183"/>
                <a:gd name="T33" fmla="*/ 0 h 344"/>
                <a:gd name="T34" fmla="*/ 0 w 183"/>
                <a:gd name="T35" fmla="*/ 0 h 344"/>
                <a:gd name="T36" fmla="*/ 0 w 183"/>
                <a:gd name="T37" fmla="*/ 0 h 344"/>
                <a:gd name="T38" fmla="*/ 0 w 183"/>
                <a:gd name="T39" fmla="*/ 0 h 344"/>
                <a:gd name="T40" fmla="*/ 0 w 183"/>
                <a:gd name="T41" fmla="*/ 0 h 344"/>
                <a:gd name="T42" fmla="*/ 0 w 183"/>
                <a:gd name="T43" fmla="*/ 0 h 344"/>
                <a:gd name="T44" fmla="*/ 0 w 183"/>
                <a:gd name="T45" fmla="*/ 0 h 344"/>
                <a:gd name="T46" fmla="*/ 0 w 183"/>
                <a:gd name="T47" fmla="*/ 0 h 344"/>
                <a:gd name="T48" fmla="*/ 0 w 183"/>
                <a:gd name="T49" fmla="*/ 0 h 344"/>
                <a:gd name="T50" fmla="*/ 0 w 183"/>
                <a:gd name="T51" fmla="*/ 0 h 344"/>
                <a:gd name="T52" fmla="*/ 0 w 183"/>
                <a:gd name="T53" fmla="*/ 0 h 344"/>
                <a:gd name="T54" fmla="*/ 0 w 183"/>
                <a:gd name="T55" fmla="*/ 0 h 344"/>
                <a:gd name="T56" fmla="*/ 0 w 183"/>
                <a:gd name="T57" fmla="*/ 0 h 344"/>
                <a:gd name="T58" fmla="*/ 0 w 183"/>
                <a:gd name="T59" fmla="*/ 0 h 344"/>
                <a:gd name="T60" fmla="*/ 0 w 183"/>
                <a:gd name="T61" fmla="*/ 0 h 344"/>
                <a:gd name="T62" fmla="*/ 0 w 183"/>
                <a:gd name="T63" fmla="*/ 0 h 344"/>
                <a:gd name="T64" fmla="*/ 0 w 183"/>
                <a:gd name="T65" fmla="*/ 0 h 344"/>
                <a:gd name="T66" fmla="*/ 0 w 183"/>
                <a:gd name="T67" fmla="*/ 0 h 3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3"/>
                <a:gd name="T103" fmla="*/ 0 h 344"/>
                <a:gd name="T104" fmla="*/ 183 w 183"/>
                <a:gd name="T105" fmla="*/ 344 h 34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3" h="344">
                  <a:moveTo>
                    <a:pt x="173" y="316"/>
                  </a:moveTo>
                  <a:lnTo>
                    <a:pt x="173" y="305"/>
                  </a:lnTo>
                  <a:lnTo>
                    <a:pt x="173" y="289"/>
                  </a:lnTo>
                  <a:lnTo>
                    <a:pt x="173" y="277"/>
                  </a:lnTo>
                  <a:lnTo>
                    <a:pt x="178" y="266"/>
                  </a:lnTo>
                  <a:lnTo>
                    <a:pt x="178" y="239"/>
                  </a:lnTo>
                  <a:lnTo>
                    <a:pt x="178" y="216"/>
                  </a:lnTo>
                  <a:lnTo>
                    <a:pt x="173" y="189"/>
                  </a:lnTo>
                  <a:lnTo>
                    <a:pt x="173" y="155"/>
                  </a:lnTo>
                  <a:lnTo>
                    <a:pt x="178" y="144"/>
                  </a:lnTo>
                  <a:lnTo>
                    <a:pt x="178" y="128"/>
                  </a:lnTo>
                  <a:lnTo>
                    <a:pt x="178" y="111"/>
                  </a:lnTo>
                  <a:lnTo>
                    <a:pt x="183" y="88"/>
                  </a:lnTo>
                  <a:lnTo>
                    <a:pt x="167" y="66"/>
                  </a:lnTo>
                  <a:lnTo>
                    <a:pt x="151" y="50"/>
                  </a:lnTo>
                  <a:lnTo>
                    <a:pt x="129" y="38"/>
                  </a:lnTo>
                  <a:lnTo>
                    <a:pt x="102" y="33"/>
                  </a:lnTo>
                  <a:lnTo>
                    <a:pt x="76" y="28"/>
                  </a:lnTo>
                  <a:lnTo>
                    <a:pt x="54" y="17"/>
                  </a:lnTo>
                  <a:lnTo>
                    <a:pt x="26" y="11"/>
                  </a:lnTo>
                  <a:lnTo>
                    <a:pt x="0" y="0"/>
                  </a:lnTo>
                  <a:lnTo>
                    <a:pt x="0" y="316"/>
                  </a:lnTo>
                  <a:lnTo>
                    <a:pt x="21" y="327"/>
                  </a:lnTo>
                  <a:lnTo>
                    <a:pt x="49" y="327"/>
                  </a:lnTo>
                  <a:lnTo>
                    <a:pt x="81" y="332"/>
                  </a:lnTo>
                  <a:lnTo>
                    <a:pt x="108" y="344"/>
                  </a:lnTo>
                  <a:lnTo>
                    <a:pt x="118" y="339"/>
                  </a:lnTo>
                  <a:lnTo>
                    <a:pt x="134" y="339"/>
                  </a:lnTo>
                  <a:lnTo>
                    <a:pt x="151" y="339"/>
                  </a:lnTo>
                  <a:lnTo>
                    <a:pt x="173" y="339"/>
                  </a:lnTo>
                  <a:lnTo>
                    <a:pt x="173" y="332"/>
                  </a:lnTo>
                  <a:lnTo>
                    <a:pt x="173" y="327"/>
                  </a:lnTo>
                  <a:lnTo>
                    <a:pt x="173" y="322"/>
                  </a:lnTo>
                  <a:lnTo>
                    <a:pt x="173" y="31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5" name="Freeform 269"/>
            <p:cNvSpPr>
              <a:spLocks/>
            </p:cNvSpPr>
            <p:nvPr/>
          </p:nvSpPr>
          <p:spPr bwMode="auto">
            <a:xfrm>
              <a:off x="-380" y="-576"/>
              <a:ext cx="6" cy="11"/>
            </a:xfrm>
            <a:custGeom>
              <a:avLst/>
              <a:gdLst>
                <a:gd name="T0" fmla="*/ 0 w 145"/>
                <a:gd name="T1" fmla="*/ 0 h 278"/>
                <a:gd name="T2" fmla="*/ 0 w 145"/>
                <a:gd name="T3" fmla="*/ 0 h 278"/>
                <a:gd name="T4" fmla="*/ 0 w 145"/>
                <a:gd name="T5" fmla="*/ 0 h 278"/>
                <a:gd name="T6" fmla="*/ 0 w 145"/>
                <a:gd name="T7" fmla="*/ 0 h 278"/>
                <a:gd name="T8" fmla="*/ 0 w 145"/>
                <a:gd name="T9" fmla="*/ 0 h 278"/>
                <a:gd name="T10" fmla="*/ 0 w 145"/>
                <a:gd name="T11" fmla="*/ 0 h 278"/>
                <a:gd name="T12" fmla="*/ 0 w 145"/>
                <a:gd name="T13" fmla="*/ 0 h 278"/>
                <a:gd name="T14" fmla="*/ 0 w 145"/>
                <a:gd name="T15" fmla="*/ 0 h 278"/>
                <a:gd name="T16" fmla="*/ 0 w 145"/>
                <a:gd name="T17" fmla="*/ 0 h 278"/>
                <a:gd name="T18" fmla="*/ 0 w 145"/>
                <a:gd name="T19" fmla="*/ 0 h 278"/>
                <a:gd name="T20" fmla="*/ 0 w 145"/>
                <a:gd name="T21" fmla="*/ 0 h 278"/>
                <a:gd name="T22" fmla="*/ 0 w 145"/>
                <a:gd name="T23" fmla="*/ 0 h 278"/>
                <a:gd name="T24" fmla="*/ 0 w 145"/>
                <a:gd name="T25" fmla="*/ 0 h 278"/>
                <a:gd name="T26" fmla="*/ 0 w 145"/>
                <a:gd name="T27" fmla="*/ 0 h 278"/>
                <a:gd name="T28" fmla="*/ 0 w 145"/>
                <a:gd name="T29" fmla="*/ 0 h 278"/>
                <a:gd name="T30" fmla="*/ 0 w 145"/>
                <a:gd name="T31" fmla="*/ 0 h 278"/>
                <a:gd name="T32" fmla="*/ 0 w 145"/>
                <a:gd name="T33" fmla="*/ 0 h 278"/>
                <a:gd name="T34" fmla="*/ 0 w 145"/>
                <a:gd name="T35" fmla="*/ 0 h 278"/>
                <a:gd name="T36" fmla="*/ 0 w 145"/>
                <a:gd name="T37" fmla="*/ 0 h 278"/>
                <a:gd name="T38" fmla="*/ 0 w 145"/>
                <a:gd name="T39" fmla="*/ 0 h 278"/>
                <a:gd name="T40" fmla="*/ 0 w 145"/>
                <a:gd name="T41" fmla="*/ 0 h 278"/>
                <a:gd name="T42" fmla="*/ 0 w 145"/>
                <a:gd name="T43" fmla="*/ 0 h 278"/>
                <a:gd name="T44" fmla="*/ 0 w 145"/>
                <a:gd name="T45" fmla="*/ 0 h 278"/>
                <a:gd name="T46" fmla="*/ 0 w 145"/>
                <a:gd name="T47" fmla="*/ 0 h 278"/>
                <a:gd name="T48" fmla="*/ 0 w 145"/>
                <a:gd name="T49" fmla="*/ 0 h 278"/>
                <a:gd name="T50" fmla="*/ 0 w 145"/>
                <a:gd name="T51" fmla="*/ 0 h 278"/>
                <a:gd name="T52" fmla="*/ 0 w 145"/>
                <a:gd name="T53" fmla="*/ 0 h 278"/>
                <a:gd name="T54" fmla="*/ 0 w 145"/>
                <a:gd name="T55" fmla="*/ 0 h 278"/>
                <a:gd name="T56" fmla="*/ 0 w 145"/>
                <a:gd name="T57" fmla="*/ 0 h 278"/>
                <a:gd name="T58" fmla="*/ 0 w 145"/>
                <a:gd name="T59" fmla="*/ 0 h 278"/>
                <a:gd name="T60" fmla="*/ 0 w 145"/>
                <a:gd name="T61" fmla="*/ 0 h 2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5"/>
                <a:gd name="T94" fmla="*/ 0 h 278"/>
                <a:gd name="T95" fmla="*/ 145 w 145"/>
                <a:gd name="T96" fmla="*/ 278 h 27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5" h="278">
                  <a:moveTo>
                    <a:pt x="140" y="261"/>
                  </a:moveTo>
                  <a:lnTo>
                    <a:pt x="140" y="261"/>
                  </a:lnTo>
                  <a:lnTo>
                    <a:pt x="145" y="251"/>
                  </a:lnTo>
                  <a:lnTo>
                    <a:pt x="145" y="245"/>
                  </a:lnTo>
                  <a:lnTo>
                    <a:pt x="129" y="34"/>
                  </a:lnTo>
                  <a:lnTo>
                    <a:pt x="129" y="22"/>
                  </a:lnTo>
                  <a:lnTo>
                    <a:pt x="124" y="17"/>
                  </a:lnTo>
                  <a:lnTo>
                    <a:pt x="119" y="6"/>
                  </a:lnTo>
                  <a:lnTo>
                    <a:pt x="103" y="0"/>
                  </a:lnTo>
                  <a:lnTo>
                    <a:pt x="87" y="0"/>
                  </a:lnTo>
                  <a:lnTo>
                    <a:pt x="71" y="0"/>
                  </a:lnTo>
                  <a:lnTo>
                    <a:pt x="54" y="0"/>
                  </a:lnTo>
                  <a:lnTo>
                    <a:pt x="37" y="6"/>
                  </a:lnTo>
                  <a:lnTo>
                    <a:pt x="21" y="34"/>
                  </a:lnTo>
                  <a:lnTo>
                    <a:pt x="16" y="62"/>
                  </a:lnTo>
                  <a:lnTo>
                    <a:pt x="16" y="100"/>
                  </a:lnTo>
                  <a:lnTo>
                    <a:pt x="5" y="133"/>
                  </a:lnTo>
                  <a:lnTo>
                    <a:pt x="0" y="161"/>
                  </a:lnTo>
                  <a:lnTo>
                    <a:pt x="0" y="189"/>
                  </a:lnTo>
                  <a:lnTo>
                    <a:pt x="5" y="217"/>
                  </a:lnTo>
                  <a:lnTo>
                    <a:pt x="5" y="245"/>
                  </a:lnTo>
                  <a:lnTo>
                    <a:pt x="11" y="251"/>
                  </a:lnTo>
                  <a:lnTo>
                    <a:pt x="21" y="261"/>
                  </a:lnTo>
                  <a:lnTo>
                    <a:pt x="32" y="278"/>
                  </a:lnTo>
                  <a:lnTo>
                    <a:pt x="135" y="278"/>
                  </a:lnTo>
                  <a:lnTo>
                    <a:pt x="140" y="267"/>
                  </a:lnTo>
                  <a:lnTo>
                    <a:pt x="140" y="26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6" name="Freeform 270"/>
            <p:cNvSpPr>
              <a:spLocks/>
            </p:cNvSpPr>
            <p:nvPr/>
          </p:nvSpPr>
          <p:spPr bwMode="auto">
            <a:xfrm>
              <a:off x="-366" y="-663"/>
              <a:ext cx="6" cy="16"/>
            </a:xfrm>
            <a:custGeom>
              <a:avLst/>
              <a:gdLst>
                <a:gd name="T0" fmla="*/ 0 w 162"/>
                <a:gd name="T1" fmla="*/ 0 h 394"/>
                <a:gd name="T2" fmla="*/ 0 w 162"/>
                <a:gd name="T3" fmla="*/ 0 h 394"/>
                <a:gd name="T4" fmla="*/ 0 w 162"/>
                <a:gd name="T5" fmla="*/ 0 h 394"/>
                <a:gd name="T6" fmla="*/ 0 w 162"/>
                <a:gd name="T7" fmla="*/ 0 h 394"/>
                <a:gd name="T8" fmla="*/ 0 w 162"/>
                <a:gd name="T9" fmla="*/ 0 h 394"/>
                <a:gd name="T10" fmla="*/ 0 w 162"/>
                <a:gd name="T11" fmla="*/ 0 h 394"/>
                <a:gd name="T12" fmla="*/ 0 w 162"/>
                <a:gd name="T13" fmla="*/ 0 h 394"/>
                <a:gd name="T14" fmla="*/ 0 w 162"/>
                <a:gd name="T15" fmla="*/ 0 h 394"/>
                <a:gd name="T16" fmla="*/ 0 w 162"/>
                <a:gd name="T17" fmla="*/ 0 h 394"/>
                <a:gd name="T18" fmla="*/ 0 w 162"/>
                <a:gd name="T19" fmla="*/ 0 h 394"/>
                <a:gd name="T20" fmla="*/ 0 w 162"/>
                <a:gd name="T21" fmla="*/ 0 h 394"/>
                <a:gd name="T22" fmla="*/ 0 w 162"/>
                <a:gd name="T23" fmla="*/ 0 h 394"/>
                <a:gd name="T24" fmla="*/ 0 w 162"/>
                <a:gd name="T25" fmla="*/ 0 h 394"/>
                <a:gd name="T26" fmla="*/ 0 w 162"/>
                <a:gd name="T27" fmla="*/ 0 h 394"/>
                <a:gd name="T28" fmla="*/ 0 w 162"/>
                <a:gd name="T29" fmla="*/ 0 h 394"/>
                <a:gd name="T30" fmla="*/ 0 w 162"/>
                <a:gd name="T31" fmla="*/ 0 h 394"/>
                <a:gd name="T32" fmla="*/ 0 w 162"/>
                <a:gd name="T33" fmla="*/ 0 h 394"/>
                <a:gd name="T34" fmla="*/ 0 w 162"/>
                <a:gd name="T35" fmla="*/ 0 h 394"/>
                <a:gd name="T36" fmla="*/ 0 w 162"/>
                <a:gd name="T37" fmla="*/ 0 h 394"/>
                <a:gd name="T38" fmla="*/ 0 w 162"/>
                <a:gd name="T39" fmla="*/ 0 h 394"/>
                <a:gd name="T40" fmla="*/ 0 w 162"/>
                <a:gd name="T41" fmla="*/ 0 h 394"/>
                <a:gd name="T42" fmla="*/ 0 w 162"/>
                <a:gd name="T43" fmla="*/ 0 h 394"/>
                <a:gd name="T44" fmla="*/ 0 w 162"/>
                <a:gd name="T45" fmla="*/ 0 h 394"/>
                <a:gd name="T46" fmla="*/ 0 w 162"/>
                <a:gd name="T47" fmla="*/ 0 h 394"/>
                <a:gd name="T48" fmla="*/ 0 w 162"/>
                <a:gd name="T49" fmla="*/ 0 h 394"/>
                <a:gd name="T50" fmla="*/ 0 w 162"/>
                <a:gd name="T51" fmla="*/ 0 h 394"/>
                <a:gd name="T52" fmla="*/ 0 w 162"/>
                <a:gd name="T53" fmla="*/ 0 h 394"/>
                <a:gd name="T54" fmla="*/ 0 w 162"/>
                <a:gd name="T55" fmla="*/ 0 h 39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62"/>
                <a:gd name="T85" fmla="*/ 0 h 394"/>
                <a:gd name="T86" fmla="*/ 162 w 162"/>
                <a:gd name="T87" fmla="*/ 394 h 39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62" h="394">
                  <a:moveTo>
                    <a:pt x="162" y="377"/>
                  </a:moveTo>
                  <a:lnTo>
                    <a:pt x="146" y="171"/>
                  </a:lnTo>
                  <a:lnTo>
                    <a:pt x="162" y="50"/>
                  </a:lnTo>
                  <a:lnTo>
                    <a:pt x="146" y="22"/>
                  </a:lnTo>
                  <a:lnTo>
                    <a:pt x="108" y="10"/>
                  </a:lnTo>
                  <a:lnTo>
                    <a:pt x="70" y="5"/>
                  </a:lnTo>
                  <a:lnTo>
                    <a:pt x="33" y="0"/>
                  </a:lnTo>
                  <a:lnTo>
                    <a:pt x="22" y="16"/>
                  </a:lnTo>
                  <a:lnTo>
                    <a:pt x="17" y="38"/>
                  </a:lnTo>
                  <a:lnTo>
                    <a:pt x="12" y="66"/>
                  </a:lnTo>
                  <a:lnTo>
                    <a:pt x="0" y="88"/>
                  </a:lnTo>
                  <a:lnTo>
                    <a:pt x="0" y="116"/>
                  </a:lnTo>
                  <a:lnTo>
                    <a:pt x="6" y="144"/>
                  </a:lnTo>
                  <a:lnTo>
                    <a:pt x="12" y="166"/>
                  </a:lnTo>
                  <a:lnTo>
                    <a:pt x="12" y="199"/>
                  </a:lnTo>
                  <a:lnTo>
                    <a:pt x="6" y="227"/>
                  </a:lnTo>
                  <a:lnTo>
                    <a:pt x="12" y="254"/>
                  </a:lnTo>
                  <a:lnTo>
                    <a:pt x="12" y="289"/>
                  </a:lnTo>
                  <a:lnTo>
                    <a:pt x="12" y="322"/>
                  </a:lnTo>
                  <a:lnTo>
                    <a:pt x="22" y="344"/>
                  </a:lnTo>
                  <a:lnTo>
                    <a:pt x="33" y="360"/>
                  </a:lnTo>
                  <a:lnTo>
                    <a:pt x="44" y="377"/>
                  </a:lnTo>
                  <a:lnTo>
                    <a:pt x="65" y="394"/>
                  </a:lnTo>
                  <a:lnTo>
                    <a:pt x="162" y="394"/>
                  </a:lnTo>
                  <a:lnTo>
                    <a:pt x="162" y="382"/>
                  </a:lnTo>
                  <a:lnTo>
                    <a:pt x="162" y="37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7" name="Freeform 271"/>
            <p:cNvSpPr>
              <a:spLocks/>
            </p:cNvSpPr>
            <p:nvPr/>
          </p:nvSpPr>
          <p:spPr bwMode="auto">
            <a:xfrm>
              <a:off x="-378" y="-621"/>
              <a:ext cx="2" cy="17"/>
            </a:xfrm>
            <a:custGeom>
              <a:avLst/>
              <a:gdLst>
                <a:gd name="T0" fmla="*/ 0 w 71"/>
                <a:gd name="T1" fmla="*/ 0 h 405"/>
                <a:gd name="T2" fmla="*/ 0 w 71"/>
                <a:gd name="T3" fmla="*/ 0 h 405"/>
                <a:gd name="T4" fmla="*/ 0 w 71"/>
                <a:gd name="T5" fmla="*/ 0 h 405"/>
                <a:gd name="T6" fmla="*/ 0 w 71"/>
                <a:gd name="T7" fmla="*/ 0 h 405"/>
                <a:gd name="T8" fmla="*/ 0 w 71"/>
                <a:gd name="T9" fmla="*/ 0 h 405"/>
                <a:gd name="T10" fmla="*/ 0 w 71"/>
                <a:gd name="T11" fmla="*/ 0 h 405"/>
                <a:gd name="T12" fmla="*/ 0 w 71"/>
                <a:gd name="T13" fmla="*/ 0 h 405"/>
                <a:gd name="T14" fmla="*/ 0 w 71"/>
                <a:gd name="T15" fmla="*/ 0 h 405"/>
                <a:gd name="T16" fmla="*/ 0 w 71"/>
                <a:gd name="T17" fmla="*/ 0 h 405"/>
                <a:gd name="T18" fmla="*/ 0 w 71"/>
                <a:gd name="T19" fmla="*/ 0 h 405"/>
                <a:gd name="T20" fmla="*/ 0 w 71"/>
                <a:gd name="T21" fmla="*/ 0 h 405"/>
                <a:gd name="T22" fmla="*/ 0 w 71"/>
                <a:gd name="T23" fmla="*/ 0 h 405"/>
                <a:gd name="T24" fmla="*/ 0 w 71"/>
                <a:gd name="T25" fmla="*/ 0 h 405"/>
                <a:gd name="T26" fmla="*/ 0 w 71"/>
                <a:gd name="T27" fmla="*/ 0 h 405"/>
                <a:gd name="T28" fmla="*/ 0 w 71"/>
                <a:gd name="T29" fmla="*/ 0 h 4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1"/>
                <a:gd name="T46" fmla="*/ 0 h 405"/>
                <a:gd name="T47" fmla="*/ 71 w 71"/>
                <a:gd name="T48" fmla="*/ 405 h 40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1" h="405">
                  <a:moveTo>
                    <a:pt x="71" y="371"/>
                  </a:moveTo>
                  <a:lnTo>
                    <a:pt x="55" y="10"/>
                  </a:lnTo>
                  <a:lnTo>
                    <a:pt x="44" y="5"/>
                  </a:lnTo>
                  <a:lnTo>
                    <a:pt x="27" y="0"/>
                  </a:lnTo>
                  <a:lnTo>
                    <a:pt x="16" y="0"/>
                  </a:lnTo>
                  <a:lnTo>
                    <a:pt x="0" y="5"/>
                  </a:lnTo>
                  <a:lnTo>
                    <a:pt x="5" y="398"/>
                  </a:lnTo>
                  <a:lnTo>
                    <a:pt x="22" y="405"/>
                  </a:lnTo>
                  <a:lnTo>
                    <a:pt x="33" y="398"/>
                  </a:lnTo>
                  <a:lnTo>
                    <a:pt x="44" y="393"/>
                  </a:lnTo>
                  <a:lnTo>
                    <a:pt x="65" y="393"/>
                  </a:lnTo>
                  <a:lnTo>
                    <a:pt x="65" y="388"/>
                  </a:lnTo>
                  <a:lnTo>
                    <a:pt x="71" y="382"/>
                  </a:lnTo>
                  <a:lnTo>
                    <a:pt x="71" y="377"/>
                  </a:lnTo>
                  <a:lnTo>
                    <a:pt x="71" y="37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8" name="Freeform 272"/>
            <p:cNvSpPr>
              <a:spLocks/>
            </p:cNvSpPr>
            <p:nvPr/>
          </p:nvSpPr>
          <p:spPr bwMode="auto">
            <a:xfrm>
              <a:off x="-349" y="-745"/>
              <a:ext cx="9" cy="21"/>
            </a:xfrm>
            <a:custGeom>
              <a:avLst/>
              <a:gdLst>
                <a:gd name="T0" fmla="*/ 0 w 243"/>
                <a:gd name="T1" fmla="*/ 0 h 527"/>
                <a:gd name="T2" fmla="*/ 0 w 243"/>
                <a:gd name="T3" fmla="*/ 0 h 527"/>
                <a:gd name="T4" fmla="*/ 0 w 243"/>
                <a:gd name="T5" fmla="*/ 0 h 527"/>
                <a:gd name="T6" fmla="*/ 0 w 243"/>
                <a:gd name="T7" fmla="*/ 0 h 527"/>
                <a:gd name="T8" fmla="*/ 0 w 243"/>
                <a:gd name="T9" fmla="*/ 0 h 527"/>
                <a:gd name="T10" fmla="*/ 0 w 243"/>
                <a:gd name="T11" fmla="*/ 0 h 527"/>
                <a:gd name="T12" fmla="*/ 0 w 243"/>
                <a:gd name="T13" fmla="*/ 0 h 527"/>
                <a:gd name="T14" fmla="*/ 0 w 243"/>
                <a:gd name="T15" fmla="*/ 0 h 527"/>
                <a:gd name="T16" fmla="*/ 0 w 243"/>
                <a:gd name="T17" fmla="*/ 0 h 527"/>
                <a:gd name="T18" fmla="*/ 0 w 243"/>
                <a:gd name="T19" fmla="*/ 0 h 527"/>
                <a:gd name="T20" fmla="*/ 0 w 243"/>
                <a:gd name="T21" fmla="*/ 0 h 527"/>
                <a:gd name="T22" fmla="*/ 0 w 243"/>
                <a:gd name="T23" fmla="*/ 0 h 527"/>
                <a:gd name="T24" fmla="*/ 0 w 243"/>
                <a:gd name="T25" fmla="*/ 0 h 527"/>
                <a:gd name="T26" fmla="*/ 0 w 243"/>
                <a:gd name="T27" fmla="*/ 0 h 527"/>
                <a:gd name="T28" fmla="*/ 0 w 243"/>
                <a:gd name="T29" fmla="*/ 0 h 527"/>
                <a:gd name="T30" fmla="*/ 0 w 243"/>
                <a:gd name="T31" fmla="*/ 0 h 527"/>
                <a:gd name="T32" fmla="*/ 0 w 243"/>
                <a:gd name="T33" fmla="*/ 0 h 527"/>
                <a:gd name="T34" fmla="*/ 0 w 243"/>
                <a:gd name="T35" fmla="*/ 0 h 527"/>
                <a:gd name="T36" fmla="*/ 0 w 243"/>
                <a:gd name="T37" fmla="*/ 0 h 527"/>
                <a:gd name="T38" fmla="*/ 0 w 243"/>
                <a:gd name="T39" fmla="*/ 0 h 527"/>
                <a:gd name="T40" fmla="*/ 0 w 243"/>
                <a:gd name="T41" fmla="*/ 0 h 527"/>
                <a:gd name="T42" fmla="*/ 0 w 243"/>
                <a:gd name="T43" fmla="*/ 0 h 527"/>
                <a:gd name="T44" fmla="*/ 0 w 243"/>
                <a:gd name="T45" fmla="*/ 0 h 527"/>
                <a:gd name="T46" fmla="*/ 0 w 243"/>
                <a:gd name="T47" fmla="*/ 0 h 527"/>
                <a:gd name="T48" fmla="*/ 0 w 243"/>
                <a:gd name="T49" fmla="*/ 0 h 527"/>
                <a:gd name="T50" fmla="*/ 0 w 243"/>
                <a:gd name="T51" fmla="*/ 0 h 527"/>
                <a:gd name="T52" fmla="*/ 0 w 243"/>
                <a:gd name="T53" fmla="*/ 0 h 527"/>
                <a:gd name="T54" fmla="*/ 0 w 243"/>
                <a:gd name="T55" fmla="*/ 0 h 527"/>
                <a:gd name="T56" fmla="*/ 0 w 243"/>
                <a:gd name="T57" fmla="*/ 0 h 527"/>
                <a:gd name="T58" fmla="*/ 0 w 243"/>
                <a:gd name="T59" fmla="*/ 0 h 527"/>
                <a:gd name="T60" fmla="*/ 0 w 243"/>
                <a:gd name="T61" fmla="*/ 0 h 527"/>
                <a:gd name="T62" fmla="*/ 0 w 243"/>
                <a:gd name="T63" fmla="*/ 0 h 527"/>
                <a:gd name="T64" fmla="*/ 0 w 243"/>
                <a:gd name="T65" fmla="*/ 0 h 527"/>
                <a:gd name="T66" fmla="*/ 0 w 243"/>
                <a:gd name="T67" fmla="*/ 0 h 527"/>
                <a:gd name="T68" fmla="*/ 0 w 243"/>
                <a:gd name="T69" fmla="*/ 0 h 527"/>
                <a:gd name="T70" fmla="*/ 0 w 243"/>
                <a:gd name="T71" fmla="*/ 0 h 527"/>
                <a:gd name="T72" fmla="*/ 0 w 243"/>
                <a:gd name="T73" fmla="*/ 0 h 527"/>
                <a:gd name="T74" fmla="*/ 0 w 243"/>
                <a:gd name="T75" fmla="*/ 0 h 527"/>
                <a:gd name="T76" fmla="*/ 0 w 243"/>
                <a:gd name="T77" fmla="*/ 0 h 527"/>
                <a:gd name="T78" fmla="*/ 0 w 243"/>
                <a:gd name="T79" fmla="*/ 0 h 527"/>
                <a:gd name="T80" fmla="*/ 0 w 243"/>
                <a:gd name="T81" fmla="*/ 0 h 527"/>
                <a:gd name="T82" fmla="*/ 0 w 243"/>
                <a:gd name="T83" fmla="*/ 0 h 527"/>
                <a:gd name="T84" fmla="*/ 0 w 243"/>
                <a:gd name="T85" fmla="*/ 0 h 527"/>
                <a:gd name="T86" fmla="*/ 0 w 243"/>
                <a:gd name="T87" fmla="*/ 0 h 527"/>
                <a:gd name="T88" fmla="*/ 0 w 243"/>
                <a:gd name="T89" fmla="*/ 0 h 527"/>
                <a:gd name="T90" fmla="*/ 0 w 243"/>
                <a:gd name="T91" fmla="*/ 0 h 527"/>
                <a:gd name="T92" fmla="*/ 0 w 243"/>
                <a:gd name="T93" fmla="*/ 0 h 527"/>
                <a:gd name="T94" fmla="*/ 0 w 243"/>
                <a:gd name="T95" fmla="*/ 0 h 527"/>
                <a:gd name="T96" fmla="*/ 0 w 243"/>
                <a:gd name="T97" fmla="*/ 0 h 5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3"/>
                <a:gd name="T148" fmla="*/ 0 h 527"/>
                <a:gd name="T149" fmla="*/ 243 w 243"/>
                <a:gd name="T150" fmla="*/ 527 h 52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3" h="527">
                  <a:moveTo>
                    <a:pt x="243" y="489"/>
                  </a:moveTo>
                  <a:lnTo>
                    <a:pt x="243" y="483"/>
                  </a:lnTo>
                  <a:lnTo>
                    <a:pt x="243" y="477"/>
                  </a:lnTo>
                  <a:lnTo>
                    <a:pt x="238" y="472"/>
                  </a:lnTo>
                  <a:lnTo>
                    <a:pt x="238" y="467"/>
                  </a:lnTo>
                  <a:lnTo>
                    <a:pt x="232" y="455"/>
                  </a:lnTo>
                  <a:lnTo>
                    <a:pt x="232" y="439"/>
                  </a:lnTo>
                  <a:lnTo>
                    <a:pt x="227" y="422"/>
                  </a:lnTo>
                  <a:lnTo>
                    <a:pt x="222" y="405"/>
                  </a:lnTo>
                  <a:lnTo>
                    <a:pt x="211" y="377"/>
                  </a:lnTo>
                  <a:lnTo>
                    <a:pt x="205" y="356"/>
                  </a:lnTo>
                  <a:lnTo>
                    <a:pt x="200" y="328"/>
                  </a:lnTo>
                  <a:lnTo>
                    <a:pt x="200" y="294"/>
                  </a:lnTo>
                  <a:lnTo>
                    <a:pt x="195" y="283"/>
                  </a:lnTo>
                  <a:lnTo>
                    <a:pt x="195" y="266"/>
                  </a:lnTo>
                  <a:lnTo>
                    <a:pt x="189" y="256"/>
                  </a:lnTo>
                  <a:lnTo>
                    <a:pt x="184" y="239"/>
                  </a:lnTo>
                  <a:lnTo>
                    <a:pt x="172" y="216"/>
                  </a:lnTo>
                  <a:lnTo>
                    <a:pt x="167" y="200"/>
                  </a:lnTo>
                  <a:lnTo>
                    <a:pt x="162" y="178"/>
                  </a:lnTo>
                  <a:lnTo>
                    <a:pt x="162" y="150"/>
                  </a:lnTo>
                  <a:lnTo>
                    <a:pt x="162" y="128"/>
                  </a:lnTo>
                  <a:lnTo>
                    <a:pt x="162" y="105"/>
                  </a:lnTo>
                  <a:lnTo>
                    <a:pt x="156" y="78"/>
                  </a:lnTo>
                  <a:lnTo>
                    <a:pt x="146" y="55"/>
                  </a:lnTo>
                  <a:lnTo>
                    <a:pt x="119" y="39"/>
                  </a:lnTo>
                  <a:lnTo>
                    <a:pt x="87" y="28"/>
                  </a:lnTo>
                  <a:lnTo>
                    <a:pt x="54" y="17"/>
                  </a:lnTo>
                  <a:lnTo>
                    <a:pt x="22" y="0"/>
                  </a:lnTo>
                  <a:lnTo>
                    <a:pt x="6" y="45"/>
                  </a:lnTo>
                  <a:lnTo>
                    <a:pt x="0" y="100"/>
                  </a:lnTo>
                  <a:lnTo>
                    <a:pt x="0" y="155"/>
                  </a:lnTo>
                  <a:lnTo>
                    <a:pt x="6" y="216"/>
                  </a:lnTo>
                  <a:lnTo>
                    <a:pt x="11" y="283"/>
                  </a:lnTo>
                  <a:lnTo>
                    <a:pt x="16" y="344"/>
                  </a:lnTo>
                  <a:lnTo>
                    <a:pt x="27" y="405"/>
                  </a:lnTo>
                  <a:lnTo>
                    <a:pt x="27" y="461"/>
                  </a:lnTo>
                  <a:lnTo>
                    <a:pt x="59" y="489"/>
                  </a:lnTo>
                  <a:lnTo>
                    <a:pt x="98" y="500"/>
                  </a:lnTo>
                  <a:lnTo>
                    <a:pt x="146" y="505"/>
                  </a:lnTo>
                  <a:lnTo>
                    <a:pt x="184" y="522"/>
                  </a:lnTo>
                  <a:lnTo>
                    <a:pt x="195" y="522"/>
                  </a:lnTo>
                  <a:lnTo>
                    <a:pt x="211" y="527"/>
                  </a:lnTo>
                  <a:lnTo>
                    <a:pt x="227" y="522"/>
                  </a:lnTo>
                  <a:lnTo>
                    <a:pt x="243" y="505"/>
                  </a:lnTo>
                  <a:lnTo>
                    <a:pt x="243" y="494"/>
                  </a:lnTo>
                  <a:lnTo>
                    <a:pt x="243" y="48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9" name="Freeform 273"/>
            <p:cNvSpPr>
              <a:spLocks/>
            </p:cNvSpPr>
            <p:nvPr/>
          </p:nvSpPr>
          <p:spPr bwMode="auto">
            <a:xfrm>
              <a:off x="-368" y="-700"/>
              <a:ext cx="7" cy="15"/>
            </a:xfrm>
            <a:custGeom>
              <a:avLst/>
              <a:gdLst>
                <a:gd name="T0" fmla="*/ 0 w 178"/>
                <a:gd name="T1" fmla="*/ 0 h 389"/>
                <a:gd name="T2" fmla="*/ 0 w 178"/>
                <a:gd name="T3" fmla="*/ 0 h 389"/>
                <a:gd name="T4" fmla="*/ 0 w 178"/>
                <a:gd name="T5" fmla="*/ 0 h 389"/>
                <a:gd name="T6" fmla="*/ 0 w 178"/>
                <a:gd name="T7" fmla="*/ 0 h 389"/>
                <a:gd name="T8" fmla="*/ 0 w 178"/>
                <a:gd name="T9" fmla="*/ 0 h 389"/>
                <a:gd name="T10" fmla="*/ 0 w 178"/>
                <a:gd name="T11" fmla="*/ 0 h 389"/>
                <a:gd name="T12" fmla="*/ 0 w 178"/>
                <a:gd name="T13" fmla="*/ 0 h 389"/>
                <a:gd name="T14" fmla="*/ 0 w 178"/>
                <a:gd name="T15" fmla="*/ 0 h 389"/>
                <a:gd name="T16" fmla="*/ 0 w 178"/>
                <a:gd name="T17" fmla="*/ 0 h 389"/>
                <a:gd name="T18" fmla="*/ 0 w 178"/>
                <a:gd name="T19" fmla="*/ 0 h 389"/>
                <a:gd name="T20" fmla="*/ 0 w 178"/>
                <a:gd name="T21" fmla="*/ 0 h 389"/>
                <a:gd name="T22" fmla="*/ 0 w 178"/>
                <a:gd name="T23" fmla="*/ 0 h 389"/>
                <a:gd name="T24" fmla="*/ 0 w 178"/>
                <a:gd name="T25" fmla="*/ 0 h 389"/>
                <a:gd name="T26" fmla="*/ 0 w 178"/>
                <a:gd name="T27" fmla="*/ 0 h 389"/>
                <a:gd name="T28" fmla="*/ 0 w 178"/>
                <a:gd name="T29" fmla="*/ 0 h 389"/>
                <a:gd name="T30" fmla="*/ 0 w 178"/>
                <a:gd name="T31" fmla="*/ 0 h 389"/>
                <a:gd name="T32" fmla="*/ 0 w 178"/>
                <a:gd name="T33" fmla="*/ 0 h 389"/>
                <a:gd name="T34" fmla="*/ 0 w 178"/>
                <a:gd name="T35" fmla="*/ 0 h 389"/>
                <a:gd name="T36" fmla="*/ 0 w 178"/>
                <a:gd name="T37" fmla="*/ 0 h 389"/>
                <a:gd name="T38" fmla="*/ 0 w 178"/>
                <a:gd name="T39" fmla="*/ 0 h 389"/>
                <a:gd name="T40" fmla="*/ 0 w 178"/>
                <a:gd name="T41" fmla="*/ 0 h 389"/>
                <a:gd name="T42" fmla="*/ 0 w 178"/>
                <a:gd name="T43" fmla="*/ 0 h 389"/>
                <a:gd name="T44" fmla="*/ 0 w 178"/>
                <a:gd name="T45" fmla="*/ 0 h 389"/>
                <a:gd name="T46" fmla="*/ 0 w 178"/>
                <a:gd name="T47" fmla="*/ 0 h 389"/>
                <a:gd name="T48" fmla="*/ 0 w 178"/>
                <a:gd name="T49" fmla="*/ 0 h 389"/>
                <a:gd name="T50" fmla="*/ 0 w 178"/>
                <a:gd name="T51" fmla="*/ 0 h 389"/>
                <a:gd name="T52" fmla="*/ 0 w 178"/>
                <a:gd name="T53" fmla="*/ 0 h 389"/>
                <a:gd name="T54" fmla="*/ 0 w 178"/>
                <a:gd name="T55" fmla="*/ 0 h 389"/>
                <a:gd name="T56" fmla="*/ 0 w 178"/>
                <a:gd name="T57" fmla="*/ 0 h 389"/>
                <a:gd name="T58" fmla="*/ 0 w 178"/>
                <a:gd name="T59" fmla="*/ 0 h 38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8"/>
                <a:gd name="T91" fmla="*/ 0 h 389"/>
                <a:gd name="T92" fmla="*/ 178 w 178"/>
                <a:gd name="T93" fmla="*/ 389 h 38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8" h="389">
                  <a:moveTo>
                    <a:pt x="178" y="366"/>
                  </a:moveTo>
                  <a:lnTo>
                    <a:pt x="156" y="34"/>
                  </a:lnTo>
                  <a:lnTo>
                    <a:pt x="124" y="22"/>
                  </a:lnTo>
                  <a:lnTo>
                    <a:pt x="92" y="11"/>
                  </a:lnTo>
                  <a:lnTo>
                    <a:pt x="53" y="6"/>
                  </a:lnTo>
                  <a:lnTo>
                    <a:pt x="21" y="0"/>
                  </a:lnTo>
                  <a:lnTo>
                    <a:pt x="16" y="17"/>
                  </a:lnTo>
                  <a:lnTo>
                    <a:pt x="16" y="34"/>
                  </a:lnTo>
                  <a:lnTo>
                    <a:pt x="16" y="50"/>
                  </a:lnTo>
                  <a:lnTo>
                    <a:pt x="11" y="72"/>
                  </a:lnTo>
                  <a:lnTo>
                    <a:pt x="5" y="105"/>
                  </a:lnTo>
                  <a:lnTo>
                    <a:pt x="0" y="139"/>
                  </a:lnTo>
                  <a:lnTo>
                    <a:pt x="5" y="167"/>
                  </a:lnTo>
                  <a:lnTo>
                    <a:pt x="11" y="195"/>
                  </a:lnTo>
                  <a:lnTo>
                    <a:pt x="16" y="228"/>
                  </a:lnTo>
                  <a:lnTo>
                    <a:pt x="21" y="255"/>
                  </a:lnTo>
                  <a:lnTo>
                    <a:pt x="27" y="283"/>
                  </a:lnTo>
                  <a:lnTo>
                    <a:pt x="32" y="316"/>
                  </a:lnTo>
                  <a:lnTo>
                    <a:pt x="27" y="322"/>
                  </a:lnTo>
                  <a:lnTo>
                    <a:pt x="27" y="333"/>
                  </a:lnTo>
                  <a:lnTo>
                    <a:pt x="21" y="339"/>
                  </a:lnTo>
                  <a:lnTo>
                    <a:pt x="21" y="349"/>
                  </a:lnTo>
                  <a:lnTo>
                    <a:pt x="53" y="372"/>
                  </a:lnTo>
                  <a:lnTo>
                    <a:pt x="92" y="383"/>
                  </a:lnTo>
                  <a:lnTo>
                    <a:pt x="135" y="389"/>
                  </a:lnTo>
                  <a:lnTo>
                    <a:pt x="178" y="389"/>
                  </a:lnTo>
                  <a:lnTo>
                    <a:pt x="178" y="383"/>
                  </a:lnTo>
                  <a:lnTo>
                    <a:pt x="178" y="377"/>
                  </a:lnTo>
                  <a:lnTo>
                    <a:pt x="178" y="372"/>
                  </a:lnTo>
                  <a:lnTo>
                    <a:pt x="178" y="36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0" name="Freeform 274"/>
            <p:cNvSpPr>
              <a:spLocks/>
            </p:cNvSpPr>
            <p:nvPr/>
          </p:nvSpPr>
          <p:spPr bwMode="auto">
            <a:xfrm>
              <a:off x="-381" y="-664"/>
              <a:ext cx="3" cy="19"/>
            </a:xfrm>
            <a:custGeom>
              <a:avLst/>
              <a:gdLst>
                <a:gd name="T0" fmla="*/ 0 w 75"/>
                <a:gd name="T1" fmla="*/ 0 h 477"/>
                <a:gd name="T2" fmla="*/ 0 w 75"/>
                <a:gd name="T3" fmla="*/ 0 h 477"/>
                <a:gd name="T4" fmla="*/ 0 w 75"/>
                <a:gd name="T5" fmla="*/ 0 h 477"/>
                <a:gd name="T6" fmla="*/ 0 w 75"/>
                <a:gd name="T7" fmla="*/ 0 h 477"/>
                <a:gd name="T8" fmla="*/ 0 w 75"/>
                <a:gd name="T9" fmla="*/ 0 h 477"/>
                <a:gd name="T10" fmla="*/ 0 w 75"/>
                <a:gd name="T11" fmla="*/ 0 h 477"/>
                <a:gd name="T12" fmla="*/ 0 w 75"/>
                <a:gd name="T13" fmla="*/ 0 h 477"/>
                <a:gd name="T14" fmla="*/ 0 w 75"/>
                <a:gd name="T15" fmla="*/ 0 h 477"/>
                <a:gd name="T16" fmla="*/ 0 w 75"/>
                <a:gd name="T17" fmla="*/ 0 h 477"/>
                <a:gd name="T18" fmla="*/ 0 w 75"/>
                <a:gd name="T19" fmla="*/ 0 h 477"/>
                <a:gd name="T20" fmla="*/ 0 w 75"/>
                <a:gd name="T21" fmla="*/ 0 h 4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5"/>
                <a:gd name="T34" fmla="*/ 0 h 477"/>
                <a:gd name="T35" fmla="*/ 75 w 75"/>
                <a:gd name="T36" fmla="*/ 477 h 47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5" h="477">
                  <a:moveTo>
                    <a:pt x="75" y="455"/>
                  </a:moveTo>
                  <a:lnTo>
                    <a:pt x="59" y="38"/>
                  </a:lnTo>
                  <a:lnTo>
                    <a:pt x="53" y="33"/>
                  </a:lnTo>
                  <a:lnTo>
                    <a:pt x="37" y="16"/>
                  </a:lnTo>
                  <a:lnTo>
                    <a:pt x="21" y="5"/>
                  </a:lnTo>
                  <a:lnTo>
                    <a:pt x="0" y="0"/>
                  </a:lnTo>
                  <a:lnTo>
                    <a:pt x="37" y="443"/>
                  </a:lnTo>
                  <a:lnTo>
                    <a:pt x="43" y="455"/>
                  </a:lnTo>
                  <a:lnTo>
                    <a:pt x="53" y="471"/>
                  </a:lnTo>
                  <a:lnTo>
                    <a:pt x="64" y="477"/>
                  </a:lnTo>
                  <a:lnTo>
                    <a:pt x="75" y="45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1" name="Freeform 275"/>
            <p:cNvSpPr>
              <a:spLocks/>
            </p:cNvSpPr>
            <p:nvPr/>
          </p:nvSpPr>
          <p:spPr bwMode="auto">
            <a:xfrm>
              <a:off x="-372" y="-750"/>
              <a:ext cx="7" cy="22"/>
            </a:xfrm>
            <a:custGeom>
              <a:avLst/>
              <a:gdLst>
                <a:gd name="T0" fmla="*/ 0 w 216"/>
                <a:gd name="T1" fmla="*/ 0 h 538"/>
                <a:gd name="T2" fmla="*/ 0 w 216"/>
                <a:gd name="T3" fmla="*/ 0 h 538"/>
                <a:gd name="T4" fmla="*/ 0 w 216"/>
                <a:gd name="T5" fmla="*/ 0 h 538"/>
                <a:gd name="T6" fmla="*/ 0 w 216"/>
                <a:gd name="T7" fmla="*/ 0 h 538"/>
                <a:gd name="T8" fmla="*/ 0 w 216"/>
                <a:gd name="T9" fmla="*/ 0 h 538"/>
                <a:gd name="T10" fmla="*/ 0 w 216"/>
                <a:gd name="T11" fmla="*/ 0 h 538"/>
                <a:gd name="T12" fmla="*/ 0 w 216"/>
                <a:gd name="T13" fmla="*/ 0 h 538"/>
                <a:gd name="T14" fmla="*/ 0 w 216"/>
                <a:gd name="T15" fmla="*/ 0 h 538"/>
                <a:gd name="T16" fmla="*/ 0 w 216"/>
                <a:gd name="T17" fmla="*/ 0 h 538"/>
                <a:gd name="T18" fmla="*/ 0 w 216"/>
                <a:gd name="T19" fmla="*/ 0 h 538"/>
                <a:gd name="T20" fmla="*/ 0 w 216"/>
                <a:gd name="T21" fmla="*/ 0 h 538"/>
                <a:gd name="T22" fmla="*/ 0 w 216"/>
                <a:gd name="T23" fmla="*/ 0 h 538"/>
                <a:gd name="T24" fmla="*/ 0 w 216"/>
                <a:gd name="T25" fmla="*/ 0 h 538"/>
                <a:gd name="T26" fmla="*/ 0 w 216"/>
                <a:gd name="T27" fmla="*/ 0 h 538"/>
                <a:gd name="T28" fmla="*/ 0 w 216"/>
                <a:gd name="T29" fmla="*/ 0 h 538"/>
                <a:gd name="T30" fmla="*/ 0 w 216"/>
                <a:gd name="T31" fmla="*/ 0 h 5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16"/>
                <a:gd name="T49" fmla="*/ 0 h 538"/>
                <a:gd name="T50" fmla="*/ 216 w 216"/>
                <a:gd name="T51" fmla="*/ 538 h 5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16" h="538">
                  <a:moveTo>
                    <a:pt x="216" y="505"/>
                  </a:moveTo>
                  <a:lnTo>
                    <a:pt x="156" y="33"/>
                  </a:lnTo>
                  <a:lnTo>
                    <a:pt x="0" y="0"/>
                  </a:lnTo>
                  <a:lnTo>
                    <a:pt x="59" y="500"/>
                  </a:lnTo>
                  <a:lnTo>
                    <a:pt x="81" y="510"/>
                  </a:lnTo>
                  <a:lnTo>
                    <a:pt x="113" y="516"/>
                  </a:lnTo>
                  <a:lnTo>
                    <a:pt x="140" y="521"/>
                  </a:lnTo>
                  <a:lnTo>
                    <a:pt x="161" y="538"/>
                  </a:lnTo>
                  <a:lnTo>
                    <a:pt x="172" y="533"/>
                  </a:lnTo>
                  <a:lnTo>
                    <a:pt x="189" y="538"/>
                  </a:lnTo>
                  <a:lnTo>
                    <a:pt x="200" y="533"/>
                  </a:lnTo>
                  <a:lnTo>
                    <a:pt x="216" y="521"/>
                  </a:lnTo>
                  <a:lnTo>
                    <a:pt x="216" y="510"/>
                  </a:lnTo>
                  <a:lnTo>
                    <a:pt x="216" y="5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2" name="Freeform 276"/>
            <p:cNvSpPr>
              <a:spLocks/>
            </p:cNvSpPr>
            <p:nvPr/>
          </p:nvSpPr>
          <p:spPr bwMode="auto">
            <a:xfrm>
              <a:off x="-390" y="-710"/>
              <a:ext cx="9" cy="24"/>
            </a:xfrm>
            <a:custGeom>
              <a:avLst/>
              <a:gdLst>
                <a:gd name="T0" fmla="*/ 0 w 254"/>
                <a:gd name="T1" fmla="*/ 0 h 599"/>
                <a:gd name="T2" fmla="*/ 0 w 254"/>
                <a:gd name="T3" fmla="*/ 0 h 599"/>
                <a:gd name="T4" fmla="*/ 0 w 254"/>
                <a:gd name="T5" fmla="*/ 0 h 599"/>
                <a:gd name="T6" fmla="*/ 0 w 254"/>
                <a:gd name="T7" fmla="*/ 0 h 599"/>
                <a:gd name="T8" fmla="*/ 0 w 254"/>
                <a:gd name="T9" fmla="*/ 0 h 599"/>
                <a:gd name="T10" fmla="*/ 0 w 254"/>
                <a:gd name="T11" fmla="*/ 0 h 599"/>
                <a:gd name="T12" fmla="*/ 0 w 254"/>
                <a:gd name="T13" fmla="*/ 0 h 599"/>
                <a:gd name="T14" fmla="*/ 0 w 254"/>
                <a:gd name="T15" fmla="*/ 0 h 599"/>
                <a:gd name="T16" fmla="*/ 0 w 254"/>
                <a:gd name="T17" fmla="*/ 0 h 599"/>
                <a:gd name="T18" fmla="*/ 0 w 254"/>
                <a:gd name="T19" fmla="*/ 0 h 599"/>
                <a:gd name="T20" fmla="*/ 0 w 254"/>
                <a:gd name="T21" fmla="*/ 0 h 599"/>
                <a:gd name="T22" fmla="*/ 0 w 254"/>
                <a:gd name="T23" fmla="*/ 0 h 599"/>
                <a:gd name="T24" fmla="*/ 0 w 254"/>
                <a:gd name="T25" fmla="*/ 0 h 599"/>
                <a:gd name="T26" fmla="*/ 0 w 254"/>
                <a:gd name="T27" fmla="*/ 0 h 599"/>
                <a:gd name="T28" fmla="*/ 0 w 254"/>
                <a:gd name="T29" fmla="*/ 0 h 599"/>
                <a:gd name="T30" fmla="*/ 0 w 254"/>
                <a:gd name="T31" fmla="*/ 0 h 599"/>
                <a:gd name="T32" fmla="*/ 0 w 254"/>
                <a:gd name="T33" fmla="*/ 0 h 599"/>
                <a:gd name="T34" fmla="*/ 0 w 254"/>
                <a:gd name="T35" fmla="*/ 0 h 599"/>
                <a:gd name="T36" fmla="*/ 0 w 254"/>
                <a:gd name="T37" fmla="*/ 0 h 599"/>
                <a:gd name="T38" fmla="*/ 0 w 254"/>
                <a:gd name="T39" fmla="*/ 0 h 599"/>
                <a:gd name="T40" fmla="*/ 0 w 254"/>
                <a:gd name="T41" fmla="*/ 0 h 599"/>
                <a:gd name="T42" fmla="*/ 0 w 254"/>
                <a:gd name="T43" fmla="*/ 0 h 599"/>
                <a:gd name="T44" fmla="*/ 0 w 254"/>
                <a:gd name="T45" fmla="*/ 0 h 599"/>
                <a:gd name="T46" fmla="*/ 0 w 254"/>
                <a:gd name="T47" fmla="*/ 0 h 599"/>
                <a:gd name="T48" fmla="*/ 0 w 254"/>
                <a:gd name="T49" fmla="*/ 0 h 599"/>
                <a:gd name="T50" fmla="*/ 0 w 254"/>
                <a:gd name="T51" fmla="*/ 0 h 599"/>
                <a:gd name="T52" fmla="*/ 0 w 254"/>
                <a:gd name="T53" fmla="*/ 0 h 599"/>
                <a:gd name="T54" fmla="*/ 0 w 254"/>
                <a:gd name="T55" fmla="*/ 0 h 599"/>
                <a:gd name="T56" fmla="*/ 0 w 254"/>
                <a:gd name="T57" fmla="*/ 0 h 599"/>
                <a:gd name="T58" fmla="*/ 0 w 254"/>
                <a:gd name="T59" fmla="*/ 0 h 599"/>
                <a:gd name="T60" fmla="*/ 0 w 254"/>
                <a:gd name="T61" fmla="*/ 0 h 599"/>
                <a:gd name="T62" fmla="*/ 0 w 254"/>
                <a:gd name="T63" fmla="*/ 0 h 5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54"/>
                <a:gd name="T97" fmla="*/ 0 h 599"/>
                <a:gd name="T98" fmla="*/ 254 w 254"/>
                <a:gd name="T99" fmla="*/ 599 h 59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54" h="599">
                  <a:moveTo>
                    <a:pt x="254" y="572"/>
                  </a:moveTo>
                  <a:lnTo>
                    <a:pt x="221" y="111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6" y="33"/>
                  </a:lnTo>
                  <a:lnTo>
                    <a:pt x="17" y="50"/>
                  </a:lnTo>
                  <a:lnTo>
                    <a:pt x="23" y="78"/>
                  </a:lnTo>
                  <a:lnTo>
                    <a:pt x="33" y="106"/>
                  </a:lnTo>
                  <a:lnTo>
                    <a:pt x="39" y="133"/>
                  </a:lnTo>
                  <a:lnTo>
                    <a:pt x="44" y="172"/>
                  </a:lnTo>
                  <a:lnTo>
                    <a:pt x="44" y="211"/>
                  </a:lnTo>
                  <a:lnTo>
                    <a:pt x="33" y="217"/>
                  </a:lnTo>
                  <a:lnTo>
                    <a:pt x="28" y="228"/>
                  </a:lnTo>
                  <a:lnTo>
                    <a:pt x="28" y="244"/>
                  </a:lnTo>
                  <a:lnTo>
                    <a:pt x="28" y="256"/>
                  </a:lnTo>
                  <a:lnTo>
                    <a:pt x="33" y="261"/>
                  </a:lnTo>
                  <a:lnTo>
                    <a:pt x="44" y="261"/>
                  </a:lnTo>
                  <a:lnTo>
                    <a:pt x="60" y="267"/>
                  </a:lnTo>
                  <a:lnTo>
                    <a:pt x="76" y="272"/>
                  </a:lnTo>
                  <a:lnTo>
                    <a:pt x="97" y="289"/>
                  </a:lnTo>
                  <a:lnTo>
                    <a:pt x="113" y="305"/>
                  </a:lnTo>
                  <a:lnTo>
                    <a:pt x="124" y="327"/>
                  </a:lnTo>
                  <a:lnTo>
                    <a:pt x="141" y="350"/>
                  </a:lnTo>
                  <a:lnTo>
                    <a:pt x="179" y="589"/>
                  </a:lnTo>
                  <a:lnTo>
                    <a:pt x="195" y="594"/>
                  </a:lnTo>
                  <a:lnTo>
                    <a:pt x="211" y="599"/>
                  </a:lnTo>
                  <a:lnTo>
                    <a:pt x="227" y="599"/>
                  </a:lnTo>
                  <a:lnTo>
                    <a:pt x="249" y="594"/>
                  </a:lnTo>
                  <a:lnTo>
                    <a:pt x="249" y="589"/>
                  </a:lnTo>
                  <a:lnTo>
                    <a:pt x="254" y="583"/>
                  </a:lnTo>
                  <a:lnTo>
                    <a:pt x="254" y="578"/>
                  </a:lnTo>
                  <a:lnTo>
                    <a:pt x="254" y="57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3" name="Freeform 277"/>
            <p:cNvSpPr>
              <a:spLocks/>
            </p:cNvSpPr>
            <p:nvPr/>
          </p:nvSpPr>
          <p:spPr bwMode="auto">
            <a:xfrm>
              <a:off x="-450" y="-514"/>
              <a:ext cx="3" cy="2"/>
            </a:xfrm>
            <a:custGeom>
              <a:avLst/>
              <a:gdLst>
                <a:gd name="T0" fmla="*/ 0 w 65"/>
                <a:gd name="T1" fmla="*/ 0 h 55"/>
                <a:gd name="T2" fmla="*/ 0 w 65"/>
                <a:gd name="T3" fmla="*/ 0 h 55"/>
                <a:gd name="T4" fmla="*/ 0 w 65"/>
                <a:gd name="T5" fmla="*/ 0 h 55"/>
                <a:gd name="T6" fmla="*/ 0 w 65"/>
                <a:gd name="T7" fmla="*/ 0 h 55"/>
                <a:gd name="T8" fmla="*/ 0 w 65"/>
                <a:gd name="T9" fmla="*/ 0 h 55"/>
                <a:gd name="T10" fmla="*/ 0 w 65"/>
                <a:gd name="T11" fmla="*/ 0 h 55"/>
                <a:gd name="T12" fmla="*/ 0 w 65"/>
                <a:gd name="T13" fmla="*/ 0 h 55"/>
                <a:gd name="T14" fmla="*/ 0 w 65"/>
                <a:gd name="T15" fmla="*/ 0 h 55"/>
                <a:gd name="T16" fmla="*/ 0 w 65"/>
                <a:gd name="T17" fmla="*/ 0 h 55"/>
                <a:gd name="T18" fmla="*/ 0 w 65"/>
                <a:gd name="T19" fmla="*/ 0 h 55"/>
                <a:gd name="T20" fmla="*/ 0 w 65"/>
                <a:gd name="T21" fmla="*/ 0 h 55"/>
                <a:gd name="T22" fmla="*/ 0 w 65"/>
                <a:gd name="T23" fmla="*/ 0 h 55"/>
                <a:gd name="T24" fmla="*/ 0 w 65"/>
                <a:gd name="T25" fmla="*/ 0 h 55"/>
                <a:gd name="T26" fmla="*/ 0 w 65"/>
                <a:gd name="T27" fmla="*/ 0 h 55"/>
                <a:gd name="T28" fmla="*/ 0 w 65"/>
                <a:gd name="T29" fmla="*/ 0 h 55"/>
                <a:gd name="T30" fmla="*/ 0 w 65"/>
                <a:gd name="T31" fmla="*/ 0 h 55"/>
                <a:gd name="T32" fmla="*/ 0 w 65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55"/>
                <a:gd name="T53" fmla="*/ 65 w 65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55">
                  <a:moveTo>
                    <a:pt x="65" y="5"/>
                  </a:moveTo>
                  <a:lnTo>
                    <a:pt x="53" y="0"/>
                  </a:lnTo>
                  <a:lnTo>
                    <a:pt x="43" y="0"/>
                  </a:lnTo>
                  <a:lnTo>
                    <a:pt x="32" y="0"/>
                  </a:lnTo>
                  <a:lnTo>
                    <a:pt x="21" y="5"/>
                  </a:lnTo>
                  <a:lnTo>
                    <a:pt x="16" y="17"/>
                  </a:lnTo>
                  <a:lnTo>
                    <a:pt x="11" y="22"/>
                  </a:lnTo>
                  <a:lnTo>
                    <a:pt x="5" y="39"/>
                  </a:lnTo>
                  <a:lnTo>
                    <a:pt x="0" y="55"/>
                  </a:lnTo>
                  <a:lnTo>
                    <a:pt x="21" y="55"/>
                  </a:lnTo>
                  <a:lnTo>
                    <a:pt x="37" y="50"/>
                  </a:lnTo>
                  <a:lnTo>
                    <a:pt x="53" y="39"/>
                  </a:lnTo>
                  <a:lnTo>
                    <a:pt x="65" y="22"/>
                  </a:lnTo>
                  <a:lnTo>
                    <a:pt x="65" y="10"/>
                  </a:lnTo>
                  <a:lnTo>
                    <a:pt x="65" y="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4" name="Freeform 278"/>
            <p:cNvSpPr>
              <a:spLocks/>
            </p:cNvSpPr>
            <p:nvPr/>
          </p:nvSpPr>
          <p:spPr bwMode="auto">
            <a:xfrm>
              <a:off x="-466" y="-478"/>
              <a:ext cx="5" cy="8"/>
            </a:xfrm>
            <a:custGeom>
              <a:avLst/>
              <a:gdLst>
                <a:gd name="T0" fmla="*/ 0 w 140"/>
                <a:gd name="T1" fmla="*/ 0 h 188"/>
                <a:gd name="T2" fmla="*/ 0 w 140"/>
                <a:gd name="T3" fmla="*/ 0 h 188"/>
                <a:gd name="T4" fmla="*/ 0 w 140"/>
                <a:gd name="T5" fmla="*/ 0 h 188"/>
                <a:gd name="T6" fmla="*/ 0 w 140"/>
                <a:gd name="T7" fmla="*/ 0 h 188"/>
                <a:gd name="T8" fmla="*/ 0 w 140"/>
                <a:gd name="T9" fmla="*/ 0 h 188"/>
                <a:gd name="T10" fmla="*/ 0 w 140"/>
                <a:gd name="T11" fmla="*/ 0 h 188"/>
                <a:gd name="T12" fmla="*/ 0 w 140"/>
                <a:gd name="T13" fmla="*/ 0 h 188"/>
                <a:gd name="T14" fmla="*/ 0 w 140"/>
                <a:gd name="T15" fmla="*/ 0 h 188"/>
                <a:gd name="T16" fmla="*/ 0 w 140"/>
                <a:gd name="T17" fmla="*/ 0 h 188"/>
                <a:gd name="T18" fmla="*/ 0 w 140"/>
                <a:gd name="T19" fmla="*/ 0 h 188"/>
                <a:gd name="T20" fmla="*/ 0 w 140"/>
                <a:gd name="T21" fmla="*/ 0 h 188"/>
                <a:gd name="T22" fmla="*/ 0 w 140"/>
                <a:gd name="T23" fmla="*/ 0 h 188"/>
                <a:gd name="T24" fmla="*/ 0 w 140"/>
                <a:gd name="T25" fmla="*/ 0 h 188"/>
                <a:gd name="T26" fmla="*/ 0 w 140"/>
                <a:gd name="T27" fmla="*/ 0 h 188"/>
                <a:gd name="T28" fmla="*/ 0 w 140"/>
                <a:gd name="T29" fmla="*/ 0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0"/>
                <a:gd name="T46" fmla="*/ 0 h 188"/>
                <a:gd name="T47" fmla="*/ 140 w 140"/>
                <a:gd name="T48" fmla="*/ 188 h 18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0" h="188">
                  <a:moveTo>
                    <a:pt x="140" y="166"/>
                  </a:moveTo>
                  <a:lnTo>
                    <a:pt x="108" y="50"/>
                  </a:lnTo>
                  <a:lnTo>
                    <a:pt x="92" y="33"/>
                  </a:lnTo>
                  <a:lnTo>
                    <a:pt x="69" y="16"/>
                  </a:lnTo>
                  <a:lnTo>
                    <a:pt x="37" y="5"/>
                  </a:lnTo>
                  <a:lnTo>
                    <a:pt x="5" y="0"/>
                  </a:lnTo>
                  <a:lnTo>
                    <a:pt x="0" y="38"/>
                  </a:lnTo>
                  <a:lnTo>
                    <a:pt x="10" y="77"/>
                  </a:lnTo>
                  <a:lnTo>
                    <a:pt x="32" y="121"/>
                  </a:lnTo>
                  <a:lnTo>
                    <a:pt x="48" y="155"/>
                  </a:lnTo>
                  <a:lnTo>
                    <a:pt x="129" y="188"/>
                  </a:lnTo>
                  <a:lnTo>
                    <a:pt x="129" y="183"/>
                  </a:lnTo>
                  <a:lnTo>
                    <a:pt x="134" y="177"/>
                  </a:lnTo>
                  <a:lnTo>
                    <a:pt x="140" y="171"/>
                  </a:lnTo>
                  <a:lnTo>
                    <a:pt x="140" y="16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5" name="Freeform 279"/>
            <p:cNvSpPr>
              <a:spLocks/>
            </p:cNvSpPr>
            <p:nvPr/>
          </p:nvSpPr>
          <p:spPr bwMode="auto">
            <a:xfrm>
              <a:off x="-451" y="-548"/>
              <a:ext cx="6" cy="18"/>
            </a:xfrm>
            <a:custGeom>
              <a:avLst/>
              <a:gdLst>
                <a:gd name="T0" fmla="*/ 0 w 161"/>
                <a:gd name="T1" fmla="*/ 0 h 462"/>
                <a:gd name="T2" fmla="*/ 0 w 161"/>
                <a:gd name="T3" fmla="*/ 0 h 462"/>
                <a:gd name="T4" fmla="*/ 0 w 161"/>
                <a:gd name="T5" fmla="*/ 0 h 462"/>
                <a:gd name="T6" fmla="*/ 0 w 161"/>
                <a:gd name="T7" fmla="*/ 0 h 462"/>
                <a:gd name="T8" fmla="*/ 0 w 161"/>
                <a:gd name="T9" fmla="*/ 0 h 462"/>
                <a:gd name="T10" fmla="*/ 0 w 161"/>
                <a:gd name="T11" fmla="*/ 0 h 462"/>
                <a:gd name="T12" fmla="*/ 0 w 161"/>
                <a:gd name="T13" fmla="*/ 0 h 462"/>
                <a:gd name="T14" fmla="*/ 0 w 161"/>
                <a:gd name="T15" fmla="*/ 0 h 462"/>
                <a:gd name="T16" fmla="*/ 0 w 161"/>
                <a:gd name="T17" fmla="*/ 0 h 462"/>
                <a:gd name="T18" fmla="*/ 0 w 161"/>
                <a:gd name="T19" fmla="*/ 0 h 462"/>
                <a:gd name="T20" fmla="*/ 0 w 161"/>
                <a:gd name="T21" fmla="*/ 0 h 462"/>
                <a:gd name="T22" fmla="*/ 0 w 161"/>
                <a:gd name="T23" fmla="*/ 0 h 462"/>
                <a:gd name="T24" fmla="*/ 0 w 161"/>
                <a:gd name="T25" fmla="*/ 0 h 462"/>
                <a:gd name="T26" fmla="*/ 0 w 161"/>
                <a:gd name="T27" fmla="*/ 0 h 462"/>
                <a:gd name="T28" fmla="*/ 0 w 161"/>
                <a:gd name="T29" fmla="*/ 0 h 462"/>
                <a:gd name="T30" fmla="*/ 0 w 161"/>
                <a:gd name="T31" fmla="*/ 0 h 462"/>
                <a:gd name="T32" fmla="*/ 0 w 161"/>
                <a:gd name="T33" fmla="*/ 0 h 462"/>
                <a:gd name="T34" fmla="*/ 0 w 161"/>
                <a:gd name="T35" fmla="*/ 0 h 462"/>
                <a:gd name="T36" fmla="*/ 0 w 161"/>
                <a:gd name="T37" fmla="*/ 0 h 462"/>
                <a:gd name="T38" fmla="*/ 0 w 161"/>
                <a:gd name="T39" fmla="*/ 0 h 462"/>
                <a:gd name="T40" fmla="*/ 0 w 161"/>
                <a:gd name="T41" fmla="*/ 0 h 462"/>
                <a:gd name="T42" fmla="*/ 0 w 161"/>
                <a:gd name="T43" fmla="*/ 0 h 462"/>
                <a:gd name="T44" fmla="*/ 0 w 161"/>
                <a:gd name="T45" fmla="*/ 0 h 462"/>
                <a:gd name="T46" fmla="*/ 0 w 161"/>
                <a:gd name="T47" fmla="*/ 0 h 462"/>
                <a:gd name="T48" fmla="*/ 0 w 161"/>
                <a:gd name="T49" fmla="*/ 0 h 462"/>
                <a:gd name="T50" fmla="*/ 0 w 161"/>
                <a:gd name="T51" fmla="*/ 0 h 462"/>
                <a:gd name="T52" fmla="*/ 0 w 161"/>
                <a:gd name="T53" fmla="*/ 0 h 462"/>
                <a:gd name="T54" fmla="*/ 0 w 161"/>
                <a:gd name="T55" fmla="*/ 0 h 462"/>
                <a:gd name="T56" fmla="*/ 0 w 161"/>
                <a:gd name="T57" fmla="*/ 0 h 462"/>
                <a:gd name="T58" fmla="*/ 0 w 161"/>
                <a:gd name="T59" fmla="*/ 0 h 462"/>
                <a:gd name="T60" fmla="*/ 0 w 161"/>
                <a:gd name="T61" fmla="*/ 0 h 4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1"/>
                <a:gd name="T94" fmla="*/ 0 h 462"/>
                <a:gd name="T95" fmla="*/ 161 w 161"/>
                <a:gd name="T96" fmla="*/ 462 h 4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1" h="462">
                  <a:moveTo>
                    <a:pt x="156" y="445"/>
                  </a:moveTo>
                  <a:lnTo>
                    <a:pt x="156" y="439"/>
                  </a:lnTo>
                  <a:lnTo>
                    <a:pt x="156" y="422"/>
                  </a:lnTo>
                  <a:lnTo>
                    <a:pt x="156" y="405"/>
                  </a:lnTo>
                  <a:lnTo>
                    <a:pt x="151" y="389"/>
                  </a:lnTo>
                  <a:lnTo>
                    <a:pt x="145" y="183"/>
                  </a:lnTo>
                  <a:lnTo>
                    <a:pt x="145" y="178"/>
                  </a:lnTo>
                  <a:lnTo>
                    <a:pt x="151" y="167"/>
                  </a:lnTo>
                  <a:lnTo>
                    <a:pt x="156" y="156"/>
                  </a:lnTo>
                  <a:lnTo>
                    <a:pt x="161" y="140"/>
                  </a:lnTo>
                  <a:lnTo>
                    <a:pt x="161" y="111"/>
                  </a:lnTo>
                  <a:lnTo>
                    <a:pt x="161" y="83"/>
                  </a:lnTo>
                  <a:lnTo>
                    <a:pt x="151" y="55"/>
                  </a:lnTo>
                  <a:lnTo>
                    <a:pt x="129" y="22"/>
                  </a:lnTo>
                  <a:lnTo>
                    <a:pt x="118" y="17"/>
                  </a:lnTo>
                  <a:lnTo>
                    <a:pt x="102" y="12"/>
                  </a:lnTo>
                  <a:lnTo>
                    <a:pt x="85" y="6"/>
                  </a:lnTo>
                  <a:lnTo>
                    <a:pt x="69" y="0"/>
                  </a:lnTo>
                  <a:lnTo>
                    <a:pt x="53" y="6"/>
                  </a:lnTo>
                  <a:lnTo>
                    <a:pt x="37" y="12"/>
                  </a:lnTo>
                  <a:lnTo>
                    <a:pt x="21" y="22"/>
                  </a:lnTo>
                  <a:lnTo>
                    <a:pt x="0" y="39"/>
                  </a:lnTo>
                  <a:lnTo>
                    <a:pt x="32" y="450"/>
                  </a:lnTo>
                  <a:lnTo>
                    <a:pt x="59" y="462"/>
                  </a:lnTo>
                  <a:lnTo>
                    <a:pt x="85" y="462"/>
                  </a:lnTo>
                  <a:lnTo>
                    <a:pt x="118" y="462"/>
                  </a:lnTo>
                  <a:lnTo>
                    <a:pt x="151" y="462"/>
                  </a:lnTo>
                  <a:lnTo>
                    <a:pt x="156" y="450"/>
                  </a:lnTo>
                  <a:lnTo>
                    <a:pt x="156" y="4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6" name="Freeform 280"/>
            <p:cNvSpPr>
              <a:spLocks/>
            </p:cNvSpPr>
            <p:nvPr/>
          </p:nvSpPr>
          <p:spPr bwMode="auto">
            <a:xfrm>
              <a:off x="-394" y="-753"/>
              <a:ext cx="10" cy="21"/>
            </a:xfrm>
            <a:custGeom>
              <a:avLst/>
              <a:gdLst>
                <a:gd name="T0" fmla="*/ 0 w 297"/>
                <a:gd name="T1" fmla="*/ 0 h 522"/>
                <a:gd name="T2" fmla="*/ 0 w 297"/>
                <a:gd name="T3" fmla="*/ 0 h 522"/>
                <a:gd name="T4" fmla="*/ 0 w 297"/>
                <a:gd name="T5" fmla="*/ 0 h 522"/>
                <a:gd name="T6" fmla="*/ 0 w 297"/>
                <a:gd name="T7" fmla="*/ 0 h 522"/>
                <a:gd name="T8" fmla="*/ 0 w 297"/>
                <a:gd name="T9" fmla="*/ 0 h 522"/>
                <a:gd name="T10" fmla="*/ 0 w 297"/>
                <a:gd name="T11" fmla="*/ 0 h 522"/>
                <a:gd name="T12" fmla="*/ 0 w 297"/>
                <a:gd name="T13" fmla="*/ 0 h 522"/>
                <a:gd name="T14" fmla="*/ 0 w 297"/>
                <a:gd name="T15" fmla="*/ 0 h 522"/>
                <a:gd name="T16" fmla="*/ 0 w 297"/>
                <a:gd name="T17" fmla="*/ 0 h 522"/>
                <a:gd name="T18" fmla="*/ 0 w 297"/>
                <a:gd name="T19" fmla="*/ 0 h 522"/>
                <a:gd name="T20" fmla="*/ 0 w 297"/>
                <a:gd name="T21" fmla="*/ 0 h 522"/>
                <a:gd name="T22" fmla="*/ 0 w 297"/>
                <a:gd name="T23" fmla="*/ 0 h 522"/>
                <a:gd name="T24" fmla="*/ 0 w 297"/>
                <a:gd name="T25" fmla="*/ 0 h 522"/>
                <a:gd name="T26" fmla="*/ 0 w 297"/>
                <a:gd name="T27" fmla="*/ 0 h 522"/>
                <a:gd name="T28" fmla="*/ 0 w 297"/>
                <a:gd name="T29" fmla="*/ 0 h 522"/>
                <a:gd name="T30" fmla="*/ 0 w 297"/>
                <a:gd name="T31" fmla="*/ 0 h 522"/>
                <a:gd name="T32" fmla="*/ 0 w 297"/>
                <a:gd name="T33" fmla="*/ 0 h 522"/>
                <a:gd name="T34" fmla="*/ 0 w 297"/>
                <a:gd name="T35" fmla="*/ 0 h 522"/>
                <a:gd name="T36" fmla="*/ 0 w 297"/>
                <a:gd name="T37" fmla="*/ 0 h 522"/>
                <a:gd name="T38" fmla="*/ 0 w 297"/>
                <a:gd name="T39" fmla="*/ 0 h 522"/>
                <a:gd name="T40" fmla="*/ 0 w 297"/>
                <a:gd name="T41" fmla="*/ 0 h 522"/>
                <a:gd name="T42" fmla="*/ 0 w 297"/>
                <a:gd name="T43" fmla="*/ 0 h 522"/>
                <a:gd name="T44" fmla="*/ 0 w 297"/>
                <a:gd name="T45" fmla="*/ 0 h 522"/>
                <a:gd name="T46" fmla="*/ 0 w 297"/>
                <a:gd name="T47" fmla="*/ 0 h 522"/>
                <a:gd name="T48" fmla="*/ 0 w 297"/>
                <a:gd name="T49" fmla="*/ 0 h 522"/>
                <a:gd name="T50" fmla="*/ 0 w 297"/>
                <a:gd name="T51" fmla="*/ 0 h 522"/>
                <a:gd name="T52" fmla="*/ 0 w 297"/>
                <a:gd name="T53" fmla="*/ 0 h 522"/>
                <a:gd name="T54" fmla="*/ 0 w 297"/>
                <a:gd name="T55" fmla="*/ 0 h 522"/>
                <a:gd name="T56" fmla="*/ 0 w 297"/>
                <a:gd name="T57" fmla="*/ 0 h 522"/>
                <a:gd name="T58" fmla="*/ 0 w 297"/>
                <a:gd name="T59" fmla="*/ 0 h 522"/>
                <a:gd name="T60" fmla="*/ 0 w 297"/>
                <a:gd name="T61" fmla="*/ 0 h 522"/>
                <a:gd name="T62" fmla="*/ 0 w 297"/>
                <a:gd name="T63" fmla="*/ 0 h 522"/>
                <a:gd name="T64" fmla="*/ 0 w 297"/>
                <a:gd name="T65" fmla="*/ 0 h 522"/>
                <a:gd name="T66" fmla="*/ 0 w 297"/>
                <a:gd name="T67" fmla="*/ 0 h 522"/>
                <a:gd name="T68" fmla="*/ 0 w 297"/>
                <a:gd name="T69" fmla="*/ 0 h 522"/>
                <a:gd name="T70" fmla="*/ 0 w 297"/>
                <a:gd name="T71" fmla="*/ 0 h 522"/>
                <a:gd name="T72" fmla="*/ 0 w 297"/>
                <a:gd name="T73" fmla="*/ 0 h 522"/>
                <a:gd name="T74" fmla="*/ 0 w 297"/>
                <a:gd name="T75" fmla="*/ 0 h 522"/>
                <a:gd name="T76" fmla="*/ 0 w 297"/>
                <a:gd name="T77" fmla="*/ 0 h 522"/>
                <a:gd name="T78" fmla="*/ 0 w 297"/>
                <a:gd name="T79" fmla="*/ 0 h 522"/>
                <a:gd name="T80" fmla="*/ 0 w 297"/>
                <a:gd name="T81" fmla="*/ 0 h 522"/>
                <a:gd name="T82" fmla="*/ 0 w 297"/>
                <a:gd name="T83" fmla="*/ 0 h 522"/>
                <a:gd name="T84" fmla="*/ 0 w 297"/>
                <a:gd name="T85" fmla="*/ 0 h 5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97"/>
                <a:gd name="T130" fmla="*/ 0 h 522"/>
                <a:gd name="T131" fmla="*/ 297 w 297"/>
                <a:gd name="T132" fmla="*/ 522 h 5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97" h="522">
                  <a:moveTo>
                    <a:pt x="286" y="511"/>
                  </a:moveTo>
                  <a:lnTo>
                    <a:pt x="280" y="500"/>
                  </a:lnTo>
                  <a:lnTo>
                    <a:pt x="280" y="495"/>
                  </a:lnTo>
                  <a:lnTo>
                    <a:pt x="275" y="483"/>
                  </a:lnTo>
                  <a:lnTo>
                    <a:pt x="270" y="472"/>
                  </a:lnTo>
                  <a:lnTo>
                    <a:pt x="270" y="450"/>
                  </a:lnTo>
                  <a:lnTo>
                    <a:pt x="264" y="433"/>
                  </a:lnTo>
                  <a:lnTo>
                    <a:pt x="264" y="405"/>
                  </a:lnTo>
                  <a:lnTo>
                    <a:pt x="264" y="384"/>
                  </a:lnTo>
                  <a:lnTo>
                    <a:pt x="264" y="361"/>
                  </a:lnTo>
                  <a:lnTo>
                    <a:pt x="264" y="334"/>
                  </a:lnTo>
                  <a:lnTo>
                    <a:pt x="264" y="311"/>
                  </a:lnTo>
                  <a:lnTo>
                    <a:pt x="264" y="284"/>
                  </a:lnTo>
                  <a:lnTo>
                    <a:pt x="258" y="272"/>
                  </a:lnTo>
                  <a:lnTo>
                    <a:pt x="253" y="261"/>
                  </a:lnTo>
                  <a:lnTo>
                    <a:pt x="253" y="251"/>
                  </a:lnTo>
                  <a:lnTo>
                    <a:pt x="247" y="234"/>
                  </a:lnTo>
                  <a:lnTo>
                    <a:pt x="231" y="206"/>
                  </a:lnTo>
                  <a:lnTo>
                    <a:pt x="226" y="183"/>
                  </a:lnTo>
                  <a:lnTo>
                    <a:pt x="226" y="156"/>
                  </a:lnTo>
                  <a:lnTo>
                    <a:pt x="221" y="123"/>
                  </a:lnTo>
                  <a:lnTo>
                    <a:pt x="215" y="100"/>
                  </a:lnTo>
                  <a:lnTo>
                    <a:pt x="210" y="73"/>
                  </a:lnTo>
                  <a:lnTo>
                    <a:pt x="194" y="45"/>
                  </a:lnTo>
                  <a:lnTo>
                    <a:pt x="167" y="22"/>
                  </a:lnTo>
                  <a:lnTo>
                    <a:pt x="151" y="17"/>
                  </a:lnTo>
                  <a:lnTo>
                    <a:pt x="134" y="12"/>
                  </a:lnTo>
                  <a:lnTo>
                    <a:pt x="118" y="5"/>
                  </a:lnTo>
                  <a:lnTo>
                    <a:pt x="102" y="0"/>
                  </a:lnTo>
                  <a:lnTo>
                    <a:pt x="75" y="0"/>
                  </a:lnTo>
                  <a:lnTo>
                    <a:pt x="54" y="5"/>
                  </a:lnTo>
                  <a:lnTo>
                    <a:pt x="26" y="12"/>
                  </a:lnTo>
                  <a:lnTo>
                    <a:pt x="0" y="12"/>
                  </a:lnTo>
                  <a:lnTo>
                    <a:pt x="102" y="500"/>
                  </a:lnTo>
                  <a:lnTo>
                    <a:pt x="118" y="505"/>
                  </a:lnTo>
                  <a:lnTo>
                    <a:pt x="134" y="505"/>
                  </a:lnTo>
                  <a:lnTo>
                    <a:pt x="151" y="505"/>
                  </a:lnTo>
                  <a:lnTo>
                    <a:pt x="167" y="511"/>
                  </a:lnTo>
                  <a:lnTo>
                    <a:pt x="297" y="522"/>
                  </a:lnTo>
                  <a:lnTo>
                    <a:pt x="291" y="517"/>
                  </a:lnTo>
                  <a:lnTo>
                    <a:pt x="286" y="51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7" name="Freeform 281"/>
            <p:cNvSpPr>
              <a:spLocks/>
            </p:cNvSpPr>
            <p:nvPr/>
          </p:nvSpPr>
          <p:spPr bwMode="auto">
            <a:xfrm>
              <a:off x="-452" y="-581"/>
              <a:ext cx="5" cy="16"/>
            </a:xfrm>
            <a:custGeom>
              <a:avLst/>
              <a:gdLst>
                <a:gd name="T0" fmla="*/ 0 w 139"/>
                <a:gd name="T1" fmla="*/ 0 h 400"/>
                <a:gd name="T2" fmla="*/ 0 w 139"/>
                <a:gd name="T3" fmla="*/ 0 h 400"/>
                <a:gd name="T4" fmla="*/ 0 w 139"/>
                <a:gd name="T5" fmla="*/ 0 h 400"/>
                <a:gd name="T6" fmla="*/ 0 w 139"/>
                <a:gd name="T7" fmla="*/ 0 h 400"/>
                <a:gd name="T8" fmla="*/ 0 w 139"/>
                <a:gd name="T9" fmla="*/ 0 h 400"/>
                <a:gd name="T10" fmla="*/ 0 w 139"/>
                <a:gd name="T11" fmla="*/ 0 h 400"/>
                <a:gd name="T12" fmla="*/ 0 w 139"/>
                <a:gd name="T13" fmla="*/ 0 h 400"/>
                <a:gd name="T14" fmla="*/ 0 w 139"/>
                <a:gd name="T15" fmla="*/ 0 h 400"/>
                <a:gd name="T16" fmla="*/ 0 w 139"/>
                <a:gd name="T17" fmla="*/ 0 h 400"/>
                <a:gd name="T18" fmla="*/ 0 w 139"/>
                <a:gd name="T19" fmla="*/ 0 h 400"/>
                <a:gd name="T20" fmla="*/ 0 w 139"/>
                <a:gd name="T21" fmla="*/ 0 h 400"/>
                <a:gd name="T22" fmla="*/ 0 w 139"/>
                <a:gd name="T23" fmla="*/ 0 h 400"/>
                <a:gd name="T24" fmla="*/ 0 w 139"/>
                <a:gd name="T25" fmla="*/ 0 h 400"/>
                <a:gd name="T26" fmla="*/ 0 w 139"/>
                <a:gd name="T27" fmla="*/ 0 h 400"/>
                <a:gd name="T28" fmla="*/ 0 w 139"/>
                <a:gd name="T29" fmla="*/ 0 h 400"/>
                <a:gd name="T30" fmla="*/ 0 w 139"/>
                <a:gd name="T31" fmla="*/ 0 h 400"/>
                <a:gd name="T32" fmla="*/ 0 w 139"/>
                <a:gd name="T33" fmla="*/ 0 h 400"/>
                <a:gd name="T34" fmla="*/ 0 w 139"/>
                <a:gd name="T35" fmla="*/ 0 h 400"/>
                <a:gd name="T36" fmla="*/ 0 w 139"/>
                <a:gd name="T37" fmla="*/ 0 h 400"/>
                <a:gd name="T38" fmla="*/ 0 w 139"/>
                <a:gd name="T39" fmla="*/ 0 h 40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9"/>
                <a:gd name="T61" fmla="*/ 0 h 400"/>
                <a:gd name="T62" fmla="*/ 139 w 139"/>
                <a:gd name="T63" fmla="*/ 400 h 40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9" h="400">
                  <a:moveTo>
                    <a:pt x="139" y="367"/>
                  </a:moveTo>
                  <a:lnTo>
                    <a:pt x="129" y="56"/>
                  </a:lnTo>
                  <a:lnTo>
                    <a:pt x="118" y="34"/>
                  </a:lnTo>
                  <a:lnTo>
                    <a:pt x="90" y="17"/>
                  </a:lnTo>
                  <a:lnTo>
                    <a:pt x="58" y="6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6"/>
                  </a:lnTo>
                  <a:lnTo>
                    <a:pt x="5" y="17"/>
                  </a:lnTo>
                  <a:lnTo>
                    <a:pt x="0" y="29"/>
                  </a:lnTo>
                  <a:lnTo>
                    <a:pt x="21" y="245"/>
                  </a:lnTo>
                  <a:lnTo>
                    <a:pt x="10" y="356"/>
                  </a:lnTo>
                  <a:lnTo>
                    <a:pt x="37" y="372"/>
                  </a:lnTo>
                  <a:lnTo>
                    <a:pt x="64" y="384"/>
                  </a:lnTo>
                  <a:lnTo>
                    <a:pt x="96" y="389"/>
                  </a:lnTo>
                  <a:lnTo>
                    <a:pt x="129" y="400"/>
                  </a:lnTo>
                  <a:lnTo>
                    <a:pt x="134" y="394"/>
                  </a:lnTo>
                  <a:lnTo>
                    <a:pt x="134" y="384"/>
                  </a:lnTo>
                  <a:lnTo>
                    <a:pt x="134" y="378"/>
                  </a:lnTo>
                  <a:lnTo>
                    <a:pt x="139" y="36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8" name="Freeform 282"/>
            <p:cNvSpPr>
              <a:spLocks/>
            </p:cNvSpPr>
            <p:nvPr/>
          </p:nvSpPr>
          <p:spPr bwMode="auto">
            <a:xfrm>
              <a:off x="-466" y="-518"/>
              <a:ext cx="2" cy="4"/>
            </a:xfrm>
            <a:custGeom>
              <a:avLst/>
              <a:gdLst>
                <a:gd name="T0" fmla="*/ 0 w 59"/>
                <a:gd name="T1" fmla="*/ 0 h 95"/>
                <a:gd name="T2" fmla="*/ 0 w 59"/>
                <a:gd name="T3" fmla="*/ 0 h 95"/>
                <a:gd name="T4" fmla="*/ 0 w 59"/>
                <a:gd name="T5" fmla="*/ 0 h 95"/>
                <a:gd name="T6" fmla="*/ 0 w 59"/>
                <a:gd name="T7" fmla="*/ 0 h 95"/>
                <a:gd name="T8" fmla="*/ 0 w 59"/>
                <a:gd name="T9" fmla="*/ 0 h 95"/>
                <a:gd name="T10" fmla="*/ 0 w 59"/>
                <a:gd name="T11" fmla="*/ 0 h 95"/>
                <a:gd name="T12" fmla="*/ 0 w 59"/>
                <a:gd name="T13" fmla="*/ 0 h 95"/>
                <a:gd name="T14" fmla="*/ 0 w 59"/>
                <a:gd name="T15" fmla="*/ 0 h 95"/>
                <a:gd name="T16" fmla="*/ 0 w 59"/>
                <a:gd name="T17" fmla="*/ 0 h 95"/>
                <a:gd name="T18" fmla="*/ 0 w 59"/>
                <a:gd name="T19" fmla="*/ 0 h 95"/>
                <a:gd name="T20" fmla="*/ 0 w 59"/>
                <a:gd name="T21" fmla="*/ 0 h 95"/>
                <a:gd name="T22" fmla="*/ 0 w 59"/>
                <a:gd name="T23" fmla="*/ 0 h 95"/>
                <a:gd name="T24" fmla="*/ 0 w 59"/>
                <a:gd name="T25" fmla="*/ 0 h 95"/>
                <a:gd name="T26" fmla="*/ 0 w 59"/>
                <a:gd name="T27" fmla="*/ 0 h 95"/>
                <a:gd name="T28" fmla="*/ 0 w 59"/>
                <a:gd name="T29" fmla="*/ 0 h 95"/>
                <a:gd name="T30" fmla="*/ 0 w 59"/>
                <a:gd name="T31" fmla="*/ 0 h 95"/>
                <a:gd name="T32" fmla="*/ 0 w 59"/>
                <a:gd name="T33" fmla="*/ 0 h 95"/>
                <a:gd name="T34" fmla="*/ 0 w 59"/>
                <a:gd name="T35" fmla="*/ 0 h 95"/>
                <a:gd name="T36" fmla="*/ 0 w 59"/>
                <a:gd name="T37" fmla="*/ 0 h 95"/>
                <a:gd name="T38" fmla="*/ 0 w 59"/>
                <a:gd name="T39" fmla="*/ 0 h 95"/>
                <a:gd name="T40" fmla="*/ 0 w 59"/>
                <a:gd name="T41" fmla="*/ 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9"/>
                <a:gd name="T64" fmla="*/ 0 h 95"/>
                <a:gd name="T65" fmla="*/ 59 w 59"/>
                <a:gd name="T66" fmla="*/ 95 h 9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9" h="95">
                  <a:moveTo>
                    <a:pt x="49" y="73"/>
                  </a:moveTo>
                  <a:lnTo>
                    <a:pt x="54" y="67"/>
                  </a:lnTo>
                  <a:lnTo>
                    <a:pt x="54" y="56"/>
                  </a:lnTo>
                  <a:lnTo>
                    <a:pt x="59" y="40"/>
                  </a:lnTo>
                  <a:lnTo>
                    <a:pt x="59" y="22"/>
                  </a:lnTo>
                  <a:lnTo>
                    <a:pt x="54" y="17"/>
                  </a:lnTo>
                  <a:lnTo>
                    <a:pt x="49" y="12"/>
                  </a:lnTo>
                  <a:lnTo>
                    <a:pt x="38" y="5"/>
                  </a:lnTo>
                  <a:lnTo>
                    <a:pt x="22" y="0"/>
                  </a:lnTo>
                  <a:lnTo>
                    <a:pt x="11" y="12"/>
                  </a:lnTo>
                  <a:lnTo>
                    <a:pt x="6" y="12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6" y="45"/>
                  </a:lnTo>
                  <a:lnTo>
                    <a:pt x="11" y="61"/>
                  </a:lnTo>
                  <a:lnTo>
                    <a:pt x="16" y="78"/>
                  </a:lnTo>
                  <a:lnTo>
                    <a:pt x="32" y="95"/>
                  </a:lnTo>
                  <a:lnTo>
                    <a:pt x="32" y="89"/>
                  </a:lnTo>
                  <a:lnTo>
                    <a:pt x="43" y="83"/>
                  </a:lnTo>
                  <a:lnTo>
                    <a:pt x="49" y="78"/>
                  </a:lnTo>
                  <a:lnTo>
                    <a:pt x="49" y="7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9" name="Freeform 283"/>
            <p:cNvSpPr>
              <a:spLocks/>
            </p:cNvSpPr>
            <p:nvPr/>
          </p:nvSpPr>
          <p:spPr bwMode="auto">
            <a:xfrm>
              <a:off x="-482" y="-480"/>
              <a:ext cx="2" cy="4"/>
            </a:xfrm>
            <a:custGeom>
              <a:avLst/>
              <a:gdLst>
                <a:gd name="T0" fmla="*/ 0 w 32"/>
                <a:gd name="T1" fmla="*/ 0 h 78"/>
                <a:gd name="T2" fmla="*/ 0 w 32"/>
                <a:gd name="T3" fmla="*/ 0 h 78"/>
                <a:gd name="T4" fmla="*/ 0 w 32"/>
                <a:gd name="T5" fmla="*/ 0 h 78"/>
                <a:gd name="T6" fmla="*/ 0 w 32"/>
                <a:gd name="T7" fmla="*/ 0 h 78"/>
                <a:gd name="T8" fmla="*/ 0 w 32"/>
                <a:gd name="T9" fmla="*/ 0 h 78"/>
                <a:gd name="T10" fmla="*/ 0 w 32"/>
                <a:gd name="T11" fmla="*/ 0 h 78"/>
                <a:gd name="T12" fmla="*/ 0 w 32"/>
                <a:gd name="T13" fmla="*/ 0 h 78"/>
                <a:gd name="T14" fmla="*/ 0 w 32"/>
                <a:gd name="T15" fmla="*/ 0 h 78"/>
                <a:gd name="T16" fmla="*/ 0 w 32"/>
                <a:gd name="T17" fmla="*/ 0 h 78"/>
                <a:gd name="T18" fmla="*/ 0 w 32"/>
                <a:gd name="T19" fmla="*/ 0 h 78"/>
                <a:gd name="T20" fmla="*/ 0 w 32"/>
                <a:gd name="T21" fmla="*/ 0 h 78"/>
                <a:gd name="T22" fmla="*/ 0 w 32"/>
                <a:gd name="T23" fmla="*/ 0 h 78"/>
                <a:gd name="T24" fmla="*/ 0 w 32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2"/>
                <a:gd name="T40" fmla="*/ 0 h 78"/>
                <a:gd name="T41" fmla="*/ 32 w 32"/>
                <a:gd name="T42" fmla="*/ 78 h 7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2" h="78">
                  <a:moveTo>
                    <a:pt x="32" y="50"/>
                  </a:moveTo>
                  <a:lnTo>
                    <a:pt x="27" y="45"/>
                  </a:lnTo>
                  <a:lnTo>
                    <a:pt x="21" y="33"/>
                  </a:lnTo>
                  <a:lnTo>
                    <a:pt x="16" y="17"/>
                  </a:lnTo>
                  <a:lnTo>
                    <a:pt x="11" y="0"/>
                  </a:lnTo>
                  <a:lnTo>
                    <a:pt x="0" y="17"/>
                  </a:lnTo>
                  <a:lnTo>
                    <a:pt x="0" y="39"/>
                  </a:lnTo>
                  <a:lnTo>
                    <a:pt x="11" y="61"/>
                  </a:lnTo>
                  <a:lnTo>
                    <a:pt x="21" y="78"/>
                  </a:lnTo>
                  <a:lnTo>
                    <a:pt x="21" y="72"/>
                  </a:lnTo>
                  <a:lnTo>
                    <a:pt x="27" y="61"/>
                  </a:lnTo>
                  <a:lnTo>
                    <a:pt x="32" y="55"/>
                  </a:lnTo>
                  <a:lnTo>
                    <a:pt x="32" y="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0" name="Freeform 284"/>
            <p:cNvSpPr>
              <a:spLocks/>
            </p:cNvSpPr>
            <p:nvPr/>
          </p:nvSpPr>
          <p:spPr bwMode="auto">
            <a:xfrm>
              <a:off x="-467" y="-552"/>
              <a:ext cx="3" cy="16"/>
            </a:xfrm>
            <a:custGeom>
              <a:avLst/>
              <a:gdLst>
                <a:gd name="T0" fmla="*/ 0 w 91"/>
                <a:gd name="T1" fmla="*/ 0 h 411"/>
                <a:gd name="T2" fmla="*/ 0 w 91"/>
                <a:gd name="T3" fmla="*/ 0 h 411"/>
                <a:gd name="T4" fmla="*/ 0 w 91"/>
                <a:gd name="T5" fmla="*/ 0 h 411"/>
                <a:gd name="T6" fmla="*/ 0 w 91"/>
                <a:gd name="T7" fmla="*/ 0 h 411"/>
                <a:gd name="T8" fmla="*/ 0 w 91"/>
                <a:gd name="T9" fmla="*/ 0 h 411"/>
                <a:gd name="T10" fmla="*/ 0 w 91"/>
                <a:gd name="T11" fmla="*/ 0 h 411"/>
                <a:gd name="T12" fmla="*/ 0 w 91"/>
                <a:gd name="T13" fmla="*/ 0 h 411"/>
                <a:gd name="T14" fmla="*/ 0 w 91"/>
                <a:gd name="T15" fmla="*/ 0 h 411"/>
                <a:gd name="T16" fmla="*/ 0 w 91"/>
                <a:gd name="T17" fmla="*/ 0 h 411"/>
                <a:gd name="T18" fmla="*/ 0 w 91"/>
                <a:gd name="T19" fmla="*/ 0 h 411"/>
                <a:gd name="T20" fmla="*/ 0 w 91"/>
                <a:gd name="T21" fmla="*/ 0 h 411"/>
                <a:gd name="T22" fmla="*/ 0 w 91"/>
                <a:gd name="T23" fmla="*/ 0 h 411"/>
                <a:gd name="T24" fmla="*/ 0 w 91"/>
                <a:gd name="T25" fmla="*/ 0 h 411"/>
                <a:gd name="T26" fmla="*/ 0 w 91"/>
                <a:gd name="T27" fmla="*/ 0 h 411"/>
                <a:gd name="T28" fmla="*/ 0 w 91"/>
                <a:gd name="T29" fmla="*/ 0 h 411"/>
                <a:gd name="T30" fmla="*/ 0 w 91"/>
                <a:gd name="T31" fmla="*/ 0 h 411"/>
                <a:gd name="T32" fmla="*/ 0 w 91"/>
                <a:gd name="T33" fmla="*/ 0 h 411"/>
                <a:gd name="T34" fmla="*/ 0 w 91"/>
                <a:gd name="T35" fmla="*/ 0 h 411"/>
                <a:gd name="T36" fmla="*/ 0 w 91"/>
                <a:gd name="T37" fmla="*/ 0 h 411"/>
                <a:gd name="T38" fmla="*/ 0 w 91"/>
                <a:gd name="T39" fmla="*/ 0 h 411"/>
                <a:gd name="T40" fmla="*/ 0 w 91"/>
                <a:gd name="T41" fmla="*/ 0 h 411"/>
                <a:gd name="T42" fmla="*/ 0 w 91"/>
                <a:gd name="T43" fmla="*/ 0 h 411"/>
                <a:gd name="T44" fmla="*/ 0 w 91"/>
                <a:gd name="T45" fmla="*/ 0 h 411"/>
                <a:gd name="T46" fmla="*/ 0 w 91"/>
                <a:gd name="T47" fmla="*/ 0 h 411"/>
                <a:gd name="T48" fmla="*/ 0 w 91"/>
                <a:gd name="T49" fmla="*/ 0 h 411"/>
                <a:gd name="T50" fmla="*/ 0 w 91"/>
                <a:gd name="T51" fmla="*/ 0 h 411"/>
                <a:gd name="T52" fmla="*/ 0 w 91"/>
                <a:gd name="T53" fmla="*/ 0 h 411"/>
                <a:gd name="T54" fmla="*/ 0 w 91"/>
                <a:gd name="T55" fmla="*/ 0 h 411"/>
                <a:gd name="T56" fmla="*/ 0 w 91"/>
                <a:gd name="T57" fmla="*/ 0 h 411"/>
                <a:gd name="T58" fmla="*/ 0 w 91"/>
                <a:gd name="T59" fmla="*/ 0 h 4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1"/>
                <a:gd name="T91" fmla="*/ 0 h 411"/>
                <a:gd name="T92" fmla="*/ 91 w 91"/>
                <a:gd name="T93" fmla="*/ 411 h 41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1" h="411">
                  <a:moveTo>
                    <a:pt x="80" y="383"/>
                  </a:moveTo>
                  <a:lnTo>
                    <a:pt x="91" y="50"/>
                  </a:lnTo>
                  <a:lnTo>
                    <a:pt x="80" y="34"/>
                  </a:lnTo>
                  <a:lnTo>
                    <a:pt x="58" y="17"/>
                  </a:lnTo>
                  <a:lnTo>
                    <a:pt x="37" y="6"/>
                  </a:lnTo>
                  <a:lnTo>
                    <a:pt x="16" y="0"/>
                  </a:lnTo>
                  <a:lnTo>
                    <a:pt x="5" y="22"/>
                  </a:lnTo>
                  <a:lnTo>
                    <a:pt x="0" y="44"/>
                  </a:lnTo>
                  <a:lnTo>
                    <a:pt x="0" y="72"/>
                  </a:lnTo>
                  <a:lnTo>
                    <a:pt x="5" y="94"/>
                  </a:lnTo>
                  <a:lnTo>
                    <a:pt x="10" y="122"/>
                  </a:lnTo>
                  <a:lnTo>
                    <a:pt x="10" y="144"/>
                  </a:lnTo>
                  <a:lnTo>
                    <a:pt x="16" y="172"/>
                  </a:lnTo>
                  <a:lnTo>
                    <a:pt x="16" y="200"/>
                  </a:lnTo>
                  <a:lnTo>
                    <a:pt x="10" y="233"/>
                  </a:lnTo>
                  <a:lnTo>
                    <a:pt x="16" y="261"/>
                  </a:lnTo>
                  <a:lnTo>
                    <a:pt x="21" y="288"/>
                  </a:lnTo>
                  <a:lnTo>
                    <a:pt x="26" y="328"/>
                  </a:lnTo>
                  <a:lnTo>
                    <a:pt x="21" y="344"/>
                  </a:lnTo>
                  <a:lnTo>
                    <a:pt x="16" y="361"/>
                  </a:lnTo>
                  <a:lnTo>
                    <a:pt x="16" y="383"/>
                  </a:lnTo>
                  <a:lnTo>
                    <a:pt x="21" y="399"/>
                  </a:lnTo>
                  <a:lnTo>
                    <a:pt x="32" y="406"/>
                  </a:lnTo>
                  <a:lnTo>
                    <a:pt x="42" y="406"/>
                  </a:lnTo>
                  <a:lnTo>
                    <a:pt x="48" y="411"/>
                  </a:lnTo>
                  <a:lnTo>
                    <a:pt x="58" y="411"/>
                  </a:lnTo>
                  <a:lnTo>
                    <a:pt x="64" y="406"/>
                  </a:lnTo>
                  <a:lnTo>
                    <a:pt x="64" y="394"/>
                  </a:lnTo>
                  <a:lnTo>
                    <a:pt x="69" y="389"/>
                  </a:lnTo>
                  <a:lnTo>
                    <a:pt x="80" y="3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1" name="Freeform 285"/>
            <p:cNvSpPr>
              <a:spLocks/>
            </p:cNvSpPr>
            <p:nvPr/>
          </p:nvSpPr>
          <p:spPr bwMode="auto">
            <a:xfrm>
              <a:off x="-454" y="-612"/>
              <a:ext cx="5" cy="11"/>
            </a:xfrm>
            <a:custGeom>
              <a:avLst/>
              <a:gdLst>
                <a:gd name="T0" fmla="*/ 0 w 156"/>
                <a:gd name="T1" fmla="*/ 0 h 289"/>
                <a:gd name="T2" fmla="*/ 0 w 156"/>
                <a:gd name="T3" fmla="*/ 0 h 289"/>
                <a:gd name="T4" fmla="*/ 0 w 156"/>
                <a:gd name="T5" fmla="*/ 0 h 289"/>
                <a:gd name="T6" fmla="*/ 0 w 156"/>
                <a:gd name="T7" fmla="*/ 0 h 289"/>
                <a:gd name="T8" fmla="*/ 0 w 156"/>
                <a:gd name="T9" fmla="*/ 0 h 289"/>
                <a:gd name="T10" fmla="*/ 0 w 156"/>
                <a:gd name="T11" fmla="*/ 0 h 289"/>
                <a:gd name="T12" fmla="*/ 0 w 156"/>
                <a:gd name="T13" fmla="*/ 0 h 289"/>
                <a:gd name="T14" fmla="*/ 0 w 156"/>
                <a:gd name="T15" fmla="*/ 0 h 289"/>
                <a:gd name="T16" fmla="*/ 0 w 156"/>
                <a:gd name="T17" fmla="*/ 0 h 289"/>
                <a:gd name="T18" fmla="*/ 0 w 156"/>
                <a:gd name="T19" fmla="*/ 0 h 289"/>
                <a:gd name="T20" fmla="*/ 0 w 156"/>
                <a:gd name="T21" fmla="*/ 0 h 289"/>
                <a:gd name="T22" fmla="*/ 0 w 156"/>
                <a:gd name="T23" fmla="*/ 0 h 289"/>
                <a:gd name="T24" fmla="*/ 0 w 156"/>
                <a:gd name="T25" fmla="*/ 0 h 289"/>
                <a:gd name="T26" fmla="*/ 0 w 156"/>
                <a:gd name="T27" fmla="*/ 0 h 289"/>
                <a:gd name="T28" fmla="*/ 0 w 156"/>
                <a:gd name="T29" fmla="*/ 0 h 289"/>
                <a:gd name="T30" fmla="*/ 0 w 156"/>
                <a:gd name="T31" fmla="*/ 0 h 289"/>
                <a:gd name="T32" fmla="*/ 0 w 156"/>
                <a:gd name="T33" fmla="*/ 0 h 289"/>
                <a:gd name="T34" fmla="*/ 0 w 156"/>
                <a:gd name="T35" fmla="*/ 0 h 289"/>
                <a:gd name="T36" fmla="*/ 0 w 156"/>
                <a:gd name="T37" fmla="*/ 0 h 289"/>
                <a:gd name="T38" fmla="*/ 0 w 156"/>
                <a:gd name="T39" fmla="*/ 0 h 289"/>
                <a:gd name="T40" fmla="*/ 0 w 156"/>
                <a:gd name="T41" fmla="*/ 0 h 289"/>
                <a:gd name="T42" fmla="*/ 0 w 156"/>
                <a:gd name="T43" fmla="*/ 0 h 289"/>
                <a:gd name="T44" fmla="*/ 0 w 156"/>
                <a:gd name="T45" fmla="*/ 0 h 289"/>
                <a:gd name="T46" fmla="*/ 0 w 156"/>
                <a:gd name="T47" fmla="*/ 0 h 289"/>
                <a:gd name="T48" fmla="*/ 0 w 156"/>
                <a:gd name="T49" fmla="*/ 0 h 289"/>
                <a:gd name="T50" fmla="*/ 0 w 156"/>
                <a:gd name="T51" fmla="*/ 0 h 2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56"/>
                <a:gd name="T79" fmla="*/ 0 h 289"/>
                <a:gd name="T80" fmla="*/ 156 w 156"/>
                <a:gd name="T81" fmla="*/ 289 h 28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56" h="289">
                  <a:moveTo>
                    <a:pt x="156" y="262"/>
                  </a:moveTo>
                  <a:lnTo>
                    <a:pt x="134" y="73"/>
                  </a:lnTo>
                  <a:lnTo>
                    <a:pt x="113" y="50"/>
                  </a:lnTo>
                  <a:lnTo>
                    <a:pt x="86" y="33"/>
                  </a:lnTo>
                  <a:lnTo>
                    <a:pt x="58" y="17"/>
                  </a:lnTo>
                  <a:lnTo>
                    <a:pt x="32" y="0"/>
                  </a:lnTo>
                  <a:lnTo>
                    <a:pt x="10" y="23"/>
                  </a:lnTo>
                  <a:lnTo>
                    <a:pt x="0" y="50"/>
                  </a:lnTo>
                  <a:lnTo>
                    <a:pt x="0" y="78"/>
                  </a:lnTo>
                  <a:lnTo>
                    <a:pt x="0" y="111"/>
                  </a:lnTo>
                  <a:lnTo>
                    <a:pt x="5" y="145"/>
                  </a:lnTo>
                  <a:lnTo>
                    <a:pt x="10" y="184"/>
                  </a:lnTo>
                  <a:lnTo>
                    <a:pt x="10" y="223"/>
                  </a:lnTo>
                  <a:lnTo>
                    <a:pt x="5" y="256"/>
                  </a:lnTo>
                  <a:lnTo>
                    <a:pt x="10" y="262"/>
                  </a:lnTo>
                  <a:lnTo>
                    <a:pt x="21" y="272"/>
                  </a:lnTo>
                  <a:lnTo>
                    <a:pt x="26" y="284"/>
                  </a:lnTo>
                  <a:lnTo>
                    <a:pt x="53" y="289"/>
                  </a:lnTo>
                  <a:lnTo>
                    <a:pt x="81" y="289"/>
                  </a:lnTo>
                  <a:lnTo>
                    <a:pt x="113" y="284"/>
                  </a:lnTo>
                  <a:lnTo>
                    <a:pt x="145" y="279"/>
                  </a:lnTo>
                  <a:lnTo>
                    <a:pt x="150" y="267"/>
                  </a:lnTo>
                  <a:lnTo>
                    <a:pt x="156" y="26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2" name="Freeform 286"/>
            <p:cNvSpPr>
              <a:spLocks/>
            </p:cNvSpPr>
            <p:nvPr/>
          </p:nvSpPr>
          <p:spPr bwMode="auto">
            <a:xfrm>
              <a:off x="-485" y="-524"/>
              <a:ext cx="6" cy="13"/>
            </a:xfrm>
            <a:custGeom>
              <a:avLst/>
              <a:gdLst>
                <a:gd name="T0" fmla="*/ 0 w 184"/>
                <a:gd name="T1" fmla="*/ 0 h 311"/>
                <a:gd name="T2" fmla="*/ 0 w 184"/>
                <a:gd name="T3" fmla="*/ 0 h 311"/>
                <a:gd name="T4" fmla="*/ 0 w 184"/>
                <a:gd name="T5" fmla="*/ 0 h 311"/>
                <a:gd name="T6" fmla="*/ 0 w 184"/>
                <a:gd name="T7" fmla="*/ 0 h 311"/>
                <a:gd name="T8" fmla="*/ 0 w 184"/>
                <a:gd name="T9" fmla="*/ 0 h 311"/>
                <a:gd name="T10" fmla="*/ 0 w 184"/>
                <a:gd name="T11" fmla="*/ 0 h 311"/>
                <a:gd name="T12" fmla="*/ 0 w 184"/>
                <a:gd name="T13" fmla="*/ 0 h 311"/>
                <a:gd name="T14" fmla="*/ 0 w 184"/>
                <a:gd name="T15" fmla="*/ 0 h 311"/>
                <a:gd name="T16" fmla="*/ 0 w 184"/>
                <a:gd name="T17" fmla="*/ 0 h 311"/>
                <a:gd name="T18" fmla="*/ 0 w 184"/>
                <a:gd name="T19" fmla="*/ 0 h 311"/>
                <a:gd name="T20" fmla="*/ 0 w 184"/>
                <a:gd name="T21" fmla="*/ 0 h 311"/>
                <a:gd name="T22" fmla="*/ 0 w 184"/>
                <a:gd name="T23" fmla="*/ 0 h 311"/>
                <a:gd name="T24" fmla="*/ 0 w 184"/>
                <a:gd name="T25" fmla="*/ 0 h 311"/>
                <a:gd name="T26" fmla="*/ 0 w 184"/>
                <a:gd name="T27" fmla="*/ 0 h 311"/>
                <a:gd name="T28" fmla="*/ 0 w 184"/>
                <a:gd name="T29" fmla="*/ 0 h 311"/>
                <a:gd name="T30" fmla="*/ 0 w 184"/>
                <a:gd name="T31" fmla="*/ 0 h 311"/>
                <a:gd name="T32" fmla="*/ 0 w 184"/>
                <a:gd name="T33" fmla="*/ 0 h 311"/>
                <a:gd name="T34" fmla="*/ 0 w 184"/>
                <a:gd name="T35" fmla="*/ 0 h 311"/>
                <a:gd name="T36" fmla="*/ 0 w 184"/>
                <a:gd name="T37" fmla="*/ 0 h 311"/>
                <a:gd name="T38" fmla="*/ 0 w 184"/>
                <a:gd name="T39" fmla="*/ 0 h 311"/>
                <a:gd name="T40" fmla="*/ 0 w 184"/>
                <a:gd name="T41" fmla="*/ 0 h 311"/>
                <a:gd name="T42" fmla="*/ 0 w 184"/>
                <a:gd name="T43" fmla="*/ 0 h 311"/>
                <a:gd name="T44" fmla="*/ 0 w 184"/>
                <a:gd name="T45" fmla="*/ 0 h 311"/>
                <a:gd name="T46" fmla="*/ 0 w 184"/>
                <a:gd name="T47" fmla="*/ 0 h 311"/>
                <a:gd name="T48" fmla="*/ 0 w 184"/>
                <a:gd name="T49" fmla="*/ 0 h 311"/>
                <a:gd name="T50" fmla="*/ 0 w 184"/>
                <a:gd name="T51" fmla="*/ 0 h 311"/>
                <a:gd name="T52" fmla="*/ 0 w 184"/>
                <a:gd name="T53" fmla="*/ 0 h 311"/>
                <a:gd name="T54" fmla="*/ 0 w 184"/>
                <a:gd name="T55" fmla="*/ 0 h 311"/>
                <a:gd name="T56" fmla="*/ 0 w 184"/>
                <a:gd name="T57" fmla="*/ 0 h 311"/>
                <a:gd name="T58" fmla="*/ 0 w 184"/>
                <a:gd name="T59" fmla="*/ 0 h 311"/>
                <a:gd name="T60" fmla="*/ 0 w 184"/>
                <a:gd name="T61" fmla="*/ 0 h 3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84"/>
                <a:gd name="T94" fmla="*/ 0 h 311"/>
                <a:gd name="T95" fmla="*/ 184 w 184"/>
                <a:gd name="T96" fmla="*/ 311 h 3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84" h="311">
                  <a:moveTo>
                    <a:pt x="184" y="105"/>
                  </a:moveTo>
                  <a:lnTo>
                    <a:pt x="184" y="100"/>
                  </a:lnTo>
                  <a:lnTo>
                    <a:pt x="184" y="88"/>
                  </a:lnTo>
                  <a:lnTo>
                    <a:pt x="184" y="83"/>
                  </a:lnTo>
                  <a:lnTo>
                    <a:pt x="184" y="78"/>
                  </a:lnTo>
                  <a:lnTo>
                    <a:pt x="161" y="50"/>
                  </a:lnTo>
                  <a:lnTo>
                    <a:pt x="129" y="33"/>
                  </a:lnTo>
                  <a:lnTo>
                    <a:pt x="92" y="17"/>
                  </a:lnTo>
                  <a:lnTo>
                    <a:pt x="53" y="0"/>
                  </a:lnTo>
                  <a:lnTo>
                    <a:pt x="37" y="5"/>
                  </a:lnTo>
                  <a:lnTo>
                    <a:pt x="21" y="5"/>
                  </a:lnTo>
                  <a:lnTo>
                    <a:pt x="11" y="17"/>
                  </a:lnTo>
                  <a:lnTo>
                    <a:pt x="0" y="33"/>
                  </a:lnTo>
                  <a:lnTo>
                    <a:pt x="11" y="216"/>
                  </a:lnTo>
                  <a:lnTo>
                    <a:pt x="16" y="239"/>
                  </a:lnTo>
                  <a:lnTo>
                    <a:pt x="16" y="261"/>
                  </a:lnTo>
                  <a:lnTo>
                    <a:pt x="27" y="283"/>
                  </a:lnTo>
                  <a:lnTo>
                    <a:pt x="48" y="306"/>
                  </a:lnTo>
                  <a:lnTo>
                    <a:pt x="59" y="311"/>
                  </a:lnTo>
                  <a:lnTo>
                    <a:pt x="64" y="311"/>
                  </a:lnTo>
                  <a:lnTo>
                    <a:pt x="76" y="311"/>
                  </a:lnTo>
                  <a:lnTo>
                    <a:pt x="81" y="311"/>
                  </a:lnTo>
                  <a:lnTo>
                    <a:pt x="145" y="173"/>
                  </a:lnTo>
                  <a:lnTo>
                    <a:pt x="151" y="155"/>
                  </a:lnTo>
                  <a:lnTo>
                    <a:pt x="161" y="145"/>
                  </a:lnTo>
                  <a:lnTo>
                    <a:pt x="172" y="133"/>
                  </a:lnTo>
                  <a:lnTo>
                    <a:pt x="184" y="116"/>
                  </a:lnTo>
                  <a:lnTo>
                    <a:pt x="184" y="111"/>
                  </a:lnTo>
                  <a:lnTo>
                    <a:pt x="184" y="1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3" name="Freeform 287"/>
            <p:cNvSpPr>
              <a:spLocks/>
            </p:cNvSpPr>
            <p:nvPr/>
          </p:nvSpPr>
          <p:spPr bwMode="auto">
            <a:xfrm>
              <a:off x="-469" y="-587"/>
              <a:ext cx="5" cy="17"/>
            </a:xfrm>
            <a:custGeom>
              <a:avLst/>
              <a:gdLst>
                <a:gd name="T0" fmla="*/ 0 w 140"/>
                <a:gd name="T1" fmla="*/ 0 h 410"/>
                <a:gd name="T2" fmla="*/ 0 w 140"/>
                <a:gd name="T3" fmla="*/ 0 h 410"/>
                <a:gd name="T4" fmla="*/ 0 w 140"/>
                <a:gd name="T5" fmla="*/ 0 h 410"/>
                <a:gd name="T6" fmla="*/ 0 w 140"/>
                <a:gd name="T7" fmla="*/ 0 h 410"/>
                <a:gd name="T8" fmla="*/ 0 w 140"/>
                <a:gd name="T9" fmla="*/ 0 h 410"/>
                <a:gd name="T10" fmla="*/ 0 w 140"/>
                <a:gd name="T11" fmla="*/ 0 h 410"/>
                <a:gd name="T12" fmla="*/ 0 w 140"/>
                <a:gd name="T13" fmla="*/ 0 h 410"/>
                <a:gd name="T14" fmla="*/ 0 w 140"/>
                <a:gd name="T15" fmla="*/ 0 h 410"/>
                <a:gd name="T16" fmla="*/ 0 w 140"/>
                <a:gd name="T17" fmla="*/ 0 h 410"/>
                <a:gd name="T18" fmla="*/ 0 w 140"/>
                <a:gd name="T19" fmla="*/ 0 h 410"/>
                <a:gd name="T20" fmla="*/ 0 w 140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0"/>
                <a:gd name="T34" fmla="*/ 0 h 410"/>
                <a:gd name="T35" fmla="*/ 140 w 140"/>
                <a:gd name="T36" fmla="*/ 410 h 41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0" h="410">
                  <a:moveTo>
                    <a:pt x="140" y="410"/>
                  </a:moveTo>
                  <a:lnTo>
                    <a:pt x="140" y="78"/>
                  </a:lnTo>
                  <a:lnTo>
                    <a:pt x="119" y="50"/>
                  </a:lnTo>
                  <a:lnTo>
                    <a:pt x="81" y="33"/>
                  </a:lnTo>
                  <a:lnTo>
                    <a:pt x="44" y="22"/>
                  </a:lnTo>
                  <a:lnTo>
                    <a:pt x="6" y="0"/>
                  </a:lnTo>
                  <a:lnTo>
                    <a:pt x="0" y="327"/>
                  </a:lnTo>
                  <a:lnTo>
                    <a:pt x="22" y="355"/>
                  </a:lnTo>
                  <a:lnTo>
                    <a:pt x="65" y="383"/>
                  </a:lnTo>
                  <a:lnTo>
                    <a:pt x="108" y="400"/>
                  </a:lnTo>
                  <a:lnTo>
                    <a:pt x="140" y="41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4" name="Freeform 288"/>
            <p:cNvSpPr>
              <a:spLocks/>
            </p:cNvSpPr>
            <p:nvPr/>
          </p:nvSpPr>
          <p:spPr bwMode="auto">
            <a:xfrm>
              <a:off x="-498" y="-496"/>
              <a:ext cx="6" cy="16"/>
            </a:xfrm>
            <a:custGeom>
              <a:avLst/>
              <a:gdLst>
                <a:gd name="T0" fmla="*/ 0 w 167"/>
                <a:gd name="T1" fmla="*/ 0 h 389"/>
                <a:gd name="T2" fmla="*/ 0 w 167"/>
                <a:gd name="T3" fmla="*/ 0 h 389"/>
                <a:gd name="T4" fmla="*/ 0 w 167"/>
                <a:gd name="T5" fmla="*/ 0 h 389"/>
                <a:gd name="T6" fmla="*/ 0 w 167"/>
                <a:gd name="T7" fmla="*/ 0 h 389"/>
                <a:gd name="T8" fmla="*/ 0 w 167"/>
                <a:gd name="T9" fmla="*/ 0 h 389"/>
                <a:gd name="T10" fmla="*/ 0 w 167"/>
                <a:gd name="T11" fmla="*/ 0 h 389"/>
                <a:gd name="T12" fmla="*/ 0 w 167"/>
                <a:gd name="T13" fmla="*/ 0 h 389"/>
                <a:gd name="T14" fmla="*/ 0 w 167"/>
                <a:gd name="T15" fmla="*/ 0 h 389"/>
                <a:gd name="T16" fmla="*/ 0 w 167"/>
                <a:gd name="T17" fmla="*/ 0 h 389"/>
                <a:gd name="T18" fmla="*/ 0 w 167"/>
                <a:gd name="T19" fmla="*/ 0 h 389"/>
                <a:gd name="T20" fmla="*/ 0 w 167"/>
                <a:gd name="T21" fmla="*/ 0 h 389"/>
                <a:gd name="T22" fmla="*/ 0 w 167"/>
                <a:gd name="T23" fmla="*/ 0 h 389"/>
                <a:gd name="T24" fmla="*/ 0 w 167"/>
                <a:gd name="T25" fmla="*/ 0 h 389"/>
                <a:gd name="T26" fmla="*/ 0 w 167"/>
                <a:gd name="T27" fmla="*/ 0 h 389"/>
                <a:gd name="T28" fmla="*/ 0 w 167"/>
                <a:gd name="T29" fmla="*/ 0 h 389"/>
                <a:gd name="T30" fmla="*/ 0 w 167"/>
                <a:gd name="T31" fmla="*/ 0 h 389"/>
                <a:gd name="T32" fmla="*/ 0 w 167"/>
                <a:gd name="T33" fmla="*/ 0 h 389"/>
                <a:gd name="T34" fmla="*/ 0 w 167"/>
                <a:gd name="T35" fmla="*/ 0 h 389"/>
                <a:gd name="T36" fmla="*/ 0 w 167"/>
                <a:gd name="T37" fmla="*/ 0 h 3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7"/>
                <a:gd name="T58" fmla="*/ 0 h 389"/>
                <a:gd name="T59" fmla="*/ 167 w 167"/>
                <a:gd name="T60" fmla="*/ 389 h 3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7" h="389">
                  <a:moveTo>
                    <a:pt x="167" y="373"/>
                  </a:moveTo>
                  <a:lnTo>
                    <a:pt x="135" y="34"/>
                  </a:lnTo>
                  <a:lnTo>
                    <a:pt x="113" y="23"/>
                  </a:lnTo>
                  <a:lnTo>
                    <a:pt x="85" y="11"/>
                  </a:lnTo>
                  <a:lnTo>
                    <a:pt x="59" y="6"/>
                  </a:lnTo>
                  <a:lnTo>
                    <a:pt x="27" y="0"/>
                  </a:lnTo>
                  <a:lnTo>
                    <a:pt x="16" y="17"/>
                  </a:lnTo>
                  <a:lnTo>
                    <a:pt x="11" y="39"/>
                  </a:lnTo>
                  <a:lnTo>
                    <a:pt x="5" y="61"/>
                  </a:lnTo>
                  <a:lnTo>
                    <a:pt x="0" y="78"/>
                  </a:lnTo>
                  <a:lnTo>
                    <a:pt x="16" y="283"/>
                  </a:lnTo>
                  <a:lnTo>
                    <a:pt x="43" y="311"/>
                  </a:lnTo>
                  <a:lnTo>
                    <a:pt x="75" y="345"/>
                  </a:lnTo>
                  <a:lnTo>
                    <a:pt x="113" y="373"/>
                  </a:lnTo>
                  <a:lnTo>
                    <a:pt x="161" y="389"/>
                  </a:lnTo>
                  <a:lnTo>
                    <a:pt x="167" y="378"/>
                  </a:lnTo>
                  <a:lnTo>
                    <a:pt x="167" y="37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5" name="Freeform 289"/>
            <p:cNvSpPr>
              <a:spLocks/>
            </p:cNvSpPr>
            <p:nvPr/>
          </p:nvSpPr>
          <p:spPr bwMode="auto">
            <a:xfrm>
              <a:off x="-488" y="-556"/>
              <a:ext cx="8" cy="13"/>
            </a:xfrm>
            <a:custGeom>
              <a:avLst/>
              <a:gdLst>
                <a:gd name="T0" fmla="*/ 0 w 216"/>
                <a:gd name="T1" fmla="*/ 0 h 344"/>
                <a:gd name="T2" fmla="*/ 0 w 216"/>
                <a:gd name="T3" fmla="*/ 0 h 344"/>
                <a:gd name="T4" fmla="*/ 0 w 216"/>
                <a:gd name="T5" fmla="*/ 0 h 344"/>
                <a:gd name="T6" fmla="*/ 0 w 216"/>
                <a:gd name="T7" fmla="*/ 0 h 344"/>
                <a:gd name="T8" fmla="*/ 0 w 216"/>
                <a:gd name="T9" fmla="*/ 0 h 344"/>
                <a:gd name="T10" fmla="*/ 0 w 216"/>
                <a:gd name="T11" fmla="*/ 0 h 344"/>
                <a:gd name="T12" fmla="*/ 0 w 216"/>
                <a:gd name="T13" fmla="*/ 0 h 344"/>
                <a:gd name="T14" fmla="*/ 0 w 216"/>
                <a:gd name="T15" fmla="*/ 0 h 344"/>
                <a:gd name="T16" fmla="*/ 0 w 216"/>
                <a:gd name="T17" fmla="*/ 0 h 344"/>
                <a:gd name="T18" fmla="*/ 0 w 216"/>
                <a:gd name="T19" fmla="*/ 0 h 344"/>
                <a:gd name="T20" fmla="*/ 0 w 216"/>
                <a:gd name="T21" fmla="*/ 0 h 344"/>
                <a:gd name="T22" fmla="*/ 0 w 216"/>
                <a:gd name="T23" fmla="*/ 0 h 344"/>
                <a:gd name="T24" fmla="*/ 0 w 216"/>
                <a:gd name="T25" fmla="*/ 0 h 344"/>
                <a:gd name="T26" fmla="*/ 0 w 216"/>
                <a:gd name="T27" fmla="*/ 0 h 344"/>
                <a:gd name="T28" fmla="*/ 0 w 216"/>
                <a:gd name="T29" fmla="*/ 0 h 344"/>
                <a:gd name="T30" fmla="*/ 0 w 216"/>
                <a:gd name="T31" fmla="*/ 0 h 344"/>
                <a:gd name="T32" fmla="*/ 0 w 216"/>
                <a:gd name="T33" fmla="*/ 0 h 344"/>
                <a:gd name="T34" fmla="*/ 0 w 216"/>
                <a:gd name="T35" fmla="*/ 0 h 344"/>
                <a:gd name="T36" fmla="*/ 0 w 216"/>
                <a:gd name="T37" fmla="*/ 0 h 344"/>
                <a:gd name="T38" fmla="*/ 0 w 216"/>
                <a:gd name="T39" fmla="*/ 0 h 344"/>
                <a:gd name="T40" fmla="*/ 0 w 216"/>
                <a:gd name="T41" fmla="*/ 0 h 344"/>
                <a:gd name="T42" fmla="*/ 0 w 216"/>
                <a:gd name="T43" fmla="*/ 0 h 344"/>
                <a:gd name="T44" fmla="*/ 0 w 216"/>
                <a:gd name="T45" fmla="*/ 0 h 344"/>
                <a:gd name="T46" fmla="*/ 0 w 216"/>
                <a:gd name="T47" fmla="*/ 0 h 344"/>
                <a:gd name="T48" fmla="*/ 0 w 216"/>
                <a:gd name="T49" fmla="*/ 0 h 344"/>
                <a:gd name="T50" fmla="*/ 0 w 216"/>
                <a:gd name="T51" fmla="*/ 0 h 344"/>
                <a:gd name="T52" fmla="*/ 0 w 216"/>
                <a:gd name="T53" fmla="*/ 0 h 344"/>
                <a:gd name="T54" fmla="*/ 0 w 216"/>
                <a:gd name="T55" fmla="*/ 0 h 344"/>
                <a:gd name="T56" fmla="*/ 0 w 216"/>
                <a:gd name="T57" fmla="*/ 0 h 344"/>
                <a:gd name="T58" fmla="*/ 0 w 216"/>
                <a:gd name="T59" fmla="*/ 0 h 3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16"/>
                <a:gd name="T91" fmla="*/ 0 h 344"/>
                <a:gd name="T92" fmla="*/ 216 w 216"/>
                <a:gd name="T93" fmla="*/ 344 h 3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16" h="344">
                  <a:moveTo>
                    <a:pt x="216" y="322"/>
                  </a:moveTo>
                  <a:lnTo>
                    <a:pt x="205" y="45"/>
                  </a:lnTo>
                  <a:lnTo>
                    <a:pt x="184" y="29"/>
                  </a:lnTo>
                  <a:lnTo>
                    <a:pt x="163" y="22"/>
                  </a:lnTo>
                  <a:lnTo>
                    <a:pt x="141" y="12"/>
                  </a:lnTo>
                  <a:lnTo>
                    <a:pt x="113" y="12"/>
                  </a:lnTo>
                  <a:lnTo>
                    <a:pt x="87" y="6"/>
                  </a:lnTo>
                  <a:lnTo>
                    <a:pt x="65" y="6"/>
                  </a:lnTo>
                  <a:lnTo>
                    <a:pt x="39" y="6"/>
                  </a:lnTo>
                  <a:lnTo>
                    <a:pt x="11" y="0"/>
                  </a:lnTo>
                  <a:lnTo>
                    <a:pt x="0" y="22"/>
                  </a:lnTo>
                  <a:lnTo>
                    <a:pt x="0" y="45"/>
                  </a:lnTo>
                  <a:lnTo>
                    <a:pt x="11" y="67"/>
                  </a:lnTo>
                  <a:lnTo>
                    <a:pt x="22" y="95"/>
                  </a:lnTo>
                  <a:lnTo>
                    <a:pt x="28" y="128"/>
                  </a:lnTo>
                  <a:lnTo>
                    <a:pt x="28" y="173"/>
                  </a:lnTo>
                  <a:lnTo>
                    <a:pt x="28" y="211"/>
                  </a:lnTo>
                  <a:lnTo>
                    <a:pt x="33" y="256"/>
                  </a:lnTo>
                  <a:lnTo>
                    <a:pt x="44" y="273"/>
                  </a:lnTo>
                  <a:lnTo>
                    <a:pt x="65" y="289"/>
                  </a:lnTo>
                  <a:lnTo>
                    <a:pt x="81" y="301"/>
                  </a:lnTo>
                  <a:lnTo>
                    <a:pt x="108" y="306"/>
                  </a:lnTo>
                  <a:lnTo>
                    <a:pt x="129" y="311"/>
                  </a:lnTo>
                  <a:lnTo>
                    <a:pt x="157" y="322"/>
                  </a:lnTo>
                  <a:lnTo>
                    <a:pt x="184" y="334"/>
                  </a:lnTo>
                  <a:lnTo>
                    <a:pt x="205" y="344"/>
                  </a:lnTo>
                  <a:lnTo>
                    <a:pt x="205" y="339"/>
                  </a:lnTo>
                  <a:lnTo>
                    <a:pt x="211" y="334"/>
                  </a:lnTo>
                  <a:lnTo>
                    <a:pt x="216" y="328"/>
                  </a:lnTo>
                  <a:lnTo>
                    <a:pt x="216" y="3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6" name="Freeform 290"/>
            <p:cNvSpPr>
              <a:spLocks/>
            </p:cNvSpPr>
            <p:nvPr/>
          </p:nvSpPr>
          <p:spPr bwMode="auto">
            <a:xfrm>
              <a:off x="-456" y="-639"/>
              <a:ext cx="4" cy="6"/>
            </a:xfrm>
            <a:custGeom>
              <a:avLst/>
              <a:gdLst>
                <a:gd name="T0" fmla="*/ 0 w 113"/>
                <a:gd name="T1" fmla="*/ 0 h 150"/>
                <a:gd name="T2" fmla="*/ 0 w 113"/>
                <a:gd name="T3" fmla="*/ 0 h 150"/>
                <a:gd name="T4" fmla="*/ 0 w 113"/>
                <a:gd name="T5" fmla="*/ 0 h 150"/>
                <a:gd name="T6" fmla="*/ 0 w 113"/>
                <a:gd name="T7" fmla="*/ 0 h 150"/>
                <a:gd name="T8" fmla="*/ 0 w 113"/>
                <a:gd name="T9" fmla="*/ 0 h 150"/>
                <a:gd name="T10" fmla="*/ 0 w 113"/>
                <a:gd name="T11" fmla="*/ 0 h 150"/>
                <a:gd name="T12" fmla="*/ 0 w 113"/>
                <a:gd name="T13" fmla="*/ 0 h 150"/>
                <a:gd name="T14" fmla="*/ 0 w 113"/>
                <a:gd name="T15" fmla="*/ 0 h 150"/>
                <a:gd name="T16" fmla="*/ 0 w 113"/>
                <a:gd name="T17" fmla="*/ 0 h 150"/>
                <a:gd name="T18" fmla="*/ 0 w 113"/>
                <a:gd name="T19" fmla="*/ 0 h 150"/>
                <a:gd name="T20" fmla="*/ 0 w 113"/>
                <a:gd name="T21" fmla="*/ 0 h 150"/>
                <a:gd name="T22" fmla="*/ 0 w 113"/>
                <a:gd name="T23" fmla="*/ 0 h 150"/>
                <a:gd name="T24" fmla="*/ 0 w 113"/>
                <a:gd name="T25" fmla="*/ 0 h 150"/>
                <a:gd name="T26" fmla="*/ 0 w 113"/>
                <a:gd name="T27" fmla="*/ 0 h 150"/>
                <a:gd name="T28" fmla="*/ 0 w 113"/>
                <a:gd name="T29" fmla="*/ 0 h 150"/>
                <a:gd name="T30" fmla="*/ 0 w 113"/>
                <a:gd name="T31" fmla="*/ 0 h 150"/>
                <a:gd name="T32" fmla="*/ 0 w 113"/>
                <a:gd name="T33" fmla="*/ 0 h 150"/>
                <a:gd name="T34" fmla="*/ 0 w 113"/>
                <a:gd name="T35" fmla="*/ 0 h 150"/>
                <a:gd name="T36" fmla="*/ 0 w 113"/>
                <a:gd name="T37" fmla="*/ 0 h 150"/>
                <a:gd name="T38" fmla="*/ 0 w 113"/>
                <a:gd name="T39" fmla="*/ 0 h 150"/>
                <a:gd name="T40" fmla="*/ 0 w 113"/>
                <a:gd name="T41" fmla="*/ 0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3"/>
                <a:gd name="T64" fmla="*/ 0 h 150"/>
                <a:gd name="T65" fmla="*/ 113 w 113"/>
                <a:gd name="T66" fmla="*/ 150 h 15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3" h="150">
                  <a:moveTo>
                    <a:pt x="113" y="122"/>
                  </a:moveTo>
                  <a:lnTo>
                    <a:pt x="108" y="100"/>
                  </a:lnTo>
                  <a:lnTo>
                    <a:pt x="103" y="72"/>
                  </a:lnTo>
                  <a:lnTo>
                    <a:pt x="97" y="45"/>
                  </a:lnTo>
                  <a:lnTo>
                    <a:pt x="92" y="17"/>
                  </a:lnTo>
                  <a:lnTo>
                    <a:pt x="87" y="11"/>
                  </a:lnTo>
                  <a:lnTo>
                    <a:pt x="76" y="0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33" y="11"/>
                  </a:lnTo>
                  <a:lnTo>
                    <a:pt x="16" y="27"/>
                  </a:lnTo>
                  <a:lnTo>
                    <a:pt x="6" y="50"/>
                  </a:lnTo>
                  <a:lnTo>
                    <a:pt x="0" y="78"/>
                  </a:lnTo>
                  <a:lnTo>
                    <a:pt x="16" y="111"/>
                  </a:lnTo>
                  <a:lnTo>
                    <a:pt x="44" y="122"/>
                  </a:lnTo>
                  <a:lnTo>
                    <a:pt x="76" y="133"/>
                  </a:lnTo>
                  <a:lnTo>
                    <a:pt x="113" y="150"/>
                  </a:lnTo>
                  <a:lnTo>
                    <a:pt x="113" y="145"/>
                  </a:lnTo>
                  <a:lnTo>
                    <a:pt x="113" y="133"/>
                  </a:lnTo>
                  <a:lnTo>
                    <a:pt x="113" y="128"/>
                  </a:lnTo>
                  <a:lnTo>
                    <a:pt x="113" y="1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7" name="Freeform 291"/>
            <p:cNvSpPr>
              <a:spLocks/>
            </p:cNvSpPr>
            <p:nvPr/>
          </p:nvSpPr>
          <p:spPr bwMode="auto">
            <a:xfrm>
              <a:off x="-470" y="-619"/>
              <a:ext cx="6" cy="15"/>
            </a:xfrm>
            <a:custGeom>
              <a:avLst/>
              <a:gdLst>
                <a:gd name="T0" fmla="*/ 0 w 150"/>
                <a:gd name="T1" fmla="*/ 0 h 361"/>
                <a:gd name="T2" fmla="*/ 0 w 150"/>
                <a:gd name="T3" fmla="*/ 0 h 361"/>
                <a:gd name="T4" fmla="*/ 0 w 150"/>
                <a:gd name="T5" fmla="*/ 0 h 361"/>
                <a:gd name="T6" fmla="*/ 0 w 150"/>
                <a:gd name="T7" fmla="*/ 0 h 361"/>
                <a:gd name="T8" fmla="*/ 0 w 150"/>
                <a:gd name="T9" fmla="*/ 0 h 361"/>
                <a:gd name="T10" fmla="*/ 0 w 150"/>
                <a:gd name="T11" fmla="*/ 0 h 361"/>
                <a:gd name="T12" fmla="*/ 0 w 150"/>
                <a:gd name="T13" fmla="*/ 0 h 361"/>
                <a:gd name="T14" fmla="*/ 0 w 150"/>
                <a:gd name="T15" fmla="*/ 0 h 361"/>
                <a:gd name="T16" fmla="*/ 0 w 150"/>
                <a:gd name="T17" fmla="*/ 0 h 361"/>
                <a:gd name="T18" fmla="*/ 0 w 150"/>
                <a:gd name="T19" fmla="*/ 0 h 361"/>
                <a:gd name="T20" fmla="*/ 0 w 150"/>
                <a:gd name="T21" fmla="*/ 0 h 361"/>
                <a:gd name="T22" fmla="*/ 0 w 150"/>
                <a:gd name="T23" fmla="*/ 0 h 3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50"/>
                <a:gd name="T37" fmla="*/ 0 h 361"/>
                <a:gd name="T38" fmla="*/ 150 w 150"/>
                <a:gd name="T39" fmla="*/ 361 h 3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50" h="361">
                  <a:moveTo>
                    <a:pt x="150" y="344"/>
                  </a:moveTo>
                  <a:lnTo>
                    <a:pt x="124" y="84"/>
                  </a:lnTo>
                  <a:lnTo>
                    <a:pt x="108" y="56"/>
                  </a:lnTo>
                  <a:lnTo>
                    <a:pt x="76" y="39"/>
                  </a:lnTo>
                  <a:lnTo>
                    <a:pt x="32" y="27"/>
                  </a:lnTo>
                  <a:lnTo>
                    <a:pt x="0" y="0"/>
                  </a:lnTo>
                  <a:lnTo>
                    <a:pt x="0" y="283"/>
                  </a:lnTo>
                  <a:lnTo>
                    <a:pt x="140" y="361"/>
                  </a:lnTo>
                  <a:lnTo>
                    <a:pt x="145" y="349"/>
                  </a:lnTo>
                  <a:lnTo>
                    <a:pt x="150" y="34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8" name="Freeform 292"/>
            <p:cNvSpPr>
              <a:spLocks/>
            </p:cNvSpPr>
            <p:nvPr/>
          </p:nvSpPr>
          <p:spPr bwMode="auto">
            <a:xfrm>
              <a:off x="-505" y="-536"/>
              <a:ext cx="9" cy="13"/>
            </a:xfrm>
            <a:custGeom>
              <a:avLst/>
              <a:gdLst>
                <a:gd name="T0" fmla="*/ 0 w 242"/>
                <a:gd name="T1" fmla="*/ 0 h 334"/>
                <a:gd name="T2" fmla="*/ 0 w 242"/>
                <a:gd name="T3" fmla="*/ 0 h 334"/>
                <a:gd name="T4" fmla="*/ 0 w 242"/>
                <a:gd name="T5" fmla="*/ 0 h 334"/>
                <a:gd name="T6" fmla="*/ 0 w 242"/>
                <a:gd name="T7" fmla="*/ 0 h 334"/>
                <a:gd name="T8" fmla="*/ 0 w 242"/>
                <a:gd name="T9" fmla="*/ 0 h 334"/>
                <a:gd name="T10" fmla="*/ 0 w 242"/>
                <a:gd name="T11" fmla="*/ 0 h 334"/>
                <a:gd name="T12" fmla="*/ 0 w 242"/>
                <a:gd name="T13" fmla="*/ 0 h 334"/>
                <a:gd name="T14" fmla="*/ 0 w 242"/>
                <a:gd name="T15" fmla="*/ 0 h 334"/>
                <a:gd name="T16" fmla="*/ 0 w 242"/>
                <a:gd name="T17" fmla="*/ 0 h 334"/>
                <a:gd name="T18" fmla="*/ 0 w 242"/>
                <a:gd name="T19" fmla="*/ 0 h 334"/>
                <a:gd name="T20" fmla="*/ 0 w 242"/>
                <a:gd name="T21" fmla="*/ 0 h 334"/>
                <a:gd name="T22" fmla="*/ 0 w 242"/>
                <a:gd name="T23" fmla="*/ 0 h 334"/>
                <a:gd name="T24" fmla="*/ 0 w 242"/>
                <a:gd name="T25" fmla="*/ 0 h 334"/>
                <a:gd name="T26" fmla="*/ 0 w 242"/>
                <a:gd name="T27" fmla="*/ 0 h 334"/>
                <a:gd name="T28" fmla="*/ 0 w 242"/>
                <a:gd name="T29" fmla="*/ 0 h 334"/>
                <a:gd name="T30" fmla="*/ 0 w 242"/>
                <a:gd name="T31" fmla="*/ 0 h 334"/>
                <a:gd name="T32" fmla="*/ 0 w 242"/>
                <a:gd name="T33" fmla="*/ 0 h 334"/>
                <a:gd name="T34" fmla="*/ 0 w 242"/>
                <a:gd name="T35" fmla="*/ 0 h 334"/>
                <a:gd name="T36" fmla="*/ 0 w 242"/>
                <a:gd name="T37" fmla="*/ 0 h 334"/>
                <a:gd name="T38" fmla="*/ 0 w 242"/>
                <a:gd name="T39" fmla="*/ 0 h 334"/>
                <a:gd name="T40" fmla="*/ 0 w 242"/>
                <a:gd name="T41" fmla="*/ 0 h 334"/>
                <a:gd name="T42" fmla="*/ 0 w 242"/>
                <a:gd name="T43" fmla="*/ 0 h 334"/>
                <a:gd name="T44" fmla="*/ 0 w 242"/>
                <a:gd name="T45" fmla="*/ 0 h 334"/>
                <a:gd name="T46" fmla="*/ 0 w 242"/>
                <a:gd name="T47" fmla="*/ 0 h 334"/>
                <a:gd name="T48" fmla="*/ 0 w 242"/>
                <a:gd name="T49" fmla="*/ 0 h 334"/>
                <a:gd name="T50" fmla="*/ 0 w 242"/>
                <a:gd name="T51" fmla="*/ 0 h 334"/>
                <a:gd name="T52" fmla="*/ 0 w 242"/>
                <a:gd name="T53" fmla="*/ 0 h 334"/>
                <a:gd name="T54" fmla="*/ 0 w 242"/>
                <a:gd name="T55" fmla="*/ 0 h 3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42"/>
                <a:gd name="T85" fmla="*/ 0 h 334"/>
                <a:gd name="T86" fmla="*/ 242 w 242"/>
                <a:gd name="T87" fmla="*/ 334 h 33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42" h="334">
                  <a:moveTo>
                    <a:pt x="237" y="322"/>
                  </a:moveTo>
                  <a:lnTo>
                    <a:pt x="226" y="5"/>
                  </a:lnTo>
                  <a:lnTo>
                    <a:pt x="215" y="0"/>
                  </a:lnTo>
                  <a:lnTo>
                    <a:pt x="205" y="0"/>
                  </a:lnTo>
                  <a:lnTo>
                    <a:pt x="199" y="5"/>
                  </a:lnTo>
                  <a:lnTo>
                    <a:pt x="189" y="22"/>
                  </a:lnTo>
                  <a:lnTo>
                    <a:pt x="172" y="33"/>
                  </a:lnTo>
                  <a:lnTo>
                    <a:pt x="156" y="45"/>
                  </a:lnTo>
                  <a:lnTo>
                    <a:pt x="140" y="50"/>
                  </a:lnTo>
                  <a:lnTo>
                    <a:pt x="118" y="50"/>
                  </a:lnTo>
                  <a:lnTo>
                    <a:pt x="97" y="50"/>
                  </a:lnTo>
                  <a:lnTo>
                    <a:pt x="70" y="50"/>
                  </a:lnTo>
                  <a:lnTo>
                    <a:pt x="48" y="50"/>
                  </a:lnTo>
                  <a:lnTo>
                    <a:pt x="21" y="50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0" y="111"/>
                  </a:lnTo>
                  <a:lnTo>
                    <a:pt x="10" y="133"/>
                  </a:lnTo>
                  <a:lnTo>
                    <a:pt x="48" y="317"/>
                  </a:lnTo>
                  <a:lnTo>
                    <a:pt x="64" y="322"/>
                  </a:lnTo>
                  <a:lnTo>
                    <a:pt x="81" y="322"/>
                  </a:lnTo>
                  <a:lnTo>
                    <a:pt x="97" y="327"/>
                  </a:lnTo>
                  <a:lnTo>
                    <a:pt x="118" y="327"/>
                  </a:lnTo>
                  <a:lnTo>
                    <a:pt x="242" y="334"/>
                  </a:lnTo>
                  <a:lnTo>
                    <a:pt x="242" y="327"/>
                  </a:lnTo>
                  <a:lnTo>
                    <a:pt x="237" y="3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9" name="Freeform 293"/>
            <p:cNvSpPr>
              <a:spLocks/>
            </p:cNvSpPr>
            <p:nvPr/>
          </p:nvSpPr>
          <p:spPr bwMode="auto">
            <a:xfrm>
              <a:off x="-490" y="-593"/>
              <a:ext cx="9" cy="15"/>
            </a:xfrm>
            <a:custGeom>
              <a:avLst/>
              <a:gdLst>
                <a:gd name="T0" fmla="*/ 0 w 226"/>
                <a:gd name="T1" fmla="*/ 0 h 378"/>
                <a:gd name="T2" fmla="*/ 0 w 226"/>
                <a:gd name="T3" fmla="*/ 0 h 378"/>
                <a:gd name="T4" fmla="*/ 0 w 226"/>
                <a:gd name="T5" fmla="*/ 0 h 378"/>
                <a:gd name="T6" fmla="*/ 0 w 226"/>
                <a:gd name="T7" fmla="*/ 0 h 378"/>
                <a:gd name="T8" fmla="*/ 0 w 226"/>
                <a:gd name="T9" fmla="*/ 0 h 378"/>
                <a:gd name="T10" fmla="*/ 0 w 226"/>
                <a:gd name="T11" fmla="*/ 0 h 378"/>
                <a:gd name="T12" fmla="*/ 0 w 226"/>
                <a:gd name="T13" fmla="*/ 0 h 378"/>
                <a:gd name="T14" fmla="*/ 0 w 226"/>
                <a:gd name="T15" fmla="*/ 0 h 378"/>
                <a:gd name="T16" fmla="*/ 0 w 226"/>
                <a:gd name="T17" fmla="*/ 0 h 378"/>
                <a:gd name="T18" fmla="*/ 0 w 226"/>
                <a:gd name="T19" fmla="*/ 0 h 378"/>
                <a:gd name="T20" fmla="*/ 0 w 226"/>
                <a:gd name="T21" fmla="*/ 0 h 378"/>
                <a:gd name="T22" fmla="*/ 0 w 226"/>
                <a:gd name="T23" fmla="*/ 0 h 378"/>
                <a:gd name="T24" fmla="*/ 0 w 226"/>
                <a:gd name="T25" fmla="*/ 0 h 378"/>
                <a:gd name="T26" fmla="*/ 0 w 226"/>
                <a:gd name="T27" fmla="*/ 0 h 378"/>
                <a:gd name="T28" fmla="*/ 0 w 226"/>
                <a:gd name="T29" fmla="*/ 0 h 378"/>
                <a:gd name="T30" fmla="*/ 0 w 226"/>
                <a:gd name="T31" fmla="*/ 0 h 378"/>
                <a:gd name="T32" fmla="*/ 0 w 226"/>
                <a:gd name="T33" fmla="*/ 0 h 378"/>
                <a:gd name="T34" fmla="*/ 0 w 226"/>
                <a:gd name="T35" fmla="*/ 0 h 378"/>
                <a:gd name="T36" fmla="*/ 0 w 226"/>
                <a:gd name="T37" fmla="*/ 0 h 378"/>
                <a:gd name="T38" fmla="*/ 0 w 226"/>
                <a:gd name="T39" fmla="*/ 0 h 378"/>
                <a:gd name="T40" fmla="*/ 0 w 226"/>
                <a:gd name="T41" fmla="*/ 0 h 378"/>
                <a:gd name="T42" fmla="*/ 0 w 226"/>
                <a:gd name="T43" fmla="*/ 0 h 378"/>
                <a:gd name="T44" fmla="*/ 0 w 226"/>
                <a:gd name="T45" fmla="*/ 0 h 37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26"/>
                <a:gd name="T70" fmla="*/ 0 h 378"/>
                <a:gd name="T71" fmla="*/ 226 w 226"/>
                <a:gd name="T72" fmla="*/ 378 h 37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26" h="378">
                  <a:moveTo>
                    <a:pt x="226" y="345"/>
                  </a:moveTo>
                  <a:lnTo>
                    <a:pt x="189" y="40"/>
                  </a:lnTo>
                  <a:lnTo>
                    <a:pt x="172" y="34"/>
                  </a:lnTo>
                  <a:lnTo>
                    <a:pt x="156" y="34"/>
                  </a:lnTo>
                  <a:lnTo>
                    <a:pt x="140" y="28"/>
                  </a:lnTo>
                  <a:lnTo>
                    <a:pt x="118" y="28"/>
                  </a:lnTo>
                  <a:lnTo>
                    <a:pt x="92" y="17"/>
                  </a:lnTo>
                  <a:lnTo>
                    <a:pt x="64" y="7"/>
                  </a:lnTo>
                  <a:lnTo>
                    <a:pt x="32" y="0"/>
                  </a:lnTo>
                  <a:lnTo>
                    <a:pt x="0" y="7"/>
                  </a:lnTo>
                  <a:lnTo>
                    <a:pt x="21" y="300"/>
                  </a:lnTo>
                  <a:lnTo>
                    <a:pt x="37" y="317"/>
                  </a:lnTo>
                  <a:lnTo>
                    <a:pt x="59" y="334"/>
                  </a:lnTo>
                  <a:lnTo>
                    <a:pt x="81" y="345"/>
                  </a:lnTo>
                  <a:lnTo>
                    <a:pt x="102" y="356"/>
                  </a:lnTo>
                  <a:lnTo>
                    <a:pt x="129" y="367"/>
                  </a:lnTo>
                  <a:lnTo>
                    <a:pt x="156" y="372"/>
                  </a:lnTo>
                  <a:lnTo>
                    <a:pt x="189" y="378"/>
                  </a:lnTo>
                  <a:lnTo>
                    <a:pt x="216" y="378"/>
                  </a:lnTo>
                  <a:lnTo>
                    <a:pt x="216" y="372"/>
                  </a:lnTo>
                  <a:lnTo>
                    <a:pt x="216" y="367"/>
                  </a:lnTo>
                  <a:lnTo>
                    <a:pt x="221" y="362"/>
                  </a:lnTo>
                  <a:lnTo>
                    <a:pt x="226" y="3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0" name="Freeform 294"/>
            <p:cNvSpPr>
              <a:spLocks/>
            </p:cNvSpPr>
            <p:nvPr/>
          </p:nvSpPr>
          <p:spPr bwMode="auto">
            <a:xfrm>
              <a:off x="-474" y="-651"/>
              <a:ext cx="7" cy="13"/>
            </a:xfrm>
            <a:custGeom>
              <a:avLst/>
              <a:gdLst>
                <a:gd name="T0" fmla="*/ 0 w 184"/>
                <a:gd name="T1" fmla="*/ 0 h 316"/>
                <a:gd name="T2" fmla="*/ 0 w 184"/>
                <a:gd name="T3" fmla="*/ 0 h 316"/>
                <a:gd name="T4" fmla="*/ 0 w 184"/>
                <a:gd name="T5" fmla="*/ 0 h 316"/>
                <a:gd name="T6" fmla="*/ 0 w 184"/>
                <a:gd name="T7" fmla="*/ 0 h 316"/>
                <a:gd name="T8" fmla="*/ 0 w 184"/>
                <a:gd name="T9" fmla="*/ 0 h 316"/>
                <a:gd name="T10" fmla="*/ 0 w 184"/>
                <a:gd name="T11" fmla="*/ 0 h 316"/>
                <a:gd name="T12" fmla="*/ 0 w 184"/>
                <a:gd name="T13" fmla="*/ 0 h 316"/>
                <a:gd name="T14" fmla="*/ 0 w 184"/>
                <a:gd name="T15" fmla="*/ 0 h 316"/>
                <a:gd name="T16" fmla="*/ 0 w 184"/>
                <a:gd name="T17" fmla="*/ 0 h 316"/>
                <a:gd name="T18" fmla="*/ 0 w 184"/>
                <a:gd name="T19" fmla="*/ 0 h 316"/>
                <a:gd name="T20" fmla="*/ 0 w 184"/>
                <a:gd name="T21" fmla="*/ 0 h 316"/>
                <a:gd name="T22" fmla="*/ 0 w 184"/>
                <a:gd name="T23" fmla="*/ 0 h 316"/>
                <a:gd name="T24" fmla="*/ 0 w 184"/>
                <a:gd name="T25" fmla="*/ 0 h 316"/>
                <a:gd name="T26" fmla="*/ 0 w 184"/>
                <a:gd name="T27" fmla="*/ 0 h 316"/>
                <a:gd name="T28" fmla="*/ 0 w 184"/>
                <a:gd name="T29" fmla="*/ 0 h 316"/>
                <a:gd name="T30" fmla="*/ 0 w 184"/>
                <a:gd name="T31" fmla="*/ 0 h 316"/>
                <a:gd name="T32" fmla="*/ 0 w 184"/>
                <a:gd name="T33" fmla="*/ 0 h 316"/>
                <a:gd name="T34" fmla="*/ 0 w 184"/>
                <a:gd name="T35" fmla="*/ 0 h 316"/>
                <a:gd name="T36" fmla="*/ 0 w 184"/>
                <a:gd name="T37" fmla="*/ 0 h 316"/>
                <a:gd name="T38" fmla="*/ 0 w 184"/>
                <a:gd name="T39" fmla="*/ 0 h 316"/>
                <a:gd name="T40" fmla="*/ 0 w 184"/>
                <a:gd name="T41" fmla="*/ 0 h 316"/>
                <a:gd name="T42" fmla="*/ 0 w 184"/>
                <a:gd name="T43" fmla="*/ 0 h 3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84"/>
                <a:gd name="T67" fmla="*/ 0 h 316"/>
                <a:gd name="T68" fmla="*/ 184 w 184"/>
                <a:gd name="T69" fmla="*/ 316 h 3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84" h="316">
                  <a:moveTo>
                    <a:pt x="184" y="294"/>
                  </a:moveTo>
                  <a:lnTo>
                    <a:pt x="156" y="83"/>
                  </a:lnTo>
                  <a:lnTo>
                    <a:pt x="124" y="60"/>
                  </a:lnTo>
                  <a:lnTo>
                    <a:pt x="98" y="33"/>
                  </a:lnTo>
                  <a:lnTo>
                    <a:pt x="64" y="11"/>
                  </a:lnTo>
                  <a:lnTo>
                    <a:pt x="22" y="0"/>
                  </a:lnTo>
                  <a:lnTo>
                    <a:pt x="6" y="22"/>
                  </a:lnTo>
                  <a:lnTo>
                    <a:pt x="0" y="50"/>
                  </a:lnTo>
                  <a:lnTo>
                    <a:pt x="0" y="77"/>
                  </a:lnTo>
                  <a:lnTo>
                    <a:pt x="6" y="110"/>
                  </a:lnTo>
                  <a:lnTo>
                    <a:pt x="16" y="138"/>
                  </a:lnTo>
                  <a:lnTo>
                    <a:pt x="22" y="172"/>
                  </a:lnTo>
                  <a:lnTo>
                    <a:pt x="32" y="205"/>
                  </a:lnTo>
                  <a:lnTo>
                    <a:pt x="32" y="238"/>
                  </a:lnTo>
                  <a:lnTo>
                    <a:pt x="54" y="261"/>
                  </a:lnTo>
                  <a:lnTo>
                    <a:pt x="87" y="283"/>
                  </a:lnTo>
                  <a:lnTo>
                    <a:pt x="130" y="299"/>
                  </a:lnTo>
                  <a:lnTo>
                    <a:pt x="172" y="316"/>
                  </a:lnTo>
                  <a:lnTo>
                    <a:pt x="172" y="311"/>
                  </a:lnTo>
                  <a:lnTo>
                    <a:pt x="179" y="305"/>
                  </a:lnTo>
                  <a:lnTo>
                    <a:pt x="184" y="299"/>
                  </a:lnTo>
                  <a:lnTo>
                    <a:pt x="184" y="2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1" name="Freeform 295"/>
            <p:cNvSpPr>
              <a:spLocks/>
            </p:cNvSpPr>
            <p:nvPr/>
          </p:nvSpPr>
          <p:spPr bwMode="auto">
            <a:xfrm>
              <a:off x="-533" y="-501"/>
              <a:ext cx="10" cy="20"/>
            </a:xfrm>
            <a:custGeom>
              <a:avLst/>
              <a:gdLst>
                <a:gd name="T0" fmla="*/ 0 w 285"/>
                <a:gd name="T1" fmla="*/ 0 h 505"/>
                <a:gd name="T2" fmla="*/ 0 w 285"/>
                <a:gd name="T3" fmla="*/ 0 h 505"/>
                <a:gd name="T4" fmla="*/ 0 w 285"/>
                <a:gd name="T5" fmla="*/ 0 h 505"/>
                <a:gd name="T6" fmla="*/ 0 w 285"/>
                <a:gd name="T7" fmla="*/ 0 h 505"/>
                <a:gd name="T8" fmla="*/ 0 w 285"/>
                <a:gd name="T9" fmla="*/ 0 h 505"/>
                <a:gd name="T10" fmla="*/ 0 w 285"/>
                <a:gd name="T11" fmla="*/ 0 h 505"/>
                <a:gd name="T12" fmla="*/ 0 w 285"/>
                <a:gd name="T13" fmla="*/ 0 h 505"/>
                <a:gd name="T14" fmla="*/ 0 w 285"/>
                <a:gd name="T15" fmla="*/ 0 h 505"/>
                <a:gd name="T16" fmla="*/ 0 w 285"/>
                <a:gd name="T17" fmla="*/ 0 h 505"/>
                <a:gd name="T18" fmla="*/ 0 w 285"/>
                <a:gd name="T19" fmla="*/ 0 h 505"/>
                <a:gd name="T20" fmla="*/ 0 w 285"/>
                <a:gd name="T21" fmla="*/ 0 h 505"/>
                <a:gd name="T22" fmla="*/ 0 w 285"/>
                <a:gd name="T23" fmla="*/ 0 h 505"/>
                <a:gd name="T24" fmla="*/ 0 w 285"/>
                <a:gd name="T25" fmla="*/ 0 h 505"/>
                <a:gd name="T26" fmla="*/ 0 w 285"/>
                <a:gd name="T27" fmla="*/ 0 h 505"/>
                <a:gd name="T28" fmla="*/ 0 w 285"/>
                <a:gd name="T29" fmla="*/ 0 h 505"/>
                <a:gd name="T30" fmla="*/ 0 w 285"/>
                <a:gd name="T31" fmla="*/ 0 h 505"/>
                <a:gd name="T32" fmla="*/ 0 w 285"/>
                <a:gd name="T33" fmla="*/ 0 h 505"/>
                <a:gd name="T34" fmla="*/ 0 w 285"/>
                <a:gd name="T35" fmla="*/ 0 h 505"/>
                <a:gd name="T36" fmla="*/ 0 w 285"/>
                <a:gd name="T37" fmla="*/ 0 h 505"/>
                <a:gd name="T38" fmla="*/ 0 w 285"/>
                <a:gd name="T39" fmla="*/ 0 h 505"/>
                <a:gd name="T40" fmla="*/ 0 w 285"/>
                <a:gd name="T41" fmla="*/ 0 h 5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85"/>
                <a:gd name="T64" fmla="*/ 0 h 505"/>
                <a:gd name="T65" fmla="*/ 285 w 285"/>
                <a:gd name="T66" fmla="*/ 505 h 50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85" h="505">
                  <a:moveTo>
                    <a:pt x="285" y="483"/>
                  </a:moveTo>
                  <a:lnTo>
                    <a:pt x="237" y="39"/>
                  </a:lnTo>
                  <a:lnTo>
                    <a:pt x="221" y="34"/>
                  </a:lnTo>
                  <a:lnTo>
                    <a:pt x="198" y="34"/>
                  </a:lnTo>
                  <a:lnTo>
                    <a:pt x="182" y="34"/>
                  </a:lnTo>
                  <a:lnTo>
                    <a:pt x="161" y="34"/>
                  </a:lnTo>
                  <a:lnTo>
                    <a:pt x="10" y="0"/>
                  </a:lnTo>
                  <a:lnTo>
                    <a:pt x="5" y="22"/>
                  </a:lnTo>
                  <a:lnTo>
                    <a:pt x="0" y="45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0" y="105"/>
                  </a:lnTo>
                  <a:lnTo>
                    <a:pt x="5" y="122"/>
                  </a:lnTo>
                  <a:lnTo>
                    <a:pt x="16" y="139"/>
                  </a:lnTo>
                  <a:lnTo>
                    <a:pt x="21" y="156"/>
                  </a:lnTo>
                  <a:lnTo>
                    <a:pt x="91" y="455"/>
                  </a:lnTo>
                  <a:lnTo>
                    <a:pt x="285" y="505"/>
                  </a:lnTo>
                  <a:lnTo>
                    <a:pt x="285" y="500"/>
                  </a:lnTo>
                  <a:lnTo>
                    <a:pt x="285" y="495"/>
                  </a:lnTo>
                  <a:lnTo>
                    <a:pt x="285" y="489"/>
                  </a:lnTo>
                  <a:lnTo>
                    <a:pt x="285" y="4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2" name="Freeform 296"/>
            <p:cNvSpPr>
              <a:spLocks/>
            </p:cNvSpPr>
            <p:nvPr/>
          </p:nvSpPr>
          <p:spPr bwMode="auto">
            <a:xfrm>
              <a:off x="-492" y="-625"/>
              <a:ext cx="8" cy="10"/>
            </a:xfrm>
            <a:custGeom>
              <a:avLst/>
              <a:gdLst>
                <a:gd name="T0" fmla="*/ 0 w 226"/>
                <a:gd name="T1" fmla="*/ 0 h 250"/>
                <a:gd name="T2" fmla="*/ 0 w 226"/>
                <a:gd name="T3" fmla="*/ 0 h 250"/>
                <a:gd name="T4" fmla="*/ 0 w 226"/>
                <a:gd name="T5" fmla="*/ 0 h 250"/>
                <a:gd name="T6" fmla="*/ 0 w 226"/>
                <a:gd name="T7" fmla="*/ 0 h 250"/>
                <a:gd name="T8" fmla="*/ 0 w 226"/>
                <a:gd name="T9" fmla="*/ 0 h 250"/>
                <a:gd name="T10" fmla="*/ 0 w 226"/>
                <a:gd name="T11" fmla="*/ 0 h 250"/>
                <a:gd name="T12" fmla="*/ 0 w 226"/>
                <a:gd name="T13" fmla="*/ 0 h 250"/>
                <a:gd name="T14" fmla="*/ 0 w 226"/>
                <a:gd name="T15" fmla="*/ 0 h 250"/>
                <a:gd name="T16" fmla="*/ 0 w 226"/>
                <a:gd name="T17" fmla="*/ 0 h 250"/>
                <a:gd name="T18" fmla="*/ 0 w 226"/>
                <a:gd name="T19" fmla="*/ 0 h 250"/>
                <a:gd name="T20" fmla="*/ 0 w 226"/>
                <a:gd name="T21" fmla="*/ 0 h 250"/>
                <a:gd name="T22" fmla="*/ 0 w 226"/>
                <a:gd name="T23" fmla="*/ 0 h 250"/>
                <a:gd name="T24" fmla="*/ 0 w 226"/>
                <a:gd name="T25" fmla="*/ 0 h 250"/>
                <a:gd name="T26" fmla="*/ 0 w 226"/>
                <a:gd name="T27" fmla="*/ 0 h 250"/>
                <a:gd name="T28" fmla="*/ 0 w 226"/>
                <a:gd name="T29" fmla="*/ 0 h 250"/>
                <a:gd name="T30" fmla="*/ 0 w 226"/>
                <a:gd name="T31" fmla="*/ 0 h 250"/>
                <a:gd name="T32" fmla="*/ 0 w 226"/>
                <a:gd name="T33" fmla="*/ 0 h 250"/>
                <a:gd name="T34" fmla="*/ 0 w 226"/>
                <a:gd name="T35" fmla="*/ 0 h 250"/>
                <a:gd name="T36" fmla="*/ 0 w 226"/>
                <a:gd name="T37" fmla="*/ 0 h 250"/>
                <a:gd name="T38" fmla="*/ 0 w 226"/>
                <a:gd name="T39" fmla="*/ 0 h 250"/>
                <a:gd name="T40" fmla="*/ 0 w 226"/>
                <a:gd name="T41" fmla="*/ 0 h 250"/>
                <a:gd name="T42" fmla="*/ 0 w 226"/>
                <a:gd name="T43" fmla="*/ 0 h 250"/>
                <a:gd name="T44" fmla="*/ 0 w 226"/>
                <a:gd name="T45" fmla="*/ 0 h 250"/>
                <a:gd name="T46" fmla="*/ 0 w 226"/>
                <a:gd name="T47" fmla="*/ 0 h 250"/>
                <a:gd name="T48" fmla="*/ 0 w 226"/>
                <a:gd name="T49" fmla="*/ 0 h 250"/>
                <a:gd name="T50" fmla="*/ 0 w 226"/>
                <a:gd name="T51" fmla="*/ 0 h 2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6"/>
                <a:gd name="T79" fmla="*/ 0 h 250"/>
                <a:gd name="T80" fmla="*/ 226 w 226"/>
                <a:gd name="T81" fmla="*/ 250 h 25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6" h="250">
                  <a:moveTo>
                    <a:pt x="226" y="222"/>
                  </a:moveTo>
                  <a:lnTo>
                    <a:pt x="221" y="189"/>
                  </a:lnTo>
                  <a:lnTo>
                    <a:pt x="215" y="150"/>
                  </a:lnTo>
                  <a:lnTo>
                    <a:pt x="210" y="106"/>
                  </a:lnTo>
                  <a:lnTo>
                    <a:pt x="210" y="61"/>
                  </a:lnTo>
                  <a:lnTo>
                    <a:pt x="205" y="56"/>
                  </a:lnTo>
                  <a:lnTo>
                    <a:pt x="199" y="45"/>
                  </a:lnTo>
                  <a:lnTo>
                    <a:pt x="189" y="34"/>
                  </a:lnTo>
                  <a:lnTo>
                    <a:pt x="5" y="0"/>
                  </a:lnTo>
                  <a:lnTo>
                    <a:pt x="0" y="34"/>
                  </a:lnTo>
                  <a:lnTo>
                    <a:pt x="0" y="73"/>
                  </a:lnTo>
                  <a:lnTo>
                    <a:pt x="10" y="111"/>
                  </a:lnTo>
                  <a:lnTo>
                    <a:pt x="21" y="150"/>
                  </a:lnTo>
                  <a:lnTo>
                    <a:pt x="38" y="167"/>
                  </a:lnTo>
                  <a:lnTo>
                    <a:pt x="65" y="184"/>
                  </a:lnTo>
                  <a:lnTo>
                    <a:pt x="86" y="194"/>
                  </a:lnTo>
                  <a:lnTo>
                    <a:pt x="113" y="206"/>
                  </a:lnTo>
                  <a:lnTo>
                    <a:pt x="146" y="212"/>
                  </a:lnTo>
                  <a:lnTo>
                    <a:pt x="173" y="222"/>
                  </a:lnTo>
                  <a:lnTo>
                    <a:pt x="199" y="234"/>
                  </a:lnTo>
                  <a:lnTo>
                    <a:pt x="221" y="250"/>
                  </a:lnTo>
                  <a:lnTo>
                    <a:pt x="221" y="245"/>
                  </a:lnTo>
                  <a:lnTo>
                    <a:pt x="226" y="234"/>
                  </a:lnTo>
                  <a:lnTo>
                    <a:pt x="226" y="228"/>
                  </a:lnTo>
                  <a:lnTo>
                    <a:pt x="226" y="2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3" name="Freeform 297"/>
            <p:cNvSpPr>
              <a:spLocks/>
            </p:cNvSpPr>
            <p:nvPr/>
          </p:nvSpPr>
          <p:spPr bwMode="auto">
            <a:xfrm>
              <a:off x="-509" y="-573"/>
              <a:ext cx="6" cy="13"/>
            </a:xfrm>
            <a:custGeom>
              <a:avLst/>
              <a:gdLst>
                <a:gd name="T0" fmla="*/ 0 w 166"/>
                <a:gd name="T1" fmla="*/ 0 h 322"/>
                <a:gd name="T2" fmla="*/ 0 w 166"/>
                <a:gd name="T3" fmla="*/ 0 h 322"/>
                <a:gd name="T4" fmla="*/ 0 w 166"/>
                <a:gd name="T5" fmla="*/ 0 h 322"/>
                <a:gd name="T6" fmla="*/ 0 w 166"/>
                <a:gd name="T7" fmla="*/ 0 h 322"/>
                <a:gd name="T8" fmla="*/ 0 w 166"/>
                <a:gd name="T9" fmla="*/ 0 h 322"/>
                <a:gd name="T10" fmla="*/ 0 w 166"/>
                <a:gd name="T11" fmla="*/ 0 h 322"/>
                <a:gd name="T12" fmla="*/ 0 w 166"/>
                <a:gd name="T13" fmla="*/ 0 h 322"/>
                <a:gd name="T14" fmla="*/ 0 w 166"/>
                <a:gd name="T15" fmla="*/ 0 h 322"/>
                <a:gd name="T16" fmla="*/ 0 w 166"/>
                <a:gd name="T17" fmla="*/ 0 h 322"/>
                <a:gd name="T18" fmla="*/ 0 w 166"/>
                <a:gd name="T19" fmla="*/ 0 h 322"/>
                <a:gd name="T20" fmla="*/ 0 w 166"/>
                <a:gd name="T21" fmla="*/ 0 h 322"/>
                <a:gd name="T22" fmla="*/ 0 w 166"/>
                <a:gd name="T23" fmla="*/ 0 h 322"/>
                <a:gd name="T24" fmla="*/ 0 w 166"/>
                <a:gd name="T25" fmla="*/ 0 h 322"/>
                <a:gd name="T26" fmla="*/ 0 w 166"/>
                <a:gd name="T27" fmla="*/ 0 h 322"/>
                <a:gd name="T28" fmla="*/ 0 w 166"/>
                <a:gd name="T29" fmla="*/ 0 h 322"/>
                <a:gd name="T30" fmla="*/ 0 w 166"/>
                <a:gd name="T31" fmla="*/ 0 h 322"/>
                <a:gd name="T32" fmla="*/ 0 w 166"/>
                <a:gd name="T33" fmla="*/ 0 h 322"/>
                <a:gd name="T34" fmla="*/ 0 w 166"/>
                <a:gd name="T35" fmla="*/ 0 h 322"/>
                <a:gd name="T36" fmla="*/ 0 w 166"/>
                <a:gd name="T37" fmla="*/ 0 h 322"/>
                <a:gd name="T38" fmla="*/ 0 w 166"/>
                <a:gd name="T39" fmla="*/ 0 h 322"/>
                <a:gd name="T40" fmla="*/ 0 w 166"/>
                <a:gd name="T41" fmla="*/ 0 h 322"/>
                <a:gd name="T42" fmla="*/ 0 w 166"/>
                <a:gd name="T43" fmla="*/ 0 h 322"/>
                <a:gd name="T44" fmla="*/ 0 w 166"/>
                <a:gd name="T45" fmla="*/ 0 h 322"/>
                <a:gd name="T46" fmla="*/ 0 w 166"/>
                <a:gd name="T47" fmla="*/ 0 h 322"/>
                <a:gd name="T48" fmla="*/ 0 w 166"/>
                <a:gd name="T49" fmla="*/ 0 h 322"/>
                <a:gd name="T50" fmla="*/ 0 w 166"/>
                <a:gd name="T51" fmla="*/ 0 h 322"/>
                <a:gd name="T52" fmla="*/ 0 w 166"/>
                <a:gd name="T53" fmla="*/ 0 h 32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66"/>
                <a:gd name="T82" fmla="*/ 0 h 322"/>
                <a:gd name="T83" fmla="*/ 166 w 166"/>
                <a:gd name="T84" fmla="*/ 322 h 32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66" h="322">
                  <a:moveTo>
                    <a:pt x="166" y="294"/>
                  </a:moveTo>
                  <a:lnTo>
                    <a:pt x="140" y="50"/>
                  </a:lnTo>
                  <a:lnTo>
                    <a:pt x="124" y="28"/>
                  </a:lnTo>
                  <a:lnTo>
                    <a:pt x="97" y="11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1" y="6"/>
                  </a:lnTo>
                  <a:lnTo>
                    <a:pt x="10" y="17"/>
                  </a:lnTo>
                  <a:lnTo>
                    <a:pt x="0" y="28"/>
                  </a:lnTo>
                  <a:lnTo>
                    <a:pt x="32" y="272"/>
                  </a:lnTo>
                  <a:lnTo>
                    <a:pt x="37" y="284"/>
                  </a:lnTo>
                  <a:lnTo>
                    <a:pt x="42" y="289"/>
                  </a:lnTo>
                  <a:lnTo>
                    <a:pt x="53" y="300"/>
                  </a:lnTo>
                  <a:lnTo>
                    <a:pt x="59" y="305"/>
                  </a:lnTo>
                  <a:lnTo>
                    <a:pt x="69" y="311"/>
                  </a:lnTo>
                  <a:lnTo>
                    <a:pt x="81" y="317"/>
                  </a:lnTo>
                  <a:lnTo>
                    <a:pt x="97" y="322"/>
                  </a:lnTo>
                  <a:lnTo>
                    <a:pt x="108" y="322"/>
                  </a:lnTo>
                  <a:lnTo>
                    <a:pt x="124" y="322"/>
                  </a:lnTo>
                  <a:lnTo>
                    <a:pt x="140" y="322"/>
                  </a:lnTo>
                  <a:lnTo>
                    <a:pt x="156" y="322"/>
                  </a:lnTo>
                  <a:lnTo>
                    <a:pt x="156" y="317"/>
                  </a:lnTo>
                  <a:lnTo>
                    <a:pt x="161" y="305"/>
                  </a:lnTo>
                  <a:lnTo>
                    <a:pt x="166" y="300"/>
                  </a:lnTo>
                  <a:lnTo>
                    <a:pt x="166" y="2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4" name="Freeform 298"/>
            <p:cNvSpPr>
              <a:spLocks/>
            </p:cNvSpPr>
            <p:nvPr/>
          </p:nvSpPr>
          <p:spPr bwMode="auto">
            <a:xfrm>
              <a:off x="-495" y="-659"/>
              <a:ext cx="9" cy="14"/>
            </a:xfrm>
            <a:custGeom>
              <a:avLst/>
              <a:gdLst>
                <a:gd name="T0" fmla="*/ 0 w 265"/>
                <a:gd name="T1" fmla="*/ 0 h 350"/>
                <a:gd name="T2" fmla="*/ 0 w 265"/>
                <a:gd name="T3" fmla="*/ 0 h 350"/>
                <a:gd name="T4" fmla="*/ 0 w 265"/>
                <a:gd name="T5" fmla="*/ 0 h 350"/>
                <a:gd name="T6" fmla="*/ 0 w 265"/>
                <a:gd name="T7" fmla="*/ 0 h 350"/>
                <a:gd name="T8" fmla="*/ 0 w 265"/>
                <a:gd name="T9" fmla="*/ 0 h 350"/>
                <a:gd name="T10" fmla="*/ 0 w 265"/>
                <a:gd name="T11" fmla="*/ 0 h 350"/>
                <a:gd name="T12" fmla="*/ 0 w 265"/>
                <a:gd name="T13" fmla="*/ 0 h 350"/>
                <a:gd name="T14" fmla="*/ 0 w 265"/>
                <a:gd name="T15" fmla="*/ 0 h 350"/>
                <a:gd name="T16" fmla="*/ 0 w 265"/>
                <a:gd name="T17" fmla="*/ 0 h 350"/>
                <a:gd name="T18" fmla="*/ 0 w 265"/>
                <a:gd name="T19" fmla="*/ 0 h 350"/>
                <a:gd name="T20" fmla="*/ 0 w 265"/>
                <a:gd name="T21" fmla="*/ 0 h 350"/>
                <a:gd name="T22" fmla="*/ 0 w 265"/>
                <a:gd name="T23" fmla="*/ 0 h 350"/>
                <a:gd name="T24" fmla="*/ 0 w 265"/>
                <a:gd name="T25" fmla="*/ 0 h 350"/>
                <a:gd name="T26" fmla="*/ 0 w 265"/>
                <a:gd name="T27" fmla="*/ 0 h 350"/>
                <a:gd name="T28" fmla="*/ 0 w 265"/>
                <a:gd name="T29" fmla="*/ 0 h 350"/>
                <a:gd name="T30" fmla="*/ 0 w 265"/>
                <a:gd name="T31" fmla="*/ 0 h 350"/>
                <a:gd name="T32" fmla="*/ 0 w 265"/>
                <a:gd name="T33" fmla="*/ 0 h 3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5"/>
                <a:gd name="T52" fmla="*/ 0 h 350"/>
                <a:gd name="T53" fmla="*/ 265 w 265"/>
                <a:gd name="T54" fmla="*/ 350 h 3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5" h="350">
                  <a:moveTo>
                    <a:pt x="265" y="322"/>
                  </a:moveTo>
                  <a:lnTo>
                    <a:pt x="243" y="111"/>
                  </a:lnTo>
                  <a:lnTo>
                    <a:pt x="249" y="99"/>
                  </a:lnTo>
                  <a:lnTo>
                    <a:pt x="249" y="89"/>
                  </a:lnTo>
                  <a:lnTo>
                    <a:pt x="249" y="83"/>
                  </a:lnTo>
                  <a:lnTo>
                    <a:pt x="243" y="72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11" y="6"/>
                  </a:lnTo>
                  <a:lnTo>
                    <a:pt x="0" y="23"/>
                  </a:lnTo>
                  <a:lnTo>
                    <a:pt x="11" y="272"/>
                  </a:lnTo>
                  <a:lnTo>
                    <a:pt x="205" y="344"/>
                  </a:lnTo>
                  <a:lnTo>
                    <a:pt x="227" y="350"/>
                  </a:lnTo>
                  <a:lnTo>
                    <a:pt x="243" y="350"/>
                  </a:lnTo>
                  <a:lnTo>
                    <a:pt x="254" y="338"/>
                  </a:lnTo>
                  <a:lnTo>
                    <a:pt x="265" y="3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5" name="Freeform 299"/>
            <p:cNvSpPr>
              <a:spLocks/>
            </p:cNvSpPr>
            <p:nvPr/>
          </p:nvSpPr>
          <p:spPr bwMode="auto">
            <a:xfrm>
              <a:off x="-512" y="-599"/>
              <a:ext cx="6" cy="9"/>
            </a:xfrm>
            <a:custGeom>
              <a:avLst/>
              <a:gdLst>
                <a:gd name="T0" fmla="*/ 0 w 157"/>
                <a:gd name="T1" fmla="*/ 0 h 227"/>
                <a:gd name="T2" fmla="*/ 0 w 157"/>
                <a:gd name="T3" fmla="*/ 0 h 227"/>
                <a:gd name="T4" fmla="*/ 0 w 157"/>
                <a:gd name="T5" fmla="*/ 0 h 227"/>
                <a:gd name="T6" fmla="*/ 0 w 157"/>
                <a:gd name="T7" fmla="*/ 0 h 227"/>
                <a:gd name="T8" fmla="*/ 0 w 157"/>
                <a:gd name="T9" fmla="*/ 0 h 227"/>
                <a:gd name="T10" fmla="*/ 0 w 157"/>
                <a:gd name="T11" fmla="*/ 0 h 227"/>
                <a:gd name="T12" fmla="*/ 0 w 157"/>
                <a:gd name="T13" fmla="*/ 0 h 227"/>
                <a:gd name="T14" fmla="*/ 0 w 157"/>
                <a:gd name="T15" fmla="*/ 0 h 227"/>
                <a:gd name="T16" fmla="*/ 0 w 157"/>
                <a:gd name="T17" fmla="*/ 0 h 227"/>
                <a:gd name="T18" fmla="*/ 0 w 157"/>
                <a:gd name="T19" fmla="*/ 0 h 227"/>
                <a:gd name="T20" fmla="*/ 0 w 157"/>
                <a:gd name="T21" fmla="*/ 0 h 227"/>
                <a:gd name="T22" fmla="*/ 0 w 157"/>
                <a:gd name="T23" fmla="*/ 0 h 227"/>
                <a:gd name="T24" fmla="*/ 0 w 157"/>
                <a:gd name="T25" fmla="*/ 0 h 227"/>
                <a:gd name="T26" fmla="*/ 0 w 157"/>
                <a:gd name="T27" fmla="*/ 0 h 227"/>
                <a:gd name="T28" fmla="*/ 0 w 157"/>
                <a:gd name="T29" fmla="*/ 0 h 227"/>
                <a:gd name="T30" fmla="*/ 0 w 157"/>
                <a:gd name="T31" fmla="*/ 0 h 227"/>
                <a:gd name="T32" fmla="*/ 0 w 157"/>
                <a:gd name="T33" fmla="*/ 0 h 227"/>
                <a:gd name="T34" fmla="*/ 0 w 157"/>
                <a:gd name="T35" fmla="*/ 0 h 227"/>
                <a:gd name="T36" fmla="*/ 0 w 157"/>
                <a:gd name="T37" fmla="*/ 0 h 227"/>
                <a:gd name="T38" fmla="*/ 0 w 157"/>
                <a:gd name="T39" fmla="*/ 0 h 227"/>
                <a:gd name="T40" fmla="*/ 0 w 157"/>
                <a:gd name="T41" fmla="*/ 0 h 227"/>
                <a:gd name="T42" fmla="*/ 0 w 157"/>
                <a:gd name="T43" fmla="*/ 0 h 227"/>
                <a:gd name="T44" fmla="*/ 0 w 157"/>
                <a:gd name="T45" fmla="*/ 0 h 227"/>
                <a:gd name="T46" fmla="*/ 0 w 157"/>
                <a:gd name="T47" fmla="*/ 0 h 227"/>
                <a:gd name="T48" fmla="*/ 0 w 157"/>
                <a:gd name="T49" fmla="*/ 0 h 2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7"/>
                <a:gd name="T76" fmla="*/ 0 h 227"/>
                <a:gd name="T77" fmla="*/ 157 w 157"/>
                <a:gd name="T78" fmla="*/ 227 h 2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7" h="227">
                  <a:moveTo>
                    <a:pt x="146" y="194"/>
                  </a:moveTo>
                  <a:lnTo>
                    <a:pt x="152" y="156"/>
                  </a:lnTo>
                  <a:lnTo>
                    <a:pt x="157" y="116"/>
                  </a:lnTo>
                  <a:lnTo>
                    <a:pt x="157" y="78"/>
                  </a:lnTo>
                  <a:lnTo>
                    <a:pt x="140" y="50"/>
                  </a:lnTo>
                  <a:lnTo>
                    <a:pt x="124" y="38"/>
                  </a:lnTo>
                  <a:lnTo>
                    <a:pt x="97" y="28"/>
                  </a:lnTo>
                  <a:lnTo>
                    <a:pt x="76" y="16"/>
                  </a:lnTo>
                  <a:lnTo>
                    <a:pt x="55" y="0"/>
                  </a:lnTo>
                  <a:lnTo>
                    <a:pt x="32" y="11"/>
                  </a:lnTo>
                  <a:lnTo>
                    <a:pt x="16" y="28"/>
                  </a:lnTo>
                  <a:lnTo>
                    <a:pt x="6" y="50"/>
                  </a:lnTo>
                  <a:lnTo>
                    <a:pt x="0" y="78"/>
                  </a:lnTo>
                  <a:lnTo>
                    <a:pt x="0" y="111"/>
                  </a:lnTo>
                  <a:lnTo>
                    <a:pt x="6" y="139"/>
                  </a:lnTo>
                  <a:lnTo>
                    <a:pt x="11" y="166"/>
                  </a:lnTo>
                  <a:lnTo>
                    <a:pt x="16" y="189"/>
                  </a:lnTo>
                  <a:lnTo>
                    <a:pt x="44" y="199"/>
                  </a:lnTo>
                  <a:lnTo>
                    <a:pt x="76" y="211"/>
                  </a:lnTo>
                  <a:lnTo>
                    <a:pt x="108" y="222"/>
                  </a:lnTo>
                  <a:lnTo>
                    <a:pt x="135" y="227"/>
                  </a:lnTo>
                  <a:lnTo>
                    <a:pt x="140" y="222"/>
                  </a:lnTo>
                  <a:lnTo>
                    <a:pt x="140" y="211"/>
                  </a:lnTo>
                  <a:lnTo>
                    <a:pt x="140" y="205"/>
                  </a:lnTo>
                  <a:lnTo>
                    <a:pt x="146" y="1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6" name="Freeform 300"/>
            <p:cNvSpPr>
              <a:spLocks/>
            </p:cNvSpPr>
            <p:nvPr/>
          </p:nvSpPr>
          <p:spPr bwMode="auto">
            <a:xfrm>
              <a:off x="-536" y="-541"/>
              <a:ext cx="8" cy="14"/>
            </a:xfrm>
            <a:custGeom>
              <a:avLst/>
              <a:gdLst>
                <a:gd name="T0" fmla="*/ 0 w 216"/>
                <a:gd name="T1" fmla="*/ 0 h 355"/>
                <a:gd name="T2" fmla="*/ 0 w 216"/>
                <a:gd name="T3" fmla="*/ 0 h 355"/>
                <a:gd name="T4" fmla="*/ 0 w 216"/>
                <a:gd name="T5" fmla="*/ 0 h 355"/>
                <a:gd name="T6" fmla="*/ 0 w 216"/>
                <a:gd name="T7" fmla="*/ 0 h 355"/>
                <a:gd name="T8" fmla="*/ 0 w 216"/>
                <a:gd name="T9" fmla="*/ 0 h 355"/>
                <a:gd name="T10" fmla="*/ 0 w 216"/>
                <a:gd name="T11" fmla="*/ 0 h 355"/>
                <a:gd name="T12" fmla="*/ 0 w 216"/>
                <a:gd name="T13" fmla="*/ 0 h 355"/>
                <a:gd name="T14" fmla="*/ 0 w 216"/>
                <a:gd name="T15" fmla="*/ 0 h 355"/>
                <a:gd name="T16" fmla="*/ 0 w 216"/>
                <a:gd name="T17" fmla="*/ 0 h 355"/>
                <a:gd name="T18" fmla="*/ 0 w 216"/>
                <a:gd name="T19" fmla="*/ 0 h 355"/>
                <a:gd name="T20" fmla="*/ 0 w 216"/>
                <a:gd name="T21" fmla="*/ 0 h 355"/>
                <a:gd name="T22" fmla="*/ 0 w 216"/>
                <a:gd name="T23" fmla="*/ 0 h 355"/>
                <a:gd name="T24" fmla="*/ 0 w 216"/>
                <a:gd name="T25" fmla="*/ 0 h 355"/>
                <a:gd name="T26" fmla="*/ 0 w 216"/>
                <a:gd name="T27" fmla="*/ 0 h 355"/>
                <a:gd name="T28" fmla="*/ 0 w 216"/>
                <a:gd name="T29" fmla="*/ 0 h 355"/>
                <a:gd name="T30" fmla="*/ 0 w 216"/>
                <a:gd name="T31" fmla="*/ 0 h 355"/>
                <a:gd name="T32" fmla="*/ 0 w 216"/>
                <a:gd name="T33" fmla="*/ 0 h 355"/>
                <a:gd name="T34" fmla="*/ 0 w 216"/>
                <a:gd name="T35" fmla="*/ 0 h 355"/>
                <a:gd name="T36" fmla="*/ 0 w 216"/>
                <a:gd name="T37" fmla="*/ 0 h 355"/>
                <a:gd name="T38" fmla="*/ 0 w 216"/>
                <a:gd name="T39" fmla="*/ 0 h 355"/>
                <a:gd name="T40" fmla="*/ 0 w 216"/>
                <a:gd name="T41" fmla="*/ 0 h 355"/>
                <a:gd name="T42" fmla="*/ 0 w 216"/>
                <a:gd name="T43" fmla="*/ 0 h 355"/>
                <a:gd name="T44" fmla="*/ 0 w 216"/>
                <a:gd name="T45" fmla="*/ 0 h 3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16"/>
                <a:gd name="T70" fmla="*/ 0 h 355"/>
                <a:gd name="T71" fmla="*/ 216 w 216"/>
                <a:gd name="T72" fmla="*/ 355 h 35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16" h="355">
                  <a:moveTo>
                    <a:pt x="216" y="332"/>
                  </a:moveTo>
                  <a:lnTo>
                    <a:pt x="178" y="94"/>
                  </a:lnTo>
                  <a:lnTo>
                    <a:pt x="167" y="71"/>
                  </a:lnTo>
                  <a:lnTo>
                    <a:pt x="151" y="55"/>
                  </a:lnTo>
                  <a:lnTo>
                    <a:pt x="129" y="43"/>
                  </a:lnTo>
                  <a:lnTo>
                    <a:pt x="108" y="38"/>
                  </a:lnTo>
                  <a:lnTo>
                    <a:pt x="81" y="27"/>
                  </a:lnTo>
                  <a:lnTo>
                    <a:pt x="53" y="22"/>
                  </a:lnTo>
                  <a:lnTo>
                    <a:pt x="27" y="10"/>
                  </a:lnTo>
                  <a:lnTo>
                    <a:pt x="0" y="0"/>
                  </a:lnTo>
                  <a:lnTo>
                    <a:pt x="5" y="294"/>
                  </a:lnTo>
                  <a:lnTo>
                    <a:pt x="27" y="299"/>
                  </a:lnTo>
                  <a:lnTo>
                    <a:pt x="53" y="310"/>
                  </a:lnTo>
                  <a:lnTo>
                    <a:pt x="76" y="316"/>
                  </a:lnTo>
                  <a:lnTo>
                    <a:pt x="102" y="322"/>
                  </a:lnTo>
                  <a:lnTo>
                    <a:pt x="124" y="327"/>
                  </a:lnTo>
                  <a:lnTo>
                    <a:pt x="145" y="332"/>
                  </a:lnTo>
                  <a:lnTo>
                    <a:pt x="173" y="344"/>
                  </a:lnTo>
                  <a:lnTo>
                    <a:pt x="194" y="355"/>
                  </a:lnTo>
                  <a:lnTo>
                    <a:pt x="200" y="349"/>
                  </a:lnTo>
                  <a:lnTo>
                    <a:pt x="205" y="344"/>
                  </a:lnTo>
                  <a:lnTo>
                    <a:pt x="210" y="338"/>
                  </a:lnTo>
                  <a:lnTo>
                    <a:pt x="216" y="33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7" name="Freeform 301"/>
            <p:cNvSpPr>
              <a:spLocks/>
            </p:cNvSpPr>
            <p:nvPr/>
          </p:nvSpPr>
          <p:spPr bwMode="auto">
            <a:xfrm>
              <a:off x="-554" y="-502"/>
              <a:ext cx="8" cy="18"/>
            </a:xfrm>
            <a:custGeom>
              <a:avLst/>
              <a:gdLst>
                <a:gd name="T0" fmla="*/ 0 w 243"/>
                <a:gd name="T1" fmla="*/ 0 h 449"/>
                <a:gd name="T2" fmla="*/ 0 w 243"/>
                <a:gd name="T3" fmla="*/ 0 h 449"/>
                <a:gd name="T4" fmla="*/ 0 w 243"/>
                <a:gd name="T5" fmla="*/ 0 h 449"/>
                <a:gd name="T6" fmla="*/ 0 w 243"/>
                <a:gd name="T7" fmla="*/ 0 h 449"/>
                <a:gd name="T8" fmla="*/ 0 w 243"/>
                <a:gd name="T9" fmla="*/ 0 h 449"/>
                <a:gd name="T10" fmla="*/ 0 w 243"/>
                <a:gd name="T11" fmla="*/ 0 h 449"/>
                <a:gd name="T12" fmla="*/ 0 w 243"/>
                <a:gd name="T13" fmla="*/ 0 h 449"/>
                <a:gd name="T14" fmla="*/ 0 w 243"/>
                <a:gd name="T15" fmla="*/ 0 h 449"/>
                <a:gd name="T16" fmla="*/ 0 w 243"/>
                <a:gd name="T17" fmla="*/ 0 h 449"/>
                <a:gd name="T18" fmla="*/ 0 w 243"/>
                <a:gd name="T19" fmla="*/ 0 h 449"/>
                <a:gd name="T20" fmla="*/ 0 w 243"/>
                <a:gd name="T21" fmla="*/ 0 h 449"/>
                <a:gd name="T22" fmla="*/ 0 w 243"/>
                <a:gd name="T23" fmla="*/ 0 h 449"/>
                <a:gd name="T24" fmla="*/ 0 w 243"/>
                <a:gd name="T25" fmla="*/ 0 h 449"/>
                <a:gd name="T26" fmla="*/ 0 w 243"/>
                <a:gd name="T27" fmla="*/ 0 h 449"/>
                <a:gd name="T28" fmla="*/ 0 w 243"/>
                <a:gd name="T29" fmla="*/ 0 h 449"/>
                <a:gd name="T30" fmla="*/ 0 w 243"/>
                <a:gd name="T31" fmla="*/ 0 h 449"/>
                <a:gd name="T32" fmla="*/ 0 w 243"/>
                <a:gd name="T33" fmla="*/ 0 h 449"/>
                <a:gd name="T34" fmla="*/ 0 w 243"/>
                <a:gd name="T35" fmla="*/ 0 h 449"/>
                <a:gd name="T36" fmla="*/ 0 w 243"/>
                <a:gd name="T37" fmla="*/ 0 h 449"/>
                <a:gd name="T38" fmla="*/ 0 w 243"/>
                <a:gd name="T39" fmla="*/ 0 h 449"/>
                <a:gd name="T40" fmla="*/ 0 w 243"/>
                <a:gd name="T41" fmla="*/ 0 h 449"/>
                <a:gd name="T42" fmla="*/ 0 w 243"/>
                <a:gd name="T43" fmla="*/ 0 h 449"/>
                <a:gd name="T44" fmla="*/ 0 w 243"/>
                <a:gd name="T45" fmla="*/ 0 h 449"/>
                <a:gd name="T46" fmla="*/ 0 w 243"/>
                <a:gd name="T47" fmla="*/ 0 h 449"/>
                <a:gd name="T48" fmla="*/ 0 w 243"/>
                <a:gd name="T49" fmla="*/ 0 h 449"/>
                <a:gd name="T50" fmla="*/ 0 w 243"/>
                <a:gd name="T51" fmla="*/ 0 h 449"/>
                <a:gd name="T52" fmla="*/ 0 w 243"/>
                <a:gd name="T53" fmla="*/ 0 h 449"/>
                <a:gd name="T54" fmla="*/ 0 w 243"/>
                <a:gd name="T55" fmla="*/ 0 h 449"/>
                <a:gd name="T56" fmla="*/ 0 w 243"/>
                <a:gd name="T57" fmla="*/ 0 h 449"/>
                <a:gd name="T58" fmla="*/ 0 w 243"/>
                <a:gd name="T59" fmla="*/ 0 h 449"/>
                <a:gd name="T60" fmla="*/ 0 w 243"/>
                <a:gd name="T61" fmla="*/ 0 h 449"/>
                <a:gd name="T62" fmla="*/ 0 w 243"/>
                <a:gd name="T63" fmla="*/ 0 h 449"/>
                <a:gd name="T64" fmla="*/ 0 w 243"/>
                <a:gd name="T65" fmla="*/ 0 h 449"/>
                <a:gd name="T66" fmla="*/ 0 w 243"/>
                <a:gd name="T67" fmla="*/ 0 h 449"/>
                <a:gd name="T68" fmla="*/ 0 w 243"/>
                <a:gd name="T69" fmla="*/ 0 h 449"/>
                <a:gd name="T70" fmla="*/ 0 w 243"/>
                <a:gd name="T71" fmla="*/ 0 h 449"/>
                <a:gd name="T72" fmla="*/ 0 w 243"/>
                <a:gd name="T73" fmla="*/ 0 h 449"/>
                <a:gd name="T74" fmla="*/ 0 w 243"/>
                <a:gd name="T75" fmla="*/ 0 h 449"/>
                <a:gd name="T76" fmla="*/ 0 w 243"/>
                <a:gd name="T77" fmla="*/ 0 h 449"/>
                <a:gd name="T78" fmla="*/ 0 w 243"/>
                <a:gd name="T79" fmla="*/ 0 h 449"/>
                <a:gd name="T80" fmla="*/ 0 w 243"/>
                <a:gd name="T81" fmla="*/ 0 h 449"/>
                <a:gd name="T82" fmla="*/ 0 w 243"/>
                <a:gd name="T83" fmla="*/ 0 h 449"/>
                <a:gd name="T84" fmla="*/ 0 w 243"/>
                <a:gd name="T85" fmla="*/ 0 h 449"/>
                <a:gd name="T86" fmla="*/ 0 w 243"/>
                <a:gd name="T87" fmla="*/ 0 h 449"/>
                <a:gd name="T88" fmla="*/ 0 w 243"/>
                <a:gd name="T89" fmla="*/ 0 h 449"/>
                <a:gd name="T90" fmla="*/ 0 w 243"/>
                <a:gd name="T91" fmla="*/ 0 h 449"/>
                <a:gd name="T92" fmla="*/ 0 w 243"/>
                <a:gd name="T93" fmla="*/ 0 h 4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43"/>
                <a:gd name="T142" fmla="*/ 0 h 449"/>
                <a:gd name="T143" fmla="*/ 243 w 243"/>
                <a:gd name="T144" fmla="*/ 449 h 44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43" h="449">
                  <a:moveTo>
                    <a:pt x="243" y="415"/>
                  </a:moveTo>
                  <a:lnTo>
                    <a:pt x="232" y="233"/>
                  </a:lnTo>
                  <a:lnTo>
                    <a:pt x="232" y="221"/>
                  </a:lnTo>
                  <a:lnTo>
                    <a:pt x="227" y="204"/>
                  </a:lnTo>
                  <a:lnTo>
                    <a:pt x="221" y="194"/>
                  </a:lnTo>
                  <a:lnTo>
                    <a:pt x="216" y="177"/>
                  </a:lnTo>
                  <a:lnTo>
                    <a:pt x="205" y="149"/>
                  </a:lnTo>
                  <a:lnTo>
                    <a:pt x="200" y="116"/>
                  </a:lnTo>
                  <a:lnTo>
                    <a:pt x="200" y="77"/>
                  </a:lnTo>
                  <a:lnTo>
                    <a:pt x="195" y="38"/>
                  </a:lnTo>
                  <a:lnTo>
                    <a:pt x="195" y="27"/>
                  </a:lnTo>
                  <a:lnTo>
                    <a:pt x="189" y="22"/>
                  </a:lnTo>
                  <a:lnTo>
                    <a:pt x="173" y="5"/>
                  </a:lnTo>
                  <a:lnTo>
                    <a:pt x="157" y="5"/>
                  </a:lnTo>
                  <a:lnTo>
                    <a:pt x="141" y="5"/>
                  </a:lnTo>
                  <a:lnTo>
                    <a:pt x="124" y="5"/>
                  </a:lnTo>
                  <a:lnTo>
                    <a:pt x="103" y="5"/>
                  </a:lnTo>
                  <a:lnTo>
                    <a:pt x="87" y="0"/>
                  </a:lnTo>
                  <a:lnTo>
                    <a:pt x="60" y="0"/>
                  </a:lnTo>
                  <a:lnTo>
                    <a:pt x="39" y="0"/>
                  </a:lnTo>
                  <a:lnTo>
                    <a:pt x="11" y="5"/>
                  </a:lnTo>
                  <a:lnTo>
                    <a:pt x="6" y="27"/>
                  </a:lnTo>
                  <a:lnTo>
                    <a:pt x="0" y="50"/>
                  </a:lnTo>
                  <a:lnTo>
                    <a:pt x="0" y="72"/>
                  </a:lnTo>
                  <a:lnTo>
                    <a:pt x="6" y="93"/>
                  </a:lnTo>
                  <a:lnTo>
                    <a:pt x="6" y="110"/>
                  </a:lnTo>
                  <a:lnTo>
                    <a:pt x="16" y="127"/>
                  </a:lnTo>
                  <a:lnTo>
                    <a:pt x="22" y="143"/>
                  </a:lnTo>
                  <a:lnTo>
                    <a:pt x="27" y="155"/>
                  </a:lnTo>
                  <a:lnTo>
                    <a:pt x="55" y="388"/>
                  </a:lnTo>
                  <a:lnTo>
                    <a:pt x="65" y="399"/>
                  </a:lnTo>
                  <a:lnTo>
                    <a:pt x="76" y="405"/>
                  </a:lnTo>
                  <a:lnTo>
                    <a:pt x="87" y="415"/>
                  </a:lnTo>
                  <a:lnTo>
                    <a:pt x="97" y="432"/>
                  </a:lnTo>
                  <a:lnTo>
                    <a:pt x="114" y="438"/>
                  </a:lnTo>
                  <a:lnTo>
                    <a:pt x="135" y="438"/>
                  </a:lnTo>
                  <a:lnTo>
                    <a:pt x="152" y="438"/>
                  </a:lnTo>
                  <a:lnTo>
                    <a:pt x="173" y="443"/>
                  </a:lnTo>
                  <a:lnTo>
                    <a:pt x="189" y="449"/>
                  </a:lnTo>
                  <a:lnTo>
                    <a:pt x="205" y="449"/>
                  </a:lnTo>
                  <a:lnTo>
                    <a:pt x="221" y="449"/>
                  </a:lnTo>
                  <a:lnTo>
                    <a:pt x="237" y="449"/>
                  </a:lnTo>
                  <a:lnTo>
                    <a:pt x="237" y="443"/>
                  </a:lnTo>
                  <a:lnTo>
                    <a:pt x="243" y="432"/>
                  </a:lnTo>
                  <a:lnTo>
                    <a:pt x="243" y="422"/>
                  </a:lnTo>
                  <a:lnTo>
                    <a:pt x="243" y="41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8" name="Freeform 302"/>
            <p:cNvSpPr>
              <a:spLocks/>
            </p:cNvSpPr>
            <p:nvPr/>
          </p:nvSpPr>
          <p:spPr bwMode="auto">
            <a:xfrm>
              <a:off x="-514" y="-626"/>
              <a:ext cx="6" cy="12"/>
            </a:xfrm>
            <a:custGeom>
              <a:avLst/>
              <a:gdLst>
                <a:gd name="T0" fmla="*/ 0 w 168"/>
                <a:gd name="T1" fmla="*/ 0 h 306"/>
                <a:gd name="T2" fmla="*/ 0 w 168"/>
                <a:gd name="T3" fmla="*/ 0 h 306"/>
                <a:gd name="T4" fmla="*/ 0 w 168"/>
                <a:gd name="T5" fmla="*/ 0 h 306"/>
                <a:gd name="T6" fmla="*/ 0 w 168"/>
                <a:gd name="T7" fmla="*/ 0 h 306"/>
                <a:gd name="T8" fmla="*/ 0 w 168"/>
                <a:gd name="T9" fmla="*/ 0 h 306"/>
                <a:gd name="T10" fmla="*/ 0 w 168"/>
                <a:gd name="T11" fmla="*/ 0 h 306"/>
                <a:gd name="T12" fmla="*/ 0 w 168"/>
                <a:gd name="T13" fmla="*/ 0 h 306"/>
                <a:gd name="T14" fmla="*/ 0 w 168"/>
                <a:gd name="T15" fmla="*/ 0 h 306"/>
                <a:gd name="T16" fmla="*/ 0 w 168"/>
                <a:gd name="T17" fmla="*/ 0 h 306"/>
                <a:gd name="T18" fmla="*/ 0 w 168"/>
                <a:gd name="T19" fmla="*/ 0 h 306"/>
                <a:gd name="T20" fmla="*/ 0 w 168"/>
                <a:gd name="T21" fmla="*/ 0 h 306"/>
                <a:gd name="T22" fmla="*/ 0 w 168"/>
                <a:gd name="T23" fmla="*/ 0 h 306"/>
                <a:gd name="T24" fmla="*/ 0 w 168"/>
                <a:gd name="T25" fmla="*/ 0 h 306"/>
                <a:gd name="T26" fmla="*/ 0 w 168"/>
                <a:gd name="T27" fmla="*/ 0 h 306"/>
                <a:gd name="T28" fmla="*/ 0 w 168"/>
                <a:gd name="T29" fmla="*/ 0 h 306"/>
                <a:gd name="T30" fmla="*/ 0 w 168"/>
                <a:gd name="T31" fmla="*/ 0 h 306"/>
                <a:gd name="T32" fmla="*/ 0 w 168"/>
                <a:gd name="T33" fmla="*/ 0 h 306"/>
                <a:gd name="T34" fmla="*/ 0 w 168"/>
                <a:gd name="T35" fmla="*/ 0 h 306"/>
                <a:gd name="T36" fmla="*/ 0 w 168"/>
                <a:gd name="T37" fmla="*/ 0 h 3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8"/>
                <a:gd name="T58" fmla="*/ 0 h 306"/>
                <a:gd name="T59" fmla="*/ 168 w 168"/>
                <a:gd name="T60" fmla="*/ 306 h 30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8" h="306">
                  <a:moveTo>
                    <a:pt x="163" y="284"/>
                  </a:moveTo>
                  <a:lnTo>
                    <a:pt x="131" y="39"/>
                  </a:lnTo>
                  <a:lnTo>
                    <a:pt x="114" y="12"/>
                  </a:lnTo>
                  <a:lnTo>
                    <a:pt x="82" y="0"/>
                  </a:lnTo>
                  <a:lnTo>
                    <a:pt x="44" y="0"/>
                  </a:lnTo>
                  <a:lnTo>
                    <a:pt x="0" y="6"/>
                  </a:lnTo>
                  <a:lnTo>
                    <a:pt x="6" y="228"/>
                  </a:lnTo>
                  <a:lnTo>
                    <a:pt x="17" y="245"/>
                  </a:lnTo>
                  <a:lnTo>
                    <a:pt x="34" y="261"/>
                  </a:lnTo>
                  <a:lnTo>
                    <a:pt x="50" y="273"/>
                  </a:lnTo>
                  <a:lnTo>
                    <a:pt x="71" y="284"/>
                  </a:lnTo>
                  <a:lnTo>
                    <a:pt x="92" y="294"/>
                  </a:lnTo>
                  <a:lnTo>
                    <a:pt x="114" y="301"/>
                  </a:lnTo>
                  <a:lnTo>
                    <a:pt x="141" y="306"/>
                  </a:lnTo>
                  <a:lnTo>
                    <a:pt x="168" y="306"/>
                  </a:lnTo>
                  <a:lnTo>
                    <a:pt x="168" y="301"/>
                  </a:lnTo>
                  <a:lnTo>
                    <a:pt x="168" y="294"/>
                  </a:lnTo>
                  <a:lnTo>
                    <a:pt x="163" y="289"/>
                  </a:lnTo>
                  <a:lnTo>
                    <a:pt x="163" y="28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9" name="Freeform 303"/>
            <p:cNvSpPr>
              <a:spLocks/>
            </p:cNvSpPr>
            <p:nvPr/>
          </p:nvSpPr>
          <p:spPr bwMode="auto">
            <a:xfrm>
              <a:off x="-541" y="-581"/>
              <a:ext cx="8" cy="17"/>
            </a:xfrm>
            <a:custGeom>
              <a:avLst/>
              <a:gdLst>
                <a:gd name="T0" fmla="*/ 0 w 221"/>
                <a:gd name="T1" fmla="*/ 0 h 440"/>
                <a:gd name="T2" fmla="*/ 0 w 221"/>
                <a:gd name="T3" fmla="*/ 0 h 440"/>
                <a:gd name="T4" fmla="*/ 0 w 221"/>
                <a:gd name="T5" fmla="*/ 0 h 440"/>
                <a:gd name="T6" fmla="*/ 0 w 221"/>
                <a:gd name="T7" fmla="*/ 0 h 440"/>
                <a:gd name="T8" fmla="*/ 0 w 221"/>
                <a:gd name="T9" fmla="*/ 0 h 440"/>
                <a:gd name="T10" fmla="*/ 0 w 221"/>
                <a:gd name="T11" fmla="*/ 0 h 440"/>
                <a:gd name="T12" fmla="*/ 0 w 221"/>
                <a:gd name="T13" fmla="*/ 0 h 440"/>
                <a:gd name="T14" fmla="*/ 0 w 221"/>
                <a:gd name="T15" fmla="*/ 0 h 440"/>
                <a:gd name="T16" fmla="*/ 0 w 221"/>
                <a:gd name="T17" fmla="*/ 0 h 440"/>
                <a:gd name="T18" fmla="*/ 0 w 221"/>
                <a:gd name="T19" fmla="*/ 0 h 440"/>
                <a:gd name="T20" fmla="*/ 0 w 221"/>
                <a:gd name="T21" fmla="*/ 0 h 440"/>
                <a:gd name="T22" fmla="*/ 0 w 221"/>
                <a:gd name="T23" fmla="*/ 0 h 440"/>
                <a:gd name="T24" fmla="*/ 0 w 221"/>
                <a:gd name="T25" fmla="*/ 0 h 440"/>
                <a:gd name="T26" fmla="*/ 0 w 221"/>
                <a:gd name="T27" fmla="*/ 0 h 440"/>
                <a:gd name="T28" fmla="*/ 0 w 221"/>
                <a:gd name="T29" fmla="*/ 0 h 440"/>
                <a:gd name="T30" fmla="*/ 0 w 221"/>
                <a:gd name="T31" fmla="*/ 0 h 440"/>
                <a:gd name="T32" fmla="*/ 0 w 221"/>
                <a:gd name="T33" fmla="*/ 0 h 440"/>
                <a:gd name="T34" fmla="*/ 0 w 221"/>
                <a:gd name="T35" fmla="*/ 0 h 440"/>
                <a:gd name="T36" fmla="*/ 0 w 221"/>
                <a:gd name="T37" fmla="*/ 0 h 440"/>
                <a:gd name="T38" fmla="*/ 0 w 221"/>
                <a:gd name="T39" fmla="*/ 0 h 4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21"/>
                <a:gd name="T61" fmla="*/ 0 h 440"/>
                <a:gd name="T62" fmla="*/ 221 w 221"/>
                <a:gd name="T63" fmla="*/ 440 h 4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21" h="440">
                  <a:moveTo>
                    <a:pt x="221" y="423"/>
                  </a:moveTo>
                  <a:lnTo>
                    <a:pt x="177" y="56"/>
                  </a:lnTo>
                  <a:lnTo>
                    <a:pt x="151" y="40"/>
                  </a:lnTo>
                  <a:lnTo>
                    <a:pt x="124" y="28"/>
                  </a:lnTo>
                  <a:lnTo>
                    <a:pt x="91" y="18"/>
                  </a:lnTo>
                  <a:lnTo>
                    <a:pt x="53" y="0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5" y="12"/>
                  </a:lnTo>
                  <a:lnTo>
                    <a:pt x="0" y="35"/>
                  </a:lnTo>
                  <a:lnTo>
                    <a:pt x="21" y="322"/>
                  </a:lnTo>
                  <a:lnTo>
                    <a:pt x="21" y="339"/>
                  </a:lnTo>
                  <a:lnTo>
                    <a:pt x="27" y="350"/>
                  </a:lnTo>
                  <a:lnTo>
                    <a:pt x="37" y="367"/>
                  </a:lnTo>
                  <a:lnTo>
                    <a:pt x="43" y="378"/>
                  </a:lnTo>
                  <a:lnTo>
                    <a:pt x="210" y="440"/>
                  </a:lnTo>
                  <a:lnTo>
                    <a:pt x="216" y="428"/>
                  </a:lnTo>
                  <a:lnTo>
                    <a:pt x="221" y="42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0" name="Freeform 304"/>
            <p:cNvSpPr>
              <a:spLocks/>
            </p:cNvSpPr>
            <p:nvPr/>
          </p:nvSpPr>
          <p:spPr bwMode="auto">
            <a:xfrm>
              <a:off x="-559" y="-545"/>
              <a:ext cx="7" cy="13"/>
            </a:xfrm>
            <a:custGeom>
              <a:avLst/>
              <a:gdLst>
                <a:gd name="T0" fmla="*/ 0 w 211"/>
                <a:gd name="T1" fmla="*/ 0 h 322"/>
                <a:gd name="T2" fmla="*/ 0 w 211"/>
                <a:gd name="T3" fmla="*/ 0 h 322"/>
                <a:gd name="T4" fmla="*/ 0 w 211"/>
                <a:gd name="T5" fmla="*/ 0 h 322"/>
                <a:gd name="T6" fmla="*/ 0 w 211"/>
                <a:gd name="T7" fmla="*/ 0 h 322"/>
                <a:gd name="T8" fmla="*/ 0 w 211"/>
                <a:gd name="T9" fmla="*/ 0 h 322"/>
                <a:gd name="T10" fmla="*/ 0 w 211"/>
                <a:gd name="T11" fmla="*/ 0 h 322"/>
                <a:gd name="T12" fmla="*/ 0 w 211"/>
                <a:gd name="T13" fmla="*/ 0 h 322"/>
                <a:gd name="T14" fmla="*/ 0 w 211"/>
                <a:gd name="T15" fmla="*/ 0 h 322"/>
                <a:gd name="T16" fmla="*/ 0 w 211"/>
                <a:gd name="T17" fmla="*/ 0 h 322"/>
                <a:gd name="T18" fmla="*/ 0 w 211"/>
                <a:gd name="T19" fmla="*/ 0 h 322"/>
                <a:gd name="T20" fmla="*/ 0 w 211"/>
                <a:gd name="T21" fmla="*/ 0 h 322"/>
                <a:gd name="T22" fmla="*/ 0 w 211"/>
                <a:gd name="T23" fmla="*/ 0 h 322"/>
                <a:gd name="T24" fmla="*/ 0 w 211"/>
                <a:gd name="T25" fmla="*/ 0 h 322"/>
                <a:gd name="T26" fmla="*/ 0 w 211"/>
                <a:gd name="T27" fmla="*/ 0 h 322"/>
                <a:gd name="T28" fmla="*/ 0 w 211"/>
                <a:gd name="T29" fmla="*/ 0 h 322"/>
                <a:gd name="T30" fmla="*/ 0 w 211"/>
                <a:gd name="T31" fmla="*/ 0 h 322"/>
                <a:gd name="T32" fmla="*/ 0 w 211"/>
                <a:gd name="T33" fmla="*/ 0 h 322"/>
                <a:gd name="T34" fmla="*/ 0 w 211"/>
                <a:gd name="T35" fmla="*/ 0 h 322"/>
                <a:gd name="T36" fmla="*/ 0 w 211"/>
                <a:gd name="T37" fmla="*/ 0 h 322"/>
                <a:gd name="T38" fmla="*/ 0 w 211"/>
                <a:gd name="T39" fmla="*/ 0 h 322"/>
                <a:gd name="T40" fmla="*/ 0 w 211"/>
                <a:gd name="T41" fmla="*/ 0 h 322"/>
                <a:gd name="T42" fmla="*/ 0 w 211"/>
                <a:gd name="T43" fmla="*/ 0 h 322"/>
                <a:gd name="T44" fmla="*/ 0 w 211"/>
                <a:gd name="T45" fmla="*/ 0 h 322"/>
                <a:gd name="T46" fmla="*/ 0 w 211"/>
                <a:gd name="T47" fmla="*/ 0 h 322"/>
                <a:gd name="T48" fmla="*/ 0 w 211"/>
                <a:gd name="T49" fmla="*/ 0 h 322"/>
                <a:gd name="T50" fmla="*/ 0 w 211"/>
                <a:gd name="T51" fmla="*/ 0 h 322"/>
                <a:gd name="T52" fmla="*/ 0 w 211"/>
                <a:gd name="T53" fmla="*/ 0 h 322"/>
                <a:gd name="T54" fmla="*/ 0 w 211"/>
                <a:gd name="T55" fmla="*/ 0 h 322"/>
                <a:gd name="T56" fmla="*/ 0 w 211"/>
                <a:gd name="T57" fmla="*/ 0 h 322"/>
                <a:gd name="T58" fmla="*/ 0 w 211"/>
                <a:gd name="T59" fmla="*/ 0 h 322"/>
                <a:gd name="T60" fmla="*/ 0 w 211"/>
                <a:gd name="T61" fmla="*/ 0 h 3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11"/>
                <a:gd name="T94" fmla="*/ 0 h 322"/>
                <a:gd name="T95" fmla="*/ 211 w 211"/>
                <a:gd name="T96" fmla="*/ 322 h 32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11" h="322">
                  <a:moveTo>
                    <a:pt x="211" y="289"/>
                  </a:moveTo>
                  <a:lnTo>
                    <a:pt x="211" y="261"/>
                  </a:lnTo>
                  <a:lnTo>
                    <a:pt x="205" y="228"/>
                  </a:lnTo>
                  <a:lnTo>
                    <a:pt x="200" y="206"/>
                  </a:lnTo>
                  <a:lnTo>
                    <a:pt x="195" y="178"/>
                  </a:lnTo>
                  <a:lnTo>
                    <a:pt x="189" y="150"/>
                  </a:lnTo>
                  <a:lnTo>
                    <a:pt x="189" y="117"/>
                  </a:lnTo>
                  <a:lnTo>
                    <a:pt x="189" y="83"/>
                  </a:lnTo>
                  <a:lnTo>
                    <a:pt x="189" y="50"/>
                  </a:lnTo>
                  <a:lnTo>
                    <a:pt x="189" y="45"/>
                  </a:lnTo>
                  <a:lnTo>
                    <a:pt x="184" y="39"/>
                  </a:lnTo>
                  <a:lnTo>
                    <a:pt x="173" y="28"/>
                  </a:lnTo>
                  <a:lnTo>
                    <a:pt x="162" y="17"/>
                  </a:lnTo>
                  <a:lnTo>
                    <a:pt x="156" y="17"/>
                  </a:lnTo>
                  <a:lnTo>
                    <a:pt x="146" y="12"/>
                  </a:lnTo>
                  <a:lnTo>
                    <a:pt x="130" y="5"/>
                  </a:lnTo>
                  <a:lnTo>
                    <a:pt x="119" y="5"/>
                  </a:lnTo>
                  <a:lnTo>
                    <a:pt x="92" y="0"/>
                  </a:lnTo>
                  <a:lnTo>
                    <a:pt x="60" y="0"/>
                  </a:lnTo>
                  <a:lnTo>
                    <a:pt x="32" y="0"/>
                  </a:lnTo>
                  <a:lnTo>
                    <a:pt x="0" y="12"/>
                  </a:lnTo>
                  <a:lnTo>
                    <a:pt x="16" y="266"/>
                  </a:lnTo>
                  <a:lnTo>
                    <a:pt x="16" y="272"/>
                  </a:lnTo>
                  <a:lnTo>
                    <a:pt x="22" y="278"/>
                  </a:lnTo>
                  <a:lnTo>
                    <a:pt x="27" y="289"/>
                  </a:lnTo>
                  <a:lnTo>
                    <a:pt x="38" y="299"/>
                  </a:lnTo>
                  <a:lnTo>
                    <a:pt x="200" y="322"/>
                  </a:lnTo>
                  <a:lnTo>
                    <a:pt x="205" y="316"/>
                  </a:lnTo>
                  <a:lnTo>
                    <a:pt x="205" y="306"/>
                  </a:lnTo>
                  <a:lnTo>
                    <a:pt x="205" y="299"/>
                  </a:lnTo>
                  <a:lnTo>
                    <a:pt x="211" y="28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1" name="Freeform 305"/>
            <p:cNvSpPr>
              <a:spLocks/>
            </p:cNvSpPr>
            <p:nvPr/>
          </p:nvSpPr>
          <p:spPr bwMode="auto">
            <a:xfrm>
              <a:off x="-544" y="-605"/>
              <a:ext cx="8" cy="9"/>
            </a:xfrm>
            <a:custGeom>
              <a:avLst/>
              <a:gdLst>
                <a:gd name="T0" fmla="*/ 0 w 221"/>
                <a:gd name="T1" fmla="*/ 0 h 239"/>
                <a:gd name="T2" fmla="*/ 0 w 221"/>
                <a:gd name="T3" fmla="*/ 0 h 239"/>
                <a:gd name="T4" fmla="*/ 0 w 221"/>
                <a:gd name="T5" fmla="*/ 0 h 239"/>
                <a:gd name="T6" fmla="*/ 0 w 221"/>
                <a:gd name="T7" fmla="*/ 0 h 239"/>
                <a:gd name="T8" fmla="*/ 0 w 221"/>
                <a:gd name="T9" fmla="*/ 0 h 239"/>
                <a:gd name="T10" fmla="*/ 0 w 221"/>
                <a:gd name="T11" fmla="*/ 0 h 239"/>
                <a:gd name="T12" fmla="*/ 0 w 221"/>
                <a:gd name="T13" fmla="*/ 0 h 239"/>
                <a:gd name="T14" fmla="*/ 0 w 221"/>
                <a:gd name="T15" fmla="*/ 0 h 239"/>
                <a:gd name="T16" fmla="*/ 0 w 221"/>
                <a:gd name="T17" fmla="*/ 0 h 239"/>
                <a:gd name="T18" fmla="*/ 0 w 221"/>
                <a:gd name="T19" fmla="*/ 0 h 239"/>
                <a:gd name="T20" fmla="*/ 0 w 221"/>
                <a:gd name="T21" fmla="*/ 0 h 239"/>
                <a:gd name="T22" fmla="*/ 0 w 221"/>
                <a:gd name="T23" fmla="*/ 0 h 239"/>
                <a:gd name="T24" fmla="*/ 0 w 221"/>
                <a:gd name="T25" fmla="*/ 0 h 239"/>
                <a:gd name="T26" fmla="*/ 0 w 221"/>
                <a:gd name="T27" fmla="*/ 0 h 239"/>
                <a:gd name="T28" fmla="*/ 0 w 221"/>
                <a:gd name="T29" fmla="*/ 0 h 239"/>
                <a:gd name="T30" fmla="*/ 0 w 221"/>
                <a:gd name="T31" fmla="*/ 0 h 239"/>
                <a:gd name="T32" fmla="*/ 0 w 221"/>
                <a:gd name="T33" fmla="*/ 0 h 239"/>
                <a:gd name="T34" fmla="*/ 0 w 221"/>
                <a:gd name="T35" fmla="*/ 0 h 239"/>
                <a:gd name="T36" fmla="*/ 0 w 221"/>
                <a:gd name="T37" fmla="*/ 0 h 239"/>
                <a:gd name="T38" fmla="*/ 0 w 221"/>
                <a:gd name="T39" fmla="*/ 0 h 239"/>
                <a:gd name="T40" fmla="*/ 0 w 221"/>
                <a:gd name="T41" fmla="*/ 0 h 239"/>
                <a:gd name="T42" fmla="*/ 0 w 221"/>
                <a:gd name="T43" fmla="*/ 0 h 239"/>
                <a:gd name="T44" fmla="*/ 0 w 221"/>
                <a:gd name="T45" fmla="*/ 0 h 239"/>
                <a:gd name="T46" fmla="*/ 0 w 221"/>
                <a:gd name="T47" fmla="*/ 0 h 239"/>
                <a:gd name="T48" fmla="*/ 0 w 221"/>
                <a:gd name="T49" fmla="*/ 0 h 239"/>
                <a:gd name="T50" fmla="*/ 0 w 221"/>
                <a:gd name="T51" fmla="*/ 0 h 23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1"/>
                <a:gd name="T79" fmla="*/ 0 h 239"/>
                <a:gd name="T80" fmla="*/ 221 w 221"/>
                <a:gd name="T81" fmla="*/ 239 h 23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1" h="239">
                  <a:moveTo>
                    <a:pt x="221" y="222"/>
                  </a:moveTo>
                  <a:lnTo>
                    <a:pt x="211" y="184"/>
                  </a:lnTo>
                  <a:lnTo>
                    <a:pt x="200" y="144"/>
                  </a:lnTo>
                  <a:lnTo>
                    <a:pt x="195" y="101"/>
                  </a:lnTo>
                  <a:lnTo>
                    <a:pt x="178" y="61"/>
                  </a:lnTo>
                  <a:lnTo>
                    <a:pt x="6" y="0"/>
                  </a:lnTo>
                  <a:lnTo>
                    <a:pt x="0" y="23"/>
                  </a:lnTo>
                  <a:lnTo>
                    <a:pt x="0" y="45"/>
                  </a:lnTo>
                  <a:lnTo>
                    <a:pt x="0" y="73"/>
                  </a:lnTo>
                  <a:lnTo>
                    <a:pt x="6" y="94"/>
                  </a:lnTo>
                  <a:lnTo>
                    <a:pt x="16" y="122"/>
                  </a:lnTo>
                  <a:lnTo>
                    <a:pt x="22" y="144"/>
                  </a:lnTo>
                  <a:lnTo>
                    <a:pt x="32" y="172"/>
                  </a:lnTo>
                  <a:lnTo>
                    <a:pt x="38" y="194"/>
                  </a:lnTo>
                  <a:lnTo>
                    <a:pt x="54" y="206"/>
                  </a:lnTo>
                  <a:lnTo>
                    <a:pt x="75" y="217"/>
                  </a:lnTo>
                  <a:lnTo>
                    <a:pt x="97" y="227"/>
                  </a:lnTo>
                  <a:lnTo>
                    <a:pt x="119" y="234"/>
                  </a:lnTo>
                  <a:lnTo>
                    <a:pt x="145" y="234"/>
                  </a:lnTo>
                  <a:lnTo>
                    <a:pt x="167" y="239"/>
                  </a:lnTo>
                  <a:lnTo>
                    <a:pt x="195" y="239"/>
                  </a:lnTo>
                  <a:lnTo>
                    <a:pt x="221" y="239"/>
                  </a:lnTo>
                  <a:lnTo>
                    <a:pt x="221" y="227"/>
                  </a:lnTo>
                  <a:lnTo>
                    <a:pt x="221" y="2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2" name="Freeform 306"/>
            <p:cNvSpPr>
              <a:spLocks/>
            </p:cNvSpPr>
            <p:nvPr/>
          </p:nvSpPr>
          <p:spPr bwMode="auto">
            <a:xfrm>
              <a:off x="-567" y="-586"/>
              <a:ext cx="12" cy="17"/>
            </a:xfrm>
            <a:custGeom>
              <a:avLst/>
              <a:gdLst>
                <a:gd name="T0" fmla="*/ 0 w 323"/>
                <a:gd name="T1" fmla="*/ 0 h 428"/>
                <a:gd name="T2" fmla="*/ 0 w 323"/>
                <a:gd name="T3" fmla="*/ 0 h 428"/>
                <a:gd name="T4" fmla="*/ 0 w 323"/>
                <a:gd name="T5" fmla="*/ 0 h 428"/>
                <a:gd name="T6" fmla="*/ 0 w 323"/>
                <a:gd name="T7" fmla="*/ 0 h 428"/>
                <a:gd name="T8" fmla="*/ 0 w 323"/>
                <a:gd name="T9" fmla="*/ 0 h 428"/>
                <a:gd name="T10" fmla="*/ 0 w 323"/>
                <a:gd name="T11" fmla="*/ 0 h 428"/>
                <a:gd name="T12" fmla="*/ 0 w 323"/>
                <a:gd name="T13" fmla="*/ 0 h 428"/>
                <a:gd name="T14" fmla="*/ 0 w 323"/>
                <a:gd name="T15" fmla="*/ 0 h 428"/>
                <a:gd name="T16" fmla="*/ 0 w 323"/>
                <a:gd name="T17" fmla="*/ 0 h 428"/>
                <a:gd name="T18" fmla="*/ 0 w 323"/>
                <a:gd name="T19" fmla="*/ 0 h 428"/>
                <a:gd name="T20" fmla="*/ 0 w 323"/>
                <a:gd name="T21" fmla="*/ 0 h 428"/>
                <a:gd name="T22" fmla="*/ 0 w 323"/>
                <a:gd name="T23" fmla="*/ 0 h 428"/>
                <a:gd name="T24" fmla="*/ 0 w 323"/>
                <a:gd name="T25" fmla="*/ 0 h 428"/>
                <a:gd name="T26" fmla="*/ 0 w 323"/>
                <a:gd name="T27" fmla="*/ 0 h 428"/>
                <a:gd name="T28" fmla="*/ 0 w 323"/>
                <a:gd name="T29" fmla="*/ 0 h 428"/>
                <a:gd name="T30" fmla="*/ 0 w 323"/>
                <a:gd name="T31" fmla="*/ 0 h 428"/>
                <a:gd name="T32" fmla="*/ 0 w 323"/>
                <a:gd name="T33" fmla="*/ 0 h 428"/>
                <a:gd name="T34" fmla="*/ 0 w 323"/>
                <a:gd name="T35" fmla="*/ 0 h 428"/>
                <a:gd name="T36" fmla="*/ 0 w 323"/>
                <a:gd name="T37" fmla="*/ 0 h 428"/>
                <a:gd name="T38" fmla="*/ 0 w 323"/>
                <a:gd name="T39" fmla="*/ 0 h 428"/>
                <a:gd name="T40" fmla="*/ 0 w 323"/>
                <a:gd name="T41" fmla="*/ 0 h 428"/>
                <a:gd name="T42" fmla="*/ 0 w 323"/>
                <a:gd name="T43" fmla="*/ 0 h 428"/>
                <a:gd name="T44" fmla="*/ 0 w 323"/>
                <a:gd name="T45" fmla="*/ 0 h 428"/>
                <a:gd name="T46" fmla="*/ 0 w 323"/>
                <a:gd name="T47" fmla="*/ 0 h 428"/>
                <a:gd name="T48" fmla="*/ 0 w 323"/>
                <a:gd name="T49" fmla="*/ 0 h 428"/>
                <a:gd name="T50" fmla="*/ 0 w 323"/>
                <a:gd name="T51" fmla="*/ 0 h 428"/>
                <a:gd name="T52" fmla="*/ 0 w 323"/>
                <a:gd name="T53" fmla="*/ 0 h 428"/>
                <a:gd name="T54" fmla="*/ 0 w 323"/>
                <a:gd name="T55" fmla="*/ 0 h 428"/>
                <a:gd name="T56" fmla="*/ 0 w 323"/>
                <a:gd name="T57" fmla="*/ 0 h 428"/>
                <a:gd name="T58" fmla="*/ 0 w 323"/>
                <a:gd name="T59" fmla="*/ 0 h 428"/>
                <a:gd name="T60" fmla="*/ 0 w 323"/>
                <a:gd name="T61" fmla="*/ 0 h 428"/>
                <a:gd name="T62" fmla="*/ 0 w 323"/>
                <a:gd name="T63" fmla="*/ 0 h 428"/>
                <a:gd name="T64" fmla="*/ 0 w 323"/>
                <a:gd name="T65" fmla="*/ 0 h 428"/>
                <a:gd name="T66" fmla="*/ 0 w 323"/>
                <a:gd name="T67" fmla="*/ 0 h 428"/>
                <a:gd name="T68" fmla="*/ 0 w 323"/>
                <a:gd name="T69" fmla="*/ 0 h 428"/>
                <a:gd name="T70" fmla="*/ 0 w 323"/>
                <a:gd name="T71" fmla="*/ 0 h 4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"/>
                <a:gd name="T109" fmla="*/ 0 h 428"/>
                <a:gd name="T110" fmla="*/ 323 w 323"/>
                <a:gd name="T111" fmla="*/ 428 h 4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" h="428">
                  <a:moveTo>
                    <a:pt x="323" y="405"/>
                  </a:moveTo>
                  <a:lnTo>
                    <a:pt x="280" y="139"/>
                  </a:lnTo>
                  <a:lnTo>
                    <a:pt x="275" y="116"/>
                  </a:lnTo>
                  <a:lnTo>
                    <a:pt x="275" y="94"/>
                  </a:lnTo>
                  <a:lnTo>
                    <a:pt x="263" y="73"/>
                  </a:lnTo>
                  <a:lnTo>
                    <a:pt x="253" y="45"/>
                  </a:lnTo>
                  <a:lnTo>
                    <a:pt x="226" y="28"/>
                  </a:lnTo>
                  <a:lnTo>
                    <a:pt x="205" y="28"/>
                  </a:lnTo>
                  <a:lnTo>
                    <a:pt x="173" y="33"/>
                  </a:lnTo>
                  <a:lnTo>
                    <a:pt x="134" y="33"/>
                  </a:lnTo>
                  <a:lnTo>
                    <a:pt x="42" y="0"/>
                  </a:lnTo>
                  <a:lnTo>
                    <a:pt x="5" y="6"/>
                  </a:lnTo>
                  <a:lnTo>
                    <a:pt x="0" y="39"/>
                  </a:lnTo>
                  <a:lnTo>
                    <a:pt x="5" y="89"/>
                  </a:lnTo>
                  <a:lnTo>
                    <a:pt x="10" y="134"/>
                  </a:lnTo>
                  <a:lnTo>
                    <a:pt x="10" y="151"/>
                  </a:lnTo>
                  <a:lnTo>
                    <a:pt x="16" y="161"/>
                  </a:lnTo>
                  <a:lnTo>
                    <a:pt x="26" y="178"/>
                  </a:lnTo>
                  <a:lnTo>
                    <a:pt x="32" y="194"/>
                  </a:lnTo>
                  <a:lnTo>
                    <a:pt x="59" y="378"/>
                  </a:lnTo>
                  <a:lnTo>
                    <a:pt x="75" y="388"/>
                  </a:lnTo>
                  <a:lnTo>
                    <a:pt x="97" y="395"/>
                  </a:lnTo>
                  <a:lnTo>
                    <a:pt x="113" y="400"/>
                  </a:lnTo>
                  <a:lnTo>
                    <a:pt x="129" y="411"/>
                  </a:lnTo>
                  <a:lnTo>
                    <a:pt x="161" y="411"/>
                  </a:lnTo>
                  <a:lnTo>
                    <a:pt x="189" y="405"/>
                  </a:lnTo>
                  <a:lnTo>
                    <a:pt x="215" y="405"/>
                  </a:lnTo>
                  <a:lnTo>
                    <a:pt x="253" y="405"/>
                  </a:lnTo>
                  <a:lnTo>
                    <a:pt x="263" y="411"/>
                  </a:lnTo>
                  <a:lnTo>
                    <a:pt x="280" y="416"/>
                  </a:lnTo>
                  <a:lnTo>
                    <a:pt x="297" y="422"/>
                  </a:lnTo>
                  <a:lnTo>
                    <a:pt x="313" y="428"/>
                  </a:lnTo>
                  <a:lnTo>
                    <a:pt x="313" y="422"/>
                  </a:lnTo>
                  <a:lnTo>
                    <a:pt x="318" y="416"/>
                  </a:lnTo>
                  <a:lnTo>
                    <a:pt x="323" y="411"/>
                  </a:lnTo>
                  <a:lnTo>
                    <a:pt x="323" y="4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3" name="Freeform 307"/>
            <p:cNvSpPr>
              <a:spLocks/>
            </p:cNvSpPr>
            <p:nvPr/>
          </p:nvSpPr>
          <p:spPr bwMode="auto">
            <a:xfrm>
              <a:off x="-547" y="-630"/>
              <a:ext cx="7" cy="10"/>
            </a:xfrm>
            <a:custGeom>
              <a:avLst/>
              <a:gdLst>
                <a:gd name="T0" fmla="*/ 0 w 194"/>
                <a:gd name="T1" fmla="*/ 0 h 255"/>
                <a:gd name="T2" fmla="*/ 0 w 194"/>
                <a:gd name="T3" fmla="*/ 0 h 255"/>
                <a:gd name="T4" fmla="*/ 0 w 194"/>
                <a:gd name="T5" fmla="*/ 0 h 255"/>
                <a:gd name="T6" fmla="*/ 0 w 194"/>
                <a:gd name="T7" fmla="*/ 0 h 255"/>
                <a:gd name="T8" fmla="*/ 0 w 194"/>
                <a:gd name="T9" fmla="*/ 0 h 255"/>
                <a:gd name="T10" fmla="*/ 0 w 194"/>
                <a:gd name="T11" fmla="*/ 0 h 255"/>
                <a:gd name="T12" fmla="*/ 0 w 194"/>
                <a:gd name="T13" fmla="*/ 0 h 255"/>
                <a:gd name="T14" fmla="*/ 0 w 194"/>
                <a:gd name="T15" fmla="*/ 0 h 255"/>
                <a:gd name="T16" fmla="*/ 0 w 194"/>
                <a:gd name="T17" fmla="*/ 0 h 255"/>
                <a:gd name="T18" fmla="*/ 0 w 194"/>
                <a:gd name="T19" fmla="*/ 0 h 255"/>
                <a:gd name="T20" fmla="*/ 0 w 194"/>
                <a:gd name="T21" fmla="*/ 0 h 255"/>
                <a:gd name="T22" fmla="*/ 0 w 194"/>
                <a:gd name="T23" fmla="*/ 0 h 255"/>
                <a:gd name="T24" fmla="*/ 0 w 194"/>
                <a:gd name="T25" fmla="*/ 0 h 255"/>
                <a:gd name="T26" fmla="*/ 0 w 194"/>
                <a:gd name="T27" fmla="*/ 0 h 255"/>
                <a:gd name="T28" fmla="*/ 0 w 194"/>
                <a:gd name="T29" fmla="*/ 0 h 255"/>
                <a:gd name="T30" fmla="*/ 0 w 194"/>
                <a:gd name="T31" fmla="*/ 0 h 255"/>
                <a:gd name="T32" fmla="*/ 0 w 194"/>
                <a:gd name="T33" fmla="*/ 0 h 255"/>
                <a:gd name="T34" fmla="*/ 0 w 194"/>
                <a:gd name="T35" fmla="*/ 0 h 255"/>
                <a:gd name="T36" fmla="*/ 0 w 194"/>
                <a:gd name="T37" fmla="*/ 0 h 255"/>
                <a:gd name="T38" fmla="*/ 0 w 194"/>
                <a:gd name="T39" fmla="*/ 0 h 255"/>
                <a:gd name="T40" fmla="*/ 0 w 194"/>
                <a:gd name="T41" fmla="*/ 0 h 255"/>
                <a:gd name="T42" fmla="*/ 0 w 194"/>
                <a:gd name="T43" fmla="*/ 0 h 255"/>
                <a:gd name="T44" fmla="*/ 0 w 194"/>
                <a:gd name="T45" fmla="*/ 0 h 255"/>
                <a:gd name="T46" fmla="*/ 0 w 194"/>
                <a:gd name="T47" fmla="*/ 0 h 255"/>
                <a:gd name="T48" fmla="*/ 0 w 194"/>
                <a:gd name="T49" fmla="*/ 0 h 255"/>
                <a:gd name="T50" fmla="*/ 0 w 194"/>
                <a:gd name="T51" fmla="*/ 0 h 2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94"/>
                <a:gd name="T79" fmla="*/ 0 h 255"/>
                <a:gd name="T80" fmla="*/ 194 w 194"/>
                <a:gd name="T81" fmla="*/ 255 h 25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94" h="255">
                  <a:moveTo>
                    <a:pt x="194" y="244"/>
                  </a:moveTo>
                  <a:lnTo>
                    <a:pt x="173" y="50"/>
                  </a:lnTo>
                  <a:lnTo>
                    <a:pt x="152" y="23"/>
                  </a:lnTo>
                  <a:lnTo>
                    <a:pt x="108" y="11"/>
                  </a:lnTo>
                  <a:lnTo>
                    <a:pt x="60" y="6"/>
                  </a:lnTo>
                  <a:lnTo>
                    <a:pt x="16" y="0"/>
                  </a:lnTo>
                  <a:lnTo>
                    <a:pt x="11" y="23"/>
                  </a:lnTo>
                  <a:lnTo>
                    <a:pt x="11" y="45"/>
                  </a:lnTo>
                  <a:lnTo>
                    <a:pt x="11" y="73"/>
                  </a:lnTo>
                  <a:lnTo>
                    <a:pt x="5" y="94"/>
                  </a:lnTo>
                  <a:lnTo>
                    <a:pt x="0" y="122"/>
                  </a:lnTo>
                  <a:lnTo>
                    <a:pt x="0" y="144"/>
                  </a:lnTo>
                  <a:lnTo>
                    <a:pt x="5" y="167"/>
                  </a:lnTo>
                  <a:lnTo>
                    <a:pt x="5" y="194"/>
                  </a:lnTo>
                  <a:lnTo>
                    <a:pt x="16" y="217"/>
                  </a:lnTo>
                  <a:lnTo>
                    <a:pt x="38" y="227"/>
                  </a:lnTo>
                  <a:lnTo>
                    <a:pt x="60" y="239"/>
                  </a:lnTo>
                  <a:lnTo>
                    <a:pt x="87" y="244"/>
                  </a:lnTo>
                  <a:lnTo>
                    <a:pt x="113" y="244"/>
                  </a:lnTo>
                  <a:lnTo>
                    <a:pt x="140" y="250"/>
                  </a:lnTo>
                  <a:lnTo>
                    <a:pt x="168" y="250"/>
                  </a:lnTo>
                  <a:lnTo>
                    <a:pt x="194" y="255"/>
                  </a:lnTo>
                  <a:lnTo>
                    <a:pt x="194" y="250"/>
                  </a:lnTo>
                  <a:lnTo>
                    <a:pt x="194" y="24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5" name="Group 591"/>
          <p:cNvGrpSpPr>
            <a:grpSpLocks/>
          </p:cNvGrpSpPr>
          <p:nvPr/>
        </p:nvGrpSpPr>
        <p:grpSpPr bwMode="auto">
          <a:xfrm>
            <a:off x="3603625" y="4052888"/>
            <a:ext cx="1001713" cy="619125"/>
            <a:chOff x="-296" y="1065"/>
            <a:chExt cx="631" cy="390"/>
          </a:xfrm>
        </p:grpSpPr>
        <p:grpSp>
          <p:nvGrpSpPr>
            <p:cNvPr id="6" name="Group 509"/>
            <p:cNvGrpSpPr>
              <a:grpSpLocks/>
            </p:cNvGrpSpPr>
            <p:nvPr/>
          </p:nvGrpSpPr>
          <p:grpSpPr bwMode="auto">
            <a:xfrm>
              <a:off x="-296" y="1065"/>
              <a:ext cx="631" cy="390"/>
              <a:chOff x="-296" y="1065"/>
              <a:chExt cx="631" cy="390"/>
            </a:xfrm>
          </p:grpSpPr>
          <p:sp>
            <p:nvSpPr>
              <p:cNvPr id="13857" name="Freeform 309"/>
              <p:cNvSpPr>
                <a:spLocks/>
              </p:cNvSpPr>
              <p:nvPr/>
            </p:nvSpPr>
            <p:spPr bwMode="auto">
              <a:xfrm>
                <a:off x="-296" y="1065"/>
                <a:ext cx="631" cy="390"/>
              </a:xfrm>
              <a:custGeom>
                <a:avLst/>
                <a:gdLst>
                  <a:gd name="T0" fmla="*/ 0 w 16406"/>
                  <a:gd name="T1" fmla="*/ 0 h 8948"/>
                  <a:gd name="T2" fmla="*/ 0 w 16406"/>
                  <a:gd name="T3" fmla="*/ 0 h 8948"/>
                  <a:gd name="T4" fmla="*/ 0 w 16406"/>
                  <a:gd name="T5" fmla="*/ 0 h 8948"/>
                  <a:gd name="T6" fmla="*/ 0 w 16406"/>
                  <a:gd name="T7" fmla="*/ 0 h 8948"/>
                  <a:gd name="T8" fmla="*/ 0 w 16406"/>
                  <a:gd name="T9" fmla="*/ 0 h 8948"/>
                  <a:gd name="T10" fmla="*/ 0 w 16406"/>
                  <a:gd name="T11" fmla="*/ 0 h 8948"/>
                  <a:gd name="T12" fmla="*/ 0 w 16406"/>
                  <a:gd name="T13" fmla="*/ 0 h 8948"/>
                  <a:gd name="T14" fmla="*/ 0 w 16406"/>
                  <a:gd name="T15" fmla="*/ 0 h 8948"/>
                  <a:gd name="T16" fmla="*/ 0 w 16406"/>
                  <a:gd name="T17" fmla="*/ 0 h 8948"/>
                  <a:gd name="T18" fmla="*/ 0 w 16406"/>
                  <a:gd name="T19" fmla="*/ 0 h 8948"/>
                  <a:gd name="T20" fmla="*/ 0 w 16406"/>
                  <a:gd name="T21" fmla="*/ 0 h 8948"/>
                  <a:gd name="T22" fmla="*/ 0 w 16406"/>
                  <a:gd name="T23" fmla="*/ 0 h 8948"/>
                  <a:gd name="T24" fmla="*/ 0 w 16406"/>
                  <a:gd name="T25" fmla="*/ 0 h 8948"/>
                  <a:gd name="T26" fmla="*/ 0 w 16406"/>
                  <a:gd name="T27" fmla="*/ 0 h 8948"/>
                  <a:gd name="T28" fmla="*/ 0 w 16406"/>
                  <a:gd name="T29" fmla="*/ 0 h 89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406"/>
                  <a:gd name="T46" fmla="*/ 0 h 8948"/>
                  <a:gd name="T47" fmla="*/ 16406 w 16406"/>
                  <a:gd name="T48" fmla="*/ 8948 h 894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406" h="8948">
                    <a:moveTo>
                      <a:pt x="9091" y="0"/>
                    </a:moveTo>
                    <a:lnTo>
                      <a:pt x="9172" y="194"/>
                    </a:lnTo>
                    <a:lnTo>
                      <a:pt x="10237" y="194"/>
                    </a:lnTo>
                    <a:lnTo>
                      <a:pt x="10509" y="527"/>
                    </a:lnTo>
                    <a:lnTo>
                      <a:pt x="11902" y="554"/>
                    </a:lnTo>
                    <a:lnTo>
                      <a:pt x="16406" y="4543"/>
                    </a:lnTo>
                    <a:lnTo>
                      <a:pt x="16406" y="8920"/>
                    </a:lnTo>
                    <a:lnTo>
                      <a:pt x="0" y="8948"/>
                    </a:lnTo>
                    <a:lnTo>
                      <a:pt x="0" y="4321"/>
                    </a:lnTo>
                    <a:lnTo>
                      <a:pt x="4068" y="527"/>
                    </a:lnTo>
                    <a:lnTo>
                      <a:pt x="5460" y="527"/>
                    </a:lnTo>
                    <a:lnTo>
                      <a:pt x="5706" y="167"/>
                    </a:lnTo>
                    <a:lnTo>
                      <a:pt x="6661" y="167"/>
                    </a:lnTo>
                    <a:lnTo>
                      <a:pt x="6715" y="0"/>
                    </a:lnTo>
                    <a:lnTo>
                      <a:pt x="909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58" name="Freeform 310"/>
              <p:cNvSpPr>
                <a:spLocks/>
              </p:cNvSpPr>
              <p:nvPr/>
            </p:nvSpPr>
            <p:spPr bwMode="auto">
              <a:xfrm>
                <a:off x="-46" y="1067"/>
                <a:ext cx="110" cy="29"/>
              </a:xfrm>
              <a:custGeom>
                <a:avLst/>
                <a:gdLst>
                  <a:gd name="T0" fmla="*/ 0 w 2866"/>
                  <a:gd name="T1" fmla="*/ 0 h 665"/>
                  <a:gd name="T2" fmla="*/ 0 w 2866"/>
                  <a:gd name="T3" fmla="*/ 0 h 665"/>
                  <a:gd name="T4" fmla="*/ 0 w 2866"/>
                  <a:gd name="T5" fmla="*/ 0 h 665"/>
                  <a:gd name="T6" fmla="*/ 0 w 2866"/>
                  <a:gd name="T7" fmla="*/ 0 h 665"/>
                  <a:gd name="T8" fmla="*/ 0 w 2866"/>
                  <a:gd name="T9" fmla="*/ 0 h 665"/>
                  <a:gd name="T10" fmla="*/ 0 w 2866"/>
                  <a:gd name="T11" fmla="*/ 0 h 665"/>
                  <a:gd name="T12" fmla="*/ 0 w 2866"/>
                  <a:gd name="T13" fmla="*/ 0 h 665"/>
                  <a:gd name="T14" fmla="*/ 0 w 2866"/>
                  <a:gd name="T15" fmla="*/ 0 h 665"/>
                  <a:gd name="T16" fmla="*/ 0 w 2866"/>
                  <a:gd name="T17" fmla="*/ 0 h 6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6"/>
                  <a:gd name="T28" fmla="*/ 0 h 665"/>
                  <a:gd name="T29" fmla="*/ 2866 w 2866"/>
                  <a:gd name="T30" fmla="*/ 665 h 6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6" h="665">
                    <a:moveTo>
                      <a:pt x="2566" y="0"/>
                    </a:moveTo>
                    <a:lnTo>
                      <a:pt x="2866" y="665"/>
                    </a:lnTo>
                    <a:lnTo>
                      <a:pt x="1965" y="665"/>
                    </a:lnTo>
                    <a:lnTo>
                      <a:pt x="1447" y="305"/>
                    </a:lnTo>
                    <a:lnTo>
                      <a:pt x="1419" y="305"/>
                    </a:lnTo>
                    <a:lnTo>
                      <a:pt x="873" y="665"/>
                    </a:lnTo>
                    <a:lnTo>
                      <a:pt x="0" y="665"/>
                    </a:lnTo>
                    <a:lnTo>
                      <a:pt x="245" y="0"/>
                    </a:lnTo>
                    <a:lnTo>
                      <a:pt x="256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59" name="Freeform 311"/>
              <p:cNvSpPr>
                <a:spLocks/>
              </p:cNvSpPr>
              <p:nvPr/>
            </p:nvSpPr>
            <p:spPr bwMode="auto">
              <a:xfrm>
                <a:off x="-116" y="1074"/>
                <a:ext cx="76" cy="70"/>
              </a:xfrm>
              <a:custGeom>
                <a:avLst/>
                <a:gdLst>
                  <a:gd name="T0" fmla="*/ 0 w 1965"/>
                  <a:gd name="T1" fmla="*/ 0 h 1607"/>
                  <a:gd name="T2" fmla="*/ 0 w 1965"/>
                  <a:gd name="T3" fmla="*/ 0 h 1607"/>
                  <a:gd name="T4" fmla="*/ 0 w 1965"/>
                  <a:gd name="T5" fmla="*/ 0 h 1607"/>
                  <a:gd name="T6" fmla="*/ 0 w 1965"/>
                  <a:gd name="T7" fmla="*/ 0 h 1607"/>
                  <a:gd name="T8" fmla="*/ 0 w 1965"/>
                  <a:gd name="T9" fmla="*/ 0 h 1607"/>
                  <a:gd name="T10" fmla="*/ 0 w 1965"/>
                  <a:gd name="T11" fmla="*/ 0 h 1607"/>
                  <a:gd name="T12" fmla="*/ 0 w 1965"/>
                  <a:gd name="T13" fmla="*/ 0 h 16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65"/>
                  <a:gd name="T22" fmla="*/ 0 h 1607"/>
                  <a:gd name="T23" fmla="*/ 1965 w 1965"/>
                  <a:gd name="T24" fmla="*/ 1607 h 160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65" h="1607">
                    <a:moveTo>
                      <a:pt x="1856" y="305"/>
                    </a:moveTo>
                    <a:lnTo>
                      <a:pt x="1610" y="305"/>
                    </a:lnTo>
                    <a:lnTo>
                      <a:pt x="1038" y="1607"/>
                    </a:lnTo>
                    <a:lnTo>
                      <a:pt x="0" y="1607"/>
                    </a:lnTo>
                    <a:lnTo>
                      <a:pt x="1064" y="0"/>
                    </a:lnTo>
                    <a:lnTo>
                      <a:pt x="1965" y="0"/>
                    </a:lnTo>
                    <a:lnTo>
                      <a:pt x="1856" y="305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0" name="Freeform 312"/>
              <p:cNvSpPr>
                <a:spLocks/>
              </p:cNvSpPr>
              <p:nvPr/>
            </p:nvSpPr>
            <p:spPr bwMode="auto">
              <a:xfrm>
                <a:off x="57" y="1074"/>
                <a:ext cx="88" cy="71"/>
              </a:xfrm>
              <a:custGeom>
                <a:avLst/>
                <a:gdLst>
                  <a:gd name="T0" fmla="*/ 0 w 2293"/>
                  <a:gd name="T1" fmla="*/ 0 h 1635"/>
                  <a:gd name="T2" fmla="*/ 0 w 2293"/>
                  <a:gd name="T3" fmla="*/ 0 h 1635"/>
                  <a:gd name="T4" fmla="*/ 0 w 2293"/>
                  <a:gd name="T5" fmla="*/ 0 h 1635"/>
                  <a:gd name="T6" fmla="*/ 0 w 2293"/>
                  <a:gd name="T7" fmla="*/ 0 h 1635"/>
                  <a:gd name="T8" fmla="*/ 0 w 2293"/>
                  <a:gd name="T9" fmla="*/ 0 h 1635"/>
                  <a:gd name="T10" fmla="*/ 0 w 2293"/>
                  <a:gd name="T11" fmla="*/ 0 h 1635"/>
                  <a:gd name="T12" fmla="*/ 0 w 2293"/>
                  <a:gd name="T13" fmla="*/ 0 h 16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93"/>
                  <a:gd name="T22" fmla="*/ 0 h 1635"/>
                  <a:gd name="T23" fmla="*/ 2293 w 2293"/>
                  <a:gd name="T24" fmla="*/ 1635 h 16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93" h="1635">
                    <a:moveTo>
                      <a:pt x="2293" y="1635"/>
                    </a:moveTo>
                    <a:lnTo>
                      <a:pt x="1119" y="1635"/>
                    </a:lnTo>
                    <a:lnTo>
                      <a:pt x="410" y="305"/>
                    </a:lnTo>
                    <a:lnTo>
                      <a:pt x="137" y="305"/>
                    </a:lnTo>
                    <a:lnTo>
                      <a:pt x="0" y="0"/>
                    </a:lnTo>
                    <a:lnTo>
                      <a:pt x="1065" y="0"/>
                    </a:lnTo>
                    <a:lnTo>
                      <a:pt x="2293" y="1635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1" name="Freeform 313"/>
              <p:cNvSpPr>
                <a:spLocks/>
              </p:cNvSpPr>
              <p:nvPr/>
            </p:nvSpPr>
            <p:spPr bwMode="auto">
              <a:xfrm>
                <a:off x="10" y="1082"/>
                <a:ext cx="20" cy="18"/>
              </a:xfrm>
              <a:custGeom>
                <a:avLst/>
                <a:gdLst>
                  <a:gd name="T0" fmla="*/ 0 w 518"/>
                  <a:gd name="T1" fmla="*/ 0 h 415"/>
                  <a:gd name="T2" fmla="*/ 0 w 518"/>
                  <a:gd name="T3" fmla="*/ 0 h 415"/>
                  <a:gd name="T4" fmla="*/ 0 w 518"/>
                  <a:gd name="T5" fmla="*/ 0 h 415"/>
                  <a:gd name="T6" fmla="*/ 0 w 518"/>
                  <a:gd name="T7" fmla="*/ 0 h 415"/>
                  <a:gd name="T8" fmla="*/ 0 w 518"/>
                  <a:gd name="T9" fmla="*/ 0 h 415"/>
                  <a:gd name="T10" fmla="*/ 0 w 518"/>
                  <a:gd name="T11" fmla="*/ 0 h 4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8"/>
                  <a:gd name="T19" fmla="*/ 0 h 415"/>
                  <a:gd name="T20" fmla="*/ 518 w 518"/>
                  <a:gd name="T21" fmla="*/ 415 h 4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8" h="415">
                    <a:moveTo>
                      <a:pt x="518" y="415"/>
                    </a:moveTo>
                    <a:lnTo>
                      <a:pt x="436" y="388"/>
                    </a:lnTo>
                    <a:lnTo>
                      <a:pt x="0" y="83"/>
                    </a:lnTo>
                    <a:lnTo>
                      <a:pt x="0" y="0"/>
                    </a:lnTo>
                    <a:lnTo>
                      <a:pt x="491" y="333"/>
                    </a:lnTo>
                    <a:lnTo>
                      <a:pt x="518" y="41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2" name="Freeform 314"/>
              <p:cNvSpPr>
                <a:spLocks/>
              </p:cNvSpPr>
              <p:nvPr/>
            </p:nvSpPr>
            <p:spPr bwMode="auto">
              <a:xfrm>
                <a:off x="-10" y="1082"/>
                <a:ext cx="19" cy="18"/>
              </a:xfrm>
              <a:custGeom>
                <a:avLst/>
                <a:gdLst>
                  <a:gd name="T0" fmla="*/ 0 w 491"/>
                  <a:gd name="T1" fmla="*/ 0 h 415"/>
                  <a:gd name="T2" fmla="*/ 0 w 491"/>
                  <a:gd name="T3" fmla="*/ 0 h 415"/>
                  <a:gd name="T4" fmla="*/ 0 w 491"/>
                  <a:gd name="T5" fmla="*/ 0 h 415"/>
                  <a:gd name="T6" fmla="*/ 0 w 491"/>
                  <a:gd name="T7" fmla="*/ 0 h 415"/>
                  <a:gd name="T8" fmla="*/ 0 w 491"/>
                  <a:gd name="T9" fmla="*/ 0 h 4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1"/>
                  <a:gd name="T16" fmla="*/ 0 h 415"/>
                  <a:gd name="T17" fmla="*/ 491 w 491"/>
                  <a:gd name="T18" fmla="*/ 415 h 4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1" h="415">
                    <a:moveTo>
                      <a:pt x="0" y="415"/>
                    </a:moveTo>
                    <a:lnTo>
                      <a:pt x="0" y="305"/>
                    </a:lnTo>
                    <a:lnTo>
                      <a:pt x="491" y="0"/>
                    </a:lnTo>
                    <a:lnTo>
                      <a:pt x="491" y="83"/>
                    </a:lnTo>
                    <a:lnTo>
                      <a:pt x="0" y="415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3" name="Freeform 315"/>
              <p:cNvSpPr>
                <a:spLocks/>
              </p:cNvSpPr>
              <p:nvPr/>
            </p:nvSpPr>
            <p:spPr bwMode="auto">
              <a:xfrm>
                <a:off x="-12" y="1088"/>
                <a:ext cx="21" cy="20"/>
              </a:xfrm>
              <a:custGeom>
                <a:avLst/>
                <a:gdLst>
                  <a:gd name="T0" fmla="*/ 0 w 546"/>
                  <a:gd name="T1" fmla="*/ 0 h 443"/>
                  <a:gd name="T2" fmla="*/ 0 w 546"/>
                  <a:gd name="T3" fmla="*/ 0 h 443"/>
                  <a:gd name="T4" fmla="*/ 0 w 546"/>
                  <a:gd name="T5" fmla="*/ 0 h 443"/>
                  <a:gd name="T6" fmla="*/ 0 w 546"/>
                  <a:gd name="T7" fmla="*/ 0 h 443"/>
                  <a:gd name="T8" fmla="*/ 0 w 546"/>
                  <a:gd name="T9" fmla="*/ 0 h 4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443"/>
                  <a:gd name="T17" fmla="*/ 546 w 546"/>
                  <a:gd name="T18" fmla="*/ 443 h 4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443">
                    <a:moveTo>
                      <a:pt x="546" y="82"/>
                    </a:moveTo>
                    <a:lnTo>
                      <a:pt x="0" y="443"/>
                    </a:lnTo>
                    <a:lnTo>
                      <a:pt x="28" y="331"/>
                    </a:lnTo>
                    <a:lnTo>
                      <a:pt x="546" y="0"/>
                    </a:lnTo>
                    <a:lnTo>
                      <a:pt x="546" y="82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4" name="Freeform 316"/>
              <p:cNvSpPr>
                <a:spLocks/>
              </p:cNvSpPr>
              <p:nvPr/>
            </p:nvSpPr>
            <p:spPr bwMode="auto">
              <a:xfrm>
                <a:off x="-295" y="1088"/>
                <a:ext cx="628" cy="364"/>
              </a:xfrm>
              <a:custGeom>
                <a:avLst/>
                <a:gdLst>
                  <a:gd name="T0" fmla="*/ 0 w 16325"/>
                  <a:gd name="T1" fmla="*/ 0 h 8366"/>
                  <a:gd name="T2" fmla="*/ 0 w 16325"/>
                  <a:gd name="T3" fmla="*/ 0 h 8366"/>
                  <a:gd name="T4" fmla="*/ 0 w 16325"/>
                  <a:gd name="T5" fmla="*/ 0 h 8366"/>
                  <a:gd name="T6" fmla="*/ 0 w 16325"/>
                  <a:gd name="T7" fmla="*/ 0 h 8366"/>
                  <a:gd name="T8" fmla="*/ 0 w 16325"/>
                  <a:gd name="T9" fmla="*/ 0 h 8366"/>
                  <a:gd name="T10" fmla="*/ 0 w 16325"/>
                  <a:gd name="T11" fmla="*/ 0 h 8366"/>
                  <a:gd name="T12" fmla="*/ 0 w 16325"/>
                  <a:gd name="T13" fmla="*/ 0 h 8366"/>
                  <a:gd name="T14" fmla="*/ 0 w 16325"/>
                  <a:gd name="T15" fmla="*/ 0 h 8366"/>
                  <a:gd name="T16" fmla="*/ 0 w 16325"/>
                  <a:gd name="T17" fmla="*/ 0 h 8366"/>
                  <a:gd name="T18" fmla="*/ 0 w 16325"/>
                  <a:gd name="T19" fmla="*/ 0 h 8366"/>
                  <a:gd name="T20" fmla="*/ 0 w 16325"/>
                  <a:gd name="T21" fmla="*/ 0 h 8366"/>
                  <a:gd name="T22" fmla="*/ 0 w 16325"/>
                  <a:gd name="T23" fmla="*/ 0 h 8366"/>
                  <a:gd name="T24" fmla="*/ 0 w 16325"/>
                  <a:gd name="T25" fmla="*/ 0 h 8366"/>
                  <a:gd name="T26" fmla="*/ 0 w 16325"/>
                  <a:gd name="T27" fmla="*/ 0 h 8366"/>
                  <a:gd name="T28" fmla="*/ 0 w 16325"/>
                  <a:gd name="T29" fmla="*/ 0 h 8366"/>
                  <a:gd name="T30" fmla="*/ 0 w 16325"/>
                  <a:gd name="T31" fmla="*/ 0 h 8366"/>
                  <a:gd name="T32" fmla="*/ 0 w 16325"/>
                  <a:gd name="T33" fmla="*/ 0 h 8366"/>
                  <a:gd name="T34" fmla="*/ 0 w 16325"/>
                  <a:gd name="T35" fmla="*/ 0 h 8366"/>
                  <a:gd name="T36" fmla="*/ 0 w 16325"/>
                  <a:gd name="T37" fmla="*/ 0 h 8366"/>
                  <a:gd name="T38" fmla="*/ 0 w 16325"/>
                  <a:gd name="T39" fmla="*/ 0 h 8366"/>
                  <a:gd name="T40" fmla="*/ 0 w 16325"/>
                  <a:gd name="T41" fmla="*/ 0 h 8366"/>
                  <a:gd name="T42" fmla="*/ 0 w 16325"/>
                  <a:gd name="T43" fmla="*/ 0 h 8366"/>
                  <a:gd name="T44" fmla="*/ 0 w 16325"/>
                  <a:gd name="T45" fmla="*/ 0 h 8366"/>
                  <a:gd name="T46" fmla="*/ 0 w 16325"/>
                  <a:gd name="T47" fmla="*/ 0 h 8366"/>
                  <a:gd name="T48" fmla="*/ 0 w 16325"/>
                  <a:gd name="T49" fmla="*/ 0 h 8366"/>
                  <a:gd name="T50" fmla="*/ 0 w 16325"/>
                  <a:gd name="T51" fmla="*/ 0 h 8366"/>
                  <a:gd name="T52" fmla="*/ 0 w 16325"/>
                  <a:gd name="T53" fmla="*/ 0 h 8366"/>
                  <a:gd name="T54" fmla="*/ 0 w 16325"/>
                  <a:gd name="T55" fmla="*/ 0 h 8366"/>
                  <a:gd name="T56" fmla="*/ 0 w 16325"/>
                  <a:gd name="T57" fmla="*/ 0 h 8366"/>
                  <a:gd name="T58" fmla="*/ 0 w 16325"/>
                  <a:gd name="T59" fmla="*/ 0 h 8366"/>
                  <a:gd name="T60" fmla="*/ 0 w 16325"/>
                  <a:gd name="T61" fmla="*/ 0 h 8366"/>
                  <a:gd name="T62" fmla="*/ 0 w 16325"/>
                  <a:gd name="T63" fmla="*/ 0 h 8366"/>
                  <a:gd name="T64" fmla="*/ 0 w 16325"/>
                  <a:gd name="T65" fmla="*/ 0 h 8366"/>
                  <a:gd name="T66" fmla="*/ 0 w 16325"/>
                  <a:gd name="T67" fmla="*/ 0 h 8366"/>
                  <a:gd name="T68" fmla="*/ 0 w 16325"/>
                  <a:gd name="T69" fmla="*/ 0 h 8366"/>
                  <a:gd name="T70" fmla="*/ 0 w 16325"/>
                  <a:gd name="T71" fmla="*/ 0 h 8366"/>
                  <a:gd name="T72" fmla="*/ 0 w 16325"/>
                  <a:gd name="T73" fmla="*/ 0 h 8366"/>
                  <a:gd name="T74" fmla="*/ 0 w 16325"/>
                  <a:gd name="T75" fmla="*/ 0 h 8366"/>
                  <a:gd name="T76" fmla="*/ 0 w 16325"/>
                  <a:gd name="T77" fmla="*/ 0 h 8366"/>
                  <a:gd name="T78" fmla="*/ 0 w 16325"/>
                  <a:gd name="T79" fmla="*/ 0 h 8366"/>
                  <a:gd name="T80" fmla="*/ 0 w 16325"/>
                  <a:gd name="T81" fmla="*/ 0 h 8366"/>
                  <a:gd name="T82" fmla="*/ 0 w 16325"/>
                  <a:gd name="T83" fmla="*/ 0 h 8366"/>
                  <a:gd name="T84" fmla="*/ 0 w 16325"/>
                  <a:gd name="T85" fmla="*/ 0 h 8366"/>
                  <a:gd name="T86" fmla="*/ 0 w 16325"/>
                  <a:gd name="T87" fmla="*/ 0 h 83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325"/>
                  <a:gd name="T133" fmla="*/ 0 h 8366"/>
                  <a:gd name="T134" fmla="*/ 16325 w 16325"/>
                  <a:gd name="T135" fmla="*/ 8366 h 836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325" h="8366">
                    <a:moveTo>
                      <a:pt x="4587" y="1274"/>
                    </a:moveTo>
                    <a:lnTo>
                      <a:pt x="3140" y="1274"/>
                    </a:lnTo>
                    <a:lnTo>
                      <a:pt x="1911" y="2492"/>
                    </a:lnTo>
                    <a:lnTo>
                      <a:pt x="1911" y="2548"/>
                    </a:lnTo>
                    <a:lnTo>
                      <a:pt x="1994" y="2548"/>
                    </a:lnTo>
                    <a:lnTo>
                      <a:pt x="1994" y="3462"/>
                    </a:lnTo>
                    <a:lnTo>
                      <a:pt x="1775" y="3739"/>
                    </a:lnTo>
                    <a:lnTo>
                      <a:pt x="1775" y="3823"/>
                    </a:lnTo>
                    <a:lnTo>
                      <a:pt x="2894" y="3823"/>
                    </a:lnTo>
                    <a:lnTo>
                      <a:pt x="1638" y="5706"/>
                    </a:lnTo>
                    <a:lnTo>
                      <a:pt x="1638" y="5817"/>
                    </a:lnTo>
                    <a:lnTo>
                      <a:pt x="1666" y="5817"/>
                    </a:lnTo>
                    <a:lnTo>
                      <a:pt x="1666" y="6121"/>
                    </a:lnTo>
                    <a:lnTo>
                      <a:pt x="1283" y="6759"/>
                    </a:lnTo>
                    <a:lnTo>
                      <a:pt x="1283" y="6841"/>
                    </a:lnTo>
                    <a:lnTo>
                      <a:pt x="4204" y="6841"/>
                    </a:lnTo>
                    <a:lnTo>
                      <a:pt x="3931" y="7645"/>
                    </a:lnTo>
                    <a:lnTo>
                      <a:pt x="3931" y="7673"/>
                    </a:lnTo>
                    <a:lnTo>
                      <a:pt x="12203" y="7700"/>
                    </a:lnTo>
                    <a:lnTo>
                      <a:pt x="11957" y="6925"/>
                    </a:lnTo>
                    <a:lnTo>
                      <a:pt x="15233" y="6925"/>
                    </a:lnTo>
                    <a:lnTo>
                      <a:pt x="15233" y="6841"/>
                    </a:lnTo>
                    <a:lnTo>
                      <a:pt x="14768" y="6232"/>
                    </a:lnTo>
                    <a:lnTo>
                      <a:pt x="14768" y="5900"/>
                    </a:lnTo>
                    <a:lnTo>
                      <a:pt x="14850" y="5900"/>
                    </a:lnTo>
                    <a:lnTo>
                      <a:pt x="14850" y="5789"/>
                    </a:lnTo>
                    <a:lnTo>
                      <a:pt x="13430" y="3905"/>
                    </a:lnTo>
                    <a:lnTo>
                      <a:pt x="14605" y="3905"/>
                    </a:lnTo>
                    <a:lnTo>
                      <a:pt x="14605" y="3823"/>
                    </a:lnTo>
                    <a:lnTo>
                      <a:pt x="14304" y="3490"/>
                    </a:lnTo>
                    <a:lnTo>
                      <a:pt x="14304" y="2576"/>
                    </a:lnTo>
                    <a:lnTo>
                      <a:pt x="14359" y="2576"/>
                    </a:lnTo>
                    <a:lnTo>
                      <a:pt x="14359" y="2437"/>
                    </a:lnTo>
                    <a:lnTo>
                      <a:pt x="13103" y="1302"/>
                    </a:lnTo>
                    <a:lnTo>
                      <a:pt x="11465" y="1302"/>
                    </a:lnTo>
                    <a:lnTo>
                      <a:pt x="10510" y="27"/>
                    </a:lnTo>
                    <a:lnTo>
                      <a:pt x="11848" y="27"/>
                    </a:lnTo>
                    <a:lnTo>
                      <a:pt x="16325" y="4044"/>
                    </a:lnTo>
                    <a:lnTo>
                      <a:pt x="16325" y="8366"/>
                    </a:lnTo>
                    <a:lnTo>
                      <a:pt x="0" y="8366"/>
                    </a:lnTo>
                    <a:lnTo>
                      <a:pt x="0" y="3794"/>
                    </a:lnTo>
                    <a:lnTo>
                      <a:pt x="4041" y="0"/>
                    </a:lnTo>
                    <a:lnTo>
                      <a:pt x="5405" y="0"/>
                    </a:lnTo>
                    <a:lnTo>
                      <a:pt x="4587" y="1274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5" name="Freeform 317"/>
              <p:cNvSpPr>
                <a:spLocks/>
              </p:cNvSpPr>
              <p:nvPr/>
            </p:nvSpPr>
            <p:spPr bwMode="auto">
              <a:xfrm>
                <a:off x="10" y="1088"/>
                <a:ext cx="21" cy="20"/>
              </a:xfrm>
              <a:custGeom>
                <a:avLst/>
                <a:gdLst>
                  <a:gd name="T0" fmla="*/ 0 w 546"/>
                  <a:gd name="T1" fmla="*/ 0 h 443"/>
                  <a:gd name="T2" fmla="*/ 0 w 546"/>
                  <a:gd name="T3" fmla="*/ 0 h 443"/>
                  <a:gd name="T4" fmla="*/ 0 w 546"/>
                  <a:gd name="T5" fmla="*/ 0 h 443"/>
                  <a:gd name="T6" fmla="*/ 0 w 546"/>
                  <a:gd name="T7" fmla="*/ 0 h 443"/>
                  <a:gd name="T8" fmla="*/ 0 w 546"/>
                  <a:gd name="T9" fmla="*/ 0 h 4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443"/>
                  <a:gd name="T17" fmla="*/ 546 w 546"/>
                  <a:gd name="T18" fmla="*/ 443 h 4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443">
                    <a:moveTo>
                      <a:pt x="518" y="331"/>
                    </a:moveTo>
                    <a:lnTo>
                      <a:pt x="546" y="443"/>
                    </a:lnTo>
                    <a:lnTo>
                      <a:pt x="0" y="82"/>
                    </a:lnTo>
                    <a:lnTo>
                      <a:pt x="0" y="0"/>
                    </a:lnTo>
                    <a:lnTo>
                      <a:pt x="518" y="33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6" name="Freeform 318"/>
              <p:cNvSpPr>
                <a:spLocks/>
              </p:cNvSpPr>
              <p:nvPr/>
            </p:nvSpPr>
            <p:spPr bwMode="auto">
              <a:xfrm>
                <a:off x="62" y="1090"/>
                <a:ext cx="10" cy="1"/>
              </a:xfrm>
              <a:custGeom>
                <a:avLst/>
                <a:gdLst>
                  <a:gd name="T0" fmla="*/ 0 w 245"/>
                  <a:gd name="T1" fmla="*/ 0 h 1"/>
                  <a:gd name="T2" fmla="*/ 0 w 245"/>
                  <a:gd name="T3" fmla="*/ 0 h 1"/>
                  <a:gd name="T4" fmla="*/ 0 w 245"/>
                  <a:gd name="T5" fmla="*/ 0 h 1"/>
                  <a:gd name="T6" fmla="*/ 0 w 245"/>
                  <a:gd name="T7" fmla="*/ 0 h 1"/>
                  <a:gd name="T8" fmla="*/ 0 w 24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5"/>
                  <a:gd name="T16" fmla="*/ 0 h 1"/>
                  <a:gd name="T17" fmla="*/ 245 w 245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5" h="1">
                    <a:moveTo>
                      <a:pt x="24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7" name="Freeform 319"/>
              <p:cNvSpPr>
                <a:spLocks/>
              </p:cNvSpPr>
              <p:nvPr/>
            </p:nvSpPr>
            <p:spPr bwMode="auto">
              <a:xfrm>
                <a:off x="63" y="1091"/>
                <a:ext cx="10" cy="9"/>
              </a:xfrm>
              <a:custGeom>
                <a:avLst/>
                <a:gdLst>
                  <a:gd name="T0" fmla="*/ 0 w 246"/>
                  <a:gd name="T1" fmla="*/ 0 h 221"/>
                  <a:gd name="T2" fmla="*/ 0 w 246"/>
                  <a:gd name="T3" fmla="*/ 0 h 221"/>
                  <a:gd name="T4" fmla="*/ 0 w 246"/>
                  <a:gd name="T5" fmla="*/ 0 h 221"/>
                  <a:gd name="T6" fmla="*/ 0 w 246"/>
                  <a:gd name="T7" fmla="*/ 0 h 221"/>
                  <a:gd name="T8" fmla="*/ 0 w 246"/>
                  <a:gd name="T9" fmla="*/ 0 h 221"/>
                  <a:gd name="T10" fmla="*/ 0 w 246"/>
                  <a:gd name="T11" fmla="*/ 0 h 221"/>
                  <a:gd name="T12" fmla="*/ 0 w 246"/>
                  <a:gd name="T13" fmla="*/ 0 h 2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221"/>
                  <a:gd name="T23" fmla="*/ 246 w 246"/>
                  <a:gd name="T24" fmla="*/ 221 h 2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221">
                    <a:moveTo>
                      <a:pt x="246" y="0"/>
                    </a:moveTo>
                    <a:lnTo>
                      <a:pt x="0" y="221"/>
                    </a:lnTo>
                    <a:lnTo>
                      <a:pt x="0" y="166"/>
                    </a:lnTo>
                    <a:lnTo>
                      <a:pt x="55" y="166"/>
                    </a:lnTo>
                    <a:lnTo>
                      <a:pt x="55" y="111"/>
                    </a:lnTo>
                    <a:lnTo>
                      <a:pt x="0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8" name="Freeform 320"/>
              <p:cNvSpPr>
                <a:spLocks/>
              </p:cNvSpPr>
              <p:nvPr/>
            </p:nvSpPr>
            <p:spPr bwMode="auto">
              <a:xfrm>
                <a:off x="-54" y="1091"/>
                <a:ext cx="9" cy="11"/>
              </a:xfrm>
              <a:custGeom>
                <a:avLst/>
                <a:gdLst>
                  <a:gd name="T0" fmla="*/ 0 w 246"/>
                  <a:gd name="T1" fmla="*/ 0 h 249"/>
                  <a:gd name="T2" fmla="*/ 0 w 246"/>
                  <a:gd name="T3" fmla="*/ 0 h 249"/>
                  <a:gd name="T4" fmla="*/ 0 w 246"/>
                  <a:gd name="T5" fmla="*/ 0 h 249"/>
                  <a:gd name="T6" fmla="*/ 0 w 246"/>
                  <a:gd name="T7" fmla="*/ 0 h 249"/>
                  <a:gd name="T8" fmla="*/ 0 w 246"/>
                  <a:gd name="T9" fmla="*/ 0 h 249"/>
                  <a:gd name="T10" fmla="*/ 0 w 246"/>
                  <a:gd name="T11" fmla="*/ 0 h 249"/>
                  <a:gd name="T12" fmla="*/ 0 w 246"/>
                  <a:gd name="T13" fmla="*/ 0 h 249"/>
                  <a:gd name="T14" fmla="*/ 0 w 246"/>
                  <a:gd name="T15" fmla="*/ 0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6"/>
                  <a:gd name="T25" fmla="*/ 0 h 249"/>
                  <a:gd name="T26" fmla="*/ 246 w 246"/>
                  <a:gd name="T27" fmla="*/ 249 h 24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6" h="249">
                    <a:moveTo>
                      <a:pt x="192" y="111"/>
                    </a:moveTo>
                    <a:lnTo>
                      <a:pt x="192" y="166"/>
                    </a:lnTo>
                    <a:lnTo>
                      <a:pt x="246" y="166"/>
                    </a:lnTo>
                    <a:lnTo>
                      <a:pt x="246" y="249"/>
                    </a:lnTo>
                    <a:lnTo>
                      <a:pt x="0" y="249"/>
                    </a:lnTo>
                    <a:lnTo>
                      <a:pt x="0" y="0"/>
                    </a:lnTo>
                    <a:lnTo>
                      <a:pt x="219" y="0"/>
                    </a:lnTo>
                    <a:lnTo>
                      <a:pt x="192" y="111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9" name="Freeform 321"/>
              <p:cNvSpPr>
                <a:spLocks/>
              </p:cNvSpPr>
              <p:nvPr/>
            </p:nvSpPr>
            <p:spPr bwMode="auto">
              <a:xfrm>
                <a:off x="-55" y="1092"/>
                <a:ext cx="1" cy="12"/>
              </a:xfrm>
              <a:custGeom>
                <a:avLst/>
                <a:gdLst>
                  <a:gd name="T0" fmla="*/ 0 w 26"/>
                  <a:gd name="T1" fmla="*/ 0 h 278"/>
                  <a:gd name="T2" fmla="*/ 0 w 26"/>
                  <a:gd name="T3" fmla="*/ 0 h 278"/>
                  <a:gd name="T4" fmla="*/ 0 w 26"/>
                  <a:gd name="T5" fmla="*/ 0 h 278"/>
                  <a:gd name="T6" fmla="*/ 0 w 26"/>
                  <a:gd name="T7" fmla="*/ 0 h 278"/>
                  <a:gd name="T8" fmla="*/ 0 w 26"/>
                  <a:gd name="T9" fmla="*/ 0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278"/>
                  <a:gd name="T17" fmla="*/ 26 w 26"/>
                  <a:gd name="T18" fmla="*/ 278 h 2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278">
                    <a:moveTo>
                      <a:pt x="0" y="278"/>
                    </a:moveTo>
                    <a:lnTo>
                      <a:pt x="0" y="28"/>
                    </a:lnTo>
                    <a:lnTo>
                      <a:pt x="26" y="0"/>
                    </a:lnTo>
                    <a:lnTo>
                      <a:pt x="26" y="222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0" name="Freeform 322"/>
              <p:cNvSpPr>
                <a:spLocks/>
              </p:cNvSpPr>
              <p:nvPr/>
            </p:nvSpPr>
            <p:spPr bwMode="auto">
              <a:xfrm>
                <a:off x="63" y="1092"/>
                <a:ext cx="11" cy="11"/>
              </a:xfrm>
              <a:custGeom>
                <a:avLst/>
                <a:gdLst>
                  <a:gd name="T0" fmla="*/ 0 w 273"/>
                  <a:gd name="T1" fmla="*/ 0 h 249"/>
                  <a:gd name="T2" fmla="*/ 0 w 273"/>
                  <a:gd name="T3" fmla="*/ 0 h 249"/>
                  <a:gd name="T4" fmla="*/ 0 w 273"/>
                  <a:gd name="T5" fmla="*/ 0 h 249"/>
                  <a:gd name="T6" fmla="*/ 0 w 273"/>
                  <a:gd name="T7" fmla="*/ 0 h 2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3"/>
                  <a:gd name="T13" fmla="*/ 0 h 249"/>
                  <a:gd name="T14" fmla="*/ 273 w 273"/>
                  <a:gd name="T15" fmla="*/ 249 h 2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3" h="249">
                    <a:moveTo>
                      <a:pt x="273" y="249"/>
                    </a:moveTo>
                    <a:lnTo>
                      <a:pt x="0" y="249"/>
                    </a:lnTo>
                    <a:lnTo>
                      <a:pt x="273" y="0"/>
                    </a:lnTo>
                    <a:lnTo>
                      <a:pt x="273" y="249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1" name="Freeform 323"/>
              <p:cNvSpPr>
                <a:spLocks/>
              </p:cNvSpPr>
              <p:nvPr/>
            </p:nvSpPr>
            <p:spPr bwMode="auto">
              <a:xfrm>
                <a:off x="74" y="1093"/>
                <a:ext cx="1" cy="10"/>
              </a:xfrm>
              <a:custGeom>
                <a:avLst/>
                <a:gdLst>
                  <a:gd name="T0" fmla="*/ 0 w 28"/>
                  <a:gd name="T1" fmla="*/ 0 h 221"/>
                  <a:gd name="T2" fmla="*/ 0 w 28"/>
                  <a:gd name="T3" fmla="*/ 0 h 221"/>
                  <a:gd name="T4" fmla="*/ 0 w 28"/>
                  <a:gd name="T5" fmla="*/ 0 h 221"/>
                  <a:gd name="T6" fmla="*/ 0 w 28"/>
                  <a:gd name="T7" fmla="*/ 0 h 221"/>
                  <a:gd name="T8" fmla="*/ 0 w 28"/>
                  <a:gd name="T9" fmla="*/ 0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21"/>
                  <a:gd name="T17" fmla="*/ 28 w 28"/>
                  <a:gd name="T18" fmla="*/ 221 h 2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21">
                    <a:moveTo>
                      <a:pt x="28" y="221"/>
                    </a:moveTo>
                    <a:lnTo>
                      <a:pt x="0" y="194"/>
                    </a:lnTo>
                    <a:lnTo>
                      <a:pt x="0" y="0"/>
                    </a:lnTo>
                    <a:lnTo>
                      <a:pt x="28" y="28"/>
                    </a:lnTo>
                    <a:lnTo>
                      <a:pt x="28" y="2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2" name="Freeform 324"/>
              <p:cNvSpPr>
                <a:spLocks/>
              </p:cNvSpPr>
              <p:nvPr/>
            </p:nvSpPr>
            <p:spPr bwMode="auto">
              <a:xfrm>
                <a:off x="-12" y="1094"/>
                <a:ext cx="21" cy="21"/>
              </a:xfrm>
              <a:custGeom>
                <a:avLst/>
                <a:gdLst>
                  <a:gd name="T0" fmla="*/ 0 w 546"/>
                  <a:gd name="T1" fmla="*/ 0 h 471"/>
                  <a:gd name="T2" fmla="*/ 0 w 546"/>
                  <a:gd name="T3" fmla="*/ 0 h 471"/>
                  <a:gd name="T4" fmla="*/ 0 w 546"/>
                  <a:gd name="T5" fmla="*/ 0 h 471"/>
                  <a:gd name="T6" fmla="*/ 0 w 546"/>
                  <a:gd name="T7" fmla="*/ 0 h 471"/>
                  <a:gd name="T8" fmla="*/ 0 w 546"/>
                  <a:gd name="T9" fmla="*/ 0 h 4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471"/>
                  <a:gd name="T17" fmla="*/ 546 w 546"/>
                  <a:gd name="T18" fmla="*/ 471 h 4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471">
                    <a:moveTo>
                      <a:pt x="546" y="138"/>
                    </a:moveTo>
                    <a:lnTo>
                      <a:pt x="0" y="471"/>
                    </a:lnTo>
                    <a:lnTo>
                      <a:pt x="0" y="360"/>
                    </a:lnTo>
                    <a:lnTo>
                      <a:pt x="546" y="0"/>
                    </a:lnTo>
                    <a:lnTo>
                      <a:pt x="546" y="138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3" name="Freeform 325"/>
              <p:cNvSpPr>
                <a:spLocks/>
              </p:cNvSpPr>
              <p:nvPr/>
            </p:nvSpPr>
            <p:spPr bwMode="auto">
              <a:xfrm>
                <a:off x="10" y="1094"/>
                <a:ext cx="22" cy="22"/>
              </a:xfrm>
              <a:custGeom>
                <a:avLst/>
                <a:gdLst>
                  <a:gd name="T0" fmla="*/ 0 w 573"/>
                  <a:gd name="T1" fmla="*/ 0 h 498"/>
                  <a:gd name="T2" fmla="*/ 0 w 573"/>
                  <a:gd name="T3" fmla="*/ 0 h 498"/>
                  <a:gd name="T4" fmla="*/ 0 w 573"/>
                  <a:gd name="T5" fmla="*/ 0 h 498"/>
                  <a:gd name="T6" fmla="*/ 0 w 573"/>
                  <a:gd name="T7" fmla="*/ 0 h 498"/>
                  <a:gd name="T8" fmla="*/ 0 w 573"/>
                  <a:gd name="T9" fmla="*/ 0 h 4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3"/>
                  <a:gd name="T16" fmla="*/ 0 h 498"/>
                  <a:gd name="T17" fmla="*/ 573 w 573"/>
                  <a:gd name="T18" fmla="*/ 498 h 4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3" h="498">
                    <a:moveTo>
                      <a:pt x="573" y="498"/>
                    </a:moveTo>
                    <a:lnTo>
                      <a:pt x="0" y="111"/>
                    </a:lnTo>
                    <a:lnTo>
                      <a:pt x="0" y="0"/>
                    </a:lnTo>
                    <a:lnTo>
                      <a:pt x="546" y="360"/>
                    </a:lnTo>
                    <a:lnTo>
                      <a:pt x="573" y="49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4" name="Freeform 326"/>
              <p:cNvSpPr>
                <a:spLocks/>
              </p:cNvSpPr>
              <p:nvPr/>
            </p:nvSpPr>
            <p:spPr bwMode="auto">
              <a:xfrm>
                <a:off x="-57" y="1097"/>
                <a:ext cx="1" cy="8"/>
              </a:xfrm>
              <a:custGeom>
                <a:avLst/>
                <a:gdLst>
                  <a:gd name="T0" fmla="*/ 0 w 28"/>
                  <a:gd name="T1" fmla="*/ 0 h 194"/>
                  <a:gd name="T2" fmla="*/ 0 w 28"/>
                  <a:gd name="T3" fmla="*/ 0 h 194"/>
                  <a:gd name="T4" fmla="*/ 0 w 28"/>
                  <a:gd name="T5" fmla="*/ 0 h 194"/>
                  <a:gd name="T6" fmla="*/ 0 w 28"/>
                  <a:gd name="T7" fmla="*/ 0 h 194"/>
                  <a:gd name="T8" fmla="*/ 0 w 28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194"/>
                  <a:gd name="T17" fmla="*/ 28 w 28"/>
                  <a:gd name="T18" fmla="*/ 194 h 1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194">
                    <a:moveTo>
                      <a:pt x="0" y="194"/>
                    </a:moveTo>
                    <a:lnTo>
                      <a:pt x="0" y="27"/>
                    </a:lnTo>
                    <a:lnTo>
                      <a:pt x="28" y="0"/>
                    </a:lnTo>
                    <a:lnTo>
                      <a:pt x="28" y="166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5" name="Freeform 327"/>
              <p:cNvSpPr>
                <a:spLocks/>
              </p:cNvSpPr>
              <p:nvPr/>
            </p:nvSpPr>
            <p:spPr bwMode="auto">
              <a:xfrm>
                <a:off x="76" y="1096"/>
                <a:ext cx="1" cy="8"/>
              </a:xfrm>
              <a:custGeom>
                <a:avLst/>
                <a:gdLst>
                  <a:gd name="T0" fmla="*/ 0 w 28"/>
                  <a:gd name="T1" fmla="*/ 0 h 194"/>
                  <a:gd name="T2" fmla="*/ 0 w 28"/>
                  <a:gd name="T3" fmla="*/ 0 h 194"/>
                  <a:gd name="T4" fmla="*/ 0 w 28"/>
                  <a:gd name="T5" fmla="*/ 0 h 194"/>
                  <a:gd name="T6" fmla="*/ 0 w 28"/>
                  <a:gd name="T7" fmla="*/ 0 h 194"/>
                  <a:gd name="T8" fmla="*/ 0 w 28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194"/>
                  <a:gd name="T17" fmla="*/ 28 w 28"/>
                  <a:gd name="T18" fmla="*/ 194 h 1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194">
                    <a:moveTo>
                      <a:pt x="28" y="194"/>
                    </a:moveTo>
                    <a:lnTo>
                      <a:pt x="0" y="138"/>
                    </a:lnTo>
                    <a:lnTo>
                      <a:pt x="0" y="0"/>
                    </a:lnTo>
                    <a:lnTo>
                      <a:pt x="28" y="83"/>
                    </a:lnTo>
                    <a:lnTo>
                      <a:pt x="28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6" name="Freeform 328"/>
              <p:cNvSpPr>
                <a:spLocks/>
              </p:cNvSpPr>
              <p:nvPr/>
            </p:nvSpPr>
            <p:spPr bwMode="auto">
              <a:xfrm>
                <a:off x="-44" y="1098"/>
                <a:ext cx="31" cy="1"/>
              </a:xfrm>
              <a:custGeom>
                <a:avLst/>
                <a:gdLst>
                  <a:gd name="T0" fmla="*/ 0 w 792"/>
                  <a:gd name="T1" fmla="*/ 0 h 28"/>
                  <a:gd name="T2" fmla="*/ 0 w 792"/>
                  <a:gd name="T3" fmla="*/ 0 h 28"/>
                  <a:gd name="T4" fmla="*/ 0 w 792"/>
                  <a:gd name="T5" fmla="*/ 0 h 28"/>
                  <a:gd name="T6" fmla="*/ 0 w 792"/>
                  <a:gd name="T7" fmla="*/ 0 h 28"/>
                  <a:gd name="T8" fmla="*/ 0 w 79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2"/>
                  <a:gd name="T16" fmla="*/ 0 h 28"/>
                  <a:gd name="T17" fmla="*/ 792 w 792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2" h="28">
                    <a:moveTo>
                      <a:pt x="792" y="0"/>
                    </a:moveTo>
                    <a:lnTo>
                      <a:pt x="764" y="2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792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7" name="Rectangle 329"/>
              <p:cNvSpPr>
                <a:spLocks noChangeArrowheads="1"/>
              </p:cNvSpPr>
              <p:nvPr/>
            </p:nvSpPr>
            <p:spPr bwMode="auto">
              <a:xfrm>
                <a:off x="31" y="1098"/>
                <a:ext cx="30" cy="1"/>
              </a:xfrm>
              <a:prstGeom prst="rect">
                <a:avLst/>
              </a:prstGeom>
              <a:solidFill>
                <a:srgbClr val="ABABAB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8" name="Freeform 330"/>
              <p:cNvSpPr>
                <a:spLocks/>
              </p:cNvSpPr>
              <p:nvPr/>
            </p:nvSpPr>
            <p:spPr bwMode="auto">
              <a:xfrm>
                <a:off x="-44" y="1100"/>
                <a:ext cx="28" cy="15"/>
              </a:xfrm>
              <a:custGeom>
                <a:avLst/>
                <a:gdLst>
                  <a:gd name="T0" fmla="*/ 0 w 709"/>
                  <a:gd name="T1" fmla="*/ 0 h 333"/>
                  <a:gd name="T2" fmla="*/ 0 w 709"/>
                  <a:gd name="T3" fmla="*/ 0 h 333"/>
                  <a:gd name="T4" fmla="*/ 0 w 709"/>
                  <a:gd name="T5" fmla="*/ 0 h 333"/>
                  <a:gd name="T6" fmla="*/ 0 w 709"/>
                  <a:gd name="T7" fmla="*/ 0 h 333"/>
                  <a:gd name="T8" fmla="*/ 0 w 709"/>
                  <a:gd name="T9" fmla="*/ 0 h 333"/>
                  <a:gd name="T10" fmla="*/ 0 w 709"/>
                  <a:gd name="T11" fmla="*/ 0 h 333"/>
                  <a:gd name="T12" fmla="*/ 0 w 709"/>
                  <a:gd name="T13" fmla="*/ 0 h 3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9"/>
                  <a:gd name="T22" fmla="*/ 0 h 333"/>
                  <a:gd name="T23" fmla="*/ 709 w 709"/>
                  <a:gd name="T24" fmla="*/ 333 h 3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9" h="333">
                    <a:moveTo>
                      <a:pt x="709" y="0"/>
                    </a:moveTo>
                    <a:lnTo>
                      <a:pt x="381" y="333"/>
                    </a:lnTo>
                    <a:lnTo>
                      <a:pt x="163" y="333"/>
                    </a:lnTo>
                    <a:lnTo>
                      <a:pt x="163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9" name="Freeform 331"/>
              <p:cNvSpPr>
                <a:spLocks/>
              </p:cNvSpPr>
              <p:nvPr/>
            </p:nvSpPr>
            <p:spPr bwMode="auto">
              <a:xfrm>
                <a:off x="31" y="1100"/>
                <a:ext cx="30" cy="15"/>
              </a:xfrm>
              <a:custGeom>
                <a:avLst/>
                <a:gdLst>
                  <a:gd name="T0" fmla="*/ 0 w 791"/>
                  <a:gd name="T1" fmla="*/ 0 h 333"/>
                  <a:gd name="T2" fmla="*/ 0 w 791"/>
                  <a:gd name="T3" fmla="*/ 0 h 333"/>
                  <a:gd name="T4" fmla="*/ 0 w 791"/>
                  <a:gd name="T5" fmla="*/ 0 h 333"/>
                  <a:gd name="T6" fmla="*/ 0 w 791"/>
                  <a:gd name="T7" fmla="*/ 0 h 333"/>
                  <a:gd name="T8" fmla="*/ 0 w 791"/>
                  <a:gd name="T9" fmla="*/ 0 h 333"/>
                  <a:gd name="T10" fmla="*/ 0 w 791"/>
                  <a:gd name="T11" fmla="*/ 0 h 333"/>
                  <a:gd name="T12" fmla="*/ 0 w 791"/>
                  <a:gd name="T13" fmla="*/ 0 h 3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91"/>
                  <a:gd name="T22" fmla="*/ 0 h 333"/>
                  <a:gd name="T23" fmla="*/ 791 w 791"/>
                  <a:gd name="T24" fmla="*/ 333 h 3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91" h="333">
                    <a:moveTo>
                      <a:pt x="791" y="139"/>
                    </a:moveTo>
                    <a:lnTo>
                      <a:pt x="627" y="139"/>
                    </a:lnTo>
                    <a:lnTo>
                      <a:pt x="627" y="333"/>
                    </a:lnTo>
                    <a:lnTo>
                      <a:pt x="55" y="333"/>
                    </a:lnTo>
                    <a:lnTo>
                      <a:pt x="0" y="0"/>
                    </a:lnTo>
                    <a:lnTo>
                      <a:pt x="791" y="0"/>
                    </a:lnTo>
                    <a:lnTo>
                      <a:pt x="791" y="1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0" name="Freeform 332"/>
              <p:cNvSpPr>
                <a:spLocks/>
              </p:cNvSpPr>
              <p:nvPr/>
            </p:nvSpPr>
            <p:spPr bwMode="auto">
              <a:xfrm>
                <a:off x="-27" y="1100"/>
                <a:ext cx="15" cy="15"/>
              </a:xfrm>
              <a:custGeom>
                <a:avLst/>
                <a:gdLst>
                  <a:gd name="T0" fmla="*/ 0 w 382"/>
                  <a:gd name="T1" fmla="*/ 0 h 333"/>
                  <a:gd name="T2" fmla="*/ 0 w 382"/>
                  <a:gd name="T3" fmla="*/ 0 h 333"/>
                  <a:gd name="T4" fmla="*/ 0 w 382"/>
                  <a:gd name="T5" fmla="*/ 0 h 333"/>
                  <a:gd name="T6" fmla="*/ 0 w 382"/>
                  <a:gd name="T7" fmla="*/ 0 h 333"/>
                  <a:gd name="T8" fmla="*/ 0 w 382"/>
                  <a:gd name="T9" fmla="*/ 0 h 3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2"/>
                  <a:gd name="T16" fmla="*/ 0 h 333"/>
                  <a:gd name="T17" fmla="*/ 382 w 382"/>
                  <a:gd name="T18" fmla="*/ 333 h 3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2" h="333">
                    <a:moveTo>
                      <a:pt x="356" y="333"/>
                    </a:moveTo>
                    <a:lnTo>
                      <a:pt x="0" y="333"/>
                    </a:lnTo>
                    <a:lnTo>
                      <a:pt x="328" y="0"/>
                    </a:lnTo>
                    <a:lnTo>
                      <a:pt x="382" y="0"/>
                    </a:lnTo>
                    <a:lnTo>
                      <a:pt x="356" y="333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1" name="Freeform 333"/>
              <p:cNvSpPr>
                <a:spLocks/>
              </p:cNvSpPr>
              <p:nvPr/>
            </p:nvSpPr>
            <p:spPr bwMode="auto">
              <a:xfrm>
                <a:off x="-13" y="1102"/>
                <a:ext cx="22" cy="21"/>
              </a:xfrm>
              <a:custGeom>
                <a:avLst/>
                <a:gdLst>
                  <a:gd name="T0" fmla="*/ 0 w 572"/>
                  <a:gd name="T1" fmla="*/ 0 h 499"/>
                  <a:gd name="T2" fmla="*/ 0 w 572"/>
                  <a:gd name="T3" fmla="*/ 0 h 499"/>
                  <a:gd name="T4" fmla="*/ 0 w 572"/>
                  <a:gd name="T5" fmla="*/ 0 h 499"/>
                  <a:gd name="T6" fmla="*/ 0 w 572"/>
                  <a:gd name="T7" fmla="*/ 0 h 499"/>
                  <a:gd name="T8" fmla="*/ 0 w 572"/>
                  <a:gd name="T9" fmla="*/ 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2"/>
                  <a:gd name="T16" fmla="*/ 0 h 499"/>
                  <a:gd name="T17" fmla="*/ 572 w 572"/>
                  <a:gd name="T18" fmla="*/ 499 h 4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2" h="499">
                    <a:moveTo>
                      <a:pt x="0" y="499"/>
                    </a:moveTo>
                    <a:lnTo>
                      <a:pt x="26" y="360"/>
                    </a:lnTo>
                    <a:lnTo>
                      <a:pt x="572" y="0"/>
                    </a:lnTo>
                    <a:lnTo>
                      <a:pt x="572" y="111"/>
                    </a:lnTo>
                    <a:lnTo>
                      <a:pt x="0" y="49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2" name="Freeform 334"/>
              <p:cNvSpPr>
                <a:spLocks/>
              </p:cNvSpPr>
              <p:nvPr/>
            </p:nvSpPr>
            <p:spPr bwMode="auto">
              <a:xfrm>
                <a:off x="75" y="1102"/>
                <a:ext cx="22" cy="43"/>
              </a:xfrm>
              <a:custGeom>
                <a:avLst/>
                <a:gdLst>
                  <a:gd name="T0" fmla="*/ 0 w 572"/>
                  <a:gd name="T1" fmla="*/ 0 h 998"/>
                  <a:gd name="T2" fmla="*/ 0 w 572"/>
                  <a:gd name="T3" fmla="*/ 0 h 998"/>
                  <a:gd name="T4" fmla="*/ 0 w 572"/>
                  <a:gd name="T5" fmla="*/ 0 h 998"/>
                  <a:gd name="T6" fmla="*/ 0 w 572"/>
                  <a:gd name="T7" fmla="*/ 0 h 998"/>
                  <a:gd name="T8" fmla="*/ 0 w 572"/>
                  <a:gd name="T9" fmla="*/ 0 h 998"/>
                  <a:gd name="T10" fmla="*/ 0 w 572"/>
                  <a:gd name="T11" fmla="*/ 0 h 998"/>
                  <a:gd name="T12" fmla="*/ 0 w 572"/>
                  <a:gd name="T13" fmla="*/ 0 h 998"/>
                  <a:gd name="T14" fmla="*/ 0 w 572"/>
                  <a:gd name="T15" fmla="*/ 0 h 998"/>
                  <a:gd name="T16" fmla="*/ 0 w 572"/>
                  <a:gd name="T17" fmla="*/ 0 h 998"/>
                  <a:gd name="T18" fmla="*/ 0 w 572"/>
                  <a:gd name="T19" fmla="*/ 0 h 998"/>
                  <a:gd name="T20" fmla="*/ 0 w 572"/>
                  <a:gd name="T21" fmla="*/ 0 h 998"/>
                  <a:gd name="T22" fmla="*/ 0 w 572"/>
                  <a:gd name="T23" fmla="*/ 0 h 998"/>
                  <a:gd name="T24" fmla="*/ 0 w 572"/>
                  <a:gd name="T25" fmla="*/ 0 h 998"/>
                  <a:gd name="T26" fmla="*/ 0 w 572"/>
                  <a:gd name="T27" fmla="*/ 0 h 998"/>
                  <a:gd name="T28" fmla="*/ 0 w 572"/>
                  <a:gd name="T29" fmla="*/ 0 h 998"/>
                  <a:gd name="T30" fmla="*/ 0 w 572"/>
                  <a:gd name="T31" fmla="*/ 0 h 998"/>
                  <a:gd name="T32" fmla="*/ 0 w 572"/>
                  <a:gd name="T33" fmla="*/ 0 h 998"/>
                  <a:gd name="T34" fmla="*/ 0 w 572"/>
                  <a:gd name="T35" fmla="*/ 0 h 998"/>
                  <a:gd name="T36" fmla="*/ 0 w 572"/>
                  <a:gd name="T37" fmla="*/ 0 h 9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2"/>
                  <a:gd name="T58" fmla="*/ 0 h 998"/>
                  <a:gd name="T59" fmla="*/ 572 w 572"/>
                  <a:gd name="T60" fmla="*/ 998 h 9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2" h="998">
                    <a:moveTo>
                      <a:pt x="81" y="194"/>
                    </a:moveTo>
                    <a:lnTo>
                      <a:pt x="163" y="388"/>
                    </a:lnTo>
                    <a:lnTo>
                      <a:pt x="163" y="194"/>
                    </a:lnTo>
                    <a:lnTo>
                      <a:pt x="190" y="222"/>
                    </a:lnTo>
                    <a:lnTo>
                      <a:pt x="190" y="416"/>
                    </a:lnTo>
                    <a:lnTo>
                      <a:pt x="300" y="637"/>
                    </a:lnTo>
                    <a:lnTo>
                      <a:pt x="300" y="444"/>
                    </a:lnTo>
                    <a:lnTo>
                      <a:pt x="326" y="499"/>
                    </a:lnTo>
                    <a:lnTo>
                      <a:pt x="326" y="720"/>
                    </a:lnTo>
                    <a:lnTo>
                      <a:pt x="463" y="970"/>
                    </a:lnTo>
                    <a:lnTo>
                      <a:pt x="463" y="748"/>
                    </a:lnTo>
                    <a:lnTo>
                      <a:pt x="572" y="998"/>
                    </a:lnTo>
                    <a:lnTo>
                      <a:pt x="463" y="998"/>
                    </a:lnTo>
                    <a:lnTo>
                      <a:pt x="0" y="56"/>
                    </a:lnTo>
                    <a:lnTo>
                      <a:pt x="0" y="27"/>
                    </a:lnTo>
                    <a:lnTo>
                      <a:pt x="81" y="166"/>
                    </a:lnTo>
                    <a:lnTo>
                      <a:pt x="81" y="0"/>
                    </a:lnTo>
                    <a:lnTo>
                      <a:pt x="81" y="27"/>
                    </a:lnTo>
                    <a:lnTo>
                      <a:pt x="81" y="19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3" name="Freeform 335"/>
              <p:cNvSpPr>
                <a:spLocks/>
              </p:cNvSpPr>
              <p:nvPr/>
            </p:nvSpPr>
            <p:spPr bwMode="auto">
              <a:xfrm>
                <a:off x="10" y="1102"/>
                <a:ext cx="23" cy="22"/>
              </a:xfrm>
              <a:custGeom>
                <a:avLst/>
                <a:gdLst>
                  <a:gd name="T0" fmla="*/ 0 w 601"/>
                  <a:gd name="T1" fmla="*/ 0 h 526"/>
                  <a:gd name="T2" fmla="*/ 0 w 601"/>
                  <a:gd name="T3" fmla="*/ 0 h 526"/>
                  <a:gd name="T4" fmla="*/ 0 w 601"/>
                  <a:gd name="T5" fmla="*/ 0 h 526"/>
                  <a:gd name="T6" fmla="*/ 0 w 601"/>
                  <a:gd name="T7" fmla="*/ 0 h 526"/>
                  <a:gd name="T8" fmla="*/ 0 w 601"/>
                  <a:gd name="T9" fmla="*/ 0 h 526"/>
                  <a:gd name="T10" fmla="*/ 0 w 601"/>
                  <a:gd name="T11" fmla="*/ 0 h 5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01"/>
                  <a:gd name="T19" fmla="*/ 0 h 526"/>
                  <a:gd name="T20" fmla="*/ 601 w 601"/>
                  <a:gd name="T21" fmla="*/ 526 h 5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01" h="526">
                    <a:moveTo>
                      <a:pt x="601" y="499"/>
                    </a:moveTo>
                    <a:lnTo>
                      <a:pt x="601" y="526"/>
                    </a:lnTo>
                    <a:lnTo>
                      <a:pt x="0" y="111"/>
                    </a:lnTo>
                    <a:lnTo>
                      <a:pt x="0" y="0"/>
                    </a:lnTo>
                    <a:lnTo>
                      <a:pt x="573" y="360"/>
                    </a:lnTo>
                    <a:lnTo>
                      <a:pt x="601" y="49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4" name="Freeform 336"/>
              <p:cNvSpPr>
                <a:spLocks/>
              </p:cNvSpPr>
              <p:nvPr/>
            </p:nvSpPr>
            <p:spPr bwMode="auto">
              <a:xfrm>
                <a:off x="-55" y="1103"/>
                <a:ext cx="10" cy="3"/>
              </a:xfrm>
              <a:custGeom>
                <a:avLst/>
                <a:gdLst>
                  <a:gd name="T0" fmla="*/ 0 w 272"/>
                  <a:gd name="T1" fmla="*/ 0 h 84"/>
                  <a:gd name="T2" fmla="*/ 0 w 272"/>
                  <a:gd name="T3" fmla="*/ 0 h 84"/>
                  <a:gd name="T4" fmla="*/ 0 w 272"/>
                  <a:gd name="T5" fmla="*/ 0 h 84"/>
                  <a:gd name="T6" fmla="*/ 0 w 272"/>
                  <a:gd name="T7" fmla="*/ 0 h 84"/>
                  <a:gd name="T8" fmla="*/ 0 w 27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2"/>
                  <a:gd name="T16" fmla="*/ 0 h 84"/>
                  <a:gd name="T17" fmla="*/ 272 w 272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2" h="84">
                    <a:moveTo>
                      <a:pt x="272" y="0"/>
                    </a:moveTo>
                    <a:lnTo>
                      <a:pt x="272" y="84"/>
                    </a:lnTo>
                    <a:lnTo>
                      <a:pt x="0" y="84"/>
                    </a:lnTo>
                    <a:lnTo>
                      <a:pt x="54" y="0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5" name="Freeform 337"/>
              <p:cNvSpPr>
                <a:spLocks/>
              </p:cNvSpPr>
              <p:nvPr/>
            </p:nvSpPr>
            <p:spPr bwMode="auto">
              <a:xfrm>
                <a:off x="33" y="1104"/>
                <a:ext cx="46" cy="46"/>
              </a:xfrm>
              <a:custGeom>
                <a:avLst/>
                <a:gdLst>
                  <a:gd name="T0" fmla="*/ 0 w 1200"/>
                  <a:gd name="T1" fmla="*/ 0 h 1052"/>
                  <a:gd name="T2" fmla="*/ 0 w 1200"/>
                  <a:gd name="T3" fmla="*/ 0 h 1052"/>
                  <a:gd name="T4" fmla="*/ 0 w 1200"/>
                  <a:gd name="T5" fmla="*/ 0 h 1052"/>
                  <a:gd name="T6" fmla="*/ 0 w 1200"/>
                  <a:gd name="T7" fmla="*/ 0 h 1052"/>
                  <a:gd name="T8" fmla="*/ 0 w 1200"/>
                  <a:gd name="T9" fmla="*/ 0 h 1052"/>
                  <a:gd name="T10" fmla="*/ 0 w 1200"/>
                  <a:gd name="T11" fmla="*/ 0 h 1052"/>
                  <a:gd name="T12" fmla="*/ 0 w 1200"/>
                  <a:gd name="T13" fmla="*/ 0 h 1052"/>
                  <a:gd name="T14" fmla="*/ 0 w 1200"/>
                  <a:gd name="T15" fmla="*/ 0 h 1052"/>
                  <a:gd name="T16" fmla="*/ 0 w 1200"/>
                  <a:gd name="T17" fmla="*/ 0 h 1052"/>
                  <a:gd name="T18" fmla="*/ 0 w 1200"/>
                  <a:gd name="T19" fmla="*/ 0 h 1052"/>
                  <a:gd name="T20" fmla="*/ 0 w 1200"/>
                  <a:gd name="T21" fmla="*/ 0 h 10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00"/>
                  <a:gd name="T34" fmla="*/ 0 h 1052"/>
                  <a:gd name="T35" fmla="*/ 1200 w 1200"/>
                  <a:gd name="T36" fmla="*/ 1052 h 10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00" h="1052">
                    <a:moveTo>
                      <a:pt x="846" y="83"/>
                    </a:moveTo>
                    <a:lnTo>
                      <a:pt x="818" y="83"/>
                    </a:lnTo>
                    <a:lnTo>
                      <a:pt x="1200" y="1052"/>
                    </a:lnTo>
                    <a:lnTo>
                      <a:pt x="955" y="1052"/>
                    </a:lnTo>
                    <a:lnTo>
                      <a:pt x="709" y="332"/>
                    </a:lnTo>
                    <a:lnTo>
                      <a:pt x="26" y="332"/>
                    </a:lnTo>
                    <a:lnTo>
                      <a:pt x="0" y="276"/>
                    </a:lnTo>
                    <a:lnTo>
                      <a:pt x="791" y="276"/>
                    </a:lnTo>
                    <a:lnTo>
                      <a:pt x="791" y="0"/>
                    </a:lnTo>
                    <a:lnTo>
                      <a:pt x="818" y="0"/>
                    </a:lnTo>
                    <a:lnTo>
                      <a:pt x="846" y="83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6" name="Freeform 338"/>
              <p:cNvSpPr>
                <a:spLocks/>
              </p:cNvSpPr>
              <p:nvPr/>
            </p:nvSpPr>
            <p:spPr bwMode="auto">
              <a:xfrm>
                <a:off x="66" y="1104"/>
                <a:ext cx="9" cy="4"/>
              </a:xfrm>
              <a:custGeom>
                <a:avLst/>
                <a:gdLst>
                  <a:gd name="T0" fmla="*/ 0 w 246"/>
                  <a:gd name="T1" fmla="*/ 0 h 83"/>
                  <a:gd name="T2" fmla="*/ 0 w 246"/>
                  <a:gd name="T3" fmla="*/ 0 h 83"/>
                  <a:gd name="T4" fmla="*/ 0 w 246"/>
                  <a:gd name="T5" fmla="*/ 0 h 83"/>
                  <a:gd name="T6" fmla="*/ 0 w 246"/>
                  <a:gd name="T7" fmla="*/ 0 h 83"/>
                  <a:gd name="T8" fmla="*/ 0 w 246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6"/>
                  <a:gd name="T16" fmla="*/ 0 h 83"/>
                  <a:gd name="T17" fmla="*/ 246 w 24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6" h="83">
                    <a:moveTo>
                      <a:pt x="246" y="83"/>
                    </a:moveTo>
                    <a:lnTo>
                      <a:pt x="26" y="83"/>
                    </a:lnTo>
                    <a:lnTo>
                      <a:pt x="0" y="0"/>
                    </a:lnTo>
                    <a:lnTo>
                      <a:pt x="218" y="0"/>
                    </a:lnTo>
                    <a:lnTo>
                      <a:pt x="246" y="83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7" name="Freeform 339"/>
              <p:cNvSpPr>
                <a:spLocks/>
              </p:cNvSpPr>
              <p:nvPr/>
            </p:nvSpPr>
            <p:spPr bwMode="auto">
              <a:xfrm>
                <a:off x="-58" y="1099"/>
                <a:ext cx="3" cy="12"/>
              </a:xfrm>
              <a:custGeom>
                <a:avLst/>
                <a:gdLst>
                  <a:gd name="T0" fmla="*/ 0 w 83"/>
                  <a:gd name="T1" fmla="*/ 0 h 277"/>
                  <a:gd name="T2" fmla="*/ 0 w 83"/>
                  <a:gd name="T3" fmla="*/ 0 h 277"/>
                  <a:gd name="T4" fmla="*/ 0 w 83"/>
                  <a:gd name="T5" fmla="*/ 0 h 277"/>
                  <a:gd name="T6" fmla="*/ 0 w 83"/>
                  <a:gd name="T7" fmla="*/ 0 h 277"/>
                  <a:gd name="T8" fmla="*/ 0 w 83"/>
                  <a:gd name="T9" fmla="*/ 0 h 277"/>
                  <a:gd name="T10" fmla="*/ 0 w 83"/>
                  <a:gd name="T11" fmla="*/ 0 h 277"/>
                  <a:gd name="T12" fmla="*/ 0 w 83"/>
                  <a:gd name="T13" fmla="*/ 0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277"/>
                  <a:gd name="T23" fmla="*/ 83 w 83"/>
                  <a:gd name="T24" fmla="*/ 277 h 27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277">
                    <a:moveTo>
                      <a:pt x="0" y="277"/>
                    </a:moveTo>
                    <a:lnTo>
                      <a:pt x="0" y="55"/>
                    </a:lnTo>
                    <a:lnTo>
                      <a:pt x="27" y="0"/>
                    </a:lnTo>
                    <a:lnTo>
                      <a:pt x="27" y="194"/>
                    </a:lnTo>
                    <a:lnTo>
                      <a:pt x="83" y="82"/>
                    </a:lnTo>
                    <a:lnTo>
                      <a:pt x="83" y="111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8" name="Freeform 340"/>
              <p:cNvSpPr>
                <a:spLocks/>
              </p:cNvSpPr>
              <p:nvPr/>
            </p:nvSpPr>
            <p:spPr bwMode="auto">
              <a:xfrm>
                <a:off x="79" y="1104"/>
                <a:ext cx="2" cy="11"/>
              </a:xfrm>
              <a:custGeom>
                <a:avLst/>
                <a:gdLst>
                  <a:gd name="T0" fmla="*/ 0 w 55"/>
                  <a:gd name="T1" fmla="*/ 0 h 249"/>
                  <a:gd name="T2" fmla="*/ 0 w 55"/>
                  <a:gd name="T3" fmla="*/ 0 h 249"/>
                  <a:gd name="T4" fmla="*/ 0 w 55"/>
                  <a:gd name="T5" fmla="*/ 0 h 249"/>
                  <a:gd name="T6" fmla="*/ 0 w 55"/>
                  <a:gd name="T7" fmla="*/ 0 h 249"/>
                  <a:gd name="T8" fmla="*/ 0 w 55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249"/>
                  <a:gd name="T17" fmla="*/ 55 w 55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249">
                    <a:moveTo>
                      <a:pt x="55" y="249"/>
                    </a:moveTo>
                    <a:lnTo>
                      <a:pt x="0" y="138"/>
                    </a:lnTo>
                    <a:lnTo>
                      <a:pt x="0" y="0"/>
                    </a:lnTo>
                    <a:lnTo>
                      <a:pt x="55" y="83"/>
                    </a:lnTo>
                    <a:lnTo>
                      <a:pt x="55" y="24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9" name="Freeform 341"/>
              <p:cNvSpPr>
                <a:spLocks/>
              </p:cNvSpPr>
              <p:nvPr/>
            </p:nvSpPr>
            <p:spPr bwMode="auto">
              <a:xfrm>
                <a:off x="-60" y="1105"/>
                <a:ext cx="1" cy="9"/>
              </a:xfrm>
              <a:custGeom>
                <a:avLst/>
                <a:gdLst>
                  <a:gd name="T0" fmla="*/ 0 w 27"/>
                  <a:gd name="T1" fmla="*/ 0 h 193"/>
                  <a:gd name="T2" fmla="*/ 0 w 27"/>
                  <a:gd name="T3" fmla="*/ 0 h 193"/>
                  <a:gd name="T4" fmla="*/ 0 w 27"/>
                  <a:gd name="T5" fmla="*/ 0 h 193"/>
                  <a:gd name="T6" fmla="*/ 0 w 27"/>
                  <a:gd name="T7" fmla="*/ 0 h 193"/>
                  <a:gd name="T8" fmla="*/ 0 w 27"/>
                  <a:gd name="T9" fmla="*/ 0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3"/>
                  <a:gd name="T17" fmla="*/ 27 w 27"/>
                  <a:gd name="T18" fmla="*/ 193 h 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3">
                    <a:moveTo>
                      <a:pt x="0" y="193"/>
                    </a:moveTo>
                    <a:lnTo>
                      <a:pt x="0" y="55"/>
                    </a:lnTo>
                    <a:lnTo>
                      <a:pt x="27" y="0"/>
                    </a:lnTo>
                    <a:lnTo>
                      <a:pt x="27" y="138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0" name="Freeform 342"/>
              <p:cNvSpPr>
                <a:spLocks/>
              </p:cNvSpPr>
              <p:nvPr/>
            </p:nvSpPr>
            <p:spPr bwMode="auto">
              <a:xfrm>
                <a:off x="-68" y="1108"/>
                <a:ext cx="23" cy="42"/>
              </a:xfrm>
              <a:custGeom>
                <a:avLst/>
                <a:gdLst>
                  <a:gd name="T0" fmla="*/ 0 w 600"/>
                  <a:gd name="T1" fmla="*/ 0 h 969"/>
                  <a:gd name="T2" fmla="*/ 0 w 600"/>
                  <a:gd name="T3" fmla="*/ 0 h 969"/>
                  <a:gd name="T4" fmla="*/ 0 w 600"/>
                  <a:gd name="T5" fmla="*/ 0 h 969"/>
                  <a:gd name="T6" fmla="*/ 0 w 600"/>
                  <a:gd name="T7" fmla="*/ 0 h 969"/>
                  <a:gd name="T8" fmla="*/ 0 w 600"/>
                  <a:gd name="T9" fmla="*/ 0 h 969"/>
                  <a:gd name="T10" fmla="*/ 0 w 600"/>
                  <a:gd name="T11" fmla="*/ 0 h 969"/>
                  <a:gd name="T12" fmla="*/ 0 w 600"/>
                  <a:gd name="T13" fmla="*/ 0 h 969"/>
                  <a:gd name="T14" fmla="*/ 0 w 600"/>
                  <a:gd name="T15" fmla="*/ 0 h 969"/>
                  <a:gd name="T16" fmla="*/ 0 w 600"/>
                  <a:gd name="T17" fmla="*/ 0 h 9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0"/>
                  <a:gd name="T28" fmla="*/ 0 h 969"/>
                  <a:gd name="T29" fmla="*/ 600 w 600"/>
                  <a:gd name="T30" fmla="*/ 969 h 9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0" h="969">
                    <a:moveTo>
                      <a:pt x="600" y="27"/>
                    </a:moveTo>
                    <a:lnTo>
                      <a:pt x="573" y="27"/>
                    </a:lnTo>
                    <a:lnTo>
                      <a:pt x="245" y="969"/>
                    </a:lnTo>
                    <a:lnTo>
                      <a:pt x="109" y="969"/>
                    </a:lnTo>
                    <a:lnTo>
                      <a:pt x="163" y="831"/>
                    </a:lnTo>
                    <a:lnTo>
                      <a:pt x="0" y="831"/>
                    </a:lnTo>
                    <a:lnTo>
                      <a:pt x="328" y="0"/>
                    </a:lnTo>
                    <a:lnTo>
                      <a:pt x="600" y="0"/>
                    </a:lnTo>
                    <a:lnTo>
                      <a:pt x="600" y="27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1" name="Rectangle 343"/>
              <p:cNvSpPr>
                <a:spLocks noChangeArrowheads="1"/>
              </p:cNvSpPr>
              <p:nvPr/>
            </p:nvSpPr>
            <p:spPr bwMode="auto">
              <a:xfrm>
                <a:off x="-44" y="1109"/>
                <a:ext cx="7" cy="6"/>
              </a:xfrm>
              <a:prstGeom prst="rect">
                <a:avLst/>
              </a:prstGeom>
              <a:solidFill>
                <a:srgbClr val="C2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2" name="Rectangle 344"/>
              <p:cNvSpPr>
                <a:spLocks noChangeArrowheads="1"/>
              </p:cNvSpPr>
              <p:nvPr/>
            </p:nvSpPr>
            <p:spPr bwMode="auto">
              <a:xfrm>
                <a:off x="56" y="1108"/>
                <a:ext cx="5" cy="7"/>
              </a:xfrm>
              <a:prstGeom prst="rect">
                <a:avLst/>
              </a:prstGeom>
              <a:solidFill>
                <a:srgbClr val="C2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3" name="Freeform 345"/>
              <p:cNvSpPr>
                <a:spLocks/>
              </p:cNvSpPr>
              <p:nvPr/>
            </p:nvSpPr>
            <p:spPr bwMode="auto">
              <a:xfrm>
                <a:off x="-13" y="1109"/>
                <a:ext cx="22" cy="23"/>
              </a:xfrm>
              <a:custGeom>
                <a:avLst/>
                <a:gdLst>
                  <a:gd name="T0" fmla="*/ 0 w 572"/>
                  <a:gd name="T1" fmla="*/ 0 h 527"/>
                  <a:gd name="T2" fmla="*/ 0 w 572"/>
                  <a:gd name="T3" fmla="*/ 0 h 527"/>
                  <a:gd name="T4" fmla="*/ 0 w 572"/>
                  <a:gd name="T5" fmla="*/ 0 h 527"/>
                  <a:gd name="T6" fmla="*/ 0 w 572"/>
                  <a:gd name="T7" fmla="*/ 0 h 527"/>
                  <a:gd name="T8" fmla="*/ 0 w 572"/>
                  <a:gd name="T9" fmla="*/ 0 h 5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2"/>
                  <a:gd name="T16" fmla="*/ 0 h 527"/>
                  <a:gd name="T17" fmla="*/ 572 w 572"/>
                  <a:gd name="T18" fmla="*/ 527 h 5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2" h="527">
                    <a:moveTo>
                      <a:pt x="572" y="139"/>
                    </a:moveTo>
                    <a:lnTo>
                      <a:pt x="0" y="527"/>
                    </a:lnTo>
                    <a:lnTo>
                      <a:pt x="0" y="360"/>
                    </a:lnTo>
                    <a:lnTo>
                      <a:pt x="572" y="0"/>
                    </a:lnTo>
                    <a:lnTo>
                      <a:pt x="572" y="13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4" name="Freeform 346"/>
              <p:cNvSpPr>
                <a:spLocks/>
              </p:cNvSpPr>
              <p:nvPr/>
            </p:nvSpPr>
            <p:spPr bwMode="auto">
              <a:xfrm>
                <a:off x="10" y="1109"/>
                <a:ext cx="24" cy="23"/>
              </a:xfrm>
              <a:custGeom>
                <a:avLst/>
                <a:gdLst>
                  <a:gd name="T0" fmla="*/ 0 w 627"/>
                  <a:gd name="T1" fmla="*/ 0 h 527"/>
                  <a:gd name="T2" fmla="*/ 0 w 627"/>
                  <a:gd name="T3" fmla="*/ 0 h 527"/>
                  <a:gd name="T4" fmla="*/ 0 w 627"/>
                  <a:gd name="T5" fmla="*/ 0 h 527"/>
                  <a:gd name="T6" fmla="*/ 0 w 627"/>
                  <a:gd name="T7" fmla="*/ 0 h 527"/>
                  <a:gd name="T8" fmla="*/ 0 w 627"/>
                  <a:gd name="T9" fmla="*/ 0 h 527"/>
                  <a:gd name="T10" fmla="*/ 0 w 627"/>
                  <a:gd name="T11" fmla="*/ 0 h 5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7"/>
                  <a:gd name="T19" fmla="*/ 0 h 527"/>
                  <a:gd name="T20" fmla="*/ 627 w 627"/>
                  <a:gd name="T21" fmla="*/ 527 h 5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27" h="527">
                    <a:moveTo>
                      <a:pt x="601" y="388"/>
                    </a:moveTo>
                    <a:lnTo>
                      <a:pt x="627" y="527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601" y="38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5" name="Freeform 347"/>
              <p:cNvSpPr>
                <a:spLocks/>
              </p:cNvSpPr>
              <p:nvPr/>
            </p:nvSpPr>
            <p:spPr bwMode="auto">
              <a:xfrm>
                <a:off x="67" y="1109"/>
                <a:ext cx="24" cy="41"/>
              </a:xfrm>
              <a:custGeom>
                <a:avLst/>
                <a:gdLst>
                  <a:gd name="T0" fmla="*/ 0 w 629"/>
                  <a:gd name="T1" fmla="*/ 0 h 942"/>
                  <a:gd name="T2" fmla="*/ 0 w 629"/>
                  <a:gd name="T3" fmla="*/ 0 h 942"/>
                  <a:gd name="T4" fmla="*/ 0 w 629"/>
                  <a:gd name="T5" fmla="*/ 0 h 942"/>
                  <a:gd name="T6" fmla="*/ 0 w 629"/>
                  <a:gd name="T7" fmla="*/ 0 h 942"/>
                  <a:gd name="T8" fmla="*/ 0 w 629"/>
                  <a:gd name="T9" fmla="*/ 0 h 942"/>
                  <a:gd name="T10" fmla="*/ 0 w 629"/>
                  <a:gd name="T11" fmla="*/ 0 h 942"/>
                  <a:gd name="T12" fmla="*/ 0 w 629"/>
                  <a:gd name="T13" fmla="*/ 0 h 9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29"/>
                  <a:gd name="T22" fmla="*/ 0 h 942"/>
                  <a:gd name="T23" fmla="*/ 629 w 629"/>
                  <a:gd name="T24" fmla="*/ 942 h 9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29" h="942">
                    <a:moveTo>
                      <a:pt x="629" y="832"/>
                    </a:moveTo>
                    <a:lnTo>
                      <a:pt x="437" y="832"/>
                    </a:lnTo>
                    <a:lnTo>
                      <a:pt x="492" y="942"/>
                    </a:lnTo>
                    <a:lnTo>
                      <a:pt x="355" y="942"/>
                    </a:lnTo>
                    <a:lnTo>
                      <a:pt x="0" y="0"/>
                    </a:lnTo>
                    <a:lnTo>
                      <a:pt x="246" y="0"/>
                    </a:lnTo>
                    <a:lnTo>
                      <a:pt x="629" y="832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6" name="Freeform 348"/>
              <p:cNvSpPr>
                <a:spLocks/>
              </p:cNvSpPr>
              <p:nvPr/>
            </p:nvSpPr>
            <p:spPr bwMode="auto">
              <a:xfrm>
                <a:off x="-73" y="1109"/>
                <a:ext cx="15" cy="35"/>
              </a:xfrm>
              <a:custGeom>
                <a:avLst/>
                <a:gdLst>
                  <a:gd name="T0" fmla="*/ 0 w 382"/>
                  <a:gd name="T1" fmla="*/ 0 h 804"/>
                  <a:gd name="T2" fmla="*/ 0 w 382"/>
                  <a:gd name="T3" fmla="*/ 0 h 804"/>
                  <a:gd name="T4" fmla="*/ 0 w 382"/>
                  <a:gd name="T5" fmla="*/ 0 h 804"/>
                  <a:gd name="T6" fmla="*/ 0 w 382"/>
                  <a:gd name="T7" fmla="*/ 0 h 804"/>
                  <a:gd name="T8" fmla="*/ 0 w 382"/>
                  <a:gd name="T9" fmla="*/ 0 h 804"/>
                  <a:gd name="T10" fmla="*/ 0 w 382"/>
                  <a:gd name="T11" fmla="*/ 0 h 804"/>
                  <a:gd name="T12" fmla="*/ 0 w 382"/>
                  <a:gd name="T13" fmla="*/ 0 h 804"/>
                  <a:gd name="T14" fmla="*/ 0 w 382"/>
                  <a:gd name="T15" fmla="*/ 0 h 804"/>
                  <a:gd name="T16" fmla="*/ 0 w 382"/>
                  <a:gd name="T17" fmla="*/ 0 h 804"/>
                  <a:gd name="T18" fmla="*/ 0 w 382"/>
                  <a:gd name="T19" fmla="*/ 0 h 804"/>
                  <a:gd name="T20" fmla="*/ 0 w 382"/>
                  <a:gd name="T21" fmla="*/ 0 h 804"/>
                  <a:gd name="T22" fmla="*/ 0 w 382"/>
                  <a:gd name="T23" fmla="*/ 0 h 804"/>
                  <a:gd name="T24" fmla="*/ 0 w 382"/>
                  <a:gd name="T25" fmla="*/ 0 h 804"/>
                  <a:gd name="T26" fmla="*/ 0 w 382"/>
                  <a:gd name="T27" fmla="*/ 0 h 804"/>
                  <a:gd name="T28" fmla="*/ 0 w 382"/>
                  <a:gd name="T29" fmla="*/ 0 h 8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82"/>
                  <a:gd name="T46" fmla="*/ 0 h 804"/>
                  <a:gd name="T47" fmla="*/ 382 w 382"/>
                  <a:gd name="T48" fmla="*/ 804 h 80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82" h="804">
                    <a:moveTo>
                      <a:pt x="328" y="222"/>
                    </a:moveTo>
                    <a:lnTo>
                      <a:pt x="382" y="56"/>
                    </a:lnTo>
                    <a:lnTo>
                      <a:pt x="382" y="84"/>
                    </a:lnTo>
                    <a:lnTo>
                      <a:pt x="109" y="804"/>
                    </a:lnTo>
                    <a:lnTo>
                      <a:pt x="0" y="804"/>
                    </a:lnTo>
                    <a:lnTo>
                      <a:pt x="54" y="638"/>
                    </a:lnTo>
                    <a:lnTo>
                      <a:pt x="82" y="777"/>
                    </a:lnTo>
                    <a:lnTo>
                      <a:pt x="191" y="582"/>
                    </a:lnTo>
                    <a:lnTo>
                      <a:pt x="191" y="333"/>
                    </a:lnTo>
                    <a:lnTo>
                      <a:pt x="219" y="250"/>
                    </a:lnTo>
                    <a:lnTo>
                      <a:pt x="219" y="499"/>
                    </a:lnTo>
                    <a:lnTo>
                      <a:pt x="300" y="278"/>
                    </a:lnTo>
                    <a:lnTo>
                      <a:pt x="300" y="56"/>
                    </a:lnTo>
                    <a:lnTo>
                      <a:pt x="328" y="0"/>
                    </a:lnTo>
                    <a:lnTo>
                      <a:pt x="328" y="2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7" name="Freeform 349"/>
              <p:cNvSpPr>
                <a:spLocks/>
              </p:cNvSpPr>
              <p:nvPr/>
            </p:nvSpPr>
            <p:spPr bwMode="auto">
              <a:xfrm>
                <a:off x="-57" y="1110"/>
                <a:ext cx="28" cy="40"/>
              </a:xfrm>
              <a:custGeom>
                <a:avLst/>
                <a:gdLst>
                  <a:gd name="T0" fmla="*/ 0 w 737"/>
                  <a:gd name="T1" fmla="*/ 0 h 914"/>
                  <a:gd name="T2" fmla="*/ 0 w 737"/>
                  <a:gd name="T3" fmla="*/ 0 h 914"/>
                  <a:gd name="T4" fmla="*/ 0 w 737"/>
                  <a:gd name="T5" fmla="*/ 0 h 914"/>
                  <a:gd name="T6" fmla="*/ 0 w 737"/>
                  <a:gd name="T7" fmla="*/ 0 h 914"/>
                  <a:gd name="T8" fmla="*/ 0 w 737"/>
                  <a:gd name="T9" fmla="*/ 0 h 914"/>
                  <a:gd name="T10" fmla="*/ 0 w 737"/>
                  <a:gd name="T11" fmla="*/ 0 h 914"/>
                  <a:gd name="T12" fmla="*/ 0 w 737"/>
                  <a:gd name="T13" fmla="*/ 0 h 914"/>
                  <a:gd name="T14" fmla="*/ 0 w 737"/>
                  <a:gd name="T15" fmla="*/ 0 h 9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37"/>
                  <a:gd name="T25" fmla="*/ 0 h 914"/>
                  <a:gd name="T26" fmla="*/ 737 w 737"/>
                  <a:gd name="T27" fmla="*/ 914 h 9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37" h="914">
                    <a:moveTo>
                      <a:pt x="737" y="138"/>
                    </a:moveTo>
                    <a:lnTo>
                      <a:pt x="737" y="194"/>
                    </a:lnTo>
                    <a:lnTo>
                      <a:pt x="410" y="194"/>
                    </a:lnTo>
                    <a:lnTo>
                      <a:pt x="191" y="914"/>
                    </a:lnTo>
                    <a:lnTo>
                      <a:pt x="0" y="914"/>
                    </a:lnTo>
                    <a:lnTo>
                      <a:pt x="328" y="0"/>
                    </a:lnTo>
                    <a:lnTo>
                      <a:pt x="328" y="138"/>
                    </a:lnTo>
                    <a:lnTo>
                      <a:pt x="737" y="13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8" name="Freeform 350"/>
              <p:cNvSpPr>
                <a:spLocks/>
              </p:cNvSpPr>
              <p:nvPr/>
            </p:nvSpPr>
            <p:spPr bwMode="auto">
              <a:xfrm>
                <a:off x="83" y="1114"/>
                <a:ext cx="4" cy="12"/>
              </a:xfrm>
              <a:custGeom>
                <a:avLst/>
                <a:gdLst>
                  <a:gd name="T0" fmla="*/ 0 w 83"/>
                  <a:gd name="T1" fmla="*/ 0 h 277"/>
                  <a:gd name="T2" fmla="*/ 0 w 83"/>
                  <a:gd name="T3" fmla="*/ 0 h 277"/>
                  <a:gd name="T4" fmla="*/ 0 w 83"/>
                  <a:gd name="T5" fmla="*/ 0 h 277"/>
                  <a:gd name="T6" fmla="*/ 0 w 83"/>
                  <a:gd name="T7" fmla="*/ 0 h 277"/>
                  <a:gd name="T8" fmla="*/ 0 w 83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277"/>
                  <a:gd name="T17" fmla="*/ 83 w 83"/>
                  <a:gd name="T18" fmla="*/ 277 h 2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277">
                    <a:moveTo>
                      <a:pt x="83" y="277"/>
                    </a:moveTo>
                    <a:lnTo>
                      <a:pt x="0" y="167"/>
                    </a:lnTo>
                    <a:lnTo>
                      <a:pt x="0" y="0"/>
                    </a:lnTo>
                    <a:lnTo>
                      <a:pt x="83" y="139"/>
                    </a:lnTo>
                    <a:lnTo>
                      <a:pt x="83" y="277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9" name="Freeform 351"/>
              <p:cNvSpPr>
                <a:spLocks/>
              </p:cNvSpPr>
              <p:nvPr/>
            </p:nvSpPr>
            <p:spPr bwMode="auto">
              <a:xfrm>
                <a:off x="-65" y="1114"/>
                <a:ext cx="2" cy="12"/>
              </a:xfrm>
              <a:custGeom>
                <a:avLst/>
                <a:gdLst>
                  <a:gd name="T0" fmla="*/ 0 w 54"/>
                  <a:gd name="T1" fmla="*/ 0 h 277"/>
                  <a:gd name="T2" fmla="*/ 0 w 54"/>
                  <a:gd name="T3" fmla="*/ 0 h 277"/>
                  <a:gd name="T4" fmla="*/ 0 w 54"/>
                  <a:gd name="T5" fmla="*/ 0 h 277"/>
                  <a:gd name="T6" fmla="*/ 0 w 54"/>
                  <a:gd name="T7" fmla="*/ 0 h 277"/>
                  <a:gd name="T8" fmla="*/ 0 w 54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277"/>
                  <a:gd name="T17" fmla="*/ 54 w 54"/>
                  <a:gd name="T18" fmla="*/ 277 h 2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277">
                    <a:moveTo>
                      <a:pt x="0" y="277"/>
                    </a:moveTo>
                    <a:lnTo>
                      <a:pt x="0" y="111"/>
                    </a:lnTo>
                    <a:lnTo>
                      <a:pt x="54" y="0"/>
                    </a:lnTo>
                    <a:lnTo>
                      <a:pt x="54" y="16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0" name="Rectangle 352"/>
              <p:cNvSpPr>
                <a:spLocks noChangeArrowheads="1"/>
              </p:cNvSpPr>
              <p:nvPr/>
            </p:nvSpPr>
            <p:spPr bwMode="auto">
              <a:xfrm>
                <a:off x="-28" y="1116"/>
                <a:ext cx="15" cy="2"/>
              </a:xfrm>
              <a:prstGeom prst="rect">
                <a:avLst/>
              </a:prstGeom>
              <a:solidFill>
                <a:srgbClr val="ABABAB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1" name="Freeform 353"/>
              <p:cNvSpPr>
                <a:spLocks/>
              </p:cNvSpPr>
              <p:nvPr/>
            </p:nvSpPr>
            <p:spPr bwMode="auto">
              <a:xfrm>
                <a:off x="-14" y="1116"/>
                <a:ext cx="23" cy="25"/>
              </a:xfrm>
              <a:custGeom>
                <a:avLst/>
                <a:gdLst>
                  <a:gd name="T0" fmla="*/ 0 w 600"/>
                  <a:gd name="T1" fmla="*/ 0 h 582"/>
                  <a:gd name="T2" fmla="*/ 0 w 600"/>
                  <a:gd name="T3" fmla="*/ 0 h 582"/>
                  <a:gd name="T4" fmla="*/ 0 w 600"/>
                  <a:gd name="T5" fmla="*/ 0 h 582"/>
                  <a:gd name="T6" fmla="*/ 0 w 600"/>
                  <a:gd name="T7" fmla="*/ 0 h 582"/>
                  <a:gd name="T8" fmla="*/ 0 w 600"/>
                  <a:gd name="T9" fmla="*/ 0 h 5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582"/>
                  <a:gd name="T17" fmla="*/ 600 w 600"/>
                  <a:gd name="T18" fmla="*/ 582 h 5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582">
                    <a:moveTo>
                      <a:pt x="0" y="582"/>
                    </a:moveTo>
                    <a:lnTo>
                      <a:pt x="0" y="416"/>
                    </a:lnTo>
                    <a:lnTo>
                      <a:pt x="600" y="0"/>
                    </a:lnTo>
                    <a:lnTo>
                      <a:pt x="600" y="139"/>
                    </a:lnTo>
                    <a:lnTo>
                      <a:pt x="0" y="582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2" name="Freeform 354"/>
              <p:cNvSpPr>
                <a:spLocks/>
              </p:cNvSpPr>
              <p:nvPr/>
            </p:nvSpPr>
            <p:spPr bwMode="auto">
              <a:xfrm>
                <a:off x="10" y="1116"/>
                <a:ext cx="25" cy="25"/>
              </a:xfrm>
              <a:custGeom>
                <a:avLst/>
                <a:gdLst>
                  <a:gd name="T0" fmla="*/ 0 w 655"/>
                  <a:gd name="T1" fmla="*/ 0 h 582"/>
                  <a:gd name="T2" fmla="*/ 0 w 655"/>
                  <a:gd name="T3" fmla="*/ 0 h 582"/>
                  <a:gd name="T4" fmla="*/ 0 w 655"/>
                  <a:gd name="T5" fmla="*/ 0 h 582"/>
                  <a:gd name="T6" fmla="*/ 0 w 655"/>
                  <a:gd name="T7" fmla="*/ 0 h 582"/>
                  <a:gd name="T8" fmla="*/ 0 w 655"/>
                  <a:gd name="T9" fmla="*/ 0 h 582"/>
                  <a:gd name="T10" fmla="*/ 0 w 655"/>
                  <a:gd name="T11" fmla="*/ 0 h 5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55"/>
                  <a:gd name="T19" fmla="*/ 0 h 582"/>
                  <a:gd name="T20" fmla="*/ 655 w 655"/>
                  <a:gd name="T21" fmla="*/ 582 h 5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55" h="582">
                    <a:moveTo>
                      <a:pt x="655" y="582"/>
                    </a:moveTo>
                    <a:lnTo>
                      <a:pt x="627" y="554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627" y="388"/>
                    </a:lnTo>
                    <a:lnTo>
                      <a:pt x="655" y="58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3" name="Freeform 355"/>
              <p:cNvSpPr>
                <a:spLocks/>
              </p:cNvSpPr>
              <p:nvPr/>
            </p:nvSpPr>
            <p:spPr bwMode="auto">
              <a:xfrm>
                <a:off x="34" y="1120"/>
                <a:ext cx="35" cy="30"/>
              </a:xfrm>
              <a:custGeom>
                <a:avLst/>
                <a:gdLst>
                  <a:gd name="T0" fmla="*/ 0 w 901"/>
                  <a:gd name="T1" fmla="*/ 0 h 692"/>
                  <a:gd name="T2" fmla="*/ 0 w 901"/>
                  <a:gd name="T3" fmla="*/ 0 h 692"/>
                  <a:gd name="T4" fmla="*/ 0 w 901"/>
                  <a:gd name="T5" fmla="*/ 0 h 692"/>
                  <a:gd name="T6" fmla="*/ 0 w 901"/>
                  <a:gd name="T7" fmla="*/ 0 h 692"/>
                  <a:gd name="T8" fmla="*/ 0 w 901"/>
                  <a:gd name="T9" fmla="*/ 0 h 6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1"/>
                  <a:gd name="T16" fmla="*/ 0 h 692"/>
                  <a:gd name="T17" fmla="*/ 901 w 901"/>
                  <a:gd name="T18" fmla="*/ 692 h 6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1" h="692">
                    <a:moveTo>
                      <a:pt x="901" y="692"/>
                    </a:moveTo>
                    <a:lnTo>
                      <a:pt x="109" y="692"/>
                    </a:lnTo>
                    <a:lnTo>
                      <a:pt x="0" y="0"/>
                    </a:lnTo>
                    <a:lnTo>
                      <a:pt x="683" y="0"/>
                    </a:lnTo>
                    <a:lnTo>
                      <a:pt x="901" y="692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4" name="Freeform 356"/>
              <p:cNvSpPr>
                <a:spLocks/>
              </p:cNvSpPr>
              <p:nvPr/>
            </p:nvSpPr>
            <p:spPr bwMode="auto">
              <a:xfrm>
                <a:off x="-49" y="1120"/>
                <a:ext cx="36" cy="30"/>
              </a:xfrm>
              <a:custGeom>
                <a:avLst/>
                <a:gdLst>
                  <a:gd name="T0" fmla="*/ 0 w 929"/>
                  <a:gd name="T1" fmla="*/ 0 h 692"/>
                  <a:gd name="T2" fmla="*/ 0 w 929"/>
                  <a:gd name="T3" fmla="*/ 0 h 692"/>
                  <a:gd name="T4" fmla="*/ 0 w 929"/>
                  <a:gd name="T5" fmla="*/ 0 h 692"/>
                  <a:gd name="T6" fmla="*/ 0 w 929"/>
                  <a:gd name="T7" fmla="*/ 0 h 692"/>
                  <a:gd name="T8" fmla="*/ 0 w 929"/>
                  <a:gd name="T9" fmla="*/ 0 h 6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9"/>
                  <a:gd name="T16" fmla="*/ 0 h 692"/>
                  <a:gd name="T17" fmla="*/ 929 w 929"/>
                  <a:gd name="T18" fmla="*/ 692 h 6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9" h="692">
                    <a:moveTo>
                      <a:pt x="846" y="692"/>
                    </a:moveTo>
                    <a:lnTo>
                      <a:pt x="0" y="692"/>
                    </a:lnTo>
                    <a:lnTo>
                      <a:pt x="218" y="0"/>
                    </a:lnTo>
                    <a:lnTo>
                      <a:pt x="929" y="0"/>
                    </a:lnTo>
                    <a:lnTo>
                      <a:pt x="846" y="692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5" name="Freeform 357"/>
              <p:cNvSpPr>
                <a:spLocks/>
              </p:cNvSpPr>
              <p:nvPr/>
            </p:nvSpPr>
            <p:spPr bwMode="auto">
              <a:xfrm>
                <a:off x="37" y="1120"/>
                <a:ext cx="22" cy="12"/>
              </a:xfrm>
              <a:custGeom>
                <a:avLst/>
                <a:gdLst>
                  <a:gd name="T0" fmla="*/ 0 w 572"/>
                  <a:gd name="T1" fmla="*/ 0 h 277"/>
                  <a:gd name="T2" fmla="*/ 0 w 572"/>
                  <a:gd name="T3" fmla="*/ 0 h 277"/>
                  <a:gd name="T4" fmla="*/ 0 w 572"/>
                  <a:gd name="T5" fmla="*/ 0 h 277"/>
                  <a:gd name="T6" fmla="*/ 0 w 572"/>
                  <a:gd name="T7" fmla="*/ 0 h 277"/>
                  <a:gd name="T8" fmla="*/ 0 w 572"/>
                  <a:gd name="T9" fmla="*/ 0 h 277"/>
                  <a:gd name="T10" fmla="*/ 0 w 572"/>
                  <a:gd name="T11" fmla="*/ 0 h 277"/>
                  <a:gd name="T12" fmla="*/ 0 w 572"/>
                  <a:gd name="T13" fmla="*/ 0 h 277"/>
                  <a:gd name="T14" fmla="*/ 0 w 572"/>
                  <a:gd name="T15" fmla="*/ 0 h 277"/>
                  <a:gd name="T16" fmla="*/ 0 w 572"/>
                  <a:gd name="T17" fmla="*/ 0 h 277"/>
                  <a:gd name="T18" fmla="*/ 0 w 572"/>
                  <a:gd name="T19" fmla="*/ 0 h 277"/>
                  <a:gd name="T20" fmla="*/ 0 w 572"/>
                  <a:gd name="T21" fmla="*/ 0 h 277"/>
                  <a:gd name="T22" fmla="*/ 0 w 572"/>
                  <a:gd name="T23" fmla="*/ 0 h 2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72"/>
                  <a:gd name="T37" fmla="*/ 0 h 277"/>
                  <a:gd name="T38" fmla="*/ 572 w 572"/>
                  <a:gd name="T39" fmla="*/ 277 h 27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72" h="277">
                    <a:moveTo>
                      <a:pt x="518" y="221"/>
                    </a:moveTo>
                    <a:lnTo>
                      <a:pt x="463" y="249"/>
                    </a:lnTo>
                    <a:lnTo>
                      <a:pt x="136" y="249"/>
                    </a:lnTo>
                    <a:lnTo>
                      <a:pt x="0" y="277"/>
                    </a:lnTo>
                    <a:lnTo>
                      <a:pt x="0" y="249"/>
                    </a:lnTo>
                    <a:lnTo>
                      <a:pt x="26" y="221"/>
                    </a:lnTo>
                    <a:lnTo>
                      <a:pt x="437" y="221"/>
                    </a:lnTo>
                    <a:lnTo>
                      <a:pt x="518" y="138"/>
                    </a:lnTo>
                    <a:lnTo>
                      <a:pt x="546" y="0"/>
                    </a:lnTo>
                    <a:lnTo>
                      <a:pt x="572" y="28"/>
                    </a:lnTo>
                    <a:lnTo>
                      <a:pt x="518" y="221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6" name="Freeform 358"/>
              <p:cNvSpPr>
                <a:spLocks/>
              </p:cNvSpPr>
              <p:nvPr/>
            </p:nvSpPr>
            <p:spPr bwMode="auto">
              <a:xfrm>
                <a:off x="-39" y="1121"/>
                <a:ext cx="24" cy="8"/>
              </a:xfrm>
              <a:custGeom>
                <a:avLst/>
                <a:gdLst>
                  <a:gd name="T0" fmla="*/ 0 w 627"/>
                  <a:gd name="T1" fmla="*/ 0 h 193"/>
                  <a:gd name="T2" fmla="*/ 0 w 627"/>
                  <a:gd name="T3" fmla="*/ 0 h 193"/>
                  <a:gd name="T4" fmla="*/ 0 w 627"/>
                  <a:gd name="T5" fmla="*/ 0 h 193"/>
                  <a:gd name="T6" fmla="*/ 0 w 627"/>
                  <a:gd name="T7" fmla="*/ 0 h 193"/>
                  <a:gd name="T8" fmla="*/ 0 w 627"/>
                  <a:gd name="T9" fmla="*/ 0 h 193"/>
                  <a:gd name="T10" fmla="*/ 0 w 627"/>
                  <a:gd name="T11" fmla="*/ 0 h 193"/>
                  <a:gd name="T12" fmla="*/ 0 w 627"/>
                  <a:gd name="T13" fmla="*/ 0 h 193"/>
                  <a:gd name="T14" fmla="*/ 0 w 627"/>
                  <a:gd name="T15" fmla="*/ 0 h 193"/>
                  <a:gd name="T16" fmla="*/ 0 w 627"/>
                  <a:gd name="T17" fmla="*/ 0 h 193"/>
                  <a:gd name="T18" fmla="*/ 0 w 627"/>
                  <a:gd name="T19" fmla="*/ 0 h 193"/>
                  <a:gd name="T20" fmla="*/ 0 w 627"/>
                  <a:gd name="T21" fmla="*/ 0 h 193"/>
                  <a:gd name="T22" fmla="*/ 0 w 627"/>
                  <a:gd name="T23" fmla="*/ 0 h 193"/>
                  <a:gd name="T24" fmla="*/ 0 w 627"/>
                  <a:gd name="T25" fmla="*/ 0 h 193"/>
                  <a:gd name="T26" fmla="*/ 0 w 627"/>
                  <a:gd name="T27" fmla="*/ 0 h 1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27"/>
                  <a:gd name="T43" fmla="*/ 0 h 193"/>
                  <a:gd name="T44" fmla="*/ 627 w 627"/>
                  <a:gd name="T45" fmla="*/ 193 h 19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27" h="193">
                    <a:moveTo>
                      <a:pt x="54" y="82"/>
                    </a:moveTo>
                    <a:lnTo>
                      <a:pt x="54" y="110"/>
                    </a:lnTo>
                    <a:lnTo>
                      <a:pt x="54" y="166"/>
                    </a:lnTo>
                    <a:lnTo>
                      <a:pt x="81" y="193"/>
                    </a:lnTo>
                    <a:lnTo>
                      <a:pt x="627" y="193"/>
                    </a:lnTo>
                    <a:lnTo>
                      <a:pt x="546" y="193"/>
                    </a:lnTo>
                    <a:lnTo>
                      <a:pt x="54" y="193"/>
                    </a:lnTo>
                    <a:lnTo>
                      <a:pt x="27" y="166"/>
                    </a:lnTo>
                    <a:lnTo>
                      <a:pt x="27" y="138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54" y="82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7" name="Freeform 359"/>
              <p:cNvSpPr>
                <a:spLocks/>
              </p:cNvSpPr>
              <p:nvPr/>
            </p:nvSpPr>
            <p:spPr bwMode="auto">
              <a:xfrm>
                <a:off x="-35" y="1122"/>
                <a:ext cx="13" cy="2"/>
              </a:xfrm>
              <a:custGeom>
                <a:avLst/>
                <a:gdLst>
                  <a:gd name="T0" fmla="*/ 0 w 355"/>
                  <a:gd name="T1" fmla="*/ 0 h 55"/>
                  <a:gd name="T2" fmla="*/ 0 w 355"/>
                  <a:gd name="T3" fmla="*/ 0 h 55"/>
                  <a:gd name="T4" fmla="*/ 0 w 355"/>
                  <a:gd name="T5" fmla="*/ 0 h 55"/>
                  <a:gd name="T6" fmla="*/ 0 w 355"/>
                  <a:gd name="T7" fmla="*/ 0 h 55"/>
                  <a:gd name="T8" fmla="*/ 0 w 355"/>
                  <a:gd name="T9" fmla="*/ 0 h 55"/>
                  <a:gd name="T10" fmla="*/ 0 w 355"/>
                  <a:gd name="T11" fmla="*/ 0 h 55"/>
                  <a:gd name="T12" fmla="*/ 0 w 355"/>
                  <a:gd name="T13" fmla="*/ 0 h 55"/>
                  <a:gd name="T14" fmla="*/ 0 w 355"/>
                  <a:gd name="T15" fmla="*/ 0 h 55"/>
                  <a:gd name="T16" fmla="*/ 0 w 355"/>
                  <a:gd name="T17" fmla="*/ 0 h 55"/>
                  <a:gd name="T18" fmla="*/ 0 w 355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5"/>
                  <a:gd name="T31" fmla="*/ 0 h 55"/>
                  <a:gd name="T32" fmla="*/ 355 w 355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5" h="55">
                    <a:moveTo>
                      <a:pt x="272" y="28"/>
                    </a:moveTo>
                    <a:lnTo>
                      <a:pt x="328" y="28"/>
                    </a:lnTo>
                    <a:lnTo>
                      <a:pt x="355" y="55"/>
                    </a:lnTo>
                    <a:lnTo>
                      <a:pt x="137" y="55"/>
                    </a:lnTo>
                    <a:lnTo>
                      <a:pt x="82" y="55"/>
                    </a:lnTo>
                    <a:lnTo>
                      <a:pt x="0" y="28"/>
                    </a:lnTo>
                    <a:lnTo>
                      <a:pt x="82" y="0"/>
                    </a:lnTo>
                    <a:lnTo>
                      <a:pt x="163" y="28"/>
                    </a:lnTo>
                    <a:lnTo>
                      <a:pt x="272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8" name="Freeform 360"/>
              <p:cNvSpPr>
                <a:spLocks/>
              </p:cNvSpPr>
              <p:nvPr/>
            </p:nvSpPr>
            <p:spPr bwMode="auto">
              <a:xfrm>
                <a:off x="-15" y="1124"/>
                <a:ext cx="24" cy="25"/>
              </a:xfrm>
              <a:custGeom>
                <a:avLst/>
                <a:gdLst>
                  <a:gd name="T0" fmla="*/ 0 w 628"/>
                  <a:gd name="T1" fmla="*/ 0 h 554"/>
                  <a:gd name="T2" fmla="*/ 0 w 628"/>
                  <a:gd name="T3" fmla="*/ 0 h 554"/>
                  <a:gd name="T4" fmla="*/ 0 w 628"/>
                  <a:gd name="T5" fmla="*/ 0 h 554"/>
                  <a:gd name="T6" fmla="*/ 0 w 628"/>
                  <a:gd name="T7" fmla="*/ 0 h 554"/>
                  <a:gd name="T8" fmla="*/ 0 w 628"/>
                  <a:gd name="T9" fmla="*/ 0 h 5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8"/>
                  <a:gd name="T16" fmla="*/ 0 h 554"/>
                  <a:gd name="T17" fmla="*/ 628 w 628"/>
                  <a:gd name="T18" fmla="*/ 554 h 5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8" h="554">
                    <a:moveTo>
                      <a:pt x="628" y="139"/>
                    </a:moveTo>
                    <a:lnTo>
                      <a:pt x="0" y="554"/>
                    </a:lnTo>
                    <a:lnTo>
                      <a:pt x="28" y="417"/>
                    </a:lnTo>
                    <a:lnTo>
                      <a:pt x="628" y="0"/>
                    </a:lnTo>
                    <a:lnTo>
                      <a:pt x="628" y="13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9" name="Freeform 361"/>
              <p:cNvSpPr>
                <a:spLocks/>
              </p:cNvSpPr>
              <p:nvPr/>
            </p:nvSpPr>
            <p:spPr bwMode="auto">
              <a:xfrm>
                <a:off x="10" y="1124"/>
                <a:ext cx="27" cy="26"/>
              </a:xfrm>
              <a:custGeom>
                <a:avLst/>
                <a:gdLst>
                  <a:gd name="T0" fmla="*/ 0 w 710"/>
                  <a:gd name="T1" fmla="*/ 0 h 582"/>
                  <a:gd name="T2" fmla="*/ 0 w 710"/>
                  <a:gd name="T3" fmla="*/ 0 h 582"/>
                  <a:gd name="T4" fmla="*/ 0 w 710"/>
                  <a:gd name="T5" fmla="*/ 0 h 582"/>
                  <a:gd name="T6" fmla="*/ 0 w 710"/>
                  <a:gd name="T7" fmla="*/ 0 h 582"/>
                  <a:gd name="T8" fmla="*/ 0 w 710"/>
                  <a:gd name="T9" fmla="*/ 0 h 582"/>
                  <a:gd name="T10" fmla="*/ 0 w 710"/>
                  <a:gd name="T11" fmla="*/ 0 h 5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0"/>
                  <a:gd name="T19" fmla="*/ 0 h 582"/>
                  <a:gd name="T20" fmla="*/ 710 w 710"/>
                  <a:gd name="T21" fmla="*/ 582 h 5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0" h="582">
                    <a:moveTo>
                      <a:pt x="655" y="417"/>
                    </a:moveTo>
                    <a:lnTo>
                      <a:pt x="710" y="582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655" y="41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0" name="Freeform 362"/>
              <p:cNvSpPr>
                <a:spLocks/>
              </p:cNvSpPr>
              <p:nvPr/>
            </p:nvSpPr>
            <p:spPr bwMode="auto">
              <a:xfrm>
                <a:off x="90" y="1127"/>
                <a:ext cx="2" cy="13"/>
              </a:xfrm>
              <a:custGeom>
                <a:avLst/>
                <a:gdLst>
                  <a:gd name="T0" fmla="*/ 0 w 54"/>
                  <a:gd name="T1" fmla="*/ 0 h 304"/>
                  <a:gd name="T2" fmla="*/ 0 w 54"/>
                  <a:gd name="T3" fmla="*/ 0 h 304"/>
                  <a:gd name="T4" fmla="*/ 0 w 54"/>
                  <a:gd name="T5" fmla="*/ 0 h 304"/>
                  <a:gd name="T6" fmla="*/ 0 w 54"/>
                  <a:gd name="T7" fmla="*/ 0 h 304"/>
                  <a:gd name="T8" fmla="*/ 0 w 54"/>
                  <a:gd name="T9" fmla="*/ 0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304"/>
                  <a:gd name="T17" fmla="*/ 54 w 54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304">
                    <a:moveTo>
                      <a:pt x="54" y="304"/>
                    </a:moveTo>
                    <a:lnTo>
                      <a:pt x="0" y="138"/>
                    </a:lnTo>
                    <a:lnTo>
                      <a:pt x="0" y="0"/>
                    </a:lnTo>
                    <a:lnTo>
                      <a:pt x="54" y="138"/>
                    </a:lnTo>
                    <a:lnTo>
                      <a:pt x="54" y="30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1" name="Freeform 363"/>
              <p:cNvSpPr>
                <a:spLocks/>
              </p:cNvSpPr>
              <p:nvPr/>
            </p:nvSpPr>
            <p:spPr bwMode="auto">
              <a:xfrm>
                <a:off x="-70" y="1128"/>
                <a:ext cx="2" cy="11"/>
              </a:xfrm>
              <a:custGeom>
                <a:avLst/>
                <a:gdLst>
                  <a:gd name="T0" fmla="*/ 0 w 55"/>
                  <a:gd name="T1" fmla="*/ 0 h 249"/>
                  <a:gd name="T2" fmla="*/ 0 w 55"/>
                  <a:gd name="T3" fmla="*/ 0 h 249"/>
                  <a:gd name="T4" fmla="*/ 0 w 55"/>
                  <a:gd name="T5" fmla="*/ 0 h 249"/>
                  <a:gd name="T6" fmla="*/ 0 w 55"/>
                  <a:gd name="T7" fmla="*/ 0 h 249"/>
                  <a:gd name="T8" fmla="*/ 0 w 55"/>
                  <a:gd name="T9" fmla="*/ 0 h 249"/>
                  <a:gd name="T10" fmla="*/ 0 w 55"/>
                  <a:gd name="T11" fmla="*/ 0 h 2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249"/>
                  <a:gd name="T20" fmla="*/ 55 w 55"/>
                  <a:gd name="T21" fmla="*/ 249 h 2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249">
                    <a:moveTo>
                      <a:pt x="55" y="166"/>
                    </a:moveTo>
                    <a:lnTo>
                      <a:pt x="27" y="249"/>
                    </a:lnTo>
                    <a:lnTo>
                      <a:pt x="0" y="110"/>
                    </a:lnTo>
                    <a:lnTo>
                      <a:pt x="55" y="0"/>
                    </a:lnTo>
                    <a:lnTo>
                      <a:pt x="55" y="110"/>
                    </a:lnTo>
                    <a:lnTo>
                      <a:pt x="55" y="166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2" name="Freeform 364"/>
              <p:cNvSpPr>
                <a:spLocks/>
              </p:cNvSpPr>
              <p:nvPr/>
            </p:nvSpPr>
            <p:spPr bwMode="auto">
              <a:xfrm>
                <a:off x="-30" y="1131"/>
                <a:ext cx="9" cy="1"/>
              </a:xfrm>
              <a:custGeom>
                <a:avLst/>
                <a:gdLst>
                  <a:gd name="T0" fmla="*/ 0 w 245"/>
                  <a:gd name="T1" fmla="*/ 0 h 28"/>
                  <a:gd name="T2" fmla="*/ 0 w 245"/>
                  <a:gd name="T3" fmla="*/ 0 h 28"/>
                  <a:gd name="T4" fmla="*/ 0 w 245"/>
                  <a:gd name="T5" fmla="*/ 0 h 28"/>
                  <a:gd name="T6" fmla="*/ 0 w 245"/>
                  <a:gd name="T7" fmla="*/ 0 h 28"/>
                  <a:gd name="T8" fmla="*/ 0 w 245"/>
                  <a:gd name="T9" fmla="*/ 0 h 28"/>
                  <a:gd name="T10" fmla="*/ 0 w 245"/>
                  <a:gd name="T11" fmla="*/ 0 h 28"/>
                  <a:gd name="T12" fmla="*/ 0 w 245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5"/>
                  <a:gd name="T22" fmla="*/ 0 h 28"/>
                  <a:gd name="T23" fmla="*/ 245 w 245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5" h="28">
                    <a:moveTo>
                      <a:pt x="245" y="0"/>
                    </a:moveTo>
                    <a:lnTo>
                      <a:pt x="245" y="28"/>
                    </a:lnTo>
                    <a:lnTo>
                      <a:pt x="0" y="28"/>
                    </a:lnTo>
                    <a:lnTo>
                      <a:pt x="109" y="0"/>
                    </a:lnTo>
                    <a:lnTo>
                      <a:pt x="191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3" name="Freeform 365"/>
              <p:cNvSpPr>
                <a:spLocks/>
              </p:cNvSpPr>
              <p:nvPr/>
            </p:nvSpPr>
            <p:spPr bwMode="auto">
              <a:xfrm>
                <a:off x="-14" y="1132"/>
                <a:ext cx="23" cy="18"/>
              </a:xfrm>
              <a:custGeom>
                <a:avLst/>
                <a:gdLst>
                  <a:gd name="T0" fmla="*/ 0 w 600"/>
                  <a:gd name="T1" fmla="*/ 0 h 415"/>
                  <a:gd name="T2" fmla="*/ 0 w 600"/>
                  <a:gd name="T3" fmla="*/ 0 h 415"/>
                  <a:gd name="T4" fmla="*/ 0 w 600"/>
                  <a:gd name="T5" fmla="*/ 0 h 415"/>
                  <a:gd name="T6" fmla="*/ 0 w 600"/>
                  <a:gd name="T7" fmla="*/ 0 h 415"/>
                  <a:gd name="T8" fmla="*/ 0 w 600"/>
                  <a:gd name="T9" fmla="*/ 0 h 4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415"/>
                  <a:gd name="T17" fmla="*/ 600 w 600"/>
                  <a:gd name="T18" fmla="*/ 415 h 4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415">
                    <a:moveTo>
                      <a:pt x="600" y="138"/>
                    </a:moveTo>
                    <a:lnTo>
                      <a:pt x="191" y="415"/>
                    </a:lnTo>
                    <a:lnTo>
                      <a:pt x="0" y="415"/>
                    </a:lnTo>
                    <a:lnTo>
                      <a:pt x="600" y="0"/>
                    </a:lnTo>
                    <a:lnTo>
                      <a:pt x="600" y="138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4" name="Freeform 366"/>
              <p:cNvSpPr>
                <a:spLocks/>
              </p:cNvSpPr>
              <p:nvPr/>
            </p:nvSpPr>
            <p:spPr bwMode="auto">
              <a:xfrm>
                <a:off x="10" y="1132"/>
                <a:ext cx="25" cy="18"/>
              </a:xfrm>
              <a:custGeom>
                <a:avLst/>
                <a:gdLst>
                  <a:gd name="T0" fmla="*/ 0 w 655"/>
                  <a:gd name="T1" fmla="*/ 0 h 415"/>
                  <a:gd name="T2" fmla="*/ 0 w 655"/>
                  <a:gd name="T3" fmla="*/ 0 h 415"/>
                  <a:gd name="T4" fmla="*/ 0 w 655"/>
                  <a:gd name="T5" fmla="*/ 0 h 415"/>
                  <a:gd name="T6" fmla="*/ 0 w 655"/>
                  <a:gd name="T7" fmla="*/ 0 h 415"/>
                  <a:gd name="T8" fmla="*/ 0 w 655"/>
                  <a:gd name="T9" fmla="*/ 0 h 4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5"/>
                  <a:gd name="T16" fmla="*/ 0 h 415"/>
                  <a:gd name="T17" fmla="*/ 655 w 655"/>
                  <a:gd name="T18" fmla="*/ 415 h 4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5" h="415">
                    <a:moveTo>
                      <a:pt x="655" y="415"/>
                    </a:moveTo>
                    <a:lnTo>
                      <a:pt x="436" y="415"/>
                    </a:lnTo>
                    <a:lnTo>
                      <a:pt x="0" y="138"/>
                    </a:lnTo>
                    <a:lnTo>
                      <a:pt x="0" y="0"/>
                    </a:lnTo>
                    <a:lnTo>
                      <a:pt x="655" y="41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5" name="Freeform 367"/>
              <p:cNvSpPr>
                <a:spLocks/>
              </p:cNvSpPr>
              <p:nvPr/>
            </p:nvSpPr>
            <p:spPr bwMode="auto">
              <a:xfrm>
                <a:off x="-35" y="1133"/>
                <a:ext cx="8" cy="1"/>
              </a:xfrm>
              <a:custGeom>
                <a:avLst/>
                <a:gdLst>
                  <a:gd name="T0" fmla="*/ 0 w 218"/>
                  <a:gd name="T1" fmla="*/ 0 h 28"/>
                  <a:gd name="T2" fmla="*/ 0 w 218"/>
                  <a:gd name="T3" fmla="*/ 0 h 28"/>
                  <a:gd name="T4" fmla="*/ 0 w 218"/>
                  <a:gd name="T5" fmla="*/ 0 h 28"/>
                  <a:gd name="T6" fmla="*/ 0 w 218"/>
                  <a:gd name="T7" fmla="*/ 0 h 28"/>
                  <a:gd name="T8" fmla="*/ 0 w 218"/>
                  <a:gd name="T9" fmla="*/ 0 h 28"/>
                  <a:gd name="T10" fmla="*/ 0 w 21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8"/>
                  <a:gd name="T19" fmla="*/ 0 h 28"/>
                  <a:gd name="T20" fmla="*/ 218 w 218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8" h="28">
                    <a:moveTo>
                      <a:pt x="218" y="28"/>
                    </a:moveTo>
                    <a:lnTo>
                      <a:pt x="0" y="28"/>
                    </a:lnTo>
                    <a:lnTo>
                      <a:pt x="28" y="0"/>
                    </a:lnTo>
                    <a:lnTo>
                      <a:pt x="54" y="0"/>
                    </a:lnTo>
                    <a:lnTo>
                      <a:pt x="218" y="0"/>
                    </a:lnTo>
                    <a:lnTo>
                      <a:pt x="21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6" name="Freeform 368"/>
              <p:cNvSpPr>
                <a:spLocks/>
              </p:cNvSpPr>
              <p:nvPr/>
            </p:nvSpPr>
            <p:spPr bwMode="auto">
              <a:xfrm>
                <a:off x="38" y="1135"/>
                <a:ext cx="17" cy="3"/>
              </a:xfrm>
              <a:custGeom>
                <a:avLst/>
                <a:gdLst>
                  <a:gd name="T0" fmla="*/ 0 w 437"/>
                  <a:gd name="T1" fmla="*/ 0 h 55"/>
                  <a:gd name="T2" fmla="*/ 0 w 437"/>
                  <a:gd name="T3" fmla="*/ 0 h 55"/>
                  <a:gd name="T4" fmla="*/ 0 w 437"/>
                  <a:gd name="T5" fmla="*/ 0 h 55"/>
                  <a:gd name="T6" fmla="*/ 0 w 437"/>
                  <a:gd name="T7" fmla="*/ 0 h 55"/>
                  <a:gd name="T8" fmla="*/ 0 w 437"/>
                  <a:gd name="T9" fmla="*/ 0 h 55"/>
                  <a:gd name="T10" fmla="*/ 0 w 437"/>
                  <a:gd name="T11" fmla="*/ 0 h 55"/>
                  <a:gd name="T12" fmla="*/ 0 w 437"/>
                  <a:gd name="T13" fmla="*/ 0 h 55"/>
                  <a:gd name="T14" fmla="*/ 0 w 437"/>
                  <a:gd name="T15" fmla="*/ 0 h 55"/>
                  <a:gd name="T16" fmla="*/ 0 w 437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7"/>
                  <a:gd name="T28" fmla="*/ 0 h 55"/>
                  <a:gd name="T29" fmla="*/ 437 w 43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7" h="55">
                    <a:moveTo>
                      <a:pt x="437" y="28"/>
                    </a:moveTo>
                    <a:lnTo>
                      <a:pt x="437" y="28"/>
                    </a:lnTo>
                    <a:lnTo>
                      <a:pt x="246" y="55"/>
                    </a:lnTo>
                    <a:lnTo>
                      <a:pt x="28" y="55"/>
                    </a:lnTo>
                    <a:lnTo>
                      <a:pt x="0" y="28"/>
                    </a:lnTo>
                    <a:lnTo>
                      <a:pt x="110" y="0"/>
                    </a:lnTo>
                    <a:lnTo>
                      <a:pt x="301" y="28"/>
                    </a:lnTo>
                    <a:lnTo>
                      <a:pt x="437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7" name="Freeform 369"/>
              <p:cNvSpPr>
                <a:spLocks/>
              </p:cNvSpPr>
              <p:nvPr/>
            </p:nvSpPr>
            <p:spPr bwMode="auto">
              <a:xfrm>
                <a:off x="10" y="1139"/>
                <a:ext cx="16" cy="11"/>
              </a:xfrm>
              <a:custGeom>
                <a:avLst/>
                <a:gdLst>
                  <a:gd name="T0" fmla="*/ 0 w 409"/>
                  <a:gd name="T1" fmla="*/ 0 h 249"/>
                  <a:gd name="T2" fmla="*/ 0 w 409"/>
                  <a:gd name="T3" fmla="*/ 0 h 249"/>
                  <a:gd name="T4" fmla="*/ 0 w 409"/>
                  <a:gd name="T5" fmla="*/ 0 h 249"/>
                  <a:gd name="T6" fmla="*/ 0 w 409"/>
                  <a:gd name="T7" fmla="*/ 0 h 249"/>
                  <a:gd name="T8" fmla="*/ 0 w 409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9"/>
                  <a:gd name="T16" fmla="*/ 0 h 249"/>
                  <a:gd name="T17" fmla="*/ 409 w 409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9" h="249">
                    <a:moveTo>
                      <a:pt x="190" y="249"/>
                    </a:moveTo>
                    <a:lnTo>
                      <a:pt x="0" y="139"/>
                    </a:lnTo>
                    <a:lnTo>
                      <a:pt x="0" y="0"/>
                    </a:lnTo>
                    <a:lnTo>
                      <a:pt x="409" y="249"/>
                    </a:lnTo>
                    <a:lnTo>
                      <a:pt x="190" y="24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8" name="Freeform 370"/>
              <p:cNvSpPr>
                <a:spLocks/>
              </p:cNvSpPr>
              <p:nvPr/>
            </p:nvSpPr>
            <p:spPr bwMode="auto">
              <a:xfrm>
                <a:off x="-5" y="1139"/>
                <a:ext cx="14" cy="11"/>
              </a:xfrm>
              <a:custGeom>
                <a:avLst/>
                <a:gdLst>
                  <a:gd name="T0" fmla="*/ 0 w 354"/>
                  <a:gd name="T1" fmla="*/ 0 h 249"/>
                  <a:gd name="T2" fmla="*/ 0 w 354"/>
                  <a:gd name="T3" fmla="*/ 0 h 249"/>
                  <a:gd name="T4" fmla="*/ 0 w 354"/>
                  <a:gd name="T5" fmla="*/ 0 h 249"/>
                  <a:gd name="T6" fmla="*/ 0 w 354"/>
                  <a:gd name="T7" fmla="*/ 0 h 249"/>
                  <a:gd name="T8" fmla="*/ 0 w 354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49"/>
                  <a:gd name="T17" fmla="*/ 354 w 354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49">
                    <a:moveTo>
                      <a:pt x="191" y="249"/>
                    </a:moveTo>
                    <a:lnTo>
                      <a:pt x="0" y="249"/>
                    </a:lnTo>
                    <a:lnTo>
                      <a:pt x="354" y="0"/>
                    </a:lnTo>
                    <a:lnTo>
                      <a:pt x="354" y="139"/>
                    </a:lnTo>
                    <a:lnTo>
                      <a:pt x="191" y="24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9" name="Freeform 371"/>
              <p:cNvSpPr>
                <a:spLocks/>
              </p:cNvSpPr>
              <p:nvPr/>
            </p:nvSpPr>
            <p:spPr bwMode="auto">
              <a:xfrm>
                <a:off x="54" y="1140"/>
                <a:ext cx="6" cy="1"/>
              </a:xfrm>
              <a:custGeom>
                <a:avLst/>
                <a:gdLst>
                  <a:gd name="T0" fmla="*/ 0 w 163"/>
                  <a:gd name="T1" fmla="*/ 0 h 28"/>
                  <a:gd name="T2" fmla="*/ 0 w 163"/>
                  <a:gd name="T3" fmla="*/ 0 h 28"/>
                  <a:gd name="T4" fmla="*/ 0 w 163"/>
                  <a:gd name="T5" fmla="*/ 0 h 28"/>
                  <a:gd name="T6" fmla="*/ 0 w 163"/>
                  <a:gd name="T7" fmla="*/ 0 h 28"/>
                  <a:gd name="T8" fmla="*/ 0 w 163"/>
                  <a:gd name="T9" fmla="*/ 0 h 28"/>
                  <a:gd name="T10" fmla="*/ 0 w 163"/>
                  <a:gd name="T11" fmla="*/ 0 h 28"/>
                  <a:gd name="T12" fmla="*/ 0 w 163"/>
                  <a:gd name="T13" fmla="*/ 0 h 28"/>
                  <a:gd name="T14" fmla="*/ 0 w 163"/>
                  <a:gd name="T15" fmla="*/ 0 h 28"/>
                  <a:gd name="T16" fmla="*/ 0 w 16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"/>
                  <a:gd name="T28" fmla="*/ 0 h 28"/>
                  <a:gd name="T29" fmla="*/ 163 w 163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" h="28">
                    <a:moveTo>
                      <a:pt x="163" y="0"/>
                    </a:moveTo>
                    <a:lnTo>
                      <a:pt x="163" y="28"/>
                    </a:lnTo>
                    <a:lnTo>
                      <a:pt x="135" y="28"/>
                    </a:lnTo>
                    <a:lnTo>
                      <a:pt x="0" y="28"/>
                    </a:lnTo>
                    <a:lnTo>
                      <a:pt x="26" y="28"/>
                    </a:lnTo>
                    <a:lnTo>
                      <a:pt x="54" y="0"/>
                    </a:lnTo>
                    <a:lnTo>
                      <a:pt x="135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0" name="Freeform 372"/>
              <p:cNvSpPr>
                <a:spLocks/>
              </p:cNvSpPr>
              <p:nvPr/>
            </p:nvSpPr>
            <p:spPr bwMode="auto">
              <a:xfrm>
                <a:off x="51" y="1144"/>
                <a:ext cx="11" cy="1"/>
              </a:xfrm>
              <a:custGeom>
                <a:avLst/>
                <a:gdLst>
                  <a:gd name="T0" fmla="*/ 0 w 301"/>
                  <a:gd name="T1" fmla="*/ 0 h 28"/>
                  <a:gd name="T2" fmla="*/ 0 w 301"/>
                  <a:gd name="T3" fmla="*/ 0 h 28"/>
                  <a:gd name="T4" fmla="*/ 0 w 301"/>
                  <a:gd name="T5" fmla="*/ 0 h 28"/>
                  <a:gd name="T6" fmla="*/ 0 w 301"/>
                  <a:gd name="T7" fmla="*/ 0 h 28"/>
                  <a:gd name="T8" fmla="*/ 0 w 301"/>
                  <a:gd name="T9" fmla="*/ 0 h 28"/>
                  <a:gd name="T10" fmla="*/ 0 w 301"/>
                  <a:gd name="T11" fmla="*/ 0 h 28"/>
                  <a:gd name="T12" fmla="*/ 0 w 30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1"/>
                  <a:gd name="T22" fmla="*/ 0 h 28"/>
                  <a:gd name="T23" fmla="*/ 301 w 30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1" h="28">
                    <a:moveTo>
                      <a:pt x="301" y="28"/>
                    </a:moveTo>
                    <a:lnTo>
                      <a:pt x="0" y="28"/>
                    </a:lnTo>
                    <a:lnTo>
                      <a:pt x="109" y="0"/>
                    </a:lnTo>
                    <a:lnTo>
                      <a:pt x="301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1" name="Freeform 373"/>
              <p:cNvSpPr>
                <a:spLocks/>
              </p:cNvSpPr>
              <p:nvPr/>
            </p:nvSpPr>
            <p:spPr bwMode="auto">
              <a:xfrm>
                <a:off x="-218" y="1145"/>
                <a:ext cx="155" cy="51"/>
              </a:xfrm>
              <a:custGeom>
                <a:avLst/>
                <a:gdLst>
                  <a:gd name="T0" fmla="*/ 0 w 4039"/>
                  <a:gd name="T1" fmla="*/ 0 h 1163"/>
                  <a:gd name="T2" fmla="*/ 0 w 4039"/>
                  <a:gd name="T3" fmla="*/ 0 h 1163"/>
                  <a:gd name="T4" fmla="*/ 0 w 4039"/>
                  <a:gd name="T5" fmla="*/ 0 h 1163"/>
                  <a:gd name="T6" fmla="*/ 0 w 4039"/>
                  <a:gd name="T7" fmla="*/ 0 h 1163"/>
                  <a:gd name="T8" fmla="*/ 0 w 4039"/>
                  <a:gd name="T9" fmla="*/ 0 h 1163"/>
                  <a:gd name="T10" fmla="*/ 0 w 4039"/>
                  <a:gd name="T11" fmla="*/ 0 h 1163"/>
                  <a:gd name="T12" fmla="*/ 0 w 4039"/>
                  <a:gd name="T13" fmla="*/ 0 h 1163"/>
                  <a:gd name="T14" fmla="*/ 0 w 4039"/>
                  <a:gd name="T15" fmla="*/ 0 h 1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039"/>
                  <a:gd name="T25" fmla="*/ 0 h 1163"/>
                  <a:gd name="T26" fmla="*/ 4039 w 4039"/>
                  <a:gd name="T27" fmla="*/ 1163 h 1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039" h="1163">
                    <a:moveTo>
                      <a:pt x="4039" y="0"/>
                    </a:moveTo>
                    <a:lnTo>
                      <a:pt x="3985" y="110"/>
                    </a:lnTo>
                    <a:lnTo>
                      <a:pt x="3820" y="110"/>
                    </a:lnTo>
                    <a:lnTo>
                      <a:pt x="3685" y="941"/>
                    </a:lnTo>
                    <a:lnTo>
                      <a:pt x="3602" y="1163"/>
                    </a:lnTo>
                    <a:lnTo>
                      <a:pt x="0" y="1163"/>
                    </a:lnTo>
                    <a:lnTo>
                      <a:pt x="1146" y="0"/>
                    </a:lnTo>
                    <a:lnTo>
                      <a:pt x="40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2" name="Freeform 374"/>
              <p:cNvSpPr>
                <a:spLocks/>
              </p:cNvSpPr>
              <p:nvPr/>
            </p:nvSpPr>
            <p:spPr bwMode="auto">
              <a:xfrm>
                <a:off x="-39" y="1144"/>
                <a:ext cx="14" cy="2"/>
              </a:xfrm>
              <a:custGeom>
                <a:avLst/>
                <a:gdLst>
                  <a:gd name="T0" fmla="*/ 0 w 381"/>
                  <a:gd name="T1" fmla="*/ 0 h 55"/>
                  <a:gd name="T2" fmla="*/ 0 w 381"/>
                  <a:gd name="T3" fmla="*/ 0 h 55"/>
                  <a:gd name="T4" fmla="*/ 0 w 381"/>
                  <a:gd name="T5" fmla="*/ 0 h 55"/>
                  <a:gd name="T6" fmla="*/ 0 w 381"/>
                  <a:gd name="T7" fmla="*/ 0 h 55"/>
                  <a:gd name="T8" fmla="*/ 0 w 381"/>
                  <a:gd name="T9" fmla="*/ 0 h 55"/>
                  <a:gd name="T10" fmla="*/ 0 w 381"/>
                  <a:gd name="T11" fmla="*/ 0 h 55"/>
                  <a:gd name="T12" fmla="*/ 0 w 381"/>
                  <a:gd name="T13" fmla="*/ 0 h 55"/>
                  <a:gd name="T14" fmla="*/ 0 w 381"/>
                  <a:gd name="T15" fmla="*/ 0 h 55"/>
                  <a:gd name="T16" fmla="*/ 0 w 381"/>
                  <a:gd name="T17" fmla="*/ 0 h 55"/>
                  <a:gd name="T18" fmla="*/ 0 w 381"/>
                  <a:gd name="T19" fmla="*/ 0 h 55"/>
                  <a:gd name="T20" fmla="*/ 0 w 381"/>
                  <a:gd name="T21" fmla="*/ 0 h 55"/>
                  <a:gd name="T22" fmla="*/ 0 w 381"/>
                  <a:gd name="T23" fmla="*/ 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1"/>
                  <a:gd name="T37" fmla="*/ 0 h 55"/>
                  <a:gd name="T38" fmla="*/ 381 w 381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1" h="55">
                    <a:moveTo>
                      <a:pt x="327" y="28"/>
                    </a:moveTo>
                    <a:lnTo>
                      <a:pt x="381" y="28"/>
                    </a:lnTo>
                    <a:lnTo>
                      <a:pt x="381" y="55"/>
                    </a:lnTo>
                    <a:lnTo>
                      <a:pt x="137" y="55"/>
                    </a:lnTo>
                    <a:lnTo>
                      <a:pt x="0" y="55"/>
                    </a:lnTo>
                    <a:lnTo>
                      <a:pt x="81" y="28"/>
                    </a:lnTo>
                    <a:lnTo>
                      <a:pt x="137" y="28"/>
                    </a:lnTo>
                    <a:lnTo>
                      <a:pt x="218" y="0"/>
                    </a:lnTo>
                    <a:lnTo>
                      <a:pt x="272" y="28"/>
                    </a:lnTo>
                    <a:lnTo>
                      <a:pt x="327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3" name="Freeform 375"/>
              <p:cNvSpPr>
                <a:spLocks/>
              </p:cNvSpPr>
              <p:nvPr/>
            </p:nvSpPr>
            <p:spPr bwMode="auto">
              <a:xfrm>
                <a:off x="85" y="1146"/>
                <a:ext cx="172" cy="48"/>
              </a:xfrm>
              <a:custGeom>
                <a:avLst/>
                <a:gdLst>
                  <a:gd name="T0" fmla="*/ 0 w 4450"/>
                  <a:gd name="T1" fmla="*/ 0 h 1108"/>
                  <a:gd name="T2" fmla="*/ 0 w 4450"/>
                  <a:gd name="T3" fmla="*/ 0 h 1108"/>
                  <a:gd name="T4" fmla="*/ 0 w 4450"/>
                  <a:gd name="T5" fmla="*/ 0 h 1108"/>
                  <a:gd name="T6" fmla="*/ 0 w 4450"/>
                  <a:gd name="T7" fmla="*/ 0 h 1108"/>
                  <a:gd name="T8" fmla="*/ 0 w 4450"/>
                  <a:gd name="T9" fmla="*/ 0 h 1108"/>
                  <a:gd name="T10" fmla="*/ 0 w 4450"/>
                  <a:gd name="T11" fmla="*/ 0 h 1108"/>
                  <a:gd name="T12" fmla="*/ 0 w 4450"/>
                  <a:gd name="T13" fmla="*/ 0 h 1108"/>
                  <a:gd name="T14" fmla="*/ 0 w 4450"/>
                  <a:gd name="T15" fmla="*/ 0 h 1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50"/>
                  <a:gd name="T25" fmla="*/ 0 h 1108"/>
                  <a:gd name="T26" fmla="*/ 4450 w 4450"/>
                  <a:gd name="T27" fmla="*/ 1108 h 11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50" h="1108">
                    <a:moveTo>
                      <a:pt x="3221" y="0"/>
                    </a:moveTo>
                    <a:lnTo>
                      <a:pt x="4450" y="1108"/>
                    </a:lnTo>
                    <a:lnTo>
                      <a:pt x="491" y="1108"/>
                    </a:lnTo>
                    <a:lnTo>
                      <a:pt x="382" y="887"/>
                    </a:lnTo>
                    <a:lnTo>
                      <a:pt x="246" y="83"/>
                    </a:lnTo>
                    <a:lnTo>
                      <a:pt x="28" y="83"/>
                    </a:lnTo>
                    <a:lnTo>
                      <a:pt x="0" y="0"/>
                    </a:lnTo>
                    <a:lnTo>
                      <a:pt x="32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4" name="Freeform 376"/>
              <p:cNvSpPr>
                <a:spLocks/>
              </p:cNvSpPr>
              <p:nvPr/>
            </p:nvSpPr>
            <p:spPr bwMode="auto">
              <a:xfrm>
                <a:off x="10" y="1146"/>
                <a:ext cx="5" cy="4"/>
              </a:xfrm>
              <a:custGeom>
                <a:avLst/>
                <a:gdLst>
                  <a:gd name="T0" fmla="*/ 0 w 136"/>
                  <a:gd name="T1" fmla="*/ 0 h 83"/>
                  <a:gd name="T2" fmla="*/ 0 w 136"/>
                  <a:gd name="T3" fmla="*/ 0 h 83"/>
                  <a:gd name="T4" fmla="*/ 0 w 136"/>
                  <a:gd name="T5" fmla="*/ 0 h 83"/>
                  <a:gd name="T6" fmla="*/ 0 w 136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6"/>
                  <a:gd name="T13" fmla="*/ 0 h 83"/>
                  <a:gd name="T14" fmla="*/ 136 w 136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6" h="83">
                    <a:moveTo>
                      <a:pt x="136" y="83"/>
                    </a:moveTo>
                    <a:lnTo>
                      <a:pt x="0" y="83"/>
                    </a:lnTo>
                    <a:lnTo>
                      <a:pt x="0" y="0"/>
                    </a:lnTo>
                    <a:lnTo>
                      <a:pt x="136" y="8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5" name="Freeform 377"/>
              <p:cNvSpPr>
                <a:spLocks/>
              </p:cNvSpPr>
              <p:nvPr/>
            </p:nvSpPr>
            <p:spPr bwMode="auto">
              <a:xfrm>
                <a:off x="6" y="1146"/>
                <a:ext cx="3" cy="4"/>
              </a:xfrm>
              <a:custGeom>
                <a:avLst/>
                <a:gdLst>
                  <a:gd name="T0" fmla="*/ 0 w 82"/>
                  <a:gd name="T1" fmla="*/ 0 h 83"/>
                  <a:gd name="T2" fmla="*/ 0 w 82"/>
                  <a:gd name="T3" fmla="*/ 0 h 83"/>
                  <a:gd name="T4" fmla="*/ 0 w 82"/>
                  <a:gd name="T5" fmla="*/ 0 h 83"/>
                  <a:gd name="T6" fmla="*/ 0 w 82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2"/>
                  <a:gd name="T13" fmla="*/ 0 h 83"/>
                  <a:gd name="T14" fmla="*/ 82 w 82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2" h="83">
                    <a:moveTo>
                      <a:pt x="82" y="83"/>
                    </a:moveTo>
                    <a:lnTo>
                      <a:pt x="0" y="83"/>
                    </a:lnTo>
                    <a:lnTo>
                      <a:pt x="82" y="0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6" name="Freeform 378"/>
              <p:cNvSpPr>
                <a:spLocks/>
              </p:cNvSpPr>
              <p:nvPr/>
            </p:nvSpPr>
            <p:spPr bwMode="auto">
              <a:xfrm>
                <a:off x="-68" y="1151"/>
                <a:ext cx="11" cy="33"/>
              </a:xfrm>
              <a:custGeom>
                <a:avLst/>
                <a:gdLst>
                  <a:gd name="T0" fmla="*/ 0 w 272"/>
                  <a:gd name="T1" fmla="*/ 0 h 748"/>
                  <a:gd name="T2" fmla="*/ 0 w 272"/>
                  <a:gd name="T3" fmla="*/ 0 h 748"/>
                  <a:gd name="T4" fmla="*/ 0 w 272"/>
                  <a:gd name="T5" fmla="*/ 0 h 748"/>
                  <a:gd name="T6" fmla="*/ 0 w 272"/>
                  <a:gd name="T7" fmla="*/ 0 h 748"/>
                  <a:gd name="T8" fmla="*/ 0 w 272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2"/>
                  <a:gd name="T16" fmla="*/ 0 h 748"/>
                  <a:gd name="T17" fmla="*/ 272 w 272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2" h="748">
                    <a:moveTo>
                      <a:pt x="163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272" y="0"/>
                    </a:lnTo>
                    <a:lnTo>
                      <a:pt x="163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7" name="Freeform 379"/>
              <p:cNvSpPr>
                <a:spLocks/>
              </p:cNvSpPr>
              <p:nvPr/>
            </p:nvSpPr>
            <p:spPr bwMode="auto">
              <a:xfrm>
                <a:off x="-75" y="1151"/>
                <a:ext cx="10" cy="33"/>
              </a:xfrm>
              <a:custGeom>
                <a:avLst/>
                <a:gdLst>
                  <a:gd name="T0" fmla="*/ 0 w 274"/>
                  <a:gd name="T1" fmla="*/ 0 h 748"/>
                  <a:gd name="T2" fmla="*/ 0 w 274"/>
                  <a:gd name="T3" fmla="*/ 0 h 748"/>
                  <a:gd name="T4" fmla="*/ 0 w 274"/>
                  <a:gd name="T5" fmla="*/ 0 h 748"/>
                  <a:gd name="T6" fmla="*/ 0 w 274"/>
                  <a:gd name="T7" fmla="*/ 0 h 748"/>
                  <a:gd name="T8" fmla="*/ 0 w 274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4"/>
                  <a:gd name="T16" fmla="*/ 0 h 748"/>
                  <a:gd name="T17" fmla="*/ 274 w 274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4" h="748">
                    <a:moveTo>
                      <a:pt x="137" y="748"/>
                    </a:moveTo>
                    <a:lnTo>
                      <a:pt x="0" y="748"/>
                    </a:lnTo>
                    <a:lnTo>
                      <a:pt x="137" y="0"/>
                    </a:lnTo>
                    <a:lnTo>
                      <a:pt x="274" y="0"/>
                    </a:lnTo>
                    <a:lnTo>
                      <a:pt x="137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8" name="Freeform 380"/>
              <p:cNvSpPr>
                <a:spLocks/>
              </p:cNvSpPr>
              <p:nvPr/>
            </p:nvSpPr>
            <p:spPr bwMode="auto">
              <a:xfrm>
                <a:off x="-60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91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300" y="0"/>
                    </a:lnTo>
                    <a:lnTo>
                      <a:pt x="191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9" name="Freeform 381"/>
              <p:cNvSpPr>
                <a:spLocks/>
              </p:cNvSpPr>
              <p:nvPr/>
            </p:nvSpPr>
            <p:spPr bwMode="auto">
              <a:xfrm>
                <a:off x="-52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64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300" y="0"/>
                    </a:lnTo>
                    <a:lnTo>
                      <a:pt x="164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0" name="Freeform 382"/>
              <p:cNvSpPr>
                <a:spLocks/>
              </p:cNvSpPr>
              <p:nvPr/>
            </p:nvSpPr>
            <p:spPr bwMode="auto">
              <a:xfrm>
                <a:off x="-45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64" y="748"/>
                    </a:moveTo>
                    <a:lnTo>
                      <a:pt x="0" y="748"/>
                    </a:lnTo>
                    <a:lnTo>
                      <a:pt x="137" y="0"/>
                    </a:lnTo>
                    <a:lnTo>
                      <a:pt x="300" y="0"/>
                    </a:lnTo>
                    <a:lnTo>
                      <a:pt x="164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1" name="Freeform 383"/>
              <p:cNvSpPr>
                <a:spLocks/>
              </p:cNvSpPr>
              <p:nvPr/>
            </p:nvSpPr>
            <p:spPr bwMode="auto">
              <a:xfrm>
                <a:off x="-36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65" y="748"/>
                    </a:moveTo>
                    <a:lnTo>
                      <a:pt x="0" y="748"/>
                    </a:lnTo>
                    <a:lnTo>
                      <a:pt x="110" y="0"/>
                    </a:lnTo>
                    <a:lnTo>
                      <a:pt x="300" y="0"/>
                    </a:lnTo>
                    <a:lnTo>
                      <a:pt x="165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2" name="Freeform 384"/>
              <p:cNvSpPr>
                <a:spLocks/>
              </p:cNvSpPr>
              <p:nvPr/>
            </p:nvSpPr>
            <p:spPr bwMode="auto">
              <a:xfrm>
                <a:off x="-28" y="1151"/>
                <a:ext cx="11" cy="33"/>
              </a:xfrm>
              <a:custGeom>
                <a:avLst/>
                <a:gdLst>
                  <a:gd name="T0" fmla="*/ 0 w 273"/>
                  <a:gd name="T1" fmla="*/ 0 h 748"/>
                  <a:gd name="T2" fmla="*/ 0 w 273"/>
                  <a:gd name="T3" fmla="*/ 0 h 748"/>
                  <a:gd name="T4" fmla="*/ 0 w 273"/>
                  <a:gd name="T5" fmla="*/ 0 h 748"/>
                  <a:gd name="T6" fmla="*/ 0 w 273"/>
                  <a:gd name="T7" fmla="*/ 0 h 748"/>
                  <a:gd name="T8" fmla="*/ 0 w 273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3"/>
                  <a:gd name="T16" fmla="*/ 0 h 748"/>
                  <a:gd name="T17" fmla="*/ 273 w 273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3" h="748">
                    <a:moveTo>
                      <a:pt x="137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273" y="0"/>
                    </a:lnTo>
                    <a:lnTo>
                      <a:pt x="137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3" name="Freeform 385"/>
              <p:cNvSpPr>
                <a:spLocks/>
              </p:cNvSpPr>
              <p:nvPr/>
            </p:nvSpPr>
            <p:spPr bwMode="auto">
              <a:xfrm>
                <a:off x="-21" y="1151"/>
                <a:ext cx="10" cy="33"/>
              </a:xfrm>
              <a:custGeom>
                <a:avLst/>
                <a:gdLst>
                  <a:gd name="T0" fmla="*/ 0 w 246"/>
                  <a:gd name="T1" fmla="*/ 0 h 748"/>
                  <a:gd name="T2" fmla="*/ 0 w 246"/>
                  <a:gd name="T3" fmla="*/ 0 h 748"/>
                  <a:gd name="T4" fmla="*/ 0 w 246"/>
                  <a:gd name="T5" fmla="*/ 0 h 748"/>
                  <a:gd name="T6" fmla="*/ 0 w 246"/>
                  <a:gd name="T7" fmla="*/ 0 h 748"/>
                  <a:gd name="T8" fmla="*/ 0 w 246"/>
                  <a:gd name="T9" fmla="*/ 0 h 748"/>
                  <a:gd name="T10" fmla="*/ 0 w 246"/>
                  <a:gd name="T11" fmla="*/ 0 h 7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6"/>
                  <a:gd name="T19" fmla="*/ 0 h 748"/>
                  <a:gd name="T20" fmla="*/ 246 w 246"/>
                  <a:gd name="T21" fmla="*/ 748 h 7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6" h="748">
                    <a:moveTo>
                      <a:pt x="164" y="637"/>
                    </a:moveTo>
                    <a:lnTo>
                      <a:pt x="27" y="748"/>
                    </a:lnTo>
                    <a:lnTo>
                      <a:pt x="0" y="748"/>
                    </a:lnTo>
                    <a:lnTo>
                      <a:pt x="109" y="0"/>
                    </a:lnTo>
                    <a:lnTo>
                      <a:pt x="246" y="0"/>
                    </a:lnTo>
                    <a:lnTo>
                      <a:pt x="164" y="63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4" name="Freeform 386"/>
              <p:cNvSpPr>
                <a:spLocks/>
              </p:cNvSpPr>
              <p:nvPr/>
            </p:nvSpPr>
            <p:spPr bwMode="auto">
              <a:xfrm>
                <a:off x="-13" y="1151"/>
                <a:ext cx="8" cy="25"/>
              </a:xfrm>
              <a:custGeom>
                <a:avLst/>
                <a:gdLst>
                  <a:gd name="T0" fmla="*/ 0 w 218"/>
                  <a:gd name="T1" fmla="*/ 0 h 582"/>
                  <a:gd name="T2" fmla="*/ 0 w 218"/>
                  <a:gd name="T3" fmla="*/ 0 h 582"/>
                  <a:gd name="T4" fmla="*/ 0 w 218"/>
                  <a:gd name="T5" fmla="*/ 0 h 582"/>
                  <a:gd name="T6" fmla="*/ 0 w 218"/>
                  <a:gd name="T7" fmla="*/ 0 h 582"/>
                  <a:gd name="T8" fmla="*/ 0 w 218"/>
                  <a:gd name="T9" fmla="*/ 0 h 5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"/>
                  <a:gd name="T16" fmla="*/ 0 h 582"/>
                  <a:gd name="T17" fmla="*/ 218 w 218"/>
                  <a:gd name="T18" fmla="*/ 582 h 5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" h="582">
                    <a:moveTo>
                      <a:pt x="135" y="443"/>
                    </a:moveTo>
                    <a:lnTo>
                      <a:pt x="0" y="582"/>
                    </a:lnTo>
                    <a:lnTo>
                      <a:pt x="109" y="0"/>
                    </a:lnTo>
                    <a:lnTo>
                      <a:pt x="218" y="0"/>
                    </a:lnTo>
                    <a:lnTo>
                      <a:pt x="135" y="44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5" name="Freeform 387"/>
              <p:cNvSpPr>
                <a:spLocks/>
              </p:cNvSpPr>
              <p:nvPr/>
            </p:nvSpPr>
            <p:spPr bwMode="auto">
              <a:xfrm>
                <a:off x="-7" y="1151"/>
                <a:ext cx="9" cy="18"/>
              </a:xfrm>
              <a:custGeom>
                <a:avLst/>
                <a:gdLst>
                  <a:gd name="T0" fmla="*/ 0 w 218"/>
                  <a:gd name="T1" fmla="*/ 0 h 416"/>
                  <a:gd name="T2" fmla="*/ 0 w 218"/>
                  <a:gd name="T3" fmla="*/ 0 h 416"/>
                  <a:gd name="T4" fmla="*/ 0 w 218"/>
                  <a:gd name="T5" fmla="*/ 0 h 416"/>
                  <a:gd name="T6" fmla="*/ 0 w 218"/>
                  <a:gd name="T7" fmla="*/ 0 h 416"/>
                  <a:gd name="T8" fmla="*/ 0 w 218"/>
                  <a:gd name="T9" fmla="*/ 0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"/>
                  <a:gd name="T16" fmla="*/ 0 h 416"/>
                  <a:gd name="T17" fmla="*/ 218 w 218"/>
                  <a:gd name="T18" fmla="*/ 416 h 4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" h="416">
                    <a:moveTo>
                      <a:pt x="164" y="277"/>
                    </a:moveTo>
                    <a:lnTo>
                      <a:pt x="0" y="416"/>
                    </a:lnTo>
                    <a:lnTo>
                      <a:pt x="81" y="0"/>
                    </a:lnTo>
                    <a:lnTo>
                      <a:pt x="218" y="0"/>
                    </a:lnTo>
                    <a:lnTo>
                      <a:pt x="164" y="27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6" name="Freeform 388"/>
              <p:cNvSpPr>
                <a:spLocks/>
              </p:cNvSpPr>
              <p:nvPr/>
            </p:nvSpPr>
            <p:spPr bwMode="auto">
              <a:xfrm>
                <a:off x="0" y="1151"/>
                <a:ext cx="6" cy="10"/>
              </a:xfrm>
              <a:custGeom>
                <a:avLst/>
                <a:gdLst>
                  <a:gd name="T0" fmla="*/ 0 w 136"/>
                  <a:gd name="T1" fmla="*/ 0 h 222"/>
                  <a:gd name="T2" fmla="*/ 0 w 136"/>
                  <a:gd name="T3" fmla="*/ 0 h 222"/>
                  <a:gd name="T4" fmla="*/ 0 w 136"/>
                  <a:gd name="T5" fmla="*/ 0 h 222"/>
                  <a:gd name="T6" fmla="*/ 0 w 136"/>
                  <a:gd name="T7" fmla="*/ 0 h 222"/>
                  <a:gd name="T8" fmla="*/ 0 w 136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6"/>
                  <a:gd name="T16" fmla="*/ 0 h 222"/>
                  <a:gd name="T17" fmla="*/ 136 w 136"/>
                  <a:gd name="T18" fmla="*/ 222 h 2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6" h="222">
                    <a:moveTo>
                      <a:pt x="109" y="111"/>
                    </a:moveTo>
                    <a:lnTo>
                      <a:pt x="0" y="222"/>
                    </a:lnTo>
                    <a:lnTo>
                      <a:pt x="55" y="0"/>
                    </a:lnTo>
                    <a:lnTo>
                      <a:pt x="136" y="0"/>
                    </a:lnTo>
                    <a:lnTo>
                      <a:pt x="109" y="11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7" name="Freeform 389"/>
              <p:cNvSpPr>
                <a:spLocks/>
              </p:cNvSpPr>
              <p:nvPr/>
            </p:nvSpPr>
            <p:spPr bwMode="auto">
              <a:xfrm>
                <a:off x="6" y="1151"/>
                <a:ext cx="4" cy="4"/>
              </a:xfrm>
              <a:custGeom>
                <a:avLst/>
                <a:gdLst>
                  <a:gd name="T0" fmla="*/ 0 w 110"/>
                  <a:gd name="T1" fmla="*/ 0 h 83"/>
                  <a:gd name="T2" fmla="*/ 0 w 110"/>
                  <a:gd name="T3" fmla="*/ 0 h 83"/>
                  <a:gd name="T4" fmla="*/ 0 w 110"/>
                  <a:gd name="T5" fmla="*/ 0 h 83"/>
                  <a:gd name="T6" fmla="*/ 0 w 11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0"/>
                  <a:gd name="T13" fmla="*/ 0 h 83"/>
                  <a:gd name="T14" fmla="*/ 110 w 110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0" h="83">
                    <a:moveTo>
                      <a:pt x="0" y="83"/>
                    </a:moveTo>
                    <a:lnTo>
                      <a:pt x="28" y="0"/>
                    </a:lnTo>
                    <a:lnTo>
                      <a:pt x="110" y="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8" name="Freeform 390"/>
              <p:cNvSpPr>
                <a:spLocks/>
              </p:cNvSpPr>
              <p:nvPr/>
            </p:nvSpPr>
            <p:spPr bwMode="auto">
              <a:xfrm>
                <a:off x="11" y="1151"/>
                <a:ext cx="3" cy="4"/>
              </a:xfrm>
              <a:custGeom>
                <a:avLst/>
                <a:gdLst>
                  <a:gd name="T0" fmla="*/ 0 w 82"/>
                  <a:gd name="T1" fmla="*/ 0 h 83"/>
                  <a:gd name="T2" fmla="*/ 0 w 82"/>
                  <a:gd name="T3" fmla="*/ 0 h 83"/>
                  <a:gd name="T4" fmla="*/ 0 w 82"/>
                  <a:gd name="T5" fmla="*/ 0 h 83"/>
                  <a:gd name="T6" fmla="*/ 0 w 82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2"/>
                  <a:gd name="T13" fmla="*/ 0 h 83"/>
                  <a:gd name="T14" fmla="*/ 82 w 82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2" h="83">
                    <a:moveTo>
                      <a:pt x="82" y="83"/>
                    </a:moveTo>
                    <a:lnTo>
                      <a:pt x="0" y="0"/>
                    </a:lnTo>
                    <a:lnTo>
                      <a:pt x="82" y="0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9" name="Freeform 391"/>
              <p:cNvSpPr>
                <a:spLocks/>
              </p:cNvSpPr>
              <p:nvPr/>
            </p:nvSpPr>
            <p:spPr bwMode="auto">
              <a:xfrm>
                <a:off x="15" y="1151"/>
                <a:ext cx="6" cy="11"/>
              </a:xfrm>
              <a:custGeom>
                <a:avLst/>
                <a:gdLst>
                  <a:gd name="T0" fmla="*/ 0 w 164"/>
                  <a:gd name="T1" fmla="*/ 0 h 249"/>
                  <a:gd name="T2" fmla="*/ 0 w 164"/>
                  <a:gd name="T3" fmla="*/ 0 h 249"/>
                  <a:gd name="T4" fmla="*/ 0 w 164"/>
                  <a:gd name="T5" fmla="*/ 0 h 249"/>
                  <a:gd name="T6" fmla="*/ 0 w 164"/>
                  <a:gd name="T7" fmla="*/ 0 h 249"/>
                  <a:gd name="T8" fmla="*/ 0 w 164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4"/>
                  <a:gd name="T16" fmla="*/ 0 h 249"/>
                  <a:gd name="T17" fmla="*/ 164 w 164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4" h="249">
                    <a:moveTo>
                      <a:pt x="164" y="249"/>
                    </a:moveTo>
                    <a:lnTo>
                      <a:pt x="0" y="111"/>
                    </a:lnTo>
                    <a:lnTo>
                      <a:pt x="0" y="0"/>
                    </a:lnTo>
                    <a:lnTo>
                      <a:pt x="110" y="0"/>
                    </a:lnTo>
                    <a:lnTo>
                      <a:pt x="164" y="24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0" name="Freeform 392"/>
              <p:cNvSpPr>
                <a:spLocks/>
              </p:cNvSpPr>
              <p:nvPr/>
            </p:nvSpPr>
            <p:spPr bwMode="auto">
              <a:xfrm>
                <a:off x="20" y="1151"/>
                <a:ext cx="8" cy="18"/>
              </a:xfrm>
              <a:custGeom>
                <a:avLst/>
                <a:gdLst>
                  <a:gd name="T0" fmla="*/ 0 w 191"/>
                  <a:gd name="T1" fmla="*/ 0 h 416"/>
                  <a:gd name="T2" fmla="*/ 0 w 191"/>
                  <a:gd name="T3" fmla="*/ 0 h 416"/>
                  <a:gd name="T4" fmla="*/ 0 w 191"/>
                  <a:gd name="T5" fmla="*/ 0 h 416"/>
                  <a:gd name="T6" fmla="*/ 0 w 191"/>
                  <a:gd name="T7" fmla="*/ 0 h 416"/>
                  <a:gd name="T8" fmla="*/ 0 w 191"/>
                  <a:gd name="T9" fmla="*/ 0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1"/>
                  <a:gd name="T16" fmla="*/ 0 h 416"/>
                  <a:gd name="T17" fmla="*/ 191 w 191"/>
                  <a:gd name="T18" fmla="*/ 416 h 4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1" h="416">
                    <a:moveTo>
                      <a:pt x="191" y="416"/>
                    </a:moveTo>
                    <a:lnTo>
                      <a:pt x="82" y="304"/>
                    </a:lnTo>
                    <a:lnTo>
                      <a:pt x="0" y="0"/>
                    </a:lnTo>
                    <a:lnTo>
                      <a:pt x="136" y="0"/>
                    </a:lnTo>
                    <a:lnTo>
                      <a:pt x="191" y="416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1" name="Freeform 393"/>
              <p:cNvSpPr>
                <a:spLocks/>
              </p:cNvSpPr>
              <p:nvPr/>
            </p:nvSpPr>
            <p:spPr bwMode="auto">
              <a:xfrm>
                <a:off x="27" y="1151"/>
                <a:ext cx="8" cy="25"/>
              </a:xfrm>
              <a:custGeom>
                <a:avLst/>
                <a:gdLst>
                  <a:gd name="T0" fmla="*/ 0 w 219"/>
                  <a:gd name="T1" fmla="*/ 0 h 582"/>
                  <a:gd name="T2" fmla="*/ 0 w 219"/>
                  <a:gd name="T3" fmla="*/ 0 h 582"/>
                  <a:gd name="T4" fmla="*/ 0 w 219"/>
                  <a:gd name="T5" fmla="*/ 0 h 582"/>
                  <a:gd name="T6" fmla="*/ 0 w 219"/>
                  <a:gd name="T7" fmla="*/ 0 h 582"/>
                  <a:gd name="T8" fmla="*/ 0 w 219"/>
                  <a:gd name="T9" fmla="*/ 0 h 5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9"/>
                  <a:gd name="T16" fmla="*/ 0 h 582"/>
                  <a:gd name="T17" fmla="*/ 219 w 219"/>
                  <a:gd name="T18" fmla="*/ 582 h 5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9" h="582">
                    <a:moveTo>
                      <a:pt x="219" y="582"/>
                    </a:moveTo>
                    <a:lnTo>
                      <a:pt x="82" y="443"/>
                    </a:lnTo>
                    <a:lnTo>
                      <a:pt x="0" y="0"/>
                    </a:lnTo>
                    <a:lnTo>
                      <a:pt x="110" y="0"/>
                    </a:lnTo>
                    <a:lnTo>
                      <a:pt x="219" y="58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2" name="Freeform 394"/>
              <p:cNvSpPr>
                <a:spLocks/>
              </p:cNvSpPr>
              <p:nvPr/>
            </p:nvSpPr>
            <p:spPr bwMode="auto">
              <a:xfrm>
                <a:off x="32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w 300"/>
                  <a:gd name="T11" fmla="*/ 0 h 7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0"/>
                  <a:gd name="T19" fmla="*/ 0 h 748"/>
                  <a:gd name="T20" fmla="*/ 300 w 300"/>
                  <a:gd name="T21" fmla="*/ 748 h 7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0" h="748">
                    <a:moveTo>
                      <a:pt x="300" y="748"/>
                    </a:moveTo>
                    <a:lnTo>
                      <a:pt x="273" y="748"/>
                    </a:lnTo>
                    <a:lnTo>
                      <a:pt x="137" y="609"/>
                    </a:lnTo>
                    <a:lnTo>
                      <a:pt x="0" y="0"/>
                    </a:lnTo>
                    <a:lnTo>
                      <a:pt x="163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3" name="Freeform 395"/>
              <p:cNvSpPr>
                <a:spLocks/>
              </p:cNvSpPr>
              <p:nvPr/>
            </p:nvSpPr>
            <p:spPr bwMode="auto">
              <a:xfrm>
                <a:off x="39" y="1151"/>
                <a:ext cx="13" cy="33"/>
              </a:xfrm>
              <a:custGeom>
                <a:avLst/>
                <a:gdLst>
                  <a:gd name="T0" fmla="*/ 0 w 328"/>
                  <a:gd name="T1" fmla="*/ 0 h 748"/>
                  <a:gd name="T2" fmla="*/ 0 w 328"/>
                  <a:gd name="T3" fmla="*/ 0 h 748"/>
                  <a:gd name="T4" fmla="*/ 0 w 328"/>
                  <a:gd name="T5" fmla="*/ 0 h 748"/>
                  <a:gd name="T6" fmla="*/ 0 w 328"/>
                  <a:gd name="T7" fmla="*/ 0 h 748"/>
                  <a:gd name="T8" fmla="*/ 0 w 328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748"/>
                  <a:gd name="T17" fmla="*/ 328 w 328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748">
                    <a:moveTo>
                      <a:pt x="191" y="0"/>
                    </a:moveTo>
                    <a:lnTo>
                      <a:pt x="328" y="748"/>
                    </a:lnTo>
                    <a:lnTo>
                      <a:pt x="164" y="748"/>
                    </a:lnTo>
                    <a:lnTo>
                      <a:pt x="0" y="0"/>
                    </a:ln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4" name="Freeform 396"/>
              <p:cNvSpPr>
                <a:spLocks/>
              </p:cNvSpPr>
              <p:nvPr/>
            </p:nvSpPr>
            <p:spPr bwMode="auto">
              <a:xfrm>
                <a:off x="49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300" y="748"/>
                    </a:moveTo>
                    <a:lnTo>
                      <a:pt x="137" y="748"/>
                    </a:lnTo>
                    <a:lnTo>
                      <a:pt x="0" y="0"/>
                    </a:lnTo>
                    <a:lnTo>
                      <a:pt x="163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5" name="Freeform 397"/>
              <p:cNvSpPr>
                <a:spLocks/>
              </p:cNvSpPr>
              <p:nvPr/>
            </p:nvSpPr>
            <p:spPr bwMode="auto">
              <a:xfrm>
                <a:off x="56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w 300"/>
                  <a:gd name="T11" fmla="*/ 0 h 7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0"/>
                  <a:gd name="T19" fmla="*/ 0 h 748"/>
                  <a:gd name="T20" fmla="*/ 300 w 300"/>
                  <a:gd name="T21" fmla="*/ 748 h 7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0" h="748">
                    <a:moveTo>
                      <a:pt x="300" y="692"/>
                    </a:moveTo>
                    <a:lnTo>
                      <a:pt x="300" y="748"/>
                    </a:lnTo>
                    <a:lnTo>
                      <a:pt x="136" y="748"/>
                    </a:lnTo>
                    <a:lnTo>
                      <a:pt x="0" y="0"/>
                    </a:lnTo>
                    <a:lnTo>
                      <a:pt x="164" y="0"/>
                    </a:lnTo>
                    <a:lnTo>
                      <a:pt x="300" y="69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6" name="Freeform 398"/>
              <p:cNvSpPr>
                <a:spLocks/>
              </p:cNvSpPr>
              <p:nvPr/>
            </p:nvSpPr>
            <p:spPr bwMode="auto">
              <a:xfrm>
                <a:off x="64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300" y="748"/>
                    </a:moveTo>
                    <a:lnTo>
                      <a:pt x="137" y="748"/>
                    </a:lnTo>
                    <a:lnTo>
                      <a:pt x="0" y="0"/>
                    </a:lnTo>
                    <a:lnTo>
                      <a:pt x="163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7" name="Freeform 399"/>
              <p:cNvSpPr>
                <a:spLocks/>
              </p:cNvSpPr>
              <p:nvPr/>
            </p:nvSpPr>
            <p:spPr bwMode="auto">
              <a:xfrm>
                <a:off x="72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300" y="748"/>
                    </a:moveTo>
                    <a:lnTo>
                      <a:pt x="164" y="748"/>
                    </a:lnTo>
                    <a:lnTo>
                      <a:pt x="0" y="0"/>
                    </a:lnTo>
                    <a:lnTo>
                      <a:pt x="164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8" name="Freeform 400"/>
              <p:cNvSpPr>
                <a:spLocks/>
              </p:cNvSpPr>
              <p:nvPr/>
            </p:nvSpPr>
            <p:spPr bwMode="auto">
              <a:xfrm>
                <a:off x="79" y="1151"/>
                <a:ext cx="13" cy="33"/>
              </a:xfrm>
              <a:custGeom>
                <a:avLst/>
                <a:gdLst>
                  <a:gd name="T0" fmla="*/ 0 w 327"/>
                  <a:gd name="T1" fmla="*/ 0 h 748"/>
                  <a:gd name="T2" fmla="*/ 0 w 327"/>
                  <a:gd name="T3" fmla="*/ 0 h 748"/>
                  <a:gd name="T4" fmla="*/ 0 w 327"/>
                  <a:gd name="T5" fmla="*/ 0 h 748"/>
                  <a:gd name="T6" fmla="*/ 0 w 327"/>
                  <a:gd name="T7" fmla="*/ 0 h 748"/>
                  <a:gd name="T8" fmla="*/ 0 w 327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7"/>
                  <a:gd name="T16" fmla="*/ 0 h 748"/>
                  <a:gd name="T17" fmla="*/ 327 w 327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7" h="748">
                    <a:moveTo>
                      <a:pt x="327" y="748"/>
                    </a:moveTo>
                    <a:lnTo>
                      <a:pt x="164" y="748"/>
                    </a:lnTo>
                    <a:lnTo>
                      <a:pt x="0" y="0"/>
                    </a:lnTo>
                    <a:lnTo>
                      <a:pt x="164" y="0"/>
                    </a:lnTo>
                    <a:lnTo>
                      <a:pt x="327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9" name="Freeform 401"/>
              <p:cNvSpPr>
                <a:spLocks/>
              </p:cNvSpPr>
              <p:nvPr/>
            </p:nvSpPr>
            <p:spPr bwMode="auto">
              <a:xfrm>
                <a:off x="88" y="1151"/>
                <a:ext cx="10" cy="33"/>
              </a:xfrm>
              <a:custGeom>
                <a:avLst/>
                <a:gdLst>
                  <a:gd name="T0" fmla="*/ 0 w 274"/>
                  <a:gd name="T1" fmla="*/ 0 h 748"/>
                  <a:gd name="T2" fmla="*/ 0 w 274"/>
                  <a:gd name="T3" fmla="*/ 0 h 748"/>
                  <a:gd name="T4" fmla="*/ 0 w 274"/>
                  <a:gd name="T5" fmla="*/ 0 h 748"/>
                  <a:gd name="T6" fmla="*/ 0 w 274"/>
                  <a:gd name="T7" fmla="*/ 0 h 748"/>
                  <a:gd name="T8" fmla="*/ 0 w 274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4"/>
                  <a:gd name="T16" fmla="*/ 0 h 748"/>
                  <a:gd name="T17" fmla="*/ 274 w 274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4" h="748">
                    <a:moveTo>
                      <a:pt x="274" y="748"/>
                    </a:moveTo>
                    <a:lnTo>
                      <a:pt x="137" y="748"/>
                    </a:lnTo>
                    <a:lnTo>
                      <a:pt x="0" y="0"/>
                    </a:lnTo>
                    <a:lnTo>
                      <a:pt x="165" y="0"/>
                    </a:lnTo>
                    <a:lnTo>
                      <a:pt x="274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0" name="Freeform 402"/>
              <p:cNvSpPr>
                <a:spLocks/>
              </p:cNvSpPr>
              <p:nvPr/>
            </p:nvSpPr>
            <p:spPr bwMode="auto">
              <a:xfrm>
                <a:off x="10" y="1153"/>
                <a:ext cx="22" cy="22"/>
              </a:xfrm>
              <a:custGeom>
                <a:avLst/>
                <a:gdLst>
                  <a:gd name="T0" fmla="*/ 0 w 573"/>
                  <a:gd name="T1" fmla="*/ 0 h 499"/>
                  <a:gd name="T2" fmla="*/ 0 w 573"/>
                  <a:gd name="T3" fmla="*/ 0 h 499"/>
                  <a:gd name="T4" fmla="*/ 0 w 573"/>
                  <a:gd name="T5" fmla="*/ 0 h 499"/>
                  <a:gd name="T6" fmla="*/ 0 w 573"/>
                  <a:gd name="T7" fmla="*/ 0 h 49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73"/>
                  <a:gd name="T13" fmla="*/ 0 h 499"/>
                  <a:gd name="T14" fmla="*/ 573 w 573"/>
                  <a:gd name="T15" fmla="*/ 499 h 49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73" h="499">
                    <a:moveTo>
                      <a:pt x="0" y="139"/>
                    </a:moveTo>
                    <a:lnTo>
                      <a:pt x="0" y="0"/>
                    </a:lnTo>
                    <a:lnTo>
                      <a:pt x="573" y="49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1" name="Freeform 403"/>
              <p:cNvSpPr>
                <a:spLocks/>
              </p:cNvSpPr>
              <p:nvPr/>
            </p:nvSpPr>
            <p:spPr bwMode="auto">
              <a:xfrm>
                <a:off x="-16" y="1153"/>
                <a:ext cx="25" cy="29"/>
              </a:xfrm>
              <a:custGeom>
                <a:avLst/>
                <a:gdLst>
                  <a:gd name="T0" fmla="*/ 0 w 655"/>
                  <a:gd name="T1" fmla="*/ 0 h 666"/>
                  <a:gd name="T2" fmla="*/ 0 w 655"/>
                  <a:gd name="T3" fmla="*/ 0 h 666"/>
                  <a:gd name="T4" fmla="*/ 0 w 655"/>
                  <a:gd name="T5" fmla="*/ 0 h 666"/>
                  <a:gd name="T6" fmla="*/ 0 w 655"/>
                  <a:gd name="T7" fmla="*/ 0 h 6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5"/>
                  <a:gd name="T13" fmla="*/ 0 h 666"/>
                  <a:gd name="T14" fmla="*/ 655 w 655"/>
                  <a:gd name="T15" fmla="*/ 666 h 6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5" h="666">
                    <a:moveTo>
                      <a:pt x="655" y="139"/>
                    </a:moveTo>
                    <a:lnTo>
                      <a:pt x="0" y="666"/>
                    </a:lnTo>
                    <a:lnTo>
                      <a:pt x="655" y="0"/>
                    </a:lnTo>
                    <a:lnTo>
                      <a:pt x="655" y="13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2" name="Freeform 404"/>
              <p:cNvSpPr>
                <a:spLocks/>
              </p:cNvSpPr>
              <p:nvPr/>
            </p:nvSpPr>
            <p:spPr bwMode="auto">
              <a:xfrm>
                <a:off x="10" y="1162"/>
                <a:ext cx="32" cy="31"/>
              </a:xfrm>
              <a:custGeom>
                <a:avLst/>
                <a:gdLst>
                  <a:gd name="T0" fmla="*/ 0 w 846"/>
                  <a:gd name="T1" fmla="*/ 0 h 721"/>
                  <a:gd name="T2" fmla="*/ 0 w 846"/>
                  <a:gd name="T3" fmla="*/ 0 h 721"/>
                  <a:gd name="T4" fmla="*/ 0 w 846"/>
                  <a:gd name="T5" fmla="*/ 0 h 721"/>
                  <a:gd name="T6" fmla="*/ 0 w 846"/>
                  <a:gd name="T7" fmla="*/ 0 h 721"/>
                  <a:gd name="T8" fmla="*/ 0 w 846"/>
                  <a:gd name="T9" fmla="*/ 0 h 721"/>
                  <a:gd name="T10" fmla="*/ 0 w 846"/>
                  <a:gd name="T11" fmla="*/ 0 h 7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6"/>
                  <a:gd name="T19" fmla="*/ 0 h 721"/>
                  <a:gd name="T20" fmla="*/ 846 w 846"/>
                  <a:gd name="T21" fmla="*/ 721 h 7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6" h="721">
                    <a:moveTo>
                      <a:pt x="819" y="527"/>
                    </a:moveTo>
                    <a:lnTo>
                      <a:pt x="846" y="721"/>
                    </a:lnTo>
                    <a:lnTo>
                      <a:pt x="0" y="167"/>
                    </a:lnTo>
                    <a:lnTo>
                      <a:pt x="0" y="0"/>
                    </a:lnTo>
                    <a:lnTo>
                      <a:pt x="736" y="443"/>
                    </a:lnTo>
                    <a:lnTo>
                      <a:pt x="819" y="52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3" name="Freeform 405"/>
              <p:cNvSpPr>
                <a:spLocks/>
              </p:cNvSpPr>
              <p:nvPr/>
            </p:nvSpPr>
            <p:spPr bwMode="auto">
              <a:xfrm>
                <a:off x="-19" y="1162"/>
                <a:ext cx="28" cy="30"/>
              </a:xfrm>
              <a:custGeom>
                <a:avLst/>
                <a:gdLst>
                  <a:gd name="T0" fmla="*/ 0 w 737"/>
                  <a:gd name="T1" fmla="*/ 0 h 693"/>
                  <a:gd name="T2" fmla="*/ 0 w 737"/>
                  <a:gd name="T3" fmla="*/ 0 h 693"/>
                  <a:gd name="T4" fmla="*/ 0 w 737"/>
                  <a:gd name="T5" fmla="*/ 0 h 693"/>
                  <a:gd name="T6" fmla="*/ 0 w 737"/>
                  <a:gd name="T7" fmla="*/ 0 h 693"/>
                  <a:gd name="T8" fmla="*/ 0 w 737"/>
                  <a:gd name="T9" fmla="*/ 0 h 6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7"/>
                  <a:gd name="T16" fmla="*/ 0 h 693"/>
                  <a:gd name="T17" fmla="*/ 737 w 737"/>
                  <a:gd name="T18" fmla="*/ 693 h 6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7" h="693">
                    <a:moveTo>
                      <a:pt x="737" y="167"/>
                    </a:moveTo>
                    <a:lnTo>
                      <a:pt x="0" y="693"/>
                    </a:lnTo>
                    <a:lnTo>
                      <a:pt x="28" y="554"/>
                    </a:lnTo>
                    <a:lnTo>
                      <a:pt x="737" y="0"/>
                    </a:lnTo>
                    <a:lnTo>
                      <a:pt x="737" y="167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4" name="Freeform 406"/>
              <p:cNvSpPr>
                <a:spLocks/>
              </p:cNvSpPr>
              <p:nvPr/>
            </p:nvSpPr>
            <p:spPr bwMode="auto">
              <a:xfrm>
                <a:off x="-21" y="1171"/>
                <a:ext cx="30" cy="32"/>
              </a:xfrm>
              <a:custGeom>
                <a:avLst/>
                <a:gdLst>
                  <a:gd name="T0" fmla="*/ 0 w 764"/>
                  <a:gd name="T1" fmla="*/ 0 h 720"/>
                  <a:gd name="T2" fmla="*/ 0 w 764"/>
                  <a:gd name="T3" fmla="*/ 0 h 720"/>
                  <a:gd name="T4" fmla="*/ 0 w 764"/>
                  <a:gd name="T5" fmla="*/ 0 h 720"/>
                  <a:gd name="T6" fmla="*/ 0 w 764"/>
                  <a:gd name="T7" fmla="*/ 0 h 720"/>
                  <a:gd name="T8" fmla="*/ 0 w 764"/>
                  <a:gd name="T9" fmla="*/ 0 h 720"/>
                  <a:gd name="T10" fmla="*/ 0 w 764"/>
                  <a:gd name="T11" fmla="*/ 0 h 7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64"/>
                  <a:gd name="T19" fmla="*/ 0 h 720"/>
                  <a:gd name="T20" fmla="*/ 764 w 764"/>
                  <a:gd name="T21" fmla="*/ 720 h 7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64" h="720">
                    <a:moveTo>
                      <a:pt x="27" y="720"/>
                    </a:moveTo>
                    <a:lnTo>
                      <a:pt x="0" y="720"/>
                    </a:lnTo>
                    <a:lnTo>
                      <a:pt x="27" y="499"/>
                    </a:lnTo>
                    <a:lnTo>
                      <a:pt x="764" y="0"/>
                    </a:lnTo>
                    <a:lnTo>
                      <a:pt x="764" y="166"/>
                    </a:lnTo>
                    <a:lnTo>
                      <a:pt x="27" y="720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5" name="Freeform 407"/>
              <p:cNvSpPr>
                <a:spLocks/>
              </p:cNvSpPr>
              <p:nvPr/>
            </p:nvSpPr>
            <p:spPr bwMode="auto">
              <a:xfrm>
                <a:off x="10" y="1171"/>
                <a:ext cx="35" cy="32"/>
              </a:xfrm>
              <a:custGeom>
                <a:avLst/>
                <a:gdLst>
                  <a:gd name="T0" fmla="*/ 0 w 901"/>
                  <a:gd name="T1" fmla="*/ 0 h 720"/>
                  <a:gd name="T2" fmla="*/ 0 w 901"/>
                  <a:gd name="T3" fmla="*/ 0 h 720"/>
                  <a:gd name="T4" fmla="*/ 0 w 901"/>
                  <a:gd name="T5" fmla="*/ 0 h 720"/>
                  <a:gd name="T6" fmla="*/ 0 w 901"/>
                  <a:gd name="T7" fmla="*/ 0 h 720"/>
                  <a:gd name="T8" fmla="*/ 0 w 901"/>
                  <a:gd name="T9" fmla="*/ 0 h 720"/>
                  <a:gd name="T10" fmla="*/ 0 w 901"/>
                  <a:gd name="T11" fmla="*/ 0 h 7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01"/>
                  <a:gd name="T19" fmla="*/ 0 h 720"/>
                  <a:gd name="T20" fmla="*/ 901 w 901"/>
                  <a:gd name="T21" fmla="*/ 720 h 7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01" h="720">
                    <a:moveTo>
                      <a:pt x="901" y="720"/>
                    </a:moveTo>
                    <a:lnTo>
                      <a:pt x="736" y="609"/>
                    </a:lnTo>
                    <a:lnTo>
                      <a:pt x="0" y="166"/>
                    </a:lnTo>
                    <a:lnTo>
                      <a:pt x="0" y="0"/>
                    </a:lnTo>
                    <a:lnTo>
                      <a:pt x="873" y="526"/>
                    </a:lnTo>
                    <a:lnTo>
                      <a:pt x="901" y="720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6" name="Freeform 408"/>
              <p:cNvSpPr>
                <a:spLocks/>
              </p:cNvSpPr>
              <p:nvPr/>
            </p:nvSpPr>
            <p:spPr bwMode="auto">
              <a:xfrm>
                <a:off x="10" y="1181"/>
                <a:ext cx="36" cy="34"/>
              </a:xfrm>
              <a:custGeom>
                <a:avLst/>
                <a:gdLst>
                  <a:gd name="T0" fmla="*/ 0 w 928"/>
                  <a:gd name="T1" fmla="*/ 0 h 776"/>
                  <a:gd name="T2" fmla="*/ 0 w 928"/>
                  <a:gd name="T3" fmla="*/ 0 h 776"/>
                  <a:gd name="T4" fmla="*/ 0 w 928"/>
                  <a:gd name="T5" fmla="*/ 0 h 776"/>
                  <a:gd name="T6" fmla="*/ 0 w 928"/>
                  <a:gd name="T7" fmla="*/ 0 h 776"/>
                  <a:gd name="T8" fmla="*/ 0 w 928"/>
                  <a:gd name="T9" fmla="*/ 0 h 776"/>
                  <a:gd name="T10" fmla="*/ 0 w 928"/>
                  <a:gd name="T11" fmla="*/ 0 h 7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28"/>
                  <a:gd name="T19" fmla="*/ 0 h 776"/>
                  <a:gd name="T20" fmla="*/ 928 w 928"/>
                  <a:gd name="T21" fmla="*/ 776 h 77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28" h="776">
                    <a:moveTo>
                      <a:pt x="928" y="665"/>
                    </a:moveTo>
                    <a:lnTo>
                      <a:pt x="928" y="776"/>
                    </a:lnTo>
                    <a:lnTo>
                      <a:pt x="0" y="222"/>
                    </a:lnTo>
                    <a:lnTo>
                      <a:pt x="0" y="0"/>
                    </a:lnTo>
                    <a:lnTo>
                      <a:pt x="901" y="527"/>
                    </a:lnTo>
                    <a:lnTo>
                      <a:pt x="928" y="66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7" name="Freeform 409"/>
              <p:cNvSpPr>
                <a:spLocks/>
              </p:cNvSpPr>
              <p:nvPr/>
            </p:nvSpPr>
            <p:spPr bwMode="auto">
              <a:xfrm>
                <a:off x="-22" y="1181"/>
                <a:ext cx="31" cy="34"/>
              </a:xfrm>
              <a:custGeom>
                <a:avLst/>
                <a:gdLst>
                  <a:gd name="T0" fmla="*/ 0 w 791"/>
                  <a:gd name="T1" fmla="*/ 0 h 776"/>
                  <a:gd name="T2" fmla="*/ 0 w 791"/>
                  <a:gd name="T3" fmla="*/ 0 h 776"/>
                  <a:gd name="T4" fmla="*/ 0 w 791"/>
                  <a:gd name="T5" fmla="*/ 0 h 776"/>
                  <a:gd name="T6" fmla="*/ 0 w 791"/>
                  <a:gd name="T7" fmla="*/ 0 h 776"/>
                  <a:gd name="T8" fmla="*/ 0 w 791"/>
                  <a:gd name="T9" fmla="*/ 0 h 7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1"/>
                  <a:gd name="T16" fmla="*/ 0 h 776"/>
                  <a:gd name="T17" fmla="*/ 791 w 791"/>
                  <a:gd name="T18" fmla="*/ 776 h 7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1" h="776">
                    <a:moveTo>
                      <a:pt x="791" y="222"/>
                    </a:moveTo>
                    <a:lnTo>
                      <a:pt x="0" y="776"/>
                    </a:lnTo>
                    <a:lnTo>
                      <a:pt x="27" y="554"/>
                    </a:lnTo>
                    <a:lnTo>
                      <a:pt x="791" y="0"/>
                    </a:lnTo>
                    <a:lnTo>
                      <a:pt x="791" y="222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8" name="Rectangle 410"/>
              <p:cNvSpPr>
                <a:spLocks noChangeArrowheads="1"/>
              </p:cNvSpPr>
              <p:nvPr/>
            </p:nvSpPr>
            <p:spPr bwMode="auto">
              <a:xfrm>
                <a:off x="-75" y="1185"/>
                <a:ext cx="5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9" name="Rectangle 411"/>
              <p:cNvSpPr>
                <a:spLocks noChangeArrowheads="1"/>
              </p:cNvSpPr>
              <p:nvPr/>
            </p:nvSpPr>
            <p:spPr bwMode="auto">
              <a:xfrm>
                <a:off x="-69" y="1185"/>
                <a:ext cx="8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0" name="Rectangle 412"/>
              <p:cNvSpPr>
                <a:spLocks noChangeArrowheads="1"/>
              </p:cNvSpPr>
              <p:nvPr/>
            </p:nvSpPr>
            <p:spPr bwMode="auto">
              <a:xfrm>
                <a:off x="-60" y="1185"/>
                <a:ext cx="7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1" name="Rectangle 413"/>
              <p:cNvSpPr>
                <a:spLocks noChangeArrowheads="1"/>
              </p:cNvSpPr>
              <p:nvPr/>
            </p:nvSpPr>
            <p:spPr bwMode="auto">
              <a:xfrm>
                <a:off x="-52" y="1185"/>
                <a:ext cx="6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2" name="Rectangle 414"/>
              <p:cNvSpPr>
                <a:spLocks noChangeArrowheads="1"/>
              </p:cNvSpPr>
              <p:nvPr/>
            </p:nvSpPr>
            <p:spPr bwMode="auto">
              <a:xfrm>
                <a:off x="-45" y="1185"/>
                <a:ext cx="7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3" name="Rectangle 415"/>
              <p:cNvSpPr>
                <a:spLocks noChangeArrowheads="1"/>
              </p:cNvSpPr>
              <p:nvPr/>
            </p:nvSpPr>
            <p:spPr bwMode="auto">
              <a:xfrm>
                <a:off x="-36" y="1185"/>
                <a:ext cx="6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4" name="Rectangle 416"/>
              <p:cNvSpPr>
                <a:spLocks noChangeArrowheads="1"/>
              </p:cNvSpPr>
              <p:nvPr/>
            </p:nvSpPr>
            <p:spPr bwMode="auto">
              <a:xfrm>
                <a:off x="-29" y="1185"/>
                <a:ext cx="6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5" name="Freeform 417"/>
              <p:cNvSpPr>
                <a:spLocks/>
              </p:cNvSpPr>
              <p:nvPr/>
            </p:nvSpPr>
            <p:spPr bwMode="auto">
              <a:xfrm>
                <a:off x="-21" y="1185"/>
                <a:ext cx="2" cy="1"/>
              </a:xfrm>
              <a:custGeom>
                <a:avLst/>
                <a:gdLst>
                  <a:gd name="T0" fmla="*/ 0 w 27"/>
                  <a:gd name="T1" fmla="*/ 0 h 27"/>
                  <a:gd name="T2" fmla="*/ 0 w 27"/>
                  <a:gd name="T3" fmla="*/ 0 h 27"/>
                  <a:gd name="T4" fmla="*/ 0 w 27"/>
                  <a:gd name="T5" fmla="*/ 0 h 27"/>
                  <a:gd name="T6" fmla="*/ 0 w 27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27"/>
                  <a:gd name="T14" fmla="*/ 27 w 27"/>
                  <a:gd name="T15" fmla="*/ 27 h 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27">
                    <a:moveTo>
                      <a:pt x="0" y="27"/>
                    </a:moveTo>
                    <a:lnTo>
                      <a:pt x="0" y="0"/>
                    </a:lnTo>
                    <a:lnTo>
                      <a:pt x="27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6" name="Rectangle 418"/>
              <p:cNvSpPr>
                <a:spLocks noChangeArrowheads="1"/>
              </p:cNvSpPr>
              <p:nvPr/>
            </p:nvSpPr>
            <p:spPr bwMode="auto">
              <a:xfrm>
                <a:off x="44" y="1185"/>
                <a:ext cx="55" cy="2"/>
              </a:xfrm>
              <a:prstGeom prst="rect">
                <a:avLst/>
              </a:prstGeom>
              <a:solidFill>
                <a:srgbClr val="3F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7" name="Freeform 419"/>
              <p:cNvSpPr>
                <a:spLocks/>
              </p:cNvSpPr>
              <p:nvPr/>
            </p:nvSpPr>
            <p:spPr bwMode="auto">
              <a:xfrm>
                <a:off x="-79" y="1187"/>
                <a:ext cx="4" cy="56"/>
              </a:xfrm>
              <a:custGeom>
                <a:avLst/>
                <a:gdLst>
                  <a:gd name="T0" fmla="*/ 0 w 109"/>
                  <a:gd name="T1" fmla="*/ 0 h 1274"/>
                  <a:gd name="T2" fmla="*/ 0 w 109"/>
                  <a:gd name="T3" fmla="*/ 0 h 1274"/>
                  <a:gd name="T4" fmla="*/ 0 w 109"/>
                  <a:gd name="T5" fmla="*/ 0 h 1274"/>
                  <a:gd name="T6" fmla="*/ 0 w 109"/>
                  <a:gd name="T7" fmla="*/ 0 h 1274"/>
                  <a:gd name="T8" fmla="*/ 0 w 109"/>
                  <a:gd name="T9" fmla="*/ 0 h 1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"/>
                  <a:gd name="T16" fmla="*/ 0 h 1274"/>
                  <a:gd name="T17" fmla="*/ 109 w 109"/>
                  <a:gd name="T18" fmla="*/ 1274 h 1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" h="1274">
                    <a:moveTo>
                      <a:pt x="0" y="1274"/>
                    </a:moveTo>
                    <a:lnTo>
                      <a:pt x="0" y="305"/>
                    </a:lnTo>
                    <a:lnTo>
                      <a:pt x="109" y="0"/>
                    </a:lnTo>
                    <a:lnTo>
                      <a:pt x="109" y="914"/>
                    </a:lnTo>
                    <a:lnTo>
                      <a:pt x="0" y="127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8" name="Freeform 420"/>
              <p:cNvSpPr>
                <a:spLocks/>
              </p:cNvSpPr>
              <p:nvPr/>
            </p:nvSpPr>
            <p:spPr bwMode="auto">
              <a:xfrm>
                <a:off x="-74" y="1187"/>
                <a:ext cx="52" cy="42"/>
              </a:xfrm>
              <a:custGeom>
                <a:avLst/>
                <a:gdLst>
                  <a:gd name="T0" fmla="*/ 0 w 1365"/>
                  <a:gd name="T1" fmla="*/ 0 h 969"/>
                  <a:gd name="T2" fmla="*/ 0 w 1365"/>
                  <a:gd name="T3" fmla="*/ 0 h 969"/>
                  <a:gd name="T4" fmla="*/ 0 w 1365"/>
                  <a:gd name="T5" fmla="*/ 0 h 969"/>
                  <a:gd name="T6" fmla="*/ 0 w 1365"/>
                  <a:gd name="T7" fmla="*/ 0 h 969"/>
                  <a:gd name="T8" fmla="*/ 0 w 1365"/>
                  <a:gd name="T9" fmla="*/ 0 h 969"/>
                  <a:gd name="T10" fmla="*/ 0 w 1365"/>
                  <a:gd name="T11" fmla="*/ 0 h 969"/>
                  <a:gd name="T12" fmla="*/ 0 w 1365"/>
                  <a:gd name="T13" fmla="*/ 0 h 969"/>
                  <a:gd name="T14" fmla="*/ 0 w 1365"/>
                  <a:gd name="T15" fmla="*/ 0 h 969"/>
                  <a:gd name="T16" fmla="*/ 0 w 1365"/>
                  <a:gd name="T17" fmla="*/ 0 h 969"/>
                  <a:gd name="T18" fmla="*/ 0 w 1365"/>
                  <a:gd name="T19" fmla="*/ 0 h 969"/>
                  <a:gd name="T20" fmla="*/ 0 w 1365"/>
                  <a:gd name="T21" fmla="*/ 0 h 969"/>
                  <a:gd name="T22" fmla="*/ 0 w 1365"/>
                  <a:gd name="T23" fmla="*/ 0 h 969"/>
                  <a:gd name="T24" fmla="*/ 0 w 1365"/>
                  <a:gd name="T25" fmla="*/ 0 h 969"/>
                  <a:gd name="T26" fmla="*/ 0 w 1365"/>
                  <a:gd name="T27" fmla="*/ 0 h 969"/>
                  <a:gd name="T28" fmla="*/ 0 w 1365"/>
                  <a:gd name="T29" fmla="*/ 0 h 969"/>
                  <a:gd name="T30" fmla="*/ 0 w 1365"/>
                  <a:gd name="T31" fmla="*/ 0 h 969"/>
                  <a:gd name="T32" fmla="*/ 0 w 1365"/>
                  <a:gd name="T33" fmla="*/ 0 h 969"/>
                  <a:gd name="T34" fmla="*/ 0 w 1365"/>
                  <a:gd name="T35" fmla="*/ 0 h 969"/>
                  <a:gd name="T36" fmla="*/ 0 w 1365"/>
                  <a:gd name="T37" fmla="*/ 0 h 969"/>
                  <a:gd name="T38" fmla="*/ 0 w 1365"/>
                  <a:gd name="T39" fmla="*/ 0 h 969"/>
                  <a:gd name="T40" fmla="*/ 0 w 1365"/>
                  <a:gd name="T41" fmla="*/ 0 h 969"/>
                  <a:gd name="T42" fmla="*/ 0 w 1365"/>
                  <a:gd name="T43" fmla="*/ 0 h 969"/>
                  <a:gd name="T44" fmla="*/ 0 w 1365"/>
                  <a:gd name="T45" fmla="*/ 0 h 969"/>
                  <a:gd name="T46" fmla="*/ 0 w 1365"/>
                  <a:gd name="T47" fmla="*/ 0 h 969"/>
                  <a:gd name="T48" fmla="*/ 0 w 1365"/>
                  <a:gd name="T49" fmla="*/ 0 h 969"/>
                  <a:gd name="T50" fmla="*/ 0 w 1365"/>
                  <a:gd name="T51" fmla="*/ 0 h 969"/>
                  <a:gd name="T52" fmla="*/ 0 w 1365"/>
                  <a:gd name="T53" fmla="*/ 0 h 969"/>
                  <a:gd name="T54" fmla="*/ 0 w 1365"/>
                  <a:gd name="T55" fmla="*/ 0 h 969"/>
                  <a:gd name="T56" fmla="*/ 0 w 1365"/>
                  <a:gd name="T57" fmla="*/ 0 h 969"/>
                  <a:gd name="T58" fmla="*/ 0 w 1365"/>
                  <a:gd name="T59" fmla="*/ 0 h 969"/>
                  <a:gd name="T60" fmla="*/ 0 w 1365"/>
                  <a:gd name="T61" fmla="*/ 0 h 969"/>
                  <a:gd name="T62" fmla="*/ 0 w 1365"/>
                  <a:gd name="T63" fmla="*/ 0 h 969"/>
                  <a:gd name="T64" fmla="*/ 0 w 1365"/>
                  <a:gd name="T65" fmla="*/ 0 h 9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65"/>
                  <a:gd name="T100" fmla="*/ 0 h 969"/>
                  <a:gd name="T101" fmla="*/ 1365 w 1365"/>
                  <a:gd name="T102" fmla="*/ 969 h 96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65" h="969">
                    <a:moveTo>
                      <a:pt x="1038" y="305"/>
                    </a:moveTo>
                    <a:lnTo>
                      <a:pt x="1010" y="305"/>
                    </a:lnTo>
                    <a:lnTo>
                      <a:pt x="955" y="332"/>
                    </a:lnTo>
                    <a:lnTo>
                      <a:pt x="928" y="332"/>
                    </a:lnTo>
                    <a:lnTo>
                      <a:pt x="901" y="360"/>
                    </a:lnTo>
                    <a:lnTo>
                      <a:pt x="873" y="360"/>
                    </a:lnTo>
                    <a:lnTo>
                      <a:pt x="846" y="388"/>
                    </a:lnTo>
                    <a:lnTo>
                      <a:pt x="819" y="415"/>
                    </a:lnTo>
                    <a:lnTo>
                      <a:pt x="792" y="499"/>
                    </a:lnTo>
                    <a:lnTo>
                      <a:pt x="764" y="554"/>
                    </a:lnTo>
                    <a:lnTo>
                      <a:pt x="627" y="665"/>
                    </a:lnTo>
                    <a:lnTo>
                      <a:pt x="627" y="499"/>
                    </a:lnTo>
                    <a:lnTo>
                      <a:pt x="627" y="471"/>
                    </a:lnTo>
                    <a:lnTo>
                      <a:pt x="601" y="444"/>
                    </a:lnTo>
                    <a:lnTo>
                      <a:pt x="573" y="388"/>
                    </a:lnTo>
                    <a:lnTo>
                      <a:pt x="546" y="360"/>
                    </a:lnTo>
                    <a:lnTo>
                      <a:pt x="492" y="332"/>
                    </a:lnTo>
                    <a:lnTo>
                      <a:pt x="464" y="305"/>
                    </a:lnTo>
                    <a:lnTo>
                      <a:pt x="409" y="305"/>
                    </a:lnTo>
                    <a:lnTo>
                      <a:pt x="355" y="305"/>
                    </a:lnTo>
                    <a:lnTo>
                      <a:pt x="300" y="305"/>
                    </a:lnTo>
                    <a:lnTo>
                      <a:pt x="246" y="332"/>
                    </a:lnTo>
                    <a:lnTo>
                      <a:pt x="191" y="360"/>
                    </a:lnTo>
                    <a:lnTo>
                      <a:pt x="164" y="388"/>
                    </a:lnTo>
                    <a:lnTo>
                      <a:pt x="136" y="415"/>
                    </a:lnTo>
                    <a:lnTo>
                      <a:pt x="109" y="444"/>
                    </a:lnTo>
                    <a:lnTo>
                      <a:pt x="81" y="499"/>
                    </a:lnTo>
                    <a:lnTo>
                      <a:pt x="81" y="526"/>
                    </a:lnTo>
                    <a:lnTo>
                      <a:pt x="81" y="969"/>
                    </a:lnTo>
                    <a:lnTo>
                      <a:pt x="0" y="969"/>
                    </a:lnTo>
                    <a:lnTo>
                      <a:pt x="0" y="0"/>
                    </a:lnTo>
                    <a:lnTo>
                      <a:pt x="1365" y="0"/>
                    </a:lnTo>
                    <a:lnTo>
                      <a:pt x="1038" y="30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9" name="Freeform 421"/>
              <p:cNvSpPr>
                <a:spLocks/>
              </p:cNvSpPr>
              <p:nvPr/>
            </p:nvSpPr>
            <p:spPr bwMode="auto">
              <a:xfrm>
                <a:off x="44" y="1187"/>
                <a:ext cx="53" cy="37"/>
              </a:xfrm>
              <a:custGeom>
                <a:avLst/>
                <a:gdLst>
                  <a:gd name="T0" fmla="*/ 0 w 1392"/>
                  <a:gd name="T1" fmla="*/ 0 h 859"/>
                  <a:gd name="T2" fmla="*/ 0 w 1392"/>
                  <a:gd name="T3" fmla="*/ 0 h 859"/>
                  <a:gd name="T4" fmla="*/ 0 w 1392"/>
                  <a:gd name="T5" fmla="*/ 0 h 859"/>
                  <a:gd name="T6" fmla="*/ 0 w 1392"/>
                  <a:gd name="T7" fmla="*/ 0 h 859"/>
                  <a:gd name="T8" fmla="*/ 0 w 1392"/>
                  <a:gd name="T9" fmla="*/ 0 h 859"/>
                  <a:gd name="T10" fmla="*/ 0 w 1392"/>
                  <a:gd name="T11" fmla="*/ 0 h 859"/>
                  <a:gd name="T12" fmla="*/ 0 w 1392"/>
                  <a:gd name="T13" fmla="*/ 0 h 859"/>
                  <a:gd name="T14" fmla="*/ 0 w 1392"/>
                  <a:gd name="T15" fmla="*/ 0 h 859"/>
                  <a:gd name="T16" fmla="*/ 0 w 1392"/>
                  <a:gd name="T17" fmla="*/ 0 h 859"/>
                  <a:gd name="T18" fmla="*/ 0 w 1392"/>
                  <a:gd name="T19" fmla="*/ 0 h 859"/>
                  <a:gd name="T20" fmla="*/ 0 w 1392"/>
                  <a:gd name="T21" fmla="*/ 0 h 859"/>
                  <a:gd name="T22" fmla="*/ 0 w 1392"/>
                  <a:gd name="T23" fmla="*/ 0 h 859"/>
                  <a:gd name="T24" fmla="*/ 0 w 1392"/>
                  <a:gd name="T25" fmla="*/ 0 h 859"/>
                  <a:gd name="T26" fmla="*/ 0 w 1392"/>
                  <a:gd name="T27" fmla="*/ 0 h 859"/>
                  <a:gd name="T28" fmla="*/ 0 w 1392"/>
                  <a:gd name="T29" fmla="*/ 0 h 859"/>
                  <a:gd name="T30" fmla="*/ 0 w 1392"/>
                  <a:gd name="T31" fmla="*/ 0 h 859"/>
                  <a:gd name="T32" fmla="*/ 0 w 1392"/>
                  <a:gd name="T33" fmla="*/ 0 h 859"/>
                  <a:gd name="T34" fmla="*/ 0 w 1392"/>
                  <a:gd name="T35" fmla="*/ 0 h 859"/>
                  <a:gd name="T36" fmla="*/ 0 w 1392"/>
                  <a:gd name="T37" fmla="*/ 0 h 859"/>
                  <a:gd name="T38" fmla="*/ 0 w 1392"/>
                  <a:gd name="T39" fmla="*/ 0 h 8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92"/>
                  <a:gd name="T61" fmla="*/ 0 h 859"/>
                  <a:gd name="T62" fmla="*/ 1392 w 1392"/>
                  <a:gd name="T63" fmla="*/ 859 h 8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92" h="859">
                    <a:moveTo>
                      <a:pt x="1037" y="305"/>
                    </a:moveTo>
                    <a:lnTo>
                      <a:pt x="983" y="332"/>
                    </a:lnTo>
                    <a:lnTo>
                      <a:pt x="901" y="360"/>
                    </a:lnTo>
                    <a:lnTo>
                      <a:pt x="874" y="415"/>
                    </a:lnTo>
                    <a:lnTo>
                      <a:pt x="846" y="499"/>
                    </a:lnTo>
                    <a:lnTo>
                      <a:pt x="683" y="637"/>
                    </a:lnTo>
                    <a:lnTo>
                      <a:pt x="683" y="471"/>
                    </a:lnTo>
                    <a:lnTo>
                      <a:pt x="628" y="360"/>
                    </a:lnTo>
                    <a:lnTo>
                      <a:pt x="546" y="305"/>
                    </a:lnTo>
                    <a:lnTo>
                      <a:pt x="464" y="277"/>
                    </a:lnTo>
                    <a:lnTo>
                      <a:pt x="383" y="277"/>
                    </a:lnTo>
                    <a:lnTo>
                      <a:pt x="328" y="277"/>
                    </a:lnTo>
                    <a:lnTo>
                      <a:pt x="246" y="332"/>
                    </a:lnTo>
                    <a:lnTo>
                      <a:pt x="191" y="415"/>
                    </a:lnTo>
                    <a:lnTo>
                      <a:pt x="137" y="554"/>
                    </a:lnTo>
                    <a:lnTo>
                      <a:pt x="137" y="748"/>
                    </a:lnTo>
                    <a:lnTo>
                      <a:pt x="137" y="859"/>
                    </a:lnTo>
                    <a:lnTo>
                      <a:pt x="0" y="0"/>
                    </a:lnTo>
                    <a:lnTo>
                      <a:pt x="1392" y="0"/>
                    </a:lnTo>
                    <a:lnTo>
                      <a:pt x="1037" y="30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0" name="Freeform 422"/>
              <p:cNvSpPr>
                <a:spLocks/>
              </p:cNvSpPr>
              <p:nvPr/>
            </p:nvSpPr>
            <p:spPr bwMode="auto">
              <a:xfrm>
                <a:off x="85" y="1188"/>
                <a:ext cx="13" cy="41"/>
              </a:xfrm>
              <a:custGeom>
                <a:avLst/>
                <a:gdLst>
                  <a:gd name="T0" fmla="*/ 0 w 328"/>
                  <a:gd name="T1" fmla="*/ 0 h 942"/>
                  <a:gd name="T2" fmla="*/ 0 w 328"/>
                  <a:gd name="T3" fmla="*/ 0 h 942"/>
                  <a:gd name="T4" fmla="*/ 0 w 328"/>
                  <a:gd name="T5" fmla="*/ 0 h 942"/>
                  <a:gd name="T6" fmla="*/ 0 w 328"/>
                  <a:gd name="T7" fmla="*/ 0 h 942"/>
                  <a:gd name="T8" fmla="*/ 0 w 328"/>
                  <a:gd name="T9" fmla="*/ 0 h 942"/>
                  <a:gd name="T10" fmla="*/ 0 w 328"/>
                  <a:gd name="T11" fmla="*/ 0 h 942"/>
                  <a:gd name="T12" fmla="*/ 0 w 328"/>
                  <a:gd name="T13" fmla="*/ 0 h 942"/>
                  <a:gd name="T14" fmla="*/ 0 w 328"/>
                  <a:gd name="T15" fmla="*/ 0 h 942"/>
                  <a:gd name="T16" fmla="*/ 0 w 328"/>
                  <a:gd name="T17" fmla="*/ 0 h 942"/>
                  <a:gd name="T18" fmla="*/ 0 w 328"/>
                  <a:gd name="T19" fmla="*/ 0 h 9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8"/>
                  <a:gd name="T31" fmla="*/ 0 h 942"/>
                  <a:gd name="T32" fmla="*/ 328 w 328"/>
                  <a:gd name="T33" fmla="*/ 942 h 9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8" h="942">
                    <a:moveTo>
                      <a:pt x="328" y="942"/>
                    </a:moveTo>
                    <a:lnTo>
                      <a:pt x="273" y="942"/>
                    </a:lnTo>
                    <a:lnTo>
                      <a:pt x="273" y="610"/>
                    </a:lnTo>
                    <a:lnTo>
                      <a:pt x="273" y="444"/>
                    </a:lnTo>
                    <a:lnTo>
                      <a:pt x="219" y="361"/>
                    </a:lnTo>
                    <a:lnTo>
                      <a:pt x="163" y="305"/>
                    </a:lnTo>
                    <a:lnTo>
                      <a:pt x="82" y="278"/>
                    </a:lnTo>
                    <a:lnTo>
                      <a:pt x="0" y="278"/>
                    </a:lnTo>
                    <a:lnTo>
                      <a:pt x="328" y="0"/>
                    </a:lnTo>
                    <a:lnTo>
                      <a:pt x="328" y="942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1" name="Freeform 423"/>
              <p:cNvSpPr>
                <a:spLocks/>
              </p:cNvSpPr>
              <p:nvPr/>
            </p:nvSpPr>
            <p:spPr bwMode="auto">
              <a:xfrm>
                <a:off x="-32" y="1188"/>
                <a:ext cx="11" cy="40"/>
              </a:xfrm>
              <a:custGeom>
                <a:avLst/>
                <a:gdLst>
                  <a:gd name="T0" fmla="*/ 0 w 300"/>
                  <a:gd name="T1" fmla="*/ 0 h 914"/>
                  <a:gd name="T2" fmla="*/ 0 w 300"/>
                  <a:gd name="T3" fmla="*/ 0 h 914"/>
                  <a:gd name="T4" fmla="*/ 0 w 300"/>
                  <a:gd name="T5" fmla="*/ 0 h 914"/>
                  <a:gd name="T6" fmla="*/ 0 w 300"/>
                  <a:gd name="T7" fmla="*/ 0 h 914"/>
                  <a:gd name="T8" fmla="*/ 0 w 300"/>
                  <a:gd name="T9" fmla="*/ 0 h 914"/>
                  <a:gd name="T10" fmla="*/ 0 w 300"/>
                  <a:gd name="T11" fmla="*/ 0 h 914"/>
                  <a:gd name="T12" fmla="*/ 0 w 300"/>
                  <a:gd name="T13" fmla="*/ 0 h 914"/>
                  <a:gd name="T14" fmla="*/ 0 w 300"/>
                  <a:gd name="T15" fmla="*/ 0 h 914"/>
                  <a:gd name="T16" fmla="*/ 0 w 300"/>
                  <a:gd name="T17" fmla="*/ 0 h 914"/>
                  <a:gd name="T18" fmla="*/ 0 w 300"/>
                  <a:gd name="T19" fmla="*/ 0 h 914"/>
                  <a:gd name="T20" fmla="*/ 0 w 300"/>
                  <a:gd name="T21" fmla="*/ 0 h 914"/>
                  <a:gd name="T22" fmla="*/ 0 w 300"/>
                  <a:gd name="T23" fmla="*/ 0 h 914"/>
                  <a:gd name="T24" fmla="*/ 0 w 300"/>
                  <a:gd name="T25" fmla="*/ 0 h 9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0"/>
                  <a:gd name="T40" fmla="*/ 0 h 914"/>
                  <a:gd name="T41" fmla="*/ 300 w 300"/>
                  <a:gd name="T42" fmla="*/ 914 h 9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0" h="914">
                    <a:moveTo>
                      <a:pt x="218" y="499"/>
                    </a:moveTo>
                    <a:lnTo>
                      <a:pt x="218" y="444"/>
                    </a:lnTo>
                    <a:lnTo>
                      <a:pt x="218" y="417"/>
                    </a:lnTo>
                    <a:lnTo>
                      <a:pt x="190" y="388"/>
                    </a:lnTo>
                    <a:lnTo>
                      <a:pt x="164" y="361"/>
                    </a:lnTo>
                    <a:lnTo>
                      <a:pt x="136" y="333"/>
                    </a:lnTo>
                    <a:lnTo>
                      <a:pt x="109" y="305"/>
                    </a:lnTo>
                    <a:lnTo>
                      <a:pt x="55" y="278"/>
                    </a:lnTo>
                    <a:lnTo>
                      <a:pt x="27" y="278"/>
                    </a:lnTo>
                    <a:lnTo>
                      <a:pt x="0" y="278"/>
                    </a:lnTo>
                    <a:lnTo>
                      <a:pt x="300" y="0"/>
                    </a:lnTo>
                    <a:lnTo>
                      <a:pt x="218" y="914"/>
                    </a:lnTo>
                    <a:lnTo>
                      <a:pt x="218" y="499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2" name="Freeform 424"/>
              <p:cNvSpPr>
                <a:spLocks/>
              </p:cNvSpPr>
              <p:nvPr/>
            </p:nvSpPr>
            <p:spPr bwMode="auto">
              <a:xfrm>
                <a:off x="99" y="1187"/>
                <a:ext cx="4" cy="58"/>
              </a:xfrm>
              <a:custGeom>
                <a:avLst/>
                <a:gdLst>
                  <a:gd name="T0" fmla="*/ 0 w 109"/>
                  <a:gd name="T1" fmla="*/ 0 h 1329"/>
                  <a:gd name="T2" fmla="*/ 0 w 109"/>
                  <a:gd name="T3" fmla="*/ 0 h 1329"/>
                  <a:gd name="T4" fmla="*/ 0 w 109"/>
                  <a:gd name="T5" fmla="*/ 0 h 1329"/>
                  <a:gd name="T6" fmla="*/ 0 w 109"/>
                  <a:gd name="T7" fmla="*/ 0 h 1329"/>
                  <a:gd name="T8" fmla="*/ 0 w 109"/>
                  <a:gd name="T9" fmla="*/ 0 h 1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"/>
                  <a:gd name="T16" fmla="*/ 0 h 1329"/>
                  <a:gd name="T17" fmla="*/ 109 w 109"/>
                  <a:gd name="T18" fmla="*/ 1329 h 13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" h="1329">
                    <a:moveTo>
                      <a:pt x="109" y="277"/>
                    </a:moveTo>
                    <a:lnTo>
                      <a:pt x="109" y="1329"/>
                    </a:lnTo>
                    <a:lnTo>
                      <a:pt x="0" y="998"/>
                    </a:lnTo>
                    <a:lnTo>
                      <a:pt x="0" y="0"/>
                    </a:lnTo>
                    <a:lnTo>
                      <a:pt x="109" y="277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3" name="Freeform 425"/>
              <p:cNvSpPr>
                <a:spLocks/>
              </p:cNvSpPr>
              <p:nvPr/>
            </p:nvSpPr>
            <p:spPr bwMode="auto">
              <a:xfrm>
                <a:off x="10" y="1192"/>
                <a:ext cx="38" cy="34"/>
              </a:xfrm>
              <a:custGeom>
                <a:avLst/>
                <a:gdLst>
                  <a:gd name="T0" fmla="*/ 0 w 982"/>
                  <a:gd name="T1" fmla="*/ 0 h 775"/>
                  <a:gd name="T2" fmla="*/ 0 w 982"/>
                  <a:gd name="T3" fmla="*/ 0 h 775"/>
                  <a:gd name="T4" fmla="*/ 0 w 982"/>
                  <a:gd name="T5" fmla="*/ 0 h 775"/>
                  <a:gd name="T6" fmla="*/ 0 w 982"/>
                  <a:gd name="T7" fmla="*/ 0 h 775"/>
                  <a:gd name="T8" fmla="*/ 0 w 982"/>
                  <a:gd name="T9" fmla="*/ 0 h 775"/>
                  <a:gd name="T10" fmla="*/ 0 w 982"/>
                  <a:gd name="T11" fmla="*/ 0 h 775"/>
                  <a:gd name="T12" fmla="*/ 0 w 982"/>
                  <a:gd name="T13" fmla="*/ 0 h 7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82"/>
                  <a:gd name="T22" fmla="*/ 0 h 775"/>
                  <a:gd name="T23" fmla="*/ 982 w 982"/>
                  <a:gd name="T24" fmla="*/ 775 h 7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82" h="775">
                    <a:moveTo>
                      <a:pt x="928" y="554"/>
                    </a:moveTo>
                    <a:lnTo>
                      <a:pt x="955" y="609"/>
                    </a:lnTo>
                    <a:lnTo>
                      <a:pt x="982" y="775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928" y="554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4" name="Freeform 426"/>
              <p:cNvSpPr>
                <a:spLocks/>
              </p:cNvSpPr>
              <p:nvPr/>
            </p:nvSpPr>
            <p:spPr bwMode="auto">
              <a:xfrm>
                <a:off x="-23" y="1192"/>
                <a:ext cx="32" cy="34"/>
              </a:xfrm>
              <a:custGeom>
                <a:avLst/>
                <a:gdLst>
                  <a:gd name="T0" fmla="*/ 0 w 818"/>
                  <a:gd name="T1" fmla="*/ 0 h 775"/>
                  <a:gd name="T2" fmla="*/ 0 w 818"/>
                  <a:gd name="T3" fmla="*/ 0 h 775"/>
                  <a:gd name="T4" fmla="*/ 0 w 818"/>
                  <a:gd name="T5" fmla="*/ 0 h 775"/>
                  <a:gd name="T6" fmla="*/ 0 w 818"/>
                  <a:gd name="T7" fmla="*/ 0 h 775"/>
                  <a:gd name="T8" fmla="*/ 0 w 818"/>
                  <a:gd name="T9" fmla="*/ 0 h 775"/>
                  <a:gd name="T10" fmla="*/ 0 w 818"/>
                  <a:gd name="T11" fmla="*/ 0 h 7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8"/>
                  <a:gd name="T19" fmla="*/ 0 h 775"/>
                  <a:gd name="T20" fmla="*/ 818 w 818"/>
                  <a:gd name="T21" fmla="*/ 775 h 7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8" h="775">
                    <a:moveTo>
                      <a:pt x="818" y="194"/>
                    </a:moveTo>
                    <a:lnTo>
                      <a:pt x="436" y="470"/>
                    </a:lnTo>
                    <a:lnTo>
                      <a:pt x="0" y="775"/>
                    </a:lnTo>
                    <a:lnTo>
                      <a:pt x="27" y="582"/>
                    </a:lnTo>
                    <a:lnTo>
                      <a:pt x="818" y="0"/>
                    </a:lnTo>
                    <a:lnTo>
                      <a:pt x="818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5" name="Rectangle 427"/>
              <p:cNvSpPr>
                <a:spLocks noChangeArrowheads="1"/>
              </p:cNvSpPr>
              <p:nvPr/>
            </p:nvSpPr>
            <p:spPr bwMode="auto">
              <a:xfrm>
                <a:off x="105" y="1196"/>
                <a:ext cx="150" cy="1"/>
              </a:xfrm>
              <a:prstGeom prst="rect">
                <a:avLst/>
              </a:prstGeom>
              <a:solidFill>
                <a:srgbClr val="D9D9D9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6" name="Rectangle 428"/>
              <p:cNvSpPr>
                <a:spLocks noChangeArrowheads="1"/>
              </p:cNvSpPr>
              <p:nvPr/>
            </p:nvSpPr>
            <p:spPr bwMode="auto">
              <a:xfrm>
                <a:off x="-217" y="1197"/>
                <a:ext cx="137" cy="1"/>
              </a:xfrm>
              <a:prstGeom prst="rect">
                <a:avLst/>
              </a:prstGeom>
              <a:solidFill>
                <a:srgbClr val="FF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7" name="Rectangle 429"/>
              <p:cNvSpPr>
                <a:spLocks noChangeArrowheads="1"/>
              </p:cNvSpPr>
              <p:nvPr/>
            </p:nvSpPr>
            <p:spPr bwMode="auto">
              <a:xfrm>
                <a:off x="105" y="1198"/>
                <a:ext cx="150" cy="1"/>
              </a:xfrm>
              <a:prstGeom prst="rect">
                <a:avLst/>
              </a:prstGeom>
              <a:solidFill>
                <a:srgbClr val="ABABAB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8" name="Rectangle 430"/>
              <p:cNvSpPr>
                <a:spLocks noChangeArrowheads="1"/>
              </p:cNvSpPr>
              <p:nvPr/>
            </p:nvSpPr>
            <p:spPr bwMode="auto">
              <a:xfrm>
                <a:off x="-217" y="1199"/>
                <a:ext cx="137" cy="1"/>
              </a:xfrm>
              <a:prstGeom prst="rect">
                <a:avLst/>
              </a:prstGeom>
              <a:solidFill>
                <a:srgbClr val="FF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9" name="Freeform 431"/>
              <p:cNvSpPr>
                <a:spLocks/>
              </p:cNvSpPr>
              <p:nvPr/>
            </p:nvSpPr>
            <p:spPr bwMode="auto">
              <a:xfrm>
                <a:off x="105" y="1200"/>
                <a:ext cx="150" cy="47"/>
              </a:xfrm>
              <a:custGeom>
                <a:avLst/>
                <a:gdLst>
                  <a:gd name="T0" fmla="*/ 0 w 3876"/>
                  <a:gd name="T1" fmla="*/ 0 h 1080"/>
                  <a:gd name="T2" fmla="*/ 0 w 3876"/>
                  <a:gd name="T3" fmla="*/ 0 h 1080"/>
                  <a:gd name="T4" fmla="*/ 0 w 3876"/>
                  <a:gd name="T5" fmla="*/ 0 h 1080"/>
                  <a:gd name="T6" fmla="*/ 0 w 3876"/>
                  <a:gd name="T7" fmla="*/ 0 h 1080"/>
                  <a:gd name="T8" fmla="*/ 0 w 3876"/>
                  <a:gd name="T9" fmla="*/ 0 h 1080"/>
                  <a:gd name="T10" fmla="*/ 0 w 3876"/>
                  <a:gd name="T11" fmla="*/ 0 h 1080"/>
                  <a:gd name="T12" fmla="*/ 0 w 3876"/>
                  <a:gd name="T13" fmla="*/ 0 h 1080"/>
                  <a:gd name="T14" fmla="*/ 0 w 3876"/>
                  <a:gd name="T15" fmla="*/ 0 h 1080"/>
                  <a:gd name="T16" fmla="*/ 0 w 3876"/>
                  <a:gd name="T17" fmla="*/ 0 h 1080"/>
                  <a:gd name="T18" fmla="*/ 0 w 3876"/>
                  <a:gd name="T19" fmla="*/ 0 h 1080"/>
                  <a:gd name="T20" fmla="*/ 0 w 3876"/>
                  <a:gd name="T21" fmla="*/ 0 h 1080"/>
                  <a:gd name="T22" fmla="*/ 0 w 3876"/>
                  <a:gd name="T23" fmla="*/ 0 h 1080"/>
                  <a:gd name="T24" fmla="*/ 0 w 3876"/>
                  <a:gd name="T25" fmla="*/ 0 h 10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876"/>
                  <a:gd name="T40" fmla="*/ 0 h 1080"/>
                  <a:gd name="T41" fmla="*/ 3876 w 3876"/>
                  <a:gd name="T42" fmla="*/ 1080 h 108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876" h="1080">
                    <a:moveTo>
                      <a:pt x="3876" y="0"/>
                    </a:moveTo>
                    <a:lnTo>
                      <a:pt x="3876" y="803"/>
                    </a:lnTo>
                    <a:lnTo>
                      <a:pt x="3575" y="803"/>
                    </a:lnTo>
                    <a:lnTo>
                      <a:pt x="3575" y="1080"/>
                    </a:lnTo>
                    <a:lnTo>
                      <a:pt x="2839" y="1080"/>
                    </a:lnTo>
                    <a:lnTo>
                      <a:pt x="2429" y="526"/>
                    </a:lnTo>
                    <a:lnTo>
                      <a:pt x="764" y="526"/>
                    </a:lnTo>
                    <a:lnTo>
                      <a:pt x="764" y="609"/>
                    </a:lnTo>
                    <a:lnTo>
                      <a:pt x="791" y="693"/>
                    </a:lnTo>
                    <a:lnTo>
                      <a:pt x="355" y="1053"/>
                    </a:lnTo>
                    <a:lnTo>
                      <a:pt x="0" y="1053"/>
                    </a:lnTo>
                    <a:lnTo>
                      <a:pt x="0" y="0"/>
                    </a:lnTo>
                    <a:lnTo>
                      <a:pt x="38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0" name="Freeform 432"/>
              <p:cNvSpPr>
                <a:spLocks/>
              </p:cNvSpPr>
              <p:nvPr/>
            </p:nvSpPr>
            <p:spPr bwMode="auto">
              <a:xfrm>
                <a:off x="50" y="1200"/>
                <a:ext cx="18" cy="16"/>
              </a:xfrm>
              <a:custGeom>
                <a:avLst/>
                <a:gdLst>
                  <a:gd name="T0" fmla="*/ 0 w 464"/>
                  <a:gd name="T1" fmla="*/ 0 h 360"/>
                  <a:gd name="T2" fmla="*/ 0 w 464"/>
                  <a:gd name="T3" fmla="*/ 0 h 360"/>
                  <a:gd name="T4" fmla="*/ 0 w 464"/>
                  <a:gd name="T5" fmla="*/ 0 h 360"/>
                  <a:gd name="T6" fmla="*/ 0 w 464"/>
                  <a:gd name="T7" fmla="*/ 0 h 360"/>
                  <a:gd name="T8" fmla="*/ 0 w 464"/>
                  <a:gd name="T9" fmla="*/ 0 h 360"/>
                  <a:gd name="T10" fmla="*/ 0 w 464"/>
                  <a:gd name="T11" fmla="*/ 0 h 360"/>
                  <a:gd name="T12" fmla="*/ 0 w 464"/>
                  <a:gd name="T13" fmla="*/ 0 h 360"/>
                  <a:gd name="T14" fmla="*/ 0 w 464"/>
                  <a:gd name="T15" fmla="*/ 0 h 360"/>
                  <a:gd name="T16" fmla="*/ 0 w 464"/>
                  <a:gd name="T17" fmla="*/ 0 h 360"/>
                  <a:gd name="T18" fmla="*/ 0 w 464"/>
                  <a:gd name="T19" fmla="*/ 0 h 360"/>
                  <a:gd name="T20" fmla="*/ 0 w 464"/>
                  <a:gd name="T21" fmla="*/ 0 h 360"/>
                  <a:gd name="T22" fmla="*/ 0 w 464"/>
                  <a:gd name="T23" fmla="*/ 0 h 360"/>
                  <a:gd name="T24" fmla="*/ 0 w 464"/>
                  <a:gd name="T25" fmla="*/ 0 h 360"/>
                  <a:gd name="T26" fmla="*/ 0 w 464"/>
                  <a:gd name="T27" fmla="*/ 0 h 360"/>
                  <a:gd name="T28" fmla="*/ 0 w 464"/>
                  <a:gd name="T29" fmla="*/ 0 h 360"/>
                  <a:gd name="T30" fmla="*/ 0 w 464"/>
                  <a:gd name="T31" fmla="*/ 0 h 360"/>
                  <a:gd name="T32" fmla="*/ 0 w 464"/>
                  <a:gd name="T33" fmla="*/ 0 h 3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4"/>
                  <a:gd name="T52" fmla="*/ 0 h 360"/>
                  <a:gd name="T53" fmla="*/ 464 w 464"/>
                  <a:gd name="T54" fmla="*/ 360 h 3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4" h="360">
                    <a:moveTo>
                      <a:pt x="382" y="27"/>
                    </a:moveTo>
                    <a:lnTo>
                      <a:pt x="436" y="83"/>
                    </a:lnTo>
                    <a:lnTo>
                      <a:pt x="464" y="139"/>
                    </a:lnTo>
                    <a:lnTo>
                      <a:pt x="464" y="221"/>
                    </a:lnTo>
                    <a:lnTo>
                      <a:pt x="464" y="332"/>
                    </a:lnTo>
                    <a:lnTo>
                      <a:pt x="300" y="360"/>
                    </a:lnTo>
                    <a:lnTo>
                      <a:pt x="136" y="360"/>
                    </a:lnTo>
                    <a:lnTo>
                      <a:pt x="55" y="360"/>
                    </a:lnTo>
                    <a:lnTo>
                      <a:pt x="0" y="360"/>
                    </a:lnTo>
                    <a:lnTo>
                      <a:pt x="0" y="276"/>
                    </a:lnTo>
                    <a:lnTo>
                      <a:pt x="27" y="166"/>
                    </a:lnTo>
                    <a:lnTo>
                      <a:pt x="55" y="110"/>
                    </a:lnTo>
                    <a:lnTo>
                      <a:pt x="110" y="55"/>
                    </a:lnTo>
                    <a:lnTo>
                      <a:pt x="164" y="27"/>
                    </a:lnTo>
                    <a:lnTo>
                      <a:pt x="245" y="0"/>
                    </a:lnTo>
                    <a:lnTo>
                      <a:pt x="300" y="0"/>
                    </a:lnTo>
                    <a:lnTo>
                      <a:pt x="382" y="2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1" name="Freeform 433"/>
              <p:cNvSpPr>
                <a:spLocks/>
              </p:cNvSpPr>
              <p:nvPr/>
            </p:nvSpPr>
            <p:spPr bwMode="auto">
              <a:xfrm>
                <a:off x="-24" y="1202"/>
                <a:ext cx="33" cy="34"/>
              </a:xfrm>
              <a:custGeom>
                <a:avLst/>
                <a:gdLst>
                  <a:gd name="T0" fmla="*/ 0 w 846"/>
                  <a:gd name="T1" fmla="*/ 0 h 803"/>
                  <a:gd name="T2" fmla="*/ 0 w 846"/>
                  <a:gd name="T3" fmla="*/ 0 h 803"/>
                  <a:gd name="T4" fmla="*/ 0 w 846"/>
                  <a:gd name="T5" fmla="*/ 0 h 803"/>
                  <a:gd name="T6" fmla="*/ 0 w 846"/>
                  <a:gd name="T7" fmla="*/ 0 h 803"/>
                  <a:gd name="T8" fmla="*/ 0 w 846"/>
                  <a:gd name="T9" fmla="*/ 0 h 8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46"/>
                  <a:gd name="T16" fmla="*/ 0 h 803"/>
                  <a:gd name="T17" fmla="*/ 846 w 846"/>
                  <a:gd name="T18" fmla="*/ 803 h 8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46" h="803">
                    <a:moveTo>
                      <a:pt x="846" y="194"/>
                    </a:moveTo>
                    <a:lnTo>
                      <a:pt x="0" y="803"/>
                    </a:lnTo>
                    <a:lnTo>
                      <a:pt x="28" y="582"/>
                    </a:lnTo>
                    <a:lnTo>
                      <a:pt x="846" y="0"/>
                    </a:lnTo>
                    <a:lnTo>
                      <a:pt x="846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2" name="Freeform 434"/>
              <p:cNvSpPr>
                <a:spLocks/>
              </p:cNvSpPr>
              <p:nvPr/>
            </p:nvSpPr>
            <p:spPr bwMode="auto">
              <a:xfrm>
                <a:off x="-217" y="1202"/>
                <a:ext cx="137" cy="43"/>
              </a:xfrm>
              <a:custGeom>
                <a:avLst/>
                <a:gdLst>
                  <a:gd name="T0" fmla="*/ 0 w 3549"/>
                  <a:gd name="T1" fmla="*/ 0 h 997"/>
                  <a:gd name="T2" fmla="*/ 0 w 3549"/>
                  <a:gd name="T3" fmla="*/ 0 h 997"/>
                  <a:gd name="T4" fmla="*/ 0 w 3549"/>
                  <a:gd name="T5" fmla="*/ 0 h 997"/>
                  <a:gd name="T6" fmla="*/ 0 w 3549"/>
                  <a:gd name="T7" fmla="*/ 0 h 997"/>
                  <a:gd name="T8" fmla="*/ 0 w 3549"/>
                  <a:gd name="T9" fmla="*/ 0 h 997"/>
                  <a:gd name="T10" fmla="*/ 0 w 3549"/>
                  <a:gd name="T11" fmla="*/ 0 h 997"/>
                  <a:gd name="T12" fmla="*/ 0 w 3549"/>
                  <a:gd name="T13" fmla="*/ 0 h 997"/>
                  <a:gd name="T14" fmla="*/ 0 w 3549"/>
                  <a:gd name="T15" fmla="*/ 0 h 997"/>
                  <a:gd name="T16" fmla="*/ 0 w 3549"/>
                  <a:gd name="T17" fmla="*/ 0 h 997"/>
                  <a:gd name="T18" fmla="*/ 0 w 3549"/>
                  <a:gd name="T19" fmla="*/ 0 h 997"/>
                  <a:gd name="T20" fmla="*/ 0 w 3549"/>
                  <a:gd name="T21" fmla="*/ 0 h 9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49"/>
                  <a:gd name="T34" fmla="*/ 0 h 997"/>
                  <a:gd name="T35" fmla="*/ 3549 w 3549"/>
                  <a:gd name="T36" fmla="*/ 997 h 99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49" h="997">
                    <a:moveTo>
                      <a:pt x="3549" y="997"/>
                    </a:moveTo>
                    <a:lnTo>
                      <a:pt x="2921" y="997"/>
                    </a:lnTo>
                    <a:lnTo>
                      <a:pt x="2921" y="443"/>
                    </a:lnTo>
                    <a:lnTo>
                      <a:pt x="1393" y="443"/>
                    </a:lnTo>
                    <a:lnTo>
                      <a:pt x="1038" y="997"/>
                    </a:lnTo>
                    <a:lnTo>
                      <a:pt x="274" y="997"/>
                    </a:lnTo>
                    <a:lnTo>
                      <a:pt x="274" y="693"/>
                    </a:lnTo>
                    <a:lnTo>
                      <a:pt x="0" y="693"/>
                    </a:lnTo>
                    <a:lnTo>
                      <a:pt x="0" y="0"/>
                    </a:lnTo>
                    <a:lnTo>
                      <a:pt x="3549" y="0"/>
                    </a:lnTo>
                    <a:lnTo>
                      <a:pt x="3549" y="99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3" name="Freeform 435"/>
              <p:cNvSpPr>
                <a:spLocks/>
              </p:cNvSpPr>
              <p:nvPr/>
            </p:nvSpPr>
            <p:spPr bwMode="auto">
              <a:xfrm>
                <a:off x="-69" y="1202"/>
                <a:ext cx="18" cy="14"/>
              </a:xfrm>
              <a:custGeom>
                <a:avLst/>
                <a:gdLst>
                  <a:gd name="T0" fmla="*/ 0 w 465"/>
                  <a:gd name="T1" fmla="*/ 0 h 333"/>
                  <a:gd name="T2" fmla="*/ 0 w 465"/>
                  <a:gd name="T3" fmla="*/ 0 h 333"/>
                  <a:gd name="T4" fmla="*/ 0 w 465"/>
                  <a:gd name="T5" fmla="*/ 0 h 333"/>
                  <a:gd name="T6" fmla="*/ 0 w 465"/>
                  <a:gd name="T7" fmla="*/ 0 h 333"/>
                  <a:gd name="T8" fmla="*/ 0 w 465"/>
                  <a:gd name="T9" fmla="*/ 0 h 333"/>
                  <a:gd name="T10" fmla="*/ 0 w 465"/>
                  <a:gd name="T11" fmla="*/ 0 h 333"/>
                  <a:gd name="T12" fmla="*/ 0 w 465"/>
                  <a:gd name="T13" fmla="*/ 0 h 333"/>
                  <a:gd name="T14" fmla="*/ 0 w 465"/>
                  <a:gd name="T15" fmla="*/ 0 h 333"/>
                  <a:gd name="T16" fmla="*/ 0 w 465"/>
                  <a:gd name="T17" fmla="*/ 0 h 333"/>
                  <a:gd name="T18" fmla="*/ 0 w 465"/>
                  <a:gd name="T19" fmla="*/ 0 h 333"/>
                  <a:gd name="T20" fmla="*/ 0 w 465"/>
                  <a:gd name="T21" fmla="*/ 0 h 333"/>
                  <a:gd name="T22" fmla="*/ 0 w 465"/>
                  <a:gd name="T23" fmla="*/ 0 h 333"/>
                  <a:gd name="T24" fmla="*/ 0 w 465"/>
                  <a:gd name="T25" fmla="*/ 0 h 333"/>
                  <a:gd name="T26" fmla="*/ 0 w 465"/>
                  <a:gd name="T27" fmla="*/ 0 h 333"/>
                  <a:gd name="T28" fmla="*/ 0 w 465"/>
                  <a:gd name="T29" fmla="*/ 0 h 333"/>
                  <a:gd name="T30" fmla="*/ 0 w 465"/>
                  <a:gd name="T31" fmla="*/ 0 h 333"/>
                  <a:gd name="T32" fmla="*/ 0 w 465"/>
                  <a:gd name="T33" fmla="*/ 0 h 333"/>
                  <a:gd name="T34" fmla="*/ 0 w 465"/>
                  <a:gd name="T35" fmla="*/ 0 h 3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65"/>
                  <a:gd name="T55" fmla="*/ 0 h 333"/>
                  <a:gd name="T56" fmla="*/ 465 w 465"/>
                  <a:gd name="T57" fmla="*/ 333 h 3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65" h="333">
                    <a:moveTo>
                      <a:pt x="356" y="28"/>
                    </a:moveTo>
                    <a:lnTo>
                      <a:pt x="410" y="83"/>
                    </a:lnTo>
                    <a:lnTo>
                      <a:pt x="465" y="139"/>
                    </a:lnTo>
                    <a:lnTo>
                      <a:pt x="465" y="194"/>
                    </a:lnTo>
                    <a:lnTo>
                      <a:pt x="465" y="305"/>
                    </a:lnTo>
                    <a:lnTo>
                      <a:pt x="437" y="305"/>
                    </a:lnTo>
                    <a:lnTo>
                      <a:pt x="410" y="305"/>
                    </a:lnTo>
                    <a:lnTo>
                      <a:pt x="382" y="333"/>
                    </a:lnTo>
                    <a:lnTo>
                      <a:pt x="137" y="333"/>
                    </a:lnTo>
                    <a:lnTo>
                      <a:pt x="28" y="333"/>
                    </a:lnTo>
                    <a:lnTo>
                      <a:pt x="0" y="333"/>
                    </a:lnTo>
                    <a:lnTo>
                      <a:pt x="0" y="139"/>
                    </a:lnTo>
                    <a:lnTo>
                      <a:pt x="28" y="83"/>
                    </a:lnTo>
                    <a:lnTo>
                      <a:pt x="82" y="28"/>
                    </a:lnTo>
                    <a:lnTo>
                      <a:pt x="137" y="0"/>
                    </a:lnTo>
                    <a:lnTo>
                      <a:pt x="219" y="0"/>
                    </a:lnTo>
                    <a:lnTo>
                      <a:pt x="300" y="0"/>
                    </a:lnTo>
                    <a:lnTo>
                      <a:pt x="356" y="2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4" name="Freeform 436"/>
              <p:cNvSpPr>
                <a:spLocks/>
              </p:cNvSpPr>
              <p:nvPr/>
            </p:nvSpPr>
            <p:spPr bwMode="auto">
              <a:xfrm>
                <a:off x="10" y="1202"/>
                <a:ext cx="39" cy="34"/>
              </a:xfrm>
              <a:custGeom>
                <a:avLst/>
                <a:gdLst>
                  <a:gd name="T0" fmla="*/ 0 w 1010"/>
                  <a:gd name="T1" fmla="*/ 0 h 803"/>
                  <a:gd name="T2" fmla="*/ 0 w 1010"/>
                  <a:gd name="T3" fmla="*/ 0 h 803"/>
                  <a:gd name="T4" fmla="*/ 0 w 1010"/>
                  <a:gd name="T5" fmla="*/ 0 h 803"/>
                  <a:gd name="T6" fmla="*/ 0 w 1010"/>
                  <a:gd name="T7" fmla="*/ 0 h 803"/>
                  <a:gd name="T8" fmla="*/ 0 w 1010"/>
                  <a:gd name="T9" fmla="*/ 0 h 803"/>
                  <a:gd name="T10" fmla="*/ 0 w 1010"/>
                  <a:gd name="T11" fmla="*/ 0 h 803"/>
                  <a:gd name="T12" fmla="*/ 0 w 1010"/>
                  <a:gd name="T13" fmla="*/ 0 h 8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10"/>
                  <a:gd name="T22" fmla="*/ 0 h 803"/>
                  <a:gd name="T23" fmla="*/ 1010 w 1010"/>
                  <a:gd name="T24" fmla="*/ 803 h 80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10" h="803">
                    <a:moveTo>
                      <a:pt x="1010" y="803"/>
                    </a:moveTo>
                    <a:lnTo>
                      <a:pt x="1010" y="803"/>
                    </a:lnTo>
                    <a:lnTo>
                      <a:pt x="873" y="721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982" y="582"/>
                    </a:lnTo>
                    <a:lnTo>
                      <a:pt x="1010" y="80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5" name="Freeform 437"/>
              <p:cNvSpPr>
                <a:spLocks/>
              </p:cNvSpPr>
              <p:nvPr/>
            </p:nvSpPr>
            <p:spPr bwMode="auto">
              <a:xfrm>
                <a:off x="76" y="1202"/>
                <a:ext cx="17" cy="15"/>
              </a:xfrm>
              <a:custGeom>
                <a:avLst/>
                <a:gdLst>
                  <a:gd name="T0" fmla="*/ 0 w 437"/>
                  <a:gd name="T1" fmla="*/ 0 h 361"/>
                  <a:gd name="T2" fmla="*/ 0 w 437"/>
                  <a:gd name="T3" fmla="*/ 0 h 361"/>
                  <a:gd name="T4" fmla="*/ 0 w 437"/>
                  <a:gd name="T5" fmla="*/ 0 h 361"/>
                  <a:gd name="T6" fmla="*/ 0 w 437"/>
                  <a:gd name="T7" fmla="*/ 0 h 361"/>
                  <a:gd name="T8" fmla="*/ 0 w 437"/>
                  <a:gd name="T9" fmla="*/ 0 h 361"/>
                  <a:gd name="T10" fmla="*/ 0 w 437"/>
                  <a:gd name="T11" fmla="*/ 0 h 361"/>
                  <a:gd name="T12" fmla="*/ 0 w 437"/>
                  <a:gd name="T13" fmla="*/ 0 h 361"/>
                  <a:gd name="T14" fmla="*/ 0 w 437"/>
                  <a:gd name="T15" fmla="*/ 0 h 361"/>
                  <a:gd name="T16" fmla="*/ 0 w 437"/>
                  <a:gd name="T17" fmla="*/ 0 h 361"/>
                  <a:gd name="T18" fmla="*/ 0 w 437"/>
                  <a:gd name="T19" fmla="*/ 0 h 361"/>
                  <a:gd name="T20" fmla="*/ 0 w 437"/>
                  <a:gd name="T21" fmla="*/ 0 h 361"/>
                  <a:gd name="T22" fmla="*/ 0 w 437"/>
                  <a:gd name="T23" fmla="*/ 0 h 361"/>
                  <a:gd name="T24" fmla="*/ 0 w 437"/>
                  <a:gd name="T25" fmla="*/ 0 h 361"/>
                  <a:gd name="T26" fmla="*/ 0 w 437"/>
                  <a:gd name="T27" fmla="*/ 0 h 3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37"/>
                  <a:gd name="T43" fmla="*/ 0 h 361"/>
                  <a:gd name="T44" fmla="*/ 437 w 437"/>
                  <a:gd name="T45" fmla="*/ 361 h 36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37" h="361">
                    <a:moveTo>
                      <a:pt x="437" y="112"/>
                    </a:moveTo>
                    <a:lnTo>
                      <a:pt x="437" y="194"/>
                    </a:lnTo>
                    <a:lnTo>
                      <a:pt x="437" y="305"/>
                    </a:lnTo>
                    <a:lnTo>
                      <a:pt x="409" y="333"/>
                    </a:lnTo>
                    <a:lnTo>
                      <a:pt x="246" y="333"/>
                    </a:lnTo>
                    <a:lnTo>
                      <a:pt x="28" y="361"/>
                    </a:lnTo>
                    <a:lnTo>
                      <a:pt x="0" y="361"/>
                    </a:lnTo>
                    <a:lnTo>
                      <a:pt x="28" y="222"/>
                    </a:lnTo>
                    <a:lnTo>
                      <a:pt x="55" y="112"/>
                    </a:lnTo>
                    <a:lnTo>
                      <a:pt x="109" y="56"/>
                    </a:lnTo>
                    <a:lnTo>
                      <a:pt x="191" y="28"/>
                    </a:lnTo>
                    <a:lnTo>
                      <a:pt x="246" y="0"/>
                    </a:lnTo>
                    <a:lnTo>
                      <a:pt x="355" y="28"/>
                    </a:lnTo>
                    <a:lnTo>
                      <a:pt x="437" y="11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6" name="Freeform 438"/>
              <p:cNvSpPr>
                <a:spLocks/>
              </p:cNvSpPr>
              <p:nvPr/>
            </p:nvSpPr>
            <p:spPr bwMode="auto">
              <a:xfrm>
                <a:off x="-43" y="1202"/>
                <a:ext cx="18" cy="16"/>
              </a:xfrm>
              <a:custGeom>
                <a:avLst/>
                <a:gdLst>
                  <a:gd name="T0" fmla="*/ 0 w 463"/>
                  <a:gd name="T1" fmla="*/ 0 h 388"/>
                  <a:gd name="T2" fmla="*/ 0 w 463"/>
                  <a:gd name="T3" fmla="*/ 0 h 388"/>
                  <a:gd name="T4" fmla="*/ 0 w 463"/>
                  <a:gd name="T5" fmla="*/ 0 h 388"/>
                  <a:gd name="T6" fmla="*/ 0 w 463"/>
                  <a:gd name="T7" fmla="*/ 0 h 388"/>
                  <a:gd name="T8" fmla="*/ 0 w 463"/>
                  <a:gd name="T9" fmla="*/ 0 h 388"/>
                  <a:gd name="T10" fmla="*/ 0 w 463"/>
                  <a:gd name="T11" fmla="*/ 0 h 388"/>
                  <a:gd name="T12" fmla="*/ 0 w 463"/>
                  <a:gd name="T13" fmla="*/ 0 h 388"/>
                  <a:gd name="T14" fmla="*/ 0 w 463"/>
                  <a:gd name="T15" fmla="*/ 0 h 388"/>
                  <a:gd name="T16" fmla="*/ 0 w 463"/>
                  <a:gd name="T17" fmla="*/ 0 h 388"/>
                  <a:gd name="T18" fmla="*/ 0 w 463"/>
                  <a:gd name="T19" fmla="*/ 0 h 388"/>
                  <a:gd name="T20" fmla="*/ 0 w 463"/>
                  <a:gd name="T21" fmla="*/ 0 h 388"/>
                  <a:gd name="T22" fmla="*/ 0 w 463"/>
                  <a:gd name="T23" fmla="*/ 0 h 388"/>
                  <a:gd name="T24" fmla="*/ 0 w 463"/>
                  <a:gd name="T25" fmla="*/ 0 h 388"/>
                  <a:gd name="T26" fmla="*/ 0 w 463"/>
                  <a:gd name="T27" fmla="*/ 0 h 388"/>
                  <a:gd name="T28" fmla="*/ 0 w 463"/>
                  <a:gd name="T29" fmla="*/ 0 h 388"/>
                  <a:gd name="T30" fmla="*/ 0 w 463"/>
                  <a:gd name="T31" fmla="*/ 0 h 388"/>
                  <a:gd name="T32" fmla="*/ 0 w 463"/>
                  <a:gd name="T33" fmla="*/ 0 h 388"/>
                  <a:gd name="T34" fmla="*/ 0 w 463"/>
                  <a:gd name="T35" fmla="*/ 0 h 388"/>
                  <a:gd name="T36" fmla="*/ 0 w 463"/>
                  <a:gd name="T37" fmla="*/ 0 h 388"/>
                  <a:gd name="T38" fmla="*/ 0 w 463"/>
                  <a:gd name="T39" fmla="*/ 0 h 388"/>
                  <a:gd name="T40" fmla="*/ 0 w 463"/>
                  <a:gd name="T41" fmla="*/ 0 h 388"/>
                  <a:gd name="T42" fmla="*/ 0 w 463"/>
                  <a:gd name="T43" fmla="*/ 0 h 388"/>
                  <a:gd name="T44" fmla="*/ 0 w 463"/>
                  <a:gd name="T45" fmla="*/ 0 h 3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63"/>
                  <a:gd name="T70" fmla="*/ 0 h 388"/>
                  <a:gd name="T71" fmla="*/ 463 w 463"/>
                  <a:gd name="T72" fmla="*/ 388 h 38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63" h="388">
                    <a:moveTo>
                      <a:pt x="382" y="56"/>
                    </a:moveTo>
                    <a:lnTo>
                      <a:pt x="409" y="83"/>
                    </a:lnTo>
                    <a:lnTo>
                      <a:pt x="437" y="112"/>
                    </a:lnTo>
                    <a:lnTo>
                      <a:pt x="463" y="139"/>
                    </a:lnTo>
                    <a:lnTo>
                      <a:pt x="463" y="167"/>
                    </a:lnTo>
                    <a:lnTo>
                      <a:pt x="463" y="388"/>
                    </a:lnTo>
                    <a:lnTo>
                      <a:pt x="437" y="361"/>
                    </a:lnTo>
                    <a:lnTo>
                      <a:pt x="300" y="333"/>
                    </a:lnTo>
                    <a:lnTo>
                      <a:pt x="82" y="361"/>
                    </a:lnTo>
                    <a:lnTo>
                      <a:pt x="54" y="333"/>
                    </a:lnTo>
                    <a:lnTo>
                      <a:pt x="0" y="361"/>
                    </a:lnTo>
                    <a:lnTo>
                      <a:pt x="0" y="249"/>
                    </a:lnTo>
                    <a:lnTo>
                      <a:pt x="0" y="194"/>
                    </a:lnTo>
                    <a:lnTo>
                      <a:pt x="27" y="139"/>
                    </a:lnTo>
                    <a:lnTo>
                      <a:pt x="54" y="83"/>
                    </a:lnTo>
                    <a:lnTo>
                      <a:pt x="82" y="56"/>
                    </a:lnTo>
                    <a:lnTo>
                      <a:pt x="109" y="28"/>
                    </a:lnTo>
                    <a:lnTo>
                      <a:pt x="163" y="28"/>
                    </a:lnTo>
                    <a:lnTo>
                      <a:pt x="219" y="0"/>
                    </a:lnTo>
                    <a:lnTo>
                      <a:pt x="273" y="0"/>
                    </a:lnTo>
                    <a:lnTo>
                      <a:pt x="300" y="28"/>
                    </a:lnTo>
                    <a:lnTo>
                      <a:pt x="354" y="28"/>
                    </a:lnTo>
                    <a:lnTo>
                      <a:pt x="382" y="56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7" name="Freeform 439"/>
              <p:cNvSpPr>
                <a:spLocks/>
              </p:cNvSpPr>
              <p:nvPr/>
            </p:nvSpPr>
            <p:spPr bwMode="auto">
              <a:xfrm>
                <a:off x="-71" y="1208"/>
                <a:ext cx="2" cy="18"/>
              </a:xfrm>
              <a:custGeom>
                <a:avLst/>
                <a:gdLst>
                  <a:gd name="T0" fmla="*/ 0 w 55"/>
                  <a:gd name="T1" fmla="*/ 0 h 415"/>
                  <a:gd name="T2" fmla="*/ 0 w 55"/>
                  <a:gd name="T3" fmla="*/ 0 h 415"/>
                  <a:gd name="T4" fmla="*/ 0 w 55"/>
                  <a:gd name="T5" fmla="*/ 0 h 415"/>
                  <a:gd name="T6" fmla="*/ 0 w 55"/>
                  <a:gd name="T7" fmla="*/ 0 h 415"/>
                  <a:gd name="T8" fmla="*/ 0 w 55"/>
                  <a:gd name="T9" fmla="*/ 0 h 415"/>
                  <a:gd name="T10" fmla="*/ 0 w 55"/>
                  <a:gd name="T11" fmla="*/ 0 h 415"/>
                  <a:gd name="T12" fmla="*/ 0 w 55"/>
                  <a:gd name="T13" fmla="*/ 0 h 4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15"/>
                  <a:gd name="T23" fmla="*/ 55 w 55"/>
                  <a:gd name="T24" fmla="*/ 415 h 4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15">
                    <a:moveTo>
                      <a:pt x="28" y="415"/>
                    </a:moveTo>
                    <a:lnTo>
                      <a:pt x="0" y="415"/>
                    </a:lnTo>
                    <a:lnTo>
                      <a:pt x="0" y="83"/>
                    </a:lnTo>
                    <a:lnTo>
                      <a:pt x="28" y="55"/>
                    </a:lnTo>
                    <a:lnTo>
                      <a:pt x="55" y="0"/>
                    </a:lnTo>
                    <a:lnTo>
                      <a:pt x="28" y="28"/>
                    </a:lnTo>
                    <a:lnTo>
                      <a:pt x="28" y="415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8" name="Freeform 440"/>
              <p:cNvSpPr>
                <a:spLocks/>
              </p:cNvSpPr>
              <p:nvPr/>
            </p:nvSpPr>
            <p:spPr bwMode="auto">
              <a:xfrm>
                <a:off x="70" y="1210"/>
                <a:ext cx="5" cy="19"/>
              </a:xfrm>
              <a:custGeom>
                <a:avLst/>
                <a:gdLst>
                  <a:gd name="T0" fmla="*/ 0 w 137"/>
                  <a:gd name="T1" fmla="*/ 0 h 443"/>
                  <a:gd name="T2" fmla="*/ 0 w 137"/>
                  <a:gd name="T3" fmla="*/ 0 h 443"/>
                  <a:gd name="T4" fmla="*/ 0 w 137"/>
                  <a:gd name="T5" fmla="*/ 0 h 443"/>
                  <a:gd name="T6" fmla="*/ 0 w 137"/>
                  <a:gd name="T7" fmla="*/ 0 h 443"/>
                  <a:gd name="T8" fmla="*/ 0 w 137"/>
                  <a:gd name="T9" fmla="*/ 0 h 443"/>
                  <a:gd name="T10" fmla="*/ 0 w 137"/>
                  <a:gd name="T11" fmla="*/ 0 h 443"/>
                  <a:gd name="T12" fmla="*/ 0 w 137"/>
                  <a:gd name="T13" fmla="*/ 0 h 4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7"/>
                  <a:gd name="T22" fmla="*/ 0 h 443"/>
                  <a:gd name="T23" fmla="*/ 137 w 137"/>
                  <a:gd name="T24" fmla="*/ 443 h 4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7" h="443">
                    <a:moveTo>
                      <a:pt x="109" y="443"/>
                    </a:moveTo>
                    <a:lnTo>
                      <a:pt x="0" y="443"/>
                    </a:lnTo>
                    <a:lnTo>
                      <a:pt x="0" y="415"/>
                    </a:lnTo>
                    <a:lnTo>
                      <a:pt x="0" y="139"/>
                    </a:lnTo>
                    <a:lnTo>
                      <a:pt x="137" y="0"/>
                    </a:lnTo>
                    <a:lnTo>
                      <a:pt x="109" y="333"/>
                    </a:lnTo>
                    <a:lnTo>
                      <a:pt x="109" y="443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9" name="Freeform 441"/>
              <p:cNvSpPr>
                <a:spLocks/>
              </p:cNvSpPr>
              <p:nvPr/>
            </p:nvSpPr>
            <p:spPr bwMode="auto">
              <a:xfrm>
                <a:off x="-25" y="1212"/>
                <a:ext cx="34" cy="38"/>
              </a:xfrm>
              <a:custGeom>
                <a:avLst/>
                <a:gdLst>
                  <a:gd name="T0" fmla="*/ 0 w 874"/>
                  <a:gd name="T1" fmla="*/ 0 h 859"/>
                  <a:gd name="T2" fmla="*/ 0 w 874"/>
                  <a:gd name="T3" fmla="*/ 0 h 859"/>
                  <a:gd name="T4" fmla="*/ 0 w 874"/>
                  <a:gd name="T5" fmla="*/ 0 h 859"/>
                  <a:gd name="T6" fmla="*/ 0 w 874"/>
                  <a:gd name="T7" fmla="*/ 0 h 859"/>
                  <a:gd name="T8" fmla="*/ 0 w 874"/>
                  <a:gd name="T9" fmla="*/ 0 h 859"/>
                  <a:gd name="T10" fmla="*/ 0 w 874"/>
                  <a:gd name="T11" fmla="*/ 0 h 859"/>
                  <a:gd name="T12" fmla="*/ 0 w 874"/>
                  <a:gd name="T13" fmla="*/ 0 h 8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4"/>
                  <a:gd name="T22" fmla="*/ 0 h 859"/>
                  <a:gd name="T23" fmla="*/ 874 w 874"/>
                  <a:gd name="T24" fmla="*/ 859 h 8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4" h="859">
                    <a:moveTo>
                      <a:pt x="874" y="223"/>
                    </a:moveTo>
                    <a:lnTo>
                      <a:pt x="356" y="610"/>
                    </a:lnTo>
                    <a:lnTo>
                      <a:pt x="0" y="859"/>
                    </a:lnTo>
                    <a:lnTo>
                      <a:pt x="28" y="721"/>
                    </a:lnTo>
                    <a:lnTo>
                      <a:pt x="28" y="610"/>
                    </a:lnTo>
                    <a:lnTo>
                      <a:pt x="874" y="0"/>
                    </a:lnTo>
                    <a:lnTo>
                      <a:pt x="874" y="22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0" name="Freeform 442"/>
              <p:cNvSpPr>
                <a:spLocks/>
              </p:cNvSpPr>
              <p:nvPr/>
            </p:nvSpPr>
            <p:spPr bwMode="auto">
              <a:xfrm>
                <a:off x="10" y="1212"/>
                <a:ext cx="42" cy="39"/>
              </a:xfrm>
              <a:custGeom>
                <a:avLst/>
                <a:gdLst>
                  <a:gd name="T0" fmla="*/ 0 w 1092"/>
                  <a:gd name="T1" fmla="*/ 0 h 887"/>
                  <a:gd name="T2" fmla="*/ 0 w 1092"/>
                  <a:gd name="T3" fmla="*/ 0 h 887"/>
                  <a:gd name="T4" fmla="*/ 0 w 1092"/>
                  <a:gd name="T5" fmla="*/ 0 h 887"/>
                  <a:gd name="T6" fmla="*/ 0 w 1092"/>
                  <a:gd name="T7" fmla="*/ 0 h 887"/>
                  <a:gd name="T8" fmla="*/ 0 w 1092"/>
                  <a:gd name="T9" fmla="*/ 0 h 887"/>
                  <a:gd name="T10" fmla="*/ 0 w 1092"/>
                  <a:gd name="T11" fmla="*/ 0 h 8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92"/>
                  <a:gd name="T19" fmla="*/ 0 h 887"/>
                  <a:gd name="T20" fmla="*/ 1092 w 1092"/>
                  <a:gd name="T21" fmla="*/ 887 h 8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92" h="887">
                    <a:moveTo>
                      <a:pt x="1092" y="887"/>
                    </a:moveTo>
                    <a:lnTo>
                      <a:pt x="1010" y="832"/>
                    </a:lnTo>
                    <a:lnTo>
                      <a:pt x="0" y="223"/>
                    </a:lnTo>
                    <a:lnTo>
                      <a:pt x="0" y="0"/>
                    </a:lnTo>
                    <a:lnTo>
                      <a:pt x="1037" y="610"/>
                    </a:lnTo>
                    <a:lnTo>
                      <a:pt x="1092" y="88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1" name="Freeform 443"/>
              <p:cNvSpPr>
                <a:spLocks/>
              </p:cNvSpPr>
              <p:nvPr/>
            </p:nvSpPr>
            <p:spPr bwMode="auto">
              <a:xfrm>
                <a:off x="-50" y="1214"/>
                <a:ext cx="5" cy="15"/>
              </a:xfrm>
              <a:custGeom>
                <a:avLst/>
                <a:gdLst>
                  <a:gd name="T0" fmla="*/ 0 w 137"/>
                  <a:gd name="T1" fmla="*/ 0 h 360"/>
                  <a:gd name="T2" fmla="*/ 0 w 137"/>
                  <a:gd name="T3" fmla="*/ 0 h 360"/>
                  <a:gd name="T4" fmla="*/ 0 w 137"/>
                  <a:gd name="T5" fmla="*/ 0 h 360"/>
                  <a:gd name="T6" fmla="*/ 0 w 137"/>
                  <a:gd name="T7" fmla="*/ 0 h 360"/>
                  <a:gd name="T8" fmla="*/ 0 w 137"/>
                  <a:gd name="T9" fmla="*/ 0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7"/>
                  <a:gd name="T16" fmla="*/ 0 h 360"/>
                  <a:gd name="T17" fmla="*/ 137 w 137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7" h="360">
                    <a:moveTo>
                      <a:pt x="137" y="360"/>
                    </a:moveTo>
                    <a:lnTo>
                      <a:pt x="0" y="360"/>
                    </a:lnTo>
                    <a:lnTo>
                      <a:pt x="0" y="111"/>
                    </a:lnTo>
                    <a:lnTo>
                      <a:pt x="137" y="0"/>
                    </a:lnTo>
                    <a:lnTo>
                      <a:pt x="137" y="36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2" name="Freeform 444"/>
              <p:cNvSpPr>
                <a:spLocks/>
              </p:cNvSpPr>
              <p:nvPr/>
            </p:nvSpPr>
            <p:spPr bwMode="auto">
              <a:xfrm>
                <a:off x="-69" y="1217"/>
                <a:ext cx="18" cy="7"/>
              </a:xfrm>
              <a:custGeom>
                <a:avLst/>
                <a:gdLst>
                  <a:gd name="T0" fmla="*/ 0 w 465"/>
                  <a:gd name="T1" fmla="*/ 0 h 166"/>
                  <a:gd name="T2" fmla="*/ 0 w 465"/>
                  <a:gd name="T3" fmla="*/ 0 h 166"/>
                  <a:gd name="T4" fmla="*/ 0 w 465"/>
                  <a:gd name="T5" fmla="*/ 0 h 166"/>
                  <a:gd name="T6" fmla="*/ 0 w 465"/>
                  <a:gd name="T7" fmla="*/ 0 h 166"/>
                  <a:gd name="T8" fmla="*/ 0 w 465"/>
                  <a:gd name="T9" fmla="*/ 0 h 166"/>
                  <a:gd name="T10" fmla="*/ 0 w 465"/>
                  <a:gd name="T11" fmla="*/ 0 h 166"/>
                  <a:gd name="T12" fmla="*/ 0 w 465"/>
                  <a:gd name="T13" fmla="*/ 0 h 166"/>
                  <a:gd name="T14" fmla="*/ 0 w 465"/>
                  <a:gd name="T15" fmla="*/ 0 h 166"/>
                  <a:gd name="T16" fmla="*/ 0 w 465"/>
                  <a:gd name="T17" fmla="*/ 0 h 166"/>
                  <a:gd name="T18" fmla="*/ 0 w 465"/>
                  <a:gd name="T19" fmla="*/ 0 h 166"/>
                  <a:gd name="T20" fmla="*/ 0 w 465"/>
                  <a:gd name="T21" fmla="*/ 0 h 1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5"/>
                  <a:gd name="T34" fmla="*/ 0 h 166"/>
                  <a:gd name="T35" fmla="*/ 465 w 465"/>
                  <a:gd name="T36" fmla="*/ 166 h 1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5" h="166">
                    <a:moveTo>
                      <a:pt x="437" y="27"/>
                    </a:moveTo>
                    <a:lnTo>
                      <a:pt x="465" y="55"/>
                    </a:lnTo>
                    <a:lnTo>
                      <a:pt x="465" y="166"/>
                    </a:lnTo>
                    <a:lnTo>
                      <a:pt x="0" y="166"/>
                    </a:lnTo>
                    <a:lnTo>
                      <a:pt x="0" y="55"/>
                    </a:lnTo>
                    <a:lnTo>
                      <a:pt x="0" y="27"/>
                    </a:lnTo>
                    <a:lnTo>
                      <a:pt x="28" y="55"/>
                    </a:lnTo>
                    <a:lnTo>
                      <a:pt x="55" y="27"/>
                    </a:lnTo>
                    <a:lnTo>
                      <a:pt x="246" y="0"/>
                    </a:lnTo>
                    <a:lnTo>
                      <a:pt x="410" y="27"/>
                    </a:lnTo>
                    <a:lnTo>
                      <a:pt x="437" y="27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3" name="Freeform 445"/>
              <p:cNvSpPr>
                <a:spLocks/>
              </p:cNvSpPr>
              <p:nvPr/>
            </p:nvSpPr>
            <p:spPr bwMode="auto">
              <a:xfrm>
                <a:off x="-43" y="1218"/>
                <a:ext cx="18" cy="6"/>
              </a:xfrm>
              <a:custGeom>
                <a:avLst/>
                <a:gdLst>
                  <a:gd name="T0" fmla="*/ 0 w 463"/>
                  <a:gd name="T1" fmla="*/ 0 h 139"/>
                  <a:gd name="T2" fmla="*/ 0 w 463"/>
                  <a:gd name="T3" fmla="*/ 0 h 139"/>
                  <a:gd name="T4" fmla="*/ 0 w 463"/>
                  <a:gd name="T5" fmla="*/ 0 h 139"/>
                  <a:gd name="T6" fmla="*/ 0 w 463"/>
                  <a:gd name="T7" fmla="*/ 0 h 139"/>
                  <a:gd name="T8" fmla="*/ 0 w 463"/>
                  <a:gd name="T9" fmla="*/ 0 h 139"/>
                  <a:gd name="T10" fmla="*/ 0 w 463"/>
                  <a:gd name="T11" fmla="*/ 0 h 139"/>
                  <a:gd name="T12" fmla="*/ 0 w 463"/>
                  <a:gd name="T13" fmla="*/ 0 h 139"/>
                  <a:gd name="T14" fmla="*/ 0 w 463"/>
                  <a:gd name="T15" fmla="*/ 0 h 139"/>
                  <a:gd name="T16" fmla="*/ 0 w 463"/>
                  <a:gd name="T17" fmla="*/ 0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3"/>
                  <a:gd name="T28" fmla="*/ 0 h 139"/>
                  <a:gd name="T29" fmla="*/ 463 w 463"/>
                  <a:gd name="T30" fmla="*/ 139 h 1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3" h="139">
                    <a:moveTo>
                      <a:pt x="82" y="0"/>
                    </a:moveTo>
                    <a:lnTo>
                      <a:pt x="328" y="0"/>
                    </a:lnTo>
                    <a:lnTo>
                      <a:pt x="437" y="0"/>
                    </a:lnTo>
                    <a:lnTo>
                      <a:pt x="463" y="28"/>
                    </a:lnTo>
                    <a:lnTo>
                      <a:pt x="463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4" name="Freeform 446"/>
              <p:cNvSpPr>
                <a:spLocks/>
              </p:cNvSpPr>
              <p:nvPr/>
            </p:nvSpPr>
            <p:spPr bwMode="auto">
              <a:xfrm>
                <a:off x="50" y="1217"/>
                <a:ext cx="18" cy="7"/>
              </a:xfrm>
              <a:custGeom>
                <a:avLst/>
                <a:gdLst>
                  <a:gd name="T0" fmla="*/ 0 w 464"/>
                  <a:gd name="T1" fmla="*/ 0 h 166"/>
                  <a:gd name="T2" fmla="*/ 0 w 464"/>
                  <a:gd name="T3" fmla="*/ 0 h 166"/>
                  <a:gd name="T4" fmla="*/ 0 w 464"/>
                  <a:gd name="T5" fmla="*/ 0 h 166"/>
                  <a:gd name="T6" fmla="*/ 0 w 464"/>
                  <a:gd name="T7" fmla="*/ 0 h 166"/>
                  <a:gd name="T8" fmla="*/ 0 w 464"/>
                  <a:gd name="T9" fmla="*/ 0 h 166"/>
                  <a:gd name="T10" fmla="*/ 0 w 464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4"/>
                  <a:gd name="T19" fmla="*/ 0 h 166"/>
                  <a:gd name="T20" fmla="*/ 464 w 464"/>
                  <a:gd name="T21" fmla="*/ 166 h 1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4" h="166">
                    <a:moveTo>
                      <a:pt x="464" y="166"/>
                    </a:moveTo>
                    <a:lnTo>
                      <a:pt x="27" y="166"/>
                    </a:lnTo>
                    <a:lnTo>
                      <a:pt x="0" y="27"/>
                    </a:lnTo>
                    <a:lnTo>
                      <a:pt x="27" y="0"/>
                    </a:lnTo>
                    <a:lnTo>
                      <a:pt x="464" y="27"/>
                    </a:lnTo>
                    <a:lnTo>
                      <a:pt x="464" y="166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5" name="Freeform 447"/>
              <p:cNvSpPr>
                <a:spLocks/>
              </p:cNvSpPr>
              <p:nvPr/>
            </p:nvSpPr>
            <p:spPr bwMode="auto">
              <a:xfrm>
                <a:off x="76" y="1218"/>
                <a:ext cx="17" cy="6"/>
              </a:xfrm>
              <a:custGeom>
                <a:avLst/>
                <a:gdLst>
                  <a:gd name="T0" fmla="*/ 0 w 437"/>
                  <a:gd name="T1" fmla="*/ 0 h 139"/>
                  <a:gd name="T2" fmla="*/ 0 w 437"/>
                  <a:gd name="T3" fmla="*/ 0 h 139"/>
                  <a:gd name="T4" fmla="*/ 0 w 437"/>
                  <a:gd name="T5" fmla="*/ 0 h 139"/>
                  <a:gd name="T6" fmla="*/ 0 w 437"/>
                  <a:gd name="T7" fmla="*/ 0 h 139"/>
                  <a:gd name="T8" fmla="*/ 0 w 437"/>
                  <a:gd name="T9" fmla="*/ 0 h 139"/>
                  <a:gd name="T10" fmla="*/ 0 w 437"/>
                  <a:gd name="T11" fmla="*/ 0 h 139"/>
                  <a:gd name="T12" fmla="*/ 0 w 437"/>
                  <a:gd name="T13" fmla="*/ 0 h 139"/>
                  <a:gd name="T14" fmla="*/ 0 w 437"/>
                  <a:gd name="T15" fmla="*/ 0 h 139"/>
                  <a:gd name="T16" fmla="*/ 0 w 437"/>
                  <a:gd name="T17" fmla="*/ 0 h 139"/>
                  <a:gd name="T18" fmla="*/ 0 w 437"/>
                  <a:gd name="T19" fmla="*/ 0 h 139"/>
                  <a:gd name="T20" fmla="*/ 0 w 437"/>
                  <a:gd name="T21" fmla="*/ 0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37"/>
                  <a:gd name="T34" fmla="*/ 0 h 139"/>
                  <a:gd name="T35" fmla="*/ 437 w 437"/>
                  <a:gd name="T36" fmla="*/ 139 h 13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37" h="139">
                    <a:moveTo>
                      <a:pt x="328" y="0"/>
                    </a:moveTo>
                    <a:lnTo>
                      <a:pt x="409" y="0"/>
                    </a:lnTo>
                    <a:lnTo>
                      <a:pt x="437" y="0"/>
                    </a:lnTo>
                    <a:lnTo>
                      <a:pt x="437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55" y="0"/>
                    </a:lnTo>
                    <a:lnTo>
                      <a:pt x="137" y="0"/>
                    </a:lnTo>
                    <a:lnTo>
                      <a:pt x="328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6" name="Freeform 448"/>
              <p:cNvSpPr>
                <a:spLocks/>
              </p:cNvSpPr>
              <p:nvPr/>
            </p:nvSpPr>
            <p:spPr bwMode="auto">
              <a:xfrm>
                <a:off x="-228" y="1222"/>
                <a:ext cx="122" cy="114"/>
              </a:xfrm>
              <a:custGeom>
                <a:avLst/>
                <a:gdLst>
                  <a:gd name="T0" fmla="*/ 0 w 3194"/>
                  <a:gd name="T1" fmla="*/ 0 h 2631"/>
                  <a:gd name="T2" fmla="*/ 0 w 3194"/>
                  <a:gd name="T3" fmla="*/ 0 h 2631"/>
                  <a:gd name="T4" fmla="*/ 0 w 3194"/>
                  <a:gd name="T5" fmla="*/ 0 h 2631"/>
                  <a:gd name="T6" fmla="*/ 0 w 3194"/>
                  <a:gd name="T7" fmla="*/ 0 h 2631"/>
                  <a:gd name="T8" fmla="*/ 0 w 3194"/>
                  <a:gd name="T9" fmla="*/ 0 h 2631"/>
                  <a:gd name="T10" fmla="*/ 0 w 3194"/>
                  <a:gd name="T11" fmla="*/ 0 h 2631"/>
                  <a:gd name="T12" fmla="*/ 0 w 3194"/>
                  <a:gd name="T13" fmla="*/ 0 h 2631"/>
                  <a:gd name="T14" fmla="*/ 0 w 3194"/>
                  <a:gd name="T15" fmla="*/ 0 h 2631"/>
                  <a:gd name="T16" fmla="*/ 0 w 3194"/>
                  <a:gd name="T17" fmla="*/ 0 h 2631"/>
                  <a:gd name="T18" fmla="*/ 0 w 3194"/>
                  <a:gd name="T19" fmla="*/ 0 h 2631"/>
                  <a:gd name="T20" fmla="*/ 0 w 3194"/>
                  <a:gd name="T21" fmla="*/ 0 h 26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94"/>
                  <a:gd name="T34" fmla="*/ 0 h 2631"/>
                  <a:gd name="T35" fmla="*/ 3194 w 3194"/>
                  <a:gd name="T36" fmla="*/ 2631 h 26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94" h="2631">
                    <a:moveTo>
                      <a:pt x="2675" y="1190"/>
                    </a:moveTo>
                    <a:lnTo>
                      <a:pt x="2675" y="1218"/>
                    </a:lnTo>
                    <a:lnTo>
                      <a:pt x="2702" y="1218"/>
                    </a:lnTo>
                    <a:lnTo>
                      <a:pt x="3194" y="1218"/>
                    </a:lnTo>
                    <a:lnTo>
                      <a:pt x="2948" y="1938"/>
                    </a:lnTo>
                    <a:lnTo>
                      <a:pt x="2675" y="2631"/>
                    </a:lnTo>
                    <a:lnTo>
                      <a:pt x="0" y="2631"/>
                    </a:lnTo>
                    <a:lnTo>
                      <a:pt x="683" y="1550"/>
                    </a:lnTo>
                    <a:lnTo>
                      <a:pt x="1720" y="0"/>
                    </a:lnTo>
                    <a:lnTo>
                      <a:pt x="3194" y="0"/>
                    </a:lnTo>
                    <a:lnTo>
                      <a:pt x="2675" y="119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7" name="Freeform 449"/>
              <p:cNvSpPr>
                <a:spLocks/>
              </p:cNvSpPr>
              <p:nvPr/>
            </p:nvSpPr>
            <p:spPr bwMode="auto">
              <a:xfrm>
                <a:off x="135" y="1224"/>
                <a:ext cx="138" cy="114"/>
              </a:xfrm>
              <a:custGeom>
                <a:avLst/>
                <a:gdLst>
                  <a:gd name="T0" fmla="*/ 0 w 3603"/>
                  <a:gd name="T1" fmla="*/ 0 h 2603"/>
                  <a:gd name="T2" fmla="*/ 0 w 3603"/>
                  <a:gd name="T3" fmla="*/ 0 h 2603"/>
                  <a:gd name="T4" fmla="*/ 0 w 3603"/>
                  <a:gd name="T5" fmla="*/ 0 h 2603"/>
                  <a:gd name="T6" fmla="*/ 0 w 3603"/>
                  <a:gd name="T7" fmla="*/ 0 h 2603"/>
                  <a:gd name="T8" fmla="*/ 0 w 3603"/>
                  <a:gd name="T9" fmla="*/ 0 h 2603"/>
                  <a:gd name="T10" fmla="*/ 0 w 3603"/>
                  <a:gd name="T11" fmla="*/ 0 h 2603"/>
                  <a:gd name="T12" fmla="*/ 0 w 3603"/>
                  <a:gd name="T13" fmla="*/ 0 h 26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03"/>
                  <a:gd name="T22" fmla="*/ 0 h 2603"/>
                  <a:gd name="T23" fmla="*/ 3603 w 3603"/>
                  <a:gd name="T24" fmla="*/ 2603 h 260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03" h="2603">
                    <a:moveTo>
                      <a:pt x="601" y="2603"/>
                    </a:moveTo>
                    <a:lnTo>
                      <a:pt x="0" y="1190"/>
                    </a:lnTo>
                    <a:lnTo>
                      <a:pt x="655" y="1190"/>
                    </a:lnTo>
                    <a:lnTo>
                      <a:pt x="27" y="0"/>
                    </a:lnTo>
                    <a:lnTo>
                      <a:pt x="1665" y="0"/>
                    </a:lnTo>
                    <a:lnTo>
                      <a:pt x="3603" y="2603"/>
                    </a:lnTo>
                    <a:lnTo>
                      <a:pt x="601" y="2603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8" name="Freeform 450"/>
              <p:cNvSpPr>
                <a:spLocks/>
              </p:cNvSpPr>
              <p:nvPr/>
            </p:nvSpPr>
            <p:spPr bwMode="auto">
              <a:xfrm>
                <a:off x="-26" y="1224"/>
                <a:ext cx="35" cy="38"/>
              </a:xfrm>
              <a:custGeom>
                <a:avLst/>
                <a:gdLst>
                  <a:gd name="T0" fmla="*/ 0 w 900"/>
                  <a:gd name="T1" fmla="*/ 0 h 859"/>
                  <a:gd name="T2" fmla="*/ 0 w 900"/>
                  <a:gd name="T3" fmla="*/ 0 h 859"/>
                  <a:gd name="T4" fmla="*/ 0 w 900"/>
                  <a:gd name="T5" fmla="*/ 0 h 859"/>
                  <a:gd name="T6" fmla="*/ 0 w 900"/>
                  <a:gd name="T7" fmla="*/ 0 h 859"/>
                  <a:gd name="T8" fmla="*/ 0 w 900"/>
                  <a:gd name="T9" fmla="*/ 0 h 8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0"/>
                  <a:gd name="T16" fmla="*/ 0 h 859"/>
                  <a:gd name="T17" fmla="*/ 900 w 900"/>
                  <a:gd name="T18" fmla="*/ 859 h 8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0" h="859">
                    <a:moveTo>
                      <a:pt x="900" y="194"/>
                    </a:moveTo>
                    <a:lnTo>
                      <a:pt x="0" y="859"/>
                    </a:lnTo>
                    <a:lnTo>
                      <a:pt x="26" y="636"/>
                    </a:lnTo>
                    <a:lnTo>
                      <a:pt x="900" y="0"/>
                    </a:lnTo>
                    <a:lnTo>
                      <a:pt x="900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9" name="Freeform 451"/>
              <p:cNvSpPr>
                <a:spLocks/>
              </p:cNvSpPr>
              <p:nvPr/>
            </p:nvSpPr>
            <p:spPr bwMode="auto">
              <a:xfrm>
                <a:off x="10" y="1224"/>
                <a:ext cx="43" cy="38"/>
              </a:xfrm>
              <a:custGeom>
                <a:avLst/>
                <a:gdLst>
                  <a:gd name="T0" fmla="*/ 0 w 1119"/>
                  <a:gd name="T1" fmla="*/ 0 h 859"/>
                  <a:gd name="T2" fmla="*/ 0 w 1119"/>
                  <a:gd name="T3" fmla="*/ 0 h 859"/>
                  <a:gd name="T4" fmla="*/ 0 w 1119"/>
                  <a:gd name="T5" fmla="*/ 0 h 859"/>
                  <a:gd name="T6" fmla="*/ 0 w 1119"/>
                  <a:gd name="T7" fmla="*/ 0 h 859"/>
                  <a:gd name="T8" fmla="*/ 0 w 1119"/>
                  <a:gd name="T9" fmla="*/ 0 h 859"/>
                  <a:gd name="T10" fmla="*/ 0 w 1119"/>
                  <a:gd name="T11" fmla="*/ 0 h 859"/>
                  <a:gd name="T12" fmla="*/ 0 w 1119"/>
                  <a:gd name="T13" fmla="*/ 0 h 8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19"/>
                  <a:gd name="T22" fmla="*/ 0 h 859"/>
                  <a:gd name="T23" fmla="*/ 1119 w 1119"/>
                  <a:gd name="T24" fmla="*/ 859 h 8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19" h="859">
                    <a:moveTo>
                      <a:pt x="1092" y="693"/>
                    </a:moveTo>
                    <a:lnTo>
                      <a:pt x="1119" y="859"/>
                    </a:lnTo>
                    <a:lnTo>
                      <a:pt x="873" y="720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1092" y="636"/>
                    </a:lnTo>
                    <a:lnTo>
                      <a:pt x="1092" y="69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0" name="Freeform 452"/>
              <p:cNvSpPr>
                <a:spLocks/>
              </p:cNvSpPr>
              <p:nvPr/>
            </p:nvSpPr>
            <p:spPr bwMode="auto">
              <a:xfrm>
                <a:off x="-123" y="1226"/>
                <a:ext cx="17" cy="48"/>
              </a:xfrm>
              <a:custGeom>
                <a:avLst/>
                <a:gdLst>
                  <a:gd name="T0" fmla="*/ 0 w 464"/>
                  <a:gd name="T1" fmla="*/ 0 h 1108"/>
                  <a:gd name="T2" fmla="*/ 0 w 464"/>
                  <a:gd name="T3" fmla="*/ 0 h 1108"/>
                  <a:gd name="T4" fmla="*/ 0 w 464"/>
                  <a:gd name="T5" fmla="*/ 0 h 1108"/>
                  <a:gd name="T6" fmla="*/ 0 w 464"/>
                  <a:gd name="T7" fmla="*/ 0 h 1108"/>
                  <a:gd name="T8" fmla="*/ 0 w 464"/>
                  <a:gd name="T9" fmla="*/ 0 h 1108"/>
                  <a:gd name="T10" fmla="*/ 0 w 464"/>
                  <a:gd name="T11" fmla="*/ 0 h 1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4"/>
                  <a:gd name="T19" fmla="*/ 0 h 1108"/>
                  <a:gd name="T20" fmla="*/ 464 w 464"/>
                  <a:gd name="T21" fmla="*/ 1108 h 110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4" h="1108">
                    <a:moveTo>
                      <a:pt x="27" y="1108"/>
                    </a:moveTo>
                    <a:lnTo>
                      <a:pt x="0" y="1108"/>
                    </a:lnTo>
                    <a:lnTo>
                      <a:pt x="464" y="0"/>
                    </a:lnTo>
                    <a:lnTo>
                      <a:pt x="464" y="28"/>
                    </a:lnTo>
                    <a:lnTo>
                      <a:pt x="27" y="1108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1" name="Freeform 453"/>
              <p:cNvSpPr>
                <a:spLocks/>
              </p:cNvSpPr>
              <p:nvPr/>
            </p:nvSpPr>
            <p:spPr bwMode="auto">
              <a:xfrm>
                <a:off x="-70" y="1226"/>
                <a:ext cx="19" cy="2"/>
              </a:xfrm>
              <a:custGeom>
                <a:avLst/>
                <a:gdLst>
                  <a:gd name="T0" fmla="*/ 0 w 492"/>
                  <a:gd name="T1" fmla="*/ 0 h 55"/>
                  <a:gd name="T2" fmla="*/ 0 w 492"/>
                  <a:gd name="T3" fmla="*/ 0 h 55"/>
                  <a:gd name="T4" fmla="*/ 0 w 492"/>
                  <a:gd name="T5" fmla="*/ 0 h 55"/>
                  <a:gd name="T6" fmla="*/ 0 w 492"/>
                  <a:gd name="T7" fmla="*/ 0 h 55"/>
                  <a:gd name="T8" fmla="*/ 0 w 492"/>
                  <a:gd name="T9" fmla="*/ 0 h 55"/>
                  <a:gd name="T10" fmla="*/ 0 w 492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92"/>
                  <a:gd name="T19" fmla="*/ 0 h 55"/>
                  <a:gd name="T20" fmla="*/ 492 w 492"/>
                  <a:gd name="T21" fmla="*/ 55 h 5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92" h="55">
                    <a:moveTo>
                      <a:pt x="492" y="55"/>
                    </a:moveTo>
                    <a:lnTo>
                      <a:pt x="0" y="55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492" y="0"/>
                    </a:lnTo>
                    <a:lnTo>
                      <a:pt x="492" y="55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2" name="Freeform 454"/>
              <p:cNvSpPr>
                <a:spLocks/>
              </p:cNvSpPr>
              <p:nvPr/>
            </p:nvSpPr>
            <p:spPr bwMode="auto">
              <a:xfrm>
                <a:off x="76" y="1226"/>
                <a:ext cx="19" cy="2"/>
              </a:xfrm>
              <a:custGeom>
                <a:avLst/>
                <a:gdLst>
                  <a:gd name="T0" fmla="*/ 0 w 492"/>
                  <a:gd name="T1" fmla="*/ 0 h 55"/>
                  <a:gd name="T2" fmla="*/ 0 w 492"/>
                  <a:gd name="T3" fmla="*/ 0 h 55"/>
                  <a:gd name="T4" fmla="*/ 0 w 492"/>
                  <a:gd name="T5" fmla="*/ 0 h 55"/>
                  <a:gd name="T6" fmla="*/ 0 w 492"/>
                  <a:gd name="T7" fmla="*/ 0 h 55"/>
                  <a:gd name="T8" fmla="*/ 0 w 492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2"/>
                  <a:gd name="T16" fmla="*/ 0 h 55"/>
                  <a:gd name="T17" fmla="*/ 492 w 492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2" h="55">
                    <a:moveTo>
                      <a:pt x="0" y="55"/>
                    </a:moveTo>
                    <a:lnTo>
                      <a:pt x="0" y="0"/>
                    </a:lnTo>
                    <a:lnTo>
                      <a:pt x="437" y="0"/>
                    </a:lnTo>
                    <a:lnTo>
                      <a:pt x="492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3" name="Rectangle 455"/>
              <p:cNvSpPr>
                <a:spLocks noChangeArrowheads="1"/>
              </p:cNvSpPr>
              <p:nvPr/>
            </p:nvSpPr>
            <p:spPr bwMode="auto">
              <a:xfrm>
                <a:off x="-43" y="1226"/>
                <a:ext cx="18" cy="2"/>
              </a:xfrm>
              <a:prstGeom prst="rect">
                <a:avLst/>
              </a:prstGeom>
              <a:solidFill>
                <a:srgbClr val="D9D9D9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4" name="Freeform 456"/>
              <p:cNvSpPr>
                <a:spLocks/>
              </p:cNvSpPr>
              <p:nvPr/>
            </p:nvSpPr>
            <p:spPr bwMode="auto">
              <a:xfrm>
                <a:off x="50" y="1226"/>
                <a:ext cx="18" cy="2"/>
              </a:xfrm>
              <a:custGeom>
                <a:avLst/>
                <a:gdLst>
                  <a:gd name="T0" fmla="*/ 0 w 464"/>
                  <a:gd name="T1" fmla="*/ 0 h 55"/>
                  <a:gd name="T2" fmla="*/ 0 w 464"/>
                  <a:gd name="T3" fmla="*/ 0 h 55"/>
                  <a:gd name="T4" fmla="*/ 0 w 464"/>
                  <a:gd name="T5" fmla="*/ 0 h 55"/>
                  <a:gd name="T6" fmla="*/ 0 w 464"/>
                  <a:gd name="T7" fmla="*/ 0 h 55"/>
                  <a:gd name="T8" fmla="*/ 0 w 464"/>
                  <a:gd name="T9" fmla="*/ 0 h 55"/>
                  <a:gd name="T10" fmla="*/ 0 w 464"/>
                  <a:gd name="T11" fmla="*/ 0 h 55"/>
                  <a:gd name="T12" fmla="*/ 0 w 464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4"/>
                  <a:gd name="T22" fmla="*/ 0 h 55"/>
                  <a:gd name="T23" fmla="*/ 464 w 464"/>
                  <a:gd name="T24" fmla="*/ 55 h 5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4" h="55">
                    <a:moveTo>
                      <a:pt x="464" y="28"/>
                    </a:moveTo>
                    <a:lnTo>
                      <a:pt x="464" y="55"/>
                    </a:lnTo>
                    <a:lnTo>
                      <a:pt x="27" y="55"/>
                    </a:lnTo>
                    <a:lnTo>
                      <a:pt x="0" y="0"/>
                    </a:lnTo>
                    <a:lnTo>
                      <a:pt x="273" y="0"/>
                    </a:lnTo>
                    <a:lnTo>
                      <a:pt x="436" y="0"/>
                    </a:lnTo>
                    <a:lnTo>
                      <a:pt x="464" y="2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5" name="Freeform 457"/>
              <p:cNvSpPr>
                <a:spLocks/>
              </p:cNvSpPr>
              <p:nvPr/>
            </p:nvSpPr>
            <p:spPr bwMode="auto">
              <a:xfrm>
                <a:off x="136" y="1226"/>
                <a:ext cx="23" cy="49"/>
              </a:xfrm>
              <a:custGeom>
                <a:avLst/>
                <a:gdLst>
                  <a:gd name="T0" fmla="*/ 0 w 601"/>
                  <a:gd name="T1" fmla="*/ 0 h 1136"/>
                  <a:gd name="T2" fmla="*/ 0 w 601"/>
                  <a:gd name="T3" fmla="*/ 0 h 1136"/>
                  <a:gd name="T4" fmla="*/ 0 w 601"/>
                  <a:gd name="T5" fmla="*/ 0 h 1136"/>
                  <a:gd name="T6" fmla="*/ 0 w 601"/>
                  <a:gd name="T7" fmla="*/ 0 h 1136"/>
                  <a:gd name="T8" fmla="*/ 0 w 601"/>
                  <a:gd name="T9" fmla="*/ 0 h 1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1"/>
                  <a:gd name="T16" fmla="*/ 0 h 1136"/>
                  <a:gd name="T17" fmla="*/ 601 w 601"/>
                  <a:gd name="T18" fmla="*/ 1136 h 11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1" h="1136">
                    <a:moveTo>
                      <a:pt x="601" y="1136"/>
                    </a:moveTo>
                    <a:lnTo>
                      <a:pt x="546" y="1136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601" y="1136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6" name="Freeform 458"/>
              <p:cNvSpPr>
                <a:spLocks/>
              </p:cNvSpPr>
              <p:nvPr/>
            </p:nvSpPr>
            <p:spPr bwMode="auto">
              <a:xfrm>
                <a:off x="-116" y="1231"/>
                <a:ext cx="10" cy="43"/>
              </a:xfrm>
              <a:custGeom>
                <a:avLst/>
                <a:gdLst>
                  <a:gd name="T0" fmla="*/ 0 w 273"/>
                  <a:gd name="T1" fmla="*/ 0 h 996"/>
                  <a:gd name="T2" fmla="*/ 0 w 273"/>
                  <a:gd name="T3" fmla="*/ 0 h 996"/>
                  <a:gd name="T4" fmla="*/ 0 w 273"/>
                  <a:gd name="T5" fmla="*/ 0 h 996"/>
                  <a:gd name="T6" fmla="*/ 0 w 273"/>
                  <a:gd name="T7" fmla="*/ 0 h 996"/>
                  <a:gd name="T8" fmla="*/ 0 w 273"/>
                  <a:gd name="T9" fmla="*/ 0 h 996"/>
                  <a:gd name="T10" fmla="*/ 0 w 273"/>
                  <a:gd name="T11" fmla="*/ 0 h 996"/>
                  <a:gd name="T12" fmla="*/ 0 w 273"/>
                  <a:gd name="T13" fmla="*/ 0 h 996"/>
                  <a:gd name="T14" fmla="*/ 0 w 273"/>
                  <a:gd name="T15" fmla="*/ 0 h 996"/>
                  <a:gd name="T16" fmla="*/ 0 w 273"/>
                  <a:gd name="T17" fmla="*/ 0 h 996"/>
                  <a:gd name="T18" fmla="*/ 0 w 273"/>
                  <a:gd name="T19" fmla="*/ 0 h 996"/>
                  <a:gd name="T20" fmla="*/ 0 w 273"/>
                  <a:gd name="T21" fmla="*/ 0 h 996"/>
                  <a:gd name="T22" fmla="*/ 0 w 273"/>
                  <a:gd name="T23" fmla="*/ 0 h 996"/>
                  <a:gd name="T24" fmla="*/ 0 w 273"/>
                  <a:gd name="T25" fmla="*/ 0 h 996"/>
                  <a:gd name="T26" fmla="*/ 0 w 273"/>
                  <a:gd name="T27" fmla="*/ 0 h 996"/>
                  <a:gd name="T28" fmla="*/ 0 w 273"/>
                  <a:gd name="T29" fmla="*/ 0 h 996"/>
                  <a:gd name="T30" fmla="*/ 0 w 273"/>
                  <a:gd name="T31" fmla="*/ 0 h 996"/>
                  <a:gd name="T32" fmla="*/ 0 w 273"/>
                  <a:gd name="T33" fmla="*/ 0 h 996"/>
                  <a:gd name="T34" fmla="*/ 0 w 273"/>
                  <a:gd name="T35" fmla="*/ 0 h 9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3"/>
                  <a:gd name="T55" fmla="*/ 0 h 996"/>
                  <a:gd name="T56" fmla="*/ 273 w 273"/>
                  <a:gd name="T57" fmla="*/ 996 h 99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3" h="996">
                    <a:moveTo>
                      <a:pt x="27" y="969"/>
                    </a:moveTo>
                    <a:lnTo>
                      <a:pt x="0" y="996"/>
                    </a:lnTo>
                    <a:lnTo>
                      <a:pt x="0" y="941"/>
                    </a:lnTo>
                    <a:lnTo>
                      <a:pt x="55" y="858"/>
                    </a:lnTo>
                    <a:lnTo>
                      <a:pt x="55" y="554"/>
                    </a:lnTo>
                    <a:lnTo>
                      <a:pt x="81" y="442"/>
                    </a:lnTo>
                    <a:lnTo>
                      <a:pt x="81" y="581"/>
                    </a:lnTo>
                    <a:lnTo>
                      <a:pt x="109" y="691"/>
                    </a:lnTo>
                    <a:lnTo>
                      <a:pt x="136" y="636"/>
                    </a:lnTo>
                    <a:lnTo>
                      <a:pt x="246" y="387"/>
                    </a:lnTo>
                    <a:lnTo>
                      <a:pt x="246" y="304"/>
                    </a:lnTo>
                    <a:lnTo>
                      <a:pt x="246" y="55"/>
                    </a:lnTo>
                    <a:lnTo>
                      <a:pt x="273" y="0"/>
                    </a:lnTo>
                    <a:lnTo>
                      <a:pt x="273" y="387"/>
                    </a:lnTo>
                    <a:lnTo>
                      <a:pt x="27" y="96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7" name="Freeform 459"/>
              <p:cNvSpPr>
                <a:spLocks/>
              </p:cNvSpPr>
              <p:nvPr/>
            </p:nvSpPr>
            <p:spPr bwMode="auto">
              <a:xfrm>
                <a:off x="50" y="1231"/>
                <a:ext cx="71" cy="33"/>
              </a:xfrm>
              <a:custGeom>
                <a:avLst/>
                <a:gdLst>
                  <a:gd name="T0" fmla="*/ 0 w 1856"/>
                  <a:gd name="T1" fmla="*/ 0 h 775"/>
                  <a:gd name="T2" fmla="*/ 0 w 1856"/>
                  <a:gd name="T3" fmla="*/ 0 h 775"/>
                  <a:gd name="T4" fmla="*/ 0 w 1856"/>
                  <a:gd name="T5" fmla="*/ 0 h 775"/>
                  <a:gd name="T6" fmla="*/ 0 w 1856"/>
                  <a:gd name="T7" fmla="*/ 0 h 775"/>
                  <a:gd name="T8" fmla="*/ 0 w 1856"/>
                  <a:gd name="T9" fmla="*/ 0 h 775"/>
                  <a:gd name="T10" fmla="*/ 0 w 1856"/>
                  <a:gd name="T11" fmla="*/ 0 h 775"/>
                  <a:gd name="T12" fmla="*/ 0 w 1856"/>
                  <a:gd name="T13" fmla="*/ 0 h 775"/>
                  <a:gd name="T14" fmla="*/ 0 w 1856"/>
                  <a:gd name="T15" fmla="*/ 0 h 775"/>
                  <a:gd name="T16" fmla="*/ 0 w 1856"/>
                  <a:gd name="T17" fmla="*/ 0 h 775"/>
                  <a:gd name="T18" fmla="*/ 0 w 1856"/>
                  <a:gd name="T19" fmla="*/ 0 h 775"/>
                  <a:gd name="T20" fmla="*/ 0 w 1856"/>
                  <a:gd name="T21" fmla="*/ 0 h 775"/>
                  <a:gd name="T22" fmla="*/ 0 w 1856"/>
                  <a:gd name="T23" fmla="*/ 0 h 775"/>
                  <a:gd name="T24" fmla="*/ 0 w 1856"/>
                  <a:gd name="T25" fmla="*/ 0 h 7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56"/>
                  <a:gd name="T40" fmla="*/ 0 h 775"/>
                  <a:gd name="T41" fmla="*/ 1856 w 1856"/>
                  <a:gd name="T42" fmla="*/ 775 h 77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56" h="775">
                    <a:moveTo>
                      <a:pt x="1392" y="415"/>
                    </a:moveTo>
                    <a:lnTo>
                      <a:pt x="1802" y="415"/>
                    </a:lnTo>
                    <a:lnTo>
                      <a:pt x="1856" y="525"/>
                    </a:lnTo>
                    <a:lnTo>
                      <a:pt x="1720" y="525"/>
                    </a:lnTo>
                    <a:lnTo>
                      <a:pt x="1829" y="775"/>
                    </a:lnTo>
                    <a:lnTo>
                      <a:pt x="1365" y="775"/>
                    </a:lnTo>
                    <a:lnTo>
                      <a:pt x="1147" y="82"/>
                    </a:lnTo>
                    <a:lnTo>
                      <a:pt x="0" y="82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1228" y="0"/>
                    </a:lnTo>
                    <a:lnTo>
                      <a:pt x="1392" y="415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8" name="Freeform 460"/>
              <p:cNvSpPr>
                <a:spLocks/>
              </p:cNvSpPr>
              <p:nvPr/>
            </p:nvSpPr>
            <p:spPr bwMode="auto">
              <a:xfrm>
                <a:off x="-106" y="1232"/>
                <a:ext cx="82" cy="32"/>
              </a:xfrm>
              <a:custGeom>
                <a:avLst/>
                <a:gdLst>
                  <a:gd name="T0" fmla="*/ 0 w 2129"/>
                  <a:gd name="T1" fmla="*/ 0 h 748"/>
                  <a:gd name="T2" fmla="*/ 0 w 2129"/>
                  <a:gd name="T3" fmla="*/ 0 h 748"/>
                  <a:gd name="T4" fmla="*/ 0 w 2129"/>
                  <a:gd name="T5" fmla="*/ 0 h 748"/>
                  <a:gd name="T6" fmla="*/ 0 w 2129"/>
                  <a:gd name="T7" fmla="*/ 0 h 748"/>
                  <a:gd name="T8" fmla="*/ 0 w 2129"/>
                  <a:gd name="T9" fmla="*/ 0 h 748"/>
                  <a:gd name="T10" fmla="*/ 0 w 2129"/>
                  <a:gd name="T11" fmla="*/ 0 h 748"/>
                  <a:gd name="T12" fmla="*/ 0 w 2129"/>
                  <a:gd name="T13" fmla="*/ 0 h 748"/>
                  <a:gd name="T14" fmla="*/ 0 w 2129"/>
                  <a:gd name="T15" fmla="*/ 0 h 748"/>
                  <a:gd name="T16" fmla="*/ 0 w 2129"/>
                  <a:gd name="T17" fmla="*/ 0 h 748"/>
                  <a:gd name="T18" fmla="*/ 0 w 2129"/>
                  <a:gd name="T19" fmla="*/ 0 h 748"/>
                  <a:gd name="T20" fmla="*/ 0 w 2129"/>
                  <a:gd name="T21" fmla="*/ 0 h 748"/>
                  <a:gd name="T22" fmla="*/ 0 w 2129"/>
                  <a:gd name="T23" fmla="*/ 0 h 748"/>
                  <a:gd name="T24" fmla="*/ 0 w 2129"/>
                  <a:gd name="T25" fmla="*/ 0 h 748"/>
                  <a:gd name="T26" fmla="*/ 0 w 2129"/>
                  <a:gd name="T27" fmla="*/ 0 h 748"/>
                  <a:gd name="T28" fmla="*/ 0 w 2129"/>
                  <a:gd name="T29" fmla="*/ 0 h 7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29"/>
                  <a:gd name="T46" fmla="*/ 0 h 748"/>
                  <a:gd name="T47" fmla="*/ 2129 w 2129"/>
                  <a:gd name="T48" fmla="*/ 748 h 74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29" h="748">
                    <a:moveTo>
                      <a:pt x="2129" y="28"/>
                    </a:moveTo>
                    <a:lnTo>
                      <a:pt x="2129" y="28"/>
                    </a:lnTo>
                    <a:lnTo>
                      <a:pt x="955" y="28"/>
                    </a:lnTo>
                    <a:lnTo>
                      <a:pt x="928" y="55"/>
                    </a:lnTo>
                    <a:lnTo>
                      <a:pt x="737" y="720"/>
                    </a:lnTo>
                    <a:lnTo>
                      <a:pt x="737" y="748"/>
                    </a:lnTo>
                    <a:lnTo>
                      <a:pt x="354" y="748"/>
                    </a:lnTo>
                    <a:lnTo>
                      <a:pt x="328" y="748"/>
                    </a:lnTo>
                    <a:lnTo>
                      <a:pt x="437" y="470"/>
                    </a:lnTo>
                    <a:lnTo>
                      <a:pt x="0" y="470"/>
                    </a:lnTo>
                    <a:lnTo>
                      <a:pt x="54" y="333"/>
                    </a:lnTo>
                    <a:lnTo>
                      <a:pt x="709" y="333"/>
                    </a:lnTo>
                    <a:lnTo>
                      <a:pt x="819" y="0"/>
                    </a:lnTo>
                    <a:lnTo>
                      <a:pt x="2129" y="0"/>
                    </a:lnTo>
                    <a:lnTo>
                      <a:pt x="2129" y="2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9" name="Freeform 461"/>
              <p:cNvSpPr>
                <a:spLocks/>
              </p:cNvSpPr>
              <p:nvPr/>
            </p:nvSpPr>
            <p:spPr bwMode="auto">
              <a:xfrm>
                <a:off x="121" y="1233"/>
                <a:ext cx="14" cy="13"/>
              </a:xfrm>
              <a:custGeom>
                <a:avLst/>
                <a:gdLst>
                  <a:gd name="T0" fmla="*/ 0 w 355"/>
                  <a:gd name="T1" fmla="*/ 0 h 305"/>
                  <a:gd name="T2" fmla="*/ 0 w 355"/>
                  <a:gd name="T3" fmla="*/ 0 h 305"/>
                  <a:gd name="T4" fmla="*/ 0 w 355"/>
                  <a:gd name="T5" fmla="*/ 0 h 305"/>
                  <a:gd name="T6" fmla="*/ 0 w 355"/>
                  <a:gd name="T7" fmla="*/ 0 h 30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5"/>
                  <a:gd name="T13" fmla="*/ 0 h 305"/>
                  <a:gd name="T14" fmla="*/ 355 w 355"/>
                  <a:gd name="T15" fmla="*/ 305 h 30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5" h="305">
                    <a:moveTo>
                      <a:pt x="0" y="305"/>
                    </a:moveTo>
                    <a:lnTo>
                      <a:pt x="355" y="0"/>
                    </a:lnTo>
                    <a:lnTo>
                      <a:pt x="355" y="305"/>
                    </a:lnTo>
                    <a:lnTo>
                      <a:pt x="0" y="305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0" name="Freeform 462"/>
              <p:cNvSpPr>
                <a:spLocks/>
              </p:cNvSpPr>
              <p:nvPr/>
            </p:nvSpPr>
            <p:spPr bwMode="auto">
              <a:xfrm>
                <a:off x="136" y="1231"/>
                <a:ext cx="12" cy="44"/>
              </a:xfrm>
              <a:custGeom>
                <a:avLst/>
                <a:gdLst>
                  <a:gd name="T0" fmla="*/ 0 w 328"/>
                  <a:gd name="T1" fmla="*/ 0 h 1024"/>
                  <a:gd name="T2" fmla="*/ 0 w 328"/>
                  <a:gd name="T3" fmla="*/ 0 h 1024"/>
                  <a:gd name="T4" fmla="*/ 0 w 328"/>
                  <a:gd name="T5" fmla="*/ 0 h 1024"/>
                  <a:gd name="T6" fmla="*/ 0 w 328"/>
                  <a:gd name="T7" fmla="*/ 0 h 1024"/>
                  <a:gd name="T8" fmla="*/ 0 w 328"/>
                  <a:gd name="T9" fmla="*/ 0 h 1024"/>
                  <a:gd name="T10" fmla="*/ 0 w 328"/>
                  <a:gd name="T11" fmla="*/ 0 h 1024"/>
                  <a:gd name="T12" fmla="*/ 0 w 328"/>
                  <a:gd name="T13" fmla="*/ 0 h 1024"/>
                  <a:gd name="T14" fmla="*/ 0 w 328"/>
                  <a:gd name="T15" fmla="*/ 0 h 1024"/>
                  <a:gd name="T16" fmla="*/ 0 w 328"/>
                  <a:gd name="T17" fmla="*/ 0 h 1024"/>
                  <a:gd name="T18" fmla="*/ 0 w 328"/>
                  <a:gd name="T19" fmla="*/ 0 h 1024"/>
                  <a:gd name="T20" fmla="*/ 0 w 328"/>
                  <a:gd name="T21" fmla="*/ 0 h 10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28"/>
                  <a:gd name="T34" fmla="*/ 0 h 1024"/>
                  <a:gd name="T35" fmla="*/ 328 w 328"/>
                  <a:gd name="T36" fmla="*/ 1024 h 102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28" h="1024">
                    <a:moveTo>
                      <a:pt x="55" y="442"/>
                    </a:moveTo>
                    <a:lnTo>
                      <a:pt x="219" y="747"/>
                    </a:lnTo>
                    <a:lnTo>
                      <a:pt x="219" y="415"/>
                    </a:lnTo>
                    <a:lnTo>
                      <a:pt x="273" y="525"/>
                    </a:lnTo>
                    <a:lnTo>
                      <a:pt x="273" y="914"/>
                    </a:lnTo>
                    <a:lnTo>
                      <a:pt x="328" y="1024"/>
                    </a:lnTo>
                    <a:lnTo>
                      <a:pt x="300" y="1024"/>
                    </a:lnTo>
                    <a:lnTo>
                      <a:pt x="0" y="387"/>
                    </a:lnTo>
                    <a:lnTo>
                      <a:pt x="0" y="0"/>
                    </a:lnTo>
                    <a:lnTo>
                      <a:pt x="55" y="82"/>
                    </a:lnTo>
                    <a:lnTo>
                      <a:pt x="55" y="442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1" name="Freeform 463"/>
              <p:cNvSpPr>
                <a:spLocks/>
              </p:cNvSpPr>
              <p:nvPr/>
            </p:nvSpPr>
            <p:spPr bwMode="auto">
              <a:xfrm>
                <a:off x="-217" y="1233"/>
                <a:ext cx="10" cy="7"/>
              </a:xfrm>
              <a:custGeom>
                <a:avLst/>
                <a:gdLst>
                  <a:gd name="T0" fmla="*/ 0 w 246"/>
                  <a:gd name="T1" fmla="*/ 0 h 166"/>
                  <a:gd name="T2" fmla="*/ 0 w 246"/>
                  <a:gd name="T3" fmla="*/ 0 h 166"/>
                  <a:gd name="T4" fmla="*/ 0 w 246"/>
                  <a:gd name="T5" fmla="*/ 0 h 166"/>
                  <a:gd name="T6" fmla="*/ 0 w 246"/>
                  <a:gd name="T7" fmla="*/ 0 h 166"/>
                  <a:gd name="T8" fmla="*/ 0 w 246"/>
                  <a:gd name="T9" fmla="*/ 0 h 166"/>
                  <a:gd name="T10" fmla="*/ 0 w 246"/>
                  <a:gd name="T11" fmla="*/ 0 h 166"/>
                  <a:gd name="T12" fmla="*/ 0 w 246"/>
                  <a:gd name="T13" fmla="*/ 0 h 166"/>
                  <a:gd name="T14" fmla="*/ 0 w 246"/>
                  <a:gd name="T15" fmla="*/ 0 h 1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6"/>
                  <a:gd name="T25" fmla="*/ 0 h 166"/>
                  <a:gd name="T26" fmla="*/ 246 w 246"/>
                  <a:gd name="T27" fmla="*/ 166 h 1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6" h="166">
                    <a:moveTo>
                      <a:pt x="246" y="110"/>
                    </a:moveTo>
                    <a:lnTo>
                      <a:pt x="218" y="138"/>
                    </a:lnTo>
                    <a:lnTo>
                      <a:pt x="164" y="138"/>
                    </a:lnTo>
                    <a:lnTo>
                      <a:pt x="28" y="166"/>
                    </a:lnTo>
                    <a:lnTo>
                      <a:pt x="0" y="166"/>
                    </a:lnTo>
                    <a:lnTo>
                      <a:pt x="0" y="0"/>
                    </a:lnTo>
                    <a:lnTo>
                      <a:pt x="246" y="0"/>
                    </a:lnTo>
                    <a:lnTo>
                      <a:pt x="246" y="110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2" name="Freeform 464"/>
              <p:cNvSpPr>
                <a:spLocks/>
              </p:cNvSpPr>
              <p:nvPr/>
            </p:nvSpPr>
            <p:spPr bwMode="auto">
              <a:xfrm>
                <a:off x="-77" y="1234"/>
                <a:ext cx="52" cy="30"/>
              </a:xfrm>
              <a:custGeom>
                <a:avLst/>
                <a:gdLst>
                  <a:gd name="T0" fmla="*/ 0 w 1364"/>
                  <a:gd name="T1" fmla="*/ 0 h 693"/>
                  <a:gd name="T2" fmla="*/ 0 w 1364"/>
                  <a:gd name="T3" fmla="*/ 0 h 693"/>
                  <a:gd name="T4" fmla="*/ 0 w 1364"/>
                  <a:gd name="T5" fmla="*/ 0 h 693"/>
                  <a:gd name="T6" fmla="*/ 0 w 1364"/>
                  <a:gd name="T7" fmla="*/ 0 h 693"/>
                  <a:gd name="T8" fmla="*/ 0 w 1364"/>
                  <a:gd name="T9" fmla="*/ 0 h 6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64"/>
                  <a:gd name="T16" fmla="*/ 0 h 693"/>
                  <a:gd name="T17" fmla="*/ 1364 w 1364"/>
                  <a:gd name="T18" fmla="*/ 693 h 6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64" h="693">
                    <a:moveTo>
                      <a:pt x="1310" y="693"/>
                    </a:moveTo>
                    <a:lnTo>
                      <a:pt x="0" y="693"/>
                    </a:lnTo>
                    <a:lnTo>
                      <a:pt x="191" y="0"/>
                    </a:lnTo>
                    <a:lnTo>
                      <a:pt x="1364" y="28"/>
                    </a:lnTo>
                    <a:lnTo>
                      <a:pt x="1310" y="693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3" name="Freeform 465"/>
              <p:cNvSpPr>
                <a:spLocks/>
              </p:cNvSpPr>
              <p:nvPr/>
            </p:nvSpPr>
            <p:spPr bwMode="auto">
              <a:xfrm>
                <a:off x="10" y="1235"/>
                <a:ext cx="14" cy="21"/>
              </a:xfrm>
              <a:custGeom>
                <a:avLst/>
                <a:gdLst>
                  <a:gd name="T0" fmla="*/ 0 w 355"/>
                  <a:gd name="T1" fmla="*/ 0 h 471"/>
                  <a:gd name="T2" fmla="*/ 0 w 355"/>
                  <a:gd name="T3" fmla="*/ 0 h 471"/>
                  <a:gd name="T4" fmla="*/ 0 w 355"/>
                  <a:gd name="T5" fmla="*/ 0 h 471"/>
                  <a:gd name="T6" fmla="*/ 0 w 355"/>
                  <a:gd name="T7" fmla="*/ 0 h 471"/>
                  <a:gd name="T8" fmla="*/ 0 w 355"/>
                  <a:gd name="T9" fmla="*/ 0 h 471"/>
                  <a:gd name="T10" fmla="*/ 0 w 355"/>
                  <a:gd name="T11" fmla="*/ 0 h 4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55"/>
                  <a:gd name="T19" fmla="*/ 0 h 471"/>
                  <a:gd name="T20" fmla="*/ 355 w 355"/>
                  <a:gd name="T21" fmla="*/ 471 h 4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55" h="471">
                    <a:moveTo>
                      <a:pt x="355" y="221"/>
                    </a:moveTo>
                    <a:lnTo>
                      <a:pt x="355" y="471"/>
                    </a:lnTo>
                    <a:lnTo>
                      <a:pt x="246" y="444"/>
                    </a:lnTo>
                    <a:lnTo>
                      <a:pt x="0" y="444"/>
                    </a:lnTo>
                    <a:lnTo>
                      <a:pt x="0" y="0"/>
                    </a:lnTo>
                    <a:lnTo>
                      <a:pt x="355" y="22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4" name="Freeform 466"/>
              <p:cNvSpPr>
                <a:spLocks/>
              </p:cNvSpPr>
              <p:nvPr/>
            </p:nvSpPr>
            <p:spPr bwMode="auto">
              <a:xfrm>
                <a:off x="-3" y="1235"/>
                <a:ext cx="12" cy="22"/>
              </a:xfrm>
              <a:custGeom>
                <a:avLst/>
                <a:gdLst>
                  <a:gd name="T0" fmla="*/ 0 w 300"/>
                  <a:gd name="T1" fmla="*/ 0 h 499"/>
                  <a:gd name="T2" fmla="*/ 0 w 300"/>
                  <a:gd name="T3" fmla="*/ 0 h 499"/>
                  <a:gd name="T4" fmla="*/ 0 w 300"/>
                  <a:gd name="T5" fmla="*/ 0 h 499"/>
                  <a:gd name="T6" fmla="*/ 0 w 300"/>
                  <a:gd name="T7" fmla="*/ 0 h 499"/>
                  <a:gd name="T8" fmla="*/ 0 w 300"/>
                  <a:gd name="T9" fmla="*/ 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499"/>
                  <a:gd name="T17" fmla="*/ 300 w 300"/>
                  <a:gd name="T18" fmla="*/ 499 h 4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499">
                    <a:moveTo>
                      <a:pt x="0" y="499"/>
                    </a:moveTo>
                    <a:lnTo>
                      <a:pt x="0" y="250"/>
                    </a:lnTo>
                    <a:lnTo>
                      <a:pt x="300" y="0"/>
                    </a:lnTo>
                    <a:lnTo>
                      <a:pt x="300" y="444"/>
                    </a:lnTo>
                    <a:lnTo>
                      <a:pt x="0" y="49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5" name="Freeform 467"/>
              <p:cNvSpPr>
                <a:spLocks/>
              </p:cNvSpPr>
              <p:nvPr/>
            </p:nvSpPr>
            <p:spPr bwMode="auto">
              <a:xfrm>
                <a:off x="51" y="1235"/>
                <a:ext cx="50" cy="29"/>
              </a:xfrm>
              <a:custGeom>
                <a:avLst/>
                <a:gdLst>
                  <a:gd name="T0" fmla="*/ 0 w 1310"/>
                  <a:gd name="T1" fmla="*/ 0 h 665"/>
                  <a:gd name="T2" fmla="*/ 0 w 1310"/>
                  <a:gd name="T3" fmla="*/ 0 h 665"/>
                  <a:gd name="T4" fmla="*/ 0 w 1310"/>
                  <a:gd name="T5" fmla="*/ 0 h 665"/>
                  <a:gd name="T6" fmla="*/ 0 w 1310"/>
                  <a:gd name="T7" fmla="*/ 0 h 665"/>
                  <a:gd name="T8" fmla="*/ 0 w 1310"/>
                  <a:gd name="T9" fmla="*/ 0 h 665"/>
                  <a:gd name="T10" fmla="*/ 0 w 1310"/>
                  <a:gd name="T11" fmla="*/ 0 h 665"/>
                  <a:gd name="T12" fmla="*/ 0 w 1310"/>
                  <a:gd name="T13" fmla="*/ 0 h 6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10"/>
                  <a:gd name="T22" fmla="*/ 0 h 665"/>
                  <a:gd name="T23" fmla="*/ 1310 w 1310"/>
                  <a:gd name="T24" fmla="*/ 665 h 6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10" h="665">
                    <a:moveTo>
                      <a:pt x="1310" y="665"/>
                    </a:moveTo>
                    <a:lnTo>
                      <a:pt x="328" y="665"/>
                    </a:lnTo>
                    <a:lnTo>
                      <a:pt x="109" y="665"/>
                    </a:lnTo>
                    <a:lnTo>
                      <a:pt x="83" y="581"/>
                    </a:lnTo>
                    <a:lnTo>
                      <a:pt x="0" y="0"/>
                    </a:lnTo>
                    <a:lnTo>
                      <a:pt x="1120" y="0"/>
                    </a:lnTo>
                    <a:lnTo>
                      <a:pt x="1310" y="665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6" name="Freeform 468"/>
              <p:cNvSpPr>
                <a:spLocks/>
              </p:cNvSpPr>
              <p:nvPr/>
            </p:nvSpPr>
            <p:spPr bwMode="auto">
              <a:xfrm>
                <a:off x="-71" y="1235"/>
                <a:ext cx="19" cy="15"/>
              </a:xfrm>
              <a:custGeom>
                <a:avLst/>
                <a:gdLst>
                  <a:gd name="T0" fmla="*/ 0 w 492"/>
                  <a:gd name="T1" fmla="*/ 0 h 332"/>
                  <a:gd name="T2" fmla="*/ 0 w 492"/>
                  <a:gd name="T3" fmla="*/ 0 h 332"/>
                  <a:gd name="T4" fmla="*/ 0 w 492"/>
                  <a:gd name="T5" fmla="*/ 0 h 332"/>
                  <a:gd name="T6" fmla="*/ 0 w 492"/>
                  <a:gd name="T7" fmla="*/ 0 h 332"/>
                  <a:gd name="T8" fmla="*/ 0 w 492"/>
                  <a:gd name="T9" fmla="*/ 0 h 332"/>
                  <a:gd name="T10" fmla="*/ 0 w 492"/>
                  <a:gd name="T11" fmla="*/ 0 h 332"/>
                  <a:gd name="T12" fmla="*/ 0 w 492"/>
                  <a:gd name="T13" fmla="*/ 0 h 332"/>
                  <a:gd name="T14" fmla="*/ 0 w 492"/>
                  <a:gd name="T15" fmla="*/ 0 h 332"/>
                  <a:gd name="T16" fmla="*/ 0 w 492"/>
                  <a:gd name="T17" fmla="*/ 0 h 332"/>
                  <a:gd name="T18" fmla="*/ 0 w 492"/>
                  <a:gd name="T19" fmla="*/ 0 h 332"/>
                  <a:gd name="T20" fmla="*/ 0 w 492"/>
                  <a:gd name="T21" fmla="*/ 0 h 332"/>
                  <a:gd name="T22" fmla="*/ 0 w 492"/>
                  <a:gd name="T23" fmla="*/ 0 h 332"/>
                  <a:gd name="T24" fmla="*/ 0 w 492"/>
                  <a:gd name="T25" fmla="*/ 0 h 332"/>
                  <a:gd name="T26" fmla="*/ 0 w 492"/>
                  <a:gd name="T27" fmla="*/ 0 h 332"/>
                  <a:gd name="T28" fmla="*/ 0 w 492"/>
                  <a:gd name="T29" fmla="*/ 0 h 332"/>
                  <a:gd name="T30" fmla="*/ 0 w 492"/>
                  <a:gd name="T31" fmla="*/ 0 h 332"/>
                  <a:gd name="T32" fmla="*/ 0 w 492"/>
                  <a:gd name="T33" fmla="*/ 0 h 332"/>
                  <a:gd name="T34" fmla="*/ 0 w 492"/>
                  <a:gd name="T35" fmla="*/ 0 h 332"/>
                  <a:gd name="T36" fmla="*/ 0 w 492"/>
                  <a:gd name="T37" fmla="*/ 0 h 332"/>
                  <a:gd name="T38" fmla="*/ 0 w 492"/>
                  <a:gd name="T39" fmla="*/ 0 h 332"/>
                  <a:gd name="T40" fmla="*/ 0 w 492"/>
                  <a:gd name="T41" fmla="*/ 0 h 332"/>
                  <a:gd name="T42" fmla="*/ 0 w 492"/>
                  <a:gd name="T43" fmla="*/ 0 h 332"/>
                  <a:gd name="T44" fmla="*/ 0 w 492"/>
                  <a:gd name="T45" fmla="*/ 0 h 3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92"/>
                  <a:gd name="T70" fmla="*/ 0 h 332"/>
                  <a:gd name="T71" fmla="*/ 492 w 492"/>
                  <a:gd name="T72" fmla="*/ 332 h 33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92" h="332">
                    <a:moveTo>
                      <a:pt x="55" y="194"/>
                    </a:moveTo>
                    <a:lnTo>
                      <a:pt x="28" y="221"/>
                    </a:lnTo>
                    <a:lnTo>
                      <a:pt x="83" y="277"/>
                    </a:lnTo>
                    <a:lnTo>
                      <a:pt x="110" y="305"/>
                    </a:lnTo>
                    <a:lnTo>
                      <a:pt x="246" y="305"/>
                    </a:lnTo>
                    <a:lnTo>
                      <a:pt x="328" y="277"/>
                    </a:lnTo>
                    <a:lnTo>
                      <a:pt x="411" y="194"/>
                    </a:lnTo>
                    <a:lnTo>
                      <a:pt x="437" y="139"/>
                    </a:lnTo>
                    <a:lnTo>
                      <a:pt x="465" y="55"/>
                    </a:lnTo>
                    <a:lnTo>
                      <a:pt x="492" y="27"/>
                    </a:lnTo>
                    <a:lnTo>
                      <a:pt x="465" y="111"/>
                    </a:lnTo>
                    <a:lnTo>
                      <a:pt x="437" y="194"/>
                    </a:lnTo>
                    <a:lnTo>
                      <a:pt x="383" y="305"/>
                    </a:lnTo>
                    <a:lnTo>
                      <a:pt x="219" y="332"/>
                    </a:lnTo>
                    <a:lnTo>
                      <a:pt x="110" y="332"/>
                    </a:lnTo>
                    <a:lnTo>
                      <a:pt x="28" y="305"/>
                    </a:lnTo>
                    <a:lnTo>
                      <a:pt x="0" y="277"/>
                    </a:lnTo>
                    <a:lnTo>
                      <a:pt x="28" y="83"/>
                    </a:lnTo>
                    <a:lnTo>
                      <a:pt x="55" y="0"/>
                    </a:lnTo>
                    <a:lnTo>
                      <a:pt x="83" y="27"/>
                    </a:lnTo>
                    <a:lnTo>
                      <a:pt x="55" y="194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7" name="Freeform 469"/>
              <p:cNvSpPr>
                <a:spLocks/>
              </p:cNvSpPr>
              <p:nvPr/>
            </p:nvSpPr>
            <p:spPr bwMode="auto">
              <a:xfrm>
                <a:off x="-48" y="1236"/>
                <a:ext cx="21" cy="15"/>
              </a:xfrm>
              <a:custGeom>
                <a:avLst/>
                <a:gdLst>
                  <a:gd name="T0" fmla="*/ 0 w 546"/>
                  <a:gd name="T1" fmla="*/ 0 h 333"/>
                  <a:gd name="T2" fmla="*/ 0 w 546"/>
                  <a:gd name="T3" fmla="*/ 0 h 333"/>
                  <a:gd name="T4" fmla="*/ 0 w 546"/>
                  <a:gd name="T5" fmla="*/ 0 h 333"/>
                  <a:gd name="T6" fmla="*/ 0 w 546"/>
                  <a:gd name="T7" fmla="*/ 0 h 333"/>
                  <a:gd name="T8" fmla="*/ 0 w 546"/>
                  <a:gd name="T9" fmla="*/ 0 h 333"/>
                  <a:gd name="T10" fmla="*/ 0 w 546"/>
                  <a:gd name="T11" fmla="*/ 0 h 333"/>
                  <a:gd name="T12" fmla="*/ 0 w 546"/>
                  <a:gd name="T13" fmla="*/ 0 h 333"/>
                  <a:gd name="T14" fmla="*/ 0 w 546"/>
                  <a:gd name="T15" fmla="*/ 0 h 333"/>
                  <a:gd name="T16" fmla="*/ 0 w 546"/>
                  <a:gd name="T17" fmla="*/ 0 h 333"/>
                  <a:gd name="T18" fmla="*/ 0 w 546"/>
                  <a:gd name="T19" fmla="*/ 0 h 333"/>
                  <a:gd name="T20" fmla="*/ 0 w 546"/>
                  <a:gd name="T21" fmla="*/ 0 h 333"/>
                  <a:gd name="T22" fmla="*/ 0 w 546"/>
                  <a:gd name="T23" fmla="*/ 0 h 333"/>
                  <a:gd name="T24" fmla="*/ 0 w 546"/>
                  <a:gd name="T25" fmla="*/ 0 h 333"/>
                  <a:gd name="T26" fmla="*/ 0 w 546"/>
                  <a:gd name="T27" fmla="*/ 0 h 333"/>
                  <a:gd name="T28" fmla="*/ 0 w 546"/>
                  <a:gd name="T29" fmla="*/ 0 h 333"/>
                  <a:gd name="T30" fmla="*/ 0 w 546"/>
                  <a:gd name="T31" fmla="*/ 0 h 333"/>
                  <a:gd name="T32" fmla="*/ 0 w 546"/>
                  <a:gd name="T33" fmla="*/ 0 h 333"/>
                  <a:gd name="T34" fmla="*/ 0 w 546"/>
                  <a:gd name="T35" fmla="*/ 0 h 333"/>
                  <a:gd name="T36" fmla="*/ 0 w 546"/>
                  <a:gd name="T37" fmla="*/ 0 h 333"/>
                  <a:gd name="T38" fmla="*/ 0 w 546"/>
                  <a:gd name="T39" fmla="*/ 0 h 333"/>
                  <a:gd name="T40" fmla="*/ 0 w 546"/>
                  <a:gd name="T41" fmla="*/ 0 h 333"/>
                  <a:gd name="T42" fmla="*/ 0 w 546"/>
                  <a:gd name="T43" fmla="*/ 0 h 3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6"/>
                  <a:gd name="T67" fmla="*/ 0 h 333"/>
                  <a:gd name="T68" fmla="*/ 546 w 546"/>
                  <a:gd name="T69" fmla="*/ 333 h 3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6" h="333">
                    <a:moveTo>
                      <a:pt x="28" y="139"/>
                    </a:moveTo>
                    <a:lnTo>
                      <a:pt x="28" y="250"/>
                    </a:lnTo>
                    <a:lnTo>
                      <a:pt x="110" y="278"/>
                    </a:lnTo>
                    <a:lnTo>
                      <a:pt x="219" y="305"/>
                    </a:lnTo>
                    <a:lnTo>
                      <a:pt x="356" y="278"/>
                    </a:lnTo>
                    <a:lnTo>
                      <a:pt x="382" y="223"/>
                    </a:lnTo>
                    <a:lnTo>
                      <a:pt x="437" y="139"/>
                    </a:lnTo>
                    <a:lnTo>
                      <a:pt x="465" y="84"/>
                    </a:lnTo>
                    <a:lnTo>
                      <a:pt x="519" y="28"/>
                    </a:lnTo>
                    <a:lnTo>
                      <a:pt x="519" y="0"/>
                    </a:lnTo>
                    <a:lnTo>
                      <a:pt x="546" y="0"/>
                    </a:lnTo>
                    <a:lnTo>
                      <a:pt x="465" y="112"/>
                    </a:lnTo>
                    <a:lnTo>
                      <a:pt x="410" y="250"/>
                    </a:lnTo>
                    <a:lnTo>
                      <a:pt x="356" y="305"/>
                    </a:lnTo>
                    <a:lnTo>
                      <a:pt x="191" y="333"/>
                    </a:lnTo>
                    <a:lnTo>
                      <a:pt x="110" y="333"/>
                    </a:lnTo>
                    <a:lnTo>
                      <a:pt x="55" y="305"/>
                    </a:lnTo>
                    <a:lnTo>
                      <a:pt x="0" y="223"/>
                    </a:lnTo>
                    <a:lnTo>
                      <a:pt x="0" y="84"/>
                    </a:lnTo>
                    <a:lnTo>
                      <a:pt x="28" y="0"/>
                    </a:lnTo>
                    <a:lnTo>
                      <a:pt x="28" y="28"/>
                    </a:lnTo>
                    <a:lnTo>
                      <a:pt x="28" y="139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8" name="Freeform 470"/>
              <p:cNvSpPr>
                <a:spLocks/>
              </p:cNvSpPr>
              <p:nvPr/>
            </p:nvSpPr>
            <p:spPr bwMode="auto">
              <a:xfrm>
                <a:off x="245" y="1236"/>
                <a:ext cx="10" cy="7"/>
              </a:xfrm>
              <a:custGeom>
                <a:avLst/>
                <a:gdLst>
                  <a:gd name="T0" fmla="*/ 0 w 245"/>
                  <a:gd name="T1" fmla="*/ 0 h 139"/>
                  <a:gd name="T2" fmla="*/ 0 w 245"/>
                  <a:gd name="T3" fmla="*/ 0 h 139"/>
                  <a:gd name="T4" fmla="*/ 0 w 245"/>
                  <a:gd name="T5" fmla="*/ 0 h 139"/>
                  <a:gd name="T6" fmla="*/ 0 w 245"/>
                  <a:gd name="T7" fmla="*/ 0 h 139"/>
                  <a:gd name="T8" fmla="*/ 0 w 245"/>
                  <a:gd name="T9" fmla="*/ 0 h 139"/>
                  <a:gd name="T10" fmla="*/ 0 w 245"/>
                  <a:gd name="T11" fmla="*/ 0 h 139"/>
                  <a:gd name="T12" fmla="*/ 0 w 245"/>
                  <a:gd name="T13" fmla="*/ 0 h 139"/>
                  <a:gd name="T14" fmla="*/ 0 w 245"/>
                  <a:gd name="T15" fmla="*/ 0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5"/>
                  <a:gd name="T25" fmla="*/ 0 h 139"/>
                  <a:gd name="T26" fmla="*/ 245 w 245"/>
                  <a:gd name="T27" fmla="*/ 139 h 13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5" h="139">
                    <a:moveTo>
                      <a:pt x="245" y="112"/>
                    </a:moveTo>
                    <a:lnTo>
                      <a:pt x="163" y="84"/>
                    </a:lnTo>
                    <a:lnTo>
                      <a:pt x="136" y="112"/>
                    </a:lnTo>
                    <a:lnTo>
                      <a:pt x="27" y="139"/>
                    </a:lnTo>
                    <a:lnTo>
                      <a:pt x="0" y="112"/>
                    </a:lnTo>
                    <a:lnTo>
                      <a:pt x="0" y="0"/>
                    </a:lnTo>
                    <a:lnTo>
                      <a:pt x="245" y="0"/>
                    </a:lnTo>
                    <a:lnTo>
                      <a:pt x="245" y="11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9" name="Freeform 471"/>
              <p:cNvSpPr>
                <a:spLocks/>
              </p:cNvSpPr>
              <p:nvPr/>
            </p:nvSpPr>
            <p:spPr bwMode="auto">
              <a:xfrm>
                <a:off x="-109" y="1236"/>
                <a:ext cx="1" cy="11"/>
              </a:xfrm>
              <a:custGeom>
                <a:avLst/>
                <a:gdLst>
                  <a:gd name="T0" fmla="*/ 0 w 27"/>
                  <a:gd name="T1" fmla="*/ 0 h 250"/>
                  <a:gd name="T2" fmla="*/ 0 w 27"/>
                  <a:gd name="T3" fmla="*/ 0 h 250"/>
                  <a:gd name="T4" fmla="*/ 0 w 27"/>
                  <a:gd name="T5" fmla="*/ 0 h 250"/>
                  <a:gd name="T6" fmla="*/ 0 w 27"/>
                  <a:gd name="T7" fmla="*/ 0 h 250"/>
                  <a:gd name="T8" fmla="*/ 0 w 27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50"/>
                  <a:gd name="T17" fmla="*/ 27 w 27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50">
                    <a:moveTo>
                      <a:pt x="27" y="250"/>
                    </a:moveTo>
                    <a:lnTo>
                      <a:pt x="0" y="250"/>
                    </a:lnTo>
                    <a:lnTo>
                      <a:pt x="0" y="84"/>
                    </a:lnTo>
                    <a:lnTo>
                      <a:pt x="27" y="0"/>
                    </a:lnTo>
                    <a:lnTo>
                      <a:pt x="27" y="25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0" name="Freeform 472"/>
              <p:cNvSpPr>
                <a:spLocks/>
              </p:cNvSpPr>
              <p:nvPr/>
            </p:nvSpPr>
            <p:spPr bwMode="auto">
              <a:xfrm>
                <a:off x="75" y="1236"/>
                <a:ext cx="17" cy="15"/>
              </a:xfrm>
              <a:custGeom>
                <a:avLst/>
                <a:gdLst>
                  <a:gd name="T0" fmla="*/ 0 w 435"/>
                  <a:gd name="T1" fmla="*/ 0 h 333"/>
                  <a:gd name="T2" fmla="*/ 0 w 435"/>
                  <a:gd name="T3" fmla="*/ 0 h 333"/>
                  <a:gd name="T4" fmla="*/ 0 w 435"/>
                  <a:gd name="T5" fmla="*/ 0 h 333"/>
                  <a:gd name="T6" fmla="*/ 0 w 435"/>
                  <a:gd name="T7" fmla="*/ 0 h 333"/>
                  <a:gd name="T8" fmla="*/ 0 w 435"/>
                  <a:gd name="T9" fmla="*/ 0 h 333"/>
                  <a:gd name="T10" fmla="*/ 0 w 435"/>
                  <a:gd name="T11" fmla="*/ 0 h 333"/>
                  <a:gd name="T12" fmla="*/ 0 w 435"/>
                  <a:gd name="T13" fmla="*/ 0 h 333"/>
                  <a:gd name="T14" fmla="*/ 0 w 435"/>
                  <a:gd name="T15" fmla="*/ 0 h 333"/>
                  <a:gd name="T16" fmla="*/ 0 w 435"/>
                  <a:gd name="T17" fmla="*/ 0 h 333"/>
                  <a:gd name="T18" fmla="*/ 0 w 435"/>
                  <a:gd name="T19" fmla="*/ 0 h 333"/>
                  <a:gd name="T20" fmla="*/ 0 w 435"/>
                  <a:gd name="T21" fmla="*/ 0 h 333"/>
                  <a:gd name="T22" fmla="*/ 0 w 435"/>
                  <a:gd name="T23" fmla="*/ 0 h 333"/>
                  <a:gd name="T24" fmla="*/ 0 w 435"/>
                  <a:gd name="T25" fmla="*/ 0 h 333"/>
                  <a:gd name="T26" fmla="*/ 0 w 435"/>
                  <a:gd name="T27" fmla="*/ 0 h 333"/>
                  <a:gd name="T28" fmla="*/ 0 w 435"/>
                  <a:gd name="T29" fmla="*/ 0 h 333"/>
                  <a:gd name="T30" fmla="*/ 0 w 435"/>
                  <a:gd name="T31" fmla="*/ 0 h 333"/>
                  <a:gd name="T32" fmla="*/ 0 w 435"/>
                  <a:gd name="T33" fmla="*/ 0 h 333"/>
                  <a:gd name="T34" fmla="*/ 0 w 435"/>
                  <a:gd name="T35" fmla="*/ 0 h 333"/>
                  <a:gd name="T36" fmla="*/ 0 w 435"/>
                  <a:gd name="T37" fmla="*/ 0 h 333"/>
                  <a:gd name="T38" fmla="*/ 0 w 435"/>
                  <a:gd name="T39" fmla="*/ 0 h 333"/>
                  <a:gd name="T40" fmla="*/ 0 w 435"/>
                  <a:gd name="T41" fmla="*/ 0 h 333"/>
                  <a:gd name="T42" fmla="*/ 0 w 435"/>
                  <a:gd name="T43" fmla="*/ 0 h 333"/>
                  <a:gd name="T44" fmla="*/ 0 w 435"/>
                  <a:gd name="T45" fmla="*/ 0 h 333"/>
                  <a:gd name="T46" fmla="*/ 0 w 435"/>
                  <a:gd name="T47" fmla="*/ 0 h 333"/>
                  <a:gd name="T48" fmla="*/ 0 w 435"/>
                  <a:gd name="T49" fmla="*/ 0 h 333"/>
                  <a:gd name="T50" fmla="*/ 0 w 435"/>
                  <a:gd name="T51" fmla="*/ 0 h 333"/>
                  <a:gd name="T52" fmla="*/ 0 w 435"/>
                  <a:gd name="T53" fmla="*/ 0 h 3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35"/>
                  <a:gd name="T82" fmla="*/ 0 h 333"/>
                  <a:gd name="T83" fmla="*/ 435 w 435"/>
                  <a:gd name="T84" fmla="*/ 333 h 33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35" h="333">
                    <a:moveTo>
                      <a:pt x="54" y="56"/>
                    </a:moveTo>
                    <a:lnTo>
                      <a:pt x="54" y="84"/>
                    </a:lnTo>
                    <a:lnTo>
                      <a:pt x="81" y="139"/>
                    </a:lnTo>
                    <a:lnTo>
                      <a:pt x="81" y="223"/>
                    </a:lnTo>
                    <a:lnTo>
                      <a:pt x="135" y="278"/>
                    </a:lnTo>
                    <a:lnTo>
                      <a:pt x="163" y="305"/>
                    </a:lnTo>
                    <a:lnTo>
                      <a:pt x="326" y="305"/>
                    </a:lnTo>
                    <a:lnTo>
                      <a:pt x="381" y="278"/>
                    </a:lnTo>
                    <a:lnTo>
                      <a:pt x="409" y="250"/>
                    </a:lnTo>
                    <a:lnTo>
                      <a:pt x="381" y="167"/>
                    </a:lnTo>
                    <a:lnTo>
                      <a:pt x="381" y="139"/>
                    </a:lnTo>
                    <a:lnTo>
                      <a:pt x="409" y="28"/>
                    </a:lnTo>
                    <a:lnTo>
                      <a:pt x="435" y="28"/>
                    </a:lnTo>
                    <a:lnTo>
                      <a:pt x="435" y="56"/>
                    </a:lnTo>
                    <a:lnTo>
                      <a:pt x="409" y="112"/>
                    </a:lnTo>
                    <a:lnTo>
                      <a:pt x="435" y="223"/>
                    </a:lnTo>
                    <a:lnTo>
                      <a:pt x="435" y="278"/>
                    </a:lnTo>
                    <a:lnTo>
                      <a:pt x="381" y="305"/>
                    </a:lnTo>
                    <a:lnTo>
                      <a:pt x="381" y="333"/>
                    </a:lnTo>
                    <a:lnTo>
                      <a:pt x="272" y="333"/>
                    </a:lnTo>
                    <a:lnTo>
                      <a:pt x="135" y="333"/>
                    </a:lnTo>
                    <a:lnTo>
                      <a:pt x="81" y="250"/>
                    </a:lnTo>
                    <a:lnTo>
                      <a:pt x="26" y="112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54" y="56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1" name="Freeform 473"/>
              <p:cNvSpPr>
                <a:spLocks/>
              </p:cNvSpPr>
              <p:nvPr/>
            </p:nvSpPr>
            <p:spPr bwMode="auto">
              <a:xfrm>
                <a:off x="53" y="1238"/>
                <a:ext cx="19" cy="12"/>
              </a:xfrm>
              <a:custGeom>
                <a:avLst/>
                <a:gdLst>
                  <a:gd name="T0" fmla="*/ 0 w 491"/>
                  <a:gd name="T1" fmla="*/ 0 h 277"/>
                  <a:gd name="T2" fmla="*/ 0 w 491"/>
                  <a:gd name="T3" fmla="*/ 0 h 277"/>
                  <a:gd name="T4" fmla="*/ 0 w 491"/>
                  <a:gd name="T5" fmla="*/ 0 h 277"/>
                  <a:gd name="T6" fmla="*/ 0 w 491"/>
                  <a:gd name="T7" fmla="*/ 0 h 277"/>
                  <a:gd name="T8" fmla="*/ 0 w 491"/>
                  <a:gd name="T9" fmla="*/ 0 h 277"/>
                  <a:gd name="T10" fmla="*/ 0 w 491"/>
                  <a:gd name="T11" fmla="*/ 0 h 277"/>
                  <a:gd name="T12" fmla="*/ 0 w 491"/>
                  <a:gd name="T13" fmla="*/ 0 h 277"/>
                  <a:gd name="T14" fmla="*/ 0 w 491"/>
                  <a:gd name="T15" fmla="*/ 0 h 277"/>
                  <a:gd name="T16" fmla="*/ 0 w 491"/>
                  <a:gd name="T17" fmla="*/ 0 h 277"/>
                  <a:gd name="T18" fmla="*/ 0 w 491"/>
                  <a:gd name="T19" fmla="*/ 0 h 277"/>
                  <a:gd name="T20" fmla="*/ 0 w 491"/>
                  <a:gd name="T21" fmla="*/ 0 h 277"/>
                  <a:gd name="T22" fmla="*/ 0 w 491"/>
                  <a:gd name="T23" fmla="*/ 0 h 277"/>
                  <a:gd name="T24" fmla="*/ 0 w 491"/>
                  <a:gd name="T25" fmla="*/ 0 h 277"/>
                  <a:gd name="T26" fmla="*/ 0 w 491"/>
                  <a:gd name="T27" fmla="*/ 0 h 277"/>
                  <a:gd name="T28" fmla="*/ 0 w 491"/>
                  <a:gd name="T29" fmla="*/ 0 h 277"/>
                  <a:gd name="T30" fmla="*/ 0 w 491"/>
                  <a:gd name="T31" fmla="*/ 0 h 277"/>
                  <a:gd name="T32" fmla="*/ 0 w 491"/>
                  <a:gd name="T33" fmla="*/ 0 h 277"/>
                  <a:gd name="T34" fmla="*/ 0 w 491"/>
                  <a:gd name="T35" fmla="*/ 0 h 277"/>
                  <a:gd name="T36" fmla="*/ 0 w 491"/>
                  <a:gd name="T37" fmla="*/ 0 h 277"/>
                  <a:gd name="T38" fmla="*/ 0 w 491"/>
                  <a:gd name="T39" fmla="*/ 0 h 277"/>
                  <a:gd name="T40" fmla="*/ 0 w 491"/>
                  <a:gd name="T41" fmla="*/ 0 h 277"/>
                  <a:gd name="T42" fmla="*/ 0 w 491"/>
                  <a:gd name="T43" fmla="*/ 0 h 277"/>
                  <a:gd name="T44" fmla="*/ 0 w 491"/>
                  <a:gd name="T45" fmla="*/ 0 h 277"/>
                  <a:gd name="T46" fmla="*/ 0 w 491"/>
                  <a:gd name="T47" fmla="*/ 0 h 277"/>
                  <a:gd name="T48" fmla="*/ 0 w 491"/>
                  <a:gd name="T49" fmla="*/ 0 h 277"/>
                  <a:gd name="T50" fmla="*/ 0 w 491"/>
                  <a:gd name="T51" fmla="*/ 0 h 277"/>
                  <a:gd name="T52" fmla="*/ 0 w 491"/>
                  <a:gd name="T53" fmla="*/ 0 h 277"/>
                  <a:gd name="T54" fmla="*/ 0 w 491"/>
                  <a:gd name="T55" fmla="*/ 0 h 277"/>
                  <a:gd name="T56" fmla="*/ 0 w 491"/>
                  <a:gd name="T57" fmla="*/ 0 h 277"/>
                  <a:gd name="T58" fmla="*/ 0 w 491"/>
                  <a:gd name="T59" fmla="*/ 0 h 27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91"/>
                  <a:gd name="T91" fmla="*/ 0 h 277"/>
                  <a:gd name="T92" fmla="*/ 491 w 491"/>
                  <a:gd name="T93" fmla="*/ 277 h 277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91" h="277">
                    <a:moveTo>
                      <a:pt x="463" y="56"/>
                    </a:moveTo>
                    <a:lnTo>
                      <a:pt x="463" y="111"/>
                    </a:lnTo>
                    <a:lnTo>
                      <a:pt x="491" y="139"/>
                    </a:lnTo>
                    <a:lnTo>
                      <a:pt x="463" y="222"/>
                    </a:lnTo>
                    <a:lnTo>
                      <a:pt x="437" y="250"/>
                    </a:lnTo>
                    <a:lnTo>
                      <a:pt x="382" y="277"/>
                    </a:lnTo>
                    <a:lnTo>
                      <a:pt x="218" y="277"/>
                    </a:lnTo>
                    <a:lnTo>
                      <a:pt x="137" y="222"/>
                    </a:lnTo>
                    <a:lnTo>
                      <a:pt x="137" y="139"/>
                    </a:lnTo>
                    <a:lnTo>
                      <a:pt x="54" y="111"/>
                    </a:lnTo>
                    <a:lnTo>
                      <a:pt x="28" y="84"/>
                    </a:lnTo>
                    <a:lnTo>
                      <a:pt x="54" y="56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82" y="28"/>
                    </a:lnTo>
                    <a:lnTo>
                      <a:pt x="82" y="56"/>
                    </a:lnTo>
                    <a:lnTo>
                      <a:pt x="82" y="84"/>
                    </a:lnTo>
                    <a:lnTo>
                      <a:pt x="137" y="111"/>
                    </a:lnTo>
                    <a:lnTo>
                      <a:pt x="163" y="166"/>
                    </a:lnTo>
                    <a:lnTo>
                      <a:pt x="191" y="222"/>
                    </a:lnTo>
                    <a:lnTo>
                      <a:pt x="246" y="250"/>
                    </a:lnTo>
                    <a:lnTo>
                      <a:pt x="409" y="250"/>
                    </a:lnTo>
                    <a:lnTo>
                      <a:pt x="409" y="222"/>
                    </a:lnTo>
                    <a:lnTo>
                      <a:pt x="463" y="195"/>
                    </a:lnTo>
                    <a:lnTo>
                      <a:pt x="463" y="166"/>
                    </a:lnTo>
                    <a:lnTo>
                      <a:pt x="437" y="139"/>
                    </a:lnTo>
                    <a:lnTo>
                      <a:pt x="409" y="28"/>
                    </a:lnTo>
                    <a:lnTo>
                      <a:pt x="437" y="0"/>
                    </a:lnTo>
                    <a:lnTo>
                      <a:pt x="463" y="56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2" name="Freeform 474"/>
              <p:cNvSpPr>
                <a:spLocks/>
              </p:cNvSpPr>
              <p:nvPr/>
            </p:nvSpPr>
            <p:spPr bwMode="auto">
              <a:xfrm>
                <a:off x="139" y="1239"/>
                <a:ext cx="1" cy="10"/>
              </a:xfrm>
              <a:custGeom>
                <a:avLst/>
                <a:gdLst>
                  <a:gd name="T0" fmla="*/ 0 w 1"/>
                  <a:gd name="T1" fmla="*/ 0 h 222"/>
                  <a:gd name="T2" fmla="*/ 0 w 1"/>
                  <a:gd name="T3" fmla="*/ 0 h 222"/>
                  <a:gd name="T4" fmla="*/ 0 w 1"/>
                  <a:gd name="T5" fmla="*/ 0 h 222"/>
                  <a:gd name="T6" fmla="*/ 0 w 1"/>
                  <a:gd name="T7" fmla="*/ 0 h 222"/>
                  <a:gd name="T8" fmla="*/ 0 w 1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22"/>
                  <a:gd name="T17" fmla="*/ 1 w 1"/>
                  <a:gd name="T18" fmla="*/ 222 h 2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22">
                    <a:moveTo>
                      <a:pt x="0" y="222"/>
                    </a:moveTo>
                    <a:lnTo>
                      <a:pt x="0" y="222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838383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3" name="Freeform 475"/>
              <p:cNvSpPr>
                <a:spLocks/>
              </p:cNvSpPr>
              <p:nvPr/>
            </p:nvSpPr>
            <p:spPr bwMode="auto">
              <a:xfrm>
                <a:off x="-217" y="1240"/>
                <a:ext cx="10" cy="5"/>
              </a:xfrm>
              <a:custGeom>
                <a:avLst/>
                <a:gdLst>
                  <a:gd name="T0" fmla="*/ 0 w 246"/>
                  <a:gd name="T1" fmla="*/ 0 h 110"/>
                  <a:gd name="T2" fmla="*/ 0 w 246"/>
                  <a:gd name="T3" fmla="*/ 0 h 110"/>
                  <a:gd name="T4" fmla="*/ 0 w 246"/>
                  <a:gd name="T5" fmla="*/ 0 h 110"/>
                  <a:gd name="T6" fmla="*/ 0 w 246"/>
                  <a:gd name="T7" fmla="*/ 0 h 110"/>
                  <a:gd name="T8" fmla="*/ 0 w 246"/>
                  <a:gd name="T9" fmla="*/ 0 h 110"/>
                  <a:gd name="T10" fmla="*/ 0 w 246"/>
                  <a:gd name="T11" fmla="*/ 0 h 110"/>
                  <a:gd name="T12" fmla="*/ 0 w 246"/>
                  <a:gd name="T13" fmla="*/ 0 h 110"/>
                  <a:gd name="T14" fmla="*/ 0 w 246"/>
                  <a:gd name="T15" fmla="*/ 0 h 110"/>
                  <a:gd name="T16" fmla="*/ 0 w 246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6"/>
                  <a:gd name="T28" fmla="*/ 0 h 110"/>
                  <a:gd name="T29" fmla="*/ 246 w 246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6" h="110">
                    <a:moveTo>
                      <a:pt x="246" y="0"/>
                    </a:moveTo>
                    <a:lnTo>
                      <a:pt x="246" y="28"/>
                    </a:lnTo>
                    <a:lnTo>
                      <a:pt x="246" y="110"/>
                    </a:lnTo>
                    <a:lnTo>
                      <a:pt x="0" y="110"/>
                    </a:lnTo>
                    <a:lnTo>
                      <a:pt x="0" y="28"/>
                    </a:lnTo>
                    <a:lnTo>
                      <a:pt x="28" y="28"/>
                    </a:lnTo>
                    <a:lnTo>
                      <a:pt x="164" y="0"/>
                    </a:lnTo>
                    <a:lnTo>
                      <a:pt x="218" y="28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4" name="Freeform 476"/>
              <p:cNvSpPr>
                <a:spLocks/>
              </p:cNvSpPr>
              <p:nvPr/>
            </p:nvSpPr>
            <p:spPr bwMode="auto">
              <a:xfrm>
                <a:off x="-225" y="1241"/>
                <a:ext cx="47" cy="10"/>
              </a:xfrm>
              <a:custGeom>
                <a:avLst/>
                <a:gdLst>
                  <a:gd name="T0" fmla="*/ 0 w 1228"/>
                  <a:gd name="T1" fmla="*/ 0 h 221"/>
                  <a:gd name="T2" fmla="*/ 0 w 1228"/>
                  <a:gd name="T3" fmla="*/ 0 h 221"/>
                  <a:gd name="T4" fmla="*/ 0 w 1228"/>
                  <a:gd name="T5" fmla="*/ 0 h 221"/>
                  <a:gd name="T6" fmla="*/ 0 w 1228"/>
                  <a:gd name="T7" fmla="*/ 0 h 221"/>
                  <a:gd name="T8" fmla="*/ 0 w 1228"/>
                  <a:gd name="T9" fmla="*/ 0 h 221"/>
                  <a:gd name="T10" fmla="*/ 0 w 1228"/>
                  <a:gd name="T11" fmla="*/ 0 h 2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28"/>
                  <a:gd name="T19" fmla="*/ 0 h 221"/>
                  <a:gd name="T20" fmla="*/ 1228 w 1228"/>
                  <a:gd name="T21" fmla="*/ 221 h 2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28" h="221">
                    <a:moveTo>
                      <a:pt x="1228" y="111"/>
                    </a:moveTo>
                    <a:lnTo>
                      <a:pt x="1147" y="221"/>
                    </a:lnTo>
                    <a:lnTo>
                      <a:pt x="0" y="221"/>
                    </a:lnTo>
                    <a:lnTo>
                      <a:pt x="192" y="0"/>
                    </a:lnTo>
                    <a:lnTo>
                      <a:pt x="192" y="111"/>
                    </a:lnTo>
                    <a:lnTo>
                      <a:pt x="1228" y="111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5" name="Freeform 477"/>
              <p:cNvSpPr>
                <a:spLocks/>
              </p:cNvSpPr>
              <p:nvPr/>
            </p:nvSpPr>
            <p:spPr bwMode="auto">
              <a:xfrm>
                <a:off x="141" y="1243"/>
                <a:ext cx="1" cy="9"/>
              </a:xfrm>
              <a:custGeom>
                <a:avLst/>
                <a:gdLst>
                  <a:gd name="T0" fmla="*/ 0 w 27"/>
                  <a:gd name="T1" fmla="*/ 0 h 221"/>
                  <a:gd name="T2" fmla="*/ 0 w 27"/>
                  <a:gd name="T3" fmla="*/ 0 h 221"/>
                  <a:gd name="T4" fmla="*/ 0 w 27"/>
                  <a:gd name="T5" fmla="*/ 0 h 221"/>
                  <a:gd name="T6" fmla="*/ 0 w 27"/>
                  <a:gd name="T7" fmla="*/ 0 h 221"/>
                  <a:gd name="T8" fmla="*/ 0 w 27"/>
                  <a:gd name="T9" fmla="*/ 0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21"/>
                  <a:gd name="T17" fmla="*/ 27 w 27"/>
                  <a:gd name="T18" fmla="*/ 221 h 2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21">
                    <a:moveTo>
                      <a:pt x="27" y="221"/>
                    </a:moveTo>
                    <a:lnTo>
                      <a:pt x="0" y="166"/>
                    </a:lnTo>
                    <a:lnTo>
                      <a:pt x="0" y="0"/>
                    </a:lnTo>
                    <a:lnTo>
                      <a:pt x="27" y="55"/>
                    </a:lnTo>
                    <a:lnTo>
                      <a:pt x="27" y="221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6" name="Freeform 478"/>
              <p:cNvSpPr>
                <a:spLocks/>
              </p:cNvSpPr>
              <p:nvPr/>
            </p:nvSpPr>
            <p:spPr bwMode="auto">
              <a:xfrm>
                <a:off x="216" y="1243"/>
                <a:ext cx="49" cy="12"/>
              </a:xfrm>
              <a:custGeom>
                <a:avLst/>
                <a:gdLst>
                  <a:gd name="T0" fmla="*/ 0 w 1283"/>
                  <a:gd name="T1" fmla="*/ 0 h 278"/>
                  <a:gd name="T2" fmla="*/ 0 w 1283"/>
                  <a:gd name="T3" fmla="*/ 0 h 278"/>
                  <a:gd name="T4" fmla="*/ 0 w 1283"/>
                  <a:gd name="T5" fmla="*/ 0 h 278"/>
                  <a:gd name="T6" fmla="*/ 0 w 1283"/>
                  <a:gd name="T7" fmla="*/ 0 h 278"/>
                  <a:gd name="T8" fmla="*/ 0 w 1283"/>
                  <a:gd name="T9" fmla="*/ 0 h 278"/>
                  <a:gd name="T10" fmla="*/ 0 w 1283"/>
                  <a:gd name="T11" fmla="*/ 0 h 2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83"/>
                  <a:gd name="T19" fmla="*/ 0 h 278"/>
                  <a:gd name="T20" fmla="*/ 1283 w 1283"/>
                  <a:gd name="T21" fmla="*/ 278 h 27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83" h="278">
                    <a:moveTo>
                      <a:pt x="109" y="278"/>
                    </a:moveTo>
                    <a:lnTo>
                      <a:pt x="0" y="139"/>
                    </a:lnTo>
                    <a:lnTo>
                      <a:pt x="1037" y="139"/>
                    </a:lnTo>
                    <a:lnTo>
                      <a:pt x="1037" y="0"/>
                    </a:lnTo>
                    <a:lnTo>
                      <a:pt x="1283" y="278"/>
                    </a:lnTo>
                    <a:lnTo>
                      <a:pt x="109" y="278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7" name="Freeform 479"/>
              <p:cNvSpPr>
                <a:spLocks/>
              </p:cNvSpPr>
              <p:nvPr/>
            </p:nvSpPr>
            <p:spPr bwMode="auto">
              <a:xfrm>
                <a:off x="-112" y="1243"/>
                <a:ext cx="2" cy="8"/>
              </a:xfrm>
              <a:custGeom>
                <a:avLst/>
                <a:gdLst>
                  <a:gd name="T0" fmla="*/ 0 w 55"/>
                  <a:gd name="T1" fmla="*/ 0 h 194"/>
                  <a:gd name="T2" fmla="*/ 0 w 55"/>
                  <a:gd name="T3" fmla="*/ 0 h 194"/>
                  <a:gd name="T4" fmla="*/ 0 w 55"/>
                  <a:gd name="T5" fmla="*/ 0 h 194"/>
                  <a:gd name="T6" fmla="*/ 0 w 55"/>
                  <a:gd name="T7" fmla="*/ 0 h 194"/>
                  <a:gd name="T8" fmla="*/ 0 w 55"/>
                  <a:gd name="T9" fmla="*/ 0 h 194"/>
                  <a:gd name="T10" fmla="*/ 0 w 55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194"/>
                  <a:gd name="T20" fmla="*/ 55 w 55"/>
                  <a:gd name="T21" fmla="*/ 194 h 19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194">
                    <a:moveTo>
                      <a:pt x="27" y="194"/>
                    </a:moveTo>
                    <a:lnTo>
                      <a:pt x="27" y="194"/>
                    </a:lnTo>
                    <a:lnTo>
                      <a:pt x="0" y="84"/>
                    </a:lnTo>
                    <a:lnTo>
                      <a:pt x="55" y="0"/>
                    </a:lnTo>
                    <a:lnTo>
                      <a:pt x="27" y="166"/>
                    </a:lnTo>
                    <a:lnTo>
                      <a:pt x="27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8" name="Freeform 480"/>
              <p:cNvSpPr>
                <a:spLocks/>
              </p:cNvSpPr>
              <p:nvPr/>
            </p:nvSpPr>
            <p:spPr bwMode="auto">
              <a:xfrm>
                <a:off x="245" y="1241"/>
                <a:ext cx="10" cy="6"/>
              </a:xfrm>
              <a:custGeom>
                <a:avLst/>
                <a:gdLst>
                  <a:gd name="T0" fmla="*/ 0 w 245"/>
                  <a:gd name="T1" fmla="*/ 0 h 138"/>
                  <a:gd name="T2" fmla="*/ 0 w 245"/>
                  <a:gd name="T3" fmla="*/ 0 h 138"/>
                  <a:gd name="T4" fmla="*/ 0 w 245"/>
                  <a:gd name="T5" fmla="*/ 0 h 138"/>
                  <a:gd name="T6" fmla="*/ 0 w 245"/>
                  <a:gd name="T7" fmla="*/ 0 h 138"/>
                  <a:gd name="T8" fmla="*/ 0 w 245"/>
                  <a:gd name="T9" fmla="*/ 0 h 138"/>
                  <a:gd name="T10" fmla="*/ 0 w 245"/>
                  <a:gd name="T11" fmla="*/ 0 h 138"/>
                  <a:gd name="T12" fmla="*/ 0 w 245"/>
                  <a:gd name="T13" fmla="*/ 0 h 138"/>
                  <a:gd name="T14" fmla="*/ 0 w 245"/>
                  <a:gd name="T15" fmla="*/ 0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5"/>
                  <a:gd name="T25" fmla="*/ 0 h 138"/>
                  <a:gd name="T26" fmla="*/ 245 w 245"/>
                  <a:gd name="T27" fmla="*/ 138 h 1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5" h="138">
                    <a:moveTo>
                      <a:pt x="245" y="138"/>
                    </a:moveTo>
                    <a:lnTo>
                      <a:pt x="0" y="138"/>
                    </a:lnTo>
                    <a:lnTo>
                      <a:pt x="0" y="55"/>
                    </a:lnTo>
                    <a:lnTo>
                      <a:pt x="27" y="55"/>
                    </a:lnTo>
                    <a:lnTo>
                      <a:pt x="136" y="27"/>
                    </a:lnTo>
                    <a:lnTo>
                      <a:pt x="190" y="0"/>
                    </a:lnTo>
                    <a:lnTo>
                      <a:pt x="245" y="27"/>
                    </a:lnTo>
                    <a:lnTo>
                      <a:pt x="245" y="138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9" name="Freeform 481"/>
              <p:cNvSpPr>
                <a:spLocks/>
              </p:cNvSpPr>
              <p:nvPr/>
            </p:nvSpPr>
            <p:spPr bwMode="auto">
              <a:xfrm>
                <a:off x="25" y="1244"/>
                <a:ext cx="12" cy="12"/>
              </a:xfrm>
              <a:custGeom>
                <a:avLst/>
                <a:gdLst>
                  <a:gd name="T0" fmla="*/ 0 w 328"/>
                  <a:gd name="T1" fmla="*/ 0 h 277"/>
                  <a:gd name="T2" fmla="*/ 0 w 328"/>
                  <a:gd name="T3" fmla="*/ 0 h 277"/>
                  <a:gd name="T4" fmla="*/ 0 w 328"/>
                  <a:gd name="T5" fmla="*/ 0 h 277"/>
                  <a:gd name="T6" fmla="*/ 0 w 328"/>
                  <a:gd name="T7" fmla="*/ 0 h 277"/>
                  <a:gd name="T8" fmla="*/ 0 w 328"/>
                  <a:gd name="T9" fmla="*/ 0 h 277"/>
                  <a:gd name="T10" fmla="*/ 0 w 328"/>
                  <a:gd name="T11" fmla="*/ 0 h 277"/>
                  <a:gd name="T12" fmla="*/ 0 w 328"/>
                  <a:gd name="T13" fmla="*/ 0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8"/>
                  <a:gd name="T22" fmla="*/ 0 h 277"/>
                  <a:gd name="T23" fmla="*/ 328 w 328"/>
                  <a:gd name="T24" fmla="*/ 277 h 27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8" h="277">
                    <a:moveTo>
                      <a:pt x="328" y="221"/>
                    </a:moveTo>
                    <a:lnTo>
                      <a:pt x="328" y="221"/>
                    </a:lnTo>
                    <a:lnTo>
                      <a:pt x="164" y="277"/>
                    </a:lnTo>
                    <a:lnTo>
                      <a:pt x="0" y="277"/>
                    </a:lnTo>
                    <a:lnTo>
                      <a:pt x="0" y="0"/>
                    </a:lnTo>
                    <a:lnTo>
                      <a:pt x="328" y="193"/>
                    </a:lnTo>
                    <a:lnTo>
                      <a:pt x="328" y="22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0" name="Freeform 482"/>
              <p:cNvSpPr>
                <a:spLocks/>
              </p:cNvSpPr>
              <p:nvPr/>
            </p:nvSpPr>
            <p:spPr bwMode="auto">
              <a:xfrm>
                <a:off x="-14" y="1247"/>
                <a:ext cx="9" cy="11"/>
              </a:xfrm>
              <a:custGeom>
                <a:avLst/>
                <a:gdLst>
                  <a:gd name="T0" fmla="*/ 0 w 246"/>
                  <a:gd name="T1" fmla="*/ 0 h 249"/>
                  <a:gd name="T2" fmla="*/ 0 w 246"/>
                  <a:gd name="T3" fmla="*/ 0 h 249"/>
                  <a:gd name="T4" fmla="*/ 0 w 246"/>
                  <a:gd name="T5" fmla="*/ 0 h 249"/>
                  <a:gd name="T6" fmla="*/ 0 w 246"/>
                  <a:gd name="T7" fmla="*/ 0 h 249"/>
                  <a:gd name="T8" fmla="*/ 0 w 246"/>
                  <a:gd name="T9" fmla="*/ 0 h 249"/>
                  <a:gd name="T10" fmla="*/ 0 w 246"/>
                  <a:gd name="T11" fmla="*/ 0 h 249"/>
                  <a:gd name="T12" fmla="*/ 0 w 246"/>
                  <a:gd name="T13" fmla="*/ 0 h 249"/>
                  <a:gd name="T14" fmla="*/ 0 w 246"/>
                  <a:gd name="T15" fmla="*/ 0 h 249"/>
                  <a:gd name="T16" fmla="*/ 0 w 246"/>
                  <a:gd name="T17" fmla="*/ 0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6"/>
                  <a:gd name="T28" fmla="*/ 0 h 249"/>
                  <a:gd name="T29" fmla="*/ 246 w 246"/>
                  <a:gd name="T30" fmla="*/ 249 h 2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6" h="249">
                    <a:moveTo>
                      <a:pt x="218" y="222"/>
                    </a:moveTo>
                    <a:lnTo>
                      <a:pt x="82" y="249"/>
                    </a:lnTo>
                    <a:lnTo>
                      <a:pt x="28" y="249"/>
                    </a:lnTo>
                    <a:lnTo>
                      <a:pt x="0" y="249"/>
                    </a:lnTo>
                    <a:lnTo>
                      <a:pt x="0" y="194"/>
                    </a:lnTo>
                    <a:lnTo>
                      <a:pt x="82" y="110"/>
                    </a:lnTo>
                    <a:lnTo>
                      <a:pt x="246" y="0"/>
                    </a:lnTo>
                    <a:lnTo>
                      <a:pt x="246" y="194"/>
                    </a:lnTo>
                    <a:lnTo>
                      <a:pt x="218" y="22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1" name="Freeform 483"/>
              <p:cNvSpPr>
                <a:spLocks/>
              </p:cNvSpPr>
              <p:nvPr/>
            </p:nvSpPr>
            <p:spPr bwMode="auto">
              <a:xfrm>
                <a:off x="120" y="1249"/>
                <a:ext cx="17" cy="4"/>
              </a:xfrm>
              <a:custGeom>
                <a:avLst/>
                <a:gdLst>
                  <a:gd name="T0" fmla="*/ 0 w 437"/>
                  <a:gd name="T1" fmla="*/ 0 h 110"/>
                  <a:gd name="T2" fmla="*/ 0 w 437"/>
                  <a:gd name="T3" fmla="*/ 0 h 110"/>
                  <a:gd name="T4" fmla="*/ 0 w 437"/>
                  <a:gd name="T5" fmla="*/ 0 h 110"/>
                  <a:gd name="T6" fmla="*/ 0 w 437"/>
                  <a:gd name="T7" fmla="*/ 0 h 110"/>
                  <a:gd name="T8" fmla="*/ 0 w 437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7"/>
                  <a:gd name="T16" fmla="*/ 0 h 110"/>
                  <a:gd name="T17" fmla="*/ 437 w 437"/>
                  <a:gd name="T18" fmla="*/ 110 h 1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7" h="110">
                    <a:moveTo>
                      <a:pt x="437" y="110"/>
                    </a:moveTo>
                    <a:lnTo>
                      <a:pt x="82" y="110"/>
                    </a:lnTo>
                    <a:lnTo>
                      <a:pt x="0" y="0"/>
                    </a:lnTo>
                    <a:lnTo>
                      <a:pt x="382" y="0"/>
                    </a:lnTo>
                    <a:lnTo>
                      <a:pt x="437" y="11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2" name="Freeform 484"/>
              <p:cNvSpPr>
                <a:spLocks/>
              </p:cNvSpPr>
              <p:nvPr/>
            </p:nvSpPr>
            <p:spPr bwMode="auto">
              <a:xfrm>
                <a:off x="-111" y="1249"/>
                <a:ext cx="3" cy="7"/>
              </a:xfrm>
              <a:custGeom>
                <a:avLst/>
                <a:gdLst>
                  <a:gd name="T0" fmla="*/ 0 w 82"/>
                  <a:gd name="T1" fmla="*/ 0 h 166"/>
                  <a:gd name="T2" fmla="*/ 0 w 82"/>
                  <a:gd name="T3" fmla="*/ 0 h 166"/>
                  <a:gd name="T4" fmla="*/ 0 w 82"/>
                  <a:gd name="T5" fmla="*/ 0 h 166"/>
                  <a:gd name="T6" fmla="*/ 0 w 82"/>
                  <a:gd name="T7" fmla="*/ 0 h 166"/>
                  <a:gd name="T8" fmla="*/ 0 w 82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"/>
                  <a:gd name="T16" fmla="*/ 0 h 166"/>
                  <a:gd name="T17" fmla="*/ 82 w 82"/>
                  <a:gd name="T18" fmla="*/ 166 h 1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" h="166">
                    <a:moveTo>
                      <a:pt x="0" y="166"/>
                    </a:moveTo>
                    <a:lnTo>
                      <a:pt x="0" y="139"/>
                    </a:lnTo>
                    <a:lnTo>
                      <a:pt x="55" y="0"/>
                    </a:lnTo>
                    <a:lnTo>
                      <a:pt x="82" y="0"/>
                    </a:lnTo>
                    <a:lnTo>
                      <a:pt x="0" y="166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3" name="Freeform 485"/>
              <p:cNvSpPr>
                <a:spLocks/>
              </p:cNvSpPr>
              <p:nvPr/>
            </p:nvSpPr>
            <p:spPr bwMode="auto">
              <a:xfrm>
                <a:off x="139" y="1250"/>
                <a:ext cx="3" cy="7"/>
              </a:xfrm>
              <a:custGeom>
                <a:avLst/>
                <a:gdLst>
                  <a:gd name="T0" fmla="*/ 0 w 82"/>
                  <a:gd name="T1" fmla="*/ 0 h 167"/>
                  <a:gd name="T2" fmla="*/ 0 w 82"/>
                  <a:gd name="T3" fmla="*/ 0 h 167"/>
                  <a:gd name="T4" fmla="*/ 0 w 82"/>
                  <a:gd name="T5" fmla="*/ 0 h 167"/>
                  <a:gd name="T6" fmla="*/ 0 w 82"/>
                  <a:gd name="T7" fmla="*/ 0 h 167"/>
                  <a:gd name="T8" fmla="*/ 0 w 82"/>
                  <a:gd name="T9" fmla="*/ 0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"/>
                  <a:gd name="T16" fmla="*/ 0 h 167"/>
                  <a:gd name="T17" fmla="*/ 82 w 82"/>
                  <a:gd name="T18" fmla="*/ 167 h 1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" h="167">
                    <a:moveTo>
                      <a:pt x="82" y="139"/>
                    </a:moveTo>
                    <a:lnTo>
                      <a:pt x="82" y="167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82" y="139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4" name="Freeform 486"/>
              <p:cNvSpPr>
                <a:spLocks/>
              </p:cNvSpPr>
              <p:nvPr/>
            </p:nvSpPr>
            <p:spPr bwMode="auto">
              <a:xfrm>
                <a:off x="72" y="1252"/>
                <a:ext cx="21" cy="1"/>
              </a:xfrm>
              <a:custGeom>
                <a:avLst/>
                <a:gdLst>
                  <a:gd name="T0" fmla="*/ 0 w 546"/>
                  <a:gd name="T1" fmla="*/ 0 h 28"/>
                  <a:gd name="T2" fmla="*/ 0 w 546"/>
                  <a:gd name="T3" fmla="*/ 0 h 28"/>
                  <a:gd name="T4" fmla="*/ 0 w 546"/>
                  <a:gd name="T5" fmla="*/ 0 h 28"/>
                  <a:gd name="T6" fmla="*/ 0 w 546"/>
                  <a:gd name="T7" fmla="*/ 0 h 28"/>
                  <a:gd name="T8" fmla="*/ 0 w 546"/>
                  <a:gd name="T9" fmla="*/ 0 h 28"/>
                  <a:gd name="T10" fmla="*/ 0 w 546"/>
                  <a:gd name="T11" fmla="*/ 0 h 28"/>
                  <a:gd name="T12" fmla="*/ 0 w 546"/>
                  <a:gd name="T13" fmla="*/ 0 h 28"/>
                  <a:gd name="T14" fmla="*/ 0 w 546"/>
                  <a:gd name="T15" fmla="*/ 0 h 28"/>
                  <a:gd name="T16" fmla="*/ 0 w 546"/>
                  <a:gd name="T17" fmla="*/ 0 h 28"/>
                  <a:gd name="T18" fmla="*/ 0 w 546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6"/>
                  <a:gd name="T31" fmla="*/ 0 h 28"/>
                  <a:gd name="T32" fmla="*/ 546 w 546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6" h="28">
                    <a:moveTo>
                      <a:pt x="246" y="0"/>
                    </a:moveTo>
                    <a:lnTo>
                      <a:pt x="437" y="0"/>
                    </a:lnTo>
                    <a:lnTo>
                      <a:pt x="518" y="28"/>
                    </a:lnTo>
                    <a:lnTo>
                      <a:pt x="546" y="2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37" y="0"/>
                    </a:lnTo>
                    <a:lnTo>
                      <a:pt x="218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5" name="Freeform 487"/>
              <p:cNvSpPr>
                <a:spLocks/>
              </p:cNvSpPr>
              <p:nvPr/>
            </p:nvSpPr>
            <p:spPr bwMode="auto">
              <a:xfrm>
                <a:off x="-225" y="1252"/>
                <a:ext cx="44" cy="1"/>
              </a:xfrm>
              <a:custGeom>
                <a:avLst/>
                <a:gdLst>
                  <a:gd name="T0" fmla="*/ 0 w 1147"/>
                  <a:gd name="T1" fmla="*/ 0 h 28"/>
                  <a:gd name="T2" fmla="*/ 0 w 1147"/>
                  <a:gd name="T3" fmla="*/ 0 h 28"/>
                  <a:gd name="T4" fmla="*/ 0 w 1147"/>
                  <a:gd name="T5" fmla="*/ 0 h 28"/>
                  <a:gd name="T6" fmla="*/ 0 w 1147"/>
                  <a:gd name="T7" fmla="*/ 0 h 28"/>
                  <a:gd name="T8" fmla="*/ 0 w 11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47"/>
                  <a:gd name="T16" fmla="*/ 0 h 28"/>
                  <a:gd name="T17" fmla="*/ 1147 w 114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47" h="28">
                    <a:moveTo>
                      <a:pt x="1147" y="0"/>
                    </a:moveTo>
                    <a:lnTo>
                      <a:pt x="1119" y="2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147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6" name="Freeform 488"/>
              <p:cNvSpPr>
                <a:spLocks/>
              </p:cNvSpPr>
              <p:nvPr/>
            </p:nvSpPr>
            <p:spPr bwMode="auto">
              <a:xfrm>
                <a:off x="-56" y="1253"/>
                <a:ext cx="20" cy="2"/>
              </a:xfrm>
              <a:custGeom>
                <a:avLst/>
                <a:gdLst>
                  <a:gd name="T0" fmla="*/ 0 w 518"/>
                  <a:gd name="T1" fmla="*/ 0 h 29"/>
                  <a:gd name="T2" fmla="*/ 0 w 518"/>
                  <a:gd name="T3" fmla="*/ 0 h 29"/>
                  <a:gd name="T4" fmla="*/ 0 w 518"/>
                  <a:gd name="T5" fmla="*/ 0 h 29"/>
                  <a:gd name="T6" fmla="*/ 0 w 518"/>
                  <a:gd name="T7" fmla="*/ 0 h 29"/>
                  <a:gd name="T8" fmla="*/ 0 w 518"/>
                  <a:gd name="T9" fmla="*/ 0 h 29"/>
                  <a:gd name="T10" fmla="*/ 0 w 518"/>
                  <a:gd name="T11" fmla="*/ 0 h 29"/>
                  <a:gd name="T12" fmla="*/ 0 w 518"/>
                  <a:gd name="T13" fmla="*/ 0 h 29"/>
                  <a:gd name="T14" fmla="*/ 0 w 518"/>
                  <a:gd name="T15" fmla="*/ 0 h 29"/>
                  <a:gd name="T16" fmla="*/ 0 w 518"/>
                  <a:gd name="T17" fmla="*/ 0 h 29"/>
                  <a:gd name="T18" fmla="*/ 0 w 518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8"/>
                  <a:gd name="T31" fmla="*/ 0 h 29"/>
                  <a:gd name="T32" fmla="*/ 518 w 518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8" h="29">
                    <a:moveTo>
                      <a:pt x="518" y="0"/>
                    </a:moveTo>
                    <a:lnTo>
                      <a:pt x="518" y="0"/>
                    </a:lnTo>
                    <a:lnTo>
                      <a:pt x="437" y="29"/>
                    </a:lnTo>
                    <a:lnTo>
                      <a:pt x="54" y="29"/>
                    </a:lnTo>
                    <a:lnTo>
                      <a:pt x="28" y="0"/>
                    </a:lnTo>
                    <a:lnTo>
                      <a:pt x="0" y="0"/>
                    </a:lnTo>
                    <a:lnTo>
                      <a:pt x="218" y="0"/>
                    </a:lnTo>
                    <a:lnTo>
                      <a:pt x="5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7" name="Freeform 489"/>
              <p:cNvSpPr>
                <a:spLocks/>
              </p:cNvSpPr>
              <p:nvPr/>
            </p:nvSpPr>
            <p:spPr bwMode="auto">
              <a:xfrm>
                <a:off x="38" y="1253"/>
                <a:ext cx="3" cy="3"/>
              </a:xfrm>
              <a:custGeom>
                <a:avLst/>
                <a:gdLst>
                  <a:gd name="T0" fmla="*/ 0 w 83"/>
                  <a:gd name="T1" fmla="*/ 0 h 56"/>
                  <a:gd name="T2" fmla="*/ 0 w 83"/>
                  <a:gd name="T3" fmla="*/ 0 h 56"/>
                  <a:gd name="T4" fmla="*/ 0 w 83"/>
                  <a:gd name="T5" fmla="*/ 0 h 56"/>
                  <a:gd name="T6" fmla="*/ 0 w 83"/>
                  <a:gd name="T7" fmla="*/ 0 h 56"/>
                  <a:gd name="T8" fmla="*/ 0 w 83"/>
                  <a:gd name="T9" fmla="*/ 0 h 56"/>
                  <a:gd name="T10" fmla="*/ 0 w 83"/>
                  <a:gd name="T11" fmla="*/ 0 h 56"/>
                  <a:gd name="T12" fmla="*/ 0 w 83"/>
                  <a:gd name="T13" fmla="*/ 0 h 56"/>
                  <a:gd name="T14" fmla="*/ 0 w 83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3"/>
                  <a:gd name="T25" fmla="*/ 0 h 56"/>
                  <a:gd name="T26" fmla="*/ 83 w 83"/>
                  <a:gd name="T27" fmla="*/ 56 h 5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3" h="56">
                    <a:moveTo>
                      <a:pt x="83" y="56"/>
                    </a:moveTo>
                    <a:lnTo>
                      <a:pt x="28" y="56"/>
                    </a:lnTo>
                    <a:lnTo>
                      <a:pt x="0" y="56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83" y="56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8" name="Freeform 490"/>
              <p:cNvSpPr>
                <a:spLocks/>
              </p:cNvSpPr>
              <p:nvPr/>
            </p:nvSpPr>
            <p:spPr bwMode="auto">
              <a:xfrm>
                <a:off x="-114" y="1253"/>
                <a:ext cx="22" cy="21"/>
              </a:xfrm>
              <a:custGeom>
                <a:avLst/>
                <a:gdLst>
                  <a:gd name="T0" fmla="*/ 0 w 572"/>
                  <a:gd name="T1" fmla="*/ 0 h 471"/>
                  <a:gd name="T2" fmla="*/ 0 w 572"/>
                  <a:gd name="T3" fmla="*/ 0 h 471"/>
                  <a:gd name="T4" fmla="*/ 0 w 572"/>
                  <a:gd name="T5" fmla="*/ 0 h 471"/>
                  <a:gd name="T6" fmla="*/ 0 w 572"/>
                  <a:gd name="T7" fmla="*/ 0 h 471"/>
                  <a:gd name="T8" fmla="*/ 0 w 572"/>
                  <a:gd name="T9" fmla="*/ 0 h 471"/>
                  <a:gd name="T10" fmla="*/ 0 w 572"/>
                  <a:gd name="T11" fmla="*/ 0 h 471"/>
                  <a:gd name="T12" fmla="*/ 0 w 572"/>
                  <a:gd name="T13" fmla="*/ 0 h 471"/>
                  <a:gd name="T14" fmla="*/ 0 w 572"/>
                  <a:gd name="T15" fmla="*/ 0 h 471"/>
                  <a:gd name="T16" fmla="*/ 0 w 572"/>
                  <a:gd name="T17" fmla="*/ 0 h 471"/>
                  <a:gd name="T18" fmla="*/ 0 w 572"/>
                  <a:gd name="T19" fmla="*/ 0 h 4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72"/>
                  <a:gd name="T31" fmla="*/ 0 h 471"/>
                  <a:gd name="T32" fmla="*/ 572 w 572"/>
                  <a:gd name="T33" fmla="*/ 471 h 4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72" h="471">
                    <a:moveTo>
                      <a:pt x="491" y="250"/>
                    </a:moveTo>
                    <a:lnTo>
                      <a:pt x="300" y="250"/>
                    </a:lnTo>
                    <a:lnTo>
                      <a:pt x="327" y="277"/>
                    </a:lnTo>
                    <a:lnTo>
                      <a:pt x="245" y="471"/>
                    </a:lnTo>
                    <a:lnTo>
                      <a:pt x="0" y="471"/>
                    </a:lnTo>
                    <a:lnTo>
                      <a:pt x="0" y="444"/>
                    </a:lnTo>
                    <a:lnTo>
                      <a:pt x="191" y="0"/>
                    </a:lnTo>
                    <a:lnTo>
                      <a:pt x="572" y="0"/>
                    </a:lnTo>
                    <a:lnTo>
                      <a:pt x="491" y="250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9" name="Freeform 491"/>
              <p:cNvSpPr>
                <a:spLocks/>
              </p:cNvSpPr>
              <p:nvPr/>
            </p:nvSpPr>
            <p:spPr bwMode="auto">
              <a:xfrm>
                <a:off x="118" y="1256"/>
                <a:ext cx="28" cy="19"/>
              </a:xfrm>
              <a:custGeom>
                <a:avLst/>
                <a:gdLst>
                  <a:gd name="T0" fmla="*/ 0 w 737"/>
                  <a:gd name="T1" fmla="*/ 0 h 443"/>
                  <a:gd name="T2" fmla="*/ 0 w 737"/>
                  <a:gd name="T3" fmla="*/ 0 h 443"/>
                  <a:gd name="T4" fmla="*/ 0 w 737"/>
                  <a:gd name="T5" fmla="*/ 0 h 443"/>
                  <a:gd name="T6" fmla="*/ 0 w 737"/>
                  <a:gd name="T7" fmla="*/ 0 h 443"/>
                  <a:gd name="T8" fmla="*/ 0 w 737"/>
                  <a:gd name="T9" fmla="*/ 0 h 443"/>
                  <a:gd name="T10" fmla="*/ 0 w 737"/>
                  <a:gd name="T11" fmla="*/ 0 h 443"/>
                  <a:gd name="T12" fmla="*/ 0 w 737"/>
                  <a:gd name="T13" fmla="*/ 0 h 4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37"/>
                  <a:gd name="T22" fmla="*/ 0 h 443"/>
                  <a:gd name="T23" fmla="*/ 737 w 737"/>
                  <a:gd name="T24" fmla="*/ 443 h 4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37" h="443">
                    <a:moveTo>
                      <a:pt x="737" y="443"/>
                    </a:moveTo>
                    <a:lnTo>
                      <a:pt x="409" y="443"/>
                    </a:lnTo>
                    <a:lnTo>
                      <a:pt x="300" y="194"/>
                    </a:lnTo>
                    <a:lnTo>
                      <a:pt x="82" y="194"/>
                    </a:lnTo>
                    <a:lnTo>
                      <a:pt x="0" y="0"/>
                    </a:lnTo>
                    <a:lnTo>
                      <a:pt x="519" y="0"/>
                    </a:lnTo>
                    <a:lnTo>
                      <a:pt x="737" y="443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0" name="Freeform 492"/>
              <p:cNvSpPr>
                <a:spLocks/>
              </p:cNvSpPr>
              <p:nvPr/>
            </p:nvSpPr>
            <p:spPr bwMode="auto">
              <a:xfrm>
                <a:off x="61" y="1255"/>
                <a:ext cx="12" cy="2"/>
              </a:xfrm>
              <a:custGeom>
                <a:avLst/>
                <a:gdLst>
                  <a:gd name="T0" fmla="*/ 0 w 301"/>
                  <a:gd name="T1" fmla="*/ 0 h 55"/>
                  <a:gd name="T2" fmla="*/ 0 w 301"/>
                  <a:gd name="T3" fmla="*/ 0 h 55"/>
                  <a:gd name="T4" fmla="*/ 0 w 301"/>
                  <a:gd name="T5" fmla="*/ 0 h 55"/>
                  <a:gd name="T6" fmla="*/ 0 w 301"/>
                  <a:gd name="T7" fmla="*/ 0 h 55"/>
                  <a:gd name="T8" fmla="*/ 0 w 301"/>
                  <a:gd name="T9" fmla="*/ 0 h 55"/>
                  <a:gd name="T10" fmla="*/ 0 w 301"/>
                  <a:gd name="T11" fmla="*/ 0 h 55"/>
                  <a:gd name="T12" fmla="*/ 0 w 301"/>
                  <a:gd name="T13" fmla="*/ 0 h 55"/>
                  <a:gd name="T14" fmla="*/ 0 w 301"/>
                  <a:gd name="T15" fmla="*/ 0 h 55"/>
                  <a:gd name="T16" fmla="*/ 0 w 301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1"/>
                  <a:gd name="T28" fmla="*/ 0 h 55"/>
                  <a:gd name="T29" fmla="*/ 301 w 301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1" h="55">
                    <a:moveTo>
                      <a:pt x="301" y="27"/>
                    </a:moveTo>
                    <a:lnTo>
                      <a:pt x="301" y="27"/>
                    </a:lnTo>
                    <a:lnTo>
                      <a:pt x="219" y="55"/>
                    </a:lnTo>
                    <a:lnTo>
                      <a:pt x="0" y="27"/>
                    </a:lnTo>
                    <a:lnTo>
                      <a:pt x="28" y="27"/>
                    </a:lnTo>
                    <a:lnTo>
                      <a:pt x="110" y="0"/>
                    </a:lnTo>
                    <a:lnTo>
                      <a:pt x="301" y="27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1" name="Freeform 493"/>
              <p:cNvSpPr>
                <a:spLocks/>
              </p:cNvSpPr>
              <p:nvPr/>
            </p:nvSpPr>
            <p:spPr bwMode="auto">
              <a:xfrm>
                <a:off x="-69" y="1256"/>
                <a:ext cx="16" cy="1"/>
              </a:xfrm>
              <a:custGeom>
                <a:avLst/>
                <a:gdLst>
                  <a:gd name="T0" fmla="*/ 0 w 410"/>
                  <a:gd name="T1" fmla="*/ 0 h 28"/>
                  <a:gd name="T2" fmla="*/ 0 w 410"/>
                  <a:gd name="T3" fmla="*/ 0 h 28"/>
                  <a:gd name="T4" fmla="*/ 0 w 410"/>
                  <a:gd name="T5" fmla="*/ 0 h 28"/>
                  <a:gd name="T6" fmla="*/ 0 w 410"/>
                  <a:gd name="T7" fmla="*/ 0 h 28"/>
                  <a:gd name="T8" fmla="*/ 0 w 410"/>
                  <a:gd name="T9" fmla="*/ 0 h 28"/>
                  <a:gd name="T10" fmla="*/ 0 w 410"/>
                  <a:gd name="T11" fmla="*/ 0 h 28"/>
                  <a:gd name="T12" fmla="*/ 0 w 410"/>
                  <a:gd name="T13" fmla="*/ 0 h 28"/>
                  <a:gd name="T14" fmla="*/ 0 w 410"/>
                  <a:gd name="T15" fmla="*/ 0 h 28"/>
                  <a:gd name="T16" fmla="*/ 0 w 410"/>
                  <a:gd name="T17" fmla="*/ 0 h 28"/>
                  <a:gd name="T18" fmla="*/ 0 w 410"/>
                  <a:gd name="T19" fmla="*/ 0 h 28"/>
                  <a:gd name="T20" fmla="*/ 0 w 410"/>
                  <a:gd name="T21" fmla="*/ 0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10"/>
                  <a:gd name="T34" fmla="*/ 0 h 28"/>
                  <a:gd name="T35" fmla="*/ 410 w 410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10" h="28">
                    <a:moveTo>
                      <a:pt x="382" y="0"/>
                    </a:moveTo>
                    <a:lnTo>
                      <a:pt x="410" y="0"/>
                    </a:lnTo>
                    <a:lnTo>
                      <a:pt x="410" y="28"/>
                    </a:lnTo>
                    <a:lnTo>
                      <a:pt x="164" y="28"/>
                    </a:lnTo>
                    <a:lnTo>
                      <a:pt x="0" y="28"/>
                    </a:lnTo>
                    <a:lnTo>
                      <a:pt x="28" y="0"/>
                    </a:lnTo>
                    <a:lnTo>
                      <a:pt x="82" y="0"/>
                    </a:lnTo>
                    <a:lnTo>
                      <a:pt x="246" y="0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2" name="Freeform 494"/>
              <p:cNvSpPr>
                <a:spLocks/>
              </p:cNvSpPr>
              <p:nvPr/>
            </p:nvSpPr>
            <p:spPr bwMode="auto">
              <a:xfrm>
                <a:off x="221" y="1256"/>
                <a:ext cx="45" cy="1"/>
              </a:xfrm>
              <a:custGeom>
                <a:avLst/>
                <a:gdLst>
                  <a:gd name="T0" fmla="*/ 0 w 1174"/>
                  <a:gd name="T1" fmla="*/ 0 h 28"/>
                  <a:gd name="T2" fmla="*/ 0 w 1174"/>
                  <a:gd name="T3" fmla="*/ 0 h 28"/>
                  <a:gd name="T4" fmla="*/ 0 w 1174"/>
                  <a:gd name="T5" fmla="*/ 0 h 28"/>
                  <a:gd name="T6" fmla="*/ 0 w 1174"/>
                  <a:gd name="T7" fmla="*/ 0 h 28"/>
                  <a:gd name="T8" fmla="*/ 0 w 117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4"/>
                  <a:gd name="T16" fmla="*/ 0 h 28"/>
                  <a:gd name="T17" fmla="*/ 1174 w 117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4" h="28">
                    <a:moveTo>
                      <a:pt x="1174" y="0"/>
                    </a:moveTo>
                    <a:lnTo>
                      <a:pt x="1174" y="28"/>
                    </a:lnTo>
                    <a:lnTo>
                      <a:pt x="26" y="28"/>
                    </a:lnTo>
                    <a:lnTo>
                      <a:pt x="0" y="0"/>
                    </a:lnTo>
                    <a:lnTo>
                      <a:pt x="1174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3" name="Freeform 495"/>
              <p:cNvSpPr>
                <a:spLocks/>
              </p:cNvSpPr>
              <p:nvPr/>
            </p:nvSpPr>
            <p:spPr bwMode="auto">
              <a:xfrm>
                <a:off x="-18" y="1256"/>
                <a:ext cx="3" cy="3"/>
              </a:xfrm>
              <a:custGeom>
                <a:avLst/>
                <a:gdLst>
                  <a:gd name="T0" fmla="*/ 0 w 81"/>
                  <a:gd name="T1" fmla="*/ 0 h 83"/>
                  <a:gd name="T2" fmla="*/ 0 w 81"/>
                  <a:gd name="T3" fmla="*/ 0 h 83"/>
                  <a:gd name="T4" fmla="*/ 0 w 81"/>
                  <a:gd name="T5" fmla="*/ 0 h 83"/>
                  <a:gd name="T6" fmla="*/ 0 w 81"/>
                  <a:gd name="T7" fmla="*/ 0 h 83"/>
                  <a:gd name="T8" fmla="*/ 0 w 81"/>
                  <a:gd name="T9" fmla="*/ 0 h 83"/>
                  <a:gd name="T10" fmla="*/ 0 w 8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83"/>
                  <a:gd name="T20" fmla="*/ 81 w 81"/>
                  <a:gd name="T21" fmla="*/ 83 h 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83">
                    <a:moveTo>
                      <a:pt x="27" y="55"/>
                    </a:moveTo>
                    <a:lnTo>
                      <a:pt x="27" y="83"/>
                    </a:lnTo>
                    <a:lnTo>
                      <a:pt x="0" y="55"/>
                    </a:lnTo>
                    <a:lnTo>
                      <a:pt x="81" y="0"/>
                    </a:lnTo>
                    <a:lnTo>
                      <a:pt x="81" y="55"/>
                    </a:lnTo>
                    <a:lnTo>
                      <a:pt x="27" y="5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4" name="Freeform 496"/>
              <p:cNvSpPr>
                <a:spLocks/>
              </p:cNvSpPr>
              <p:nvPr/>
            </p:nvSpPr>
            <p:spPr bwMode="auto">
              <a:xfrm>
                <a:off x="147" y="1256"/>
                <a:ext cx="1" cy="12"/>
              </a:xfrm>
              <a:custGeom>
                <a:avLst/>
                <a:gdLst>
                  <a:gd name="T0" fmla="*/ 0 w 28"/>
                  <a:gd name="T1" fmla="*/ 0 h 277"/>
                  <a:gd name="T2" fmla="*/ 0 w 28"/>
                  <a:gd name="T3" fmla="*/ 0 h 277"/>
                  <a:gd name="T4" fmla="*/ 0 w 28"/>
                  <a:gd name="T5" fmla="*/ 0 h 277"/>
                  <a:gd name="T6" fmla="*/ 0 w 28"/>
                  <a:gd name="T7" fmla="*/ 0 h 277"/>
                  <a:gd name="T8" fmla="*/ 0 w 28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77"/>
                  <a:gd name="T17" fmla="*/ 28 w 28"/>
                  <a:gd name="T18" fmla="*/ 277 h 2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77">
                    <a:moveTo>
                      <a:pt x="28" y="277"/>
                    </a:moveTo>
                    <a:lnTo>
                      <a:pt x="0" y="277"/>
                    </a:lnTo>
                    <a:lnTo>
                      <a:pt x="0" y="0"/>
                    </a:lnTo>
                    <a:lnTo>
                      <a:pt x="28" y="55"/>
                    </a:lnTo>
                    <a:lnTo>
                      <a:pt x="28" y="277"/>
                    </a:lnTo>
                    <a:close/>
                  </a:path>
                </a:pathLst>
              </a:custGeom>
              <a:solidFill>
                <a:srgbClr val="838383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5" name="Freeform 497"/>
              <p:cNvSpPr>
                <a:spLocks/>
              </p:cNvSpPr>
              <p:nvPr/>
            </p:nvSpPr>
            <p:spPr bwMode="auto">
              <a:xfrm>
                <a:off x="25" y="1257"/>
                <a:ext cx="12" cy="7"/>
              </a:xfrm>
              <a:custGeom>
                <a:avLst/>
                <a:gdLst>
                  <a:gd name="T0" fmla="*/ 0 w 328"/>
                  <a:gd name="T1" fmla="*/ 0 h 166"/>
                  <a:gd name="T2" fmla="*/ 0 w 328"/>
                  <a:gd name="T3" fmla="*/ 0 h 166"/>
                  <a:gd name="T4" fmla="*/ 0 w 328"/>
                  <a:gd name="T5" fmla="*/ 0 h 166"/>
                  <a:gd name="T6" fmla="*/ 0 w 328"/>
                  <a:gd name="T7" fmla="*/ 0 h 166"/>
                  <a:gd name="T8" fmla="*/ 0 w 328"/>
                  <a:gd name="T9" fmla="*/ 0 h 166"/>
                  <a:gd name="T10" fmla="*/ 0 w 328"/>
                  <a:gd name="T11" fmla="*/ 0 h 166"/>
                  <a:gd name="T12" fmla="*/ 0 w 328"/>
                  <a:gd name="T13" fmla="*/ 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8"/>
                  <a:gd name="T22" fmla="*/ 0 h 166"/>
                  <a:gd name="T23" fmla="*/ 328 w 328"/>
                  <a:gd name="T24" fmla="*/ 166 h 1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8" h="166">
                    <a:moveTo>
                      <a:pt x="328" y="166"/>
                    </a:moveTo>
                    <a:lnTo>
                      <a:pt x="0" y="166"/>
                    </a:lnTo>
                    <a:lnTo>
                      <a:pt x="0" y="27"/>
                    </a:lnTo>
                    <a:lnTo>
                      <a:pt x="27" y="27"/>
                    </a:lnTo>
                    <a:lnTo>
                      <a:pt x="328" y="0"/>
                    </a:lnTo>
                    <a:lnTo>
                      <a:pt x="328" y="138"/>
                    </a:lnTo>
                    <a:lnTo>
                      <a:pt x="328" y="166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6" name="Freeform 498"/>
              <p:cNvSpPr>
                <a:spLocks/>
              </p:cNvSpPr>
              <p:nvPr/>
            </p:nvSpPr>
            <p:spPr bwMode="auto">
              <a:xfrm>
                <a:off x="-4" y="1258"/>
                <a:ext cx="15" cy="6"/>
              </a:xfrm>
              <a:custGeom>
                <a:avLst/>
                <a:gdLst>
                  <a:gd name="T0" fmla="*/ 0 w 383"/>
                  <a:gd name="T1" fmla="*/ 0 h 139"/>
                  <a:gd name="T2" fmla="*/ 0 w 383"/>
                  <a:gd name="T3" fmla="*/ 0 h 139"/>
                  <a:gd name="T4" fmla="*/ 0 w 383"/>
                  <a:gd name="T5" fmla="*/ 0 h 139"/>
                  <a:gd name="T6" fmla="*/ 0 w 383"/>
                  <a:gd name="T7" fmla="*/ 0 h 139"/>
                  <a:gd name="T8" fmla="*/ 0 w 383"/>
                  <a:gd name="T9" fmla="*/ 0 h 139"/>
                  <a:gd name="T10" fmla="*/ 0 w 383"/>
                  <a:gd name="T11" fmla="*/ 0 h 139"/>
                  <a:gd name="T12" fmla="*/ 0 w 383"/>
                  <a:gd name="T13" fmla="*/ 0 h 139"/>
                  <a:gd name="T14" fmla="*/ 0 w 383"/>
                  <a:gd name="T15" fmla="*/ 0 h 139"/>
                  <a:gd name="T16" fmla="*/ 0 w 383"/>
                  <a:gd name="T17" fmla="*/ 0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3"/>
                  <a:gd name="T28" fmla="*/ 0 h 139"/>
                  <a:gd name="T29" fmla="*/ 383 w 383"/>
                  <a:gd name="T30" fmla="*/ 139 h 1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3" h="139">
                    <a:moveTo>
                      <a:pt x="383" y="0"/>
                    </a:moveTo>
                    <a:lnTo>
                      <a:pt x="383" y="139"/>
                    </a:lnTo>
                    <a:lnTo>
                      <a:pt x="28" y="139"/>
                    </a:lnTo>
                    <a:lnTo>
                      <a:pt x="0" y="28"/>
                    </a:lnTo>
                    <a:lnTo>
                      <a:pt x="28" y="0"/>
                    </a:lnTo>
                    <a:lnTo>
                      <a:pt x="274" y="0"/>
                    </a:lnTo>
                    <a:lnTo>
                      <a:pt x="356" y="0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7" name="Freeform 499"/>
              <p:cNvSpPr>
                <a:spLocks/>
              </p:cNvSpPr>
              <p:nvPr/>
            </p:nvSpPr>
            <p:spPr bwMode="auto">
              <a:xfrm>
                <a:off x="-117" y="1258"/>
                <a:ext cx="2" cy="9"/>
              </a:xfrm>
              <a:custGeom>
                <a:avLst/>
                <a:gdLst>
                  <a:gd name="T0" fmla="*/ 0 w 55"/>
                  <a:gd name="T1" fmla="*/ 0 h 194"/>
                  <a:gd name="T2" fmla="*/ 0 w 55"/>
                  <a:gd name="T3" fmla="*/ 0 h 194"/>
                  <a:gd name="T4" fmla="*/ 0 w 55"/>
                  <a:gd name="T5" fmla="*/ 0 h 194"/>
                  <a:gd name="T6" fmla="*/ 0 w 55"/>
                  <a:gd name="T7" fmla="*/ 0 h 194"/>
                  <a:gd name="T8" fmla="*/ 0 w 55"/>
                  <a:gd name="T9" fmla="*/ 0 h 194"/>
                  <a:gd name="T10" fmla="*/ 0 w 55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194"/>
                  <a:gd name="T20" fmla="*/ 55 w 55"/>
                  <a:gd name="T21" fmla="*/ 194 h 19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194">
                    <a:moveTo>
                      <a:pt x="28" y="194"/>
                    </a:moveTo>
                    <a:lnTo>
                      <a:pt x="28" y="194"/>
                    </a:lnTo>
                    <a:lnTo>
                      <a:pt x="0" y="55"/>
                    </a:lnTo>
                    <a:lnTo>
                      <a:pt x="28" y="0"/>
                    </a:lnTo>
                    <a:lnTo>
                      <a:pt x="55" y="194"/>
                    </a:lnTo>
                    <a:lnTo>
                      <a:pt x="28" y="194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8" name="Freeform 500"/>
              <p:cNvSpPr>
                <a:spLocks/>
              </p:cNvSpPr>
              <p:nvPr/>
            </p:nvSpPr>
            <p:spPr bwMode="auto">
              <a:xfrm>
                <a:off x="12" y="1258"/>
                <a:ext cx="12" cy="6"/>
              </a:xfrm>
              <a:custGeom>
                <a:avLst/>
                <a:gdLst>
                  <a:gd name="T0" fmla="*/ 0 w 300"/>
                  <a:gd name="T1" fmla="*/ 0 h 139"/>
                  <a:gd name="T2" fmla="*/ 0 w 300"/>
                  <a:gd name="T3" fmla="*/ 0 h 139"/>
                  <a:gd name="T4" fmla="*/ 0 w 300"/>
                  <a:gd name="T5" fmla="*/ 0 h 139"/>
                  <a:gd name="T6" fmla="*/ 0 w 300"/>
                  <a:gd name="T7" fmla="*/ 0 h 139"/>
                  <a:gd name="T8" fmla="*/ 0 w 300"/>
                  <a:gd name="T9" fmla="*/ 0 h 139"/>
                  <a:gd name="T10" fmla="*/ 0 w 300"/>
                  <a:gd name="T11" fmla="*/ 0 h 139"/>
                  <a:gd name="T12" fmla="*/ 0 w 300"/>
                  <a:gd name="T13" fmla="*/ 0 h 139"/>
                  <a:gd name="T14" fmla="*/ 0 w 300"/>
                  <a:gd name="T15" fmla="*/ 0 h 139"/>
                  <a:gd name="T16" fmla="*/ 0 w 300"/>
                  <a:gd name="T17" fmla="*/ 0 h 139"/>
                  <a:gd name="T18" fmla="*/ 0 w 300"/>
                  <a:gd name="T19" fmla="*/ 0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0"/>
                  <a:gd name="T31" fmla="*/ 0 h 139"/>
                  <a:gd name="T32" fmla="*/ 300 w 300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0" h="139">
                    <a:moveTo>
                      <a:pt x="272" y="0"/>
                    </a:moveTo>
                    <a:lnTo>
                      <a:pt x="272" y="0"/>
                    </a:lnTo>
                    <a:lnTo>
                      <a:pt x="300" y="0"/>
                    </a:lnTo>
                    <a:lnTo>
                      <a:pt x="300" y="139"/>
                    </a:lnTo>
                    <a:lnTo>
                      <a:pt x="0" y="139"/>
                    </a:lnTo>
                    <a:lnTo>
                      <a:pt x="0" y="28"/>
                    </a:lnTo>
                    <a:lnTo>
                      <a:pt x="191" y="0"/>
                    </a:lnTo>
                    <a:lnTo>
                      <a:pt x="272" y="28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9" name="Freeform 501"/>
              <p:cNvSpPr>
                <a:spLocks/>
              </p:cNvSpPr>
              <p:nvPr/>
            </p:nvSpPr>
            <p:spPr bwMode="auto">
              <a:xfrm>
                <a:off x="38" y="1258"/>
                <a:ext cx="15" cy="6"/>
              </a:xfrm>
              <a:custGeom>
                <a:avLst/>
                <a:gdLst>
                  <a:gd name="T0" fmla="*/ 0 w 383"/>
                  <a:gd name="T1" fmla="*/ 0 h 139"/>
                  <a:gd name="T2" fmla="*/ 0 w 383"/>
                  <a:gd name="T3" fmla="*/ 0 h 139"/>
                  <a:gd name="T4" fmla="*/ 0 w 383"/>
                  <a:gd name="T5" fmla="*/ 0 h 139"/>
                  <a:gd name="T6" fmla="*/ 0 w 383"/>
                  <a:gd name="T7" fmla="*/ 0 h 139"/>
                  <a:gd name="T8" fmla="*/ 0 w 383"/>
                  <a:gd name="T9" fmla="*/ 0 h 139"/>
                  <a:gd name="T10" fmla="*/ 0 w 383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3"/>
                  <a:gd name="T19" fmla="*/ 0 h 139"/>
                  <a:gd name="T20" fmla="*/ 383 w 383"/>
                  <a:gd name="T21" fmla="*/ 139 h 1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3" h="139">
                    <a:moveTo>
                      <a:pt x="383" y="111"/>
                    </a:moveTo>
                    <a:lnTo>
                      <a:pt x="383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192" y="0"/>
                    </a:lnTo>
                    <a:lnTo>
                      <a:pt x="383" y="111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0" name="Freeform 502"/>
              <p:cNvSpPr>
                <a:spLocks/>
              </p:cNvSpPr>
              <p:nvPr/>
            </p:nvSpPr>
            <p:spPr bwMode="auto">
              <a:xfrm>
                <a:off x="-14" y="1259"/>
                <a:ext cx="9" cy="5"/>
              </a:xfrm>
              <a:custGeom>
                <a:avLst/>
                <a:gdLst>
                  <a:gd name="T0" fmla="*/ 0 w 246"/>
                  <a:gd name="T1" fmla="*/ 0 h 111"/>
                  <a:gd name="T2" fmla="*/ 0 w 246"/>
                  <a:gd name="T3" fmla="*/ 0 h 111"/>
                  <a:gd name="T4" fmla="*/ 0 w 246"/>
                  <a:gd name="T5" fmla="*/ 0 h 111"/>
                  <a:gd name="T6" fmla="*/ 0 w 246"/>
                  <a:gd name="T7" fmla="*/ 0 h 111"/>
                  <a:gd name="T8" fmla="*/ 0 w 246"/>
                  <a:gd name="T9" fmla="*/ 0 h 111"/>
                  <a:gd name="T10" fmla="*/ 0 w 246"/>
                  <a:gd name="T11" fmla="*/ 0 h 111"/>
                  <a:gd name="T12" fmla="*/ 0 w 246"/>
                  <a:gd name="T13" fmla="*/ 0 h 111"/>
                  <a:gd name="T14" fmla="*/ 0 w 246"/>
                  <a:gd name="T15" fmla="*/ 0 h 111"/>
                  <a:gd name="T16" fmla="*/ 0 w 246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6"/>
                  <a:gd name="T28" fmla="*/ 0 h 111"/>
                  <a:gd name="T29" fmla="*/ 246 w 246"/>
                  <a:gd name="T30" fmla="*/ 111 h 1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6" h="111">
                    <a:moveTo>
                      <a:pt x="246" y="111"/>
                    </a:moveTo>
                    <a:lnTo>
                      <a:pt x="0" y="111"/>
                    </a:lnTo>
                    <a:lnTo>
                      <a:pt x="0" y="27"/>
                    </a:lnTo>
                    <a:lnTo>
                      <a:pt x="191" y="0"/>
                    </a:lnTo>
                    <a:lnTo>
                      <a:pt x="218" y="0"/>
                    </a:lnTo>
                    <a:lnTo>
                      <a:pt x="246" y="0"/>
                    </a:lnTo>
                    <a:lnTo>
                      <a:pt x="246" y="111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1" name="Freeform 503"/>
              <p:cNvSpPr>
                <a:spLocks/>
              </p:cNvSpPr>
              <p:nvPr/>
            </p:nvSpPr>
            <p:spPr bwMode="auto">
              <a:xfrm>
                <a:off x="58" y="1259"/>
                <a:ext cx="27" cy="3"/>
              </a:xfrm>
              <a:custGeom>
                <a:avLst/>
                <a:gdLst>
                  <a:gd name="T0" fmla="*/ 0 w 709"/>
                  <a:gd name="T1" fmla="*/ 0 h 56"/>
                  <a:gd name="T2" fmla="*/ 0 w 709"/>
                  <a:gd name="T3" fmla="*/ 0 h 56"/>
                  <a:gd name="T4" fmla="*/ 0 w 709"/>
                  <a:gd name="T5" fmla="*/ 0 h 56"/>
                  <a:gd name="T6" fmla="*/ 0 w 709"/>
                  <a:gd name="T7" fmla="*/ 0 h 56"/>
                  <a:gd name="T8" fmla="*/ 0 w 709"/>
                  <a:gd name="T9" fmla="*/ 0 h 56"/>
                  <a:gd name="T10" fmla="*/ 0 w 709"/>
                  <a:gd name="T11" fmla="*/ 0 h 56"/>
                  <a:gd name="T12" fmla="*/ 0 w 709"/>
                  <a:gd name="T13" fmla="*/ 0 h 56"/>
                  <a:gd name="T14" fmla="*/ 0 w 709"/>
                  <a:gd name="T15" fmla="*/ 0 h 56"/>
                  <a:gd name="T16" fmla="*/ 0 w 709"/>
                  <a:gd name="T17" fmla="*/ 0 h 56"/>
                  <a:gd name="T18" fmla="*/ 0 w 709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09"/>
                  <a:gd name="T31" fmla="*/ 0 h 56"/>
                  <a:gd name="T32" fmla="*/ 709 w 709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09" h="56">
                    <a:moveTo>
                      <a:pt x="545" y="27"/>
                    </a:moveTo>
                    <a:lnTo>
                      <a:pt x="354" y="27"/>
                    </a:lnTo>
                    <a:lnTo>
                      <a:pt x="245" y="27"/>
                    </a:lnTo>
                    <a:lnTo>
                      <a:pt x="81" y="56"/>
                    </a:lnTo>
                    <a:lnTo>
                      <a:pt x="0" y="27"/>
                    </a:lnTo>
                    <a:lnTo>
                      <a:pt x="191" y="0"/>
                    </a:lnTo>
                    <a:lnTo>
                      <a:pt x="682" y="0"/>
                    </a:lnTo>
                    <a:lnTo>
                      <a:pt x="709" y="0"/>
                    </a:lnTo>
                    <a:lnTo>
                      <a:pt x="545" y="27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2" name="Freeform 504"/>
              <p:cNvSpPr>
                <a:spLocks/>
              </p:cNvSpPr>
              <p:nvPr/>
            </p:nvSpPr>
            <p:spPr bwMode="auto">
              <a:xfrm>
                <a:off x="-44" y="1261"/>
                <a:ext cx="10" cy="1"/>
              </a:xfrm>
              <a:custGeom>
                <a:avLst/>
                <a:gdLst>
                  <a:gd name="T0" fmla="*/ 0 w 246"/>
                  <a:gd name="T1" fmla="*/ 0 h 29"/>
                  <a:gd name="T2" fmla="*/ 0 w 246"/>
                  <a:gd name="T3" fmla="*/ 0 h 29"/>
                  <a:gd name="T4" fmla="*/ 0 w 246"/>
                  <a:gd name="T5" fmla="*/ 0 h 29"/>
                  <a:gd name="T6" fmla="*/ 0 w 246"/>
                  <a:gd name="T7" fmla="*/ 0 h 29"/>
                  <a:gd name="T8" fmla="*/ 0 w 246"/>
                  <a:gd name="T9" fmla="*/ 0 h 29"/>
                  <a:gd name="T10" fmla="*/ 0 w 246"/>
                  <a:gd name="T11" fmla="*/ 0 h 29"/>
                  <a:gd name="T12" fmla="*/ 0 w 24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29"/>
                  <a:gd name="T23" fmla="*/ 246 w 24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29">
                    <a:moveTo>
                      <a:pt x="246" y="29"/>
                    </a:moveTo>
                    <a:lnTo>
                      <a:pt x="27" y="29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46" y="0"/>
                    </a:lnTo>
                    <a:lnTo>
                      <a:pt x="246" y="29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3" name="Freeform 505"/>
              <p:cNvSpPr>
                <a:spLocks/>
              </p:cNvSpPr>
              <p:nvPr/>
            </p:nvSpPr>
            <p:spPr bwMode="auto">
              <a:xfrm>
                <a:off x="-25" y="1261"/>
                <a:ext cx="10" cy="3"/>
              </a:xfrm>
              <a:custGeom>
                <a:avLst/>
                <a:gdLst>
                  <a:gd name="T0" fmla="*/ 0 w 246"/>
                  <a:gd name="T1" fmla="*/ 0 h 84"/>
                  <a:gd name="T2" fmla="*/ 0 w 246"/>
                  <a:gd name="T3" fmla="*/ 0 h 84"/>
                  <a:gd name="T4" fmla="*/ 0 w 246"/>
                  <a:gd name="T5" fmla="*/ 0 h 84"/>
                  <a:gd name="T6" fmla="*/ 0 w 246"/>
                  <a:gd name="T7" fmla="*/ 0 h 84"/>
                  <a:gd name="T8" fmla="*/ 0 w 246"/>
                  <a:gd name="T9" fmla="*/ 0 h 84"/>
                  <a:gd name="T10" fmla="*/ 0 w 246"/>
                  <a:gd name="T11" fmla="*/ 0 h 84"/>
                  <a:gd name="T12" fmla="*/ 0 w 24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84"/>
                  <a:gd name="T23" fmla="*/ 246 w 246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84">
                    <a:moveTo>
                      <a:pt x="0" y="84"/>
                    </a:moveTo>
                    <a:lnTo>
                      <a:pt x="83" y="29"/>
                    </a:lnTo>
                    <a:lnTo>
                      <a:pt x="219" y="0"/>
                    </a:lnTo>
                    <a:lnTo>
                      <a:pt x="219" y="29"/>
                    </a:lnTo>
                    <a:lnTo>
                      <a:pt x="246" y="0"/>
                    </a:lnTo>
                    <a:lnTo>
                      <a:pt x="246" y="84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4" name="Freeform 506"/>
              <p:cNvSpPr>
                <a:spLocks/>
              </p:cNvSpPr>
              <p:nvPr/>
            </p:nvSpPr>
            <p:spPr bwMode="auto">
              <a:xfrm>
                <a:off x="150" y="1261"/>
                <a:ext cx="4" cy="14"/>
              </a:xfrm>
              <a:custGeom>
                <a:avLst/>
                <a:gdLst>
                  <a:gd name="T0" fmla="*/ 0 w 109"/>
                  <a:gd name="T1" fmla="*/ 0 h 333"/>
                  <a:gd name="T2" fmla="*/ 0 w 109"/>
                  <a:gd name="T3" fmla="*/ 0 h 333"/>
                  <a:gd name="T4" fmla="*/ 0 w 109"/>
                  <a:gd name="T5" fmla="*/ 0 h 333"/>
                  <a:gd name="T6" fmla="*/ 0 w 109"/>
                  <a:gd name="T7" fmla="*/ 0 h 333"/>
                  <a:gd name="T8" fmla="*/ 0 w 109"/>
                  <a:gd name="T9" fmla="*/ 0 h 333"/>
                  <a:gd name="T10" fmla="*/ 0 w 109"/>
                  <a:gd name="T11" fmla="*/ 0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9"/>
                  <a:gd name="T19" fmla="*/ 0 h 333"/>
                  <a:gd name="T20" fmla="*/ 109 w 109"/>
                  <a:gd name="T21" fmla="*/ 333 h 3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9" h="333">
                    <a:moveTo>
                      <a:pt x="109" y="333"/>
                    </a:moveTo>
                    <a:lnTo>
                      <a:pt x="81" y="333"/>
                    </a:lnTo>
                    <a:lnTo>
                      <a:pt x="0" y="167"/>
                    </a:lnTo>
                    <a:lnTo>
                      <a:pt x="0" y="0"/>
                    </a:lnTo>
                    <a:lnTo>
                      <a:pt x="109" y="194"/>
                    </a:lnTo>
                    <a:lnTo>
                      <a:pt x="109" y="33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5" name="Freeform 507"/>
              <p:cNvSpPr>
                <a:spLocks/>
              </p:cNvSpPr>
              <p:nvPr/>
            </p:nvSpPr>
            <p:spPr bwMode="auto">
              <a:xfrm>
                <a:off x="-120" y="1264"/>
                <a:ext cx="2" cy="10"/>
              </a:xfrm>
              <a:custGeom>
                <a:avLst/>
                <a:gdLst>
                  <a:gd name="T0" fmla="*/ 0 w 55"/>
                  <a:gd name="T1" fmla="*/ 0 h 221"/>
                  <a:gd name="T2" fmla="*/ 0 w 55"/>
                  <a:gd name="T3" fmla="*/ 0 h 221"/>
                  <a:gd name="T4" fmla="*/ 0 w 55"/>
                  <a:gd name="T5" fmla="*/ 0 h 221"/>
                  <a:gd name="T6" fmla="*/ 0 w 55"/>
                  <a:gd name="T7" fmla="*/ 0 h 221"/>
                  <a:gd name="T8" fmla="*/ 0 w 55"/>
                  <a:gd name="T9" fmla="*/ 0 h 221"/>
                  <a:gd name="T10" fmla="*/ 0 w 55"/>
                  <a:gd name="T11" fmla="*/ 0 h 221"/>
                  <a:gd name="T12" fmla="*/ 0 w 55"/>
                  <a:gd name="T13" fmla="*/ 0 h 2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221"/>
                  <a:gd name="T23" fmla="*/ 55 w 55"/>
                  <a:gd name="T24" fmla="*/ 221 h 2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221">
                    <a:moveTo>
                      <a:pt x="0" y="194"/>
                    </a:moveTo>
                    <a:lnTo>
                      <a:pt x="0" y="221"/>
                    </a:lnTo>
                    <a:lnTo>
                      <a:pt x="0" y="166"/>
                    </a:lnTo>
                    <a:lnTo>
                      <a:pt x="55" y="0"/>
                    </a:lnTo>
                    <a:lnTo>
                      <a:pt x="55" y="11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6" name="Freeform 508"/>
              <p:cNvSpPr>
                <a:spLocks/>
              </p:cNvSpPr>
              <p:nvPr/>
            </p:nvSpPr>
            <p:spPr bwMode="auto">
              <a:xfrm>
                <a:off x="-124" y="1265"/>
                <a:ext cx="281" cy="75"/>
              </a:xfrm>
              <a:custGeom>
                <a:avLst/>
                <a:gdLst>
                  <a:gd name="T0" fmla="*/ 0 w 7316"/>
                  <a:gd name="T1" fmla="*/ 0 h 1718"/>
                  <a:gd name="T2" fmla="*/ 0 w 7316"/>
                  <a:gd name="T3" fmla="*/ 0 h 1718"/>
                  <a:gd name="T4" fmla="*/ 0 w 7316"/>
                  <a:gd name="T5" fmla="*/ 0 h 1718"/>
                  <a:gd name="T6" fmla="*/ 0 w 7316"/>
                  <a:gd name="T7" fmla="*/ 0 h 1718"/>
                  <a:gd name="T8" fmla="*/ 0 w 7316"/>
                  <a:gd name="T9" fmla="*/ 0 h 1718"/>
                  <a:gd name="T10" fmla="*/ 0 w 7316"/>
                  <a:gd name="T11" fmla="*/ 0 h 17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16"/>
                  <a:gd name="T19" fmla="*/ 0 h 1718"/>
                  <a:gd name="T20" fmla="*/ 7316 w 7316"/>
                  <a:gd name="T21" fmla="*/ 1718 h 17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16" h="1718">
                    <a:moveTo>
                      <a:pt x="6580" y="0"/>
                    </a:moveTo>
                    <a:lnTo>
                      <a:pt x="7316" y="1718"/>
                    </a:lnTo>
                    <a:lnTo>
                      <a:pt x="0" y="1718"/>
                    </a:lnTo>
                    <a:lnTo>
                      <a:pt x="628" y="0"/>
                    </a:lnTo>
                    <a:lnTo>
                      <a:pt x="4205" y="0"/>
                    </a:lnTo>
                    <a:lnTo>
                      <a:pt x="65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3776" name="Freeform 510"/>
            <p:cNvSpPr>
              <a:spLocks/>
            </p:cNvSpPr>
            <p:nvPr/>
          </p:nvSpPr>
          <p:spPr bwMode="auto">
            <a:xfrm>
              <a:off x="-119" y="1268"/>
              <a:ext cx="3" cy="6"/>
            </a:xfrm>
            <a:custGeom>
              <a:avLst/>
              <a:gdLst>
                <a:gd name="T0" fmla="*/ 0 w 82"/>
                <a:gd name="T1" fmla="*/ 0 h 138"/>
                <a:gd name="T2" fmla="*/ 0 w 82"/>
                <a:gd name="T3" fmla="*/ 0 h 138"/>
                <a:gd name="T4" fmla="*/ 0 w 82"/>
                <a:gd name="T5" fmla="*/ 0 h 138"/>
                <a:gd name="T6" fmla="*/ 0 w 82"/>
                <a:gd name="T7" fmla="*/ 0 h 138"/>
                <a:gd name="T8" fmla="*/ 0 w 82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138"/>
                <a:gd name="T17" fmla="*/ 82 w 82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138">
                  <a:moveTo>
                    <a:pt x="54" y="138"/>
                  </a:moveTo>
                  <a:lnTo>
                    <a:pt x="0" y="138"/>
                  </a:lnTo>
                  <a:lnTo>
                    <a:pt x="82" y="0"/>
                  </a:lnTo>
                  <a:lnTo>
                    <a:pt x="54" y="13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7" name="Freeform 511"/>
            <p:cNvSpPr>
              <a:spLocks/>
            </p:cNvSpPr>
            <p:nvPr/>
          </p:nvSpPr>
          <p:spPr bwMode="auto">
            <a:xfrm>
              <a:off x="148" y="1270"/>
              <a:ext cx="4" cy="5"/>
            </a:xfrm>
            <a:custGeom>
              <a:avLst/>
              <a:gdLst>
                <a:gd name="T0" fmla="*/ 0 w 82"/>
                <a:gd name="T1" fmla="*/ 0 h 110"/>
                <a:gd name="T2" fmla="*/ 0 w 82"/>
                <a:gd name="T3" fmla="*/ 0 h 110"/>
                <a:gd name="T4" fmla="*/ 0 w 82"/>
                <a:gd name="T5" fmla="*/ 0 h 110"/>
                <a:gd name="T6" fmla="*/ 0 w 82"/>
                <a:gd name="T7" fmla="*/ 0 h 110"/>
                <a:gd name="T8" fmla="*/ 0 w 82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110"/>
                <a:gd name="T17" fmla="*/ 82 w 82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110">
                  <a:moveTo>
                    <a:pt x="82" y="110"/>
                  </a:moveTo>
                  <a:lnTo>
                    <a:pt x="54" y="110"/>
                  </a:lnTo>
                  <a:lnTo>
                    <a:pt x="0" y="0"/>
                  </a:lnTo>
                  <a:lnTo>
                    <a:pt x="82" y="11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8" name="Freeform 512"/>
            <p:cNvSpPr>
              <a:spLocks/>
            </p:cNvSpPr>
            <p:nvPr/>
          </p:nvSpPr>
          <p:spPr bwMode="auto">
            <a:xfrm>
              <a:off x="155" y="1273"/>
              <a:ext cx="1" cy="2"/>
            </a:xfrm>
            <a:custGeom>
              <a:avLst/>
              <a:gdLst>
                <a:gd name="T0" fmla="*/ 0 w 28"/>
                <a:gd name="T1" fmla="*/ 0 h 55"/>
                <a:gd name="T2" fmla="*/ 0 w 28"/>
                <a:gd name="T3" fmla="*/ 0 h 55"/>
                <a:gd name="T4" fmla="*/ 0 w 28"/>
                <a:gd name="T5" fmla="*/ 0 h 55"/>
                <a:gd name="T6" fmla="*/ 0 w 28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55"/>
                <a:gd name="T14" fmla="*/ 28 w 28"/>
                <a:gd name="T15" fmla="*/ 55 h 5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55">
                  <a:moveTo>
                    <a:pt x="28" y="55"/>
                  </a:moveTo>
                  <a:lnTo>
                    <a:pt x="0" y="55"/>
                  </a:lnTo>
                  <a:lnTo>
                    <a:pt x="0" y="0"/>
                  </a:lnTo>
                  <a:lnTo>
                    <a:pt x="28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9" name="Freeform 513"/>
            <p:cNvSpPr>
              <a:spLocks/>
            </p:cNvSpPr>
            <p:nvPr/>
          </p:nvSpPr>
          <p:spPr bwMode="auto">
            <a:xfrm>
              <a:off x="-228" y="1339"/>
              <a:ext cx="102" cy="1"/>
            </a:xfrm>
            <a:custGeom>
              <a:avLst/>
              <a:gdLst>
                <a:gd name="T0" fmla="*/ 0 w 2675"/>
                <a:gd name="T1" fmla="*/ 0 h 28"/>
                <a:gd name="T2" fmla="*/ 0 w 2675"/>
                <a:gd name="T3" fmla="*/ 0 h 28"/>
                <a:gd name="T4" fmla="*/ 0 w 2675"/>
                <a:gd name="T5" fmla="*/ 0 h 28"/>
                <a:gd name="T6" fmla="*/ 0 w 2675"/>
                <a:gd name="T7" fmla="*/ 0 h 28"/>
                <a:gd name="T8" fmla="*/ 0 w 2675"/>
                <a:gd name="T9" fmla="*/ 0 h 28"/>
                <a:gd name="T10" fmla="*/ 0 w 267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75"/>
                <a:gd name="T19" fmla="*/ 0 h 28"/>
                <a:gd name="T20" fmla="*/ 2675 w 267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75" h="28">
                  <a:moveTo>
                    <a:pt x="2675" y="0"/>
                  </a:moveTo>
                  <a:lnTo>
                    <a:pt x="2648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0" name="Freeform 514"/>
            <p:cNvSpPr>
              <a:spLocks/>
            </p:cNvSpPr>
            <p:nvPr/>
          </p:nvSpPr>
          <p:spPr bwMode="auto">
            <a:xfrm>
              <a:off x="159" y="1340"/>
              <a:ext cx="114" cy="3"/>
            </a:xfrm>
            <a:custGeom>
              <a:avLst/>
              <a:gdLst>
                <a:gd name="T0" fmla="*/ 0 w 2975"/>
                <a:gd name="T1" fmla="*/ 0 h 56"/>
                <a:gd name="T2" fmla="*/ 0 w 2975"/>
                <a:gd name="T3" fmla="*/ 0 h 56"/>
                <a:gd name="T4" fmla="*/ 0 w 2975"/>
                <a:gd name="T5" fmla="*/ 0 h 56"/>
                <a:gd name="T6" fmla="*/ 0 w 2975"/>
                <a:gd name="T7" fmla="*/ 0 h 56"/>
                <a:gd name="T8" fmla="*/ 0 w 297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75"/>
                <a:gd name="T16" fmla="*/ 0 h 56"/>
                <a:gd name="T17" fmla="*/ 2975 w 2975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75" h="56">
                  <a:moveTo>
                    <a:pt x="27" y="56"/>
                  </a:moveTo>
                  <a:lnTo>
                    <a:pt x="0" y="0"/>
                  </a:lnTo>
                  <a:lnTo>
                    <a:pt x="2975" y="0"/>
                  </a:lnTo>
                  <a:lnTo>
                    <a:pt x="2975" y="56"/>
                  </a:lnTo>
                  <a:lnTo>
                    <a:pt x="27" y="56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1" name="Rectangle 515"/>
            <p:cNvSpPr>
              <a:spLocks noChangeArrowheads="1"/>
            </p:cNvSpPr>
            <p:nvPr/>
          </p:nvSpPr>
          <p:spPr bwMode="auto">
            <a:xfrm>
              <a:off x="-228" y="1341"/>
              <a:ext cx="101" cy="3"/>
            </a:xfrm>
            <a:prstGeom prst="rect">
              <a:avLst/>
            </a:prstGeom>
            <a:solidFill>
              <a:srgbClr val="838383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2" name="Rectangle 516"/>
            <p:cNvSpPr>
              <a:spLocks noChangeArrowheads="1"/>
            </p:cNvSpPr>
            <p:nvPr/>
          </p:nvSpPr>
          <p:spPr bwMode="auto">
            <a:xfrm>
              <a:off x="-124" y="1341"/>
              <a:ext cx="281" cy="3"/>
            </a:xfrm>
            <a:prstGeom prst="rect">
              <a:avLst/>
            </a:prstGeom>
            <a:solidFill>
              <a:srgbClr val="ABABAB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3" name="Rectangle 517"/>
            <p:cNvSpPr>
              <a:spLocks noChangeArrowheads="1"/>
            </p:cNvSpPr>
            <p:nvPr/>
          </p:nvSpPr>
          <p:spPr bwMode="auto">
            <a:xfrm>
              <a:off x="160" y="1344"/>
              <a:ext cx="112" cy="2"/>
            </a:xfrm>
            <a:prstGeom prst="rect">
              <a:avLst/>
            </a:prstGeom>
            <a:solidFill>
              <a:srgbClr val="ABABAB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4" name="Freeform 518"/>
            <p:cNvSpPr>
              <a:spLocks/>
            </p:cNvSpPr>
            <p:nvPr/>
          </p:nvSpPr>
          <p:spPr bwMode="auto">
            <a:xfrm>
              <a:off x="-228" y="1345"/>
              <a:ext cx="99" cy="30"/>
            </a:xfrm>
            <a:custGeom>
              <a:avLst/>
              <a:gdLst>
                <a:gd name="T0" fmla="*/ 0 w 2593"/>
                <a:gd name="T1" fmla="*/ 0 h 692"/>
                <a:gd name="T2" fmla="*/ 0 w 2593"/>
                <a:gd name="T3" fmla="*/ 0 h 692"/>
                <a:gd name="T4" fmla="*/ 0 w 2593"/>
                <a:gd name="T5" fmla="*/ 0 h 692"/>
                <a:gd name="T6" fmla="*/ 0 w 2593"/>
                <a:gd name="T7" fmla="*/ 0 h 692"/>
                <a:gd name="T8" fmla="*/ 0 w 2593"/>
                <a:gd name="T9" fmla="*/ 0 h 692"/>
                <a:gd name="T10" fmla="*/ 0 w 2593"/>
                <a:gd name="T11" fmla="*/ 0 h 692"/>
                <a:gd name="T12" fmla="*/ 0 w 2593"/>
                <a:gd name="T13" fmla="*/ 0 h 692"/>
                <a:gd name="T14" fmla="*/ 0 w 2593"/>
                <a:gd name="T15" fmla="*/ 0 h 692"/>
                <a:gd name="T16" fmla="*/ 0 w 2593"/>
                <a:gd name="T17" fmla="*/ 0 h 692"/>
                <a:gd name="T18" fmla="*/ 0 w 2593"/>
                <a:gd name="T19" fmla="*/ 0 h 692"/>
                <a:gd name="T20" fmla="*/ 0 w 2593"/>
                <a:gd name="T21" fmla="*/ 0 h 692"/>
                <a:gd name="T22" fmla="*/ 0 w 2593"/>
                <a:gd name="T23" fmla="*/ 0 h 692"/>
                <a:gd name="T24" fmla="*/ 0 w 2593"/>
                <a:gd name="T25" fmla="*/ 0 h 692"/>
                <a:gd name="T26" fmla="*/ 0 w 2593"/>
                <a:gd name="T27" fmla="*/ 0 h 692"/>
                <a:gd name="T28" fmla="*/ 0 w 2593"/>
                <a:gd name="T29" fmla="*/ 0 h 692"/>
                <a:gd name="T30" fmla="*/ 0 w 2593"/>
                <a:gd name="T31" fmla="*/ 0 h 692"/>
                <a:gd name="T32" fmla="*/ 0 w 2593"/>
                <a:gd name="T33" fmla="*/ 0 h 692"/>
                <a:gd name="T34" fmla="*/ 0 w 2593"/>
                <a:gd name="T35" fmla="*/ 0 h 692"/>
                <a:gd name="T36" fmla="*/ 0 w 2593"/>
                <a:gd name="T37" fmla="*/ 0 h 692"/>
                <a:gd name="T38" fmla="*/ 0 w 2593"/>
                <a:gd name="T39" fmla="*/ 0 h 692"/>
                <a:gd name="T40" fmla="*/ 0 w 2593"/>
                <a:gd name="T41" fmla="*/ 0 h 692"/>
                <a:gd name="T42" fmla="*/ 0 w 2593"/>
                <a:gd name="T43" fmla="*/ 0 h 692"/>
                <a:gd name="T44" fmla="*/ 0 w 2593"/>
                <a:gd name="T45" fmla="*/ 0 h 692"/>
                <a:gd name="T46" fmla="*/ 0 w 2593"/>
                <a:gd name="T47" fmla="*/ 0 h 692"/>
                <a:gd name="T48" fmla="*/ 0 w 2593"/>
                <a:gd name="T49" fmla="*/ 0 h 692"/>
                <a:gd name="T50" fmla="*/ 0 w 2593"/>
                <a:gd name="T51" fmla="*/ 0 h 692"/>
                <a:gd name="T52" fmla="*/ 0 w 2593"/>
                <a:gd name="T53" fmla="*/ 0 h 692"/>
                <a:gd name="T54" fmla="*/ 0 w 2593"/>
                <a:gd name="T55" fmla="*/ 0 h 692"/>
                <a:gd name="T56" fmla="*/ 0 w 2593"/>
                <a:gd name="T57" fmla="*/ 0 h 692"/>
                <a:gd name="T58" fmla="*/ 0 w 2593"/>
                <a:gd name="T59" fmla="*/ 0 h 692"/>
                <a:gd name="T60" fmla="*/ 0 w 2593"/>
                <a:gd name="T61" fmla="*/ 0 h 692"/>
                <a:gd name="T62" fmla="*/ 0 w 2593"/>
                <a:gd name="T63" fmla="*/ 0 h 692"/>
                <a:gd name="T64" fmla="*/ 0 w 2593"/>
                <a:gd name="T65" fmla="*/ 0 h 692"/>
                <a:gd name="T66" fmla="*/ 0 w 2593"/>
                <a:gd name="T67" fmla="*/ 0 h 692"/>
                <a:gd name="T68" fmla="*/ 0 w 2593"/>
                <a:gd name="T69" fmla="*/ 0 h 692"/>
                <a:gd name="T70" fmla="*/ 0 w 2593"/>
                <a:gd name="T71" fmla="*/ 0 h 692"/>
                <a:gd name="T72" fmla="*/ 0 w 2593"/>
                <a:gd name="T73" fmla="*/ 0 h 692"/>
                <a:gd name="T74" fmla="*/ 0 w 2593"/>
                <a:gd name="T75" fmla="*/ 0 h 692"/>
                <a:gd name="T76" fmla="*/ 0 w 2593"/>
                <a:gd name="T77" fmla="*/ 0 h 692"/>
                <a:gd name="T78" fmla="*/ 0 w 2593"/>
                <a:gd name="T79" fmla="*/ 0 h 69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93"/>
                <a:gd name="T121" fmla="*/ 0 h 692"/>
                <a:gd name="T122" fmla="*/ 2593 w 2593"/>
                <a:gd name="T123" fmla="*/ 692 h 69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93" h="692">
                  <a:moveTo>
                    <a:pt x="2593" y="0"/>
                  </a:moveTo>
                  <a:lnTo>
                    <a:pt x="2266" y="277"/>
                  </a:lnTo>
                  <a:lnTo>
                    <a:pt x="2130" y="305"/>
                  </a:lnTo>
                  <a:lnTo>
                    <a:pt x="2075" y="360"/>
                  </a:lnTo>
                  <a:lnTo>
                    <a:pt x="2021" y="415"/>
                  </a:lnTo>
                  <a:lnTo>
                    <a:pt x="2021" y="499"/>
                  </a:lnTo>
                  <a:lnTo>
                    <a:pt x="1775" y="692"/>
                  </a:lnTo>
                  <a:lnTo>
                    <a:pt x="1720" y="692"/>
                  </a:lnTo>
                  <a:lnTo>
                    <a:pt x="1720" y="415"/>
                  </a:lnTo>
                  <a:lnTo>
                    <a:pt x="1693" y="360"/>
                  </a:lnTo>
                  <a:lnTo>
                    <a:pt x="1665" y="332"/>
                  </a:lnTo>
                  <a:lnTo>
                    <a:pt x="1610" y="305"/>
                  </a:lnTo>
                  <a:lnTo>
                    <a:pt x="1556" y="277"/>
                  </a:lnTo>
                  <a:lnTo>
                    <a:pt x="1501" y="249"/>
                  </a:lnTo>
                  <a:lnTo>
                    <a:pt x="1420" y="249"/>
                  </a:lnTo>
                  <a:lnTo>
                    <a:pt x="1365" y="249"/>
                  </a:lnTo>
                  <a:lnTo>
                    <a:pt x="1310" y="249"/>
                  </a:lnTo>
                  <a:lnTo>
                    <a:pt x="1256" y="249"/>
                  </a:lnTo>
                  <a:lnTo>
                    <a:pt x="1229" y="277"/>
                  </a:lnTo>
                  <a:lnTo>
                    <a:pt x="1174" y="305"/>
                  </a:lnTo>
                  <a:lnTo>
                    <a:pt x="1147" y="360"/>
                  </a:lnTo>
                  <a:lnTo>
                    <a:pt x="1120" y="415"/>
                  </a:lnTo>
                  <a:lnTo>
                    <a:pt x="1092" y="471"/>
                  </a:lnTo>
                  <a:lnTo>
                    <a:pt x="1092" y="526"/>
                  </a:lnTo>
                  <a:lnTo>
                    <a:pt x="1092" y="692"/>
                  </a:lnTo>
                  <a:lnTo>
                    <a:pt x="819" y="692"/>
                  </a:lnTo>
                  <a:lnTo>
                    <a:pt x="819" y="554"/>
                  </a:lnTo>
                  <a:lnTo>
                    <a:pt x="792" y="442"/>
                  </a:lnTo>
                  <a:lnTo>
                    <a:pt x="764" y="360"/>
                  </a:lnTo>
                  <a:lnTo>
                    <a:pt x="683" y="277"/>
                  </a:lnTo>
                  <a:lnTo>
                    <a:pt x="546" y="249"/>
                  </a:lnTo>
                  <a:lnTo>
                    <a:pt x="355" y="249"/>
                  </a:lnTo>
                  <a:lnTo>
                    <a:pt x="274" y="277"/>
                  </a:lnTo>
                  <a:lnTo>
                    <a:pt x="218" y="332"/>
                  </a:lnTo>
                  <a:lnTo>
                    <a:pt x="164" y="415"/>
                  </a:lnTo>
                  <a:lnTo>
                    <a:pt x="137" y="526"/>
                  </a:lnTo>
                  <a:lnTo>
                    <a:pt x="137" y="692"/>
                  </a:lnTo>
                  <a:lnTo>
                    <a:pt x="0" y="692"/>
                  </a:lnTo>
                  <a:lnTo>
                    <a:pt x="0" y="0"/>
                  </a:lnTo>
                  <a:lnTo>
                    <a:pt x="2593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5" name="Freeform 519"/>
            <p:cNvSpPr>
              <a:spLocks/>
            </p:cNvSpPr>
            <p:nvPr/>
          </p:nvSpPr>
          <p:spPr bwMode="auto">
            <a:xfrm>
              <a:off x="-139" y="1345"/>
              <a:ext cx="15" cy="31"/>
            </a:xfrm>
            <a:custGeom>
              <a:avLst/>
              <a:gdLst>
                <a:gd name="T0" fmla="*/ 0 w 381"/>
                <a:gd name="T1" fmla="*/ 0 h 720"/>
                <a:gd name="T2" fmla="*/ 0 w 381"/>
                <a:gd name="T3" fmla="*/ 0 h 720"/>
                <a:gd name="T4" fmla="*/ 0 w 381"/>
                <a:gd name="T5" fmla="*/ 0 h 720"/>
                <a:gd name="T6" fmla="*/ 0 w 381"/>
                <a:gd name="T7" fmla="*/ 0 h 720"/>
                <a:gd name="T8" fmla="*/ 0 w 381"/>
                <a:gd name="T9" fmla="*/ 0 h 720"/>
                <a:gd name="T10" fmla="*/ 0 w 381"/>
                <a:gd name="T11" fmla="*/ 0 h 720"/>
                <a:gd name="T12" fmla="*/ 0 w 381"/>
                <a:gd name="T13" fmla="*/ 0 h 720"/>
                <a:gd name="T14" fmla="*/ 0 w 381"/>
                <a:gd name="T15" fmla="*/ 0 h 720"/>
                <a:gd name="T16" fmla="*/ 0 w 381"/>
                <a:gd name="T17" fmla="*/ 0 h 7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1"/>
                <a:gd name="T28" fmla="*/ 0 h 720"/>
                <a:gd name="T29" fmla="*/ 381 w 381"/>
                <a:gd name="T30" fmla="*/ 720 h 7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1" h="720">
                  <a:moveTo>
                    <a:pt x="381" y="720"/>
                  </a:moveTo>
                  <a:lnTo>
                    <a:pt x="300" y="720"/>
                  </a:lnTo>
                  <a:lnTo>
                    <a:pt x="300" y="471"/>
                  </a:lnTo>
                  <a:lnTo>
                    <a:pt x="272" y="360"/>
                  </a:lnTo>
                  <a:lnTo>
                    <a:pt x="191" y="305"/>
                  </a:lnTo>
                  <a:lnTo>
                    <a:pt x="0" y="277"/>
                  </a:lnTo>
                  <a:lnTo>
                    <a:pt x="327" y="0"/>
                  </a:lnTo>
                  <a:lnTo>
                    <a:pt x="381" y="0"/>
                  </a:lnTo>
                  <a:lnTo>
                    <a:pt x="381" y="72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6" name="Rectangle 520"/>
            <p:cNvSpPr>
              <a:spLocks noChangeArrowheads="1"/>
            </p:cNvSpPr>
            <p:nvPr/>
          </p:nvSpPr>
          <p:spPr bwMode="auto">
            <a:xfrm>
              <a:off x="-122" y="1345"/>
              <a:ext cx="276" cy="3"/>
            </a:xfrm>
            <a:prstGeom prst="rect">
              <a:avLst/>
            </a:prstGeom>
            <a:solidFill>
              <a:srgbClr val="838383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7" name="Freeform 521"/>
            <p:cNvSpPr>
              <a:spLocks/>
            </p:cNvSpPr>
            <p:nvPr/>
          </p:nvSpPr>
          <p:spPr bwMode="auto">
            <a:xfrm>
              <a:off x="155" y="1348"/>
              <a:ext cx="117" cy="31"/>
            </a:xfrm>
            <a:custGeom>
              <a:avLst/>
              <a:gdLst>
                <a:gd name="T0" fmla="*/ 0 w 3058"/>
                <a:gd name="T1" fmla="*/ 0 h 693"/>
                <a:gd name="T2" fmla="*/ 0 w 3058"/>
                <a:gd name="T3" fmla="*/ 0 h 693"/>
                <a:gd name="T4" fmla="*/ 0 w 3058"/>
                <a:gd name="T5" fmla="*/ 0 h 693"/>
                <a:gd name="T6" fmla="*/ 0 w 3058"/>
                <a:gd name="T7" fmla="*/ 0 h 693"/>
                <a:gd name="T8" fmla="*/ 0 w 3058"/>
                <a:gd name="T9" fmla="*/ 0 h 693"/>
                <a:gd name="T10" fmla="*/ 0 w 3058"/>
                <a:gd name="T11" fmla="*/ 0 h 693"/>
                <a:gd name="T12" fmla="*/ 0 w 3058"/>
                <a:gd name="T13" fmla="*/ 0 h 693"/>
                <a:gd name="T14" fmla="*/ 0 w 3058"/>
                <a:gd name="T15" fmla="*/ 0 h 693"/>
                <a:gd name="T16" fmla="*/ 0 w 3058"/>
                <a:gd name="T17" fmla="*/ 0 h 693"/>
                <a:gd name="T18" fmla="*/ 0 w 3058"/>
                <a:gd name="T19" fmla="*/ 0 h 693"/>
                <a:gd name="T20" fmla="*/ 0 w 3058"/>
                <a:gd name="T21" fmla="*/ 0 h 693"/>
                <a:gd name="T22" fmla="*/ 0 w 3058"/>
                <a:gd name="T23" fmla="*/ 0 h 693"/>
                <a:gd name="T24" fmla="*/ 0 w 3058"/>
                <a:gd name="T25" fmla="*/ 0 h 693"/>
                <a:gd name="T26" fmla="*/ 0 w 3058"/>
                <a:gd name="T27" fmla="*/ 0 h 693"/>
                <a:gd name="T28" fmla="*/ 0 w 3058"/>
                <a:gd name="T29" fmla="*/ 0 h 693"/>
                <a:gd name="T30" fmla="*/ 0 w 3058"/>
                <a:gd name="T31" fmla="*/ 0 h 693"/>
                <a:gd name="T32" fmla="*/ 0 w 3058"/>
                <a:gd name="T33" fmla="*/ 0 h 693"/>
                <a:gd name="T34" fmla="*/ 0 w 3058"/>
                <a:gd name="T35" fmla="*/ 0 h 693"/>
                <a:gd name="T36" fmla="*/ 0 w 3058"/>
                <a:gd name="T37" fmla="*/ 0 h 693"/>
                <a:gd name="T38" fmla="*/ 0 w 3058"/>
                <a:gd name="T39" fmla="*/ 0 h 693"/>
                <a:gd name="T40" fmla="*/ 0 w 3058"/>
                <a:gd name="T41" fmla="*/ 0 h 693"/>
                <a:gd name="T42" fmla="*/ 0 w 3058"/>
                <a:gd name="T43" fmla="*/ 0 h 693"/>
                <a:gd name="T44" fmla="*/ 0 w 3058"/>
                <a:gd name="T45" fmla="*/ 0 h 693"/>
                <a:gd name="T46" fmla="*/ 0 w 3058"/>
                <a:gd name="T47" fmla="*/ 0 h 693"/>
                <a:gd name="T48" fmla="*/ 0 w 3058"/>
                <a:gd name="T49" fmla="*/ 0 h 693"/>
                <a:gd name="T50" fmla="*/ 0 w 3058"/>
                <a:gd name="T51" fmla="*/ 0 h 693"/>
                <a:gd name="T52" fmla="*/ 0 w 3058"/>
                <a:gd name="T53" fmla="*/ 0 h 693"/>
                <a:gd name="T54" fmla="*/ 0 w 3058"/>
                <a:gd name="T55" fmla="*/ 0 h 693"/>
                <a:gd name="T56" fmla="*/ 0 w 3058"/>
                <a:gd name="T57" fmla="*/ 0 h 693"/>
                <a:gd name="T58" fmla="*/ 0 w 3058"/>
                <a:gd name="T59" fmla="*/ 0 h 693"/>
                <a:gd name="T60" fmla="*/ 0 w 3058"/>
                <a:gd name="T61" fmla="*/ 0 h 693"/>
                <a:gd name="T62" fmla="*/ 0 w 3058"/>
                <a:gd name="T63" fmla="*/ 0 h 693"/>
                <a:gd name="T64" fmla="*/ 0 w 3058"/>
                <a:gd name="T65" fmla="*/ 0 h 693"/>
                <a:gd name="T66" fmla="*/ 0 w 3058"/>
                <a:gd name="T67" fmla="*/ 0 h 693"/>
                <a:gd name="T68" fmla="*/ 0 w 3058"/>
                <a:gd name="T69" fmla="*/ 0 h 693"/>
                <a:gd name="T70" fmla="*/ 0 w 3058"/>
                <a:gd name="T71" fmla="*/ 0 h 693"/>
                <a:gd name="T72" fmla="*/ 0 w 3058"/>
                <a:gd name="T73" fmla="*/ 0 h 693"/>
                <a:gd name="T74" fmla="*/ 0 w 3058"/>
                <a:gd name="T75" fmla="*/ 0 h 693"/>
                <a:gd name="T76" fmla="*/ 0 w 3058"/>
                <a:gd name="T77" fmla="*/ 0 h 693"/>
                <a:gd name="T78" fmla="*/ 0 w 3058"/>
                <a:gd name="T79" fmla="*/ 0 h 693"/>
                <a:gd name="T80" fmla="*/ 0 w 3058"/>
                <a:gd name="T81" fmla="*/ 0 h 693"/>
                <a:gd name="T82" fmla="*/ 0 w 3058"/>
                <a:gd name="T83" fmla="*/ 0 h 693"/>
                <a:gd name="T84" fmla="*/ 0 w 3058"/>
                <a:gd name="T85" fmla="*/ 0 h 693"/>
                <a:gd name="T86" fmla="*/ 0 w 3058"/>
                <a:gd name="T87" fmla="*/ 0 h 693"/>
                <a:gd name="T88" fmla="*/ 0 w 3058"/>
                <a:gd name="T89" fmla="*/ 0 h 693"/>
                <a:gd name="T90" fmla="*/ 0 w 3058"/>
                <a:gd name="T91" fmla="*/ 0 h 693"/>
                <a:gd name="T92" fmla="*/ 0 w 3058"/>
                <a:gd name="T93" fmla="*/ 0 h 693"/>
                <a:gd name="T94" fmla="*/ 0 w 3058"/>
                <a:gd name="T95" fmla="*/ 0 h 693"/>
                <a:gd name="T96" fmla="*/ 0 w 3058"/>
                <a:gd name="T97" fmla="*/ 0 h 693"/>
                <a:gd name="T98" fmla="*/ 0 w 3058"/>
                <a:gd name="T99" fmla="*/ 0 h 693"/>
                <a:gd name="T100" fmla="*/ 0 w 3058"/>
                <a:gd name="T101" fmla="*/ 0 h 693"/>
                <a:gd name="T102" fmla="*/ 0 w 3058"/>
                <a:gd name="T103" fmla="*/ 0 h 693"/>
                <a:gd name="T104" fmla="*/ 0 w 3058"/>
                <a:gd name="T105" fmla="*/ 0 h 693"/>
                <a:gd name="T106" fmla="*/ 0 w 3058"/>
                <a:gd name="T107" fmla="*/ 0 h 693"/>
                <a:gd name="T108" fmla="*/ 0 w 3058"/>
                <a:gd name="T109" fmla="*/ 0 h 693"/>
                <a:gd name="T110" fmla="*/ 0 w 3058"/>
                <a:gd name="T111" fmla="*/ 0 h 693"/>
                <a:gd name="T112" fmla="*/ 0 w 3058"/>
                <a:gd name="T113" fmla="*/ 0 h 693"/>
                <a:gd name="T114" fmla="*/ 0 w 3058"/>
                <a:gd name="T115" fmla="*/ 0 h 693"/>
                <a:gd name="T116" fmla="*/ 0 w 3058"/>
                <a:gd name="T117" fmla="*/ 0 h 693"/>
                <a:gd name="T118" fmla="*/ 0 w 3058"/>
                <a:gd name="T119" fmla="*/ 0 h 69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058"/>
                <a:gd name="T181" fmla="*/ 0 h 693"/>
                <a:gd name="T182" fmla="*/ 3058 w 3058"/>
                <a:gd name="T183" fmla="*/ 693 h 69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058" h="693">
                  <a:moveTo>
                    <a:pt x="3058" y="0"/>
                  </a:moveTo>
                  <a:lnTo>
                    <a:pt x="3058" y="693"/>
                  </a:lnTo>
                  <a:lnTo>
                    <a:pt x="2895" y="693"/>
                  </a:lnTo>
                  <a:lnTo>
                    <a:pt x="2867" y="499"/>
                  </a:lnTo>
                  <a:lnTo>
                    <a:pt x="2867" y="417"/>
                  </a:lnTo>
                  <a:lnTo>
                    <a:pt x="2839" y="389"/>
                  </a:lnTo>
                  <a:lnTo>
                    <a:pt x="2813" y="333"/>
                  </a:lnTo>
                  <a:lnTo>
                    <a:pt x="2730" y="305"/>
                  </a:lnTo>
                  <a:lnTo>
                    <a:pt x="2676" y="278"/>
                  </a:lnTo>
                  <a:lnTo>
                    <a:pt x="2594" y="250"/>
                  </a:lnTo>
                  <a:lnTo>
                    <a:pt x="2512" y="250"/>
                  </a:lnTo>
                  <a:lnTo>
                    <a:pt x="2430" y="250"/>
                  </a:lnTo>
                  <a:lnTo>
                    <a:pt x="2349" y="250"/>
                  </a:lnTo>
                  <a:lnTo>
                    <a:pt x="2267" y="278"/>
                  </a:lnTo>
                  <a:lnTo>
                    <a:pt x="2212" y="305"/>
                  </a:lnTo>
                  <a:lnTo>
                    <a:pt x="2130" y="360"/>
                  </a:lnTo>
                  <a:lnTo>
                    <a:pt x="2103" y="417"/>
                  </a:lnTo>
                  <a:lnTo>
                    <a:pt x="2103" y="472"/>
                  </a:lnTo>
                  <a:lnTo>
                    <a:pt x="2075" y="527"/>
                  </a:lnTo>
                  <a:lnTo>
                    <a:pt x="2075" y="583"/>
                  </a:lnTo>
                  <a:lnTo>
                    <a:pt x="2075" y="693"/>
                  </a:lnTo>
                  <a:lnTo>
                    <a:pt x="1857" y="693"/>
                  </a:lnTo>
                  <a:lnTo>
                    <a:pt x="1857" y="472"/>
                  </a:lnTo>
                  <a:lnTo>
                    <a:pt x="1830" y="417"/>
                  </a:lnTo>
                  <a:lnTo>
                    <a:pt x="1803" y="360"/>
                  </a:lnTo>
                  <a:lnTo>
                    <a:pt x="1747" y="333"/>
                  </a:lnTo>
                  <a:lnTo>
                    <a:pt x="1693" y="278"/>
                  </a:lnTo>
                  <a:lnTo>
                    <a:pt x="1638" y="250"/>
                  </a:lnTo>
                  <a:lnTo>
                    <a:pt x="1584" y="250"/>
                  </a:lnTo>
                  <a:lnTo>
                    <a:pt x="1503" y="223"/>
                  </a:lnTo>
                  <a:lnTo>
                    <a:pt x="1420" y="223"/>
                  </a:lnTo>
                  <a:lnTo>
                    <a:pt x="1338" y="250"/>
                  </a:lnTo>
                  <a:lnTo>
                    <a:pt x="1284" y="278"/>
                  </a:lnTo>
                  <a:lnTo>
                    <a:pt x="1229" y="305"/>
                  </a:lnTo>
                  <a:lnTo>
                    <a:pt x="1201" y="333"/>
                  </a:lnTo>
                  <a:lnTo>
                    <a:pt x="1147" y="389"/>
                  </a:lnTo>
                  <a:lnTo>
                    <a:pt x="1120" y="444"/>
                  </a:lnTo>
                  <a:lnTo>
                    <a:pt x="1120" y="499"/>
                  </a:lnTo>
                  <a:lnTo>
                    <a:pt x="1120" y="666"/>
                  </a:lnTo>
                  <a:lnTo>
                    <a:pt x="901" y="666"/>
                  </a:lnTo>
                  <a:lnTo>
                    <a:pt x="901" y="444"/>
                  </a:lnTo>
                  <a:lnTo>
                    <a:pt x="874" y="389"/>
                  </a:lnTo>
                  <a:lnTo>
                    <a:pt x="820" y="333"/>
                  </a:lnTo>
                  <a:lnTo>
                    <a:pt x="792" y="278"/>
                  </a:lnTo>
                  <a:lnTo>
                    <a:pt x="711" y="250"/>
                  </a:lnTo>
                  <a:lnTo>
                    <a:pt x="656" y="223"/>
                  </a:lnTo>
                  <a:lnTo>
                    <a:pt x="574" y="223"/>
                  </a:lnTo>
                  <a:lnTo>
                    <a:pt x="465" y="223"/>
                  </a:lnTo>
                  <a:lnTo>
                    <a:pt x="411" y="250"/>
                  </a:lnTo>
                  <a:lnTo>
                    <a:pt x="328" y="250"/>
                  </a:lnTo>
                  <a:lnTo>
                    <a:pt x="301" y="305"/>
                  </a:lnTo>
                  <a:lnTo>
                    <a:pt x="246" y="333"/>
                  </a:lnTo>
                  <a:lnTo>
                    <a:pt x="219" y="360"/>
                  </a:lnTo>
                  <a:lnTo>
                    <a:pt x="192" y="417"/>
                  </a:lnTo>
                  <a:lnTo>
                    <a:pt x="192" y="444"/>
                  </a:lnTo>
                  <a:lnTo>
                    <a:pt x="165" y="499"/>
                  </a:lnTo>
                  <a:lnTo>
                    <a:pt x="165" y="666"/>
                  </a:lnTo>
                  <a:lnTo>
                    <a:pt x="0" y="666"/>
                  </a:lnTo>
                  <a:lnTo>
                    <a:pt x="0" y="0"/>
                  </a:lnTo>
                  <a:lnTo>
                    <a:pt x="3058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8" name="Freeform 522"/>
            <p:cNvSpPr>
              <a:spLocks/>
            </p:cNvSpPr>
            <p:nvPr/>
          </p:nvSpPr>
          <p:spPr bwMode="auto">
            <a:xfrm>
              <a:off x="-123" y="1350"/>
              <a:ext cx="277" cy="61"/>
            </a:xfrm>
            <a:custGeom>
              <a:avLst/>
              <a:gdLst>
                <a:gd name="T0" fmla="*/ 0 w 7207"/>
                <a:gd name="T1" fmla="*/ 0 h 1412"/>
                <a:gd name="T2" fmla="*/ 0 w 7207"/>
                <a:gd name="T3" fmla="*/ 0 h 1412"/>
                <a:gd name="T4" fmla="*/ 0 w 7207"/>
                <a:gd name="T5" fmla="*/ 0 h 1412"/>
                <a:gd name="T6" fmla="*/ 0 w 7207"/>
                <a:gd name="T7" fmla="*/ 0 h 1412"/>
                <a:gd name="T8" fmla="*/ 0 w 7207"/>
                <a:gd name="T9" fmla="*/ 0 h 1412"/>
                <a:gd name="T10" fmla="*/ 0 w 7207"/>
                <a:gd name="T11" fmla="*/ 0 h 1412"/>
                <a:gd name="T12" fmla="*/ 0 w 7207"/>
                <a:gd name="T13" fmla="*/ 0 h 1412"/>
                <a:gd name="T14" fmla="*/ 0 w 7207"/>
                <a:gd name="T15" fmla="*/ 0 h 1412"/>
                <a:gd name="T16" fmla="*/ 0 w 7207"/>
                <a:gd name="T17" fmla="*/ 0 h 1412"/>
                <a:gd name="T18" fmla="*/ 0 w 7207"/>
                <a:gd name="T19" fmla="*/ 0 h 1412"/>
                <a:gd name="T20" fmla="*/ 0 w 7207"/>
                <a:gd name="T21" fmla="*/ 0 h 1412"/>
                <a:gd name="T22" fmla="*/ 0 w 7207"/>
                <a:gd name="T23" fmla="*/ 0 h 1412"/>
                <a:gd name="T24" fmla="*/ 0 w 7207"/>
                <a:gd name="T25" fmla="*/ 0 h 1412"/>
                <a:gd name="T26" fmla="*/ 0 w 7207"/>
                <a:gd name="T27" fmla="*/ 0 h 1412"/>
                <a:gd name="T28" fmla="*/ 0 w 7207"/>
                <a:gd name="T29" fmla="*/ 0 h 1412"/>
                <a:gd name="T30" fmla="*/ 0 w 7207"/>
                <a:gd name="T31" fmla="*/ 0 h 1412"/>
                <a:gd name="T32" fmla="*/ 0 w 7207"/>
                <a:gd name="T33" fmla="*/ 0 h 1412"/>
                <a:gd name="T34" fmla="*/ 0 w 7207"/>
                <a:gd name="T35" fmla="*/ 0 h 1412"/>
                <a:gd name="T36" fmla="*/ 0 w 7207"/>
                <a:gd name="T37" fmla="*/ 0 h 1412"/>
                <a:gd name="T38" fmla="*/ 0 w 7207"/>
                <a:gd name="T39" fmla="*/ 0 h 1412"/>
                <a:gd name="T40" fmla="*/ 0 w 7207"/>
                <a:gd name="T41" fmla="*/ 0 h 1412"/>
                <a:gd name="T42" fmla="*/ 0 w 7207"/>
                <a:gd name="T43" fmla="*/ 0 h 14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207"/>
                <a:gd name="T67" fmla="*/ 0 h 1412"/>
                <a:gd name="T68" fmla="*/ 7207 w 7207"/>
                <a:gd name="T69" fmla="*/ 1412 h 141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207" h="1412">
                  <a:moveTo>
                    <a:pt x="7207" y="0"/>
                  </a:moveTo>
                  <a:lnTo>
                    <a:pt x="7207" y="969"/>
                  </a:lnTo>
                  <a:lnTo>
                    <a:pt x="6824" y="969"/>
                  </a:lnTo>
                  <a:lnTo>
                    <a:pt x="6824" y="1412"/>
                  </a:lnTo>
                  <a:lnTo>
                    <a:pt x="4640" y="1412"/>
                  </a:lnTo>
                  <a:lnTo>
                    <a:pt x="4614" y="1135"/>
                  </a:lnTo>
                  <a:lnTo>
                    <a:pt x="4559" y="997"/>
                  </a:lnTo>
                  <a:lnTo>
                    <a:pt x="4504" y="885"/>
                  </a:lnTo>
                  <a:lnTo>
                    <a:pt x="4368" y="803"/>
                  </a:lnTo>
                  <a:lnTo>
                    <a:pt x="4203" y="775"/>
                  </a:lnTo>
                  <a:lnTo>
                    <a:pt x="2621" y="775"/>
                  </a:lnTo>
                  <a:lnTo>
                    <a:pt x="2484" y="830"/>
                  </a:lnTo>
                  <a:lnTo>
                    <a:pt x="2375" y="942"/>
                  </a:lnTo>
                  <a:lnTo>
                    <a:pt x="2321" y="1080"/>
                  </a:lnTo>
                  <a:lnTo>
                    <a:pt x="2321" y="1163"/>
                  </a:lnTo>
                  <a:lnTo>
                    <a:pt x="2293" y="1302"/>
                  </a:lnTo>
                  <a:lnTo>
                    <a:pt x="2293" y="1384"/>
                  </a:lnTo>
                  <a:lnTo>
                    <a:pt x="355" y="1384"/>
                  </a:lnTo>
                  <a:lnTo>
                    <a:pt x="355" y="914"/>
                  </a:lnTo>
                  <a:lnTo>
                    <a:pt x="0" y="914"/>
                  </a:lnTo>
                  <a:lnTo>
                    <a:pt x="27" y="27"/>
                  </a:lnTo>
                  <a:lnTo>
                    <a:pt x="7207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9" name="Freeform 523"/>
            <p:cNvSpPr>
              <a:spLocks/>
            </p:cNvSpPr>
            <p:nvPr/>
          </p:nvSpPr>
          <p:spPr bwMode="auto">
            <a:xfrm>
              <a:off x="-181" y="1357"/>
              <a:ext cx="18" cy="6"/>
            </a:xfrm>
            <a:custGeom>
              <a:avLst/>
              <a:gdLst>
                <a:gd name="T0" fmla="*/ 0 w 464"/>
                <a:gd name="T1" fmla="*/ 0 h 138"/>
                <a:gd name="T2" fmla="*/ 0 w 464"/>
                <a:gd name="T3" fmla="*/ 0 h 138"/>
                <a:gd name="T4" fmla="*/ 0 w 464"/>
                <a:gd name="T5" fmla="*/ 0 h 138"/>
                <a:gd name="T6" fmla="*/ 0 w 464"/>
                <a:gd name="T7" fmla="*/ 0 h 138"/>
                <a:gd name="T8" fmla="*/ 0 w 464"/>
                <a:gd name="T9" fmla="*/ 0 h 138"/>
                <a:gd name="T10" fmla="*/ 0 w 464"/>
                <a:gd name="T11" fmla="*/ 0 h 138"/>
                <a:gd name="T12" fmla="*/ 0 w 464"/>
                <a:gd name="T13" fmla="*/ 0 h 138"/>
                <a:gd name="T14" fmla="*/ 0 w 464"/>
                <a:gd name="T15" fmla="*/ 0 h 138"/>
                <a:gd name="T16" fmla="*/ 0 w 464"/>
                <a:gd name="T17" fmla="*/ 0 h 138"/>
                <a:gd name="T18" fmla="*/ 0 w 464"/>
                <a:gd name="T19" fmla="*/ 0 h 138"/>
                <a:gd name="T20" fmla="*/ 0 w 464"/>
                <a:gd name="T21" fmla="*/ 0 h 138"/>
                <a:gd name="T22" fmla="*/ 0 w 464"/>
                <a:gd name="T23" fmla="*/ 0 h 138"/>
                <a:gd name="T24" fmla="*/ 0 w 464"/>
                <a:gd name="T25" fmla="*/ 0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4"/>
                <a:gd name="T40" fmla="*/ 0 h 138"/>
                <a:gd name="T41" fmla="*/ 464 w 464"/>
                <a:gd name="T42" fmla="*/ 138 h 1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4" h="138">
                  <a:moveTo>
                    <a:pt x="436" y="110"/>
                  </a:moveTo>
                  <a:lnTo>
                    <a:pt x="464" y="138"/>
                  </a:lnTo>
                  <a:lnTo>
                    <a:pt x="0" y="138"/>
                  </a:lnTo>
                  <a:lnTo>
                    <a:pt x="0" y="28"/>
                  </a:lnTo>
                  <a:lnTo>
                    <a:pt x="27" y="28"/>
                  </a:lnTo>
                  <a:lnTo>
                    <a:pt x="81" y="0"/>
                  </a:lnTo>
                  <a:lnTo>
                    <a:pt x="136" y="0"/>
                  </a:lnTo>
                  <a:lnTo>
                    <a:pt x="218" y="0"/>
                  </a:lnTo>
                  <a:lnTo>
                    <a:pt x="272" y="0"/>
                  </a:lnTo>
                  <a:lnTo>
                    <a:pt x="327" y="28"/>
                  </a:lnTo>
                  <a:lnTo>
                    <a:pt x="381" y="55"/>
                  </a:lnTo>
                  <a:lnTo>
                    <a:pt x="409" y="83"/>
                  </a:lnTo>
                  <a:lnTo>
                    <a:pt x="436" y="110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0" name="Freeform 524"/>
            <p:cNvSpPr>
              <a:spLocks/>
            </p:cNvSpPr>
            <p:nvPr/>
          </p:nvSpPr>
          <p:spPr bwMode="auto">
            <a:xfrm>
              <a:off x="-217" y="1357"/>
              <a:ext cx="18" cy="6"/>
            </a:xfrm>
            <a:custGeom>
              <a:avLst/>
              <a:gdLst>
                <a:gd name="T0" fmla="*/ 0 w 464"/>
                <a:gd name="T1" fmla="*/ 0 h 138"/>
                <a:gd name="T2" fmla="*/ 0 w 464"/>
                <a:gd name="T3" fmla="*/ 0 h 138"/>
                <a:gd name="T4" fmla="*/ 0 w 464"/>
                <a:gd name="T5" fmla="*/ 0 h 138"/>
                <a:gd name="T6" fmla="*/ 0 w 464"/>
                <a:gd name="T7" fmla="*/ 0 h 138"/>
                <a:gd name="T8" fmla="*/ 0 w 464"/>
                <a:gd name="T9" fmla="*/ 0 h 138"/>
                <a:gd name="T10" fmla="*/ 0 w 464"/>
                <a:gd name="T11" fmla="*/ 0 h 138"/>
                <a:gd name="T12" fmla="*/ 0 w 464"/>
                <a:gd name="T13" fmla="*/ 0 h 138"/>
                <a:gd name="T14" fmla="*/ 0 w 464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64"/>
                <a:gd name="T25" fmla="*/ 0 h 138"/>
                <a:gd name="T26" fmla="*/ 464 w 464"/>
                <a:gd name="T27" fmla="*/ 138 h 1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64" h="138">
                  <a:moveTo>
                    <a:pt x="383" y="55"/>
                  </a:moveTo>
                  <a:lnTo>
                    <a:pt x="464" y="138"/>
                  </a:lnTo>
                  <a:lnTo>
                    <a:pt x="0" y="138"/>
                  </a:lnTo>
                  <a:lnTo>
                    <a:pt x="0" y="28"/>
                  </a:lnTo>
                  <a:lnTo>
                    <a:pt x="55" y="0"/>
                  </a:lnTo>
                  <a:lnTo>
                    <a:pt x="137" y="0"/>
                  </a:lnTo>
                  <a:lnTo>
                    <a:pt x="274" y="0"/>
                  </a:lnTo>
                  <a:lnTo>
                    <a:pt x="383" y="55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1" name="Freeform 525"/>
            <p:cNvSpPr>
              <a:spLocks/>
            </p:cNvSpPr>
            <p:nvPr/>
          </p:nvSpPr>
          <p:spPr bwMode="auto">
            <a:xfrm>
              <a:off x="-244" y="1357"/>
              <a:ext cx="120" cy="57"/>
            </a:xfrm>
            <a:custGeom>
              <a:avLst/>
              <a:gdLst>
                <a:gd name="T0" fmla="*/ 0 w 3111"/>
                <a:gd name="T1" fmla="*/ 0 h 1302"/>
                <a:gd name="T2" fmla="*/ 0 w 3111"/>
                <a:gd name="T3" fmla="*/ 0 h 1302"/>
                <a:gd name="T4" fmla="*/ 0 w 3111"/>
                <a:gd name="T5" fmla="*/ 0 h 1302"/>
                <a:gd name="T6" fmla="*/ 0 w 3111"/>
                <a:gd name="T7" fmla="*/ 0 h 1302"/>
                <a:gd name="T8" fmla="*/ 0 w 3111"/>
                <a:gd name="T9" fmla="*/ 0 h 1302"/>
                <a:gd name="T10" fmla="*/ 0 w 3111"/>
                <a:gd name="T11" fmla="*/ 0 h 1302"/>
                <a:gd name="T12" fmla="*/ 0 w 3111"/>
                <a:gd name="T13" fmla="*/ 0 h 1302"/>
                <a:gd name="T14" fmla="*/ 0 w 3111"/>
                <a:gd name="T15" fmla="*/ 0 h 13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11"/>
                <a:gd name="T25" fmla="*/ 0 h 1302"/>
                <a:gd name="T26" fmla="*/ 3111 w 3111"/>
                <a:gd name="T27" fmla="*/ 1302 h 13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11" h="1302">
                  <a:moveTo>
                    <a:pt x="3111" y="471"/>
                  </a:moveTo>
                  <a:lnTo>
                    <a:pt x="3111" y="1218"/>
                  </a:lnTo>
                  <a:lnTo>
                    <a:pt x="2702" y="1302"/>
                  </a:lnTo>
                  <a:lnTo>
                    <a:pt x="2948" y="582"/>
                  </a:lnTo>
                  <a:lnTo>
                    <a:pt x="0" y="582"/>
                  </a:lnTo>
                  <a:lnTo>
                    <a:pt x="355" y="0"/>
                  </a:lnTo>
                  <a:lnTo>
                    <a:pt x="355" y="471"/>
                  </a:lnTo>
                  <a:lnTo>
                    <a:pt x="3111" y="471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2" name="Freeform 526"/>
            <p:cNvSpPr>
              <a:spLocks/>
            </p:cNvSpPr>
            <p:nvPr/>
          </p:nvSpPr>
          <p:spPr bwMode="auto">
            <a:xfrm>
              <a:off x="-147" y="1358"/>
              <a:ext cx="18" cy="6"/>
            </a:xfrm>
            <a:custGeom>
              <a:avLst/>
              <a:gdLst>
                <a:gd name="T0" fmla="*/ 0 w 463"/>
                <a:gd name="T1" fmla="*/ 0 h 137"/>
                <a:gd name="T2" fmla="*/ 0 w 463"/>
                <a:gd name="T3" fmla="*/ 0 h 137"/>
                <a:gd name="T4" fmla="*/ 0 w 463"/>
                <a:gd name="T5" fmla="*/ 0 h 137"/>
                <a:gd name="T6" fmla="*/ 0 w 463"/>
                <a:gd name="T7" fmla="*/ 0 h 137"/>
                <a:gd name="T8" fmla="*/ 0 w 463"/>
                <a:gd name="T9" fmla="*/ 0 h 137"/>
                <a:gd name="T10" fmla="*/ 0 w 463"/>
                <a:gd name="T11" fmla="*/ 0 h 137"/>
                <a:gd name="T12" fmla="*/ 0 w 463"/>
                <a:gd name="T13" fmla="*/ 0 h 137"/>
                <a:gd name="T14" fmla="*/ 0 w 463"/>
                <a:gd name="T15" fmla="*/ 0 h 137"/>
                <a:gd name="T16" fmla="*/ 0 w 463"/>
                <a:gd name="T17" fmla="*/ 0 h 1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3"/>
                <a:gd name="T28" fmla="*/ 0 h 137"/>
                <a:gd name="T29" fmla="*/ 463 w 463"/>
                <a:gd name="T30" fmla="*/ 137 h 1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3" h="137">
                  <a:moveTo>
                    <a:pt x="409" y="55"/>
                  </a:moveTo>
                  <a:lnTo>
                    <a:pt x="463" y="110"/>
                  </a:lnTo>
                  <a:lnTo>
                    <a:pt x="463" y="137"/>
                  </a:lnTo>
                  <a:lnTo>
                    <a:pt x="0" y="137"/>
                  </a:lnTo>
                  <a:lnTo>
                    <a:pt x="26" y="55"/>
                  </a:lnTo>
                  <a:lnTo>
                    <a:pt x="81" y="27"/>
                  </a:lnTo>
                  <a:lnTo>
                    <a:pt x="163" y="0"/>
                  </a:lnTo>
                  <a:lnTo>
                    <a:pt x="326" y="27"/>
                  </a:lnTo>
                  <a:lnTo>
                    <a:pt x="409" y="55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3" name="Freeform 527"/>
            <p:cNvSpPr>
              <a:spLocks/>
            </p:cNvSpPr>
            <p:nvPr/>
          </p:nvSpPr>
          <p:spPr bwMode="auto">
            <a:xfrm>
              <a:off x="-222" y="1359"/>
              <a:ext cx="4" cy="15"/>
            </a:xfrm>
            <a:custGeom>
              <a:avLst/>
              <a:gdLst>
                <a:gd name="T0" fmla="*/ 0 w 110"/>
                <a:gd name="T1" fmla="*/ 0 h 333"/>
                <a:gd name="T2" fmla="*/ 0 w 110"/>
                <a:gd name="T3" fmla="*/ 0 h 333"/>
                <a:gd name="T4" fmla="*/ 0 w 110"/>
                <a:gd name="T5" fmla="*/ 0 h 333"/>
                <a:gd name="T6" fmla="*/ 0 w 110"/>
                <a:gd name="T7" fmla="*/ 0 h 333"/>
                <a:gd name="T8" fmla="*/ 0 w 110"/>
                <a:gd name="T9" fmla="*/ 0 h 333"/>
                <a:gd name="T10" fmla="*/ 0 w 110"/>
                <a:gd name="T11" fmla="*/ 0 h 3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0"/>
                <a:gd name="T19" fmla="*/ 0 h 333"/>
                <a:gd name="T20" fmla="*/ 110 w 110"/>
                <a:gd name="T21" fmla="*/ 333 h 3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0" h="333">
                  <a:moveTo>
                    <a:pt x="0" y="333"/>
                  </a:moveTo>
                  <a:lnTo>
                    <a:pt x="27" y="139"/>
                  </a:lnTo>
                  <a:lnTo>
                    <a:pt x="54" y="55"/>
                  </a:lnTo>
                  <a:lnTo>
                    <a:pt x="110" y="0"/>
                  </a:lnTo>
                  <a:lnTo>
                    <a:pt x="82" y="194"/>
                  </a:lnTo>
                  <a:lnTo>
                    <a:pt x="0" y="33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4" name="Freeform 528"/>
            <p:cNvSpPr>
              <a:spLocks/>
            </p:cNvSpPr>
            <p:nvPr/>
          </p:nvSpPr>
          <p:spPr bwMode="auto">
            <a:xfrm>
              <a:off x="163" y="1359"/>
              <a:ext cx="22" cy="8"/>
            </a:xfrm>
            <a:custGeom>
              <a:avLst/>
              <a:gdLst>
                <a:gd name="T0" fmla="*/ 0 w 573"/>
                <a:gd name="T1" fmla="*/ 0 h 167"/>
                <a:gd name="T2" fmla="*/ 0 w 573"/>
                <a:gd name="T3" fmla="*/ 0 h 167"/>
                <a:gd name="T4" fmla="*/ 0 w 573"/>
                <a:gd name="T5" fmla="*/ 0 h 167"/>
                <a:gd name="T6" fmla="*/ 0 w 573"/>
                <a:gd name="T7" fmla="*/ 0 h 167"/>
                <a:gd name="T8" fmla="*/ 0 w 573"/>
                <a:gd name="T9" fmla="*/ 0 h 167"/>
                <a:gd name="T10" fmla="*/ 0 w 573"/>
                <a:gd name="T11" fmla="*/ 0 h 167"/>
                <a:gd name="T12" fmla="*/ 0 w 573"/>
                <a:gd name="T13" fmla="*/ 0 h 167"/>
                <a:gd name="T14" fmla="*/ 0 w 573"/>
                <a:gd name="T15" fmla="*/ 0 h 167"/>
                <a:gd name="T16" fmla="*/ 0 w 573"/>
                <a:gd name="T17" fmla="*/ 0 h 167"/>
                <a:gd name="T18" fmla="*/ 0 w 573"/>
                <a:gd name="T19" fmla="*/ 0 h 167"/>
                <a:gd name="T20" fmla="*/ 0 w 573"/>
                <a:gd name="T21" fmla="*/ 0 h 167"/>
                <a:gd name="T22" fmla="*/ 0 w 573"/>
                <a:gd name="T23" fmla="*/ 0 h 167"/>
                <a:gd name="T24" fmla="*/ 0 w 573"/>
                <a:gd name="T25" fmla="*/ 0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73"/>
                <a:gd name="T40" fmla="*/ 0 h 167"/>
                <a:gd name="T41" fmla="*/ 573 w 573"/>
                <a:gd name="T42" fmla="*/ 167 h 16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73" h="167">
                  <a:moveTo>
                    <a:pt x="464" y="28"/>
                  </a:moveTo>
                  <a:lnTo>
                    <a:pt x="519" y="55"/>
                  </a:lnTo>
                  <a:lnTo>
                    <a:pt x="573" y="83"/>
                  </a:lnTo>
                  <a:lnTo>
                    <a:pt x="573" y="167"/>
                  </a:lnTo>
                  <a:lnTo>
                    <a:pt x="0" y="167"/>
                  </a:lnTo>
                  <a:lnTo>
                    <a:pt x="55" y="110"/>
                  </a:lnTo>
                  <a:lnTo>
                    <a:pt x="82" y="55"/>
                  </a:lnTo>
                  <a:lnTo>
                    <a:pt x="136" y="28"/>
                  </a:lnTo>
                  <a:lnTo>
                    <a:pt x="192" y="28"/>
                  </a:lnTo>
                  <a:lnTo>
                    <a:pt x="246" y="0"/>
                  </a:lnTo>
                  <a:lnTo>
                    <a:pt x="327" y="0"/>
                  </a:lnTo>
                  <a:lnTo>
                    <a:pt x="410" y="0"/>
                  </a:lnTo>
                  <a:lnTo>
                    <a:pt x="464" y="28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5" name="Freeform 529"/>
            <p:cNvSpPr>
              <a:spLocks/>
            </p:cNvSpPr>
            <p:nvPr/>
          </p:nvSpPr>
          <p:spPr bwMode="auto">
            <a:xfrm>
              <a:off x="-186" y="1359"/>
              <a:ext cx="3" cy="15"/>
            </a:xfrm>
            <a:custGeom>
              <a:avLst/>
              <a:gdLst>
                <a:gd name="T0" fmla="*/ 0 w 82"/>
                <a:gd name="T1" fmla="*/ 0 h 333"/>
                <a:gd name="T2" fmla="*/ 0 w 82"/>
                <a:gd name="T3" fmla="*/ 0 h 333"/>
                <a:gd name="T4" fmla="*/ 0 w 82"/>
                <a:gd name="T5" fmla="*/ 0 h 333"/>
                <a:gd name="T6" fmla="*/ 0 w 82"/>
                <a:gd name="T7" fmla="*/ 0 h 333"/>
                <a:gd name="T8" fmla="*/ 0 w 82"/>
                <a:gd name="T9" fmla="*/ 0 h 333"/>
                <a:gd name="T10" fmla="*/ 0 w 82"/>
                <a:gd name="T11" fmla="*/ 0 h 333"/>
                <a:gd name="T12" fmla="*/ 0 w 82"/>
                <a:gd name="T13" fmla="*/ 0 h 333"/>
                <a:gd name="T14" fmla="*/ 0 w 82"/>
                <a:gd name="T15" fmla="*/ 0 h 333"/>
                <a:gd name="T16" fmla="*/ 0 w 82"/>
                <a:gd name="T17" fmla="*/ 0 h 333"/>
                <a:gd name="T18" fmla="*/ 0 w 82"/>
                <a:gd name="T19" fmla="*/ 0 h 3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2"/>
                <a:gd name="T31" fmla="*/ 0 h 333"/>
                <a:gd name="T32" fmla="*/ 82 w 82"/>
                <a:gd name="T33" fmla="*/ 333 h 3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2" h="333">
                  <a:moveTo>
                    <a:pt x="82" y="194"/>
                  </a:moveTo>
                  <a:lnTo>
                    <a:pt x="0" y="333"/>
                  </a:lnTo>
                  <a:lnTo>
                    <a:pt x="0" y="222"/>
                  </a:lnTo>
                  <a:lnTo>
                    <a:pt x="28" y="167"/>
                  </a:lnTo>
                  <a:lnTo>
                    <a:pt x="28" y="110"/>
                  </a:lnTo>
                  <a:lnTo>
                    <a:pt x="55" y="55"/>
                  </a:lnTo>
                  <a:lnTo>
                    <a:pt x="82" y="28"/>
                  </a:lnTo>
                  <a:lnTo>
                    <a:pt x="82" y="0"/>
                  </a:lnTo>
                  <a:lnTo>
                    <a:pt x="82" y="110"/>
                  </a:lnTo>
                  <a:lnTo>
                    <a:pt x="82" y="194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6" name="Freeform 530"/>
            <p:cNvSpPr>
              <a:spLocks/>
            </p:cNvSpPr>
            <p:nvPr/>
          </p:nvSpPr>
          <p:spPr bwMode="auto">
            <a:xfrm>
              <a:off x="201" y="1361"/>
              <a:ext cx="20" cy="6"/>
            </a:xfrm>
            <a:custGeom>
              <a:avLst/>
              <a:gdLst>
                <a:gd name="T0" fmla="*/ 0 w 520"/>
                <a:gd name="T1" fmla="*/ 0 h 139"/>
                <a:gd name="T2" fmla="*/ 0 w 520"/>
                <a:gd name="T3" fmla="*/ 0 h 139"/>
                <a:gd name="T4" fmla="*/ 0 w 520"/>
                <a:gd name="T5" fmla="*/ 0 h 139"/>
                <a:gd name="T6" fmla="*/ 0 w 520"/>
                <a:gd name="T7" fmla="*/ 0 h 139"/>
                <a:gd name="T8" fmla="*/ 0 w 520"/>
                <a:gd name="T9" fmla="*/ 0 h 139"/>
                <a:gd name="T10" fmla="*/ 0 w 520"/>
                <a:gd name="T11" fmla="*/ 0 h 139"/>
                <a:gd name="T12" fmla="*/ 0 w 520"/>
                <a:gd name="T13" fmla="*/ 0 h 139"/>
                <a:gd name="T14" fmla="*/ 0 w 520"/>
                <a:gd name="T15" fmla="*/ 0 h 139"/>
                <a:gd name="T16" fmla="*/ 0 w 520"/>
                <a:gd name="T17" fmla="*/ 0 h 139"/>
                <a:gd name="T18" fmla="*/ 0 w 520"/>
                <a:gd name="T19" fmla="*/ 0 h 139"/>
                <a:gd name="T20" fmla="*/ 0 w 520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20"/>
                <a:gd name="T34" fmla="*/ 0 h 139"/>
                <a:gd name="T35" fmla="*/ 520 w 520"/>
                <a:gd name="T36" fmla="*/ 139 h 1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20" h="139">
                  <a:moveTo>
                    <a:pt x="437" y="27"/>
                  </a:moveTo>
                  <a:lnTo>
                    <a:pt x="520" y="55"/>
                  </a:lnTo>
                  <a:lnTo>
                    <a:pt x="520" y="139"/>
                  </a:lnTo>
                  <a:lnTo>
                    <a:pt x="0" y="139"/>
                  </a:lnTo>
                  <a:lnTo>
                    <a:pt x="28" y="82"/>
                  </a:lnTo>
                  <a:lnTo>
                    <a:pt x="56" y="55"/>
                  </a:lnTo>
                  <a:lnTo>
                    <a:pt x="110" y="0"/>
                  </a:lnTo>
                  <a:lnTo>
                    <a:pt x="219" y="0"/>
                  </a:lnTo>
                  <a:lnTo>
                    <a:pt x="302" y="0"/>
                  </a:lnTo>
                  <a:lnTo>
                    <a:pt x="356" y="0"/>
                  </a:lnTo>
                  <a:lnTo>
                    <a:pt x="437" y="27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7" name="Freeform 531"/>
            <p:cNvSpPr>
              <a:spLocks/>
            </p:cNvSpPr>
            <p:nvPr/>
          </p:nvSpPr>
          <p:spPr bwMode="auto">
            <a:xfrm>
              <a:off x="238" y="1362"/>
              <a:ext cx="21" cy="6"/>
            </a:xfrm>
            <a:custGeom>
              <a:avLst/>
              <a:gdLst>
                <a:gd name="T0" fmla="*/ 0 w 546"/>
                <a:gd name="T1" fmla="*/ 0 h 139"/>
                <a:gd name="T2" fmla="*/ 0 w 546"/>
                <a:gd name="T3" fmla="*/ 0 h 139"/>
                <a:gd name="T4" fmla="*/ 0 w 546"/>
                <a:gd name="T5" fmla="*/ 0 h 139"/>
                <a:gd name="T6" fmla="*/ 0 w 546"/>
                <a:gd name="T7" fmla="*/ 0 h 139"/>
                <a:gd name="T8" fmla="*/ 0 w 546"/>
                <a:gd name="T9" fmla="*/ 0 h 139"/>
                <a:gd name="T10" fmla="*/ 0 w 546"/>
                <a:gd name="T11" fmla="*/ 0 h 139"/>
                <a:gd name="T12" fmla="*/ 0 w 546"/>
                <a:gd name="T13" fmla="*/ 0 h 139"/>
                <a:gd name="T14" fmla="*/ 0 w 546"/>
                <a:gd name="T15" fmla="*/ 0 h 139"/>
                <a:gd name="T16" fmla="*/ 0 w 546"/>
                <a:gd name="T17" fmla="*/ 0 h 139"/>
                <a:gd name="T18" fmla="*/ 0 w 546"/>
                <a:gd name="T19" fmla="*/ 0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46"/>
                <a:gd name="T31" fmla="*/ 0 h 139"/>
                <a:gd name="T32" fmla="*/ 546 w 546"/>
                <a:gd name="T33" fmla="*/ 139 h 1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46" h="139">
                  <a:moveTo>
                    <a:pt x="546" y="28"/>
                  </a:moveTo>
                  <a:lnTo>
                    <a:pt x="546" y="55"/>
                  </a:lnTo>
                  <a:lnTo>
                    <a:pt x="546" y="112"/>
                  </a:lnTo>
                  <a:lnTo>
                    <a:pt x="546" y="139"/>
                  </a:lnTo>
                  <a:lnTo>
                    <a:pt x="0" y="112"/>
                  </a:lnTo>
                  <a:lnTo>
                    <a:pt x="54" y="55"/>
                  </a:lnTo>
                  <a:lnTo>
                    <a:pt x="109" y="0"/>
                  </a:lnTo>
                  <a:lnTo>
                    <a:pt x="218" y="0"/>
                  </a:lnTo>
                  <a:lnTo>
                    <a:pt x="409" y="0"/>
                  </a:lnTo>
                  <a:lnTo>
                    <a:pt x="546" y="28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8" name="Freeform 532"/>
            <p:cNvSpPr>
              <a:spLocks/>
            </p:cNvSpPr>
            <p:nvPr/>
          </p:nvSpPr>
          <p:spPr bwMode="auto">
            <a:xfrm>
              <a:off x="-151" y="1362"/>
              <a:ext cx="3" cy="11"/>
            </a:xfrm>
            <a:custGeom>
              <a:avLst/>
              <a:gdLst>
                <a:gd name="T0" fmla="*/ 0 w 81"/>
                <a:gd name="T1" fmla="*/ 0 h 249"/>
                <a:gd name="T2" fmla="*/ 0 w 81"/>
                <a:gd name="T3" fmla="*/ 0 h 249"/>
                <a:gd name="T4" fmla="*/ 0 w 81"/>
                <a:gd name="T5" fmla="*/ 0 h 249"/>
                <a:gd name="T6" fmla="*/ 0 w 81"/>
                <a:gd name="T7" fmla="*/ 0 h 249"/>
                <a:gd name="T8" fmla="*/ 0 w 81"/>
                <a:gd name="T9" fmla="*/ 0 h 249"/>
                <a:gd name="T10" fmla="*/ 0 w 81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249"/>
                <a:gd name="T20" fmla="*/ 81 w 81"/>
                <a:gd name="T21" fmla="*/ 249 h 2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249">
                  <a:moveTo>
                    <a:pt x="0" y="249"/>
                  </a:moveTo>
                  <a:lnTo>
                    <a:pt x="26" y="84"/>
                  </a:lnTo>
                  <a:lnTo>
                    <a:pt x="54" y="28"/>
                  </a:lnTo>
                  <a:lnTo>
                    <a:pt x="81" y="0"/>
                  </a:lnTo>
                  <a:lnTo>
                    <a:pt x="54" y="139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9" name="Freeform 533"/>
            <p:cNvSpPr>
              <a:spLocks/>
            </p:cNvSpPr>
            <p:nvPr/>
          </p:nvSpPr>
          <p:spPr bwMode="auto">
            <a:xfrm>
              <a:off x="-142" y="1362"/>
              <a:ext cx="430" cy="59"/>
            </a:xfrm>
            <a:custGeom>
              <a:avLst/>
              <a:gdLst>
                <a:gd name="T0" fmla="*/ 0 w 11192"/>
                <a:gd name="T1" fmla="*/ 0 h 1358"/>
                <a:gd name="T2" fmla="*/ 0 w 11192"/>
                <a:gd name="T3" fmla="*/ 0 h 1358"/>
                <a:gd name="T4" fmla="*/ 0 w 11192"/>
                <a:gd name="T5" fmla="*/ 0 h 1358"/>
                <a:gd name="T6" fmla="*/ 0 w 11192"/>
                <a:gd name="T7" fmla="*/ 0 h 1358"/>
                <a:gd name="T8" fmla="*/ 0 w 11192"/>
                <a:gd name="T9" fmla="*/ 0 h 1358"/>
                <a:gd name="T10" fmla="*/ 0 w 11192"/>
                <a:gd name="T11" fmla="*/ 0 h 1358"/>
                <a:gd name="T12" fmla="*/ 0 w 11192"/>
                <a:gd name="T13" fmla="*/ 0 h 1358"/>
                <a:gd name="T14" fmla="*/ 0 w 11192"/>
                <a:gd name="T15" fmla="*/ 0 h 1358"/>
                <a:gd name="T16" fmla="*/ 0 w 11192"/>
                <a:gd name="T17" fmla="*/ 0 h 1358"/>
                <a:gd name="T18" fmla="*/ 0 w 11192"/>
                <a:gd name="T19" fmla="*/ 0 h 1358"/>
                <a:gd name="T20" fmla="*/ 0 w 11192"/>
                <a:gd name="T21" fmla="*/ 0 h 1358"/>
                <a:gd name="T22" fmla="*/ 0 w 11192"/>
                <a:gd name="T23" fmla="*/ 0 h 1358"/>
                <a:gd name="T24" fmla="*/ 0 w 11192"/>
                <a:gd name="T25" fmla="*/ 0 h 1358"/>
                <a:gd name="T26" fmla="*/ 0 w 11192"/>
                <a:gd name="T27" fmla="*/ 0 h 1358"/>
                <a:gd name="T28" fmla="*/ 0 w 11192"/>
                <a:gd name="T29" fmla="*/ 0 h 1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192"/>
                <a:gd name="T46" fmla="*/ 0 h 1358"/>
                <a:gd name="T47" fmla="*/ 11192 w 11192"/>
                <a:gd name="T48" fmla="*/ 1358 h 13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192" h="1358">
                  <a:moveTo>
                    <a:pt x="7890" y="527"/>
                  </a:moveTo>
                  <a:lnTo>
                    <a:pt x="8162" y="1330"/>
                  </a:lnTo>
                  <a:lnTo>
                    <a:pt x="0" y="1358"/>
                  </a:lnTo>
                  <a:lnTo>
                    <a:pt x="28" y="1247"/>
                  </a:lnTo>
                  <a:lnTo>
                    <a:pt x="464" y="1136"/>
                  </a:lnTo>
                  <a:lnTo>
                    <a:pt x="2813" y="1136"/>
                  </a:lnTo>
                  <a:lnTo>
                    <a:pt x="2813" y="998"/>
                  </a:lnTo>
                  <a:lnTo>
                    <a:pt x="5078" y="1026"/>
                  </a:lnTo>
                  <a:lnTo>
                    <a:pt x="5078" y="1163"/>
                  </a:lnTo>
                  <a:lnTo>
                    <a:pt x="7725" y="1163"/>
                  </a:lnTo>
                  <a:lnTo>
                    <a:pt x="7725" y="416"/>
                  </a:lnTo>
                  <a:lnTo>
                    <a:pt x="10810" y="416"/>
                  </a:lnTo>
                  <a:lnTo>
                    <a:pt x="10810" y="0"/>
                  </a:lnTo>
                  <a:lnTo>
                    <a:pt x="11192" y="527"/>
                  </a:lnTo>
                  <a:lnTo>
                    <a:pt x="7890" y="527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0" name="Freeform 534"/>
            <p:cNvSpPr>
              <a:spLocks/>
            </p:cNvSpPr>
            <p:nvPr/>
          </p:nvSpPr>
          <p:spPr bwMode="auto">
            <a:xfrm>
              <a:off x="186" y="1363"/>
              <a:ext cx="2" cy="12"/>
            </a:xfrm>
            <a:custGeom>
              <a:avLst/>
              <a:gdLst>
                <a:gd name="T0" fmla="*/ 0 w 54"/>
                <a:gd name="T1" fmla="*/ 0 h 277"/>
                <a:gd name="T2" fmla="*/ 0 w 54"/>
                <a:gd name="T3" fmla="*/ 0 h 277"/>
                <a:gd name="T4" fmla="*/ 0 w 54"/>
                <a:gd name="T5" fmla="*/ 0 h 277"/>
                <a:gd name="T6" fmla="*/ 0 w 54"/>
                <a:gd name="T7" fmla="*/ 0 h 277"/>
                <a:gd name="T8" fmla="*/ 0 w 54"/>
                <a:gd name="T9" fmla="*/ 0 h 277"/>
                <a:gd name="T10" fmla="*/ 0 w 54"/>
                <a:gd name="T11" fmla="*/ 0 h 2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277"/>
                <a:gd name="T20" fmla="*/ 54 w 54"/>
                <a:gd name="T21" fmla="*/ 277 h 2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277">
                  <a:moveTo>
                    <a:pt x="54" y="111"/>
                  </a:moveTo>
                  <a:lnTo>
                    <a:pt x="27" y="277"/>
                  </a:lnTo>
                  <a:lnTo>
                    <a:pt x="0" y="166"/>
                  </a:lnTo>
                  <a:lnTo>
                    <a:pt x="0" y="0"/>
                  </a:lnTo>
                  <a:lnTo>
                    <a:pt x="27" y="56"/>
                  </a:lnTo>
                  <a:lnTo>
                    <a:pt x="54" y="111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1" name="Freeform 535"/>
            <p:cNvSpPr>
              <a:spLocks/>
            </p:cNvSpPr>
            <p:nvPr/>
          </p:nvSpPr>
          <p:spPr bwMode="auto">
            <a:xfrm>
              <a:off x="261" y="1364"/>
              <a:ext cx="3" cy="12"/>
            </a:xfrm>
            <a:custGeom>
              <a:avLst/>
              <a:gdLst>
                <a:gd name="T0" fmla="*/ 0 w 81"/>
                <a:gd name="T1" fmla="*/ 0 h 278"/>
                <a:gd name="T2" fmla="*/ 0 w 81"/>
                <a:gd name="T3" fmla="*/ 0 h 278"/>
                <a:gd name="T4" fmla="*/ 0 w 81"/>
                <a:gd name="T5" fmla="*/ 0 h 278"/>
                <a:gd name="T6" fmla="*/ 0 w 81"/>
                <a:gd name="T7" fmla="*/ 0 h 278"/>
                <a:gd name="T8" fmla="*/ 0 w 81"/>
                <a:gd name="T9" fmla="*/ 0 h 278"/>
                <a:gd name="T10" fmla="*/ 0 w 81"/>
                <a:gd name="T11" fmla="*/ 0 h 278"/>
                <a:gd name="T12" fmla="*/ 0 w 81"/>
                <a:gd name="T13" fmla="*/ 0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"/>
                <a:gd name="T22" fmla="*/ 0 h 278"/>
                <a:gd name="T23" fmla="*/ 81 w 81"/>
                <a:gd name="T24" fmla="*/ 278 h 27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" h="278">
                  <a:moveTo>
                    <a:pt x="81" y="112"/>
                  </a:moveTo>
                  <a:lnTo>
                    <a:pt x="81" y="278"/>
                  </a:lnTo>
                  <a:lnTo>
                    <a:pt x="0" y="194"/>
                  </a:lnTo>
                  <a:lnTo>
                    <a:pt x="0" y="112"/>
                  </a:lnTo>
                  <a:lnTo>
                    <a:pt x="0" y="0"/>
                  </a:lnTo>
                  <a:lnTo>
                    <a:pt x="55" y="57"/>
                  </a:lnTo>
                  <a:lnTo>
                    <a:pt x="81" y="11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2" name="Freeform 536"/>
            <p:cNvSpPr>
              <a:spLocks/>
            </p:cNvSpPr>
            <p:nvPr/>
          </p:nvSpPr>
          <p:spPr bwMode="auto">
            <a:xfrm>
              <a:off x="222" y="1364"/>
              <a:ext cx="3" cy="11"/>
            </a:xfrm>
            <a:custGeom>
              <a:avLst/>
              <a:gdLst>
                <a:gd name="T0" fmla="*/ 0 w 83"/>
                <a:gd name="T1" fmla="*/ 0 h 250"/>
                <a:gd name="T2" fmla="*/ 0 w 83"/>
                <a:gd name="T3" fmla="*/ 0 h 250"/>
                <a:gd name="T4" fmla="*/ 0 w 83"/>
                <a:gd name="T5" fmla="*/ 0 h 250"/>
                <a:gd name="T6" fmla="*/ 0 w 83"/>
                <a:gd name="T7" fmla="*/ 0 h 250"/>
                <a:gd name="T8" fmla="*/ 0 w 83"/>
                <a:gd name="T9" fmla="*/ 0 h 250"/>
                <a:gd name="T10" fmla="*/ 0 w 83"/>
                <a:gd name="T11" fmla="*/ 0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3"/>
                <a:gd name="T19" fmla="*/ 0 h 250"/>
                <a:gd name="T20" fmla="*/ 83 w 83"/>
                <a:gd name="T21" fmla="*/ 250 h 2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3" h="250">
                  <a:moveTo>
                    <a:pt x="83" y="223"/>
                  </a:moveTo>
                  <a:lnTo>
                    <a:pt x="56" y="250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56" y="84"/>
                  </a:lnTo>
                  <a:lnTo>
                    <a:pt x="83" y="22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3" name="Freeform 537"/>
            <p:cNvSpPr>
              <a:spLocks/>
            </p:cNvSpPr>
            <p:nvPr/>
          </p:nvSpPr>
          <p:spPr bwMode="auto">
            <a:xfrm>
              <a:off x="-221" y="1364"/>
              <a:ext cx="23" cy="11"/>
            </a:xfrm>
            <a:custGeom>
              <a:avLst/>
              <a:gdLst>
                <a:gd name="T0" fmla="*/ 0 w 601"/>
                <a:gd name="T1" fmla="*/ 0 h 250"/>
                <a:gd name="T2" fmla="*/ 0 w 601"/>
                <a:gd name="T3" fmla="*/ 0 h 250"/>
                <a:gd name="T4" fmla="*/ 0 w 601"/>
                <a:gd name="T5" fmla="*/ 0 h 250"/>
                <a:gd name="T6" fmla="*/ 0 w 601"/>
                <a:gd name="T7" fmla="*/ 0 h 250"/>
                <a:gd name="T8" fmla="*/ 0 w 601"/>
                <a:gd name="T9" fmla="*/ 0 h 250"/>
                <a:gd name="T10" fmla="*/ 0 w 601"/>
                <a:gd name="T11" fmla="*/ 0 h 250"/>
                <a:gd name="T12" fmla="*/ 0 w 601"/>
                <a:gd name="T13" fmla="*/ 0 h 250"/>
                <a:gd name="T14" fmla="*/ 0 w 601"/>
                <a:gd name="T15" fmla="*/ 0 h 250"/>
                <a:gd name="T16" fmla="*/ 0 w 601"/>
                <a:gd name="T17" fmla="*/ 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1"/>
                <a:gd name="T28" fmla="*/ 0 h 250"/>
                <a:gd name="T29" fmla="*/ 601 w 601"/>
                <a:gd name="T30" fmla="*/ 250 h 2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1" h="250">
                  <a:moveTo>
                    <a:pt x="601" y="84"/>
                  </a:moveTo>
                  <a:lnTo>
                    <a:pt x="573" y="250"/>
                  </a:lnTo>
                  <a:lnTo>
                    <a:pt x="0" y="250"/>
                  </a:lnTo>
                  <a:lnTo>
                    <a:pt x="27" y="223"/>
                  </a:lnTo>
                  <a:lnTo>
                    <a:pt x="109" y="84"/>
                  </a:lnTo>
                  <a:lnTo>
                    <a:pt x="109" y="0"/>
                  </a:lnTo>
                  <a:lnTo>
                    <a:pt x="573" y="0"/>
                  </a:lnTo>
                  <a:lnTo>
                    <a:pt x="601" y="8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4" name="Freeform 538"/>
            <p:cNvSpPr>
              <a:spLocks/>
            </p:cNvSpPr>
            <p:nvPr/>
          </p:nvSpPr>
          <p:spPr bwMode="auto">
            <a:xfrm>
              <a:off x="-185" y="1365"/>
              <a:ext cx="22" cy="10"/>
            </a:xfrm>
            <a:custGeom>
              <a:avLst/>
              <a:gdLst>
                <a:gd name="T0" fmla="*/ 0 w 573"/>
                <a:gd name="T1" fmla="*/ 0 h 221"/>
                <a:gd name="T2" fmla="*/ 0 w 573"/>
                <a:gd name="T3" fmla="*/ 0 h 221"/>
                <a:gd name="T4" fmla="*/ 0 w 573"/>
                <a:gd name="T5" fmla="*/ 0 h 221"/>
                <a:gd name="T6" fmla="*/ 0 w 573"/>
                <a:gd name="T7" fmla="*/ 0 h 221"/>
                <a:gd name="T8" fmla="*/ 0 w 573"/>
                <a:gd name="T9" fmla="*/ 0 h 221"/>
                <a:gd name="T10" fmla="*/ 0 w 573"/>
                <a:gd name="T11" fmla="*/ 0 h 2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3"/>
                <a:gd name="T19" fmla="*/ 0 h 221"/>
                <a:gd name="T20" fmla="*/ 573 w 573"/>
                <a:gd name="T21" fmla="*/ 221 h 2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3" h="221">
                  <a:moveTo>
                    <a:pt x="573" y="221"/>
                  </a:moveTo>
                  <a:lnTo>
                    <a:pt x="0" y="221"/>
                  </a:lnTo>
                  <a:lnTo>
                    <a:pt x="81" y="55"/>
                  </a:lnTo>
                  <a:lnTo>
                    <a:pt x="109" y="0"/>
                  </a:lnTo>
                  <a:lnTo>
                    <a:pt x="573" y="0"/>
                  </a:lnTo>
                  <a:lnTo>
                    <a:pt x="573" y="221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5" name="Freeform 539"/>
            <p:cNvSpPr>
              <a:spLocks/>
            </p:cNvSpPr>
            <p:nvPr/>
          </p:nvSpPr>
          <p:spPr bwMode="auto">
            <a:xfrm>
              <a:off x="-150" y="1365"/>
              <a:ext cx="21" cy="10"/>
            </a:xfrm>
            <a:custGeom>
              <a:avLst/>
              <a:gdLst>
                <a:gd name="T0" fmla="*/ 0 w 546"/>
                <a:gd name="T1" fmla="*/ 0 h 221"/>
                <a:gd name="T2" fmla="*/ 0 w 546"/>
                <a:gd name="T3" fmla="*/ 0 h 221"/>
                <a:gd name="T4" fmla="*/ 0 w 546"/>
                <a:gd name="T5" fmla="*/ 0 h 221"/>
                <a:gd name="T6" fmla="*/ 0 w 546"/>
                <a:gd name="T7" fmla="*/ 0 h 221"/>
                <a:gd name="T8" fmla="*/ 0 w 546"/>
                <a:gd name="T9" fmla="*/ 0 h 221"/>
                <a:gd name="T10" fmla="*/ 0 w 546"/>
                <a:gd name="T11" fmla="*/ 0 h 2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6"/>
                <a:gd name="T19" fmla="*/ 0 h 221"/>
                <a:gd name="T20" fmla="*/ 546 w 546"/>
                <a:gd name="T21" fmla="*/ 221 h 2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6" h="221">
                  <a:moveTo>
                    <a:pt x="546" y="221"/>
                  </a:moveTo>
                  <a:lnTo>
                    <a:pt x="0" y="221"/>
                  </a:lnTo>
                  <a:lnTo>
                    <a:pt x="83" y="28"/>
                  </a:lnTo>
                  <a:lnTo>
                    <a:pt x="83" y="0"/>
                  </a:lnTo>
                  <a:lnTo>
                    <a:pt x="546" y="0"/>
                  </a:lnTo>
                  <a:lnTo>
                    <a:pt x="546" y="221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6" name="Freeform 540"/>
            <p:cNvSpPr>
              <a:spLocks/>
            </p:cNvSpPr>
            <p:nvPr/>
          </p:nvSpPr>
          <p:spPr bwMode="auto">
            <a:xfrm>
              <a:off x="162" y="1368"/>
              <a:ext cx="25" cy="9"/>
            </a:xfrm>
            <a:custGeom>
              <a:avLst/>
              <a:gdLst>
                <a:gd name="T0" fmla="*/ 0 w 655"/>
                <a:gd name="T1" fmla="*/ 0 h 222"/>
                <a:gd name="T2" fmla="*/ 0 w 655"/>
                <a:gd name="T3" fmla="*/ 0 h 222"/>
                <a:gd name="T4" fmla="*/ 0 w 655"/>
                <a:gd name="T5" fmla="*/ 0 h 222"/>
                <a:gd name="T6" fmla="*/ 0 w 655"/>
                <a:gd name="T7" fmla="*/ 0 h 222"/>
                <a:gd name="T8" fmla="*/ 0 w 655"/>
                <a:gd name="T9" fmla="*/ 0 h 222"/>
                <a:gd name="T10" fmla="*/ 0 w 655"/>
                <a:gd name="T11" fmla="*/ 0 h 222"/>
                <a:gd name="T12" fmla="*/ 0 w 655"/>
                <a:gd name="T13" fmla="*/ 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5"/>
                <a:gd name="T22" fmla="*/ 0 h 222"/>
                <a:gd name="T23" fmla="*/ 655 w 655"/>
                <a:gd name="T24" fmla="*/ 222 h 2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5" h="222">
                  <a:moveTo>
                    <a:pt x="573" y="55"/>
                  </a:moveTo>
                  <a:lnTo>
                    <a:pt x="655" y="222"/>
                  </a:lnTo>
                  <a:lnTo>
                    <a:pt x="0" y="222"/>
                  </a:lnTo>
                  <a:lnTo>
                    <a:pt x="0" y="55"/>
                  </a:lnTo>
                  <a:lnTo>
                    <a:pt x="27" y="0"/>
                  </a:lnTo>
                  <a:lnTo>
                    <a:pt x="573" y="0"/>
                  </a:lnTo>
                  <a:lnTo>
                    <a:pt x="573" y="5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7" name="Freeform 541"/>
            <p:cNvSpPr>
              <a:spLocks/>
            </p:cNvSpPr>
            <p:nvPr/>
          </p:nvSpPr>
          <p:spPr bwMode="auto">
            <a:xfrm>
              <a:off x="199" y="1368"/>
              <a:ext cx="25" cy="9"/>
            </a:xfrm>
            <a:custGeom>
              <a:avLst/>
              <a:gdLst>
                <a:gd name="T0" fmla="*/ 0 w 656"/>
                <a:gd name="T1" fmla="*/ 0 h 222"/>
                <a:gd name="T2" fmla="*/ 0 w 656"/>
                <a:gd name="T3" fmla="*/ 0 h 222"/>
                <a:gd name="T4" fmla="*/ 0 w 656"/>
                <a:gd name="T5" fmla="*/ 0 h 222"/>
                <a:gd name="T6" fmla="*/ 0 w 656"/>
                <a:gd name="T7" fmla="*/ 0 h 222"/>
                <a:gd name="T8" fmla="*/ 0 w 656"/>
                <a:gd name="T9" fmla="*/ 0 h 222"/>
                <a:gd name="T10" fmla="*/ 0 w 656"/>
                <a:gd name="T11" fmla="*/ 0 h 222"/>
                <a:gd name="T12" fmla="*/ 0 w 656"/>
                <a:gd name="T13" fmla="*/ 0 h 222"/>
                <a:gd name="T14" fmla="*/ 0 w 656"/>
                <a:gd name="T15" fmla="*/ 0 h 2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56"/>
                <a:gd name="T25" fmla="*/ 0 h 222"/>
                <a:gd name="T26" fmla="*/ 656 w 656"/>
                <a:gd name="T27" fmla="*/ 222 h 2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56" h="222">
                  <a:moveTo>
                    <a:pt x="600" y="83"/>
                  </a:moveTo>
                  <a:lnTo>
                    <a:pt x="656" y="222"/>
                  </a:lnTo>
                  <a:lnTo>
                    <a:pt x="0" y="222"/>
                  </a:lnTo>
                  <a:lnTo>
                    <a:pt x="0" y="28"/>
                  </a:lnTo>
                  <a:lnTo>
                    <a:pt x="28" y="0"/>
                  </a:lnTo>
                  <a:lnTo>
                    <a:pt x="574" y="28"/>
                  </a:lnTo>
                  <a:lnTo>
                    <a:pt x="600" y="8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8" name="Freeform 542"/>
            <p:cNvSpPr>
              <a:spLocks/>
            </p:cNvSpPr>
            <p:nvPr/>
          </p:nvSpPr>
          <p:spPr bwMode="auto">
            <a:xfrm>
              <a:off x="237" y="1368"/>
              <a:ext cx="26" cy="11"/>
            </a:xfrm>
            <a:custGeom>
              <a:avLst/>
              <a:gdLst>
                <a:gd name="T0" fmla="*/ 0 w 683"/>
                <a:gd name="T1" fmla="*/ 0 h 249"/>
                <a:gd name="T2" fmla="*/ 0 w 683"/>
                <a:gd name="T3" fmla="*/ 0 h 249"/>
                <a:gd name="T4" fmla="*/ 0 w 683"/>
                <a:gd name="T5" fmla="*/ 0 h 249"/>
                <a:gd name="T6" fmla="*/ 0 w 683"/>
                <a:gd name="T7" fmla="*/ 0 h 249"/>
                <a:gd name="T8" fmla="*/ 0 w 683"/>
                <a:gd name="T9" fmla="*/ 0 h 249"/>
                <a:gd name="T10" fmla="*/ 0 w 683"/>
                <a:gd name="T11" fmla="*/ 0 h 249"/>
                <a:gd name="T12" fmla="*/ 0 w 683"/>
                <a:gd name="T13" fmla="*/ 0 h 249"/>
                <a:gd name="T14" fmla="*/ 0 w 683"/>
                <a:gd name="T15" fmla="*/ 0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83"/>
                <a:gd name="T25" fmla="*/ 0 h 249"/>
                <a:gd name="T26" fmla="*/ 683 w 683"/>
                <a:gd name="T27" fmla="*/ 249 h 2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83" h="249">
                  <a:moveTo>
                    <a:pt x="574" y="55"/>
                  </a:moveTo>
                  <a:lnTo>
                    <a:pt x="574" y="83"/>
                  </a:lnTo>
                  <a:lnTo>
                    <a:pt x="683" y="249"/>
                  </a:lnTo>
                  <a:lnTo>
                    <a:pt x="0" y="249"/>
                  </a:lnTo>
                  <a:lnTo>
                    <a:pt x="0" y="28"/>
                  </a:lnTo>
                  <a:lnTo>
                    <a:pt x="0" y="0"/>
                  </a:lnTo>
                  <a:lnTo>
                    <a:pt x="574" y="28"/>
                  </a:lnTo>
                  <a:lnTo>
                    <a:pt x="574" y="5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9" name="Freeform 543"/>
            <p:cNvSpPr>
              <a:spLocks/>
            </p:cNvSpPr>
            <p:nvPr/>
          </p:nvSpPr>
          <p:spPr bwMode="auto">
            <a:xfrm>
              <a:off x="-158" y="1369"/>
              <a:ext cx="6" cy="6"/>
            </a:xfrm>
            <a:custGeom>
              <a:avLst/>
              <a:gdLst>
                <a:gd name="T0" fmla="*/ 0 w 164"/>
                <a:gd name="T1" fmla="*/ 0 h 138"/>
                <a:gd name="T2" fmla="*/ 0 w 164"/>
                <a:gd name="T3" fmla="*/ 0 h 138"/>
                <a:gd name="T4" fmla="*/ 0 w 164"/>
                <a:gd name="T5" fmla="*/ 0 h 138"/>
                <a:gd name="T6" fmla="*/ 0 w 164"/>
                <a:gd name="T7" fmla="*/ 0 h 138"/>
                <a:gd name="T8" fmla="*/ 0 w 164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4"/>
                <a:gd name="T16" fmla="*/ 0 h 138"/>
                <a:gd name="T17" fmla="*/ 164 w 164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4" h="138">
                  <a:moveTo>
                    <a:pt x="164" y="138"/>
                  </a:moveTo>
                  <a:lnTo>
                    <a:pt x="0" y="138"/>
                  </a:lnTo>
                  <a:lnTo>
                    <a:pt x="164" y="0"/>
                  </a:lnTo>
                  <a:lnTo>
                    <a:pt x="164" y="138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0" name="Freeform 544"/>
            <p:cNvSpPr>
              <a:spLocks/>
            </p:cNvSpPr>
            <p:nvPr/>
          </p:nvSpPr>
          <p:spPr bwMode="auto">
            <a:xfrm>
              <a:off x="-244" y="1383"/>
              <a:ext cx="112" cy="2"/>
            </a:xfrm>
            <a:custGeom>
              <a:avLst/>
              <a:gdLst>
                <a:gd name="T0" fmla="*/ 0 w 2921"/>
                <a:gd name="T1" fmla="*/ 0 h 28"/>
                <a:gd name="T2" fmla="*/ 0 w 2921"/>
                <a:gd name="T3" fmla="*/ 0 h 28"/>
                <a:gd name="T4" fmla="*/ 0 w 2921"/>
                <a:gd name="T5" fmla="*/ 0 h 28"/>
                <a:gd name="T6" fmla="*/ 0 w 2921"/>
                <a:gd name="T7" fmla="*/ 0 h 28"/>
                <a:gd name="T8" fmla="*/ 0 w 292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21"/>
                <a:gd name="T16" fmla="*/ 0 h 28"/>
                <a:gd name="T17" fmla="*/ 2921 w 2921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21" h="28">
                  <a:moveTo>
                    <a:pt x="2921" y="0"/>
                  </a:moveTo>
                  <a:lnTo>
                    <a:pt x="289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1" name="Freeform 545"/>
            <p:cNvSpPr>
              <a:spLocks/>
            </p:cNvSpPr>
            <p:nvPr/>
          </p:nvSpPr>
          <p:spPr bwMode="auto">
            <a:xfrm>
              <a:off x="-28" y="1385"/>
              <a:ext cx="15" cy="3"/>
            </a:xfrm>
            <a:custGeom>
              <a:avLst/>
              <a:gdLst>
                <a:gd name="T0" fmla="*/ 0 w 383"/>
                <a:gd name="T1" fmla="*/ 0 h 82"/>
                <a:gd name="T2" fmla="*/ 0 w 383"/>
                <a:gd name="T3" fmla="*/ 0 h 82"/>
                <a:gd name="T4" fmla="*/ 0 w 383"/>
                <a:gd name="T5" fmla="*/ 0 h 82"/>
                <a:gd name="T6" fmla="*/ 0 w 383"/>
                <a:gd name="T7" fmla="*/ 0 h 82"/>
                <a:gd name="T8" fmla="*/ 0 w 383"/>
                <a:gd name="T9" fmla="*/ 0 h 82"/>
                <a:gd name="T10" fmla="*/ 0 w 383"/>
                <a:gd name="T11" fmla="*/ 0 h 82"/>
                <a:gd name="T12" fmla="*/ 0 w 383"/>
                <a:gd name="T13" fmla="*/ 0 h 82"/>
                <a:gd name="T14" fmla="*/ 0 w 383"/>
                <a:gd name="T15" fmla="*/ 0 h 82"/>
                <a:gd name="T16" fmla="*/ 0 w 383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3"/>
                <a:gd name="T28" fmla="*/ 0 h 82"/>
                <a:gd name="T29" fmla="*/ 383 w 383"/>
                <a:gd name="T30" fmla="*/ 82 h 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3" h="82">
                  <a:moveTo>
                    <a:pt x="383" y="82"/>
                  </a:moveTo>
                  <a:lnTo>
                    <a:pt x="383" y="82"/>
                  </a:lnTo>
                  <a:lnTo>
                    <a:pt x="355" y="82"/>
                  </a:lnTo>
                  <a:lnTo>
                    <a:pt x="273" y="82"/>
                  </a:lnTo>
                  <a:lnTo>
                    <a:pt x="0" y="82"/>
                  </a:lnTo>
                  <a:lnTo>
                    <a:pt x="109" y="27"/>
                  </a:lnTo>
                  <a:lnTo>
                    <a:pt x="218" y="0"/>
                  </a:lnTo>
                  <a:lnTo>
                    <a:pt x="383" y="0"/>
                  </a:lnTo>
                  <a:lnTo>
                    <a:pt x="383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2" name="Freeform 546"/>
            <p:cNvSpPr>
              <a:spLocks/>
            </p:cNvSpPr>
            <p:nvPr/>
          </p:nvSpPr>
          <p:spPr bwMode="auto">
            <a:xfrm>
              <a:off x="-12" y="1385"/>
              <a:ext cx="4" cy="3"/>
            </a:xfrm>
            <a:custGeom>
              <a:avLst/>
              <a:gdLst>
                <a:gd name="T0" fmla="*/ 0 w 109"/>
                <a:gd name="T1" fmla="*/ 0 h 82"/>
                <a:gd name="T2" fmla="*/ 0 w 109"/>
                <a:gd name="T3" fmla="*/ 0 h 82"/>
                <a:gd name="T4" fmla="*/ 0 w 109"/>
                <a:gd name="T5" fmla="*/ 0 h 82"/>
                <a:gd name="T6" fmla="*/ 0 w 109"/>
                <a:gd name="T7" fmla="*/ 0 h 82"/>
                <a:gd name="T8" fmla="*/ 0 w 109"/>
                <a:gd name="T9" fmla="*/ 0 h 82"/>
                <a:gd name="T10" fmla="*/ 0 w 109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9"/>
                <a:gd name="T19" fmla="*/ 0 h 82"/>
                <a:gd name="T20" fmla="*/ 109 w 109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9" h="82">
                  <a:moveTo>
                    <a:pt x="109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55" y="0"/>
                  </a:lnTo>
                  <a:lnTo>
                    <a:pt x="109" y="0"/>
                  </a:lnTo>
                  <a:lnTo>
                    <a:pt x="109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3" name="Freeform 547"/>
            <p:cNvSpPr>
              <a:spLocks/>
            </p:cNvSpPr>
            <p:nvPr/>
          </p:nvSpPr>
          <p:spPr bwMode="auto">
            <a:xfrm>
              <a:off x="-7" y="1385"/>
              <a:ext cx="1" cy="3"/>
            </a:xfrm>
            <a:custGeom>
              <a:avLst/>
              <a:gdLst>
                <a:gd name="T0" fmla="*/ 0 w 27"/>
                <a:gd name="T1" fmla="*/ 0 h 82"/>
                <a:gd name="T2" fmla="*/ 0 w 27"/>
                <a:gd name="T3" fmla="*/ 0 h 82"/>
                <a:gd name="T4" fmla="*/ 0 w 27"/>
                <a:gd name="T5" fmla="*/ 0 h 82"/>
                <a:gd name="T6" fmla="*/ 0 w 27"/>
                <a:gd name="T7" fmla="*/ 0 h 82"/>
                <a:gd name="T8" fmla="*/ 0 w 27"/>
                <a:gd name="T9" fmla="*/ 0 h 82"/>
                <a:gd name="T10" fmla="*/ 0 w 2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2"/>
                <a:gd name="T20" fmla="*/ 27 w 27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2">
                  <a:moveTo>
                    <a:pt x="27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4" name="Freeform 548"/>
            <p:cNvSpPr>
              <a:spLocks/>
            </p:cNvSpPr>
            <p:nvPr/>
          </p:nvSpPr>
          <p:spPr bwMode="auto">
            <a:xfrm>
              <a:off x="-5" y="1385"/>
              <a:ext cx="4" cy="4"/>
            </a:xfrm>
            <a:custGeom>
              <a:avLst/>
              <a:gdLst>
                <a:gd name="T0" fmla="*/ 0 w 109"/>
                <a:gd name="T1" fmla="*/ 0 h 111"/>
                <a:gd name="T2" fmla="*/ 0 w 109"/>
                <a:gd name="T3" fmla="*/ 0 h 111"/>
                <a:gd name="T4" fmla="*/ 0 w 109"/>
                <a:gd name="T5" fmla="*/ 0 h 111"/>
                <a:gd name="T6" fmla="*/ 0 w 109"/>
                <a:gd name="T7" fmla="*/ 0 h 111"/>
                <a:gd name="T8" fmla="*/ 0 w 109"/>
                <a:gd name="T9" fmla="*/ 0 h 111"/>
                <a:gd name="T10" fmla="*/ 0 w 109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9"/>
                <a:gd name="T19" fmla="*/ 0 h 111"/>
                <a:gd name="T20" fmla="*/ 109 w 109"/>
                <a:gd name="T21" fmla="*/ 111 h 1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9" h="111">
                  <a:moveTo>
                    <a:pt x="109" y="82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109" y="0"/>
                  </a:lnTo>
                  <a:lnTo>
                    <a:pt x="109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5" name="Freeform 549"/>
            <p:cNvSpPr>
              <a:spLocks/>
            </p:cNvSpPr>
            <p:nvPr/>
          </p:nvSpPr>
          <p:spPr bwMode="auto">
            <a:xfrm>
              <a:off x="2" y="1385"/>
              <a:ext cx="6" cy="4"/>
            </a:xfrm>
            <a:custGeom>
              <a:avLst/>
              <a:gdLst>
                <a:gd name="T0" fmla="*/ 0 w 165"/>
                <a:gd name="T1" fmla="*/ 0 h 111"/>
                <a:gd name="T2" fmla="*/ 0 w 165"/>
                <a:gd name="T3" fmla="*/ 0 h 111"/>
                <a:gd name="T4" fmla="*/ 0 w 165"/>
                <a:gd name="T5" fmla="*/ 0 h 111"/>
                <a:gd name="T6" fmla="*/ 0 w 165"/>
                <a:gd name="T7" fmla="*/ 0 h 111"/>
                <a:gd name="T8" fmla="*/ 0 w 165"/>
                <a:gd name="T9" fmla="*/ 0 h 111"/>
                <a:gd name="T10" fmla="*/ 0 w 165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5"/>
                <a:gd name="T19" fmla="*/ 0 h 111"/>
                <a:gd name="T20" fmla="*/ 165 w 165"/>
                <a:gd name="T21" fmla="*/ 111 h 1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5" h="111">
                  <a:moveTo>
                    <a:pt x="165" y="82"/>
                  </a:moveTo>
                  <a:lnTo>
                    <a:pt x="137" y="111"/>
                  </a:lnTo>
                  <a:lnTo>
                    <a:pt x="0" y="111"/>
                  </a:lnTo>
                  <a:lnTo>
                    <a:pt x="0" y="0"/>
                  </a:lnTo>
                  <a:lnTo>
                    <a:pt x="165" y="0"/>
                  </a:lnTo>
                  <a:lnTo>
                    <a:pt x="165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6" name="Freeform 550"/>
            <p:cNvSpPr>
              <a:spLocks/>
            </p:cNvSpPr>
            <p:nvPr/>
          </p:nvSpPr>
          <p:spPr bwMode="auto">
            <a:xfrm>
              <a:off x="10" y="1385"/>
              <a:ext cx="6" cy="4"/>
            </a:xfrm>
            <a:custGeom>
              <a:avLst/>
              <a:gdLst>
                <a:gd name="T0" fmla="*/ 0 w 164"/>
                <a:gd name="T1" fmla="*/ 0 h 111"/>
                <a:gd name="T2" fmla="*/ 0 w 164"/>
                <a:gd name="T3" fmla="*/ 0 h 111"/>
                <a:gd name="T4" fmla="*/ 0 w 164"/>
                <a:gd name="T5" fmla="*/ 0 h 111"/>
                <a:gd name="T6" fmla="*/ 0 w 164"/>
                <a:gd name="T7" fmla="*/ 0 h 111"/>
                <a:gd name="T8" fmla="*/ 0 w 164"/>
                <a:gd name="T9" fmla="*/ 0 h 111"/>
                <a:gd name="T10" fmla="*/ 0 w 164"/>
                <a:gd name="T11" fmla="*/ 0 h 111"/>
                <a:gd name="T12" fmla="*/ 0 w 164"/>
                <a:gd name="T13" fmla="*/ 0 h 111"/>
                <a:gd name="T14" fmla="*/ 0 w 164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4"/>
                <a:gd name="T25" fmla="*/ 0 h 111"/>
                <a:gd name="T26" fmla="*/ 164 w 164"/>
                <a:gd name="T27" fmla="*/ 111 h 1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4" h="111">
                  <a:moveTo>
                    <a:pt x="164" y="55"/>
                  </a:moveTo>
                  <a:lnTo>
                    <a:pt x="164" y="111"/>
                  </a:lnTo>
                  <a:lnTo>
                    <a:pt x="0" y="82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136" y="0"/>
                  </a:lnTo>
                  <a:lnTo>
                    <a:pt x="164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7" name="Freeform 551"/>
            <p:cNvSpPr>
              <a:spLocks/>
            </p:cNvSpPr>
            <p:nvPr/>
          </p:nvSpPr>
          <p:spPr bwMode="auto">
            <a:xfrm>
              <a:off x="17" y="1385"/>
              <a:ext cx="6" cy="4"/>
            </a:xfrm>
            <a:custGeom>
              <a:avLst/>
              <a:gdLst>
                <a:gd name="T0" fmla="*/ 0 w 137"/>
                <a:gd name="T1" fmla="*/ 0 h 111"/>
                <a:gd name="T2" fmla="*/ 0 w 137"/>
                <a:gd name="T3" fmla="*/ 0 h 111"/>
                <a:gd name="T4" fmla="*/ 0 w 137"/>
                <a:gd name="T5" fmla="*/ 0 h 111"/>
                <a:gd name="T6" fmla="*/ 0 w 137"/>
                <a:gd name="T7" fmla="*/ 0 h 111"/>
                <a:gd name="T8" fmla="*/ 0 w 137"/>
                <a:gd name="T9" fmla="*/ 0 h 111"/>
                <a:gd name="T10" fmla="*/ 0 w 137"/>
                <a:gd name="T11" fmla="*/ 0 h 111"/>
                <a:gd name="T12" fmla="*/ 0 w 137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7"/>
                <a:gd name="T22" fmla="*/ 0 h 111"/>
                <a:gd name="T23" fmla="*/ 137 w 137"/>
                <a:gd name="T24" fmla="*/ 111 h 1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7" h="111">
                  <a:moveTo>
                    <a:pt x="137" y="82"/>
                  </a:moveTo>
                  <a:lnTo>
                    <a:pt x="56" y="111"/>
                  </a:lnTo>
                  <a:lnTo>
                    <a:pt x="28" y="1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137" y="0"/>
                  </a:lnTo>
                  <a:lnTo>
                    <a:pt x="137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8" name="Freeform 552"/>
            <p:cNvSpPr>
              <a:spLocks/>
            </p:cNvSpPr>
            <p:nvPr/>
          </p:nvSpPr>
          <p:spPr bwMode="auto">
            <a:xfrm>
              <a:off x="24" y="1385"/>
              <a:ext cx="1" cy="3"/>
            </a:xfrm>
            <a:custGeom>
              <a:avLst/>
              <a:gdLst>
                <a:gd name="T0" fmla="*/ 0 w 27"/>
                <a:gd name="T1" fmla="*/ 0 h 82"/>
                <a:gd name="T2" fmla="*/ 0 w 27"/>
                <a:gd name="T3" fmla="*/ 0 h 82"/>
                <a:gd name="T4" fmla="*/ 0 w 27"/>
                <a:gd name="T5" fmla="*/ 0 h 82"/>
                <a:gd name="T6" fmla="*/ 0 w 27"/>
                <a:gd name="T7" fmla="*/ 0 h 82"/>
                <a:gd name="T8" fmla="*/ 0 w 27"/>
                <a:gd name="T9" fmla="*/ 0 h 82"/>
                <a:gd name="T10" fmla="*/ 0 w 2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2"/>
                <a:gd name="T20" fmla="*/ 27 w 27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2">
                  <a:moveTo>
                    <a:pt x="27" y="82"/>
                  </a:moveTo>
                  <a:lnTo>
                    <a:pt x="27" y="82"/>
                  </a:lnTo>
                  <a:lnTo>
                    <a:pt x="0" y="82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9" name="Freeform 553"/>
            <p:cNvSpPr>
              <a:spLocks/>
            </p:cNvSpPr>
            <p:nvPr/>
          </p:nvSpPr>
          <p:spPr bwMode="auto">
            <a:xfrm>
              <a:off x="26" y="1385"/>
              <a:ext cx="4" cy="3"/>
            </a:xfrm>
            <a:custGeom>
              <a:avLst/>
              <a:gdLst>
                <a:gd name="T0" fmla="*/ 0 w 109"/>
                <a:gd name="T1" fmla="*/ 0 h 82"/>
                <a:gd name="T2" fmla="*/ 0 w 109"/>
                <a:gd name="T3" fmla="*/ 0 h 82"/>
                <a:gd name="T4" fmla="*/ 0 w 109"/>
                <a:gd name="T5" fmla="*/ 0 h 82"/>
                <a:gd name="T6" fmla="*/ 0 w 109"/>
                <a:gd name="T7" fmla="*/ 0 h 82"/>
                <a:gd name="T8" fmla="*/ 0 w 10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82"/>
                <a:gd name="T17" fmla="*/ 109 w 10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82">
                  <a:moveTo>
                    <a:pt x="82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109" y="0"/>
                  </a:lnTo>
                  <a:lnTo>
                    <a:pt x="82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0" name="Freeform 554"/>
            <p:cNvSpPr>
              <a:spLocks/>
            </p:cNvSpPr>
            <p:nvPr/>
          </p:nvSpPr>
          <p:spPr bwMode="auto">
            <a:xfrm>
              <a:off x="31" y="1385"/>
              <a:ext cx="16" cy="3"/>
            </a:xfrm>
            <a:custGeom>
              <a:avLst/>
              <a:gdLst>
                <a:gd name="T0" fmla="*/ 0 w 409"/>
                <a:gd name="T1" fmla="*/ 0 h 82"/>
                <a:gd name="T2" fmla="*/ 0 w 409"/>
                <a:gd name="T3" fmla="*/ 0 h 82"/>
                <a:gd name="T4" fmla="*/ 0 w 409"/>
                <a:gd name="T5" fmla="*/ 0 h 82"/>
                <a:gd name="T6" fmla="*/ 0 w 409"/>
                <a:gd name="T7" fmla="*/ 0 h 82"/>
                <a:gd name="T8" fmla="*/ 0 w 409"/>
                <a:gd name="T9" fmla="*/ 0 h 82"/>
                <a:gd name="T10" fmla="*/ 0 w 409"/>
                <a:gd name="T11" fmla="*/ 0 h 82"/>
                <a:gd name="T12" fmla="*/ 0 w 409"/>
                <a:gd name="T13" fmla="*/ 0 h 82"/>
                <a:gd name="T14" fmla="*/ 0 w 409"/>
                <a:gd name="T15" fmla="*/ 0 h 82"/>
                <a:gd name="T16" fmla="*/ 0 w 409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9"/>
                <a:gd name="T28" fmla="*/ 0 h 82"/>
                <a:gd name="T29" fmla="*/ 409 w 409"/>
                <a:gd name="T30" fmla="*/ 82 h 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9" h="82">
                  <a:moveTo>
                    <a:pt x="409" y="55"/>
                  </a:moveTo>
                  <a:lnTo>
                    <a:pt x="409" y="82"/>
                  </a:lnTo>
                  <a:lnTo>
                    <a:pt x="109" y="82"/>
                  </a:lnTo>
                  <a:lnTo>
                    <a:pt x="0" y="82"/>
                  </a:lnTo>
                  <a:lnTo>
                    <a:pt x="27" y="27"/>
                  </a:lnTo>
                  <a:lnTo>
                    <a:pt x="27" y="0"/>
                  </a:lnTo>
                  <a:lnTo>
                    <a:pt x="273" y="27"/>
                  </a:lnTo>
                  <a:lnTo>
                    <a:pt x="409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1" name="Freeform 555"/>
            <p:cNvSpPr>
              <a:spLocks/>
            </p:cNvSpPr>
            <p:nvPr/>
          </p:nvSpPr>
          <p:spPr bwMode="auto">
            <a:xfrm>
              <a:off x="163" y="1386"/>
              <a:ext cx="126" cy="2"/>
            </a:xfrm>
            <a:custGeom>
              <a:avLst/>
              <a:gdLst>
                <a:gd name="T0" fmla="*/ 0 w 3276"/>
                <a:gd name="T1" fmla="*/ 0 h 55"/>
                <a:gd name="T2" fmla="*/ 0 w 3276"/>
                <a:gd name="T3" fmla="*/ 0 h 55"/>
                <a:gd name="T4" fmla="*/ 0 w 3276"/>
                <a:gd name="T5" fmla="*/ 0 h 55"/>
                <a:gd name="T6" fmla="*/ 0 w 3276"/>
                <a:gd name="T7" fmla="*/ 0 h 55"/>
                <a:gd name="T8" fmla="*/ 0 w 3276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76"/>
                <a:gd name="T16" fmla="*/ 0 h 55"/>
                <a:gd name="T17" fmla="*/ 3276 w 3276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76" h="55">
                  <a:moveTo>
                    <a:pt x="3276" y="0"/>
                  </a:moveTo>
                  <a:lnTo>
                    <a:pt x="3276" y="55"/>
                  </a:lnTo>
                  <a:lnTo>
                    <a:pt x="27" y="55"/>
                  </a:lnTo>
                  <a:lnTo>
                    <a:pt x="0" y="0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2" name="Freeform 556"/>
            <p:cNvSpPr>
              <a:spLocks/>
            </p:cNvSpPr>
            <p:nvPr/>
          </p:nvSpPr>
          <p:spPr bwMode="auto">
            <a:xfrm>
              <a:off x="-32" y="1389"/>
              <a:ext cx="24" cy="8"/>
            </a:xfrm>
            <a:custGeom>
              <a:avLst/>
              <a:gdLst>
                <a:gd name="T0" fmla="*/ 0 w 627"/>
                <a:gd name="T1" fmla="*/ 0 h 166"/>
                <a:gd name="T2" fmla="*/ 0 w 627"/>
                <a:gd name="T3" fmla="*/ 0 h 166"/>
                <a:gd name="T4" fmla="*/ 0 w 627"/>
                <a:gd name="T5" fmla="*/ 0 h 166"/>
                <a:gd name="T6" fmla="*/ 0 w 627"/>
                <a:gd name="T7" fmla="*/ 0 h 166"/>
                <a:gd name="T8" fmla="*/ 0 w 627"/>
                <a:gd name="T9" fmla="*/ 0 h 166"/>
                <a:gd name="T10" fmla="*/ 0 w 627"/>
                <a:gd name="T11" fmla="*/ 0 h 166"/>
                <a:gd name="T12" fmla="*/ 0 w 627"/>
                <a:gd name="T13" fmla="*/ 0 h 166"/>
                <a:gd name="T14" fmla="*/ 0 w 627"/>
                <a:gd name="T15" fmla="*/ 0 h 166"/>
                <a:gd name="T16" fmla="*/ 0 w 627"/>
                <a:gd name="T17" fmla="*/ 0 h 166"/>
                <a:gd name="T18" fmla="*/ 0 w 627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27"/>
                <a:gd name="T31" fmla="*/ 0 h 166"/>
                <a:gd name="T32" fmla="*/ 627 w 627"/>
                <a:gd name="T33" fmla="*/ 166 h 1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27" h="166">
                  <a:moveTo>
                    <a:pt x="627" y="138"/>
                  </a:moveTo>
                  <a:lnTo>
                    <a:pt x="627" y="166"/>
                  </a:lnTo>
                  <a:lnTo>
                    <a:pt x="0" y="166"/>
                  </a:lnTo>
                  <a:lnTo>
                    <a:pt x="0" y="110"/>
                  </a:lnTo>
                  <a:lnTo>
                    <a:pt x="518" y="110"/>
                  </a:lnTo>
                  <a:lnTo>
                    <a:pt x="518" y="83"/>
                  </a:lnTo>
                  <a:lnTo>
                    <a:pt x="518" y="0"/>
                  </a:lnTo>
                  <a:lnTo>
                    <a:pt x="573" y="0"/>
                  </a:lnTo>
                  <a:lnTo>
                    <a:pt x="627" y="0"/>
                  </a:lnTo>
                  <a:lnTo>
                    <a:pt x="627" y="13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3" name="Rectangle 557"/>
            <p:cNvSpPr>
              <a:spLocks noChangeArrowheads="1"/>
            </p:cNvSpPr>
            <p:nvPr/>
          </p:nvSpPr>
          <p:spPr bwMode="auto">
            <a:xfrm>
              <a:off x="-7" y="1389"/>
              <a:ext cx="1" cy="8"/>
            </a:xfrm>
            <a:prstGeom prst="rect">
              <a:avLst/>
            </a:prstGeom>
            <a:solidFill>
              <a:srgbClr val="D9D9D9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4" name="Rectangle 558"/>
            <p:cNvSpPr>
              <a:spLocks noChangeArrowheads="1"/>
            </p:cNvSpPr>
            <p:nvPr/>
          </p:nvSpPr>
          <p:spPr bwMode="auto">
            <a:xfrm>
              <a:off x="24" y="1389"/>
              <a:ext cx="1" cy="8"/>
            </a:xfrm>
            <a:prstGeom prst="rect">
              <a:avLst/>
            </a:prstGeom>
            <a:solidFill>
              <a:srgbClr val="D9D9D9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5" name="Freeform 559"/>
            <p:cNvSpPr>
              <a:spLocks/>
            </p:cNvSpPr>
            <p:nvPr/>
          </p:nvSpPr>
          <p:spPr bwMode="auto">
            <a:xfrm>
              <a:off x="26" y="1389"/>
              <a:ext cx="26" cy="8"/>
            </a:xfrm>
            <a:custGeom>
              <a:avLst/>
              <a:gdLst>
                <a:gd name="T0" fmla="*/ 0 w 683"/>
                <a:gd name="T1" fmla="*/ 0 h 166"/>
                <a:gd name="T2" fmla="*/ 0 w 683"/>
                <a:gd name="T3" fmla="*/ 0 h 166"/>
                <a:gd name="T4" fmla="*/ 0 w 683"/>
                <a:gd name="T5" fmla="*/ 0 h 166"/>
                <a:gd name="T6" fmla="*/ 0 w 683"/>
                <a:gd name="T7" fmla="*/ 0 h 166"/>
                <a:gd name="T8" fmla="*/ 0 w 683"/>
                <a:gd name="T9" fmla="*/ 0 h 166"/>
                <a:gd name="T10" fmla="*/ 0 w 683"/>
                <a:gd name="T11" fmla="*/ 0 h 166"/>
                <a:gd name="T12" fmla="*/ 0 w 683"/>
                <a:gd name="T13" fmla="*/ 0 h 166"/>
                <a:gd name="T14" fmla="*/ 0 w 683"/>
                <a:gd name="T15" fmla="*/ 0 h 166"/>
                <a:gd name="T16" fmla="*/ 0 w 683"/>
                <a:gd name="T17" fmla="*/ 0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3"/>
                <a:gd name="T28" fmla="*/ 0 h 166"/>
                <a:gd name="T29" fmla="*/ 683 w 683"/>
                <a:gd name="T30" fmla="*/ 166 h 16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3" h="166">
                  <a:moveTo>
                    <a:pt x="82" y="110"/>
                  </a:moveTo>
                  <a:lnTo>
                    <a:pt x="82" y="110"/>
                  </a:lnTo>
                  <a:lnTo>
                    <a:pt x="655" y="110"/>
                  </a:lnTo>
                  <a:lnTo>
                    <a:pt x="683" y="166"/>
                  </a:lnTo>
                  <a:lnTo>
                    <a:pt x="0" y="166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11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6" name="Freeform 560"/>
            <p:cNvSpPr>
              <a:spLocks/>
            </p:cNvSpPr>
            <p:nvPr/>
          </p:nvSpPr>
          <p:spPr bwMode="auto">
            <a:xfrm>
              <a:off x="-31" y="1389"/>
              <a:ext cx="18" cy="4"/>
            </a:xfrm>
            <a:custGeom>
              <a:avLst/>
              <a:gdLst>
                <a:gd name="T0" fmla="*/ 0 w 465"/>
                <a:gd name="T1" fmla="*/ 0 h 83"/>
                <a:gd name="T2" fmla="*/ 0 w 465"/>
                <a:gd name="T3" fmla="*/ 0 h 83"/>
                <a:gd name="T4" fmla="*/ 0 w 465"/>
                <a:gd name="T5" fmla="*/ 0 h 83"/>
                <a:gd name="T6" fmla="*/ 0 w 465"/>
                <a:gd name="T7" fmla="*/ 0 h 83"/>
                <a:gd name="T8" fmla="*/ 0 w 465"/>
                <a:gd name="T9" fmla="*/ 0 h 83"/>
                <a:gd name="T10" fmla="*/ 0 w 465"/>
                <a:gd name="T11" fmla="*/ 0 h 83"/>
                <a:gd name="T12" fmla="*/ 0 w 465"/>
                <a:gd name="T13" fmla="*/ 0 h 83"/>
                <a:gd name="T14" fmla="*/ 0 w 465"/>
                <a:gd name="T15" fmla="*/ 0 h 83"/>
                <a:gd name="T16" fmla="*/ 0 w 465"/>
                <a:gd name="T17" fmla="*/ 0 h 83"/>
                <a:gd name="T18" fmla="*/ 0 w 465"/>
                <a:gd name="T19" fmla="*/ 0 h 83"/>
                <a:gd name="T20" fmla="*/ 0 w 465"/>
                <a:gd name="T21" fmla="*/ 0 h 83"/>
                <a:gd name="T22" fmla="*/ 0 w 465"/>
                <a:gd name="T23" fmla="*/ 0 h 83"/>
                <a:gd name="T24" fmla="*/ 0 w 465"/>
                <a:gd name="T25" fmla="*/ 0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5"/>
                <a:gd name="T40" fmla="*/ 0 h 83"/>
                <a:gd name="T41" fmla="*/ 465 w 465"/>
                <a:gd name="T42" fmla="*/ 83 h 8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5" h="83">
                  <a:moveTo>
                    <a:pt x="163" y="28"/>
                  </a:moveTo>
                  <a:lnTo>
                    <a:pt x="382" y="28"/>
                  </a:lnTo>
                  <a:lnTo>
                    <a:pt x="437" y="28"/>
                  </a:lnTo>
                  <a:lnTo>
                    <a:pt x="465" y="55"/>
                  </a:lnTo>
                  <a:lnTo>
                    <a:pt x="465" y="28"/>
                  </a:lnTo>
                  <a:lnTo>
                    <a:pt x="465" y="83"/>
                  </a:lnTo>
                  <a:lnTo>
                    <a:pt x="0" y="83"/>
                  </a:lnTo>
                  <a:lnTo>
                    <a:pt x="28" y="28"/>
                  </a:lnTo>
                  <a:lnTo>
                    <a:pt x="54" y="28"/>
                  </a:lnTo>
                  <a:lnTo>
                    <a:pt x="82" y="0"/>
                  </a:lnTo>
                  <a:lnTo>
                    <a:pt x="137" y="28"/>
                  </a:lnTo>
                  <a:lnTo>
                    <a:pt x="163" y="2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7" name="Freeform 561"/>
            <p:cNvSpPr>
              <a:spLocks/>
            </p:cNvSpPr>
            <p:nvPr/>
          </p:nvSpPr>
          <p:spPr bwMode="auto">
            <a:xfrm>
              <a:off x="30" y="1389"/>
              <a:ext cx="21" cy="4"/>
            </a:xfrm>
            <a:custGeom>
              <a:avLst/>
              <a:gdLst>
                <a:gd name="T0" fmla="*/ 0 w 546"/>
                <a:gd name="T1" fmla="*/ 0 h 83"/>
                <a:gd name="T2" fmla="*/ 0 w 546"/>
                <a:gd name="T3" fmla="*/ 0 h 83"/>
                <a:gd name="T4" fmla="*/ 0 w 546"/>
                <a:gd name="T5" fmla="*/ 0 h 83"/>
                <a:gd name="T6" fmla="*/ 0 w 546"/>
                <a:gd name="T7" fmla="*/ 0 h 83"/>
                <a:gd name="T8" fmla="*/ 0 w 546"/>
                <a:gd name="T9" fmla="*/ 0 h 83"/>
                <a:gd name="T10" fmla="*/ 0 w 546"/>
                <a:gd name="T11" fmla="*/ 0 h 83"/>
                <a:gd name="T12" fmla="*/ 0 w 546"/>
                <a:gd name="T13" fmla="*/ 0 h 83"/>
                <a:gd name="T14" fmla="*/ 0 w 546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46"/>
                <a:gd name="T25" fmla="*/ 0 h 83"/>
                <a:gd name="T26" fmla="*/ 546 w 546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46" h="83">
                  <a:moveTo>
                    <a:pt x="492" y="55"/>
                  </a:moveTo>
                  <a:lnTo>
                    <a:pt x="519" y="55"/>
                  </a:lnTo>
                  <a:lnTo>
                    <a:pt x="546" y="83"/>
                  </a:lnTo>
                  <a:lnTo>
                    <a:pt x="0" y="83"/>
                  </a:lnTo>
                  <a:lnTo>
                    <a:pt x="0" y="28"/>
                  </a:lnTo>
                  <a:lnTo>
                    <a:pt x="28" y="0"/>
                  </a:lnTo>
                  <a:lnTo>
                    <a:pt x="464" y="28"/>
                  </a:lnTo>
                  <a:lnTo>
                    <a:pt x="492" y="55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8" name="Freeform 562"/>
            <p:cNvSpPr>
              <a:spLocks/>
            </p:cNvSpPr>
            <p:nvPr/>
          </p:nvSpPr>
          <p:spPr bwMode="auto">
            <a:xfrm>
              <a:off x="-5" y="1391"/>
              <a:ext cx="5" cy="6"/>
            </a:xfrm>
            <a:custGeom>
              <a:avLst/>
              <a:gdLst>
                <a:gd name="T0" fmla="*/ 0 w 136"/>
                <a:gd name="T1" fmla="*/ 0 h 138"/>
                <a:gd name="T2" fmla="*/ 0 w 136"/>
                <a:gd name="T3" fmla="*/ 0 h 138"/>
                <a:gd name="T4" fmla="*/ 0 w 136"/>
                <a:gd name="T5" fmla="*/ 0 h 138"/>
                <a:gd name="T6" fmla="*/ 0 w 136"/>
                <a:gd name="T7" fmla="*/ 0 h 138"/>
                <a:gd name="T8" fmla="*/ 0 w 136"/>
                <a:gd name="T9" fmla="*/ 0 h 138"/>
                <a:gd name="T10" fmla="*/ 0 w 136"/>
                <a:gd name="T11" fmla="*/ 0 h 138"/>
                <a:gd name="T12" fmla="*/ 0 w 136"/>
                <a:gd name="T13" fmla="*/ 0 h 138"/>
                <a:gd name="T14" fmla="*/ 0 w 136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6"/>
                <a:gd name="T25" fmla="*/ 0 h 138"/>
                <a:gd name="T26" fmla="*/ 136 w 136"/>
                <a:gd name="T27" fmla="*/ 138 h 1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6" h="138">
                  <a:moveTo>
                    <a:pt x="109" y="138"/>
                  </a:moveTo>
                  <a:lnTo>
                    <a:pt x="0" y="138"/>
                  </a:lnTo>
                  <a:lnTo>
                    <a:pt x="0" y="27"/>
                  </a:lnTo>
                  <a:lnTo>
                    <a:pt x="26" y="0"/>
                  </a:lnTo>
                  <a:lnTo>
                    <a:pt x="54" y="0"/>
                  </a:lnTo>
                  <a:lnTo>
                    <a:pt x="109" y="0"/>
                  </a:lnTo>
                  <a:lnTo>
                    <a:pt x="136" y="0"/>
                  </a:lnTo>
                  <a:lnTo>
                    <a:pt x="109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9" name="Freeform 563"/>
            <p:cNvSpPr>
              <a:spLocks/>
            </p:cNvSpPr>
            <p:nvPr/>
          </p:nvSpPr>
          <p:spPr bwMode="auto">
            <a:xfrm>
              <a:off x="2" y="1391"/>
              <a:ext cx="6" cy="6"/>
            </a:xfrm>
            <a:custGeom>
              <a:avLst/>
              <a:gdLst>
                <a:gd name="T0" fmla="*/ 0 w 165"/>
                <a:gd name="T1" fmla="*/ 0 h 138"/>
                <a:gd name="T2" fmla="*/ 0 w 165"/>
                <a:gd name="T3" fmla="*/ 0 h 138"/>
                <a:gd name="T4" fmla="*/ 0 w 165"/>
                <a:gd name="T5" fmla="*/ 0 h 138"/>
                <a:gd name="T6" fmla="*/ 0 w 165"/>
                <a:gd name="T7" fmla="*/ 0 h 138"/>
                <a:gd name="T8" fmla="*/ 0 w 165"/>
                <a:gd name="T9" fmla="*/ 0 h 138"/>
                <a:gd name="T10" fmla="*/ 0 w 165"/>
                <a:gd name="T11" fmla="*/ 0 h 138"/>
                <a:gd name="T12" fmla="*/ 0 w 16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5"/>
                <a:gd name="T22" fmla="*/ 0 h 138"/>
                <a:gd name="T23" fmla="*/ 165 w 165"/>
                <a:gd name="T24" fmla="*/ 138 h 1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5" h="138">
                  <a:moveTo>
                    <a:pt x="165" y="138"/>
                  </a:moveTo>
                  <a:lnTo>
                    <a:pt x="0" y="138"/>
                  </a:lnTo>
                  <a:lnTo>
                    <a:pt x="0" y="27"/>
                  </a:lnTo>
                  <a:lnTo>
                    <a:pt x="0" y="0"/>
                  </a:lnTo>
                  <a:lnTo>
                    <a:pt x="137" y="0"/>
                  </a:lnTo>
                  <a:lnTo>
                    <a:pt x="165" y="0"/>
                  </a:lnTo>
                  <a:lnTo>
                    <a:pt x="165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0" name="Freeform 564"/>
            <p:cNvSpPr>
              <a:spLocks/>
            </p:cNvSpPr>
            <p:nvPr/>
          </p:nvSpPr>
          <p:spPr bwMode="auto">
            <a:xfrm>
              <a:off x="10" y="1391"/>
              <a:ext cx="6" cy="6"/>
            </a:xfrm>
            <a:custGeom>
              <a:avLst/>
              <a:gdLst>
                <a:gd name="T0" fmla="*/ 0 w 164"/>
                <a:gd name="T1" fmla="*/ 0 h 138"/>
                <a:gd name="T2" fmla="*/ 0 w 164"/>
                <a:gd name="T3" fmla="*/ 0 h 138"/>
                <a:gd name="T4" fmla="*/ 0 w 164"/>
                <a:gd name="T5" fmla="*/ 0 h 138"/>
                <a:gd name="T6" fmla="*/ 0 w 164"/>
                <a:gd name="T7" fmla="*/ 0 h 138"/>
                <a:gd name="T8" fmla="*/ 0 w 164"/>
                <a:gd name="T9" fmla="*/ 0 h 138"/>
                <a:gd name="T10" fmla="*/ 0 w 164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"/>
                <a:gd name="T19" fmla="*/ 0 h 138"/>
                <a:gd name="T20" fmla="*/ 164 w 164"/>
                <a:gd name="T21" fmla="*/ 138 h 1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" h="138">
                  <a:moveTo>
                    <a:pt x="164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164" y="0"/>
                  </a:lnTo>
                  <a:lnTo>
                    <a:pt x="164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1" name="Freeform 565"/>
            <p:cNvSpPr>
              <a:spLocks/>
            </p:cNvSpPr>
            <p:nvPr/>
          </p:nvSpPr>
          <p:spPr bwMode="auto">
            <a:xfrm>
              <a:off x="17" y="1391"/>
              <a:ext cx="6" cy="6"/>
            </a:xfrm>
            <a:custGeom>
              <a:avLst/>
              <a:gdLst>
                <a:gd name="T0" fmla="*/ 0 w 137"/>
                <a:gd name="T1" fmla="*/ 0 h 138"/>
                <a:gd name="T2" fmla="*/ 0 w 137"/>
                <a:gd name="T3" fmla="*/ 0 h 138"/>
                <a:gd name="T4" fmla="*/ 0 w 137"/>
                <a:gd name="T5" fmla="*/ 0 h 138"/>
                <a:gd name="T6" fmla="*/ 0 w 137"/>
                <a:gd name="T7" fmla="*/ 0 h 138"/>
                <a:gd name="T8" fmla="*/ 0 w 137"/>
                <a:gd name="T9" fmla="*/ 0 h 138"/>
                <a:gd name="T10" fmla="*/ 0 w 13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7"/>
                <a:gd name="T19" fmla="*/ 0 h 138"/>
                <a:gd name="T20" fmla="*/ 137 w 137"/>
                <a:gd name="T21" fmla="*/ 138 h 1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7" h="138">
                  <a:moveTo>
                    <a:pt x="137" y="138"/>
                  </a:moveTo>
                  <a:lnTo>
                    <a:pt x="28" y="138"/>
                  </a:lnTo>
                  <a:lnTo>
                    <a:pt x="0" y="0"/>
                  </a:lnTo>
                  <a:lnTo>
                    <a:pt x="83" y="0"/>
                  </a:lnTo>
                  <a:lnTo>
                    <a:pt x="137" y="27"/>
                  </a:lnTo>
                  <a:lnTo>
                    <a:pt x="137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2" name="Freeform 566"/>
            <p:cNvSpPr>
              <a:spLocks/>
            </p:cNvSpPr>
            <p:nvPr/>
          </p:nvSpPr>
          <p:spPr bwMode="auto">
            <a:xfrm>
              <a:off x="-123" y="1391"/>
              <a:ext cx="12" cy="12"/>
            </a:xfrm>
            <a:custGeom>
              <a:avLst/>
              <a:gdLst>
                <a:gd name="T0" fmla="*/ 0 w 327"/>
                <a:gd name="T1" fmla="*/ 0 h 276"/>
                <a:gd name="T2" fmla="*/ 0 w 327"/>
                <a:gd name="T3" fmla="*/ 0 h 276"/>
                <a:gd name="T4" fmla="*/ 0 w 327"/>
                <a:gd name="T5" fmla="*/ 0 h 276"/>
                <a:gd name="T6" fmla="*/ 0 w 327"/>
                <a:gd name="T7" fmla="*/ 0 h 276"/>
                <a:gd name="T8" fmla="*/ 0 w 327"/>
                <a:gd name="T9" fmla="*/ 0 h 276"/>
                <a:gd name="T10" fmla="*/ 0 w 327"/>
                <a:gd name="T11" fmla="*/ 0 h 276"/>
                <a:gd name="T12" fmla="*/ 0 w 327"/>
                <a:gd name="T13" fmla="*/ 0 h 276"/>
                <a:gd name="T14" fmla="*/ 0 w 327"/>
                <a:gd name="T15" fmla="*/ 0 h 276"/>
                <a:gd name="T16" fmla="*/ 0 w 327"/>
                <a:gd name="T17" fmla="*/ 0 h 276"/>
                <a:gd name="T18" fmla="*/ 0 w 327"/>
                <a:gd name="T19" fmla="*/ 0 h 276"/>
                <a:gd name="T20" fmla="*/ 0 w 327"/>
                <a:gd name="T21" fmla="*/ 0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7"/>
                <a:gd name="T34" fmla="*/ 0 h 276"/>
                <a:gd name="T35" fmla="*/ 327 w 327"/>
                <a:gd name="T36" fmla="*/ 276 h 27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7" h="276">
                  <a:moveTo>
                    <a:pt x="327" y="166"/>
                  </a:moveTo>
                  <a:lnTo>
                    <a:pt x="300" y="221"/>
                  </a:lnTo>
                  <a:lnTo>
                    <a:pt x="272" y="221"/>
                  </a:lnTo>
                  <a:lnTo>
                    <a:pt x="272" y="249"/>
                  </a:lnTo>
                  <a:lnTo>
                    <a:pt x="246" y="221"/>
                  </a:lnTo>
                  <a:lnTo>
                    <a:pt x="137" y="221"/>
                  </a:lnTo>
                  <a:lnTo>
                    <a:pt x="27" y="221"/>
                  </a:lnTo>
                  <a:lnTo>
                    <a:pt x="0" y="276"/>
                  </a:lnTo>
                  <a:lnTo>
                    <a:pt x="0" y="0"/>
                  </a:lnTo>
                  <a:lnTo>
                    <a:pt x="327" y="0"/>
                  </a:lnTo>
                  <a:lnTo>
                    <a:pt x="327" y="166"/>
                  </a:lnTo>
                  <a:close/>
                </a:path>
              </a:pathLst>
            </a:custGeom>
            <a:solidFill>
              <a:srgbClr val="C2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3" name="Freeform 567"/>
            <p:cNvSpPr>
              <a:spLocks/>
            </p:cNvSpPr>
            <p:nvPr/>
          </p:nvSpPr>
          <p:spPr bwMode="auto">
            <a:xfrm>
              <a:off x="140" y="1393"/>
              <a:ext cx="14" cy="10"/>
            </a:xfrm>
            <a:custGeom>
              <a:avLst/>
              <a:gdLst>
                <a:gd name="T0" fmla="*/ 0 w 355"/>
                <a:gd name="T1" fmla="*/ 0 h 221"/>
                <a:gd name="T2" fmla="*/ 0 w 355"/>
                <a:gd name="T3" fmla="*/ 0 h 221"/>
                <a:gd name="T4" fmla="*/ 0 w 355"/>
                <a:gd name="T5" fmla="*/ 0 h 221"/>
                <a:gd name="T6" fmla="*/ 0 w 355"/>
                <a:gd name="T7" fmla="*/ 0 h 221"/>
                <a:gd name="T8" fmla="*/ 0 w 355"/>
                <a:gd name="T9" fmla="*/ 0 h 221"/>
                <a:gd name="T10" fmla="*/ 0 w 355"/>
                <a:gd name="T11" fmla="*/ 0 h 221"/>
                <a:gd name="T12" fmla="*/ 0 w 355"/>
                <a:gd name="T13" fmla="*/ 0 h 221"/>
                <a:gd name="T14" fmla="*/ 0 w 355"/>
                <a:gd name="T15" fmla="*/ 0 h 221"/>
                <a:gd name="T16" fmla="*/ 0 w 355"/>
                <a:gd name="T17" fmla="*/ 0 h 221"/>
                <a:gd name="T18" fmla="*/ 0 w 355"/>
                <a:gd name="T19" fmla="*/ 0 h 221"/>
                <a:gd name="T20" fmla="*/ 0 w 355"/>
                <a:gd name="T21" fmla="*/ 0 h 221"/>
                <a:gd name="T22" fmla="*/ 0 w 355"/>
                <a:gd name="T23" fmla="*/ 0 h 2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5"/>
                <a:gd name="T37" fmla="*/ 0 h 221"/>
                <a:gd name="T38" fmla="*/ 355 w 355"/>
                <a:gd name="T39" fmla="*/ 221 h 22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5" h="221">
                  <a:moveTo>
                    <a:pt x="355" y="166"/>
                  </a:moveTo>
                  <a:lnTo>
                    <a:pt x="327" y="138"/>
                  </a:lnTo>
                  <a:lnTo>
                    <a:pt x="300" y="166"/>
                  </a:lnTo>
                  <a:lnTo>
                    <a:pt x="190" y="194"/>
                  </a:lnTo>
                  <a:lnTo>
                    <a:pt x="163" y="194"/>
                  </a:lnTo>
                  <a:lnTo>
                    <a:pt x="81" y="194"/>
                  </a:lnTo>
                  <a:lnTo>
                    <a:pt x="54" y="166"/>
                  </a:lnTo>
                  <a:lnTo>
                    <a:pt x="27" y="221"/>
                  </a:lnTo>
                  <a:lnTo>
                    <a:pt x="0" y="194"/>
                  </a:lnTo>
                  <a:lnTo>
                    <a:pt x="0" y="0"/>
                  </a:lnTo>
                  <a:lnTo>
                    <a:pt x="355" y="0"/>
                  </a:lnTo>
                  <a:lnTo>
                    <a:pt x="355" y="166"/>
                  </a:lnTo>
                  <a:close/>
                </a:path>
              </a:pathLst>
            </a:custGeom>
            <a:solidFill>
              <a:srgbClr val="C2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4" name="Freeform 568"/>
            <p:cNvSpPr>
              <a:spLocks/>
            </p:cNvSpPr>
            <p:nvPr/>
          </p:nvSpPr>
          <p:spPr bwMode="auto">
            <a:xfrm>
              <a:off x="-34" y="1398"/>
              <a:ext cx="86" cy="7"/>
            </a:xfrm>
            <a:custGeom>
              <a:avLst/>
              <a:gdLst>
                <a:gd name="T0" fmla="*/ 0 w 2238"/>
                <a:gd name="T1" fmla="*/ 0 h 166"/>
                <a:gd name="T2" fmla="*/ 0 w 2238"/>
                <a:gd name="T3" fmla="*/ 0 h 166"/>
                <a:gd name="T4" fmla="*/ 0 w 2238"/>
                <a:gd name="T5" fmla="*/ 0 h 166"/>
                <a:gd name="T6" fmla="*/ 0 w 2238"/>
                <a:gd name="T7" fmla="*/ 0 h 166"/>
                <a:gd name="T8" fmla="*/ 0 w 2238"/>
                <a:gd name="T9" fmla="*/ 0 h 166"/>
                <a:gd name="T10" fmla="*/ 0 w 2238"/>
                <a:gd name="T11" fmla="*/ 0 h 166"/>
                <a:gd name="T12" fmla="*/ 0 w 2238"/>
                <a:gd name="T13" fmla="*/ 0 h 166"/>
                <a:gd name="T14" fmla="*/ 0 w 2238"/>
                <a:gd name="T15" fmla="*/ 0 h 166"/>
                <a:gd name="T16" fmla="*/ 0 w 2238"/>
                <a:gd name="T17" fmla="*/ 0 h 166"/>
                <a:gd name="T18" fmla="*/ 0 w 2238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238"/>
                <a:gd name="T31" fmla="*/ 0 h 166"/>
                <a:gd name="T32" fmla="*/ 2238 w 2238"/>
                <a:gd name="T33" fmla="*/ 166 h 1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238" h="166">
                  <a:moveTo>
                    <a:pt x="1310" y="27"/>
                  </a:moveTo>
                  <a:lnTo>
                    <a:pt x="1364" y="0"/>
                  </a:lnTo>
                  <a:lnTo>
                    <a:pt x="2238" y="0"/>
                  </a:lnTo>
                  <a:lnTo>
                    <a:pt x="2238" y="55"/>
                  </a:lnTo>
                  <a:lnTo>
                    <a:pt x="2238" y="166"/>
                  </a:lnTo>
                  <a:lnTo>
                    <a:pt x="0" y="138"/>
                  </a:lnTo>
                  <a:lnTo>
                    <a:pt x="26" y="0"/>
                  </a:lnTo>
                  <a:lnTo>
                    <a:pt x="1310" y="0"/>
                  </a:lnTo>
                  <a:lnTo>
                    <a:pt x="1310" y="27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5" name="Freeform 569"/>
            <p:cNvSpPr>
              <a:spLocks/>
            </p:cNvSpPr>
            <p:nvPr/>
          </p:nvSpPr>
          <p:spPr bwMode="auto">
            <a:xfrm>
              <a:off x="-123" y="1400"/>
              <a:ext cx="12" cy="10"/>
            </a:xfrm>
            <a:custGeom>
              <a:avLst/>
              <a:gdLst>
                <a:gd name="T0" fmla="*/ 0 w 327"/>
                <a:gd name="T1" fmla="*/ 0 h 221"/>
                <a:gd name="T2" fmla="*/ 0 w 327"/>
                <a:gd name="T3" fmla="*/ 0 h 221"/>
                <a:gd name="T4" fmla="*/ 0 w 327"/>
                <a:gd name="T5" fmla="*/ 0 h 221"/>
                <a:gd name="T6" fmla="*/ 0 w 327"/>
                <a:gd name="T7" fmla="*/ 0 h 221"/>
                <a:gd name="T8" fmla="*/ 0 w 327"/>
                <a:gd name="T9" fmla="*/ 0 h 221"/>
                <a:gd name="T10" fmla="*/ 0 w 327"/>
                <a:gd name="T11" fmla="*/ 0 h 221"/>
                <a:gd name="T12" fmla="*/ 0 w 327"/>
                <a:gd name="T13" fmla="*/ 0 h 221"/>
                <a:gd name="T14" fmla="*/ 0 w 327"/>
                <a:gd name="T15" fmla="*/ 0 h 221"/>
                <a:gd name="T16" fmla="*/ 0 w 327"/>
                <a:gd name="T17" fmla="*/ 0 h 221"/>
                <a:gd name="T18" fmla="*/ 0 w 327"/>
                <a:gd name="T19" fmla="*/ 0 h 221"/>
                <a:gd name="T20" fmla="*/ 0 w 327"/>
                <a:gd name="T21" fmla="*/ 0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7"/>
                <a:gd name="T34" fmla="*/ 0 h 221"/>
                <a:gd name="T35" fmla="*/ 327 w 327"/>
                <a:gd name="T36" fmla="*/ 221 h 2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7" h="221">
                  <a:moveTo>
                    <a:pt x="272" y="55"/>
                  </a:moveTo>
                  <a:lnTo>
                    <a:pt x="272" y="28"/>
                  </a:lnTo>
                  <a:lnTo>
                    <a:pt x="300" y="55"/>
                  </a:lnTo>
                  <a:lnTo>
                    <a:pt x="327" y="0"/>
                  </a:lnTo>
                  <a:lnTo>
                    <a:pt x="327" y="221"/>
                  </a:lnTo>
                  <a:lnTo>
                    <a:pt x="0" y="221"/>
                  </a:lnTo>
                  <a:lnTo>
                    <a:pt x="0" y="83"/>
                  </a:lnTo>
                  <a:lnTo>
                    <a:pt x="27" y="55"/>
                  </a:lnTo>
                  <a:lnTo>
                    <a:pt x="137" y="55"/>
                  </a:lnTo>
                  <a:lnTo>
                    <a:pt x="246" y="28"/>
                  </a:lnTo>
                  <a:lnTo>
                    <a:pt x="272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6" name="Freeform 570"/>
            <p:cNvSpPr>
              <a:spLocks/>
            </p:cNvSpPr>
            <p:nvPr/>
          </p:nvSpPr>
          <p:spPr bwMode="auto">
            <a:xfrm>
              <a:off x="140" y="1400"/>
              <a:ext cx="14" cy="11"/>
            </a:xfrm>
            <a:custGeom>
              <a:avLst/>
              <a:gdLst>
                <a:gd name="T0" fmla="*/ 0 w 355"/>
                <a:gd name="T1" fmla="*/ 0 h 249"/>
                <a:gd name="T2" fmla="*/ 0 w 355"/>
                <a:gd name="T3" fmla="*/ 0 h 249"/>
                <a:gd name="T4" fmla="*/ 0 w 355"/>
                <a:gd name="T5" fmla="*/ 0 h 249"/>
                <a:gd name="T6" fmla="*/ 0 w 355"/>
                <a:gd name="T7" fmla="*/ 0 h 249"/>
                <a:gd name="T8" fmla="*/ 0 w 355"/>
                <a:gd name="T9" fmla="*/ 0 h 249"/>
                <a:gd name="T10" fmla="*/ 0 w 355"/>
                <a:gd name="T11" fmla="*/ 0 h 249"/>
                <a:gd name="T12" fmla="*/ 0 w 355"/>
                <a:gd name="T13" fmla="*/ 0 h 249"/>
                <a:gd name="T14" fmla="*/ 0 w 355"/>
                <a:gd name="T15" fmla="*/ 0 h 249"/>
                <a:gd name="T16" fmla="*/ 0 w 355"/>
                <a:gd name="T17" fmla="*/ 0 h 249"/>
                <a:gd name="T18" fmla="*/ 0 w 355"/>
                <a:gd name="T19" fmla="*/ 0 h 249"/>
                <a:gd name="T20" fmla="*/ 0 w 355"/>
                <a:gd name="T21" fmla="*/ 0 h 249"/>
                <a:gd name="T22" fmla="*/ 0 w 355"/>
                <a:gd name="T23" fmla="*/ 0 h 2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5"/>
                <a:gd name="T37" fmla="*/ 0 h 249"/>
                <a:gd name="T38" fmla="*/ 355 w 355"/>
                <a:gd name="T39" fmla="*/ 249 h 24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5" h="249">
                  <a:moveTo>
                    <a:pt x="355" y="28"/>
                  </a:moveTo>
                  <a:lnTo>
                    <a:pt x="355" y="249"/>
                  </a:lnTo>
                  <a:lnTo>
                    <a:pt x="0" y="249"/>
                  </a:lnTo>
                  <a:lnTo>
                    <a:pt x="0" y="55"/>
                  </a:lnTo>
                  <a:lnTo>
                    <a:pt x="27" y="83"/>
                  </a:lnTo>
                  <a:lnTo>
                    <a:pt x="54" y="28"/>
                  </a:lnTo>
                  <a:lnTo>
                    <a:pt x="81" y="55"/>
                  </a:lnTo>
                  <a:lnTo>
                    <a:pt x="163" y="83"/>
                  </a:lnTo>
                  <a:lnTo>
                    <a:pt x="218" y="55"/>
                  </a:lnTo>
                  <a:lnTo>
                    <a:pt x="300" y="28"/>
                  </a:lnTo>
                  <a:lnTo>
                    <a:pt x="327" y="0"/>
                  </a:lnTo>
                  <a:lnTo>
                    <a:pt x="355" y="28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7" name="Freeform 571"/>
            <p:cNvSpPr>
              <a:spLocks/>
            </p:cNvSpPr>
            <p:nvPr/>
          </p:nvSpPr>
          <p:spPr bwMode="auto">
            <a:xfrm>
              <a:off x="-142" y="1421"/>
              <a:ext cx="314" cy="1"/>
            </a:xfrm>
            <a:custGeom>
              <a:avLst/>
              <a:gdLst>
                <a:gd name="T0" fmla="*/ 0 w 8162"/>
                <a:gd name="T1" fmla="*/ 0 h 28"/>
                <a:gd name="T2" fmla="*/ 0 w 8162"/>
                <a:gd name="T3" fmla="*/ 0 h 28"/>
                <a:gd name="T4" fmla="*/ 0 w 8162"/>
                <a:gd name="T5" fmla="*/ 0 h 28"/>
                <a:gd name="T6" fmla="*/ 0 w 8162"/>
                <a:gd name="T7" fmla="*/ 0 h 28"/>
                <a:gd name="T8" fmla="*/ 0 w 8162"/>
                <a:gd name="T9" fmla="*/ 0 h 28"/>
                <a:gd name="T10" fmla="*/ 0 w 8162"/>
                <a:gd name="T11" fmla="*/ 0 h 28"/>
                <a:gd name="T12" fmla="*/ 0 w 816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62"/>
                <a:gd name="T22" fmla="*/ 0 h 28"/>
                <a:gd name="T23" fmla="*/ 8162 w 8162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62" h="28">
                  <a:moveTo>
                    <a:pt x="8136" y="0"/>
                  </a:moveTo>
                  <a:lnTo>
                    <a:pt x="8162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529" y="0"/>
                  </a:lnTo>
                  <a:lnTo>
                    <a:pt x="3113" y="0"/>
                  </a:lnTo>
                  <a:lnTo>
                    <a:pt x="8136" y="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8" name="Freeform 572"/>
            <p:cNvSpPr>
              <a:spLocks/>
            </p:cNvSpPr>
            <p:nvPr/>
          </p:nvSpPr>
          <p:spPr bwMode="auto">
            <a:xfrm>
              <a:off x="42" y="1368"/>
              <a:ext cx="9" cy="3"/>
            </a:xfrm>
            <a:custGeom>
              <a:avLst/>
              <a:gdLst>
                <a:gd name="T0" fmla="*/ 0 w 218"/>
                <a:gd name="T1" fmla="*/ 0 h 83"/>
                <a:gd name="T2" fmla="*/ 0 w 218"/>
                <a:gd name="T3" fmla="*/ 0 h 83"/>
                <a:gd name="T4" fmla="*/ 0 w 218"/>
                <a:gd name="T5" fmla="*/ 0 h 83"/>
                <a:gd name="T6" fmla="*/ 0 w 218"/>
                <a:gd name="T7" fmla="*/ 0 h 83"/>
                <a:gd name="T8" fmla="*/ 0 w 218"/>
                <a:gd name="T9" fmla="*/ 0 h 83"/>
                <a:gd name="T10" fmla="*/ 0 w 218"/>
                <a:gd name="T11" fmla="*/ 0 h 83"/>
                <a:gd name="T12" fmla="*/ 0 w 218"/>
                <a:gd name="T13" fmla="*/ 0 h 83"/>
                <a:gd name="T14" fmla="*/ 0 w 218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83"/>
                <a:gd name="T26" fmla="*/ 218 w 218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83">
                  <a:moveTo>
                    <a:pt x="164" y="0"/>
                  </a:moveTo>
                  <a:lnTo>
                    <a:pt x="218" y="55"/>
                  </a:lnTo>
                  <a:lnTo>
                    <a:pt x="218" y="83"/>
                  </a:lnTo>
                  <a:lnTo>
                    <a:pt x="82" y="83"/>
                  </a:lnTo>
                  <a:lnTo>
                    <a:pt x="0" y="28"/>
                  </a:lnTo>
                  <a:lnTo>
                    <a:pt x="164" y="2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9" name="Freeform 573"/>
            <p:cNvSpPr>
              <a:spLocks/>
            </p:cNvSpPr>
            <p:nvPr/>
          </p:nvSpPr>
          <p:spPr bwMode="auto">
            <a:xfrm>
              <a:off x="44" y="1357"/>
              <a:ext cx="3" cy="11"/>
            </a:xfrm>
            <a:custGeom>
              <a:avLst/>
              <a:gdLst>
                <a:gd name="T0" fmla="*/ 0 w 82"/>
                <a:gd name="T1" fmla="*/ 0 h 249"/>
                <a:gd name="T2" fmla="*/ 0 w 82"/>
                <a:gd name="T3" fmla="*/ 0 h 249"/>
                <a:gd name="T4" fmla="*/ 0 w 82"/>
                <a:gd name="T5" fmla="*/ 0 h 249"/>
                <a:gd name="T6" fmla="*/ 0 w 82"/>
                <a:gd name="T7" fmla="*/ 0 h 249"/>
                <a:gd name="T8" fmla="*/ 0 w 82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249"/>
                <a:gd name="T17" fmla="*/ 82 w 82"/>
                <a:gd name="T18" fmla="*/ 249 h 2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249">
                  <a:moveTo>
                    <a:pt x="82" y="55"/>
                  </a:moveTo>
                  <a:lnTo>
                    <a:pt x="82" y="249"/>
                  </a:lnTo>
                  <a:lnTo>
                    <a:pt x="0" y="249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0" name="Freeform 574"/>
            <p:cNvSpPr>
              <a:spLocks/>
            </p:cNvSpPr>
            <p:nvPr/>
          </p:nvSpPr>
          <p:spPr bwMode="auto">
            <a:xfrm>
              <a:off x="34" y="1368"/>
              <a:ext cx="8" cy="3"/>
            </a:xfrm>
            <a:custGeom>
              <a:avLst/>
              <a:gdLst>
                <a:gd name="T0" fmla="*/ 0 w 219"/>
                <a:gd name="T1" fmla="*/ 0 h 83"/>
                <a:gd name="T2" fmla="*/ 0 w 219"/>
                <a:gd name="T3" fmla="*/ 0 h 83"/>
                <a:gd name="T4" fmla="*/ 0 w 219"/>
                <a:gd name="T5" fmla="*/ 0 h 83"/>
                <a:gd name="T6" fmla="*/ 0 w 219"/>
                <a:gd name="T7" fmla="*/ 0 h 83"/>
                <a:gd name="T8" fmla="*/ 0 w 219"/>
                <a:gd name="T9" fmla="*/ 0 h 83"/>
                <a:gd name="T10" fmla="*/ 0 w 219"/>
                <a:gd name="T11" fmla="*/ 0 h 83"/>
                <a:gd name="T12" fmla="*/ 0 w 219"/>
                <a:gd name="T13" fmla="*/ 0 h 83"/>
                <a:gd name="T14" fmla="*/ 0 w 219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9"/>
                <a:gd name="T25" fmla="*/ 0 h 83"/>
                <a:gd name="T26" fmla="*/ 219 w 219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9" h="83">
                  <a:moveTo>
                    <a:pt x="165" y="0"/>
                  </a:moveTo>
                  <a:lnTo>
                    <a:pt x="219" y="55"/>
                  </a:lnTo>
                  <a:lnTo>
                    <a:pt x="219" y="83"/>
                  </a:lnTo>
                  <a:lnTo>
                    <a:pt x="83" y="83"/>
                  </a:lnTo>
                  <a:lnTo>
                    <a:pt x="0" y="28"/>
                  </a:lnTo>
                  <a:lnTo>
                    <a:pt x="165" y="28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1" name="Freeform 575"/>
            <p:cNvSpPr>
              <a:spLocks/>
            </p:cNvSpPr>
            <p:nvPr/>
          </p:nvSpPr>
          <p:spPr bwMode="auto">
            <a:xfrm>
              <a:off x="35" y="1357"/>
              <a:ext cx="3" cy="11"/>
            </a:xfrm>
            <a:custGeom>
              <a:avLst/>
              <a:gdLst>
                <a:gd name="T0" fmla="*/ 0 w 81"/>
                <a:gd name="T1" fmla="*/ 0 h 249"/>
                <a:gd name="T2" fmla="*/ 0 w 81"/>
                <a:gd name="T3" fmla="*/ 0 h 249"/>
                <a:gd name="T4" fmla="*/ 0 w 81"/>
                <a:gd name="T5" fmla="*/ 0 h 249"/>
                <a:gd name="T6" fmla="*/ 0 w 81"/>
                <a:gd name="T7" fmla="*/ 0 h 249"/>
                <a:gd name="T8" fmla="*/ 0 w 81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249"/>
                <a:gd name="T17" fmla="*/ 81 w 81"/>
                <a:gd name="T18" fmla="*/ 249 h 2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249">
                  <a:moveTo>
                    <a:pt x="81" y="55"/>
                  </a:moveTo>
                  <a:lnTo>
                    <a:pt x="81" y="249"/>
                  </a:lnTo>
                  <a:lnTo>
                    <a:pt x="0" y="249"/>
                  </a:lnTo>
                  <a:lnTo>
                    <a:pt x="0" y="0"/>
                  </a:lnTo>
                  <a:lnTo>
                    <a:pt x="81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2" name="Freeform 576"/>
            <p:cNvSpPr>
              <a:spLocks/>
            </p:cNvSpPr>
            <p:nvPr/>
          </p:nvSpPr>
          <p:spPr bwMode="auto">
            <a:xfrm>
              <a:off x="20" y="1365"/>
              <a:ext cx="10" cy="5"/>
            </a:xfrm>
            <a:custGeom>
              <a:avLst/>
              <a:gdLst>
                <a:gd name="T0" fmla="*/ 0 w 245"/>
                <a:gd name="T1" fmla="*/ 0 h 110"/>
                <a:gd name="T2" fmla="*/ 0 w 245"/>
                <a:gd name="T3" fmla="*/ 0 h 110"/>
                <a:gd name="T4" fmla="*/ 0 w 245"/>
                <a:gd name="T5" fmla="*/ 0 h 110"/>
                <a:gd name="T6" fmla="*/ 0 w 245"/>
                <a:gd name="T7" fmla="*/ 0 h 110"/>
                <a:gd name="T8" fmla="*/ 0 w 245"/>
                <a:gd name="T9" fmla="*/ 0 h 110"/>
                <a:gd name="T10" fmla="*/ 0 w 245"/>
                <a:gd name="T11" fmla="*/ 0 h 110"/>
                <a:gd name="T12" fmla="*/ 0 w 245"/>
                <a:gd name="T13" fmla="*/ 0 h 110"/>
                <a:gd name="T14" fmla="*/ 0 w 245"/>
                <a:gd name="T15" fmla="*/ 0 h 110"/>
                <a:gd name="T16" fmla="*/ 0 w 245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5"/>
                <a:gd name="T28" fmla="*/ 0 h 110"/>
                <a:gd name="T29" fmla="*/ 245 w 245"/>
                <a:gd name="T30" fmla="*/ 110 h 1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5" h="110">
                  <a:moveTo>
                    <a:pt x="245" y="28"/>
                  </a:moveTo>
                  <a:lnTo>
                    <a:pt x="109" y="28"/>
                  </a:lnTo>
                  <a:lnTo>
                    <a:pt x="82" y="110"/>
                  </a:lnTo>
                  <a:lnTo>
                    <a:pt x="54" y="110"/>
                  </a:lnTo>
                  <a:lnTo>
                    <a:pt x="0" y="83"/>
                  </a:lnTo>
                  <a:lnTo>
                    <a:pt x="27" y="83"/>
                  </a:lnTo>
                  <a:lnTo>
                    <a:pt x="82" y="0"/>
                  </a:lnTo>
                  <a:lnTo>
                    <a:pt x="218" y="0"/>
                  </a:lnTo>
                  <a:lnTo>
                    <a:pt x="245" y="28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3" name="Freeform 577"/>
            <p:cNvSpPr>
              <a:spLocks/>
            </p:cNvSpPr>
            <p:nvPr/>
          </p:nvSpPr>
          <p:spPr bwMode="auto">
            <a:xfrm>
              <a:off x="24" y="1359"/>
              <a:ext cx="3" cy="5"/>
            </a:xfrm>
            <a:custGeom>
              <a:avLst/>
              <a:gdLst>
                <a:gd name="T0" fmla="*/ 0 w 81"/>
                <a:gd name="T1" fmla="*/ 0 h 110"/>
                <a:gd name="T2" fmla="*/ 0 w 81"/>
                <a:gd name="T3" fmla="*/ 0 h 110"/>
                <a:gd name="T4" fmla="*/ 0 w 81"/>
                <a:gd name="T5" fmla="*/ 0 h 110"/>
                <a:gd name="T6" fmla="*/ 0 w 81"/>
                <a:gd name="T7" fmla="*/ 0 h 110"/>
                <a:gd name="T8" fmla="*/ 0 w 81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10"/>
                <a:gd name="T17" fmla="*/ 81 w 81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10">
                  <a:moveTo>
                    <a:pt x="81" y="55"/>
                  </a:moveTo>
                  <a:lnTo>
                    <a:pt x="81" y="110"/>
                  </a:lnTo>
                  <a:lnTo>
                    <a:pt x="0" y="110"/>
                  </a:lnTo>
                  <a:lnTo>
                    <a:pt x="54" y="0"/>
                  </a:lnTo>
                  <a:lnTo>
                    <a:pt x="81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4" name="Freeform 578"/>
            <p:cNvSpPr>
              <a:spLocks/>
            </p:cNvSpPr>
            <p:nvPr/>
          </p:nvSpPr>
          <p:spPr bwMode="auto">
            <a:xfrm>
              <a:off x="26" y="1357"/>
              <a:ext cx="8" cy="13"/>
            </a:xfrm>
            <a:custGeom>
              <a:avLst/>
              <a:gdLst>
                <a:gd name="T0" fmla="*/ 0 w 218"/>
                <a:gd name="T1" fmla="*/ 0 h 304"/>
                <a:gd name="T2" fmla="*/ 0 w 218"/>
                <a:gd name="T3" fmla="*/ 0 h 304"/>
                <a:gd name="T4" fmla="*/ 0 w 218"/>
                <a:gd name="T5" fmla="*/ 0 h 304"/>
                <a:gd name="T6" fmla="*/ 0 w 218"/>
                <a:gd name="T7" fmla="*/ 0 h 304"/>
                <a:gd name="T8" fmla="*/ 0 w 218"/>
                <a:gd name="T9" fmla="*/ 0 h 304"/>
                <a:gd name="T10" fmla="*/ 0 w 218"/>
                <a:gd name="T11" fmla="*/ 0 h 304"/>
                <a:gd name="T12" fmla="*/ 0 w 218"/>
                <a:gd name="T13" fmla="*/ 0 h 3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8"/>
                <a:gd name="T22" fmla="*/ 0 h 304"/>
                <a:gd name="T23" fmla="*/ 218 w 218"/>
                <a:gd name="T24" fmla="*/ 304 h 3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8" h="304">
                  <a:moveTo>
                    <a:pt x="82" y="55"/>
                  </a:moveTo>
                  <a:lnTo>
                    <a:pt x="218" y="304"/>
                  </a:lnTo>
                  <a:lnTo>
                    <a:pt x="192" y="304"/>
                  </a:lnTo>
                  <a:lnTo>
                    <a:pt x="109" y="277"/>
                  </a:lnTo>
                  <a:lnTo>
                    <a:pt x="137" y="277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5" name="Freeform 579"/>
            <p:cNvSpPr>
              <a:spLocks/>
            </p:cNvSpPr>
            <p:nvPr/>
          </p:nvSpPr>
          <p:spPr bwMode="auto">
            <a:xfrm>
              <a:off x="15" y="1357"/>
              <a:ext cx="5" cy="13"/>
            </a:xfrm>
            <a:custGeom>
              <a:avLst/>
              <a:gdLst>
                <a:gd name="T0" fmla="*/ 0 w 137"/>
                <a:gd name="T1" fmla="*/ 0 h 304"/>
                <a:gd name="T2" fmla="*/ 0 w 137"/>
                <a:gd name="T3" fmla="*/ 0 h 304"/>
                <a:gd name="T4" fmla="*/ 0 w 137"/>
                <a:gd name="T5" fmla="*/ 0 h 304"/>
                <a:gd name="T6" fmla="*/ 0 w 137"/>
                <a:gd name="T7" fmla="*/ 0 h 304"/>
                <a:gd name="T8" fmla="*/ 0 w 137"/>
                <a:gd name="T9" fmla="*/ 0 h 304"/>
                <a:gd name="T10" fmla="*/ 0 w 137"/>
                <a:gd name="T11" fmla="*/ 0 h 304"/>
                <a:gd name="T12" fmla="*/ 0 w 137"/>
                <a:gd name="T13" fmla="*/ 0 h 3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7"/>
                <a:gd name="T22" fmla="*/ 0 h 304"/>
                <a:gd name="T23" fmla="*/ 137 w 137"/>
                <a:gd name="T24" fmla="*/ 304 h 3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7" h="304">
                  <a:moveTo>
                    <a:pt x="82" y="55"/>
                  </a:moveTo>
                  <a:lnTo>
                    <a:pt x="137" y="304"/>
                  </a:lnTo>
                  <a:lnTo>
                    <a:pt x="110" y="304"/>
                  </a:lnTo>
                  <a:lnTo>
                    <a:pt x="28" y="277"/>
                  </a:lnTo>
                  <a:lnTo>
                    <a:pt x="54" y="277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6" name="Freeform 580"/>
            <p:cNvSpPr>
              <a:spLocks/>
            </p:cNvSpPr>
            <p:nvPr/>
          </p:nvSpPr>
          <p:spPr bwMode="auto">
            <a:xfrm>
              <a:off x="12" y="1359"/>
              <a:ext cx="3" cy="11"/>
            </a:xfrm>
            <a:custGeom>
              <a:avLst/>
              <a:gdLst>
                <a:gd name="T0" fmla="*/ 0 w 81"/>
                <a:gd name="T1" fmla="*/ 0 h 249"/>
                <a:gd name="T2" fmla="*/ 0 w 81"/>
                <a:gd name="T3" fmla="*/ 0 h 249"/>
                <a:gd name="T4" fmla="*/ 0 w 81"/>
                <a:gd name="T5" fmla="*/ 0 h 249"/>
                <a:gd name="T6" fmla="*/ 0 w 81"/>
                <a:gd name="T7" fmla="*/ 0 h 249"/>
                <a:gd name="T8" fmla="*/ 0 w 81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249"/>
                <a:gd name="T17" fmla="*/ 81 w 81"/>
                <a:gd name="T18" fmla="*/ 249 h 2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249">
                  <a:moveTo>
                    <a:pt x="81" y="110"/>
                  </a:moveTo>
                  <a:lnTo>
                    <a:pt x="26" y="249"/>
                  </a:lnTo>
                  <a:lnTo>
                    <a:pt x="0" y="222"/>
                  </a:lnTo>
                  <a:lnTo>
                    <a:pt x="54" y="0"/>
                  </a:lnTo>
                  <a:lnTo>
                    <a:pt x="81" y="11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7" name="Freeform 581"/>
            <p:cNvSpPr>
              <a:spLocks/>
            </p:cNvSpPr>
            <p:nvPr/>
          </p:nvSpPr>
          <p:spPr bwMode="auto">
            <a:xfrm>
              <a:off x="8" y="1357"/>
              <a:ext cx="4" cy="10"/>
            </a:xfrm>
            <a:custGeom>
              <a:avLst/>
              <a:gdLst>
                <a:gd name="T0" fmla="*/ 0 w 109"/>
                <a:gd name="T1" fmla="*/ 0 h 222"/>
                <a:gd name="T2" fmla="*/ 0 w 109"/>
                <a:gd name="T3" fmla="*/ 0 h 222"/>
                <a:gd name="T4" fmla="*/ 0 w 109"/>
                <a:gd name="T5" fmla="*/ 0 h 222"/>
                <a:gd name="T6" fmla="*/ 0 w 109"/>
                <a:gd name="T7" fmla="*/ 0 h 222"/>
                <a:gd name="T8" fmla="*/ 0 w 109"/>
                <a:gd name="T9" fmla="*/ 0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222"/>
                <a:gd name="T17" fmla="*/ 109 w 109"/>
                <a:gd name="T18" fmla="*/ 222 h 2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222">
                  <a:moveTo>
                    <a:pt x="81" y="55"/>
                  </a:moveTo>
                  <a:lnTo>
                    <a:pt x="109" y="138"/>
                  </a:lnTo>
                  <a:lnTo>
                    <a:pt x="81" y="222"/>
                  </a:lnTo>
                  <a:lnTo>
                    <a:pt x="0" y="0"/>
                  </a:lnTo>
                  <a:lnTo>
                    <a:pt x="81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8" name="Freeform 582"/>
            <p:cNvSpPr>
              <a:spLocks/>
            </p:cNvSpPr>
            <p:nvPr/>
          </p:nvSpPr>
          <p:spPr bwMode="auto">
            <a:xfrm>
              <a:off x="5" y="1359"/>
              <a:ext cx="4" cy="12"/>
            </a:xfrm>
            <a:custGeom>
              <a:avLst/>
              <a:gdLst>
                <a:gd name="T0" fmla="*/ 0 w 109"/>
                <a:gd name="T1" fmla="*/ 0 h 277"/>
                <a:gd name="T2" fmla="*/ 0 w 109"/>
                <a:gd name="T3" fmla="*/ 0 h 277"/>
                <a:gd name="T4" fmla="*/ 0 w 109"/>
                <a:gd name="T5" fmla="*/ 0 h 277"/>
                <a:gd name="T6" fmla="*/ 0 w 109"/>
                <a:gd name="T7" fmla="*/ 0 h 277"/>
                <a:gd name="T8" fmla="*/ 0 w 109"/>
                <a:gd name="T9" fmla="*/ 0 h 277"/>
                <a:gd name="T10" fmla="*/ 0 w 109"/>
                <a:gd name="T11" fmla="*/ 0 h 277"/>
                <a:gd name="T12" fmla="*/ 0 w 109"/>
                <a:gd name="T13" fmla="*/ 0 h 2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9"/>
                <a:gd name="T22" fmla="*/ 0 h 277"/>
                <a:gd name="T23" fmla="*/ 109 w 109"/>
                <a:gd name="T24" fmla="*/ 277 h 27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9" h="277">
                  <a:moveTo>
                    <a:pt x="109" y="110"/>
                  </a:moveTo>
                  <a:lnTo>
                    <a:pt x="83" y="277"/>
                  </a:lnTo>
                  <a:lnTo>
                    <a:pt x="55" y="277"/>
                  </a:lnTo>
                  <a:lnTo>
                    <a:pt x="0" y="222"/>
                  </a:lnTo>
                  <a:lnTo>
                    <a:pt x="27" y="222"/>
                  </a:lnTo>
                  <a:lnTo>
                    <a:pt x="83" y="0"/>
                  </a:lnTo>
                  <a:lnTo>
                    <a:pt x="109" y="11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9" name="Freeform 583"/>
            <p:cNvSpPr>
              <a:spLocks/>
            </p:cNvSpPr>
            <p:nvPr/>
          </p:nvSpPr>
          <p:spPr bwMode="auto">
            <a:xfrm>
              <a:off x="-10" y="1368"/>
              <a:ext cx="8" cy="2"/>
            </a:xfrm>
            <a:custGeom>
              <a:avLst/>
              <a:gdLst>
                <a:gd name="T0" fmla="*/ 0 w 219"/>
                <a:gd name="T1" fmla="*/ 0 h 55"/>
                <a:gd name="T2" fmla="*/ 0 w 219"/>
                <a:gd name="T3" fmla="*/ 0 h 55"/>
                <a:gd name="T4" fmla="*/ 0 w 219"/>
                <a:gd name="T5" fmla="*/ 0 h 55"/>
                <a:gd name="T6" fmla="*/ 0 w 219"/>
                <a:gd name="T7" fmla="*/ 0 h 55"/>
                <a:gd name="T8" fmla="*/ 0 w 219"/>
                <a:gd name="T9" fmla="*/ 0 h 55"/>
                <a:gd name="T10" fmla="*/ 0 w 219"/>
                <a:gd name="T11" fmla="*/ 0 h 55"/>
                <a:gd name="T12" fmla="*/ 0 w 219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9"/>
                <a:gd name="T22" fmla="*/ 0 h 55"/>
                <a:gd name="T23" fmla="*/ 219 w 219"/>
                <a:gd name="T24" fmla="*/ 55 h 5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9" h="55">
                  <a:moveTo>
                    <a:pt x="137" y="0"/>
                  </a:moveTo>
                  <a:lnTo>
                    <a:pt x="219" y="28"/>
                  </a:lnTo>
                  <a:lnTo>
                    <a:pt x="219" y="55"/>
                  </a:lnTo>
                  <a:lnTo>
                    <a:pt x="54" y="55"/>
                  </a:lnTo>
                  <a:lnTo>
                    <a:pt x="0" y="28"/>
                  </a:lnTo>
                  <a:lnTo>
                    <a:pt x="137" y="28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0" name="Freeform 584"/>
            <p:cNvSpPr>
              <a:spLocks/>
            </p:cNvSpPr>
            <p:nvPr/>
          </p:nvSpPr>
          <p:spPr bwMode="auto">
            <a:xfrm>
              <a:off x="-9" y="1362"/>
              <a:ext cx="6" cy="6"/>
            </a:xfrm>
            <a:custGeom>
              <a:avLst/>
              <a:gdLst>
                <a:gd name="T0" fmla="*/ 0 w 163"/>
                <a:gd name="T1" fmla="*/ 0 h 139"/>
                <a:gd name="T2" fmla="*/ 0 w 163"/>
                <a:gd name="T3" fmla="*/ 0 h 139"/>
                <a:gd name="T4" fmla="*/ 0 w 163"/>
                <a:gd name="T5" fmla="*/ 0 h 139"/>
                <a:gd name="T6" fmla="*/ 0 w 163"/>
                <a:gd name="T7" fmla="*/ 0 h 139"/>
                <a:gd name="T8" fmla="*/ 0 w 163"/>
                <a:gd name="T9" fmla="*/ 0 h 139"/>
                <a:gd name="T10" fmla="*/ 0 w 163"/>
                <a:gd name="T11" fmla="*/ 0 h 139"/>
                <a:gd name="T12" fmla="*/ 0 w 163"/>
                <a:gd name="T13" fmla="*/ 0 h 139"/>
                <a:gd name="T14" fmla="*/ 0 w 163"/>
                <a:gd name="T15" fmla="*/ 0 h 139"/>
                <a:gd name="T16" fmla="*/ 0 w 163"/>
                <a:gd name="T17" fmla="*/ 0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3"/>
                <a:gd name="T28" fmla="*/ 0 h 139"/>
                <a:gd name="T29" fmla="*/ 163 w 163"/>
                <a:gd name="T30" fmla="*/ 139 h 1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3" h="139">
                  <a:moveTo>
                    <a:pt x="163" y="55"/>
                  </a:moveTo>
                  <a:lnTo>
                    <a:pt x="163" y="84"/>
                  </a:lnTo>
                  <a:lnTo>
                    <a:pt x="81" y="84"/>
                  </a:lnTo>
                  <a:lnTo>
                    <a:pt x="81" y="139"/>
                  </a:lnTo>
                  <a:lnTo>
                    <a:pt x="0" y="139"/>
                  </a:lnTo>
                  <a:lnTo>
                    <a:pt x="0" y="28"/>
                  </a:lnTo>
                  <a:lnTo>
                    <a:pt x="109" y="28"/>
                  </a:lnTo>
                  <a:lnTo>
                    <a:pt x="109" y="0"/>
                  </a:lnTo>
                  <a:lnTo>
                    <a:pt x="163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1" name="Freeform 585"/>
            <p:cNvSpPr>
              <a:spLocks/>
            </p:cNvSpPr>
            <p:nvPr/>
          </p:nvSpPr>
          <p:spPr bwMode="auto">
            <a:xfrm>
              <a:off x="-9" y="1357"/>
              <a:ext cx="6" cy="5"/>
            </a:xfrm>
            <a:custGeom>
              <a:avLst/>
              <a:gdLst>
                <a:gd name="T0" fmla="*/ 0 w 163"/>
                <a:gd name="T1" fmla="*/ 0 h 110"/>
                <a:gd name="T2" fmla="*/ 0 w 163"/>
                <a:gd name="T3" fmla="*/ 0 h 110"/>
                <a:gd name="T4" fmla="*/ 0 w 163"/>
                <a:gd name="T5" fmla="*/ 0 h 110"/>
                <a:gd name="T6" fmla="*/ 0 w 163"/>
                <a:gd name="T7" fmla="*/ 0 h 110"/>
                <a:gd name="T8" fmla="*/ 0 w 163"/>
                <a:gd name="T9" fmla="*/ 0 h 110"/>
                <a:gd name="T10" fmla="*/ 0 w 163"/>
                <a:gd name="T11" fmla="*/ 0 h 110"/>
                <a:gd name="T12" fmla="*/ 0 w 163"/>
                <a:gd name="T13" fmla="*/ 0 h 110"/>
                <a:gd name="T14" fmla="*/ 0 w 163"/>
                <a:gd name="T15" fmla="*/ 0 h 110"/>
                <a:gd name="T16" fmla="*/ 0 w 163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3"/>
                <a:gd name="T28" fmla="*/ 0 h 110"/>
                <a:gd name="T29" fmla="*/ 163 w 163"/>
                <a:gd name="T30" fmla="*/ 110 h 1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3" h="110">
                  <a:moveTo>
                    <a:pt x="109" y="0"/>
                  </a:moveTo>
                  <a:lnTo>
                    <a:pt x="163" y="55"/>
                  </a:lnTo>
                  <a:lnTo>
                    <a:pt x="163" y="83"/>
                  </a:lnTo>
                  <a:lnTo>
                    <a:pt x="54" y="83"/>
                  </a:lnTo>
                  <a:lnTo>
                    <a:pt x="54" y="110"/>
                  </a:lnTo>
                  <a:lnTo>
                    <a:pt x="0" y="110"/>
                  </a:lnTo>
                  <a:lnTo>
                    <a:pt x="0" y="28"/>
                  </a:lnTo>
                  <a:lnTo>
                    <a:pt x="109" y="28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2" name="Freeform 586"/>
            <p:cNvSpPr>
              <a:spLocks/>
            </p:cNvSpPr>
            <p:nvPr/>
          </p:nvSpPr>
          <p:spPr bwMode="auto">
            <a:xfrm>
              <a:off x="-16" y="1357"/>
              <a:ext cx="4" cy="13"/>
            </a:xfrm>
            <a:custGeom>
              <a:avLst/>
              <a:gdLst>
                <a:gd name="T0" fmla="*/ 0 w 109"/>
                <a:gd name="T1" fmla="*/ 0 h 304"/>
                <a:gd name="T2" fmla="*/ 0 w 109"/>
                <a:gd name="T3" fmla="*/ 0 h 304"/>
                <a:gd name="T4" fmla="*/ 0 w 109"/>
                <a:gd name="T5" fmla="*/ 0 h 304"/>
                <a:gd name="T6" fmla="*/ 0 w 109"/>
                <a:gd name="T7" fmla="*/ 0 h 304"/>
                <a:gd name="T8" fmla="*/ 0 w 109"/>
                <a:gd name="T9" fmla="*/ 0 h 304"/>
                <a:gd name="T10" fmla="*/ 0 w 109"/>
                <a:gd name="T11" fmla="*/ 0 h 304"/>
                <a:gd name="T12" fmla="*/ 0 w 109"/>
                <a:gd name="T13" fmla="*/ 0 h 3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9"/>
                <a:gd name="T22" fmla="*/ 0 h 304"/>
                <a:gd name="T23" fmla="*/ 109 w 109"/>
                <a:gd name="T24" fmla="*/ 304 h 3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9" h="304">
                  <a:moveTo>
                    <a:pt x="109" y="55"/>
                  </a:moveTo>
                  <a:lnTo>
                    <a:pt x="109" y="304"/>
                  </a:lnTo>
                  <a:lnTo>
                    <a:pt x="55" y="304"/>
                  </a:lnTo>
                  <a:lnTo>
                    <a:pt x="0" y="277"/>
                  </a:lnTo>
                  <a:lnTo>
                    <a:pt x="27" y="277"/>
                  </a:lnTo>
                  <a:lnTo>
                    <a:pt x="27" y="0"/>
                  </a:lnTo>
                  <a:lnTo>
                    <a:pt x="109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3" name="Freeform 587"/>
            <p:cNvSpPr>
              <a:spLocks/>
            </p:cNvSpPr>
            <p:nvPr/>
          </p:nvSpPr>
          <p:spPr bwMode="auto">
            <a:xfrm>
              <a:off x="-25" y="1363"/>
              <a:ext cx="9" cy="7"/>
            </a:xfrm>
            <a:custGeom>
              <a:avLst/>
              <a:gdLst>
                <a:gd name="T0" fmla="*/ 0 w 219"/>
                <a:gd name="T1" fmla="*/ 0 h 166"/>
                <a:gd name="T2" fmla="*/ 0 w 219"/>
                <a:gd name="T3" fmla="*/ 0 h 166"/>
                <a:gd name="T4" fmla="*/ 0 w 219"/>
                <a:gd name="T5" fmla="*/ 0 h 166"/>
                <a:gd name="T6" fmla="*/ 0 w 219"/>
                <a:gd name="T7" fmla="*/ 0 h 166"/>
                <a:gd name="T8" fmla="*/ 0 w 219"/>
                <a:gd name="T9" fmla="*/ 0 h 166"/>
                <a:gd name="T10" fmla="*/ 0 w 219"/>
                <a:gd name="T11" fmla="*/ 0 h 166"/>
                <a:gd name="T12" fmla="*/ 0 w 219"/>
                <a:gd name="T13" fmla="*/ 0 h 166"/>
                <a:gd name="T14" fmla="*/ 0 w 219"/>
                <a:gd name="T15" fmla="*/ 0 h 166"/>
                <a:gd name="T16" fmla="*/ 0 w 219"/>
                <a:gd name="T17" fmla="*/ 0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"/>
                <a:gd name="T28" fmla="*/ 0 h 166"/>
                <a:gd name="T29" fmla="*/ 219 w 219"/>
                <a:gd name="T30" fmla="*/ 166 h 16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" h="166">
                  <a:moveTo>
                    <a:pt x="110" y="56"/>
                  </a:moveTo>
                  <a:lnTo>
                    <a:pt x="110" y="166"/>
                  </a:lnTo>
                  <a:lnTo>
                    <a:pt x="83" y="166"/>
                  </a:lnTo>
                  <a:lnTo>
                    <a:pt x="0" y="139"/>
                  </a:lnTo>
                  <a:lnTo>
                    <a:pt x="28" y="139"/>
                  </a:lnTo>
                  <a:lnTo>
                    <a:pt x="28" y="0"/>
                  </a:lnTo>
                  <a:lnTo>
                    <a:pt x="219" y="0"/>
                  </a:lnTo>
                  <a:lnTo>
                    <a:pt x="219" y="56"/>
                  </a:lnTo>
                  <a:lnTo>
                    <a:pt x="110" y="56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4" name="Freeform 588"/>
            <p:cNvSpPr>
              <a:spLocks/>
            </p:cNvSpPr>
            <p:nvPr/>
          </p:nvSpPr>
          <p:spPr bwMode="auto">
            <a:xfrm>
              <a:off x="-24" y="1357"/>
              <a:ext cx="3" cy="6"/>
            </a:xfrm>
            <a:custGeom>
              <a:avLst/>
              <a:gdLst>
                <a:gd name="T0" fmla="*/ 0 w 82"/>
                <a:gd name="T1" fmla="*/ 0 h 138"/>
                <a:gd name="T2" fmla="*/ 0 w 82"/>
                <a:gd name="T3" fmla="*/ 0 h 138"/>
                <a:gd name="T4" fmla="*/ 0 w 82"/>
                <a:gd name="T5" fmla="*/ 0 h 138"/>
                <a:gd name="T6" fmla="*/ 0 w 82"/>
                <a:gd name="T7" fmla="*/ 0 h 138"/>
                <a:gd name="T8" fmla="*/ 0 w 82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138"/>
                <a:gd name="T17" fmla="*/ 82 w 82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138">
                  <a:moveTo>
                    <a:pt x="82" y="55"/>
                  </a:moveTo>
                  <a:lnTo>
                    <a:pt x="82" y="138"/>
                  </a:lnTo>
                  <a:lnTo>
                    <a:pt x="0" y="138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5" name="Freeform 589"/>
            <p:cNvSpPr>
              <a:spLocks/>
            </p:cNvSpPr>
            <p:nvPr/>
          </p:nvSpPr>
          <p:spPr bwMode="auto">
            <a:xfrm>
              <a:off x="-35" y="1358"/>
              <a:ext cx="3" cy="3"/>
            </a:xfrm>
            <a:custGeom>
              <a:avLst/>
              <a:gdLst>
                <a:gd name="T0" fmla="*/ 0 w 82"/>
                <a:gd name="T1" fmla="*/ 0 h 55"/>
                <a:gd name="T2" fmla="*/ 0 w 82"/>
                <a:gd name="T3" fmla="*/ 0 h 55"/>
                <a:gd name="T4" fmla="*/ 0 w 82"/>
                <a:gd name="T5" fmla="*/ 0 h 55"/>
                <a:gd name="T6" fmla="*/ 0 w 82"/>
                <a:gd name="T7" fmla="*/ 0 h 55"/>
                <a:gd name="T8" fmla="*/ 0 w 8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55"/>
                <a:gd name="T17" fmla="*/ 82 w 82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55">
                  <a:moveTo>
                    <a:pt x="82" y="55"/>
                  </a:moveTo>
                  <a:lnTo>
                    <a:pt x="54" y="55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6" name="Freeform 590"/>
            <p:cNvSpPr>
              <a:spLocks/>
            </p:cNvSpPr>
            <p:nvPr/>
          </p:nvSpPr>
          <p:spPr bwMode="auto">
            <a:xfrm>
              <a:off x="-32" y="1357"/>
              <a:ext cx="6" cy="13"/>
            </a:xfrm>
            <a:custGeom>
              <a:avLst/>
              <a:gdLst>
                <a:gd name="T0" fmla="*/ 0 w 164"/>
                <a:gd name="T1" fmla="*/ 0 h 304"/>
                <a:gd name="T2" fmla="*/ 0 w 164"/>
                <a:gd name="T3" fmla="*/ 0 h 304"/>
                <a:gd name="T4" fmla="*/ 0 w 164"/>
                <a:gd name="T5" fmla="*/ 0 h 304"/>
                <a:gd name="T6" fmla="*/ 0 w 164"/>
                <a:gd name="T7" fmla="*/ 0 h 304"/>
                <a:gd name="T8" fmla="*/ 0 w 164"/>
                <a:gd name="T9" fmla="*/ 0 h 304"/>
                <a:gd name="T10" fmla="*/ 0 w 164"/>
                <a:gd name="T11" fmla="*/ 0 h 304"/>
                <a:gd name="T12" fmla="*/ 0 w 164"/>
                <a:gd name="T13" fmla="*/ 0 h 304"/>
                <a:gd name="T14" fmla="*/ 0 w 164"/>
                <a:gd name="T15" fmla="*/ 0 h 304"/>
                <a:gd name="T16" fmla="*/ 0 w 164"/>
                <a:gd name="T17" fmla="*/ 0 h 304"/>
                <a:gd name="T18" fmla="*/ 0 w 164"/>
                <a:gd name="T19" fmla="*/ 0 h 304"/>
                <a:gd name="T20" fmla="*/ 0 w 164"/>
                <a:gd name="T21" fmla="*/ 0 h 3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4"/>
                <a:gd name="T34" fmla="*/ 0 h 304"/>
                <a:gd name="T35" fmla="*/ 164 w 164"/>
                <a:gd name="T36" fmla="*/ 304 h 30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4" h="304">
                  <a:moveTo>
                    <a:pt x="164" y="83"/>
                  </a:moveTo>
                  <a:lnTo>
                    <a:pt x="81" y="83"/>
                  </a:lnTo>
                  <a:lnTo>
                    <a:pt x="81" y="304"/>
                  </a:lnTo>
                  <a:lnTo>
                    <a:pt x="0" y="277"/>
                  </a:lnTo>
                  <a:lnTo>
                    <a:pt x="27" y="277"/>
                  </a:lnTo>
                  <a:lnTo>
                    <a:pt x="27" y="28"/>
                  </a:lnTo>
                  <a:lnTo>
                    <a:pt x="109" y="28"/>
                  </a:lnTo>
                  <a:lnTo>
                    <a:pt x="109" y="0"/>
                  </a:lnTo>
                  <a:lnTo>
                    <a:pt x="164" y="55"/>
                  </a:lnTo>
                  <a:lnTo>
                    <a:pt x="164" y="83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7" name="Group 736"/>
          <p:cNvGrpSpPr>
            <a:grpSpLocks/>
          </p:cNvGrpSpPr>
          <p:nvPr/>
        </p:nvGrpSpPr>
        <p:grpSpPr bwMode="auto">
          <a:xfrm>
            <a:off x="3679825" y="1843088"/>
            <a:ext cx="884238" cy="446087"/>
            <a:chOff x="7" y="-98"/>
            <a:chExt cx="557" cy="281"/>
          </a:xfrm>
        </p:grpSpPr>
        <p:sp>
          <p:nvSpPr>
            <p:cNvPr id="13631" name="Freeform 592"/>
            <p:cNvSpPr>
              <a:spLocks/>
            </p:cNvSpPr>
            <p:nvPr/>
          </p:nvSpPr>
          <p:spPr bwMode="auto">
            <a:xfrm>
              <a:off x="7" y="-98"/>
              <a:ext cx="557" cy="281"/>
            </a:xfrm>
            <a:custGeom>
              <a:avLst/>
              <a:gdLst>
                <a:gd name="T0" fmla="*/ 0 w 16153"/>
                <a:gd name="T1" fmla="*/ 0 h 7026"/>
                <a:gd name="T2" fmla="*/ 0 w 16153"/>
                <a:gd name="T3" fmla="*/ 0 h 7026"/>
                <a:gd name="T4" fmla="*/ 0 w 16153"/>
                <a:gd name="T5" fmla="*/ 0 h 7026"/>
                <a:gd name="T6" fmla="*/ 0 w 16153"/>
                <a:gd name="T7" fmla="*/ 0 h 7026"/>
                <a:gd name="T8" fmla="*/ 0 w 16153"/>
                <a:gd name="T9" fmla="*/ 0 h 7026"/>
                <a:gd name="T10" fmla="*/ 0 w 16153"/>
                <a:gd name="T11" fmla="*/ 0 h 7026"/>
                <a:gd name="T12" fmla="*/ 0 w 16153"/>
                <a:gd name="T13" fmla="*/ 0 h 7026"/>
                <a:gd name="T14" fmla="*/ 0 w 16153"/>
                <a:gd name="T15" fmla="*/ 0 h 70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53"/>
                <a:gd name="T25" fmla="*/ 0 h 7026"/>
                <a:gd name="T26" fmla="*/ 16153 w 16153"/>
                <a:gd name="T27" fmla="*/ 7026 h 70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53" h="7026">
                  <a:moveTo>
                    <a:pt x="8870" y="187"/>
                  </a:moveTo>
                  <a:lnTo>
                    <a:pt x="16153" y="187"/>
                  </a:lnTo>
                  <a:lnTo>
                    <a:pt x="16153" y="7026"/>
                  </a:lnTo>
                  <a:lnTo>
                    <a:pt x="0" y="7026"/>
                  </a:lnTo>
                  <a:lnTo>
                    <a:pt x="0" y="187"/>
                  </a:lnTo>
                  <a:lnTo>
                    <a:pt x="5725" y="187"/>
                  </a:lnTo>
                  <a:lnTo>
                    <a:pt x="7794" y="0"/>
                  </a:lnTo>
                  <a:lnTo>
                    <a:pt x="8870" y="187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2" name="Freeform 593"/>
            <p:cNvSpPr>
              <a:spLocks/>
            </p:cNvSpPr>
            <p:nvPr/>
          </p:nvSpPr>
          <p:spPr bwMode="auto">
            <a:xfrm>
              <a:off x="57" y="-97"/>
              <a:ext cx="220" cy="28"/>
            </a:xfrm>
            <a:custGeom>
              <a:avLst/>
              <a:gdLst>
                <a:gd name="T0" fmla="*/ 0 w 6370"/>
                <a:gd name="T1" fmla="*/ 0 h 692"/>
                <a:gd name="T2" fmla="*/ 0 w 6370"/>
                <a:gd name="T3" fmla="*/ 0 h 692"/>
                <a:gd name="T4" fmla="*/ 0 w 6370"/>
                <a:gd name="T5" fmla="*/ 0 h 692"/>
                <a:gd name="T6" fmla="*/ 0 w 6370"/>
                <a:gd name="T7" fmla="*/ 0 h 692"/>
                <a:gd name="T8" fmla="*/ 0 w 6370"/>
                <a:gd name="T9" fmla="*/ 0 h 692"/>
                <a:gd name="T10" fmla="*/ 0 w 6370"/>
                <a:gd name="T11" fmla="*/ 0 h 692"/>
                <a:gd name="T12" fmla="*/ 0 w 6370"/>
                <a:gd name="T13" fmla="*/ 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70"/>
                <a:gd name="T22" fmla="*/ 0 h 692"/>
                <a:gd name="T23" fmla="*/ 6370 w 6370"/>
                <a:gd name="T24" fmla="*/ 692 h 69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70" h="692">
                  <a:moveTo>
                    <a:pt x="6370" y="0"/>
                  </a:moveTo>
                  <a:lnTo>
                    <a:pt x="1532" y="533"/>
                  </a:lnTo>
                  <a:lnTo>
                    <a:pt x="107" y="692"/>
                  </a:lnTo>
                  <a:lnTo>
                    <a:pt x="0" y="639"/>
                  </a:lnTo>
                  <a:lnTo>
                    <a:pt x="6342" y="0"/>
                  </a:lnTo>
                  <a:lnTo>
                    <a:pt x="6370" y="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3" name="Freeform 594"/>
            <p:cNvSpPr>
              <a:spLocks/>
            </p:cNvSpPr>
            <p:nvPr/>
          </p:nvSpPr>
          <p:spPr bwMode="auto">
            <a:xfrm>
              <a:off x="278" y="-97"/>
              <a:ext cx="245" cy="61"/>
            </a:xfrm>
            <a:custGeom>
              <a:avLst/>
              <a:gdLst>
                <a:gd name="T0" fmla="*/ 0 w 7096"/>
                <a:gd name="T1" fmla="*/ 0 h 1517"/>
                <a:gd name="T2" fmla="*/ 0 w 7096"/>
                <a:gd name="T3" fmla="*/ 0 h 1517"/>
                <a:gd name="T4" fmla="*/ 0 w 7096"/>
                <a:gd name="T5" fmla="*/ 0 h 1517"/>
                <a:gd name="T6" fmla="*/ 0 w 7096"/>
                <a:gd name="T7" fmla="*/ 0 h 1517"/>
                <a:gd name="T8" fmla="*/ 0 w 7096"/>
                <a:gd name="T9" fmla="*/ 0 h 1517"/>
                <a:gd name="T10" fmla="*/ 0 w 7096"/>
                <a:gd name="T11" fmla="*/ 0 h 1517"/>
                <a:gd name="T12" fmla="*/ 0 w 7096"/>
                <a:gd name="T13" fmla="*/ 0 h 1517"/>
                <a:gd name="T14" fmla="*/ 0 w 7096"/>
                <a:gd name="T15" fmla="*/ 0 h 1517"/>
                <a:gd name="T16" fmla="*/ 0 w 7096"/>
                <a:gd name="T17" fmla="*/ 0 h 1517"/>
                <a:gd name="T18" fmla="*/ 0 w 7096"/>
                <a:gd name="T19" fmla="*/ 0 h 15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096"/>
                <a:gd name="T31" fmla="*/ 0 h 1517"/>
                <a:gd name="T32" fmla="*/ 7096 w 7096"/>
                <a:gd name="T33" fmla="*/ 1517 h 15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096" h="1517">
                  <a:moveTo>
                    <a:pt x="7096" y="1464"/>
                  </a:moveTo>
                  <a:lnTo>
                    <a:pt x="6934" y="1517"/>
                  </a:lnTo>
                  <a:lnTo>
                    <a:pt x="6880" y="1491"/>
                  </a:lnTo>
                  <a:lnTo>
                    <a:pt x="4946" y="1065"/>
                  </a:lnTo>
                  <a:lnTo>
                    <a:pt x="3038" y="666"/>
                  </a:lnTo>
                  <a:lnTo>
                    <a:pt x="672" y="160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274" y="878"/>
                  </a:lnTo>
                  <a:lnTo>
                    <a:pt x="7096" y="146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4" name="Freeform 595"/>
            <p:cNvSpPr>
              <a:spLocks/>
            </p:cNvSpPr>
            <p:nvPr/>
          </p:nvSpPr>
          <p:spPr bwMode="auto">
            <a:xfrm>
              <a:off x="63" y="-95"/>
              <a:ext cx="452" cy="115"/>
            </a:xfrm>
            <a:custGeom>
              <a:avLst/>
              <a:gdLst>
                <a:gd name="T0" fmla="*/ 0 w 13116"/>
                <a:gd name="T1" fmla="*/ 0 h 2874"/>
                <a:gd name="T2" fmla="*/ 0 w 13116"/>
                <a:gd name="T3" fmla="*/ 0 h 2874"/>
                <a:gd name="T4" fmla="*/ 0 w 13116"/>
                <a:gd name="T5" fmla="*/ 0 h 2874"/>
                <a:gd name="T6" fmla="*/ 0 w 13116"/>
                <a:gd name="T7" fmla="*/ 0 h 2874"/>
                <a:gd name="T8" fmla="*/ 0 w 13116"/>
                <a:gd name="T9" fmla="*/ 0 h 2874"/>
                <a:gd name="T10" fmla="*/ 0 w 13116"/>
                <a:gd name="T11" fmla="*/ 0 h 2874"/>
                <a:gd name="T12" fmla="*/ 0 w 13116"/>
                <a:gd name="T13" fmla="*/ 0 h 2874"/>
                <a:gd name="T14" fmla="*/ 0 w 13116"/>
                <a:gd name="T15" fmla="*/ 0 h 2874"/>
                <a:gd name="T16" fmla="*/ 0 w 13116"/>
                <a:gd name="T17" fmla="*/ 0 h 2874"/>
                <a:gd name="T18" fmla="*/ 0 w 13116"/>
                <a:gd name="T19" fmla="*/ 0 h 2874"/>
                <a:gd name="T20" fmla="*/ 0 w 13116"/>
                <a:gd name="T21" fmla="*/ 0 h 2874"/>
                <a:gd name="T22" fmla="*/ 0 w 13116"/>
                <a:gd name="T23" fmla="*/ 0 h 2874"/>
                <a:gd name="T24" fmla="*/ 0 w 13116"/>
                <a:gd name="T25" fmla="*/ 0 h 2874"/>
                <a:gd name="T26" fmla="*/ 0 w 13116"/>
                <a:gd name="T27" fmla="*/ 0 h 2874"/>
                <a:gd name="T28" fmla="*/ 0 w 13116"/>
                <a:gd name="T29" fmla="*/ 0 h 2874"/>
                <a:gd name="T30" fmla="*/ 0 w 13116"/>
                <a:gd name="T31" fmla="*/ 0 h 2874"/>
                <a:gd name="T32" fmla="*/ 0 w 13116"/>
                <a:gd name="T33" fmla="*/ 0 h 2874"/>
                <a:gd name="T34" fmla="*/ 0 w 13116"/>
                <a:gd name="T35" fmla="*/ 0 h 2874"/>
                <a:gd name="T36" fmla="*/ 0 w 13116"/>
                <a:gd name="T37" fmla="*/ 0 h 2874"/>
                <a:gd name="T38" fmla="*/ 0 w 13116"/>
                <a:gd name="T39" fmla="*/ 0 h 2874"/>
                <a:gd name="T40" fmla="*/ 0 w 13116"/>
                <a:gd name="T41" fmla="*/ 0 h 2874"/>
                <a:gd name="T42" fmla="*/ 0 w 13116"/>
                <a:gd name="T43" fmla="*/ 0 h 2874"/>
                <a:gd name="T44" fmla="*/ 0 w 13116"/>
                <a:gd name="T45" fmla="*/ 0 h 2874"/>
                <a:gd name="T46" fmla="*/ 0 w 13116"/>
                <a:gd name="T47" fmla="*/ 0 h 2874"/>
                <a:gd name="T48" fmla="*/ 0 w 13116"/>
                <a:gd name="T49" fmla="*/ 0 h 2874"/>
                <a:gd name="T50" fmla="*/ 0 w 13116"/>
                <a:gd name="T51" fmla="*/ 0 h 2874"/>
                <a:gd name="T52" fmla="*/ 0 w 13116"/>
                <a:gd name="T53" fmla="*/ 0 h 2874"/>
                <a:gd name="T54" fmla="*/ 0 w 13116"/>
                <a:gd name="T55" fmla="*/ 0 h 2874"/>
                <a:gd name="T56" fmla="*/ 0 w 13116"/>
                <a:gd name="T57" fmla="*/ 0 h 2874"/>
                <a:gd name="T58" fmla="*/ 0 w 13116"/>
                <a:gd name="T59" fmla="*/ 0 h 2874"/>
                <a:gd name="T60" fmla="*/ 0 w 13116"/>
                <a:gd name="T61" fmla="*/ 0 h 2874"/>
                <a:gd name="T62" fmla="*/ 0 w 13116"/>
                <a:gd name="T63" fmla="*/ 0 h 2874"/>
                <a:gd name="T64" fmla="*/ 0 w 13116"/>
                <a:gd name="T65" fmla="*/ 0 h 2874"/>
                <a:gd name="T66" fmla="*/ 0 w 13116"/>
                <a:gd name="T67" fmla="*/ 0 h 2874"/>
                <a:gd name="T68" fmla="*/ 0 w 13116"/>
                <a:gd name="T69" fmla="*/ 0 h 2874"/>
                <a:gd name="T70" fmla="*/ 0 w 13116"/>
                <a:gd name="T71" fmla="*/ 0 h 2874"/>
                <a:gd name="T72" fmla="*/ 0 w 13116"/>
                <a:gd name="T73" fmla="*/ 0 h 2874"/>
                <a:gd name="T74" fmla="*/ 0 w 13116"/>
                <a:gd name="T75" fmla="*/ 0 h 2874"/>
                <a:gd name="T76" fmla="*/ 0 w 13116"/>
                <a:gd name="T77" fmla="*/ 0 h 28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116"/>
                <a:gd name="T118" fmla="*/ 0 h 2874"/>
                <a:gd name="T119" fmla="*/ 13116 w 13116"/>
                <a:gd name="T120" fmla="*/ 2874 h 287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116" h="2874">
                  <a:moveTo>
                    <a:pt x="5779" y="81"/>
                  </a:moveTo>
                  <a:lnTo>
                    <a:pt x="4220" y="266"/>
                  </a:lnTo>
                  <a:lnTo>
                    <a:pt x="4192" y="293"/>
                  </a:lnTo>
                  <a:lnTo>
                    <a:pt x="4192" y="453"/>
                  </a:lnTo>
                  <a:lnTo>
                    <a:pt x="4247" y="559"/>
                  </a:lnTo>
                  <a:lnTo>
                    <a:pt x="4381" y="613"/>
                  </a:lnTo>
                  <a:lnTo>
                    <a:pt x="5106" y="506"/>
                  </a:lnTo>
                  <a:lnTo>
                    <a:pt x="6692" y="320"/>
                  </a:lnTo>
                  <a:lnTo>
                    <a:pt x="6719" y="266"/>
                  </a:lnTo>
                  <a:lnTo>
                    <a:pt x="6746" y="213"/>
                  </a:lnTo>
                  <a:lnTo>
                    <a:pt x="6746" y="107"/>
                  </a:lnTo>
                  <a:lnTo>
                    <a:pt x="8574" y="506"/>
                  </a:lnTo>
                  <a:lnTo>
                    <a:pt x="9810" y="745"/>
                  </a:lnTo>
                  <a:lnTo>
                    <a:pt x="7338" y="1118"/>
                  </a:lnTo>
                  <a:lnTo>
                    <a:pt x="7338" y="1145"/>
                  </a:lnTo>
                  <a:lnTo>
                    <a:pt x="7338" y="1331"/>
                  </a:lnTo>
                  <a:lnTo>
                    <a:pt x="7338" y="1358"/>
                  </a:lnTo>
                  <a:lnTo>
                    <a:pt x="7391" y="1464"/>
                  </a:lnTo>
                  <a:lnTo>
                    <a:pt x="7580" y="1491"/>
                  </a:lnTo>
                  <a:lnTo>
                    <a:pt x="10025" y="1091"/>
                  </a:lnTo>
                  <a:lnTo>
                    <a:pt x="10213" y="1065"/>
                  </a:lnTo>
                  <a:lnTo>
                    <a:pt x="10266" y="985"/>
                  </a:lnTo>
                  <a:lnTo>
                    <a:pt x="10266" y="853"/>
                  </a:lnTo>
                  <a:lnTo>
                    <a:pt x="13116" y="1464"/>
                  </a:lnTo>
                  <a:lnTo>
                    <a:pt x="12229" y="1623"/>
                  </a:lnTo>
                  <a:lnTo>
                    <a:pt x="7982" y="2369"/>
                  </a:lnTo>
                  <a:lnTo>
                    <a:pt x="5080" y="2874"/>
                  </a:lnTo>
                  <a:lnTo>
                    <a:pt x="2311" y="1650"/>
                  </a:lnTo>
                  <a:lnTo>
                    <a:pt x="0" y="666"/>
                  </a:lnTo>
                  <a:lnTo>
                    <a:pt x="3010" y="320"/>
                  </a:lnTo>
                  <a:lnTo>
                    <a:pt x="3897" y="240"/>
                  </a:lnTo>
                  <a:lnTo>
                    <a:pt x="4059" y="213"/>
                  </a:lnTo>
                  <a:lnTo>
                    <a:pt x="4139" y="213"/>
                  </a:lnTo>
                  <a:lnTo>
                    <a:pt x="4543" y="160"/>
                  </a:lnTo>
                  <a:lnTo>
                    <a:pt x="6181" y="0"/>
                  </a:lnTo>
                  <a:lnTo>
                    <a:pt x="6396" y="28"/>
                  </a:lnTo>
                  <a:lnTo>
                    <a:pt x="5779" y="81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5" name="Freeform 596"/>
            <p:cNvSpPr>
              <a:spLocks/>
            </p:cNvSpPr>
            <p:nvPr/>
          </p:nvSpPr>
          <p:spPr bwMode="auto">
            <a:xfrm>
              <a:off x="211" y="-92"/>
              <a:ext cx="80" cy="11"/>
            </a:xfrm>
            <a:custGeom>
              <a:avLst/>
              <a:gdLst>
                <a:gd name="T0" fmla="*/ 0 w 2311"/>
                <a:gd name="T1" fmla="*/ 0 h 292"/>
                <a:gd name="T2" fmla="*/ 0 w 2311"/>
                <a:gd name="T3" fmla="*/ 0 h 292"/>
                <a:gd name="T4" fmla="*/ 0 w 2311"/>
                <a:gd name="T5" fmla="*/ 0 h 292"/>
                <a:gd name="T6" fmla="*/ 0 w 2311"/>
                <a:gd name="T7" fmla="*/ 0 h 292"/>
                <a:gd name="T8" fmla="*/ 0 w 2311"/>
                <a:gd name="T9" fmla="*/ 0 h 292"/>
                <a:gd name="T10" fmla="*/ 0 w 2311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11"/>
                <a:gd name="T19" fmla="*/ 0 h 292"/>
                <a:gd name="T20" fmla="*/ 2311 w 2311"/>
                <a:gd name="T21" fmla="*/ 292 h 2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11" h="292">
                  <a:moveTo>
                    <a:pt x="2311" y="27"/>
                  </a:moveTo>
                  <a:lnTo>
                    <a:pt x="107" y="292"/>
                  </a:lnTo>
                  <a:lnTo>
                    <a:pt x="0" y="239"/>
                  </a:lnTo>
                  <a:lnTo>
                    <a:pt x="2176" y="0"/>
                  </a:lnTo>
                  <a:lnTo>
                    <a:pt x="2311" y="27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6" name="Freeform 597"/>
            <p:cNvSpPr>
              <a:spLocks/>
            </p:cNvSpPr>
            <p:nvPr/>
          </p:nvSpPr>
          <p:spPr bwMode="auto">
            <a:xfrm>
              <a:off x="215" y="-90"/>
              <a:ext cx="80" cy="15"/>
            </a:xfrm>
            <a:custGeom>
              <a:avLst/>
              <a:gdLst>
                <a:gd name="T0" fmla="*/ 0 w 2312"/>
                <a:gd name="T1" fmla="*/ 0 h 373"/>
                <a:gd name="T2" fmla="*/ 0 w 2312"/>
                <a:gd name="T3" fmla="*/ 0 h 373"/>
                <a:gd name="T4" fmla="*/ 0 w 2312"/>
                <a:gd name="T5" fmla="*/ 0 h 373"/>
                <a:gd name="T6" fmla="*/ 0 w 2312"/>
                <a:gd name="T7" fmla="*/ 0 h 373"/>
                <a:gd name="T8" fmla="*/ 0 w 2312"/>
                <a:gd name="T9" fmla="*/ 0 h 373"/>
                <a:gd name="T10" fmla="*/ 0 w 2312"/>
                <a:gd name="T11" fmla="*/ 0 h 373"/>
                <a:gd name="T12" fmla="*/ 0 w 2312"/>
                <a:gd name="T13" fmla="*/ 0 h 373"/>
                <a:gd name="T14" fmla="*/ 0 w 2312"/>
                <a:gd name="T15" fmla="*/ 0 h 373"/>
                <a:gd name="T16" fmla="*/ 0 w 2312"/>
                <a:gd name="T17" fmla="*/ 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12"/>
                <a:gd name="T28" fmla="*/ 0 h 373"/>
                <a:gd name="T29" fmla="*/ 2312 w 2312"/>
                <a:gd name="T30" fmla="*/ 373 h 3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12" h="373">
                  <a:moveTo>
                    <a:pt x="2312" y="80"/>
                  </a:moveTo>
                  <a:lnTo>
                    <a:pt x="2285" y="80"/>
                  </a:lnTo>
                  <a:lnTo>
                    <a:pt x="2285" y="106"/>
                  </a:lnTo>
                  <a:lnTo>
                    <a:pt x="0" y="373"/>
                  </a:lnTo>
                  <a:lnTo>
                    <a:pt x="28" y="266"/>
                  </a:lnTo>
                  <a:lnTo>
                    <a:pt x="2150" y="0"/>
                  </a:lnTo>
                  <a:lnTo>
                    <a:pt x="2258" y="0"/>
                  </a:lnTo>
                  <a:lnTo>
                    <a:pt x="2285" y="0"/>
                  </a:lnTo>
                  <a:lnTo>
                    <a:pt x="2312" y="8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7" name="Freeform 598"/>
            <p:cNvSpPr>
              <a:spLocks/>
            </p:cNvSpPr>
            <p:nvPr/>
          </p:nvSpPr>
          <p:spPr bwMode="auto">
            <a:xfrm>
              <a:off x="236" y="-88"/>
              <a:ext cx="327" cy="227"/>
            </a:xfrm>
            <a:custGeom>
              <a:avLst/>
              <a:gdLst>
                <a:gd name="T0" fmla="*/ 0 w 9488"/>
                <a:gd name="T1" fmla="*/ 0 h 5669"/>
                <a:gd name="T2" fmla="*/ 0 w 9488"/>
                <a:gd name="T3" fmla="*/ 0 h 5669"/>
                <a:gd name="T4" fmla="*/ 0 w 9488"/>
                <a:gd name="T5" fmla="*/ 0 h 5669"/>
                <a:gd name="T6" fmla="*/ 0 w 9488"/>
                <a:gd name="T7" fmla="*/ 0 h 5669"/>
                <a:gd name="T8" fmla="*/ 0 w 9488"/>
                <a:gd name="T9" fmla="*/ 0 h 5669"/>
                <a:gd name="T10" fmla="*/ 0 w 9488"/>
                <a:gd name="T11" fmla="*/ 0 h 5669"/>
                <a:gd name="T12" fmla="*/ 0 w 9488"/>
                <a:gd name="T13" fmla="*/ 0 h 5669"/>
                <a:gd name="T14" fmla="*/ 0 w 9488"/>
                <a:gd name="T15" fmla="*/ 0 h 5669"/>
                <a:gd name="T16" fmla="*/ 0 w 9488"/>
                <a:gd name="T17" fmla="*/ 0 h 5669"/>
                <a:gd name="T18" fmla="*/ 0 w 9488"/>
                <a:gd name="T19" fmla="*/ 0 h 5669"/>
                <a:gd name="T20" fmla="*/ 0 w 9488"/>
                <a:gd name="T21" fmla="*/ 0 h 5669"/>
                <a:gd name="T22" fmla="*/ 0 w 9488"/>
                <a:gd name="T23" fmla="*/ 0 h 5669"/>
                <a:gd name="T24" fmla="*/ 0 w 9488"/>
                <a:gd name="T25" fmla="*/ 0 h 5669"/>
                <a:gd name="T26" fmla="*/ 0 w 9488"/>
                <a:gd name="T27" fmla="*/ 0 h 5669"/>
                <a:gd name="T28" fmla="*/ 0 w 9488"/>
                <a:gd name="T29" fmla="*/ 0 h 5669"/>
                <a:gd name="T30" fmla="*/ 0 w 9488"/>
                <a:gd name="T31" fmla="*/ 0 h 5669"/>
                <a:gd name="T32" fmla="*/ 0 w 9488"/>
                <a:gd name="T33" fmla="*/ 0 h 56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488"/>
                <a:gd name="T52" fmla="*/ 0 h 5669"/>
                <a:gd name="T53" fmla="*/ 9488 w 9488"/>
                <a:gd name="T54" fmla="*/ 5669 h 56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488" h="5669">
                  <a:moveTo>
                    <a:pt x="9488" y="0"/>
                  </a:moveTo>
                  <a:lnTo>
                    <a:pt x="9488" y="3486"/>
                  </a:lnTo>
                  <a:lnTo>
                    <a:pt x="1237" y="5669"/>
                  </a:lnTo>
                  <a:lnTo>
                    <a:pt x="0" y="4923"/>
                  </a:lnTo>
                  <a:lnTo>
                    <a:pt x="0" y="4897"/>
                  </a:lnTo>
                  <a:lnTo>
                    <a:pt x="646" y="5296"/>
                  </a:lnTo>
                  <a:lnTo>
                    <a:pt x="2366" y="4870"/>
                  </a:lnTo>
                  <a:lnTo>
                    <a:pt x="2904" y="5136"/>
                  </a:lnTo>
                  <a:lnTo>
                    <a:pt x="3952" y="4844"/>
                  </a:lnTo>
                  <a:lnTo>
                    <a:pt x="3952" y="4604"/>
                  </a:lnTo>
                  <a:lnTo>
                    <a:pt x="3763" y="4498"/>
                  </a:lnTo>
                  <a:lnTo>
                    <a:pt x="7875" y="3486"/>
                  </a:lnTo>
                  <a:lnTo>
                    <a:pt x="7875" y="2714"/>
                  </a:lnTo>
                  <a:lnTo>
                    <a:pt x="8413" y="2581"/>
                  </a:lnTo>
                  <a:lnTo>
                    <a:pt x="8413" y="1251"/>
                  </a:lnTo>
                  <a:lnTo>
                    <a:pt x="2366" y="0"/>
                  </a:lnTo>
                  <a:lnTo>
                    <a:pt x="9488" y="0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8" name="Freeform 599"/>
            <p:cNvSpPr>
              <a:spLocks/>
            </p:cNvSpPr>
            <p:nvPr/>
          </p:nvSpPr>
          <p:spPr bwMode="auto">
            <a:xfrm>
              <a:off x="8" y="-88"/>
              <a:ext cx="182" cy="95"/>
            </a:xfrm>
            <a:custGeom>
              <a:avLst/>
              <a:gdLst>
                <a:gd name="T0" fmla="*/ 0 w 5295"/>
                <a:gd name="T1" fmla="*/ 0 h 2369"/>
                <a:gd name="T2" fmla="*/ 0 w 5295"/>
                <a:gd name="T3" fmla="*/ 0 h 2369"/>
                <a:gd name="T4" fmla="*/ 0 w 5295"/>
                <a:gd name="T5" fmla="*/ 0 h 2369"/>
                <a:gd name="T6" fmla="*/ 0 w 5295"/>
                <a:gd name="T7" fmla="*/ 0 h 2369"/>
                <a:gd name="T8" fmla="*/ 0 w 5295"/>
                <a:gd name="T9" fmla="*/ 0 h 2369"/>
                <a:gd name="T10" fmla="*/ 0 w 5295"/>
                <a:gd name="T11" fmla="*/ 0 h 2369"/>
                <a:gd name="T12" fmla="*/ 0 w 5295"/>
                <a:gd name="T13" fmla="*/ 0 h 2369"/>
                <a:gd name="T14" fmla="*/ 0 w 5295"/>
                <a:gd name="T15" fmla="*/ 0 h 2369"/>
                <a:gd name="T16" fmla="*/ 0 w 5295"/>
                <a:gd name="T17" fmla="*/ 0 h 2369"/>
                <a:gd name="T18" fmla="*/ 0 w 5295"/>
                <a:gd name="T19" fmla="*/ 0 h 23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95"/>
                <a:gd name="T31" fmla="*/ 0 h 2369"/>
                <a:gd name="T32" fmla="*/ 5295 w 5295"/>
                <a:gd name="T33" fmla="*/ 2369 h 236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95" h="2369">
                  <a:moveTo>
                    <a:pt x="1344" y="373"/>
                  </a:moveTo>
                  <a:lnTo>
                    <a:pt x="1344" y="1517"/>
                  </a:lnTo>
                  <a:lnTo>
                    <a:pt x="2043" y="1916"/>
                  </a:lnTo>
                  <a:lnTo>
                    <a:pt x="2043" y="2209"/>
                  </a:lnTo>
                  <a:lnTo>
                    <a:pt x="2285" y="2369"/>
                  </a:lnTo>
                  <a:lnTo>
                    <a:pt x="0" y="1011"/>
                  </a:lnTo>
                  <a:lnTo>
                    <a:pt x="0" y="0"/>
                  </a:lnTo>
                  <a:lnTo>
                    <a:pt x="5295" y="0"/>
                  </a:lnTo>
                  <a:lnTo>
                    <a:pt x="1344" y="373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9" name="Freeform 600"/>
            <p:cNvSpPr>
              <a:spLocks/>
            </p:cNvSpPr>
            <p:nvPr/>
          </p:nvSpPr>
          <p:spPr bwMode="auto">
            <a:xfrm>
              <a:off x="215" y="-85"/>
              <a:ext cx="78" cy="13"/>
            </a:xfrm>
            <a:custGeom>
              <a:avLst/>
              <a:gdLst>
                <a:gd name="T0" fmla="*/ 0 w 2284"/>
                <a:gd name="T1" fmla="*/ 0 h 319"/>
                <a:gd name="T2" fmla="*/ 0 w 2284"/>
                <a:gd name="T3" fmla="*/ 0 h 319"/>
                <a:gd name="T4" fmla="*/ 0 w 2284"/>
                <a:gd name="T5" fmla="*/ 0 h 319"/>
                <a:gd name="T6" fmla="*/ 0 w 2284"/>
                <a:gd name="T7" fmla="*/ 0 h 319"/>
                <a:gd name="T8" fmla="*/ 0 w 2284"/>
                <a:gd name="T9" fmla="*/ 0 h 319"/>
                <a:gd name="T10" fmla="*/ 0 w 2284"/>
                <a:gd name="T11" fmla="*/ 0 h 319"/>
                <a:gd name="T12" fmla="*/ 0 w 2284"/>
                <a:gd name="T13" fmla="*/ 0 h 3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84"/>
                <a:gd name="T22" fmla="*/ 0 h 319"/>
                <a:gd name="T23" fmla="*/ 2284 w 2284"/>
                <a:gd name="T24" fmla="*/ 319 h 3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84" h="319">
                  <a:moveTo>
                    <a:pt x="2284" y="53"/>
                  </a:moveTo>
                  <a:lnTo>
                    <a:pt x="0" y="319"/>
                  </a:lnTo>
                  <a:lnTo>
                    <a:pt x="0" y="266"/>
                  </a:lnTo>
                  <a:lnTo>
                    <a:pt x="2204" y="0"/>
                  </a:lnTo>
                  <a:lnTo>
                    <a:pt x="2257" y="0"/>
                  </a:lnTo>
                  <a:lnTo>
                    <a:pt x="2284" y="0"/>
                  </a:lnTo>
                  <a:lnTo>
                    <a:pt x="2284" y="5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0" name="Freeform 601"/>
            <p:cNvSpPr>
              <a:spLocks/>
            </p:cNvSpPr>
            <p:nvPr/>
          </p:nvSpPr>
          <p:spPr bwMode="auto">
            <a:xfrm>
              <a:off x="209" y="-82"/>
              <a:ext cx="6" cy="10"/>
            </a:xfrm>
            <a:custGeom>
              <a:avLst/>
              <a:gdLst>
                <a:gd name="T0" fmla="*/ 0 w 161"/>
                <a:gd name="T1" fmla="*/ 0 h 239"/>
                <a:gd name="T2" fmla="*/ 0 w 161"/>
                <a:gd name="T3" fmla="*/ 0 h 239"/>
                <a:gd name="T4" fmla="*/ 0 w 161"/>
                <a:gd name="T5" fmla="*/ 0 h 239"/>
                <a:gd name="T6" fmla="*/ 0 w 161"/>
                <a:gd name="T7" fmla="*/ 0 h 239"/>
                <a:gd name="T8" fmla="*/ 0 w 161"/>
                <a:gd name="T9" fmla="*/ 0 h 239"/>
                <a:gd name="T10" fmla="*/ 0 w 161"/>
                <a:gd name="T11" fmla="*/ 0 h 239"/>
                <a:gd name="T12" fmla="*/ 0 w 161"/>
                <a:gd name="T13" fmla="*/ 0 h 239"/>
                <a:gd name="T14" fmla="*/ 0 w 161"/>
                <a:gd name="T15" fmla="*/ 0 h 239"/>
                <a:gd name="T16" fmla="*/ 0 w 161"/>
                <a:gd name="T17" fmla="*/ 0 h 239"/>
                <a:gd name="T18" fmla="*/ 0 w 161"/>
                <a:gd name="T19" fmla="*/ 0 h 239"/>
                <a:gd name="T20" fmla="*/ 0 w 161"/>
                <a:gd name="T21" fmla="*/ 0 h 2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1"/>
                <a:gd name="T34" fmla="*/ 0 h 239"/>
                <a:gd name="T35" fmla="*/ 161 w 161"/>
                <a:gd name="T36" fmla="*/ 239 h 2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1" h="239">
                  <a:moveTo>
                    <a:pt x="161" y="53"/>
                  </a:moveTo>
                  <a:lnTo>
                    <a:pt x="161" y="160"/>
                  </a:lnTo>
                  <a:lnTo>
                    <a:pt x="107" y="213"/>
                  </a:lnTo>
                  <a:lnTo>
                    <a:pt x="107" y="239"/>
                  </a:lnTo>
                  <a:lnTo>
                    <a:pt x="80" y="239"/>
                  </a:lnTo>
                  <a:lnTo>
                    <a:pt x="26" y="213"/>
                  </a:lnTo>
                  <a:lnTo>
                    <a:pt x="0" y="133"/>
                  </a:lnTo>
                  <a:lnTo>
                    <a:pt x="0" y="0"/>
                  </a:lnTo>
                  <a:lnTo>
                    <a:pt x="161" y="26"/>
                  </a:lnTo>
                  <a:lnTo>
                    <a:pt x="161" y="5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1" name="Freeform 602"/>
            <p:cNvSpPr>
              <a:spLocks/>
            </p:cNvSpPr>
            <p:nvPr/>
          </p:nvSpPr>
          <p:spPr bwMode="auto">
            <a:xfrm>
              <a:off x="103" y="-78"/>
              <a:ext cx="72" cy="22"/>
            </a:xfrm>
            <a:custGeom>
              <a:avLst/>
              <a:gdLst>
                <a:gd name="T0" fmla="*/ 0 w 2069"/>
                <a:gd name="T1" fmla="*/ 0 h 533"/>
                <a:gd name="T2" fmla="*/ 0 w 2069"/>
                <a:gd name="T3" fmla="*/ 0 h 533"/>
                <a:gd name="T4" fmla="*/ 0 w 2069"/>
                <a:gd name="T5" fmla="*/ 0 h 533"/>
                <a:gd name="T6" fmla="*/ 0 w 2069"/>
                <a:gd name="T7" fmla="*/ 0 h 533"/>
                <a:gd name="T8" fmla="*/ 0 w 2069"/>
                <a:gd name="T9" fmla="*/ 0 h 533"/>
                <a:gd name="T10" fmla="*/ 0 w 2069"/>
                <a:gd name="T11" fmla="*/ 0 h 533"/>
                <a:gd name="T12" fmla="*/ 0 w 2069"/>
                <a:gd name="T13" fmla="*/ 0 h 533"/>
                <a:gd name="T14" fmla="*/ 0 w 2069"/>
                <a:gd name="T15" fmla="*/ 0 h 533"/>
                <a:gd name="T16" fmla="*/ 0 w 2069"/>
                <a:gd name="T17" fmla="*/ 0 h 533"/>
                <a:gd name="T18" fmla="*/ 0 w 2069"/>
                <a:gd name="T19" fmla="*/ 0 h 533"/>
                <a:gd name="T20" fmla="*/ 0 w 2069"/>
                <a:gd name="T21" fmla="*/ 0 h 533"/>
                <a:gd name="T22" fmla="*/ 0 w 2069"/>
                <a:gd name="T23" fmla="*/ 0 h 533"/>
                <a:gd name="T24" fmla="*/ 0 w 2069"/>
                <a:gd name="T25" fmla="*/ 0 h 533"/>
                <a:gd name="T26" fmla="*/ 0 w 2069"/>
                <a:gd name="T27" fmla="*/ 0 h 533"/>
                <a:gd name="T28" fmla="*/ 0 w 2069"/>
                <a:gd name="T29" fmla="*/ 0 h 5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069"/>
                <a:gd name="T46" fmla="*/ 0 h 533"/>
                <a:gd name="T47" fmla="*/ 2069 w 2069"/>
                <a:gd name="T48" fmla="*/ 533 h 53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069" h="533">
                  <a:moveTo>
                    <a:pt x="2042" y="54"/>
                  </a:moveTo>
                  <a:lnTo>
                    <a:pt x="2069" y="80"/>
                  </a:lnTo>
                  <a:lnTo>
                    <a:pt x="2042" y="213"/>
                  </a:lnTo>
                  <a:lnTo>
                    <a:pt x="2015" y="266"/>
                  </a:lnTo>
                  <a:lnTo>
                    <a:pt x="2015" y="293"/>
                  </a:lnTo>
                  <a:lnTo>
                    <a:pt x="1934" y="319"/>
                  </a:lnTo>
                  <a:lnTo>
                    <a:pt x="107" y="533"/>
                  </a:lnTo>
                  <a:lnTo>
                    <a:pt x="27" y="506"/>
                  </a:lnTo>
                  <a:lnTo>
                    <a:pt x="27" y="399"/>
                  </a:lnTo>
                  <a:lnTo>
                    <a:pt x="0" y="346"/>
                  </a:lnTo>
                  <a:lnTo>
                    <a:pt x="0" y="213"/>
                  </a:lnTo>
                  <a:lnTo>
                    <a:pt x="27" y="187"/>
                  </a:lnTo>
                  <a:lnTo>
                    <a:pt x="1773" y="0"/>
                  </a:lnTo>
                  <a:lnTo>
                    <a:pt x="1880" y="0"/>
                  </a:lnTo>
                  <a:lnTo>
                    <a:pt x="2042" y="54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2" name="Freeform 603"/>
            <p:cNvSpPr>
              <a:spLocks/>
            </p:cNvSpPr>
            <p:nvPr/>
          </p:nvSpPr>
          <p:spPr bwMode="auto">
            <a:xfrm>
              <a:off x="106" y="-77"/>
              <a:ext cx="65" cy="10"/>
            </a:xfrm>
            <a:custGeom>
              <a:avLst/>
              <a:gdLst>
                <a:gd name="T0" fmla="*/ 0 w 1880"/>
                <a:gd name="T1" fmla="*/ 0 h 239"/>
                <a:gd name="T2" fmla="*/ 0 w 1880"/>
                <a:gd name="T3" fmla="*/ 0 h 239"/>
                <a:gd name="T4" fmla="*/ 0 w 1880"/>
                <a:gd name="T5" fmla="*/ 0 h 239"/>
                <a:gd name="T6" fmla="*/ 0 w 1880"/>
                <a:gd name="T7" fmla="*/ 0 h 239"/>
                <a:gd name="T8" fmla="*/ 0 w 1880"/>
                <a:gd name="T9" fmla="*/ 0 h 239"/>
                <a:gd name="T10" fmla="*/ 0 w 1880"/>
                <a:gd name="T11" fmla="*/ 0 h 239"/>
                <a:gd name="T12" fmla="*/ 0 w 1880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80"/>
                <a:gd name="T22" fmla="*/ 0 h 239"/>
                <a:gd name="T23" fmla="*/ 1880 w 1880"/>
                <a:gd name="T24" fmla="*/ 239 h 2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80" h="239">
                  <a:moveTo>
                    <a:pt x="1880" y="27"/>
                  </a:moveTo>
                  <a:lnTo>
                    <a:pt x="107" y="239"/>
                  </a:lnTo>
                  <a:lnTo>
                    <a:pt x="0" y="186"/>
                  </a:lnTo>
                  <a:lnTo>
                    <a:pt x="1343" y="27"/>
                  </a:lnTo>
                  <a:lnTo>
                    <a:pt x="1719" y="0"/>
                  </a:lnTo>
                  <a:lnTo>
                    <a:pt x="1773" y="0"/>
                  </a:lnTo>
                  <a:lnTo>
                    <a:pt x="1880" y="27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3" name="Freeform 604"/>
            <p:cNvSpPr>
              <a:spLocks/>
            </p:cNvSpPr>
            <p:nvPr/>
          </p:nvSpPr>
          <p:spPr bwMode="auto">
            <a:xfrm>
              <a:off x="110" y="-74"/>
              <a:ext cx="64" cy="13"/>
            </a:xfrm>
            <a:custGeom>
              <a:avLst/>
              <a:gdLst>
                <a:gd name="T0" fmla="*/ 0 w 1854"/>
                <a:gd name="T1" fmla="*/ 0 h 347"/>
                <a:gd name="T2" fmla="*/ 0 w 1854"/>
                <a:gd name="T3" fmla="*/ 0 h 347"/>
                <a:gd name="T4" fmla="*/ 0 w 1854"/>
                <a:gd name="T5" fmla="*/ 0 h 347"/>
                <a:gd name="T6" fmla="*/ 0 w 1854"/>
                <a:gd name="T7" fmla="*/ 0 h 347"/>
                <a:gd name="T8" fmla="*/ 0 w 1854"/>
                <a:gd name="T9" fmla="*/ 0 h 347"/>
                <a:gd name="T10" fmla="*/ 0 w 1854"/>
                <a:gd name="T11" fmla="*/ 0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54"/>
                <a:gd name="T19" fmla="*/ 0 h 347"/>
                <a:gd name="T20" fmla="*/ 1854 w 1854"/>
                <a:gd name="T21" fmla="*/ 347 h 3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54" h="347">
                  <a:moveTo>
                    <a:pt x="1854" y="107"/>
                  </a:moveTo>
                  <a:lnTo>
                    <a:pt x="0" y="347"/>
                  </a:lnTo>
                  <a:lnTo>
                    <a:pt x="26" y="213"/>
                  </a:lnTo>
                  <a:lnTo>
                    <a:pt x="1827" y="0"/>
                  </a:lnTo>
                  <a:lnTo>
                    <a:pt x="1854" y="27"/>
                  </a:lnTo>
                  <a:lnTo>
                    <a:pt x="1854" y="107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4" name="Freeform 605"/>
            <p:cNvSpPr>
              <a:spLocks/>
            </p:cNvSpPr>
            <p:nvPr/>
          </p:nvSpPr>
          <p:spPr bwMode="auto">
            <a:xfrm>
              <a:off x="55" y="-71"/>
              <a:ext cx="183" cy="159"/>
            </a:xfrm>
            <a:custGeom>
              <a:avLst/>
              <a:gdLst>
                <a:gd name="T0" fmla="*/ 0 w 5296"/>
                <a:gd name="T1" fmla="*/ 0 h 3992"/>
                <a:gd name="T2" fmla="*/ 0 w 5296"/>
                <a:gd name="T3" fmla="*/ 0 h 3992"/>
                <a:gd name="T4" fmla="*/ 0 w 5296"/>
                <a:gd name="T5" fmla="*/ 0 h 3992"/>
                <a:gd name="T6" fmla="*/ 0 w 5296"/>
                <a:gd name="T7" fmla="*/ 0 h 3992"/>
                <a:gd name="T8" fmla="*/ 0 w 5296"/>
                <a:gd name="T9" fmla="*/ 0 h 3992"/>
                <a:gd name="T10" fmla="*/ 0 w 5296"/>
                <a:gd name="T11" fmla="*/ 0 h 3992"/>
                <a:gd name="T12" fmla="*/ 0 w 5296"/>
                <a:gd name="T13" fmla="*/ 0 h 3992"/>
                <a:gd name="T14" fmla="*/ 0 w 5296"/>
                <a:gd name="T15" fmla="*/ 0 h 3992"/>
                <a:gd name="T16" fmla="*/ 0 w 5296"/>
                <a:gd name="T17" fmla="*/ 0 h 3992"/>
                <a:gd name="T18" fmla="*/ 0 w 5296"/>
                <a:gd name="T19" fmla="*/ 0 h 3992"/>
                <a:gd name="T20" fmla="*/ 0 w 5296"/>
                <a:gd name="T21" fmla="*/ 0 h 39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296"/>
                <a:gd name="T34" fmla="*/ 0 h 3992"/>
                <a:gd name="T35" fmla="*/ 5296 w 5296"/>
                <a:gd name="T36" fmla="*/ 3992 h 399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296" h="3992">
                  <a:moveTo>
                    <a:pt x="5269" y="2288"/>
                  </a:moveTo>
                  <a:lnTo>
                    <a:pt x="5269" y="2315"/>
                  </a:lnTo>
                  <a:lnTo>
                    <a:pt x="5296" y="3992"/>
                  </a:lnTo>
                  <a:lnTo>
                    <a:pt x="5269" y="3992"/>
                  </a:lnTo>
                  <a:lnTo>
                    <a:pt x="4973" y="3832"/>
                  </a:lnTo>
                  <a:lnTo>
                    <a:pt x="1962" y="2155"/>
                  </a:lnTo>
                  <a:lnTo>
                    <a:pt x="0" y="1064"/>
                  </a:lnTo>
                  <a:lnTo>
                    <a:pt x="0" y="27"/>
                  </a:lnTo>
                  <a:lnTo>
                    <a:pt x="0" y="0"/>
                  </a:lnTo>
                  <a:lnTo>
                    <a:pt x="4140" y="1809"/>
                  </a:lnTo>
                  <a:lnTo>
                    <a:pt x="5269" y="228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5" name="Freeform 606"/>
            <p:cNvSpPr>
              <a:spLocks/>
            </p:cNvSpPr>
            <p:nvPr/>
          </p:nvSpPr>
          <p:spPr bwMode="auto">
            <a:xfrm>
              <a:off x="104" y="-68"/>
              <a:ext cx="6" cy="11"/>
            </a:xfrm>
            <a:custGeom>
              <a:avLst/>
              <a:gdLst>
                <a:gd name="T0" fmla="*/ 0 w 161"/>
                <a:gd name="T1" fmla="*/ 0 h 266"/>
                <a:gd name="T2" fmla="*/ 0 w 161"/>
                <a:gd name="T3" fmla="*/ 0 h 266"/>
                <a:gd name="T4" fmla="*/ 0 w 161"/>
                <a:gd name="T5" fmla="*/ 0 h 266"/>
                <a:gd name="T6" fmla="*/ 0 w 161"/>
                <a:gd name="T7" fmla="*/ 0 h 266"/>
                <a:gd name="T8" fmla="*/ 0 w 161"/>
                <a:gd name="T9" fmla="*/ 0 h 266"/>
                <a:gd name="T10" fmla="*/ 0 w 161"/>
                <a:gd name="T11" fmla="*/ 0 h 266"/>
                <a:gd name="T12" fmla="*/ 0 w 161"/>
                <a:gd name="T13" fmla="*/ 0 h 266"/>
                <a:gd name="T14" fmla="*/ 0 w 161"/>
                <a:gd name="T15" fmla="*/ 0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266"/>
                <a:gd name="T26" fmla="*/ 161 w 161"/>
                <a:gd name="T27" fmla="*/ 266 h 2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266">
                  <a:moveTo>
                    <a:pt x="133" y="187"/>
                  </a:moveTo>
                  <a:lnTo>
                    <a:pt x="107" y="213"/>
                  </a:lnTo>
                  <a:lnTo>
                    <a:pt x="80" y="266"/>
                  </a:lnTo>
                  <a:lnTo>
                    <a:pt x="26" y="240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161" y="53"/>
                  </a:lnTo>
                  <a:lnTo>
                    <a:pt x="133" y="187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6" name="Freeform 607"/>
            <p:cNvSpPr>
              <a:spLocks/>
            </p:cNvSpPr>
            <p:nvPr/>
          </p:nvSpPr>
          <p:spPr bwMode="auto">
            <a:xfrm>
              <a:off x="108" y="-68"/>
              <a:ext cx="64" cy="11"/>
            </a:xfrm>
            <a:custGeom>
              <a:avLst/>
              <a:gdLst>
                <a:gd name="T0" fmla="*/ 0 w 1855"/>
                <a:gd name="T1" fmla="*/ 0 h 266"/>
                <a:gd name="T2" fmla="*/ 0 w 1855"/>
                <a:gd name="T3" fmla="*/ 0 h 266"/>
                <a:gd name="T4" fmla="*/ 0 w 1855"/>
                <a:gd name="T5" fmla="*/ 0 h 266"/>
                <a:gd name="T6" fmla="*/ 0 w 1855"/>
                <a:gd name="T7" fmla="*/ 0 h 266"/>
                <a:gd name="T8" fmla="*/ 0 w 1855"/>
                <a:gd name="T9" fmla="*/ 0 h 266"/>
                <a:gd name="T10" fmla="*/ 0 w 1855"/>
                <a:gd name="T11" fmla="*/ 0 h 266"/>
                <a:gd name="T12" fmla="*/ 0 w 1855"/>
                <a:gd name="T13" fmla="*/ 0 h 266"/>
                <a:gd name="T14" fmla="*/ 0 w 1855"/>
                <a:gd name="T15" fmla="*/ 0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5"/>
                <a:gd name="T25" fmla="*/ 0 h 266"/>
                <a:gd name="T26" fmla="*/ 1855 w 1855"/>
                <a:gd name="T27" fmla="*/ 266 h 2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5" h="266">
                  <a:moveTo>
                    <a:pt x="1855" y="26"/>
                  </a:moveTo>
                  <a:lnTo>
                    <a:pt x="1827" y="53"/>
                  </a:lnTo>
                  <a:lnTo>
                    <a:pt x="0" y="266"/>
                  </a:lnTo>
                  <a:lnTo>
                    <a:pt x="26" y="213"/>
                  </a:lnTo>
                  <a:lnTo>
                    <a:pt x="80" y="213"/>
                  </a:lnTo>
                  <a:lnTo>
                    <a:pt x="1827" y="0"/>
                  </a:lnTo>
                  <a:lnTo>
                    <a:pt x="1855" y="0"/>
                  </a:lnTo>
                  <a:lnTo>
                    <a:pt x="1855" y="26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7" name="Freeform 608"/>
            <p:cNvSpPr>
              <a:spLocks/>
            </p:cNvSpPr>
            <p:nvPr/>
          </p:nvSpPr>
          <p:spPr bwMode="auto">
            <a:xfrm>
              <a:off x="271" y="-68"/>
              <a:ext cx="18" cy="9"/>
            </a:xfrm>
            <a:custGeom>
              <a:avLst/>
              <a:gdLst>
                <a:gd name="T0" fmla="*/ 0 w 511"/>
                <a:gd name="T1" fmla="*/ 0 h 213"/>
                <a:gd name="T2" fmla="*/ 0 w 511"/>
                <a:gd name="T3" fmla="*/ 0 h 213"/>
                <a:gd name="T4" fmla="*/ 0 w 511"/>
                <a:gd name="T5" fmla="*/ 0 h 213"/>
                <a:gd name="T6" fmla="*/ 0 w 511"/>
                <a:gd name="T7" fmla="*/ 0 h 213"/>
                <a:gd name="T8" fmla="*/ 0 w 511"/>
                <a:gd name="T9" fmla="*/ 0 h 213"/>
                <a:gd name="T10" fmla="*/ 0 w 511"/>
                <a:gd name="T11" fmla="*/ 0 h 213"/>
                <a:gd name="T12" fmla="*/ 0 w 511"/>
                <a:gd name="T13" fmla="*/ 0 h 213"/>
                <a:gd name="T14" fmla="*/ 0 w 511"/>
                <a:gd name="T15" fmla="*/ 0 h 213"/>
                <a:gd name="T16" fmla="*/ 0 w 511"/>
                <a:gd name="T17" fmla="*/ 0 h 213"/>
                <a:gd name="T18" fmla="*/ 0 w 511"/>
                <a:gd name="T19" fmla="*/ 0 h 213"/>
                <a:gd name="T20" fmla="*/ 0 w 511"/>
                <a:gd name="T21" fmla="*/ 0 h 213"/>
                <a:gd name="T22" fmla="*/ 0 w 511"/>
                <a:gd name="T23" fmla="*/ 0 h 2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11"/>
                <a:gd name="T37" fmla="*/ 0 h 213"/>
                <a:gd name="T38" fmla="*/ 511 w 511"/>
                <a:gd name="T39" fmla="*/ 213 h 2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11" h="213">
                  <a:moveTo>
                    <a:pt x="484" y="106"/>
                  </a:moveTo>
                  <a:lnTo>
                    <a:pt x="511" y="132"/>
                  </a:lnTo>
                  <a:lnTo>
                    <a:pt x="511" y="159"/>
                  </a:lnTo>
                  <a:lnTo>
                    <a:pt x="457" y="187"/>
                  </a:lnTo>
                  <a:lnTo>
                    <a:pt x="242" y="213"/>
                  </a:lnTo>
                  <a:lnTo>
                    <a:pt x="0" y="132"/>
                  </a:lnTo>
                  <a:lnTo>
                    <a:pt x="0" y="106"/>
                  </a:lnTo>
                  <a:lnTo>
                    <a:pt x="54" y="53"/>
                  </a:lnTo>
                  <a:lnTo>
                    <a:pt x="108" y="26"/>
                  </a:lnTo>
                  <a:lnTo>
                    <a:pt x="162" y="0"/>
                  </a:lnTo>
                  <a:lnTo>
                    <a:pt x="269" y="26"/>
                  </a:lnTo>
                  <a:lnTo>
                    <a:pt x="484" y="106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8" name="Freeform 609"/>
            <p:cNvSpPr>
              <a:spLocks/>
            </p:cNvSpPr>
            <p:nvPr/>
          </p:nvSpPr>
          <p:spPr bwMode="auto">
            <a:xfrm>
              <a:off x="273" y="-67"/>
              <a:ext cx="11" cy="6"/>
            </a:xfrm>
            <a:custGeom>
              <a:avLst/>
              <a:gdLst>
                <a:gd name="T0" fmla="*/ 0 w 322"/>
                <a:gd name="T1" fmla="*/ 0 h 161"/>
                <a:gd name="T2" fmla="*/ 0 w 322"/>
                <a:gd name="T3" fmla="*/ 0 h 161"/>
                <a:gd name="T4" fmla="*/ 0 w 322"/>
                <a:gd name="T5" fmla="*/ 0 h 161"/>
                <a:gd name="T6" fmla="*/ 0 w 322"/>
                <a:gd name="T7" fmla="*/ 0 h 161"/>
                <a:gd name="T8" fmla="*/ 0 w 322"/>
                <a:gd name="T9" fmla="*/ 0 h 161"/>
                <a:gd name="T10" fmla="*/ 0 w 322"/>
                <a:gd name="T11" fmla="*/ 0 h 161"/>
                <a:gd name="T12" fmla="*/ 0 w 322"/>
                <a:gd name="T13" fmla="*/ 0 h 161"/>
                <a:gd name="T14" fmla="*/ 0 w 322"/>
                <a:gd name="T15" fmla="*/ 0 h 161"/>
                <a:gd name="T16" fmla="*/ 0 w 322"/>
                <a:gd name="T17" fmla="*/ 0 h 161"/>
                <a:gd name="T18" fmla="*/ 0 w 322"/>
                <a:gd name="T19" fmla="*/ 0 h 161"/>
                <a:gd name="T20" fmla="*/ 0 w 322"/>
                <a:gd name="T21" fmla="*/ 0 h 161"/>
                <a:gd name="T22" fmla="*/ 0 w 322"/>
                <a:gd name="T23" fmla="*/ 0 h 1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22"/>
                <a:gd name="T37" fmla="*/ 0 h 161"/>
                <a:gd name="T38" fmla="*/ 322 w 322"/>
                <a:gd name="T39" fmla="*/ 161 h 1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22" h="161">
                  <a:moveTo>
                    <a:pt x="322" y="53"/>
                  </a:moveTo>
                  <a:lnTo>
                    <a:pt x="215" y="80"/>
                  </a:lnTo>
                  <a:lnTo>
                    <a:pt x="188" y="133"/>
                  </a:lnTo>
                  <a:lnTo>
                    <a:pt x="188" y="161"/>
                  </a:lnTo>
                  <a:lnTo>
                    <a:pt x="0" y="106"/>
                  </a:lnTo>
                  <a:lnTo>
                    <a:pt x="0" y="80"/>
                  </a:lnTo>
                  <a:lnTo>
                    <a:pt x="27" y="27"/>
                  </a:lnTo>
                  <a:lnTo>
                    <a:pt x="54" y="27"/>
                  </a:lnTo>
                  <a:lnTo>
                    <a:pt x="80" y="27"/>
                  </a:lnTo>
                  <a:lnTo>
                    <a:pt x="108" y="0"/>
                  </a:lnTo>
                  <a:lnTo>
                    <a:pt x="188" y="27"/>
                  </a:lnTo>
                  <a:lnTo>
                    <a:pt x="322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9" name="Freeform 610"/>
            <p:cNvSpPr>
              <a:spLocks/>
            </p:cNvSpPr>
            <p:nvPr/>
          </p:nvSpPr>
          <p:spPr bwMode="auto">
            <a:xfrm>
              <a:off x="319" y="-64"/>
              <a:ext cx="93" cy="17"/>
            </a:xfrm>
            <a:custGeom>
              <a:avLst/>
              <a:gdLst>
                <a:gd name="T0" fmla="*/ 0 w 2688"/>
                <a:gd name="T1" fmla="*/ 0 h 426"/>
                <a:gd name="T2" fmla="*/ 0 w 2688"/>
                <a:gd name="T3" fmla="*/ 0 h 426"/>
                <a:gd name="T4" fmla="*/ 0 w 2688"/>
                <a:gd name="T5" fmla="*/ 0 h 426"/>
                <a:gd name="T6" fmla="*/ 0 w 2688"/>
                <a:gd name="T7" fmla="*/ 0 h 426"/>
                <a:gd name="T8" fmla="*/ 0 w 2688"/>
                <a:gd name="T9" fmla="*/ 0 h 426"/>
                <a:gd name="T10" fmla="*/ 0 w 2688"/>
                <a:gd name="T11" fmla="*/ 0 h 426"/>
                <a:gd name="T12" fmla="*/ 0 w 2688"/>
                <a:gd name="T13" fmla="*/ 0 h 426"/>
                <a:gd name="T14" fmla="*/ 0 w 2688"/>
                <a:gd name="T15" fmla="*/ 0 h 426"/>
                <a:gd name="T16" fmla="*/ 0 w 2688"/>
                <a:gd name="T17" fmla="*/ 0 h 4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88"/>
                <a:gd name="T28" fmla="*/ 0 h 426"/>
                <a:gd name="T29" fmla="*/ 2688 w 2688"/>
                <a:gd name="T30" fmla="*/ 426 h 4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88" h="426">
                  <a:moveTo>
                    <a:pt x="2660" y="53"/>
                  </a:moveTo>
                  <a:lnTo>
                    <a:pt x="2688" y="53"/>
                  </a:lnTo>
                  <a:lnTo>
                    <a:pt x="833" y="319"/>
                  </a:lnTo>
                  <a:lnTo>
                    <a:pt x="188" y="426"/>
                  </a:lnTo>
                  <a:lnTo>
                    <a:pt x="0" y="373"/>
                  </a:lnTo>
                  <a:lnTo>
                    <a:pt x="1263" y="187"/>
                  </a:lnTo>
                  <a:lnTo>
                    <a:pt x="2418" y="0"/>
                  </a:lnTo>
                  <a:lnTo>
                    <a:pt x="2580" y="26"/>
                  </a:lnTo>
                  <a:lnTo>
                    <a:pt x="2660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0" name="Freeform 611"/>
            <p:cNvSpPr>
              <a:spLocks/>
            </p:cNvSpPr>
            <p:nvPr/>
          </p:nvSpPr>
          <p:spPr bwMode="auto">
            <a:xfrm>
              <a:off x="280" y="-64"/>
              <a:ext cx="8" cy="3"/>
            </a:xfrm>
            <a:custGeom>
              <a:avLst/>
              <a:gdLst>
                <a:gd name="T0" fmla="*/ 0 w 215"/>
                <a:gd name="T1" fmla="*/ 0 h 81"/>
                <a:gd name="T2" fmla="*/ 0 w 215"/>
                <a:gd name="T3" fmla="*/ 0 h 81"/>
                <a:gd name="T4" fmla="*/ 0 w 215"/>
                <a:gd name="T5" fmla="*/ 0 h 81"/>
                <a:gd name="T6" fmla="*/ 0 w 215"/>
                <a:gd name="T7" fmla="*/ 0 h 81"/>
                <a:gd name="T8" fmla="*/ 0 w 215"/>
                <a:gd name="T9" fmla="*/ 0 h 81"/>
                <a:gd name="T10" fmla="*/ 0 w 215"/>
                <a:gd name="T11" fmla="*/ 0 h 81"/>
                <a:gd name="T12" fmla="*/ 0 w 215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5"/>
                <a:gd name="T22" fmla="*/ 0 h 81"/>
                <a:gd name="T23" fmla="*/ 215 w 215"/>
                <a:gd name="T24" fmla="*/ 81 h 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5" h="81">
                  <a:moveTo>
                    <a:pt x="215" y="53"/>
                  </a:moveTo>
                  <a:lnTo>
                    <a:pt x="161" y="53"/>
                  </a:lnTo>
                  <a:lnTo>
                    <a:pt x="0" y="81"/>
                  </a:lnTo>
                  <a:lnTo>
                    <a:pt x="0" y="26"/>
                  </a:lnTo>
                  <a:lnTo>
                    <a:pt x="107" y="0"/>
                  </a:lnTo>
                  <a:lnTo>
                    <a:pt x="188" y="0"/>
                  </a:lnTo>
                  <a:lnTo>
                    <a:pt x="215" y="53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1" name="Freeform 612"/>
            <p:cNvSpPr>
              <a:spLocks/>
            </p:cNvSpPr>
            <p:nvPr/>
          </p:nvSpPr>
          <p:spPr bwMode="auto">
            <a:xfrm>
              <a:off x="327" y="-62"/>
              <a:ext cx="89" cy="22"/>
            </a:xfrm>
            <a:custGeom>
              <a:avLst/>
              <a:gdLst>
                <a:gd name="T0" fmla="*/ 0 w 2580"/>
                <a:gd name="T1" fmla="*/ 0 h 533"/>
                <a:gd name="T2" fmla="*/ 0 w 2580"/>
                <a:gd name="T3" fmla="*/ 0 h 533"/>
                <a:gd name="T4" fmla="*/ 0 w 2580"/>
                <a:gd name="T5" fmla="*/ 0 h 533"/>
                <a:gd name="T6" fmla="*/ 0 w 2580"/>
                <a:gd name="T7" fmla="*/ 0 h 533"/>
                <a:gd name="T8" fmla="*/ 0 w 2580"/>
                <a:gd name="T9" fmla="*/ 0 h 533"/>
                <a:gd name="T10" fmla="*/ 0 w 2580"/>
                <a:gd name="T11" fmla="*/ 0 h 533"/>
                <a:gd name="T12" fmla="*/ 0 w 2580"/>
                <a:gd name="T13" fmla="*/ 0 h 533"/>
                <a:gd name="T14" fmla="*/ 0 w 2580"/>
                <a:gd name="T15" fmla="*/ 0 h 533"/>
                <a:gd name="T16" fmla="*/ 0 w 2580"/>
                <a:gd name="T17" fmla="*/ 0 h 533"/>
                <a:gd name="T18" fmla="*/ 0 w 2580"/>
                <a:gd name="T19" fmla="*/ 0 h 5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80"/>
                <a:gd name="T31" fmla="*/ 0 h 533"/>
                <a:gd name="T32" fmla="*/ 2580 w 2580"/>
                <a:gd name="T33" fmla="*/ 533 h 5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80" h="533">
                  <a:moveTo>
                    <a:pt x="2580" y="81"/>
                  </a:moveTo>
                  <a:lnTo>
                    <a:pt x="2580" y="160"/>
                  </a:lnTo>
                  <a:lnTo>
                    <a:pt x="753" y="426"/>
                  </a:lnTo>
                  <a:lnTo>
                    <a:pt x="27" y="533"/>
                  </a:lnTo>
                  <a:lnTo>
                    <a:pt x="0" y="533"/>
                  </a:lnTo>
                  <a:lnTo>
                    <a:pt x="0" y="399"/>
                  </a:lnTo>
                  <a:lnTo>
                    <a:pt x="2526" y="0"/>
                  </a:lnTo>
                  <a:lnTo>
                    <a:pt x="2553" y="28"/>
                  </a:lnTo>
                  <a:lnTo>
                    <a:pt x="2580" y="81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2" name="Freeform 613"/>
            <p:cNvSpPr>
              <a:spLocks/>
            </p:cNvSpPr>
            <p:nvPr/>
          </p:nvSpPr>
          <p:spPr bwMode="auto">
            <a:xfrm>
              <a:off x="212" y="-61"/>
              <a:ext cx="16" cy="8"/>
            </a:xfrm>
            <a:custGeom>
              <a:avLst/>
              <a:gdLst>
                <a:gd name="T0" fmla="*/ 0 w 484"/>
                <a:gd name="T1" fmla="*/ 0 h 185"/>
                <a:gd name="T2" fmla="*/ 0 w 484"/>
                <a:gd name="T3" fmla="*/ 0 h 185"/>
                <a:gd name="T4" fmla="*/ 0 w 484"/>
                <a:gd name="T5" fmla="*/ 0 h 185"/>
                <a:gd name="T6" fmla="*/ 0 w 484"/>
                <a:gd name="T7" fmla="*/ 0 h 185"/>
                <a:gd name="T8" fmla="*/ 0 w 484"/>
                <a:gd name="T9" fmla="*/ 0 h 185"/>
                <a:gd name="T10" fmla="*/ 0 w 484"/>
                <a:gd name="T11" fmla="*/ 0 h 185"/>
                <a:gd name="T12" fmla="*/ 0 w 484"/>
                <a:gd name="T13" fmla="*/ 0 h 185"/>
                <a:gd name="T14" fmla="*/ 0 w 484"/>
                <a:gd name="T15" fmla="*/ 0 h 185"/>
                <a:gd name="T16" fmla="*/ 0 w 484"/>
                <a:gd name="T17" fmla="*/ 0 h 185"/>
                <a:gd name="T18" fmla="*/ 0 w 484"/>
                <a:gd name="T19" fmla="*/ 0 h 185"/>
                <a:gd name="T20" fmla="*/ 0 w 484"/>
                <a:gd name="T21" fmla="*/ 0 h 185"/>
                <a:gd name="T22" fmla="*/ 0 w 484"/>
                <a:gd name="T23" fmla="*/ 0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4"/>
                <a:gd name="T37" fmla="*/ 0 h 185"/>
                <a:gd name="T38" fmla="*/ 484 w 484"/>
                <a:gd name="T39" fmla="*/ 185 h 1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4" h="185">
                  <a:moveTo>
                    <a:pt x="430" y="79"/>
                  </a:moveTo>
                  <a:lnTo>
                    <a:pt x="484" y="132"/>
                  </a:lnTo>
                  <a:lnTo>
                    <a:pt x="484" y="159"/>
                  </a:lnTo>
                  <a:lnTo>
                    <a:pt x="216" y="185"/>
                  </a:lnTo>
                  <a:lnTo>
                    <a:pt x="0" y="132"/>
                  </a:lnTo>
                  <a:lnTo>
                    <a:pt x="0" y="106"/>
                  </a:lnTo>
                  <a:lnTo>
                    <a:pt x="54" y="53"/>
                  </a:lnTo>
                  <a:lnTo>
                    <a:pt x="135" y="26"/>
                  </a:lnTo>
                  <a:lnTo>
                    <a:pt x="188" y="0"/>
                  </a:lnTo>
                  <a:lnTo>
                    <a:pt x="323" y="26"/>
                  </a:lnTo>
                  <a:lnTo>
                    <a:pt x="430" y="7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3" name="Freeform 614"/>
            <p:cNvSpPr>
              <a:spLocks/>
            </p:cNvSpPr>
            <p:nvPr/>
          </p:nvSpPr>
          <p:spPr bwMode="auto">
            <a:xfrm>
              <a:off x="214" y="-59"/>
              <a:ext cx="10" cy="6"/>
            </a:xfrm>
            <a:custGeom>
              <a:avLst/>
              <a:gdLst>
                <a:gd name="T0" fmla="*/ 0 w 295"/>
                <a:gd name="T1" fmla="*/ 0 h 159"/>
                <a:gd name="T2" fmla="*/ 0 w 295"/>
                <a:gd name="T3" fmla="*/ 0 h 159"/>
                <a:gd name="T4" fmla="*/ 0 w 295"/>
                <a:gd name="T5" fmla="*/ 0 h 159"/>
                <a:gd name="T6" fmla="*/ 0 w 295"/>
                <a:gd name="T7" fmla="*/ 0 h 159"/>
                <a:gd name="T8" fmla="*/ 0 w 295"/>
                <a:gd name="T9" fmla="*/ 0 h 159"/>
                <a:gd name="T10" fmla="*/ 0 w 295"/>
                <a:gd name="T11" fmla="*/ 0 h 159"/>
                <a:gd name="T12" fmla="*/ 0 w 295"/>
                <a:gd name="T13" fmla="*/ 0 h 159"/>
                <a:gd name="T14" fmla="*/ 0 w 295"/>
                <a:gd name="T15" fmla="*/ 0 h 159"/>
                <a:gd name="T16" fmla="*/ 0 w 295"/>
                <a:gd name="T17" fmla="*/ 0 h 159"/>
                <a:gd name="T18" fmla="*/ 0 w 295"/>
                <a:gd name="T19" fmla="*/ 0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5"/>
                <a:gd name="T31" fmla="*/ 0 h 159"/>
                <a:gd name="T32" fmla="*/ 295 w 295"/>
                <a:gd name="T33" fmla="*/ 159 h 1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5" h="159">
                  <a:moveTo>
                    <a:pt x="295" y="53"/>
                  </a:moveTo>
                  <a:lnTo>
                    <a:pt x="215" y="80"/>
                  </a:lnTo>
                  <a:lnTo>
                    <a:pt x="188" y="106"/>
                  </a:lnTo>
                  <a:lnTo>
                    <a:pt x="162" y="159"/>
                  </a:lnTo>
                  <a:lnTo>
                    <a:pt x="0" y="80"/>
                  </a:lnTo>
                  <a:lnTo>
                    <a:pt x="0" y="53"/>
                  </a:lnTo>
                  <a:lnTo>
                    <a:pt x="81" y="0"/>
                  </a:lnTo>
                  <a:lnTo>
                    <a:pt x="162" y="0"/>
                  </a:lnTo>
                  <a:lnTo>
                    <a:pt x="295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4" name="Freeform 615"/>
            <p:cNvSpPr>
              <a:spLocks/>
            </p:cNvSpPr>
            <p:nvPr/>
          </p:nvSpPr>
          <p:spPr bwMode="auto">
            <a:xfrm>
              <a:off x="57" y="-59"/>
              <a:ext cx="172" cy="104"/>
            </a:xfrm>
            <a:custGeom>
              <a:avLst/>
              <a:gdLst>
                <a:gd name="T0" fmla="*/ 0 w 4999"/>
                <a:gd name="T1" fmla="*/ 0 h 2608"/>
                <a:gd name="T2" fmla="*/ 0 w 4999"/>
                <a:gd name="T3" fmla="*/ 0 h 2608"/>
                <a:gd name="T4" fmla="*/ 0 w 4999"/>
                <a:gd name="T5" fmla="*/ 0 h 2608"/>
                <a:gd name="T6" fmla="*/ 0 w 4999"/>
                <a:gd name="T7" fmla="*/ 0 h 2608"/>
                <a:gd name="T8" fmla="*/ 0 w 4999"/>
                <a:gd name="T9" fmla="*/ 0 h 2608"/>
                <a:gd name="T10" fmla="*/ 0 w 4999"/>
                <a:gd name="T11" fmla="*/ 0 h 2608"/>
                <a:gd name="T12" fmla="*/ 0 w 4999"/>
                <a:gd name="T13" fmla="*/ 0 h 2608"/>
                <a:gd name="T14" fmla="*/ 0 w 4999"/>
                <a:gd name="T15" fmla="*/ 0 h 2608"/>
                <a:gd name="T16" fmla="*/ 0 w 4999"/>
                <a:gd name="T17" fmla="*/ 0 h 26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99"/>
                <a:gd name="T28" fmla="*/ 0 h 2608"/>
                <a:gd name="T29" fmla="*/ 4999 w 4999"/>
                <a:gd name="T30" fmla="*/ 2608 h 260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99" h="2608">
                  <a:moveTo>
                    <a:pt x="4999" y="2341"/>
                  </a:moveTo>
                  <a:lnTo>
                    <a:pt x="4999" y="2608"/>
                  </a:lnTo>
                  <a:lnTo>
                    <a:pt x="4837" y="2528"/>
                  </a:lnTo>
                  <a:lnTo>
                    <a:pt x="2768" y="1543"/>
                  </a:lnTo>
                  <a:lnTo>
                    <a:pt x="0" y="186"/>
                  </a:lnTo>
                  <a:lnTo>
                    <a:pt x="0" y="27"/>
                  </a:lnTo>
                  <a:lnTo>
                    <a:pt x="0" y="0"/>
                  </a:lnTo>
                  <a:lnTo>
                    <a:pt x="3655" y="1703"/>
                  </a:lnTo>
                  <a:lnTo>
                    <a:pt x="4999" y="2341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5" name="Freeform 616"/>
            <p:cNvSpPr>
              <a:spLocks/>
            </p:cNvSpPr>
            <p:nvPr/>
          </p:nvSpPr>
          <p:spPr bwMode="auto">
            <a:xfrm>
              <a:off x="58" y="-57"/>
              <a:ext cx="171" cy="101"/>
            </a:xfrm>
            <a:custGeom>
              <a:avLst/>
              <a:gdLst>
                <a:gd name="T0" fmla="*/ 0 w 4973"/>
                <a:gd name="T1" fmla="*/ 0 h 2528"/>
                <a:gd name="T2" fmla="*/ 0 w 4973"/>
                <a:gd name="T3" fmla="*/ 0 h 2528"/>
                <a:gd name="T4" fmla="*/ 0 w 4973"/>
                <a:gd name="T5" fmla="*/ 0 h 2528"/>
                <a:gd name="T6" fmla="*/ 0 w 4973"/>
                <a:gd name="T7" fmla="*/ 0 h 2528"/>
                <a:gd name="T8" fmla="*/ 0 w 4973"/>
                <a:gd name="T9" fmla="*/ 0 h 2528"/>
                <a:gd name="T10" fmla="*/ 0 w 4973"/>
                <a:gd name="T11" fmla="*/ 0 h 2528"/>
                <a:gd name="T12" fmla="*/ 0 w 4973"/>
                <a:gd name="T13" fmla="*/ 0 h 2528"/>
                <a:gd name="T14" fmla="*/ 0 w 4973"/>
                <a:gd name="T15" fmla="*/ 0 h 2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73"/>
                <a:gd name="T25" fmla="*/ 0 h 2528"/>
                <a:gd name="T26" fmla="*/ 4973 w 4973"/>
                <a:gd name="T27" fmla="*/ 2528 h 2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73" h="2528">
                  <a:moveTo>
                    <a:pt x="4973" y="2288"/>
                  </a:moveTo>
                  <a:lnTo>
                    <a:pt x="4946" y="2528"/>
                  </a:lnTo>
                  <a:lnTo>
                    <a:pt x="3360" y="1756"/>
                  </a:lnTo>
                  <a:lnTo>
                    <a:pt x="2151" y="1171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3468" y="1597"/>
                  </a:lnTo>
                  <a:lnTo>
                    <a:pt x="4973" y="2288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6" name="Freeform 617"/>
            <p:cNvSpPr>
              <a:spLocks/>
            </p:cNvSpPr>
            <p:nvPr/>
          </p:nvSpPr>
          <p:spPr bwMode="auto">
            <a:xfrm>
              <a:off x="58" y="-56"/>
              <a:ext cx="170" cy="98"/>
            </a:xfrm>
            <a:custGeom>
              <a:avLst/>
              <a:gdLst>
                <a:gd name="T0" fmla="*/ 0 w 4946"/>
                <a:gd name="T1" fmla="*/ 0 h 2448"/>
                <a:gd name="T2" fmla="*/ 0 w 4946"/>
                <a:gd name="T3" fmla="*/ 0 h 2448"/>
                <a:gd name="T4" fmla="*/ 0 w 4946"/>
                <a:gd name="T5" fmla="*/ 0 h 2448"/>
                <a:gd name="T6" fmla="*/ 0 w 4946"/>
                <a:gd name="T7" fmla="*/ 0 h 2448"/>
                <a:gd name="T8" fmla="*/ 0 w 4946"/>
                <a:gd name="T9" fmla="*/ 0 h 2448"/>
                <a:gd name="T10" fmla="*/ 0 w 4946"/>
                <a:gd name="T11" fmla="*/ 0 h 2448"/>
                <a:gd name="T12" fmla="*/ 0 w 4946"/>
                <a:gd name="T13" fmla="*/ 0 h 2448"/>
                <a:gd name="T14" fmla="*/ 0 w 4946"/>
                <a:gd name="T15" fmla="*/ 0 h 24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46"/>
                <a:gd name="T25" fmla="*/ 0 h 2448"/>
                <a:gd name="T26" fmla="*/ 4946 w 4946"/>
                <a:gd name="T27" fmla="*/ 2448 h 244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46" h="2448">
                  <a:moveTo>
                    <a:pt x="4946" y="2288"/>
                  </a:moveTo>
                  <a:lnTo>
                    <a:pt x="4919" y="2421"/>
                  </a:lnTo>
                  <a:lnTo>
                    <a:pt x="4919" y="2448"/>
                  </a:lnTo>
                  <a:lnTo>
                    <a:pt x="2984" y="1516"/>
                  </a:lnTo>
                  <a:lnTo>
                    <a:pt x="0" y="79"/>
                  </a:lnTo>
                  <a:lnTo>
                    <a:pt x="0" y="0"/>
                  </a:lnTo>
                  <a:lnTo>
                    <a:pt x="1399" y="638"/>
                  </a:lnTo>
                  <a:lnTo>
                    <a:pt x="4946" y="2288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7" name="Freeform 618"/>
            <p:cNvSpPr>
              <a:spLocks/>
            </p:cNvSpPr>
            <p:nvPr/>
          </p:nvSpPr>
          <p:spPr bwMode="auto">
            <a:xfrm>
              <a:off x="220" y="-56"/>
              <a:ext cx="7" cy="2"/>
            </a:xfrm>
            <a:custGeom>
              <a:avLst/>
              <a:gdLst>
                <a:gd name="T0" fmla="*/ 0 w 215"/>
                <a:gd name="T1" fmla="*/ 0 h 53"/>
                <a:gd name="T2" fmla="*/ 0 w 215"/>
                <a:gd name="T3" fmla="*/ 0 h 53"/>
                <a:gd name="T4" fmla="*/ 0 w 215"/>
                <a:gd name="T5" fmla="*/ 0 h 53"/>
                <a:gd name="T6" fmla="*/ 0 w 215"/>
                <a:gd name="T7" fmla="*/ 0 h 53"/>
                <a:gd name="T8" fmla="*/ 0 w 215"/>
                <a:gd name="T9" fmla="*/ 0 h 53"/>
                <a:gd name="T10" fmla="*/ 0 w 215"/>
                <a:gd name="T11" fmla="*/ 0 h 53"/>
                <a:gd name="T12" fmla="*/ 0 w 215"/>
                <a:gd name="T13" fmla="*/ 0 h 53"/>
                <a:gd name="T14" fmla="*/ 0 w 215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5"/>
                <a:gd name="T25" fmla="*/ 0 h 53"/>
                <a:gd name="T26" fmla="*/ 215 w 215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5" h="53">
                  <a:moveTo>
                    <a:pt x="215" y="26"/>
                  </a:moveTo>
                  <a:lnTo>
                    <a:pt x="215" y="53"/>
                  </a:lnTo>
                  <a:lnTo>
                    <a:pt x="0" y="53"/>
                  </a:lnTo>
                  <a:lnTo>
                    <a:pt x="0" y="26"/>
                  </a:lnTo>
                  <a:lnTo>
                    <a:pt x="107" y="0"/>
                  </a:lnTo>
                  <a:lnTo>
                    <a:pt x="134" y="0"/>
                  </a:lnTo>
                  <a:lnTo>
                    <a:pt x="188" y="0"/>
                  </a:lnTo>
                  <a:lnTo>
                    <a:pt x="215" y="26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8" name="Freeform 619"/>
            <p:cNvSpPr>
              <a:spLocks/>
            </p:cNvSpPr>
            <p:nvPr/>
          </p:nvSpPr>
          <p:spPr bwMode="auto">
            <a:xfrm>
              <a:off x="59" y="-55"/>
              <a:ext cx="3" cy="2"/>
            </a:xfrm>
            <a:custGeom>
              <a:avLst/>
              <a:gdLst>
                <a:gd name="T0" fmla="*/ 0 w 80"/>
                <a:gd name="T1" fmla="*/ 0 h 53"/>
                <a:gd name="T2" fmla="*/ 0 w 80"/>
                <a:gd name="T3" fmla="*/ 0 h 53"/>
                <a:gd name="T4" fmla="*/ 0 w 80"/>
                <a:gd name="T5" fmla="*/ 0 h 53"/>
                <a:gd name="T6" fmla="*/ 0 w 80"/>
                <a:gd name="T7" fmla="*/ 0 h 53"/>
                <a:gd name="T8" fmla="*/ 0 w 8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53"/>
                <a:gd name="T17" fmla="*/ 80 w 8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53">
                  <a:moveTo>
                    <a:pt x="53" y="53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80" y="27"/>
                  </a:lnTo>
                  <a:lnTo>
                    <a:pt x="53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9" name="Freeform 620"/>
            <p:cNvSpPr>
              <a:spLocks/>
            </p:cNvSpPr>
            <p:nvPr/>
          </p:nvSpPr>
          <p:spPr bwMode="auto">
            <a:xfrm>
              <a:off x="325" y="-53"/>
              <a:ext cx="89" cy="17"/>
            </a:xfrm>
            <a:custGeom>
              <a:avLst/>
              <a:gdLst>
                <a:gd name="T0" fmla="*/ 0 w 2580"/>
                <a:gd name="T1" fmla="*/ 0 h 426"/>
                <a:gd name="T2" fmla="*/ 0 w 2580"/>
                <a:gd name="T3" fmla="*/ 0 h 426"/>
                <a:gd name="T4" fmla="*/ 0 w 2580"/>
                <a:gd name="T5" fmla="*/ 0 h 426"/>
                <a:gd name="T6" fmla="*/ 0 w 2580"/>
                <a:gd name="T7" fmla="*/ 0 h 426"/>
                <a:gd name="T8" fmla="*/ 0 w 2580"/>
                <a:gd name="T9" fmla="*/ 0 h 426"/>
                <a:gd name="T10" fmla="*/ 0 w 2580"/>
                <a:gd name="T11" fmla="*/ 0 h 426"/>
                <a:gd name="T12" fmla="*/ 0 w 2580"/>
                <a:gd name="T13" fmla="*/ 0 h 426"/>
                <a:gd name="T14" fmla="*/ 0 w 2580"/>
                <a:gd name="T15" fmla="*/ 0 h 426"/>
                <a:gd name="T16" fmla="*/ 0 w 2580"/>
                <a:gd name="T17" fmla="*/ 0 h 4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80"/>
                <a:gd name="T28" fmla="*/ 0 h 426"/>
                <a:gd name="T29" fmla="*/ 2580 w 2580"/>
                <a:gd name="T30" fmla="*/ 426 h 4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80" h="426">
                  <a:moveTo>
                    <a:pt x="2580" y="0"/>
                  </a:moveTo>
                  <a:lnTo>
                    <a:pt x="1559" y="160"/>
                  </a:lnTo>
                  <a:lnTo>
                    <a:pt x="27" y="426"/>
                  </a:lnTo>
                  <a:lnTo>
                    <a:pt x="0" y="426"/>
                  </a:lnTo>
                  <a:lnTo>
                    <a:pt x="0" y="373"/>
                  </a:lnTo>
                  <a:lnTo>
                    <a:pt x="161" y="346"/>
                  </a:lnTo>
                  <a:lnTo>
                    <a:pt x="2553" y="0"/>
                  </a:lnTo>
                  <a:lnTo>
                    <a:pt x="2580" y="0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0" name="Freeform 621"/>
            <p:cNvSpPr>
              <a:spLocks/>
            </p:cNvSpPr>
            <p:nvPr/>
          </p:nvSpPr>
          <p:spPr bwMode="auto">
            <a:xfrm>
              <a:off x="62" y="-53"/>
              <a:ext cx="2" cy="2"/>
            </a:xfrm>
            <a:custGeom>
              <a:avLst/>
              <a:gdLst>
                <a:gd name="T0" fmla="*/ 0 w 81"/>
                <a:gd name="T1" fmla="*/ 0 h 53"/>
                <a:gd name="T2" fmla="*/ 0 w 81"/>
                <a:gd name="T3" fmla="*/ 0 h 53"/>
                <a:gd name="T4" fmla="*/ 0 w 81"/>
                <a:gd name="T5" fmla="*/ 0 h 53"/>
                <a:gd name="T6" fmla="*/ 0 w 81"/>
                <a:gd name="T7" fmla="*/ 0 h 53"/>
                <a:gd name="T8" fmla="*/ 0 w 81"/>
                <a:gd name="T9" fmla="*/ 0 h 53"/>
                <a:gd name="T10" fmla="*/ 0 w 8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53"/>
                <a:gd name="T20" fmla="*/ 81 w 8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53">
                  <a:moveTo>
                    <a:pt x="81" y="27"/>
                  </a:moveTo>
                  <a:lnTo>
                    <a:pt x="81" y="53"/>
                  </a:lnTo>
                  <a:lnTo>
                    <a:pt x="0" y="27"/>
                  </a:lnTo>
                  <a:lnTo>
                    <a:pt x="0" y="0"/>
                  </a:lnTo>
                  <a:lnTo>
                    <a:pt x="53" y="0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1" name="Freeform 622"/>
            <p:cNvSpPr>
              <a:spLocks/>
            </p:cNvSpPr>
            <p:nvPr/>
          </p:nvSpPr>
          <p:spPr bwMode="auto">
            <a:xfrm>
              <a:off x="65" y="-52"/>
              <a:ext cx="2" cy="2"/>
            </a:xfrm>
            <a:custGeom>
              <a:avLst/>
              <a:gdLst>
                <a:gd name="T0" fmla="*/ 0 w 55"/>
                <a:gd name="T1" fmla="*/ 0 h 53"/>
                <a:gd name="T2" fmla="*/ 0 w 55"/>
                <a:gd name="T3" fmla="*/ 0 h 53"/>
                <a:gd name="T4" fmla="*/ 0 w 55"/>
                <a:gd name="T5" fmla="*/ 0 h 53"/>
                <a:gd name="T6" fmla="*/ 0 w 55"/>
                <a:gd name="T7" fmla="*/ 0 h 53"/>
                <a:gd name="T8" fmla="*/ 0 w 55"/>
                <a:gd name="T9" fmla="*/ 0 h 53"/>
                <a:gd name="T10" fmla="*/ 0 w 5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53"/>
                <a:gd name="T20" fmla="*/ 55 w 55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53">
                  <a:moveTo>
                    <a:pt x="55" y="53"/>
                  </a:moveTo>
                  <a:lnTo>
                    <a:pt x="55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27" y="26"/>
                  </a:lnTo>
                  <a:lnTo>
                    <a:pt x="55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2" name="Freeform 623"/>
            <p:cNvSpPr>
              <a:spLocks/>
            </p:cNvSpPr>
            <p:nvPr/>
          </p:nvSpPr>
          <p:spPr bwMode="auto">
            <a:xfrm>
              <a:off x="68" y="-50"/>
              <a:ext cx="2" cy="2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0 h 53"/>
                <a:gd name="T4" fmla="*/ 0 w 54"/>
                <a:gd name="T5" fmla="*/ 0 h 53"/>
                <a:gd name="T6" fmla="*/ 0 w 54"/>
                <a:gd name="T7" fmla="*/ 0 h 53"/>
                <a:gd name="T8" fmla="*/ 0 w 54"/>
                <a:gd name="T9" fmla="*/ 0 h 53"/>
                <a:gd name="T10" fmla="*/ 0 w 54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53"/>
                <a:gd name="T20" fmla="*/ 54 w 54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53">
                  <a:moveTo>
                    <a:pt x="54" y="53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54" y="27"/>
                  </a:lnTo>
                  <a:lnTo>
                    <a:pt x="54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3" name="Freeform 624"/>
            <p:cNvSpPr>
              <a:spLocks/>
            </p:cNvSpPr>
            <p:nvPr/>
          </p:nvSpPr>
          <p:spPr bwMode="auto">
            <a:xfrm>
              <a:off x="71" y="-49"/>
              <a:ext cx="3" cy="3"/>
            </a:xfrm>
            <a:custGeom>
              <a:avLst/>
              <a:gdLst>
                <a:gd name="T0" fmla="*/ 0 w 80"/>
                <a:gd name="T1" fmla="*/ 0 h 79"/>
                <a:gd name="T2" fmla="*/ 0 w 80"/>
                <a:gd name="T3" fmla="*/ 0 h 79"/>
                <a:gd name="T4" fmla="*/ 0 w 80"/>
                <a:gd name="T5" fmla="*/ 0 h 79"/>
                <a:gd name="T6" fmla="*/ 0 w 80"/>
                <a:gd name="T7" fmla="*/ 0 h 79"/>
                <a:gd name="T8" fmla="*/ 0 w 80"/>
                <a:gd name="T9" fmla="*/ 0 h 79"/>
                <a:gd name="T10" fmla="*/ 0 w 80"/>
                <a:gd name="T11" fmla="*/ 0 h 79"/>
                <a:gd name="T12" fmla="*/ 0 w 80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79"/>
                <a:gd name="T23" fmla="*/ 80 w 80"/>
                <a:gd name="T24" fmla="*/ 79 h 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79">
                  <a:moveTo>
                    <a:pt x="80" y="53"/>
                  </a:moveTo>
                  <a:lnTo>
                    <a:pt x="80" y="79"/>
                  </a:lnTo>
                  <a:lnTo>
                    <a:pt x="26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4" y="26"/>
                  </a:lnTo>
                  <a:lnTo>
                    <a:pt x="80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4" name="Freeform 625"/>
            <p:cNvSpPr>
              <a:spLocks/>
            </p:cNvSpPr>
            <p:nvPr/>
          </p:nvSpPr>
          <p:spPr bwMode="auto">
            <a:xfrm>
              <a:off x="316" y="-49"/>
              <a:ext cx="10" cy="13"/>
            </a:xfrm>
            <a:custGeom>
              <a:avLst/>
              <a:gdLst>
                <a:gd name="T0" fmla="*/ 0 w 269"/>
                <a:gd name="T1" fmla="*/ 0 h 319"/>
                <a:gd name="T2" fmla="*/ 0 w 269"/>
                <a:gd name="T3" fmla="*/ 0 h 319"/>
                <a:gd name="T4" fmla="*/ 0 w 269"/>
                <a:gd name="T5" fmla="*/ 0 h 319"/>
                <a:gd name="T6" fmla="*/ 0 w 269"/>
                <a:gd name="T7" fmla="*/ 0 h 319"/>
                <a:gd name="T8" fmla="*/ 0 w 269"/>
                <a:gd name="T9" fmla="*/ 0 h 319"/>
                <a:gd name="T10" fmla="*/ 0 w 269"/>
                <a:gd name="T11" fmla="*/ 0 h 319"/>
                <a:gd name="T12" fmla="*/ 0 w 269"/>
                <a:gd name="T13" fmla="*/ 0 h 319"/>
                <a:gd name="T14" fmla="*/ 0 w 269"/>
                <a:gd name="T15" fmla="*/ 0 h 319"/>
                <a:gd name="T16" fmla="*/ 0 w 269"/>
                <a:gd name="T17" fmla="*/ 0 h 3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9"/>
                <a:gd name="T28" fmla="*/ 0 h 319"/>
                <a:gd name="T29" fmla="*/ 269 w 269"/>
                <a:gd name="T30" fmla="*/ 319 h 3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9" h="319">
                  <a:moveTo>
                    <a:pt x="269" y="213"/>
                  </a:moveTo>
                  <a:lnTo>
                    <a:pt x="242" y="239"/>
                  </a:lnTo>
                  <a:lnTo>
                    <a:pt x="188" y="293"/>
                  </a:lnTo>
                  <a:lnTo>
                    <a:pt x="188" y="319"/>
                  </a:lnTo>
                  <a:lnTo>
                    <a:pt x="54" y="266"/>
                  </a:lnTo>
                  <a:lnTo>
                    <a:pt x="0" y="186"/>
                  </a:lnTo>
                  <a:lnTo>
                    <a:pt x="0" y="0"/>
                  </a:lnTo>
                  <a:lnTo>
                    <a:pt x="242" y="79"/>
                  </a:lnTo>
                  <a:lnTo>
                    <a:pt x="269" y="21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5" name="Freeform 626"/>
            <p:cNvSpPr>
              <a:spLocks/>
            </p:cNvSpPr>
            <p:nvPr/>
          </p:nvSpPr>
          <p:spPr bwMode="auto">
            <a:xfrm>
              <a:off x="75" y="-47"/>
              <a:ext cx="1" cy="2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0 h 53"/>
                <a:gd name="T4" fmla="*/ 0 w 54"/>
                <a:gd name="T5" fmla="*/ 0 h 53"/>
                <a:gd name="T6" fmla="*/ 0 w 54"/>
                <a:gd name="T7" fmla="*/ 0 h 53"/>
                <a:gd name="T8" fmla="*/ 0 w 54"/>
                <a:gd name="T9" fmla="*/ 0 h 53"/>
                <a:gd name="T10" fmla="*/ 0 w 54"/>
                <a:gd name="T11" fmla="*/ 0 h 53"/>
                <a:gd name="T12" fmla="*/ 0 w 54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53"/>
                <a:gd name="T23" fmla="*/ 54 w 54"/>
                <a:gd name="T24" fmla="*/ 53 h 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53">
                  <a:moveTo>
                    <a:pt x="54" y="26"/>
                  </a:moveTo>
                  <a:lnTo>
                    <a:pt x="54" y="53"/>
                  </a:lnTo>
                  <a:lnTo>
                    <a:pt x="0" y="53"/>
                  </a:lnTo>
                  <a:lnTo>
                    <a:pt x="0" y="26"/>
                  </a:lnTo>
                  <a:lnTo>
                    <a:pt x="0" y="0"/>
                  </a:lnTo>
                  <a:lnTo>
                    <a:pt x="54" y="2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6" name="Freeform 627"/>
            <p:cNvSpPr>
              <a:spLocks/>
            </p:cNvSpPr>
            <p:nvPr/>
          </p:nvSpPr>
          <p:spPr bwMode="auto">
            <a:xfrm>
              <a:off x="8" y="-47"/>
              <a:ext cx="78" cy="56"/>
            </a:xfrm>
            <a:custGeom>
              <a:avLst/>
              <a:gdLst>
                <a:gd name="T0" fmla="*/ 0 w 2258"/>
                <a:gd name="T1" fmla="*/ 0 h 1384"/>
                <a:gd name="T2" fmla="*/ 0 w 2258"/>
                <a:gd name="T3" fmla="*/ 0 h 1384"/>
                <a:gd name="T4" fmla="*/ 0 w 2258"/>
                <a:gd name="T5" fmla="*/ 0 h 1384"/>
                <a:gd name="T6" fmla="*/ 0 w 2258"/>
                <a:gd name="T7" fmla="*/ 0 h 1384"/>
                <a:gd name="T8" fmla="*/ 0 w 2258"/>
                <a:gd name="T9" fmla="*/ 0 h 1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58"/>
                <a:gd name="T16" fmla="*/ 0 h 1384"/>
                <a:gd name="T17" fmla="*/ 2258 w 2258"/>
                <a:gd name="T18" fmla="*/ 1384 h 13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58" h="1384">
                  <a:moveTo>
                    <a:pt x="2096" y="1384"/>
                  </a:moveTo>
                  <a:lnTo>
                    <a:pt x="0" y="107"/>
                  </a:lnTo>
                  <a:lnTo>
                    <a:pt x="0" y="0"/>
                  </a:lnTo>
                  <a:lnTo>
                    <a:pt x="2258" y="1358"/>
                  </a:lnTo>
                  <a:lnTo>
                    <a:pt x="2096" y="138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7" name="Freeform 628"/>
            <p:cNvSpPr>
              <a:spLocks/>
            </p:cNvSpPr>
            <p:nvPr/>
          </p:nvSpPr>
          <p:spPr bwMode="auto">
            <a:xfrm>
              <a:off x="77" y="-46"/>
              <a:ext cx="3" cy="4"/>
            </a:xfrm>
            <a:custGeom>
              <a:avLst/>
              <a:gdLst>
                <a:gd name="T0" fmla="*/ 0 w 80"/>
                <a:gd name="T1" fmla="*/ 0 h 81"/>
                <a:gd name="T2" fmla="*/ 0 w 80"/>
                <a:gd name="T3" fmla="*/ 0 h 81"/>
                <a:gd name="T4" fmla="*/ 0 w 80"/>
                <a:gd name="T5" fmla="*/ 0 h 81"/>
                <a:gd name="T6" fmla="*/ 0 w 80"/>
                <a:gd name="T7" fmla="*/ 0 h 81"/>
                <a:gd name="T8" fmla="*/ 0 w 80"/>
                <a:gd name="T9" fmla="*/ 0 h 81"/>
                <a:gd name="T10" fmla="*/ 0 w 8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0"/>
                <a:gd name="T19" fmla="*/ 0 h 81"/>
                <a:gd name="T20" fmla="*/ 80 w 80"/>
                <a:gd name="T21" fmla="*/ 81 h 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0" h="81">
                  <a:moveTo>
                    <a:pt x="80" y="81"/>
                  </a:moveTo>
                  <a:lnTo>
                    <a:pt x="80" y="81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4" y="27"/>
                  </a:lnTo>
                  <a:lnTo>
                    <a:pt x="80" y="81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8" name="Freeform 629"/>
            <p:cNvSpPr>
              <a:spLocks/>
            </p:cNvSpPr>
            <p:nvPr/>
          </p:nvSpPr>
          <p:spPr bwMode="auto">
            <a:xfrm>
              <a:off x="81" y="-44"/>
              <a:ext cx="3" cy="4"/>
            </a:xfrm>
            <a:custGeom>
              <a:avLst/>
              <a:gdLst>
                <a:gd name="T0" fmla="*/ 0 w 80"/>
                <a:gd name="T1" fmla="*/ 0 h 80"/>
                <a:gd name="T2" fmla="*/ 0 w 80"/>
                <a:gd name="T3" fmla="*/ 0 h 80"/>
                <a:gd name="T4" fmla="*/ 0 w 80"/>
                <a:gd name="T5" fmla="*/ 0 h 80"/>
                <a:gd name="T6" fmla="*/ 0 w 80"/>
                <a:gd name="T7" fmla="*/ 0 h 80"/>
                <a:gd name="T8" fmla="*/ 0 w 8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80"/>
                <a:gd name="T17" fmla="*/ 80 w 8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80">
                  <a:moveTo>
                    <a:pt x="80" y="80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53" y="27"/>
                  </a:lnTo>
                  <a:lnTo>
                    <a:pt x="80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9" name="Freeform 630"/>
            <p:cNvSpPr>
              <a:spLocks/>
            </p:cNvSpPr>
            <p:nvPr/>
          </p:nvSpPr>
          <p:spPr bwMode="auto">
            <a:xfrm>
              <a:off x="194" y="-41"/>
              <a:ext cx="84" cy="28"/>
            </a:xfrm>
            <a:custGeom>
              <a:avLst/>
              <a:gdLst>
                <a:gd name="T0" fmla="*/ 0 w 2445"/>
                <a:gd name="T1" fmla="*/ 0 h 718"/>
                <a:gd name="T2" fmla="*/ 0 w 2445"/>
                <a:gd name="T3" fmla="*/ 0 h 718"/>
                <a:gd name="T4" fmla="*/ 0 w 2445"/>
                <a:gd name="T5" fmla="*/ 0 h 718"/>
                <a:gd name="T6" fmla="*/ 0 w 2445"/>
                <a:gd name="T7" fmla="*/ 0 h 718"/>
                <a:gd name="T8" fmla="*/ 0 w 2445"/>
                <a:gd name="T9" fmla="*/ 0 h 718"/>
                <a:gd name="T10" fmla="*/ 0 w 2445"/>
                <a:gd name="T11" fmla="*/ 0 h 718"/>
                <a:gd name="T12" fmla="*/ 0 w 2445"/>
                <a:gd name="T13" fmla="*/ 0 h 718"/>
                <a:gd name="T14" fmla="*/ 0 w 2445"/>
                <a:gd name="T15" fmla="*/ 0 h 718"/>
                <a:gd name="T16" fmla="*/ 0 w 2445"/>
                <a:gd name="T17" fmla="*/ 0 h 718"/>
                <a:gd name="T18" fmla="*/ 0 w 2445"/>
                <a:gd name="T19" fmla="*/ 0 h 718"/>
                <a:gd name="T20" fmla="*/ 0 w 2445"/>
                <a:gd name="T21" fmla="*/ 0 h 718"/>
                <a:gd name="T22" fmla="*/ 0 w 2445"/>
                <a:gd name="T23" fmla="*/ 0 h 718"/>
                <a:gd name="T24" fmla="*/ 0 w 2445"/>
                <a:gd name="T25" fmla="*/ 0 h 718"/>
                <a:gd name="T26" fmla="*/ 0 w 2445"/>
                <a:gd name="T27" fmla="*/ 0 h 7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45"/>
                <a:gd name="T43" fmla="*/ 0 h 718"/>
                <a:gd name="T44" fmla="*/ 2445 w 2445"/>
                <a:gd name="T45" fmla="*/ 718 h 7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45" h="718">
                  <a:moveTo>
                    <a:pt x="2445" y="239"/>
                  </a:moveTo>
                  <a:lnTo>
                    <a:pt x="2445" y="266"/>
                  </a:lnTo>
                  <a:lnTo>
                    <a:pt x="2392" y="346"/>
                  </a:lnTo>
                  <a:lnTo>
                    <a:pt x="2392" y="373"/>
                  </a:lnTo>
                  <a:lnTo>
                    <a:pt x="2364" y="373"/>
                  </a:lnTo>
                  <a:lnTo>
                    <a:pt x="161" y="718"/>
                  </a:lnTo>
                  <a:lnTo>
                    <a:pt x="80" y="692"/>
                  </a:lnTo>
                  <a:lnTo>
                    <a:pt x="26" y="559"/>
                  </a:lnTo>
                  <a:lnTo>
                    <a:pt x="0" y="506"/>
                  </a:lnTo>
                  <a:lnTo>
                    <a:pt x="0" y="319"/>
                  </a:lnTo>
                  <a:lnTo>
                    <a:pt x="859" y="186"/>
                  </a:lnTo>
                  <a:lnTo>
                    <a:pt x="2176" y="0"/>
                  </a:lnTo>
                  <a:lnTo>
                    <a:pt x="2445" y="80"/>
                  </a:lnTo>
                  <a:lnTo>
                    <a:pt x="2445" y="23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0" name="Freeform 631"/>
            <p:cNvSpPr>
              <a:spLocks/>
            </p:cNvSpPr>
            <p:nvPr/>
          </p:nvSpPr>
          <p:spPr bwMode="auto">
            <a:xfrm>
              <a:off x="85" y="-41"/>
              <a:ext cx="3" cy="3"/>
            </a:xfrm>
            <a:custGeom>
              <a:avLst/>
              <a:gdLst>
                <a:gd name="T0" fmla="*/ 0 w 81"/>
                <a:gd name="T1" fmla="*/ 0 h 80"/>
                <a:gd name="T2" fmla="*/ 0 w 81"/>
                <a:gd name="T3" fmla="*/ 0 h 80"/>
                <a:gd name="T4" fmla="*/ 0 w 81"/>
                <a:gd name="T5" fmla="*/ 0 h 80"/>
                <a:gd name="T6" fmla="*/ 0 w 81"/>
                <a:gd name="T7" fmla="*/ 0 h 80"/>
                <a:gd name="T8" fmla="*/ 0 w 81"/>
                <a:gd name="T9" fmla="*/ 0 h 80"/>
                <a:gd name="T10" fmla="*/ 0 w 8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80"/>
                <a:gd name="T20" fmla="*/ 81 w 81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80">
                  <a:moveTo>
                    <a:pt x="81" y="80"/>
                  </a:moveTo>
                  <a:lnTo>
                    <a:pt x="81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81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1" name="Freeform 632"/>
            <p:cNvSpPr>
              <a:spLocks/>
            </p:cNvSpPr>
            <p:nvPr/>
          </p:nvSpPr>
          <p:spPr bwMode="auto">
            <a:xfrm>
              <a:off x="8" y="-41"/>
              <a:ext cx="314" cy="222"/>
            </a:xfrm>
            <a:custGeom>
              <a:avLst/>
              <a:gdLst>
                <a:gd name="T0" fmla="*/ 0 w 9111"/>
                <a:gd name="T1" fmla="*/ 0 h 5562"/>
                <a:gd name="T2" fmla="*/ 0 w 9111"/>
                <a:gd name="T3" fmla="*/ 0 h 5562"/>
                <a:gd name="T4" fmla="*/ 0 w 9111"/>
                <a:gd name="T5" fmla="*/ 0 h 5562"/>
                <a:gd name="T6" fmla="*/ 0 w 9111"/>
                <a:gd name="T7" fmla="*/ 0 h 5562"/>
                <a:gd name="T8" fmla="*/ 0 w 9111"/>
                <a:gd name="T9" fmla="*/ 0 h 5562"/>
                <a:gd name="T10" fmla="*/ 0 w 9111"/>
                <a:gd name="T11" fmla="*/ 0 h 5562"/>
                <a:gd name="T12" fmla="*/ 0 w 9111"/>
                <a:gd name="T13" fmla="*/ 0 h 5562"/>
                <a:gd name="T14" fmla="*/ 0 w 9111"/>
                <a:gd name="T15" fmla="*/ 0 h 5562"/>
                <a:gd name="T16" fmla="*/ 0 w 9111"/>
                <a:gd name="T17" fmla="*/ 0 h 5562"/>
                <a:gd name="T18" fmla="*/ 0 w 9111"/>
                <a:gd name="T19" fmla="*/ 0 h 5562"/>
                <a:gd name="T20" fmla="*/ 0 w 9111"/>
                <a:gd name="T21" fmla="*/ 0 h 5562"/>
                <a:gd name="T22" fmla="*/ 0 w 9111"/>
                <a:gd name="T23" fmla="*/ 0 h 5562"/>
                <a:gd name="T24" fmla="*/ 0 w 9111"/>
                <a:gd name="T25" fmla="*/ 0 h 5562"/>
                <a:gd name="T26" fmla="*/ 0 w 9111"/>
                <a:gd name="T27" fmla="*/ 0 h 5562"/>
                <a:gd name="T28" fmla="*/ 0 w 9111"/>
                <a:gd name="T29" fmla="*/ 0 h 5562"/>
                <a:gd name="T30" fmla="*/ 0 w 9111"/>
                <a:gd name="T31" fmla="*/ 0 h 5562"/>
                <a:gd name="T32" fmla="*/ 0 w 9111"/>
                <a:gd name="T33" fmla="*/ 0 h 5562"/>
                <a:gd name="T34" fmla="*/ 0 w 9111"/>
                <a:gd name="T35" fmla="*/ 0 h 5562"/>
                <a:gd name="T36" fmla="*/ 0 w 9111"/>
                <a:gd name="T37" fmla="*/ 0 h 5562"/>
                <a:gd name="T38" fmla="*/ 0 w 9111"/>
                <a:gd name="T39" fmla="*/ 0 h 5562"/>
                <a:gd name="T40" fmla="*/ 0 w 9111"/>
                <a:gd name="T41" fmla="*/ 0 h 5562"/>
                <a:gd name="T42" fmla="*/ 0 w 9111"/>
                <a:gd name="T43" fmla="*/ 0 h 5562"/>
                <a:gd name="T44" fmla="*/ 0 w 9111"/>
                <a:gd name="T45" fmla="*/ 0 h 5562"/>
                <a:gd name="T46" fmla="*/ 0 w 9111"/>
                <a:gd name="T47" fmla="*/ 0 h 5562"/>
                <a:gd name="T48" fmla="*/ 0 w 9111"/>
                <a:gd name="T49" fmla="*/ 0 h 5562"/>
                <a:gd name="T50" fmla="*/ 0 w 9111"/>
                <a:gd name="T51" fmla="*/ 0 h 5562"/>
                <a:gd name="T52" fmla="*/ 0 w 9111"/>
                <a:gd name="T53" fmla="*/ 0 h 5562"/>
                <a:gd name="T54" fmla="*/ 0 w 9111"/>
                <a:gd name="T55" fmla="*/ 0 h 5562"/>
                <a:gd name="T56" fmla="*/ 0 w 9111"/>
                <a:gd name="T57" fmla="*/ 0 h 5562"/>
                <a:gd name="T58" fmla="*/ 0 w 9111"/>
                <a:gd name="T59" fmla="*/ 0 h 5562"/>
                <a:gd name="T60" fmla="*/ 0 w 9111"/>
                <a:gd name="T61" fmla="*/ 0 h 5562"/>
                <a:gd name="T62" fmla="*/ 0 w 9111"/>
                <a:gd name="T63" fmla="*/ 0 h 55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111"/>
                <a:gd name="T97" fmla="*/ 0 h 5562"/>
                <a:gd name="T98" fmla="*/ 9111 w 9111"/>
                <a:gd name="T99" fmla="*/ 5562 h 556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111" h="5562">
                  <a:moveTo>
                    <a:pt x="1505" y="1490"/>
                  </a:moveTo>
                  <a:lnTo>
                    <a:pt x="1479" y="1490"/>
                  </a:lnTo>
                  <a:lnTo>
                    <a:pt x="1505" y="1677"/>
                  </a:lnTo>
                  <a:lnTo>
                    <a:pt x="1479" y="1756"/>
                  </a:lnTo>
                  <a:lnTo>
                    <a:pt x="1479" y="1969"/>
                  </a:lnTo>
                  <a:lnTo>
                    <a:pt x="1451" y="2023"/>
                  </a:lnTo>
                  <a:lnTo>
                    <a:pt x="1425" y="2076"/>
                  </a:lnTo>
                  <a:lnTo>
                    <a:pt x="1425" y="2156"/>
                  </a:lnTo>
                  <a:lnTo>
                    <a:pt x="1425" y="2182"/>
                  </a:lnTo>
                  <a:lnTo>
                    <a:pt x="1479" y="2209"/>
                  </a:lnTo>
                  <a:lnTo>
                    <a:pt x="1479" y="2235"/>
                  </a:lnTo>
                  <a:lnTo>
                    <a:pt x="1505" y="2262"/>
                  </a:lnTo>
                  <a:lnTo>
                    <a:pt x="1559" y="2235"/>
                  </a:lnTo>
                  <a:lnTo>
                    <a:pt x="1586" y="2209"/>
                  </a:lnTo>
                  <a:lnTo>
                    <a:pt x="1721" y="2235"/>
                  </a:lnTo>
                  <a:lnTo>
                    <a:pt x="1721" y="2262"/>
                  </a:lnTo>
                  <a:lnTo>
                    <a:pt x="1747" y="2288"/>
                  </a:lnTo>
                  <a:lnTo>
                    <a:pt x="1801" y="2262"/>
                  </a:lnTo>
                  <a:lnTo>
                    <a:pt x="1828" y="2235"/>
                  </a:lnTo>
                  <a:lnTo>
                    <a:pt x="1935" y="2209"/>
                  </a:lnTo>
                  <a:lnTo>
                    <a:pt x="1989" y="2156"/>
                  </a:lnTo>
                  <a:lnTo>
                    <a:pt x="1989" y="2129"/>
                  </a:lnTo>
                  <a:lnTo>
                    <a:pt x="2070" y="2076"/>
                  </a:lnTo>
                  <a:lnTo>
                    <a:pt x="2070" y="2049"/>
                  </a:lnTo>
                  <a:lnTo>
                    <a:pt x="2096" y="1996"/>
                  </a:lnTo>
                  <a:lnTo>
                    <a:pt x="2096" y="1969"/>
                  </a:lnTo>
                  <a:lnTo>
                    <a:pt x="2715" y="1677"/>
                  </a:lnTo>
                  <a:lnTo>
                    <a:pt x="2688" y="1677"/>
                  </a:lnTo>
                  <a:lnTo>
                    <a:pt x="2634" y="1650"/>
                  </a:lnTo>
                  <a:lnTo>
                    <a:pt x="2608" y="1624"/>
                  </a:lnTo>
                  <a:lnTo>
                    <a:pt x="2688" y="1597"/>
                  </a:lnTo>
                  <a:lnTo>
                    <a:pt x="2715" y="1570"/>
                  </a:lnTo>
                  <a:lnTo>
                    <a:pt x="2715" y="1490"/>
                  </a:lnTo>
                  <a:lnTo>
                    <a:pt x="3467" y="1942"/>
                  </a:lnTo>
                  <a:lnTo>
                    <a:pt x="3252" y="1996"/>
                  </a:lnTo>
                  <a:lnTo>
                    <a:pt x="9111" y="5562"/>
                  </a:lnTo>
                  <a:lnTo>
                    <a:pt x="4703" y="5562"/>
                  </a:lnTo>
                  <a:lnTo>
                    <a:pt x="4569" y="5455"/>
                  </a:lnTo>
                  <a:lnTo>
                    <a:pt x="4435" y="5376"/>
                  </a:lnTo>
                  <a:lnTo>
                    <a:pt x="4328" y="5295"/>
                  </a:lnTo>
                  <a:lnTo>
                    <a:pt x="4193" y="5242"/>
                  </a:lnTo>
                  <a:lnTo>
                    <a:pt x="4058" y="5189"/>
                  </a:lnTo>
                  <a:lnTo>
                    <a:pt x="3925" y="5162"/>
                  </a:lnTo>
                  <a:lnTo>
                    <a:pt x="3816" y="5136"/>
                  </a:lnTo>
                  <a:lnTo>
                    <a:pt x="3683" y="5136"/>
                  </a:lnTo>
                  <a:lnTo>
                    <a:pt x="3467" y="5136"/>
                  </a:lnTo>
                  <a:lnTo>
                    <a:pt x="3252" y="5162"/>
                  </a:lnTo>
                  <a:lnTo>
                    <a:pt x="3037" y="5216"/>
                  </a:lnTo>
                  <a:lnTo>
                    <a:pt x="1828" y="5562"/>
                  </a:lnTo>
                  <a:lnTo>
                    <a:pt x="0" y="5562"/>
                  </a:lnTo>
                  <a:lnTo>
                    <a:pt x="0" y="4869"/>
                  </a:lnTo>
                  <a:lnTo>
                    <a:pt x="2177" y="4364"/>
                  </a:lnTo>
                  <a:lnTo>
                    <a:pt x="2312" y="4284"/>
                  </a:lnTo>
                  <a:lnTo>
                    <a:pt x="2392" y="4205"/>
                  </a:lnTo>
                  <a:lnTo>
                    <a:pt x="2446" y="4099"/>
                  </a:lnTo>
                  <a:lnTo>
                    <a:pt x="2473" y="3991"/>
                  </a:lnTo>
                  <a:lnTo>
                    <a:pt x="2446" y="3885"/>
                  </a:lnTo>
                  <a:lnTo>
                    <a:pt x="2366" y="3726"/>
                  </a:lnTo>
                  <a:lnTo>
                    <a:pt x="2258" y="3566"/>
                  </a:lnTo>
                  <a:lnTo>
                    <a:pt x="2070" y="3406"/>
                  </a:lnTo>
                  <a:lnTo>
                    <a:pt x="0" y="1677"/>
                  </a:lnTo>
                  <a:lnTo>
                    <a:pt x="0" y="0"/>
                  </a:lnTo>
                  <a:lnTo>
                    <a:pt x="2070" y="1278"/>
                  </a:lnTo>
                  <a:lnTo>
                    <a:pt x="1505" y="149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2" name="Freeform 633"/>
            <p:cNvSpPr>
              <a:spLocks/>
            </p:cNvSpPr>
            <p:nvPr/>
          </p:nvSpPr>
          <p:spPr bwMode="auto">
            <a:xfrm>
              <a:off x="198" y="-40"/>
              <a:ext cx="78" cy="15"/>
            </a:xfrm>
            <a:custGeom>
              <a:avLst/>
              <a:gdLst>
                <a:gd name="T0" fmla="*/ 0 w 2257"/>
                <a:gd name="T1" fmla="*/ 0 h 373"/>
                <a:gd name="T2" fmla="*/ 0 w 2257"/>
                <a:gd name="T3" fmla="*/ 0 h 373"/>
                <a:gd name="T4" fmla="*/ 0 w 2257"/>
                <a:gd name="T5" fmla="*/ 0 h 373"/>
                <a:gd name="T6" fmla="*/ 0 w 2257"/>
                <a:gd name="T7" fmla="*/ 0 h 373"/>
                <a:gd name="T8" fmla="*/ 0 w 2257"/>
                <a:gd name="T9" fmla="*/ 0 h 373"/>
                <a:gd name="T10" fmla="*/ 0 w 2257"/>
                <a:gd name="T11" fmla="*/ 0 h 3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57"/>
                <a:gd name="T19" fmla="*/ 0 h 373"/>
                <a:gd name="T20" fmla="*/ 2257 w 2257"/>
                <a:gd name="T21" fmla="*/ 373 h 3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57" h="373">
                  <a:moveTo>
                    <a:pt x="2257" y="53"/>
                  </a:moveTo>
                  <a:lnTo>
                    <a:pt x="135" y="373"/>
                  </a:lnTo>
                  <a:lnTo>
                    <a:pt x="0" y="292"/>
                  </a:lnTo>
                  <a:lnTo>
                    <a:pt x="2069" y="0"/>
                  </a:lnTo>
                  <a:lnTo>
                    <a:pt x="2257" y="26"/>
                  </a:lnTo>
                  <a:lnTo>
                    <a:pt x="2257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3" name="Freeform 634"/>
            <p:cNvSpPr>
              <a:spLocks/>
            </p:cNvSpPr>
            <p:nvPr/>
          </p:nvSpPr>
          <p:spPr bwMode="auto">
            <a:xfrm>
              <a:off x="88" y="-39"/>
              <a:ext cx="4" cy="4"/>
            </a:xfrm>
            <a:custGeom>
              <a:avLst/>
              <a:gdLst>
                <a:gd name="T0" fmla="*/ 0 w 108"/>
                <a:gd name="T1" fmla="*/ 0 h 107"/>
                <a:gd name="T2" fmla="*/ 0 w 108"/>
                <a:gd name="T3" fmla="*/ 0 h 107"/>
                <a:gd name="T4" fmla="*/ 0 w 108"/>
                <a:gd name="T5" fmla="*/ 0 h 107"/>
                <a:gd name="T6" fmla="*/ 0 w 108"/>
                <a:gd name="T7" fmla="*/ 0 h 107"/>
                <a:gd name="T8" fmla="*/ 0 w 108"/>
                <a:gd name="T9" fmla="*/ 0 h 107"/>
                <a:gd name="T10" fmla="*/ 0 w 108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107"/>
                <a:gd name="T20" fmla="*/ 108 w 108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107">
                  <a:moveTo>
                    <a:pt x="108" y="80"/>
                  </a:moveTo>
                  <a:lnTo>
                    <a:pt x="108" y="107"/>
                  </a:lnTo>
                  <a:lnTo>
                    <a:pt x="0" y="54"/>
                  </a:lnTo>
                  <a:lnTo>
                    <a:pt x="0" y="0"/>
                  </a:lnTo>
                  <a:lnTo>
                    <a:pt x="81" y="54"/>
                  </a:lnTo>
                  <a:lnTo>
                    <a:pt x="108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4" name="Freeform 635"/>
            <p:cNvSpPr>
              <a:spLocks/>
            </p:cNvSpPr>
            <p:nvPr/>
          </p:nvSpPr>
          <p:spPr bwMode="auto">
            <a:xfrm>
              <a:off x="204" y="-37"/>
              <a:ext cx="74" cy="19"/>
            </a:xfrm>
            <a:custGeom>
              <a:avLst/>
              <a:gdLst>
                <a:gd name="T0" fmla="*/ 0 w 2123"/>
                <a:gd name="T1" fmla="*/ 0 h 478"/>
                <a:gd name="T2" fmla="*/ 0 w 2123"/>
                <a:gd name="T3" fmla="*/ 0 h 478"/>
                <a:gd name="T4" fmla="*/ 0 w 2123"/>
                <a:gd name="T5" fmla="*/ 0 h 478"/>
                <a:gd name="T6" fmla="*/ 0 w 2123"/>
                <a:gd name="T7" fmla="*/ 0 h 478"/>
                <a:gd name="T8" fmla="*/ 0 w 2123"/>
                <a:gd name="T9" fmla="*/ 0 h 478"/>
                <a:gd name="T10" fmla="*/ 0 w 2123"/>
                <a:gd name="T11" fmla="*/ 0 h 478"/>
                <a:gd name="T12" fmla="*/ 0 w 2123"/>
                <a:gd name="T13" fmla="*/ 0 h 478"/>
                <a:gd name="T14" fmla="*/ 0 w 2123"/>
                <a:gd name="T15" fmla="*/ 0 h 478"/>
                <a:gd name="T16" fmla="*/ 0 w 2123"/>
                <a:gd name="T17" fmla="*/ 0 h 4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3"/>
                <a:gd name="T28" fmla="*/ 0 h 478"/>
                <a:gd name="T29" fmla="*/ 2123 w 2123"/>
                <a:gd name="T30" fmla="*/ 478 h 47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3" h="478">
                  <a:moveTo>
                    <a:pt x="2123" y="132"/>
                  </a:moveTo>
                  <a:lnTo>
                    <a:pt x="2069" y="159"/>
                  </a:lnTo>
                  <a:lnTo>
                    <a:pt x="1559" y="239"/>
                  </a:lnTo>
                  <a:lnTo>
                    <a:pt x="0" y="478"/>
                  </a:lnTo>
                  <a:lnTo>
                    <a:pt x="0" y="319"/>
                  </a:lnTo>
                  <a:lnTo>
                    <a:pt x="161" y="293"/>
                  </a:lnTo>
                  <a:lnTo>
                    <a:pt x="2123" y="0"/>
                  </a:lnTo>
                  <a:lnTo>
                    <a:pt x="2123" y="132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5" name="Freeform 636"/>
            <p:cNvSpPr>
              <a:spLocks/>
            </p:cNvSpPr>
            <p:nvPr/>
          </p:nvSpPr>
          <p:spPr bwMode="auto">
            <a:xfrm>
              <a:off x="348" y="-37"/>
              <a:ext cx="21" cy="9"/>
            </a:xfrm>
            <a:custGeom>
              <a:avLst/>
              <a:gdLst>
                <a:gd name="T0" fmla="*/ 0 w 618"/>
                <a:gd name="T1" fmla="*/ 0 h 239"/>
                <a:gd name="T2" fmla="*/ 0 w 618"/>
                <a:gd name="T3" fmla="*/ 0 h 239"/>
                <a:gd name="T4" fmla="*/ 0 w 618"/>
                <a:gd name="T5" fmla="*/ 0 h 239"/>
                <a:gd name="T6" fmla="*/ 0 w 618"/>
                <a:gd name="T7" fmla="*/ 0 h 239"/>
                <a:gd name="T8" fmla="*/ 0 w 618"/>
                <a:gd name="T9" fmla="*/ 0 h 239"/>
                <a:gd name="T10" fmla="*/ 0 w 618"/>
                <a:gd name="T11" fmla="*/ 0 h 239"/>
                <a:gd name="T12" fmla="*/ 0 w 618"/>
                <a:gd name="T13" fmla="*/ 0 h 239"/>
                <a:gd name="T14" fmla="*/ 0 w 618"/>
                <a:gd name="T15" fmla="*/ 0 h 239"/>
                <a:gd name="T16" fmla="*/ 0 w 618"/>
                <a:gd name="T17" fmla="*/ 0 h 239"/>
                <a:gd name="T18" fmla="*/ 0 w 618"/>
                <a:gd name="T19" fmla="*/ 0 h 239"/>
                <a:gd name="T20" fmla="*/ 0 w 618"/>
                <a:gd name="T21" fmla="*/ 0 h 239"/>
                <a:gd name="T22" fmla="*/ 0 w 618"/>
                <a:gd name="T23" fmla="*/ 0 h 2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18"/>
                <a:gd name="T37" fmla="*/ 0 h 239"/>
                <a:gd name="T38" fmla="*/ 618 w 618"/>
                <a:gd name="T39" fmla="*/ 239 h 2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18" h="239">
                  <a:moveTo>
                    <a:pt x="538" y="79"/>
                  </a:moveTo>
                  <a:lnTo>
                    <a:pt x="618" y="132"/>
                  </a:lnTo>
                  <a:lnTo>
                    <a:pt x="618" y="159"/>
                  </a:lnTo>
                  <a:lnTo>
                    <a:pt x="618" y="185"/>
                  </a:lnTo>
                  <a:lnTo>
                    <a:pt x="296" y="239"/>
                  </a:lnTo>
                  <a:lnTo>
                    <a:pt x="0" y="159"/>
                  </a:lnTo>
                  <a:lnTo>
                    <a:pt x="0" y="106"/>
                  </a:lnTo>
                  <a:lnTo>
                    <a:pt x="54" y="53"/>
                  </a:lnTo>
                  <a:lnTo>
                    <a:pt x="135" y="26"/>
                  </a:lnTo>
                  <a:lnTo>
                    <a:pt x="242" y="0"/>
                  </a:lnTo>
                  <a:lnTo>
                    <a:pt x="377" y="26"/>
                  </a:lnTo>
                  <a:lnTo>
                    <a:pt x="538" y="7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6" name="Freeform 637"/>
            <p:cNvSpPr>
              <a:spLocks/>
            </p:cNvSpPr>
            <p:nvPr/>
          </p:nvSpPr>
          <p:spPr bwMode="auto">
            <a:xfrm>
              <a:off x="238" y="-37"/>
              <a:ext cx="287" cy="125"/>
            </a:xfrm>
            <a:custGeom>
              <a:avLst/>
              <a:gdLst>
                <a:gd name="T0" fmla="*/ 0 w 8332"/>
                <a:gd name="T1" fmla="*/ 0 h 3140"/>
                <a:gd name="T2" fmla="*/ 0 w 8332"/>
                <a:gd name="T3" fmla="*/ 0 h 3140"/>
                <a:gd name="T4" fmla="*/ 0 w 8332"/>
                <a:gd name="T5" fmla="*/ 0 h 3140"/>
                <a:gd name="T6" fmla="*/ 0 w 8332"/>
                <a:gd name="T7" fmla="*/ 0 h 3140"/>
                <a:gd name="T8" fmla="*/ 0 w 8332"/>
                <a:gd name="T9" fmla="*/ 0 h 3140"/>
                <a:gd name="T10" fmla="*/ 0 w 8332"/>
                <a:gd name="T11" fmla="*/ 0 h 3140"/>
                <a:gd name="T12" fmla="*/ 0 w 8332"/>
                <a:gd name="T13" fmla="*/ 0 h 3140"/>
                <a:gd name="T14" fmla="*/ 0 w 8332"/>
                <a:gd name="T15" fmla="*/ 0 h 3140"/>
                <a:gd name="T16" fmla="*/ 0 w 8332"/>
                <a:gd name="T17" fmla="*/ 0 h 3140"/>
                <a:gd name="T18" fmla="*/ 0 w 8332"/>
                <a:gd name="T19" fmla="*/ 0 h 3140"/>
                <a:gd name="T20" fmla="*/ 0 w 8332"/>
                <a:gd name="T21" fmla="*/ 0 h 3140"/>
                <a:gd name="T22" fmla="*/ 0 w 8332"/>
                <a:gd name="T23" fmla="*/ 0 h 3140"/>
                <a:gd name="T24" fmla="*/ 0 w 8332"/>
                <a:gd name="T25" fmla="*/ 0 h 3140"/>
                <a:gd name="T26" fmla="*/ 0 w 8332"/>
                <a:gd name="T27" fmla="*/ 0 h 3140"/>
                <a:gd name="T28" fmla="*/ 0 w 8332"/>
                <a:gd name="T29" fmla="*/ 0 h 3140"/>
                <a:gd name="T30" fmla="*/ 0 w 8332"/>
                <a:gd name="T31" fmla="*/ 0 h 3140"/>
                <a:gd name="T32" fmla="*/ 0 w 8332"/>
                <a:gd name="T33" fmla="*/ 0 h 3140"/>
                <a:gd name="T34" fmla="*/ 0 w 8332"/>
                <a:gd name="T35" fmla="*/ 0 h 3140"/>
                <a:gd name="T36" fmla="*/ 0 w 8332"/>
                <a:gd name="T37" fmla="*/ 0 h 3140"/>
                <a:gd name="T38" fmla="*/ 0 w 8332"/>
                <a:gd name="T39" fmla="*/ 0 h 3140"/>
                <a:gd name="T40" fmla="*/ 0 w 8332"/>
                <a:gd name="T41" fmla="*/ 0 h 3140"/>
                <a:gd name="T42" fmla="*/ 0 w 8332"/>
                <a:gd name="T43" fmla="*/ 0 h 3140"/>
                <a:gd name="T44" fmla="*/ 0 w 8332"/>
                <a:gd name="T45" fmla="*/ 0 h 3140"/>
                <a:gd name="T46" fmla="*/ 0 w 8332"/>
                <a:gd name="T47" fmla="*/ 0 h 3140"/>
                <a:gd name="T48" fmla="*/ 0 w 8332"/>
                <a:gd name="T49" fmla="*/ 0 h 3140"/>
                <a:gd name="T50" fmla="*/ 0 w 8332"/>
                <a:gd name="T51" fmla="*/ 0 h 3140"/>
                <a:gd name="T52" fmla="*/ 0 w 8332"/>
                <a:gd name="T53" fmla="*/ 0 h 3140"/>
                <a:gd name="T54" fmla="*/ 0 w 8332"/>
                <a:gd name="T55" fmla="*/ 0 h 3140"/>
                <a:gd name="T56" fmla="*/ 0 w 8332"/>
                <a:gd name="T57" fmla="*/ 0 h 3140"/>
                <a:gd name="T58" fmla="*/ 0 w 8332"/>
                <a:gd name="T59" fmla="*/ 0 h 3140"/>
                <a:gd name="T60" fmla="*/ 0 w 8332"/>
                <a:gd name="T61" fmla="*/ 0 h 3140"/>
                <a:gd name="T62" fmla="*/ 0 w 8332"/>
                <a:gd name="T63" fmla="*/ 0 h 3140"/>
                <a:gd name="T64" fmla="*/ 0 w 8332"/>
                <a:gd name="T65" fmla="*/ 0 h 3140"/>
                <a:gd name="T66" fmla="*/ 0 w 8332"/>
                <a:gd name="T67" fmla="*/ 0 h 3140"/>
                <a:gd name="T68" fmla="*/ 0 w 8332"/>
                <a:gd name="T69" fmla="*/ 0 h 3140"/>
                <a:gd name="T70" fmla="*/ 0 w 8332"/>
                <a:gd name="T71" fmla="*/ 0 h 3140"/>
                <a:gd name="T72" fmla="*/ 0 w 8332"/>
                <a:gd name="T73" fmla="*/ 0 h 3140"/>
                <a:gd name="T74" fmla="*/ 0 w 8332"/>
                <a:gd name="T75" fmla="*/ 0 h 3140"/>
                <a:gd name="T76" fmla="*/ 0 w 8332"/>
                <a:gd name="T77" fmla="*/ 0 h 3140"/>
                <a:gd name="T78" fmla="*/ 0 w 8332"/>
                <a:gd name="T79" fmla="*/ 0 h 3140"/>
                <a:gd name="T80" fmla="*/ 0 w 8332"/>
                <a:gd name="T81" fmla="*/ 0 h 3140"/>
                <a:gd name="T82" fmla="*/ 0 w 8332"/>
                <a:gd name="T83" fmla="*/ 0 h 3140"/>
                <a:gd name="T84" fmla="*/ 0 w 8332"/>
                <a:gd name="T85" fmla="*/ 0 h 3140"/>
                <a:gd name="T86" fmla="*/ 0 w 8332"/>
                <a:gd name="T87" fmla="*/ 0 h 3140"/>
                <a:gd name="T88" fmla="*/ 0 w 8332"/>
                <a:gd name="T89" fmla="*/ 0 h 3140"/>
                <a:gd name="T90" fmla="*/ 0 w 8332"/>
                <a:gd name="T91" fmla="*/ 0 h 3140"/>
                <a:gd name="T92" fmla="*/ 0 w 8332"/>
                <a:gd name="T93" fmla="*/ 0 h 3140"/>
                <a:gd name="T94" fmla="*/ 0 w 8332"/>
                <a:gd name="T95" fmla="*/ 0 h 3140"/>
                <a:gd name="T96" fmla="*/ 0 w 8332"/>
                <a:gd name="T97" fmla="*/ 0 h 31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332"/>
                <a:gd name="T148" fmla="*/ 0 h 3140"/>
                <a:gd name="T149" fmla="*/ 8332 w 8332"/>
                <a:gd name="T150" fmla="*/ 3140 h 314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332" h="3140">
                  <a:moveTo>
                    <a:pt x="8332" y="1303"/>
                  </a:moveTo>
                  <a:lnTo>
                    <a:pt x="8304" y="1303"/>
                  </a:lnTo>
                  <a:lnTo>
                    <a:pt x="8304" y="159"/>
                  </a:lnTo>
                  <a:lnTo>
                    <a:pt x="8251" y="159"/>
                  </a:lnTo>
                  <a:lnTo>
                    <a:pt x="8251" y="1303"/>
                  </a:lnTo>
                  <a:lnTo>
                    <a:pt x="8197" y="1330"/>
                  </a:lnTo>
                  <a:lnTo>
                    <a:pt x="8197" y="266"/>
                  </a:lnTo>
                  <a:lnTo>
                    <a:pt x="8170" y="293"/>
                  </a:lnTo>
                  <a:lnTo>
                    <a:pt x="8170" y="1330"/>
                  </a:lnTo>
                  <a:lnTo>
                    <a:pt x="8116" y="1330"/>
                  </a:lnTo>
                  <a:lnTo>
                    <a:pt x="8116" y="239"/>
                  </a:lnTo>
                  <a:lnTo>
                    <a:pt x="8090" y="266"/>
                  </a:lnTo>
                  <a:lnTo>
                    <a:pt x="8062" y="1356"/>
                  </a:lnTo>
                  <a:lnTo>
                    <a:pt x="8009" y="1356"/>
                  </a:lnTo>
                  <a:lnTo>
                    <a:pt x="8009" y="212"/>
                  </a:lnTo>
                  <a:lnTo>
                    <a:pt x="7982" y="1383"/>
                  </a:lnTo>
                  <a:lnTo>
                    <a:pt x="7901" y="1383"/>
                  </a:lnTo>
                  <a:lnTo>
                    <a:pt x="7901" y="425"/>
                  </a:lnTo>
                  <a:lnTo>
                    <a:pt x="7874" y="478"/>
                  </a:lnTo>
                  <a:lnTo>
                    <a:pt x="7874" y="1410"/>
                  </a:lnTo>
                  <a:lnTo>
                    <a:pt x="7794" y="1410"/>
                  </a:lnTo>
                  <a:lnTo>
                    <a:pt x="7794" y="372"/>
                  </a:lnTo>
                  <a:lnTo>
                    <a:pt x="7767" y="399"/>
                  </a:lnTo>
                  <a:lnTo>
                    <a:pt x="7767" y="1410"/>
                  </a:lnTo>
                  <a:lnTo>
                    <a:pt x="7687" y="1436"/>
                  </a:lnTo>
                  <a:lnTo>
                    <a:pt x="7687" y="319"/>
                  </a:lnTo>
                  <a:lnTo>
                    <a:pt x="7659" y="319"/>
                  </a:lnTo>
                  <a:lnTo>
                    <a:pt x="7659" y="1436"/>
                  </a:lnTo>
                  <a:lnTo>
                    <a:pt x="7578" y="1463"/>
                  </a:lnTo>
                  <a:lnTo>
                    <a:pt x="7578" y="531"/>
                  </a:lnTo>
                  <a:lnTo>
                    <a:pt x="7552" y="531"/>
                  </a:lnTo>
                  <a:lnTo>
                    <a:pt x="7552" y="1463"/>
                  </a:lnTo>
                  <a:lnTo>
                    <a:pt x="7471" y="1490"/>
                  </a:lnTo>
                  <a:lnTo>
                    <a:pt x="7471" y="665"/>
                  </a:lnTo>
                  <a:lnTo>
                    <a:pt x="7445" y="665"/>
                  </a:lnTo>
                  <a:lnTo>
                    <a:pt x="7445" y="1490"/>
                  </a:lnTo>
                  <a:lnTo>
                    <a:pt x="7364" y="1517"/>
                  </a:lnTo>
                  <a:lnTo>
                    <a:pt x="7364" y="478"/>
                  </a:lnTo>
                  <a:lnTo>
                    <a:pt x="7364" y="452"/>
                  </a:lnTo>
                  <a:lnTo>
                    <a:pt x="7337" y="1517"/>
                  </a:lnTo>
                  <a:lnTo>
                    <a:pt x="7257" y="1517"/>
                  </a:lnTo>
                  <a:lnTo>
                    <a:pt x="7257" y="531"/>
                  </a:lnTo>
                  <a:lnTo>
                    <a:pt x="7229" y="824"/>
                  </a:lnTo>
                  <a:lnTo>
                    <a:pt x="7229" y="1543"/>
                  </a:lnTo>
                  <a:lnTo>
                    <a:pt x="7176" y="1543"/>
                  </a:lnTo>
                  <a:lnTo>
                    <a:pt x="7176" y="824"/>
                  </a:lnTo>
                  <a:lnTo>
                    <a:pt x="7149" y="824"/>
                  </a:lnTo>
                  <a:lnTo>
                    <a:pt x="7149" y="1570"/>
                  </a:lnTo>
                  <a:lnTo>
                    <a:pt x="7095" y="1570"/>
                  </a:lnTo>
                  <a:lnTo>
                    <a:pt x="7068" y="1570"/>
                  </a:lnTo>
                  <a:lnTo>
                    <a:pt x="7068" y="931"/>
                  </a:lnTo>
                  <a:lnTo>
                    <a:pt x="7041" y="1570"/>
                  </a:lnTo>
                  <a:lnTo>
                    <a:pt x="6987" y="1596"/>
                  </a:lnTo>
                  <a:lnTo>
                    <a:pt x="6987" y="851"/>
                  </a:lnTo>
                  <a:lnTo>
                    <a:pt x="6961" y="851"/>
                  </a:lnTo>
                  <a:lnTo>
                    <a:pt x="6961" y="1596"/>
                  </a:lnTo>
                  <a:lnTo>
                    <a:pt x="6880" y="1623"/>
                  </a:lnTo>
                  <a:lnTo>
                    <a:pt x="6880" y="957"/>
                  </a:lnTo>
                  <a:lnTo>
                    <a:pt x="6854" y="957"/>
                  </a:lnTo>
                  <a:lnTo>
                    <a:pt x="6854" y="1623"/>
                  </a:lnTo>
                  <a:lnTo>
                    <a:pt x="6773" y="1649"/>
                  </a:lnTo>
                  <a:lnTo>
                    <a:pt x="6773" y="957"/>
                  </a:lnTo>
                  <a:lnTo>
                    <a:pt x="6745" y="957"/>
                  </a:lnTo>
                  <a:lnTo>
                    <a:pt x="6745" y="1649"/>
                  </a:lnTo>
                  <a:lnTo>
                    <a:pt x="6665" y="1649"/>
                  </a:lnTo>
                  <a:lnTo>
                    <a:pt x="6665" y="1064"/>
                  </a:lnTo>
                  <a:lnTo>
                    <a:pt x="6638" y="1091"/>
                  </a:lnTo>
                  <a:lnTo>
                    <a:pt x="6638" y="1676"/>
                  </a:lnTo>
                  <a:lnTo>
                    <a:pt x="6557" y="1703"/>
                  </a:lnTo>
                  <a:lnTo>
                    <a:pt x="6557" y="1330"/>
                  </a:lnTo>
                  <a:lnTo>
                    <a:pt x="6531" y="1330"/>
                  </a:lnTo>
                  <a:lnTo>
                    <a:pt x="6531" y="1703"/>
                  </a:lnTo>
                  <a:lnTo>
                    <a:pt x="6450" y="1703"/>
                  </a:lnTo>
                  <a:lnTo>
                    <a:pt x="6450" y="1330"/>
                  </a:lnTo>
                  <a:lnTo>
                    <a:pt x="6423" y="1383"/>
                  </a:lnTo>
                  <a:lnTo>
                    <a:pt x="6423" y="1729"/>
                  </a:lnTo>
                  <a:lnTo>
                    <a:pt x="6342" y="1729"/>
                  </a:lnTo>
                  <a:lnTo>
                    <a:pt x="6342" y="1118"/>
                  </a:lnTo>
                  <a:lnTo>
                    <a:pt x="6316" y="1118"/>
                  </a:lnTo>
                  <a:lnTo>
                    <a:pt x="6316" y="1729"/>
                  </a:lnTo>
                  <a:lnTo>
                    <a:pt x="6261" y="1756"/>
                  </a:lnTo>
                  <a:lnTo>
                    <a:pt x="6261" y="1224"/>
                  </a:lnTo>
                  <a:lnTo>
                    <a:pt x="6235" y="1224"/>
                  </a:lnTo>
                  <a:lnTo>
                    <a:pt x="6208" y="1756"/>
                  </a:lnTo>
                  <a:lnTo>
                    <a:pt x="6154" y="1782"/>
                  </a:lnTo>
                  <a:lnTo>
                    <a:pt x="6154" y="1410"/>
                  </a:lnTo>
                  <a:lnTo>
                    <a:pt x="6100" y="1410"/>
                  </a:lnTo>
                  <a:lnTo>
                    <a:pt x="6100" y="1782"/>
                  </a:lnTo>
                  <a:lnTo>
                    <a:pt x="6047" y="1809"/>
                  </a:lnTo>
                  <a:lnTo>
                    <a:pt x="6047" y="1303"/>
                  </a:lnTo>
                  <a:lnTo>
                    <a:pt x="6019" y="1303"/>
                  </a:lnTo>
                  <a:lnTo>
                    <a:pt x="6019" y="1809"/>
                  </a:lnTo>
                  <a:lnTo>
                    <a:pt x="5940" y="1809"/>
                  </a:lnTo>
                  <a:lnTo>
                    <a:pt x="5940" y="1517"/>
                  </a:lnTo>
                  <a:lnTo>
                    <a:pt x="5912" y="1517"/>
                  </a:lnTo>
                  <a:lnTo>
                    <a:pt x="5912" y="1835"/>
                  </a:lnTo>
                  <a:lnTo>
                    <a:pt x="5832" y="1835"/>
                  </a:lnTo>
                  <a:lnTo>
                    <a:pt x="5832" y="1676"/>
                  </a:lnTo>
                  <a:lnTo>
                    <a:pt x="5805" y="1676"/>
                  </a:lnTo>
                  <a:lnTo>
                    <a:pt x="5805" y="1835"/>
                  </a:lnTo>
                  <a:lnTo>
                    <a:pt x="5751" y="1862"/>
                  </a:lnTo>
                  <a:lnTo>
                    <a:pt x="0" y="3140"/>
                  </a:lnTo>
                  <a:lnTo>
                    <a:pt x="0" y="1463"/>
                  </a:lnTo>
                  <a:lnTo>
                    <a:pt x="54" y="1463"/>
                  </a:lnTo>
                  <a:lnTo>
                    <a:pt x="80" y="2821"/>
                  </a:lnTo>
                  <a:lnTo>
                    <a:pt x="107" y="2821"/>
                  </a:lnTo>
                  <a:lnTo>
                    <a:pt x="80" y="1436"/>
                  </a:lnTo>
                  <a:lnTo>
                    <a:pt x="161" y="1436"/>
                  </a:lnTo>
                  <a:lnTo>
                    <a:pt x="161" y="2821"/>
                  </a:lnTo>
                  <a:lnTo>
                    <a:pt x="187" y="2794"/>
                  </a:lnTo>
                  <a:lnTo>
                    <a:pt x="187" y="1436"/>
                  </a:lnTo>
                  <a:lnTo>
                    <a:pt x="268" y="1410"/>
                  </a:lnTo>
                  <a:lnTo>
                    <a:pt x="268" y="2980"/>
                  </a:lnTo>
                  <a:lnTo>
                    <a:pt x="296" y="2980"/>
                  </a:lnTo>
                  <a:lnTo>
                    <a:pt x="296" y="1410"/>
                  </a:lnTo>
                  <a:lnTo>
                    <a:pt x="376" y="1410"/>
                  </a:lnTo>
                  <a:lnTo>
                    <a:pt x="376" y="2900"/>
                  </a:lnTo>
                  <a:lnTo>
                    <a:pt x="403" y="2874"/>
                  </a:lnTo>
                  <a:lnTo>
                    <a:pt x="403" y="1383"/>
                  </a:lnTo>
                  <a:lnTo>
                    <a:pt x="457" y="1383"/>
                  </a:lnTo>
                  <a:lnTo>
                    <a:pt x="457" y="2767"/>
                  </a:lnTo>
                  <a:lnTo>
                    <a:pt x="510" y="2767"/>
                  </a:lnTo>
                  <a:lnTo>
                    <a:pt x="510" y="1383"/>
                  </a:lnTo>
                  <a:lnTo>
                    <a:pt x="564" y="1356"/>
                  </a:lnTo>
                  <a:lnTo>
                    <a:pt x="591" y="2634"/>
                  </a:lnTo>
                  <a:lnTo>
                    <a:pt x="618" y="1356"/>
                  </a:lnTo>
                  <a:lnTo>
                    <a:pt x="699" y="1330"/>
                  </a:lnTo>
                  <a:lnTo>
                    <a:pt x="699" y="2368"/>
                  </a:lnTo>
                  <a:lnTo>
                    <a:pt x="725" y="2395"/>
                  </a:lnTo>
                  <a:lnTo>
                    <a:pt x="725" y="1330"/>
                  </a:lnTo>
                  <a:lnTo>
                    <a:pt x="833" y="1330"/>
                  </a:lnTo>
                  <a:lnTo>
                    <a:pt x="833" y="2395"/>
                  </a:lnTo>
                  <a:lnTo>
                    <a:pt x="860" y="2395"/>
                  </a:lnTo>
                  <a:lnTo>
                    <a:pt x="860" y="1303"/>
                  </a:lnTo>
                  <a:lnTo>
                    <a:pt x="913" y="1303"/>
                  </a:lnTo>
                  <a:lnTo>
                    <a:pt x="913" y="2181"/>
                  </a:lnTo>
                  <a:lnTo>
                    <a:pt x="941" y="2181"/>
                  </a:lnTo>
                  <a:lnTo>
                    <a:pt x="967" y="1303"/>
                  </a:lnTo>
                  <a:lnTo>
                    <a:pt x="1048" y="1277"/>
                  </a:lnTo>
                  <a:lnTo>
                    <a:pt x="1021" y="2102"/>
                  </a:lnTo>
                  <a:lnTo>
                    <a:pt x="1048" y="2102"/>
                  </a:lnTo>
                  <a:lnTo>
                    <a:pt x="1048" y="1277"/>
                  </a:lnTo>
                  <a:lnTo>
                    <a:pt x="1129" y="1277"/>
                  </a:lnTo>
                  <a:lnTo>
                    <a:pt x="1129" y="2315"/>
                  </a:lnTo>
                  <a:lnTo>
                    <a:pt x="1155" y="2315"/>
                  </a:lnTo>
                  <a:lnTo>
                    <a:pt x="1155" y="1250"/>
                  </a:lnTo>
                  <a:lnTo>
                    <a:pt x="1209" y="1250"/>
                  </a:lnTo>
                  <a:lnTo>
                    <a:pt x="1209" y="2581"/>
                  </a:lnTo>
                  <a:lnTo>
                    <a:pt x="1236" y="2554"/>
                  </a:lnTo>
                  <a:lnTo>
                    <a:pt x="1236" y="1250"/>
                  </a:lnTo>
                  <a:lnTo>
                    <a:pt x="1316" y="1224"/>
                  </a:lnTo>
                  <a:lnTo>
                    <a:pt x="1316" y="2181"/>
                  </a:lnTo>
                  <a:lnTo>
                    <a:pt x="1343" y="2128"/>
                  </a:lnTo>
                  <a:lnTo>
                    <a:pt x="1343" y="1224"/>
                  </a:lnTo>
                  <a:lnTo>
                    <a:pt x="1424" y="1197"/>
                  </a:lnTo>
                  <a:lnTo>
                    <a:pt x="1424" y="2049"/>
                  </a:lnTo>
                  <a:lnTo>
                    <a:pt x="1451" y="2049"/>
                  </a:lnTo>
                  <a:lnTo>
                    <a:pt x="1478" y="1197"/>
                  </a:lnTo>
                  <a:lnTo>
                    <a:pt x="1532" y="1197"/>
                  </a:lnTo>
                  <a:lnTo>
                    <a:pt x="1532" y="1889"/>
                  </a:lnTo>
                  <a:lnTo>
                    <a:pt x="1558" y="1889"/>
                  </a:lnTo>
                  <a:lnTo>
                    <a:pt x="1558" y="1197"/>
                  </a:lnTo>
                  <a:lnTo>
                    <a:pt x="1666" y="1171"/>
                  </a:lnTo>
                  <a:lnTo>
                    <a:pt x="1666" y="1835"/>
                  </a:lnTo>
                  <a:lnTo>
                    <a:pt x="1666" y="1862"/>
                  </a:lnTo>
                  <a:lnTo>
                    <a:pt x="1693" y="1835"/>
                  </a:lnTo>
                  <a:lnTo>
                    <a:pt x="1693" y="1171"/>
                  </a:lnTo>
                  <a:lnTo>
                    <a:pt x="1746" y="1171"/>
                  </a:lnTo>
                  <a:lnTo>
                    <a:pt x="1746" y="1570"/>
                  </a:lnTo>
                  <a:lnTo>
                    <a:pt x="1800" y="1543"/>
                  </a:lnTo>
                  <a:lnTo>
                    <a:pt x="1774" y="1144"/>
                  </a:lnTo>
                  <a:lnTo>
                    <a:pt x="1881" y="1144"/>
                  </a:lnTo>
                  <a:lnTo>
                    <a:pt x="1881" y="1729"/>
                  </a:lnTo>
                  <a:lnTo>
                    <a:pt x="1908" y="1703"/>
                  </a:lnTo>
                  <a:lnTo>
                    <a:pt x="1908" y="1144"/>
                  </a:lnTo>
                  <a:lnTo>
                    <a:pt x="1962" y="1118"/>
                  </a:lnTo>
                  <a:lnTo>
                    <a:pt x="1988" y="1596"/>
                  </a:lnTo>
                  <a:lnTo>
                    <a:pt x="2016" y="1596"/>
                  </a:lnTo>
                  <a:lnTo>
                    <a:pt x="2016" y="1118"/>
                  </a:lnTo>
                  <a:lnTo>
                    <a:pt x="2096" y="1091"/>
                  </a:lnTo>
                  <a:lnTo>
                    <a:pt x="2096" y="1436"/>
                  </a:lnTo>
                  <a:lnTo>
                    <a:pt x="2123" y="1436"/>
                  </a:lnTo>
                  <a:lnTo>
                    <a:pt x="2123" y="1091"/>
                  </a:lnTo>
                  <a:lnTo>
                    <a:pt x="2204" y="1091"/>
                  </a:lnTo>
                  <a:lnTo>
                    <a:pt x="2204" y="1383"/>
                  </a:lnTo>
                  <a:lnTo>
                    <a:pt x="2230" y="1383"/>
                  </a:lnTo>
                  <a:lnTo>
                    <a:pt x="2230" y="1091"/>
                  </a:lnTo>
                  <a:lnTo>
                    <a:pt x="2284" y="1064"/>
                  </a:lnTo>
                  <a:lnTo>
                    <a:pt x="2284" y="1250"/>
                  </a:lnTo>
                  <a:lnTo>
                    <a:pt x="2311" y="1250"/>
                  </a:lnTo>
                  <a:lnTo>
                    <a:pt x="2311" y="1064"/>
                  </a:lnTo>
                  <a:lnTo>
                    <a:pt x="8332" y="0"/>
                  </a:lnTo>
                  <a:lnTo>
                    <a:pt x="8332" y="1303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7" name="Freeform 638"/>
            <p:cNvSpPr>
              <a:spLocks/>
            </p:cNvSpPr>
            <p:nvPr/>
          </p:nvSpPr>
          <p:spPr bwMode="auto">
            <a:xfrm>
              <a:off x="93" y="-37"/>
              <a:ext cx="3" cy="4"/>
            </a:xfrm>
            <a:custGeom>
              <a:avLst/>
              <a:gdLst>
                <a:gd name="T0" fmla="*/ 0 w 81"/>
                <a:gd name="T1" fmla="*/ 0 h 106"/>
                <a:gd name="T2" fmla="*/ 0 w 81"/>
                <a:gd name="T3" fmla="*/ 0 h 106"/>
                <a:gd name="T4" fmla="*/ 0 w 81"/>
                <a:gd name="T5" fmla="*/ 0 h 106"/>
                <a:gd name="T6" fmla="*/ 0 w 81"/>
                <a:gd name="T7" fmla="*/ 0 h 106"/>
                <a:gd name="T8" fmla="*/ 0 w 81"/>
                <a:gd name="T9" fmla="*/ 0 h 106"/>
                <a:gd name="T10" fmla="*/ 0 w 81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06"/>
                <a:gd name="T20" fmla="*/ 81 w 81"/>
                <a:gd name="T21" fmla="*/ 106 h 1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06">
                  <a:moveTo>
                    <a:pt x="81" y="53"/>
                  </a:moveTo>
                  <a:lnTo>
                    <a:pt x="81" y="106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4" y="53"/>
                  </a:lnTo>
                  <a:lnTo>
                    <a:pt x="81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8" name="Freeform 639"/>
            <p:cNvSpPr>
              <a:spLocks/>
            </p:cNvSpPr>
            <p:nvPr/>
          </p:nvSpPr>
          <p:spPr bwMode="auto">
            <a:xfrm>
              <a:off x="349" y="-36"/>
              <a:ext cx="15" cy="7"/>
            </a:xfrm>
            <a:custGeom>
              <a:avLst/>
              <a:gdLst>
                <a:gd name="T0" fmla="*/ 0 w 431"/>
                <a:gd name="T1" fmla="*/ 0 h 186"/>
                <a:gd name="T2" fmla="*/ 0 w 431"/>
                <a:gd name="T3" fmla="*/ 0 h 186"/>
                <a:gd name="T4" fmla="*/ 0 w 431"/>
                <a:gd name="T5" fmla="*/ 0 h 186"/>
                <a:gd name="T6" fmla="*/ 0 w 431"/>
                <a:gd name="T7" fmla="*/ 0 h 186"/>
                <a:gd name="T8" fmla="*/ 0 w 431"/>
                <a:gd name="T9" fmla="*/ 0 h 186"/>
                <a:gd name="T10" fmla="*/ 0 w 431"/>
                <a:gd name="T11" fmla="*/ 0 h 186"/>
                <a:gd name="T12" fmla="*/ 0 w 431"/>
                <a:gd name="T13" fmla="*/ 0 h 186"/>
                <a:gd name="T14" fmla="*/ 0 w 431"/>
                <a:gd name="T15" fmla="*/ 0 h 186"/>
                <a:gd name="T16" fmla="*/ 0 w 431"/>
                <a:gd name="T17" fmla="*/ 0 h 186"/>
                <a:gd name="T18" fmla="*/ 0 w 431"/>
                <a:gd name="T19" fmla="*/ 0 h 186"/>
                <a:gd name="T20" fmla="*/ 0 w 431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31"/>
                <a:gd name="T34" fmla="*/ 0 h 186"/>
                <a:gd name="T35" fmla="*/ 431 w 431"/>
                <a:gd name="T36" fmla="*/ 186 h 18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31" h="186">
                  <a:moveTo>
                    <a:pt x="431" y="53"/>
                  </a:moveTo>
                  <a:lnTo>
                    <a:pt x="296" y="80"/>
                  </a:lnTo>
                  <a:lnTo>
                    <a:pt x="242" y="133"/>
                  </a:lnTo>
                  <a:lnTo>
                    <a:pt x="242" y="186"/>
                  </a:lnTo>
                  <a:lnTo>
                    <a:pt x="189" y="186"/>
                  </a:lnTo>
                  <a:lnTo>
                    <a:pt x="0" y="133"/>
                  </a:lnTo>
                  <a:lnTo>
                    <a:pt x="28" y="80"/>
                  </a:lnTo>
                  <a:lnTo>
                    <a:pt x="55" y="53"/>
                  </a:lnTo>
                  <a:lnTo>
                    <a:pt x="189" y="0"/>
                  </a:lnTo>
                  <a:lnTo>
                    <a:pt x="351" y="27"/>
                  </a:lnTo>
                  <a:lnTo>
                    <a:pt x="431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9" name="Freeform 640"/>
            <p:cNvSpPr>
              <a:spLocks/>
            </p:cNvSpPr>
            <p:nvPr/>
          </p:nvSpPr>
          <p:spPr bwMode="auto">
            <a:xfrm>
              <a:off x="97" y="-35"/>
              <a:ext cx="4" cy="4"/>
            </a:xfrm>
            <a:custGeom>
              <a:avLst/>
              <a:gdLst>
                <a:gd name="T0" fmla="*/ 0 w 108"/>
                <a:gd name="T1" fmla="*/ 0 h 106"/>
                <a:gd name="T2" fmla="*/ 0 w 108"/>
                <a:gd name="T3" fmla="*/ 0 h 106"/>
                <a:gd name="T4" fmla="*/ 0 w 108"/>
                <a:gd name="T5" fmla="*/ 0 h 106"/>
                <a:gd name="T6" fmla="*/ 0 w 108"/>
                <a:gd name="T7" fmla="*/ 0 h 106"/>
                <a:gd name="T8" fmla="*/ 0 w 108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8"/>
                <a:gd name="T16" fmla="*/ 0 h 106"/>
                <a:gd name="T17" fmla="*/ 108 w 108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8" h="106">
                  <a:moveTo>
                    <a:pt x="108" y="106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108" y="53"/>
                  </a:lnTo>
                  <a:lnTo>
                    <a:pt x="108" y="10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0" name="Freeform 641"/>
            <p:cNvSpPr>
              <a:spLocks/>
            </p:cNvSpPr>
            <p:nvPr/>
          </p:nvSpPr>
          <p:spPr bwMode="auto">
            <a:xfrm>
              <a:off x="358" y="-33"/>
              <a:ext cx="10" cy="4"/>
            </a:xfrm>
            <a:custGeom>
              <a:avLst/>
              <a:gdLst>
                <a:gd name="T0" fmla="*/ 0 w 295"/>
                <a:gd name="T1" fmla="*/ 0 h 106"/>
                <a:gd name="T2" fmla="*/ 0 w 295"/>
                <a:gd name="T3" fmla="*/ 0 h 106"/>
                <a:gd name="T4" fmla="*/ 0 w 295"/>
                <a:gd name="T5" fmla="*/ 0 h 106"/>
                <a:gd name="T6" fmla="*/ 0 w 295"/>
                <a:gd name="T7" fmla="*/ 0 h 106"/>
                <a:gd name="T8" fmla="*/ 0 w 295"/>
                <a:gd name="T9" fmla="*/ 0 h 106"/>
                <a:gd name="T10" fmla="*/ 0 w 295"/>
                <a:gd name="T11" fmla="*/ 0 h 106"/>
                <a:gd name="T12" fmla="*/ 0 w 295"/>
                <a:gd name="T13" fmla="*/ 0 h 106"/>
                <a:gd name="T14" fmla="*/ 0 w 295"/>
                <a:gd name="T15" fmla="*/ 0 h 106"/>
                <a:gd name="T16" fmla="*/ 0 w 295"/>
                <a:gd name="T17" fmla="*/ 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5"/>
                <a:gd name="T28" fmla="*/ 0 h 106"/>
                <a:gd name="T29" fmla="*/ 295 w 295"/>
                <a:gd name="T30" fmla="*/ 106 h 10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5" h="106">
                  <a:moveTo>
                    <a:pt x="295" y="53"/>
                  </a:moveTo>
                  <a:lnTo>
                    <a:pt x="295" y="53"/>
                  </a:lnTo>
                  <a:lnTo>
                    <a:pt x="0" y="106"/>
                  </a:lnTo>
                  <a:lnTo>
                    <a:pt x="26" y="53"/>
                  </a:lnTo>
                  <a:lnTo>
                    <a:pt x="107" y="26"/>
                  </a:lnTo>
                  <a:lnTo>
                    <a:pt x="161" y="0"/>
                  </a:lnTo>
                  <a:lnTo>
                    <a:pt x="242" y="26"/>
                  </a:lnTo>
                  <a:lnTo>
                    <a:pt x="295" y="53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1" name="Freeform 642"/>
            <p:cNvSpPr>
              <a:spLocks/>
            </p:cNvSpPr>
            <p:nvPr/>
          </p:nvSpPr>
          <p:spPr bwMode="auto">
            <a:xfrm>
              <a:off x="101" y="-32"/>
              <a:ext cx="4" cy="3"/>
            </a:xfrm>
            <a:custGeom>
              <a:avLst/>
              <a:gdLst>
                <a:gd name="T0" fmla="*/ 0 w 107"/>
                <a:gd name="T1" fmla="*/ 0 h 80"/>
                <a:gd name="T2" fmla="*/ 0 w 107"/>
                <a:gd name="T3" fmla="*/ 0 h 80"/>
                <a:gd name="T4" fmla="*/ 0 w 107"/>
                <a:gd name="T5" fmla="*/ 0 h 80"/>
                <a:gd name="T6" fmla="*/ 0 w 107"/>
                <a:gd name="T7" fmla="*/ 0 h 80"/>
                <a:gd name="T8" fmla="*/ 0 w 107"/>
                <a:gd name="T9" fmla="*/ 0 h 80"/>
                <a:gd name="T10" fmla="*/ 0 w 107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80"/>
                <a:gd name="T20" fmla="*/ 107 w 107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80">
                  <a:moveTo>
                    <a:pt x="107" y="80"/>
                  </a:moveTo>
                  <a:lnTo>
                    <a:pt x="81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107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2" name="Freeform 643"/>
            <p:cNvSpPr>
              <a:spLocks/>
            </p:cNvSpPr>
            <p:nvPr/>
          </p:nvSpPr>
          <p:spPr bwMode="auto">
            <a:xfrm>
              <a:off x="202" y="-30"/>
              <a:ext cx="75" cy="16"/>
            </a:xfrm>
            <a:custGeom>
              <a:avLst/>
              <a:gdLst>
                <a:gd name="T0" fmla="*/ 0 w 2150"/>
                <a:gd name="T1" fmla="*/ 0 h 400"/>
                <a:gd name="T2" fmla="*/ 0 w 2150"/>
                <a:gd name="T3" fmla="*/ 0 h 400"/>
                <a:gd name="T4" fmla="*/ 0 w 2150"/>
                <a:gd name="T5" fmla="*/ 0 h 400"/>
                <a:gd name="T6" fmla="*/ 0 w 2150"/>
                <a:gd name="T7" fmla="*/ 0 h 400"/>
                <a:gd name="T8" fmla="*/ 0 w 2150"/>
                <a:gd name="T9" fmla="*/ 0 h 400"/>
                <a:gd name="T10" fmla="*/ 0 w 2150"/>
                <a:gd name="T11" fmla="*/ 0 h 400"/>
                <a:gd name="T12" fmla="*/ 0 w 2150"/>
                <a:gd name="T13" fmla="*/ 0 h 400"/>
                <a:gd name="T14" fmla="*/ 0 w 2150"/>
                <a:gd name="T15" fmla="*/ 0 h 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50"/>
                <a:gd name="T25" fmla="*/ 0 h 400"/>
                <a:gd name="T26" fmla="*/ 2150 w 2150"/>
                <a:gd name="T27" fmla="*/ 400 h 4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50" h="400">
                  <a:moveTo>
                    <a:pt x="2122" y="54"/>
                  </a:moveTo>
                  <a:lnTo>
                    <a:pt x="1988" y="81"/>
                  </a:lnTo>
                  <a:lnTo>
                    <a:pt x="913" y="267"/>
                  </a:lnTo>
                  <a:lnTo>
                    <a:pt x="0" y="400"/>
                  </a:lnTo>
                  <a:lnTo>
                    <a:pt x="53" y="320"/>
                  </a:lnTo>
                  <a:lnTo>
                    <a:pt x="2122" y="0"/>
                  </a:lnTo>
                  <a:lnTo>
                    <a:pt x="2150" y="0"/>
                  </a:lnTo>
                  <a:lnTo>
                    <a:pt x="2122" y="54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3" name="Freeform 644"/>
            <p:cNvSpPr>
              <a:spLocks/>
            </p:cNvSpPr>
            <p:nvPr/>
          </p:nvSpPr>
          <p:spPr bwMode="auto">
            <a:xfrm>
              <a:off x="106" y="-30"/>
              <a:ext cx="4" cy="5"/>
            </a:xfrm>
            <a:custGeom>
              <a:avLst/>
              <a:gdLst>
                <a:gd name="T0" fmla="*/ 0 w 107"/>
                <a:gd name="T1" fmla="*/ 0 h 108"/>
                <a:gd name="T2" fmla="*/ 0 w 107"/>
                <a:gd name="T3" fmla="*/ 0 h 108"/>
                <a:gd name="T4" fmla="*/ 0 w 107"/>
                <a:gd name="T5" fmla="*/ 0 h 108"/>
                <a:gd name="T6" fmla="*/ 0 w 107"/>
                <a:gd name="T7" fmla="*/ 0 h 108"/>
                <a:gd name="T8" fmla="*/ 0 w 107"/>
                <a:gd name="T9" fmla="*/ 0 h 108"/>
                <a:gd name="T10" fmla="*/ 0 w 107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08"/>
                <a:gd name="T20" fmla="*/ 107 w 107"/>
                <a:gd name="T21" fmla="*/ 108 h 1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08">
                  <a:moveTo>
                    <a:pt x="107" y="81"/>
                  </a:moveTo>
                  <a:lnTo>
                    <a:pt x="107" y="108"/>
                  </a:lnTo>
                  <a:lnTo>
                    <a:pt x="0" y="54"/>
                  </a:lnTo>
                  <a:lnTo>
                    <a:pt x="0" y="0"/>
                  </a:lnTo>
                  <a:lnTo>
                    <a:pt x="79" y="27"/>
                  </a:lnTo>
                  <a:lnTo>
                    <a:pt x="107" y="81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4" name="Freeform 645"/>
            <p:cNvSpPr>
              <a:spLocks/>
            </p:cNvSpPr>
            <p:nvPr/>
          </p:nvSpPr>
          <p:spPr bwMode="auto">
            <a:xfrm>
              <a:off x="195" y="-29"/>
              <a:ext cx="8" cy="15"/>
            </a:xfrm>
            <a:custGeom>
              <a:avLst/>
              <a:gdLst>
                <a:gd name="T0" fmla="*/ 0 w 242"/>
                <a:gd name="T1" fmla="*/ 0 h 373"/>
                <a:gd name="T2" fmla="*/ 0 w 242"/>
                <a:gd name="T3" fmla="*/ 0 h 373"/>
                <a:gd name="T4" fmla="*/ 0 w 242"/>
                <a:gd name="T5" fmla="*/ 0 h 373"/>
                <a:gd name="T6" fmla="*/ 0 w 242"/>
                <a:gd name="T7" fmla="*/ 0 h 373"/>
                <a:gd name="T8" fmla="*/ 0 w 242"/>
                <a:gd name="T9" fmla="*/ 0 h 373"/>
                <a:gd name="T10" fmla="*/ 0 w 242"/>
                <a:gd name="T11" fmla="*/ 0 h 373"/>
                <a:gd name="T12" fmla="*/ 0 w 242"/>
                <a:gd name="T13" fmla="*/ 0 h 373"/>
                <a:gd name="T14" fmla="*/ 0 w 242"/>
                <a:gd name="T15" fmla="*/ 0 h 373"/>
                <a:gd name="T16" fmla="*/ 0 w 242"/>
                <a:gd name="T17" fmla="*/ 0 h 373"/>
                <a:gd name="T18" fmla="*/ 0 w 242"/>
                <a:gd name="T19" fmla="*/ 0 h 3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2"/>
                <a:gd name="T31" fmla="*/ 0 h 373"/>
                <a:gd name="T32" fmla="*/ 242 w 242"/>
                <a:gd name="T33" fmla="*/ 373 h 37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2" h="373">
                  <a:moveTo>
                    <a:pt x="216" y="134"/>
                  </a:moveTo>
                  <a:lnTo>
                    <a:pt x="242" y="266"/>
                  </a:lnTo>
                  <a:lnTo>
                    <a:pt x="162" y="373"/>
                  </a:lnTo>
                  <a:lnTo>
                    <a:pt x="135" y="373"/>
                  </a:lnTo>
                  <a:lnTo>
                    <a:pt x="54" y="346"/>
                  </a:lnTo>
                  <a:lnTo>
                    <a:pt x="54" y="266"/>
                  </a:lnTo>
                  <a:lnTo>
                    <a:pt x="0" y="213"/>
                  </a:lnTo>
                  <a:lnTo>
                    <a:pt x="0" y="0"/>
                  </a:lnTo>
                  <a:lnTo>
                    <a:pt x="216" y="81"/>
                  </a:lnTo>
                  <a:lnTo>
                    <a:pt x="216" y="13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5" name="Freeform 646"/>
            <p:cNvSpPr>
              <a:spLocks/>
            </p:cNvSpPr>
            <p:nvPr/>
          </p:nvSpPr>
          <p:spPr bwMode="auto">
            <a:xfrm>
              <a:off x="111" y="-28"/>
              <a:ext cx="2" cy="5"/>
            </a:xfrm>
            <a:custGeom>
              <a:avLst/>
              <a:gdLst>
                <a:gd name="T0" fmla="*/ 0 w 81"/>
                <a:gd name="T1" fmla="*/ 0 h 107"/>
                <a:gd name="T2" fmla="*/ 0 w 81"/>
                <a:gd name="T3" fmla="*/ 0 h 107"/>
                <a:gd name="T4" fmla="*/ 0 w 81"/>
                <a:gd name="T5" fmla="*/ 0 h 107"/>
                <a:gd name="T6" fmla="*/ 0 w 81"/>
                <a:gd name="T7" fmla="*/ 0 h 107"/>
                <a:gd name="T8" fmla="*/ 0 w 81"/>
                <a:gd name="T9" fmla="*/ 0 h 107"/>
                <a:gd name="T10" fmla="*/ 0 w 81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07"/>
                <a:gd name="T20" fmla="*/ 81 w 81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07">
                  <a:moveTo>
                    <a:pt x="81" y="54"/>
                  </a:moveTo>
                  <a:lnTo>
                    <a:pt x="81" y="107"/>
                  </a:lnTo>
                  <a:lnTo>
                    <a:pt x="0" y="54"/>
                  </a:lnTo>
                  <a:lnTo>
                    <a:pt x="0" y="0"/>
                  </a:lnTo>
                  <a:lnTo>
                    <a:pt x="81" y="5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6" name="Freeform 647"/>
            <p:cNvSpPr>
              <a:spLocks/>
            </p:cNvSpPr>
            <p:nvPr/>
          </p:nvSpPr>
          <p:spPr bwMode="auto">
            <a:xfrm>
              <a:off x="115" y="-24"/>
              <a:ext cx="4" cy="4"/>
            </a:xfrm>
            <a:custGeom>
              <a:avLst/>
              <a:gdLst>
                <a:gd name="T0" fmla="*/ 0 w 107"/>
                <a:gd name="T1" fmla="*/ 0 h 106"/>
                <a:gd name="T2" fmla="*/ 0 w 107"/>
                <a:gd name="T3" fmla="*/ 0 h 106"/>
                <a:gd name="T4" fmla="*/ 0 w 107"/>
                <a:gd name="T5" fmla="*/ 0 h 106"/>
                <a:gd name="T6" fmla="*/ 0 w 107"/>
                <a:gd name="T7" fmla="*/ 0 h 106"/>
                <a:gd name="T8" fmla="*/ 0 w 107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06"/>
                <a:gd name="T17" fmla="*/ 107 w 107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06">
                  <a:moveTo>
                    <a:pt x="107" y="106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107" y="10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7" name="Freeform 648"/>
            <p:cNvSpPr>
              <a:spLocks/>
            </p:cNvSpPr>
            <p:nvPr/>
          </p:nvSpPr>
          <p:spPr bwMode="auto">
            <a:xfrm>
              <a:off x="120" y="-22"/>
              <a:ext cx="3" cy="3"/>
            </a:xfrm>
            <a:custGeom>
              <a:avLst/>
              <a:gdLst>
                <a:gd name="T0" fmla="*/ 0 w 80"/>
                <a:gd name="T1" fmla="*/ 0 h 80"/>
                <a:gd name="T2" fmla="*/ 0 w 80"/>
                <a:gd name="T3" fmla="*/ 0 h 80"/>
                <a:gd name="T4" fmla="*/ 0 w 80"/>
                <a:gd name="T5" fmla="*/ 0 h 80"/>
                <a:gd name="T6" fmla="*/ 0 w 80"/>
                <a:gd name="T7" fmla="*/ 0 h 80"/>
                <a:gd name="T8" fmla="*/ 0 w 80"/>
                <a:gd name="T9" fmla="*/ 0 h 80"/>
                <a:gd name="T10" fmla="*/ 0 w 80"/>
                <a:gd name="T11" fmla="*/ 0 h 80"/>
                <a:gd name="T12" fmla="*/ 0 w 80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80"/>
                <a:gd name="T23" fmla="*/ 80 w 80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80">
                  <a:moveTo>
                    <a:pt x="80" y="80"/>
                  </a:moveTo>
                  <a:lnTo>
                    <a:pt x="80" y="80"/>
                  </a:lnTo>
                  <a:lnTo>
                    <a:pt x="54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0" y="27"/>
                  </a:lnTo>
                  <a:lnTo>
                    <a:pt x="80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8" name="Freeform 649"/>
            <p:cNvSpPr>
              <a:spLocks/>
            </p:cNvSpPr>
            <p:nvPr/>
          </p:nvSpPr>
          <p:spPr bwMode="auto">
            <a:xfrm>
              <a:off x="124" y="-20"/>
              <a:ext cx="2" cy="4"/>
            </a:xfrm>
            <a:custGeom>
              <a:avLst/>
              <a:gdLst>
                <a:gd name="T0" fmla="*/ 0 w 81"/>
                <a:gd name="T1" fmla="*/ 0 h 106"/>
                <a:gd name="T2" fmla="*/ 0 w 81"/>
                <a:gd name="T3" fmla="*/ 0 h 106"/>
                <a:gd name="T4" fmla="*/ 0 w 81"/>
                <a:gd name="T5" fmla="*/ 0 h 106"/>
                <a:gd name="T6" fmla="*/ 0 w 81"/>
                <a:gd name="T7" fmla="*/ 0 h 106"/>
                <a:gd name="T8" fmla="*/ 0 w 81"/>
                <a:gd name="T9" fmla="*/ 0 h 106"/>
                <a:gd name="T10" fmla="*/ 0 w 81"/>
                <a:gd name="T11" fmla="*/ 0 h 106"/>
                <a:gd name="T12" fmla="*/ 0 w 81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"/>
                <a:gd name="T22" fmla="*/ 0 h 106"/>
                <a:gd name="T23" fmla="*/ 81 w 81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" h="106">
                  <a:moveTo>
                    <a:pt x="81" y="53"/>
                  </a:moveTo>
                  <a:lnTo>
                    <a:pt x="81" y="80"/>
                  </a:lnTo>
                  <a:lnTo>
                    <a:pt x="81" y="106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81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9" name="Freeform 650"/>
            <p:cNvSpPr>
              <a:spLocks/>
            </p:cNvSpPr>
            <p:nvPr/>
          </p:nvSpPr>
          <p:spPr bwMode="auto">
            <a:xfrm>
              <a:off x="127" y="-18"/>
              <a:ext cx="4" cy="4"/>
            </a:xfrm>
            <a:custGeom>
              <a:avLst/>
              <a:gdLst>
                <a:gd name="T0" fmla="*/ 0 w 107"/>
                <a:gd name="T1" fmla="*/ 0 h 107"/>
                <a:gd name="T2" fmla="*/ 0 w 107"/>
                <a:gd name="T3" fmla="*/ 0 h 107"/>
                <a:gd name="T4" fmla="*/ 0 w 107"/>
                <a:gd name="T5" fmla="*/ 0 h 107"/>
                <a:gd name="T6" fmla="*/ 0 w 107"/>
                <a:gd name="T7" fmla="*/ 0 h 107"/>
                <a:gd name="T8" fmla="*/ 0 w 107"/>
                <a:gd name="T9" fmla="*/ 0 h 107"/>
                <a:gd name="T10" fmla="*/ 0 w 107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07"/>
                <a:gd name="T20" fmla="*/ 107 w 107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07">
                  <a:moveTo>
                    <a:pt x="107" y="107"/>
                  </a:moveTo>
                  <a:lnTo>
                    <a:pt x="54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107" y="10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0" name="Freeform 651"/>
            <p:cNvSpPr>
              <a:spLocks/>
            </p:cNvSpPr>
            <p:nvPr/>
          </p:nvSpPr>
          <p:spPr bwMode="auto">
            <a:xfrm>
              <a:off x="133" y="-15"/>
              <a:ext cx="5" cy="4"/>
            </a:xfrm>
            <a:custGeom>
              <a:avLst/>
              <a:gdLst>
                <a:gd name="T0" fmla="*/ 0 w 134"/>
                <a:gd name="T1" fmla="*/ 0 h 107"/>
                <a:gd name="T2" fmla="*/ 0 w 134"/>
                <a:gd name="T3" fmla="*/ 0 h 107"/>
                <a:gd name="T4" fmla="*/ 0 w 134"/>
                <a:gd name="T5" fmla="*/ 0 h 107"/>
                <a:gd name="T6" fmla="*/ 0 w 134"/>
                <a:gd name="T7" fmla="*/ 0 h 107"/>
                <a:gd name="T8" fmla="*/ 0 w 134"/>
                <a:gd name="T9" fmla="*/ 0 h 107"/>
                <a:gd name="T10" fmla="*/ 0 w 134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4"/>
                <a:gd name="T19" fmla="*/ 0 h 107"/>
                <a:gd name="T20" fmla="*/ 134 w 134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4" h="107">
                  <a:moveTo>
                    <a:pt x="134" y="53"/>
                  </a:moveTo>
                  <a:lnTo>
                    <a:pt x="134" y="107"/>
                  </a:lnTo>
                  <a:lnTo>
                    <a:pt x="0" y="53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1" name="Freeform 652"/>
            <p:cNvSpPr>
              <a:spLocks/>
            </p:cNvSpPr>
            <p:nvPr/>
          </p:nvSpPr>
          <p:spPr bwMode="auto">
            <a:xfrm>
              <a:off x="139" y="-12"/>
              <a:ext cx="3" cy="5"/>
            </a:xfrm>
            <a:custGeom>
              <a:avLst/>
              <a:gdLst>
                <a:gd name="T0" fmla="*/ 0 w 107"/>
                <a:gd name="T1" fmla="*/ 0 h 107"/>
                <a:gd name="T2" fmla="*/ 0 w 107"/>
                <a:gd name="T3" fmla="*/ 0 h 107"/>
                <a:gd name="T4" fmla="*/ 0 w 107"/>
                <a:gd name="T5" fmla="*/ 0 h 107"/>
                <a:gd name="T6" fmla="*/ 0 w 107"/>
                <a:gd name="T7" fmla="*/ 0 h 107"/>
                <a:gd name="T8" fmla="*/ 0 w 107"/>
                <a:gd name="T9" fmla="*/ 0 h 107"/>
                <a:gd name="T10" fmla="*/ 0 w 107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07"/>
                <a:gd name="T20" fmla="*/ 107 w 107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07">
                  <a:moveTo>
                    <a:pt x="107" y="107"/>
                  </a:moveTo>
                  <a:lnTo>
                    <a:pt x="0" y="54"/>
                  </a:lnTo>
                  <a:lnTo>
                    <a:pt x="0" y="27"/>
                  </a:lnTo>
                  <a:lnTo>
                    <a:pt x="0" y="0"/>
                  </a:lnTo>
                  <a:lnTo>
                    <a:pt x="107" y="54"/>
                  </a:lnTo>
                  <a:lnTo>
                    <a:pt x="107" y="10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2" name="Freeform 653"/>
            <p:cNvSpPr>
              <a:spLocks/>
            </p:cNvSpPr>
            <p:nvPr/>
          </p:nvSpPr>
          <p:spPr bwMode="auto">
            <a:xfrm>
              <a:off x="79" y="-12"/>
              <a:ext cx="9" cy="17"/>
            </a:xfrm>
            <a:custGeom>
              <a:avLst/>
              <a:gdLst>
                <a:gd name="T0" fmla="*/ 0 w 242"/>
                <a:gd name="T1" fmla="*/ 0 h 426"/>
                <a:gd name="T2" fmla="*/ 0 w 242"/>
                <a:gd name="T3" fmla="*/ 0 h 426"/>
                <a:gd name="T4" fmla="*/ 0 w 242"/>
                <a:gd name="T5" fmla="*/ 0 h 426"/>
                <a:gd name="T6" fmla="*/ 0 w 242"/>
                <a:gd name="T7" fmla="*/ 0 h 426"/>
                <a:gd name="T8" fmla="*/ 0 w 242"/>
                <a:gd name="T9" fmla="*/ 0 h 426"/>
                <a:gd name="T10" fmla="*/ 0 w 242"/>
                <a:gd name="T11" fmla="*/ 0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2"/>
                <a:gd name="T19" fmla="*/ 0 h 426"/>
                <a:gd name="T20" fmla="*/ 242 w 242"/>
                <a:gd name="T21" fmla="*/ 426 h 4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2" h="426">
                  <a:moveTo>
                    <a:pt x="242" y="133"/>
                  </a:moveTo>
                  <a:lnTo>
                    <a:pt x="215" y="426"/>
                  </a:lnTo>
                  <a:lnTo>
                    <a:pt x="0" y="266"/>
                  </a:lnTo>
                  <a:lnTo>
                    <a:pt x="0" y="0"/>
                  </a:lnTo>
                  <a:lnTo>
                    <a:pt x="215" y="133"/>
                  </a:lnTo>
                  <a:lnTo>
                    <a:pt x="242" y="13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3" name="Freeform 654"/>
            <p:cNvSpPr>
              <a:spLocks/>
            </p:cNvSpPr>
            <p:nvPr/>
          </p:nvSpPr>
          <p:spPr bwMode="auto">
            <a:xfrm>
              <a:off x="143" y="-9"/>
              <a:ext cx="5" cy="5"/>
            </a:xfrm>
            <a:custGeom>
              <a:avLst/>
              <a:gdLst>
                <a:gd name="T0" fmla="*/ 0 w 133"/>
                <a:gd name="T1" fmla="*/ 0 h 132"/>
                <a:gd name="T2" fmla="*/ 0 w 133"/>
                <a:gd name="T3" fmla="*/ 0 h 132"/>
                <a:gd name="T4" fmla="*/ 0 w 133"/>
                <a:gd name="T5" fmla="*/ 0 h 132"/>
                <a:gd name="T6" fmla="*/ 0 w 133"/>
                <a:gd name="T7" fmla="*/ 0 h 132"/>
                <a:gd name="T8" fmla="*/ 0 w 133"/>
                <a:gd name="T9" fmla="*/ 0 h 132"/>
                <a:gd name="T10" fmla="*/ 0 w 133"/>
                <a:gd name="T11" fmla="*/ 0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3"/>
                <a:gd name="T19" fmla="*/ 0 h 132"/>
                <a:gd name="T20" fmla="*/ 133 w 133"/>
                <a:gd name="T21" fmla="*/ 132 h 1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3" h="132">
                  <a:moveTo>
                    <a:pt x="133" y="132"/>
                  </a:moveTo>
                  <a:lnTo>
                    <a:pt x="26" y="79"/>
                  </a:lnTo>
                  <a:lnTo>
                    <a:pt x="0" y="53"/>
                  </a:lnTo>
                  <a:lnTo>
                    <a:pt x="0" y="0"/>
                  </a:lnTo>
                  <a:lnTo>
                    <a:pt x="133" y="53"/>
                  </a:lnTo>
                  <a:lnTo>
                    <a:pt x="133" y="132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4" name="Freeform 655"/>
            <p:cNvSpPr>
              <a:spLocks/>
            </p:cNvSpPr>
            <p:nvPr/>
          </p:nvSpPr>
          <p:spPr bwMode="auto">
            <a:xfrm>
              <a:off x="149" y="-6"/>
              <a:ext cx="4" cy="5"/>
            </a:xfrm>
            <a:custGeom>
              <a:avLst/>
              <a:gdLst>
                <a:gd name="T0" fmla="*/ 0 w 134"/>
                <a:gd name="T1" fmla="*/ 0 h 133"/>
                <a:gd name="T2" fmla="*/ 0 w 134"/>
                <a:gd name="T3" fmla="*/ 0 h 133"/>
                <a:gd name="T4" fmla="*/ 0 w 134"/>
                <a:gd name="T5" fmla="*/ 0 h 133"/>
                <a:gd name="T6" fmla="*/ 0 w 134"/>
                <a:gd name="T7" fmla="*/ 0 h 133"/>
                <a:gd name="T8" fmla="*/ 0 w 134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133"/>
                <a:gd name="T17" fmla="*/ 134 w 134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133">
                  <a:moveTo>
                    <a:pt x="134" y="133"/>
                  </a:moveTo>
                  <a:lnTo>
                    <a:pt x="0" y="53"/>
                  </a:lnTo>
                  <a:lnTo>
                    <a:pt x="26" y="0"/>
                  </a:lnTo>
                  <a:lnTo>
                    <a:pt x="134" y="53"/>
                  </a:lnTo>
                  <a:lnTo>
                    <a:pt x="134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5" name="Freeform 656"/>
            <p:cNvSpPr>
              <a:spLocks/>
            </p:cNvSpPr>
            <p:nvPr/>
          </p:nvSpPr>
          <p:spPr bwMode="auto">
            <a:xfrm>
              <a:off x="88" y="-5"/>
              <a:ext cx="14" cy="12"/>
            </a:xfrm>
            <a:custGeom>
              <a:avLst/>
              <a:gdLst>
                <a:gd name="T0" fmla="*/ 0 w 403"/>
                <a:gd name="T1" fmla="*/ 0 h 293"/>
                <a:gd name="T2" fmla="*/ 0 w 403"/>
                <a:gd name="T3" fmla="*/ 0 h 293"/>
                <a:gd name="T4" fmla="*/ 0 w 403"/>
                <a:gd name="T5" fmla="*/ 0 h 293"/>
                <a:gd name="T6" fmla="*/ 0 w 403"/>
                <a:gd name="T7" fmla="*/ 0 h 293"/>
                <a:gd name="T8" fmla="*/ 0 w 403"/>
                <a:gd name="T9" fmla="*/ 0 h 293"/>
                <a:gd name="T10" fmla="*/ 0 w 403"/>
                <a:gd name="T11" fmla="*/ 0 h 293"/>
                <a:gd name="T12" fmla="*/ 0 w 403"/>
                <a:gd name="T13" fmla="*/ 0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3"/>
                <a:gd name="T22" fmla="*/ 0 h 293"/>
                <a:gd name="T23" fmla="*/ 403 w 403"/>
                <a:gd name="T24" fmla="*/ 293 h 29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3" h="293">
                  <a:moveTo>
                    <a:pt x="54" y="266"/>
                  </a:moveTo>
                  <a:lnTo>
                    <a:pt x="0" y="293"/>
                  </a:lnTo>
                  <a:lnTo>
                    <a:pt x="0" y="266"/>
                  </a:lnTo>
                  <a:lnTo>
                    <a:pt x="0" y="0"/>
                  </a:lnTo>
                  <a:lnTo>
                    <a:pt x="403" y="212"/>
                  </a:lnTo>
                  <a:lnTo>
                    <a:pt x="54" y="266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6" name="Freeform 657"/>
            <p:cNvSpPr>
              <a:spLocks/>
            </p:cNvSpPr>
            <p:nvPr/>
          </p:nvSpPr>
          <p:spPr bwMode="auto">
            <a:xfrm>
              <a:off x="155" y="-3"/>
              <a:ext cx="5" cy="5"/>
            </a:xfrm>
            <a:custGeom>
              <a:avLst/>
              <a:gdLst>
                <a:gd name="T0" fmla="*/ 0 w 134"/>
                <a:gd name="T1" fmla="*/ 0 h 133"/>
                <a:gd name="T2" fmla="*/ 0 w 134"/>
                <a:gd name="T3" fmla="*/ 0 h 133"/>
                <a:gd name="T4" fmla="*/ 0 w 134"/>
                <a:gd name="T5" fmla="*/ 0 h 133"/>
                <a:gd name="T6" fmla="*/ 0 w 134"/>
                <a:gd name="T7" fmla="*/ 0 h 133"/>
                <a:gd name="T8" fmla="*/ 0 w 134"/>
                <a:gd name="T9" fmla="*/ 0 h 133"/>
                <a:gd name="T10" fmla="*/ 0 w 134"/>
                <a:gd name="T11" fmla="*/ 0 h 133"/>
                <a:gd name="T12" fmla="*/ 0 w 134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4"/>
                <a:gd name="T22" fmla="*/ 0 h 133"/>
                <a:gd name="T23" fmla="*/ 134 w 134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4" h="133">
                  <a:moveTo>
                    <a:pt x="134" y="106"/>
                  </a:moveTo>
                  <a:lnTo>
                    <a:pt x="134" y="106"/>
                  </a:lnTo>
                  <a:lnTo>
                    <a:pt x="134" y="133"/>
                  </a:lnTo>
                  <a:lnTo>
                    <a:pt x="0" y="80"/>
                  </a:lnTo>
                  <a:lnTo>
                    <a:pt x="0" y="0"/>
                  </a:lnTo>
                  <a:lnTo>
                    <a:pt x="134" y="53"/>
                  </a:lnTo>
                  <a:lnTo>
                    <a:pt x="134" y="10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7" name="Freeform 658"/>
            <p:cNvSpPr>
              <a:spLocks/>
            </p:cNvSpPr>
            <p:nvPr/>
          </p:nvSpPr>
          <p:spPr bwMode="auto">
            <a:xfrm>
              <a:off x="162" y="1"/>
              <a:ext cx="4" cy="6"/>
            </a:xfrm>
            <a:custGeom>
              <a:avLst/>
              <a:gdLst>
                <a:gd name="T0" fmla="*/ 0 w 134"/>
                <a:gd name="T1" fmla="*/ 0 h 134"/>
                <a:gd name="T2" fmla="*/ 0 w 134"/>
                <a:gd name="T3" fmla="*/ 0 h 134"/>
                <a:gd name="T4" fmla="*/ 0 w 134"/>
                <a:gd name="T5" fmla="*/ 0 h 134"/>
                <a:gd name="T6" fmla="*/ 0 w 134"/>
                <a:gd name="T7" fmla="*/ 0 h 134"/>
                <a:gd name="T8" fmla="*/ 0 w 134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134"/>
                <a:gd name="T17" fmla="*/ 134 w 134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134">
                  <a:moveTo>
                    <a:pt x="134" y="134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134" y="53"/>
                  </a:lnTo>
                  <a:lnTo>
                    <a:pt x="134" y="13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8" name="Freeform 659"/>
            <p:cNvSpPr>
              <a:spLocks/>
            </p:cNvSpPr>
            <p:nvPr/>
          </p:nvSpPr>
          <p:spPr bwMode="auto">
            <a:xfrm>
              <a:off x="96" y="4"/>
              <a:ext cx="34" cy="30"/>
            </a:xfrm>
            <a:custGeom>
              <a:avLst/>
              <a:gdLst>
                <a:gd name="T0" fmla="*/ 0 w 994"/>
                <a:gd name="T1" fmla="*/ 0 h 745"/>
                <a:gd name="T2" fmla="*/ 0 w 994"/>
                <a:gd name="T3" fmla="*/ 0 h 745"/>
                <a:gd name="T4" fmla="*/ 0 w 994"/>
                <a:gd name="T5" fmla="*/ 0 h 745"/>
                <a:gd name="T6" fmla="*/ 0 w 994"/>
                <a:gd name="T7" fmla="*/ 0 h 745"/>
                <a:gd name="T8" fmla="*/ 0 w 994"/>
                <a:gd name="T9" fmla="*/ 0 h 745"/>
                <a:gd name="T10" fmla="*/ 0 w 994"/>
                <a:gd name="T11" fmla="*/ 0 h 745"/>
                <a:gd name="T12" fmla="*/ 0 w 994"/>
                <a:gd name="T13" fmla="*/ 0 h 745"/>
                <a:gd name="T14" fmla="*/ 0 w 994"/>
                <a:gd name="T15" fmla="*/ 0 h 745"/>
                <a:gd name="T16" fmla="*/ 0 w 994"/>
                <a:gd name="T17" fmla="*/ 0 h 745"/>
                <a:gd name="T18" fmla="*/ 0 w 994"/>
                <a:gd name="T19" fmla="*/ 0 h 745"/>
                <a:gd name="T20" fmla="*/ 0 w 994"/>
                <a:gd name="T21" fmla="*/ 0 h 745"/>
                <a:gd name="T22" fmla="*/ 0 w 994"/>
                <a:gd name="T23" fmla="*/ 0 h 745"/>
                <a:gd name="T24" fmla="*/ 0 w 994"/>
                <a:gd name="T25" fmla="*/ 0 h 745"/>
                <a:gd name="T26" fmla="*/ 0 w 994"/>
                <a:gd name="T27" fmla="*/ 0 h 745"/>
                <a:gd name="T28" fmla="*/ 0 w 994"/>
                <a:gd name="T29" fmla="*/ 0 h 7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94"/>
                <a:gd name="T46" fmla="*/ 0 h 745"/>
                <a:gd name="T47" fmla="*/ 994 w 994"/>
                <a:gd name="T48" fmla="*/ 745 h 7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94" h="745">
                  <a:moveTo>
                    <a:pt x="994" y="692"/>
                  </a:moveTo>
                  <a:lnTo>
                    <a:pt x="940" y="666"/>
                  </a:lnTo>
                  <a:lnTo>
                    <a:pt x="913" y="692"/>
                  </a:lnTo>
                  <a:lnTo>
                    <a:pt x="913" y="745"/>
                  </a:lnTo>
                  <a:lnTo>
                    <a:pt x="403" y="453"/>
                  </a:lnTo>
                  <a:lnTo>
                    <a:pt x="161" y="319"/>
                  </a:lnTo>
                  <a:lnTo>
                    <a:pt x="161" y="81"/>
                  </a:lnTo>
                  <a:lnTo>
                    <a:pt x="134" y="54"/>
                  </a:lnTo>
                  <a:lnTo>
                    <a:pt x="0" y="27"/>
                  </a:lnTo>
                  <a:lnTo>
                    <a:pt x="187" y="0"/>
                  </a:lnTo>
                  <a:lnTo>
                    <a:pt x="215" y="0"/>
                  </a:lnTo>
                  <a:lnTo>
                    <a:pt x="994" y="426"/>
                  </a:lnTo>
                  <a:lnTo>
                    <a:pt x="994" y="692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9" name="Freeform 660"/>
            <p:cNvSpPr>
              <a:spLocks/>
            </p:cNvSpPr>
            <p:nvPr/>
          </p:nvSpPr>
          <p:spPr bwMode="auto">
            <a:xfrm>
              <a:off x="168" y="4"/>
              <a:ext cx="5" cy="6"/>
            </a:xfrm>
            <a:custGeom>
              <a:avLst/>
              <a:gdLst>
                <a:gd name="T0" fmla="*/ 0 w 135"/>
                <a:gd name="T1" fmla="*/ 0 h 134"/>
                <a:gd name="T2" fmla="*/ 0 w 135"/>
                <a:gd name="T3" fmla="*/ 0 h 134"/>
                <a:gd name="T4" fmla="*/ 0 w 135"/>
                <a:gd name="T5" fmla="*/ 0 h 134"/>
                <a:gd name="T6" fmla="*/ 0 w 135"/>
                <a:gd name="T7" fmla="*/ 0 h 134"/>
                <a:gd name="T8" fmla="*/ 0 w 135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5"/>
                <a:gd name="T16" fmla="*/ 0 h 134"/>
                <a:gd name="T17" fmla="*/ 135 w 135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5" h="134">
                  <a:moveTo>
                    <a:pt x="135" y="134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135" y="54"/>
                  </a:lnTo>
                  <a:lnTo>
                    <a:pt x="135" y="13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0" name="Freeform 661"/>
            <p:cNvSpPr>
              <a:spLocks/>
            </p:cNvSpPr>
            <p:nvPr/>
          </p:nvSpPr>
          <p:spPr bwMode="auto">
            <a:xfrm>
              <a:off x="62" y="5"/>
              <a:ext cx="37" cy="16"/>
            </a:xfrm>
            <a:custGeom>
              <a:avLst/>
              <a:gdLst>
                <a:gd name="T0" fmla="*/ 0 w 1075"/>
                <a:gd name="T1" fmla="*/ 0 h 399"/>
                <a:gd name="T2" fmla="*/ 0 w 1075"/>
                <a:gd name="T3" fmla="*/ 0 h 399"/>
                <a:gd name="T4" fmla="*/ 0 w 1075"/>
                <a:gd name="T5" fmla="*/ 0 h 399"/>
                <a:gd name="T6" fmla="*/ 0 w 1075"/>
                <a:gd name="T7" fmla="*/ 0 h 399"/>
                <a:gd name="T8" fmla="*/ 0 w 1075"/>
                <a:gd name="T9" fmla="*/ 0 h 399"/>
                <a:gd name="T10" fmla="*/ 0 w 1075"/>
                <a:gd name="T11" fmla="*/ 0 h 399"/>
                <a:gd name="T12" fmla="*/ 0 w 1075"/>
                <a:gd name="T13" fmla="*/ 0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75"/>
                <a:gd name="T22" fmla="*/ 0 h 399"/>
                <a:gd name="T23" fmla="*/ 1075 w 1075"/>
                <a:gd name="T24" fmla="*/ 399 h 3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75" h="399">
                  <a:moveTo>
                    <a:pt x="860" y="160"/>
                  </a:moveTo>
                  <a:lnTo>
                    <a:pt x="215" y="399"/>
                  </a:lnTo>
                  <a:lnTo>
                    <a:pt x="0" y="319"/>
                  </a:lnTo>
                  <a:lnTo>
                    <a:pt x="860" y="27"/>
                  </a:lnTo>
                  <a:lnTo>
                    <a:pt x="860" y="0"/>
                  </a:lnTo>
                  <a:lnTo>
                    <a:pt x="1075" y="54"/>
                  </a:lnTo>
                  <a:lnTo>
                    <a:pt x="860" y="160"/>
                  </a:lnTo>
                  <a:close/>
                </a:path>
              </a:pathLst>
            </a:custGeom>
            <a:solidFill>
              <a:srgbClr val="00C2C2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1" name="Freeform 662"/>
            <p:cNvSpPr>
              <a:spLocks/>
            </p:cNvSpPr>
            <p:nvPr/>
          </p:nvSpPr>
          <p:spPr bwMode="auto">
            <a:xfrm>
              <a:off x="174" y="8"/>
              <a:ext cx="4" cy="5"/>
            </a:xfrm>
            <a:custGeom>
              <a:avLst/>
              <a:gdLst>
                <a:gd name="T0" fmla="*/ 0 w 134"/>
                <a:gd name="T1" fmla="*/ 0 h 132"/>
                <a:gd name="T2" fmla="*/ 0 w 134"/>
                <a:gd name="T3" fmla="*/ 0 h 132"/>
                <a:gd name="T4" fmla="*/ 0 w 134"/>
                <a:gd name="T5" fmla="*/ 0 h 132"/>
                <a:gd name="T6" fmla="*/ 0 w 134"/>
                <a:gd name="T7" fmla="*/ 0 h 132"/>
                <a:gd name="T8" fmla="*/ 0 w 134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132"/>
                <a:gd name="T17" fmla="*/ 134 w 134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132">
                  <a:moveTo>
                    <a:pt x="134" y="132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134" y="53"/>
                  </a:lnTo>
                  <a:lnTo>
                    <a:pt x="134" y="132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2" name="Freeform 663"/>
            <p:cNvSpPr>
              <a:spLocks/>
            </p:cNvSpPr>
            <p:nvPr/>
          </p:nvSpPr>
          <p:spPr bwMode="auto">
            <a:xfrm>
              <a:off x="70" y="9"/>
              <a:ext cx="31" cy="25"/>
            </a:xfrm>
            <a:custGeom>
              <a:avLst/>
              <a:gdLst>
                <a:gd name="T0" fmla="*/ 0 w 887"/>
                <a:gd name="T1" fmla="*/ 0 h 638"/>
                <a:gd name="T2" fmla="*/ 0 w 887"/>
                <a:gd name="T3" fmla="*/ 0 h 638"/>
                <a:gd name="T4" fmla="*/ 0 w 887"/>
                <a:gd name="T5" fmla="*/ 0 h 638"/>
                <a:gd name="T6" fmla="*/ 0 w 887"/>
                <a:gd name="T7" fmla="*/ 0 h 638"/>
                <a:gd name="T8" fmla="*/ 0 w 887"/>
                <a:gd name="T9" fmla="*/ 0 h 638"/>
                <a:gd name="T10" fmla="*/ 0 w 887"/>
                <a:gd name="T11" fmla="*/ 0 h 638"/>
                <a:gd name="T12" fmla="*/ 0 w 887"/>
                <a:gd name="T13" fmla="*/ 0 h 6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87"/>
                <a:gd name="T22" fmla="*/ 0 h 638"/>
                <a:gd name="T23" fmla="*/ 887 w 887"/>
                <a:gd name="T24" fmla="*/ 638 h 6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87" h="638">
                  <a:moveTo>
                    <a:pt x="887" y="319"/>
                  </a:moveTo>
                  <a:lnTo>
                    <a:pt x="27" y="638"/>
                  </a:lnTo>
                  <a:lnTo>
                    <a:pt x="0" y="532"/>
                  </a:lnTo>
                  <a:lnTo>
                    <a:pt x="0" y="346"/>
                  </a:lnTo>
                  <a:lnTo>
                    <a:pt x="860" y="0"/>
                  </a:lnTo>
                  <a:lnTo>
                    <a:pt x="887" y="0"/>
                  </a:lnTo>
                  <a:lnTo>
                    <a:pt x="887" y="319"/>
                  </a:lnTo>
                  <a:close/>
                </a:path>
              </a:pathLst>
            </a:custGeom>
            <a:solidFill>
              <a:srgbClr val="028585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3" name="Freeform 664"/>
            <p:cNvSpPr>
              <a:spLocks/>
            </p:cNvSpPr>
            <p:nvPr/>
          </p:nvSpPr>
          <p:spPr bwMode="auto">
            <a:xfrm>
              <a:off x="180" y="11"/>
              <a:ext cx="6" cy="5"/>
            </a:xfrm>
            <a:custGeom>
              <a:avLst/>
              <a:gdLst>
                <a:gd name="T0" fmla="*/ 0 w 161"/>
                <a:gd name="T1" fmla="*/ 0 h 133"/>
                <a:gd name="T2" fmla="*/ 0 w 161"/>
                <a:gd name="T3" fmla="*/ 0 h 133"/>
                <a:gd name="T4" fmla="*/ 0 w 161"/>
                <a:gd name="T5" fmla="*/ 0 h 133"/>
                <a:gd name="T6" fmla="*/ 0 w 161"/>
                <a:gd name="T7" fmla="*/ 0 h 133"/>
                <a:gd name="T8" fmla="*/ 0 w 161"/>
                <a:gd name="T9" fmla="*/ 0 h 133"/>
                <a:gd name="T10" fmla="*/ 0 w 161"/>
                <a:gd name="T11" fmla="*/ 0 h 133"/>
                <a:gd name="T12" fmla="*/ 0 w 161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1"/>
                <a:gd name="T22" fmla="*/ 0 h 133"/>
                <a:gd name="T23" fmla="*/ 161 w 161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1" h="133">
                  <a:moveTo>
                    <a:pt x="161" y="133"/>
                  </a:moveTo>
                  <a:lnTo>
                    <a:pt x="133" y="133"/>
                  </a:lnTo>
                  <a:lnTo>
                    <a:pt x="0" y="80"/>
                  </a:lnTo>
                  <a:lnTo>
                    <a:pt x="0" y="27"/>
                  </a:lnTo>
                  <a:lnTo>
                    <a:pt x="0" y="0"/>
                  </a:lnTo>
                  <a:lnTo>
                    <a:pt x="133" y="53"/>
                  </a:lnTo>
                  <a:lnTo>
                    <a:pt x="161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4" name="Freeform 665"/>
            <p:cNvSpPr>
              <a:spLocks/>
            </p:cNvSpPr>
            <p:nvPr/>
          </p:nvSpPr>
          <p:spPr bwMode="auto">
            <a:xfrm>
              <a:off x="187" y="14"/>
              <a:ext cx="4" cy="5"/>
            </a:xfrm>
            <a:custGeom>
              <a:avLst/>
              <a:gdLst>
                <a:gd name="T0" fmla="*/ 0 w 135"/>
                <a:gd name="T1" fmla="*/ 0 h 133"/>
                <a:gd name="T2" fmla="*/ 0 w 135"/>
                <a:gd name="T3" fmla="*/ 0 h 133"/>
                <a:gd name="T4" fmla="*/ 0 w 135"/>
                <a:gd name="T5" fmla="*/ 0 h 133"/>
                <a:gd name="T6" fmla="*/ 0 w 135"/>
                <a:gd name="T7" fmla="*/ 0 h 133"/>
                <a:gd name="T8" fmla="*/ 0 w 135"/>
                <a:gd name="T9" fmla="*/ 0 h 133"/>
                <a:gd name="T10" fmla="*/ 0 w 135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5"/>
                <a:gd name="T19" fmla="*/ 0 h 133"/>
                <a:gd name="T20" fmla="*/ 135 w 135"/>
                <a:gd name="T21" fmla="*/ 133 h 1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5" h="133">
                  <a:moveTo>
                    <a:pt x="135" y="133"/>
                  </a:moveTo>
                  <a:lnTo>
                    <a:pt x="0" y="79"/>
                  </a:lnTo>
                  <a:lnTo>
                    <a:pt x="0" y="26"/>
                  </a:lnTo>
                  <a:lnTo>
                    <a:pt x="0" y="0"/>
                  </a:lnTo>
                  <a:lnTo>
                    <a:pt x="135" y="79"/>
                  </a:lnTo>
                  <a:lnTo>
                    <a:pt x="135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5" name="Freeform 666"/>
            <p:cNvSpPr>
              <a:spLocks/>
            </p:cNvSpPr>
            <p:nvPr/>
          </p:nvSpPr>
          <p:spPr bwMode="auto">
            <a:xfrm>
              <a:off x="192" y="17"/>
              <a:ext cx="6" cy="7"/>
            </a:xfrm>
            <a:custGeom>
              <a:avLst/>
              <a:gdLst>
                <a:gd name="T0" fmla="*/ 0 w 161"/>
                <a:gd name="T1" fmla="*/ 0 h 161"/>
                <a:gd name="T2" fmla="*/ 0 w 161"/>
                <a:gd name="T3" fmla="*/ 0 h 161"/>
                <a:gd name="T4" fmla="*/ 0 w 161"/>
                <a:gd name="T5" fmla="*/ 0 h 161"/>
                <a:gd name="T6" fmla="*/ 0 w 161"/>
                <a:gd name="T7" fmla="*/ 0 h 161"/>
                <a:gd name="T8" fmla="*/ 0 w 161"/>
                <a:gd name="T9" fmla="*/ 0 h 161"/>
                <a:gd name="T10" fmla="*/ 0 w 161"/>
                <a:gd name="T11" fmla="*/ 0 h 161"/>
                <a:gd name="T12" fmla="*/ 0 w 161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1"/>
                <a:gd name="T22" fmla="*/ 0 h 161"/>
                <a:gd name="T23" fmla="*/ 161 w 161"/>
                <a:gd name="T24" fmla="*/ 161 h 1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1" h="161">
                  <a:moveTo>
                    <a:pt x="161" y="134"/>
                  </a:moveTo>
                  <a:lnTo>
                    <a:pt x="161" y="161"/>
                  </a:lnTo>
                  <a:lnTo>
                    <a:pt x="26" y="107"/>
                  </a:lnTo>
                  <a:lnTo>
                    <a:pt x="0" y="54"/>
                  </a:lnTo>
                  <a:lnTo>
                    <a:pt x="0" y="0"/>
                  </a:lnTo>
                  <a:lnTo>
                    <a:pt x="161" y="80"/>
                  </a:lnTo>
                  <a:lnTo>
                    <a:pt x="161" y="13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6" name="Freeform 667"/>
            <p:cNvSpPr>
              <a:spLocks/>
            </p:cNvSpPr>
            <p:nvPr/>
          </p:nvSpPr>
          <p:spPr bwMode="auto">
            <a:xfrm>
              <a:off x="60" y="19"/>
              <a:ext cx="9" cy="11"/>
            </a:xfrm>
            <a:custGeom>
              <a:avLst/>
              <a:gdLst>
                <a:gd name="T0" fmla="*/ 0 w 269"/>
                <a:gd name="T1" fmla="*/ 0 h 266"/>
                <a:gd name="T2" fmla="*/ 0 w 269"/>
                <a:gd name="T3" fmla="*/ 0 h 266"/>
                <a:gd name="T4" fmla="*/ 0 w 269"/>
                <a:gd name="T5" fmla="*/ 0 h 266"/>
                <a:gd name="T6" fmla="*/ 0 w 269"/>
                <a:gd name="T7" fmla="*/ 0 h 266"/>
                <a:gd name="T8" fmla="*/ 0 w 269"/>
                <a:gd name="T9" fmla="*/ 0 h 266"/>
                <a:gd name="T10" fmla="*/ 0 w 269"/>
                <a:gd name="T11" fmla="*/ 0 h 266"/>
                <a:gd name="T12" fmla="*/ 0 w 269"/>
                <a:gd name="T13" fmla="*/ 0 h 266"/>
                <a:gd name="T14" fmla="*/ 0 w 269"/>
                <a:gd name="T15" fmla="*/ 0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9"/>
                <a:gd name="T25" fmla="*/ 0 h 266"/>
                <a:gd name="T26" fmla="*/ 269 w 269"/>
                <a:gd name="T27" fmla="*/ 266 h 2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9" h="266">
                  <a:moveTo>
                    <a:pt x="269" y="266"/>
                  </a:moveTo>
                  <a:lnTo>
                    <a:pt x="188" y="266"/>
                  </a:lnTo>
                  <a:lnTo>
                    <a:pt x="54" y="266"/>
                  </a:lnTo>
                  <a:lnTo>
                    <a:pt x="27" y="160"/>
                  </a:lnTo>
                  <a:lnTo>
                    <a:pt x="0" y="133"/>
                  </a:lnTo>
                  <a:lnTo>
                    <a:pt x="27" y="0"/>
                  </a:lnTo>
                  <a:lnTo>
                    <a:pt x="269" y="80"/>
                  </a:lnTo>
                  <a:lnTo>
                    <a:pt x="269" y="266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7" name="Freeform 668"/>
            <p:cNvSpPr>
              <a:spLocks/>
            </p:cNvSpPr>
            <p:nvPr/>
          </p:nvSpPr>
          <p:spPr bwMode="auto">
            <a:xfrm>
              <a:off x="353" y="20"/>
              <a:ext cx="154" cy="49"/>
            </a:xfrm>
            <a:custGeom>
              <a:avLst/>
              <a:gdLst>
                <a:gd name="T0" fmla="*/ 0 w 4487"/>
                <a:gd name="T1" fmla="*/ 0 h 1224"/>
                <a:gd name="T2" fmla="*/ 0 w 4487"/>
                <a:gd name="T3" fmla="*/ 0 h 1224"/>
                <a:gd name="T4" fmla="*/ 0 w 4487"/>
                <a:gd name="T5" fmla="*/ 0 h 1224"/>
                <a:gd name="T6" fmla="*/ 0 w 4487"/>
                <a:gd name="T7" fmla="*/ 0 h 1224"/>
                <a:gd name="T8" fmla="*/ 0 w 4487"/>
                <a:gd name="T9" fmla="*/ 0 h 1224"/>
                <a:gd name="T10" fmla="*/ 0 w 4487"/>
                <a:gd name="T11" fmla="*/ 0 h 1224"/>
                <a:gd name="T12" fmla="*/ 0 w 4487"/>
                <a:gd name="T13" fmla="*/ 0 h 1224"/>
                <a:gd name="T14" fmla="*/ 0 w 4487"/>
                <a:gd name="T15" fmla="*/ 0 h 1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87"/>
                <a:gd name="T25" fmla="*/ 0 h 1224"/>
                <a:gd name="T26" fmla="*/ 4487 w 4487"/>
                <a:gd name="T27" fmla="*/ 1224 h 12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87" h="1224">
                  <a:moveTo>
                    <a:pt x="4487" y="187"/>
                  </a:moveTo>
                  <a:lnTo>
                    <a:pt x="617" y="1065"/>
                  </a:lnTo>
                  <a:lnTo>
                    <a:pt x="0" y="1224"/>
                  </a:lnTo>
                  <a:lnTo>
                    <a:pt x="0" y="985"/>
                  </a:lnTo>
                  <a:lnTo>
                    <a:pt x="4434" y="0"/>
                  </a:lnTo>
                  <a:lnTo>
                    <a:pt x="4487" y="0"/>
                  </a:lnTo>
                  <a:lnTo>
                    <a:pt x="4487" y="187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8" name="Freeform 669"/>
            <p:cNvSpPr>
              <a:spLocks/>
            </p:cNvSpPr>
            <p:nvPr/>
          </p:nvSpPr>
          <p:spPr bwMode="auto">
            <a:xfrm>
              <a:off x="199" y="21"/>
              <a:ext cx="4" cy="6"/>
            </a:xfrm>
            <a:custGeom>
              <a:avLst/>
              <a:gdLst>
                <a:gd name="T0" fmla="*/ 0 w 135"/>
                <a:gd name="T1" fmla="*/ 0 h 133"/>
                <a:gd name="T2" fmla="*/ 0 w 135"/>
                <a:gd name="T3" fmla="*/ 0 h 133"/>
                <a:gd name="T4" fmla="*/ 0 w 135"/>
                <a:gd name="T5" fmla="*/ 0 h 133"/>
                <a:gd name="T6" fmla="*/ 0 w 135"/>
                <a:gd name="T7" fmla="*/ 0 h 133"/>
                <a:gd name="T8" fmla="*/ 0 w 135"/>
                <a:gd name="T9" fmla="*/ 0 h 133"/>
                <a:gd name="T10" fmla="*/ 0 w 135"/>
                <a:gd name="T11" fmla="*/ 0 h 133"/>
                <a:gd name="T12" fmla="*/ 0 w 135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5"/>
                <a:gd name="T22" fmla="*/ 0 h 133"/>
                <a:gd name="T23" fmla="*/ 135 w 135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5" h="133">
                  <a:moveTo>
                    <a:pt x="135" y="27"/>
                  </a:moveTo>
                  <a:lnTo>
                    <a:pt x="135" y="54"/>
                  </a:lnTo>
                  <a:lnTo>
                    <a:pt x="135" y="133"/>
                  </a:lnTo>
                  <a:lnTo>
                    <a:pt x="0" y="80"/>
                  </a:lnTo>
                  <a:lnTo>
                    <a:pt x="0" y="0"/>
                  </a:lnTo>
                  <a:lnTo>
                    <a:pt x="109" y="27"/>
                  </a:lnTo>
                  <a:lnTo>
                    <a:pt x="135" y="2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9" name="Freeform 670"/>
            <p:cNvSpPr>
              <a:spLocks/>
            </p:cNvSpPr>
            <p:nvPr/>
          </p:nvSpPr>
          <p:spPr bwMode="auto">
            <a:xfrm>
              <a:off x="131" y="22"/>
              <a:ext cx="1" cy="14"/>
            </a:xfrm>
            <a:custGeom>
              <a:avLst/>
              <a:gdLst>
                <a:gd name="T0" fmla="*/ 0 w 28"/>
                <a:gd name="T1" fmla="*/ 0 h 345"/>
                <a:gd name="T2" fmla="*/ 0 w 28"/>
                <a:gd name="T3" fmla="*/ 0 h 345"/>
                <a:gd name="T4" fmla="*/ 0 w 28"/>
                <a:gd name="T5" fmla="*/ 0 h 345"/>
                <a:gd name="T6" fmla="*/ 0 w 28"/>
                <a:gd name="T7" fmla="*/ 0 h 345"/>
                <a:gd name="T8" fmla="*/ 0 w 28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45"/>
                <a:gd name="T17" fmla="*/ 28 w 28"/>
                <a:gd name="T18" fmla="*/ 345 h 3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45">
                  <a:moveTo>
                    <a:pt x="28" y="345"/>
                  </a:moveTo>
                  <a:lnTo>
                    <a:pt x="0" y="319"/>
                  </a:lnTo>
                  <a:lnTo>
                    <a:pt x="28" y="0"/>
                  </a:lnTo>
                  <a:lnTo>
                    <a:pt x="28" y="34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0" name="Freeform 671"/>
            <p:cNvSpPr>
              <a:spLocks/>
            </p:cNvSpPr>
            <p:nvPr/>
          </p:nvSpPr>
          <p:spPr bwMode="auto">
            <a:xfrm>
              <a:off x="133" y="24"/>
              <a:ext cx="2" cy="14"/>
            </a:xfrm>
            <a:custGeom>
              <a:avLst/>
              <a:gdLst>
                <a:gd name="T0" fmla="*/ 0 w 54"/>
                <a:gd name="T1" fmla="*/ 0 h 372"/>
                <a:gd name="T2" fmla="*/ 0 w 54"/>
                <a:gd name="T3" fmla="*/ 0 h 372"/>
                <a:gd name="T4" fmla="*/ 0 w 54"/>
                <a:gd name="T5" fmla="*/ 0 h 372"/>
                <a:gd name="T6" fmla="*/ 0 w 54"/>
                <a:gd name="T7" fmla="*/ 0 h 372"/>
                <a:gd name="T8" fmla="*/ 0 w 54"/>
                <a:gd name="T9" fmla="*/ 0 h 372"/>
                <a:gd name="T10" fmla="*/ 0 w 54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372"/>
                <a:gd name="T20" fmla="*/ 54 w 54"/>
                <a:gd name="T21" fmla="*/ 372 h 3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372">
                  <a:moveTo>
                    <a:pt x="54" y="372"/>
                  </a:moveTo>
                  <a:lnTo>
                    <a:pt x="26" y="345"/>
                  </a:lnTo>
                  <a:lnTo>
                    <a:pt x="0" y="318"/>
                  </a:lnTo>
                  <a:lnTo>
                    <a:pt x="26" y="0"/>
                  </a:lnTo>
                  <a:lnTo>
                    <a:pt x="54" y="26"/>
                  </a:lnTo>
                  <a:lnTo>
                    <a:pt x="54" y="372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1" name="Freeform 672"/>
            <p:cNvSpPr>
              <a:spLocks/>
            </p:cNvSpPr>
            <p:nvPr/>
          </p:nvSpPr>
          <p:spPr bwMode="auto">
            <a:xfrm>
              <a:off x="96" y="24"/>
              <a:ext cx="2" cy="4"/>
            </a:xfrm>
            <a:custGeom>
              <a:avLst/>
              <a:gdLst>
                <a:gd name="T0" fmla="*/ 0 w 54"/>
                <a:gd name="T1" fmla="*/ 0 h 106"/>
                <a:gd name="T2" fmla="*/ 0 w 54"/>
                <a:gd name="T3" fmla="*/ 0 h 106"/>
                <a:gd name="T4" fmla="*/ 0 w 54"/>
                <a:gd name="T5" fmla="*/ 0 h 106"/>
                <a:gd name="T6" fmla="*/ 0 w 54"/>
                <a:gd name="T7" fmla="*/ 0 h 106"/>
                <a:gd name="T8" fmla="*/ 0 w 54"/>
                <a:gd name="T9" fmla="*/ 0 h 106"/>
                <a:gd name="T10" fmla="*/ 0 w 54"/>
                <a:gd name="T11" fmla="*/ 0 h 106"/>
                <a:gd name="T12" fmla="*/ 0 w 54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106"/>
                <a:gd name="T23" fmla="*/ 54 w 54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106">
                  <a:moveTo>
                    <a:pt x="26" y="106"/>
                  </a:moveTo>
                  <a:lnTo>
                    <a:pt x="0" y="106"/>
                  </a:lnTo>
                  <a:lnTo>
                    <a:pt x="0" y="79"/>
                  </a:lnTo>
                  <a:lnTo>
                    <a:pt x="0" y="26"/>
                  </a:lnTo>
                  <a:lnTo>
                    <a:pt x="26" y="0"/>
                  </a:lnTo>
                  <a:lnTo>
                    <a:pt x="54" y="53"/>
                  </a:lnTo>
                  <a:lnTo>
                    <a:pt x="26" y="106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2" name="Freeform 673"/>
            <p:cNvSpPr>
              <a:spLocks/>
            </p:cNvSpPr>
            <p:nvPr/>
          </p:nvSpPr>
          <p:spPr bwMode="auto">
            <a:xfrm>
              <a:off x="204" y="24"/>
              <a:ext cx="6" cy="6"/>
            </a:xfrm>
            <a:custGeom>
              <a:avLst/>
              <a:gdLst>
                <a:gd name="T0" fmla="*/ 0 w 161"/>
                <a:gd name="T1" fmla="*/ 0 h 159"/>
                <a:gd name="T2" fmla="*/ 0 w 161"/>
                <a:gd name="T3" fmla="*/ 0 h 159"/>
                <a:gd name="T4" fmla="*/ 0 w 161"/>
                <a:gd name="T5" fmla="*/ 0 h 159"/>
                <a:gd name="T6" fmla="*/ 0 w 161"/>
                <a:gd name="T7" fmla="*/ 0 h 159"/>
                <a:gd name="T8" fmla="*/ 0 w 16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1"/>
                <a:gd name="T16" fmla="*/ 0 h 159"/>
                <a:gd name="T17" fmla="*/ 161 w 16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1" h="159">
                  <a:moveTo>
                    <a:pt x="161" y="159"/>
                  </a:moveTo>
                  <a:lnTo>
                    <a:pt x="0" y="106"/>
                  </a:lnTo>
                  <a:lnTo>
                    <a:pt x="0" y="0"/>
                  </a:lnTo>
                  <a:lnTo>
                    <a:pt x="161" y="79"/>
                  </a:lnTo>
                  <a:lnTo>
                    <a:pt x="161" y="159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3" name="Freeform 674"/>
            <p:cNvSpPr>
              <a:spLocks/>
            </p:cNvSpPr>
            <p:nvPr/>
          </p:nvSpPr>
          <p:spPr bwMode="auto">
            <a:xfrm>
              <a:off x="136" y="25"/>
              <a:ext cx="9" cy="19"/>
            </a:xfrm>
            <a:custGeom>
              <a:avLst/>
              <a:gdLst>
                <a:gd name="T0" fmla="*/ 0 w 269"/>
                <a:gd name="T1" fmla="*/ 0 h 479"/>
                <a:gd name="T2" fmla="*/ 0 w 269"/>
                <a:gd name="T3" fmla="*/ 0 h 479"/>
                <a:gd name="T4" fmla="*/ 0 w 269"/>
                <a:gd name="T5" fmla="*/ 0 h 479"/>
                <a:gd name="T6" fmla="*/ 0 w 269"/>
                <a:gd name="T7" fmla="*/ 0 h 479"/>
                <a:gd name="T8" fmla="*/ 0 w 269"/>
                <a:gd name="T9" fmla="*/ 0 h 479"/>
                <a:gd name="T10" fmla="*/ 0 w 269"/>
                <a:gd name="T11" fmla="*/ 0 h 479"/>
                <a:gd name="T12" fmla="*/ 0 w 269"/>
                <a:gd name="T13" fmla="*/ 0 h 4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9"/>
                <a:gd name="T22" fmla="*/ 0 h 479"/>
                <a:gd name="T23" fmla="*/ 269 w 269"/>
                <a:gd name="T24" fmla="*/ 479 h 4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9" h="479">
                  <a:moveTo>
                    <a:pt x="269" y="426"/>
                  </a:moveTo>
                  <a:lnTo>
                    <a:pt x="242" y="453"/>
                  </a:lnTo>
                  <a:lnTo>
                    <a:pt x="242" y="479"/>
                  </a:lnTo>
                  <a:lnTo>
                    <a:pt x="0" y="346"/>
                  </a:lnTo>
                  <a:lnTo>
                    <a:pt x="0" y="0"/>
                  </a:lnTo>
                  <a:lnTo>
                    <a:pt x="269" y="160"/>
                  </a:lnTo>
                  <a:lnTo>
                    <a:pt x="269" y="426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4" name="Freeform 675"/>
            <p:cNvSpPr>
              <a:spLocks/>
            </p:cNvSpPr>
            <p:nvPr/>
          </p:nvSpPr>
          <p:spPr bwMode="auto">
            <a:xfrm>
              <a:off x="92" y="26"/>
              <a:ext cx="2" cy="4"/>
            </a:xfrm>
            <a:custGeom>
              <a:avLst/>
              <a:gdLst>
                <a:gd name="T0" fmla="*/ 0 w 53"/>
                <a:gd name="T1" fmla="*/ 0 h 106"/>
                <a:gd name="T2" fmla="*/ 0 w 53"/>
                <a:gd name="T3" fmla="*/ 0 h 106"/>
                <a:gd name="T4" fmla="*/ 0 w 53"/>
                <a:gd name="T5" fmla="*/ 0 h 106"/>
                <a:gd name="T6" fmla="*/ 0 w 53"/>
                <a:gd name="T7" fmla="*/ 0 h 106"/>
                <a:gd name="T8" fmla="*/ 0 w 53"/>
                <a:gd name="T9" fmla="*/ 0 h 106"/>
                <a:gd name="T10" fmla="*/ 0 w 53"/>
                <a:gd name="T11" fmla="*/ 0 h 106"/>
                <a:gd name="T12" fmla="*/ 0 w 53"/>
                <a:gd name="T13" fmla="*/ 0 h 106"/>
                <a:gd name="T14" fmla="*/ 0 w 53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3"/>
                <a:gd name="T25" fmla="*/ 0 h 106"/>
                <a:gd name="T26" fmla="*/ 53 w 53"/>
                <a:gd name="T27" fmla="*/ 106 h 10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3" h="106">
                  <a:moveTo>
                    <a:pt x="53" y="79"/>
                  </a:moveTo>
                  <a:lnTo>
                    <a:pt x="27" y="106"/>
                  </a:lnTo>
                  <a:lnTo>
                    <a:pt x="0" y="106"/>
                  </a:lnTo>
                  <a:lnTo>
                    <a:pt x="0" y="79"/>
                  </a:lnTo>
                  <a:lnTo>
                    <a:pt x="0" y="26"/>
                  </a:lnTo>
                  <a:lnTo>
                    <a:pt x="27" y="0"/>
                  </a:lnTo>
                  <a:lnTo>
                    <a:pt x="53" y="0"/>
                  </a:lnTo>
                  <a:lnTo>
                    <a:pt x="53" y="79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5" name="Freeform 676"/>
            <p:cNvSpPr>
              <a:spLocks/>
            </p:cNvSpPr>
            <p:nvPr/>
          </p:nvSpPr>
          <p:spPr bwMode="auto">
            <a:xfrm>
              <a:off x="99" y="26"/>
              <a:ext cx="1" cy="1"/>
            </a:xfrm>
            <a:custGeom>
              <a:avLst/>
              <a:gdLst>
                <a:gd name="T0" fmla="*/ 0 w 27"/>
                <a:gd name="T1" fmla="*/ 0 h 26"/>
                <a:gd name="T2" fmla="*/ 0 w 27"/>
                <a:gd name="T3" fmla="*/ 0 h 26"/>
                <a:gd name="T4" fmla="*/ 0 w 27"/>
                <a:gd name="T5" fmla="*/ 0 h 26"/>
                <a:gd name="T6" fmla="*/ 0 w 27"/>
                <a:gd name="T7" fmla="*/ 0 h 26"/>
                <a:gd name="T8" fmla="*/ 0 w 27"/>
                <a:gd name="T9" fmla="*/ 0 h 26"/>
                <a:gd name="T10" fmla="*/ 0 w 2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6"/>
                <a:gd name="T20" fmla="*/ 27 w 27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6">
                  <a:moveTo>
                    <a:pt x="27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26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6" name="Freeform 677"/>
            <p:cNvSpPr>
              <a:spLocks/>
            </p:cNvSpPr>
            <p:nvPr/>
          </p:nvSpPr>
          <p:spPr bwMode="auto">
            <a:xfrm>
              <a:off x="8" y="27"/>
              <a:ext cx="82" cy="125"/>
            </a:xfrm>
            <a:custGeom>
              <a:avLst/>
              <a:gdLst>
                <a:gd name="T0" fmla="*/ 0 w 2392"/>
                <a:gd name="T1" fmla="*/ 0 h 3140"/>
                <a:gd name="T2" fmla="*/ 0 w 2392"/>
                <a:gd name="T3" fmla="*/ 0 h 3140"/>
                <a:gd name="T4" fmla="*/ 0 w 2392"/>
                <a:gd name="T5" fmla="*/ 0 h 3140"/>
                <a:gd name="T6" fmla="*/ 0 w 2392"/>
                <a:gd name="T7" fmla="*/ 0 h 3140"/>
                <a:gd name="T8" fmla="*/ 0 w 2392"/>
                <a:gd name="T9" fmla="*/ 0 h 3140"/>
                <a:gd name="T10" fmla="*/ 0 w 2392"/>
                <a:gd name="T11" fmla="*/ 0 h 3140"/>
                <a:gd name="T12" fmla="*/ 0 w 2392"/>
                <a:gd name="T13" fmla="*/ 0 h 3140"/>
                <a:gd name="T14" fmla="*/ 0 w 2392"/>
                <a:gd name="T15" fmla="*/ 0 h 3140"/>
                <a:gd name="T16" fmla="*/ 0 w 2392"/>
                <a:gd name="T17" fmla="*/ 0 h 3140"/>
                <a:gd name="T18" fmla="*/ 0 w 2392"/>
                <a:gd name="T19" fmla="*/ 0 h 3140"/>
                <a:gd name="T20" fmla="*/ 0 w 2392"/>
                <a:gd name="T21" fmla="*/ 0 h 3140"/>
                <a:gd name="T22" fmla="*/ 0 w 2392"/>
                <a:gd name="T23" fmla="*/ 0 h 3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92"/>
                <a:gd name="T37" fmla="*/ 0 h 3140"/>
                <a:gd name="T38" fmla="*/ 2392 w 2392"/>
                <a:gd name="T39" fmla="*/ 3140 h 314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92" h="3140">
                  <a:moveTo>
                    <a:pt x="1935" y="2688"/>
                  </a:moveTo>
                  <a:lnTo>
                    <a:pt x="0" y="3140"/>
                  </a:lnTo>
                  <a:lnTo>
                    <a:pt x="0" y="0"/>
                  </a:lnTo>
                  <a:lnTo>
                    <a:pt x="2070" y="1730"/>
                  </a:lnTo>
                  <a:lnTo>
                    <a:pt x="2231" y="1889"/>
                  </a:lnTo>
                  <a:lnTo>
                    <a:pt x="2338" y="2023"/>
                  </a:lnTo>
                  <a:lnTo>
                    <a:pt x="2392" y="2182"/>
                  </a:lnTo>
                  <a:lnTo>
                    <a:pt x="2392" y="2315"/>
                  </a:lnTo>
                  <a:lnTo>
                    <a:pt x="2366" y="2449"/>
                  </a:lnTo>
                  <a:lnTo>
                    <a:pt x="2285" y="2555"/>
                  </a:lnTo>
                  <a:lnTo>
                    <a:pt x="2124" y="2634"/>
                  </a:lnTo>
                  <a:lnTo>
                    <a:pt x="1935" y="2688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7" name="Freeform 678"/>
            <p:cNvSpPr>
              <a:spLocks/>
            </p:cNvSpPr>
            <p:nvPr/>
          </p:nvSpPr>
          <p:spPr bwMode="auto">
            <a:xfrm>
              <a:off x="211" y="27"/>
              <a:ext cx="4" cy="6"/>
            </a:xfrm>
            <a:custGeom>
              <a:avLst/>
              <a:gdLst>
                <a:gd name="T0" fmla="*/ 0 w 107"/>
                <a:gd name="T1" fmla="*/ 0 h 160"/>
                <a:gd name="T2" fmla="*/ 0 w 107"/>
                <a:gd name="T3" fmla="*/ 0 h 160"/>
                <a:gd name="T4" fmla="*/ 0 w 107"/>
                <a:gd name="T5" fmla="*/ 0 h 160"/>
                <a:gd name="T6" fmla="*/ 0 w 107"/>
                <a:gd name="T7" fmla="*/ 0 h 160"/>
                <a:gd name="T8" fmla="*/ 0 w 107"/>
                <a:gd name="T9" fmla="*/ 0 h 160"/>
                <a:gd name="T10" fmla="*/ 0 w 107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60"/>
                <a:gd name="T20" fmla="*/ 107 w 107"/>
                <a:gd name="T21" fmla="*/ 160 h 1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60">
                  <a:moveTo>
                    <a:pt x="107" y="160"/>
                  </a:moveTo>
                  <a:lnTo>
                    <a:pt x="0" y="107"/>
                  </a:lnTo>
                  <a:lnTo>
                    <a:pt x="0" y="80"/>
                  </a:lnTo>
                  <a:lnTo>
                    <a:pt x="0" y="0"/>
                  </a:lnTo>
                  <a:lnTo>
                    <a:pt x="107" y="80"/>
                  </a:lnTo>
                  <a:lnTo>
                    <a:pt x="107" y="16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8" name="Freeform 679"/>
            <p:cNvSpPr>
              <a:spLocks/>
            </p:cNvSpPr>
            <p:nvPr/>
          </p:nvSpPr>
          <p:spPr bwMode="auto">
            <a:xfrm>
              <a:off x="60" y="28"/>
              <a:ext cx="1" cy="8"/>
            </a:xfrm>
            <a:custGeom>
              <a:avLst/>
              <a:gdLst>
                <a:gd name="T0" fmla="*/ 0 w 1"/>
                <a:gd name="T1" fmla="*/ 0 h 212"/>
                <a:gd name="T2" fmla="*/ 0 w 1"/>
                <a:gd name="T3" fmla="*/ 0 h 212"/>
                <a:gd name="T4" fmla="*/ 0 w 1"/>
                <a:gd name="T5" fmla="*/ 0 h 212"/>
                <a:gd name="T6" fmla="*/ 0 w 1"/>
                <a:gd name="T7" fmla="*/ 0 h 212"/>
                <a:gd name="T8" fmla="*/ 0 w 1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12"/>
                <a:gd name="T17" fmla="*/ 1 w 1"/>
                <a:gd name="T18" fmla="*/ 212 h 2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12">
                  <a:moveTo>
                    <a:pt x="0" y="212"/>
                  </a:moveTo>
                  <a:lnTo>
                    <a:pt x="0" y="0"/>
                  </a:lnTo>
                  <a:lnTo>
                    <a:pt x="0" y="106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D9D9D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9" name="Freeform 680"/>
            <p:cNvSpPr>
              <a:spLocks/>
            </p:cNvSpPr>
            <p:nvPr/>
          </p:nvSpPr>
          <p:spPr bwMode="auto">
            <a:xfrm>
              <a:off x="71" y="28"/>
              <a:ext cx="20" cy="19"/>
            </a:xfrm>
            <a:custGeom>
              <a:avLst/>
              <a:gdLst>
                <a:gd name="T0" fmla="*/ 0 w 591"/>
                <a:gd name="T1" fmla="*/ 0 h 479"/>
                <a:gd name="T2" fmla="*/ 0 w 591"/>
                <a:gd name="T3" fmla="*/ 0 h 479"/>
                <a:gd name="T4" fmla="*/ 0 w 591"/>
                <a:gd name="T5" fmla="*/ 0 h 479"/>
                <a:gd name="T6" fmla="*/ 0 w 591"/>
                <a:gd name="T7" fmla="*/ 0 h 479"/>
                <a:gd name="T8" fmla="*/ 0 w 591"/>
                <a:gd name="T9" fmla="*/ 0 h 479"/>
                <a:gd name="T10" fmla="*/ 0 w 591"/>
                <a:gd name="T11" fmla="*/ 0 h 479"/>
                <a:gd name="T12" fmla="*/ 0 w 591"/>
                <a:gd name="T13" fmla="*/ 0 h 479"/>
                <a:gd name="T14" fmla="*/ 0 w 591"/>
                <a:gd name="T15" fmla="*/ 0 h 479"/>
                <a:gd name="T16" fmla="*/ 0 w 591"/>
                <a:gd name="T17" fmla="*/ 0 h 479"/>
                <a:gd name="T18" fmla="*/ 0 w 591"/>
                <a:gd name="T19" fmla="*/ 0 h 479"/>
                <a:gd name="T20" fmla="*/ 0 w 591"/>
                <a:gd name="T21" fmla="*/ 0 h 479"/>
                <a:gd name="T22" fmla="*/ 0 w 591"/>
                <a:gd name="T23" fmla="*/ 0 h 479"/>
                <a:gd name="T24" fmla="*/ 0 w 591"/>
                <a:gd name="T25" fmla="*/ 0 h 479"/>
                <a:gd name="T26" fmla="*/ 0 w 591"/>
                <a:gd name="T27" fmla="*/ 0 h 479"/>
                <a:gd name="T28" fmla="*/ 0 w 591"/>
                <a:gd name="T29" fmla="*/ 0 h 479"/>
                <a:gd name="T30" fmla="*/ 0 w 591"/>
                <a:gd name="T31" fmla="*/ 0 h 479"/>
                <a:gd name="T32" fmla="*/ 0 w 591"/>
                <a:gd name="T33" fmla="*/ 0 h 479"/>
                <a:gd name="T34" fmla="*/ 0 w 591"/>
                <a:gd name="T35" fmla="*/ 0 h 479"/>
                <a:gd name="T36" fmla="*/ 0 w 591"/>
                <a:gd name="T37" fmla="*/ 0 h 479"/>
                <a:gd name="T38" fmla="*/ 0 w 591"/>
                <a:gd name="T39" fmla="*/ 0 h 479"/>
                <a:gd name="T40" fmla="*/ 0 w 591"/>
                <a:gd name="T41" fmla="*/ 0 h 479"/>
                <a:gd name="T42" fmla="*/ 0 w 591"/>
                <a:gd name="T43" fmla="*/ 0 h 479"/>
                <a:gd name="T44" fmla="*/ 0 w 591"/>
                <a:gd name="T45" fmla="*/ 0 h 479"/>
                <a:gd name="T46" fmla="*/ 0 w 591"/>
                <a:gd name="T47" fmla="*/ 0 h 47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91"/>
                <a:gd name="T73" fmla="*/ 0 h 479"/>
                <a:gd name="T74" fmla="*/ 591 w 591"/>
                <a:gd name="T75" fmla="*/ 479 h 47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91" h="479">
                  <a:moveTo>
                    <a:pt x="538" y="26"/>
                  </a:moveTo>
                  <a:lnTo>
                    <a:pt x="591" y="80"/>
                  </a:lnTo>
                  <a:lnTo>
                    <a:pt x="403" y="159"/>
                  </a:lnTo>
                  <a:lnTo>
                    <a:pt x="188" y="239"/>
                  </a:lnTo>
                  <a:lnTo>
                    <a:pt x="188" y="266"/>
                  </a:lnTo>
                  <a:lnTo>
                    <a:pt x="215" y="266"/>
                  </a:lnTo>
                  <a:lnTo>
                    <a:pt x="215" y="319"/>
                  </a:lnTo>
                  <a:lnTo>
                    <a:pt x="135" y="373"/>
                  </a:lnTo>
                  <a:lnTo>
                    <a:pt x="107" y="426"/>
                  </a:lnTo>
                  <a:lnTo>
                    <a:pt x="0" y="479"/>
                  </a:lnTo>
                  <a:lnTo>
                    <a:pt x="0" y="452"/>
                  </a:lnTo>
                  <a:lnTo>
                    <a:pt x="54" y="346"/>
                  </a:lnTo>
                  <a:lnTo>
                    <a:pt x="26" y="212"/>
                  </a:lnTo>
                  <a:lnTo>
                    <a:pt x="26" y="186"/>
                  </a:lnTo>
                  <a:lnTo>
                    <a:pt x="107" y="239"/>
                  </a:lnTo>
                  <a:lnTo>
                    <a:pt x="107" y="159"/>
                  </a:lnTo>
                  <a:lnTo>
                    <a:pt x="538" y="0"/>
                  </a:lnTo>
                  <a:lnTo>
                    <a:pt x="538" y="26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0" name="Rectangle 681"/>
            <p:cNvSpPr>
              <a:spLocks noChangeArrowheads="1"/>
            </p:cNvSpPr>
            <p:nvPr/>
          </p:nvSpPr>
          <p:spPr bwMode="auto">
            <a:xfrm>
              <a:off x="95" y="29"/>
              <a:ext cx="0" cy="0"/>
            </a:xfrm>
            <a:prstGeom prst="rect">
              <a:avLst/>
            </a:prstGeom>
            <a:solidFill>
              <a:srgbClr val="00000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1" name="Freeform 682"/>
            <p:cNvSpPr>
              <a:spLocks/>
            </p:cNvSpPr>
            <p:nvPr/>
          </p:nvSpPr>
          <p:spPr bwMode="auto">
            <a:xfrm>
              <a:off x="353" y="29"/>
              <a:ext cx="154" cy="62"/>
            </a:xfrm>
            <a:custGeom>
              <a:avLst/>
              <a:gdLst>
                <a:gd name="T0" fmla="*/ 0 w 4487"/>
                <a:gd name="T1" fmla="*/ 0 h 1544"/>
                <a:gd name="T2" fmla="*/ 0 w 4487"/>
                <a:gd name="T3" fmla="*/ 0 h 1544"/>
                <a:gd name="T4" fmla="*/ 0 w 4487"/>
                <a:gd name="T5" fmla="*/ 0 h 1544"/>
                <a:gd name="T6" fmla="*/ 0 w 4487"/>
                <a:gd name="T7" fmla="*/ 0 h 1544"/>
                <a:gd name="T8" fmla="*/ 0 w 4487"/>
                <a:gd name="T9" fmla="*/ 0 h 1544"/>
                <a:gd name="T10" fmla="*/ 0 w 4487"/>
                <a:gd name="T11" fmla="*/ 0 h 1544"/>
                <a:gd name="T12" fmla="*/ 0 w 4487"/>
                <a:gd name="T13" fmla="*/ 0 h 1544"/>
                <a:gd name="T14" fmla="*/ 0 w 4487"/>
                <a:gd name="T15" fmla="*/ 0 h 1544"/>
                <a:gd name="T16" fmla="*/ 0 w 4487"/>
                <a:gd name="T17" fmla="*/ 0 h 1544"/>
                <a:gd name="T18" fmla="*/ 0 w 4487"/>
                <a:gd name="T19" fmla="*/ 0 h 1544"/>
                <a:gd name="T20" fmla="*/ 0 w 4487"/>
                <a:gd name="T21" fmla="*/ 0 h 15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487"/>
                <a:gd name="T34" fmla="*/ 0 h 1544"/>
                <a:gd name="T35" fmla="*/ 4487 w 4487"/>
                <a:gd name="T36" fmla="*/ 1544 h 15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487" h="1544">
                  <a:moveTo>
                    <a:pt x="4487" y="532"/>
                  </a:moveTo>
                  <a:lnTo>
                    <a:pt x="806" y="1437"/>
                  </a:lnTo>
                  <a:lnTo>
                    <a:pt x="322" y="1544"/>
                  </a:lnTo>
                  <a:lnTo>
                    <a:pt x="26" y="1410"/>
                  </a:lnTo>
                  <a:lnTo>
                    <a:pt x="0" y="1384"/>
                  </a:lnTo>
                  <a:lnTo>
                    <a:pt x="0" y="1038"/>
                  </a:lnTo>
                  <a:lnTo>
                    <a:pt x="591" y="905"/>
                  </a:lnTo>
                  <a:lnTo>
                    <a:pt x="3870" y="133"/>
                  </a:lnTo>
                  <a:lnTo>
                    <a:pt x="4461" y="0"/>
                  </a:lnTo>
                  <a:lnTo>
                    <a:pt x="4487" y="0"/>
                  </a:lnTo>
                  <a:lnTo>
                    <a:pt x="4487" y="532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2" name="Freeform 683"/>
            <p:cNvSpPr>
              <a:spLocks/>
            </p:cNvSpPr>
            <p:nvPr/>
          </p:nvSpPr>
          <p:spPr bwMode="auto">
            <a:xfrm>
              <a:off x="216" y="30"/>
              <a:ext cx="4" cy="5"/>
            </a:xfrm>
            <a:custGeom>
              <a:avLst/>
              <a:gdLst>
                <a:gd name="T0" fmla="*/ 0 w 107"/>
                <a:gd name="T1" fmla="*/ 0 h 133"/>
                <a:gd name="T2" fmla="*/ 0 w 107"/>
                <a:gd name="T3" fmla="*/ 0 h 133"/>
                <a:gd name="T4" fmla="*/ 0 w 107"/>
                <a:gd name="T5" fmla="*/ 0 h 133"/>
                <a:gd name="T6" fmla="*/ 0 w 107"/>
                <a:gd name="T7" fmla="*/ 0 h 133"/>
                <a:gd name="T8" fmla="*/ 0 w 107"/>
                <a:gd name="T9" fmla="*/ 0 h 133"/>
                <a:gd name="T10" fmla="*/ 0 w 107"/>
                <a:gd name="T11" fmla="*/ 0 h 133"/>
                <a:gd name="T12" fmla="*/ 0 w 107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7"/>
                <a:gd name="T22" fmla="*/ 0 h 133"/>
                <a:gd name="T23" fmla="*/ 107 w 107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7" h="133">
                  <a:moveTo>
                    <a:pt x="81" y="133"/>
                  </a:moveTo>
                  <a:lnTo>
                    <a:pt x="81" y="133"/>
                  </a:lnTo>
                  <a:lnTo>
                    <a:pt x="26" y="106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81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3" name="Freeform 684"/>
            <p:cNvSpPr>
              <a:spLocks/>
            </p:cNvSpPr>
            <p:nvPr/>
          </p:nvSpPr>
          <p:spPr bwMode="auto">
            <a:xfrm>
              <a:off x="61" y="31"/>
              <a:ext cx="7" cy="1"/>
            </a:xfrm>
            <a:custGeom>
              <a:avLst/>
              <a:gdLst>
                <a:gd name="T0" fmla="*/ 0 w 215"/>
                <a:gd name="T1" fmla="*/ 0 h 26"/>
                <a:gd name="T2" fmla="*/ 0 w 215"/>
                <a:gd name="T3" fmla="*/ 0 h 26"/>
                <a:gd name="T4" fmla="*/ 0 w 215"/>
                <a:gd name="T5" fmla="*/ 0 h 26"/>
                <a:gd name="T6" fmla="*/ 0 w 215"/>
                <a:gd name="T7" fmla="*/ 0 h 26"/>
                <a:gd name="T8" fmla="*/ 0 w 215"/>
                <a:gd name="T9" fmla="*/ 0 h 26"/>
                <a:gd name="T10" fmla="*/ 0 w 215"/>
                <a:gd name="T11" fmla="*/ 0 h 26"/>
                <a:gd name="T12" fmla="*/ 0 w 215"/>
                <a:gd name="T13" fmla="*/ 0 h 26"/>
                <a:gd name="T14" fmla="*/ 0 w 215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5"/>
                <a:gd name="T25" fmla="*/ 0 h 26"/>
                <a:gd name="T26" fmla="*/ 215 w 215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5" h="26">
                  <a:moveTo>
                    <a:pt x="215" y="0"/>
                  </a:moveTo>
                  <a:lnTo>
                    <a:pt x="215" y="26"/>
                  </a:lnTo>
                  <a:lnTo>
                    <a:pt x="189" y="26"/>
                  </a:lnTo>
                  <a:lnTo>
                    <a:pt x="0" y="26"/>
                  </a:lnTo>
                  <a:lnTo>
                    <a:pt x="27" y="0"/>
                  </a:lnTo>
                  <a:lnTo>
                    <a:pt x="54" y="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4" name="Freeform 685"/>
            <p:cNvSpPr>
              <a:spLocks/>
            </p:cNvSpPr>
            <p:nvPr/>
          </p:nvSpPr>
          <p:spPr bwMode="auto">
            <a:xfrm>
              <a:off x="146" y="31"/>
              <a:ext cx="3" cy="16"/>
            </a:xfrm>
            <a:custGeom>
              <a:avLst/>
              <a:gdLst>
                <a:gd name="T0" fmla="*/ 0 w 81"/>
                <a:gd name="T1" fmla="*/ 0 h 399"/>
                <a:gd name="T2" fmla="*/ 0 w 81"/>
                <a:gd name="T3" fmla="*/ 0 h 399"/>
                <a:gd name="T4" fmla="*/ 0 w 81"/>
                <a:gd name="T5" fmla="*/ 0 h 399"/>
                <a:gd name="T6" fmla="*/ 0 w 81"/>
                <a:gd name="T7" fmla="*/ 0 h 399"/>
                <a:gd name="T8" fmla="*/ 0 w 81"/>
                <a:gd name="T9" fmla="*/ 0 h 399"/>
                <a:gd name="T10" fmla="*/ 0 w 81"/>
                <a:gd name="T11" fmla="*/ 0 h 399"/>
                <a:gd name="T12" fmla="*/ 0 w 81"/>
                <a:gd name="T13" fmla="*/ 0 h 399"/>
                <a:gd name="T14" fmla="*/ 0 w 81"/>
                <a:gd name="T15" fmla="*/ 0 h 399"/>
                <a:gd name="T16" fmla="*/ 0 w 81"/>
                <a:gd name="T17" fmla="*/ 0 h 399"/>
                <a:gd name="T18" fmla="*/ 0 w 81"/>
                <a:gd name="T19" fmla="*/ 0 h 399"/>
                <a:gd name="T20" fmla="*/ 0 w 81"/>
                <a:gd name="T21" fmla="*/ 0 h 399"/>
                <a:gd name="T22" fmla="*/ 0 w 81"/>
                <a:gd name="T23" fmla="*/ 0 h 3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1"/>
                <a:gd name="T37" fmla="*/ 0 h 399"/>
                <a:gd name="T38" fmla="*/ 81 w 81"/>
                <a:gd name="T39" fmla="*/ 399 h 39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1" h="399">
                  <a:moveTo>
                    <a:pt x="81" y="79"/>
                  </a:moveTo>
                  <a:lnTo>
                    <a:pt x="53" y="372"/>
                  </a:lnTo>
                  <a:lnTo>
                    <a:pt x="53" y="399"/>
                  </a:lnTo>
                  <a:lnTo>
                    <a:pt x="27" y="372"/>
                  </a:lnTo>
                  <a:lnTo>
                    <a:pt x="27" y="319"/>
                  </a:lnTo>
                  <a:lnTo>
                    <a:pt x="27" y="293"/>
                  </a:lnTo>
                  <a:lnTo>
                    <a:pt x="0" y="293"/>
                  </a:lnTo>
                  <a:lnTo>
                    <a:pt x="0" y="0"/>
                  </a:lnTo>
                  <a:lnTo>
                    <a:pt x="53" y="53"/>
                  </a:lnTo>
                  <a:lnTo>
                    <a:pt x="81" y="79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5" name="Freeform 686"/>
            <p:cNvSpPr>
              <a:spLocks/>
            </p:cNvSpPr>
            <p:nvPr/>
          </p:nvSpPr>
          <p:spPr bwMode="auto">
            <a:xfrm>
              <a:off x="66" y="32"/>
              <a:ext cx="5" cy="10"/>
            </a:xfrm>
            <a:custGeom>
              <a:avLst/>
              <a:gdLst>
                <a:gd name="T0" fmla="*/ 0 w 135"/>
                <a:gd name="T1" fmla="*/ 0 h 240"/>
                <a:gd name="T2" fmla="*/ 0 w 135"/>
                <a:gd name="T3" fmla="*/ 0 h 240"/>
                <a:gd name="T4" fmla="*/ 0 w 135"/>
                <a:gd name="T5" fmla="*/ 0 h 240"/>
                <a:gd name="T6" fmla="*/ 0 w 135"/>
                <a:gd name="T7" fmla="*/ 0 h 240"/>
                <a:gd name="T8" fmla="*/ 0 w 135"/>
                <a:gd name="T9" fmla="*/ 0 h 240"/>
                <a:gd name="T10" fmla="*/ 0 w 135"/>
                <a:gd name="T11" fmla="*/ 0 h 240"/>
                <a:gd name="T12" fmla="*/ 0 w 135"/>
                <a:gd name="T13" fmla="*/ 0 h 240"/>
                <a:gd name="T14" fmla="*/ 0 w 135"/>
                <a:gd name="T15" fmla="*/ 0 h 240"/>
                <a:gd name="T16" fmla="*/ 0 w 135"/>
                <a:gd name="T17" fmla="*/ 0 h 240"/>
                <a:gd name="T18" fmla="*/ 0 w 135"/>
                <a:gd name="T19" fmla="*/ 0 h 240"/>
                <a:gd name="T20" fmla="*/ 0 w 135"/>
                <a:gd name="T21" fmla="*/ 0 h 240"/>
                <a:gd name="T22" fmla="*/ 0 w 135"/>
                <a:gd name="T23" fmla="*/ 0 h 240"/>
                <a:gd name="T24" fmla="*/ 0 w 135"/>
                <a:gd name="T25" fmla="*/ 0 h 240"/>
                <a:gd name="T26" fmla="*/ 0 w 135"/>
                <a:gd name="T27" fmla="*/ 0 h 240"/>
                <a:gd name="T28" fmla="*/ 0 w 135"/>
                <a:gd name="T29" fmla="*/ 0 h 240"/>
                <a:gd name="T30" fmla="*/ 0 w 135"/>
                <a:gd name="T31" fmla="*/ 0 h 240"/>
                <a:gd name="T32" fmla="*/ 0 w 135"/>
                <a:gd name="T33" fmla="*/ 0 h 240"/>
                <a:gd name="T34" fmla="*/ 0 w 135"/>
                <a:gd name="T35" fmla="*/ 0 h 240"/>
                <a:gd name="T36" fmla="*/ 0 w 135"/>
                <a:gd name="T37" fmla="*/ 0 h 2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5"/>
                <a:gd name="T58" fmla="*/ 0 h 240"/>
                <a:gd name="T59" fmla="*/ 135 w 135"/>
                <a:gd name="T60" fmla="*/ 240 h 24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5" h="240">
                  <a:moveTo>
                    <a:pt x="108" y="80"/>
                  </a:moveTo>
                  <a:lnTo>
                    <a:pt x="135" y="133"/>
                  </a:lnTo>
                  <a:lnTo>
                    <a:pt x="54" y="133"/>
                  </a:lnTo>
                  <a:lnTo>
                    <a:pt x="0" y="187"/>
                  </a:lnTo>
                  <a:lnTo>
                    <a:pt x="0" y="240"/>
                  </a:lnTo>
                  <a:lnTo>
                    <a:pt x="0" y="187"/>
                  </a:lnTo>
                  <a:lnTo>
                    <a:pt x="54" y="133"/>
                  </a:lnTo>
                  <a:lnTo>
                    <a:pt x="54" y="106"/>
                  </a:lnTo>
                  <a:lnTo>
                    <a:pt x="54" y="53"/>
                  </a:lnTo>
                  <a:lnTo>
                    <a:pt x="54" y="80"/>
                  </a:lnTo>
                  <a:lnTo>
                    <a:pt x="81" y="106"/>
                  </a:lnTo>
                  <a:lnTo>
                    <a:pt x="108" y="80"/>
                  </a:lnTo>
                  <a:lnTo>
                    <a:pt x="108" y="27"/>
                  </a:lnTo>
                  <a:lnTo>
                    <a:pt x="81" y="0"/>
                  </a:lnTo>
                  <a:lnTo>
                    <a:pt x="108" y="53"/>
                  </a:lnTo>
                  <a:lnTo>
                    <a:pt x="108" y="80"/>
                  </a:lnTo>
                  <a:close/>
                </a:path>
              </a:pathLst>
            </a:custGeom>
            <a:solidFill>
              <a:srgbClr val="00C2C2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6" name="Freeform 687"/>
            <p:cNvSpPr>
              <a:spLocks/>
            </p:cNvSpPr>
            <p:nvPr/>
          </p:nvSpPr>
          <p:spPr bwMode="auto">
            <a:xfrm>
              <a:off x="129" y="32"/>
              <a:ext cx="1" cy="8"/>
            </a:xfrm>
            <a:custGeom>
              <a:avLst/>
              <a:gdLst>
                <a:gd name="T0" fmla="*/ 0 w 27"/>
                <a:gd name="T1" fmla="*/ 0 h 187"/>
                <a:gd name="T2" fmla="*/ 0 w 27"/>
                <a:gd name="T3" fmla="*/ 0 h 187"/>
                <a:gd name="T4" fmla="*/ 0 w 27"/>
                <a:gd name="T5" fmla="*/ 0 h 187"/>
                <a:gd name="T6" fmla="*/ 0 w 27"/>
                <a:gd name="T7" fmla="*/ 0 h 187"/>
                <a:gd name="T8" fmla="*/ 0 w 2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87"/>
                <a:gd name="T17" fmla="*/ 27 w 27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87">
                  <a:moveTo>
                    <a:pt x="0" y="187"/>
                  </a:moveTo>
                  <a:lnTo>
                    <a:pt x="0" y="187"/>
                  </a:lnTo>
                  <a:lnTo>
                    <a:pt x="0" y="0"/>
                  </a:lnTo>
                  <a:lnTo>
                    <a:pt x="27" y="27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7" name="Freeform 688"/>
            <p:cNvSpPr>
              <a:spLocks/>
            </p:cNvSpPr>
            <p:nvPr/>
          </p:nvSpPr>
          <p:spPr bwMode="auto">
            <a:xfrm>
              <a:off x="220" y="33"/>
              <a:ext cx="4" cy="5"/>
            </a:xfrm>
            <a:custGeom>
              <a:avLst/>
              <a:gdLst>
                <a:gd name="T0" fmla="*/ 0 w 107"/>
                <a:gd name="T1" fmla="*/ 0 h 133"/>
                <a:gd name="T2" fmla="*/ 0 w 107"/>
                <a:gd name="T3" fmla="*/ 0 h 133"/>
                <a:gd name="T4" fmla="*/ 0 w 107"/>
                <a:gd name="T5" fmla="*/ 0 h 133"/>
                <a:gd name="T6" fmla="*/ 0 w 107"/>
                <a:gd name="T7" fmla="*/ 0 h 133"/>
                <a:gd name="T8" fmla="*/ 0 w 107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33"/>
                <a:gd name="T17" fmla="*/ 107 w 107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33">
                  <a:moveTo>
                    <a:pt x="107" y="133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107" y="26"/>
                  </a:lnTo>
                  <a:lnTo>
                    <a:pt x="107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8" name="Freeform 689"/>
            <p:cNvSpPr>
              <a:spLocks/>
            </p:cNvSpPr>
            <p:nvPr/>
          </p:nvSpPr>
          <p:spPr bwMode="auto">
            <a:xfrm>
              <a:off x="61" y="33"/>
              <a:ext cx="2" cy="2"/>
            </a:xfrm>
            <a:custGeom>
              <a:avLst/>
              <a:gdLst>
                <a:gd name="T0" fmla="*/ 0 w 80"/>
                <a:gd name="T1" fmla="*/ 0 h 53"/>
                <a:gd name="T2" fmla="*/ 0 w 80"/>
                <a:gd name="T3" fmla="*/ 0 h 53"/>
                <a:gd name="T4" fmla="*/ 0 w 80"/>
                <a:gd name="T5" fmla="*/ 0 h 53"/>
                <a:gd name="T6" fmla="*/ 0 w 80"/>
                <a:gd name="T7" fmla="*/ 0 h 53"/>
                <a:gd name="T8" fmla="*/ 0 w 80"/>
                <a:gd name="T9" fmla="*/ 0 h 53"/>
                <a:gd name="T10" fmla="*/ 0 w 80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0"/>
                <a:gd name="T19" fmla="*/ 0 h 53"/>
                <a:gd name="T20" fmla="*/ 80 w 80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0" h="53">
                  <a:moveTo>
                    <a:pt x="80" y="0"/>
                  </a:moveTo>
                  <a:lnTo>
                    <a:pt x="80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4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83838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9" name="Freeform 690"/>
            <p:cNvSpPr>
              <a:spLocks/>
            </p:cNvSpPr>
            <p:nvPr/>
          </p:nvSpPr>
          <p:spPr bwMode="auto">
            <a:xfrm>
              <a:off x="150" y="33"/>
              <a:ext cx="3" cy="16"/>
            </a:xfrm>
            <a:custGeom>
              <a:avLst/>
              <a:gdLst>
                <a:gd name="T0" fmla="*/ 0 w 108"/>
                <a:gd name="T1" fmla="*/ 0 h 399"/>
                <a:gd name="T2" fmla="*/ 0 w 108"/>
                <a:gd name="T3" fmla="*/ 0 h 399"/>
                <a:gd name="T4" fmla="*/ 0 w 108"/>
                <a:gd name="T5" fmla="*/ 0 h 399"/>
                <a:gd name="T6" fmla="*/ 0 w 108"/>
                <a:gd name="T7" fmla="*/ 0 h 399"/>
                <a:gd name="T8" fmla="*/ 0 w 108"/>
                <a:gd name="T9" fmla="*/ 0 h 399"/>
                <a:gd name="T10" fmla="*/ 0 w 108"/>
                <a:gd name="T11" fmla="*/ 0 h 399"/>
                <a:gd name="T12" fmla="*/ 0 w 108"/>
                <a:gd name="T13" fmla="*/ 0 h 399"/>
                <a:gd name="T14" fmla="*/ 0 w 108"/>
                <a:gd name="T15" fmla="*/ 0 h 399"/>
                <a:gd name="T16" fmla="*/ 0 w 108"/>
                <a:gd name="T17" fmla="*/ 0 h 3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8"/>
                <a:gd name="T28" fmla="*/ 0 h 399"/>
                <a:gd name="T29" fmla="*/ 108 w 108"/>
                <a:gd name="T30" fmla="*/ 399 h 39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8" h="399">
                  <a:moveTo>
                    <a:pt x="108" y="79"/>
                  </a:moveTo>
                  <a:lnTo>
                    <a:pt x="108" y="346"/>
                  </a:lnTo>
                  <a:lnTo>
                    <a:pt x="81" y="346"/>
                  </a:lnTo>
                  <a:lnTo>
                    <a:pt x="81" y="372"/>
                  </a:lnTo>
                  <a:lnTo>
                    <a:pt x="81" y="399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81" y="53"/>
                  </a:lnTo>
                  <a:lnTo>
                    <a:pt x="108" y="79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0" name="Freeform 691"/>
            <p:cNvSpPr>
              <a:spLocks/>
            </p:cNvSpPr>
            <p:nvPr/>
          </p:nvSpPr>
          <p:spPr bwMode="auto">
            <a:xfrm>
              <a:off x="64" y="34"/>
              <a:ext cx="3" cy="1"/>
            </a:xfrm>
            <a:custGeom>
              <a:avLst/>
              <a:gdLst>
                <a:gd name="T0" fmla="*/ 0 w 81"/>
                <a:gd name="T1" fmla="*/ 0 h 27"/>
                <a:gd name="T2" fmla="*/ 0 w 81"/>
                <a:gd name="T3" fmla="*/ 0 h 27"/>
                <a:gd name="T4" fmla="*/ 0 w 81"/>
                <a:gd name="T5" fmla="*/ 0 h 27"/>
                <a:gd name="T6" fmla="*/ 0 w 81"/>
                <a:gd name="T7" fmla="*/ 0 h 27"/>
                <a:gd name="T8" fmla="*/ 0 w 81"/>
                <a:gd name="T9" fmla="*/ 0 h 27"/>
                <a:gd name="T10" fmla="*/ 0 w 8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27"/>
                <a:gd name="T20" fmla="*/ 81 w 81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27">
                  <a:moveTo>
                    <a:pt x="8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83838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1" name="Freeform 692"/>
            <p:cNvSpPr>
              <a:spLocks/>
            </p:cNvSpPr>
            <p:nvPr/>
          </p:nvSpPr>
          <p:spPr bwMode="auto">
            <a:xfrm>
              <a:off x="225" y="35"/>
              <a:ext cx="2" cy="5"/>
            </a:xfrm>
            <a:custGeom>
              <a:avLst/>
              <a:gdLst>
                <a:gd name="T0" fmla="*/ 0 w 81"/>
                <a:gd name="T1" fmla="*/ 0 h 107"/>
                <a:gd name="T2" fmla="*/ 0 w 81"/>
                <a:gd name="T3" fmla="*/ 0 h 107"/>
                <a:gd name="T4" fmla="*/ 0 w 81"/>
                <a:gd name="T5" fmla="*/ 0 h 107"/>
                <a:gd name="T6" fmla="*/ 0 w 81"/>
                <a:gd name="T7" fmla="*/ 0 h 107"/>
                <a:gd name="T8" fmla="*/ 0 w 81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07"/>
                <a:gd name="T17" fmla="*/ 81 w 81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07">
                  <a:moveTo>
                    <a:pt x="81" y="107"/>
                  </a:moveTo>
                  <a:lnTo>
                    <a:pt x="0" y="107"/>
                  </a:lnTo>
                  <a:lnTo>
                    <a:pt x="0" y="0"/>
                  </a:lnTo>
                  <a:lnTo>
                    <a:pt x="81" y="26"/>
                  </a:lnTo>
                  <a:lnTo>
                    <a:pt x="81" y="10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2" name="Freeform 693"/>
            <p:cNvSpPr>
              <a:spLocks/>
            </p:cNvSpPr>
            <p:nvPr/>
          </p:nvSpPr>
          <p:spPr bwMode="auto">
            <a:xfrm>
              <a:off x="61" y="36"/>
              <a:ext cx="5" cy="4"/>
            </a:xfrm>
            <a:custGeom>
              <a:avLst/>
              <a:gdLst>
                <a:gd name="T0" fmla="*/ 0 w 161"/>
                <a:gd name="T1" fmla="*/ 0 h 81"/>
                <a:gd name="T2" fmla="*/ 0 w 161"/>
                <a:gd name="T3" fmla="*/ 0 h 81"/>
                <a:gd name="T4" fmla="*/ 0 w 161"/>
                <a:gd name="T5" fmla="*/ 0 h 81"/>
                <a:gd name="T6" fmla="*/ 0 w 161"/>
                <a:gd name="T7" fmla="*/ 0 h 81"/>
                <a:gd name="T8" fmla="*/ 0 w 161"/>
                <a:gd name="T9" fmla="*/ 0 h 81"/>
                <a:gd name="T10" fmla="*/ 0 w 161"/>
                <a:gd name="T11" fmla="*/ 0 h 81"/>
                <a:gd name="T12" fmla="*/ 0 w 161"/>
                <a:gd name="T13" fmla="*/ 0 h 81"/>
                <a:gd name="T14" fmla="*/ 0 w 161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81"/>
                <a:gd name="T26" fmla="*/ 161 w 161"/>
                <a:gd name="T27" fmla="*/ 81 h 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81">
                  <a:moveTo>
                    <a:pt x="80" y="27"/>
                  </a:moveTo>
                  <a:lnTo>
                    <a:pt x="161" y="0"/>
                  </a:lnTo>
                  <a:lnTo>
                    <a:pt x="134" y="54"/>
                  </a:lnTo>
                  <a:lnTo>
                    <a:pt x="134" y="81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4" y="0"/>
                  </a:lnTo>
                  <a:lnTo>
                    <a:pt x="80" y="27"/>
                  </a:lnTo>
                  <a:close/>
                </a:path>
              </a:pathLst>
            </a:custGeom>
            <a:solidFill>
              <a:srgbClr val="3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3" name="Freeform 694"/>
            <p:cNvSpPr>
              <a:spLocks/>
            </p:cNvSpPr>
            <p:nvPr/>
          </p:nvSpPr>
          <p:spPr bwMode="auto">
            <a:xfrm>
              <a:off x="131" y="36"/>
              <a:ext cx="13" cy="10"/>
            </a:xfrm>
            <a:custGeom>
              <a:avLst/>
              <a:gdLst>
                <a:gd name="T0" fmla="*/ 0 w 377"/>
                <a:gd name="T1" fmla="*/ 0 h 240"/>
                <a:gd name="T2" fmla="*/ 0 w 377"/>
                <a:gd name="T3" fmla="*/ 0 h 240"/>
                <a:gd name="T4" fmla="*/ 0 w 377"/>
                <a:gd name="T5" fmla="*/ 0 h 240"/>
                <a:gd name="T6" fmla="*/ 0 w 377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40"/>
                <a:gd name="T14" fmla="*/ 377 w 377"/>
                <a:gd name="T15" fmla="*/ 240 h 2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40">
                  <a:moveTo>
                    <a:pt x="377" y="240"/>
                  </a:moveTo>
                  <a:lnTo>
                    <a:pt x="0" y="0"/>
                  </a:lnTo>
                  <a:lnTo>
                    <a:pt x="377" y="24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4" name="Freeform 695"/>
            <p:cNvSpPr>
              <a:spLocks/>
            </p:cNvSpPr>
            <p:nvPr/>
          </p:nvSpPr>
          <p:spPr bwMode="auto">
            <a:xfrm>
              <a:off x="154" y="36"/>
              <a:ext cx="8" cy="18"/>
            </a:xfrm>
            <a:custGeom>
              <a:avLst/>
              <a:gdLst>
                <a:gd name="T0" fmla="*/ 0 w 215"/>
                <a:gd name="T1" fmla="*/ 0 h 453"/>
                <a:gd name="T2" fmla="*/ 0 w 215"/>
                <a:gd name="T3" fmla="*/ 0 h 453"/>
                <a:gd name="T4" fmla="*/ 0 w 215"/>
                <a:gd name="T5" fmla="*/ 0 h 453"/>
                <a:gd name="T6" fmla="*/ 0 w 215"/>
                <a:gd name="T7" fmla="*/ 0 h 453"/>
                <a:gd name="T8" fmla="*/ 0 w 215"/>
                <a:gd name="T9" fmla="*/ 0 h 453"/>
                <a:gd name="T10" fmla="*/ 0 w 215"/>
                <a:gd name="T11" fmla="*/ 0 h 453"/>
                <a:gd name="T12" fmla="*/ 0 w 215"/>
                <a:gd name="T13" fmla="*/ 0 h 453"/>
                <a:gd name="T14" fmla="*/ 0 w 215"/>
                <a:gd name="T15" fmla="*/ 0 h 453"/>
                <a:gd name="T16" fmla="*/ 0 w 215"/>
                <a:gd name="T17" fmla="*/ 0 h 453"/>
                <a:gd name="T18" fmla="*/ 0 w 215"/>
                <a:gd name="T19" fmla="*/ 0 h 453"/>
                <a:gd name="T20" fmla="*/ 0 w 215"/>
                <a:gd name="T21" fmla="*/ 0 h 453"/>
                <a:gd name="T22" fmla="*/ 0 w 215"/>
                <a:gd name="T23" fmla="*/ 0 h 453"/>
                <a:gd name="T24" fmla="*/ 0 w 215"/>
                <a:gd name="T25" fmla="*/ 0 h 453"/>
                <a:gd name="T26" fmla="*/ 0 w 215"/>
                <a:gd name="T27" fmla="*/ 0 h 453"/>
                <a:gd name="T28" fmla="*/ 0 w 215"/>
                <a:gd name="T29" fmla="*/ 0 h 453"/>
                <a:gd name="T30" fmla="*/ 0 w 215"/>
                <a:gd name="T31" fmla="*/ 0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15"/>
                <a:gd name="T49" fmla="*/ 0 h 453"/>
                <a:gd name="T50" fmla="*/ 215 w 215"/>
                <a:gd name="T51" fmla="*/ 453 h 45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15" h="453">
                  <a:moveTo>
                    <a:pt x="215" y="134"/>
                  </a:moveTo>
                  <a:lnTo>
                    <a:pt x="215" y="399"/>
                  </a:lnTo>
                  <a:lnTo>
                    <a:pt x="188" y="399"/>
                  </a:lnTo>
                  <a:lnTo>
                    <a:pt x="188" y="426"/>
                  </a:lnTo>
                  <a:lnTo>
                    <a:pt x="188" y="453"/>
                  </a:lnTo>
                  <a:lnTo>
                    <a:pt x="0" y="373"/>
                  </a:lnTo>
                  <a:lnTo>
                    <a:pt x="0" y="320"/>
                  </a:lnTo>
                  <a:lnTo>
                    <a:pt x="27" y="320"/>
                  </a:lnTo>
                  <a:lnTo>
                    <a:pt x="27" y="293"/>
                  </a:lnTo>
                  <a:lnTo>
                    <a:pt x="0" y="293"/>
                  </a:lnTo>
                  <a:lnTo>
                    <a:pt x="0" y="267"/>
                  </a:lnTo>
                  <a:lnTo>
                    <a:pt x="0" y="0"/>
                  </a:lnTo>
                  <a:lnTo>
                    <a:pt x="215" y="134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5" name="Freeform 696"/>
            <p:cNvSpPr>
              <a:spLocks/>
            </p:cNvSpPr>
            <p:nvPr/>
          </p:nvSpPr>
          <p:spPr bwMode="auto">
            <a:xfrm>
              <a:off x="123" y="37"/>
              <a:ext cx="440" cy="144"/>
            </a:xfrm>
            <a:custGeom>
              <a:avLst/>
              <a:gdLst>
                <a:gd name="T0" fmla="*/ 0 w 12767"/>
                <a:gd name="T1" fmla="*/ 0 h 3593"/>
                <a:gd name="T2" fmla="*/ 0 w 12767"/>
                <a:gd name="T3" fmla="*/ 0 h 3593"/>
                <a:gd name="T4" fmla="*/ 0 w 12767"/>
                <a:gd name="T5" fmla="*/ 0 h 3593"/>
                <a:gd name="T6" fmla="*/ 0 w 12767"/>
                <a:gd name="T7" fmla="*/ 0 h 3593"/>
                <a:gd name="T8" fmla="*/ 0 w 12767"/>
                <a:gd name="T9" fmla="*/ 0 h 3593"/>
                <a:gd name="T10" fmla="*/ 0 w 12767"/>
                <a:gd name="T11" fmla="*/ 0 h 3593"/>
                <a:gd name="T12" fmla="*/ 0 w 12767"/>
                <a:gd name="T13" fmla="*/ 0 h 3593"/>
                <a:gd name="T14" fmla="*/ 0 w 12767"/>
                <a:gd name="T15" fmla="*/ 0 h 3593"/>
                <a:gd name="T16" fmla="*/ 0 w 12767"/>
                <a:gd name="T17" fmla="*/ 0 h 3593"/>
                <a:gd name="T18" fmla="*/ 0 w 12767"/>
                <a:gd name="T19" fmla="*/ 0 h 3593"/>
                <a:gd name="T20" fmla="*/ 0 w 12767"/>
                <a:gd name="T21" fmla="*/ 0 h 3593"/>
                <a:gd name="T22" fmla="*/ 0 w 12767"/>
                <a:gd name="T23" fmla="*/ 0 h 3593"/>
                <a:gd name="T24" fmla="*/ 0 w 12767"/>
                <a:gd name="T25" fmla="*/ 0 h 3593"/>
                <a:gd name="T26" fmla="*/ 0 w 12767"/>
                <a:gd name="T27" fmla="*/ 0 h 3593"/>
                <a:gd name="T28" fmla="*/ 0 w 12767"/>
                <a:gd name="T29" fmla="*/ 0 h 3593"/>
                <a:gd name="T30" fmla="*/ 0 w 12767"/>
                <a:gd name="T31" fmla="*/ 0 h 3593"/>
                <a:gd name="T32" fmla="*/ 0 w 12767"/>
                <a:gd name="T33" fmla="*/ 0 h 3593"/>
                <a:gd name="T34" fmla="*/ 0 w 12767"/>
                <a:gd name="T35" fmla="*/ 0 h 3593"/>
                <a:gd name="T36" fmla="*/ 0 w 12767"/>
                <a:gd name="T37" fmla="*/ 0 h 3593"/>
                <a:gd name="T38" fmla="*/ 0 w 12767"/>
                <a:gd name="T39" fmla="*/ 0 h 3593"/>
                <a:gd name="T40" fmla="*/ 0 w 12767"/>
                <a:gd name="T41" fmla="*/ 0 h 3593"/>
                <a:gd name="T42" fmla="*/ 0 w 12767"/>
                <a:gd name="T43" fmla="*/ 0 h 3593"/>
                <a:gd name="T44" fmla="*/ 0 w 12767"/>
                <a:gd name="T45" fmla="*/ 0 h 3593"/>
                <a:gd name="T46" fmla="*/ 0 w 12767"/>
                <a:gd name="T47" fmla="*/ 0 h 3593"/>
                <a:gd name="T48" fmla="*/ 0 w 12767"/>
                <a:gd name="T49" fmla="*/ 0 h 3593"/>
                <a:gd name="T50" fmla="*/ 0 w 12767"/>
                <a:gd name="T51" fmla="*/ 0 h 3593"/>
                <a:gd name="T52" fmla="*/ 0 w 12767"/>
                <a:gd name="T53" fmla="*/ 0 h 3593"/>
                <a:gd name="T54" fmla="*/ 0 w 12767"/>
                <a:gd name="T55" fmla="*/ 0 h 3593"/>
                <a:gd name="T56" fmla="*/ 0 w 12767"/>
                <a:gd name="T57" fmla="*/ 0 h 3593"/>
                <a:gd name="T58" fmla="*/ 0 w 12767"/>
                <a:gd name="T59" fmla="*/ 0 h 3593"/>
                <a:gd name="T60" fmla="*/ 0 w 12767"/>
                <a:gd name="T61" fmla="*/ 0 h 3593"/>
                <a:gd name="T62" fmla="*/ 0 w 12767"/>
                <a:gd name="T63" fmla="*/ 0 h 3593"/>
                <a:gd name="T64" fmla="*/ 0 w 12767"/>
                <a:gd name="T65" fmla="*/ 0 h 3593"/>
                <a:gd name="T66" fmla="*/ 0 w 12767"/>
                <a:gd name="T67" fmla="*/ 0 h 3593"/>
                <a:gd name="T68" fmla="*/ 0 w 12767"/>
                <a:gd name="T69" fmla="*/ 0 h 359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767"/>
                <a:gd name="T106" fmla="*/ 0 h 3593"/>
                <a:gd name="T107" fmla="*/ 12767 w 12767"/>
                <a:gd name="T108" fmla="*/ 3593 h 359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767" h="3593">
                  <a:moveTo>
                    <a:pt x="162" y="80"/>
                  </a:moveTo>
                  <a:lnTo>
                    <a:pt x="216" y="107"/>
                  </a:lnTo>
                  <a:lnTo>
                    <a:pt x="242" y="27"/>
                  </a:lnTo>
                  <a:lnTo>
                    <a:pt x="619" y="240"/>
                  </a:lnTo>
                  <a:lnTo>
                    <a:pt x="619" y="319"/>
                  </a:lnTo>
                  <a:lnTo>
                    <a:pt x="619" y="346"/>
                  </a:lnTo>
                  <a:lnTo>
                    <a:pt x="619" y="372"/>
                  </a:lnTo>
                  <a:lnTo>
                    <a:pt x="673" y="372"/>
                  </a:lnTo>
                  <a:lnTo>
                    <a:pt x="700" y="372"/>
                  </a:lnTo>
                  <a:lnTo>
                    <a:pt x="700" y="293"/>
                  </a:lnTo>
                  <a:lnTo>
                    <a:pt x="861" y="372"/>
                  </a:lnTo>
                  <a:lnTo>
                    <a:pt x="861" y="453"/>
                  </a:lnTo>
                  <a:lnTo>
                    <a:pt x="835" y="453"/>
                  </a:lnTo>
                  <a:lnTo>
                    <a:pt x="861" y="506"/>
                  </a:lnTo>
                  <a:lnTo>
                    <a:pt x="915" y="533"/>
                  </a:lnTo>
                  <a:lnTo>
                    <a:pt x="915" y="506"/>
                  </a:lnTo>
                  <a:lnTo>
                    <a:pt x="915" y="426"/>
                  </a:lnTo>
                  <a:lnTo>
                    <a:pt x="1103" y="506"/>
                  </a:lnTo>
                  <a:lnTo>
                    <a:pt x="1103" y="586"/>
                  </a:lnTo>
                  <a:lnTo>
                    <a:pt x="1076" y="612"/>
                  </a:lnTo>
                  <a:lnTo>
                    <a:pt x="1130" y="665"/>
                  </a:lnTo>
                  <a:lnTo>
                    <a:pt x="1157" y="665"/>
                  </a:lnTo>
                  <a:lnTo>
                    <a:pt x="1157" y="639"/>
                  </a:lnTo>
                  <a:lnTo>
                    <a:pt x="1157" y="586"/>
                  </a:lnTo>
                  <a:lnTo>
                    <a:pt x="1317" y="665"/>
                  </a:lnTo>
                  <a:lnTo>
                    <a:pt x="1506" y="772"/>
                  </a:lnTo>
                  <a:lnTo>
                    <a:pt x="1506" y="879"/>
                  </a:lnTo>
                  <a:lnTo>
                    <a:pt x="1559" y="932"/>
                  </a:lnTo>
                  <a:lnTo>
                    <a:pt x="1587" y="932"/>
                  </a:lnTo>
                  <a:lnTo>
                    <a:pt x="1587" y="852"/>
                  </a:lnTo>
                  <a:lnTo>
                    <a:pt x="1587" y="825"/>
                  </a:lnTo>
                  <a:lnTo>
                    <a:pt x="1801" y="932"/>
                  </a:lnTo>
                  <a:lnTo>
                    <a:pt x="1801" y="1012"/>
                  </a:lnTo>
                  <a:lnTo>
                    <a:pt x="1775" y="1012"/>
                  </a:lnTo>
                  <a:lnTo>
                    <a:pt x="1775" y="1038"/>
                  </a:lnTo>
                  <a:lnTo>
                    <a:pt x="1829" y="1091"/>
                  </a:lnTo>
                  <a:lnTo>
                    <a:pt x="1855" y="1091"/>
                  </a:lnTo>
                  <a:lnTo>
                    <a:pt x="1882" y="985"/>
                  </a:lnTo>
                  <a:lnTo>
                    <a:pt x="2930" y="1623"/>
                  </a:lnTo>
                  <a:lnTo>
                    <a:pt x="2930" y="1704"/>
                  </a:lnTo>
                  <a:lnTo>
                    <a:pt x="2930" y="1730"/>
                  </a:lnTo>
                  <a:lnTo>
                    <a:pt x="3011" y="1783"/>
                  </a:lnTo>
                  <a:lnTo>
                    <a:pt x="3011" y="1757"/>
                  </a:lnTo>
                  <a:lnTo>
                    <a:pt x="3011" y="1676"/>
                  </a:lnTo>
                  <a:lnTo>
                    <a:pt x="3118" y="1730"/>
                  </a:lnTo>
                  <a:lnTo>
                    <a:pt x="3199" y="1757"/>
                  </a:lnTo>
                  <a:lnTo>
                    <a:pt x="3199" y="1863"/>
                  </a:lnTo>
                  <a:lnTo>
                    <a:pt x="3172" y="1863"/>
                  </a:lnTo>
                  <a:lnTo>
                    <a:pt x="3226" y="1916"/>
                  </a:lnTo>
                  <a:lnTo>
                    <a:pt x="3253" y="1916"/>
                  </a:lnTo>
                  <a:lnTo>
                    <a:pt x="3279" y="1916"/>
                  </a:lnTo>
                  <a:lnTo>
                    <a:pt x="3279" y="1810"/>
                  </a:lnTo>
                  <a:lnTo>
                    <a:pt x="4516" y="2529"/>
                  </a:lnTo>
                  <a:lnTo>
                    <a:pt x="8520" y="1490"/>
                  </a:lnTo>
                  <a:lnTo>
                    <a:pt x="9623" y="1197"/>
                  </a:lnTo>
                  <a:lnTo>
                    <a:pt x="10644" y="932"/>
                  </a:lnTo>
                  <a:lnTo>
                    <a:pt x="12767" y="372"/>
                  </a:lnTo>
                  <a:lnTo>
                    <a:pt x="12767" y="959"/>
                  </a:lnTo>
                  <a:lnTo>
                    <a:pt x="5322" y="3034"/>
                  </a:lnTo>
                  <a:lnTo>
                    <a:pt x="6263" y="3593"/>
                  </a:lnTo>
                  <a:lnTo>
                    <a:pt x="5834" y="3593"/>
                  </a:lnTo>
                  <a:lnTo>
                    <a:pt x="0" y="54"/>
                  </a:lnTo>
                  <a:lnTo>
                    <a:pt x="135" y="0"/>
                  </a:lnTo>
                  <a:lnTo>
                    <a:pt x="162" y="8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6" name="Freeform 697"/>
            <p:cNvSpPr>
              <a:spLocks/>
            </p:cNvSpPr>
            <p:nvPr/>
          </p:nvSpPr>
          <p:spPr bwMode="auto">
            <a:xfrm>
              <a:off x="66" y="38"/>
              <a:ext cx="5" cy="7"/>
            </a:xfrm>
            <a:custGeom>
              <a:avLst/>
              <a:gdLst>
                <a:gd name="T0" fmla="*/ 0 w 135"/>
                <a:gd name="T1" fmla="*/ 0 h 160"/>
                <a:gd name="T2" fmla="*/ 0 w 135"/>
                <a:gd name="T3" fmla="*/ 0 h 160"/>
                <a:gd name="T4" fmla="*/ 0 w 135"/>
                <a:gd name="T5" fmla="*/ 0 h 160"/>
                <a:gd name="T6" fmla="*/ 0 w 135"/>
                <a:gd name="T7" fmla="*/ 0 h 160"/>
                <a:gd name="T8" fmla="*/ 0 w 135"/>
                <a:gd name="T9" fmla="*/ 0 h 160"/>
                <a:gd name="T10" fmla="*/ 0 w 135"/>
                <a:gd name="T11" fmla="*/ 0 h 160"/>
                <a:gd name="T12" fmla="*/ 0 w 135"/>
                <a:gd name="T13" fmla="*/ 0 h 160"/>
                <a:gd name="T14" fmla="*/ 0 w 135"/>
                <a:gd name="T15" fmla="*/ 0 h 160"/>
                <a:gd name="T16" fmla="*/ 0 w 135"/>
                <a:gd name="T17" fmla="*/ 0 h 160"/>
                <a:gd name="T18" fmla="*/ 0 w 135"/>
                <a:gd name="T19" fmla="*/ 0 h 160"/>
                <a:gd name="T20" fmla="*/ 0 w 135"/>
                <a:gd name="T21" fmla="*/ 0 h 160"/>
                <a:gd name="T22" fmla="*/ 0 w 135"/>
                <a:gd name="T23" fmla="*/ 0 h 160"/>
                <a:gd name="T24" fmla="*/ 0 w 135"/>
                <a:gd name="T25" fmla="*/ 0 h 160"/>
                <a:gd name="T26" fmla="*/ 0 w 135"/>
                <a:gd name="T27" fmla="*/ 0 h 160"/>
                <a:gd name="T28" fmla="*/ 0 w 135"/>
                <a:gd name="T29" fmla="*/ 0 h 160"/>
                <a:gd name="T30" fmla="*/ 0 w 135"/>
                <a:gd name="T31" fmla="*/ 0 h 160"/>
                <a:gd name="T32" fmla="*/ 0 w 135"/>
                <a:gd name="T33" fmla="*/ 0 h 160"/>
                <a:gd name="T34" fmla="*/ 0 w 135"/>
                <a:gd name="T35" fmla="*/ 0 h 160"/>
                <a:gd name="T36" fmla="*/ 0 w 135"/>
                <a:gd name="T37" fmla="*/ 0 h 160"/>
                <a:gd name="T38" fmla="*/ 0 w 135"/>
                <a:gd name="T39" fmla="*/ 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5"/>
                <a:gd name="T61" fmla="*/ 0 h 160"/>
                <a:gd name="T62" fmla="*/ 135 w 135"/>
                <a:gd name="T63" fmla="*/ 160 h 1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5" h="160">
                  <a:moveTo>
                    <a:pt x="135" y="27"/>
                  </a:moveTo>
                  <a:lnTo>
                    <a:pt x="135" y="53"/>
                  </a:lnTo>
                  <a:lnTo>
                    <a:pt x="135" y="27"/>
                  </a:lnTo>
                  <a:lnTo>
                    <a:pt x="108" y="27"/>
                  </a:lnTo>
                  <a:lnTo>
                    <a:pt x="81" y="107"/>
                  </a:lnTo>
                  <a:lnTo>
                    <a:pt x="81" y="160"/>
                  </a:lnTo>
                  <a:lnTo>
                    <a:pt x="0" y="160"/>
                  </a:lnTo>
                  <a:lnTo>
                    <a:pt x="0" y="107"/>
                  </a:lnTo>
                  <a:lnTo>
                    <a:pt x="0" y="133"/>
                  </a:lnTo>
                  <a:lnTo>
                    <a:pt x="81" y="133"/>
                  </a:lnTo>
                  <a:lnTo>
                    <a:pt x="81" y="107"/>
                  </a:lnTo>
                  <a:lnTo>
                    <a:pt x="54" y="107"/>
                  </a:lnTo>
                  <a:lnTo>
                    <a:pt x="0" y="107"/>
                  </a:lnTo>
                  <a:lnTo>
                    <a:pt x="28" y="27"/>
                  </a:lnTo>
                  <a:lnTo>
                    <a:pt x="54" y="27"/>
                  </a:lnTo>
                  <a:lnTo>
                    <a:pt x="54" y="0"/>
                  </a:lnTo>
                  <a:lnTo>
                    <a:pt x="81" y="0"/>
                  </a:lnTo>
                  <a:lnTo>
                    <a:pt x="135" y="0"/>
                  </a:lnTo>
                  <a:lnTo>
                    <a:pt x="135" y="27"/>
                  </a:lnTo>
                  <a:close/>
                </a:path>
              </a:pathLst>
            </a:custGeom>
            <a:solidFill>
              <a:srgbClr val="00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7" name="Freeform 698"/>
            <p:cNvSpPr>
              <a:spLocks/>
            </p:cNvSpPr>
            <p:nvPr/>
          </p:nvSpPr>
          <p:spPr bwMode="auto">
            <a:xfrm>
              <a:off x="58" y="40"/>
              <a:ext cx="2" cy="3"/>
            </a:xfrm>
            <a:custGeom>
              <a:avLst/>
              <a:gdLst>
                <a:gd name="T0" fmla="*/ 0 w 54"/>
                <a:gd name="T1" fmla="*/ 0 h 80"/>
                <a:gd name="T2" fmla="*/ 0 w 54"/>
                <a:gd name="T3" fmla="*/ 0 h 80"/>
                <a:gd name="T4" fmla="*/ 0 w 54"/>
                <a:gd name="T5" fmla="*/ 0 h 80"/>
                <a:gd name="T6" fmla="*/ 0 w 54"/>
                <a:gd name="T7" fmla="*/ 0 h 80"/>
                <a:gd name="T8" fmla="*/ 0 w 54"/>
                <a:gd name="T9" fmla="*/ 0 h 80"/>
                <a:gd name="T10" fmla="*/ 0 w 54"/>
                <a:gd name="T11" fmla="*/ 0 h 80"/>
                <a:gd name="T12" fmla="*/ 0 w 54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80"/>
                <a:gd name="T23" fmla="*/ 54 w 54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80">
                  <a:moveTo>
                    <a:pt x="54" y="80"/>
                  </a:moveTo>
                  <a:lnTo>
                    <a:pt x="28" y="80"/>
                  </a:lnTo>
                  <a:lnTo>
                    <a:pt x="0" y="80"/>
                  </a:lnTo>
                  <a:lnTo>
                    <a:pt x="0" y="26"/>
                  </a:lnTo>
                  <a:lnTo>
                    <a:pt x="28" y="0"/>
                  </a:lnTo>
                  <a:lnTo>
                    <a:pt x="54" y="26"/>
                  </a:lnTo>
                  <a:lnTo>
                    <a:pt x="54" y="80"/>
                  </a:lnTo>
                  <a:close/>
                </a:path>
              </a:pathLst>
            </a:custGeom>
            <a:solidFill>
              <a:srgbClr val="C2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8" name="Freeform 699"/>
            <p:cNvSpPr>
              <a:spLocks/>
            </p:cNvSpPr>
            <p:nvPr/>
          </p:nvSpPr>
          <p:spPr bwMode="auto">
            <a:xfrm>
              <a:off x="62" y="40"/>
              <a:ext cx="2" cy="1"/>
            </a:xfrm>
            <a:custGeom>
              <a:avLst/>
              <a:gdLst>
                <a:gd name="T0" fmla="*/ 0 w 81"/>
                <a:gd name="T1" fmla="*/ 0 h 26"/>
                <a:gd name="T2" fmla="*/ 0 w 81"/>
                <a:gd name="T3" fmla="*/ 0 h 26"/>
                <a:gd name="T4" fmla="*/ 0 w 81"/>
                <a:gd name="T5" fmla="*/ 0 h 26"/>
                <a:gd name="T6" fmla="*/ 0 w 8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1"/>
                <a:gd name="T13" fmla="*/ 0 h 26"/>
                <a:gd name="T14" fmla="*/ 81 w 81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1" h="26">
                  <a:moveTo>
                    <a:pt x="0" y="26"/>
                  </a:moveTo>
                  <a:lnTo>
                    <a:pt x="27" y="0"/>
                  </a:lnTo>
                  <a:lnTo>
                    <a:pt x="81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D9D9D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9" name="Rectangle 700"/>
            <p:cNvSpPr>
              <a:spLocks noChangeArrowheads="1"/>
            </p:cNvSpPr>
            <p:nvPr/>
          </p:nvSpPr>
          <p:spPr bwMode="auto">
            <a:xfrm>
              <a:off x="61" y="42"/>
              <a:ext cx="4" cy="3"/>
            </a:xfrm>
            <a:prstGeom prst="rect">
              <a:avLst/>
            </a:prstGeom>
            <a:solidFill>
              <a:srgbClr val="D9D9D9"/>
            </a:solidFill>
            <a:ln w="1588">
              <a:solidFill>
                <a:srgbClr val="D9D9D9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0" name="Rectangle 701"/>
            <p:cNvSpPr>
              <a:spLocks noChangeArrowheads="1"/>
            </p:cNvSpPr>
            <p:nvPr/>
          </p:nvSpPr>
          <p:spPr bwMode="auto">
            <a:xfrm>
              <a:off x="71" y="42"/>
              <a:ext cx="0" cy="1"/>
            </a:xfrm>
            <a:prstGeom prst="rect">
              <a:avLst/>
            </a:prstGeom>
            <a:solidFill>
              <a:srgbClr val="3FFFFF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1" name="Freeform 702"/>
            <p:cNvSpPr>
              <a:spLocks/>
            </p:cNvSpPr>
            <p:nvPr/>
          </p:nvSpPr>
          <p:spPr bwMode="auto">
            <a:xfrm>
              <a:off x="163" y="43"/>
              <a:ext cx="1" cy="10"/>
            </a:xfrm>
            <a:custGeom>
              <a:avLst/>
              <a:gdLst>
                <a:gd name="T0" fmla="*/ 0 w 27"/>
                <a:gd name="T1" fmla="*/ 0 h 265"/>
                <a:gd name="T2" fmla="*/ 0 w 27"/>
                <a:gd name="T3" fmla="*/ 0 h 265"/>
                <a:gd name="T4" fmla="*/ 0 w 27"/>
                <a:gd name="T5" fmla="*/ 0 h 265"/>
                <a:gd name="T6" fmla="*/ 0 w 27"/>
                <a:gd name="T7" fmla="*/ 0 h 265"/>
                <a:gd name="T8" fmla="*/ 0 w 27"/>
                <a:gd name="T9" fmla="*/ 0 h 265"/>
                <a:gd name="T10" fmla="*/ 0 w 27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65"/>
                <a:gd name="T20" fmla="*/ 27 w 27"/>
                <a:gd name="T21" fmla="*/ 265 h 2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65">
                  <a:moveTo>
                    <a:pt x="0" y="265"/>
                  </a:moveTo>
                  <a:lnTo>
                    <a:pt x="0" y="265"/>
                  </a:lnTo>
                  <a:lnTo>
                    <a:pt x="0" y="0"/>
                  </a:lnTo>
                  <a:lnTo>
                    <a:pt x="27" y="0"/>
                  </a:lnTo>
                  <a:lnTo>
                    <a:pt x="0" y="26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2" name="Freeform 703"/>
            <p:cNvSpPr>
              <a:spLocks/>
            </p:cNvSpPr>
            <p:nvPr/>
          </p:nvSpPr>
          <p:spPr bwMode="auto">
            <a:xfrm>
              <a:off x="58" y="43"/>
              <a:ext cx="1" cy="1"/>
            </a:xfrm>
            <a:custGeom>
              <a:avLst/>
              <a:gdLst>
                <a:gd name="T0" fmla="*/ 0 w 28"/>
                <a:gd name="T1" fmla="*/ 0 h 1"/>
                <a:gd name="T2" fmla="*/ 0 w 28"/>
                <a:gd name="T3" fmla="*/ 0 h 1"/>
                <a:gd name="T4" fmla="*/ 0 w 28"/>
                <a:gd name="T5" fmla="*/ 0 h 1"/>
                <a:gd name="T6" fmla="*/ 0 60000 65536"/>
                <a:gd name="T7" fmla="*/ 0 60000 65536"/>
                <a:gd name="T8" fmla="*/ 0 60000 65536"/>
                <a:gd name="T9" fmla="*/ 0 w 28"/>
                <a:gd name="T10" fmla="*/ 0 h 1"/>
                <a:gd name="T11" fmla="*/ 28 w 28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">
                  <a:moveTo>
                    <a:pt x="0" y="0"/>
                  </a:move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3" name="Freeform 704"/>
            <p:cNvSpPr>
              <a:spLocks/>
            </p:cNvSpPr>
            <p:nvPr/>
          </p:nvSpPr>
          <p:spPr bwMode="auto">
            <a:xfrm>
              <a:off x="67" y="43"/>
              <a:ext cx="1" cy="1"/>
            </a:xfrm>
            <a:custGeom>
              <a:avLst/>
              <a:gdLst>
                <a:gd name="T0" fmla="*/ 0 w 26"/>
                <a:gd name="T1" fmla="*/ 0 h 1"/>
                <a:gd name="T2" fmla="*/ 0 w 26"/>
                <a:gd name="T3" fmla="*/ 0 h 1"/>
                <a:gd name="T4" fmla="*/ 0 w 26"/>
                <a:gd name="T5" fmla="*/ 0 h 1"/>
                <a:gd name="T6" fmla="*/ 0 60000 65536"/>
                <a:gd name="T7" fmla="*/ 0 60000 65536"/>
                <a:gd name="T8" fmla="*/ 0 60000 65536"/>
                <a:gd name="T9" fmla="*/ 0 w 26"/>
                <a:gd name="T10" fmla="*/ 0 h 1"/>
                <a:gd name="T11" fmla="*/ 26 w 2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1">
                  <a:moveTo>
                    <a:pt x="0" y="0"/>
                  </a:move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4" name="Freeform 705"/>
            <p:cNvSpPr>
              <a:spLocks/>
            </p:cNvSpPr>
            <p:nvPr/>
          </p:nvSpPr>
          <p:spPr bwMode="auto">
            <a:xfrm>
              <a:off x="164" y="43"/>
              <a:ext cx="2" cy="16"/>
            </a:xfrm>
            <a:custGeom>
              <a:avLst/>
              <a:gdLst>
                <a:gd name="T0" fmla="*/ 0 w 54"/>
                <a:gd name="T1" fmla="*/ 0 h 399"/>
                <a:gd name="T2" fmla="*/ 0 w 54"/>
                <a:gd name="T3" fmla="*/ 0 h 399"/>
                <a:gd name="T4" fmla="*/ 0 w 54"/>
                <a:gd name="T5" fmla="*/ 0 h 399"/>
                <a:gd name="T6" fmla="*/ 0 w 54"/>
                <a:gd name="T7" fmla="*/ 0 h 399"/>
                <a:gd name="T8" fmla="*/ 0 w 54"/>
                <a:gd name="T9" fmla="*/ 0 h 399"/>
                <a:gd name="T10" fmla="*/ 0 w 54"/>
                <a:gd name="T11" fmla="*/ 0 h 399"/>
                <a:gd name="T12" fmla="*/ 0 w 54"/>
                <a:gd name="T13" fmla="*/ 0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399"/>
                <a:gd name="T23" fmla="*/ 54 w 54"/>
                <a:gd name="T24" fmla="*/ 399 h 3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399">
                  <a:moveTo>
                    <a:pt x="54" y="53"/>
                  </a:moveTo>
                  <a:lnTo>
                    <a:pt x="54" y="399"/>
                  </a:lnTo>
                  <a:lnTo>
                    <a:pt x="0" y="372"/>
                  </a:lnTo>
                  <a:lnTo>
                    <a:pt x="0" y="319"/>
                  </a:lnTo>
                  <a:lnTo>
                    <a:pt x="0" y="0"/>
                  </a:lnTo>
                  <a:lnTo>
                    <a:pt x="54" y="26"/>
                  </a:lnTo>
                  <a:lnTo>
                    <a:pt x="54" y="5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5" name="Freeform 706"/>
            <p:cNvSpPr>
              <a:spLocks/>
            </p:cNvSpPr>
            <p:nvPr/>
          </p:nvSpPr>
          <p:spPr bwMode="auto">
            <a:xfrm>
              <a:off x="145" y="44"/>
              <a:ext cx="1" cy="7"/>
            </a:xfrm>
            <a:custGeom>
              <a:avLst/>
              <a:gdLst>
                <a:gd name="T0" fmla="*/ 0 w 27"/>
                <a:gd name="T1" fmla="*/ 0 h 186"/>
                <a:gd name="T2" fmla="*/ 0 w 27"/>
                <a:gd name="T3" fmla="*/ 0 h 186"/>
                <a:gd name="T4" fmla="*/ 0 w 27"/>
                <a:gd name="T5" fmla="*/ 0 h 186"/>
                <a:gd name="T6" fmla="*/ 0 w 27"/>
                <a:gd name="T7" fmla="*/ 0 h 186"/>
                <a:gd name="T8" fmla="*/ 0 w 27"/>
                <a:gd name="T9" fmla="*/ 0 h 186"/>
                <a:gd name="T10" fmla="*/ 0 w 27"/>
                <a:gd name="T11" fmla="*/ 0 h 186"/>
                <a:gd name="T12" fmla="*/ 0 w 27"/>
                <a:gd name="T13" fmla="*/ 0 h 186"/>
                <a:gd name="T14" fmla="*/ 0 w 27"/>
                <a:gd name="T15" fmla="*/ 0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186"/>
                <a:gd name="T26" fmla="*/ 27 w 27"/>
                <a:gd name="T27" fmla="*/ 186 h 1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186">
                  <a:moveTo>
                    <a:pt x="27" y="0"/>
                  </a:moveTo>
                  <a:lnTo>
                    <a:pt x="27" y="80"/>
                  </a:lnTo>
                  <a:lnTo>
                    <a:pt x="27" y="186"/>
                  </a:lnTo>
                  <a:lnTo>
                    <a:pt x="0" y="186"/>
                  </a:lnTo>
                  <a:lnTo>
                    <a:pt x="0" y="159"/>
                  </a:lnTo>
                  <a:lnTo>
                    <a:pt x="0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6" name="Freeform 707"/>
            <p:cNvSpPr>
              <a:spLocks/>
            </p:cNvSpPr>
            <p:nvPr/>
          </p:nvSpPr>
          <p:spPr bwMode="auto">
            <a:xfrm>
              <a:off x="58" y="44"/>
              <a:ext cx="2" cy="1"/>
            </a:xfrm>
            <a:custGeom>
              <a:avLst/>
              <a:gdLst>
                <a:gd name="T0" fmla="*/ 0 w 54"/>
                <a:gd name="T1" fmla="*/ 0 h 1"/>
                <a:gd name="T2" fmla="*/ 0 w 54"/>
                <a:gd name="T3" fmla="*/ 0 h 1"/>
                <a:gd name="T4" fmla="*/ 0 w 54"/>
                <a:gd name="T5" fmla="*/ 0 h 1"/>
                <a:gd name="T6" fmla="*/ 0 60000 65536"/>
                <a:gd name="T7" fmla="*/ 0 60000 65536"/>
                <a:gd name="T8" fmla="*/ 0 60000 65536"/>
                <a:gd name="T9" fmla="*/ 0 w 54"/>
                <a:gd name="T10" fmla="*/ 0 h 1"/>
                <a:gd name="T11" fmla="*/ 54 w 5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4" h="1">
                  <a:moveTo>
                    <a:pt x="0" y="0"/>
                  </a:move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7" name="Freeform 708"/>
            <p:cNvSpPr>
              <a:spLocks/>
            </p:cNvSpPr>
            <p:nvPr/>
          </p:nvSpPr>
          <p:spPr bwMode="auto">
            <a:xfrm>
              <a:off x="167" y="45"/>
              <a:ext cx="30" cy="35"/>
            </a:xfrm>
            <a:custGeom>
              <a:avLst/>
              <a:gdLst>
                <a:gd name="T0" fmla="*/ 0 w 860"/>
                <a:gd name="T1" fmla="*/ 0 h 878"/>
                <a:gd name="T2" fmla="*/ 0 w 860"/>
                <a:gd name="T3" fmla="*/ 0 h 878"/>
                <a:gd name="T4" fmla="*/ 0 w 860"/>
                <a:gd name="T5" fmla="*/ 0 h 878"/>
                <a:gd name="T6" fmla="*/ 0 w 860"/>
                <a:gd name="T7" fmla="*/ 0 h 878"/>
                <a:gd name="T8" fmla="*/ 0 w 860"/>
                <a:gd name="T9" fmla="*/ 0 h 878"/>
                <a:gd name="T10" fmla="*/ 0 w 860"/>
                <a:gd name="T11" fmla="*/ 0 h 878"/>
                <a:gd name="T12" fmla="*/ 0 w 860"/>
                <a:gd name="T13" fmla="*/ 0 h 878"/>
                <a:gd name="T14" fmla="*/ 0 w 860"/>
                <a:gd name="T15" fmla="*/ 0 h 878"/>
                <a:gd name="T16" fmla="*/ 0 w 860"/>
                <a:gd name="T17" fmla="*/ 0 h 878"/>
                <a:gd name="T18" fmla="*/ 0 w 860"/>
                <a:gd name="T19" fmla="*/ 0 h 878"/>
                <a:gd name="T20" fmla="*/ 0 w 860"/>
                <a:gd name="T21" fmla="*/ 0 h 878"/>
                <a:gd name="T22" fmla="*/ 0 w 860"/>
                <a:gd name="T23" fmla="*/ 0 h 878"/>
                <a:gd name="T24" fmla="*/ 0 w 860"/>
                <a:gd name="T25" fmla="*/ 0 h 878"/>
                <a:gd name="T26" fmla="*/ 0 w 860"/>
                <a:gd name="T27" fmla="*/ 0 h 878"/>
                <a:gd name="T28" fmla="*/ 0 w 860"/>
                <a:gd name="T29" fmla="*/ 0 h 878"/>
                <a:gd name="T30" fmla="*/ 0 w 860"/>
                <a:gd name="T31" fmla="*/ 0 h 878"/>
                <a:gd name="T32" fmla="*/ 0 w 860"/>
                <a:gd name="T33" fmla="*/ 0 h 878"/>
                <a:gd name="T34" fmla="*/ 0 w 860"/>
                <a:gd name="T35" fmla="*/ 0 h 878"/>
                <a:gd name="T36" fmla="*/ 0 w 860"/>
                <a:gd name="T37" fmla="*/ 0 h 878"/>
                <a:gd name="T38" fmla="*/ 0 w 860"/>
                <a:gd name="T39" fmla="*/ 0 h 8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60"/>
                <a:gd name="T61" fmla="*/ 0 h 878"/>
                <a:gd name="T62" fmla="*/ 860 w 860"/>
                <a:gd name="T63" fmla="*/ 878 h 87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60" h="878">
                  <a:moveTo>
                    <a:pt x="860" y="478"/>
                  </a:moveTo>
                  <a:lnTo>
                    <a:pt x="860" y="878"/>
                  </a:lnTo>
                  <a:lnTo>
                    <a:pt x="591" y="718"/>
                  </a:lnTo>
                  <a:lnTo>
                    <a:pt x="591" y="638"/>
                  </a:lnTo>
                  <a:lnTo>
                    <a:pt x="538" y="611"/>
                  </a:lnTo>
                  <a:lnTo>
                    <a:pt x="510" y="611"/>
                  </a:lnTo>
                  <a:lnTo>
                    <a:pt x="510" y="665"/>
                  </a:lnTo>
                  <a:lnTo>
                    <a:pt x="322" y="558"/>
                  </a:lnTo>
                  <a:lnTo>
                    <a:pt x="322" y="478"/>
                  </a:lnTo>
                  <a:lnTo>
                    <a:pt x="242" y="425"/>
                  </a:lnTo>
                  <a:lnTo>
                    <a:pt x="242" y="452"/>
                  </a:lnTo>
                  <a:lnTo>
                    <a:pt x="242" y="505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860" y="47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8" name="Freeform 709"/>
            <p:cNvSpPr>
              <a:spLocks/>
            </p:cNvSpPr>
            <p:nvPr/>
          </p:nvSpPr>
          <p:spPr bwMode="auto">
            <a:xfrm>
              <a:off x="58" y="45"/>
              <a:ext cx="11" cy="1"/>
            </a:xfrm>
            <a:custGeom>
              <a:avLst/>
              <a:gdLst>
                <a:gd name="T0" fmla="*/ 0 w 323"/>
                <a:gd name="T1" fmla="*/ 0 h 26"/>
                <a:gd name="T2" fmla="*/ 0 w 323"/>
                <a:gd name="T3" fmla="*/ 0 h 26"/>
                <a:gd name="T4" fmla="*/ 0 w 323"/>
                <a:gd name="T5" fmla="*/ 0 h 26"/>
                <a:gd name="T6" fmla="*/ 0 w 323"/>
                <a:gd name="T7" fmla="*/ 0 h 26"/>
                <a:gd name="T8" fmla="*/ 0 w 3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3"/>
                <a:gd name="T16" fmla="*/ 0 h 26"/>
                <a:gd name="T17" fmla="*/ 323 w 323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3" h="26">
                  <a:moveTo>
                    <a:pt x="108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323" y="26"/>
                  </a:lnTo>
                  <a:lnTo>
                    <a:pt x="108" y="26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9" name="Freeform 710"/>
            <p:cNvSpPr>
              <a:spLocks/>
            </p:cNvSpPr>
            <p:nvPr/>
          </p:nvSpPr>
          <p:spPr bwMode="auto">
            <a:xfrm>
              <a:off x="147" y="47"/>
              <a:ext cx="5" cy="4"/>
            </a:xfrm>
            <a:custGeom>
              <a:avLst/>
              <a:gdLst>
                <a:gd name="T0" fmla="*/ 0 w 161"/>
                <a:gd name="T1" fmla="*/ 0 h 106"/>
                <a:gd name="T2" fmla="*/ 0 w 161"/>
                <a:gd name="T3" fmla="*/ 0 h 106"/>
                <a:gd name="T4" fmla="*/ 0 w 161"/>
                <a:gd name="T5" fmla="*/ 0 h 106"/>
                <a:gd name="T6" fmla="*/ 0 w 161"/>
                <a:gd name="T7" fmla="*/ 0 h 10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1"/>
                <a:gd name="T13" fmla="*/ 0 h 106"/>
                <a:gd name="T14" fmla="*/ 161 w 161"/>
                <a:gd name="T15" fmla="*/ 106 h 10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1" h="106">
                  <a:moveTo>
                    <a:pt x="0" y="26"/>
                  </a:moveTo>
                  <a:lnTo>
                    <a:pt x="0" y="0"/>
                  </a:lnTo>
                  <a:lnTo>
                    <a:pt x="161" y="10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0" name="Freeform 711"/>
            <p:cNvSpPr>
              <a:spLocks/>
            </p:cNvSpPr>
            <p:nvPr/>
          </p:nvSpPr>
          <p:spPr bwMode="auto">
            <a:xfrm>
              <a:off x="152" y="48"/>
              <a:ext cx="1" cy="9"/>
            </a:xfrm>
            <a:custGeom>
              <a:avLst/>
              <a:gdLst>
                <a:gd name="T0" fmla="*/ 0 w 27"/>
                <a:gd name="T1" fmla="*/ 0 h 214"/>
                <a:gd name="T2" fmla="*/ 0 w 27"/>
                <a:gd name="T3" fmla="*/ 0 h 214"/>
                <a:gd name="T4" fmla="*/ 0 w 27"/>
                <a:gd name="T5" fmla="*/ 0 h 214"/>
                <a:gd name="T6" fmla="*/ 0 w 27"/>
                <a:gd name="T7" fmla="*/ 0 h 214"/>
                <a:gd name="T8" fmla="*/ 0 w 27"/>
                <a:gd name="T9" fmla="*/ 0 h 214"/>
                <a:gd name="T10" fmla="*/ 0 w 27"/>
                <a:gd name="T11" fmla="*/ 0 h 214"/>
                <a:gd name="T12" fmla="*/ 0 w 27"/>
                <a:gd name="T13" fmla="*/ 0 h 214"/>
                <a:gd name="T14" fmla="*/ 0 w 27"/>
                <a:gd name="T15" fmla="*/ 0 h 214"/>
                <a:gd name="T16" fmla="*/ 0 w 27"/>
                <a:gd name="T17" fmla="*/ 0 h 214"/>
                <a:gd name="T18" fmla="*/ 0 w 27"/>
                <a:gd name="T19" fmla="*/ 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"/>
                <a:gd name="T31" fmla="*/ 0 h 214"/>
                <a:gd name="T32" fmla="*/ 27 w 27"/>
                <a:gd name="T33" fmla="*/ 214 h 2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" h="214">
                  <a:moveTo>
                    <a:pt x="27" y="27"/>
                  </a:moveTo>
                  <a:lnTo>
                    <a:pt x="27" y="106"/>
                  </a:lnTo>
                  <a:lnTo>
                    <a:pt x="0" y="106"/>
                  </a:lnTo>
                  <a:lnTo>
                    <a:pt x="27" y="133"/>
                  </a:lnTo>
                  <a:lnTo>
                    <a:pt x="27" y="214"/>
                  </a:lnTo>
                  <a:lnTo>
                    <a:pt x="0" y="187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27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1" name="Freeform 712"/>
            <p:cNvSpPr>
              <a:spLocks/>
            </p:cNvSpPr>
            <p:nvPr/>
          </p:nvSpPr>
          <p:spPr bwMode="auto">
            <a:xfrm>
              <a:off x="154" y="52"/>
              <a:ext cx="7" cy="5"/>
            </a:xfrm>
            <a:custGeom>
              <a:avLst/>
              <a:gdLst>
                <a:gd name="T0" fmla="*/ 0 w 188"/>
                <a:gd name="T1" fmla="*/ 0 h 108"/>
                <a:gd name="T2" fmla="*/ 0 w 188"/>
                <a:gd name="T3" fmla="*/ 0 h 108"/>
                <a:gd name="T4" fmla="*/ 0 w 188"/>
                <a:gd name="T5" fmla="*/ 0 h 108"/>
                <a:gd name="T6" fmla="*/ 0 w 188"/>
                <a:gd name="T7" fmla="*/ 0 h 108"/>
                <a:gd name="T8" fmla="*/ 0 w 188"/>
                <a:gd name="T9" fmla="*/ 0 h 108"/>
                <a:gd name="T10" fmla="*/ 0 w 188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8"/>
                <a:gd name="T19" fmla="*/ 0 h 108"/>
                <a:gd name="T20" fmla="*/ 188 w 188"/>
                <a:gd name="T21" fmla="*/ 108 h 1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8" h="108">
                  <a:moveTo>
                    <a:pt x="188" y="108"/>
                  </a:moveTo>
                  <a:lnTo>
                    <a:pt x="188" y="108"/>
                  </a:lnTo>
                  <a:lnTo>
                    <a:pt x="27" y="27"/>
                  </a:lnTo>
                  <a:lnTo>
                    <a:pt x="0" y="0"/>
                  </a:lnTo>
                  <a:lnTo>
                    <a:pt x="188" y="108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2" name="Freeform 713"/>
            <p:cNvSpPr>
              <a:spLocks/>
            </p:cNvSpPr>
            <p:nvPr/>
          </p:nvSpPr>
          <p:spPr bwMode="auto">
            <a:xfrm>
              <a:off x="162" y="54"/>
              <a:ext cx="1" cy="9"/>
            </a:xfrm>
            <a:custGeom>
              <a:avLst/>
              <a:gdLst>
                <a:gd name="T0" fmla="*/ 0 w 1"/>
                <a:gd name="T1" fmla="*/ 0 h 213"/>
                <a:gd name="T2" fmla="*/ 0 w 1"/>
                <a:gd name="T3" fmla="*/ 0 h 213"/>
                <a:gd name="T4" fmla="*/ 0 w 1"/>
                <a:gd name="T5" fmla="*/ 0 h 213"/>
                <a:gd name="T6" fmla="*/ 0 w 1"/>
                <a:gd name="T7" fmla="*/ 0 h 213"/>
                <a:gd name="T8" fmla="*/ 0 w 1"/>
                <a:gd name="T9" fmla="*/ 0 h 213"/>
                <a:gd name="T10" fmla="*/ 0 w 1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213"/>
                <a:gd name="T20" fmla="*/ 1 w 1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213">
                  <a:moveTo>
                    <a:pt x="0" y="213"/>
                  </a:moveTo>
                  <a:lnTo>
                    <a:pt x="0" y="186"/>
                  </a:lnTo>
                  <a:lnTo>
                    <a:pt x="0" y="0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3" name="Freeform 714"/>
            <p:cNvSpPr>
              <a:spLocks/>
            </p:cNvSpPr>
            <p:nvPr/>
          </p:nvSpPr>
          <p:spPr bwMode="auto">
            <a:xfrm>
              <a:off x="163" y="59"/>
              <a:ext cx="13" cy="8"/>
            </a:xfrm>
            <a:custGeom>
              <a:avLst/>
              <a:gdLst>
                <a:gd name="T0" fmla="*/ 0 w 376"/>
                <a:gd name="T1" fmla="*/ 0 h 212"/>
                <a:gd name="T2" fmla="*/ 0 w 376"/>
                <a:gd name="T3" fmla="*/ 0 h 212"/>
                <a:gd name="T4" fmla="*/ 0 w 376"/>
                <a:gd name="T5" fmla="*/ 0 h 212"/>
                <a:gd name="T6" fmla="*/ 0 w 376"/>
                <a:gd name="T7" fmla="*/ 0 h 212"/>
                <a:gd name="T8" fmla="*/ 0 w 376"/>
                <a:gd name="T9" fmla="*/ 0 h 212"/>
                <a:gd name="T10" fmla="*/ 0 w 376"/>
                <a:gd name="T11" fmla="*/ 0 h 212"/>
                <a:gd name="T12" fmla="*/ 0 w 376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6"/>
                <a:gd name="T22" fmla="*/ 0 h 212"/>
                <a:gd name="T23" fmla="*/ 376 w 376"/>
                <a:gd name="T24" fmla="*/ 212 h 2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6" h="212">
                  <a:moveTo>
                    <a:pt x="376" y="186"/>
                  </a:moveTo>
                  <a:lnTo>
                    <a:pt x="376" y="212"/>
                  </a:lnTo>
                  <a:lnTo>
                    <a:pt x="27" y="0"/>
                  </a:lnTo>
                  <a:lnTo>
                    <a:pt x="0" y="0"/>
                  </a:lnTo>
                  <a:lnTo>
                    <a:pt x="80" y="26"/>
                  </a:lnTo>
                  <a:lnTo>
                    <a:pt x="376" y="186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4" name="Freeform 715"/>
            <p:cNvSpPr>
              <a:spLocks/>
            </p:cNvSpPr>
            <p:nvPr/>
          </p:nvSpPr>
          <p:spPr bwMode="auto">
            <a:xfrm>
              <a:off x="346" y="61"/>
              <a:ext cx="6" cy="23"/>
            </a:xfrm>
            <a:custGeom>
              <a:avLst/>
              <a:gdLst>
                <a:gd name="T0" fmla="*/ 0 w 161"/>
                <a:gd name="T1" fmla="*/ 0 h 585"/>
                <a:gd name="T2" fmla="*/ 0 w 161"/>
                <a:gd name="T3" fmla="*/ 0 h 585"/>
                <a:gd name="T4" fmla="*/ 0 w 161"/>
                <a:gd name="T5" fmla="*/ 0 h 585"/>
                <a:gd name="T6" fmla="*/ 0 w 161"/>
                <a:gd name="T7" fmla="*/ 0 h 585"/>
                <a:gd name="T8" fmla="*/ 0 w 161"/>
                <a:gd name="T9" fmla="*/ 0 h 585"/>
                <a:gd name="T10" fmla="*/ 0 w 161"/>
                <a:gd name="T11" fmla="*/ 0 h 585"/>
                <a:gd name="T12" fmla="*/ 0 w 161"/>
                <a:gd name="T13" fmla="*/ 0 h 585"/>
                <a:gd name="T14" fmla="*/ 0 w 161"/>
                <a:gd name="T15" fmla="*/ 0 h 5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585"/>
                <a:gd name="T26" fmla="*/ 161 w 161"/>
                <a:gd name="T27" fmla="*/ 585 h 5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585">
                  <a:moveTo>
                    <a:pt x="161" y="585"/>
                  </a:moveTo>
                  <a:lnTo>
                    <a:pt x="27" y="532"/>
                  </a:lnTo>
                  <a:lnTo>
                    <a:pt x="0" y="26"/>
                  </a:lnTo>
                  <a:lnTo>
                    <a:pt x="27" y="26"/>
                  </a:lnTo>
                  <a:lnTo>
                    <a:pt x="135" y="0"/>
                  </a:lnTo>
                  <a:lnTo>
                    <a:pt x="161" y="0"/>
                  </a:lnTo>
                  <a:lnTo>
                    <a:pt x="161" y="58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5" name="Freeform 716"/>
            <p:cNvSpPr>
              <a:spLocks/>
            </p:cNvSpPr>
            <p:nvPr/>
          </p:nvSpPr>
          <p:spPr bwMode="auto">
            <a:xfrm>
              <a:off x="316" y="62"/>
              <a:ext cx="34" cy="33"/>
            </a:xfrm>
            <a:custGeom>
              <a:avLst/>
              <a:gdLst>
                <a:gd name="T0" fmla="*/ 0 w 968"/>
                <a:gd name="T1" fmla="*/ 0 h 825"/>
                <a:gd name="T2" fmla="*/ 0 w 968"/>
                <a:gd name="T3" fmla="*/ 0 h 825"/>
                <a:gd name="T4" fmla="*/ 0 w 968"/>
                <a:gd name="T5" fmla="*/ 0 h 825"/>
                <a:gd name="T6" fmla="*/ 0 w 968"/>
                <a:gd name="T7" fmla="*/ 0 h 825"/>
                <a:gd name="T8" fmla="*/ 0 w 968"/>
                <a:gd name="T9" fmla="*/ 0 h 825"/>
                <a:gd name="T10" fmla="*/ 0 w 968"/>
                <a:gd name="T11" fmla="*/ 0 h 825"/>
                <a:gd name="T12" fmla="*/ 0 w 968"/>
                <a:gd name="T13" fmla="*/ 0 h 825"/>
                <a:gd name="T14" fmla="*/ 0 w 968"/>
                <a:gd name="T15" fmla="*/ 0 h 8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68"/>
                <a:gd name="T25" fmla="*/ 0 h 825"/>
                <a:gd name="T26" fmla="*/ 968 w 968"/>
                <a:gd name="T27" fmla="*/ 825 h 8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68" h="825">
                  <a:moveTo>
                    <a:pt x="833" y="506"/>
                  </a:moveTo>
                  <a:lnTo>
                    <a:pt x="860" y="506"/>
                  </a:lnTo>
                  <a:lnTo>
                    <a:pt x="968" y="585"/>
                  </a:lnTo>
                  <a:lnTo>
                    <a:pt x="27" y="825"/>
                  </a:lnTo>
                  <a:lnTo>
                    <a:pt x="0" y="186"/>
                  </a:lnTo>
                  <a:lnTo>
                    <a:pt x="833" y="0"/>
                  </a:lnTo>
                  <a:lnTo>
                    <a:pt x="833" y="506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6" name="Freeform 717"/>
            <p:cNvSpPr>
              <a:spLocks/>
            </p:cNvSpPr>
            <p:nvPr/>
          </p:nvSpPr>
          <p:spPr bwMode="auto">
            <a:xfrm>
              <a:off x="176" y="64"/>
              <a:ext cx="1" cy="10"/>
            </a:xfrm>
            <a:custGeom>
              <a:avLst/>
              <a:gdLst>
                <a:gd name="T0" fmla="*/ 0 w 28"/>
                <a:gd name="T1" fmla="*/ 0 h 240"/>
                <a:gd name="T2" fmla="*/ 0 w 28"/>
                <a:gd name="T3" fmla="*/ 0 h 240"/>
                <a:gd name="T4" fmla="*/ 0 w 28"/>
                <a:gd name="T5" fmla="*/ 0 h 240"/>
                <a:gd name="T6" fmla="*/ 0 w 28"/>
                <a:gd name="T7" fmla="*/ 0 h 240"/>
                <a:gd name="T8" fmla="*/ 0 w 28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240"/>
                <a:gd name="T17" fmla="*/ 28 w 28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240">
                  <a:moveTo>
                    <a:pt x="28" y="240"/>
                  </a:moveTo>
                  <a:lnTo>
                    <a:pt x="0" y="214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8" y="240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7" name="Freeform 718"/>
            <p:cNvSpPr>
              <a:spLocks/>
            </p:cNvSpPr>
            <p:nvPr/>
          </p:nvSpPr>
          <p:spPr bwMode="auto">
            <a:xfrm>
              <a:off x="198" y="65"/>
              <a:ext cx="4" cy="17"/>
            </a:xfrm>
            <a:custGeom>
              <a:avLst/>
              <a:gdLst>
                <a:gd name="T0" fmla="*/ 0 w 107"/>
                <a:gd name="T1" fmla="*/ 0 h 426"/>
                <a:gd name="T2" fmla="*/ 0 w 107"/>
                <a:gd name="T3" fmla="*/ 0 h 426"/>
                <a:gd name="T4" fmla="*/ 0 w 107"/>
                <a:gd name="T5" fmla="*/ 0 h 426"/>
                <a:gd name="T6" fmla="*/ 0 w 107"/>
                <a:gd name="T7" fmla="*/ 0 h 426"/>
                <a:gd name="T8" fmla="*/ 0 w 107"/>
                <a:gd name="T9" fmla="*/ 0 h 426"/>
                <a:gd name="T10" fmla="*/ 0 w 107"/>
                <a:gd name="T11" fmla="*/ 0 h 426"/>
                <a:gd name="T12" fmla="*/ 0 w 107"/>
                <a:gd name="T13" fmla="*/ 0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7"/>
                <a:gd name="T22" fmla="*/ 0 h 426"/>
                <a:gd name="T23" fmla="*/ 107 w 107"/>
                <a:gd name="T24" fmla="*/ 426 h 4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7" h="426">
                  <a:moveTo>
                    <a:pt x="107" y="53"/>
                  </a:moveTo>
                  <a:lnTo>
                    <a:pt x="107" y="426"/>
                  </a:lnTo>
                  <a:lnTo>
                    <a:pt x="0" y="399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107" y="5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8" name="Freeform 719"/>
            <p:cNvSpPr>
              <a:spLocks/>
            </p:cNvSpPr>
            <p:nvPr/>
          </p:nvSpPr>
          <p:spPr bwMode="auto">
            <a:xfrm>
              <a:off x="202" y="67"/>
              <a:ext cx="4" cy="18"/>
            </a:xfrm>
            <a:custGeom>
              <a:avLst/>
              <a:gdLst>
                <a:gd name="T0" fmla="*/ 0 w 107"/>
                <a:gd name="T1" fmla="*/ 0 h 452"/>
                <a:gd name="T2" fmla="*/ 0 w 107"/>
                <a:gd name="T3" fmla="*/ 0 h 452"/>
                <a:gd name="T4" fmla="*/ 0 w 107"/>
                <a:gd name="T5" fmla="*/ 0 h 452"/>
                <a:gd name="T6" fmla="*/ 0 w 107"/>
                <a:gd name="T7" fmla="*/ 0 h 452"/>
                <a:gd name="T8" fmla="*/ 0 w 107"/>
                <a:gd name="T9" fmla="*/ 0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452"/>
                <a:gd name="T17" fmla="*/ 107 w 107"/>
                <a:gd name="T18" fmla="*/ 452 h 4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452">
                  <a:moveTo>
                    <a:pt x="107" y="452"/>
                  </a:moveTo>
                  <a:lnTo>
                    <a:pt x="0" y="399"/>
                  </a:lnTo>
                  <a:lnTo>
                    <a:pt x="0" y="0"/>
                  </a:lnTo>
                  <a:lnTo>
                    <a:pt x="80" y="53"/>
                  </a:lnTo>
                  <a:lnTo>
                    <a:pt x="107" y="452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9" name="Freeform 720"/>
            <p:cNvSpPr>
              <a:spLocks/>
            </p:cNvSpPr>
            <p:nvPr/>
          </p:nvSpPr>
          <p:spPr bwMode="auto">
            <a:xfrm>
              <a:off x="178" y="68"/>
              <a:ext cx="7" cy="6"/>
            </a:xfrm>
            <a:custGeom>
              <a:avLst/>
              <a:gdLst>
                <a:gd name="T0" fmla="*/ 0 w 188"/>
                <a:gd name="T1" fmla="*/ 0 h 133"/>
                <a:gd name="T2" fmla="*/ 0 w 188"/>
                <a:gd name="T3" fmla="*/ 0 h 133"/>
                <a:gd name="T4" fmla="*/ 0 w 188"/>
                <a:gd name="T5" fmla="*/ 0 h 133"/>
                <a:gd name="T6" fmla="*/ 0 w 188"/>
                <a:gd name="T7" fmla="*/ 0 h 133"/>
                <a:gd name="T8" fmla="*/ 0 w 188"/>
                <a:gd name="T9" fmla="*/ 0 h 133"/>
                <a:gd name="T10" fmla="*/ 0 w 188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8"/>
                <a:gd name="T19" fmla="*/ 0 h 133"/>
                <a:gd name="T20" fmla="*/ 188 w 188"/>
                <a:gd name="T21" fmla="*/ 133 h 1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8" h="133">
                  <a:moveTo>
                    <a:pt x="188" y="133"/>
                  </a:moveTo>
                  <a:lnTo>
                    <a:pt x="55" y="53"/>
                  </a:lnTo>
                  <a:lnTo>
                    <a:pt x="0" y="26"/>
                  </a:lnTo>
                  <a:lnTo>
                    <a:pt x="0" y="0"/>
                  </a:lnTo>
                  <a:lnTo>
                    <a:pt x="188" y="107"/>
                  </a:lnTo>
                  <a:lnTo>
                    <a:pt x="188" y="133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0" name="Freeform 721"/>
            <p:cNvSpPr>
              <a:spLocks/>
            </p:cNvSpPr>
            <p:nvPr/>
          </p:nvSpPr>
          <p:spPr bwMode="auto">
            <a:xfrm>
              <a:off x="259" y="70"/>
              <a:ext cx="57" cy="24"/>
            </a:xfrm>
            <a:custGeom>
              <a:avLst/>
              <a:gdLst>
                <a:gd name="T0" fmla="*/ 0 w 1640"/>
                <a:gd name="T1" fmla="*/ 0 h 586"/>
                <a:gd name="T2" fmla="*/ 0 w 1640"/>
                <a:gd name="T3" fmla="*/ 0 h 586"/>
                <a:gd name="T4" fmla="*/ 0 w 1640"/>
                <a:gd name="T5" fmla="*/ 0 h 586"/>
                <a:gd name="T6" fmla="*/ 0 w 1640"/>
                <a:gd name="T7" fmla="*/ 0 h 586"/>
                <a:gd name="T8" fmla="*/ 0 w 1640"/>
                <a:gd name="T9" fmla="*/ 0 h 586"/>
                <a:gd name="T10" fmla="*/ 0 w 1640"/>
                <a:gd name="T11" fmla="*/ 0 h 586"/>
                <a:gd name="T12" fmla="*/ 0 w 1640"/>
                <a:gd name="T13" fmla="*/ 0 h 586"/>
                <a:gd name="T14" fmla="*/ 0 w 1640"/>
                <a:gd name="T15" fmla="*/ 0 h 5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40"/>
                <a:gd name="T25" fmla="*/ 0 h 586"/>
                <a:gd name="T26" fmla="*/ 1640 w 1640"/>
                <a:gd name="T27" fmla="*/ 586 h 5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40" h="586">
                  <a:moveTo>
                    <a:pt x="1640" y="213"/>
                  </a:moveTo>
                  <a:lnTo>
                    <a:pt x="81" y="586"/>
                  </a:lnTo>
                  <a:lnTo>
                    <a:pt x="0" y="586"/>
                  </a:lnTo>
                  <a:lnTo>
                    <a:pt x="0" y="346"/>
                  </a:lnTo>
                  <a:lnTo>
                    <a:pt x="1612" y="0"/>
                  </a:lnTo>
                  <a:lnTo>
                    <a:pt x="1640" y="0"/>
                  </a:lnTo>
                  <a:lnTo>
                    <a:pt x="1640" y="21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1" name="Rectangle 722"/>
            <p:cNvSpPr>
              <a:spLocks noChangeArrowheads="1"/>
            </p:cNvSpPr>
            <p:nvPr/>
          </p:nvSpPr>
          <p:spPr bwMode="auto">
            <a:xfrm>
              <a:off x="186" y="70"/>
              <a:ext cx="0" cy="9"/>
            </a:xfrm>
            <a:prstGeom prst="rect">
              <a:avLst/>
            </a:prstGeom>
            <a:solidFill>
              <a:srgbClr val="FFFF0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2" name="Freeform 723"/>
            <p:cNvSpPr>
              <a:spLocks/>
            </p:cNvSpPr>
            <p:nvPr/>
          </p:nvSpPr>
          <p:spPr bwMode="auto">
            <a:xfrm>
              <a:off x="207" y="70"/>
              <a:ext cx="9" cy="23"/>
            </a:xfrm>
            <a:custGeom>
              <a:avLst/>
              <a:gdLst>
                <a:gd name="T0" fmla="*/ 0 w 270"/>
                <a:gd name="T1" fmla="*/ 0 h 559"/>
                <a:gd name="T2" fmla="*/ 0 w 270"/>
                <a:gd name="T3" fmla="*/ 0 h 559"/>
                <a:gd name="T4" fmla="*/ 0 w 270"/>
                <a:gd name="T5" fmla="*/ 0 h 559"/>
                <a:gd name="T6" fmla="*/ 0 w 270"/>
                <a:gd name="T7" fmla="*/ 0 h 559"/>
                <a:gd name="T8" fmla="*/ 0 w 270"/>
                <a:gd name="T9" fmla="*/ 0 h 559"/>
                <a:gd name="T10" fmla="*/ 0 w 270"/>
                <a:gd name="T11" fmla="*/ 0 h 559"/>
                <a:gd name="T12" fmla="*/ 0 w 270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0"/>
                <a:gd name="T22" fmla="*/ 0 h 559"/>
                <a:gd name="T23" fmla="*/ 270 w 270"/>
                <a:gd name="T24" fmla="*/ 559 h 55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0" h="559">
                  <a:moveTo>
                    <a:pt x="270" y="160"/>
                  </a:moveTo>
                  <a:lnTo>
                    <a:pt x="270" y="559"/>
                  </a:lnTo>
                  <a:lnTo>
                    <a:pt x="0" y="399"/>
                  </a:lnTo>
                  <a:lnTo>
                    <a:pt x="0" y="0"/>
                  </a:lnTo>
                  <a:lnTo>
                    <a:pt x="270" y="134"/>
                  </a:lnTo>
                  <a:lnTo>
                    <a:pt x="270" y="160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3" name="Freeform 724"/>
            <p:cNvSpPr>
              <a:spLocks/>
            </p:cNvSpPr>
            <p:nvPr/>
          </p:nvSpPr>
          <p:spPr bwMode="auto">
            <a:xfrm>
              <a:off x="188" y="75"/>
              <a:ext cx="36" cy="26"/>
            </a:xfrm>
            <a:custGeom>
              <a:avLst/>
              <a:gdLst>
                <a:gd name="T0" fmla="*/ 0 w 1048"/>
                <a:gd name="T1" fmla="*/ 0 h 665"/>
                <a:gd name="T2" fmla="*/ 0 w 1048"/>
                <a:gd name="T3" fmla="*/ 0 h 665"/>
                <a:gd name="T4" fmla="*/ 0 w 1048"/>
                <a:gd name="T5" fmla="*/ 0 h 665"/>
                <a:gd name="T6" fmla="*/ 0 w 1048"/>
                <a:gd name="T7" fmla="*/ 0 h 665"/>
                <a:gd name="T8" fmla="*/ 0 w 1048"/>
                <a:gd name="T9" fmla="*/ 0 h 665"/>
                <a:gd name="T10" fmla="*/ 0 w 1048"/>
                <a:gd name="T11" fmla="*/ 0 h 665"/>
                <a:gd name="T12" fmla="*/ 0 w 1048"/>
                <a:gd name="T13" fmla="*/ 0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48"/>
                <a:gd name="T22" fmla="*/ 0 h 665"/>
                <a:gd name="T23" fmla="*/ 1048 w 1048"/>
                <a:gd name="T24" fmla="*/ 665 h 6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48" h="665">
                  <a:moveTo>
                    <a:pt x="1048" y="612"/>
                  </a:moveTo>
                  <a:lnTo>
                    <a:pt x="1048" y="638"/>
                  </a:lnTo>
                  <a:lnTo>
                    <a:pt x="1048" y="665"/>
                  </a:lnTo>
                  <a:lnTo>
                    <a:pt x="0" y="27"/>
                  </a:lnTo>
                  <a:lnTo>
                    <a:pt x="0" y="0"/>
                  </a:lnTo>
                  <a:lnTo>
                    <a:pt x="27" y="27"/>
                  </a:lnTo>
                  <a:lnTo>
                    <a:pt x="1048" y="612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4" name="Freeform 725"/>
            <p:cNvSpPr>
              <a:spLocks/>
            </p:cNvSpPr>
            <p:nvPr/>
          </p:nvSpPr>
          <p:spPr bwMode="auto">
            <a:xfrm>
              <a:off x="309" y="78"/>
              <a:ext cx="254" cy="103"/>
            </a:xfrm>
            <a:custGeom>
              <a:avLst/>
              <a:gdLst>
                <a:gd name="T0" fmla="*/ 0 w 7364"/>
                <a:gd name="T1" fmla="*/ 0 h 2581"/>
                <a:gd name="T2" fmla="*/ 0 w 7364"/>
                <a:gd name="T3" fmla="*/ 0 h 2581"/>
                <a:gd name="T4" fmla="*/ 0 w 7364"/>
                <a:gd name="T5" fmla="*/ 0 h 2581"/>
                <a:gd name="T6" fmla="*/ 0 w 7364"/>
                <a:gd name="T7" fmla="*/ 0 h 2581"/>
                <a:gd name="T8" fmla="*/ 0 w 7364"/>
                <a:gd name="T9" fmla="*/ 0 h 25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64"/>
                <a:gd name="T16" fmla="*/ 0 h 2581"/>
                <a:gd name="T17" fmla="*/ 7364 w 7364"/>
                <a:gd name="T18" fmla="*/ 2581 h 25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64" h="2581">
                  <a:moveTo>
                    <a:pt x="7364" y="2581"/>
                  </a:moveTo>
                  <a:lnTo>
                    <a:pt x="941" y="2581"/>
                  </a:lnTo>
                  <a:lnTo>
                    <a:pt x="0" y="2022"/>
                  </a:lnTo>
                  <a:lnTo>
                    <a:pt x="7364" y="0"/>
                  </a:lnTo>
                  <a:lnTo>
                    <a:pt x="7364" y="2581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5" name="Freeform 726"/>
            <p:cNvSpPr>
              <a:spLocks/>
            </p:cNvSpPr>
            <p:nvPr/>
          </p:nvSpPr>
          <p:spPr bwMode="auto">
            <a:xfrm>
              <a:off x="217" y="77"/>
              <a:ext cx="41" cy="43"/>
            </a:xfrm>
            <a:custGeom>
              <a:avLst/>
              <a:gdLst>
                <a:gd name="T0" fmla="*/ 0 w 1183"/>
                <a:gd name="T1" fmla="*/ 0 h 1090"/>
                <a:gd name="T2" fmla="*/ 0 w 1183"/>
                <a:gd name="T3" fmla="*/ 0 h 1090"/>
                <a:gd name="T4" fmla="*/ 0 w 1183"/>
                <a:gd name="T5" fmla="*/ 0 h 1090"/>
                <a:gd name="T6" fmla="*/ 0 w 1183"/>
                <a:gd name="T7" fmla="*/ 0 h 1090"/>
                <a:gd name="T8" fmla="*/ 0 w 1183"/>
                <a:gd name="T9" fmla="*/ 0 h 1090"/>
                <a:gd name="T10" fmla="*/ 0 w 1183"/>
                <a:gd name="T11" fmla="*/ 0 h 1090"/>
                <a:gd name="T12" fmla="*/ 0 w 1183"/>
                <a:gd name="T13" fmla="*/ 0 h 1090"/>
                <a:gd name="T14" fmla="*/ 0 w 1183"/>
                <a:gd name="T15" fmla="*/ 0 h 1090"/>
                <a:gd name="T16" fmla="*/ 0 w 1183"/>
                <a:gd name="T17" fmla="*/ 0 h 1090"/>
                <a:gd name="T18" fmla="*/ 0 w 1183"/>
                <a:gd name="T19" fmla="*/ 0 h 1090"/>
                <a:gd name="T20" fmla="*/ 0 w 1183"/>
                <a:gd name="T21" fmla="*/ 0 h 1090"/>
                <a:gd name="T22" fmla="*/ 0 w 1183"/>
                <a:gd name="T23" fmla="*/ 0 h 1090"/>
                <a:gd name="T24" fmla="*/ 0 w 1183"/>
                <a:gd name="T25" fmla="*/ 0 h 1090"/>
                <a:gd name="T26" fmla="*/ 0 w 1183"/>
                <a:gd name="T27" fmla="*/ 0 h 1090"/>
                <a:gd name="T28" fmla="*/ 0 w 1183"/>
                <a:gd name="T29" fmla="*/ 0 h 1090"/>
                <a:gd name="T30" fmla="*/ 0 w 1183"/>
                <a:gd name="T31" fmla="*/ 0 h 1090"/>
                <a:gd name="T32" fmla="*/ 0 w 1183"/>
                <a:gd name="T33" fmla="*/ 0 h 1090"/>
                <a:gd name="T34" fmla="*/ 0 w 1183"/>
                <a:gd name="T35" fmla="*/ 0 h 1090"/>
                <a:gd name="T36" fmla="*/ 0 w 1183"/>
                <a:gd name="T37" fmla="*/ 0 h 1090"/>
                <a:gd name="T38" fmla="*/ 0 w 1183"/>
                <a:gd name="T39" fmla="*/ 0 h 1090"/>
                <a:gd name="T40" fmla="*/ 0 w 1183"/>
                <a:gd name="T41" fmla="*/ 0 h 10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83"/>
                <a:gd name="T64" fmla="*/ 0 h 1090"/>
                <a:gd name="T65" fmla="*/ 1183 w 1183"/>
                <a:gd name="T66" fmla="*/ 1090 h 109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83" h="1090">
                  <a:moveTo>
                    <a:pt x="592" y="320"/>
                  </a:moveTo>
                  <a:lnTo>
                    <a:pt x="833" y="266"/>
                  </a:lnTo>
                  <a:lnTo>
                    <a:pt x="1156" y="452"/>
                  </a:lnTo>
                  <a:lnTo>
                    <a:pt x="1183" y="1090"/>
                  </a:lnTo>
                  <a:lnTo>
                    <a:pt x="1156" y="1090"/>
                  </a:lnTo>
                  <a:lnTo>
                    <a:pt x="537" y="745"/>
                  </a:lnTo>
                  <a:lnTo>
                    <a:pt x="537" y="638"/>
                  </a:lnTo>
                  <a:lnTo>
                    <a:pt x="484" y="612"/>
                  </a:lnTo>
                  <a:lnTo>
                    <a:pt x="457" y="612"/>
                  </a:lnTo>
                  <a:lnTo>
                    <a:pt x="457" y="638"/>
                  </a:lnTo>
                  <a:lnTo>
                    <a:pt x="457" y="691"/>
                  </a:lnTo>
                  <a:lnTo>
                    <a:pt x="296" y="585"/>
                  </a:lnTo>
                  <a:lnTo>
                    <a:pt x="269" y="505"/>
                  </a:lnTo>
                  <a:lnTo>
                    <a:pt x="215" y="452"/>
                  </a:lnTo>
                  <a:lnTo>
                    <a:pt x="188" y="532"/>
                  </a:lnTo>
                  <a:lnTo>
                    <a:pt x="0" y="426"/>
                  </a:lnTo>
                  <a:lnTo>
                    <a:pt x="0" y="0"/>
                  </a:lnTo>
                  <a:lnTo>
                    <a:pt x="565" y="320"/>
                  </a:lnTo>
                  <a:lnTo>
                    <a:pt x="592" y="32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6" name="Freeform 727"/>
            <p:cNvSpPr>
              <a:spLocks/>
            </p:cNvSpPr>
            <p:nvPr/>
          </p:nvSpPr>
          <p:spPr bwMode="auto">
            <a:xfrm>
              <a:off x="259" y="80"/>
              <a:ext cx="57" cy="41"/>
            </a:xfrm>
            <a:custGeom>
              <a:avLst/>
              <a:gdLst>
                <a:gd name="T0" fmla="*/ 0 w 1666"/>
                <a:gd name="T1" fmla="*/ 0 h 1038"/>
                <a:gd name="T2" fmla="*/ 0 w 1666"/>
                <a:gd name="T3" fmla="*/ 0 h 1038"/>
                <a:gd name="T4" fmla="*/ 0 w 1666"/>
                <a:gd name="T5" fmla="*/ 0 h 1038"/>
                <a:gd name="T6" fmla="*/ 0 w 1666"/>
                <a:gd name="T7" fmla="*/ 0 h 1038"/>
                <a:gd name="T8" fmla="*/ 0 w 1666"/>
                <a:gd name="T9" fmla="*/ 0 h 1038"/>
                <a:gd name="T10" fmla="*/ 0 w 1666"/>
                <a:gd name="T11" fmla="*/ 0 h 1038"/>
                <a:gd name="T12" fmla="*/ 0 w 1666"/>
                <a:gd name="T13" fmla="*/ 0 h 1038"/>
                <a:gd name="T14" fmla="*/ 0 w 1666"/>
                <a:gd name="T15" fmla="*/ 0 h 1038"/>
                <a:gd name="T16" fmla="*/ 0 w 1666"/>
                <a:gd name="T17" fmla="*/ 0 h 10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66"/>
                <a:gd name="T28" fmla="*/ 0 h 1038"/>
                <a:gd name="T29" fmla="*/ 1666 w 1666"/>
                <a:gd name="T30" fmla="*/ 1038 h 10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66" h="1038">
                  <a:moveTo>
                    <a:pt x="1666" y="639"/>
                  </a:moveTo>
                  <a:lnTo>
                    <a:pt x="860" y="825"/>
                  </a:lnTo>
                  <a:lnTo>
                    <a:pt x="0" y="1038"/>
                  </a:lnTo>
                  <a:lnTo>
                    <a:pt x="0" y="399"/>
                  </a:lnTo>
                  <a:lnTo>
                    <a:pt x="0" y="372"/>
                  </a:lnTo>
                  <a:lnTo>
                    <a:pt x="1021" y="132"/>
                  </a:lnTo>
                  <a:lnTo>
                    <a:pt x="1640" y="0"/>
                  </a:lnTo>
                  <a:lnTo>
                    <a:pt x="1666" y="639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7" name="Freeform 728"/>
            <p:cNvSpPr>
              <a:spLocks/>
            </p:cNvSpPr>
            <p:nvPr/>
          </p:nvSpPr>
          <p:spPr bwMode="auto">
            <a:xfrm>
              <a:off x="248" y="85"/>
              <a:ext cx="10" cy="9"/>
            </a:xfrm>
            <a:custGeom>
              <a:avLst/>
              <a:gdLst>
                <a:gd name="T0" fmla="*/ 0 w 295"/>
                <a:gd name="T1" fmla="*/ 0 h 214"/>
                <a:gd name="T2" fmla="*/ 0 w 295"/>
                <a:gd name="T3" fmla="*/ 0 h 214"/>
                <a:gd name="T4" fmla="*/ 0 w 295"/>
                <a:gd name="T5" fmla="*/ 0 h 214"/>
                <a:gd name="T6" fmla="*/ 0 w 295"/>
                <a:gd name="T7" fmla="*/ 0 h 214"/>
                <a:gd name="T8" fmla="*/ 0 w 295"/>
                <a:gd name="T9" fmla="*/ 0 h 214"/>
                <a:gd name="T10" fmla="*/ 0 w 295"/>
                <a:gd name="T11" fmla="*/ 0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5"/>
                <a:gd name="T19" fmla="*/ 0 h 214"/>
                <a:gd name="T20" fmla="*/ 295 w 295"/>
                <a:gd name="T21" fmla="*/ 214 h 2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5" h="214">
                  <a:moveTo>
                    <a:pt x="295" y="214"/>
                  </a:moveTo>
                  <a:lnTo>
                    <a:pt x="268" y="214"/>
                  </a:lnTo>
                  <a:lnTo>
                    <a:pt x="0" y="54"/>
                  </a:lnTo>
                  <a:lnTo>
                    <a:pt x="268" y="0"/>
                  </a:lnTo>
                  <a:lnTo>
                    <a:pt x="295" y="214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8" name="Freeform 729"/>
            <p:cNvSpPr>
              <a:spLocks/>
            </p:cNvSpPr>
            <p:nvPr/>
          </p:nvSpPr>
          <p:spPr bwMode="auto">
            <a:xfrm>
              <a:off x="318" y="86"/>
              <a:ext cx="52" cy="20"/>
            </a:xfrm>
            <a:custGeom>
              <a:avLst/>
              <a:gdLst>
                <a:gd name="T0" fmla="*/ 0 w 1505"/>
                <a:gd name="T1" fmla="*/ 0 h 480"/>
                <a:gd name="T2" fmla="*/ 0 w 1505"/>
                <a:gd name="T3" fmla="*/ 0 h 480"/>
                <a:gd name="T4" fmla="*/ 0 w 1505"/>
                <a:gd name="T5" fmla="*/ 0 h 480"/>
                <a:gd name="T6" fmla="*/ 0 w 1505"/>
                <a:gd name="T7" fmla="*/ 0 h 480"/>
                <a:gd name="T8" fmla="*/ 0 w 1505"/>
                <a:gd name="T9" fmla="*/ 0 h 480"/>
                <a:gd name="T10" fmla="*/ 0 w 1505"/>
                <a:gd name="T11" fmla="*/ 0 h 4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05"/>
                <a:gd name="T19" fmla="*/ 0 h 480"/>
                <a:gd name="T20" fmla="*/ 1505 w 1505"/>
                <a:gd name="T21" fmla="*/ 480 h 4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05" h="480">
                  <a:moveTo>
                    <a:pt x="1505" y="240"/>
                  </a:moveTo>
                  <a:lnTo>
                    <a:pt x="483" y="480"/>
                  </a:lnTo>
                  <a:lnTo>
                    <a:pt x="0" y="240"/>
                  </a:lnTo>
                  <a:lnTo>
                    <a:pt x="941" y="0"/>
                  </a:lnTo>
                  <a:lnTo>
                    <a:pt x="995" y="0"/>
                  </a:lnTo>
                  <a:lnTo>
                    <a:pt x="1505" y="24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9" name="Freeform 730"/>
            <p:cNvSpPr>
              <a:spLocks/>
            </p:cNvSpPr>
            <p:nvPr/>
          </p:nvSpPr>
          <p:spPr bwMode="auto">
            <a:xfrm>
              <a:off x="317" y="96"/>
              <a:ext cx="18" cy="19"/>
            </a:xfrm>
            <a:custGeom>
              <a:avLst/>
              <a:gdLst>
                <a:gd name="T0" fmla="*/ 0 w 510"/>
                <a:gd name="T1" fmla="*/ 0 h 479"/>
                <a:gd name="T2" fmla="*/ 0 w 510"/>
                <a:gd name="T3" fmla="*/ 0 h 479"/>
                <a:gd name="T4" fmla="*/ 0 w 510"/>
                <a:gd name="T5" fmla="*/ 0 h 479"/>
                <a:gd name="T6" fmla="*/ 0 w 510"/>
                <a:gd name="T7" fmla="*/ 0 h 479"/>
                <a:gd name="T8" fmla="*/ 0 w 510"/>
                <a:gd name="T9" fmla="*/ 0 h 479"/>
                <a:gd name="T10" fmla="*/ 0 w 510"/>
                <a:gd name="T11" fmla="*/ 0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10"/>
                <a:gd name="T19" fmla="*/ 0 h 479"/>
                <a:gd name="T20" fmla="*/ 510 w 510"/>
                <a:gd name="T21" fmla="*/ 479 h 4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10" h="479">
                  <a:moveTo>
                    <a:pt x="510" y="479"/>
                  </a:moveTo>
                  <a:lnTo>
                    <a:pt x="510" y="479"/>
                  </a:lnTo>
                  <a:lnTo>
                    <a:pt x="0" y="212"/>
                  </a:lnTo>
                  <a:lnTo>
                    <a:pt x="0" y="0"/>
                  </a:lnTo>
                  <a:lnTo>
                    <a:pt x="510" y="266"/>
                  </a:lnTo>
                  <a:lnTo>
                    <a:pt x="510" y="479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0" name="Freeform 731"/>
            <p:cNvSpPr>
              <a:spLocks/>
            </p:cNvSpPr>
            <p:nvPr/>
          </p:nvSpPr>
          <p:spPr bwMode="auto">
            <a:xfrm>
              <a:off x="225" y="96"/>
              <a:ext cx="1" cy="11"/>
            </a:xfrm>
            <a:custGeom>
              <a:avLst/>
              <a:gdLst>
                <a:gd name="T0" fmla="*/ 0 w 27"/>
                <a:gd name="T1" fmla="*/ 0 h 266"/>
                <a:gd name="T2" fmla="*/ 0 w 27"/>
                <a:gd name="T3" fmla="*/ 0 h 266"/>
                <a:gd name="T4" fmla="*/ 0 w 27"/>
                <a:gd name="T5" fmla="*/ 0 h 266"/>
                <a:gd name="T6" fmla="*/ 0 w 27"/>
                <a:gd name="T7" fmla="*/ 0 h 266"/>
                <a:gd name="T8" fmla="*/ 0 w 27"/>
                <a:gd name="T9" fmla="*/ 0 h 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266"/>
                <a:gd name="T17" fmla="*/ 27 w 27"/>
                <a:gd name="T18" fmla="*/ 266 h 2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266">
                  <a:moveTo>
                    <a:pt x="27" y="266"/>
                  </a:moveTo>
                  <a:lnTo>
                    <a:pt x="0" y="266"/>
                  </a:lnTo>
                  <a:lnTo>
                    <a:pt x="0" y="0"/>
                  </a:lnTo>
                  <a:lnTo>
                    <a:pt x="27" y="26"/>
                  </a:lnTo>
                  <a:lnTo>
                    <a:pt x="27" y="266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1" name="Freeform 732"/>
            <p:cNvSpPr>
              <a:spLocks/>
            </p:cNvSpPr>
            <p:nvPr/>
          </p:nvSpPr>
          <p:spPr bwMode="auto">
            <a:xfrm>
              <a:off x="336" y="96"/>
              <a:ext cx="35" cy="20"/>
            </a:xfrm>
            <a:custGeom>
              <a:avLst/>
              <a:gdLst>
                <a:gd name="T0" fmla="*/ 0 w 1021"/>
                <a:gd name="T1" fmla="*/ 0 h 505"/>
                <a:gd name="T2" fmla="*/ 0 w 1021"/>
                <a:gd name="T3" fmla="*/ 0 h 505"/>
                <a:gd name="T4" fmla="*/ 0 w 1021"/>
                <a:gd name="T5" fmla="*/ 0 h 505"/>
                <a:gd name="T6" fmla="*/ 0 w 1021"/>
                <a:gd name="T7" fmla="*/ 0 h 505"/>
                <a:gd name="T8" fmla="*/ 0 w 1021"/>
                <a:gd name="T9" fmla="*/ 0 h 505"/>
                <a:gd name="T10" fmla="*/ 0 w 1021"/>
                <a:gd name="T11" fmla="*/ 0 h 5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1"/>
                <a:gd name="T19" fmla="*/ 0 h 505"/>
                <a:gd name="T20" fmla="*/ 1021 w 1021"/>
                <a:gd name="T21" fmla="*/ 505 h 5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1" h="505">
                  <a:moveTo>
                    <a:pt x="1021" y="240"/>
                  </a:moveTo>
                  <a:lnTo>
                    <a:pt x="0" y="505"/>
                  </a:lnTo>
                  <a:lnTo>
                    <a:pt x="0" y="266"/>
                  </a:lnTo>
                  <a:lnTo>
                    <a:pt x="1021" y="0"/>
                  </a:lnTo>
                  <a:lnTo>
                    <a:pt x="1021" y="26"/>
                  </a:lnTo>
                  <a:lnTo>
                    <a:pt x="1021" y="24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2" name="Freeform 733"/>
            <p:cNvSpPr>
              <a:spLocks/>
            </p:cNvSpPr>
            <p:nvPr/>
          </p:nvSpPr>
          <p:spPr bwMode="auto">
            <a:xfrm>
              <a:off x="227" y="102"/>
              <a:ext cx="6" cy="5"/>
            </a:xfrm>
            <a:custGeom>
              <a:avLst/>
              <a:gdLst>
                <a:gd name="T0" fmla="*/ 0 w 188"/>
                <a:gd name="T1" fmla="*/ 0 h 107"/>
                <a:gd name="T2" fmla="*/ 0 w 188"/>
                <a:gd name="T3" fmla="*/ 0 h 107"/>
                <a:gd name="T4" fmla="*/ 0 w 188"/>
                <a:gd name="T5" fmla="*/ 0 h 107"/>
                <a:gd name="T6" fmla="*/ 0 w 188"/>
                <a:gd name="T7" fmla="*/ 0 h 107"/>
                <a:gd name="T8" fmla="*/ 0 w 18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8"/>
                <a:gd name="T16" fmla="*/ 0 h 107"/>
                <a:gd name="T17" fmla="*/ 188 w 188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8" h="107">
                  <a:moveTo>
                    <a:pt x="188" y="107"/>
                  </a:moveTo>
                  <a:lnTo>
                    <a:pt x="0" y="0"/>
                  </a:lnTo>
                  <a:lnTo>
                    <a:pt x="188" y="81"/>
                  </a:lnTo>
                  <a:lnTo>
                    <a:pt x="188" y="107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3" name="Rectangle 734"/>
            <p:cNvSpPr>
              <a:spLocks noChangeArrowheads="1"/>
            </p:cNvSpPr>
            <p:nvPr/>
          </p:nvSpPr>
          <p:spPr bwMode="auto">
            <a:xfrm>
              <a:off x="234" y="102"/>
              <a:ext cx="1" cy="11"/>
            </a:xfrm>
            <a:prstGeom prst="rect">
              <a:avLst/>
            </a:prstGeom>
            <a:solidFill>
              <a:srgbClr val="FFFF0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4" name="Freeform 735"/>
            <p:cNvSpPr>
              <a:spLocks/>
            </p:cNvSpPr>
            <p:nvPr/>
          </p:nvSpPr>
          <p:spPr bwMode="auto">
            <a:xfrm>
              <a:off x="76" y="165"/>
              <a:ext cx="91" cy="16"/>
            </a:xfrm>
            <a:custGeom>
              <a:avLst/>
              <a:gdLst>
                <a:gd name="T0" fmla="*/ 0 w 2660"/>
                <a:gd name="T1" fmla="*/ 0 h 400"/>
                <a:gd name="T2" fmla="*/ 0 w 2660"/>
                <a:gd name="T3" fmla="*/ 0 h 400"/>
                <a:gd name="T4" fmla="*/ 0 w 2660"/>
                <a:gd name="T5" fmla="*/ 0 h 400"/>
                <a:gd name="T6" fmla="*/ 0 w 2660"/>
                <a:gd name="T7" fmla="*/ 0 h 400"/>
                <a:gd name="T8" fmla="*/ 0 w 2660"/>
                <a:gd name="T9" fmla="*/ 0 h 400"/>
                <a:gd name="T10" fmla="*/ 0 w 2660"/>
                <a:gd name="T11" fmla="*/ 0 h 400"/>
                <a:gd name="T12" fmla="*/ 0 w 2660"/>
                <a:gd name="T13" fmla="*/ 0 h 400"/>
                <a:gd name="T14" fmla="*/ 0 w 2660"/>
                <a:gd name="T15" fmla="*/ 0 h 400"/>
                <a:gd name="T16" fmla="*/ 0 w 2660"/>
                <a:gd name="T17" fmla="*/ 0 h 400"/>
                <a:gd name="T18" fmla="*/ 0 w 2660"/>
                <a:gd name="T19" fmla="*/ 0 h 400"/>
                <a:gd name="T20" fmla="*/ 0 w 2660"/>
                <a:gd name="T21" fmla="*/ 0 h 400"/>
                <a:gd name="T22" fmla="*/ 0 w 2660"/>
                <a:gd name="T23" fmla="*/ 0 h 400"/>
                <a:gd name="T24" fmla="*/ 0 w 2660"/>
                <a:gd name="T25" fmla="*/ 0 h 4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60"/>
                <a:gd name="T40" fmla="*/ 0 h 400"/>
                <a:gd name="T41" fmla="*/ 2660 w 2660"/>
                <a:gd name="T42" fmla="*/ 400 h 40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60" h="400">
                  <a:moveTo>
                    <a:pt x="2660" y="400"/>
                  </a:moveTo>
                  <a:lnTo>
                    <a:pt x="0" y="400"/>
                  </a:lnTo>
                  <a:lnTo>
                    <a:pt x="1316" y="54"/>
                  </a:lnTo>
                  <a:lnTo>
                    <a:pt x="1504" y="27"/>
                  </a:lnTo>
                  <a:lnTo>
                    <a:pt x="1720" y="0"/>
                  </a:lnTo>
                  <a:lnTo>
                    <a:pt x="1853" y="27"/>
                  </a:lnTo>
                  <a:lnTo>
                    <a:pt x="1962" y="27"/>
                  </a:lnTo>
                  <a:lnTo>
                    <a:pt x="2069" y="54"/>
                  </a:lnTo>
                  <a:lnTo>
                    <a:pt x="2204" y="107"/>
                  </a:lnTo>
                  <a:lnTo>
                    <a:pt x="2311" y="161"/>
                  </a:lnTo>
                  <a:lnTo>
                    <a:pt x="2445" y="214"/>
                  </a:lnTo>
                  <a:lnTo>
                    <a:pt x="2553" y="293"/>
                  </a:lnTo>
                  <a:lnTo>
                    <a:pt x="2660" y="400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8" name="Group 780"/>
          <p:cNvGrpSpPr>
            <a:grpSpLocks/>
          </p:cNvGrpSpPr>
          <p:nvPr/>
        </p:nvGrpSpPr>
        <p:grpSpPr bwMode="auto">
          <a:xfrm>
            <a:off x="2308225" y="2833688"/>
            <a:ext cx="749300" cy="584200"/>
            <a:chOff x="-458" y="-383"/>
            <a:chExt cx="472" cy="368"/>
          </a:xfrm>
        </p:grpSpPr>
        <p:sp>
          <p:nvSpPr>
            <p:cNvPr id="13588" name="Freeform 737"/>
            <p:cNvSpPr>
              <a:spLocks/>
            </p:cNvSpPr>
            <p:nvPr/>
          </p:nvSpPr>
          <p:spPr bwMode="auto">
            <a:xfrm>
              <a:off x="-410" y="-383"/>
              <a:ext cx="65" cy="96"/>
            </a:xfrm>
            <a:custGeom>
              <a:avLst/>
              <a:gdLst>
                <a:gd name="T0" fmla="*/ 0 w 2217"/>
                <a:gd name="T1" fmla="*/ 0 h 2870"/>
                <a:gd name="T2" fmla="*/ 0 w 2217"/>
                <a:gd name="T3" fmla="*/ 0 h 2870"/>
                <a:gd name="T4" fmla="*/ 0 w 2217"/>
                <a:gd name="T5" fmla="*/ 0 h 2870"/>
                <a:gd name="T6" fmla="*/ 0 w 2217"/>
                <a:gd name="T7" fmla="*/ 0 h 2870"/>
                <a:gd name="T8" fmla="*/ 0 w 2217"/>
                <a:gd name="T9" fmla="*/ 0 h 2870"/>
                <a:gd name="T10" fmla="*/ 0 w 2217"/>
                <a:gd name="T11" fmla="*/ 0 h 2870"/>
                <a:gd name="T12" fmla="*/ 0 w 2217"/>
                <a:gd name="T13" fmla="*/ 0 h 2870"/>
                <a:gd name="T14" fmla="*/ 0 w 2217"/>
                <a:gd name="T15" fmla="*/ 0 h 2870"/>
                <a:gd name="T16" fmla="*/ 0 w 2217"/>
                <a:gd name="T17" fmla="*/ 0 h 2870"/>
                <a:gd name="T18" fmla="*/ 0 w 2217"/>
                <a:gd name="T19" fmla="*/ 0 h 2870"/>
                <a:gd name="T20" fmla="*/ 0 w 2217"/>
                <a:gd name="T21" fmla="*/ 0 h 2870"/>
                <a:gd name="T22" fmla="*/ 0 w 2217"/>
                <a:gd name="T23" fmla="*/ 0 h 2870"/>
                <a:gd name="T24" fmla="*/ 0 w 2217"/>
                <a:gd name="T25" fmla="*/ 0 h 2870"/>
                <a:gd name="T26" fmla="*/ 0 w 2217"/>
                <a:gd name="T27" fmla="*/ 0 h 2870"/>
                <a:gd name="T28" fmla="*/ 0 w 2217"/>
                <a:gd name="T29" fmla="*/ 0 h 2870"/>
                <a:gd name="T30" fmla="*/ 0 w 2217"/>
                <a:gd name="T31" fmla="*/ 0 h 2870"/>
                <a:gd name="T32" fmla="*/ 0 w 2217"/>
                <a:gd name="T33" fmla="*/ 0 h 2870"/>
                <a:gd name="T34" fmla="*/ 0 w 2217"/>
                <a:gd name="T35" fmla="*/ 0 h 2870"/>
                <a:gd name="T36" fmla="*/ 0 w 2217"/>
                <a:gd name="T37" fmla="*/ 0 h 2870"/>
                <a:gd name="T38" fmla="*/ 0 w 2217"/>
                <a:gd name="T39" fmla="*/ 0 h 2870"/>
                <a:gd name="T40" fmla="*/ 0 w 2217"/>
                <a:gd name="T41" fmla="*/ 0 h 2870"/>
                <a:gd name="T42" fmla="*/ 0 w 2217"/>
                <a:gd name="T43" fmla="*/ 0 h 2870"/>
                <a:gd name="T44" fmla="*/ 0 w 2217"/>
                <a:gd name="T45" fmla="*/ 0 h 2870"/>
                <a:gd name="T46" fmla="*/ 0 w 2217"/>
                <a:gd name="T47" fmla="*/ 0 h 2870"/>
                <a:gd name="T48" fmla="*/ 0 w 2217"/>
                <a:gd name="T49" fmla="*/ 0 h 2870"/>
                <a:gd name="T50" fmla="*/ 0 w 2217"/>
                <a:gd name="T51" fmla="*/ 0 h 2870"/>
                <a:gd name="T52" fmla="*/ 0 w 2217"/>
                <a:gd name="T53" fmla="*/ 0 h 2870"/>
                <a:gd name="T54" fmla="*/ 0 w 2217"/>
                <a:gd name="T55" fmla="*/ 0 h 2870"/>
                <a:gd name="T56" fmla="*/ 0 w 2217"/>
                <a:gd name="T57" fmla="*/ 0 h 2870"/>
                <a:gd name="T58" fmla="*/ 0 w 2217"/>
                <a:gd name="T59" fmla="*/ 0 h 2870"/>
                <a:gd name="T60" fmla="*/ 0 w 2217"/>
                <a:gd name="T61" fmla="*/ 0 h 2870"/>
                <a:gd name="T62" fmla="*/ 0 w 2217"/>
                <a:gd name="T63" fmla="*/ 0 h 2870"/>
                <a:gd name="T64" fmla="*/ 0 w 2217"/>
                <a:gd name="T65" fmla="*/ 0 h 2870"/>
                <a:gd name="T66" fmla="*/ 0 w 2217"/>
                <a:gd name="T67" fmla="*/ 0 h 2870"/>
                <a:gd name="T68" fmla="*/ 0 w 2217"/>
                <a:gd name="T69" fmla="*/ 0 h 2870"/>
                <a:gd name="T70" fmla="*/ 0 w 2217"/>
                <a:gd name="T71" fmla="*/ 0 h 2870"/>
                <a:gd name="T72" fmla="*/ 0 w 2217"/>
                <a:gd name="T73" fmla="*/ 0 h 2870"/>
                <a:gd name="T74" fmla="*/ 0 w 2217"/>
                <a:gd name="T75" fmla="*/ 0 h 2870"/>
                <a:gd name="T76" fmla="*/ 0 w 2217"/>
                <a:gd name="T77" fmla="*/ 0 h 2870"/>
                <a:gd name="T78" fmla="*/ 0 w 2217"/>
                <a:gd name="T79" fmla="*/ 0 h 2870"/>
                <a:gd name="T80" fmla="*/ 0 w 2217"/>
                <a:gd name="T81" fmla="*/ 0 h 28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17"/>
                <a:gd name="T124" fmla="*/ 0 h 2870"/>
                <a:gd name="T125" fmla="*/ 2217 w 2217"/>
                <a:gd name="T126" fmla="*/ 2870 h 287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17" h="2870">
                  <a:moveTo>
                    <a:pt x="27" y="1272"/>
                  </a:moveTo>
                  <a:lnTo>
                    <a:pt x="27" y="1272"/>
                  </a:lnTo>
                  <a:lnTo>
                    <a:pt x="108" y="2219"/>
                  </a:lnTo>
                  <a:lnTo>
                    <a:pt x="1149" y="2870"/>
                  </a:lnTo>
                  <a:lnTo>
                    <a:pt x="2083" y="2247"/>
                  </a:lnTo>
                  <a:lnTo>
                    <a:pt x="2217" y="1272"/>
                  </a:lnTo>
                  <a:lnTo>
                    <a:pt x="2217" y="1246"/>
                  </a:lnTo>
                  <a:lnTo>
                    <a:pt x="2217" y="1137"/>
                  </a:lnTo>
                  <a:lnTo>
                    <a:pt x="2217" y="1002"/>
                  </a:lnTo>
                  <a:lnTo>
                    <a:pt x="2190" y="894"/>
                  </a:lnTo>
                  <a:lnTo>
                    <a:pt x="2163" y="785"/>
                  </a:lnTo>
                  <a:lnTo>
                    <a:pt x="2110" y="651"/>
                  </a:lnTo>
                  <a:lnTo>
                    <a:pt x="2057" y="569"/>
                  </a:lnTo>
                  <a:lnTo>
                    <a:pt x="2004" y="461"/>
                  </a:lnTo>
                  <a:lnTo>
                    <a:pt x="1923" y="353"/>
                  </a:lnTo>
                  <a:lnTo>
                    <a:pt x="1843" y="298"/>
                  </a:lnTo>
                  <a:lnTo>
                    <a:pt x="1763" y="218"/>
                  </a:lnTo>
                  <a:lnTo>
                    <a:pt x="1656" y="136"/>
                  </a:lnTo>
                  <a:lnTo>
                    <a:pt x="1549" y="82"/>
                  </a:lnTo>
                  <a:lnTo>
                    <a:pt x="1442" y="55"/>
                  </a:lnTo>
                  <a:lnTo>
                    <a:pt x="1336" y="28"/>
                  </a:lnTo>
                  <a:lnTo>
                    <a:pt x="1229" y="0"/>
                  </a:lnTo>
                  <a:lnTo>
                    <a:pt x="1122" y="0"/>
                  </a:lnTo>
                  <a:lnTo>
                    <a:pt x="989" y="0"/>
                  </a:lnTo>
                  <a:lnTo>
                    <a:pt x="881" y="28"/>
                  </a:lnTo>
                  <a:lnTo>
                    <a:pt x="748" y="55"/>
                  </a:lnTo>
                  <a:lnTo>
                    <a:pt x="642" y="82"/>
                  </a:lnTo>
                  <a:lnTo>
                    <a:pt x="561" y="136"/>
                  </a:lnTo>
                  <a:lnTo>
                    <a:pt x="455" y="218"/>
                  </a:lnTo>
                  <a:lnTo>
                    <a:pt x="374" y="298"/>
                  </a:lnTo>
                  <a:lnTo>
                    <a:pt x="294" y="353"/>
                  </a:lnTo>
                  <a:lnTo>
                    <a:pt x="214" y="461"/>
                  </a:lnTo>
                  <a:lnTo>
                    <a:pt x="134" y="569"/>
                  </a:lnTo>
                  <a:lnTo>
                    <a:pt x="81" y="651"/>
                  </a:lnTo>
                  <a:lnTo>
                    <a:pt x="53" y="785"/>
                  </a:lnTo>
                  <a:lnTo>
                    <a:pt x="27" y="894"/>
                  </a:lnTo>
                  <a:lnTo>
                    <a:pt x="0" y="1002"/>
                  </a:lnTo>
                  <a:lnTo>
                    <a:pt x="0" y="1137"/>
                  </a:lnTo>
                  <a:lnTo>
                    <a:pt x="0" y="1246"/>
                  </a:lnTo>
                  <a:lnTo>
                    <a:pt x="27" y="1272"/>
                  </a:lnTo>
                  <a:close/>
                </a:path>
              </a:pathLst>
            </a:custGeom>
            <a:solidFill>
              <a:srgbClr val="0000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89" name="Freeform 738"/>
            <p:cNvSpPr>
              <a:spLocks/>
            </p:cNvSpPr>
            <p:nvPr/>
          </p:nvSpPr>
          <p:spPr bwMode="auto">
            <a:xfrm>
              <a:off x="-381" y="-290"/>
              <a:ext cx="9" cy="142"/>
            </a:xfrm>
            <a:custGeom>
              <a:avLst/>
              <a:gdLst>
                <a:gd name="T0" fmla="*/ 0 w 293"/>
                <a:gd name="T1" fmla="*/ 0 h 4248"/>
                <a:gd name="T2" fmla="*/ 0 w 293"/>
                <a:gd name="T3" fmla="*/ 0 h 4248"/>
                <a:gd name="T4" fmla="*/ 0 w 293"/>
                <a:gd name="T5" fmla="*/ 0 h 4248"/>
                <a:gd name="T6" fmla="*/ 0 w 293"/>
                <a:gd name="T7" fmla="*/ 0 h 4248"/>
                <a:gd name="T8" fmla="*/ 0 w 293"/>
                <a:gd name="T9" fmla="*/ 0 h 4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3"/>
                <a:gd name="T16" fmla="*/ 0 h 4248"/>
                <a:gd name="T17" fmla="*/ 293 w 293"/>
                <a:gd name="T18" fmla="*/ 4248 h 4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3" h="4248">
                  <a:moveTo>
                    <a:pt x="0" y="4248"/>
                  </a:moveTo>
                  <a:lnTo>
                    <a:pt x="293" y="4222"/>
                  </a:lnTo>
                  <a:lnTo>
                    <a:pt x="266" y="0"/>
                  </a:lnTo>
                  <a:lnTo>
                    <a:pt x="0" y="0"/>
                  </a:lnTo>
                  <a:lnTo>
                    <a:pt x="0" y="4248"/>
                  </a:lnTo>
                  <a:close/>
                </a:path>
              </a:pathLst>
            </a:custGeom>
            <a:solidFill>
              <a:srgbClr val="A9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0" name="Freeform 739"/>
            <p:cNvSpPr>
              <a:spLocks/>
            </p:cNvSpPr>
            <p:nvPr/>
          </p:nvSpPr>
          <p:spPr bwMode="auto">
            <a:xfrm>
              <a:off x="-409" y="-331"/>
              <a:ext cx="63" cy="3"/>
            </a:xfrm>
            <a:custGeom>
              <a:avLst/>
              <a:gdLst>
                <a:gd name="T0" fmla="*/ 0 w 2163"/>
                <a:gd name="T1" fmla="*/ 0 h 80"/>
                <a:gd name="T2" fmla="*/ 0 w 2163"/>
                <a:gd name="T3" fmla="*/ 0 h 80"/>
                <a:gd name="T4" fmla="*/ 0 w 2163"/>
                <a:gd name="T5" fmla="*/ 0 h 80"/>
                <a:gd name="T6" fmla="*/ 0 w 2163"/>
                <a:gd name="T7" fmla="*/ 0 h 80"/>
                <a:gd name="T8" fmla="*/ 0 w 2163"/>
                <a:gd name="T9" fmla="*/ 0 h 80"/>
                <a:gd name="T10" fmla="*/ 0 w 216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63"/>
                <a:gd name="T19" fmla="*/ 0 h 80"/>
                <a:gd name="T20" fmla="*/ 2163 w 2163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63" h="80">
                  <a:moveTo>
                    <a:pt x="2163" y="54"/>
                  </a:moveTo>
                  <a:lnTo>
                    <a:pt x="2163" y="0"/>
                  </a:lnTo>
                  <a:lnTo>
                    <a:pt x="0" y="0"/>
                  </a:lnTo>
                  <a:lnTo>
                    <a:pt x="0" y="80"/>
                  </a:lnTo>
                  <a:lnTo>
                    <a:pt x="2163" y="80"/>
                  </a:lnTo>
                  <a:lnTo>
                    <a:pt x="2163" y="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1" name="Rectangle 740"/>
            <p:cNvSpPr>
              <a:spLocks noChangeArrowheads="1"/>
            </p:cNvSpPr>
            <p:nvPr/>
          </p:nvSpPr>
          <p:spPr bwMode="auto">
            <a:xfrm>
              <a:off x="-410" y="-267"/>
              <a:ext cx="67" cy="4"/>
            </a:xfrm>
            <a:prstGeom prst="rect">
              <a:avLst/>
            </a:prstGeom>
            <a:solidFill>
              <a:srgbClr val="A9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2" name="Freeform 741"/>
            <p:cNvSpPr>
              <a:spLocks/>
            </p:cNvSpPr>
            <p:nvPr/>
          </p:nvSpPr>
          <p:spPr bwMode="auto">
            <a:xfrm>
              <a:off x="-415" y="-195"/>
              <a:ext cx="76" cy="5"/>
            </a:xfrm>
            <a:custGeom>
              <a:avLst/>
              <a:gdLst>
                <a:gd name="T0" fmla="*/ 0 w 2590"/>
                <a:gd name="T1" fmla="*/ 0 h 134"/>
                <a:gd name="T2" fmla="*/ 0 w 2590"/>
                <a:gd name="T3" fmla="*/ 0 h 134"/>
                <a:gd name="T4" fmla="*/ 0 w 2590"/>
                <a:gd name="T5" fmla="*/ 0 h 134"/>
                <a:gd name="T6" fmla="*/ 0 w 2590"/>
                <a:gd name="T7" fmla="*/ 0 h 134"/>
                <a:gd name="T8" fmla="*/ 0 w 2590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90"/>
                <a:gd name="T16" fmla="*/ 0 h 134"/>
                <a:gd name="T17" fmla="*/ 2590 w 2590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90" h="134">
                  <a:moveTo>
                    <a:pt x="53" y="0"/>
                  </a:moveTo>
                  <a:lnTo>
                    <a:pt x="2537" y="0"/>
                  </a:lnTo>
                  <a:lnTo>
                    <a:pt x="2590" y="134"/>
                  </a:lnTo>
                  <a:lnTo>
                    <a:pt x="0" y="13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A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3" name="Freeform 742"/>
            <p:cNvSpPr>
              <a:spLocks/>
            </p:cNvSpPr>
            <p:nvPr/>
          </p:nvSpPr>
          <p:spPr bwMode="auto">
            <a:xfrm>
              <a:off x="-419" y="-345"/>
              <a:ext cx="9" cy="204"/>
            </a:xfrm>
            <a:custGeom>
              <a:avLst/>
              <a:gdLst>
                <a:gd name="T0" fmla="*/ 0 w 320"/>
                <a:gd name="T1" fmla="*/ 0 h 6115"/>
                <a:gd name="T2" fmla="*/ 0 w 320"/>
                <a:gd name="T3" fmla="*/ 0 h 6115"/>
                <a:gd name="T4" fmla="*/ 0 w 320"/>
                <a:gd name="T5" fmla="*/ 0 h 6115"/>
                <a:gd name="T6" fmla="*/ 0 w 320"/>
                <a:gd name="T7" fmla="*/ 0 h 6115"/>
                <a:gd name="T8" fmla="*/ 0 w 320"/>
                <a:gd name="T9" fmla="*/ 0 h 6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0"/>
                <a:gd name="T16" fmla="*/ 0 h 6115"/>
                <a:gd name="T17" fmla="*/ 320 w 320"/>
                <a:gd name="T18" fmla="*/ 6115 h 6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0" h="6115">
                  <a:moveTo>
                    <a:pt x="320" y="0"/>
                  </a:moveTo>
                  <a:lnTo>
                    <a:pt x="0" y="6115"/>
                  </a:lnTo>
                  <a:lnTo>
                    <a:pt x="320" y="6061"/>
                  </a:lnTo>
                  <a:lnTo>
                    <a:pt x="320" y="109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A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4" name="Freeform 743"/>
            <p:cNvSpPr>
              <a:spLocks/>
            </p:cNvSpPr>
            <p:nvPr/>
          </p:nvSpPr>
          <p:spPr bwMode="auto">
            <a:xfrm>
              <a:off x="-345" y="-345"/>
              <a:ext cx="10" cy="196"/>
            </a:xfrm>
            <a:custGeom>
              <a:avLst/>
              <a:gdLst>
                <a:gd name="T0" fmla="*/ 0 w 347"/>
                <a:gd name="T1" fmla="*/ 0 h 5873"/>
                <a:gd name="T2" fmla="*/ 0 w 347"/>
                <a:gd name="T3" fmla="*/ 0 h 5873"/>
                <a:gd name="T4" fmla="*/ 0 w 347"/>
                <a:gd name="T5" fmla="*/ 0 h 5873"/>
                <a:gd name="T6" fmla="*/ 0 w 347"/>
                <a:gd name="T7" fmla="*/ 0 h 58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7"/>
                <a:gd name="T13" fmla="*/ 0 h 5873"/>
                <a:gd name="T14" fmla="*/ 347 w 347"/>
                <a:gd name="T15" fmla="*/ 5873 h 58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7" h="5873">
                  <a:moveTo>
                    <a:pt x="0" y="0"/>
                  </a:moveTo>
                  <a:lnTo>
                    <a:pt x="347" y="5873"/>
                  </a:lnTo>
                  <a:lnTo>
                    <a:pt x="0" y="58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5" name="Rectangle 744"/>
            <p:cNvSpPr>
              <a:spLocks noChangeArrowheads="1"/>
            </p:cNvSpPr>
            <p:nvPr/>
          </p:nvSpPr>
          <p:spPr bwMode="auto">
            <a:xfrm>
              <a:off x="-458" y="-135"/>
              <a:ext cx="299" cy="120"/>
            </a:xfrm>
            <a:prstGeom prst="rect">
              <a:avLst/>
            </a:prstGeom>
            <a:solidFill>
              <a:srgbClr val="A9A9A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6" name="Rectangle 745"/>
            <p:cNvSpPr>
              <a:spLocks noChangeArrowheads="1"/>
            </p:cNvSpPr>
            <p:nvPr/>
          </p:nvSpPr>
          <p:spPr bwMode="auto">
            <a:xfrm>
              <a:off x="-159" y="-282"/>
              <a:ext cx="173" cy="267"/>
            </a:xfrm>
            <a:prstGeom prst="rect">
              <a:avLst/>
            </a:prstGeom>
            <a:solidFill>
              <a:srgbClr val="A9A9A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7" name="Freeform 746"/>
            <p:cNvSpPr>
              <a:spLocks/>
            </p:cNvSpPr>
            <p:nvPr/>
          </p:nvSpPr>
          <p:spPr bwMode="auto">
            <a:xfrm>
              <a:off x="-458" y="-151"/>
              <a:ext cx="299" cy="17"/>
            </a:xfrm>
            <a:custGeom>
              <a:avLst/>
              <a:gdLst>
                <a:gd name="T0" fmla="*/ 0 w 10173"/>
                <a:gd name="T1" fmla="*/ 0 h 487"/>
                <a:gd name="T2" fmla="*/ 0 w 10173"/>
                <a:gd name="T3" fmla="*/ 0 h 487"/>
                <a:gd name="T4" fmla="*/ 0 w 10173"/>
                <a:gd name="T5" fmla="*/ 0 h 487"/>
                <a:gd name="T6" fmla="*/ 0 w 10173"/>
                <a:gd name="T7" fmla="*/ 0 h 487"/>
                <a:gd name="T8" fmla="*/ 0 w 10173"/>
                <a:gd name="T9" fmla="*/ 0 h 4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173"/>
                <a:gd name="T16" fmla="*/ 0 h 487"/>
                <a:gd name="T17" fmla="*/ 10173 w 10173"/>
                <a:gd name="T18" fmla="*/ 487 h 4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173" h="487">
                  <a:moveTo>
                    <a:pt x="2430" y="0"/>
                  </a:moveTo>
                  <a:lnTo>
                    <a:pt x="10173" y="0"/>
                  </a:lnTo>
                  <a:lnTo>
                    <a:pt x="10173" y="487"/>
                  </a:lnTo>
                  <a:lnTo>
                    <a:pt x="0" y="487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FF54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8" name="Freeform 747"/>
            <p:cNvSpPr>
              <a:spLocks/>
            </p:cNvSpPr>
            <p:nvPr/>
          </p:nvSpPr>
          <p:spPr bwMode="auto">
            <a:xfrm>
              <a:off x="-159" y="-301"/>
              <a:ext cx="173" cy="18"/>
            </a:xfrm>
            <a:custGeom>
              <a:avLst/>
              <a:gdLst>
                <a:gd name="T0" fmla="*/ 0 w 5875"/>
                <a:gd name="T1" fmla="*/ 0 h 542"/>
                <a:gd name="T2" fmla="*/ 0 w 5875"/>
                <a:gd name="T3" fmla="*/ 0 h 542"/>
                <a:gd name="T4" fmla="*/ 0 w 5875"/>
                <a:gd name="T5" fmla="*/ 0 h 542"/>
                <a:gd name="T6" fmla="*/ 0 w 5875"/>
                <a:gd name="T7" fmla="*/ 0 h 542"/>
                <a:gd name="T8" fmla="*/ 0 w 5875"/>
                <a:gd name="T9" fmla="*/ 0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75"/>
                <a:gd name="T16" fmla="*/ 0 h 542"/>
                <a:gd name="T17" fmla="*/ 5875 w 5875"/>
                <a:gd name="T18" fmla="*/ 542 h 5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75" h="542">
                  <a:moveTo>
                    <a:pt x="0" y="542"/>
                  </a:moveTo>
                  <a:lnTo>
                    <a:pt x="881" y="0"/>
                  </a:lnTo>
                  <a:lnTo>
                    <a:pt x="4994" y="0"/>
                  </a:lnTo>
                  <a:lnTo>
                    <a:pt x="5875" y="542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54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9" name="Rectangle 748"/>
            <p:cNvSpPr>
              <a:spLocks noChangeArrowheads="1"/>
            </p:cNvSpPr>
            <p:nvPr/>
          </p:nvSpPr>
          <p:spPr bwMode="auto">
            <a:xfrm>
              <a:off x="-31" y="-70"/>
              <a:ext cx="28" cy="5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0" name="Rectangle 749"/>
            <p:cNvSpPr>
              <a:spLocks noChangeArrowheads="1"/>
            </p:cNvSpPr>
            <p:nvPr/>
          </p:nvSpPr>
          <p:spPr bwMode="auto">
            <a:xfrm>
              <a:off x="-382" y="-52"/>
              <a:ext cx="63" cy="3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1" name="Rectangle 750"/>
            <p:cNvSpPr>
              <a:spLocks noChangeArrowheads="1"/>
            </p:cNvSpPr>
            <p:nvPr/>
          </p:nvSpPr>
          <p:spPr bwMode="auto">
            <a:xfrm>
              <a:off x="-29" y="-71"/>
              <a:ext cx="27" cy="53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2" name="Rectangle 751"/>
            <p:cNvSpPr>
              <a:spLocks noChangeArrowheads="1"/>
            </p:cNvSpPr>
            <p:nvPr/>
          </p:nvSpPr>
          <p:spPr bwMode="auto">
            <a:xfrm>
              <a:off x="-381" y="-53"/>
              <a:ext cx="64" cy="35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3" name="Rectangle 752"/>
            <p:cNvSpPr>
              <a:spLocks noChangeArrowheads="1"/>
            </p:cNvSpPr>
            <p:nvPr/>
          </p:nvSpPr>
          <p:spPr bwMode="auto">
            <a:xfrm>
              <a:off x="-445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4" name="Rectangle 753"/>
            <p:cNvSpPr>
              <a:spLocks noChangeArrowheads="1"/>
            </p:cNvSpPr>
            <p:nvPr/>
          </p:nvSpPr>
          <p:spPr bwMode="auto">
            <a:xfrm>
              <a:off x="-401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5" name="Rectangle 754"/>
            <p:cNvSpPr>
              <a:spLocks noChangeArrowheads="1"/>
            </p:cNvSpPr>
            <p:nvPr/>
          </p:nvSpPr>
          <p:spPr bwMode="auto">
            <a:xfrm>
              <a:off x="-357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6" name="Rectangle 755"/>
            <p:cNvSpPr>
              <a:spLocks noChangeArrowheads="1"/>
            </p:cNvSpPr>
            <p:nvPr/>
          </p:nvSpPr>
          <p:spPr bwMode="auto">
            <a:xfrm>
              <a:off x="-313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7" name="Rectangle 756"/>
            <p:cNvSpPr>
              <a:spLocks noChangeArrowheads="1"/>
            </p:cNvSpPr>
            <p:nvPr/>
          </p:nvSpPr>
          <p:spPr bwMode="auto">
            <a:xfrm>
              <a:off x="-267" y="-92"/>
              <a:ext cx="36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8" name="Rectangle 757"/>
            <p:cNvSpPr>
              <a:spLocks noChangeArrowheads="1"/>
            </p:cNvSpPr>
            <p:nvPr/>
          </p:nvSpPr>
          <p:spPr bwMode="auto">
            <a:xfrm>
              <a:off x="-222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9" name="Rectangle 758"/>
            <p:cNvSpPr>
              <a:spLocks noChangeArrowheads="1"/>
            </p:cNvSpPr>
            <p:nvPr/>
          </p:nvSpPr>
          <p:spPr bwMode="auto">
            <a:xfrm>
              <a:off x="-442" y="-93"/>
              <a:ext cx="35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0" name="Rectangle 759"/>
            <p:cNvSpPr>
              <a:spLocks noChangeArrowheads="1"/>
            </p:cNvSpPr>
            <p:nvPr/>
          </p:nvSpPr>
          <p:spPr bwMode="auto">
            <a:xfrm>
              <a:off x="-398" y="-93"/>
              <a:ext cx="35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1" name="Rectangle 760"/>
            <p:cNvSpPr>
              <a:spLocks noChangeArrowheads="1"/>
            </p:cNvSpPr>
            <p:nvPr/>
          </p:nvSpPr>
          <p:spPr bwMode="auto">
            <a:xfrm>
              <a:off x="-355" y="-93"/>
              <a:ext cx="36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2" name="Rectangle 761"/>
            <p:cNvSpPr>
              <a:spLocks noChangeArrowheads="1"/>
            </p:cNvSpPr>
            <p:nvPr/>
          </p:nvSpPr>
          <p:spPr bwMode="auto">
            <a:xfrm>
              <a:off x="-311" y="-93"/>
              <a:ext cx="36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3" name="Rectangle 762"/>
            <p:cNvSpPr>
              <a:spLocks noChangeArrowheads="1"/>
            </p:cNvSpPr>
            <p:nvPr/>
          </p:nvSpPr>
          <p:spPr bwMode="auto">
            <a:xfrm>
              <a:off x="-265" y="-93"/>
              <a:ext cx="36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4" name="Rectangle 763"/>
            <p:cNvSpPr>
              <a:spLocks noChangeArrowheads="1"/>
            </p:cNvSpPr>
            <p:nvPr/>
          </p:nvSpPr>
          <p:spPr bwMode="auto">
            <a:xfrm>
              <a:off x="-219" y="-93"/>
              <a:ext cx="35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5" name="Rectangle 764"/>
            <p:cNvSpPr>
              <a:spLocks noChangeArrowheads="1"/>
            </p:cNvSpPr>
            <p:nvPr/>
          </p:nvSpPr>
          <p:spPr bwMode="auto">
            <a:xfrm>
              <a:off x="-131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6" name="Rectangle 765"/>
            <p:cNvSpPr>
              <a:spLocks noChangeArrowheads="1"/>
            </p:cNvSpPr>
            <p:nvPr/>
          </p:nvSpPr>
          <p:spPr bwMode="auto">
            <a:xfrm>
              <a:off x="-101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7" name="Rectangle 766"/>
            <p:cNvSpPr>
              <a:spLocks noChangeArrowheads="1"/>
            </p:cNvSpPr>
            <p:nvPr/>
          </p:nvSpPr>
          <p:spPr bwMode="auto">
            <a:xfrm>
              <a:off x="-69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8" name="Rectangle 767"/>
            <p:cNvSpPr>
              <a:spLocks noChangeArrowheads="1"/>
            </p:cNvSpPr>
            <p:nvPr/>
          </p:nvSpPr>
          <p:spPr bwMode="auto">
            <a:xfrm>
              <a:off x="-40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9" name="Rectangle 768"/>
            <p:cNvSpPr>
              <a:spLocks noChangeArrowheads="1"/>
            </p:cNvSpPr>
            <p:nvPr/>
          </p:nvSpPr>
          <p:spPr bwMode="auto">
            <a:xfrm>
              <a:off x="-131" y="-171"/>
              <a:ext cx="23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0" name="Rectangle 769"/>
            <p:cNvSpPr>
              <a:spLocks noChangeArrowheads="1"/>
            </p:cNvSpPr>
            <p:nvPr/>
          </p:nvSpPr>
          <p:spPr bwMode="auto">
            <a:xfrm>
              <a:off x="-101" y="-171"/>
              <a:ext cx="22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1" name="Rectangle 770"/>
            <p:cNvSpPr>
              <a:spLocks noChangeArrowheads="1"/>
            </p:cNvSpPr>
            <p:nvPr/>
          </p:nvSpPr>
          <p:spPr bwMode="auto">
            <a:xfrm>
              <a:off x="-69" y="-171"/>
              <a:ext cx="23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2" name="Rectangle 771"/>
            <p:cNvSpPr>
              <a:spLocks noChangeArrowheads="1"/>
            </p:cNvSpPr>
            <p:nvPr/>
          </p:nvSpPr>
          <p:spPr bwMode="auto">
            <a:xfrm>
              <a:off x="-39" y="-171"/>
              <a:ext cx="23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3" name="Rectangle 772"/>
            <p:cNvSpPr>
              <a:spLocks noChangeArrowheads="1"/>
            </p:cNvSpPr>
            <p:nvPr/>
          </p:nvSpPr>
          <p:spPr bwMode="auto">
            <a:xfrm>
              <a:off x="-129" y="-260"/>
              <a:ext cx="23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4" name="Rectangle 773"/>
            <p:cNvSpPr>
              <a:spLocks noChangeArrowheads="1"/>
            </p:cNvSpPr>
            <p:nvPr/>
          </p:nvSpPr>
          <p:spPr bwMode="auto">
            <a:xfrm>
              <a:off x="-98" y="-260"/>
              <a:ext cx="23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5" name="Rectangle 774"/>
            <p:cNvSpPr>
              <a:spLocks noChangeArrowheads="1"/>
            </p:cNvSpPr>
            <p:nvPr/>
          </p:nvSpPr>
          <p:spPr bwMode="auto">
            <a:xfrm>
              <a:off x="-68" y="-260"/>
              <a:ext cx="23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6" name="Rectangle 775"/>
            <p:cNvSpPr>
              <a:spLocks noChangeArrowheads="1"/>
            </p:cNvSpPr>
            <p:nvPr/>
          </p:nvSpPr>
          <p:spPr bwMode="auto">
            <a:xfrm>
              <a:off x="-38" y="-260"/>
              <a:ext cx="22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7" name="Rectangle 776"/>
            <p:cNvSpPr>
              <a:spLocks noChangeArrowheads="1"/>
            </p:cNvSpPr>
            <p:nvPr/>
          </p:nvSpPr>
          <p:spPr bwMode="auto">
            <a:xfrm>
              <a:off x="-36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8" name="Rectangle 777"/>
            <p:cNvSpPr>
              <a:spLocks noChangeArrowheads="1"/>
            </p:cNvSpPr>
            <p:nvPr/>
          </p:nvSpPr>
          <p:spPr bwMode="auto">
            <a:xfrm>
              <a:off x="-68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9" name="Rectangle 778"/>
            <p:cNvSpPr>
              <a:spLocks noChangeArrowheads="1"/>
            </p:cNvSpPr>
            <p:nvPr/>
          </p:nvSpPr>
          <p:spPr bwMode="auto">
            <a:xfrm>
              <a:off x="-100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0" name="Rectangle 779"/>
            <p:cNvSpPr>
              <a:spLocks noChangeArrowheads="1"/>
            </p:cNvSpPr>
            <p:nvPr/>
          </p:nvSpPr>
          <p:spPr bwMode="auto">
            <a:xfrm>
              <a:off x="-129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9" name="Group 1275"/>
          <p:cNvGrpSpPr>
            <a:grpSpLocks/>
          </p:cNvGrpSpPr>
          <p:nvPr/>
        </p:nvGrpSpPr>
        <p:grpSpPr bwMode="auto">
          <a:xfrm>
            <a:off x="803275" y="2170113"/>
            <a:ext cx="1165225" cy="2287588"/>
            <a:chOff x="492" y="1358"/>
            <a:chExt cx="734" cy="1441"/>
          </a:xfrm>
        </p:grpSpPr>
        <p:grpSp>
          <p:nvGrpSpPr>
            <p:cNvPr id="10" name="Group 1026"/>
            <p:cNvGrpSpPr>
              <a:grpSpLocks/>
            </p:cNvGrpSpPr>
            <p:nvPr/>
          </p:nvGrpSpPr>
          <p:grpSpPr bwMode="auto">
            <a:xfrm>
              <a:off x="492" y="1358"/>
              <a:ext cx="734" cy="239"/>
              <a:chOff x="492" y="1358"/>
              <a:chExt cx="734" cy="239"/>
            </a:xfrm>
          </p:grpSpPr>
          <p:grpSp>
            <p:nvGrpSpPr>
              <p:cNvPr id="11" name="Group 1024"/>
              <p:cNvGrpSpPr>
                <a:grpSpLocks/>
              </p:cNvGrpSpPr>
              <p:nvPr/>
            </p:nvGrpSpPr>
            <p:grpSpPr bwMode="auto">
              <a:xfrm>
                <a:off x="492" y="1358"/>
                <a:ext cx="734" cy="239"/>
                <a:chOff x="492" y="1358"/>
                <a:chExt cx="734" cy="239"/>
              </a:xfrm>
            </p:grpSpPr>
            <p:grpSp>
              <p:nvGrpSpPr>
                <p:cNvPr id="12" name="Group 981"/>
                <p:cNvGrpSpPr>
                  <a:grpSpLocks/>
                </p:cNvGrpSpPr>
                <p:nvPr/>
              </p:nvGrpSpPr>
              <p:grpSpPr bwMode="auto">
                <a:xfrm>
                  <a:off x="492" y="1358"/>
                  <a:ext cx="734" cy="239"/>
                  <a:chOff x="492" y="1358"/>
                  <a:chExt cx="734" cy="239"/>
                </a:xfrm>
              </p:grpSpPr>
              <p:sp>
                <p:nvSpPr>
                  <p:cNvPr id="13388" name="Rectangle 7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58"/>
                    <a:ext cx="734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89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0"/>
                    <a:ext cx="734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0" name="Rectangle 7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2"/>
                    <a:ext cx="734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1" name="Rectangle 7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4"/>
                    <a:ext cx="734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2" name="Rectangle 7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6"/>
                    <a:ext cx="734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3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8"/>
                    <a:ext cx="734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4" name="Rectangle 7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0"/>
                    <a:ext cx="734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5" name="Rectangle 7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2"/>
                    <a:ext cx="734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6" name="Rectangle 7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4"/>
                    <a:ext cx="734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7" name="Rectangle 7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6"/>
                    <a:ext cx="734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8" name="Rectangle 7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8"/>
                    <a:ext cx="734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9" name="Rectangle 7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0"/>
                    <a:ext cx="734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0" name="Rectangle 7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2"/>
                    <a:ext cx="734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1" name="Rectangle 7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4"/>
                    <a:ext cx="734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2" name="Rectangle 7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6"/>
                    <a:ext cx="734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3" name="Rectangle 7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8"/>
                    <a:ext cx="734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4" name="Rectangle 7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0"/>
                    <a:ext cx="734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5" name="Rectangle 7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2"/>
                    <a:ext cx="734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6" name="Rectangle 7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4"/>
                    <a:ext cx="734" cy="1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7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5"/>
                    <a:ext cx="734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8" name="Rectangle 80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7"/>
                    <a:ext cx="734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9" name="Rectangle 8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9"/>
                    <a:ext cx="734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0" name="Rectangle 8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1"/>
                    <a:ext cx="734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1" name="Rectangle 8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3"/>
                    <a:ext cx="734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2" name="Rectangle 8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5"/>
                    <a:ext cx="734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3" name="Rectangle 8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7"/>
                    <a:ext cx="734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4" name="Rectangle 8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9"/>
                    <a:ext cx="734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5" name="Rectangle 8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1"/>
                    <a:ext cx="734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6" name="Rectangle 8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3"/>
                    <a:ext cx="734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7" name="Rectangle 8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5"/>
                    <a:ext cx="734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8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7"/>
                    <a:ext cx="734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9" name="Rectangle 8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9"/>
                    <a:ext cx="734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0" name="Rectangle 8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1"/>
                    <a:ext cx="734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1" name="Rectangle 8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3"/>
                    <a:ext cx="734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2" name="Rectangle 8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5"/>
                    <a:ext cx="734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3" name="Rectangle 8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7"/>
                    <a:ext cx="734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4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9"/>
                    <a:ext cx="734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5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1"/>
                    <a:ext cx="734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6" name="Rectangle 8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3"/>
                    <a:ext cx="734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7" name="Rectangle 8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5"/>
                    <a:ext cx="734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8" name="Rectangle 8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7"/>
                    <a:ext cx="734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9" name="Rectangle 8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9"/>
                    <a:ext cx="734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0" name="Rectangle 8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1" name="Rectangle 8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3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2" name="Rectangle 8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5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3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7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4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9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5" name="Rectangle 8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6" name="Rectangle 8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3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7" name="Rectangle 8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5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8" name="Rectangle 8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7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9" name="Rectangle 8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9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0" name="Rectangle 8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1" name="Rectangle 8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3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2" name="Rectangle 8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5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3" name="Rectangle 8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7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4" name="Rectangle 8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9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5" name="Rectangle 8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6" name="Rectangle 8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3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7" name="Rectangle 8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5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8" name="Rectangle 8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7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9" name="Rectangle 8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9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0" name="Rectangle 8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1" name="Rectangle 8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3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2" name="Rectangle 8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5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3" name="Rectangle 8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7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4" name="Rectangle 8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9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5" name="Rectangle 84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6" name="Rectangle 8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3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7" name="Rectangle 8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5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8" name="Rectangle 8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7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9" name="Rectangle 8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9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0" name="Rectangle 8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1" name="Rectangle 8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3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2" name="Rectangle 8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5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3" name="Rectangle 8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7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4" name="Rectangle 8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9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5" name="Rectangle 8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6" name="Rectangle 8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3"/>
                    <a:ext cx="734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7" name="Rectangle 8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5"/>
                    <a:ext cx="734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8" name="Rectangle 8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7"/>
                    <a:ext cx="734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9" name="Rectangle 8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9"/>
                    <a:ext cx="734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0" name="Rectangle 8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1"/>
                    <a:ext cx="734" cy="2"/>
                  </a:xfrm>
                  <a:prstGeom prst="rect">
                    <a:avLst/>
                  </a:prstGeom>
                  <a:solidFill>
                    <a:srgbClr val="A7DDD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1" name="Rectangle 8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3"/>
                    <a:ext cx="734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2" name="Rectangle 8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5"/>
                    <a:ext cx="734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3" name="Rectangle 8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7"/>
                    <a:ext cx="734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4" name="Rectangle 8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9"/>
                    <a:ext cx="734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5" name="Rectangle 8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1"/>
                    <a:ext cx="734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6" name="Rectangle 8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3"/>
                    <a:ext cx="734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7" name="Rectangle 8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5"/>
                    <a:ext cx="734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8" name="Rectangle 8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7"/>
                    <a:ext cx="734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9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9"/>
                    <a:ext cx="734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0" name="Rectangle 8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1"/>
                    <a:ext cx="734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1" name="Rectangle 8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3"/>
                    <a:ext cx="734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2" name="Rectangle 8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5"/>
                    <a:ext cx="734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3" name="Rectangle 8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7"/>
                    <a:ext cx="734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4" name="Rectangle 8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9"/>
                    <a:ext cx="734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5" name="Rectangle 8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1"/>
                    <a:ext cx="734" cy="2"/>
                  </a:xfrm>
                  <a:prstGeom prst="rect">
                    <a:avLst/>
                  </a:prstGeom>
                  <a:solidFill>
                    <a:srgbClr val="80A9A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6" name="Rectangle 8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3"/>
                    <a:ext cx="734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7" name="Rectangle 8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5"/>
                    <a:ext cx="734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8" name="Rectangle 8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7"/>
                    <a:ext cx="734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9" name="Rectangle 8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9"/>
                    <a:ext cx="734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0" name="Rectangle 8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1"/>
                    <a:ext cx="734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1" name="Rectangle 8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3"/>
                    <a:ext cx="734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2" name="Rectangle 8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5"/>
                    <a:ext cx="734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3" name="Rectangle 8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7"/>
                    <a:ext cx="734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4" name="Rectangle 8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9"/>
                    <a:ext cx="734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5" name="Rectangle 8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1"/>
                    <a:ext cx="734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6" name="Rectangle 8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3"/>
                    <a:ext cx="734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7" name="Rectangle 8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5"/>
                    <a:ext cx="734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8" name="Rectangle 8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7"/>
                    <a:ext cx="734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9" name="Rectangle 8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9"/>
                    <a:ext cx="734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0" name="Rectangle 8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1"/>
                    <a:ext cx="734" cy="2"/>
                  </a:xfrm>
                  <a:prstGeom prst="rect">
                    <a:avLst/>
                  </a:prstGeom>
                  <a:solidFill>
                    <a:srgbClr val="5F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1" name="Rectangle 8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3"/>
                    <a:ext cx="734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2" name="Rectangle 8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5"/>
                    <a:ext cx="734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3" name="Rectangle 8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7"/>
                    <a:ext cx="734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4" name="Rectangle 8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9"/>
                    <a:ext cx="734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5" name="Rectangle 8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91"/>
                    <a:ext cx="734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6" name="Rectangle 8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93"/>
                    <a:ext cx="734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7" name="Rectangle 9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95"/>
                    <a:ext cx="734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8" name="Freeform 901"/>
                  <p:cNvSpPr>
                    <a:spLocks/>
                  </p:cNvSpPr>
                  <p:nvPr/>
                </p:nvSpPr>
                <p:spPr bwMode="auto">
                  <a:xfrm>
                    <a:off x="492" y="1358"/>
                    <a:ext cx="732" cy="237"/>
                  </a:xfrm>
                  <a:custGeom>
                    <a:avLst/>
                    <a:gdLst>
                      <a:gd name="T0" fmla="*/ 0 w 1465"/>
                      <a:gd name="T1" fmla="*/ 1 h 474"/>
                      <a:gd name="T2" fmla="*/ 0 w 1465"/>
                      <a:gd name="T3" fmla="*/ 1 h 474"/>
                      <a:gd name="T4" fmla="*/ 0 w 1465"/>
                      <a:gd name="T5" fmla="*/ 1 h 474"/>
                      <a:gd name="T6" fmla="*/ 0 w 1465"/>
                      <a:gd name="T7" fmla="*/ 1 h 474"/>
                      <a:gd name="T8" fmla="*/ 0 w 1465"/>
                      <a:gd name="T9" fmla="*/ 1 h 474"/>
                      <a:gd name="T10" fmla="*/ 0 w 1465"/>
                      <a:gd name="T11" fmla="*/ 1 h 474"/>
                      <a:gd name="T12" fmla="*/ 0 w 1465"/>
                      <a:gd name="T13" fmla="*/ 1 h 474"/>
                      <a:gd name="T14" fmla="*/ 0 w 1465"/>
                      <a:gd name="T15" fmla="*/ 1 h 474"/>
                      <a:gd name="T16" fmla="*/ 0 w 1465"/>
                      <a:gd name="T17" fmla="*/ 1 h 474"/>
                      <a:gd name="T18" fmla="*/ 0 w 1465"/>
                      <a:gd name="T19" fmla="*/ 1 h 474"/>
                      <a:gd name="T20" fmla="*/ 0 w 1465"/>
                      <a:gd name="T21" fmla="*/ 1 h 474"/>
                      <a:gd name="T22" fmla="*/ 0 w 1465"/>
                      <a:gd name="T23" fmla="*/ 1 h 474"/>
                      <a:gd name="T24" fmla="*/ 0 w 1465"/>
                      <a:gd name="T25" fmla="*/ 1 h 474"/>
                      <a:gd name="T26" fmla="*/ 0 w 1465"/>
                      <a:gd name="T27" fmla="*/ 1 h 474"/>
                      <a:gd name="T28" fmla="*/ 0 w 1465"/>
                      <a:gd name="T29" fmla="*/ 1 h 474"/>
                      <a:gd name="T30" fmla="*/ 0 w 1465"/>
                      <a:gd name="T31" fmla="*/ 1 h 474"/>
                      <a:gd name="T32" fmla="*/ 0 w 1465"/>
                      <a:gd name="T33" fmla="*/ 1 h 474"/>
                      <a:gd name="T34" fmla="*/ 0 w 1465"/>
                      <a:gd name="T35" fmla="*/ 1 h 474"/>
                      <a:gd name="T36" fmla="*/ 0 w 1465"/>
                      <a:gd name="T37" fmla="*/ 1 h 474"/>
                      <a:gd name="T38" fmla="*/ 0 w 1465"/>
                      <a:gd name="T39" fmla="*/ 1 h 474"/>
                      <a:gd name="T40" fmla="*/ 0 w 1465"/>
                      <a:gd name="T41" fmla="*/ 1 h 474"/>
                      <a:gd name="T42" fmla="*/ 0 w 1465"/>
                      <a:gd name="T43" fmla="*/ 1 h 474"/>
                      <a:gd name="T44" fmla="*/ 0 w 1465"/>
                      <a:gd name="T45" fmla="*/ 1 h 474"/>
                      <a:gd name="T46" fmla="*/ 0 w 1465"/>
                      <a:gd name="T47" fmla="*/ 1 h 474"/>
                      <a:gd name="T48" fmla="*/ 0 w 1465"/>
                      <a:gd name="T49" fmla="*/ 1 h 474"/>
                      <a:gd name="T50" fmla="*/ 0 w 1465"/>
                      <a:gd name="T51" fmla="*/ 1 h 474"/>
                      <a:gd name="T52" fmla="*/ 0 w 1465"/>
                      <a:gd name="T53" fmla="*/ 1 h 474"/>
                      <a:gd name="T54" fmla="*/ 0 w 1465"/>
                      <a:gd name="T55" fmla="*/ 1 h 474"/>
                      <a:gd name="T56" fmla="*/ 0 w 1465"/>
                      <a:gd name="T57" fmla="*/ 1 h 474"/>
                      <a:gd name="T58" fmla="*/ 0 w 1465"/>
                      <a:gd name="T59" fmla="*/ 1 h 474"/>
                      <a:gd name="T60" fmla="*/ 0 w 1465"/>
                      <a:gd name="T61" fmla="*/ 1 h 474"/>
                      <a:gd name="T62" fmla="*/ 0 w 1465"/>
                      <a:gd name="T63" fmla="*/ 1 h 47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65"/>
                      <a:gd name="T97" fmla="*/ 0 h 474"/>
                      <a:gd name="T98" fmla="*/ 1465 w 1465"/>
                      <a:gd name="T99" fmla="*/ 474 h 474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65" h="474">
                        <a:moveTo>
                          <a:pt x="733" y="0"/>
                        </a:moveTo>
                        <a:lnTo>
                          <a:pt x="657" y="2"/>
                        </a:lnTo>
                        <a:lnTo>
                          <a:pt x="585" y="4"/>
                        </a:lnTo>
                        <a:lnTo>
                          <a:pt x="516" y="10"/>
                        </a:lnTo>
                        <a:lnTo>
                          <a:pt x="448" y="18"/>
                        </a:lnTo>
                        <a:lnTo>
                          <a:pt x="384" y="28"/>
                        </a:lnTo>
                        <a:lnTo>
                          <a:pt x="323" y="40"/>
                        </a:lnTo>
                        <a:lnTo>
                          <a:pt x="267" y="54"/>
                        </a:lnTo>
                        <a:lnTo>
                          <a:pt x="215" y="70"/>
                        </a:lnTo>
                        <a:lnTo>
                          <a:pt x="167" y="86"/>
                        </a:lnTo>
                        <a:lnTo>
                          <a:pt x="126" y="104"/>
                        </a:lnTo>
                        <a:lnTo>
                          <a:pt x="88" y="124"/>
                        </a:lnTo>
                        <a:lnTo>
                          <a:pt x="58" y="146"/>
                        </a:lnTo>
                        <a:lnTo>
                          <a:pt x="34" y="168"/>
                        </a:lnTo>
                        <a:lnTo>
                          <a:pt x="16" y="189"/>
                        </a:lnTo>
                        <a:lnTo>
                          <a:pt x="4" y="213"/>
                        </a:lnTo>
                        <a:lnTo>
                          <a:pt x="0" y="237"/>
                        </a:lnTo>
                        <a:lnTo>
                          <a:pt x="4" y="261"/>
                        </a:lnTo>
                        <a:lnTo>
                          <a:pt x="16" y="285"/>
                        </a:lnTo>
                        <a:lnTo>
                          <a:pt x="34" y="309"/>
                        </a:lnTo>
                        <a:lnTo>
                          <a:pt x="58" y="329"/>
                        </a:lnTo>
                        <a:lnTo>
                          <a:pt x="88" y="351"/>
                        </a:lnTo>
                        <a:lnTo>
                          <a:pt x="126" y="371"/>
                        </a:lnTo>
                        <a:lnTo>
                          <a:pt x="167" y="389"/>
                        </a:lnTo>
                        <a:lnTo>
                          <a:pt x="215" y="404"/>
                        </a:lnTo>
                        <a:lnTo>
                          <a:pt x="267" y="420"/>
                        </a:lnTo>
                        <a:lnTo>
                          <a:pt x="323" y="434"/>
                        </a:lnTo>
                        <a:lnTo>
                          <a:pt x="384" y="446"/>
                        </a:lnTo>
                        <a:lnTo>
                          <a:pt x="448" y="456"/>
                        </a:lnTo>
                        <a:lnTo>
                          <a:pt x="516" y="464"/>
                        </a:lnTo>
                        <a:lnTo>
                          <a:pt x="585" y="470"/>
                        </a:lnTo>
                        <a:lnTo>
                          <a:pt x="657" y="472"/>
                        </a:lnTo>
                        <a:lnTo>
                          <a:pt x="733" y="474"/>
                        </a:lnTo>
                        <a:lnTo>
                          <a:pt x="808" y="472"/>
                        </a:lnTo>
                        <a:lnTo>
                          <a:pt x="880" y="470"/>
                        </a:lnTo>
                        <a:lnTo>
                          <a:pt x="950" y="464"/>
                        </a:lnTo>
                        <a:lnTo>
                          <a:pt x="1017" y="456"/>
                        </a:lnTo>
                        <a:lnTo>
                          <a:pt x="1081" y="446"/>
                        </a:lnTo>
                        <a:lnTo>
                          <a:pt x="1143" y="434"/>
                        </a:lnTo>
                        <a:lnTo>
                          <a:pt x="1198" y="420"/>
                        </a:lnTo>
                        <a:lnTo>
                          <a:pt x="1250" y="404"/>
                        </a:lnTo>
                        <a:lnTo>
                          <a:pt x="1298" y="389"/>
                        </a:lnTo>
                        <a:lnTo>
                          <a:pt x="1340" y="371"/>
                        </a:lnTo>
                        <a:lnTo>
                          <a:pt x="1377" y="351"/>
                        </a:lnTo>
                        <a:lnTo>
                          <a:pt x="1407" y="329"/>
                        </a:lnTo>
                        <a:lnTo>
                          <a:pt x="1431" y="309"/>
                        </a:lnTo>
                        <a:lnTo>
                          <a:pt x="1451" y="285"/>
                        </a:lnTo>
                        <a:lnTo>
                          <a:pt x="1461" y="261"/>
                        </a:lnTo>
                        <a:lnTo>
                          <a:pt x="1465" y="237"/>
                        </a:lnTo>
                        <a:lnTo>
                          <a:pt x="1461" y="213"/>
                        </a:lnTo>
                        <a:lnTo>
                          <a:pt x="1451" y="189"/>
                        </a:lnTo>
                        <a:lnTo>
                          <a:pt x="1431" y="168"/>
                        </a:lnTo>
                        <a:lnTo>
                          <a:pt x="1407" y="146"/>
                        </a:lnTo>
                        <a:lnTo>
                          <a:pt x="1377" y="124"/>
                        </a:lnTo>
                        <a:lnTo>
                          <a:pt x="1340" y="104"/>
                        </a:lnTo>
                        <a:lnTo>
                          <a:pt x="1298" y="86"/>
                        </a:lnTo>
                        <a:lnTo>
                          <a:pt x="1250" y="70"/>
                        </a:lnTo>
                        <a:lnTo>
                          <a:pt x="1198" y="54"/>
                        </a:lnTo>
                        <a:lnTo>
                          <a:pt x="1143" y="40"/>
                        </a:lnTo>
                        <a:lnTo>
                          <a:pt x="1081" y="28"/>
                        </a:lnTo>
                        <a:lnTo>
                          <a:pt x="1017" y="18"/>
                        </a:lnTo>
                        <a:lnTo>
                          <a:pt x="950" y="10"/>
                        </a:lnTo>
                        <a:lnTo>
                          <a:pt x="880" y="4"/>
                        </a:lnTo>
                        <a:lnTo>
                          <a:pt x="808" y="2"/>
                        </a:lnTo>
                        <a:lnTo>
                          <a:pt x="733" y="0"/>
                        </a:lnTo>
                        <a:close/>
                      </a:path>
                    </a:pathLst>
                  </a:custGeom>
                  <a:solidFill>
                    <a:srgbClr val="597573"/>
                  </a:solidFill>
                  <a:ln w="0">
                    <a:solidFill>
                      <a:srgbClr val="FFFFF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9" name="Oval 9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58"/>
                    <a:ext cx="733" cy="238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0" name="Rectangle 9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58"/>
                    <a:ext cx="734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1" name="Rectangle 9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0"/>
                    <a:ext cx="734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2" name="Rectangle 9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2"/>
                    <a:ext cx="734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3" name="Rectangle 9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4"/>
                    <a:ext cx="734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4" name="Rectangle 9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6"/>
                    <a:ext cx="734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5" name="Rectangle 9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8"/>
                    <a:ext cx="734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6" name="Rectangle 9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0"/>
                    <a:ext cx="734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7" name="Rectangle 9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2"/>
                    <a:ext cx="734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8" name="Rectangle 9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4"/>
                    <a:ext cx="734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9" name="Rectangle 9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6"/>
                    <a:ext cx="734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0" name="Rectangle 9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8"/>
                    <a:ext cx="734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1" name="Rectangle 9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0"/>
                    <a:ext cx="734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2" name="Rectangle 9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2"/>
                    <a:ext cx="734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3" name="Rectangle 9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4"/>
                    <a:ext cx="734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4" name="Rectangle 9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6"/>
                    <a:ext cx="734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5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8"/>
                    <a:ext cx="734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6" name="Rectangle 9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0"/>
                    <a:ext cx="734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7" name="Rectangle 9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2"/>
                    <a:ext cx="734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8" name="Rectangle 9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4"/>
                    <a:ext cx="734" cy="1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9" name="Rectangle 9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5"/>
                    <a:ext cx="734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0" name="Rectangle 9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7"/>
                    <a:ext cx="734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1" name="Rectangle 9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9"/>
                    <a:ext cx="734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2" name="Rectangle 9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1"/>
                    <a:ext cx="734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3" name="Rectangle 9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3"/>
                    <a:ext cx="734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4" name="Rectangle 9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5"/>
                    <a:ext cx="734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5" name="Rectangle 9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7"/>
                    <a:ext cx="734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6" name="Rectangle 9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9"/>
                    <a:ext cx="734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7" name="Rectangle 9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1"/>
                    <a:ext cx="734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8" name="Rectangle 9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3"/>
                    <a:ext cx="734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9" name="Rectangle 9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5"/>
                    <a:ext cx="734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0" name="Rectangle 9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7"/>
                    <a:ext cx="734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1" name="Rectangle 9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9"/>
                    <a:ext cx="734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2" name="Rectangle 9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1"/>
                    <a:ext cx="734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3" name="Rectangle 9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3"/>
                    <a:ext cx="734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4" name="Rectangle 9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5"/>
                    <a:ext cx="734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5" name="Rectangle 9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7"/>
                    <a:ext cx="734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6" name="Rectangle 9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9"/>
                    <a:ext cx="734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7" name="Rectangle 9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1"/>
                    <a:ext cx="734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8" name="Rectangle 9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3"/>
                    <a:ext cx="734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9" name="Rectangle 9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5"/>
                    <a:ext cx="734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0" name="Rectangle 9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7"/>
                    <a:ext cx="734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1" name="Rectangle 9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9"/>
                    <a:ext cx="734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2" name="Rectangle 9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3" name="Rectangle 9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3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4" name="Rectangle 9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5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5" name="Rectangle 94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7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6" name="Rectangle 9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9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7" name="Rectangle 9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8" name="Rectangle 9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3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9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5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0" name="Rectangle 9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7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1" name="Rectangle 9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9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2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3" name="Rectangle 9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3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4" name="Rectangle 9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5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5" name="Rectangle 9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7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6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9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7" name="Rectangle 9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8" name="Rectangle 9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3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9" name="Rectangle 9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5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0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7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1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9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2" name="Rectangle 9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3" name="Rectangle 9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3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4" name="Rectangle 9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5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5" name="Rectangle 9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7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6" name="Rectangle 9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9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7" name="Rectangle 9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8" name="Rectangle 9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3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9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5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0" name="Rectangle 9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7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1" name="Rectangle 9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9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2" name="Rectangle 9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3" name="Rectangle 9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3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4" name="Rectangle 9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5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5" name="Rectangle 9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7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6" name="Rectangle 9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9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7" name="Rectangle 9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sp>
              <p:nvSpPr>
                <p:cNvPr id="13346" name="Rectangle 982"/>
                <p:cNvSpPr>
                  <a:spLocks noChangeArrowheads="1"/>
                </p:cNvSpPr>
                <p:nvPr/>
              </p:nvSpPr>
              <p:spPr bwMode="auto">
                <a:xfrm>
                  <a:off x="492" y="1513"/>
                  <a:ext cx="734" cy="2"/>
                </a:xfrm>
                <a:prstGeom prst="rect">
                  <a:avLst/>
                </a:prstGeom>
                <a:solidFill>
                  <a:srgbClr val="AFE8E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47" name="Rectangle 983"/>
                <p:cNvSpPr>
                  <a:spLocks noChangeArrowheads="1"/>
                </p:cNvSpPr>
                <p:nvPr/>
              </p:nvSpPr>
              <p:spPr bwMode="auto">
                <a:xfrm>
                  <a:off x="492" y="1515"/>
                  <a:ext cx="734" cy="2"/>
                </a:xfrm>
                <a:prstGeom prst="rect">
                  <a:avLst/>
                </a:prstGeom>
                <a:solidFill>
                  <a:srgbClr val="ADE5E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48" name="Rectangle 984"/>
                <p:cNvSpPr>
                  <a:spLocks noChangeArrowheads="1"/>
                </p:cNvSpPr>
                <p:nvPr/>
              </p:nvSpPr>
              <p:spPr bwMode="auto">
                <a:xfrm>
                  <a:off x="492" y="1517"/>
                  <a:ext cx="734" cy="2"/>
                </a:xfrm>
                <a:prstGeom prst="rect">
                  <a:avLst/>
                </a:prstGeom>
                <a:solidFill>
                  <a:srgbClr val="ACE3D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49" name="Rectangle 985"/>
                <p:cNvSpPr>
                  <a:spLocks noChangeArrowheads="1"/>
                </p:cNvSpPr>
                <p:nvPr/>
              </p:nvSpPr>
              <p:spPr bwMode="auto">
                <a:xfrm>
                  <a:off x="492" y="1519"/>
                  <a:ext cx="734" cy="2"/>
                </a:xfrm>
                <a:prstGeom prst="rect">
                  <a:avLst/>
                </a:prstGeom>
                <a:solidFill>
                  <a:srgbClr val="AAE1D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0" name="Rectangle 986"/>
                <p:cNvSpPr>
                  <a:spLocks noChangeArrowheads="1"/>
                </p:cNvSpPr>
                <p:nvPr/>
              </p:nvSpPr>
              <p:spPr bwMode="auto">
                <a:xfrm>
                  <a:off x="492" y="1521"/>
                  <a:ext cx="734" cy="2"/>
                </a:xfrm>
                <a:prstGeom prst="rect">
                  <a:avLst/>
                </a:prstGeom>
                <a:solidFill>
                  <a:srgbClr val="A7DDD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1" name="Rectangle 987"/>
                <p:cNvSpPr>
                  <a:spLocks noChangeArrowheads="1"/>
                </p:cNvSpPr>
                <p:nvPr/>
              </p:nvSpPr>
              <p:spPr bwMode="auto">
                <a:xfrm>
                  <a:off x="492" y="1523"/>
                  <a:ext cx="734" cy="2"/>
                </a:xfrm>
                <a:prstGeom prst="rect">
                  <a:avLst/>
                </a:prstGeom>
                <a:solidFill>
                  <a:srgbClr val="A5DBD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2" name="Rectangle 988"/>
                <p:cNvSpPr>
                  <a:spLocks noChangeArrowheads="1"/>
                </p:cNvSpPr>
                <p:nvPr/>
              </p:nvSpPr>
              <p:spPr bwMode="auto">
                <a:xfrm>
                  <a:off x="492" y="1525"/>
                  <a:ext cx="734" cy="2"/>
                </a:xfrm>
                <a:prstGeom prst="rect">
                  <a:avLst/>
                </a:prstGeom>
                <a:solidFill>
                  <a:srgbClr val="A3D8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3" name="Rectangle 989"/>
                <p:cNvSpPr>
                  <a:spLocks noChangeArrowheads="1"/>
                </p:cNvSpPr>
                <p:nvPr/>
              </p:nvSpPr>
              <p:spPr bwMode="auto">
                <a:xfrm>
                  <a:off x="492" y="1527"/>
                  <a:ext cx="734" cy="2"/>
                </a:xfrm>
                <a:prstGeom prst="rect">
                  <a:avLst/>
                </a:prstGeom>
                <a:solidFill>
                  <a:srgbClr val="A1D5D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4" name="Rectangle 990"/>
                <p:cNvSpPr>
                  <a:spLocks noChangeArrowheads="1"/>
                </p:cNvSpPr>
                <p:nvPr/>
              </p:nvSpPr>
              <p:spPr bwMode="auto">
                <a:xfrm>
                  <a:off x="492" y="1529"/>
                  <a:ext cx="734" cy="2"/>
                </a:xfrm>
                <a:prstGeom prst="rect">
                  <a:avLst/>
                </a:prstGeom>
                <a:solidFill>
                  <a:srgbClr val="9ED1C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5" name="Rectangle 991"/>
                <p:cNvSpPr>
                  <a:spLocks noChangeArrowheads="1"/>
                </p:cNvSpPr>
                <p:nvPr/>
              </p:nvSpPr>
              <p:spPr bwMode="auto">
                <a:xfrm>
                  <a:off x="492" y="1531"/>
                  <a:ext cx="734" cy="2"/>
                </a:xfrm>
                <a:prstGeom prst="rect">
                  <a:avLst/>
                </a:prstGeom>
                <a:solidFill>
                  <a:srgbClr val="9CCEC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6" name="Rectangle 992"/>
                <p:cNvSpPr>
                  <a:spLocks noChangeArrowheads="1"/>
                </p:cNvSpPr>
                <p:nvPr/>
              </p:nvSpPr>
              <p:spPr bwMode="auto">
                <a:xfrm>
                  <a:off x="492" y="1533"/>
                  <a:ext cx="734" cy="2"/>
                </a:xfrm>
                <a:prstGeom prst="rect">
                  <a:avLst/>
                </a:prstGeom>
                <a:solidFill>
                  <a:srgbClr val="99CBC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7" name="Rectangle 993"/>
                <p:cNvSpPr>
                  <a:spLocks noChangeArrowheads="1"/>
                </p:cNvSpPr>
                <p:nvPr/>
              </p:nvSpPr>
              <p:spPr bwMode="auto">
                <a:xfrm>
                  <a:off x="492" y="1535"/>
                  <a:ext cx="734" cy="2"/>
                </a:xfrm>
                <a:prstGeom prst="rect">
                  <a:avLst/>
                </a:prstGeom>
                <a:solidFill>
                  <a:srgbClr val="97C7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8" name="Rectangle 994"/>
                <p:cNvSpPr>
                  <a:spLocks noChangeArrowheads="1"/>
                </p:cNvSpPr>
                <p:nvPr/>
              </p:nvSpPr>
              <p:spPr bwMode="auto">
                <a:xfrm>
                  <a:off x="492" y="1537"/>
                  <a:ext cx="734" cy="2"/>
                </a:xfrm>
                <a:prstGeom prst="rect">
                  <a:avLst/>
                </a:prstGeom>
                <a:solidFill>
                  <a:srgbClr val="94C3B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9" name="Rectangle 995"/>
                <p:cNvSpPr>
                  <a:spLocks noChangeArrowheads="1"/>
                </p:cNvSpPr>
                <p:nvPr/>
              </p:nvSpPr>
              <p:spPr bwMode="auto">
                <a:xfrm>
                  <a:off x="492" y="1539"/>
                  <a:ext cx="734" cy="2"/>
                </a:xfrm>
                <a:prstGeom prst="rect">
                  <a:avLst/>
                </a:prstGeom>
                <a:solidFill>
                  <a:srgbClr val="91C0B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0" name="Rectangle 996"/>
                <p:cNvSpPr>
                  <a:spLocks noChangeArrowheads="1"/>
                </p:cNvSpPr>
                <p:nvPr/>
              </p:nvSpPr>
              <p:spPr bwMode="auto">
                <a:xfrm>
                  <a:off x="492" y="1541"/>
                  <a:ext cx="734" cy="2"/>
                </a:xfrm>
                <a:prstGeom prst="rect">
                  <a:avLst/>
                </a:prstGeom>
                <a:solidFill>
                  <a:srgbClr val="8EBCB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1" name="Rectangle 997"/>
                <p:cNvSpPr>
                  <a:spLocks noChangeArrowheads="1"/>
                </p:cNvSpPr>
                <p:nvPr/>
              </p:nvSpPr>
              <p:spPr bwMode="auto">
                <a:xfrm>
                  <a:off x="492" y="1543"/>
                  <a:ext cx="734" cy="2"/>
                </a:xfrm>
                <a:prstGeom prst="rect">
                  <a:avLst/>
                </a:prstGeom>
                <a:solidFill>
                  <a:srgbClr val="8CB9B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2" name="Rectangle 998"/>
                <p:cNvSpPr>
                  <a:spLocks noChangeArrowheads="1"/>
                </p:cNvSpPr>
                <p:nvPr/>
              </p:nvSpPr>
              <p:spPr bwMode="auto">
                <a:xfrm>
                  <a:off x="492" y="1545"/>
                  <a:ext cx="734" cy="2"/>
                </a:xfrm>
                <a:prstGeom prst="rect">
                  <a:avLst/>
                </a:prstGeom>
                <a:solidFill>
                  <a:srgbClr val="88B4B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3" name="Rectangle 999"/>
                <p:cNvSpPr>
                  <a:spLocks noChangeArrowheads="1"/>
                </p:cNvSpPr>
                <p:nvPr/>
              </p:nvSpPr>
              <p:spPr bwMode="auto">
                <a:xfrm>
                  <a:off x="492" y="1547"/>
                  <a:ext cx="734" cy="2"/>
                </a:xfrm>
                <a:prstGeom prst="rect">
                  <a:avLst/>
                </a:prstGeom>
                <a:solidFill>
                  <a:srgbClr val="86B1A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4" name="Rectangle 1000"/>
                <p:cNvSpPr>
                  <a:spLocks noChangeArrowheads="1"/>
                </p:cNvSpPr>
                <p:nvPr/>
              </p:nvSpPr>
              <p:spPr bwMode="auto">
                <a:xfrm>
                  <a:off x="492" y="1549"/>
                  <a:ext cx="734" cy="2"/>
                </a:xfrm>
                <a:prstGeom prst="rect">
                  <a:avLst/>
                </a:prstGeom>
                <a:solidFill>
                  <a:srgbClr val="83ADA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5" name="Rectangle 1001"/>
                <p:cNvSpPr>
                  <a:spLocks noChangeArrowheads="1"/>
                </p:cNvSpPr>
                <p:nvPr/>
              </p:nvSpPr>
              <p:spPr bwMode="auto">
                <a:xfrm>
                  <a:off x="492" y="1551"/>
                  <a:ext cx="734" cy="2"/>
                </a:xfrm>
                <a:prstGeom prst="rect">
                  <a:avLst/>
                </a:prstGeom>
                <a:solidFill>
                  <a:srgbClr val="80A9A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6" name="Rectangle 1002"/>
                <p:cNvSpPr>
                  <a:spLocks noChangeArrowheads="1"/>
                </p:cNvSpPr>
                <p:nvPr/>
              </p:nvSpPr>
              <p:spPr bwMode="auto">
                <a:xfrm>
                  <a:off x="492" y="1553"/>
                  <a:ext cx="734" cy="2"/>
                </a:xfrm>
                <a:prstGeom prst="rect">
                  <a:avLst/>
                </a:prstGeom>
                <a:solidFill>
                  <a:srgbClr val="7DA6A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7" name="Rectangle 1003"/>
                <p:cNvSpPr>
                  <a:spLocks noChangeArrowheads="1"/>
                </p:cNvSpPr>
                <p:nvPr/>
              </p:nvSpPr>
              <p:spPr bwMode="auto">
                <a:xfrm>
                  <a:off x="492" y="1555"/>
                  <a:ext cx="734" cy="2"/>
                </a:xfrm>
                <a:prstGeom prst="rect">
                  <a:avLst/>
                </a:prstGeom>
                <a:solidFill>
                  <a:srgbClr val="7BA29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8" name="Rectangle 1004"/>
                <p:cNvSpPr>
                  <a:spLocks noChangeArrowheads="1"/>
                </p:cNvSpPr>
                <p:nvPr/>
              </p:nvSpPr>
              <p:spPr bwMode="auto">
                <a:xfrm>
                  <a:off x="492" y="1557"/>
                  <a:ext cx="734" cy="2"/>
                </a:xfrm>
                <a:prstGeom prst="rect">
                  <a:avLst/>
                </a:prstGeom>
                <a:solidFill>
                  <a:srgbClr val="789F9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9" name="Rectangle 1005"/>
                <p:cNvSpPr>
                  <a:spLocks noChangeArrowheads="1"/>
                </p:cNvSpPr>
                <p:nvPr/>
              </p:nvSpPr>
              <p:spPr bwMode="auto">
                <a:xfrm>
                  <a:off x="492" y="1559"/>
                  <a:ext cx="734" cy="2"/>
                </a:xfrm>
                <a:prstGeom prst="rect">
                  <a:avLst/>
                </a:prstGeom>
                <a:solidFill>
                  <a:srgbClr val="759B98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0" name="Rectangle 1006"/>
                <p:cNvSpPr>
                  <a:spLocks noChangeArrowheads="1"/>
                </p:cNvSpPr>
                <p:nvPr/>
              </p:nvSpPr>
              <p:spPr bwMode="auto">
                <a:xfrm>
                  <a:off x="492" y="1561"/>
                  <a:ext cx="734" cy="2"/>
                </a:xfrm>
                <a:prstGeom prst="rect">
                  <a:avLst/>
                </a:prstGeom>
                <a:solidFill>
                  <a:srgbClr val="73989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1" name="Rectangle 1007"/>
                <p:cNvSpPr>
                  <a:spLocks noChangeArrowheads="1"/>
                </p:cNvSpPr>
                <p:nvPr/>
              </p:nvSpPr>
              <p:spPr bwMode="auto">
                <a:xfrm>
                  <a:off x="492" y="1563"/>
                  <a:ext cx="734" cy="2"/>
                </a:xfrm>
                <a:prstGeom prst="rect">
                  <a:avLst/>
                </a:prstGeom>
                <a:solidFill>
                  <a:srgbClr val="71959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2" name="Rectangle 1008"/>
                <p:cNvSpPr>
                  <a:spLocks noChangeArrowheads="1"/>
                </p:cNvSpPr>
                <p:nvPr/>
              </p:nvSpPr>
              <p:spPr bwMode="auto">
                <a:xfrm>
                  <a:off x="492" y="1565"/>
                  <a:ext cx="734" cy="2"/>
                </a:xfrm>
                <a:prstGeom prst="rect">
                  <a:avLst/>
                </a:prstGeom>
                <a:solidFill>
                  <a:srgbClr val="6E928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3" name="Rectangle 1009"/>
                <p:cNvSpPr>
                  <a:spLocks noChangeArrowheads="1"/>
                </p:cNvSpPr>
                <p:nvPr/>
              </p:nvSpPr>
              <p:spPr bwMode="auto">
                <a:xfrm>
                  <a:off x="492" y="1567"/>
                  <a:ext cx="734" cy="2"/>
                </a:xfrm>
                <a:prstGeom prst="rect">
                  <a:avLst/>
                </a:prstGeom>
                <a:solidFill>
                  <a:srgbClr val="6C8E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4" name="Rectangle 1010"/>
                <p:cNvSpPr>
                  <a:spLocks noChangeArrowheads="1"/>
                </p:cNvSpPr>
                <p:nvPr/>
              </p:nvSpPr>
              <p:spPr bwMode="auto">
                <a:xfrm>
                  <a:off x="492" y="1569"/>
                  <a:ext cx="734" cy="2"/>
                </a:xfrm>
                <a:prstGeom prst="rect">
                  <a:avLst/>
                </a:prstGeom>
                <a:solidFill>
                  <a:srgbClr val="6A8C8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5" name="Rectangle 1011"/>
                <p:cNvSpPr>
                  <a:spLocks noChangeArrowheads="1"/>
                </p:cNvSpPr>
                <p:nvPr/>
              </p:nvSpPr>
              <p:spPr bwMode="auto">
                <a:xfrm>
                  <a:off x="492" y="1571"/>
                  <a:ext cx="734" cy="2"/>
                </a:xfrm>
                <a:prstGeom prst="rect">
                  <a:avLst/>
                </a:prstGeom>
                <a:solidFill>
                  <a:srgbClr val="68898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6" name="Rectangle 1012"/>
                <p:cNvSpPr>
                  <a:spLocks noChangeArrowheads="1"/>
                </p:cNvSpPr>
                <p:nvPr/>
              </p:nvSpPr>
              <p:spPr bwMode="auto">
                <a:xfrm>
                  <a:off x="492" y="1573"/>
                  <a:ext cx="734" cy="2"/>
                </a:xfrm>
                <a:prstGeom prst="rect">
                  <a:avLst/>
                </a:prstGeom>
                <a:solidFill>
                  <a:srgbClr val="66878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7" name="Rectangle 1013"/>
                <p:cNvSpPr>
                  <a:spLocks noChangeArrowheads="1"/>
                </p:cNvSpPr>
                <p:nvPr/>
              </p:nvSpPr>
              <p:spPr bwMode="auto">
                <a:xfrm>
                  <a:off x="492" y="1575"/>
                  <a:ext cx="734" cy="2"/>
                </a:xfrm>
                <a:prstGeom prst="rect">
                  <a:avLst/>
                </a:prstGeom>
                <a:solidFill>
                  <a:srgbClr val="64848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8" name="Rectangle 1014"/>
                <p:cNvSpPr>
                  <a:spLocks noChangeArrowheads="1"/>
                </p:cNvSpPr>
                <p:nvPr/>
              </p:nvSpPr>
              <p:spPr bwMode="auto">
                <a:xfrm>
                  <a:off x="492" y="1577"/>
                  <a:ext cx="734" cy="2"/>
                </a:xfrm>
                <a:prstGeom prst="rect">
                  <a:avLst/>
                </a:prstGeom>
                <a:solidFill>
                  <a:srgbClr val="6382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9" name="Rectangle 1015"/>
                <p:cNvSpPr>
                  <a:spLocks noChangeArrowheads="1"/>
                </p:cNvSpPr>
                <p:nvPr/>
              </p:nvSpPr>
              <p:spPr bwMode="auto">
                <a:xfrm>
                  <a:off x="492" y="1579"/>
                  <a:ext cx="734" cy="2"/>
                </a:xfrm>
                <a:prstGeom prst="rect">
                  <a:avLst/>
                </a:prstGeom>
                <a:solidFill>
                  <a:srgbClr val="61807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0" name="Rectangle 1016"/>
                <p:cNvSpPr>
                  <a:spLocks noChangeArrowheads="1"/>
                </p:cNvSpPr>
                <p:nvPr/>
              </p:nvSpPr>
              <p:spPr bwMode="auto">
                <a:xfrm>
                  <a:off x="492" y="1581"/>
                  <a:ext cx="734" cy="2"/>
                </a:xfrm>
                <a:prstGeom prst="rect">
                  <a:avLst/>
                </a:prstGeom>
                <a:solidFill>
                  <a:srgbClr val="5F7E7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1" name="Rectangle 1017"/>
                <p:cNvSpPr>
                  <a:spLocks noChangeArrowheads="1"/>
                </p:cNvSpPr>
                <p:nvPr/>
              </p:nvSpPr>
              <p:spPr bwMode="auto">
                <a:xfrm>
                  <a:off x="492" y="1583"/>
                  <a:ext cx="734" cy="2"/>
                </a:xfrm>
                <a:prstGeom prst="rect">
                  <a:avLst/>
                </a:prstGeom>
                <a:solidFill>
                  <a:srgbClr val="5E7C7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2" name="Rectangle 1018"/>
                <p:cNvSpPr>
                  <a:spLocks noChangeArrowheads="1"/>
                </p:cNvSpPr>
                <p:nvPr/>
              </p:nvSpPr>
              <p:spPr bwMode="auto">
                <a:xfrm>
                  <a:off x="492" y="1585"/>
                  <a:ext cx="734" cy="2"/>
                </a:xfrm>
                <a:prstGeom prst="rect">
                  <a:avLst/>
                </a:prstGeom>
                <a:solidFill>
                  <a:srgbClr val="5D7B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3" name="Rectangle 1019"/>
                <p:cNvSpPr>
                  <a:spLocks noChangeArrowheads="1"/>
                </p:cNvSpPr>
                <p:nvPr/>
              </p:nvSpPr>
              <p:spPr bwMode="auto">
                <a:xfrm>
                  <a:off x="492" y="1587"/>
                  <a:ext cx="734" cy="2"/>
                </a:xfrm>
                <a:prstGeom prst="rect">
                  <a:avLst/>
                </a:prstGeom>
                <a:solidFill>
                  <a:srgbClr val="5C797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4" name="Rectangle 1020"/>
                <p:cNvSpPr>
                  <a:spLocks noChangeArrowheads="1"/>
                </p:cNvSpPr>
                <p:nvPr/>
              </p:nvSpPr>
              <p:spPr bwMode="auto">
                <a:xfrm>
                  <a:off x="492" y="1589"/>
                  <a:ext cx="734" cy="2"/>
                </a:xfrm>
                <a:prstGeom prst="rect">
                  <a:avLst/>
                </a:prstGeom>
                <a:solidFill>
                  <a:srgbClr val="5B787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5" name="Rectangle 1021"/>
                <p:cNvSpPr>
                  <a:spLocks noChangeArrowheads="1"/>
                </p:cNvSpPr>
                <p:nvPr/>
              </p:nvSpPr>
              <p:spPr bwMode="auto">
                <a:xfrm>
                  <a:off x="492" y="1591"/>
                  <a:ext cx="734" cy="2"/>
                </a:xfrm>
                <a:prstGeom prst="rect">
                  <a:avLst/>
                </a:prstGeom>
                <a:solidFill>
                  <a:srgbClr val="5A777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6" name="Rectangle 1022"/>
                <p:cNvSpPr>
                  <a:spLocks noChangeArrowheads="1"/>
                </p:cNvSpPr>
                <p:nvPr/>
              </p:nvSpPr>
              <p:spPr bwMode="auto">
                <a:xfrm>
                  <a:off x="492" y="1593"/>
                  <a:ext cx="734" cy="2"/>
                </a:xfrm>
                <a:prstGeom prst="rect">
                  <a:avLst/>
                </a:prstGeom>
                <a:solidFill>
                  <a:srgbClr val="59767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7" name="Rectangle 1023"/>
                <p:cNvSpPr>
                  <a:spLocks noChangeArrowheads="1"/>
                </p:cNvSpPr>
                <p:nvPr/>
              </p:nvSpPr>
              <p:spPr bwMode="auto">
                <a:xfrm>
                  <a:off x="492" y="1595"/>
                  <a:ext cx="734" cy="2"/>
                </a:xfrm>
                <a:prstGeom prst="rect">
                  <a:avLst/>
                </a:prstGeom>
                <a:solidFill>
                  <a:srgbClr val="59757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3344" name="Oval 1025"/>
              <p:cNvSpPr>
                <a:spLocks noChangeArrowheads="1"/>
              </p:cNvSpPr>
              <p:nvPr/>
            </p:nvSpPr>
            <p:spPr bwMode="auto">
              <a:xfrm>
                <a:off x="492" y="1358"/>
                <a:ext cx="733" cy="238"/>
              </a:xfrm>
              <a:prstGeom prst="ellips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3095" name="Rectangle 1027"/>
            <p:cNvSpPr>
              <a:spLocks noChangeArrowheads="1"/>
            </p:cNvSpPr>
            <p:nvPr/>
          </p:nvSpPr>
          <p:spPr bwMode="auto">
            <a:xfrm>
              <a:off x="571" y="1397"/>
              <a:ext cx="582" cy="2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b="1"/>
                <a:t>Supplier</a:t>
              </a:r>
              <a:endParaRPr lang="en-US" sz="2200">
                <a:latin typeface="Book Antiqua" pitchFamily="18" charset="0"/>
              </a:endParaRPr>
            </a:p>
          </p:txBody>
        </p:sp>
        <p:grpSp>
          <p:nvGrpSpPr>
            <p:cNvPr id="13" name="Group 1273"/>
            <p:cNvGrpSpPr>
              <a:grpSpLocks/>
            </p:cNvGrpSpPr>
            <p:nvPr/>
          </p:nvGrpSpPr>
          <p:grpSpPr bwMode="auto">
            <a:xfrm>
              <a:off x="492" y="2547"/>
              <a:ext cx="698" cy="239"/>
              <a:chOff x="492" y="2547"/>
              <a:chExt cx="698" cy="239"/>
            </a:xfrm>
          </p:grpSpPr>
          <p:grpSp>
            <p:nvGrpSpPr>
              <p:cNvPr id="14" name="Group 1271"/>
              <p:cNvGrpSpPr>
                <a:grpSpLocks/>
              </p:cNvGrpSpPr>
              <p:nvPr/>
            </p:nvGrpSpPr>
            <p:grpSpPr bwMode="auto">
              <a:xfrm>
                <a:off x="492" y="2547"/>
                <a:ext cx="698" cy="239"/>
                <a:chOff x="492" y="2547"/>
                <a:chExt cx="698" cy="239"/>
              </a:xfrm>
            </p:grpSpPr>
            <p:grpSp>
              <p:nvGrpSpPr>
                <p:cNvPr id="15" name="Group 1228"/>
                <p:cNvGrpSpPr>
                  <a:grpSpLocks/>
                </p:cNvGrpSpPr>
                <p:nvPr/>
              </p:nvGrpSpPr>
              <p:grpSpPr bwMode="auto">
                <a:xfrm>
                  <a:off x="492" y="2547"/>
                  <a:ext cx="698" cy="239"/>
                  <a:chOff x="492" y="2547"/>
                  <a:chExt cx="698" cy="239"/>
                </a:xfrm>
              </p:grpSpPr>
              <p:sp>
                <p:nvSpPr>
                  <p:cNvPr id="13143" name="Rectangle 10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7"/>
                    <a:ext cx="698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4" name="Rectangle 10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9"/>
                    <a:ext cx="698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5" name="Rectangle 10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1"/>
                    <a:ext cx="698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6" name="Rectangle 10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3"/>
                    <a:ext cx="698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7" name="Rectangle 10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5"/>
                    <a:ext cx="698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8" name="Rectangle 10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7"/>
                    <a:ext cx="698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9" name="Rectangle 10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9"/>
                    <a:ext cx="698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0" name="Rectangle 10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1"/>
                    <a:ext cx="698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1" name="Rectangle 10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3"/>
                    <a:ext cx="698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2" name="Rectangle 10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5"/>
                    <a:ext cx="698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3" name="Rectangle 10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7"/>
                    <a:ext cx="698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4" name="Rectangle 10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9"/>
                    <a:ext cx="698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5" name="Rectangle 10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1"/>
                    <a:ext cx="698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6" name="Rectangle 10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3"/>
                    <a:ext cx="698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7" name="Rectangle 10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5"/>
                    <a:ext cx="698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8" name="Rectangle 10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7"/>
                    <a:ext cx="698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9" name="Rectangle 10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9"/>
                    <a:ext cx="698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0" name="Rectangle 10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1"/>
                    <a:ext cx="698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1" name="Rectangle 10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3"/>
                    <a:ext cx="698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2" name="Rectangle 10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5"/>
                    <a:ext cx="698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3" name="Rectangle 104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7"/>
                    <a:ext cx="698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4" name="Rectangle 10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9"/>
                    <a:ext cx="698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5" name="Rectangle 10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1"/>
                    <a:ext cx="698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6" name="Rectangle 10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3"/>
                    <a:ext cx="698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7" name="Rectangle 10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5"/>
                    <a:ext cx="698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8" name="Rectangle 10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7"/>
                    <a:ext cx="698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9" name="Rectangle 10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9"/>
                    <a:ext cx="698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0" name="Rectangle 10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1"/>
                    <a:ext cx="698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1" name="Rectangle 10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3"/>
                    <a:ext cx="698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2" name="Rectangle 10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5"/>
                    <a:ext cx="698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3" name="Rectangle 10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7"/>
                    <a:ext cx="698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4" name="Rectangle 10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9"/>
                    <a:ext cx="698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5" name="Rectangle 10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1"/>
                    <a:ext cx="698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6" name="Rectangle 10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3"/>
                    <a:ext cx="698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7" name="Rectangle 10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5"/>
                    <a:ext cx="698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8" name="Rectangle 10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7"/>
                    <a:ext cx="698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9" name="Rectangle 10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9"/>
                    <a:ext cx="698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0" name="Rectangle 10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1"/>
                    <a:ext cx="698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1" name="Rectangle 10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3"/>
                    <a:ext cx="698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2" name="Rectangle 10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5"/>
                    <a:ext cx="698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3" name="Rectangle 10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7"/>
                    <a:ext cx="698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4" name="Rectangle 10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9"/>
                    <a:ext cx="698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5" name="Rectangle 10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1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6" name="Rectangle 10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3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7" name="Rectangle 10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5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8" name="Rectangle 10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7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9" name="Rectangle 10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9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0" name="Rectangle 10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1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1" name="Rectangle 10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3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2" name="Rectangle 10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5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3" name="Rectangle 10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7"/>
                    <a:ext cx="698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4" name="Rectangle 10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9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5" name="Rectangle 10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6" name="Rectangle 10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3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7" name="Rectangle 10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5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8" name="Rectangle 10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7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9" name="Rectangle 10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9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0" name="Rectangle 10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1" name="Rectangle 10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3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2" name="Rectangle 10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5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3" name="Rectangle 10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7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4" name="Rectangle 10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9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5" name="Rectangle 10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6" name="Rectangle 10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3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7" name="Rectangle 10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5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8" name="Rectangle 10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7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9" name="Rectangle 10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9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0" name="Rectangle 10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1" name="Rectangle 10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3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2" name="Rectangle 10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5"/>
                    <a:ext cx="698" cy="1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3" name="Rectangle 10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6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4" name="Rectangle 10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8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5" name="Rectangle 11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0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6" name="Rectangle 110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2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7" name="Rectangle 11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4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8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6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9" name="Rectangle 11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8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0" name="Rectangle 11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0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1" name="Rectangle 11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2"/>
                    <a:ext cx="698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2" name="Rectangle 11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4"/>
                    <a:ext cx="698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3" name="Rectangle 11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6"/>
                    <a:ext cx="698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4" name="Rectangle 11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8"/>
                    <a:ext cx="698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5" name="Rectangle 11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0"/>
                    <a:ext cx="698" cy="2"/>
                  </a:xfrm>
                  <a:prstGeom prst="rect">
                    <a:avLst/>
                  </a:prstGeom>
                  <a:solidFill>
                    <a:srgbClr val="A7DDD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6" name="Rectangle 11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2"/>
                    <a:ext cx="698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7" name="Rectangle 11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4"/>
                    <a:ext cx="698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8" name="Rectangle 11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6"/>
                    <a:ext cx="698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9" name="Rectangle 11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8"/>
                    <a:ext cx="698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0" name="Rectangle 11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0"/>
                    <a:ext cx="698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1" name="Rectangle 11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2"/>
                    <a:ext cx="698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2" name="Rectangle 11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4"/>
                    <a:ext cx="698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3" name="Rectangle 11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6"/>
                    <a:ext cx="698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4" name="Rectangle 11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8"/>
                    <a:ext cx="698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5" name="Rectangle 11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0"/>
                    <a:ext cx="698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6" name="Rectangle 11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2"/>
                    <a:ext cx="698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7" name="Rectangle 11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4"/>
                    <a:ext cx="698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8" name="Rectangle 11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6"/>
                    <a:ext cx="698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9" name="Rectangle 11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8"/>
                    <a:ext cx="698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0" name="Rectangle 11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0"/>
                    <a:ext cx="698" cy="2"/>
                  </a:xfrm>
                  <a:prstGeom prst="rect">
                    <a:avLst/>
                  </a:prstGeom>
                  <a:solidFill>
                    <a:srgbClr val="80A9A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1" name="Rectangle 11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2"/>
                    <a:ext cx="698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2" name="Rectangle 11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4"/>
                    <a:ext cx="698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3" name="Rectangle 11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6"/>
                    <a:ext cx="698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4" name="Rectangle 11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8"/>
                    <a:ext cx="698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5" name="Rectangle 11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0"/>
                    <a:ext cx="698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6" name="Rectangle 11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2"/>
                    <a:ext cx="698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7" name="Rectangle 11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4"/>
                    <a:ext cx="698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8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6"/>
                    <a:ext cx="698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9" name="Rectangle 11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8"/>
                    <a:ext cx="698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0" name="Rectangle 11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0"/>
                    <a:ext cx="698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1" name="Rectangle 11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2"/>
                    <a:ext cx="698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2" name="Rectangle 11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4"/>
                    <a:ext cx="698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3" name="Rectangle 11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6"/>
                    <a:ext cx="698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4" name="Rectangle 11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8"/>
                    <a:ext cx="698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5" name="Rectangle 11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0"/>
                    <a:ext cx="698" cy="2"/>
                  </a:xfrm>
                  <a:prstGeom prst="rect">
                    <a:avLst/>
                  </a:prstGeom>
                  <a:solidFill>
                    <a:srgbClr val="5F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6" name="Rectangle 11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2"/>
                    <a:ext cx="698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7" name="Rectangle 11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4"/>
                    <a:ext cx="698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8" name="Rectangle 11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6"/>
                    <a:ext cx="698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9" name="Rectangle 11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8"/>
                    <a:ext cx="698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0" name="Rectangle 11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80"/>
                    <a:ext cx="698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1" name="Rectangle 11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82"/>
                    <a:ext cx="698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2" name="Rectangle 11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84"/>
                    <a:ext cx="698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3" name="Freeform 1148"/>
                  <p:cNvSpPr>
                    <a:spLocks/>
                  </p:cNvSpPr>
                  <p:nvPr/>
                </p:nvSpPr>
                <p:spPr bwMode="auto">
                  <a:xfrm>
                    <a:off x="492" y="2547"/>
                    <a:ext cx="696" cy="237"/>
                  </a:xfrm>
                  <a:custGeom>
                    <a:avLst/>
                    <a:gdLst>
                      <a:gd name="T0" fmla="*/ 0 w 1393"/>
                      <a:gd name="T1" fmla="*/ 1 h 474"/>
                      <a:gd name="T2" fmla="*/ 0 w 1393"/>
                      <a:gd name="T3" fmla="*/ 1 h 474"/>
                      <a:gd name="T4" fmla="*/ 0 w 1393"/>
                      <a:gd name="T5" fmla="*/ 1 h 474"/>
                      <a:gd name="T6" fmla="*/ 0 w 1393"/>
                      <a:gd name="T7" fmla="*/ 1 h 474"/>
                      <a:gd name="T8" fmla="*/ 0 w 1393"/>
                      <a:gd name="T9" fmla="*/ 1 h 474"/>
                      <a:gd name="T10" fmla="*/ 0 w 1393"/>
                      <a:gd name="T11" fmla="*/ 1 h 474"/>
                      <a:gd name="T12" fmla="*/ 0 w 1393"/>
                      <a:gd name="T13" fmla="*/ 1 h 474"/>
                      <a:gd name="T14" fmla="*/ 0 w 1393"/>
                      <a:gd name="T15" fmla="*/ 1 h 474"/>
                      <a:gd name="T16" fmla="*/ 0 w 1393"/>
                      <a:gd name="T17" fmla="*/ 1 h 474"/>
                      <a:gd name="T18" fmla="*/ 0 w 1393"/>
                      <a:gd name="T19" fmla="*/ 1 h 474"/>
                      <a:gd name="T20" fmla="*/ 0 w 1393"/>
                      <a:gd name="T21" fmla="*/ 1 h 474"/>
                      <a:gd name="T22" fmla="*/ 0 w 1393"/>
                      <a:gd name="T23" fmla="*/ 1 h 474"/>
                      <a:gd name="T24" fmla="*/ 0 w 1393"/>
                      <a:gd name="T25" fmla="*/ 1 h 474"/>
                      <a:gd name="T26" fmla="*/ 0 w 1393"/>
                      <a:gd name="T27" fmla="*/ 1 h 474"/>
                      <a:gd name="T28" fmla="*/ 0 w 1393"/>
                      <a:gd name="T29" fmla="*/ 1 h 474"/>
                      <a:gd name="T30" fmla="*/ 0 w 1393"/>
                      <a:gd name="T31" fmla="*/ 1 h 474"/>
                      <a:gd name="T32" fmla="*/ 0 w 1393"/>
                      <a:gd name="T33" fmla="*/ 1 h 474"/>
                      <a:gd name="T34" fmla="*/ 0 w 1393"/>
                      <a:gd name="T35" fmla="*/ 1 h 474"/>
                      <a:gd name="T36" fmla="*/ 0 w 1393"/>
                      <a:gd name="T37" fmla="*/ 1 h 474"/>
                      <a:gd name="T38" fmla="*/ 0 w 1393"/>
                      <a:gd name="T39" fmla="*/ 1 h 474"/>
                      <a:gd name="T40" fmla="*/ 0 w 1393"/>
                      <a:gd name="T41" fmla="*/ 1 h 474"/>
                      <a:gd name="T42" fmla="*/ 0 w 1393"/>
                      <a:gd name="T43" fmla="*/ 1 h 474"/>
                      <a:gd name="T44" fmla="*/ 0 w 1393"/>
                      <a:gd name="T45" fmla="*/ 1 h 474"/>
                      <a:gd name="T46" fmla="*/ 0 w 1393"/>
                      <a:gd name="T47" fmla="*/ 1 h 474"/>
                      <a:gd name="T48" fmla="*/ 0 w 1393"/>
                      <a:gd name="T49" fmla="*/ 1 h 474"/>
                      <a:gd name="T50" fmla="*/ 0 w 1393"/>
                      <a:gd name="T51" fmla="*/ 1 h 474"/>
                      <a:gd name="T52" fmla="*/ 0 w 1393"/>
                      <a:gd name="T53" fmla="*/ 1 h 474"/>
                      <a:gd name="T54" fmla="*/ 0 w 1393"/>
                      <a:gd name="T55" fmla="*/ 1 h 474"/>
                      <a:gd name="T56" fmla="*/ 0 w 1393"/>
                      <a:gd name="T57" fmla="*/ 1 h 474"/>
                      <a:gd name="T58" fmla="*/ 0 w 1393"/>
                      <a:gd name="T59" fmla="*/ 1 h 474"/>
                      <a:gd name="T60" fmla="*/ 0 w 1393"/>
                      <a:gd name="T61" fmla="*/ 1 h 474"/>
                      <a:gd name="T62" fmla="*/ 0 w 1393"/>
                      <a:gd name="T63" fmla="*/ 1 h 47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393"/>
                      <a:gd name="T97" fmla="*/ 0 h 474"/>
                      <a:gd name="T98" fmla="*/ 1393 w 1393"/>
                      <a:gd name="T99" fmla="*/ 474 h 474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393" h="474">
                        <a:moveTo>
                          <a:pt x="697" y="0"/>
                        </a:moveTo>
                        <a:lnTo>
                          <a:pt x="625" y="2"/>
                        </a:lnTo>
                        <a:lnTo>
                          <a:pt x="557" y="4"/>
                        </a:lnTo>
                        <a:lnTo>
                          <a:pt x="490" y="10"/>
                        </a:lnTo>
                        <a:lnTo>
                          <a:pt x="426" y="18"/>
                        </a:lnTo>
                        <a:lnTo>
                          <a:pt x="364" y="28"/>
                        </a:lnTo>
                        <a:lnTo>
                          <a:pt x="307" y="40"/>
                        </a:lnTo>
                        <a:lnTo>
                          <a:pt x="255" y="54"/>
                        </a:lnTo>
                        <a:lnTo>
                          <a:pt x="205" y="70"/>
                        </a:lnTo>
                        <a:lnTo>
                          <a:pt x="159" y="86"/>
                        </a:lnTo>
                        <a:lnTo>
                          <a:pt x="120" y="104"/>
                        </a:lnTo>
                        <a:lnTo>
                          <a:pt x="84" y="124"/>
                        </a:lnTo>
                        <a:lnTo>
                          <a:pt x="56" y="146"/>
                        </a:lnTo>
                        <a:lnTo>
                          <a:pt x="32" y="168"/>
                        </a:lnTo>
                        <a:lnTo>
                          <a:pt x="14" y="189"/>
                        </a:lnTo>
                        <a:lnTo>
                          <a:pt x="4" y="213"/>
                        </a:lnTo>
                        <a:lnTo>
                          <a:pt x="0" y="237"/>
                        </a:lnTo>
                        <a:lnTo>
                          <a:pt x="4" y="261"/>
                        </a:lnTo>
                        <a:lnTo>
                          <a:pt x="14" y="285"/>
                        </a:lnTo>
                        <a:lnTo>
                          <a:pt x="32" y="309"/>
                        </a:lnTo>
                        <a:lnTo>
                          <a:pt x="56" y="329"/>
                        </a:lnTo>
                        <a:lnTo>
                          <a:pt x="84" y="351"/>
                        </a:lnTo>
                        <a:lnTo>
                          <a:pt x="120" y="371"/>
                        </a:lnTo>
                        <a:lnTo>
                          <a:pt x="159" y="388"/>
                        </a:lnTo>
                        <a:lnTo>
                          <a:pt x="205" y="404"/>
                        </a:lnTo>
                        <a:lnTo>
                          <a:pt x="255" y="420"/>
                        </a:lnTo>
                        <a:lnTo>
                          <a:pt x="307" y="434"/>
                        </a:lnTo>
                        <a:lnTo>
                          <a:pt x="364" y="446"/>
                        </a:lnTo>
                        <a:lnTo>
                          <a:pt x="426" y="456"/>
                        </a:lnTo>
                        <a:lnTo>
                          <a:pt x="490" y="464"/>
                        </a:lnTo>
                        <a:lnTo>
                          <a:pt x="557" y="470"/>
                        </a:lnTo>
                        <a:lnTo>
                          <a:pt x="625" y="472"/>
                        </a:lnTo>
                        <a:lnTo>
                          <a:pt x="697" y="474"/>
                        </a:lnTo>
                        <a:lnTo>
                          <a:pt x="768" y="472"/>
                        </a:lnTo>
                        <a:lnTo>
                          <a:pt x="836" y="470"/>
                        </a:lnTo>
                        <a:lnTo>
                          <a:pt x="904" y="464"/>
                        </a:lnTo>
                        <a:lnTo>
                          <a:pt x="967" y="456"/>
                        </a:lnTo>
                        <a:lnTo>
                          <a:pt x="1029" y="446"/>
                        </a:lnTo>
                        <a:lnTo>
                          <a:pt x="1087" y="434"/>
                        </a:lnTo>
                        <a:lnTo>
                          <a:pt x="1141" y="420"/>
                        </a:lnTo>
                        <a:lnTo>
                          <a:pt x="1188" y="404"/>
                        </a:lnTo>
                        <a:lnTo>
                          <a:pt x="1234" y="388"/>
                        </a:lnTo>
                        <a:lnTo>
                          <a:pt x="1274" y="371"/>
                        </a:lnTo>
                        <a:lnTo>
                          <a:pt x="1310" y="351"/>
                        </a:lnTo>
                        <a:lnTo>
                          <a:pt x="1338" y="329"/>
                        </a:lnTo>
                        <a:lnTo>
                          <a:pt x="1362" y="309"/>
                        </a:lnTo>
                        <a:lnTo>
                          <a:pt x="1379" y="285"/>
                        </a:lnTo>
                        <a:lnTo>
                          <a:pt x="1389" y="261"/>
                        </a:lnTo>
                        <a:lnTo>
                          <a:pt x="1393" y="237"/>
                        </a:lnTo>
                        <a:lnTo>
                          <a:pt x="1389" y="213"/>
                        </a:lnTo>
                        <a:lnTo>
                          <a:pt x="1379" y="189"/>
                        </a:lnTo>
                        <a:lnTo>
                          <a:pt x="1362" y="168"/>
                        </a:lnTo>
                        <a:lnTo>
                          <a:pt x="1338" y="146"/>
                        </a:lnTo>
                        <a:lnTo>
                          <a:pt x="1310" y="124"/>
                        </a:lnTo>
                        <a:lnTo>
                          <a:pt x="1274" y="104"/>
                        </a:lnTo>
                        <a:lnTo>
                          <a:pt x="1234" y="86"/>
                        </a:lnTo>
                        <a:lnTo>
                          <a:pt x="1188" y="70"/>
                        </a:lnTo>
                        <a:lnTo>
                          <a:pt x="1141" y="54"/>
                        </a:lnTo>
                        <a:lnTo>
                          <a:pt x="1087" y="40"/>
                        </a:lnTo>
                        <a:lnTo>
                          <a:pt x="1029" y="28"/>
                        </a:lnTo>
                        <a:lnTo>
                          <a:pt x="967" y="18"/>
                        </a:lnTo>
                        <a:lnTo>
                          <a:pt x="904" y="10"/>
                        </a:lnTo>
                        <a:lnTo>
                          <a:pt x="836" y="4"/>
                        </a:lnTo>
                        <a:lnTo>
                          <a:pt x="768" y="2"/>
                        </a:lnTo>
                        <a:lnTo>
                          <a:pt x="697" y="0"/>
                        </a:lnTo>
                        <a:close/>
                      </a:path>
                    </a:pathLst>
                  </a:custGeom>
                  <a:solidFill>
                    <a:srgbClr val="597573"/>
                  </a:solidFill>
                  <a:ln w="0">
                    <a:solidFill>
                      <a:srgbClr val="FFFFF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4" name="Oval 11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7"/>
                    <a:ext cx="697" cy="238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5" name="Rectangle 11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7"/>
                    <a:ext cx="698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6" name="Rectangle 11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9"/>
                    <a:ext cx="698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7" name="Rectangle 11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1"/>
                    <a:ext cx="698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8" name="Rectangle 11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3"/>
                    <a:ext cx="698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9" name="Rectangle 11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5"/>
                    <a:ext cx="698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0" name="Rectangle 11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7"/>
                    <a:ext cx="698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1" name="Rectangle 11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9"/>
                    <a:ext cx="698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2" name="Rectangle 11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1"/>
                    <a:ext cx="698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3" name="Rectangle 11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3"/>
                    <a:ext cx="698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4" name="Rectangle 11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5"/>
                    <a:ext cx="698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5" name="Rectangle 11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7"/>
                    <a:ext cx="698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6" name="Rectangle 11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9"/>
                    <a:ext cx="698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7" name="Rectangle 11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1"/>
                    <a:ext cx="698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8" name="Rectangle 11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3"/>
                    <a:ext cx="698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9" name="Rectangle 11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5"/>
                    <a:ext cx="698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0" name="Rectangle 11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7"/>
                    <a:ext cx="698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1" name="Rectangle 11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9"/>
                    <a:ext cx="698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2" name="Rectangle 11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1"/>
                    <a:ext cx="698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3" name="Rectangle 11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3"/>
                    <a:ext cx="698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4" name="Rectangle 11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5"/>
                    <a:ext cx="698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5" name="Rectangle 11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7"/>
                    <a:ext cx="698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6" name="Rectangle 11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9"/>
                    <a:ext cx="698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7" name="Rectangle 11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1"/>
                    <a:ext cx="698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8" name="Rectangle 11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3"/>
                    <a:ext cx="698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9" name="Rectangle 11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5"/>
                    <a:ext cx="698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0" name="Rectangle 11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7"/>
                    <a:ext cx="698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1" name="Rectangle 11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9"/>
                    <a:ext cx="698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2" name="Rectangle 11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1"/>
                    <a:ext cx="698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3" name="Rectangle 11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3"/>
                    <a:ext cx="698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4" name="Rectangle 11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5"/>
                    <a:ext cx="698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5" name="Rectangle 11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7"/>
                    <a:ext cx="698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6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9"/>
                    <a:ext cx="698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7" name="Rectangle 11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1"/>
                    <a:ext cx="698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8" name="Rectangle 11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3"/>
                    <a:ext cx="698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9" name="Rectangle 11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5"/>
                    <a:ext cx="698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0" name="Rectangle 11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7"/>
                    <a:ext cx="698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1" name="Rectangle 11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9"/>
                    <a:ext cx="698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2" name="Rectangle 11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1"/>
                    <a:ext cx="698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3" name="Rectangle 11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3"/>
                    <a:ext cx="698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4" name="Rectangle 11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5"/>
                    <a:ext cx="698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5" name="Rectangle 11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7"/>
                    <a:ext cx="698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6" name="Rectangle 11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9"/>
                    <a:ext cx="698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7" name="Rectangle 11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1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8" name="Rectangle 11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3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9" name="Rectangle 11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5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0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7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1" name="Rectangle 11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9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2" name="Rectangle 11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1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3" name="Rectangle 11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3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4" name="Rectangle 11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5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5" name="Rectangle 12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7"/>
                    <a:ext cx="698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6" name="Rectangle 120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9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7" name="Rectangle 12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8" name="Rectangle 12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3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9" name="Rectangle 12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5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0" name="Rectangle 12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7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1" name="Rectangle 12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9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2" name="Rectangle 12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3" name="Rectangle 12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3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4" name="Rectangle 12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5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5" name="Rectangle 12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7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6" name="Rectangle 12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9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7" name="Rectangle 12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8" name="Rectangle 12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3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9" name="Rectangle 12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5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0" name="Rectangle 12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7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1" name="Rectangle 12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9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2" name="Rectangle 12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3" name="Rectangle 12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3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4" name="Rectangle 12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5"/>
                    <a:ext cx="698" cy="1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5" name="Rectangle 12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6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6" name="Rectangle 12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8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7" name="Rectangle 12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0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8" name="Rectangle 12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2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9" name="Rectangle 12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4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40" name="Rectangle 12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6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41" name="Rectangle 12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8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42" name="Rectangle 12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0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sp>
              <p:nvSpPr>
                <p:cNvPr id="13101" name="Rectangle 1229"/>
                <p:cNvSpPr>
                  <a:spLocks noChangeArrowheads="1"/>
                </p:cNvSpPr>
                <p:nvPr/>
              </p:nvSpPr>
              <p:spPr bwMode="auto">
                <a:xfrm>
                  <a:off x="492" y="2702"/>
                  <a:ext cx="698" cy="2"/>
                </a:xfrm>
                <a:prstGeom prst="rect">
                  <a:avLst/>
                </a:prstGeom>
                <a:solidFill>
                  <a:srgbClr val="AFE8E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2" name="Rectangle 1230"/>
                <p:cNvSpPr>
                  <a:spLocks noChangeArrowheads="1"/>
                </p:cNvSpPr>
                <p:nvPr/>
              </p:nvSpPr>
              <p:spPr bwMode="auto">
                <a:xfrm>
                  <a:off x="492" y="2704"/>
                  <a:ext cx="698" cy="2"/>
                </a:xfrm>
                <a:prstGeom prst="rect">
                  <a:avLst/>
                </a:prstGeom>
                <a:solidFill>
                  <a:srgbClr val="ADE5E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3" name="Rectangle 1231"/>
                <p:cNvSpPr>
                  <a:spLocks noChangeArrowheads="1"/>
                </p:cNvSpPr>
                <p:nvPr/>
              </p:nvSpPr>
              <p:spPr bwMode="auto">
                <a:xfrm>
                  <a:off x="492" y="2706"/>
                  <a:ext cx="698" cy="2"/>
                </a:xfrm>
                <a:prstGeom prst="rect">
                  <a:avLst/>
                </a:prstGeom>
                <a:solidFill>
                  <a:srgbClr val="ACE3D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4" name="Rectangle 1232"/>
                <p:cNvSpPr>
                  <a:spLocks noChangeArrowheads="1"/>
                </p:cNvSpPr>
                <p:nvPr/>
              </p:nvSpPr>
              <p:spPr bwMode="auto">
                <a:xfrm>
                  <a:off x="492" y="2708"/>
                  <a:ext cx="698" cy="2"/>
                </a:xfrm>
                <a:prstGeom prst="rect">
                  <a:avLst/>
                </a:prstGeom>
                <a:solidFill>
                  <a:srgbClr val="AAE1D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5" name="Rectangle 1233"/>
                <p:cNvSpPr>
                  <a:spLocks noChangeArrowheads="1"/>
                </p:cNvSpPr>
                <p:nvPr/>
              </p:nvSpPr>
              <p:spPr bwMode="auto">
                <a:xfrm>
                  <a:off x="492" y="2710"/>
                  <a:ext cx="698" cy="2"/>
                </a:xfrm>
                <a:prstGeom prst="rect">
                  <a:avLst/>
                </a:prstGeom>
                <a:solidFill>
                  <a:srgbClr val="A7DDD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6" name="Rectangle 1234"/>
                <p:cNvSpPr>
                  <a:spLocks noChangeArrowheads="1"/>
                </p:cNvSpPr>
                <p:nvPr/>
              </p:nvSpPr>
              <p:spPr bwMode="auto">
                <a:xfrm>
                  <a:off x="492" y="2712"/>
                  <a:ext cx="698" cy="2"/>
                </a:xfrm>
                <a:prstGeom prst="rect">
                  <a:avLst/>
                </a:prstGeom>
                <a:solidFill>
                  <a:srgbClr val="A5DBD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7" name="Rectangle 1235"/>
                <p:cNvSpPr>
                  <a:spLocks noChangeArrowheads="1"/>
                </p:cNvSpPr>
                <p:nvPr/>
              </p:nvSpPr>
              <p:spPr bwMode="auto">
                <a:xfrm>
                  <a:off x="492" y="2714"/>
                  <a:ext cx="698" cy="2"/>
                </a:xfrm>
                <a:prstGeom prst="rect">
                  <a:avLst/>
                </a:prstGeom>
                <a:solidFill>
                  <a:srgbClr val="A3D8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8" name="Rectangle 1236"/>
                <p:cNvSpPr>
                  <a:spLocks noChangeArrowheads="1"/>
                </p:cNvSpPr>
                <p:nvPr/>
              </p:nvSpPr>
              <p:spPr bwMode="auto">
                <a:xfrm>
                  <a:off x="492" y="2716"/>
                  <a:ext cx="698" cy="2"/>
                </a:xfrm>
                <a:prstGeom prst="rect">
                  <a:avLst/>
                </a:prstGeom>
                <a:solidFill>
                  <a:srgbClr val="A1D5D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9" name="Rectangle 1237"/>
                <p:cNvSpPr>
                  <a:spLocks noChangeArrowheads="1"/>
                </p:cNvSpPr>
                <p:nvPr/>
              </p:nvSpPr>
              <p:spPr bwMode="auto">
                <a:xfrm>
                  <a:off x="492" y="2718"/>
                  <a:ext cx="698" cy="2"/>
                </a:xfrm>
                <a:prstGeom prst="rect">
                  <a:avLst/>
                </a:prstGeom>
                <a:solidFill>
                  <a:srgbClr val="9ED1C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0" name="Rectangle 1238"/>
                <p:cNvSpPr>
                  <a:spLocks noChangeArrowheads="1"/>
                </p:cNvSpPr>
                <p:nvPr/>
              </p:nvSpPr>
              <p:spPr bwMode="auto">
                <a:xfrm>
                  <a:off x="492" y="2720"/>
                  <a:ext cx="698" cy="2"/>
                </a:xfrm>
                <a:prstGeom prst="rect">
                  <a:avLst/>
                </a:prstGeom>
                <a:solidFill>
                  <a:srgbClr val="9CCEC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1" name="Rectangle 1239"/>
                <p:cNvSpPr>
                  <a:spLocks noChangeArrowheads="1"/>
                </p:cNvSpPr>
                <p:nvPr/>
              </p:nvSpPr>
              <p:spPr bwMode="auto">
                <a:xfrm>
                  <a:off x="492" y="2722"/>
                  <a:ext cx="698" cy="2"/>
                </a:xfrm>
                <a:prstGeom prst="rect">
                  <a:avLst/>
                </a:prstGeom>
                <a:solidFill>
                  <a:srgbClr val="99CBC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2" name="Rectangle 1240"/>
                <p:cNvSpPr>
                  <a:spLocks noChangeArrowheads="1"/>
                </p:cNvSpPr>
                <p:nvPr/>
              </p:nvSpPr>
              <p:spPr bwMode="auto">
                <a:xfrm>
                  <a:off x="492" y="2724"/>
                  <a:ext cx="698" cy="2"/>
                </a:xfrm>
                <a:prstGeom prst="rect">
                  <a:avLst/>
                </a:prstGeom>
                <a:solidFill>
                  <a:srgbClr val="97C7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3" name="Rectangle 1241"/>
                <p:cNvSpPr>
                  <a:spLocks noChangeArrowheads="1"/>
                </p:cNvSpPr>
                <p:nvPr/>
              </p:nvSpPr>
              <p:spPr bwMode="auto">
                <a:xfrm>
                  <a:off x="492" y="2726"/>
                  <a:ext cx="698" cy="2"/>
                </a:xfrm>
                <a:prstGeom prst="rect">
                  <a:avLst/>
                </a:prstGeom>
                <a:solidFill>
                  <a:srgbClr val="94C3B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4" name="Rectangle 1242"/>
                <p:cNvSpPr>
                  <a:spLocks noChangeArrowheads="1"/>
                </p:cNvSpPr>
                <p:nvPr/>
              </p:nvSpPr>
              <p:spPr bwMode="auto">
                <a:xfrm>
                  <a:off x="492" y="2728"/>
                  <a:ext cx="698" cy="2"/>
                </a:xfrm>
                <a:prstGeom prst="rect">
                  <a:avLst/>
                </a:prstGeom>
                <a:solidFill>
                  <a:srgbClr val="91C0B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5" name="Rectangle 1243"/>
                <p:cNvSpPr>
                  <a:spLocks noChangeArrowheads="1"/>
                </p:cNvSpPr>
                <p:nvPr/>
              </p:nvSpPr>
              <p:spPr bwMode="auto">
                <a:xfrm>
                  <a:off x="492" y="2730"/>
                  <a:ext cx="698" cy="2"/>
                </a:xfrm>
                <a:prstGeom prst="rect">
                  <a:avLst/>
                </a:prstGeom>
                <a:solidFill>
                  <a:srgbClr val="8EBCB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6" name="Rectangle 1244"/>
                <p:cNvSpPr>
                  <a:spLocks noChangeArrowheads="1"/>
                </p:cNvSpPr>
                <p:nvPr/>
              </p:nvSpPr>
              <p:spPr bwMode="auto">
                <a:xfrm>
                  <a:off x="492" y="2732"/>
                  <a:ext cx="698" cy="2"/>
                </a:xfrm>
                <a:prstGeom prst="rect">
                  <a:avLst/>
                </a:prstGeom>
                <a:solidFill>
                  <a:srgbClr val="8CB9B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7" name="Rectangle 1245"/>
                <p:cNvSpPr>
                  <a:spLocks noChangeArrowheads="1"/>
                </p:cNvSpPr>
                <p:nvPr/>
              </p:nvSpPr>
              <p:spPr bwMode="auto">
                <a:xfrm>
                  <a:off x="492" y="2734"/>
                  <a:ext cx="698" cy="2"/>
                </a:xfrm>
                <a:prstGeom prst="rect">
                  <a:avLst/>
                </a:prstGeom>
                <a:solidFill>
                  <a:srgbClr val="88B4B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8" name="Rectangle 1246"/>
                <p:cNvSpPr>
                  <a:spLocks noChangeArrowheads="1"/>
                </p:cNvSpPr>
                <p:nvPr/>
              </p:nvSpPr>
              <p:spPr bwMode="auto">
                <a:xfrm>
                  <a:off x="492" y="2736"/>
                  <a:ext cx="698" cy="2"/>
                </a:xfrm>
                <a:prstGeom prst="rect">
                  <a:avLst/>
                </a:prstGeom>
                <a:solidFill>
                  <a:srgbClr val="86B1A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9" name="Rectangle 1247"/>
                <p:cNvSpPr>
                  <a:spLocks noChangeArrowheads="1"/>
                </p:cNvSpPr>
                <p:nvPr/>
              </p:nvSpPr>
              <p:spPr bwMode="auto">
                <a:xfrm>
                  <a:off x="492" y="2738"/>
                  <a:ext cx="698" cy="2"/>
                </a:xfrm>
                <a:prstGeom prst="rect">
                  <a:avLst/>
                </a:prstGeom>
                <a:solidFill>
                  <a:srgbClr val="83ADA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0" name="Rectangle 1248"/>
                <p:cNvSpPr>
                  <a:spLocks noChangeArrowheads="1"/>
                </p:cNvSpPr>
                <p:nvPr/>
              </p:nvSpPr>
              <p:spPr bwMode="auto">
                <a:xfrm>
                  <a:off x="492" y="2740"/>
                  <a:ext cx="698" cy="2"/>
                </a:xfrm>
                <a:prstGeom prst="rect">
                  <a:avLst/>
                </a:prstGeom>
                <a:solidFill>
                  <a:srgbClr val="80A9A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1" name="Rectangle 1249"/>
                <p:cNvSpPr>
                  <a:spLocks noChangeArrowheads="1"/>
                </p:cNvSpPr>
                <p:nvPr/>
              </p:nvSpPr>
              <p:spPr bwMode="auto">
                <a:xfrm>
                  <a:off x="492" y="2742"/>
                  <a:ext cx="698" cy="2"/>
                </a:xfrm>
                <a:prstGeom prst="rect">
                  <a:avLst/>
                </a:prstGeom>
                <a:solidFill>
                  <a:srgbClr val="7DA6A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2" name="Rectangle 1250"/>
                <p:cNvSpPr>
                  <a:spLocks noChangeArrowheads="1"/>
                </p:cNvSpPr>
                <p:nvPr/>
              </p:nvSpPr>
              <p:spPr bwMode="auto">
                <a:xfrm>
                  <a:off x="492" y="2744"/>
                  <a:ext cx="698" cy="2"/>
                </a:xfrm>
                <a:prstGeom prst="rect">
                  <a:avLst/>
                </a:prstGeom>
                <a:solidFill>
                  <a:srgbClr val="7BA29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3" name="Rectangle 1251"/>
                <p:cNvSpPr>
                  <a:spLocks noChangeArrowheads="1"/>
                </p:cNvSpPr>
                <p:nvPr/>
              </p:nvSpPr>
              <p:spPr bwMode="auto">
                <a:xfrm>
                  <a:off x="492" y="2746"/>
                  <a:ext cx="698" cy="2"/>
                </a:xfrm>
                <a:prstGeom prst="rect">
                  <a:avLst/>
                </a:prstGeom>
                <a:solidFill>
                  <a:srgbClr val="789F9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4" name="Rectangle 1252"/>
                <p:cNvSpPr>
                  <a:spLocks noChangeArrowheads="1"/>
                </p:cNvSpPr>
                <p:nvPr/>
              </p:nvSpPr>
              <p:spPr bwMode="auto">
                <a:xfrm>
                  <a:off x="492" y="2748"/>
                  <a:ext cx="698" cy="2"/>
                </a:xfrm>
                <a:prstGeom prst="rect">
                  <a:avLst/>
                </a:prstGeom>
                <a:solidFill>
                  <a:srgbClr val="759B98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5" name="Rectangle 1253"/>
                <p:cNvSpPr>
                  <a:spLocks noChangeArrowheads="1"/>
                </p:cNvSpPr>
                <p:nvPr/>
              </p:nvSpPr>
              <p:spPr bwMode="auto">
                <a:xfrm>
                  <a:off x="492" y="2750"/>
                  <a:ext cx="698" cy="2"/>
                </a:xfrm>
                <a:prstGeom prst="rect">
                  <a:avLst/>
                </a:prstGeom>
                <a:solidFill>
                  <a:srgbClr val="73989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6" name="Rectangle 1254"/>
                <p:cNvSpPr>
                  <a:spLocks noChangeArrowheads="1"/>
                </p:cNvSpPr>
                <p:nvPr/>
              </p:nvSpPr>
              <p:spPr bwMode="auto">
                <a:xfrm>
                  <a:off x="492" y="2752"/>
                  <a:ext cx="698" cy="2"/>
                </a:xfrm>
                <a:prstGeom prst="rect">
                  <a:avLst/>
                </a:prstGeom>
                <a:solidFill>
                  <a:srgbClr val="71959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7" name="Rectangle 1255"/>
                <p:cNvSpPr>
                  <a:spLocks noChangeArrowheads="1"/>
                </p:cNvSpPr>
                <p:nvPr/>
              </p:nvSpPr>
              <p:spPr bwMode="auto">
                <a:xfrm>
                  <a:off x="492" y="2754"/>
                  <a:ext cx="698" cy="2"/>
                </a:xfrm>
                <a:prstGeom prst="rect">
                  <a:avLst/>
                </a:prstGeom>
                <a:solidFill>
                  <a:srgbClr val="6E928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8" name="Rectangle 1256"/>
                <p:cNvSpPr>
                  <a:spLocks noChangeArrowheads="1"/>
                </p:cNvSpPr>
                <p:nvPr/>
              </p:nvSpPr>
              <p:spPr bwMode="auto">
                <a:xfrm>
                  <a:off x="492" y="2756"/>
                  <a:ext cx="698" cy="2"/>
                </a:xfrm>
                <a:prstGeom prst="rect">
                  <a:avLst/>
                </a:prstGeom>
                <a:solidFill>
                  <a:srgbClr val="6C8E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9" name="Rectangle 1257"/>
                <p:cNvSpPr>
                  <a:spLocks noChangeArrowheads="1"/>
                </p:cNvSpPr>
                <p:nvPr/>
              </p:nvSpPr>
              <p:spPr bwMode="auto">
                <a:xfrm>
                  <a:off x="492" y="2758"/>
                  <a:ext cx="698" cy="2"/>
                </a:xfrm>
                <a:prstGeom prst="rect">
                  <a:avLst/>
                </a:prstGeom>
                <a:solidFill>
                  <a:srgbClr val="6A8C8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0" name="Rectangle 1258"/>
                <p:cNvSpPr>
                  <a:spLocks noChangeArrowheads="1"/>
                </p:cNvSpPr>
                <p:nvPr/>
              </p:nvSpPr>
              <p:spPr bwMode="auto">
                <a:xfrm>
                  <a:off x="492" y="2760"/>
                  <a:ext cx="698" cy="2"/>
                </a:xfrm>
                <a:prstGeom prst="rect">
                  <a:avLst/>
                </a:prstGeom>
                <a:solidFill>
                  <a:srgbClr val="68898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1" name="Rectangle 1259"/>
                <p:cNvSpPr>
                  <a:spLocks noChangeArrowheads="1"/>
                </p:cNvSpPr>
                <p:nvPr/>
              </p:nvSpPr>
              <p:spPr bwMode="auto">
                <a:xfrm>
                  <a:off x="492" y="2762"/>
                  <a:ext cx="698" cy="2"/>
                </a:xfrm>
                <a:prstGeom prst="rect">
                  <a:avLst/>
                </a:prstGeom>
                <a:solidFill>
                  <a:srgbClr val="66878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2" name="Rectangle 1260"/>
                <p:cNvSpPr>
                  <a:spLocks noChangeArrowheads="1"/>
                </p:cNvSpPr>
                <p:nvPr/>
              </p:nvSpPr>
              <p:spPr bwMode="auto">
                <a:xfrm>
                  <a:off x="492" y="2764"/>
                  <a:ext cx="698" cy="2"/>
                </a:xfrm>
                <a:prstGeom prst="rect">
                  <a:avLst/>
                </a:prstGeom>
                <a:solidFill>
                  <a:srgbClr val="64848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3" name="Rectangle 1261"/>
                <p:cNvSpPr>
                  <a:spLocks noChangeArrowheads="1"/>
                </p:cNvSpPr>
                <p:nvPr/>
              </p:nvSpPr>
              <p:spPr bwMode="auto">
                <a:xfrm>
                  <a:off x="492" y="2766"/>
                  <a:ext cx="698" cy="2"/>
                </a:xfrm>
                <a:prstGeom prst="rect">
                  <a:avLst/>
                </a:prstGeom>
                <a:solidFill>
                  <a:srgbClr val="6382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4" name="Rectangle 1262"/>
                <p:cNvSpPr>
                  <a:spLocks noChangeArrowheads="1"/>
                </p:cNvSpPr>
                <p:nvPr/>
              </p:nvSpPr>
              <p:spPr bwMode="auto">
                <a:xfrm>
                  <a:off x="492" y="2768"/>
                  <a:ext cx="698" cy="2"/>
                </a:xfrm>
                <a:prstGeom prst="rect">
                  <a:avLst/>
                </a:prstGeom>
                <a:solidFill>
                  <a:srgbClr val="61807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5" name="Rectangle 1263"/>
                <p:cNvSpPr>
                  <a:spLocks noChangeArrowheads="1"/>
                </p:cNvSpPr>
                <p:nvPr/>
              </p:nvSpPr>
              <p:spPr bwMode="auto">
                <a:xfrm>
                  <a:off x="492" y="2770"/>
                  <a:ext cx="698" cy="2"/>
                </a:xfrm>
                <a:prstGeom prst="rect">
                  <a:avLst/>
                </a:prstGeom>
                <a:solidFill>
                  <a:srgbClr val="5F7E7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6" name="Rectangle 1264"/>
                <p:cNvSpPr>
                  <a:spLocks noChangeArrowheads="1"/>
                </p:cNvSpPr>
                <p:nvPr/>
              </p:nvSpPr>
              <p:spPr bwMode="auto">
                <a:xfrm>
                  <a:off x="492" y="2772"/>
                  <a:ext cx="698" cy="2"/>
                </a:xfrm>
                <a:prstGeom prst="rect">
                  <a:avLst/>
                </a:prstGeom>
                <a:solidFill>
                  <a:srgbClr val="5E7C7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7" name="Rectangle 1265"/>
                <p:cNvSpPr>
                  <a:spLocks noChangeArrowheads="1"/>
                </p:cNvSpPr>
                <p:nvPr/>
              </p:nvSpPr>
              <p:spPr bwMode="auto">
                <a:xfrm>
                  <a:off x="492" y="2774"/>
                  <a:ext cx="698" cy="2"/>
                </a:xfrm>
                <a:prstGeom prst="rect">
                  <a:avLst/>
                </a:prstGeom>
                <a:solidFill>
                  <a:srgbClr val="5D7B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8" name="Rectangle 1266"/>
                <p:cNvSpPr>
                  <a:spLocks noChangeArrowheads="1"/>
                </p:cNvSpPr>
                <p:nvPr/>
              </p:nvSpPr>
              <p:spPr bwMode="auto">
                <a:xfrm>
                  <a:off x="492" y="2776"/>
                  <a:ext cx="698" cy="2"/>
                </a:xfrm>
                <a:prstGeom prst="rect">
                  <a:avLst/>
                </a:prstGeom>
                <a:solidFill>
                  <a:srgbClr val="5C797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9" name="Rectangle 1267"/>
                <p:cNvSpPr>
                  <a:spLocks noChangeArrowheads="1"/>
                </p:cNvSpPr>
                <p:nvPr/>
              </p:nvSpPr>
              <p:spPr bwMode="auto">
                <a:xfrm>
                  <a:off x="492" y="2778"/>
                  <a:ext cx="698" cy="2"/>
                </a:xfrm>
                <a:prstGeom prst="rect">
                  <a:avLst/>
                </a:prstGeom>
                <a:solidFill>
                  <a:srgbClr val="5B787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40" name="Rectangle 1268"/>
                <p:cNvSpPr>
                  <a:spLocks noChangeArrowheads="1"/>
                </p:cNvSpPr>
                <p:nvPr/>
              </p:nvSpPr>
              <p:spPr bwMode="auto">
                <a:xfrm>
                  <a:off x="492" y="2780"/>
                  <a:ext cx="698" cy="2"/>
                </a:xfrm>
                <a:prstGeom prst="rect">
                  <a:avLst/>
                </a:prstGeom>
                <a:solidFill>
                  <a:srgbClr val="5A777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41" name="Rectangle 1269"/>
                <p:cNvSpPr>
                  <a:spLocks noChangeArrowheads="1"/>
                </p:cNvSpPr>
                <p:nvPr/>
              </p:nvSpPr>
              <p:spPr bwMode="auto">
                <a:xfrm>
                  <a:off x="492" y="2782"/>
                  <a:ext cx="698" cy="2"/>
                </a:xfrm>
                <a:prstGeom prst="rect">
                  <a:avLst/>
                </a:prstGeom>
                <a:solidFill>
                  <a:srgbClr val="59767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42" name="Rectangle 1270"/>
                <p:cNvSpPr>
                  <a:spLocks noChangeArrowheads="1"/>
                </p:cNvSpPr>
                <p:nvPr/>
              </p:nvSpPr>
              <p:spPr bwMode="auto">
                <a:xfrm>
                  <a:off x="492" y="2784"/>
                  <a:ext cx="698" cy="2"/>
                </a:xfrm>
                <a:prstGeom prst="rect">
                  <a:avLst/>
                </a:prstGeom>
                <a:solidFill>
                  <a:srgbClr val="59757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3099" name="Oval 1272"/>
              <p:cNvSpPr>
                <a:spLocks noChangeArrowheads="1"/>
              </p:cNvSpPr>
              <p:nvPr/>
            </p:nvSpPr>
            <p:spPr bwMode="auto">
              <a:xfrm>
                <a:off x="492" y="2547"/>
                <a:ext cx="697" cy="238"/>
              </a:xfrm>
              <a:prstGeom prst="ellips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3097" name="Rectangle 1274"/>
            <p:cNvSpPr>
              <a:spLocks noChangeArrowheads="1"/>
            </p:cNvSpPr>
            <p:nvPr/>
          </p:nvSpPr>
          <p:spPr bwMode="auto">
            <a:xfrm>
              <a:off x="553" y="2586"/>
              <a:ext cx="582" cy="2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b="1"/>
                <a:t>Supplier</a:t>
              </a: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6" name="Group 1468"/>
          <p:cNvGrpSpPr>
            <a:grpSpLocks/>
          </p:cNvGrpSpPr>
          <p:nvPr/>
        </p:nvGrpSpPr>
        <p:grpSpPr bwMode="auto">
          <a:xfrm>
            <a:off x="2301875" y="4103688"/>
            <a:ext cx="742950" cy="857250"/>
            <a:chOff x="1436" y="2576"/>
            <a:chExt cx="468" cy="540"/>
          </a:xfrm>
        </p:grpSpPr>
        <p:sp>
          <p:nvSpPr>
            <p:cNvPr id="12902" name="Freeform 1276"/>
            <p:cNvSpPr>
              <a:spLocks/>
            </p:cNvSpPr>
            <p:nvPr/>
          </p:nvSpPr>
          <p:spPr bwMode="auto">
            <a:xfrm>
              <a:off x="1480" y="2637"/>
              <a:ext cx="421" cy="247"/>
            </a:xfrm>
            <a:custGeom>
              <a:avLst/>
              <a:gdLst>
                <a:gd name="T0" fmla="*/ 0 w 1263"/>
                <a:gd name="T1" fmla="*/ 0 h 741"/>
                <a:gd name="T2" fmla="*/ 0 w 1263"/>
                <a:gd name="T3" fmla="*/ 0 h 741"/>
                <a:gd name="T4" fmla="*/ 0 w 1263"/>
                <a:gd name="T5" fmla="*/ 0 h 741"/>
                <a:gd name="T6" fmla="*/ 0 w 1263"/>
                <a:gd name="T7" fmla="*/ 0 h 741"/>
                <a:gd name="T8" fmla="*/ 0 w 1263"/>
                <a:gd name="T9" fmla="*/ 0 h 741"/>
                <a:gd name="T10" fmla="*/ 0 w 1263"/>
                <a:gd name="T11" fmla="*/ 0 h 741"/>
                <a:gd name="T12" fmla="*/ 0 w 1263"/>
                <a:gd name="T13" fmla="*/ 0 h 741"/>
                <a:gd name="T14" fmla="*/ 0 w 1263"/>
                <a:gd name="T15" fmla="*/ 0 h 741"/>
                <a:gd name="T16" fmla="*/ 0 w 1263"/>
                <a:gd name="T17" fmla="*/ 0 h 741"/>
                <a:gd name="T18" fmla="*/ 0 w 1263"/>
                <a:gd name="T19" fmla="*/ 0 h 741"/>
                <a:gd name="T20" fmla="*/ 0 w 1263"/>
                <a:gd name="T21" fmla="*/ 0 h 741"/>
                <a:gd name="T22" fmla="*/ 0 w 1263"/>
                <a:gd name="T23" fmla="*/ 0 h 741"/>
                <a:gd name="T24" fmla="*/ 0 w 1263"/>
                <a:gd name="T25" fmla="*/ 0 h 741"/>
                <a:gd name="T26" fmla="*/ 0 w 1263"/>
                <a:gd name="T27" fmla="*/ 0 h 741"/>
                <a:gd name="T28" fmla="*/ 0 w 1263"/>
                <a:gd name="T29" fmla="*/ 0 h 741"/>
                <a:gd name="T30" fmla="*/ 0 w 1263"/>
                <a:gd name="T31" fmla="*/ 0 h 741"/>
                <a:gd name="T32" fmla="*/ 0 w 1263"/>
                <a:gd name="T33" fmla="*/ 0 h 741"/>
                <a:gd name="T34" fmla="*/ 0 w 1263"/>
                <a:gd name="T35" fmla="*/ 0 h 741"/>
                <a:gd name="T36" fmla="*/ 0 w 1263"/>
                <a:gd name="T37" fmla="*/ 0 h 741"/>
                <a:gd name="T38" fmla="*/ 0 w 1263"/>
                <a:gd name="T39" fmla="*/ 0 h 741"/>
                <a:gd name="T40" fmla="*/ 0 w 1263"/>
                <a:gd name="T41" fmla="*/ 0 h 741"/>
                <a:gd name="T42" fmla="*/ 0 w 1263"/>
                <a:gd name="T43" fmla="*/ 0 h 741"/>
                <a:gd name="T44" fmla="*/ 0 w 1263"/>
                <a:gd name="T45" fmla="*/ 0 h 741"/>
                <a:gd name="T46" fmla="*/ 0 w 1263"/>
                <a:gd name="T47" fmla="*/ 0 h 741"/>
                <a:gd name="T48" fmla="*/ 0 w 1263"/>
                <a:gd name="T49" fmla="*/ 0 h 741"/>
                <a:gd name="T50" fmla="*/ 0 w 1263"/>
                <a:gd name="T51" fmla="*/ 0 h 741"/>
                <a:gd name="T52" fmla="*/ 0 w 1263"/>
                <a:gd name="T53" fmla="*/ 0 h 741"/>
                <a:gd name="T54" fmla="*/ 0 w 1263"/>
                <a:gd name="T55" fmla="*/ 0 h 741"/>
                <a:gd name="T56" fmla="*/ 0 w 1263"/>
                <a:gd name="T57" fmla="*/ 0 h 741"/>
                <a:gd name="T58" fmla="*/ 0 w 1263"/>
                <a:gd name="T59" fmla="*/ 0 h 741"/>
                <a:gd name="T60" fmla="*/ 0 w 1263"/>
                <a:gd name="T61" fmla="*/ 0 h 741"/>
                <a:gd name="T62" fmla="*/ 0 w 1263"/>
                <a:gd name="T63" fmla="*/ 0 h 741"/>
                <a:gd name="T64" fmla="*/ 0 w 1263"/>
                <a:gd name="T65" fmla="*/ 0 h 741"/>
                <a:gd name="T66" fmla="*/ 0 w 1263"/>
                <a:gd name="T67" fmla="*/ 0 h 741"/>
                <a:gd name="T68" fmla="*/ 0 w 1263"/>
                <a:gd name="T69" fmla="*/ 0 h 741"/>
                <a:gd name="T70" fmla="*/ 0 w 1263"/>
                <a:gd name="T71" fmla="*/ 0 h 741"/>
                <a:gd name="T72" fmla="*/ 0 w 1263"/>
                <a:gd name="T73" fmla="*/ 0 h 741"/>
                <a:gd name="T74" fmla="*/ 0 w 1263"/>
                <a:gd name="T75" fmla="*/ 0 h 741"/>
                <a:gd name="T76" fmla="*/ 0 w 1263"/>
                <a:gd name="T77" fmla="*/ 0 h 741"/>
                <a:gd name="T78" fmla="*/ 0 w 1263"/>
                <a:gd name="T79" fmla="*/ 0 h 741"/>
                <a:gd name="T80" fmla="*/ 0 w 1263"/>
                <a:gd name="T81" fmla="*/ 0 h 741"/>
                <a:gd name="T82" fmla="*/ 0 w 1263"/>
                <a:gd name="T83" fmla="*/ 0 h 741"/>
                <a:gd name="T84" fmla="*/ 0 w 1263"/>
                <a:gd name="T85" fmla="*/ 0 h 741"/>
                <a:gd name="T86" fmla="*/ 0 w 1263"/>
                <a:gd name="T87" fmla="*/ 0 h 741"/>
                <a:gd name="T88" fmla="*/ 0 w 1263"/>
                <a:gd name="T89" fmla="*/ 0 h 741"/>
                <a:gd name="T90" fmla="*/ 0 w 1263"/>
                <a:gd name="T91" fmla="*/ 0 h 7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63"/>
                <a:gd name="T139" fmla="*/ 0 h 741"/>
                <a:gd name="T140" fmla="*/ 1263 w 1263"/>
                <a:gd name="T141" fmla="*/ 741 h 7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63" h="741">
                  <a:moveTo>
                    <a:pt x="1263" y="300"/>
                  </a:moveTo>
                  <a:lnTo>
                    <a:pt x="1263" y="182"/>
                  </a:lnTo>
                  <a:lnTo>
                    <a:pt x="1260" y="145"/>
                  </a:lnTo>
                  <a:lnTo>
                    <a:pt x="1251" y="111"/>
                  </a:lnTo>
                  <a:lnTo>
                    <a:pt x="1236" y="80"/>
                  </a:lnTo>
                  <a:lnTo>
                    <a:pt x="1216" y="53"/>
                  </a:lnTo>
                  <a:lnTo>
                    <a:pt x="1192" y="30"/>
                  </a:lnTo>
                  <a:lnTo>
                    <a:pt x="1165" y="14"/>
                  </a:lnTo>
                  <a:lnTo>
                    <a:pt x="1135" y="4"/>
                  </a:lnTo>
                  <a:lnTo>
                    <a:pt x="1102" y="0"/>
                  </a:lnTo>
                  <a:lnTo>
                    <a:pt x="161" y="0"/>
                  </a:lnTo>
                  <a:lnTo>
                    <a:pt x="128" y="4"/>
                  </a:lnTo>
                  <a:lnTo>
                    <a:pt x="98" y="14"/>
                  </a:lnTo>
                  <a:lnTo>
                    <a:pt x="71" y="30"/>
                  </a:lnTo>
                  <a:lnTo>
                    <a:pt x="47" y="53"/>
                  </a:lnTo>
                  <a:lnTo>
                    <a:pt x="27" y="80"/>
                  </a:lnTo>
                  <a:lnTo>
                    <a:pt x="12" y="111"/>
                  </a:lnTo>
                  <a:lnTo>
                    <a:pt x="3" y="145"/>
                  </a:lnTo>
                  <a:lnTo>
                    <a:pt x="0" y="182"/>
                  </a:lnTo>
                  <a:lnTo>
                    <a:pt x="0" y="522"/>
                  </a:lnTo>
                  <a:lnTo>
                    <a:pt x="17" y="522"/>
                  </a:lnTo>
                  <a:lnTo>
                    <a:pt x="31" y="522"/>
                  </a:lnTo>
                  <a:lnTo>
                    <a:pt x="45" y="522"/>
                  </a:lnTo>
                  <a:lnTo>
                    <a:pt x="55" y="522"/>
                  </a:lnTo>
                  <a:lnTo>
                    <a:pt x="64" y="522"/>
                  </a:lnTo>
                  <a:lnTo>
                    <a:pt x="69" y="522"/>
                  </a:lnTo>
                  <a:lnTo>
                    <a:pt x="74" y="522"/>
                  </a:lnTo>
                  <a:lnTo>
                    <a:pt x="75" y="522"/>
                  </a:lnTo>
                  <a:lnTo>
                    <a:pt x="75" y="176"/>
                  </a:lnTo>
                  <a:lnTo>
                    <a:pt x="375" y="176"/>
                  </a:lnTo>
                  <a:lnTo>
                    <a:pt x="375" y="415"/>
                  </a:lnTo>
                  <a:lnTo>
                    <a:pt x="483" y="415"/>
                  </a:lnTo>
                  <a:lnTo>
                    <a:pt x="483" y="546"/>
                  </a:lnTo>
                  <a:lnTo>
                    <a:pt x="732" y="546"/>
                  </a:lnTo>
                  <a:lnTo>
                    <a:pt x="732" y="741"/>
                  </a:lnTo>
                  <a:lnTo>
                    <a:pt x="774" y="741"/>
                  </a:lnTo>
                  <a:lnTo>
                    <a:pt x="774" y="459"/>
                  </a:lnTo>
                  <a:lnTo>
                    <a:pt x="949" y="459"/>
                  </a:lnTo>
                  <a:lnTo>
                    <a:pt x="949" y="658"/>
                  </a:lnTo>
                  <a:lnTo>
                    <a:pt x="1026" y="658"/>
                  </a:lnTo>
                  <a:lnTo>
                    <a:pt x="1026" y="533"/>
                  </a:lnTo>
                  <a:lnTo>
                    <a:pt x="1150" y="533"/>
                  </a:lnTo>
                  <a:lnTo>
                    <a:pt x="1150" y="737"/>
                  </a:lnTo>
                  <a:lnTo>
                    <a:pt x="1189" y="737"/>
                  </a:lnTo>
                  <a:lnTo>
                    <a:pt x="1189" y="300"/>
                  </a:lnTo>
                  <a:lnTo>
                    <a:pt x="1263" y="3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3" name="Freeform 1277"/>
            <p:cNvSpPr>
              <a:spLocks/>
            </p:cNvSpPr>
            <p:nvPr/>
          </p:nvSpPr>
          <p:spPr bwMode="auto">
            <a:xfrm>
              <a:off x="1900" y="2695"/>
              <a:ext cx="3" cy="42"/>
            </a:xfrm>
            <a:custGeom>
              <a:avLst/>
              <a:gdLst>
                <a:gd name="T0" fmla="*/ 0 w 11"/>
                <a:gd name="T1" fmla="*/ 0 h 124"/>
                <a:gd name="T2" fmla="*/ 0 w 11"/>
                <a:gd name="T3" fmla="*/ 0 h 124"/>
                <a:gd name="T4" fmla="*/ 0 w 11"/>
                <a:gd name="T5" fmla="*/ 0 h 124"/>
                <a:gd name="T6" fmla="*/ 0 w 11"/>
                <a:gd name="T7" fmla="*/ 0 h 124"/>
                <a:gd name="T8" fmla="*/ 0 w 11"/>
                <a:gd name="T9" fmla="*/ 0 h 124"/>
                <a:gd name="T10" fmla="*/ 0 w 11"/>
                <a:gd name="T11" fmla="*/ 0 h 124"/>
                <a:gd name="T12" fmla="*/ 0 w 11"/>
                <a:gd name="T13" fmla="*/ 0 h 124"/>
                <a:gd name="T14" fmla="*/ 0 w 11"/>
                <a:gd name="T15" fmla="*/ 0 h 124"/>
                <a:gd name="T16" fmla="*/ 0 w 11"/>
                <a:gd name="T17" fmla="*/ 0 h 124"/>
                <a:gd name="T18" fmla="*/ 0 w 11"/>
                <a:gd name="T19" fmla="*/ 0 h 124"/>
                <a:gd name="T20" fmla="*/ 0 w 11"/>
                <a:gd name="T21" fmla="*/ 0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124"/>
                <a:gd name="T35" fmla="*/ 11 w 11"/>
                <a:gd name="T36" fmla="*/ 124 h 1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124">
                  <a:moveTo>
                    <a:pt x="0" y="6"/>
                  </a:moveTo>
                  <a:lnTo>
                    <a:pt x="0" y="6"/>
                  </a:lnTo>
                  <a:lnTo>
                    <a:pt x="0" y="124"/>
                  </a:lnTo>
                  <a:lnTo>
                    <a:pt x="11" y="124"/>
                  </a:lnTo>
                  <a:lnTo>
                    <a:pt x="11" y="6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4" name="Freeform 1278"/>
            <p:cNvSpPr>
              <a:spLocks/>
            </p:cNvSpPr>
            <p:nvPr/>
          </p:nvSpPr>
          <p:spPr bwMode="auto">
            <a:xfrm>
              <a:off x="1846" y="2634"/>
              <a:ext cx="57" cy="63"/>
            </a:xfrm>
            <a:custGeom>
              <a:avLst/>
              <a:gdLst>
                <a:gd name="T0" fmla="*/ 0 w 171"/>
                <a:gd name="T1" fmla="*/ 0 h 189"/>
                <a:gd name="T2" fmla="*/ 0 w 171"/>
                <a:gd name="T3" fmla="*/ 0 h 189"/>
                <a:gd name="T4" fmla="*/ 0 w 171"/>
                <a:gd name="T5" fmla="*/ 0 h 189"/>
                <a:gd name="T6" fmla="*/ 0 w 171"/>
                <a:gd name="T7" fmla="*/ 0 h 189"/>
                <a:gd name="T8" fmla="*/ 0 w 171"/>
                <a:gd name="T9" fmla="*/ 0 h 189"/>
                <a:gd name="T10" fmla="*/ 0 w 171"/>
                <a:gd name="T11" fmla="*/ 0 h 189"/>
                <a:gd name="T12" fmla="*/ 0 w 171"/>
                <a:gd name="T13" fmla="*/ 0 h 189"/>
                <a:gd name="T14" fmla="*/ 0 w 171"/>
                <a:gd name="T15" fmla="*/ 0 h 189"/>
                <a:gd name="T16" fmla="*/ 0 w 171"/>
                <a:gd name="T17" fmla="*/ 0 h 189"/>
                <a:gd name="T18" fmla="*/ 0 w 171"/>
                <a:gd name="T19" fmla="*/ 0 h 189"/>
                <a:gd name="T20" fmla="*/ 0 w 171"/>
                <a:gd name="T21" fmla="*/ 0 h 189"/>
                <a:gd name="T22" fmla="*/ 0 w 171"/>
                <a:gd name="T23" fmla="*/ 0 h 189"/>
                <a:gd name="T24" fmla="*/ 0 w 171"/>
                <a:gd name="T25" fmla="*/ 0 h 189"/>
                <a:gd name="T26" fmla="*/ 0 w 171"/>
                <a:gd name="T27" fmla="*/ 0 h 189"/>
                <a:gd name="T28" fmla="*/ 0 w 171"/>
                <a:gd name="T29" fmla="*/ 0 h 189"/>
                <a:gd name="T30" fmla="*/ 0 w 171"/>
                <a:gd name="T31" fmla="*/ 0 h 189"/>
                <a:gd name="T32" fmla="*/ 0 w 171"/>
                <a:gd name="T33" fmla="*/ 0 h 189"/>
                <a:gd name="T34" fmla="*/ 0 w 171"/>
                <a:gd name="T35" fmla="*/ 0 h 189"/>
                <a:gd name="T36" fmla="*/ 0 w 171"/>
                <a:gd name="T37" fmla="*/ 0 h 189"/>
                <a:gd name="T38" fmla="*/ 0 w 171"/>
                <a:gd name="T39" fmla="*/ 0 h 189"/>
                <a:gd name="T40" fmla="*/ 0 w 171"/>
                <a:gd name="T41" fmla="*/ 0 h 189"/>
                <a:gd name="T42" fmla="*/ 0 w 171"/>
                <a:gd name="T43" fmla="*/ 0 h 189"/>
                <a:gd name="T44" fmla="*/ 0 w 171"/>
                <a:gd name="T45" fmla="*/ 0 h 189"/>
                <a:gd name="T46" fmla="*/ 0 w 171"/>
                <a:gd name="T47" fmla="*/ 0 h 189"/>
                <a:gd name="T48" fmla="*/ 0 w 171"/>
                <a:gd name="T49" fmla="*/ 0 h 1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1"/>
                <a:gd name="T76" fmla="*/ 0 h 189"/>
                <a:gd name="T77" fmla="*/ 171 w 171"/>
                <a:gd name="T78" fmla="*/ 189 h 18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1" h="189">
                  <a:moveTo>
                    <a:pt x="4" y="13"/>
                  </a:moveTo>
                  <a:lnTo>
                    <a:pt x="4" y="13"/>
                  </a:lnTo>
                  <a:lnTo>
                    <a:pt x="37" y="16"/>
                  </a:lnTo>
                  <a:lnTo>
                    <a:pt x="66" y="26"/>
                  </a:lnTo>
                  <a:lnTo>
                    <a:pt x="92" y="42"/>
                  </a:lnTo>
                  <a:lnTo>
                    <a:pt x="115" y="64"/>
                  </a:lnTo>
                  <a:lnTo>
                    <a:pt x="134" y="90"/>
                  </a:lnTo>
                  <a:lnTo>
                    <a:pt x="148" y="119"/>
                  </a:lnTo>
                  <a:lnTo>
                    <a:pt x="157" y="152"/>
                  </a:lnTo>
                  <a:lnTo>
                    <a:pt x="160" y="189"/>
                  </a:lnTo>
                  <a:lnTo>
                    <a:pt x="171" y="189"/>
                  </a:lnTo>
                  <a:lnTo>
                    <a:pt x="166" y="152"/>
                  </a:lnTo>
                  <a:lnTo>
                    <a:pt x="157" y="117"/>
                  </a:lnTo>
                  <a:lnTo>
                    <a:pt x="143" y="85"/>
                  </a:lnTo>
                  <a:lnTo>
                    <a:pt x="121" y="57"/>
                  </a:lnTo>
                  <a:lnTo>
                    <a:pt x="97" y="32"/>
                  </a:lnTo>
                  <a:lnTo>
                    <a:pt x="68" y="16"/>
                  </a:lnTo>
                  <a:lnTo>
                    <a:pt x="37" y="5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4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5" name="Freeform 1279"/>
            <p:cNvSpPr>
              <a:spLocks/>
            </p:cNvSpPr>
            <p:nvPr/>
          </p:nvSpPr>
          <p:spPr bwMode="auto">
            <a:xfrm>
              <a:off x="1532" y="2634"/>
              <a:ext cx="316" cy="5"/>
            </a:xfrm>
            <a:custGeom>
              <a:avLst/>
              <a:gdLst>
                <a:gd name="T0" fmla="*/ 0 w 946"/>
                <a:gd name="T1" fmla="*/ 0 h 13"/>
                <a:gd name="T2" fmla="*/ 0 w 946"/>
                <a:gd name="T3" fmla="*/ 0 h 13"/>
                <a:gd name="T4" fmla="*/ 0 w 946"/>
                <a:gd name="T5" fmla="*/ 0 h 13"/>
                <a:gd name="T6" fmla="*/ 0 w 946"/>
                <a:gd name="T7" fmla="*/ 0 h 13"/>
                <a:gd name="T8" fmla="*/ 0 w 946"/>
                <a:gd name="T9" fmla="*/ 0 h 13"/>
                <a:gd name="T10" fmla="*/ 0 w 946"/>
                <a:gd name="T11" fmla="*/ 0 h 13"/>
                <a:gd name="T12" fmla="*/ 0 w 946"/>
                <a:gd name="T13" fmla="*/ 0 h 13"/>
                <a:gd name="T14" fmla="*/ 0 w 946"/>
                <a:gd name="T15" fmla="*/ 0 h 13"/>
                <a:gd name="T16" fmla="*/ 0 w 946"/>
                <a:gd name="T17" fmla="*/ 0 h 13"/>
                <a:gd name="T18" fmla="*/ 0 w 946"/>
                <a:gd name="T19" fmla="*/ 0 h 13"/>
                <a:gd name="T20" fmla="*/ 0 w 946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6"/>
                <a:gd name="T34" fmla="*/ 0 h 13"/>
                <a:gd name="T35" fmla="*/ 946 w 946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6" h="13">
                  <a:moveTo>
                    <a:pt x="5" y="13"/>
                  </a:moveTo>
                  <a:lnTo>
                    <a:pt x="5" y="13"/>
                  </a:lnTo>
                  <a:lnTo>
                    <a:pt x="946" y="13"/>
                  </a:lnTo>
                  <a:lnTo>
                    <a:pt x="94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6" name="Freeform 1280"/>
            <p:cNvSpPr>
              <a:spLocks/>
            </p:cNvSpPr>
            <p:nvPr/>
          </p:nvSpPr>
          <p:spPr bwMode="auto">
            <a:xfrm>
              <a:off x="1478" y="2634"/>
              <a:ext cx="56" cy="65"/>
            </a:xfrm>
            <a:custGeom>
              <a:avLst/>
              <a:gdLst>
                <a:gd name="T0" fmla="*/ 0 w 167"/>
                <a:gd name="T1" fmla="*/ 0 h 194"/>
                <a:gd name="T2" fmla="*/ 0 w 167"/>
                <a:gd name="T3" fmla="*/ 0 h 194"/>
                <a:gd name="T4" fmla="*/ 0 w 167"/>
                <a:gd name="T5" fmla="*/ 0 h 194"/>
                <a:gd name="T6" fmla="*/ 0 w 167"/>
                <a:gd name="T7" fmla="*/ 0 h 194"/>
                <a:gd name="T8" fmla="*/ 0 w 167"/>
                <a:gd name="T9" fmla="*/ 0 h 194"/>
                <a:gd name="T10" fmla="*/ 0 w 167"/>
                <a:gd name="T11" fmla="*/ 0 h 194"/>
                <a:gd name="T12" fmla="*/ 0 w 167"/>
                <a:gd name="T13" fmla="*/ 0 h 194"/>
                <a:gd name="T14" fmla="*/ 0 w 167"/>
                <a:gd name="T15" fmla="*/ 0 h 194"/>
                <a:gd name="T16" fmla="*/ 0 w 167"/>
                <a:gd name="T17" fmla="*/ 0 h 194"/>
                <a:gd name="T18" fmla="*/ 0 w 167"/>
                <a:gd name="T19" fmla="*/ 0 h 194"/>
                <a:gd name="T20" fmla="*/ 0 w 167"/>
                <a:gd name="T21" fmla="*/ 0 h 194"/>
                <a:gd name="T22" fmla="*/ 0 w 167"/>
                <a:gd name="T23" fmla="*/ 0 h 194"/>
                <a:gd name="T24" fmla="*/ 0 w 167"/>
                <a:gd name="T25" fmla="*/ 0 h 194"/>
                <a:gd name="T26" fmla="*/ 0 w 167"/>
                <a:gd name="T27" fmla="*/ 0 h 194"/>
                <a:gd name="T28" fmla="*/ 0 w 167"/>
                <a:gd name="T29" fmla="*/ 0 h 194"/>
                <a:gd name="T30" fmla="*/ 0 w 167"/>
                <a:gd name="T31" fmla="*/ 0 h 194"/>
                <a:gd name="T32" fmla="*/ 0 w 167"/>
                <a:gd name="T33" fmla="*/ 0 h 194"/>
                <a:gd name="T34" fmla="*/ 0 w 167"/>
                <a:gd name="T35" fmla="*/ 0 h 194"/>
                <a:gd name="T36" fmla="*/ 0 w 167"/>
                <a:gd name="T37" fmla="*/ 0 h 194"/>
                <a:gd name="T38" fmla="*/ 0 w 167"/>
                <a:gd name="T39" fmla="*/ 0 h 194"/>
                <a:gd name="T40" fmla="*/ 0 w 167"/>
                <a:gd name="T41" fmla="*/ 0 h 194"/>
                <a:gd name="T42" fmla="*/ 0 w 167"/>
                <a:gd name="T43" fmla="*/ 0 h 194"/>
                <a:gd name="T44" fmla="*/ 0 w 167"/>
                <a:gd name="T45" fmla="*/ 0 h 194"/>
                <a:gd name="T46" fmla="*/ 0 w 167"/>
                <a:gd name="T47" fmla="*/ 0 h 194"/>
                <a:gd name="T48" fmla="*/ 0 w 167"/>
                <a:gd name="T49" fmla="*/ 0 h 1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7"/>
                <a:gd name="T76" fmla="*/ 0 h 194"/>
                <a:gd name="T77" fmla="*/ 167 w 167"/>
                <a:gd name="T78" fmla="*/ 194 h 1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7" h="194">
                  <a:moveTo>
                    <a:pt x="11" y="189"/>
                  </a:moveTo>
                  <a:lnTo>
                    <a:pt x="11" y="189"/>
                  </a:lnTo>
                  <a:lnTo>
                    <a:pt x="14" y="152"/>
                  </a:lnTo>
                  <a:lnTo>
                    <a:pt x="23" y="119"/>
                  </a:lnTo>
                  <a:lnTo>
                    <a:pt x="37" y="90"/>
                  </a:lnTo>
                  <a:lnTo>
                    <a:pt x="56" y="64"/>
                  </a:lnTo>
                  <a:lnTo>
                    <a:pt x="79" y="42"/>
                  </a:lnTo>
                  <a:lnTo>
                    <a:pt x="105" y="26"/>
                  </a:lnTo>
                  <a:lnTo>
                    <a:pt x="134" y="16"/>
                  </a:lnTo>
                  <a:lnTo>
                    <a:pt x="167" y="13"/>
                  </a:lnTo>
                  <a:lnTo>
                    <a:pt x="167" y="0"/>
                  </a:lnTo>
                  <a:lnTo>
                    <a:pt x="134" y="5"/>
                  </a:lnTo>
                  <a:lnTo>
                    <a:pt x="103" y="16"/>
                  </a:lnTo>
                  <a:lnTo>
                    <a:pt x="74" y="32"/>
                  </a:lnTo>
                  <a:lnTo>
                    <a:pt x="50" y="57"/>
                  </a:lnTo>
                  <a:lnTo>
                    <a:pt x="28" y="85"/>
                  </a:lnTo>
                  <a:lnTo>
                    <a:pt x="14" y="117"/>
                  </a:lnTo>
                  <a:lnTo>
                    <a:pt x="5" y="152"/>
                  </a:lnTo>
                  <a:lnTo>
                    <a:pt x="0" y="189"/>
                  </a:lnTo>
                  <a:lnTo>
                    <a:pt x="2" y="193"/>
                  </a:lnTo>
                  <a:lnTo>
                    <a:pt x="6" y="194"/>
                  </a:lnTo>
                  <a:lnTo>
                    <a:pt x="9" y="193"/>
                  </a:lnTo>
                  <a:lnTo>
                    <a:pt x="11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7" name="Freeform 1281"/>
            <p:cNvSpPr>
              <a:spLocks/>
            </p:cNvSpPr>
            <p:nvPr/>
          </p:nvSpPr>
          <p:spPr bwMode="auto">
            <a:xfrm>
              <a:off x="1478" y="2697"/>
              <a:ext cx="4" cy="116"/>
            </a:xfrm>
            <a:custGeom>
              <a:avLst/>
              <a:gdLst>
                <a:gd name="T0" fmla="*/ 0 w 11"/>
                <a:gd name="T1" fmla="*/ 0 h 346"/>
                <a:gd name="T2" fmla="*/ 0 w 11"/>
                <a:gd name="T3" fmla="*/ 0 h 346"/>
                <a:gd name="T4" fmla="*/ 0 w 11"/>
                <a:gd name="T5" fmla="*/ 0 h 346"/>
                <a:gd name="T6" fmla="*/ 0 w 11"/>
                <a:gd name="T7" fmla="*/ 0 h 346"/>
                <a:gd name="T8" fmla="*/ 0 w 11"/>
                <a:gd name="T9" fmla="*/ 0 h 346"/>
                <a:gd name="T10" fmla="*/ 0 w 11"/>
                <a:gd name="T11" fmla="*/ 0 h 346"/>
                <a:gd name="T12" fmla="*/ 0 w 11"/>
                <a:gd name="T13" fmla="*/ 0 h 346"/>
                <a:gd name="T14" fmla="*/ 0 w 11"/>
                <a:gd name="T15" fmla="*/ 0 h 346"/>
                <a:gd name="T16" fmla="*/ 0 w 11"/>
                <a:gd name="T17" fmla="*/ 0 h 346"/>
                <a:gd name="T18" fmla="*/ 0 w 11"/>
                <a:gd name="T19" fmla="*/ 0 h 346"/>
                <a:gd name="T20" fmla="*/ 0 w 11"/>
                <a:gd name="T21" fmla="*/ 0 h 346"/>
                <a:gd name="T22" fmla="*/ 0 w 11"/>
                <a:gd name="T23" fmla="*/ 0 h 3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346"/>
                <a:gd name="T38" fmla="*/ 11 w 11"/>
                <a:gd name="T39" fmla="*/ 346 h 34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346">
                  <a:moveTo>
                    <a:pt x="6" y="333"/>
                  </a:moveTo>
                  <a:lnTo>
                    <a:pt x="11" y="34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340"/>
                  </a:lnTo>
                  <a:lnTo>
                    <a:pt x="6" y="346"/>
                  </a:lnTo>
                  <a:lnTo>
                    <a:pt x="0" y="340"/>
                  </a:lnTo>
                  <a:lnTo>
                    <a:pt x="2" y="344"/>
                  </a:lnTo>
                  <a:lnTo>
                    <a:pt x="6" y="345"/>
                  </a:lnTo>
                  <a:lnTo>
                    <a:pt x="9" y="344"/>
                  </a:lnTo>
                  <a:lnTo>
                    <a:pt x="11" y="340"/>
                  </a:lnTo>
                  <a:lnTo>
                    <a:pt x="6" y="3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8" name="Freeform 1282"/>
            <p:cNvSpPr>
              <a:spLocks/>
            </p:cNvSpPr>
            <p:nvPr/>
          </p:nvSpPr>
          <p:spPr bwMode="auto">
            <a:xfrm>
              <a:off x="1480" y="2808"/>
              <a:ext cx="27" cy="5"/>
            </a:xfrm>
            <a:custGeom>
              <a:avLst/>
              <a:gdLst>
                <a:gd name="T0" fmla="*/ 0 w 81"/>
                <a:gd name="T1" fmla="*/ 0 h 13"/>
                <a:gd name="T2" fmla="*/ 0 w 81"/>
                <a:gd name="T3" fmla="*/ 0 h 13"/>
                <a:gd name="T4" fmla="*/ 0 w 81"/>
                <a:gd name="T5" fmla="*/ 0 h 13"/>
                <a:gd name="T6" fmla="*/ 0 w 81"/>
                <a:gd name="T7" fmla="*/ 0 h 13"/>
                <a:gd name="T8" fmla="*/ 0 w 81"/>
                <a:gd name="T9" fmla="*/ 0 h 13"/>
                <a:gd name="T10" fmla="*/ 0 w 81"/>
                <a:gd name="T11" fmla="*/ 0 h 13"/>
                <a:gd name="T12" fmla="*/ 0 w 81"/>
                <a:gd name="T13" fmla="*/ 0 h 13"/>
                <a:gd name="T14" fmla="*/ 0 w 81"/>
                <a:gd name="T15" fmla="*/ 0 h 13"/>
                <a:gd name="T16" fmla="*/ 0 w 81"/>
                <a:gd name="T17" fmla="*/ 0 h 13"/>
                <a:gd name="T18" fmla="*/ 0 w 81"/>
                <a:gd name="T19" fmla="*/ 0 h 13"/>
                <a:gd name="T20" fmla="*/ 0 w 81"/>
                <a:gd name="T21" fmla="*/ 0 h 13"/>
                <a:gd name="T22" fmla="*/ 0 w 81"/>
                <a:gd name="T23" fmla="*/ 0 h 13"/>
                <a:gd name="T24" fmla="*/ 0 w 81"/>
                <a:gd name="T25" fmla="*/ 0 h 13"/>
                <a:gd name="T26" fmla="*/ 0 w 81"/>
                <a:gd name="T27" fmla="*/ 0 h 13"/>
                <a:gd name="T28" fmla="*/ 0 w 81"/>
                <a:gd name="T29" fmla="*/ 0 h 13"/>
                <a:gd name="T30" fmla="*/ 0 w 81"/>
                <a:gd name="T31" fmla="*/ 0 h 13"/>
                <a:gd name="T32" fmla="*/ 0 w 81"/>
                <a:gd name="T33" fmla="*/ 0 h 13"/>
                <a:gd name="T34" fmla="*/ 0 w 81"/>
                <a:gd name="T35" fmla="*/ 0 h 13"/>
                <a:gd name="T36" fmla="*/ 0 w 81"/>
                <a:gd name="T37" fmla="*/ 0 h 13"/>
                <a:gd name="T38" fmla="*/ 0 w 81"/>
                <a:gd name="T39" fmla="*/ 0 h 13"/>
                <a:gd name="T40" fmla="*/ 0 w 81"/>
                <a:gd name="T41" fmla="*/ 0 h 13"/>
                <a:gd name="T42" fmla="*/ 0 w 81"/>
                <a:gd name="T43" fmla="*/ 0 h 13"/>
                <a:gd name="T44" fmla="*/ 0 w 81"/>
                <a:gd name="T45" fmla="*/ 0 h 13"/>
                <a:gd name="T46" fmla="*/ 0 w 81"/>
                <a:gd name="T47" fmla="*/ 0 h 13"/>
                <a:gd name="T48" fmla="*/ 0 w 81"/>
                <a:gd name="T49" fmla="*/ 0 h 13"/>
                <a:gd name="T50" fmla="*/ 0 w 81"/>
                <a:gd name="T51" fmla="*/ 0 h 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1"/>
                <a:gd name="T79" fmla="*/ 0 h 13"/>
                <a:gd name="T80" fmla="*/ 81 w 81"/>
                <a:gd name="T81" fmla="*/ 13 h 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1" h="13">
                  <a:moveTo>
                    <a:pt x="69" y="7"/>
                  </a:moveTo>
                  <a:lnTo>
                    <a:pt x="75" y="0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4" y="0"/>
                  </a:lnTo>
                  <a:lnTo>
                    <a:pt x="55" y="0"/>
                  </a:lnTo>
                  <a:lnTo>
                    <a:pt x="45" y="0"/>
                  </a:lnTo>
                  <a:lnTo>
                    <a:pt x="31" y="0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" y="13"/>
                  </a:lnTo>
                  <a:lnTo>
                    <a:pt x="31" y="13"/>
                  </a:lnTo>
                  <a:lnTo>
                    <a:pt x="45" y="13"/>
                  </a:lnTo>
                  <a:lnTo>
                    <a:pt x="55" y="13"/>
                  </a:lnTo>
                  <a:lnTo>
                    <a:pt x="64" y="13"/>
                  </a:lnTo>
                  <a:lnTo>
                    <a:pt x="69" y="13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81" y="7"/>
                  </a:lnTo>
                  <a:lnTo>
                    <a:pt x="75" y="13"/>
                  </a:lnTo>
                  <a:lnTo>
                    <a:pt x="78" y="11"/>
                  </a:lnTo>
                  <a:lnTo>
                    <a:pt x="81" y="7"/>
                  </a:lnTo>
                  <a:lnTo>
                    <a:pt x="78" y="3"/>
                  </a:lnTo>
                  <a:lnTo>
                    <a:pt x="75" y="0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9" name="Freeform 1283"/>
            <p:cNvSpPr>
              <a:spLocks/>
            </p:cNvSpPr>
            <p:nvPr/>
          </p:nvSpPr>
          <p:spPr bwMode="auto">
            <a:xfrm>
              <a:off x="1503" y="2693"/>
              <a:ext cx="4" cy="118"/>
            </a:xfrm>
            <a:custGeom>
              <a:avLst/>
              <a:gdLst>
                <a:gd name="T0" fmla="*/ 0 w 12"/>
                <a:gd name="T1" fmla="*/ 0 h 353"/>
                <a:gd name="T2" fmla="*/ 0 w 12"/>
                <a:gd name="T3" fmla="*/ 0 h 353"/>
                <a:gd name="T4" fmla="*/ 0 w 12"/>
                <a:gd name="T5" fmla="*/ 0 h 353"/>
                <a:gd name="T6" fmla="*/ 0 w 12"/>
                <a:gd name="T7" fmla="*/ 0 h 353"/>
                <a:gd name="T8" fmla="*/ 0 w 12"/>
                <a:gd name="T9" fmla="*/ 0 h 353"/>
                <a:gd name="T10" fmla="*/ 0 w 12"/>
                <a:gd name="T11" fmla="*/ 0 h 353"/>
                <a:gd name="T12" fmla="*/ 0 w 12"/>
                <a:gd name="T13" fmla="*/ 0 h 353"/>
                <a:gd name="T14" fmla="*/ 0 w 12"/>
                <a:gd name="T15" fmla="*/ 0 h 353"/>
                <a:gd name="T16" fmla="*/ 0 w 12"/>
                <a:gd name="T17" fmla="*/ 0 h 353"/>
                <a:gd name="T18" fmla="*/ 0 w 12"/>
                <a:gd name="T19" fmla="*/ 0 h 353"/>
                <a:gd name="T20" fmla="*/ 0 w 12"/>
                <a:gd name="T21" fmla="*/ 0 h 353"/>
                <a:gd name="T22" fmla="*/ 0 w 12"/>
                <a:gd name="T23" fmla="*/ 0 h 3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353"/>
                <a:gd name="T38" fmla="*/ 12 w 12"/>
                <a:gd name="T39" fmla="*/ 353 h 35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353">
                  <a:moveTo>
                    <a:pt x="6" y="0"/>
                  </a:moveTo>
                  <a:lnTo>
                    <a:pt x="0" y="7"/>
                  </a:lnTo>
                  <a:lnTo>
                    <a:pt x="0" y="353"/>
                  </a:lnTo>
                  <a:lnTo>
                    <a:pt x="12" y="353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0" name="Freeform 1284"/>
            <p:cNvSpPr>
              <a:spLocks/>
            </p:cNvSpPr>
            <p:nvPr/>
          </p:nvSpPr>
          <p:spPr bwMode="auto">
            <a:xfrm>
              <a:off x="1505" y="2693"/>
              <a:ext cx="102" cy="4"/>
            </a:xfrm>
            <a:custGeom>
              <a:avLst/>
              <a:gdLst>
                <a:gd name="T0" fmla="*/ 0 w 305"/>
                <a:gd name="T1" fmla="*/ 0 h 13"/>
                <a:gd name="T2" fmla="*/ 0 w 305"/>
                <a:gd name="T3" fmla="*/ 0 h 13"/>
                <a:gd name="T4" fmla="*/ 0 w 305"/>
                <a:gd name="T5" fmla="*/ 0 h 13"/>
                <a:gd name="T6" fmla="*/ 0 w 305"/>
                <a:gd name="T7" fmla="*/ 0 h 13"/>
                <a:gd name="T8" fmla="*/ 0 w 305"/>
                <a:gd name="T9" fmla="*/ 0 h 13"/>
                <a:gd name="T10" fmla="*/ 0 w 305"/>
                <a:gd name="T11" fmla="*/ 0 h 13"/>
                <a:gd name="T12" fmla="*/ 0 w 305"/>
                <a:gd name="T13" fmla="*/ 0 h 13"/>
                <a:gd name="T14" fmla="*/ 0 w 305"/>
                <a:gd name="T15" fmla="*/ 0 h 13"/>
                <a:gd name="T16" fmla="*/ 0 w 305"/>
                <a:gd name="T17" fmla="*/ 0 h 13"/>
                <a:gd name="T18" fmla="*/ 0 w 305"/>
                <a:gd name="T19" fmla="*/ 0 h 13"/>
                <a:gd name="T20" fmla="*/ 0 w 305"/>
                <a:gd name="T21" fmla="*/ 0 h 13"/>
                <a:gd name="T22" fmla="*/ 0 w 30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5"/>
                <a:gd name="T37" fmla="*/ 0 h 13"/>
                <a:gd name="T38" fmla="*/ 305 w 30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5" h="13">
                  <a:moveTo>
                    <a:pt x="305" y="7"/>
                  </a:moveTo>
                  <a:lnTo>
                    <a:pt x="300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00" y="13"/>
                  </a:lnTo>
                  <a:lnTo>
                    <a:pt x="294" y="7"/>
                  </a:lnTo>
                  <a:lnTo>
                    <a:pt x="300" y="13"/>
                  </a:lnTo>
                  <a:lnTo>
                    <a:pt x="303" y="11"/>
                  </a:lnTo>
                  <a:lnTo>
                    <a:pt x="305" y="7"/>
                  </a:lnTo>
                  <a:lnTo>
                    <a:pt x="303" y="3"/>
                  </a:lnTo>
                  <a:lnTo>
                    <a:pt x="300" y="0"/>
                  </a:lnTo>
                  <a:lnTo>
                    <a:pt x="30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1" name="Freeform 1285"/>
            <p:cNvSpPr>
              <a:spLocks/>
            </p:cNvSpPr>
            <p:nvPr/>
          </p:nvSpPr>
          <p:spPr bwMode="auto">
            <a:xfrm>
              <a:off x="1603" y="2695"/>
              <a:ext cx="4" cy="82"/>
            </a:xfrm>
            <a:custGeom>
              <a:avLst/>
              <a:gdLst>
                <a:gd name="T0" fmla="*/ 0 w 11"/>
                <a:gd name="T1" fmla="*/ 0 h 245"/>
                <a:gd name="T2" fmla="*/ 0 w 11"/>
                <a:gd name="T3" fmla="*/ 0 h 245"/>
                <a:gd name="T4" fmla="*/ 0 w 11"/>
                <a:gd name="T5" fmla="*/ 0 h 245"/>
                <a:gd name="T6" fmla="*/ 0 w 11"/>
                <a:gd name="T7" fmla="*/ 0 h 245"/>
                <a:gd name="T8" fmla="*/ 0 w 11"/>
                <a:gd name="T9" fmla="*/ 0 h 245"/>
                <a:gd name="T10" fmla="*/ 0 w 11"/>
                <a:gd name="T11" fmla="*/ 0 h 245"/>
                <a:gd name="T12" fmla="*/ 0 w 11"/>
                <a:gd name="T13" fmla="*/ 0 h 245"/>
                <a:gd name="T14" fmla="*/ 0 w 11"/>
                <a:gd name="T15" fmla="*/ 0 h 245"/>
                <a:gd name="T16" fmla="*/ 0 w 11"/>
                <a:gd name="T17" fmla="*/ 0 h 245"/>
                <a:gd name="T18" fmla="*/ 0 w 11"/>
                <a:gd name="T19" fmla="*/ 0 h 245"/>
                <a:gd name="T20" fmla="*/ 0 w 11"/>
                <a:gd name="T21" fmla="*/ 0 h 245"/>
                <a:gd name="T22" fmla="*/ 0 w 11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45"/>
                <a:gd name="T38" fmla="*/ 11 w 11"/>
                <a:gd name="T39" fmla="*/ 245 h 2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45">
                  <a:moveTo>
                    <a:pt x="6" y="232"/>
                  </a:moveTo>
                  <a:lnTo>
                    <a:pt x="11" y="239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39"/>
                  </a:lnTo>
                  <a:lnTo>
                    <a:pt x="6" y="245"/>
                  </a:lnTo>
                  <a:lnTo>
                    <a:pt x="0" y="239"/>
                  </a:lnTo>
                  <a:lnTo>
                    <a:pt x="2" y="242"/>
                  </a:lnTo>
                  <a:lnTo>
                    <a:pt x="6" y="244"/>
                  </a:lnTo>
                  <a:lnTo>
                    <a:pt x="9" y="242"/>
                  </a:lnTo>
                  <a:lnTo>
                    <a:pt x="11" y="239"/>
                  </a:lnTo>
                  <a:lnTo>
                    <a:pt x="6" y="2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2" name="Freeform 1286"/>
            <p:cNvSpPr>
              <a:spLocks/>
            </p:cNvSpPr>
            <p:nvPr/>
          </p:nvSpPr>
          <p:spPr bwMode="auto">
            <a:xfrm>
              <a:off x="1605" y="2773"/>
              <a:ext cx="38" cy="4"/>
            </a:xfrm>
            <a:custGeom>
              <a:avLst/>
              <a:gdLst>
                <a:gd name="T0" fmla="*/ 0 w 113"/>
                <a:gd name="T1" fmla="*/ 0 h 13"/>
                <a:gd name="T2" fmla="*/ 0 w 113"/>
                <a:gd name="T3" fmla="*/ 0 h 13"/>
                <a:gd name="T4" fmla="*/ 0 w 113"/>
                <a:gd name="T5" fmla="*/ 0 h 13"/>
                <a:gd name="T6" fmla="*/ 0 w 113"/>
                <a:gd name="T7" fmla="*/ 0 h 13"/>
                <a:gd name="T8" fmla="*/ 0 w 113"/>
                <a:gd name="T9" fmla="*/ 0 h 13"/>
                <a:gd name="T10" fmla="*/ 0 w 113"/>
                <a:gd name="T11" fmla="*/ 0 h 13"/>
                <a:gd name="T12" fmla="*/ 0 w 113"/>
                <a:gd name="T13" fmla="*/ 0 h 13"/>
                <a:gd name="T14" fmla="*/ 0 w 113"/>
                <a:gd name="T15" fmla="*/ 0 h 13"/>
                <a:gd name="T16" fmla="*/ 0 w 113"/>
                <a:gd name="T17" fmla="*/ 0 h 13"/>
                <a:gd name="T18" fmla="*/ 0 w 113"/>
                <a:gd name="T19" fmla="*/ 0 h 13"/>
                <a:gd name="T20" fmla="*/ 0 w 113"/>
                <a:gd name="T21" fmla="*/ 0 h 13"/>
                <a:gd name="T22" fmla="*/ 0 w 113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3"/>
                <a:gd name="T37" fmla="*/ 0 h 13"/>
                <a:gd name="T38" fmla="*/ 113 w 113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3" h="13">
                  <a:moveTo>
                    <a:pt x="113" y="7"/>
                  </a:moveTo>
                  <a:lnTo>
                    <a:pt x="10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08" y="13"/>
                  </a:lnTo>
                  <a:lnTo>
                    <a:pt x="102" y="7"/>
                  </a:lnTo>
                  <a:lnTo>
                    <a:pt x="108" y="13"/>
                  </a:lnTo>
                  <a:lnTo>
                    <a:pt x="111" y="10"/>
                  </a:lnTo>
                  <a:lnTo>
                    <a:pt x="113" y="7"/>
                  </a:lnTo>
                  <a:lnTo>
                    <a:pt x="111" y="3"/>
                  </a:lnTo>
                  <a:lnTo>
                    <a:pt x="108" y="0"/>
                  </a:lnTo>
                  <a:lnTo>
                    <a:pt x="11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3" name="Freeform 1287"/>
            <p:cNvSpPr>
              <a:spLocks/>
            </p:cNvSpPr>
            <p:nvPr/>
          </p:nvSpPr>
          <p:spPr bwMode="auto">
            <a:xfrm>
              <a:off x="1639" y="2775"/>
              <a:ext cx="4" cy="46"/>
            </a:xfrm>
            <a:custGeom>
              <a:avLst/>
              <a:gdLst>
                <a:gd name="T0" fmla="*/ 0 w 11"/>
                <a:gd name="T1" fmla="*/ 0 h 137"/>
                <a:gd name="T2" fmla="*/ 0 w 11"/>
                <a:gd name="T3" fmla="*/ 0 h 137"/>
                <a:gd name="T4" fmla="*/ 0 w 11"/>
                <a:gd name="T5" fmla="*/ 0 h 137"/>
                <a:gd name="T6" fmla="*/ 0 w 11"/>
                <a:gd name="T7" fmla="*/ 0 h 137"/>
                <a:gd name="T8" fmla="*/ 0 w 11"/>
                <a:gd name="T9" fmla="*/ 0 h 137"/>
                <a:gd name="T10" fmla="*/ 0 w 11"/>
                <a:gd name="T11" fmla="*/ 0 h 137"/>
                <a:gd name="T12" fmla="*/ 0 w 11"/>
                <a:gd name="T13" fmla="*/ 0 h 137"/>
                <a:gd name="T14" fmla="*/ 0 w 11"/>
                <a:gd name="T15" fmla="*/ 0 h 137"/>
                <a:gd name="T16" fmla="*/ 0 w 11"/>
                <a:gd name="T17" fmla="*/ 0 h 137"/>
                <a:gd name="T18" fmla="*/ 0 w 11"/>
                <a:gd name="T19" fmla="*/ 0 h 137"/>
                <a:gd name="T20" fmla="*/ 0 w 11"/>
                <a:gd name="T21" fmla="*/ 0 h 137"/>
                <a:gd name="T22" fmla="*/ 0 w 11"/>
                <a:gd name="T23" fmla="*/ 0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7"/>
                <a:gd name="T38" fmla="*/ 11 w 11"/>
                <a:gd name="T39" fmla="*/ 137 h 1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7">
                  <a:moveTo>
                    <a:pt x="6" y="125"/>
                  </a:moveTo>
                  <a:lnTo>
                    <a:pt x="11" y="13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31"/>
                  </a:lnTo>
                  <a:lnTo>
                    <a:pt x="6" y="137"/>
                  </a:lnTo>
                  <a:lnTo>
                    <a:pt x="0" y="131"/>
                  </a:lnTo>
                  <a:lnTo>
                    <a:pt x="2" y="135"/>
                  </a:lnTo>
                  <a:lnTo>
                    <a:pt x="6" y="136"/>
                  </a:lnTo>
                  <a:lnTo>
                    <a:pt x="9" y="135"/>
                  </a:lnTo>
                  <a:lnTo>
                    <a:pt x="11" y="131"/>
                  </a:lnTo>
                  <a:lnTo>
                    <a:pt x="6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4" name="Freeform 1288"/>
            <p:cNvSpPr>
              <a:spLocks/>
            </p:cNvSpPr>
            <p:nvPr/>
          </p:nvSpPr>
          <p:spPr bwMode="auto">
            <a:xfrm>
              <a:off x="1641" y="2817"/>
              <a:ext cx="85" cy="4"/>
            </a:xfrm>
            <a:custGeom>
              <a:avLst/>
              <a:gdLst>
                <a:gd name="T0" fmla="*/ 0 w 254"/>
                <a:gd name="T1" fmla="*/ 0 h 12"/>
                <a:gd name="T2" fmla="*/ 0 w 254"/>
                <a:gd name="T3" fmla="*/ 0 h 12"/>
                <a:gd name="T4" fmla="*/ 0 w 254"/>
                <a:gd name="T5" fmla="*/ 0 h 12"/>
                <a:gd name="T6" fmla="*/ 0 w 254"/>
                <a:gd name="T7" fmla="*/ 0 h 12"/>
                <a:gd name="T8" fmla="*/ 0 w 254"/>
                <a:gd name="T9" fmla="*/ 0 h 12"/>
                <a:gd name="T10" fmla="*/ 0 w 254"/>
                <a:gd name="T11" fmla="*/ 0 h 12"/>
                <a:gd name="T12" fmla="*/ 0 w 254"/>
                <a:gd name="T13" fmla="*/ 0 h 12"/>
                <a:gd name="T14" fmla="*/ 0 w 254"/>
                <a:gd name="T15" fmla="*/ 0 h 12"/>
                <a:gd name="T16" fmla="*/ 0 w 254"/>
                <a:gd name="T17" fmla="*/ 0 h 12"/>
                <a:gd name="T18" fmla="*/ 0 w 254"/>
                <a:gd name="T19" fmla="*/ 0 h 12"/>
                <a:gd name="T20" fmla="*/ 0 w 254"/>
                <a:gd name="T21" fmla="*/ 0 h 12"/>
                <a:gd name="T22" fmla="*/ 0 w 254"/>
                <a:gd name="T23" fmla="*/ 0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4"/>
                <a:gd name="T37" fmla="*/ 0 h 12"/>
                <a:gd name="T38" fmla="*/ 254 w 254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4" h="12">
                  <a:moveTo>
                    <a:pt x="254" y="6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49" y="12"/>
                  </a:lnTo>
                  <a:lnTo>
                    <a:pt x="243" y="6"/>
                  </a:lnTo>
                  <a:lnTo>
                    <a:pt x="249" y="12"/>
                  </a:lnTo>
                  <a:lnTo>
                    <a:pt x="252" y="10"/>
                  </a:lnTo>
                  <a:lnTo>
                    <a:pt x="254" y="6"/>
                  </a:lnTo>
                  <a:lnTo>
                    <a:pt x="252" y="2"/>
                  </a:lnTo>
                  <a:lnTo>
                    <a:pt x="249" y="0"/>
                  </a:lnTo>
                  <a:lnTo>
                    <a:pt x="254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5" name="Freeform 1289"/>
            <p:cNvSpPr>
              <a:spLocks/>
            </p:cNvSpPr>
            <p:nvPr/>
          </p:nvSpPr>
          <p:spPr bwMode="auto">
            <a:xfrm>
              <a:off x="1722" y="2819"/>
              <a:ext cx="4" cy="67"/>
            </a:xfrm>
            <a:custGeom>
              <a:avLst/>
              <a:gdLst>
                <a:gd name="T0" fmla="*/ 0 w 11"/>
                <a:gd name="T1" fmla="*/ 0 h 202"/>
                <a:gd name="T2" fmla="*/ 0 w 11"/>
                <a:gd name="T3" fmla="*/ 0 h 202"/>
                <a:gd name="T4" fmla="*/ 0 w 11"/>
                <a:gd name="T5" fmla="*/ 0 h 202"/>
                <a:gd name="T6" fmla="*/ 0 w 11"/>
                <a:gd name="T7" fmla="*/ 0 h 202"/>
                <a:gd name="T8" fmla="*/ 0 w 11"/>
                <a:gd name="T9" fmla="*/ 0 h 202"/>
                <a:gd name="T10" fmla="*/ 0 w 11"/>
                <a:gd name="T11" fmla="*/ 0 h 202"/>
                <a:gd name="T12" fmla="*/ 0 w 11"/>
                <a:gd name="T13" fmla="*/ 0 h 202"/>
                <a:gd name="T14" fmla="*/ 0 w 11"/>
                <a:gd name="T15" fmla="*/ 0 h 202"/>
                <a:gd name="T16" fmla="*/ 0 w 11"/>
                <a:gd name="T17" fmla="*/ 0 h 202"/>
                <a:gd name="T18" fmla="*/ 0 w 11"/>
                <a:gd name="T19" fmla="*/ 0 h 202"/>
                <a:gd name="T20" fmla="*/ 0 w 11"/>
                <a:gd name="T21" fmla="*/ 0 h 202"/>
                <a:gd name="T22" fmla="*/ 0 w 11"/>
                <a:gd name="T23" fmla="*/ 0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02"/>
                <a:gd name="T38" fmla="*/ 11 w 11"/>
                <a:gd name="T39" fmla="*/ 202 h 20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02">
                  <a:moveTo>
                    <a:pt x="6" y="189"/>
                  </a:moveTo>
                  <a:lnTo>
                    <a:pt x="11" y="19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95"/>
                  </a:lnTo>
                  <a:lnTo>
                    <a:pt x="6" y="202"/>
                  </a:lnTo>
                  <a:lnTo>
                    <a:pt x="0" y="195"/>
                  </a:lnTo>
                  <a:lnTo>
                    <a:pt x="2" y="199"/>
                  </a:lnTo>
                  <a:lnTo>
                    <a:pt x="6" y="200"/>
                  </a:lnTo>
                  <a:lnTo>
                    <a:pt x="9" y="199"/>
                  </a:lnTo>
                  <a:lnTo>
                    <a:pt x="11" y="195"/>
                  </a:lnTo>
                  <a:lnTo>
                    <a:pt x="6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6" name="Freeform 1290"/>
            <p:cNvSpPr>
              <a:spLocks/>
            </p:cNvSpPr>
            <p:nvPr/>
          </p:nvSpPr>
          <p:spPr bwMode="auto">
            <a:xfrm>
              <a:off x="1724" y="2882"/>
              <a:ext cx="16" cy="4"/>
            </a:xfrm>
            <a:custGeom>
              <a:avLst/>
              <a:gdLst>
                <a:gd name="T0" fmla="*/ 0 w 48"/>
                <a:gd name="T1" fmla="*/ 0 h 13"/>
                <a:gd name="T2" fmla="*/ 0 w 48"/>
                <a:gd name="T3" fmla="*/ 0 h 13"/>
                <a:gd name="T4" fmla="*/ 0 w 48"/>
                <a:gd name="T5" fmla="*/ 0 h 13"/>
                <a:gd name="T6" fmla="*/ 0 w 48"/>
                <a:gd name="T7" fmla="*/ 0 h 13"/>
                <a:gd name="T8" fmla="*/ 0 w 48"/>
                <a:gd name="T9" fmla="*/ 0 h 13"/>
                <a:gd name="T10" fmla="*/ 0 w 48"/>
                <a:gd name="T11" fmla="*/ 0 h 13"/>
                <a:gd name="T12" fmla="*/ 0 w 48"/>
                <a:gd name="T13" fmla="*/ 0 h 13"/>
                <a:gd name="T14" fmla="*/ 0 w 48"/>
                <a:gd name="T15" fmla="*/ 0 h 13"/>
                <a:gd name="T16" fmla="*/ 0 w 48"/>
                <a:gd name="T17" fmla="*/ 0 h 13"/>
                <a:gd name="T18" fmla="*/ 0 w 48"/>
                <a:gd name="T19" fmla="*/ 0 h 13"/>
                <a:gd name="T20" fmla="*/ 0 w 48"/>
                <a:gd name="T21" fmla="*/ 0 h 13"/>
                <a:gd name="T22" fmla="*/ 0 w 48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"/>
                <a:gd name="T37" fmla="*/ 0 h 13"/>
                <a:gd name="T38" fmla="*/ 48 w 48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" h="13">
                  <a:moveTo>
                    <a:pt x="37" y="6"/>
                  </a:moveTo>
                  <a:lnTo>
                    <a:pt x="4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2" y="13"/>
                  </a:lnTo>
                  <a:lnTo>
                    <a:pt x="48" y="6"/>
                  </a:lnTo>
                  <a:lnTo>
                    <a:pt x="42" y="13"/>
                  </a:lnTo>
                  <a:lnTo>
                    <a:pt x="46" y="10"/>
                  </a:lnTo>
                  <a:lnTo>
                    <a:pt x="48" y="6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7" name="Freeform 1291"/>
            <p:cNvSpPr>
              <a:spLocks/>
            </p:cNvSpPr>
            <p:nvPr/>
          </p:nvSpPr>
          <p:spPr bwMode="auto">
            <a:xfrm>
              <a:off x="1737" y="2788"/>
              <a:ext cx="3" cy="96"/>
            </a:xfrm>
            <a:custGeom>
              <a:avLst/>
              <a:gdLst>
                <a:gd name="T0" fmla="*/ 0 w 11"/>
                <a:gd name="T1" fmla="*/ 0 h 288"/>
                <a:gd name="T2" fmla="*/ 0 w 11"/>
                <a:gd name="T3" fmla="*/ 0 h 288"/>
                <a:gd name="T4" fmla="*/ 0 w 11"/>
                <a:gd name="T5" fmla="*/ 0 h 288"/>
                <a:gd name="T6" fmla="*/ 0 w 11"/>
                <a:gd name="T7" fmla="*/ 0 h 288"/>
                <a:gd name="T8" fmla="*/ 0 w 11"/>
                <a:gd name="T9" fmla="*/ 0 h 288"/>
                <a:gd name="T10" fmla="*/ 0 w 11"/>
                <a:gd name="T11" fmla="*/ 0 h 288"/>
                <a:gd name="T12" fmla="*/ 0 w 11"/>
                <a:gd name="T13" fmla="*/ 0 h 288"/>
                <a:gd name="T14" fmla="*/ 0 w 11"/>
                <a:gd name="T15" fmla="*/ 0 h 288"/>
                <a:gd name="T16" fmla="*/ 0 w 11"/>
                <a:gd name="T17" fmla="*/ 0 h 288"/>
                <a:gd name="T18" fmla="*/ 0 w 11"/>
                <a:gd name="T19" fmla="*/ 0 h 288"/>
                <a:gd name="T20" fmla="*/ 0 w 11"/>
                <a:gd name="T21" fmla="*/ 0 h 288"/>
                <a:gd name="T22" fmla="*/ 0 w 11"/>
                <a:gd name="T23" fmla="*/ 0 h 2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88"/>
                <a:gd name="T38" fmla="*/ 11 w 11"/>
                <a:gd name="T39" fmla="*/ 288 h 28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88">
                  <a:moveTo>
                    <a:pt x="5" y="0"/>
                  </a:moveTo>
                  <a:lnTo>
                    <a:pt x="0" y="6"/>
                  </a:lnTo>
                  <a:lnTo>
                    <a:pt x="0" y="288"/>
                  </a:lnTo>
                  <a:lnTo>
                    <a:pt x="11" y="288"/>
                  </a:lnTo>
                  <a:lnTo>
                    <a:pt x="11" y="6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8" name="Freeform 1292"/>
            <p:cNvSpPr>
              <a:spLocks/>
            </p:cNvSpPr>
            <p:nvPr/>
          </p:nvSpPr>
          <p:spPr bwMode="auto">
            <a:xfrm>
              <a:off x="1738" y="2788"/>
              <a:ext cx="61" cy="4"/>
            </a:xfrm>
            <a:custGeom>
              <a:avLst/>
              <a:gdLst>
                <a:gd name="T0" fmla="*/ 0 w 181"/>
                <a:gd name="T1" fmla="*/ 0 h 13"/>
                <a:gd name="T2" fmla="*/ 0 w 181"/>
                <a:gd name="T3" fmla="*/ 0 h 13"/>
                <a:gd name="T4" fmla="*/ 0 w 181"/>
                <a:gd name="T5" fmla="*/ 0 h 13"/>
                <a:gd name="T6" fmla="*/ 0 w 181"/>
                <a:gd name="T7" fmla="*/ 0 h 13"/>
                <a:gd name="T8" fmla="*/ 0 w 181"/>
                <a:gd name="T9" fmla="*/ 0 h 13"/>
                <a:gd name="T10" fmla="*/ 0 w 181"/>
                <a:gd name="T11" fmla="*/ 0 h 13"/>
                <a:gd name="T12" fmla="*/ 0 w 181"/>
                <a:gd name="T13" fmla="*/ 0 h 13"/>
                <a:gd name="T14" fmla="*/ 0 w 181"/>
                <a:gd name="T15" fmla="*/ 0 h 13"/>
                <a:gd name="T16" fmla="*/ 0 w 181"/>
                <a:gd name="T17" fmla="*/ 0 h 13"/>
                <a:gd name="T18" fmla="*/ 0 w 181"/>
                <a:gd name="T19" fmla="*/ 0 h 13"/>
                <a:gd name="T20" fmla="*/ 0 w 181"/>
                <a:gd name="T21" fmla="*/ 0 h 13"/>
                <a:gd name="T22" fmla="*/ 0 w 181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1"/>
                <a:gd name="T37" fmla="*/ 0 h 13"/>
                <a:gd name="T38" fmla="*/ 181 w 181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1" h="13">
                  <a:moveTo>
                    <a:pt x="181" y="6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5" y="13"/>
                  </a:lnTo>
                  <a:lnTo>
                    <a:pt x="169" y="6"/>
                  </a:lnTo>
                  <a:lnTo>
                    <a:pt x="175" y="13"/>
                  </a:lnTo>
                  <a:lnTo>
                    <a:pt x="178" y="10"/>
                  </a:lnTo>
                  <a:lnTo>
                    <a:pt x="181" y="6"/>
                  </a:lnTo>
                  <a:lnTo>
                    <a:pt x="178" y="2"/>
                  </a:lnTo>
                  <a:lnTo>
                    <a:pt x="175" y="0"/>
                  </a:lnTo>
                  <a:lnTo>
                    <a:pt x="18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9" name="Freeform 1293"/>
            <p:cNvSpPr>
              <a:spLocks/>
            </p:cNvSpPr>
            <p:nvPr/>
          </p:nvSpPr>
          <p:spPr bwMode="auto">
            <a:xfrm>
              <a:off x="1795" y="2790"/>
              <a:ext cx="4" cy="68"/>
            </a:xfrm>
            <a:custGeom>
              <a:avLst/>
              <a:gdLst>
                <a:gd name="T0" fmla="*/ 0 w 12"/>
                <a:gd name="T1" fmla="*/ 0 h 206"/>
                <a:gd name="T2" fmla="*/ 0 w 12"/>
                <a:gd name="T3" fmla="*/ 0 h 206"/>
                <a:gd name="T4" fmla="*/ 0 w 12"/>
                <a:gd name="T5" fmla="*/ 0 h 206"/>
                <a:gd name="T6" fmla="*/ 0 w 12"/>
                <a:gd name="T7" fmla="*/ 0 h 206"/>
                <a:gd name="T8" fmla="*/ 0 w 12"/>
                <a:gd name="T9" fmla="*/ 0 h 206"/>
                <a:gd name="T10" fmla="*/ 0 w 12"/>
                <a:gd name="T11" fmla="*/ 0 h 206"/>
                <a:gd name="T12" fmla="*/ 0 w 12"/>
                <a:gd name="T13" fmla="*/ 0 h 206"/>
                <a:gd name="T14" fmla="*/ 0 w 12"/>
                <a:gd name="T15" fmla="*/ 0 h 206"/>
                <a:gd name="T16" fmla="*/ 0 w 12"/>
                <a:gd name="T17" fmla="*/ 0 h 206"/>
                <a:gd name="T18" fmla="*/ 0 w 12"/>
                <a:gd name="T19" fmla="*/ 0 h 206"/>
                <a:gd name="T20" fmla="*/ 0 w 12"/>
                <a:gd name="T21" fmla="*/ 0 h 206"/>
                <a:gd name="T22" fmla="*/ 0 w 12"/>
                <a:gd name="T23" fmla="*/ 0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06"/>
                <a:gd name="T38" fmla="*/ 12 w 12"/>
                <a:gd name="T39" fmla="*/ 206 h 20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06">
                  <a:moveTo>
                    <a:pt x="6" y="193"/>
                  </a:moveTo>
                  <a:lnTo>
                    <a:pt x="12" y="19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99"/>
                  </a:lnTo>
                  <a:lnTo>
                    <a:pt x="6" y="206"/>
                  </a:lnTo>
                  <a:lnTo>
                    <a:pt x="0" y="199"/>
                  </a:lnTo>
                  <a:lnTo>
                    <a:pt x="3" y="203"/>
                  </a:lnTo>
                  <a:lnTo>
                    <a:pt x="6" y="204"/>
                  </a:lnTo>
                  <a:lnTo>
                    <a:pt x="9" y="203"/>
                  </a:lnTo>
                  <a:lnTo>
                    <a:pt x="12" y="199"/>
                  </a:lnTo>
                  <a:lnTo>
                    <a:pt x="6" y="1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0" name="Freeform 1294"/>
            <p:cNvSpPr>
              <a:spLocks/>
            </p:cNvSpPr>
            <p:nvPr/>
          </p:nvSpPr>
          <p:spPr bwMode="auto">
            <a:xfrm>
              <a:off x="1797" y="2854"/>
              <a:ext cx="27" cy="4"/>
            </a:xfrm>
            <a:custGeom>
              <a:avLst/>
              <a:gdLst>
                <a:gd name="T0" fmla="*/ 0 w 82"/>
                <a:gd name="T1" fmla="*/ 0 h 13"/>
                <a:gd name="T2" fmla="*/ 0 w 82"/>
                <a:gd name="T3" fmla="*/ 0 h 13"/>
                <a:gd name="T4" fmla="*/ 0 w 82"/>
                <a:gd name="T5" fmla="*/ 0 h 13"/>
                <a:gd name="T6" fmla="*/ 0 w 82"/>
                <a:gd name="T7" fmla="*/ 0 h 13"/>
                <a:gd name="T8" fmla="*/ 0 w 82"/>
                <a:gd name="T9" fmla="*/ 0 h 13"/>
                <a:gd name="T10" fmla="*/ 0 w 82"/>
                <a:gd name="T11" fmla="*/ 0 h 13"/>
                <a:gd name="T12" fmla="*/ 0 w 82"/>
                <a:gd name="T13" fmla="*/ 0 h 13"/>
                <a:gd name="T14" fmla="*/ 0 w 82"/>
                <a:gd name="T15" fmla="*/ 0 h 13"/>
                <a:gd name="T16" fmla="*/ 0 w 82"/>
                <a:gd name="T17" fmla="*/ 0 h 13"/>
                <a:gd name="T18" fmla="*/ 0 w 82"/>
                <a:gd name="T19" fmla="*/ 0 h 13"/>
                <a:gd name="T20" fmla="*/ 0 w 82"/>
                <a:gd name="T21" fmla="*/ 0 h 13"/>
                <a:gd name="T22" fmla="*/ 0 w 82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"/>
                <a:gd name="T37" fmla="*/ 0 h 13"/>
                <a:gd name="T38" fmla="*/ 82 w 82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" h="13">
                  <a:moveTo>
                    <a:pt x="71" y="6"/>
                  </a:moveTo>
                  <a:lnTo>
                    <a:pt x="7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7" y="13"/>
                  </a:lnTo>
                  <a:lnTo>
                    <a:pt x="82" y="6"/>
                  </a:lnTo>
                  <a:lnTo>
                    <a:pt x="77" y="13"/>
                  </a:lnTo>
                  <a:lnTo>
                    <a:pt x="80" y="10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7" y="0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1" name="Freeform 1295"/>
            <p:cNvSpPr>
              <a:spLocks/>
            </p:cNvSpPr>
            <p:nvPr/>
          </p:nvSpPr>
          <p:spPr bwMode="auto">
            <a:xfrm>
              <a:off x="1820" y="2812"/>
              <a:ext cx="4" cy="44"/>
            </a:xfrm>
            <a:custGeom>
              <a:avLst/>
              <a:gdLst>
                <a:gd name="T0" fmla="*/ 0 w 11"/>
                <a:gd name="T1" fmla="*/ 0 h 131"/>
                <a:gd name="T2" fmla="*/ 0 w 11"/>
                <a:gd name="T3" fmla="*/ 0 h 131"/>
                <a:gd name="T4" fmla="*/ 0 w 11"/>
                <a:gd name="T5" fmla="*/ 0 h 131"/>
                <a:gd name="T6" fmla="*/ 0 w 11"/>
                <a:gd name="T7" fmla="*/ 0 h 131"/>
                <a:gd name="T8" fmla="*/ 0 w 11"/>
                <a:gd name="T9" fmla="*/ 0 h 131"/>
                <a:gd name="T10" fmla="*/ 0 w 11"/>
                <a:gd name="T11" fmla="*/ 0 h 131"/>
                <a:gd name="T12" fmla="*/ 0 w 11"/>
                <a:gd name="T13" fmla="*/ 0 h 131"/>
                <a:gd name="T14" fmla="*/ 0 w 11"/>
                <a:gd name="T15" fmla="*/ 0 h 131"/>
                <a:gd name="T16" fmla="*/ 0 w 11"/>
                <a:gd name="T17" fmla="*/ 0 h 131"/>
                <a:gd name="T18" fmla="*/ 0 w 11"/>
                <a:gd name="T19" fmla="*/ 0 h 131"/>
                <a:gd name="T20" fmla="*/ 0 w 11"/>
                <a:gd name="T21" fmla="*/ 0 h 131"/>
                <a:gd name="T22" fmla="*/ 0 w 11"/>
                <a:gd name="T23" fmla="*/ 0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1"/>
                <a:gd name="T38" fmla="*/ 11 w 11"/>
                <a:gd name="T39" fmla="*/ 131 h 13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1">
                  <a:moveTo>
                    <a:pt x="6" y="0"/>
                  </a:moveTo>
                  <a:lnTo>
                    <a:pt x="0" y="6"/>
                  </a:lnTo>
                  <a:lnTo>
                    <a:pt x="0" y="131"/>
                  </a:lnTo>
                  <a:lnTo>
                    <a:pt x="11" y="131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2" name="Freeform 1296"/>
            <p:cNvSpPr>
              <a:spLocks/>
            </p:cNvSpPr>
            <p:nvPr/>
          </p:nvSpPr>
          <p:spPr bwMode="auto">
            <a:xfrm>
              <a:off x="1822" y="2812"/>
              <a:ext cx="43" cy="5"/>
            </a:xfrm>
            <a:custGeom>
              <a:avLst/>
              <a:gdLst>
                <a:gd name="T0" fmla="*/ 0 w 129"/>
                <a:gd name="T1" fmla="*/ 0 h 13"/>
                <a:gd name="T2" fmla="*/ 0 w 129"/>
                <a:gd name="T3" fmla="*/ 0 h 13"/>
                <a:gd name="T4" fmla="*/ 0 w 129"/>
                <a:gd name="T5" fmla="*/ 0 h 13"/>
                <a:gd name="T6" fmla="*/ 0 w 129"/>
                <a:gd name="T7" fmla="*/ 0 h 13"/>
                <a:gd name="T8" fmla="*/ 0 w 129"/>
                <a:gd name="T9" fmla="*/ 0 h 13"/>
                <a:gd name="T10" fmla="*/ 0 w 129"/>
                <a:gd name="T11" fmla="*/ 0 h 13"/>
                <a:gd name="T12" fmla="*/ 0 w 129"/>
                <a:gd name="T13" fmla="*/ 0 h 13"/>
                <a:gd name="T14" fmla="*/ 0 w 129"/>
                <a:gd name="T15" fmla="*/ 0 h 13"/>
                <a:gd name="T16" fmla="*/ 0 w 129"/>
                <a:gd name="T17" fmla="*/ 0 h 13"/>
                <a:gd name="T18" fmla="*/ 0 w 129"/>
                <a:gd name="T19" fmla="*/ 0 h 13"/>
                <a:gd name="T20" fmla="*/ 0 w 129"/>
                <a:gd name="T21" fmla="*/ 0 h 13"/>
                <a:gd name="T22" fmla="*/ 0 w 129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"/>
                <a:gd name="T37" fmla="*/ 0 h 13"/>
                <a:gd name="T38" fmla="*/ 129 w 129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" h="13">
                  <a:moveTo>
                    <a:pt x="129" y="6"/>
                  </a:moveTo>
                  <a:lnTo>
                    <a:pt x="12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4" y="13"/>
                  </a:lnTo>
                  <a:lnTo>
                    <a:pt x="118" y="6"/>
                  </a:lnTo>
                  <a:lnTo>
                    <a:pt x="124" y="13"/>
                  </a:lnTo>
                  <a:lnTo>
                    <a:pt x="127" y="10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4" y="0"/>
                  </a:lnTo>
                  <a:lnTo>
                    <a:pt x="1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3" name="Freeform 1297"/>
            <p:cNvSpPr>
              <a:spLocks/>
            </p:cNvSpPr>
            <p:nvPr/>
          </p:nvSpPr>
          <p:spPr bwMode="auto">
            <a:xfrm>
              <a:off x="1862" y="2814"/>
              <a:ext cx="3" cy="71"/>
            </a:xfrm>
            <a:custGeom>
              <a:avLst/>
              <a:gdLst>
                <a:gd name="T0" fmla="*/ 0 w 11"/>
                <a:gd name="T1" fmla="*/ 0 h 211"/>
                <a:gd name="T2" fmla="*/ 0 w 11"/>
                <a:gd name="T3" fmla="*/ 0 h 211"/>
                <a:gd name="T4" fmla="*/ 0 w 11"/>
                <a:gd name="T5" fmla="*/ 0 h 211"/>
                <a:gd name="T6" fmla="*/ 0 w 11"/>
                <a:gd name="T7" fmla="*/ 0 h 211"/>
                <a:gd name="T8" fmla="*/ 0 w 11"/>
                <a:gd name="T9" fmla="*/ 0 h 211"/>
                <a:gd name="T10" fmla="*/ 0 w 11"/>
                <a:gd name="T11" fmla="*/ 0 h 211"/>
                <a:gd name="T12" fmla="*/ 0 w 11"/>
                <a:gd name="T13" fmla="*/ 0 h 211"/>
                <a:gd name="T14" fmla="*/ 0 w 11"/>
                <a:gd name="T15" fmla="*/ 0 h 211"/>
                <a:gd name="T16" fmla="*/ 0 w 11"/>
                <a:gd name="T17" fmla="*/ 0 h 211"/>
                <a:gd name="T18" fmla="*/ 0 w 11"/>
                <a:gd name="T19" fmla="*/ 0 h 211"/>
                <a:gd name="T20" fmla="*/ 0 w 11"/>
                <a:gd name="T21" fmla="*/ 0 h 211"/>
                <a:gd name="T22" fmla="*/ 0 w 11"/>
                <a:gd name="T23" fmla="*/ 0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11"/>
                <a:gd name="T38" fmla="*/ 11 w 11"/>
                <a:gd name="T39" fmla="*/ 211 h 2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11">
                  <a:moveTo>
                    <a:pt x="6" y="198"/>
                  </a:moveTo>
                  <a:lnTo>
                    <a:pt x="11" y="20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04"/>
                  </a:lnTo>
                  <a:lnTo>
                    <a:pt x="6" y="211"/>
                  </a:lnTo>
                  <a:lnTo>
                    <a:pt x="0" y="204"/>
                  </a:lnTo>
                  <a:lnTo>
                    <a:pt x="2" y="208"/>
                  </a:lnTo>
                  <a:lnTo>
                    <a:pt x="6" y="210"/>
                  </a:lnTo>
                  <a:lnTo>
                    <a:pt x="9" y="208"/>
                  </a:lnTo>
                  <a:lnTo>
                    <a:pt x="11" y="204"/>
                  </a:lnTo>
                  <a:lnTo>
                    <a:pt x="6" y="19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4" name="Freeform 1298"/>
            <p:cNvSpPr>
              <a:spLocks/>
            </p:cNvSpPr>
            <p:nvPr/>
          </p:nvSpPr>
          <p:spPr bwMode="auto">
            <a:xfrm>
              <a:off x="1864" y="2880"/>
              <a:ext cx="15" cy="5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w 45"/>
                <a:gd name="T19" fmla="*/ 0 h 13"/>
                <a:gd name="T20" fmla="*/ 0 w 45"/>
                <a:gd name="T21" fmla="*/ 0 h 13"/>
                <a:gd name="T22" fmla="*/ 0 w 4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5"/>
                <a:gd name="T37" fmla="*/ 0 h 13"/>
                <a:gd name="T38" fmla="*/ 45 w 4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5" h="13">
                  <a:moveTo>
                    <a:pt x="33" y="6"/>
                  </a:moveTo>
                  <a:lnTo>
                    <a:pt x="3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9" y="13"/>
                  </a:lnTo>
                  <a:lnTo>
                    <a:pt x="45" y="6"/>
                  </a:lnTo>
                  <a:lnTo>
                    <a:pt x="39" y="13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42" y="3"/>
                  </a:lnTo>
                  <a:lnTo>
                    <a:pt x="39" y="0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5" name="Freeform 1299"/>
            <p:cNvSpPr>
              <a:spLocks/>
            </p:cNvSpPr>
            <p:nvPr/>
          </p:nvSpPr>
          <p:spPr bwMode="auto">
            <a:xfrm>
              <a:off x="1875" y="2734"/>
              <a:ext cx="4" cy="148"/>
            </a:xfrm>
            <a:custGeom>
              <a:avLst/>
              <a:gdLst>
                <a:gd name="T0" fmla="*/ 0 w 12"/>
                <a:gd name="T1" fmla="*/ 0 h 444"/>
                <a:gd name="T2" fmla="*/ 0 w 12"/>
                <a:gd name="T3" fmla="*/ 0 h 444"/>
                <a:gd name="T4" fmla="*/ 0 w 12"/>
                <a:gd name="T5" fmla="*/ 0 h 444"/>
                <a:gd name="T6" fmla="*/ 0 w 12"/>
                <a:gd name="T7" fmla="*/ 0 h 444"/>
                <a:gd name="T8" fmla="*/ 0 w 12"/>
                <a:gd name="T9" fmla="*/ 0 h 444"/>
                <a:gd name="T10" fmla="*/ 0 w 12"/>
                <a:gd name="T11" fmla="*/ 0 h 444"/>
                <a:gd name="T12" fmla="*/ 0 w 12"/>
                <a:gd name="T13" fmla="*/ 0 h 444"/>
                <a:gd name="T14" fmla="*/ 0 w 12"/>
                <a:gd name="T15" fmla="*/ 0 h 444"/>
                <a:gd name="T16" fmla="*/ 0 w 12"/>
                <a:gd name="T17" fmla="*/ 0 h 444"/>
                <a:gd name="T18" fmla="*/ 0 w 12"/>
                <a:gd name="T19" fmla="*/ 0 h 444"/>
                <a:gd name="T20" fmla="*/ 0 w 12"/>
                <a:gd name="T21" fmla="*/ 0 h 444"/>
                <a:gd name="T22" fmla="*/ 0 w 12"/>
                <a:gd name="T23" fmla="*/ 0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444"/>
                <a:gd name="T38" fmla="*/ 12 w 12"/>
                <a:gd name="T39" fmla="*/ 444 h 4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444">
                  <a:moveTo>
                    <a:pt x="6" y="0"/>
                  </a:moveTo>
                  <a:lnTo>
                    <a:pt x="0" y="7"/>
                  </a:lnTo>
                  <a:lnTo>
                    <a:pt x="0" y="444"/>
                  </a:lnTo>
                  <a:lnTo>
                    <a:pt x="12" y="444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6" name="Freeform 1300"/>
            <p:cNvSpPr>
              <a:spLocks/>
            </p:cNvSpPr>
            <p:nvPr/>
          </p:nvSpPr>
          <p:spPr bwMode="auto">
            <a:xfrm>
              <a:off x="1877" y="2734"/>
              <a:ext cx="26" cy="5"/>
            </a:xfrm>
            <a:custGeom>
              <a:avLst/>
              <a:gdLst>
                <a:gd name="T0" fmla="*/ 0 w 80"/>
                <a:gd name="T1" fmla="*/ 0 h 13"/>
                <a:gd name="T2" fmla="*/ 0 w 80"/>
                <a:gd name="T3" fmla="*/ 0 h 13"/>
                <a:gd name="T4" fmla="*/ 0 w 80"/>
                <a:gd name="T5" fmla="*/ 0 h 13"/>
                <a:gd name="T6" fmla="*/ 0 w 80"/>
                <a:gd name="T7" fmla="*/ 0 h 13"/>
                <a:gd name="T8" fmla="*/ 0 w 80"/>
                <a:gd name="T9" fmla="*/ 0 h 13"/>
                <a:gd name="T10" fmla="*/ 0 w 80"/>
                <a:gd name="T11" fmla="*/ 0 h 13"/>
                <a:gd name="T12" fmla="*/ 0 w 80"/>
                <a:gd name="T13" fmla="*/ 0 h 13"/>
                <a:gd name="T14" fmla="*/ 0 w 80"/>
                <a:gd name="T15" fmla="*/ 0 h 13"/>
                <a:gd name="T16" fmla="*/ 0 w 80"/>
                <a:gd name="T17" fmla="*/ 0 h 13"/>
                <a:gd name="T18" fmla="*/ 0 w 80"/>
                <a:gd name="T19" fmla="*/ 0 h 13"/>
                <a:gd name="T20" fmla="*/ 0 w 80"/>
                <a:gd name="T21" fmla="*/ 0 h 13"/>
                <a:gd name="T22" fmla="*/ 0 w 80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13"/>
                <a:gd name="T38" fmla="*/ 80 w 80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13">
                  <a:moveTo>
                    <a:pt x="69" y="7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4" y="13"/>
                  </a:lnTo>
                  <a:lnTo>
                    <a:pt x="80" y="7"/>
                  </a:lnTo>
                  <a:lnTo>
                    <a:pt x="74" y="13"/>
                  </a:lnTo>
                  <a:lnTo>
                    <a:pt x="78" y="10"/>
                  </a:lnTo>
                  <a:lnTo>
                    <a:pt x="80" y="7"/>
                  </a:lnTo>
                  <a:lnTo>
                    <a:pt x="78" y="3"/>
                  </a:lnTo>
                  <a:lnTo>
                    <a:pt x="74" y="0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7" name="Freeform 1301"/>
            <p:cNvSpPr>
              <a:spLocks/>
            </p:cNvSpPr>
            <p:nvPr/>
          </p:nvSpPr>
          <p:spPr bwMode="auto">
            <a:xfrm>
              <a:off x="1480" y="2695"/>
              <a:ext cx="421" cy="418"/>
            </a:xfrm>
            <a:custGeom>
              <a:avLst/>
              <a:gdLst>
                <a:gd name="T0" fmla="*/ 0 w 1263"/>
                <a:gd name="T1" fmla="*/ 0 h 1254"/>
                <a:gd name="T2" fmla="*/ 0 w 1263"/>
                <a:gd name="T3" fmla="*/ 0 h 1254"/>
                <a:gd name="T4" fmla="*/ 0 w 1263"/>
                <a:gd name="T5" fmla="*/ 0 h 1254"/>
                <a:gd name="T6" fmla="*/ 0 w 1263"/>
                <a:gd name="T7" fmla="*/ 0 h 1254"/>
                <a:gd name="T8" fmla="*/ 0 w 1263"/>
                <a:gd name="T9" fmla="*/ 0 h 1254"/>
                <a:gd name="T10" fmla="*/ 0 w 1263"/>
                <a:gd name="T11" fmla="*/ 0 h 1254"/>
                <a:gd name="T12" fmla="*/ 0 w 1263"/>
                <a:gd name="T13" fmla="*/ 0 h 1254"/>
                <a:gd name="T14" fmla="*/ 0 w 1263"/>
                <a:gd name="T15" fmla="*/ 0 h 1254"/>
                <a:gd name="T16" fmla="*/ 0 w 1263"/>
                <a:gd name="T17" fmla="*/ 0 h 1254"/>
                <a:gd name="T18" fmla="*/ 0 w 1263"/>
                <a:gd name="T19" fmla="*/ 0 h 1254"/>
                <a:gd name="T20" fmla="*/ 0 w 1263"/>
                <a:gd name="T21" fmla="*/ 0 h 1254"/>
                <a:gd name="T22" fmla="*/ 0 w 1263"/>
                <a:gd name="T23" fmla="*/ 0 h 1254"/>
                <a:gd name="T24" fmla="*/ 0 w 1263"/>
                <a:gd name="T25" fmla="*/ 0 h 1254"/>
                <a:gd name="T26" fmla="*/ 0 w 1263"/>
                <a:gd name="T27" fmla="*/ 0 h 1254"/>
                <a:gd name="T28" fmla="*/ 0 w 1263"/>
                <a:gd name="T29" fmla="*/ 0 h 1254"/>
                <a:gd name="T30" fmla="*/ 0 w 1263"/>
                <a:gd name="T31" fmla="*/ 0 h 1254"/>
                <a:gd name="T32" fmla="*/ 0 w 1263"/>
                <a:gd name="T33" fmla="*/ 0 h 1254"/>
                <a:gd name="T34" fmla="*/ 0 w 1263"/>
                <a:gd name="T35" fmla="*/ 0 h 1254"/>
                <a:gd name="T36" fmla="*/ 0 w 1263"/>
                <a:gd name="T37" fmla="*/ 0 h 1254"/>
                <a:gd name="T38" fmla="*/ 0 w 1263"/>
                <a:gd name="T39" fmla="*/ 0 h 1254"/>
                <a:gd name="T40" fmla="*/ 0 w 1263"/>
                <a:gd name="T41" fmla="*/ 0 h 1254"/>
                <a:gd name="T42" fmla="*/ 0 w 1263"/>
                <a:gd name="T43" fmla="*/ 0 h 1254"/>
                <a:gd name="T44" fmla="*/ 0 w 1263"/>
                <a:gd name="T45" fmla="*/ 0 h 1254"/>
                <a:gd name="T46" fmla="*/ 0 w 1263"/>
                <a:gd name="T47" fmla="*/ 0 h 1254"/>
                <a:gd name="T48" fmla="*/ 0 w 1263"/>
                <a:gd name="T49" fmla="*/ 0 h 1254"/>
                <a:gd name="T50" fmla="*/ 0 w 1263"/>
                <a:gd name="T51" fmla="*/ 0 h 1254"/>
                <a:gd name="T52" fmla="*/ 0 w 1263"/>
                <a:gd name="T53" fmla="*/ 0 h 1254"/>
                <a:gd name="T54" fmla="*/ 0 w 1263"/>
                <a:gd name="T55" fmla="*/ 0 h 1254"/>
                <a:gd name="T56" fmla="*/ 0 w 1263"/>
                <a:gd name="T57" fmla="*/ 0 h 1254"/>
                <a:gd name="T58" fmla="*/ 0 w 1263"/>
                <a:gd name="T59" fmla="*/ 0 h 1254"/>
                <a:gd name="T60" fmla="*/ 0 w 1263"/>
                <a:gd name="T61" fmla="*/ 0 h 1254"/>
                <a:gd name="T62" fmla="*/ 0 w 1263"/>
                <a:gd name="T63" fmla="*/ 0 h 1254"/>
                <a:gd name="T64" fmla="*/ 0 w 1263"/>
                <a:gd name="T65" fmla="*/ 0 h 1254"/>
                <a:gd name="T66" fmla="*/ 0 w 1263"/>
                <a:gd name="T67" fmla="*/ 0 h 1254"/>
                <a:gd name="T68" fmla="*/ 0 w 1263"/>
                <a:gd name="T69" fmla="*/ 0 h 1254"/>
                <a:gd name="T70" fmla="*/ 0 w 1263"/>
                <a:gd name="T71" fmla="*/ 0 h 1254"/>
                <a:gd name="T72" fmla="*/ 0 w 1263"/>
                <a:gd name="T73" fmla="*/ 0 h 1254"/>
                <a:gd name="T74" fmla="*/ 0 w 1263"/>
                <a:gd name="T75" fmla="*/ 0 h 1254"/>
                <a:gd name="T76" fmla="*/ 0 w 1263"/>
                <a:gd name="T77" fmla="*/ 0 h 1254"/>
                <a:gd name="T78" fmla="*/ 0 w 1263"/>
                <a:gd name="T79" fmla="*/ 0 h 1254"/>
                <a:gd name="T80" fmla="*/ 0 w 1263"/>
                <a:gd name="T81" fmla="*/ 0 h 1254"/>
                <a:gd name="T82" fmla="*/ 0 w 1263"/>
                <a:gd name="T83" fmla="*/ 0 h 1254"/>
                <a:gd name="T84" fmla="*/ 0 w 1263"/>
                <a:gd name="T85" fmla="*/ 0 h 1254"/>
                <a:gd name="T86" fmla="*/ 0 w 1263"/>
                <a:gd name="T87" fmla="*/ 0 h 1254"/>
                <a:gd name="T88" fmla="*/ 0 w 1263"/>
                <a:gd name="T89" fmla="*/ 0 h 1254"/>
                <a:gd name="T90" fmla="*/ 0 w 1263"/>
                <a:gd name="T91" fmla="*/ 0 h 12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63"/>
                <a:gd name="T139" fmla="*/ 0 h 1254"/>
                <a:gd name="T140" fmla="*/ 1263 w 1263"/>
                <a:gd name="T141" fmla="*/ 1254 h 125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63" h="1254">
                  <a:moveTo>
                    <a:pt x="1263" y="124"/>
                  </a:moveTo>
                  <a:lnTo>
                    <a:pt x="1263" y="1072"/>
                  </a:lnTo>
                  <a:lnTo>
                    <a:pt x="1260" y="1109"/>
                  </a:lnTo>
                  <a:lnTo>
                    <a:pt x="1251" y="1143"/>
                  </a:lnTo>
                  <a:lnTo>
                    <a:pt x="1236" y="1174"/>
                  </a:lnTo>
                  <a:lnTo>
                    <a:pt x="1216" y="1201"/>
                  </a:lnTo>
                  <a:lnTo>
                    <a:pt x="1192" y="1224"/>
                  </a:lnTo>
                  <a:lnTo>
                    <a:pt x="1165" y="1240"/>
                  </a:lnTo>
                  <a:lnTo>
                    <a:pt x="1135" y="1251"/>
                  </a:lnTo>
                  <a:lnTo>
                    <a:pt x="1102" y="1254"/>
                  </a:lnTo>
                  <a:lnTo>
                    <a:pt x="161" y="1254"/>
                  </a:lnTo>
                  <a:lnTo>
                    <a:pt x="128" y="1251"/>
                  </a:lnTo>
                  <a:lnTo>
                    <a:pt x="98" y="1240"/>
                  </a:lnTo>
                  <a:lnTo>
                    <a:pt x="71" y="1224"/>
                  </a:lnTo>
                  <a:lnTo>
                    <a:pt x="47" y="1201"/>
                  </a:lnTo>
                  <a:lnTo>
                    <a:pt x="27" y="1174"/>
                  </a:lnTo>
                  <a:lnTo>
                    <a:pt x="12" y="1143"/>
                  </a:lnTo>
                  <a:lnTo>
                    <a:pt x="3" y="1109"/>
                  </a:lnTo>
                  <a:lnTo>
                    <a:pt x="0" y="1072"/>
                  </a:lnTo>
                  <a:lnTo>
                    <a:pt x="0" y="346"/>
                  </a:lnTo>
                  <a:lnTo>
                    <a:pt x="17" y="346"/>
                  </a:lnTo>
                  <a:lnTo>
                    <a:pt x="31" y="346"/>
                  </a:lnTo>
                  <a:lnTo>
                    <a:pt x="45" y="346"/>
                  </a:lnTo>
                  <a:lnTo>
                    <a:pt x="55" y="346"/>
                  </a:lnTo>
                  <a:lnTo>
                    <a:pt x="64" y="346"/>
                  </a:lnTo>
                  <a:lnTo>
                    <a:pt x="69" y="346"/>
                  </a:lnTo>
                  <a:lnTo>
                    <a:pt x="74" y="346"/>
                  </a:lnTo>
                  <a:lnTo>
                    <a:pt x="75" y="346"/>
                  </a:lnTo>
                  <a:lnTo>
                    <a:pt x="75" y="0"/>
                  </a:lnTo>
                  <a:lnTo>
                    <a:pt x="375" y="0"/>
                  </a:lnTo>
                  <a:lnTo>
                    <a:pt x="375" y="239"/>
                  </a:lnTo>
                  <a:lnTo>
                    <a:pt x="483" y="239"/>
                  </a:lnTo>
                  <a:lnTo>
                    <a:pt x="483" y="370"/>
                  </a:lnTo>
                  <a:lnTo>
                    <a:pt x="732" y="370"/>
                  </a:lnTo>
                  <a:lnTo>
                    <a:pt x="732" y="565"/>
                  </a:lnTo>
                  <a:lnTo>
                    <a:pt x="774" y="565"/>
                  </a:lnTo>
                  <a:lnTo>
                    <a:pt x="774" y="283"/>
                  </a:lnTo>
                  <a:lnTo>
                    <a:pt x="949" y="283"/>
                  </a:lnTo>
                  <a:lnTo>
                    <a:pt x="949" y="482"/>
                  </a:lnTo>
                  <a:lnTo>
                    <a:pt x="1026" y="482"/>
                  </a:lnTo>
                  <a:lnTo>
                    <a:pt x="1026" y="357"/>
                  </a:lnTo>
                  <a:lnTo>
                    <a:pt x="1150" y="357"/>
                  </a:lnTo>
                  <a:lnTo>
                    <a:pt x="1150" y="561"/>
                  </a:lnTo>
                  <a:lnTo>
                    <a:pt x="1189" y="561"/>
                  </a:lnTo>
                  <a:lnTo>
                    <a:pt x="1189" y="124"/>
                  </a:lnTo>
                  <a:lnTo>
                    <a:pt x="1263" y="124"/>
                  </a:lnTo>
                  <a:close/>
                </a:path>
              </a:pathLst>
            </a:custGeom>
            <a:solidFill>
              <a:srgbClr val="8C939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8" name="Freeform 1302"/>
            <p:cNvSpPr>
              <a:spLocks/>
            </p:cNvSpPr>
            <p:nvPr/>
          </p:nvSpPr>
          <p:spPr bwMode="auto">
            <a:xfrm>
              <a:off x="1900" y="2737"/>
              <a:ext cx="3" cy="317"/>
            </a:xfrm>
            <a:custGeom>
              <a:avLst/>
              <a:gdLst>
                <a:gd name="T0" fmla="*/ 0 w 11"/>
                <a:gd name="T1" fmla="*/ 0 h 953"/>
                <a:gd name="T2" fmla="*/ 0 w 11"/>
                <a:gd name="T3" fmla="*/ 0 h 953"/>
                <a:gd name="T4" fmla="*/ 0 w 11"/>
                <a:gd name="T5" fmla="*/ 0 h 953"/>
                <a:gd name="T6" fmla="*/ 0 w 11"/>
                <a:gd name="T7" fmla="*/ 0 h 953"/>
                <a:gd name="T8" fmla="*/ 0 w 11"/>
                <a:gd name="T9" fmla="*/ 0 h 953"/>
                <a:gd name="T10" fmla="*/ 0 w 11"/>
                <a:gd name="T11" fmla="*/ 0 h 953"/>
                <a:gd name="T12" fmla="*/ 0 w 11"/>
                <a:gd name="T13" fmla="*/ 0 h 953"/>
                <a:gd name="T14" fmla="*/ 0 w 11"/>
                <a:gd name="T15" fmla="*/ 0 h 953"/>
                <a:gd name="T16" fmla="*/ 0 w 11"/>
                <a:gd name="T17" fmla="*/ 0 h 953"/>
                <a:gd name="T18" fmla="*/ 0 w 11"/>
                <a:gd name="T19" fmla="*/ 0 h 953"/>
                <a:gd name="T20" fmla="*/ 0 w 11"/>
                <a:gd name="T21" fmla="*/ 0 h 9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953"/>
                <a:gd name="T35" fmla="*/ 11 w 11"/>
                <a:gd name="T36" fmla="*/ 953 h 9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953">
                  <a:moveTo>
                    <a:pt x="11" y="948"/>
                  </a:moveTo>
                  <a:lnTo>
                    <a:pt x="11" y="948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948"/>
                  </a:lnTo>
                  <a:lnTo>
                    <a:pt x="2" y="952"/>
                  </a:lnTo>
                  <a:lnTo>
                    <a:pt x="5" y="953"/>
                  </a:lnTo>
                  <a:lnTo>
                    <a:pt x="9" y="952"/>
                  </a:lnTo>
                  <a:lnTo>
                    <a:pt x="11" y="9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9" name="Freeform 1303"/>
            <p:cNvSpPr>
              <a:spLocks/>
            </p:cNvSpPr>
            <p:nvPr/>
          </p:nvSpPr>
          <p:spPr bwMode="auto">
            <a:xfrm>
              <a:off x="1846" y="3053"/>
              <a:ext cx="57" cy="63"/>
            </a:xfrm>
            <a:custGeom>
              <a:avLst/>
              <a:gdLst>
                <a:gd name="T0" fmla="*/ 0 w 171"/>
                <a:gd name="T1" fmla="*/ 0 h 189"/>
                <a:gd name="T2" fmla="*/ 0 w 171"/>
                <a:gd name="T3" fmla="*/ 0 h 189"/>
                <a:gd name="T4" fmla="*/ 0 w 171"/>
                <a:gd name="T5" fmla="*/ 0 h 189"/>
                <a:gd name="T6" fmla="*/ 0 w 171"/>
                <a:gd name="T7" fmla="*/ 0 h 189"/>
                <a:gd name="T8" fmla="*/ 0 w 171"/>
                <a:gd name="T9" fmla="*/ 0 h 189"/>
                <a:gd name="T10" fmla="*/ 0 w 171"/>
                <a:gd name="T11" fmla="*/ 0 h 189"/>
                <a:gd name="T12" fmla="*/ 0 w 171"/>
                <a:gd name="T13" fmla="*/ 0 h 189"/>
                <a:gd name="T14" fmla="*/ 0 w 171"/>
                <a:gd name="T15" fmla="*/ 0 h 189"/>
                <a:gd name="T16" fmla="*/ 0 w 171"/>
                <a:gd name="T17" fmla="*/ 0 h 189"/>
                <a:gd name="T18" fmla="*/ 0 w 171"/>
                <a:gd name="T19" fmla="*/ 0 h 189"/>
                <a:gd name="T20" fmla="*/ 0 w 171"/>
                <a:gd name="T21" fmla="*/ 0 h 189"/>
                <a:gd name="T22" fmla="*/ 0 w 171"/>
                <a:gd name="T23" fmla="*/ 0 h 189"/>
                <a:gd name="T24" fmla="*/ 0 w 171"/>
                <a:gd name="T25" fmla="*/ 0 h 189"/>
                <a:gd name="T26" fmla="*/ 0 w 171"/>
                <a:gd name="T27" fmla="*/ 0 h 189"/>
                <a:gd name="T28" fmla="*/ 0 w 171"/>
                <a:gd name="T29" fmla="*/ 0 h 189"/>
                <a:gd name="T30" fmla="*/ 0 w 171"/>
                <a:gd name="T31" fmla="*/ 0 h 189"/>
                <a:gd name="T32" fmla="*/ 0 w 171"/>
                <a:gd name="T33" fmla="*/ 0 h 189"/>
                <a:gd name="T34" fmla="*/ 0 w 171"/>
                <a:gd name="T35" fmla="*/ 0 h 189"/>
                <a:gd name="T36" fmla="*/ 0 w 171"/>
                <a:gd name="T37" fmla="*/ 0 h 189"/>
                <a:gd name="T38" fmla="*/ 0 w 171"/>
                <a:gd name="T39" fmla="*/ 0 h 189"/>
                <a:gd name="T40" fmla="*/ 0 w 171"/>
                <a:gd name="T41" fmla="*/ 0 h 189"/>
                <a:gd name="T42" fmla="*/ 0 w 171"/>
                <a:gd name="T43" fmla="*/ 0 h 189"/>
                <a:gd name="T44" fmla="*/ 0 w 171"/>
                <a:gd name="T45" fmla="*/ 0 h 189"/>
                <a:gd name="T46" fmla="*/ 0 w 171"/>
                <a:gd name="T47" fmla="*/ 0 h 189"/>
                <a:gd name="T48" fmla="*/ 0 w 171"/>
                <a:gd name="T49" fmla="*/ 0 h 1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1"/>
                <a:gd name="T76" fmla="*/ 0 h 189"/>
                <a:gd name="T77" fmla="*/ 171 w 171"/>
                <a:gd name="T78" fmla="*/ 189 h 18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1" h="189">
                  <a:moveTo>
                    <a:pt x="4" y="189"/>
                  </a:moveTo>
                  <a:lnTo>
                    <a:pt x="4" y="189"/>
                  </a:lnTo>
                  <a:lnTo>
                    <a:pt x="37" y="184"/>
                  </a:lnTo>
                  <a:lnTo>
                    <a:pt x="68" y="173"/>
                  </a:lnTo>
                  <a:lnTo>
                    <a:pt x="97" y="157"/>
                  </a:lnTo>
                  <a:lnTo>
                    <a:pt x="121" y="133"/>
                  </a:lnTo>
                  <a:lnTo>
                    <a:pt x="143" y="105"/>
                  </a:lnTo>
                  <a:lnTo>
                    <a:pt x="157" y="73"/>
                  </a:lnTo>
                  <a:lnTo>
                    <a:pt x="166" y="37"/>
                  </a:lnTo>
                  <a:lnTo>
                    <a:pt x="171" y="0"/>
                  </a:lnTo>
                  <a:lnTo>
                    <a:pt x="160" y="0"/>
                  </a:lnTo>
                  <a:lnTo>
                    <a:pt x="157" y="37"/>
                  </a:lnTo>
                  <a:lnTo>
                    <a:pt x="148" y="70"/>
                  </a:lnTo>
                  <a:lnTo>
                    <a:pt x="134" y="99"/>
                  </a:lnTo>
                  <a:lnTo>
                    <a:pt x="115" y="125"/>
                  </a:lnTo>
                  <a:lnTo>
                    <a:pt x="92" y="147"/>
                  </a:lnTo>
                  <a:lnTo>
                    <a:pt x="66" y="163"/>
                  </a:lnTo>
                  <a:lnTo>
                    <a:pt x="37" y="173"/>
                  </a:lnTo>
                  <a:lnTo>
                    <a:pt x="4" y="176"/>
                  </a:lnTo>
                  <a:lnTo>
                    <a:pt x="1" y="179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4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0" name="Freeform 1304"/>
            <p:cNvSpPr>
              <a:spLocks/>
            </p:cNvSpPr>
            <p:nvPr/>
          </p:nvSpPr>
          <p:spPr bwMode="auto">
            <a:xfrm>
              <a:off x="1532" y="3111"/>
              <a:ext cx="316" cy="5"/>
            </a:xfrm>
            <a:custGeom>
              <a:avLst/>
              <a:gdLst>
                <a:gd name="T0" fmla="*/ 0 w 946"/>
                <a:gd name="T1" fmla="*/ 0 h 13"/>
                <a:gd name="T2" fmla="*/ 0 w 946"/>
                <a:gd name="T3" fmla="*/ 0 h 13"/>
                <a:gd name="T4" fmla="*/ 0 w 946"/>
                <a:gd name="T5" fmla="*/ 0 h 13"/>
                <a:gd name="T6" fmla="*/ 0 w 946"/>
                <a:gd name="T7" fmla="*/ 0 h 13"/>
                <a:gd name="T8" fmla="*/ 0 w 946"/>
                <a:gd name="T9" fmla="*/ 0 h 13"/>
                <a:gd name="T10" fmla="*/ 0 w 946"/>
                <a:gd name="T11" fmla="*/ 0 h 13"/>
                <a:gd name="T12" fmla="*/ 0 w 946"/>
                <a:gd name="T13" fmla="*/ 0 h 13"/>
                <a:gd name="T14" fmla="*/ 0 w 946"/>
                <a:gd name="T15" fmla="*/ 0 h 13"/>
                <a:gd name="T16" fmla="*/ 0 w 946"/>
                <a:gd name="T17" fmla="*/ 0 h 13"/>
                <a:gd name="T18" fmla="*/ 0 w 946"/>
                <a:gd name="T19" fmla="*/ 0 h 13"/>
                <a:gd name="T20" fmla="*/ 0 w 946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6"/>
                <a:gd name="T34" fmla="*/ 0 h 13"/>
                <a:gd name="T35" fmla="*/ 946 w 946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6" h="13">
                  <a:moveTo>
                    <a:pt x="5" y="13"/>
                  </a:moveTo>
                  <a:lnTo>
                    <a:pt x="5" y="13"/>
                  </a:lnTo>
                  <a:lnTo>
                    <a:pt x="946" y="13"/>
                  </a:lnTo>
                  <a:lnTo>
                    <a:pt x="94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1" name="Freeform 1305"/>
            <p:cNvSpPr>
              <a:spLocks/>
            </p:cNvSpPr>
            <p:nvPr/>
          </p:nvSpPr>
          <p:spPr bwMode="auto">
            <a:xfrm>
              <a:off x="1478" y="3050"/>
              <a:ext cx="56" cy="66"/>
            </a:xfrm>
            <a:custGeom>
              <a:avLst/>
              <a:gdLst>
                <a:gd name="T0" fmla="*/ 0 w 167"/>
                <a:gd name="T1" fmla="*/ 0 h 196"/>
                <a:gd name="T2" fmla="*/ 0 w 167"/>
                <a:gd name="T3" fmla="*/ 0 h 196"/>
                <a:gd name="T4" fmla="*/ 0 w 167"/>
                <a:gd name="T5" fmla="*/ 0 h 196"/>
                <a:gd name="T6" fmla="*/ 0 w 167"/>
                <a:gd name="T7" fmla="*/ 0 h 196"/>
                <a:gd name="T8" fmla="*/ 0 w 167"/>
                <a:gd name="T9" fmla="*/ 0 h 196"/>
                <a:gd name="T10" fmla="*/ 0 w 167"/>
                <a:gd name="T11" fmla="*/ 0 h 196"/>
                <a:gd name="T12" fmla="*/ 0 w 167"/>
                <a:gd name="T13" fmla="*/ 0 h 196"/>
                <a:gd name="T14" fmla="*/ 0 w 167"/>
                <a:gd name="T15" fmla="*/ 0 h 196"/>
                <a:gd name="T16" fmla="*/ 0 w 167"/>
                <a:gd name="T17" fmla="*/ 0 h 196"/>
                <a:gd name="T18" fmla="*/ 0 w 167"/>
                <a:gd name="T19" fmla="*/ 0 h 196"/>
                <a:gd name="T20" fmla="*/ 0 w 167"/>
                <a:gd name="T21" fmla="*/ 0 h 196"/>
                <a:gd name="T22" fmla="*/ 0 w 167"/>
                <a:gd name="T23" fmla="*/ 0 h 196"/>
                <a:gd name="T24" fmla="*/ 0 w 167"/>
                <a:gd name="T25" fmla="*/ 0 h 196"/>
                <a:gd name="T26" fmla="*/ 0 w 167"/>
                <a:gd name="T27" fmla="*/ 0 h 196"/>
                <a:gd name="T28" fmla="*/ 0 w 167"/>
                <a:gd name="T29" fmla="*/ 0 h 196"/>
                <a:gd name="T30" fmla="*/ 0 w 167"/>
                <a:gd name="T31" fmla="*/ 0 h 196"/>
                <a:gd name="T32" fmla="*/ 0 w 167"/>
                <a:gd name="T33" fmla="*/ 0 h 196"/>
                <a:gd name="T34" fmla="*/ 0 w 167"/>
                <a:gd name="T35" fmla="*/ 0 h 196"/>
                <a:gd name="T36" fmla="*/ 0 w 167"/>
                <a:gd name="T37" fmla="*/ 0 h 196"/>
                <a:gd name="T38" fmla="*/ 0 w 167"/>
                <a:gd name="T39" fmla="*/ 0 h 196"/>
                <a:gd name="T40" fmla="*/ 0 w 167"/>
                <a:gd name="T41" fmla="*/ 0 h 196"/>
                <a:gd name="T42" fmla="*/ 0 w 167"/>
                <a:gd name="T43" fmla="*/ 0 h 196"/>
                <a:gd name="T44" fmla="*/ 0 w 167"/>
                <a:gd name="T45" fmla="*/ 0 h 196"/>
                <a:gd name="T46" fmla="*/ 0 w 167"/>
                <a:gd name="T47" fmla="*/ 0 h 196"/>
                <a:gd name="T48" fmla="*/ 0 w 167"/>
                <a:gd name="T49" fmla="*/ 0 h 19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7"/>
                <a:gd name="T76" fmla="*/ 0 h 196"/>
                <a:gd name="T77" fmla="*/ 167 w 167"/>
                <a:gd name="T78" fmla="*/ 196 h 19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7" h="196">
                  <a:moveTo>
                    <a:pt x="0" y="7"/>
                  </a:moveTo>
                  <a:lnTo>
                    <a:pt x="0" y="7"/>
                  </a:lnTo>
                  <a:lnTo>
                    <a:pt x="5" y="44"/>
                  </a:lnTo>
                  <a:lnTo>
                    <a:pt x="14" y="80"/>
                  </a:lnTo>
                  <a:lnTo>
                    <a:pt x="28" y="112"/>
                  </a:lnTo>
                  <a:lnTo>
                    <a:pt x="50" y="140"/>
                  </a:lnTo>
                  <a:lnTo>
                    <a:pt x="74" y="164"/>
                  </a:lnTo>
                  <a:lnTo>
                    <a:pt x="103" y="180"/>
                  </a:lnTo>
                  <a:lnTo>
                    <a:pt x="134" y="191"/>
                  </a:lnTo>
                  <a:lnTo>
                    <a:pt x="167" y="196"/>
                  </a:lnTo>
                  <a:lnTo>
                    <a:pt x="167" y="183"/>
                  </a:lnTo>
                  <a:lnTo>
                    <a:pt x="134" y="180"/>
                  </a:lnTo>
                  <a:lnTo>
                    <a:pt x="105" y="170"/>
                  </a:lnTo>
                  <a:lnTo>
                    <a:pt x="79" y="154"/>
                  </a:lnTo>
                  <a:lnTo>
                    <a:pt x="56" y="132"/>
                  </a:lnTo>
                  <a:lnTo>
                    <a:pt x="37" y="106"/>
                  </a:lnTo>
                  <a:lnTo>
                    <a:pt x="23" y="77"/>
                  </a:lnTo>
                  <a:lnTo>
                    <a:pt x="14" y="44"/>
                  </a:lnTo>
                  <a:lnTo>
                    <a:pt x="11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2" y="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2" name="Freeform 1306"/>
            <p:cNvSpPr>
              <a:spLocks/>
            </p:cNvSpPr>
            <p:nvPr/>
          </p:nvSpPr>
          <p:spPr bwMode="auto">
            <a:xfrm>
              <a:off x="1478" y="2808"/>
              <a:ext cx="4" cy="245"/>
            </a:xfrm>
            <a:custGeom>
              <a:avLst/>
              <a:gdLst>
                <a:gd name="T0" fmla="*/ 0 w 11"/>
                <a:gd name="T1" fmla="*/ 0 h 733"/>
                <a:gd name="T2" fmla="*/ 0 w 11"/>
                <a:gd name="T3" fmla="*/ 0 h 733"/>
                <a:gd name="T4" fmla="*/ 0 w 11"/>
                <a:gd name="T5" fmla="*/ 0 h 733"/>
                <a:gd name="T6" fmla="*/ 0 w 11"/>
                <a:gd name="T7" fmla="*/ 0 h 733"/>
                <a:gd name="T8" fmla="*/ 0 w 11"/>
                <a:gd name="T9" fmla="*/ 0 h 733"/>
                <a:gd name="T10" fmla="*/ 0 w 11"/>
                <a:gd name="T11" fmla="*/ 0 h 733"/>
                <a:gd name="T12" fmla="*/ 0 w 11"/>
                <a:gd name="T13" fmla="*/ 0 h 733"/>
                <a:gd name="T14" fmla="*/ 0 w 11"/>
                <a:gd name="T15" fmla="*/ 0 h 733"/>
                <a:gd name="T16" fmla="*/ 0 w 11"/>
                <a:gd name="T17" fmla="*/ 0 h 733"/>
                <a:gd name="T18" fmla="*/ 0 w 11"/>
                <a:gd name="T19" fmla="*/ 0 h 733"/>
                <a:gd name="T20" fmla="*/ 0 w 11"/>
                <a:gd name="T21" fmla="*/ 0 h 733"/>
                <a:gd name="T22" fmla="*/ 0 w 11"/>
                <a:gd name="T23" fmla="*/ 0 h 7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733"/>
                <a:gd name="T38" fmla="*/ 11 w 11"/>
                <a:gd name="T39" fmla="*/ 733 h 7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733">
                  <a:moveTo>
                    <a:pt x="6" y="0"/>
                  </a:moveTo>
                  <a:lnTo>
                    <a:pt x="0" y="7"/>
                  </a:lnTo>
                  <a:lnTo>
                    <a:pt x="0" y="733"/>
                  </a:lnTo>
                  <a:lnTo>
                    <a:pt x="11" y="733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11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3" name="Freeform 1307"/>
            <p:cNvSpPr>
              <a:spLocks/>
            </p:cNvSpPr>
            <p:nvPr/>
          </p:nvSpPr>
          <p:spPr bwMode="auto">
            <a:xfrm>
              <a:off x="1480" y="2808"/>
              <a:ext cx="27" cy="5"/>
            </a:xfrm>
            <a:custGeom>
              <a:avLst/>
              <a:gdLst>
                <a:gd name="T0" fmla="*/ 0 w 81"/>
                <a:gd name="T1" fmla="*/ 0 h 13"/>
                <a:gd name="T2" fmla="*/ 0 w 81"/>
                <a:gd name="T3" fmla="*/ 0 h 13"/>
                <a:gd name="T4" fmla="*/ 0 w 81"/>
                <a:gd name="T5" fmla="*/ 0 h 13"/>
                <a:gd name="T6" fmla="*/ 0 w 81"/>
                <a:gd name="T7" fmla="*/ 0 h 13"/>
                <a:gd name="T8" fmla="*/ 0 w 81"/>
                <a:gd name="T9" fmla="*/ 0 h 13"/>
                <a:gd name="T10" fmla="*/ 0 w 81"/>
                <a:gd name="T11" fmla="*/ 0 h 13"/>
                <a:gd name="T12" fmla="*/ 0 w 81"/>
                <a:gd name="T13" fmla="*/ 0 h 13"/>
                <a:gd name="T14" fmla="*/ 0 w 81"/>
                <a:gd name="T15" fmla="*/ 0 h 13"/>
                <a:gd name="T16" fmla="*/ 0 w 81"/>
                <a:gd name="T17" fmla="*/ 0 h 13"/>
                <a:gd name="T18" fmla="*/ 0 w 81"/>
                <a:gd name="T19" fmla="*/ 0 h 13"/>
                <a:gd name="T20" fmla="*/ 0 w 81"/>
                <a:gd name="T21" fmla="*/ 0 h 13"/>
                <a:gd name="T22" fmla="*/ 0 w 81"/>
                <a:gd name="T23" fmla="*/ 0 h 13"/>
                <a:gd name="T24" fmla="*/ 0 w 81"/>
                <a:gd name="T25" fmla="*/ 0 h 13"/>
                <a:gd name="T26" fmla="*/ 0 w 81"/>
                <a:gd name="T27" fmla="*/ 0 h 13"/>
                <a:gd name="T28" fmla="*/ 0 w 81"/>
                <a:gd name="T29" fmla="*/ 0 h 13"/>
                <a:gd name="T30" fmla="*/ 0 w 81"/>
                <a:gd name="T31" fmla="*/ 0 h 13"/>
                <a:gd name="T32" fmla="*/ 0 w 81"/>
                <a:gd name="T33" fmla="*/ 0 h 13"/>
                <a:gd name="T34" fmla="*/ 0 w 81"/>
                <a:gd name="T35" fmla="*/ 0 h 13"/>
                <a:gd name="T36" fmla="*/ 0 w 81"/>
                <a:gd name="T37" fmla="*/ 0 h 13"/>
                <a:gd name="T38" fmla="*/ 0 w 81"/>
                <a:gd name="T39" fmla="*/ 0 h 13"/>
                <a:gd name="T40" fmla="*/ 0 w 81"/>
                <a:gd name="T41" fmla="*/ 0 h 13"/>
                <a:gd name="T42" fmla="*/ 0 w 81"/>
                <a:gd name="T43" fmla="*/ 0 h 13"/>
                <a:gd name="T44" fmla="*/ 0 w 81"/>
                <a:gd name="T45" fmla="*/ 0 h 13"/>
                <a:gd name="T46" fmla="*/ 0 w 81"/>
                <a:gd name="T47" fmla="*/ 0 h 13"/>
                <a:gd name="T48" fmla="*/ 0 w 81"/>
                <a:gd name="T49" fmla="*/ 0 h 13"/>
                <a:gd name="T50" fmla="*/ 0 w 81"/>
                <a:gd name="T51" fmla="*/ 0 h 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1"/>
                <a:gd name="T79" fmla="*/ 0 h 13"/>
                <a:gd name="T80" fmla="*/ 81 w 81"/>
                <a:gd name="T81" fmla="*/ 13 h 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1" h="13">
                  <a:moveTo>
                    <a:pt x="69" y="7"/>
                  </a:moveTo>
                  <a:lnTo>
                    <a:pt x="75" y="0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4" y="0"/>
                  </a:lnTo>
                  <a:lnTo>
                    <a:pt x="55" y="0"/>
                  </a:lnTo>
                  <a:lnTo>
                    <a:pt x="45" y="0"/>
                  </a:lnTo>
                  <a:lnTo>
                    <a:pt x="31" y="0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" y="13"/>
                  </a:lnTo>
                  <a:lnTo>
                    <a:pt x="31" y="13"/>
                  </a:lnTo>
                  <a:lnTo>
                    <a:pt x="45" y="13"/>
                  </a:lnTo>
                  <a:lnTo>
                    <a:pt x="55" y="13"/>
                  </a:lnTo>
                  <a:lnTo>
                    <a:pt x="64" y="13"/>
                  </a:lnTo>
                  <a:lnTo>
                    <a:pt x="69" y="13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81" y="7"/>
                  </a:lnTo>
                  <a:lnTo>
                    <a:pt x="75" y="13"/>
                  </a:lnTo>
                  <a:lnTo>
                    <a:pt x="78" y="11"/>
                  </a:lnTo>
                  <a:lnTo>
                    <a:pt x="81" y="7"/>
                  </a:lnTo>
                  <a:lnTo>
                    <a:pt x="78" y="3"/>
                  </a:lnTo>
                  <a:lnTo>
                    <a:pt x="75" y="0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4" name="Freeform 1308"/>
            <p:cNvSpPr>
              <a:spLocks/>
            </p:cNvSpPr>
            <p:nvPr/>
          </p:nvSpPr>
          <p:spPr bwMode="auto">
            <a:xfrm>
              <a:off x="1503" y="2693"/>
              <a:ext cx="4" cy="118"/>
            </a:xfrm>
            <a:custGeom>
              <a:avLst/>
              <a:gdLst>
                <a:gd name="T0" fmla="*/ 0 w 12"/>
                <a:gd name="T1" fmla="*/ 0 h 353"/>
                <a:gd name="T2" fmla="*/ 0 w 12"/>
                <a:gd name="T3" fmla="*/ 0 h 353"/>
                <a:gd name="T4" fmla="*/ 0 w 12"/>
                <a:gd name="T5" fmla="*/ 0 h 353"/>
                <a:gd name="T6" fmla="*/ 0 w 12"/>
                <a:gd name="T7" fmla="*/ 0 h 353"/>
                <a:gd name="T8" fmla="*/ 0 w 12"/>
                <a:gd name="T9" fmla="*/ 0 h 353"/>
                <a:gd name="T10" fmla="*/ 0 w 12"/>
                <a:gd name="T11" fmla="*/ 0 h 353"/>
                <a:gd name="T12" fmla="*/ 0 w 12"/>
                <a:gd name="T13" fmla="*/ 0 h 353"/>
                <a:gd name="T14" fmla="*/ 0 w 12"/>
                <a:gd name="T15" fmla="*/ 0 h 353"/>
                <a:gd name="T16" fmla="*/ 0 w 12"/>
                <a:gd name="T17" fmla="*/ 0 h 353"/>
                <a:gd name="T18" fmla="*/ 0 w 12"/>
                <a:gd name="T19" fmla="*/ 0 h 353"/>
                <a:gd name="T20" fmla="*/ 0 w 12"/>
                <a:gd name="T21" fmla="*/ 0 h 353"/>
                <a:gd name="T22" fmla="*/ 0 w 12"/>
                <a:gd name="T23" fmla="*/ 0 h 3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353"/>
                <a:gd name="T38" fmla="*/ 12 w 12"/>
                <a:gd name="T39" fmla="*/ 353 h 35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353">
                  <a:moveTo>
                    <a:pt x="6" y="0"/>
                  </a:moveTo>
                  <a:lnTo>
                    <a:pt x="0" y="7"/>
                  </a:lnTo>
                  <a:lnTo>
                    <a:pt x="0" y="353"/>
                  </a:lnTo>
                  <a:lnTo>
                    <a:pt x="12" y="353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5" name="Freeform 1309"/>
            <p:cNvSpPr>
              <a:spLocks/>
            </p:cNvSpPr>
            <p:nvPr/>
          </p:nvSpPr>
          <p:spPr bwMode="auto">
            <a:xfrm>
              <a:off x="1505" y="2693"/>
              <a:ext cx="102" cy="4"/>
            </a:xfrm>
            <a:custGeom>
              <a:avLst/>
              <a:gdLst>
                <a:gd name="T0" fmla="*/ 0 w 305"/>
                <a:gd name="T1" fmla="*/ 0 h 13"/>
                <a:gd name="T2" fmla="*/ 0 w 305"/>
                <a:gd name="T3" fmla="*/ 0 h 13"/>
                <a:gd name="T4" fmla="*/ 0 w 305"/>
                <a:gd name="T5" fmla="*/ 0 h 13"/>
                <a:gd name="T6" fmla="*/ 0 w 305"/>
                <a:gd name="T7" fmla="*/ 0 h 13"/>
                <a:gd name="T8" fmla="*/ 0 w 305"/>
                <a:gd name="T9" fmla="*/ 0 h 13"/>
                <a:gd name="T10" fmla="*/ 0 w 305"/>
                <a:gd name="T11" fmla="*/ 0 h 13"/>
                <a:gd name="T12" fmla="*/ 0 w 305"/>
                <a:gd name="T13" fmla="*/ 0 h 13"/>
                <a:gd name="T14" fmla="*/ 0 w 305"/>
                <a:gd name="T15" fmla="*/ 0 h 13"/>
                <a:gd name="T16" fmla="*/ 0 w 305"/>
                <a:gd name="T17" fmla="*/ 0 h 13"/>
                <a:gd name="T18" fmla="*/ 0 w 305"/>
                <a:gd name="T19" fmla="*/ 0 h 13"/>
                <a:gd name="T20" fmla="*/ 0 w 305"/>
                <a:gd name="T21" fmla="*/ 0 h 13"/>
                <a:gd name="T22" fmla="*/ 0 w 30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5"/>
                <a:gd name="T37" fmla="*/ 0 h 13"/>
                <a:gd name="T38" fmla="*/ 305 w 30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5" h="13">
                  <a:moveTo>
                    <a:pt x="305" y="7"/>
                  </a:moveTo>
                  <a:lnTo>
                    <a:pt x="300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00" y="13"/>
                  </a:lnTo>
                  <a:lnTo>
                    <a:pt x="294" y="7"/>
                  </a:lnTo>
                  <a:lnTo>
                    <a:pt x="300" y="13"/>
                  </a:lnTo>
                  <a:lnTo>
                    <a:pt x="303" y="11"/>
                  </a:lnTo>
                  <a:lnTo>
                    <a:pt x="305" y="7"/>
                  </a:lnTo>
                  <a:lnTo>
                    <a:pt x="303" y="3"/>
                  </a:lnTo>
                  <a:lnTo>
                    <a:pt x="300" y="0"/>
                  </a:lnTo>
                  <a:lnTo>
                    <a:pt x="30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6" name="Freeform 1310"/>
            <p:cNvSpPr>
              <a:spLocks/>
            </p:cNvSpPr>
            <p:nvPr/>
          </p:nvSpPr>
          <p:spPr bwMode="auto">
            <a:xfrm>
              <a:off x="1603" y="2695"/>
              <a:ext cx="4" cy="82"/>
            </a:xfrm>
            <a:custGeom>
              <a:avLst/>
              <a:gdLst>
                <a:gd name="T0" fmla="*/ 0 w 11"/>
                <a:gd name="T1" fmla="*/ 0 h 245"/>
                <a:gd name="T2" fmla="*/ 0 w 11"/>
                <a:gd name="T3" fmla="*/ 0 h 245"/>
                <a:gd name="T4" fmla="*/ 0 w 11"/>
                <a:gd name="T5" fmla="*/ 0 h 245"/>
                <a:gd name="T6" fmla="*/ 0 w 11"/>
                <a:gd name="T7" fmla="*/ 0 h 245"/>
                <a:gd name="T8" fmla="*/ 0 w 11"/>
                <a:gd name="T9" fmla="*/ 0 h 245"/>
                <a:gd name="T10" fmla="*/ 0 w 11"/>
                <a:gd name="T11" fmla="*/ 0 h 245"/>
                <a:gd name="T12" fmla="*/ 0 w 11"/>
                <a:gd name="T13" fmla="*/ 0 h 245"/>
                <a:gd name="T14" fmla="*/ 0 w 11"/>
                <a:gd name="T15" fmla="*/ 0 h 245"/>
                <a:gd name="T16" fmla="*/ 0 w 11"/>
                <a:gd name="T17" fmla="*/ 0 h 245"/>
                <a:gd name="T18" fmla="*/ 0 w 11"/>
                <a:gd name="T19" fmla="*/ 0 h 245"/>
                <a:gd name="T20" fmla="*/ 0 w 11"/>
                <a:gd name="T21" fmla="*/ 0 h 245"/>
                <a:gd name="T22" fmla="*/ 0 w 11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45"/>
                <a:gd name="T38" fmla="*/ 11 w 11"/>
                <a:gd name="T39" fmla="*/ 245 h 2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45">
                  <a:moveTo>
                    <a:pt x="6" y="232"/>
                  </a:moveTo>
                  <a:lnTo>
                    <a:pt x="11" y="239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39"/>
                  </a:lnTo>
                  <a:lnTo>
                    <a:pt x="6" y="245"/>
                  </a:lnTo>
                  <a:lnTo>
                    <a:pt x="0" y="239"/>
                  </a:lnTo>
                  <a:lnTo>
                    <a:pt x="2" y="242"/>
                  </a:lnTo>
                  <a:lnTo>
                    <a:pt x="6" y="244"/>
                  </a:lnTo>
                  <a:lnTo>
                    <a:pt x="9" y="242"/>
                  </a:lnTo>
                  <a:lnTo>
                    <a:pt x="11" y="239"/>
                  </a:lnTo>
                  <a:lnTo>
                    <a:pt x="6" y="2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7" name="Freeform 1311"/>
            <p:cNvSpPr>
              <a:spLocks/>
            </p:cNvSpPr>
            <p:nvPr/>
          </p:nvSpPr>
          <p:spPr bwMode="auto">
            <a:xfrm>
              <a:off x="1605" y="2773"/>
              <a:ext cx="38" cy="4"/>
            </a:xfrm>
            <a:custGeom>
              <a:avLst/>
              <a:gdLst>
                <a:gd name="T0" fmla="*/ 0 w 113"/>
                <a:gd name="T1" fmla="*/ 0 h 13"/>
                <a:gd name="T2" fmla="*/ 0 w 113"/>
                <a:gd name="T3" fmla="*/ 0 h 13"/>
                <a:gd name="T4" fmla="*/ 0 w 113"/>
                <a:gd name="T5" fmla="*/ 0 h 13"/>
                <a:gd name="T6" fmla="*/ 0 w 113"/>
                <a:gd name="T7" fmla="*/ 0 h 13"/>
                <a:gd name="T8" fmla="*/ 0 w 113"/>
                <a:gd name="T9" fmla="*/ 0 h 13"/>
                <a:gd name="T10" fmla="*/ 0 w 113"/>
                <a:gd name="T11" fmla="*/ 0 h 13"/>
                <a:gd name="T12" fmla="*/ 0 w 113"/>
                <a:gd name="T13" fmla="*/ 0 h 13"/>
                <a:gd name="T14" fmla="*/ 0 w 113"/>
                <a:gd name="T15" fmla="*/ 0 h 13"/>
                <a:gd name="T16" fmla="*/ 0 w 113"/>
                <a:gd name="T17" fmla="*/ 0 h 13"/>
                <a:gd name="T18" fmla="*/ 0 w 113"/>
                <a:gd name="T19" fmla="*/ 0 h 13"/>
                <a:gd name="T20" fmla="*/ 0 w 113"/>
                <a:gd name="T21" fmla="*/ 0 h 13"/>
                <a:gd name="T22" fmla="*/ 0 w 113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3"/>
                <a:gd name="T37" fmla="*/ 0 h 13"/>
                <a:gd name="T38" fmla="*/ 113 w 113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3" h="13">
                  <a:moveTo>
                    <a:pt x="113" y="7"/>
                  </a:moveTo>
                  <a:lnTo>
                    <a:pt x="10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08" y="13"/>
                  </a:lnTo>
                  <a:lnTo>
                    <a:pt x="102" y="7"/>
                  </a:lnTo>
                  <a:lnTo>
                    <a:pt x="108" y="13"/>
                  </a:lnTo>
                  <a:lnTo>
                    <a:pt x="111" y="10"/>
                  </a:lnTo>
                  <a:lnTo>
                    <a:pt x="113" y="7"/>
                  </a:lnTo>
                  <a:lnTo>
                    <a:pt x="111" y="3"/>
                  </a:lnTo>
                  <a:lnTo>
                    <a:pt x="108" y="0"/>
                  </a:lnTo>
                  <a:lnTo>
                    <a:pt x="11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8" name="Freeform 1312"/>
            <p:cNvSpPr>
              <a:spLocks/>
            </p:cNvSpPr>
            <p:nvPr/>
          </p:nvSpPr>
          <p:spPr bwMode="auto">
            <a:xfrm>
              <a:off x="1639" y="2775"/>
              <a:ext cx="4" cy="46"/>
            </a:xfrm>
            <a:custGeom>
              <a:avLst/>
              <a:gdLst>
                <a:gd name="T0" fmla="*/ 0 w 11"/>
                <a:gd name="T1" fmla="*/ 0 h 137"/>
                <a:gd name="T2" fmla="*/ 0 w 11"/>
                <a:gd name="T3" fmla="*/ 0 h 137"/>
                <a:gd name="T4" fmla="*/ 0 w 11"/>
                <a:gd name="T5" fmla="*/ 0 h 137"/>
                <a:gd name="T6" fmla="*/ 0 w 11"/>
                <a:gd name="T7" fmla="*/ 0 h 137"/>
                <a:gd name="T8" fmla="*/ 0 w 11"/>
                <a:gd name="T9" fmla="*/ 0 h 137"/>
                <a:gd name="T10" fmla="*/ 0 w 11"/>
                <a:gd name="T11" fmla="*/ 0 h 137"/>
                <a:gd name="T12" fmla="*/ 0 w 11"/>
                <a:gd name="T13" fmla="*/ 0 h 137"/>
                <a:gd name="T14" fmla="*/ 0 w 11"/>
                <a:gd name="T15" fmla="*/ 0 h 137"/>
                <a:gd name="T16" fmla="*/ 0 w 11"/>
                <a:gd name="T17" fmla="*/ 0 h 137"/>
                <a:gd name="T18" fmla="*/ 0 w 11"/>
                <a:gd name="T19" fmla="*/ 0 h 137"/>
                <a:gd name="T20" fmla="*/ 0 w 11"/>
                <a:gd name="T21" fmla="*/ 0 h 137"/>
                <a:gd name="T22" fmla="*/ 0 w 11"/>
                <a:gd name="T23" fmla="*/ 0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7"/>
                <a:gd name="T38" fmla="*/ 11 w 11"/>
                <a:gd name="T39" fmla="*/ 137 h 1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7">
                  <a:moveTo>
                    <a:pt x="6" y="125"/>
                  </a:moveTo>
                  <a:lnTo>
                    <a:pt x="11" y="13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31"/>
                  </a:lnTo>
                  <a:lnTo>
                    <a:pt x="6" y="137"/>
                  </a:lnTo>
                  <a:lnTo>
                    <a:pt x="0" y="131"/>
                  </a:lnTo>
                  <a:lnTo>
                    <a:pt x="2" y="135"/>
                  </a:lnTo>
                  <a:lnTo>
                    <a:pt x="6" y="136"/>
                  </a:lnTo>
                  <a:lnTo>
                    <a:pt x="9" y="135"/>
                  </a:lnTo>
                  <a:lnTo>
                    <a:pt x="11" y="131"/>
                  </a:lnTo>
                  <a:lnTo>
                    <a:pt x="6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9" name="Freeform 1313"/>
            <p:cNvSpPr>
              <a:spLocks/>
            </p:cNvSpPr>
            <p:nvPr/>
          </p:nvSpPr>
          <p:spPr bwMode="auto">
            <a:xfrm>
              <a:off x="1641" y="2817"/>
              <a:ext cx="85" cy="4"/>
            </a:xfrm>
            <a:custGeom>
              <a:avLst/>
              <a:gdLst>
                <a:gd name="T0" fmla="*/ 0 w 254"/>
                <a:gd name="T1" fmla="*/ 0 h 12"/>
                <a:gd name="T2" fmla="*/ 0 w 254"/>
                <a:gd name="T3" fmla="*/ 0 h 12"/>
                <a:gd name="T4" fmla="*/ 0 w 254"/>
                <a:gd name="T5" fmla="*/ 0 h 12"/>
                <a:gd name="T6" fmla="*/ 0 w 254"/>
                <a:gd name="T7" fmla="*/ 0 h 12"/>
                <a:gd name="T8" fmla="*/ 0 w 254"/>
                <a:gd name="T9" fmla="*/ 0 h 12"/>
                <a:gd name="T10" fmla="*/ 0 w 254"/>
                <a:gd name="T11" fmla="*/ 0 h 12"/>
                <a:gd name="T12" fmla="*/ 0 w 254"/>
                <a:gd name="T13" fmla="*/ 0 h 12"/>
                <a:gd name="T14" fmla="*/ 0 w 254"/>
                <a:gd name="T15" fmla="*/ 0 h 12"/>
                <a:gd name="T16" fmla="*/ 0 w 254"/>
                <a:gd name="T17" fmla="*/ 0 h 12"/>
                <a:gd name="T18" fmla="*/ 0 w 254"/>
                <a:gd name="T19" fmla="*/ 0 h 12"/>
                <a:gd name="T20" fmla="*/ 0 w 254"/>
                <a:gd name="T21" fmla="*/ 0 h 12"/>
                <a:gd name="T22" fmla="*/ 0 w 254"/>
                <a:gd name="T23" fmla="*/ 0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4"/>
                <a:gd name="T37" fmla="*/ 0 h 12"/>
                <a:gd name="T38" fmla="*/ 254 w 254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4" h="12">
                  <a:moveTo>
                    <a:pt x="254" y="6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49" y="12"/>
                  </a:lnTo>
                  <a:lnTo>
                    <a:pt x="243" y="6"/>
                  </a:lnTo>
                  <a:lnTo>
                    <a:pt x="249" y="12"/>
                  </a:lnTo>
                  <a:lnTo>
                    <a:pt x="252" y="10"/>
                  </a:lnTo>
                  <a:lnTo>
                    <a:pt x="254" y="6"/>
                  </a:lnTo>
                  <a:lnTo>
                    <a:pt x="252" y="2"/>
                  </a:lnTo>
                  <a:lnTo>
                    <a:pt x="249" y="0"/>
                  </a:lnTo>
                  <a:lnTo>
                    <a:pt x="254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0" name="Freeform 1314"/>
            <p:cNvSpPr>
              <a:spLocks/>
            </p:cNvSpPr>
            <p:nvPr/>
          </p:nvSpPr>
          <p:spPr bwMode="auto">
            <a:xfrm>
              <a:off x="1722" y="2819"/>
              <a:ext cx="4" cy="67"/>
            </a:xfrm>
            <a:custGeom>
              <a:avLst/>
              <a:gdLst>
                <a:gd name="T0" fmla="*/ 0 w 11"/>
                <a:gd name="T1" fmla="*/ 0 h 202"/>
                <a:gd name="T2" fmla="*/ 0 w 11"/>
                <a:gd name="T3" fmla="*/ 0 h 202"/>
                <a:gd name="T4" fmla="*/ 0 w 11"/>
                <a:gd name="T5" fmla="*/ 0 h 202"/>
                <a:gd name="T6" fmla="*/ 0 w 11"/>
                <a:gd name="T7" fmla="*/ 0 h 202"/>
                <a:gd name="T8" fmla="*/ 0 w 11"/>
                <a:gd name="T9" fmla="*/ 0 h 202"/>
                <a:gd name="T10" fmla="*/ 0 w 11"/>
                <a:gd name="T11" fmla="*/ 0 h 202"/>
                <a:gd name="T12" fmla="*/ 0 w 11"/>
                <a:gd name="T13" fmla="*/ 0 h 202"/>
                <a:gd name="T14" fmla="*/ 0 w 11"/>
                <a:gd name="T15" fmla="*/ 0 h 202"/>
                <a:gd name="T16" fmla="*/ 0 w 11"/>
                <a:gd name="T17" fmla="*/ 0 h 202"/>
                <a:gd name="T18" fmla="*/ 0 w 11"/>
                <a:gd name="T19" fmla="*/ 0 h 202"/>
                <a:gd name="T20" fmla="*/ 0 w 11"/>
                <a:gd name="T21" fmla="*/ 0 h 202"/>
                <a:gd name="T22" fmla="*/ 0 w 11"/>
                <a:gd name="T23" fmla="*/ 0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02"/>
                <a:gd name="T38" fmla="*/ 11 w 11"/>
                <a:gd name="T39" fmla="*/ 202 h 20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02">
                  <a:moveTo>
                    <a:pt x="6" y="189"/>
                  </a:moveTo>
                  <a:lnTo>
                    <a:pt x="11" y="19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95"/>
                  </a:lnTo>
                  <a:lnTo>
                    <a:pt x="6" y="202"/>
                  </a:lnTo>
                  <a:lnTo>
                    <a:pt x="0" y="195"/>
                  </a:lnTo>
                  <a:lnTo>
                    <a:pt x="2" y="199"/>
                  </a:lnTo>
                  <a:lnTo>
                    <a:pt x="6" y="200"/>
                  </a:lnTo>
                  <a:lnTo>
                    <a:pt x="9" y="199"/>
                  </a:lnTo>
                  <a:lnTo>
                    <a:pt x="11" y="195"/>
                  </a:lnTo>
                  <a:lnTo>
                    <a:pt x="6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1" name="Freeform 1315"/>
            <p:cNvSpPr>
              <a:spLocks/>
            </p:cNvSpPr>
            <p:nvPr/>
          </p:nvSpPr>
          <p:spPr bwMode="auto">
            <a:xfrm>
              <a:off x="1724" y="2882"/>
              <a:ext cx="16" cy="4"/>
            </a:xfrm>
            <a:custGeom>
              <a:avLst/>
              <a:gdLst>
                <a:gd name="T0" fmla="*/ 0 w 48"/>
                <a:gd name="T1" fmla="*/ 0 h 13"/>
                <a:gd name="T2" fmla="*/ 0 w 48"/>
                <a:gd name="T3" fmla="*/ 0 h 13"/>
                <a:gd name="T4" fmla="*/ 0 w 48"/>
                <a:gd name="T5" fmla="*/ 0 h 13"/>
                <a:gd name="T6" fmla="*/ 0 w 48"/>
                <a:gd name="T7" fmla="*/ 0 h 13"/>
                <a:gd name="T8" fmla="*/ 0 w 48"/>
                <a:gd name="T9" fmla="*/ 0 h 13"/>
                <a:gd name="T10" fmla="*/ 0 w 48"/>
                <a:gd name="T11" fmla="*/ 0 h 13"/>
                <a:gd name="T12" fmla="*/ 0 w 48"/>
                <a:gd name="T13" fmla="*/ 0 h 13"/>
                <a:gd name="T14" fmla="*/ 0 w 48"/>
                <a:gd name="T15" fmla="*/ 0 h 13"/>
                <a:gd name="T16" fmla="*/ 0 w 48"/>
                <a:gd name="T17" fmla="*/ 0 h 13"/>
                <a:gd name="T18" fmla="*/ 0 w 48"/>
                <a:gd name="T19" fmla="*/ 0 h 13"/>
                <a:gd name="T20" fmla="*/ 0 w 48"/>
                <a:gd name="T21" fmla="*/ 0 h 13"/>
                <a:gd name="T22" fmla="*/ 0 w 48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"/>
                <a:gd name="T37" fmla="*/ 0 h 13"/>
                <a:gd name="T38" fmla="*/ 48 w 48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" h="13">
                  <a:moveTo>
                    <a:pt x="37" y="6"/>
                  </a:moveTo>
                  <a:lnTo>
                    <a:pt x="4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2" y="13"/>
                  </a:lnTo>
                  <a:lnTo>
                    <a:pt x="48" y="6"/>
                  </a:lnTo>
                  <a:lnTo>
                    <a:pt x="42" y="13"/>
                  </a:lnTo>
                  <a:lnTo>
                    <a:pt x="46" y="10"/>
                  </a:lnTo>
                  <a:lnTo>
                    <a:pt x="48" y="6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2" name="Freeform 1316"/>
            <p:cNvSpPr>
              <a:spLocks/>
            </p:cNvSpPr>
            <p:nvPr/>
          </p:nvSpPr>
          <p:spPr bwMode="auto">
            <a:xfrm>
              <a:off x="1737" y="2788"/>
              <a:ext cx="3" cy="96"/>
            </a:xfrm>
            <a:custGeom>
              <a:avLst/>
              <a:gdLst>
                <a:gd name="T0" fmla="*/ 0 w 11"/>
                <a:gd name="T1" fmla="*/ 0 h 288"/>
                <a:gd name="T2" fmla="*/ 0 w 11"/>
                <a:gd name="T3" fmla="*/ 0 h 288"/>
                <a:gd name="T4" fmla="*/ 0 w 11"/>
                <a:gd name="T5" fmla="*/ 0 h 288"/>
                <a:gd name="T6" fmla="*/ 0 w 11"/>
                <a:gd name="T7" fmla="*/ 0 h 288"/>
                <a:gd name="T8" fmla="*/ 0 w 11"/>
                <a:gd name="T9" fmla="*/ 0 h 288"/>
                <a:gd name="T10" fmla="*/ 0 w 11"/>
                <a:gd name="T11" fmla="*/ 0 h 288"/>
                <a:gd name="T12" fmla="*/ 0 w 11"/>
                <a:gd name="T13" fmla="*/ 0 h 288"/>
                <a:gd name="T14" fmla="*/ 0 w 11"/>
                <a:gd name="T15" fmla="*/ 0 h 288"/>
                <a:gd name="T16" fmla="*/ 0 w 11"/>
                <a:gd name="T17" fmla="*/ 0 h 288"/>
                <a:gd name="T18" fmla="*/ 0 w 11"/>
                <a:gd name="T19" fmla="*/ 0 h 288"/>
                <a:gd name="T20" fmla="*/ 0 w 11"/>
                <a:gd name="T21" fmla="*/ 0 h 288"/>
                <a:gd name="T22" fmla="*/ 0 w 11"/>
                <a:gd name="T23" fmla="*/ 0 h 2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88"/>
                <a:gd name="T38" fmla="*/ 11 w 11"/>
                <a:gd name="T39" fmla="*/ 288 h 28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88">
                  <a:moveTo>
                    <a:pt x="5" y="0"/>
                  </a:moveTo>
                  <a:lnTo>
                    <a:pt x="0" y="6"/>
                  </a:lnTo>
                  <a:lnTo>
                    <a:pt x="0" y="288"/>
                  </a:lnTo>
                  <a:lnTo>
                    <a:pt x="11" y="288"/>
                  </a:lnTo>
                  <a:lnTo>
                    <a:pt x="11" y="6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3" name="Freeform 1317"/>
            <p:cNvSpPr>
              <a:spLocks/>
            </p:cNvSpPr>
            <p:nvPr/>
          </p:nvSpPr>
          <p:spPr bwMode="auto">
            <a:xfrm>
              <a:off x="1738" y="2788"/>
              <a:ext cx="61" cy="4"/>
            </a:xfrm>
            <a:custGeom>
              <a:avLst/>
              <a:gdLst>
                <a:gd name="T0" fmla="*/ 0 w 181"/>
                <a:gd name="T1" fmla="*/ 0 h 13"/>
                <a:gd name="T2" fmla="*/ 0 w 181"/>
                <a:gd name="T3" fmla="*/ 0 h 13"/>
                <a:gd name="T4" fmla="*/ 0 w 181"/>
                <a:gd name="T5" fmla="*/ 0 h 13"/>
                <a:gd name="T6" fmla="*/ 0 w 181"/>
                <a:gd name="T7" fmla="*/ 0 h 13"/>
                <a:gd name="T8" fmla="*/ 0 w 181"/>
                <a:gd name="T9" fmla="*/ 0 h 13"/>
                <a:gd name="T10" fmla="*/ 0 w 181"/>
                <a:gd name="T11" fmla="*/ 0 h 13"/>
                <a:gd name="T12" fmla="*/ 0 w 181"/>
                <a:gd name="T13" fmla="*/ 0 h 13"/>
                <a:gd name="T14" fmla="*/ 0 w 181"/>
                <a:gd name="T15" fmla="*/ 0 h 13"/>
                <a:gd name="T16" fmla="*/ 0 w 181"/>
                <a:gd name="T17" fmla="*/ 0 h 13"/>
                <a:gd name="T18" fmla="*/ 0 w 181"/>
                <a:gd name="T19" fmla="*/ 0 h 13"/>
                <a:gd name="T20" fmla="*/ 0 w 181"/>
                <a:gd name="T21" fmla="*/ 0 h 13"/>
                <a:gd name="T22" fmla="*/ 0 w 181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1"/>
                <a:gd name="T37" fmla="*/ 0 h 13"/>
                <a:gd name="T38" fmla="*/ 181 w 181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1" h="13">
                  <a:moveTo>
                    <a:pt x="181" y="6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5" y="13"/>
                  </a:lnTo>
                  <a:lnTo>
                    <a:pt x="169" y="6"/>
                  </a:lnTo>
                  <a:lnTo>
                    <a:pt x="175" y="13"/>
                  </a:lnTo>
                  <a:lnTo>
                    <a:pt x="178" y="10"/>
                  </a:lnTo>
                  <a:lnTo>
                    <a:pt x="181" y="6"/>
                  </a:lnTo>
                  <a:lnTo>
                    <a:pt x="178" y="2"/>
                  </a:lnTo>
                  <a:lnTo>
                    <a:pt x="175" y="0"/>
                  </a:lnTo>
                  <a:lnTo>
                    <a:pt x="18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4" name="Freeform 1318"/>
            <p:cNvSpPr>
              <a:spLocks/>
            </p:cNvSpPr>
            <p:nvPr/>
          </p:nvSpPr>
          <p:spPr bwMode="auto">
            <a:xfrm>
              <a:off x="1795" y="2790"/>
              <a:ext cx="4" cy="68"/>
            </a:xfrm>
            <a:custGeom>
              <a:avLst/>
              <a:gdLst>
                <a:gd name="T0" fmla="*/ 0 w 12"/>
                <a:gd name="T1" fmla="*/ 0 h 206"/>
                <a:gd name="T2" fmla="*/ 0 w 12"/>
                <a:gd name="T3" fmla="*/ 0 h 206"/>
                <a:gd name="T4" fmla="*/ 0 w 12"/>
                <a:gd name="T5" fmla="*/ 0 h 206"/>
                <a:gd name="T6" fmla="*/ 0 w 12"/>
                <a:gd name="T7" fmla="*/ 0 h 206"/>
                <a:gd name="T8" fmla="*/ 0 w 12"/>
                <a:gd name="T9" fmla="*/ 0 h 206"/>
                <a:gd name="T10" fmla="*/ 0 w 12"/>
                <a:gd name="T11" fmla="*/ 0 h 206"/>
                <a:gd name="T12" fmla="*/ 0 w 12"/>
                <a:gd name="T13" fmla="*/ 0 h 206"/>
                <a:gd name="T14" fmla="*/ 0 w 12"/>
                <a:gd name="T15" fmla="*/ 0 h 206"/>
                <a:gd name="T16" fmla="*/ 0 w 12"/>
                <a:gd name="T17" fmla="*/ 0 h 206"/>
                <a:gd name="T18" fmla="*/ 0 w 12"/>
                <a:gd name="T19" fmla="*/ 0 h 206"/>
                <a:gd name="T20" fmla="*/ 0 w 12"/>
                <a:gd name="T21" fmla="*/ 0 h 206"/>
                <a:gd name="T22" fmla="*/ 0 w 12"/>
                <a:gd name="T23" fmla="*/ 0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06"/>
                <a:gd name="T38" fmla="*/ 12 w 12"/>
                <a:gd name="T39" fmla="*/ 206 h 20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06">
                  <a:moveTo>
                    <a:pt x="6" y="193"/>
                  </a:moveTo>
                  <a:lnTo>
                    <a:pt x="12" y="19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99"/>
                  </a:lnTo>
                  <a:lnTo>
                    <a:pt x="6" y="206"/>
                  </a:lnTo>
                  <a:lnTo>
                    <a:pt x="0" y="199"/>
                  </a:lnTo>
                  <a:lnTo>
                    <a:pt x="3" y="203"/>
                  </a:lnTo>
                  <a:lnTo>
                    <a:pt x="6" y="204"/>
                  </a:lnTo>
                  <a:lnTo>
                    <a:pt x="9" y="203"/>
                  </a:lnTo>
                  <a:lnTo>
                    <a:pt x="12" y="199"/>
                  </a:lnTo>
                  <a:lnTo>
                    <a:pt x="6" y="1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5" name="Freeform 1319"/>
            <p:cNvSpPr>
              <a:spLocks/>
            </p:cNvSpPr>
            <p:nvPr/>
          </p:nvSpPr>
          <p:spPr bwMode="auto">
            <a:xfrm>
              <a:off x="1797" y="2854"/>
              <a:ext cx="27" cy="4"/>
            </a:xfrm>
            <a:custGeom>
              <a:avLst/>
              <a:gdLst>
                <a:gd name="T0" fmla="*/ 0 w 82"/>
                <a:gd name="T1" fmla="*/ 0 h 13"/>
                <a:gd name="T2" fmla="*/ 0 w 82"/>
                <a:gd name="T3" fmla="*/ 0 h 13"/>
                <a:gd name="T4" fmla="*/ 0 w 82"/>
                <a:gd name="T5" fmla="*/ 0 h 13"/>
                <a:gd name="T6" fmla="*/ 0 w 82"/>
                <a:gd name="T7" fmla="*/ 0 h 13"/>
                <a:gd name="T8" fmla="*/ 0 w 82"/>
                <a:gd name="T9" fmla="*/ 0 h 13"/>
                <a:gd name="T10" fmla="*/ 0 w 82"/>
                <a:gd name="T11" fmla="*/ 0 h 13"/>
                <a:gd name="T12" fmla="*/ 0 w 82"/>
                <a:gd name="T13" fmla="*/ 0 h 13"/>
                <a:gd name="T14" fmla="*/ 0 w 82"/>
                <a:gd name="T15" fmla="*/ 0 h 13"/>
                <a:gd name="T16" fmla="*/ 0 w 82"/>
                <a:gd name="T17" fmla="*/ 0 h 13"/>
                <a:gd name="T18" fmla="*/ 0 w 82"/>
                <a:gd name="T19" fmla="*/ 0 h 13"/>
                <a:gd name="T20" fmla="*/ 0 w 82"/>
                <a:gd name="T21" fmla="*/ 0 h 13"/>
                <a:gd name="T22" fmla="*/ 0 w 82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"/>
                <a:gd name="T37" fmla="*/ 0 h 13"/>
                <a:gd name="T38" fmla="*/ 82 w 82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" h="13">
                  <a:moveTo>
                    <a:pt x="71" y="6"/>
                  </a:moveTo>
                  <a:lnTo>
                    <a:pt x="7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7" y="13"/>
                  </a:lnTo>
                  <a:lnTo>
                    <a:pt x="82" y="6"/>
                  </a:lnTo>
                  <a:lnTo>
                    <a:pt x="77" y="13"/>
                  </a:lnTo>
                  <a:lnTo>
                    <a:pt x="80" y="10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7" y="0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6" name="Freeform 1320"/>
            <p:cNvSpPr>
              <a:spLocks/>
            </p:cNvSpPr>
            <p:nvPr/>
          </p:nvSpPr>
          <p:spPr bwMode="auto">
            <a:xfrm>
              <a:off x="1820" y="2812"/>
              <a:ext cx="4" cy="44"/>
            </a:xfrm>
            <a:custGeom>
              <a:avLst/>
              <a:gdLst>
                <a:gd name="T0" fmla="*/ 0 w 11"/>
                <a:gd name="T1" fmla="*/ 0 h 131"/>
                <a:gd name="T2" fmla="*/ 0 w 11"/>
                <a:gd name="T3" fmla="*/ 0 h 131"/>
                <a:gd name="T4" fmla="*/ 0 w 11"/>
                <a:gd name="T5" fmla="*/ 0 h 131"/>
                <a:gd name="T6" fmla="*/ 0 w 11"/>
                <a:gd name="T7" fmla="*/ 0 h 131"/>
                <a:gd name="T8" fmla="*/ 0 w 11"/>
                <a:gd name="T9" fmla="*/ 0 h 131"/>
                <a:gd name="T10" fmla="*/ 0 w 11"/>
                <a:gd name="T11" fmla="*/ 0 h 131"/>
                <a:gd name="T12" fmla="*/ 0 w 11"/>
                <a:gd name="T13" fmla="*/ 0 h 131"/>
                <a:gd name="T14" fmla="*/ 0 w 11"/>
                <a:gd name="T15" fmla="*/ 0 h 131"/>
                <a:gd name="T16" fmla="*/ 0 w 11"/>
                <a:gd name="T17" fmla="*/ 0 h 131"/>
                <a:gd name="T18" fmla="*/ 0 w 11"/>
                <a:gd name="T19" fmla="*/ 0 h 131"/>
                <a:gd name="T20" fmla="*/ 0 w 11"/>
                <a:gd name="T21" fmla="*/ 0 h 131"/>
                <a:gd name="T22" fmla="*/ 0 w 11"/>
                <a:gd name="T23" fmla="*/ 0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1"/>
                <a:gd name="T38" fmla="*/ 11 w 11"/>
                <a:gd name="T39" fmla="*/ 131 h 13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1">
                  <a:moveTo>
                    <a:pt x="6" y="0"/>
                  </a:moveTo>
                  <a:lnTo>
                    <a:pt x="0" y="6"/>
                  </a:lnTo>
                  <a:lnTo>
                    <a:pt x="0" y="131"/>
                  </a:lnTo>
                  <a:lnTo>
                    <a:pt x="11" y="131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7" name="Freeform 1321"/>
            <p:cNvSpPr>
              <a:spLocks/>
            </p:cNvSpPr>
            <p:nvPr/>
          </p:nvSpPr>
          <p:spPr bwMode="auto">
            <a:xfrm>
              <a:off x="1822" y="2812"/>
              <a:ext cx="43" cy="5"/>
            </a:xfrm>
            <a:custGeom>
              <a:avLst/>
              <a:gdLst>
                <a:gd name="T0" fmla="*/ 0 w 129"/>
                <a:gd name="T1" fmla="*/ 0 h 13"/>
                <a:gd name="T2" fmla="*/ 0 w 129"/>
                <a:gd name="T3" fmla="*/ 0 h 13"/>
                <a:gd name="T4" fmla="*/ 0 w 129"/>
                <a:gd name="T5" fmla="*/ 0 h 13"/>
                <a:gd name="T6" fmla="*/ 0 w 129"/>
                <a:gd name="T7" fmla="*/ 0 h 13"/>
                <a:gd name="T8" fmla="*/ 0 w 129"/>
                <a:gd name="T9" fmla="*/ 0 h 13"/>
                <a:gd name="T10" fmla="*/ 0 w 129"/>
                <a:gd name="T11" fmla="*/ 0 h 13"/>
                <a:gd name="T12" fmla="*/ 0 w 129"/>
                <a:gd name="T13" fmla="*/ 0 h 13"/>
                <a:gd name="T14" fmla="*/ 0 w 129"/>
                <a:gd name="T15" fmla="*/ 0 h 13"/>
                <a:gd name="T16" fmla="*/ 0 w 129"/>
                <a:gd name="T17" fmla="*/ 0 h 13"/>
                <a:gd name="T18" fmla="*/ 0 w 129"/>
                <a:gd name="T19" fmla="*/ 0 h 13"/>
                <a:gd name="T20" fmla="*/ 0 w 129"/>
                <a:gd name="T21" fmla="*/ 0 h 13"/>
                <a:gd name="T22" fmla="*/ 0 w 129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"/>
                <a:gd name="T37" fmla="*/ 0 h 13"/>
                <a:gd name="T38" fmla="*/ 129 w 129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" h="13">
                  <a:moveTo>
                    <a:pt x="129" y="6"/>
                  </a:moveTo>
                  <a:lnTo>
                    <a:pt x="12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4" y="13"/>
                  </a:lnTo>
                  <a:lnTo>
                    <a:pt x="118" y="6"/>
                  </a:lnTo>
                  <a:lnTo>
                    <a:pt x="124" y="13"/>
                  </a:lnTo>
                  <a:lnTo>
                    <a:pt x="127" y="10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4" y="0"/>
                  </a:lnTo>
                  <a:lnTo>
                    <a:pt x="1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8" name="Freeform 1322"/>
            <p:cNvSpPr>
              <a:spLocks/>
            </p:cNvSpPr>
            <p:nvPr/>
          </p:nvSpPr>
          <p:spPr bwMode="auto">
            <a:xfrm>
              <a:off x="1862" y="2814"/>
              <a:ext cx="3" cy="71"/>
            </a:xfrm>
            <a:custGeom>
              <a:avLst/>
              <a:gdLst>
                <a:gd name="T0" fmla="*/ 0 w 11"/>
                <a:gd name="T1" fmla="*/ 0 h 211"/>
                <a:gd name="T2" fmla="*/ 0 w 11"/>
                <a:gd name="T3" fmla="*/ 0 h 211"/>
                <a:gd name="T4" fmla="*/ 0 w 11"/>
                <a:gd name="T5" fmla="*/ 0 h 211"/>
                <a:gd name="T6" fmla="*/ 0 w 11"/>
                <a:gd name="T7" fmla="*/ 0 h 211"/>
                <a:gd name="T8" fmla="*/ 0 w 11"/>
                <a:gd name="T9" fmla="*/ 0 h 211"/>
                <a:gd name="T10" fmla="*/ 0 w 11"/>
                <a:gd name="T11" fmla="*/ 0 h 211"/>
                <a:gd name="T12" fmla="*/ 0 w 11"/>
                <a:gd name="T13" fmla="*/ 0 h 211"/>
                <a:gd name="T14" fmla="*/ 0 w 11"/>
                <a:gd name="T15" fmla="*/ 0 h 211"/>
                <a:gd name="T16" fmla="*/ 0 w 11"/>
                <a:gd name="T17" fmla="*/ 0 h 211"/>
                <a:gd name="T18" fmla="*/ 0 w 11"/>
                <a:gd name="T19" fmla="*/ 0 h 211"/>
                <a:gd name="T20" fmla="*/ 0 w 11"/>
                <a:gd name="T21" fmla="*/ 0 h 211"/>
                <a:gd name="T22" fmla="*/ 0 w 11"/>
                <a:gd name="T23" fmla="*/ 0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11"/>
                <a:gd name="T38" fmla="*/ 11 w 11"/>
                <a:gd name="T39" fmla="*/ 211 h 2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11">
                  <a:moveTo>
                    <a:pt x="6" y="198"/>
                  </a:moveTo>
                  <a:lnTo>
                    <a:pt x="11" y="20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04"/>
                  </a:lnTo>
                  <a:lnTo>
                    <a:pt x="6" y="211"/>
                  </a:lnTo>
                  <a:lnTo>
                    <a:pt x="0" y="204"/>
                  </a:lnTo>
                  <a:lnTo>
                    <a:pt x="2" y="208"/>
                  </a:lnTo>
                  <a:lnTo>
                    <a:pt x="6" y="210"/>
                  </a:lnTo>
                  <a:lnTo>
                    <a:pt x="9" y="208"/>
                  </a:lnTo>
                  <a:lnTo>
                    <a:pt x="11" y="204"/>
                  </a:lnTo>
                  <a:lnTo>
                    <a:pt x="6" y="19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9" name="Freeform 1323"/>
            <p:cNvSpPr>
              <a:spLocks/>
            </p:cNvSpPr>
            <p:nvPr/>
          </p:nvSpPr>
          <p:spPr bwMode="auto">
            <a:xfrm>
              <a:off x="1864" y="2880"/>
              <a:ext cx="15" cy="5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w 45"/>
                <a:gd name="T19" fmla="*/ 0 h 13"/>
                <a:gd name="T20" fmla="*/ 0 w 45"/>
                <a:gd name="T21" fmla="*/ 0 h 13"/>
                <a:gd name="T22" fmla="*/ 0 w 4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5"/>
                <a:gd name="T37" fmla="*/ 0 h 13"/>
                <a:gd name="T38" fmla="*/ 45 w 4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5" h="13">
                  <a:moveTo>
                    <a:pt x="33" y="6"/>
                  </a:moveTo>
                  <a:lnTo>
                    <a:pt x="3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9" y="13"/>
                  </a:lnTo>
                  <a:lnTo>
                    <a:pt x="45" y="6"/>
                  </a:lnTo>
                  <a:lnTo>
                    <a:pt x="39" y="13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42" y="3"/>
                  </a:lnTo>
                  <a:lnTo>
                    <a:pt x="39" y="0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0" name="Freeform 1324"/>
            <p:cNvSpPr>
              <a:spLocks/>
            </p:cNvSpPr>
            <p:nvPr/>
          </p:nvSpPr>
          <p:spPr bwMode="auto">
            <a:xfrm>
              <a:off x="1875" y="2734"/>
              <a:ext cx="4" cy="148"/>
            </a:xfrm>
            <a:custGeom>
              <a:avLst/>
              <a:gdLst>
                <a:gd name="T0" fmla="*/ 0 w 12"/>
                <a:gd name="T1" fmla="*/ 0 h 444"/>
                <a:gd name="T2" fmla="*/ 0 w 12"/>
                <a:gd name="T3" fmla="*/ 0 h 444"/>
                <a:gd name="T4" fmla="*/ 0 w 12"/>
                <a:gd name="T5" fmla="*/ 0 h 444"/>
                <a:gd name="T6" fmla="*/ 0 w 12"/>
                <a:gd name="T7" fmla="*/ 0 h 444"/>
                <a:gd name="T8" fmla="*/ 0 w 12"/>
                <a:gd name="T9" fmla="*/ 0 h 444"/>
                <a:gd name="T10" fmla="*/ 0 w 12"/>
                <a:gd name="T11" fmla="*/ 0 h 444"/>
                <a:gd name="T12" fmla="*/ 0 w 12"/>
                <a:gd name="T13" fmla="*/ 0 h 444"/>
                <a:gd name="T14" fmla="*/ 0 w 12"/>
                <a:gd name="T15" fmla="*/ 0 h 444"/>
                <a:gd name="T16" fmla="*/ 0 w 12"/>
                <a:gd name="T17" fmla="*/ 0 h 444"/>
                <a:gd name="T18" fmla="*/ 0 w 12"/>
                <a:gd name="T19" fmla="*/ 0 h 444"/>
                <a:gd name="T20" fmla="*/ 0 w 12"/>
                <a:gd name="T21" fmla="*/ 0 h 444"/>
                <a:gd name="T22" fmla="*/ 0 w 12"/>
                <a:gd name="T23" fmla="*/ 0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444"/>
                <a:gd name="T38" fmla="*/ 12 w 12"/>
                <a:gd name="T39" fmla="*/ 444 h 4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444">
                  <a:moveTo>
                    <a:pt x="6" y="0"/>
                  </a:moveTo>
                  <a:lnTo>
                    <a:pt x="0" y="7"/>
                  </a:lnTo>
                  <a:lnTo>
                    <a:pt x="0" y="444"/>
                  </a:lnTo>
                  <a:lnTo>
                    <a:pt x="12" y="444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1" name="Freeform 1325"/>
            <p:cNvSpPr>
              <a:spLocks/>
            </p:cNvSpPr>
            <p:nvPr/>
          </p:nvSpPr>
          <p:spPr bwMode="auto">
            <a:xfrm>
              <a:off x="1877" y="2734"/>
              <a:ext cx="26" cy="5"/>
            </a:xfrm>
            <a:custGeom>
              <a:avLst/>
              <a:gdLst>
                <a:gd name="T0" fmla="*/ 0 w 80"/>
                <a:gd name="T1" fmla="*/ 0 h 13"/>
                <a:gd name="T2" fmla="*/ 0 w 80"/>
                <a:gd name="T3" fmla="*/ 0 h 13"/>
                <a:gd name="T4" fmla="*/ 0 w 80"/>
                <a:gd name="T5" fmla="*/ 0 h 13"/>
                <a:gd name="T6" fmla="*/ 0 w 80"/>
                <a:gd name="T7" fmla="*/ 0 h 13"/>
                <a:gd name="T8" fmla="*/ 0 w 80"/>
                <a:gd name="T9" fmla="*/ 0 h 13"/>
                <a:gd name="T10" fmla="*/ 0 w 80"/>
                <a:gd name="T11" fmla="*/ 0 h 13"/>
                <a:gd name="T12" fmla="*/ 0 w 80"/>
                <a:gd name="T13" fmla="*/ 0 h 13"/>
                <a:gd name="T14" fmla="*/ 0 w 80"/>
                <a:gd name="T15" fmla="*/ 0 h 13"/>
                <a:gd name="T16" fmla="*/ 0 w 80"/>
                <a:gd name="T17" fmla="*/ 0 h 13"/>
                <a:gd name="T18" fmla="*/ 0 w 80"/>
                <a:gd name="T19" fmla="*/ 0 h 13"/>
                <a:gd name="T20" fmla="*/ 0 w 80"/>
                <a:gd name="T21" fmla="*/ 0 h 13"/>
                <a:gd name="T22" fmla="*/ 0 w 80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13"/>
                <a:gd name="T38" fmla="*/ 80 w 80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13">
                  <a:moveTo>
                    <a:pt x="80" y="7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4" y="13"/>
                  </a:lnTo>
                  <a:lnTo>
                    <a:pt x="69" y="7"/>
                  </a:lnTo>
                  <a:lnTo>
                    <a:pt x="74" y="13"/>
                  </a:lnTo>
                  <a:lnTo>
                    <a:pt x="78" y="10"/>
                  </a:lnTo>
                  <a:lnTo>
                    <a:pt x="80" y="7"/>
                  </a:lnTo>
                  <a:lnTo>
                    <a:pt x="78" y="3"/>
                  </a:lnTo>
                  <a:lnTo>
                    <a:pt x="74" y="0"/>
                  </a:lnTo>
                  <a:lnTo>
                    <a:pt x="8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2" name="Freeform 1326"/>
            <p:cNvSpPr>
              <a:spLocks/>
            </p:cNvSpPr>
            <p:nvPr/>
          </p:nvSpPr>
          <p:spPr bwMode="auto">
            <a:xfrm>
              <a:off x="1845" y="3053"/>
              <a:ext cx="59" cy="63"/>
            </a:xfrm>
            <a:custGeom>
              <a:avLst/>
              <a:gdLst>
                <a:gd name="T0" fmla="*/ 0 w 177"/>
                <a:gd name="T1" fmla="*/ 0 h 191"/>
                <a:gd name="T2" fmla="*/ 0 w 177"/>
                <a:gd name="T3" fmla="*/ 0 h 191"/>
                <a:gd name="T4" fmla="*/ 0 w 177"/>
                <a:gd name="T5" fmla="*/ 0 h 191"/>
                <a:gd name="T6" fmla="*/ 0 w 177"/>
                <a:gd name="T7" fmla="*/ 0 h 191"/>
                <a:gd name="T8" fmla="*/ 0 w 177"/>
                <a:gd name="T9" fmla="*/ 0 h 191"/>
                <a:gd name="T10" fmla="*/ 0 w 177"/>
                <a:gd name="T11" fmla="*/ 0 h 191"/>
                <a:gd name="T12" fmla="*/ 0 w 177"/>
                <a:gd name="T13" fmla="*/ 0 h 191"/>
                <a:gd name="T14" fmla="*/ 0 w 177"/>
                <a:gd name="T15" fmla="*/ 0 h 191"/>
                <a:gd name="T16" fmla="*/ 0 w 177"/>
                <a:gd name="T17" fmla="*/ 0 h 191"/>
                <a:gd name="T18" fmla="*/ 0 w 177"/>
                <a:gd name="T19" fmla="*/ 0 h 191"/>
                <a:gd name="T20" fmla="*/ 0 w 177"/>
                <a:gd name="T21" fmla="*/ 0 h 191"/>
                <a:gd name="T22" fmla="*/ 0 w 177"/>
                <a:gd name="T23" fmla="*/ 0 h 191"/>
                <a:gd name="T24" fmla="*/ 0 w 177"/>
                <a:gd name="T25" fmla="*/ 0 h 191"/>
                <a:gd name="T26" fmla="*/ 0 w 177"/>
                <a:gd name="T27" fmla="*/ 0 h 191"/>
                <a:gd name="T28" fmla="*/ 0 w 177"/>
                <a:gd name="T29" fmla="*/ 0 h 191"/>
                <a:gd name="T30" fmla="*/ 0 w 177"/>
                <a:gd name="T31" fmla="*/ 0 h 191"/>
                <a:gd name="T32" fmla="*/ 0 w 177"/>
                <a:gd name="T33" fmla="*/ 0 h 191"/>
                <a:gd name="T34" fmla="*/ 0 w 177"/>
                <a:gd name="T35" fmla="*/ 0 h 191"/>
                <a:gd name="T36" fmla="*/ 0 w 177"/>
                <a:gd name="T37" fmla="*/ 0 h 191"/>
                <a:gd name="T38" fmla="*/ 0 w 177"/>
                <a:gd name="T39" fmla="*/ 0 h 191"/>
                <a:gd name="T40" fmla="*/ 0 w 177"/>
                <a:gd name="T41" fmla="*/ 0 h 191"/>
                <a:gd name="T42" fmla="*/ 0 w 177"/>
                <a:gd name="T43" fmla="*/ 0 h 191"/>
                <a:gd name="T44" fmla="*/ 0 w 177"/>
                <a:gd name="T45" fmla="*/ 0 h 191"/>
                <a:gd name="T46" fmla="*/ 0 w 177"/>
                <a:gd name="T47" fmla="*/ 0 h 191"/>
                <a:gd name="T48" fmla="*/ 0 w 177"/>
                <a:gd name="T49" fmla="*/ 0 h 19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7"/>
                <a:gd name="T76" fmla="*/ 0 h 191"/>
                <a:gd name="T77" fmla="*/ 177 w 177"/>
                <a:gd name="T78" fmla="*/ 191 h 19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7" h="191">
                  <a:moveTo>
                    <a:pt x="8" y="191"/>
                  </a:moveTo>
                  <a:lnTo>
                    <a:pt x="8" y="191"/>
                  </a:lnTo>
                  <a:lnTo>
                    <a:pt x="42" y="186"/>
                  </a:lnTo>
                  <a:lnTo>
                    <a:pt x="74" y="176"/>
                  </a:lnTo>
                  <a:lnTo>
                    <a:pt x="102" y="158"/>
                  </a:lnTo>
                  <a:lnTo>
                    <a:pt x="126" y="134"/>
                  </a:lnTo>
                  <a:lnTo>
                    <a:pt x="148" y="106"/>
                  </a:lnTo>
                  <a:lnTo>
                    <a:pt x="164" y="74"/>
                  </a:lnTo>
                  <a:lnTo>
                    <a:pt x="173" y="38"/>
                  </a:lnTo>
                  <a:lnTo>
                    <a:pt x="177" y="0"/>
                  </a:lnTo>
                  <a:lnTo>
                    <a:pt x="161" y="0"/>
                  </a:lnTo>
                  <a:lnTo>
                    <a:pt x="159" y="36"/>
                  </a:lnTo>
                  <a:lnTo>
                    <a:pt x="150" y="69"/>
                  </a:lnTo>
                  <a:lnTo>
                    <a:pt x="137" y="98"/>
                  </a:lnTo>
                  <a:lnTo>
                    <a:pt x="117" y="124"/>
                  </a:lnTo>
                  <a:lnTo>
                    <a:pt x="95" y="145"/>
                  </a:lnTo>
                  <a:lnTo>
                    <a:pt x="69" y="161"/>
                  </a:lnTo>
                  <a:lnTo>
                    <a:pt x="40" y="171"/>
                  </a:lnTo>
                  <a:lnTo>
                    <a:pt x="8" y="173"/>
                  </a:lnTo>
                  <a:lnTo>
                    <a:pt x="3" y="176"/>
                  </a:lnTo>
                  <a:lnTo>
                    <a:pt x="0" y="182"/>
                  </a:lnTo>
                  <a:lnTo>
                    <a:pt x="3" y="189"/>
                  </a:lnTo>
                  <a:lnTo>
                    <a:pt x="8" y="1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3" name="Freeform 1327"/>
            <p:cNvSpPr>
              <a:spLocks/>
            </p:cNvSpPr>
            <p:nvPr/>
          </p:nvSpPr>
          <p:spPr bwMode="auto">
            <a:xfrm>
              <a:off x="1531" y="3110"/>
              <a:ext cx="317" cy="6"/>
            </a:xfrm>
            <a:custGeom>
              <a:avLst/>
              <a:gdLst>
                <a:gd name="T0" fmla="*/ 0 w 949"/>
                <a:gd name="T1" fmla="*/ 0 h 18"/>
                <a:gd name="T2" fmla="*/ 0 w 949"/>
                <a:gd name="T3" fmla="*/ 0 h 18"/>
                <a:gd name="T4" fmla="*/ 0 w 949"/>
                <a:gd name="T5" fmla="*/ 0 h 18"/>
                <a:gd name="T6" fmla="*/ 0 w 949"/>
                <a:gd name="T7" fmla="*/ 0 h 18"/>
                <a:gd name="T8" fmla="*/ 0 w 949"/>
                <a:gd name="T9" fmla="*/ 0 h 18"/>
                <a:gd name="T10" fmla="*/ 0 w 949"/>
                <a:gd name="T11" fmla="*/ 0 h 18"/>
                <a:gd name="T12" fmla="*/ 0 w 949"/>
                <a:gd name="T13" fmla="*/ 0 h 18"/>
                <a:gd name="T14" fmla="*/ 0 w 949"/>
                <a:gd name="T15" fmla="*/ 0 h 18"/>
                <a:gd name="T16" fmla="*/ 0 w 949"/>
                <a:gd name="T17" fmla="*/ 0 h 18"/>
                <a:gd name="T18" fmla="*/ 0 w 949"/>
                <a:gd name="T19" fmla="*/ 0 h 18"/>
                <a:gd name="T20" fmla="*/ 0 w 94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9"/>
                <a:gd name="T34" fmla="*/ 0 h 18"/>
                <a:gd name="T35" fmla="*/ 949 w 949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9" h="18">
                  <a:moveTo>
                    <a:pt x="8" y="18"/>
                  </a:moveTo>
                  <a:lnTo>
                    <a:pt x="8" y="18"/>
                  </a:lnTo>
                  <a:lnTo>
                    <a:pt x="949" y="18"/>
                  </a:lnTo>
                  <a:lnTo>
                    <a:pt x="949" y="0"/>
                  </a:lnTo>
                  <a:lnTo>
                    <a:pt x="8" y="0"/>
                  </a:lnTo>
                  <a:lnTo>
                    <a:pt x="2" y="3"/>
                  </a:lnTo>
                  <a:lnTo>
                    <a:pt x="0" y="9"/>
                  </a:lnTo>
                  <a:lnTo>
                    <a:pt x="2" y="16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4" name="Freeform 1328"/>
            <p:cNvSpPr>
              <a:spLocks/>
            </p:cNvSpPr>
            <p:nvPr/>
          </p:nvSpPr>
          <p:spPr bwMode="auto">
            <a:xfrm>
              <a:off x="1478" y="3050"/>
              <a:ext cx="56" cy="66"/>
            </a:xfrm>
            <a:custGeom>
              <a:avLst/>
              <a:gdLst>
                <a:gd name="T0" fmla="*/ 0 w 169"/>
                <a:gd name="T1" fmla="*/ 0 h 200"/>
                <a:gd name="T2" fmla="*/ 0 w 169"/>
                <a:gd name="T3" fmla="*/ 0 h 200"/>
                <a:gd name="T4" fmla="*/ 0 w 169"/>
                <a:gd name="T5" fmla="*/ 0 h 200"/>
                <a:gd name="T6" fmla="*/ 0 w 169"/>
                <a:gd name="T7" fmla="*/ 0 h 200"/>
                <a:gd name="T8" fmla="*/ 0 w 169"/>
                <a:gd name="T9" fmla="*/ 0 h 200"/>
                <a:gd name="T10" fmla="*/ 0 w 169"/>
                <a:gd name="T11" fmla="*/ 0 h 200"/>
                <a:gd name="T12" fmla="*/ 0 w 169"/>
                <a:gd name="T13" fmla="*/ 0 h 200"/>
                <a:gd name="T14" fmla="*/ 0 w 169"/>
                <a:gd name="T15" fmla="*/ 0 h 200"/>
                <a:gd name="T16" fmla="*/ 0 w 169"/>
                <a:gd name="T17" fmla="*/ 0 h 200"/>
                <a:gd name="T18" fmla="*/ 0 w 169"/>
                <a:gd name="T19" fmla="*/ 0 h 200"/>
                <a:gd name="T20" fmla="*/ 0 w 169"/>
                <a:gd name="T21" fmla="*/ 0 h 200"/>
                <a:gd name="T22" fmla="*/ 0 w 169"/>
                <a:gd name="T23" fmla="*/ 0 h 200"/>
                <a:gd name="T24" fmla="*/ 0 w 169"/>
                <a:gd name="T25" fmla="*/ 0 h 200"/>
                <a:gd name="T26" fmla="*/ 0 w 169"/>
                <a:gd name="T27" fmla="*/ 0 h 200"/>
                <a:gd name="T28" fmla="*/ 0 w 169"/>
                <a:gd name="T29" fmla="*/ 0 h 200"/>
                <a:gd name="T30" fmla="*/ 0 w 169"/>
                <a:gd name="T31" fmla="*/ 0 h 200"/>
                <a:gd name="T32" fmla="*/ 0 w 169"/>
                <a:gd name="T33" fmla="*/ 0 h 200"/>
                <a:gd name="T34" fmla="*/ 0 w 169"/>
                <a:gd name="T35" fmla="*/ 0 h 200"/>
                <a:gd name="T36" fmla="*/ 0 w 169"/>
                <a:gd name="T37" fmla="*/ 0 h 200"/>
                <a:gd name="T38" fmla="*/ 0 w 169"/>
                <a:gd name="T39" fmla="*/ 0 h 200"/>
                <a:gd name="T40" fmla="*/ 0 w 169"/>
                <a:gd name="T41" fmla="*/ 0 h 200"/>
                <a:gd name="T42" fmla="*/ 0 w 169"/>
                <a:gd name="T43" fmla="*/ 0 h 200"/>
                <a:gd name="T44" fmla="*/ 0 w 169"/>
                <a:gd name="T45" fmla="*/ 0 h 200"/>
                <a:gd name="T46" fmla="*/ 0 w 169"/>
                <a:gd name="T47" fmla="*/ 0 h 200"/>
                <a:gd name="T48" fmla="*/ 0 w 169"/>
                <a:gd name="T49" fmla="*/ 0 h 2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9"/>
                <a:gd name="T76" fmla="*/ 0 h 200"/>
                <a:gd name="T77" fmla="*/ 169 w 169"/>
                <a:gd name="T78" fmla="*/ 200 h 2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9" h="200">
                  <a:moveTo>
                    <a:pt x="0" y="9"/>
                  </a:moveTo>
                  <a:lnTo>
                    <a:pt x="0" y="9"/>
                  </a:lnTo>
                  <a:lnTo>
                    <a:pt x="4" y="47"/>
                  </a:lnTo>
                  <a:lnTo>
                    <a:pt x="13" y="83"/>
                  </a:lnTo>
                  <a:lnTo>
                    <a:pt x="29" y="115"/>
                  </a:lnTo>
                  <a:lnTo>
                    <a:pt x="50" y="143"/>
                  </a:lnTo>
                  <a:lnTo>
                    <a:pt x="75" y="167"/>
                  </a:lnTo>
                  <a:lnTo>
                    <a:pt x="103" y="185"/>
                  </a:lnTo>
                  <a:lnTo>
                    <a:pt x="135" y="195"/>
                  </a:lnTo>
                  <a:lnTo>
                    <a:pt x="169" y="200"/>
                  </a:lnTo>
                  <a:lnTo>
                    <a:pt x="169" y="182"/>
                  </a:lnTo>
                  <a:lnTo>
                    <a:pt x="137" y="180"/>
                  </a:lnTo>
                  <a:lnTo>
                    <a:pt x="108" y="170"/>
                  </a:lnTo>
                  <a:lnTo>
                    <a:pt x="82" y="154"/>
                  </a:lnTo>
                  <a:lnTo>
                    <a:pt x="59" y="133"/>
                  </a:lnTo>
                  <a:lnTo>
                    <a:pt x="40" y="107"/>
                  </a:lnTo>
                  <a:lnTo>
                    <a:pt x="27" y="78"/>
                  </a:lnTo>
                  <a:lnTo>
                    <a:pt x="18" y="45"/>
                  </a:lnTo>
                  <a:lnTo>
                    <a:pt x="16" y="9"/>
                  </a:lnTo>
                  <a:lnTo>
                    <a:pt x="13" y="2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5" name="Freeform 1329"/>
            <p:cNvSpPr>
              <a:spLocks/>
            </p:cNvSpPr>
            <p:nvPr/>
          </p:nvSpPr>
          <p:spPr bwMode="auto">
            <a:xfrm>
              <a:off x="1478" y="2694"/>
              <a:ext cx="5" cy="359"/>
            </a:xfrm>
            <a:custGeom>
              <a:avLst/>
              <a:gdLst>
                <a:gd name="T0" fmla="*/ 0 w 16"/>
                <a:gd name="T1" fmla="*/ 0 h 1075"/>
                <a:gd name="T2" fmla="*/ 0 w 16"/>
                <a:gd name="T3" fmla="*/ 0 h 1075"/>
                <a:gd name="T4" fmla="*/ 0 w 16"/>
                <a:gd name="T5" fmla="*/ 0 h 1075"/>
                <a:gd name="T6" fmla="*/ 0 w 16"/>
                <a:gd name="T7" fmla="*/ 0 h 1075"/>
                <a:gd name="T8" fmla="*/ 0 w 16"/>
                <a:gd name="T9" fmla="*/ 0 h 1075"/>
                <a:gd name="T10" fmla="*/ 0 w 16"/>
                <a:gd name="T11" fmla="*/ 0 h 1075"/>
                <a:gd name="T12" fmla="*/ 0 w 16"/>
                <a:gd name="T13" fmla="*/ 0 h 1075"/>
                <a:gd name="T14" fmla="*/ 0 w 16"/>
                <a:gd name="T15" fmla="*/ 0 h 1075"/>
                <a:gd name="T16" fmla="*/ 0 w 16"/>
                <a:gd name="T17" fmla="*/ 0 h 1075"/>
                <a:gd name="T18" fmla="*/ 0 w 16"/>
                <a:gd name="T19" fmla="*/ 0 h 1075"/>
                <a:gd name="T20" fmla="*/ 0 w 16"/>
                <a:gd name="T21" fmla="*/ 0 h 10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1075"/>
                <a:gd name="T35" fmla="*/ 16 w 16"/>
                <a:gd name="T36" fmla="*/ 1075 h 107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1075">
                  <a:moveTo>
                    <a:pt x="0" y="9"/>
                  </a:moveTo>
                  <a:lnTo>
                    <a:pt x="0" y="9"/>
                  </a:lnTo>
                  <a:lnTo>
                    <a:pt x="0" y="1075"/>
                  </a:lnTo>
                  <a:lnTo>
                    <a:pt x="16" y="1075"/>
                  </a:lnTo>
                  <a:lnTo>
                    <a:pt x="16" y="9"/>
                  </a:lnTo>
                  <a:lnTo>
                    <a:pt x="13" y="3"/>
                  </a:lnTo>
                  <a:lnTo>
                    <a:pt x="8" y="0"/>
                  </a:lnTo>
                  <a:lnTo>
                    <a:pt x="2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6" name="Freeform 1330"/>
            <p:cNvSpPr>
              <a:spLocks/>
            </p:cNvSpPr>
            <p:nvPr/>
          </p:nvSpPr>
          <p:spPr bwMode="auto">
            <a:xfrm>
              <a:off x="1478" y="2634"/>
              <a:ext cx="59" cy="63"/>
            </a:xfrm>
            <a:custGeom>
              <a:avLst/>
              <a:gdLst>
                <a:gd name="T0" fmla="*/ 0 w 177"/>
                <a:gd name="T1" fmla="*/ 0 h 191"/>
                <a:gd name="T2" fmla="*/ 0 w 177"/>
                <a:gd name="T3" fmla="*/ 0 h 191"/>
                <a:gd name="T4" fmla="*/ 0 w 177"/>
                <a:gd name="T5" fmla="*/ 0 h 191"/>
                <a:gd name="T6" fmla="*/ 0 w 177"/>
                <a:gd name="T7" fmla="*/ 0 h 191"/>
                <a:gd name="T8" fmla="*/ 0 w 177"/>
                <a:gd name="T9" fmla="*/ 0 h 191"/>
                <a:gd name="T10" fmla="*/ 0 w 177"/>
                <a:gd name="T11" fmla="*/ 0 h 191"/>
                <a:gd name="T12" fmla="*/ 0 w 177"/>
                <a:gd name="T13" fmla="*/ 0 h 191"/>
                <a:gd name="T14" fmla="*/ 0 w 177"/>
                <a:gd name="T15" fmla="*/ 0 h 191"/>
                <a:gd name="T16" fmla="*/ 0 w 177"/>
                <a:gd name="T17" fmla="*/ 0 h 191"/>
                <a:gd name="T18" fmla="*/ 0 w 177"/>
                <a:gd name="T19" fmla="*/ 0 h 191"/>
                <a:gd name="T20" fmla="*/ 0 w 177"/>
                <a:gd name="T21" fmla="*/ 0 h 191"/>
                <a:gd name="T22" fmla="*/ 0 w 177"/>
                <a:gd name="T23" fmla="*/ 0 h 191"/>
                <a:gd name="T24" fmla="*/ 0 w 177"/>
                <a:gd name="T25" fmla="*/ 0 h 191"/>
                <a:gd name="T26" fmla="*/ 0 w 177"/>
                <a:gd name="T27" fmla="*/ 0 h 191"/>
                <a:gd name="T28" fmla="*/ 0 w 177"/>
                <a:gd name="T29" fmla="*/ 0 h 191"/>
                <a:gd name="T30" fmla="*/ 0 w 177"/>
                <a:gd name="T31" fmla="*/ 0 h 191"/>
                <a:gd name="T32" fmla="*/ 0 w 177"/>
                <a:gd name="T33" fmla="*/ 0 h 191"/>
                <a:gd name="T34" fmla="*/ 0 w 177"/>
                <a:gd name="T35" fmla="*/ 0 h 191"/>
                <a:gd name="T36" fmla="*/ 0 w 177"/>
                <a:gd name="T37" fmla="*/ 0 h 191"/>
                <a:gd name="T38" fmla="*/ 0 w 177"/>
                <a:gd name="T39" fmla="*/ 0 h 191"/>
                <a:gd name="T40" fmla="*/ 0 w 177"/>
                <a:gd name="T41" fmla="*/ 0 h 191"/>
                <a:gd name="T42" fmla="*/ 0 w 177"/>
                <a:gd name="T43" fmla="*/ 0 h 191"/>
                <a:gd name="T44" fmla="*/ 0 w 177"/>
                <a:gd name="T45" fmla="*/ 0 h 191"/>
                <a:gd name="T46" fmla="*/ 0 w 177"/>
                <a:gd name="T47" fmla="*/ 0 h 191"/>
                <a:gd name="T48" fmla="*/ 0 w 177"/>
                <a:gd name="T49" fmla="*/ 0 h 19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7"/>
                <a:gd name="T76" fmla="*/ 0 h 191"/>
                <a:gd name="T77" fmla="*/ 177 w 177"/>
                <a:gd name="T78" fmla="*/ 191 h 19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7" h="191">
                  <a:moveTo>
                    <a:pt x="169" y="0"/>
                  </a:moveTo>
                  <a:lnTo>
                    <a:pt x="169" y="0"/>
                  </a:lnTo>
                  <a:lnTo>
                    <a:pt x="135" y="5"/>
                  </a:lnTo>
                  <a:lnTo>
                    <a:pt x="103" y="15"/>
                  </a:lnTo>
                  <a:lnTo>
                    <a:pt x="75" y="33"/>
                  </a:lnTo>
                  <a:lnTo>
                    <a:pt x="50" y="57"/>
                  </a:lnTo>
                  <a:lnTo>
                    <a:pt x="29" y="85"/>
                  </a:lnTo>
                  <a:lnTo>
                    <a:pt x="13" y="117"/>
                  </a:lnTo>
                  <a:lnTo>
                    <a:pt x="4" y="153"/>
                  </a:lnTo>
                  <a:lnTo>
                    <a:pt x="0" y="191"/>
                  </a:lnTo>
                  <a:lnTo>
                    <a:pt x="16" y="191"/>
                  </a:lnTo>
                  <a:lnTo>
                    <a:pt x="18" y="156"/>
                  </a:lnTo>
                  <a:lnTo>
                    <a:pt x="27" y="122"/>
                  </a:lnTo>
                  <a:lnTo>
                    <a:pt x="40" y="93"/>
                  </a:lnTo>
                  <a:lnTo>
                    <a:pt x="59" y="67"/>
                  </a:lnTo>
                  <a:lnTo>
                    <a:pt x="82" y="46"/>
                  </a:lnTo>
                  <a:lnTo>
                    <a:pt x="108" y="30"/>
                  </a:lnTo>
                  <a:lnTo>
                    <a:pt x="137" y="20"/>
                  </a:lnTo>
                  <a:lnTo>
                    <a:pt x="169" y="18"/>
                  </a:lnTo>
                  <a:lnTo>
                    <a:pt x="174" y="15"/>
                  </a:lnTo>
                  <a:lnTo>
                    <a:pt x="177" y="9"/>
                  </a:lnTo>
                  <a:lnTo>
                    <a:pt x="174" y="2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7" name="Freeform 1331"/>
            <p:cNvSpPr>
              <a:spLocks/>
            </p:cNvSpPr>
            <p:nvPr/>
          </p:nvSpPr>
          <p:spPr bwMode="auto">
            <a:xfrm>
              <a:off x="1534" y="2634"/>
              <a:ext cx="316" cy="6"/>
            </a:xfrm>
            <a:custGeom>
              <a:avLst/>
              <a:gdLst>
                <a:gd name="T0" fmla="*/ 0 w 949"/>
                <a:gd name="T1" fmla="*/ 0 h 18"/>
                <a:gd name="T2" fmla="*/ 0 w 949"/>
                <a:gd name="T3" fmla="*/ 0 h 18"/>
                <a:gd name="T4" fmla="*/ 0 w 949"/>
                <a:gd name="T5" fmla="*/ 0 h 18"/>
                <a:gd name="T6" fmla="*/ 0 w 949"/>
                <a:gd name="T7" fmla="*/ 0 h 18"/>
                <a:gd name="T8" fmla="*/ 0 w 949"/>
                <a:gd name="T9" fmla="*/ 0 h 18"/>
                <a:gd name="T10" fmla="*/ 0 w 949"/>
                <a:gd name="T11" fmla="*/ 0 h 18"/>
                <a:gd name="T12" fmla="*/ 0 w 949"/>
                <a:gd name="T13" fmla="*/ 0 h 18"/>
                <a:gd name="T14" fmla="*/ 0 w 949"/>
                <a:gd name="T15" fmla="*/ 0 h 18"/>
                <a:gd name="T16" fmla="*/ 0 w 949"/>
                <a:gd name="T17" fmla="*/ 0 h 18"/>
                <a:gd name="T18" fmla="*/ 0 w 949"/>
                <a:gd name="T19" fmla="*/ 0 h 18"/>
                <a:gd name="T20" fmla="*/ 0 w 94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9"/>
                <a:gd name="T34" fmla="*/ 0 h 18"/>
                <a:gd name="T35" fmla="*/ 949 w 949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9" h="18">
                  <a:moveTo>
                    <a:pt x="941" y="0"/>
                  </a:moveTo>
                  <a:lnTo>
                    <a:pt x="941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941" y="18"/>
                  </a:lnTo>
                  <a:lnTo>
                    <a:pt x="947" y="15"/>
                  </a:lnTo>
                  <a:lnTo>
                    <a:pt x="949" y="9"/>
                  </a:lnTo>
                  <a:lnTo>
                    <a:pt x="947" y="2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8" name="Freeform 1332"/>
            <p:cNvSpPr>
              <a:spLocks/>
            </p:cNvSpPr>
            <p:nvPr/>
          </p:nvSpPr>
          <p:spPr bwMode="auto">
            <a:xfrm>
              <a:off x="1848" y="2634"/>
              <a:ext cx="56" cy="66"/>
            </a:xfrm>
            <a:custGeom>
              <a:avLst/>
              <a:gdLst>
                <a:gd name="T0" fmla="*/ 0 w 169"/>
                <a:gd name="T1" fmla="*/ 0 h 200"/>
                <a:gd name="T2" fmla="*/ 0 w 169"/>
                <a:gd name="T3" fmla="*/ 0 h 200"/>
                <a:gd name="T4" fmla="*/ 0 w 169"/>
                <a:gd name="T5" fmla="*/ 0 h 200"/>
                <a:gd name="T6" fmla="*/ 0 w 169"/>
                <a:gd name="T7" fmla="*/ 0 h 200"/>
                <a:gd name="T8" fmla="*/ 0 w 169"/>
                <a:gd name="T9" fmla="*/ 0 h 200"/>
                <a:gd name="T10" fmla="*/ 0 w 169"/>
                <a:gd name="T11" fmla="*/ 0 h 200"/>
                <a:gd name="T12" fmla="*/ 0 w 169"/>
                <a:gd name="T13" fmla="*/ 0 h 200"/>
                <a:gd name="T14" fmla="*/ 0 w 169"/>
                <a:gd name="T15" fmla="*/ 0 h 200"/>
                <a:gd name="T16" fmla="*/ 0 w 169"/>
                <a:gd name="T17" fmla="*/ 0 h 200"/>
                <a:gd name="T18" fmla="*/ 0 w 169"/>
                <a:gd name="T19" fmla="*/ 0 h 200"/>
                <a:gd name="T20" fmla="*/ 0 w 169"/>
                <a:gd name="T21" fmla="*/ 0 h 200"/>
                <a:gd name="T22" fmla="*/ 0 w 169"/>
                <a:gd name="T23" fmla="*/ 0 h 200"/>
                <a:gd name="T24" fmla="*/ 0 w 169"/>
                <a:gd name="T25" fmla="*/ 0 h 200"/>
                <a:gd name="T26" fmla="*/ 0 w 169"/>
                <a:gd name="T27" fmla="*/ 0 h 200"/>
                <a:gd name="T28" fmla="*/ 0 w 169"/>
                <a:gd name="T29" fmla="*/ 0 h 200"/>
                <a:gd name="T30" fmla="*/ 0 w 169"/>
                <a:gd name="T31" fmla="*/ 0 h 200"/>
                <a:gd name="T32" fmla="*/ 0 w 169"/>
                <a:gd name="T33" fmla="*/ 0 h 200"/>
                <a:gd name="T34" fmla="*/ 0 w 169"/>
                <a:gd name="T35" fmla="*/ 0 h 200"/>
                <a:gd name="T36" fmla="*/ 0 w 169"/>
                <a:gd name="T37" fmla="*/ 0 h 200"/>
                <a:gd name="T38" fmla="*/ 0 w 169"/>
                <a:gd name="T39" fmla="*/ 0 h 200"/>
                <a:gd name="T40" fmla="*/ 0 w 169"/>
                <a:gd name="T41" fmla="*/ 0 h 200"/>
                <a:gd name="T42" fmla="*/ 0 w 169"/>
                <a:gd name="T43" fmla="*/ 0 h 200"/>
                <a:gd name="T44" fmla="*/ 0 w 169"/>
                <a:gd name="T45" fmla="*/ 0 h 200"/>
                <a:gd name="T46" fmla="*/ 0 w 169"/>
                <a:gd name="T47" fmla="*/ 0 h 200"/>
                <a:gd name="T48" fmla="*/ 0 w 169"/>
                <a:gd name="T49" fmla="*/ 0 h 2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9"/>
                <a:gd name="T76" fmla="*/ 0 h 200"/>
                <a:gd name="T77" fmla="*/ 169 w 169"/>
                <a:gd name="T78" fmla="*/ 200 h 2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9" h="200">
                  <a:moveTo>
                    <a:pt x="169" y="191"/>
                  </a:moveTo>
                  <a:lnTo>
                    <a:pt x="169" y="191"/>
                  </a:lnTo>
                  <a:lnTo>
                    <a:pt x="165" y="153"/>
                  </a:lnTo>
                  <a:lnTo>
                    <a:pt x="156" y="117"/>
                  </a:lnTo>
                  <a:lnTo>
                    <a:pt x="140" y="85"/>
                  </a:lnTo>
                  <a:lnTo>
                    <a:pt x="118" y="57"/>
                  </a:lnTo>
                  <a:lnTo>
                    <a:pt x="94" y="33"/>
                  </a:lnTo>
                  <a:lnTo>
                    <a:pt x="66" y="15"/>
                  </a:lnTo>
                  <a:lnTo>
                    <a:pt x="34" y="5"/>
                  </a:lnTo>
                  <a:lnTo>
                    <a:pt x="0" y="0"/>
                  </a:lnTo>
                  <a:lnTo>
                    <a:pt x="0" y="18"/>
                  </a:lnTo>
                  <a:lnTo>
                    <a:pt x="32" y="20"/>
                  </a:lnTo>
                  <a:lnTo>
                    <a:pt x="61" y="30"/>
                  </a:lnTo>
                  <a:lnTo>
                    <a:pt x="87" y="46"/>
                  </a:lnTo>
                  <a:lnTo>
                    <a:pt x="109" y="67"/>
                  </a:lnTo>
                  <a:lnTo>
                    <a:pt x="129" y="93"/>
                  </a:lnTo>
                  <a:lnTo>
                    <a:pt x="142" y="122"/>
                  </a:lnTo>
                  <a:lnTo>
                    <a:pt x="151" y="156"/>
                  </a:lnTo>
                  <a:lnTo>
                    <a:pt x="153" y="191"/>
                  </a:lnTo>
                  <a:lnTo>
                    <a:pt x="156" y="198"/>
                  </a:lnTo>
                  <a:lnTo>
                    <a:pt x="161" y="200"/>
                  </a:lnTo>
                  <a:lnTo>
                    <a:pt x="167" y="198"/>
                  </a:lnTo>
                  <a:lnTo>
                    <a:pt x="169" y="1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9" name="Freeform 1333"/>
            <p:cNvSpPr>
              <a:spLocks/>
            </p:cNvSpPr>
            <p:nvPr/>
          </p:nvSpPr>
          <p:spPr bwMode="auto">
            <a:xfrm>
              <a:off x="1899" y="2697"/>
              <a:ext cx="5" cy="359"/>
            </a:xfrm>
            <a:custGeom>
              <a:avLst/>
              <a:gdLst>
                <a:gd name="T0" fmla="*/ 0 w 16"/>
                <a:gd name="T1" fmla="*/ 0 h 1075"/>
                <a:gd name="T2" fmla="*/ 0 w 16"/>
                <a:gd name="T3" fmla="*/ 0 h 1075"/>
                <a:gd name="T4" fmla="*/ 0 w 16"/>
                <a:gd name="T5" fmla="*/ 0 h 1075"/>
                <a:gd name="T6" fmla="*/ 0 w 16"/>
                <a:gd name="T7" fmla="*/ 0 h 1075"/>
                <a:gd name="T8" fmla="*/ 0 w 16"/>
                <a:gd name="T9" fmla="*/ 0 h 1075"/>
                <a:gd name="T10" fmla="*/ 0 w 16"/>
                <a:gd name="T11" fmla="*/ 0 h 1075"/>
                <a:gd name="T12" fmla="*/ 0 w 16"/>
                <a:gd name="T13" fmla="*/ 0 h 1075"/>
                <a:gd name="T14" fmla="*/ 0 w 16"/>
                <a:gd name="T15" fmla="*/ 0 h 1075"/>
                <a:gd name="T16" fmla="*/ 0 w 16"/>
                <a:gd name="T17" fmla="*/ 0 h 1075"/>
                <a:gd name="T18" fmla="*/ 0 w 16"/>
                <a:gd name="T19" fmla="*/ 0 h 1075"/>
                <a:gd name="T20" fmla="*/ 0 w 16"/>
                <a:gd name="T21" fmla="*/ 0 h 10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1075"/>
                <a:gd name="T35" fmla="*/ 16 w 16"/>
                <a:gd name="T36" fmla="*/ 1075 h 107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1075">
                  <a:moveTo>
                    <a:pt x="16" y="1066"/>
                  </a:moveTo>
                  <a:lnTo>
                    <a:pt x="16" y="1066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3" y="1072"/>
                  </a:lnTo>
                  <a:lnTo>
                    <a:pt x="8" y="1075"/>
                  </a:lnTo>
                  <a:lnTo>
                    <a:pt x="14" y="1072"/>
                  </a:lnTo>
                  <a:lnTo>
                    <a:pt x="16" y="10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0" name="Rectangle 1334"/>
            <p:cNvSpPr>
              <a:spLocks noChangeArrowheads="1"/>
            </p:cNvSpPr>
            <p:nvPr/>
          </p:nvSpPr>
          <p:spPr bwMode="auto">
            <a:xfrm>
              <a:off x="1540" y="3075"/>
              <a:ext cx="53" cy="39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1" name="Freeform 1335"/>
            <p:cNvSpPr>
              <a:spLocks/>
            </p:cNvSpPr>
            <p:nvPr/>
          </p:nvSpPr>
          <p:spPr bwMode="auto">
            <a:xfrm>
              <a:off x="1591" y="3075"/>
              <a:ext cx="4" cy="41"/>
            </a:xfrm>
            <a:custGeom>
              <a:avLst/>
              <a:gdLst>
                <a:gd name="T0" fmla="*/ 0 w 11"/>
                <a:gd name="T1" fmla="*/ 0 h 123"/>
                <a:gd name="T2" fmla="*/ 0 w 11"/>
                <a:gd name="T3" fmla="*/ 0 h 123"/>
                <a:gd name="T4" fmla="*/ 0 w 11"/>
                <a:gd name="T5" fmla="*/ 0 h 123"/>
                <a:gd name="T6" fmla="*/ 0 w 11"/>
                <a:gd name="T7" fmla="*/ 0 h 123"/>
                <a:gd name="T8" fmla="*/ 0 w 11"/>
                <a:gd name="T9" fmla="*/ 0 h 123"/>
                <a:gd name="T10" fmla="*/ 0 w 11"/>
                <a:gd name="T11" fmla="*/ 0 h 123"/>
                <a:gd name="T12" fmla="*/ 0 w 11"/>
                <a:gd name="T13" fmla="*/ 0 h 123"/>
                <a:gd name="T14" fmla="*/ 0 w 11"/>
                <a:gd name="T15" fmla="*/ 0 h 123"/>
                <a:gd name="T16" fmla="*/ 0 w 11"/>
                <a:gd name="T17" fmla="*/ 0 h 123"/>
                <a:gd name="T18" fmla="*/ 0 w 11"/>
                <a:gd name="T19" fmla="*/ 0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3"/>
                <a:gd name="T32" fmla="*/ 11 w 11"/>
                <a:gd name="T33" fmla="*/ 123 h 1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3">
                  <a:moveTo>
                    <a:pt x="6" y="123"/>
                  </a:moveTo>
                  <a:lnTo>
                    <a:pt x="11" y="11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6" y="111"/>
                  </a:lnTo>
                  <a:lnTo>
                    <a:pt x="6" y="123"/>
                  </a:lnTo>
                  <a:lnTo>
                    <a:pt x="11" y="123"/>
                  </a:lnTo>
                  <a:lnTo>
                    <a:pt x="11" y="117"/>
                  </a:lnTo>
                  <a:lnTo>
                    <a:pt x="6" y="1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2" name="Freeform 1336"/>
            <p:cNvSpPr>
              <a:spLocks/>
            </p:cNvSpPr>
            <p:nvPr/>
          </p:nvSpPr>
          <p:spPr bwMode="auto">
            <a:xfrm>
              <a:off x="1538" y="3112"/>
              <a:ext cx="55" cy="4"/>
            </a:xfrm>
            <a:custGeom>
              <a:avLst/>
              <a:gdLst>
                <a:gd name="T0" fmla="*/ 0 w 164"/>
                <a:gd name="T1" fmla="*/ 0 h 12"/>
                <a:gd name="T2" fmla="*/ 0 w 164"/>
                <a:gd name="T3" fmla="*/ 0 h 12"/>
                <a:gd name="T4" fmla="*/ 0 w 164"/>
                <a:gd name="T5" fmla="*/ 0 h 12"/>
                <a:gd name="T6" fmla="*/ 0 w 164"/>
                <a:gd name="T7" fmla="*/ 0 h 12"/>
                <a:gd name="T8" fmla="*/ 0 w 164"/>
                <a:gd name="T9" fmla="*/ 0 h 12"/>
                <a:gd name="T10" fmla="*/ 0 w 164"/>
                <a:gd name="T11" fmla="*/ 0 h 12"/>
                <a:gd name="T12" fmla="*/ 0 w 164"/>
                <a:gd name="T13" fmla="*/ 0 h 12"/>
                <a:gd name="T14" fmla="*/ 0 w 164"/>
                <a:gd name="T15" fmla="*/ 0 h 12"/>
                <a:gd name="T16" fmla="*/ 0 w 164"/>
                <a:gd name="T17" fmla="*/ 0 h 12"/>
                <a:gd name="T18" fmla="*/ 0 w 16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4"/>
                <a:gd name="T31" fmla="*/ 0 h 12"/>
                <a:gd name="T32" fmla="*/ 164 w 164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4" h="12">
                  <a:moveTo>
                    <a:pt x="0" y="6"/>
                  </a:moveTo>
                  <a:lnTo>
                    <a:pt x="6" y="12"/>
                  </a:lnTo>
                  <a:lnTo>
                    <a:pt x="164" y="12"/>
                  </a:lnTo>
                  <a:lnTo>
                    <a:pt x="164" y="0"/>
                  </a:lnTo>
                  <a:lnTo>
                    <a:pt x="6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3" name="Freeform 1337"/>
            <p:cNvSpPr>
              <a:spLocks/>
            </p:cNvSpPr>
            <p:nvPr/>
          </p:nvSpPr>
          <p:spPr bwMode="auto">
            <a:xfrm>
              <a:off x="1538" y="3073"/>
              <a:ext cx="4" cy="41"/>
            </a:xfrm>
            <a:custGeom>
              <a:avLst/>
              <a:gdLst>
                <a:gd name="T0" fmla="*/ 0 w 11"/>
                <a:gd name="T1" fmla="*/ 0 h 124"/>
                <a:gd name="T2" fmla="*/ 0 w 11"/>
                <a:gd name="T3" fmla="*/ 0 h 124"/>
                <a:gd name="T4" fmla="*/ 0 w 11"/>
                <a:gd name="T5" fmla="*/ 0 h 124"/>
                <a:gd name="T6" fmla="*/ 0 w 11"/>
                <a:gd name="T7" fmla="*/ 0 h 124"/>
                <a:gd name="T8" fmla="*/ 0 w 11"/>
                <a:gd name="T9" fmla="*/ 0 h 124"/>
                <a:gd name="T10" fmla="*/ 0 w 11"/>
                <a:gd name="T11" fmla="*/ 0 h 124"/>
                <a:gd name="T12" fmla="*/ 0 w 11"/>
                <a:gd name="T13" fmla="*/ 0 h 124"/>
                <a:gd name="T14" fmla="*/ 0 w 11"/>
                <a:gd name="T15" fmla="*/ 0 h 124"/>
                <a:gd name="T16" fmla="*/ 0 w 11"/>
                <a:gd name="T17" fmla="*/ 0 h 124"/>
                <a:gd name="T18" fmla="*/ 0 w 11"/>
                <a:gd name="T19" fmla="*/ 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4"/>
                <a:gd name="T32" fmla="*/ 11 w 11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4">
                  <a:moveTo>
                    <a:pt x="6" y="0"/>
                  </a:moveTo>
                  <a:lnTo>
                    <a:pt x="0" y="7"/>
                  </a:lnTo>
                  <a:lnTo>
                    <a:pt x="0" y="124"/>
                  </a:lnTo>
                  <a:lnTo>
                    <a:pt x="11" y="124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4" name="Freeform 1338"/>
            <p:cNvSpPr>
              <a:spLocks/>
            </p:cNvSpPr>
            <p:nvPr/>
          </p:nvSpPr>
          <p:spPr bwMode="auto">
            <a:xfrm>
              <a:off x="1540" y="3073"/>
              <a:ext cx="55" cy="4"/>
            </a:xfrm>
            <a:custGeom>
              <a:avLst/>
              <a:gdLst>
                <a:gd name="T0" fmla="*/ 0 w 163"/>
                <a:gd name="T1" fmla="*/ 0 h 13"/>
                <a:gd name="T2" fmla="*/ 0 w 163"/>
                <a:gd name="T3" fmla="*/ 0 h 13"/>
                <a:gd name="T4" fmla="*/ 0 w 163"/>
                <a:gd name="T5" fmla="*/ 0 h 13"/>
                <a:gd name="T6" fmla="*/ 0 w 163"/>
                <a:gd name="T7" fmla="*/ 0 h 13"/>
                <a:gd name="T8" fmla="*/ 0 w 163"/>
                <a:gd name="T9" fmla="*/ 0 h 13"/>
                <a:gd name="T10" fmla="*/ 0 w 163"/>
                <a:gd name="T11" fmla="*/ 0 h 13"/>
                <a:gd name="T12" fmla="*/ 0 w 163"/>
                <a:gd name="T13" fmla="*/ 0 h 13"/>
                <a:gd name="T14" fmla="*/ 0 w 163"/>
                <a:gd name="T15" fmla="*/ 0 h 13"/>
                <a:gd name="T16" fmla="*/ 0 w 163"/>
                <a:gd name="T17" fmla="*/ 0 h 13"/>
                <a:gd name="T18" fmla="*/ 0 w 16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13"/>
                <a:gd name="T32" fmla="*/ 163 w 163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13">
                  <a:moveTo>
                    <a:pt x="163" y="7"/>
                  </a:moveTo>
                  <a:lnTo>
                    <a:pt x="15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58" y="13"/>
                  </a:lnTo>
                  <a:lnTo>
                    <a:pt x="152" y="7"/>
                  </a:lnTo>
                  <a:lnTo>
                    <a:pt x="163" y="7"/>
                  </a:lnTo>
                  <a:lnTo>
                    <a:pt x="163" y="0"/>
                  </a:lnTo>
                  <a:lnTo>
                    <a:pt x="158" y="0"/>
                  </a:lnTo>
                  <a:lnTo>
                    <a:pt x="16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5" name="Rectangle 1339"/>
            <p:cNvSpPr>
              <a:spLocks noChangeArrowheads="1"/>
            </p:cNvSpPr>
            <p:nvPr/>
          </p:nvSpPr>
          <p:spPr bwMode="auto">
            <a:xfrm>
              <a:off x="1601" y="3006"/>
              <a:ext cx="301" cy="60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6" name="Freeform 1340"/>
            <p:cNvSpPr>
              <a:spLocks/>
            </p:cNvSpPr>
            <p:nvPr/>
          </p:nvSpPr>
          <p:spPr bwMode="auto">
            <a:xfrm>
              <a:off x="1599" y="3064"/>
              <a:ext cx="303" cy="4"/>
            </a:xfrm>
            <a:custGeom>
              <a:avLst/>
              <a:gdLst>
                <a:gd name="T0" fmla="*/ 0 w 907"/>
                <a:gd name="T1" fmla="*/ 0 h 13"/>
                <a:gd name="T2" fmla="*/ 0 w 907"/>
                <a:gd name="T3" fmla="*/ 0 h 13"/>
                <a:gd name="T4" fmla="*/ 0 w 907"/>
                <a:gd name="T5" fmla="*/ 0 h 13"/>
                <a:gd name="T6" fmla="*/ 0 w 907"/>
                <a:gd name="T7" fmla="*/ 0 h 13"/>
                <a:gd name="T8" fmla="*/ 0 w 907"/>
                <a:gd name="T9" fmla="*/ 0 h 13"/>
                <a:gd name="T10" fmla="*/ 0 w 907"/>
                <a:gd name="T11" fmla="*/ 0 h 13"/>
                <a:gd name="T12" fmla="*/ 0 w 907"/>
                <a:gd name="T13" fmla="*/ 0 h 13"/>
                <a:gd name="T14" fmla="*/ 0 w 907"/>
                <a:gd name="T15" fmla="*/ 0 h 13"/>
                <a:gd name="T16" fmla="*/ 0 w 907"/>
                <a:gd name="T17" fmla="*/ 0 h 13"/>
                <a:gd name="T18" fmla="*/ 0 w 90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07"/>
                <a:gd name="T31" fmla="*/ 0 h 13"/>
                <a:gd name="T32" fmla="*/ 907 w 90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07" h="13">
                  <a:moveTo>
                    <a:pt x="0" y="6"/>
                  </a:moveTo>
                  <a:lnTo>
                    <a:pt x="5" y="13"/>
                  </a:lnTo>
                  <a:lnTo>
                    <a:pt x="907" y="13"/>
                  </a:lnTo>
                  <a:lnTo>
                    <a:pt x="907" y="0"/>
                  </a:lnTo>
                  <a:lnTo>
                    <a:pt x="5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7" name="Freeform 1341"/>
            <p:cNvSpPr>
              <a:spLocks/>
            </p:cNvSpPr>
            <p:nvPr/>
          </p:nvSpPr>
          <p:spPr bwMode="auto">
            <a:xfrm>
              <a:off x="1599" y="3004"/>
              <a:ext cx="4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0"/>
                  </a:moveTo>
                  <a:lnTo>
                    <a:pt x="0" y="7"/>
                  </a:lnTo>
                  <a:lnTo>
                    <a:pt x="0" y="185"/>
                  </a:lnTo>
                  <a:lnTo>
                    <a:pt x="11" y="185"/>
                  </a:lnTo>
                  <a:lnTo>
                    <a:pt x="11" y="7"/>
                  </a:lnTo>
                  <a:lnTo>
                    <a:pt x="5" y="1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8" name="Freeform 1342"/>
            <p:cNvSpPr>
              <a:spLocks/>
            </p:cNvSpPr>
            <p:nvPr/>
          </p:nvSpPr>
          <p:spPr bwMode="auto">
            <a:xfrm>
              <a:off x="1601" y="3004"/>
              <a:ext cx="303" cy="4"/>
            </a:xfrm>
            <a:custGeom>
              <a:avLst/>
              <a:gdLst>
                <a:gd name="T0" fmla="*/ 0 w 908"/>
                <a:gd name="T1" fmla="*/ 0 h 13"/>
                <a:gd name="T2" fmla="*/ 0 w 908"/>
                <a:gd name="T3" fmla="*/ 0 h 13"/>
                <a:gd name="T4" fmla="*/ 0 w 908"/>
                <a:gd name="T5" fmla="*/ 0 h 13"/>
                <a:gd name="T6" fmla="*/ 0 w 908"/>
                <a:gd name="T7" fmla="*/ 0 h 13"/>
                <a:gd name="T8" fmla="*/ 0 w 908"/>
                <a:gd name="T9" fmla="*/ 0 h 13"/>
                <a:gd name="T10" fmla="*/ 0 w 908"/>
                <a:gd name="T11" fmla="*/ 0 h 13"/>
                <a:gd name="T12" fmla="*/ 0 w 908"/>
                <a:gd name="T13" fmla="*/ 0 h 13"/>
                <a:gd name="T14" fmla="*/ 0 w 908"/>
                <a:gd name="T15" fmla="*/ 0 h 13"/>
                <a:gd name="T16" fmla="*/ 0 w 908"/>
                <a:gd name="T17" fmla="*/ 0 h 13"/>
                <a:gd name="T18" fmla="*/ 0 w 908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08"/>
                <a:gd name="T31" fmla="*/ 0 h 13"/>
                <a:gd name="T32" fmla="*/ 908 w 908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08" h="13">
                  <a:moveTo>
                    <a:pt x="908" y="7"/>
                  </a:moveTo>
                  <a:lnTo>
                    <a:pt x="90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902" y="13"/>
                  </a:lnTo>
                  <a:lnTo>
                    <a:pt x="897" y="7"/>
                  </a:lnTo>
                  <a:lnTo>
                    <a:pt x="908" y="7"/>
                  </a:lnTo>
                  <a:lnTo>
                    <a:pt x="908" y="0"/>
                  </a:lnTo>
                  <a:lnTo>
                    <a:pt x="902" y="0"/>
                  </a:lnTo>
                  <a:lnTo>
                    <a:pt x="908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9" name="Freeform 1343"/>
            <p:cNvSpPr>
              <a:spLocks/>
            </p:cNvSpPr>
            <p:nvPr/>
          </p:nvSpPr>
          <p:spPr bwMode="auto">
            <a:xfrm>
              <a:off x="1900" y="3006"/>
              <a:ext cx="4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185"/>
                  </a:moveTo>
                  <a:lnTo>
                    <a:pt x="11" y="178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78"/>
                  </a:lnTo>
                  <a:lnTo>
                    <a:pt x="5" y="172"/>
                  </a:lnTo>
                  <a:lnTo>
                    <a:pt x="5" y="185"/>
                  </a:lnTo>
                  <a:lnTo>
                    <a:pt x="11" y="185"/>
                  </a:lnTo>
                  <a:lnTo>
                    <a:pt x="11" y="178"/>
                  </a:lnTo>
                  <a:lnTo>
                    <a:pt x="5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0" name="Rectangle 1344"/>
            <p:cNvSpPr>
              <a:spLocks noChangeArrowheads="1"/>
            </p:cNvSpPr>
            <p:nvPr/>
          </p:nvSpPr>
          <p:spPr bwMode="auto">
            <a:xfrm>
              <a:off x="1532" y="2997"/>
              <a:ext cx="69" cy="78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1" name="Freeform 1345"/>
            <p:cNvSpPr>
              <a:spLocks/>
            </p:cNvSpPr>
            <p:nvPr/>
          </p:nvSpPr>
          <p:spPr bwMode="auto">
            <a:xfrm>
              <a:off x="1599" y="2995"/>
              <a:ext cx="4" cy="80"/>
            </a:xfrm>
            <a:custGeom>
              <a:avLst/>
              <a:gdLst>
                <a:gd name="T0" fmla="*/ 0 w 11"/>
                <a:gd name="T1" fmla="*/ 0 h 242"/>
                <a:gd name="T2" fmla="*/ 0 w 11"/>
                <a:gd name="T3" fmla="*/ 0 h 242"/>
                <a:gd name="T4" fmla="*/ 0 w 11"/>
                <a:gd name="T5" fmla="*/ 0 h 242"/>
                <a:gd name="T6" fmla="*/ 0 w 11"/>
                <a:gd name="T7" fmla="*/ 0 h 242"/>
                <a:gd name="T8" fmla="*/ 0 w 11"/>
                <a:gd name="T9" fmla="*/ 0 h 242"/>
                <a:gd name="T10" fmla="*/ 0 w 11"/>
                <a:gd name="T11" fmla="*/ 0 h 242"/>
                <a:gd name="T12" fmla="*/ 0 w 11"/>
                <a:gd name="T13" fmla="*/ 0 h 242"/>
                <a:gd name="T14" fmla="*/ 0 w 11"/>
                <a:gd name="T15" fmla="*/ 0 h 242"/>
                <a:gd name="T16" fmla="*/ 0 w 11"/>
                <a:gd name="T17" fmla="*/ 0 h 242"/>
                <a:gd name="T18" fmla="*/ 0 w 11"/>
                <a:gd name="T19" fmla="*/ 0 h 2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42"/>
                <a:gd name="T32" fmla="*/ 11 w 11"/>
                <a:gd name="T33" fmla="*/ 242 h 24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42">
                  <a:moveTo>
                    <a:pt x="5" y="13"/>
                  </a:moveTo>
                  <a:lnTo>
                    <a:pt x="0" y="7"/>
                  </a:lnTo>
                  <a:lnTo>
                    <a:pt x="0" y="242"/>
                  </a:lnTo>
                  <a:lnTo>
                    <a:pt x="11" y="242"/>
                  </a:lnTo>
                  <a:lnTo>
                    <a:pt x="11" y="7"/>
                  </a:lnTo>
                  <a:lnTo>
                    <a:pt x="5" y="0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5" y="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2" name="Freeform 1346"/>
            <p:cNvSpPr>
              <a:spLocks/>
            </p:cNvSpPr>
            <p:nvPr/>
          </p:nvSpPr>
          <p:spPr bwMode="auto">
            <a:xfrm>
              <a:off x="1531" y="2995"/>
              <a:ext cx="70" cy="4"/>
            </a:xfrm>
            <a:custGeom>
              <a:avLst/>
              <a:gdLst>
                <a:gd name="T0" fmla="*/ 0 w 211"/>
                <a:gd name="T1" fmla="*/ 0 h 13"/>
                <a:gd name="T2" fmla="*/ 0 w 211"/>
                <a:gd name="T3" fmla="*/ 0 h 13"/>
                <a:gd name="T4" fmla="*/ 0 w 211"/>
                <a:gd name="T5" fmla="*/ 0 h 13"/>
                <a:gd name="T6" fmla="*/ 0 w 211"/>
                <a:gd name="T7" fmla="*/ 0 h 13"/>
                <a:gd name="T8" fmla="*/ 0 w 211"/>
                <a:gd name="T9" fmla="*/ 0 h 13"/>
                <a:gd name="T10" fmla="*/ 0 w 211"/>
                <a:gd name="T11" fmla="*/ 0 h 13"/>
                <a:gd name="T12" fmla="*/ 0 w 211"/>
                <a:gd name="T13" fmla="*/ 0 h 13"/>
                <a:gd name="T14" fmla="*/ 0 w 211"/>
                <a:gd name="T15" fmla="*/ 0 h 13"/>
                <a:gd name="T16" fmla="*/ 0 w 211"/>
                <a:gd name="T17" fmla="*/ 0 h 13"/>
                <a:gd name="T18" fmla="*/ 0 w 211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1"/>
                <a:gd name="T31" fmla="*/ 0 h 13"/>
                <a:gd name="T32" fmla="*/ 211 w 211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1" h="13">
                  <a:moveTo>
                    <a:pt x="11" y="7"/>
                  </a:moveTo>
                  <a:lnTo>
                    <a:pt x="5" y="13"/>
                  </a:lnTo>
                  <a:lnTo>
                    <a:pt x="211" y="13"/>
                  </a:lnTo>
                  <a:lnTo>
                    <a:pt x="211" y="0"/>
                  </a:lnTo>
                  <a:lnTo>
                    <a:pt x="5" y="0"/>
                  </a:lnTo>
                  <a:lnTo>
                    <a:pt x="0" y="7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3" name="Freeform 1347"/>
            <p:cNvSpPr>
              <a:spLocks/>
            </p:cNvSpPr>
            <p:nvPr/>
          </p:nvSpPr>
          <p:spPr bwMode="auto">
            <a:xfrm>
              <a:off x="1531" y="2997"/>
              <a:ext cx="3" cy="80"/>
            </a:xfrm>
            <a:custGeom>
              <a:avLst/>
              <a:gdLst>
                <a:gd name="T0" fmla="*/ 0 w 11"/>
                <a:gd name="T1" fmla="*/ 0 h 241"/>
                <a:gd name="T2" fmla="*/ 0 w 11"/>
                <a:gd name="T3" fmla="*/ 0 h 241"/>
                <a:gd name="T4" fmla="*/ 0 w 11"/>
                <a:gd name="T5" fmla="*/ 0 h 241"/>
                <a:gd name="T6" fmla="*/ 0 w 11"/>
                <a:gd name="T7" fmla="*/ 0 h 241"/>
                <a:gd name="T8" fmla="*/ 0 w 11"/>
                <a:gd name="T9" fmla="*/ 0 h 241"/>
                <a:gd name="T10" fmla="*/ 0 w 11"/>
                <a:gd name="T11" fmla="*/ 0 h 241"/>
                <a:gd name="T12" fmla="*/ 0 w 11"/>
                <a:gd name="T13" fmla="*/ 0 h 241"/>
                <a:gd name="T14" fmla="*/ 0 w 11"/>
                <a:gd name="T15" fmla="*/ 0 h 241"/>
                <a:gd name="T16" fmla="*/ 0 w 11"/>
                <a:gd name="T17" fmla="*/ 0 h 241"/>
                <a:gd name="T18" fmla="*/ 0 w 11"/>
                <a:gd name="T19" fmla="*/ 0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41"/>
                <a:gd name="T32" fmla="*/ 11 w 11"/>
                <a:gd name="T33" fmla="*/ 241 h 2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41">
                  <a:moveTo>
                    <a:pt x="5" y="228"/>
                  </a:moveTo>
                  <a:lnTo>
                    <a:pt x="11" y="23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35"/>
                  </a:lnTo>
                  <a:lnTo>
                    <a:pt x="5" y="241"/>
                  </a:lnTo>
                  <a:lnTo>
                    <a:pt x="0" y="235"/>
                  </a:lnTo>
                  <a:lnTo>
                    <a:pt x="0" y="241"/>
                  </a:lnTo>
                  <a:lnTo>
                    <a:pt x="5" y="241"/>
                  </a:lnTo>
                  <a:lnTo>
                    <a:pt x="5" y="2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4" name="Freeform 1348"/>
            <p:cNvSpPr>
              <a:spLocks/>
            </p:cNvSpPr>
            <p:nvPr/>
          </p:nvSpPr>
          <p:spPr bwMode="auto">
            <a:xfrm>
              <a:off x="1532" y="3073"/>
              <a:ext cx="71" cy="4"/>
            </a:xfrm>
            <a:custGeom>
              <a:avLst/>
              <a:gdLst>
                <a:gd name="T0" fmla="*/ 0 w 212"/>
                <a:gd name="T1" fmla="*/ 0 h 13"/>
                <a:gd name="T2" fmla="*/ 0 w 212"/>
                <a:gd name="T3" fmla="*/ 0 h 13"/>
                <a:gd name="T4" fmla="*/ 0 w 212"/>
                <a:gd name="T5" fmla="*/ 0 h 13"/>
                <a:gd name="T6" fmla="*/ 0 w 212"/>
                <a:gd name="T7" fmla="*/ 0 h 13"/>
                <a:gd name="T8" fmla="*/ 0 w 212"/>
                <a:gd name="T9" fmla="*/ 0 h 13"/>
                <a:gd name="T10" fmla="*/ 0 w 212"/>
                <a:gd name="T11" fmla="*/ 0 h 13"/>
                <a:gd name="T12" fmla="*/ 0 w 212"/>
                <a:gd name="T13" fmla="*/ 0 h 13"/>
                <a:gd name="T14" fmla="*/ 0 w 212"/>
                <a:gd name="T15" fmla="*/ 0 h 13"/>
                <a:gd name="T16" fmla="*/ 0 w 212"/>
                <a:gd name="T17" fmla="*/ 0 h 13"/>
                <a:gd name="T18" fmla="*/ 0 w 21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2"/>
                <a:gd name="T31" fmla="*/ 0 h 13"/>
                <a:gd name="T32" fmla="*/ 212 w 212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2" h="13">
                  <a:moveTo>
                    <a:pt x="201" y="7"/>
                  </a:moveTo>
                  <a:lnTo>
                    <a:pt x="206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206" y="13"/>
                  </a:lnTo>
                  <a:lnTo>
                    <a:pt x="212" y="7"/>
                  </a:lnTo>
                  <a:lnTo>
                    <a:pt x="206" y="13"/>
                  </a:lnTo>
                  <a:lnTo>
                    <a:pt x="212" y="13"/>
                  </a:lnTo>
                  <a:lnTo>
                    <a:pt x="212" y="7"/>
                  </a:lnTo>
                  <a:lnTo>
                    <a:pt x="201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5" name="Rectangle 1349"/>
            <p:cNvSpPr>
              <a:spLocks noChangeArrowheads="1"/>
            </p:cNvSpPr>
            <p:nvPr/>
          </p:nvSpPr>
          <p:spPr bwMode="auto">
            <a:xfrm>
              <a:off x="1540" y="2578"/>
              <a:ext cx="53" cy="419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6" name="Freeform 1350"/>
            <p:cNvSpPr>
              <a:spLocks/>
            </p:cNvSpPr>
            <p:nvPr/>
          </p:nvSpPr>
          <p:spPr bwMode="auto">
            <a:xfrm>
              <a:off x="1538" y="2995"/>
              <a:ext cx="55" cy="4"/>
            </a:xfrm>
            <a:custGeom>
              <a:avLst/>
              <a:gdLst>
                <a:gd name="T0" fmla="*/ 0 w 164"/>
                <a:gd name="T1" fmla="*/ 0 h 13"/>
                <a:gd name="T2" fmla="*/ 0 w 164"/>
                <a:gd name="T3" fmla="*/ 0 h 13"/>
                <a:gd name="T4" fmla="*/ 0 w 164"/>
                <a:gd name="T5" fmla="*/ 0 h 13"/>
                <a:gd name="T6" fmla="*/ 0 w 164"/>
                <a:gd name="T7" fmla="*/ 0 h 13"/>
                <a:gd name="T8" fmla="*/ 0 w 164"/>
                <a:gd name="T9" fmla="*/ 0 h 13"/>
                <a:gd name="T10" fmla="*/ 0 w 164"/>
                <a:gd name="T11" fmla="*/ 0 h 13"/>
                <a:gd name="T12" fmla="*/ 0 w 164"/>
                <a:gd name="T13" fmla="*/ 0 h 13"/>
                <a:gd name="T14" fmla="*/ 0 w 164"/>
                <a:gd name="T15" fmla="*/ 0 h 13"/>
                <a:gd name="T16" fmla="*/ 0 w 164"/>
                <a:gd name="T17" fmla="*/ 0 h 13"/>
                <a:gd name="T18" fmla="*/ 0 w 16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4"/>
                <a:gd name="T31" fmla="*/ 0 h 13"/>
                <a:gd name="T32" fmla="*/ 164 w 164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4" h="13">
                  <a:moveTo>
                    <a:pt x="0" y="7"/>
                  </a:moveTo>
                  <a:lnTo>
                    <a:pt x="6" y="13"/>
                  </a:lnTo>
                  <a:lnTo>
                    <a:pt x="164" y="13"/>
                  </a:lnTo>
                  <a:lnTo>
                    <a:pt x="164" y="0"/>
                  </a:lnTo>
                  <a:lnTo>
                    <a:pt x="6" y="0"/>
                  </a:lnTo>
                  <a:lnTo>
                    <a:pt x="11" y="7"/>
                  </a:lnTo>
                  <a:lnTo>
                    <a:pt x="0" y="7"/>
                  </a:lnTo>
                  <a:lnTo>
                    <a:pt x="0" y="13"/>
                  </a:lnTo>
                  <a:lnTo>
                    <a:pt x="6" y="1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7" name="Freeform 1351"/>
            <p:cNvSpPr>
              <a:spLocks/>
            </p:cNvSpPr>
            <p:nvPr/>
          </p:nvSpPr>
          <p:spPr bwMode="auto">
            <a:xfrm>
              <a:off x="1538" y="2576"/>
              <a:ext cx="4" cy="421"/>
            </a:xfrm>
            <a:custGeom>
              <a:avLst/>
              <a:gdLst>
                <a:gd name="T0" fmla="*/ 0 w 11"/>
                <a:gd name="T1" fmla="*/ 0 h 1262"/>
                <a:gd name="T2" fmla="*/ 0 w 11"/>
                <a:gd name="T3" fmla="*/ 0 h 1262"/>
                <a:gd name="T4" fmla="*/ 0 w 11"/>
                <a:gd name="T5" fmla="*/ 0 h 1262"/>
                <a:gd name="T6" fmla="*/ 0 w 11"/>
                <a:gd name="T7" fmla="*/ 0 h 1262"/>
                <a:gd name="T8" fmla="*/ 0 w 11"/>
                <a:gd name="T9" fmla="*/ 0 h 1262"/>
                <a:gd name="T10" fmla="*/ 0 w 11"/>
                <a:gd name="T11" fmla="*/ 0 h 1262"/>
                <a:gd name="T12" fmla="*/ 0 w 11"/>
                <a:gd name="T13" fmla="*/ 0 h 1262"/>
                <a:gd name="T14" fmla="*/ 0 w 11"/>
                <a:gd name="T15" fmla="*/ 0 h 1262"/>
                <a:gd name="T16" fmla="*/ 0 w 11"/>
                <a:gd name="T17" fmla="*/ 0 h 1262"/>
                <a:gd name="T18" fmla="*/ 0 w 11"/>
                <a:gd name="T19" fmla="*/ 0 h 1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62"/>
                <a:gd name="T32" fmla="*/ 11 w 11"/>
                <a:gd name="T33" fmla="*/ 1262 h 12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62">
                  <a:moveTo>
                    <a:pt x="6" y="0"/>
                  </a:moveTo>
                  <a:lnTo>
                    <a:pt x="0" y="6"/>
                  </a:lnTo>
                  <a:lnTo>
                    <a:pt x="0" y="1262"/>
                  </a:lnTo>
                  <a:lnTo>
                    <a:pt x="11" y="1262"/>
                  </a:lnTo>
                  <a:lnTo>
                    <a:pt x="11" y="6"/>
                  </a:lnTo>
                  <a:lnTo>
                    <a:pt x="6" y="1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8" name="Freeform 1352"/>
            <p:cNvSpPr>
              <a:spLocks/>
            </p:cNvSpPr>
            <p:nvPr/>
          </p:nvSpPr>
          <p:spPr bwMode="auto">
            <a:xfrm>
              <a:off x="1540" y="2576"/>
              <a:ext cx="55" cy="4"/>
            </a:xfrm>
            <a:custGeom>
              <a:avLst/>
              <a:gdLst>
                <a:gd name="T0" fmla="*/ 0 w 163"/>
                <a:gd name="T1" fmla="*/ 0 h 12"/>
                <a:gd name="T2" fmla="*/ 0 w 163"/>
                <a:gd name="T3" fmla="*/ 0 h 12"/>
                <a:gd name="T4" fmla="*/ 0 w 163"/>
                <a:gd name="T5" fmla="*/ 0 h 12"/>
                <a:gd name="T6" fmla="*/ 0 w 163"/>
                <a:gd name="T7" fmla="*/ 0 h 12"/>
                <a:gd name="T8" fmla="*/ 0 w 163"/>
                <a:gd name="T9" fmla="*/ 0 h 12"/>
                <a:gd name="T10" fmla="*/ 0 w 163"/>
                <a:gd name="T11" fmla="*/ 0 h 12"/>
                <a:gd name="T12" fmla="*/ 0 w 163"/>
                <a:gd name="T13" fmla="*/ 0 h 12"/>
                <a:gd name="T14" fmla="*/ 0 w 163"/>
                <a:gd name="T15" fmla="*/ 0 h 12"/>
                <a:gd name="T16" fmla="*/ 0 w 163"/>
                <a:gd name="T17" fmla="*/ 0 h 12"/>
                <a:gd name="T18" fmla="*/ 0 w 163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12"/>
                <a:gd name="T32" fmla="*/ 163 w 163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12">
                  <a:moveTo>
                    <a:pt x="163" y="6"/>
                  </a:moveTo>
                  <a:lnTo>
                    <a:pt x="158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158" y="12"/>
                  </a:lnTo>
                  <a:lnTo>
                    <a:pt x="152" y="6"/>
                  </a:lnTo>
                  <a:lnTo>
                    <a:pt x="163" y="6"/>
                  </a:lnTo>
                  <a:lnTo>
                    <a:pt x="163" y="0"/>
                  </a:lnTo>
                  <a:lnTo>
                    <a:pt x="158" y="0"/>
                  </a:lnTo>
                  <a:lnTo>
                    <a:pt x="16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9" name="Freeform 1353"/>
            <p:cNvSpPr>
              <a:spLocks/>
            </p:cNvSpPr>
            <p:nvPr/>
          </p:nvSpPr>
          <p:spPr bwMode="auto">
            <a:xfrm>
              <a:off x="1591" y="2578"/>
              <a:ext cx="4" cy="421"/>
            </a:xfrm>
            <a:custGeom>
              <a:avLst/>
              <a:gdLst>
                <a:gd name="T0" fmla="*/ 0 w 11"/>
                <a:gd name="T1" fmla="*/ 0 h 1262"/>
                <a:gd name="T2" fmla="*/ 0 w 11"/>
                <a:gd name="T3" fmla="*/ 0 h 1262"/>
                <a:gd name="T4" fmla="*/ 0 w 11"/>
                <a:gd name="T5" fmla="*/ 0 h 1262"/>
                <a:gd name="T6" fmla="*/ 0 w 11"/>
                <a:gd name="T7" fmla="*/ 0 h 1262"/>
                <a:gd name="T8" fmla="*/ 0 w 11"/>
                <a:gd name="T9" fmla="*/ 0 h 1262"/>
                <a:gd name="T10" fmla="*/ 0 w 11"/>
                <a:gd name="T11" fmla="*/ 0 h 1262"/>
                <a:gd name="T12" fmla="*/ 0 w 11"/>
                <a:gd name="T13" fmla="*/ 0 h 1262"/>
                <a:gd name="T14" fmla="*/ 0 w 11"/>
                <a:gd name="T15" fmla="*/ 0 h 1262"/>
                <a:gd name="T16" fmla="*/ 0 w 11"/>
                <a:gd name="T17" fmla="*/ 0 h 1262"/>
                <a:gd name="T18" fmla="*/ 0 w 11"/>
                <a:gd name="T19" fmla="*/ 0 h 1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62"/>
                <a:gd name="T32" fmla="*/ 11 w 11"/>
                <a:gd name="T33" fmla="*/ 1262 h 12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62">
                  <a:moveTo>
                    <a:pt x="6" y="1262"/>
                  </a:moveTo>
                  <a:lnTo>
                    <a:pt x="11" y="125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256"/>
                  </a:lnTo>
                  <a:lnTo>
                    <a:pt x="6" y="1249"/>
                  </a:lnTo>
                  <a:lnTo>
                    <a:pt x="6" y="1262"/>
                  </a:lnTo>
                  <a:lnTo>
                    <a:pt x="11" y="1262"/>
                  </a:lnTo>
                  <a:lnTo>
                    <a:pt x="11" y="1256"/>
                  </a:lnTo>
                  <a:lnTo>
                    <a:pt x="6" y="12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0" name="Rectangle 1354"/>
            <p:cNvSpPr>
              <a:spLocks noChangeArrowheads="1"/>
            </p:cNvSpPr>
            <p:nvPr/>
          </p:nvSpPr>
          <p:spPr bwMode="auto">
            <a:xfrm>
              <a:off x="1438" y="3006"/>
              <a:ext cx="94" cy="60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1" name="Freeform 1355"/>
            <p:cNvSpPr>
              <a:spLocks/>
            </p:cNvSpPr>
            <p:nvPr/>
          </p:nvSpPr>
          <p:spPr bwMode="auto">
            <a:xfrm>
              <a:off x="1436" y="3064"/>
              <a:ext cx="96" cy="4"/>
            </a:xfrm>
            <a:custGeom>
              <a:avLst/>
              <a:gdLst>
                <a:gd name="T0" fmla="*/ 0 w 289"/>
                <a:gd name="T1" fmla="*/ 0 h 13"/>
                <a:gd name="T2" fmla="*/ 0 w 289"/>
                <a:gd name="T3" fmla="*/ 0 h 13"/>
                <a:gd name="T4" fmla="*/ 0 w 289"/>
                <a:gd name="T5" fmla="*/ 0 h 13"/>
                <a:gd name="T6" fmla="*/ 0 w 289"/>
                <a:gd name="T7" fmla="*/ 0 h 13"/>
                <a:gd name="T8" fmla="*/ 0 w 289"/>
                <a:gd name="T9" fmla="*/ 0 h 13"/>
                <a:gd name="T10" fmla="*/ 0 w 289"/>
                <a:gd name="T11" fmla="*/ 0 h 13"/>
                <a:gd name="T12" fmla="*/ 0 w 289"/>
                <a:gd name="T13" fmla="*/ 0 h 13"/>
                <a:gd name="T14" fmla="*/ 0 w 289"/>
                <a:gd name="T15" fmla="*/ 0 h 13"/>
                <a:gd name="T16" fmla="*/ 0 w 289"/>
                <a:gd name="T17" fmla="*/ 0 h 13"/>
                <a:gd name="T18" fmla="*/ 0 w 289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9"/>
                <a:gd name="T31" fmla="*/ 0 h 13"/>
                <a:gd name="T32" fmla="*/ 289 w 289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9" h="13">
                  <a:moveTo>
                    <a:pt x="0" y="6"/>
                  </a:moveTo>
                  <a:lnTo>
                    <a:pt x="5" y="13"/>
                  </a:lnTo>
                  <a:lnTo>
                    <a:pt x="289" y="13"/>
                  </a:lnTo>
                  <a:lnTo>
                    <a:pt x="289" y="0"/>
                  </a:lnTo>
                  <a:lnTo>
                    <a:pt x="5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2" name="Freeform 1356"/>
            <p:cNvSpPr>
              <a:spLocks/>
            </p:cNvSpPr>
            <p:nvPr/>
          </p:nvSpPr>
          <p:spPr bwMode="auto">
            <a:xfrm>
              <a:off x="1436" y="3004"/>
              <a:ext cx="4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0"/>
                  </a:moveTo>
                  <a:lnTo>
                    <a:pt x="0" y="7"/>
                  </a:lnTo>
                  <a:lnTo>
                    <a:pt x="0" y="185"/>
                  </a:lnTo>
                  <a:lnTo>
                    <a:pt x="11" y="185"/>
                  </a:lnTo>
                  <a:lnTo>
                    <a:pt x="11" y="7"/>
                  </a:lnTo>
                  <a:lnTo>
                    <a:pt x="5" y="1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3" name="Freeform 1357"/>
            <p:cNvSpPr>
              <a:spLocks/>
            </p:cNvSpPr>
            <p:nvPr/>
          </p:nvSpPr>
          <p:spPr bwMode="auto">
            <a:xfrm>
              <a:off x="1438" y="3004"/>
              <a:ext cx="96" cy="4"/>
            </a:xfrm>
            <a:custGeom>
              <a:avLst/>
              <a:gdLst>
                <a:gd name="T0" fmla="*/ 0 w 290"/>
                <a:gd name="T1" fmla="*/ 0 h 13"/>
                <a:gd name="T2" fmla="*/ 0 w 290"/>
                <a:gd name="T3" fmla="*/ 0 h 13"/>
                <a:gd name="T4" fmla="*/ 0 w 290"/>
                <a:gd name="T5" fmla="*/ 0 h 13"/>
                <a:gd name="T6" fmla="*/ 0 w 290"/>
                <a:gd name="T7" fmla="*/ 0 h 13"/>
                <a:gd name="T8" fmla="*/ 0 w 290"/>
                <a:gd name="T9" fmla="*/ 0 h 13"/>
                <a:gd name="T10" fmla="*/ 0 w 290"/>
                <a:gd name="T11" fmla="*/ 0 h 13"/>
                <a:gd name="T12" fmla="*/ 0 w 290"/>
                <a:gd name="T13" fmla="*/ 0 h 13"/>
                <a:gd name="T14" fmla="*/ 0 w 290"/>
                <a:gd name="T15" fmla="*/ 0 h 13"/>
                <a:gd name="T16" fmla="*/ 0 w 290"/>
                <a:gd name="T17" fmla="*/ 0 h 13"/>
                <a:gd name="T18" fmla="*/ 0 w 29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0"/>
                <a:gd name="T31" fmla="*/ 0 h 13"/>
                <a:gd name="T32" fmla="*/ 290 w 29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0" h="13">
                  <a:moveTo>
                    <a:pt x="290" y="7"/>
                  </a:moveTo>
                  <a:lnTo>
                    <a:pt x="28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284" y="13"/>
                  </a:lnTo>
                  <a:lnTo>
                    <a:pt x="279" y="7"/>
                  </a:lnTo>
                  <a:lnTo>
                    <a:pt x="290" y="7"/>
                  </a:lnTo>
                  <a:lnTo>
                    <a:pt x="290" y="0"/>
                  </a:lnTo>
                  <a:lnTo>
                    <a:pt x="284" y="0"/>
                  </a:lnTo>
                  <a:lnTo>
                    <a:pt x="29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4" name="Freeform 1358"/>
            <p:cNvSpPr>
              <a:spLocks/>
            </p:cNvSpPr>
            <p:nvPr/>
          </p:nvSpPr>
          <p:spPr bwMode="auto">
            <a:xfrm>
              <a:off x="1531" y="3006"/>
              <a:ext cx="3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185"/>
                  </a:moveTo>
                  <a:lnTo>
                    <a:pt x="11" y="178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78"/>
                  </a:lnTo>
                  <a:lnTo>
                    <a:pt x="5" y="172"/>
                  </a:lnTo>
                  <a:lnTo>
                    <a:pt x="5" y="185"/>
                  </a:lnTo>
                  <a:lnTo>
                    <a:pt x="11" y="185"/>
                  </a:lnTo>
                  <a:lnTo>
                    <a:pt x="11" y="178"/>
                  </a:lnTo>
                  <a:lnTo>
                    <a:pt x="5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5" name="Freeform 1359"/>
            <p:cNvSpPr>
              <a:spLocks/>
            </p:cNvSpPr>
            <p:nvPr/>
          </p:nvSpPr>
          <p:spPr bwMode="auto">
            <a:xfrm>
              <a:off x="1538" y="3004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6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3"/>
                  </a:lnTo>
                  <a:lnTo>
                    <a:pt x="24" y="0"/>
                  </a:lnTo>
                  <a:lnTo>
                    <a:pt x="15" y="3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6" name="Freeform 1360"/>
            <p:cNvSpPr>
              <a:spLocks/>
            </p:cNvSpPr>
            <p:nvPr/>
          </p:nvSpPr>
          <p:spPr bwMode="auto">
            <a:xfrm>
              <a:off x="1546" y="3012"/>
              <a:ext cx="9" cy="11"/>
            </a:xfrm>
            <a:custGeom>
              <a:avLst/>
              <a:gdLst>
                <a:gd name="T0" fmla="*/ 0 w 28"/>
                <a:gd name="T1" fmla="*/ 0 h 33"/>
                <a:gd name="T2" fmla="*/ 0 w 28"/>
                <a:gd name="T3" fmla="*/ 0 h 33"/>
                <a:gd name="T4" fmla="*/ 0 w 28"/>
                <a:gd name="T5" fmla="*/ 0 h 33"/>
                <a:gd name="T6" fmla="*/ 0 w 28"/>
                <a:gd name="T7" fmla="*/ 0 h 33"/>
                <a:gd name="T8" fmla="*/ 0 w 28"/>
                <a:gd name="T9" fmla="*/ 0 h 33"/>
                <a:gd name="T10" fmla="*/ 0 w 28"/>
                <a:gd name="T11" fmla="*/ 0 h 33"/>
                <a:gd name="T12" fmla="*/ 0 w 28"/>
                <a:gd name="T13" fmla="*/ 0 h 33"/>
                <a:gd name="T14" fmla="*/ 0 w 28"/>
                <a:gd name="T15" fmla="*/ 0 h 33"/>
                <a:gd name="T16" fmla="*/ 0 w 28"/>
                <a:gd name="T17" fmla="*/ 0 h 33"/>
                <a:gd name="T18" fmla="*/ 0 w 28"/>
                <a:gd name="T19" fmla="*/ 0 h 33"/>
                <a:gd name="T20" fmla="*/ 0 w 28"/>
                <a:gd name="T21" fmla="*/ 0 h 33"/>
                <a:gd name="T22" fmla="*/ 0 w 28"/>
                <a:gd name="T23" fmla="*/ 0 h 33"/>
                <a:gd name="T24" fmla="*/ 0 w 28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3"/>
                <a:gd name="T41" fmla="*/ 28 w 28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3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5"/>
                  </a:lnTo>
                  <a:lnTo>
                    <a:pt x="8" y="19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10" y="29"/>
                  </a:lnTo>
                  <a:lnTo>
                    <a:pt x="19" y="23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7" name="Freeform 1361"/>
            <p:cNvSpPr>
              <a:spLocks/>
            </p:cNvSpPr>
            <p:nvPr/>
          </p:nvSpPr>
          <p:spPr bwMode="auto">
            <a:xfrm>
              <a:off x="1546" y="3002"/>
              <a:ext cx="9" cy="10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2"/>
                  </a:moveTo>
                  <a:lnTo>
                    <a:pt x="0" y="12"/>
                  </a:lnTo>
                  <a:lnTo>
                    <a:pt x="8" y="14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0"/>
                  </a:lnTo>
                  <a:lnTo>
                    <a:pt x="19" y="10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8" name="Freeform 1362"/>
            <p:cNvSpPr>
              <a:spLocks/>
            </p:cNvSpPr>
            <p:nvPr/>
          </p:nvSpPr>
          <p:spPr bwMode="auto">
            <a:xfrm>
              <a:off x="1536" y="3002"/>
              <a:ext cx="10" cy="10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4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0"/>
                  </a:lnTo>
                  <a:lnTo>
                    <a:pt x="4" y="20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9" name="Freeform 1363"/>
            <p:cNvSpPr>
              <a:spLocks/>
            </p:cNvSpPr>
            <p:nvPr/>
          </p:nvSpPr>
          <p:spPr bwMode="auto">
            <a:xfrm>
              <a:off x="1536" y="3012"/>
              <a:ext cx="10" cy="11"/>
            </a:xfrm>
            <a:custGeom>
              <a:avLst/>
              <a:gdLst>
                <a:gd name="T0" fmla="*/ 0 w 30"/>
                <a:gd name="T1" fmla="*/ 0 h 33"/>
                <a:gd name="T2" fmla="*/ 0 w 30"/>
                <a:gd name="T3" fmla="*/ 0 h 33"/>
                <a:gd name="T4" fmla="*/ 0 w 30"/>
                <a:gd name="T5" fmla="*/ 0 h 33"/>
                <a:gd name="T6" fmla="*/ 0 w 30"/>
                <a:gd name="T7" fmla="*/ 0 h 33"/>
                <a:gd name="T8" fmla="*/ 0 w 30"/>
                <a:gd name="T9" fmla="*/ 0 h 33"/>
                <a:gd name="T10" fmla="*/ 0 w 30"/>
                <a:gd name="T11" fmla="*/ 0 h 33"/>
                <a:gd name="T12" fmla="*/ 0 w 30"/>
                <a:gd name="T13" fmla="*/ 0 h 33"/>
                <a:gd name="T14" fmla="*/ 0 w 30"/>
                <a:gd name="T15" fmla="*/ 0 h 33"/>
                <a:gd name="T16" fmla="*/ 0 w 30"/>
                <a:gd name="T17" fmla="*/ 0 h 33"/>
                <a:gd name="T18" fmla="*/ 0 w 30"/>
                <a:gd name="T19" fmla="*/ 0 h 33"/>
                <a:gd name="T20" fmla="*/ 0 w 30"/>
                <a:gd name="T21" fmla="*/ 0 h 33"/>
                <a:gd name="T22" fmla="*/ 0 w 30"/>
                <a:gd name="T23" fmla="*/ 0 h 33"/>
                <a:gd name="T24" fmla="*/ 0 w 30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3"/>
                <a:gd name="T41" fmla="*/ 30 w 30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3">
                  <a:moveTo>
                    <a:pt x="30" y="20"/>
                  </a:moveTo>
                  <a:lnTo>
                    <a:pt x="30" y="20"/>
                  </a:lnTo>
                  <a:lnTo>
                    <a:pt x="22" y="19"/>
                  </a:lnTo>
                  <a:lnTo>
                    <a:pt x="16" y="15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1"/>
                  </a:lnTo>
                  <a:lnTo>
                    <a:pt x="9" y="23"/>
                  </a:lnTo>
                  <a:lnTo>
                    <a:pt x="20" y="29"/>
                  </a:lnTo>
                  <a:lnTo>
                    <a:pt x="30" y="33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0" name="Freeform 1364"/>
            <p:cNvSpPr>
              <a:spLocks/>
            </p:cNvSpPr>
            <p:nvPr/>
          </p:nvSpPr>
          <p:spPr bwMode="auto">
            <a:xfrm>
              <a:off x="1580" y="3004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6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3"/>
                  </a:lnTo>
                  <a:lnTo>
                    <a:pt x="24" y="0"/>
                  </a:lnTo>
                  <a:lnTo>
                    <a:pt x="15" y="3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1" name="Freeform 1365"/>
            <p:cNvSpPr>
              <a:spLocks/>
            </p:cNvSpPr>
            <p:nvPr/>
          </p:nvSpPr>
          <p:spPr bwMode="auto">
            <a:xfrm>
              <a:off x="1588" y="3012"/>
              <a:ext cx="9" cy="11"/>
            </a:xfrm>
            <a:custGeom>
              <a:avLst/>
              <a:gdLst>
                <a:gd name="T0" fmla="*/ 0 w 28"/>
                <a:gd name="T1" fmla="*/ 0 h 33"/>
                <a:gd name="T2" fmla="*/ 0 w 28"/>
                <a:gd name="T3" fmla="*/ 0 h 33"/>
                <a:gd name="T4" fmla="*/ 0 w 28"/>
                <a:gd name="T5" fmla="*/ 0 h 33"/>
                <a:gd name="T6" fmla="*/ 0 w 28"/>
                <a:gd name="T7" fmla="*/ 0 h 33"/>
                <a:gd name="T8" fmla="*/ 0 w 28"/>
                <a:gd name="T9" fmla="*/ 0 h 33"/>
                <a:gd name="T10" fmla="*/ 0 w 28"/>
                <a:gd name="T11" fmla="*/ 0 h 33"/>
                <a:gd name="T12" fmla="*/ 0 w 28"/>
                <a:gd name="T13" fmla="*/ 0 h 33"/>
                <a:gd name="T14" fmla="*/ 0 w 28"/>
                <a:gd name="T15" fmla="*/ 0 h 33"/>
                <a:gd name="T16" fmla="*/ 0 w 28"/>
                <a:gd name="T17" fmla="*/ 0 h 33"/>
                <a:gd name="T18" fmla="*/ 0 w 28"/>
                <a:gd name="T19" fmla="*/ 0 h 33"/>
                <a:gd name="T20" fmla="*/ 0 w 28"/>
                <a:gd name="T21" fmla="*/ 0 h 33"/>
                <a:gd name="T22" fmla="*/ 0 w 28"/>
                <a:gd name="T23" fmla="*/ 0 h 33"/>
                <a:gd name="T24" fmla="*/ 0 w 28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3"/>
                <a:gd name="T41" fmla="*/ 28 w 28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3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5"/>
                  </a:lnTo>
                  <a:lnTo>
                    <a:pt x="8" y="19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10" y="29"/>
                  </a:lnTo>
                  <a:lnTo>
                    <a:pt x="19" y="23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2" name="Freeform 1366"/>
            <p:cNvSpPr>
              <a:spLocks/>
            </p:cNvSpPr>
            <p:nvPr/>
          </p:nvSpPr>
          <p:spPr bwMode="auto">
            <a:xfrm>
              <a:off x="1588" y="3002"/>
              <a:ext cx="9" cy="10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2"/>
                  </a:moveTo>
                  <a:lnTo>
                    <a:pt x="0" y="12"/>
                  </a:lnTo>
                  <a:lnTo>
                    <a:pt x="8" y="14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0"/>
                  </a:lnTo>
                  <a:lnTo>
                    <a:pt x="19" y="10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3" name="Freeform 1367"/>
            <p:cNvSpPr>
              <a:spLocks/>
            </p:cNvSpPr>
            <p:nvPr/>
          </p:nvSpPr>
          <p:spPr bwMode="auto">
            <a:xfrm>
              <a:off x="1578" y="3002"/>
              <a:ext cx="10" cy="10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4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0"/>
                  </a:lnTo>
                  <a:lnTo>
                    <a:pt x="4" y="20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4" name="Freeform 1368"/>
            <p:cNvSpPr>
              <a:spLocks/>
            </p:cNvSpPr>
            <p:nvPr/>
          </p:nvSpPr>
          <p:spPr bwMode="auto">
            <a:xfrm>
              <a:off x="1578" y="3012"/>
              <a:ext cx="10" cy="11"/>
            </a:xfrm>
            <a:custGeom>
              <a:avLst/>
              <a:gdLst>
                <a:gd name="T0" fmla="*/ 0 w 30"/>
                <a:gd name="T1" fmla="*/ 0 h 33"/>
                <a:gd name="T2" fmla="*/ 0 w 30"/>
                <a:gd name="T3" fmla="*/ 0 h 33"/>
                <a:gd name="T4" fmla="*/ 0 w 30"/>
                <a:gd name="T5" fmla="*/ 0 h 33"/>
                <a:gd name="T6" fmla="*/ 0 w 30"/>
                <a:gd name="T7" fmla="*/ 0 h 33"/>
                <a:gd name="T8" fmla="*/ 0 w 30"/>
                <a:gd name="T9" fmla="*/ 0 h 33"/>
                <a:gd name="T10" fmla="*/ 0 w 30"/>
                <a:gd name="T11" fmla="*/ 0 h 33"/>
                <a:gd name="T12" fmla="*/ 0 w 30"/>
                <a:gd name="T13" fmla="*/ 0 h 33"/>
                <a:gd name="T14" fmla="*/ 0 w 30"/>
                <a:gd name="T15" fmla="*/ 0 h 33"/>
                <a:gd name="T16" fmla="*/ 0 w 30"/>
                <a:gd name="T17" fmla="*/ 0 h 33"/>
                <a:gd name="T18" fmla="*/ 0 w 30"/>
                <a:gd name="T19" fmla="*/ 0 h 33"/>
                <a:gd name="T20" fmla="*/ 0 w 30"/>
                <a:gd name="T21" fmla="*/ 0 h 33"/>
                <a:gd name="T22" fmla="*/ 0 w 30"/>
                <a:gd name="T23" fmla="*/ 0 h 33"/>
                <a:gd name="T24" fmla="*/ 0 w 30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3"/>
                <a:gd name="T41" fmla="*/ 30 w 30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3">
                  <a:moveTo>
                    <a:pt x="30" y="20"/>
                  </a:moveTo>
                  <a:lnTo>
                    <a:pt x="30" y="20"/>
                  </a:lnTo>
                  <a:lnTo>
                    <a:pt x="22" y="19"/>
                  </a:lnTo>
                  <a:lnTo>
                    <a:pt x="16" y="15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1"/>
                  </a:lnTo>
                  <a:lnTo>
                    <a:pt x="9" y="23"/>
                  </a:lnTo>
                  <a:lnTo>
                    <a:pt x="20" y="29"/>
                  </a:lnTo>
                  <a:lnTo>
                    <a:pt x="30" y="33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5" name="Freeform 1369"/>
            <p:cNvSpPr>
              <a:spLocks/>
            </p:cNvSpPr>
            <p:nvPr/>
          </p:nvSpPr>
          <p:spPr bwMode="auto">
            <a:xfrm>
              <a:off x="1538" y="3053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5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5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6" name="Freeform 1370"/>
            <p:cNvSpPr>
              <a:spLocks/>
            </p:cNvSpPr>
            <p:nvPr/>
          </p:nvSpPr>
          <p:spPr bwMode="auto">
            <a:xfrm>
              <a:off x="1546" y="3061"/>
              <a:ext cx="9" cy="11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0 w 28"/>
                <a:gd name="T5" fmla="*/ 0 h 34"/>
                <a:gd name="T6" fmla="*/ 0 w 28"/>
                <a:gd name="T7" fmla="*/ 0 h 34"/>
                <a:gd name="T8" fmla="*/ 0 w 28"/>
                <a:gd name="T9" fmla="*/ 0 h 34"/>
                <a:gd name="T10" fmla="*/ 0 w 28"/>
                <a:gd name="T11" fmla="*/ 0 h 34"/>
                <a:gd name="T12" fmla="*/ 0 w 28"/>
                <a:gd name="T13" fmla="*/ 0 h 34"/>
                <a:gd name="T14" fmla="*/ 0 w 28"/>
                <a:gd name="T15" fmla="*/ 0 h 34"/>
                <a:gd name="T16" fmla="*/ 0 w 28"/>
                <a:gd name="T17" fmla="*/ 0 h 34"/>
                <a:gd name="T18" fmla="*/ 0 w 28"/>
                <a:gd name="T19" fmla="*/ 0 h 34"/>
                <a:gd name="T20" fmla="*/ 0 w 28"/>
                <a:gd name="T21" fmla="*/ 0 h 34"/>
                <a:gd name="T22" fmla="*/ 0 w 28"/>
                <a:gd name="T23" fmla="*/ 0 h 34"/>
                <a:gd name="T24" fmla="*/ 0 w 28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4"/>
                <a:gd name="T41" fmla="*/ 28 w 28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4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0" y="21"/>
                  </a:lnTo>
                  <a:lnTo>
                    <a:pt x="0" y="34"/>
                  </a:lnTo>
                  <a:lnTo>
                    <a:pt x="10" y="30"/>
                  </a:lnTo>
                  <a:lnTo>
                    <a:pt x="19" y="23"/>
                  </a:lnTo>
                  <a:lnTo>
                    <a:pt x="25" y="12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7" name="Freeform 1371"/>
            <p:cNvSpPr>
              <a:spLocks/>
            </p:cNvSpPr>
            <p:nvPr/>
          </p:nvSpPr>
          <p:spPr bwMode="auto">
            <a:xfrm>
              <a:off x="1546" y="3050"/>
              <a:ext cx="9" cy="11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3"/>
                  </a:moveTo>
                  <a:lnTo>
                    <a:pt x="0" y="13"/>
                  </a:lnTo>
                  <a:lnTo>
                    <a:pt x="8" y="15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1"/>
                  </a:lnTo>
                  <a:lnTo>
                    <a:pt x="19" y="11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8" name="Freeform 1372"/>
            <p:cNvSpPr>
              <a:spLocks/>
            </p:cNvSpPr>
            <p:nvPr/>
          </p:nvSpPr>
          <p:spPr bwMode="auto">
            <a:xfrm>
              <a:off x="1536" y="3050"/>
              <a:ext cx="10" cy="11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5"/>
                  </a:lnTo>
                  <a:lnTo>
                    <a:pt x="30" y="13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1"/>
                  </a:lnTo>
                  <a:lnTo>
                    <a:pt x="4" y="21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9" name="Freeform 1373"/>
            <p:cNvSpPr>
              <a:spLocks/>
            </p:cNvSpPr>
            <p:nvPr/>
          </p:nvSpPr>
          <p:spPr bwMode="auto">
            <a:xfrm>
              <a:off x="1536" y="3061"/>
              <a:ext cx="10" cy="11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0 w 30"/>
                <a:gd name="T5" fmla="*/ 0 h 34"/>
                <a:gd name="T6" fmla="*/ 0 w 30"/>
                <a:gd name="T7" fmla="*/ 0 h 34"/>
                <a:gd name="T8" fmla="*/ 0 w 30"/>
                <a:gd name="T9" fmla="*/ 0 h 34"/>
                <a:gd name="T10" fmla="*/ 0 w 30"/>
                <a:gd name="T11" fmla="*/ 0 h 34"/>
                <a:gd name="T12" fmla="*/ 0 w 30"/>
                <a:gd name="T13" fmla="*/ 0 h 34"/>
                <a:gd name="T14" fmla="*/ 0 w 30"/>
                <a:gd name="T15" fmla="*/ 0 h 34"/>
                <a:gd name="T16" fmla="*/ 0 w 30"/>
                <a:gd name="T17" fmla="*/ 0 h 34"/>
                <a:gd name="T18" fmla="*/ 0 w 30"/>
                <a:gd name="T19" fmla="*/ 0 h 34"/>
                <a:gd name="T20" fmla="*/ 0 w 30"/>
                <a:gd name="T21" fmla="*/ 0 h 34"/>
                <a:gd name="T22" fmla="*/ 0 w 30"/>
                <a:gd name="T23" fmla="*/ 0 h 34"/>
                <a:gd name="T24" fmla="*/ 0 w 3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4"/>
                <a:gd name="T41" fmla="*/ 30 w 3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4">
                  <a:moveTo>
                    <a:pt x="30" y="21"/>
                  </a:moveTo>
                  <a:lnTo>
                    <a:pt x="30" y="21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2"/>
                  </a:lnTo>
                  <a:lnTo>
                    <a:pt x="9" y="23"/>
                  </a:lnTo>
                  <a:lnTo>
                    <a:pt x="20" y="30"/>
                  </a:lnTo>
                  <a:lnTo>
                    <a:pt x="30" y="34"/>
                  </a:lnTo>
                  <a:lnTo>
                    <a:pt x="30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0" name="Freeform 1374"/>
            <p:cNvSpPr>
              <a:spLocks/>
            </p:cNvSpPr>
            <p:nvPr/>
          </p:nvSpPr>
          <p:spPr bwMode="auto">
            <a:xfrm>
              <a:off x="1580" y="3053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5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5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1" name="Freeform 1375"/>
            <p:cNvSpPr>
              <a:spLocks/>
            </p:cNvSpPr>
            <p:nvPr/>
          </p:nvSpPr>
          <p:spPr bwMode="auto">
            <a:xfrm>
              <a:off x="1588" y="3061"/>
              <a:ext cx="9" cy="11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0 w 28"/>
                <a:gd name="T5" fmla="*/ 0 h 34"/>
                <a:gd name="T6" fmla="*/ 0 w 28"/>
                <a:gd name="T7" fmla="*/ 0 h 34"/>
                <a:gd name="T8" fmla="*/ 0 w 28"/>
                <a:gd name="T9" fmla="*/ 0 h 34"/>
                <a:gd name="T10" fmla="*/ 0 w 28"/>
                <a:gd name="T11" fmla="*/ 0 h 34"/>
                <a:gd name="T12" fmla="*/ 0 w 28"/>
                <a:gd name="T13" fmla="*/ 0 h 34"/>
                <a:gd name="T14" fmla="*/ 0 w 28"/>
                <a:gd name="T15" fmla="*/ 0 h 34"/>
                <a:gd name="T16" fmla="*/ 0 w 28"/>
                <a:gd name="T17" fmla="*/ 0 h 34"/>
                <a:gd name="T18" fmla="*/ 0 w 28"/>
                <a:gd name="T19" fmla="*/ 0 h 34"/>
                <a:gd name="T20" fmla="*/ 0 w 28"/>
                <a:gd name="T21" fmla="*/ 0 h 34"/>
                <a:gd name="T22" fmla="*/ 0 w 28"/>
                <a:gd name="T23" fmla="*/ 0 h 34"/>
                <a:gd name="T24" fmla="*/ 0 w 28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4"/>
                <a:gd name="T41" fmla="*/ 28 w 28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4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0" y="21"/>
                  </a:lnTo>
                  <a:lnTo>
                    <a:pt x="0" y="34"/>
                  </a:lnTo>
                  <a:lnTo>
                    <a:pt x="10" y="30"/>
                  </a:lnTo>
                  <a:lnTo>
                    <a:pt x="19" y="23"/>
                  </a:lnTo>
                  <a:lnTo>
                    <a:pt x="25" y="12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2" name="Freeform 1376"/>
            <p:cNvSpPr>
              <a:spLocks/>
            </p:cNvSpPr>
            <p:nvPr/>
          </p:nvSpPr>
          <p:spPr bwMode="auto">
            <a:xfrm>
              <a:off x="1588" y="3050"/>
              <a:ext cx="9" cy="11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3"/>
                  </a:moveTo>
                  <a:lnTo>
                    <a:pt x="0" y="13"/>
                  </a:lnTo>
                  <a:lnTo>
                    <a:pt x="8" y="15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1"/>
                  </a:lnTo>
                  <a:lnTo>
                    <a:pt x="19" y="11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3" name="Freeform 1377"/>
            <p:cNvSpPr>
              <a:spLocks/>
            </p:cNvSpPr>
            <p:nvPr/>
          </p:nvSpPr>
          <p:spPr bwMode="auto">
            <a:xfrm>
              <a:off x="1578" y="3050"/>
              <a:ext cx="10" cy="11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5"/>
                  </a:lnTo>
                  <a:lnTo>
                    <a:pt x="30" y="13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1"/>
                  </a:lnTo>
                  <a:lnTo>
                    <a:pt x="4" y="21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4" name="Freeform 1378"/>
            <p:cNvSpPr>
              <a:spLocks/>
            </p:cNvSpPr>
            <p:nvPr/>
          </p:nvSpPr>
          <p:spPr bwMode="auto">
            <a:xfrm>
              <a:off x="1578" y="3061"/>
              <a:ext cx="10" cy="11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0 w 30"/>
                <a:gd name="T5" fmla="*/ 0 h 34"/>
                <a:gd name="T6" fmla="*/ 0 w 30"/>
                <a:gd name="T7" fmla="*/ 0 h 34"/>
                <a:gd name="T8" fmla="*/ 0 w 30"/>
                <a:gd name="T9" fmla="*/ 0 h 34"/>
                <a:gd name="T10" fmla="*/ 0 w 30"/>
                <a:gd name="T11" fmla="*/ 0 h 34"/>
                <a:gd name="T12" fmla="*/ 0 w 30"/>
                <a:gd name="T13" fmla="*/ 0 h 34"/>
                <a:gd name="T14" fmla="*/ 0 w 30"/>
                <a:gd name="T15" fmla="*/ 0 h 34"/>
                <a:gd name="T16" fmla="*/ 0 w 30"/>
                <a:gd name="T17" fmla="*/ 0 h 34"/>
                <a:gd name="T18" fmla="*/ 0 w 30"/>
                <a:gd name="T19" fmla="*/ 0 h 34"/>
                <a:gd name="T20" fmla="*/ 0 w 30"/>
                <a:gd name="T21" fmla="*/ 0 h 34"/>
                <a:gd name="T22" fmla="*/ 0 w 30"/>
                <a:gd name="T23" fmla="*/ 0 h 34"/>
                <a:gd name="T24" fmla="*/ 0 w 3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4"/>
                <a:gd name="T41" fmla="*/ 30 w 3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4">
                  <a:moveTo>
                    <a:pt x="30" y="21"/>
                  </a:moveTo>
                  <a:lnTo>
                    <a:pt x="30" y="21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2"/>
                  </a:lnTo>
                  <a:lnTo>
                    <a:pt x="9" y="23"/>
                  </a:lnTo>
                  <a:lnTo>
                    <a:pt x="20" y="30"/>
                  </a:lnTo>
                  <a:lnTo>
                    <a:pt x="30" y="34"/>
                  </a:lnTo>
                  <a:lnTo>
                    <a:pt x="30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5" name="Freeform 1379"/>
            <p:cNvSpPr>
              <a:spLocks/>
            </p:cNvSpPr>
            <p:nvPr/>
          </p:nvSpPr>
          <p:spPr bwMode="auto">
            <a:xfrm>
              <a:off x="1624" y="2782"/>
              <a:ext cx="214" cy="224"/>
            </a:xfrm>
            <a:custGeom>
              <a:avLst/>
              <a:gdLst>
                <a:gd name="T0" fmla="*/ 0 w 641"/>
                <a:gd name="T1" fmla="*/ 0 h 672"/>
                <a:gd name="T2" fmla="*/ 0 w 641"/>
                <a:gd name="T3" fmla="*/ 0 h 672"/>
                <a:gd name="T4" fmla="*/ 0 w 641"/>
                <a:gd name="T5" fmla="*/ 0 h 672"/>
                <a:gd name="T6" fmla="*/ 0 w 641"/>
                <a:gd name="T7" fmla="*/ 0 h 672"/>
                <a:gd name="T8" fmla="*/ 0 w 641"/>
                <a:gd name="T9" fmla="*/ 0 h 672"/>
                <a:gd name="T10" fmla="*/ 0 w 641"/>
                <a:gd name="T11" fmla="*/ 0 h 672"/>
                <a:gd name="T12" fmla="*/ 0 w 641"/>
                <a:gd name="T13" fmla="*/ 0 h 672"/>
                <a:gd name="T14" fmla="*/ 0 w 641"/>
                <a:gd name="T15" fmla="*/ 0 h 672"/>
                <a:gd name="T16" fmla="*/ 0 w 641"/>
                <a:gd name="T17" fmla="*/ 0 h 672"/>
                <a:gd name="T18" fmla="*/ 0 w 641"/>
                <a:gd name="T19" fmla="*/ 0 h 672"/>
                <a:gd name="T20" fmla="*/ 0 w 641"/>
                <a:gd name="T21" fmla="*/ 0 h 672"/>
                <a:gd name="T22" fmla="*/ 0 w 641"/>
                <a:gd name="T23" fmla="*/ 0 h 672"/>
                <a:gd name="T24" fmla="*/ 0 w 641"/>
                <a:gd name="T25" fmla="*/ 0 h 672"/>
                <a:gd name="T26" fmla="*/ 0 w 641"/>
                <a:gd name="T27" fmla="*/ 0 h 672"/>
                <a:gd name="T28" fmla="*/ 0 w 641"/>
                <a:gd name="T29" fmla="*/ 0 h 672"/>
                <a:gd name="T30" fmla="*/ 0 w 641"/>
                <a:gd name="T31" fmla="*/ 0 h 672"/>
                <a:gd name="T32" fmla="*/ 0 w 641"/>
                <a:gd name="T33" fmla="*/ 0 h 672"/>
                <a:gd name="T34" fmla="*/ 0 w 641"/>
                <a:gd name="T35" fmla="*/ 0 h 672"/>
                <a:gd name="T36" fmla="*/ 0 w 641"/>
                <a:gd name="T37" fmla="*/ 0 h 672"/>
                <a:gd name="T38" fmla="*/ 0 w 641"/>
                <a:gd name="T39" fmla="*/ 0 h 672"/>
                <a:gd name="T40" fmla="*/ 0 w 641"/>
                <a:gd name="T41" fmla="*/ 0 h 672"/>
                <a:gd name="T42" fmla="*/ 0 w 641"/>
                <a:gd name="T43" fmla="*/ 0 h 672"/>
                <a:gd name="T44" fmla="*/ 0 w 641"/>
                <a:gd name="T45" fmla="*/ 0 h 672"/>
                <a:gd name="T46" fmla="*/ 0 w 641"/>
                <a:gd name="T47" fmla="*/ 0 h 672"/>
                <a:gd name="T48" fmla="*/ 0 w 641"/>
                <a:gd name="T49" fmla="*/ 0 h 672"/>
                <a:gd name="T50" fmla="*/ 0 w 641"/>
                <a:gd name="T51" fmla="*/ 0 h 672"/>
                <a:gd name="T52" fmla="*/ 0 w 641"/>
                <a:gd name="T53" fmla="*/ 0 h 672"/>
                <a:gd name="T54" fmla="*/ 0 w 641"/>
                <a:gd name="T55" fmla="*/ 0 h 672"/>
                <a:gd name="T56" fmla="*/ 0 w 641"/>
                <a:gd name="T57" fmla="*/ 0 h 672"/>
                <a:gd name="T58" fmla="*/ 0 w 641"/>
                <a:gd name="T59" fmla="*/ 0 h 672"/>
                <a:gd name="T60" fmla="*/ 0 w 641"/>
                <a:gd name="T61" fmla="*/ 0 h 672"/>
                <a:gd name="T62" fmla="*/ 0 w 641"/>
                <a:gd name="T63" fmla="*/ 0 h 672"/>
                <a:gd name="T64" fmla="*/ 0 w 641"/>
                <a:gd name="T65" fmla="*/ 0 h 672"/>
                <a:gd name="T66" fmla="*/ 0 w 641"/>
                <a:gd name="T67" fmla="*/ 0 h 672"/>
                <a:gd name="T68" fmla="*/ 0 w 641"/>
                <a:gd name="T69" fmla="*/ 0 h 672"/>
                <a:gd name="T70" fmla="*/ 0 w 641"/>
                <a:gd name="T71" fmla="*/ 0 h 672"/>
                <a:gd name="T72" fmla="*/ 0 w 641"/>
                <a:gd name="T73" fmla="*/ 0 h 672"/>
                <a:gd name="T74" fmla="*/ 0 w 641"/>
                <a:gd name="T75" fmla="*/ 0 h 672"/>
                <a:gd name="T76" fmla="*/ 0 w 641"/>
                <a:gd name="T77" fmla="*/ 0 h 672"/>
                <a:gd name="T78" fmla="*/ 0 w 641"/>
                <a:gd name="T79" fmla="*/ 0 h 672"/>
                <a:gd name="T80" fmla="*/ 0 w 641"/>
                <a:gd name="T81" fmla="*/ 0 h 672"/>
                <a:gd name="T82" fmla="*/ 0 w 641"/>
                <a:gd name="T83" fmla="*/ 0 h 672"/>
                <a:gd name="T84" fmla="*/ 0 w 641"/>
                <a:gd name="T85" fmla="*/ 0 h 672"/>
                <a:gd name="T86" fmla="*/ 0 w 641"/>
                <a:gd name="T87" fmla="*/ 0 h 672"/>
                <a:gd name="T88" fmla="*/ 0 w 641"/>
                <a:gd name="T89" fmla="*/ 0 h 672"/>
                <a:gd name="T90" fmla="*/ 0 w 641"/>
                <a:gd name="T91" fmla="*/ 0 h 672"/>
                <a:gd name="T92" fmla="*/ 0 w 641"/>
                <a:gd name="T93" fmla="*/ 0 h 672"/>
                <a:gd name="T94" fmla="*/ 0 w 641"/>
                <a:gd name="T95" fmla="*/ 0 h 672"/>
                <a:gd name="T96" fmla="*/ 0 w 641"/>
                <a:gd name="T97" fmla="*/ 0 h 672"/>
                <a:gd name="T98" fmla="*/ 0 w 641"/>
                <a:gd name="T99" fmla="*/ 0 h 6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1"/>
                <a:gd name="T151" fmla="*/ 0 h 672"/>
                <a:gd name="T152" fmla="*/ 641 w 641"/>
                <a:gd name="T153" fmla="*/ 672 h 67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1" h="672">
                  <a:moveTo>
                    <a:pt x="139" y="7"/>
                  </a:moveTo>
                  <a:lnTo>
                    <a:pt x="180" y="7"/>
                  </a:lnTo>
                  <a:lnTo>
                    <a:pt x="180" y="168"/>
                  </a:lnTo>
                  <a:lnTo>
                    <a:pt x="301" y="168"/>
                  </a:lnTo>
                  <a:lnTo>
                    <a:pt x="301" y="0"/>
                  </a:lnTo>
                  <a:lnTo>
                    <a:pt x="353" y="0"/>
                  </a:lnTo>
                  <a:lnTo>
                    <a:pt x="353" y="280"/>
                  </a:lnTo>
                  <a:lnTo>
                    <a:pt x="428" y="536"/>
                  </a:lnTo>
                  <a:lnTo>
                    <a:pt x="551" y="450"/>
                  </a:lnTo>
                  <a:lnTo>
                    <a:pt x="557" y="466"/>
                  </a:lnTo>
                  <a:lnTo>
                    <a:pt x="570" y="492"/>
                  </a:lnTo>
                  <a:lnTo>
                    <a:pt x="585" y="524"/>
                  </a:lnTo>
                  <a:lnTo>
                    <a:pt x="600" y="557"/>
                  </a:lnTo>
                  <a:lnTo>
                    <a:pt x="615" y="590"/>
                  </a:lnTo>
                  <a:lnTo>
                    <a:pt x="628" y="617"/>
                  </a:lnTo>
                  <a:lnTo>
                    <a:pt x="637" y="636"/>
                  </a:lnTo>
                  <a:lnTo>
                    <a:pt x="641" y="644"/>
                  </a:lnTo>
                  <a:lnTo>
                    <a:pt x="627" y="653"/>
                  </a:lnTo>
                  <a:lnTo>
                    <a:pt x="613" y="660"/>
                  </a:lnTo>
                  <a:lnTo>
                    <a:pt x="597" y="667"/>
                  </a:lnTo>
                  <a:lnTo>
                    <a:pt x="580" y="669"/>
                  </a:lnTo>
                  <a:lnTo>
                    <a:pt x="561" y="665"/>
                  </a:lnTo>
                  <a:lnTo>
                    <a:pt x="542" y="653"/>
                  </a:lnTo>
                  <a:lnTo>
                    <a:pt x="521" y="631"/>
                  </a:lnTo>
                  <a:lnTo>
                    <a:pt x="501" y="598"/>
                  </a:lnTo>
                  <a:lnTo>
                    <a:pt x="491" y="605"/>
                  </a:lnTo>
                  <a:lnTo>
                    <a:pt x="480" y="613"/>
                  </a:lnTo>
                  <a:lnTo>
                    <a:pt x="469" y="622"/>
                  </a:lnTo>
                  <a:lnTo>
                    <a:pt x="456" y="631"/>
                  </a:lnTo>
                  <a:lnTo>
                    <a:pt x="444" y="640"/>
                  </a:lnTo>
                  <a:lnTo>
                    <a:pt x="431" y="648"/>
                  </a:lnTo>
                  <a:lnTo>
                    <a:pt x="421" y="654"/>
                  </a:lnTo>
                  <a:lnTo>
                    <a:pt x="412" y="659"/>
                  </a:lnTo>
                  <a:lnTo>
                    <a:pt x="403" y="664"/>
                  </a:lnTo>
                  <a:lnTo>
                    <a:pt x="394" y="668"/>
                  </a:lnTo>
                  <a:lnTo>
                    <a:pt x="385" y="670"/>
                  </a:lnTo>
                  <a:lnTo>
                    <a:pt x="376" y="672"/>
                  </a:lnTo>
                  <a:lnTo>
                    <a:pt x="367" y="669"/>
                  </a:lnTo>
                  <a:lnTo>
                    <a:pt x="359" y="665"/>
                  </a:lnTo>
                  <a:lnTo>
                    <a:pt x="353" y="656"/>
                  </a:lnTo>
                  <a:lnTo>
                    <a:pt x="347" y="644"/>
                  </a:lnTo>
                  <a:lnTo>
                    <a:pt x="340" y="623"/>
                  </a:lnTo>
                  <a:lnTo>
                    <a:pt x="330" y="595"/>
                  </a:lnTo>
                  <a:lnTo>
                    <a:pt x="318" y="561"/>
                  </a:lnTo>
                  <a:lnTo>
                    <a:pt x="305" y="525"/>
                  </a:lnTo>
                  <a:lnTo>
                    <a:pt x="293" y="492"/>
                  </a:lnTo>
                  <a:lnTo>
                    <a:pt x="283" y="464"/>
                  </a:lnTo>
                  <a:lnTo>
                    <a:pt x="276" y="445"/>
                  </a:lnTo>
                  <a:lnTo>
                    <a:pt x="274" y="437"/>
                  </a:lnTo>
                  <a:lnTo>
                    <a:pt x="260" y="437"/>
                  </a:lnTo>
                  <a:lnTo>
                    <a:pt x="244" y="437"/>
                  </a:lnTo>
                  <a:lnTo>
                    <a:pt x="226" y="437"/>
                  </a:lnTo>
                  <a:lnTo>
                    <a:pt x="211" y="437"/>
                  </a:lnTo>
                  <a:lnTo>
                    <a:pt x="195" y="437"/>
                  </a:lnTo>
                  <a:lnTo>
                    <a:pt x="182" y="437"/>
                  </a:lnTo>
                  <a:lnTo>
                    <a:pt x="175" y="437"/>
                  </a:lnTo>
                  <a:lnTo>
                    <a:pt x="171" y="437"/>
                  </a:lnTo>
                  <a:lnTo>
                    <a:pt x="177" y="457"/>
                  </a:lnTo>
                  <a:lnTo>
                    <a:pt x="185" y="489"/>
                  </a:lnTo>
                  <a:lnTo>
                    <a:pt x="196" y="526"/>
                  </a:lnTo>
                  <a:lnTo>
                    <a:pt x="207" y="566"/>
                  </a:lnTo>
                  <a:lnTo>
                    <a:pt x="217" y="604"/>
                  </a:lnTo>
                  <a:lnTo>
                    <a:pt x="226" y="637"/>
                  </a:lnTo>
                  <a:lnTo>
                    <a:pt x="233" y="659"/>
                  </a:lnTo>
                  <a:lnTo>
                    <a:pt x="235" y="668"/>
                  </a:lnTo>
                  <a:lnTo>
                    <a:pt x="0" y="672"/>
                  </a:lnTo>
                  <a:lnTo>
                    <a:pt x="1" y="659"/>
                  </a:lnTo>
                  <a:lnTo>
                    <a:pt x="3" y="644"/>
                  </a:lnTo>
                  <a:lnTo>
                    <a:pt x="9" y="627"/>
                  </a:lnTo>
                  <a:lnTo>
                    <a:pt x="18" y="612"/>
                  </a:lnTo>
                  <a:lnTo>
                    <a:pt x="30" y="596"/>
                  </a:lnTo>
                  <a:lnTo>
                    <a:pt x="48" y="585"/>
                  </a:lnTo>
                  <a:lnTo>
                    <a:pt x="72" y="579"/>
                  </a:lnTo>
                  <a:lnTo>
                    <a:pt x="102" y="579"/>
                  </a:lnTo>
                  <a:lnTo>
                    <a:pt x="98" y="559"/>
                  </a:lnTo>
                  <a:lnTo>
                    <a:pt x="92" y="534"/>
                  </a:lnTo>
                  <a:lnTo>
                    <a:pt x="86" y="505"/>
                  </a:lnTo>
                  <a:lnTo>
                    <a:pt x="80" y="474"/>
                  </a:lnTo>
                  <a:lnTo>
                    <a:pt x="73" y="445"/>
                  </a:lnTo>
                  <a:lnTo>
                    <a:pt x="68" y="418"/>
                  </a:lnTo>
                  <a:lnTo>
                    <a:pt x="63" y="397"/>
                  </a:lnTo>
                  <a:lnTo>
                    <a:pt x="60" y="385"/>
                  </a:lnTo>
                  <a:lnTo>
                    <a:pt x="57" y="376"/>
                  </a:lnTo>
                  <a:lnTo>
                    <a:pt x="57" y="367"/>
                  </a:lnTo>
                  <a:lnTo>
                    <a:pt x="57" y="358"/>
                  </a:lnTo>
                  <a:lnTo>
                    <a:pt x="60" y="349"/>
                  </a:lnTo>
                  <a:lnTo>
                    <a:pt x="63" y="341"/>
                  </a:lnTo>
                  <a:lnTo>
                    <a:pt x="69" y="335"/>
                  </a:lnTo>
                  <a:lnTo>
                    <a:pt x="78" y="331"/>
                  </a:lnTo>
                  <a:lnTo>
                    <a:pt x="89" y="330"/>
                  </a:lnTo>
                  <a:lnTo>
                    <a:pt x="102" y="330"/>
                  </a:lnTo>
                  <a:lnTo>
                    <a:pt x="116" y="328"/>
                  </a:lnTo>
                  <a:lnTo>
                    <a:pt x="128" y="327"/>
                  </a:lnTo>
                  <a:lnTo>
                    <a:pt x="140" y="326"/>
                  </a:lnTo>
                  <a:lnTo>
                    <a:pt x="150" y="326"/>
                  </a:lnTo>
                  <a:lnTo>
                    <a:pt x="157" y="325"/>
                  </a:lnTo>
                  <a:lnTo>
                    <a:pt x="161" y="323"/>
                  </a:lnTo>
                  <a:lnTo>
                    <a:pt x="163" y="323"/>
                  </a:lnTo>
                  <a:lnTo>
                    <a:pt x="144" y="226"/>
                  </a:lnTo>
                  <a:lnTo>
                    <a:pt x="139" y="7"/>
                  </a:lnTo>
                  <a:close/>
                </a:path>
              </a:pathLst>
            </a:custGeom>
            <a:solidFill>
              <a:srgbClr val="84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6" name="Freeform 1380"/>
            <p:cNvSpPr>
              <a:spLocks/>
            </p:cNvSpPr>
            <p:nvPr/>
          </p:nvSpPr>
          <p:spPr bwMode="auto">
            <a:xfrm>
              <a:off x="1670" y="2782"/>
              <a:ext cx="16" cy="5"/>
            </a:xfrm>
            <a:custGeom>
              <a:avLst/>
              <a:gdLst>
                <a:gd name="T0" fmla="*/ 0 w 47"/>
                <a:gd name="T1" fmla="*/ 0 h 13"/>
                <a:gd name="T2" fmla="*/ 0 w 47"/>
                <a:gd name="T3" fmla="*/ 0 h 13"/>
                <a:gd name="T4" fmla="*/ 0 w 47"/>
                <a:gd name="T5" fmla="*/ 0 h 13"/>
                <a:gd name="T6" fmla="*/ 0 w 47"/>
                <a:gd name="T7" fmla="*/ 0 h 13"/>
                <a:gd name="T8" fmla="*/ 0 w 47"/>
                <a:gd name="T9" fmla="*/ 0 h 13"/>
                <a:gd name="T10" fmla="*/ 0 w 47"/>
                <a:gd name="T11" fmla="*/ 0 h 13"/>
                <a:gd name="T12" fmla="*/ 0 w 47"/>
                <a:gd name="T13" fmla="*/ 0 h 13"/>
                <a:gd name="T14" fmla="*/ 0 w 47"/>
                <a:gd name="T15" fmla="*/ 0 h 13"/>
                <a:gd name="T16" fmla="*/ 0 w 47"/>
                <a:gd name="T17" fmla="*/ 0 h 13"/>
                <a:gd name="T18" fmla="*/ 0 w 4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7"/>
                <a:gd name="T31" fmla="*/ 0 h 13"/>
                <a:gd name="T32" fmla="*/ 47 w 4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7" h="13">
                  <a:moveTo>
                    <a:pt x="47" y="7"/>
                  </a:moveTo>
                  <a:lnTo>
                    <a:pt x="41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1" y="13"/>
                  </a:lnTo>
                  <a:lnTo>
                    <a:pt x="36" y="7"/>
                  </a:lnTo>
                  <a:lnTo>
                    <a:pt x="47" y="7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7" name="Freeform 1381"/>
            <p:cNvSpPr>
              <a:spLocks/>
            </p:cNvSpPr>
            <p:nvPr/>
          </p:nvSpPr>
          <p:spPr bwMode="auto">
            <a:xfrm>
              <a:off x="1682" y="2785"/>
              <a:ext cx="4" cy="55"/>
            </a:xfrm>
            <a:custGeom>
              <a:avLst/>
              <a:gdLst>
                <a:gd name="T0" fmla="*/ 0 w 11"/>
                <a:gd name="T1" fmla="*/ 0 h 167"/>
                <a:gd name="T2" fmla="*/ 0 w 11"/>
                <a:gd name="T3" fmla="*/ 0 h 167"/>
                <a:gd name="T4" fmla="*/ 0 w 11"/>
                <a:gd name="T5" fmla="*/ 0 h 167"/>
                <a:gd name="T6" fmla="*/ 0 w 11"/>
                <a:gd name="T7" fmla="*/ 0 h 167"/>
                <a:gd name="T8" fmla="*/ 0 w 11"/>
                <a:gd name="T9" fmla="*/ 0 h 167"/>
                <a:gd name="T10" fmla="*/ 0 w 11"/>
                <a:gd name="T11" fmla="*/ 0 h 167"/>
                <a:gd name="T12" fmla="*/ 0 w 11"/>
                <a:gd name="T13" fmla="*/ 0 h 167"/>
                <a:gd name="T14" fmla="*/ 0 w 11"/>
                <a:gd name="T15" fmla="*/ 0 h 167"/>
                <a:gd name="T16" fmla="*/ 0 w 11"/>
                <a:gd name="T17" fmla="*/ 0 h 167"/>
                <a:gd name="T18" fmla="*/ 0 w 11"/>
                <a:gd name="T19" fmla="*/ 0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67"/>
                <a:gd name="T32" fmla="*/ 11 w 11"/>
                <a:gd name="T33" fmla="*/ 167 h 1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67">
                  <a:moveTo>
                    <a:pt x="5" y="154"/>
                  </a:moveTo>
                  <a:lnTo>
                    <a:pt x="11" y="16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" y="16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5" y="167"/>
                  </a:lnTo>
                  <a:lnTo>
                    <a:pt x="5" y="1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8" name="Freeform 1382"/>
            <p:cNvSpPr>
              <a:spLocks/>
            </p:cNvSpPr>
            <p:nvPr/>
          </p:nvSpPr>
          <p:spPr bwMode="auto">
            <a:xfrm>
              <a:off x="1684" y="2836"/>
              <a:ext cx="42" cy="4"/>
            </a:xfrm>
            <a:custGeom>
              <a:avLst/>
              <a:gdLst>
                <a:gd name="T0" fmla="*/ 0 w 126"/>
                <a:gd name="T1" fmla="*/ 0 h 13"/>
                <a:gd name="T2" fmla="*/ 0 w 126"/>
                <a:gd name="T3" fmla="*/ 0 h 13"/>
                <a:gd name="T4" fmla="*/ 0 w 126"/>
                <a:gd name="T5" fmla="*/ 0 h 13"/>
                <a:gd name="T6" fmla="*/ 0 w 126"/>
                <a:gd name="T7" fmla="*/ 0 h 13"/>
                <a:gd name="T8" fmla="*/ 0 w 126"/>
                <a:gd name="T9" fmla="*/ 0 h 13"/>
                <a:gd name="T10" fmla="*/ 0 w 126"/>
                <a:gd name="T11" fmla="*/ 0 h 13"/>
                <a:gd name="T12" fmla="*/ 0 w 126"/>
                <a:gd name="T13" fmla="*/ 0 h 13"/>
                <a:gd name="T14" fmla="*/ 0 w 126"/>
                <a:gd name="T15" fmla="*/ 0 h 13"/>
                <a:gd name="T16" fmla="*/ 0 w 126"/>
                <a:gd name="T17" fmla="*/ 0 h 13"/>
                <a:gd name="T18" fmla="*/ 0 w 12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6"/>
                <a:gd name="T31" fmla="*/ 0 h 13"/>
                <a:gd name="T32" fmla="*/ 126 w 126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6" h="13">
                  <a:moveTo>
                    <a:pt x="115" y="7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1" y="13"/>
                  </a:lnTo>
                  <a:lnTo>
                    <a:pt x="126" y="7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26" y="7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9" name="Freeform 1383"/>
            <p:cNvSpPr>
              <a:spLocks/>
            </p:cNvSpPr>
            <p:nvPr/>
          </p:nvSpPr>
          <p:spPr bwMode="auto">
            <a:xfrm>
              <a:off x="1722" y="2780"/>
              <a:ext cx="4" cy="58"/>
            </a:xfrm>
            <a:custGeom>
              <a:avLst/>
              <a:gdLst>
                <a:gd name="T0" fmla="*/ 0 w 11"/>
                <a:gd name="T1" fmla="*/ 0 h 174"/>
                <a:gd name="T2" fmla="*/ 0 w 11"/>
                <a:gd name="T3" fmla="*/ 0 h 174"/>
                <a:gd name="T4" fmla="*/ 0 w 11"/>
                <a:gd name="T5" fmla="*/ 0 h 174"/>
                <a:gd name="T6" fmla="*/ 0 w 11"/>
                <a:gd name="T7" fmla="*/ 0 h 174"/>
                <a:gd name="T8" fmla="*/ 0 w 11"/>
                <a:gd name="T9" fmla="*/ 0 h 174"/>
                <a:gd name="T10" fmla="*/ 0 w 11"/>
                <a:gd name="T11" fmla="*/ 0 h 174"/>
                <a:gd name="T12" fmla="*/ 0 w 11"/>
                <a:gd name="T13" fmla="*/ 0 h 174"/>
                <a:gd name="T14" fmla="*/ 0 w 11"/>
                <a:gd name="T15" fmla="*/ 0 h 174"/>
                <a:gd name="T16" fmla="*/ 0 w 11"/>
                <a:gd name="T17" fmla="*/ 0 h 174"/>
                <a:gd name="T18" fmla="*/ 0 w 11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4"/>
                <a:gd name="T32" fmla="*/ 11 w 11"/>
                <a:gd name="T33" fmla="*/ 174 h 17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4">
                  <a:moveTo>
                    <a:pt x="6" y="0"/>
                  </a:moveTo>
                  <a:lnTo>
                    <a:pt x="0" y="6"/>
                  </a:lnTo>
                  <a:lnTo>
                    <a:pt x="0" y="174"/>
                  </a:lnTo>
                  <a:lnTo>
                    <a:pt x="11" y="174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0" name="Freeform 1384"/>
            <p:cNvSpPr>
              <a:spLocks/>
            </p:cNvSpPr>
            <p:nvPr/>
          </p:nvSpPr>
          <p:spPr bwMode="auto">
            <a:xfrm>
              <a:off x="1724" y="2780"/>
              <a:ext cx="19" cy="5"/>
            </a:xfrm>
            <a:custGeom>
              <a:avLst/>
              <a:gdLst>
                <a:gd name="T0" fmla="*/ 0 w 57"/>
                <a:gd name="T1" fmla="*/ 0 h 13"/>
                <a:gd name="T2" fmla="*/ 0 w 57"/>
                <a:gd name="T3" fmla="*/ 0 h 13"/>
                <a:gd name="T4" fmla="*/ 0 w 57"/>
                <a:gd name="T5" fmla="*/ 0 h 13"/>
                <a:gd name="T6" fmla="*/ 0 w 57"/>
                <a:gd name="T7" fmla="*/ 0 h 13"/>
                <a:gd name="T8" fmla="*/ 0 w 57"/>
                <a:gd name="T9" fmla="*/ 0 h 13"/>
                <a:gd name="T10" fmla="*/ 0 w 57"/>
                <a:gd name="T11" fmla="*/ 0 h 13"/>
                <a:gd name="T12" fmla="*/ 0 w 57"/>
                <a:gd name="T13" fmla="*/ 0 h 13"/>
                <a:gd name="T14" fmla="*/ 0 w 57"/>
                <a:gd name="T15" fmla="*/ 0 h 13"/>
                <a:gd name="T16" fmla="*/ 0 w 57"/>
                <a:gd name="T17" fmla="*/ 0 h 13"/>
                <a:gd name="T18" fmla="*/ 0 w 5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7"/>
                <a:gd name="T31" fmla="*/ 0 h 13"/>
                <a:gd name="T32" fmla="*/ 57 w 5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7" h="13">
                  <a:moveTo>
                    <a:pt x="57" y="6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52" y="13"/>
                  </a:lnTo>
                  <a:lnTo>
                    <a:pt x="46" y="6"/>
                  </a:lnTo>
                  <a:lnTo>
                    <a:pt x="57" y="6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1" name="Freeform 1385"/>
            <p:cNvSpPr>
              <a:spLocks/>
            </p:cNvSpPr>
            <p:nvPr/>
          </p:nvSpPr>
          <p:spPr bwMode="auto">
            <a:xfrm>
              <a:off x="1740" y="2782"/>
              <a:ext cx="3" cy="94"/>
            </a:xfrm>
            <a:custGeom>
              <a:avLst/>
              <a:gdLst>
                <a:gd name="T0" fmla="*/ 0 w 11"/>
                <a:gd name="T1" fmla="*/ 0 h 281"/>
                <a:gd name="T2" fmla="*/ 0 w 11"/>
                <a:gd name="T3" fmla="*/ 0 h 281"/>
                <a:gd name="T4" fmla="*/ 0 w 11"/>
                <a:gd name="T5" fmla="*/ 0 h 281"/>
                <a:gd name="T6" fmla="*/ 0 w 11"/>
                <a:gd name="T7" fmla="*/ 0 h 281"/>
                <a:gd name="T8" fmla="*/ 0 w 11"/>
                <a:gd name="T9" fmla="*/ 0 h 281"/>
                <a:gd name="T10" fmla="*/ 0 w 11"/>
                <a:gd name="T11" fmla="*/ 0 h 281"/>
                <a:gd name="T12" fmla="*/ 0 w 11"/>
                <a:gd name="T13" fmla="*/ 0 h 281"/>
                <a:gd name="T14" fmla="*/ 0 w 11"/>
                <a:gd name="T15" fmla="*/ 0 h 281"/>
                <a:gd name="T16" fmla="*/ 0 w 11"/>
                <a:gd name="T17" fmla="*/ 0 h 281"/>
                <a:gd name="T18" fmla="*/ 0 w 11"/>
                <a:gd name="T19" fmla="*/ 0 h 2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81"/>
                <a:gd name="T32" fmla="*/ 11 w 11"/>
                <a:gd name="T33" fmla="*/ 281 h 2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81">
                  <a:moveTo>
                    <a:pt x="10" y="279"/>
                  </a:moveTo>
                  <a:lnTo>
                    <a:pt x="11" y="28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80"/>
                  </a:lnTo>
                  <a:lnTo>
                    <a:pt x="1" y="281"/>
                  </a:lnTo>
                  <a:lnTo>
                    <a:pt x="0" y="280"/>
                  </a:lnTo>
                  <a:lnTo>
                    <a:pt x="1" y="281"/>
                  </a:lnTo>
                  <a:lnTo>
                    <a:pt x="10" y="27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2" name="Freeform 1386"/>
            <p:cNvSpPr>
              <a:spLocks/>
            </p:cNvSpPr>
            <p:nvPr/>
          </p:nvSpPr>
          <p:spPr bwMode="auto">
            <a:xfrm>
              <a:off x="1740" y="2875"/>
              <a:ext cx="28" cy="89"/>
            </a:xfrm>
            <a:custGeom>
              <a:avLst/>
              <a:gdLst>
                <a:gd name="T0" fmla="*/ 0 w 84"/>
                <a:gd name="T1" fmla="*/ 0 h 266"/>
                <a:gd name="T2" fmla="*/ 0 w 84"/>
                <a:gd name="T3" fmla="*/ 0 h 266"/>
                <a:gd name="T4" fmla="*/ 0 w 84"/>
                <a:gd name="T5" fmla="*/ 0 h 266"/>
                <a:gd name="T6" fmla="*/ 0 w 84"/>
                <a:gd name="T7" fmla="*/ 0 h 266"/>
                <a:gd name="T8" fmla="*/ 0 w 84"/>
                <a:gd name="T9" fmla="*/ 0 h 266"/>
                <a:gd name="T10" fmla="*/ 0 w 84"/>
                <a:gd name="T11" fmla="*/ 0 h 266"/>
                <a:gd name="T12" fmla="*/ 0 w 84"/>
                <a:gd name="T13" fmla="*/ 0 h 266"/>
                <a:gd name="T14" fmla="*/ 0 w 84"/>
                <a:gd name="T15" fmla="*/ 0 h 266"/>
                <a:gd name="T16" fmla="*/ 0 w 84"/>
                <a:gd name="T17" fmla="*/ 0 h 266"/>
                <a:gd name="T18" fmla="*/ 0 w 84"/>
                <a:gd name="T19" fmla="*/ 0 h 2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4"/>
                <a:gd name="T31" fmla="*/ 0 h 266"/>
                <a:gd name="T32" fmla="*/ 84 w 84"/>
                <a:gd name="T33" fmla="*/ 266 h 2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4" h="266">
                  <a:moveTo>
                    <a:pt x="78" y="252"/>
                  </a:moveTo>
                  <a:lnTo>
                    <a:pt x="84" y="256"/>
                  </a:lnTo>
                  <a:lnTo>
                    <a:pt x="9" y="0"/>
                  </a:lnTo>
                  <a:lnTo>
                    <a:pt x="0" y="2"/>
                  </a:lnTo>
                  <a:lnTo>
                    <a:pt x="75" y="259"/>
                  </a:lnTo>
                  <a:lnTo>
                    <a:pt x="82" y="263"/>
                  </a:lnTo>
                  <a:lnTo>
                    <a:pt x="75" y="259"/>
                  </a:lnTo>
                  <a:lnTo>
                    <a:pt x="78" y="266"/>
                  </a:lnTo>
                  <a:lnTo>
                    <a:pt x="82" y="263"/>
                  </a:lnTo>
                  <a:lnTo>
                    <a:pt x="78" y="2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3" name="Freeform 1387"/>
            <p:cNvSpPr>
              <a:spLocks/>
            </p:cNvSpPr>
            <p:nvPr/>
          </p:nvSpPr>
          <p:spPr bwMode="auto">
            <a:xfrm>
              <a:off x="1766" y="2929"/>
              <a:ext cx="43" cy="34"/>
            </a:xfrm>
            <a:custGeom>
              <a:avLst/>
              <a:gdLst>
                <a:gd name="T0" fmla="*/ 0 w 129"/>
                <a:gd name="T1" fmla="*/ 0 h 101"/>
                <a:gd name="T2" fmla="*/ 0 w 129"/>
                <a:gd name="T3" fmla="*/ 0 h 101"/>
                <a:gd name="T4" fmla="*/ 0 w 129"/>
                <a:gd name="T5" fmla="*/ 0 h 101"/>
                <a:gd name="T6" fmla="*/ 0 w 129"/>
                <a:gd name="T7" fmla="*/ 0 h 101"/>
                <a:gd name="T8" fmla="*/ 0 w 129"/>
                <a:gd name="T9" fmla="*/ 0 h 101"/>
                <a:gd name="T10" fmla="*/ 0 w 129"/>
                <a:gd name="T11" fmla="*/ 0 h 101"/>
                <a:gd name="T12" fmla="*/ 0 w 129"/>
                <a:gd name="T13" fmla="*/ 0 h 101"/>
                <a:gd name="T14" fmla="*/ 0 w 129"/>
                <a:gd name="T15" fmla="*/ 0 h 101"/>
                <a:gd name="T16" fmla="*/ 0 w 129"/>
                <a:gd name="T17" fmla="*/ 0 h 101"/>
                <a:gd name="T18" fmla="*/ 0 w 129"/>
                <a:gd name="T19" fmla="*/ 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9"/>
                <a:gd name="T31" fmla="*/ 0 h 101"/>
                <a:gd name="T32" fmla="*/ 129 w 129"/>
                <a:gd name="T33" fmla="*/ 101 h 10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9" h="101">
                  <a:moveTo>
                    <a:pt x="129" y="6"/>
                  </a:moveTo>
                  <a:lnTo>
                    <a:pt x="122" y="4"/>
                  </a:lnTo>
                  <a:lnTo>
                    <a:pt x="0" y="90"/>
                  </a:lnTo>
                  <a:lnTo>
                    <a:pt x="4" y="101"/>
                  </a:lnTo>
                  <a:lnTo>
                    <a:pt x="127" y="14"/>
                  </a:lnTo>
                  <a:lnTo>
                    <a:pt x="120" y="11"/>
                  </a:lnTo>
                  <a:lnTo>
                    <a:pt x="129" y="6"/>
                  </a:lnTo>
                  <a:lnTo>
                    <a:pt x="127" y="0"/>
                  </a:lnTo>
                  <a:lnTo>
                    <a:pt x="122" y="4"/>
                  </a:lnTo>
                  <a:lnTo>
                    <a:pt x="1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4" name="Freeform 1388"/>
            <p:cNvSpPr>
              <a:spLocks/>
            </p:cNvSpPr>
            <p:nvPr/>
          </p:nvSpPr>
          <p:spPr bwMode="auto">
            <a:xfrm>
              <a:off x="1806" y="2931"/>
              <a:ext cx="34" cy="68"/>
            </a:xfrm>
            <a:custGeom>
              <a:avLst/>
              <a:gdLst>
                <a:gd name="T0" fmla="*/ 0 w 102"/>
                <a:gd name="T1" fmla="*/ 0 h 202"/>
                <a:gd name="T2" fmla="*/ 0 w 102"/>
                <a:gd name="T3" fmla="*/ 0 h 202"/>
                <a:gd name="T4" fmla="*/ 0 w 102"/>
                <a:gd name="T5" fmla="*/ 0 h 202"/>
                <a:gd name="T6" fmla="*/ 0 w 102"/>
                <a:gd name="T7" fmla="*/ 0 h 202"/>
                <a:gd name="T8" fmla="*/ 0 w 102"/>
                <a:gd name="T9" fmla="*/ 0 h 202"/>
                <a:gd name="T10" fmla="*/ 0 w 102"/>
                <a:gd name="T11" fmla="*/ 0 h 202"/>
                <a:gd name="T12" fmla="*/ 0 w 102"/>
                <a:gd name="T13" fmla="*/ 0 h 202"/>
                <a:gd name="T14" fmla="*/ 0 w 102"/>
                <a:gd name="T15" fmla="*/ 0 h 202"/>
                <a:gd name="T16" fmla="*/ 0 w 102"/>
                <a:gd name="T17" fmla="*/ 0 h 202"/>
                <a:gd name="T18" fmla="*/ 0 w 102"/>
                <a:gd name="T19" fmla="*/ 0 h 202"/>
                <a:gd name="T20" fmla="*/ 0 w 102"/>
                <a:gd name="T21" fmla="*/ 0 h 202"/>
                <a:gd name="T22" fmla="*/ 0 w 102"/>
                <a:gd name="T23" fmla="*/ 0 h 202"/>
                <a:gd name="T24" fmla="*/ 0 w 102"/>
                <a:gd name="T25" fmla="*/ 0 h 202"/>
                <a:gd name="T26" fmla="*/ 0 w 102"/>
                <a:gd name="T27" fmla="*/ 0 h 202"/>
                <a:gd name="T28" fmla="*/ 0 w 102"/>
                <a:gd name="T29" fmla="*/ 0 h 202"/>
                <a:gd name="T30" fmla="*/ 0 w 102"/>
                <a:gd name="T31" fmla="*/ 0 h 202"/>
                <a:gd name="T32" fmla="*/ 0 w 102"/>
                <a:gd name="T33" fmla="*/ 0 h 202"/>
                <a:gd name="T34" fmla="*/ 0 w 102"/>
                <a:gd name="T35" fmla="*/ 0 h 202"/>
                <a:gd name="T36" fmla="*/ 0 w 102"/>
                <a:gd name="T37" fmla="*/ 0 h 202"/>
                <a:gd name="T38" fmla="*/ 0 w 102"/>
                <a:gd name="T39" fmla="*/ 0 h 202"/>
                <a:gd name="T40" fmla="*/ 0 w 102"/>
                <a:gd name="T41" fmla="*/ 0 h 202"/>
                <a:gd name="T42" fmla="*/ 0 w 102"/>
                <a:gd name="T43" fmla="*/ 0 h 202"/>
                <a:gd name="T44" fmla="*/ 0 w 102"/>
                <a:gd name="T45" fmla="*/ 0 h 202"/>
                <a:gd name="T46" fmla="*/ 0 w 102"/>
                <a:gd name="T47" fmla="*/ 0 h 20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2"/>
                <a:gd name="T73" fmla="*/ 0 h 202"/>
                <a:gd name="T74" fmla="*/ 102 w 102"/>
                <a:gd name="T75" fmla="*/ 202 h 20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2" h="202">
                  <a:moveTo>
                    <a:pt x="97" y="202"/>
                  </a:moveTo>
                  <a:lnTo>
                    <a:pt x="99" y="194"/>
                  </a:lnTo>
                  <a:lnTo>
                    <a:pt x="96" y="186"/>
                  </a:lnTo>
                  <a:lnTo>
                    <a:pt x="87" y="167"/>
                  </a:lnTo>
                  <a:lnTo>
                    <a:pt x="73" y="141"/>
                  </a:lnTo>
                  <a:lnTo>
                    <a:pt x="59" y="107"/>
                  </a:lnTo>
                  <a:lnTo>
                    <a:pt x="43" y="74"/>
                  </a:lnTo>
                  <a:lnTo>
                    <a:pt x="28" y="42"/>
                  </a:lnTo>
                  <a:lnTo>
                    <a:pt x="16" y="17"/>
                  </a:lnTo>
                  <a:lnTo>
                    <a:pt x="9" y="0"/>
                  </a:lnTo>
                  <a:lnTo>
                    <a:pt x="0" y="5"/>
                  </a:lnTo>
                  <a:lnTo>
                    <a:pt x="7" y="22"/>
                  </a:lnTo>
                  <a:lnTo>
                    <a:pt x="19" y="47"/>
                  </a:lnTo>
                  <a:lnTo>
                    <a:pt x="34" y="79"/>
                  </a:lnTo>
                  <a:lnTo>
                    <a:pt x="50" y="112"/>
                  </a:lnTo>
                  <a:lnTo>
                    <a:pt x="64" y="146"/>
                  </a:lnTo>
                  <a:lnTo>
                    <a:pt x="78" y="172"/>
                  </a:lnTo>
                  <a:lnTo>
                    <a:pt x="87" y="192"/>
                  </a:lnTo>
                  <a:lnTo>
                    <a:pt x="90" y="199"/>
                  </a:lnTo>
                  <a:lnTo>
                    <a:pt x="93" y="192"/>
                  </a:lnTo>
                  <a:lnTo>
                    <a:pt x="97" y="202"/>
                  </a:lnTo>
                  <a:lnTo>
                    <a:pt x="102" y="198"/>
                  </a:lnTo>
                  <a:lnTo>
                    <a:pt x="99" y="194"/>
                  </a:lnTo>
                  <a:lnTo>
                    <a:pt x="97" y="20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5" name="Freeform 1389"/>
            <p:cNvSpPr>
              <a:spLocks/>
            </p:cNvSpPr>
            <p:nvPr/>
          </p:nvSpPr>
          <p:spPr bwMode="auto">
            <a:xfrm>
              <a:off x="1790" y="2979"/>
              <a:ext cx="48" cy="29"/>
            </a:xfrm>
            <a:custGeom>
              <a:avLst/>
              <a:gdLst>
                <a:gd name="T0" fmla="*/ 0 w 146"/>
                <a:gd name="T1" fmla="*/ 0 h 87"/>
                <a:gd name="T2" fmla="*/ 0 w 146"/>
                <a:gd name="T3" fmla="*/ 0 h 87"/>
                <a:gd name="T4" fmla="*/ 0 w 146"/>
                <a:gd name="T5" fmla="*/ 0 h 87"/>
                <a:gd name="T6" fmla="*/ 0 w 146"/>
                <a:gd name="T7" fmla="*/ 0 h 87"/>
                <a:gd name="T8" fmla="*/ 0 w 146"/>
                <a:gd name="T9" fmla="*/ 0 h 87"/>
                <a:gd name="T10" fmla="*/ 0 w 146"/>
                <a:gd name="T11" fmla="*/ 0 h 87"/>
                <a:gd name="T12" fmla="*/ 0 w 146"/>
                <a:gd name="T13" fmla="*/ 0 h 87"/>
                <a:gd name="T14" fmla="*/ 0 w 146"/>
                <a:gd name="T15" fmla="*/ 0 h 87"/>
                <a:gd name="T16" fmla="*/ 0 w 146"/>
                <a:gd name="T17" fmla="*/ 0 h 87"/>
                <a:gd name="T18" fmla="*/ 0 w 146"/>
                <a:gd name="T19" fmla="*/ 0 h 87"/>
                <a:gd name="T20" fmla="*/ 0 w 146"/>
                <a:gd name="T21" fmla="*/ 0 h 87"/>
                <a:gd name="T22" fmla="*/ 0 w 146"/>
                <a:gd name="T23" fmla="*/ 0 h 87"/>
                <a:gd name="T24" fmla="*/ 0 w 146"/>
                <a:gd name="T25" fmla="*/ 0 h 87"/>
                <a:gd name="T26" fmla="*/ 0 w 146"/>
                <a:gd name="T27" fmla="*/ 0 h 87"/>
                <a:gd name="T28" fmla="*/ 0 w 146"/>
                <a:gd name="T29" fmla="*/ 0 h 87"/>
                <a:gd name="T30" fmla="*/ 0 w 146"/>
                <a:gd name="T31" fmla="*/ 0 h 87"/>
                <a:gd name="T32" fmla="*/ 0 w 146"/>
                <a:gd name="T33" fmla="*/ 0 h 87"/>
                <a:gd name="T34" fmla="*/ 0 w 146"/>
                <a:gd name="T35" fmla="*/ 0 h 87"/>
                <a:gd name="T36" fmla="*/ 0 w 146"/>
                <a:gd name="T37" fmla="*/ 0 h 87"/>
                <a:gd name="T38" fmla="*/ 0 w 146"/>
                <a:gd name="T39" fmla="*/ 0 h 87"/>
                <a:gd name="T40" fmla="*/ 0 w 146"/>
                <a:gd name="T41" fmla="*/ 0 h 87"/>
                <a:gd name="T42" fmla="*/ 0 w 146"/>
                <a:gd name="T43" fmla="*/ 0 h 87"/>
                <a:gd name="T44" fmla="*/ 0 w 146"/>
                <a:gd name="T45" fmla="*/ 0 h 87"/>
                <a:gd name="T46" fmla="*/ 0 w 146"/>
                <a:gd name="T47" fmla="*/ 0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46"/>
                <a:gd name="T73" fmla="*/ 0 h 87"/>
                <a:gd name="T74" fmla="*/ 146 w 146"/>
                <a:gd name="T75" fmla="*/ 87 h 8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46" h="87">
                  <a:moveTo>
                    <a:pt x="6" y="14"/>
                  </a:moveTo>
                  <a:lnTo>
                    <a:pt x="0" y="11"/>
                  </a:lnTo>
                  <a:lnTo>
                    <a:pt x="21" y="46"/>
                  </a:lnTo>
                  <a:lnTo>
                    <a:pt x="41" y="67"/>
                  </a:lnTo>
                  <a:lnTo>
                    <a:pt x="63" y="81"/>
                  </a:lnTo>
                  <a:lnTo>
                    <a:pt x="83" y="87"/>
                  </a:lnTo>
                  <a:lnTo>
                    <a:pt x="101" y="83"/>
                  </a:lnTo>
                  <a:lnTo>
                    <a:pt x="117" y="76"/>
                  </a:lnTo>
                  <a:lnTo>
                    <a:pt x="133" y="69"/>
                  </a:lnTo>
                  <a:lnTo>
                    <a:pt x="146" y="60"/>
                  </a:lnTo>
                  <a:lnTo>
                    <a:pt x="142" y="50"/>
                  </a:lnTo>
                  <a:lnTo>
                    <a:pt x="128" y="59"/>
                  </a:lnTo>
                  <a:lnTo>
                    <a:pt x="115" y="66"/>
                  </a:lnTo>
                  <a:lnTo>
                    <a:pt x="99" y="73"/>
                  </a:lnTo>
                  <a:lnTo>
                    <a:pt x="83" y="74"/>
                  </a:lnTo>
                  <a:lnTo>
                    <a:pt x="65" y="71"/>
                  </a:lnTo>
                  <a:lnTo>
                    <a:pt x="48" y="60"/>
                  </a:lnTo>
                  <a:lnTo>
                    <a:pt x="28" y="38"/>
                  </a:lnTo>
                  <a:lnTo>
                    <a:pt x="9" y="6"/>
                  </a:lnTo>
                  <a:lnTo>
                    <a:pt x="2" y="4"/>
                  </a:lnTo>
                  <a:lnTo>
                    <a:pt x="9" y="6"/>
                  </a:lnTo>
                  <a:lnTo>
                    <a:pt x="5" y="0"/>
                  </a:lnTo>
                  <a:lnTo>
                    <a:pt x="2" y="4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6" name="Freeform 1390"/>
            <p:cNvSpPr>
              <a:spLocks/>
            </p:cNvSpPr>
            <p:nvPr/>
          </p:nvSpPr>
          <p:spPr bwMode="auto">
            <a:xfrm>
              <a:off x="1761" y="2980"/>
              <a:ext cx="31" cy="24"/>
            </a:xfrm>
            <a:custGeom>
              <a:avLst/>
              <a:gdLst>
                <a:gd name="T0" fmla="*/ 0 w 93"/>
                <a:gd name="T1" fmla="*/ 0 h 71"/>
                <a:gd name="T2" fmla="*/ 0 w 93"/>
                <a:gd name="T3" fmla="*/ 0 h 71"/>
                <a:gd name="T4" fmla="*/ 0 w 93"/>
                <a:gd name="T5" fmla="*/ 0 h 71"/>
                <a:gd name="T6" fmla="*/ 0 w 93"/>
                <a:gd name="T7" fmla="*/ 0 h 71"/>
                <a:gd name="T8" fmla="*/ 0 w 93"/>
                <a:gd name="T9" fmla="*/ 0 h 71"/>
                <a:gd name="T10" fmla="*/ 0 w 93"/>
                <a:gd name="T11" fmla="*/ 0 h 71"/>
                <a:gd name="T12" fmla="*/ 0 w 93"/>
                <a:gd name="T13" fmla="*/ 0 h 71"/>
                <a:gd name="T14" fmla="*/ 0 w 93"/>
                <a:gd name="T15" fmla="*/ 0 h 71"/>
                <a:gd name="T16" fmla="*/ 0 w 93"/>
                <a:gd name="T17" fmla="*/ 0 h 71"/>
                <a:gd name="T18" fmla="*/ 0 w 93"/>
                <a:gd name="T19" fmla="*/ 0 h 71"/>
                <a:gd name="T20" fmla="*/ 0 w 93"/>
                <a:gd name="T21" fmla="*/ 0 h 71"/>
                <a:gd name="T22" fmla="*/ 0 w 93"/>
                <a:gd name="T23" fmla="*/ 0 h 71"/>
                <a:gd name="T24" fmla="*/ 0 w 93"/>
                <a:gd name="T25" fmla="*/ 0 h 71"/>
                <a:gd name="T26" fmla="*/ 0 w 93"/>
                <a:gd name="T27" fmla="*/ 0 h 71"/>
                <a:gd name="T28" fmla="*/ 0 w 93"/>
                <a:gd name="T29" fmla="*/ 0 h 71"/>
                <a:gd name="T30" fmla="*/ 0 w 93"/>
                <a:gd name="T31" fmla="*/ 0 h 71"/>
                <a:gd name="T32" fmla="*/ 0 w 93"/>
                <a:gd name="T33" fmla="*/ 0 h 71"/>
                <a:gd name="T34" fmla="*/ 0 w 93"/>
                <a:gd name="T35" fmla="*/ 0 h 71"/>
                <a:gd name="T36" fmla="*/ 0 w 93"/>
                <a:gd name="T37" fmla="*/ 0 h 71"/>
                <a:gd name="T38" fmla="*/ 0 w 93"/>
                <a:gd name="T39" fmla="*/ 0 h 71"/>
                <a:gd name="T40" fmla="*/ 0 w 93"/>
                <a:gd name="T41" fmla="*/ 0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3"/>
                <a:gd name="T64" fmla="*/ 0 h 71"/>
                <a:gd name="T65" fmla="*/ 93 w 93"/>
                <a:gd name="T66" fmla="*/ 71 h 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3" h="71">
                  <a:moveTo>
                    <a:pt x="4" y="71"/>
                  </a:moveTo>
                  <a:lnTo>
                    <a:pt x="4" y="71"/>
                  </a:lnTo>
                  <a:lnTo>
                    <a:pt x="13" y="66"/>
                  </a:lnTo>
                  <a:lnTo>
                    <a:pt x="24" y="60"/>
                  </a:lnTo>
                  <a:lnTo>
                    <a:pt x="36" y="52"/>
                  </a:lnTo>
                  <a:lnTo>
                    <a:pt x="48" y="43"/>
                  </a:lnTo>
                  <a:lnTo>
                    <a:pt x="61" y="34"/>
                  </a:lnTo>
                  <a:lnTo>
                    <a:pt x="72" y="25"/>
                  </a:lnTo>
                  <a:lnTo>
                    <a:pt x="83" y="18"/>
                  </a:lnTo>
                  <a:lnTo>
                    <a:pt x="93" y="10"/>
                  </a:lnTo>
                  <a:lnTo>
                    <a:pt x="89" y="0"/>
                  </a:lnTo>
                  <a:lnTo>
                    <a:pt x="79" y="7"/>
                  </a:lnTo>
                  <a:lnTo>
                    <a:pt x="68" y="15"/>
                  </a:lnTo>
                  <a:lnTo>
                    <a:pt x="56" y="24"/>
                  </a:lnTo>
                  <a:lnTo>
                    <a:pt x="44" y="33"/>
                  </a:lnTo>
                  <a:lnTo>
                    <a:pt x="31" y="42"/>
                  </a:lnTo>
                  <a:lnTo>
                    <a:pt x="19" y="49"/>
                  </a:lnTo>
                  <a:lnTo>
                    <a:pt x="9" y="56"/>
                  </a:lnTo>
                  <a:lnTo>
                    <a:pt x="0" y="61"/>
                  </a:lnTo>
                  <a:lnTo>
                    <a:pt x="4" y="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7" name="Freeform 1391"/>
            <p:cNvSpPr>
              <a:spLocks/>
            </p:cNvSpPr>
            <p:nvPr/>
          </p:nvSpPr>
          <p:spPr bwMode="auto">
            <a:xfrm>
              <a:off x="1738" y="2996"/>
              <a:ext cx="24" cy="12"/>
            </a:xfrm>
            <a:custGeom>
              <a:avLst/>
              <a:gdLst>
                <a:gd name="T0" fmla="*/ 0 w 72"/>
                <a:gd name="T1" fmla="*/ 0 h 35"/>
                <a:gd name="T2" fmla="*/ 0 w 72"/>
                <a:gd name="T3" fmla="*/ 0 h 35"/>
                <a:gd name="T4" fmla="*/ 0 w 72"/>
                <a:gd name="T5" fmla="*/ 0 h 35"/>
                <a:gd name="T6" fmla="*/ 0 w 72"/>
                <a:gd name="T7" fmla="*/ 0 h 35"/>
                <a:gd name="T8" fmla="*/ 0 w 72"/>
                <a:gd name="T9" fmla="*/ 0 h 35"/>
                <a:gd name="T10" fmla="*/ 0 w 72"/>
                <a:gd name="T11" fmla="*/ 0 h 35"/>
                <a:gd name="T12" fmla="*/ 0 w 72"/>
                <a:gd name="T13" fmla="*/ 0 h 35"/>
                <a:gd name="T14" fmla="*/ 0 w 72"/>
                <a:gd name="T15" fmla="*/ 0 h 35"/>
                <a:gd name="T16" fmla="*/ 0 w 72"/>
                <a:gd name="T17" fmla="*/ 0 h 35"/>
                <a:gd name="T18" fmla="*/ 0 w 72"/>
                <a:gd name="T19" fmla="*/ 0 h 35"/>
                <a:gd name="T20" fmla="*/ 0 w 72"/>
                <a:gd name="T21" fmla="*/ 0 h 35"/>
                <a:gd name="T22" fmla="*/ 0 w 72"/>
                <a:gd name="T23" fmla="*/ 0 h 35"/>
                <a:gd name="T24" fmla="*/ 0 w 72"/>
                <a:gd name="T25" fmla="*/ 0 h 35"/>
                <a:gd name="T26" fmla="*/ 0 w 72"/>
                <a:gd name="T27" fmla="*/ 0 h 35"/>
                <a:gd name="T28" fmla="*/ 0 w 72"/>
                <a:gd name="T29" fmla="*/ 0 h 35"/>
                <a:gd name="T30" fmla="*/ 0 w 72"/>
                <a:gd name="T31" fmla="*/ 0 h 35"/>
                <a:gd name="T32" fmla="*/ 0 w 72"/>
                <a:gd name="T33" fmla="*/ 0 h 35"/>
                <a:gd name="T34" fmla="*/ 0 w 72"/>
                <a:gd name="T35" fmla="*/ 0 h 35"/>
                <a:gd name="T36" fmla="*/ 0 w 72"/>
                <a:gd name="T37" fmla="*/ 0 h 35"/>
                <a:gd name="T38" fmla="*/ 0 w 72"/>
                <a:gd name="T39" fmla="*/ 0 h 35"/>
                <a:gd name="T40" fmla="*/ 0 w 72"/>
                <a:gd name="T41" fmla="*/ 0 h 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2"/>
                <a:gd name="T64" fmla="*/ 0 h 35"/>
                <a:gd name="T65" fmla="*/ 72 w 72"/>
                <a:gd name="T66" fmla="*/ 35 h 3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2" h="35">
                  <a:moveTo>
                    <a:pt x="0" y="3"/>
                  </a:moveTo>
                  <a:lnTo>
                    <a:pt x="0" y="3"/>
                  </a:lnTo>
                  <a:lnTo>
                    <a:pt x="6" y="17"/>
                  </a:lnTo>
                  <a:lnTo>
                    <a:pt x="14" y="27"/>
                  </a:lnTo>
                  <a:lnTo>
                    <a:pt x="24" y="32"/>
                  </a:lnTo>
                  <a:lnTo>
                    <a:pt x="34" y="35"/>
                  </a:lnTo>
                  <a:lnTo>
                    <a:pt x="43" y="34"/>
                  </a:lnTo>
                  <a:lnTo>
                    <a:pt x="53" y="31"/>
                  </a:lnTo>
                  <a:lnTo>
                    <a:pt x="62" y="27"/>
                  </a:lnTo>
                  <a:lnTo>
                    <a:pt x="72" y="22"/>
                  </a:lnTo>
                  <a:lnTo>
                    <a:pt x="68" y="12"/>
                  </a:lnTo>
                  <a:lnTo>
                    <a:pt x="60" y="17"/>
                  </a:lnTo>
                  <a:lnTo>
                    <a:pt x="51" y="21"/>
                  </a:lnTo>
                  <a:lnTo>
                    <a:pt x="43" y="23"/>
                  </a:lnTo>
                  <a:lnTo>
                    <a:pt x="34" y="25"/>
                  </a:lnTo>
                  <a:lnTo>
                    <a:pt x="26" y="22"/>
                  </a:lnTo>
                  <a:lnTo>
                    <a:pt x="21" y="20"/>
                  </a:lnTo>
                  <a:lnTo>
                    <a:pt x="15" y="12"/>
                  </a:lnTo>
                  <a:lnTo>
                    <a:pt x="9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8" name="Freeform 1392"/>
            <p:cNvSpPr>
              <a:spLocks/>
            </p:cNvSpPr>
            <p:nvPr/>
          </p:nvSpPr>
          <p:spPr bwMode="auto">
            <a:xfrm>
              <a:off x="1714" y="2926"/>
              <a:ext cx="27" cy="71"/>
            </a:xfrm>
            <a:custGeom>
              <a:avLst/>
              <a:gdLst>
                <a:gd name="T0" fmla="*/ 0 w 82"/>
                <a:gd name="T1" fmla="*/ 0 h 214"/>
                <a:gd name="T2" fmla="*/ 0 w 82"/>
                <a:gd name="T3" fmla="*/ 0 h 214"/>
                <a:gd name="T4" fmla="*/ 0 w 82"/>
                <a:gd name="T5" fmla="*/ 0 h 214"/>
                <a:gd name="T6" fmla="*/ 0 w 82"/>
                <a:gd name="T7" fmla="*/ 0 h 214"/>
                <a:gd name="T8" fmla="*/ 0 w 82"/>
                <a:gd name="T9" fmla="*/ 0 h 214"/>
                <a:gd name="T10" fmla="*/ 0 w 82"/>
                <a:gd name="T11" fmla="*/ 0 h 214"/>
                <a:gd name="T12" fmla="*/ 0 w 82"/>
                <a:gd name="T13" fmla="*/ 0 h 214"/>
                <a:gd name="T14" fmla="*/ 0 w 82"/>
                <a:gd name="T15" fmla="*/ 0 h 214"/>
                <a:gd name="T16" fmla="*/ 0 w 82"/>
                <a:gd name="T17" fmla="*/ 0 h 214"/>
                <a:gd name="T18" fmla="*/ 0 w 82"/>
                <a:gd name="T19" fmla="*/ 0 h 214"/>
                <a:gd name="T20" fmla="*/ 0 w 82"/>
                <a:gd name="T21" fmla="*/ 0 h 214"/>
                <a:gd name="T22" fmla="*/ 0 w 82"/>
                <a:gd name="T23" fmla="*/ 0 h 214"/>
                <a:gd name="T24" fmla="*/ 0 w 82"/>
                <a:gd name="T25" fmla="*/ 0 h 214"/>
                <a:gd name="T26" fmla="*/ 0 w 82"/>
                <a:gd name="T27" fmla="*/ 0 h 214"/>
                <a:gd name="T28" fmla="*/ 0 w 82"/>
                <a:gd name="T29" fmla="*/ 0 h 214"/>
                <a:gd name="T30" fmla="*/ 0 w 82"/>
                <a:gd name="T31" fmla="*/ 0 h 214"/>
                <a:gd name="T32" fmla="*/ 0 w 82"/>
                <a:gd name="T33" fmla="*/ 0 h 214"/>
                <a:gd name="T34" fmla="*/ 0 w 82"/>
                <a:gd name="T35" fmla="*/ 0 h 214"/>
                <a:gd name="T36" fmla="*/ 0 w 82"/>
                <a:gd name="T37" fmla="*/ 0 h 214"/>
                <a:gd name="T38" fmla="*/ 0 w 82"/>
                <a:gd name="T39" fmla="*/ 0 h 214"/>
                <a:gd name="T40" fmla="*/ 0 w 82"/>
                <a:gd name="T41" fmla="*/ 0 h 214"/>
                <a:gd name="T42" fmla="*/ 0 w 82"/>
                <a:gd name="T43" fmla="*/ 0 h 214"/>
                <a:gd name="T44" fmla="*/ 0 w 82"/>
                <a:gd name="T45" fmla="*/ 0 h 214"/>
                <a:gd name="T46" fmla="*/ 0 w 82"/>
                <a:gd name="T47" fmla="*/ 0 h 2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"/>
                <a:gd name="T73" fmla="*/ 0 h 214"/>
                <a:gd name="T74" fmla="*/ 82 w 82"/>
                <a:gd name="T75" fmla="*/ 214 h 21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" h="214">
                  <a:moveTo>
                    <a:pt x="5" y="12"/>
                  </a:moveTo>
                  <a:lnTo>
                    <a:pt x="0" y="7"/>
                  </a:lnTo>
                  <a:lnTo>
                    <a:pt x="2" y="15"/>
                  </a:lnTo>
                  <a:lnTo>
                    <a:pt x="9" y="34"/>
                  </a:lnTo>
                  <a:lnTo>
                    <a:pt x="19" y="62"/>
                  </a:lnTo>
                  <a:lnTo>
                    <a:pt x="32" y="95"/>
                  </a:lnTo>
                  <a:lnTo>
                    <a:pt x="44" y="131"/>
                  </a:lnTo>
                  <a:lnTo>
                    <a:pt x="56" y="165"/>
                  </a:lnTo>
                  <a:lnTo>
                    <a:pt x="67" y="194"/>
                  </a:lnTo>
                  <a:lnTo>
                    <a:pt x="73" y="214"/>
                  </a:lnTo>
                  <a:lnTo>
                    <a:pt x="82" y="211"/>
                  </a:lnTo>
                  <a:lnTo>
                    <a:pt x="76" y="191"/>
                  </a:lnTo>
                  <a:lnTo>
                    <a:pt x="65" y="163"/>
                  </a:lnTo>
                  <a:lnTo>
                    <a:pt x="53" y="128"/>
                  </a:lnTo>
                  <a:lnTo>
                    <a:pt x="41" y="93"/>
                  </a:lnTo>
                  <a:lnTo>
                    <a:pt x="28" y="60"/>
                  </a:lnTo>
                  <a:lnTo>
                    <a:pt x="18" y="31"/>
                  </a:lnTo>
                  <a:lnTo>
                    <a:pt x="11" y="12"/>
                  </a:lnTo>
                  <a:lnTo>
                    <a:pt x="9" y="5"/>
                  </a:lnTo>
                  <a:lnTo>
                    <a:pt x="5" y="0"/>
                  </a:lnTo>
                  <a:lnTo>
                    <a:pt x="9" y="5"/>
                  </a:lnTo>
                  <a:lnTo>
                    <a:pt x="8" y="0"/>
                  </a:lnTo>
                  <a:lnTo>
                    <a:pt x="5" y="0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9" name="Freeform 1393"/>
            <p:cNvSpPr>
              <a:spLocks/>
            </p:cNvSpPr>
            <p:nvPr/>
          </p:nvSpPr>
          <p:spPr bwMode="auto">
            <a:xfrm>
              <a:off x="1679" y="2926"/>
              <a:ext cx="36" cy="4"/>
            </a:xfrm>
            <a:custGeom>
              <a:avLst/>
              <a:gdLst>
                <a:gd name="T0" fmla="*/ 0 w 110"/>
                <a:gd name="T1" fmla="*/ 0 h 12"/>
                <a:gd name="T2" fmla="*/ 0 w 110"/>
                <a:gd name="T3" fmla="*/ 0 h 12"/>
                <a:gd name="T4" fmla="*/ 0 w 110"/>
                <a:gd name="T5" fmla="*/ 0 h 12"/>
                <a:gd name="T6" fmla="*/ 0 w 110"/>
                <a:gd name="T7" fmla="*/ 0 h 12"/>
                <a:gd name="T8" fmla="*/ 0 w 110"/>
                <a:gd name="T9" fmla="*/ 0 h 12"/>
                <a:gd name="T10" fmla="*/ 0 w 110"/>
                <a:gd name="T11" fmla="*/ 0 h 12"/>
                <a:gd name="T12" fmla="*/ 0 w 110"/>
                <a:gd name="T13" fmla="*/ 0 h 12"/>
                <a:gd name="T14" fmla="*/ 0 w 110"/>
                <a:gd name="T15" fmla="*/ 0 h 12"/>
                <a:gd name="T16" fmla="*/ 0 w 110"/>
                <a:gd name="T17" fmla="*/ 0 h 12"/>
                <a:gd name="T18" fmla="*/ 0 w 110"/>
                <a:gd name="T19" fmla="*/ 0 h 12"/>
                <a:gd name="T20" fmla="*/ 0 w 110"/>
                <a:gd name="T21" fmla="*/ 0 h 12"/>
                <a:gd name="T22" fmla="*/ 0 w 110"/>
                <a:gd name="T23" fmla="*/ 0 h 12"/>
                <a:gd name="T24" fmla="*/ 0 w 110"/>
                <a:gd name="T25" fmla="*/ 0 h 12"/>
                <a:gd name="T26" fmla="*/ 0 w 110"/>
                <a:gd name="T27" fmla="*/ 0 h 12"/>
                <a:gd name="T28" fmla="*/ 0 w 110"/>
                <a:gd name="T29" fmla="*/ 0 h 12"/>
                <a:gd name="T30" fmla="*/ 0 w 110"/>
                <a:gd name="T31" fmla="*/ 0 h 12"/>
                <a:gd name="T32" fmla="*/ 0 w 110"/>
                <a:gd name="T33" fmla="*/ 0 h 12"/>
                <a:gd name="T34" fmla="*/ 0 w 110"/>
                <a:gd name="T35" fmla="*/ 0 h 12"/>
                <a:gd name="T36" fmla="*/ 0 w 110"/>
                <a:gd name="T37" fmla="*/ 0 h 12"/>
                <a:gd name="T38" fmla="*/ 0 w 110"/>
                <a:gd name="T39" fmla="*/ 0 h 12"/>
                <a:gd name="T40" fmla="*/ 0 w 110"/>
                <a:gd name="T41" fmla="*/ 0 h 12"/>
                <a:gd name="T42" fmla="*/ 0 w 110"/>
                <a:gd name="T43" fmla="*/ 0 h 12"/>
                <a:gd name="T44" fmla="*/ 0 w 110"/>
                <a:gd name="T45" fmla="*/ 0 h 12"/>
                <a:gd name="T46" fmla="*/ 0 w 110"/>
                <a:gd name="T47" fmla="*/ 0 h 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0"/>
                <a:gd name="T73" fmla="*/ 0 h 12"/>
                <a:gd name="T74" fmla="*/ 110 w 110"/>
                <a:gd name="T75" fmla="*/ 12 h 1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0" h="12">
                  <a:moveTo>
                    <a:pt x="12" y="5"/>
                  </a:moveTo>
                  <a:lnTo>
                    <a:pt x="7" y="12"/>
                  </a:lnTo>
                  <a:lnTo>
                    <a:pt x="11" y="12"/>
                  </a:lnTo>
                  <a:lnTo>
                    <a:pt x="18" y="12"/>
                  </a:lnTo>
                  <a:lnTo>
                    <a:pt x="31" y="12"/>
                  </a:lnTo>
                  <a:lnTo>
                    <a:pt x="47" y="12"/>
                  </a:lnTo>
                  <a:lnTo>
                    <a:pt x="62" y="12"/>
                  </a:lnTo>
                  <a:lnTo>
                    <a:pt x="80" y="12"/>
                  </a:lnTo>
                  <a:lnTo>
                    <a:pt x="96" y="12"/>
                  </a:lnTo>
                  <a:lnTo>
                    <a:pt x="110" y="12"/>
                  </a:lnTo>
                  <a:lnTo>
                    <a:pt x="110" y="0"/>
                  </a:lnTo>
                  <a:lnTo>
                    <a:pt x="96" y="0"/>
                  </a:lnTo>
                  <a:lnTo>
                    <a:pt x="80" y="0"/>
                  </a:lnTo>
                  <a:lnTo>
                    <a:pt x="62" y="0"/>
                  </a:lnTo>
                  <a:lnTo>
                    <a:pt x="47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7"/>
                  </a:lnTo>
                  <a:lnTo>
                    <a:pt x="7" y="0"/>
                  </a:lnTo>
                  <a:lnTo>
                    <a:pt x="0" y="1"/>
                  </a:lnTo>
                  <a:lnTo>
                    <a:pt x="3" y="7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0" name="Freeform 1394"/>
            <p:cNvSpPr>
              <a:spLocks/>
            </p:cNvSpPr>
            <p:nvPr/>
          </p:nvSpPr>
          <p:spPr bwMode="auto">
            <a:xfrm>
              <a:off x="1680" y="2928"/>
              <a:ext cx="25" cy="79"/>
            </a:xfrm>
            <a:custGeom>
              <a:avLst/>
              <a:gdLst>
                <a:gd name="T0" fmla="*/ 0 w 75"/>
                <a:gd name="T1" fmla="*/ 0 h 238"/>
                <a:gd name="T2" fmla="*/ 0 w 75"/>
                <a:gd name="T3" fmla="*/ 0 h 238"/>
                <a:gd name="T4" fmla="*/ 0 w 75"/>
                <a:gd name="T5" fmla="*/ 0 h 238"/>
                <a:gd name="T6" fmla="*/ 0 w 75"/>
                <a:gd name="T7" fmla="*/ 0 h 238"/>
                <a:gd name="T8" fmla="*/ 0 w 75"/>
                <a:gd name="T9" fmla="*/ 0 h 238"/>
                <a:gd name="T10" fmla="*/ 0 w 75"/>
                <a:gd name="T11" fmla="*/ 0 h 238"/>
                <a:gd name="T12" fmla="*/ 0 w 75"/>
                <a:gd name="T13" fmla="*/ 0 h 238"/>
                <a:gd name="T14" fmla="*/ 0 w 75"/>
                <a:gd name="T15" fmla="*/ 0 h 238"/>
                <a:gd name="T16" fmla="*/ 0 w 75"/>
                <a:gd name="T17" fmla="*/ 0 h 238"/>
                <a:gd name="T18" fmla="*/ 0 w 75"/>
                <a:gd name="T19" fmla="*/ 0 h 238"/>
                <a:gd name="T20" fmla="*/ 0 w 75"/>
                <a:gd name="T21" fmla="*/ 0 h 238"/>
                <a:gd name="T22" fmla="*/ 0 w 75"/>
                <a:gd name="T23" fmla="*/ 0 h 238"/>
                <a:gd name="T24" fmla="*/ 0 w 75"/>
                <a:gd name="T25" fmla="*/ 0 h 238"/>
                <a:gd name="T26" fmla="*/ 0 w 75"/>
                <a:gd name="T27" fmla="*/ 0 h 238"/>
                <a:gd name="T28" fmla="*/ 0 w 75"/>
                <a:gd name="T29" fmla="*/ 0 h 238"/>
                <a:gd name="T30" fmla="*/ 0 w 75"/>
                <a:gd name="T31" fmla="*/ 0 h 238"/>
                <a:gd name="T32" fmla="*/ 0 w 75"/>
                <a:gd name="T33" fmla="*/ 0 h 238"/>
                <a:gd name="T34" fmla="*/ 0 w 75"/>
                <a:gd name="T35" fmla="*/ 0 h 238"/>
                <a:gd name="T36" fmla="*/ 0 w 75"/>
                <a:gd name="T37" fmla="*/ 0 h 238"/>
                <a:gd name="T38" fmla="*/ 0 w 75"/>
                <a:gd name="T39" fmla="*/ 0 h 238"/>
                <a:gd name="T40" fmla="*/ 0 w 75"/>
                <a:gd name="T41" fmla="*/ 0 h 238"/>
                <a:gd name="T42" fmla="*/ 0 w 75"/>
                <a:gd name="T43" fmla="*/ 0 h 238"/>
                <a:gd name="T44" fmla="*/ 0 w 75"/>
                <a:gd name="T45" fmla="*/ 0 h 238"/>
                <a:gd name="T46" fmla="*/ 0 w 75"/>
                <a:gd name="T47" fmla="*/ 0 h 2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5"/>
                <a:gd name="T73" fmla="*/ 0 h 238"/>
                <a:gd name="T74" fmla="*/ 75 w 75"/>
                <a:gd name="T75" fmla="*/ 238 h 23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5" h="238">
                  <a:moveTo>
                    <a:pt x="68" y="237"/>
                  </a:moveTo>
                  <a:lnTo>
                    <a:pt x="73" y="231"/>
                  </a:lnTo>
                  <a:lnTo>
                    <a:pt x="71" y="222"/>
                  </a:lnTo>
                  <a:lnTo>
                    <a:pt x="64" y="200"/>
                  </a:lnTo>
                  <a:lnTo>
                    <a:pt x="55" y="167"/>
                  </a:lnTo>
                  <a:lnTo>
                    <a:pt x="45" y="129"/>
                  </a:lnTo>
                  <a:lnTo>
                    <a:pt x="33" y="89"/>
                  </a:lnTo>
                  <a:lnTo>
                    <a:pt x="22" y="52"/>
                  </a:lnTo>
                  <a:lnTo>
                    <a:pt x="14" y="20"/>
                  </a:lnTo>
                  <a:lnTo>
                    <a:pt x="9" y="0"/>
                  </a:lnTo>
                  <a:lnTo>
                    <a:pt x="0" y="2"/>
                  </a:lnTo>
                  <a:lnTo>
                    <a:pt x="5" y="23"/>
                  </a:lnTo>
                  <a:lnTo>
                    <a:pt x="13" y="55"/>
                  </a:lnTo>
                  <a:lnTo>
                    <a:pt x="24" y="92"/>
                  </a:lnTo>
                  <a:lnTo>
                    <a:pt x="36" y="131"/>
                  </a:lnTo>
                  <a:lnTo>
                    <a:pt x="46" y="169"/>
                  </a:lnTo>
                  <a:lnTo>
                    <a:pt x="55" y="203"/>
                  </a:lnTo>
                  <a:lnTo>
                    <a:pt x="62" y="224"/>
                  </a:lnTo>
                  <a:lnTo>
                    <a:pt x="64" y="233"/>
                  </a:lnTo>
                  <a:lnTo>
                    <a:pt x="68" y="227"/>
                  </a:lnTo>
                  <a:lnTo>
                    <a:pt x="68" y="238"/>
                  </a:lnTo>
                  <a:lnTo>
                    <a:pt x="75" y="237"/>
                  </a:lnTo>
                  <a:lnTo>
                    <a:pt x="73" y="231"/>
                  </a:lnTo>
                  <a:lnTo>
                    <a:pt x="68" y="2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1" name="Freeform 1395"/>
            <p:cNvSpPr>
              <a:spLocks/>
            </p:cNvSpPr>
            <p:nvPr/>
          </p:nvSpPr>
          <p:spPr bwMode="auto">
            <a:xfrm>
              <a:off x="1622" y="3003"/>
              <a:ext cx="80" cy="5"/>
            </a:xfrm>
            <a:custGeom>
              <a:avLst/>
              <a:gdLst>
                <a:gd name="T0" fmla="*/ 0 w 241"/>
                <a:gd name="T1" fmla="*/ 0 h 15"/>
                <a:gd name="T2" fmla="*/ 0 w 241"/>
                <a:gd name="T3" fmla="*/ 0 h 15"/>
                <a:gd name="T4" fmla="*/ 0 w 241"/>
                <a:gd name="T5" fmla="*/ 0 h 15"/>
                <a:gd name="T6" fmla="*/ 0 w 241"/>
                <a:gd name="T7" fmla="*/ 0 h 15"/>
                <a:gd name="T8" fmla="*/ 0 w 241"/>
                <a:gd name="T9" fmla="*/ 0 h 15"/>
                <a:gd name="T10" fmla="*/ 0 w 241"/>
                <a:gd name="T11" fmla="*/ 0 h 15"/>
                <a:gd name="T12" fmla="*/ 0 w 241"/>
                <a:gd name="T13" fmla="*/ 0 h 15"/>
                <a:gd name="T14" fmla="*/ 0 w 241"/>
                <a:gd name="T15" fmla="*/ 0 h 15"/>
                <a:gd name="T16" fmla="*/ 0 w 241"/>
                <a:gd name="T17" fmla="*/ 0 h 15"/>
                <a:gd name="T18" fmla="*/ 0 w 241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1"/>
                <a:gd name="T31" fmla="*/ 0 h 15"/>
                <a:gd name="T32" fmla="*/ 241 w 241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1" h="15">
                  <a:moveTo>
                    <a:pt x="0" y="9"/>
                  </a:moveTo>
                  <a:lnTo>
                    <a:pt x="6" y="14"/>
                  </a:lnTo>
                  <a:lnTo>
                    <a:pt x="241" y="10"/>
                  </a:lnTo>
                  <a:lnTo>
                    <a:pt x="241" y="0"/>
                  </a:lnTo>
                  <a:lnTo>
                    <a:pt x="6" y="4"/>
                  </a:lnTo>
                  <a:lnTo>
                    <a:pt x="12" y="9"/>
                  </a:lnTo>
                  <a:lnTo>
                    <a:pt x="0" y="9"/>
                  </a:lnTo>
                  <a:lnTo>
                    <a:pt x="1" y="15"/>
                  </a:lnTo>
                  <a:lnTo>
                    <a:pt x="6" y="1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2" name="Freeform 1396"/>
            <p:cNvSpPr>
              <a:spLocks/>
            </p:cNvSpPr>
            <p:nvPr/>
          </p:nvSpPr>
          <p:spPr bwMode="auto">
            <a:xfrm>
              <a:off x="1622" y="2974"/>
              <a:ext cx="38" cy="32"/>
            </a:xfrm>
            <a:custGeom>
              <a:avLst/>
              <a:gdLst>
                <a:gd name="T0" fmla="*/ 0 w 115"/>
                <a:gd name="T1" fmla="*/ 0 h 98"/>
                <a:gd name="T2" fmla="*/ 0 w 115"/>
                <a:gd name="T3" fmla="*/ 0 h 98"/>
                <a:gd name="T4" fmla="*/ 0 w 115"/>
                <a:gd name="T5" fmla="*/ 0 h 98"/>
                <a:gd name="T6" fmla="*/ 0 w 115"/>
                <a:gd name="T7" fmla="*/ 0 h 98"/>
                <a:gd name="T8" fmla="*/ 0 w 115"/>
                <a:gd name="T9" fmla="*/ 0 h 98"/>
                <a:gd name="T10" fmla="*/ 0 w 115"/>
                <a:gd name="T11" fmla="*/ 0 h 98"/>
                <a:gd name="T12" fmla="*/ 0 w 115"/>
                <a:gd name="T13" fmla="*/ 0 h 98"/>
                <a:gd name="T14" fmla="*/ 0 w 115"/>
                <a:gd name="T15" fmla="*/ 0 h 98"/>
                <a:gd name="T16" fmla="*/ 0 w 115"/>
                <a:gd name="T17" fmla="*/ 0 h 98"/>
                <a:gd name="T18" fmla="*/ 0 w 115"/>
                <a:gd name="T19" fmla="*/ 0 h 98"/>
                <a:gd name="T20" fmla="*/ 0 w 115"/>
                <a:gd name="T21" fmla="*/ 0 h 98"/>
                <a:gd name="T22" fmla="*/ 0 w 115"/>
                <a:gd name="T23" fmla="*/ 0 h 98"/>
                <a:gd name="T24" fmla="*/ 0 w 115"/>
                <a:gd name="T25" fmla="*/ 0 h 98"/>
                <a:gd name="T26" fmla="*/ 0 w 115"/>
                <a:gd name="T27" fmla="*/ 0 h 98"/>
                <a:gd name="T28" fmla="*/ 0 w 115"/>
                <a:gd name="T29" fmla="*/ 0 h 98"/>
                <a:gd name="T30" fmla="*/ 0 w 115"/>
                <a:gd name="T31" fmla="*/ 0 h 98"/>
                <a:gd name="T32" fmla="*/ 0 w 115"/>
                <a:gd name="T33" fmla="*/ 0 h 98"/>
                <a:gd name="T34" fmla="*/ 0 w 115"/>
                <a:gd name="T35" fmla="*/ 0 h 98"/>
                <a:gd name="T36" fmla="*/ 0 w 115"/>
                <a:gd name="T37" fmla="*/ 0 h 98"/>
                <a:gd name="T38" fmla="*/ 0 w 115"/>
                <a:gd name="T39" fmla="*/ 0 h 98"/>
                <a:gd name="T40" fmla="*/ 0 w 115"/>
                <a:gd name="T41" fmla="*/ 0 h 98"/>
                <a:gd name="T42" fmla="*/ 0 w 115"/>
                <a:gd name="T43" fmla="*/ 0 h 98"/>
                <a:gd name="T44" fmla="*/ 0 w 115"/>
                <a:gd name="T45" fmla="*/ 0 h 98"/>
                <a:gd name="T46" fmla="*/ 0 w 115"/>
                <a:gd name="T47" fmla="*/ 0 h 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5"/>
                <a:gd name="T73" fmla="*/ 0 h 98"/>
                <a:gd name="T74" fmla="*/ 115 w 115"/>
                <a:gd name="T75" fmla="*/ 98 h 9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5" h="98">
                  <a:moveTo>
                    <a:pt x="104" y="6"/>
                  </a:moveTo>
                  <a:lnTo>
                    <a:pt x="108" y="0"/>
                  </a:lnTo>
                  <a:lnTo>
                    <a:pt x="78" y="0"/>
                  </a:lnTo>
                  <a:lnTo>
                    <a:pt x="53" y="6"/>
                  </a:lnTo>
                  <a:lnTo>
                    <a:pt x="33" y="19"/>
                  </a:lnTo>
                  <a:lnTo>
                    <a:pt x="21" y="34"/>
                  </a:lnTo>
                  <a:lnTo>
                    <a:pt x="11" y="51"/>
                  </a:lnTo>
                  <a:lnTo>
                    <a:pt x="5" y="68"/>
                  </a:lnTo>
                  <a:lnTo>
                    <a:pt x="3" y="85"/>
                  </a:lnTo>
                  <a:lnTo>
                    <a:pt x="0" y="98"/>
                  </a:lnTo>
                  <a:lnTo>
                    <a:pt x="12" y="98"/>
                  </a:lnTo>
                  <a:lnTo>
                    <a:pt x="12" y="85"/>
                  </a:lnTo>
                  <a:lnTo>
                    <a:pt x="14" y="71"/>
                  </a:lnTo>
                  <a:lnTo>
                    <a:pt x="20" y="56"/>
                  </a:lnTo>
                  <a:lnTo>
                    <a:pt x="27" y="42"/>
                  </a:lnTo>
                  <a:lnTo>
                    <a:pt x="40" y="26"/>
                  </a:lnTo>
                  <a:lnTo>
                    <a:pt x="56" y="16"/>
                  </a:lnTo>
                  <a:lnTo>
                    <a:pt x="78" y="10"/>
                  </a:lnTo>
                  <a:lnTo>
                    <a:pt x="108" y="10"/>
                  </a:lnTo>
                  <a:lnTo>
                    <a:pt x="113" y="3"/>
                  </a:lnTo>
                  <a:lnTo>
                    <a:pt x="108" y="10"/>
                  </a:lnTo>
                  <a:lnTo>
                    <a:pt x="115" y="11"/>
                  </a:lnTo>
                  <a:lnTo>
                    <a:pt x="113" y="3"/>
                  </a:lnTo>
                  <a:lnTo>
                    <a:pt x="104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3" name="Freeform 1397"/>
            <p:cNvSpPr>
              <a:spLocks/>
            </p:cNvSpPr>
            <p:nvPr/>
          </p:nvSpPr>
          <p:spPr bwMode="auto">
            <a:xfrm>
              <a:off x="1642" y="2910"/>
              <a:ext cx="18" cy="66"/>
            </a:xfrm>
            <a:custGeom>
              <a:avLst/>
              <a:gdLst>
                <a:gd name="T0" fmla="*/ 0 w 52"/>
                <a:gd name="T1" fmla="*/ 0 h 197"/>
                <a:gd name="T2" fmla="*/ 0 w 52"/>
                <a:gd name="T3" fmla="*/ 0 h 197"/>
                <a:gd name="T4" fmla="*/ 0 w 52"/>
                <a:gd name="T5" fmla="*/ 0 h 197"/>
                <a:gd name="T6" fmla="*/ 0 w 52"/>
                <a:gd name="T7" fmla="*/ 0 h 197"/>
                <a:gd name="T8" fmla="*/ 0 w 52"/>
                <a:gd name="T9" fmla="*/ 0 h 197"/>
                <a:gd name="T10" fmla="*/ 0 w 52"/>
                <a:gd name="T11" fmla="*/ 0 h 197"/>
                <a:gd name="T12" fmla="*/ 0 w 52"/>
                <a:gd name="T13" fmla="*/ 0 h 197"/>
                <a:gd name="T14" fmla="*/ 0 w 52"/>
                <a:gd name="T15" fmla="*/ 0 h 197"/>
                <a:gd name="T16" fmla="*/ 0 w 52"/>
                <a:gd name="T17" fmla="*/ 0 h 197"/>
                <a:gd name="T18" fmla="*/ 0 w 52"/>
                <a:gd name="T19" fmla="*/ 0 h 197"/>
                <a:gd name="T20" fmla="*/ 0 w 52"/>
                <a:gd name="T21" fmla="*/ 0 h 197"/>
                <a:gd name="T22" fmla="*/ 0 w 52"/>
                <a:gd name="T23" fmla="*/ 0 h 197"/>
                <a:gd name="T24" fmla="*/ 0 w 52"/>
                <a:gd name="T25" fmla="*/ 0 h 197"/>
                <a:gd name="T26" fmla="*/ 0 w 52"/>
                <a:gd name="T27" fmla="*/ 0 h 197"/>
                <a:gd name="T28" fmla="*/ 0 w 52"/>
                <a:gd name="T29" fmla="*/ 0 h 197"/>
                <a:gd name="T30" fmla="*/ 0 w 52"/>
                <a:gd name="T31" fmla="*/ 0 h 197"/>
                <a:gd name="T32" fmla="*/ 0 w 52"/>
                <a:gd name="T33" fmla="*/ 0 h 197"/>
                <a:gd name="T34" fmla="*/ 0 w 52"/>
                <a:gd name="T35" fmla="*/ 0 h 197"/>
                <a:gd name="T36" fmla="*/ 0 w 52"/>
                <a:gd name="T37" fmla="*/ 0 h 197"/>
                <a:gd name="T38" fmla="*/ 0 w 52"/>
                <a:gd name="T39" fmla="*/ 0 h 197"/>
                <a:gd name="T40" fmla="*/ 0 w 52"/>
                <a:gd name="T41" fmla="*/ 0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197"/>
                <a:gd name="T65" fmla="*/ 52 w 52"/>
                <a:gd name="T66" fmla="*/ 197 h 1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197">
                  <a:moveTo>
                    <a:pt x="0" y="3"/>
                  </a:moveTo>
                  <a:lnTo>
                    <a:pt x="0" y="3"/>
                  </a:lnTo>
                  <a:lnTo>
                    <a:pt x="4" y="16"/>
                  </a:lnTo>
                  <a:lnTo>
                    <a:pt x="8" y="36"/>
                  </a:lnTo>
                  <a:lnTo>
                    <a:pt x="14" y="63"/>
                  </a:lnTo>
                  <a:lnTo>
                    <a:pt x="20" y="92"/>
                  </a:lnTo>
                  <a:lnTo>
                    <a:pt x="26" y="123"/>
                  </a:lnTo>
                  <a:lnTo>
                    <a:pt x="33" y="152"/>
                  </a:lnTo>
                  <a:lnTo>
                    <a:pt x="38" y="178"/>
                  </a:lnTo>
                  <a:lnTo>
                    <a:pt x="43" y="197"/>
                  </a:lnTo>
                  <a:lnTo>
                    <a:pt x="52" y="194"/>
                  </a:lnTo>
                  <a:lnTo>
                    <a:pt x="47" y="175"/>
                  </a:lnTo>
                  <a:lnTo>
                    <a:pt x="42" y="150"/>
                  </a:lnTo>
                  <a:lnTo>
                    <a:pt x="35" y="120"/>
                  </a:lnTo>
                  <a:lnTo>
                    <a:pt x="29" y="90"/>
                  </a:lnTo>
                  <a:lnTo>
                    <a:pt x="23" y="60"/>
                  </a:lnTo>
                  <a:lnTo>
                    <a:pt x="17" y="34"/>
                  </a:lnTo>
                  <a:lnTo>
                    <a:pt x="13" y="13"/>
                  </a:lnTo>
                  <a:lnTo>
                    <a:pt x="9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4" name="Freeform 1398"/>
            <p:cNvSpPr>
              <a:spLocks/>
            </p:cNvSpPr>
            <p:nvPr/>
          </p:nvSpPr>
          <p:spPr bwMode="auto">
            <a:xfrm>
              <a:off x="1641" y="2890"/>
              <a:ext cx="13" cy="21"/>
            </a:xfrm>
            <a:custGeom>
              <a:avLst/>
              <a:gdLst>
                <a:gd name="T0" fmla="*/ 0 w 37"/>
                <a:gd name="T1" fmla="*/ 0 h 63"/>
                <a:gd name="T2" fmla="*/ 0 w 37"/>
                <a:gd name="T3" fmla="*/ 0 h 63"/>
                <a:gd name="T4" fmla="*/ 0 w 37"/>
                <a:gd name="T5" fmla="*/ 0 h 63"/>
                <a:gd name="T6" fmla="*/ 0 w 37"/>
                <a:gd name="T7" fmla="*/ 0 h 63"/>
                <a:gd name="T8" fmla="*/ 0 w 37"/>
                <a:gd name="T9" fmla="*/ 0 h 63"/>
                <a:gd name="T10" fmla="*/ 0 w 37"/>
                <a:gd name="T11" fmla="*/ 0 h 63"/>
                <a:gd name="T12" fmla="*/ 0 w 37"/>
                <a:gd name="T13" fmla="*/ 0 h 63"/>
                <a:gd name="T14" fmla="*/ 0 w 37"/>
                <a:gd name="T15" fmla="*/ 0 h 63"/>
                <a:gd name="T16" fmla="*/ 0 w 37"/>
                <a:gd name="T17" fmla="*/ 0 h 63"/>
                <a:gd name="T18" fmla="*/ 0 w 37"/>
                <a:gd name="T19" fmla="*/ 0 h 63"/>
                <a:gd name="T20" fmla="*/ 0 w 37"/>
                <a:gd name="T21" fmla="*/ 0 h 63"/>
                <a:gd name="T22" fmla="*/ 0 w 37"/>
                <a:gd name="T23" fmla="*/ 0 h 63"/>
                <a:gd name="T24" fmla="*/ 0 w 37"/>
                <a:gd name="T25" fmla="*/ 0 h 63"/>
                <a:gd name="T26" fmla="*/ 0 w 37"/>
                <a:gd name="T27" fmla="*/ 0 h 63"/>
                <a:gd name="T28" fmla="*/ 0 w 37"/>
                <a:gd name="T29" fmla="*/ 0 h 63"/>
                <a:gd name="T30" fmla="*/ 0 w 37"/>
                <a:gd name="T31" fmla="*/ 0 h 63"/>
                <a:gd name="T32" fmla="*/ 0 w 37"/>
                <a:gd name="T33" fmla="*/ 0 h 63"/>
                <a:gd name="T34" fmla="*/ 0 w 37"/>
                <a:gd name="T35" fmla="*/ 0 h 63"/>
                <a:gd name="T36" fmla="*/ 0 w 37"/>
                <a:gd name="T37" fmla="*/ 0 h 63"/>
                <a:gd name="T38" fmla="*/ 0 w 37"/>
                <a:gd name="T39" fmla="*/ 0 h 63"/>
                <a:gd name="T40" fmla="*/ 0 w 37"/>
                <a:gd name="T41" fmla="*/ 0 h 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7"/>
                <a:gd name="T64" fmla="*/ 0 h 63"/>
                <a:gd name="T65" fmla="*/ 37 w 37"/>
                <a:gd name="T66" fmla="*/ 63 h 6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7" h="63">
                  <a:moveTo>
                    <a:pt x="37" y="0"/>
                  </a:moveTo>
                  <a:lnTo>
                    <a:pt x="37" y="0"/>
                  </a:lnTo>
                  <a:lnTo>
                    <a:pt x="25" y="3"/>
                  </a:lnTo>
                  <a:lnTo>
                    <a:pt x="14" y="7"/>
                  </a:lnTo>
                  <a:lnTo>
                    <a:pt x="7" y="16"/>
                  </a:lnTo>
                  <a:lnTo>
                    <a:pt x="3" y="25"/>
                  </a:lnTo>
                  <a:lnTo>
                    <a:pt x="1" y="35"/>
                  </a:lnTo>
                  <a:lnTo>
                    <a:pt x="0" y="44"/>
                  </a:lnTo>
                  <a:lnTo>
                    <a:pt x="1" y="53"/>
                  </a:lnTo>
                  <a:lnTo>
                    <a:pt x="3" y="63"/>
                  </a:lnTo>
                  <a:lnTo>
                    <a:pt x="12" y="60"/>
                  </a:lnTo>
                  <a:lnTo>
                    <a:pt x="10" y="53"/>
                  </a:lnTo>
                  <a:lnTo>
                    <a:pt x="11" y="44"/>
                  </a:lnTo>
                  <a:lnTo>
                    <a:pt x="10" y="35"/>
                  </a:lnTo>
                  <a:lnTo>
                    <a:pt x="12" y="27"/>
                  </a:lnTo>
                  <a:lnTo>
                    <a:pt x="16" y="21"/>
                  </a:lnTo>
                  <a:lnTo>
                    <a:pt x="19" y="17"/>
                  </a:lnTo>
                  <a:lnTo>
                    <a:pt x="27" y="13"/>
                  </a:lnTo>
                  <a:lnTo>
                    <a:pt x="37" y="1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5" name="Freeform 1399"/>
            <p:cNvSpPr>
              <a:spLocks/>
            </p:cNvSpPr>
            <p:nvPr/>
          </p:nvSpPr>
          <p:spPr bwMode="auto">
            <a:xfrm>
              <a:off x="1654" y="2888"/>
              <a:ext cx="27" cy="6"/>
            </a:xfrm>
            <a:custGeom>
              <a:avLst/>
              <a:gdLst>
                <a:gd name="T0" fmla="*/ 0 w 81"/>
                <a:gd name="T1" fmla="*/ 0 h 18"/>
                <a:gd name="T2" fmla="*/ 0 w 81"/>
                <a:gd name="T3" fmla="*/ 0 h 18"/>
                <a:gd name="T4" fmla="*/ 0 w 81"/>
                <a:gd name="T5" fmla="*/ 0 h 18"/>
                <a:gd name="T6" fmla="*/ 0 w 81"/>
                <a:gd name="T7" fmla="*/ 0 h 18"/>
                <a:gd name="T8" fmla="*/ 0 w 81"/>
                <a:gd name="T9" fmla="*/ 0 h 18"/>
                <a:gd name="T10" fmla="*/ 0 w 81"/>
                <a:gd name="T11" fmla="*/ 0 h 18"/>
                <a:gd name="T12" fmla="*/ 0 w 81"/>
                <a:gd name="T13" fmla="*/ 0 h 18"/>
                <a:gd name="T14" fmla="*/ 0 w 81"/>
                <a:gd name="T15" fmla="*/ 0 h 18"/>
                <a:gd name="T16" fmla="*/ 0 w 81"/>
                <a:gd name="T17" fmla="*/ 0 h 18"/>
                <a:gd name="T18" fmla="*/ 0 w 81"/>
                <a:gd name="T19" fmla="*/ 0 h 18"/>
                <a:gd name="T20" fmla="*/ 0 w 81"/>
                <a:gd name="T21" fmla="*/ 0 h 18"/>
                <a:gd name="T22" fmla="*/ 0 w 81"/>
                <a:gd name="T23" fmla="*/ 0 h 18"/>
                <a:gd name="T24" fmla="*/ 0 w 81"/>
                <a:gd name="T25" fmla="*/ 0 h 18"/>
                <a:gd name="T26" fmla="*/ 0 w 81"/>
                <a:gd name="T27" fmla="*/ 0 h 18"/>
                <a:gd name="T28" fmla="*/ 0 w 81"/>
                <a:gd name="T29" fmla="*/ 0 h 18"/>
                <a:gd name="T30" fmla="*/ 0 w 81"/>
                <a:gd name="T31" fmla="*/ 0 h 18"/>
                <a:gd name="T32" fmla="*/ 0 w 81"/>
                <a:gd name="T33" fmla="*/ 0 h 18"/>
                <a:gd name="T34" fmla="*/ 0 w 81"/>
                <a:gd name="T35" fmla="*/ 0 h 18"/>
                <a:gd name="T36" fmla="*/ 0 w 81"/>
                <a:gd name="T37" fmla="*/ 0 h 18"/>
                <a:gd name="T38" fmla="*/ 0 w 81"/>
                <a:gd name="T39" fmla="*/ 0 h 18"/>
                <a:gd name="T40" fmla="*/ 0 w 81"/>
                <a:gd name="T41" fmla="*/ 0 h 18"/>
                <a:gd name="T42" fmla="*/ 0 w 81"/>
                <a:gd name="T43" fmla="*/ 0 h 18"/>
                <a:gd name="T44" fmla="*/ 0 w 81"/>
                <a:gd name="T45" fmla="*/ 0 h 18"/>
                <a:gd name="T46" fmla="*/ 0 w 81"/>
                <a:gd name="T47" fmla="*/ 0 h 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1"/>
                <a:gd name="T73" fmla="*/ 0 h 18"/>
                <a:gd name="T74" fmla="*/ 81 w 81"/>
                <a:gd name="T75" fmla="*/ 18 h 1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1" h="18">
                  <a:moveTo>
                    <a:pt x="70" y="7"/>
                  </a:moveTo>
                  <a:lnTo>
                    <a:pt x="74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1" y="3"/>
                  </a:lnTo>
                  <a:lnTo>
                    <a:pt x="51" y="2"/>
                  </a:lnTo>
                  <a:lnTo>
                    <a:pt x="39" y="4"/>
                  </a:lnTo>
                  <a:lnTo>
                    <a:pt x="27" y="5"/>
                  </a:lnTo>
                  <a:lnTo>
                    <a:pt x="13" y="5"/>
                  </a:lnTo>
                  <a:lnTo>
                    <a:pt x="0" y="5"/>
                  </a:lnTo>
                  <a:lnTo>
                    <a:pt x="0" y="18"/>
                  </a:lnTo>
                  <a:lnTo>
                    <a:pt x="13" y="18"/>
                  </a:lnTo>
                  <a:lnTo>
                    <a:pt x="27" y="16"/>
                  </a:lnTo>
                  <a:lnTo>
                    <a:pt x="39" y="14"/>
                  </a:lnTo>
                  <a:lnTo>
                    <a:pt x="51" y="14"/>
                  </a:lnTo>
                  <a:lnTo>
                    <a:pt x="61" y="13"/>
                  </a:lnTo>
                  <a:lnTo>
                    <a:pt x="68" y="12"/>
                  </a:lnTo>
                  <a:lnTo>
                    <a:pt x="72" y="10"/>
                  </a:lnTo>
                  <a:lnTo>
                    <a:pt x="74" y="10"/>
                  </a:lnTo>
                  <a:lnTo>
                    <a:pt x="79" y="4"/>
                  </a:lnTo>
                  <a:lnTo>
                    <a:pt x="74" y="10"/>
                  </a:lnTo>
                  <a:lnTo>
                    <a:pt x="81" y="10"/>
                  </a:lnTo>
                  <a:lnTo>
                    <a:pt x="79" y="4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6" name="Freeform 1400"/>
            <p:cNvSpPr>
              <a:spLocks/>
            </p:cNvSpPr>
            <p:nvPr/>
          </p:nvSpPr>
          <p:spPr bwMode="auto">
            <a:xfrm>
              <a:off x="1671" y="2857"/>
              <a:ext cx="9" cy="34"/>
            </a:xfrm>
            <a:custGeom>
              <a:avLst/>
              <a:gdLst>
                <a:gd name="T0" fmla="*/ 0 w 28"/>
                <a:gd name="T1" fmla="*/ 0 h 100"/>
                <a:gd name="T2" fmla="*/ 0 w 28"/>
                <a:gd name="T3" fmla="*/ 0 h 100"/>
                <a:gd name="T4" fmla="*/ 0 w 28"/>
                <a:gd name="T5" fmla="*/ 0 h 100"/>
                <a:gd name="T6" fmla="*/ 0 w 28"/>
                <a:gd name="T7" fmla="*/ 0 h 100"/>
                <a:gd name="T8" fmla="*/ 0 w 28"/>
                <a:gd name="T9" fmla="*/ 0 h 100"/>
                <a:gd name="T10" fmla="*/ 0 w 28"/>
                <a:gd name="T11" fmla="*/ 0 h 100"/>
                <a:gd name="T12" fmla="*/ 0 w 28"/>
                <a:gd name="T13" fmla="*/ 0 h 100"/>
                <a:gd name="T14" fmla="*/ 0 w 28"/>
                <a:gd name="T15" fmla="*/ 0 h 100"/>
                <a:gd name="T16" fmla="*/ 0 w 28"/>
                <a:gd name="T17" fmla="*/ 0 h 100"/>
                <a:gd name="T18" fmla="*/ 0 w 28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100"/>
                <a:gd name="T32" fmla="*/ 28 w 28"/>
                <a:gd name="T33" fmla="*/ 100 h 10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100">
                  <a:moveTo>
                    <a:pt x="0" y="1"/>
                  </a:moveTo>
                  <a:lnTo>
                    <a:pt x="0" y="3"/>
                  </a:lnTo>
                  <a:lnTo>
                    <a:pt x="19" y="100"/>
                  </a:lnTo>
                  <a:lnTo>
                    <a:pt x="28" y="97"/>
                  </a:lnTo>
                  <a:lnTo>
                    <a:pt x="9" y="0"/>
                  </a:lnTo>
                  <a:lnTo>
                    <a:pt x="9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7" name="Freeform 1401"/>
            <p:cNvSpPr>
              <a:spLocks/>
            </p:cNvSpPr>
            <p:nvPr/>
          </p:nvSpPr>
          <p:spPr bwMode="auto">
            <a:xfrm>
              <a:off x="1668" y="2782"/>
              <a:ext cx="6" cy="76"/>
            </a:xfrm>
            <a:custGeom>
              <a:avLst/>
              <a:gdLst>
                <a:gd name="T0" fmla="*/ 0 w 16"/>
                <a:gd name="T1" fmla="*/ 0 h 226"/>
                <a:gd name="T2" fmla="*/ 0 w 16"/>
                <a:gd name="T3" fmla="*/ 0 h 226"/>
                <a:gd name="T4" fmla="*/ 0 w 16"/>
                <a:gd name="T5" fmla="*/ 0 h 226"/>
                <a:gd name="T6" fmla="*/ 0 w 16"/>
                <a:gd name="T7" fmla="*/ 0 h 226"/>
                <a:gd name="T8" fmla="*/ 0 w 16"/>
                <a:gd name="T9" fmla="*/ 0 h 226"/>
                <a:gd name="T10" fmla="*/ 0 w 16"/>
                <a:gd name="T11" fmla="*/ 0 h 226"/>
                <a:gd name="T12" fmla="*/ 0 w 16"/>
                <a:gd name="T13" fmla="*/ 0 h 226"/>
                <a:gd name="T14" fmla="*/ 0 w 16"/>
                <a:gd name="T15" fmla="*/ 0 h 226"/>
                <a:gd name="T16" fmla="*/ 0 w 16"/>
                <a:gd name="T17" fmla="*/ 0 h 226"/>
                <a:gd name="T18" fmla="*/ 0 w 16"/>
                <a:gd name="T19" fmla="*/ 0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26"/>
                <a:gd name="T32" fmla="*/ 16 w 16"/>
                <a:gd name="T33" fmla="*/ 226 h 22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26">
                  <a:moveTo>
                    <a:pt x="6" y="0"/>
                  </a:moveTo>
                  <a:lnTo>
                    <a:pt x="1" y="7"/>
                  </a:lnTo>
                  <a:lnTo>
                    <a:pt x="7" y="226"/>
                  </a:lnTo>
                  <a:lnTo>
                    <a:pt x="16" y="226"/>
                  </a:lnTo>
                  <a:lnTo>
                    <a:pt x="10" y="7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8" name="Freeform 1402"/>
            <p:cNvSpPr>
              <a:spLocks/>
            </p:cNvSpPr>
            <p:nvPr/>
          </p:nvSpPr>
          <p:spPr bwMode="auto">
            <a:xfrm>
              <a:off x="1684" y="2782"/>
              <a:ext cx="40" cy="56"/>
            </a:xfrm>
            <a:custGeom>
              <a:avLst/>
              <a:gdLst>
                <a:gd name="T0" fmla="*/ 0 w 121"/>
                <a:gd name="T1" fmla="*/ 0 h 168"/>
                <a:gd name="T2" fmla="*/ 0 w 121"/>
                <a:gd name="T3" fmla="*/ 0 h 168"/>
                <a:gd name="T4" fmla="*/ 0 w 121"/>
                <a:gd name="T5" fmla="*/ 0 h 168"/>
                <a:gd name="T6" fmla="*/ 0 w 121"/>
                <a:gd name="T7" fmla="*/ 0 h 168"/>
                <a:gd name="T8" fmla="*/ 0 w 121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1"/>
                <a:gd name="T16" fmla="*/ 0 h 168"/>
                <a:gd name="T17" fmla="*/ 121 w 121"/>
                <a:gd name="T18" fmla="*/ 168 h 1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1" h="168">
                  <a:moveTo>
                    <a:pt x="0" y="7"/>
                  </a:moveTo>
                  <a:lnTo>
                    <a:pt x="0" y="168"/>
                  </a:lnTo>
                  <a:lnTo>
                    <a:pt x="121" y="168"/>
                  </a:lnTo>
                  <a:lnTo>
                    <a:pt x="12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A5FFB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9" name="Freeform 1403"/>
            <p:cNvSpPr>
              <a:spLocks/>
            </p:cNvSpPr>
            <p:nvPr/>
          </p:nvSpPr>
          <p:spPr bwMode="auto">
            <a:xfrm>
              <a:off x="1682" y="2785"/>
              <a:ext cx="4" cy="55"/>
            </a:xfrm>
            <a:custGeom>
              <a:avLst/>
              <a:gdLst>
                <a:gd name="T0" fmla="*/ 0 w 11"/>
                <a:gd name="T1" fmla="*/ 0 h 167"/>
                <a:gd name="T2" fmla="*/ 0 w 11"/>
                <a:gd name="T3" fmla="*/ 0 h 167"/>
                <a:gd name="T4" fmla="*/ 0 w 11"/>
                <a:gd name="T5" fmla="*/ 0 h 167"/>
                <a:gd name="T6" fmla="*/ 0 w 11"/>
                <a:gd name="T7" fmla="*/ 0 h 167"/>
                <a:gd name="T8" fmla="*/ 0 w 11"/>
                <a:gd name="T9" fmla="*/ 0 h 167"/>
                <a:gd name="T10" fmla="*/ 0 w 11"/>
                <a:gd name="T11" fmla="*/ 0 h 167"/>
                <a:gd name="T12" fmla="*/ 0 w 11"/>
                <a:gd name="T13" fmla="*/ 0 h 167"/>
                <a:gd name="T14" fmla="*/ 0 w 11"/>
                <a:gd name="T15" fmla="*/ 0 h 167"/>
                <a:gd name="T16" fmla="*/ 0 w 11"/>
                <a:gd name="T17" fmla="*/ 0 h 167"/>
                <a:gd name="T18" fmla="*/ 0 w 11"/>
                <a:gd name="T19" fmla="*/ 0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67"/>
                <a:gd name="T32" fmla="*/ 11 w 11"/>
                <a:gd name="T33" fmla="*/ 167 h 1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67">
                  <a:moveTo>
                    <a:pt x="5" y="154"/>
                  </a:moveTo>
                  <a:lnTo>
                    <a:pt x="11" y="16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" y="16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5" y="167"/>
                  </a:lnTo>
                  <a:lnTo>
                    <a:pt x="5" y="1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0" name="Freeform 1404"/>
            <p:cNvSpPr>
              <a:spLocks/>
            </p:cNvSpPr>
            <p:nvPr/>
          </p:nvSpPr>
          <p:spPr bwMode="auto">
            <a:xfrm>
              <a:off x="1684" y="2836"/>
              <a:ext cx="42" cy="4"/>
            </a:xfrm>
            <a:custGeom>
              <a:avLst/>
              <a:gdLst>
                <a:gd name="T0" fmla="*/ 0 w 126"/>
                <a:gd name="T1" fmla="*/ 0 h 13"/>
                <a:gd name="T2" fmla="*/ 0 w 126"/>
                <a:gd name="T3" fmla="*/ 0 h 13"/>
                <a:gd name="T4" fmla="*/ 0 w 126"/>
                <a:gd name="T5" fmla="*/ 0 h 13"/>
                <a:gd name="T6" fmla="*/ 0 w 126"/>
                <a:gd name="T7" fmla="*/ 0 h 13"/>
                <a:gd name="T8" fmla="*/ 0 w 126"/>
                <a:gd name="T9" fmla="*/ 0 h 13"/>
                <a:gd name="T10" fmla="*/ 0 w 126"/>
                <a:gd name="T11" fmla="*/ 0 h 13"/>
                <a:gd name="T12" fmla="*/ 0 w 126"/>
                <a:gd name="T13" fmla="*/ 0 h 13"/>
                <a:gd name="T14" fmla="*/ 0 w 126"/>
                <a:gd name="T15" fmla="*/ 0 h 13"/>
                <a:gd name="T16" fmla="*/ 0 w 126"/>
                <a:gd name="T17" fmla="*/ 0 h 13"/>
                <a:gd name="T18" fmla="*/ 0 w 12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6"/>
                <a:gd name="T31" fmla="*/ 0 h 13"/>
                <a:gd name="T32" fmla="*/ 126 w 126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6" h="13">
                  <a:moveTo>
                    <a:pt x="115" y="7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1" y="13"/>
                  </a:lnTo>
                  <a:lnTo>
                    <a:pt x="126" y="7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26" y="7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1" name="Freeform 1405"/>
            <p:cNvSpPr>
              <a:spLocks/>
            </p:cNvSpPr>
            <p:nvPr/>
          </p:nvSpPr>
          <p:spPr bwMode="auto">
            <a:xfrm>
              <a:off x="1722" y="2780"/>
              <a:ext cx="4" cy="58"/>
            </a:xfrm>
            <a:custGeom>
              <a:avLst/>
              <a:gdLst>
                <a:gd name="T0" fmla="*/ 0 w 11"/>
                <a:gd name="T1" fmla="*/ 0 h 174"/>
                <a:gd name="T2" fmla="*/ 0 w 11"/>
                <a:gd name="T3" fmla="*/ 0 h 174"/>
                <a:gd name="T4" fmla="*/ 0 w 11"/>
                <a:gd name="T5" fmla="*/ 0 h 174"/>
                <a:gd name="T6" fmla="*/ 0 w 11"/>
                <a:gd name="T7" fmla="*/ 0 h 174"/>
                <a:gd name="T8" fmla="*/ 0 w 11"/>
                <a:gd name="T9" fmla="*/ 0 h 174"/>
                <a:gd name="T10" fmla="*/ 0 w 11"/>
                <a:gd name="T11" fmla="*/ 0 h 174"/>
                <a:gd name="T12" fmla="*/ 0 w 11"/>
                <a:gd name="T13" fmla="*/ 0 h 174"/>
                <a:gd name="T14" fmla="*/ 0 w 11"/>
                <a:gd name="T15" fmla="*/ 0 h 174"/>
                <a:gd name="T16" fmla="*/ 0 w 11"/>
                <a:gd name="T17" fmla="*/ 0 h 174"/>
                <a:gd name="T18" fmla="*/ 0 w 11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4"/>
                <a:gd name="T32" fmla="*/ 11 w 11"/>
                <a:gd name="T33" fmla="*/ 174 h 17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4">
                  <a:moveTo>
                    <a:pt x="6" y="12"/>
                  </a:moveTo>
                  <a:lnTo>
                    <a:pt x="0" y="6"/>
                  </a:lnTo>
                  <a:lnTo>
                    <a:pt x="0" y="174"/>
                  </a:lnTo>
                  <a:lnTo>
                    <a:pt x="11" y="174"/>
                  </a:lnTo>
                  <a:lnTo>
                    <a:pt x="11" y="6"/>
                  </a:lnTo>
                  <a:lnTo>
                    <a:pt x="6" y="1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6" y="1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2" name="Freeform 1406"/>
            <p:cNvSpPr>
              <a:spLocks/>
            </p:cNvSpPr>
            <p:nvPr/>
          </p:nvSpPr>
          <p:spPr bwMode="auto">
            <a:xfrm>
              <a:off x="1682" y="2781"/>
              <a:ext cx="42" cy="5"/>
            </a:xfrm>
            <a:custGeom>
              <a:avLst/>
              <a:gdLst>
                <a:gd name="T0" fmla="*/ 0 w 126"/>
                <a:gd name="T1" fmla="*/ 0 h 17"/>
                <a:gd name="T2" fmla="*/ 0 w 126"/>
                <a:gd name="T3" fmla="*/ 0 h 17"/>
                <a:gd name="T4" fmla="*/ 0 w 126"/>
                <a:gd name="T5" fmla="*/ 0 h 17"/>
                <a:gd name="T6" fmla="*/ 0 w 126"/>
                <a:gd name="T7" fmla="*/ 0 h 17"/>
                <a:gd name="T8" fmla="*/ 0 w 126"/>
                <a:gd name="T9" fmla="*/ 0 h 17"/>
                <a:gd name="T10" fmla="*/ 0 w 126"/>
                <a:gd name="T11" fmla="*/ 0 h 17"/>
                <a:gd name="T12" fmla="*/ 0 w 126"/>
                <a:gd name="T13" fmla="*/ 0 h 17"/>
                <a:gd name="T14" fmla="*/ 0 w 126"/>
                <a:gd name="T15" fmla="*/ 0 h 17"/>
                <a:gd name="T16" fmla="*/ 0 w 126"/>
                <a:gd name="T17" fmla="*/ 0 h 17"/>
                <a:gd name="T18" fmla="*/ 0 w 126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6"/>
                <a:gd name="T31" fmla="*/ 0 h 17"/>
                <a:gd name="T32" fmla="*/ 126 w 126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6" h="17">
                  <a:moveTo>
                    <a:pt x="11" y="12"/>
                  </a:moveTo>
                  <a:lnTo>
                    <a:pt x="5" y="17"/>
                  </a:lnTo>
                  <a:lnTo>
                    <a:pt x="126" y="11"/>
                  </a:lnTo>
                  <a:lnTo>
                    <a:pt x="126" y="0"/>
                  </a:lnTo>
                  <a:lnTo>
                    <a:pt x="5" y="7"/>
                  </a:lnTo>
                  <a:lnTo>
                    <a:pt x="0" y="12"/>
                  </a:lnTo>
                  <a:lnTo>
                    <a:pt x="5" y="7"/>
                  </a:lnTo>
                  <a:lnTo>
                    <a:pt x="0" y="7"/>
                  </a:lnTo>
                  <a:lnTo>
                    <a:pt x="0" y="12"/>
                  </a:lnTo>
                  <a:lnTo>
                    <a:pt x="11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3" name="Freeform 1407"/>
            <p:cNvSpPr>
              <a:spLocks/>
            </p:cNvSpPr>
            <p:nvPr/>
          </p:nvSpPr>
          <p:spPr bwMode="auto">
            <a:xfrm>
              <a:off x="1703" y="2782"/>
              <a:ext cx="69" cy="116"/>
            </a:xfrm>
            <a:custGeom>
              <a:avLst/>
              <a:gdLst>
                <a:gd name="T0" fmla="*/ 0 w 207"/>
                <a:gd name="T1" fmla="*/ 0 h 348"/>
                <a:gd name="T2" fmla="*/ 0 w 207"/>
                <a:gd name="T3" fmla="*/ 0 h 348"/>
                <a:gd name="T4" fmla="*/ 0 w 207"/>
                <a:gd name="T5" fmla="*/ 0 h 348"/>
                <a:gd name="T6" fmla="*/ 0 w 207"/>
                <a:gd name="T7" fmla="*/ 0 h 348"/>
                <a:gd name="T8" fmla="*/ 0 w 207"/>
                <a:gd name="T9" fmla="*/ 0 h 348"/>
                <a:gd name="T10" fmla="*/ 0 w 207"/>
                <a:gd name="T11" fmla="*/ 0 h 348"/>
                <a:gd name="T12" fmla="*/ 0 w 207"/>
                <a:gd name="T13" fmla="*/ 0 h 348"/>
                <a:gd name="T14" fmla="*/ 0 w 207"/>
                <a:gd name="T15" fmla="*/ 0 h 348"/>
                <a:gd name="T16" fmla="*/ 0 w 207"/>
                <a:gd name="T17" fmla="*/ 0 h 348"/>
                <a:gd name="T18" fmla="*/ 0 w 207"/>
                <a:gd name="T19" fmla="*/ 0 h 348"/>
                <a:gd name="T20" fmla="*/ 0 w 207"/>
                <a:gd name="T21" fmla="*/ 0 h 348"/>
                <a:gd name="T22" fmla="*/ 0 w 207"/>
                <a:gd name="T23" fmla="*/ 0 h 348"/>
                <a:gd name="T24" fmla="*/ 0 w 207"/>
                <a:gd name="T25" fmla="*/ 0 h 348"/>
                <a:gd name="T26" fmla="*/ 0 w 207"/>
                <a:gd name="T27" fmla="*/ 0 h 348"/>
                <a:gd name="T28" fmla="*/ 0 w 207"/>
                <a:gd name="T29" fmla="*/ 0 h 348"/>
                <a:gd name="T30" fmla="*/ 0 w 207"/>
                <a:gd name="T31" fmla="*/ 0 h 348"/>
                <a:gd name="T32" fmla="*/ 0 w 207"/>
                <a:gd name="T33" fmla="*/ 0 h 348"/>
                <a:gd name="T34" fmla="*/ 0 w 207"/>
                <a:gd name="T35" fmla="*/ 0 h 348"/>
                <a:gd name="T36" fmla="*/ 0 w 207"/>
                <a:gd name="T37" fmla="*/ 0 h 348"/>
                <a:gd name="T38" fmla="*/ 0 w 207"/>
                <a:gd name="T39" fmla="*/ 0 h 348"/>
                <a:gd name="T40" fmla="*/ 0 w 207"/>
                <a:gd name="T41" fmla="*/ 0 h 348"/>
                <a:gd name="T42" fmla="*/ 0 w 207"/>
                <a:gd name="T43" fmla="*/ 0 h 348"/>
                <a:gd name="T44" fmla="*/ 0 w 207"/>
                <a:gd name="T45" fmla="*/ 0 h 348"/>
                <a:gd name="T46" fmla="*/ 0 w 207"/>
                <a:gd name="T47" fmla="*/ 0 h 348"/>
                <a:gd name="T48" fmla="*/ 0 w 207"/>
                <a:gd name="T49" fmla="*/ 0 h 348"/>
                <a:gd name="T50" fmla="*/ 0 w 207"/>
                <a:gd name="T51" fmla="*/ 0 h 348"/>
                <a:gd name="T52" fmla="*/ 0 w 207"/>
                <a:gd name="T53" fmla="*/ 0 h 348"/>
                <a:gd name="T54" fmla="*/ 0 w 207"/>
                <a:gd name="T55" fmla="*/ 0 h 348"/>
                <a:gd name="T56" fmla="*/ 0 w 207"/>
                <a:gd name="T57" fmla="*/ 0 h 348"/>
                <a:gd name="T58" fmla="*/ 0 w 207"/>
                <a:gd name="T59" fmla="*/ 0 h 348"/>
                <a:gd name="T60" fmla="*/ 0 w 207"/>
                <a:gd name="T61" fmla="*/ 0 h 348"/>
                <a:gd name="T62" fmla="*/ 0 w 207"/>
                <a:gd name="T63" fmla="*/ 0 h 348"/>
                <a:gd name="T64" fmla="*/ 0 w 207"/>
                <a:gd name="T65" fmla="*/ 0 h 348"/>
                <a:gd name="T66" fmla="*/ 0 w 207"/>
                <a:gd name="T67" fmla="*/ 0 h 348"/>
                <a:gd name="T68" fmla="*/ 0 w 207"/>
                <a:gd name="T69" fmla="*/ 0 h 348"/>
                <a:gd name="T70" fmla="*/ 0 w 207"/>
                <a:gd name="T71" fmla="*/ 0 h 348"/>
                <a:gd name="T72" fmla="*/ 0 w 207"/>
                <a:gd name="T73" fmla="*/ 0 h 348"/>
                <a:gd name="T74" fmla="*/ 0 w 207"/>
                <a:gd name="T75" fmla="*/ 0 h 348"/>
                <a:gd name="T76" fmla="*/ 0 w 207"/>
                <a:gd name="T77" fmla="*/ 0 h 34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07"/>
                <a:gd name="T118" fmla="*/ 0 h 348"/>
                <a:gd name="T119" fmla="*/ 207 w 207"/>
                <a:gd name="T120" fmla="*/ 348 h 34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07" h="348">
                  <a:moveTo>
                    <a:pt x="0" y="348"/>
                  </a:moveTo>
                  <a:lnTo>
                    <a:pt x="19" y="348"/>
                  </a:lnTo>
                  <a:lnTo>
                    <a:pt x="40" y="348"/>
                  </a:lnTo>
                  <a:lnTo>
                    <a:pt x="63" y="348"/>
                  </a:lnTo>
                  <a:lnTo>
                    <a:pt x="86" y="348"/>
                  </a:lnTo>
                  <a:lnTo>
                    <a:pt x="108" y="348"/>
                  </a:lnTo>
                  <a:lnTo>
                    <a:pt x="126" y="348"/>
                  </a:lnTo>
                  <a:lnTo>
                    <a:pt x="140" y="348"/>
                  </a:lnTo>
                  <a:lnTo>
                    <a:pt x="149" y="348"/>
                  </a:lnTo>
                  <a:lnTo>
                    <a:pt x="156" y="346"/>
                  </a:lnTo>
                  <a:lnTo>
                    <a:pt x="165" y="344"/>
                  </a:lnTo>
                  <a:lnTo>
                    <a:pt x="175" y="339"/>
                  </a:lnTo>
                  <a:lnTo>
                    <a:pt x="184" y="332"/>
                  </a:lnTo>
                  <a:lnTo>
                    <a:pt x="193" y="325"/>
                  </a:lnTo>
                  <a:lnTo>
                    <a:pt x="200" y="316"/>
                  </a:lnTo>
                  <a:lnTo>
                    <a:pt x="205" y="304"/>
                  </a:lnTo>
                  <a:lnTo>
                    <a:pt x="207" y="293"/>
                  </a:lnTo>
                  <a:lnTo>
                    <a:pt x="207" y="248"/>
                  </a:lnTo>
                  <a:lnTo>
                    <a:pt x="206" y="179"/>
                  </a:lnTo>
                  <a:lnTo>
                    <a:pt x="203" y="113"/>
                  </a:lnTo>
                  <a:lnTo>
                    <a:pt x="203" y="75"/>
                  </a:lnTo>
                  <a:lnTo>
                    <a:pt x="203" y="66"/>
                  </a:lnTo>
                  <a:lnTo>
                    <a:pt x="202" y="54"/>
                  </a:lnTo>
                  <a:lnTo>
                    <a:pt x="200" y="41"/>
                  </a:lnTo>
                  <a:lnTo>
                    <a:pt x="193" y="30"/>
                  </a:lnTo>
                  <a:lnTo>
                    <a:pt x="183" y="18"/>
                  </a:lnTo>
                  <a:lnTo>
                    <a:pt x="167" y="9"/>
                  </a:lnTo>
                  <a:lnTo>
                    <a:pt x="145" y="3"/>
                  </a:lnTo>
                  <a:lnTo>
                    <a:pt x="115" y="0"/>
                  </a:lnTo>
                  <a:lnTo>
                    <a:pt x="115" y="244"/>
                  </a:lnTo>
                  <a:lnTo>
                    <a:pt x="111" y="244"/>
                  </a:lnTo>
                  <a:lnTo>
                    <a:pt x="100" y="244"/>
                  </a:lnTo>
                  <a:lnTo>
                    <a:pt x="85" y="244"/>
                  </a:lnTo>
                  <a:lnTo>
                    <a:pt x="67" y="244"/>
                  </a:lnTo>
                  <a:lnTo>
                    <a:pt x="48" y="244"/>
                  </a:lnTo>
                  <a:lnTo>
                    <a:pt x="29" y="244"/>
                  </a:lnTo>
                  <a:lnTo>
                    <a:pt x="12" y="244"/>
                  </a:lnTo>
                  <a:lnTo>
                    <a:pt x="0" y="244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rgbClr val="A5FFB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4" name="Freeform 1408"/>
            <p:cNvSpPr>
              <a:spLocks/>
            </p:cNvSpPr>
            <p:nvPr/>
          </p:nvSpPr>
          <p:spPr bwMode="auto">
            <a:xfrm>
              <a:off x="1703" y="2896"/>
              <a:ext cx="50" cy="4"/>
            </a:xfrm>
            <a:custGeom>
              <a:avLst/>
              <a:gdLst>
                <a:gd name="T0" fmla="*/ 0 w 149"/>
                <a:gd name="T1" fmla="*/ 0 h 13"/>
                <a:gd name="T2" fmla="*/ 0 w 149"/>
                <a:gd name="T3" fmla="*/ 0 h 13"/>
                <a:gd name="T4" fmla="*/ 0 w 149"/>
                <a:gd name="T5" fmla="*/ 0 h 13"/>
                <a:gd name="T6" fmla="*/ 0 w 149"/>
                <a:gd name="T7" fmla="*/ 0 h 13"/>
                <a:gd name="T8" fmla="*/ 0 w 149"/>
                <a:gd name="T9" fmla="*/ 0 h 13"/>
                <a:gd name="T10" fmla="*/ 0 w 149"/>
                <a:gd name="T11" fmla="*/ 0 h 13"/>
                <a:gd name="T12" fmla="*/ 0 w 149"/>
                <a:gd name="T13" fmla="*/ 0 h 13"/>
                <a:gd name="T14" fmla="*/ 0 w 149"/>
                <a:gd name="T15" fmla="*/ 0 h 13"/>
                <a:gd name="T16" fmla="*/ 0 w 149"/>
                <a:gd name="T17" fmla="*/ 0 h 13"/>
                <a:gd name="T18" fmla="*/ 0 w 149"/>
                <a:gd name="T19" fmla="*/ 0 h 13"/>
                <a:gd name="T20" fmla="*/ 0 w 149"/>
                <a:gd name="T21" fmla="*/ 0 h 13"/>
                <a:gd name="T22" fmla="*/ 0 w 149"/>
                <a:gd name="T23" fmla="*/ 0 h 13"/>
                <a:gd name="T24" fmla="*/ 0 w 149"/>
                <a:gd name="T25" fmla="*/ 0 h 13"/>
                <a:gd name="T26" fmla="*/ 0 w 149"/>
                <a:gd name="T27" fmla="*/ 0 h 13"/>
                <a:gd name="T28" fmla="*/ 0 w 149"/>
                <a:gd name="T29" fmla="*/ 0 h 13"/>
                <a:gd name="T30" fmla="*/ 0 w 149"/>
                <a:gd name="T31" fmla="*/ 0 h 13"/>
                <a:gd name="T32" fmla="*/ 0 w 149"/>
                <a:gd name="T33" fmla="*/ 0 h 13"/>
                <a:gd name="T34" fmla="*/ 0 w 149"/>
                <a:gd name="T35" fmla="*/ 0 h 13"/>
                <a:gd name="T36" fmla="*/ 0 w 149"/>
                <a:gd name="T37" fmla="*/ 0 h 13"/>
                <a:gd name="T38" fmla="*/ 0 w 149"/>
                <a:gd name="T39" fmla="*/ 0 h 13"/>
                <a:gd name="T40" fmla="*/ 0 w 149"/>
                <a:gd name="T41" fmla="*/ 0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9"/>
                <a:gd name="T64" fmla="*/ 0 h 13"/>
                <a:gd name="T65" fmla="*/ 149 w 149"/>
                <a:gd name="T66" fmla="*/ 13 h 1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9" h="13">
                  <a:moveTo>
                    <a:pt x="149" y="0"/>
                  </a:moveTo>
                  <a:lnTo>
                    <a:pt x="149" y="0"/>
                  </a:lnTo>
                  <a:lnTo>
                    <a:pt x="140" y="0"/>
                  </a:lnTo>
                  <a:lnTo>
                    <a:pt x="126" y="0"/>
                  </a:lnTo>
                  <a:lnTo>
                    <a:pt x="108" y="0"/>
                  </a:lnTo>
                  <a:lnTo>
                    <a:pt x="86" y="0"/>
                  </a:lnTo>
                  <a:lnTo>
                    <a:pt x="63" y="0"/>
                  </a:lnTo>
                  <a:lnTo>
                    <a:pt x="40" y="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9" y="13"/>
                  </a:lnTo>
                  <a:lnTo>
                    <a:pt x="40" y="13"/>
                  </a:lnTo>
                  <a:lnTo>
                    <a:pt x="63" y="13"/>
                  </a:lnTo>
                  <a:lnTo>
                    <a:pt x="86" y="13"/>
                  </a:lnTo>
                  <a:lnTo>
                    <a:pt x="108" y="13"/>
                  </a:lnTo>
                  <a:lnTo>
                    <a:pt x="126" y="13"/>
                  </a:lnTo>
                  <a:lnTo>
                    <a:pt x="140" y="13"/>
                  </a:lnTo>
                  <a:lnTo>
                    <a:pt x="149" y="13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5" name="Freeform 1409"/>
            <p:cNvSpPr>
              <a:spLocks/>
            </p:cNvSpPr>
            <p:nvPr/>
          </p:nvSpPr>
          <p:spPr bwMode="auto">
            <a:xfrm>
              <a:off x="1753" y="2880"/>
              <a:ext cx="21" cy="20"/>
            </a:xfrm>
            <a:custGeom>
              <a:avLst/>
              <a:gdLst>
                <a:gd name="T0" fmla="*/ 0 w 63"/>
                <a:gd name="T1" fmla="*/ 0 h 61"/>
                <a:gd name="T2" fmla="*/ 0 w 63"/>
                <a:gd name="T3" fmla="*/ 0 h 61"/>
                <a:gd name="T4" fmla="*/ 0 w 63"/>
                <a:gd name="T5" fmla="*/ 0 h 61"/>
                <a:gd name="T6" fmla="*/ 0 w 63"/>
                <a:gd name="T7" fmla="*/ 0 h 61"/>
                <a:gd name="T8" fmla="*/ 0 w 63"/>
                <a:gd name="T9" fmla="*/ 0 h 61"/>
                <a:gd name="T10" fmla="*/ 0 w 63"/>
                <a:gd name="T11" fmla="*/ 0 h 61"/>
                <a:gd name="T12" fmla="*/ 0 w 63"/>
                <a:gd name="T13" fmla="*/ 0 h 61"/>
                <a:gd name="T14" fmla="*/ 0 w 63"/>
                <a:gd name="T15" fmla="*/ 0 h 61"/>
                <a:gd name="T16" fmla="*/ 0 w 63"/>
                <a:gd name="T17" fmla="*/ 0 h 61"/>
                <a:gd name="T18" fmla="*/ 0 w 63"/>
                <a:gd name="T19" fmla="*/ 0 h 61"/>
                <a:gd name="T20" fmla="*/ 0 w 63"/>
                <a:gd name="T21" fmla="*/ 0 h 61"/>
                <a:gd name="T22" fmla="*/ 0 w 63"/>
                <a:gd name="T23" fmla="*/ 0 h 61"/>
                <a:gd name="T24" fmla="*/ 0 w 63"/>
                <a:gd name="T25" fmla="*/ 0 h 61"/>
                <a:gd name="T26" fmla="*/ 0 w 63"/>
                <a:gd name="T27" fmla="*/ 0 h 61"/>
                <a:gd name="T28" fmla="*/ 0 w 63"/>
                <a:gd name="T29" fmla="*/ 0 h 61"/>
                <a:gd name="T30" fmla="*/ 0 w 63"/>
                <a:gd name="T31" fmla="*/ 0 h 61"/>
                <a:gd name="T32" fmla="*/ 0 w 63"/>
                <a:gd name="T33" fmla="*/ 0 h 61"/>
                <a:gd name="T34" fmla="*/ 0 w 63"/>
                <a:gd name="T35" fmla="*/ 0 h 61"/>
                <a:gd name="T36" fmla="*/ 0 w 63"/>
                <a:gd name="T37" fmla="*/ 0 h 61"/>
                <a:gd name="T38" fmla="*/ 0 w 63"/>
                <a:gd name="T39" fmla="*/ 0 h 61"/>
                <a:gd name="T40" fmla="*/ 0 w 63"/>
                <a:gd name="T41" fmla="*/ 0 h 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3"/>
                <a:gd name="T64" fmla="*/ 0 h 61"/>
                <a:gd name="T65" fmla="*/ 63 w 63"/>
                <a:gd name="T66" fmla="*/ 61 h 6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3" h="61">
                  <a:moveTo>
                    <a:pt x="52" y="0"/>
                  </a:moveTo>
                  <a:lnTo>
                    <a:pt x="52" y="0"/>
                  </a:lnTo>
                  <a:lnTo>
                    <a:pt x="51" y="10"/>
                  </a:lnTo>
                  <a:lnTo>
                    <a:pt x="47" y="20"/>
                  </a:lnTo>
                  <a:lnTo>
                    <a:pt x="41" y="28"/>
                  </a:lnTo>
                  <a:lnTo>
                    <a:pt x="33" y="34"/>
                  </a:lnTo>
                  <a:lnTo>
                    <a:pt x="24" y="41"/>
                  </a:lnTo>
                  <a:lnTo>
                    <a:pt x="15" y="46"/>
                  </a:lnTo>
                  <a:lnTo>
                    <a:pt x="6" y="48"/>
                  </a:lnTo>
                  <a:lnTo>
                    <a:pt x="0" y="48"/>
                  </a:lnTo>
                  <a:lnTo>
                    <a:pt x="0" y="61"/>
                  </a:lnTo>
                  <a:lnTo>
                    <a:pt x="8" y="58"/>
                  </a:lnTo>
                  <a:lnTo>
                    <a:pt x="17" y="56"/>
                  </a:lnTo>
                  <a:lnTo>
                    <a:pt x="29" y="51"/>
                  </a:lnTo>
                  <a:lnTo>
                    <a:pt x="38" y="44"/>
                  </a:lnTo>
                  <a:lnTo>
                    <a:pt x="48" y="35"/>
                  </a:lnTo>
                  <a:lnTo>
                    <a:pt x="56" y="25"/>
                  </a:lnTo>
                  <a:lnTo>
                    <a:pt x="60" y="13"/>
                  </a:lnTo>
                  <a:lnTo>
                    <a:pt x="63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6" name="Freeform 1410"/>
            <p:cNvSpPr>
              <a:spLocks/>
            </p:cNvSpPr>
            <p:nvPr/>
          </p:nvSpPr>
          <p:spPr bwMode="auto">
            <a:xfrm>
              <a:off x="1769" y="2807"/>
              <a:ext cx="5" cy="73"/>
            </a:xfrm>
            <a:custGeom>
              <a:avLst/>
              <a:gdLst>
                <a:gd name="T0" fmla="*/ 0 w 14"/>
                <a:gd name="T1" fmla="*/ 0 h 218"/>
                <a:gd name="T2" fmla="*/ 0 w 14"/>
                <a:gd name="T3" fmla="*/ 0 h 218"/>
                <a:gd name="T4" fmla="*/ 0 w 14"/>
                <a:gd name="T5" fmla="*/ 0 h 218"/>
                <a:gd name="T6" fmla="*/ 0 w 14"/>
                <a:gd name="T7" fmla="*/ 0 h 218"/>
                <a:gd name="T8" fmla="*/ 0 w 14"/>
                <a:gd name="T9" fmla="*/ 0 h 218"/>
                <a:gd name="T10" fmla="*/ 0 w 14"/>
                <a:gd name="T11" fmla="*/ 0 h 218"/>
                <a:gd name="T12" fmla="*/ 0 w 14"/>
                <a:gd name="T13" fmla="*/ 0 h 218"/>
                <a:gd name="T14" fmla="*/ 0 w 14"/>
                <a:gd name="T15" fmla="*/ 0 h 218"/>
                <a:gd name="T16" fmla="*/ 0 w 14"/>
                <a:gd name="T17" fmla="*/ 0 h 218"/>
                <a:gd name="T18" fmla="*/ 0 w 14"/>
                <a:gd name="T19" fmla="*/ 0 h 218"/>
                <a:gd name="T20" fmla="*/ 0 w 14"/>
                <a:gd name="T21" fmla="*/ 0 h 218"/>
                <a:gd name="T22" fmla="*/ 0 w 14"/>
                <a:gd name="T23" fmla="*/ 0 h 218"/>
                <a:gd name="T24" fmla="*/ 0 w 14"/>
                <a:gd name="T25" fmla="*/ 0 h 2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218"/>
                <a:gd name="T41" fmla="*/ 14 w 14"/>
                <a:gd name="T42" fmla="*/ 218 h 2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218">
                  <a:moveTo>
                    <a:pt x="0" y="0"/>
                  </a:moveTo>
                  <a:lnTo>
                    <a:pt x="0" y="0"/>
                  </a:lnTo>
                  <a:lnTo>
                    <a:pt x="0" y="38"/>
                  </a:lnTo>
                  <a:lnTo>
                    <a:pt x="3" y="104"/>
                  </a:lnTo>
                  <a:lnTo>
                    <a:pt x="3" y="173"/>
                  </a:lnTo>
                  <a:lnTo>
                    <a:pt x="3" y="218"/>
                  </a:lnTo>
                  <a:lnTo>
                    <a:pt x="14" y="218"/>
                  </a:lnTo>
                  <a:lnTo>
                    <a:pt x="14" y="173"/>
                  </a:lnTo>
                  <a:lnTo>
                    <a:pt x="12" y="104"/>
                  </a:lnTo>
                  <a:lnTo>
                    <a:pt x="11" y="38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7" name="Freeform 1411"/>
            <p:cNvSpPr>
              <a:spLocks/>
            </p:cNvSpPr>
            <p:nvPr/>
          </p:nvSpPr>
          <p:spPr bwMode="auto">
            <a:xfrm>
              <a:off x="1740" y="2780"/>
              <a:ext cx="33" cy="27"/>
            </a:xfrm>
            <a:custGeom>
              <a:avLst/>
              <a:gdLst>
                <a:gd name="T0" fmla="*/ 0 w 100"/>
                <a:gd name="T1" fmla="*/ 0 h 81"/>
                <a:gd name="T2" fmla="*/ 0 w 100"/>
                <a:gd name="T3" fmla="*/ 0 h 81"/>
                <a:gd name="T4" fmla="*/ 0 w 100"/>
                <a:gd name="T5" fmla="*/ 0 h 81"/>
                <a:gd name="T6" fmla="*/ 0 w 100"/>
                <a:gd name="T7" fmla="*/ 0 h 81"/>
                <a:gd name="T8" fmla="*/ 0 w 100"/>
                <a:gd name="T9" fmla="*/ 0 h 81"/>
                <a:gd name="T10" fmla="*/ 0 w 100"/>
                <a:gd name="T11" fmla="*/ 0 h 81"/>
                <a:gd name="T12" fmla="*/ 0 w 100"/>
                <a:gd name="T13" fmla="*/ 0 h 81"/>
                <a:gd name="T14" fmla="*/ 0 w 100"/>
                <a:gd name="T15" fmla="*/ 0 h 81"/>
                <a:gd name="T16" fmla="*/ 0 w 100"/>
                <a:gd name="T17" fmla="*/ 0 h 81"/>
                <a:gd name="T18" fmla="*/ 0 w 100"/>
                <a:gd name="T19" fmla="*/ 0 h 81"/>
                <a:gd name="T20" fmla="*/ 0 w 100"/>
                <a:gd name="T21" fmla="*/ 0 h 81"/>
                <a:gd name="T22" fmla="*/ 0 w 100"/>
                <a:gd name="T23" fmla="*/ 0 h 81"/>
                <a:gd name="T24" fmla="*/ 0 w 100"/>
                <a:gd name="T25" fmla="*/ 0 h 81"/>
                <a:gd name="T26" fmla="*/ 0 w 100"/>
                <a:gd name="T27" fmla="*/ 0 h 81"/>
                <a:gd name="T28" fmla="*/ 0 w 100"/>
                <a:gd name="T29" fmla="*/ 0 h 81"/>
                <a:gd name="T30" fmla="*/ 0 w 100"/>
                <a:gd name="T31" fmla="*/ 0 h 81"/>
                <a:gd name="T32" fmla="*/ 0 w 100"/>
                <a:gd name="T33" fmla="*/ 0 h 81"/>
                <a:gd name="T34" fmla="*/ 0 w 100"/>
                <a:gd name="T35" fmla="*/ 0 h 81"/>
                <a:gd name="T36" fmla="*/ 0 w 100"/>
                <a:gd name="T37" fmla="*/ 0 h 81"/>
                <a:gd name="T38" fmla="*/ 0 w 100"/>
                <a:gd name="T39" fmla="*/ 0 h 81"/>
                <a:gd name="T40" fmla="*/ 0 w 100"/>
                <a:gd name="T41" fmla="*/ 0 h 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0"/>
                <a:gd name="T64" fmla="*/ 0 h 81"/>
                <a:gd name="T65" fmla="*/ 100 w 100"/>
                <a:gd name="T66" fmla="*/ 81 h 8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0" h="81">
                  <a:moveTo>
                    <a:pt x="11" y="6"/>
                  </a:moveTo>
                  <a:lnTo>
                    <a:pt x="6" y="13"/>
                  </a:lnTo>
                  <a:lnTo>
                    <a:pt x="36" y="14"/>
                  </a:lnTo>
                  <a:lnTo>
                    <a:pt x="57" y="21"/>
                  </a:lnTo>
                  <a:lnTo>
                    <a:pt x="72" y="29"/>
                  </a:lnTo>
                  <a:lnTo>
                    <a:pt x="81" y="40"/>
                  </a:lnTo>
                  <a:lnTo>
                    <a:pt x="87" y="49"/>
                  </a:lnTo>
                  <a:lnTo>
                    <a:pt x="89" y="60"/>
                  </a:lnTo>
                  <a:lnTo>
                    <a:pt x="90" y="72"/>
                  </a:lnTo>
                  <a:lnTo>
                    <a:pt x="89" y="81"/>
                  </a:lnTo>
                  <a:lnTo>
                    <a:pt x="100" y="81"/>
                  </a:lnTo>
                  <a:lnTo>
                    <a:pt x="99" y="72"/>
                  </a:lnTo>
                  <a:lnTo>
                    <a:pt x="98" y="60"/>
                  </a:lnTo>
                  <a:lnTo>
                    <a:pt x="96" y="46"/>
                  </a:lnTo>
                  <a:lnTo>
                    <a:pt x="88" y="32"/>
                  </a:lnTo>
                  <a:lnTo>
                    <a:pt x="76" y="19"/>
                  </a:lnTo>
                  <a:lnTo>
                    <a:pt x="60" y="10"/>
                  </a:lnTo>
                  <a:lnTo>
                    <a:pt x="36" y="4"/>
                  </a:lnTo>
                  <a:lnTo>
                    <a:pt x="6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8" name="Freeform 1412"/>
            <p:cNvSpPr>
              <a:spLocks/>
            </p:cNvSpPr>
            <p:nvPr/>
          </p:nvSpPr>
          <p:spPr bwMode="auto">
            <a:xfrm>
              <a:off x="1740" y="2782"/>
              <a:ext cx="3" cy="84"/>
            </a:xfrm>
            <a:custGeom>
              <a:avLst/>
              <a:gdLst>
                <a:gd name="T0" fmla="*/ 0 w 11"/>
                <a:gd name="T1" fmla="*/ 0 h 251"/>
                <a:gd name="T2" fmla="*/ 0 w 11"/>
                <a:gd name="T3" fmla="*/ 0 h 251"/>
                <a:gd name="T4" fmla="*/ 0 w 11"/>
                <a:gd name="T5" fmla="*/ 0 h 251"/>
                <a:gd name="T6" fmla="*/ 0 w 11"/>
                <a:gd name="T7" fmla="*/ 0 h 251"/>
                <a:gd name="T8" fmla="*/ 0 w 11"/>
                <a:gd name="T9" fmla="*/ 0 h 251"/>
                <a:gd name="T10" fmla="*/ 0 w 11"/>
                <a:gd name="T11" fmla="*/ 0 h 251"/>
                <a:gd name="T12" fmla="*/ 0 w 11"/>
                <a:gd name="T13" fmla="*/ 0 h 251"/>
                <a:gd name="T14" fmla="*/ 0 w 11"/>
                <a:gd name="T15" fmla="*/ 0 h 251"/>
                <a:gd name="T16" fmla="*/ 0 w 11"/>
                <a:gd name="T17" fmla="*/ 0 h 251"/>
                <a:gd name="T18" fmla="*/ 0 w 1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51"/>
                <a:gd name="T32" fmla="*/ 11 w 11"/>
                <a:gd name="T33" fmla="*/ 251 h 2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51">
                  <a:moveTo>
                    <a:pt x="6" y="251"/>
                  </a:moveTo>
                  <a:lnTo>
                    <a:pt x="11" y="24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44"/>
                  </a:lnTo>
                  <a:lnTo>
                    <a:pt x="6" y="238"/>
                  </a:lnTo>
                  <a:lnTo>
                    <a:pt x="6" y="251"/>
                  </a:lnTo>
                  <a:lnTo>
                    <a:pt x="11" y="251"/>
                  </a:lnTo>
                  <a:lnTo>
                    <a:pt x="11" y="244"/>
                  </a:lnTo>
                  <a:lnTo>
                    <a:pt x="6" y="2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9" name="Freeform 1413"/>
            <p:cNvSpPr>
              <a:spLocks/>
            </p:cNvSpPr>
            <p:nvPr/>
          </p:nvSpPr>
          <p:spPr bwMode="auto">
            <a:xfrm>
              <a:off x="1701" y="2862"/>
              <a:ext cx="41" cy="4"/>
            </a:xfrm>
            <a:custGeom>
              <a:avLst/>
              <a:gdLst>
                <a:gd name="T0" fmla="*/ 0 w 121"/>
                <a:gd name="T1" fmla="*/ 0 h 13"/>
                <a:gd name="T2" fmla="*/ 0 w 121"/>
                <a:gd name="T3" fmla="*/ 0 h 13"/>
                <a:gd name="T4" fmla="*/ 0 w 121"/>
                <a:gd name="T5" fmla="*/ 0 h 13"/>
                <a:gd name="T6" fmla="*/ 0 w 121"/>
                <a:gd name="T7" fmla="*/ 0 h 13"/>
                <a:gd name="T8" fmla="*/ 0 w 121"/>
                <a:gd name="T9" fmla="*/ 0 h 13"/>
                <a:gd name="T10" fmla="*/ 0 w 121"/>
                <a:gd name="T11" fmla="*/ 0 h 13"/>
                <a:gd name="T12" fmla="*/ 0 w 121"/>
                <a:gd name="T13" fmla="*/ 0 h 13"/>
                <a:gd name="T14" fmla="*/ 0 w 121"/>
                <a:gd name="T15" fmla="*/ 0 h 13"/>
                <a:gd name="T16" fmla="*/ 0 w 121"/>
                <a:gd name="T17" fmla="*/ 0 h 13"/>
                <a:gd name="T18" fmla="*/ 0 w 121"/>
                <a:gd name="T19" fmla="*/ 0 h 13"/>
                <a:gd name="T20" fmla="*/ 0 w 121"/>
                <a:gd name="T21" fmla="*/ 0 h 13"/>
                <a:gd name="T22" fmla="*/ 0 w 121"/>
                <a:gd name="T23" fmla="*/ 0 h 13"/>
                <a:gd name="T24" fmla="*/ 0 w 121"/>
                <a:gd name="T25" fmla="*/ 0 h 13"/>
                <a:gd name="T26" fmla="*/ 0 w 121"/>
                <a:gd name="T27" fmla="*/ 0 h 13"/>
                <a:gd name="T28" fmla="*/ 0 w 121"/>
                <a:gd name="T29" fmla="*/ 0 h 13"/>
                <a:gd name="T30" fmla="*/ 0 w 121"/>
                <a:gd name="T31" fmla="*/ 0 h 13"/>
                <a:gd name="T32" fmla="*/ 0 w 121"/>
                <a:gd name="T33" fmla="*/ 0 h 13"/>
                <a:gd name="T34" fmla="*/ 0 w 121"/>
                <a:gd name="T35" fmla="*/ 0 h 13"/>
                <a:gd name="T36" fmla="*/ 0 w 121"/>
                <a:gd name="T37" fmla="*/ 0 h 13"/>
                <a:gd name="T38" fmla="*/ 0 w 121"/>
                <a:gd name="T39" fmla="*/ 0 h 13"/>
                <a:gd name="T40" fmla="*/ 0 w 121"/>
                <a:gd name="T41" fmla="*/ 0 h 13"/>
                <a:gd name="T42" fmla="*/ 0 w 121"/>
                <a:gd name="T43" fmla="*/ 0 h 13"/>
                <a:gd name="T44" fmla="*/ 0 w 121"/>
                <a:gd name="T45" fmla="*/ 0 h 13"/>
                <a:gd name="T46" fmla="*/ 0 w 121"/>
                <a:gd name="T47" fmla="*/ 0 h 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1"/>
                <a:gd name="T73" fmla="*/ 0 h 13"/>
                <a:gd name="T74" fmla="*/ 121 w 121"/>
                <a:gd name="T75" fmla="*/ 13 h 1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1" h="13">
                  <a:moveTo>
                    <a:pt x="11" y="6"/>
                  </a:moveTo>
                  <a:lnTo>
                    <a:pt x="6" y="13"/>
                  </a:lnTo>
                  <a:lnTo>
                    <a:pt x="18" y="13"/>
                  </a:lnTo>
                  <a:lnTo>
                    <a:pt x="35" y="13"/>
                  </a:lnTo>
                  <a:lnTo>
                    <a:pt x="54" y="13"/>
                  </a:lnTo>
                  <a:lnTo>
                    <a:pt x="73" y="13"/>
                  </a:lnTo>
                  <a:lnTo>
                    <a:pt x="91" y="13"/>
                  </a:lnTo>
                  <a:lnTo>
                    <a:pt x="106" y="13"/>
                  </a:lnTo>
                  <a:lnTo>
                    <a:pt x="117" y="13"/>
                  </a:lnTo>
                  <a:lnTo>
                    <a:pt x="121" y="13"/>
                  </a:lnTo>
                  <a:lnTo>
                    <a:pt x="121" y="0"/>
                  </a:lnTo>
                  <a:lnTo>
                    <a:pt x="117" y="0"/>
                  </a:lnTo>
                  <a:lnTo>
                    <a:pt x="106" y="0"/>
                  </a:lnTo>
                  <a:lnTo>
                    <a:pt x="91" y="0"/>
                  </a:lnTo>
                  <a:lnTo>
                    <a:pt x="73" y="0"/>
                  </a:lnTo>
                  <a:lnTo>
                    <a:pt x="54" y="0"/>
                  </a:lnTo>
                  <a:lnTo>
                    <a:pt x="35" y="0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0" name="Freeform 1414"/>
            <p:cNvSpPr>
              <a:spLocks/>
            </p:cNvSpPr>
            <p:nvPr/>
          </p:nvSpPr>
          <p:spPr bwMode="auto">
            <a:xfrm>
              <a:off x="1701" y="2864"/>
              <a:ext cx="4" cy="36"/>
            </a:xfrm>
            <a:custGeom>
              <a:avLst/>
              <a:gdLst>
                <a:gd name="T0" fmla="*/ 0 w 11"/>
                <a:gd name="T1" fmla="*/ 0 h 110"/>
                <a:gd name="T2" fmla="*/ 0 w 11"/>
                <a:gd name="T3" fmla="*/ 0 h 110"/>
                <a:gd name="T4" fmla="*/ 0 w 11"/>
                <a:gd name="T5" fmla="*/ 0 h 110"/>
                <a:gd name="T6" fmla="*/ 0 w 11"/>
                <a:gd name="T7" fmla="*/ 0 h 110"/>
                <a:gd name="T8" fmla="*/ 0 w 11"/>
                <a:gd name="T9" fmla="*/ 0 h 110"/>
                <a:gd name="T10" fmla="*/ 0 w 11"/>
                <a:gd name="T11" fmla="*/ 0 h 110"/>
                <a:gd name="T12" fmla="*/ 0 w 11"/>
                <a:gd name="T13" fmla="*/ 0 h 110"/>
                <a:gd name="T14" fmla="*/ 0 w 11"/>
                <a:gd name="T15" fmla="*/ 0 h 110"/>
                <a:gd name="T16" fmla="*/ 0 w 11"/>
                <a:gd name="T17" fmla="*/ 0 h 110"/>
                <a:gd name="T18" fmla="*/ 0 w 11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10"/>
                <a:gd name="T32" fmla="*/ 11 w 11"/>
                <a:gd name="T33" fmla="*/ 110 h 1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10">
                  <a:moveTo>
                    <a:pt x="6" y="97"/>
                  </a:moveTo>
                  <a:lnTo>
                    <a:pt x="11" y="10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04"/>
                  </a:lnTo>
                  <a:lnTo>
                    <a:pt x="6" y="110"/>
                  </a:lnTo>
                  <a:lnTo>
                    <a:pt x="0" y="104"/>
                  </a:lnTo>
                  <a:lnTo>
                    <a:pt x="0" y="110"/>
                  </a:lnTo>
                  <a:lnTo>
                    <a:pt x="6" y="110"/>
                  </a:lnTo>
                  <a:lnTo>
                    <a:pt x="6" y="9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1" name="Freeform 1415"/>
            <p:cNvSpPr>
              <a:spLocks/>
            </p:cNvSpPr>
            <p:nvPr/>
          </p:nvSpPr>
          <p:spPr bwMode="auto">
            <a:xfrm>
              <a:off x="1646" y="2785"/>
              <a:ext cx="26" cy="78"/>
            </a:xfrm>
            <a:custGeom>
              <a:avLst/>
              <a:gdLst>
                <a:gd name="T0" fmla="*/ 0 w 79"/>
                <a:gd name="T1" fmla="*/ 0 h 235"/>
                <a:gd name="T2" fmla="*/ 0 w 79"/>
                <a:gd name="T3" fmla="*/ 0 h 235"/>
                <a:gd name="T4" fmla="*/ 0 w 79"/>
                <a:gd name="T5" fmla="*/ 0 h 235"/>
                <a:gd name="T6" fmla="*/ 0 w 79"/>
                <a:gd name="T7" fmla="*/ 0 h 235"/>
                <a:gd name="T8" fmla="*/ 0 w 79"/>
                <a:gd name="T9" fmla="*/ 0 h 235"/>
                <a:gd name="T10" fmla="*/ 0 w 79"/>
                <a:gd name="T11" fmla="*/ 0 h 235"/>
                <a:gd name="T12" fmla="*/ 0 w 79"/>
                <a:gd name="T13" fmla="*/ 0 h 235"/>
                <a:gd name="T14" fmla="*/ 0 w 79"/>
                <a:gd name="T15" fmla="*/ 0 h 235"/>
                <a:gd name="T16" fmla="*/ 0 w 79"/>
                <a:gd name="T17" fmla="*/ 0 h 235"/>
                <a:gd name="T18" fmla="*/ 0 w 79"/>
                <a:gd name="T19" fmla="*/ 0 h 235"/>
                <a:gd name="T20" fmla="*/ 0 w 79"/>
                <a:gd name="T21" fmla="*/ 0 h 235"/>
                <a:gd name="T22" fmla="*/ 0 w 79"/>
                <a:gd name="T23" fmla="*/ 0 h 235"/>
                <a:gd name="T24" fmla="*/ 0 w 79"/>
                <a:gd name="T25" fmla="*/ 0 h 235"/>
                <a:gd name="T26" fmla="*/ 0 w 79"/>
                <a:gd name="T27" fmla="*/ 0 h 235"/>
                <a:gd name="T28" fmla="*/ 0 w 79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9"/>
                <a:gd name="T46" fmla="*/ 0 h 235"/>
                <a:gd name="T47" fmla="*/ 79 w 79"/>
                <a:gd name="T48" fmla="*/ 235 h 23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9" h="235">
                  <a:moveTo>
                    <a:pt x="0" y="235"/>
                  </a:moveTo>
                  <a:lnTo>
                    <a:pt x="0" y="198"/>
                  </a:lnTo>
                  <a:lnTo>
                    <a:pt x="0" y="149"/>
                  </a:lnTo>
                  <a:lnTo>
                    <a:pt x="0" y="103"/>
                  </a:lnTo>
                  <a:lnTo>
                    <a:pt x="0" y="74"/>
                  </a:lnTo>
                  <a:lnTo>
                    <a:pt x="0" y="65"/>
                  </a:lnTo>
                  <a:lnTo>
                    <a:pt x="1" y="53"/>
                  </a:lnTo>
                  <a:lnTo>
                    <a:pt x="4" y="42"/>
                  </a:lnTo>
                  <a:lnTo>
                    <a:pt x="8" y="31"/>
                  </a:lnTo>
                  <a:lnTo>
                    <a:pt x="17" y="20"/>
                  </a:lnTo>
                  <a:lnTo>
                    <a:pt x="30" y="11"/>
                  </a:lnTo>
                  <a:lnTo>
                    <a:pt x="49" y="4"/>
                  </a:lnTo>
                  <a:lnTo>
                    <a:pt x="74" y="0"/>
                  </a:lnTo>
                  <a:lnTo>
                    <a:pt x="79" y="231"/>
                  </a:lnTo>
                  <a:lnTo>
                    <a:pt x="0" y="235"/>
                  </a:lnTo>
                  <a:close/>
                </a:path>
              </a:pathLst>
            </a:custGeom>
            <a:solidFill>
              <a:srgbClr val="A5FFB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2" name="Freeform 1416"/>
            <p:cNvSpPr>
              <a:spLocks/>
            </p:cNvSpPr>
            <p:nvPr/>
          </p:nvSpPr>
          <p:spPr bwMode="auto">
            <a:xfrm>
              <a:off x="1644" y="2809"/>
              <a:ext cx="4" cy="54"/>
            </a:xfrm>
            <a:custGeom>
              <a:avLst/>
              <a:gdLst>
                <a:gd name="T0" fmla="*/ 0 w 11"/>
                <a:gd name="T1" fmla="*/ 0 h 161"/>
                <a:gd name="T2" fmla="*/ 0 w 11"/>
                <a:gd name="T3" fmla="*/ 0 h 161"/>
                <a:gd name="T4" fmla="*/ 0 w 11"/>
                <a:gd name="T5" fmla="*/ 0 h 161"/>
                <a:gd name="T6" fmla="*/ 0 w 11"/>
                <a:gd name="T7" fmla="*/ 0 h 161"/>
                <a:gd name="T8" fmla="*/ 0 w 11"/>
                <a:gd name="T9" fmla="*/ 0 h 161"/>
                <a:gd name="T10" fmla="*/ 0 w 11"/>
                <a:gd name="T11" fmla="*/ 0 h 161"/>
                <a:gd name="T12" fmla="*/ 0 w 11"/>
                <a:gd name="T13" fmla="*/ 0 h 161"/>
                <a:gd name="T14" fmla="*/ 0 w 11"/>
                <a:gd name="T15" fmla="*/ 0 h 161"/>
                <a:gd name="T16" fmla="*/ 0 w 11"/>
                <a:gd name="T17" fmla="*/ 0 h 161"/>
                <a:gd name="T18" fmla="*/ 0 w 11"/>
                <a:gd name="T19" fmla="*/ 0 h 161"/>
                <a:gd name="T20" fmla="*/ 0 w 11"/>
                <a:gd name="T21" fmla="*/ 0 h 161"/>
                <a:gd name="T22" fmla="*/ 0 w 11"/>
                <a:gd name="T23" fmla="*/ 0 h 161"/>
                <a:gd name="T24" fmla="*/ 0 w 11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61"/>
                <a:gd name="T41" fmla="*/ 11 w 11"/>
                <a:gd name="T42" fmla="*/ 161 h 16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61">
                  <a:moveTo>
                    <a:pt x="0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0" y="75"/>
                  </a:lnTo>
                  <a:lnTo>
                    <a:pt x="0" y="124"/>
                  </a:lnTo>
                  <a:lnTo>
                    <a:pt x="0" y="161"/>
                  </a:lnTo>
                  <a:lnTo>
                    <a:pt x="11" y="161"/>
                  </a:lnTo>
                  <a:lnTo>
                    <a:pt x="11" y="124"/>
                  </a:lnTo>
                  <a:lnTo>
                    <a:pt x="11" y="75"/>
                  </a:lnTo>
                  <a:lnTo>
                    <a:pt x="11" y="29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3" name="Freeform 1417"/>
            <p:cNvSpPr>
              <a:spLocks/>
            </p:cNvSpPr>
            <p:nvPr/>
          </p:nvSpPr>
          <p:spPr bwMode="auto">
            <a:xfrm>
              <a:off x="1644" y="2783"/>
              <a:ext cx="28" cy="26"/>
            </a:xfrm>
            <a:custGeom>
              <a:avLst/>
              <a:gdLst>
                <a:gd name="T0" fmla="*/ 0 w 83"/>
                <a:gd name="T1" fmla="*/ 0 h 79"/>
                <a:gd name="T2" fmla="*/ 0 w 83"/>
                <a:gd name="T3" fmla="*/ 0 h 79"/>
                <a:gd name="T4" fmla="*/ 0 w 83"/>
                <a:gd name="T5" fmla="*/ 0 h 79"/>
                <a:gd name="T6" fmla="*/ 0 w 83"/>
                <a:gd name="T7" fmla="*/ 0 h 79"/>
                <a:gd name="T8" fmla="*/ 0 w 83"/>
                <a:gd name="T9" fmla="*/ 0 h 79"/>
                <a:gd name="T10" fmla="*/ 0 w 83"/>
                <a:gd name="T11" fmla="*/ 0 h 79"/>
                <a:gd name="T12" fmla="*/ 0 w 83"/>
                <a:gd name="T13" fmla="*/ 0 h 79"/>
                <a:gd name="T14" fmla="*/ 0 w 83"/>
                <a:gd name="T15" fmla="*/ 0 h 79"/>
                <a:gd name="T16" fmla="*/ 0 w 83"/>
                <a:gd name="T17" fmla="*/ 0 h 79"/>
                <a:gd name="T18" fmla="*/ 0 w 83"/>
                <a:gd name="T19" fmla="*/ 0 h 79"/>
                <a:gd name="T20" fmla="*/ 0 w 83"/>
                <a:gd name="T21" fmla="*/ 0 h 79"/>
                <a:gd name="T22" fmla="*/ 0 w 83"/>
                <a:gd name="T23" fmla="*/ 0 h 79"/>
                <a:gd name="T24" fmla="*/ 0 w 83"/>
                <a:gd name="T25" fmla="*/ 0 h 79"/>
                <a:gd name="T26" fmla="*/ 0 w 83"/>
                <a:gd name="T27" fmla="*/ 0 h 79"/>
                <a:gd name="T28" fmla="*/ 0 w 83"/>
                <a:gd name="T29" fmla="*/ 0 h 79"/>
                <a:gd name="T30" fmla="*/ 0 w 83"/>
                <a:gd name="T31" fmla="*/ 0 h 79"/>
                <a:gd name="T32" fmla="*/ 0 w 83"/>
                <a:gd name="T33" fmla="*/ 0 h 79"/>
                <a:gd name="T34" fmla="*/ 0 w 83"/>
                <a:gd name="T35" fmla="*/ 0 h 79"/>
                <a:gd name="T36" fmla="*/ 0 w 83"/>
                <a:gd name="T37" fmla="*/ 0 h 79"/>
                <a:gd name="T38" fmla="*/ 0 w 83"/>
                <a:gd name="T39" fmla="*/ 0 h 79"/>
                <a:gd name="T40" fmla="*/ 0 w 83"/>
                <a:gd name="T41" fmla="*/ 0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3"/>
                <a:gd name="T64" fmla="*/ 0 h 79"/>
                <a:gd name="T65" fmla="*/ 83 w 83"/>
                <a:gd name="T66" fmla="*/ 79 h 7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3" h="79">
                  <a:moveTo>
                    <a:pt x="83" y="5"/>
                  </a:moveTo>
                  <a:lnTo>
                    <a:pt x="79" y="0"/>
                  </a:lnTo>
                  <a:lnTo>
                    <a:pt x="53" y="4"/>
                  </a:lnTo>
                  <a:lnTo>
                    <a:pt x="32" y="11"/>
                  </a:lnTo>
                  <a:lnTo>
                    <a:pt x="19" y="21"/>
                  </a:lnTo>
                  <a:lnTo>
                    <a:pt x="9" y="33"/>
                  </a:lnTo>
                  <a:lnTo>
                    <a:pt x="4" y="46"/>
                  </a:lnTo>
                  <a:lnTo>
                    <a:pt x="2" y="58"/>
                  </a:lnTo>
                  <a:lnTo>
                    <a:pt x="1" y="70"/>
                  </a:lnTo>
                  <a:lnTo>
                    <a:pt x="0" y="79"/>
                  </a:lnTo>
                  <a:lnTo>
                    <a:pt x="11" y="79"/>
                  </a:lnTo>
                  <a:lnTo>
                    <a:pt x="10" y="70"/>
                  </a:lnTo>
                  <a:lnTo>
                    <a:pt x="11" y="58"/>
                  </a:lnTo>
                  <a:lnTo>
                    <a:pt x="13" y="48"/>
                  </a:lnTo>
                  <a:lnTo>
                    <a:pt x="18" y="38"/>
                  </a:lnTo>
                  <a:lnTo>
                    <a:pt x="26" y="29"/>
                  </a:lnTo>
                  <a:lnTo>
                    <a:pt x="37" y="21"/>
                  </a:lnTo>
                  <a:lnTo>
                    <a:pt x="55" y="14"/>
                  </a:lnTo>
                  <a:lnTo>
                    <a:pt x="79" y="10"/>
                  </a:lnTo>
                  <a:lnTo>
                    <a:pt x="74" y="5"/>
                  </a:lnTo>
                  <a:lnTo>
                    <a:pt x="83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4" name="Freeform 1418"/>
            <p:cNvSpPr>
              <a:spLocks/>
            </p:cNvSpPr>
            <p:nvPr/>
          </p:nvSpPr>
          <p:spPr bwMode="auto">
            <a:xfrm>
              <a:off x="1669" y="2785"/>
              <a:ext cx="5" cy="78"/>
            </a:xfrm>
            <a:custGeom>
              <a:avLst/>
              <a:gdLst>
                <a:gd name="T0" fmla="*/ 0 w 16"/>
                <a:gd name="T1" fmla="*/ 0 h 236"/>
                <a:gd name="T2" fmla="*/ 0 w 16"/>
                <a:gd name="T3" fmla="*/ 0 h 236"/>
                <a:gd name="T4" fmla="*/ 0 w 16"/>
                <a:gd name="T5" fmla="*/ 0 h 236"/>
                <a:gd name="T6" fmla="*/ 0 w 16"/>
                <a:gd name="T7" fmla="*/ 0 h 236"/>
                <a:gd name="T8" fmla="*/ 0 w 16"/>
                <a:gd name="T9" fmla="*/ 0 h 236"/>
                <a:gd name="T10" fmla="*/ 0 w 16"/>
                <a:gd name="T11" fmla="*/ 0 h 236"/>
                <a:gd name="T12" fmla="*/ 0 w 16"/>
                <a:gd name="T13" fmla="*/ 0 h 236"/>
                <a:gd name="T14" fmla="*/ 0 w 16"/>
                <a:gd name="T15" fmla="*/ 0 h 236"/>
                <a:gd name="T16" fmla="*/ 0 w 16"/>
                <a:gd name="T17" fmla="*/ 0 h 236"/>
                <a:gd name="T18" fmla="*/ 0 w 16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36"/>
                <a:gd name="T32" fmla="*/ 16 w 16"/>
                <a:gd name="T33" fmla="*/ 236 h 2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36">
                  <a:moveTo>
                    <a:pt x="10" y="236"/>
                  </a:moveTo>
                  <a:lnTo>
                    <a:pt x="15" y="231"/>
                  </a:lnTo>
                  <a:lnTo>
                    <a:pt x="9" y="0"/>
                  </a:lnTo>
                  <a:lnTo>
                    <a:pt x="0" y="0"/>
                  </a:lnTo>
                  <a:lnTo>
                    <a:pt x="6" y="231"/>
                  </a:lnTo>
                  <a:lnTo>
                    <a:pt x="10" y="226"/>
                  </a:lnTo>
                  <a:lnTo>
                    <a:pt x="10" y="236"/>
                  </a:lnTo>
                  <a:lnTo>
                    <a:pt x="16" y="236"/>
                  </a:lnTo>
                  <a:lnTo>
                    <a:pt x="15" y="231"/>
                  </a:lnTo>
                  <a:lnTo>
                    <a:pt x="10" y="2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5" name="Freeform 1419"/>
            <p:cNvSpPr>
              <a:spLocks/>
            </p:cNvSpPr>
            <p:nvPr/>
          </p:nvSpPr>
          <p:spPr bwMode="auto">
            <a:xfrm>
              <a:off x="1644" y="2860"/>
              <a:ext cx="28" cy="5"/>
            </a:xfrm>
            <a:custGeom>
              <a:avLst/>
              <a:gdLst>
                <a:gd name="T0" fmla="*/ 0 w 84"/>
                <a:gd name="T1" fmla="*/ 0 h 15"/>
                <a:gd name="T2" fmla="*/ 0 w 84"/>
                <a:gd name="T3" fmla="*/ 0 h 15"/>
                <a:gd name="T4" fmla="*/ 0 w 84"/>
                <a:gd name="T5" fmla="*/ 0 h 15"/>
                <a:gd name="T6" fmla="*/ 0 w 84"/>
                <a:gd name="T7" fmla="*/ 0 h 15"/>
                <a:gd name="T8" fmla="*/ 0 w 84"/>
                <a:gd name="T9" fmla="*/ 0 h 15"/>
                <a:gd name="T10" fmla="*/ 0 w 84"/>
                <a:gd name="T11" fmla="*/ 0 h 15"/>
                <a:gd name="T12" fmla="*/ 0 w 84"/>
                <a:gd name="T13" fmla="*/ 0 h 15"/>
                <a:gd name="T14" fmla="*/ 0 w 84"/>
                <a:gd name="T15" fmla="*/ 0 h 15"/>
                <a:gd name="T16" fmla="*/ 0 w 84"/>
                <a:gd name="T17" fmla="*/ 0 h 15"/>
                <a:gd name="T18" fmla="*/ 0 w 84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4"/>
                <a:gd name="T31" fmla="*/ 0 h 15"/>
                <a:gd name="T32" fmla="*/ 84 w 84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4" h="15">
                  <a:moveTo>
                    <a:pt x="0" y="9"/>
                  </a:moveTo>
                  <a:lnTo>
                    <a:pt x="5" y="14"/>
                  </a:lnTo>
                  <a:lnTo>
                    <a:pt x="84" y="10"/>
                  </a:lnTo>
                  <a:lnTo>
                    <a:pt x="84" y="0"/>
                  </a:lnTo>
                  <a:lnTo>
                    <a:pt x="5" y="4"/>
                  </a:lnTo>
                  <a:lnTo>
                    <a:pt x="11" y="9"/>
                  </a:lnTo>
                  <a:lnTo>
                    <a:pt x="0" y="9"/>
                  </a:lnTo>
                  <a:lnTo>
                    <a:pt x="1" y="15"/>
                  </a:lnTo>
                  <a:lnTo>
                    <a:pt x="5" y="14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6" name="Freeform 1420"/>
            <p:cNvSpPr>
              <a:spLocks/>
            </p:cNvSpPr>
            <p:nvPr/>
          </p:nvSpPr>
          <p:spPr bwMode="auto">
            <a:xfrm>
              <a:off x="1699" y="2720"/>
              <a:ext cx="50" cy="61"/>
            </a:xfrm>
            <a:custGeom>
              <a:avLst/>
              <a:gdLst>
                <a:gd name="T0" fmla="*/ 0 w 150"/>
                <a:gd name="T1" fmla="*/ 0 h 183"/>
                <a:gd name="T2" fmla="*/ 0 w 150"/>
                <a:gd name="T3" fmla="*/ 0 h 183"/>
                <a:gd name="T4" fmla="*/ 0 w 150"/>
                <a:gd name="T5" fmla="*/ 0 h 183"/>
                <a:gd name="T6" fmla="*/ 0 w 150"/>
                <a:gd name="T7" fmla="*/ 0 h 183"/>
                <a:gd name="T8" fmla="*/ 0 w 150"/>
                <a:gd name="T9" fmla="*/ 0 h 183"/>
                <a:gd name="T10" fmla="*/ 0 w 150"/>
                <a:gd name="T11" fmla="*/ 0 h 183"/>
                <a:gd name="T12" fmla="*/ 0 w 150"/>
                <a:gd name="T13" fmla="*/ 0 h 183"/>
                <a:gd name="T14" fmla="*/ 0 w 150"/>
                <a:gd name="T15" fmla="*/ 0 h 183"/>
                <a:gd name="T16" fmla="*/ 0 w 150"/>
                <a:gd name="T17" fmla="*/ 0 h 183"/>
                <a:gd name="T18" fmla="*/ 0 w 150"/>
                <a:gd name="T19" fmla="*/ 0 h 183"/>
                <a:gd name="T20" fmla="*/ 0 w 150"/>
                <a:gd name="T21" fmla="*/ 0 h 183"/>
                <a:gd name="T22" fmla="*/ 0 w 150"/>
                <a:gd name="T23" fmla="*/ 0 h 183"/>
                <a:gd name="T24" fmla="*/ 0 w 150"/>
                <a:gd name="T25" fmla="*/ 0 h 183"/>
                <a:gd name="T26" fmla="*/ 0 w 150"/>
                <a:gd name="T27" fmla="*/ 0 h 183"/>
                <a:gd name="T28" fmla="*/ 0 w 150"/>
                <a:gd name="T29" fmla="*/ 0 h 183"/>
                <a:gd name="T30" fmla="*/ 0 w 150"/>
                <a:gd name="T31" fmla="*/ 0 h 183"/>
                <a:gd name="T32" fmla="*/ 0 w 150"/>
                <a:gd name="T33" fmla="*/ 0 h 183"/>
                <a:gd name="T34" fmla="*/ 0 w 150"/>
                <a:gd name="T35" fmla="*/ 0 h 183"/>
                <a:gd name="T36" fmla="*/ 0 w 150"/>
                <a:gd name="T37" fmla="*/ 0 h 183"/>
                <a:gd name="T38" fmla="*/ 0 w 150"/>
                <a:gd name="T39" fmla="*/ 0 h 183"/>
                <a:gd name="T40" fmla="*/ 0 w 150"/>
                <a:gd name="T41" fmla="*/ 0 h 183"/>
                <a:gd name="T42" fmla="*/ 0 w 150"/>
                <a:gd name="T43" fmla="*/ 0 h 183"/>
                <a:gd name="T44" fmla="*/ 0 w 150"/>
                <a:gd name="T45" fmla="*/ 0 h 183"/>
                <a:gd name="T46" fmla="*/ 0 w 150"/>
                <a:gd name="T47" fmla="*/ 0 h 183"/>
                <a:gd name="T48" fmla="*/ 0 w 150"/>
                <a:gd name="T49" fmla="*/ 0 h 183"/>
                <a:gd name="T50" fmla="*/ 0 w 150"/>
                <a:gd name="T51" fmla="*/ 0 h 183"/>
                <a:gd name="T52" fmla="*/ 0 w 150"/>
                <a:gd name="T53" fmla="*/ 0 h 183"/>
                <a:gd name="T54" fmla="*/ 0 w 150"/>
                <a:gd name="T55" fmla="*/ 0 h 183"/>
                <a:gd name="T56" fmla="*/ 0 w 150"/>
                <a:gd name="T57" fmla="*/ 0 h 183"/>
                <a:gd name="T58" fmla="*/ 0 w 150"/>
                <a:gd name="T59" fmla="*/ 0 h 183"/>
                <a:gd name="T60" fmla="*/ 0 w 150"/>
                <a:gd name="T61" fmla="*/ 0 h 183"/>
                <a:gd name="T62" fmla="*/ 0 w 150"/>
                <a:gd name="T63" fmla="*/ 0 h 183"/>
                <a:gd name="T64" fmla="*/ 0 w 150"/>
                <a:gd name="T65" fmla="*/ 0 h 183"/>
                <a:gd name="T66" fmla="*/ 0 w 150"/>
                <a:gd name="T67" fmla="*/ 0 h 183"/>
                <a:gd name="T68" fmla="*/ 0 w 150"/>
                <a:gd name="T69" fmla="*/ 0 h 183"/>
                <a:gd name="T70" fmla="*/ 0 w 150"/>
                <a:gd name="T71" fmla="*/ 0 h 183"/>
                <a:gd name="T72" fmla="*/ 0 w 150"/>
                <a:gd name="T73" fmla="*/ 0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83"/>
                <a:gd name="T113" fmla="*/ 150 w 150"/>
                <a:gd name="T114" fmla="*/ 183 h 18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83">
                  <a:moveTo>
                    <a:pt x="68" y="176"/>
                  </a:moveTo>
                  <a:lnTo>
                    <a:pt x="55" y="162"/>
                  </a:lnTo>
                  <a:lnTo>
                    <a:pt x="43" y="145"/>
                  </a:lnTo>
                  <a:lnTo>
                    <a:pt x="33" y="127"/>
                  </a:lnTo>
                  <a:lnTo>
                    <a:pt x="24" y="108"/>
                  </a:lnTo>
                  <a:lnTo>
                    <a:pt x="16" y="88"/>
                  </a:lnTo>
                  <a:lnTo>
                    <a:pt x="9" y="67"/>
                  </a:lnTo>
                  <a:lnTo>
                    <a:pt x="5" y="47"/>
                  </a:lnTo>
                  <a:lnTo>
                    <a:pt x="0" y="28"/>
                  </a:lnTo>
                  <a:lnTo>
                    <a:pt x="10" y="26"/>
                  </a:lnTo>
                  <a:lnTo>
                    <a:pt x="24" y="24"/>
                  </a:lnTo>
                  <a:lnTo>
                    <a:pt x="38" y="21"/>
                  </a:lnTo>
                  <a:lnTo>
                    <a:pt x="54" y="19"/>
                  </a:lnTo>
                  <a:lnTo>
                    <a:pt x="68" y="16"/>
                  </a:lnTo>
                  <a:lnTo>
                    <a:pt x="79" y="14"/>
                  </a:lnTo>
                  <a:lnTo>
                    <a:pt x="87" y="12"/>
                  </a:lnTo>
                  <a:lnTo>
                    <a:pt x="90" y="12"/>
                  </a:lnTo>
                  <a:lnTo>
                    <a:pt x="87" y="9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90" y="12"/>
                  </a:lnTo>
                  <a:lnTo>
                    <a:pt x="101" y="25"/>
                  </a:lnTo>
                  <a:lnTo>
                    <a:pt x="115" y="42"/>
                  </a:lnTo>
                  <a:lnTo>
                    <a:pt x="130" y="61"/>
                  </a:lnTo>
                  <a:lnTo>
                    <a:pt x="141" y="81"/>
                  </a:lnTo>
                  <a:lnTo>
                    <a:pt x="149" y="103"/>
                  </a:lnTo>
                  <a:lnTo>
                    <a:pt x="150" y="125"/>
                  </a:lnTo>
                  <a:lnTo>
                    <a:pt x="143" y="146"/>
                  </a:lnTo>
                  <a:lnTo>
                    <a:pt x="125" y="166"/>
                  </a:lnTo>
                  <a:lnTo>
                    <a:pt x="112" y="174"/>
                  </a:lnTo>
                  <a:lnTo>
                    <a:pt x="101" y="181"/>
                  </a:lnTo>
                  <a:lnTo>
                    <a:pt x="94" y="183"/>
                  </a:lnTo>
                  <a:lnTo>
                    <a:pt x="88" y="183"/>
                  </a:lnTo>
                  <a:lnTo>
                    <a:pt x="83" y="182"/>
                  </a:lnTo>
                  <a:lnTo>
                    <a:pt x="80" y="180"/>
                  </a:lnTo>
                  <a:lnTo>
                    <a:pt x="74" y="178"/>
                  </a:lnTo>
                  <a:lnTo>
                    <a:pt x="68" y="176"/>
                  </a:lnTo>
                  <a:close/>
                </a:path>
              </a:pathLst>
            </a:custGeom>
            <a:solidFill>
              <a:srgbClr val="CC66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7" name="Freeform 1421"/>
            <p:cNvSpPr>
              <a:spLocks/>
            </p:cNvSpPr>
            <p:nvPr/>
          </p:nvSpPr>
          <p:spPr bwMode="auto">
            <a:xfrm>
              <a:off x="1697" y="2727"/>
              <a:ext cx="25" cy="53"/>
            </a:xfrm>
            <a:custGeom>
              <a:avLst/>
              <a:gdLst>
                <a:gd name="T0" fmla="*/ 0 w 77"/>
                <a:gd name="T1" fmla="*/ 0 h 157"/>
                <a:gd name="T2" fmla="*/ 0 w 77"/>
                <a:gd name="T3" fmla="*/ 0 h 157"/>
                <a:gd name="T4" fmla="*/ 0 w 77"/>
                <a:gd name="T5" fmla="*/ 0 h 157"/>
                <a:gd name="T6" fmla="*/ 0 w 77"/>
                <a:gd name="T7" fmla="*/ 0 h 157"/>
                <a:gd name="T8" fmla="*/ 0 w 77"/>
                <a:gd name="T9" fmla="*/ 0 h 157"/>
                <a:gd name="T10" fmla="*/ 0 w 77"/>
                <a:gd name="T11" fmla="*/ 0 h 157"/>
                <a:gd name="T12" fmla="*/ 0 w 77"/>
                <a:gd name="T13" fmla="*/ 0 h 157"/>
                <a:gd name="T14" fmla="*/ 0 w 77"/>
                <a:gd name="T15" fmla="*/ 0 h 157"/>
                <a:gd name="T16" fmla="*/ 0 w 77"/>
                <a:gd name="T17" fmla="*/ 0 h 157"/>
                <a:gd name="T18" fmla="*/ 0 w 77"/>
                <a:gd name="T19" fmla="*/ 0 h 157"/>
                <a:gd name="T20" fmla="*/ 0 w 77"/>
                <a:gd name="T21" fmla="*/ 0 h 157"/>
                <a:gd name="T22" fmla="*/ 0 w 77"/>
                <a:gd name="T23" fmla="*/ 0 h 157"/>
                <a:gd name="T24" fmla="*/ 0 w 77"/>
                <a:gd name="T25" fmla="*/ 0 h 157"/>
                <a:gd name="T26" fmla="*/ 0 w 77"/>
                <a:gd name="T27" fmla="*/ 0 h 157"/>
                <a:gd name="T28" fmla="*/ 0 w 77"/>
                <a:gd name="T29" fmla="*/ 0 h 157"/>
                <a:gd name="T30" fmla="*/ 0 w 77"/>
                <a:gd name="T31" fmla="*/ 0 h 157"/>
                <a:gd name="T32" fmla="*/ 0 w 77"/>
                <a:gd name="T33" fmla="*/ 0 h 157"/>
                <a:gd name="T34" fmla="*/ 0 w 77"/>
                <a:gd name="T35" fmla="*/ 0 h 157"/>
                <a:gd name="T36" fmla="*/ 0 w 77"/>
                <a:gd name="T37" fmla="*/ 0 h 157"/>
                <a:gd name="T38" fmla="*/ 0 w 77"/>
                <a:gd name="T39" fmla="*/ 0 h 157"/>
                <a:gd name="T40" fmla="*/ 0 w 77"/>
                <a:gd name="T41" fmla="*/ 0 h 157"/>
                <a:gd name="T42" fmla="*/ 0 w 77"/>
                <a:gd name="T43" fmla="*/ 0 h 157"/>
                <a:gd name="T44" fmla="*/ 0 w 77"/>
                <a:gd name="T45" fmla="*/ 0 h 157"/>
                <a:gd name="T46" fmla="*/ 0 w 77"/>
                <a:gd name="T47" fmla="*/ 0 h 15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7"/>
                <a:gd name="T73" fmla="*/ 0 h 157"/>
                <a:gd name="T74" fmla="*/ 77 w 77"/>
                <a:gd name="T75" fmla="*/ 157 h 15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7" h="157">
                  <a:moveTo>
                    <a:pt x="6" y="0"/>
                  </a:moveTo>
                  <a:lnTo>
                    <a:pt x="2" y="5"/>
                  </a:lnTo>
                  <a:lnTo>
                    <a:pt x="6" y="25"/>
                  </a:lnTo>
                  <a:lnTo>
                    <a:pt x="11" y="46"/>
                  </a:lnTo>
                  <a:lnTo>
                    <a:pt x="17" y="66"/>
                  </a:lnTo>
                  <a:lnTo>
                    <a:pt x="25" y="88"/>
                  </a:lnTo>
                  <a:lnTo>
                    <a:pt x="34" y="107"/>
                  </a:lnTo>
                  <a:lnTo>
                    <a:pt x="44" y="125"/>
                  </a:lnTo>
                  <a:lnTo>
                    <a:pt x="58" y="143"/>
                  </a:lnTo>
                  <a:lnTo>
                    <a:pt x="70" y="157"/>
                  </a:lnTo>
                  <a:lnTo>
                    <a:pt x="77" y="149"/>
                  </a:lnTo>
                  <a:lnTo>
                    <a:pt x="65" y="135"/>
                  </a:lnTo>
                  <a:lnTo>
                    <a:pt x="53" y="120"/>
                  </a:lnTo>
                  <a:lnTo>
                    <a:pt x="43" y="102"/>
                  </a:lnTo>
                  <a:lnTo>
                    <a:pt x="34" y="83"/>
                  </a:lnTo>
                  <a:lnTo>
                    <a:pt x="26" y="63"/>
                  </a:lnTo>
                  <a:lnTo>
                    <a:pt x="20" y="43"/>
                  </a:lnTo>
                  <a:lnTo>
                    <a:pt x="15" y="23"/>
                  </a:lnTo>
                  <a:lnTo>
                    <a:pt x="11" y="5"/>
                  </a:lnTo>
                  <a:lnTo>
                    <a:pt x="6" y="10"/>
                  </a:lnTo>
                  <a:lnTo>
                    <a:pt x="6" y="0"/>
                  </a:lnTo>
                  <a:lnTo>
                    <a:pt x="0" y="0"/>
                  </a:lnTo>
                  <a:lnTo>
                    <a:pt x="2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8" name="Freeform 1422"/>
            <p:cNvSpPr>
              <a:spLocks/>
            </p:cNvSpPr>
            <p:nvPr/>
          </p:nvSpPr>
          <p:spPr bwMode="auto">
            <a:xfrm>
              <a:off x="1699" y="2722"/>
              <a:ext cx="33" cy="9"/>
            </a:xfrm>
            <a:custGeom>
              <a:avLst/>
              <a:gdLst>
                <a:gd name="T0" fmla="*/ 0 w 100"/>
                <a:gd name="T1" fmla="*/ 0 h 26"/>
                <a:gd name="T2" fmla="*/ 0 w 100"/>
                <a:gd name="T3" fmla="*/ 0 h 26"/>
                <a:gd name="T4" fmla="*/ 0 w 100"/>
                <a:gd name="T5" fmla="*/ 0 h 26"/>
                <a:gd name="T6" fmla="*/ 0 w 100"/>
                <a:gd name="T7" fmla="*/ 0 h 26"/>
                <a:gd name="T8" fmla="*/ 0 w 100"/>
                <a:gd name="T9" fmla="*/ 0 h 26"/>
                <a:gd name="T10" fmla="*/ 0 w 100"/>
                <a:gd name="T11" fmla="*/ 0 h 26"/>
                <a:gd name="T12" fmla="*/ 0 w 100"/>
                <a:gd name="T13" fmla="*/ 0 h 26"/>
                <a:gd name="T14" fmla="*/ 0 w 100"/>
                <a:gd name="T15" fmla="*/ 0 h 26"/>
                <a:gd name="T16" fmla="*/ 0 w 100"/>
                <a:gd name="T17" fmla="*/ 0 h 26"/>
                <a:gd name="T18" fmla="*/ 0 w 100"/>
                <a:gd name="T19" fmla="*/ 0 h 26"/>
                <a:gd name="T20" fmla="*/ 0 w 100"/>
                <a:gd name="T21" fmla="*/ 0 h 26"/>
                <a:gd name="T22" fmla="*/ 0 w 100"/>
                <a:gd name="T23" fmla="*/ 0 h 26"/>
                <a:gd name="T24" fmla="*/ 0 w 100"/>
                <a:gd name="T25" fmla="*/ 0 h 26"/>
                <a:gd name="T26" fmla="*/ 0 w 100"/>
                <a:gd name="T27" fmla="*/ 0 h 26"/>
                <a:gd name="T28" fmla="*/ 0 w 100"/>
                <a:gd name="T29" fmla="*/ 0 h 26"/>
                <a:gd name="T30" fmla="*/ 0 w 100"/>
                <a:gd name="T31" fmla="*/ 0 h 26"/>
                <a:gd name="T32" fmla="*/ 0 w 100"/>
                <a:gd name="T33" fmla="*/ 0 h 26"/>
                <a:gd name="T34" fmla="*/ 0 w 100"/>
                <a:gd name="T35" fmla="*/ 0 h 26"/>
                <a:gd name="T36" fmla="*/ 0 w 100"/>
                <a:gd name="T37" fmla="*/ 0 h 26"/>
                <a:gd name="T38" fmla="*/ 0 w 100"/>
                <a:gd name="T39" fmla="*/ 0 h 26"/>
                <a:gd name="T40" fmla="*/ 0 w 100"/>
                <a:gd name="T41" fmla="*/ 0 h 26"/>
                <a:gd name="T42" fmla="*/ 0 w 100"/>
                <a:gd name="T43" fmla="*/ 0 h 26"/>
                <a:gd name="T44" fmla="*/ 0 w 100"/>
                <a:gd name="T45" fmla="*/ 0 h 26"/>
                <a:gd name="T46" fmla="*/ 0 w 100"/>
                <a:gd name="T47" fmla="*/ 0 h 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0"/>
                <a:gd name="T73" fmla="*/ 0 h 26"/>
                <a:gd name="T74" fmla="*/ 100 w 100"/>
                <a:gd name="T75" fmla="*/ 26 h 2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0" h="26">
                  <a:moveTo>
                    <a:pt x="87" y="9"/>
                  </a:moveTo>
                  <a:lnTo>
                    <a:pt x="90" y="0"/>
                  </a:lnTo>
                  <a:lnTo>
                    <a:pt x="87" y="0"/>
                  </a:lnTo>
                  <a:lnTo>
                    <a:pt x="79" y="2"/>
                  </a:lnTo>
                  <a:lnTo>
                    <a:pt x="68" y="4"/>
                  </a:lnTo>
                  <a:lnTo>
                    <a:pt x="54" y="7"/>
                  </a:lnTo>
                  <a:lnTo>
                    <a:pt x="38" y="9"/>
                  </a:lnTo>
                  <a:lnTo>
                    <a:pt x="24" y="12"/>
                  </a:lnTo>
                  <a:lnTo>
                    <a:pt x="10" y="14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10" y="25"/>
                  </a:lnTo>
                  <a:lnTo>
                    <a:pt x="24" y="22"/>
                  </a:lnTo>
                  <a:lnTo>
                    <a:pt x="38" y="19"/>
                  </a:lnTo>
                  <a:lnTo>
                    <a:pt x="54" y="17"/>
                  </a:lnTo>
                  <a:lnTo>
                    <a:pt x="68" y="14"/>
                  </a:lnTo>
                  <a:lnTo>
                    <a:pt x="79" y="12"/>
                  </a:lnTo>
                  <a:lnTo>
                    <a:pt x="87" y="10"/>
                  </a:lnTo>
                  <a:lnTo>
                    <a:pt x="90" y="10"/>
                  </a:lnTo>
                  <a:lnTo>
                    <a:pt x="94" y="2"/>
                  </a:lnTo>
                  <a:lnTo>
                    <a:pt x="90" y="10"/>
                  </a:lnTo>
                  <a:lnTo>
                    <a:pt x="100" y="9"/>
                  </a:lnTo>
                  <a:lnTo>
                    <a:pt x="94" y="2"/>
                  </a:lnTo>
                  <a:lnTo>
                    <a:pt x="8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9" name="Freeform 1423"/>
            <p:cNvSpPr>
              <a:spLocks/>
            </p:cNvSpPr>
            <p:nvPr/>
          </p:nvSpPr>
          <p:spPr bwMode="auto">
            <a:xfrm>
              <a:off x="1724" y="2718"/>
              <a:ext cx="6" cy="7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0 h 20"/>
                <a:gd name="T4" fmla="*/ 0 w 17"/>
                <a:gd name="T5" fmla="*/ 0 h 20"/>
                <a:gd name="T6" fmla="*/ 0 w 17"/>
                <a:gd name="T7" fmla="*/ 0 h 20"/>
                <a:gd name="T8" fmla="*/ 0 w 17"/>
                <a:gd name="T9" fmla="*/ 0 h 20"/>
                <a:gd name="T10" fmla="*/ 0 w 17"/>
                <a:gd name="T11" fmla="*/ 0 h 20"/>
                <a:gd name="T12" fmla="*/ 0 w 17"/>
                <a:gd name="T13" fmla="*/ 0 h 20"/>
                <a:gd name="T14" fmla="*/ 0 w 17"/>
                <a:gd name="T15" fmla="*/ 0 h 20"/>
                <a:gd name="T16" fmla="*/ 0 w 17"/>
                <a:gd name="T17" fmla="*/ 0 h 20"/>
                <a:gd name="T18" fmla="*/ 0 w 17"/>
                <a:gd name="T19" fmla="*/ 0 h 20"/>
                <a:gd name="T20" fmla="*/ 0 w 17"/>
                <a:gd name="T21" fmla="*/ 0 h 20"/>
                <a:gd name="T22" fmla="*/ 0 w 17"/>
                <a:gd name="T23" fmla="*/ 0 h 20"/>
                <a:gd name="T24" fmla="*/ 0 w 17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"/>
                <a:gd name="T40" fmla="*/ 0 h 20"/>
                <a:gd name="T41" fmla="*/ 17 w 17"/>
                <a:gd name="T42" fmla="*/ 20 h 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" h="20">
                  <a:moveTo>
                    <a:pt x="17" y="13"/>
                  </a:moveTo>
                  <a:lnTo>
                    <a:pt x="17" y="13"/>
                  </a:lnTo>
                  <a:lnTo>
                    <a:pt x="6" y="0"/>
                  </a:lnTo>
                  <a:lnTo>
                    <a:pt x="1" y="9"/>
                  </a:lnTo>
                  <a:lnTo>
                    <a:pt x="6" y="16"/>
                  </a:lnTo>
                  <a:lnTo>
                    <a:pt x="10" y="20"/>
                  </a:lnTo>
                  <a:lnTo>
                    <a:pt x="17" y="13"/>
                  </a:lnTo>
                  <a:lnTo>
                    <a:pt x="13" y="9"/>
                  </a:lnTo>
                  <a:lnTo>
                    <a:pt x="8" y="1"/>
                  </a:lnTo>
                  <a:lnTo>
                    <a:pt x="0" y="7"/>
                  </a:lnTo>
                  <a:lnTo>
                    <a:pt x="10" y="20"/>
                  </a:lnTo>
                  <a:lnTo>
                    <a:pt x="17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0" name="Freeform 1424"/>
            <p:cNvSpPr>
              <a:spLocks/>
            </p:cNvSpPr>
            <p:nvPr/>
          </p:nvSpPr>
          <p:spPr bwMode="auto">
            <a:xfrm>
              <a:off x="1728" y="2723"/>
              <a:ext cx="22" cy="54"/>
            </a:xfrm>
            <a:custGeom>
              <a:avLst/>
              <a:gdLst>
                <a:gd name="T0" fmla="*/ 0 w 67"/>
                <a:gd name="T1" fmla="*/ 0 h 162"/>
                <a:gd name="T2" fmla="*/ 0 w 67"/>
                <a:gd name="T3" fmla="*/ 0 h 162"/>
                <a:gd name="T4" fmla="*/ 0 w 67"/>
                <a:gd name="T5" fmla="*/ 0 h 162"/>
                <a:gd name="T6" fmla="*/ 0 w 67"/>
                <a:gd name="T7" fmla="*/ 0 h 162"/>
                <a:gd name="T8" fmla="*/ 0 w 67"/>
                <a:gd name="T9" fmla="*/ 0 h 162"/>
                <a:gd name="T10" fmla="*/ 0 w 67"/>
                <a:gd name="T11" fmla="*/ 0 h 162"/>
                <a:gd name="T12" fmla="*/ 0 w 67"/>
                <a:gd name="T13" fmla="*/ 0 h 162"/>
                <a:gd name="T14" fmla="*/ 0 w 67"/>
                <a:gd name="T15" fmla="*/ 0 h 162"/>
                <a:gd name="T16" fmla="*/ 0 w 67"/>
                <a:gd name="T17" fmla="*/ 0 h 162"/>
                <a:gd name="T18" fmla="*/ 0 w 67"/>
                <a:gd name="T19" fmla="*/ 0 h 162"/>
                <a:gd name="T20" fmla="*/ 0 w 67"/>
                <a:gd name="T21" fmla="*/ 0 h 162"/>
                <a:gd name="T22" fmla="*/ 0 w 67"/>
                <a:gd name="T23" fmla="*/ 0 h 162"/>
                <a:gd name="T24" fmla="*/ 0 w 67"/>
                <a:gd name="T25" fmla="*/ 0 h 162"/>
                <a:gd name="T26" fmla="*/ 0 w 67"/>
                <a:gd name="T27" fmla="*/ 0 h 162"/>
                <a:gd name="T28" fmla="*/ 0 w 67"/>
                <a:gd name="T29" fmla="*/ 0 h 162"/>
                <a:gd name="T30" fmla="*/ 0 w 67"/>
                <a:gd name="T31" fmla="*/ 0 h 162"/>
                <a:gd name="T32" fmla="*/ 0 w 67"/>
                <a:gd name="T33" fmla="*/ 0 h 162"/>
                <a:gd name="T34" fmla="*/ 0 w 67"/>
                <a:gd name="T35" fmla="*/ 0 h 162"/>
                <a:gd name="T36" fmla="*/ 0 w 67"/>
                <a:gd name="T37" fmla="*/ 0 h 162"/>
                <a:gd name="T38" fmla="*/ 0 w 67"/>
                <a:gd name="T39" fmla="*/ 0 h 162"/>
                <a:gd name="T40" fmla="*/ 0 w 67"/>
                <a:gd name="T41" fmla="*/ 0 h 1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7"/>
                <a:gd name="T64" fmla="*/ 0 h 162"/>
                <a:gd name="T65" fmla="*/ 67 w 67"/>
                <a:gd name="T66" fmla="*/ 162 h 1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7" h="162">
                  <a:moveTo>
                    <a:pt x="40" y="162"/>
                  </a:moveTo>
                  <a:lnTo>
                    <a:pt x="40" y="162"/>
                  </a:lnTo>
                  <a:lnTo>
                    <a:pt x="61" y="140"/>
                  </a:lnTo>
                  <a:lnTo>
                    <a:pt x="67" y="116"/>
                  </a:lnTo>
                  <a:lnTo>
                    <a:pt x="66" y="93"/>
                  </a:lnTo>
                  <a:lnTo>
                    <a:pt x="58" y="70"/>
                  </a:lnTo>
                  <a:lnTo>
                    <a:pt x="47" y="49"/>
                  </a:lnTo>
                  <a:lnTo>
                    <a:pt x="31" y="29"/>
                  </a:lnTo>
                  <a:lnTo>
                    <a:pt x="18" y="12"/>
                  </a:lnTo>
                  <a:lnTo>
                    <a:pt x="7" y="0"/>
                  </a:lnTo>
                  <a:lnTo>
                    <a:pt x="0" y="7"/>
                  </a:lnTo>
                  <a:lnTo>
                    <a:pt x="11" y="20"/>
                  </a:lnTo>
                  <a:lnTo>
                    <a:pt x="25" y="37"/>
                  </a:lnTo>
                  <a:lnTo>
                    <a:pt x="38" y="54"/>
                  </a:lnTo>
                  <a:lnTo>
                    <a:pt x="49" y="75"/>
                  </a:lnTo>
                  <a:lnTo>
                    <a:pt x="57" y="95"/>
                  </a:lnTo>
                  <a:lnTo>
                    <a:pt x="58" y="116"/>
                  </a:lnTo>
                  <a:lnTo>
                    <a:pt x="52" y="135"/>
                  </a:lnTo>
                  <a:lnTo>
                    <a:pt x="36" y="151"/>
                  </a:lnTo>
                  <a:lnTo>
                    <a:pt x="40" y="1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1" name="Freeform 1425"/>
            <p:cNvSpPr>
              <a:spLocks/>
            </p:cNvSpPr>
            <p:nvPr/>
          </p:nvSpPr>
          <p:spPr bwMode="auto">
            <a:xfrm>
              <a:off x="1720" y="2773"/>
              <a:ext cx="21" cy="9"/>
            </a:xfrm>
            <a:custGeom>
              <a:avLst/>
              <a:gdLst>
                <a:gd name="T0" fmla="*/ 0 w 63"/>
                <a:gd name="T1" fmla="*/ 0 h 28"/>
                <a:gd name="T2" fmla="*/ 0 w 63"/>
                <a:gd name="T3" fmla="*/ 0 h 28"/>
                <a:gd name="T4" fmla="*/ 0 w 63"/>
                <a:gd name="T5" fmla="*/ 0 h 28"/>
                <a:gd name="T6" fmla="*/ 0 w 63"/>
                <a:gd name="T7" fmla="*/ 0 h 28"/>
                <a:gd name="T8" fmla="*/ 0 w 63"/>
                <a:gd name="T9" fmla="*/ 0 h 28"/>
                <a:gd name="T10" fmla="*/ 0 w 63"/>
                <a:gd name="T11" fmla="*/ 0 h 28"/>
                <a:gd name="T12" fmla="*/ 0 w 63"/>
                <a:gd name="T13" fmla="*/ 0 h 28"/>
                <a:gd name="T14" fmla="*/ 0 w 63"/>
                <a:gd name="T15" fmla="*/ 0 h 28"/>
                <a:gd name="T16" fmla="*/ 0 w 63"/>
                <a:gd name="T17" fmla="*/ 0 h 28"/>
                <a:gd name="T18" fmla="*/ 0 w 63"/>
                <a:gd name="T19" fmla="*/ 0 h 28"/>
                <a:gd name="T20" fmla="*/ 0 w 63"/>
                <a:gd name="T21" fmla="*/ 0 h 28"/>
                <a:gd name="T22" fmla="*/ 0 w 63"/>
                <a:gd name="T23" fmla="*/ 0 h 28"/>
                <a:gd name="T24" fmla="*/ 0 w 63"/>
                <a:gd name="T25" fmla="*/ 0 h 28"/>
                <a:gd name="T26" fmla="*/ 0 w 63"/>
                <a:gd name="T27" fmla="*/ 0 h 28"/>
                <a:gd name="T28" fmla="*/ 0 w 63"/>
                <a:gd name="T29" fmla="*/ 0 h 28"/>
                <a:gd name="T30" fmla="*/ 0 w 63"/>
                <a:gd name="T31" fmla="*/ 0 h 28"/>
                <a:gd name="T32" fmla="*/ 0 w 63"/>
                <a:gd name="T33" fmla="*/ 0 h 28"/>
                <a:gd name="T34" fmla="*/ 0 w 63"/>
                <a:gd name="T35" fmla="*/ 0 h 28"/>
                <a:gd name="T36" fmla="*/ 0 w 63"/>
                <a:gd name="T37" fmla="*/ 0 h 28"/>
                <a:gd name="T38" fmla="*/ 0 w 63"/>
                <a:gd name="T39" fmla="*/ 0 h 28"/>
                <a:gd name="T40" fmla="*/ 0 w 63"/>
                <a:gd name="T41" fmla="*/ 0 h 28"/>
                <a:gd name="T42" fmla="*/ 0 w 63"/>
                <a:gd name="T43" fmla="*/ 0 h 28"/>
                <a:gd name="T44" fmla="*/ 0 w 63"/>
                <a:gd name="T45" fmla="*/ 0 h 28"/>
                <a:gd name="T46" fmla="*/ 0 w 63"/>
                <a:gd name="T47" fmla="*/ 0 h 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"/>
                <a:gd name="T73" fmla="*/ 0 h 28"/>
                <a:gd name="T74" fmla="*/ 63 w 63"/>
                <a:gd name="T75" fmla="*/ 28 h 2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" h="28">
                  <a:moveTo>
                    <a:pt x="0" y="20"/>
                  </a:moveTo>
                  <a:lnTo>
                    <a:pt x="4" y="21"/>
                  </a:lnTo>
                  <a:lnTo>
                    <a:pt x="9" y="23"/>
                  </a:lnTo>
                  <a:lnTo>
                    <a:pt x="15" y="25"/>
                  </a:lnTo>
                  <a:lnTo>
                    <a:pt x="18" y="27"/>
                  </a:lnTo>
                  <a:lnTo>
                    <a:pt x="24" y="28"/>
                  </a:lnTo>
                  <a:lnTo>
                    <a:pt x="30" y="28"/>
                  </a:lnTo>
                  <a:lnTo>
                    <a:pt x="39" y="26"/>
                  </a:lnTo>
                  <a:lnTo>
                    <a:pt x="50" y="20"/>
                  </a:lnTo>
                  <a:lnTo>
                    <a:pt x="63" y="11"/>
                  </a:lnTo>
                  <a:lnTo>
                    <a:pt x="59" y="0"/>
                  </a:lnTo>
                  <a:lnTo>
                    <a:pt x="45" y="9"/>
                  </a:lnTo>
                  <a:lnTo>
                    <a:pt x="36" y="16"/>
                  </a:lnTo>
                  <a:lnTo>
                    <a:pt x="30" y="18"/>
                  </a:lnTo>
                  <a:lnTo>
                    <a:pt x="24" y="18"/>
                  </a:lnTo>
                  <a:lnTo>
                    <a:pt x="21" y="17"/>
                  </a:lnTo>
                  <a:lnTo>
                    <a:pt x="17" y="14"/>
                  </a:lnTo>
                  <a:lnTo>
                    <a:pt x="12" y="13"/>
                  </a:lnTo>
                  <a:lnTo>
                    <a:pt x="4" y="11"/>
                  </a:lnTo>
                  <a:lnTo>
                    <a:pt x="7" y="12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4" y="21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2" name="Freeform 1426"/>
            <p:cNvSpPr>
              <a:spLocks/>
            </p:cNvSpPr>
            <p:nvPr/>
          </p:nvSpPr>
          <p:spPr bwMode="auto">
            <a:xfrm>
              <a:off x="1637" y="2663"/>
              <a:ext cx="92" cy="77"/>
            </a:xfrm>
            <a:custGeom>
              <a:avLst/>
              <a:gdLst>
                <a:gd name="T0" fmla="*/ 0 w 276"/>
                <a:gd name="T1" fmla="*/ 0 h 231"/>
                <a:gd name="T2" fmla="*/ 0 w 276"/>
                <a:gd name="T3" fmla="*/ 0 h 231"/>
                <a:gd name="T4" fmla="*/ 0 w 276"/>
                <a:gd name="T5" fmla="*/ 0 h 231"/>
                <a:gd name="T6" fmla="*/ 0 w 276"/>
                <a:gd name="T7" fmla="*/ 0 h 231"/>
                <a:gd name="T8" fmla="*/ 0 w 276"/>
                <a:gd name="T9" fmla="*/ 0 h 231"/>
                <a:gd name="T10" fmla="*/ 0 w 276"/>
                <a:gd name="T11" fmla="*/ 0 h 231"/>
                <a:gd name="T12" fmla="*/ 0 w 276"/>
                <a:gd name="T13" fmla="*/ 0 h 231"/>
                <a:gd name="T14" fmla="*/ 0 w 276"/>
                <a:gd name="T15" fmla="*/ 0 h 231"/>
                <a:gd name="T16" fmla="*/ 0 w 276"/>
                <a:gd name="T17" fmla="*/ 0 h 231"/>
                <a:gd name="T18" fmla="*/ 0 w 276"/>
                <a:gd name="T19" fmla="*/ 0 h 231"/>
                <a:gd name="T20" fmla="*/ 0 w 276"/>
                <a:gd name="T21" fmla="*/ 0 h 231"/>
                <a:gd name="T22" fmla="*/ 0 w 276"/>
                <a:gd name="T23" fmla="*/ 0 h 231"/>
                <a:gd name="T24" fmla="*/ 0 w 276"/>
                <a:gd name="T25" fmla="*/ 0 h 231"/>
                <a:gd name="T26" fmla="*/ 0 w 276"/>
                <a:gd name="T27" fmla="*/ 0 h 231"/>
                <a:gd name="T28" fmla="*/ 0 w 276"/>
                <a:gd name="T29" fmla="*/ 0 h 231"/>
                <a:gd name="T30" fmla="*/ 0 w 276"/>
                <a:gd name="T31" fmla="*/ 0 h 231"/>
                <a:gd name="T32" fmla="*/ 0 w 276"/>
                <a:gd name="T33" fmla="*/ 0 h 231"/>
                <a:gd name="T34" fmla="*/ 0 w 276"/>
                <a:gd name="T35" fmla="*/ 0 h 231"/>
                <a:gd name="T36" fmla="*/ 0 w 276"/>
                <a:gd name="T37" fmla="*/ 0 h 231"/>
                <a:gd name="T38" fmla="*/ 0 w 276"/>
                <a:gd name="T39" fmla="*/ 0 h 231"/>
                <a:gd name="T40" fmla="*/ 0 w 276"/>
                <a:gd name="T41" fmla="*/ 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76"/>
                <a:gd name="T64" fmla="*/ 0 h 231"/>
                <a:gd name="T65" fmla="*/ 276 w 276"/>
                <a:gd name="T66" fmla="*/ 231 h 23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76" h="231">
                  <a:moveTo>
                    <a:pt x="49" y="173"/>
                  </a:moveTo>
                  <a:lnTo>
                    <a:pt x="46" y="132"/>
                  </a:lnTo>
                  <a:lnTo>
                    <a:pt x="45" y="109"/>
                  </a:lnTo>
                  <a:lnTo>
                    <a:pt x="49" y="86"/>
                  </a:lnTo>
                  <a:lnTo>
                    <a:pt x="55" y="66"/>
                  </a:lnTo>
                  <a:lnTo>
                    <a:pt x="67" y="47"/>
                  </a:lnTo>
                  <a:lnTo>
                    <a:pt x="80" y="30"/>
                  </a:lnTo>
                  <a:lnTo>
                    <a:pt x="96" y="17"/>
                  </a:lnTo>
                  <a:lnTo>
                    <a:pt x="115" y="7"/>
                  </a:lnTo>
                  <a:lnTo>
                    <a:pt x="137" y="1"/>
                  </a:lnTo>
                  <a:lnTo>
                    <a:pt x="158" y="0"/>
                  </a:lnTo>
                  <a:lnTo>
                    <a:pt x="178" y="2"/>
                  </a:lnTo>
                  <a:lnTo>
                    <a:pt x="197" y="10"/>
                  </a:lnTo>
                  <a:lnTo>
                    <a:pt x="215" y="21"/>
                  </a:lnTo>
                  <a:lnTo>
                    <a:pt x="230" y="37"/>
                  </a:lnTo>
                  <a:lnTo>
                    <a:pt x="242" y="53"/>
                  </a:lnTo>
                  <a:lnTo>
                    <a:pt x="251" y="74"/>
                  </a:lnTo>
                  <a:lnTo>
                    <a:pt x="257" y="97"/>
                  </a:lnTo>
                  <a:lnTo>
                    <a:pt x="276" y="183"/>
                  </a:lnTo>
                  <a:lnTo>
                    <a:pt x="0" y="231"/>
                  </a:lnTo>
                  <a:lnTo>
                    <a:pt x="49" y="173"/>
                  </a:lnTo>
                  <a:close/>
                </a:path>
              </a:pathLst>
            </a:custGeom>
            <a:solidFill>
              <a:srgbClr val="FFE5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3" name="Freeform 1427"/>
            <p:cNvSpPr>
              <a:spLocks/>
            </p:cNvSpPr>
            <p:nvPr/>
          </p:nvSpPr>
          <p:spPr bwMode="auto">
            <a:xfrm>
              <a:off x="1651" y="2707"/>
              <a:ext cx="3" cy="13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w 11"/>
                <a:gd name="T7" fmla="*/ 0 h 41"/>
                <a:gd name="T8" fmla="*/ 0 w 11"/>
                <a:gd name="T9" fmla="*/ 0 h 41"/>
                <a:gd name="T10" fmla="*/ 0 w 11"/>
                <a:gd name="T11" fmla="*/ 0 h 41"/>
                <a:gd name="T12" fmla="*/ 0 w 11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1"/>
                <a:gd name="T23" fmla="*/ 11 w 11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1">
                  <a:moveTo>
                    <a:pt x="0" y="0"/>
                  </a:moveTo>
                  <a:lnTo>
                    <a:pt x="0" y="0"/>
                  </a:lnTo>
                  <a:lnTo>
                    <a:pt x="2" y="41"/>
                  </a:lnTo>
                  <a:lnTo>
                    <a:pt x="11" y="41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4" name="Freeform 1428"/>
            <p:cNvSpPr>
              <a:spLocks/>
            </p:cNvSpPr>
            <p:nvPr/>
          </p:nvSpPr>
          <p:spPr bwMode="auto">
            <a:xfrm>
              <a:off x="1650" y="2661"/>
              <a:ext cx="32" cy="46"/>
            </a:xfrm>
            <a:custGeom>
              <a:avLst/>
              <a:gdLst>
                <a:gd name="T0" fmla="*/ 0 w 96"/>
                <a:gd name="T1" fmla="*/ 0 h 136"/>
                <a:gd name="T2" fmla="*/ 0 w 96"/>
                <a:gd name="T3" fmla="*/ 0 h 136"/>
                <a:gd name="T4" fmla="*/ 0 w 96"/>
                <a:gd name="T5" fmla="*/ 0 h 136"/>
                <a:gd name="T6" fmla="*/ 0 w 96"/>
                <a:gd name="T7" fmla="*/ 0 h 136"/>
                <a:gd name="T8" fmla="*/ 0 w 96"/>
                <a:gd name="T9" fmla="*/ 0 h 136"/>
                <a:gd name="T10" fmla="*/ 0 w 96"/>
                <a:gd name="T11" fmla="*/ 0 h 136"/>
                <a:gd name="T12" fmla="*/ 0 w 96"/>
                <a:gd name="T13" fmla="*/ 0 h 136"/>
                <a:gd name="T14" fmla="*/ 0 w 96"/>
                <a:gd name="T15" fmla="*/ 0 h 136"/>
                <a:gd name="T16" fmla="*/ 0 w 96"/>
                <a:gd name="T17" fmla="*/ 0 h 136"/>
                <a:gd name="T18" fmla="*/ 0 w 96"/>
                <a:gd name="T19" fmla="*/ 0 h 136"/>
                <a:gd name="T20" fmla="*/ 0 w 96"/>
                <a:gd name="T21" fmla="*/ 0 h 136"/>
                <a:gd name="T22" fmla="*/ 0 w 96"/>
                <a:gd name="T23" fmla="*/ 0 h 136"/>
                <a:gd name="T24" fmla="*/ 0 w 96"/>
                <a:gd name="T25" fmla="*/ 0 h 136"/>
                <a:gd name="T26" fmla="*/ 0 w 96"/>
                <a:gd name="T27" fmla="*/ 0 h 136"/>
                <a:gd name="T28" fmla="*/ 0 w 96"/>
                <a:gd name="T29" fmla="*/ 0 h 136"/>
                <a:gd name="T30" fmla="*/ 0 w 96"/>
                <a:gd name="T31" fmla="*/ 0 h 136"/>
                <a:gd name="T32" fmla="*/ 0 w 96"/>
                <a:gd name="T33" fmla="*/ 0 h 136"/>
                <a:gd name="T34" fmla="*/ 0 w 96"/>
                <a:gd name="T35" fmla="*/ 0 h 136"/>
                <a:gd name="T36" fmla="*/ 0 w 96"/>
                <a:gd name="T37" fmla="*/ 0 h 136"/>
                <a:gd name="T38" fmla="*/ 0 w 96"/>
                <a:gd name="T39" fmla="*/ 0 h 136"/>
                <a:gd name="T40" fmla="*/ 0 w 96"/>
                <a:gd name="T41" fmla="*/ 0 h 1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6"/>
                <a:gd name="T64" fmla="*/ 0 h 136"/>
                <a:gd name="T65" fmla="*/ 96 w 96"/>
                <a:gd name="T66" fmla="*/ 136 h 1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6" h="136">
                  <a:moveTo>
                    <a:pt x="96" y="0"/>
                  </a:moveTo>
                  <a:lnTo>
                    <a:pt x="96" y="0"/>
                  </a:lnTo>
                  <a:lnTo>
                    <a:pt x="73" y="6"/>
                  </a:lnTo>
                  <a:lnTo>
                    <a:pt x="53" y="16"/>
                  </a:lnTo>
                  <a:lnTo>
                    <a:pt x="36" y="30"/>
                  </a:lnTo>
                  <a:lnTo>
                    <a:pt x="22" y="47"/>
                  </a:lnTo>
                  <a:lnTo>
                    <a:pt x="10" y="67"/>
                  </a:lnTo>
                  <a:lnTo>
                    <a:pt x="3" y="89"/>
                  </a:lnTo>
                  <a:lnTo>
                    <a:pt x="0" y="113"/>
                  </a:lnTo>
                  <a:lnTo>
                    <a:pt x="1" y="136"/>
                  </a:lnTo>
                  <a:lnTo>
                    <a:pt x="10" y="136"/>
                  </a:lnTo>
                  <a:lnTo>
                    <a:pt x="9" y="113"/>
                  </a:lnTo>
                  <a:lnTo>
                    <a:pt x="12" y="92"/>
                  </a:lnTo>
                  <a:lnTo>
                    <a:pt x="19" y="73"/>
                  </a:lnTo>
                  <a:lnTo>
                    <a:pt x="29" y="55"/>
                  </a:lnTo>
                  <a:lnTo>
                    <a:pt x="43" y="38"/>
                  </a:lnTo>
                  <a:lnTo>
                    <a:pt x="57" y="27"/>
                  </a:lnTo>
                  <a:lnTo>
                    <a:pt x="75" y="16"/>
                  </a:lnTo>
                  <a:lnTo>
                    <a:pt x="96" y="1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5" name="Freeform 1429"/>
            <p:cNvSpPr>
              <a:spLocks/>
            </p:cNvSpPr>
            <p:nvPr/>
          </p:nvSpPr>
          <p:spPr bwMode="auto">
            <a:xfrm>
              <a:off x="1682" y="2660"/>
              <a:ext cx="42" cy="35"/>
            </a:xfrm>
            <a:custGeom>
              <a:avLst/>
              <a:gdLst>
                <a:gd name="T0" fmla="*/ 0 w 125"/>
                <a:gd name="T1" fmla="*/ 0 h 105"/>
                <a:gd name="T2" fmla="*/ 0 w 125"/>
                <a:gd name="T3" fmla="*/ 0 h 105"/>
                <a:gd name="T4" fmla="*/ 0 w 125"/>
                <a:gd name="T5" fmla="*/ 0 h 105"/>
                <a:gd name="T6" fmla="*/ 0 w 125"/>
                <a:gd name="T7" fmla="*/ 0 h 105"/>
                <a:gd name="T8" fmla="*/ 0 w 125"/>
                <a:gd name="T9" fmla="*/ 0 h 105"/>
                <a:gd name="T10" fmla="*/ 0 w 125"/>
                <a:gd name="T11" fmla="*/ 0 h 105"/>
                <a:gd name="T12" fmla="*/ 0 w 125"/>
                <a:gd name="T13" fmla="*/ 0 h 105"/>
                <a:gd name="T14" fmla="*/ 0 w 125"/>
                <a:gd name="T15" fmla="*/ 0 h 105"/>
                <a:gd name="T16" fmla="*/ 0 w 125"/>
                <a:gd name="T17" fmla="*/ 0 h 105"/>
                <a:gd name="T18" fmla="*/ 0 w 125"/>
                <a:gd name="T19" fmla="*/ 0 h 105"/>
                <a:gd name="T20" fmla="*/ 0 w 125"/>
                <a:gd name="T21" fmla="*/ 0 h 105"/>
                <a:gd name="T22" fmla="*/ 0 w 125"/>
                <a:gd name="T23" fmla="*/ 0 h 105"/>
                <a:gd name="T24" fmla="*/ 0 w 125"/>
                <a:gd name="T25" fmla="*/ 0 h 105"/>
                <a:gd name="T26" fmla="*/ 0 w 125"/>
                <a:gd name="T27" fmla="*/ 0 h 105"/>
                <a:gd name="T28" fmla="*/ 0 w 125"/>
                <a:gd name="T29" fmla="*/ 0 h 105"/>
                <a:gd name="T30" fmla="*/ 0 w 125"/>
                <a:gd name="T31" fmla="*/ 0 h 105"/>
                <a:gd name="T32" fmla="*/ 0 w 125"/>
                <a:gd name="T33" fmla="*/ 0 h 105"/>
                <a:gd name="T34" fmla="*/ 0 w 125"/>
                <a:gd name="T35" fmla="*/ 0 h 105"/>
                <a:gd name="T36" fmla="*/ 0 w 125"/>
                <a:gd name="T37" fmla="*/ 0 h 105"/>
                <a:gd name="T38" fmla="*/ 0 w 125"/>
                <a:gd name="T39" fmla="*/ 0 h 105"/>
                <a:gd name="T40" fmla="*/ 0 w 125"/>
                <a:gd name="T41" fmla="*/ 0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5"/>
                <a:gd name="T64" fmla="*/ 0 h 105"/>
                <a:gd name="T65" fmla="*/ 125 w 125"/>
                <a:gd name="T66" fmla="*/ 105 h 10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5" h="105">
                  <a:moveTo>
                    <a:pt x="125" y="102"/>
                  </a:moveTo>
                  <a:lnTo>
                    <a:pt x="125" y="104"/>
                  </a:lnTo>
                  <a:lnTo>
                    <a:pt x="119" y="79"/>
                  </a:lnTo>
                  <a:lnTo>
                    <a:pt x="110" y="58"/>
                  </a:lnTo>
                  <a:lnTo>
                    <a:pt x="96" y="40"/>
                  </a:lnTo>
                  <a:lnTo>
                    <a:pt x="81" y="23"/>
                  </a:lnTo>
                  <a:lnTo>
                    <a:pt x="63" y="12"/>
                  </a:lnTo>
                  <a:lnTo>
                    <a:pt x="42" y="4"/>
                  </a:lnTo>
                  <a:lnTo>
                    <a:pt x="21" y="0"/>
                  </a:lnTo>
                  <a:lnTo>
                    <a:pt x="0" y="3"/>
                  </a:lnTo>
                  <a:lnTo>
                    <a:pt x="0" y="13"/>
                  </a:lnTo>
                  <a:lnTo>
                    <a:pt x="21" y="13"/>
                  </a:lnTo>
                  <a:lnTo>
                    <a:pt x="40" y="14"/>
                  </a:lnTo>
                  <a:lnTo>
                    <a:pt x="58" y="22"/>
                  </a:lnTo>
                  <a:lnTo>
                    <a:pt x="76" y="33"/>
                  </a:lnTo>
                  <a:lnTo>
                    <a:pt x="90" y="47"/>
                  </a:lnTo>
                  <a:lnTo>
                    <a:pt x="101" y="63"/>
                  </a:lnTo>
                  <a:lnTo>
                    <a:pt x="110" y="82"/>
                  </a:lnTo>
                  <a:lnTo>
                    <a:pt x="116" y="104"/>
                  </a:lnTo>
                  <a:lnTo>
                    <a:pt x="116" y="105"/>
                  </a:lnTo>
                  <a:lnTo>
                    <a:pt x="125" y="10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6" name="Freeform 1430"/>
            <p:cNvSpPr>
              <a:spLocks/>
            </p:cNvSpPr>
            <p:nvPr/>
          </p:nvSpPr>
          <p:spPr bwMode="auto">
            <a:xfrm>
              <a:off x="1721" y="2694"/>
              <a:ext cx="10" cy="31"/>
            </a:xfrm>
            <a:custGeom>
              <a:avLst/>
              <a:gdLst>
                <a:gd name="T0" fmla="*/ 0 w 30"/>
                <a:gd name="T1" fmla="*/ 0 h 93"/>
                <a:gd name="T2" fmla="*/ 0 w 30"/>
                <a:gd name="T3" fmla="*/ 0 h 93"/>
                <a:gd name="T4" fmla="*/ 0 w 30"/>
                <a:gd name="T5" fmla="*/ 0 h 93"/>
                <a:gd name="T6" fmla="*/ 0 w 30"/>
                <a:gd name="T7" fmla="*/ 0 h 93"/>
                <a:gd name="T8" fmla="*/ 0 w 30"/>
                <a:gd name="T9" fmla="*/ 0 h 93"/>
                <a:gd name="T10" fmla="*/ 0 w 30"/>
                <a:gd name="T11" fmla="*/ 0 h 93"/>
                <a:gd name="T12" fmla="*/ 0 w 30"/>
                <a:gd name="T13" fmla="*/ 0 h 93"/>
                <a:gd name="T14" fmla="*/ 0 w 30"/>
                <a:gd name="T15" fmla="*/ 0 h 93"/>
                <a:gd name="T16" fmla="*/ 0 w 30"/>
                <a:gd name="T17" fmla="*/ 0 h 93"/>
                <a:gd name="T18" fmla="*/ 0 w 30"/>
                <a:gd name="T19" fmla="*/ 0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93"/>
                <a:gd name="T32" fmla="*/ 30 w 30"/>
                <a:gd name="T33" fmla="*/ 93 h 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93">
                  <a:moveTo>
                    <a:pt x="23" y="93"/>
                  </a:moveTo>
                  <a:lnTo>
                    <a:pt x="28" y="87"/>
                  </a:lnTo>
                  <a:lnTo>
                    <a:pt x="9" y="0"/>
                  </a:lnTo>
                  <a:lnTo>
                    <a:pt x="0" y="3"/>
                  </a:lnTo>
                  <a:lnTo>
                    <a:pt x="19" y="90"/>
                  </a:lnTo>
                  <a:lnTo>
                    <a:pt x="23" y="83"/>
                  </a:lnTo>
                  <a:lnTo>
                    <a:pt x="23" y="93"/>
                  </a:lnTo>
                  <a:lnTo>
                    <a:pt x="30" y="93"/>
                  </a:lnTo>
                  <a:lnTo>
                    <a:pt x="28" y="87"/>
                  </a:lnTo>
                  <a:lnTo>
                    <a:pt x="23" y="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7" name="Freeform 1431"/>
            <p:cNvSpPr>
              <a:spLocks/>
            </p:cNvSpPr>
            <p:nvPr/>
          </p:nvSpPr>
          <p:spPr bwMode="auto">
            <a:xfrm>
              <a:off x="1632" y="2722"/>
              <a:ext cx="97" cy="21"/>
            </a:xfrm>
            <a:custGeom>
              <a:avLst/>
              <a:gdLst>
                <a:gd name="T0" fmla="*/ 0 w 290"/>
                <a:gd name="T1" fmla="*/ 0 h 62"/>
                <a:gd name="T2" fmla="*/ 0 w 290"/>
                <a:gd name="T3" fmla="*/ 0 h 62"/>
                <a:gd name="T4" fmla="*/ 0 w 290"/>
                <a:gd name="T5" fmla="*/ 0 h 62"/>
                <a:gd name="T6" fmla="*/ 0 w 290"/>
                <a:gd name="T7" fmla="*/ 0 h 62"/>
                <a:gd name="T8" fmla="*/ 0 w 290"/>
                <a:gd name="T9" fmla="*/ 0 h 62"/>
                <a:gd name="T10" fmla="*/ 0 w 290"/>
                <a:gd name="T11" fmla="*/ 0 h 62"/>
                <a:gd name="T12" fmla="*/ 0 w 290"/>
                <a:gd name="T13" fmla="*/ 0 h 62"/>
                <a:gd name="T14" fmla="*/ 0 w 290"/>
                <a:gd name="T15" fmla="*/ 0 h 62"/>
                <a:gd name="T16" fmla="*/ 0 w 290"/>
                <a:gd name="T17" fmla="*/ 0 h 62"/>
                <a:gd name="T18" fmla="*/ 0 w 290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0"/>
                <a:gd name="T31" fmla="*/ 0 h 62"/>
                <a:gd name="T32" fmla="*/ 290 w 290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0" h="62">
                  <a:moveTo>
                    <a:pt x="11" y="49"/>
                  </a:moveTo>
                  <a:lnTo>
                    <a:pt x="14" y="58"/>
                  </a:lnTo>
                  <a:lnTo>
                    <a:pt x="290" y="10"/>
                  </a:lnTo>
                  <a:lnTo>
                    <a:pt x="290" y="0"/>
                  </a:lnTo>
                  <a:lnTo>
                    <a:pt x="14" y="47"/>
                  </a:lnTo>
                  <a:lnTo>
                    <a:pt x="18" y="56"/>
                  </a:lnTo>
                  <a:lnTo>
                    <a:pt x="11" y="49"/>
                  </a:lnTo>
                  <a:lnTo>
                    <a:pt x="0" y="62"/>
                  </a:lnTo>
                  <a:lnTo>
                    <a:pt x="14" y="58"/>
                  </a:lnTo>
                  <a:lnTo>
                    <a:pt x="11" y="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8" name="Freeform 1432"/>
            <p:cNvSpPr>
              <a:spLocks/>
            </p:cNvSpPr>
            <p:nvPr/>
          </p:nvSpPr>
          <p:spPr bwMode="auto">
            <a:xfrm>
              <a:off x="1636" y="2719"/>
              <a:ext cx="19" cy="22"/>
            </a:xfrm>
            <a:custGeom>
              <a:avLst/>
              <a:gdLst>
                <a:gd name="T0" fmla="*/ 0 w 57"/>
                <a:gd name="T1" fmla="*/ 0 h 65"/>
                <a:gd name="T2" fmla="*/ 0 w 57"/>
                <a:gd name="T3" fmla="*/ 0 h 65"/>
                <a:gd name="T4" fmla="*/ 0 w 57"/>
                <a:gd name="T5" fmla="*/ 0 h 65"/>
                <a:gd name="T6" fmla="*/ 0 w 57"/>
                <a:gd name="T7" fmla="*/ 0 h 65"/>
                <a:gd name="T8" fmla="*/ 0 w 57"/>
                <a:gd name="T9" fmla="*/ 0 h 65"/>
                <a:gd name="T10" fmla="*/ 0 w 57"/>
                <a:gd name="T11" fmla="*/ 0 h 65"/>
                <a:gd name="T12" fmla="*/ 0 w 57"/>
                <a:gd name="T13" fmla="*/ 0 h 65"/>
                <a:gd name="T14" fmla="*/ 0 w 57"/>
                <a:gd name="T15" fmla="*/ 0 h 65"/>
                <a:gd name="T16" fmla="*/ 0 w 57"/>
                <a:gd name="T17" fmla="*/ 0 h 65"/>
                <a:gd name="T18" fmla="*/ 0 w 57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7"/>
                <a:gd name="T31" fmla="*/ 0 h 65"/>
                <a:gd name="T32" fmla="*/ 57 w 57"/>
                <a:gd name="T33" fmla="*/ 65 h 6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7" h="65">
                  <a:moveTo>
                    <a:pt x="47" y="4"/>
                  </a:moveTo>
                  <a:lnTo>
                    <a:pt x="48" y="0"/>
                  </a:lnTo>
                  <a:lnTo>
                    <a:pt x="0" y="58"/>
                  </a:lnTo>
                  <a:lnTo>
                    <a:pt x="7" y="65"/>
                  </a:lnTo>
                  <a:lnTo>
                    <a:pt x="55" y="8"/>
                  </a:lnTo>
                  <a:lnTo>
                    <a:pt x="56" y="4"/>
                  </a:lnTo>
                  <a:lnTo>
                    <a:pt x="55" y="8"/>
                  </a:lnTo>
                  <a:lnTo>
                    <a:pt x="57" y="5"/>
                  </a:lnTo>
                  <a:lnTo>
                    <a:pt x="56" y="4"/>
                  </a:lnTo>
                  <a:lnTo>
                    <a:pt x="47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9" name="Freeform 1433"/>
            <p:cNvSpPr>
              <a:spLocks/>
            </p:cNvSpPr>
            <p:nvPr/>
          </p:nvSpPr>
          <p:spPr bwMode="auto">
            <a:xfrm>
              <a:off x="1593" y="2817"/>
              <a:ext cx="70" cy="46"/>
            </a:xfrm>
            <a:custGeom>
              <a:avLst/>
              <a:gdLst>
                <a:gd name="T0" fmla="*/ 0 w 211"/>
                <a:gd name="T1" fmla="*/ 0 h 139"/>
                <a:gd name="T2" fmla="*/ 0 w 211"/>
                <a:gd name="T3" fmla="*/ 0 h 139"/>
                <a:gd name="T4" fmla="*/ 0 w 211"/>
                <a:gd name="T5" fmla="*/ 0 h 139"/>
                <a:gd name="T6" fmla="*/ 0 w 211"/>
                <a:gd name="T7" fmla="*/ 0 h 139"/>
                <a:gd name="T8" fmla="*/ 0 w 211"/>
                <a:gd name="T9" fmla="*/ 0 h 139"/>
                <a:gd name="T10" fmla="*/ 0 w 211"/>
                <a:gd name="T11" fmla="*/ 0 h 139"/>
                <a:gd name="T12" fmla="*/ 0 w 211"/>
                <a:gd name="T13" fmla="*/ 0 h 139"/>
                <a:gd name="T14" fmla="*/ 0 w 211"/>
                <a:gd name="T15" fmla="*/ 0 h 139"/>
                <a:gd name="T16" fmla="*/ 0 w 211"/>
                <a:gd name="T17" fmla="*/ 0 h 139"/>
                <a:gd name="T18" fmla="*/ 0 w 211"/>
                <a:gd name="T19" fmla="*/ 0 h 139"/>
                <a:gd name="T20" fmla="*/ 0 w 211"/>
                <a:gd name="T21" fmla="*/ 0 h 139"/>
                <a:gd name="T22" fmla="*/ 0 w 211"/>
                <a:gd name="T23" fmla="*/ 0 h 139"/>
                <a:gd name="T24" fmla="*/ 0 w 211"/>
                <a:gd name="T25" fmla="*/ 0 h 139"/>
                <a:gd name="T26" fmla="*/ 0 w 211"/>
                <a:gd name="T27" fmla="*/ 0 h 139"/>
                <a:gd name="T28" fmla="*/ 0 w 211"/>
                <a:gd name="T29" fmla="*/ 0 h 139"/>
                <a:gd name="T30" fmla="*/ 0 w 211"/>
                <a:gd name="T31" fmla="*/ 0 h 139"/>
                <a:gd name="T32" fmla="*/ 0 w 211"/>
                <a:gd name="T33" fmla="*/ 0 h 139"/>
                <a:gd name="T34" fmla="*/ 0 w 211"/>
                <a:gd name="T35" fmla="*/ 0 h 139"/>
                <a:gd name="T36" fmla="*/ 0 w 211"/>
                <a:gd name="T37" fmla="*/ 0 h 139"/>
                <a:gd name="T38" fmla="*/ 0 w 211"/>
                <a:gd name="T39" fmla="*/ 0 h 139"/>
                <a:gd name="T40" fmla="*/ 0 w 211"/>
                <a:gd name="T41" fmla="*/ 0 h 139"/>
                <a:gd name="T42" fmla="*/ 0 w 211"/>
                <a:gd name="T43" fmla="*/ 0 h 139"/>
                <a:gd name="T44" fmla="*/ 0 w 211"/>
                <a:gd name="T45" fmla="*/ 0 h 139"/>
                <a:gd name="T46" fmla="*/ 0 w 211"/>
                <a:gd name="T47" fmla="*/ 0 h 139"/>
                <a:gd name="T48" fmla="*/ 0 w 211"/>
                <a:gd name="T49" fmla="*/ 0 h 139"/>
                <a:gd name="T50" fmla="*/ 0 w 211"/>
                <a:gd name="T51" fmla="*/ 0 h 139"/>
                <a:gd name="T52" fmla="*/ 0 w 211"/>
                <a:gd name="T53" fmla="*/ 0 h 1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11"/>
                <a:gd name="T82" fmla="*/ 0 h 139"/>
                <a:gd name="T83" fmla="*/ 211 w 211"/>
                <a:gd name="T84" fmla="*/ 139 h 13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11" h="139">
                  <a:moveTo>
                    <a:pt x="211" y="139"/>
                  </a:moveTo>
                  <a:lnTo>
                    <a:pt x="198" y="139"/>
                  </a:lnTo>
                  <a:lnTo>
                    <a:pt x="184" y="137"/>
                  </a:lnTo>
                  <a:lnTo>
                    <a:pt x="171" y="134"/>
                  </a:lnTo>
                  <a:lnTo>
                    <a:pt x="159" y="130"/>
                  </a:lnTo>
                  <a:lnTo>
                    <a:pt x="149" y="123"/>
                  </a:lnTo>
                  <a:lnTo>
                    <a:pt x="141" y="114"/>
                  </a:lnTo>
                  <a:lnTo>
                    <a:pt x="137" y="104"/>
                  </a:lnTo>
                  <a:lnTo>
                    <a:pt x="135" y="90"/>
                  </a:lnTo>
                  <a:lnTo>
                    <a:pt x="38" y="90"/>
                  </a:lnTo>
                  <a:lnTo>
                    <a:pt x="38" y="100"/>
                  </a:lnTo>
                  <a:lnTo>
                    <a:pt x="0" y="100"/>
                  </a:lnTo>
                  <a:lnTo>
                    <a:pt x="0" y="39"/>
                  </a:lnTo>
                  <a:lnTo>
                    <a:pt x="38" y="39"/>
                  </a:lnTo>
                  <a:lnTo>
                    <a:pt x="38" y="49"/>
                  </a:lnTo>
                  <a:lnTo>
                    <a:pt x="135" y="49"/>
                  </a:lnTo>
                  <a:lnTo>
                    <a:pt x="135" y="47"/>
                  </a:lnTo>
                  <a:lnTo>
                    <a:pt x="137" y="35"/>
                  </a:lnTo>
                  <a:lnTo>
                    <a:pt x="141" y="26"/>
                  </a:lnTo>
                  <a:lnTo>
                    <a:pt x="149" y="17"/>
                  </a:lnTo>
                  <a:lnTo>
                    <a:pt x="159" y="11"/>
                  </a:lnTo>
                  <a:lnTo>
                    <a:pt x="171" y="6"/>
                  </a:lnTo>
                  <a:lnTo>
                    <a:pt x="184" y="2"/>
                  </a:lnTo>
                  <a:lnTo>
                    <a:pt x="198" y="1"/>
                  </a:lnTo>
                  <a:lnTo>
                    <a:pt x="211" y="0"/>
                  </a:lnTo>
                  <a:lnTo>
                    <a:pt x="211" y="139"/>
                  </a:lnTo>
                  <a:close/>
                </a:path>
              </a:pathLst>
            </a:custGeom>
            <a:solidFill>
              <a:srgbClr val="B2B2B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0" name="Freeform 1434"/>
            <p:cNvSpPr>
              <a:spLocks/>
            </p:cNvSpPr>
            <p:nvPr/>
          </p:nvSpPr>
          <p:spPr bwMode="auto">
            <a:xfrm>
              <a:off x="1636" y="2845"/>
              <a:ext cx="27" cy="20"/>
            </a:xfrm>
            <a:custGeom>
              <a:avLst/>
              <a:gdLst>
                <a:gd name="T0" fmla="*/ 0 w 82"/>
                <a:gd name="T1" fmla="*/ 0 h 61"/>
                <a:gd name="T2" fmla="*/ 0 w 82"/>
                <a:gd name="T3" fmla="*/ 0 h 61"/>
                <a:gd name="T4" fmla="*/ 0 w 82"/>
                <a:gd name="T5" fmla="*/ 0 h 61"/>
                <a:gd name="T6" fmla="*/ 0 w 82"/>
                <a:gd name="T7" fmla="*/ 0 h 61"/>
                <a:gd name="T8" fmla="*/ 0 w 82"/>
                <a:gd name="T9" fmla="*/ 0 h 61"/>
                <a:gd name="T10" fmla="*/ 0 w 82"/>
                <a:gd name="T11" fmla="*/ 0 h 61"/>
                <a:gd name="T12" fmla="*/ 0 w 82"/>
                <a:gd name="T13" fmla="*/ 0 h 61"/>
                <a:gd name="T14" fmla="*/ 0 w 82"/>
                <a:gd name="T15" fmla="*/ 0 h 61"/>
                <a:gd name="T16" fmla="*/ 0 w 82"/>
                <a:gd name="T17" fmla="*/ 0 h 61"/>
                <a:gd name="T18" fmla="*/ 0 w 82"/>
                <a:gd name="T19" fmla="*/ 0 h 61"/>
                <a:gd name="T20" fmla="*/ 0 w 82"/>
                <a:gd name="T21" fmla="*/ 0 h 61"/>
                <a:gd name="T22" fmla="*/ 0 w 82"/>
                <a:gd name="T23" fmla="*/ 0 h 61"/>
                <a:gd name="T24" fmla="*/ 0 w 82"/>
                <a:gd name="T25" fmla="*/ 0 h 61"/>
                <a:gd name="T26" fmla="*/ 0 w 82"/>
                <a:gd name="T27" fmla="*/ 0 h 61"/>
                <a:gd name="T28" fmla="*/ 0 w 82"/>
                <a:gd name="T29" fmla="*/ 0 h 61"/>
                <a:gd name="T30" fmla="*/ 0 w 82"/>
                <a:gd name="T31" fmla="*/ 0 h 61"/>
                <a:gd name="T32" fmla="*/ 0 w 82"/>
                <a:gd name="T33" fmla="*/ 0 h 61"/>
                <a:gd name="T34" fmla="*/ 0 w 82"/>
                <a:gd name="T35" fmla="*/ 0 h 61"/>
                <a:gd name="T36" fmla="*/ 0 w 82"/>
                <a:gd name="T37" fmla="*/ 0 h 61"/>
                <a:gd name="T38" fmla="*/ 0 w 82"/>
                <a:gd name="T39" fmla="*/ 0 h 61"/>
                <a:gd name="T40" fmla="*/ 0 w 82"/>
                <a:gd name="T41" fmla="*/ 0 h 61"/>
                <a:gd name="T42" fmla="*/ 0 w 82"/>
                <a:gd name="T43" fmla="*/ 0 h 61"/>
                <a:gd name="T44" fmla="*/ 0 w 82"/>
                <a:gd name="T45" fmla="*/ 0 h 61"/>
                <a:gd name="T46" fmla="*/ 0 w 82"/>
                <a:gd name="T47" fmla="*/ 0 h 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"/>
                <a:gd name="T73" fmla="*/ 0 h 61"/>
                <a:gd name="T74" fmla="*/ 82 w 82"/>
                <a:gd name="T75" fmla="*/ 61 h 6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" h="61">
                  <a:moveTo>
                    <a:pt x="6" y="13"/>
                  </a:moveTo>
                  <a:lnTo>
                    <a:pt x="0" y="6"/>
                  </a:lnTo>
                  <a:lnTo>
                    <a:pt x="3" y="22"/>
                  </a:lnTo>
                  <a:lnTo>
                    <a:pt x="8" y="33"/>
                  </a:lnTo>
                  <a:lnTo>
                    <a:pt x="18" y="43"/>
                  </a:lnTo>
                  <a:lnTo>
                    <a:pt x="29" y="51"/>
                  </a:lnTo>
                  <a:lnTo>
                    <a:pt x="41" y="55"/>
                  </a:lnTo>
                  <a:lnTo>
                    <a:pt x="55" y="59"/>
                  </a:lnTo>
                  <a:lnTo>
                    <a:pt x="69" y="61"/>
                  </a:lnTo>
                  <a:lnTo>
                    <a:pt x="82" y="61"/>
                  </a:lnTo>
                  <a:lnTo>
                    <a:pt x="82" y="48"/>
                  </a:lnTo>
                  <a:lnTo>
                    <a:pt x="69" y="48"/>
                  </a:lnTo>
                  <a:lnTo>
                    <a:pt x="55" y="48"/>
                  </a:lnTo>
                  <a:lnTo>
                    <a:pt x="43" y="44"/>
                  </a:lnTo>
                  <a:lnTo>
                    <a:pt x="32" y="41"/>
                  </a:lnTo>
                  <a:lnTo>
                    <a:pt x="23" y="36"/>
                  </a:lnTo>
                  <a:lnTo>
                    <a:pt x="17" y="28"/>
                  </a:lnTo>
                  <a:lnTo>
                    <a:pt x="12" y="19"/>
                  </a:lnTo>
                  <a:lnTo>
                    <a:pt x="11" y="6"/>
                  </a:lnTo>
                  <a:lnTo>
                    <a:pt x="6" y="0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6" y="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1" name="Freeform 1435"/>
            <p:cNvSpPr>
              <a:spLocks/>
            </p:cNvSpPr>
            <p:nvPr/>
          </p:nvSpPr>
          <p:spPr bwMode="auto">
            <a:xfrm>
              <a:off x="1638" y="2845"/>
              <a:ext cx="2" cy="4"/>
            </a:xfrm>
            <a:custGeom>
              <a:avLst/>
              <a:gdLst>
                <a:gd name="T0" fmla="*/ 0 w 5"/>
                <a:gd name="T1" fmla="*/ 0 h 13"/>
                <a:gd name="T2" fmla="*/ 0 w 5"/>
                <a:gd name="T3" fmla="*/ 0 h 13"/>
                <a:gd name="T4" fmla="*/ 0 w 5"/>
                <a:gd name="T5" fmla="*/ 0 h 13"/>
                <a:gd name="T6" fmla="*/ 0 w 5"/>
                <a:gd name="T7" fmla="*/ 0 h 13"/>
                <a:gd name="T8" fmla="*/ 0 w 5"/>
                <a:gd name="T9" fmla="*/ 0 h 13"/>
                <a:gd name="T10" fmla="*/ 0 w 5"/>
                <a:gd name="T11" fmla="*/ 0 h 13"/>
                <a:gd name="T12" fmla="*/ 0 w 5"/>
                <a:gd name="T13" fmla="*/ 0 h 13"/>
                <a:gd name="T14" fmla="*/ 0 w 5"/>
                <a:gd name="T15" fmla="*/ 0 h 13"/>
                <a:gd name="T16" fmla="*/ 0 w 5"/>
                <a:gd name="T17" fmla="*/ 0 h 13"/>
                <a:gd name="T18" fmla="*/ 0 w 5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3"/>
                <a:gd name="T32" fmla="*/ 5 w 5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3">
                  <a:moveTo>
                    <a:pt x="0" y="13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2" name="Freeform 1436"/>
            <p:cNvSpPr>
              <a:spLocks/>
            </p:cNvSpPr>
            <p:nvPr/>
          </p:nvSpPr>
          <p:spPr bwMode="auto">
            <a:xfrm>
              <a:off x="1604" y="2845"/>
              <a:ext cx="34" cy="4"/>
            </a:xfrm>
            <a:custGeom>
              <a:avLst/>
              <a:gdLst>
                <a:gd name="T0" fmla="*/ 0 w 103"/>
                <a:gd name="T1" fmla="*/ 0 h 13"/>
                <a:gd name="T2" fmla="*/ 0 w 103"/>
                <a:gd name="T3" fmla="*/ 0 h 13"/>
                <a:gd name="T4" fmla="*/ 0 w 103"/>
                <a:gd name="T5" fmla="*/ 0 h 13"/>
                <a:gd name="T6" fmla="*/ 0 w 103"/>
                <a:gd name="T7" fmla="*/ 0 h 13"/>
                <a:gd name="T8" fmla="*/ 0 w 103"/>
                <a:gd name="T9" fmla="*/ 0 h 13"/>
                <a:gd name="T10" fmla="*/ 0 w 103"/>
                <a:gd name="T11" fmla="*/ 0 h 13"/>
                <a:gd name="T12" fmla="*/ 0 w 103"/>
                <a:gd name="T13" fmla="*/ 0 h 13"/>
                <a:gd name="T14" fmla="*/ 0 w 103"/>
                <a:gd name="T15" fmla="*/ 0 h 13"/>
                <a:gd name="T16" fmla="*/ 0 w 103"/>
                <a:gd name="T17" fmla="*/ 0 h 13"/>
                <a:gd name="T18" fmla="*/ 0 w 10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3"/>
                <a:gd name="T31" fmla="*/ 0 h 13"/>
                <a:gd name="T32" fmla="*/ 103 w 103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3" h="13">
                  <a:moveTo>
                    <a:pt x="11" y="6"/>
                  </a:moveTo>
                  <a:lnTo>
                    <a:pt x="6" y="13"/>
                  </a:lnTo>
                  <a:lnTo>
                    <a:pt x="103" y="13"/>
                  </a:lnTo>
                  <a:lnTo>
                    <a:pt x="103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3" name="Freeform 1437"/>
            <p:cNvSpPr>
              <a:spLocks/>
            </p:cNvSpPr>
            <p:nvPr/>
          </p:nvSpPr>
          <p:spPr bwMode="auto">
            <a:xfrm>
              <a:off x="1604" y="2847"/>
              <a:ext cx="3" cy="5"/>
            </a:xfrm>
            <a:custGeom>
              <a:avLst/>
              <a:gdLst>
                <a:gd name="T0" fmla="*/ 0 w 11"/>
                <a:gd name="T1" fmla="*/ 0 h 17"/>
                <a:gd name="T2" fmla="*/ 0 w 11"/>
                <a:gd name="T3" fmla="*/ 0 h 17"/>
                <a:gd name="T4" fmla="*/ 0 w 11"/>
                <a:gd name="T5" fmla="*/ 0 h 17"/>
                <a:gd name="T6" fmla="*/ 0 w 11"/>
                <a:gd name="T7" fmla="*/ 0 h 17"/>
                <a:gd name="T8" fmla="*/ 0 w 11"/>
                <a:gd name="T9" fmla="*/ 0 h 17"/>
                <a:gd name="T10" fmla="*/ 0 w 11"/>
                <a:gd name="T11" fmla="*/ 0 h 17"/>
                <a:gd name="T12" fmla="*/ 0 w 11"/>
                <a:gd name="T13" fmla="*/ 0 h 17"/>
                <a:gd name="T14" fmla="*/ 0 w 11"/>
                <a:gd name="T15" fmla="*/ 0 h 17"/>
                <a:gd name="T16" fmla="*/ 0 w 11"/>
                <a:gd name="T17" fmla="*/ 0 h 17"/>
                <a:gd name="T18" fmla="*/ 0 w 1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"/>
                <a:gd name="T32" fmla="*/ 11 w 11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">
                  <a:moveTo>
                    <a:pt x="6" y="17"/>
                  </a:moveTo>
                  <a:lnTo>
                    <a:pt x="11" y="1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17"/>
                  </a:lnTo>
                  <a:lnTo>
                    <a:pt x="11" y="17"/>
                  </a:lnTo>
                  <a:lnTo>
                    <a:pt x="11" y="10"/>
                  </a:lnTo>
                  <a:lnTo>
                    <a:pt x="6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4" name="Freeform 1438"/>
            <p:cNvSpPr>
              <a:spLocks/>
            </p:cNvSpPr>
            <p:nvPr/>
          </p:nvSpPr>
          <p:spPr bwMode="auto">
            <a:xfrm>
              <a:off x="1591" y="2848"/>
              <a:ext cx="15" cy="4"/>
            </a:xfrm>
            <a:custGeom>
              <a:avLst/>
              <a:gdLst>
                <a:gd name="T0" fmla="*/ 0 w 44"/>
                <a:gd name="T1" fmla="*/ 0 h 13"/>
                <a:gd name="T2" fmla="*/ 0 w 44"/>
                <a:gd name="T3" fmla="*/ 0 h 13"/>
                <a:gd name="T4" fmla="*/ 0 w 44"/>
                <a:gd name="T5" fmla="*/ 0 h 13"/>
                <a:gd name="T6" fmla="*/ 0 w 44"/>
                <a:gd name="T7" fmla="*/ 0 h 13"/>
                <a:gd name="T8" fmla="*/ 0 w 44"/>
                <a:gd name="T9" fmla="*/ 0 h 13"/>
                <a:gd name="T10" fmla="*/ 0 w 44"/>
                <a:gd name="T11" fmla="*/ 0 h 13"/>
                <a:gd name="T12" fmla="*/ 0 w 44"/>
                <a:gd name="T13" fmla="*/ 0 h 13"/>
                <a:gd name="T14" fmla="*/ 0 w 44"/>
                <a:gd name="T15" fmla="*/ 0 h 13"/>
                <a:gd name="T16" fmla="*/ 0 w 44"/>
                <a:gd name="T17" fmla="*/ 0 h 13"/>
                <a:gd name="T18" fmla="*/ 0 w 4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4"/>
                <a:gd name="T31" fmla="*/ 0 h 13"/>
                <a:gd name="T32" fmla="*/ 44 w 44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4" h="13">
                  <a:moveTo>
                    <a:pt x="0" y="6"/>
                  </a:moveTo>
                  <a:lnTo>
                    <a:pt x="6" y="13"/>
                  </a:lnTo>
                  <a:lnTo>
                    <a:pt x="44" y="13"/>
                  </a:lnTo>
                  <a:lnTo>
                    <a:pt x="44" y="0"/>
                  </a:lnTo>
                  <a:lnTo>
                    <a:pt x="6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3"/>
                  </a:lnTo>
                  <a:lnTo>
                    <a:pt x="6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5" name="Freeform 1439"/>
            <p:cNvSpPr>
              <a:spLocks/>
            </p:cNvSpPr>
            <p:nvPr/>
          </p:nvSpPr>
          <p:spPr bwMode="auto">
            <a:xfrm>
              <a:off x="1591" y="2828"/>
              <a:ext cx="4" cy="22"/>
            </a:xfrm>
            <a:custGeom>
              <a:avLst/>
              <a:gdLst>
                <a:gd name="T0" fmla="*/ 0 w 11"/>
                <a:gd name="T1" fmla="*/ 0 h 67"/>
                <a:gd name="T2" fmla="*/ 0 w 11"/>
                <a:gd name="T3" fmla="*/ 0 h 67"/>
                <a:gd name="T4" fmla="*/ 0 w 11"/>
                <a:gd name="T5" fmla="*/ 0 h 67"/>
                <a:gd name="T6" fmla="*/ 0 w 11"/>
                <a:gd name="T7" fmla="*/ 0 h 67"/>
                <a:gd name="T8" fmla="*/ 0 w 11"/>
                <a:gd name="T9" fmla="*/ 0 h 67"/>
                <a:gd name="T10" fmla="*/ 0 w 11"/>
                <a:gd name="T11" fmla="*/ 0 h 67"/>
                <a:gd name="T12" fmla="*/ 0 w 11"/>
                <a:gd name="T13" fmla="*/ 0 h 67"/>
                <a:gd name="T14" fmla="*/ 0 w 11"/>
                <a:gd name="T15" fmla="*/ 0 h 67"/>
                <a:gd name="T16" fmla="*/ 0 w 11"/>
                <a:gd name="T17" fmla="*/ 0 h 67"/>
                <a:gd name="T18" fmla="*/ 0 w 11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67"/>
                <a:gd name="T32" fmla="*/ 11 w 11"/>
                <a:gd name="T33" fmla="*/ 67 h 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67">
                  <a:moveTo>
                    <a:pt x="6" y="0"/>
                  </a:moveTo>
                  <a:lnTo>
                    <a:pt x="0" y="6"/>
                  </a:lnTo>
                  <a:lnTo>
                    <a:pt x="0" y="67"/>
                  </a:lnTo>
                  <a:lnTo>
                    <a:pt x="11" y="67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6" name="Freeform 1440"/>
            <p:cNvSpPr>
              <a:spLocks/>
            </p:cNvSpPr>
            <p:nvPr/>
          </p:nvSpPr>
          <p:spPr bwMode="auto">
            <a:xfrm>
              <a:off x="1593" y="2828"/>
              <a:ext cx="14" cy="4"/>
            </a:xfrm>
            <a:custGeom>
              <a:avLst/>
              <a:gdLst>
                <a:gd name="T0" fmla="*/ 0 w 43"/>
                <a:gd name="T1" fmla="*/ 0 h 13"/>
                <a:gd name="T2" fmla="*/ 0 w 43"/>
                <a:gd name="T3" fmla="*/ 0 h 13"/>
                <a:gd name="T4" fmla="*/ 0 w 43"/>
                <a:gd name="T5" fmla="*/ 0 h 13"/>
                <a:gd name="T6" fmla="*/ 0 w 43"/>
                <a:gd name="T7" fmla="*/ 0 h 13"/>
                <a:gd name="T8" fmla="*/ 0 w 43"/>
                <a:gd name="T9" fmla="*/ 0 h 13"/>
                <a:gd name="T10" fmla="*/ 0 w 43"/>
                <a:gd name="T11" fmla="*/ 0 h 13"/>
                <a:gd name="T12" fmla="*/ 0 w 43"/>
                <a:gd name="T13" fmla="*/ 0 h 13"/>
                <a:gd name="T14" fmla="*/ 0 w 43"/>
                <a:gd name="T15" fmla="*/ 0 h 13"/>
                <a:gd name="T16" fmla="*/ 0 w 43"/>
                <a:gd name="T17" fmla="*/ 0 h 13"/>
                <a:gd name="T18" fmla="*/ 0 w 4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13"/>
                <a:gd name="T32" fmla="*/ 43 w 43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13">
                  <a:moveTo>
                    <a:pt x="43" y="6"/>
                  </a:moveTo>
                  <a:lnTo>
                    <a:pt x="3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8" y="13"/>
                  </a:lnTo>
                  <a:lnTo>
                    <a:pt x="32" y="6"/>
                  </a:lnTo>
                  <a:lnTo>
                    <a:pt x="43" y="6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7" name="Freeform 1441"/>
            <p:cNvSpPr>
              <a:spLocks/>
            </p:cNvSpPr>
            <p:nvPr/>
          </p:nvSpPr>
          <p:spPr bwMode="auto">
            <a:xfrm>
              <a:off x="1604" y="2830"/>
              <a:ext cx="3" cy="5"/>
            </a:xfrm>
            <a:custGeom>
              <a:avLst/>
              <a:gdLst>
                <a:gd name="T0" fmla="*/ 0 w 11"/>
                <a:gd name="T1" fmla="*/ 0 h 17"/>
                <a:gd name="T2" fmla="*/ 0 w 11"/>
                <a:gd name="T3" fmla="*/ 0 h 17"/>
                <a:gd name="T4" fmla="*/ 0 w 11"/>
                <a:gd name="T5" fmla="*/ 0 h 17"/>
                <a:gd name="T6" fmla="*/ 0 w 11"/>
                <a:gd name="T7" fmla="*/ 0 h 17"/>
                <a:gd name="T8" fmla="*/ 0 w 11"/>
                <a:gd name="T9" fmla="*/ 0 h 17"/>
                <a:gd name="T10" fmla="*/ 0 w 11"/>
                <a:gd name="T11" fmla="*/ 0 h 17"/>
                <a:gd name="T12" fmla="*/ 0 w 11"/>
                <a:gd name="T13" fmla="*/ 0 h 17"/>
                <a:gd name="T14" fmla="*/ 0 w 11"/>
                <a:gd name="T15" fmla="*/ 0 h 17"/>
                <a:gd name="T16" fmla="*/ 0 w 11"/>
                <a:gd name="T17" fmla="*/ 0 h 17"/>
                <a:gd name="T18" fmla="*/ 0 w 1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"/>
                <a:gd name="T32" fmla="*/ 11 w 11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">
                  <a:moveTo>
                    <a:pt x="6" y="4"/>
                  </a:moveTo>
                  <a:lnTo>
                    <a:pt x="11" y="1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6" y="17"/>
                  </a:lnTo>
                  <a:lnTo>
                    <a:pt x="0" y="10"/>
                  </a:lnTo>
                  <a:lnTo>
                    <a:pt x="0" y="17"/>
                  </a:lnTo>
                  <a:lnTo>
                    <a:pt x="6" y="17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8" name="Freeform 1442"/>
            <p:cNvSpPr>
              <a:spLocks/>
            </p:cNvSpPr>
            <p:nvPr/>
          </p:nvSpPr>
          <p:spPr bwMode="auto">
            <a:xfrm>
              <a:off x="1606" y="2831"/>
              <a:ext cx="34" cy="4"/>
            </a:xfrm>
            <a:custGeom>
              <a:avLst/>
              <a:gdLst>
                <a:gd name="T0" fmla="*/ 0 w 102"/>
                <a:gd name="T1" fmla="*/ 0 h 13"/>
                <a:gd name="T2" fmla="*/ 0 w 102"/>
                <a:gd name="T3" fmla="*/ 0 h 13"/>
                <a:gd name="T4" fmla="*/ 0 w 102"/>
                <a:gd name="T5" fmla="*/ 0 h 13"/>
                <a:gd name="T6" fmla="*/ 0 w 102"/>
                <a:gd name="T7" fmla="*/ 0 h 13"/>
                <a:gd name="T8" fmla="*/ 0 w 102"/>
                <a:gd name="T9" fmla="*/ 0 h 13"/>
                <a:gd name="T10" fmla="*/ 0 w 102"/>
                <a:gd name="T11" fmla="*/ 0 h 13"/>
                <a:gd name="T12" fmla="*/ 0 w 102"/>
                <a:gd name="T13" fmla="*/ 0 h 13"/>
                <a:gd name="T14" fmla="*/ 0 w 102"/>
                <a:gd name="T15" fmla="*/ 0 h 13"/>
                <a:gd name="T16" fmla="*/ 0 w 102"/>
                <a:gd name="T17" fmla="*/ 0 h 13"/>
                <a:gd name="T18" fmla="*/ 0 w 10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2"/>
                <a:gd name="T31" fmla="*/ 0 h 13"/>
                <a:gd name="T32" fmla="*/ 102 w 102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2" h="13">
                  <a:moveTo>
                    <a:pt x="91" y="6"/>
                  </a:moveTo>
                  <a:lnTo>
                    <a:pt x="9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97" y="13"/>
                  </a:lnTo>
                  <a:lnTo>
                    <a:pt x="102" y="6"/>
                  </a:lnTo>
                  <a:lnTo>
                    <a:pt x="97" y="13"/>
                  </a:lnTo>
                  <a:lnTo>
                    <a:pt x="102" y="13"/>
                  </a:lnTo>
                  <a:lnTo>
                    <a:pt x="102" y="6"/>
                  </a:lnTo>
                  <a:lnTo>
                    <a:pt x="9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9" name="Freeform 1443"/>
            <p:cNvSpPr>
              <a:spLocks/>
            </p:cNvSpPr>
            <p:nvPr/>
          </p:nvSpPr>
          <p:spPr bwMode="auto">
            <a:xfrm>
              <a:off x="1636" y="2832"/>
              <a:ext cx="4" cy="1"/>
            </a:xfrm>
            <a:custGeom>
              <a:avLst/>
              <a:gdLst>
                <a:gd name="T0" fmla="*/ 0 w 11"/>
                <a:gd name="T1" fmla="*/ 0 h 2"/>
                <a:gd name="T2" fmla="*/ 0 w 11"/>
                <a:gd name="T3" fmla="*/ 0 h 2"/>
                <a:gd name="T4" fmla="*/ 0 w 11"/>
                <a:gd name="T5" fmla="*/ 1 h 2"/>
                <a:gd name="T6" fmla="*/ 0 w 11"/>
                <a:gd name="T7" fmla="*/ 1 h 2"/>
                <a:gd name="T8" fmla="*/ 0 w 11"/>
                <a:gd name="T9" fmla="*/ 0 h 2"/>
                <a:gd name="T10" fmla="*/ 0 w 11"/>
                <a:gd name="T11" fmla="*/ 0 h 2"/>
                <a:gd name="T12" fmla="*/ 0 w 1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"/>
                <a:gd name="T23" fmla="*/ 11 w 11"/>
                <a:gd name="T24" fmla="*/ 2 h 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0" name="Freeform 1444"/>
            <p:cNvSpPr>
              <a:spLocks/>
            </p:cNvSpPr>
            <p:nvPr/>
          </p:nvSpPr>
          <p:spPr bwMode="auto">
            <a:xfrm>
              <a:off x="1636" y="2814"/>
              <a:ext cx="29" cy="18"/>
            </a:xfrm>
            <a:custGeom>
              <a:avLst/>
              <a:gdLst>
                <a:gd name="T0" fmla="*/ 0 w 88"/>
                <a:gd name="T1" fmla="*/ 0 h 54"/>
                <a:gd name="T2" fmla="*/ 0 w 88"/>
                <a:gd name="T3" fmla="*/ 0 h 54"/>
                <a:gd name="T4" fmla="*/ 0 w 88"/>
                <a:gd name="T5" fmla="*/ 0 h 54"/>
                <a:gd name="T6" fmla="*/ 0 w 88"/>
                <a:gd name="T7" fmla="*/ 0 h 54"/>
                <a:gd name="T8" fmla="*/ 0 w 88"/>
                <a:gd name="T9" fmla="*/ 0 h 54"/>
                <a:gd name="T10" fmla="*/ 0 w 88"/>
                <a:gd name="T11" fmla="*/ 0 h 54"/>
                <a:gd name="T12" fmla="*/ 0 w 88"/>
                <a:gd name="T13" fmla="*/ 0 h 54"/>
                <a:gd name="T14" fmla="*/ 0 w 88"/>
                <a:gd name="T15" fmla="*/ 0 h 54"/>
                <a:gd name="T16" fmla="*/ 0 w 88"/>
                <a:gd name="T17" fmla="*/ 0 h 54"/>
                <a:gd name="T18" fmla="*/ 0 w 88"/>
                <a:gd name="T19" fmla="*/ 0 h 54"/>
                <a:gd name="T20" fmla="*/ 0 w 88"/>
                <a:gd name="T21" fmla="*/ 0 h 54"/>
                <a:gd name="T22" fmla="*/ 0 w 88"/>
                <a:gd name="T23" fmla="*/ 0 h 54"/>
                <a:gd name="T24" fmla="*/ 0 w 88"/>
                <a:gd name="T25" fmla="*/ 0 h 54"/>
                <a:gd name="T26" fmla="*/ 0 w 88"/>
                <a:gd name="T27" fmla="*/ 0 h 54"/>
                <a:gd name="T28" fmla="*/ 0 w 88"/>
                <a:gd name="T29" fmla="*/ 0 h 54"/>
                <a:gd name="T30" fmla="*/ 0 w 88"/>
                <a:gd name="T31" fmla="*/ 0 h 54"/>
                <a:gd name="T32" fmla="*/ 0 w 88"/>
                <a:gd name="T33" fmla="*/ 0 h 54"/>
                <a:gd name="T34" fmla="*/ 0 w 88"/>
                <a:gd name="T35" fmla="*/ 0 h 54"/>
                <a:gd name="T36" fmla="*/ 0 w 88"/>
                <a:gd name="T37" fmla="*/ 0 h 54"/>
                <a:gd name="T38" fmla="*/ 0 w 88"/>
                <a:gd name="T39" fmla="*/ 0 h 54"/>
                <a:gd name="T40" fmla="*/ 0 w 88"/>
                <a:gd name="T41" fmla="*/ 0 h 54"/>
                <a:gd name="T42" fmla="*/ 0 w 88"/>
                <a:gd name="T43" fmla="*/ 0 h 54"/>
                <a:gd name="T44" fmla="*/ 0 w 88"/>
                <a:gd name="T45" fmla="*/ 0 h 54"/>
                <a:gd name="T46" fmla="*/ 0 w 88"/>
                <a:gd name="T47" fmla="*/ 0 h 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8"/>
                <a:gd name="T73" fmla="*/ 0 h 54"/>
                <a:gd name="T74" fmla="*/ 88 w 88"/>
                <a:gd name="T75" fmla="*/ 54 h 5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8" h="54">
                  <a:moveTo>
                    <a:pt x="88" y="7"/>
                  </a:moveTo>
                  <a:lnTo>
                    <a:pt x="82" y="0"/>
                  </a:lnTo>
                  <a:lnTo>
                    <a:pt x="69" y="3"/>
                  </a:lnTo>
                  <a:lnTo>
                    <a:pt x="55" y="4"/>
                  </a:lnTo>
                  <a:lnTo>
                    <a:pt x="41" y="8"/>
                  </a:lnTo>
                  <a:lnTo>
                    <a:pt x="28" y="13"/>
                  </a:lnTo>
                  <a:lnTo>
                    <a:pt x="18" y="21"/>
                  </a:lnTo>
                  <a:lnTo>
                    <a:pt x="9" y="30"/>
                  </a:lnTo>
                  <a:lnTo>
                    <a:pt x="3" y="41"/>
                  </a:lnTo>
                  <a:lnTo>
                    <a:pt x="0" y="54"/>
                  </a:lnTo>
                  <a:lnTo>
                    <a:pt x="11" y="54"/>
                  </a:lnTo>
                  <a:lnTo>
                    <a:pt x="12" y="44"/>
                  </a:lnTo>
                  <a:lnTo>
                    <a:pt x="16" y="37"/>
                  </a:lnTo>
                  <a:lnTo>
                    <a:pt x="23" y="28"/>
                  </a:lnTo>
                  <a:lnTo>
                    <a:pt x="33" y="23"/>
                  </a:lnTo>
                  <a:lnTo>
                    <a:pt x="43" y="18"/>
                  </a:lnTo>
                  <a:lnTo>
                    <a:pt x="55" y="14"/>
                  </a:lnTo>
                  <a:lnTo>
                    <a:pt x="69" y="13"/>
                  </a:lnTo>
                  <a:lnTo>
                    <a:pt x="82" y="13"/>
                  </a:lnTo>
                  <a:lnTo>
                    <a:pt x="77" y="7"/>
                  </a:lnTo>
                  <a:lnTo>
                    <a:pt x="88" y="7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88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1" name="Freeform 1445"/>
            <p:cNvSpPr>
              <a:spLocks/>
            </p:cNvSpPr>
            <p:nvPr/>
          </p:nvSpPr>
          <p:spPr bwMode="auto">
            <a:xfrm>
              <a:off x="1662" y="2817"/>
              <a:ext cx="3" cy="48"/>
            </a:xfrm>
            <a:custGeom>
              <a:avLst/>
              <a:gdLst>
                <a:gd name="T0" fmla="*/ 0 w 11"/>
                <a:gd name="T1" fmla="*/ 0 h 145"/>
                <a:gd name="T2" fmla="*/ 0 w 11"/>
                <a:gd name="T3" fmla="*/ 0 h 145"/>
                <a:gd name="T4" fmla="*/ 0 w 11"/>
                <a:gd name="T5" fmla="*/ 0 h 145"/>
                <a:gd name="T6" fmla="*/ 0 w 11"/>
                <a:gd name="T7" fmla="*/ 0 h 145"/>
                <a:gd name="T8" fmla="*/ 0 w 11"/>
                <a:gd name="T9" fmla="*/ 0 h 145"/>
                <a:gd name="T10" fmla="*/ 0 w 11"/>
                <a:gd name="T11" fmla="*/ 0 h 145"/>
                <a:gd name="T12" fmla="*/ 0 w 11"/>
                <a:gd name="T13" fmla="*/ 0 h 145"/>
                <a:gd name="T14" fmla="*/ 0 w 11"/>
                <a:gd name="T15" fmla="*/ 0 h 145"/>
                <a:gd name="T16" fmla="*/ 0 w 11"/>
                <a:gd name="T17" fmla="*/ 0 h 145"/>
                <a:gd name="T18" fmla="*/ 0 w 11"/>
                <a:gd name="T19" fmla="*/ 0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45"/>
                <a:gd name="T32" fmla="*/ 11 w 11"/>
                <a:gd name="T33" fmla="*/ 145 h 1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45">
                  <a:moveTo>
                    <a:pt x="5" y="145"/>
                  </a:moveTo>
                  <a:lnTo>
                    <a:pt x="11" y="139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39"/>
                  </a:lnTo>
                  <a:lnTo>
                    <a:pt x="5" y="132"/>
                  </a:lnTo>
                  <a:lnTo>
                    <a:pt x="5" y="145"/>
                  </a:lnTo>
                  <a:lnTo>
                    <a:pt x="11" y="145"/>
                  </a:lnTo>
                  <a:lnTo>
                    <a:pt x="11" y="139"/>
                  </a:lnTo>
                  <a:lnTo>
                    <a:pt x="5" y="1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2" name="Rectangle 1446"/>
            <p:cNvSpPr>
              <a:spLocks noChangeArrowheads="1"/>
            </p:cNvSpPr>
            <p:nvPr/>
          </p:nvSpPr>
          <p:spPr bwMode="auto">
            <a:xfrm>
              <a:off x="1663" y="2817"/>
              <a:ext cx="79" cy="46"/>
            </a:xfrm>
            <a:prstGeom prst="rect">
              <a:avLst/>
            </a:prstGeom>
            <a:solidFill>
              <a:srgbClr val="99999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3" name="Freeform 1447"/>
            <p:cNvSpPr>
              <a:spLocks/>
            </p:cNvSpPr>
            <p:nvPr/>
          </p:nvSpPr>
          <p:spPr bwMode="auto">
            <a:xfrm>
              <a:off x="1740" y="2814"/>
              <a:ext cx="3" cy="49"/>
            </a:xfrm>
            <a:custGeom>
              <a:avLst/>
              <a:gdLst>
                <a:gd name="T0" fmla="*/ 0 w 11"/>
                <a:gd name="T1" fmla="*/ 0 h 147"/>
                <a:gd name="T2" fmla="*/ 0 w 11"/>
                <a:gd name="T3" fmla="*/ 0 h 147"/>
                <a:gd name="T4" fmla="*/ 0 w 11"/>
                <a:gd name="T5" fmla="*/ 0 h 147"/>
                <a:gd name="T6" fmla="*/ 0 w 11"/>
                <a:gd name="T7" fmla="*/ 0 h 147"/>
                <a:gd name="T8" fmla="*/ 0 w 11"/>
                <a:gd name="T9" fmla="*/ 0 h 147"/>
                <a:gd name="T10" fmla="*/ 0 w 11"/>
                <a:gd name="T11" fmla="*/ 0 h 147"/>
                <a:gd name="T12" fmla="*/ 0 w 11"/>
                <a:gd name="T13" fmla="*/ 0 h 147"/>
                <a:gd name="T14" fmla="*/ 0 w 11"/>
                <a:gd name="T15" fmla="*/ 0 h 147"/>
                <a:gd name="T16" fmla="*/ 0 w 11"/>
                <a:gd name="T17" fmla="*/ 0 h 147"/>
                <a:gd name="T18" fmla="*/ 0 w 11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47"/>
                <a:gd name="T32" fmla="*/ 11 w 11"/>
                <a:gd name="T33" fmla="*/ 147 h 14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47">
                  <a:moveTo>
                    <a:pt x="6" y="13"/>
                  </a:moveTo>
                  <a:lnTo>
                    <a:pt x="0" y="7"/>
                  </a:lnTo>
                  <a:lnTo>
                    <a:pt x="0" y="147"/>
                  </a:lnTo>
                  <a:lnTo>
                    <a:pt x="11" y="147"/>
                  </a:lnTo>
                  <a:lnTo>
                    <a:pt x="11" y="7"/>
                  </a:lnTo>
                  <a:lnTo>
                    <a:pt x="6" y="0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6" y="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4" name="Freeform 1448"/>
            <p:cNvSpPr>
              <a:spLocks/>
            </p:cNvSpPr>
            <p:nvPr/>
          </p:nvSpPr>
          <p:spPr bwMode="auto">
            <a:xfrm>
              <a:off x="1662" y="2814"/>
              <a:ext cx="80" cy="5"/>
            </a:xfrm>
            <a:custGeom>
              <a:avLst/>
              <a:gdLst>
                <a:gd name="T0" fmla="*/ 0 w 240"/>
                <a:gd name="T1" fmla="*/ 0 h 13"/>
                <a:gd name="T2" fmla="*/ 0 w 240"/>
                <a:gd name="T3" fmla="*/ 0 h 13"/>
                <a:gd name="T4" fmla="*/ 0 w 240"/>
                <a:gd name="T5" fmla="*/ 0 h 13"/>
                <a:gd name="T6" fmla="*/ 0 w 240"/>
                <a:gd name="T7" fmla="*/ 0 h 13"/>
                <a:gd name="T8" fmla="*/ 0 w 240"/>
                <a:gd name="T9" fmla="*/ 0 h 13"/>
                <a:gd name="T10" fmla="*/ 0 w 240"/>
                <a:gd name="T11" fmla="*/ 0 h 13"/>
                <a:gd name="T12" fmla="*/ 0 w 240"/>
                <a:gd name="T13" fmla="*/ 0 h 13"/>
                <a:gd name="T14" fmla="*/ 0 w 240"/>
                <a:gd name="T15" fmla="*/ 0 h 13"/>
                <a:gd name="T16" fmla="*/ 0 w 240"/>
                <a:gd name="T17" fmla="*/ 0 h 13"/>
                <a:gd name="T18" fmla="*/ 0 w 24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0"/>
                <a:gd name="T31" fmla="*/ 0 h 13"/>
                <a:gd name="T32" fmla="*/ 240 w 24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0" h="13">
                  <a:moveTo>
                    <a:pt x="11" y="7"/>
                  </a:moveTo>
                  <a:lnTo>
                    <a:pt x="5" y="13"/>
                  </a:lnTo>
                  <a:lnTo>
                    <a:pt x="240" y="13"/>
                  </a:lnTo>
                  <a:lnTo>
                    <a:pt x="240" y="0"/>
                  </a:lnTo>
                  <a:lnTo>
                    <a:pt x="5" y="0"/>
                  </a:lnTo>
                  <a:lnTo>
                    <a:pt x="0" y="7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5" name="Freeform 1449"/>
            <p:cNvSpPr>
              <a:spLocks/>
            </p:cNvSpPr>
            <p:nvPr/>
          </p:nvSpPr>
          <p:spPr bwMode="auto">
            <a:xfrm>
              <a:off x="1662" y="2817"/>
              <a:ext cx="3" cy="48"/>
            </a:xfrm>
            <a:custGeom>
              <a:avLst/>
              <a:gdLst>
                <a:gd name="T0" fmla="*/ 0 w 11"/>
                <a:gd name="T1" fmla="*/ 0 h 146"/>
                <a:gd name="T2" fmla="*/ 0 w 11"/>
                <a:gd name="T3" fmla="*/ 0 h 146"/>
                <a:gd name="T4" fmla="*/ 0 w 11"/>
                <a:gd name="T5" fmla="*/ 0 h 146"/>
                <a:gd name="T6" fmla="*/ 0 w 11"/>
                <a:gd name="T7" fmla="*/ 0 h 146"/>
                <a:gd name="T8" fmla="*/ 0 w 11"/>
                <a:gd name="T9" fmla="*/ 0 h 146"/>
                <a:gd name="T10" fmla="*/ 0 w 11"/>
                <a:gd name="T11" fmla="*/ 0 h 146"/>
                <a:gd name="T12" fmla="*/ 0 w 11"/>
                <a:gd name="T13" fmla="*/ 0 h 146"/>
                <a:gd name="T14" fmla="*/ 0 w 11"/>
                <a:gd name="T15" fmla="*/ 0 h 146"/>
                <a:gd name="T16" fmla="*/ 0 w 11"/>
                <a:gd name="T17" fmla="*/ 0 h 146"/>
                <a:gd name="T18" fmla="*/ 0 w 11"/>
                <a:gd name="T19" fmla="*/ 0 h 1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46"/>
                <a:gd name="T32" fmla="*/ 11 w 11"/>
                <a:gd name="T33" fmla="*/ 146 h 14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46">
                  <a:moveTo>
                    <a:pt x="5" y="134"/>
                  </a:moveTo>
                  <a:lnTo>
                    <a:pt x="11" y="14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5" y="146"/>
                  </a:lnTo>
                  <a:lnTo>
                    <a:pt x="0" y="140"/>
                  </a:lnTo>
                  <a:lnTo>
                    <a:pt x="0" y="146"/>
                  </a:lnTo>
                  <a:lnTo>
                    <a:pt x="5" y="146"/>
                  </a:lnTo>
                  <a:lnTo>
                    <a:pt x="5" y="13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6" name="Freeform 1450"/>
            <p:cNvSpPr>
              <a:spLocks/>
            </p:cNvSpPr>
            <p:nvPr/>
          </p:nvSpPr>
          <p:spPr bwMode="auto">
            <a:xfrm>
              <a:off x="1663" y="2861"/>
              <a:ext cx="80" cy="4"/>
            </a:xfrm>
            <a:custGeom>
              <a:avLst/>
              <a:gdLst>
                <a:gd name="T0" fmla="*/ 0 w 240"/>
                <a:gd name="T1" fmla="*/ 0 h 12"/>
                <a:gd name="T2" fmla="*/ 0 w 240"/>
                <a:gd name="T3" fmla="*/ 0 h 12"/>
                <a:gd name="T4" fmla="*/ 0 w 240"/>
                <a:gd name="T5" fmla="*/ 0 h 12"/>
                <a:gd name="T6" fmla="*/ 0 w 240"/>
                <a:gd name="T7" fmla="*/ 0 h 12"/>
                <a:gd name="T8" fmla="*/ 0 w 240"/>
                <a:gd name="T9" fmla="*/ 0 h 12"/>
                <a:gd name="T10" fmla="*/ 0 w 240"/>
                <a:gd name="T11" fmla="*/ 0 h 12"/>
                <a:gd name="T12" fmla="*/ 0 w 240"/>
                <a:gd name="T13" fmla="*/ 0 h 12"/>
                <a:gd name="T14" fmla="*/ 0 w 240"/>
                <a:gd name="T15" fmla="*/ 0 h 12"/>
                <a:gd name="T16" fmla="*/ 0 w 240"/>
                <a:gd name="T17" fmla="*/ 0 h 12"/>
                <a:gd name="T18" fmla="*/ 0 w 24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0"/>
                <a:gd name="T31" fmla="*/ 0 h 12"/>
                <a:gd name="T32" fmla="*/ 240 w 24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0" h="12">
                  <a:moveTo>
                    <a:pt x="229" y="6"/>
                  </a:moveTo>
                  <a:lnTo>
                    <a:pt x="235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35" y="12"/>
                  </a:lnTo>
                  <a:lnTo>
                    <a:pt x="240" y="6"/>
                  </a:lnTo>
                  <a:lnTo>
                    <a:pt x="235" y="12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7" name="Freeform 1451"/>
            <p:cNvSpPr>
              <a:spLocks/>
            </p:cNvSpPr>
            <p:nvPr/>
          </p:nvSpPr>
          <p:spPr bwMode="auto">
            <a:xfrm>
              <a:off x="1675" y="2864"/>
              <a:ext cx="28" cy="34"/>
            </a:xfrm>
            <a:custGeom>
              <a:avLst/>
              <a:gdLst>
                <a:gd name="T0" fmla="*/ 0 w 84"/>
                <a:gd name="T1" fmla="*/ 0 h 104"/>
                <a:gd name="T2" fmla="*/ 0 w 84"/>
                <a:gd name="T3" fmla="*/ 0 h 104"/>
                <a:gd name="T4" fmla="*/ 0 w 84"/>
                <a:gd name="T5" fmla="*/ 0 h 104"/>
                <a:gd name="T6" fmla="*/ 0 w 84"/>
                <a:gd name="T7" fmla="*/ 0 h 104"/>
                <a:gd name="T8" fmla="*/ 0 w 84"/>
                <a:gd name="T9" fmla="*/ 0 h 104"/>
                <a:gd name="T10" fmla="*/ 0 w 84"/>
                <a:gd name="T11" fmla="*/ 0 h 104"/>
                <a:gd name="T12" fmla="*/ 0 w 84"/>
                <a:gd name="T13" fmla="*/ 0 h 104"/>
                <a:gd name="T14" fmla="*/ 0 w 84"/>
                <a:gd name="T15" fmla="*/ 0 h 104"/>
                <a:gd name="T16" fmla="*/ 0 w 84"/>
                <a:gd name="T17" fmla="*/ 0 h 104"/>
                <a:gd name="T18" fmla="*/ 0 w 84"/>
                <a:gd name="T19" fmla="*/ 0 h 104"/>
                <a:gd name="T20" fmla="*/ 0 w 84"/>
                <a:gd name="T21" fmla="*/ 0 h 104"/>
                <a:gd name="T22" fmla="*/ 0 w 84"/>
                <a:gd name="T23" fmla="*/ 0 h 104"/>
                <a:gd name="T24" fmla="*/ 0 w 84"/>
                <a:gd name="T25" fmla="*/ 0 h 104"/>
                <a:gd name="T26" fmla="*/ 0 w 84"/>
                <a:gd name="T27" fmla="*/ 0 h 104"/>
                <a:gd name="T28" fmla="*/ 0 w 84"/>
                <a:gd name="T29" fmla="*/ 0 h 104"/>
                <a:gd name="T30" fmla="*/ 0 w 84"/>
                <a:gd name="T31" fmla="*/ 0 h 104"/>
                <a:gd name="T32" fmla="*/ 0 w 84"/>
                <a:gd name="T33" fmla="*/ 0 h 104"/>
                <a:gd name="T34" fmla="*/ 0 w 84"/>
                <a:gd name="T35" fmla="*/ 0 h 10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4"/>
                <a:gd name="T55" fmla="*/ 0 h 104"/>
                <a:gd name="T56" fmla="*/ 84 w 84"/>
                <a:gd name="T57" fmla="*/ 104 h 10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4" h="104">
                  <a:moveTo>
                    <a:pt x="84" y="0"/>
                  </a:moveTo>
                  <a:lnTo>
                    <a:pt x="72" y="0"/>
                  </a:lnTo>
                  <a:lnTo>
                    <a:pt x="60" y="0"/>
                  </a:lnTo>
                  <a:lnTo>
                    <a:pt x="46" y="0"/>
                  </a:lnTo>
                  <a:lnTo>
                    <a:pt x="33" y="2"/>
                  </a:lnTo>
                  <a:lnTo>
                    <a:pt x="21" y="7"/>
                  </a:lnTo>
                  <a:lnTo>
                    <a:pt x="10" y="14"/>
                  </a:lnTo>
                  <a:lnTo>
                    <a:pt x="4" y="26"/>
                  </a:lnTo>
                  <a:lnTo>
                    <a:pt x="0" y="42"/>
                  </a:lnTo>
                  <a:lnTo>
                    <a:pt x="1" y="60"/>
                  </a:lnTo>
                  <a:lnTo>
                    <a:pt x="6" y="74"/>
                  </a:lnTo>
                  <a:lnTo>
                    <a:pt x="14" y="84"/>
                  </a:lnTo>
                  <a:lnTo>
                    <a:pt x="24" y="92"/>
                  </a:lnTo>
                  <a:lnTo>
                    <a:pt x="36" y="99"/>
                  </a:lnTo>
                  <a:lnTo>
                    <a:pt x="51" y="101"/>
                  </a:lnTo>
                  <a:lnTo>
                    <a:pt x="67" y="104"/>
                  </a:lnTo>
                  <a:lnTo>
                    <a:pt x="84" y="10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2D3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8" name="Freeform 1452"/>
            <p:cNvSpPr>
              <a:spLocks/>
            </p:cNvSpPr>
            <p:nvPr/>
          </p:nvSpPr>
          <p:spPr bwMode="auto">
            <a:xfrm>
              <a:off x="1674" y="2862"/>
              <a:ext cx="29" cy="16"/>
            </a:xfrm>
            <a:custGeom>
              <a:avLst/>
              <a:gdLst>
                <a:gd name="T0" fmla="*/ 0 w 88"/>
                <a:gd name="T1" fmla="*/ 0 h 48"/>
                <a:gd name="T2" fmla="*/ 0 w 88"/>
                <a:gd name="T3" fmla="*/ 0 h 48"/>
                <a:gd name="T4" fmla="*/ 0 w 88"/>
                <a:gd name="T5" fmla="*/ 0 h 48"/>
                <a:gd name="T6" fmla="*/ 0 w 88"/>
                <a:gd name="T7" fmla="*/ 0 h 48"/>
                <a:gd name="T8" fmla="*/ 0 w 88"/>
                <a:gd name="T9" fmla="*/ 0 h 48"/>
                <a:gd name="T10" fmla="*/ 0 w 88"/>
                <a:gd name="T11" fmla="*/ 0 h 48"/>
                <a:gd name="T12" fmla="*/ 0 w 88"/>
                <a:gd name="T13" fmla="*/ 0 h 48"/>
                <a:gd name="T14" fmla="*/ 0 w 88"/>
                <a:gd name="T15" fmla="*/ 0 h 48"/>
                <a:gd name="T16" fmla="*/ 0 w 88"/>
                <a:gd name="T17" fmla="*/ 0 h 48"/>
                <a:gd name="T18" fmla="*/ 0 w 88"/>
                <a:gd name="T19" fmla="*/ 0 h 48"/>
                <a:gd name="T20" fmla="*/ 0 w 88"/>
                <a:gd name="T21" fmla="*/ 0 h 48"/>
                <a:gd name="T22" fmla="*/ 0 w 88"/>
                <a:gd name="T23" fmla="*/ 0 h 48"/>
                <a:gd name="T24" fmla="*/ 0 w 88"/>
                <a:gd name="T25" fmla="*/ 0 h 48"/>
                <a:gd name="T26" fmla="*/ 0 w 88"/>
                <a:gd name="T27" fmla="*/ 0 h 48"/>
                <a:gd name="T28" fmla="*/ 0 w 88"/>
                <a:gd name="T29" fmla="*/ 0 h 48"/>
                <a:gd name="T30" fmla="*/ 0 w 88"/>
                <a:gd name="T31" fmla="*/ 0 h 48"/>
                <a:gd name="T32" fmla="*/ 0 w 88"/>
                <a:gd name="T33" fmla="*/ 0 h 48"/>
                <a:gd name="T34" fmla="*/ 0 w 88"/>
                <a:gd name="T35" fmla="*/ 0 h 48"/>
                <a:gd name="T36" fmla="*/ 0 w 88"/>
                <a:gd name="T37" fmla="*/ 0 h 48"/>
                <a:gd name="T38" fmla="*/ 0 w 88"/>
                <a:gd name="T39" fmla="*/ 0 h 48"/>
                <a:gd name="T40" fmla="*/ 0 w 88"/>
                <a:gd name="T41" fmla="*/ 0 h 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8"/>
                <a:gd name="T64" fmla="*/ 0 h 48"/>
                <a:gd name="T65" fmla="*/ 88 w 88"/>
                <a:gd name="T66" fmla="*/ 48 h 4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8" h="48">
                  <a:moveTo>
                    <a:pt x="9" y="48"/>
                  </a:moveTo>
                  <a:lnTo>
                    <a:pt x="9" y="48"/>
                  </a:lnTo>
                  <a:lnTo>
                    <a:pt x="12" y="33"/>
                  </a:lnTo>
                  <a:lnTo>
                    <a:pt x="18" y="24"/>
                  </a:lnTo>
                  <a:lnTo>
                    <a:pt x="27" y="18"/>
                  </a:lnTo>
                  <a:lnTo>
                    <a:pt x="38" y="13"/>
                  </a:lnTo>
                  <a:lnTo>
                    <a:pt x="50" y="13"/>
                  </a:lnTo>
                  <a:lnTo>
                    <a:pt x="64" y="13"/>
                  </a:lnTo>
                  <a:lnTo>
                    <a:pt x="76" y="13"/>
                  </a:lnTo>
                  <a:lnTo>
                    <a:pt x="88" y="13"/>
                  </a:lnTo>
                  <a:lnTo>
                    <a:pt x="88" y="0"/>
                  </a:lnTo>
                  <a:lnTo>
                    <a:pt x="76" y="0"/>
                  </a:lnTo>
                  <a:lnTo>
                    <a:pt x="64" y="0"/>
                  </a:lnTo>
                  <a:lnTo>
                    <a:pt x="50" y="0"/>
                  </a:lnTo>
                  <a:lnTo>
                    <a:pt x="36" y="2"/>
                  </a:lnTo>
                  <a:lnTo>
                    <a:pt x="22" y="8"/>
                  </a:lnTo>
                  <a:lnTo>
                    <a:pt x="11" y="16"/>
                  </a:lnTo>
                  <a:lnTo>
                    <a:pt x="3" y="30"/>
                  </a:lnTo>
                  <a:lnTo>
                    <a:pt x="0" y="48"/>
                  </a:lnTo>
                  <a:lnTo>
                    <a:pt x="9" y="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9" name="Freeform 1453"/>
            <p:cNvSpPr>
              <a:spLocks/>
            </p:cNvSpPr>
            <p:nvPr/>
          </p:nvSpPr>
          <p:spPr bwMode="auto">
            <a:xfrm>
              <a:off x="1674" y="2878"/>
              <a:ext cx="31" cy="22"/>
            </a:xfrm>
            <a:custGeom>
              <a:avLst/>
              <a:gdLst>
                <a:gd name="T0" fmla="*/ 0 w 93"/>
                <a:gd name="T1" fmla="*/ 0 h 68"/>
                <a:gd name="T2" fmla="*/ 0 w 93"/>
                <a:gd name="T3" fmla="*/ 0 h 68"/>
                <a:gd name="T4" fmla="*/ 0 w 93"/>
                <a:gd name="T5" fmla="*/ 0 h 68"/>
                <a:gd name="T6" fmla="*/ 0 w 93"/>
                <a:gd name="T7" fmla="*/ 0 h 68"/>
                <a:gd name="T8" fmla="*/ 0 w 93"/>
                <a:gd name="T9" fmla="*/ 0 h 68"/>
                <a:gd name="T10" fmla="*/ 0 w 93"/>
                <a:gd name="T11" fmla="*/ 0 h 68"/>
                <a:gd name="T12" fmla="*/ 0 w 93"/>
                <a:gd name="T13" fmla="*/ 0 h 68"/>
                <a:gd name="T14" fmla="*/ 0 w 93"/>
                <a:gd name="T15" fmla="*/ 0 h 68"/>
                <a:gd name="T16" fmla="*/ 0 w 93"/>
                <a:gd name="T17" fmla="*/ 0 h 68"/>
                <a:gd name="T18" fmla="*/ 0 w 93"/>
                <a:gd name="T19" fmla="*/ 0 h 68"/>
                <a:gd name="T20" fmla="*/ 0 w 93"/>
                <a:gd name="T21" fmla="*/ 0 h 68"/>
                <a:gd name="T22" fmla="*/ 0 w 93"/>
                <a:gd name="T23" fmla="*/ 0 h 68"/>
                <a:gd name="T24" fmla="*/ 0 w 93"/>
                <a:gd name="T25" fmla="*/ 0 h 68"/>
                <a:gd name="T26" fmla="*/ 0 w 93"/>
                <a:gd name="T27" fmla="*/ 0 h 68"/>
                <a:gd name="T28" fmla="*/ 0 w 93"/>
                <a:gd name="T29" fmla="*/ 0 h 68"/>
                <a:gd name="T30" fmla="*/ 0 w 93"/>
                <a:gd name="T31" fmla="*/ 0 h 68"/>
                <a:gd name="T32" fmla="*/ 0 w 93"/>
                <a:gd name="T33" fmla="*/ 0 h 68"/>
                <a:gd name="T34" fmla="*/ 0 w 93"/>
                <a:gd name="T35" fmla="*/ 0 h 68"/>
                <a:gd name="T36" fmla="*/ 0 w 93"/>
                <a:gd name="T37" fmla="*/ 0 h 68"/>
                <a:gd name="T38" fmla="*/ 0 w 93"/>
                <a:gd name="T39" fmla="*/ 0 h 68"/>
                <a:gd name="T40" fmla="*/ 0 w 93"/>
                <a:gd name="T41" fmla="*/ 0 h 68"/>
                <a:gd name="T42" fmla="*/ 0 w 93"/>
                <a:gd name="T43" fmla="*/ 0 h 68"/>
                <a:gd name="T44" fmla="*/ 0 w 93"/>
                <a:gd name="T45" fmla="*/ 0 h 68"/>
                <a:gd name="T46" fmla="*/ 0 w 93"/>
                <a:gd name="T47" fmla="*/ 0 h 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3"/>
                <a:gd name="T73" fmla="*/ 0 h 68"/>
                <a:gd name="T74" fmla="*/ 93 w 93"/>
                <a:gd name="T75" fmla="*/ 68 h 6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3" h="68">
                  <a:moveTo>
                    <a:pt x="82" y="62"/>
                  </a:moveTo>
                  <a:lnTo>
                    <a:pt x="88" y="55"/>
                  </a:lnTo>
                  <a:lnTo>
                    <a:pt x="71" y="57"/>
                  </a:lnTo>
                  <a:lnTo>
                    <a:pt x="55" y="54"/>
                  </a:lnTo>
                  <a:lnTo>
                    <a:pt x="41" y="51"/>
                  </a:lnTo>
                  <a:lnTo>
                    <a:pt x="30" y="45"/>
                  </a:lnTo>
                  <a:lnTo>
                    <a:pt x="21" y="39"/>
                  </a:lnTo>
                  <a:lnTo>
                    <a:pt x="14" y="30"/>
                  </a:lnTo>
                  <a:lnTo>
                    <a:pt x="10" y="18"/>
                  </a:lnTo>
                  <a:lnTo>
                    <a:pt x="9" y="0"/>
                  </a:lnTo>
                  <a:lnTo>
                    <a:pt x="0" y="0"/>
                  </a:lnTo>
                  <a:lnTo>
                    <a:pt x="1" y="18"/>
                  </a:lnTo>
                  <a:lnTo>
                    <a:pt x="5" y="35"/>
                  </a:lnTo>
                  <a:lnTo>
                    <a:pt x="14" y="46"/>
                  </a:lnTo>
                  <a:lnTo>
                    <a:pt x="26" y="55"/>
                  </a:lnTo>
                  <a:lnTo>
                    <a:pt x="39" y="62"/>
                  </a:lnTo>
                  <a:lnTo>
                    <a:pt x="55" y="64"/>
                  </a:lnTo>
                  <a:lnTo>
                    <a:pt x="71" y="67"/>
                  </a:lnTo>
                  <a:lnTo>
                    <a:pt x="88" y="68"/>
                  </a:lnTo>
                  <a:lnTo>
                    <a:pt x="93" y="62"/>
                  </a:lnTo>
                  <a:lnTo>
                    <a:pt x="88" y="68"/>
                  </a:lnTo>
                  <a:lnTo>
                    <a:pt x="93" y="68"/>
                  </a:lnTo>
                  <a:lnTo>
                    <a:pt x="93" y="62"/>
                  </a:lnTo>
                  <a:lnTo>
                    <a:pt x="82" y="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0" name="Freeform 1454"/>
            <p:cNvSpPr>
              <a:spLocks/>
            </p:cNvSpPr>
            <p:nvPr/>
          </p:nvSpPr>
          <p:spPr bwMode="auto">
            <a:xfrm>
              <a:off x="1701" y="2862"/>
              <a:ext cx="4" cy="36"/>
            </a:xfrm>
            <a:custGeom>
              <a:avLst/>
              <a:gdLst>
                <a:gd name="T0" fmla="*/ 0 w 11"/>
                <a:gd name="T1" fmla="*/ 0 h 110"/>
                <a:gd name="T2" fmla="*/ 0 w 11"/>
                <a:gd name="T3" fmla="*/ 0 h 110"/>
                <a:gd name="T4" fmla="*/ 0 w 11"/>
                <a:gd name="T5" fmla="*/ 0 h 110"/>
                <a:gd name="T6" fmla="*/ 0 w 11"/>
                <a:gd name="T7" fmla="*/ 0 h 110"/>
                <a:gd name="T8" fmla="*/ 0 w 11"/>
                <a:gd name="T9" fmla="*/ 0 h 110"/>
                <a:gd name="T10" fmla="*/ 0 w 11"/>
                <a:gd name="T11" fmla="*/ 0 h 110"/>
                <a:gd name="T12" fmla="*/ 0 w 11"/>
                <a:gd name="T13" fmla="*/ 0 h 110"/>
                <a:gd name="T14" fmla="*/ 0 w 11"/>
                <a:gd name="T15" fmla="*/ 0 h 110"/>
                <a:gd name="T16" fmla="*/ 0 w 11"/>
                <a:gd name="T17" fmla="*/ 0 h 110"/>
                <a:gd name="T18" fmla="*/ 0 w 11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10"/>
                <a:gd name="T32" fmla="*/ 11 w 11"/>
                <a:gd name="T33" fmla="*/ 110 h 1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10">
                  <a:moveTo>
                    <a:pt x="6" y="13"/>
                  </a:moveTo>
                  <a:lnTo>
                    <a:pt x="0" y="6"/>
                  </a:lnTo>
                  <a:lnTo>
                    <a:pt x="0" y="110"/>
                  </a:lnTo>
                  <a:lnTo>
                    <a:pt x="11" y="110"/>
                  </a:lnTo>
                  <a:lnTo>
                    <a:pt x="11" y="6"/>
                  </a:lnTo>
                  <a:lnTo>
                    <a:pt x="6" y="0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6" y="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1" name="Freeform 1455"/>
            <p:cNvSpPr>
              <a:spLocks/>
            </p:cNvSpPr>
            <p:nvPr/>
          </p:nvSpPr>
          <p:spPr bwMode="auto">
            <a:xfrm>
              <a:off x="1643" y="2855"/>
              <a:ext cx="32" cy="33"/>
            </a:xfrm>
            <a:custGeom>
              <a:avLst/>
              <a:gdLst>
                <a:gd name="T0" fmla="*/ 0 w 96"/>
                <a:gd name="T1" fmla="*/ 0 h 101"/>
                <a:gd name="T2" fmla="*/ 0 w 96"/>
                <a:gd name="T3" fmla="*/ 0 h 101"/>
                <a:gd name="T4" fmla="*/ 0 w 96"/>
                <a:gd name="T5" fmla="*/ 0 h 101"/>
                <a:gd name="T6" fmla="*/ 0 w 96"/>
                <a:gd name="T7" fmla="*/ 0 h 101"/>
                <a:gd name="T8" fmla="*/ 0 w 96"/>
                <a:gd name="T9" fmla="*/ 0 h 101"/>
                <a:gd name="T10" fmla="*/ 0 w 96"/>
                <a:gd name="T11" fmla="*/ 0 h 101"/>
                <a:gd name="T12" fmla="*/ 0 w 96"/>
                <a:gd name="T13" fmla="*/ 0 h 101"/>
                <a:gd name="T14" fmla="*/ 0 w 96"/>
                <a:gd name="T15" fmla="*/ 0 h 101"/>
                <a:gd name="T16" fmla="*/ 0 w 96"/>
                <a:gd name="T17" fmla="*/ 0 h 101"/>
                <a:gd name="T18" fmla="*/ 0 w 96"/>
                <a:gd name="T19" fmla="*/ 0 h 101"/>
                <a:gd name="T20" fmla="*/ 0 w 96"/>
                <a:gd name="T21" fmla="*/ 0 h 101"/>
                <a:gd name="T22" fmla="*/ 0 w 96"/>
                <a:gd name="T23" fmla="*/ 0 h 101"/>
                <a:gd name="T24" fmla="*/ 0 w 96"/>
                <a:gd name="T25" fmla="*/ 0 h 101"/>
                <a:gd name="T26" fmla="*/ 0 w 96"/>
                <a:gd name="T27" fmla="*/ 0 h 101"/>
                <a:gd name="T28" fmla="*/ 0 w 96"/>
                <a:gd name="T29" fmla="*/ 0 h 101"/>
                <a:gd name="T30" fmla="*/ 0 w 96"/>
                <a:gd name="T31" fmla="*/ 0 h 101"/>
                <a:gd name="T32" fmla="*/ 0 w 96"/>
                <a:gd name="T33" fmla="*/ 0 h 101"/>
                <a:gd name="T34" fmla="*/ 0 w 96"/>
                <a:gd name="T35" fmla="*/ 0 h 101"/>
                <a:gd name="T36" fmla="*/ 0 w 96"/>
                <a:gd name="T37" fmla="*/ 0 h 101"/>
                <a:gd name="T38" fmla="*/ 0 w 96"/>
                <a:gd name="T39" fmla="*/ 0 h 101"/>
                <a:gd name="T40" fmla="*/ 0 w 96"/>
                <a:gd name="T41" fmla="*/ 0 h 101"/>
                <a:gd name="T42" fmla="*/ 0 w 96"/>
                <a:gd name="T43" fmla="*/ 0 h 101"/>
                <a:gd name="T44" fmla="*/ 0 w 96"/>
                <a:gd name="T45" fmla="*/ 0 h 101"/>
                <a:gd name="T46" fmla="*/ 0 w 96"/>
                <a:gd name="T47" fmla="*/ 0 h 101"/>
                <a:gd name="T48" fmla="*/ 0 w 96"/>
                <a:gd name="T49" fmla="*/ 0 h 101"/>
                <a:gd name="T50" fmla="*/ 0 w 96"/>
                <a:gd name="T51" fmla="*/ 0 h 101"/>
                <a:gd name="T52" fmla="*/ 0 w 96"/>
                <a:gd name="T53" fmla="*/ 0 h 101"/>
                <a:gd name="T54" fmla="*/ 0 w 96"/>
                <a:gd name="T55" fmla="*/ 0 h 101"/>
                <a:gd name="T56" fmla="*/ 0 w 96"/>
                <a:gd name="T57" fmla="*/ 0 h 101"/>
                <a:gd name="T58" fmla="*/ 0 w 96"/>
                <a:gd name="T59" fmla="*/ 0 h 101"/>
                <a:gd name="T60" fmla="*/ 0 w 96"/>
                <a:gd name="T61" fmla="*/ 0 h 101"/>
                <a:gd name="T62" fmla="*/ 0 w 96"/>
                <a:gd name="T63" fmla="*/ 0 h 101"/>
                <a:gd name="T64" fmla="*/ 0 w 96"/>
                <a:gd name="T65" fmla="*/ 0 h 101"/>
                <a:gd name="T66" fmla="*/ 0 w 96"/>
                <a:gd name="T67" fmla="*/ 0 h 101"/>
                <a:gd name="T68" fmla="*/ 0 w 96"/>
                <a:gd name="T69" fmla="*/ 0 h 1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6"/>
                <a:gd name="T106" fmla="*/ 0 h 101"/>
                <a:gd name="T107" fmla="*/ 96 w 96"/>
                <a:gd name="T108" fmla="*/ 101 h 10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6" h="101">
                  <a:moveTo>
                    <a:pt x="58" y="0"/>
                  </a:moveTo>
                  <a:lnTo>
                    <a:pt x="66" y="2"/>
                  </a:lnTo>
                  <a:lnTo>
                    <a:pt x="72" y="4"/>
                  </a:lnTo>
                  <a:lnTo>
                    <a:pt x="79" y="9"/>
                  </a:lnTo>
                  <a:lnTo>
                    <a:pt x="85" y="16"/>
                  </a:lnTo>
                  <a:lnTo>
                    <a:pt x="89" y="23"/>
                  </a:lnTo>
                  <a:lnTo>
                    <a:pt x="93" y="31"/>
                  </a:lnTo>
                  <a:lnTo>
                    <a:pt x="95" y="41"/>
                  </a:lnTo>
                  <a:lnTo>
                    <a:pt x="96" y="51"/>
                  </a:lnTo>
                  <a:lnTo>
                    <a:pt x="95" y="62"/>
                  </a:lnTo>
                  <a:lnTo>
                    <a:pt x="93" y="71"/>
                  </a:lnTo>
                  <a:lnTo>
                    <a:pt x="89" y="80"/>
                  </a:lnTo>
                  <a:lnTo>
                    <a:pt x="85" y="86"/>
                  </a:lnTo>
                  <a:lnTo>
                    <a:pt x="79" y="92"/>
                  </a:lnTo>
                  <a:lnTo>
                    <a:pt x="72" y="97"/>
                  </a:lnTo>
                  <a:lnTo>
                    <a:pt x="66" y="100"/>
                  </a:lnTo>
                  <a:lnTo>
                    <a:pt x="58" y="101"/>
                  </a:lnTo>
                  <a:lnTo>
                    <a:pt x="39" y="101"/>
                  </a:lnTo>
                  <a:lnTo>
                    <a:pt x="31" y="100"/>
                  </a:lnTo>
                  <a:lnTo>
                    <a:pt x="24" y="97"/>
                  </a:lnTo>
                  <a:lnTo>
                    <a:pt x="17" y="92"/>
                  </a:lnTo>
                  <a:lnTo>
                    <a:pt x="12" y="86"/>
                  </a:lnTo>
                  <a:lnTo>
                    <a:pt x="7" y="80"/>
                  </a:lnTo>
                  <a:lnTo>
                    <a:pt x="4" y="71"/>
                  </a:lnTo>
                  <a:lnTo>
                    <a:pt x="1" y="62"/>
                  </a:lnTo>
                  <a:lnTo>
                    <a:pt x="0" y="51"/>
                  </a:lnTo>
                  <a:lnTo>
                    <a:pt x="1" y="41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2" y="16"/>
                  </a:lnTo>
                  <a:lnTo>
                    <a:pt x="17" y="9"/>
                  </a:lnTo>
                  <a:lnTo>
                    <a:pt x="24" y="4"/>
                  </a:lnTo>
                  <a:lnTo>
                    <a:pt x="31" y="2"/>
                  </a:lnTo>
                  <a:lnTo>
                    <a:pt x="39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2D3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2" name="Freeform 1456"/>
            <p:cNvSpPr>
              <a:spLocks/>
            </p:cNvSpPr>
            <p:nvPr/>
          </p:nvSpPr>
          <p:spPr bwMode="auto">
            <a:xfrm>
              <a:off x="1662" y="2853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44" y="57"/>
                  </a:moveTo>
                  <a:lnTo>
                    <a:pt x="44" y="57"/>
                  </a:lnTo>
                  <a:lnTo>
                    <a:pt x="41" y="47"/>
                  </a:lnTo>
                  <a:lnTo>
                    <a:pt x="39" y="36"/>
                  </a:lnTo>
                  <a:lnTo>
                    <a:pt x="36" y="27"/>
                  </a:lnTo>
                  <a:lnTo>
                    <a:pt x="30" y="18"/>
                  </a:lnTo>
                  <a:lnTo>
                    <a:pt x="25" y="12"/>
                  </a:lnTo>
                  <a:lnTo>
                    <a:pt x="17" y="5"/>
                  </a:lnTo>
                  <a:lnTo>
                    <a:pt x="9" y="3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" y="13"/>
                  </a:lnTo>
                  <a:lnTo>
                    <a:pt x="12" y="15"/>
                  </a:lnTo>
                  <a:lnTo>
                    <a:pt x="18" y="19"/>
                  </a:lnTo>
                  <a:lnTo>
                    <a:pt x="23" y="26"/>
                  </a:lnTo>
                  <a:lnTo>
                    <a:pt x="27" y="32"/>
                  </a:lnTo>
                  <a:lnTo>
                    <a:pt x="30" y="38"/>
                  </a:lnTo>
                  <a:lnTo>
                    <a:pt x="32" y="47"/>
                  </a:lnTo>
                  <a:lnTo>
                    <a:pt x="32" y="57"/>
                  </a:lnTo>
                  <a:lnTo>
                    <a:pt x="44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3" name="Freeform 1457"/>
            <p:cNvSpPr>
              <a:spLocks/>
            </p:cNvSpPr>
            <p:nvPr/>
          </p:nvSpPr>
          <p:spPr bwMode="auto">
            <a:xfrm>
              <a:off x="1662" y="2872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0" y="57"/>
                  </a:moveTo>
                  <a:lnTo>
                    <a:pt x="0" y="57"/>
                  </a:lnTo>
                  <a:lnTo>
                    <a:pt x="9" y="54"/>
                  </a:lnTo>
                  <a:lnTo>
                    <a:pt x="17" y="52"/>
                  </a:lnTo>
                  <a:lnTo>
                    <a:pt x="25" y="45"/>
                  </a:lnTo>
                  <a:lnTo>
                    <a:pt x="30" y="39"/>
                  </a:lnTo>
                  <a:lnTo>
                    <a:pt x="36" y="31"/>
                  </a:lnTo>
                  <a:lnTo>
                    <a:pt x="39" y="21"/>
                  </a:lnTo>
                  <a:lnTo>
                    <a:pt x="41" y="11"/>
                  </a:lnTo>
                  <a:lnTo>
                    <a:pt x="44" y="0"/>
                  </a:lnTo>
                  <a:lnTo>
                    <a:pt x="32" y="0"/>
                  </a:lnTo>
                  <a:lnTo>
                    <a:pt x="32" y="11"/>
                  </a:lnTo>
                  <a:lnTo>
                    <a:pt x="30" y="18"/>
                  </a:lnTo>
                  <a:lnTo>
                    <a:pt x="27" y="26"/>
                  </a:lnTo>
                  <a:lnTo>
                    <a:pt x="23" y="31"/>
                  </a:lnTo>
                  <a:lnTo>
                    <a:pt x="18" y="38"/>
                  </a:lnTo>
                  <a:lnTo>
                    <a:pt x="12" y="41"/>
                  </a:lnTo>
                  <a:lnTo>
                    <a:pt x="7" y="44"/>
                  </a:lnTo>
                  <a:lnTo>
                    <a:pt x="0" y="44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4" name="Freeform 1458"/>
            <p:cNvSpPr>
              <a:spLocks/>
            </p:cNvSpPr>
            <p:nvPr/>
          </p:nvSpPr>
          <p:spPr bwMode="auto">
            <a:xfrm>
              <a:off x="1656" y="2886"/>
              <a:ext cx="6" cy="5"/>
            </a:xfrm>
            <a:custGeom>
              <a:avLst/>
              <a:gdLst>
                <a:gd name="T0" fmla="*/ 0 w 19"/>
                <a:gd name="T1" fmla="*/ 0 h 13"/>
                <a:gd name="T2" fmla="*/ 0 w 19"/>
                <a:gd name="T3" fmla="*/ 0 h 13"/>
                <a:gd name="T4" fmla="*/ 0 w 19"/>
                <a:gd name="T5" fmla="*/ 0 h 13"/>
                <a:gd name="T6" fmla="*/ 0 w 19"/>
                <a:gd name="T7" fmla="*/ 0 h 13"/>
                <a:gd name="T8" fmla="*/ 0 w 19"/>
                <a:gd name="T9" fmla="*/ 0 h 13"/>
                <a:gd name="T10" fmla="*/ 0 w 19"/>
                <a:gd name="T11" fmla="*/ 0 h 13"/>
                <a:gd name="T12" fmla="*/ 0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3"/>
                <a:gd name="T23" fmla="*/ 19 w 19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3">
                  <a:moveTo>
                    <a:pt x="0" y="13"/>
                  </a:moveTo>
                  <a:lnTo>
                    <a:pt x="0" y="13"/>
                  </a:lnTo>
                  <a:lnTo>
                    <a:pt x="19" y="13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5" name="Freeform 1459"/>
            <p:cNvSpPr>
              <a:spLocks/>
            </p:cNvSpPr>
            <p:nvPr/>
          </p:nvSpPr>
          <p:spPr bwMode="auto">
            <a:xfrm>
              <a:off x="1641" y="2872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0" y="0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4" y="21"/>
                  </a:lnTo>
                  <a:lnTo>
                    <a:pt x="8" y="31"/>
                  </a:lnTo>
                  <a:lnTo>
                    <a:pt x="13" y="39"/>
                  </a:lnTo>
                  <a:lnTo>
                    <a:pt x="19" y="45"/>
                  </a:lnTo>
                  <a:lnTo>
                    <a:pt x="27" y="52"/>
                  </a:lnTo>
                  <a:lnTo>
                    <a:pt x="35" y="54"/>
                  </a:lnTo>
                  <a:lnTo>
                    <a:pt x="44" y="57"/>
                  </a:lnTo>
                  <a:lnTo>
                    <a:pt x="44" y="44"/>
                  </a:lnTo>
                  <a:lnTo>
                    <a:pt x="37" y="44"/>
                  </a:lnTo>
                  <a:lnTo>
                    <a:pt x="31" y="41"/>
                  </a:lnTo>
                  <a:lnTo>
                    <a:pt x="26" y="38"/>
                  </a:lnTo>
                  <a:lnTo>
                    <a:pt x="20" y="31"/>
                  </a:lnTo>
                  <a:lnTo>
                    <a:pt x="17" y="26"/>
                  </a:lnTo>
                  <a:lnTo>
                    <a:pt x="13" y="18"/>
                  </a:lnTo>
                  <a:lnTo>
                    <a:pt x="11" y="11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6" name="Freeform 1460"/>
            <p:cNvSpPr>
              <a:spLocks/>
            </p:cNvSpPr>
            <p:nvPr/>
          </p:nvSpPr>
          <p:spPr bwMode="auto">
            <a:xfrm>
              <a:off x="1641" y="2853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44" y="0"/>
                  </a:moveTo>
                  <a:lnTo>
                    <a:pt x="44" y="0"/>
                  </a:lnTo>
                  <a:lnTo>
                    <a:pt x="35" y="3"/>
                  </a:lnTo>
                  <a:lnTo>
                    <a:pt x="27" y="5"/>
                  </a:lnTo>
                  <a:lnTo>
                    <a:pt x="19" y="12"/>
                  </a:lnTo>
                  <a:lnTo>
                    <a:pt x="13" y="18"/>
                  </a:lnTo>
                  <a:lnTo>
                    <a:pt x="8" y="27"/>
                  </a:lnTo>
                  <a:lnTo>
                    <a:pt x="4" y="36"/>
                  </a:lnTo>
                  <a:lnTo>
                    <a:pt x="2" y="47"/>
                  </a:lnTo>
                  <a:lnTo>
                    <a:pt x="0" y="57"/>
                  </a:lnTo>
                  <a:lnTo>
                    <a:pt x="11" y="57"/>
                  </a:lnTo>
                  <a:lnTo>
                    <a:pt x="11" y="47"/>
                  </a:lnTo>
                  <a:lnTo>
                    <a:pt x="13" y="38"/>
                  </a:lnTo>
                  <a:lnTo>
                    <a:pt x="17" y="32"/>
                  </a:lnTo>
                  <a:lnTo>
                    <a:pt x="20" y="26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7" y="13"/>
                  </a:lnTo>
                  <a:lnTo>
                    <a:pt x="44" y="1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7" name="Freeform 1461"/>
            <p:cNvSpPr>
              <a:spLocks/>
            </p:cNvSpPr>
            <p:nvPr/>
          </p:nvSpPr>
          <p:spPr bwMode="auto">
            <a:xfrm>
              <a:off x="1656" y="2853"/>
              <a:ext cx="6" cy="4"/>
            </a:xfrm>
            <a:custGeom>
              <a:avLst/>
              <a:gdLst>
                <a:gd name="T0" fmla="*/ 0 w 19"/>
                <a:gd name="T1" fmla="*/ 0 h 13"/>
                <a:gd name="T2" fmla="*/ 0 w 19"/>
                <a:gd name="T3" fmla="*/ 0 h 13"/>
                <a:gd name="T4" fmla="*/ 0 w 19"/>
                <a:gd name="T5" fmla="*/ 0 h 13"/>
                <a:gd name="T6" fmla="*/ 0 w 19"/>
                <a:gd name="T7" fmla="*/ 0 h 13"/>
                <a:gd name="T8" fmla="*/ 0 w 19"/>
                <a:gd name="T9" fmla="*/ 0 h 13"/>
                <a:gd name="T10" fmla="*/ 0 w 19"/>
                <a:gd name="T11" fmla="*/ 0 h 13"/>
                <a:gd name="T12" fmla="*/ 0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3"/>
                <a:gd name="T23" fmla="*/ 19 w 19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3">
                  <a:moveTo>
                    <a:pt x="19" y="0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9" y="1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8" name="Freeform 1462"/>
            <p:cNvSpPr>
              <a:spLocks/>
            </p:cNvSpPr>
            <p:nvPr/>
          </p:nvSpPr>
          <p:spPr bwMode="auto">
            <a:xfrm>
              <a:off x="1662" y="2729"/>
              <a:ext cx="59" cy="62"/>
            </a:xfrm>
            <a:custGeom>
              <a:avLst/>
              <a:gdLst>
                <a:gd name="T0" fmla="*/ 0 w 178"/>
                <a:gd name="T1" fmla="*/ 0 h 185"/>
                <a:gd name="T2" fmla="*/ 0 w 178"/>
                <a:gd name="T3" fmla="*/ 0 h 185"/>
                <a:gd name="T4" fmla="*/ 0 w 178"/>
                <a:gd name="T5" fmla="*/ 0 h 185"/>
                <a:gd name="T6" fmla="*/ 0 w 178"/>
                <a:gd name="T7" fmla="*/ 0 h 185"/>
                <a:gd name="T8" fmla="*/ 0 w 178"/>
                <a:gd name="T9" fmla="*/ 0 h 185"/>
                <a:gd name="T10" fmla="*/ 0 w 178"/>
                <a:gd name="T11" fmla="*/ 0 h 185"/>
                <a:gd name="T12" fmla="*/ 0 w 178"/>
                <a:gd name="T13" fmla="*/ 0 h 185"/>
                <a:gd name="T14" fmla="*/ 0 w 178"/>
                <a:gd name="T15" fmla="*/ 0 h 185"/>
                <a:gd name="T16" fmla="*/ 0 w 178"/>
                <a:gd name="T17" fmla="*/ 0 h 185"/>
                <a:gd name="T18" fmla="*/ 0 w 178"/>
                <a:gd name="T19" fmla="*/ 0 h 185"/>
                <a:gd name="T20" fmla="*/ 0 w 178"/>
                <a:gd name="T21" fmla="*/ 0 h 185"/>
                <a:gd name="T22" fmla="*/ 0 w 178"/>
                <a:gd name="T23" fmla="*/ 0 h 185"/>
                <a:gd name="T24" fmla="*/ 0 w 178"/>
                <a:gd name="T25" fmla="*/ 0 h 185"/>
                <a:gd name="T26" fmla="*/ 0 w 178"/>
                <a:gd name="T27" fmla="*/ 0 h 185"/>
                <a:gd name="T28" fmla="*/ 0 w 178"/>
                <a:gd name="T29" fmla="*/ 0 h 185"/>
                <a:gd name="T30" fmla="*/ 0 w 178"/>
                <a:gd name="T31" fmla="*/ 0 h 185"/>
                <a:gd name="T32" fmla="*/ 0 w 178"/>
                <a:gd name="T33" fmla="*/ 0 h 185"/>
                <a:gd name="T34" fmla="*/ 0 w 178"/>
                <a:gd name="T35" fmla="*/ 0 h 185"/>
                <a:gd name="T36" fmla="*/ 0 w 178"/>
                <a:gd name="T37" fmla="*/ 0 h 185"/>
                <a:gd name="T38" fmla="*/ 0 w 178"/>
                <a:gd name="T39" fmla="*/ 0 h 185"/>
                <a:gd name="T40" fmla="*/ 0 w 178"/>
                <a:gd name="T41" fmla="*/ 0 h 185"/>
                <a:gd name="T42" fmla="*/ 0 w 178"/>
                <a:gd name="T43" fmla="*/ 0 h 185"/>
                <a:gd name="T44" fmla="*/ 0 w 178"/>
                <a:gd name="T45" fmla="*/ 0 h 185"/>
                <a:gd name="T46" fmla="*/ 0 w 178"/>
                <a:gd name="T47" fmla="*/ 0 h 185"/>
                <a:gd name="T48" fmla="*/ 0 w 178"/>
                <a:gd name="T49" fmla="*/ 0 h 185"/>
                <a:gd name="T50" fmla="*/ 0 w 178"/>
                <a:gd name="T51" fmla="*/ 0 h 185"/>
                <a:gd name="T52" fmla="*/ 0 w 178"/>
                <a:gd name="T53" fmla="*/ 0 h 1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78"/>
                <a:gd name="T82" fmla="*/ 0 h 185"/>
                <a:gd name="T83" fmla="*/ 178 w 178"/>
                <a:gd name="T84" fmla="*/ 185 h 18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78" h="185">
                  <a:moveTo>
                    <a:pt x="178" y="148"/>
                  </a:moveTo>
                  <a:lnTo>
                    <a:pt x="172" y="154"/>
                  </a:lnTo>
                  <a:lnTo>
                    <a:pt x="165" y="160"/>
                  </a:lnTo>
                  <a:lnTo>
                    <a:pt x="159" y="167"/>
                  </a:lnTo>
                  <a:lnTo>
                    <a:pt x="152" y="171"/>
                  </a:lnTo>
                  <a:lnTo>
                    <a:pt x="144" y="176"/>
                  </a:lnTo>
                  <a:lnTo>
                    <a:pt x="136" y="178"/>
                  </a:lnTo>
                  <a:lnTo>
                    <a:pt x="128" y="182"/>
                  </a:lnTo>
                  <a:lnTo>
                    <a:pt x="119" y="183"/>
                  </a:lnTo>
                  <a:lnTo>
                    <a:pt x="100" y="185"/>
                  </a:lnTo>
                  <a:lnTo>
                    <a:pt x="81" y="181"/>
                  </a:lnTo>
                  <a:lnTo>
                    <a:pt x="63" y="175"/>
                  </a:lnTo>
                  <a:lnTo>
                    <a:pt x="47" y="163"/>
                  </a:lnTo>
                  <a:lnTo>
                    <a:pt x="34" y="149"/>
                  </a:lnTo>
                  <a:lnTo>
                    <a:pt x="22" y="132"/>
                  </a:lnTo>
                  <a:lnTo>
                    <a:pt x="13" y="112"/>
                  </a:lnTo>
                  <a:lnTo>
                    <a:pt x="9" y="90"/>
                  </a:lnTo>
                  <a:lnTo>
                    <a:pt x="0" y="19"/>
                  </a:lnTo>
                  <a:lnTo>
                    <a:pt x="110" y="0"/>
                  </a:lnTo>
                  <a:lnTo>
                    <a:pt x="115" y="19"/>
                  </a:lnTo>
                  <a:lnTo>
                    <a:pt x="119" y="39"/>
                  </a:lnTo>
                  <a:lnTo>
                    <a:pt x="126" y="60"/>
                  </a:lnTo>
                  <a:lnTo>
                    <a:pt x="134" y="80"/>
                  </a:lnTo>
                  <a:lnTo>
                    <a:pt x="143" y="99"/>
                  </a:lnTo>
                  <a:lnTo>
                    <a:pt x="153" y="117"/>
                  </a:lnTo>
                  <a:lnTo>
                    <a:pt x="165" y="134"/>
                  </a:lnTo>
                  <a:lnTo>
                    <a:pt x="178" y="148"/>
                  </a:lnTo>
                  <a:close/>
                </a:path>
              </a:pathLst>
            </a:custGeom>
            <a:solidFill>
              <a:srgbClr val="F2D3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9" name="Freeform 1463"/>
            <p:cNvSpPr>
              <a:spLocks/>
            </p:cNvSpPr>
            <p:nvPr/>
          </p:nvSpPr>
          <p:spPr bwMode="auto">
            <a:xfrm>
              <a:off x="1702" y="2777"/>
              <a:ext cx="20" cy="15"/>
            </a:xfrm>
            <a:custGeom>
              <a:avLst/>
              <a:gdLst>
                <a:gd name="T0" fmla="*/ 0 w 62"/>
                <a:gd name="T1" fmla="*/ 0 h 45"/>
                <a:gd name="T2" fmla="*/ 0 w 62"/>
                <a:gd name="T3" fmla="*/ 0 h 45"/>
                <a:gd name="T4" fmla="*/ 0 w 62"/>
                <a:gd name="T5" fmla="*/ 0 h 45"/>
                <a:gd name="T6" fmla="*/ 0 w 62"/>
                <a:gd name="T7" fmla="*/ 0 h 45"/>
                <a:gd name="T8" fmla="*/ 0 w 62"/>
                <a:gd name="T9" fmla="*/ 0 h 45"/>
                <a:gd name="T10" fmla="*/ 0 w 62"/>
                <a:gd name="T11" fmla="*/ 0 h 45"/>
                <a:gd name="T12" fmla="*/ 0 w 62"/>
                <a:gd name="T13" fmla="*/ 0 h 45"/>
                <a:gd name="T14" fmla="*/ 0 w 62"/>
                <a:gd name="T15" fmla="*/ 0 h 45"/>
                <a:gd name="T16" fmla="*/ 0 w 62"/>
                <a:gd name="T17" fmla="*/ 0 h 45"/>
                <a:gd name="T18" fmla="*/ 0 w 62"/>
                <a:gd name="T19" fmla="*/ 0 h 45"/>
                <a:gd name="T20" fmla="*/ 0 w 62"/>
                <a:gd name="T21" fmla="*/ 0 h 45"/>
                <a:gd name="T22" fmla="*/ 0 w 62"/>
                <a:gd name="T23" fmla="*/ 0 h 45"/>
                <a:gd name="T24" fmla="*/ 0 w 62"/>
                <a:gd name="T25" fmla="*/ 0 h 45"/>
                <a:gd name="T26" fmla="*/ 0 w 62"/>
                <a:gd name="T27" fmla="*/ 0 h 45"/>
                <a:gd name="T28" fmla="*/ 0 w 62"/>
                <a:gd name="T29" fmla="*/ 0 h 45"/>
                <a:gd name="T30" fmla="*/ 0 w 62"/>
                <a:gd name="T31" fmla="*/ 0 h 45"/>
                <a:gd name="T32" fmla="*/ 0 w 62"/>
                <a:gd name="T33" fmla="*/ 0 h 45"/>
                <a:gd name="T34" fmla="*/ 0 w 62"/>
                <a:gd name="T35" fmla="*/ 0 h 45"/>
                <a:gd name="T36" fmla="*/ 0 w 62"/>
                <a:gd name="T37" fmla="*/ 0 h 45"/>
                <a:gd name="T38" fmla="*/ 0 w 62"/>
                <a:gd name="T39" fmla="*/ 0 h 45"/>
                <a:gd name="T40" fmla="*/ 0 w 62"/>
                <a:gd name="T41" fmla="*/ 0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45"/>
                <a:gd name="T65" fmla="*/ 62 w 62"/>
                <a:gd name="T66" fmla="*/ 45 h 4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45">
                  <a:moveTo>
                    <a:pt x="0" y="45"/>
                  </a:moveTo>
                  <a:lnTo>
                    <a:pt x="0" y="45"/>
                  </a:lnTo>
                  <a:lnTo>
                    <a:pt x="10" y="43"/>
                  </a:lnTo>
                  <a:lnTo>
                    <a:pt x="18" y="39"/>
                  </a:lnTo>
                  <a:lnTo>
                    <a:pt x="26" y="37"/>
                  </a:lnTo>
                  <a:lnTo>
                    <a:pt x="35" y="32"/>
                  </a:lnTo>
                  <a:lnTo>
                    <a:pt x="42" y="28"/>
                  </a:lnTo>
                  <a:lnTo>
                    <a:pt x="50" y="20"/>
                  </a:lnTo>
                  <a:lnTo>
                    <a:pt x="56" y="14"/>
                  </a:lnTo>
                  <a:lnTo>
                    <a:pt x="62" y="8"/>
                  </a:lnTo>
                  <a:lnTo>
                    <a:pt x="55" y="0"/>
                  </a:lnTo>
                  <a:lnTo>
                    <a:pt x="50" y="6"/>
                  </a:lnTo>
                  <a:lnTo>
                    <a:pt x="43" y="13"/>
                  </a:lnTo>
                  <a:lnTo>
                    <a:pt x="37" y="18"/>
                  </a:lnTo>
                  <a:lnTo>
                    <a:pt x="31" y="22"/>
                  </a:lnTo>
                  <a:lnTo>
                    <a:pt x="24" y="27"/>
                  </a:lnTo>
                  <a:lnTo>
                    <a:pt x="16" y="29"/>
                  </a:lnTo>
                  <a:lnTo>
                    <a:pt x="8" y="33"/>
                  </a:lnTo>
                  <a:lnTo>
                    <a:pt x="0" y="34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0" name="Freeform 1464"/>
            <p:cNvSpPr>
              <a:spLocks/>
            </p:cNvSpPr>
            <p:nvPr/>
          </p:nvSpPr>
          <p:spPr bwMode="auto">
            <a:xfrm>
              <a:off x="1663" y="2759"/>
              <a:ext cx="39" cy="33"/>
            </a:xfrm>
            <a:custGeom>
              <a:avLst/>
              <a:gdLst>
                <a:gd name="T0" fmla="*/ 0 w 115"/>
                <a:gd name="T1" fmla="*/ 0 h 100"/>
                <a:gd name="T2" fmla="*/ 0 w 115"/>
                <a:gd name="T3" fmla="*/ 0 h 100"/>
                <a:gd name="T4" fmla="*/ 0 w 115"/>
                <a:gd name="T5" fmla="*/ 0 h 100"/>
                <a:gd name="T6" fmla="*/ 0 w 115"/>
                <a:gd name="T7" fmla="*/ 0 h 100"/>
                <a:gd name="T8" fmla="*/ 0 w 115"/>
                <a:gd name="T9" fmla="*/ 0 h 100"/>
                <a:gd name="T10" fmla="*/ 0 w 115"/>
                <a:gd name="T11" fmla="*/ 0 h 100"/>
                <a:gd name="T12" fmla="*/ 0 w 115"/>
                <a:gd name="T13" fmla="*/ 0 h 100"/>
                <a:gd name="T14" fmla="*/ 0 w 115"/>
                <a:gd name="T15" fmla="*/ 0 h 100"/>
                <a:gd name="T16" fmla="*/ 0 w 115"/>
                <a:gd name="T17" fmla="*/ 0 h 100"/>
                <a:gd name="T18" fmla="*/ 0 w 115"/>
                <a:gd name="T19" fmla="*/ 0 h 100"/>
                <a:gd name="T20" fmla="*/ 0 w 115"/>
                <a:gd name="T21" fmla="*/ 0 h 100"/>
                <a:gd name="T22" fmla="*/ 0 w 115"/>
                <a:gd name="T23" fmla="*/ 0 h 100"/>
                <a:gd name="T24" fmla="*/ 0 w 115"/>
                <a:gd name="T25" fmla="*/ 0 h 100"/>
                <a:gd name="T26" fmla="*/ 0 w 115"/>
                <a:gd name="T27" fmla="*/ 0 h 100"/>
                <a:gd name="T28" fmla="*/ 0 w 115"/>
                <a:gd name="T29" fmla="*/ 0 h 100"/>
                <a:gd name="T30" fmla="*/ 0 w 115"/>
                <a:gd name="T31" fmla="*/ 0 h 100"/>
                <a:gd name="T32" fmla="*/ 0 w 115"/>
                <a:gd name="T33" fmla="*/ 0 h 100"/>
                <a:gd name="T34" fmla="*/ 0 w 115"/>
                <a:gd name="T35" fmla="*/ 0 h 100"/>
                <a:gd name="T36" fmla="*/ 0 w 115"/>
                <a:gd name="T37" fmla="*/ 0 h 100"/>
                <a:gd name="T38" fmla="*/ 0 w 115"/>
                <a:gd name="T39" fmla="*/ 0 h 100"/>
                <a:gd name="T40" fmla="*/ 0 w 115"/>
                <a:gd name="T41" fmla="*/ 0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5"/>
                <a:gd name="T64" fmla="*/ 0 h 100"/>
                <a:gd name="T65" fmla="*/ 115 w 115"/>
                <a:gd name="T66" fmla="*/ 100 h 10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5" h="100">
                  <a:moveTo>
                    <a:pt x="0" y="0"/>
                  </a:moveTo>
                  <a:lnTo>
                    <a:pt x="0" y="0"/>
                  </a:lnTo>
                  <a:lnTo>
                    <a:pt x="5" y="23"/>
                  </a:lnTo>
                  <a:lnTo>
                    <a:pt x="14" y="45"/>
                  </a:lnTo>
                  <a:lnTo>
                    <a:pt x="26" y="63"/>
                  </a:lnTo>
                  <a:lnTo>
                    <a:pt x="40" y="77"/>
                  </a:lnTo>
                  <a:lnTo>
                    <a:pt x="57" y="90"/>
                  </a:lnTo>
                  <a:lnTo>
                    <a:pt x="76" y="96"/>
                  </a:lnTo>
                  <a:lnTo>
                    <a:pt x="96" y="100"/>
                  </a:lnTo>
                  <a:lnTo>
                    <a:pt x="115" y="99"/>
                  </a:lnTo>
                  <a:lnTo>
                    <a:pt x="115" y="88"/>
                  </a:lnTo>
                  <a:lnTo>
                    <a:pt x="96" y="90"/>
                  </a:lnTo>
                  <a:lnTo>
                    <a:pt x="78" y="86"/>
                  </a:lnTo>
                  <a:lnTo>
                    <a:pt x="61" y="79"/>
                  </a:lnTo>
                  <a:lnTo>
                    <a:pt x="46" y="69"/>
                  </a:lnTo>
                  <a:lnTo>
                    <a:pt x="33" y="55"/>
                  </a:lnTo>
                  <a:lnTo>
                    <a:pt x="23" y="40"/>
                  </a:lnTo>
                  <a:lnTo>
                    <a:pt x="14" y="21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1" name="Freeform 1465"/>
            <p:cNvSpPr>
              <a:spLocks/>
            </p:cNvSpPr>
            <p:nvPr/>
          </p:nvSpPr>
          <p:spPr bwMode="auto">
            <a:xfrm>
              <a:off x="1660" y="2734"/>
              <a:ext cx="6" cy="25"/>
            </a:xfrm>
            <a:custGeom>
              <a:avLst/>
              <a:gdLst>
                <a:gd name="T0" fmla="*/ 0 w 19"/>
                <a:gd name="T1" fmla="*/ 0 h 76"/>
                <a:gd name="T2" fmla="*/ 0 w 19"/>
                <a:gd name="T3" fmla="*/ 0 h 76"/>
                <a:gd name="T4" fmla="*/ 0 w 19"/>
                <a:gd name="T5" fmla="*/ 0 h 76"/>
                <a:gd name="T6" fmla="*/ 0 w 19"/>
                <a:gd name="T7" fmla="*/ 0 h 76"/>
                <a:gd name="T8" fmla="*/ 0 w 19"/>
                <a:gd name="T9" fmla="*/ 0 h 76"/>
                <a:gd name="T10" fmla="*/ 0 w 19"/>
                <a:gd name="T11" fmla="*/ 0 h 76"/>
                <a:gd name="T12" fmla="*/ 0 w 19"/>
                <a:gd name="T13" fmla="*/ 0 h 76"/>
                <a:gd name="T14" fmla="*/ 0 w 19"/>
                <a:gd name="T15" fmla="*/ 0 h 76"/>
                <a:gd name="T16" fmla="*/ 0 w 19"/>
                <a:gd name="T17" fmla="*/ 0 h 76"/>
                <a:gd name="T18" fmla="*/ 0 w 19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76"/>
                <a:gd name="T32" fmla="*/ 19 w 19"/>
                <a:gd name="T33" fmla="*/ 76 h 7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76">
                  <a:moveTo>
                    <a:pt x="6" y="0"/>
                  </a:moveTo>
                  <a:lnTo>
                    <a:pt x="1" y="5"/>
                  </a:lnTo>
                  <a:lnTo>
                    <a:pt x="10" y="76"/>
                  </a:lnTo>
                  <a:lnTo>
                    <a:pt x="19" y="76"/>
                  </a:lnTo>
                  <a:lnTo>
                    <a:pt x="10" y="5"/>
                  </a:lnTo>
                  <a:lnTo>
                    <a:pt x="6" y="10"/>
                  </a:lnTo>
                  <a:lnTo>
                    <a:pt x="6" y="0"/>
                  </a:lnTo>
                  <a:lnTo>
                    <a:pt x="0" y="0"/>
                  </a:lnTo>
                  <a:lnTo>
                    <a:pt x="1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2" name="Freeform 1466"/>
            <p:cNvSpPr>
              <a:spLocks/>
            </p:cNvSpPr>
            <p:nvPr/>
          </p:nvSpPr>
          <p:spPr bwMode="auto">
            <a:xfrm>
              <a:off x="1662" y="2727"/>
              <a:ext cx="38" cy="10"/>
            </a:xfrm>
            <a:custGeom>
              <a:avLst/>
              <a:gdLst>
                <a:gd name="T0" fmla="*/ 0 w 115"/>
                <a:gd name="T1" fmla="*/ 0 h 31"/>
                <a:gd name="T2" fmla="*/ 0 w 115"/>
                <a:gd name="T3" fmla="*/ 0 h 31"/>
                <a:gd name="T4" fmla="*/ 0 w 115"/>
                <a:gd name="T5" fmla="*/ 0 h 31"/>
                <a:gd name="T6" fmla="*/ 0 w 115"/>
                <a:gd name="T7" fmla="*/ 0 h 31"/>
                <a:gd name="T8" fmla="*/ 0 w 115"/>
                <a:gd name="T9" fmla="*/ 0 h 31"/>
                <a:gd name="T10" fmla="*/ 0 w 115"/>
                <a:gd name="T11" fmla="*/ 0 h 31"/>
                <a:gd name="T12" fmla="*/ 0 w 115"/>
                <a:gd name="T13" fmla="*/ 0 h 31"/>
                <a:gd name="T14" fmla="*/ 0 w 115"/>
                <a:gd name="T15" fmla="*/ 0 h 31"/>
                <a:gd name="T16" fmla="*/ 0 w 115"/>
                <a:gd name="T17" fmla="*/ 0 h 31"/>
                <a:gd name="T18" fmla="*/ 0 w 115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5"/>
                <a:gd name="T31" fmla="*/ 0 h 31"/>
                <a:gd name="T32" fmla="*/ 115 w 115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5" h="31">
                  <a:moveTo>
                    <a:pt x="115" y="7"/>
                  </a:moveTo>
                  <a:lnTo>
                    <a:pt x="110" y="2"/>
                  </a:lnTo>
                  <a:lnTo>
                    <a:pt x="0" y="21"/>
                  </a:lnTo>
                  <a:lnTo>
                    <a:pt x="0" y="31"/>
                  </a:lnTo>
                  <a:lnTo>
                    <a:pt x="110" y="12"/>
                  </a:lnTo>
                  <a:lnTo>
                    <a:pt x="106" y="7"/>
                  </a:lnTo>
                  <a:lnTo>
                    <a:pt x="115" y="7"/>
                  </a:lnTo>
                  <a:lnTo>
                    <a:pt x="113" y="0"/>
                  </a:lnTo>
                  <a:lnTo>
                    <a:pt x="110" y="2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3" name="Freeform 1467"/>
            <p:cNvSpPr>
              <a:spLocks/>
            </p:cNvSpPr>
            <p:nvPr/>
          </p:nvSpPr>
          <p:spPr bwMode="auto">
            <a:xfrm>
              <a:off x="1697" y="2729"/>
              <a:ext cx="27" cy="51"/>
            </a:xfrm>
            <a:custGeom>
              <a:avLst/>
              <a:gdLst>
                <a:gd name="T0" fmla="*/ 0 w 80"/>
                <a:gd name="T1" fmla="*/ 0 h 152"/>
                <a:gd name="T2" fmla="*/ 0 w 80"/>
                <a:gd name="T3" fmla="*/ 0 h 152"/>
                <a:gd name="T4" fmla="*/ 0 w 80"/>
                <a:gd name="T5" fmla="*/ 0 h 152"/>
                <a:gd name="T6" fmla="*/ 0 w 80"/>
                <a:gd name="T7" fmla="*/ 0 h 152"/>
                <a:gd name="T8" fmla="*/ 0 w 80"/>
                <a:gd name="T9" fmla="*/ 0 h 152"/>
                <a:gd name="T10" fmla="*/ 0 w 80"/>
                <a:gd name="T11" fmla="*/ 0 h 152"/>
                <a:gd name="T12" fmla="*/ 0 w 80"/>
                <a:gd name="T13" fmla="*/ 0 h 152"/>
                <a:gd name="T14" fmla="*/ 0 w 80"/>
                <a:gd name="T15" fmla="*/ 0 h 152"/>
                <a:gd name="T16" fmla="*/ 0 w 80"/>
                <a:gd name="T17" fmla="*/ 0 h 152"/>
                <a:gd name="T18" fmla="*/ 0 w 80"/>
                <a:gd name="T19" fmla="*/ 0 h 152"/>
                <a:gd name="T20" fmla="*/ 0 w 80"/>
                <a:gd name="T21" fmla="*/ 0 h 152"/>
                <a:gd name="T22" fmla="*/ 0 w 80"/>
                <a:gd name="T23" fmla="*/ 0 h 152"/>
                <a:gd name="T24" fmla="*/ 0 w 80"/>
                <a:gd name="T25" fmla="*/ 0 h 152"/>
                <a:gd name="T26" fmla="*/ 0 w 80"/>
                <a:gd name="T27" fmla="*/ 0 h 152"/>
                <a:gd name="T28" fmla="*/ 0 w 80"/>
                <a:gd name="T29" fmla="*/ 0 h 152"/>
                <a:gd name="T30" fmla="*/ 0 w 80"/>
                <a:gd name="T31" fmla="*/ 0 h 152"/>
                <a:gd name="T32" fmla="*/ 0 w 80"/>
                <a:gd name="T33" fmla="*/ 0 h 152"/>
                <a:gd name="T34" fmla="*/ 0 w 80"/>
                <a:gd name="T35" fmla="*/ 0 h 152"/>
                <a:gd name="T36" fmla="*/ 0 w 80"/>
                <a:gd name="T37" fmla="*/ 0 h 152"/>
                <a:gd name="T38" fmla="*/ 0 w 80"/>
                <a:gd name="T39" fmla="*/ 0 h 152"/>
                <a:gd name="T40" fmla="*/ 0 w 80"/>
                <a:gd name="T41" fmla="*/ 0 h 152"/>
                <a:gd name="T42" fmla="*/ 0 w 80"/>
                <a:gd name="T43" fmla="*/ 0 h 152"/>
                <a:gd name="T44" fmla="*/ 0 w 80"/>
                <a:gd name="T45" fmla="*/ 0 h 152"/>
                <a:gd name="T46" fmla="*/ 0 w 80"/>
                <a:gd name="T47" fmla="*/ 0 h 1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0"/>
                <a:gd name="T73" fmla="*/ 0 h 152"/>
                <a:gd name="T74" fmla="*/ 80 w 80"/>
                <a:gd name="T75" fmla="*/ 152 h 1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0" h="152">
                  <a:moveTo>
                    <a:pt x="75" y="152"/>
                  </a:moveTo>
                  <a:lnTo>
                    <a:pt x="75" y="144"/>
                  </a:lnTo>
                  <a:lnTo>
                    <a:pt x="63" y="130"/>
                  </a:lnTo>
                  <a:lnTo>
                    <a:pt x="51" y="115"/>
                  </a:lnTo>
                  <a:lnTo>
                    <a:pt x="41" y="97"/>
                  </a:lnTo>
                  <a:lnTo>
                    <a:pt x="32" y="78"/>
                  </a:lnTo>
                  <a:lnTo>
                    <a:pt x="24" y="58"/>
                  </a:lnTo>
                  <a:lnTo>
                    <a:pt x="18" y="38"/>
                  </a:lnTo>
                  <a:lnTo>
                    <a:pt x="13" y="18"/>
                  </a:lnTo>
                  <a:lnTo>
                    <a:pt x="9" y="0"/>
                  </a:lnTo>
                  <a:lnTo>
                    <a:pt x="0" y="0"/>
                  </a:lnTo>
                  <a:lnTo>
                    <a:pt x="4" y="20"/>
                  </a:lnTo>
                  <a:lnTo>
                    <a:pt x="9" y="41"/>
                  </a:lnTo>
                  <a:lnTo>
                    <a:pt x="15" y="61"/>
                  </a:lnTo>
                  <a:lnTo>
                    <a:pt x="23" y="83"/>
                  </a:lnTo>
                  <a:lnTo>
                    <a:pt x="32" y="102"/>
                  </a:lnTo>
                  <a:lnTo>
                    <a:pt x="42" y="120"/>
                  </a:lnTo>
                  <a:lnTo>
                    <a:pt x="56" y="138"/>
                  </a:lnTo>
                  <a:lnTo>
                    <a:pt x="68" y="152"/>
                  </a:lnTo>
                  <a:lnTo>
                    <a:pt x="68" y="144"/>
                  </a:lnTo>
                  <a:lnTo>
                    <a:pt x="75" y="152"/>
                  </a:lnTo>
                  <a:lnTo>
                    <a:pt x="80" y="148"/>
                  </a:lnTo>
                  <a:lnTo>
                    <a:pt x="75" y="144"/>
                  </a:lnTo>
                  <a:lnTo>
                    <a:pt x="75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7" name="Group 1543"/>
          <p:cNvGrpSpPr>
            <a:grpSpLocks/>
          </p:cNvGrpSpPr>
          <p:nvPr/>
        </p:nvGrpSpPr>
        <p:grpSpPr bwMode="auto">
          <a:xfrm>
            <a:off x="3529013" y="2790825"/>
            <a:ext cx="1144587" cy="760413"/>
            <a:chOff x="2209" y="1749"/>
            <a:chExt cx="721" cy="479"/>
          </a:xfrm>
        </p:grpSpPr>
        <p:grpSp>
          <p:nvGrpSpPr>
            <p:cNvPr id="18" name="Group 1476"/>
            <p:cNvGrpSpPr>
              <a:grpSpLocks/>
            </p:cNvGrpSpPr>
            <p:nvPr/>
          </p:nvGrpSpPr>
          <p:grpSpPr bwMode="auto">
            <a:xfrm>
              <a:off x="2209" y="2027"/>
              <a:ext cx="59" cy="57"/>
              <a:chOff x="2209" y="2027"/>
              <a:chExt cx="59" cy="57"/>
            </a:xfrm>
          </p:grpSpPr>
          <p:sp>
            <p:nvSpPr>
              <p:cNvPr id="12895" name="Line 1469"/>
              <p:cNvSpPr>
                <a:spLocks noChangeShapeType="1"/>
              </p:cNvSpPr>
              <p:nvPr/>
            </p:nvSpPr>
            <p:spPr bwMode="auto">
              <a:xfrm>
                <a:off x="2211" y="2032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6" name="Freeform 1470"/>
              <p:cNvSpPr>
                <a:spLocks/>
              </p:cNvSpPr>
              <p:nvPr/>
            </p:nvSpPr>
            <p:spPr bwMode="auto">
              <a:xfrm>
                <a:off x="2209" y="2053"/>
                <a:ext cx="59" cy="31"/>
              </a:xfrm>
              <a:custGeom>
                <a:avLst/>
                <a:gdLst>
                  <a:gd name="T0" fmla="*/ 0 w 353"/>
                  <a:gd name="T1" fmla="*/ 0 h 95"/>
                  <a:gd name="T2" fmla="*/ 0 w 353"/>
                  <a:gd name="T3" fmla="*/ 0 h 95"/>
                  <a:gd name="T4" fmla="*/ 0 w 353"/>
                  <a:gd name="T5" fmla="*/ 0 h 95"/>
                  <a:gd name="T6" fmla="*/ 0 w 353"/>
                  <a:gd name="T7" fmla="*/ 0 h 95"/>
                  <a:gd name="T8" fmla="*/ 0 w 353"/>
                  <a:gd name="T9" fmla="*/ 0 h 95"/>
                  <a:gd name="T10" fmla="*/ 0 w 353"/>
                  <a:gd name="T11" fmla="*/ 0 h 95"/>
                  <a:gd name="T12" fmla="*/ 0 w 353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53"/>
                  <a:gd name="T22" fmla="*/ 0 h 95"/>
                  <a:gd name="T23" fmla="*/ 353 w 353"/>
                  <a:gd name="T24" fmla="*/ 95 h 9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53" h="95">
                    <a:moveTo>
                      <a:pt x="0" y="1"/>
                    </a:moveTo>
                    <a:lnTo>
                      <a:pt x="22" y="0"/>
                    </a:lnTo>
                    <a:lnTo>
                      <a:pt x="353" y="74"/>
                    </a:lnTo>
                    <a:lnTo>
                      <a:pt x="353" y="91"/>
                    </a:lnTo>
                    <a:lnTo>
                      <a:pt x="334" y="95"/>
                    </a:lnTo>
                    <a:lnTo>
                      <a:pt x="334" y="7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F4F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7" name="Freeform 1471"/>
              <p:cNvSpPr>
                <a:spLocks/>
              </p:cNvSpPr>
              <p:nvPr/>
            </p:nvSpPr>
            <p:spPr bwMode="auto">
              <a:xfrm>
                <a:off x="2211" y="2027"/>
                <a:ext cx="53" cy="50"/>
              </a:xfrm>
              <a:custGeom>
                <a:avLst/>
                <a:gdLst>
                  <a:gd name="T0" fmla="*/ 0 w 322"/>
                  <a:gd name="T1" fmla="*/ 0 h 149"/>
                  <a:gd name="T2" fmla="*/ 0 w 322"/>
                  <a:gd name="T3" fmla="*/ 0 h 149"/>
                  <a:gd name="T4" fmla="*/ 0 w 322"/>
                  <a:gd name="T5" fmla="*/ 0 h 149"/>
                  <a:gd name="T6" fmla="*/ 0 w 322"/>
                  <a:gd name="T7" fmla="*/ 0 h 1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2"/>
                  <a:gd name="T13" fmla="*/ 0 h 149"/>
                  <a:gd name="T14" fmla="*/ 322 w 322"/>
                  <a:gd name="T15" fmla="*/ 149 h 1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2" h="149">
                    <a:moveTo>
                      <a:pt x="268" y="0"/>
                    </a:moveTo>
                    <a:lnTo>
                      <a:pt x="0" y="17"/>
                    </a:lnTo>
                    <a:lnTo>
                      <a:pt x="322" y="66"/>
                    </a:lnTo>
                    <a:lnTo>
                      <a:pt x="322" y="149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8" name="Line 1472"/>
              <p:cNvSpPr>
                <a:spLocks noChangeShapeType="1"/>
              </p:cNvSpPr>
              <p:nvPr/>
            </p:nvSpPr>
            <p:spPr bwMode="auto">
              <a:xfrm>
                <a:off x="2236" y="2041"/>
                <a:ext cx="1" cy="24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9" name="Line 1473"/>
              <p:cNvSpPr>
                <a:spLocks noChangeShapeType="1"/>
              </p:cNvSpPr>
              <p:nvPr/>
            </p:nvSpPr>
            <p:spPr bwMode="auto">
              <a:xfrm>
                <a:off x="2230" y="2031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900" name="Line 1474"/>
              <p:cNvSpPr>
                <a:spLocks noChangeShapeType="1"/>
              </p:cNvSpPr>
              <p:nvPr/>
            </p:nvSpPr>
            <p:spPr bwMode="auto">
              <a:xfrm>
                <a:off x="2221" y="2036"/>
                <a:ext cx="1" cy="23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901" name="Line 1475"/>
              <p:cNvSpPr>
                <a:spLocks noChangeShapeType="1"/>
              </p:cNvSpPr>
              <p:nvPr/>
            </p:nvSpPr>
            <p:spPr bwMode="auto">
              <a:xfrm>
                <a:off x="2244" y="2029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9" name="Group 1480"/>
            <p:cNvGrpSpPr>
              <a:grpSpLocks/>
            </p:cNvGrpSpPr>
            <p:nvPr/>
          </p:nvGrpSpPr>
          <p:grpSpPr bwMode="auto">
            <a:xfrm>
              <a:off x="2209" y="2047"/>
              <a:ext cx="721" cy="181"/>
              <a:chOff x="2209" y="2047"/>
              <a:chExt cx="721" cy="181"/>
            </a:xfrm>
          </p:grpSpPr>
          <p:sp>
            <p:nvSpPr>
              <p:cNvPr id="12892" name="Freeform 1477"/>
              <p:cNvSpPr>
                <a:spLocks/>
              </p:cNvSpPr>
              <p:nvPr/>
            </p:nvSpPr>
            <p:spPr bwMode="auto">
              <a:xfrm>
                <a:off x="2209" y="2047"/>
                <a:ext cx="196" cy="60"/>
              </a:xfrm>
              <a:custGeom>
                <a:avLst/>
                <a:gdLst>
                  <a:gd name="T0" fmla="*/ 0 w 1177"/>
                  <a:gd name="T1" fmla="*/ 0 h 181"/>
                  <a:gd name="T2" fmla="*/ 0 w 1177"/>
                  <a:gd name="T3" fmla="*/ 0 h 181"/>
                  <a:gd name="T4" fmla="*/ 0 w 1177"/>
                  <a:gd name="T5" fmla="*/ 0 h 181"/>
                  <a:gd name="T6" fmla="*/ 0 w 1177"/>
                  <a:gd name="T7" fmla="*/ 0 h 181"/>
                  <a:gd name="T8" fmla="*/ 0 w 1177"/>
                  <a:gd name="T9" fmla="*/ 0 h 181"/>
                  <a:gd name="T10" fmla="*/ 0 w 1177"/>
                  <a:gd name="T11" fmla="*/ 0 h 181"/>
                  <a:gd name="T12" fmla="*/ 0 w 1177"/>
                  <a:gd name="T13" fmla="*/ 0 h 181"/>
                  <a:gd name="T14" fmla="*/ 0 w 1177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77"/>
                  <a:gd name="T25" fmla="*/ 0 h 181"/>
                  <a:gd name="T26" fmla="*/ 1177 w 1177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77" h="181">
                    <a:moveTo>
                      <a:pt x="1171" y="152"/>
                    </a:moveTo>
                    <a:lnTo>
                      <a:pt x="276" y="0"/>
                    </a:lnTo>
                    <a:lnTo>
                      <a:pt x="0" y="19"/>
                    </a:lnTo>
                    <a:lnTo>
                      <a:pt x="0" y="39"/>
                    </a:lnTo>
                    <a:lnTo>
                      <a:pt x="334" y="113"/>
                    </a:lnTo>
                    <a:lnTo>
                      <a:pt x="792" y="113"/>
                    </a:lnTo>
                    <a:lnTo>
                      <a:pt x="1177" y="181"/>
                    </a:lnTo>
                    <a:lnTo>
                      <a:pt x="1171" y="152"/>
                    </a:lnTo>
                    <a:close/>
                  </a:path>
                </a:pathLst>
              </a:custGeom>
              <a:solidFill>
                <a:srgbClr val="E0E0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3" name="Freeform 1478"/>
              <p:cNvSpPr>
                <a:spLocks/>
              </p:cNvSpPr>
              <p:nvPr/>
            </p:nvSpPr>
            <p:spPr bwMode="auto">
              <a:xfrm>
                <a:off x="2404" y="2097"/>
                <a:ext cx="235" cy="33"/>
              </a:xfrm>
              <a:custGeom>
                <a:avLst/>
                <a:gdLst>
                  <a:gd name="T0" fmla="*/ 0 w 1410"/>
                  <a:gd name="T1" fmla="*/ 0 h 97"/>
                  <a:gd name="T2" fmla="*/ 0 w 1410"/>
                  <a:gd name="T3" fmla="*/ 0 h 97"/>
                  <a:gd name="T4" fmla="*/ 0 w 1410"/>
                  <a:gd name="T5" fmla="*/ 0 h 97"/>
                  <a:gd name="T6" fmla="*/ 0 w 1410"/>
                  <a:gd name="T7" fmla="*/ 0 h 97"/>
                  <a:gd name="T8" fmla="*/ 0 w 1410"/>
                  <a:gd name="T9" fmla="*/ 0 h 97"/>
                  <a:gd name="T10" fmla="*/ 0 w 1410"/>
                  <a:gd name="T11" fmla="*/ 0 h 97"/>
                  <a:gd name="T12" fmla="*/ 0 w 1410"/>
                  <a:gd name="T13" fmla="*/ 0 h 97"/>
                  <a:gd name="T14" fmla="*/ 0 w 1410"/>
                  <a:gd name="T15" fmla="*/ 0 h 97"/>
                  <a:gd name="T16" fmla="*/ 0 w 1410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10"/>
                  <a:gd name="T28" fmla="*/ 0 h 97"/>
                  <a:gd name="T29" fmla="*/ 1410 w 1410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10" h="97">
                    <a:moveTo>
                      <a:pt x="0" y="0"/>
                    </a:moveTo>
                    <a:lnTo>
                      <a:pt x="299" y="58"/>
                    </a:lnTo>
                    <a:lnTo>
                      <a:pt x="997" y="7"/>
                    </a:lnTo>
                    <a:lnTo>
                      <a:pt x="1410" y="71"/>
                    </a:lnTo>
                    <a:lnTo>
                      <a:pt x="1410" y="97"/>
                    </a:lnTo>
                    <a:lnTo>
                      <a:pt x="997" y="35"/>
                    </a:lnTo>
                    <a:lnTo>
                      <a:pt x="292" y="89"/>
                    </a:lnTo>
                    <a:lnTo>
                      <a:pt x="6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4" name="Freeform 1479"/>
              <p:cNvSpPr>
                <a:spLocks/>
              </p:cNvSpPr>
              <p:nvPr/>
            </p:nvSpPr>
            <p:spPr bwMode="auto">
              <a:xfrm>
                <a:off x="2503" y="2057"/>
                <a:ext cx="427" cy="171"/>
              </a:xfrm>
              <a:custGeom>
                <a:avLst/>
                <a:gdLst>
                  <a:gd name="T0" fmla="*/ 0 w 2562"/>
                  <a:gd name="T1" fmla="*/ 0 h 513"/>
                  <a:gd name="T2" fmla="*/ 0 w 2562"/>
                  <a:gd name="T3" fmla="*/ 0 h 513"/>
                  <a:gd name="T4" fmla="*/ 0 w 2562"/>
                  <a:gd name="T5" fmla="*/ 0 h 513"/>
                  <a:gd name="T6" fmla="*/ 0 w 2562"/>
                  <a:gd name="T7" fmla="*/ 0 h 513"/>
                  <a:gd name="T8" fmla="*/ 0 w 2562"/>
                  <a:gd name="T9" fmla="*/ 0 h 513"/>
                  <a:gd name="T10" fmla="*/ 0 w 2562"/>
                  <a:gd name="T11" fmla="*/ 0 h 513"/>
                  <a:gd name="T12" fmla="*/ 0 w 2562"/>
                  <a:gd name="T13" fmla="*/ 0 h 513"/>
                  <a:gd name="T14" fmla="*/ 0 w 2562"/>
                  <a:gd name="T15" fmla="*/ 0 h 513"/>
                  <a:gd name="T16" fmla="*/ 0 w 2562"/>
                  <a:gd name="T17" fmla="*/ 0 h 513"/>
                  <a:gd name="T18" fmla="*/ 0 w 2562"/>
                  <a:gd name="T19" fmla="*/ 0 h 513"/>
                  <a:gd name="T20" fmla="*/ 0 w 2562"/>
                  <a:gd name="T21" fmla="*/ 0 h 513"/>
                  <a:gd name="T22" fmla="*/ 0 w 2562"/>
                  <a:gd name="T23" fmla="*/ 0 h 513"/>
                  <a:gd name="T24" fmla="*/ 0 w 2562"/>
                  <a:gd name="T25" fmla="*/ 0 h 513"/>
                  <a:gd name="T26" fmla="*/ 0 w 2562"/>
                  <a:gd name="T27" fmla="*/ 0 h 513"/>
                  <a:gd name="T28" fmla="*/ 0 w 2562"/>
                  <a:gd name="T29" fmla="*/ 0 h 513"/>
                  <a:gd name="T30" fmla="*/ 0 w 2562"/>
                  <a:gd name="T31" fmla="*/ 0 h 513"/>
                  <a:gd name="T32" fmla="*/ 0 w 2562"/>
                  <a:gd name="T33" fmla="*/ 0 h 513"/>
                  <a:gd name="T34" fmla="*/ 0 w 2562"/>
                  <a:gd name="T35" fmla="*/ 0 h 513"/>
                  <a:gd name="T36" fmla="*/ 0 w 2562"/>
                  <a:gd name="T37" fmla="*/ 0 h 513"/>
                  <a:gd name="T38" fmla="*/ 0 w 2562"/>
                  <a:gd name="T39" fmla="*/ 0 h 513"/>
                  <a:gd name="T40" fmla="*/ 0 w 2562"/>
                  <a:gd name="T41" fmla="*/ 0 h 513"/>
                  <a:gd name="T42" fmla="*/ 0 w 2562"/>
                  <a:gd name="T43" fmla="*/ 0 h 513"/>
                  <a:gd name="T44" fmla="*/ 0 w 2562"/>
                  <a:gd name="T45" fmla="*/ 0 h 513"/>
                  <a:gd name="T46" fmla="*/ 0 w 2562"/>
                  <a:gd name="T47" fmla="*/ 0 h 513"/>
                  <a:gd name="T48" fmla="*/ 0 w 2562"/>
                  <a:gd name="T49" fmla="*/ 0 h 513"/>
                  <a:gd name="T50" fmla="*/ 0 w 2562"/>
                  <a:gd name="T51" fmla="*/ 0 h 513"/>
                  <a:gd name="T52" fmla="*/ 0 w 2562"/>
                  <a:gd name="T53" fmla="*/ 0 h 513"/>
                  <a:gd name="T54" fmla="*/ 0 w 2562"/>
                  <a:gd name="T55" fmla="*/ 0 h 513"/>
                  <a:gd name="T56" fmla="*/ 0 w 2562"/>
                  <a:gd name="T57" fmla="*/ 0 h 513"/>
                  <a:gd name="T58" fmla="*/ 0 w 2562"/>
                  <a:gd name="T59" fmla="*/ 0 h 513"/>
                  <a:gd name="T60" fmla="*/ 0 w 2562"/>
                  <a:gd name="T61" fmla="*/ 0 h 513"/>
                  <a:gd name="T62" fmla="*/ 0 w 2562"/>
                  <a:gd name="T63" fmla="*/ 0 h 5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62"/>
                  <a:gd name="T97" fmla="*/ 0 h 513"/>
                  <a:gd name="T98" fmla="*/ 2562 w 2562"/>
                  <a:gd name="T99" fmla="*/ 513 h 51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62" h="513">
                    <a:moveTo>
                      <a:pt x="1979" y="44"/>
                    </a:moveTo>
                    <a:lnTo>
                      <a:pt x="1645" y="84"/>
                    </a:lnTo>
                    <a:lnTo>
                      <a:pt x="1528" y="54"/>
                    </a:lnTo>
                    <a:lnTo>
                      <a:pt x="1418" y="67"/>
                    </a:lnTo>
                    <a:lnTo>
                      <a:pt x="1528" y="94"/>
                    </a:lnTo>
                    <a:lnTo>
                      <a:pt x="107" y="278"/>
                    </a:lnTo>
                    <a:lnTo>
                      <a:pt x="0" y="259"/>
                    </a:lnTo>
                    <a:lnTo>
                      <a:pt x="1" y="301"/>
                    </a:lnTo>
                    <a:lnTo>
                      <a:pt x="539" y="428"/>
                    </a:lnTo>
                    <a:lnTo>
                      <a:pt x="786" y="475"/>
                    </a:lnTo>
                    <a:lnTo>
                      <a:pt x="947" y="502"/>
                    </a:lnTo>
                    <a:lnTo>
                      <a:pt x="1013" y="513"/>
                    </a:lnTo>
                    <a:lnTo>
                      <a:pt x="1090" y="509"/>
                    </a:lnTo>
                    <a:lnTo>
                      <a:pt x="1181" y="513"/>
                    </a:lnTo>
                    <a:lnTo>
                      <a:pt x="1282" y="502"/>
                    </a:lnTo>
                    <a:lnTo>
                      <a:pt x="1386" y="480"/>
                    </a:lnTo>
                    <a:lnTo>
                      <a:pt x="1393" y="436"/>
                    </a:lnTo>
                    <a:lnTo>
                      <a:pt x="1271" y="462"/>
                    </a:lnTo>
                    <a:lnTo>
                      <a:pt x="1162" y="475"/>
                    </a:lnTo>
                    <a:lnTo>
                      <a:pt x="954" y="458"/>
                    </a:lnTo>
                    <a:lnTo>
                      <a:pt x="841" y="441"/>
                    </a:lnTo>
                    <a:lnTo>
                      <a:pt x="753" y="419"/>
                    </a:lnTo>
                    <a:lnTo>
                      <a:pt x="321" y="325"/>
                    </a:lnTo>
                    <a:lnTo>
                      <a:pt x="2318" y="21"/>
                    </a:lnTo>
                    <a:lnTo>
                      <a:pt x="2455" y="33"/>
                    </a:lnTo>
                    <a:lnTo>
                      <a:pt x="2509" y="26"/>
                    </a:lnTo>
                    <a:lnTo>
                      <a:pt x="2562" y="16"/>
                    </a:lnTo>
                    <a:lnTo>
                      <a:pt x="2562" y="0"/>
                    </a:lnTo>
                    <a:lnTo>
                      <a:pt x="2530" y="11"/>
                    </a:lnTo>
                    <a:lnTo>
                      <a:pt x="2455" y="18"/>
                    </a:lnTo>
                    <a:lnTo>
                      <a:pt x="2314" y="5"/>
                    </a:lnTo>
                    <a:lnTo>
                      <a:pt x="1979" y="44"/>
                    </a:lnTo>
                    <a:close/>
                  </a:path>
                </a:pathLst>
              </a:custGeom>
              <a:solidFill>
                <a:srgbClr val="E0E0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20" name="Group 1487"/>
            <p:cNvGrpSpPr>
              <a:grpSpLocks/>
            </p:cNvGrpSpPr>
            <p:nvPr/>
          </p:nvGrpSpPr>
          <p:grpSpPr bwMode="auto">
            <a:xfrm>
              <a:off x="2405" y="2039"/>
              <a:ext cx="524" cy="111"/>
              <a:chOff x="2405" y="2039"/>
              <a:chExt cx="524" cy="111"/>
            </a:xfrm>
          </p:grpSpPr>
          <p:sp>
            <p:nvSpPr>
              <p:cNvPr id="12886" name="Freeform 1481"/>
              <p:cNvSpPr>
                <a:spLocks/>
              </p:cNvSpPr>
              <p:nvPr/>
            </p:nvSpPr>
            <p:spPr bwMode="auto">
              <a:xfrm>
                <a:off x="2405" y="2064"/>
                <a:ext cx="354" cy="57"/>
              </a:xfrm>
              <a:custGeom>
                <a:avLst/>
                <a:gdLst>
                  <a:gd name="T0" fmla="*/ 0 w 2123"/>
                  <a:gd name="T1" fmla="*/ 0 h 171"/>
                  <a:gd name="T2" fmla="*/ 0 w 2123"/>
                  <a:gd name="T3" fmla="*/ 0 h 171"/>
                  <a:gd name="T4" fmla="*/ 0 w 2123"/>
                  <a:gd name="T5" fmla="*/ 0 h 171"/>
                  <a:gd name="T6" fmla="*/ 0 w 2123"/>
                  <a:gd name="T7" fmla="*/ 0 h 171"/>
                  <a:gd name="T8" fmla="*/ 0 w 2123"/>
                  <a:gd name="T9" fmla="*/ 0 h 171"/>
                  <a:gd name="T10" fmla="*/ 0 w 2123"/>
                  <a:gd name="T11" fmla="*/ 0 h 171"/>
                  <a:gd name="T12" fmla="*/ 0 w 2123"/>
                  <a:gd name="T13" fmla="*/ 0 h 171"/>
                  <a:gd name="T14" fmla="*/ 0 w 2123"/>
                  <a:gd name="T15" fmla="*/ 0 h 171"/>
                  <a:gd name="T16" fmla="*/ 0 w 2123"/>
                  <a:gd name="T17" fmla="*/ 0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23"/>
                  <a:gd name="T28" fmla="*/ 0 h 171"/>
                  <a:gd name="T29" fmla="*/ 2123 w 2123"/>
                  <a:gd name="T30" fmla="*/ 171 h 1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23" h="171">
                    <a:moveTo>
                      <a:pt x="0" y="100"/>
                    </a:moveTo>
                    <a:lnTo>
                      <a:pt x="1526" y="0"/>
                    </a:lnTo>
                    <a:lnTo>
                      <a:pt x="1760" y="56"/>
                    </a:lnTo>
                    <a:lnTo>
                      <a:pt x="1958" y="38"/>
                    </a:lnTo>
                    <a:lnTo>
                      <a:pt x="2123" y="72"/>
                    </a:lnTo>
                    <a:lnTo>
                      <a:pt x="1404" y="171"/>
                    </a:lnTo>
                    <a:lnTo>
                      <a:pt x="991" y="107"/>
                    </a:lnTo>
                    <a:lnTo>
                      <a:pt x="293" y="158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87" name="Freeform 1482"/>
              <p:cNvSpPr>
                <a:spLocks/>
              </p:cNvSpPr>
              <p:nvPr/>
            </p:nvSpPr>
            <p:spPr bwMode="auto">
              <a:xfrm>
                <a:off x="2749" y="2039"/>
                <a:ext cx="180" cy="53"/>
              </a:xfrm>
              <a:custGeom>
                <a:avLst/>
                <a:gdLst>
                  <a:gd name="T0" fmla="*/ 0 w 1078"/>
                  <a:gd name="T1" fmla="*/ 0 h 157"/>
                  <a:gd name="T2" fmla="*/ 0 w 1078"/>
                  <a:gd name="T3" fmla="*/ 0 h 157"/>
                  <a:gd name="T4" fmla="*/ 0 w 1078"/>
                  <a:gd name="T5" fmla="*/ 0 h 157"/>
                  <a:gd name="T6" fmla="*/ 0 w 1078"/>
                  <a:gd name="T7" fmla="*/ 0 h 157"/>
                  <a:gd name="T8" fmla="*/ 0 w 1078"/>
                  <a:gd name="T9" fmla="*/ 0 h 157"/>
                  <a:gd name="T10" fmla="*/ 0 w 1078"/>
                  <a:gd name="T11" fmla="*/ 0 h 157"/>
                  <a:gd name="T12" fmla="*/ 0 w 1078"/>
                  <a:gd name="T13" fmla="*/ 0 h 157"/>
                  <a:gd name="T14" fmla="*/ 0 w 1078"/>
                  <a:gd name="T15" fmla="*/ 0 h 1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8"/>
                  <a:gd name="T25" fmla="*/ 0 h 157"/>
                  <a:gd name="T26" fmla="*/ 1078 w 1078"/>
                  <a:gd name="T27" fmla="*/ 157 h 15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8" h="157">
                    <a:moveTo>
                      <a:pt x="0" y="101"/>
                    </a:moveTo>
                    <a:lnTo>
                      <a:pt x="158" y="157"/>
                    </a:lnTo>
                    <a:lnTo>
                      <a:pt x="831" y="62"/>
                    </a:lnTo>
                    <a:lnTo>
                      <a:pt x="1016" y="72"/>
                    </a:lnTo>
                    <a:lnTo>
                      <a:pt x="1078" y="52"/>
                    </a:lnTo>
                    <a:lnTo>
                      <a:pt x="757" y="0"/>
                    </a:lnTo>
                    <a:lnTo>
                      <a:pt x="193" y="3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006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88" name="Freeform 1483"/>
              <p:cNvSpPr>
                <a:spLocks/>
              </p:cNvSpPr>
              <p:nvPr/>
            </p:nvSpPr>
            <p:spPr bwMode="auto">
              <a:xfrm>
                <a:off x="2713" y="2062"/>
                <a:ext cx="25" cy="33"/>
              </a:xfrm>
              <a:custGeom>
                <a:avLst/>
                <a:gdLst>
                  <a:gd name="T0" fmla="*/ 0 w 150"/>
                  <a:gd name="T1" fmla="*/ 0 h 100"/>
                  <a:gd name="T2" fmla="*/ 0 w 150"/>
                  <a:gd name="T3" fmla="*/ 0 h 100"/>
                  <a:gd name="T4" fmla="*/ 0 w 150"/>
                  <a:gd name="T5" fmla="*/ 0 h 100"/>
                  <a:gd name="T6" fmla="*/ 0 w 150"/>
                  <a:gd name="T7" fmla="*/ 0 h 100"/>
                  <a:gd name="T8" fmla="*/ 0 w 150"/>
                  <a:gd name="T9" fmla="*/ 0 h 100"/>
                  <a:gd name="T10" fmla="*/ 0 w 150"/>
                  <a:gd name="T11" fmla="*/ 0 h 100"/>
                  <a:gd name="T12" fmla="*/ 0 w 150"/>
                  <a:gd name="T13" fmla="*/ 0 h 100"/>
                  <a:gd name="T14" fmla="*/ 0 w 150"/>
                  <a:gd name="T15" fmla="*/ 0 h 100"/>
                  <a:gd name="T16" fmla="*/ 0 w 150"/>
                  <a:gd name="T17" fmla="*/ 0 h 100"/>
                  <a:gd name="T18" fmla="*/ 0 w 150"/>
                  <a:gd name="T19" fmla="*/ 0 h 100"/>
                  <a:gd name="T20" fmla="*/ 0 w 150"/>
                  <a:gd name="T21" fmla="*/ 0 h 100"/>
                  <a:gd name="T22" fmla="*/ 0 w 150"/>
                  <a:gd name="T23" fmla="*/ 0 h 100"/>
                  <a:gd name="T24" fmla="*/ 0 w 150"/>
                  <a:gd name="T25" fmla="*/ 0 h 100"/>
                  <a:gd name="T26" fmla="*/ 0 w 150"/>
                  <a:gd name="T27" fmla="*/ 0 h 100"/>
                  <a:gd name="T28" fmla="*/ 0 w 150"/>
                  <a:gd name="T29" fmla="*/ 0 h 100"/>
                  <a:gd name="T30" fmla="*/ 0 w 150"/>
                  <a:gd name="T31" fmla="*/ 0 h 100"/>
                  <a:gd name="T32" fmla="*/ 0 w 150"/>
                  <a:gd name="T33" fmla="*/ 0 h 100"/>
                  <a:gd name="T34" fmla="*/ 0 w 150"/>
                  <a:gd name="T35" fmla="*/ 0 h 100"/>
                  <a:gd name="T36" fmla="*/ 0 w 150"/>
                  <a:gd name="T37" fmla="*/ 0 h 100"/>
                  <a:gd name="T38" fmla="*/ 0 w 150"/>
                  <a:gd name="T39" fmla="*/ 0 h 100"/>
                  <a:gd name="T40" fmla="*/ 0 w 150"/>
                  <a:gd name="T41" fmla="*/ 0 h 100"/>
                  <a:gd name="T42" fmla="*/ 0 w 150"/>
                  <a:gd name="T43" fmla="*/ 0 h 100"/>
                  <a:gd name="T44" fmla="*/ 0 w 150"/>
                  <a:gd name="T45" fmla="*/ 0 h 100"/>
                  <a:gd name="T46" fmla="*/ 0 w 150"/>
                  <a:gd name="T47" fmla="*/ 0 h 100"/>
                  <a:gd name="T48" fmla="*/ 0 w 150"/>
                  <a:gd name="T49" fmla="*/ 0 h 100"/>
                  <a:gd name="T50" fmla="*/ 0 w 150"/>
                  <a:gd name="T51" fmla="*/ 0 h 100"/>
                  <a:gd name="T52" fmla="*/ 0 w 150"/>
                  <a:gd name="T53" fmla="*/ 0 h 100"/>
                  <a:gd name="T54" fmla="*/ 0 w 150"/>
                  <a:gd name="T55" fmla="*/ 0 h 10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50"/>
                  <a:gd name="T85" fmla="*/ 0 h 100"/>
                  <a:gd name="T86" fmla="*/ 150 w 150"/>
                  <a:gd name="T87" fmla="*/ 100 h 10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50" h="100">
                    <a:moveTo>
                      <a:pt x="86" y="87"/>
                    </a:moveTo>
                    <a:lnTo>
                      <a:pt x="72" y="92"/>
                    </a:lnTo>
                    <a:lnTo>
                      <a:pt x="56" y="95"/>
                    </a:lnTo>
                    <a:lnTo>
                      <a:pt x="42" y="92"/>
                    </a:lnTo>
                    <a:lnTo>
                      <a:pt x="23" y="97"/>
                    </a:lnTo>
                    <a:lnTo>
                      <a:pt x="12" y="100"/>
                    </a:lnTo>
                    <a:lnTo>
                      <a:pt x="0" y="79"/>
                    </a:lnTo>
                    <a:lnTo>
                      <a:pt x="7" y="63"/>
                    </a:lnTo>
                    <a:lnTo>
                      <a:pt x="2" y="58"/>
                    </a:lnTo>
                    <a:lnTo>
                      <a:pt x="21" y="29"/>
                    </a:lnTo>
                    <a:lnTo>
                      <a:pt x="37" y="22"/>
                    </a:lnTo>
                    <a:lnTo>
                      <a:pt x="44" y="27"/>
                    </a:lnTo>
                    <a:lnTo>
                      <a:pt x="56" y="24"/>
                    </a:lnTo>
                    <a:lnTo>
                      <a:pt x="65" y="22"/>
                    </a:lnTo>
                    <a:lnTo>
                      <a:pt x="70" y="7"/>
                    </a:lnTo>
                    <a:lnTo>
                      <a:pt x="87" y="0"/>
                    </a:lnTo>
                    <a:lnTo>
                      <a:pt x="105" y="0"/>
                    </a:lnTo>
                    <a:lnTo>
                      <a:pt x="123" y="14"/>
                    </a:lnTo>
                    <a:lnTo>
                      <a:pt x="137" y="22"/>
                    </a:lnTo>
                    <a:lnTo>
                      <a:pt x="143" y="33"/>
                    </a:lnTo>
                    <a:lnTo>
                      <a:pt x="150" y="44"/>
                    </a:lnTo>
                    <a:lnTo>
                      <a:pt x="149" y="56"/>
                    </a:lnTo>
                    <a:lnTo>
                      <a:pt x="149" y="69"/>
                    </a:lnTo>
                    <a:lnTo>
                      <a:pt x="140" y="76"/>
                    </a:lnTo>
                    <a:lnTo>
                      <a:pt x="130" y="87"/>
                    </a:lnTo>
                    <a:lnTo>
                      <a:pt x="116" y="92"/>
                    </a:lnTo>
                    <a:lnTo>
                      <a:pt x="102" y="90"/>
                    </a:lnTo>
                    <a:lnTo>
                      <a:pt x="86" y="87"/>
                    </a:lnTo>
                    <a:close/>
                  </a:path>
                </a:pathLst>
              </a:custGeom>
              <a:solidFill>
                <a:srgbClr val="004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89" name="Freeform 1484"/>
              <p:cNvSpPr>
                <a:spLocks/>
              </p:cNvSpPr>
              <p:nvPr/>
            </p:nvSpPr>
            <p:spPr bwMode="auto">
              <a:xfrm>
                <a:off x="2656" y="2063"/>
                <a:ext cx="25" cy="27"/>
              </a:xfrm>
              <a:custGeom>
                <a:avLst/>
                <a:gdLst>
                  <a:gd name="T0" fmla="*/ 0 w 146"/>
                  <a:gd name="T1" fmla="*/ 0 h 83"/>
                  <a:gd name="T2" fmla="*/ 0 w 146"/>
                  <a:gd name="T3" fmla="*/ 0 h 83"/>
                  <a:gd name="T4" fmla="*/ 0 w 146"/>
                  <a:gd name="T5" fmla="*/ 0 h 83"/>
                  <a:gd name="T6" fmla="*/ 0 w 146"/>
                  <a:gd name="T7" fmla="*/ 0 h 83"/>
                  <a:gd name="T8" fmla="*/ 0 w 146"/>
                  <a:gd name="T9" fmla="*/ 0 h 83"/>
                  <a:gd name="T10" fmla="*/ 0 w 146"/>
                  <a:gd name="T11" fmla="*/ 0 h 83"/>
                  <a:gd name="T12" fmla="*/ 0 w 146"/>
                  <a:gd name="T13" fmla="*/ 0 h 83"/>
                  <a:gd name="T14" fmla="*/ 0 w 146"/>
                  <a:gd name="T15" fmla="*/ 0 h 83"/>
                  <a:gd name="T16" fmla="*/ 0 w 146"/>
                  <a:gd name="T17" fmla="*/ 0 h 83"/>
                  <a:gd name="T18" fmla="*/ 0 w 146"/>
                  <a:gd name="T19" fmla="*/ 0 h 83"/>
                  <a:gd name="T20" fmla="*/ 0 w 146"/>
                  <a:gd name="T21" fmla="*/ 0 h 83"/>
                  <a:gd name="T22" fmla="*/ 0 w 146"/>
                  <a:gd name="T23" fmla="*/ 0 h 83"/>
                  <a:gd name="T24" fmla="*/ 0 w 146"/>
                  <a:gd name="T25" fmla="*/ 0 h 83"/>
                  <a:gd name="T26" fmla="*/ 0 w 146"/>
                  <a:gd name="T27" fmla="*/ 0 h 83"/>
                  <a:gd name="T28" fmla="*/ 0 w 146"/>
                  <a:gd name="T29" fmla="*/ 0 h 83"/>
                  <a:gd name="T30" fmla="*/ 0 w 146"/>
                  <a:gd name="T31" fmla="*/ 0 h 83"/>
                  <a:gd name="T32" fmla="*/ 0 w 146"/>
                  <a:gd name="T33" fmla="*/ 0 h 83"/>
                  <a:gd name="T34" fmla="*/ 0 w 146"/>
                  <a:gd name="T35" fmla="*/ 0 h 83"/>
                  <a:gd name="T36" fmla="*/ 0 w 146"/>
                  <a:gd name="T37" fmla="*/ 0 h 83"/>
                  <a:gd name="T38" fmla="*/ 0 w 146"/>
                  <a:gd name="T39" fmla="*/ 0 h 83"/>
                  <a:gd name="T40" fmla="*/ 0 w 146"/>
                  <a:gd name="T41" fmla="*/ 0 h 83"/>
                  <a:gd name="T42" fmla="*/ 0 w 146"/>
                  <a:gd name="T43" fmla="*/ 0 h 83"/>
                  <a:gd name="T44" fmla="*/ 0 w 146"/>
                  <a:gd name="T45" fmla="*/ 0 h 83"/>
                  <a:gd name="T46" fmla="*/ 0 w 146"/>
                  <a:gd name="T47" fmla="*/ 0 h 83"/>
                  <a:gd name="T48" fmla="*/ 0 w 146"/>
                  <a:gd name="T49" fmla="*/ 0 h 83"/>
                  <a:gd name="T50" fmla="*/ 0 w 146"/>
                  <a:gd name="T51" fmla="*/ 0 h 83"/>
                  <a:gd name="T52" fmla="*/ 0 w 146"/>
                  <a:gd name="T53" fmla="*/ 0 h 83"/>
                  <a:gd name="T54" fmla="*/ 0 w 146"/>
                  <a:gd name="T55" fmla="*/ 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6"/>
                  <a:gd name="T85" fmla="*/ 0 h 83"/>
                  <a:gd name="T86" fmla="*/ 146 w 146"/>
                  <a:gd name="T87" fmla="*/ 83 h 8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6" h="83">
                    <a:moveTo>
                      <a:pt x="85" y="72"/>
                    </a:moveTo>
                    <a:lnTo>
                      <a:pt x="71" y="76"/>
                    </a:lnTo>
                    <a:lnTo>
                      <a:pt x="54" y="78"/>
                    </a:lnTo>
                    <a:lnTo>
                      <a:pt x="40" y="76"/>
                    </a:lnTo>
                    <a:lnTo>
                      <a:pt x="22" y="81"/>
                    </a:lnTo>
                    <a:lnTo>
                      <a:pt x="10" y="83"/>
                    </a:lnTo>
                    <a:lnTo>
                      <a:pt x="0" y="64"/>
                    </a:lnTo>
                    <a:lnTo>
                      <a:pt x="5" y="47"/>
                    </a:lnTo>
                    <a:lnTo>
                      <a:pt x="1" y="43"/>
                    </a:lnTo>
                    <a:lnTo>
                      <a:pt x="19" y="13"/>
                    </a:lnTo>
                    <a:lnTo>
                      <a:pt x="36" y="6"/>
                    </a:lnTo>
                    <a:lnTo>
                      <a:pt x="43" y="10"/>
                    </a:lnTo>
                    <a:lnTo>
                      <a:pt x="54" y="9"/>
                    </a:lnTo>
                    <a:lnTo>
                      <a:pt x="64" y="6"/>
                    </a:lnTo>
                    <a:lnTo>
                      <a:pt x="73" y="0"/>
                    </a:lnTo>
                    <a:lnTo>
                      <a:pt x="82" y="2"/>
                    </a:lnTo>
                    <a:lnTo>
                      <a:pt x="101" y="0"/>
                    </a:lnTo>
                    <a:lnTo>
                      <a:pt x="117" y="9"/>
                    </a:lnTo>
                    <a:lnTo>
                      <a:pt x="126" y="13"/>
                    </a:lnTo>
                    <a:lnTo>
                      <a:pt x="132" y="22"/>
                    </a:lnTo>
                    <a:lnTo>
                      <a:pt x="140" y="31"/>
                    </a:lnTo>
                    <a:lnTo>
                      <a:pt x="146" y="41"/>
                    </a:lnTo>
                    <a:lnTo>
                      <a:pt x="146" y="54"/>
                    </a:lnTo>
                    <a:lnTo>
                      <a:pt x="138" y="61"/>
                    </a:lnTo>
                    <a:lnTo>
                      <a:pt x="128" y="72"/>
                    </a:lnTo>
                    <a:lnTo>
                      <a:pt x="115" y="76"/>
                    </a:lnTo>
                    <a:lnTo>
                      <a:pt x="101" y="75"/>
                    </a:lnTo>
                    <a:lnTo>
                      <a:pt x="85" y="72"/>
                    </a:lnTo>
                    <a:close/>
                  </a:path>
                </a:pathLst>
              </a:custGeom>
              <a:solidFill>
                <a:srgbClr val="006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0" name="Freeform 1485"/>
              <p:cNvSpPr>
                <a:spLocks/>
              </p:cNvSpPr>
              <p:nvPr/>
            </p:nvSpPr>
            <p:spPr bwMode="auto">
              <a:xfrm>
                <a:off x="2676" y="2062"/>
                <a:ext cx="26" cy="30"/>
              </a:xfrm>
              <a:custGeom>
                <a:avLst/>
                <a:gdLst>
                  <a:gd name="T0" fmla="*/ 0 w 159"/>
                  <a:gd name="T1" fmla="*/ 0 h 90"/>
                  <a:gd name="T2" fmla="*/ 0 w 159"/>
                  <a:gd name="T3" fmla="*/ 0 h 90"/>
                  <a:gd name="T4" fmla="*/ 0 w 159"/>
                  <a:gd name="T5" fmla="*/ 0 h 90"/>
                  <a:gd name="T6" fmla="*/ 0 w 159"/>
                  <a:gd name="T7" fmla="*/ 0 h 90"/>
                  <a:gd name="T8" fmla="*/ 0 w 159"/>
                  <a:gd name="T9" fmla="*/ 0 h 90"/>
                  <a:gd name="T10" fmla="*/ 0 w 159"/>
                  <a:gd name="T11" fmla="*/ 0 h 90"/>
                  <a:gd name="T12" fmla="*/ 0 w 159"/>
                  <a:gd name="T13" fmla="*/ 0 h 90"/>
                  <a:gd name="T14" fmla="*/ 0 w 159"/>
                  <a:gd name="T15" fmla="*/ 0 h 90"/>
                  <a:gd name="T16" fmla="*/ 0 w 159"/>
                  <a:gd name="T17" fmla="*/ 0 h 90"/>
                  <a:gd name="T18" fmla="*/ 0 w 159"/>
                  <a:gd name="T19" fmla="*/ 0 h 90"/>
                  <a:gd name="T20" fmla="*/ 0 w 159"/>
                  <a:gd name="T21" fmla="*/ 0 h 90"/>
                  <a:gd name="T22" fmla="*/ 0 w 159"/>
                  <a:gd name="T23" fmla="*/ 0 h 90"/>
                  <a:gd name="T24" fmla="*/ 0 w 159"/>
                  <a:gd name="T25" fmla="*/ 0 h 90"/>
                  <a:gd name="T26" fmla="*/ 0 w 159"/>
                  <a:gd name="T27" fmla="*/ 0 h 90"/>
                  <a:gd name="T28" fmla="*/ 0 w 159"/>
                  <a:gd name="T29" fmla="*/ 0 h 90"/>
                  <a:gd name="T30" fmla="*/ 0 w 159"/>
                  <a:gd name="T31" fmla="*/ 0 h 90"/>
                  <a:gd name="T32" fmla="*/ 0 w 159"/>
                  <a:gd name="T33" fmla="*/ 0 h 90"/>
                  <a:gd name="T34" fmla="*/ 0 w 159"/>
                  <a:gd name="T35" fmla="*/ 0 h 90"/>
                  <a:gd name="T36" fmla="*/ 0 w 159"/>
                  <a:gd name="T37" fmla="*/ 0 h 90"/>
                  <a:gd name="T38" fmla="*/ 0 w 159"/>
                  <a:gd name="T39" fmla="*/ 0 h 90"/>
                  <a:gd name="T40" fmla="*/ 0 w 159"/>
                  <a:gd name="T41" fmla="*/ 0 h 90"/>
                  <a:gd name="T42" fmla="*/ 0 w 159"/>
                  <a:gd name="T43" fmla="*/ 0 h 90"/>
                  <a:gd name="T44" fmla="*/ 0 w 159"/>
                  <a:gd name="T45" fmla="*/ 0 h 90"/>
                  <a:gd name="T46" fmla="*/ 0 w 159"/>
                  <a:gd name="T47" fmla="*/ 0 h 90"/>
                  <a:gd name="T48" fmla="*/ 0 w 159"/>
                  <a:gd name="T49" fmla="*/ 0 h 90"/>
                  <a:gd name="T50" fmla="*/ 0 w 159"/>
                  <a:gd name="T51" fmla="*/ 0 h 90"/>
                  <a:gd name="T52" fmla="*/ 0 w 159"/>
                  <a:gd name="T53" fmla="*/ 0 h 90"/>
                  <a:gd name="T54" fmla="*/ 0 w 159"/>
                  <a:gd name="T55" fmla="*/ 0 h 9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59"/>
                  <a:gd name="T85" fmla="*/ 0 h 90"/>
                  <a:gd name="T86" fmla="*/ 159 w 159"/>
                  <a:gd name="T87" fmla="*/ 90 h 9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59" h="90">
                    <a:moveTo>
                      <a:pt x="92" y="78"/>
                    </a:moveTo>
                    <a:lnTo>
                      <a:pt x="76" y="83"/>
                    </a:lnTo>
                    <a:lnTo>
                      <a:pt x="59" y="85"/>
                    </a:lnTo>
                    <a:lnTo>
                      <a:pt x="44" y="83"/>
                    </a:lnTo>
                    <a:lnTo>
                      <a:pt x="24" y="87"/>
                    </a:lnTo>
                    <a:lnTo>
                      <a:pt x="11" y="90"/>
                    </a:lnTo>
                    <a:lnTo>
                      <a:pt x="0" y="68"/>
                    </a:lnTo>
                    <a:lnTo>
                      <a:pt x="7" y="51"/>
                    </a:lnTo>
                    <a:lnTo>
                      <a:pt x="2" y="46"/>
                    </a:lnTo>
                    <a:lnTo>
                      <a:pt x="22" y="14"/>
                    </a:lnTo>
                    <a:lnTo>
                      <a:pt x="39" y="7"/>
                    </a:lnTo>
                    <a:lnTo>
                      <a:pt x="46" y="12"/>
                    </a:lnTo>
                    <a:lnTo>
                      <a:pt x="59" y="9"/>
                    </a:lnTo>
                    <a:lnTo>
                      <a:pt x="69" y="7"/>
                    </a:lnTo>
                    <a:lnTo>
                      <a:pt x="79" y="0"/>
                    </a:lnTo>
                    <a:lnTo>
                      <a:pt x="89" y="2"/>
                    </a:lnTo>
                    <a:lnTo>
                      <a:pt x="109" y="0"/>
                    </a:lnTo>
                    <a:lnTo>
                      <a:pt x="126" y="9"/>
                    </a:lnTo>
                    <a:lnTo>
                      <a:pt x="137" y="14"/>
                    </a:lnTo>
                    <a:lnTo>
                      <a:pt x="144" y="24"/>
                    </a:lnTo>
                    <a:lnTo>
                      <a:pt x="152" y="34"/>
                    </a:lnTo>
                    <a:lnTo>
                      <a:pt x="159" y="44"/>
                    </a:lnTo>
                    <a:lnTo>
                      <a:pt x="159" y="58"/>
                    </a:lnTo>
                    <a:lnTo>
                      <a:pt x="148" y="65"/>
                    </a:lnTo>
                    <a:lnTo>
                      <a:pt x="139" y="78"/>
                    </a:lnTo>
                    <a:lnTo>
                      <a:pt x="124" y="83"/>
                    </a:lnTo>
                    <a:lnTo>
                      <a:pt x="109" y="80"/>
                    </a:lnTo>
                    <a:lnTo>
                      <a:pt x="92" y="78"/>
                    </a:lnTo>
                    <a:close/>
                  </a:path>
                </a:pathLst>
              </a:custGeom>
              <a:solidFill>
                <a:srgbClr val="004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1" name="Freeform 1486"/>
              <p:cNvSpPr>
                <a:spLocks/>
              </p:cNvSpPr>
              <p:nvPr/>
            </p:nvSpPr>
            <p:spPr bwMode="auto">
              <a:xfrm>
                <a:off x="2503" y="2109"/>
                <a:ext cx="117" cy="41"/>
              </a:xfrm>
              <a:custGeom>
                <a:avLst/>
                <a:gdLst>
                  <a:gd name="T0" fmla="*/ 0 w 701"/>
                  <a:gd name="T1" fmla="*/ 0 h 121"/>
                  <a:gd name="T2" fmla="*/ 0 w 701"/>
                  <a:gd name="T3" fmla="*/ 0 h 121"/>
                  <a:gd name="T4" fmla="*/ 0 w 701"/>
                  <a:gd name="T5" fmla="*/ 0 h 121"/>
                  <a:gd name="T6" fmla="*/ 0 w 701"/>
                  <a:gd name="T7" fmla="*/ 0 h 121"/>
                  <a:gd name="T8" fmla="*/ 0 w 701"/>
                  <a:gd name="T9" fmla="*/ 0 h 121"/>
                  <a:gd name="T10" fmla="*/ 0 w 701"/>
                  <a:gd name="T11" fmla="*/ 0 h 121"/>
                  <a:gd name="T12" fmla="*/ 0 w 701"/>
                  <a:gd name="T13" fmla="*/ 0 h 121"/>
                  <a:gd name="T14" fmla="*/ 0 w 701"/>
                  <a:gd name="T15" fmla="*/ 0 h 121"/>
                  <a:gd name="T16" fmla="*/ 0 w 701"/>
                  <a:gd name="T17" fmla="*/ 0 h 121"/>
                  <a:gd name="T18" fmla="*/ 0 w 701"/>
                  <a:gd name="T19" fmla="*/ 0 h 121"/>
                  <a:gd name="T20" fmla="*/ 0 w 701"/>
                  <a:gd name="T21" fmla="*/ 0 h 121"/>
                  <a:gd name="T22" fmla="*/ 0 w 701"/>
                  <a:gd name="T23" fmla="*/ 0 h 121"/>
                  <a:gd name="T24" fmla="*/ 0 w 701"/>
                  <a:gd name="T25" fmla="*/ 0 h 121"/>
                  <a:gd name="T26" fmla="*/ 0 w 701"/>
                  <a:gd name="T27" fmla="*/ 0 h 121"/>
                  <a:gd name="T28" fmla="*/ 0 w 701"/>
                  <a:gd name="T29" fmla="*/ 0 h 121"/>
                  <a:gd name="T30" fmla="*/ 0 w 701"/>
                  <a:gd name="T31" fmla="*/ 0 h 121"/>
                  <a:gd name="T32" fmla="*/ 0 w 701"/>
                  <a:gd name="T33" fmla="*/ 0 h 121"/>
                  <a:gd name="T34" fmla="*/ 0 w 701"/>
                  <a:gd name="T35" fmla="*/ 0 h 121"/>
                  <a:gd name="T36" fmla="*/ 0 w 701"/>
                  <a:gd name="T37" fmla="*/ 0 h 121"/>
                  <a:gd name="T38" fmla="*/ 0 w 701"/>
                  <a:gd name="T39" fmla="*/ 0 h 121"/>
                  <a:gd name="T40" fmla="*/ 0 w 701"/>
                  <a:gd name="T41" fmla="*/ 0 h 121"/>
                  <a:gd name="T42" fmla="*/ 0 w 701"/>
                  <a:gd name="T43" fmla="*/ 0 h 121"/>
                  <a:gd name="T44" fmla="*/ 0 w 701"/>
                  <a:gd name="T45" fmla="*/ 0 h 121"/>
                  <a:gd name="T46" fmla="*/ 0 w 701"/>
                  <a:gd name="T47" fmla="*/ 0 h 121"/>
                  <a:gd name="T48" fmla="*/ 0 w 701"/>
                  <a:gd name="T49" fmla="*/ 0 h 121"/>
                  <a:gd name="T50" fmla="*/ 0 w 701"/>
                  <a:gd name="T51" fmla="*/ 0 h 121"/>
                  <a:gd name="T52" fmla="*/ 0 w 701"/>
                  <a:gd name="T53" fmla="*/ 0 h 121"/>
                  <a:gd name="T54" fmla="*/ 0 w 701"/>
                  <a:gd name="T55" fmla="*/ 0 h 121"/>
                  <a:gd name="T56" fmla="*/ 0 w 701"/>
                  <a:gd name="T57" fmla="*/ 0 h 121"/>
                  <a:gd name="T58" fmla="*/ 0 w 701"/>
                  <a:gd name="T59" fmla="*/ 0 h 12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701"/>
                  <a:gd name="T91" fmla="*/ 0 h 121"/>
                  <a:gd name="T92" fmla="*/ 701 w 701"/>
                  <a:gd name="T93" fmla="*/ 121 h 12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701" h="121">
                    <a:moveTo>
                      <a:pt x="106" y="121"/>
                    </a:moveTo>
                    <a:lnTo>
                      <a:pt x="701" y="44"/>
                    </a:lnTo>
                    <a:lnTo>
                      <a:pt x="593" y="26"/>
                    </a:lnTo>
                    <a:lnTo>
                      <a:pt x="262" y="65"/>
                    </a:lnTo>
                    <a:lnTo>
                      <a:pt x="258" y="44"/>
                    </a:lnTo>
                    <a:lnTo>
                      <a:pt x="234" y="19"/>
                    </a:lnTo>
                    <a:lnTo>
                      <a:pt x="220" y="9"/>
                    </a:lnTo>
                    <a:lnTo>
                      <a:pt x="194" y="0"/>
                    </a:lnTo>
                    <a:lnTo>
                      <a:pt x="163" y="4"/>
                    </a:lnTo>
                    <a:lnTo>
                      <a:pt x="149" y="11"/>
                    </a:lnTo>
                    <a:lnTo>
                      <a:pt x="136" y="16"/>
                    </a:lnTo>
                    <a:lnTo>
                      <a:pt x="132" y="15"/>
                    </a:lnTo>
                    <a:lnTo>
                      <a:pt x="128" y="15"/>
                    </a:lnTo>
                    <a:lnTo>
                      <a:pt x="126" y="11"/>
                    </a:lnTo>
                    <a:lnTo>
                      <a:pt x="118" y="13"/>
                    </a:lnTo>
                    <a:lnTo>
                      <a:pt x="108" y="11"/>
                    </a:lnTo>
                    <a:lnTo>
                      <a:pt x="101" y="19"/>
                    </a:lnTo>
                    <a:lnTo>
                      <a:pt x="97" y="24"/>
                    </a:lnTo>
                    <a:lnTo>
                      <a:pt x="93" y="30"/>
                    </a:lnTo>
                    <a:lnTo>
                      <a:pt x="90" y="33"/>
                    </a:lnTo>
                    <a:lnTo>
                      <a:pt x="86" y="37"/>
                    </a:lnTo>
                    <a:lnTo>
                      <a:pt x="83" y="38"/>
                    </a:lnTo>
                    <a:lnTo>
                      <a:pt x="73" y="49"/>
                    </a:lnTo>
                    <a:lnTo>
                      <a:pt x="70" y="56"/>
                    </a:lnTo>
                    <a:lnTo>
                      <a:pt x="77" y="67"/>
                    </a:lnTo>
                    <a:lnTo>
                      <a:pt x="72" y="77"/>
                    </a:lnTo>
                    <a:lnTo>
                      <a:pt x="70" y="84"/>
                    </a:lnTo>
                    <a:lnTo>
                      <a:pt x="77" y="99"/>
                    </a:lnTo>
                    <a:lnTo>
                      <a:pt x="0" y="103"/>
                    </a:lnTo>
                    <a:lnTo>
                      <a:pt x="106" y="121"/>
                    </a:lnTo>
                    <a:close/>
                  </a:path>
                </a:pathLst>
              </a:custGeom>
              <a:solidFill>
                <a:srgbClr val="006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21" name="Group 1542"/>
            <p:cNvGrpSpPr>
              <a:grpSpLocks/>
            </p:cNvGrpSpPr>
            <p:nvPr/>
          </p:nvGrpSpPr>
          <p:grpSpPr bwMode="auto">
            <a:xfrm>
              <a:off x="2251" y="1749"/>
              <a:ext cx="631" cy="360"/>
              <a:chOff x="2251" y="1749"/>
              <a:chExt cx="631" cy="360"/>
            </a:xfrm>
          </p:grpSpPr>
          <p:grpSp>
            <p:nvGrpSpPr>
              <p:cNvPr id="22" name="Group 1490"/>
              <p:cNvGrpSpPr>
                <a:grpSpLocks/>
              </p:cNvGrpSpPr>
              <p:nvPr/>
            </p:nvGrpSpPr>
            <p:grpSpPr bwMode="auto">
              <a:xfrm>
                <a:off x="2251" y="1749"/>
                <a:ext cx="631" cy="349"/>
                <a:chOff x="2251" y="1749"/>
                <a:chExt cx="631" cy="349"/>
              </a:xfrm>
            </p:grpSpPr>
            <p:sp>
              <p:nvSpPr>
                <p:cNvPr id="12884" name="Freeform 1488"/>
                <p:cNvSpPr>
                  <a:spLocks/>
                </p:cNvSpPr>
                <p:nvPr/>
              </p:nvSpPr>
              <p:spPr bwMode="auto">
                <a:xfrm>
                  <a:off x="2251" y="1846"/>
                  <a:ext cx="631" cy="252"/>
                </a:xfrm>
                <a:custGeom>
                  <a:avLst/>
                  <a:gdLst>
                    <a:gd name="T0" fmla="*/ 0 w 3783"/>
                    <a:gd name="T1" fmla="*/ 0 h 755"/>
                    <a:gd name="T2" fmla="*/ 0 w 3783"/>
                    <a:gd name="T3" fmla="*/ 0 h 755"/>
                    <a:gd name="T4" fmla="*/ 0 w 3783"/>
                    <a:gd name="T5" fmla="*/ 0 h 755"/>
                    <a:gd name="T6" fmla="*/ 0 w 3783"/>
                    <a:gd name="T7" fmla="*/ 0 h 755"/>
                    <a:gd name="T8" fmla="*/ 0 w 3783"/>
                    <a:gd name="T9" fmla="*/ 0 h 755"/>
                    <a:gd name="T10" fmla="*/ 0 w 3783"/>
                    <a:gd name="T11" fmla="*/ 0 h 755"/>
                    <a:gd name="T12" fmla="*/ 0 w 3783"/>
                    <a:gd name="T13" fmla="*/ 0 h 755"/>
                    <a:gd name="T14" fmla="*/ 0 w 3783"/>
                    <a:gd name="T15" fmla="*/ 0 h 755"/>
                    <a:gd name="T16" fmla="*/ 0 w 3783"/>
                    <a:gd name="T17" fmla="*/ 0 h 755"/>
                    <a:gd name="T18" fmla="*/ 0 w 3783"/>
                    <a:gd name="T19" fmla="*/ 0 h 755"/>
                    <a:gd name="T20" fmla="*/ 0 w 3783"/>
                    <a:gd name="T21" fmla="*/ 0 h 755"/>
                    <a:gd name="T22" fmla="*/ 0 w 3783"/>
                    <a:gd name="T23" fmla="*/ 0 h 75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783"/>
                    <a:gd name="T37" fmla="*/ 0 h 755"/>
                    <a:gd name="T38" fmla="*/ 3783 w 3783"/>
                    <a:gd name="T39" fmla="*/ 755 h 75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783" h="755">
                      <a:moveTo>
                        <a:pt x="0" y="293"/>
                      </a:moveTo>
                      <a:lnTo>
                        <a:pt x="9" y="254"/>
                      </a:lnTo>
                      <a:lnTo>
                        <a:pt x="28" y="224"/>
                      </a:lnTo>
                      <a:lnTo>
                        <a:pt x="892" y="0"/>
                      </a:lnTo>
                      <a:lnTo>
                        <a:pt x="3737" y="195"/>
                      </a:lnTo>
                      <a:lnTo>
                        <a:pt x="3783" y="283"/>
                      </a:lnTo>
                      <a:lnTo>
                        <a:pt x="3774" y="302"/>
                      </a:lnTo>
                      <a:lnTo>
                        <a:pt x="3755" y="332"/>
                      </a:lnTo>
                      <a:lnTo>
                        <a:pt x="3755" y="604"/>
                      </a:lnTo>
                      <a:lnTo>
                        <a:pt x="924" y="755"/>
                      </a:lnTo>
                      <a:lnTo>
                        <a:pt x="18" y="614"/>
                      </a:lnTo>
                      <a:lnTo>
                        <a:pt x="0" y="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5" name="Freeform 1489"/>
                <p:cNvSpPr>
                  <a:spLocks/>
                </p:cNvSpPr>
                <p:nvPr/>
              </p:nvSpPr>
              <p:spPr bwMode="auto">
                <a:xfrm>
                  <a:off x="2740" y="1749"/>
                  <a:ext cx="1" cy="211"/>
                </a:xfrm>
                <a:custGeom>
                  <a:avLst/>
                  <a:gdLst>
                    <a:gd name="T0" fmla="*/ 0 w 9"/>
                    <a:gd name="T1" fmla="*/ 0 h 634"/>
                    <a:gd name="T2" fmla="*/ 0 w 9"/>
                    <a:gd name="T3" fmla="*/ 0 h 634"/>
                    <a:gd name="T4" fmla="*/ 0 w 9"/>
                    <a:gd name="T5" fmla="*/ 0 h 634"/>
                    <a:gd name="T6" fmla="*/ 0 w 9"/>
                    <a:gd name="T7" fmla="*/ 0 h 634"/>
                    <a:gd name="T8" fmla="*/ 0 w 9"/>
                    <a:gd name="T9" fmla="*/ 0 h 6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634"/>
                    <a:gd name="T17" fmla="*/ 9 w 9"/>
                    <a:gd name="T18" fmla="*/ 634 h 6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634">
                      <a:moveTo>
                        <a:pt x="0" y="7"/>
                      </a:moveTo>
                      <a:lnTo>
                        <a:pt x="0" y="631"/>
                      </a:lnTo>
                      <a:lnTo>
                        <a:pt x="9" y="634"/>
                      </a:lnTo>
                      <a:lnTo>
                        <a:pt x="9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2833" name="Freeform 1491"/>
              <p:cNvSpPr>
                <a:spLocks/>
              </p:cNvSpPr>
              <p:nvPr/>
            </p:nvSpPr>
            <p:spPr bwMode="auto">
              <a:xfrm>
                <a:off x="2405" y="1902"/>
                <a:ext cx="473" cy="195"/>
              </a:xfrm>
              <a:custGeom>
                <a:avLst/>
                <a:gdLst>
                  <a:gd name="T0" fmla="*/ 0 w 2837"/>
                  <a:gd name="T1" fmla="*/ 0 h 586"/>
                  <a:gd name="T2" fmla="*/ 0 w 2837"/>
                  <a:gd name="T3" fmla="*/ 0 h 586"/>
                  <a:gd name="T4" fmla="*/ 0 w 2837"/>
                  <a:gd name="T5" fmla="*/ 0 h 586"/>
                  <a:gd name="T6" fmla="*/ 0 w 2837"/>
                  <a:gd name="T7" fmla="*/ 0 h 586"/>
                  <a:gd name="T8" fmla="*/ 0 w 2837"/>
                  <a:gd name="T9" fmla="*/ 0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7"/>
                  <a:gd name="T16" fmla="*/ 0 h 586"/>
                  <a:gd name="T17" fmla="*/ 2837 w 2837"/>
                  <a:gd name="T18" fmla="*/ 586 h 5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7" h="586">
                    <a:moveTo>
                      <a:pt x="0" y="586"/>
                    </a:moveTo>
                    <a:lnTo>
                      <a:pt x="2837" y="436"/>
                    </a:lnTo>
                    <a:lnTo>
                      <a:pt x="2837" y="144"/>
                    </a:lnTo>
                    <a:lnTo>
                      <a:pt x="0" y="0"/>
                    </a:lnTo>
                    <a:lnTo>
                      <a:pt x="0" y="58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34" name="Freeform 1492"/>
              <p:cNvSpPr>
                <a:spLocks/>
              </p:cNvSpPr>
              <p:nvPr/>
            </p:nvSpPr>
            <p:spPr bwMode="auto">
              <a:xfrm>
                <a:off x="2407" y="2002"/>
                <a:ext cx="449" cy="41"/>
              </a:xfrm>
              <a:custGeom>
                <a:avLst/>
                <a:gdLst>
                  <a:gd name="T0" fmla="*/ 0 w 2696"/>
                  <a:gd name="T1" fmla="*/ 0 h 123"/>
                  <a:gd name="T2" fmla="*/ 0 w 2696"/>
                  <a:gd name="T3" fmla="*/ 0 h 123"/>
                  <a:gd name="T4" fmla="*/ 0 w 2696"/>
                  <a:gd name="T5" fmla="*/ 0 h 123"/>
                  <a:gd name="T6" fmla="*/ 0 w 2696"/>
                  <a:gd name="T7" fmla="*/ 0 h 123"/>
                  <a:gd name="T8" fmla="*/ 0 w 2696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96"/>
                  <a:gd name="T16" fmla="*/ 0 h 123"/>
                  <a:gd name="T17" fmla="*/ 2696 w 2696"/>
                  <a:gd name="T18" fmla="*/ 123 h 1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96" h="123">
                    <a:moveTo>
                      <a:pt x="2696" y="69"/>
                    </a:moveTo>
                    <a:lnTo>
                      <a:pt x="2696" y="11"/>
                    </a:lnTo>
                    <a:lnTo>
                      <a:pt x="0" y="0"/>
                    </a:lnTo>
                    <a:lnTo>
                      <a:pt x="0" y="123"/>
                    </a:lnTo>
                    <a:lnTo>
                      <a:pt x="2696" y="69"/>
                    </a:lnTo>
                    <a:close/>
                  </a:path>
                </a:pathLst>
              </a:custGeom>
              <a:solidFill>
                <a:srgbClr val="402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23" name="Group 1510"/>
              <p:cNvGrpSpPr>
                <a:grpSpLocks/>
              </p:cNvGrpSpPr>
              <p:nvPr/>
            </p:nvGrpSpPr>
            <p:grpSpPr bwMode="auto">
              <a:xfrm>
                <a:off x="2253" y="1908"/>
                <a:ext cx="124" cy="185"/>
                <a:chOff x="2253" y="1908"/>
                <a:chExt cx="124" cy="185"/>
              </a:xfrm>
            </p:grpSpPr>
            <p:sp>
              <p:nvSpPr>
                <p:cNvPr id="12867" name="Freeform 1493"/>
                <p:cNvSpPr>
                  <a:spLocks/>
                </p:cNvSpPr>
                <p:nvPr/>
              </p:nvSpPr>
              <p:spPr bwMode="auto">
                <a:xfrm>
                  <a:off x="2255" y="1908"/>
                  <a:ext cx="122" cy="185"/>
                </a:xfrm>
                <a:custGeom>
                  <a:avLst/>
                  <a:gdLst>
                    <a:gd name="T0" fmla="*/ 0 w 732"/>
                    <a:gd name="T1" fmla="*/ 0 h 556"/>
                    <a:gd name="T2" fmla="*/ 0 w 732"/>
                    <a:gd name="T3" fmla="*/ 0 h 556"/>
                    <a:gd name="T4" fmla="*/ 0 w 732"/>
                    <a:gd name="T5" fmla="*/ 0 h 556"/>
                    <a:gd name="T6" fmla="*/ 0 w 732"/>
                    <a:gd name="T7" fmla="*/ 0 h 556"/>
                    <a:gd name="T8" fmla="*/ 0 w 732"/>
                    <a:gd name="T9" fmla="*/ 0 h 5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2"/>
                    <a:gd name="T16" fmla="*/ 0 h 556"/>
                    <a:gd name="T17" fmla="*/ 732 w 732"/>
                    <a:gd name="T18" fmla="*/ 556 h 5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2" h="556">
                      <a:moveTo>
                        <a:pt x="732" y="556"/>
                      </a:moveTo>
                      <a:lnTo>
                        <a:pt x="715" y="0"/>
                      </a:lnTo>
                      <a:lnTo>
                        <a:pt x="0" y="155"/>
                      </a:lnTo>
                      <a:lnTo>
                        <a:pt x="0" y="416"/>
                      </a:lnTo>
                      <a:lnTo>
                        <a:pt x="732" y="5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68" name="Freeform 1494"/>
                <p:cNvSpPr>
                  <a:spLocks/>
                </p:cNvSpPr>
                <p:nvPr/>
              </p:nvSpPr>
              <p:spPr bwMode="auto">
                <a:xfrm>
                  <a:off x="2261" y="2007"/>
                  <a:ext cx="114" cy="41"/>
                </a:xfrm>
                <a:custGeom>
                  <a:avLst/>
                  <a:gdLst>
                    <a:gd name="T0" fmla="*/ 0 w 684"/>
                    <a:gd name="T1" fmla="*/ 0 h 121"/>
                    <a:gd name="T2" fmla="*/ 0 w 684"/>
                    <a:gd name="T3" fmla="*/ 0 h 121"/>
                    <a:gd name="T4" fmla="*/ 0 w 684"/>
                    <a:gd name="T5" fmla="*/ 0 h 121"/>
                    <a:gd name="T6" fmla="*/ 0 w 684"/>
                    <a:gd name="T7" fmla="*/ 0 h 121"/>
                    <a:gd name="T8" fmla="*/ 0 w 684"/>
                    <a:gd name="T9" fmla="*/ 0 h 1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4"/>
                    <a:gd name="T16" fmla="*/ 0 h 121"/>
                    <a:gd name="T17" fmla="*/ 684 w 684"/>
                    <a:gd name="T18" fmla="*/ 121 h 1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4" h="121">
                      <a:moveTo>
                        <a:pt x="674" y="4"/>
                      </a:move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684" y="121"/>
                      </a:lnTo>
                      <a:lnTo>
                        <a:pt x="674" y="4"/>
                      </a:lnTo>
                      <a:close/>
                    </a:path>
                  </a:pathLst>
                </a:custGeom>
                <a:solidFill>
                  <a:srgbClr val="402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69" name="Freeform 1495"/>
                <p:cNvSpPr>
                  <a:spLocks/>
                </p:cNvSpPr>
                <p:nvPr/>
              </p:nvSpPr>
              <p:spPr bwMode="auto">
                <a:xfrm>
                  <a:off x="2266" y="1953"/>
                  <a:ext cx="3" cy="100"/>
                </a:xfrm>
                <a:custGeom>
                  <a:avLst/>
                  <a:gdLst>
                    <a:gd name="T0" fmla="*/ 0 w 17"/>
                    <a:gd name="T1" fmla="*/ 0 h 298"/>
                    <a:gd name="T2" fmla="*/ 0 w 17"/>
                    <a:gd name="T3" fmla="*/ 0 h 298"/>
                    <a:gd name="T4" fmla="*/ 0 w 17"/>
                    <a:gd name="T5" fmla="*/ 0 h 298"/>
                    <a:gd name="T6" fmla="*/ 0 w 17"/>
                    <a:gd name="T7" fmla="*/ 0 h 298"/>
                    <a:gd name="T8" fmla="*/ 0 w 17"/>
                    <a:gd name="T9" fmla="*/ 0 h 298"/>
                    <a:gd name="T10" fmla="*/ 0 w 17"/>
                    <a:gd name="T11" fmla="*/ 0 h 298"/>
                    <a:gd name="T12" fmla="*/ 0 w 17"/>
                    <a:gd name="T13" fmla="*/ 0 h 298"/>
                    <a:gd name="T14" fmla="*/ 0 w 17"/>
                    <a:gd name="T15" fmla="*/ 0 h 298"/>
                    <a:gd name="T16" fmla="*/ 0 w 17"/>
                    <a:gd name="T17" fmla="*/ 0 h 29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298"/>
                    <a:gd name="T29" fmla="*/ 17 w 17"/>
                    <a:gd name="T30" fmla="*/ 298 h 29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298">
                      <a:moveTo>
                        <a:pt x="17" y="298"/>
                      </a:moveTo>
                      <a:lnTo>
                        <a:pt x="17" y="155"/>
                      </a:lnTo>
                      <a:lnTo>
                        <a:pt x="6" y="157"/>
                      </a:lnTo>
                      <a:lnTo>
                        <a:pt x="6" y="0"/>
                      </a:lnTo>
                      <a:lnTo>
                        <a:pt x="0" y="3"/>
                      </a:lnTo>
                      <a:lnTo>
                        <a:pt x="0" y="159"/>
                      </a:lnTo>
                      <a:lnTo>
                        <a:pt x="11" y="159"/>
                      </a:lnTo>
                      <a:lnTo>
                        <a:pt x="11" y="297"/>
                      </a:lnTo>
                      <a:lnTo>
                        <a:pt x="17" y="298"/>
                      </a:lnTo>
                      <a:close/>
                    </a:path>
                  </a:pathLst>
                </a:custGeom>
                <a:solidFill>
                  <a:srgbClr val="402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0" name="Freeform 1496"/>
                <p:cNvSpPr>
                  <a:spLocks/>
                </p:cNvSpPr>
                <p:nvPr/>
              </p:nvSpPr>
              <p:spPr bwMode="auto">
                <a:xfrm>
                  <a:off x="2275" y="1950"/>
                  <a:ext cx="1" cy="105"/>
                </a:xfrm>
                <a:custGeom>
                  <a:avLst/>
                  <a:gdLst>
                    <a:gd name="T0" fmla="*/ 0 w 7"/>
                    <a:gd name="T1" fmla="*/ 0 h 314"/>
                    <a:gd name="T2" fmla="*/ 0 w 7"/>
                    <a:gd name="T3" fmla="*/ 0 h 314"/>
                    <a:gd name="T4" fmla="*/ 0 w 7"/>
                    <a:gd name="T5" fmla="*/ 0 h 314"/>
                    <a:gd name="T6" fmla="*/ 0 w 7"/>
                    <a:gd name="T7" fmla="*/ 0 h 314"/>
                    <a:gd name="T8" fmla="*/ 0 w 7"/>
                    <a:gd name="T9" fmla="*/ 0 h 3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314"/>
                    <a:gd name="T17" fmla="*/ 7 w 7"/>
                    <a:gd name="T18" fmla="*/ 314 h 3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314">
                      <a:moveTo>
                        <a:pt x="7" y="314"/>
                      </a:moveTo>
                      <a:lnTo>
                        <a:pt x="7" y="0"/>
                      </a:lnTo>
                      <a:lnTo>
                        <a:pt x="0" y="8"/>
                      </a:lnTo>
                      <a:lnTo>
                        <a:pt x="0" y="313"/>
                      </a:lnTo>
                      <a:lnTo>
                        <a:pt x="7" y="314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1" name="Freeform 1497"/>
                <p:cNvSpPr>
                  <a:spLocks/>
                </p:cNvSpPr>
                <p:nvPr/>
              </p:nvSpPr>
              <p:spPr bwMode="auto">
                <a:xfrm>
                  <a:off x="2285" y="1947"/>
                  <a:ext cx="1" cy="111"/>
                </a:xfrm>
                <a:custGeom>
                  <a:avLst/>
                  <a:gdLst>
                    <a:gd name="T0" fmla="*/ 0 w 6"/>
                    <a:gd name="T1" fmla="*/ 0 h 334"/>
                    <a:gd name="T2" fmla="*/ 0 w 6"/>
                    <a:gd name="T3" fmla="*/ 0 h 334"/>
                    <a:gd name="T4" fmla="*/ 0 w 6"/>
                    <a:gd name="T5" fmla="*/ 0 h 334"/>
                    <a:gd name="T6" fmla="*/ 0 w 6"/>
                    <a:gd name="T7" fmla="*/ 0 h 334"/>
                    <a:gd name="T8" fmla="*/ 0 w 6"/>
                    <a:gd name="T9" fmla="*/ 0 h 3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"/>
                    <a:gd name="T16" fmla="*/ 0 h 334"/>
                    <a:gd name="T17" fmla="*/ 6 w 6"/>
                    <a:gd name="T18" fmla="*/ 334 h 3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" h="334">
                      <a:moveTo>
                        <a:pt x="6" y="334"/>
                      </a:moveTo>
                      <a:lnTo>
                        <a:pt x="6" y="5"/>
                      </a:lnTo>
                      <a:lnTo>
                        <a:pt x="0" y="0"/>
                      </a:lnTo>
                      <a:lnTo>
                        <a:pt x="0" y="332"/>
                      </a:lnTo>
                      <a:lnTo>
                        <a:pt x="6" y="334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2" name="Freeform 1498"/>
                <p:cNvSpPr>
                  <a:spLocks/>
                </p:cNvSpPr>
                <p:nvPr/>
              </p:nvSpPr>
              <p:spPr bwMode="auto">
                <a:xfrm>
                  <a:off x="2296" y="1942"/>
                  <a:ext cx="1" cy="121"/>
                </a:xfrm>
                <a:custGeom>
                  <a:avLst/>
                  <a:gdLst>
                    <a:gd name="T0" fmla="*/ 0 w 7"/>
                    <a:gd name="T1" fmla="*/ 0 h 363"/>
                    <a:gd name="T2" fmla="*/ 0 w 7"/>
                    <a:gd name="T3" fmla="*/ 0 h 363"/>
                    <a:gd name="T4" fmla="*/ 0 w 7"/>
                    <a:gd name="T5" fmla="*/ 0 h 363"/>
                    <a:gd name="T6" fmla="*/ 0 w 7"/>
                    <a:gd name="T7" fmla="*/ 0 h 363"/>
                    <a:gd name="T8" fmla="*/ 0 w 7"/>
                    <a:gd name="T9" fmla="*/ 0 h 3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363"/>
                    <a:gd name="T17" fmla="*/ 7 w 7"/>
                    <a:gd name="T18" fmla="*/ 363 h 3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363">
                      <a:moveTo>
                        <a:pt x="7" y="363"/>
                      </a:moveTo>
                      <a:lnTo>
                        <a:pt x="7" y="0"/>
                      </a:lnTo>
                      <a:lnTo>
                        <a:pt x="0" y="3"/>
                      </a:lnTo>
                      <a:lnTo>
                        <a:pt x="0" y="358"/>
                      </a:lnTo>
                      <a:lnTo>
                        <a:pt x="7" y="363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3" name="Freeform 1499"/>
                <p:cNvSpPr>
                  <a:spLocks/>
                </p:cNvSpPr>
                <p:nvPr/>
              </p:nvSpPr>
              <p:spPr bwMode="auto">
                <a:xfrm>
                  <a:off x="2312" y="1935"/>
                  <a:ext cx="2" cy="133"/>
                </a:xfrm>
                <a:custGeom>
                  <a:avLst/>
                  <a:gdLst>
                    <a:gd name="T0" fmla="*/ 0 w 9"/>
                    <a:gd name="T1" fmla="*/ 0 h 400"/>
                    <a:gd name="T2" fmla="*/ 0 w 9"/>
                    <a:gd name="T3" fmla="*/ 0 h 400"/>
                    <a:gd name="T4" fmla="*/ 0 w 9"/>
                    <a:gd name="T5" fmla="*/ 0 h 400"/>
                    <a:gd name="T6" fmla="*/ 0 w 9"/>
                    <a:gd name="T7" fmla="*/ 0 h 400"/>
                    <a:gd name="T8" fmla="*/ 0 w 9"/>
                    <a:gd name="T9" fmla="*/ 0 h 4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400"/>
                    <a:gd name="T17" fmla="*/ 9 w 9"/>
                    <a:gd name="T18" fmla="*/ 400 h 4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400">
                      <a:moveTo>
                        <a:pt x="9" y="400"/>
                      </a:moveTo>
                      <a:lnTo>
                        <a:pt x="9" y="0"/>
                      </a:lnTo>
                      <a:lnTo>
                        <a:pt x="0" y="6"/>
                      </a:lnTo>
                      <a:lnTo>
                        <a:pt x="0" y="398"/>
                      </a:lnTo>
                      <a:lnTo>
                        <a:pt x="9" y="400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4" name="Freeform 1500"/>
                <p:cNvSpPr>
                  <a:spLocks/>
                </p:cNvSpPr>
                <p:nvPr/>
              </p:nvSpPr>
              <p:spPr bwMode="auto">
                <a:xfrm>
                  <a:off x="2330" y="1927"/>
                  <a:ext cx="1" cy="147"/>
                </a:xfrm>
                <a:custGeom>
                  <a:avLst/>
                  <a:gdLst>
                    <a:gd name="T0" fmla="*/ 0 w 10"/>
                    <a:gd name="T1" fmla="*/ 0 h 439"/>
                    <a:gd name="T2" fmla="*/ 0 w 10"/>
                    <a:gd name="T3" fmla="*/ 0 h 439"/>
                    <a:gd name="T4" fmla="*/ 0 w 10"/>
                    <a:gd name="T5" fmla="*/ 0 h 439"/>
                    <a:gd name="T6" fmla="*/ 0 w 10"/>
                    <a:gd name="T7" fmla="*/ 0 h 439"/>
                    <a:gd name="T8" fmla="*/ 0 w 10"/>
                    <a:gd name="T9" fmla="*/ 0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"/>
                    <a:gd name="T16" fmla="*/ 0 h 439"/>
                    <a:gd name="T17" fmla="*/ 10 w 10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" h="439">
                      <a:moveTo>
                        <a:pt x="10" y="439"/>
                      </a:moveTo>
                      <a:lnTo>
                        <a:pt x="10" y="0"/>
                      </a:lnTo>
                      <a:lnTo>
                        <a:pt x="0" y="6"/>
                      </a:lnTo>
                      <a:lnTo>
                        <a:pt x="0" y="438"/>
                      </a:lnTo>
                      <a:lnTo>
                        <a:pt x="10" y="439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5" name="Freeform 1501"/>
                <p:cNvSpPr>
                  <a:spLocks/>
                </p:cNvSpPr>
                <p:nvPr/>
              </p:nvSpPr>
              <p:spPr bwMode="auto">
                <a:xfrm>
                  <a:off x="2350" y="1919"/>
                  <a:ext cx="1" cy="161"/>
                </a:xfrm>
                <a:custGeom>
                  <a:avLst/>
                  <a:gdLst>
                    <a:gd name="T0" fmla="*/ 0 w 10"/>
                    <a:gd name="T1" fmla="*/ 0 h 484"/>
                    <a:gd name="T2" fmla="*/ 0 w 10"/>
                    <a:gd name="T3" fmla="*/ 0 h 484"/>
                    <a:gd name="T4" fmla="*/ 0 w 10"/>
                    <a:gd name="T5" fmla="*/ 0 h 484"/>
                    <a:gd name="T6" fmla="*/ 0 w 10"/>
                    <a:gd name="T7" fmla="*/ 0 h 484"/>
                    <a:gd name="T8" fmla="*/ 0 w 10"/>
                    <a:gd name="T9" fmla="*/ 0 h 4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"/>
                    <a:gd name="T16" fmla="*/ 0 h 484"/>
                    <a:gd name="T17" fmla="*/ 10 w 10"/>
                    <a:gd name="T18" fmla="*/ 484 h 4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" h="484">
                      <a:moveTo>
                        <a:pt x="10" y="484"/>
                      </a:moveTo>
                      <a:lnTo>
                        <a:pt x="10" y="0"/>
                      </a:lnTo>
                      <a:lnTo>
                        <a:pt x="0" y="6"/>
                      </a:lnTo>
                      <a:lnTo>
                        <a:pt x="0" y="482"/>
                      </a:lnTo>
                      <a:lnTo>
                        <a:pt x="10" y="484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6" name="Freeform 1502"/>
                <p:cNvSpPr>
                  <a:spLocks/>
                </p:cNvSpPr>
                <p:nvPr/>
              </p:nvSpPr>
              <p:spPr bwMode="auto">
                <a:xfrm>
                  <a:off x="2255" y="1954"/>
                  <a:ext cx="13" cy="98"/>
                </a:xfrm>
                <a:custGeom>
                  <a:avLst/>
                  <a:gdLst>
                    <a:gd name="T0" fmla="*/ 0 w 80"/>
                    <a:gd name="T1" fmla="*/ 0 h 294"/>
                    <a:gd name="T2" fmla="*/ 0 w 80"/>
                    <a:gd name="T3" fmla="*/ 0 h 294"/>
                    <a:gd name="T4" fmla="*/ 0 w 80"/>
                    <a:gd name="T5" fmla="*/ 0 h 294"/>
                    <a:gd name="T6" fmla="*/ 0 w 80"/>
                    <a:gd name="T7" fmla="*/ 0 h 294"/>
                    <a:gd name="T8" fmla="*/ 0 w 80"/>
                    <a:gd name="T9" fmla="*/ 0 h 294"/>
                    <a:gd name="T10" fmla="*/ 0 w 80"/>
                    <a:gd name="T11" fmla="*/ 0 h 294"/>
                    <a:gd name="T12" fmla="*/ 0 w 80"/>
                    <a:gd name="T13" fmla="*/ 0 h 29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0"/>
                    <a:gd name="T22" fmla="*/ 0 h 294"/>
                    <a:gd name="T23" fmla="*/ 80 w 80"/>
                    <a:gd name="T24" fmla="*/ 294 h 29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0" h="294">
                      <a:moveTo>
                        <a:pt x="80" y="294"/>
                      </a:moveTo>
                      <a:lnTo>
                        <a:pt x="0" y="277"/>
                      </a:lnTo>
                      <a:lnTo>
                        <a:pt x="0" y="16"/>
                      </a:lnTo>
                      <a:lnTo>
                        <a:pt x="69" y="0"/>
                      </a:lnTo>
                      <a:lnTo>
                        <a:pt x="69" y="156"/>
                      </a:lnTo>
                      <a:lnTo>
                        <a:pt x="80" y="156"/>
                      </a:lnTo>
                      <a:lnTo>
                        <a:pt x="80" y="29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7" name="Freeform 1503"/>
                <p:cNvSpPr>
                  <a:spLocks/>
                </p:cNvSpPr>
                <p:nvPr/>
              </p:nvSpPr>
              <p:spPr bwMode="auto">
                <a:xfrm>
                  <a:off x="2271" y="1953"/>
                  <a:ext cx="4" cy="101"/>
                </a:xfrm>
                <a:custGeom>
                  <a:avLst/>
                  <a:gdLst>
                    <a:gd name="T0" fmla="*/ 0 w 23"/>
                    <a:gd name="T1" fmla="*/ 0 h 305"/>
                    <a:gd name="T2" fmla="*/ 0 w 23"/>
                    <a:gd name="T3" fmla="*/ 0 h 305"/>
                    <a:gd name="T4" fmla="*/ 0 w 23"/>
                    <a:gd name="T5" fmla="*/ 0 h 305"/>
                    <a:gd name="T6" fmla="*/ 0 w 23"/>
                    <a:gd name="T7" fmla="*/ 0 h 305"/>
                    <a:gd name="T8" fmla="*/ 0 w 23"/>
                    <a:gd name="T9" fmla="*/ 0 h 30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"/>
                    <a:gd name="T16" fmla="*/ 0 h 305"/>
                    <a:gd name="T17" fmla="*/ 23 w 23"/>
                    <a:gd name="T18" fmla="*/ 305 h 30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" h="305">
                      <a:moveTo>
                        <a:pt x="23" y="305"/>
                      </a:moveTo>
                      <a:lnTo>
                        <a:pt x="0" y="304"/>
                      </a:lnTo>
                      <a:lnTo>
                        <a:pt x="0" y="2"/>
                      </a:lnTo>
                      <a:lnTo>
                        <a:pt x="23" y="0"/>
                      </a:lnTo>
                      <a:lnTo>
                        <a:pt x="23" y="305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8" name="Freeform 1504"/>
                <p:cNvSpPr>
                  <a:spLocks/>
                </p:cNvSpPr>
                <p:nvPr/>
              </p:nvSpPr>
              <p:spPr bwMode="auto">
                <a:xfrm>
                  <a:off x="2281" y="1947"/>
                  <a:ext cx="4" cy="111"/>
                </a:xfrm>
                <a:custGeom>
                  <a:avLst/>
                  <a:gdLst>
                    <a:gd name="T0" fmla="*/ 0 w 25"/>
                    <a:gd name="T1" fmla="*/ 0 h 333"/>
                    <a:gd name="T2" fmla="*/ 0 w 25"/>
                    <a:gd name="T3" fmla="*/ 0 h 333"/>
                    <a:gd name="T4" fmla="*/ 0 w 25"/>
                    <a:gd name="T5" fmla="*/ 0 h 333"/>
                    <a:gd name="T6" fmla="*/ 0 w 25"/>
                    <a:gd name="T7" fmla="*/ 0 h 333"/>
                    <a:gd name="T8" fmla="*/ 0 w 25"/>
                    <a:gd name="T9" fmla="*/ 0 h 3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"/>
                    <a:gd name="T16" fmla="*/ 0 h 333"/>
                    <a:gd name="T17" fmla="*/ 25 w 25"/>
                    <a:gd name="T18" fmla="*/ 333 h 3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" h="333">
                      <a:moveTo>
                        <a:pt x="25" y="333"/>
                      </a:moveTo>
                      <a:lnTo>
                        <a:pt x="0" y="330"/>
                      </a:lnTo>
                      <a:lnTo>
                        <a:pt x="0" y="0"/>
                      </a:lnTo>
                      <a:lnTo>
                        <a:pt x="25" y="1"/>
                      </a:lnTo>
                      <a:lnTo>
                        <a:pt x="25" y="33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9" name="Freeform 1505"/>
                <p:cNvSpPr>
                  <a:spLocks/>
                </p:cNvSpPr>
                <p:nvPr/>
              </p:nvSpPr>
              <p:spPr bwMode="auto">
                <a:xfrm>
                  <a:off x="2291" y="1942"/>
                  <a:ext cx="5" cy="119"/>
                </a:xfrm>
                <a:custGeom>
                  <a:avLst/>
                  <a:gdLst>
                    <a:gd name="T0" fmla="*/ 0 w 32"/>
                    <a:gd name="T1" fmla="*/ 0 h 356"/>
                    <a:gd name="T2" fmla="*/ 0 w 32"/>
                    <a:gd name="T3" fmla="*/ 0 h 356"/>
                    <a:gd name="T4" fmla="*/ 0 w 32"/>
                    <a:gd name="T5" fmla="*/ 0 h 356"/>
                    <a:gd name="T6" fmla="*/ 0 w 32"/>
                    <a:gd name="T7" fmla="*/ 0 h 356"/>
                    <a:gd name="T8" fmla="*/ 0 w 32"/>
                    <a:gd name="T9" fmla="*/ 0 h 3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"/>
                    <a:gd name="T16" fmla="*/ 0 h 356"/>
                    <a:gd name="T17" fmla="*/ 32 w 32"/>
                    <a:gd name="T18" fmla="*/ 356 h 3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" h="356">
                      <a:moveTo>
                        <a:pt x="32" y="356"/>
                      </a:moveTo>
                      <a:lnTo>
                        <a:pt x="0" y="353"/>
                      </a:lnTo>
                      <a:lnTo>
                        <a:pt x="0" y="0"/>
                      </a:lnTo>
                      <a:lnTo>
                        <a:pt x="32" y="1"/>
                      </a:lnTo>
                      <a:lnTo>
                        <a:pt x="32" y="356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0" name="Freeform 1506"/>
                <p:cNvSpPr>
                  <a:spLocks/>
                </p:cNvSpPr>
                <p:nvPr/>
              </p:nvSpPr>
              <p:spPr bwMode="auto">
                <a:xfrm>
                  <a:off x="2306" y="1937"/>
                  <a:ext cx="6" cy="131"/>
                </a:xfrm>
                <a:custGeom>
                  <a:avLst/>
                  <a:gdLst>
                    <a:gd name="T0" fmla="*/ 0 w 41"/>
                    <a:gd name="T1" fmla="*/ 0 h 393"/>
                    <a:gd name="T2" fmla="*/ 0 w 41"/>
                    <a:gd name="T3" fmla="*/ 0 h 393"/>
                    <a:gd name="T4" fmla="*/ 0 w 41"/>
                    <a:gd name="T5" fmla="*/ 0 h 393"/>
                    <a:gd name="T6" fmla="*/ 0 w 41"/>
                    <a:gd name="T7" fmla="*/ 0 h 393"/>
                    <a:gd name="T8" fmla="*/ 0 w 41"/>
                    <a:gd name="T9" fmla="*/ 0 h 3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"/>
                    <a:gd name="T16" fmla="*/ 0 h 393"/>
                    <a:gd name="T17" fmla="*/ 41 w 41"/>
                    <a:gd name="T18" fmla="*/ 393 h 3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" h="393">
                      <a:moveTo>
                        <a:pt x="41" y="393"/>
                      </a:moveTo>
                      <a:lnTo>
                        <a:pt x="0" y="386"/>
                      </a:lnTo>
                      <a:lnTo>
                        <a:pt x="0" y="0"/>
                      </a:lnTo>
                      <a:lnTo>
                        <a:pt x="41" y="1"/>
                      </a:lnTo>
                      <a:lnTo>
                        <a:pt x="41" y="3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1" name="Freeform 1507"/>
                <p:cNvSpPr>
                  <a:spLocks/>
                </p:cNvSpPr>
                <p:nvPr/>
              </p:nvSpPr>
              <p:spPr bwMode="auto">
                <a:xfrm>
                  <a:off x="2322" y="1928"/>
                  <a:ext cx="8" cy="145"/>
                </a:xfrm>
                <a:custGeom>
                  <a:avLst/>
                  <a:gdLst>
                    <a:gd name="T0" fmla="*/ 0 w 45"/>
                    <a:gd name="T1" fmla="*/ 0 h 435"/>
                    <a:gd name="T2" fmla="*/ 0 w 45"/>
                    <a:gd name="T3" fmla="*/ 0 h 435"/>
                    <a:gd name="T4" fmla="*/ 0 w 45"/>
                    <a:gd name="T5" fmla="*/ 0 h 435"/>
                    <a:gd name="T6" fmla="*/ 0 w 45"/>
                    <a:gd name="T7" fmla="*/ 0 h 435"/>
                    <a:gd name="T8" fmla="*/ 0 w 45"/>
                    <a:gd name="T9" fmla="*/ 0 h 4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435"/>
                    <a:gd name="T17" fmla="*/ 45 w 45"/>
                    <a:gd name="T18" fmla="*/ 435 h 4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435">
                      <a:moveTo>
                        <a:pt x="45" y="435"/>
                      </a:moveTo>
                      <a:lnTo>
                        <a:pt x="0" y="430"/>
                      </a:lnTo>
                      <a:lnTo>
                        <a:pt x="0" y="0"/>
                      </a:lnTo>
                      <a:lnTo>
                        <a:pt x="45" y="3"/>
                      </a:lnTo>
                      <a:lnTo>
                        <a:pt x="45" y="435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2" name="Freeform 1508"/>
                <p:cNvSpPr>
                  <a:spLocks/>
                </p:cNvSpPr>
                <p:nvPr/>
              </p:nvSpPr>
              <p:spPr bwMode="auto">
                <a:xfrm>
                  <a:off x="2341" y="1920"/>
                  <a:ext cx="9" cy="159"/>
                </a:xfrm>
                <a:custGeom>
                  <a:avLst/>
                  <a:gdLst>
                    <a:gd name="T0" fmla="*/ 0 w 51"/>
                    <a:gd name="T1" fmla="*/ 0 h 477"/>
                    <a:gd name="T2" fmla="*/ 0 w 51"/>
                    <a:gd name="T3" fmla="*/ 0 h 477"/>
                    <a:gd name="T4" fmla="*/ 0 w 51"/>
                    <a:gd name="T5" fmla="*/ 0 h 477"/>
                    <a:gd name="T6" fmla="*/ 0 w 51"/>
                    <a:gd name="T7" fmla="*/ 0 h 477"/>
                    <a:gd name="T8" fmla="*/ 0 w 51"/>
                    <a:gd name="T9" fmla="*/ 0 h 4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477"/>
                    <a:gd name="T17" fmla="*/ 51 w 51"/>
                    <a:gd name="T18" fmla="*/ 477 h 4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477">
                      <a:moveTo>
                        <a:pt x="51" y="477"/>
                      </a:moveTo>
                      <a:lnTo>
                        <a:pt x="0" y="471"/>
                      </a:lnTo>
                      <a:lnTo>
                        <a:pt x="0" y="0"/>
                      </a:lnTo>
                      <a:lnTo>
                        <a:pt x="51" y="1"/>
                      </a:lnTo>
                      <a:lnTo>
                        <a:pt x="51" y="47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3" name="Line 1509"/>
                <p:cNvSpPr>
                  <a:spLocks noChangeShapeType="1"/>
                </p:cNvSpPr>
                <p:nvPr/>
              </p:nvSpPr>
              <p:spPr bwMode="auto">
                <a:xfrm>
                  <a:off x="2253" y="2045"/>
                  <a:ext cx="1" cy="26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2836" name="Freeform 1511"/>
              <p:cNvSpPr>
                <a:spLocks/>
              </p:cNvSpPr>
              <p:nvPr/>
            </p:nvSpPr>
            <p:spPr bwMode="auto">
              <a:xfrm>
                <a:off x="2405" y="1895"/>
                <a:ext cx="28" cy="203"/>
              </a:xfrm>
              <a:custGeom>
                <a:avLst/>
                <a:gdLst>
                  <a:gd name="T0" fmla="*/ 0 w 169"/>
                  <a:gd name="T1" fmla="*/ 0 h 609"/>
                  <a:gd name="T2" fmla="*/ 0 w 169"/>
                  <a:gd name="T3" fmla="*/ 0 h 609"/>
                  <a:gd name="T4" fmla="*/ 0 w 169"/>
                  <a:gd name="T5" fmla="*/ 0 h 609"/>
                  <a:gd name="T6" fmla="*/ 0 w 169"/>
                  <a:gd name="T7" fmla="*/ 0 h 609"/>
                  <a:gd name="T8" fmla="*/ 0 w 169"/>
                  <a:gd name="T9" fmla="*/ 0 h 6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9"/>
                  <a:gd name="T16" fmla="*/ 0 h 609"/>
                  <a:gd name="T17" fmla="*/ 169 w 169"/>
                  <a:gd name="T18" fmla="*/ 609 h 6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9" h="609">
                    <a:moveTo>
                      <a:pt x="0" y="609"/>
                    </a:moveTo>
                    <a:lnTo>
                      <a:pt x="169" y="598"/>
                    </a:lnTo>
                    <a:lnTo>
                      <a:pt x="169" y="0"/>
                    </a:lnTo>
                    <a:lnTo>
                      <a:pt x="0" y="21"/>
                    </a:lnTo>
                    <a:lnTo>
                      <a:pt x="0" y="609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24" name="Group 1536"/>
              <p:cNvGrpSpPr>
                <a:grpSpLocks/>
              </p:cNvGrpSpPr>
              <p:nvPr/>
            </p:nvGrpSpPr>
            <p:grpSpPr bwMode="auto">
              <a:xfrm>
                <a:off x="2453" y="1894"/>
                <a:ext cx="425" cy="198"/>
                <a:chOff x="2453" y="1894"/>
                <a:chExt cx="425" cy="198"/>
              </a:xfrm>
            </p:grpSpPr>
            <p:sp>
              <p:nvSpPr>
                <p:cNvPr id="12843" name="Freeform 1512"/>
                <p:cNvSpPr>
                  <a:spLocks/>
                </p:cNvSpPr>
                <p:nvPr/>
              </p:nvSpPr>
              <p:spPr bwMode="auto">
                <a:xfrm>
                  <a:off x="2655" y="1905"/>
                  <a:ext cx="4" cy="166"/>
                </a:xfrm>
                <a:custGeom>
                  <a:avLst/>
                  <a:gdLst>
                    <a:gd name="T0" fmla="*/ 0 w 24"/>
                    <a:gd name="T1" fmla="*/ 0 h 498"/>
                    <a:gd name="T2" fmla="*/ 0 w 24"/>
                    <a:gd name="T3" fmla="*/ 0 h 498"/>
                    <a:gd name="T4" fmla="*/ 0 w 24"/>
                    <a:gd name="T5" fmla="*/ 0 h 498"/>
                    <a:gd name="T6" fmla="*/ 0 w 24"/>
                    <a:gd name="T7" fmla="*/ 0 h 498"/>
                    <a:gd name="T8" fmla="*/ 0 w 24"/>
                    <a:gd name="T9" fmla="*/ 0 h 49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"/>
                    <a:gd name="T16" fmla="*/ 0 h 498"/>
                    <a:gd name="T17" fmla="*/ 24 w 24"/>
                    <a:gd name="T18" fmla="*/ 498 h 49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" h="498">
                      <a:moveTo>
                        <a:pt x="0" y="498"/>
                      </a:moveTo>
                      <a:lnTo>
                        <a:pt x="24" y="498"/>
                      </a:lnTo>
                      <a:lnTo>
                        <a:pt x="24" y="0"/>
                      </a:lnTo>
                      <a:lnTo>
                        <a:pt x="0" y="33"/>
                      </a:lnTo>
                      <a:lnTo>
                        <a:pt x="0" y="49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4" name="Freeform 1513"/>
                <p:cNvSpPr>
                  <a:spLocks/>
                </p:cNvSpPr>
                <p:nvPr/>
              </p:nvSpPr>
              <p:spPr bwMode="auto">
                <a:xfrm>
                  <a:off x="2614" y="1913"/>
                  <a:ext cx="20" cy="164"/>
                </a:xfrm>
                <a:custGeom>
                  <a:avLst/>
                  <a:gdLst>
                    <a:gd name="T0" fmla="*/ 0 w 117"/>
                    <a:gd name="T1" fmla="*/ 0 h 494"/>
                    <a:gd name="T2" fmla="*/ 0 w 117"/>
                    <a:gd name="T3" fmla="*/ 0 h 494"/>
                    <a:gd name="T4" fmla="*/ 0 w 117"/>
                    <a:gd name="T5" fmla="*/ 0 h 494"/>
                    <a:gd name="T6" fmla="*/ 0 w 117"/>
                    <a:gd name="T7" fmla="*/ 0 h 494"/>
                    <a:gd name="T8" fmla="*/ 0 w 117"/>
                    <a:gd name="T9" fmla="*/ 0 h 49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494"/>
                    <a:gd name="T17" fmla="*/ 117 w 117"/>
                    <a:gd name="T18" fmla="*/ 494 h 49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494">
                      <a:moveTo>
                        <a:pt x="0" y="494"/>
                      </a:moveTo>
                      <a:lnTo>
                        <a:pt x="117" y="480"/>
                      </a:lnTo>
                      <a:lnTo>
                        <a:pt x="117" y="0"/>
                      </a:lnTo>
                      <a:lnTo>
                        <a:pt x="0" y="10"/>
                      </a:lnTo>
                      <a:lnTo>
                        <a:pt x="0" y="49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5" name="Freeform 1514"/>
                <p:cNvSpPr>
                  <a:spLocks/>
                </p:cNvSpPr>
                <p:nvPr/>
              </p:nvSpPr>
              <p:spPr bwMode="auto">
                <a:xfrm>
                  <a:off x="2574" y="1911"/>
                  <a:ext cx="20" cy="170"/>
                </a:xfrm>
                <a:custGeom>
                  <a:avLst/>
                  <a:gdLst>
                    <a:gd name="T0" fmla="*/ 0 w 116"/>
                    <a:gd name="T1" fmla="*/ 0 h 509"/>
                    <a:gd name="T2" fmla="*/ 0 w 116"/>
                    <a:gd name="T3" fmla="*/ 0 h 509"/>
                    <a:gd name="T4" fmla="*/ 0 w 116"/>
                    <a:gd name="T5" fmla="*/ 0 h 509"/>
                    <a:gd name="T6" fmla="*/ 0 w 116"/>
                    <a:gd name="T7" fmla="*/ 0 h 509"/>
                    <a:gd name="T8" fmla="*/ 0 w 116"/>
                    <a:gd name="T9" fmla="*/ 0 h 5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6"/>
                    <a:gd name="T16" fmla="*/ 0 h 509"/>
                    <a:gd name="T17" fmla="*/ 116 w 116"/>
                    <a:gd name="T18" fmla="*/ 509 h 5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6" h="509">
                      <a:moveTo>
                        <a:pt x="0" y="509"/>
                      </a:moveTo>
                      <a:lnTo>
                        <a:pt x="116" y="504"/>
                      </a:lnTo>
                      <a:lnTo>
                        <a:pt x="116" y="5"/>
                      </a:lnTo>
                      <a:lnTo>
                        <a:pt x="0" y="0"/>
                      </a:lnTo>
                      <a:lnTo>
                        <a:pt x="0" y="509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6" name="Freeform 1515"/>
                <p:cNvSpPr>
                  <a:spLocks/>
                </p:cNvSpPr>
                <p:nvPr/>
              </p:nvSpPr>
              <p:spPr bwMode="auto">
                <a:xfrm>
                  <a:off x="2534" y="1907"/>
                  <a:ext cx="19" cy="177"/>
                </a:xfrm>
                <a:custGeom>
                  <a:avLst/>
                  <a:gdLst>
                    <a:gd name="T0" fmla="*/ 0 w 117"/>
                    <a:gd name="T1" fmla="*/ 0 h 531"/>
                    <a:gd name="T2" fmla="*/ 0 w 117"/>
                    <a:gd name="T3" fmla="*/ 0 h 531"/>
                    <a:gd name="T4" fmla="*/ 0 w 117"/>
                    <a:gd name="T5" fmla="*/ 0 h 531"/>
                    <a:gd name="T6" fmla="*/ 0 w 117"/>
                    <a:gd name="T7" fmla="*/ 0 h 531"/>
                    <a:gd name="T8" fmla="*/ 0 w 117"/>
                    <a:gd name="T9" fmla="*/ 0 h 5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531"/>
                    <a:gd name="T17" fmla="*/ 117 w 117"/>
                    <a:gd name="T18" fmla="*/ 531 h 5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531">
                      <a:moveTo>
                        <a:pt x="0" y="531"/>
                      </a:moveTo>
                      <a:lnTo>
                        <a:pt x="117" y="526"/>
                      </a:lnTo>
                      <a:lnTo>
                        <a:pt x="117" y="2"/>
                      </a:lnTo>
                      <a:lnTo>
                        <a:pt x="0" y="0"/>
                      </a:lnTo>
                      <a:lnTo>
                        <a:pt x="0" y="531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7" name="Freeform 1516"/>
                <p:cNvSpPr>
                  <a:spLocks/>
                </p:cNvSpPr>
                <p:nvPr/>
              </p:nvSpPr>
              <p:spPr bwMode="auto">
                <a:xfrm>
                  <a:off x="2494" y="1904"/>
                  <a:ext cx="19" cy="184"/>
                </a:xfrm>
                <a:custGeom>
                  <a:avLst/>
                  <a:gdLst>
                    <a:gd name="T0" fmla="*/ 0 w 117"/>
                    <a:gd name="T1" fmla="*/ 0 h 554"/>
                    <a:gd name="T2" fmla="*/ 0 w 117"/>
                    <a:gd name="T3" fmla="*/ 0 h 554"/>
                    <a:gd name="T4" fmla="*/ 0 w 117"/>
                    <a:gd name="T5" fmla="*/ 0 h 554"/>
                    <a:gd name="T6" fmla="*/ 0 w 117"/>
                    <a:gd name="T7" fmla="*/ 0 h 554"/>
                    <a:gd name="T8" fmla="*/ 0 w 117"/>
                    <a:gd name="T9" fmla="*/ 0 h 5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554"/>
                    <a:gd name="T17" fmla="*/ 117 w 117"/>
                    <a:gd name="T18" fmla="*/ 554 h 55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554">
                      <a:moveTo>
                        <a:pt x="0" y="554"/>
                      </a:moveTo>
                      <a:lnTo>
                        <a:pt x="117" y="547"/>
                      </a:lnTo>
                      <a:lnTo>
                        <a:pt x="116" y="0"/>
                      </a:lnTo>
                      <a:lnTo>
                        <a:pt x="0" y="5"/>
                      </a:lnTo>
                      <a:lnTo>
                        <a:pt x="0" y="55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8" name="Freeform 1517"/>
                <p:cNvSpPr>
                  <a:spLocks/>
                </p:cNvSpPr>
                <p:nvPr/>
              </p:nvSpPr>
              <p:spPr bwMode="auto">
                <a:xfrm>
                  <a:off x="2453" y="1899"/>
                  <a:ext cx="21" cy="193"/>
                </a:xfrm>
                <a:custGeom>
                  <a:avLst/>
                  <a:gdLst>
                    <a:gd name="T0" fmla="*/ 0 w 122"/>
                    <a:gd name="T1" fmla="*/ 0 h 581"/>
                    <a:gd name="T2" fmla="*/ 0 w 122"/>
                    <a:gd name="T3" fmla="*/ 0 h 581"/>
                    <a:gd name="T4" fmla="*/ 0 w 122"/>
                    <a:gd name="T5" fmla="*/ 0 h 581"/>
                    <a:gd name="T6" fmla="*/ 0 w 122"/>
                    <a:gd name="T7" fmla="*/ 0 h 581"/>
                    <a:gd name="T8" fmla="*/ 0 w 122"/>
                    <a:gd name="T9" fmla="*/ 0 h 5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2"/>
                    <a:gd name="T16" fmla="*/ 0 h 581"/>
                    <a:gd name="T17" fmla="*/ 122 w 122"/>
                    <a:gd name="T18" fmla="*/ 581 h 5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2" h="581">
                      <a:moveTo>
                        <a:pt x="0" y="581"/>
                      </a:moveTo>
                      <a:lnTo>
                        <a:pt x="122" y="574"/>
                      </a:lnTo>
                      <a:lnTo>
                        <a:pt x="117" y="9"/>
                      </a:lnTo>
                      <a:lnTo>
                        <a:pt x="1" y="0"/>
                      </a:lnTo>
                      <a:lnTo>
                        <a:pt x="0" y="581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9" name="Freeform 1518"/>
                <p:cNvSpPr>
                  <a:spLocks/>
                </p:cNvSpPr>
                <p:nvPr/>
              </p:nvSpPr>
              <p:spPr bwMode="auto">
                <a:xfrm>
                  <a:off x="2799" y="1938"/>
                  <a:ext cx="16" cy="117"/>
                </a:xfrm>
                <a:custGeom>
                  <a:avLst/>
                  <a:gdLst>
                    <a:gd name="T0" fmla="*/ 0 w 97"/>
                    <a:gd name="T1" fmla="*/ 0 h 351"/>
                    <a:gd name="T2" fmla="*/ 0 w 97"/>
                    <a:gd name="T3" fmla="*/ 0 h 351"/>
                    <a:gd name="T4" fmla="*/ 0 w 97"/>
                    <a:gd name="T5" fmla="*/ 0 h 351"/>
                    <a:gd name="T6" fmla="*/ 0 w 97"/>
                    <a:gd name="T7" fmla="*/ 0 h 351"/>
                    <a:gd name="T8" fmla="*/ 0 w 97"/>
                    <a:gd name="T9" fmla="*/ 0 h 3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7"/>
                    <a:gd name="T16" fmla="*/ 0 h 351"/>
                    <a:gd name="T17" fmla="*/ 97 w 97"/>
                    <a:gd name="T18" fmla="*/ 351 h 3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7" h="351">
                      <a:moveTo>
                        <a:pt x="0" y="0"/>
                      </a:moveTo>
                      <a:lnTo>
                        <a:pt x="0" y="351"/>
                      </a:lnTo>
                      <a:lnTo>
                        <a:pt x="97" y="349"/>
                      </a:lnTo>
                      <a:lnTo>
                        <a:pt x="97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50" name="Freeform 1519"/>
                <p:cNvSpPr>
                  <a:spLocks/>
                </p:cNvSpPr>
                <p:nvPr/>
              </p:nvSpPr>
              <p:spPr bwMode="auto">
                <a:xfrm>
                  <a:off x="2829" y="1939"/>
                  <a:ext cx="13" cy="113"/>
                </a:xfrm>
                <a:custGeom>
                  <a:avLst/>
                  <a:gdLst>
                    <a:gd name="T0" fmla="*/ 0 w 79"/>
                    <a:gd name="T1" fmla="*/ 0 h 338"/>
                    <a:gd name="T2" fmla="*/ 0 w 79"/>
                    <a:gd name="T3" fmla="*/ 0 h 338"/>
                    <a:gd name="T4" fmla="*/ 0 w 79"/>
                    <a:gd name="T5" fmla="*/ 0 h 338"/>
                    <a:gd name="T6" fmla="*/ 0 w 79"/>
                    <a:gd name="T7" fmla="*/ 0 h 338"/>
                    <a:gd name="T8" fmla="*/ 0 w 79"/>
                    <a:gd name="T9" fmla="*/ 0 h 3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9"/>
                    <a:gd name="T16" fmla="*/ 0 h 338"/>
                    <a:gd name="T17" fmla="*/ 79 w 79"/>
                    <a:gd name="T18" fmla="*/ 338 h 3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9" h="338">
                      <a:moveTo>
                        <a:pt x="0" y="0"/>
                      </a:moveTo>
                      <a:lnTo>
                        <a:pt x="0" y="338"/>
                      </a:lnTo>
                      <a:lnTo>
                        <a:pt x="79" y="335"/>
                      </a:lnTo>
                      <a:lnTo>
                        <a:pt x="79" y="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51" name="Freeform 1520"/>
                <p:cNvSpPr>
                  <a:spLocks/>
                </p:cNvSpPr>
                <p:nvPr/>
              </p:nvSpPr>
              <p:spPr bwMode="auto">
                <a:xfrm>
                  <a:off x="2853" y="1943"/>
                  <a:ext cx="25" cy="107"/>
                </a:xfrm>
                <a:custGeom>
                  <a:avLst/>
                  <a:gdLst>
                    <a:gd name="T0" fmla="*/ 0 w 147"/>
                    <a:gd name="T1" fmla="*/ 0 h 319"/>
                    <a:gd name="T2" fmla="*/ 0 w 147"/>
                    <a:gd name="T3" fmla="*/ 0 h 319"/>
                    <a:gd name="T4" fmla="*/ 0 w 147"/>
                    <a:gd name="T5" fmla="*/ 0 h 319"/>
                    <a:gd name="T6" fmla="*/ 0 w 147"/>
                    <a:gd name="T7" fmla="*/ 0 h 319"/>
                    <a:gd name="T8" fmla="*/ 0 w 147"/>
                    <a:gd name="T9" fmla="*/ 0 h 3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7"/>
                    <a:gd name="T16" fmla="*/ 0 h 319"/>
                    <a:gd name="T17" fmla="*/ 147 w 147"/>
                    <a:gd name="T18" fmla="*/ 319 h 3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7" h="319">
                      <a:moveTo>
                        <a:pt x="0" y="0"/>
                      </a:moveTo>
                      <a:lnTo>
                        <a:pt x="0" y="319"/>
                      </a:lnTo>
                      <a:lnTo>
                        <a:pt x="147" y="312"/>
                      </a:lnTo>
                      <a:lnTo>
                        <a:pt x="147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grpSp>
              <p:nvGrpSpPr>
                <p:cNvPr id="25" name="Group 1535"/>
                <p:cNvGrpSpPr>
                  <a:grpSpLocks/>
                </p:cNvGrpSpPr>
                <p:nvPr/>
              </p:nvGrpSpPr>
              <p:grpSpPr bwMode="auto">
                <a:xfrm>
                  <a:off x="2659" y="1894"/>
                  <a:ext cx="130" cy="190"/>
                  <a:chOff x="2659" y="1894"/>
                  <a:chExt cx="130" cy="190"/>
                </a:xfrm>
              </p:grpSpPr>
              <p:sp>
                <p:nvSpPr>
                  <p:cNvPr id="12853" name="Freeform 1521"/>
                  <p:cNvSpPr>
                    <a:spLocks/>
                  </p:cNvSpPr>
                  <p:nvPr/>
                </p:nvSpPr>
                <p:spPr bwMode="auto">
                  <a:xfrm>
                    <a:off x="2659" y="1894"/>
                    <a:ext cx="130" cy="190"/>
                  </a:xfrm>
                  <a:custGeom>
                    <a:avLst/>
                    <a:gdLst>
                      <a:gd name="T0" fmla="*/ 0 w 782"/>
                      <a:gd name="T1" fmla="*/ 0 h 571"/>
                      <a:gd name="T2" fmla="*/ 0 w 782"/>
                      <a:gd name="T3" fmla="*/ 0 h 571"/>
                      <a:gd name="T4" fmla="*/ 0 w 782"/>
                      <a:gd name="T5" fmla="*/ 0 h 571"/>
                      <a:gd name="T6" fmla="*/ 0 w 782"/>
                      <a:gd name="T7" fmla="*/ 0 h 571"/>
                      <a:gd name="T8" fmla="*/ 0 w 782"/>
                      <a:gd name="T9" fmla="*/ 0 h 571"/>
                      <a:gd name="T10" fmla="*/ 0 w 782"/>
                      <a:gd name="T11" fmla="*/ 0 h 571"/>
                      <a:gd name="T12" fmla="*/ 0 w 782"/>
                      <a:gd name="T13" fmla="*/ 0 h 57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82"/>
                      <a:gd name="T22" fmla="*/ 0 h 571"/>
                      <a:gd name="T23" fmla="*/ 782 w 782"/>
                      <a:gd name="T24" fmla="*/ 571 h 57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82" h="571">
                        <a:moveTo>
                          <a:pt x="0" y="531"/>
                        </a:moveTo>
                        <a:lnTo>
                          <a:pt x="0" y="33"/>
                        </a:lnTo>
                        <a:lnTo>
                          <a:pt x="262" y="0"/>
                        </a:lnTo>
                        <a:lnTo>
                          <a:pt x="782" y="39"/>
                        </a:lnTo>
                        <a:lnTo>
                          <a:pt x="782" y="531"/>
                        </a:lnTo>
                        <a:lnTo>
                          <a:pt x="262" y="571"/>
                        </a:lnTo>
                        <a:lnTo>
                          <a:pt x="0" y="5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4" name="Freeform 1522"/>
                  <p:cNvSpPr>
                    <a:spLocks/>
                  </p:cNvSpPr>
                  <p:nvPr/>
                </p:nvSpPr>
                <p:spPr bwMode="auto">
                  <a:xfrm>
                    <a:off x="2684" y="1915"/>
                    <a:ext cx="1" cy="162"/>
                  </a:xfrm>
                  <a:custGeom>
                    <a:avLst/>
                    <a:gdLst>
                      <a:gd name="T0" fmla="*/ 0 w 6"/>
                      <a:gd name="T1" fmla="*/ 0 h 488"/>
                      <a:gd name="T2" fmla="*/ 0 w 6"/>
                      <a:gd name="T3" fmla="*/ 0 h 488"/>
                      <a:gd name="T4" fmla="*/ 0 w 6"/>
                      <a:gd name="T5" fmla="*/ 0 h 488"/>
                      <a:gd name="T6" fmla="*/ 0 w 6"/>
                      <a:gd name="T7" fmla="*/ 0 h 488"/>
                      <a:gd name="T8" fmla="*/ 0 w 6"/>
                      <a:gd name="T9" fmla="*/ 0 h 4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488"/>
                      <a:gd name="T17" fmla="*/ 6 w 6"/>
                      <a:gd name="T18" fmla="*/ 488 h 4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488">
                        <a:moveTo>
                          <a:pt x="0" y="4"/>
                        </a:moveTo>
                        <a:lnTo>
                          <a:pt x="0" y="487"/>
                        </a:lnTo>
                        <a:lnTo>
                          <a:pt x="6" y="488"/>
                        </a:lnTo>
                        <a:lnTo>
                          <a:pt x="6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5" name="Freeform 1523"/>
                  <p:cNvSpPr>
                    <a:spLocks/>
                  </p:cNvSpPr>
                  <p:nvPr/>
                </p:nvSpPr>
                <p:spPr bwMode="auto">
                  <a:xfrm>
                    <a:off x="2659" y="1926"/>
                    <a:ext cx="2" cy="145"/>
                  </a:xfrm>
                  <a:custGeom>
                    <a:avLst/>
                    <a:gdLst>
                      <a:gd name="T0" fmla="*/ 0 w 18"/>
                      <a:gd name="T1" fmla="*/ 0 h 436"/>
                      <a:gd name="T2" fmla="*/ 0 w 18"/>
                      <a:gd name="T3" fmla="*/ 0 h 436"/>
                      <a:gd name="T4" fmla="*/ 0 w 18"/>
                      <a:gd name="T5" fmla="*/ 0 h 436"/>
                      <a:gd name="T6" fmla="*/ 0 w 18"/>
                      <a:gd name="T7" fmla="*/ 0 h 436"/>
                      <a:gd name="T8" fmla="*/ 0 w 18"/>
                      <a:gd name="T9" fmla="*/ 0 h 4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8"/>
                      <a:gd name="T16" fmla="*/ 0 h 436"/>
                      <a:gd name="T17" fmla="*/ 18 w 18"/>
                      <a:gd name="T18" fmla="*/ 436 h 4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8" h="436">
                        <a:moveTo>
                          <a:pt x="0" y="5"/>
                        </a:moveTo>
                        <a:lnTo>
                          <a:pt x="0" y="436"/>
                        </a:lnTo>
                        <a:lnTo>
                          <a:pt x="18" y="436"/>
                        </a:lnTo>
                        <a:lnTo>
                          <a:pt x="18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6" name="Freeform 1524"/>
                  <p:cNvSpPr>
                    <a:spLocks/>
                  </p:cNvSpPr>
                  <p:nvPr/>
                </p:nvSpPr>
                <p:spPr bwMode="auto">
                  <a:xfrm>
                    <a:off x="2671" y="1915"/>
                    <a:ext cx="2" cy="162"/>
                  </a:xfrm>
                  <a:custGeom>
                    <a:avLst/>
                    <a:gdLst>
                      <a:gd name="T0" fmla="*/ 0 w 7"/>
                      <a:gd name="T1" fmla="*/ 0 h 488"/>
                      <a:gd name="T2" fmla="*/ 0 w 7"/>
                      <a:gd name="T3" fmla="*/ 0 h 488"/>
                      <a:gd name="T4" fmla="*/ 0 w 7"/>
                      <a:gd name="T5" fmla="*/ 0 h 488"/>
                      <a:gd name="T6" fmla="*/ 0 w 7"/>
                      <a:gd name="T7" fmla="*/ 0 h 488"/>
                      <a:gd name="T8" fmla="*/ 0 w 7"/>
                      <a:gd name="T9" fmla="*/ 0 h 4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"/>
                      <a:gd name="T16" fmla="*/ 0 h 488"/>
                      <a:gd name="T17" fmla="*/ 7 w 7"/>
                      <a:gd name="T18" fmla="*/ 488 h 4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" h="488">
                        <a:moveTo>
                          <a:pt x="0" y="4"/>
                        </a:moveTo>
                        <a:lnTo>
                          <a:pt x="0" y="487"/>
                        </a:lnTo>
                        <a:lnTo>
                          <a:pt x="7" y="488"/>
                        </a:lnTo>
                        <a:lnTo>
                          <a:pt x="7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7" name="Freeform 1525"/>
                  <p:cNvSpPr>
                    <a:spLocks/>
                  </p:cNvSpPr>
                  <p:nvPr/>
                </p:nvSpPr>
                <p:spPr bwMode="auto">
                  <a:xfrm>
                    <a:off x="2698" y="1919"/>
                    <a:ext cx="8" cy="165"/>
                  </a:xfrm>
                  <a:custGeom>
                    <a:avLst/>
                    <a:gdLst>
                      <a:gd name="T0" fmla="*/ 0 w 49"/>
                      <a:gd name="T1" fmla="*/ 0 h 496"/>
                      <a:gd name="T2" fmla="*/ 0 w 49"/>
                      <a:gd name="T3" fmla="*/ 0 h 496"/>
                      <a:gd name="T4" fmla="*/ 0 w 49"/>
                      <a:gd name="T5" fmla="*/ 0 h 496"/>
                      <a:gd name="T6" fmla="*/ 0 w 49"/>
                      <a:gd name="T7" fmla="*/ 0 h 496"/>
                      <a:gd name="T8" fmla="*/ 0 w 49"/>
                      <a:gd name="T9" fmla="*/ 0 h 496"/>
                      <a:gd name="T10" fmla="*/ 0 w 49"/>
                      <a:gd name="T11" fmla="*/ 0 h 496"/>
                      <a:gd name="T12" fmla="*/ 0 w 49"/>
                      <a:gd name="T13" fmla="*/ 0 h 49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49"/>
                      <a:gd name="T22" fmla="*/ 0 h 496"/>
                      <a:gd name="T23" fmla="*/ 49 w 49"/>
                      <a:gd name="T24" fmla="*/ 496 h 49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49" h="496">
                        <a:moveTo>
                          <a:pt x="0" y="3"/>
                        </a:moveTo>
                        <a:lnTo>
                          <a:pt x="24" y="3"/>
                        </a:lnTo>
                        <a:lnTo>
                          <a:pt x="49" y="0"/>
                        </a:lnTo>
                        <a:lnTo>
                          <a:pt x="49" y="491"/>
                        </a:lnTo>
                        <a:lnTo>
                          <a:pt x="24" y="496"/>
                        </a:lnTo>
                        <a:lnTo>
                          <a:pt x="0" y="491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8" name="Freeform 1526"/>
                  <p:cNvSpPr>
                    <a:spLocks/>
                  </p:cNvSpPr>
                  <p:nvPr/>
                </p:nvSpPr>
                <p:spPr bwMode="auto">
                  <a:xfrm>
                    <a:off x="2729" y="1922"/>
                    <a:ext cx="3" cy="157"/>
                  </a:xfrm>
                  <a:custGeom>
                    <a:avLst/>
                    <a:gdLst>
                      <a:gd name="T0" fmla="*/ 0 w 16"/>
                      <a:gd name="T1" fmla="*/ 0 h 471"/>
                      <a:gd name="T2" fmla="*/ 0 w 16"/>
                      <a:gd name="T3" fmla="*/ 0 h 471"/>
                      <a:gd name="T4" fmla="*/ 0 w 16"/>
                      <a:gd name="T5" fmla="*/ 0 h 471"/>
                      <a:gd name="T6" fmla="*/ 0 w 16"/>
                      <a:gd name="T7" fmla="*/ 0 h 471"/>
                      <a:gd name="T8" fmla="*/ 0 w 16"/>
                      <a:gd name="T9" fmla="*/ 0 h 47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6"/>
                      <a:gd name="T16" fmla="*/ 0 h 471"/>
                      <a:gd name="T17" fmla="*/ 16 w 16"/>
                      <a:gd name="T18" fmla="*/ 471 h 47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6" h="471">
                        <a:moveTo>
                          <a:pt x="0" y="471"/>
                        </a:moveTo>
                        <a:lnTo>
                          <a:pt x="0" y="0"/>
                        </a:lnTo>
                        <a:lnTo>
                          <a:pt x="16" y="1"/>
                        </a:lnTo>
                        <a:lnTo>
                          <a:pt x="16" y="469"/>
                        </a:lnTo>
                        <a:lnTo>
                          <a:pt x="0" y="471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9" name="Freeform 1527"/>
                  <p:cNvSpPr>
                    <a:spLocks/>
                  </p:cNvSpPr>
                  <p:nvPr/>
                </p:nvSpPr>
                <p:spPr bwMode="auto">
                  <a:xfrm>
                    <a:off x="2758" y="1924"/>
                    <a:ext cx="2" cy="152"/>
                  </a:xfrm>
                  <a:custGeom>
                    <a:avLst/>
                    <a:gdLst>
                      <a:gd name="T0" fmla="*/ 0 w 11"/>
                      <a:gd name="T1" fmla="*/ 0 h 455"/>
                      <a:gd name="T2" fmla="*/ 0 w 11"/>
                      <a:gd name="T3" fmla="*/ 0 h 455"/>
                      <a:gd name="T4" fmla="*/ 0 w 11"/>
                      <a:gd name="T5" fmla="*/ 0 h 455"/>
                      <a:gd name="T6" fmla="*/ 0 w 11"/>
                      <a:gd name="T7" fmla="*/ 0 h 455"/>
                      <a:gd name="T8" fmla="*/ 0 w 11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455"/>
                      <a:gd name="T17" fmla="*/ 11 w 11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455">
                        <a:moveTo>
                          <a:pt x="0" y="455"/>
                        </a:moveTo>
                        <a:lnTo>
                          <a:pt x="0" y="2"/>
                        </a:lnTo>
                        <a:lnTo>
                          <a:pt x="11" y="0"/>
                        </a:lnTo>
                        <a:lnTo>
                          <a:pt x="11" y="453"/>
                        </a:lnTo>
                        <a:lnTo>
                          <a:pt x="0" y="45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0" name="Freeform 1528"/>
                  <p:cNvSpPr>
                    <a:spLocks/>
                  </p:cNvSpPr>
                  <p:nvPr/>
                </p:nvSpPr>
                <p:spPr bwMode="auto">
                  <a:xfrm>
                    <a:off x="2786" y="1927"/>
                    <a:ext cx="3" cy="144"/>
                  </a:xfrm>
                  <a:custGeom>
                    <a:avLst/>
                    <a:gdLst>
                      <a:gd name="T0" fmla="*/ 0 w 17"/>
                      <a:gd name="T1" fmla="*/ 0 h 431"/>
                      <a:gd name="T2" fmla="*/ 0 w 17"/>
                      <a:gd name="T3" fmla="*/ 0 h 431"/>
                      <a:gd name="T4" fmla="*/ 0 w 17"/>
                      <a:gd name="T5" fmla="*/ 0 h 431"/>
                      <a:gd name="T6" fmla="*/ 0 w 17"/>
                      <a:gd name="T7" fmla="*/ 0 h 431"/>
                      <a:gd name="T8" fmla="*/ 0 w 17"/>
                      <a:gd name="T9" fmla="*/ 0 h 43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431"/>
                      <a:gd name="T17" fmla="*/ 17 w 17"/>
                      <a:gd name="T18" fmla="*/ 431 h 43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431">
                        <a:moveTo>
                          <a:pt x="17" y="4"/>
                        </a:moveTo>
                        <a:lnTo>
                          <a:pt x="17" y="431"/>
                        </a:lnTo>
                        <a:lnTo>
                          <a:pt x="0" y="431"/>
                        </a:lnTo>
                        <a:lnTo>
                          <a:pt x="0" y="0"/>
                        </a:lnTo>
                        <a:lnTo>
                          <a:pt x="17" y="4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1" name="Freeform 1529"/>
                  <p:cNvSpPr>
                    <a:spLocks/>
                  </p:cNvSpPr>
                  <p:nvPr/>
                </p:nvSpPr>
                <p:spPr bwMode="auto">
                  <a:xfrm>
                    <a:off x="2773" y="1910"/>
                    <a:ext cx="1" cy="163"/>
                  </a:xfrm>
                  <a:custGeom>
                    <a:avLst/>
                    <a:gdLst>
                      <a:gd name="T0" fmla="*/ 0 w 7"/>
                      <a:gd name="T1" fmla="*/ 0 h 489"/>
                      <a:gd name="T2" fmla="*/ 0 w 7"/>
                      <a:gd name="T3" fmla="*/ 0 h 489"/>
                      <a:gd name="T4" fmla="*/ 0 w 7"/>
                      <a:gd name="T5" fmla="*/ 0 h 489"/>
                      <a:gd name="T6" fmla="*/ 0 w 7"/>
                      <a:gd name="T7" fmla="*/ 0 h 489"/>
                      <a:gd name="T8" fmla="*/ 0 w 7"/>
                      <a:gd name="T9" fmla="*/ 0 h 4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"/>
                      <a:gd name="T16" fmla="*/ 0 h 489"/>
                      <a:gd name="T17" fmla="*/ 7 w 7"/>
                      <a:gd name="T18" fmla="*/ 489 h 4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" h="489">
                        <a:moveTo>
                          <a:pt x="0" y="5"/>
                        </a:moveTo>
                        <a:lnTo>
                          <a:pt x="0" y="486"/>
                        </a:lnTo>
                        <a:lnTo>
                          <a:pt x="7" y="489"/>
                        </a:lnTo>
                        <a:lnTo>
                          <a:pt x="7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2" name="Freeform 1530"/>
                  <p:cNvSpPr>
                    <a:spLocks/>
                  </p:cNvSpPr>
                  <p:nvPr/>
                </p:nvSpPr>
                <p:spPr bwMode="auto">
                  <a:xfrm>
                    <a:off x="2744" y="1914"/>
                    <a:ext cx="2" cy="163"/>
                  </a:xfrm>
                  <a:custGeom>
                    <a:avLst/>
                    <a:gdLst>
                      <a:gd name="T0" fmla="*/ 0 w 8"/>
                      <a:gd name="T1" fmla="*/ 0 h 489"/>
                      <a:gd name="T2" fmla="*/ 0 w 8"/>
                      <a:gd name="T3" fmla="*/ 0 h 489"/>
                      <a:gd name="T4" fmla="*/ 0 w 8"/>
                      <a:gd name="T5" fmla="*/ 0 h 489"/>
                      <a:gd name="T6" fmla="*/ 0 w 8"/>
                      <a:gd name="T7" fmla="*/ 0 h 489"/>
                      <a:gd name="T8" fmla="*/ 0 w 8"/>
                      <a:gd name="T9" fmla="*/ 0 h 4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489"/>
                      <a:gd name="T17" fmla="*/ 8 w 8"/>
                      <a:gd name="T18" fmla="*/ 489 h 4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489">
                        <a:moveTo>
                          <a:pt x="0" y="5"/>
                        </a:moveTo>
                        <a:lnTo>
                          <a:pt x="0" y="486"/>
                        </a:lnTo>
                        <a:lnTo>
                          <a:pt x="8" y="489"/>
                        </a:lnTo>
                        <a:lnTo>
                          <a:pt x="8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3" name="Freeform 1531"/>
                  <p:cNvSpPr>
                    <a:spLocks/>
                  </p:cNvSpPr>
                  <p:nvPr/>
                </p:nvSpPr>
                <p:spPr bwMode="auto">
                  <a:xfrm>
                    <a:off x="2716" y="1917"/>
                    <a:ext cx="1" cy="163"/>
                  </a:xfrm>
                  <a:custGeom>
                    <a:avLst/>
                    <a:gdLst>
                      <a:gd name="T0" fmla="*/ 0 w 6"/>
                      <a:gd name="T1" fmla="*/ 0 h 490"/>
                      <a:gd name="T2" fmla="*/ 0 w 6"/>
                      <a:gd name="T3" fmla="*/ 0 h 490"/>
                      <a:gd name="T4" fmla="*/ 0 w 6"/>
                      <a:gd name="T5" fmla="*/ 0 h 490"/>
                      <a:gd name="T6" fmla="*/ 0 w 6"/>
                      <a:gd name="T7" fmla="*/ 0 h 490"/>
                      <a:gd name="T8" fmla="*/ 0 w 6"/>
                      <a:gd name="T9" fmla="*/ 0 h 49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490"/>
                      <a:gd name="T17" fmla="*/ 6 w 6"/>
                      <a:gd name="T18" fmla="*/ 490 h 49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490">
                        <a:moveTo>
                          <a:pt x="0" y="5"/>
                        </a:moveTo>
                        <a:lnTo>
                          <a:pt x="0" y="487"/>
                        </a:lnTo>
                        <a:lnTo>
                          <a:pt x="6" y="490"/>
                        </a:lnTo>
                        <a:lnTo>
                          <a:pt x="6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4" name="Freeform 1532"/>
                  <p:cNvSpPr>
                    <a:spLocks/>
                  </p:cNvSpPr>
                  <p:nvPr/>
                </p:nvSpPr>
                <p:spPr bwMode="auto">
                  <a:xfrm>
                    <a:off x="2702" y="1894"/>
                    <a:ext cx="87" cy="35"/>
                  </a:xfrm>
                  <a:custGeom>
                    <a:avLst/>
                    <a:gdLst>
                      <a:gd name="T0" fmla="*/ 0 w 520"/>
                      <a:gd name="T1" fmla="*/ 0 h 104"/>
                      <a:gd name="T2" fmla="*/ 0 w 520"/>
                      <a:gd name="T3" fmla="*/ 0 h 104"/>
                      <a:gd name="T4" fmla="*/ 0 w 520"/>
                      <a:gd name="T5" fmla="*/ 0 h 104"/>
                      <a:gd name="T6" fmla="*/ 0 w 520"/>
                      <a:gd name="T7" fmla="*/ 0 h 104"/>
                      <a:gd name="T8" fmla="*/ 0 w 520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20"/>
                      <a:gd name="T16" fmla="*/ 0 h 104"/>
                      <a:gd name="T17" fmla="*/ 520 w 520"/>
                      <a:gd name="T18" fmla="*/ 104 h 10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20" h="104">
                        <a:moveTo>
                          <a:pt x="520" y="39"/>
                        </a:moveTo>
                        <a:lnTo>
                          <a:pt x="0" y="0"/>
                        </a:lnTo>
                        <a:lnTo>
                          <a:pt x="0" y="78"/>
                        </a:lnTo>
                        <a:lnTo>
                          <a:pt x="520" y="104"/>
                        </a:lnTo>
                        <a:lnTo>
                          <a:pt x="520" y="39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5" name="Freeform 1533"/>
                  <p:cNvSpPr>
                    <a:spLocks/>
                  </p:cNvSpPr>
                  <p:nvPr/>
                </p:nvSpPr>
                <p:spPr bwMode="auto">
                  <a:xfrm>
                    <a:off x="2659" y="1894"/>
                    <a:ext cx="43" cy="33"/>
                  </a:xfrm>
                  <a:custGeom>
                    <a:avLst/>
                    <a:gdLst>
                      <a:gd name="T0" fmla="*/ 0 w 262"/>
                      <a:gd name="T1" fmla="*/ 0 h 100"/>
                      <a:gd name="T2" fmla="*/ 0 w 262"/>
                      <a:gd name="T3" fmla="*/ 0 h 100"/>
                      <a:gd name="T4" fmla="*/ 0 w 262"/>
                      <a:gd name="T5" fmla="*/ 0 h 100"/>
                      <a:gd name="T6" fmla="*/ 0 w 262"/>
                      <a:gd name="T7" fmla="*/ 0 h 100"/>
                      <a:gd name="T8" fmla="*/ 0 w 262"/>
                      <a:gd name="T9" fmla="*/ 0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2"/>
                      <a:gd name="T16" fmla="*/ 0 h 100"/>
                      <a:gd name="T17" fmla="*/ 262 w 262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2" h="100">
                        <a:moveTo>
                          <a:pt x="0" y="33"/>
                        </a:moveTo>
                        <a:lnTo>
                          <a:pt x="262" y="0"/>
                        </a:lnTo>
                        <a:lnTo>
                          <a:pt x="262" y="78"/>
                        </a:lnTo>
                        <a:lnTo>
                          <a:pt x="0" y="100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6" name="Freeform 1534"/>
                  <p:cNvSpPr>
                    <a:spLocks/>
                  </p:cNvSpPr>
                  <p:nvPr/>
                </p:nvSpPr>
                <p:spPr bwMode="auto">
                  <a:xfrm>
                    <a:off x="2661" y="1985"/>
                    <a:ext cx="125" cy="4"/>
                  </a:xfrm>
                  <a:custGeom>
                    <a:avLst/>
                    <a:gdLst>
                      <a:gd name="T0" fmla="*/ 0 w 749"/>
                      <a:gd name="T1" fmla="*/ 0 h 12"/>
                      <a:gd name="T2" fmla="*/ 0 w 749"/>
                      <a:gd name="T3" fmla="*/ 0 h 12"/>
                      <a:gd name="T4" fmla="*/ 0 w 749"/>
                      <a:gd name="T5" fmla="*/ 0 h 12"/>
                      <a:gd name="T6" fmla="*/ 0 w 749"/>
                      <a:gd name="T7" fmla="*/ 0 h 12"/>
                      <a:gd name="T8" fmla="*/ 0 w 749"/>
                      <a:gd name="T9" fmla="*/ 0 h 1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49"/>
                      <a:gd name="T16" fmla="*/ 0 h 12"/>
                      <a:gd name="T17" fmla="*/ 749 w 749"/>
                      <a:gd name="T18" fmla="*/ 12 h 1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49" h="12">
                        <a:moveTo>
                          <a:pt x="2" y="0"/>
                        </a:moveTo>
                        <a:lnTo>
                          <a:pt x="749" y="0"/>
                        </a:lnTo>
                        <a:lnTo>
                          <a:pt x="749" y="12"/>
                        </a:lnTo>
                        <a:lnTo>
                          <a:pt x="0" y="1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  <p:grpSp>
            <p:nvGrpSpPr>
              <p:cNvPr id="26" name="Group 1541"/>
              <p:cNvGrpSpPr>
                <a:grpSpLocks/>
              </p:cNvGrpSpPr>
              <p:nvPr/>
            </p:nvGrpSpPr>
            <p:grpSpPr bwMode="auto">
              <a:xfrm>
                <a:off x="2380" y="1802"/>
                <a:ext cx="194" cy="307"/>
                <a:chOff x="2380" y="1802"/>
                <a:chExt cx="194" cy="307"/>
              </a:xfrm>
            </p:grpSpPr>
            <p:sp>
              <p:nvSpPr>
                <p:cNvPr id="12839" name="Freeform 1537"/>
                <p:cNvSpPr>
                  <a:spLocks/>
                </p:cNvSpPr>
                <p:nvPr/>
              </p:nvSpPr>
              <p:spPr bwMode="auto">
                <a:xfrm>
                  <a:off x="2483" y="1817"/>
                  <a:ext cx="91" cy="223"/>
                </a:xfrm>
                <a:custGeom>
                  <a:avLst/>
                  <a:gdLst>
                    <a:gd name="T0" fmla="*/ 0 w 550"/>
                    <a:gd name="T1" fmla="*/ 0 h 668"/>
                    <a:gd name="T2" fmla="*/ 0 w 550"/>
                    <a:gd name="T3" fmla="*/ 0 h 668"/>
                    <a:gd name="T4" fmla="*/ 0 w 550"/>
                    <a:gd name="T5" fmla="*/ 0 h 668"/>
                    <a:gd name="T6" fmla="*/ 0 w 550"/>
                    <a:gd name="T7" fmla="*/ 0 h 668"/>
                    <a:gd name="T8" fmla="*/ 0 w 550"/>
                    <a:gd name="T9" fmla="*/ 0 h 668"/>
                    <a:gd name="T10" fmla="*/ 0 w 550"/>
                    <a:gd name="T11" fmla="*/ 0 h 668"/>
                    <a:gd name="T12" fmla="*/ 0 w 550"/>
                    <a:gd name="T13" fmla="*/ 0 h 668"/>
                    <a:gd name="T14" fmla="*/ 0 w 550"/>
                    <a:gd name="T15" fmla="*/ 0 h 668"/>
                    <a:gd name="T16" fmla="*/ 0 w 550"/>
                    <a:gd name="T17" fmla="*/ 0 h 668"/>
                    <a:gd name="T18" fmla="*/ 0 w 550"/>
                    <a:gd name="T19" fmla="*/ 0 h 668"/>
                    <a:gd name="T20" fmla="*/ 0 w 550"/>
                    <a:gd name="T21" fmla="*/ 0 h 668"/>
                    <a:gd name="T22" fmla="*/ 0 w 550"/>
                    <a:gd name="T23" fmla="*/ 0 h 668"/>
                    <a:gd name="T24" fmla="*/ 0 w 550"/>
                    <a:gd name="T25" fmla="*/ 0 h 668"/>
                    <a:gd name="T26" fmla="*/ 0 w 550"/>
                    <a:gd name="T27" fmla="*/ 0 h 668"/>
                    <a:gd name="T28" fmla="*/ 0 w 550"/>
                    <a:gd name="T29" fmla="*/ 0 h 668"/>
                    <a:gd name="T30" fmla="*/ 0 w 550"/>
                    <a:gd name="T31" fmla="*/ 0 h 668"/>
                    <a:gd name="T32" fmla="*/ 0 w 550"/>
                    <a:gd name="T33" fmla="*/ 0 h 668"/>
                    <a:gd name="T34" fmla="*/ 0 w 550"/>
                    <a:gd name="T35" fmla="*/ 0 h 668"/>
                    <a:gd name="T36" fmla="*/ 0 w 550"/>
                    <a:gd name="T37" fmla="*/ 0 h 668"/>
                    <a:gd name="T38" fmla="*/ 0 w 550"/>
                    <a:gd name="T39" fmla="*/ 0 h 668"/>
                    <a:gd name="T40" fmla="*/ 0 w 550"/>
                    <a:gd name="T41" fmla="*/ 0 h 668"/>
                    <a:gd name="T42" fmla="*/ 0 w 550"/>
                    <a:gd name="T43" fmla="*/ 0 h 668"/>
                    <a:gd name="T44" fmla="*/ 0 w 550"/>
                    <a:gd name="T45" fmla="*/ 0 h 668"/>
                    <a:gd name="T46" fmla="*/ 0 w 550"/>
                    <a:gd name="T47" fmla="*/ 0 h 668"/>
                    <a:gd name="T48" fmla="*/ 0 w 550"/>
                    <a:gd name="T49" fmla="*/ 0 h 668"/>
                    <a:gd name="T50" fmla="*/ 0 w 550"/>
                    <a:gd name="T51" fmla="*/ 0 h 668"/>
                    <a:gd name="T52" fmla="*/ 0 w 550"/>
                    <a:gd name="T53" fmla="*/ 0 h 668"/>
                    <a:gd name="T54" fmla="*/ 0 w 550"/>
                    <a:gd name="T55" fmla="*/ 0 h 668"/>
                    <a:gd name="T56" fmla="*/ 0 w 550"/>
                    <a:gd name="T57" fmla="*/ 0 h 668"/>
                    <a:gd name="T58" fmla="*/ 0 w 550"/>
                    <a:gd name="T59" fmla="*/ 0 h 668"/>
                    <a:gd name="T60" fmla="*/ 0 w 550"/>
                    <a:gd name="T61" fmla="*/ 0 h 668"/>
                    <a:gd name="T62" fmla="*/ 0 w 550"/>
                    <a:gd name="T63" fmla="*/ 0 h 668"/>
                    <a:gd name="T64" fmla="*/ 0 w 550"/>
                    <a:gd name="T65" fmla="*/ 0 h 668"/>
                    <a:gd name="T66" fmla="*/ 0 w 550"/>
                    <a:gd name="T67" fmla="*/ 0 h 668"/>
                    <a:gd name="T68" fmla="*/ 0 w 550"/>
                    <a:gd name="T69" fmla="*/ 0 h 668"/>
                    <a:gd name="T70" fmla="*/ 0 w 550"/>
                    <a:gd name="T71" fmla="*/ 0 h 668"/>
                    <a:gd name="T72" fmla="*/ 0 w 550"/>
                    <a:gd name="T73" fmla="*/ 0 h 668"/>
                    <a:gd name="T74" fmla="*/ 0 w 550"/>
                    <a:gd name="T75" fmla="*/ 0 h 668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550"/>
                    <a:gd name="T115" fmla="*/ 0 h 668"/>
                    <a:gd name="T116" fmla="*/ 550 w 550"/>
                    <a:gd name="T117" fmla="*/ 668 h 668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550" h="668">
                      <a:moveTo>
                        <a:pt x="0" y="57"/>
                      </a:moveTo>
                      <a:lnTo>
                        <a:pt x="22" y="42"/>
                      </a:lnTo>
                      <a:lnTo>
                        <a:pt x="41" y="37"/>
                      </a:lnTo>
                      <a:lnTo>
                        <a:pt x="56" y="23"/>
                      </a:lnTo>
                      <a:lnTo>
                        <a:pt x="61" y="4"/>
                      </a:lnTo>
                      <a:lnTo>
                        <a:pt x="81" y="9"/>
                      </a:lnTo>
                      <a:lnTo>
                        <a:pt x="97" y="1"/>
                      </a:lnTo>
                      <a:lnTo>
                        <a:pt x="112" y="13"/>
                      </a:lnTo>
                      <a:lnTo>
                        <a:pt x="120" y="32"/>
                      </a:lnTo>
                      <a:lnTo>
                        <a:pt x="134" y="35"/>
                      </a:lnTo>
                      <a:lnTo>
                        <a:pt x="140" y="15"/>
                      </a:lnTo>
                      <a:lnTo>
                        <a:pt x="153" y="0"/>
                      </a:lnTo>
                      <a:lnTo>
                        <a:pt x="172" y="0"/>
                      </a:lnTo>
                      <a:lnTo>
                        <a:pt x="186" y="12"/>
                      </a:lnTo>
                      <a:lnTo>
                        <a:pt x="194" y="32"/>
                      </a:lnTo>
                      <a:lnTo>
                        <a:pt x="212" y="35"/>
                      </a:lnTo>
                      <a:lnTo>
                        <a:pt x="222" y="20"/>
                      </a:lnTo>
                      <a:lnTo>
                        <a:pt x="241" y="12"/>
                      </a:lnTo>
                      <a:lnTo>
                        <a:pt x="253" y="30"/>
                      </a:lnTo>
                      <a:lnTo>
                        <a:pt x="273" y="32"/>
                      </a:lnTo>
                      <a:lnTo>
                        <a:pt x="279" y="47"/>
                      </a:lnTo>
                      <a:lnTo>
                        <a:pt x="272" y="70"/>
                      </a:lnTo>
                      <a:lnTo>
                        <a:pt x="294" y="71"/>
                      </a:lnTo>
                      <a:lnTo>
                        <a:pt x="315" y="56"/>
                      </a:lnTo>
                      <a:lnTo>
                        <a:pt x="337" y="58"/>
                      </a:lnTo>
                      <a:lnTo>
                        <a:pt x="349" y="81"/>
                      </a:lnTo>
                      <a:lnTo>
                        <a:pt x="357" y="88"/>
                      </a:lnTo>
                      <a:lnTo>
                        <a:pt x="377" y="75"/>
                      </a:lnTo>
                      <a:lnTo>
                        <a:pt x="402" y="84"/>
                      </a:lnTo>
                      <a:lnTo>
                        <a:pt x="419" y="96"/>
                      </a:lnTo>
                      <a:lnTo>
                        <a:pt x="411" y="121"/>
                      </a:lnTo>
                      <a:lnTo>
                        <a:pt x="414" y="135"/>
                      </a:lnTo>
                      <a:lnTo>
                        <a:pt x="430" y="140"/>
                      </a:lnTo>
                      <a:lnTo>
                        <a:pt x="428" y="165"/>
                      </a:lnTo>
                      <a:lnTo>
                        <a:pt x="442" y="180"/>
                      </a:lnTo>
                      <a:lnTo>
                        <a:pt x="462" y="174"/>
                      </a:lnTo>
                      <a:lnTo>
                        <a:pt x="472" y="152"/>
                      </a:lnTo>
                      <a:lnTo>
                        <a:pt x="485" y="155"/>
                      </a:lnTo>
                      <a:lnTo>
                        <a:pt x="488" y="179"/>
                      </a:lnTo>
                      <a:lnTo>
                        <a:pt x="501" y="199"/>
                      </a:lnTo>
                      <a:lnTo>
                        <a:pt x="509" y="225"/>
                      </a:lnTo>
                      <a:lnTo>
                        <a:pt x="504" y="244"/>
                      </a:lnTo>
                      <a:lnTo>
                        <a:pt x="492" y="260"/>
                      </a:lnTo>
                      <a:lnTo>
                        <a:pt x="516" y="259"/>
                      </a:lnTo>
                      <a:lnTo>
                        <a:pt x="527" y="276"/>
                      </a:lnTo>
                      <a:lnTo>
                        <a:pt x="541" y="302"/>
                      </a:lnTo>
                      <a:lnTo>
                        <a:pt x="548" y="334"/>
                      </a:lnTo>
                      <a:lnTo>
                        <a:pt x="547" y="350"/>
                      </a:lnTo>
                      <a:lnTo>
                        <a:pt x="543" y="378"/>
                      </a:lnTo>
                      <a:lnTo>
                        <a:pt x="550" y="410"/>
                      </a:lnTo>
                      <a:lnTo>
                        <a:pt x="534" y="506"/>
                      </a:lnTo>
                      <a:lnTo>
                        <a:pt x="506" y="507"/>
                      </a:lnTo>
                      <a:lnTo>
                        <a:pt x="491" y="543"/>
                      </a:lnTo>
                      <a:lnTo>
                        <a:pt x="463" y="559"/>
                      </a:lnTo>
                      <a:lnTo>
                        <a:pt x="440" y="572"/>
                      </a:lnTo>
                      <a:lnTo>
                        <a:pt x="436" y="598"/>
                      </a:lnTo>
                      <a:lnTo>
                        <a:pt x="401" y="608"/>
                      </a:lnTo>
                      <a:lnTo>
                        <a:pt x="383" y="598"/>
                      </a:lnTo>
                      <a:lnTo>
                        <a:pt x="376" y="596"/>
                      </a:lnTo>
                      <a:lnTo>
                        <a:pt x="361" y="599"/>
                      </a:lnTo>
                      <a:lnTo>
                        <a:pt x="342" y="582"/>
                      </a:lnTo>
                      <a:lnTo>
                        <a:pt x="312" y="588"/>
                      </a:lnTo>
                      <a:lnTo>
                        <a:pt x="264" y="627"/>
                      </a:lnTo>
                      <a:lnTo>
                        <a:pt x="241" y="649"/>
                      </a:lnTo>
                      <a:lnTo>
                        <a:pt x="215" y="668"/>
                      </a:lnTo>
                      <a:lnTo>
                        <a:pt x="198" y="667"/>
                      </a:lnTo>
                      <a:lnTo>
                        <a:pt x="187" y="654"/>
                      </a:lnTo>
                      <a:lnTo>
                        <a:pt x="176" y="646"/>
                      </a:lnTo>
                      <a:lnTo>
                        <a:pt x="156" y="661"/>
                      </a:lnTo>
                      <a:lnTo>
                        <a:pt x="143" y="643"/>
                      </a:lnTo>
                      <a:lnTo>
                        <a:pt x="141" y="617"/>
                      </a:lnTo>
                      <a:lnTo>
                        <a:pt x="92" y="566"/>
                      </a:lnTo>
                      <a:lnTo>
                        <a:pt x="67" y="567"/>
                      </a:lnTo>
                      <a:lnTo>
                        <a:pt x="56" y="551"/>
                      </a:lnTo>
                      <a:lnTo>
                        <a:pt x="26" y="456"/>
                      </a:lnTo>
                      <a:lnTo>
                        <a:pt x="5" y="453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004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0" name="Freeform 1538"/>
                <p:cNvSpPr>
                  <a:spLocks/>
                </p:cNvSpPr>
                <p:nvPr/>
              </p:nvSpPr>
              <p:spPr bwMode="auto">
                <a:xfrm>
                  <a:off x="2380" y="1802"/>
                  <a:ext cx="126" cy="245"/>
                </a:xfrm>
                <a:custGeom>
                  <a:avLst/>
                  <a:gdLst>
                    <a:gd name="T0" fmla="*/ 0 w 754"/>
                    <a:gd name="T1" fmla="*/ 0 h 733"/>
                    <a:gd name="T2" fmla="*/ 0 w 754"/>
                    <a:gd name="T3" fmla="*/ 0 h 733"/>
                    <a:gd name="T4" fmla="*/ 0 w 754"/>
                    <a:gd name="T5" fmla="*/ 0 h 733"/>
                    <a:gd name="T6" fmla="*/ 0 w 754"/>
                    <a:gd name="T7" fmla="*/ 0 h 733"/>
                    <a:gd name="T8" fmla="*/ 0 w 754"/>
                    <a:gd name="T9" fmla="*/ 0 h 733"/>
                    <a:gd name="T10" fmla="*/ 0 w 754"/>
                    <a:gd name="T11" fmla="*/ 0 h 733"/>
                    <a:gd name="T12" fmla="*/ 0 w 754"/>
                    <a:gd name="T13" fmla="*/ 0 h 733"/>
                    <a:gd name="T14" fmla="*/ 0 w 754"/>
                    <a:gd name="T15" fmla="*/ 0 h 733"/>
                    <a:gd name="T16" fmla="*/ 0 w 754"/>
                    <a:gd name="T17" fmla="*/ 0 h 733"/>
                    <a:gd name="T18" fmla="*/ 0 w 754"/>
                    <a:gd name="T19" fmla="*/ 0 h 733"/>
                    <a:gd name="T20" fmla="*/ 0 w 754"/>
                    <a:gd name="T21" fmla="*/ 0 h 733"/>
                    <a:gd name="T22" fmla="*/ 0 w 754"/>
                    <a:gd name="T23" fmla="*/ 0 h 733"/>
                    <a:gd name="T24" fmla="*/ 0 w 754"/>
                    <a:gd name="T25" fmla="*/ 0 h 733"/>
                    <a:gd name="T26" fmla="*/ 0 w 754"/>
                    <a:gd name="T27" fmla="*/ 0 h 733"/>
                    <a:gd name="T28" fmla="*/ 0 w 754"/>
                    <a:gd name="T29" fmla="*/ 0 h 733"/>
                    <a:gd name="T30" fmla="*/ 0 w 754"/>
                    <a:gd name="T31" fmla="*/ 0 h 733"/>
                    <a:gd name="T32" fmla="*/ 0 w 754"/>
                    <a:gd name="T33" fmla="*/ 0 h 733"/>
                    <a:gd name="T34" fmla="*/ 0 w 754"/>
                    <a:gd name="T35" fmla="*/ 0 h 733"/>
                    <a:gd name="T36" fmla="*/ 0 w 754"/>
                    <a:gd name="T37" fmla="*/ 0 h 733"/>
                    <a:gd name="T38" fmla="*/ 0 w 754"/>
                    <a:gd name="T39" fmla="*/ 0 h 733"/>
                    <a:gd name="T40" fmla="*/ 0 w 754"/>
                    <a:gd name="T41" fmla="*/ 0 h 733"/>
                    <a:gd name="T42" fmla="*/ 0 w 754"/>
                    <a:gd name="T43" fmla="*/ 0 h 733"/>
                    <a:gd name="T44" fmla="*/ 0 w 754"/>
                    <a:gd name="T45" fmla="*/ 0 h 733"/>
                    <a:gd name="T46" fmla="*/ 0 w 754"/>
                    <a:gd name="T47" fmla="*/ 0 h 733"/>
                    <a:gd name="T48" fmla="*/ 0 w 754"/>
                    <a:gd name="T49" fmla="*/ 0 h 733"/>
                    <a:gd name="T50" fmla="*/ 0 w 754"/>
                    <a:gd name="T51" fmla="*/ 0 h 733"/>
                    <a:gd name="T52" fmla="*/ 0 w 754"/>
                    <a:gd name="T53" fmla="*/ 0 h 733"/>
                    <a:gd name="T54" fmla="*/ 0 w 754"/>
                    <a:gd name="T55" fmla="*/ 0 h 733"/>
                    <a:gd name="T56" fmla="*/ 0 w 754"/>
                    <a:gd name="T57" fmla="*/ 0 h 733"/>
                    <a:gd name="T58" fmla="*/ 0 w 754"/>
                    <a:gd name="T59" fmla="*/ 0 h 733"/>
                    <a:gd name="T60" fmla="*/ 0 w 754"/>
                    <a:gd name="T61" fmla="*/ 0 h 733"/>
                    <a:gd name="T62" fmla="*/ 0 w 754"/>
                    <a:gd name="T63" fmla="*/ 0 h 733"/>
                    <a:gd name="T64" fmla="*/ 0 w 754"/>
                    <a:gd name="T65" fmla="*/ 0 h 733"/>
                    <a:gd name="T66" fmla="*/ 0 w 754"/>
                    <a:gd name="T67" fmla="*/ 0 h 733"/>
                    <a:gd name="T68" fmla="*/ 0 w 754"/>
                    <a:gd name="T69" fmla="*/ 0 h 733"/>
                    <a:gd name="T70" fmla="*/ 0 w 754"/>
                    <a:gd name="T71" fmla="*/ 0 h 733"/>
                    <a:gd name="T72" fmla="*/ 0 w 754"/>
                    <a:gd name="T73" fmla="*/ 0 h 73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754"/>
                    <a:gd name="T112" fmla="*/ 0 h 733"/>
                    <a:gd name="T113" fmla="*/ 754 w 754"/>
                    <a:gd name="T114" fmla="*/ 733 h 73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754" h="733">
                      <a:moveTo>
                        <a:pt x="490" y="682"/>
                      </a:moveTo>
                      <a:lnTo>
                        <a:pt x="455" y="640"/>
                      </a:lnTo>
                      <a:lnTo>
                        <a:pt x="445" y="618"/>
                      </a:lnTo>
                      <a:lnTo>
                        <a:pt x="409" y="702"/>
                      </a:lnTo>
                      <a:lnTo>
                        <a:pt x="373" y="711"/>
                      </a:lnTo>
                      <a:lnTo>
                        <a:pt x="315" y="712"/>
                      </a:lnTo>
                      <a:lnTo>
                        <a:pt x="290" y="733"/>
                      </a:lnTo>
                      <a:lnTo>
                        <a:pt x="217" y="716"/>
                      </a:lnTo>
                      <a:lnTo>
                        <a:pt x="214" y="656"/>
                      </a:lnTo>
                      <a:lnTo>
                        <a:pt x="197" y="653"/>
                      </a:lnTo>
                      <a:lnTo>
                        <a:pt x="194" y="673"/>
                      </a:lnTo>
                      <a:lnTo>
                        <a:pt x="179" y="662"/>
                      </a:lnTo>
                      <a:lnTo>
                        <a:pt x="153" y="652"/>
                      </a:lnTo>
                      <a:lnTo>
                        <a:pt x="136" y="688"/>
                      </a:lnTo>
                      <a:lnTo>
                        <a:pt x="87" y="636"/>
                      </a:lnTo>
                      <a:lnTo>
                        <a:pt x="59" y="629"/>
                      </a:lnTo>
                      <a:lnTo>
                        <a:pt x="45" y="596"/>
                      </a:lnTo>
                      <a:lnTo>
                        <a:pt x="56" y="565"/>
                      </a:lnTo>
                      <a:lnTo>
                        <a:pt x="36" y="582"/>
                      </a:lnTo>
                      <a:lnTo>
                        <a:pt x="14" y="576"/>
                      </a:lnTo>
                      <a:lnTo>
                        <a:pt x="14" y="549"/>
                      </a:lnTo>
                      <a:lnTo>
                        <a:pt x="0" y="426"/>
                      </a:lnTo>
                      <a:lnTo>
                        <a:pt x="12" y="397"/>
                      </a:lnTo>
                      <a:lnTo>
                        <a:pt x="10" y="370"/>
                      </a:lnTo>
                      <a:lnTo>
                        <a:pt x="27" y="354"/>
                      </a:lnTo>
                      <a:lnTo>
                        <a:pt x="16" y="317"/>
                      </a:lnTo>
                      <a:lnTo>
                        <a:pt x="42" y="253"/>
                      </a:lnTo>
                      <a:lnTo>
                        <a:pt x="59" y="241"/>
                      </a:lnTo>
                      <a:lnTo>
                        <a:pt x="75" y="246"/>
                      </a:lnTo>
                      <a:lnTo>
                        <a:pt x="87" y="224"/>
                      </a:lnTo>
                      <a:lnTo>
                        <a:pt x="88" y="204"/>
                      </a:lnTo>
                      <a:lnTo>
                        <a:pt x="97" y="185"/>
                      </a:lnTo>
                      <a:lnTo>
                        <a:pt x="70" y="175"/>
                      </a:lnTo>
                      <a:lnTo>
                        <a:pt x="75" y="153"/>
                      </a:lnTo>
                      <a:lnTo>
                        <a:pt x="95" y="147"/>
                      </a:lnTo>
                      <a:lnTo>
                        <a:pt x="179" y="131"/>
                      </a:lnTo>
                      <a:lnTo>
                        <a:pt x="224" y="104"/>
                      </a:lnTo>
                      <a:lnTo>
                        <a:pt x="272" y="90"/>
                      </a:lnTo>
                      <a:lnTo>
                        <a:pt x="269" y="65"/>
                      </a:lnTo>
                      <a:lnTo>
                        <a:pt x="328" y="45"/>
                      </a:lnTo>
                      <a:lnTo>
                        <a:pt x="360" y="43"/>
                      </a:lnTo>
                      <a:lnTo>
                        <a:pt x="407" y="58"/>
                      </a:lnTo>
                      <a:lnTo>
                        <a:pt x="409" y="40"/>
                      </a:lnTo>
                      <a:lnTo>
                        <a:pt x="448" y="18"/>
                      </a:lnTo>
                      <a:lnTo>
                        <a:pt x="464" y="17"/>
                      </a:lnTo>
                      <a:lnTo>
                        <a:pt x="483" y="0"/>
                      </a:lnTo>
                      <a:lnTo>
                        <a:pt x="555" y="23"/>
                      </a:lnTo>
                      <a:lnTo>
                        <a:pt x="579" y="24"/>
                      </a:lnTo>
                      <a:lnTo>
                        <a:pt x="623" y="84"/>
                      </a:lnTo>
                      <a:lnTo>
                        <a:pt x="660" y="80"/>
                      </a:lnTo>
                      <a:lnTo>
                        <a:pt x="713" y="182"/>
                      </a:lnTo>
                      <a:lnTo>
                        <a:pt x="739" y="237"/>
                      </a:lnTo>
                      <a:lnTo>
                        <a:pt x="725" y="272"/>
                      </a:lnTo>
                      <a:lnTo>
                        <a:pt x="754" y="317"/>
                      </a:lnTo>
                      <a:lnTo>
                        <a:pt x="745" y="334"/>
                      </a:lnTo>
                      <a:lnTo>
                        <a:pt x="748" y="382"/>
                      </a:lnTo>
                      <a:lnTo>
                        <a:pt x="719" y="422"/>
                      </a:lnTo>
                      <a:lnTo>
                        <a:pt x="705" y="467"/>
                      </a:lnTo>
                      <a:lnTo>
                        <a:pt x="702" y="490"/>
                      </a:lnTo>
                      <a:lnTo>
                        <a:pt x="669" y="513"/>
                      </a:lnTo>
                      <a:lnTo>
                        <a:pt x="708" y="533"/>
                      </a:lnTo>
                      <a:lnTo>
                        <a:pt x="725" y="585"/>
                      </a:lnTo>
                      <a:lnTo>
                        <a:pt x="705" y="590"/>
                      </a:lnTo>
                      <a:lnTo>
                        <a:pt x="667" y="590"/>
                      </a:lnTo>
                      <a:lnTo>
                        <a:pt x="637" y="613"/>
                      </a:lnTo>
                      <a:lnTo>
                        <a:pt x="637" y="639"/>
                      </a:lnTo>
                      <a:lnTo>
                        <a:pt x="648" y="657"/>
                      </a:lnTo>
                      <a:lnTo>
                        <a:pt x="644" y="678"/>
                      </a:lnTo>
                      <a:lnTo>
                        <a:pt x="631" y="692"/>
                      </a:lnTo>
                      <a:lnTo>
                        <a:pt x="611" y="691"/>
                      </a:lnTo>
                      <a:lnTo>
                        <a:pt x="587" y="674"/>
                      </a:lnTo>
                      <a:lnTo>
                        <a:pt x="565" y="667"/>
                      </a:lnTo>
                      <a:lnTo>
                        <a:pt x="530" y="678"/>
                      </a:lnTo>
                      <a:lnTo>
                        <a:pt x="490" y="682"/>
                      </a:lnTo>
                      <a:close/>
                    </a:path>
                  </a:pathLst>
                </a:custGeom>
                <a:solidFill>
                  <a:srgbClr val="002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1" name="Freeform 1539"/>
                <p:cNvSpPr>
                  <a:spLocks/>
                </p:cNvSpPr>
                <p:nvPr/>
              </p:nvSpPr>
              <p:spPr bwMode="auto">
                <a:xfrm>
                  <a:off x="2422" y="1944"/>
                  <a:ext cx="53" cy="165"/>
                </a:xfrm>
                <a:custGeom>
                  <a:avLst/>
                  <a:gdLst>
                    <a:gd name="T0" fmla="*/ 0 w 319"/>
                    <a:gd name="T1" fmla="*/ 0 h 494"/>
                    <a:gd name="T2" fmla="*/ 0 w 319"/>
                    <a:gd name="T3" fmla="*/ 0 h 494"/>
                    <a:gd name="T4" fmla="*/ 0 w 319"/>
                    <a:gd name="T5" fmla="*/ 0 h 494"/>
                    <a:gd name="T6" fmla="*/ 0 w 319"/>
                    <a:gd name="T7" fmla="*/ 0 h 494"/>
                    <a:gd name="T8" fmla="*/ 0 w 319"/>
                    <a:gd name="T9" fmla="*/ 0 h 494"/>
                    <a:gd name="T10" fmla="*/ 0 w 319"/>
                    <a:gd name="T11" fmla="*/ 0 h 494"/>
                    <a:gd name="T12" fmla="*/ 0 w 319"/>
                    <a:gd name="T13" fmla="*/ 0 h 494"/>
                    <a:gd name="T14" fmla="*/ 0 w 319"/>
                    <a:gd name="T15" fmla="*/ 0 h 494"/>
                    <a:gd name="T16" fmla="*/ 0 w 319"/>
                    <a:gd name="T17" fmla="*/ 0 h 494"/>
                    <a:gd name="T18" fmla="*/ 0 w 319"/>
                    <a:gd name="T19" fmla="*/ 0 h 494"/>
                    <a:gd name="T20" fmla="*/ 0 w 319"/>
                    <a:gd name="T21" fmla="*/ 0 h 494"/>
                    <a:gd name="T22" fmla="*/ 0 w 319"/>
                    <a:gd name="T23" fmla="*/ 0 h 494"/>
                    <a:gd name="T24" fmla="*/ 0 w 319"/>
                    <a:gd name="T25" fmla="*/ 0 h 494"/>
                    <a:gd name="T26" fmla="*/ 0 w 319"/>
                    <a:gd name="T27" fmla="*/ 0 h 494"/>
                    <a:gd name="T28" fmla="*/ 0 w 319"/>
                    <a:gd name="T29" fmla="*/ 0 h 494"/>
                    <a:gd name="T30" fmla="*/ 0 w 319"/>
                    <a:gd name="T31" fmla="*/ 0 h 494"/>
                    <a:gd name="T32" fmla="*/ 0 w 319"/>
                    <a:gd name="T33" fmla="*/ 0 h 494"/>
                    <a:gd name="T34" fmla="*/ 0 w 319"/>
                    <a:gd name="T35" fmla="*/ 0 h 494"/>
                    <a:gd name="T36" fmla="*/ 0 w 319"/>
                    <a:gd name="T37" fmla="*/ 0 h 494"/>
                    <a:gd name="T38" fmla="*/ 0 w 319"/>
                    <a:gd name="T39" fmla="*/ 0 h 494"/>
                    <a:gd name="T40" fmla="*/ 0 w 319"/>
                    <a:gd name="T41" fmla="*/ 0 h 494"/>
                    <a:gd name="T42" fmla="*/ 0 w 319"/>
                    <a:gd name="T43" fmla="*/ 0 h 494"/>
                    <a:gd name="T44" fmla="*/ 0 w 319"/>
                    <a:gd name="T45" fmla="*/ 0 h 494"/>
                    <a:gd name="T46" fmla="*/ 0 w 319"/>
                    <a:gd name="T47" fmla="*/ 0 h 494"/>
                    <a:gd name="T48" fmla="*/ 0 w 319"/>
                    <a:gd name="T49" fmla="*/ 0 h 494"/>
                    <a:gd name="T50" fmla="*/ 0 w 319"/>
                    <a:gd name="T51" fmla="*/ 0 h 494"/>
                    <a:gd name="T52" fmla="*/ 0 w 319"/>
                    <a:gd name="T53" fmla="*/ 0 h 494"/>
                    <a:gd name="T54" fmla="*/ 0 w 319"/>
                    <a:gd name="T55" fmla="*/ 0 h 494"/>
                    <a:gd name="T56" fmla="*/ 0 w 319"/>
                    <a:gd name="T57" fmla="*/ 0 h 494"/>
                    <a:gd name="T58" fmla="*/ 0 w 319"/>
                    <a:gd name="T59" fmla="*/ 0 h 494"/>
                    <a:gd name="T60" fmla="*/ 0 w 319"/>
                    <a:gd name="T61" fmla="*/ 0 h 494"/>
                    <a:gd name="T62" fmla="*/ 0 w 319"/>
                    <a:gd name="T63" fmla="*/ 0 h 494"/>
                    <a:gd name="T64" fmla="*/ 0 w 319"/>
                    <a:gd name="T65" fmla="*/ 0 h 494"/>
                    <a:gd name="T66" fmla="*/ 0 w 319"/>
                    <a:gd name="T67" fmla="*/ 0 h 494"/>
                    <a:gd name="T68" fmla="*/ 0 w 319"/>
                    <a:gd name="T69" fmla="*/ 0 h 494"/>
                    <a:gd name="T70" fmla="*/ 0 w 319"/>
                    <a:gd name="T71" fmla="*/ 0 h 494"/>
                    <a:gd name="T72" fmla="*/ 0 w 319"/>
                    <a:gd name="T73" fmla="*/ 0 h 494"/>
                    <a:gd name="T74" fmla="*/ 0 w 319"/>
                    <a:gd name="T75" fmla="*/ 0 h 49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319"/>
                    <a:gd name="T115" fmla="*/ 0 h 494"/>
                    <a:gd name="T116" fmla="*/ 319 w 319"/>
                    <a:gd name="T117" fmla="*/ 494 h 49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319" h="494">
                      <a:moveTo>
                        <a:pt x="150" y="493"/>
                      </a:moveTo>
                      <a:lnTo>
                        <a:pt x="175" y="494"/>
                      </a:lnTo>
                      <a:lnTo>
                        <a:pt x="188" y="494"/>
                      </a:lnTo>
                      <a:lnTo>
                        <a:pt x="186" y="472"/>
                      </a:lnTo>
                      <a:lnTo>
                        <a:pt x="181" y="420"/>
                      </a:lnTo>
                      <a:lnTo>
                        <a:pt x="184" y="366"/>
                      </a:lnTo>
                      <a:lnTo>
                        <a:pt x="175" y="315"/>
                      </a:lnTo>
                      <a:lnTo>
                        <a:pt x="191" y="257"/>
                      </a:lnTo>
                      <a:lnTo>
                        <a:pt x="222" y="213"/>
                      </a:lnTo>
                      <a:lnTo>
                        <a:pt x="258" y="182"/>
                      </a:lnTo>
                      <a:lnTo>
                        <a:pt x="297" y="137"/>
                      </a:lnTo>
                      <a:lnTo>
                        <a:pt x="319" y="115"/>
                      </a:lnTo>
                      <a:lnTo>
                        <a:pt x="298" y="115"/>
                      </a:lnTo>
                      <a:lnTo>
                        <a:pt x="269" y="149"/>
                      </a:lnTo>
                      <a:lnTo>
                        <a:pt x="237" y="183"/>
                      </a:lnTo>
                      <a:lnTo>
                        <a:pt x="211" y="210"/>
                      </a:lnTo>
                      <a:lnTo>
                        <a:pt x="188" y="244"/>
                      </a:lnTo>
                      <a:lnTo>
                        <a:pt x="202" y="198"/>
                      </a:lnTo>
                      <a:lnTo>
                        <a:pt x="206" y="144"/>
                      </a:lnTo>
                      <a:lnTo>
                        <a:pt x="233" y="109"/>
                      </a:lnTo>
                      <a:lnTo>
                        <a:pt x="265" y="74"/>
                      </a:lnTo>
                      <a:lnTo>
                        <a:pt x="249" y="76"/>
                      </a:lnTo>
                      <a:lnTo>
                        <a:pt x="195" y="144"/>
                      </a:lnTo>
                      <a:lnTo>
                        <a:pt x="184" y="218"/>
                      </a:lnTo>
                      <a:lnTo>
                        <a:pt x="158" y="157"/>
                      </a:lnTo>
                      <a:lnTo>
                        <a:pt x="123" y="0"/>
                      </a:lnTo>
                      <a:lnTo>
                        <a:pt x="137" y="103"/>
                      </a:lnTo>
                      <a:lnTo>
                        <a:pt x="170" y="227"/>
                      </a:lnTo>
                      <a:lnTo>
                        <a:pt x="162" y="292"/>
                      </a:lnTo>
                      <a:lnTo>
                        <a:pt x="141" y="239"/>
                      </a:lnTo>
                      <a:lnTo>
                        <a:pt x="104" y="169"/>
                      </a:lnTo>
                      <a:lnTo>
                        <a:pt x="15" y="90"/>
                      </a:lnTo>
                      <a:lnTo>
                        <a:pt x="0" y="87"/>
                      </a:lnTo>
                      <a:lnTo>
                        <a:pt x="99" y="186"/>
                      </a:lnTo>
                      <a:lnTo>
                        <a:pt x="137" y="287"/>
                      </a:lnTo>
                      <a:lnTo>
                        <a:pt x="145" y="360"/>
                      </a:lnTo>
                      <a:lnTo>
                        <a:pt x="143" y="470"/>
                      </a:lnTo>
                      <a:lnTo>
                        <a:pt x="150" y="493"/>
                      </a:lnTo>
                      <a:close/>
                    </a:path>
                  </a:pathLst>
                </a:custGeom>
                <a:solidFill>
                  <a:srgbClr val="603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2" name="Freeform 1540"/>
                <p:cNvSpPr>
                  <a:spLocks/>
                </p:cNvSpPr>
                <p:nvPr/>
              </p:nvSpPr>
              <p:spPr bwMode="auto">
                <a:xfrm>
                  <a:off x="2499" y="1950"/>
                  <a:ext cx="40" cy="145"/>
                </a:xfrm>
                <a:custGeom>
                  <a:avLst/>
                  <a:gdLst>
                    <a:gd name="T0" fmla="*/ 0 w 241"/>
                    <a:gd name="T1" fmla="*/ 0 h 436"/>
                    <a:gd name="T2" fmla="*/ 0 w 241"/>
                    <a:gd name="T3" fmla="*/ 0 h 436"/>
                    <a:gd name="T4" fmla="*/ 0 w 241"/>
                    <a:gd name="T5" fmla="*/ 0 h 436"/>
                    <a:gd name="T6" fmla="*/ 0 w 241"/>
                    <a:gd name="T7" fmla="*/ 0 h 436"/>
                    <a:gd name="T8" fmla="*/ 0 w 241"/>
                    <a:gd name="T9" fmla="*/ 0 h 436"/>
                    <a:gd name="T10" fmla="*/ 0 w 241"/>
                    <a:gd name="T11" fmla="*/ 0 h 436"/>
                    <a:gd name="T12" fmla="*/ 0 w 241"/>
                    <a:gd name="T13" fmla="*/ 0 h 436"/>
                    <a:gd name="T14" fmla="*/ 0 w 241"/>
                    <a:gd name="T15" fmla="*/ 0 h 436"/>
                    <a:gd name="T16" fmla="*/ 0 w 241"/>
                    <a:gd name="T17" fmla="*/ 0 h 436"/>
                    <a:gd name="T18" fmla="*/ 0 w 241"/>
                    <a:gd name="T19" fmla="*/ 0 h 436"/>
                    <a:gd name="T20" fmla="*/ 0 w 241"/>
                    <a:gd name="T21" fmla="*/ 0 h 436"/>
                    <a:gd name="T22" fmla="*/ 0 w 241"/>
                    <a:gd name="T23" fmla="*/ 0 h 436"/>
                    <a:gd name="T24" fmla="*/ 0 w 241"/>
                    <a:gd name="T25" fmla="*/ 0 h 436"/>
                    <a:gd name="T26" fmla="*/ 0 w 241"/>
                    <a:gd name="T27" fmla="*/ 0 h 436"/>
                    <a:gd name="T28" fmla="*/ 0 w 241"/>
                    <a:gd name="T29" fmla="*/ 0 h 436"/>
                    <a:gd name="T30" fmla="*/ 0 w 241"/>
                    <a:gd name="T31" fmla="*/ 0 h 436"/>
                    <a:gd name="T32" fmla="*/ 0 w 241"/>
                    <a:gd name="T33" fmla="*/ 0 h 436"/>
                    <a:gd name="T34" fmla="*/ 0 w 241"/>
                    <a:gd name="T35" fmla="*/ 0 h 436"/>
                    <a:gd name="T36" fmla="*/ 0 w 241"/>
                    <a:gd name="T37" fmla="*/ 0 h 436"/>
                    <a:gd name="T38" fmla="*/ 0 w 241"/>
                    <a:gd name="T39" fmla="*/ 0 h 436"/>
                    <a:gd name="T40" fmla="*/ 0 w 241"/>
                    <a:gd name="T41" fmla="*/ 0 h 436"/>
                    <a:gd name="T42" fmla="*/ 0 w 241"/>
                    <a:gd name="T43" fmla="*/ 0 h 436"/>
                    <a:gd name="T44" fmla="*/ 0 w 241"/>
                    <a:gd name="T45" fmla="*/ 0 h 436"/>
                    <a:gd name="T46" fmla="*/ 0 w 241"/>
                    <a:gd name="T47" fmla="*/ 0 h 436"/>
                    <a:gd name="T48" fmla="*/ 0 w 241"/>
                    <a:gd name="T49" fmla="*/ 0 h 4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41"/>
                    <a:gd name="T76" fmla="*/ 0 h 436"/>
                    <a:gd name="T77" fmla="*/ 241 w 241"/>
                    <a:gd name="T78" fmla="*/ 436 h 4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41" h="436">
                      <a:moveTo>
                        <a:pt x="58" y="435"/>
                      </a:moveTo>
                      <a:lnTo>
                        <a:pt x="94" y="436"/>
                      </a:lnTo>
                      <a:lnTo>
                        <a:pt x="89" y="327"/>
                      </a:lnTo>
                      <a:lnTo>
                        <a:pt x="96" y="229"/>
                      </a:lnTo>
                      <a:lnTo>
                        <a:pt x="117" y="186"/>
                      </a:lnTo>
                      <a:lnTo>
                        <a:pt x="169" y="107"/>
                      </a:lnTo>
                      <a:lnTo>
                        <a:pt x="241" y="66"/>
                      </a:lnTo>
                      <a:lnTo>
                        <a:pt x="218" y="63"/>
                      </a:lnTo>
                      <a:lnTo>
                        <a:pt x="162" y="101"/>
                      </a:lnTo>
                      <a:lnTo>
                        <a:pt x="215" y="36"/>
                      </a:lnTo>
                      <a:lnTo>
                        <a:pt x="204" y="34"/>
                      </a:lnTo>
                      <a:lnTo>
                        <a:pt x="103" y="165"/>
                      </a:lnTo>
                      <a:lnTo>
                        <a:pt x="117" y="114"/>
                      </a:lnTo>
                      <a:lnTo>
                        <a:pt x="134" y="29"/>
                      </a:lnTo>
                      <a:lnTo>
                        <a:pt x="126" y="0"/>
                      </a:lnTo>
                      <a:lnTo>
                        <a:pt x="103" y="117"/>
                      </a:lnTo>
                      <a:lnTo>
                        <a:pt x="87" y="148"/>
                      </a:lnTo>
                      <a:lnTo>
                        <a:pt x="72" y="117"/>
                      </a:lnTo>
                      <a:lnTo>
                        <a:pt x="21" y="79"/>
                      </a:lnTo>
                      <a:lnTo>
                        <a:pt x="0" y="75"/>
                      </a:lnTo>
                      <a:lnTo>
                        <a:pt x="56" y="122"/>
                      </a:lnTo>
                      <a:lnTo>
                        <a:pt x="69" y="198"/>
                      </a:lnTo>
                      <a:lnTo>
                        <a:pt x="53" y="290"/>
                      </a:lnTo>
                      <a:lnTo>
                        <a:pt x="50" y="397"/>
                      </a:lnTo>
                      <a:lnTo>
                        <a:pt x="58" y="435"/>
                      </a:lnTo>
                      <a:close/>
                    </a:path>
                  </a:pathLst>
                </a:custGeom>
                <a:solidFill>
                  <a:srgbClr val="603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</p:grpSp>
      <p:grpSp>
        <p:nvGrpSpPr>
          <p:cNvPr id="27" name="Group 1599"/>
          <p:cNvGrpSpPr>
            <a:grpSpLocks/>
          </p:cNvGrpSpPr>
          <p:nvPr/>
        </p:nvGrpSpPr>
        <p:grpSpPr bwMode="auto">
          <a:xfrm>
            <a:off x="5311775" y="1400175"/>
            <a:ext cx="876300" cy="1500188"/>
            <a:chOff x="3332" y="873"/>
            <a:chExt cx="552" cy="945"/>
          </a:xfrm>
        </p:grpSpPr>
        <p:sp>
          <p:nvSpPr>
            <p:cNvPr id="12773" name="Freeform 1544"/>
            <p:cNvSpPr>
              <a:spLocks/>
            </p:cNvSpPr>
            <p:nvPr/>
          </p:nvSpPr>
          <p:spPr bwMode="auto">
            <a:xfrm>
              <a:off x="3706" y="1347"/>
              <a:ext cx="178" cy="211"/>
            </a:xfrm>
            <a:custGeom>
              <a:avLst/>
              <a:gdLst>
                <a:gd name="T0" fmla="*/ 1 w 355"/>
                <a:gd name="T1" fmla="*/ 1 h 422"/>
                <a:gd name="T2" fmla="*/ 1 w 355"/>
                <a:gd name="T3" fmla="*/ 1 h 422"/>
                <a:gd name="T4" fmla="*/ 1 w 355"/>
                <a:gd name="T5" fmla="*/ 1 h 422"/>
                <a:gd name="T6" fmla="*/ 0 w 355"/>
                <a:gd name="T7" fmla="*/ 1 h 422"/>
                <a:gd name="T8" fmla="*/ 1 w 355"/>
                <a:gd name="T9" fmla="*/ 1 h 422"/>
                <a:gd name="T10" fmla="*/ 1 w 355"/>
                <a:gd name="T11" fmla="*/ 1 h 422"/>
                <a:gd name="T12" fmla="*/ 1 w 355"/>
                <a:gd name="T13" fmla="*/ 1 h 422"/>
                <a:gd name="T14" fmla="*/ 1 w 355"/>
                <a:gd name="T15" fmla="*/ 1 h 422"/>
                <a:gd name="T16" fmla="*/ 1 w 355"/>
                <a:gd name="T17" fmla="*/ 1 h 422"/>
                <a:gd name="T18" fmla="*/ 1 w 355"/>
                <a:gd name="T19" fmla="*/ 1 h 422"/>
                <a:gd name="T20" fmla="*/ 1 w 355"/>
                <a:gd name="T21" fmla="*/ 1 h 422"/>
                <a:gd name="T22" fmla="*/ 1 w 355"/>
                <a:gd name="T23" fmla="*/ 1 h 422"/>
                <a:gd name="T24" fmla="*/ 1 w 355"/>
                <a:gd name="T25" fmla="*/ 1 h 422"/>
                <a:gd name="T26" fmla="*/ 1 w 355"/>
                <a:gd name="T27" fmla="*/ 0 h 422"/>
                <a:gd name="T28" fmla="*/ 1 w 355"/>
                <a:gd name="T29" fmla="*/ 1 h 422"/>
                <a:gd name="T30" fmla="*/ 1 w 355"/>
                <a:gd name="T31" fmla="*/ 1 h 422"/>
                <a:gd name="T32" fmla="*/ 1 w 355"/>
                <a:gd name="T33" fmla="*/ 1 h 422"/>
                <a:gd name="T34" fmla="*/ 1 w 355"/>
                <a:gd name="T35" fmla="*/ 1 h 422"/>
                <a:gd name="T36" fmla="*/ 1 w 355"/>
                <a:gd name="T37" fmla="*/ 1 h 422"/>
                <a:gd name="T38" fmla="*/ 1 w 355"/>
                <a:gd name="T39" fmla="*/ 1 h 422"/>
                <a:gd name="T40" fmla="*/ 1 w 355"/>
                <a:gd name="T41" fmla="*/ 1 h 422"/>
                <a:gd name="T42" fmla="*/ 1 w 355"/>
                <a:gd name="T43" fmla="*/ 1 h 422"/>
                <a:gd name="T44" fmla="*/ 1 w 355"/>
                <a:gd name="T45" fmla="*/ 1 h 422"/>
                <a:gd name="T46" fmla="*/ 1 w 355"/>
                <a:gd name="T47" fmla="*/ 1 h 422"/>
                <a:gd name="T48" fmla="*/ 1 w 355"/>
                <a:gd name="T49" fmla="*/ 1 h 422"/>
                <a:gd name="T50" fmla="*/ 1 w 355"/>
                <a:gd name="T51" fmla="*/ 1 h 422"/>
                <a:gd name="T52" fmla="*/ 1 w 355"/>
                <a:gd name="T53" fmla="*/ 1 h 422"/>
                <a:gd name="T54" fmla="*/ 1 w 355"/>
                <a:gd name="T55" fmla="*/ 1 h 422"/>
                <a:gd name="T56" fmla="*/ 1 w 355"/>
                <a:gd name="T57" fmla="*/ 1 h 422"/>
                <a:gd name="T58" fmla="*/ 1 w 355"/>
                <a:gd name="T59" fmla="*/ 1 h 422"/>
                <a:gd name="T60" fmla="*/ 1 w 355"/>
                <a:gd name="T61" fmla="*/ 1 h 422"/>
                <a:gd name="T62" fmla="*/ 1 w 355"/>
                <a:gd name="T63" fmla="*/ 1 h 422"/>
                <a:gd name="T64" fmla="*/ 1 w 355"/>
                <a:gd name="T65" fmla="*/ 1 h 422"/>
                <a:gd name="T66" fmla="*/ 1 w 355"/>
                <a:gd name="T67" fmla="*/ 1 h 422"/>
                <a:gd name="T68" fmla="*/ 1 w 355"/>
                <a:gd name="T69" fmla="*/ 1 h 422"/>
                <a:gd name="T70" fmla="*/ 1 w 355"/>
                <a:gd name="T71" fmla="*/ 1 h 4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5"/>
                <a:gd name="T109" fmla="*/ 0 h 422"/>
                <a:gd name="T110" fmla="*/ 355 w 355"/>
                <a:gd name="T111" fmla="*/ 422 h 4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5" h="422">
                  <a:moveTo>
                    <a:pt x="94" y="346"/>
                  </a:moveTo>
                  <a:lnTo>
                    <a:pt x="66" y="338"/>
                  </a:lnTo>
                  <a:lnTo>
                    <a:pt x="44" y="322"/>
                  </a:lnTo>
                  <a:lnTo>
                    <a:pt x="27" y="301"/>
                  </a:lnTo>
                  <a:lnTo>
                    <a:pt x="15" y="275"/>
                  </a:lnTo>
                  <a:lnTo>
                    <a:pt x="7" y="245"/>
                  </a:lnTo>
                  <a:lnTo>
                    <a:pt x="2" y="211"/>
                  </a:lnTo>
                  <a:lnTo>
                    <a:pt x="0" y="176"/>
                  </a:lnTo>
                  <a:lnTo>
                    <a:pt x="0" y="141"/>
                  </a:lnTo>
                  <a:lnTo>
                    <a:pt x="3" y="110"/>
                  </a:lnTo>
                  <a:lnTo>
                    <a:pt x="9" y="87"/>
                  </a:lnTo>
                  <a:lnTo>
                    <a:pt x="19" y="72"/>
                  </a:lnTo>
                  <a:lnTo>
                    <a:pt x="30" y="63"/>
                  </a:lnTo>
                  <a:lnTo>
                    <a:pt x="43" y="58"/>
                  </a:lnTo>
                  <a:lnTo>
                    <a:pt x="55" y="57"/>
                  </a:lnTo>
                  <a:lnTo>
                    <a:pt x="66" y="59"/>
                  </a:lnTo>
                  <a:lnTo>
                    <a:pt x="77" y="62"/>
                  </a:lnTo>
                  <a:lnTo>
                    <a:pt x="79" y="55"/>
                  </a:lnTo>
                  <a:lnTo>
                    <a:pt x="82" y="48"/>
                  </a:lnTo>
                  <a:lnTo>
                    <a:pt x="87" y="40"/>
                  </a:lnTo>
                  <a:lnTo>
                    <a:pt x="94" y="31"/>
                  </a:lnTo>
                  <a:lnTo>
                    <a:pt x="102" y="23"/>
                  </a:lnTo>
                  <a:lnTo>
                    <a:pt x="112" y="16"/>
                  </a:lnTo>
                  <a:lnTo>
                    <a:pt x="123" y="10"/>
                  </a:lnTo>
                  <a:lnTo>
                    <a:pt x="134" y="6"/>
                  </a:lnTo>
                  <a:lnTo>
                    <a:pt x="148" y="2"/>
                  </a:lnTo>
                  <a:lnTo>
                    <a:pt x="162" y="0"/>
                  </a:lnTo>
                  <a:lnTo>
                    <a:pt x="179" y="0"/>
                  </a:lnTo>
                  <a:lnTo>
                    <a:pt x="195" y="2"/>
                  </a:lnTo>
                  <a:lnTo>
                    <a:pt x="213" y="8"/>
                  </a:lnTo>
                  <a:lnTo>
                    <a:pt x="230" y="16"/>
                  </a:lnTo>
                  <a:lnTo>
                    <a:pt x="250" y="27"/>
                  </a:lnTo>
                  <a:lnTo>
                    <a:pt x="269" y="42"/>
                  </a:lnTo>
                  <a:lnTo>
                    <a:pt x="285" y="43"/>
                  </a:lnTo>
                  <a:lnTo>
                    <a:pt x="302" y="50"/>
                  </a:lnTo>
                  <a:lnTo>
                    <a:pt x="320" y="64"/>
                  </a:lnTo>
                  <a:lnTo>
                    <a:pt x="335" y="84"/>
                  </a:lnTo>
                  <a:lnTo>
                    <a:pt x="346" y="110"/>
                  </a:lnTo>
                  <a:lnTo>
                    <a:pt x="351" y="141"/>
                  </a:lnTo>
                  <a:lnTo>
                    <a:pt x="347" y="179"/>
                  </a:lnTo>
                  <a:lnTo>
                    <a:pt x="334" y="222"/>
                  </a:lnTo>
                  <a:lnTo>
                    <a:pt x="339" y="232"/>
                  </a:lnTo>
                  <a:lnTo>
                    <a:pt x="344" y="244"/>
                  </a:lnTo>
                  <a:lnTo>
                    <a:pt x="349" y="258"/>
                  </a:lnTo>
                  <a:lnTo>
                    <a:pt x="352" y="275"/>
                  </a:lnTo>
                  <a:lnTo>
                    <a:pt x="355" y="293"/>
                  </a:lnTo>
                  <a:lnTo>
                    <a:pt x="352" y="314"/>
                  </a:lnTo>
                  <a:lnTo>
                    <a:pt x="346" y="338"/>
                  </a:lnTo>
                  <a:lnTo>
                    <a:pt x="336" y="366"/>
                  </a:lnTo>
                  <a:lnTo>
                    <a:pt x="321" y="391"/>
                  </a:lnTo>
                  <a:lnTo>
                    <a:pt x="305" y="408"/>
                  </a:lnTo>
                  <a:lnTo>
                    <a:pt x="289" y="418"/>
                  </a:lnTo>
                  <a:lnTo>
                    <a:pt x="273" y="422"/>
                  </a:lnTo>
                  <a:lnTo>
                    <a:pt x="260" y="420"/>
                  </a:lnTo>
                  <a:lnTo>
                    <a:pt x="248" y="415"/>
                  </a:lnTo>
                  <a:lnTo>
                    <a:pt x="239" y="405"/>
                  </a:lnTo>
                  <a:lnTo>
                    <a:pt x="234" y="395"/>
                  </a:lnTo>
                  <a:lnTo>
                    <a:pt x="224" y="401"/>
                  </a:lnTo>
                  <a:lnTo>
                    <a:pt x="213" y="404"/>
                  </a:lnTo>
                  <a:lnTo>
                    <a:pt x="199" y="405"/>
                  </a:lnTo>
                  <a:lnTo>
                    <a:pt x="185" y="403"/>
                  </a:lnTo>
                  <a:lnTo>
                    <a:pt x="171" y="397"/>
                  </a:lnTo>
                  <a:lnTo>
                    <a:pt x="158" y="389"/>
                  </a:lnTo>
                  <a:lnTo>
                    <a:pt x="146" y="375"/>
                  </a:lnTo>
                  <a:lnTo>
                    <a:pt x="135" y="356"/>
                  </a:lnTo>
                  <a:lnTo>
                    <a:pt x="129" y="356"/>
                  </a:lnTo>
                  <a:lnTo>
                    <a:pt x="123" y="355"/>
                  </a:lnTo>
                  <a:lnTo>
                    <a:pt x="117" y="354"/>
                  </a:lnTo>
                  <a:lnTo>
                    <a:pt x="112" y="353"/>
                  </a:lnTo>
                  <a:lnTo>
                    <a:pt x="107" y="352"/>
                  </a:lnTo>
                  <a:lnTo>
                    <a:pt x="102" y="351"/>
                  </a:lnTo>
                  <a:lnTo>
                    <a:pt x="98" y="348"/>
                  </a:lnTo>
                  <a:lnTo>
                    <a:pt x="94" y="346"/>
                  </a:lnTo>
                  <a:close/>
                </a:path>
              </a:pathLst>
            </a:custGeom>
            <a:solidFill>
              <a:srgbClr val="33BF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4" name="Freeform 1545"/>
            <p:cNvSpPr>
              <a:spLocks/>
            </p:cNvSpPr>
            <p:nvPr/>
          </p:nvSpPr>
          <p:spPr bwMode="auto">
            <a:xfrm>
              <a:off x="3719" y="1426"/>
              <a:ext cx="135" cy="221"/>
            </a:xfrm>
            <a:custGeom>
              <a:avLst/>
              <a:gdLst>
                <a:gd name="T0" fmla="*/ 0 w 272"/>
                <a:gd name="T1" fmla="*/ 1 h 441"/>
                <a:gd name="T2" fmla="*/ 0 w 272"/>
                <a:gd name="T3" fmla="*/ 1 h 441"/>
                <a:gd name="T4" fmla="*/ 0 w 272"/>
                <a:gd name="T5" fmla="*/ 1 h 441"/>
                <a:gd name="T6" fmla="*/ 0 w 272"/>
                <a:gd name="T7" fmla="*/ 1 h 441"/>
                <a:gd name="T8" fmla="*/ 0 w 272"/>
                <a:gd name="T9" fmla="*/ 1 h 441"/>
                <a:gd name="T10" fmla="*/ 0 w 272"/>
                <a:gd name="T11" fmla="*/ 1 h 441"/>
                <a:gd name="T12" fmla="*/ 0 w 272"/>
                <a:gd name="T13" fmla="*/ 1 h 441"/>
                <a:gd name="T14" fmla="*/ 0 w 272"/>
                <a:gd name="T15" fmla="*/ 1 h 441"/>
                <a:gd name="T16" fmla="*/ 0 w 272"/>
                <a:gd name="T17" fmla="*/ 1 h 441"/>
                <a:gd name="T18" fmla="*/ 0 w 272"/>
                <a:gd name="T19" fmla="*/ 1 h 441"/>
                <a:gd name="T20" fmla="*/ 0 w 272"/>
                <a:gd name="T21" fmla="*/ 1 h 441"/>
                <a:gd name="T22" fmla="*/ 0 w 272"/>
                <a:gd name="T23" fmla="*/ 1 h 441"/>
                <a:gd name="T24" fmla="*/ 0 w 272"/>
                <a:gd name="T25" fmla="*/ 1 h 441"/>
                <a:gd name="T26" fmla="*/ 0 w 272"/>
                <a:gd name="T27" fmla="*/ 1 h 441"/>
                <a:gd name="T28" fmla="*/ 0 w 272"/>
                <a:gd name="T29" fmla="*/ 1 h 441"/>
                <a:gd name="T30" fmla="*/ 0 w 272"/>
                <a:gd name="T31" fmla="*/ 1 h 441"/>
                <a:gd name="T32" fmla="*/ 0 w 272"/>
                <a:gd name="T33" fmla="*/ 1 h 441"/>
                <a:gd name="T34" fmla="*/ 0 w 272"/>
                <a:gd name="T35" fmla="*/ 1 h 441"/>
                <a:gd name="T36" fmla="*/ 0 w 272"/>
                <a:gd name="T37" fmla="*/ 1 h 441"/>
                <a:gd name="T38" fmla="*/ 0 w 272"/>
                <a:gd name="T39" fmla="*/ 1 h 441"/>
                <a:gd name="T40" fmla="*/ 0 w 272"/>
                <a:gd name="T41" fmla="*/ 1 h 441"/>
                <a:gd name="T42" fmla="*/ 0 w 272"/>
                <a:gd name="T43" fmla="*/ 1 h 441"/>
                <a:gd name="T44" fmla="*/ 0 w 272"/>
                <a:gd name="T45" fmla="*/ 1 h 441"/>
                <a:gd name="T46" fmla="*/ 0 w 272"/>
                <a:gd name="T47" fmla="*/ 1 h 441"/>
                <a:gd name="T48" fmla="*/ 0 w 272"/>
                <a:gd name="T49" fmla="*/ 1 h 441"/>
                <a:gd name="T50" fmla="*/ 0 w 272"/>
                <a:gd name="T51" fmla="*/ 1 h 441"/>
                <a:gd name="T52" fmla="*/ 0 w 272"/>
                <a:gd name="T53" fmla="*/ 1 h 441"/>
                <a:gd name="T54" fmla="*/ 0 w 272"/>
                <a:gd name="T55" fmla="*/ 1 h 441"/>
                <a:gd name="T56" fmla="*/ 0 w 272"/>
                <a:gd name="T57" fmla="*/ 1 h 441"/>
                <a:gd name="T58" fmla="*/ 0 w 272"/>
                <a:gd name="T59" fmla="*/ 1 h 441"/>
                <a:gd name="T60" fmla="*/ 0 w 272"/>
                <a:gd name="T61" fmla="*/ 1 h 441"/>
                <a:gd name="T62" fmla="*/ 0 w 272"/>
                <a:gd name="T63" fmla="*/ 1 h 441"/>
                <a:gd name="T64" fmla="*/ 0 w 272"/>
                <a:gd name="T65" fmla="*/ 1 h 441"/>
                <a:gd name="T66" fmla="*/ 0 w 272"/>
                <a:gd name="T67" fmla="*/ 1 h 441"/>
                <a:gd name="T68" fmla="*/ 0 w 272"/>
                <a:gd name="T69" fmla="*/ 1 h 441"/>
                <a:gd name="T70" fmla="*/ 0 w 272"/>
                <a:gd name="T71" fmla="*/ 1 h 441"/>
                <a:gd name="T72" fmla="*/ 0 w 272"/>
                <a:gd name="T73" fmla="*/ 1 h 441"/>
                <a:gd name="T74" fmla="*/ 0 w 272"/>
                <a:gd name="T75" fmla="*/ 1 h 441"/>
                <a:gd name="T76" fmla="*/ 0 w 272"/>
                <a:gd name="T77" fmla="*/ 1 h 441"/>
                <a:gd name="T78" fmla="*/ 0 w 272"/>
                <a:gd name="T79" fmla="*/ 1 h 441"/>
                <a:gd name="T80" fmla="*/ 0 w 272"/>
                <a:gd name="T81" fmla="*/ 1 h 441"/>
                <a:gd name="T82" fmla="*/ 0 w 272"/>
                <a:gd name="T83" fmla="*/ 1 h 4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72"/>
                <a:gd name="T127" fmla="*/ 0 h 441"/>
                <a:gd name="T128" fmla="*/ 272 w 272"/>
                <a:gd name="T129" fmla="*/ 441 h 4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72" h="441">
                  <a:moveTo>
                    <a:pt x="0" y="33"/>
                  </a:moveTo>
                  <a:lnTo>
                    <a:pt x="3" y="48"/>
                  </a:lnTo>
                  <a:lnTo>
                    <a:pt x="9" y="85"/>
                  </a:lnTo>
                  <a:lnTo>
                    <a:pt x="15" y="127"/>
                  </a:lnTo>
                  <a:lnTo>
                    <a:pt x="19" y="159"/>
                  </a:lnTo>
                  <a:lnTo>
                    <a:pt x="18" y="196"/>
                  </a:lnTo>
                  <a:lnTo>
                    <a:pt x="13" y="253"/>
                  </a:lnTo>
                  <a:lnTo>
                    <a:pt x="10" y="307"/>
                  </a:lnTo>
                  <a:lnTo>
                    <a:pt x="10" y="339"/>
                  </a:lnTo>
                  <a:lnTo>
                    <a:pt x="11" y="356"/>
                  </a:lnTo>
                  <a:lnTo>
                    <a:pt x="9" y="380"/>
                  </a:lnTo>
                  <a:lnTo>
                    <a:pt x="4" y="402"/>
                  </a:lnTo>
                  <a:lnTo>
                    <a:pt x="0" y="415"/>
                  </a:lnTo>
                  <a:lnTo>
                    <a:pt x="11" y="417"/>
                  </a:lnTo>
                  <a:lnTo>
                    <a:pt x="25" y="420"/>
                  </a:lnTo>
                  <a:lnTo>
                    <a:pt x="41" y="423"/>
                  </a:lnTo>
                  <a:lnTo>
                    <a:pt x="60" y="427"/>
                  </a:lnTo>
                  <a:lnTo>
                    <a:pt x="77" y="431"/>
                  </a:lnTo>
                  <a:lnTo>
                    <a:pt x="93" y="435"/>
                  </a:lnTo>
                  <a:lnTo>
                    <a:pt x="105" y="438"/>
                  </a:lnTo>
                  <a:lnTo>
                    <a:pt x="113" y="441"/>
                  </a:lnTo>
                  <a:lnTo>
                    <a:pt x="121" y="429"/>
                  </a:lnTo>
                  <a:lnTo>
                    <a:pt x="126" y="411"/>
                  </a:lnTo>
                  <a:lnTo>
                    <a:pt x="128" y="393"/>
                  </a:lnTo>
                  <a:lnTo>
                    <a:pt x="129" y="374"/>
                  </a:lnTo>
                  <a:lnTo>
                    <a:pt x="130" y="344"/>
                  </a:lnTo>
                  <a:lnTo>
                    <a:pt x="135" y="298"/>
                  </a:lnTo>
                  <a:lnTo>
                    <a:pt x="143" y="250"/>
                  </a:lnTo>
                  <a:lnTo>
                    <a:pt x="158" y="217"/>
                  </a:lnTo>
                  <a:lnTo>
                    <a:pt x="169" y="206"/>
                  </a:lnTo>
                  <a:lnTo>
                    <a:pt x="183" y="190"/>
                  </a:lnTo>
                  <a:lnTo>
                    <a:pt x="200" y="175"/>
                  </a:lnTo>
                  <a:lnTo>
                    <a:pt x="217" y="159"/>
                  </a:lnTo>
                  <a:lnTo>
                    <a:pt x="234" y="144"/>
                  </a:lnTo>
                  <a:lnTo>
                    <a:pt x="250" y="130"/>
                  </a:lnTo>
                  <a:lnTo>
                    <a:pt x="263" y="118"/>
                  </a:lnTo>
                  <a:lnTo>
                    <a:pt x="272" y="110"/>
                  </a:lnTo>
                  <a:lnTo>
                    <a:pt x="271" y="99"/>
                  </a:lnTo>
                  <a:lnTo>
                    <a:pt x="267" y="87"/>
                  </a:lnTo>
                  <a:lnTo>
                    <a:pt x="263" y="76"/>
                  </a:lnTo>
                  <a:lnTo>
                    <a:pt x="256" y="64"/>
                  </a:lnTo>
                  <a:lnTo>
                    <a:pt x="251" y="54"/>
                  </a:lnTo>
                  <a:lnTo>
                    <a:pt x="245" y="43"/>
                  </a:lnTo>
                  <a:lnTo>
                    <a:pt x="239" y="35"/>
                  </a:lnTo>
                  <a:lnTo>
                    <a:pt x="235" y="29"/>
                  </a:lnTo>
                  <a:lnTo>
                    <a:pt x="227" y="18"/>
                  </a:lnTo>
                  <a:lnTo>
                    <a:pt x="220" y="9"/>
                  </a:lnTo>
                  <a:lnTo>
                    <a:pt x="216" y="2"/>
                  </a:lnTo>
                  <a:lnTo>
                    <a:pt x="215" y="0"/>
                  </a:lnTo>
                  <a:lnTo>
                    <a:pt x="208" y="17"/>
                  </a:lnTo>
                  <a:lnTo>
                    <a:pt x="204" y="34"/>
                  </a:lnTo>
                  <a:lnTo>
                    <a:pt x="200" y="48"/>
                  </a:lnTo>
                  <a:lnTo>
                    <a:pt x="194" y="59"/>
                  </a:lnTo>
                  <a:lnTo>
                    <a:pt x="188" y="68"/>
                  </a:lnTo>
                  <a:lnTo>
                    <a:pt x="175" y="80"/>
                  </a:lnTo>
                  <a:lnTo>
                    <a:pt x="160" y="97"/>
                  </a:lnTo>
                  <a:lnTo>
                    <a:pt x="142" y="114"/>
                  </a:lnTo>
                  <a:lnTo>
                    <a:pt x="125" y="132"/>
                  </a:lnTo>
                  <a:lnTo>
                    <a:pt x="108" y="145"/>
                  </a:lnTo>
                  <a:lnTo>
                    <a:pt x="95" y="153"/>
                  </a:lnTo>
                  <a:lnTo>
                    <a:pt x="87" y="153"/>
                  </a:lnTo>
                  <a:lnTo>
                    <a:pt x="85" y="114"/>
                  </a:lnTo>
                  <a:lnTo>
                    <a:pt x="85" y="73"/>
                  </a:lnTo>
                  <a:lnTo>
                    <a:pt x="85" y="43"/>
                  </a:lnTo>
                  <a:lnTo>
                    <a:pt x="85" y="30"/>
                  </a:lnTo>
                  <a:lnTo>
                    <a:pt x="81" y="29"/>
                  </a:lnTo>
                  <a:lnTo>
                    <a:pt x="72" y="27"/>
                  </a:lnTo>
                  <a:lnTo>
                    <a:pt x="62" y="27"/>
                  </a:lnTo>
                  <a:lnTo>
                    <a:pt x="56" y="30"/>
                  </a:lnTo>
                  <a:lnTo>
                    <a:pt x="55" y="44"/>
                  </a:lnTo>
                  <a:lnTo>
                    <a:pt x="56" y="66"/>
                  </a:lnTo>
                  <a:lnTo>
                    <a:pt x="57" y="89"/>
                  </a:lnTo>
                  <a:lnTo>
                    <a:pt x="55" y="101"/>
                  </a:lnTo>
                  <a:lnTo>
                    <a:pt x="51" y="98"/>
                  </a:lnTo>
                  <a:lnTo>
                    <a:pt x="46" y="83"/>
                  </a:lnTo>
                  <a:lnTo>
                    <a:pt x="41" y="61"/>
                  </a:lnTo>
                  <a:lnTo>
                    <a:pt x="36" y="41"/>
                  </a:lnTo>
                  <a:lnTo>
                    <a:pt x="33" y="34"/>
                  </a:lnTo>
                  <a:lnTo>
                    <a:pt x="29" y="29"/>
                  </a:lnTo>
                  <a:lnTo>
                    <a:pt x="24" y="25"/>
                  </a:lnTo>
                  <a:lnTo>
                    <a:pt x="19" y="24"/>
                  </a:lnTo>
                  <a:lnTo>
                    <a:pt x="14" y="24"/>
                  </a:lnTo>
                  <a:lnTo>
                    <a:pt x="9" y="27"/>
                  </a:lnTo>
                  <a:lnTo>
                    <a:pt x="4" y="29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7226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5" name="Freeform 1546"/>
            <p:cNvSpPr>
              <a:spLocks/>
            </p:cNvSpPr>
            <p:nvPr/>
          </p:nvSpPr>
          <p:spPr bwMode="auto">
            <a:xfrm>
              <a:off x="3332" y="1388"/>
              <a:ext cx="194" cy="216"/>
            </a:xfrm>
            <a:custGeom>
              <a:avLst/>
              <a:gdLst>
                <a:gd name="T0" fmla="*/ 0 w 389"/>
                <a:gd name="T1" fmla="*/ 1 h 431"/>
                <a:gd name="T2" fmla="*/ 0 w 389"/>
                <a:gd name="T3" fmla="*/ 1 h 431"/>
                <a:gd name="T4" fmla="*/ 0 w 389"/>
                <a:gd name="T5" fmla="*/ 1 h 431"/>
                <a:gd name="T6" fmla="*/ 0 w 389"/>
                <a:gd name="T7" fmla="*/ 1 h 431"/>
                <a:gd name="T8" fmla="*/ 0 w 389"/>
                <a:gd name="T9" fmla="*/ 1 h 431"/>
                <a:gd name="T10" fmla="*/ 0 w 389"/>
                <a:gd name="T11" fmla="*/ 1 h 431"/>
                <a:gd name="T12" fmla="*/ 0 w 389"/>
                <a:gd name="T13" fmla="*/ 1 h 431"/>
                <a:gd name="T14" fmla="*/ 0 w 389"/>
                <a:gd name="T15" fmla="*/ 1 h 431"/>
                <a:gd name="T16" fmla="*/ 0 w 389"/>
                <a:gd name="T17" fmla="*/ 1 h 431"/>
                <a:gd name="T18" fmla="*/ 0 w 389"/>
                <a:gd name="T19" fmla="*/ 1 h 431"/>
                <a:gd name="T20" fmla="*/ 0 w 389"/>
                <a:gd name="T21" fmla="*/ 1 h 431"/>
                <a:gd name="T22" fmla="*/ 0 w 389"/>
                <a:gd name="T23" fmla="*/ 1 h 431"/>
                <a:gd name="T24" fmla="*/ 0 w 389"/>
                <a:gd name="T25" fmla="*/ 1 h 431"/>
                <a:gd name="T26" fmla="*/ 0 w 389"/>
                <a:gd name="T27" fmla="*/ 1 h 431"/>
                <a:gd name="T28" fmla="*/ 0 w 389"/>
                <a:gd name="T29" fmla="*/ 1 h 431"/>
                <a:gd name="T30" fmla="*/ 0 w 389"/>
                <a:gd name="T31" fmla="*/ 1 h 431"/>
                <a:gd name="T32" fmla="*/ 0 w 389"/>
                <a:gd name="T33" fmla="*/ 1 h 431"/>
                <a:gd name="T34" fmla="*/ 0 w 389"/>
                <a:gd name="T35" fmla="*/ 1 h 431"/>
                <a:gd name="T36" fmla="*/ 0 w 389"/>
                <a:gd name="T37" fmla="*/ 1 h 431"/>
                <a:gd name="T38" fmla="*/ 0 w 389"/>
                <a:gd name="T39" fmla="*/ 1 h 431"/>
                <a:gd name="T40" fmla="*/ 0 w 389"/>
                <a:gd name="T41" fmla="*/ 1 h 431"/>
                <a:gd name="T42" fmla="*/ 0 w 389"/>
                <a:gd name="T43" fmla="*/ 1 h 431"/>
                <a:gd name="T44" fmla="*/ 0 w 389"/>
                <a:gd name="T45" fmla="*/ 1 h 431"/>
                <a:gd name="T46" fmla="*/ 0 w 389"/>
                <a:gd name="T47" fmla="*/ 1 h 431"/>
                <a:gd name="T48" fmla="*/ 0 w 389"/>
                <a:gd name="T49" fmla="*/ 1 h 431"/>
                <a:gd name="T50" fmla="*/ 0 w 389"/>
                <a:gd name="T51" fmla="*/ 1 h 431"/>
                <a:gd name="T52" fmla="*/ 0 w 389"/>
                <a:gd name="T53" fmla="*/ 1 h 431"/>
                <a:gd name="T54" fmla="*/ 0 w 389"/>
                <a:gd name="T55" fmla="*/ 1 h 431"/>
                <a:gd name="T56" fmla="*/ 0 w 389"/>
                <a:gd name="T57" fmla="*/ 1 h 431"/>
                <a:gd name="T58" fmla="*/ 0 w 389"/>
                <a:gd name="T59" fmla="*/ 1 h 431"/>
                <a:gd name="T60" fmla="*/ 0 w 389"/>
                <a:gd name="T61" fmla="*/ 1 h 431"/>
                <a:gd name="T62" fmla="*/ 0 w 389"/>
                <a:gd name="T63" fmla="*/ 1 h 431"/>
                <a:gd name="T64" fmla="*/ 0 w 389"/>
                <a:gd name="T65" fmla="*/ 1 h 431"/>
                <a:gd name="T66" fmla="*/ 0 w 389"/>
                <a:gd name="T67" fmla="*/ 1 h 4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9"/>
                <a:gd name="T103" fmla="*/ 0 h 431"/>
                <a:gd name="T104" fmla="*/ 389 w 389"/>
                <a:gd name="T105" fmla="*/ 431 h 43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9" h="431">
                  <a:moveTo>
                    <a:pt x="236" y="17"/>
                  </a:moveTo>
                  <a:lnTo>
                    <a:pt x="225" y="11"/>
                  </a:lnTo>
                  <a:lnTo>
                    <a:pt x="208" y="6"/>
                  </a:lnTo>
                  <a:lnTo>
                    <a:pt x="186" y="1"/>
                  </a:lnTo>
                  <a:lnTo>
                    <a:pt x="162" y="0"/>
                  </a:lnTo>
                  <a:lnTo>
                    <a:pt x="139" y="7"/>
                  </a:lnTo>
                  <a:lnTo>
                    <a:pt x="117" y="22"/>
                  </a:lnTo>
                  <a:lnTo>
                    <a:pt x="99" y="50"/>
                  </a:lnTo>
                  <a:lnTo>
                    <a:pt x="86" y="92"/>
                  </a:lnTo>
                  <a:lnTo>
                    <a:pt x="74" y="93"/>
                  </a:lnTo>
                  <a:lnTo>
                    <a:pt x="59" y="99"/>
                  </a:lnTo>
                  <a:lnTo>
                    <a:pt x="44" y="107"/>
                  </a:lnTo>
                  <a:lnTo>
                    <a:pt x="29" y="120"/>
                  </a:lnTo>
                  <a:lnTo>
                    <a:pt x="15" y="138"/>
                  </a:lnTo>
                  <a:lnTo>
                    <a:pt x="5" y="159"/>
                  </a:lnTo>
                  <a:lnTo>
                    <a:pt x="0" y="185"/>
                  </a:lnTo>
                  <a:lnTo>
                    <a:pt x="2" y="216"/>
                  </a:lnTo>
                  <a:lnTo>
                    <a:pt x="7" y="231"/>
                  </a:lnTo>
                  <a:lnTo>
                    <a:pt x="14" y="243"/>
                  </a:lnTo>
                  <a:lnTo>
                    <a:pt x="24" y="251"/>
                  </a:lnTo>
                  <a:lnTo>
                    <a:pt x="36" y="258"/>
                  </a:lnTo>
                  <a:lnTo>
                    <a:pt x="46" y="262"/>
                  </a:lnTo>
                  <a:lnTo>
                    <a:pt x="56" y="264"/>
                  </a:lnTo>
                  <a:lnTo>
                    <a:pt x="65" y="264"/>
                  </a:lnTo>
                  <a:lnTo>
                    <a:pt x="70" y="263"/>
                  </a:lnTo>
                  <a:lnTo>
                    <a:pt x="59" y="271"/>
                  </a:lnTo>
                  <a:lnTo>
                    <a:pt x="50" y="282"/>
                  </a:lnTo>
                  <a:lnTo>
                    <a:pt x="42" y="293"/>
                  </a:lnTo>
                  <a:lnTo>
                    <a:pt x="35" y="305"/>
                  </a:lnTo>
                  <a:lnTo>
                    <a:pt x="29" y="318"/>
                  </a:lnTo>
                  <a:lnTo>
                    <a:pt x="23" y="329"/>
                  </a:lnTo>
                  <a:lnTo>
                    <a:pt x="20" y="340"/>
                  </a:lnTo>
                  <a:lnTo>
                    <a:pt x="18" y="351"/>
                  </a:lnTo>
                  <a:lnTo>
                    <a:pt x="19" y="361"/>
                  </a:lnTo>
                  <a:lnTo>
                    <a:pt x="22" y="375"/>
                  </a:lnTo>
                  <a:lnTo>
                    <a:pt x="30" y="389"/>
                  </a:lnTo>
                  <a:lnTo>
                    <a:pt x="39" y="404"/>
                  </a:lnTo>
                  <a:lnTo>
                    <a:pt x="50" y="417"/>
                  </a:lnTo>
                  <a:lnTo>
                    <a:pt x="65" y="427"/>
                  </a:lnTo>
                  <a:lnTo>
                    <a:pt x="82" y="431"/>
                  </a:lnTo>
                  <a:lnTo>
                    <a:pt x="101" y="431"/>
                  </a:lnTo>
                  <a:lnTo>
                    <a:pt x="122" y="427"/>
                  </a:lnTo>
                  <a:lnTo>
                    <a:pt x="145" y="418"/>
                  </a:lnTo>
                  <a:lnTo>
                    <a:pt x="169" y="409"/>
                  </a:lnTo>
                  <a:lnTo>
                    <a:pt x="193" y="397"/>
                  </a:lnTo>
                  <a:lnTo>
                    <a:pt x="215" y="384"/>
                  </a:lnTo>
                  <a:lnTo>
                    <a:pt x="235" y="372"/>
                  </a:lnTo>
                  <a:lnTo>
                    <a:pt x="251" y="356"/>
                  </a:lnTo>
                  <a:lnTo>
                    <a:pt x="263" y="342"/>
                  </a:lnTo>
                  <a:lnTo>
                    <a:pt x="274" y="340"/>
                  </a:lnTo>
                  <a:lnTo>
                    <a:pt x="288" y="337"/>
                  </a:lnTo>
                  <a:lnTo>
                    <a:pt x="304" y="332"/>
                  </a:lnTo>
                  <a:lnTo>
                    <a:pt x="321" y="326"/>
                  </a:lnTo>
                  <a:lnTo>
                    <a:pt x="337" y="320"/>
                  </a:lnTo>
                  <a:lnTo>
                    <a:pt x="353" y="312"/>
                  </a:lnTo>
                  <a:lnTo>
                    <a:pt x="365" y="304"/>
                  </a:lnTo>
                  <a:lnTo>
                    <a:pt x="374" y="293"/>
                  </a:lnTo>
                  <a:lnTo>
                    <a:pt x="384" y="264"/>
                  </a:lnTo>
                  <a:lnTo>
                    <a:pt x="389" y="223"/>
                  </a:lnTo>
                  <a:lnTo>
                    <a:pt x="388" y="185"/>
                  </a:lnTo>
                  <a:lnTo>
                    <a:pt x="380" y="161"/>
                  </a:lnTo>
                  <a:lnTo>
                    <a:pt x="378" y="140"/>
                  </a:lnTo>
                  <a:lnTo>
                    <a:pt x="373" y="112"/>
                  </a:lnTo>
                  <a:lnTo>
                    <a:pt x="364" y="82"/>
                  </a:lnTo>
                  <a:lnTo>
                    <a:pt x="351" y="54"/>
                  </a:lnTo>
                  <a:lnTo>
                    <a:pt x="331" y="29"/>
                  </a:lnTo>
                  <a:lnTo>
                    <a:pt x="306" y="13"/>
                  </a:lnTo>
                  <a:lnTo>
                    <a:pt x="274" y="8"/>
                  </a:lnTo>
                  <a:lnTo>
                    <a:pt x="236" y="17"/>
                  </a:lnTo>
                  <a:close/>
                </a:path>
              </a:pathLst>
            </a:custGeom>
            <a:solidFill>
              <a:srgbClr val="33BF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6" name="Freeform 1547"/>
            <p:cNvSpPr>
              <a:spLocks/>
            </p:cNvSpPr>
            <p:nvPr/>
          </p:nvSpPr>
          <p:spPr bwMode="auto">
            <a:xfrm>
              <a:off x="3385" y="1459"/>
              <a:ext cx="112" cy="207"/>
            </a:xfrm>
            <a:custGeom>
              <a:avLst/>
              <a:gdLst>
                <a:gd name="T0" fmla="*/ 0 w 225"/>
                <a:gd name="T1" fmla="*/ 1 h 414"/>
                <a:gd name="T2" fmla="*/ 0 w 225"/>
                <a:gd name="T3" fmla="*/ 1 h 414"/>
                <a:gd name="T4" fmla="*/ 0 w 225"/>
                <a:gd name="T5" fmla="*/ 1 h 414"/>
                <a:gd name="T6" fmla="*/ 0 w 225"/>
                <a:gd name="T7" fmla="*/ 1 h 414"/>
                <a:gd name="T8" fmla="*/ 0 w 225"/>
                <a:gd name="T9" fmla="*/ 1 h 414"/>
                <a:gd name="T10" fmla="*/ 0 w 225"/>
                <a:gd name="T11" fmla="*/ 1 h 414"/>
                <a:gd name="T12" fmla="*/ 0 w 225"/>
                <a:gd name="T13" fmla="*/ 1 h 414"/>
                <a:gd name="T14" fmla="*/ 0 w 225"/>
                <a:gd name="T15" fmla="*/ 1 h 414"/>
                <a:gd name="T16" fmla="*/ 0 w 225"/>
                <a:gd name="T17" fmla="*/ 1 h 414"/>
                <a:gd name="T18" fmla="*/ 0 w 225"/>
                <a:gd name="T19" fmla="*/ 1 h 414"/>
                <a:gd name="T20" fmla="*/ 0 w 225"/>
                <a:gd name="T21" fmla="*/ 1 h 414"/>
                <a:gd name="T22" fmla="*/ 0 w 225"/>
                <a:gd name="T23" fmla="*/ 1 h 414"/>
                <a:gd name="T24" fmla="*/ 0 w 225"/>
                <a:gd name="T25" fmla="*/ 1 h 414"/>
                <a:gd name="T26" fmla="*/ 0 w 225"/>
                <a:gd name="T27" fmla="*/ 1 h 414"/>
                <a:gd name="T28" fmla="*/ 0 w 225"/>
                <a:gd name="T29" fmla="*/ 1 h 414"/>
                <a:gd name="T30" fmla="*/ 0 w 225"/>
                <a:gd name="T31" fmla="*/ 1 h 414"/>
                <a:gd name="T32" fmla="*/ 0 w 225"/>
                <a:gd name="T33" fmla="*/ 1 h 414"/>
                <a:gd name="T34" fmla="*/ 0 w 225"/>
                <a:gd name="T35" fmla="*/ 1 h 414"/>
                <a:gd name="T36" fmla="*/ 0 w 225"/>
                <a:gd name="T37" fmla="*/ 1 h 414"/>
                <a:gd name="T38" fmla="*/ 0 w 225"/>
                <a:gd name="T39" fmla="*/ 1 h 414"/>
                <a:gd name="T40" fmla="*/ 0 w 225"/>
                <a:gd name="T41" fmla="*/ 1 h 414"/>
                <a:gd name="T42" fmla="*/ 0 w 225"/>
                <a:gd name="T43" fmla="*/ 1 h 414"/>
                <a:gd name="T44" fmla="*/ 0 w 225"/>
                <a:gd name="T45" fmla="*/ 1 h 414"/>
                <a:gd name="T46" fmla="*/ 0 w 225"/>
                <a:gd name="T47" fmla="*/ 1 h 414"/>
                <a:gd name="T48" fmla="*/ 0 w 225"/>
                <a:gd name="T49" fmla="*/ 1 h 414"/>
                <a:gd name="T50" fmla="*/ 0 w 225"/>
                <a:gd name="T51" fmla="*/ 1 h 414"/>
                <a:gd name="T52" fmla="*/ 0 w 225"/>
                <a:gd name="T53" fmla="*/ 1 h 414"/>
                <a:gd name="T54" fmla="*/ 0 w 225"/>
                <a:gd name="T55" fmla="*/ 1 h 414"/>
                <a:gd name="T56" fmla="*/ 0 w 225"/>
                <a:gd name="T57" fmla="*/ 1 h 414"/>
                <a:gd name="T58" fmla="*/ 0 w 225"/>
                <a:gd name="T59" fmla="*/ 1 h 414"/>
                <a:gd name="T60" fmla="*/ 0 w 225"/>
                <a:gd name="T61" fmla="*/ 1 h 414"/>
                <a:gd name="T62" fmla="*/ 0 w 225"/>
                <a:gd name="T63" fmla="*/ 1 h 414"/>
                <a:gd name="T64" fmla="*/ 0 w 225"/>
                <a:gd name="T65" fmla="*/ 1 h 414"/>
                <a:gd name="T66" fmla="*/ 0 w 225"/>
                <a:gd name="T67" fmla="*/ 1 h 414"/>
                <a:gd name="T68" fmla="*/ 0 w 225"/>
                <a:gd name="T69" fmla="*/ 1 h 414"/>
                <a:gd name="T70" fmla="*/ 0 w 225"/>
                <a:gd name="T71" fmla="*/ 1 h 414"/>
                <a:gd name="T72" fmla="*/ 0 w 225"/>
                <a:gd name="T73" fmla="*/ 1 h 414"/>
                <a:gd name="T74" fmla="*/ 0 w 225"/>
                <a:gd name="T75" fmla="*/ 1 h 414"/>
                <a:gd name="T76" fmla="*/ 0 w 225"/>
                <a:gd name="T77" fmla="*/ 1 h 414"/>
                <a:gd name="T78" fmla="*/ 0 w 225"/>
                <a:gd name="T79" fmla="*/ 1 h 414"/>
                <a:gd name="T80" fmla="*/ 0 w 225"/>
                <a:gd name="T81" fmla="*/ 1 h 414"/>
                <a:gd name="T82" fmla="*/ 0 w 225"/>
                <a:gd name="T83" fmla="*/ 1 h 414"/>
                <a:gd name="T84" fmla="*/ 0 w 225"/>
                <a:gd name="T85" fmla="*/ 1 h 414"/>
                <a:gd name="T86" fmla="*/ 0 w 225"/>
                <a:gd name="T87" fmla="*/ 1 h 414"/>
                <a:gd name="T88" fmla="*/ 0 w 225"/>
                <a:gd name="T89" fmla="*/ 1 h 414"/>
                <a:gd name="T90" fmla="*/ 0 w 225"/>
                <a:gd name="T91" fmla="*/ 1 h 414"/>
                <a:gd name="T92" fmla="*/ 0 w 225"/>
                <a:gd name="T93" fmla="*/ 1 h 414"/>
                <a:gd name="T94" fmla="*/ 0 w 225"/>
                <a:gd name="T95" fmla="*/ 1 h 414"/>
                <a:gd name="T96" fmla="*/ 0 w 225"/>
                <a:gd name="T97" fmla="*/ 1 h 414"/>
                <a:gd name="T98" fmla="*/ 0 w 225"/>
                <a:gd name="T99" fmla="*/ 1 h 414"/>
                <a:gd name="T100" fmla="*/ 0 w 225"/>
                <a:gd name="T101" fmla="*/ 1 h 414"/>
                <a:gd name="T102" fmla="*/ 0 w 225"/>
                <a:gd name="T103" fmla="*/ 1 h 414"/>
                <a:gd name="T104" fmla="*/ 0 w 225"/>
                <a:gd name="T105" fmla="*/ 1 h 414"/>
                <a:gd name="T106" fmla="*/ 0 w 225"/>
                <a:gd name="T107" fmla="*/ 1 h 4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5"/>
                <a:gd name="T163" fmla="*/ 0 h 414"/>
                <a:gd name="T164" fmla="*/ 225 w 225"/>
                <a:gd name="T165" fmla="*/ 414 h 4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5" h="414">
                  <a:moveTo>
                    <a:pt x="187" y="185"/>
                  </a:moveTo>
                  <a:lnTo>
                    <a:pt x="194" y="208"/>
                  </a:lnTo>
                  <a:lnTo>
                    <a:pt x="201" y="247"/>
                  </a:lnTo>
                  <a:lnTo>
                    <a:pt x="206" y="294"/>
                  </a:lnTo>
                  <a:lnTo>
                    <a:pt x="207" y="342"/>
                  </a:lnTo>
                  <a:lnTo>
                    <a:pt x="213" y="356"/>
                  </a:lnTo>
                  <a:lnTo>
                    <a:pt x="219" y="367"/>
                  </a:lnTo>
                  <a:lnTo>
                    <a:pt x="223" y="376"/>
                  </a:lnTo>
                  <a:lnTo>
                    <a:pt x="225" y="378"/>
                  </a:lnTo>
                  <a:lnTo>
                    <a:pt x="214" y="380"/>
                  </a:lnTo>
                  <a:lnTo>
                    <a:pt x="200" y="383"/>
                  </a:lnTo>
                  <a:lnTo>
                    <a:pt x="187" y="386"/>
                  </a:lnTo>
                  <a:lnTo>
                    <a:pt x="174" y="391"/>
                  </a:lnTo>
                  <a:lnTo>
                    <a:pt x="161" y="397"/>
                  </a:lnTo>
                  <a:lnTo>
                    <a:pt x="151" y="402"/>
                  </a:lnTo>
                  <a:lnTo>
                    <a:pt x="143" y="408"/>
                  </a:lnTo>
                  <a:lnTo>
                    <a:pt x="140" y="414"/>
                  </a:lnTo>
                  <a:lnTo>
                    <a:pt x="133" y="386"/>
                  </a:lnTo>
                  <a:lnTo>
                    <a:pt x="134" y="363"/>
                  </a:lnTo>
                  <a:lnTo>
                    <a:pt x="138" y="343"/>
                  </a:lnTo>
                  <a:lnTo>
                    <a:pt x="141" y="329"/>
                  </a:lnTo>
                  <a:lnTo>
                    <a:pt x="143" y="304"/>
                  </a:lnTo>
                  <a:lnTo>
                    <a:pt x="143" y="284"/>
                  </a:lnTo>
                  <a:lnTo>
                    <a:pt x="140" y="267"/>
                  </a:lnTo>
                  <a:lnTo>
                    <a:pt x="133" y="249"/>
                  </a:lnTo>
                  <a:lnTo>
                    <a:pt x="127" y="234"/>
                  </a:lnTo>
                  <a:lnTo>
                    <a:pt x="122" y="221"/>
                  </a:lnTo>
                  <a:lnTo>
                    <a:pt x="117" y="212"/>
                  </a:lnTo>
                  <a:lnTo>
                    <a:pt x="113" y="205"/>
                  </a:lnTo>
                  <a:lnTo>
                    <a:pt x="107" y="200"/>
                  </a:lnTo>
                  <a:lnTo>
                    <a:pt x="95" y="192"/>
                  </a:lnTo>
                  <a:lnTo>
                    <a:pt x="80" y="183"/>
                  </a:lnTo>
                  <a:lnTo>
                    <a:pt x="61" y="172"/>
                  </a:lnTo>
                  <a:lnTo>
                    <a:pt x="43" y="163"/>
                  </a:lnTo>
                  <a:lnTo>
                    <a:pt x="24" y="155"/>
                  </a:lnTo>
                  <a:lnTo>
                    <a:pt x="10" y="150"/>
                  </a:lnTo>
                  <a:lnTo>
                    <a:pt x="0" y="149"/>
                  </a:lnTo>
                  <a:lnTo>
                    <a:pt x="1" y="144"/>
                  </a:lnTo>
                  <a:lnTo>
                    <a:pt x="2" y="139"/>
                  </a:lnTo>
                  <a:lnTo>
                    <a:pt x="3" y="136"/>
                  </a:lnTo>
                  <a:lnTo>
                    <a:pt x="4" y="135"/>
                  </a:lnTo>
                  <a:lnTo>
                    <a:pt x="12" y="136"/>
                  </a:lnTo>
                  <a:lnTo>
                    <a:pt x="22" y="137"/>
                  </a:lnTo>
                  <a:lnTo>
                    <a:pt x="37" y="138"/>
                  </a:lnTo>
                  <a:lnTo>
                    <a:pt x="51" y="141"/>
                  </a:lnTo>
                  <a:lnTo>
                    <a:pt x="66" y="144"/>
                  </a:lnTo>
                  <a:lnTo>
                    <a:pt x="79" y="149"/>
                  </a:lnTo>
                  <a:lnTo>
                    <a:pt x="91" y="153"/>
                  </a:lnTo>
                  <a:lnTo>
                    <a:pt x="99" y="159"/>
                  </a:lnTo>
                  <a:lnTo>
                    <a:pt x="97" y="146"/>
                  </a:lnTo>
                  <a:lnTo>
                    <a:pt x="94" y="135"/>
                  </a:lnTo>
                  <a:lnTo>
                    <a:pt x="90" y="123"/>
                  </a:lnTo>
                  <a:lnTo>
                    <a:pt x="85" y="114"/>
                  </a:lnTo>
                  <a:lnTo>
                    <a:pt x="82" y="107"/>
                  </a:lnTo>
                  <a:lnTo>
                    <a:pt x="77" y="97"/>
                  </a:lnTo>
                  <a:lnTo>
                    <a:pt x="71" y="86"/>
                  </a:lnTo>
                  <a:lnTo>
                    <a:pt x="65" y="73"/>
                  </a:lnTo>
                  <a:lnTo>
                    <a:pt x="58" y="61"/>
                  </a:lnTo>
                  <a:lnTo>
                    <a:pt x="53" y="51"/>
                  </a:lnTo>
                  <a:lnTo>
                    <a:pt x="49" y="44"/>
                  </a:lnTo>
                  <a:lnTo>
                    <a:pt x="48" y="41"/>
                  </a:lnTo>
                  <a:lnTo>
                    <a:pt x="54" y="35"/>
                  </a:lnTo>
                  <a:lnTo>
                    <a:pt x="60" y="32"/>
                  </a:lnTo>
                  <a:lnTo>
                    <a:pt x="65" y="29"/>
                  </a:lnTo>
                  <a:lnTo>
                    <a:pt x="66" y="28"/>
                  </a:lnTo>
                  <a:lnTo>
                    <a:pt x="70" y="34"/>
                  </a:lnTo>
                  <a:lnTo>
                    <a:pt x="76" y="44"/>
                  </a:lnTo>
                  <a:lnTo>
                    <a:pt x="82" y="54"/>
                  </a:lnTo>
                  <a:lnTo>
                    <a:pt x="90" y="67"/>
                  </a:lnTo>
                  <a:lnTo>
                    <a:pt x="97" y="80"/>
                  </a:lnTo>
                  <a:lnTo>
                    <a:pt x="105" y="93"/>
                  </a:lnTo>
                  <a:lnTo>
                    <a:pt x="112" y="105"/>
                  </a:lnTo>
                  <a:lnTo>
                    <a:pt x="118" y="116"/>
                  </a:lnTo>
                  <a:lnTo>
                    <a:pt x="125" y="90"/>
                  </a:lnTo>
                  <a:lnTo>
                    <a:pt x="130" y="61"/>
                  </a:lnTo>
                  <a:lnTo>
                    <a:pt x="133" y="33"/>
                  </a:lnTo>
                  <a:lnTo>
                    <a:pt x="135" y="12"/>
                  </a:lnTo>
                  <a:lnTo>
                    <a:pt x="142" y="6"/>
                  </a:lnTo>
                  <a:lnTo>
                    <a:pt x="148" y="3"/>
                  </a:lnTo>
                  <a:lnTo>
                    <a:pt x="154" y="1"/>
                  </a:lnTo>
                  <a:lnTo>
                    <a:pt x="160" y="0"/>
                  </a:lnTo>
                  <a:lnTo>
                    <a:pt x="165" y="1"/>
                  </a:lnTo>
                  <a:lnTo>
                    <a:pt x="169" y="1"/>
                  </a:lnTo>
                  <a:lnTo>
                    <a:pt x="173" y="3"/>
                  </a:lnTo>
                  <a:lnTo>
                    <a:pt x="174" y="3"/>
                  </a:lnTo>
                  <a:lnTo>
                    <a:pt x="174" y="29"/>
                  </a:lnTo>
                  <a:lnTo>
                    <a:pt x="171" y="61"/>
                  </a:lnTo>
                  <a:lnTo>
                    <a:pt x="169" y="93"/>
                  </a:lnTo>
                  <a:lnTo>
                    <a:pt x="167" y="118"/>
                  </a:lnTo>
                  <a:lnTo>
                    <a:pt x="176" y="93"/>
                  </a:lnTo>
                  <a:lnTo>
                    <a:pt x="184" y="59"/>
                  </a:lnTo>
                  <a:lnTo>
                    <a:pt x="189" y="29"/>
                  </a:lnTo>
                  <a:lnTo>
                    <a:pt x="191" y="17"/>
                  </a:lnTo>
                  <a:lnTo>
                    <a:pt x="196" y="18"/>
                  </a:lnTo>
                  <a:lnTo>
                    <a:pt x="202" y="20"/>
                  </a:lnTo>
                  <a:lnTo>
                    <a:pt x="209" y="22"/>
                  </a:lnTo>
                  <a:lnTo>
                    <a:pt x="214" y="26"/>
                  </a:lnTo>
                  <a:lnTo>
                    <a:pt x="218" y="28"/>
                  </a:lnTo>
                  <a:lnTo>
                    <a:pt x="222" y="31"/>
                  </a:lnTo>
                  <a:lnTo>
                    <a:pt x="224" y="32"/>
                  </a:lnTo>
                  <a:lnTo>
                    <a:pt x="225" y="33"/>
                  </a:lnTo>
                  <a:lnTo>
                    <a:pt x="224" y="46"/>
                  </a:lnTo>
                  <a:lnTo>
                    <a:pt x="221" y="62"/>
                  </a:lnTo>
                  <a:lnTo>
                    <a:pt x="218" y="81"/>
                  </a:lnTo>
                  <a:lnTo>
                    <a:pt x="213" y="102"/>
                  </a:lnTo>
                  <a:lnTo>
                    <a:pt x="207" y="124"/>
                  </a:lnTo>
                  <a:lnTo>
                    <a:pt x="201" y="145"/>
                  </a:lnTo>
                  <a:lnTo>
                    <a:pt x="194" y="166"/>
                  </a:lnTo>
                  <a:lnTo>
                    <a:pt x="187" y="185"/>
                  </a:lnTo>
                  <a:close/>
                </a:path>
              </a:pathLst>
            </a:custGeom>
            <a:solidFill>
              <a:srgbClr val="7226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7" name="Freeform 1548"/>
            <p:cNvSpPr>
              <a:spLocks/>
            </p:cNvSpPr>
            <p:nvPr/>
          </p:nvSpPr>
          <p:spPr bwMode="auto">
            <a:xfrm>
              <a:off x="3457" y="930"/>
              <a:ext cx="261" cy="706"/>
            </a:xfrm>
            <a:custGeom>
              <a:avLst/>
              <a:gdLst>
                <a:gd name="T0" fmla="*/ 1 w 521"/>
                <a:gd name="T1" fmla="*/ 1 h 1411"/>
                <a:gd name="T2" fmla="*/ 1 w 521"/>
                <a:gd name="T3" fmla="*/ 1 h 1411"/>
                <a:gd name="T4" fmla="*/ 1 w 521"/>
                <a:gd name="T5" fmla="*/ 1 h 1411"/>
                <a:gd name="T6" fmla="*/ 1 w 521"/>
                <a:gd name="T7" fmla="*/ 1 h 1411"/>
                <a:gd name="T8" fmla="*/ 1 w 521"/>
                <a:gd name="T9" fmla="*/ 1 h 1411"/>
                <a:gd name="T10" fmla="*/ 1 w 521"/>
                <a:gd name="T11" fmla="*/ 1 h 1411"/>
                <a:gd name="T12" fmla="*/ 1 w 521"/>
                <a:gd name="T13" fmla="*/ 1 h 1411"/>
                <a:gd name="T14" fmla="*/ 1 w 521"/>
                <a:gd name="T15" fmla="*/ 1 h 1411"/>
                <a:gd name="T16" fmla="*/ 1 w 521"/>
                <a:gd name="T17" fmla="*/ 1 h 1411"/>
                <a:gd name="T18" fmla="*/ 1 w 521"/>
                <a:gd name="T19" fmla="*/ 1 h 1411"/>
                <a:gd name="T20" fmla="*/ 1 w 521"/>
                <a:gd name="T21" fmla="*/ 1 h 1411"/>
                <a:gd name="T22" fmla="*/ 1 w 521"/>
                <a:gd name="T23" fmla="*/ 1 h 1411"/>
                <a:gd name="T24" fmla="*/ 1 w 521"/>
                <a:gd name="T25" fmla="*/ 1 h 1411"/>
                <a:gd name="T26" fmla="*/ 1 w 521"/>
                <a:gd name="T27" fmla="*/ 1 h 1411"/>
                <a:gd name="T28" fmla="*/ 1 w 521"/>
                <a:gd name="T29" fmla="*/ 1 h 1411"/>
                <a:gd name="T30" fmla="*/ 1 w 521"/>
                <a:gd name="T31" fmla="*/ 1 h 1411"/>
                <a:gd name="T32" fmla="*/ 1 w 521"/>
                <a:gd name="T33" fmla="*/ 1 h 1411"/>
                <a:gd name="T34" fmla="*/ 1 w 521"/>
                <a:gd name="T35" fmla="*/ 1 h 1411"/>
                <a:gd name="T36" fmla="*/ 1 w 521"/>
                <a:gd name="T37" fmla="*/ 1 h 1411"/>
                <a:gd name="T38" fmla="*/ 1 w 521"/>
                <a:gd name="T39" fmla="*/ 1 h 1411"/>
                <a:gd name="T40" fmla="*/ 1 w 521"/>
                <a:gd name="T41" fmla="*/ 1 h 1411"/>
                <a:gd name="T42" fmla="*/ 1 w 521"/>
                <a:gd name="T43" fmla="*/ 1 h 1411"/>
                <a:gd name="T44" fmla="*/ 1 w 521"/>
                <a:gd name="T45" fmla="*/ 1 h 1411"/>
                <a:gd name="T46" fmla="*/ 1 w 521"/>
                <a:gd name="T47" fmla="*/ 1 h 1411"/>
                <a:gd name="T48" fmla="*/ 1 w 521"/>
                <a:gd name="T49" fmla="*/ 1 h 1411"/>
                <a:gd name="T50" fmla="*/ 1 w 521"/>
                <a:gd name="T51" fmla="*/ 1 h 1411"/>
                <a:gd name="T52" fmla="*/ 1 w 521"/>
                <a:gd name="T53" fmla="*/ 1 h 1411"/>
                <a:gd name="T54" fmla="*/ 1 w 521"/>
                <a:gd name="T55" fmla="*/ 1 h 1411"/>
                <a:gd name="T56" fmla="*/ 1 w 521"/>
                <a:gd name="T57" fmla="*/ 1 h 1411"/>
                <a:gd name="T58" fmla="*/ 1 w 521"/>
                <a:gd name="T59" fmla="*/ 1 h 1411"/>
                <a:gd name="T60" fmla="*/ 1 w 521"/>
                <a:gd name="T61" fmla="*/ 1 h 1411"/>
                <a:gd name="T62" fmla="*/ 1 w 521"/>
                <a:gd name="T63" fmla="*/ 1 h 1411"/>
                <a:gd name="T64" fmla="*/ 1 w 521"/>
                <a:gd name="T65" fmla="*/ 1 h 1411"/>
                <a:gd name="T66" fmla="*/ 1 w 521"/>
                <a:gd name="T67" fmla="*/ 1 h 1411"/>
                <a:gd name="T68" fmla="*/ 1 w 521"/>
                <a:gd name="T69" fmla="*/ 1 h 1411"/>
                <a:gd name="T70" fmla="*/ 1 w 521"/>
                <a:gd name="T71" fmla="*/ 1 h 1411"/>
                <a:gd name="T72" fmla="*/ 1 w 521"/>
                <a:gd name="T73" fmla="*/ 1 h 1411"/>
                <a:gd name="T74" fmla="*/ 1 w 521"/>
                <a:gd name="T75" fmla="*/ 1 h 1411"/>
                <a:gd name="T76" fmla="*/ 1 w 521"/>
                <a:gd name="T77" fmla="*/ 1 h 1411"/>
                <a:gd name="T78" fmla="*/ 1 w 521"/>
                <a:gd name="T79" fmla="*/ 1 h 1411"/>
                <a:gd name="T80" fmla="*/ 1 w 521"/>
                <a:gd name="T81" fmla="*/ 1 h 1411"/>
                <a:gd name="T82" fmla="*/ 1 w 521"/>
                <a:gd name="T83" fmla="*/ 1 h 1411"/>
                <a:gd name="T84" fmla="*/ 0 w 521"/>
                <a:gd name="T85" fmla="*/ 1 h 14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21"/>
                <a:gd name="T130" fmla="*/ 0 h 1411"/>
                <a:gd name="T131" fmla="*/ 521 w 521"/>
                <a:gd name="T132" fmla="*/ 1411 h 141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21" h="1411">
                  <a:moveTo>
                    <a:pt x="0" y="693"/>
                  </a:moveTo>
                  <a:lnTo>
                    <a:pt x="1" y="716"/>
                  </a:lnTo>
                  <a:lnTo>
                    <a:pt x="5" y="745"/>
                  </a:lnTo>
                  <a:lnTo>
                    <a:pt x="10" y="779"/>
                  </a:lnTo>
                  <a:lnTo>
                    <a:pt x="16" y="815"/>
                  </a:lnTo>
                  <a:lnTo>
                    <a:pt x="23" y="851"/>
                  </a:lnTo>
                  <a:lnTo>
                    <a:pt x="32" y="884"/>
                  </a:lnTo>
                  <a:lnTo>
                    <a:pt x="41" y="912"/>
                  </a:lnTo>
                  <a:lnTo>
                    <a:pt x="49" y="931"/>
                  </a:lnTo>
                  <a:lnTo>
                    <a:pt x="64" y="971"/>
                  </a:lnTo>
                  <a:lnTo>
                    <a:pt x="71" y="1027"/>
                  </a:lnTo>
                  <a:lnTo>
                    <a:pt x="73" y="1080"/>
                  </a:lnTo>
                  <a:lnTo>
                    <a:pt x="71" y="1119"/>
                  </a:lnTo>
                  <a:lnTo>
                    <a:pt x="69" y="1140"/>
                  </a:lnTo>
                  <a:lnTo>
                    <a:pt x="68" y="1174"/>
                  </a:lnTo>
                  <a:lnTo>
                    <a:pt x="69" y="1216"/>
                  </a:lnTo>
                  <a:lnTo>
                    <a:pt x="70" y="1264"/>
                  </a:lnTo>
                  <a:lnTo>
                    <a:pt x="74" y="1312"/>
                  </a:lnTo>
                  <a:lnTo>
                    <a:pt x="80" y="1355"/>
                  </a:lnTo>
                  <a:lnTo>
                    <a:pt x="89" y="1390"/>
                  </a:lnTo>
                  <a:lnTo>
                    <a:pt x="102" y="1411"/>
                  </a:lnTo>
                  <a:lnTo>
                    <a:pt x="113" y="1411"/>
                  </a:lnTo>
                  <a:lnTo>
                    <a:pt x="124" y="1410"/>
                  </a:lnTo>
                  <a:lnTo>
                    <a:pt x="136" y="1409"/>
                  </a:lnTo>
                  <a:lnTo>
                    <a:pt x="147" y="1406"/>
                  </a:lnTo>
                  <a:lnTo>
                    <a:pt x="158" y="1403"/>
                  </a:lnTo>
                  <a:lnTo>
                    <a:pt x="169" y="1401"/>
                  </a:lnTo>
                  <a:lnTo>
                    <a:pt x="181" y="1398"/>
                  </a:lnTo>
                  <a:lnTo>
                    <a:pt x="192" y="1397"/>
                  </a:lnTo>
                  <a:lnTo>
                    <a:pt x="199" y="1397"/>
                  </a:lnTo>
                  <a:lnTo>
                    <a:pt x="211" y="1396"/>
                  </a:lnTo>
                  <a:lnTo>
                    <a:pt x="223" y="1395"/>
                  </a:lnTo>
                  <a:lnTo>
                    <a:pt x="237" y="1395"/>
                  </a:lnTo>
                  <a:lnTo>
                    <a:pt x="254" y="1394"/>
                  </a:lnTo>
                  <a:lnTo>
                    <a:pt x="271" y="1394"/>
                  </a:lnTo>
                  <a:lnTo>
                    <a:pt x="289" y="1393"/>
                  </a:lnTo>
                  <a:lnTo>
                    <a:pt x="307" y="1393"/>
                  </a:lnTo>
                  <a:lnTo>
                    <a:pt x="326" y="1391"/>
                  </a:lnTo>
                  <a:lnTo>
                    <a:pt x="344" y="1391"/>
                  </a:lnTo>
                  <a:lnTo>
                    <a:pt x="362" y="1391"/>
                  </a:lnTo>
                  <a:lnTo>
                    <a:pt x="377" y="1391"/>
                  </a:lnTo>
                  <a:lnTo>
                    <a:pt x="393" y="1391"/>
                  </a:lnTo>
                  <a:lnTo>
                    <a:pt x="405" y="1393"/>
                  </a:lnTo>
                  <a:lnTo>
                    <a:pt x="415" y="1394"/>
                  </a:lnTo>
                  <a:lnTo>
                    <a:pt x="423" y="1395"/>
                  </a:lnTo>
                  <a:lnTo>
                    <a:pt x="435" y="1397"/>
                  </a:lnTo>
                  <a:lnTo>
                    <a:pt x="447" y="1396"/>
                  </a:lnTo>
                  <a:lnTo>
                    <a:pt x="460" y="1394"/>
                  </a:lnTo>
                  <a:lnTo>
                    <a:pt x="471" y="1389"/>
                  </a:lnTo>
                  <a:lnTo>
                    <a:pt x="481" y="1382"/>
                  </a:lnTo>
                  <a:lnTo>
                    <a:pt x="488" y="1375"/>
                  </a:lnTo>
                  <a:lnTo>
                    <a:pt x="494" y="1366"/>
                  </a:lnTo>
                  <a:lnTo>
                    <a:pt x="496" y="1356"/>
                  </a:lnTo>
                  <a:lnTo>
                    <a:pt x="499" y="1333"/>
                  </a:lnTo>
                  <a:lnTo>
                    <a:pt x="504" y="1308"/>
                  </a:lnTo>
                  <a:lnTo>
                    <a:pt x="511" y="1286"/>
                  </a:lnTo>
                  <a:lnTo>
                    <a:pt x="515" y="1269"/>
                  </a:lnTo>
                  <a:lnTo>
                    <a:pt x="518" y="1229"/>
                  </a:lnTo>
                  <a:lnTo>
                    <a:pt x="521" y="1151"/>
                  </a:lnTo>
                  <a:lnTo>
                    <a:pt x="521" y="1073"/>
                  </a:lnTo>
                  <a:lnTo>
                    <a:pt x="517" y="1030"/>
                  </a:lnTo>
                  <a:lnTo>
                    <a:pt x="512" y="1010"/>
                  </a:lnTo>
                  <a:lnTo>
                    <a:pt x="503" y="969"/>
                  </a:lnTo>
                  <a:lnTo>
                    <a:pt x="490" y="913"/>
                  </a:lnTo>
                  <a:lnTo>
                    <a:pt x="475" y="850"/>
                  </a:lnTo>
                  <a:lnTo>
                    <a:pt x="459" y="785"/>
                  </a:lnTo>
                  <a:lnTo>
                    <a:pt x="441" y="724"/>
                  </a:lnTo>
                  <a:lnTo>
                    <a:pt x="423" y="676"/>
                  </a:lnTo>
                  <a:lnTo>
                    <a:pt x="405" y="646"/>
                  </a:lnTo>
                  <a:lnTo>
                    <a:pt x="414" y="642"/>
                  </a:lnTo>
                  <a:lnTo>
                    <a:pt x="420" y="640"/>
                  </a:lnTo>
                  <a:lnTo>
                    <a:pt x="423" y="635"/>
                  </a:lnTo>
                  <a:lnTo>
                    <a:pt x="420" y="627"/>
                  </a:lnTo>
                  <a:lnTo>
                    <a:pt x="416" y="615"/>
                  </a:lnTo>
                  <a:lnTo>
                    <a:pt x="409" y="593"/>
                  </a:lnTo>
                  <a:lnTo>
                    <a:pt x="400" y="565"/>
                  </a:lnTo>
                  <a:lnTo>
                    <a:pt x="388" y="532"/>
                  </a:lnTo>
                  <a:lnTo>
                    <a:pt x="375" y="497"/>
                  </a:lnTo>
                  <a:lnTo>
                    <a:pt x="363" y="464"/>
                  </a:lnTo>
                  <a:lnTo>
                    <a:pt x="351" y="436"/>
                  </a:lnTo>
                  <a:lnTo>
                    <a:pt x="339" y="414"/>
                  </a:lnTo>
                  <a:lnTo>
                    <a:pt x="329" y="391"/>
                  </a:lnTo>
                  <a:lnTo>
                    <a:pt x="321" y="358"/>
                  </a:lnTo>
                  <a:lnTo>
                    <a:pt x="311" y="319"/>
                  </a:lnTo>
                  <a:lnTo>
                    <a:pt x="303" y="278"/>
                  </a:lnTo>
                  <a:lnTo>
                    <a:pt x="296" y="237"/>
                  </a:lnTo>
                  <a:lnTo>
                    <a:pt x="290" y="201"/>
                  </a:lnTo>
                  <a:lnTo>
                    <a:pt x="285" y="173"/>
                  </a:lnTo>
                  <a:lnTo>
                    <a:pt x="280" y="156"/>
                  </a:lnTo>
                  <a:lnTo>
                    <a:pt x="271" y="130"/>
                  </a:lnTo>
                  <a:lnTo>
                    <a:pt x="265" y="99"/>
                  </a:lnTo>
                  <a:lnTo>
                    <a:pt x="264" y="70"/>
                  </a:lnTo>
                  <a:lnTo>
                    <a:pt x="269" y="50"/>
                  </a:lnTo>
                  <a:lnTo>
                    <a:pt x="271" y="45"/>
                  </a:lnTo>
                  <a:lnTo>
                    <a:pt x="271" y="36"/>
                  </a:lnTo>
                  <a:lnTo>
                    <a:pt x="269" y="27"/>
                  </a:lnTo>
                  <a:lnTo>
                    <a:pt x="266" y="18"/>
                  </a:lnTo>
                  <a:lnTo>
                    <a:pt x="262" y="9"/>
                  </a:lnTo>
                  <a:lnTo>
                    <a:pt x="257" y="4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39" y="5"/>
                  </a:lnTo>
                  <a:lnTo>
                    <a:pt x="232" y="12"/>
                  </a:lnTo>
                  <a:lnTo>
                    <a:pt x="226" y="21"/>
                  </a:lnTo>
                  <a:lnTo>
                    <a:pt x="221" y="32"/>
                  </a:lnTo>
                  <a:lnTo>
                    <a:pt x="217" y="43"/>
                  </a:lnTo>
                  <a:lnTo>
                    <a:pt x="214" y="55"/>
                  </a:lnTo>
                  <a:lnTo>
                    <a:pt x="212" y="67"/>
                  </a:lnTo>
                  <a:lnTo>
                    <a:pt x="212" y="77"/>
                  </a:lnTo>
                  <a:lnTo>
                    <a:pt x="204" y="88"/>
                  </a:lnTo>
                  <a:lnTo>
                    <a:pt x="194" y="102"/>
                  </a:lnTo>
                  <a:lnTo>
                    <a:pt x="183" y="119"/>
                  </a:lnTo>
                  <a:lnTo>
                    <a:pt x="171" y="139"/>
                  </a:lnTo>
                  <a:lnTo>
                    <a:pt x="158" y="160"/>
                  </a:lnTo>
                  <a:lnTo>
                    <a:pt x="147" y="180"/>
                  </a:lnTo>
                  <a:lnTo>
                    <a:pt x="137" y="199"/>
                  </a:lnTo>
                  <a:lnTo>
                    <a:pt x="128" y="215"/>
                  </a:lnTo>
                  <a:lnTo>
                    <a:pt x="118" y="237"/>
                  </a:lnTo>
                  <a:lnTo>
                    <a:pt x="104" y="274"/>
                  </a:lnTo>
                  <a:lnTo>
                    <a:pt x="86" y="319"/>
                  </a:lnTo>
                  <a:lnTo>
                    <a:pt x="67" y="371"/>
                  </a:lnTo>
                  <a:lnTo>
                    <a:pt x="48" y="425"/>
                  </a:lnTo>
                  <a:lnTo>
                    <a:pt x="33" y="475"/>
                  </a:lnTo>
                  <a:lnTo>
                    <a:pt x="20" y="520"/>
                  </a:lnTo>
                  <a:lnTo>
                    <a:pt x="14" y="554"/>
                  </a:lnTo>
                  <a:lnTo>
                    <a:pt x="9" y="602"/>
                  </a:lnTo>
                  <a:lnTo>
                    <a:pt x="4" y="640"/>
                  </a:lnTo>
                  <a:lnTo>
                    <a:pt x="0" y="669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8" name="Freeform 1549"/>
            <p:cNvSpPr>
              <a:spLocks/>
            </p:cNvSpPr>
            <p:nvPr/>
          </p:nvSpPr>
          <p:spPr bwMode="auto">
            <a:xfrm>
              <a:off x="3618" y="974"/>
              <a:ext cx="54" cy="255"/>
            </a:xfrm>
            <a:custGeom>
              <a:avLst/>
              <a:gdLst>
                <a:gd name="T0" fmla="*/ 0 w 109"/>
                <a:gd name="T1" fmla="*/ 1 h 510"/>
                <a:gd name="T2" fmla="*/ 0 w 109"/>
                <a:gd name="T3" fmla="*/ 1 h 510"/>
                <a:gd name="T4" fmla="*/ 0 w 109"/>
                <a:gd name="T5" fmla="*/ 1 h 510"/>
                <a:gd name="T6" fmla="*/ 0 w 109"/>
                <a:gd name="T7" fmla="*/ 1 h 510"/>
                <a:gd name="T8" fmla="*/ 0 w 109"/>
                <a:gd name="T9" fmla="*/ 1 h 510"/>
                <a:gd name="T10" fmla="*/ 0 w 109"/>
                <a:gd name="T11" fmla="*/ 1 h 510"/>
                <a:gd name="T12" fmla="*/ 0 w 109"/>
                <a:gd name="T13" fmla="*/ 1 h 510"/>
                <a:gd name="T14" fmla="*/ 0 w 109"/>
                <a:gd name="T15" fmla="*/ 1 h 510"/>
                <a:gd name="T16" fmla="*/ 0 w 109"/>
                <a:gd name="T17" fmla="*/ 1 h 510"/>
                <a:gd name="T18" fmla="*/ 0 w 109"/>
                <a:gd name="T19" fmla="*/ 1 h 510"/>
                <a:gd name="T20" fmla="*/ 0 w 109"/>
                <a:gd name="T21" fmla="*/ 1 h 510"/>
                <a:gd name="T22" fmla="*/ 0 w 109"/>
                <a:gd name="T23" fmla="*/ 1 h 510"/>
                <a:gd name="T24" fmla="*/ 0 w 109"/>
                <a:gd name="T25" fmla="*/ 0 h 510"/>
                <a:gd name="T26" fmla="*/ 0 w 109"/>
                <a:gd name="T27" fmla="*/ 1 h 510"/>
                <a:gd name="T28" fmla="*/ 0 w 109"/>
                <a:gd name="T29" fmla="*/ 1 h 510"/>
                <a:gd name="T30" fmla="*/ 0 w 109"/>
                <a:gd name="T31" fmla="*/ 1 h 510"/>
                <a:gd name="T32" fmla="*/ 0 w 109"/>
                <a:gd name="T33" fmla="*/ 1 h 510"/>
                <a:gd name="T34" fmla="*/ 0 w 109"/>
                <a:gd name="T35" fmla="*/ 1 h 510"/>
                <a:gd name="T36" fmla="*/ 0 w 109"/>
                <a:gd name="T37" fmla="*/ 1 h 510"/>
                <a:gd name="T38" fmla="*/ 0 w 109"/>
                <a:gd name="T39" fmla="*/ 1 h 510"/>
                <a:gd name="T40" fmla="*/ 0 w 109"/>
                <a:gd name="T41" fmla="*/ 1 h 510"/>
                <a:gd name="T42" fmla="*/ 0 w 109"/>
                <a:gd name="T43" fmla="*/ 1 h 510"/>
                <a:gd name="T44" fmla="*/ 0 w 109"/>
                <a:gd name="T45" fmla="*/ 1 h 510"/>
                <a:gd name="T46" fmla="*/ 0 w 109"/>
                <a:gd name="T47" fmla="*/ 1 h 510"/>
                <a:gd name="T48" fmla="*/ 0 w 109"/>
                <a:gd name="T49" fmla="*/ 1 h 510"/>
                <a:gd name="T50" fmla="*/ 0 w 109"/>
                <a:gd name="T51" fmla="*/ 1 h 510"/>
                <a:gd name="T52" fmla="*/ 0 w 109"/>
                <a:gd name="T53" fmla="*/ 1 h 510"/>
                <a:gd name="T54" fmla="*/ 0 w 109"/>
                <a:gd name="T55" fmla="*/ 1 h 510"/>
                <a:gd name="T56" fmla="*/ 0 w 109"/>
                <a:gd name="T57" fmla="*/ 1 h 510"/>
                <a:gd name="T58" fmla="*/ 0 w 109"/>
                <a:gd name="T59" fmla="*/ 1 h 510"/>
                <a:gd name="T60" fmla="*/ 0 w 109"/>
                <a:gd name="T61" fmla="*/ 1 h 510"/>
                <a:gd name="T62" fmla="*/ 0 w 109"/>
                <a:gd name="T63" fmla="*/ 1 h 510"/>
                <a:gd name="T64" fmla="*/ 0 w 109"/>
                <a:gd name="T65" fmla="*/ 1 h 5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9"/>
                <a:gd name="T100" fmla="*/ 0 h 510"/>
                <a:gd name="T101" fmla="*/ 109 w 109"/>
                <a:gd name="T102" fmla="*/ 510 h 5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9" h="510">
                  <a:moveTo>
                    <a:pt x="0" y="304"/>
                  </a:moveTo>
                  <a:lnTo>
                    <a:pt x="2" y="281"/>
                  </a:lnTo>
                  <a:lnTo>
                    <a:pt x="5" y="244"/>
                  </a:lnTo>
                  <a:lnTo>
                    <a:pt x="10" y="200"/>
                  </a:lnTo>
                  <a:lnTo>
                    <a:pt x="16" y="152"/>
                  </a:lnTo>
                  <a:lnTo>
                    <a:pt x="22" y="104"/>
                  </a:lnTo>
                  <a:lnTo>
                    <a:pt x="28" y="61"/>
                  </a:lnTo>
                  <a:lnTo>
                    <a:pt x="34" y="28"/>
                  </a:lnTo>
                  <a:lnTo>
                    <a:pt x="38" y="10"/>
                  </a:lnTo>
                  <a:lnTo>
                    <a:pt x="46" y="6"/>
                  </a:lnTo>
                  <a:lnTo>
                    <a:pt x="56" y="3"/>
                  </a:lnTo>
                  <a:lnTo>
                    <a:pt x="66" y="1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4" y="2"/>
                  </a:lnTo>
                  <a:lnTo>
                    <a:pt x="103" y="5"/>
                  </a:lnTo>
                  <a:lnTo>
                    <a:pt x="109" y="8"/>
                  </a:lnTo>
                  <a:lnTo>
                    <a:pt x="108" y="36"/>
                  </a:lnTo>
                  <a:lnTo>
                    <a:pt x="105" y="95"/>
                  </a:lnTo>
                  <a:lnTo>
                    <a:pt x="101" y="173"/>
                  </a:lnTo>
                  <a:lnTo>
                    <a:pt x="95" y="261"/>
                  </a:lnTo>
                  <a:lnTo>
                    <a:pt x="89" y="347"/>
                  </a:lnTo>
                  <a:lnTo>
                    <a:pt x="85" y="424"/>
                  </a:lnTo>
                  <a:lnTo>
                    <a:pt x="81" y="483"/>
                  </a:lnTo>
                  <a:lnTo>
                    <a:pt x="80" y="510"/>
                  </a:lnTo>
                  <a:lnTo>
                    <a:pt x="73" y="496"/>
                  </a:lnTo>
                  <a:lnTo>
                    <a:pt x="63" y="476"/>
                  </a:lnTo>
                  <a:lnTo>
                    <a:pt x="52" y="449"/>
                  </a:lnTo>
                  <a:lnTo>
                    <a:pt x="40" y="419"/>
                  </a:lnTo>
                  <a:lnTo>
                    <a:pt x="27" y="388"/>
                  </a:lnTo>
                  <a:lnTo>
                    <a:pt x="16" y="357"/>
                  </a:lnTo>
                  <a:lnTo>
                    <a:pt x="7" y="329"/>
                  </a:lnTo>
                  <a:lnTo>
                    <a:pt x="0" y="30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9" name="Freeform 1550"/>
            <p:cNvSpPr>
              <a:spLocks/>
            </p:cNvSpPr>
            <p:nvPr/>
          </p:nvSpPr>
          <p:spPr bwMode="auto">
            <a:xfrm>
              <a:off x="3636" y="873"/>
              <a:ext cx="200" cy="137"/>
            </a:xfrm>
            <a:custGeom>
              <a:avLst/>
              <a:gdLst>
                <a:gd name="T0" fmla="*/ 0 w 401"/>
                <a:gd name="T1" fmla="*/ 1 h 273"/>
                <a:gd name="T2" fmla="*/ 0 w 401"/>
                <a:gd name="T3" fmla="*/ 1 h 273"/>
                <a:gd name="T4" fmla="*/ 0 w 401"/>
                <a:gd name="T5" fmla="*/ 1 h 273"/>
                <a:gd name="T6" fmla="*/ 0 w 401"/>
                <a:gd name="T7" fmla="*/ 1 h 273"/>
                <a:gd name="T8" fmla="*/ 0 w 401"/>
                <a:gd name="T9" fmla="*/ 1 h 273"/>
                <a:gd name="T10" fmla="*/ 0 w 401"/>
                <a:gd name="T11" fmla="*/ 1 h 273"/>
                <a:gd name="T12" fmla="*/ 0 w 401"/>
                <a:gd name="T13" fmla="*/ 1 h 273"/>
                <a:gd name="T14" fmla="*/ 0 w 401"/>
                <a:gd name="T15" fmla="*/ 1 h 273"/>
                <a:gd name="T16" fmla="*/ 0 w 401"/>
                <a:gd name="T17" fmla="*/ 1 h 273"/>
                <a:gd name="T18" fmla="*/ 0 w 401"/>
                <a:gd name="T19" fmla="*/ 1 h 273"/>
                <a:gd name="T20" fmla="*/ 0 w 401"/>
                <a:gd name="T21" fmla="*/ 1 h 273"/>
                <a:gd name="T22" fmla="*/ 0 w 401"/>
                <a:gd name="T23" fmla="*/ 1 h 273"/>
                <a:gd name="T24" fmla="*/ 0 w 401"/>
                <a:gd name="T25" fmla="*/ 1 h 273"/>
                <a:gd name="T26" fmla="*/ 0 w 401"/>
                <a:gd name="T27" fmla="*/ 1 h 273"/>
                <a:gd name="T28" fmla="*/ 0 w 401"/>
                <a:gd name="T29" fmla="*/ 1 h 273"/>
                <a:gd name="T30" fmla="*/ 0 w 401"/>
                <a:gd name="T31" fmla="*/ 1 h 273"/>
                <a:gd name="T32" fmla="*/ 0 w 401"/>
                <a:gd name="T33" fmla="*/ 1 h 273"/>
                <a:gd name="T34" fmla="*/ 0 w 401"/>
                <a:gd name="T35" fmla="*/ 1 h 273"/>
                <a:gd name="T36" fmla="*/ 0 w 401"/>
                <a:gd name="T37" fmla="*/ 1 h 273"/>
                <a:gd name="T38" fmla="*/ 0 w 401"/>
                <a:gd name="T39" fmla="*/ 1 h 273"/>
                <a:gd name="T40" fmla="*/ 0 w 401"/>
                <a:gd name="T41" fmla="*/ 1 h 273"/>
                <a:gd name="T42" fmla="*/ 0 w 401"/>
                <a:gd name="T43" fmla="*/ 1 h 273"/>
                <a:gd name="T44" fmla="*/ 0 w 401"/>
                <a:gd name="T45" fmla="*/ 1 h 273"/>
                <a:gd name="T46" fmla="*/ 0 w 401"/>
                <a:gd name="T47" fmla="*/ 1 h 273"/>
                <a:gd name="T48" fmla="*/ 0 w 401"/>
                <a:gd name="T49" fmla="*/ 1 h 273"/>
                <a:gd name="T50" fmla="*/ 0 w 401"/>
                <a:gd name="T51" fmla="*/ 1 h 273"/>
                <a:gd name="T52" fmla="*/ 0 w 401"/>
                <a:gd name="T53" fmla="*/ 1 h 273"/>
                <a:gd name="T54" fmla="*/ 0 w 401"/>
                <a:gd name="T55" fmla="*/ 1 h 273"/>
                <a:gd name="T56" fmla="*/ 0 w 401"/>
                <a:gd name="T57" fmla="*/ 1 h 273"/>
                <a:gd name="T58" fmla="*/ 0 w 401"/>
                <a:gd name="T59" fmla="*/ 1 h 273"/>
                <a:gd name="T60" fmla="*/ 0 w 401"/>
                <a:gd name="T61" fmla="*/ 1 h 273"/>
                <a:gd name="T62" fmla="*/ 0 w 401"/>
                <a:gd name="T63" fmla="*/ 1 h 273"/>
                <a:gd name="T64" fmla="*/ 0 w 401"/>
                <a:gd name="T65" fmla="*/ 1 h 273"/>
                <a:gd name="T66" fmla="*/ 0 w 401"/>
                <a:gd name="T67" fmla="*/ 1 h 273"/>
                <a:gd name="T68" fmla="*/ 0 w 401"/>
                <a:gd name="T69" fmla="*/ 1 h 273"/>
                <a:gd name="T70" fmla="*/ 0 w 401"/>
                <a:gd name="T71" fmla="*/ 1 h 273"/>
                <a:gd name="T72" fmla="*/ 0 w 401"/>
                <a:gd name="T73" fmla="*/ 1 h 273"/>
                <a:gd name="T74" fmla="*/ 0 w 401"/>
                <a:gd name="T75" fmla="*/ 1 h 273"/>
                <a:gd name="T76" fmla="*/ 0 w 401"/>
                <a:gd name="T77" fmla="*/ 1 h 273"/>
                <a:gd name="T78" fmla="*/ 0 w 401"/>
                <a:gd name="T79" fmla="*/ 1 h 273"/>
                <a:gd name="T80" fmla="*/ 0 w 401"/>
                <a:gd name="T81" fmla="*/ 1 h 273"/>
                <a:gd name="T82" fmla="*/ 0 w 401"/>
                <a:gd name="T83" fmla="*/ 1 h 273"/>
                <a:gd name="T84" fmla="*/ 0 w 401"/>
                <a:gd name="T85" fmla="*/ 1 h 273"/>
                <a:gd name="T86" fmla="*/ 0 w 401"/>
                <a:gd name="T87" fmla="*/ 1 h 273"/>
                <a:gd name="T88" fmla="*/ 0 w 401"/>
                <a:gd name="T89" fmla="*/ 1 h 273"/>
                <a:gd name="T90" fmla="*/ 0 w 401"/>
                <a:gd name="T91" fmla="*/ 1 h 273"/>
                <a:gd name="T92" fmla="*/ 0 w 401"/>
                <a:gd name="T93" fmla="*/ 1 h 273"/>
                <a:gd name="T94" fmla="*/ 0 w 401"/>
                <a:gd name="T95" fmla="*/ 1 h 273"/>
                <a:gd name="T96" fmla="*/ 0 w 401"/>
                <a:gd name="T97" fmla="*/ 1 h 273"/>
                <a:gd name="T98" fmla="*/ 0 w 401"/>
                <a:gd name="T99" fmla="*/ 1 h 273"/>
                <a:gd name="T100" fmla="*/ 0 w 401"/>
                <a:gd name="T101" fmla="*/ 1 h 273"/>
                <a:gd name="T102" fmla="*/ 0 w 401"/>
                <a:gd name="T103" fmla="*/ 1 h 273"/>
                <a:gd name="T104" fmla="*/ 0 w 401"/>
                <a:gd name="T105" fmla="*/ 1 h 2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01"/>
                <a:gd name="T160" fmla="*/ 0 h 273"/>
                <a:gd name="T161" fmla="*/ 401 w 401"/>
                <a:gd name="T162" fmla="*/ 273 h 2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01" h="273">
                  <a:moveTo>
                    <a:pt x="17" y="184"/>
                  </a:moveTo>
                  <a:lnTo>
                    <a:pt x="19" y="188"/>
                  </a:lnTo>
                  <a:lnTo>
                    <a:pt x="22" y="190"/>
                  </a:lnTo>
                  <a:lnTo>
                    <a:pt x="26" y="193"/>
                  </a:lnTo>
                  <a:lnTo>
                    <a:pt x="32" y="194"/>
                  </a:lnTo>
                  <a:lnTo>
                    <a:pt x="37" y="194"/>
                  </a:lnTo>
                  <a:lnTo>
                    <a:pt x="41" y="194"/>
                  </a:lnTo>
                  <a:lnTo>
                    <a:pt x="46" y="193"/>
                  </a:lnTo>
                  <a:lnTo>
                    <a:pt x="49" y="193"/>
                  </a:lnTo>
                  <a:lnTo>
                    <a:pt x="52" y="179"/>
                  </a:lnTo>
                  <a:lnTo>
                    <a:pt x="54" y="167"/>
                  </a:lnTo>
                  <a:lnTo>
                    <a:pt x="57" y="156"/>
                  </a:lnTo>
                  <a:lnTo>
                    <a:pt x="66" y="152"/>
                  </a:lnTo>
                  <a:lnTo>
                    <a:pt x="72" y="151"/>
                  </a:lnTo>
                  <a:lnTo>
                    <a:pt x="78" y="149"/>
                  </a:lnTo>
                  <a:lnTo>
                    <a:pt x="85" y="149"/>
                  </a:lnTo>
                  <a:lnTo>
                    <a:pt x="92" y="151"/>
                  </a:lnTo>
                  <a:lnTo>
                    <a:pt x="99" y="153"/>
                  </a:lnTo>
                  <a:lnTo>
                    <a:pt x="107" y="156"/>
                  </a:lnTo>
                  <a:lnTo>
                    <a:pt x="113" y="163"/>
                  </a:lnTo>
                  <a:lnTo>
                    <a:pt x="118" y="172"/>
                  </a:lnTo>
                  <a:lnTo>
                    <a:pt x="123" y="182"/>
                  </a:lnTo>
                  <a:lnTo>
                    <a:pt x="129" y="193"/>
                  </a:lnTo>
                  <a:lnTo>
                    <a:pt x="135" y="203"/>
                  </a:lnTo>
                  <a:lnTo>
                    <a:pt x="143" y="214"/>
                  </a:lnTo>
                  <a:lnTo>
                    <a:pt x="150" y="223"/>
                  </a:lnTo>
                  <a:lnTo>
                    <a:pt x="157" y="231"/>
                  </a:lnTo>
                  <a:lnTo>
                    <a:pt x="165" y="238"/>
                  </a:lnTo>
                  <a:lnTo>
                    <a:pt x="173" y="243"/>
                  </a:lnTo>
                  <a:lnTo>
                    <a:pt x="181" y="246"/>
                  </a:lnTo>
                  <a:lnTo>
                    <a:pt x="192" y="249"/>
                  </a:lnTo>
                  <a:lnTo>
                    <a:pt x="204" y="250"/>
                  </a:lnTo>
                  <a:lnTo>
                    <a:pt x="219" y="250"/>
                  </a:lnTo>
                  <a:lnTo>
                    <a:pt x="232" y="249"/>
                  </a:lnTo>
                  <a:lnTo>
                    <a:pt x="246" y="245"/>
                  </a:lnTo>
                  <a:lnTo>
                    <a:pt x="257" y="241"/>
                  </a:lnTo>
                  <a:lnTo>
                    <a:pt x="267" y="234"/>
                  </a:lnTo>
                  <a:lnTo>
                    <a:pt x="275" y="225"/>
                  </a:lnTo>
                  <a:lnTo>
                    <a:pt x="284" y="218"/>
                  </a:lnTo>
                  <a:lnTo>
                    <a:pt x="290" y="211"/>
                  </a:lnTo>
                  <a:lnTo>
                    <a:pt x="295" y="204"/>
                  </a:lnTo>
                  <a:lnTo>
                    <a:pt x="299" y="198"/>
                  </a:lnTo>
                  <a:lnTo>
                    <a:pt x="303" y="194"/>
                  </a:lnTo>
                  <a:lnTo>
                    <a:pt x="306" y="189"/>
                  </a:lnTo>
                  <a:lnTo>
                    <a:pt x="309" y="187"/>
                  </a:lnTo>
                  <a:lnTo>
                    <a:pt x="313" y="183"/>
                  </a:lnTo>
                  <a:lnTo>
                    <a:pt x="321" y="179"/>
                  </a:lnTo>
                  <a:lnTo>
                    <a:pt x="329" y="173"/>
                  </a:lnTo>
                  <a:lnTo>
                    <a:pt x="338" y="166"/>
                  </a:lnTo>
                  <a:lnTo>
                    <a:pt x="347" y="159"/>
                  </a:lnTo>
                  <a:lnTo>
                    <a:pt x="356" y="152"/>
                  </a:lnTo>
                  <a:lnTo>
                    <a:pt x="363" y="145"/>
                  </a:lnTo>
                  <a:lnTo>
                    <a:pt x="368" y="140"/>
                  </a:lnTo>
                  <a:lnTo>
                    <a:pt x="372" y="135"/>
                  </a:lnTo>
                  <a:lnTo>
                    <a:pt x="377" y="128"/>
                  </a:lnTo>
                  <a:lnTo>
                    <a:pt x="382" y="120"/>
                  </a:lnTo>
                  <a:lnTo>
                    <a:pt x="386" y="110"/>
                  </a:lnTo>
                  <a:lnTo>
                    <a:pt x="389" y="98"/>
                  </a:lnTo>
                  <a:lnTo>
                    <a:pt x="388" y="85"/>
                  </a:lnTo>
                  <a:lnTo>
                    <a:pt x="383" y="71"/>
                  </a:lnTo>
                  <a:lnTo>
                    <a:pt x="374" y="55"/>
                  </a:lnTo>
                  <a:lnTo>
                    <a:pt x="361" y="41"/>
                  </a:lnTo>
                  <a:lnTo>
                    <a:pt x="345" y="29"/>
                  </a:lnTo>
                  <a:lnTo>
                    <a:pt x="329" y="21"/>
                  </a:lnTo>
                  <a:lnTo>
                    <a:pt x="312" y="17"/>
                  </a:lnTo>
                  <a:lnTo>
                    <a:pt x="297" y="18"/>
                  </a:lnTo>
                  <a:lnTo>
                    <a:pt x="282" y="22"/>
                  </a:lnTo>
                  <a:lnTo>
                    <a:pt x="268" y="31"/>
                  </a:lnTo>
                  <a:lnTo>
                    <a:pt x="257" y="45"/>
                  </a:lnTo>
                  <a:lnTo>
                    <a:pt x="246" y="37"/>
                  </a:lnTo>
                  <a:lnTo>
                    <a:pt x="243" y="28"/>
                  </a:lnTo>
                  <a:lnTo>
                    <a:pt x="249" y="17"/>
                  </a:lnTo>
                  <a:lnTo>
                    <a:pt x="260" y="9"/>
                  </a:lnTo>
                  <a:lnTo>
                    <a:pt x="266" y="6"/>
                  </a:lnTo>
                  <a:lnTo>
                    <a:pt x="273" y="3"/>
                  </a:lnTo>
                  <a:lnTo>
                    <a:pt x="279" y="1"/>
                  </a:lnTo>
                  <a:lnTo>
                    <a:pt x="288" y="0"/>
                  </a:lnTo>
                  <a:lnTo>
                    <a:pt x="295" y="0"/>
                  </a:lnTo>
                  <a:lnTo>
                    <a:pt x="303" y="1"/>
                  </a:lnTo>
                  <a:lnTo>
                    <a:pt x="313" y="2"/>
                  </a:lnTo>
                  <a:lnTo>
                    <a:pt x="324" y="4"/>
                  </a:lnTo>
                  <a:lnTo>
                    <a:pt x="335" y="8"/>
                  </a:lnTo>
                  <a:lnTo>
                    <a:pt x="345" y="11"/>
                  </a:lnTo>
                  <a:lnTo>
                    <a:pt x="355" y="15"/>
                  </a:lnTo>
                  <a:lnTo>
                    <a:pt x="364" y="20"/>
                  </a:lnTo>
                  <a:lnTo>
                    <a:pt x="372" y="24"/>
                  </a:lnTo>
                  <a:lnTo>
                    <a:pt x="380" y="30"/>
                  </a:lnTo>
                  <a:lnTo>
                    <a:pt x="386" y="38"/>
                  </a:lnTo>
                  <a:lnTo>
                    <a:pt x="392" y="46"/>
                  </a:lnTo>
                  <a:lnTo>
                    <a:pt x="399" y="64"/>
                  </a:lnTo>
                  <a:lnTo>
                    <a:pt x="401" y="79"/>
                  </a:lnTo>
                  <a:lnTo>
                    <a:pt x="400" y="94"/>
                  </a:lnTo>
                  <a:lnTo>
                    <a:pt x="397" y="110"/>
                  </a:lnTo>
                  <a:lnTo>
                    <a:pt x="395" y="118"/>
                  </a:lnTo>
                  <a:lnTo>
                    <a:pt x="392" y="127"/>
                  </a:lnTo>
                  <a:lnTo>
                    <a:pt x="388" y="136"/>
                  </a:lnTo>
                  <a:lnTo>
                    <a:pt x="383" y="146"/>
                  </a:lnTo>
                  <a:lnTo>
                    <a:pt x="379" y="155"/>
                  </a:lnTo>
                  <a:lnTo>
                    <a:pt x="374" y="162"/>
                  </a:lnTo>
                  <a:lnTo>
                    <a:pt x="369" y="169"/>
                  </a:lnTo>
                  <a:lnTo>
                    <a:pt x="364" y="173"/>
                  </a:lnTo>
                  <a:lnTo>
                    <a:pt x="358" y="176"/>
                  </a:lnTo>
                  <a:lnTo>
                    <a:pt x="352" y="180"/>
                  </a:lnTo>
                  <a:lnTo>
                    <a:pt x="344" y="184"/>
                  </a:lnTo>
                  <a:lnTo>
                    <a:pt x="337" y="188"/>
                  </a:lnTo>
                  <a:lnTo>
                    <a:pt x="330" y="193"/>
                  </a:lnTo>
                  <a:lnTo>
                    <a:pt x="323" y="196"/>
                  </a:lnTo>
                  <a:lnTo>
                    <a:pt x="318" y="198"/>
                  </a:lnTo>
                  <a:lnTo>
                    <a:pt x="313" y="200"/>
                  </a:lnTo>
                  <a:lnTo>
                    <a:pt x="310" y="207"/>
                  </a:lnTo>
                  <a:lnTo>
                    <a:pt x="305" y="215"/>
                  </a:lnTo>
                  <a:lnTo>
                    <a:pt x="297" y="225"/>
                  </a:lnTo>
                  <a:lnTo>
                    <a:pt x="289" y="236"/>
                  </a:lnTo>
                  <a:lnTo>
                    <a:pt x="279" y="245"/>
                  </a:lnTo>
                  <a:lnTo>
                    <a:pt x="270" y="255"/>
                  </a:lnTo>
                  <a:lnTo>
                    <a:pt x="262" y="262"/>
                  </a:lnTo>
                  <a:lnTo>
                    <a:pt x="254" y="265"/>
                  </a:lnTo>
                  <a:lnTo>
                    <a:pt x="245" y="267"/>
                  </a:lnTo>
                  <a:lnTo>
                    <a:pt x="233" y="271"/>
                  </a:lnTo>
                  <a:lnTo>
                    <a:pt x="219" y="273"/>
                  </a:lnTo>
                  <a:lnTo>
                    <a:pt x="204" y="273"/>
                  </a:lnTo>
                  <a:lnTo>
                    <a:pt x="189" y="272"/>
                  </a:lnTo>
                  <a:lnTo>
                    <a:pt x="174" y="266"/>
                  </a:lnTo>
                  <a:lnTo>
                    <a:pt x="158" y="256"/>
                  </a:lnTo>
                  <a:lnTo>
                    <a:pt x="145" y="241"/>
                  </a:lnTo>
                  <a:lnTo>
                    <a:pt x="133" y="223"/>
                  </a:lnTo>
                  <a:lnTo>
                    <a:pt x="125" y="208"/>
                  </a:lnTo>
                  <a:lnTo>
                    <a:pt x="119" y="195"/>
                  </a:lnTo>
                  <a:lnTo>
                    <a:pt x="114" y="184"/>
                  </a:lnTo>
                  <a:lnTo>
                    <a:pt x="110" y="176"/>
                  </a:lnTo>
                  <a:lnTo>
                    <a:pt x="105" y="170"/>
                  </a:lnTo>
                  <a:lnTo>
                    <a:pt x="98" y="167"/>
                  </a:lnTo>
                  <a:lnTo>
                    <a:pt x="89" y="166"/>
                  </a:lnTo>
                  <a:lnTo>
                    <a:pt x="74" y="170"/>
                  </a:lnTo>
                  <a:lnTo>
                    <a:pt x="67" y="182"/>
                  </a:lnTo>
                  <a:lnTo>
                    <a:pt x="65" y="196"/>
                  </a:lnTo>
                  <a:lnTo>
                    <a:pt x="67" y="207"/>
                  </a:lnTo>
                  <a:lnTo>
                    <a:pt x="62" y="209"/>
                  </a:lnTo>
                  <a:lnTo>
                    <a:pt x="57" y="211"/>
                  </a:lnTo>
                  <a:lnTo>
                    <a:pt x="51" y="212"/>
                  </a:lnTo>
                  <a:lnTo>
                    <a:pt x="45" y="214"/>
                  </a:lnTo>
                  <a:lnTo>
                    <a:pt x="38" y="215"/>
                  </a:lnTo>
                  <a:lnTo>
                    <a:pt x="31" y="215"/>
                  </a:lnTo>
                  <a:lnTo>
                    <a:pt x="23" y="215"/>
                  </a:lnTo>
                  <a:lnTo>
                    <a:pt x="17" y="214"/>
                  </a:lnTo>
                  <a:lnTo>
                    <a:pt x="9" y="212"/>
                  </a:lnTo>
                  <a:lnTo>
                    <a:pt x="5" y="209"/>
                  </a:lnTo>
                  <a:lnTo>
                    <a:pt x="4" y="207"/>
                  </a:lnTo>
                  <a:lnTo>
                    <a:pt x="2" y="204"/>
                  </a:lnTo>
                  <a:lnTo>
                    <a:pt x="1" y="190"/>
                  </a:lnTo>
                  <a:lnTo>
                    <a:pt x="0" y="172"/>
                  </a:lnTo>
                  <a:lnTo>
                    <a:pt x="0" y="153"/>
                  </a:lnTo>
                  <a:lnTo>
                    <a:pt x="3" y="138"/>
                  </a:lnTo>
                  <a:lnTo>
                    <a:pt x="6" y="131"/>
                  </a:lnTo>
                  <a:lnTo>
                    <a:pt x="11" y="122"/>
                  </a:lnTo>
                  <a:lnTo>
                    <a:pt x="17" y="114"/>
                  </a:lnTo>
                  <a:lnTo>
                    <a:pt x="24" y="104"/>
                  </a:lnTo>
                  <a:lnTo>
                    <a:pt x="32" y="96"/>
                  </a:lnTo>
                  <a:lnTo>
                    <a:pt x="39" y="86"/>
                  </a:lnTo>
                  <a:lnTo>
                    <a:pt x="45" y="79"/>
                  </a:lnTo>
                  <a:lnTo>
                    <a:pt x="51" y="75"/>
                  </a:lnTo>
                  <a:lnTo>
                    <a:pt x="56" y="70"/>
                  </a:lnTo>
                  <a:lnTo>
                    <a:pt x="61" y="66"/>
                  </a:lnTo>
                  <a:lnTo>
                    <a:pt x="66" y="64"/>
                  </a:lnTo>
                  <a:lnTo>
                    <a:pt x="70" y="60"/>
                  </a:lnTo>
                  <a:lnTo>
                    <a:pt x="74" y="58"/>
                  </a:lnTo>
                  <a:lnTo>
                    <a:pt x="79" y="56"/>
                  </a:lnTo>
                  <a:lnTo>
                    <a:pt x="86" y="55"/>
                  </a:lnTo>
                  <a:lnTo>
                    <a:pt x="94" y="52"/>
                  </a:lnTo>
                  <a:lnTo>
                    <a:pt x="104" y="51"/>
                  </a:lnTo>
                  <a:lnTo>
                    <a:pt x="115" y="52"/>
                  </a:lnTo>
                  <a:lnTo>
                    <a:pt x="125" y="53"/>
                  </a:lnTo>
                  <a:lnTo>
                    <a:pt x="135" y="55"/>
                  </a:lnTo>
                  <a:lnTo>
                    <a:pt x="146" y="58"/>
                  </a:lnTo>
                  <a:lnTo>
                    <a:pt x="154" y="62"/>
                  </a:lnTo>
                  <a:lnTo>
                    <a:pt x="161" y="65"/>
                  </a:lnTo>
                  <a:lnTo>
                    <a:pt x="166" y="70"/>
                  </a:lnTo>
                  <a:lnTo>
                    <a:pt x="170" y="75"/>
                  </a:lnTo>
                  <a:lnTo>
                    <a:pt x="175" y="80"/>
                  </a:lnTo>
                  <a:lnTo>
                    <a:pt x="180" y="86"/>
                  </a:lnTo>
                  <a:lnTo>
                    <a:pt x="184" y="93"/>
                  </a:lnTo>
                  <a:lnTo>
                    <a:pt x="188" y="100"/>
                  </a:lnTo>
                  <a:lnTo>
                    <a:pt x="192" y="106"/>
                  </a:lnTo>
                  <a:lnTo>
                    <a:pt x="195" y="114"/>
                  </a:lnTo>
                  <a:lnTo>
                    <a:pt x="199" y="121"/>
                  </a:lnTo>
                  <a:lnTo>
                    <a:pt x="202" y="129"/>
                  </a:lnTo>
                  <a:lnTo>
                    <a:pt x="207" y="138"/>
                  </a:lnTo>
                  <a:lnTo>
                    <a:pt x="213" y="146"/>
                  </a:lnTo>
                  <a:lnTo>
                    <a:pt x="219" y="153"/>
                  </a:lnTo>
                  <a:lnTo>
                    <a:pt x="225" y="159"/>
                  </a:lnTo>
                  <a:lnTo>
                    <a:pt x="232" y="165"/>
                  </a:lnTo>
                  <a:lnTo>
                    <a:pt x="240" y="168"/>
                  </a:lnTo>
                  <a:lnTo>
                    <a:pt x="249" y="169"/>
                  </a:lnTo>
                  <a:lnTo>
                    <a:pt x="258" y="169"/>
                  </a:lnTo>
                  <a:lnTo>
                    <a:pt x="268" y="170"/>
                  </a:lnTo>
                  <a:lnTo>
                    <a:pt x="279" y="169"/>
                  </a:lnTo>
                  <a:lnTo>
                    <a:pt x="291" y="167"/>
                  </a:lnTo>
                  <a:lnTo>
                    <a:pt x="301" y="162"/>
                  </a:lnTo>
                  <a:lnTo>
                    <a:pt x="311" y="154"/>
                  </a:lnTo>
                  <a:lnTo>
                    <a:pt x="321" y="141"/>
                  </a:lnTo>
                  <a:lnTo>
                    <a:pt x="328" y="125"/>
                  </a:lnTo>
                  <a:lnTo>
                    <a:pt x="330" y="112"/>
                  </a:lnTo>
                  <a:lnTo>
                    <a:pt x="328" y="101"/>
                  </a:lnTo>
                  <a:lnTo>
                    <a:pt x="324" y="91"/>
                  </a:lnTo>
                  <a:lnTo>
                    <a:pt x="317" y="83"/>
                  </a:lnTo>
                  <a:lnTo>
                    <a:pt x="308" y="76"/>
                  </a:lnTo>
                  <a:lnTo>
                    <a:pt x="300" y="72"/>
                  </a:lnTo>
                  <a:lnTo>
                    <a:pt x="293" y="70"/>
                  </a:lnTo>
                  <a:lnTo>
                    <a:pt x="286" y="71"/>
                  </a:lnTo>
                  <a:lnTo>
                    <a:pt x="283" y="64"/>
                  </a:lnTo>
                  <a:lnTo>
                    <a:pt x="281" y="58"/>
                  </a:lnTo>
                  <a:lnTo>
                    <a:pt x="282" y="53"/>
                  </a:lnTo>
                  <a:lnTo>
                    <a:pt x="285" y="51"/>
                  </a:lnTo>
                  <a:lnTo>
                    <a:pt x="288" y="51"/>
                  </a:lnTo>
                  <a:lnTo>
                    <a:pt x="291" y="52"/>
                  </a:lnTo>
                  <a:lnTo>
                    <a:pt x="294" y="52"/>
                  </a:lnTo>
                  <a:lnTo>
                    <a:pt x="298" y="53"/>
                  </a:lnTo>
                  <a:lnTo>
                    <a:pt x="302" y="56"/>
                  </a:lnTo>
                  <a:lnTo>
                    <a:pt x="306" y="57"/>
                  </a:lnTo>
                  <a:lnTo>
                    <a:pt x="311" y="59"/>
                  </a:lnTo>
                  <a:lnTo>
                    <a:pt x="318" y="62"/>
                  </a:lnTo>
                  <a:lnTo>
                    <a:pt x="329" y="67"/>
                  </a:lnTo>
                  <a:lnTo>
                    <a:pt x="336" y="76"/>
                  </a:lnTo>
                  <a:lnTo>
                    <a:pt x="342" y="84"/>
                  </a:lnTo>
                  <a:lnTo>
                    <a:pt x="345" y="93"/>
                  </a:lnTo>
                  <a:lnTo>
                    <a:pt x="346" y="111"/>
                  </a:lnTo>
                  <a:lnTo>
                    <a:pt x="341" y="129"/>
                  </a:lnTo>
                  <a:lnTo>
                    <a:pt x="333" y="147"/>
                  </a:lnTo>
                  <a:lnTo>
                    <a:pt x="324" y="161"/>
                  </a:lnTo>
                  <a:lnTo>
                    <a:pt x="318" y="167"/>
                  </a:lnTo>
                  <a:lnTo>
                    <a:pt x="310" y="174"/>
                  </a:lnTo>
                  <a:lnTo>
                    <a:pt x="302" y="181"/>
                  </a:lnTo>
                  <a:lnTo>
                    <a:pt x="292" y="186"/>
                  </a:lnTo>
                  <a:lnTo>
                    <a:pt x="283" y="190"/>
                  </a:lnTo>
                  <a:lnTo>
                    <a:pt x="272" y="194"/>
                  </a:lnTo>
                  <a:lnTo>
                    <a:pt x="263" y="194"/>
                  </a:lnTo>
                  <a:lnTo>
                    <a:pt x="254" y="193"/>
                  </a:lnTo>
                  <a:lnTo>
                    <a:pt x="245" y="189"/>
                  </a:lnTo>
                  <a:lnTo>
                    <a:pt x="235" y="183"/>
                  </a:lnTo>
                  <a:lnTo>
                    <a:pt x="224" y="176"/>
                  </a:lnTo>
                  <a:lnTo>
                    <a:pt x="214" y="167"/>
                  </a:lnTo>
                  <a:lnTo>
                    <a:pt x="202" y="155"/>
                  </a:lnTo>
                  <a:lnTo>
                    <a:pt x="193" y="141"/>
                  </a:lnTo>
                  <a:lnTo>
                    <a:pt x="184" y="126"/>
                  </a:lnTo>
                  <a:lnTo>
                    <a:pt x="176" y="107"/>
                  </a:lnTo>
                  <a:lnTo>
                    <a:pt x="170" y="97"/>
                  </a:lnTo>
                  <a:lnTo>
                    <a:pt x="162" y="87"/>
                  </a:lnTo>
                  <a:lnTo>
                    <a:pt x="152" y="79"/>
                  </a:lnTo>
                  <a:lnTo>
                    <a:pt x="142" y="73"/>
                  </a:lnTo>
                  <a:lnTo>
                    <a:pt x="130" y="70"/>
                  </a:lnTo>
                  <a:lnTo>
                    <a:pt x="119" y="67"/>
                  </a:lnTo>
                  <a:lnTo>
                    <a:pt x="109" y="66"/>
                  </a:lnTo>
                  <a:lnTo>
                    <a:pt x="99" y="67"/>
                  </a:lnTo>
                  <a:lnTo>
                    <a:pt x="91" y="69"/>
                  </a:lnTo>
                  <a:lnTo>
                    <a:pt x="83" y="71"/>
                  </a:lnTo>
                  <a:lnTo>
                    <a:pt x="74" y="75"/>
                  </a:lnTo>
                  <a:lnTo>
                    <a:pt x="65" y="79"/>
                  </a:lnTo>
                  <a:lnTo>
                    <a:pt x="56" y="85"/>
                  </a:lnTo>
                  <a:lnTo>
                    <a:pt x="48" y="93"/>
                  </a:lnTo>
                  <a:lnTo>
                    <a:pt x="40" y="104"/>
                  </a:lnTo>
                  <a:lnTo>
                    <a:pt x="33" y="117"/>
                  </a:lnTo>
                  <a:lnTo>
                    <a:pt x="22" y="142"/>
                  </a:lnTo>
                  <a:lnTo>
                    <a:pt x="18" y="162"/>
                  </a:lnTo>
                  <a:lnTo>
                    <a:pt x="17" y="176"/>
                  </a:lnTo>
                  <a:lnTo>
                    <a:pt x="17" y="18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0" name="Freeform 1551"/>
            <p:cNvSpPr>
              <a:spLocks/>
            </p:cNvSpPr>
            <p:nvPr/>
          </p:nvSpPr>
          <p:spPr bwMode="auto">
            <a:xfrm>
              <a:off x="3475" y="1260"/>
              <a:ext cx="229" cy="363"/>
            </a:xfrm>
            <a:custGeom>
              <a:avLst/>
              <a:gdLst>
                <a:gd name="T0" fmla="*/ 0 w 457"/>
                <a:gd name="T1" fmla="*/ 0 h 727"/>
                <a:gd name="T2" fmla="*/ 1 w 457"/>
                <a:gd name="T3" fmla="*/ 0 h 727"/>
                <a:gd name="T4" fmla="*/ 1 w 457"/>
                <a:gd name="T5" fmla="*/ 0 h 727"/>
                <a:gd name="T6" fmla="*/ 1 w 457"/>
                <a:gd name="T7" fmla="*/ 0 h 727"/>
                <a:gd name="T8" fmla="*/ 1 w 457"/>
                <a:gd name="T9" fmla="*/ 0 h 727"/>
                <a:gd name="T10" fmla="*/ 1 w 457"/>
                <a:gd name="T11" fmla="*/ 0 h 727"/>
                <a:gd name="T12" fmla="*/ 1 w 457"/>
                <a:gd name="T13" fmla="*/ 0 h 727"/>
                <a:gd name="T14" fmla="*/ 1 w 457"/>
                <a:gd name="T15" fmla="*/ 0 h 727"/>
                <a:gd name="T16" fmla="*/ 1 w 457"/>
                <a:gd name="T17" fmla="*/ 0 h 727"/>
                <a:gd name="T18" fmla="*/ 1 w 457"/>
                <a:gd name="T19" fmla="*/ 0 h 727"/>
                <a:gd name="T20" fmla="*/ 1 w 457"/>
                <a:gd name="T21" fmla="*/ 0 h 727"/>
                <a:gd name="T22" fmla="*/ 1 w 457"/>
                <a:gd name="T23" fmla="*/ 0 h 727"/>
                <a:gd name="T24" fmla="*/ 1 w 457"/>
                <a:gd name="T25" fmla="*/ 0 h 727"/>
                <a:gd name="T26" fmla="*/ 1 w 457"/>
                <a:gd name="T27" fmla="*/ 0 h 727"/>
                <a:gd name="T28" fmla="*/ 1 w 457"/>
                <a:gd name="T29" fmla="*/ 0 h 727"/>
                <a:gd name="T30" fmla="*/ 1 w 457"/>
                <a:gd name="T31" fmla="*/ 0 h 727"/>
                <a:gd name="T32" fmla="*/ 1 w 457"/>
                <a:gd name="T33" fmla="*/ 0 h 727"/>
                <a:gd name="T34" fmla="*/ 1 w 457"/>
                <a:gd name="T35" fmla="*/ 0 h 727"/>
                <a:gd name="T36" fmla="*/ 1 w 457"/>
                <a:gd name="T37" fmla="*/ 0 h 727"/>
                <a:gd name="T38" fmla="*/ 1 w 457"/>
                <a:gd name="T39" fmla="*/ 0 h 727"/>
                <a:gd name="T40" fmla="*/ 1 w 457"/>
                <a:gd name="T41" fmla="*/ 0 h 727"/>
                <a:gd name="T42" fmla="*/ 1 w 457"/>
                <a:gd name="T43" fmla="*/ 0 h 727"/>
                <a:gd name="T44" fmla="*/ 1 w 457"/>
                <a:gd name="T45" fmla="*/ 0 h 727"/>
                <a:gd name="T46" fmla="*/ 1 w 457"/>
                <a:gd name="T47" fmla="*/ 0 h 727"/>
                <a:gd name="T48" fmla="*/ 1 w 457"/>
                <a:gd name="T49" fmla="*/ 0 h 727"/>
                <a:gd name="T50" fmla="*/ 1 w 457"/>
                <a:gd name="T51" fmla="*/ 0 h 727"/>
                <a:gd name="T52" fmla="*/ 1 w 457"/>
                <a:gd name="T53" fmla="*/ 0 h 727"/>
                <a:gd name="T54" fmla="*/ 1 w 457"/>
                <a:gd name="T55" fmla="*/ 0 h 727"/>
                <a:gd name="T56" fmla="*/ 1 w 457"/>
                <a:gd name="T57" fmla="*/ 0 h 727"/>
                <a:gd name="T58" fmla="*/ 1 w 457"/>
                <a:gd name="T59" fmla="*/ 0 h 727"/>
                <a:gd name="T60" fmla="*/ 1 w 457"/>
                <a:gd name="T61" fmla="*/ 0 h 727"/>
                <a:gd name="T62" fmla="*/ 1 w 457"/>
                <a:gd name="T63" fmla="*/ 0 h 727"/>
                <a:gd name="T64" fmla="*/ 1 w 457"/>
                <a:gd name="T65" fmla="*/ 0 h 727"/>
                <a:gd name="T66" fmla="*/ 1 w 457"/>
                <a:gd name="T67" fmla="*/ 0 h 727"/>
                <a:gd name="T68" fmla="*/ 1 w 457"/>
                <a:gd name="T69" fmla="*/ 0 h 727"/>
                <a:gd name="T70" fmla="*/ 1 w 457"/>
                <a:gd name="T71" fmla="*/ 0 h 727"/>
                <a:gd name="T72" fmla="*/ 1 w 457"/>
                <a:gd name="T73" fmla="*/ 0 h 727"/>
                <a:gd name="T74" fmla="*/ 1 w 457"/>
                <a:gd name="T75" fmla="*/ 0 h 727"/>
                <a:gd name="T76" fmla="*/ 1 w 457"/>
                <a:gd name="T77" fmla="*/ 0 h 727"/>
                <a:gd name="T78" fmla="*/ 1 w 457"/>
                <a:gd name="T79" fmla="*/ 0 h 727"/>
                <a:gd name="T80" fmla="*/ 1 w 457"/>
                <a:gd name="T81" fmla="*/ 0 h 727"/>
                <a:gd name="T82" fmla="*/ 1 w 457"/>
                <a:gd name="T83" fmla="*/ 0 h 727"/>
                <a:gd name="T84" fmla="*/ 1 w 457"/>
                <a:gd name="T85" fmla="*/ 0 h 727"/>
                <a:gd name="T86" fmla="*/ 1 w 457"/>
                <a:gd name="T87" fmla="*/ 0 h 727"/>
                <a:gd name="T88" fmla="*/ 1 w 457"/>
                <a:gd name="T89" fmla="*/ 0 h 727"/>
                <a:gd name="T90" fmla="*/ 1 w 457"/>
                <a:gd name="T91" fmla="*/ 0 h 7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7"/>
                <a:gd name="T139" fmla="*/ 0 h 727"/>
                <a:gd name="T140" fmla="*/ 457 w 457"/>
                <a:gd name="T141" fmla="*/ 727 h 7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7" h="727">
                  <a:moveTo>
                    <a:pt x="0" y="16"/>
                  </a:moveTo>
                  <a:lnTo>
                    <a:pt x="0" y="29"/>
                  </a:lnTo>
                  <a:lnTo>
                    <a:pt x="2" y="49"/>
                  </a:lnTo>
                  <a:lnTo>
                    <a:pt x="4" y="72"/>
                  </a:lnTo>
                  <a:lnTo>
                    <a:pt x="8" y="99"/>
                  </a:lnTo>
                  <a:lnTo>
                    <a:pt x="12" y="128"/>
                  </a:lnTo>
                  <a:lnTo>
                    <a:pt x="18" y="156"/>
                  </a:lnTo>
                  <a:lnTo>
                    <a:pt x="25" y="184"/>
                  </a:lnTo>
                  <a:lnTo>
                    <a:pt x="34" y="209"/>
                  </a:lnTo>
                  <a:lnTo>
                    <a:pt x="43" y="233"/>
                  </a:lnTo>
                  <a:lnTo>
                    <a:pt x="52" y="264"/>
                  </a:lnTo>
                  <a:lnTo>
                    <a:pt x="59" y="295"/>
                  </a:lnTo>
                  <a:lnTo>
                    <a:pt x="67" y="328"/>
                  </a:lnTo>
                  <a:lnTo>
                    <a:pt x="71" y="361"/>
                  </a:lnTo>
                  <a:lnTo>
                    <a:pt x="74" y="389"/>
                  </a:lnTo>
                  <a:lnTo>
                    <a:pt x="75" y="413"/>
                  </a:lnTo>
                  <a:lnTo>
                    <a:pt x="74" y="432"/>
                  </a:lnTo>
                  <a:lnTo>
                    <a:pt x="68" y="489"/>
                  </a:lnTo>
                  <a:lnTo>
                    <a:pt x="65" y="582"/>
                  </a:lnTo>
                  <a:lnTo>
                    <a:pt x="68" y="672"/>
                  </a:lnTo>
                  <a:lnTo>
                    <a:pt x="81" y="727"/>
                  </a:lnTo>
                  <a:lnTo>
                    <a:pt x="94" y="724"/>
                  </a:lnTo>
                  <a:lnTo>
                    <a:pt x="111" y="721"/>
                  </a:lnTo>
                  <a:lnTo>
                    <a:pt x="129" y="716"/>
                  </a:lnTo>
                  <a:lnTo>
                    <a:pt x="150" y="712"/>
                  </a:lnTo>
                  <a:lnTo>
                    <a:pt x="170" y="707"/>
                  </a:lnTo>
                  <a:lnTo>
                    <a:pt x="191" y="702"/>
                  </a:lnTo>
                  <a:lnTo>
                    <a:pt x="212" y="699"/>
                  </a:lnTo>
                  <a:lnTo>
                    <a:pt x="230" y="696"/>
                  </a:lnTo>
                  <a:lnTo>
                    <a:pt x="239" y="695"/>
                  </a:lnTo>
                  <a:lnTo>
                    <a:pt x="251" y="694"/>
                  </a:lnTo>
                  <a:lnTo>
                    <a:pt x="263" y="694"/>
                  </a:lnTo>
                  <a:lnTo>
                    <a:pt x="275" y="693"/>
                  </a:lnTo>
                  <a:lnTo>
                    <a:pt x="290" y="692"/>
                  </a:lnTo>
                  <a:lnTo>
                    <a:pt x="304" y="692"/>
                  </a:lnTo>
                  <a:lnTo>
                    <a:pt x="319" y="691"/>
                  </a:lnTo>
                  <a:lnTo>
                    <a:pt x="333" y="691"/>
                  </a:lnTo>
                  <a:lnTo>
                    <a:pt x="347" y="691"/>
                  </a:lnTo>
                  <a:lnTo>
                    <a:pt x="362" y="689"/>
                  </a:lnTo>
                  <a:lnTo>
                    <a:pt x="375" y="689"/>
                  </a:lnTo>
                  <a:lnTo>
                    <a:pt x="388" y="689"/>
                  </a:lnTo>
                  <a:lnTo>
                    <a:pt x="400" y="689"/>
                  </a:lnTo>
                  <a:lnTo>
                    <a:pt x="410" y="689"/>
                  </a:lnTo>
                  <a:lnTo>
                    <a:pt x="419" y="691"/>
                  </a:lnTo>
                  <a:lnTo>
                    <a:pt x="427" y="691"/>
                  </a:lnTo>
                  <a:lnTo>
                    <a:pt x="435" y="681"/>
                  </a:lnTo>
                  <a:lnTo>
                    <a:pt x="441" y="670"/>
                  </a:lnTo>
                  <a:lnTo>
                    <a:pt x="447" y="657"/>
                  </a:lnTo>
                  <a:lnTo>
                    <a:pt x="451" y="641"/>
                  </a:lnTo>
                  <a:lnTo>
                    <a:pt x="454" y="626"/>
                  </a:lnTo>
                  <a:lnTo>
                    <a:pt x="456" y="612"/>
                  </a:lnTo>
                  <a:lnTo>
                    <a:pt x="457" y="599"/>
                  </a:lnTo>
                  <a:lnTo>
                    <a:pt x="457" y="589"/>
                  </a:lnTo>
                  <a:lnTo>
                    <a:pt x="457" y="572"/>
                  </a:lnTo>
                  <a:lnTo>
                    <a:pt x="456" y="542"/>
                  </a:lnTo>
                  <a:lnTo>
                    <a:pt x="454" y="502"/>
                  </a:lnTo>
                  <a:lnTo>
                    <a:pt x="451" y="457"/>
                  </a:lnTo>
                  <a:lnTo>
                    <a:pt x="447" y="409"/>
                  </a:lnTo>
                  <a:lnTo>
                    <a:pt x="442" y="360"/>
                  </a:lnTo>
                  <a:lnTo>
                    <a:pt x="435" y="315"/>
                  </a:lnTo>
                  <a:lnTo>
                    <a:pt x="427" y="278"/>
                  </a:lnTo>
                  <a:lnTo>
                    <a:pt x="416" y="243"/>
                  </a:lnTo>
                  <a:lnTo>
                    <a:pt x="406" y="204"/>
                  </a:lnTo>
                  <a:lnTo>
                    <a:pt x="394" y="163"/>
                  </a:lnTo>
                  <a:lnTo>
                    <a:pt x="381" y="122"/>
                  </a:lnTo>
                  <a:lnTo>
                    <a:pt x="370" y="84"/>
                  </a:lnTo>
                  <a:lnTo>
                    <a:pt x="358" y="49"/>
                  </a:lnTo>
                  <a:lnTo>
                    <a:pt x="347" y="21"/>
                  </a:lnTo>
                  <a:lnTo>
                    <a:pt x="338" y="0"/>
                  </a:lnTo>
                  <a:lnTo>
                    <a:pt x="322" y="2"/>
                  </a:lnTo>
                  <a:lnTo>
                    <a:pt x="304" y="4"/>
                  </a:lnTo>
                  <a:lnTo>
                    <a:pt x="286" y="7"/>
                  </a:lnTo>
                  <a:lnTo>
                    <a:pt x="266" y="9"/>
                  </a:lnTo>
                  <a:lnTo>
                    <a:pt x="248" y="10"/>
                  </a:lnTo>
                  <a:lnTo>
                    <a:pt x="230" y="10"/>
                  </a:lnTo>
                  <a:lnTo>
                    <a:pt x="215" y="9"/>
                  </a:lnTo>
                  <a:lnTo>
                    <a:pt x="200" y="5"/>
                  </a:lnTo>
                  <a:lnTo>
                    <a:pt x="186" y="3"/>
                  </a:lnTo>
                  <a:lnTo>
                    <a:pt x="168" y="3"/>
                  </a:lnTo>
                  <a:lnTo>
                    <a:pt x="149" y="7"/>
                  </a:lnTo>
                  <a:lnTo>
                    <a:pt x="129" y="11"/>
                  </a:lnTo>
                  <a:lnTo>
                    <a:pt x="110" y="17"/>
                  </a:lnTo>
                  <a:lnTo>
                    <a:pt x="94" y="23"/>
                  </a:lnTo>
                  <a:lnTo>
                    <a:pt x="81" y="29"/>
                  </a:lnTo>
                  <a:lnTo>
                    <a:pt x="74" y="32"/>
                  </a:lnTo>
                  <a:lnTo>
                    <a:pt x="68" y="35"/>
                  </a:lnTo>
                  <a:lnTo>
                    <a:pt x="58" y="35"/>
                  </a:lnTo>
                  <a:lnTo>
                    <a:pt x="47" y="33"/>
                  </a:lnTo>
                  <a:lnTo>
                    <a:pt x="35" y="31"/>
                  </a:lnTo>
                  <a:lnTo>
                    <a:pt x="23" y="28"/>
                  </a:lnTo>
                  <a:lnTo>
                    <a:pt x="13" y="24"/>
                  </a:lnTo>
                  <a:lnTo>
                    <a:pt x="5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2F2E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1" name="Freeform 1552"/>
            <p:cNvSpPr>
              <a:spLocks/>
            </p:cNvSpPr>
            <p:nvPr/>
          </p:nvSpPr>
          <p:spPr bwMode="auto">
            <a:xfrm>
              <a:off x="3475" y="980"/>
              <a:ext cx="174" cy="278"/>
            </a:xfrm>
            <a:custGeom>
              <a:avLst/>
              <a:gdLst>
                <a:gd name="T0" fmla="*/ 1 w 348"/>
                <a:gd name="T1" fmla="*/ 1 h 555"/>
                <a:gd name="T2" fmla="*/ 1 w 348"/>
                <a:gd name="T3" fmla="*/ 1 h 555"/>
                <a:gd name="T4" fmla="*/ 1 w 348"/>
                <a:gd name="T5" fmla="*/ 1 h 555"/>
                <a:gd name="T6" fmla="*/ 1 w 348"/>
                <a:gd name="T7" fmla="*/ 1 h 555"/>
                <a:gd name="T8" fmla="*/ 1 w 348"/>
                <a:gd name="T9" fmla="*/ 1 h 555"/>
                <a:gd name="T10" fmla="*/ 1 w 348"/>
                <a:gd name="T11" fmla="*/ 1 h 555"/>
                <a:gd name="T12" fmla="*/ 1 w 348"/>
                <a:gd name="T13" fmla="*/ 1 h 555"/>
                <a:gd name="T14" fmla="*/ 1 w 348"/>
                <a:gd name="T15" fmla="*/ 1 h 555"/>
                <a:gd name="T16" fmla="*/ 1 w 348"/>
                <a:gd name="T17" fmla="*/ 1 h 555"/>
                <a:gd name="T18" fmla="*/ 1 w 348"/>
                <a:gd name="T19" fmla="*/ 1 h 555"/>
                <a:gd name="T20" fmla="*/ 1 w 348"/>
                <a:gd name="T21" fmla="*/ 1 h 555"/>
                <a:gd name="T22" fmla="*/ 1 w 348"/>
                <a:gd name="T23" fmla="*/ 1 h 555"/>
                <a:gd name="T24" fmla="*/ 1 w 348"/>
                <a:gd name="T25" fmla="*/ 1 h 555"/>
                <a:gd name="T26" fmla="*/ 1 w 348"/>
                <a:gd name="T27" fmla="*/ 1 h 555"/>
                <a:gd name="T28" fmla="*/ 1 w 348"/>
                <a:gd name="T29" fmla="*/ 1 h 555"/>
                <a:gd name="T30" fmla="*/ 1 w 348"/>
                <a:gd name="T31" fmla="*/ 1 h 555"/>
                <a:gd name="T32" fmla="*/ 1 w 348"/>
                <a:gd name="T33" fmla="*/ 1 h 555"/>
                <a:gd name="T34" fmla="*/ 1 w 348"/>
                <a:gd name="T35" fmla="*/ 1 h 555"/>
                <a:gd name="T36" fmla="*/ 1 w 348"/>
                <a:gd name="T37" fmla="*/ 1 h 555"/>
                <a:gd name="T38" fmla="*/ 1 w 348"/>
                <a:gd name="T39" fmla="*/ 1 h 555"/>
                <a:gd name="T40" fmla="*/ 1 w 348"/>
                <a:gd name="T41" fmla="*/ 1 h 555"/>
                <a:gd name="T42" fmla="*/ 1 w 348"/>
                <a:gd name="T43" fmla="*/ 1 h 555"/>
                <a:gd name="T44" fmla="*/ 1 w 348"/>
                <a:gd name="T45" fmla="*/ 1 h 555"/>
                <a:gd name="T46" fmla="*/ 1 w 348"/>
                <a:gd name="T47" fmla="*/ 1 h 555"/>
                <a:gd name="T48" fmla="*/ 1 w 348"/>
                <a:gd name="T49" fmla="*/ 1 h 555"/>
                <a:gd name="T50" fmla="*/ 1 w 348"/>
                <a:gd name="T51" fmla="*/ 1 h 555"/>
                <a:gd name="T52" fmla="*/ 1 w 348"/>
                <a:gd name="T53" fmla="*/ 1 h 555"/>
                <a:gd name="T54" fmla="*/ 1 w 348"/>
                <a:gd name="T55" fmla="*/ 1 h 555"/>
                <a:gd name="T56" fmla="*/ 1 w 348"/>
                <a:gd name="T57" fmla="*/ 1 h 555"/>
                <a:gd name="T58" fmla="*/ 1 w 348"/>
                <a:gd name="T59" fmla="*/ 1 h 555"/>
                <a:gd name="T60" fmla="*/ 1 w 348"/>
                <a:gd name="T61" fmla="*/ 1 h 555"/>
                <a:gd name="T62" fmla="*/ 0 w 348"/>
                <a:gd name="T63" fmla="*/ 1 h 5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8"/>
                <a:gd name="T97" fmla="*/ 0 h 555"/>
                <a:gd name="T98" fmla="*/ 348 w 348"/>
                <a:gd name="T99" fmla="*/ 555 h 5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8" h="555">
                  <a:moveTo>
                    <a:pt x="0" y="534"/>
                  </a:moveTo>
                  <a:lnTo>
                    <a:pt x="8" y="536"/>
                  </a:lnTo>
                  <a:lnTo>
                    <a:pt x="16" y="541"/>
                  </a:lnTo>
                  <a:lnTo>
                    <a:pt x="25" y="545"/>
                  </a:lnTo>
                  <a:lnTo>
                    <a:pt x="35" y="549"/>
                  </a:lnTo>
                  <a:lnTo>
                    <a:pt x="44" y="553"/>
                  </a:lnTo>
                  <a:lnTo>
                    <a:pt x="54" y="555"/>
                  </a:lnTo>
                  <a:lnTo>
                    <a:pt x="65" y="555"/>
                  </a:lnTo>
                  <a:lnTo>
                    <a:pt x="75" y="553"/>
                  </a:lnTo>
                  <a:lnTo>
                    <a:pt x="87" y="548"/>
                  </a:lnTo>
                  <a:lnTo>
                    <a:pt x="104" y="543"/>
                  </a:lnTo>
                  <a:lnTo>
                    <a:pt x="122" y="540"/>
                  </a:lnTo>
                  <a:lnTo>
                    <a:pt x="142" y="535"/>
                  </a:lnTo>
                  <a:lnTo>
                    <a:pt x="162" y="533"/>
                  </a:lnTo>
                  <a:lnTo>
                    <a:pt x="182" y="532"/>
                  </a:lnTo>
                  <a:lnTo>
                    <a:pt x="201" y="533"/>
                  </a:lnTo>
                  <a:lnTo>
                    <a:pt x="218" y="536"/>
                  </a:lnTo>
                  <a:lnTo>
                    <a:pt x="234" y="539"/>
                  </a:lnTo>
                  <a:lnTo>
                    <a:pt x="254" y="539"/>
                  </a:lnTo>
                  <a:lnTo>
                    <a:pt x="274" y="536"/>
                  </a:lnTo>
                  <a:lnTo>
                    <a:pt x="294" y="533"/>
                  </a:lnTo>
                  <a:lnTo>
                    <a:pt x="312" y="527"/>
                  </a:lnTo>
                  <a:lnTo>
                    <a:pt x="329" y="521"/>
                  </a:lnTo>
                  <a:lnTo>
                    <a:pt x="341" y="515"/>
                  </a:lnTo>
                  <a:lnTo>
                    <a:pt x="348" y="509"/>
                  </a:lnTo>
                  <a:lnTo>
                    <a:pt x="342" y="500"/>
                  </a:lnTo>
                  <a:lnTo>
                    <a:pt x="336" y="488"/>
                  </a:lnTo>
                  <a:lnTo>
                    <a:pt x="330" y="477"/>
                  </a:lnTo>
                  <a:lnTo>
                    <a:pt x="323" y="463"/>
                  </a:lnTo>
                  <a:lnTo>
                    <a:pt x="316" y="449"/>
                  </a:lnTo>
                  <a:lnTo>
                    <a:pt x="309" y="432"/>
                  </a:lnTo>
                  <a:lnTo>
                    <a:pt x="303" y="415"/>
                  </a:lnTo>
                  <a:lnTo>
                    <a:pt x="297" y="396"/>
                  </a:lnTo>
                  <a:lnTo>
                    <a:pt x="291" y="371"/>
                  </a:lnTo>
                  <a:lnTo>
                    <a:pt x="283" y="339"/>
                  </a:lnTo>
                  <a:lnTo>
                    <a:pt x="273" y="301"/>
                  </a:lnTo>
                  <a:lnTo>
                    <a:pt x="264" y="263"/>
                  </a:lnTo>
                  <a:lnTo>
                    <a:pt x="256" y="224"/>
                  </a:lnTo>
                  <a:lnTo>
                    <a:pt x="248" y="189"/>
                  </a:lnTo>
                  <a:lnTo>
                    <a:pt x="242" y="161"/>
                  </a:lnTo>
                  <a:lnTo>
                    <a:pt x="239" y="142"/>
                  </a:lnTo>
                  <a:lnTo>
                    <a:pt x="237" y="127"/>
                  </a:lnTo>
                  <a:lnTo>
                    <a:pt x="233" y="111"/>
                  </a:lnTo>
                  <a:lnTo>
                    <a:pt x="228" y="92"/>
                  </a:lnTo>
                  <a:lnTo>
                    <a:pt x="221" y="72"/>
                  </a:lnTo>
                  <a:lnTo>
                    <a:pt x="214" y="52"/>
                  </a:lnTo>
                  <a:lnTo>
                    <a:pt x="206" y="34"/>
                  </a:lnTo>
                  <a:lnTo>
                    <a:pt x="199" y="15"/>
                  </a:lnTo>
                  <a:lnTo>
                    <a:pt x="193" y="0"/>
                  </a:lnTo>
                  <a:lnTo>
                    <a:pt x="185" y="10"/>
                  </a:lnTo>
                  <a:lnTo>
                    <a:pt x="175" y="24"/>
                  </a:lnTo>
                  <a:lnTo>
                    <a:pt x="165" y="41"/>
                  </a:lnTo>
                  <a:lnTo>
                    <a:pt x="155" y="58"/>
                  </a:lnTo>
                  <a:lnTo>
                    <a:pt x="146" y="77"/>
                  </a:lnTo>
                  <a:lnTo>
                    <a:pt x="138" y="96"/>
                  </a:lnTo>
                  <a:lnTo>
                    <a:pt x="129" y="113"/>
                  </a:lnTo>
                  <a:lnTo>
                    <a:pt x="123" y="131"/>
                  </a:lnTo>
                  <a:lnTo>
                    <a:pt x="113" y="155"/>
                  </a:lnTo>
                  <a:lnTo>
                    <a:pt x="95" y="193"/>
                  </a:lnTo>
                  <a:lnTo>
                    <a:pt x="74" y="243"/>
                  </a:lnTo>
                  <a:lnTo>
                    <a:pt x="50" y="299"/>
                  </a:lnTo>
                  <a:lnTo>
                    <a:pt x="29" y="361"/>
                  </a:lnTo>
                  <a:lnTo>
                    <a:pt x="10" y="422"/>
                  </a:lnTo>
                  <a:lnTo>
                    <a:pt x="0" y="481"/>
                  </a:lnTo>
                  <a:lnTo>
                    <a:pt x="0" y="534"/>
                  </a:lnTo>
                  <a:close/>
                </a:path>
              </a:pathLst>
            </a:custGeom>
            <a:solidFill>
              <a:srgbClr val="19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2" name="Freeform 1553"/>
            <p:cNvSpPr>
              <a:spLocks/>
            </p:cNvSpPr>
            <p:nvPr/>
          </p:nvSpPr>
          <p:spPr bwMode="auto">
            <a:xfrm>
              <a:off x="3481" y="1328"/>
              <a:ext cx="88" cy="135"/>
            </a:xfrm>
            <a:custGeom>
              <a:avLst/>
              <a:gdLst>
                <a:gd name="T0" fmla="*/ 0 w 177"/>
                <a:gd name="T1" fmla="*/ 1 h 270"/>
                <a:gd name="T2" fmla="*/ 0 w 177"/>
                <a:gd name="T3" fmla="*/ 1 h 270"/>
                <a:gd name="T4" fmla="*/ 0 w 177"/>
                <a:gd name="T5" fmla="*/ 1 h 270"/>
                <a:gd name="T6" fmla="*/ 0 w 177"/>
                <a:gd name="T7" fmla="*/ 1 h 270"/>
                <a:gd name="T8" fmla="*/ 0 w 177"/>
                <a:gd name="T9" fmla="*/ 1 h 270"/>
                <a:gd name="T10" fmla="*/ 0 w 177"/>
                <a:gd name="T11" fmla="*/ 1 h 270"/>
                <a:gd name="T12" fmla="*/ 0 w 177"/>
                <a:gd name="T13" fmla="*/ 1 h 270"/>
                <a:gd name="T14" fmla="*/ 0 w 177"/>
                <a:gd name="T15" fmla="*/ 1 h 270"/>
                <a:gd name="T16" fmla="*/ 0 w 177"/>
                <a:gd name="T17" fmla="*/ 0 h 270"/>
                <a:gd name="T18" fmla="*/ 0 w 177"/>
                <a:gd name="T19" fmla="*/ 1 h 270"/>
                <a:gd name="T20" fmla="*/ 0 w 177"/>
                <a:gd name="T21" fmla="*/ 1 h 270"/>
                <a:gd name="T22" fmla="*/ 0 w 177"/>
                <a:gd name="T23" fmla="*/ 1 h 270"/>
                <a:gd name="T24" fmla="*/ 0 w 177"/>
                <a:gd name="T25" fmla="*/ 1 h 270"/>
                <a:gd name="T26" fmla="*/ 0 w 177"/>
                <a:gd name="T27" fmla="*/ 1 h 270"/>
                <a:gd name="T28" fmla="*/ 0 w 177"/>
                <a:gd name="T29" fmla="*/ 1 h 270"/>
                <a:gd name="T30" fmla="*/ 0 w 177"/>
                <a:gd name="T31" fmla="*/ 1 h 270"/>
                <a:gd name="T32" fmla="*/ 0 w 177"/>
                <a:gd name="T33" fmla="*/ 1 h 270"/>
                <a:gd name="T34" fmla="*/ 0 w 177"/>
                <a:gd name="T35" fmla="*/ 1 h 270"/>
                <a:gd name="T36" fmla="*/ 0 w 177"/>
                <a:gd name="T37" fmla="*/ 1 h 270"/>
                <a:gd name="T38" fmla="*/ 0 w 177"/>
                <a:gd name="T39" fmla="*/ 1 h 270"/>
                <a:gd name="T40" fmla="*/ 0 w 177"/>
                <a:gd name="T41" fmla="*/ 1 h 270"/>
                <a:gd name="T42" fmla="*/ 0 w 177"/>
                <a:gd name="T43" fmla="*/ 1 h 270"/>
                <a:gd name="T44" fmla="*/ 0 w 177"/>
                <a:gd name="T45" fmla="*/ 1 h 270"/>
                <a:gd name="T46" fmla="*/ 0 w 177"/>
                <a:gd name="T47" fmla="*/ 1 h 270"/>
                <a:gd name="T48" fmla="*/ 0 w 177"/>
                <a:gd name="T49" fmla="*/ 1 h 270"/>
                <a:gd name="T50" fmla="*/ 0 w 177"/>
                <a:gd name="T51" fmla="*/ 1 h 270"/>
                <a:gd name="T52" fmla="*/ 0 w 177"/>
                <a:gd name="T53" fmla="*/ 1 h 270"/>
                <a:gd name="T54" fmla="*/ 0 w 177"/>
                <a:gd name="T55" fmla="*/ 1 h 270"/>
                <a:gd name="T56" fmla="*/ 0 w 177"/>
                <a:gd name="T57" fmla="*/ 1 h 270"/>
                <a:gd name="T58" fmla="*/ 0 w 177"/>
                <a:gd name="T59" fmla="*/ 1 h 270"/>
                <a:gd name="T60" fmla="*/ 0 w 177"/>
                <a:gd name="T61" fmla="*/ 1 h 270"/>
                <a:gd name="T62" fmla="*/ 0 w 177"/>
                <a:gd name="T63" fmla="*/ 1 h 270"/>
                <a:gd name="T64" fmla="*/ 0 w 177"/>
                <a:gd name="T65" fmla="*/ 1 h 270"/>
                <a:gd name="T66" fmla="*/ 0 w 177"/>
                <a:gd name="T67" fmla="*/ 1 h 270"/>
                <a:gd name="T68" fmla="*/ 0 w 177"/>
                <a:gd name="T69" fmla="*/ 1 h 270"/>
                <a:gd name="T70" fmla="*/ 0 w 177"/>
                <a:gd name="T71" fmla="*/ 1 h 270"/>
                <a:gd name="T72" fmla="*/ 0 w 177"/>
                <a:gd name="T73" fmla="*/ 1 h 270"/>
                <a:gd name="T74" fmla="*/ 0 w 177"/>
                <a:gd name="T75" fmla="*/ 1 h 270"/>
                <a:gd name="T76" fmla="*/ 0 w 177"/>
                <a:gd name="T77" fmla="*/ 1 h 270"/>
                <a:gd name="T78" fmla="*/ 0 w 177"/>
                <a:gd name="T79" fmla="*/ 1 h 270"/>
                <a:gd name="T80" fmla="*/ 0 w 177"/>
                <a:gd name="T81" fmla="*/ 1 h 270"/>
                <a:gd name="T82" fmla="*/ 0 w 177"/>
                <a:gd name="T83" fmla="*/ 1 h 270"/>
                <a:gd name="T84" fmla="*/ 0 w 177"/>
                <a:gd name="T85" fmla="*/ 1 h 270"/>
                <a:gd name="T86" fmla="*/ 0 w 177"/>
                <a:gd name="T87" fmla="*/ 1 h 270"/>
                <a:gd name="T88" fmla="*/ 0 w 177"/>
                <a:gd name="T89" fmla="*/ 1 h 270"/>
                <a:gd name="T90" fmla="*/ 0 w 177"/>
                <a:gd name="T91" fmla="*/ 1 h 270"/>
                <a:gd name="T92" fmla="*/ 0 w 177"/>
                <a:gd name="T93" fmla="*/ 1 h 270"/>
                <a:gd name="T94" fmla="*/ 0 w 177"/>
                <a:gd name="T95" fmla="*/ 1 h 270"/>
                <a:gd name="T96" fmla="*/ 0 w 177"/>
                <a:gd name="T97" fmla="*/ 1 h 27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7"/>
                <a:gd name="T148" fmla="*/ 0 h 270"/>
                <a:gd name="T149" fmla="*/ 177 w 177"/>
                <a:gd name="T150" fmla="*/ 270 h 27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7" h="270">
                  <a:moveTo>
                    <a:pt x="0" y="10"/>
                  </a:moveTo>
                  <a:lnTo>
                    <a:pt x="8" y="13"/>
                  </a:lnTo>
                  <a:lnTo>
                    <a:pt x="22" y="15"/>
                  </a:lnTo>
                  <a:lnTo>
                    <a:pt x="37" y="18"/>
                  </a:lnTo>
                  <a:lnTo>
                    <a:pt x="56" y="19"/>
                  </a:lnTo>
                  <a:lnTo>
                    <a:pt x="75" y="18"/>
                  </a:lnTo>
                  <a:lnTo>
                    <a:pt x="94" y="15"/>
                  </a:lnTo>
                  <a:lnTo>
                    <a:pt x="110" y="10"/>
                  </a:lnTo>
                  <a:lnTo>
                    <a:pt x="124" y="0"/>
                  </a:lnTo>
                  <a:lnTo>
                    <a:pt x="132" y="11"/>
                  </a:lnTo>
                  <a:lnTo>
                    <a:pt x="140" y="28"/>
                  </a:lnTo>
                  <a:lnTo>
                    <a:pt x="146" y="48"/>
                  </a:lnTo>
                  <a:lnTo>
                    <a:pt x="150" y="66"/>
                  </a:lnTo>
                  <a:lnTo>
                    <a:pt x="153" y="88"/>
                  </a:lnTo>
                  <a:lnTo>
                    <a:pt x="161" y="117"/>
                  </a:lnTo>
                  <a:lnTo>
                    <a:pt x="168" y="144"/>
                  </a:lnTo>
                  <a:lnTo>
                    <a:pt x="174" y="159"/>
                  </a:lnTo>
                  <a:lnTo>
                    <a:pt x="177" y="173"/>
                  </a:lnTo>
                  <a:lnTo>
                    <a:pt x="177" y="198"/>
                  </a:lnTo>
                  <a:lnTo>
                    <a:pt x="173" y="225"/>
                  </a:lnTo>
                  <a:lnTo>
                    <a:pt x="167" y="243"/>
                  </a:lnTo>
                  <a:lnTo>
                    <a:pt x="161" y="243"/>
                  </a:lnTo>
                  <a:lnTo>
                    <a:pt x="154" y="245"/>
                  </a:lnTo>
                  <a:lnTo>
                    <a:pt x="148" y="246"/>
                  </a:lnTo>
                  <a:lnTo>
                    <a:pt x="143" y="247"/>
                  </a:lnTo>
                  <a:lnTo>
                    <a:pt x="137" y="249"/>
                  </a:lnTo>
                  <a:lnTo>
                    <a:pt x="133" y="253"/>
                  </a:lnTo>
                  <a:lnTo>
                    <a:pt x="128" y="257"/>
                  </a:lnTo>
                  <a:lnTo>
                    <a:pt x="124" y="263"/>
                  </a:lnTo>
                  <a:lnTo>
                    <a:pt x="118" y="268"/>
                  </a:lnTo>
                  <a:lnTo>
                    <a:pt x="111" y="270"/>
                  </a:lnTo>
                  <a:lnTo>
                    <a:pt x="102" y="270"/>
                  </a:lnTo>
                  <a:lnTo>
                    <a:pt x="93" y="268"/>
                  </a:lnTo>
                  <a:lnTo>
                    <a:pt x="82" y="266"/>
                  </a:lnTo>
                  <a:lnTo>
                    <a:pt x="73" y="262"/>
                  </a:lnTo>
                  <a:lnTo>
                    <a:pt x="65" y="259"/>
                  </a:lnTo>
                  <a:lnTo>
                    <a:pt x="58" y="255"/>
                  </a:lnTo>
                  <a:lnTo>
                    <a:pt x="54" y="228"/>
                  </a:lnTo>
                  <a:lnTo>
                    <a:pt x="48" y="195"/>
                  </a:lnTo>
                  <a:lnTo>
                    <a:pt x="44" y="165"/>
                  </a:lnTo>
                  <a:lnTo>
                    <a:pt x="39" y="150"/>
                  </a:lnTo>
                  <a:lnTo>
                    <a:pt x="36" y="143"/>
                  </a:lnTo>
                  <a:lnTo>
                    <a:pt x="31" y="128"/>
                  </a:lnTo>
                  <a:lnTo>
                    <a:pt x="25" y="107"/>
                  </a:lnTo>
                  <a:lnTo>
                    <a:pt x="18" y="83"/>
                  </a:lnTo>
                  <a:lnTo>
                    <a:pt x="11" y="60"/>
                  </a:lnTo>
                  <a:lnTo>
                    <a:pt x="6" y="38"/>
                  </a:lnTo>
                  <a:lnTo>
                    <a:pt x="2" y="2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3" name="Freeform 1554"/>
            <p:cNvSpPr>
              <a:spLocks/>
            </p:cNvSpPr>
            <p:nvPr/>
          </p:nvSpPr>
          <p:spPr bwMode="auto">
            <a:xfrm>
              <a:off x="3620" y="1312"/>
              <a:ext cx="78" cy="118"/>
            </a:xfrm>
            <a:custGeom>
              <a:avLst/>
              <a:gdLst>
                <a:gd name="T0" fmla="*/ 1 w 154"/>
                <a:gd name="T1" fmla="*/ 1 h 235"/>
                <a:gd name="T2" fmla="*/ 1 w 154"/>
                <a:gd name="T3" fmla="*/ 1 h 235"/>
                <a:gd name="T4" fmla="*/ 1 w 154"/>
                <a:gd name="T5" fmla="*/ 0 h 235"/>
                <a:gd name="T6" fmla="*/ 1 w 154"/>
                <a:gd name="T7" fmla="*/ 0 h 235"/>
                <a:gd name="T8" fmla="*/ 1 w 154"/>
                <a:gd name="T9" fmla="*/ 1 h 235"/>
                <a:gd name="T10" fmla="*/ 1 w 154"/>
                <a:gd name="T11" fmla="*/ 1 h 235"/>
                <a:gd name="T12" fmla="*/ 1 w 154"/>
                <a:gd name="T13" fmla="*/ 1 h 235"/>
                <a:gd name="T14" fmla="*/ 1 w 154"/>
                <a:gd name="T15" fmla="*/ 1 h 235"/>
                <a:gd name="T16" fmla="*/ 1 w 154"/>
                <a:gd name="T17" fmla="*/ 1 h 235"/>
                <a:gd name="T18" fmla="*/ 1 w 154"/>
                <a:gd name="T19" fmla="*/ 1 h 235"/>
                <a:gd name="T20" fmla="*/ 1 w 154"/>
                <a:gd name="T21" fmla="*/ 1 h 235"/>
                <a:gd name="T22" fmla="*/ 1 w 154"/>
                <a:gd name="T23" fmla="*/ 1 h 235"/>
                <a:gd name="T24" fmla="*/ 1 w 154"/>
                <a:gd name="T25" fmla="*/ 1 h 235"/>
                <a:gd name="T26" fmla="*/ 1 w 154"/>
                <a:gd name="T27" fmla="*/ 1 h 235"/>
                <a:gd name="T28" fmla="*/ 1 w 154"/>
                <a:gd name="T29" fmla="*/ 1 h 235"/>
                <a:gd name="T30" fmla="*/ 1 w 154"/>
                <a:gd name="T31" fmla="*/ 1 h 235"/>
                <a:gd name="T32" fmla="*/ 0 w 154"/>
                <a:gd name="T33" fmla="*/ 1 h 235"/>
                <a:gd name="T34" fmla="*/ 1 w 154"/>
                <a:gd name="T35" fmla="*/ 1 h 235"/>
                <a:gd name="T36" fmla="*/ 1 w 154"/>
                <a:gd name="T37" fmla="*/ 1 h 235"/>
                <a:gd name="T38" fmla="*/ 1 w 154"/>
                <a:gd name="T39" fmla="*/ 1 h 235"/>
                <a:gd name="T40" fmla="*/ 1 w 154"/>
                <a:gd name="T41" fmla="*/ 1 h 235"/>
                <a:gd name="T42" fmla="*/ 1 w 154"/>
                <a:gd name="T43" fmla="*/ 1 h 235"/>
                <a:gd name="T44" fmla="*/ 1 w 154"/>
                <a:gd name="T45" fmla="*/ 1 h 235"/>
                <a:gd name="T46" fmla="*/ 1 w 154"/>
                <a:gd name="T47" fmla="*/ 1 h 235"/>
                <a:gd name="T48" fmla="*/ 1 w 154"/>
                <a:gd name="T49" fmla="*/ 1 h 235"/>
                <a:gd name="T50" fmla="*/ 1 w 154"/>
                <a:gd name="T51" fmla="*/ 1 h 235"/>
                <a:gd name="T52" fmla="*/ 1 w 154"/>
                <a:gd name="T53" fmla="*/ 1 h 235"/>
                <a:gd name="T54" fmla="*/ 1 w 154"/>
                <a:gd name="T55" fmla="*/ 1 h 235"/>
                <a:gd name="T56" fmla="*/ 1 w 154"/>
                <a:gd name="T57" fmla="*/ 1 h 235"/>
                <a:gd name="T58" fmla="*/ 1 w 154"/>
                <a:gd name="T59" fmla="*/ 1 h 235"/>
                <a:gd name="T60" fmla="*/ 1 w 154"/>
                <a:gd name="T61" fmla="*/ 1 h 235"/>
                <a:gd name="T62" fmla="*/ 1 w 154"/>
                <a:gd name="T63" fmla="*/ 1 h 235"/>
                <a:gd name="T64" fmla="*/ 1 w 154"/>
                <a:gd name="T65" fmla="*/ 1 h 235"/>
                <a:gd name="T66" fmla="*/ 1 w 154"/>
                <a:gd name="T67" fmla="*/ 1 h 235"/>
                <a:gd name="T68" fmla="*/ 1 w 154"/>
                <a:gd name="T69" fmla="*/ 1 h 235"/>
                <a:gd name="T70" fmla="*/ 1 w 154"/>
                <a:gd name="T71" fmla="*/ 1 h 235"/>
                <a:gd name="T72" fmla="*/ 1 w 154"/>
                <a:gd name="T73" fmla="*/ 1 h 235"/>
                <a:gd name="T74" fmla="*/ 1 w 154"/>
                <a:gd name="T75" fmla="*/ 1 h 235"/>
                <a:gd name="T76" fmla="*/ 1 w 154"/>
                <a:gd name="T77" fmla="*/ 1 h 235"/>
                <a:gd name="T78" fmla="*/ 1 w 154"/>
                <a:gd name="T79" fmla="*/ 1 h 235"/>
                <a:gd name="T80" fmla="*/ 1 w 154"/>
                <a:gd name="T81" fmla="*/ 1 h 235"/>
                <a:gd name="T82" fmla="*/ 1 w 154"/>
                <a:gd name="T83" fmla="*/ 1 h 235"/>
                <a:gd name="T84" fmla="*/ 1 w 154"/>
                <a:gd name="T85" fmla="*/ 1 h 235"/>
                <a:gd name="T86" fmla="*/ 1 w 154"/>
                <a:gd name="T87" fmla="*/ 1 h 235"/>
                <a:gd name="T88" fmla="*/ 1 w 154"/>
                <a:gd name="T89" fmla="*/ 1 h 23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4"/>
                <a:gd name="T136" fmla="*/ 0 h 235"/>
                <a:gd name="T137" fmla="*/ 154 w 154"/>
                <a:gd name="T138" fmla="*/ 235 h 23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4" h="235">
                  <a:moveTo>
                    <a:pt x="97" y="3"/>
                  </a:moveTo>
                  <a:lnTo>
                    <a:pt x="90" y="1"/>
                  </a:lnTo>
                  <a:lnTo>
                    <a:pt x="84" y="0"/>
                  </a:lnTo>
                  <a:lnTo>
                    <a:pt x="79" y="0"/>
                  </a:lnTo>
                  <a:lnTo>
                    <a:pt x="73" y="1"/>
                  </a:lnTo>
                  <a:lnTo>
                    <a:pt x="67" y="2"/>
                  </a:lnTo>
                  <a:lnTo>
                    <a:pt x="61" y="6"/>
                  </a:lnTo>
                  <a:lnTo>
                    <a:pt x="55" y="10"/>
                  </a:lnTo>
                  <a:lnTo>
                    <a:pt x="50" y="17"/>
                  </a:lnTo>
                  <a:lnTo>
                    <a:pt x="44" y="17"/>
                  </a:lnTo>
                  <a:lnTo>
                    <a:pt x="37" y="18"/>
                  </a:lnTo>
                  <a:lnTo>
                    <a:pt x="30" y="20"/>
                  </a:lnTo>
                  <a:lnTo>
                    <a:pt x="22" y="22"/>
                  </a:lnTo>
                  <a:lnTo>
                    <a:pt x="15" y="25"/>
                  </a:lnTo>
                  <a:lnTo>
                    <a:pt x="9" y="30"/>
                  </a:lnTo>
                  <a:lnTo>
                    <a:pt x="4" y="37"/>
                  </a:lnTo>
                  <a:lnTo>
                    <a:pt x="0" y="44"/>
                  </a:lnTo>
                  <a:lnTo>
                    <a:pt x="3" y="80"/>
                  </a:lnTo>
                  <a:lnTo>
                    <a:pt x="11" y="139"/>
                  </a:lnTo>
                  <a:lnTo>
                    <a:pt x="20" y="199"/>
                  </a:lnTo>
                  <a:lnTo>
                    <a:pt x="29" y="235"/>
                  </a:lnTo>
                  <a:lnTo>
                    <a:pt x="39" y="234"/>
                  </a:lnTo>
                  <a:lnTo>
                    <a:pt x="48" y="232"/>
                  </a:lnTo>
                  <a:lnTo>
                    <a:pt x="58" y="230"/>
                  </a:lnTo>
                  <a:lnTo>
                    <a:pt x="68" y="228"/>
                  </a:lnTo>
                  <a:lnTo>
                    <a:pt x="77" y="225"/>
                  </a:lnTo>
                  <a:lnTo>
                    <a:pt x="84" y="223"/>
                  </a:lnTo>
                  <a:lnTo>
                    <a:pt x="91" y="223"/>
                  </a:lnTo>
                  <a:lnTo>
                    <a:pt x="98" y="223"/>
                  </a:lnTo>
                  <a:lnTo>
                    <a:pt x="104" y="224"/>
                  </a:lnTo>
                  <a:lnTo>
                    <a:pt x="112" y="224"/>
                  </a:lnTo>
                  <a:lnTo>
                    <a:pt x="120" y="224"/>
                  </a:lnTo>
                  <a:lnTo>
                    <a:pt x="129" y="224"/>
                  </a:lnTo>
                  <a:lnTo>
                    <a:pt x="138" y="223"/>
                  </a:lnTo>
                  <a:lnTo>
                    <a:pt x="145" y="223"/>
                  </a:lnTo>
                  <a:lnTo>
                    <a:pt x="150" y="221"/>
                  </a:lnTo>
                  <a:lnTo>
                    <a:pt x="154" y="220"/>
                  </a:lnTo>
                  <a:lnTo>
                    <a:pt x="154" y="210"/>
                  </a:lnTo>
                  <a:lnTo>
                    <a:pt x="149" y="187"/>
                  </a:lnTo>
                  <a:lnTo>
                    <a:pt x="142" y="153"/>
                  </a:lnTo>
                  <a:lnTo>
                    <a:pt x="132" y="116"/>
                  </a:lnTo>
                  <a:lnTo>
                    <a:pt x="121" y="77"/>
                  </a:lnTo>
                  <a:lnTo>
                    <a:pt x="111" y="43"/>
                  </a:lnTo>
                  <a:lnTo>
                    <a:pt x="103" y="16"/>
                  </a:lnTo>
                  <a:lnTo>
                    <a:pt x="97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4" name="Freeform 1555"/>
            <p:cNvSpPr>
              <a:spLocks/>
            </p:cNvSpPr>
            <p:nvPr/>
          </p:nvSpPr>
          <p:spPr bwMode="auto">
            <a:xfrm>
              <a:off x="3561" y="1504"/>
              <a:ext cx="70" cy="111"/>
            </a:xfrm>
            <a:custGeom>
              <a:avLst/>
              <a:gdLst>
                <a:gd name="T0" fmla="*/ 1 w 138"/>
                <a:gd name="T1" fmla="*/ 1 h 222"/>
                <a:gd name="T2" fmla="*/ 0 w 138"/>
                <a:gd name="T3" fmla="*/ 1 h 222"/>
                <a:gd name="T4" fmla="*/ 0 w 138"/>
                <a:gd name="T5" fmla="*/ 1 h 222"/>
                <a:gd name="T6" fmla="*/ 1 w 138"/>
                <a:gd name="T7" fmla="*/ 1 h 222"/>
                <a:gd name="T8" fmla="*/ 1 w 138"/>
                <a:gd name="T9" fmla="*/ 1 h 222"/>
                <a:gd name="T10" fmla="*/ 1 w 138"/>
                <a:gd name="T11" fmla="*/ 1 h 222"/>
                <a:gd name="T12" fmla="*/ 1 w 138"/>
                <a:gd name="T13" fmla="*/ 1 h 222"/>
                <a:gd name="T14" fmla="*/ 1 w 138"/>
                <a:gd name="T15" fmla="*/ 1 h 222"/>
                <a:gd name="T16" fmla="*/ 1 w 138"/>
                <a:gd name="T17" fmla="*/ 1 h 222"/>
                <a:gd name="T18" fmla="*/ 1 w 138"/>
                <a:gd name="T19" fmla="*/ 1 h 222"/>
                <a:gd name="T20" fmla="*/ 1 w 138"/>
                <a:gd name="T21" fmla="*/ 1 h 222"/>
                <a:gd name="T22" fmla="*/ 1 w 138"/>
                <a:gd name="T23" fmla="*/ 1 h 222"/>
                <a:gd name="T24" fmla="*/ 1 w 138"/>
                <a:gd name="T25" fmla="*/ 1 h 222"/>
                <a:gd name="T26" fmla="*/ 1 w 138"/>
                <a:gd name="T27" fmla="*/ 1 h 222"/>
                <a:gd name="T28" fmla="*/ 1 w 138"/>
                <a:gd name="T29" fmla="*/ 1 h 222"/>
                <a:gd name="T30" fmla="*/ 1 w 138"/>
                <a:gd name="T31" fmla="*/ 1 h 222"/>
                <a:gd name="T32" fmla="*/ 1 w 138"/>
                <a:gd name="T33" fmla="*/ 1 h 222"/>
                <a:gd name="T34" fmla="*/ 1 w 138"/>
                <a:gd name="T35" fmla="*/ 1 h 222"/>
                <a:gd name="T36" fmla="*/ 1 w 138"/>
                <a:gd name="T37" fmla="*/ 1 h 222"/>
                <a:gd name="T38" fmla="*/ 1 w 138"/>
                <a:gd name="T39" fmla="*/ 0 h 222"/>
                <a:gd name="T40" fmla="*/ 1 w 138"/>
                <a:gd name="T41" fmla="*/ 0 h 222"/>
                <a:gd name="T42" fmla="*/ 1 w 138"/>
                <a:gd name="T43" fmla="*/ 1 h 222"/>
                <a:gd name="T44" fmla="*/ 1 w 138"/>
                <a:gd name="T45" fmla="*/ 1 h 222"/>
                <a:gd name="T46" fmla="*/ 1 w 138"/>
                <a:gd name="T47" fmla="*/ 1 h 222"/>
                <a:gd name="T48" fmla="*/ 1 w 138"/>
                <a:gd name="T49" fmla="*/ 1 h 222"/>
                <a:gd name="T50" fmla="*/ 1 w 138"/>
                <a:gd name="T51" fmla="*/ 1 h 222"/>
                <a:gd name="T52" fmla="*/ 1 w 138"/>
                <a:gd name="T53" fmla="*/ 1 h 222"/>
                <a:gd name="T54" fmla="*/ 1 w 138"/>
                <a:gd name="T55" fmla="*/ 1 h 222"/>
                <a:gd name="T56" fmla="*/ 1 w 138"/>
                <a:gd name="T57" fmla="*/ 1 h 222"/>
                <a:gd name="T58" fmla="*/ 1 w 138"/>
                <a:gd name="T59" fmla="*/ 1 h 222"/>
                <a:gd name="T60" fmla="*/ 1 w 138"/>
                <a:gd name="T61" fmla="*/ 1 h 222"/>
                <a:gd name="T62" fmla="*/ 1 w 138"/>
                <a:gd name="T63" fmla="*/ 1 h 222"/>
                <a:gd name="T64" fmla="*/ 1 w 138"/>
                <a:gd name="T65" fmla="*/ 1 h 2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222"/>
                <a:gd name="T101" fmla="*/ 138 w 138"/>
                <a:gd name="T102" fmla="*/ 222 h 22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222">
                  <a:moveTo>
                    <a:pt x="3" y="38"/>
                  </a:moveTo>
                  <a:lnTo>
                    <a:pt x="0" y="69"/>
                  </a:lnTo>
                  <a:lnTo>
                    <a:pt x="0" y="131"/>
                  </a:lnTo>
                  <a:lnTo>
                    <a:pt x="2" y="192"/>
                  </a:lnTo>
                  <a:lnTo>
                    <a:pt x="5" y="222"/>
                  </a:lnTo>
                  <a:lnTo>
                    <a:pt x="16" y="221"/>
                  </a:lnTo>
                  <a:lnTo>
                    <a:pt x="33" y="219"/>
                  </a:lnTo>
                  <a:lnTo>
                    <a:pt x="55" y="218"/>
                  </a:lnTo>
                  <a:lnTo>
                    <a:pt x="77" y="216"/>
                  </a:lnTo>
                  <a:lnTo>
                    <a:pt x="98" y="215"/>
                  </a:lnTo>
                  <a:lnTo>
                    <a:pt x="118" y="214"/>
                  </a:lnTo>
                  <a:lnTo>
                    <a:pt x="131" y="214"/>
                  </a:lnTo>
                  <a:lnTo>
                    <a:pt x="138" y="214"/>
                  </a:lnTo>
                  <a:lnTo>
                    <a:pt x="138" y="168"/>
                  </a:lnTo>
                  <a:lnTo>
                    <a:pt x="137" y="101"/>
                  </a:lnTo>
                  <a:lnTo>
                    <a:pt x="135" y="39"/>
                  </a:lnTo>
                  <a:lnTo>
                    <a:pt x="130" y="7"/>
                  </a:lnTo>
                  <a:lnTo>
                    <a:pt x="125" y="4"/>
                  </a:lnTo>
                  <a:lnTo>
                    <a:pt x="115" y="1"/>
                  </a:lnTo>
                  <a:lnTo>
                    <a:pt x="103" y="0"/>
                  </a:lnTo>
                  <a:lnTo>
                    <a:pt x="90" y="0"/>
                  </a:lnTo>
                  <a:lnTo>
                    <a:pt x="76" y="1"/>
                  </a:lnTo>
                  <a:lnTo>
                    <a:pt x="62" y="4"/>
                  </a:lnTo>
                  <a:lnTo>
                    <a:pt x="51" y="6"/>
                  </a:lnTo>
                  <a:lnTo>
                    <a:pt x="42" y="8"/>
                  </a:lnTo>
                  <a:lnTo>
                    <a:pt x="35" y="12"/>
                  </a:lnTo>
                  <a:lnTo>
                    <a:pt x="29" y="15"/>
                  </a:lnTo>
                  <a:lnTo>
                    <a:pt x="24" y="19"/>
                  </a:lnTo>
                  <a:lnTo>
                    <a:pt x="19" y="22"/>
                  </a:lnTo>
                  <a:lnTo>
                    <a:pt x="15" y="27"/>
                  </a:lnTo>
                  <a:lnTo>
                    <a:pt x="11" y="31"/>
                  </a:lnTo>
                  <a:lnTo>
                    <a:pt x="7" y="34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5" name="Freeform 1556"/>
            <p:cNvSpPr>
              <a:spLocks/>
            </p:cNvSpPr>
            <p:nvPr/>
          </p:nvSpPr>
          <p:spPr bwMode="auto">
            <a:xfrm>
              <a:off x="3488" y="1342"/>
              <a:ext cx="26" cy="39"/>
            </a:xfrm>
            <a:custGeom>
              <a:avLst/>
              <a:gdLst>
                <a:gd name="T0" fmla="*/ 0 w 53"/>
                <a:gd name="T1" fmla="*/ 0 h 78"/>
                <a:gd name="T2" fmla="*/ 0 w 53"/>
                <a:gd name="T3" fmla="*/ 1 h 78"/>
                <a:gd name="T4" fmla="*/ 0 w 53"/>
                <a:gd name="T5" fmla="*/ 1 h 78"/>
                <a:gd name="T6" fmla="*/ 0 w 53"/>
                <a:gd name="T7" fmla="*/ 1 h 78"/>
                <a:gd name="T8" fmla="*/ 0 w 53"/>
                <a:gd name="T9" fmla="*/ 1 h 78"/>
                <a:gd name="T10" fmla="*/ 0 w 53"/>
                <a:gd name="T11" fmla="*/ 1 h 78"/>
                <a:gd name="T12" fmla="*/ 0 w 53"/>
                <a:gd name="T13" fmla="*/ 1 h 78"/>
                <a:gd name="T14" fmla="*/ 0 w 53"/>
                <a:gd name="T15" fmla="*/ 1 h 78"/>
                <a:gd name="T16" fmla="*/ 0 w 53"/>
                <a:gd name="T17" fmla="*/ 1 h 78"/>
                <a:gd name="T18" fmla="*/ 0 w 53"/>
                <a:gd name="T19" fmla="*/ 1 h 78"/>
                <a:gd name="T20" fmla="*/ 0 w 53"/>
                <a:gd name="T21" fmla="*/ 1 h 78"/>
                <a:gd name="T22" fmla="*/ 0 w 53"/>
                <a:gd name="T23" fmla="*/ 1 h 78"/>
                <a:gd name="T24" fmla="*/ 0 w 53"/>
                <a:gd name="T25" fmla="*/ 1 h 78"/>
                <a:gd name="T26" fmla="*/ 0 w 53"/>
                <a:gd name="T27" fmla="*/ 1 h 78"/>
                <a:gd name="T28" fmla="*/ 0 w 53"/>
                <a:gd name="T29" fmla="*/ 1 h 78"/>
                <a:gd name="T30" fmla="*/ 0 w 53"/>
                <a:gd name="T31" fmla="*/ 1 h 78"/>
                <a:gd name="T32" fmla="*/ 0 w 53"/>
                <a:gd name="T33" fmla="*/ 1 h 78"/>
                <a:gd name="T34" fmla="*/ 0 w 53"/>
                <a:gd name="T35" fmla="*/ 1 h 78"/>
                <a:gd name="T36" fmla="*/ 0 w 53"/>
                <a:gd name="T37" fmla="*/ 1 h 78"/>
                <a:gd name="T38" fmla="*/ 0 w 53"/>
                <a:gd name="T39" fmla="*/ 1 h 78"/>
                <a:gd name="T40" fmla="*/ 0 w 53"/>
                <a:gd name="T41" fmla="*/ 1 h 78"/>
                <a:gd name="T42" fmla="*/ 0 w 53"/>
                <a:gd name="T43" fmla="*/ 1 h 78"/>
                <a:gd name="T44" fmla="*/ 0 w 53"/>
                <a:gd name="T45" fmla="*/ 1 h 78"/>
                <a:gd name="T46" fmla="*/ 0 w 53"/>
                <a:gd name="T47" fmla="*/ 1 h 78"/>
                <a:gd name="T48" fmla="*/ 0 w 53"/>
                <a:gd name="T49" fmla="*/ 0 h 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3"/>
                <a:gd name="T76" fmla="*/ 0 h 78"/>
                <a:gd name="T77" fmla="*/ 53 w 53"/>
                <a:gd name="T78" fmla="*/ 78 h 7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3" h="78">
                  <a:moveTo>
                    <a:pt x="1" y="0"/>
                  </a:moveTo>
                  <a:lnTo>
                    <a:pt x="6" y="2"/>
                  </a:lnTo>
                  <a:lnTo>
                    <a:pt x="11" y="3"/>
                  </a:lnTo>
                  <a:lnTo>
                    <a:pt x="17" y="4"/>
                  </a:lnTo>
                  <a:lnTo>
                    <a:pt x="24" y="5"/>
                  </a:lnTo>
                  <a:lnTo>
                    <a:pt x="31" y="5"/>
                  </a:lnTo>
                  <a:lnTo>
                    <a:pt x="37" y="6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50" y="20"/>
                  </a:lnTo>
                  <a:lnTo>
                    <a:pt x="52" y="39"/>
                  </a:lnTo>
                  <a:lnTo>
                    <a:pt x="53" y="59"/>
                  </a:lnTo>
                  <a:lnTo>
                    <a:pt x="53" y="72"/>
                  </a:lnTo>
                  <a:lnTo>
                    <a:pt x="48" y="73"/>
                  </a:lnTo>
                  <a:lnTo>
                    <a:pt x="43" y="75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6" y="78"/>
                  </a:lnTo>
                  <a:lnTo>
                    <a:pt x="22" y="78"/>
                  </a:lnTo>
                  <a:lnTo>
                    <a:pt x="18" y="78"/>
                  </a:lnTo>
                  <a:lnTo>
                    <a:pt x="15" y="76"/>
                  </a:lnTo>
                  <a:lnTo>
                    <a:pt x="10" y="61"/>
                  </a:lnTo>
                  <a:lnTo>
                    <a:pt x="4" y="39"/>
                  </a:lnTo>
                  <a:lnTo>
                    <a:pt x="0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6" name="Freeform 1557"/>
            <p:cNvSpPr>
              <a:spLocks/>
            </p:cNvSpPr>
            <p:nvPr/>
          </p:nvSpPr>
          <p:spPr bwMode="auto">
            <a:xfrm>
              <a:off x="3521" y="1339"/>
              <a:ext cx="24" cy="41"/>
            </a:xfrm>
            <a:custGeom>
              <a:avLst/>
              <a:gdLst>
                <a:gd name="T0" fmla="*/ 0 w 49"/>
                <a:gd name="T1" fmla="*/ 1 h 82"/>
                <a:gd name="T2" fmla="*/ 0 w 49"/>
                <a:gd name="T3" fmla="*/ 1 h 82"/>
                <a:gd name="T4" fmla="*/ 0 w 49"/>
                <a:gd name="T5" fmla="*/ 1 h 82"/>
                <a:gd name="T6" fmla="*/ 0 w 49"/>
                <a:gd name="T7" fmla="*/ 1 h 82"/>
                <a:gd name="T8" fmla="*/ 0 w 49"/>
                <a:gd name="T9" fmla="*/ 1 h 82"/>
                <a:gd name="T10" fmla="*/ 0 w 49"/>
                <a:gd name="T11" fmla="*/ 1 h 82"/>
                <a:gd name="T12" fmla="*/ 0 w 49"/>
                <a:gd name="T13" fmla="*/ 1 h 82"/>
                <a:gd name="T14" fmla="*/ 0 w 49"/>
                <a:gd name="T15" fmla="*/ 1 h 82"/>
                <a:gd name="T16" fmla="*/ 0 w 49"/>
                <a:gd name="T17" fmla="*/ 0 h 82"/>
                <a:gd name="T18" fmla="*/ 0 w 49"/>
                <a:gd name="T19" fmla="*/ 1 h 82"/>
                <a:gd name="T20" fmla="*/ 0 w 49"/>
                <a:gd name="T21" fmla="*/ 1 h 82"/>
                <a:gd name="T22" fmla="*/ 0 w 49"/>
                <a:gd name="T23" fmla="*/ 1 h 82"/>
                <a:gd name="T24" fmla="*/ 0 w 49"/>
                <a:gd name="T25" fmla="*/ 1 h 82"/>
                <a:gd name="T26" fmla="*/ 0 w 49"/>
                <a:gd name="T27" fmla="*/ 1 h 82"/>
                <a:gd name="T28" fmla="*/ 0 w 49"/>
                <a:gd name="T29" fmla="*/ 1 h 82"/>
                <a:gd name="T30" fmla="*/ 0 w 49"/>
                <a:gd name="T31" fmla="*/ 1 h 82"/>
                <a:gd name="T32" fmla="*/ 0 w 49"/>
                <a:gd name="T33" fmla="*/ 1 h 82"/>
                <a:gd name="T34" fmla="*/ 0 w 49"/>
                <a:gd name="T35" fmla="*/ 1 h 82"/>
                <a:gd name="T36" fmla="*/ 0 w 49"/>
                <a:gd name="T37" fmla="*/ 1 h 82"/>
                <a:gd name="T38" fmla="*/ 0 w 49"/>
                <a:gd name="T39" fmla="*/ 1 h 82"/>
                <a:gd name="T40" fmla="*/ 0 w 49"/>
                <a:gd name="T41" fmla="*/ 1 h 82"/>
                <a:gd name="T42" fmla="*/ 0 w 49"/>
                <a:gd name="T43" fmla="*/ 1 h 82"/>
                <a:gd name="T44" fmla="*/ 0 w 49"/>
                <a:gd name="T45" fmla="*/ 1 h 82"/>
                <a:gd name="T46" fmla="*/ 0 w 49"/>
                <a:gd name="T47" fmla="*/ 1 h 82"/>
                <a:gd name="T48" fmla="*/ 0 w 49"/>
                <a:gd name="T49" fmla="*/ 1 h 82"/>
                <a:gd name="T50" fmla="*/ 0 w 49"/>
                <a:gd name="T51" fmla="*/ 1 h 82"/>
                <a:gd name="T52" fmla="*/ 0 w 49"/>
                <a:gd name="T53" fmla="*/ 1 h 82"/>
                <a:gd name="T54" fmla="*/ 0 w 49"/>
                <a:gd name="T55" fmla="*/ 1 h 82"/>
                <a:gd name="T56" fmla="*/ 0 w 49"/>
                <a:gd name="T57" fmla="*/ 1 h 8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9"/>
                <a:gd name="T88" fmla="*/ 0 h 82"/>
                <a:gd name="T89" fmla="*/ 49 w 49"/>
                <a:gd name="T90" fmla="*/ 82 h 8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9" h="82">
                  <a:moveTo>
                    <a:pt x="3" y="14"/>
                  </a:moveTo>
                  <a:lnTo>
                    <a:pt x="5" y="12"/>
                  </a:lnTo>
                  <a:lnTo>
                    <a:pt x="10" y="11"/>
                  </a:lnTo>
                  <a:lnTo>
                    <a:pt x="14" y="9"/>
                  </a:lnTo>
                  <a:lnTo>
                    <a:pt x="18" y="7"/>
                  </a:lnTo>
                  <a:lnTo>
                    <a:pt x="23" y="6"/>
                  </a:lnTo>
                  <a:lnTo>
                    <a:pt x="28" y="4"/>
                  </a:lnTo>
                  <a:lnTo>
                    <a:pt x="33" y="3"/>
                  </a:lnTo>
                  <a:lnTo>
                    <a:pt x="37" y="0"/>
                  </a:lnTo>
                  <a:lnTo>
                    <a:pt x="39" y="11"/>
                  </a:lnTo>
                  <a:lnTo>
                    <a:pt x="40" y="21"/>
                  </a:lnTo>
                  <a:lnTo>
                    <a:pt x="41" y="31"/>
                  </a:lnTo>
                  <a:lnTo>
                    <a:pt x="44" y="38"/>
                  </a:lnTo>
                  <a:lnTo>
                    <a:pt x="47" y="46"/>
                  </a:lnTo>
                  <a:lnTo>
                    <a:pt x="48" y="57"/>
                  </a:lnTo>
                  <a:lnTo>
                    <a:pt x="49" y="67"/>
                  </a:lnTo>
                  <a:lnTo>
                    <a:pt x="49" y="76"/>
                  </a:lnTo>
                  <a:lnTo>
                    <a:pt x="45" y="79"/>
                  </a:lnTo>
                  <a:lnTo>
                    <a:pt x="38" y="80"/>
                  </a:lnTo>
                  <a:lnTo>
                    <a:pt x="32" y="81"/>
                  </a:lnTo>
                  <a:lnTo>
                    <a:pt x="26" y="82"/>
                  </a:lnTo>
                  <a:lnTo>
                    <a:pt x="20" y="82"/>
                  </a:lnTo>
                  <a:lnTo>
                    <a:pt x="14" y="82"/>
                  </a:lnTo>
                  <a:lnTo>
                    <a:pt x="9" y="82"/>
                  </a:lnTo>
                  <a:lnTo>
                    <a:pt x="5" y="81"/>
                  </a:lnTo>
                  <a:lnTo>
                    <a:pt x="2" y="64"/>
                  </a:lnTo>
                  <a:lnTo>
                    <a:pt x="0" y="42"/>
                  </a:lnTo>
                  <a:lnTo>
                    <a:pt x="0" y="25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7" name="Freeform 1558"/>
            <p:cNvSpPr>
              <a:spLocks/>
            </p:cNvSpPr>
            <p:nvPr/>
          </p:nvSpPr>
          <p:spPr bwMode="auto">
            <a:xfrm>
              <a:off x="3501" y="1388"/>
              <a:ext cx="53" cy="56"/>
            </a:xfrm>
            <a:custGeom>
              <a:avLst/>
              <a:gdLst>
                <a:gd name="T0" fmla="*/ 0 w 107"/>
                <a:gd name="T1" fmla="*/ 1 h 111"/>
                <a:gd name="T2" fmla="*/ 0 w 107"/>
                <a:gd name="T3" fmla="*/ 1 h 111"/>
                <a:gd name="T4" fmla="*/ 0 w 107"/>
                <a:gd name="T5" fmla="*/ 1 h 111"/>
                <a:gd name="T6" fmla="*/ 0 w 107"/>
                <a:gd name="T7" fmla="*/ 1 h 111"/>
                <a:gd name="T8" fmla="*/ 0 w 107"/>
                <a:gd name="T9" fmla="*/ 1 h 111"/>
                <a:gd name="T10" fmla="*/ 0 w 107"/>
                <a:gd name="T11" fmla="*/ 1 h 111"/>
                <a:gd name="T12" fmla="*/ 0 w 107"/>
                <a:gd name="T13" fmla="*/ 1 h 111"/>
                <a:gd name="T14" fmla="*/ 0 w 107"/>
                <a:gd name="T15" fmla="*/ 1 h 111"/>
                <a:gd name="T16" fmla="*/ 0 w 107"/>
                <a:gd name="T17" fmla="*/ 1 h 111"/>
                <a:gd name="T18" fmla="*/ 0 w 107"/>
                <a:gd name="T19" fmla="*/ 1 h 111"/>
                <a:gd name="T20" fmla="*/ 0 w 107"/>
                <a:gd name="T21" fmla="*/ 1 h 111"/>
                <a:gd name="T22" fmla="*/ 0 w 107"/>
                <a:gd name="T23" fmla="*/ 1 h 111"/>
                <a:gd name="T24" fmla="*/ 0 w 107"/>
                <a:gd name="T25" fmla="*/ 1 h 111"/>
                <a:gd name="T26" fmla="*/ 0 w 107"/>
                <a:gd name="T27" fmla="*/ 1 h 111"/>
                <a:gd name="T28" fmla="*/ 0 w 107"/>
                <a:gd name="T29" fmla="*/ 1 h 111"/>
                <a:gd name="T30" fmla="*/ 0 w 107"/>
                <a:gd name="T31" fmla="*/ 1 h 111"/>
                <a:gd name="T32" fmla="*/ 0 w 107"/>
                <a:gd name="T33" fmla="*/ 1 h 111"/>
                <a:gd name="T34" fmla="*/ 0 w 107"/>
                <a:gd name="T35" fmla="*/ 1 h 111"/>
                <a:gd name="T36" fmla="*/ 0 w 107"/>
                <a:gd name="T37" fmla="*/ 1 h 111"/>
                <a:gd name="T38" fmla="*/ 0 w 107"/>
                <a:gd name="T39" fmla="*/ 1 h 111"/>
                <a:gd name="T40" fmla="*/ 0 w 107"/>
                <a:gd name="T41" fmla="*/ 1 h 111"/>
                <a:gd name="T42" fmla="*/ 0 w 107"/>
                <a:gd name="T43" fmla="*/ 1 h 111"/>
                <a:gd name="T44" fmla="*/ 0 w 107"/>
                <a:gd name="T45" fmla="*/ 1 h 111"/>
                <a:gd name="T46" fmla="*/ 0 w 107"/>
                <a:gd name="T47" fmla="*/ 1 h 111"/>
                <a:gd name="T48" fmla="*/ 0 w 107"/>
                <a:gd name="T49" fmla="*/ 1 h 111"/>
                <a:gd name="T50" fmla="*/ 0 w 107"/>
                <a:gd name="T51" fmla="*/ 1 h 111"/>
                <a:gd name="T52" fmla="*/ 0 w 107"/>
                <a:gd name="T53" fmla="*/ 0 h 111"/>
                <a:gd name="T54" fmla="*/ 0 w 107"/>
                <a:gd name="T55" fmla="*/ 0 h 111"/>
                <a:gd name="T56" fmla="*/ 0 w 107"/>
                <a:gd name="T57" fmla="*/ 0 h 111"/>
                <a:gd name="T58" fmla="*/ 0 w 107"/>
                <a:gd name="T59" fmla="*/ 1 h 111"/>
                <a:gd name="T60" fmla="*/ 0 w 107"/>
                <a:gd name="T61" fmla="*/ 1 h 111"/>
                <a:gd name="T62" fmla="*/ 0 w 107"/>
                <a:gd name="T63" fmla="*/ 1 h 111"/>
                <a:gd name="T64" fmla="*/ 0 w 107"/>
                <a:gd name="T65" fmla="*/ 1 h 111"/>
                <a:gd name="T66" fmla="*/ 0 w 107"/>
                <a:gd name="T67" fmla="*/ 1 h 111"/>
                <a:gd name="T68" fmla="*/ 0 w 107"/>
                <a:gd name="T69" fmla="*/ 1 h 111"/>
                <a:gd name="T70" fmla="*/ 0 w 107"/>
                <a:gd name="T71" fmla="*/ 1 h 111"/>
                <a:gd name="T72" fmla="*/ 0 w 107"/>
                <a:gd name="T73" fmla="*/ 1 h 111"/>
                <a:gd name="T74" fmla="*/ 0 w 107"/>
                <a:gd name="T75" fmla="*/ 1 h 111"/>
                <a:gd name="T76" fmla="*/ 0 w 107"/>
                <a:gd name="T77" fmla="*/ 1 h 111"/>
                <a:gd name="T78" fmla="*/ 0 w 107"/>
                <a:gd name="T79" fmla="*/ 1 h 111"/>
                <a:gd name="T80" fmla="*/ 0 w 107"/>
                <a:gd name="T81" fmla="*/ 1 h 1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07"/>
                <a:gd name="T124" fmla="*/ 0 h 111"/>
                <a:gd name="T125" fmla="*/ 107 w 107"/>
                <a:gd name="T126" fmla="*/ 111 h 11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07" h="111">
                  <a:moveTo>
                    <a:pt x="50" y="3"/>
                  </a:moveTo>
                  <a:lnTo>
                    <a:pt x="54" y="3"/>
                  </a:lnTo>
                  <a:lnTo>
                    <a:pt x="60" y="3"/>
                  </a:lnTo>
                  <a:lnTo>
                    <a:pt x="66" y="3"/>
                  </a:lnTo>
                  <a:lnTo>
                    <a:pt x="72" y="2"/>
                  </a:lnTo>
                  <a:lnTo>
                    <a:pt x="79" y="2"/>
                  </a:lnTo>
                  <a:lnTo>
                    <a:pt x="85" y="2"/>
                  </a:lnTo>
                  <a:lnTo>
                    <a:pt x="90" y="1"/>
                  </a:lnTo>
                  <a:lnTo>
                    <a:pt x="94" y="1"/>
                  </a:lnTo>
                  <a:lnTo>
                    <a:pt x="98" y="22"/>
                  </a:lnTo>
                  <a:lnTo>
                    <a:pt x="103" y="51"/>
                  </a:lnTo>
                  <a:lnTo>
                    <a:pt x="107" y="78"/>
                  </a:lnTo>
                  <a:lnTo>
                    <a:pt x="107" y="94"/>
                  </a:lnTo>
                  <a:lnTo>
                    <a:pt x="101" y="99"/>
                  </a:lnTo>
                  <a:lnTo>
                    <a:pt x="91" y="103"/>
                  </a:lnTo>
                  <a:lnTo>
                    <a:pt x="79" y="106"/>
                  </a:lnTo>
                  <a:lnTo>
                    <a:pt x="66" y="109"/>
                  </a:lnTo>
                  <a:lnTo>
                    <a:pt x="53" y="111"/>
                  </a:lnTo>
                  <a:lnTo>
                    <a:pt x="40" y="111"/>
                  </a:lnTo>
                  <a:lnTo>
                    <a:pt x="29" y="110"/>
                  </a:lnTo>
                  <a:lnTo>
                    <a:pt x="21" y="106"/>
                  </a:lnTo>
                  <a:lnTo>
                    <a:pt x="17" y="84"/>
                  </a:lnTo>
                  <a:lnTo>
                    <a:pt x="11" y="51"/>
                  </a:lnTo>
                  <a:lnTo>
                    <a:pt x="6" y="21"/>
                  </a:lnTo>
                  <a:lnTo>
                    <a:pt x="0" y="6"/>
                  </a:lnTo>
                  <a:lnTo>
                    <a:pt x="8" y="2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3" y="20"/>
                  </a:lnTo>
                  <a:lnTo>
                    <a:pt x="38" y="49"/>
                  </a:lnTo>
                  <a:lnTo>
                    <a:pt x="42" y="77"/>
                  </a:lnTo>
                  <a:lnTo>
                    <a:pt x="43" y="93"/>
                  </a:lnTo>
                  <a:lnTo>
                    <a:pt x="51" y="93"/>
                  </a:lnTo>
                  <a:lnTo>
                    <a:pt x="56" y="93"/>
                  </a:lnTo>
                  <a:lnTo>
                    <a:pt x="61" y="93"/>
                  </a:lnTo>
                  <a:lnTo>
                    <a:pt x="65" y="92"/>
                  </a:lnTo>
                  <a:lnTo>
                    <a:pt x="62" y="75"/>
                  </a:lnTo>
                  <a:lnTo>
                    <a:pt x="58" y="49"/>
                  </a:lnTo>
                  <a:lnTo>
                    <a:pt x="54" y="23"/>
                  </a:lnTo>
                  <a:lnTo>
                    <a:pt x="50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8" name="Freeform 1559"/>
            <p:cNvSpPr>
              <a:spLocks/>
            </p:cNvSpPr>
            <p:nvPr/>
          </p:nvSpPr>
          <p:spPr bwMode="auto">
            <a:xfrm>
              <a:off x="3631" y="1331"/>
              <a:ext cx="21" cy="51"/>
            </a:xfrm>
            <a:custGeom>
              <a:avLst/>
              <a:gdLst>
                <a:gd name="T0" fmla="*/ 1 w 42"/>
                <a:gd name="T1" fmla="*/ 0 h 102"/>
                <a:gd name="T2" fmla="*/ 1 w 42"/>
                <a:gd name="T3" fmla="*/ 0 h 102"/>
                <a:gd name="T4" fmla="*/ 1 w 42"/>
                <a:gd name="T5" fmla="*/ 0 h 102"/>
                <a:gd name="T6" fmla="*/ 1 w 42"/>
                <a:gd name="T7" fmla="*/ 1 h 102"/>
                <a:gd name="T8" fmla="*/ 1 w 42"/>
                <a:gd name="T9" fmla="*/ 1 h 102"/>
                <a:gd name="T10" fmla="*/ 1 w 42"/>
                <a:gd name="T11" fmla="*/ 1 h 102"/>
                <a:gd name="T12" fmla="*/ 1 w 42"/>
                <a:gd name="T13" fmla="*/ 1 h 102"/>
                <a:gd name="T14" fmla="*/ 1 w 42"/>
                <a:gd name="T15" fmla="*/ 1 h 102"/>
                <a:gd name="T16" fmla="*/ 0 w 42"/>
                <a:gd name="T17" fmla="*/ 1 h 102"/>
                <a:gd name="T18" fmla="*/ 1 w 42"/>
                <a:gd name="T19" fmla="*/ 1 h 102"/>
                <a:gd name="T20" fmla="*/ 1 w 42"/>
                <a:gd name="T21" fmla="*/ 1 h 102"/>
                <a:gd name="T22" fmla="*/ 1 w 42"/>
                <a:gd name="T23" fmla="*/ 1 h 102"/>
                <a:gd name="T24" fmla="*/ 1 w 42"/>
                <a:gd name="T25" fmla="*/ 1 h 102"/>
                <a:gd name="T26" fmla="*/ 1 w 42"/>
                <a:gd name="T27" fmla="*/ 1 h 102"/>
                <a:gd name="T28" fmla="*/ 1 w 42"/>
                <a:gd name="T29" fmla="*/ 1 h 102"/>
                <a:gd name="T30" fmla="*/ 1 w 42"/>
                <a:gd name="T31" fmla="*/ 1 h 102"/>
                <a:gd name="T32" fmla="*/ 1 w 42"/>
                <a:gd name="T33" fmla="*/ 1 h 102"/>
                <a:gd name="T34" fmla="*/ 1 w 42"/>
                <a:gd name="T35" fmla="*/ 1 h 102"/>
                <a:gd name="T36" fmla="*/ 1 w 42"/>
                <a:gd name="T37" fmla="*/ 1 h 102"/>
                <a:gd name="T38" fmla="*/ 1 w 42"/>
                <a:gd name="T39" fmla="*/ 1 h 102"/>
                <a:gd name="T40" fmla="*/ 1 w 42"/>
                <a:gd name="T41" fmla="*/ 1 h 102"/>
                <a:gd name="T42" fmla="*/ 1 w 42"/>
                <a:gd name="T43" fmla="*/ 1 h 102"/>
                <a:gd name="T44" fmla="*/ 1 w 42"/>
                <a:gd name="T45" fmla="*/ 1 h 102"/>
                <a:gd name="T46" fmla="*/ 1 w 42"/>
                <a:gd name="T47" fmla="*/ 1 h 102"/>
                <a:gd name="T48" fmla="*/ 1 w 42"/>
                <a:gd name="T49" fmla="*/ 0 h 10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2"/>
                <a:gd name="T76" fmla="*/ 0 h 102"/>
                <a:gd name="T77" fmla="*/ 42 w 42"/>
                <a:gd name="T78" fmla="*/ 102 h 10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2" h="102">
                  <a:moveTo>
                    <a:pt x="36" y="0"/>
                  </a:moveTo>
                  <a:lnTo>
                    <a:pt x="32" y="0"/>
                  </a:lnTo>
                  <a:lnTo>
                    <a:pt x="27" y="0"/>
                  </a:lnTo>
                  <a:lnTo>
                    <a:pt x="22" y="1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1" y="28"/>
                  </a:lnTo>
                  <a:lnTo>
                    <a:pt x="4" y="57"/>
                  </a:lnTo>
                  <a:lnTo>
                    <a:pt x="7" y="86"/>
                  </a:lnTo>
                  <a:lnTo>
                    <a:pt x="11" y="102"/>
                  </a:lnTo>
                  <a:lnTo>
                    <a:pt x="16" y="101"/>
                  </a:lnTo>
                  <a:lnTo>
                    <a:pt x="21" y="98"/>
                  </a:lnTo>
                  <a:lnTo>
                    <a:pt x="25" y="95"/>
                  </a:lnTo>
                  <a:lnTo>
                    <a:pt x="29" y="93"/>
                  </a:lnTo>
                  <a:lnTo>
                    <a:pt x="33" y="90"/>
                  </a:lnTo>
                  <a:lnTo>
                    <a:pt x="36" y="89"/>
                  </a:lnTo>
                  <a:lnTo>
                    <a:pt x="40" y="88"/>
                  </a:lnTo>
                  <a:lnTo>
                    <a:pt x="42" y="88"/>
                  </a:lnTo>
                  <a:lnTo>
                    <a:pt x="40" y="62"/>
                  </a:lnTo>
                  <a:lnTo>
                    <a:pt x="37" y="38"/>
                  </a:lnTo>
                  <a:lnTo>
                    <a:pt x="35" y="1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9" name="Freeform 1560"/>
            <p:cNvSpPr>
              <a:spLocks/>
            </p:cNvSpPr>
            <p:nvPr/>
          </p:nvSpPr>
          <p:spPr bwMode="auto">
            <a:xfrm>
              <a:off x="3658" y="1330"/>
              <a:ext cx="23" cy="42"/>
            </a:xfrm>
            <a:custGeom>
              <a:avLst/>
              <a:gdLst>
                <a:gd name="T0" fmla="*/ 0 w 44"/>
                <a:gd name="T1" fmla="*/ 1 h 84"/>
                <a:gd name="T2" fmla="*/ 1 w 44"/>
                <a:gd name="T3" fmla="*/ 1 h 84"/>
                <a:gd name="T4" fmla="*/ 1 w 44"/>
                <a:gd name="T5" fmla="*/ 1 h 84"/>
                <a:gd name="T6" fmla="*/ 1 w 44"/>
                <a:gd name="T7" fmla="*/ 1 h 84"/>
                <a:gd name="T8" fmla="*/ 1 w 44"/>
                <a:gd name="T9" fmla="*/ 1 h 84"/>
                <a:gd name="T10" fmla="*/ 1 w 44"/>
                <a:gd name="T11" fmla="*/ 1 h 84"/>
                <a:gd name="T12" fmla="*/ 1 w 44"/>
                <a:gd name="T13" fmla="*/ 1 h 84"/>
                <a:gd name="T14" fmla="*/ 1 w 44"/>
                <a:gd name="T15" fmla="*/ 1 h 84"/>
                <a:gd name="T16" fmla="*/ 1 w 44"/>
                <a:gd name="T17" fmla="*/ 1 h 84"/>
                <a:gd name="T18" fmla="*/ 1 w 44"/>
                <a:gd name="T19" fmla="*/ 1 h 84"/>
                <a:gd name="T20" fmla="*/ 1 w 44"/>
                <a:gd name="T21" fmla="*/ 1 h 84"/>
                <a:gd name="T22" fmla="*/ 1 w 44"/>
                <a:gd name="T23" fmla="*/ 1 h 84"/>
                <a:gd name="T24" fmla="*/ 1 w 44"/>
                <a:gd name="T25" fmla="*/ 1 h 84"/>
                <a:gd name="T26" fmla="*/ 1 w 44"/>
                <a:gd name="T27" fmla="*/ 1 h 84"/>
                <a:gd name="T28" fmla="*/ 1 w 44"/>
                <a:gd name="T29" fmla="*/ 1 h 84"/>
                <a:gd name="T30" fmla="*/ 1 w 44"/>
                <a:gd name="T31" fmla="*/ 1 h 84"/>
                <a:gd name="T32" fmla="*/ 1 w 44"/>
                <a:gd name="T33" fmla="*/ 1 h 84"/>
                <a:gd name="T34" fmla="*/ 1 w 44"/>
                <a:gd name="T35" fmla="*/ 0 h 84"/>
                <a:gd name="T36" fmla="*/ 1 w 44"/>
                <a:gd name="T37" fmla="*/ 0 h 84"/>
                <a:gd name="T38" fmla="*/ 1 w 44"/>
                <a:gd name="T39" fmla="*/ 1 h 84"/>
                <a:gd name="T40" fmla="*/ 0 w 44"/>
                <a:gd name="T41" fmla="*/ 1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84"/>
                <a:gd name="T65" fmla="*/ 44 w 44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84">
                  <a:moveTo>
                    <a:pt x="0" y="6"/>
                  </a:moveTo>
                  <a:lnTo>
                    <a:pt x="1" y="19"/>
                  </a:lnTo>
                  <a:lnTo>
                    <a:pt x="4" y="43"/>
                  </a:lnTo>
                  <a:lnTo>
                    <a:pt x="7" y="68"/>
                  </a:lnTo>
                  <a:lnTo>
                    <a:pt x="11" y="84"/>
                  </a:lnTo>
                  <a:lnTo>
                    <a:pt x="14" y="84"/>
                  </a:lnTo>
                  <a:lnTo>
                    <a:pt x="20" y="84"/>
                  </a:lnTo>
                  <a:lnTo>
                    <a:pt x="24" y="83"/>
                  </a:lnTo>
                  <a:lnTo>
                    <a:pt x="29" y="83"/>
                  </a:lnTo>
                  <a:lnTo>
                    <a:pt x="34" y="83"/>
                  </a:lnTo>
                  <a:lnTo>
                    <a:pt x="38" y="83"/>
                  </a:lnTo>
                  <a:lnTo>
                    <a:pt x="42" y="83"/>
                  </a:lnTo>
                  <a:lnTo>
                    <a:pt x="44" y="84"/>
                  </a:lnTo>
                  <a:lnTo>
                    <a:pt x="40" y="65"/>
                  </a:lnTo>
                  <a:lnTo>
                    <a:pt x="35" y="38"/>
                  </a:lnTo>
                  <a:lnTo>
                    <a:pt x="29" y="15"/>
                  </a:lnTo>
                  <a:lnTo>
                    <a:pt x="25" y="2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0" name="Freeform 1561"/>
            <p:cNvSpPr>
              <a:spLocks/>
            </p:cNvSpPr>
            <p:nvPr/>
          </p:nvSpPr>
          <p:spPr bwMode="auto">
            <a:xfrm>
              <a:off x="3668" y="1382"/>
              <a:ext cx="23" cy="30"/>
            </a:xfrm>
            <a:custGeom>
              <a:avLst/>
              <a:gdLst>
                <a:gd name="T0" fmla="*/ 0 w 48"/>
                <a:gd name="T1" fmla="*/ 1 h 60"/>
                <a:gd name="T2" fmla="*/ 0 w 48"/>
                <a:gd name="T3" fmla="*/ 1 h 60"/>
                <a:gd name="T4" fmla="*/ 0 w 48"/>
                <a:gd name="T5" fmla="*/ 1 h 60"/>
                <a:gd name="T6" fmla="*/ 0 w 48"/>
                <a:gd name="T7" fmla="*/ 1 h 60"/>
                <a:gd name="T8" fmla="*/ 0 w 48"/>
                <a:gd name="T9" fmla="*/ 1 h 60"/>
                <a:gd name="T10" fmla="*/ 0 w 48"/>
                <a:gd name="T11" fmla="*/ 1 h 60"/>
                <a:gd name="T12" fmla="*/ 0 w 48"/>
                <a:gd name="T13" fmla="*/ 1 h 60"/>
                <a:gd name="T14" fmla="*/ 0 w 48"/>
                <a:gd name="T15" fmla="*/ 1 h 60"/>
                <a:gd name="T16" fmla="*/ 0 w 48"/>
                <a:gd name="T17" fmla="*/ 1 h 60"/>
                <a:gd name="T18" fmla="*/ 0 w 48"/>
                <a:gd name="T19" fmla="*/ 1 h 60"/>
                <a:gd name="T20" fmla="*/ 0 w 48"/>
                <a:gd name="T21" fmla="*/ 1 h 60"/>
                <a:gd name="T22" fmla="*/ 0 w 48"/>
                <a:gd name="T23" fmla="*/ 1 h 60"/>
                <a:gd name="T24" fmla="*/ 0 w 48"/>
                <a:gd name="T25" fmla="*/ 1 h 60"/>
                <a:gd name="T26" fmla="*/ 0 w 48"/>
                <a:gd name="T27" fmla="*/ 1 h 60"/>
                <a:gd name="T28" fmla="*/ 0 w 48"/>
                <a:gd name="T29" fmla="*/ 1 h 60"/>
                <a:gd name="T30" fmla="*/ 0 w 48"/>
                <a:gd name="T31" fmla="*/ 1 h 60"/>
                <a:gd name="T32" fmla="*/ 0 w 48"/>
                <a:gd name="T33" fmla="*/ 0 h 60"/>
                <a:gd name="T34" fmla="*/ 0 w 48"/>
                <a:gd name="T35" fmla="*/ 0 h 60"/>
                <a:gd name="T36" fmla="*/ 0 w 48"/>
                <a:gd name="T37" fmla="*/ 0 h 60"/>
                <a:gd name="T38" fmla="*/ 0 w 48"/>
                <a:gd name="T39" fmla="*/ 0 h 60"/>
                <a:gd name="T40" fmla="*/ 0 w 48"/>
                <a:gd name="T41" fmla="*/ 0 h 60"/>
                <a:gd name="T42" fmla="*/ 0 w 48"/>
                <a:gd name="T43" fmla="*/ 0 h 60"/>
                <a:gd name="T44" fmla="*/ 0 w 48"/>
                <a:gd name="T45" fmla="*/ 1 h 60"/>
                <a:gd name="T46" fmla="*/ 0 w 48"/>
                <a:gd name="T47" fmla="*/ 1 h 60"/>
                <a:gd name="T48" fmla="*/ 0 w 48"/>
                <a:gd name="T49" fmla="*/ 1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8"/>
                <a:gd name="T76" fmla="*/ 0 h 60"/>
                <a:gd name="T77" fmla="*/ 48 w 48"/>
                <a:gd name="T78" fmla="*/ 60 h 6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8" h="60">
                  <a:moveTo>
                    <a:pt x="0" y="3"/>
                  </a:moveTo>
                  <a:lnTo>
                    <a:pt x="3" y="17"/>
                  </a:lnTo>
                  <a:lnTo>
                    <a:pt x="6" y="33"/>
                  </a:lnTo>
                  <a:lnTo>
                    <a:pt x="11" y="48"/>
                  </a:lnTo>
                  <a:lnTo>
                    <a:pt x="14" y="60"/>
                  </a:lnTo>
                  <a:lnTo>
                    <a:pt x="20" y="58"/>
                  </a:lnTo>
                  <a:lnTo>
                    <a:pt x="25" y="57"/>
                  </a:lnTo>
                  <a:lnTo>
                    <a:pt x="30" y="55"/>
                  </a:lnTo>
                  <a:lnTo>
                    <a:pt x="35" y="53"/>
                  </a:lnTo>
                  <a:lnTo>
                    <a:pt x="40" y="50"/>
                  </a:lnTo>
                  <a:lnTo>
                    <a:pt x="43" y="49"/>
                  </a:lnTo>
                  <a:lnTo>
                    <a:pt x="46" y="48"/>
                  </a:lnTo>
                  <a:lnTo>
                    <a:pt x="48" y="49"/>
                  </a:lnTo>
                  <a:lnTo>
                    <a:pt x="44" y="33"/>
                  </a:lnTo>
                  <a:lnTo>
                    <a:pt x="42" y="17"/>
                  </a:lnTo>
                  <a:lnTo>
                    <a:pt x="39" y="6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1" name="Freeform 1562"/>
            <p:cNvSpPr>
              <a:spLocks/>
            </p:cNvSpPr>
            <p:nvPr/>
          </p:nvSpPr>
          <p:spPr bwMode="auto">
            <a:xfrm>
              <a:off x="3640" y="1386"/>
              <a:ext cx="23" cy="33"/>
            </a:xfrm>
            <a:custGeom>
              <a:avLst/>
              <a:gdLst>
                <a:gd name="T0" fmla="*/ 1 w 45"/>
                <a:gd name="T1" fmla="*/ 0 h 67"/>
                <a:gd name="T2" fmla="*/ 1 w 45"/>
                <a:gd name="T3" fmla="*/ 0 h 67"/>
                <a:gd name="T4" fmla="*/ 1 w 45"/>
                <a:gd name="T5" fmla="*/ 0 h 67"/>
                <a:gd name="T6" fmla="*/ 1 w 45"/>
                <a:gd name="T7" fmla="*/ 0 h 67"/>
                <a:gd name="T8" fmla="*/ 1 w 45"/>
                <a:gd name="T9" fmla="*/ 0 h 67"/>
                <a:gd name="T10" fmla="*/ 1 w 45"/>
                <a:gd name="T11" fmla="*/ 0 h 67"/>
                <a:gd name="T12" fmla="*/ 1 w 45"/>
                <a:gd name="T13" fmla="*/ 0 h 67"/>
                <a:gd name="T14" fmla="*/ 1 w 45"/>
                <a:gd name="T15" fmla="*/ 0 h 67"/>
                <a:gd name="T16" fmla="*/ 1 w 45"/>
                <a:gd name="T17" fmla="*/ 0 h 67"/>
                <a:gd name="T18" fmla="*/ 1 w 45"/>
                <a:gd name="T19" fmla="*/ 0 h 67"/>
                <a:gd name="T20" fmla="*/ 1 w 45"/>
                <a:gd name="T21" fmla="*/ 0 h 67"/>
                <a:gd name="T22" fmla="*/ 1 w 45"/>
                <a:gd name="T23" fmla="*/ 0 h 67"/>
                <a:gd name="T24" fmla="*/ 1 w 45"/>
                <a:gd name="T25" fmla="*/ 0 h 67"/>
                <a:gd name="T26" fmla="*/ 1 w 45"/>
                <a:gd name="T27" fmla="*/ 0 h 67"/>
                <a:gd name="T28" fmla="*/ 1 w 45"/>
                <a:gd name="T29" fmla="*/ 0 h 67"/>
                <a:gd name="T30" fmla="*/ 0 w 45"/>
                <a:gd name="T31" fmla="*/ 0 h 67"/>
                <a:gd name="T32" fmla="*/ 1 w 45"/>
                <a:gd name="T33" fmla="*/ 0 h 67"/>
                <a:gd name="T34" fmla="*/ 1 w 45"/>
                <a:gd name="T35" fmla="*/ 0 h 67"/>
                <a:gd name="T36" fmla="*/ 1 w 45"/>
                <a:gd name="T37" fmla="*/ 0 h 67"/>
                <a:gd name="T38" fmla="*/ 1 w 45"/>
                <a:gd name="T39" fmla="*/ 0 h 67"/>
                <a:gd name="T40" fmla="*/ 1 w 45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5"/>
                <a:gd name="T64" fmla="*/ 0 h 67"/>
                <a:gd name="T65" fmla="*/ 45 w 45"/>
                <a:gd name="T66" fmla="*/ 67 h 6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5" h="67">
                  <a:moveTo>
                    <a:pt x="28" y="2"/>
                  </a:moveTo>
                  <a:lnTo>
                    <a:pt x="30" y="12"/>
                  </a:lnTo>
                  <a:lnTo>
                    <a:pt x="35" y="26"/>
                  </a:lnTo>
                  <a:lnTo>
                    <a:pt x="40" y="41"/>
                  </a:lnTo>
                  <a:lnTo>
                    <a:pt x="45" y="54"/>
                  </a:lnTo>
                  <a:lnTo>
                    <a:pt x="41" y="56"/>
                  </a:lnTo>
                  <a:lnTo>
                    <a:pt x="37" y="60"/>
                  </a:lnTo>
                  <a:lnTo>
                    <a:pt x="32" y="62"/>
                  </a:lnTo>
                  <a:lnTo>
                    <a:pt x="27" y="63"/>
                  </a:lnTo>
                  <a:lnTo>
                    <a:pt x="22" y="66"/>
                  </a:lnTo>
                  <a:lnTo>
                    <a:pt x="16" y="67"/>
                  </a:lnTo>
                  <a:lnTo>
                    <a:pt x="11" y="67"/>
                  </a:lnTo>
                  <a:lnTo>
                    <a:pt x="8" y="67"/>
                  </a:lnTo>
                  <a:lnTo>
                    <a:pt x="4" y="50"/>
                  </a:lnTo>
                  <a:lnTo>
                    <a:pt x="1" y="34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9" y="6"/>
                  </a:lnTo>
                  <a:lnTo>
                    <a:pt x="16" y="1"/>
                  </a:lnTo>
                  <a:lnTo>
                    <a:pt x="23" y="0"/>
                  </a:lnTo>
                  <a:lnTo>
                    <a:pt x="28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2" name="Freeform 1563"/>
            <p:cNvSpPr>
              <a:spLocks/>
            </p:cNvSpPr>
            <p:nvPr/>
          </p:nvSpPr>
          <p:spPr bwMode="auto">
            <a:xfrm>
              <a:off x="3570" y="1511"/>
              <a:ext cx="52" cy="100"/>
            </a:xfrm>
            <a:custGeom>
              <a:avLst/>
              <a:gdLst>
                <a:gd name="T0" fmla="*/ 1 w 104"/>
                <a:gd name="T1" fmla="*/ 1 h 200"/>
                <a:gd name="T2" fmla="*/ 1 w 104"/>
                <a:gd name="T3" fmla="*/ 1 h 200"/>
                <a:gd name="T4" fmla="*/ 1 w 104"/>
                <a:gd name="T5" fmla="*/ 1 h 200"/>
                <a:gd name="T6" fmla="*/ 1 w 104"/>
                <a:gd name="T7" fmla="*/ 1 h 200"/>
                <a:gd name="T8" fmla="*/ 1 w 104"/>
                <a:gd name="T9" fmla="*/ 1 h 200"/>
                <a:gd name="T10" fmla="*/ 1 w 104"/>
                <a:gd name="T11" fmla="*/ 1 h 200"/>
                <a:gd name="T12" fmla="*/ 1 w 104"/>
                <a:gd name="T13" fmla="*/ 0 h 200"/>
                <a:gd name="T14" fmla="*/ 1 w 104"/>
                <a:gd name="T15" fmla="*/ 1 h 200"/>
                <a:gd name="T16" fmla="*/ 1 w 104"/>
                <a:gd name="T17" fmla="*/ 1 h 200"/>
                <a:gd name="T18" fmla="*/ 1 w 104"/>
                <a:gd name="T19" fmla="*/ 1 h 200"/>
                <a:gd name="T20" fmla="*/ 1 w 104"/>
                <a:gd name="T21" fmla="*/ 1 h 200"/>
                <a:gd name="T22" fmla="*/ 1 w 104"/>
                <a:gd name="T23" fmla="*/ 1 h 200"/>
                <a:gd name="T24" fmla="*/ 1 w 104"/>
                <a:gd name="T25" fmla="*/ 1 h 200"/>
                <a:gd name="T26" fmla="*/ 1 w 104"/>
                <a:gd name="T27" fmla="*/ 1 h 200"/>
                <a:gd name="T28" fmla="*/ 1 w 104"/>
                <a:gd name="T29" fmla="*/ 1 h 200"/>
                <a:gd name="T30" fmla="*/ 1 w 104"/>
                <a:gd name="T31" fmla="*/ 1 h 200"/>
                <a:gd name="T32" fmla="*/ 1 w 104"/>
                <a:gd name="T33" fmla="*/ 1 h 200"/>
                <a:gd name="T34" fmla="*/ 1 w 104"/>
                <a:gd name="T35" fmla="*/ 1 h 200"/>
                <a:gd name="T36" fmla="*/ 1 w 104"/>
                <a:gd name="T37" fmla="*/ 1 h 200"/>
                <a:gd name="T38" fmla="*/ 1 w 104"/>
                <a:gd name="T39" fmla="*/ 1 h 200"/>
                <a:gd name="T40" fmla="*/ 1 w 104"/>
                <a:gd name="T41" fmla="*/ 1 h 200"/>
                <a:gd name="T42" fmla="*/ 1 w 104"/>
                <a:gd name="T43" fmla="*/ 1 h 200"/>
                <a:gd name="T44" fmla="*/ 1 w 104"/>
                <a:gd name="T45" fmla="*/ 1 h 200"/>
                <a:gd name="T46" fmla="*/ 0 w 104"/>
                <a:gd name="T47" fmla="*/ 1 h 200"/>
                <a:gd name="T48" fmla="*/ 0 w 104"/>
                <a:gd name="T49" fmla="*/ 1 h 200"/>
                <a:gd name="T50" fmla="*/ 1 w 104"/>
                <a:gd name="T51" fmla="*/ 1 h 200"/>
                <a:gd name="T52" fmla="*/ 1 w 104"/>
                <a:gd name="T53" fmla="*/ 1 h 200"/>
                <a:gd name="T54" fmla="*/ 1 w 104"/>
                <a:gd name="T55" fmla="*/ 1 h 200"/>
                <a:gd name="T56" fmla="*/ 1 w 104"/>
                <a:gd name="T57" fmla="*/ 1 h 20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4"/>
                <a:gd name="T88" fmla="*/ 0 h 200"/>
                <a:gd name="T89" fmla="*/ 104 w 104"/>
                <a:gd name="T90" fmla="*/ 200 h 20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4" h="200">
                  <a:moveTo>
                    <a:pt x="6" y="16"/>
                  </a:moveTo>
                  <a:lnTo>
                    <a:pt x="12" y="12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49" y="3"/>
                  </a:lnTo>
                  <a:lnTo>
                    <a:pt x="63" y="1"/>
                  </a:lnTo>
                  <a:lnTo>
                    <a:pt x="74" y="0"/>
                  </a:lnTo>
                  <a:lnTo>
                    <a:pt x="83" y="1"/>
                  </a:lnTo>
                  <a:lnTo>
                    <a:pt x="88" y="4"/>
                  </a:lnTo>
                  <a:lnTo>
                    <a:pt x="94" y="35"/>
                  </a:lnTo>
                  <a:lnTo>
                    <a:pt x="100" y="97"/>
                  </a:lnTo>
                  <a:lnTo>
                    <a:pt x="104" y="159"/>
                  </a:lnTo>
                  <a:lnTo>
                    <a:pt x="103" y="191"/>
                  </a:lnTo>
                  <a:lnTo>
                    <a:pt x="95" y="191"/>
                  </a:lnTo>
                  <a:lnTo>
                    <a:pt x="81" y="191"/>
                  </a:lnTo>
                  <a:lnTo>
                    <a:pt x="66" y="191"/>
                  </a:lnTo>
                  <a:lnTo>
                    <a:pt x="50" y="192"/>
                  </a:lnTo>
                  <a:lnTo>
                    <a:pt x="34" y="194"/>
                  </a:lnTo>
                  <a:lnTo>
                    <a:pt x="21" y="196"/>
                  </a:lnTo>
                  <a:lnTo>
                    <a:pt x="10" y="198"/>
                  </a:lnTo>
                  <a:lnTo>
                    <a:pt x="6" y="200"/>
                  </a:lnTo>
                  <a:lnTo>
                    <a:pt x="4" y="164"/>
                  </a:lnTo>
                  <a:lnTo>
                    <a:pt x="2" y="109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3" y="23"/>
                  </a:lnTo>
                  <a:lnTo>
                    <a:pt x="4" y="19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7226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3" name="Freeform 1564"/>
            <p:cNvSpPr>
              <a:spLocks/>
            </p:cNvSpPr>
            <p:nvPr/>
          </p:nvSpPr>
          <p:spPr bwMode="auto">
            <a:xfrm>
              <a:off x="3603" y="1559"/>
              <a:ext cx="10" cy="14"/>
            </a:xfrm>
            <a:custGeom>
              <a:avLst/>
              <a:gdLst>
                <a:gd name="T0" fmla="*/ 1 w 20"/>
                <a:gd name="T1" fmla="*/ 0 h 29"/>
                <a:gd name="T2" fmla="*/ 1 w 20"/>
                <a:gd name="T3" fmla="*/ 0 h 29"/>
                <a:gd name="T4" fmla="*/ 1 w 20"/>
                <a:gd name="T5" fmla="*/ 0 h 29"/>
                <a:gd name="T6" fmla="*/ 1 w 20"/>
                <a:gd name="T7" fmla="*/ 0 h 29"/>
                <a:gd name="T8" fmla="*/ 1 w 20"/>
                <a:gd name="T9" fmla="*/ 0 h 29"/>
                <a:gd name="T10" fmla="*/ 1 w 20"/>
                <a:gd name="T11" fmla="*/ 0 h 29"/>
                <a:gd name="T12" fmla="*/ 1 w 20"/>
                <a:gd name="T13" fmla="*/ 0 h 29"/>
                <a:gd name="T14" fmla="*/ 1 w 20"/>
                <a:gd name="T15" fmla="*/ 0 h 29"/>
                <a:gd name="T16" fmla="*/ 1 w 20"/>
                <a:gd name="T17" fmla="*/ 0 h 29"/>
                <a:gd name="T18" fmla="*/ 1 w 20"/>
                <a:gd name="T19" fmla="*/ 0 h 29"/>
                <a:gd name="T20" fmla="*/ 0 w 20"/>
                <a:gd name="T21" fmla="*/ 0 h 29"/>
                <a:gd name="T22" fmla="*/ 1 w 20"/>
                <a:gd name="T23" fmla="*/ 0 h 29"/>
                <a:gd name="T24" fmla="*/ 1 w 20"/>
                <a:gd name="T25" fmla="*/ 0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29"/>
                <a:gd name="T41" fmla="*/ 20 w 20"/>
                <a:gd name="T42" fmla="*/ 29 h 2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29">
                  <a:moveTo>
                    <a:pt x="9" y="1"/>
                  </a:moveTo>
                  <a:lnTo>
                    <a:pt x="15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19" y="20"/>
                  </a:lnTo>
                  <a:lnTo>
                    <a:pt x="15" y="26"/>
                  </a:lnTo>
                  <a:lnTo>
                    <a:pt x="10" y="29"/>
                  </a:lnTo>
                  <a:lnTo>
                    <a:pt x="6" y="29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1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4" name="Freeform 1565"/>
            <p:cNvSpPr>
              <a:spLocks/>
            </p:cNvSpPr>
            <p:nvPr/>
          </p:nvSpPr>
          <p:spPr bwMode="auto">
            <a:xfrm>
              <a:off x="3627" y="986"/>
              <a:ext cx="37" cy="206"/>
            </a:xfrm>
            <a:custGeom>
              <a:avLst/>
              <a:gdLst>
                <a:gd name="T0" fmla="*/ 1 w 73"/>
                <a:gd name="T1" fmla="*/ 0 h 413"/>
                <a:gd name="T2" fmla="*/ 1 w 73"/>
                <a:gd name="T3" fmla="*/ 0 h 413"/>
                <a:gd name="T4" fmla="*/ 1 w 73"/>
                <a:gd name="T5" fmla="*/ 0 h 413"/>
                <a:gd name="T6" fmla="*/ 1 w 73"/>
                <a:gd name="T7" fmla="*/ 0 h 413"/>
                <a:gd name="T8" fmla="*/ 1 w 73"/>
                <a:gd name="T9" fmla="*/ 0 h 413"/>
                <a:gd name="T10" fmla="*/ 1 w 73"/>
                <a:gd name="T11" fmla="*/ 0 h 413"/>
                <a:gd name="T12" fmla="*/ 1 w 73"/>
                <a:gd name="T13" fmla="*/ 0 h 413"/>
                <a:gd name="T14" fmla="*/ 1 w 73"/>
                <a:gd name="T15" fmla="*/ 0 h 413"/>
                <a:gd name="T16" fmla="*/ 1 w 73"/>
                <a:gd name="T17" fmla="*/ 0 h 413"/>
                <a:gd name="T18" fmla="*/ 1 w 73"/>
                <a:gd name="T19" fmla="*/ 0 h 413"/>
                <a:gd name="T20" fmla="*/ 1 w 73"/>
                <a:gd name="T21" fmla="*/ 0 h 413"/>
                <a:gd name="T22" fmla="*/ 1 w 73"/>
                <a:gd name="T23" fmla="*/ 0 h 413"/>
                <a:gd name="T24" fmla="*/ 1 w 73"/>
                <a:gd name="T25" fmla="*/ 0 h 413"/>
                <a:gd name="T26" fmla="*/ 1 w 73"/>
                <a:gd name="T27" fmla="*/ 0 h 413"/>
                <a:gd name="T28" fmla="*/ 1 w 73"/>
                <a:gd name="T29" fmla="*/ 0 h 413"/>
                <a:gd name="T30" fmla="*/ 1 w 73"/>
                <a:gd name="T31" fmla="*/ 0 h 413"/>
                <a:gd name="T32" fmla="*/ 1 w 73"/>
                <a:gd name="T33" fmla="*/ 0 h 413"/>
                <a:gd name="T34" fmla="*/ 1 w 73"/>
                <a:gd name="T35" fmla="*/ 0 h 413"/>
                <a:gd name="T36" fmla="*/ 1 w 73"/>
                <a:gd name="T37" fmla="*/ 0 h 413"/>
                <a:gd name="T38" fmla="*/ 1 w 73"/>
                <a:gd name="T39" fmla="*/ 0 h 413"/>
                <a:gd name="T40" fmla="*/ 0 w 73"/>
                <a:gd name="T41" fmla="*/ 0 h 413"/>
                <a:gd name="T42" fmla="*/ 1 w 73"/>
                <a:gd name="T43" fmla="*/ 0 h 413"/>
                <a:gd name="T44" fmla="*/ 1 w 73"/>
                <a:gd name="T45" fmla="*/ 0 h 413"/>
                <a:gd name="T46" fmla="*/ 1 w 73"/>
                <a:gd name="T47" fmla="*/ 0 h 413"/>
                <a:gd name="T48" fmla="*/ 1 w 73"/>
                <a:gd name="T49" fmla="*/ 0 h 413"/>
                <a:gd name="T50" fmla="*/ 1 w 73"/>
                <a:gd name="T51" fmla="*/ 0 h 413"/>
                <a:gd name="T52" fmla="*/ 1 w 73"/>
                <a:gd name="T53" fmla="*/ 0 h 413"/>
                <a:gd name="T54" fmla="*/ 1 w 73"/>
                <a:gd name="T55" fmla="*/ 0 h 413"/>
                <a:gd name="T56" fmla="*/ 1 w 73"/>
                <a:gd name="T57" fmla="*/ 0 h 4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3"/>
                <a:gd name="T88" fmla="*/ 0 h 413"/>
                <a:gd name="T89" fmla="*/ 73 w 73"/>
                <a:gd name="T90" fmla="*/ 413 h 4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3" h="413">
                  <a:moveTo>
                    <a:pt x="35" y="5"/>
                  </a:moveTo>
                  <a:lnTo>
                    <a:pt x="40" y="3"/>
                  </a:lnTo>
                  <a:lnTo>
                    <a:pt x="45" y="1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62" y="1"/>
                  </a:lnTo>
                  <a:lnTo>
                    <a:pt x="67" y="4"/>
                  </a:lnTo>
                  <a:lnTo>
                    <a:pt x="70" y="6"/>
                  </a:lnTo>
                  <a:lnTo>
                    <a:pt x="73" y="11"/>
                  </a:lnTo>
                  <a:lnTo>
                    <a:pt x="68" y="81"/>
                  </a:lnTo>
                  <a:lnTo>
                    <a:pt x="60" y="212"/>
                  </a:lnTo>
                  <a:lnTo>
                    <a:pt x="52" y="343"/>
                  </a:lnTo>
                  <a:lnTo>
                    <a:pt x="46" y="413"/>
                  </a:lnTo>
                  <a:lnTo>
                    <a:pt x="38" y="399"/>
                  </a:lnTo>
                  <a:lnTo>
                    <a:pt x="31" y="385"/>
                  </a:lnTo>
                  <a:lnTo>
                    <a:pt x="25" y="371"/>
                  </a:lnTo>
                  <a:lnTo>
                    <a:pt x="19" y="357"/>
                  </a:lnTo>
                  <a:lnTo>
                    <a:pt x="13" y="344"/>
                  </a:lnTo>
                  <a:lnTo>
                    <a:pt x="7" y="330"/>
                  </a:lnTo>
                  <a:lnTo>
                    <a:pt x="3" y="317"/>
                  </a:lnTo>
                  <a:lnTo>
                    <a:pt x="0" y="303"/>
                  </a:lnTo>
                  <a:lnTo>
                    <a:pt x="4" y="282"/>
                  </a:lnTo>
                  <a:lnTo>
                    <a:pt x="9" y="246"/>
                  </a:lnTo>
                  <a:lnTo>
                    <a:pt x="16" y="201"/>
                  </a:lnTo>
                  <a:lnTo>
                    <a:pt x="21" y="151"/>
                  </a:lnTo>
                  <a:lnTo>
                    <a:pt x="26" y="102"/>
                  </a:lnTo>
                  <a:lnTo>
                    <a:pt x="31" y="57"/>
                  </a:lnTo>
                  <a:lnTo>
                    <a:pt x="34" y="24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rgbClr val="1966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5" name="Freeform 1566"/>
            <p:cNvSpPr>
              <a:spLocks/>
            </p:cNvSpPr>
            <p:nvPr/>
          </p:nvSpPr>
          <p:spPr bwMode="auto">
            <a:xfrm>
              <a:off x="3645" y="882"/>
              <a:ext cx="185" cy="116"/>
            </a:xfrm>
            <a:custGeom>
              <a:avLst/>
              <a:gdLst>
                <a:gd name="T0" fmla="*/ 0 w 372"/>
                <a:gd name="T1" fmla="*/ 0 h 233"/>
                <a:gd name="T2" fmla="*/ 0 w 372"/>
                <a:gd name="T3" fmla="*/ 0 h 233"/>
                <a:gd name="T4" fmla="*/ 0 w 372"/>
                <a:gd name="T5" fmla="*/ 0 h 233"/>
                <a:gd name="T6" fmla="*/ 0 w 372"/>
                <a:gd name="T7" fmla="*/ 0 h 233"/>
                <a:gd name="T8" fmla="*/ 0 w 372"/>
                <a:gd name="T9" fmla="*/ 0 h 233"/>
                <a:gd name="T10" fmla="*/ 0 w 372"/>
                <a:gd name="T11" fmla="*/ 0 h 233"/>
                <a:gd name="T12" fmla="*/ 0 w 372"/>
                <a:gd name="T13" fmla="*/ 0 h 233"/>
                <a:gd name="T14" fmla="*/ 0 w 372"/>
                <a:gd name="T15" fmla="*/ 0 h 233"/>
                <a:gd name="T16" fmla="*/ 0 w 372"/>
                <a:gd name="T17" fmla="*/ 0 h 233"/>
                <a:gd name="T18" fmla="*/ 0 w 372"/>
                <a:gd name="T19" fmla="*/ 0 h 233"/>
                <a:gd name="T20" fmla="*/ 0 w 372"/>
                <a:gd name="T21" fmla="*/ 0 h 233"/>
                <a:gd name="T22" fmla="*/ 0 w 372"/>
                <a:gd name="T23" fmla="*/ 0 h 233"/>
                <a:gd name="T24" fmla="*/ 0 w 372"/>
                <a:gd name="T25" fmla="*/ 0 h 233"/>
                <a:gd name="T26" fmla="*/ 0 w 372"/>
                <a:gd name="T27" fmla="*/ 0 h 233"/>
                <a:gd name="T28" fmla="*/ 0 w 372"/>
                <a:gd name="T29" fmla="*/ 0 h 233"/>
                <a:gd name="T30" fmla="*/ 0 w 372"/>
                <a:gd name="T31" fmla="*/ 0 h 233"/>
                <a:gd name="T32" fmla="*/ 0 w 372"/>
                <a:gd name="T33" fmla="*/ 0 h 233"/>
                <a:gd name="T34" fmla="*/ 0 w 372"/>
                <a:gd name="T35" fmla="*/ 0 h 233"/>
                <a:gd name="T36" fmla="*/ 0 w 372"/>
                <a:gd name="T37" fmla="*/ 0 h 233"/>
                <a:gd name="T38" fmla="*/ 0 w 372"/>
                <a:gd name="T39" fmla="*/ 0 h 233"/>
                <a:gd name="T40" fmla="*/ 0 w 372"/>
                <a:gd name="T41" fmla="*/ 0 h 233"/>
                <a:gd name="T42" fmla="*/ 0 w 372"/>
                <a:gd name="T43" fmla="*/ 0 h 233"/>
                <a:gd name="T44" fmla="*/ 0 w 372"/>
                <a:gd name="T45" fmla="*/ 0 h 233"/>
                <a:gd name="T46" fmla="*/ 0 w 372"/>
                <a:gd name="T47" fmla="*/ 0 h 233"/>
                <a:gd name="T48" fmla="*/ 0 w 372"/>
                <a:gd name="T49" fmla="*/ 0 h 233"/>
                <a:gd name="T50" fmla="*/ 0 w 372"/>
                <a:gd name="T51" fmla="*/ 0 h 233"/>
                <a:gd name="T52" fmla="*/ 0 w 372"/>
                <a:gd name="T53" fmla="*/ 0 h 233"/>
                <a:gd name="T54" fmla="*/ 0 w 372"/>
                <a:gd name="T55" fmla="*/ 0 h 233"/>
                <a:gd name="T56" fmla="*/ 0 w 372"/>
                <a:gd name="T57" fmla="*/ 0 h 233"/>
                <a:gd name="T58" fmla="*/ 0 w 372"/>
                <a:gd name="T59" fmla="*/ 0 h 233"/>
                <a:gd name="T60" fmla="*/ 0 w 372"/>
                <a:gd name="T61" fmla="*/ 0 h 233"/>
                <a:gd name="T62" fmla="*/ 0 w 372"/>
                <a:gd name="T63" fmla="*/ 0 h 233"/>
                <a:gd name="T64" fmla="*/ 0 w 372"/>
                <a:gd name="T65" fmla="*/ 0 h 233"/>
                <a:gd name="T66" fmla="*/ 0 w 372"/>
                <a:gd name="T67" fmla="*/ 0 h 233"/>
                <a:gd name="T68" fmla="*/ 0 w 372"/>
                <a:gd name="T69" fmla="*/ 0 h 233"/>
                <a:gd name="T70" fmla="*/ 0 w 372"/>
                <a:gd name="T71" fmla="*/ 0 h 233"/>
                <a:gd name="T72" fmla="*/ 0 w 372"/>
                <a:gd name="T73" fmla="*/ 0 h 233"/>
                <a:gd name="T74" fmla="*/ 0 w 372"/>
                <a:gd name="T75" fmla="*/ 0 h 233"/>
                <a:gd name="T76" fmla="*/ 0 w 372"/>
                <a:gd name="T77" fmla="*/ 0 h 233"/>
                <a:gd name="T78" fmla="*/ 0 w 372"/>
                <a:gd name="T79" fmla="*/ 0 h 233"/>
                <a:gd name="T80" fmla="*/ 0 w 372"/>
                <a:gd name="T81" fmla="*/ 0 h 233"/>
                <a:gd name="T82" fmla="*/ 0 w 372"/>
                <a:gd name="T83" fmla="*/ 0 h 233"/>
                <a:gd name="T84" fmla="*/ 0 w 372"/>
                <a:gd name="T85" fmla="*/ 0 h 233"/>
                <a:gd name="T86" fmla="*/ 0 w 372"/>
                <a:gd name="T87" fmla="*/ 0 h 233"/>
                <a:gd name="T88" fmla="*/ 0 w 372"/>
                <a:gd name="T89" fmla="*/ 0 h 233"/>
                <a:gd name="T90" fmla="*/ 0 w 372"/>
                <a:gd name="T91" fmla="*/ 0 h 233"/>
                <a:gd name="T92" fmla="*/ 0 w 372"/>
                <a:gd name="T93" fmla="*/ 0 h 233"/>
                <a:gd name="T94" fmla="*/ 0 w 372"/>
                <a:gd name="T95" fmla="*/ 0 h 233"/>
                <a:gd name="T96" fmla="*/ 0 w 372"/>
                <a:gd name="T97" fmla="*/ 0 h 233"/>
                <a:gd name="T98" fmla="*/ 0 w 372"/>
                <a:gd name="T99" fmla="*/ 0 h 233"/>
                <a:gd name="T100" fmla="*/ 0 w 372"/>
                <a:gd name="T101" fmla="*/ 0 h 233"/>
                <a:gd name="T102" fmla="*/ 0 w 372"/>
                <a:gd name="T103" fmla="*/ 0 h 233"/>
                <a:gd name="T104" fmla="*/ 0 w 372"/>
                <a:gd name="T105" fmla="*/ 0 h 233"/>
                <a:gd name="T106" fmla="*/ 0 w 372"/>
                <a:gd name="T107" fmla="*/ 0 h 233"/>
                <a:gd name="T108" fmla="*/ 0 w 372"/>
                <a:gd name="T109" fmla="*/ 0 h 233"/>
                <a:gd name="T110" fmla="*/ 0 w 372"/>
                <a:gd name="T111" fmla="*/ 0 h 233"/>
                <a:gd name="T112" fmla="*/ 0 w 372"/>
                <a:gd name="T113" fmla="*/ 0 h 233"/>
                <a:gd name="T114" fmla="*/ 0 w 372"/>
                <a:gd name="T115" fmla="*/ 0 h 233"/>
                <a:gd name="T116" fmla="*/ 0 w 372"/>
                <a:gd name="T117" fmla="*/ 0 h 233"/>
                <a:gd name="T118" fmla="*/ 0 w 372"/>
                <a:gd name="T119" fmla="*/ 0 h 233"/>
                <a:gd name="T120" fmla="*/ 0 w 372"/>
                <a:gd name="T121" fmla="*/ 0 h 233"/>
                <a:gd name="T122" fmla="*/ 0 w 372"/>
                <a:gd name="T123" fmla="*/ 0 h 23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72"/>
                <a:gd name="T187" fmla="*/ 0 h 233"/>
                <a:gd name="T188" fmla="*/ 372 w 372"/>
                <a:gd name="T189" fmla="*/ 233 h 2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72" h="233">
                  <a:moveTo>
                    <a:pt x="268" y="34"/>
                  </a:moveTo>
                  <a:lnTo>
                    <a:pt x="271" y="34"/>
                  </a:lnTo>
                  <a:lnTo>
                    <a:pt x="274" y="35"/>
                  </a:lnTo>
                  <a:lnTo>
                    <a:pt x="277" y="35"/>
                  </a:lnTo>
                  <a:lnTo>
                    <a:pt x="281" y="36"/>
                  </a:lnTo>
                  <a:lnTo>
                    <a:pt x="285" y="39"/>
                  </a:lnTo>
                  <a:lnTo>
                    <a:pt x="289" y="40"/>
                  </a:lnTo>
                  <a:lnTo>
                    <a:pt x="294" y="42"/>
                  </a:lnTo>
                  <a:lnTo>
                    <a:pt x="301" y="45"/>
                  </a:lnTo>
                  <a:lnTo>
                    <a:pt x="312" y="50"/>
                  </a:lnTo>
                  <a:lnTo>
                    <a:pt x="319" y="59"/>
                  </a:lnTo>
                  <a:lnTo>
                    <a:pt x="325" y="67"/>
                  </a:lnTo>
                  <a:lnTo>
                    <a:pt x="328" y="76"/>
                  </a:lnTo>
                  <a:lnTo>
                    <a:pt x="329" y="94"/>
                  </a:lnTo>
                  <a:lnTo>
                    <a:pt x="324" y="112"/>
                  </a:lnTo>
                  <a:lnTo>
                    <a:pt x="316" y="130"/>
                  </a:lnTo>
                  <a:lnTo>
                    <a:pt x="307" y="144"/>
                  </a:lnTo>
                  <a:lnTo>
                    <a:pt x="301" y="150"/>
                  </a:lnTo>
                  <a:lnTo>
                    <a:pt x="293" y="157"/>
                  </a:lnTo>
                  <a:lnTo>
                    <a:pt x="285" y="164"/>
                  </a:lnTo>
                  <a:lnTo>
                    <a:pt x="275" y="169"/>
                  </a:lnTo>
                  <a:lnTo>
                    <a:pt x="266" y="173"/>
                  </a:lnTo>
                  <a:lnTo>
                    <a:pt x="255" y="177"/>
                  </a:lnTo>
                  <a:lnTo>
                    <a:pt x="246" y="177"/>
                  </a:lnTo>
                  <a:lnTo>
                    <a:pt x="237" y="176"/>
                  </a:lnTo>
                  <a:lnTo>
                    <a:pt x="228" y="172"/>
                  </a:lnTo>
                  <a:lnTo>
                    <a:pt x="218" y="166"/>
                  </a:lnTo>
                  <a:lnTo>
                    <a:pt x="207" y="159"/>
                  </a:lnTo>
                  <a:lnTo>
                    <a:pt x="197" y="150"/>
                  </a:lnTo>
                  <a:lnTo>
                    <a:pt x="185" y="138"/>
                  </a:lnTo>
                  <a:lnTo>
                    <a:pt x="176" y="124"/>
                  </a:lnTo>
                  <a:lnTo>
                    <a:pt x="167" y="109"/>
                  </a:lnTo>
                  <a:lnTo>
                    <a:pt x="159" y="90"/>
                  </a:lnTo>
                  <a:lnTo>
                    <a:pt x="153" y="80"/>
                  </a:lnTo>
                  <a:lnTo>
                    <a:pt x="145" y="70"/>
                  </a:lnTo>
                  <a:lnTo>
                    <a:pt x="135" y="62"/>
                  </a:lnTo>
                  <a:lnTo>
                    <a:pt x="125" y="56"/>
                  </a:lnTo>
                  <a:lnTo>
                    <a:pt x="113" y="53"/>
                  </a:lnTo>
                  <a:lnTo>
                    <a:pt x="102" y="50"/>
                  </a:lnTo>
                  <a:lnTo>
                    <a:pt x="92" y="49"/>
                  </a:lnTo>
                  <a:lnTo>
                    <a:pt x="82" y="50"/>
                  </a:lnTo>
                  <a:lnTo>
                    <a:pt x="74" y="52"/>
                  </a:lnTo>
                  <a:lnTo>
                    <a:pt x="66" y="54"/>
                  </a:lnTo>
                  <a:lnTo>
                    <a:pt x="57" y="58"/>
                  </a:lnTo>
                  <a:lnTo>
                    <a:pt x="48" y="62"/>
                  </a:lnTo>
                  <a:lnTo>
                    <a:pt x="39" y="68"/>
                  </a:lnTo>
                  <a:lnTo>
                    <a:pt x="31" y="76"/>
                  </a:lnTo>
                  <a:lnTo>
                    <a:pt x="23" y="87"/>
                  </a:lnTo>
                  <a:lnTo>
                    <a:pt x="16" y="100"/>
                  </a:lnTo>
                  <a:lnTo>
                    <a:pt x="5" y="125"/>
                  </a:lnTo>
                  <a:lnTo>
                    <a:pt x="1" y="145"/>
                  </a:lnTo>
                  <a:lnTo>
                    <a:pt x="0" y="159"/>
                  </a:lnTo>
                  <a:lnTo>
                    <a:pt x="0" y="167"/>
                  </a:lnTo>
                  <a:lnTo>
                    <a:pt x="2" y="171"/>
                  </a:lnTo>
                  <a:lnTo>
                    <a:pt x="5" y="173"/>
                  </a:lnTo>
                  <a:lnTo>
                    <a:pt x="9" y="176"/>
                  </a:lnTo>
                  <a:lnTo>
                    <a:pt x="15" y="177"/>
                  </a:lnTo>
                  <a:lnTo>
                    <a:pt x="20" y="177"/>
                  </a:lnTo>
                  <a:lnTo>
                    <a:pt x="24" y="177"/>
                  </a:lnTo>
                  <a:lnTo>
                    <a:pt x="29" y="176"/>
                  </a:lnTo>
                  <a:lnTo>
                    <a:pt x="32" y="176"/>
                  </a:lnTo>
                  <a:lnTo>
                    <a:pt x="35" y="162"/>
                  </a:lnTo>
                  <a:lnTo>
                    <a:pt x="37" y="150"/>
                  </a:lnTo>
                  <a:lnTo>
                    <a:pt x="40" y="139"/>
                  </a:lnTo>
                  <a:lnTo>
                    <a:pt x="49" y="135"/>
                  </a:lnTo>
                  <a:lnTo>
                    <a:pt x="55" y="134"/>
                  </a:lnTo>
                  <a:lnTo>
                    <a:pt x="61" y="132"/>
                  </a:lnTo>
                  <a:lnTo>
                    <a:pt x="68" y="132"/>
                  </a:lnTo>
                  <a:lnTo>
                    <a:pt x="75" y="134"/>
                  </a:lnTo>
                  <a:lnTo>
                    <a:pt x="82" y="136"/>
                  </a:lnTo>
                  <a:lnTo>
                    <a:pt x="90" y="139"/>
                  </a:lnTo>
                  <a:lnTo>
                    <a:pt x="96" y="146"/>
                  </a:lnTo>
                  <a:lnTo>
                    <a:pt x="101" y="155"/>
                  </a:lnTo>
                  <a:lnTo>
                    <a:pt x="106" y="165"/>
                  </a:lnTo>
                  <a:lnTo>
                    <a:pt x="112" y="176"/>
                  </a:lnTo>
                  <a:lnTo>
                    <a:pt x="118" y="186"/>
                  </a:lnTo>
                  <a:lnTo>
                    <a:pt x="126" y="197"/>
                  </a:lnTo>
                  <a:lnTo>
                    <a:pt x="133" y="206"/>
                  </a:lnTo>
                  <a:lnTo>
                    <a:pt x="140" y="214"/>
                  </a:lnTo>
                  <a:lnTo>
                    <a:pt x="148" y="221"/>
                  </a:lnTo>
                  <a:lnTo>
                    <a:pt x="156" y="226"/>
                  </a:lnTo>
                  <a:lnTo>
                    <a:pt x="164" y="229"/>
                  </a:lnTo>
                  <a:lnTo>
                    <a:pt x="175" y="232"/>
                  </a:lnTo>
                  <a:lnTo>
                    <a:pt x="187" y="233"/>
                  </a:lnTo>
                  <a:lnTo>
                    <a:pt x="202" y="233"/>
                  </a:lnTo>
                  <a:lnTo>
                    <a:pt x="215" y="232"/>
                  </a:lnTo>
                  <a:lnTo>
                    <a:pt x="229" y="228"/>
                  </a:lnTo>
                  <a:lnTo>
                    <a:pt x="240" y="224"/>
                  </a:lnTo>
                  <a:lnTo>
                    <a:pt x="250" y="217"/>
                  </a:lnTo>
                  <a:lnTo>
                    <a:pt x="258" y="208"/>
                  </a:lnTo>
                  <a:lnTo>
                    <a:pt x="267" y="201"/>
                  </a:lnTo>
                  <a:lnTo>
                    <a:pt x="273" y="194"/>
                  </a:lnTo>
                  <a:lnTo>
                    <a:pt x="278" y="187"/>
                  </a:lnTo>
                  <a:lnTo>
                    <a:pt x="282" y="181"/>
                  </a:lnTo>
                  <a:lnTo>
                    <a:pt x="286" y="177"/>
                  </a:lnTo>
                  <a:lnTo>
                    <a:pt x="289" y="172"/>
                  </a:lnTo>
                  <a:lnTo>
                    <a:pt x="292" y="170"/>
                  </a:lnTo>
                  <a:lnTo>
                    <a:pt x="296" y="166"/>
                  </a:lnTo>
                  <a:lnTo>
                    <a:pt x="304" y="162"/>
                  </a:lnTo>
                  <a:lnTo>
                    <a:pt x="312" y="156"/>
                  </a:lnTo>
                  <a:lnTo>
                    <a:pt x="321" y="149"/>
                  </a:lnTo>
                  <a:lnTo>
                    <a:pt x="330" y="142"/>
                  </a:lnTo>
                  <a:lnTo>
                    <a:pt x="339" y="135"/>
                  </a:lnTo>
                  <a:lnTo>
                    <a:pt x="346" y="128"/>
                  </a:lnTo>
                  <a:lnTo>
                    <a:pt x="351" y="123"/>
                  </a:lnTo>
                  <a:lnTo>
                    <a:pt x="355" y="118"/>
                  </a:lnTo>
                  <a:lnTo>
                    <a:pt x="360" y="111"/>
                  </a:lnTo>
                  <a:lnTo>
                    <a:pt x="365" y="103"/>
                  </a:lnTo>
                  <a:lnTo>
                    <a:pt x="369" y="93"/>
                  </a:lnTo>
                  <a:lnTo>
                    <a:pt x="372" y="81"/>
                  </a:lnTo>
                  <a:lnTo>
                    <a:pt x="371" y="68"/>
                  </a:lnTo>
                  <a:lnTo>
                    <a:pt x="366" y="54"/>
                  </a:lnTo>
                  <a:lnTo>
                    <a:pt x="357" y="38"/>
                  </a:lnTo>
                  <a:lnTo>
                    <a:pt x="344" y="24"/>
                  </a:lnTo>
                  <a:lnTo>
                    <a:pt x="328" y="12"/>
                  </a:lnTo>
                  <a:lnTo>
                    <a:pt x="312" y="4"/>
                  </a:lnTo>
                  <a:lnTo>
                    <a:pt x="295" y="0"/>
                  </a:lnTo>
                  <a:lnTo>
                    <a:pt x="280" y="1"/>
                  </a:lnTo>
                  <a:lnTo>
                    <a:pt x="265" y="5"/>
                  </a:lnTo>
                  <a:lnTo>
                    <a:pt x="251" y="14"/>
                  </a:lnTo>
                  <a:lnTo>
                    <a:pt x="240" y="28"/>
                  </a:lnTo>
                  <a:lnTo>
                    <a:pt x="247" y="29"/>
                  </a:lnTo>
                  <a:lnTo>
                    <a:pt x="253" y="33"/>
                  </a:lnTo>
                  <a:lnTo>
                    <a:pt x="260" y="34"/>
                  </a:lnTo>
                  <a:lnTo>
                    <a:pt x="268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6" name="Freeform 1567"/>
            <p:cNvSpPr>
              <a:spLocks/>
            </p:cNvSpPr>
            <p:nvPr/>
          </p:nvSpPr>
          <p:spPr bwMode="auto">
            <a:xfrm>
              <a:off x="3737" y="903"/>
              <a:ext cx="21" cy="12"/>
            </a:xfrm>
            <a:custGeom>
              <a:avLst/>
              <a:gdLst>
                <a:gd name="T0" fmla="*/ 0 w 43"/>
                <a:gd name="T1" fmla="*/ 1 h 24"/>
                <a:gd name="T2" fmla="*/ 0 w 43"/>
                <a:gd name="T3" fmla="*/ 1 h 24"/>
                <a:gd name="T4" fmla="*/ 0 w 43"/>
                <a:gd name="T5" fmla="*/ 1 h 24"/>
                <a:gd name="T6" fmla="*/ 0 w 43"/>
                <a:gd name="T7" fmla="*/ 1 h 24"/>
                <a:gd name="T8" fmla="*/ 0 w 43"/>
                <a:gd name="T9" fmla="*/ 1 h 24"/>
                <a:gd name="T10" fmla="*/ 0 w 43"/>
                <a:gd name="T11" fmla="*/ 1 h 24"/>
                <a:gd name="T12" fmla="*/ 0 w 43"/>
                <a:gd name="T13" fmla="*/ 1 h 24"/>
                <a:gd name="T14" fmla="*/ 0 w 43"/>
                <a:gd name="T15" fmla="*/ 1 h 24"/>
                <a:gd name="T16" fmla="*/ 0 w 43"/>
                <a:gd name="T17" fmla="*/ 1 h 24"/>
                <a:gd name="T18" fmla="*/ 0 w 43"/>
                <a:gd name="T19" fmla="*/ 1 h 24"/>
                <a:gd name="T20" fmla="*/ 0 w 43"/>
                <a:gd name="T21" fmla="*/ 1 h 24"/>
                <a:gd name="T22" fmla="*/ 0 w 43"/>
                <a:gd name="T23" fmla="*/ 1 h 24"/>
                <a:gd name="T24" fmla="*/ 0 w 43"/>
                <a:gd name="T25" fmla="*/ 1 h 24"/>
                <a:gd name="T26" fmla="*/ 0 w 43"/>
                <a:gd name="T27" fmla="*/ 0 h 24"/>
                <a:gd name="T28" fmla="*/ 0 w 43"/>
                <a:gd name="T29" fmla="*/ 0 h 24"/>
                <a:gd name="T30" fmla="*/ 0 w 43"/>
                <a:gd name="T31" fmla="*/ 1 h 24"/>
                <a:gd name="T32" fmla="*/ 0 w 43"/>
                <a:gd name="T33" fmla="*/ 1 h 24"/>
                <a:gd name="T34" fmla="*/ 0 w 43"/>
                <a:gd name="T35" fmla="*/ 1 h 24"/>
                <a:gd name="T36" fmla="*/ 0 w 43"/>
                <a:gd name="T37" fmla="*/ 1 h 24"/>
                <a:gd name="T38" fmla="*/ 0 w 43"/>
                <a:gd name="T39" fmla="*/ 1 h 24"/>
                <a:gd name="T40" fmla="*/ 0 w 43"/>
                <a:gd name="T41" fmla="*/ 1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3"/>
                <a:gd name="T64" fmla="*/ 0 h 24"/>
                <a:gd name="T65" fmla="*/ 43 w 43"/>
                <a:gd name="T66" fmla="*/ 24 h 2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3" h="24">
                  <a:moveTo>
                    <a:pt x="33" y="8"/>
                  </a:moveTo>
                  <a:lnTo>
                    <a:pt x="40" y="10"/>
                  </a:lnTo>
                  <a:lnTo>
                    <a:pt x="43" y="16"/>
                  </a:lnTo>
                  <a:lnTo>
                    <a:pt x="40" y="21"/>
                  </a:lnTo>
                  <a:lnTo>
                    <a:pt x="31" y="24"/>
                  </a:lnTo>
                  <a:lnTo>
                    <a:pt x="27" y="23"/>
                  </a:lnTo>
                  <a:lnTo>
                    <a:pt x="22" y="20"/>
                  </a:lnTo>
                  <a:lnTo>
                    <a:pt x="17" y="18"/>
                  </a:lnTo>
                  <a:lnTo>
                    <a:pt x="11" y="14"/>
                  </a:lnTo>
                  <a:lnTo>
                    <a:pt x="5" y="11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1"/>
                  </a:lnTo>
                  <a:lnTo>
                    <a:pt x="2" y="0"/>
                  </a:lnTo>
                  <a:lnTo>
                    <a:pt x="5" y="0"/>
                  </a:lnTo>
                  <a:lnTo>
                    <a:pt x="9" y="1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8"/>
                  </a:lnTo>
                  <a:lnTo>
                    <a:pt x="27" y="10"/>
                  </a:lnTo>
                  <a:lnTo>
                    <a:pt x="33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7" name="Freeform 1568"/>
            <p:cNvSpPr>
              <a:spLocks/>
            </p:cNvSpPr>
            <p:nvPr/>
          </p:nvSpPr>
          <p:spPr bwMode="auto">
            <a:xfrm>
              <a:off x="3716" y="883"/>
              <a:ext cx="16" cy="6"/>
            </a:xfrm>
            <a:custGeom>
              <a:avLst/>
              <a:gdLst>
                <a:gd name="T0" fmla="*/ 1 w 31"/>
                <a:gd name="T1" fmla="*/ 1 h 11"/>
                <a:gd name="T2" fmla="*/ 1 w 31"/>
                <a:gd name="T3" fmla="*/ 1 h 11"/>
                <a:gd name="T4" fmla="*/ 1 w 31"/>
                <a:gd name="T5" fmla="*/ 1 h 11"/>
                <a:gd name="T6" fmla="*/ 1 w 31"/>
                <a:gd name="T7" fmla="*/ 1 h 11"/>
                <a:gd name="T8" fmla="*/ 1 w 31"/>
                <a:gd name="T9" fmla="*/ 1 h 11"/>
                <a:gd name="T10" fmla="*/ 1 w 31"/>
                <a:gd name="T11" fmla="*/ 1 h 11"/>
                <a:gd name="T12" fmla="*/ 1 w 31"/>
                <a:gd name="T13" fmla="*/ 1 h 11"/>
                <a:gd name="T14" fmla="*/ 0 w 31"/>
                <a:gd name="T15" fmla="*/ 1 h 11"/>
                <a:gd name="T16" fmla="*/ 0 w 31"/>
                <a:gd name="T17" fmla="*/ 1 h 11"/>
                <a:gd name="T18" fmla="*/ 1 w 31"/>
                <a:gd name="T19" fmla="*/ 1 h 11"/>
                <a:gd name="T20" fmla="*/ 1 w 31"/>
                <a:gd name="T21" fmla="*/ 1 h 11"/>
                <a:gd name="T22" fmla="*/ 1 w 31"/>
                <a:gd name="T23" fmla="*/ 0 h 11"/>
                <a:gd name="T24" fmla="*/ 1 w 31"/>
                <a:gd name="T25" fmla="*/ 0 h 11"/>
                <a:gd name="T26" fmla="*/ 1 w 31"/>
                <a:gd name="T27" fmla="*/ 0 h 11"/>
                <a:gd name="T28" fmla="*/ 1 w 31"/>
                <a:gd name="T29" fmla="*/ 1 h 11"/>
                <a:gd name="T30" fmla="*/ 1 w 31"/>
                <a:gd name="T31" fmla="*/ 1 h 11"/>
                <a:gd name="T32" fmla="*/ 1 w 31"/>
                <a:gd name="T33" fmla="*/ 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11"/>
                <a:gd name="T53" fmla="*/ 31 w 31"/>
                <a:gd name="T54" fmla="*/ 11 h 1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11">
                  <a:moveTo>
                    <a:pt x="31" y="11"/>
                  </a:moveTo>
                  <a:lnTo>
                    <a:pt x="26" y="10"/>
                  </a:lnTo>
                  <a:lnTo>
                    <a:pt x="20" y="10"/>
                  </a:lnTo>
                  <a:lnTo>
                    <a:pt x="15" y="10"/>
                  </a:lnTo>
                  <a:lnTo>
                    <a:pt x="9" y="10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7" y="2"/>
                  </a:lnTo>
                  <a:lnTo>
                    <a:pt x="30" y="5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8" name="Freeform 1569"/>
            <p:cNvSpPr>
              <a:spLocks/>
            </p:cNvSpPr>
            <p:nvPr/>
          </p:nvSpPr>
          <p:spPr bwMode="auto">
            <a:xfrm>
              <a:off x="3676" y="878"/>
              <a:ext cx="21" cy="10"/>
            </a:xfrm>
            <a:custGeom>
              <a:avLst/>
              <a:gdLst>
                <a:gd name="T0" fmla="*/ 0 w 40"/>
                <a:gd name="T1" fmla="*/ 1 h 20"/>
                <a:gd name="T2" fmla="*/ 1 w 40"/>
                <a:gd name="T3" fmla="*/ 1 h 20"/>
                <a:gd name="T4" fmla="*/ 1 w 40"/>
                <a:gd name="T5" fmla="*/ 1 h 20"/>
                <a:gd name="T6" fmla="*/ 1 w 40"/>
                <a:gd name="T7" fmla="*/ 1 h 20"/>
                <a:gd name="T8" fmla="*/ 1 w 40"/>
                <a:gd name="T9" fmla="*/ 1 h 20"/>
                <a:gd name="T10" fmla="*/ 1 w 40"/>
                <a:gd name="T11" fmla="*/ 1 h 20"/>
                <a:gd name="T12" fmla="*/ 1 w 40"/>
                <a:gd name="T13" fmla="*/ 0 h 20"/>
                <a:gd name="T14" fmla="*/ 1 w 40"/>
                <a:gd name="T15" fmla="*/ 1 h 20"/>
                <a:gd name="T16" fmla="*/ 1 w 40"/>
                <a:gd name="T17" fmla="*/ 1 h 20"/>
                <a:gd name="T18" fmla="*/ 1 w 40"/>
                <a:gd name="T19" fmla="*/ 1 h 20"/>
                <a:gd name="T20" fmla="*/ 1 w 40"/>
                <a:gd name="T21" fmla="*/ 1 h 20"/>
                <a:gd name="T22" fmla="*/ 1 w 40"/>
                <a:gd name="T23" fmla="*/ 1 h 20"/>
                <a:gd name="T24" fmla="*/ 1 w 40"/>
                <a:gd name="T25" fmla="*/ 1 h 20"/>
                <a:gd name="T26" fmla="*/ 1 w 40"/>
                <a:gd name="T27" fmla="*/ 1 h 20"/>
                <a:gd name="T28" fmla="*/ 1 w 40"/>
                <a:gd name="T29" fmla="*/ 1 h 20"/>
                <a:gd name="T30" fmla="*/ 1 w 40"/>
                <a:gd name="T31" fmla="*/ 1 h 20"/>
                <a:gd name="T32" fmla="*/ 0 w 40"/>
                <a:gd name="T33" fmla="*/ 1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"/>
                <a:gd name="T52" fmla="*/ 0 h 20"/>
                <a:gd name="T53" fmla="*/ 40 w 40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" h="20">
                  <a:moveTo>
                    <a:pt x="0" y="12"/>
                  </a:moveTo>
                  <a:lnTo>
                    <a:pt x="2" y="9"/>
                  </a:lnTo>
                  <a:lnTo>
                    <a:pt x="6" y="7"/>
                  </a:lnTo>
                  <a:lnTo>
                    <a:pt x="10" y="5"/>
                  </a:lnTo>
                  <a:lnTo>
                    <a:pt x="15" y="2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40" y="2"/>
                  </a:lnTo>
                  <a:lnTo>
                    <a:pt x="38" y="9"/>
                  </a:lnTo>
                  <a:lnTo>
                    <a:pt x="33" y="14"/>
                  </a:lnTo>
                  <a:lnTo>
                    <a:pt x="26" y="19"/>
                  </a:lnTo>
                  <a:lnTo>
                    <a:pt x="17" y="20"/>
                  </a:lnTo>
                  <a:lnTo>
                    <a:pt x="10" y="20"/>
                  </a:lnTo>
                  <a:lnTo>
                    <a:pt x="5" y="18"/>
                  </a:lnTo>
                  <a:lnTo>
                    <a:pt x="1" y="15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9" name="Freeform 1570"/>
            <p:cNvSpPr>
              <a:spLocks/>
            </p:cNvSpPr>
            <p:nvPr/>
          </p:nvSpPr>
          <p:spPr bwMode="auto">
            <a:xfrm>
              <a:off x="3637" y="880"/>
              <a:ext cx="23" cy="13"/>
            </a:xfrm>
            <a:custGeom>
              <a:avLst/>
              <a:gdLst>
                <a:gd name="T0" fmla="*/ 1 w 44"/>
                <a:gd name="T1" fmla="*/ 1 h 25"/>
                <a:gd name="T2" fmla="*/ 0 w 44"/>
                <a:gd name="T3" fmla="*/ 1 h 25"/>
                <a:gd name="T4" fmla="*/ 0 w 44"/>
                <a:gd name="T5" fmla="*/ 1 h 25"/>
                <a:gd name="T6" fmla="*/ 1 w 44"/>
                <a:gd name="T7" fmla="*/ 1 h 25"/>
                <a:gd name="T8" fmla="*/ 1 w 44"/>
                <a:gd name="T9" fmla="*/ 1 h 25"/>
                <a:gd name="T10" fmla="*/ 1 w 44"/>
                <a:gd name="T11" fmla="*/ 1 h 25"/>
                <a:gd name="T12" fmla="*/ 1 w 44"/>
                <a:gd name="T13" fmla="*/ 1 h 25"/>
                <a:gd name="T14" fmla="*/ 1 w 44"/>
                <a:gd name="T15" fmla="*/ 1 h 25"/>
                <a:gd name="T16" fmla="*/ 1 w 44"/>
                <a:gd name="T17" fmla="*/ 1 h 25"/>
                <a:gd name="T18" fmla="*/ 1 w 44"/>
                <a:gd name="T19" fmla="*/ 1 h 25"/>
                <a:gd name="T20" fmla="*/ 1 w 44"/>
                <a:gd name="T21" fmla="*/ 1 h 25"/>
                <a:gd name="T22" fmla="*/ 1 w 44"/>
                <a:gd name="T23" fmla="*/ 1 h 25"/>
                <a:gd name="T24" fmla="*/ 1 w 44"/>
                <a:gd name="T25" fmla="*/ 1 h 25"/>
                <a:gd name="T26" fmla="*/ 1 w 44"/>
                <a:gd name="T27" fmla="*/ 1 h 25"/>
                <a:gd name="T28" fmla="*/ 1 w 44"/>
                <a:gd name="T29" fmla="*/ 1 h 25"/>
                <a:gd name="T30" fmla="*/ 1 w 44"/>
                <a:gd name="T31" fmla="*/ 1 h 25"/>
                <a:gd name="T32" fmla="*/ 1 w 44"/>
                <a:gd name="T33" fmla="*/ 1 h 25"/>
                <a:gd name="T34" fmla="*/ 1 w 44"/>
                <a:gd name="T35" fmla="*/ 0 h 25"/>
                <a:gd name="T36" fmla="*/ 1 w 44"/>
                <a:gd name="T37" fmla="*/ 0 h 25"/>
                <a:gd name="T38" fmla="*/ 1 w 44"/>
                <a:gd name="T39" fmla="*/ 0 h 25"/>
                <a:gd name="T40" fmla="*/ 1 w 44"/>
                <a:gd name="T41" fmla="*/ 1 h 25"/>
                <a:gd name="T42" fmla="*/ 1 w 44"/>
                <a:gd name="T43" fmla="*/ 1 h 25"/>
                <a:gd name="T44" fmla="*/ 1 w 44"/>
                <a:gd name="T45" fmla="*/ 1 h 25"/>
                <a:gd name="T46" fmla="*/ 1 w 44"/>
                <a:gd name="T47" fmla="*/ 1 h 25"/>
                <a:gd name="T48" fmla="*/ 1 w 44"/>
                <a:gd name="T49" fmla="*/ 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4"/>
                <a:gd name="T76" fmla="*/ 0 h 25"/>
                <a:gd name="T77" fmla="*/ 44 w 44"/>
                <a:gd name="T78" fmla="*/ 25 h 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4" h="25">
                  <a:moveTo>
                    <a:pt x="3" y="7"/>
                  </a:moveTo>
                  <a:lnTo>
                    <a:pt x="0" y="13"/>
                  </a:lnTo>
                  <a:lnTo>
                    <a:pt x="0" y="17"/>
                  </a:lnTo>
                  <a:lnTo>
                    <a:pt x="2" y="22"/>
                  </a:lnTo>
                  <a:lnTo>
                    <a:pt x="7" y="24"/>
                  </a:lnTo>
                  <a:lnTo>
                    <a:pt x="10" y="25"/>
                  </a:lnTo>
                  <a:lnTo>
                    <a:pt x="14" y="25"/>
                  </a:lnTo>
                  <a:lnTo>
                    <a:pt x="19" y="25"/>
                  </a:lnTo>
                  <a:lnTo>
                    <a:pt x="24" y="24"/>
                  </a:lnTo>
                  <a:lnTo>
                    <a:pt x="30" y="23"/>
                  </a:lnTo>
                  <a:lnTo>
                    <a:pt x="34" y="21"/>
                  </a:lnTo>
                  <a:lnTo>
                    <a:pt x="39" y="18"/>
                  </a:lnTo>
                  <a:lnTo>
                    <a:pt x="42" y="16"/>
                  </a:lnTo>
                  <a:lnTo>
                    <a:pt x="44" y="14"/>
                  </a:lnTo>
                  <a:lnTo>
                    <a:pt x="44" y="9"/>
                  </a:lnTo>
                  <a:lnTo>
                    <a:pt x="42" y="4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6" y="1"/>
                  </a:lnTo>
                  <a:lnTo>
                    <a:pt x="11" y="2"/>
                  </a:lnTo>
                  <a:lnTo>
                    <a:pt x="7" y="3"/>
                  </a:lnTo>
                  <a:lnTo>
                    <a:pt x="4" y="4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0" name="Freeform 1571"/>
            <p:cNvSpPr>
              <a:spLocks/>
            </p:cNvSpPr>
            <p:nvPr/>
          </p:nvSpPr>
          <p:spPr bwMode="auto">
            <a:xfrm>
              <a:off x="3605" y="891"/>
              <a:ext cx="14" cy="14"/>
            </a:xfrm>
            <a:custGeom>
              <a:avLst/>
              <a:gdLst>
                <a:gd name="T0" fmla="*/ 1 w 28"/>
                <a:gd name="T1" fmla="*/ 1 h 28"/>
                <a:gd name="T2" fmla="*/ 1 w 28"/>
                <a:gd name="T3" fmla="*/ 1 h 28"/>
                <a:gd name="T4" fmla="*/ 1 w 28"/>
                <a:gd name="T5" fmla="*/ 1 h 28"/>
                <a:gd name="T6" fmla="*/ 1 w 28"/>
                <a:gd name="T7" fmla="*/ 1 h 28"/>
                <a:gd name="T8" fmla="*/ 1 w 28"/>
                <a:gd name="T9" fmla="*/ 1 h 28"/>
                <a:gd name="T10" fmla="*/ 1 w 28"/>
                <a:gd name="T11" fmla="*/ 1 h 28"/>
                <a:gd name="T12" fmla="*/ 1 w 28"/>
                <a:gd name="T13" fmla="*/ 1 h 28"/>
                <a:gd name="T14" fmla="*/ 1 w 28"/>
                <a:gd name="T15" fmla="*/ 1 h 28"/>
                <a:gd name="T16" fmla="*/ 0 w 28"/>
                <a:gd name="T17" fmla="*/ 1 h 28"/>
                <a:gd name="T18" fmla="*/ 1 w 28"/>
                <a:gd name="T19" fmla="*/ 1 h 28"/>
                <a:gd name="T20" fmla="*/ 1 w 28"/>
                <a:gd name="T21" fmla="*/ 1 h 28"/>
                <a:gd name="T22" fmla="*/ 1 w 28"/>
                <a:gd name="T23" fmla="*/ 0 h 28"/>
                <a:gd name="T24" fmla="*/ 1 w 28"/>
                <a:gd name="T25" fmla="*/ 1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28"/>
                <a:gd name="T41" fmla="*/ 28 w 28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28">
                  <a:moveTo>
                    <a:pt x="17" y="2"/>
                  </a:moveTo>
                  <a:lnTo>
                    <a:pt x="23" y="9"/>
                  </a:lnTo>
                  <a:lnTo>
                    <a:pt x="27" y="17"/>
                  </a:lnTo>
                  <a:lnTo>
                    <a:pt x="28" y="23"/>
                  </a:lnTo>
                  <a:lnTo>
                    <a:pt x="27" y="28"/>
                  </a:lnTo>
                  <a:lnTo>
                    <a:pt x="21" y="28"/>
                  </a:lnTo>
                  <a:lnTo>
                    <a:pt x="11" y="22"/>
                  </a:lnTo>
                  <a:lnTo>
                    <a:pt x="3" y="15"/>
                  </a:lnTo>
                  <a:lnTo>
                    <a:pt x="0" y="9"/>
                  </a:lnTo>
                  <a:lnTo>
                    <a:pt x="3" y="5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1" name="Freeform 1572"/>
            <p:cNvSpPr>
              <a:spLocks/>
            </p:cNvSpPr>
            <p:nvPr/>
          </p:nvSpPr>
          <p:spPr bwMode="auto">
            <a:xfrm>
              <a:off x="3537" y="883"/>
              <a:ext cx="29" cy="13"/>
            </a:xfrm>
            <a:custGeom>
              <a:avLst/>
              <a:gdLst>
                <a:gd name="T0" fmla="*/ 0 w 59"/>
                <a:gd name="T1" fmla="*/ 1 h 25"/>
                <a:gd name="T2" fmla="*/ 0 w 59"/>
                <a:gd name="T3" fmla="*/ 1 h 25"/>
                <a:gd name="T4" fmla="*/ 0 w 59"/>
                <a:gd name="T5" fmla="*/ 1 h 25"/>
                <a:gd name="T6" fmla="*/ 0 w 59"/>
                <a:gd name="T7" fmla="*/ 1 h 25"/>
                <a:gd name="T8" fmla="*/ 0 w 59"/>
                <a:gd name="T9" fmla="*/ 1 h 25"/>
                <a:gd name="T10" fmla="*/ 0 w 59"/>
                <a:gd name="T11" fmla="*/ 1 h 25"/>
                <a:gd name="T12" fmla="*/ 0 w 59"/>
                <a:gd name="T13" fmla="*/ 1 h 25"/>
                <a:gd name="T14" fmla="*/ 0 w 59"/>
                <a:gd name="T15" fmla="*/ 1 h 25"/>
                <a:gd name="T16" fmla="*/ 0 w 59"/>
                <a:gd name="T17" fmla="*/ 1 h 25"/>
                <a:gd name="T18" fmla="*/ 0 w 59"/>
                <a:gd name="T19" fmla="*/ 1 h 25"/>
                <a:gd name="T20" fmla="*/ 0 w 59"/>
                <a:gd name="T21" fmla="*/ 1 h 25"/>
                <a:gd name="T22" fmla="*/ 0 w 59"/>
                <a:gd name="T23" fmla="*/ 1 h 25"/>
                <a:gd name="T24" fmla="*/ 0 w 59"/>
                <a:gd name="T25" fmla="*/ 1 h 25"/>
                <a:gd name="T26" fmla="*/ 0 w 59"/>
                <a:gd name="T27" fmla="*/ 1 h 25"/>
                <a:gd name="T28" fmla="*/ 0 w 59"/>
                <a:gd name="T29" fmla="*/ 1 h 25"/>
                <a:gd name="T30" fmla="*/ 0 w 59"/>
                <a:gd name="T31" fmla="*/ 0 h 25"/>
                <a:gd name="T32" fmla="*/ 0 w 59"/>
                <a:gd name="T33" fmla="*/ 0 h 25"/>
                <a:gd name="T34" fmla="*/ 0 w 59"/>
                <a:gd name="T35" fmla="*/ 0 h 25"/>
                <a:gd name="T36" fmla="*/ 0 w 59"/>
                <a:gd name="T37" fmla="*/ 0 h 25"/>
                <a:gd name="T38" fmla="*/ 0 w 59"/>
                <a:gd name="T39" fmla="*/ 1 h 25"/>
                <a:gd name="T40" fmla="*/ 0 w 59"/>
                <a:gd name="T41" fmla="*/ 1 h 25"/>
                <a:gd name="T42" fmla="*/ 0 w 59"/>
                <a:gd name="T43" fmla="*/ 1 h 25"/>
                <a:gd name="T44" fmla="*/ 0 w 59"/>
                <a:gd name="T45" fmla="*/ 1 h 25"/>
                <a:gd name="T46" fmla="*/ 0 w 59"/>
                <a:gd name="T47" fmla="*/ 1 h 25"/>
                <a:gd name="T48" fmla="*/ 0 w 59"/>
                <a:gd name="T49" fmla="*/ 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9"/>
                <a:gd name="T76" fmla="*/ 0 h 25"/>
                <a:gd name="T77" fmla="*/ 59 w 59"/>
                <a:gd name="T78" fmla="*/ 25 h 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9" h="25">
                  <a:moveTo>
                    <a:pt x="0" y="7"/>
                  </a:moveTo>
                  <a:lnTo>
                    <a:pt x="1" y="12"/>
                  </a:lnTo>
                  <a:lnTo>
                    <a:pt x="7" y="18"/>
                  </a:lnTo>
                  <a:lnTo>
                    <a:pt x="16" y="23"/>
                  </a:lnTo>
                  <a:lnTo>
                    <a:pt x="25" y="25"/>
                  </a:lnTo>
                  <a:lnTo>
                    <a:pt x="29" y="25"/>
                  </a:lnTo>
                  <a:lnTo>
                    <a:pt x="34" y="24"/>
                  </a:lnTo>
                  <a:lnTo>
                    <a:pt x="39" y="22"/>
                  </a:lnTo>
                  <a:lnTo>
                    <a:pt x="44" y="21"/>
                  </a:lnTo>
                  <a:lnTo>
                    <a:pt x="50" y="18"/>
                  </a:lnTo>
                  <a:lnTo>
                    <a:pt x="54" y="15"/>
                  </a:lnTo>
                  <a:lnTo>
                    <a:pt x="57" y="12"/>
                  </a:lnTo>
                  <a:lnTo>
                    <a:pt x="59" y="9"/>
                  </a:lnTo>
                  <a:lnTo>
                    <a:pt x="59" y="4"/>
                  </a:lnTo>
                  <a:lnTo>
                    <a:pt x="57" y="2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1"/>
                  </a:lnTo>
                  <a:lnTo>
                    <a:pt x="23" y="1"/>
                  </a:lnTo>
                  <a:lnTo>
                    <a:pt x="15" y="2"/>
                  </a:lnTo>
                  <a:lnTo>
                    <a:pt x="7" y="3"/>
                  </a:lnTo>
                  <a:lnTo>
                    <a:pt x="3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2" name="Freeform 1573"/>
            <p:cNvSpPr>
              <a:spLocks/>
            </p:cNvSpPr>
            <p:nvPr/>
          </p:nvSpPr>
          <p:spPr bwMode="auto">
            <a:xfrm>
              <a:off x="3507" y="907"/>
              <a:ext cx="24" cy="18"/>
            </a:xfrm>
            <a:custGeom>
              <a:avLst/>
              <a:gdLst>
                <a:gd name="T0" fmla="*/ 0 w 49"/>
                <a:gd name="T1" fmla="*/ 0 h 38"/>
                <a:gd name="T2" fmla="*/ 0 w 49"/>
                <a:gd name="T3" fmla="*/ 0 h 38"/>
                <a:gd name="T4" fmla="*/ 0 w 49"/>
                <a:gd name="T5" fmla="*/ 0 h 38"/>
                <a:gd name="T6" fmla="*/ 0 w 49"/>
                <a:gd name="T7" fmla="*/ 0 h 38"/>
                <a:gd name="T8" fmla="*/ 0 w 49"/>
                <a:gd name="T9" fmla="*/ 0 h 38"/>
                <a:gd name="T10" fmla="*/ 0 w 49"/>
                <a:gd name="T11" fmla="*/ 0 h 38"/>
                <a:gd name="T12" fmla="*/ 0 w 49"/>
                <a:gd name="T13" fmla="*/ 0 h 38"/>
                <a:gd name="T14" fmla="*/ 0 w 49"/>
                <a:gd name="T15" fmla="*/ 0 h 38"/>
                <a:gd name="T16" fmla="*/ 0 w 49"/>
                <a:gd name="T17" fmla="*/ 0 h 38"/>
                <a:gd name="T18" fmla="*/ 0 w 49"/>
                <a:gd name="T19" fmla="*/ 0 h 38"/>
                <a:gd name="T20" fmla="*/ 0 w 49"/>
                <a:gd name="T21" fmla="*/ 0 h 38"/>
                <a:gd name="T22" fmla="*/ 0 w 49"/>
                <a:gd name="T23" fmla="*/ 0 h 38"/>
                <a:gd name="T24" fmla="*/ 0 w 49"/>
                <a:gd name="T25" fmla="*/ 0 h 38"/>
                <a:gd name="T26" fmla="*/ 0 w 49"/>
                <a:gd name="T27" fmla="*/ 0 h 38"/>
                <a:gd name="T28" fmla="*/ 0 w 49"/>
                <a:gd name="T29" fmla="*/ 0 h 38"/>
                <a:gd name="T30" fmla="*/ 0 w 49"/>
                <a:gd name="T31" fmla="*/ 0 h 38"/>
                <a:gd name="T32" fmla="*/ 0 w 49"/>
                <a:gd name="T33" fmla="*/ 0 h 38"/>
                <a:gd name="T34" fmla="*/ 0 w 49"/>
                <a:gd name="T35" fmla="*/ 0 h 38"/>
                <a:gd name="T36" fmla="*/ 0 w 49"/>
                <a:gd name="T37" fmla="*/ 0 h 38"/>
                <a:gd name="T38" fmla="*/ 0 w 49"/>
                <a:gd name="T39" fmla="*/ 0 h 38"/>
                <a:gd name="T40" fmla="*/ 0 w 49"/>
                <a:gd name="T41" fmla="*/ 0 h 38"/>
                <a:gd name="T42" fmla="*/ 0 w 49"/>
                <a:gd name="T43" fmla="*/ 0 h 38"/>
                <a:gd name="T44" fmla="*/ 0 w 49"/>
                <a:gd name="T45" fmla="*/ 0 h 38"/>
                <a:gd name="T46" fmla="*/ 0 w 49"/>
                <a:gd name="T47" fmla="*/ 0 h 38"/>
                <a:gd name="T48" fmla="*/ 0 w 49"/>
                <a:gd name="T49" fmla="*/ 0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9"/>
                <a:gd name="T76" fmla="*/ 0 h 38"/>
                <a:gd name="T77" fmla="*/ 49 w 49"/>
                <a:gd name="T78" fmla="*/ 38 h 3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9" h="38">
                  <a:moveTo>
                    <a:pt x="10" y="1"/>
                  </a:moveTo>
                  <a:lnTo>
                    <a:pt x="14" y="4"/>
                  </a:lnTo>
                  <a:lnTo>
                    <a:pt x="18" y="6"/>
                  </a:lnTo>
                  <a:lnTo>
                    <a:pt x="22" y="7"/>
                  </a:lnTo>
                  <a:lnTo>
                    <a:pt x="26" y="9"/>
                  </a:lnTo>
                  <a:lnTo>
                    <a:pt x="30" y="10"/>
                  </a:lnTo>
                  <a:lnTo>
                    <a:pt x="33" y="11"/>
                  </a:lnTo>
                  <a:lnTo>
                    <a:pt x="38" y="13"/>
                  </a:lnTo>
                  <a:lnTo>
                    <a:pt x="41" y="16"/>
                  </a:lnTo>
                  <a:lnTo>
                    <a:pt x="46" y="20"/>
                  </a:lnTo>
                  <a:lnTo>
                    <a:pt x="49" y="25"/>
                  </a:lnTo>
                  <a:lnTo>
                    <a:pt x="49" y="28"/>
                  </a:lnTo>
                  <a:lnTo>
                    <a:pt x="46" y="33"/>
                  </a:lnTo>
                  <a:lnTo>
                    <a:pt x="40" y="37"/>
                  </a:lnTo>
                  <a:lnTo>
                    <a:pt x="31" y="38"/>
                  </a:lnTo>
                  <a:lnTo>
                    <a:pt x="24" y="37"/>
                  </a:lnTo>
                  <a:lnTo>
                    <a:pt x="19" y="33"/>
                  </a:lnTo>
                  <a:lnTo>
                    <a:pt x="15" y="27"/>
                  </a:lnTo>
                  <a:lnTo>
                    <a:pt x="8" y="19"/>
                  </a:lnTo>
                  <a:lnTo>
                    <a:pt x="2" y="12"/>
                  </a:lnTo>
                  <a:lnTo>
                    <a:pt x="0" y="6"/>
                  </a:lnTo>
                  <a:lnTo>
                    <a:pt x="3" y="3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3" name="Freeform 1574"/>
            <p:cNvSpPr>
              <a:spLocks/>
            </p:cNvSpPr>
            <p:nvPr/>
          </p:nvSpPr>
          <p:spPr bwMode="auto">
            <a:xfrm>
              <a:off x="3504" y="1665"/>
              <a:ext cx="101" cy="93"/>
            </a:xfrm>
            <a:custGeom>
              <a:avLst/>
              <a:gdLst>
                <a:gd name="T0" fmla="*/ 0 w 203"/>
                <a:gd name="T1" fmla="*/ 0 h 187"/>
                <a:gd name="T2" fmla="*/ 0 w 203"/>
                <a:gd name="T3" fmla="*/ 0 h 187"/>
                <a:gd name="T4" fmla="*/ 0 w 203"/>
                <a:gd name="T5" fmla="*/ 0 h 187"/>
                <a:gd name="T6" fmla="*/ 0 w 203"/>
                <a:gd name="T7" fmla="*/ 0 h 187"/>
                <a:gd name="T8" fmla="*/ 0 w 203"/>
                <a:gd name="T9" fmla="*/ 0 h 187"/>
                <a:gd name="T10" fmla="*/ 0 w 203"/>
                <a:gd name="T11" fmla="*/ 0 h 187"/>
                <a:gd name="T12" fmla="*/ 0 w 203"/>
                <a:gd name="T13" fmla="*/ 0 h 187"/>
                <a:gd name="T14" fmla="*/ 0 w 203"/>
                <a:gd name="T15" fmla="*/ 0 h 187"/>
                <a:gd name="T16" fmla="*/ 0 w 203"/>
                <a:gd name="T17" fmla="*/ 0 h 187"/>
                <a:gd name="T18" fmla="*/ 0 w 203"/>
                <a:gd name="T19" fmla="*/ 0 h 187"/>
                <a:gd name="T20" fmla="*/ 0 w 203"/>
                <a:gd name="T21" fmla="*/ 0 h 187"/>
                <a:gd name="T22" fmla="*/ 0 w 203"/>
                <a:gd name="T23" fmla="*/ 0 h 187"/>
                <a:gd name="T24" fmla="*/ 0 w 203"/>
                <a:gd name="T25" fmla="*/ 0 h 187"/>
                <a:gd name="T26" fmla="*/ 0 w 203"/>
                <a:gd name="T27" fmla="*/ 0 h 187"/>
                <a:gd name="T28" fmla="*/ 0 w 203"/>
                <a:gd name="T29" fmla="*/ 0 h 187"/>
                <a:gd name="T30" fmla="*/ 0 w 203"/>
                <a:gd name="T31" fmla="*/ 0 h 187"/>
                <a:gd name="T32" fmla="*/ 0 w 203"/>
                <a:gd name="T33" fmla="*/ 0 h 187"/>
                <a:gd name="T34" fmla="*/ 0 w 203"/>
                <a:gd name="T35" fmla="*/ 0 h 187"/>
                <a:gd name="T36" fmla="*/ 0 w 203"/>
                <a:gd name="T37" fmla="*/ 0 h 187"/>
                <a:gd name="T38" fmla="*/ 0 w 203"/>
                <a:gd name="T39" fmla="*/ 0 h 187"/>
                <a:gd name="T40" fmla="*/ 0 w 203"/>
                <a:gd name="T41" fmla="*/ 0 h 187"/>
                <a:gd name="T42" fmla="*/ 0 w 203"/>
                <a:gd name="T43" fmla="*/ 0 h 187"/>
                <a:gd name="T44" fmla="*/ 0 w 203"/>
                <a:gd name="T45" fmla="*/ 0 h 187"/>
                <a:gd name="T46" fmla="*/ 0 w 203"/>
                <a:gd name="T47" fmla="*/ 0 h 187"/>
                <a:gd name="T48" fmla="*/ 0 w 203"/>
                <a:gd name="T49" fmla="*/ 0 h 187"/>
                <a:gd name="T50" fmla="*/ 0 w 203"/>
                <a:gd name="T51" fmla="*/ 0 h 187"/>
                <a:gd name="T52" fmla="*/ 0 w 203"/>
                <a:gd name="T53" fmla="*/ 0 h 187"/>
                <a:gd name="T54" fmla="*/ 0 w 203"/>
                <a:gd name="T55" fmla="*/ 0 h 187"/>
                <a:gd name="T56" fmla="*/ 0 w 203"/>
                <a:gd name="T57" fmla="*/ 0 h 187"/>
                <a:gd name="T58" fmla="*/ 0 w 203"/>
                <a:gd name="T59" fmla="*/ 0 h 187"/>
                <a:gd name="T60" fmla="*/ 0 w 203"/>
                <a:gd name="T61" fmla="*/ 0 h 187"/>
                <a:gd name="T62" fmla="*/ 0 w 203"/>
                <a:gd name="T63" fmla="*/ 0 h 187"/>
                <a:gd name="T64" fmla="*/ 0 w 203"/>
                <a:gd name="T65" fmla="*/ 0 h 187"/>
                <a:gd name="T66" fmla="*/ 0 w 203"/>
                <a:gd name="T67" fmla="*/ 0 h 187"/>
                <a:gd name="T68" fmla="*/ 0 w 203"/>
                <a:gd name="T69" fmla="*/ 0 h 187"/>
                <a:gd name="T70" fmla="*/ 0 w 203"/>
                <a:gd name="T71" fmla="*/ 0 h 187"/>
                <a:gd name="T72" fmla="*/ 0 w 203"/>
                <a:gd name="T73" fmla="*/ 0 h 187"/>
                <a:gd name="T74" fmla="*/ 0 w 203"/>
                <a:gd name="T75" fmla="*/ 0 h 187"/>
                <a:gd name="T76" fmla="*/ 0 w 203"/>
                <a:gd name="T77" fmla="*/ 0 h 187"/>
                <a:gd name="T78" fmla="*/ 0 w 203"/>
                <a:gd name="T79" fmla="*/ 0 h 187"/>
                <a:gd name="T80" fmla="*/ 0 w 203"/>
                <a:gd name="T81" fmla="*/ 0 h 187"/>
                <a:gd name="T82" fmla="*/ 0 w 203"/>
                <a:gd name="T83" fmla="*/ 0 h 187"/>
                <a:gd name="T84" fmla="*/ 0 w 203"/>
                <a:gd name="T85" fmla="*/ 0 h 187"/>
                <a:gd name="T86" fmla="*/ 0 w 203"/>
                <a:gd name="T87" fmla="*/ 0 h 187"/>
                <a:gd name="T88" fmla="*/ 0 w 203"/>
                <a:gd name="T89" fmla="*/ 0 h 187"/>
                <a:gd name="T90" fmla="*/ 0 w 203"/>
                <a:gd name="T91" fmla="*/ 0 h 187"/>
                <a:gd name="T92" fmla="*/ 0 w 203"/>
                <a:gd name="T93" fmla="*/ 0 h 187"/>
                <a:gd name="T94" fmla="*/ 0 w 203"/>
                <a:gd name="T95" fmla="*/ 0 h 187"/>
                <a:gd name="T96" fmla="*/ 0 w 203"/>
                <a:gd name="T97" fmla="*/ 0 h 187"/>
                <a:gd name="T98" fmla="*/ 0 w 203"/>
                <a:gd name="T99" fmla="*/ 0 h 18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03"/>
                <a:gd name="T151" fmla="*/ 0 h 187"/>
                <a:gd name="T152" fmla="*/ 203 w 203"/>
                <a:gd name="T153" fmla="*/ 187 h 18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03" h="187">
                  <a:moveTo>
                    <a:pt x="115" y="104"/>
                  </a:moveTo>
                  <a:lnTo>
                    <a:pt x="120" y="96"/>
                  </a:lnTo>
                  <a:lnTo>
                    <a:pt x="126" y="86"/>
                  </a:lnTo>
                  <a:lnTo>
                    <a:pt x="134" y="78"/>
                  </a:lnTo>
                  <a:lnTo>
                    <a:pt x="143" y="71"/>
                  </a:lnTo>
                  <a:lnTo>
                    <a:pt x="155" y="65"/>
                  </a:lnTo>
                  <a:lnTo>
                    <a:pt x="167" y="62"/>
                  </a:lnTo>
                  <a:lnTo>
                    <a:pt x="181" y="62"/>
                  </a:lnTo>
                  <a:lnTo>
                    <a:pt x="197" y="65"/>
                  </a:lnTo>
                  <a:lnTo>
                    <a:pt x="201" y="73"/>
                  </a:lnTo>
                  <a:lnTo>
                    <a:pt x="203" y="85"/>
                  </a:lnTo>
                  <a:lnTo>
                    <a:pt x="201" y="99"/>
                  </a:lnTo>
                  <a:lnTo>
                    <a:pt x="197" y="116"/>
                  </a:lnTo>
                  <a:lnTo>
                    <a:pt x="189" y="133"/>
                  </a:lnTo>
                  <a:lnTo>
                    <a:pt x="178" y="151"/>
                  </a:lnTo>
                  <a:lnTo>
                    <a:pt x="164" y="169"/>
                  </a:lnTo>
                  <a:lnTo>
                    <a:pt x="146" y="187"/>
                  </a:lnTo>
                  <a:lnTo>
                    <a:pt x="131" y="183"/>
                  </a:lnTo>
                  <a:lnTo>
                    <a:pt x="117" y="180"/>
                  </a:lnTo>
                  <a:lnTo>
                    <a:pt x="102" y="176"/>
                  </a:lnTo>
                  <a:lnTo>
                    <a:pt x="89" y="172"/>
                  </a:lnTo>
                  <a:lnTo>
                    <a:pt x="75" y="167"/>
                  </a:lnTo>
                  <a:lnTo>
                    <a:pt x="62" y="161"/>
                  </a:lnTo>
                  <a:lnTo>
                    <a:pt x="50" y="155"/>
                  </a:lnTo>
                  <a:lnTo>
                    <a:pt x="37" y="148"/>
                  </a:lnTo>
                  <a:lnTo>
                    <a:pt x="28" y="141"/>
                  </a:lnTo>
                  <a:lnTo>
                    <a:pt x="19" y="134"/>
                  </a:lnTo>
                  <a:lnTo>
                    <a:pt x="12" y="125"/>
                  </a:lnTo>
                  <a:lnTo>
                    <a:pt x="5" y="117"/>
                  </a:lnTo>
                  <a:lnTo>
                    <a:pt x="2" y="107"/>
                  </a:lnTo>
                  <a:lnTo>
                    <a:pt x="0" y="99"/>
                  </a:lnTo>
                  <a:lnTo>
                    <a:pt x="1" y="91"/>
                  </a:lnTo>
                  <a:lnTo>
                    <a:pt x="4" y="85"/>
                  </a:lnTo>
                  <a:lnTo>
                    <a:pt x="11" y="80"/>
                  </a:lnTo>
                  <a:lnTo>
                    <a:pt x="19" y="76"/>
                  </a:lnTo>
                  <a:lnTo>
                    <a:pt x="28" y="72"/>
                  </a:lnTo>
                  <a:lnTo>
                    <a:pt x="40" y="72"/>
                  </a:lnTo>
                  <a:lnTo>
                    <a:pt x="53" y="75"/>
                  </a:lnTo>
                  <a:lnTo>
                    <a:pt x="65" y="82"/>
                  </a:lnTo>
                  <a:lnTo>
                    <a:pt x="79" y="93"/>
                  </a:lnTo>
                  <a:lnTo>
                    <a:pt x="92" y="112"/>
                  </a:lnTo>
                  <a:lnTo>
                    <a:pt x="90" y="80"/>
                  </a:lnTo>
                  <a:lnTo>
                    <a:pt x="89" y="44"/>
                  </a:lnTo>
                  <a:lnTo>
                    <a:pt x="88" y="15"/>
                  </a:lnTo>
                  <a:lnTo>
                    <a:pt x="88" y="2"/>
                  </a:lnTo>
                  <a:lnTo>
                    <a:pt x="105" y="0"/>
                  </a:lnTo>
                  <a:lnTo>
                    <a:pt x="106" y="12"/>
                  </a:lnTo>
                  <a:lnTo>
                    <a:pt x="110" y="38"/>
                  </a:lnTo>
                  <a:lnTo>
                    <a:pt x="113" y="72"/>
                  </a:lnTo>
                  <a:lnTo>
                    <a:pt x="115" y="104"/>
                  </a:lnTo>
                  <a:close/>
                </a:path>
              </a:pathLst>
            </a:custGeom>
            <a:solidFill>
              <a:srgbClr val="7FE51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4" name="Freeform 1575"/>
            <p:cNvSpPr>
              <a:spLocks/>
            </p:cNvSpPr>
            <p:nvPr/>
          </p:nvSpPr>
          <p:spPr bwMode="auto">
            <a:xfrm>
              <a:off x="3525" y="1634"/>
              <a:ext cx="64" cy="60"/>
            </a:xfrm>
            <a:custGeom>
              <a:avLst/>
              <a:gdLst>
                <a:gd name="T0" fmla="*/ 1 w 126"/>
                <a:gd name="T1" fmla="*/ 1 h 120"/>
                <a:gd name="T2" fmla="*/ 1 w 126"/>
                <a:gd name="T3" fmla="*/ 1 h 120"/>
                <a:gd name="T4" fmla="*/ 1 w 126"/>
                <a:gd name="T5" fmla="*/ 1 h 120"/>
                <a:gd name="T6" fmla="*/ 0 w 126"/>
                <a:gd name="T7" fmla="*/ 1 h 120"/>
                <a:gd name="T8" fmla="*/ 1 w 126"/>
                <a:gd name="T9" fmla="*/ 1 h 120"/>
                <a:gd name="T10" fmla="*/ 1 w 126"/>
                <a:gd name="T11" fmla="*/ 1 h 120"/>
                <a:gd name="T12" fmla="*/ 1 w 126"/>
                <a:gd name="T13" fmla="*/ 1 h 120"/>
                <a:gd name="T14" fmla="*/ 1 w 126"/>
                <a:gd name="T15" fmla="*/ 1 h 120"/>
                <a:gd name="T16" fmla="*/ 1 w 126"/>
                <a:gd name="T17" fmla="*/ 1 h 120"/>
                <a:gd name="T18" fmla="*/ 1 w 126"/>
                <a:gd name="T19" fmla="*/ 1 h 120"/>
                <a:gd name="T20" fmla="*/ 1 w 126"/>
                <a:gd name="T21" fmla="*/ 1 h 120"/>
                <a:gd name="T22" fmla="*/ 1 w 126"/>
                <a:gd name="T23" fmla="*/ 1 h 120"/>
                <a:gd name="T24" fmla="*/ 1 w 126"/>
                <a:gd name="T25" fmla="*/ 1 h 120"/>
                <a:gd name="T26" fmla="*/ 1 w 126"/>
                <a:gd name="T27" fmla="*/ 1 h 120"/>
                <a:gd name="T28" fmla="*/ 1 w 126"/>
                <a:gd name="T29" fmla="*/ 1 h 120"/>
                <a:gd name="T30" fmla="*/ 1 w 126"/>
                <a:gd name="T31" fmla="*/ 1 h 120"/>
                <a:gd name="T32" fmla="*/ 1 w 126"/>
                <a:gd name="T33" fmla="*/ 1 h 120"/>
                <a:gd name="T34" fmla="*/ 1 w 126"/>
                <a:gd name="T35" fmla="*/ 1 h 120"/>
                <a:gd name="T36" fmla="*/ 1 w 126"/>
                <a:gd name="T37" fmla="*/ 1 h 120"/>
                <a:gd name="T38" fmla="*/ 1 w 126"/>
                <a:gd name="T39" fmla="*/ 1 h 120"/>
                <a:gd name="T40" fmla="*/ 1 w 126"/>
                <a:gd name="T41" fmla="*/ 1 h 120"/>
                <a:gd name="T42" fmla="*/ 1 w 126"/>
                <a:gd name="T43" fmla="*/ 1 h 120"/>
                <a:gd name="T44" fmla="*/ 1 w 126"/>
                <a:gd name="T45" fmla="*/ 1 h 120"/>
                <a:gd name="T46" fmla="*/ 1 w 126"/>
                <a:gd name="T47" fmla="*/ 1 h 120"/>
                <a:gd name="T48" fmla="*/ 1 w 126"/>
                <a:gd name="T49" fmla="*/ 0 h 120"/>
                <a:gd name="T50" fmla="*/ 1 w 126"/>
                <a:gd name="T51" fmla="*/ 1 h 120"/>
                <a:gd name="T52" fmla="*/ 1 w 126"/>
                <a:gd name="T53" fmla="*/ 1 h 120"/>
                <a:gd name="T54" fmla="*/ 1 w 126"/>
                <a:gd name="T55" fmla="*/ 1 h 120"/>
                <a:gd name="T56" fmla="*/ 1 w 126"/>
                <a:gd name="T57" fmla="*/ 1 h 120"/>
                <a:gd name="T58" fmla="*/ 1 w 126"/>
                <a:gd name="T59" fmla="*/ 1 h 120"/>
                <a:gd name="T60" fmla="*/ 1 w 126"/>
                <a:gd name="T61" fmla="*/ 1 h 120"/>
                <a:gd name="T62" fmla="*/ 1 w 126"/>
                <a:gd name="T63" fmla="*/ 1 h 120"/>
                <a:gd name="T64" fmla="*/ 1 w 126"/>
                <a:gd name="T65" fmla="*/ 1 h 120"/>
                <a:gd name="T66" fmla="*/ 1 w 126"/>
                <a:gd name="T67" fmla="*/ 1 h 120"/>
                <a:gd name="T68" fmla="*/ 1 w 126"/>
                <a:gd name="T69" fmla="*/ 1 h 120"/>
                <a:gd name="T70" fmla="*/ 1 w 126"/>
                <a:gd name="T71" fmla="*/ 1 h 120"/>
                <a:gd name="T72" fmla="*/ 1 w 126"/>
                <a:gd name="T73" fmla="*/ 1 h 120"/>
                <a:gd name="T74" fmla="*/ 1 w 126"/>
                <a:gd name="T75" fmla="*/ 1 h 120"/>
                <a:gd name="T76" fmla="*/ 1 w 126"/>
                <a:gd name="T77" fmla="*/ 1 h 120"/>
                <a:gd name="T78" fmla="*/ 1 w 126"/>
                <a:gd name="T79" fmla="*/ 1 h 120"/>
                <a:gd name="T80" fmla="*/ 1 w 126"/>
                <a:gd name="T81" fmla="*/ 1 h 1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6"/>
                <a:gd name="T124" fmla="*/ 0 h 120"/>
                <a:gd name="T125" fmla="*/ 126 w 126"/>
                <a:gd name="T126" fmla="*/ 120 h 1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6" h="120">
                  <a:moveTo>
                    <a:pt x="13" y="16"/>
                  </a:moveTo>
                  <a:lnTo>
                    <a:pt x="8" y="27"/>
                  </a:lnTo>
                  <a:lnTo>
                    <a:pt x="2" y="43"/>
                  </a:lnTo>
                  <a:lnTo>
                    <a:pt x="0" y="63"/>
                  </a:lnTo>
                  <a:lnTo>
                    <a:pt x="8" y="84"/>
                  </a:lnTo>
                  <a:lnTo>
                    <a:pt x="15" y="93"/>
                  </a:lnTo>
                  <a:lnTo>
                    <a:pt x="23" y="100"/>
                  </a:lnTo>
                  <a:lnTo>
                    <a:pt x="31" y="105"/>
                  </a:lnTo>
                  <a:lnTo>
                    <a:pt x="40" y="109"/>
                  </a:lnTo>
                  <a:lnTo>
                    <a:pt x="47" y="111"/>
                  </a:lnTo>
                  <a:lnTo>
                    <a:pt x="54" y="113"/>
                  </a:lnTo>
                  <a:lnTo>
                    <a:pt x="59" y="117"/>
                  </a:lnTo>
                  <a:lnTo>
                    <a:pt x="63" y="120"/>
                  </a:lnTo>
                  <a:lnTo>
                    <a:pt x="68" y="116"/>
                  </a:lnTo>
                  <a:lnTo>
                    <a:pt x="77" y="109"/>
                  </a:lnTo>
                  <a:lnTo>
                    <a:pt x="86" y="102"/>
                  </a:lnTo>
                  <a:lnTo>
                    <a:pt x="96" y="92"/>
                  </a:lnTo>
                  <a:lnTo>
                    <a:pt x="105" y="83"/>
                  </a:lnTo>
                  <a:lnTo>
                    <a:pt x="115" y="74"/>
                  </a:lnTo>
                  <a:lnTo>
                    <a:pt x="121" y="65"/>
                  </a:lnTo>
                  <a:lnTo>
                    <a:pt x="124" y="58"/>
                  </a:lnTo>
                  <a:lnTo>
                    <a:pt x="126" y="43"/>
                  </a:lnTo>
                  <a:lnTo>
                    <a:pt x="123" y="26"/>
                  </a:lnTo>
                  <a:lnTo>
                    <a:pt x="115" y="10"/>
                  </a:lnTo>
                  <a:lnTo>
                    <a:pt x="102" y="0"/>
                  </a:lnTo>
                  <a:lnTo>
                    <a:pt x="94" y="7"/>
                  </a:lnTo>
                  <a:lnTo>
                    <a:pt x="86" y="17"/>
                  </a:lnTo>
                  <a:lnTo>
                    <a:pt x="80" y="26"/>
                  </a:lnTo>
                  <a:lnTo>
                    <a:pt x="78" y="29"/>
                  </a:lnTo>
                  <a:lnTo>
                    <a:pt x="73" y="19"/>
                  </a:lnTo>
                  <a:lnTo>
                    <a:pt x="66" y="9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0" y="12"/>
                  </a:lnTo>
                  <a:lnTo>
                    <a:pt x="45" y="23"/>
                  </a:lnTo>
                  <a:lnTo>
                    <a:pt x="42" y="31"/>
                  </a:lnTo>
                  <a:lnTo>
                    <a:pt x="41" y="35"/>
                  </a:lnTo>
                  <a:lnTo>
                    <a:pt x="33" y="30"/>
                  </a:lnTo>
                  <a:lnTo>
                    <a:pt x="26" y="24"/>
                  </a:lnTo>
                  <a:lnTo>
                    <a:pt x="19" y="20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FFE5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5" name="Freeform 1576"/>
            <p:cNvSpPr>
              <a:spLocks/>
            </p:cNvSpPr>
            <p:nvPr/>
          </p:nvSpPr>
          <p:spPr bwMode="auto">
            <a:xfrm>
              <a:off x="3614" y="1643"/>
              <a:ext cx="77" cy="68"/>
            </a:xfrm>
            <a:custGeom>
              <a:avLst/>
              <a:gdLst>
                <a:gd name="T0" fmla="*/ 0 w 156"/>
                <a:gd name="T1" fmla="*/ 1 h 136"/>
                <a:gd name="T2" fmla="*/ 0 w 156"/>
                <a:gd name="T3" fmla="*/ 1 h 136"/>
                <a:gd name="T4" fmla="*/ 0 w 156"/>
                <a:gd name="T5" fmla="*/ 1 h 136"/>
                <a:gd name="T6" fmla="*/ 0 w 156"/>
                <a:gd name="T7" fmla="*/ 0 h 136"/>
                <a:gd name="T8" fmla="*/ 0 w 156"/>
                <a:gd name="T9" fmla="*/ 1 h 136"/>
                <a:gd name="T10" fmla="*/ 0 w 156"/>
                <a:gd name="T11" fmla="*/ 1 h 136"/>
                <a:gd name="T12" fmla="*/ 0 w 156"/>
                <a:gd name="T13" fmla="*/ 1 h 136"/>
                <a:gd name="T14" fmla="*/ 0 w 156"/>
                <a:gd name="T15" fmla="*/ 1 h 136"/>
                <a:gd name="T16" fmla="*/ 0 w 156"/>
                <a:gd name="T17" fmla="*/ 1 h 136"/>
                <a:gd name="T18" fmla="*/ 0 w 156"/>
                <a:gd name="T19" fmla="*/ 1 h 136"/>
                <a:gd name="T20" fmla="*/ 0 w 156"/>
                <a:gd name="T21" fmla="*/ 1 h 136"/>
                <a:gd name="T22" fmla="*/ 0 w 156"/>
                <a:gd name="T23" fmla="*/ 1 h 136"/>
                <a:gd name="T24" fmla="*/ 0 w 156"/>
                <a:gd name="T25" fmla="*/ 1 h 136"/>
                <a:gd name="T26" fmla="*/ 0 w 156"/>
                <a:gd name="T27" fmla="*/ 1 h 136"/>
                <a:gd name="T28" fmla="*/ 0 w 156"/>
                <a:gd name="T29" fmla="*/ 1 h 136"/>
                <a:gd name="T30" fmla="*/ 0 w 156"/>
                <a:gd name="T31" fmla="*/ 1 h 136"/>
                <a:gd name="T32" fmla="*/ 0 w 156"/>
                <a:gd name="T33" fmla="*/ 1 h 136"/>
                <a:gd name="T34" fmla="*/ 0 w 156"/>
                <a:gd name="T35" fmla="*/ 1 h 136"/>
                <a:gd name="T36" fmla="*/ 0 w 156"/>
                <a:gd name="T37" fmla="*/ 1 h 136"/>
                <a:gd name="T38" fmla="*/ 0 w 156"/>
                <a:gd name="T39" fmla="*/ 1 h 136"/>
                <a:gd name="T40" fmla="*/ 0 w 156"/>
                <a:gd name="T41" fmla="*/ 1 h 136"/>
                <a:gd name="T42" fmla="*/ 0 w 156"/>
                <a:gd name="T43" fmla="*/ 1 h 136"/>
                <a:gd name="T44" fmla="*/ 0 w 156"/>
                <a:gd name="T45" fmla="*/ 1 h 136"/>
                <a:gd name="T46" fmla="*/ 0 w 156"/>
                <a:gd name="T47" fmla="*/ 1 h 136"/>
                <a:gd name="T48" fmla="*/ 0 w 156"/>
                <a:gd name="T49" fmla="*/ 1 h 136"/>
                <a:gd name="T50" fmla="*/ 0 w 156"/>
                <a:gd name="T51" fmla="*/ 1 h 136"/>
                <a:gd name="T52" fmla="*/ 0 w 156"/>
                <a:gd name="T53" fmla="*/ 1 h 136"/>
                <a:gd name="T54" fmla="*/ 0 w 156"/>
                <a:gd name="T55" fmla="*/ 1 h 136"/>
                <a:gd name="T56" fmla="*/ 0 w 156"/>
                <a:gd name="T57" fmla="*/ 1 h 136"/>
                <a:gd name="T58" fmla="*/ 0 w 156"/>
                <a:gd name="T59" fmla="*/ 1 h 136"/>
                <a:gd name="T60" fmla="*/ 0 w 156"/>
                <a:gd name="T61" fmla="*/ 1 h 136"/>
                <a:gd name="T62" fmla="*/ 0 w 156"/>
                <a:gd name="T63" fmla="*/ 1 h 136"/>
                <a:gd name="T64" fmla="*/ 0 w 156"/>
                <a:gd name="T65" fmla="*/ 1 h 136"/>
                <a:gd name="T66" fmla="*/ 0 w 156"/>
                <a:gd name="T67" fmla="*/ 1 h 136"/>
                <a:gd name="T68" fmla="*/ 0 w 156"/>
                <a:gd name="T69" fmla="*/ 1 h 136"/>
                <a:gd name="T70" fmla="*/ 0 w 156"/>
                <a:gd name="T71" fmla="*/ 1 h 136"/>
                <a:gd name="T72" fmla="*/ 0 w 156"/>
                <a:gd name="T73" fmla="*/ 1 h 1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"/>
                <a:gd name="T112" fmla="*/ 0 h 136"/>
                <a:gd name="T113" fmla="*/ 156 w 156"/>
                <a:gd name="T114" fmla="*/ 136 h 1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" h="136">
                  <a:moveTo>
                    <a:pt x="25" y="11"/>
                  </a:moveTo>
                  <a:lnTo>
                    <a:pt x="39" y="4"/>
                  </a:lnTo>
                  <a:lnTo>
                    <a:pt x="54" y="2"/>
                  </a:lnTo>
                  <a:lnTo>
                    <a:pt x="72" y="0"/>
                  </a:lnTo>
                  <a:lnTo>
                    <a:pt x="92" y="4"/>
                  </a:lnTo>
                  <a:lnTo>
                    <a:pt x="111" y="10"/>
                  </a:lnTo>
                  <a:lnTo>
                    <a:pt x="128" y="20"/>
                  </a:lnTo>
                  <a:lnTo>
                    <a:pt x="141" y="34"/>
                  </a:lnTo>
                  <a:lnTo>
                    <a:pt x="152" y="52"/>
                  </a:lnTo>
                  <a:lnTo>
                    <a:pt x="155" y="62"/>
                  </a:lnTo>
                  <a:lnTo>
                    <a:pt x="156" y="72"/>
                  </a:lnTo>
                  <a:lnTo>
                    <a:pt x="154" y="80"/>
                  </a:lnTo>
                  <a:lnTo>
                    <a:pt x="151" y="86"/>
                  </a:lnTo>
                  <a:lnTo>
                    <a:pt x="144" y="92"/>
                  </a:lnTo>
                  <a:lnTo>
                    <a:pt x="136" y="96"/>
                  </a:lnTo>
                  <a:lnTo>
                    <a:pt x="126" y="99"/>
                  </a:lnTo>
                  <a:lnTo>
                    <a:pt x="115" y="100"/>
                  </a:lnTo>
                  <a:lnTo>
                    <a:pt x="108" y="109"/>
                  </a:lnTo>
                  <a:lnTo>
                    <a:pt x="106" y="116"/>
                  </a:lnTo>
                  <a:lnTo>
                    <a:pt x="105" y="123"/>
                  </a:lnTo>
                  <a:lnTo>
                    <a:pt x="103" y="129"/>
                  </a:lnTo>
                  <a:lnTo>
                    <a:pt x="100" y="131"/>
                  </a:lnTo>
                  <a:lnTo>
                    <a:pt x="94" y="134"/>
                  </a:lnTo>
                  <a:lnTo>
                    <a:pt x="87" y="136"/>
                  </a:lnTo>
                  <a:lnTo>
                    <a:pt x="79" y="136"/>
                  </a:lnTo>
                  <a:lnTo>
                    <a:pt x="68" y="136"/>
                  </a:lnTo>
                  <a:lnTo>
                    <a:pt x="59" y="134"/>
                  </a:lnTo>
                  <a:lnTo>
                    <a:pt x="50" y="130"/>
                  </a:lnTo>
                  <a:lnTo>
                    <a:pt x="42" y="124"/>
                  </a:lnTo>
                  <a:lnTo>
                    <a:pt x="32" y="116"/>
                  </a:lnTo>
                  <a:lnTo>
                    <a:pt x="22" y="104"/>
                  </a:lnTo>
                  <a:lnTo>
                    <a:pt x="12" y="90"/>
                  </a:lnTo>
                  <a:lnTo>
                    <a:pt x="5" y="75"/>
                  </a:lnTo>
                  <a:lnTo>
                    <a:pt x="0" y="59"/>
                  </a:lnTo>
                  <a:lnTo>
                    <a:pt x="1" y="42"/>
                  </a:lnTo>
                  <a:lnTo>
                    <a:pt x="9" y="26"/>
                  </a:lnTo>
                  <a:lnTo>
                    <a:pt x="25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6" name="Freeform 1577"/>
            <p:cNvSpPr>
              <a:spLocks/>
            </p:cNvSpPr>
            <p:nvPr/>
          </p:nvSpPr>
          <p:spPr bwMode="auto">
            <a:xfrm>
              <a:off x="3659" y="1710"/>
              <a:ext cx="57" cy="48"/>
            </a:xfrm>
            <a:custGeom>
              <a:avLst/>
              <a:gdLst>
                <a:gd name="T0" fmla="*/ 1 w 114"/>
                <a:gd name="T1" fmla="*/ 1 h 96"/>
                <a:gd name="T2" fmla="*/ 1 w 114"/>
                <a:gd name="T3" fmla="*/ 1 h 96"/>
                <a:gd name="T4" fmla="*/ 1 w 114"/>
                <a:gd name="T5" fmla="*/ 1 h 96"/>
                <a:gd name="T6" fmla="*/ 1 w 114"/>
                <a:gd name="T7" fmla="*/ 1 h 96"/>
                <a:gd name="T8" fmla="*/ 1 w 114"/>
                <a:gd name="T9" fmla="*/ 1 h 96"/>
                <a:gd name="T10" fmla="*/ 1 w 114"/>
                <a:gd name="T11" fmla="*/ 1 h 96"/>
                <a:gd name="T12" fmla="*/ 1 w 114"/>
                <a:gd name="T13" fmla="*/ 1 h 96"/>
                <a:gd name="T14" fmla="*/ 1 w 114"/>
                <a:gd name="T15" fmla="*/ 1 h 96"/>
                <a:gd name="T16" fmla="*/ 0 w 114"/>
                <a:gd name="T17" fmla="*/ 1 h 96"/>
                <a:gd name="T18" fmla="*/ 0 w 114"/>
                <a:gd name="T19" fmla="*/ 1 h 96"/>
                <a:gd name="T20" fmla="*/ 1 w 114"/>
                <a:gd name="T21" fmla="*/ 1 h 96"/>
                <a:gd name="T22" fmla="*/ 1 w 114"/>
                <a:gd name="T23" fmla="*/ 1 h 96"/>
                <a:gd name="T24" fmla="*/ 1 w 114"/>
                <a:gd name="T25" fmla="*/ 1 h 96"/>
                <a:gd name="T26" fmla="*/ 1 w 114"/>
                <a:gd name="T27" fmla="*/ 1 h 96"/>
                <a:gd name="T28" fmla="*/ 1 w 114"/>
                <a:gd name="T29" fmla="*/ 1 h 96"/>
                <a:gd name="T30" fmla="*/ 1 w 114"/>
                <a:gd name="T31" fmla="*/ 1 h 96"/>
                <a:gd name="T32" fmla="*/ 1 w 114"/>
                <a:gd name="T33" fmla="*/ 1 h 96"/>
                <a:gd name="T34" fmla="*/ 1 w 114"/>
                <a:gd name="T35" fmla="*/ 1 h 96"/>
                <a:gd name="T36" fmla="*/ 1 w 114"/>
                <a:gd name="T37" fmla="*/ 1 h 96"/>
                <a:gd name="T38" fmla="*/ 1 w 114"/>
                <a:gd name="T39" fmla="*/ 1 h 96"/>
                <a:gd name="T40" fmla="*/ 1 w 114"/>
                <a:gd name="T41" fmla="*/ 1 h 96"/>
                <a:gd name="T42" fmla="*/ 1 w 114"/>
                <a:gd name="T43" fmla="*/ 1 h 96"/>
                <a:gd name="T44" fmla="*/ 1 w 114"/>
                <a:gd name="T45" fmla="*/ 1 h 96"/>
                <a:gd name="T46" fmla="*/ 1 w 114"/>
                <a:gd name="T47" fmla="*/ 1 h 96"/>
                <a:gd name="T48" fmla="*/ 1 w 114"/>
                <a:gd name="T49" fmla="*/ 1 h 96"/>
                <a:gd name="T50" fmla="*/ 1 w 114"/>
                <a:gd name="T51" fmla="*/ 1 h 96"/>
                <a:gd name="T52" fmla="*/ 1 w 114"/>
                <a:gd name="T53" fmla="*/ 1 h 96"/>
                <a:gd name="T54" fmla="*/ 1 w 114"/>
                <a:gd name="T55" fmla="*/ 1 h 96"/>
                <a:gd name="T56" fmla="*/ 1 w 114"/>
                <a:gd name="T57" fmla="*/ 0 h 96"/>
                <a:gd name="T58" fmla="*/ 1 w 114"/>
                <a:gd name="T59" fmla="*/ 1 h 96"/>
                <a:gd name="T60" fmla="*/ 1 w 114"/>
                <a:gd name="T61" fmla="*/ 1 h 96"/>
                <a:gd name="T62" fmla="*/ 1 w 114"/>
                <a:gd name="T63" fmla="*/ 1 h 96"/>
                <a:gd name="T64" fmla="*/ 1 w 114"/>
                <a:gd name="T65" fmla="*/ 1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4"/>
                <a:gd name="T100" fmla="*/ 0 h 96"/>
                <a:gd name="T101" fmla="*/ 114 w 114"/>
                <a:gd name="T102" fmla="*/ 96 h 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4" h="96">
                  <a:moveTo>
                    <a:pt x="45" y="14"/>
                  </a:moveTo>
                  <a:lnTo>
                    <a:pt x="36" y="15"/>
                  </a:lnTo>
                  <a:lnTo>
                    <a:pt x="28" y="17"/>
                  </a:lnTo>
                  <a:lnTo>
                    <a:pt x="21" y="20"/>
                  </a:lnTo>
                  <a:lnTo>
                    <a:pt x="14" y="23"/>
                  </a:lnTo>
                  <a:lnTo>
                    <a:pt x="9" y="27"/>
                  </a:lnTo>
                  <a:lnTo>
                    <a:pt x="5" y="33"/>
                  </a:lnTo>
                  <a:lnTo>
                    <a:pt x="2" y="41"/>
                  </a:lnTo>
                  <a:lnTo>
                    <a:pt x="0" y="50"/>
                  </a:lnTo>
                  <a:lnTo>
                    <a:pt x="0" y="61"/>
                  </a:lnTo>
                  <a:lnTo>
                    <a:pt x="1" y="70"/>
                  </a:lnTo>
                  <a:lnTo>
                    <a:pt x="4" y="78"/>
                  </a:lnTo>
                  <a:lnTo>
                    <a:pt x="9" y="85"/>
                  </a:lnTo>
                  <a:lnTo>
                    <a:pt x="16" y="91"/>
                  </a:lnTo>
                  <a:lnTo>
                    <a:pt x="25" y="95"/>
                  </a:lnTo>
                  <a:lnTo>
                    <a:pt x="36" y="96"/>
                  </a:lnTo>
                  <a:lnTo>
                    <a:pt x="48" y="93"/>
                  </a:lnTo>
                  <a:lnTo>
                    <a:pt x="62" y="89"/>
                  </a:lnTo>
                  <a:lnTo>
                    <a:pt x="76" y="83"/>
                  </a:lnTo>
                  <a:lnTo>
                    <a:pt x="89" y="77"/>
                  </a:lnTo>
                  <a:lnTo>
                    <a:pt x="101" y="68"/>
                  </a:lnTo>
                  <a:lnTo>
                    <a:pt x="109" y="58"/>
                  </a:lnTo>
                  <a:lnTo>
                    <a:pt x="114" y="45"/>
                  </a:lnTo>
                  <a:lnTo>
                    <a:pt x="114" y="31"/>
                  </a:lnTo>
                  <a:lnTo>
                    <a:pt x="109" y="14"/>
                  </a:lnTo>
                  <a:lnTo>
                    <a:pt x="104" y="8"/>
                  </a:lnTo>
                  <a:lnTo>
                    <a:pt x="98" y="3"/>
                  </a:lnTo>
                  <a:lnTo>
                    <a:pt x="89" y="1"/>
                  </a:lnTo>
                  <a:lnTo>
                    <a:pt x="80" y="0"/>
                  </a:lnTo>
                  <a:lnTo>
                    <a:pt x="71" y="1"/>
                  </a:lnTo>
                  <a:lnTo>
                    <a:pt x="62" y="5"/>
                  </a:lnTo>
                  <a:lnTo>
                    <a:pt x="52" y="8"/>
                  </a:lnTo>
                  <a:lnTo>
                    <a:pt x="45" y="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7" name="Freeform 1578"/>
            <p:cNvSpPr>
              <a:spLocks/>
            </p:cNvSpPr>
            <p:nvPr/>
          </p:nvSpPr>
          <p:spPr bwMode="auto">
            <a:xfrm>
              <a:off x="3680" y="1781"/>
              <a:ext cx="80" cy="37"/>
            </a:xfrm>
            <a:custGeom>
              <a:avLst/>
              <a:gdLst>
                <a:gd name="T0" fmla="*/ 1 w 160"/>
                <a:gd name="T1" fmla="*/ 1 h 74"/>
                <a:gd name="T2" fmla="*/ 1 w 160"/>
                <a:gd name="T3" fmla="*/ 0 h 74"/>
                <a:gd name="T4" fmla="*/ 1 w 160"/>
                <a:gd name="T5" fmla="*/ 1 h 74"/>
                <a:gd name="T6" fmla="*/ 1 w 160"/>
                <a:gd name="T7" fmla="*/ 1 h 74"/>
                <a:gd name="T8" fmla="*/ 1 w 160"/>
                <a:gd name="T9" fmla="*/ 1 h 74"/>
                <a:gd name="T10" fmla="*/ 1 w 160"/>
                <a:gd name="T11" fmla="*/ 1 h 74"/>
                <a:gd name="T12" fmla="*/ 0 w 160"/>
                <a:gd name="T13" fmla="*/ 1 h 74"/>
                <a:gd name="T14" fmla="*/ 0 w 160"/>
                <a:gd name="T15" fmla="*/ 1 h 74"/>
                <a:gd name="T16" fmla="*/ 1 w 160"/>
                <a:gd name="T17" fmla="*/ 1 h 74"/>
                <a:gd name="T18" fmla="*/ 1 w 160"/>
                <a:gd name="T19" fmla="*/ 1 h 74"/>
                <a:gd name="T20" fmla="*/ 1 w 160"/>
                <a:gd name="T21" fmla="*/ 1 h 74"/>
                <a:gd name="T22" fmla="*/ 1 w 160"/>
                <a:gd name="T23" fmla="*/ 1 h 74"/>
                <a:gd name="T24" fmla="*/ 1 w 160"/>
                <a:gd name="T25" fmla="*/ 1 h 74"/>
                <a:gd name="T26" fmla="*/ 1 w 160"/>
                <a:gd name="T27" fmla="*/ 1 h 74"/>
                <a:gd name="T28" fmla="*/ 1 w 160"/>
                <a:gd name="T29" fmla="*/ 1 h 74"/>
                <a:gd name="T30" fmla="*/ 1 w 160"/>
                <a:gd name="T31" fmla="*/ 1 h 74"/>
                <a:gd name="T32" fmla="*/ 1 w 160"/>
                <a:gd name="T33" fmla="*/ 1 h 74"/>
                <a:gd name="T34" fmla="*/ 1 w 160"/>
                <a:gd name="T35" fmla="*/ 1 h 74"/>
                <a:gd name="T36" fmla="*/ 1 w 160"/>
                <a:gd name="T37" fmla="*/ 1 h 74"/>
                <a:gd name="T38" fmla="*/ 1 w 160"/>
                <a:gd name="T39" fmla="*/ 1 h 74"/>
                <a:gd name="T40" fmla="*/ 1 w 160"/>
                <a:gd name="T41" fmla="*/ 1 h 74"/>
                <a:gd name="T42" fmla="*/ 1 w 160"/>
                <a:gd name="T43" fmla="*/ 1 h 74"/>
                <a:gd name="T44" fmla="*/ 1 w 160"/>
                <a:gd name="T45" fmla="*/ 1 h 74"/>
                <a:gd name="T46" fmla="*/ 1 w 160"/>
                <a:gd name="T47" fmla="*/ 1 h 74"/>
                <a:gd name="T48" fmla="*/ 1 w 160"/>
                <a:gd name="T49" fmla="*/ 1 h 74"/>
                <a:gd name="T50" fmla="*/ 1 w 160"/>
                <a:gd name="T51" fmla="*/ 1 h 74"/>
                <a:gd name="T52" fmla="*/ 1 w 160"/>
                <a:gd name="T53" fmla="*/ 1 h 74"/>
                <a:gd name="T54" fmla="*/ 1 w 160"/>
                <a:gd name="T55" fmla="*/ 1 h 74"/>
                <a:gd name="T56" fmla="*/ 1 w 160"/>
                <a:gd name="T57" fmla="*/ 1 h 74"/>
                <a:gd name="T58" fmla="*/ 1 w 160"/>
                <a:gd name="T59" fmla="*/ 1 h 74"/>
                <a:gd name="T60" fmla="*/ 1 w 160"/>
                <a:gd name="T61" fmla="*/ 1 h 74"/>
                <a:gd name="T62" fmla="*/ 1 w 160"/>
                <a:gd name="T63" fmla="*/ 1 h 74"/>
                <a:gd name="T64" fmla="*/ 1 w 160"/>
                <a:gd name="T65" fmla="*/ 1 h 74"/>
                <a:gd name="T66" fmla="*/ 1 w 160"/>
                <a:gd name="T67" fmla="*/ 1 h 74"/>
                <a:gd name="T68" fmla="*/ 1 w 160"/>
                <a:gd name="T69" fmla="*/ 1 h 74"/>
                <a:gd name="T70" fmla="*/ 1 w 160"/>
                <a:gd name="T71" fmla="*/ 1 h 74"/>
                <a:gd name="T72" fmla="*/ 1 w 160"/>
                <a:gd name="T73" fmla="*/ 1 h 74"/>
                <a:gd name="T74" fmla="*/ 1 w 160"/>
                <a:gd name="T75" fmla="*/ 1 h 74"/>
                <a:gd name="T76" fmla="*/ 1 w 160"/>
                <a:gd name="T77" fmla="*/ 1 h 74"/>
                <a:gd name="T78" fmla="*/ 1 w 160"/>
                <a:gd name="T79" fmla="*/ 1 h 74"/>
                <a:gd name="T80" fmla="*/ 1 w 160"/>
                <a:gd name="T81" fmla="*/ 1 h 7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0"/>
                <a:gd name="T124" fmla="*/ 0 h 74"/>
                <a:gd name="T125" fmla="*/ 160 w 160"/>
                <a:gd name="T126" fmla="*/ 74 h 7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0" h="74">
                  <a:moveTo>
                    <a:pt x="69" y="2"/>
                  </a:moveTo>
                  <a:lnTo>
                    <a:pt x="53" y="0"/>
                  </a:lnTo>
                  <a:lnTo>
                    <a:pt x="38" y="3"/>
                  </a:lnTo>
                  <a:lnTo>
                    <a:pt x="25" y="6"/>
                  </a:lnTo>
                  <a:lnTo>
                    <a:pt x="14" y="13"/>
                  </a:lnTo>
                  <a:lnTo>
                    <a:pt x="5" y="22"/>
                  </a:lnTo>
                  <a:lnTo>
                    <a:pt x="0" y="32"/>
                  </a:lnTo>
                  <a:lnTo>
                    <a:pt x="0" y="45"/>
                  </a:lnTo>
                  <a:lnTo>
                    <a:pt x="4" y="60"/>
                  </a:lnTo>
                  <a:lnTo>
                    <a:pt x="27" y="67"/>
                  </a:lnTo>
                  <a:lnTo>
                    <a:pt x="46" y="72"/>
                  </a:lnTo>
                  <a:lnTo>
                    <a:pt x="64" y="74"/>
                  </a:lnTo>
                  <a:lnTo>
                    <a:pt x="78" y="74"/>
                  </a:lnTo>
                  <a:lnTo>
                    <a:pt x="92" y="74"/>
                  </a:lnTo>
                  <a:lnTo>
                    <a:pt x="105" y="72"/>
                  </a:lnTo>
                  <a:lnTo>
                    <a:pt x="118" y="68"/>
                  </a:lnTo>
                  <a:lnTo>
                    <a:pt x="132" y="65"/>
                  </a:lnTo>
                  <a:lnTo>
                    <a:pt x="144" y="59"/>
                  </a:lnTo>
                  <a:lnTo>
                    <a:pt x="152" y="53"/>
                  </a:lnTo>
                  <a:lnTo>
                    <a:pt x="157" y="46"/>
                  </a:lnTo>
                  <a:lnTo>
                    <a:pt x="160" y="38"/>
                  </a:lnTo>
                  <a:lnTo>
                    <a:pt x="160" y="31"/>
                  </a:lnTo>
                  <a:lnTo>
                    <a:pt x="158" y="24"/>
                  </a:lnTo>
                  <a:lnTo>
                    <a:pt x="155" y="17"/>
                  </a:lnTo>
                  <a:lnTo>
                    <a:pt x="151" y="12"/>
                  </a:lnTo>
                  <a:lnTo>
                    <a:pt x="146" y="9"/>
                  </a:lnTo>
                  <a:lnTo>
                    <a:pt x="141" y="6"/>
                  </a:lnTo>
                  <a:lnTo>
                    <a:pt x="135" y="5"/>
                  </a:lnTo>
                  <a:lnTo>
                    <a:pt x="128" y="5"/>
                  </a:lnTo>
                  <a:lnTo>
                    <a:pt x="122" y="8"/>
                  </a:lnTo>
                  <a:lnTo>
                    <a:pt x="115" y="9"/>
                  </a:lnTo>
                  <a:lnTo>
                    <a:pt x="110" y="11"/>
                  </a:lnTo>
                  <a:lnTo>
                    <a:pt x="106" y="13"/>
                  </a:lnTo>
                  <a:lnTo>
                    <a:pt x="103" y="15"/>
                  </a:lnTo>
                  <a:lnTo>
                    <a:pt x="99" y="15"/>
                  </a:lnTo>
                  <a:lnTo>
                    <a:pt x="95" y="13"/>
                  </a:lnTo>
                  <a:lnTo>
                    <a:pt x="91" y="11"/>
                  </a:lnTo>
                  <a:lnTo>
                    <a:pt x="86" y="9"/>
                  </a:lnTo>
                  <a:lnTo>
                    <a:pt x="80" y="5"/>
                  </a:lnTo>
                  <a:lnTo>
                    <a:pt x="75" y="3"/>
                  </a:lnTo>
                  <a:lnTo>
                    <a:pt x="69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8" name="Freeform 1579"/>
            <p:cNvSpPr>
              <a:spLocks/>
            </p:cNvSpPr>
            <p:nvPr/>
          </p:nvSpPr>
          <p:spPr bwMode="auto">
            <a:xfrm>
              <a:off x="3694" y="1084"/>
              <a:ext cx="160" cy="201"/>
            </a:xfrm>
            <a:custGeom>
              <a:avLst/>
              <a:gdLst>
                <a:gd name="T0" fmla="*/ 1 w 320"/>
                <a:gd name="T1" fmla="*/ 1 h 402"/>
                <a:gd name="T2" fmla="*/ 1 w 320"/>
                <a:gd name="T3" fmla="*/ 1 h 402"/>
                <a:gd name="T4" fmla="*/ 1 w 320"/>
                <a:gd name="T5" fmla="*/ 1 h 402"/>
                <a:gd name="T6" fmla="*/ 1 w 320"/>
                <a:gd name="T7" fmla="*/ 1 h 402"/>
                <a:gd name="T8" fmla="*/ 0 w 320"/>
                <a:gd name="T9" fmla="*/ 1 h 402"/>
                <a:gd name="T10" fmla="*/ 1 w 320"/>
                <a:gd name="T11" fmla="*/ 1 h 402"/>
                <a:gd name="T12" fmla="*/ 1 w 320"/>
                <a:gd name="T13" fmla="*/ 1 h 402"/>
                <a:gd name="T14" fmla="*/ 1 w 320"/>
                <a:gd name="T15" fmla="*/ 1 h 402"/>
                <a:gd name="T16" fmla="*/ 1 w 320"/>
                <a:gd name="T17" fmla="*/ 1 h 402"/>
                <a:gd name="T18" fmla="*/ 1 w 320"/>
                <a:gd name="T19" fmla="*/ 1 h 402"/>
                <a:gd name="T20" fmla="*/ 1 w 320"/>
                <a:gd name="T21" fmla="*/ 1 h 402"/>
                <a:gd name="T22" fmla="*/ 1 w 320"/>
                <a:gd name="T23" fmla="*/ 1 h 402"/>
                <a:gd name="T24" fmla="*/ 1 w 320"/>
                <a:gd name="T25" fmla="*/ 1 h 402"/>
                <a:gd name="T26" fmla="*/ 1 w 320"/>
                <a:gd name="T27" fmla="*/ 1 h 402"/>
                <a:gd name="T28" fmla="*/ 1 w 320"/>
                <a:gd name="T29" fmla="*/ 1 h 402"/>
                <a:gd name="T30" fmla="*/ 1 w 320"/>
                <a:gd name="T31" fmla="*/ 1 h 402"/>
                <a:gd name="T32" fmla="*/ 1 w 320"/>
                <a:gd name="T33" fmla="*/ 1 h 402"/>
                <a:gd name="T34" fmla="*/ 1 w 320"/>
                <a:gd name="T35" fmla="*/ 1 h 402"/>
                <a:gd name="T36" fmla="*/ 1 w 320"/>
                <a:gd name="T37" fmla="*/ 1 h 402"/>
                <a:gd name="T38" fmla="*/ 1 w 320"/>
                <a:gd name="T39" fmla="*/ 1 h 402"/>
                <a:gd name="T40" fmla="*/ 1 w 320"/>
                <a:gd name="T41" fmla="*/ 1 h 402"/>
                <a:gd name="T42" fmla="*/ 1 w 320"/>
                <a:gd name="T43" fmla="*/ 1 h 402"/>
                <a:gd name="T44" fmla="*/ 1 w 320"/>
                <a:gd name="T45" fmla="*/ 1 h 402"/>
                <a:gd name="T46" fmla="*/ 1 w 320"/>
                <a:gd name="T47" fmla="*/ 1 h 402"/>
                <a:gd name="T48" fmla="*/ 1 w 320"/>
                <a:gd name="T49" fmla="*/ 1 h 402"/>
                <a:gd name="T50" fmla="*/ 1 w 320"/>
                <a:gd name="T51" fmla="*/ 1 h 402"/>
                <a:gd name="T52" fmla="*/ 1 w 320"/>
                <a:gd name="T53" fmla="*/ 1 h 402"/>
                <a:gd name="T54" fmla="*/ 1 w 320"/>
                <a:gd name="T55" fmla="*/ 1 h 402"/>
                <a:gd name="T56" fmla="*/ 1 w 320"/>
                <a:gd name="T57" fmla="*/ 0 h 402"/>
                <a:gd name="T58" fmla="*/ 1 w 320"/>
                <a:gd name="T59" fmla="*/ 1 h 402"/>
                <a:gd name="T60" fmla="*/ 1 w 320"/>
                <a:gd name="T61" fmla="*/ 1 h 402"/>
                <a:gd name="T62" fmla="*/ 1 w 320"/>
                <a:gd name="T63" fmla="*/ 1 h 402"/>
                <a:gd name="T64" fmla="*/ 1 w 320"/>
                <a:gd name="T65" fmla="*/ 1 h 402"/>
                <a:gd name="T66" fmla="*/ 1 w 320"/>
                <a:gd name="T67" fmla="*/ 1 h 4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20"/>
                <a:gd name="T103" fmla="*/ 0 h 402"/>
                <a:gd name="T104" fmla="*/ 320 w 320"/>
                <a:gd name="T105" fmla="*/ 402 h 4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20" h="402">
                  <a:moveTo>
                    <a:pt x="36" y="43"/>
                  </a:moveTo>
                  <a:lnTo>
                    <a:pt x="29" y="53"/>
                  </a:lnTo>
                  <a:lnTo>
                    <a:pt x="23" y="66"/>
                  </a:lnTo>
                  <a:lnTo>
                    <a:pt x="17" y="81"/>
                  </a:lnTo>
                  <a:lnTo>
                    <a:pt x="12" y="98"/>
                  </a:lnTo>
                  <a:lnTo>
                    <a:pt x="7" y="115"/>
                  </a:lnTo>
                  <a:lnTo>
                    <a:pt x="4" y="133"/>
                  </a:lnTo>
                  <a:lnTo>
                    <a:pt x="1" y="150"/>
                  </a:lnTo>
                  <a:lnTo>
                    <a:pt x="0" y="167"/>
                  </a:lnTo>
                  <a:lnTo>
                    <a:pt x="0" y="200"/>
                  </a:lnTo>
                  <a:lnTo>
                    <a:pt x="4" y="235"/>
                  </a:lnTo>
                  <a:lnTo>
                    <a:pt x="11" y="267"/>
                  </a:lnTo>
                  <a:lnTo>
                    <a:pt x="19" y="299"/>
                  </a:lnTo>
                  <a:lnTo>
                    <a:pt x="25" y="313"/>
                  </a:lnTo>
                  <a:lnTo>
                    <a:pt x="31" y="328"/>
                  </a:lnTo>
                  <a:lnTo>
                    <a:pt x="38" y="342"/>
                  </a:lnTo>
                  <a:lnTo>
                    <a:pt x="45" y="355"/>
                  </a:lnTo>
                  <a:lnTo>
                    <a:pt x="53" y="368"/>
                  </a:lnTo>
                  <a:lnTo>
                    <a:pt x="62" y="377"/>
                  </a:lnTo>
                  <a:lnTo>
                    <a:pt x="71" y="387"/>
                  </a:lnTo>
                  <a:lnTo>
                    <a:pt x="80" y="392"/>
                  </a:lnTo>
                  <a:lnTo>
                    <a:pt x="91" y="396"/>
                  </a:lnTo>
                  <a:lnTo>
                    <a:pt x="106" y="399"/>
                  </a:lnTo>
                  <a:lnTo>
                    <a:pt x="121" y="402"/>
                  </a:lnTo>
                  <a:lnTo>
                    <a:pt x="139" y="402"/>
                  </a:lnTo>
                  <a:lnTo>
                    <a:pt x="155" y="402"/>
                  </a:lnTo>
                  <a:lnTo>
                    <a:pt x="172" y="399"/>
                  </a:lnTo>
                  <a:lnTo>
                    <a:pt x="186" y="397"/>
                  </a:lnTo>
                  <a:lnTo>
                    <a:pt x="196" y="392"/>
                  </a:lnTo>
                  <a:lnTo>
                    <a:pt x="207" y="385"/>
                  </a:lnTo>
                  <a:lnTo>
                    <a:pt x="221" y="376"/>
                  </a:lnTo>
                  <a:lnTo>
                    <a:pt x="238" y="363"/>
                  </a:lnTo>
                  <a:lnTo>
                    <a:pt x="255" y="349"/>
                  </a:lnTo>
                  <a:lnTo>
                    <a:pt x="273" y="334"/>
                  </a:lnTo>
                  <a:lnTo>
                    <a:pt x="287" y="316"/>
                  </a:lnTo>
                  <a:lnTo>
                    <a:pt x="299" y="298"/>
                  </a:lnTo>
                  <a:lnTo>
                    <a:pt x="306" y="278"/>
                  </a:lnTo>
                  <a:lnTo>
                    <a:pt x="312" y="257"/>
                  </a:lnTo>
                  <a:lnTo>
                    <a:pt x="316" y="232"/>
                  </a:lnTo>
                  <a:lnTo>
                    <a:pt x="319" y="207"/>
                  </a:lnTo>
                  <a:lnTo>
                    <a:pt x="320" y="180"/>
                  </a:lnTo>
                  <a:lnTo>
                    <a:pt x="320" y="152"/>
                  </a:lnTo>
                  <a:lnTo>
                    <a:pt x="316" y="126"/>
                  </a:lnTo>
                  <a:lnTo>
                    <a:pt x="310" y="100"/>
                  </a:lnTo>
                  <a:lnTo>
                    <a:pt x="299" y="78"/>
                  </a:lnTo>
                  <a:lnTo>
                    <a:pt x="299" y="69"/>
                  </a:lnTo>
                  <a:lnTo>
                    <a:pt x="298" y="59"/>
                  </a:lnTo>
                  <a:lnTo>
                    <a:pt x="297" y="51"/>
                  </a:lnTo>
                  <a:lnTo>
                    <a:pt x="294" y="42"/>
                  </a:lnTo>
                  <a:lnTo>
                    <a:pt x="289" y="34"/>
                  </a:lnTo>
                  <a:lnTo>
                    <a:pt x="282" y="26"/>
                  </a:lnTo>
                  <a:lnTo>
                    <a:pt x="273" y="19"/>
                  </a:lnTo>
                  <a:lnTo>
                    <a:pt x="259" y="12"/>
                  </a:lnTo>
                  <a:lnTo>
                    <a:pt x="245" y="7"/>
                  </a:lnTo>
                  <a:lnTo>
                    <a:pt x="230" y="3"/>
                  </a:lnTo>
                  <a:lnTo>
                    <a:pt x="218" y="1"/>
                  </a:lnTo>
                  <a:lnTo>
                    <a:pt x="206" y="0"/>
                  </a:lnTo>
                  <a:lnTo>
                    <a:pt x="193" y="0"/>
                  </a:lnTo>
                  <a:lnTo>
                    <a:pt x="181" y="0"/>
                  </a:lnTo>
                  <a:lnTo>
                    <a:pt x="168" y="1"/>
                  </a:lnTo>
                  <a:lnTo>
                    <a:pt x="153" y="2"/>
                  </a:lnTo>
                  <a:lnTo>
                    <a:pt x="139" y="3"/>
                  </a:lnTo>
                  <a:lnTo>
                    <a:pt x="124" y="5"/>
                  </a:lnTo>
                  <a:lnTo>
                    <a:pt x="109" y="8"/>
                  </a:lnTo>
                  <a:lnTo>
                    <a:pt x="95" y="10"/>
                  </a:lnTo>
                  <a:lnTo>
                    <a:pt x="80" y="15"/>
                  </a:lnTo>
                  <a:lnTo>
                    <a:pt x="66" y="22"/>
                  </a:lnTo>
                  <a:lnTo>
                    <a:pt x="50" y="31"/>
                  </a:lnTo>
                  <a:lnTo>
                    <a:pt x="36" y="43"/>
                  </a:lnTo>
                  <a:close/>
                </a:path>
              </a:pathLst>
            </a:custGeom>
            <a:solidFill>
              <a:srgbClr val="FFE5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9" name="Freeform 1580"/>
            <p:cNvSpPr>
              <a:spLocks/>
            </p:cNvSpPr>
            <p:nvPr/>
          </p:nvSpPr>
          <p:spPr bwMode="auto">
            <a:xfrm>
              <a:off x="3707" y="1095"/>
              <a:ext cx="136" cy="169"/>
            </a:xfrm>
            <a:custGeom>
              <a:avLst/>
              <a:gdLst>
                <a:gd name="T0" fmla="*/ 1 w 271"/>
                <a:gd name="T1" fmla="*/ 1 h 338"/>
                <a:gd name="T2" fmla="*/ 1 w 271"/>
                <a:gd name="T3" fmla="*/ 1 h 338"/>
                <a:gd name="T4" fmla="*/ 1 w 271"/>
                <a:gd name="T5" fmla="*/ 1 h 338"/>
                <a:gd name="T6" fmla="*/ 1 w 271"/>
                <a:gd name="T7" fmla="*/ 1 h 338"/>
                <a:gd name="T8" fmla="*/ 1 w 271"/>
                <a:gd name="T9" fmla="*/ 1 h 338"/>
                <a:gd name="T10" fmla="*/ 1 w 271"/>
                <a:gd name="T11" fmla="*/ 1 h 338"/>
                <a:gd name="T12" fmla="*/ 1 w 271"/>
                <a:gd name="T13" fmla="*/ 1 h 338"/>
                <a:gd name="T14" fmla="*/ 0 w 271"/>
                <a:gd name="T15" fmla="*/ 1 h 338"/>
                <a:gd name="T16" fmla="*/ 0 w 271"/>
                <a:gd name="T17" fmla="*/ 1 h 338"/>
                <a:gd name="T18" fmla="*/ 1 w 271"/>
                <a:gd name="T19" fmla="*/ 1 h 338"/>
                <a:gd name="T20" fmla="*/ 1 w 271"/>
                <a:gd name="T21" fmla="*/ 1 h 338"/>
                <a:gd name="T22" fmla="*/ 1 w 271"/>
                <a:gd name="T23" fmla="*/ 1 h 338"/>
                <a:gd name="T24" fmla="*/ 1 w 271"/>
                <a:gd name="T25" fmla="*/ 1 h 338"/>
                <a:gd name="T26" fmla="*/ 1 w 271"/>
                <a:gd name="T27" fmla="*/ 1 h 338"/>
                <a:gd name="T28" fmla="*/ 1 w 271"/>
                <a:gd name="T29" fmla="*/ 1 h 338"/>
                <a:gd name="T30" fmla="*/ 1 w 271"/>
                <a:gd name="T31" fmla="*/ 1 h 338"/>
                <a:gd name="T32" fmla="*/ 1 w 271"/>
                <a:gd name="T33" fmla="*/ 1 h 338"/>
                <a:gd name="T34" fmla="*/ 1 w 271"/>
                <a:gd name="T35" fmla="*/ 1 h 338"/>
                <a:gd name="T36" fmla="*/ 1 w 271"/>
                <a:gd name="T37" fmla="*/ 1 h 338"/>
                <a:gd name="T38" fmla="*/ 1 w 271"/>
                <a:gd name="T39" fmla="*/ 1 h 338"/>
                <a:gd name="T40" fmla="*/ 1 w 271"/>
                <a:gd name="T41" fmla="*/ 1 h 338"/>
                <a:gd name="T42" fmla="*/ 1 w 271"/>
                <a:gd name="T43" fmla="*/ 1 h 338"/>
                <a:gd name="T44" fmla="*/ 1 w 271"/>
                <a:gd name="T45" fmla="*/ 1 h 338"/>
                <a:gd name="T46" fmla="*/ 1 w 271"/>
                <a:gd name="T47" fmla="*/ 1 h 338"/>
                <a:gd name="T48" fmla="*/ 1 w 271"/>
                <a:gd name="T49" fmla="*/ 1 h 338"/>
                <a:gd name="T50" fmla="*/ 1 w 271"/>
                <a:gd name="T51" fmla="*/ 1 h 338"/>
                <a:gd name="T52" fmla="*/ 1 w 271"/>
                <a:gd name="T53" fmla="*/ 1 h 338"/>
                <a:gd name="T54" fmla="*/ 1 w 271"/>
                <a:gd name="T55" fmla="*/ 1 h 338"/>
                <a:gd name="T56" fmla="*/ 1 w 271"/>
                <a:gd name="T57" fmla="*/ 1 h 338"/>
                <a:gd name="T58" fmla="*/ 1 w 271"/>
                <a:gd name="T59" fmla="*/ 1 h 338"/>
                <a:gd name="T60" fmla="*/ 1 w 271"/>
                <a:gd name="T61" fmla="*/ 1 h 338"/>
                <a:gd name="T62" fmla="*/ 1 w 271"/>
                <a:gd name="T63" fmla="*/ 1 h 338"/>
                <a:gd name="T64" fmla="*/ 1 w 271"/>
                <a:gd name="T65" fmla="*/ 1 h 338"/>
                <a:gd name="T66" fmla="*/ 1 w 271"/>
                <a:gd name="T67" fmla="*/ 1 h 338"/>
                <a:gd name="T68" fmla="*/ 1 w 271"/>
                <a:gd name="T69" fmla="*/ 1 h 338"/>
                <a:gd name="T70" fmla="*/ 1 w 271"/>
                <a:gd name="T71" fmla="*/ 1 h 338"/>
                <a:gd name="T72" fmla="*/ 1 w 271"/>
                <a:gd name="T73" fmla="*/ 1 h 338"/>
                <a:gd name="T74" fmla="*/ 1 w 271"/>
                <a:gd name="T75" fmla="*/ 1 h 338"/>
                <a:gd name="T76" fmla="*/ 1 w 271"/>
                <a:gd name="T77" fmla="*/ 1 h 338"/>
                <a:gd name="T78" fmla="*/ 1 w 271"/>
                <a:gd name="T79" fmla="*/ 1 h 338"/>
                <a:gd name="T80" fmla="*/ 1 w 271"/>
                <a:gd name="T81" fmla="*/ 1 h 338"/>
                <a:gd name="T82" fmla="*/ 1 w 271"/>
                <a:gd name="T83" fmla="*/ 1 h 338"/>
                <a:gd name="T84" fmla="*/ 1 w 271"/>
                <a:gd name="T85" fmla="*/ 1 h 338"/>
                <a:gd name="T86" fmla="*/ 1 w 271"/>
                <a:gd name="T87" fmla="*/ 1 h 338"/>
                <a:gd name="T88" fmla="*/ 1 w 271"/>
                <a:gd name="T89" fmla="*/ 1 h 338"/>
                <a:gd name="T90" fmla="*/ 1 w 271"/>
                <a:gd name="T91" fmla="*/ 1 h 338"/>
                <a:gd name="T92" fmla="*/ 1 w 271"/>
                <a:gd name="T93" fmla="*/ 1 h 338"/>
                <a:gd name="T94" fmla="*/ 1 w 271"/>
                <a:gd name="T95" fmla="*/ 1 h 338"/>
                <a:gd name="T96" fmla="*/ 1 w 271"/>
                <a:gd name="T97" fmla="*/ 0 h 338"/>
                <a:gd name="T98" fmla="*/ 1 w 271"/>
                <a:gd name="T99" fmla="*/ 0 h 338"/>
                <a:gd name="T100" fmla="*/ 1 w 271"/>
                <a:gd name="T101" fmla="*/ 0 h 338"/>
                <a:gd name="T102" fmla="*/ 1 w 271"/>
                <a:gd name="T103" fmla="*/ 1 h 338"/>
                <a:gd name="T104" fmla="*/ 1 w 271"/>
                <a:gd name="T105" fmla="*/ 1 h 338"/>
                <a:gd name="T106" fmla="*/ 1 w 271"/>
                <a:gd name="T107" fmla="*/ 1 h 338"/>
                <a:gd name="T108" fmla="*/ 1 w 271"/>
                <a:gd name="T109" fmla="*/ 1 h 338"/>
                <a:gd name="T110" fmla="*/ 1 w 271"/>
                <a:gd name="T111" fmla="*/ 1 h 338"/>
                <a:gd name="T112" fmla="*/ 1 w 271"/>
                <a:gd name="T113" fmla="*/ 1 h 33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1"/>
                <a:gd name="T172" fmla="*/ 0 h 338"/>
                <a:gd name="T173" fmla="*/ 271 w 271"/>
                <a:gd name="T174" fmla="*/ 338 h 33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1" h="338">
                  <a:moveTo>
                    <a:pt x="44" y="36"/>
                  </a:moveTo>
                  <a:lnTo>
                    <a:pt x="35" y="44"/>
                  </a:lnTo>
                  <a:lnTo>
                    <a:pt x="25" y="56"/>
                  </a:lnTo>
                  <a:lnTo>
                    <a:pt x="18" y="70"/>
                  </a:lnTo>
                  <a:lnTo>
                    <a:pt x="11" y="87"/>
                  </a:lnTo>
                  <a:lnTo>
                    <a:pt x="6" y="105"/>
                  </a:lnTo>
                  <a:lnTo>
                    <a:pt x="2" y="127"/>
                  </a:lnTo>
                  <a:lnTo>
                    <a:pt x="0" y="152"/>
                  </a:lnTo>
                  <a:lnTo>
                    <a:pt x="0" y="178"/>
                  </a:lnTo>
                  <a:lnTo>
                    <a:pt x="2" y="202"/>
                  </a:lnTo>
                  <a:lnTo>
                    <a:pt x="6" y="224"/>
                  </a:lnTo>
                  <a:lnTo>
                    <a:pt x="12" y="247"/>
                  </a:lnTo>
                  <a:lnTo>
                    <a:pt x="19" y="267"/>
                  </a:lnTo>
                  <a:lnTo>
                    <a:pt x="28" y="285"/>
                  </a:lnTo>
                  <a:lnTo>
                    <a:pt x="40" y="302"/>
                  </a:lnTo>
                  <a:lnTo>
                    <a:pt x="52" y="315"/>
                  </a:lnTo>
                  <a:lnTo>
                    <a:pt x="66" y="325"/>
                  </a:lnTo>
                  <a:lnTo>
                    <a:pt x="80" y="332"/>
                  </a:lnTo>
                  <a:lnTo>
                    <a:pt x="96" y="337"/>
                  </a:lnTo>
                  <a:lnTo>
                    <a:pt x="112" y="338"/>
                  </a:lnTo>
                  <a:lnTo>
                    <a:pt x="128" y="338"/>
                  </a:lnTo>
                  <a:lnTo>
                    <a:pt x="144" y="336"/>
                  </a:lnTo>
                  <a:lnTo>
                    <a:pt x="157" y="332"/>
                  </a:lnTo>
                  <a:lnTo>
                    <a:pt x="168" y="327"/>
                  </a:lnTo>
                  <a:lnTo>
                    <a:pt x="178" y="322"/>
                  </a:lnTo>
                  <a:lnTo>
                    <a:pt x="187" y="316"/>
                  </a:lnTo>
                  <a:lnTo>
                    <a:pt x="199" y="307"/>
                  </a:lnTo>
                  <a:lnTo>
                    <a:pt x="214" y="297"/>
                  </a:lnTo>
                  <a:lnTo>
                    <a:pt x="229" y="283"/>
                  </a:lnTo>
                  <a:lnTo>
                    <a:pt x="242" y="264"/>
                  </a:lnTo>
                  <a:lnTo>
                    <a:pt x="255" y="241"/>
                  </a:lnTo>
                  <a:lnTo>
                    <a:pt x="265" y="209"/>
                  </a:lnTo>
                  <a:lnTo>
                    <a:pt x="270" y="171"/>
                  </a:lnTo>
                  <a:lnTo>
                    <a:pt x="271" y="147"/>
                  </a:lnTo>
                  <a:lnTo>
                    <a:pt x="270" y="126"/>
                  </a:lnTo>
                  <a:lnTo>
                    <a:pt x="268" y="108"/>
                  </a:lnTo>
                  <a:lnTo>
                    <a:pt x="265" y="92"/>
                  </a:lnTo>
                  <a:lnTo>
                    <a:pt x="260" y="77"/>
                  </a:lnTo>
                  <a:lnTo>
                    <a:pt x="255" y="65"/>
                  </a:lnTo>
                  <a:lnTo>
                    <a:pt x="250" y="54"/>
                  </a:lnTo>
                  <a:lnTo>
                    <a:pt x="243" y="42"/>
                  </a:lnTo>
                  <a:lnTo>
                    <a:pt x="237" y="34"/>
                  </a:lnTo>
                  <a:lnTo>
                    <a:pt x="229" y="27"/>
                  </a:lnTo>
                  <a:lnTo>
                    <a:pt x="218" y="20"/>
                  </a:lnTo>
                  <a:lnTo>
                    <a:pt x="206" y="14"/>
                  </a:lnTo>
                  <a:lnTo>
                    <a:pt x="194" y="8"/>
                  </a:lnTo>
                  <a:lnTo>
                    <a:pt x="182" y="5"/>
                  </a:lnTo>
                  <a:lnTo>
                    <a:pt x="171" y="1"/>
                  </a:lnTo>
                  <a:lnTo>
                    <a:pt x="163" y="0"/>
                  </a:lnTo>
                  <a:lnTo>
                    <a:pt x="152" y="0"/>
                  </a:lnTo>
                  <a:lnTo>
                    <a:pt x="139" y="0"/>
                  </a:lnTo>
                  <a:lnTo>
                    <a:pt x="124" y="2"/>
                  </a:lnTo>
                  <a:lnTo>
                    <a:pt x="109" y="7"/>
                  </a:lnTo>
                  <a:lnTo>
                    <a:pt x="92" y="12"/>
                  </a:lnTo>
                  <a:lnTo>
                    <a:pt x="76" y="19"/>
                  </a:lnTo>
                  <a:lnTo>
                    <a:pt x="59" y="27"/>
                  </a:lnTo>
                  <a:lnTo>
                    <a:pt x="44" y="3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0" name="Freeform 1581"/>
            <p:cNvSpPr>
              <a:spLocks/>
            </p:cNvSpPr>
            <p:nvPr/>
          </p:nvSpPr>
          <p:spPr bwMode="auto">
            <a:xfrm>
              <a:off x="3784" y="1000"/>
              <a:ext cx="21" cy="100"/>
            </a:xfrm>
            <a:custGeom>
              <a:avLst/>
              <a:gdLst>
                <a:gd name="T0" fmla="*/ 1 w 41"/>
                <a:gd name="T1" fmla="*/ 1 h 200"/>
                <a:gd name="T2" fmla="*/ 1 w 41"/>
                <a:gd name="T3" fmla="*/ 1 h 200"/>
                <a:gd name="T4" fmla="*/ 1 w 41"/>
                <a:gd name="T5" fmla="*/ 0 h 200"/>
                <a:gd name="T6" fmla="*/ 1 w 41"/>
                <a:gd name="T7" fmla="*/ 0 h 200"/>
                <a:gd name="T8" fmla="*/ 1 w 41"/>
                <a:gd name="T9" fmla="*/ 0 h 200"/>
                <a:gd name="T10" fmla="*/ 1 w 41"/>
                <a:gd name="T11" fmla="*/ 1 h 200"/>
                <a:gd name="T12" fmla="*/ 1 w 41"/>
                <a:gd name="T13" fmla="*/ 1 h 200"/>
                <a:gd name="T14" fmla="*/ 1 w 41"/>
                <a:gd name="T15" fmla="*/ 1 h 200"/>
                <a:gd name="T16" fmla="*/ 1 w 41"/>
                <a:gd name="T17" fmla="*/ 1 h 200"/>
                <a:gd name="T18" fmla="*/ 1 w 41"/>
                <a:gd name="T19" fmla="*/ 1 h 200"/>
                <a:gd name="T20" fmla="*/ 1 w 41"/>
                <a:gd name="T21" fmla="*/ 1 h 200"/>
                <a:gd name="T22" fmla="*/ 1 w 41"/>
                <a:gd name="T23" fmla="*/ 1 h 200"/>
                <a:gd name="T24" fmla="*/ 0 w 41"/>
                <a:gd name="T25" fmla="*/ 1 h 200"/>
                <a:gd name="T26" fmla="*/ 1 w 41"/>
                <a:gd name="T27" fmla="*/ 1 h 200"/>
                <a:gd name="T28" fmla="*/ 1 w 41"/>
                <a:gd name="T29" fmla="*/ 1 h 200"/>
                <a:gd name="T30" fmla="*/ 1 w 41"/>
                <a:gd name="T31" fmla="*/ 1 h 200"/>
                <a:gd name="T32" fmla="*/ 1 w 41"/>
                <a:gd name="T33" fmla="*/ 1 h 2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200"/>
                <a:gd name="T53" fmla="*/ 41 w 41"/>
                <a:gd name="T54" fmla="*/ 200 h 20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200">
                  <a:moveTo>
                    <a:pt x="13" y="2"/>
                  </a:moveTo>
                  <a:lnTo>
                    <a:pt x="16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36" y="28"/>
                  </a:lnTo>
                  <a:lnTo>
                    <a:pt x="29" y="82"/>
                  </a:lnTo>
                  <a:lnTo>
                    <a:pt x="23" y="145"/>
                  </a:lnTo>
                  <a:lnTo>
                    <a:pt x="19" y="199"/>
                  </a:lnTo>
                  <a:lnTo>
                    <a:pt x="9" y="200"/>
                  </a:lnTo>
                  <a:lnTo>
                    <a:pt x="4" y="196"/>
                  </a:lnTo>
                  <a:lnTo>
                    <a:pt x="1" y="190"/>
                  </a:lnTo>
                  <a:lnTo>
                    <a:pt x="0" y="186"/>
                  </a:lnTo>
                  <a:lnTo>
                    <a:pt x="1" y="151"/>
                  </a:lnTo>
                  <a:lnTo>
                    <a:pt x="3" y="94"/>
                  </a:lnTo>
                  <a:lnTo>
                    <a:pt x="7" y="37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1" name="Freeform 1582"/>
            <p:cNvSpPr>
              <a:spLocks/>
            </p:cNvSpPr>
            <p:nvPr/>
          </p:nvSpPr>
          <p:spPr bwMode="auto">
            <a:xfrm>
              <a:off x="3755" y="1066"/>
              <a:ext cx="15" cy="27"/>
            </a:xfrm>
            <a:custGeom>
              <a:avLst/>
              <a:gdLst>
                <a:gd name="T0" fmla="*/ 0 w 31"/>
                <a:gd name="T1" fmla="*/ 1 h 52"/>
                <a:gd name="T2" fmla="*/ 0 w 31"/>
                <a:gd name="T3" fmla="*/ 1 h 52"/>
                <a:gd name="T4" fmla="*/ 0 w 31"/>
                <a:gd name="T5" fmla="*/ 1 h 52"/>
                <a:gd name="T6" fmla="*/ 0 w 31"/>
                <a:gd name="T7" fmla="*/ 1 h 52"/>
                <a:gd name="T8" fmla="*/ 0 w 31"/>
                <a:gd name="T9" fmla="*/ 1 h 52"/>
                <a:gd name="T10" fmla="*/ 0 w 31"/>
                <a:gd name="T11" fmla="*/ 1 h 52"/>
                <a:gd name="T12" fmla="*/ 0 w 31"/>
                <a:gd name="T13" fmla="*/ 1 h 52"/>
                <a:gd name="T14" fmla="*/ 0 w 31"/>
                <a:gd name="T15" fmla="*/ 1 h 52"/>
                <a:gd name="T16" fmla="*/ 0 w 31"/>
                <a:gd name="T17" fmla="*/ 1 h 52"/>
                <a:gd name="T18" fmla="*/ 0 w 31"/>
                <a:gd name="T19" fmla="*/ 1 h 52"/>
                <a:gd name="T20" fmla="*/ 0 w 31"/>
                <a:gd name="T21" fmla="*/ 1 h 52"/>
                <a:gd name="T22" fmla="*/ 0 w 31"/>
                <a:gd name="T23" fmla="*/ 1 h 52"/>
                <a:gd name="T24" fmla="*/ 0 w 31"/>
                <a:gd name="T25" fmla="*/ 1 h 52"/>
                <a:gd name="T26" fmla="*/ 0 w 31"/>
                <a:gd name="T27" fmla="*/ 1 h 52"/>
                <a:gd name="T28" fmla="*/ 0 w 31"/>
                <a:gd name="T29" fmla="*/ 0 h 52"/>
                <a:gd name="T30" fmla="*/ 0 w 31"/>
                <a:gd name="T31" fmla="*/ 0 h 52"/>
                <a:gd name="T32" fmla="*/ 0 w 31"/>
                <a:gd name="T33" fmla="*/ 1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52"/>
                <a:gd name="T53" fmla="*/ 31 w 31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52">
                  <a:moveTo>
                    <a:pt x="20" y="1"/>
                  </a:moveTo>
                  <a:lnTo>
                    <a:pt x="23" y="9"/>
                  </a:lnTo>
                  <a:lnTo>
                    <a:pt x="26" y="24"/>
                  </a:lnTo>
                  <a:lnTo>
                    <a:pt x="29" y="38"/>
                  </a:lnTo>
                  <a:lnTo>
                    <a:pt x="31" y="47"/>
                  </a:lnTo>
                  <a:lnTo>
                    <a:pt x="27" y="51"/>
                  </a:lnTo>
                  <a:lnTo>
                    <a:pt x="23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2" y="42"/>
                  </a:lnTo>
                  <a:lnTo>
                    <a:pt x="8" y="29"/>
                  </a:lnTo>
                  <a:lnTo>
                    <a:pt x="3" y="16"/>
                  </a:lnTo>
                  <a:lnTo>
                    <a:pt x="0" y="5"/>
                  </a:lnTo>
                  <a:lnTo>
                    <a:pt x="5" y="3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2" name="Freeform 1583"/>
            <p:cNvSpPr>
              <a:spLocks/>
            </p:cNvSpPr>
            <p:nvPr/>
          </p:nvSpPr>
          <p:spPr bwMode="auto">
            <a:xfrm>
              <a:off x="3811" y="1065"/>
              <a:ext cx="12" cy="30"/>
            </a:xfrm>
            <a:custGeom>
              <a:avLst/>
              <a:gdLst>
                <a:gd name="T0" fmla="*/ 0 w 25"/>
                <a:gd name="T1" fmla="*/ 0 h 61"/>
                <a:gd name="T2" fmla="*/ 0 w 25"/>
                <a:gd name="T3" fmla="*/ 0 h 61"/>
                <a:gd name="T4" fmla="*/ 0 w 25"/>
                <a:gd name="T5" fmla="*/ 0 h 61"/>
                <a:gd name="T6" fmla="*/ 0 w 25"/>
                <a:gd name="T7" fmla="*/ 0 h 61"/>
                <a:gd name="T8" fmla="*/ 0 w 25"/>
                <a:gd name="T9" fmla="*/ 0 h 61"/>
                <a:gd name="T10" fmla="*/ 0 w 25"/>
                <a:gd name="T11" fmla="*/ 0 h 61"/>
                <a:gd name="T12" fmla="*/ 0 w 25"/>
                <a:gd name="T13" fmla="*/ 0 h 61"/>
                <a:gd name="T14" fmla="*/ 0 w 25"/>
                <a:gd name="T15" fmla="*/ 0 h 61"/>
                <a:gd name="T16" fmla="*/ 0 w 25"/>
                <a:gd name="T17" fmla="*/ 0 h 61"/>
                <a:gd name="T18" fmla="*/ 0 w 25"/>
                <a:gd name="T19" fmla="*/ 0 h 61"/>
                <a:gd name="T20" fmla="*/ 0 w 25"/>
                <a:gd name="T21" fmla="*/ 0 h 61"/>
                <a:gd name="T22" fmla="*/ 0 w 25"/>
                <a:gd name="T23" fmla="*/ 0 h 61"/>
                <a:gd name="T24" fmla="*/ 0 w 25"/>
                <a:gd name="T25" fmla="*/ 0 h 61"/>
                <a:gd name="T26" fmla="*/ 0 w 25"/>
                <a:gd name="T27" fmla="*/ 0 h 61"/>
                <a:gd name="T28" fmla="*/ 0 w 25"/>
                <a:gd name="T29" fmla="*/ 0 h 61"/>
                <a:gd name="T30" fmla="*/ 0 w 25"/>
                <a:gd name="T31" fmla="*/ 0 h 61"/>
                <a:gd name="T32" fmla="*/ 0 w 25"/>
                <a:gd name="T33" fmla="*/ 0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61"/>
                <a:gd name="T53" fmla="*/ 25 w 25"/>
                <a:gd name="T54" fmla="*/ 61 h 6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61">
                  <a:moveTo>
                    <a:pt x="9" y="61"/>
                  </a:moveTo>
                  <a:lnTo>
                    <a:pt x="13" y="50"/>
                  </a:lnTo>
                  <a:lnTo>
                    <a:pt x="18" y="34"/>
                  </a:lnTo>
                  <a:lnTo>
                    <a:pt x="23" y="18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5" y="5"/>
                  </a:lnTo>
                  <a:lnTo>
                    <a:pt x="4" y="16"/>
                  </a:lnTo>
                  <a:lnTo>
                    <a:pt x="3" y="33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1" y="60"/>
                  </a:lnTo>
                  <a:lnTo>
                    <a:pt x="4" y="60"/>
                  </a:lnTo>
                  <a:lnTo>
                    <a:pt x="6" y="61"/>
                  </a:lnTo>
                  <a:lnTo>
                    <a:pt x="9" y="6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3" name="Freeform 1584"/>
            <p:cNvSpPr>
              <a:spLocks/>
            </p:cNvSpPr>
            <p:nvPr/>
          </p:nvSpPr>
          <p:spPr bwMode="auto">
            <a:xfrm>
              <a:off x="3697" y="1045"/>
              <a:ext cx="38" cy="58"/>
            </a:xfrm>
            <a:custGeom>
              <a:avLst/>
              <a:gdLst>
                <a:gd name="T0" fmla="*/ 1 w 76"/>
                <a:gd name="T1" fmla="*/ 1 h 116"/>
                <a:gd name="T2" fmla="*/ 1 w 76"/>
                <a:gd name="T3" fmla="*/ 1 h 116"/>
                <a:gd name="T4" fmla="*/ 1 w 76"/>
                <a:gd name="T5" fmla="*/ 1 h 116"/>
                <a:gd name="T6" fmla="*/ 1 w 76"/>
                <a:gd name="T7" fmla="*/ 1 h 116"/>
                <a:gd name="T8" fmla="*/ 1 w 76"/>
                <a:gd name="T9" fmla="*/ 1 h 116"/>
                <a:gd name="T10" fmla="*/ 1 w 76"/>
                <a:gd name="T11" fmla="*/ 1 h 116"/>
                <a:gd name="T12" fmla="*/ 1 w 76"/>
                <a:gd name="T13" fmla="*/ 1 h 116"/>
                <a:gd name="T14" fmla="*/ 1 w 76"/>
                <a:gd name="T15" fmla="*/ 1 h 116"/>
                <a:gd name="T16" fmla="*/ 1 w 76"/>
                <a:gd name="T17" fmla="*/ 0 h 116"/>
                <a:gd name="T18" fmla="*/ 1 w 76"/>
                <a:gd name="T19" fmla="*/ 1 h 116"/>
                <a:gd name="T20" fmla="*/ 1 w 76"/>
                <a:gd name="T21" fmla="*/ 1 h 116"/>
                <a:gd name="T22" fmla="*/ 1 w 76"/>
                <a:gd name="T23" fmla="*/ 1 h 116"/>
                <a:gd name="T24" fmla="*/ 0 w 76"/>
                <a:gd name="T25" fmla="*/ 1 h 116"/>
                <a:gd name="T26" fmla="*/ 1 w 76"/>
                <a:gd name="T27" fmla="*/ 1 h 116"/>
                <a:gd name="T28" fmla="*/ 1 w 76"/>
                <a:gd name="T29" fmla="*/ 1 h 116"/>
                <a:gd name="T30" fmla="*/ 1 w 76"/>
                <a:gd name="T31" fmla="*/ 1 h 116"/>
                <a:gd name="T32" fmla="*/ 1 w 76"/>
                <a:gd name="T33" fmla="*/ 1 h 116"/>
                <a:gd name="T34" fmla="*/ 1 w 76"/>
                <a:gd name="T35" fmla="*/ 1 h 116"/>
                <a:gd name="T36" fmla="*/ 1 w 76"/>
                <a:gd name="T37" fmla="*/ 1 h 116"/>
                <a:gd name="T38" fmla="*/ 1 w 76"/>
                <a:gd name="T39" fmla="*/ 1 h 116"/>
                <a:gd name="T40" fmla="*/ 1 w 76"/>
                <a:gd name="T41" fmla="*/ 1 h 116"/>
                <a:gd name="T42" fmla="*/ 1 w 76"/>
                <a:gd name="T43" fmla="*/ 1 h 116"/>
                <a:gd name="T44" fmla="*/ 1 w 76"/>
                <a:gd name="T45" fmla="*/ 1 h 116"/>
                <a:gd name="T46" fmla="*/ 1 w 76"/>
                <a:gd name="T47" fmla="*/ 1 h 116"/>
                <a:gd name="T48" fmla="*/ 1 w 76"/>
                <a:gd name="T49" fmla="*/ 1 h 1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6"/>
                <a:gd name="T76" fmla="*/ 0 h 116"/>
                <a:gd name="T77" fmla="*/ 76 w 76"/>
                <a:gd name="T78" fmla="*/ 116 h 1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6" h="116">
                  <a:moveTo>
                    <a:pt x="76" y="112"/>
                  </a:moveTo>
                  <a:lnTo>
                    <a:pt x="73" y="103"/>
                  </a:lnTo>
                  <a:lnTo>
                    <a:pt x="67" y="90"/>
                  </a:lnTo>
                  <a:lnTo>
                    <a:pt x="59" y="74"/>
                  </a:lnTo>
                  <a:lnTo>
                    <a:pt x="49" y="57"/>
                  </a:lnTo>
                  <a:lnTo>
                    <a:pt x="40" y="39"/>
                  </a:lnTo>
                  <a:lnTo>
                    <a:pt x="32" y="23"/>
                  </a:lnTo>
                  <a:lnTo>
                    <a:pt x="25" y="10"/>
                  </a:lnTo>
                  <a:lnTo>
                    <a:pt x="20" y="0"/>
                  </a:lnTo>
                  <a:lnTo>
                    <a:pt x="13" y="7"/>
                  </a:lnTo>
                  <a:lnTo>
                    <a:pt x="7" y="14"/>
                  </a:lnTo>
                  <a:lnTo>
                    <a:pt x="2" y="20"/>
                  </a:lnTo>
                  <a:lnTo>
                    <a:pt x="0" y="23"/>
                  </a:lnTo>
                  <a:lnTo>
                    <a:pt x="5" y="31"/>
                  </a:lnTo>
                  <a:lnTo>
                    <a:pt x="12" y="41"/>
                  </a:lnTo>
                  <a:lnTo>
                    <a:pt x="22" y="53"/>
                  </a:lnTo>
                  <a:lnTo>
                    <a:pt x="31" y="66"/>
                  </a:lnTo>
                  <a:lnTo>
                    <a:pt x="41" y="80"/>
                  </a:lnTo>
                  <a:lnTo>
                    <a:pt x="49" y="93"/>
                  </a:lnTo>
                  <a:lnTo>
                    <a:pt x="57" y="104"/>
                  </a:lnTo>
                  <a:lnTo>
                    <a:pt x="61" y="115"/>
                  </a:lnTo>
                  <a:lnTo>
                    <a:pt x="65" y="116"/>
                  </a:lnTo>
                  <a:lnTo>
                    <a:pt x="69" y="116"/>
                  </a:lnTo>
                  <a:lnTo>
                    <a:pt x="73" y="115"/>
                  </a:lnTo>
                  <a:lnTo>
                    <a:pt x="76" y="112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4" name="Freeform 1585"/>
            <p:cNvSpPr>
              <a:spLocks/>
            </p:cNvSpPr>
            <p:nvPr/>
          </p:nvSpPr>
          <p:spPr bwMode="auto">
            <a:xfrm>
              <a:off x="3682" y="1125"/>
              <a:ext cx="23" cy="24"/>
            </a:xfrm>
            <a:custGeom>
              <a:avLst/>
              <a:gdLst>
                <a:gd name="T0" fmla="*/ 0 w 48"/>
                <a:gd name="T1" fmla="*/ 0 h 46"/>
                <a:gd name="T2" fmla="*/ 0 w 48"/>
                <a:gd name="T3" fmla="*/ 1 h 46"/>
                <a:gd name="T4" fmla="*/ 0 w 48"/>
                <a:gd name="T5" fmla="*/ 1 h 46"/>
                <a:gd name="T6" fmla="*/ 0 w 48"/>
                <a:gd name="T7" fmla="*/ 1 h 46"/>
                <a:gd name="T8" fmla="*/ 0 w 48"/>
                <a:gd name="T9" fmla="*/ 1 h 46"/>
                <a:gd name="T10" fmla="*/ 0 w 48"/>
                <a:gd name="T11" fmla="*/ 1 h 46"/>
                <a:gd name="T12" fmla="*/ 0 w 48"/>
                <a:gd name="T13" fmla="*/ 1 h 46"/>
                <a:gd name="T14" fmla="*/ 0 w 48"/>
                <a:gd name="T15" fmla="*/ 1 h 46"/>
                <a:gd name="T16" fmla="*/ 0 w 48"/>
                <a:gd name="T17" fmla="*/ 1 h 46"/>
                <a:gd name="T18" fmla="*/ 0 w 48"/>
                <a:gd name="T19" fmla="*/ 1 h 46"/>
                <a:gd name="T20" fmla="*/ 0 w 48"/>
                <a:gd name="T21" fmla="*/ 1 h 46"/>
                <a:gd name="T22" fmla="*/ 0 w 48"/>
                <a:gd name="T23" fmla="*/ 1 h 46"/>
                <a:gd name="T24" fmla="*/ 0 w 48"/>
                <a:gd name="T25" fmla="*/ 1 h 46"/>
                <a:gd name="T26" fmla="*/ 0 w 48"/>
                <a:gd name="T27" fmla="*/ 1 h 46"/>
                <a:gd name="T28" fmla="*/ 0 w 48"/>
                <a:gd name="T29" fmla="*/ 1 h 46"/>
                <a:gd name="T30" fmla="*/ 0 w 48"/>
                <a:gd name="T31" fmla="*/ 1 h 46"/>
                <a:gd name="T32" fmla="*/ 0 w 48"/>
                <a:gd name="T33" fmla="*/ 1 h 46"/>
                <a:gd name="T34" fmla="*/ 0 w 48"/>
                <a:gd name="T35" fmla="*/ 1 h 46"/>
                <a:gd name="T36" fmla="*/ 0 w 48"/>
                <a:gd name="T37" fmla="*/ 1 h 46"/>
                <a:gd name="T38" fmla="*/ 0 w 48"/>
                <a:gd name="T39" fmla="*/ 1 h 46"/>
                <a:gd name="T40" fmla="*/ 0 w 48"/>
                <a:gd name="T41" fmla="*/ 0 h 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46"/>
                <a:gd name="T65" fmla="*/ 48 w 48"/>
                <a:gd name="T66" fmla="*/ 46 h 4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46">
                  <a:moveTo>
                    <a:pt x="18" y="0"/>
                  </a:moveTo>
                  <a:lnTo>
                    <a:pt x="22" y="2"/>
                  </a:lnTo>
                  <a:lnTo>
                    <a:pt x="31" y="5"/>
                  </a:lnTo>
                  <a:lnTo>
                    <a:pt x="40" y="12"/>
                  </a:lnTo>
                  <a:lnTo>
                    <a:pt x="48" y="18"/>
                  </a:lnTo>
                  <a:lnTo>
                    <a:pt x="44" y="25"/>
                  </a:lnTo>
                  <a:lnTo>
                    <a:pt x="42" y="35"/>
                  </a:lnTo>
                  <a:lnTo>
                    <a:pt x="41" y="42"/>
                  </a:lnTo>
                  <a:lnTo>
                    <a:pt x="40" y="46"/>
                  </a:lnTo>
                  <a:lnTo>
                    <a:pt x="34" y="44"/>
                  </a:lnTo>
                  <a:lnTo>
                    <a:pt x="27" y="42"/>
                  </a:lnTo>
                  <a:lnTo>
                    <a:pt x="21" y="39"/>
                  </a:lnTo>
                  <a:lnTo>
                    <a:pt x="15" y="37"/>
                  </a:lnTo>
                  <a:lnTo>
                    <a:pt x="8" y="35"/>
                  </a:lnTo>
                  <a:lnTo>
                    <a:pt x="4" y="32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3" y="9"/>
                  </a:lnTo>
                  <a:lnTo>
                    <a:pt x="8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5" name="Freeform 1586"/>
            <p:cNvSpPr>
              <a:spLocks/>
            </p:cNvSpPr>
            <p:nvPr/>
          </p:nvSpPr>
          <p:spPr bwMode="auto">
            <a:xfrm>
              <a:off x="3670" y="1117"/>
              <a:ext cx="10" cy="17"/>
            </a:xfrm>
            <a:custGeom>
              <a:avLst/>
              <a:gdLst>
                <a:gd name="T0" fmla="*/ 1 w 20"/>
                <a:gd name="T1" fmla="*/ 1 h 34"/>
                <a:gd name="T2" fmla="*/ 1 w 20"/>
                <a:gd name="T3" fmla="*/ 1 h 34"/>
                <a:gd name="T4" fmla="*/ 1 w 20"/>
                <a:gd name="T5" fmla="*/ 1 h 34"/>
                <a:gd name="T6" fmla="*/ 1 w 20"/>
                <a:gd name="T7" fmla="*/ 1 h 34"/>
                <a:gd name="T8" fmla="*/ 1 w 20"/>
                <a:gd name="T9" fmla="*/ 1 h 34"/>
                <a:gd name="T10" fmla="*/ 1 w 20"/>
                <a:gd name="T11" fmla="*/ 1 h 34"/>
                <a:gd name="T12" fmla="*/ 1 w 20"/>
                <a:gd name="T13" fmla="*/ 1 h 34"/>
                <a:gd name="T14" fmla="*/ 0 w 20"/>
                <a:gd name="T15" fmla="*/ 1 h 34"/>
                <a:gd name="T16" fmla="*/ 0 w 20"/>
                <a:gd name="T17" fmla="*/ 1 h 34"/>
                <a:gd name="T18" fmla="*/ 1 w 20"/>
                <a:gd name="T19" fmla="*/ 1 h 34"/>
                <a:gd name="T20" fmla="*/ 1 w 20"/>
                <a:gd name="T21" fmla="*/ 0 h 34"/>
                <a:gd name="T22" fmla="*/ 1 w 20"/>
                <a:gd name="T23" fmla="*/ 1 h 34"/>
                <a:gd name="T24" fmla="*/ 1 w 20"/>
                <a:gd name="T25" fmla="*/ 1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34"/>
                <a:gd name="T41" fmla="*/ 20 w 2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34">
                  <a:moveTo>
                    <a:pt x="18" y="7"/>
                  </a:moveTo>
                  <a:lnTo>
                    <a:pt x="20" y="14"/>
                  </a:lnTo>
                  <a:lnTo>
                    <a:pt x="19" y="22"/>
                  </a:lnTo>
                  <a:lnTo>
                    <a:pt x="17" y="29"/>
                  </a:lnTo>
                  <a:lnTo>
                    <a:pt x="16" y="34"/>
                  </a:lnTo>
                  <a:lnTo>
                    <a:pt x="9" y="29"/>
                  </a:lnTo>
                  <a:lnTo>
                    <a:pt x="3" y="25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4" y="1"/>
                  </a:lnTo>
                  <a:lnTo>
                    <a:pt x="9" y="0"/>
                  </a:lnTo>
                  <a:lnTo>
                    <a:pt x="14" y="4"/>
                  </a:lnTo>
                  <a:lnTo>
                    <a:pt x="18" y="7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6" name="Freeform 1587"/>
            <p:cNvSpPr>
              <a:spLocks/>
            </p:cNvSpPr>
            <p:nvPr/>
          </p:nvSpPr>
          <p:spPr bwMode="auto">
            <a:xfrm>
              <a:off x="3668" y="1162"/>
              <a:ext cx="37" cy="28"/>
            </a:xfrm>
            <a:custGeom>
              <a:avLst/>
              <a:gdLst>
                <a:gd name="T0" fmla="*/ 1 w 74"/>
                <a:gd name="T1" fmla="*/ 0 h 57"/>
                <a:gd name="T2" fmla="*/ 1 w 74"/>
                <a:gd name="T3" fmla="*/ 0 h 57"/>
                <a:gd name="T4" fmla="*/ 1 w 74"/>
                <a:gd name="T5" fmla="*/ 0 h 57"/>
                <a:gd name="T6" fmla="*/ 1 w 74"/>
                <a:gd name="T7" fmla="*/ 0 h 57"/>
                <a:gd name="T8" fmla="*/ 1 w 74"/>
                <a:gd name="T9" fmla="*/ 0 h 57"/>
                <a:gd name="T10" fmla="*/ 1 w 74"/>
                <a:gd name="T11" fmla="*/ 0 h 57"/>
                <a:gd name="T12" fmla="*/ 1 w 74"/>
                <a:gd name="T13" fmla="*/ 0 h 57"/>
                <a:gd name="T14" fmla="*/ 1 w 74"/>
                <a:gd name="T15" fmla="*/ 0 h 57"/>
                <a:gd name="T16" fmla="*/ 1 w 74"/>
                <a:gd name="T17" fmla="*/ 0 h 57"/>
                <a:gd name="T18" fmla="*/ 1 w 74"/>
                <a:gd name="T19" fmla="*/ 0 h 57"/>
                <a:gd name="T20" fmla="*/ 1 w 74"/>
                <a:gd name="T21" fmla="*/ 0 h 57"/>
                <a:gd name="T22" fmla="*/ 1 w 74"/>
                <a:gd name="T23" fmla="*/ 0 h 57"/>
                <a:gd name="T24" fmla="*/ 1 w 74"/>
                <a:gd name="T25" fmla="*/ 0 h 57"/>
                <a:gd name="T26" fmla="*/ 1 w 74"/>
                <a:gd name="T27" fmla="*/ 0 h 57"/>
                <a:gd name="T28" fmla="*/ 1 w 74"/>
                <a:gd name="T29" fmla="*/ 0 h 57"/>
                <a:gd name="T30" fmla="*/ 1 w 74"/>
                <a:gd name="T31" fmla="*/ 0 h 57"/>
                <a:gd name="T32" fmla="*/ 1 w 74"/>
                <a:gd name="T33" fmla="*/ 0 h 57"/>
                <a:gd name="T34" fmla="*/ 1 w 74"/>
                <a:gd name="T35" fmla="*/ 0 h 57"/>
                <a:gd name="T36" fmla="*/ 1 w 74"/>
                <a:gd name="T37" fmla="*/ 0 h 57"/>
                <a:gd name="T38" fmla="*/ 1 w 74"/>
                <a:gd name="T39" fmla="*/ 0 h 57"/>
                <a:gd name="T40" fmla="*/ 1 w 74"/>
                <a:gd name="T41" fmla="*/ 0 h 57"/>
                <a:gd name="T42" fmla="*/ 0 w 74"/>
                <a:gd name="T43" fmla="*/ 0 h 57"/>
                <a:gd name="T44" fmla="*/ 1 w 74"/>
                <a:gd name="T45" fmla="*/ 0 h 57"/>
                <a:gd name="T46" fmla="*/ 1 w 74"/>
                <a:gd name="T47" fmla="*/ 0 h 57"/>
                <a:gd name="T48" fmla="*/ 1 w 74"/>
                <a:gd name="T49" fmla="*/ 0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4"/>
                <a:gd name="T76" fmla="*/ 0 h 57"/>
                <a:gd name="T77" fmla="*/ 74 w 74"/>
                <a:gd name="T78" fmla="*/ 57 h 5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4" h="57">
                  <a:moveTo>
                    <a:pt x="11" y="0"/>
                  </a:moveTo>
                  <a:lnTo>
                    <a:pt x="15" y="2"/>
                  </a:lnTo>
                  <a:lnTo>
                    <a:pt x="22" y="7"/>
                  </a:lnTo>
                  <a:lnTo>
                    <a:pt x="30" y="11"/>
                  </a:lnTo>
                  <a:lnTo>
                    <a:pt x="40" y="15"/>
                  </a:lnTo>
                  <a:lnTo>
                    <a:pt x="49" y="20"/>
                  </a:lnTo>
                  <a:lnTo>
                    <a:pt x="57" y="23"/>
                  </a:lnTo>
                  <a:lnTo>
                    <a:pt x="64" y="26"/>
                  </a:lnTo>
                  <a:lnTo>
                    <a:pt x="68" y="27"/>
                  </a:lnTo>
                  <a:lnTo>
                    <a:pt x="73" y="36"/>
                  </a:lnTo>
                  <a:lnTo>
                    <a:pt x="74" y="47"/>
                  </a:lnTo>
                  <a:lnTo>
                    <a:pt x="72" y="55"/>
                  </a:lnTo>
                  <a:lnTo>
                    <a:pt x="67" y="57"/>
                  </a:lnTo>
                  <a:lnTo>
                    <a:pt x="63" y="55"/>
                  </a:lnTo>
                  <a:lnTo>
                    <a:pt x="55" y="52"/>
                  </a:lnTo>
                  <a:lnTo>
                    <a:pt x="45" y="47"/>
                  </a:lnTo>
                  <a:lnTo>
                    <a:pt x="34" y="42"/>
                  </a:lnTo>
                  <a:lnTo>
                    <a:pt x="23" y="36"/>
                  </a:lnTo>
                  <a:lnTo>
                    <a:pt x="13" y="32"/>
                  </a:lnTo>
                  <a:lnTo>
                    <a:pt x="6" y="28"/>
                  </a:lnTo>
                  <a:lnTo>
                    <a:pt x="2" y="26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5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7" name="Freeform 1588"/>
            <p:cNvSpPr>
              <a:spLocks/>
            </p:cNvSpPr>
            <p:nvPr/>
          </p:nvSpPr>
          <p:spPr bwMode="auto">
            <a:xfrm>
              <a:off x="3699" y="1098"/>
              <a:ext cx="23" cy="26"/>
            </a:xfrm>
            <a:custGeom>
              <a:avLst/>
              <a:gdLst>
                <a:gd name="T0" fmla="*/ 0 w 48"/>
                <a:gd name="T1" fmla="*/ 1 h 52"/>
                <a:gd name="T2" fmla="*/ 0 w 48"/>
                <a:gd name="T3" fmla="*/ 1 h 52"/>
                <a:gd name="T4" fmla="*/ 0 w 48"/>
                <a:gd name="T5" fmla="*/ 1 h 52"/>
                <a:gd name="T6" fmla="*/ 0 w 48"/>
                <a:gd name="T7" fmla="*/ 1 h 52"/>
                <a:gd name="T8" fmla="*/ 0 w 48"/>
                <a:gd name="T9" fmla="*/ 1 h 52"/>
                <a:gd name="T10" fmla="*/ 0 w 48"/>
                <a:gd name="T11" fmla="*/ 1 h 52"/>
                <a:gd name="T12" fmla="*/ 0 w 48"/>
                <a:gd name="T13" fmla="*/ 1 h 52"/>
                <a:gd name="T14" fmla="*/ 0 w 48"/>
                <a:gd name="T15" fmla="*/ 1 h 52"/>
                <a:gd name="T16" fmla="*/ 0 w 48"/>
                <a:gd name="T17" fmla="*/ 1 h 52"/>
                <a:gd name="T18" fmla="*/ 0 w 48"/>
                <a:gd name="T19" fmla="*/ 1 h 52"/>
                <a:gd name="T20" fmla="*/ 0 w 48"/>
                <a:gd name="T21" fmla="*/ 1 h 52"/>
                <a:gd name="T22" fmla="*/ 0 w 48"/>
                <a:gd name="T23" fmla="*/ 1 h 52"/>
                <a:gd name="T24" fmla="*/ 0 w 48"/>
                <a:gd name="T25" fmla="*/ 1 h 52"/>
                <a:gd name="T26" fmla="*/ 0 w 48"/>
                <a:gd name="T27" fmla="*/ 1 h 52"/>
                <a:gd name="T28" fmla="*/ 0 w 48"/>
                <a:gd name="T29" fmla="*/ 1 h 52"/>
                <a:gd name="T30" fmla="*/ 0 w 48"/>
                <a:gd name="T31" fmla="*/ 1 h 52"/>
                <a:gd name="T32" fmla="*/ 0 w 48"/>
                <a:gd name="T33" fmla="*/ 1 h 52"/>
                <a:gd name="T34" fmla="*/ 0 w 48"/>
                <a:gd name="T35" fmla="*/ 1 h 52"/>
                <a:gd name="T36" fmla="*/ 0 w 48"/>
                <a:gd name="T37" fmla="*/ 1 h 52"/>
                <a:gd name="T38" fmla="*/ 0 w 48"/>
                <a:gd name="T39" fmla="*/ 1 h 52"/>
                <a:gd name="T40" fmla="*/ 0 w 48"/>
                <a:gd name="T41" fmla="*/ 1 h 52"/>
                <a:gd name="T42" fmla="*/ 0 w 48"/>
                <a:gd name="T43" fmla="*/ 1 h 52"/>
                <a:gd name="T44" fmla="*/ 0 w 48"/>
                <a:gd name="T45" fmla="*/ 1 h 52"/>
                <a:gd name="T46" fmla="*/ 0 w 48"/>
                <a:gd name="T47" fmla="*/ 0 h 52"/>
                <a:gd name="T48" fmla="*/ 0 w 48"/>
                <a:gd name="T49" fmla="*/ 1 h 5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8"/>
                <a:gd name="T76" fmla="*/ 0 h 52"/>
                <a:gd name="T77" fmla="*/ 48 w 48"/>
                <a:gd name="T78" fmla="*/ 52 h 5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8" h="52">
                  <a:moveTo>
                    <a:pt x="9" y="1"/>
                  </a:moveTo>
                  <a:lnTo>
                    <a:pt x="13" y="3"/>
                  </a:lnTo>
                  <a:lnTo>
                    <a:pt x="18" y="8"/>
                  </a:lnTo>
                  <a:lnTo>
                    <a:pt x="24" y="14"/>
                  </a:lnTo>
                  <a:lnTo>
                    <a:pt x="30" y="20"/>
                  </a:lnTo>
                  <a:lnTo>
                    <a:pt x="35" y="25"/>
                  </a:lnTo>
                  <a:lnTo>
                    <a:pt x="41" y="31"/>
                  </a:lnTo>
                  <a:lnTo>
                    <a:pt x="45" y="36"/>
                  </a:lnTo>
                  <a:lnTo>
                    <a:pt x="48" y="38"/>
                  </a:lnTo>
                  <a:lnTo>
                    <a:pt x="44" y="43"/>
                  </a:lnTo>
                  <a:lnTo>
                    <a:pt x="40" y="46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1" y="49"/>
                  </a:lnTo>
                  <a:lnTo>
                    <a:pt x="25" y="44"/>
                  </a:lnTo>
                  <a:lnTo>
                    <a:pt x="19" y="39"/>
                  </a:lnTo>
                  <a:lnTo>
                    <a:pt x="14" y="34"/>
                  </a:lnTo>
                  <a:lnTo>
                    <a:pt x="7" y="29"/>
                  </a:lnTo>
                  <a:lnTo>
                    <a:pt x="3" y="23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1" y="7"/>
                  </a:lnTo>
                  <a:lnTo>
                    <a:pt x="3" y="2"/>
                  </a:lnTo>
                  <a:lnTo>
                    <a:pt x="6" y="0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8" name="Freeform 1589"/>
            <p:cNvSpPr>
              <a:spLocks/>
            </p:cNvSpPr>
            <p:nvPr/>
          </p:nvSpPr>
          <p:spPr bwMode="auto">
            <a:xfrm>
              <a:off x="3675" y="1202"/>
              <a:ext cx="28" cy="23"/>
            </a:xfrm>
            <a:custGeom>
              <a:avLst/>
              <a:gdLst>
                <a:gd name="T0" fmla="*/ 1 w 55"/>
                <a:gd name="T1" fmla="*/ 0 h 47"/>
                <a:gd name="T2" fmla="*/ 1 w 55"/>
                <a:gd name="T3" fmla="*/ 0 h 47"/>
                <a:gd name="T4" fmla="*/ 1 w 55"/>
                <a:gd name="T5" fmla="*/ 0 h 47"/>
                <a:gd name="T6" fmla="*/ 1 w 55"/>
                <a:gd name="T7" fmla="*/ 0 h 47"/>
                <a:gd name="T8" fmla="*/ 1 w 55"/>
                <a:gd name="T9" fmla="*/ 0 h 47"/>
                <a:gd name="T10" fmla="*/ 1 w 55"/>
                <a:gd name="T11" fmla="*/ 0 h 47"/>
                <a:gd name="T12" fmla="*/ 1 w 55"/>
                <a:gd name="T13" fmla="*/ 0 h 47"/>
                <a:gd name="T14" fmla="*/ 1 w 55"/>
                <a:gd name="T15" fmla="*/ 0 h 47"/>
                <a:gd name="T16" fmla="*/ 1 w 55"/>
                <a:gd name="T17" fmla="*/ 0 h 47"/>
                <a:gd name="T18" fmla="*/ 1 w 55"/>
                <a:gd name="T19" fmla="*/ 0 h 47"/>
                <a:gd name="T20" fmla="*/ 1 w 55"/>
                <a:gd name="T21" fmla="*/ 0 h 47"/>
                <a:gd name="T22" fmla="*/ 1 w 55"/>
                <a:gd name="T23" fmla="*/ 0 h 47"/>
                <a:gd name="T24" fmla="*/ 1 w 55"/>
                <a:gd name="T25" fmla="*/ 0 h 47"/>
                <a:gd name="T26" fmla="*/ 0 w 55"/>
                <a:gd name="T27" fmla="*/ 0 h 47"/>
                <a:gd name="T28" fmla="*/ 1 w 55"/>
                <a:gd name="T29" fmla="*/ 0 h 47"/>
                <a:gd name="T30" fmla="*/ 1 w 55"/>
                <a:gd name="T31" fmla="*/ 0 h 47"/>
                <a:gd name="T32" fmla="*/ 1 w 55"/>
                <a:gd name="T33" fmla="*/ 0 h 47"/>
                <a:gd name="T34" fmla="*/ 1 w 55"/>
                <a:gd name="T35" fmla="*/ 0 h 47"/>
                <a:gd name="T36" fmla="*/ 1 w 55"/>
                <a:gd name="T37" fmla="*/ 0 h 47"/>
                <a:gd name="T38" fmla="*/ 1 w 55"/>
                <a:gd name="T39" fmla="*/ 0 h 47"/>
                <a:gd name="T40" fmla="*/ 1 w 55"/>
                <a:gd name="T41" fmla="*/ 0 h 47"/>
                <a:gd name="T42" fmla="*/ 1 w 55"/>
                <a:gd name="T43" fmla="*/ 0 h 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7"/>
                <a:gd name="T68" fmla="*/ 55 w 55"/>
                <a:gd name="T69" fmla="*/ 47 h 4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7">
                  <a:moveTo>
                    <a:pt x="47" y="0"/>
                  </a:moveTo>
                  <a:lnTo>
                    <a:pt x="55" y="23"/>
                  </a:lnTo>
                  <a:lnTo>
                    <a:pt x="51" y="26"/>
                  </a:lnTo>
                  <a:lnTo>
                    <a:pt x="46" y="28"/>
                  </a:lnTo>
                  <a:lnTo>
                    <a:pt x="41" y="31"/>
                  </a:lnTo>
                  <a:lnTo>
                    <a:pt x="35" y="35"/>
                  </a:lnTo>
                  <a:lnTo>
                    <a:pt x="30" y="38"/>
                  </a:lnTo>
                  <a:lnTo>
                    <a:pt x="25" y="42"/>
                  </a:lnTo>
                  <a:lnTo>
                    <a:pt x="20" y="44"/>
                  </a:lnTo>
                  <a:lnTo>
                    <a:pt x="16" y="47"/>
                  </a:lnTo>
                  <a:lnTo>
                    <a:pt x="10" y="47"/>
                  </a:lnTo>
                  <a:lnTo>
                    <a:pt x="5" y="41"/>
                  </a:lnTo>
                  <a:lnTo>
                    <a:pt x="2" y="33"/>
                  </a:lnTo>
                  <a:lnTo>
                    <a:pt x="0" y="26"/>
                  </a:lnTo>
                  <a:lnTo>
                    <a:pt x="4" y="23"/>
                  </a:lnTo>
                  <a:lnTo>
                    <a:pt x="10" y="20"/>
                  </a:lnTo>
                  <a:lnTo>
                    <a:pt x="16" y="16"/>
                  </a:lnTo>
                  <a:lnTo>
                    <a:pt x="23" y="13"/>
                  </a:lnTo>
                  <a:lnTo>
                    <a:pt x="30" y="9"/>
                  </a:lnTo>
                  <a:lnTo>
                    <a:pt x="36" y="6"/>
                  </a:lnTo>
                  <a:lnTo>
                    <a:pt x="42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9" name="Freeform 1590"/>
            <p:cNvSpPr>
              <a:spLocks/>
            </p:cNvSpPr>
            <p:nvPr/>
          </p:nvSpPr>
          <p:spPr bwMode="auto">
            <a:xfrm>
              <a:off x="3685" y="1234"/>
              <a:ext cx="44" cy="43"/>
            </a:xfrm>
            <a:custGeom>
              <a:avLst/>
              <a:gdLst>
                <a:gd name="T0" fmla="*/ 0 w 89"/>
                <a:gd name="T1" fmla="*/ 0 h 85"/>
                <a:gd name="T2" fmla="*/ 0 w 89"/>
                <a:gd name="T3" fmla="*/ 1 h 85"/>
                <a:gd name="T4" fmla="*/ 0 w 89"/>
                <a:gd name="T5" fmla="*/ 1 h 85"/>
                <a:gd name="T6" fmla="*/ 0 w 89"/>
                <a:gd name="T7" fmla="*/ 1 h 85"/>
                <a:gd name="T8" fmla="*/ 0 w 89"/>
                <a:gd name="T9" fmla="*/ 1 h 85"/>
                <a:gd name="T10" fmla="*/ 0 w 89"/>
                <a:gd name="T11" fmla="*/ 1 h 85"/>
                <a:gd name="T12" fmla="*/ 0 w 89"/>
                <a:gd name="T13" fmla="*/ 1 h 85"/>
                <a:gd name="T14" fmla="*/ 0 w 89"/>
                <a:gd name="T15" fmla="*/ 1 h 85"/>
                <a:gd name="T16" fmla="*/ 0 w 89"/>
                <a:gd name="T17" fmla="*/ 1 h 85"/>
                <a:gd name="T18" fmla="*/ 0 w 89"/>
                <a:gd name="T19" fmla="*/ 1 h 85"/>
                <a:gd name="T20" fmla="*/ 0 w 89"/>
                <a:gd name="T21" fmla="*/ 1 h 85"/>
                <a:gd name="T22" fmla="*/ 0 w 89"/>
                <a:gd name="T23" fmla="*/ 1 h 85"/>
                <a:gd name="T24" fmla="*/ 0 w 89"/>
                <a:gd name="T25" fmla="*/ 1 h 85"/>
                <a:gd name="T26" fmla="*/ 0 w 89"/>
                <a:gd name="T27" fmla="*/ 1 h 85"/>
                <a:gd name="T28" fmla="*/ 0 w 89"/>
                <a:gd name="T29" fmla="*/ 1 h 85"/>
                <a:gd name="T30" fmla="*/ 0 w 89"/>
                <a:gd name="T31" fmla="*/ 1 h 85"/>
                <a:gd name="T32" fmla="*/ 0 w 89"/>
                <a:gd name="T33" fmla="*/ 1 h 85"/>
                <a:gd name="T34" fmla="*/ 0 w 89"/>
                <a:gd name="T35" fmla="*/ 0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9"/>
                <a:gd name="T55" fmla="*/ 0 h 85"/>
                <a:gd name="T56" fmla="*/ 89 w 89"/>
                <a:gd name="T57" fmla="*/ 85 h 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9" h="85">
                  <a:moveTo>
                    <a:pt x="76" y="0"/>
                  </a:moveTo>
                  <a:lnTo>
                    <a:pt x="0" y="67"/>
                  </a:lnTo>
                  <a:lnTo>
                    <a:pt x="1" y="70"/>
                  </a:lnTo>
                  <a:lnTo>
                    <a:pt x="2" y="76"/>
                  </a:lnTo>
                  <a:lnTo>
                    <a:pt x="4" y="83"/>
                  </a:lnTo>
                  <a:lnTo>
                    <a:pt x="6" y="85"/>
                  </a:lnTo>
                  <a:lnTo>
                    <a:pt x="12" y="81"/>
                  </a:lnTo>
                  <a:lnTo>
                    <a:pt x="21" y="73"/>
                  </a:lnTo>
                  <a:lnTo>
                    <a:pt x="34" y="62"/>
                  </a:lnTo>
                  <a:lnTo>
                    <a:pt x="48" y="52"/>
                  </a:lnTo>
                  <a:lnTo>
                    <a:pt x="62" y="40"/>
                  </a:lnTo>
                  <a:lnTo>
                    <a:pt x="74" y="30"/>
                  </a:lnTo>
                  <a:lnTo>
                    <a:pt x="83" y="25"/>
                  </a:lnTo>
                  <a:lnTo>
                    <a:pt x="88" y="21"/>
                  </a:lnTo>
                  <a:lnTo>
                    <a:pt x="89" y="16"/>
                  </a:lnTo>
                  <a:lnTo>
                    <a:pt x="86" y="11"/>
                  </a:lnTo>
                  <a:lnTo>
                    <a:pt x="81" y="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0" name="Freeform 1591"/>
            <p:cNvSpPr>
              <a:spLocks/>
            </p:cNvSpPr>
            <p:nvPr/>
          </p:nvSpPr>
          <p:spPr bwMode="auto">
            <a:xfrm>
              <a:off x="3687" y="1260"/>
              <a:ext cx="43" cy="51"/>
            </a:xfrm>
            <a:custGeom>
              <a:avLst/>
              <a:gdLst>
                <a:gd name="T0" fmla="*/ 0 w 87"/>
                <a:gd name="T1" fmla="*/ 0 h 100"/>
                <a:gd name="T2" fmla="*/ 0 w 87"/>
                <a:gd name="T3" fmla="*/ 1 h 100"/>
                <a:gd name="T4" fmla="*/ 0 w 87"/>
                <a:gd name="T5" fmla="*/ 1 h 100"/>
                <a:gd name="T6" fmla="*/ 0 w 87"/>
                <a:gd name="T7" fmla="*/ 1 h 100"/>
                <a:gd name="T8" fmla="*/ 0 w 87"/>
                <a:gd name="T9" fmla="*/ 1 h 100"/>
                <a:gd name="T10" fmla="*/ 0 w 87"/>
                <a:gd name="T11" fmla="*/ 1 h 100"/>
                <a:gd name="T12" fmla="*/ 0 w 87"/>
                <a:gd name="T13" fmla="*/ 1 h 100"/>
                <a:gd name="T14" fmla="*/ 0 w 87"/>
                <a:gd name="T15" fmla="*/ 1 h 100"/>
                <a:gd name="T16" fmla="*/ 0 w 87"/>
                <a:gd name="T17" fmla="*/ 1 h 100"/>
                <a:gd name="T18" fmla="*/ 0 w 87"/>
                <a:gd name="T19" fmla="*/ 1 h 100"/>
                <a:gd name="T20" fmla="*/ 0 w 87"/>
                <a:gd name="T21" fmla="*/ 1 h 100"/>
                <a:gd name="T22" fmla="*/ 0 w 87"/>
                <a:gd name="T23" fmla="*/ 1 h 100"/>
                <a:gd name="T24" fmla="*/ 0 w 87"/>
                <a:gd name="T25" fmla="*/ 1 h 100"/>
                <a:gd name="T26" fmla="*/ 0 w 87"/>
                <a:gd name="T27" fmla="*/ 1 h 100"/>
                <a:gd name="T28" fmla="*/ 0 w 87"/>
                <a:gd name="T29" fmla="*/ 1 h 100"/>
                <a:gd name="T30" fmla="*/ 0 w 87"/>
                <a:gd name="T31" fmla="*/ 1 h 100"/>
                <a:gd name="T32" fmla="*/ 0 w 87"/>
                <a:gd name="T33" fmla="*/ 1 h 100"/>
                <a:gd name="T34" fmla="*/ 0 w 87"/>
                <a:gd name="T35" fmla="*/ 1 h 100"/>
                <a:gd name="T36" fmla="*/ 0 w 87"/>
                <a:gd name="T37" fmla="*/ 1 h 100"/>
                <a:gd name="T38" fmla="*/ 0 w 87"/>
                <a:gd name="T39" fmla="*/ 1 h 100"/>
                <a:gd name="T40" fmla="*/ 0 w 87"/>
                <a:gd name="T41" fmla="*/ 1 h 100"/>
                <a:gd name="T42" fmla="*/ 0 w 87"/>
                <a:gd name="T43" fmla="*/ 1 h 100"/>
                <a:gd name="T44" fmla="*/ 0 w 87"/>
                <a:gd name="T45" fmla="*/ 1 h 100"/>
                <a:gd name="T46" fmla="*/ 0 w 87"/>
                <a:gd name="T47" fmla="*/ 1 h 100"/>
                <a:gd name="T48" fmla="*/ 0 w 87"/>
                <a:gd name="T49" fmla="*/ 0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87"/>
                <a:gd name="T76" fmla="*/ 0 h 100"/>
                <a:gd name="T77" fmla="*/ 87 w 87"/>
                <a:gd name="T78" fmla="*/ 100 h 1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87" h="100">
                  <a:moveTo>
                    <a:pt x="71" y="0"/>
                  </a:moveTo>
                  <a:lnTo>
                    <a:pt x="74" y="1"/>
                  </a:lnTo>
                  <a:lnTo>
                    <a:pt x="79" y="6"/>
                  </a:lnTo>
                  <a:lnTo>
                    <a:pt x="85" y="10"/>
                  </a:lnTo>
                  <a:lnTo>
                    <a:pt x="87" y="15"/>
                  </a:lnTo>
                  <a:lnTo>
                    <a:pt x="81" y="21"/>
                  </a:lnTo>
                  <a:lnTo>
                    <a:pt x="72" y="30"/>
                  </a:lnTo>
                  <a:lnTo>
                    <a:pt x="60" y="43"/>
                  </a:lnTo>
                  <a:lnTo>
                    <a:pt x="48" y="57"/>
                  </a:lnTo>
                  <a:lnTo>
                    <a:pt x="37" y="72"/>
                  </a:lnTo>
                  <a:lnTo>
                    <a:pt x="25" y="85"/>
                  </a:lnTo>
                  <a:lnTo>
                    <a:pt x="17" y="94"/>
                  </a:lnTo>
                  <a:lnTo>
                    <a:pt x="12" y="100"/>
                  </a:lnTo>
                  <a:lnTo>
                    <a:pt x="5" y="94"/>
                  </a:lnTo>
                  <a:lnTo>
                    <a:pt x="1" y="86"/>
                  </a:lnTo>
                  <a:lnTo>
                    <a:pt x="0" y="79"/>
                  </a:lnTo>
                  <a:lnTo>
                    <a:pt x="3" y="72"/>
                  </a:lnTo>
                  <a:lnTo>
                    <a:pt x="7" y="68"/>
                  </a:lnTo>
                  <a:lnTo>
                    <a:pt x="14" y="58"/>
                  </a:lnTo>
                  <a:lnTo>
                    <a:pt x="24" y="48"/>
                  </a:lnTo>
                  <a:lnTo>
                    <a:pt x="36" y="36"/>
                  </a:lnTo>
                  <a:lnTo>
                    <a:pt x="46" y="23"/>
                  </a:lnTo>
                  <a:lnTo>
                    <a:pt x="57" y="13"/>
                  </a:lnTo>
                  <a:lnTo>
                    <a:pt x="65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1" name="Freeform 1592"/>
            <p:cNvSpPr>
              <a:spLocks/>
            </p:cNvSpPr>
            <p:nvPr/>
          </p:nvSpPr>
          <p:spPr bwMode="auto">
            <a:xfrm>
              <a:off x="3735" y="1277"/>
              <a:ext cx="17" cy="32"/>
            </a:xfrm>
            <a:custGeom>
              <a:avLst/>
              <a:gdLst>
                <a:gd name="T0" fmla="*/ 1 w 34"/>
                <a:gd name="T1" fmla="*/ 0 h 66"/>
                <a:gd name="T2" fmla="*/ 1 w 34"/>
                <a:gd name="T3" fmla="*/ 0 h 66"/>
                <a:gd name="T4" fmla="*/ 1 w 34"/>
                <a:gd name="T5" fmla="*/ 0 h 66"/>
                <a:gd name="T6" fmla="*/ 1 w 34"/>
                <a:gd name="T7" fmla="*/ 0 h 66"/>
                <a:gd name="T8" fmla="*/ 1 w 34"/>
                <a:gd name="T9" fmla="*/ 0 h 66"/>
                <a:gd name="T10" fmla="*/ 1 w 34"/>
                <a:gd name="T11" fmla="*/ 0 h 66"/>
                <a:gd name="T12" fmla="*/ 1 w 34"/>
                <a:gd name="T13" fmla="*/ 0 h 66"/>
                <a:gd name="T14" fmla="*/ 1 w 34"/>
                <a:gd name="T15" fmla="*/ 0 h 66"/>
                <a:gd name="T16" fmla="*/ 1 w 34"/>
                <a:gd name="T17" fmla="*/ 0 h 66"/>
                <a:gd name="T18" fmla="*/ 1 w 34"/>
                <a:gd name="T19" fmla="*/ 0 h 66"/>
                <a:gd name="T20" fmla="*/ 1 w 34"/>
                <a:gd name="T21" fmla="*/ 0 h 66"/>
                <a:gd name="T22" fmla="*/ 0 w 34"/>
                <a:gd name="T23" fmla="*/ 0 h 66"/>
                <a:gd name="T24" fmla="*/ 1 w 34"/>
                <a:gd name="T25" fmla="*/ 0 h 66"/>
                <a:gd name="T26" fmla="*/ 1 w 34"/>
                <a:gd name="T27" fmla="*/ 0 h 66"/>
                <a:gd name="T28" fmla="*/ 1 w 34"/>
                <a:gd name="T29" fmla="*/ 0 h 66"/>
                <a:gd name="T30" fmla="*/ 1 w 34"/>
                <a:gd name="T31" fmla="*/ 0 h 66"/>
                <a:gd name="T32" fmla="*/ 1 w 34"/>
                <a:gd name="T33" fmla="*/ 0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4"/>
                <a:gd name="T52" fmla="*/ 0 h 66"/>
                <a:gd name="T53" fmla="*/ 34 w 34"/>
                <a:gd name="T54" fmla="*/ 66 h 6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4" h="66">
                  <a:moveTo>
                    <a:pt x="15" y="0"/>
                  </a:moveTo>
                  <a:lnTo>
                    <a:pt x="18" y="0"/>
                  </a:lnTo>
                  <a:lnTo>
                    <a:pt x="25" y="0"/>
                  </a:lnTo>
                  <a:lnTo>
                    <a:pt x="31" y="2"/>
                  </a:lnTo>
                  <a:lnTo>
                    <a:pt x="34" y="4"/>
                  </a:lnTo>
                  <a:lnTo>
                    <a:pt x="30" y="19"/>
                  </a:lnTo>
                  <a:lnTo>
                    <a:pt x="25" y="37"/>
                  </a:lnTo>
                  <a:lnTo>
                    <a:pt x="18" y="52"/>
                  </a:lnTo>
                  <a:lnTo>
                    <a:pt x="9" y="62"/>
                  </a:lnTo>
                  <a:lnTo>
                    <a:pt x="4" y="66"/>
                  </a:lnTo>
                  <a:lnTo>
                    <a:pt x="1" y="65"/>
                  </a:lnTo>
                  <a:lnTo>
                    <a:pt x="0" y="60"/>
                  </a:lnTo>
                  <a:lnTo>
                    <a:pt x="1" y="54"/>
                  </a:lnTo>
                  <a:lnTo>
                    <a:pt x="4" y="44"/>
                  </a:lnTo>
                  <a:lnTo>
                    <a:pt x="8" y="27"/>
                  </a:lnTo>
                  <a:lnTo>
                    <a:pt x="14" y="1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2" name="Freeform 1593"/>
            <p:cNvSpPr>
              <a:spLocks/>
            </p:cNvSpPr>
            <p:nvPr/>
          </p:nvSpPr>
          <p:spPr bwMode="auto">
            <a:xfrm>
              <a:off x="3755" y="1264"/>
              <a:ext cx="20" cy="80"/>
            </a:xfrm>
            <a:custGeom>
              <a:avLst/>
              <a:gdLst>
                <a:gd name="T0" fmla="*/ 1 w 40"/>
                <a:gd name="T1" fmla="*/ 1 h 160"/>
                <a:gd name="T2" fmla="*/ 1 w 40"/>
                <a:gd name="T3" fmla="*/ 1 h 160"/>
                <a:gd name="T4" fmla="*/ 1 w 40"/>
                <a:gd name="T5" fmla="*/ 1 h 160"/>
                <a:gd name="T6" fmla="*/ 1 w 40"/>
                <a:gd name="T7" fmla="*/ 1 h 160"/>
                <a:gd name="T8" fmla="*/ 1 w 40"/>
                <a:gd name="T9" fmla="*/ 1 h 160"/>
                <a:gd name="T10" fmla="*/ 1 w 40"/>
                <a:gd name="T11" fmla="*/ 1 h 160"/>
                <a:gd name="T12" fmla="*/ 1 w 40"/>
                <a:gd name="T13" fmla="*/ 1 h 160"/>
                <a:gd name="T14" fmla="*/ 1 w 40"/>
                <a:gd name="T15" fmla="*/ 1 h 160"/>
                <a:gd name="T16" fmla="*/ 1 w 40"/>
                <a:gd name="T17" fmla="*/ 1 h 160"/>
                <a:gd name="T18" fmla="*/ 0 w 40"/>
                <a:gd name="T19" fmla="*/ 1 h 160"/>
                <a:gd name="T20" fmla="*/ 1 w 40"/>
                <a:gd name="T21" fmla="*/ 1 h 160"/>
                <a:gd name="T22" fmla="*/ 1 w 40"/>
                <a:gd name="T23" fmla="*/ 1 h 160"/>
                <a:gd name="T24" fmla="*/ 1 w 40"/>
                <a:gd name="T25" fmla="*/ 1 h 160"/>
                <a:gd name="T26" fmla="*/ 1 w 40"/>
                <a:gd name="T27" fmla="*/ 1 h 160"/>
                <a:gd name="T28" fmla="*/ 1 w 40"/>
                <a:gd name="T29" fmla="*/ 1 h 160"/>
                <a:gd name="T30" fmla="*/ 1 w 40"/>
                <a:gd name="T31" fmla="*/ 0 h 160"/>
                <a:gd name="T32" fmla="*/ 1 w 40"/>
                <a:gd name="T33" fmla="*/ 1 h 160"/>
                <a:gd name="T34" fmla="*/ 1 w 40"/>
                <a:gd name="T35" fmla="*/ 1 h 1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"/>
                <a:gd name="T55" fmla="*/ 0 h 160"/>
                <a:gd name="T56" fmla="*/ 40 w 40"/>
                <a:gd name="T57" fmla="*/ 160 h 1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" h="160">
                  <a:moveTo>
                    <a:pt x="40" y="6"/>
                  </a:moveTo>
                  <a:lnTo>
                    <a:pt x="39" y="21"/>
                  </a:lnTo>
                  <a:lnTo>
                    <a:pt x="35" y="57"/>
                  </a:lnTo>
                  <a:lnTo>
                    <a:pt x="32" y="94"/>
                  </a:lnTo>
                  <a:lnTo>
                    <a:pt x="30" y="118"/>
                  </a:lnTo>
                  <a:lnTo>
                    <a:pt x="29" y="127"/>
                  </a:lnTo>
                  <a:lnTo>
                    <a:pt x="26" y="138"/>
                  </a:lnTo>
                  <a:lnTo>
                    <a:pt x="22" y="147"/>
                  </a:lnTo>
                  <a:lnTo>
                    <a:pt x="21" y="151"/>
                  </a:lnTo>
                  <a:lnTo>
                    <a:pt x="0" y="160"/>
                  </a:lnTo>
                  <a:lnTo>
                    <a:pt x="3" y="138"/>
                  </a:lnTo>
                  <a:lnTo>
                    <a:pt x="11" y="86"/>
                  </a:lnTo>
                  <a:lnTo>
                    <a:pt x="20" y="34"/>
                  </a:lnTo>
                  <a:lnTo>
                    <a:pt x="26" y="6"/>
                  </a:lnTo>
                  <a:lnTo>
                    <a:pt x="30" y="1"/>
                  </a:lnTo>
                  <a:lnTo>
                    <a:pt x="34" y="0"/>
                  </a:lnTo>
                  <a:lnTo>
                    <a:pt x="37" y="2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3" name="Freeform 1594"/>
            <p:cNvSpPr>
              <a:spLocks/>
            </p:cNvSpPr>
            <p:nvPr/>
          </p:nvSpPr>
          <p:spPr bwMode="auto">
            <a:xfrm>
              <a:off x="3790" y="1268"/>
              <a:ext cx="9" cy="29"/>
            </a:xfrm>
            <a:custGeom>
              <a:avLst/>
              <a:gdLst>
                <a:gd name="T0" fmla="*/ 0 w 19"/>
                <a:gd name="T1" fmla="*/ 1 h 57"/>
                <a:gd name="T2" fmla="*/ 0 w 19"/>
                <a:gd name="T3" fmla="*/ 1 h 57"/>
                <a:gd name="T4" fmla="*/ 0 w 19"/>
                <a:gd name="T5" fmla="*/ 1 h 57"/>
                <a:gd name="T6" fmla="*/ 0 w 19"/>
                <a:gd name="T7" fmla="*/ 1 h 57"/>
                <a:gd name="T8" fmla="*/ 0 w 19"/>
                <a:gd name="T9" fmla="*/ 1 h 57"/>
                <a:gd name="T10" fmla="*/ 0 w 19"/>
                <a:gd name="T11" fmla="*/ 1 h 57"/>
                <a:gd name="T12" fmla="*/ 0 w 19"/>
                <a:gd name="T13" fmla="*/ 1 h 57"/>
                <a:gd name="T14" fmla="*/ 0 w 19"/>
                <a:gd name="T15" fmla="*/ 1 h 57"/>
                <a:gd name="T16" fmla="*/ 0 w 19"/>
                <a:gd name="T17" fmla="*/ 1 h 57"/>
                <a:gd name="T18" fmla="*/ 0 w 19"/>
                <a:gd name="T19" fmla="*/ 1 h 57"/>
                <a:gd name="T20" fmla="*/ 0 w 19"/>
                <a:gd name="T21" fmla="*/ 1 h 57"/>
                <a:gd name="T22" fmla="*/ 0 w 19"/>
                <a:gd name="T23" fmla="*/ 1 h 57"/>
                <a:gd name="T24" fmla="*/ 0 w 19"/>
                <a:gd name="T25" fmla="*/ 1 h 57"/>
                <a:gd name="T26" fmla="*/ 0 w 19"/>
                <a:gd name="T27" fmla="*/ 1 h 57"/>
                <a:gd name="T28" fmla="*/ 0 w 19"/>
                <a:gd name="T29" fmla="*/ 1 h 57"/>
                <a:gd name="T30" fmla="*/ 0 w 19"/>
                <a:gd name="T31" fmla="*/ 0 h 57"/>
                <a:gd name="T32" fmla="*/ 0 w 19"/>
                <a:gd name="T33" fmla="*/ 1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57"/>
                <a:gd name="T53" fmla="*/ 19 w 19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57">
                  <a:moveTo>
                    <a:pt x="14" y="1"/>
                  </a:moveTo>
                  <a:lnTo>
                    <a:pt x="16" y="9"/>
                  </a:lnTo>
                  <a:lnTo>
                    <a:pt x="18" y="23"/>
                  </a:lnTo>
                  <a:lnTo>
                    <a:pt x="19" y="37"/>
                  </a:lnTo>
                  <a:lnTo>
                    <a:pt x="17" y="48"/>
                  </a:lnTo>
                  <a:lnTo>
                    <a:pt x="14" y="55"/>
                  </a:lnTo>
                  <a:lnTo>
                    <a:pt x="10" y="57"/>
                  </a:lnTo>
                  <a:lnTo>
                    <a:pt x="6" y="57"/>
                  </a:lnTo>
                  <a:lnTo>
                    <a:pt x="2" y="53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" y="14"/>
                  </a:lnTo>
                  <a:lnTo>
                    <a:pt x="4" y="7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4" name="Freeform 1595"/>
            <p:cNvSpPr>
              <a:spLocks/>
            </p:cNvSpPr>
            <p:nvPr/>
          </p:nvSpPr>
          <p:spPr bwMode="auto">
            <a:xfrm>
              <a:off x="3809" y="1242"/>
              <a:ext cx="38" cy="110"/>
            </a:xfrm>
            <a:custGeom>
              <a:avLst/>
              <a:gdLst>
                <a:gd name="T0" fmla="*/ 1 w 76"/>
                <a:gd name="T1" fmla="*/ 0 h 219"/>
                <a:gd name="T2" fmla="*/ 1 w 76"/>
                <a:gd name="T3" fmla="*/ 1 h 219"/>
                <a:gd name="T4" fmla="*/ 1 w 76"/>
                <a:gd name="T5" fmla="*/ 1 h 219"/>
                <a:gd name="T6" fmla="*/ 1 w 76"/>
                <a:gd name="T7" fmla="*/ 1 h 219"/>
                <a:gd name="T8" fmla="*/ 1 w 76"/>
                <a:gd name="T9" fmla="*/ 1 h 219"/>
                <a:gd name="T10" fmla="*/ 1 w 76"/>
                <a:gd name="T11" fmla="*/ 1 h 219"/>
                <a:gd name="T12" fmla="*/ 1 w 76"/>
                <a:gd name="T13" fmla="*/ 1 h 219"/>
                <a:gd name="T14" fmla="*/ 1 w 76"/>
                <a:gd name="T15" fmla="*/ 1 h 219"/>
                <a:gd name="T16" fmla="*/ 1 w 76"/>
                <a:gd name="T17" fmla="*/ 1 h 219"/>
                <a:gd name="T18" fmla="*/ 1 w 76"/>
                <a:gd name="T19" fmla="*/ 1 h 219"/>
                <a:gd name="T20" fmla="*/ 1 w 76"/>
                <a:gd name="T21" fmla="*/ 1 h 219"/>
                <a:gd name="T22" fmla="*/ 1 w 76"/>
                <a:gd name="T23" fmla="*/ 1 h 219"/>
                <a:gd name="T24" fmla="*/ 1 w 76"/>
                <a:gd name="T25" fmla="*/ 1 h 219"/>
                <a:gd name="T26" fmla="*/ 1 w 76"/>
                <a:gd name="T27" fmla="*/ 1 h 219"/>
                <a:gd name="T28" fmla="*/ 1 w 76"/>
                <a:gd name="T29" fmla="*/ 1 h 219"/>
                <a:gd name="T30" fmla="*/ 1 w 76"/>
                <a:gd name="T31" fmla="*/ 1 h 219"/>
                <a:gd name="T32" fmla="*/ 1 w 76"/>
                <a:gd name="T33" fmla="*/ 1 h 219"/>
                <a:gd name="T34" fmla="*/ 1 w 76"/>
                <a:gd name="T35" fmla="*/ 1 h 219"/>
                <a:gd name="T36" fmla="*/ 1 w 76"/>
                <a:gd name="T37" fmla="*/ 1 h 219"/>
                <a:gd name="T38" fmla="*/ 1 w 76"/>
                <a:gd name="T39" fmla="*/ 1 h 219"/>
                <a:gd name="T40" fmla="*/ 1 w 76"/>
                <a:gd name="T41" fmla="*/ 1 h 219"/>
                <a:gd name="T42" fmla="*/ 1 w 76"/>
                <a:gd name="T43" fmla="*/ 1 h 219"/>
                <a:gd name="T44" fmla="*/ 1 w 76"/>
                <a:gd name="T45" fmla="*/ 1 h 219"/>
                <a:gd name="T46" fmla="*/ 1 w 76"/>
                <a:gd name="T47" fmla="*/ 1 h 219"/>
                <a:gd name="T48" fmla="*/ 1 w 76"/>
                <a:gd name="T49" fmla="*/ 1 h 219"/>
                <a:gd name="T50" fmla="*/ 0 w 76"/>
                <a:gd name="T51" fmla="*/ 1 h 219"/>
                <a:gd name="T52" fmla="*/ 1 w 76"/>
                <a:gd name="T53" fmla="*/ 1 h 219"/>
                <a:gd name="T54" fmla="*/ 1 w 76"/>
                <a:gd name="T55" fmla="*/ 1 h 219"/>
                <a:gd name="T56" fmla="*/ 1 w 76"/>
                <a:gd name="T57" fmla="*/ 0 h 219"/>
                <a:gd name="T58" fmla="*/ 1 w 76"/>
                <a:gd name="T59" fmla="*/ 0 h 2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6"/>
                <a:gd name="T91" fmla="*/ 0 h 219"/>
                <a:gd name="T92" fmla="*/ 76 w 76"/>
                <a:gd name="T93" fmla="*/ 219 h 21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6" h="219">
                  <a:moveTo>
                    <a:pt x="16" y="0"/>
                  </a:moveTo>
                  <a:lnTo>
                    <a:pt x="23" y="12"/>
                  </a:lnTo>
                  <a:lnTo>
                    <a:pt x="32" y="36"/>
                  </a:lnTo>
                  <a:lnTo>
                    <a:pt x="39" y="60"/>
                  </a:lnTo>
                  <a:lnTo>
                    <a:pt x="44" y="79"/>
                  </a:lnTo>
                  <a:lnTo>
                    <a:pt x="46" y="88"/>
                  </a:lnTo>
                  <a:lnTo>
                    <a:pt x="49" y="103"/>
                  </a:lnTo>
                  <a:lnTo>
                    <a:pt x="55" y="124"/>
                  </a:lnTo>
                  <a:lnTo>
                    <a:pt x="60" y="147"/>
                  </a:lnTo>
                  <a:lnTo>
                    <a:pt x="66" y="168"/>
                  </a:lnTo>
                  <a:lnTo>
                    <a:pt x="71" y="188"/>
                  </a:lnTo>
                  <a:lnTo>
                    <a:pt x="75" y="200"/>
                  </a:lnTo>
                  <a:lnTo>
                    <a:pt x="76" y="205"/>
                  </a:lnTo>
                  <a:lnTo>
                    <a:pt x="62" y="219"/>
                  </a:lnTo>
                  <a:lnTo>
                    <a:pt x="61" y="216"/>
                  </a:lnTo>
                  <a:lnTo>
                    <a:pt x="58" y="204"/>
                  </a:lnTo>
                  <a:lnTo>
                    <a:pt x="53" y="189"/>
                  </a:lnTo>
                  <a:lnTo>
                    <a:pt x="47" y="171"/>
                  </a:lnTo>
                  <a:lnTo>
                    <a:pt x="40" y="152"/>
                  </a:lnTo>
                  <a:lnTo>
                    <a:pt x="35" y="134"/>
                  </a:lnTo>
                  <a:lnTo>
                    <a:pt x="30" y="120"/>
                  </a:lnTo>
                  <a:lnTo>
                    <a:pt x="27" y="110"/>
                  </a:lnTo>
                  <a:lnTo>
                    <a:pt x="20" y="89"/>
                  </a:lnTo>
                  <a:lnTo>
                    <a:pt x="11" y="59"/>
                  </a:lnTo>
                  <a:lnTo>
                    <a:pt x="2" y="30"/>
                  </a:lnTo>
                  <a:lnTo>
                    <a:pt x="0" y="13"/>
                  </a:lnTo>
                  <a:lnTo>
                    <a:pt x="2" y="6"/>
                  </a:lnTo>
                  <a:lnTo>
                    <a:pt x="7" y="3"/>
                  </a:lnTo>
                  <a:lnTo>
                    <a:pt x="11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5" name="Freeform 1596"/>
            <p:cNvSpPr>
              <a:spLocks/>
            </p:cNvSpPr>
            <p:nvPr/>
          </p:nvSpPr>
          <p:spPr bwMode="auto">
            <a:xfrm>
              <a:off x="3837" y="1235"/>
              <a:ext cx="13" cy="28"/>
            </a:xfrm>
            <a:custGeom>
              <a:avLst/>
              <a:gdLst>
                <a:gd name="T0" fmla="*/ 0 w 27"/>
                <a:gd name="T1" fmla="*/ 0 h 58"/>
                <a:gd name="T2" fmla="*/ 0 w 27"/>
                <a:gd name="T3" fmla="*/ 0 h 58"/>
                <a:gd name="T4" fmla="*/ 0 w 27"/>
                <a:gd name="T5" fmla="*/ 0 h 58"/>
                <a:gd name="T6" fmla="*/ 0 w 27"/>
                <a:gd name="T7" fmla="*/ 0 h 58"/>
                <a:gd name="T8" fmla="*/ 0 w 27"/>
                <a:gd name="T9" fmla="*/ 0 h 58"/>
                <a:gd name="T10" fmla="*/ 0 w 27"/>
                <a:gd name="T11" fmla="*/ 0 h 58"/>
                <a:gd name="T12" fmla="*/ 0 w 27"/>
                <a:gd name="T13" fmla="*/ 0 h 58"/>
                <a:gd name="T14" fmla="*/ 0 w 27"/>
                <a:gd name="T15" fmla="*/ 0 h 58"/>
                <a:gd name="T16" fmla="*/ 0 w 27"/>
                <a:gd name="T17" fmla="*/ 0 h 58"/>
                <a:gd name="T18" fmla="*/ 0 w 27"/>
                <a:gd name="T19" fmla="*/ 0 h 58"/>
                <a:gd name="T20" fmla="*/ 0 w 27"/>
                <a:gd name="T21" fmla="*/ 0 h 58"/>
                <a:gd name="T22" fmla="*/ 0 w 27"/>
                <a:gd name="T23" fmla="*/ 0 h 58"/>
                <a:gd name="T24" fmla="*/ 0 w 27"/>
                <a:gd name="T25" fmla="*/ 0 h 58"/>
                <a:gd name="T26" fmla="*/ 0 w 27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7"/>
                <a:gd name="T43" fmla="*/ 0 h 58"/>
                <a:gd name="T44" fmla="*/ 27 w 27"/>
                <a:gd name="T45" fmla="*/ 58 h 5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7" h="58">
                  <a:moveTo>
                    <a:pt x="3" y="0"/>
                  </a:moveTo>
                  <a:lnTo>
                    <a:pt x="8" y="1"/>
                  </a:lnTo>
                  <a:lnTo>
                    <a:pt x="14" y="6"/>
                  </a:lnTo>
                  <a:lnTo>
                    <a:pt x="18" y="12"/>
                  </a:lnTo>
                  <a:lnTo>
                    <a:pt x="22" y="18"/>
                  </a:lnTo>
                  <a:lnTo>
                    <a:pt x="24" y="26"/>
                  </a:lnTo>
                  <a:lnTo>
                    <a:pt x="26" y="35"/>
                  </a:lnTo>
                  <a:lnTo>
                    <a:pt x="27" y="45"/>
                  </a:lnTo>
                  <a:lnTo>
                    <a:pt x="27" y="48"/>
                  </a:lnTo>
                  <a:lnTo>
                    <a:pt x="13" y="58"/>
                  </a:lnTo>
                  <a:lnTo>
                    <a:pt x="8" y="44"/>
                  </a:lnTo>
                  <a:lnTo>
                    <a:pt x="3" y="2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6" name="Freeform 1597"/>
            <p:cNvSpPr>
              <a:spLocks/>
            </p:cNvSpPr>
            <p:nvPr/>
          </p:nvSpPr>
          <p:spPr bwMode="auto">
            <a:xfrm>
              <a:off x="3848" y="1145"/>
              <a:ext cx="25" cy="26"/>
            </a:xfrm>
            <a:custGeom>
              <a:avLst/>
              <a:gdLst>
                <a:gd name="T0" fmla="*/ 1 w 50"/>
                <a:gd name="T1" fmla="*/ 0 h 54"/>
                <a:gd name="T2" fmla="*/ 1 w 50"/>
                <a:gd name="T3" fmla="*/ 0 h 54"/>
                <a:gd name="T4" fmla="*/ 1 w 50"/>
                <a:gd name="T5" fmla="*/ 0 h 54"/>
                <a:gd name="T6" fmla="*/ 1 w 50"/>
                <a:gd name="T7" fmla="*/ 0 h 54"/>
                <a:gd name="T8" fmla="*/ 1 w 50"/>
                <a:gd name="T9" fmla="*/ 0 h 54"/>
                <a:gd name="T10" fmla="*/ 1 w 50"/>
                <a:gd name="T11" fmla="*/ 0 h 54"/>
                <a:gd name="T12" fmla="*/ 1 w 50"/>
                <a:gd name="T13" fmla="*/ 0 h 54"/>
                <a:gd name="T14" fmla="*/ 1 w 50"/>
                <a:gd name="T15" fmla="*/ 0 h 54"/>
                <a:gd name="T16" fmla="*/ 1 w 50"/>
                <a:gd name="T17" fmla="*/ 0 h 54"/>
                <a:gd name="T18" fmla="*/ 1 w 50"/>
                <a:gd name="T19" fmla="*/ 0 h 54"/>
                <a:gd name="T20" fmla="*/ 1 w 50"/>
                <a:gd name="T21" fmla="*/ 0 h 54"/>
                <a:gd name="T22" fmla="*/ 1 w 50"/>
                <a:gd name="T23" fmla="*/ 0 h 54"/>
                <a:gd name="T24" fmla="*/ 1 w 50"/>
                <a:gd name="T25" fmla="*/ 0 h 54"/>
                <a:gd name="T26" fmla="*/ 1 w 50"/>
                <a:gd name="T27" fmla="*/ 0 h 54"/>
                <a:gd name="T28" fmla="*/ 1 w 50"/>
                <a:gd name="T29" fmla="*/ 0 h 54"/>
                <a:gd name="T30" fmla="*/ 0 w 50"/>
                <a:gd name="T31" fmla="*/ 0 h 54"/>
                <a:gd name="T32" fmla="*/ 1 w 50"/>
                <a:gd name="T33" fmla="*/ 0 h 54"/>
                <a:gd name="T34" fmla="*/ 1 w 50"/>
                <a:gd name="T35" fmla="*/ 0 h 5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0"/>
                <a:gd name="T55" fmla="*/ 0 h 54"/>
                <a:gd name="T56" fmla="*/ 50 w 50"/>
                <a:gd name="T57" fmla="*/ 54 h 5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0" h="54">
                  <a:moveTo>
                    <a:pt x="6" y="25"/>
                  </a:moveTo>
                  <a:lnTo>
                    <a:pt x="37" y="0"/>
                  </a:lnTo>
                  <a:lnTo>
                    <a:pt x="39" y="3"/>
                  </a:lnTo>
                  <a:lnTo>
                    <a:pt x="43" y="10"/>
                  </a:lnTo>
                  <a:lnTo>
                    <a:pt x="47" y="19"/>
                  </a:lnTo>
                  <a:lnTo>
                    <a:pt x="50" y="28"/>
                  </a:lnTo>
                  <a:lnTo>
                    <a:pt x="46" y="31"/>
                  </a:lnTo>
                  <a:lnTo>
                    <a:pt x="40" y="34"/>
                  </a:lnTo>
                  <a:lnTo>
                    <a:pt x="33" y="39"/>
                  </a:lnTo>
                  <a:lnTo>
                    <a:pt x="27" y="42"/>
                  </a:lnTo>
                  <a:lnTo>
                    <a:pt x="21" y="46"/>
                  </a:lnTo>
                  <a:lnTo>
                    <a:pt x="15" y="49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2" y="52"/>
                  </a:lnTo>
                  <a:lnTo>
                    <a:pt x="0" y="43"/>
                  </a:lnTo>
                  <a:lnTo>
                    <a:pt x="1" y="33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7" name="Freeform 1598"/>
            <p:cNvSpPr>
              <a:spLocks/>
            </p:cNvSpPr>
            <p:nvPr/>
          </p:nvSpPr>
          <p:spPr bwMode="auto">
            <a:xfrm>
              <a:off x="3825" y="1069"/>
              <a:ext cx="50" cy="52"/>
            </a:xfrm>
            <a:custGeom>
              <a:avLst/>
              <a:gdLst>
                <a:gd name="T0" fmla="*/ 1 w 100"/>
                <a:gd name="T1" fmla="*/ 1 h 103"/>
                <a:gd name="T2" fmla="*/ 1 w 100"/>
                <a:gd name="T3" fmla="*/ 0 h 103"/>
                <a:gd name="T4" fmla="*/ 1 w 100"/>
                <a:gd name="T5" fmla="*/ 1 h 103"/>
                <a:gd name="T6" fmla="*/ 1 w 100"/>
                <a:gd name="T7" fmla="*/ 1 h 103"/>
                <a:gd name="T8" fmla="*/ 1 w 100"/>
                <a:gd name="T9" fmla="*/ 1 h 103"/>
                <a:gd name="T10" fmla="*/ 1 w 100"/>
                <a:gd name="T11" fmla="*/ 1 h 103"/>
                <a:gd name="T12" fmla="*/ 1 w 100"/>
                <a:gd name="T13" fmla="*/ 1 h 103"/>
                <a:gd name="T14" fmla="*/ 1 w 100"/>
                <a:gd name="T15" fmla="*/ 1 h 103"/>
                <a:gd name="T16" fmla="*/ 1 w 100"/>
                <a:gd name="T17" fmla="*/ 1 h 103"/>
                <a:gd name="T18" fmla="*/ 1 w 100"/>
                <a:gd name="T19" fmla="*/ 1 h 103"/>
                <a:gd name="T20" fmla="*/ 1 w 100"/>
                <a:gd name="T21" fmla="*/ 1 h 103"/>
                <a:gd name="T22" fmla="*/ 1 w 100"/>
                <a:gd name="T23" fmla="*/ 1 h 103"/>
                <a:gd name="T24" fmla="*/ 1 w 100"/>
                <a:gd name="T25" fmla="*/ 1 h 103"/>
                <a:gd name="T26" fmla="*/ 1 w 100"/>
                <a:gd name="T27" fmla="*/ 1 h 103"/>
                <a:gd name="T28" fmla="*/ 1 w 100"/>
                <a:gd name="T29" fmla="*/ 1 h 103"/>
                <a:gd name="T30" fmla="*/ 1 w 100"/>
                <a:gd name="T31" fmla="*/ 1 h 103"/>
                <a:gd name="T32" fmla="*/ 0 w 100"/>
                <a:gd name="T33" fmla="*/ 1 h 103"/>
                <a:gd name="T34" fmla="*/ 1 w 100"/>
                <a:gd name="T35" fmla="*/ 1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0"/>
                <a:gd name="T55" fmla="*/ 0 h 103"/>
                <a:gd name="T56" fmla="*/ 100 w 100"/>
                <a:gd name="T57" fmla="*/ 103 h 10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0" h="103">
                  <a:moveTo>
                    <a:pt x="2" y="85"/>
                  </a:moveTo>
                  <a:lnTo>
                    <a:pt x="85" y="0"/>
                  </a:lnTo>
                  <a:lnTo>
                    <a:pt x="87" y="2"/>
                  </a:lnTo>
                  <a:lnTo>
                    <a:pt x="92" y="5"/>
                  </a:lnTo>
                  <a:lnTo>
                    <a:pt x="97" y="11"/>
                  </a:lnTo>
                  <a:lnTo>
                    <a:pt x="100" y="19"/>
                  </a:lnTo>
                  <a:lnTo>
                    <a:pt x="95" y="25"/>
                  </a:lnTo>
                  <a:lnTo>
                    <a:pt x="84" y="35"/>
                  </a:lnTo>
                  <a:lnTo>
                    <a:pt x="69" y="49"/>
                  </a:lnTo>
                  <a:lnTo>
                    <a:pt x="54" y="65"/>
                  </a:lnTo>
                  <a:lnTo>
                    <a:pt x="38" y="79"/>
                  </a:lnTo>
                  <a:lnTo>
                    <a:pt x="25" y="92"/>
                  </a:lnTo>
                  <a:lnTo>
                    <a:pt x="15" y="100"/>
                  </a:lnTo>
                  <a:lnTo>
                    <a:pt x="12" y="103"/>
                  </a:lnTo>
                  <a:lnTo>
                    <a:pt x="8" y="102"/>
                  </a:lnTo>
                  <a:lnTo>
                    <a:pt x="4" y="99"/>
                  </a:lnTo>
                  <a:lnTo>
                    <a:pt x="0" y="94"/>
                  </a:lnTo>
                  <a:lnTo>
                    <a:pt x="2" y="85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28" name="Group 1610"/>
          <p:cNvGrpSpPr>
            <a:grpSpLocks/>
          </p:cNvGrpSpPr>
          <p:nvPr/>
        </p:nvGrpSpPr>
        <p:grpSpPr bwMode="auto">
          <a:xfrm>
            <a:off x="5308600" y="3251200"/>
            <a:ext cx="782638" cy="595313"/>
            <a:chOff x="3330" y="2039"/>
            <a:chExt cx="493" cy="375"/>
          </a:xfrm>
        </p:grpSpPr>
        <p:sp>
          <p:nvSpPr>
            <p:cNvPr id="12763" name="Freeform 1600"/>
            <p:cNvSpPr>
              <a:spLocks/>
            </p:cNvSpPr>
            <p:nvPr/>
          </p:nvSpPr>
          <p:spPr bwMode="auto">
            <a:xfrm>
              <a:off x="3409" y="2092"/>
              <a:ext cx="332" cy="322"/>
            </a:xfrm>
            <a:custGeom>
              <a:avLst/>
              <a:gdLst>
                <a:gd name="T0" fmla="*/ 0 w 665"/>
                <a:gd name="T1" fmla="*/ 1 h 643"/>
                <a:gd name="T2" fmla="*/ 0 w 665"/>
                <a:gd name="T3" fmla="*/ 1 h 643"/>
                <a:gd name="T4" fmla="*/ 0 w 665"/>
                <a:gd name="T5" fmla="*/ 1 h 643"/>
                <a:gd name="T6" fmla="*/ 0 w 665"/>
                <a:gd name="T7" fmla="*/ 1 h 643"/>
                <a:gd name="T8" fmla="*/ 0 w 665"/>
                <a:gd name="T9" fmla="*/ 1 h 643"/>
                <a:gd name="T10" fmla="*/ 0 w 665"/>
                <a:gd name="T11" fmla="*/ 1 h 643"/>
                <a:gd name="T12" fmla="*/ 0 w 665"/>
                <a:gd name="T13" fmla="*/ 1 h 643"/>
                <a:gd name="T14" fmla="*/ 0 w 665"/>
                <a:gd name="T15" fmla="*/ 1 h 643"/>
                <a:gd name="T16" fmla="*/ 0 w 665"/>
                <a:gd name="T17" fmla="*/ 1 h 643"/>
                <a:gd name="T18" fmla="*/ 0 w 665"/>
                <a:gd name="T19" fmla="*/ 1 h 643"/>
                <a:gd name="T20" fmla="*/ 0 w 665"/>
                <a:gd name="T21" fmla="*/ 1 h 643"/>
                <a:gd name="T22" fmla="*/ 0 w 665"/>
                <a:gd name="T23" fmla="*/ 1 h 643"/>
                <a:gd name="T24" fmla="*/ 0 w 665"/>
                <a:gd name="T25" fmla="*/ 1 h 643"/>
                <a:gd name="T26" fmla="*/ 0 w 665"/>
                <a:gd name="T27" fmla="*/ 1 h 643"/>
                <a:gd name="T28" fmla="*/ 0 w 665"/>
                <a:gd name="T29" fmla="*/ 1 h 643"/>
                <a:gd name="T30" fmla="*/ 0 w 665"/>
                <a:gd name="T31" fmla="*/ 1 h 643"/>
                <a:gd name="T32" fmla="*/ 0 w 665"/>
                <a:gd name="T33" fmla="*/ 0 h 643"/>
                <a:gd name="T34" fmla="*/ 0 w 665"/>
                <a:gd name="T35" fmla="*/ 1 h 643"/>
                <a:gd name="T36" fmla="*/ 0 w 665"/>
                <a:gd name="T37" fmla="*/ 1 h 643"/>
                <a:gd name="T38" fmla="*/ 0 w 665"/>
                <a:gd name="T39" fmla="*/ 1 h 643"/>
                <a:gd name="T40" fmla="*/ 0 w 665"/>
                <a:gd name="T41" fmla="*/ 1 h 643"/>
                <a:gd name="T42" fmla="*/ 0 w 665"/>
                <a:gd name="T43" fmla="*/ 1 h 643"/>
                <a:gd name="T44" fmla="*/ 0 w 665"/>
                <a:gd name="T45" fmla="*/ 1 h 643"/>
                <a:gd name="T46" fmla="*/ 0 w 665"/>
                <a:gd name="T47" fmla="*/ 1 h 643"/>
                <a:gd name="T48" fmla="*/ 0 w 665"/>
                <a:gd name="T49" fmla="*/ 1 h 643"/>
                <a:gd name="T50" fmla="*/ 0 w 665"/>
                <a:gd name="T51" fmla="*/ 1 h 643"/>
                <a:gd name="T52" fmla="*/ 0 w 665"/>
                <a:gd name="T53" fmla="*/ 1 h 643"/>
                <a:gd name="T54" fmla="*/ 0 w 665"/>
                <a:gd name="T55" fmla="*/ 1 h 643"/>
                <a:gd name="T56" fmla="*/ 0 w 665"/>
                <a:gd name="T57" fmla="*/ 1 h 643"/>
                <a:gd name="T58" fmla="*/ 0 w 665"/>
                <a:gd name="T59" fmla="*/ 1 h 643"/>
                <a:gd name="T60" fmla="*/ 0 w 665"/>
                <a:gd name="T61" fmla="*/ 1 h 643"/>
                <a:gd name="T62" fmla="*/ 0 w 665"/>
                <a:gd name="T63" fmla="*/ 1 h 643"/>
                <a:gd name="T64" fmla="*/ 0 w 665"/>
                <a:gd name="T65" fmla="*/ 1 h 643"/>
                <a:gd name="T66" fmla="*/ 0 w 665"/>
                <a:gd name="T67" fmla="*/ 1 h 643"/>
                <a:gd name="T68" fmla="*/ 0 w 665"/>
                <a:gd name="T69" fmla="*/ 1 h 643"/>
                <a:gd name="T70" fmla="*/ 0 w 665"/>
                <a:gd name="T71" fmla="*/ 1 h 643"/>
                <a:gd name="T72" fmla="*/ 0 w 665"/>
                <a:gd name="T73" fmla="*/ 1 h 643"/>
                <a:gd name="T74" fmla="*/ 0 w 665"/>
                <a:gd name="T75" fmla="*/ 1 h 643"/>
                <a:gd name="T76" fmla="*/ 0 w 665"/>
                <a:gd name="T77" fmla="*/ 1 h 643"/>
                <a:gd name="T78" fmla="*/ 0 w 665"/>
                <a:gd name="T79" fmla="*/ 1 h 643"/>
                <a:gd name="T80" fmla="*/ 0 w 665"/>
                <a:gd name="T81" fmla="*/ 1 h 643"/>
                <a:gd name="T82" fmla="*/ 0 w 665"/>
                <a:gd name="T83" fmla="*/ 1 h 643"/>
                <a:gd name="T84" fmla="*/ 0 w 665"/>
                <a:gd name="T85" fmla="*/ 1 h 643"/>
                <a:gd name="T86" fmla="*/ 0 w 665"/>
                <a:gd name="T87" fmla="*/ 1 h 643"/>
                <a:gd name="T88" fmla="*/ 0 w 665"/>
                <a:gd name="T89" fmla="*/ 1 h 643"/>
                <a:gd name="T90" fmla="*/ 0 w 665"/>
                <a:gd name="T91" fmla="*/ 1 h 643"/>
                <a:gd name="T92" fmla="*/ 0 w 665"/>
                <a:gd name="T93" fmla="*/ 1 h 643"/>
                <a:gd name="T94" fmla="*/ 0 w 665"/>
                <a:gd name="T95" fmla="*/ 1 h 643"/>
                <a:gd name="T96" fmla="*/ 0 w 665"/>
                <a:gd name="T97" fmla="*/ 1 h 643"/>
                <a:gd name="T98" fmla="*/ 0 w 665"/>
                <a:gd name="T99" fmla="*/ 1 h 643"/>
                <a:gd name="T100" fmla="*/ 0 w 665"/>
                <a:gd name="T101" fmla="*/ 1 h 643"/>
                <a:gd name="T102" fmla="*/ 0 w 665"/>
                <a:gd name="T103" fmla="*/ 1 h 643"/>
                <a:gd name="T104" fmla="*/ 0 w 665"/>
                <a:gd name="T105" fmla="*/ 1 h 643"/>
                <a:gd name="T106" fmla="*/ 0 w 665"/>
                <a:gd name="T107" fmla="*/ 1 h 643"/>
                <a:gd name="T108" fmla="*/ 0 w 665"/>
                <a:gd name="T109" fmla="*/ 1 h 643"/>
                <a:gd name="T110" fmla="*/ 0 w 665"/>
                <a:gd name="T111" fmla="*/ 1 h 643"/>
                <a:gd name="T112" fmla="*/ 0 w 665"/>
                <a:gd name="T113" fmla="*/ 1 h 6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65"/>
                <a:gd name="T172" fmla="*/ 0 h 643"/>
                <a:gd name="T173" fmla="*/ 665 w 665"/>
                <a:gd name="T174" fmla="*/ 643 h 6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65" h="643">
                  <a:moveTo>
                    <a:pt x="0" y="263"/>
                  </a:moveTo>
                  <a:lnTo>
                    <a:pt x="12" y="255"/>
                  </a:lnTo>
                  <a:lnTo>
                    <a:pt x="27" y="242"/>
                  </a:lnTo>
                  <a:lnTo>
                    <a:pt x="45" y="228"/>
                  </a:lnTo>
                  <a:lnTo>
                    <a:pt x="66" y="212"/>
                  </a:lnTo>
                  <a:lnTo>
                    <a:pt x="90" y="194"/>
                  </a:lnTo>
                  <a:lnTo>
                    <a:pt x="115" y="174"/>
                  </a:lnTo>
                  <a:lnTo>
                    <a:pt x="142" y="153"/>
                  </a:lnTo>
                  <a:lnTo>
                    <a:pt x="169" y="132"/>
                  </a:lnTo>
                  <a:lnTo>
                    <a:pt x="194" y="110"/>
                  </a:lnTo>
                  <a:lnTo>
                    <a:pt x="221" y="90"/>
                  </a:lnTo>
                  <a:lnTo>
                    <a:pt x="246" y="70"/>
                  </a:lnTo>
                  <a:lnTo>
                    <a:pt x="270" y="51"/>
                  </a:lnTo>
                  <a:lnTo>
                    <a:pt x="291" y="35"/>
                  </a:lnTo>
                  <a:lnTo>
                    <a:pt x="309" y="20"/>
                  </a:lnTo>
                  <a:lnTo>
                    <a:pt x="325" y="8"/>
                  </a:lnTo>
                  <a:lnTo>
                    <a:pt x="336" y="0"/>
                  </a:lnTo>
                  <a:lnTo>
                    <a:pt x="354" y="13"/>
                  </a:lnTo>
                  <a:lnTo>
                    <a:pt x="375" y="27"/>
                  </a:lnTo>
                  <a:lnTo>
                    <a:pt x="396" y="43"/>
                  </a:lnTo>
                  <a:lnTo>
                    <a:pt x="418" y="61"/>
                  </a:lnTo>
                  <a:lnTo>
                    <a:pt x="441" y="79"/>
                  </a:lnTo>
                  <a:lnTo>
                    <a:pt x="465" y="98"/>
                  </a:lnTo>
                  <a:lnTo>
                    <a:pt x="489" y="117"/>
                  </a:lnTo>
                  <a:lnTo>
                    <a:pt x="511" y="136"/>
                  </a:lnTo>
                  <a:lnTo>
                    <a:pt x="535" y="155"/>
                  </a:lnTo>
                  <a:lnTo>
                    <a:pt x="558" y="174"/>
                  </a:lnTo>
                  <a:lnTo>
                    <a:pt x="580" y="191"/>
                  </a:lnTo>
                  <a:lnTo>
                    <a:pt x="600" y="208"/>
                  </a:lnTo>
                  <a:lnTo>
                    <a:pt x="619" y="224"/>
                  </a:lnTo>
                  <a:lnTo>
                    <a:pt x="636" y="237"/>
                  </a:lnTo>
                  <a:lnTo>
                    <a:pt x="652" y="249"/>
                  </a:lnTo>
                  <a:lnTo>
                    <a:pt x="665" y="259"/>
                  </a:lnTo>
                  <a:lnTo>
                    <a:pt x="665" y="348"/>
                  </a:lnTo>
                  <a:lnTo>
                    <a:pt x="665" y="461"/>
                  </a:lnTo>
                  <a:lnTo>
                    <a:pt x="665" y="570"/>
                  </a:lnTo>
                  <a:lnTo>
                    <a:pt x="665" y="643"/>
                  </a:lnTo>
                  <a:lnTo>
                    <a:pt x="644" y="643"/>
                  </a:lnTo>
                  <a:lnTo>
                    <a:pt x="615" y="643"/>
                  </a:lnTo>
                  <a:lnTo>
                    <a:pt x="577" y="643"/>
                  </a:lnTo>
                  <a:lnTo>
                    <a:pt x="535" y="643"/>
                  </a:lnTo>
                  <a:lnTo>
                    <a:pt x="488" y="643"/>
                  </a:lnTo>
                  <a:lnTo>
                    <a:pt x="437" y="643"/>
                  </a:lnTo>
                  <a:lnTo>
                    <a:pt x="384" y="643"/>
                  </a:lnTo>
                  <a:lnTo>
                    <a:pt x="330" y="643"/>
                  </a:lnTo>
                  <a:lnTo>
                    <a:pt x="276" y="643"/>
                  </a:lnTo>
                  <a:lnTo>
                    <a:pt x="222" y="643"/>
                  </a:lnTo>
                  <a:lnTo>
                    <a:pt x="173" y="643"/>
                  </a:lnTo>
                  <a:lnTo>
                    <a:pt x="125" y="643"/>
                  </a:lnTo>
                  <a:lnTo>
                    <a:pt x="84" y="643"/>
                  </a:lnTo>
                  <a:lnTo>
                    <a:pt x="49" y="643"/>
                  </a:lnTo>
                  <a:lnTo>
                    <a:pt x="20" y="643"/>
                  </a:lnTo>
                  <a:lnTo>
                    <a:pt x="0" y="643"/>
                  </a:lnTo>
                  <a:lnTo>
                    <a:pt x="0" y="553"/>
                  </a:lnTo>
                  <a:lnTo>
                    <a:pt x="0" y="426"/>
                  </a:lnTo>
                  <a:lnTo>
                    <a:pt x="0" y="312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4" name="Freeform 1601"/>
            <p:cNvSpPr>
              <a:spLocks/>
            </p:cNvSpPr>
            <p:nvPr/>
          </p:nvSpPr>
          <p:spPr bwMode="auto">
            <a:xfrm>
              <a:off x="3330" y="2039"/>
              <a:ext cx="256" cy="207"/>
            </a:xfrm>
            <a:custGeom>
              <a:avLst/>
              <a:gdLst>
                <a:gd name="T0" fmla="*/ 0 w 514"/>
                <a:gd name="T1" fmla="*/ 1 h 414"/>
                <a:gd name="T2" fmla="*/ 0 w 514"/>
                <a:gd name="T3" fmla="*/ 0 h 414"/>
                <a:gd name="T4" fmla="*/ 0 w 514"/>
                <a:gd name="T5" fmla="*/ 1 h 414"/>
                <a:gd name="T6" fmla="*/ 0 w 514"/>
                <a:gd name="T7" fmla="*/ 1 h 414"/>
                <a:gd name="T8" fmla="*/ 0 w 514"/>
                <a:gd name="T9" fmla="*/ 1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4"/>
                <a:gd name="T16" fmla="*/ 0 h 414"/>
                <a:gd name="T17" fmla="*/ 514 w 514"/>
                <a:gd name="T18" fmla="*/ 414 h 4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4" h="414">
                  <a:moveTo>
                    <a:pt x="514" y="29"/>
                  </a:moveTo>
                  <a:lnTo>
                    <a:pt x="495" y="0"/>
                  </a:lnTo>
                  <a:lnTo>
                    <a:pt x="0" y="383"/>
                  </a:lnTo>
                  <a:lnTo>
                    <a:pt x="18" y="414"/>
                  </a:lnTo>
                  <a:lnTo>
                    <a:pt x="514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5" name="Freeform 1602"/>
            <p:cNvSpPr>
              <a:spLocks/>
            </p:cNvSpPr>
            <p:nvPr/>
          </p:nvSpPr>
          <p:spPr bwMode="auto">
            <a:xfrm>
              <a:off x="3567" y="2039"/>
              <a:ext cx="256" cy="207"/>
            </a:xfrm>
            <a:custGeom>
              <a:avLst/>
              <a:gdLst>
                <a:gd name="T0" fmla="*/ 0 w 512"/>
                <a:gd name="T1" fmla="*/ 1 h 414"/>
                <a:gd name="T2" fmla="*/ 1 w 512"/>
                <a:gd name="T3" fmla="*/ 0 h 414"/>
                <a:gd name="T4" fmla="*/ 1 w 512"/>
                <a:gd name="T5" fmla="*/ 1 h 414"/>
                <a:gd name="T6" fmla="*/ 1 w 512"/>
                <a:gd name="T7" fmla="*/ 1 h 414"/>
                <a:gd name="T8" fmla="*/ 0 w 512"/>
                <a:gd name="T9" fmla="*/ 1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2"/>
                <a:gd name="T16" fmla="*/ 0 h 414"/>
                <a:gd name="T17" fmla="*/ 512 w 512"/>
                <a:gd name="T18" fmla="*/ 414 h 4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2" h="414">
                  <a:moveTo>
                    <a:pt x="0" y="29"/>
                  </a:moveTo>
                  <a:lnTo>
                    <a:pt x="18" y="0"/>
                  </a:lnTo>
                  <a:lnTo>
                    <a:pt x="512" y="383"/>
                  </a:lnTo>
                  <a:lnTo>
                    <a:pt x="494" y="41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6" name="Rectangle 1603"/>
            <p:cNvSpPr>
              <a:spLocks noChangeArrowheads="1"/>
            </p:cNvSpPr>
            <p:nvPr/>
          </p:nvSpPr>
          <p:spPr bwMode="auto">
            <a:xfrm>
              <a:off x="3674" y="2054"/>
              <a:ext cx="42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7" name="Rectangle 1604"/>
            <p:cNvSpPr>
              <a:spLocks noChangeArrowheads="1"/>
            </p:cNvSpPr>
            <p:nvPr/>
          </p:nvSpPr>
          <p:spPr bwMode="auto">
            <a:xfrm>
              <a:off x="3682" y="2064"/>
              <a:ext cx="28" cy="80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8" name="Freeform 1605"/>
            <p:cNvSpPr>
              <a:spLocks/>
            </p:cNvSpPr>
            <p:nvPr/>
          </p:nvSpPr>
          <p:spPr bwMode="auto">
            <a:xfrm>
              <a:off x="3411" y="2324"/>
              <a:ext cx="233" cy="90"/>
            </a:xfrm>
            <a:custGeom>
              <a:avLst/>
              <a:gdLst>
                <a:gd name="T0" fmla="*/ 0 w 467"/>
                <a:gd name="T1" fmla="*/ 1 h 178"/>
                <a:gd name="T2" fmla="*/ 0 w 467"/>
                <a:gd name="T3" fmla="*/ 1 h 178"/>
                <a:gd name="T4" fmla="*/ 0 w 467"/>
                <a:gd name="T5" fmla="*/ 1 h 178"/>
                <a:gd name="T6" fmla="*/ 0 w 467"/>
                <a:gd name="T7" fmla="*/ 1 h 178"/>
                <a:gd name="T8" fmla="*/ 0 w 467"/>
                <a:gd name="T9" fmla="*/ 1 h 178"/>
                <a:gd name="T10" fmla="*/ 0 w 467"/>
                <a:gd name="T11" fmla="*/ 1 h 178"/>
                <a:gd name="T12" fmla="*/ 0 w 467"/>
                <a:gd name="T13" fmla="*/ 1 h 178"/>
                <a:gd name="T14" fmla="*/ 0 w 467"/>
                <a:gd name="T15" fmla="*/ 1 h 178"/>
                <a:gd name="T16" fmla="*/ 0 w 467"/>
                <a:gd name="T17" fmla="*/ 1 h 178"/>
                <a:gd name="T18" fmla="*/ 0 w 467"/>
                <a:gd name="T19" fmla="*/ 1 h 178"/>
                <a:gd name="T20" fmla="*/ 0 w 467"/>
                <a:gd name="T21" fmla="*/ 1 h 178"/>
                <a:gd name="T22" fmla="*/ 0 w 467"/>
                <a:gd name="T23" fmla="*/ 1 h 178"/>
                <a:gd name="T24" fmla="*/ 0 w 467"/>
                <a:gd name="T25" fmla="*/ 1 h 178"/>
                <a:gd name="T26" fmla="*/ 0 w 467"/>
                <a:gd name="T27" fmla="*/ 1 h 178"/>
                <a:gd name="T28" fmla="*/ 0 w 467"/>
                <a:gd name="T29" fmla="*/ 1 h 178"/>
                <a:gd name="T30" fmla="*/ 0 w 467"/>
                <a:gd name="T31" fmla="*/ 1 h 178"/>
                <a:gd name="T32" fmla="*/ 0 w 467"/>
                <a:gd name="T33" fmla="*/ 0 h 178"/>
                <a:gd name="T34" fmla="*/ 0 w 467"/>
                <a:gd name="T35" fmla="*/ 1 h 178"/>
                <a:gd name="T36" fmla="*/ 0 w 467"/>
                <a:gd name="T37" fmla="*/ 1 h 178"/>
                <a:gd name="T38" fmla="*/ 0 w 467"/>
                <a:gd name="T39" fmla="*/ 1 h 178"/>
                <a:gd name="T40" fmla="*/ 0 w 467"/>
                <a:gd name="T41" fmla="*/ 1 h 178"/>
                <a:gd name="T42" fmla="*/ 0 w 467"/>
                <a:gd name="T43" fmla="*/ 1 h 178"/>
                <a:gd name="T44" fmla="*/ 0 w 467"/>
                <a:gd name="T45" fmla="*/ 1 h 178"/>
                <a:gd name="T46" fmla="*/ 0 w 467"/>
                <a:gd name="T47" fmla="*/ 1 h 178"/>
                <a:gd name="T48" fmla="*/ 0 w 467"/>
                <a:gd name="T49" fmla="*/ 1 h 178"/>
                <a:gd name="T50" fmla="*/ 0 w 467"/>
                <a:gd name="T51" fmla="*/ 1 h 178"/>
                <a:gd name="T52" fmla="*/ 0 w 467"/>
                <a:gd name="T53" fmla="*/ 1 h 178"/>
                <a:gd name="T54" fmla="*/ 0 w 467"/>
                <a:gd name="T55" fmla="*/ 1 h 178"/>
                <a:gd name="T56" fmla="*/ 0 w 467"/>
                <a:gd name="T57" fmla="*/ 1 h 178"/>
                <a:gd name="T58" fmla="*/ 0 w 467"/>
                <a:gd name="T59" fmla="*/ 1 h 178"/>
                <a:gd name="T60" fmla="*/ 0 w 467"/>
                <a:gd name="T61" fmla="*/ 1 h 178"/>
                <a:gd name="T62" fmla="*/ 0 w 467"/>
                <a:gd name="T63" fmla="*/ 1 h 178"/>
                <a:gd name="T64" fmla="*/ 0 w 467"/>
                <a:gd name="T65" fmla="*/ 1 h 178"/>
                <a:gd name="T66" fmla="*/ 0 w 467"/>
                <a:gd name="T67" fmla="*/ 1 h 17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67"/>
                <a:gd name="T103" fmla="*/ 0 h 178"/>
                <a:gd name="T104" fmla="*/ 467 w 467"/>
                <a:gd name="T105" fmla="*/ 178 h 17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67" h="178">
                  <a:moveTo>
                    <a:pt x="467" y="178"/>
                  </a:moveTo>
                  <a:lnTo>
                    <a:pt x="453" y="166"/>
                  </a:lnTo>
                  <a:lnTo>
                    <a:pt x="438" y="155"/>
                  </a:lnTo>
                  <a:lnTo>
                    <a:pt x="423" y="143"/>
                  </a:lnTo>
                  <a:lnTo>
                    <a:pt x="407" y="130"/>
                  </a:lnTo>
                  <a:lnTo>
                    <a:pt x="392" y="119"/>
                  </a:lnTo>
                  <a:lnTo>
                    <a:pt x="376" y="106"/>
                  </a:lnTo>
                  <a:lnTo>
                    <a:pt x="361" y="94"/>
                  </a:lnTo>
                  <a:lnTo>
                    <a:pt x="346" y="81"/>
                  </a:lnTo>
                  <a:lnTo>
                    <a:pt x="331" y="70"/>
                  </a:lnTo>
                  <a:lnTo>
                    <a:pt x="315" y="59"/>
                  </a:lnTo>
                  <a:lnTo>
                    <a:pt x="301" y="48"/>
                  </a:lnTo>
                  <a:lnTo>
                    <a:pt x="286" y="37"/>
                  </a:lnTo>
                  <a:lnTo>
                    <a:pt x="273" y="27"/>
                  </a:lnTo>
                  <a:lnTo>
                    <a:pt x="259" y="17"/>
                  </a:lnTo>
                  <a:lnTo>
                    <a:pt x="246" y="8"/>
                  </a:lnTo>
                  <a:lnTo>
                    <a:pt x="234" y="0"/>
                  </a:lnTo>
                  <a:lnTo>
                    <a:pt x="227" y="5"/>
                  </a:lnTo>
                  <a:lnTo>
                    <a:pt x="218" y="12"/>
                  </a:lnTo>
                  <a:lnTo>
                    <a:pt x="208" y="20"/>
                  </a:lnTo>
                  <a:lnTo>
                    <a:pt x="197" y="28"/>
                  </a:lnTo>
                  <a:lnTo>
                    <a:pt x="183" y="38"/>
                  </a:lnTo>
                  <a:lnTo>
                    <a:pt x="169" y="49"/>
                  </a:lnTo>
                  <a:lnTo>
                    <a:pt x="154" y="60"/>
                  </a:lnTo>
                  <a:lnTo>
                    <a:pt x="138" y="72"/>
                  </a:lnTo>
                  <a:lnTo>
                    <a:pt x="121" y="85"/>
                  </a:lnTo>
                  <a:lnTo>
                    <a:pt x="105" y="98"/>
                  </a:lnTo>
                  <a:lnTo>
                    <a:pt x="87" y="112"/>
                  </a:lnTo>
                  <a:lnTo>
                    <a:pt x="70" y="125"/>
                  </a:lnTo>
                  <a:lnTo>
                    <a:pt x="52" y="138"/>
                  </a:lnTo>
                  <a:lnTo>
                    <a:pt x="35" y="152"/>
                  </a:lnTo>
                  <a:lnTo>
                    <a:pt x="17" y="165"/>
                  </a:lnTo>
                  <a:lnTo>
                    <a:pt x="0" y="178"/>
                  </a:lnTo>
                  <a:lnTo>
                    <a:pt x="467" y="1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9" name="Freeform 1606"/>
            <p:cNvSpPr>
              <a:spLocks/>
            </p:cNvSpPr>
            <p:nvPr/>
          </p:nvSpPr>
          <p:spPr bwMode="auto">
            <a:xfrm>
              <a:off x="3409" y="2271"/>
              <a:ext cx="128" cy="115"/>
            </a:xfrm>
            <a:custGeom>
              <a:avLst/>
              <a:gdLst>
                <a:gd name="T0" fmla="*/ 0 w 257"/>
                <a:gd name="T1" fmla="*/ 1 h 228"/>
                <a:gd name="T2" fmla="*/ 0 w 257"/>
                <a:gd name="T3" fmla="*/ 0 h 228"/>
                <a:gd name="T4" fmla="*/ 0 w 257"/>
                <a:gd name="T5" fmla="*/ 1 h 228"/>
                <a:gd name="T6" fmla="*/ 0 w 257"/>
                <a:gd name="T7" fmla="*/ 1 h 228"/>
                <a:gd name="T8" fmla="*/ 0 w 257"/>
                <a:gd name="T9" fmla="*/ 1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7"/>
                <a:gd name="T16" fmla="*/ 0 h 228"/>
                <a:gd name="T17" fmla="*/ 257 w 257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7" h="228">
                  <a:moveTo>
                    <a:pt x="0" y="184"/>
                  </a:moveTo>
                  <a:lnTo>
                    <a:pt x="239" y="0"/>
                  </a:lnTo>
                  <a:lnTo>
                    <a:pt x="257" y="29"/>
                  </a:lnTo>
                  <a:lnTo>
                    <a:pt x="0" y="228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0" name="Freeform 1607"/>
            <p:cNvSpPr>
              <a:spLocks/>
            </p:cNvSpPr>
            <p:nvPr/>
          </p:nvSpPr>
          <p:spPr bwMode="auto">
            <a:xfrm>
              <a:off x="3518" y="2271"/>
              <a:ext cx="192" cy="143"/>
            </a:xfrm>
            <a:custGeom>
              <a:avLst/>
              <a:gdLst>
                <a:gd name="T0" fmla="*/ 0 w 385"/>
                <a:gd name="T1" fmla="*/ 1 h 285"/>
                <a:gd name="T2" fmla="*/ 0 w 385"/>
                <a:gd name="T3" fmla="*/ 0 h 285"/>
                <a:gd name="T4" fmla="*/ 0 w 385"/>
                <a:gd name="T5" fmla="*/ 1 h 285"/>
                <a:gd name="T6" fmla="*/ 0 w 385"/>
                <a:gd name="T7" fmla="*/ 1 h 285"/>
                <a:gd name="T8" fmla="*/ 0 w 385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5"/>
                <a:gd name="T16" fmla="*/ 0 h 285"/>
                <a:gd name="T17" fmla="*/ 385 w 385"/>
                <a:gd name="T18" fmla="*/ 285 h 2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5" h="285">
                  <a:moveTo>
                    <a:pt x="385" y="285"/>
                  </a:moveTo>
                  <a:lnTo>
                    <a:pt x="18" y="0"/>
                  </a:lnTo>
                  <a:lnTo>
                    <a:pt x="0" y="29"/>
                  </a:lnTo>
                  <a:lnTo>
                    <a:pt x="327" y="284"/>
                  </a:lnTo>
                  <a:lnTo>
                    <a:pt x="385" y="28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1" name="Rectangle 1608"/>
            <p:cNvSpPr>
              <a:spLocks noChangeArrowheads="1"/>
            </p:cNvSpPr>
            <p:nvPr/>
          </p:nvSpPr>
          <p:spPr bwMode="auto">
            <a:xfrm>
              <a:off x="3624" y="2284"/>
              <a:ext cx="42" cy="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2" name="Rectangle 1609"/>
            <p:cNvSpPr>
              <a:spLocks noChangeArrowheads="1"/>
            </p:cNvSpPr>
            <p:nvPr/>
          </p:nvSpPr>
          <p:spPr bwMode="auto">
            <a:xfrm>
              <a:off x="3632" y="2295"/>
              <a:ext cx="28" cy="80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29" name="Group 1717"/>
          <p:cNvGrpSpPr>
            <a:grpSpLocks/>
          </p:cNvGrpSpPr>
          <p:nvPr/>
        </p:nvGrpSpPr>
        <p:grpSpPr bwMode="auto">
          <a:xfrm>
            <a:off x="6675438" y="1398588"/>
            <a:ext cx="742950" cy="920750"/>
            <a:chOff x="4191" y="872"/>
            <a:chExt cx="468" cy="580"/>
          </a:xfrm>
        </p:grpSpPr>
        <p:grpSp>
          <p:nvGrpSpPr>
            <p:cNvPr id="30" name="Group 1620"/>
            <p:cNvGrpSpPr>
              <a:grpSpLocks/>
            </p:cNvGrpSpPr>
            <p:nvPr/>
          </p:nvGrpSpPr>
          <p:grpSpPr bwMode="auto">
            <a:xfrm>
              <a:off x="4469" y="1195"/>
              <a:ext cx="190" cy="178"/>
              <a:chOff x="4469" y="1195"/>
              <a:chExt cx="190" cy="178"/>
            </a:xfrm>
          </p:grpSpPr>
          <p:sp>
            <p:nvSpPr>
              <p:cNvPr id="12754" name="Freeform 1611"/>
              <p:cNvSpPr>
                <a:spLocks/>
              </p:cNvSpPr>
              <p:nvPr/>
            </p:nvSpPr>
            <p:spPr bwMode="auto">
              <a:xfrm>
                <a:off x="4517" y="1195"/>
                <a:ext cx="142" cy="19"/>
              </a:xfrm>
              <a:custGeom>
                <a:avLst/>
                <a:gdLst>
                  <a:gd name="T0" fmla="*/ 0 w 570"/>
                  <a:gd name="T1" fmla="*/ 0 h 75"/>
                  <a:gd name="T2" fmla="*/ 0 w 570"/>
                  <a:gd name="T3" fmla="*/ 0 h 75"/>
                  <a:gd name="T4" fmla="*/ 0 w 570"/>
                  <a:gd name="T5" fmla="*/ 0 h 75"/>
                  <a:gd name="T6" fmla="*/ 0 w 570"/>
                  <a:gd name="T7" fmla="*/ 0 h 75"/>
                  <a:gd name="T8" fmla="*/ 0 w 570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0"/>
                  <a:gd name="T16" fmla="*/ 0 h 75"/>
                  <a:gd name="T17" fmla="*/ 570 w 570"/>
                  <a:gd name="T18" fmla="*/ 75 h 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0" h="75">
                    <a:moveTo>
                      <a:pt x="0" y="0"/>
                    </a:moveTo>
                    <a:lnTo>
                      <a:pt x="448" y="0"/>
                    </a:lnTo>
                    <a:lnTo>
                      <a:pt x="570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3F3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55" name="Freeform 1612"/>
              <p:cNvSpPr>
                <a:spLocks/>
              </p:cNvSpPr>
              <p:nvPr/>
            </p:nvSpPr>
            <p:spPr bwMode="auto">
              <a:xfrm>
                <a:off x="4469" y="1214"/>
                <a:ext cx="189" cy="159"/>
              </a:xfrm>
              <a:custGeom>
                <a:avLst/>
                <a:gdLst>
                  <a:gd name="T0" fmla="*/ 0 w 754"/>
                  <a:gd name="T1" fmla="*/ 0 h 636"/>
                  <a:gd name="T2" fmla="*/ 0 w 754"/>
                  <a:gd name="T3" fmla="*/ 0 h 636"/>
                  <a:gd name="T4" fmla="*/ 0 w 754"/>
                  <a:gd name="T5" fmla="*/ 0 h 636"/>
                  <a:gd name="T6" fmla="*/ 0 w 754"/>
                  <a:gd name="T7" fmla="*/ 0 h 636"/>
                  <a:gd name="T8" fmla="*/ 0 w 754"/>
                  <a:gd name="T9" fmla="*/ 0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4"/>
                  <a:gd name="T16" fmla="*/ 0 h 636"/>
                  <a:gd name="T17" fmla="*/ 754 w 754"/>
                  <a:gd name="T18" fmla="*/ 636 h 6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4" h="636">
                    <a:moveTo>
                      <a:pt x="195" y="0"/>
                    </a:moveTo>
                    <a:lnTo>
                      <a:pt x="754" y="0"/>
                    </a:lnTo>
                    <a:lnTo>
                      <a:pt x="163" y="636"/>
                    </a:lnTo>
                    <a:lnTo>
                      <a:pt x="0" y="630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31" name="Group 1619"/>
              <p:cNvGrpSpPr>
                <a:grpSpLocks/>
              </p:cNvGrpSpPr>
              <p:nvPr/>
            </p:nvGrpSpPr>
            <p:grpSpPr bwMode="auto">
              <a:xfrm>
                <a:off x="4542" y="1222"/>
                <a:ext cx="102" cy="30"/>
                <a:chOff x="4542" y="1222"/>
                <a:chExt cx="102" cy="30"/>
              </a:xfrm>
            </p:grpSpPr>
            <p:sp>
              <p:nvSpPr>
                <p:cNvPr id="12757" name="Line 1613"/>
                <p:cNvSpPr>
                  <a:spLocks noChangeShapeType="1"/>
                </p:cNvSpPr>
                <p:nvPr/>
              </p:nvSpPr>
              <p:spPr bwMode="auto">
                <a:xfrm>
                  <a:off x="4559" y="1222"/>
                  <a:ext cx="85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8" name="Line 1614"/>
                <p:cNvSpPr>
                  <a:spLocks noChangeShapeType="1"/>
                </p:cNvSpPr>
                <p:nvPr/>
              </p:nvSpPr>
              <p:spPr bwMode="auto">
                <a:xfrm>
                  <a:off x="4557" y="1226"/>
                  <a:ext cx="82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9" name="Line 1615"/>
                <p:cNvSpPr>
                  <a:spLocks noChangeShapeType="1"/>
                </p:cNvSpPr>
                <p:nvPr/>
              </p:nvSpPr>
              <p:spPr bwMode="auto">
                <a:xfrm>
                  <a:off x="4553" y="1233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60" name="Line 1616"/>
                <p:cNvSpPr>
                  <a:spLocks noChangeShapeType="1"/>
                </p:cNvSpPr>
                <p:nvPr/>
              </p:nvSpPr>
              <p:spPr bwMode="auto">
                <a:xfrm>
                  <a:off x="4546" y="1239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61" name="Line 1617"/>
                <p:cNvSpPr>
                  <a:spLocks noChangeShapeType="1"/>
                </p:cNvSpPr>
                <p:nvPr/>
              </p:nvSpPr>
              <p:spPr bwMode="auto">
                <a:xfrm>
                  <a:off x="4542" y="1245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62" name="Line 1618"/>
                <p:cNvSpPr>
                  <a:spLocks noChangeShapeType="1"/>
                </p:cNvSpPr>
                <p:nvPr/>
              </p:nvSpPr>
              <p:spPr bwMode="auto">
                <a:xfrm>
                  <a:off x="4542" y="1251"/>
                  <a:ext cx="74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3094" name="Group 1623"/>
            <p:cNvGrpSpPr>
              <a:grpSpLocks/>
            </p:cNvGrpSpPr>
            <p:nvPr/>
          </p:nvGrpSpPr>
          <p:grpSpPr bwMode="auto">
            <a:xfrm>
              <a:off x="4515" y="1146"/>
              <a:ext cx="80" cy="49"/>
              <a:chOff x="4515" y="1146"/>
              <a:chExt cx="80" cy="49"/>
            </a:xfrm>
          </p:grpSpPr>
          <p:sp>
            <p:nvSpPr>
              <p:cNvPr id="12752" name="Freeform 1621"/>
              <p:cNvSpPr>
                <a:spLocks/>
              </p:cNvSpPr>
              <p:nvPr/>
            </p:nvSpPr>
            <p:spPr bwMode="auto">
              <a:xfrm>
                <a:off x="4515" y="1146"/>
                <a:ext cx="80" cy="24"/>
              </a:xfrm>
              <a:custGeom>
                <a:avLst/>
                <a:gdLst>
                  <a:gd name="T0" fmla="*/ 0 w 319"/>
                  <a:gd name="T1" fmla="*/ 0 h 100"/>
                  <a:gd name="T2" fmla="*/ 0 w 319"/>
                  <a:gd name="T3" fmla="*/ 0 h 100"/>
                  <a:gd name="T4" fmla="*/ 0 w 319"/>
                  <a:gd name="T5" fmla="*/ 0 h 100"/>
                  <a:gd name="T6" fmla="*/ 0 w 319"/>
                  <a:gd name="T7" fmla="*/ 0 h 100"/>
                  <a:gd name="T8" fmla="*/ 0 w 319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9"/>
                  <a:gd name="T16" fmla="*/ 0 h 100"/>
                  <a:gd name="T17" fmla="*/ 319 w 319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9" h="100">
                    <a:moveTo>
                      <a:pt x="0" y="0"/>
                    </a:moveTo>
                    <a:lnTo>
                      <a:pt x="199" y="0"/>
                    </a:lnTo>
                    <a:lnTo>
                      <a:pt x="319" y="100"/>
                    </a:lnTo>
                    <a:lnTo>
                      <a:pt x="7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53" name="Freeform 1622"/>
              <p:cNvSpPr>
                <a:spLocks/>
              </p:cNvSpPr>
              <p:nvPr/>
            </p:nvSpPr>
            <p:spPr bwMode="auto">
              <a:xfrm>
                <a:off x="4515" y="1170"/>
                <a:ext cx="80" cy="25"/>
              </a:xfrm>
              <a:custGeom>
                <a:avLst/>
                <a:gdLst>
                  <a:gd name="T0" fmla="*/ 0 w 321"/>
                  <a:gd name="T1" fmla="*/ 0 h 102"/>
                  <a:gd name="T2" fmla="*/ 0 w 321"/>
                  <a:gd name="T3" fmla="*/ 0 h 102"/>
                  <a:gd name="T4" fmla="*/ 0 w 321"/>
                  <a:gd name="T5" fmla="*/ 0 h 102"/>
                  <a:gd name="T6" fmla="*/ 0 w 321"/>
                  <a:gd name="T7" fmla="*/ 0 h 102"/>
                  <a:gd name="T8" fmla="*/ 0 w 321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1"/>
                  <a:gd name="T16" fmla="*/ 0 h 102"/>
                  <a:gd name="T17" fmla="*/ 321 w 321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1" h="102">
                    <a:moveTo>
                      <a:pt x="0" y="3"/>
                    </a:moveTo>
                    <a:lnTo>
                      <a:pt x="321" y="0"/>
                    </a:lnTo>
                    <a:lnTo>
                      <a:pt x="271" y="102"/>
                    </a:lnTo>
                    <a:lnTo>
                      <a:pt x="0" y="10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3096" name="Group 1641"/>
            <p:cNvGrpSpPr>
              <a:grpSpLocks/>
            </p:cNvGrpSpPr>
            <p:nvPr/>
          </p:nvGrpSpPr>
          <p:grpSpPr bwMode="auto">
            <a:xfrm>
              <a:off x="4455" y="1243"/>
              <a:ext cx="143" cy="202"/>
              <a:chOff x="4455" y="1243"/>
              <a:chExt cx="143" cy="202"/>
            </a:xfrm>
          </p:grpSpPr>
          <p:sp>
            <p:nvSpPr>
              <p:cNvPr id="12735" name="Freeform 1624"/>
              <p:cNvSpPr>
                <a:spLocks/>
              </p:cNvSpPr>
              <p:nvPr/>
            </p:nvSpPr>
            <p:spPr bwMode="auto">
              <a:xfrm>
                <a:off x="4511" y="1243"/>
                <a:ext cx="87" cy="26"/>
              </a:xfrm>
              <a:custGeom>
                <a:avLst/>
                <a:gdLst>
                  <a:gd name="T0" fmla="*/ 0 w 350"/>
                  <a:gd name="T1" fmla="*/ 0 h 106"/>
                  <a:gd name="T2" fmla="*/ 0 w 350"/>
                  <a:gd name="T3" fmla="*/ 0 h 106"/>
                  <a:gd name="T4" fmla="*/ 0 w 350"/>
                  <a:gd name="T5" fmla="*/ 0 h 106"/>
                  <a:gd name="T6" fmla="*/ 0 w 350"/>
                  <a:gd name="T7" fmla="*/ 0 h 106"/>
                  <a:gd name="T8" fmla="*/ 0 w 350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0"/>
                  <a:gd name="T16" fmla="*/ 0 h 106"/>
                  <a:gd name="T17" fmla="*/ 350 w 350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0" h="106">
                    <a:moveTo>
                      <a:pt x="0" y="0"/>
                    </a:moveTo>
                    <a:lnTo>
                      <a:pt x="246" y="0"/>
                    </a:lnTo>
                    <a:lnTo>
                      <a:pt x="350" y="106"/>
                    </a:lnTo>
                    <a:lnTo>
                      <a:pt x="17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3F3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36" name="Freeform 1625"/>
              <p:cNvSpPr>
                <a:spLocks/>
              </p:cNvSpPr>
              <p:nvPr/>
            </p:nvSpPr>
            <p:spPr bwMode="auto">
              <a:xfrm>
                <a:off x="4455" y="1269"/>
                <a:ext cx="143" cy="176"/>
              </a:xfrm>
              <a:custGeom>
                <a:avLst/>
                <a:gdLst>
                  <a:gd name="T0" fmla="*/ 0 w 572"/>
                  <a:gd name="T1" fmla="*/ 0 h 705"/>
                  <a:gd name="T2" fmla="*/ 0 w 572"/>
                  <a:gd name="T3" fmla="*/ 0 h 705"/>
                  <a:gd name="T4" fmla="*/ 0 w 572"/>
                  <a:gd name="T5" fmla="*/ 0 h 705"/>
                  <a:gd name="T6" fmla="*/ 0 w 572"/>
                  <a:gd name="T7" fmla="*/ 0 h 705"/>
                  <a:gd name="T8" fmla="*/ 0 w 572"/>
                  <a:gd name="T9" fmla="*/ 0 h 7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2"/>
                  <a:gd name="T16" fmla="*/ 0 h 705"/>
                  <a:gd name="T17" fmla="*/ 572 w 572"/>
                  <a:gd name="T18" fmla="*/ 705 h 7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2" h="705">
                    <a:moveTo>
                      <a:pt x="250" y="0"/>
                    </a:moveTo>
                    <a:lnTo>
                      <a:pt x="0" y="705"/>
                    </a:lnTo>
                    <a:lnTo>
                      <a:pt x="56" y="705"/>
                    </a:lnTo>
                    <a:lnTo>
                      <a:pt x="572" y="0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F5F5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3098" name="Group 1640"/>
              <p:cNvGrpSpPr>
                <a:grpSpLocks/>
              </p:cNvGrpSpPr>
              <p:nvPr/>
            </p:nvGrpSpPr>
            <p:grpSpPr bwMode="auto">
              <a:xfrm>
                <a:off x="4460" y="1274"/>
                <a:ext cx="126" cy="170"/>
                <a:chOff x="4460" y="1274"/>
                <a:chExt cx="126" cy="170"/>
              </a:xfrm>
            </p:grpSpPr>
            <p:sp>
              <p:nvSpPr>
                <p:cNvPr id="12738" name="Freeform 1626"/>
                <p:cNvSpPr>
                  <a:spLocks/>
                </p:cNvSpPr>
                <p:nvPr/>
              </p:nvSpPr>
              <p:spPr bwMode="auto">
                <a:xfrm>
                  <a:off x="4460" y="1274"/>
                  <a:ext cx="126" cy="170"/>
                </a:xfrm>
                <a:custGeom>
                  <a:avLst/>
                  <a:gdLst>
                    <a:gd name="T0" fmla="*/ 0 w 502"/>
                    <a:gd name="T1" fmla="*/ 0 h 679"/>
                    <a:gd name="T2" fmla="*/ 0 w 502"/>
                    <a:gd name="T3" fmla="*/ 0 h 679"/>
                    <a:gd name="T4" fmla="*/ 0 w 502"/>
                    <a:gd name="T5" fmla="*/ 0 h 679"/>
                    <a:gd name="T6" fmla="*/ 0 w 502"/>
                    <a:gd name="T7" fmla="*/ 0 h 679"/>
                    <a:gd name="T8" fmla="*/ 0 w 502"/>
                    <a:gd name="T9" fmla="*/ 0 h 67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2"/>
                    <a:gd name="T16" fmla="*/ 0 h 679"/>
                    <a:gd name="T17" fmla="*/ 502 w 502"/>
                    <a:gd name="T18" fmla="*/ 679 h 67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2" h="679">
                      <a:moveTo>
                        <a:pt x="267" y="0"/>
                      </a:moveTo>
                      <a:lnTo>
                        <a:pt x="502" y="0"/>
                      </a:lnTo>
                      <a:lnTo>
                        <a:pt x="38" y="679"/>
                      </a:lnTo>
                      <a:lnTo>
                        <a:pt x="0" y="678"/>
                      </a:lnTo>
                      <a:lnTo>
                        <a:pt x="267" y="0"/>
                      </a:lnTo>
                      <a:close/>
                    </a:path>
                  </a:pathLst>
                </a:custGeom>
                <a:solidFill>
                  <a:srgbClr val="FFBF5F"/>
                </a:solidFill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39" name="Line 1627"/>
                <p:cNvSpPr>
                  <a:spLocks noChangeShapeType="1"/>
                </p:cNvSpPr>
                <p:nvPr/>
              </p:nvSpPr>
              <p:spPr bwMode="auto">
                <a:xfrm>
                  <a:off x="4521" y="1284"/>
                  <a:ext cx="65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0" name="Line 1628"/>
                <p:cNvSpPr>
                  <a:spLocks noChangeShapeType="1"/>
                </p:cNvSpPr>
                <p:nvPr/>
              </p:nvSpPr>
              <p:spPr bwMode="auto">
                <a:xfrm>
                  <a:off x="4517" y="1295"/>
                  <a:ext cx="59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1" name="Line 1629"/>
                <p:cNvSpPr>
                  <a:spLocks noChangeShapeType="1"/>
                </p:cNvSpPr>
                <p:nvPr/>
              </p:nvSpPr>
              <p:spPr bwMode="auto">
                <a:xfrm>
                  <a:off x="4512" y="1306"/>
                  <a:ext cx="57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2" name="Line 1630"/>
                <p:cNvSpPr>
                  <a:spLocks noChangeShapeType="1"/>
                </p:cNvSpPr>
                <p:nvPr/>
              </p:nvSpPr>
              <p:spPr bwMode="auto">
                <a:xfrm>
                  <a:off x="4508" y="1318"/>
                  <a:ext cx="52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3" name="Line 1631"/>
                <p:cNvSpPr>
                  <a:spLocks noChangeShapeType="1"/>
                </p:cNvSpPr>
                <p:nvPr/>
              </p:nvSpPr>
              <p:spPr bwMode="auto">
                <a:xfrm>
                  <a:off x="4502" y="1329"/>
                  <a:ext cx="51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4" name="Line 1632"/>
                <p:cNvSpPr>
                  <a:spLocks noChangeShapeType="1"/>
                </p:cNvSpPr>
                <p:nvPr/>
              </p:nvSpPr>
              <p:spPr bwMode="auto">
                <a:xfrm>
                  <a:off x="4497" y="1341"/>
                  <a:ext cx="47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5" name="Line 1633"/>
                <p:cNvSpPr>
                  <a:spLocks noChangeShapeType="1"/>
                </p:cNvSpPr>
                <p:nvPr/>
              </p:nvSpPr>
              <p:spPr bwMode="auto">
                <a:xfrm flipV="1">
                  <a:off x="4495" y="1352"/>
                  <a:ext cx="41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6" name="Line 1634"/>
                <p:cNvSpPr>
                  <a:spLocks noChangeShapeType="1"/>
                </p:cNvSpPr>
                <p:nvPr/>
              </p:nvSpPr>
              <p:spPr bwMode="auto">
                <a:xfrm>
                  <a:off x="4492" y="1363"/>
                  <a:ext cx="37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7" name="Line 1635"/>
                <p:cNvSpPr>
                  <a:spLocks noChangeShapeType="1"/>
                </p:cNvSpPr>
                <p:nvPr/>
              </p:nvSpPr>
              <p:spPr bwMode="auto">
                <a:xfrm>
                  <a:off x="4488" y="1375"/>
                  <a:ext cx="32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8" name="Line 1636"/>
                <p:cNvSpPr>
                  <a:spLocks noChangeShapeType="1"/>
                </p:cNvSpPr>
                <p:nvPr/>
              </p:nvSpPr>
              <p:spPr bwMode="auto">
                <a:xfrm>
                  <a:off x="4483" y="1387"/>
                  <a:ext cx="28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9" name="Line 1637"/>
                <p:cNvSpPr>
                  <a:spLocks noChangeShapeType="1"/>
                </p:cNvSpPr>
                <p:nvPr/>
              </p:nvSpPr>
              <p:spPr bwMode="auto">
                <a:xfrm flipV="1">
                  <a:off x="4477" y="1398"/>
                  <a:ext cx="25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0" name="Line 1638"/>
                <p:cNvSpPr>
                  <a:spLocks noChangeShapeType="1"/>
                </p:cNvSpPr>
                <p:nvPr/>
              </p:nvSpPr>
              <p:spPr bwMode="auto">
                <a:xfrm>
                  <a:off x="4473" y="1411"/>
                  <a:ext cx="20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1" name="Line 1639"/>
                <p:cNvSpPr>
                  <a:spLocks noChangeShapeType="1"/>
                </p:cNvSpPr>
                <p:nvPr/>
              </p:nvSpPr>
              <p:spPr bwMode="auto">
                <a:xfrm>
                  <a:off x="4469" y="1423"/>
                  <a:ext cx="16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3100" name="Group 1654"/>
            <p:cNvGrpSpPr>
              <a:grpSpLocks/>
            </p:cNvGrpSpPr>
            <p:nvPr/>
          </p:nvGrpSpPr>
          <p:grpSpPr bwMode="auto">
            <a:xfrm>
              <a:off x="4410" y="1054"/>
              <a:ext cx="120" cy="387"/>
              <a:chOff x="4410" y="1054"/>
              <a:chExt cx="120" cy="387"/>
            </a:xfrm>
          </p:grpSpPr>
          <p:sp>
            <p:nvSpPr>
              <p:cNvPr id="12723" name="Freeform 1642"/>
              <p:cNvSpPr>
                <a:spLocks/>
              </p:cNvSpPr>
              <p:nvPr/>
            </p:nvSpPr>
            <p:spPr bwMode="auto">
              <a:xfrm>
                <a:off x="4509" y="1133"/>
                <a:ext cx="18" cy="24"/>
              </a:xfrm>
              <a:custGeom>
                <a:avLst/>
                <a:gdLst>
                  <a:gd name="T0" fmla="*/ 0 w 73"/>
                  <a:gd name="T1" fmla="*/ 0 h 96"/>
                  <a:gd name="T2" fmla="*/ 0 w 73"/>
                  <a:gd name="T3" fmla="*/ 0 h 96"/>
                  <a:gd name="T4" fmla="*/ 0 w 73"/>
                  <a:gd name="T5" fmla="*/ 0 h 96"/>
                  <a:gd name="T6" fmla="*/ 0 w 73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3"/>
                  <a:gd name="T13" fmla="*/ 0 h 96"/>
                  <a:gd name="T14" fmla="*/ 73 w 73"/>
                  <a:gd name="T15" fmla="*/ 96 h 9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3" h="96">
                    <a:moveTo>
                      <a:pt x="0" y="93"/>
                    </a:moveTo>
                    <a:lnTo>
                      <a:pt x="73" y="96"/>
                    </a:lnTo>
                    <a:lnTo>
                      <a:pt x="20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171717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24" name="Freeform 1643"/>
              <p:cNvSpPr>
                <a:spLocks/>
              </p:cNvSpPr>
              <p:nvPr/>
            </p:nvSpPr>
            <p:spPr bwMode="auto">
              <a:xfrm>
                <a:off x="4508" y="1211"/>
                <a:ext cx="13" cy="17"/>
              </a:xfrm>
              <a:custGeom>
                <a:avLst/>
                <a:gdLst>
                  <a:gd name="T0" fmla="*/ 0 w 55"/>
                  <a:gd name="T1" fmla="*/ 0 h 65"/>
                  <a:gd name="T2" fmla="*/ 0 w 55"/>
                  <a:gd name="T3" fmla="*/ 0 h 65"/>
                  <a:gd name="T4" fmla="*/ 0 w 55"/>
                  <a:gd name="T5" fmla="*/ 0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5"/>
                  <a:gd name="T13" fmla="*/ 0 h 65"/>
                  <a:gd name="T14" fmla="*/ 55 w 55"/>
                  <a:gd name="T15" fmla="*/ 65 h 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5" h="65">
                    <a:moveTo>
                      <a:pt x="0" y="65"/>
                    </a:moveTo>
                    <a:lnTo>
                      <a:pt x="55" y="65"/>
                    </a:lnTo>
                    <a:lnTo>
                      <a:pt x="21" y="0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2F2F2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24" name="Group 1653"/>
              <p:cNvGrpSpPr>
                <a:grpSpLocks/>
              </p:cNvGrpSpPr>
              <p:nvPr/>
            </p:nvGrpSpPr>
            <p:grpSpPr bwMode="auto">
              <a:xfrm>
                <a:off x="4410" y="1054"/>
                <a:ext cx="120" cy="387"/>
                <a:chOff x="4410" y="1054"/>
                <a:chExt cx="120" cy="387"/>
              </a:xfrm>
            </p:grpSpPr>
            <p:grpSp>
              <p:nvGrpSpPr>
                <p:cNvPr id="15425" name="Group 1646"/>
                <p:cNvGrpSpPr>
                  <a:grpSpLocks/>
                </p:cNvGrpSpPr>
                <p:nvPr/>
              </p:nvGrpSpPr>
              <p:grpSpPr bwMode="auto">
                <a:xfrm>
                  <a:off x="4410" y="1054"/>
                  <a:ext cx="120" cy="382"/>
                  <a:chOff x="4410" y="1054"/>
                  <a:chExt cx="120" cy="382"/>
                </a:xfrm>
              </p:grpSpPr>
              <p:sp>
                <p:nvSpPr>
                  <p:cNvPr id="12733" name="Freeform 1644"/>
                  <p:cNvSpPr>
                    <a:spLocks/>
                  </p:cNvSpPr>
                  <p:nvPr/>
                </p:nvSpPr>
                <p:spPr bwMode="auto">
                  <a:xfrm>
                    <a:off x="4418" y="1074"/>
                    <a:ext cx="111" cy="361"/>
                  </a:xfrm>
                  <a:custGeom>
                    <a:avLst/>
                    <a:gdLst>
                      <a:gd name="T0" fmla="*/ 0 w 443"/>
                      <a:gd name="T1" fmla="*/ 0 h 1441"/>
                      <a:gd name="T2" fmla="*/ 0 w 443"/>
                      <a:gd name="T3" fmla="*/ 0 h 1441"/>
                      <a:gd name="T4" fmla="*/ 0 w 443"/>
                      <a:gd name="T5" fmla="*/ 0 h 1441"/>
                      <a:gd name="T6" fmla="*/ 0 w 443"/>
                      <a:gd name="T7" fmla="*/ 0 h 1441"/>
                      <a:gd name="T8" fmla="*/ 0 w 443"/>
                      <a:gd name="T9" fmla="*/ 0 h 1441"/>
                      <a:gd name="T10" fmla="*/ 0 w 443"/>
                      <a:gd name="T11" fmla="*/ 0 h 1441"/>
                      <a:gd name="T12" fmla="*/ 0 w 443"/>
                      <a:gd name="T13" fmla="*/ 0 h 1441"/>
                      <a:gd name="T14" fmla="*/ 0 w 443"/>
                      <a:gd name="T15" fmla="*/ 0 h 1441"/>
                      <a:gd name="T16" fmla="*/ 0 w 443"/>
                      <a:gd name="T17" fmla="*/ 0 h 144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443"/>
                      <a:gd name="T28" fmla="*/ 0 h 1441"/>
                      <a:gd name="T29" fmla="*/ 443 w 443"/>
                      <a:gd name="T30" fmla="*/ 1441 h 144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443" h="1441">
                        <a:moveTo>
                          <a:pt x="443" y="0"/>
                        </a:moveTo>
                        <a:lnTo>
                          <a:pt x="113" y="0"/>
                        </a:lnTo>
                        <a:lnTo>
                          <a:pt x="0" y="1441"/>
                        </a:lnTo>
                        <a:lnTo>
                          <a:pt x="193" y="1435"/>
                        </a:lnTo>
                        <a:lnTo>
                          <a:pt x="416" y="612"/>
                        </a:lnTo>
                        <a:lnTo>
                          <a:pt x="378" y="612"/>
                        </a:lnTo>
                        <a:lnTo>
                          <a:pt x="439" y="328"/>
                        </a:lnTo>
                        <a:lnTo>
                          <a:pt x="383" y="328"/>
                        </a:lnTo>
                        <a:lnTo>
                          <a:pt x="443" y="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4" name="Freeform 1645"/>
                  <p:cNvSpPr>
                    <a:spLocks/>
                  </p:cNvSpPr>
                  <p:nvPr/>
                </p:nvSpPr>
                <p:spPr bwMode="auto">
                  <a:xfrm>
                    <a:off x="4410" y="1054"/>
                    <a:ext cx="120" cy="382"/>
                  </a:xfrm>
                  <a:custGeom>
                    <a:avLst/>
                    <a:gdLst>
                      <a:gd name="T0" fmla="*/ 0 w 480"/>
                      <a:gd name="T1" fmla="*/ 0 h 1527"/>
                      <a:gd name="T2" fmla="*/ 0 w 480"/>
                      <a:gd name="T3" fmla="*/ 0 h 1527"/>
                      <a:gd name="T4" fmla="*/ 0 w 480"/>
                      <a:gd name="T5" fmla="*/ 0 h 1527"/>
                      <a:gd name="T6" fmla="*/ 0 w 480"/>
                      <a:gd name="T7" fmla="*/ 0 h 1527"/>
                      <a:gd name="T8" fmla="*/ 0 w 480"/>
                      <a:gd name="T9" fmla="*/ 0 h 1527"/>
                      <a:gd name="T10" fmla="*/ 0 w 480"/>
                      <a:gd name="T11" fmla="*/ 0 h 1527"/>
                      <a:gd name="T12" fmla="*/ 0 w 480"/>
                      <a:gd name="T13" fmla="*/ 0 h 1527"/>
                      <a:gd name="T14" fmla="*/ 0 w 480"/>
                      <a:gd name="T15" fmla="*/ 0 h 15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480"/>
                      <a:gd name="T25" fmla="*/ 0 h 1527"/>
                      <a:gd name="T26" fmla="*/ 480 w 480"/>
                      <a:gd name="T27" fmla="*/ 1527 h 15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480" h="1527">
                        <a:moveTo>
                          <a:pt x="100" y="3"/>
                        </a:moveTo>
                        <a:lnTo>
                          <a:pt x="0" y="1527"/>
                        </a:lnTo>
                        <a:lnTo>
                          <a:pt x="40" y="1527"/>
                        </a:lnTo>
                        <a:lnTo>
                          <a:pt x="145" y="81"/>
                        </a:lnTo>
                        <a:lnTo>
                          <a:pt x="480" y="77"/>
                        </a:lnTo>
                        <a:lnTo>
                          <a:pt x="376" y="0"/>
                        </a:lnTo>
                        <a:lnTo>
                          <a:pt x="100" y="0"/>
                        </a:lnTo>
                        <a:lnTo>
                          <a:pt x="100" y="3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426" name="Group 1652"/>
                <p:cNvGrpSpPr>
                  <a:grpSpLocks/>
                </p:cNvGrpSpPr>
                <p:nvPr/>
              </p:nvGrpSpPr>
              <p:grpSpPr bwMode="auto">
                <a:xfrm>
                  <a:off x="4430" y="1068"/>
                  <a:ext cx="84" cy="373"/>
                  <a:chOff x="4430" y="1068"/>
                  <a:chExt cx="84" cy="373"/>
                </a:xfrm>
              </p:grpSpPr>
              <p:sp>
                <p:nvSpPr>
                  <p:cNvPr id="12728" name="Line 16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30" y="1068"/>
                    <a:ext cx="29" cy="368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29" name="Line 16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42" y="1071"/>
                    <a:ext cx="34" cy="363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0" name="Line 16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49" y="1068"/>
                    <a:ext cx="46" cy="368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1" name="Line 16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56" y="1071"/>
                    <a:ext cx="56" cy="370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2" name="Line 16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63" y="1154"/>
                    <a:ext cx="51" cy="287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</p:grpSp>
        <p:grpSp>
          <p:nvGrpSpPr>
            <p:cNvPr id="15427" name="Group 1665"/>
            <p:cNvGrpSpPr>
              <a:grpSpLocks/>
            </p:cNvGrpSpPr>
            <p:nvPr/>
          </p:nvGrpSpPr>
          <p:grpSpPr bwMode="auto">
            <a:xfrm>
              <a:off x="4320" y="872"/>
              <a:ext cx="141" cy="568"/>
              <a:chOff x="4320" y="872"/>
              <a:chExt cx="141" cy="568"/>
            </a:xfrm>
          </p:grpSpPr>
          <p:grpSp>
            <p:nvGrpSpPr>
              <p:cNvPr id="15428" name="Group 1659"/>
              <p:cNvGrpSpPr>
                <a:grpSpLocks/>
              </p:cNvGrpSpPr>
              <p:nvPr/>
            </p:nvGrpSpPr>
            <p:grpSpPr bwMode="auto">
              <a:xfrm>
                <a:off x="4324" y="977"/>
                <a:ext cx="134" cy="463"/>
                <a:chOff x="4324" y="977"/>
                <a:chExt cx="134" cy="463"/>
              </a:xfrm>
            </p:grpSpPr>
            <p:sp>
              <p:nvSpPr>
                <p:cNvPr id="12719" name="Freeform 1655"/>
                <p:cNvSpPr>
                  <a:spLocks/>
                </p:cNvSpPr>
                <p:nvPr/>
              </p:nvSpPr>
              <p:spPr bwMode="auto">
                <a:xfrm>
                  <a:off x="4324" y="979"/>
                  <a:ext cx="134" cy="461"/>
                </a:xfrm>
                <a:custGeom>
                  <a:avLst/>
                  <a:gdLst>
                    <a:gd name="T0" fmla="*/ 0 w 537"/>
                    <a:gd name="T1" fmla="*/ 0 h 1844"/>
                    <a:gd name="T2" fmla="*/ 0 w 537"/>
                    <a:gd name="T3" fmla="*/ 0 h 1844"/>
                    <a:gd name="T4" fmla="*/ 0 w 537"/>
                    <a:gd name="T5" fmla="*/ 0 h 1844"/>
                    <a:gd name="T6" fmla="*/ 0 w 537"/>
                    <a:gd name="T7" fmla="*/ 0 h 1844"/>
                    <a:gd name="T8" fmla="*/ 0 w 537"/>
                    <a:gd name="T9" fmla="*/ 0 h 18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"/>
                    <a:gd name="T16" fmla="*/ 0 h 1844"/>
                    <a:gd name="T17" fmla="*/ 537 w 537"/>
                    <a:gd name="T18" fmla="*/ 1844 h 18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" h="1844">
                      <a:moveTo>
                        <a:pt x="0" y="0"/>
                      </a:moveTo>
                      <a:lnTo>
                        <a:pt x="255" y="1844"/>
                      </a:lnTo>
                      <a:lnTo>
                        <a:pt x="355" y="1844"/>
                      </a:lnTo>
                      <a:lnTo>
                        <a:pt x="53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DFF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20" name="Freeform 1656"/>
                <p:cNvSpPr>
                  <a:spLocks/>
                </p:cNvSpPr>
                <p:nvPr/>
              </p:nvSpPr>
              <p:spPr bwMode="auto">
                <a:xfrm>
                  <a:off x="4335" y="977"/>
                  <a:ext cx="114" cy="461"/>
                </a:xfrm>
                <a:custGeom>
                  <a:avLst/>
                  <a:gdLst>
                    <a:gd name="T0" fmla="*/ 0 w 453"/>
                    <a:gd name="T1" fmla="*/ 0 h 1844"/>
                    <a:gd name="T2" fmla="*/ 0 w 453"/>
                    <a:gd name="T3" fmla="*/ 0 h 1844"/>
                    <a:gd name="T4" fmla="*/ 0 w 453"/>
                    <a:gd name="T5" fmla="*/ 0 h 1844"/>
                    <a:gd name="T6" fmla="*/ 0 w 453"/>
                    <a:gd name="T7" fmla="*/ 0 h 1844"/>
                    <a:gd name="T8" fmla="*/ 0 w 453"/>
                    <a:gd name="T9" fmla="*/ 0 h 1844"/>
                    <a:gd name="T10" fmla="*/ 0 w 453"/>
                    <a:gd name="T11" fmla="*/ 0 h 18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53"/>
                    <a:gd name="T19" fmla="*/ 0 h 1844"/>
                    <a:gd name="T20" fmla="*/ 453 w 453"/>
                    <a:gd name="T21" fmla="*/ 1844 h 18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53" h="1844">
                      <a:moveTo>
                        <a:pt x="6" y="0"/>
                      </a:moveTo>
                      <a:lnTo>
                        <a:pt x="236" y="1844"/>
                      </a:lnTo>
                      <a:lnTo>
                        <a:pt x="272" y="1844"/>
                      </a:lnTo>
                      <a:lnTo>
                        <a:pt x="453" y="0"/>
                      </a:lnTo>
                      <a:lnTo>
                        <a:pt x="0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9FB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21" name="Freeform 1657"/>
                <p:cNvSpPr>
                  <a:spLocks/>
                </p:cNvSpPr>
                <p:nvPr/>
              </p:nvSpPr>
              <p:spPr bwMode="auto">
                <a:xfrm>
                  <a:off x="4350" y="979"/>
                  <a:ext cx="85" cy="459"/>
                </a:xfrm>
                <a:custGeom>
                  <a:avLst/>
                  <a:gdLst>
                    <a:gd name="T0" fmla="*/ 0 w 340"/>
                    <a:gd name="T1" fmla="*/ 0 h 1836"/>
                    <a:gd name="T2" fmla="*/ 0 w 340"/>
                    <a:gd name="T3" fmla="*/ 0 h 1836"/>
                    <a:gd name="T4" fmla="*/ 0 w 340"/>
                    <a:gd name="T5" fmla="*/ 0 h 1836"/>
                    <a:gd name="T6" fmla="*/ 0 w 340"/>
                    <a:gd name="T7" fmla="*/ 0 h 1836"/>
                    <a:gd name="T8" fmla="*/ 0 w 340"/>
                    <a:gd name="T9" fmla="*/ 0 h 1836"/>
                    <a:gd name="T10" fmla="*/ 0 w 340"/>
                    <a:gd name="T11" fmla="*/ 0 h 183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0"/>
                    <a:gd name="T19" fmla="*/ 0 h 1836"/>
                    <a:gd name="T20" fmla="*/ 340 w 340"/>
                    <a:gd name="T21" fmla="*/ 1836 h 18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0" h="1836">
                      <a:moveTo>
                        <a:pt x="0" y="0"/>
                      </a:moveTo>
                      <a:lnTo>
                        <a:pt x="198" y="1836"/>
                      </a:lnTo>
                      <a:lnTo>
                        <a:pt x="216" y="1836"/>
                      </a:lnTo>
                      <a:lnTo>
                        <a:pt x="340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F9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22" name="Freeform 1658"/>
                <p:cNvSpPr>
                  <a:spLocks/>
                </p:cNvSpPr>
                <p:nvPr/>
              </p:nvSpPr>
              <p:spPr bwMode="auto">
                <a:xfrm>
                  <a:off x="4360" y="980"/>
                  <a:ext cx="58" cy="457"/>
                </a:xfrm>
                <a:custGeom>
                  <a:avLst/>
                  <a:gdLst>
                    <a:gd name="T0" fmla="*/ 0 w 231"/>
                    <a:gd name="T1" fmla="*/ 0 h 1829"/>
                    <a:gd name="T2" fmla="*/ 0 w 231"/>
                    <a:gd name="T3" fmla="*/ 0 h 1829"/>
                    <a:gd name="T4" fmla="*/ 0 w 231"/>
                    <a:gd name="T5" fmla="*/ 0 h 1829"/>
                    <a:gd name="T6" fmla="*/ 0 w 231"/>
                    <a:gd name="T7" fmla="*/ 0 h 1829"/>
                    <a:gd name="T8" fmla="*/ 0 w 231"/>
                    <a:gd name="T9" fmla="*/ 0 h 1829"/>
                    <a:gd name="T10" fmla="*/ 0 w 231"/>
                    <a:gd name="T11" fmla="*/ 0 h 18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31"/>
                    <a:gd name="T19" fmla="*/ 0 h 1829"/>
                    <a:gd name="T20" fmla="*/ 231 w 231"/>
                    <a:gd name="T21" fmla="*/ 1829 h 18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31" h="1829">
                      <a:moveTo>
                        <a:pt x="17" y="0"/>
                      </a:moveTo>
                      <a:lnTo>
                        <a:pt x="152" y="1829"/>
                      </a:lnTo>
                      <a:lnTo>
                        <a:pt x="158" y="1827"/>
                      </a:lnTo>
                      <a:lnTo>
                        <a:pt x="231" y="3"/>
                      </a:lnTo>
                      <a:lnTo>
                        <a:pt x="0" y="3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5F7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grpSp>
            <p:nvGrpSpPr>
              <p:cNvPr id="15429" name="Group 1663"/>
              <p:cNvGrpSpPr>
                <a:grpSpLocks/>
              </p:cNvGrpSpPr>
              <p:nvPr/>
            </p:nvGrpSpPr>
            <p:grpSpPr bwMode="auto">
              <a:xfrm>
                <a:off x="4320" y="918"/>
                <a:ext cx="141" cy="82"/>
                <a:chOff x="4320" y="918"/>
                <a:chExt cx="141" cy="82"/>
              </a:xfrm>
            </p:grpSpPr>
            <p:sp>
              <p:nvSpPr>
                <p:cNvPr id="12716" name="Oval 1660"/>
                <p:cNvSpPr>
                  <a:spLocks noChangeArrowheads="1"/>
                </p:cNvSpPr>
                <p:nvPr/>
              </p:nvSpPr>
              <p:spPr bwMode="auto">
                <a:xfrm>
                  <a:off x="4322" y="947"/>
                  <a:ext cx="139" cy="53"/>
                </a:xfrm>
                <a:prstGeom prst="ellipse">
                  <a:avLst/>
                </a:prstGeom>
                <a:solidFill>
                  <a:srgbClr val="808080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7" name="Oval 1661"/>
                <p:cNvSpPr>
                  <a:spLocks noChangeArrowheads="1"/>
                </p:cNvSpPr>
                <p:nvPr/>
              </p:nvSpPr>
              <p:spPr bwMode="auto">
                <a:xfrm>
                  <a:off x="4321" y="933"/>
                  <a:ext cx="139" cy="53"/>
                </a:xfrm>
                <a:prstGeom prst="ellipse">
                  <a:avLst/>
                </a:prstGeom>
                <a:solidFill>
                  <a:srgbClr val="9F9F9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8" name="Oval 1662"/>
                <p:cNvSpPr>
                  <a:spLocks noChangeArrowheads="1"/>
                </p:cNvSpPr>
                <p:nvPr/>
              </p:nvSpPr>
              <p:spPr bwMode="auto">
                <a:xfrm>
                  <a:off x="4320" y="918"/>
                  <a:ext cx="139" cy="52"/>
                </a:xfrm>
                <a:prstGeom prst="ellipse">
                  <a:avLst/>
                </a:prstGeom>
                <a:solidFill>
                  <a:srgbClr val="C0C0C0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2715" name="Line 1664"/>
              <p:cNvSpPr>
                <a:spLocks noChangeShapeType="1"/>
              </p:cNvSpPr>
              <p:nvPr/>
            </p:nvSpPr>
            <p:spPr bwMode="auto">
              <a:xfrm flipH="1" flipV="1">
                <a:off x="4391" y="872"/>
                <a:ext cx="1" cy="71"/>
              </a:xfrm>
              <a:prstGeom prst="line">
                <a:avLst/>
              </a:prstGeom>
              <a:noFill/>
              <a:ln w="3175">
                <a:solidFill>
                  <a:srgbClr val="3F3F3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5430" name="Group 1681"/>
            <p:cNvGrpSpPr>
              <a:grpSpLocks/>
            </p:cNvGrpSpPr>
            <p:nvPr/>
          </p:nvGrpSpPr>
          <p:grpSpPr bwMode="auto">
            <a:xfrm>
              <a:off x="4191" y="1234"/>
              <a:ext cx="172" cy="204"/>
              <a:chOff x="4191" y="1234"/>
              <a:chExt cx="172" cy="204"/>
            </a:xfrm>
          </p:grpSpPr>
          <p:sp>
            <p:nvSpPr>
              <p:cNvPr id="12698" name="Freeform 1666"/>
              <p:cNvSpPr>
                <a:spLocks/>
              </p:cNvSpPr>
              <p:nvPr/>
            </p:nvSpPr>
            <p:spPr bwMode="auto">
              <a:xfrm>
                <a:off x="4191" y="1234"/>
                <a:ext cx="156" cy="45"/>
              </a:xfrm>
              <a:custGeom>
                <a:avLst/>
                <a:gdLst>
                  <a:gd name="T0" fmla="*/ 0 w 625"/>
                  <a:gd name="T1" fmla="*/ 0 h 181"/>
                  <a:gd name="T2" fmla="*/ 0 w 625"/>
                  <a:gd name="T3" fmla="*/ 0 h 181"/>
                  <a:gd name="T4" fmla="*/ 0 w 625"/>
                  <a:gd name="T5" fmla="*/ 0 h 181"/>
                  <a:gd name="T6" fmla="*/ 0 w 625"/>
                  <a:gd name="T7" fmla="*/ 0 h 181"/>
                  <a:gd name="T8" fmla="*/ 0 w 625"/>
                  <a:gd name="T9" fmla="*/ 0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5"/>
                  <a:gd name="T16" fmla="*/ 0 h 181"/>
                  <a:gd name="T17" fmla="*/ 625 w 625"/>
                  <a:gd name="T18" fmla="*/ 181 h 1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5" h="181">
                    <a:moveTo>
                      <a:pt x="229" y="0"/>
                    </a:moveTo>
                    <a:lnTo>
                      <a:pt x="0" y="181"/>
                    </a:lnTo>
                    <a:lnTo>
                      <a:pt x="482" y="178"/>
                    </a:lnTo>
                    <a:lnTo>
                      <a:pt x="625" y="0"/>
                    </a:lnTo>
                    <a:lnTo>
                      <a:pt x="229" y="0"/>
                    </a:lnTo>
                    <a:close/>
                  </a:path>
                </a:pathLst>
              </a:custGeom>
              <a:solidFill>
                <a:srgbClr val="5F5F5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99" name="Freeform 1667"/>
              <p:cNvSpPr>
                <a:spLocks/>
              </p:cNvSpPr>
              <p:nvPr/>
            </p:nvSpPr>
            <p:spPr bwMode="auto">
              <a:xfrm>
                <a:off x="4192" y="1279"/>
                <a:ext cx="171" cy="159"/>
              </a:xfrm>
              <a:custGeom>
                <a:avLst/>
                <a:gdLst>
                  <a:gd name="T0" fmla="*/ 0 w 686"/>
                  <a:gd name="T1" fmla="*/ 0 h 635"/>
                  <a:gd name="T2" fmla="*/ 0 w 686"/>
                  <a:gd name="T3" fmla="*/ 0 h 635"/>
                  <a:gd name="T4" fmla="*/ 0 w 686"/>
                  <a:gd name="T5" fmla="*/ 0 h 635"/>
                  <a:gd name="T6" fmla="*/ 0 w 686"/>
                  <a:gd name="T7" fmla="*/ 0 h 635"/>
                  <a:gd name="T8" fmla="*/ 0 w 686"/>
                  <a:gd name="T9" fmla="*/ 0 h 6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6"/>
                  <a:gd name="T16" fmla="*/ 0 h 635"/>
                  <a:gd name="T17" fmla="*/ 686 w 686"/>
                  <a:gd name="T18" fmla="*/ 635 h 6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6" h="635">
                    <a:moveTo>
                      <a:pt x="0" y="0"/>
                    </a:moveTo>
                    <a:lnTo>
                      <a:pt x="618" y="635"/>
                    </a:lnTo>
                    <a:lnTo>
                      <a:pt x="686" y="629"/>
                    </a:lnTo>
                    <a:lnTo>
                      <a:pt x="47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00" name="Freeform 1668"/>
              <p:cNvSpPr>
                <a:spLocks/>
              </p:cNvSpPr>
              <p:nvPr/>
            </p:nvSpPr>
            <p:spPr bwMode="auto">
              <a:xfrm>
                <a:off x="4206" y="1286"/>
                <a:ext cx="150" cy="149"/>
              </a:xfrm>
              <a:custGeom>
                <a:avLst/>
                <a:gdLst>
                  <a:gd name="T0" fmla="*/ 0 w 596"/>
                  <a:gd name="T1" fmla="*/ 0 h 595"/>
                  <a:gd name="T2" fmla="*/ 0 w 596"/>
                  <a:gd name="T3" fmla="*/ 0 h 595"/>
                  <a:gd name="T4" fmla="*/ 0 w 596"/>
                  <a:gd name="T5" fmla="*/ 0 h 595"/>
                  <a:gd name="T6" fmla="*/ 0 w 596"/>
                  <a:gd name="T7" fmla="*/ 0 h 595"/>
                  <a:gd name="T8" fmla="*/ 0 w 596"/>
                  <a:gd name="T9" fmla="*/ 0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6"/>
                  <a:gd name="T16" fmla="*/ 0 h 595"/>
                  <a:gd name="T17" fmla="*/ 596 w 596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6" h="595">
                    <a:moveTo>
                      <a:pt x="374" y="0"/>
                    </a:moveTo>
                    <a:lnTo>
                      <a:pt x="0" y="0"/>
                    </a:lnTo>
                    <a:lnTo>
                      <a:pt x="567" y="595"/>
                    </a:lnTo>
                    <a:lnTo>
                      <a:pt x="596" y="594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31" name="Group 1680"/>
              <p:cNvGrpSpPr>
                <a:grpSpLocks/>
              </p:cNvGrpSpPr>
              <p:nvPr/>
            </p:nvGrpSpPr>
            <p:grpSpPr bwMode="auto">
              <a:xfrm>
                <a:off x="4218" y="1292"/>
                <a:ext cx="143" cy="143"/>
                <a:chOff x="4218" y="1292"/>
                <a:chExt cx="143" cy="143"/>
              </a:xfrm>
            </p:grpSpPr>
            <p:sp>
              <p:nvSpPr>
                <p:cNvPr id="12702" name="Line 1669"/>
                <p:cNvSpPr>
                  <a:spLocks noChangeShapeType="1"/>
                </p:cNvSpPr>
                <p:nvPr/>
              </p:nvSpPr>
              <p:spPr bwMode="auto">
                <a:xfrm>
                  <a:off x="4218" y="1292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3" name="Line 1670"/>
                <p:cNvSpPr>
                  <a:spLocks noChangeShapeType="1"/>
                </p:cNvSpPr>
                <p:nvPr/>
              </p:nvSpPr>
              <p:spPr bwMode="auto">
                <a:xfrm>
                  <a:off x="4228" y="1305"/>
                  <a:ext cx="76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4" name="Line 1671"/>
                <p:cNvSpPr>
                  <a:spLocks noChangeShapeType="1"/>
                </p:cNvSpPr>
                <p:nvPr/>
              </p:nvSpPr>
              <p:spPr bwMode="auto">
                <a:xfrm>
                  <a:off x="4245" y="1321"/>
                  <a:ext cx="67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5" name="Line 1672"/>
                <p:cNvSpPr>
                  <a:spLocks noChangeShapeType="1"/>
                </p:cNvSpPr>
                <p:nvPr/>
              </p:nvSpPr>
              <p:spPr bwMode="auto">
                <a:xfrm>
                  <a:off x="4257" y="1336"/>
                  <a:ext cx="62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6" name="Line 1673"/>
                <p:cNvSpPr>
                  <a:spLocks noChangeShapeType="1"/>
                </p:cNvSpPr>
                <p:nvPr/>
              </p:nvSpPr>
              <p:spPr bwMode="auto">
                <a:xfrm>
                  <a:off x="4271" y="1353"/>
                  <a:ext cx="58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7" name="Line 1674"/>
                <p:cNvSpPr>
                  <a:spLocks noChangeShapeType="1"/>
                </p:cNvSpPr>
                <p:nvPr/>
              </p:nvSpPr>
              <p:spPr bwMode="auto">
                <a:xfrm>
                  <a:off x="4288" y="1368"/>
                  <a:ext cx="45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8" name="Line 1675"/>
                <p:cNvSpPr>
                  <a:spLocks noChangeShapeType="1"/>
                </p:cNvSpPr>
                <p:nvPr/>
              </p:nvSpPr>
              <p:spPr bwMode="auto">
                <a:xfrm>
                  <a:off x="4298" y="1384"/>
                  <a:ext cx="45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9" name="Line 1676"/>
                <p:cNvSpPr>
                  <a:spLocks noChangeShapeType="1"/>
                </p:cNvSpPr>
                <p:nvPr/>
              </p:nvSpPr>
              <p:spPr bwMode="auto">
                <a:xfrm>
                  <a:off x="4316" y="1400"/>
                  <a:ext cx="34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0" name="Line 1677"/>
                <p:cNvSpPr>
                  <a:spLocks noChangeShapeType="1"/>
                </p:cNvSpPr>
                <p:nvPr/>
              </p:nvSpPr>
              <p:spPr bwMode="auto">
                <a:xfrm>
                  <a:off x="4321" y="1410"/>
                  <a:ext cx="33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1" name="Line 1678"/>
                <p:cNvSpPr>
                  <a:spLocks noChangeShapeType="1"/>
                </p:cNvSpPr>
                <p:nvPr/>
              </p:nvSpPr>
              <p:spPr bwMode="auto">
                <a:xfrm>
                  <a:off x="4334" y="1422"/>
                  <a:ext cx="21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2" name="Line 1679"/>
                <p:cNvSpPr>
                  <a:spLocks noChangeShapeType="1"/>
                </p:cNvSpPr>
                <p:nvPr/>
              </p:nvSpPr>
              <p:spPr bwMode="auto">
                <a:xfrm>
                  <a:off x="4344" y="1434"/>
                  <a:ext cx="17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5432" name="Group 1702"/>
            <p:cNvGrpSpPr>
              <a:grpSpLocks/>
            </p:cNvGrpSpPr>
            <p:nvPr/>
          </p:nvGrpSpPr>
          <p:grpSpPr bwMode="auto">
            <a:xfrm>
              <a:off x="4245" y="1192"/>
              <a:ext cx="134" cy="247"/>
              <a:chOff x="4245" y="1192"/>
              <a:chExt cx="134" cy="247"/>
            </a:xfrm>
          </p:grpSpPr>
          <p:sp>
            <p:nvSpPr>
              <p:cNvPr id="12678" name="Freeform 1682"/>
              <p:cNvSpPr>
                <a:spLocks/>
              </p:cNvSpPr>
              <p:nvPr/>
            </p:nvSpPr>
            <p:spPr bwMode="auto">
              <a:xfrm>
                <a:off x="4352" y="1192"/>
                <a:ext cx="27" cy="247"/>
              </a:xfrm>
              <a:custGeom>
                <a:avLst/>
                <a:gdLst>
                  <a:gd name="T0" fmla="*/ 0 w 106"/>
                  <a:gd name="T1" fmla="*/ 0 h 989"/>
                  <a:gd name="T2" fmla="*/ 0 w 106"/>
                  <a:gd name="T3" fmla="*/ 0 h 989"/>
                  <a:gd name="T4" fmla="*/ 0 w 106"/>
                  <a:gd name="T5" fmla="*/ 0 h 989"/>
                  <a:gd name="T6" fmla="*/ 0 w 106"/>
                  <a:gd name="T7" fmla="*/ 0 h 989"/>
                  <a:gd name="T8" fmla="*/ 0 w 106"/>
                  <a:gd name="T9" fmla="*/ 0 h 9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"/>
                  <a:gd name="T16" fmla="*/ 0 h 989"/>
                  <a:gd name="T17" fmla="*/ 106 w 106"/>
                  <a:gd name="T18" fmla="*/ 989 h 9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" h="989">
                    <a:moveTo>
                      <a:pt x="12" y="0"/>
                    </a:moveTo>
                    <a:lnTo>
                      <a:pt x="0" y="107"/>
                    </a:lnTo>
                    <a:lnTo>
                      <a:pt x="106" y="989"/>
                    </a:lnTo>
                    <a:lnTo>
                      <a:pt x="106" y="94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9" name="Freeform 1683"/>
              <p:cNvSpPr>
                <a:spLocks/>
              </p:cNvSpPr>
              <p:nvPr/>
            </p:nvSpPr>
            <p:spPr bwMode="auto">
              <a:xfrm>
                <a:off x="4245" y="1217"/>
                <a:ext cx="134" cy="222"/>
              </a:xfrm>
              <a:custGeom>
                <a:avLst/>
                <a:gdLst>
                  <a:gd name="T0" fmla="*/ 0 w 533"/>
                  <a:gd name="T1" fmla="*/ 0 h 887"/>
                  <a:gd name="T2" fmla="*/ 0 w 533"/>
                  <a:gd name="T3" fmla="*/ 0 h 887"/>
                  <a:gd name="T4" fmla="*/ 0 w 533"/>
                  <a:gd name="T5" fmla="*/ 0 h 887"/>
                  <a:gd name="T6" fmla="*/ 0 w 533"/>
                  <a:gd name="T7" fmla="*/ 0 h 887"/>
                  <a:gd name="T8" fmla="*/ 0 w 533"/>
                  <a:gd name="T9" fmla="*/ 0 h 8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3"/>
                  <a:gd name="T16" fmla="*/ 0 h 887"/>
                  <a:gd name="T17" fmla="*/ 533 w 533"/>
                  <a:gd name="T18" fmla="*/ 887 h 8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3" h="887">
                    <a:moveTo>
                      <a:pt x="424" y="6"/>
                    </a:moveTo>
                    <a:lnTo>
                      <a:pt x="0" y="0"/>
                    </a:lnTo>
                    <a:lnTo>
                      <a:pt x="445" y="887"/>
                    </a:lnTo>
                    <a:lnTo>
                      <a:pt x="533" y="885"/>
                    </a:lnTo>
                    <a:lnTo>
                      <a:pt x="424" y="6"/>
                    </a:lnTo>
                    <a:close/>
                  </a:path>
                </a:pathLst>
              </a:custGeom>
              <a:solidFill>
                <a:srgbClr val="001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80" name="Freeform 1684"/>
              <p:cNvSpPr>
                <a:spLocks/>
              </p:cNvSpPr>
              <p:nvPr/>
            </p:nvSpPr>
            <p:spPr bwMode="auto">
              <a:xfrm>
                <a:off x="4245" y="1192"/>
                <a:ext cx="110" cy="27"/>
              </a:xfrm>
              <a:custGeom>
                <a:avLst/>
                <a:gdLst>
                  <a:gd name="T0" fmla="*/ 0 w 441"/>
                  <a:gd name="T1" fmla="*/ 0 h 106"/>
                  <a:gd name="T2" fmla="*/ 0 w 441"/>
                  <a:gd name="T3" fmla="*/ 0 h 106"/>
                  <a:gd name="T4" fmla="*/ 0 w 441"/>
                  <a:gd name="T5" fmla="*/ 0 h 106"/>
                  <a:gd name="T6" fmla="*/ 0 w 441"/>
                  <a:gd name="T7" fmla="*/ 0 h 106"/>
                  <a:gd name="T8" fmla="*/ 0 w 441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1"/>
                  <a:gd name="T16" fmla="*/ 0 h 106"/>
                  <a:gd name="T17" fmla="*/ 441 w 441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1" h="106">
                    <a:moveTo>
                      <a:pt x="441" y="0"/>
                    </a:moveTo>
                    <a:lnTo>
                      <a:pt x="95" y="0"/>
                    </a:lnTo>
                    <a:lnTo>
                      <a:pt x="0" y="100"/>
                    </a:lnTo>
                    <a:lnTo>
                      <a:pt x="427" y="106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000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81" name="Freeform 1685"/>
              <p:cNvSpPr>
                <a:spLocks/>
              </p:cNvSpPr>
              <p:nvPr/>
            </p:nvSpPr>
            <p:spPr bwMode="auto">
              <a:xfrm>
                <a:off x="4257" y="1224"/>
                <a:ext cx="105" cy="206"/>
              </a:xfrm>
              <a:custGeom>
                <a:avLst/>
                <a:gdLst>
                  <a:gd name="T0" fmla="*/ 0 w 417"/>
                  <a:gd name="T1" fmla="*/ 0 h 822"/>
                  <a:gd name="T2" fmla="*/ 0 w 417"/>
                  <a:gd name="T3" fmla="*/ 0 h 822"/>
                  <a:gd name="T4" fmla="*/ 0 w 417"/>
                  <a:gd name="T5" fmla="*/ 0 h 822"/>
                  <a:gd name="T6" fmla="*/ 0 w 417"/>
                  <a:gd name="T7" fmla="*/ 0 h 822"/>
                  <a:gd name="T8" fmla="*/ 0 w 417"/>
                  <a:gd name="T9" fmla="*/ 0 h 8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7"/>
                  <a:gd name="T16" fmla="*/ 0 h 822"/>
                  <a:gd name="T17" fmla="*/ 417 w 417"/>
                  <a:gd name="T18" fmla="*/ 822 h 8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7" h="822">
                    <a:moveTo>
                      <a:pt x="0" y="0"/>
                    </a:moveTo>
                    <a:lnTo>
                      <a:pt x="340" y="0"/>
                    </a:lnTo>
                    <a:lnTo>
                      <a:pt x="417" y="822"/>
                    </a:lnTo>
                    <a:lnTo>
                      <a:pt x="394" y="8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FF"/>
              </a:solidFill>
              <a:ln w="3175">
                <a:solidFill>
                  <a:srgbClr val="000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33" name="Group 1701"/>
              <p:cNvGrpSpPr>
                <a:grpSpLocks/>
              </p:cNvGrpSpPr>
              <p:nvPr/>
            </p:nvGrpSpPr>
            <p:grpSpPr bwMode="auto">
              <a:xfrm>
                <a:off x="4259" y="1233"/>
                <a:ext cx="104" cy="164"/>
                <a:chOff x="4259" y="1233"/>
                <a:chExt cx="104" cy="164"/>
              </a:xfrm>
            </p:grpSpPr>
            <p:sp>
              <p:nvSpPr>
                <p:cNvPr id="12683" name="Line 1686"/>
                <p:cNvSpPr>
                  <a:spLocks noChangeShapeType="1"/>
                </p:cNvSpPr>
                <p:nvPr/>
              </p:nvSpPr>
              <p:spPr bwMode="auto">
                <a:xfrm>
                  <a:off x="4259" y="1233"/>
                  <a:ext cx="85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4" name="Line 1687"/>
                <p:cNvSpPr>
                  <a:spLocks noChangeShapeType="1"/>
                </p:cNvSpPr>
                <p:nvPr/>
              </p:nvSpPr>
              <p:spPr bwMode="auto">
                <a:xfrm>
                  <a:off x="4265" y="1246"/>
                  <a:ext cx="8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5" name="Line 1688"/>
                <p:cNvSpPr>
                  <a:spLocks noChangeShapeType="1"/>
                </p:cNvSpPr>
                <p:nvPr/>
              </p:nvSpPr>
              <p:spPr bwMode="auto">
                <a:xfrm>
                  <a:off x="4269" y="1256"/>
                  <a:ext cx="73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6" name="Line 1689"/>
                <p:cNvSpPr>
                  <a:spLocks noChangeShapeType="1"/>
                </p:cNvSpPr>
                <p:nvPr/>
              </p:nvSpPr>
              <p:spPr bwMode="auto">
                <a:xfrm>
                  <a:off x="4274" y="1268"/>
                  <a:ext cx="70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7" name="Line 1690"/>
                <p:cNvSpPr>
                  <a:spLocks noChangeShapeType="1"/>
                </p:cNvSpPr>
                <p:nvPr/>
              </p:nvSpPr>
              <p:spPr bwMode="auto">
                <a:xfrm>
                  <a:off x="4279" y="1279"/>
                  <a:ext cx="60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8" name="Line 1691"/>
                <p:cNvSpPr>
                  <a:spLocks noChangeShapeType="1"/>
                </p:cNvSpPr>
                <p:nvPr/>
              </p:nvSpPr>
              <p:spPr bwMode="auto">
                <a:xfrm>
                  <a:off x="4286" y="1291"/>
                  <a:ext cx="55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9" name="Line 1692"/>
                <p:cNvSpPr>
                  <a:spLocks noChangeShapeType="1"/>
                </p:cNvSpPr>
                <p:nvPr/>
              </p:nvSpPr>
              <p:spPr bwMode="auto">
                <a:xfrm>
                  <a:off x="4293" y="1304"/>
                  <a:ext cx="49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0" name="Line 1693"/>
                <p:cNvSpPr>
                  <a:spLocks noChangeShapeType="1"/>
                </p:cNvSpPr>
                <p:nvPr/>
              </p:nvSpPr>
              <p:spPr bwMode="auto">
                <a:xfrm>
                  <a:off x="4299" y="1317"/>
                  <a:ext cx="4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1" name="Line 1694"/>
                <p:cNvSpPr>
                  <a:spLocks noChangeShapeType="1"/>
                </p:cNvSpPr>
                <p:nvPr/>
              </p:nvSpPr>
              <p:spPr bwMode="auto">
                <a:xfrm>
                  <a:off x="4305" y="1329"/>
                  <a:ext cx="38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2" name="Line 1695"/>
                <p:cNvSpPr>
                  <a:spLocks noChangeShapeType="1"/>
                </p:cNvSpPr>
                <p:nvPr/>
              </p:nvSpPr>
              <p:spPr bwMode="auto">
                <a:xfrm flipV="1">
                  <a:off x="4312" y="1341"/>
                  <a:ext cx="34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3" name="Line 1696"/>
                <p:cNvSpPr>
                  <a:spLocks noChangeShapeType="1"/>
                </p:cNvSpPr>
                <p:nvPr/>
              </p:nvSpPr>
              <p:spPr bwMode="auto">
                <a:xfrm>
                  <a:off x="4317" y="1354"/>
                  <a:ext cx="30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4" name="Line 1697"/>
                <p:cNvSpPr>
                  <a:spLocks noChangeShapeType="1"/>
                </p:cNvSpPr>
                <p:nvPr/>
              </p:nvSpPr>
              <p:spPr bwMode="auto">
                <a:xfrm>
                  <a:off x="4321" y="1364"/>
                  <a:ext cx="3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5" name="Line 1698"/>
                <p:cNvSpPr>
                  <a:spLocks noChangeShapeType="1"/>
                </p:cNvSpPr>
                <p:nvPr/>
              </p:nvSpPr>
              <p:spPr bwMode="auto">
                <a:xfrm>
                  <a:off x="4327" y="1374"/>
                  <a:ext cx="3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6" name="Line 1699"/>
                <p:cNvSpPr>
                  <a:spLocks noChangeShapeType="1"/>
                </p:cNvSpPr>
                <p:nvPr/>
              </p:nvSpPr>
              <p:spPr bwMode="auto">
                <a:xfrm>
                  <a:off x="4332" y="1384"/>
                  <a:ext cx="27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7" name="Line 1700"/>
                <p:cNvSpPr>
                  <a:spLocks noChangeShapeType="1"/>
                </p:cNvSpPr>
                <p:nvPr/>
              </p:nvSpPr>
              <p:spPr bwMode="auto">
                <a:xfrm>
                  <a:off x="4338" y="1396"/>
                  <a:ext cx="25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5434" name="Group 1705"/>
            <p:cNvGrpSpPr>
              <a:grpSpLocks/>
            </p:cNvGrpSpPr>
            <p:nvPr/>
          </p:nvGrpSpPr>
          <p:grpSpPr bwMode="auto">
            <a:xfrm>
              <a:off x="4323" y="1262"/>
              <a:ext cx="73" cy="186"/>
              <a:chOff x="4323" y="1262"/>
              <a:chExt cx="73" cy="186"/>
            </a:xfrm>
          </p:grpSpPr>
          <p:sp>
            <p:nvSpPr>
              <p:cNvPr id="12676" name="Freeform 1703"/>
              <p:cNvSpPr>
                <a:spLocks/>
              </p:cNvSpPr>
              <p:nvPr/>
            </p:nvSpPr>
            <p:spPr bwMode="auto">
              <a:xfrm>
                <a:off x="4323" y="1279"/>
                <a:ext cx="73" cy="169"/>
              </a:xfrm>
              <a:custGeom>
                <a:avLst/>
                <a:gdLst>
                  <a:gd name="T0" fmla="*/ 0 w 293"/>
                  <a:gd name="T1" fmla="*/ 0 h 678"/>
                  <a:gd name="T2" fmla="*/ 0 w 293"/>
                  <a:gd name="T3" fmla="*/ 0 h 678"/>
                  <a:gd name="T4" fmla="*/ 0 w 293"/>
                  <a:gd name="T5" fmla="*/ 0 h 678"/>
                  <a:gd name="T6" fmla="*/ 0 w 293"/>
                  <a:gd name="T7" fmla="*/ 0 h 678"/>
                  <a:gd name="T8" fmla="*/ 0 w 293"/>
                  <a:gd name="T9" fmla="*/ 0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3"/>
                  <a:gd name="T16" fmla="*/ 0 h 678"/>
                  <a:gd name="T17" fmla="*/ 293 w 293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3" h="678">
                    <a:moveTo>
                      <a:pt x="252" y="0"/>
                    </a:moveTo>
                    <a:lnTo>
                      <a:pt x="0" y="0"/>
                    </a:lnTo>
                    <a:lnTo>
                      <a:pt x="184" y="678"/>
                    </a:lnTo>
                    <a:lnTo>
                      <a:pt x="293" y="67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BF7F3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7" name="Freeform 1704"/>
              <p:cNvSpPr>
                <a:spLocks/>
              </p:cNvSpPr>
              <p:nvPr/>
            </p:nvSpPr>
            <p:spPr bwMode="auto">
              <a:xfrm>
                <a:off x="4323" y="1262"/>
                <a:ext cx="64" cy="16"/>
              </a:xfrm>
              <a:custGeom>
                <a:avLst/>
                <a:gdLst>
                  <a:gd name="T0" fmla="*/ 0 w 255"/>
                  <a:gd name="T1" fmla="*/ 0 h 65"/>
                  <a:gd name="T2" fmla="*/ 0 w 255"/>
                  <a:gd name="T3" fmla="*/ 0 h 65"/>
                  <a:gd name="T4" fmla="*/ 0 w 255"/>
                  <a:gd name="T5" fmla="*/ 0 h 65"/>
                  <a:gd name="T6" fmla="*/ 0 w 255"/>
                  <a:gd name="T7" fmla="*/ 0 h 65"/>
                  <a:gd name="T8" fmla="*/ 0 w 255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5"/>
                  <a:gd name="T16" fmla="*/ 0 h 65"/>
                  <a:gd name="T17" fmla="*/ 255 w 255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5" h="65">
                    <a:moveTo>
                      <a:pt x="61" y="0"/>
                    </a:moveTo>
                    <a:lnTo>
                      <a:pt x="0" y="65"/>
                    </a:lnTo>
                    <a:lnTo>
                      <a:pt x="255" y="65"/>
                    </a:lnTo>
                    <a:lnTo>
                      <a:pt x="245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3F0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5435" name="Group 1715"/>
            <p:cNvGrpSpPr>
              <a:grpSpLocks/>
            </p:cNvGrpSpPr>
            <p:nvPr/>
          </p:nvGrpSpPr>
          <p:grpSpPr bwMode="auto">
            <a:xfrm>
              <a:off x="4341" y="1285"/>
              <a:ext cx="150" cy="162"/>
              <a:chOff x="4341" y="1285"/>
              <a:chExt cx="150" cy="162"/>
            </a:xfrm>
          </p:grpSpPr>
          <p:sp>
            <p:nvSpPr>
              <p:cNvPr id="12667" name="Freeform 1706"/>
              <p:cNvSpPr>
                <a:spLocks/>
              </p:cNvSpPr>
              <p:nvPr/>
            </p:nvSpPr>
            <p:spPr bwMode="auto">
              <a:xfrm>
                <a:off x="4341" y="1301"/>
                <a:ext cx="150" cy="27"/>
              </a:xfrm>
              <a:custGeom>
                <a:avLst/>
                <a:gdLst>
                  <a:gd name="T0" fmla="*/ 0 w 599"/>
                  <a:gd name="T1" fmla="*/ 0 h 107"/>
                  <a:gd name="T2" fmla="*/ 0 w 599"/>
                  <a:gd name="T3" fmla="*/ 0 h 107"/>
                  <a:gd name="T4" fmla="*/ 0 w 599"/>
                  <a:gd name="T5" fmla="*/ 0 h 107"/>
                  <a:gd name="T6" fmla="*/ 0 w 599"/>
                  <a:gd name="T7" fmla="*/ 0 h 107"/>
                  <a:gd name="T8" fmla="*/ 0 w 599"/>
                  <a:gd name="T9" fmla="*/ 0 h 107"/>
                  <a:gd name="T10" fmla="*/ 0 w 599"/>
                  <a:gd name="T11" fmla="*/ 0 h 107"/>
                  <a:gd name="T12" fmla="*/ 0 w 599"/>
                  <a:gd name="T13" fmla="*/ 0 h 107"/>
                  <a:gd name="T14" fmla="*/ 0 w 599"/>
                  <a:gd name="T15" fmla="*/ 0 h 107"/>
                  <a:gd name="T16" fmla="*/ 0 w 599"/>
                  <a:gd name="T17" fmla="*/ 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99"/>
                  <a:gd name="T28" fmla="*/ 0 h 107"/>
                  <a:gd name="T29" fmla="*/ 599 w 599"/>
                  <a:gd name="T30" fmla="*/ 107 h 10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99" h="107">
                    <a:moveTo>
                      <a:pt x="0" y="79"/>
                    </a:moveTo>
                    <a:lnTo>
                      <a:pt x="218" y="0"/>
                    </a:lnTo>
                    <a:lnTo>
                      <a:pt x="381" y="0"/>
                    </a:lnTo>
                    <a:lnTo>
                      <a:pt x="599" y="86"/>
                    </a:lnTo>
                    <a:lnTo>
                      <a:pt x="503" y="107"/>
                    </a:lnTo>
                    <a:lnTo>
                      <a:pt x="352" y="52"/>
                    </a:lnTo>
                    <a:lnTo>
                      <a:pt x="245" y="53"/>
                    </a:lnTo>
                    <a:lnTo>
                      <a:pt x="94" y="10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5F5F7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68" name="Freeform 1707"/>
              <p:cNvSpPr>
                <a:spLocks/>
              </p:cNvSpPr>
              <p:nvPr/>
            </p:nvSpPr>
            <p:spPr bwMode="auto">
              <a:xfrm>
                <a:off x="4342" y="1321"/>
                <a:ext cx="68" cy="126"/>
              </a:xfrm>
              <a:custGeom>
                <a:avLst/>
                <a:gdLst>
                  <a:gd name="T0" fmla="*/ 0 w 270"/>
                  <a:gd name="T1" fmla="*/ 0 h 504"/>
                  <a:gd name="T2" fmla="*/ 0 w 270"/>
                  <a:gd name="T3" fmla="*/ 0 h 504"/>
                  <a:gd name="T4" fmla="*/ 0 w 270"/>
                  <a:gd name="T5" fmla="*/ 0 h 504"/>
                  <a:gd name="T6" fmla="*/ 0 w 270"/>
                  <a:gd name="T7" fmla="*/ 0 h 504"/>
                  <a:gd name="T8" fmla="*/ 0 w 270"/>
                  <a:gd name="T9" fmla="*/ 0 h 5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0"/>
                  <a:gd name="T16" fmla="*/ 0 h 504"/>
                  <a:gd name="T17" fmla="*/ 270 w 270"/>
                  <a:gd name="T18" fmla="*/ 504 h 5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0" h="504">
                    <a:moveTo>
                      <a:pt x="0" y="0"/>
                    </a:moveTo>
                    <a:lnTo>
                      <a:pt x="245" y="504"/>
                    </a:lnTo>
                    <a:lnTo>
                      <a:pt x="270" y="504"/>
                    </a:lnTo>
                    <a:lnTo>
                      <a:pt x="91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7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69" name="Freeform 1708"/>
              <p:cNvSpPr>
                <a:spLocks/>
              </p:cNvSpPr>
              <p:nvPr/>
            </p:nvSpPr>
            <p:spPr bwMode="auto">
              <a:xfrm>
                <a:off x="4425" y="1323"/>
                <a:ext cx="66" cy="124"/>
              </a:xfrm>
              <a:custGeom>
                <a:avLst/>
                <a:gdLst>
                  <a:gd name="T0" fmla="*/ 0 w 261"/>
                  <a:gd name="T1" fmla="*/ 0 h 495"/>
                  <a:gd name="T2" fmla="*/ 0 w 261"/>
                  <a:gd name="T3" fmla="*/ 0 h 495"/>
                  <a:gd name="T4" fmla="*/ 0 w 261"/>
                  <a:gd name="T5" fmla="*/ 0 h 495"/>
                  <a:gd name="T6" fmla="*/ 0 w 261"/>
                  <a:gd name="T7" fmla="*/ 0 h 495"/>
                  <a:gd name="T8" fmla="*/ 0 w 261"/>
                  <a:gd name="T9" fmla="*/ 0 h 4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1"/>
                  <a:gd name="T16" fmla="*/ 0 h 495"/>
                  <a:gd name="T17" fmla="*/ 261 w 261"/>
                  <a:gd name="T18" fmla="*/ 495 h 4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1" h="495">
                    <a:moveTo>
                      <a:pt x="172" y="19"/>
                    </a:moveTo>
                    <a:lnTo>
                      <a:pt x="0" y="495"/>
                    </a:lnTo>
                    <a:lnTo>
                      <a:pt x="24" y="495"/>
                    </a:lnTo>
                    <a:lnTo>
                      <a:pt x="261" y="0"/>
                    </a:lnTo>
                    <a:lnTo>
                      <a:pt x="172" y="19"/>
                    </a:lnTo>
                    <a:close/>
                  </a:path>
                </a:pathLst>
              </a:custGeom>
              <a:solidFill>
                <a:srgbClr val="7F7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0" name="Freeform 1709"/>
              <p:cNvSpPr>
                <a:spLocks/>
              </p:cNvSpPr>
              <p:nvPr/>
            </p:nvSpPr>
            <p:spPr bwMode="auto">
              <a:xfrm>
                <a:off x="4366" y="1314"/>
                <a:ext cx="47" cy="133"/>
              </a:xfrm>
              <a:custGeom>
                <a:avLst/>
                <a:gdLst>
                  <a:gd name="T0" fmla="*/ 0 w 187"/>
                  <a:gd name="T1" fmla="*/ 0 h 529"/>
                  <a:gd name="T2" fmla="*/ 0 w 187"/>
                  <a:gd name="T3" fmla="*/ 0 h 529"/>
                  <a:gd name="T4" fmla="*/ 0 w 187"/>
                  <a:gd name="T5" fmla="*/ 0 h 529"/>
                  <a:gd name="T6" fmla="*/ 0 w 187"/>
                  <a:gd name="T7" fmla="*/ 0 h 529"/>
                  <a:gd name="T8" fmla="*/ 0 w 187"/>
                  <a:gd name="T9" fmla="*/ 0 h 5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7"/>
                  <a:gd name="T16" fmla="*/ 0 h 529"/>
                  <a:gd name="T17" fmla="*/ 187 w 187"/>
                  <a:gd name="T18" fmla="*/ 529 h 5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7" h="529">
                    <a:moveTo>
                      <a:pt x="0" y="43"/>
                    </a:moveTo>
                    <a:lnTo>
                      <a:pt x="146" y="0"/>
                    </a:lnTo>
                    <a:lnTo>
                      <a:pt x="187" y="529"/>
                    </a:lnTo>
                    <a:lnTo>
                      <a:pt x="150" y="526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F9FB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1" name="Freeform 1710"/>
              <p:cNvSpPr>
                <a:spLocks/>
              </p:cNvSpPr>
              <p:nvPr/>
            </p:nvSpPr>
            <p:spPr bwMode="auto">
              <a:xfrm>
                <a:off x="4417" y="1315"/>
                <a:ext cx="50" cy="132"/>
              </a:xfrm>
              <a:custGeom>
                <a:avLst/>
                <a:gdLst>
                  <a:gd name="T0" fmla="*/ 0 w 200"/>
                  <a:gd name="T1" fmla="*/ 0 h 526"/>
                  <a:gd name="T2" fmla="*/ 0 w 200"/>
                  <a:gd name="T3" fmla="*/ 0 h 526"/>
                  <a:gd name="T4" fmla="*/ 0 w 200"/>
                  <a:gd name="T5" fmla="*/ 0 h 526"/>
                  <a:gd name="T6" fmla="*/ 0 w 200"/>
                  <a:gd name="T7" fmla="*/ 0 h 526"/>
                  <a:gd name="T8" fmla="*/ 0 w 200"/>
                  <a:gd name="T9" fmla="*/ 0 h 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0"/>
                  <a:gd name="T16" fmla="*/ 0 h 526"/>
                  <a:gd name="T17" fmla="*/ 200 w 200"/>
                  <a:gd name="T18" fmla="*/ 526 h 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0" h="526">
                    <a:moveTo>
                      <a:pt x="50" y="0"/>
                    </a:moveTo>
                    <a:lnTo>
                      <a:pt x="200" y="50"/>
                    </a:lnTo>
                    <a:lnTo>
                      <a:pt x="53" y="526"/>
                    </a:lnTo>
                    <a:lnTo>
                      <a:pt x="0" y="52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9F9FB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2" name="Freeform 1711"/>
              <p:cNvSpPr>
                <a:spLocks/>
              </p:cNvSpPr>
              <p:nvPr/>
            </p:nvSpPr>
            <p:spPr bwMode="auto">
              <a:xfrm>
                <a:off x="4402" y="1314"/>
                <a:ext cx="26" cy="133"/>
              </a:xfrm>
              <a:custGeom>
                <a:avLst/>
                <a:gdLst>
                  <a:gd name="T0" fmla="*/ 0 w 102"/>
                  <a:gd name="T1" fmla="*/ 0 h 532"/>
                  <a:gd name="T2" fmla="*/ 0 w 102"/>
                  <a:gd name="T3" fmla="*/ 0 h 532"/>
                  <a:gd name="T4" fmla="*/ 0 w 102"/>
                  <a:gd name="T5" fmla="*/ 0 h 532"/>
                  <a:gd name="T6" fmla="*/ 0 w 102"/>
                  <a:gd name="T7" fmla="*/ 0 h 532"/>
                  <a:gd name="T8" fmla="*/ 0 w 102"/>
                  <a:gd name="T9" fmla="*/ 0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"/>
                  <a:gd name="T16" fmla="*/ 0 h 532"/>
                  <a:gd name="T17" fmla="*/ 102 w 102"/>
                  <a:gd name="T18" fmla="*/ 532 h 5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" h="532">
                    <a:moveTo>
                      <a:pt x="0" y="0"/>
                    </a:moveTo>
                    <a:lnTo>
                      <a:pt x="102" y="3"/>
                    </a:lnTo>
                    <a:lnTo>
                      <a:pt x="66" y="532"/>
                    </a:lnTo>
                    <a:lnTo>
                      <a:pt x="34" y="5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FB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3" name="Freeform 1712"/>
              <p:cNvSpPr>
                <a:spLocks/>
              </p:cNvSpPr>
              <p:nvPr/>
            </p:nvSpPr>
            <p:spPr bwMode="auto">
              <a:xfrm>
                <a:off x="4410" y="1314"/>
                <a:ext cx="11" cy="133"/>
              </a:xfrm>
              <a:custGeom>
                <a:avLst/>
                <a:gdLst>
                  <a:gd name="T0" fmla="*/ 0 w 43"/>
                  <a:gd name="T1" fmla="*/ 0 h 529"/>
                  <a:gd name="T2" fmla="*/ 0 w 43"/>
                  <a:gd name="T3" fmla="*/ 0 h 529"/>
                  <a:gd name="T4" fmla="*/ 0 w 43"/>
                  <a:gd name="T5" fmla="*/ 0 h 529"/>
                  <a:gd name="T6" fmla="*/ 0 w 43"/>
                  <a:gd name="T7" fmla="*/ 0 h 529"/>
                  <a:gd name="T8" fmla="*/ 0 w 43"/>
                  <a:gd name="T9" fmla="*/ 0 h 5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529"/>
                  <a:gd name="T17" fmla="*/ 43 w 43"/>
                  <a:gd name="T18" fmla="*/ 529 h 5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529">
                    <a:moveTo>
                      <a:pt x="0" y="0"/>
                    </a:moveTo>
                    <a:lnTo>
                      <a:pt x="43" y="3"/>
                    </a:lnTo>
                    <a:lnTo>
                      <a:pt x="22" y="529"/>
                    </a:lnTo>
                    <a:lnTo>
                      <a:pt x="11" y="5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FD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4" name="Freeform 1713"/>
              <p:cNvSpPr>
                <a:spLocks/>
              </p:cNvSpPr>
              <p:nvPr/>
            </p:nvSpPr>
            <p:spPr bwMode="auto">
              <a:xfrm>
                <a:off x="4392" y="1293"/>
                <a:ext cx="50" cy="21"/>
              </a:xfrm>
              <a:custGeom>
                <a:avLst/>
                <a:gdLst>
                  <a:gd name="T0" fmla="*/ 0 w 198"/>
                  <a:gd name="T1" fmla="*/ 0 h 82"/>
                  <a:gd name="T2" fmla="*/ 0 w 198"/>
                  <a:gd name="T3" fmla="*/ 0 h 82"/>
                  <a:gd name="T4" fmla="*/ 0 w 198"/>
                  <a:gd name="T5" fmla="*/ 0 h 82"/>
                  <a:gd name="T6" fmla="*/ 0 w 198"/>
                  <a:gd name="T7" fmla="*/ 0 h 82"/>
                  <a:gd name="T8" fmla="*/ 0 w 198"/>
                  <a:gd name="T9" fmla="*/ 0 h 82"/>
                  <a:gd name="T10" fmla="*/ 0 w 198"/>
                  <a:gd name="T11" fmla="*/ 0 h 82"/>
                  <a:gd name="T12" fmla="*/ 0 w 198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8"/>
                  <a:gd name="T22" fmla="*/ 0 h 82"/>
                  <a:gd name="T23" fmla="*/ 198 w 198"/>
                  <a:gd name="T24" fmla="*/ 82 h 8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8" h="82">
                    <a:moveTo>
                      <a:pt x="146" y="0"/>
                    </a:moveTo>
                    <a:lnTo>
                      <a:pt x="44" y="0"/>
                    </a:lnTo>
                    <a:lnTo>
                      <a:pt x="0" y="37"/>
                    </a:lnTo>
                    <a:lnTo>
                      <a:pt x="48" y="82"/>
                    </a:lnTo>
                    <a:lnTo>
                      <a:pt x="146" y="82"/>
                    </a:lnTo>
                    <a:lnTo>
                      <a:pt x="198" y="34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7F7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5" name="Freeform 1714"/>
              <p:cNvSpPr>
                <a:spLocks/>
              </p:cNvSpPr>
              <p:nvPr/>
            </p:nvSpPr>
            <p:spPr bwMode="auto">
              <a:xfrm>
                <a:off x="4392" y="1285"/>
                <a:ext cx="50" cy="21"/>
              </a:xfrm>
              <a:custGeom>
                <a:avLst/>
                <a:gdLst>
                  <a:gd name="T0" fmla="*/ 0 w 198"/>
                  <a:gd name="T1" fmla="*/ 0 h 80"/>
                  <a:gd name="T2" fmla="*/ 0 w 198"/>
                  <a:gd name="T3" fmla="*/ 0 h 80"/>
                  <a:gd name="T4" fmla="*/ 0 w 198"/>
                  <a:gd name="T5" fmla="*/ 0 h 80"/>
                  <a:gd name="T6" fmla="*/ 0 w 198"/>
                  <a:gd name="T7" fmla="*/ 0 h 80"/>
                  <a:gd name="T8" fmla="*/ 0 w 198"/>
                  <a:gd name="T9" fmla="*/ 0 h 80"/>
                  <a:gd name="T10" fmla="*/ 0 w 198"/>
                  <a:gd name="T11" fmla="*/ 0 h 80"/>
                  <a:gd name="T12" fmla="*/ 0 w 19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8"/>
                  <a:gd name="T22" fmla="*/ 0 h 80"/>
                  <a:gd name="T23" fmla="*/ 198 w 198"/>
                  <a:gd name="T24" fmla="*/ 80 h 8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8" h="80">
                    <a:moveTo>
                      <a:pt x="146" y="0"/>
                    </a:moveTo>
                    <a:lnTo>
                      <a:pt x="45" y="0"/>
                    </a:lnTo>
                    <a:lnTo>
                      <a:pt x="0" y="37"/>
                    </a:lnTo>
                    <a:lnTo>
                      <a:pt x="48" y="80"/>
                    </a:lnTo>
                    <a:lnTo>
                      <a:pt x="148" y="80"/>
                    </a:lnTo>
                    <a:lnTo>
                      <a:pt x="198" y="34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7F7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2666" name="Rectangle 1716"/>
            <p:cNvSpPr>
              <a:spLocks noChangeArrowheads="1"/>
            </p:cNvSpPr>
            <p:nvPr/>
          </p:nvSpPr>
          <p:spPr bwMode="auto">
            <a:xfrm>
              <a:off x="4340" y="1434"/>
              <a:ext cx="143" cy="18"/>
            </a:xfrm>
            <a:prstGeom prst="rect">
              <a:avLst/>
            </a:prstGeom>
            <a:solidFill>
              <a:srgbClr val="005F7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436" name="Group 1770"/>
          <p:cNvGrpSpPr>
            <a:grpSpLocks/>
          </p:cNvGrpSpPr>
          <p:nvPr/>
        </p:nvGrpSpPr>
        <p:grpSpPr bwMode="auto">
          <a:xfrm>
            <a:off x="6467475" y="4648200"/>
            <a:ext cx="1090613" cy="692150"/>
            <a:chOff x="4060" y="2919"/>
            <a:chExt cx="687" cy="436"/>
          </a:xfrm>
        </p:grpSpPr>
        <p:grpSp>
          <p:nvGrpSpPr>
            <p:cNvPr id="15437" name="Group 1765"/>
            <p:cNvGrpSpPr>
              <a:grpSpLocks/>
            </p:cNvGrpSpPr>
            <p:nvPr/>
          </p:nvGrpSpPr>
          <p:grpSpPr bwMode="auto">
            <a:xfrm>
              <a:off x="4061" y="2919"/>
              <a:ext cx="672" cy="307"/>
              <a:chOff x="4061" y="2919"/>
              <a:chExt cx="672" cy="307"/>
            </a:xfrm>
          </p:grpSpPr>
          <p:sp>
            <p:nvSpPr>
              <p:cNvPr id="12610" name="Freeform 1718"/>
              <p:cNvSpPr>
                <a:spLocks/>
              </p:cNvSpPr>
              <p:nvPr/>
            </p:nvSpPr>
            <p:spPr bwMode="auto">
              <a:xfrm>
                <a:off x="4061" y="3134"/>
                <a:ext cx="672" cy="84"/>
              </a:xfrm>
              <a:custGeom>
                <a:avLst/>
                <a:gdLst>
                  <a:gd name="T0" fmla="*/ 0 w 5379"/>
                  <a:gd name="T1" fmla="*/ 0 h 422"/>
                  <a:gd name="T2" fmla="*/ 0 w 5379"/>
                  <a:gd name="T3" fmla="*/ 0 h 422"/>
                  <a:gd name="T4" fmla="*/ 0 w 5379"/>
                  <a:gd name="T5" fmla="*/ 0 h 422"/>
                  <a:gd name="T6" fmla="*/ 0 w 5379"/>
                  <a:gd name="T7" fmla="*/ 0 h 422"/>
                  <a:gd name="T8" fmla="*/ 0 w 5379"/>
                  <a:gd name="T9" fmla="*/ 0 h 422"/>
                  <a:gd name="T10" fmla="*/ 0 w 5379"/>
                  <a:gd name="T11" fmla="*/ 0 h 422"/>
                  <a:gd name="T12" fmla="*/ 0 w 5379"/>
                  <a:gd name="T13" fmla="*/ 0 h 422"/>
                  <a:gd name="T14" fmla="*/ 0 w 5379"/>
                  <a:gd name="T15" fmla="*/ 0 h 422"/>
                  <a:gd name="T16" fmla="*/ 0 w 5379"/>
                  <a:gd name="T17" fmla="*/ 0 h 422"/>
                  <a:gd name="T18" fmla="*/ 0 w 5379"/>
                  <a:gd name="T19" fmla="*/ 0 h 422"/>
                  <a:gd name="T20" fmla="*/ 0 w 5379"/>
                  <a:gd name="T21" fmla="*/ 0 h 422"/>
                  <a:gd name="T22" fmla="*/ 0 w 5379"/>
                  <a:gd name="T23" fmla="*/ 0 h 422"/>
                  <a:gd name="T24" fmla="*/ 0 w 5379"/>
                  <a:gd name="T25" fmla="*/ 0 h 422"/>
                  <a:gd name="T26" fmla="*/ 0 w 5379"/>
                  <a:gd name="T27" fmla="*/ 0 h 4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379"/>
                  <a:gd name="T43" fmla="*/ 0 h 422"/>
                  <a:gd name="T44" fmla="*/ 5379 w 5379"/>
                  <a:gd name="T45" fmla="*/ 422 h 42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379" h="422">
                    <a:moveTo>
                      <a:pt x="0" y="83"/>
                    </a:moveTo>
                    <a:lnTo>
                      <a:pt x="388" y="14"/>
                    </a:lnTo>
                    <a:lnTo>
                      <a:pt x="565" y="0"/>
                    </a:lnTo>
                    <a:lnTo>
                      <a:pt x="4825" y="98"/>
                    </a:lnTo>
                    <a:lnTo>
                      <a:pt x="4946" y="153"/>
                    </a:lnTo>
                    <a:lnTo>
                      <a:pt x="5167" y="211"/>
                    </a:lnTo>
                    <a:lnTo>
                      <a:pt x="5224" y="225"/>
                    </a:lnTo>
                    <a:lnTo>
                      <a:pt x="5290" y="281"/>
                    </a:lnTo>
                    <a:lnTo>
                      <a:pt x="5356" y="294"/>
                    </a:lnTo>
                    <a:lnTo>
                      <a:pt x="5379" y="324"/>
                    </a:lnTo>
                    <a:lnTo>
                      <a:pt x="5322" y="422"/>
                    </a:lnTo>
                    <a:lnTo>
                      <a:pt x="1907" y="407"/>
                    </a:lnTo>
                    <a:lnTo>
                      <a:pt x="277" y="367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6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38" name="Group 1745"/>
              <p:cNvGrpSpPr>
                <a:grpSpLocks/>
              </p:cNvGrpSpPr>
              <p:nvPr/>
            </p:nvGrpSpPr>
            <p:grpSpPr bwMode="auto">
              <a:xfrm>
                <a:off x="4114" y="2919"/>
                <a:ext cx="551" cy="273"/>
                <a:chOff x="4114" y="2919"/>
                <a:chExt cx="551" cy="273"/>
              </a:xfrm>
            </p:grpSpPr>
            <p:grpSp>
              <p:nvGrpSpPr>
                <p:cNvPr id="15439" name="Group 1726"/>
                <p:cNvGrpSpPr>
                  <a:grpSpLocks/>
                </p:cNvGrpSpPr>
                <p:nvPr/>
              </p:nvGrpSpPr>
              <p:grpSpPr bwMode="auto">
                <a:xfrm>
                  <a:off x="4371" y="2922"/>
                  <a:ext cx="178" cy="268"/>
                  <a:chOff x="4371" y="2922"/>
                  <a:chExt cx="178" cy="268"/>
                </a:xfrm>
              </p:grpSpPr>
              <p:sp>
                <p:nvSpPr>
                  <p:cNvPr id="12650" name="Freeform 1719"/>
                  <p:cNvSpPr>
                    <a:spLocks/>
                  </p:cNvSpPr>
                  <p:nvPr/>
                </p:nvSpPr>
                <p:spPr bwMode="auto">
                  <a:xfrm>
                    <a:off x="4371" y="2922"/>
                    <a:ext cx="160" cy="268"/>
                  </a:xfrm>
                  <a:custGeom>
                    <a:avLst/>
                    <a:gdLst>
                      <a:gd name="T0" fmla="*/ 0 w 1275"/>
                      <a:gd name="T1" fmla="*/ 0 h 1341"/>
                      <a:gd name="T2" fmla="*/ 0 w 1275"/>
                      <a:gd name="T3" fmla="*/ 0 h 1341"/>
                      <a:gd name="T4" fmla="*/ 0 w 1275"/>
                      <a:gd name="T5" fmla="*/ 0 h 1341"/>
                      <a:gd name="T6" fmla="*/ 0 w 1275"/>
                      <a:gd name="T7" fmla="*/ 0 h 1341"/>
                      <a:gd name="T8" fmla="*/ 0 w 1275"/>
                      <a:gd name="T9" fmla="*/ 0 h 134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275"/>
                      <a:gd name="T16" fmla="*/ 0 h 1341"/>
                      <a:gd name="T17" fmla="*/ 1275 w 1275"/>
                      <a:gd name="T18" fmla="*/ 1341 h 134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275" h="1341">
                        <a:moveTo>
                          <a:pt x="0" y="86"/>
                        </a:moveTo>
                        <a:lnTo>
                          <a:pt x="1275" y="0"/>
                        </a:lnTo>
                        <a:lnTo>
                          <a:pt x="1275" y="1341"/>
                        </a:lnTo>
                        <a:lnTo>
                          <a:pt x="0" y="1242"/>
                        </a:lnTo>
                        <a:lnTo>
                          <a:pt x="0" y="86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grpSp>
                <p:nvGrpSpPr>
                  <p:cNvPr id="15440" name="Group 1724"/>
                  <p:cNvGrpSpPr>
                    <a:grpSpLocks/>
                  </p:cNvGrpSpPr>
                  <p:nvPr/>
                </p:nvGrpSpPr>
                <p:grpSpPr bwMode="auto">
                  <a:xfrm>
                    <a:off x="4371" y="2948"/>
                    <a:ext cx="160" cy="208"/>
                    <a:chOff x="4371" y="2948"/>
                    <a:chExt cx="160" cy="208"/>
                  </a:xfrm>
                </p:grpSpPr>
                <p:sp>
                  <p:nvSpPr>
                    <p:cNvPr id="12653" name="Freeform 1720"/>
                    <p:cNvSpPr>
                      <a:spLocks/>
                    </p:cNvSpPr>
                    <p:nvPr/>
                  </p:nvSpPr>
                  <p:spPr bwMode="auto">
                    <a:xfrm>
                      <a:off x="4371" y="2948"/>
                      <a:ext cx="160" cy="44"/>
                    </a:xfrm>
                    <a:custGeom>
                      <a:avLst/>
                      <a:gdLst>
                        <a:gd name="T0" fmla="*/ 0 w 1274"/>
                        <a:gd name="T1" fmla="*/ 0 h 218"/>
                        <a:gd name="T2" fmla="*/ 0 w 1274"/>
                        <a:gd name="T3" fmla="*/ 0 h 218"/>
                        <a:gd name="T4" fmla="*/ 0 w 1274"/>
                        <a:gd name="T5" fmla="*/ 0 h 218"/>
                        <a:gd name="T6" fmla="*/ 0 w 1274"/>
                        <a:gd name="T7" fmla="*/ 0 h 218"/>
                        <a:gd name="T8" fmla="*/ 0 w 1274"/>
                        <a:gd name="T9" fmla="*/ 0 h 21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74"/>
                        <a:gd name="T16" fmla="*/ 0 h 218"/>
                        <a:gd name="T17" fmla="*/ 1274 w 1274"/>
                        <a:gd name="T18" fmla="*/ 218 h 21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74" h="218">
                          <a:moveTo>
                            <a:pt x="0" y="72"/>
                          </a:moveTo>
                          <a:lnTo>
                            <a:pt x="0" y="218"/>
                          </a:lnTo>
                          <a:lnTo>
                            <a:pt x="1274" y="163"/>
                          </a:lnTo>
                          <a:lnTo>
                            <a:pt x="1274" y="0"/>
                          </a:lnTo>
                          <a:lnTo>
                            <a:pt x="0" y="72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54" name="Freeform 1721"/>
                    <p:cNvSpPr>
                      <a:spLocks/>
                    </p:cNvSpPr>
                    <p:nvPr/>
                  </p:nvSpPr>
                  <p:spPr bwMode="auto">
                    <a:xfrm>
                      <a:off x="4371" y="3009"/>
                      <a:ext cx="160" cy="33"/>
                    </a:xfrm>
                    <a:custGeom>
                      <a:avLst/>
                      <a:gdLst>
                        <a:gd name="T0" fmla="*/ 0 w 1274"/>
                        <a:gd name="T1" fmla="*/ 0 h 161"/>
                        <a:gd name="T2" fmla="*/ 0 w 1274"/>
                        <a:gd name="T3" fmla="*/ 0 h 161"/>
                        <a:gd name="T4" fmla="*/ 0 w 1274"/>
                        <a:gd name="T5" fmla="*/ 0 h 161"/>
                        <a:gd name="T6" fmla="*/ 0 w 1274"/>
                        <a:gd name="T7" fmla="*/ 0 h 161"/>
                        <a:gd name="T8" fmla="*/ 0 w 1274"/>
                        <a:gd name="T9" fmla="*/ 0 h 16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74"/>
                        <a:gd name="T16" fmla="*/ 0 h 161"/>
                        <a:gd name="T17" fmla="*/ 1274 w 1274"/>
                        <a:gd name="T18" fmla="*/ 161 h 16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74" h="161">
                          <a:moveTo>
                            <a:pt x="0" y="29"/>
                          </a:moveTo>
                          <a:lnTo>
                            <a:pt x="0" y="158"/>
                          </a:lnTo>
                          <a:lnTo>
                            <a:pt x="1274" y="161"/>
                          </a:lnTo>
                          <a:lnTo>
                            <a:pt x="1274" y="0"/>
                          </a:lnTo>
                          <a:lnTo>
                            <a:pt x="0" y="29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55" name="Freeform 1722"/>
                    <p:cNvSpPr>
                      <a:spLocks/>
                    </p:cNvSpPr>
                    <p:nvPr/>
                  </p:nvSpPr>
                  <p:spPr bwMode="auto">
                    <a:xfrm>
                      <a:off x="4371" y="3067"/>
                      <a:ext cx="160" cy="34"/>
                    </a:xfrm>
                    <a:custGeom>
                      <a:avLst/>
                      <a:gdLst>
                        <a:gd name="T0" fmla="*/ 0 w 1274"/>
                        <a:gd name="T1" fmla="*/ 0 h 169"/>
                        <a:gd name="T2" fmla="*/ 0 w 1274"/>
                        <a:gd name="T3" fmla="*/ 0 h 169"/>
                        <a:gd name="T4" fmla="*/ 0 w 1274"/>
                        <a:gd name="T5" fmla="*/ 0 h 169"/>
                        <a:gd name="T6" fmla="*/ 0 w 1274"/>
                        <a:gd name="T7" fmla="*/ 0 h 169"/>
                        <a:gd name="T8" fmla="*/ 0 w 1274"/>
                        <a:gd name="T9" fmla="*/ 0 h 16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74"/>
                        <a:gd name="T16" fmla="*/ 0 h 169"/>
                        <a:gd name="T17" fmla="*/ 1274 w 1274"/>
                        <a:gd name="T18" fmla="*/ 169 h 16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74" h="169">
                          <a:moveTo>
                            <a:pt x="0" y="0"/>
                          </a:moveTo>
                          <a:lnTo>
                            <a:pt x="0" y="118"/>
                          </a:lnTo>
                          <a:lnTo>
                            <a:pt x="1274" y="169"/>
                          </a:lnTo>
                          <a:lnTo>
                            <a:pt x="1274" y="1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56" name="Freeform 1723"/>
                    <p:cNvSpPr>
                      <a:spLocks/>
                    </p:cNvSpPr>
                    <p:nvPr/>
                  </p:nvSpPr>
                  <p:spPr bwMode="auto">
                    <a:xfrm>
                      <a:off x="4371" y="3116"/>
                      <a:ext cx="160" cy="40"/>
                    </a:xfrm>
                    <a:custGeom>
                      <a:avLst/>
                      <a:gdLst>
                        <a:gd name="T0" fmla="*/ 0 w 1280"/>
                        <a:gd name="T1" fmla="*/ 0 h 202"/>
                        <a:gd name="T2" fmla="*/ 0 w 1280"/>
                        <a:gd name="T3" fmla="*/ 0 h 202"/>
                        <a:gd name="T4" fmla="*/ 0 w 1280"/>
                        <a:gd name="T5" fmla="*/ 0 h 202"/>
                        <a:gd name="T6" fmla="*/ 0 w 1280"/>
                        <a:gd name="T7" fmla="*/ 0 h 202"/>
                        <a:gd name="T8" fmla="*/ 0 w 1280"/>
                        <a:gd name="T9" fmla="*/ 0 h 2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80"/>
                        <a:gd name="T16" fmla="*/ 0 h 202"/>
                        <a:gd name="T17" fmla="*/ 1280 w 1280"/>
                        <a:gd name="T18" fmla="*/ 202 h 2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80" h="202">
                          <a:moveTo>
                            <a:pt x="0" y="0"/>
                          </a:moveTo>
                          <a:lnTo>
                            <a:pt x="0" y="120"/>
                          </a:lnTo>
                          <a:lnTo>
                            <a:pt x="1280" y="202"/>
                          </a:lnTo>
                          <a:lnTo>
                            <a:pt x="1280" y="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sp>
                <p:nvSpPr>
                  <p:cNvPr id="12652" name="Freeform 1725"/>
                  <p:cNvSpPr>
                    <a:spLocks/>
                  </p:cNvSpPr>
                  <p:nvPr/>
                </p:nvSpPr>
                <p:spPr bwMode="auto">
                  <a:xfrm>
                    <a:off x="4531" y="2922"/>
                    <a:ext cx="18" cy="268"/>
                  </a:xfrm>
                  <a:custGeom>
                    <a:avLst/>
                    <a:gdLst>
                      <a:gd name="T0" fmla="*/ 0 w 145"/>
                      <a:gd name="T1" fmla="*/ 0 h 1341"/>
                      <a:gd name="T2" fmla="*/ 0 w 145"/>
                      <a:gd name="T3" fmla="*/ 0 h 1341"/>
                      <a:gd name="T4" fmla="*/ 0 w 145"/>
                      <a:gd name="T5" fmla="*/ 0 h 1341"/>
                      <a:gd name="T6" fmla="*/ 0 w 145"/>
                      <a:gd name="T7" fmla="*/ 0 h 1341"/>
                      <a:gd name="T8" fmla="*/ 0 w 145"/>
                      <a:gd name="T9" fmla="*/ 0 h 134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45"/>
                      <a:gd name="T16" fmla="*/ 0 h 1341"/>
                      <a:gd name="T17" fmla="*/ 145 w 145"/>
                      <a:gd name="T18" fmla="*/ 1341 h 134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45" h="1341">
                        <a:moveTo>
                          <a:pt x="0" y="0"/>
                        </a:moveTo>
                        <a:lnTo>
                          <a:pt x="142" y="12"/>
                        </a:lnTo>
                        <a:lnTo>
                          <a:pt x="145" y="1314"/>
                        </a:lnTo>
                        <a:lnTo>
                          <a:pt x="0" y="13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C08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441" name="Group 1729"/>
                <p:cNvGrpSpPr>
                  <a:grpSpLocks/>
                </p:cNvGrpSpPr>
                <p:nvPr/>
              </p:nvGrpSpPr>
              <p:grpSpPr bwMode="auto">
                <a:xfrm>
                  <a:off x="4549" y="2920"/>
                  <a:ext cx="116" cy="270"/>
                  <a:chOff x="4549" y="2920"/>
                  <a:chExt cx="116" cy="270"/>
                </a:xfrm>
              </p:grpSpPr>
              <p:sp>
                <p:nvSpPr>
                  <p:cNvPr id="12648" name="Freeform 1727"/>
                  <p:cNvSpPr>
                    <a:spLocks/>
                  </p:cNvSpPr>
                  <p:nvPr/>
                </p:nvSpPr>
                <p:spPr bwMode="auto">
                  <a:xfrm>
                    <a:off x="4549" y="2920"/>
                    <a:ext cx="26" cy="269"/>
                  </a:xfrm>
                  <a:custGeom>
                    <a:avLst/>
                    <a:gdLst>
                      <a:gd name="T0" fmla="*/ 0 w 214"/>
                      <a:gd name="T1" fmla="*/ 0 h 1348"/>
                      <a:gd name="T2" fmla="*/ 0 w 214"/>
                      <a:gd name="T3" fmla="*/ 0 h 1348"/>
                      <a:gd name="T4" fmla="*/ 0 w 214"/>
                      <a:gd name="T5" fmla="*/ 0 h 1348"/>
                      <a:gd name="T6" fmla="*/ 0 w 214"/>
                      <a:gd name="T7" fmla="*/ 0 h 1348"/>
                      <a:gd name="T8" fmla="*/ 0 w 214"/>
                      <a:gd name="T9" fmla="*/ 0 h 134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14"/>
                      <a:gd name="T16" fmla="*/ 0 h 1348"/>
                      <a:gd name="T17" fmla="*/ 214 w 214"/>
                      <a:gd name="T18" fmla="*/ 1348 h 134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14" h="1348">
                        <a:moveTo>
                          <a:pt x="0" y="21"/>
                        </a:moveTo>
                        <a:lnTo>
                          <a:pt x="214" y="0"/>
                        </a:lnTo>
                        <a:lnTo>
                          <a:pt x="214" y="1348"/>
                        </a:lnTo>
                        <a:lnTo>
                          <a:pt x="0" y="132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49" name="Freeform 1728"/>
                  <p:cNvSpPr>
                    <a:spLocks/>
                  </p:cNvSpPr>
                  <p:nvPr/>
                </p:nvSpPr>
                <p:spPr bwMode="auto">
                  <a:xfrm>
                    <a:off x="4575" y="2920"/>
                    <a:ext cx="90" cy="270"/>
                  </a:xfrm>
                  <a:custGeom>
                    <a:avLst/>
                    <a:gdLst>
                      <a:gd name="T0" fmla="*/ 0 w 721"/>
                      <a:gd name="T1" fmla="*/ 0 h 1348"/>
                      <a:gd name="T2" fmla="*/ 0 w 721"/>
                      <a:gd name="T3" fmla="*/ 0 h 1348"/>
                      <a:gd name="T4" fmla="*/ 0 w 721"/>
                      <a:gd name="T5" fmla="*/ 0 h 1348"/>
                      <a:gd name="T6" fmla="*/ 0 w 721"/>
                      <a:gd name="T7" fmla="*/ 0 h 1348"/>
                      <a:gd name="T8" fmla="*/ 0 w 721"/>
                      <a:gd name="T9" fmla="*/ 0 h 134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1"/>
                      <a:gd name="T16" fmla="*/ 0 h 1348"/>
                      <a:gd name="T17" fmla="*/ 721 w 721"/>
                      <a:gd name="T18" fmla="*/ 1348 h 134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1" h="1348">
                        <a:moveTo>
                          <a:pt x="1" y="0"/>
                        </a:moveTo>
                        <a:lnTo>
                          <a:pt x="721" y="93"/>
                        </a:lnTo>
                        <a:lnTo>
                          <a:pt x="721" y="1292"/>
                        </a:lnTo>
                        <a:lnTo>
                          <a:pt x="0" y="1348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FFA04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442" name="Group 1736"/>
                <p:cNvGrpSpPr>
                  <a:grpSpLocks/>
                </p:cNvGrpSpPr>
                <p:nvPr/>
              </p:nvGrpSpPr>
              <p:grpSpPr bwMode="auto">
                <a:xfrm>
                  <a:off x="4114" y="2933"/>
                  <a:ext cx="90" cy="217"/>
                  <a:chOff x="4114" y="2933"/>
                  <a:chExt cx="90" cy="217"/>
                </a:xfrm>
              </p:grpSpPr>
              <p:sp>
                <p:nvSpPr>
                  <p:cNvPr id="12642" name="Rectangle 1730"/>
                  <p:cNvSpPr>
                    <a:spLocks noChangeArrowheads="1"/>
                  </p:cNvSpPr>
                  <p:nvPr/>
                </p:nvSpPr>
                <p:spPr bwMode="auto">
                  <a:xfrm>
                    <a:off x="4114" y="2933"/>
                    <a:ext cx="90" cy="217"/>
                  </a:xfrm>
                  <a:prstGeom prst="rect">
                    <a:avLst/>
                  </a:prstGeom>
                  <a:solidFill>
                    <a:srgbClr val="FFC080"/>
                  </a:solidFill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grpSp>
                <p:nvGrpSpPr>
                  <p:cNvPr id="15443" name="Group 1735"/>
                  <p:cNvGrpSpPr>
                    <a:grpSpLocks/>
                  </p:cNvGrpSpPr>
                  <p:nvPr/>
                </p:nvGrpSpPr>
                <p:grpSpPr bwMode="auto">
                  <a:xfrm>
                    <a:off x="4114" y="2970"/>
                    <a:ext cx="90" cy="149"/>
                    <a:chOff x="4114" y="2970"/>
                    <a:chExt cx="90" cy="149"/>
                  </a:xfrm>
                </p:grpSpPr>
                <p:sp>
                  <p:nvSpPr>
                    <p:cNvPr id="12644" name="Rectangle 17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2970"/>
                      <a:ext cx="90" cy="20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5" name="Rectangle 173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3013"/>
                      <a:ext cx="90" cy="20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6" name="Rectangle 173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3056"/>
                      <a:ext cx="90" cy="20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7" name="Rectangle 173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3098"/>
                      <a:ext cx="90" cy="21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</p:grpSp>
            <p:grpSp>
              <p:nvGrpSpPr>
                <p:cNvPr id="13343" name="Group 1744"/>
                <p:cNvGrpSpPr>
                  <a:grpSpLocks/>
                </p:cNvGrpSpPr>
                <p:nvPr/>
              </p:nvGrpSpPr>
              <p:grpSpPr bwMode="auto">
                <a:xfrm>
                  <a:off x="4204" y="2919"/>
                  <a:ext cx="168" cy="273"/>
                  <a:chOff x="4204" y="2919"/>
                  <a:chExt cx="168" cy="273"/>
                </a:xfrm>
              </p:grpSpPr>
              <p:sp>
                <p:nvSpPr>
                  <p:cNvPr id="12635" name="Freeform 1737"/>
                  <p:cNvSpPr>
                    <a:spLocks/>
                  </p:cNvSpPr>
                  <p:nvPr/>
                </p:nvSpPr>
                <p:spPr bwMode="auto">
                  <a:xfrm>
                    <a:off x="4262" y="2919"/>
                    <a:ext cx="110" cy="273"/>
                  </a:xfrm>
                  <a:custGeom>
                    <a:avLst/>
                    <a:gdLst>
                      <a:gd name="T0" fmla="*/ 0 w 878"/>
                      <a:gd name="T1" fmla="*/ 0 h 1362"/>
                      <a:gd name="T2" fmla="*/ 0 w 878"/>
                      <a:gd name="T3" fmla="*/ 0 h 1362"/>
                      <a:gd name="T4" fmla="*/ 0 w 878"/>
                      <a:gd name="T5" fmla="*/ 0 h 1362"/>
                      <a:gd name="T6" fmla="*/ 0 w 878"/>
                      <a:gd name="T7" fmla="*/ 0 h 1362"/>
                      <a:gd name="T8" fmla="*/ 0 w 878"/>
                      <a:gd name="T9" fmla="*/ 0 h 13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78"/>
                      <a:gd name="T16" fmla="*/ 0 h 1362"/>
                      <a:gd name="T17" fmla="*/ 878 w 878"/>
                      <a:gd name="T18" fmla="*/ 1362 h 136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78" h="1362">
                        <a:moveTo>
                          <a:pt x="878" y="99"/>
                        </a:moveTo>
                        <a:lnTo>
                          <a:pt x="0" y="0"/>
                        </a:lnTo>
                        <a:lnTo>
                          <a:pt x="0" y="1362"/>
                        </a:lnTo>
                        <a:lnTo>
                          <a:pt x="878" y="1247"/>
                        </a:lnTo>
                        <a:lnTo>
                          <a:pt x="878" y="99"/>
                        </a:lnTo>
                        <a:close/>
                      </a:path>
                    </a:pathLst>
                  </a:custGeom>
                  <a:solidFill>
                    <a:srgbClr val="FFC08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grpSp>
                <p:nvGrpSpPr>
                  <p:cNvPr id="15486" name="Group 1742"/>
                  <p:cNvGrpSpPr>
                    <a:grpSpLocks/>
                  </p:cNvGrpSpPr>
                  <p:nvPr/>
                </p:nvGrpSpPr>
                <p:grpSpPr bwMode="auto">
                  <a:xfrm>
                    <a:off x="4262" y="2946"/>
                    <a:ext cx="110" cy="209"/>
                    <a:chOff x="4262" y="2946"/>
                    <a:chExt cx="110" cy="209"/>
                  </a:xfrm>
                </p:grpSpPr>
                <p:sp>
                  <p:nvSpPr>
                    <p:cNvPr id="12638" name="Freeform 1738"/>
                    <p:cNvSpPr>
                      <a:spLocks/>
                    </p:cNvSpPr>
                    <p:nvPr/>
                  </p:nvSpPr>
                  <p:spPr bwMode="auto">
                    <a:xfrm>
                      <a:off x="4263" y="2946"/>
                      <a:ext cx="109" cy="44"/>
                    </a:xfrm>
                    <a:custGeom>
                      <a:avLst/>
                      <a:gdLst>
                        <a:gd name="T0" fmla="*/ 0 w 875"/>
                        <a:gd name="T1" fmla="*/ 0 h 221"/>
                        <a:gd name="T2" fmla="*/ 0 w 875"/>
                        <a:gd name="T3" fmla="*/ 0 h 221"/>
                        <a:gd name="T4" fmla="*/ 0 w 875"/>
                        <a:gd name="T5" fmla="*/ 0 h 221"/>
                        <a:gd name="T6" fmla="*/ 0 w 875"/>
                        <a:gd name="T7" fmla="*/ 0 h 221"/>
                        <a:gd name="T8" fmla="*/ 0 w 875"/>
                        <a:gd name="T9" fmla="*/ 0 h 22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5"/>
                        <a:gd name="T16" fmla="*/ 0 h 221"/>
                        <a:gd name="T17" fmla="*/ 875 w 875"/>
                        <a:gd name="T18" fmla="*/ 221 h 22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5" h="221">
                          <a:moveTo>
                            <a:pt x="875" y="71"/>
                          </a:moveTo>
                          <a:lnTo>
                            <a:pt x="875" y="221"/>
                          </a:lnTo>
                          <a:lnTo>
                            <a:pt x="0" y="162"/>
                          </a:lnTo>
                          <a:lnTo>
                            <a:pt x="0" y="0"/>
                          </a:lnTo>
                          <a:lnTo>
                            <a:pt x="875" y="71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39" name="Freeform 1739"/>
                    <p:cNvSpPr>
                      <a:spLocks/>
                    </p:cNvSpPr>
                    <p:nvPr/>
                  </p:nvSpPr>
                  <p:spPr bwMode="auto">
                    <a:xfrm>
                      <a:off x="4263" y="3007"/>
                      <a:ext cx="109" cy="33"/>
                    </a:xfrm>
                    <a:custGeom>
                      <a:avLst/>
                      <a:gdLst>
                        <a:gd name="T0" fmla="*/ 0 w 875"/>
                        <a:gd name="T1" fmla="*/ 0 h 163"/>
                        <a:gd name="T2" fmla="*/ 0 w 875"/>
                        <a:gd name="T3" fmla="*/ 0 h 163"/>
                        <a:gd name="T4" fmla="*/ 0 w 875"/>
                        <a:gd name="T5" fmla="*/ 0 h 163"/>
                        <a:gd name="T6" fmla="*/ 0 w 875"/>
                        <a:gd name="T7" fmla="*/ 0 h 163"/>
                        <a:gd name="T8" fmla="*/ 0 w 875"/>
                        <a:gd name="T9" fmla="*/ 0 h 1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5"/>
                        <a:gd name="T16" fmla="*/ 0 h 163"/>
                        <a:gd name="T17" fmla="*/ 875 w 875"/>
                        <a:gd name="T18" fmla="*/ 163 h 1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5" h="163">
                          <a:moveTo>
                            <a:pt x="875" y="28"/>
                          </a:moveTo>
                          <a:lnTo>
                            <a:pt x="875" y="160"/>
                          </a:lnTo>
                          <a:lnTo>
                            <a:pt x="0" y="163"/>
                          </a:lnTo>
                          <a:lnTo>
                            <a:pt x="0" y="0"/>
                          </a:lnTo>
                          <a:lnTo>
                            <a:pt x="875" y="28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0" name="Freeform 1740"/>
                    <p:cNvSpPr>
                      <a:spLocks/>
                    </p:cNvSpPr>
                    <p:nvPr/>
                  </p:nvSpPr>
                  <p:spPr bwMode="auto">
                    <a:xfrm>
                      <a:off x="4263" y="3065"/>
                      <a:ext cx="109" cy="34"/>
                    </a:xfrm>
                    <a:custGeom>
                      <a:avLst/>
                      <a:gdLst>
                        <a:gd name="T0" fmla="*/ 0 w 875"/>
                        <a:gd name="T1" fmla="*/ 0 h 171"/>
                        <a:gd name="T2" fmla="*/ 0 w 875"/>
                        <a:gd name="T3" fmla="*/ 0 h 171"/>
                        <a:gd name="T4" fmla="*/ 0 w 875"/>
                        <a:gd name="T5" fmla="*/ 0 h 171"/>
                        <a:gd name="T6" fmla="*/ 0 w 875"/>
                        <a:gd name="T7" fmla="*/ 0 h 171"/>
                        <a:gd name="T8" fmla="*/ 0 w 875"/>
                        <a:gd name="T9" fmla="*/ 0 h 17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5"/>
                        <a:gd name="T16" fmla="*/ 0 h 171"/>
                        <a:gd name="T17" fmla="*/ 875 w 875"/>
                        <a:gd name="T18" fmla="*/ 171 h 17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5" h="171">
                          <a:moveTo>
                            <a:pt x="875" y="0"/>
                          </a:moveTo>
                          <a:lnTo>
                            <a:pt x="875" y="119"/>
                          </a:lnTo>
                          <a:lnTo>
                            <a:pt x="0" y="171"/>
                          </a:lnTo>
                          <a:lnTo>
                            <a:pt x="0" y="15"/>
                          </a:lnTo>
                          <a:lnTo>
                            <a:pt x="875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1" name="Freeform 1741"/>
                    <p:cNvSpPr>
                      <a:spLocks/>
                    </p:cNvSpPr>
                    <p:nvPr/>
                  </p:nvSpPr>
                  <p:spPr bwMode="auto">
                    <a:xfrm>
                      <a:off x="4262" y="3114"/>
                      <a:ext cx="110" cy="41"/>
                    </a:xfrm>
                    <a:custGeom>
                      <a:avLst/>
                      <a:gdLst>
                        <a:gd name="T0" fmla="*/ 0 w 878"/>
                        <a:gd name="T1" fmla="*/ 0 h 206"/>
                        <a:gd name="T2" fmla="*/ 0 w 878"/>
                        <a:gd name="T3" fmla="*/ 0 h 206"/>
                        <a:gd name="T4" fmla="*/ 0 w 878"/>
                        <a:gd name="T5" fmla="*/ 0 h 206"/>
                        <a:gd name="T6" fmla="*/ 0 w 878"/>
                        <a:gd name="T7" fmla="*/ 0 h 206"/>
                        <a:gd name="T8" fmla="*/ 0 w 878"/>
                        <a:gd name="T9" fmla="*/ 0 h 2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8"/>
                        <a:gd name="T16" fmla="*/ 0 h 206"/>
                        <a:gd name="T17" fmla="*/ 878 w 878"/>
                        <a:gd name="T18" fmla="*/ 206 h 2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8" h="206">
                          <a:moveTo>
                            <a:pt x="878" y="0"/>
                          </a:moveTo>
                          <a:lnTo>
                            <a:pt x="878" y="123"/>
                          </a:lnTo>
                          <a:lnTo>
                            <a:pt x="0" y="206"/>
                          </a:lnTo>
                          <a:lnTo>
                            <a:pt x="0" y="71"/>
                          </a:lnTo>
                          <a:lnTo>
                            <a:pt x="878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sp>
                <p:nvSpPr>
                  <p:cNvPr id="12637" name="Freeform 1743"/>
                  <p:cNvSpPr>
                    <a:spLocks/>
                  </p:cNvSpPr>
                  <p:nvPr/>
                </p:nvSpPr>
                <p:spPr bwMode="auto">
                  <a:xfrm>
                    <a:off x="4204" y="2919"/>
                    <a:ext cx="58" cy="271"/>
                  </a:xfrm>
                  <a:custGeom>
                    <a:avLst/>
                    <a:gdLst>
                      <a:gd name="T0" fmla="*/ 0 w 469"/>
                      <a:gd name="T1" fmla="*/ 0 h 1352"/>
                      <a:gd name="T2" fmla="*/ 0 w 469"/>
                      <a:gd name="T3" fmla="*/ 0 h 1352"/>
                      <a:gd name="T4" fmla="*/ 0 w 469"/>
                      <a:gd name="T5" fmla="*/ 0 h 1352"/>
                      <a:gd name="T6" fmla="*/ 0 w 469"/>
                      <a:gd name="T7" fmla="*/ 0 h 1352"/>
                      <a:gd name="T8" fmla="*/ 0 w 469"/>
                      <a:gd name="T9" fmla="*/ 0 h 13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69"/>
                      <a:gd name="T16" fmla="*/ 0 h 1352"/>
                      <a:gd name="T17" fmla="*/ 469 w 469"/>
                      <a:gd name="T18" fmla="*/ 1352 h 13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69" h="1352">
                        <a:moveTo>
                          <a:pt x="0" y="27"/>
                        </a:moveTo>
                        <a:lnTo>
                          <a:pt x="469" y="0"/>
                        </a:lnTo>
                        <a:lnTo>
                          <a:pt x="468" y="1352"/>
                        </a:lnTo>
                        <a:lnTo>
                          <a:pt x="0" y="1296"/>
                        </a:lnTo>
                        <a:lnTo>
                          <a:pt x="0" y="27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  <p:grpSp>
            <p:nvGrpSpPr>
              <p:cNvPr id="15487" name="Group 1764"/>
              <p:cNvGrpSpPr>
                <a:grpSpLocks/>
              </p:cNvGrpSpPr>
              <p:nvPr/>
            </p:nvGrpSpPr>
            <p:grpSpPr bwMode="auto">
              <a:xfrm>
                <a:off x="4142" y="3001"/>
                <a:ext cx="441" cy="225"/>
                <a:chOff x="4142" y="3001"/>
                <a:chExt cx="441" cy="225"/>
              </a:xfrm>
            </p:grpSpPr>
            <p:grpSp>
              <p:nvGrpSpPr>
                <p:cNvPr id="13345" name="Group 1751"/>
                <p:cNvGrpSpPr>
                  <a:grpSpLocks/>
                </p:cNvGrpSpPr>
                <p:nvPr/>
              </p:nvGrpSpPr>
              <p:grpSpPr bwMode="auto">
                <a:xfrm>
                  <a:off x="4512" y="3038"/>
                  <a:ext cx="71" cy="179"/>
                  <a:chOff x="4512" y="3038"/>
                  <a:chExt cx="71" cy="179"/>
                </a:xfrm>
              </p:grpSpPr>
              <p:grpSp>
                <p:nvGrpSpPr>
                  <p:cNvPr id="15500" name="Group 1748"/>
                  <p:cNvGrpSpPr>
                    <a:grpSpLocks/>
                  </p:cNvGrpSpPr>
                  <p:nvPr/>
                </p:nvGrpSpPr>
                <p:grpSpPr bwMode="auto">
                  <a:xfrm>
                    <a:off x="4512" y="3038"/>
                    <a:ext cx="49" cy="179"/>
                    <a:chOff x="4512" y="3038"/>
                    <a:chExt cx="49" cy="179"/>
                  </a:xfrm>
                </p:grpSpPr>
                <p:sp>
                  <p:nvSpPr>
                    <p:cNvPr id="12629" name="Freeform 1746"/>
                    <p:cNvSpPr>
                      <a:spLocks/>
                    </p:cNvSpPr>
                    <p:nvPr/>
                  </p:nvSpPr>
                  <p:spPr bwMode="auto">
                    <a:xfrm>
                      <a:off x="4532" y="3086"/>
                      <a:ext cx="18" cy="131"/>
                    </a:xfrm>
                    <a:custGeom>
                      <a:avLst/>
                      <a:gdLst>
                        <a:gd name="T0" fmla="*/ 0 w 145"/>
                        <a:gd name="T1" fmla="*/ 0 h 653"/>
                        <a:gd name="T2" fmla="*/ 0 w 145"/>
                        <a:gd name="T3" fmla="*/ 0 h 653"/>
                        <a:gd name="T4" fmla="*/ 0 w 145"/>
                        <a:gd name="T5" fmla="*/ 0 h 653"/>
                        <a:gd name="T6" fmla="*/ 0 w 145"/>
                        <a:gd name="T7" fmla="*/ 0 h 653"/>
                        <a:gd name="T8" fmla="*/ 0 w 145"/>
                        <a:gd name="T9" fmla="*/ 0 h 653"/>
                        <a:gd name="T10" fmla="*/ 0 w 145"/>
                        <a:gd name="T11" fmla="*/ 0 h 653"/>
                        <a:gd name="T12" fmla="*/ 0 w 145"/>
                        <a:gd name="T13" fmla="*/ 0 h 653"/>
                        <a:gd name="T14" fmla="*/ 0 w 145"/>
                        <a:gd name="T15" fmla="*/ 0 h 653"/>
                        <a:gd name="T16" fmla="*/ 0 w 145"/>
                        <a:gd name="T17" fmla="*/ 0 h 653"/>
                        <a:gd name="T18" fmla="*/ 0 w 145"/>
                        <a:gd name="T19" fmla="*/ 0 h 653"/>
                        <a:gd name="T20" fmla="*/ 0 w 145"/>
                        <a:gd name="T21" fmla="*/ 0 h 653"/>
                        <a:gd name="T22" fmla="*/ 0 w 145"/>
                        <a:gd name="T23" fmla="*/ 0 h 653"/>
                        <a:gd name="T24" fmla="*/ 0 w 145"/>
                        <a:gd name="T25" fmla="*/ 0 h 653"/>
                        <a:gd name="T26" fmla="*/ 0 w 145"/>
                        <a:gd name="T27" fmla="*/ 0 h 653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45"/>
                        <a:gd name="T43" fmla="*/ 0 h 653"/>
                        <a:gd name="T44" fmla="*/ 145 w 145"/>
                        <a:gd name="T45" fmla="*/ 653 h 653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45" h="653">
                          <a:moveTo>
                            <a:pt x="0" y="0"/>
                          </a:moveTo>
                          <a:lnTo>
                            <a:pt x="30" y="141"/>
                          </a:lnTo>
                          <a:lnTo>
                            <a:pt x="53" y="277"/>
                          </a:lnTo>
                          <a:lnTo>
                            <a:pt x="71" y="375"/>
                          </a:lnTo>
                          <a:lnTo>
                            <a:pt x="92" y="482"/>
                          </a:lnTo>
                          <a:lnTo>
                            <a:pt x="104" y="558"/>
                          </a:lnTo>
                          <a:lnTo>
                            <a:pt x="114" y="623"/>
                          </a:lnTo>
                          <a:lnTo>
                            <a:pt x="115" y="653"/>
                          </a:lnTo>
                          <a:lnTo>
                            <a:pt x="145" y="653"/>
                          </a:lnTo>
                          <a:lnTo>
                            <a:pt x="115" y="443"/>
                          </a:lnTo>
                          <a:lnTo>
                            <a:pt x="88" y="293"/>
                          </a:lnTo>
                          <a:lnTo>
                            <a:pt x="59" y="164"/>
                          </a:lnTo>
                          <a:lnTo>
                            <a:pt x="40" y="5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E0C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30" name="Freeform 1747"/>
                    <p:cNvSpPr>
                      <a:spLocks/>
                    </p:cNvSpPr>
                    <p:nvPr/>
                  </p:nvSpPr>
                  <p:spPr bwMode="auto">
                    <a:xfrm>
                      <a:off x="4512" y="3038"/>
                      <a:ext cx="49" cy="100"/>
                    </a:xfrm>
                    <a:custGeom>
                      <a:avLst/>
                      <a:gdLst>
                        <a:gd name="T0" fmla="*/ 0 w 393"/>
                        <a:gd name="T1" fmla="*/ 0 h 500"/>
                        <a:gd name="T2" fmla="*/ 0 w 393"/>
                        <a:gd name="T3" fmla="*/ 0 h 500"/>
                        <a:gd name="T4" fmla="*/ 0 w 393"/>
                        <a:gd name="T5" fmla="*/ 0 h 500"/>
                        <a:gd name="T6" fmla="*/ 0 w 393"/>
                        <a:gd name="T7" fmla="*/ 0 h 500"/>
                        <a:gd name="T8" fmla="*/ 0 w 393"/>
                        <a:gd name="T9" fmla="*/ 0 h 500"/>
                        <a:gd name="T10" fmla="*/ 0 w 393"/>
                        <a:gd name="T11" fmla="*/ 0 h 500"/>
                        <a:gd name="T12" fmla="*/ 0 w 393"/>
                        <a:gd name="T13" fmla="*/ 0 h 500"/>
                        <a:gd name="T14" fmla="*/ 0 w 393"/>
                        <a:gd name="T15" fmla="*/ 0 h 500"/>
                        <a:gd name="T16" fmla="*/ 0 w 393"/>
                        <a:gd name="T17" fmla="*/ 0 h 500"/>
                        <a:gd name="T18" fmla="*/ 0 w 393"/>
                        <a:gd name="T19" fmla="*/ 0 h 500"/>
                        <a:gd name="T20" fmla="*/ 0 w 393"/>
                        <a:gd name="T21" fmla="*/ 0 h 500"/>
                        <a:gd name="T22" fmla="*/ 0 w 393"/>
                        <a:gd name="T23" fmla="*/ 0 h 500"/>
                        <a:gd name="T24" fmla="*/ 0 w 393"/>
                        <a:gd name="T25" fmla="*/ 0 h 500"/>
                        <a:gd name="T26" fmla="*/ 0 w 393"/>
                        <a:gd name="T27" fmla="*/ 0 h 500"/>
                        <a:gd name="T28" fmla="*/ 0 w 393"/>
                        <a:gd name="T29" fmla="*/ 0 h 500"/>
                        <a:gd name="T30" fmla="*/ 0 w 393"/>
                        <a:gd name="T31" fmla="*/ 0 h 500"/>
                        <a:gd name="T32" fmla="*/ 0 w 393"/>
                        <a:gd name="T33" fmla="*/ 0 h 500"/>
                        <a:gd name="T34" fmla="*/ 0 w 393"/>
                        <a:gd name="T35" fmla="*/ 0 h 500"/>
                        <a:gd name="T36" fmla="*/ 0 w 393"/>
                        <a:gd name="T37" fmla="*/ 0 h 500"/>
                        <a:gd name="T38" fmla="*/ 0 w 393"/>
                        <a:gd name="T39" fmla="*/ 0 h 500"/>
                        <a:gd name="T40" fmla="*/ 0 w 393"/>
                        <a:gd name="T41" fmla="*/ 0 h 500"/>
                        <a:gd name="T42" fmla="*/ 0 w 393"/>
                        <a:gd name="T43" fmla="*/ 0 h 500"/>
                        <a:gd name="T44" fmla="*/ 0 w 393"/>
                        <a:gd name="T45" fmla="*/ 0 h 500"/>
                        <a:gd name="T46" fmla="*/ 0 w 393"/>
                        <a:gd name="T47" fmla="*/ 0 h 500"/>
                        <a:gd name="T48" fmla="*/ 0 w 393"/>
                        <a:gd name="T49" fmla="*/ 0 h 500"/>
                        <a:gd name="T50" fmla="*/ 0 w 393"/>
                        <a:gd name="T51" fmla="*/ 0 h 500"/>
                        <a:gd name="T52" fmla="*/ 0 w 393"/>
                        <a:gd name="T53" fmla="*/ 0 h 500"/>
                        <a:gd name="T54" fmla="*/ 0 w 393"/>
                        <a:gd name="T55" fmla="*/ 0 h 500"/>
                        <a:gd name="T56" fmla="*/ 0 w 393"/>
                        <a:gd name="T57" fmla="*/ 0 h 500"/>
                        <a:gd name="T58" fmla="*/ 0 w 393"/>
                        <a:gd name="T59" fmla="*/ 0 h 500"/>
                        <a:gd name="T60" fmla="*/ 0 w 393"/>
                        <a:gd name="T61" fmla="*/ 0 h 500"/>
                        <a:gd name="T62" fmla="*/ 0 w 393"/>
                        <a:gd name="T63" fmla="*/ 0 h 500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w 393"/>
                        <a:gd name="T97" fmla="*/ 0 h 500"/>
                        <a:gd name="T98" fmla="*/ 393 w 393"/>
                        <a:gd name="T99" fmla="*/ 500 h 500"/>
                      </a:gdLst>
                      <a:ahLst/>
                      <a:cxnLst>
                        <a:cxn ang="T64">
                          <a:pos x="T0" y="T1"/>
                        </a:cxn>
                        <a:cxn ang="T65">
                          <a:pos x="T2" y="T3"/>
                        </a:cxn>
                        <a:cxn ang="T66">
                          <a:pos x="T4" y="T5"/>
                        </a:cxn>
                        <a:cxn ang="T67">
                          <a:pos x="T6" y="T7"/>
                        </a:cxn>
                        <a:cxn ang="T68">
                          <a:pos x="T8" y="T9"/>
                        </a:cxn>
                        <a:cxn ang="T69">
                          <a:pos x="T10" y="T11"/>
                        </a:cxn>
                        <a:cxn ang="T70">
                          <a:pos x="T12" y="T13"/>
                        </a:cxn>
                        <a:cxn ang="T71">
                          <a:pos x="T14" y="T15"/>
                        </a:cxn>
                        <a:cxn ang="T72">
                          <a:pos x="T16" y="T17"/>
                        </a:cxn>
                        <a:cxn ang="T73">
                          <a:pos x="T18" y="T19"/>
                        </a:cxn>
                        <a:cxn ang="T74">
                          <a:pos x="T20" y="T21"/>
                        </a:cxn>
                        <a:cxn ang="T75">
                          <a:pos x="T22" y="T23"/>
                        </a:cxn>
                        <a:cxn ang="T76">
                          <a:pos x="T24" y="T25"/>
                        </a:cxn>
                        <a:cxn ang="T77">
                          <a:pos x="T26" y="T27"/>
                        </a:cxn>
                        <a:cxn ang="T78">
                          <a:pos x="T28" y="T29"/>
                        </a:cxn>
                        <a:cxn ang="T79">
                          <a:pos x="T30" y="T31"/>
                        </a:cxn>
                        <a:cxn ang="T80">
                          <a:pos x="T32" y="T33"/>
                        </a:cxn>
                        <a:cxn ang="T81">
                          <a:pos x="T34" y="T35"/>
                        </a:cxn>
                        <a:cxn ang="T82">
                          <a:pos x="T36" y="T37"/>
                        </a:cxn>
                        <a:cxn ang="T83">
                          <a:pos x="T38" y="T39"/>
                        </a:cxn>
                        <a:cxn ang="T84">
                          <a:pos x="T40" y="T41"/>
                        </a:cxn>
                        <a:cxn ang="T85">
                          <a:pos x="T42" y="T43"/>
                        </a:cxn>
                        <a:cxn ang="T86">
                          <a:pos x="T44" y="T45"/>
                        </a:cxn>
                        <a:cxn ang="T87">
                          <a:pos x="T46" y="T47"/>
                        </a:cxn>
                        <a:cxn ang="T88">
                          <a:pos x="T48" y="T49"/>
                        </a:cxn>
                        <a:cxn ang="T89">
                          <a:pos x="T50" y="T51"/>
                        </a:cxn>
                        <a:cxn ang="T90">
                          <a:pos x="T52" y="T53"/>
                        </a:cxn>
                        <a:cxn ang="T91">
                          <a:pos x="T54" y="T55"/>
                        </a:cxn>
                        <a:cxn ang="T92">
                          <a:pos x="T56" y="T57"/>
                        </a:cxn>
                        <a:cxn ang="T93">
                          <a:pos x="T58" y="T59"/>
                        </a:cxn>
                        <a:cxn ang="T94">
                          <a:pos x="T60" y="T61"/>
                        </a:cxn>
                        <a:cxn ang="T95">
                          <a:pos x="T62" y="T63"/>
                        </a:cxn>
                      </a:cxnLst>
                      <a:rect l="T96" t="T97" r="T98" b="T99"/>
                      <a:pathLst>
                        <a:path w="393" h="500">
                          <a:moveTo>
                            <a:pt x="121" y="187"/>
                          </a:moveTo>
                          <a:lnTo>
                            <a:pt x="108" y="212"/>
                          </a:lnTo>
                          <a:lnTo>
                            <a:pt x="52" y="241"/>
                          </a:lnTo>
                          <a:lnTo>
                            <a:pt x="0" y="313"/>
                          </a:lnTo>
                          <a:lnTo>
                            <a:pt x="100" y="261"/>
                          </a:lnTo>
                          <a:lnTo>
                            <a:pt x="39" y="429"/>
                          </a:lnTo>
                          <a:lnTo>
                            <a:pt x="17" y="500"/>
                          </a:lnTo>
                          <a:lnTo>
                            <a:pt x="111" y="309"/>
                          </a:lnTo>
                          <a:lnTo>
                            <a:pt x="81" y="418"/>
                          </a:lnTo>
                          <a:lnTo>
                            <a:pt x="76" y="463"/>
                          </a:lnTo>
                          <a:lnTo>
                            <a:pt x="150" y="319"/>
                          </a:lnTo>
                          <a:lnTo>
                            <a:pt x="137" y="396"/>
                          </a:lnTo>
                          <a:lnTo>
                            <a:pt x="176" y="319"/>
                          </a:lnTo>
                          <a:lnTo>
                            <a:pt x="224" y="347"/>
                          </a:lnTo>
                          <a:lnTo>
                            <a:pt x="223" y="279"/>
                          </a:lnTo>
                          <a:lnTo>
                            <a:pt x="351" y="279"/>
                          </a:lnTo>
                          <a:lnTo>
                            <a:pt x="287" y="230"/>
                          </a:lnTo>
                          <a:lnTo>
                            <a:pt x="254" y="218"/>
                          </a:lnTo>
                          <a:lnTo>
                            <a:pt x="320" y="173"/>
                          </a:lnTo>
                          <a:lnTo>
                            <a:pt x="393" y="141"/>
                          </a:lnTo>
                          <a:lnTo>
                            <a:pt x="322" y="113"/>
                          </a:lnTo>
                          <a:lnTo>
                            <a:pt x="228" y="141"/>
                          </a:lnTo>
                          <a:lnTo>
                            <a:pt x="282" y="58"/>
                          </a:lnTo>
                          <a:lnTo>
                            <a:pt x="325" y="0"/>
                          </a:lnTo>
                          <a:lnTo>
                            <a:pt x="235" y="49"/>
                          </a:lnTo>
                          <a:lnTo>
                            <a:pt x="206" y="91"/>
                          </a:lnTo>
                          <a:lnTo>
                            <a:pt x="168" y="70"/>
                          </a:lnTo>
                          <a:lnTo>
                            <a:pt x="102" y="58"/>
                          </a:lnTo>
                          <a:lnTo>
                            <a:pt x="42" y="104"/>
                          </a:lnTo>
                          <a:lnTo>
                            <a:pt x="133" y="125"/>
                          </a:lnTo>
                          <a:lnTo>
                            <a:pt x="39" y="186"/>
                          </a:lnTo>
                          <a:lnTo>
                            <a:pt x="121" y="187"/>
                          </a:lnTo>
                          <a:close/>
                        </a:path>
                      </a:pathLst>
                    </a:custGeom>
                    <a:solidFill>
                      <a:srgbClr val="00C00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sp>
                <p:nvSpPr>
                  <p:cNvPr id="12627" name="Freeform 1749"/>
                  <p:cNvSpPr>
                    <a:spLocks/>
                  </p:cNvSpPr>
                  <p:nvPr/>
                </p:nvSpPr>
                <p:spPr bwMode="auto">
                  <a:xfrm>
                    <a:off x="4545" y="3088"/>
                    <a:ext cx="19" cy="129"/>
                  </a:xfrm>
                  <a:custGeom>
                    <a:avLst/>
                    <a:gdLst>
                      <a:gd name="T0" fmla="*/ 0 w 145"/>
                      <a:gd name="T1" fmla="*/ 0 h 646"/>
                      <a:gd name="T2" fmla="*/ 0 w 145"/>
                      <a:gd name="T3" fmla="*/ 0 h 646"/>
                      <a:gd name="T4" fmla="*/ 0 w 145"/>
                      <a:gd name="T5" fmla="*/ 0 h 646"/>
                      <a:gd name="T6" fmla="*/ 0 w 145"/>
                      <a:gd name="T7" fmla="*/ 0 h 646"/>
                      <a:gd name="T8" fmla="*/ 0 w 145"/>
                      <a:gd name="T9" fmla="*/ 0 h 646"/>
                      <a:gd name="T10" fmla="*/ 0 w 145"/>
                      <a:gd name="T11" fmla="*/ 0 h 646"/>
                      <a:gd name="T12" fmla="*/ 0 w 145"/>
                      <a:gd name="T13" fmla="*/ 0 h 646"/>
                      <a:gd name="T14" fmla="*/ 0 w 145"/>
                      <a:gd name="T15" fmla="*/ 0 h 646"/>
                      <a:gd name="T16" fmla="*/ 0 w 145"/>
                      <a:gd name="T17" fmla="*/ 0 h 646"/>
                      <a:gd name="T18" fmla="*/ 0 w 145"/>
                      <a:gd name="T19" fmla="*/ 0 h 646"/>
                      <a:gd name="T20" fmla="*/ 0 w 145"/>
                      <a:gd name="T21" fmla="*/ 0 h 646"/>
                      <a:gd name="T22" fmla="*/ 0 w 145"/>
                      <a:gd name="T23" fmla="*/ 0 h 646"/>
                      <a:gd name="T24" fmla="*/ 0 w 145"/>
                      <a:gd name="T25" fmla="*/ 0 h 646"/>
                      <a:gd name="T26" fmla="*/ 0 w 145"/>
                      <a:gd name="T27" fmla="*/ 0 h 64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45"/>
                      <a:gd name="T43" fmla="*/ 0 h 646"/>
                      <a:gd name="T44" fmla="*/ 145 w 145"/>
                      <a:gd name="T45" fmla="*/ 646 h 64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45" h="646">
                        <a:moveTo>
                          <a:pt x="145" y="0"/>
                        </a:moveTo>
                        <a:lnTo>
                          <a:pt x="114" y="136"/>
                        </a:lnTo>
                        <a:lnTo>
                          <a:pt x="92" y="274"/>
                        </a:lnTo>
                        <a:lnTo>
                          <a:pt x="73" y="374"/>
                        </a:lnTo>
                        <a:lnTo>
                          <a:pt x="52" y="480"/>
                        </a:lnTo>
                        <a:lnTo>
                          <a:pt x="41" y="558"/>
                        </a:lnTo>
                        <a:lnTo>
                          <a:pt x="32" y="621"/>
                        </a:lnTo>
                        <a:lnTo>
                          <a:pt x="27" y="646"/>
                        </a:lnTo>
                        <a:lnTo>
                          <a:pt x="0" y="646"/>
                        </a:lnTo>
                        <a:lnTo>
                          <a:pt x="27" y="441"/>
                        </a:lnTo>
                        <a:lnTo>
                          <a:pt x="57" y="291"/>
                        </a:lnTo>
                        <a:lnTo>
                          <a:pt x="86" y="163"/>
                        </a:lnTo>
                        <a:lnTo>
                          <a:pt x="107" y="50"/>
                        </a:lnTo>
                        <a:lnTo>
                          <a:pt x="145" y="0"/>
                        </a:lnTo>
                        <a:close/>
                      </a:path>
                    </a:pathLst>
                  </a:custGeom>
                  <a:solidFill>
                    <a:srgbClr val="FFCA94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28" name="Freeform 1750"/>
                  <p:cNvSpPr>
                    <a:spLocks/>
                  </p:cNvSpPr>
                  <p:nvPr/>
                </p:nvSpPr>
                <p:spPr bwMode="auto">
                  <a:xfrm>
                    <a:off x="4534" y="3039"/>
                    <a:ext cx="49" cy="101"/>
                  </a:xfrm>
                  <a:custGeom>
                    <a:avLst/>
                    <a:gdLst>
                      <a:gd name="T0" fmla="*/ 0 w 392"/>
                      <a:gd name="T1" fmla="*/ 0 h 505"/>
                      <a:gd name="T2" fmla="*/ 0 w 392"/>
                      <a:gd name="T3" fmla="*/ 0 h 505"/>
                      <a:gd name="T4" fmla="*/ 0 w 392"/>
                      <a:gd name="T5" fmla="*/ 0 h 505"/>
                      <a:gd name="T6" fmla="*/ 0 w 392"/>
                      <a:gd name="T7" fmla="*/ 0 h 505"/>
                      <a:gd name="T8" fmla="*/ 0 w 392"/>
                      <a:gd name="T9" fmla="*/ 0 h 505"/>
                      <a:gd name="T10" fmla="*/ 0 w 392"/>
                      <a:gd name="T11" fmla="*/ 0 h 505"/>
                      <a:gd name="T12" fmla="*/ 0 w 392"/>
                      <a:gd name="T13" fmla="*/ 0 h 505"/>
                      <a:gd name="T14" fmla="*/ 0 w 392"/>
                      <a:gd name="T15" fmla="*/ 0 h 505"/>
                      <a:gd name="T16" fmla="*/ 0 w 392"/>
                      <a:gd name="T17" fmla="*/ 0 h 505"/>
                      <a:gd name="T18" fmla="*/ 0 w 392"/>
                      <a:gd name="T19" fmla="*/ 0 h 505"/>
                      <a:gd name="T20" fmla="*/ 0 w 392"/>
                      <a:gd name="T21" fmla="*/ 0 h 505"/>
                      <a:gd name="T22" fmla="*/ 0 w 392"/>
                      <a:gd name="T23" fmla="*/ 0 h 505"/>
                      <a:gd name="T24" fmla="*/ 0 w 392"/>
                      <a:gd name="T25" fmla="*/ 0 h 505"/>
                      <a:gd name="T26" fmla="*/ 0 w 392"/>
                      <a:gd name="T27" fmla="*/ 0 h 505"/>
                      <a:gd name="T28" fmla="*/ 0 w 392"/>
                      <a:gd name="T29" fmla="*/ 0 h 505"/>
                      <a:gd name="T30" fmla="*/ 0 w 392"/>
                      <a:gd name="T31" fmla="*/ 0 h 505"/>
                      <a:gd name="T32" fmla="*/ 0 w 392"/>
                      <a:gd name="T33" fmla="*/ 0 h 505"/>
                      <a:gd name="T34" fmla="*/ 0 w 392"/>
                      <a:gd name="T35" fmla="*/ 0 h 505"/>
                      <a:gd name="T36" fmla="*/ 0 w 392"/>
                      <a:gd name="T37" fmla="*/ 0 h 505"/>
                      <a:gd name="T38" fmla="*/ 0 w 392"/>
                      <a:gd name="T39" fmla="*/ 0 h 505"/>
                      <a:gd name="T40" fmla="*/ 0 w 392"/>
                      <a:gd name="T41" fmla="*/ 0 h 505"/>
                      <a:gd name="T42" fmla="*/ 0 w 392"/>
                      <a:gd name="T43" fmla="*/ 0 h 505"/>
                      <a:gd name="T44" fmla="*/ 0 w 392"/>
                      <a:gd name="T45" fmla="*/ 0 h 505"/>
                      <a:gd name="T46" fmla="*/ 0 w 392"/>
                      <a:gd name="T47" fmla="*/ 0 h 505"/>
                      <a:gd name="T48" fmla="*/ 0 w 392"/>
                      <a:gd name="T49" fmla="*/ 0 h 505"/>
                      <a:gd name="T50" fmla="*/ 0 w 392"/>
                      <a:gd name="T51" fmla="*/ 0 h 505"/>
                      <a:gd name="T52" fmla="*/ 0 w 392"/>
                      <a:gd name="T53" fmla="*/ 0 h 505"/>
                      <a:gd name="T54" fmla="*/ 0 w 392"/>
                      <a:gd name="T55" fmla="*/ 0 h 505"/>
                      <a:gd name="T56" fmla="*/ 0 w 392"/>
                      <a:gd name="T57" fmla="*/ 0 h 505"/>
                      <a:gd name="T58" fmla="*/ 0 w 392"/>
                      <a:gd name="T59" fmla="*/ 0 h 505"/>
                      <a:gd name="T60" fmla="*/ 0 w 392"/>
                      <a:gd name="T61" fmla="*/ 0 h 505"/>
                      <a:gd name="T62" fmla="*/ 0 w 392"/>
                      <a:gd name="T63" fmla="*/ 0 h 5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92"/>
                      <a:gd name="T97" fmla="*/ 0 h 505"/>
                      <a:gd name="T98" fmla="*/ 392 w 392"/>
                      <a:gd name="T99" fmla="*/ 505 h 5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92" h="505">
                        <a:moveTo>
                          <a:pt x="272" y="192"/>
                        </a:moveTo>
                        <a:lnTo>
                          <a:pt x="286" y="215"/>
                        </a:lnTo>
                        <a:lnTo>
                          <a:pt x="340" y="244"/>
                        </a:lnTo>
                        <a:lnTo>
                          <a:pt x="392" y="318"/>
                        </a:lnTo>
                        <a:lnTo>
                          <a:pt x="293" y="266"/>
                        </a:lnTo>
                        <a:lnTo>
                          <a:pt x="355" y="432"/>
                        </a:lnTo>
                        <a:lnTo>
                          <a:pt x="376" y="505"/>
                        </a:lnTo>
                        <a:lnTo>
                          <a:pt x="282" y="312"/>
                        </a:lnTo>
                        <a:lnTo>
                          <a:pt x="312" y="422"/>
                        </a:lnTo>
                        <a:lnTo>
                          <a:pt x="317" y="466"/>
                        </a:lnTo>
                        <a:lnTo>
                          <a:pt x="243" y="322"/>
                        </a:lnTo>
                        <a:lnTo>
                          <a:pt x="256" y="399"/>
                        </a:lnTo>
                        <a:lnTo>
                          <a:pt x="218" y="322"/>
                        </a:lnTo>
                        <a:lnTo>
                          <a:pt x="169" y="348"/>
                        </a:lnTo>
                        <a:lnTo>
                          <a:pt x="171" y="282"/>
                        </a:lnTo>
                        <a:lnTo>
                          <a:pt x="41" y="282"/>
                        </a:lnTo>
                        <a:lnTo>
                          <a:pt x="107" y="233"/>
                        </a:lnTo>
                        <a:lnTo>
                          <a:pt x="139" y="221"/>
                        </a:lnTo>
                        <a:lnTo>
                          <a:pt x="74" y="178"/>
                        </a:lnTo>
                        <a:lnTo>
                          <a:pt x="0" y="144"/>
                        </a:lnTo>
                        <a:lnTo>
                          <a:pt x="71" y="117"/>
                        </a:lnTo>
                        <a:lnTo>
                          <a:pt x="166" y="144"/>
                        </a:lnTo>
                        <a:lnTo>
                          <a:pt x="110" y="61"/>
                        </a:lnTo>
                        <a:lnTo>
                          <a:pt x="68" y="0"/>
                        </a:lnTo>
                        <a:lnTo>
                          <a:pt x="159" y="49"/>
                        </a:lnTo>
                        <a:lnTo>
                          <a:pt x="186" y="93"/>
                        </a:lnTo>
                        <a:lnTo>
                          <a:pt x="224" y="70"/>
                        </a:lnTo>
                        <a:lnTo>
                          <a:pt x="290" y="61"/>
                        </a:lnTo>
                        <a:lnTo>
                          <a:pt x="350" y="106"/>
                        </a:lnTo>
                        <a:lnTo>
                          <a:pt x="260" y="129"/>
                        </a:lnTo>
                        <a:lnTo>
                          <a:pt x="355" y="188"/>
                        </a:lnTo>
                        <a:lnTo>
                          <a:pt x="272" y="192"/>
                        </a:lnTo>
                        <a:close/>
                      </a:path>
                    </a:pathLst>
                  </a:custGeom>
                  <a:solidFill>
                    <a:srgbClr val="00C00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501" name="Group 1758"/>
                <p:cNvGrpSpPr>
                  <a:grpSpLocks/>
                </p:cNvGrpSpPr>
                <p:nvPr/>
              </p:nvGrpSpPr>
              <p:grpSpPr bwMode="auto">
                <a:xfrm>
                  <a:off x="4315" y="3038"/>
                  <a:ext cx="75" cy="188"/>
                  <a:chOff x="4315" y="3038"/>
                  <a:chExt cx="75" cy="188"/>
                </a:xfrm>
              </p:grpSpPr>
              <p:grpSp>
                <p:nvGrpSpPr>
                  <p:cNvPr id="15502" name="Group 1754"/>
                  <p:cNvGrpSpPr>
                    <a:grpSpLocks/>
                  </p:cNvGrpSpPr>
                  <p:nvPr/>
                </p:nvGrpSpPr>
                <p:grpSpPr bwMode="auto">
                  <a:xfrm>
                    <a:off x="4315" y="3038"/>
                    <a:ext cx="52" cy="187"/>
                    <a:chOff x="4315" y="3038"/>
                    <a:chExt cx="52" cy="187"/>
                  </a:xfrm>
                </p:grpSpPr>
                <p:sp>
                  <p:nvSpPr>
                    <p:cNvPr id="12624" name="Freeform 1752"/>
                    <p:cNvSpPr>
                      <a:spLocks/>
                    </p:cNvSpPr>
                    <p:nvPr/>
                  </p:nvSpPr>
                  <p:spPr bwMode="auto">
                    <a:xfrm>
                      <a:off x="4336" y="3088"/>
                      <a:ext cx="19" cy="137"/>
                    </a:xfrm>
                    <a:custGeom>
                      <a:avLst/>
                      <a:gdLst>
                        <a:gd name="T0" fmla="*/ 0 w 152"/>
                        <a:gd name="T1" fmla="*/ 0 h 684"/>
                        <a:gd name="T2" fmla="*/ 0 w 152"/>
                        <a:gd name="T3" fmla="*/ 0 h 684"/>
                        <a:gd name="T4" fmla="*/ 0 w 152"/>
                        <a:gd name="T5" fmla="*/ 0 h 684"/>
                        <a:gd name="T6" fmla="*/ 0 w 152"/>
                        <a:gd name="T7" fmla="*/ 0 h 684"/>
                        <a:gd name="T8" fmla="*/ 0 w 152"/>
                        <a:gd name="T9" fmla="*/ 0 h 684"/>
                        <a:gd name="T10" fmla="*/ 0 w 152"/>
                        <a:gd name="T11" fmla="*/ 0 h 684"/>
                        <a:gd name="T12" fmla="*/ 0 w 152"/>
                        <a:gd name="T13" fmla="*/ 0 h 684"/>
                        <a:gd name="T14" fmla="*/ 0 w 152"/>
                        <a:gd name="T15" fmla="*/ 0 h 684"/>
                        <a:gd name="T16" fmla="*/ 0 w 152"/>
                        <a:gd name="T17" fmla="*/ 0 h 684"/>
                        <a:gd name="T18" fmla="*/ 0 w 152"/>
                        <a:gd name="T19" fmla="*/ 0 h 684"/>
                        <a:gd name="T20" fmla="*/ 0 w 152"/>
                        <a:gd name="T21" fmla="*/ 0 h 684"/>
                        <a:gd name="T22" fmla="*/ 0 w 152"/>
                        <a:gd name="T23" fmla="*/ 0 h 684"/>
                        <a:gd name="T24" fmla="*/ 0 w 152"/>
                        <a:gd name="T25" fmla="*/ 0 h 684"/>
                        <a:gd name="T26" fmla="*/ 0 w 152"/>
                        <a:gd name="T27" fmla="*/ 0 h 684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52"/>
                        <a:gd name="T43" fmla="*/ 0 h 684"/>
                        <a:gd name="T44" fmla="*/ 152 w 152"/>
                        <a:gd name="T45" fmla="*/ 684 h 684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52" h="684">
                          <a:moveTo>
                            <a:pt x="0" y="0"/>
                          </a:moveTo>
                          <a:lnTo>
                            <a:pt x="33" y="148"/>
                          </a:lnTo>
                          <a:lnTo>
                            <a:pt x="58" y="289"/>
                          </a:lnTo>
                          <a:lnTo>
                            <a:pt x="76" y="394"/>
                          </a:lnTo>
                          <a:lnTo>
                            <a:pt x="95" y="505"/>
                          </a:lnTo>
                          <a:lnTo>
                            <a:pt x="110" y="583"/>
                          </a:lnTo>
                          <a:lnTo>
                            <a:pt x="121" y="651"/>
                          </a:lnTo>
                          <a:lnTo>
                            <a:pt x="121" y="684"/>
                          </a:lnTo>
                          <a:lnTo>
                            <a:pt x="152" y="684"/>
                          </a:lnTo>
                          <a:lnTo>
                            <a:pt x="121" y="462"/>
                          </a:lnTo>
                          <a:lnTo>
                            <a:pt x="93" y="307"/>
                          </a:lnTo>
                          <a:lnTo>
                            <a:pt x="64" y="170"/>
                          </a:lnTo>
                          <a:lnTo>
                            <a:pt x="42" y="5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E0C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25" name="Freeform 1753"/>
                    <p:cNvSpPr>
                      <a:spLocks/>
                    </p:cNvSpPr>
                    <p:nvPr/>
                  </p:nvSpPr>
                  <p:spPr bwMode="auto">
                    <a:xfrm>
                      <a:off x="4315" y="3038"/>
                      <a:ext cx="52" cy="105"/>
                    </a:xfrm>
                    <a:custGeom>
                      <a:avLst/>
                      <a:gdLst>
                        <a:gd name="T0" fmla="*/ 0 w 413"/>
                        <a:gd name="T1" fmla="*/ 0 h 525"/>
                        <a:gd name="T2" fmla="*/ 0 w 413"/>
                        <a:gd name="T3" fmla="*/ 0 h 525"/>
                        <a:gd name="T4" fmla="*/ 0 w 413"/>
                        <a:gd name="T5" fmla="*/ 0 h 525"/>
                        <a:gd name="T6" fmla="*/ 0 w 413"/>
                        <a:gd name="T7" fmla="*/ 0 h 525"/>
                        <a:gd name="T8" fmla="*/ 0 w 413"/>
                        <a:gd name="T9" fmla="*/ 0 h 525"/>
                        <a:gd name="T10" fmla="*/ 0 w 413"/>
                        <a:gd name="T11" fmla="*/ 0 h 525"/>
                        <a:gd name="T12" fmla="*/ 0 w 413"/>
                        <a:gd name="T13" fmla="*/ 0 h 525"/>
                        <a:gd name="T14" fmla="*/ 0 w 413"/>
                        <a:gd name="T15" fmla="*/ 0 h 525"/>
                        <a:gd name="T16" fmla="*/ 0 w 413"/>
                        <a:gd name="T17" fmla="*/ 0 h 525"/>
                        <a:gd name="T18" fmla="*/ 0 w 413"/>
                        <a:gd name="T19" fmla="*/ 0 h 525"/>
                        <a:gd name="T20" fmla="*/ 0 w 413"/>
                        <a:gd name="T21" fmla="*/ 0 h 525"/>
                        <a:gd name="T22" fmla="*/ 0 w 413"/>
                        <a:gd name="T23" fmla="*/ 0 h 525"/>
                        <a:gd name="T24" fmla="*/ 0 w 413"/>
                        <a:gd name="T25" fmla="*/ 0 h 525"/>
                        <a:gd name="T26" fmla="*/ 0 w 413"/>
                        <a:gd name="T27" fmla="*/ 0 h 525"/>
                        <a:gd name="T28" fmla="*/ 0 w 413"/>
                        <a:gd name="T29" fmla="*/ 0 h 525"/>
                        <a:gd name="T30" fmla="*/ 0 w 413"/>
                        <a:gd name="T31" fmla="*/ 0 h 525"/>
                        <a:gd name="T32" fmla="*/ 0 w 413"/>
                        <a:gd name="T33" fmla="*/ 0 h 525"/>
                        <a:gd name="T34" fmla="*/ 0 w 413"/>
                        <a:gd name="T35" fmla="*/ 0 h 525"/>
                        <a:gd name="T36" fmla="*/ 0 w 413"/>
                        <a:gd name="T37" fmla="*/ 0 h 525"/>
                        <a:gd name="T38" fmla="*/ 0 w 413"/>
                        <a:gd name="T39" fmla="*/ 0 h 525"/>
                        <a:gd name="T40" fmla="*/ 0 w 413"/>
                        <a:gd name="T41" fmla="*/ 0 h 525"/>
                        <a:gd name="T42" fmla="*/ 0 w 413"/>
                        <a:gd name="T43" fmla="*/ 0 h 525"/>
                        <a:gd name="T44" fmla="*/ 0 w 413"/>
                        <a:gd name="T45" fmla="*/ 0 h 525"/>
                        <a:gd name="T46" fmla="*/ 0 w 413"/>
                        <a:gd name="T47" fmla="*/ 0 h 525"/>
                        <a:gd name="T48" fmla="*/ 0 w 413"/>
                        <a:gd name="T49" fmla="*/ 0 h 525"/>
                        <a:gd name="T50" fmla="*/ 0 w 413"/>
                        <a:gd name="T51" fmla="*/ 0 h 525"/>
                        <a:gd name="T52" fmla="*/ 0 w 413"/>
                        <a:gd name="T53" fmla="*/ 0 h 525"/>
                        <a:gd name="T54" fmla="*/ 0 w 413"/>
                        <a:gd name="T55" fmla="*/ 0 h 525"/>
                        <a:gd name="T56" fmla="*/ 0 w 413"/>
                        <a:gd name="T57" fmla="*/ 0 h 525"/>
                        <a:gd name="T58" fmla="*/ 0 w 413"/>
                        <a:gd name="T59" fmla="*/ 0 h 525"/>
                        <a:gd name="T60" fmla="*/ 0 w 413"/>
                        <a:gd name="T61" fmla="*/ 0 h 525"/>
                        <a:gd name="T62" fmla="*/ 0 w 413"/>
                        <a:gd name="T63" fmla="*/ 0 h 525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w 413"/>
                        <a:gd name="T97" fmla="*/ 0 h 525"/>
                        <a:gd name="T98" fmla="*/ 413 w 413"/>
                        <a:gd name="T99" fmla="*/ 525 h 525"/>
                      </a:gdLst>
                      <a:ahLst/>
                      <a:cxnLst>
                        <a:cxn ang="T64">
                          <a:pos x="T0" y="T1"/>
                        </a:cxn>
                        <a:cxn ang="T65">
                          <a:pos x="T2" y="T3"/>
                        </a:cxn>
                        <a:cxn ang="T66">
                          <a:pos x="T4" y="T5"/>
                        </a:cxn>
                        <a:cxn ang="T67">
                          <a:pos x="T6" y="T7"/>
                        </a:cxn>
                        <a:cxn ang="T68">
                          <a:pos x="T8" y="T9"/>
                        </a:cxn>
                        <a:cxn ang="T69">
                          <a:pos x="T10" y="T11"/>
                        </a:cxn>
                        <a:cxn ang="T70">
                          <a:pos x="T12" y="T13"/>
                        </a:cxn>
                        <a:cxn ang="T71">
                          <a:pos x="T14" y="T15"/>
                        </a:cxn>
                        <a:cxn ang="T72">
                          <a:pos x="T16" y="T17"/>
                        </a:cxn>
                        <a:cxn ang="T73">
                          <a:pos x="T18" y="T19"/>
                        </a:cxn>
                        <a:cxn ang="T74">
                          <a:pos x="T20" y="T21"/>
                        </a:cxn>
                        <a:cxn ang="T75">
                          <a:pos x="T22" y="T23"/>
                        </a:cxn>
                        <a:cxn ang="T76">
                          <a:pos x="T24" y="T25"/>
                        </a:cxn>
                        <a:cxn ang="T77">
                          <a:pos x="T26" y="T27"/>
                        </a:cxn>
                        <a:cxn ang="T78">
                          <a:pos x="T28" y="T29"/>
                        </a:cxn>
                        <a:cxn ang="T79">
                          <a:pos x="T30" y="T31"/>
                        </a:cxn>
                        <a:cxn ang="T80">
                          <a:pos x="T32" y="T33"/>
                        </a:cxn>
                        <a:cxn ang="T81">
                          <a:pos x="T34" y="T35"/>
                        </a:cxn>
                        <a:cxn ang="T82">
                          <a:pos x="T36" y="T37"/>
                        </a:cxn>
                        <a:cxn ang="T83">
                          <a:pos x="T38" y="T39"/>
                        </a:cxn>
                        <a:cxn ang="T84">
                          <a:pos x="T40" y="T41"/>
                        </a:cxn>
                        <a:cxn ang="T85">
                          <a:pos x="T42" y="T43"/>
                        </a:cxn>
                        <a:cxn ang="T86">
                          <a:pos x="T44" y="T45"/>
                        </a:cxn>
                        <a:cxn ang="T87">
                          <a:pos x="T46" y="T47"/>
                        </a:cxn>
                        <a:cxn ang="T88">
                          <a:pos x="T48" y="T49"/>
                        </a:cxn>
                        <a:cxn ang="T89">
                          <a:pos x="T50" y="T51"/>
                        </a:cxn>
                        <a:cxn ang="T90">
                          <a:pos x="T52" y="T53"/>
                        </a:cxn>
                        <a:cxn ang="T91">
                          <a:pos x="T54" y="T55"/>
                        </a:cxn>
                        <a:cxn ang="T92">
                          <a:pos x="T56" y="T57"/>
                        </a:cxn>
                        <a:cxn ang="T93">
                          <a:pos x="T58" y="T59"/>
                        </a:cxn>
                        <a:cxn ang="T94">
                          <a:pos x="T60" y="T61"/>
                        </a:cxn>
                        <a:cxn ang="T95">
                          <a:pos x="T62" y="T63"/>
                        </a:cxn>
                      </a:cxnLst>
                      <a:rect l="T96" t="T97" r="T98" b="T99"/>
                      <a:pathLst>
                        <a:path w="413" h="525">
                          <a:moveTo>
                            <a:pt x="128" y="197"/>
                          </a:moveTo>
                          <a:lnTo>
                            <a:pt x="112" y="226"/>
                          </a:lnTo>
                          <a:lnTo>
                            <a:pt x="56" y="254"/>
                          </a:lnTo>
                          <a:lnTo>
                            <a:pt x="0" y="330"/>
                          </a:lnTo>
                          <a:lnTo>
                            <a:pt x="106" y="275"/>
                          </a:lnTo>
                          <a:lnTo>
                            <a:pt x="43" y="452"/>
                          </a:lnTo>
                          <a:lnTo>
                            <a:pt x="16" y="525"/>
                          </a:lnTo>
                          <a:lnTo>
                            <a:pt x="117" y="327"/>
                          </a:lnTo>
                          <a:lnTo>
                            <a:pt x="85" y="437"/>
                          </a:lnTo>
                          <a:lnTo>
                            <a:pt x="79" y="488"/>
                          </a:lnTo>
                          <a:lnTo>
                            <a:pt x="158" y="333"/>
                          </a:lnTo>
                          <a:lnTo>
                            <a:pt x="142" y="415"/>
                          </a:lnTo>
                          <a:lnTo>
                            <a:pt x="185" y="333"/>
                          </a:lnTo>
                          <a:lnTo>
                            <a:pt x="237" y="366"/>
                          </a:lnTo>
                          <a:lnTo>
                            <a:pt x="233" y="293"/>
                          </a:lnTo>
                          <a:lnTo>
                            <a:pt x="370" y="293"/>
                          </a:lnTo>
                          <a:lnTo>
                            <a:pt x="301" y="241"/>
                          </a:lnTo>
                          <a:lnTo>
                            <a:pt x="268" y="228"/>
                          </a:lnTo>
                          <a:lnTo>
                            <a:pt x="337" y="183"/>
                          </a:lnTo>
                          <a:lnTo>
                            <a:pt x="413" y="149"/>
                          </a:lnTo>
                          <a:lnTo>
                            <a:pt x="340" y="119"/>
                          </a:lnTo>
                          <a:lnTo>
                            <a:pt x="240" y="149"/>
                          </a:lnTo>
                          <a:lnTo>
                            <a:pt x="297" y="61"/>
                          </a:lnTo>
                          <a:lnTo>
                            <a:pt x="342" y="0"/>
                          </a:lnTo>
                          <a:lnTo>
                            <a:pt x="245" y="52"/>
                          </a:lnTo>
                          <a:lnTo>
                            <a:pt x="216" y="97"/>
                          </a:lnTo>
                          <a:lnTo>
                            <a:pt x="177" y="73"/>
                          </a:lnTo>
                          <a:lnTo>
                            <a:pt x="107" y="61"/>
                          </a:lnTo>
                          <a:lnTo>
                            <a:pt x="44" y="107"/>
                          </a:lnTo>
                          <a:lnTo>
                            <a:pt x="141" y="131"/>
                          </a:lnTo>
                          <a:lnTo>
                            <a:pt x="43" y="193"/>
                          </a:lnTo>
                          <a:lnTo>
                            <a:pt x="128" y="197"/>
                          </a:lnTo>
                          <a:close/>
                        </a:path>
                      </a:pathLst>
                    </a:custGeom>
                    <a:solidFill>
                      <a:srgbClr val="00C00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grpSp>
                <p:nvGrpSpPr>
                  <p:cNvPr id="15503" name="Group 1757"/>
                  <p:cNvGrpSpPr>
                    <a:grpSpLocks/>
                  </p:cNvGrpSpPr>
                  <p:nvPr/>
                </p:nvGrpSpPr>
                <p:grpSpPr bwMode="auto">
                  <a:xfrm>
                    <a:off x="4338" y="3039"/>
                    <a:ext cx="52" cy="187"/>
                    <a:chOff x="4338" y="3039"/>
                    <a:chExt cx="52" cy="187"/>
                  </a:xfrm>
                </p:grpSpPr>
                <p:sp>
                  <p:nvSpPr>
                    <p:cNvPr id="12622" name="Freeform 1755"/>
                    <p:cNvSpPr>
                      <a:spLocks/>
                    </p:cNvSpPr>
                    <p:nvPr/>
                  </p:nvSpPr>
                  <p:spPr bwMode="auto">
                    <a:xfrm>
                      <a:off x="4351" y="3090"/>
                      <a:ext cx="18" cy="136"/>
                    </a:xfrm>
                    <a:custGeom>
                      <a:avLst/>
                      <a:gdLst>
                        <a:gd name="T0" fmla="*/ 0 w 152"/>
                        <a:gd name="T1" fmla="*/ 0 h 676"/>
                        <a:gd name="T2" fmla="*/ 0 w 152"/>
                        <a:gd name="T3" fmla="*/ 0 h 676"/>
                        <a:gd name="T4" fmla="*/ 0 w 152"/>
                        <a:gd name="T5" fmla="*/ 0 h 676"/>
                        <a:gd name="T6" fmla="*/ 0 w 152"/>
                        <a:gd name="T7" fmla="*/ 0 h 676"/>
                        <a:gd name="T8" fmla="*/ 0 w 152"/>
                        <a:gd name="T9" fmla="*/ 0 h 676"/>
                        <a:gd name="T10" fmla="*/ 0 w 152"/>
                        <a:gd name="T11" fmla="*/ 0 h 676"/>
                        <a:gd name="T12" fmla="*/ 0 w 152"/>
                        <a:gd name="T13" fmla="*/ 0 h 676"/>
                        <a:gd name="T14" fmla="*/ 0 w 152"/>
                        <a:gd name="T15" fmla="*/ 0 h 676"/>
                        <a:gd name="T16" fmla="*/ 0 w 152"/>
                        <a:gd name="T17" fmla="*/ 0 h 676"/>
                        <a:gd name="T18" fmla="*/ 0 w 152"/>
                        <a:gd name="T19" fmla="*/ 0 h 676"/>
                        <a:gd name="T20" fmla="*/ 0 w 152"/>
                        <a:gd name="T21" fmla="*/ 0 h 676"/>
                        <a:gd name="T22" fmla="*/ 0 w 152"/>
                        <a:gd name="T23" fmla="*/ 0 h 676"/>
                        <a:gd name="T24" fmla="*/ 0 w 152"/>
                        <a:gd name="T25" fmla="*/ 0 h 676"/>
                        <a:gd name="T26" fmla="*/ 0 w 152"/>
                        <a:gd name="T27" fmla="*/ 0 h 67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52"/>
                        <a:gd name="T43" fmla="*/ 0 h 676"/>
                        <a:gd name="T44" fmla="*/ 152 w 152"/>
                        <a:gd name="T45" fmla="*/ 676 h 67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52" h="676">
                          <a:moveTo>
                            <a:pt x="152" y="0"/>
                          </a:moveTo>
                          <a:lnTo>
                            <a:pt x="118" y="143"/>
                          </a:lnTo>
                          <a:lnTo>
                            <a:pt x="94" y="287"/>
                          </a:lnTo>
                          <a:lnTo>
                            <a:pt x="75" y="389"/>
                          </a:lnTo>
                          <a:lnTo>
                            <a:pt x="55" y="502"/>
                          </a:lnTo>
                          <a:lnTo>
                            <a:pt x="44" y="584"/>
                          </a:lnTo>
                          <a:lnTo>
                            <a:pt x="33" y="648"/>
                          </a:lnTo>
                          <a:lnTo>
                            <a:pt x="29" y="676"/>
                          </a:lnTo>
                          <a:lnTo>
                            <a:pt x="0" y="676"/>
                          </a:lnTo>
                          <a:lnTo>
                            <a:pt x="29" y="459"/>
                          </a:lnTo>
                          <a:lnTo>
                            <a:pt x="60" y="302"/>
                          </a:lnTo>
                          <a:lnTo>
                            <a:pt x="87" y="168"/>
                          </a:lnTo>
                          <a:lnTo>
                            <a:pt x="109" y="52"/>
                          </a:lnTo>
                          <a:lnTo>
                            <a:pt x="152" y="0"/>
                          </a:lnTo>
                          <a:close/>
                        </a:path>
                      </a:pathLst>
                    </a:custGeom>
                    <a:solidFill>
                      <a:srgbClr val="FFE0C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23" name="Freeform 1756"/>
                    <p:cNvSpPr>
                      <a:spLocks/>
                    </p:cNvSpPr>
                    <p:nvPr/>
                  </p:nvSpPr>
                  <p:spPr bwMode="auto">
                    <a:xfrm>
                      <a:off x="4338" y="3039"/>
                      <a:ext cx="52" cy="106"/>
                    </a:xfrm>
                    <a:custGeom>
                      <a:avLst/>
                      <a:gdLst>
                        <a:gd name="T0" fmla="*/ 0 w 414"/>
                        <a:gd name="T1" fmla="*/ 0 h 529"/>
                        <a:gd name="T2" fmla="*/ 0 w 414"/>
                        <a:gd name="T3" fmla="*/ 0 h 529"/>
                        <a:gd name="T4" fmla="*/ 0 w 414"/>
                        <a:gd name="T5" fmla="*/ 0 h 529"/>
                        <a:gd name="T6" fmla="*/ 0 w 414"/>
                        <a:gd name="T7" fmla="*/ 0 h 529"/>
                        <a:gd name="T8" fmla="*/ 0 w 414"/>
                        <a:gd name="T9" fmla="*/ 0 h 529"/>
                        <a:gd name="T10" fmla="*/ 0 w 414"/>
                        <a:gd name="T11" fmla="*/ 0 h 529"/>
                        <a:gd name="T12" fmla="*/ 0 w 414"/>
                        <a:gd name="T13" fmla="*/ 0 h 529"/>
                        <a:gd name="T14" fmla="*/ 0 w 414"/>
                        <a:gd name="T15" fmla="*/ 0 h 529"/>
                        <a:gd name="T16" fmla="*/ 0 w 414"/>
                        <a:gd name="T17" fmla="*/ 0 h 529"/>
                        <a:gd name="T18" fmla="*/ 0 w 414"/>
                        <a:gd name="T19" fmla="*/ 0 h 529"/>
                        <a:gd name="T20" fmla="*/ 0 w 414"/>
                        <a:gd name="T21" fmla="*/ 0 h 529"/>
                        <a:gd name="T22" fmla="*/ 0 w 414"/>
                        <a:gd name="T23" fmla="*/ 0 h 529"/>
                        <a:gd name="T24" fmla="*/ 0 w 414"/>
                        <a:gd name="T25" fmla="*/ 0 h 529"/>
                        <a:gd name="T26" fmla="*/ 0 w 414"/>
                        <a:gd name="T27" fmla="*/ 0 h 529"/>
                        <a:gd name="T28" fmla="*/ 0 w 414"/>
                        <a:gd name="T29" fmla="*/ 0 h 529"/>
                        <a:gd name="T30" fmla="*/ 0 w 414"/>
                        <a:gd name="T31" fmla="*/ 0 h 529"/>
                        <a:gd name="T32" fmla="*/ 0 w 414"/>
                        <a:gd name="T33" fmla="*/ 0 h 529"/>
                        <a:gd name="T34" fmla="*/ 0 w 414"/>
                        <a:gd name="T35" fmla="*/ 0 h 529"/>
                        <a:gd name="T36" fmla="*/ 0 w 414"/>
                        <a:gd name="T37" fmla="*/ 0 h 529"/>
                        <a:gd name="T38" fmla="*/ 0 w 414"/>
                        <a:gd name="T39" fmla="*/ 0 h 529"/>
                        <a:gd name="T40" fmla="*/ 0 w 414"/>
                        <a:gd name="T41" fmla="*/ 0 h 529"/>
                        <a:gd name="T42" fmla="*/ 0 w 414"/>
                        <a:gd name="T43" fmla="*/ 0 h 529"/>
                        <a:gd name="T44" fmla="*/ 0 w 414"/>
                        <a:gd name="T45" fmla="*/ 0 h 529"/>
                        <a:gd name="T46" fmla="*/ 0 w 414"/>
                        <a:gd name="T47" fmla="*/ 0 h 529"/>
                        <a:gd name="T48" fmla="*/ 0 w 414"/>
                        <a:gd name="T49" fmla="*/ 0 h 529"/>
                        <a:gd name="T50" fmla="*/ 0 w 414"/>
                        <a:gd name="T51" fmla="*/ 0 h 529"/>
                        <a:gd name="T52" fmla="*/ 0 w 414"/>
                        <a:gd name="T53" fmla="*/ 0 h 529"/>
                        <a:gd name="T54" fmla="*/ 0 w 414"/>
                        <a:gd name="T55" fmla="*/ 0 h 529"/>
                        <a:gd name="T56" fmla="*/ 0 w 414"/>
                        <a:gd name="T57" fmla="*/ 0 h 529"/>
                        <a:gd name="T58" fmla="*/ 0 w 414"/>
                        <a:gd name="T59" fmla="*/ 0 h 529"/>
                        <a:gd name="T60" fmla="*/ 0 w 414"/>
                        <a:gd name="T61" fmla="*/ 0 h 529"/>
                        <a:gd name="T62" fmla="*/ 0 w 414"/>
                        <a:gd name="T63" fmla="*/ 0 h 529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w 414"/>
                        <a:gd name="T97" fmla="*/ 0 h 529"/>
                        <a:gd name="T98" fmla="*/ 414 w 414"/>
                        <a:gd name="T99" fmla="*/ 529 h 529"/>
                      </a:gdLst>
                      <a:ahLst/>
                      <a:cxnLst>
                        <a:cxn ang="T64">
                          <a:pos x="T0" y="T1"/>
                        </a:cxn>
                        <a:cxn ang="T65">
                          <a:pos x="T2" y="T3"/>
                        </a:cxn>
                        <a:cxn ang="T66">
                          <a:pos x="T4" y="T5"/>
                        </a:cxn>
                        <a:cxn ang="T67">
                          <a:pos x="T6" y="T7"/>
                        </a:cxn>
                        <a:cxn ang="T68">
                          <a:pos x="T8" y="T9"/>
                        </a:cxn>
                        <a:cxn ang="T69">
                          <a:pos x="T10" y="T11"/>
                        </a:cxn>
                        <a:cxn ang="T70">
                          <a:pos x="T12" y="T13"/>
                        </a:cxn>
                        <a:cxn ang="T71">
                          <a:pos x="T14" y="T15"/>
                        </a:cxn>
                        <a:cxn ang="T72">
                          <a:pos x="T16" y="T17"/>
                        </a:cxn>
                        <a:cxn ang="T73">
                          <a:pos x="T18" y="T19"/>
                        </a:cxn>
                        <a:cxn ang="T74">
                          <a:pos x="T20" y="T21"/>
                        </a:cxn>
                        <a:cxn ang="T75">
                          <a:pos x="T22" y="T23"/>
                        </a:cxn>
                        <a:cxn ang="T76">
                          <a:pos x="T24" y="T25"/>
                        </a:cxn>
                        <a:cxn ang="T77">
                          <a:pos x="T26" y="T27"/>
                        </a:cxn>
                        <a:cxn ang="T78">
                          <a:pos x="T28" y="T29"/>
                        </a:cxn>
                        <a:cxn ang="T79">
                          <a:pos x="T30" y="T31"/>
                        </a:cxn>
                        <a:cxn ang="T80">
                          <a:pos x="T32" y="T33"/>
                        </a:cxn>
                        <a:cxn ang="T81">
                          <a:pos x="T34" y="T35"/>
                        </a:cxn>
                        <a:cxn ang="T82">
                          <a:pos x="T36" y="T37"/>
                        </a:cxn>
                        <a:cxn ang="T83">
                          <a:pos x="T38" y="T39"/>
                        </a:cxn>
                        <a:cxn ang="T84">
                          <a:pos x="T40" y="T41"/>
                        </a:cxn>
                        <a:cxn ang="T85">
                          <a:pos x="T42" y="T43"/>
                        </a:cxn>
                        <a:cxn ang="T86">
                          <a:pos x="T44" y="T45"/>
                        </a:cxn>
                        <a:cxn ang="T87">
                          <a:pos x="T46" y="T47"/>
                        </a:cxn>
                        <a:cxn ang="T88">
                          <a:pos x="T48" y="T49"/>
                        </a:cxn>
                        <a:cxn ang="T89">
                          <a:pos x="T50" y="T51"/>
                        </a:cxn>
                        <a:cxn ang="T90">
                          <a:pos x="T52" y="T53"/>
                        </a:cxn>
                        <a:cxn ang="T91">
                          <a:pos x="T54" y="T55"/>
                        </a:cxn>
                        <a:cxn ang="T92">
                          <a:pos x="T56" y="T57"/>
                        </a:cxn>
                        <a:cxn ang="T93">
                          <a:pos x="T58" y="T59"/>
                        </a:cxn>
                        <a:cxn ang="T94">
                          <a:pos x="T60" y="T61"/>
                        </a:cxn>
                        <a:cxn ang="T95">
                          <a:pos x="T62" y="T63"/>
                        </a:cxn>
                      </a:cxnLst>
                      <a:rect l="T96" t="T97" r="T98" b="T99"/>
                      <a:pathLst>
                        <a:path w="414" h="529">
                          <a:moveTo>
                            <a:pt x="286" y="202"/>
                          </a:moveTo>
                          <a:lnTo>
                            <a:pt x="301" y="226"/>
                          </a:lnTo>
                          <a:lnTo>
                            <a:pt x="357" y="257"/>
                          </a:lnTo>
                          <a:lnTo>
                            <a:pt x="414" y="331"/>
                          </a:lnTo>
                          <a:lnTo>
                            <a:pt x="308" y="278"/>
                          </a:lnTo>
                          <a:lnTo>
                            <a:pt x="370" y="453"/>
                          </a:lnTo>
                          <a:lnTo>
                            <a:pt x="397" y="529"/>
                          </a:lnTo>
                          <a:lnTo>
                            <a:pt x="297" y="327"/>
                          </a:lnTo>
                          <a:lnTo>
                            <a:pt x="328" y="443"/>
                          </a:lnTo>
                          <a:lnTo>
                            <a:pt x="334" y="488"/>
                          </a:lnTo>
                          <a:lnTo>
                            <a:pt x="257" y="339"/>
                          </a:lnTo>
                          <a:lnTo>
                            <a:pt x="271" y="418"/>
                          </a:lnTo>
                          <a:lnTo>
                            <a:pt x="229" y="339"/>
                          </a:lnTo>
                          <a:lnTo>
                            <a:pt x="177" y="364"/>
                          </a:lnTo>
                          <a:lnTo>
                            <a:pt x="180" y="296"/>
                          </a:lnTo>
                          <a:lnTo>
                            <a:pt x="42" y="296"/>
                          </a:lnTo>
                          <a:lnTo>
                            <a:pt x="113" y="244"/>
                          </a:lnTo>
                          <a:lnTo>
                            <a:pt x="145" y="233"/>
                          </a:lnTo>
                          <a:lnTo>
                            <a:pt x="76" y="184"/>
                          </a:lnTo>
                          <a:lnTo>
                            <a:pt x="0" y="150"/>
                          </a:lnTo>
                          <a:lnTo>
                            <a:pt x="74" y="122"/>
                          </a:lnTo>
                          <a:lnTo>
                            <a:pt x="174" y="150"/>
                          </a:lnTo>
                          <a:lnTo>
                            <a:pt x="116" y="64"/>
                          </a:lnTo>
                          <a:lnTo>
                            <a:pt x="71" y="0"/>
                          </a:lnTo>
                          <a:lnTo>
                            <a:pt x="168" y="50"/>
                          </a:lnTo>
                          <a:lnTo>
                            <a:pt x="196" y="99"/>
                          </a:lnTo>
                          <a:lnTo>
                            <a:pt x="237" y="76"/>
                          </a:lnTo>
                          <a:lnTo>
                            <a:pt x="304" y="64"/>
                          </a:lnTo>
                          <a:lnTo>
                            <a:pt x="369" y="110"/>
                          </a:lnTo>
                          <a:lnTo>
                            <a:pt x="272" y="132"/>
                          </a:lnTo>
                          <a:lnTo>
                            <a:pt x="370" y="198"/>
                          </a:lnTo>
                          <a:lnTo>
                            <a:pt x="286" y="202"/>
                          </a:lnTo>
                          <a:close/>
                        </a:path>
                      </a:pathLst>
                    </a:custGeom>
                    <a:solidFill>
                      <a:srgbClr val="00C00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</p:grpSp>
            <p:grpSp>
              <p:nvGrpSpPr>
                <p:cNvPr id="15504" name="Group 1763"/>
                <p:cNvGrpSpPr>
                  <a:grpSpLocks/>
                </p:cNvGrpSpPr>
                <p:nvPr/>
              </p:nvGrpSpPr>
              <p:grpSpPr bwMode="auto">
                <a:xfrm>
                  <a:off x="4142" y="3001"/>
                  <a:ext cx="84" cy="214"/>
                  <a:chOff x="4142" y="3001"/>
                  <a:chExt cx="84" cy="214"/>
                </a:xfrm>
              </p:grpSpPr>
              <p:sp>
                <p:nvSpPr>
                  <p:cNvPr id="12616" name="Freeform 1759"/>
                  <p:cNvSpPr>
                    <a:spLocks/>
                  </p:cNvSpPr>
                  <p:nvPr/>
                </p:nvSpPr>
                <p:spPr bwMode="auto">
                  <a:xfrm>
                    <a:off x="4165" y="3059"/>
                    <a:ext cx="22" cy="155"/>
                  </a:xfrm>
                  <a:custGeom>
                    <a:avLst/>
                    <a:gdLst>
                      <a:gd name="T0" fmla="*/ 0 w 171"/>
                      <a:gd name="T1" fmla="*/ 0 h 773"/>
                      <a:gd name="T2" fmla="*/ 0 w 171"/>
                      <a:gd name="T3" fmla="*/ 0 h 773"/>
                      <a:gd name="T4" fmla="*/ 0 w 171"/>
                      <a:gd name="T5" fmla="*/ 0 h 773"/>
                      <a:gd name="T6" fmla="*/ 0 w 171"/>
                      <a:gd name="T7" fmla="*/ 0 h 773"/>
                      <a:gd name="T8" fmla="*/ 0 w 171"/>
                      <a:gd name="T9" fmla="*/ 0 h 773"/>
                      <a:gd name="T10" fmla="*/ 0 w 171"/>
                      <a:gd name="T11" fmla="*/ 0 h 773"/>
                      <a:gd name="T12" fmla="*/ 0 w 171"/>
                      <a:gd name="T13" fmla="*/ 0 h 773"/>
                      <a:gd name="T14" fmla="*/ 0 w 171"/>
                      <a:gd name="T15" fmla="*/ 0 h 773"/>
                      <a:gd name="T16" fmla="*/ 0 w 171"/>
                      <a:gd name="T17" fmla="*/ 0 h 773"/>
                      <a:gd name="T18" fmla="*/ 0 w 171"/>
                      <a:gd name="T19" fmla="*/ 0 h 773"/>
                      <a:gd name="T20" fmla="*/ 0 w 171"/>
                      <a:gd name="T21" fmla="*/ 0 h 773"/>
                      <a:gd name="T22" fmla="*/ 0 w 171"/>
                      <a:gd name="T23" fmla="*/ 0 h 773"/>
                      <a:gd name="T24" fmla="*/ 0 w 171"/>
                      <a:gd name="T25" fmla="*/ 0 h 773"/>
                      <a:gd name="T26" fmla="*/ 0 w 171"/>
                      <a:gd name="T27" fmla="*/ 0 h 77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71"/>
                      <a:gd name="T43" fmla="*/ 0 h 773"/>
                      <a:gd name="T44" fmla="*/ 171 w 171"/>
                      <a:gd name="T45" fmla="*/ 773 h 77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71" h="773">
                        <a:moveTo>
                          <a:pt x="0" y="0"/>
                        </a:moveTo>
                        <a:lnTo>
                          <a:pt x="36" y="166"/>
                        </a:lnTo>
                        <a:lnTo>
                          <a:pt x="64" y="326"/>
                        </a:lnTo>
                        <a:lnTo>
                          <a:pt x="84" y="444"/>
                        </a:lnTo>
                        <a:lnTo>
                          <a:pt x="108" y="571"/>
                        </a:lnTo>
                        <a:lnTo>
                          <a:pt x="122" y="663"/>
                        </a:lnTo>
                        <a:lnTo>
                          <a:pt x="133" y="737"/>
                        </a:lnTo>
                        <a:lnTo>
                          <a:pt x="135" y="773"/>
                        </a:lnTo>
                        <a:lnTo>
                          <a:pt x="171" y="773"/>
                        </a:lnTo>
                        <a:lnTo>
                          <a:pt x="135" y="525"/>
                        </a:lnTo>
                        <a:lnTo>
                          <a:pt x="102" y="345"/>
                        </a:lnTo>
                        <a:lnTo>
                          <a:pt x="70" y="192"/>
                        </a:lnTo>
                        <a:lnTo>
                          <a:pt x="47" y="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17" name="Freeform 1760"/>
                  <p:cNvSpPr>
                    <a:spLocks/>
                  </p:cNvSpPr>
                  <p:nvPr/>
                </p:nvSpPr>
                <p:spPr bwMode="auto">
                  <a:xfrm>
                    <a:off x="4142" y="3001"/>
                    <a:ext cx="59" cy="120"/>
                  </a:xfrm>
                  <a:custGeom>
                    <a:avLst/>
                    <a:gdLst>
                      <a:gd name="T0" fmla="*/ 0 w 469"/>
                      <a:gd name="T1" fmla="*/ 0 h 597"/>
                      <a:gd name="T2" fmla="*/ 0 w 469"/>
                      <a:gd name="T3" fmla="*/ 0 h 597"/>
                      <a:gd name="T4" fmla="*/ 0 w 469"/>
                      <a:gd name="T5" fmla="*/ 0 h 597"/>
                      <a:gd name="T6" fmla="*/ 0 w 469"/>
                      <a:gd name="T7" fmla="*/ 0 h 597"/>
                      <a:gd name="T8" fmla="*/ 0 w 469"/>
                      <a:gd name="T9" fmla="*/ 0 h 597"/>
                      <a:gd name="T10" fmla="*/ 0 w 469"/>
                      <a:gd name="T11" fmla="*/ 0 h 597"/>
                      <a:gd name="T12" fmla="*/ 0 w 469"/>
                      <a:gd name="T13" fmla="*/ 0 h 597"/>
                      <a:gd name="T14" fmla="*/ 0 w 469"/>
                      <a:gd name="T15" fmla="*/ 0 h 597"/>
                      <a:gd name="T16" fmla="*/ 0 w 469"/>
                      <a:gd name="T17" fmla="*/ 0 h 597"/>
                      <a:gd name="T18" fmla="*/ 0 w 469"/>
                      <a:gd name="T19" fmla="*/ 0 h 597"/>
                      <a:gd name="T20" fmla="*/ 0 w 469"/>
                      <a:gd name="T21" fmla="*/ 0 h 597"/>
                      <a:gd name="T22" fmla="*/ 0 w 469"/>
                      <a:gd name="T23" fmla="*/ 0 h 597"/>
                      <a:gd name="T24" fmla="*/ 0 w 469"/>
                      <a:gd name="T25" fmla="*/ 0 h 597"/>
                      <a:gd name="T26" fmla="*/ 0 w 469"/>
                      <a:gd name="T27" fmla="*/ 0 h 597"/>
                      <a:gd name="T28" fmla="*/ 0 w 469"/>
                      <a:gd name="T29" fmla="*/ 0 h 597"/>
                      <a:gd name="T30" fmla="*/ 0 w 469"/>
                      <a:gd name="T31" fmla="*/ 0 h 597"/>
                      <a:gd name="T32" fmla="*/ 0 w 469"/>
                      <a:gd name="T33" fmla="*/ 0 h 597"/>
                      <a:gd name="T34" fmla="*/ 0 w 469"/>
                      <a:gd name="T35" fmla="*/ 0 h 597"/>
                      <a:gd name="T36" fmla="*/ 0 w 469"/>
                      <a:gd name="T37" fmla="*/ 0 h 597"/>
                      <a:gd name="T38" fmla="*/ 0 w 469"/>
                      <a:gd name="T39" fmla="*/ 0 h 597"/>
                      <a:gd name="T40" fmla="*/ 0 w 469"/>
                      <a:gd name="T41" fmla="*/ 0 h 597"/>
                      <a:gd name="T42" fmla="*/ 0 w 469"/>
                      <a:gd name="T43" fmla="*/ 0 h 597"/>
                      <a:gd name="T44" fmla="*/ 0 w 469"/>
                      <a:gd name="T45" fmla="*/ 0 h 597"/>
                      <a:gd name="T46" fmla="*/ 0 w 469"/>
                      <a:gd name="T47" fmla="*/ 0 h 597"/>
                      <a:gd name="T48" fmla="*/ 0 w 469"/>
                      <a:gd name="T49" fmla="*/ 0 h 597"/>
                      <a:gd name="T50" fmla="*/ 0 w 469"/>
                      <a:gd name="T51" fmla="*/ 0 h 597"/>
                      <a:gd name="T52" fmla="*/ 0 w 469"/>
                      <a:gd name="T53" fmla="*/ 0 h 597"/>
                      <a:gd name="T54" fmla="*/ 0 w 469"/>
                      <a:gd name="T55" fmla="*/ 0 h 597"/>
                      <a:gd name="T56" fmla="*/ 0 w 469"/>
                      <a:gd name="T57" fmla="*/ 0 h 597"/>
                      <a:gd name="T58" fmla="*/ 0 w 469"/>
                      <a:gd name="T59" fmla="*/ 0 h 597"/>
                      <a:gd name="T60" fmla="*/ 0 w 469"/>
                      <a:gd name="T61" fmla="*/ 0 h 597"/>
                      <a:gd name="T62" fmla="*/ 0 w 469"/>
                      <a:gd name="T63" fmla="*/ 0 h 59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469"/>
                      <a:gd name="T97" fmla="*/ 0 h 597"/>
                      <a:gd name="T98" fmla="*/ 469 w 469"/>
                      <a:gd name="T99" fmla="*/ 597 h 597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469" h="597">
                        <a:moveTo>
                          <a:pt x="144" y="227"/>
                        </a:moveTo>
                        <a:lnTo>
                          <a:pt x="128" y="257"/>
                        </a:lnTo>
                        <a:lnTo>
                          <a:pt x="63" y="290"/>
                        </a:lnTo>
                        <a:lnTo>
                          <a:pt x="0" y="373"/>
                        </a:lnTo>
                        <a:lnTo>
                          <a:pt x="119" y="312"/>
                        </a:lnTo>
                        <a:lnTo>
                          <a:pt x="47" y="513"/>
                        </a:lnTo>
                        <a:lnTo>
                          <a:pt x="20" y="597"/>
                        </a:lnTo>
                        <a:lnTo>
                          <a:pt x="133" y="371"/>
                        </a:lnTo>
                        <a:lnTo>
                          <a:pt x="98" y="499"/>
                        </a:lnTo>
                        <a:lnTo>
                          <a:pt x="89" y="552"/>
                        </a:lnTo>
                        <a:lnTo>
                          <a:pt x="179" y="380"/>
                        </a:lnTo>
                        <a:lnTo>
                          <a:pt x="162" y="474"/>
                        </a:lnTo>
                        <a:lnTo>
                          <a:pt x="210" y="380"/>
                        </a:lnTo>
                        <a:lnTo>
                          <a:pt x="268" y="414"/>
                        </a:lnTo>
                        <a:lnTo>
                          <a:pt x="264" y="334"/>
                        </a:lnTo>
                        <a:lnTo>
                          <a:pt x="420" y="334"/>
                        </a:lnTo>
                        <a:lnTo>
                          <a:pt x="342" y="275"/>
                        </a:lnTo>
                        <a:lnTo>
                          <a:pt x="302" y="260"/>
                        </a:lnTo>
                        <a:lnTo>
                          <a:pt x="380" y="208"/>
                        </a:lnTo>
                        <a:lnTo>
                          <a:pt x="469" y="169"/>
                        </a:lnTo>
                        <a:lnTo>
                          <a:pt x="384" y="137"/>
                        </a:lnTo>
                        <a:lnTo>
                          <a:pt x="272" y="169"/>
                        </a:lnTo>
                        <a:lnTo>
                          <a:pt x="336" y="71"/>
                        </a:lnTo>
                        <a:lnTo>
                          <a:pt x="388" y="0"/>
                        </a:lnTo>
                        <a:lnTo>
                          <a:pt x="279" y="58"/>
                        </a:lnTo>
                        <a:lnTo>
                          <a:pt x="244" y="110"/>
                        </a:lnTo>
                        <a:lnTo>
                          <a:pt x="201" y="85"/>
                        </a:lnTo>
                        <a:lnTo>
                          <a:pt x="122" y="71"/>
                        </a:lnTo>
                        <a:lnTo>
                          <a:pt x="52" y="125"/>
                        </a:lnTo>
                        <a:lnTo>
                          <a:pt x="158" y="152"/>
                        </a:lnTo>
                        <a:lnTo>
                          <a:pt x="47" y="221"/>
                        </a:lnTo>
                        <a:lnTo>
                          <a:pt x="144" y="227"/>
                        </a:lnTo>
                        <a:close/>
                      </a:path>
                    </a:pathLst>
                  </a:custGeom>
                  <a:solidFill>
                    <a:srgbClr val="00C00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18" name="Freeform 1761"/>
                  <p:cNvSpPr>
                    <a:spLocks/>
                  </p:cNvSpPr>
                  <p:nvPr/>
                </p:nvSpPr>
                <p:spPr bwMode="auto">
                  <a:xfrm>
                    <a:off x="4182" y="3061"/>
                    <a:ext cx="21" cy="154"/>
                  </a:xfrm>
                  <a:custGeom>
                    <a:avLst/>
                    <a:gdLst>
                      <a:gd name="T0" fmla="*/ 0 w 174"/>
                      <a:gd name="T1" fmla="*/ 0 h 771"/>
                      <a:gd name="T2" fmla="*/ 0 w 174"/>
                      <a:gd name="T3" fmla="*/ 0 h 771"/>
                      <a:gd name="T4" fmla="*/ 0 w 174"/>
                      <a:gd name="T5" fmla="*/ 0 h 771"/>
                      <a:gd name="T6" fmla="*/ 0 w 174"/>
                      <a:gd name="T7" fmla="*/ 0 h 771"/>
                      <a:gd name="T8" fmla="*/ 0 w 174"/>
                      <a:gd name="T9" fmla="*/ 0 h 771"/>
                      <a:gd name="T10" fmla="*/ 0 w 174"/>
                      <a:gd name="T11" fmla="*/ 0 h 771"/>
                      <a:gd name="T12" fmla="*/ 0 w 174"/>
                      <a:gd name="T13" fmla="*/ 0 h 771"/>
                      <a:gd name="T14" fmla="*/ 0 w 174"/>
                      <a:gd name="T15" fmla="*/ 0 h 771"/>
                      <a:gd name="T16" fmla="*/ 0 w 174"/>
                      <a:gd name="T17" fmla="*/ 0 h 771"/>
                      <a:gd name="T18" fmla="*/ 0 w 174"/>
                      <a:gd name="T19" fmla="*/ 0 h 771"/>
                      <a:gd name="T20" fmla="*/ 0 w 174"/>
                      <a:gd name="T21" fmla="*/ 0 h 771"/>
                      <a:gd name="T22" fmla="*/ 0 w 174"/>
                      <a:gd name="T23" fmla="*/ 0 h 771"/>
                      <a:gd name="T24" fmla="*/ 0 w 174"/>
                      <a:gd name="T25" fmla="*/ 0 h 771"/>
                      <a:gd name="T26" fmla="*/ 0 w 174"/>
                      <a:gd name="T27" fmla="*/ 0 h 77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74"/>
                      <a:gd name="T43" fmla="*/ 0 h 771"/>
                      <a:gd name="T44" fmla="*/ 174 w 174"/>
                      <a:gd name="T45" fmla="*/ 771 h 77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74" h="771">
                        <a:moveTo>
                          <a:pt x="174" y="0"/>
                        </a:moveTo>
                        <a:lnTo>
                          <a:pt x="134" y="165"/>
                        </a:lnTo>
                        <a:lnTo>
                          <a:pt x="107" y="327"/>
                        </a:lnTo>
                        <a:lnTo>
                          <a:pt x="86" y="444"/>
                        </a:lnTo>
                        <a:lnTo>
                          <a:pt x="61" y="571"/>
                        </a:lnTo>
                        <a:lnTo>
                          <a:pt x="48" y="662"/>
                        </a:lnTo>
                        <a:lnTo>
                          <a:pt x="37" y="738"/>
                        </a:lnTo>
                        <a:lnTo>
                          <a:pt x="34" y="771"/>
                        </a:lnTo>
                        <a:lnTo>
                          <a:pt x="0" y="771"/>
                        </a:lnTo>
                        <a:lnTo>
                          <a:pt x="34" y="524"/>
                        </a:lnTo>
                        <a:lnTo>
                          <a:pt x="70" y="345"/>
                        </a:lnTo>
                        <a:lnTo>
                          <a:pt x="101" y="193"/>
                        </a:lnTo>
                        <a:lnTo>
                          <a:pt x="124" y="61"/>
                        </a:lnTo>
                        <a:lnTo>
                          <a:pt x="174" y="0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19" name="Freeform 1762"/>
                  <p:cNvSpPr>
                    <a:spLocks/>
                  </p:cNvSpPr>
                  <p:nvPr/>
                </p:nvSpPr>
                <p:spPr bwMode="auto">
                  <a:xfrm>
                    <a:off x="4168" y="3003"/>
                    <a:ext cx="58" cy="120"/>
                  </a:xfrm>
                  <a:custGeom>
                    <a:avLst/>
                    <a:gdLst>
                      <a:gd name="T0" fmla="*/ 0 w 470"/>
                      <a:gd name="T1" fmla="*/ 0 h 600"/>
                      <a:gd name="T2" fmla="*/ 0 w 470"/>
                      <a:gd name="T3" fmla="*/ 0 h 600"/>
                      <a:gd name="T4" fmla="*/ 0 w 470"/>
                      <a:gd name="T5" fmla="*/ 0 h 600"/>
                      <a:gd name="T6" fmla="*/ 0 w 470"/>
                      <a:gd name="T7" fmla="*/ 0 h 600"/>
                      <a:gd name="T8" fmla="*/ 0 w 470"/>
                      <a:gd name="T9" fmla="*/ 0 h 600"/>
                      <a:gd name="T10" fmla="*/ 0 w 470"/>
                      <a:gd name="T11" fmla="*/ 0 h 600"/>
                      <a:gd name="T12" fmla="*/ 0 w 470"/>
                      <a:gd name="T13" fmla="*/ 0 h 600"/>
                      <a:gd name="T14" fmla="*/ 0 w 470"/>
                      <a:gd name="T15" fmla="*/ 0 h 600"/>
                      <a:gd name="T16" fmla="*/ 0 w 470"/>
                      <a:gd name="T17" fmla="*/ 0 h 600"/>
                      <a:gd name="T18" fmla="*/ 0 w 470"/>
                      <a:gd name="T19" fmla="*/ 0 h 600"/>
                      <a:gd name="T20" fmla="*/ 0 w 470"/>
                      <a:gd name="T21" fmla="*/ 0 h 600"/>
                      <a:gd name="T22" fmla="*/ 0 w 470"/>
                      <a:gd name="T23" fmla="*/ 0 h 600"/>
                      <a:gd name="T24" fmla="*/ 0 w 470"/>
                      <a:gd name="T25" fmla="*/ 0 h 600"/>
                      <a:gd name="T26" fmla="*/ 0 w 470"/>
                      <a:gd name="T27" fmla="*/ 0 h 600"/>
                      <a:gd name="T28" fmla="*/ 0 w 470"/>
                      <a:gd name="T29" fmla="*/ 0 h 600"/>
                      <a:gd name="T30" fmla="*/ 0 w 470"/>
                      <a:gd name="T31" fmla="*/ 0 h 600"/>
                      <a:gd name="T32" fmla="*/ 0 w 470"/>
                      <a:gd name="T33" fmla="*/ 0 h 600"/>
                      <a:gd name="T34" fmla="*/ 0 w 470"/>
                      <a:gd name="T35" fmla="*/ 0 h 600"/>
                      <a:gd name="T36" fmla="*/ 0 w 470"/>
                      <a:gd name="T37" fmla="*/ 0 h 600"/>
                      <a:gd name="T38" fmla="*/ 0 w 470"/>
                      <a:gd name="T39" fmla="*/ 0 h 600"/>
                      <a:gd name="T40" fmla="*/ 0 w 470"/>
                      <a:gd name="T41" fmla="*/ 0 h 600"/>
                      <a:gd name="T42" fmla="*/ 0 w 470"/>
                      <a:gd name="T43" fmla="*/ 0 h 600"/>
                      <a:gd name="T44" fmla="*/ 0 w 470"/>
                      <a:gd name="T45" fmla="*/ 0 h 600"/>
                      <a:gd name="T46" fmla="*/ 0 w 470"/>
                      <a:gd name="T47" fmla="*/ 0 h 600"/>
                      <a:gd name="T48" fmla="*/ 0 w 470"/>
                      <a:gd name="T49" fmla="*/ 0 h 600"/>
                      <a:gd name="T50" fmla="*/ 0 w 470"/>
                      <a:gd name="T51" fmla="*/ 0 h 600"/>
                      <a:gd name="T52" fmla="*/ 0 w 470"/>
                      <a:gd name="T53" fmla="*/ 0 h 600"/>
                      <a:gd name="T54" fmla="*/ 0 w 470"/>
                      <a:gd name="T55" fmla="*/ 0 h 600"/>
                      <a:gd name="T56" fmla="*/ 0 w 470"/>
                      <a:gd name="T57" fmla="*/ 0 h 600"/>
                      <a:gd name="T58" fmla="*/ 0 w 470"/>
                      <a:gd name="T59" fmla="*/ 0 h 600"/>
                      <a:gd name="T60" fmla="*/ 0 w 470"/>
                      <a:gd name="T61" fmla="*/ 0 h 600"/>
                      <a:gd name="T62" fmla="*/ 0 w 470"/>
                      <a:gd name="T63" fmla="*/ 0 h 60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470"/>
                      <a:gd name="T97" fmla="*/ 0 h 600"/>
                      <a:gd name="T98" fmla="*/ 470 w 470"/>
                      <a:gd name="T99" fmla="*/ 600 h 60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470" h="600">
                        <a:moveTo>
                          <a:pt x="327" y="230"/>
                        </a:moveTo>
                        <a:lnTo>
                          <a:pt x="340" y="258"/>
                        </a:lnTo>
                        <a:lnTo>
                          <a:pt x="407" y="291"/>
                        </a:lnTo>
                        <a:lnTo>
                          <a:pt x="470" y="378"/>
                        </a:lnTo>
                        <a:lnTo>
                          <a:pt x="350" y="316"/>
                        </a:lnTo>
                        <a:lnTo>
                          <a:pt x="422" y="517"/>
                        </a:lnTo>
                        <a:lnTo>
                          <a:pt x="449" y="600"/>
                        </a:lnTo>
                        <a:lnTo>
                          <a:pt x="338" y="373"/>
                        </a:lnTo>
                        <a:lnTo>
                          <a:pt x="372" y="502"/>
                        </a:lnTo>
                        <a:lnTo>
                          <a:pt x="380" y="554"/>
                        </a:lnTo>
                        <a:lnTo>
                          <a:pt x="291" y="386"/>
                        </a:lnTo>
                        <a:lnTo>
                          <a:pt x="308" y="477"/>
                        </a:lnTo>
                        <a:lnTo>
                          <a:pt x="259" y="386"/>
                        </a:lnTo>
                        <a:lnTo>
                          <a:pt x="202" y="416"/>
                        </a:lnTo>
                        <a:lnTo>
                          <a:pt x="206" y="337"/>
                        </a:lnTo>
                        <a:lnTo>
                          <a:pt x="49" y="337"/>
                        </a:lnTo>
                        <a:lnTo>
                          <a:pt x="128" y="278"/>
                        </a:lnTo>
                        <a:lnTo>
                          <a:pt x="167" y="266"/>
                        </a:lnTo>
                        <a:lnTo>
                          <a:pt x="90" y="214"/>
                        </a:lnTo>
                        <a:lnTo>
                          <a:pt x="0" y="172"/>
                        </a:lnTo>
                        <a:lnTo>
                          <a:pt x="86" y="140"/>
                        </a:lnTo>
                        <a:lnTo>
                          <a:pt x="199" y="172"/>
                        </a:lnTo>
                        <a:lnTo>
                          <a:pt x="133" y="74"/>
                        </a:lnTo>
                        <a:lnTo>
                          <a:pt x="81" y="0"/>
                        </a:lnTo>
                        <a:lnTo>
                          <a:pt x="191" y="59"/>
                        </a:lnTo>
                        <a:lnTo>
                          <a:pt x="223" y="113"/>
                        </a:lnTo>
                        <a:lnTo>
                          <a:pt x="269" y="86"/>
                        </a:lnTo>
                        <a:lnTo>
                          <a:pt x="345" y="74"/>
                        </a:lnTo>
                        <a:lnTo>
                          <a:pt x="418" y="126"/>
                        </a:lnTo>
                        <a:lnTo>
                          <a:pt x="311" y="154"/>
                        </a:lnTo>
                        <a:lnTo>
                          <a:pt x="422" y="224"/>
                        </a:lnTo>
                        <a:lnTo>
                          <a:pt x="327" y="230"/>
                        </a:lnTo>
                        <a:close/>
                      </a:path>
                    </a:pathLst>
                  </a:custGeom>
                  <a:solidFill>
                    <a:srgbClr val="00C00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</p:grpSp>
        <p:grpSp>
          <p:nvGrpSpPr>
            <p:cNvPr id="15505" name="Group 1769"/>
            <p:cNvGrpSpPr>
              <a:grpSpLocks/>
            </p:cNvGrpSpPr>
            <p:nvPr/>
          </p:nvGrpSpPr>
          <p:grpSpPr bwMode="auto">
            <a:xfrm>
              <a:off x="4060" y="3131"/>
              <a:ext cx="687" cy="224"/>
              <a:chOff x="4060" y="3131"/>
              <a:chExt cx="687" cy="224"/>
            </a:xfrm>
          </p:grpSpPr>
          <p:sp>
            <p:nvSpPr>
              <p:cNvPr id="12607" name="Rectangle 1766"/>
              <p:cNvSpPr>
                <a:spLocks noChangeArrowheads="1"/>
              </p:cNvSpPr>
              <p:nvPr/>
            </p:nvSpPr>
            <p:spPr bwMode="auto">
              <a:xfrm>
                <a:off x="4060" y="3219"/>
                <a:ext cx="687" cy="136"/>
              </a:xfrm>
              <a:prstGeom prst="rect">
                <a:avLst/>
              </a:prstGeom>
              <a:solidFill>
                <a:srgbClr val="C0C0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08" name="Freeform 1767"/>
              <p:cNvSpPr>
                <a:spLocks/>
              </p:cNvSpPr>
              <p:nvPr/>
            </p:nvSpPr>
            <p:spPr bwMode="auto">
              <a:xfrm>
                <a:off x="4061" y="3187"/>
                <a:ext cx="683" cy="116"/>
              </a:xfrm>
              <a:custGeom>
                <a:avLst/>
                <a:gdLst>
                  <a:gd name="T0" fmla="*/ 0 w 5468"/>
                  <a:gd name="T1" fmla="*/ 0 h 579"/>
                  <a:gd name="T2" fmla="*/ 0 w 5468"/>
                  <a:gd name="T3" fmla="*/ 0 h 579"/>
                  <a:gd name="T4" fmla="*/ 0 w 5468"/>
                  <a:gd name="T5" fmla="*/ 0 h 579"/>
                  <a:gd name="T6" fmla="*/ 0 w 5468"/>
                  <a:gd name="T7" fmla="*/ 0 h 579"/>
                  <a:gd name="T8" fmla="*/ 0 w 5468"/>
                  <a:gd name="T9" fmla="*/ 0 h 579"/>
                  <a:gd name="T10" fmla="*/ 0 w 5468"/>
                  <a:gd name="T11" fmla="*/ 0 h 579"/>
                  <a:gd name="T12" fmla="*/ 0 w 5468"/>
                  <a:gd name="T13" fmla="*/ 0 h 579"/>
                  <a:gd name="T14" fmla="*/ 0 w 5468"/>
                  <a:gd name="T15" fmla="*/ 0 h 579"/>
                  <a:gd name="T16" fmla="*/ 0 w 5468"/>
                  <a:gd name="T17" fmla="*/ 0 h 579"/>
                  <a:gd name="T18" fmla="*/ 0 w 5468"/>
                  <a:gd name="T19" fmla="*/ 0 h 579"/>
                  <a:gd name="T20" fmla="*/ 0 w 5468"/>
                  <a:gd name="T21" fmla="*/ 0 h 579"/>
                  <a:gd name="T22" fmla="*/ 0 w 5468"/>
                  <a:gd name="T23" fmla="*/ 0 h 579"/>
                  <a:gd name="T24" fmla="*/ 0 w 5468"/>
                  <a:gd name="T25" fmla="*/ 0 h 579"/>
                  <a:gd name="T26" fmla="*/ 0 w 5468"/>
                  <a:gd name="T27" fmla="*/ 0 h 579"/>
                  <a:gd name="T28" fmla="*/ 0 w 5468"/>
                  <a:gd name="T29" fmla="*/ 0 h 579"/>
                  <a:gd name="T30" fmla="*/ 0 w 5468"/>
                  <a:gd name="T31" fmla="*/ 0 h 579"/>
                  <a:gd name="T32" fmla="*/ 0 w 5468"/>
                  <a:gd name="T33" fmla="*/ 0 h 579"/>
                  <a:gd name="T34" fmla="*/ 0 w 5468"/>
                  <a:gd name="T35" fmla="*/ 0 h 579"/>
                  <a:gd name="T36" fmla="*/ 0 w 5468"/>
                  <a:gd name="T37" fmla="*/ 0 h 579"/>
                  <a:gd name="T38" fmla="*/ 0 w 5468"/>
                  <a:gd name="T39" fmla="*/ 0 h 579"/>
                  <a:gd name="T40" fmla="*/ 0 w 5468"/>
                  <a:gd name="T41" fmla="*/ 0 h 579"/>
                  <a:gd name="T42" fmla="*/ 0 w 5468"/>
                  <a:gd name="T43" fmla="*/ 0 h 579"/>
                  <a:gd name="T44" fmla="*/ 0 w 5468"/>
                  <a:gd name="T45" fmla="*/ 0 h 579"/>
                  <a:gd name="T46" fmla="*/ 0 w 5468"/>
                  <a:gd name="T47" fmla="*/ 0 h 579"/>
                  <a:gd name="T48" fmla="*/ 0 w 5468"/>
                  <a:gd name="T49" fmla="*/ 0 h 579"/>
                  <a:gd name="T50" fmla="*/ 0 w 5468"/>
                  <a:gd name="T51" fmla="*/ 0 h 579"/>
                  <a:gd name="T52" fmla="*/ 0 w 5468"/>
                  <a:gd name="T53" fmla="*/ 0 h 579"/>
                  <a:gd name="T54" fmla="*/ 0 w 5468"/>
                  <a:gd name="T55" fmla="*/ 0 h 579"/>
                  <a:gd name="T56" fmla="*/ 0 w 5468"/>
                  <a:gd name="T57" fmla="*/ 0 h 579"/>
                  <a:gd name="T58" fmla="*/ 0 w 5468"/>
                  <a:gd name="T59" fmla="*/ 0 h 579"/>
                  <a:gd name="T60" fmla="*/ 0 w 5468"/>
                  <a:gd name="T61" fmla="*/ 0 h 579"/>
                  <a:gd name="T62" fmla="*/ 0 w 5468"/>
                  <a:gd name="T63" fmla="*/ 0 h 579"/>
                  <a:gd name="T64" fmla="*/ 0 w 5468"/>
                  <a:gd name="T65" fmla="*/ 0 h 579"/>
                  <a:gd name="T66" fmla="*/ 0 w 5468"/>
                  <a:gd name="T67" fmla="*/ 0 h 579"/>
                  <a:gd name="T68" fmla="*/ 0 w 5468"/>
                  <a:gd name="T69" fmla="*/ 0 h 579"/>
                  <a:gd name="T70" fmla="*/ 0 w 5468"/>
                  <a:gd name="T71" fmla="*/ 0 h 5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468"/>
                  <a:gd name="T109" fmla="*/ 0 h 579"/>
                  <a:gd name="T110" fmla="*/ 5468 w 5468"/>
                  <a:gd name="T111" fmla="*/ 579 h 57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468" h="579">
                    <a:moveTo>
                      <a:pt x="0" y="43"/>
                    </a:moveTo>
                    <a:lnTo>
                      <a:pt x="0" y="453"/>
                    </a:lnTo>
                    <a:lnTo>
                      <a:pt x="154" y="438"/>
                    </a:lnTo>
                    <a:lnTo>
                      <a:pt x="277" y="367"/>
                    </a:lnTo>
                    <a:lnTo>
                      <a:pt x="299" y="352"/>
                    </a:lnTo>
                    <a:lnTo>
                      <a:pt x="399" y="340"/>
                    </a:lnTo>
                    <a:lnTo>
                      <a:pt x="486" y="352"/>
                    </a:lnTo>
                    <a:lnTo>
                      <a:pt x="565" y="367"/>
                    </a:lnTo>
                    <a:lnTo>
                      <a:pt x="675" y="424"/>
                    </a:lnTo>
                    <a:lnTo>
                      <a:pt x="721" y="453"/>
                    </a:lnTo>
                    <a:lnTo>
                      <a:pt x="853" y="508"/>
                    </a:lnTo>
                    <a:lnTo>
                      <a:pt x="930" y="508"/>
                    </a:lnTo>
                    <a:lnTo>
                      <a:pt x="1053" y="508"/>
                    </a:lnTo>
                    <a:lnTo>
                      <a:pt x="1074" y="508"/>
                    </a:lnTo>
                    <a:lnTo>
                      <a:pt x="1142" y="494"/>
                    </a:lnTo>
                    <a:lnTo>
                      <a:pt x="1172" y="478"/>
                    </a:lnTo>
                    <a:lnTo>
                      <a:pt x="1240" y="479"/>
                    </a:lnTo>
                    <a:lnTo>
                      <a:pt x="1264" y="479"/>
                    </a:lnTo>
                    <a:lnTo>
                      <a:pt x="1374" y="537"/>
                    </a:lnTo>
                    <a:lnTo>
                      <a:pt x="1418" y="551"/>
                    </a:lnTo>
                    <a:lnTo>
                      <a:pt x="1441" y="551"/>
                    </a:lnTo>
                    <a:lnTo>
                      <a:pt x="1508" y="565"/>
                    </a:lnTo>
                    <a:lnTo>
                      <a:pt x="1562" y="565"/>
                    </a:lnTo>
                    <a:lnTo>
                      <a:pt x="1585" y="565"/>
                    </a:lnTo>
                    <a:lnTo>
                      <a:pt x="1664" y="565"/>
                    </a:lnTo>
                    <a:lnTo>
                      <a:pt x="1808" y="565"/>
                    </a:lnTo>
                    <a:lnTo>
                      <a:pt x="1974" y="565"/>
                    </a:lnTo>
                    <a:lnTo>
                      <a:pt x="2095" y="579"/>
                    </a:lnTo>
                    <a:lnTo>
                      <a:pt x="2384" y="565"/>
                    </a:lnTo>
                    <a:lnTo>
                      <a:pt x="2505" y="537"/>
                    </a:lnTo>
                    <a:lnTo>
                      <a:pt x="2551" y="522"/>
                    </a:lnTo>
                    <a:lnTo>
                      <a:pt x="2672" y="479"/>
                    </a:lnTo>
                    <a:lnTo>
                      <a:pt x="2772" y="424"/>
                    </a:lnTo>
                    <a:lnTo>
                      <a:pt x="2905" y="381"/>
                    </a:lnTo>
                    <a:lnTo>
                      <a:pt x="2994" y="381"/>
                    </a:lnTo>
                    <a:lnTo>
                      <a:pt x="3105" y="410"/>
                    </a:lnTo>
                    <a:lnTo>
                      <a:pt x="3160" y="424"/>
                    </a:lnTo>
                    <a:lnTo>
                      <a:pt x="3294" y="438"/>
                    </a:lnTo>
                    <a:lnTo>
                      <a:pt x="3348" y="438"/>
                    </a:lnTo>
                    <a:lnTo>
                      <a:pt x="3405" y="453"/>
                    </a:lnTo>
                    <a:lnTo>
                      <a:pt x="3537" y="467"/>
                    </a:lnTo>
                    <a:lnTo>
                      <a:pt x="3616" y="467"/>
                    </a:lnTo>
                    <a:lnTo>
                      <a:pt x="3692" y="467"/>
                    </a:lnTo>
                    <a:lnTo>
                      <a:pt x="3760" y="467"/>
                    </a:lnTo>
                    <a:lnTo>
                      <a:pt x="3848" y="508"/>
                    </a:lnTo>
                    <a:lnTo>
                      <a:pt x="3914" y="522"/>
                    </a:lnTo>
                    <a:lnTo>
                      <a:pt x="4059" y="537"/>
                    </a:lnTo>
                    <a:lnTo>
                      <a:pt x="4148" y="537"/>
                    </a:lnTo>
                    <a:lnTo>
                      <a:pt x="4236" y="537"/>
                    </a:lnTo>
                    <a:lnTo>
                      <a:pt x="4359" y="522"/>
                    </a:lnTo>
                    <a:lnTo>
                      <a:pt x="4470" y="522"/>
                    </a:lnTo>
                    <a:lnTo>
                      <a:pt x="4547" y="522"/>
                    </a:lnTo>
                    <a:lnTo>
                      <a:pt x="4613" y="522"/>
                    </a:lnTo>
                    <a:lnTo>
                      <a:pt x="4791" y="522"/>
                    </a:lnTo>
                    <a:lnTo>
                      <a:pt x="4825" y="522"/>
                    </a:lnTo>
                    <a:lnTo>
                      <a:pt x="4935" y="508"/>
                    </a:lnTo>
                    <a:lnTo>
                      <a:pt x="5003" y="479"/>
                    </a:lnTo>
                    <a:lnTo>
                      <a:pt x="5057" y="467"/>
                    </a:lnTo>
                    <a:lnTo>
                      <a:pt x="5157" y="453"/>
                    </a:lnTo>
                    <a:lnTo>
                      <a:pt x="5212" y="438"/>
                    </a:lnTo>
                    <a:lnTo>
                      <a:pt x="5279" y="453"/>
                    </a:lnTo>
                    <a:lnTo>
                      <a:pt x="5322" y="453"/>
                    </a:lnTo>
                    <a:lnTo>
                      <a:pt x="5446" y="410"/>
                    </a:lnTo>
                    <a:lnTo>
                      <a:pt x="5468" y="395"/>
                    </a:lnTo>
                    <a:lnTo>
                      <a:pt x="5468" y="141"/>
                    </a:lnTo>
                    <a:lnTo>
                      <a:pt x="4913" y="58"/>
                    </a:lnTo>
                    <a:lnTo>
                      <a:pt x="3316" y="0"/>
                    </a:lnTo>
                    <a:lnTo>
                      <a:pt x="2195" y="86"/>
                    </a:lnTo>
                    <a:lnTo>
                      <a:pt x="1240" y="199"/>
                    </a:lnTo>
                    <a:lnTo>
                      <a:pt x="964" y="86"/>
                    </a:lnTo>
                    <a:lnTo>
                      <a:pt x="175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E0C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09" name="Freeform 1768"/>
              <p:cNvSpPr>
                <a:spLocks/>
              </p:cNvSpPr>
              <p:nvPr/>
            </p:nvSpPr>
            <p:spPr bwMode="auto">
              <a:xfrm>
                <a:off x="4061" y="3131"/>
                <a:ext cx="684" cy="121"/>
              </a:xfrm>
              <a:custGeom>
                <a:avLst/>
                <a:gdLst>
                  <a:gd name="T0" fmla="*/ 0 w 5471"/>
                  <a:gd name="T1" fmla="*/ 0 h 606"/>
                  <a:gd name="T2" fmla="*/ 0 w 5471"/>
                  <a:gd name="T3" fmla="*/ 0 h 606"/>
                  <a:gd name="T4" fmla="*/ 0 w 5471"/>
                  <a:gd name="T5" fmla="*/ 0 h 606"/>
                  <a:gd name="T6" fmla="*/ 0 w 5471"/>
                  <a:gd name="T7" fmla="*/ 0 h 606"/>
                  <a:gd name="T8" fmla="*/ 0 w 5471"/>
                  <a:gd name="T9" fmla="*/ 0 h 606"/>
                  <a:gd name="T10" fmla="*/ 0 w 5471"/>
                  <a:gd name="T11" fmla="*/ 0 h 606"/>
                  <a:gd name="T12" fmla="*/ 0 w 5471"/>
                  <a:gd name="T13" fmla="*/ 0 h 606"/>
                  <a:gd name="T14" fmla="*/ 0 w 5471"/>
                  <a:gd name="T15" fmla="*/ 0 h 606"/>
                  <a:gd name="T16" fmla="*/ 0 w 5471"/>
                  <a:gd name="T17" fmla="*/ 0 h 606"/>
                  <a:gd name="T18" fmla="*/ 0 w 5471"/>
                  <a:gd name="T19" fmla="*/ 0 h 606"/>
                  <a:gd name="T20" fmla="*/ 0 w 5471"/>
                  <a:gd name="T21" fmla="*/ 0 h 606"/>
                  <a:gd name="T22" fmla="*/ 0 w 5471"/>
                  <a:gd name="T23" fmla="*/ 0 h 606"/>
                  <a:gd name="T24" fmla="*/ 0 w 5471"/>
                  <a:gd name="T25" fmla="*/ 0 h 606"/>
                  <a:gd name="T26" fmla="*/ 0 w 5471"/>
                  <a:gd name="T27" fmla="*/ 0 h 606"/>
                  <a:gd name="T28" fmla="*/ 0 w 5471"/>
                  <a:gd name="T29" fmla="*/ 0 h 606"/>
                  <a:gd name="T30" fmla="*/ 0 w 5471"/>
                  <a:gd name="T31" fmla="*/ 0 h 606"/>
                  <a:gd name="T32" fmla="*/ 0 w 5471"/>
                  <a:gd name="T33" fmla="*/ 0 h 606"/>
                  <a:gd name="T34" fmla="*/ 0 w 5471"/>
                  <a:gd name="T35" fmla="*/ 0 h 606"/>
                  <a:gd name="T36" fmla="*/ 0 w 5471"/>
                  <a:gd name="T37" fmla="*/ 0 h 606"/>
                  <a:gd name="T38" fmla="*/ 0 w 5471"/>
                  <a:gd name="T39" fmla="*/ 0 h 606"/>
                  <a:gd name="T40" fmla="*/ 0 w 5471"/>
                  <a:gd name="T41" fmla="*/ 0 h 606"/>
                  <a:gd name="T42" fmla="*/ 0 w 5471"/>
                  <a:gd name="T43" fmla="*/ 0 h 606"/>
                  <a:gd name="T44" fmla="*/ 0 w 5471"/>
                  <a:gd name="T45" fmla="*/ 0 h 606"/>
                  <a:gd name="T46" fmla="*/ 0 w 5471"/>
                  <a:gd name="T47" fmla="*/ 0 h 606"/>
                  <a:gd name="T48" fmla="*/ 0 w 5471"/>
                  <a:gd name="T49" fmla="*/ 0 h 606"/>
                  <a:gd name="T50" fmla="*/ 0 w 5471"/>
                  <a:gd name="T51" fmla="*/ 0 h 606"/>
                  <a:gd name="T52" fmla="*/ 0 w 5471"/>
                  <a:gd name="T53" fmla="*/ 0 h 606"/>
                  <a:gd name="T54" fmla="*/ 0 w 5471"/>
                  <a:gd name="T55" fmla="*/ 0 h 606"/>
                  <a:gd name="T56" fmla="*/ 0 w 5471"/>
                  <a:gd name="T57" fmla="*/ 0 h 606"/>
                  <a:gd name="T58" fmla="*/ 0 w 5471"/>
                  <a:gd name="T59" fmla="*/ 0 h 606"/>
                  <a:gd name="T60" fmla="*/ 0 w 5471"/>
                  <a:gd name="T61" fmla="*/ 0 h 606"/>
                  <a:gd name="T62" fmla="*/ 0 w 5471"/>
                  <a:gd name="T63" fmla="*/ 0 h 606"/>
                  <a:gd name="T64" fmla="*/ 0 w 5471"/>
                  <a:gd name="T65" fmla="*/ 0 h 606"/>
                  <a:gd name="T66" fmla="*/ 0 w 5471"/>
                  <a:gd name="T67" fmla="*/ 0 h 606"/>
                  <a:gd name="T68" fmla="*/ 0 w 5471"/>
                  <a:gd name="T69" fmla="*/ 0 h 606"/>
                  <a:gd name="T70" fmla="*/ 0 w 5471"/>
                  <a:gd name="T71" fmla="*/ 0 h 606"/>
                  <a:gd name="T72" fmla="*/ 0 w 5471"/>
                  <a:gd name="T73" fmla="*/ 0 h 606"/>
                  <a:gd name="T74" fmla="*/ 0 w 5471"/>
                  <a:gd name="T75" fmla="*/ 0 h 606"/>
                  <a:gd name="T76" fmla="*/ 0 w 5471"/>
                  <a:gd name="T77" fmla="*/ 0 h 606"/>
                  <a:gd name="T78" fmla="*/ 0 w 5471"/>
                  <a:gd name="T79" fmla="*/ 0 h 606"/>
                  <a:gd name="T80" fmla="*/ 0 w 5471"/>
                  <a:gd name="T81" fmla="*/ 0 h 606"/>
                  <a:gd name="T82" fmla="*/ 0 w 5471"/>
                  <a:gd name="T83" fmla="*/ 0 h 606"/>
                  <a:gd name="T84" fmla="*/ 0 w 5471"/>
                  <a:gd name="T85" fmla="*/ 0 h 606"/>
                  <a:gd name="T86" fmla="*/ 0 w 5471"/>
                  <a:gd name="T87" fmla="*/ 0 h 606"/>
                  <a:gd name="T88" fmla="*/ 0 w 5471"/>
                  <a:gd name="T89" fmla="*/ 0 h 606"/>
                  <a:gd name="T90" fmla="*/ 0 w 5471"/>
                  <a:gd name="T91" fmla="*/ 0 h 606"/>
                  <a:gd name="T92" fmla="*/ 0 w 5471"/>
                  <a:gd name="T93" fmla="*/ 0 h 606"/>
                  <a:gd name="T94" fmla="*/ 0 w 5471"/>
                  <a:gd name="T95" fmla="*/ 0 h 606"/>
                  <a:gd name="T96" fmla="*/ 0 w 5471"/>
                  <a:gd name="T97" fmla="*/ 0 h 606"/>
                  <a:gd name="T98" fmla="*/ 0 w 5471"/>
                  <a:gd name="T99" fmla="*/ 0 h 606"/>
                  <a:gd name="T100" fmla="*/ 0 w 5471"/>
                  <a:gd name="T101" fmla="*/ 0 h 606"/>
                  <a:gd name="T102" fmla="*/ 0 w 5471"/>
                  <a:gd name="T103" fmla="*/ 0 h 606"/>
                  <a:gd name="T104" fmla="*/ 0 w 5471"/>
                  <a:gd name="T105" fmla="*/ 0 h 606"/>
                  <a:gd name="T106" fmla="*/ 0 w 5471"/>
                  <a:gd name="T107" fmla="*/ 0 h 606"/>
                  <a:gd name="T108" fmla="*/ 0 w 5471"/>
                  <a:gd name="T109" fmla="*/ 0 h 606"/>
                  <a:gd name="T110" fmla="*/ 0 w 5471"/>
                  <a:gd name="T111" fmla="*/ 0 h 60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471"/>
                  <a:gd name="T169" fmla="*/ 0 h 606"/>
                  <a:gd name="T170" fmla="*/ 5471 w 5471"/>
                  <a:gd name="T171" fmla="*/ 606 h 60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471" h="606">
                    <a:moveTo>
                      <a:pt x="0" y="25"/>
                    </a:moveTo>
                    <a:lnTo>
                      <a:pt x="54" y="0"/>
                    </a:lnTo>
                    <a:lnTo>
                      <a:pt x="77" y="0"/>
                    </a:lnTo>
                    <a:lnTo>
                      <a:pt x="175" y="0"/>
                    </a:lnTo>
                    <a:lnTo>
                      <a:pt x="210" y="0"/>
                    </a:lnTo>
                    <a:lnTo>
                      <a:pt x="254" y="28"/>
                    </a:lnTo>
                    <a:lnTo>
                      <a:pt x="288" y="28"/>
                    </a:lnTo>
                    <a:lnTo>
                      <a:pt x="320" y="41"/>
                    </a:lnTo>
                    <a:lnTo>
                      <a:pt x="342" y="70"/>
                    </a:lnTo>
                    <a:lnTo>
                      <a:pt x="342" y="98"/>
                    </a:lnTo>
                    <a:lnTo>
                      <a:pt x="364" y="98"/>
                    </a:lnTo>
                    <a:lnTo>
                      <a:pt x="399" y="126"/>
                    </a:lnTo>
                    <a:lnTo>
                      <a:pt x="410" y="154"/>
                    </a:lnTo>
                    <a:lnTo>
                      <a:pt x="454" y="168"/>
                    </a:lnTo>
                    <a:lnTo>
                      <a:pt x="509" y="168"/>
                    </a:lnTo>
                    <a:lnTo>
                      <a:pt x="531" y="168"/>
                    </a:lnTo>
                    <a:lnTo>
                      <a:pt x="576" y="183"/>
                    </a:lnTo>
                    <a:lnTo>
                      <a:pt x="642" y="183"/>
                    </a:lnTo>
                    <a:lnTo>
                      <a:pt x="686" y="196"/>
                    </a:lnTo>
                    <a:lnTo>
                      <a:pt x="732" y="226"/>
                    </a:lnTo>
                    <a:lnTo>
                      <a:pt x="754" y="239"/>
                    </a:lnTo>
                    <a:lnTo>
                      <a:pt x="786" y="269"/>
                    </a:lnTo>
                    <a:lnTo>
                      <a:pt x="819" y="281"/>
                    </a:lnTo>
                    <a:lnTo>
                      <a:pt x="842" y="281"/>
                    </a:lnTo>
                    <a:lnTo>
                      <a:pt x="875" y="281"/>
                    </a:lnTo>
                    <a:lnTo>
                      <a:pt x="909" y="295"/>
                    </a:lnTo>
                    <a:lnTo>
                      <a:pt x="930" y="295"/>
                    </a:lnTo>
                    <a:lnTo>
                      <a:pt x="953" y="295"/>
                    </a:lnTo>
                    <a:lnTo>
                      <a:pt x="975" y="281"/>
                    </a:lnTo>
                    <a:lnTo>
                      <a:pt x="997" y="281"/>
                    </a:lnTo>
                    <a:lnTo>
                      <a:pt x="1019" y="281"/>
                    </a:lnTo>
                    <a:lnTo>
                      <a:pt x="1042" y="295"/>
                    </a:lnTo>
                    <a:lnTo>
                      <a:pt x="1086" y="309"/>
                    </a:lnTo>
                    <a:lnTo>
                      <a:pt x="1130" y="324"/>
                    </a:lnTo>
                    <a:lnTo>
                      <a:pt x="1186" y="324"/>
                    </a:lnTo>
                    <a:lnTo>
                      <a:pt x="1240" y="338"/>
                    </a:lnTo>
                    <a:lnTo>
                      <a:pt x="1262" y="352"/>
                    </a:lnTo>
                    <a:lnTo>
                      <a:pt x="1286" y="352"/>
                    </a:lnTo>
                    <a:lnTo>
                      <a:pt x="1352" y="381"/>
                    </a:lnTo>
                    <a:lnTo>
                      <a:pt x="1373" y="381"/>
                    </a:lnTo>
                    <a:lnTo>
                      <a:pt x="1396" y="393"/>
                    </a:lnTo>
                    <a:lnTo>
                      <a:pt x="1441" y="367"/>
                    </a:lnTo>
                    <a:lnTo>
                      <a:pt x="1486" y="367"/>
                    </a:lnTo>
                    <a:lnTo>
                      <a:pt x="1529" y="338"/>
                    </a:lnTo>
                    <a:lnTo>
                      <a:pt x="1573" y="338"/>
                    </a:lnTo>
                    <a:lnTo>
                      <a:pt x="1607" y="338"/>
                    </a:lnTo>
                    <a:lnTo>
                      <a:pt x="1663" y="309"/>
                    </a:lnTo>
                    <a:lnTo>
                      <a:pt x="1684" y="309"/>
                    </a:lnTo>
                    <a:lnTo>
                      <a:pt x="1706" y="309"/>
                    </a:lnTo>
                    <a:lnTo>
                      <a:pt x="1729" y="309"/>
                    </a:lnTo>
                    <a:lnTo>
                      <a:pt x="1762" y="281"/>
                    </a:lnTo>
                    <a:lnTo>
                      <a:pt x="1784" y="269"/>
                    </a:lnTo>
                    <a:lnTo>
                      <a:pt x="1808" y="239"/>
                    </a:lnTo>
                    <a:lnTo>
                      <a:pt x="1829" y="196"/>
                    </a:lnTo>
                    <a:lnTo>
                      <a:pt x="1906" y="183"/>
                    </a:lnTo>
                    <a:lnTo>
                      <a:pt x="1951" y="183"/>
                    </a:lnTo>
                    <a:lnTo>
                      <a:pt x="1974" y="196"/>
                    </a:lnTo>
                    <a:lnTo>
                      <a:pt x="2028" y="196"/>
                    </a:lnTo>
                    <a:lnTo>
                      <a:pt x="2084" y="196"/>
                    </a:lnTo>
                    <a:lnTo>
                      <a:pt x="2106" y="183"/>
                    </a:lnTo>
                    <a:lnTo>
                      <a:pt x="2173" y="168"/>
                    </a:lnTo>
                    <a:lnTo>
                      <a:pt x="2195" y="168"/>
                    </a:lnTo>
                    <a:lnTo>
                      <a:pt x="2240" y="168"/>
                    </a:lnTo>
                    <a:lnTo>
                      <a:pt x="2262" y="183"/>
                    </a:lnTo>
                    <a:lnTo>
                      <a:pt x="2283" y="211"/>
                    </a:lnTo>
                    <a:lnTo>
                      <a:pt x="2305" y="211"/>
                    </a:lnTo>
                    <a:lnTo>
                      <a:pt x="2327" y="211"/>
                    </a:lnTo>
                    <a:lnTo>
                      <a:pt x="2362" y="211"/>
                    </a:lnTo>
                    <a:lnTo>
                      <a:pt x="2406" y="211"/>
                    </a:lnTo>
                    <a:lnTo>
                      <a:pt x="2428" y="196"/>
                    </a:lnTo>
                    <a:lnTo>
                      <a:pt x="2472" y="196"/>
                    </a:lnTo>
                    <a:lnTo>
                      <a:pt x="2528" y="196"/>
                    </a:lnTo>
                    <a:lnTo>
                      <a:pt x="2550" y="183"/>
                    </a:lnTo>
                    <a:lnTo>
                      <a:pt x="2573" y="168"/>
                    </a:lnTo>
                    <a:lnTo>
                      <a:pt x="2638" y="154"/>
                    </a:lnTo>
                    <a:lnTo>
                      <a:pt x="2739" y="141"/>
                    </a:lnTo>
                    <a:lnTo>
                      <a:pt x="2794" y="154"/>
                    </a:lnTo>
                    <a:lnTo>
                      <a:pt x="2816" y="168"/>
                    </a:lnTo>
                    <a:lnTo>
                      <a:pt x="2838" y="168"/>
                    </a:lnTo>
                    <a:lnTo>
                      <a:pt x="2860" y="168"/>
                    </a:lnTo>
                    <a:lnTo>
                      <a:pt x="2883" y="168"/>
                    </a:lnTo>
                    <a:lnTo>
                      <a:pt x="2904" y="183"/>
                    </a:lnTo>
                    <a:lnTo>
                      <a:pt x="2927" y="196"/>
                    </a:lnTo>
                    <a:lnTo>
                      <a:pt x="2971" y="196"/>
                    </a:lnTo>
                    <a:lnTo>
                      <a:pt x="2993" y="211"/>
                    </a:lnTo>
                    <a:lnTo>
                      <a:pt x="3027" y="211"/>
                    </a:lnTo>
                    <a:lnTo>
                      <a:pt x="3048" y="211"/>
                    </a:lnTo>
                    <a:lnTo>
                      <a:pt x="3082" y="211"/>
                    </a:lnTo>
                    <a:lnTo>
                      <a:pt x="3104" y="211"/>
                    </a:lnTo>
                    <a:lnTo>
                      <a:pt x="3127" y="211"/>
                    </a:lnTo>
                    <a:lnTo>
                      <a:pt x="3160" y="211"/>
                    </a:lnTo>
                    <a:lnTo>
                      <a:pt x="3193" y="211"/>
                    </a:lnTo>
                    <a:lnTo>
                      <a:pt x="3225" y="211"/>
                    </a:lnTo>
                    <a:lnTo>
                      <a:pt x="3260" y="211"/>
                    </a:lnTo>
                    <a:lnTo>
                      <a:pt x="3282" y="211"/>
                    </a:lnTo>
                    <a:lnTo>
                      <a:pt x="3315" y="226"/>
                    </a:lnTo>
                    <a:lnTo>
                      <a:pt x="3348" y="226"/>
                    </a:lnTo>
                    <a:lnTo>
                      <a:pt x="3381" y="226"/>
                    </a:lnTo>
                    <a:lnTo>
                      <a:pt x="3403" y="226"/>
                    </a:lnTo>
                    <a:lnTo>
                      <a:pt x="3426" y="226"/>
                    </a:lnTo>
                    <a:lnTo>
                      <a:pt x="3449" y="226"/>
                    </a:lnTo>
                    <a:lnTo>
                      <a:pt x="3471" y="226"/>
                    </a:lnTo>
                    <a:lnTo>
                      <a:pt x="3493" y="211"/>
                    </a:lnTo>
                    <a:lnTo>
                      <a:pt x="3514" y="196"/>
                    </a:lnTo>
                    <a:lnTo>
                      <a:pt x="3536" y="196"/>
                    </a:lnTo>
                    <a:lnTo>
                      <a:pt x="3559" y="196"/>
                    </a:lnTo>
                    <a:lnTo>
                      <a:pt x="3582" y="196"/>
                    </a:lnTo>
                    <a:lnTo>
                      <a:pt x="3626" y="196"/>
                    </a:lnTo>
                    <a:lnTo>
                      <a:pt x="3649" y="211"/>
                    </a:lnTo>
                    <a:lnTo>
                      <a:pt x="3714" y="239"/>
                    </a:lnTo>
                    <a:lnTo>
                      <a:pt x="3747" y="239"/>
                    </a:lnTo>
                    <a:lnTo>
                      <a:pt x="3793" y="254"/>
                    </a:lnTo>
                    <a:lnTo>
                      <a:pt x="3814" y="254"/>
                    </a:lnTo>
                    <a:lnTo>
                      <a:pt x="3892" y="239"/>
                    </a:lnTo>
                    <a:lnTo>
                      <a:pt x="3914" y="226"/>
                    </a:lnTo>
                    <a:lnTo>
                      <a:pt x="3958" y="211"/>
                    </a:lnTo>
                    <a:lnTo>
                      <a:pt x="4036" y="211"/>
                    </a:lnTo>
                    <a:lnTo>
                      <a:pt x="4069" y="211"/>
                    </a:lnTo>
                    <a:lnTo>
                      <a:pt x="4113" y="226"/>
                    </a:lnTo>
                    <a:lnTo>
                      <a:pt x="4136" y="226"/>
                    </a:lnTo>
                    <a:lnTo>
                      <a:pt x="4158" y="239"/>
                    </a:lnTo>
                    <a:lnTo>
                      <a:pt x="4214" y="254"/>
                    </a:lnTo>
                    <a:lnTo>
                      <a:pt x="4257" y="254"/>
                    </a:lnTo>
                    <a:lnTo>
                      <a:pt x="4301" y="269"/>
                    </a:lnTo>
                    <a:lnTo>
                      <a:pt x="4325" y="269"/>
                    </a:lnTo>
                    <a:lnTo>
                      <a:pt x="4391" y="269"/>
                    </a:lnTo>
                    <a:lnTo>
                      <a:pt x="4468" y="269"/>
                    </a:lnTo>
                    <a:lnTo>
                      <a:pt x="4491" y="269"/>
                    </a:lnTo>
                    <a:lnTo>
                      <a:pt x="4579" y="239"/>
                    </a:lnTo>
                    <a:lnTo>
                      <a:pt x="4712" y="196"/>
                    </a:lnTo>
                    <a:lnTo>
                      <a:pt x="4734" y="183"/>
                    </a:lnTo>
                    <a:lnTo>
                      <a:pt x="4801" y="183"/>
                    </a:lnTo>
                    <a:lnTo>
                      <a:pt x="4823" y="196"/>
                    </a:lnTo>
                    <a:lnTo>
                      <a:pt x="4846" y="211"/>
                    </a:lnTo>
                    <a:lnTo>
                      <a:pt x="4867" y="211"/>
                    </a:lnTo>
                    <a:lnTo>
                      <a:pt x="4890" y="226"/>
                    </a:lnTo>
                    <a:lnTo>
                      <a:pt x="4923" y="239"/>
                    </a:lnTo>
                    <a:lnTo>
                      <a:pt x="4968" y="269"/>
                    </a:lnTo>
                    <a:lnTo>
                      <a:pt x="5013" y="269"/>
                    </a:lnTo>
                    <a:lnTo>
                      <a:pt x="5078" y="281"/>
                    </a:lnTo>
                    <a:lnTo>
                      <a:pt x="5101" y="295"/>
                    </a:lnTo>
                    <a:lnTo>
                      <a:pt x="5156" y="295"/>
                    </a:lnTo>
                    <a:lnTo>
                      <a:pt x="5177" y="309"/>
                    </a:lnTo>
                    <a:lnTo>
                      <a:pt x="5234" y="324"/>
                    </a:lnTo>
                    <a:lnTo>
                      <a:pt x="5290" y="324"/>
                    </a:lnTo>
                    <a:lnTo>
                      <a:pt x="5355" y="352"/>
                    </a:lnTo>
                    <a:lnTo>
                      <a:pt x="5400" y="367"/>
                    </a:lnTo>
                    <a:lnTo>
                      <a:pt x="5423" y="367"/>
                    </a:lnTo>
                    <a:lnTo>
                      <a:pt x="5471" y="370"/>
                    </a:lnTo>
                    <a:lnTo>
                      <a:pt x="5471" y="490"/>
                    </a:lnTo>
                    <a:lnTo>
                      <a:pt x="5234" y="480"/>
                    </a:lnTo>
                    <a:lnTo>
                      <a:pt x="5177" y="480"/>
                    </a:lnTo>
                    <a:lnTo>
                      <a:pt x="5090" y="408"/>
                    </a:lnTo>
                    <a:lnTo>
                      <a:pt x="5067" y="408"/>
                    </a:lnTo>
                    <a:lnTo>
                      <a:pt x="4968" y="422"/>
                    </a:lnTo>
                    <a:lnTo>
                      <a:pt x="4923" y="451"/>
                    </a:lnTo>
                    <a:lnTo>
                      <a:pt x="4901" y="451"/>
                    </a:lnTo>
                    <a:lnTo>
                      <a:pt x="4834" y="480"/>
                    </a:lnTo>
                    <a:lnTo>
                      <a:pt x="4812" y="494"/>
                    </a:lnTo>
                    <a:lnTo>
                      <a:pt x="4768" y="508"/>
                    </a:lnTo>
                    <a:lnTo>
                      <a:pt x="4723" y="508"/>
                    </a:lnTo>
                    <a:lnTo>
                      <a:pt x="4623" y="508"/>
                    </a:lnTo>
                    <a:lnTo>
                      <a:pt x="4558" y="521"/>
                    </a:lnTo>
                    <a:lnTo>
                      <a:pt x="4513" y="521"/>
                    </a:lnTo>
                    <a:lnTo>
                      <a:pt x="4491" y="508"/>
                    </a:lnTo>
                    <a:lnTo>
                      <a:pt x="4402" y="508"/>
                    </a:lnTo>
                    <a:lnTo>
                      <a:pt x="4380" y="508"/>
                    </a:lnTo>
                    <a:lnTo>
                      <a:pt x="4336" y="508"/>
                    </a:lnTo>
                    <a:lnTo>
                      <a:pt x="4290" y="521"/>
                    </a:lnTo>
                    <a:lnTo>
                      <a:pt x="4247" y="521"/>
                    </a:lnTo>
                    <a:lnTo>
                      <a:pt x="4225" y="508"/>
                    </a:lnTo>
                    <a:lnTo>
                      <a:pt x="4158" y="494"/>
                    </a:lnTo>
                    <a:lnTo>
                      <a:pt x="4092" y="494"/>
                    </a:lnTo>
                    <a:lnTo>
                      <a:pt x="4025" y="494"/>
                    </a:lnTo>
                    <a:lnTo>
                      <a:pt x="4003" y="508"/>
                    </a:lnTo>
                    <a:lnTo>
                      <a:pt x="3936" y="508"/>
                    </a:lnTo>
                    <a:lnTo>
                      <a:pt x="3903" y="508"/>
                    </a:lnTo>
                    <a:lnTo>
                      <a:pt x="3847" y="494"/>
                    </a:lnTo>
                    <a:lnTo>
                      <a:pt x="3825" y="494"/>
                    </a:lnTo>
                    <a:lnTo>
                      <a:pt x="3703" y="535"/>
                    </a:lnTo>
                    <a:lnTo>
                      <a:pt x="3637" y="535"/>
                    </a:lnTo>
                    <a:lnTo>
                      <a:pt x="3570" y="480"/>
                    </a:lnTo>
                    <a:lnTo>
                      <a:pt x="3547" y="480"/>
                    </a:lnTo>
                    <a:lnTo>
                      <a:pt x="3503" y="465"/>
                    </a:lnTo>
                    <a:lnTo>
                      <a:pt x="3460" y="451"/>
                    </a:lnTo>
                    <a:lnTo>
                      <a:pt x="3392" y="437"/>
                    </a:lnTo>
                    <a:lnTo>
                      <a:pt x="3338" y="422"/>
                    </a:lnTo>
                    <a:lnTo>
                      <a:pt x="3293" y="422"/>
                    </a:lnTo>
                    <a:lnTo>
                      <a:pt x="3203" y="393"/>
                    </a:lnTo>
                    <a:lnTo>
                      <a:pt x="3171" y="393"/>
                    </a:lnTo>
                    <a:lnTo>
                      <a:pt x="3149" y="381"/>
                    </a:lnTo>
                    <a:lnTo>
                      <a:pt x="3127" y="381"/>
                    </a:lnTo>
                    <a:lnTo>
                      <a:pt x="3104" y="381"/>
                    </a:lnTo>
                    <a:lnTo>
                      <a:pt x="3071" y="381"/>
                    </a:lnTo>
                    <a:lnTo>
                      <a:pt x="3048" y="381"/>
                    </a:lnTo>
                    <a:lnTo>
                      <a:pt x="3027" y="393"/>
                    </a:lnTo>
                    <a:lnTo>
                      <a:pt x="3005" y="422"/>
                    </a:lnTo>
                    <a:lnTo>
                      <a:pt x="2982" y="437"/>
                    </a:lnTo>
                    <a:lnTo>
                      <a:pt x="2949" y="451"/>
                    </a:lnTo>
                    <a:lnTo>
                      <a:pt x="2927" y="465"/>
                    </a:lnTo>
                    <a:lnTo>
                      <a:pt x="2904" y="480"/>
                    </a:lnTo>
                    <a:lnTo>
                      <a:pt x="2883" y="494"/>
                    </a:lnTo>
                    <a:lnTo>
                      <a:pt x="2860" y="494"/>
                    </a:lnTo>
                    <a:lnTo>
                      <a:pt x="2838" y="494"/>
                    </a:lnTo>
                    <a:lnTo>
                      <a:pt x="2816" y="508"/>
                    </a:lnTo>
                    <a:lnTo>
                      <a:pt x="2794" y="508"/>
                    </a:lnTo>
                    <a:lnTo>
                      <a:pt x="2771" y="508"/>
                    </a:lnTo>
                    <a:lnTo>
                      <a:pt x="2749" y="508"/>
                    </a:lnTo>
                    <a:lnTo>
                      <a:pt x="2728" y="494"/>
                    </a:lnTo>
                    <a:lnTo>
                      <a:pt x="2684" y="494"/>
                    </a:lnTo>
                    <a:lnTo>
                      <a:pt x="2660" y="494"/>
                    </a:lnTo>
                    <a:lnTo>
                      <a:pt x="2616" y="494"/>
                    </a:lnTo>
                    <a:lnTo>
                      <a:pt x="2594" y="494"/>
                    </a:lnTo>
                    <a:lnTo>
                      <a:pt x="2573" y="465"/>
                    </a:lnTo>
                    <a:lnTo>
                      <a:pt x="2550" y="451"/>
                    </a:lnTo>
                    <a:lnTo>
                      <a:pt x="2528" y="437"/>
                    </a:lnTo>
                    <a:lnTo>
                      <a:pt x="2472" y="437"/>
                    </a:lnTo>
                    <a:lnTo>
                      <a:pt x="2428" y="437"/>
                    </a:lnTo>
                    <a:lnTo>
                      <a:pt x="2384" y="437"/>
                    </a:lnTo>
                    <a:lnTo>
                      <a:pt x="2327" y="451"/>
                    </a:lnTo>
                    <a:lnTo>
                      <a:pt x="2294" y="451"/>
                    </a:lnTo>
                    <a:lnTo>
                      <a:pt x="2251" y="494"/>
                    </a:lnTo>
                    <a:lnTo>
                      <a:pt x="2228" y="508"/>
                    </a:lnTo>
                    <a:lnTo>
                      <a:pt x="2206" y="535"/>
                    </a:lnTo>
                    <a:lnTo>
                      <a:pt x="2195" y="564"/>
                    </a:lnTo>
                    <a:lnTo>
                      <a:pt x="2173" y="564"/>
                    </a:lnTo>
                    <a:lnTo>
                      <a:pt x="2150" y="592"/>
                    </a:lnTo>
                    <a:lnTo>
                      <a:pt x="2129" y="592"/>
                    </a:lnTo>
                    <a:lnTo>
                      <a:pt x="2106" y="592"/>
                    </a:lnTo>
                    <a:lnTo>
                      <a:pt x="2040" y="606"/>
                    </a:lnTo>
                    <a:lnTo>
                      <a:pt x="2017" y="606"/>
                    </a:lnTo>
                    <a:lnTo>
                      <a:pt x="1918" y="606"/>
                    </a:lnTo>
                    <a:lnTo>
                      <a:pt x="1862" y="606"/>
                    </a:lnTo>
                    <a:lnTo>
                      <a:pt x="1819" y="592"/>
                    </a:lnTo>
                    <a:lnTo>
                      <a:pt x="1784" y="592"/>
                    </a:lnTo>
                    <a:lnTo>
                      <a:pt x="1751" y="578"/>
                    </a:lnTo>
                    <a:lnTo>
                      <a:pt x="1729" y="578"/>
                    </a:lnTo>
                    <a:lnTo>
                      <a:pt x="1706" y="564"/>
                    </a:lnTo>
                    <a:lnTo>
                      <a:pt x="1684" y="564"/>
                    </a:lnTo>
                    <a:lnTo>
                      <a:pt x="1607" y="564"/>
                    </a:lnTo>
                    <a:lnTo>
                      <a:pt x="1551" y="564"/>
                    </a:lnTo>
                    <a:lnTo>
                      <a:pt x="1418" y="564"/>
                    </a:lnTo>
                    <a:lnTo>
                      <a:pt x="1330" y="549"/>
                    </a:lnTo>
                    <a:lnTo>
                      <a:pt x="1286" y="535"/>
                    </a:lnTo>
                    <a:lnTo>
                      <a:pt x="1251" y="535"/>
                    </a:lnTo>
                    <a:lnTo>
                      <a:pt x="1208" y="535"/>
                    </a:lnTo>
                    <a:lnTo>
                      <a:pt x="1164" y="494"/>
                    </a:lnTo>
                    <a:lnTo>
                      <a:pt x="1141" y="480"/>
                    </a:lnTo>
                    <a:lnTo>
                      <a:pt x="1119" y="465"/>
                    </a:lnTo>
                    <a:lnTo>
                      <a:pt x="1097" y="437"/>
                    </a:lnTo>
                    <a:lnTo>
                      <a:pt x="1074" y="437"/>
                    </a:lnTo>
                    <a:lnTo>
                      <a:pt x="1053" y="422"/>
                    </a:lnTo>
                    <a:lnTo>
                      <a:pt x="1019" y="422"/>
                    </a:lnTo>
                    <a:lnTo>
                      <a:pt x="986" y="422"/>
                    </a:lnTo>
                    <a:lnTo>
                      <a:pt x="953" y="422"/>
                    </a:lnTo>
                    <a:lnTo>
                      <a:pt x="930" y="422"/>
                    </a:lnTo>
                    <a:lnTo>
                      <a:pt x="898" y="437"/>
                    </a:lnTo>
                    <a:lnTo>
                      <a:pt x="864" y="451"/>
                    </a:lnTo>
                    <a:lnTo>
                      <a:pt x="819" y="451"/>
                    </a:lnTo>
                    <a:lnTo>
                      <a:pt x="775" y="465"/>
                    </a:lnTo>
                    <a:lnTo>
                      <a:pt x="743" y="480"/>
                    </a:lnTo>
                    <a:lnTo>
                      <a:pt x="697" y="480"/>
                    </a:lnTo>
                    <a:lnTo>
                      <a:pt x="619" y="480"/>
                    </a:lnTo>
                    <a:lnTo>
                      <a:pt x="543" y="480"/>
                    </a:lnTo>
                    <a:lnTo>
                      <a:pt x="509" y="465"/>
                    </a:lnTo>
                    <a:lnTo>
                      <a:pt x="486" y="465"/>
                    </a:lnTo>
                    <a:lnTo>
                      <a:pt x="432" y="451"/>
                    </a:lnTo>
                    <a:lnTo>
                      <a:pt x="410" y="451"/>
                    </a:lnTo>
                    <a:lnTo>
                      <a:pt x="387" y="465"/>
                    </a:lnTo>
                    <a:lnTo>
                      <a:pt x="310" y="521"/>
                    </a:lnTo>
                    <a:lnTo>
                      <a:pt x="288" y="535"/>
                    </a:lnTo>
                    <a:lnTo>
                      <a:pt x="232" y="535"/>
                    </a:lnTo>
                    <a:lnTo>
                      <a:pt x="210" y="535"/>
                    </a:lnTo>
                    <a:lnTo>
                      <a:pt x="188" y="549"/>
                    </a:lnTo>
                    <a:lnTo>
                      <a:pt x="143" y="521"/>
                    </a:lnTo>
                    <a:lnTo>
                      <a:pt x="99" y="508"/>
                    </a:lnTo>
                    <a:lnTo>
                      <a:pt x="77" y="494"/>
                    </a:lnTo>
                    <a:lnTo>
                      <a:pt x="43" y="465"/>
                    </a:lnTo>
                    <a:lnTo>
                      <a:pt x="21" y="451"/>
                    </a:lnTo>
                    <a:lnTo>
                      <a:pt x="0" y="422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A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</p:grpSp>
      <p:grpSp>
        <p:nvGrpSpPr>
          <p:cNvPr id="15506" name="Group 1920"/>
          <p:cNvGrpSpPr>
            <a:grpSpLocks/>
          </p:cNvGrpSpPr>
          <p:nvPr/>
        </p:nvGrpSpPr>
        <p:grpSpPr bwMode="auto">
          <a:xfrm>
            <a:off x="7893050" y="1474788"/>
            <a:ext cx="639763" cy="923925"/>
            <a:chOff x="4958" y="920"/>
            <a:chExt cx="403" cy="582"/>
          </a:xfrm>
        </p:grpSpPr>
        <p:sp>
          <p:nvSpPr>
            <p:cNvPr id="12456" name="Freeform 1771"/>
            <p:cNvSpPr>
              <a:spLocks/>
            </p:cNvSpPr>
            <p:nvPr/>
          </p:nvSpPr>
          <p:spPr bwMode="auto">
            <a:xfrm>
              <a:off x="5025" y="920"/>
              <a:ext cx="106" cy="94"/>
            </a:xfrm>
            <a:custGeom>
              <a:avLst/>
              <a:gdLst>
                <a:gd name="T0" fmla="*/ 0 w 428"/>
                <a:gd name="T1" fmla="*/ 0 h 378"/>
                <a:gd name="T2" fmla="*/ 0 w 428"/>
                <a:gd name="T3" fmla="*/ 0 h 378"/>
                <a:gd name="T4" fmla="*/ 0 w 428"/>
                <a:gd name="T5" fmla="*/ 0 h 378"/>
                <a:gd name="T6" fmla="*/ 0 w 428"/>
                <a:gd name="T7" fmla="*/ 0 h 378"/>
                <a:gd name="T8" fmla="*/ 0 w 428"/>
                <a:gd name="T9" fmla="*/ 0 h 378"/>
                <a:gd name="T10" fmla="*/ 0 w 428"/>
                <a:gd name="T11" fmla="*/ 0 h 378"/>
                <a:gd name="T12" fmla="*/ 0 w 428"/>
                <a:gd name="T13" fmla="*/ 0 h 378"/>
                <a:gd name="T14" fmla="*/ 0 w 428"/>
                <a:gd name="T15" fmla="*/ 0 h 378"/>
                <a:gd name="T16" fmla="*/ 0 w 428"/>
                <a:gd name="T17" fmla="*/ 0 h 378"/>
                <a:gd name="T18" fmla="*/ 0 w 428"/>
                <a:gd name="T19" fmla="*/ 0 h 378"/>
                <a:gd name="T20" fmla="*/ 0 w 428"/>
                <a:gd name="T21" fmla="*/ 0 h 378"/>
                <a:gd name="T22" fmla="*/ 0 w 428"/>
                <a:gd name="T23" fmla="*/ 0 h 378"/>
                <a:gd name="T24" fmla="*/ 0 w 428"/>
                <a:gd name="T25" fmla="*/ 0 h 378"/>
                <a:gd name="T26" fmla="*/ 0 w 428"/>
                <a:gd name="T27" fmla="*/ 0 h 378"/>
                <a:gd name="T28" fmla="*/ 0 w 428"/>
                <a:gd name="T29" fmla="*/ 0 h 378"/>
                <a:gd name="T30" fmla="*/ 0 w 428"/>
                <a:gd name="T31" fmla="*/ 0 h 378"/>
                <a:gd name="T32" fmla="*/ 0 w 428"/>
                <a:gd name="T33" fmla="*/ 0 h 378"/>
                <a:gd name="T34" fmla="*/ 0 w 428"/>
                <a:gd name="T35" fmla="*/ 0 h 378"/>
                <a:gd name="T36" fmla="*/ 0 w 428"/>
                <a:gd name="T37" fmla="*/ 0 h 378"/>
                <a:gd name="T38" fmla="*/ 0 w 428"/>
                <a:gd name="T39" fmla="*/ 0 h 378"/>
                <a:gd name="T40" fmla="*/ 0 w 428"/>
                <a:gd name="T41" fmla="*/ 0 h 378"/>
                <a:gd name="T42" fmla="*/ 0 w 428"/>
                <a:gd name="T43" fmla="*/ 0 h 378"/>
                <a:gd name="T44" fmla="*/ 0 w 428"/>
                <a:gd name="T45" fmla="*/ 0 h 378"/>
                <a:gd name="T46" fmla="*/ 0 w 428"/>
                <a:gd name="T47" fmla="*/ 0 h 378"/>
                <a:gd name="T48" fmla="*/ 0 w 428"/>
                <a:gd name="T49" fmla="*/ 0 h 378"/>
                <a:gd name="T50" fmla="*/ 0 w 428"/>
                <a:gd name="T51" fmla="*/ 0 h 378"/>
                <a:gd name="T52" fmla="*/ 0 w 428"/>
                <a:gd name="T53" fmla="*/ 0 h 378"/>
                <a:gd name="T54" fmla="*/ 0 w 428"/>
                <a:gd name="T55" fmla="*/ 0 h 378"/>
                <a:gd name="T56" fmla="*/ 0 w 428"/>
                <a:gd name="T57" fmla="*/ 0 h 378"/>
                <a:gd name="T58" fmla="*/ 0 w 428"/>
                <a:gd name="T59" fmla="*/ 0 h 378"/>
                <a:gd name="T60" fmla="*/ 0 w 428"/>
                <a:gd name="T61" fmla="*/ 0 h 378"/>
                <a:gd name="T62" fmla="*/ 0 w 428"/>
                <a:gd name="T63" fmla="*/ 0 h 378"/>
                <a:gd name="T64" fmla="*/ 0 w 428"/>
                <a:gd name="T65" fmla="*/ 0 h 378"/>
                <a:gd name="T66" fmla="*/ 0 w 428"/>
                <a:gd name="T67" fmla="*/ 0 h 378"/>
                <a:gd name="T68" fmla="*/ 0 w 428"/>
                <a:gd name="T69" fmla="*/ 0 h 378"/>
                <a:gd name="T70" fmla="*/ 0 w 428"/>
                <a:gd name="T71" fmla="*/ 0 h 378"/>
                <a:gd name="T72" fmla="*/ 0 w 428"/>
                <a:gd name="T73" fmla="*/ 0 h 378"/>
                <a:gd name="T74" fmla="*/ 0 w 428"/>
                <a:gd name="T75" fmla="*/ 0 h 378"/>
                <a:gd name="T76" fmla="*/ 0 w 428"/>
                <a:gd name="T77" fmla="*/ 0 h 378"/>
                <a:gd name="T78" fmla="*/ 0 w 428"/>
                <a:gd name="T79" fmla="*/ 0 h 378"/>
                <a:gd name="T80" fmla="*/ 0 w 428"/>
                <a:gd name="T81" fmla="*/ 0 h 378"/>
                <a:gd name="T82" fmla="*/ 0 w 428"/>
                <a:gd name="T83" fmla="*/ 0 h 378"/>
                <a:gd name="T84" fmla="*/ 0 w 428"/>
                <a:gd name="T85" fmla="*/ 0 h 378"/>
                <a:gd name="T86" fmla="*/ 0 w 428"/>
                <a:gd name="T87" fmla="*/ 0 h 378"/>
                <a:gd name="T88" fmla="*/ 0 w 428"/>
                <a:gd name="T89" fmla="*/ 0 h 378"/>
                <a:gd name="T90" fmla="*/ 0 w 428"/>
                <a:gd name="T91" fmla="*/ 0 h 378"/>
                <a:gd name="T92" fmla="*/ 0 w 428"/>
                <a:gd name="T93" fmla="*/ 0 h 378"/>
                <a:gd name="T94" fmla="*/ 0 w 428"/>
                <a:gd name="T95" fmla="*/ 0 h 37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28"/>
                <a:gd name="T145" fmla="*/ 0 h 378"/>
                <a:gd name="T146" fmla="*/ 428 w 428"/>
                <a:gd name="T147" fmla="*/ 378 h 37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28" h="378">
                  <a:moveTo>
                    <a:pt x="350" y="378"/>
                  </a:moveTo>
                  <a:lnTo>
                    <a:pt x="358" y="377"/>
                  </a:lnTo>
                  <a:lnTo>
                    <a:pt x="364" y="375"/>
                  </a:lnTo>
                  <a:lnTo>
                    <a:pt x="371" y="374"/>
                  </a:lnTo>
                  <a:lnTo>
                    <a:pt x="378" y="371"/>
                  </a:lnTo>
                  <a:lnTo>
                    <a:pt x="385" y="369"/>
                  </a:lnTo>
                  <a:lnTo>
                    <a:pt x="391" y="365"/>
                  </a:lnTo>
                  <a:lnTo>
                    <a:pt x="397" y="362"/>
                  </a:lnTo>
                  <a:lnTo>
                    <a:pt x="402" y="358"/>
                  </a:lnTo>
                  <a:lnTo>
                    <a:pt x="408" y="344"/>
                  </a:lnTo>
                  <a:lnTo>
                    <a:pt x="407" y="325"/>
                  </a:lnTo>
                  <a:lnTo>
                    <a:pt x="399" y="301"/>
                  </a:lnTo>
                  <a:lnTo>
                    <a:pt x="390" y="274"/>
                  </a:lnTo>
                  <a:lnTo>
                    <a:pt x="394" y="275"/>
                  </a:lnTo>
                  <a:lnTo>
                    <a:pt x="397" y="273"/>
                  </a:lnTo>
                  <a:lnTo>
                    <a:pt x="399" y="269"/>
                  </a:lnTo>
                  <a:lnTo>
                    <a:pt x="400" y="263"/>
                  </a:lnTo>
                  <a:lnTo>
                    <a:pt x="403" y="255"/>
                  </a:lnTo>
                  <a:lnTo>
                    <a:pt x="407" y="246"/>
                  </a:lnTo>
                  <a:lnTo>
                    <a:pt x="414" y="240"/>
                  </a:lnTo>
                  <a:lnTo>
                    <a:pt x="420" y="233"/>
                  </a:lnTo>
                  <a:lnTo>
                    <a:pt x="425" y="227"/>
                  </a:lnTo>
                  <a:lnTo>
                    <a:pt x="428" y="220"/>
                  </a:lnTo>
                  <a:lnTo>
                    <a:pt x="427" y="211"/>
                  </a:lnTo>
                  <a:lnTo>
                    <a:pt x="423" y="197"/>
                  </a:lnTo>
                  <a:lnTo>
                    <a:pt x="419" y="189"/>
                  </a:lnTo>
                  <a:lnTo>
                    <a:pt x="415" y="181"/>
                  </a:lnTo>
                  <a:lnTo>
                    <a:pt x="410" y="173"/>
                  </a:lnTo>
                  <a:lnTo>
                    <a:pt x="405" y="164"/>
                  </a:lnTo>
                  <a:lnTo>
                    <a:pt x="400" y="154"/>
                  </a:lnTo>
                  <a:lnTo>
                    <a:pt x="396" y="145"/>
                  </a:lnTo>
                  <a:lnTo>
                    <a:pt x="393" y="136"/>
                  </a:lnTo>
                  <a:lnTo>
                    <a:pt x="390" y="126"/>
                  </a:lnTo>
                  <a:lnTo>
                    <a:pt x="387" y="118"/>
                  </a:lnTo>
                  <a:lnTo>
                    <a:pt x="382" y="112"/>
                  </a:lnTo>
                  <a:lnTo>
                    <a:pt x="375" y="109"/>
                  </a:lnTo>
                  <a:lnTo>
                    <a:pt x="367" y="107"/>
                  </a:lnTo>
                  <a:lnTo>
                    <a:pt x="359" y="107"/>
                  </a:lnTo>
                  <a:lnTo>
                    <a:pt x="351" y="107"/>
                  </a:lnTo>
                  <a:lnTo>
                    <a:pt x="344" y="106"/>
                  </a:lnTo>
                  <a:lnTo>
                    <a:pt x="339" y="105"/>
                  </a:lnTo>
                  <a:lnTo>
                    <a:pt x="333" y="101"/>
                  </a:lnTo>
                  <a:lnTo>
                    <a:pt x="329" y="101"/>
                  </a:lnTo>
                  <a:lnTo>
                    <a:pt x="324" y="99"/>
                  </a:lnTo>
                  <a:lnTo>
                    <a:pt x="318" y="94"/>
                  </a:lnTo>
                  <a:lnTo>
                    <a:pt x="314" y="90"/>
                  </a:lnTo>
                  <a:lnTo>
                    <a:pt x="310" y="82"/>
                  </a:lnTo>
                  <a:lnTo>
                    <a:pt x="306" y="74"/>
                  </a:lnTo>
                  <a:lnTo>
                    <a:pt x="301" y="66"/>
                  </a:lnTo>
                  <a:lnTo>
                    <a:pt x="294" y="57"/>
                  </a:lnTo>
                  <a:lnTo>
                    <a:pt x="288" y="50"/>
                  </a:lnTo>
                  <a:lnTo>
                    <a:pt x="281" y="44"/>
                  </a:lnTo>
                  <a:lnTo>
                    <a:pt x="273" y="42"/>
                  </a:lnTo>
                  <a:lnTo>
                    <a:pt x="266" y="30"/>
                  </a:lnTo>
                  <a:lnTo>
                    <a:pt x="258" y="20"/>
                  </a:lnTo>
                  <a:lnTo>
                    <a:pt x="250" y="13"/>
                  </a:lnTo>
                  <a:lnTo>
                    <a:pt x="240" y="7"/>
                  </a:lnTo>
                  <a:lnTo>
                    <a:pt x="230" y="4"/>
                  </a:lnTo>
                  <a:lnTo>
                    <a:pt x="220" y="1"/>
                  </a:lnTo>
                  <a:lnTo>
                    <a:pt x="210" y="0"/>
                  </a:lnTo>
                  <a:lnTo>
                    <a:pt x="200" y="0"/>
                  </a:lnTo>
                  <a:lnTo>
                    <a:pt x="189" y="2"/>
                  </a:lnTo>
                  <a:lnTo>
                    <a:pt x="177" y="6"/>
                  </a:lnTo>
                  <a:lnTo>
                    <a:pt x="165" y="10"/>
                  </a:lnTo>
                  <a:lnTo>
                    <a:pt x="153" y="17"/>
                  </a:lnTo>
                  <a:lnTo>
                    <a:pt x="142" y="24"/>
                  </a:lnTo>
                  <a:lnTo>
                    <a:pt x="132" y="31"/>
                  </a:lnTo>
                  <a:lnTo>
                    <a:pt x="122" y="38"/>
                  </a:lnTo>
                  <a:lnTo>
                    <a:pt x="116" y="44"/>
                  </a:lnTo>
                  <a:lnTo>
                    <a:pt x="110" y="50"/>
                  </a:lnTo>
                  <a:lnTo>
                    <a:pt x="102" y="55"/>
                  </a:lnTo>
                  <a:lnTo>
                    <a:pt x="93" y="61"/>
                  </a:lnTo>
                  <a:lnTo>
                    <a:pt x="84" y="66"/>
                  </a:lnTo>
                  <a:lnTo>
                    <a:pt x="75" y="70"/>
                  </a:lnTo>
                  <a:lnTo>
                    <a:pt x="68" y="75"/>
                  </a:lnTo>
                  <a:lnTo>
                    <a:pt x="61" y="78"/>
                  </a:lnTo>
                  <a:lnTo>
                    <a:pt x="58" y="81"/>
                  </a:lnTo>
                  <a:lnTo>
                    <a:pt x="57" y="86"/>
                  </a:lnTo>
                  <a:lnTo>
                    <a:pt x="59" y="97"/>
                  </a:lnTo>
                  <a:lnTo>
                    <a:pt x="62" y="107"/>
                  </a:lnTo>
                  <a:lnTo>
                    <a:pt x="66" y="115"/>
                  </a:lnTo>
                  <a:lnTo>
                    <a:pt x="60" y="122"/>
                  </a:lnTo>
                  <a:lnTo>
                    <a:pt x="59" y="130"/>
                  </a:lnTo>
                  <a:lnTo>
                    <a:pt x="60" y="136"/>
                  </a:lnTo>
                  <a:lnTo>
                    <a:pt x="64" y="139"/>
                  </a:lnTo>
                  <a:lnTo>
                    <a:pt x="61" y="142"/>
                  </a:lnTo>
                  <a:lnTo>
                    <a:pt x="59" y="145"/>
                  </a:lnTo>
                  <a:lnTo>
                    <a:pt x="59" y="150"/>
                  </a:lnTo>
                  <a:lnTo>
                    <a:pt x="59" y="154"/>
                  </a:lnTo>
                  <a:lnTo>
                    <a:pt x="46" y="162"/>
                  </a:lnTo>
                  <a:lnTo>
                    <a:pt x="34" y="169"/>
                  </a:lnTo>
                  <a:lnTo>
                    <a:pt x="24" y="176"/>
                  </a:lnTo>
                  <a:lnTo>
                    <a:pt x="16" y="183"/>
                  </a:lnTo>
                  <a:lnTo>
                    <a:pt x="9" y="191"/>
                  </a:lnTo>
                  <a:lnTo>
                    <a:pt x="4" y="199"/>
                  </a:lnTo>
                  <a:lnTo>
                    <a:pt x="1" y="208"/>
                  </a:lnTo>
                  <a:lnTo>
                    <a:pt x="0" y="219"/>
                  </a:lnTo>
                  <a:lnTo>
                    <a:pt x="1" y="228"/>
                  </a:lnTo>
                  <a:lnTo>
                    <a:pt x="3" y="235"/>
                  </a:lnTo>
                  <a:lnTo>
                    <a:pt x="8" y="241"/>
                  </a:lnTo>
                  <a:lnTo>
                    <a:pt x="13" y="246"/>
                  </a:lnTo>
                  <a:lnTo>
                    <a:pt x="18" y="250"/>
                  </a:lnTo>
                  <a:lnTo>
                    <a:pt x="23" y="255"/>
                  </a:lnTo>
                  <a:lnTo>
                    <a:pt x="28" y="257"/>
                  </a:lnTo>
                  <a:lnTo>
                    <a:pt x="33" y="260"/>
                  </a:lnTo>
                  <a:lnTo>
                    <a:pt x="32" y="257"/>
                  </a:lnTo>
                  <a:lnTo>
                    <a:pt x="31" y="252"/>
                  </a:lnTo>
                  <a:lnTo>
                    <a:pt x="31" y="246"/>
                  </a:lnTo>
                  <a:lnTo>
                    <a:pt x="32" y="242"/>
                  </a:lnTo>
                  <a:lnTo>
                    <a:pt x="35" y="236"/>
                  </a:lnTo>
                  <a:lnTo>
                    <a:pt x="40" y="230"/>
                  </a:lnTo>
                  <a:lnTo>
                    <a:pt x="48" y="225"/>
                  </a:lnTo>
                  <a:lnTo>
                    <a:pt x="60" y="220"/>
                  </a:lnTo>
                  <a:lnTo>
                    <a:pt x="51" y="210"/>
                  </a:lnTo>
                  <a:lnTo>
                    <a:pt x="48" y="195"/>
                  </a:lnTo>
                  <a:lnTo>
                    <a:pt x="53" y="180"/>
                  </a:lnTo>
                  <a:lnTo>
                    <a:pt x="67" y="169"/>
                  </a:lnTo>
                  <a:lnTo>
                    <a:pt x="75" y="167"/>
                  </a:lnTo>
                  <a:lnTo>
                    <a:pt x="83" y="167"/>
                  </a:lnTo>
                  <a:lnTo>
                    <a:pt x="90" y="169"/>
                  </a:lnTo>
                  <a:lnTo>
                    <a:pt x="95" y="174"/>
                  </a:lnTo>
                  <a:lnTo>
                    <a:pt x="98" y="168"/>
                  </a:lnTo>
                  <a:lnTo>
                    <a:pt x="102" y="162"/>
                  </a:lnTo>
                  <a:lnTo>
                    <a:pt x="106" y="158"/>
                  </a:lnTo>
                  <a:lnTo>
                    <a:pt x="111" y="154"/>
                  </a:lnTo>
                  <a:lnTo>
                    <a:pt x="116" y="152"/>
                  </a:lnTo>
                  <a:lnTo>
                    <a:pt x="121" y="153"/>
                  </a:lnTo>
                  <a:lnTo>
                    <a:pt x="127" y="156"/>
                  </a:lnTo>
                  <a:lnTo>
                    <a:pt x="133" y="161"/>
                  </a:lnTo>
                  <a:lnTo>
                    <a:pt x="137" y="156"/>
                  </a:lnTo>
                  <a:lnTo>
                    <a:pt x="142" y="151"/>
                  </a:lnTo>
                  <a:lnTo>
                    <a:pt x="148" y="151"/>
                  </a:lnTo>
                  <a:lnTo>
                    <a:pt x="154" y="158"/>
                  </a:lnTo>
                  <a:lnTo>
                    <a:pt x="157" y="156"/>
                  </a:lnTo>
                  <a:lnTo>
                    <a:pt x="160" y="153"/>
                  </a:lnTo>
                  <a:lnTo>
                    <a:pt x="164" y="152"/>
                  </a:lnTo>
                  <a:lnTo>
                    <a:pt x="169" y="151"/>
                  </a:lnTo>
                  <a:lnTo>
                    <a:pt x="173" y="152"/>
                  </a:lnTo>
                  <a:lnTo>
                    <a:pt x="178" y="154"/>
                  </a:lnTo>
                  <a:lnTo>
                    <a:pt x="183" y="159"/>
                  </a:lnTo>
                  <a:lnTo>
                    <a:pt x="186" y="166"/>
                  </a:lnTo>
                  <a:lnTo>
                    <a:pt x="188" y="159"/>
                  </a:lnTo>
                  <a:lnTo>
                    <a:pt x="192" y="154"/>
                  </a:lnTo>
                  <a:lnTo>
                    <a:pt x="198" y="153"/>
                  </a:lnTo>
                  <a:lnTo>
                    <a:pt x="207" y="157"/>
                  </a:lnTo>
                  <a:lnTo>
                    <a:pt x="211" y="159"/>
                  </a:lnTo>
                  <a:lnTo>
                    <a:pt x="215" y="161"/>
                  </a:lnTo>
                  <a:lnTo>
                    <a:pt x="217" y="162"/>
                  </a:lnTo>
                  <a:lnTo>
                    <a:pt x="218" y="164"/>
                  </a:lnTo>
                  <a:lnTo>
                    <a:pt x="223" y="162"/>
                  </a:lnTo>
                  <a:lnTo>
                    <a:pt x="229" y="162"/>
                  </a:lnTo>
                  <a:lnTo>
                    <a:pt x="236" y="164"/>
                  </a:lnTo>
                  <a:lnTo>
                    <a:pt x="244" y="165"/>
                  </a:lnTo>
                  <a:lnTo>
                    <a:pt x="249" y="168"/>
                  </a:lnTo>
                  <a:lnTo>
                    <a:pt x="254" y="173"/>
                  </a:lnTo>
                  <a:lnTo>
                    <a:pt x="256" y="179"/>
                  </a:lnTo>
                  <a:lnTo>
                    <a:pt x="256" y="188"/>
                  </a:lnTo>
                  <a:lnTo>
                    <a:pt x="260" y="184"/>
                  </a:lnTo>
                  <a:lnTo>
                    <a:pt x="264" y="181"/>
                  </a:lnTo>
                  <a:lnTo>
                    <a:pt x="268" y="181"/>
                  </a:lnTo>
                  <a:lnTo>
                    <a:pt x="273" y="181"/>
                  </a:lnTo>
                  <a:lnTo>
                    <a:pt x="278" y="184"/>
                  </a:lnTo>
                  <a:lnTo>
                    <a:pt x="282" y="189"/>
                  </a:lnTo>
                  <a:lnTo>
                    <a:pt x="284" y="197"/>
                  </a:lnTo>
                  <a:lnTo>
                    <a:pt x="286" y="206"/>
                  </a:lnTo>
                  <a:lnTo>
                    <a:pt x="294" y="207"/>
                  </a:lnTo>
                  <a:lnTo>
                    <a:pt x="303" y="210"/>
                  </a:lnTo>
                  <a:lnTo>
                    <a:pt x="310" y="214"/>
                  </a:lnTo>
                  <a:lnTo>
                    <a:pt x="316" y="222"/>
                  </a:lnTo>
                  <a:lnTo>
                    <a:pt x="318" y="228"/>
                  </a:lnTo>
                  <a:lnTo>
                    <a:pt x="319" y="235"/>
                  </a:lnTo>
                  <a:lnTo>
                    <a:pt x="319" y="243"/>
                  </a:lnTo>
                  <a:lnTo>
                    <a:pt x="318" y="252"/>
                  </a:lnTo>
                  <a:lnTo>
                    <a:pt x="327" y="260"/>
                  </a:lnTo>
                  <a:lnTo>
                    <a:pt x="336" y="268"/>
                  </a:lnTo>
                  <a:lnTo>
                    <a:pt x="343" y="276"/>
                  </a:lnTo>
                  <a:lnTo>
                    <a:pt x="348" y="283"/>
                  </a:lnTo>
                  <a:lnTo>
                    <a:pt x="351" y="291"/>
                  </a:lnTo>
                  <a:lnTo>
                    <a:pt x="351" y="297"/>
                  </a:lnTo>
                  <a:lnTo>
                    <a:pt x="347" y="303"/>
                  </a:lnTo>
                  <a:lnTo>
                    <a:pt x="339" y="307"/>
                  </a:lnTo>
                  <a:lnTo>
                    <a:pt x="343" y="316"/>
                  </a:lnTo>
                  <a:lnTo>
                    <a:pt x="347" y="324"/>
                  </a:lnTo>
                  <a:lnTo>
                    <a:pt x="349" y="333"/>
                  </a:lnTo>
                  <a:lnTo>
                    <a:pt x="347" y="342"/>
                  </a:lnTo>
                  <a:lnTo>
                    <a:pt x="346" y="345"/>
                  </a:lnTo>
                  <a:lnTo>
                    <a:pt x="344" y="348"/>
                  </a:lnTo>
                  <a:lnTo>
                    <a:pt x="341" y="351"/>
                  </a:lnTo>
                  <a:lnTo>
                    <a:pt x="338" y="355"/>
                  </a:lnTo>
                  <a:lnTo>
                    <a:pt x="343" y="359"/>
                  </a:lnTo>
                  <a:lnTo>
                    <a:pt x="347" y="364"/>
                  </a:lnTo>
                  <a:lnTo>
                    <a:pt x="349" y="371"/>
                  </a:lnTo>
                  <a:lnTo>
                    <a:pt x="350" y="378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7" name="Freeform 1772"/>
            <p:cNvSpPr>
              <a:spLocks/>
            </p:cNvSpPr>
            <p:nvPr/>
          </p:nvSpPr>
          <p:spPr bwMode="auto">
            <a:xfrm>
              <a:off x="5126" y="1473"/>
              <a:ext cx="36" cy="29"/>
            </a:xfrm>
            <a:custGeom>
              <a:avLst/>
              <a:gdLst>
                <a:gd name="T0" fmla="*/ 0 w 144"/>
                <a:gd name="T1" fmla="*/ 0 h 116"/>
                <a:gd name="T2" fmla="*/ 0 w 144"/>
                <a:gd name="T3" fmla="*/ 0 h 116"/>
                <a:gd name="T4" fmla="*/ 0 w 144"/>
                <a:gd name="T5" fmla="*/ 0 h 116"/>
                <a:gd name="T6" fmla="*/ 0 w 144"/>
                <a:gd name="T7" fmla="*/ 0 h 116"/>
                <a:gd name="T8" fmla="*/ 0 w 144"/>
                <a:gd name="T9" fmla="*/ 0 h 116"/>
                <a:gd name="T10" fmla="*/ 0 w 144"/>
                <a:gd name="T11" fmla="*/ 0 h 116"/>
                <a:gd name="T12" fmla="*/ 0 w 144"/>
                <a:gd name="T13" fmla="*/ 0 h 116"/>
                <a:gd name="T14" fmla="*/ 0 w 144"/>
                <a:gd name="T15" fmla="*/ 0 h 116"/>
                <a:gd name="T16" fmla="*/ 0 w 144"/>
                <a:gd name="T17" fmla="*/ 0 h 116"/>
                <a:gd name="T18" fmla="*/ 0 w 144"/>
                <a:gd name="T19" fmla="*/ 0 h 116"/>
                <a:gd name="T20" fmla="*/ 0 w 144"/>
                <a:gd name="T21" fmla="*/ 0 h 116"/>
                <a:gd name="T22" fmla="*/ 0 w 144"/>
                <a:gd name="T23" fmla="*/ 0 h 116"/>
                <a:gd name="T24" fmla="*/ 0 w 144"/>
                <a:gd name="T25" fmla="*/ 0 h 116"/>
                <a:gd name="T26" fmla="*/ 0 w 144"/>
                <a:gd name="T27" fmla="*/ 0 h 116"/>
                <a:gd name="T28" fmla="*/ 0 w 144"/>
                <a:gd name="T29" fmla="*/ 0 h 116"/>
                <a:gd name="T30" fmla="*/ 0 w 144"/>
                <a:gd name="T31" fmla="*/ 0 h 116"/>
                <a:gd name="T32" fmla="*/ 0 w 144"/>
                <a:gd name="T33" fmla="*/ 0 h 116"/>
                <a:gd name="T34" fmla="*/ 0 w 144"/>
                <a:gd name="T35" fmla="*/ 0 h 116"/>
                <a:gd name="T36" fmla="*/ 0 w 144"/>
                <a:gd name="T37" fmla="*/ 0 h 116"/>
                <a:gd name="T38" fmla="*/ 0 w 144"/>
                <a:gd name="T39" fmla="*/ 0 h 116"/>
                <a:gd name="T40" fmla="*/ 0 w 144"/>
                <a:gd name="T41" fmla="*/ 0 h 116"/>
                <a:gd name="T42" fmla="*/ 0 w 144"/>
                <a:gd name="T43" fmla="*/ 0 h 116"/>
                <a:gd name="T44" fmla="*/ 0 w 144"/>
                <a:gd name="T45" fmla="*/ 0 h 116"/>
                <a:gd name="T46" fmla="*/ 0 w 144"/>
                <a:gd name="T47" fmla="*/ 0 h 116"/>
                <a:gd name="T48" fmla="*/ 0 w 144"/>
                <a:gd name="T49" fmla="*/ 0 h 116"/>
                <a:gd name="T50" fmla="*/ 0 w 144"/>
                <a:gd name="T51" fmla="*/ 0 h 116"/>
                <a:gd name="T52" fmla="*/ 0 w 144"/>
                <a:gd name="T53" fmla="*/ 0 h 116"/>
                <a:gd name="T54" fmla="*/ 0 w 144"/>
                <a:gd name="T55" fmla="*/ 0 h 116"/>
                <a:gd name="T56" fmla="*/ 0 w 144"/>
                <a:gd name="T57" fmla="*/ 0 h 116"/>
                <a:gd name="T58" fmla="*/ 0 w 144"/>
                <a:gd name="T59" fmla="*/ 0 h 116"/>
                <a:gd name="T60" fmla="*/ 0 w 144"/>
                <a:gd name="T61" fmla="*/ 0 h 116"/>
                <a:gd name="T62" fmla="*/ 0 w 144"/>
                <a:gd name="T63" fmla="*/ 0 h 116"/>
                <a:gd name="T64" fmla="*/ 0 w 144"/>
                <a:gd name="T65" fmla="*/ 0 h 116"/>
                <a:gd name="T66" fmla="*/ 0 w 144"/>
                <a:gd name="T67" fmla="*/ 0 h 116"/>
                <a:gd name="T68" fmla="*/ 0 w 144"/>
                <a:gd name="T69" fmla="*/ 0 h 116"/>
                <a:gd name="T70" fmla="*/ 0 w 144"/>
                <a:gd name="T71" fmla="*/ 0 h 116"/>
                <a:gd name="T72" fmla="*/ 0 w 144"/>
                <a:gd name="T73" fmla="*/ 0 h 1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4"/>
                <a:gd name="T112" fmla="*/ 0 h 116"/>
                <a:gd name="T113" fmla="*/ 144 w 144"/>
                <a:gd name="T114" fmla="*/ 116 h 11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4" h="116">
                  <a:moveTo>
                    <a:pt x="144" y="1"/>
                  </a:moveTo>
                  <a:lnTo>
                    <a:pt x="128" y="0"/>
                  </a:lnTo>
                  <a:lnTo>
                    <a:pt x="110" y="0"/>
                  </a:lnTo>
                  <a:lnTo>
                    <a:pt x="95" y="1"/>
                  </a:lnTo>
                  <a:lnTo>
                    <a:pt x="80" y="2"/>
                  </a:lnTo>
                  <a:lnTo>
                    <a:pt x="67" y="3"/>
                  </a:lnTo>
                  <a:lnTo>
                    <a:pt x="54" y="6"/>
                  </a:lnTo>
                  <a:lnTo>
                    <a:pt x="45" y="8"/>
                  </a:lnTo>
                  <a:lnTo>
                    <a:pt x="38" y="10"/>
                  </a:lnTo>
                  <a:lnTo>
                    <a:pt x="33" y="13"/>
                  </a:lnTo>
                  <a:lnTo>
                    <a:pt x="29" y="13"/>
                  </a:lnTo>
                  <a:lnTo>
                    <a:pt x="25" y="14"/>
                  </a:lnTo>
                  <a:lnTo>
                    <a:pt x="21" y="13"/>
                  </a:lnTo>
                  <a:lnTo>
                    <a:pt x="17" y="11"/>
                  </a:lnTo>
                  <a:lnTo>
                    <a:pt x="12" y="9"/>
                  </a:lnTo>
                  <a:lnTo>
                    <a:pt x="6" y="7"/>
                  </a:lnTo>
                  <a:lnTo>
                    <a:pt x="0" y="3"/>
                  </a:lnTo>
                  <a:lnTo>
                    <a:pt x="5" y="30"/>
                  </a:lnTo>
                  <a:lnTo>
                    <a:pt x="8" y="52"/>
                  </a:lnTo>
                  <a:lnTo>
                    <a:pt x="14" y="71"/>
                  </a:lnTo>
                  <a:lnTo>
                    <a:pt x="27" y="91"/>
                  </a:lnTo>
                  <a:lnTo>
                    <a:pt x="34" y="98"/>
                  </a:lnTo>
                  <a:lnTo>
                    <a:pt x="41" y="105"/>
                  </a:lnTo>
                  <a:lnTo>
                    <a:pt x="47" y="109"/>
                  </a:lnTo>
                  <a:lnTo>
                    <a:pt x="54" y="113"/>
                  </a:lnTo>
                  <a:lnTo>
                    <a:pt x="61" y="115"/>
                  </a:lnTo>
                  <a:lnTo>
                    <a:pt x="69" y="116"/>
                  </a:lnTo>
                  <a:lnTo>
                    <a:pt x="77" y="115"/>
                  </a:lnTo>
                  <a:lnTo>
                    <a:pt x="86" y="113"/>
                  </a:lnTo>
                  <a:lnTo>
                    <a:pt x="95" y="107"/>
                  </a:lnTo>
                  <a:lnTo>
                    <a:pt x="103" y="95"/>
                  </a:lnTo>
                  <a:lnTo>
                    <a:pt x="111" y="79"/>
                  </a:lnTo>
                  <a:lnTo>
                    <a:pt x="118" y="62"/>
                  </a:lnTo>
                  <a:lnTo>
                    <a:pt x="126" y="44"/>
                  </a:lnTo>
                  <a:lnTo>
                    <a:pt x="132" y="26"/>
                  </a:lnTo>
                  <a:lnTo>
                    <a:pt x="138" y="11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8" name="Freeform 1773"/>
            <p:cNvSpPr>
              <a:spLocks/>
            </p:cNvSpPr>
            <p:nvPr/>
          </p:nvSpPr>
          <p:spPr bwMode="auto">
            <a:xfrm>
              <a:off x="5004" y="1464"/>
              <a:ext cx="66" cy="23"/>
            </a:xfrm>
            <a:custGeom>
              <a:avLst/>
              <a:gdLst>
                <a:gd name="T0" fmla="*/ 0 w 266"/>
                <a:gd name="T1" fmla="*/ 0 h 90"/>
                <a:gd name="T2" fmla="*/ 0 w 266"/>
                <a:gd name="T3" fmla="*/ 0 h 90"/>
                <a:gd name="T4" fmla="*/ 0 w 266"/>
                <a:gd name="T5" fmla="*/ 0 h 90"/>
                <a:gd name="T6" fmla="*/ 0 w 266"/>
                <a:gd name="T7" fmla="*/ 0 h 90"/>
                <a:gd name="T8" fmla="*/ 0 w 266"/>
                <a:gd name="T9" fmla="*/ 0 h 90"/>
                <a:gd name="T10" fmla="*/ 0 w 266"/>
                <a:gd name="T11" fmla="*/ 0 h 90"/>
                <a:gd name="T12" fmla="*/ 0 w 266"/>
                <a:gd name="T13" fmla="*/ 0 h 90"/>
                <a:gd name="T14" fmla="*/ 0 w 266"/>
                <a:gd name="T15" fmla="*/ 0 h 90"/>
                <a:gd name="T16" fmla="*/ 0 w 266"/>
                <a:gd name="T17" fmla="*/ 0 h 90"/>
                <a:gd name="T18" fmla="*/ 0 w 266"/>
                <a:gd name="T19" fmla="*/ 0 h 90"/>
                <a:gd name="T20" fmla="*/ 0 w 266"/>
                <a:gd name="T21" fmla="*/ 0 h 90"/>
                <a:gd name="T22" fmla="*/ 0 w 266"/>
                <a:gd name="T23" fmla="*/ 0 h 90"/>
                <a:gd name="T24" fmla="*/ 0 w 266"/>
                <a:gd name="T25" fmla="*/ 0 h 90"/>
                <a:gd name="T26" fmla="*/ 0 w 266"/>
                <a:gd name="T27" fmla="*/ 0 h 90"/>
                <a:gd name="T28" fmla="*/ 0 w 266"/>
                <a:gd name="T29" fmla="*/ 0 h 90"/>
                <a:gd name="T30" fmla="*/ 0 w 266"/>
                <a:gd name="T31" fmla="*/ 0 h 90"/>
                <a:gd name="T32" fmla="*/ 0 w 266"/>
                <a:gd name="T33" fmla="*/ 0 h 90"/>
                <a:gd name="T34" fmla="*/ 0 w 266"/>
                <a:gd name="T35" fmla="*/ 0 h 90"/>
                <a:gd name="T36" fmla="*/ 0 w 266"/>
                <a:gd name="T37" fmla="*/ 0 h 90"/>
                <a:gd name="T38" fmla="*/ 0 w 266"/>
                <a:gd name="T39" fmla="*/ 0 h 90"/>
                <a:gd name="T40" fmla="*/ 0 w 266"/>
                <a:gd name="T41" fmla="*/ 0 h 90"/>
                <a:gd name="T42" fmla="*/ 0 w 266"/>
                <a:gd name="T43" fmla="*/ 0 h 90"/>
                <a:gd name="T44" fmla="*/ 0 w 266"/>
                <a:gd name="T45" fmla="*/ 0 h 90"/>
                <a:gd name="T46" fmla="*/ 0 w 266"/>
                <a:gd name="T47" fmla="*/ 0 h 90"/>
                <a:gd name="T48" fmla="*/ 0 w 266"/>
                <a:gd name="T49" fmla="*/ 0 h 90"/>
                <a:gd name="T50" fmla="*/ 0 w 266"/>
                <a:gd name="T51" fmla="*/ 0 h 90"/>
                <a:gd name="T52" fmla="*/ 0 w 266"/>
                <a:gd name="T53" fmla="*/ 0 h 90"/>
                <a:gd name="T54" fmla="*/ 0 w 266"/>
                <a:gd name="T55" fmla="*/ 0 h 90"/>
                <a:gd name="T56" fmla="*/ 0 w 266"/>
                <a:gd name="T57" fmla="*/ 0 h 90"/>
                <a:gd name="T58" fmla="*/ 0 w 266"/>
                <a:gd name="T59" fmla="*/ 0 h 90"/>
                <a:gd name="T60" fmla="*/ 0 w 266"/>
                <a:gd name="T61" fmla="*/ 0 h 90"/>
                <a:gd name="T62" fmla="*/ 0 w 266"/>
                <a:gd name="T63" fmla="*/ 0 h 90"/>
                <a:gd name="T64" fmla="*/ 0 w 266"/>
                <a:gd name="T65" fmla="*/ 0 h 90"/>
                <a:gd name="T66" fmla="*/ 0 w 266"/>
                <a:gd name="T67" fmla="*/ 0 h 90"/>
                <a:gd name="T68" fmla="*/ 0 w 266"/>
                <a:gd name="T69" fmla="*/ 0 h 90"/>
                <a:gd name="T70" fmla="*/ 0 w 266"/>
                <a:gd name="T71" fmla="*/ 0 h 90"/>
                <a:gd name="T72" fmla="*/ 0 w 266"/>
                <a:gd name="T73" fmla="*/ 0 h 90"/>
                <a:gd name="T74" fmla="*/ 0 w 266"/>
                <a:gd name="T75" fmla="*/ 0 h 90"/>
                <a:gd name="T76" fmla="*/ 0 w 266"/>
                <a:gd name="T77" fmla="*/ 0 h 90"/>
                <a:gd name="T78" fmla="*/ 0 w 266"/>
                <a:gd name="T79" fmla="*/ 0 h 90"/>
                <a:gd name="T80" fmla="*/ 0 w 266"/>
                <a:gd name="T81" fmla="*/ 0 h 90"/>
                <a:gd name="T82" fmla="*/ 0 w 266"/>
                <a:gd name="T83" fmla="*/ 0 h 90"/>
                <a:gd name="T84" fmla="*/ 0 w 266"/>
                <a:gd name="T85" fmla="*/ 0 h 90"/>
                <a:gd name="T86" fmla="*/ 0 w 266"/>
                <a:gd name="T87" fmla="*/ 0 h 90"/>
                <a:gd name="T88" fmla="*/ 0 w 266"/>
                <a:gd name="T89" fmla="*/ 0 h 90"/>
                <a:gd name="T90" fmla="*/ 0 w 266"/>
                <a:gd name="T91" fmla="*/ 0 h 90"/>
                <a:gd name="T92" fmla="*/ 0 w 266"/>
                <a:gd name="T93" fmla="*/ 0 h 90"/>
                <a:gd name="T94" fmla="*/ 0 w 266"/>
                <a:gd name="T95" fmla="*/ 0 h 90"/>
                <a:gd name="T96" fmla="*/ 0 w 266"/>
                <a:gd name="T97" fmla="*/ 0 h 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6"/>
                <a:gd name="T148" fmla="*/ 0 h 90"/>
                <a:gd name="T149" fmla="*/ 266 w 266"/>
                <a:gd name="T150" fmla="*/ 90 h 9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6" h="90">
                  <a:moveTo>
                    <a:pt x="266" y="55"/>
                  </a:moveTo>
                  <a:lnTo>
                    <a:pt x="255" y="51"/>
                  </a:lnTo>
                  <a:lnTo>
                    <a:pt x="240" y="47"/>
                  </a:lnTo>
                  <a:lnTo>
                    <a:pt x="223" y="45"/>
                  </a:lnTo>
                  <a:lnTo>
                    <a:pt x="204" y="43"/>
                  </a:lnTo>
                  <a:lnTo>
                    <a:pt x="185" y="41"/>
                  </a:lnTo>
                  <a:lnTo>
                    <a:pt x="168" y="39"/>
                  </a:lnTo>
                  <a:lnTo>
                    <a:pt x="154" y="38"/>
                  </a:lnTo>
                  <a:lnTo>
                    <a:pt x="143" y="37"/>
                  </a:lnTo>
                  <a:lnTo>
                    <a:pt x="135" y="34"/>
                  </a:lnTo>
                  <a:lnTo>
                    <a:pt x="126" y="28"/>
                  </a:lnTo>
                  <a:lnTo>
                    <a:pt x="116" y="21"/>
                  </a:lnTo>
                  <a:lnTo>
                    <a:pt x="106" y="13"/>
                  </a:lnTo>
                  <a:lnTo>
                    <a:pt x="94" y="7"/>
                  </a:lnTo>
                  <a:lnTo>
                    <a:pt x="82" y="3"/>
                  </a:lnTo>
                  <a:lnTo>
                    <a:pt x="71" y="0"/>
                  </a:lnTo>
                  <a:lnTo>
                    <a:pt x="61" y="4"/>
                  </a:lnTo>
                  <a:lnTo>
                    <a:pt x="57" y="9"/>
                  </a:lnTo>
                  <a:lnTo>
                    <a:pt x="53" y="14"/>
                  </a:lnTo>
                  <a:lnTo>
                    <a:pt x="50" y="19"/>
                  </a:lnTo>
                  <a:lnTo>
                    <a:pt x="46" y="21"/>
                  </a:lnTo>
                  <a:lnTo>
                    <a:pt x="42" y="24"/>
                  </a:lnTo>
                  <a:lnTo>
                    <a:pt x="37" y="27"/>
                  </a:lnTo>
                  <a:lnTo>
                    <a:pt x="31" y="29"/>
                  </a:lnTo>
                  <a:lnTo>
                    <a:pt x="25" y="31"/>
                  </a:lnTo>
                  <a:lnTo>
                    <a:pt x="18" y="36"/>
                  </a:lnTo>
                  <a:lnTo>
                    <a:pt x="12" y="42"/>
                  </a:lnTo>
                  <a:lnTo>
                    <a:pt x="7" y="49"/>
                  </a:lnTo>
                  <a:lnTo>
                    <a:pt x="3" y="57"/>
                  </a:lnTo>
                  <a:lnTo>
                    <a:pt x="0" y="64"/>
                  </a:lnTo>
                  <a:lnTo>
                    <a:pt x="0" y="72"/>
                  </a:lnTo>
                  <a:lnTo>
                    <a:pt x="3" y="77"/>
                  </a:lnTo>
                  <a:lnTo>
                    <a:pt x="8" y="82"/>
                  </a:lnTo>
                  <a:lnTo>
                    <a:pt x="17" y="84"/>
                  </a:lnTo>
                  <a:lnTo>
                    <a:pt x="29" y="87"/>
                  </a:lnTo>
                  <a:lnTo>
                    <a:pt x="45" y="88"/>
                  </a:lnTo>
                  <a:lnTo>
                    <a:pt x="61" y="88"/>
                  </a:lnTo>
                  <a:lnTo>
                    <a:pt x="77" y="88"/>
                  </a:lnTo>
                  <a:lnTo>
                    <a:pt x="95" y="88"/>
                  </a:lnTo>
                  <a:lnTo>
                    <a:pt x="110" y="88"/>
                  </a:lnTo>
                  <a:lnTo>
                    <a:pt x="124" y="89"/>
                  </a:lnTo>
                  <a:lnTo>
                    <a:pt x="138" y="90"/>
                  </a:lnTo>
                  <a:lnTo>
                    <a:pt x="156" y="89"/>
                  </a:lnTo>
                  <a:lnTo>
                    <a:pt x="174" y="87"/>
                  </a:lnTo>
                  <a:lnTo>
                    <a:pt x="193" y="82"/>
                  </a:lnTo>
                  <a:lnTo>
                    <a:pt x="214" y="77"/>
                  </a:lnTo>
                  <a:lnTo>
                    <a:pt x="232" y="72"/>
                  </a:lnTo>
                  <a:lnTo>
                    <a:pt x="250" y="64"/>
                  </a:lnTo>
                  <a:lnTo>
                    <a:pt x="266" y="5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9" name="Freeform 1774"/>
            <p:cNvSpPr>
              <a:spLocks/>
            </p:cNvSpPr>
            <p:nvPr/>
          </p:nvSpPr>
          <p:spPr bwMode="auto">
            <a:xfrm>
              <a:off x="4968" y="1135"/>
              <a:ext cx="109" cy="286"/>
            </a:xfrm>
            <a:custGeom>
              <a:avLst/>
              <a:gdLst>
                <a:gd name="T0" fmla="*/ 0 w 436"/>
                <a:gd name="T1" fmla="*/ 0 h 1145"/>
                <a:gd name="T2" fmla="*/ 0 w 436"/>
                <a:gd name="T3" fmla="*/ 0 h 1145"/>
                <a:gd name="T4" fmla="*/ 0 w 436"/>
                <a:gd name="T5" fmla="*/ 0 h 1145"/>
                <a:gd name="T6" fmla="*/ 0 w 436"/>
                <a:gd name="T7" fmla="*/ 0 h 1145"/>
                <a:gd name="T8" fmla="*/ 0 w 436"/>
                <a:gd name="T9" fmla="*/ 0 h 1145"/>
                <a:gd name="T10" fmla="*/ 0 w 436"/>
                <a:gd name="T11" fmla="*/ 0 h 1145"/>
                <a:gd name="T12" fmla="*/ 0 w 436"/>
                <a:gd name="T13" fmla="*/ 0 h 1145"/>
                <a:gd name="T14" fmla="*/ 0 w 436"/>
                <a:gd name="T15" fmla="*/ 0 h 1145"/>
                <a:gd name="T16" fmla="*/ 0 w 436"/>
                <a:gd name="T17" fmla="*/ 0 h 1145"/>
                <a:gd name="T18" fmla="*/ 0 w 436"/>
                <a:gd name="T19" fmla="*/ 0 h 1145"/>
                <a:gd name="T20" fmla="*/ 0 w 436"/>
                <a:gd name="T21" fmla="*/ 0 h 1145"/>
                <a:gd name="T22" fmla="*/ 0 w 436"/>
                <a:gd name="T23" fmla="*/ 0 h 1145"/>
                <a:gd name="T24" fmla="*/ 0 w 436"/>
                <a:gd name="T25" fmla="*/ 0 h 1145"/>
                <a:gd name="T26" fmla="*/ 0 w 436"/>
                <a:gd name="T27" fmla="*/ 0 h 1145"/>
                <a:gd name="T28" fmla="*/ 0 w 436"/>
                <a:gd name="T29" fmla="*/ 0 h 1145"/>
                <a:gd name="T30" fmla="*/ 0 w 436"/>
                <a:gd name="T31" fmla="*/ 0 h 1145"/>
                <a:gd name="T32" fmla="*/ 0 w 436"/>
                <a:gd name="T33" fmla="*/ 0 h 1145"/>
                <a:gd name="T34" fmla="*/ 0 w 436"/>
                <a:gd name="T35" fmla="*/ 0 h 1145"/>
                <a:gd name="T36" fmla="*/ 0 w 436"/>
                <a:gd name="T37" fmla="*/ 0 h 1145"/>
                <a:gd name="T38" fmla="*/ 0 w 436"/>
                <a:gd name="T39" fmla="*/ 0 h 1145"/>
                <a:gd name="T40" fmla="*/ 0 w 436"/>
                <a:gd name="T41" fmla="*/ 0 h 1145"/>
                <a:gd name="T42" fmla="*/ 0 w 436"/>
                <a:gd name="T43" fmla="*/ 0 h 1145"/>
                <a:gd name="T44" fmla="*/ 0 w 436"/>
                <a:gd name="T45" fmla="*/ 0 h 1145"/>
                <a:gd name="T46" fmla="*/ 0 w 436"/>
                <a:gd name="T47" fmla="*/ 0 h 1145"/>
                <a:gd name="T48" fmla="*/ 0 w 436"/>
                <a:gd name="T49" fmla="*/ 0 h 1145"/>
                <a:gd name="T50" fmla="*/ 0 w 436"/>
                <a:gd name="T51" fmla="*/ 0 h 1145"/>
                <a:gd name="T52" fmla="*/ 0 w 436"/>
                <a:gd name="T53" fmla="*/ 0 h 1145"/>
                <a:gd name="T54" fmla="*/ 0 w 436"/>
                <a:gd name="T55" fmla="*/ 0 h 1145"/>
                <a:gd name="T56" fmla="*/ 0 w 436"/>
                <a:gd name="T57" fmla="*/ 0 h 1145"/>
                <a:gd name="T58" fmla="*/ 0 w 436"/>
                <a:gd name="T59" fmla="*/ 0 h 1145"/>
                <a:gd name="T60" fmla="*/ 0 w 436"/>
                <a:gd name="T61" fmla="*/ 0 h 1145"/>
                <a:gd name="T62" fmla="*/ 0 w 436"/>
                <a:gd name="T63" fmla="*/ 0 h 1145"/>
                <a:gd name="T64" fmla="*/ 0 w 436"/>
                <a:gd name="T65" fmla="*/ 0 h 1145"/>
                <a:gd name="T66" fmla="*/ 0 w 436"/>
                <a:gd name="T67" fmla="*/ 0 h 1145"/>
                <a:gd name="T68" fmla="*/ 0 w 436"/>
                <a:gd name="T69" fmla="*/ 0 h 1145"/>
                <a:gd name="T70" fmla="*/ 0 w 436"/>
                <a:gd name="T71" fmla="*/ 0 h 1145"/>
                <a:gd name="T72" fmla="*/ 0 w 436"/>
                <a:gd name="T73" fmla="*/ 0 h 1145"/>
                <a:gd name="T74" fmla="*/ 0 w 436"/>
                <a:gd name="T75" fmla="*/ 0 h 1145"/>
                <a:gd name="T76" fmla="*/ 0 w 436"/>
                <a:gd name="T77" fmla="*/ 0 h 1145"/>
                <a:gd name="T78" fmla="*/ 0 w 436"/>
                <a:gd name="T79" fmla="*/ 0 h 1145"/>
                <a:gd name="T80" fmla="*/ 0 w 436"/>
                <a:gd name="T81" fmla="*/ 0 h 1145"/>
                <a:gd name="T82" fmla="*/ 0 w 436"/>
                <a:gd name="T83" fmla="*/ 0 h 1145"/>
                <a:gd name="T84" fmla="*/ 0 w 436"/>
                <a:gd name="T85" fmla="*/ 0 h 1145"/>
                <a:gd name="T86" fmla="*/ 0 w 436"/>
                <a:gd name="T87" fmla="*/ 0 h 1145"/>
                <a:gd name="T88" fmla="*/ 0 w 436"/>
                <a:gd name="T89" fmla="*/ 0 h 1145"/>
                <a:gd name="T90" fmla="*/ 0 w 436"/>
                <a:gd name="T91" fmla="*/ 0 h 1145"/>
                <a:gd name="T92" fmla="*/ 0 w 436"/>
                <a:gd name="T93" fmla="*/ 0 h 1145"/>
                <a:gd name="T94" fmla="*/ 0 w 436"/>
                <a:gd name="T95" fmla="*/ 0 h 1145"/>
                <a:gd name="T96" fmla="*/ 0 w 436"/>
                <a:gd name="T97" fmla="*/ 0 h 1145"/>
                <a:gd name="T98" fmla="*/ 0 w 436"/>
                <a:gd name="T99" fmla="*/ 0 h 1145"/>
                <a:gd name="T100" fmla="*/ 0 w 436"/>
                <a:gd name="T101" fmla="*/ 0 h 1145"/>
                <a:gd name="T102" fmla="*/ 0 w 436"/>
                <a:gd name="T103" fmla="*/ 0 h 1145"/>
                <a:gd name="T104" fmla="*/ 0 w 436"/>
                <a:gd name="T105" fmla="*/ 0 h 1145"/>
                <a:gd name="T106" fmla="*/ 0 w 436"/>
                <a:gd name="T107" fmla="*/ 0 h 1145"/>
                <a:gd name="T108" fmla="*/ 0 w 436"/>
                <a:gd name="T109" fmla="*/ 0 h 114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36"/>
                <a:gd name="T166" fmla="*/ 0 h 1145"/>
                <a:gd name="T167" fmla="*/ 436 w 436"/>
                <a:gd name="T168" fmla="*/ 1145 h 114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36" h="1145">
                  <a:moveTo>
                    <a:pt x="401" y="46"/>
                  </a:moveTo>
                  <a:lnTo>
                    <a:pt x="394" y="53"/>
                  </a:lnTo>
                  <a:lnTo>
                    <a:pt x="391" y="97"/>
                  </a:lnTo>
                  <a:lnTo>
                    <a:pt x="391" y="149"/>
                  </a:lnTo>
                  <a:lnTo>
                    <a:pt x="393" y="203"/>
                  </a:lnTo>
                  <a:lnTo>
                    <a:pt x="394" y="255"/>
                  </a:lnTo>
                  <a:lnTo>
                    <a:pt x="392" y="331"/>
                  </a:lnTo>
                  <a:lnTo>
                    <a:pt x="388" y="443"/>
                  </a:lnTo>
                  <a:lnTo>
                    <a:pt x="384" y="561"/>
                  </a:lnTo>
                  <a:lnTo>
                    <a:pt x="381" y="657"/>
                  </a:lnTo>
                  <a:lnTo>
                    <a:pt x="383" y="730"/>
                  </a:lnTo>
                  <a:lnTo>
                    <a:pt x="388" y="803"/>
                  </a:lnTo>
                  <a:lnTo>
                    <a:pt x="393" y="873"/>
                  </a:lnTo>
                  <a:lnTo>
                    <a:pt x="393" y="936"/>
                  </a:lnTo>
                  <a:lnTo>
                    <a:pt x="392" y="965"/>
                  </a:lnTo>
                  <a:lnTo>
                    <a:pt x="394" y="994"/>
                  </a:lnTo>
                  <a:lnTo>
                    <a:pt x="398" y="1022"/>
                  </a:lnTo>
                  <a:lnTo>
                    <a:pt x="404" y="1047"/>
                  </a:lnTo>
                  <a:lnTo>
                    <a:pt x="411" y="1073"/>
                  </a:lnTo>
                  <a:lnTo>
                    <a:pt x="419" y="1098"/>
                  </a:lnTo>
                  <a:lnTo>
                    <a:pt x="427" y="1122"/>
                  </a:lnTo>
                  <a:lnTo>
                    <a:pt x="436" y="1145"/>
                  </a:lnTo>
                  <a:lnTo>
                    <a:pt x="401" y="1143"/>
                  </a:lnTo>
                  <a:lnTo>
                    <a:pt x="370" y="1140"/>
                  </a:lnTo>
                  <a:lnTo>
                    <a:pt x="340" y="1137"/>
                  </a:lnTo>
                  <a:lnTo>
                    <a:pt x="312" y="1132"/>
                  </a:lnTo>
                  <a:lnTo>
                    <a:pt x="286" y="1128"/>
                  </a:lnTo>
                  <a:lnTo>
                    <a:pt x="262" y="1123"/>
                  </a:lnTo>
                  <a:lnTo>
                    <a:pt x="239" y="1117"/>
                  </a:lnTo>
                  <a:lnTo>
                    <a:pt x="218" y="1111"/>
                  </a:lnTo>
                  <a:lnTo>
                    <a:pt x="198" y="1106"/>
                  </a:lnTo>
                  <a:lnTo>
                    <a:pt x="180" y="1099"/>
                  </a:lnTo>
                  <a:lnTo>
                    <a:pt x="162" y="1092"/>
                  </a:lnTo>
                  <a:lnTo>
                    <a:pt x="146" y="1085"/>
                  </a:lnTo>
                  <a:lnTo>
                    <a:pt x="131" y="1077"/>
                  </a:lnTo>
                  <a:lnTo>
                    <a:pt x="116" y="1069"/>
                  </a:lnTo>
                  <a:lnTo>
                    <a:pt x="102" y="1061"/>
                  </a:lnTo>
                  <a:lnTo>
                    <a:pt x="89" y="1053"/>
                  </a:lnTo>
                  <a:lnTo>
                    <a:pt x="94" y="1006"/>
                  </a:lnTo>
                  <a:lnTo>
                    <a:pt x="96" y="956"/>
                  </a:lnTo>
                  <a:lnTo>
                    <a:pt x="97" y="905"/>
                  </a:lnTo>
                  <a:lnTo>
                    <a:pt x="96" y="855"/>
                  </a:lnTo>
                  <a:lnTo>
                    <a:pt x="95" y="804"/>
                  </a:lnTo>
                  <a:lnTo>
                    <a:pt x="92" y="755"/>
                  </a:lnTo>
                  <a:lnTo>
                    <a:pt x="90" y="708"/>
                  </a:lnTo>
                  <a:lnTo>
                    <a:pt x="87" y="665"/>
                  </a:lnTo>
                  <a:lnTo>
                    <a:pt x="80" y="694"/>
                  </a:lnTo>
                  <a:lnTo>
                    <a:pt x="73" y="733"/>
                  </a:lnTo>
                  <a:lnTo>
                    <a:pt x="66" y="780"/>
                  </a:lnTo>
                  <a:lnTo>
                    <a:pt x="58" y="831"/>
                  </a:lnTo>
                  <a:lnTo>
                    <a:pt x="53" y="883"/>
                  </a:lnTo>
                  <a:lnTo>
                    <a:pt x="49" y="935"/>
                  </a:lnTo>
                  <a:lnTo>
                    <a:pt x="47" y="984"/>
                  </a:lnTo>
                  <a:lnTo>
                    <a:pt x="48" y="1024"/>
                  </a:lnTo>
                  <a:lnTo>
                    <a:pt x="43" y="1019"/>
                  </a:lnTo>
                  <a:lnTo>
                    <a:pt x="37" y="1015"/>
                  </a:lnTo>
                  <a:lnTo>
                    <a:pt x="32" y="1011"/>
                  </a:lnTo>
                  <a:lnTo>
                    <a:pt x="26" y="1007"/>
                  </a:lnTo>
                  <a:lnTo>
                    <a:pt x="20" y="1002"/>
                  </a:lnTo>
                  <a:lnTo>
                    <a:pt x="14" y="997"/>
                  </a:lnTo>
                  <a:lnTo>
                    <a:pt x="8" y="993"/>
                  </a:lnTo>
                  <a:lnTo>
                    <a:pt x="0" y="988"/>
                  </a:lnTo>
                  <a:lnTo>
                    <a:pt x="7" y="920"/>
                  </a:lnTo>
                  <a:lnTo>
                    <a:pt x="18" y="842"/>
                  </a:lnTo>
                  <a:lnTo>
                    <a:pt x="32" y="757"/>
                  </a:lnTo>
                  <a:lnTo>
                    <a:pt x="49" y="672"/>
                  </a:lnTo>
                  <a:lnTo>
                    <a:pt x="67" y="589"/>
                  </a:lnTo>
                  <a:lnTo>
                    <a:pt x="84" y="514"/>
                  </a:lnTo>
                  <a:lnTo>
                    <a:pt x="99" y="452"/>
                  </a:lnTo>
                  <a:lnTo>
                    <a:pt x="111" y="407"/>
                  </a:lnTo>
                  <a:lnTo>
                    <a:pt x="121" y="371"/>
                  </a:lnTo>
                  <a:lnTo>
                    <a:pt x="131" y="334"/>
                  </a:lnTo>
                  <a:lnTo>
                    <a:pt x="139" y="297"/>
                  </a:lnTo>
                  <a:lnTo>
                    <a:pt x="148" y="262"/>
                  </a:lnTo>
                  <a:lnTo>
                    <a:pt x="155" y="227"/>
                  </a:lnTo>
                  <a:lnTo>
                    <a:pt x="162" y="196"/>
                  </a:lnTo>
                  <a:lnTo>
                    <a:pt x="167" y="169"/>
                  </a:lnTo>
                  <a:lnTo>
                    <a:pt x="170" y="147"/>
                  </a:lnTo>
                  <a:lnTo>
                    <a:pt x="176" y="110"/>
                  </a:lnTo>
                  <a:lnTo>
                    <a:pt x="181" y="75"/>
                  </a:lnTo>
                  <a:lnTo>
                    <a:pt x="185" y="42"/>
                  </a:lnTo>
                  <a:lnTo>
                    <a:pt x="191" y="5"/>
                  </a:lnTo>
                  <a:lnTo>
                    <a:pt x="199" y="3"/>
                  </a:lnTo>
                  <a:lnTo>
                    <a:pt x="208" y="0"/>
                  </a:lnTo>
                  <a:lnTo>
                    <a:pt x="217" y="0"/>
                  </a:lnTo>
                  <a:lnTo>
                    <a:pt x="228" y="2"/>
                  </a:lnTo>
                  <a:lnTo>
                    <a:pt x="238" y="5"/>
                  </a:lnTo>
                  <a:lnTo>
                    <a:pt x="248" y="13"/>
                  </a:lnTo>
                  <a:lnTo>
                    <a:pt x="256" y="25"/>
                  </a:lnTo>
                  <a:lnTo>
                    <a:pt x="262" y="41"/>
                  </a:lnTo>
                  <a:lnTo>
                    <a:pt x="273" y="38"/>
                  </a:lnTo>
                  <a:lnTo>
                    <a:pt x="283" y="37"/>
                  </a:lnTo>
                  <a:lnTo>
                    <a:pt x="294" y="37"/>
                  </a:lnTo>
                  <a:lnTo>
                    <a:pt x="303" y="38"/>
                  </a:lnTo>
                  <a:lnTo>
                    <a:pt x="312" y="42"/>
                  </a:lnTo>
                  <a:lnTo>
                    <a:pt x="319" y="48"/>
                  </a:lnTo>
                  <a:lnTo>
                    <a:pt x="325" y="56"/>
                  </a:lnTo>
                  <a:lnTo>
                    <a:pt x="329" y="67"/>
                  </a:lnTo>
                  <a:lnTo>
                    <a:pt x="336" y="61"/>
                  </a:lnTo>
                  <a:lnTo>
                    <a:pt x="343" y="58"/>
                  </a:lnTo>
                  <a:lnTo>
                    <a:pt x="352" y="55"/>
                  </a:lnTo>
                  <a:lnTo>
                    <a:pt x="359" y="53"/>
                  </a:lnTo>
                  <a:lnTo>
                    <a:pt x="365" y="55"/>
                  </a:lnTo>
                  <a:lnTo>
                    <a:pt x="371" y="56"/>
                  </a:lnTo>
                  <a:lnTo>
                    <a:pt x="376" y="59"/>
                  </a:lnTo>
                  <a:lnTo>
                    <a:pt x="381" y="64"/>
                  </a:lnTo>
                  <a:lnTo>
                    <a:pt x="387" y="57"/>
                  </a:lnTo>
                  <a:lnTo>
                    <a:pt x="394" y="51"/>
                  </a:lnTo>
                  <a:lnTo>
                    <a:pt x="399" y="48"/>
                  </a:lnTo>
                  <a:lnTo>
                    <a:pt x="401" y="46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0" name="Freeform 1775"/>
            <p:cNvSpPr>
              <a:spLocks/>
            </p:cNvSpPr>
            <p:nvPr/>
          </p:nvSpPr>
          <p:spPr bwMode="auto">
            <a:xfrm>
              <a:off x="5069" y="1136"/>
              <a:ext cx="156" cy="287"/>
            </a:xfrm>
            <a:custGeom>
              <a:avLst/>
              <a:gdLst>
                <a:gd name="T0" fmla="*/ 0 w 625"/>
                <a:gd name="T1" fmla="*/ 0 h 1148"/>
                <a:gd name="T2" fmla="*/ 0 w 625"/>
                <a:gd name="T3" fmla="*/ 0 h 1148"/>
                <a:gd name="T4" fmla="*/ 0 w 625"/>
                <a:gd name="T5" fmla="*/ 0 h 1148"/>
                <a:gd name="T6" fmla="*/ 0 w 625"/>
                <a:gd name="T7" fmla="*/ 0 h 1148"/>
                <a:gd name="T8" fmla="*/ 0 w 625"/>
                <a:gd name="T9" fmla="*/ 0 h 1148"/>
                <a:gd name="T10" fmla="*/ 0 w 625"/>
                <a:gd name="T11" fmla="*/ 0 h 1148"/>
                <a:gd name="T12" fmla="*/ 0 w 625"/>
                <a:gd name="T13" fmla="*/ 0 h 1148"/>
                <a:gd name="T14" fmla="*/ 0 w 625"/>
                <a:gd name="T15" fmla="*/ 0 h 1148"/>
                <a:gd name="T16" fmla="*/ 0 w 625"/>
                <a:gd name="T17" fmla="*/ 0 h 1148"/>
                <a:gd name="T18" fmla="*/ 0 w 625"/>
                <a:gd name="T19" fmla="*/ 0 h 1148"/>
                <a:gd name="T20" fmla="*/ 0 w 625"/>
                <a:gd name="T21" fmla="*/ 0 h 1148"/>
                <a:gd name="T22" fmla="*/ 0 w 625"/>
                <a:gd name="T23" fmla="*/ 0 h 1148"/>
                <a:gd name="T24" fmla="*/ 0 w 625"/>
                <a:gd name="T25" fmla="*/ 0 h 1148"/>
                <a:gd name="T26" fmla="*/ 0 w 625"/>
                <a:gd name="T27" fmla="*/ 0 h 1148"/>
                <a:gd name="T28" fmla="*/ 0 w 625"/>
                <a:gd name="T29" fmla="*/ 0 h 1148"/>
                <a:gd name="T30" fmla="*/ 0 w 625"/>
                <a:gd name="T31" fmla="*/ 0 h 1148"/>
                <a:gd name="T32" fmla="*/ 0 w 625"/>
                <a:gd name="T33" fmla="*/ 0 h 1148"/>
                <a:gd name="T34" fmla="*/ 0 w 625"/>
                <a:gd name="T35" fmla="*/ 0 h 1148"/>
                <a:gd name="T36" fmla="*/ 0 w 625"/>
                <a:gd name="T37" fmla="*/ 0 h 1148"/>
                <a:gd name="T38" fmla="*/ 0 w 625"/>
                <a:gd name="T39" fmla="*/ 0 h 1148"/>
                <a:gd name="T40" fmla="*/ 0 w 625"/>
                <a:gd name="T41" fmla="*/ 0 h 1148"/>
                <a:gd name="T42" fmla="*/ 0 w 625"/>
                <a:gd name="T43" fmla="*/ 0 h 1148"/>
                <a:gd name="T44" fmla="*/ 0 w 625"/>
                <a:gd name="T45" fmla="*/ 0 h 1148"/>
                <a:gd name="T46" fmla="*/ 0 w 625"/>
                <a:gd name="T47" fmla="*/ 0 h 1148"/>
                <a:gd name="T48" fmla="*/ 0 w 625"/>
                <a:gd name="T49" fmla="*/ 0 h 1148"/>
                <a:gd name="T50" fmla="*/ 0 w 625"/>
                <a:gd name="T51" fmla="*/ 0 h 1148"/>
                <a:gd name="T52" fmla="*/ 0 w 625"/>
                <a:gd name="T53" fmla="*/ 0 h 1148"/>
                <a:gd name="T54" fmla="*/ 0 w 625"/>
                <a:gd name="T55" fmla="*/ 0 h 1148"/>
                <a:gd name="T56" fmla="*/ 0 w 625"/>
                <a:gd name="T57" fmla="*/ 0 h 1148"/>
                <a:gd name="T58" fmla="*/ 0 w 625"/>
                <a:gd name="T59" fmla="*/ 0 h 1148"/>
                <a:gd name="T60" fmla="*/ 0 w 625"/>
                <a:gd name="T61" fmla="*/ 0 h 1148"/>
                <a:gd name="T62" fmla="*/ 0 w 625"/>
                <a:gd name="T63" fmla="*/ 0 h 1148"/>
                <a:gd name="T64" fmla="*/ 0 w 625"/>
                <a:gd name="T65" fmla="*/ 0 h 1148"/>
                <a:gd name="T66" fmla="*/ 0 w 625"/>
                <a:gd name="T67" fmla="*/ 0 h 1148"/>
                <a:gd name="T68" fmla="*/ 0 w 625"/>
                <a:gd name="T69" fmla="*/ 0 h 1148"/>
                <a:gd name="T70" fmla="*/ 0 w 625"/>
                <a:gd name="T71" fmla="*/ 0 h 1148"/>
                <a:gd name="T72" fmla="*/ 0 w 625"/>
                <a:gd name="T73" fmla="*/ 0 h 1148"/>
                <a:gd name="T74" fmla="*/ 0 w 625"/>
                <a:gd name="T75" fmla="*/ 0 h 1148"/>
                <a:gd name="T76" fmla="*/ 0 w 625"/>
                <a:gd name="T77" fmla="*/ 0 h 1148"/>
                <a:gd name="T78" fmla="*/ 0 w 625"/>
                <a:gd name="T79" fmla="*/ 0 h 1148"/>
                <a:gd name="T80" fmla="*/ 0 w 625"/>
                <a:gd name="T81" fmla="*/ 0 h 1148"/>
                <a:gd name="T82" fmla="*/ 0 w 625"/>
                <a:gd name="T83" fmla="*/ 0 h 1148"/>
                <a:gd name="T84" fmla="*/ 0 w 625"/>
                <a:gd name="T85" fmla="*/ 0 h 1148"/>
                <a:gd name="T86" fmla="*/ 0 w 625"/>
                <a:gd name="T87" fmla="*/ 0 h 1148"/>
                <a:gd name="T88" fmla="*/ 0 w 625"/>
                <a:gd name="T89" fmla="*/ 0 h 1148"/>
                <a:gd name="T90" fmla="*/ 0 w 625"/>
                <a:gd name="T91" fmla="*/ 0 h 1148"/>
                <a:gd name="T92" fmla="*/ 0 w 625"/>
                <a:gd name="T93" fmla="*/ 0 h 1148"/>
                <a:gd name="T94" fmla="*/ 0 w 625"/>
                <a:gd name="T95" fmla="*/ 0 h 1148"/>
                <a:gd name="T96" fmla="*/ 0 w 625"/>
                <a:gd name="T97" fmla="*/ 0 h 1148"/>
                <a:gd name="T98" fmla="*/ 0 w 625"/>
                <a:gd name="T99" fmla="*/ 0 h 1148"/>
                <a:gd name="T100" fmla="*/ 0 w 625"/>
                <a:gd name="T101" fmla="*/ 0 h 1148"/>
                <a:gd name="T102" fmla="*/ 0 w 625"/>
                <a:gd name="T103" fmla="*/ 0 h 1148"/>
                <a:gd name="T104" fmla="*/ 0 w 625"/>
                <a:gd name="T105" fmla="*/ 0 h 1148"/>
                <a:gd name="T106" fmla="*/ 0 w 625"/>
                <a:gd name="T107" fmla="*/ 0 h 1148"/>
                <a:gd name="T108" fmla="*/ 0 w 625"/>
                <a:gd name="T109" fmla="*/ 0 h 1148"/>
                <a:gd name="T110" fmla="*/ 0 w 625"/>
                <a:gd name="T111" fmla="*/ 0 h 1148"/>
                <a:gd name="T112" fmla="*/ 0 w 625"/>
                <a:gd name="T113" fmla="*/ 0 h 1148"/>
                <a:gd name="T114" fmla="*/ 0 w 625"/>
                <a:gd name="T115" fmla="*/ 0 h 1148"/>
                <a:gd name="T116" fmla="*/ 0 w 625"/>
                <a:gd name="T117" fmla="*/ 0 h 1148"/>
                <a:gd name="T118" fmla="*/ 0 w 625"/>
                <a:gd name="T119" fmla="*/ 0 h 1148"/>
                <a:gd name="T120" fmla="*/ 0 w 625"/>
                <a:gd name="T121" fmla="*/ 0 h 1148"/>
                <a:gd name="T122" fmla="*/ 0 w 625"/>
                <a:gd name="T123" fmla="*/ 0 h 11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25"/>
                <a:gd name="T187" fmla="*/ 0 h 1148"/>
                <a:gd name="T188" fmla="*/ 625 w 625"/>
                <a:gd name="T189" fmla="*/ 1148 h 11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25" h="1148">
                  <a:moveTo>
                    <a:pt x="423" y="406"/>
                  </a:moveTo>
                  <a:lnTo>
                    <a:pt x="429" y="424"/>
                  </a:lnTo>
                  <a:lnTo>
                    <a:pt x="437" y="448"/>
                  </a:lnTo>
                  <a:lnTo>
                    <a:pt x="447" y="478"/>
                  </a:lnTo>
                  <a:lnTo>
                    <a:pt x="459" y="512"/>
                  </a:lnTo>
                  <a:lnTo>
                    <a:pt x="473" y="550"/>
                  </a:lnTo>
                  <a:lnTo>
                    <a:pt x="487" y="590"/>
                  </a:lnTo>
                  <a:lnTo>
                    <a:pt x="502" y="633"/>
                  </a:lnTo>
                  <a:lnTo>
                    <a:pt x="518" y="677"/>
                  </a:lnTo>
                  <a:lnTo>
                    <a:pt x="534" y="721"/>
                  </a:lnTo>
                  <a:lnTo>
                    <a:pt x="550" y="763"/>
                  </a:lnTo>
                  <a:lnTo>
                    <a:pt x="565" y="803"/>
                  </a:lnTo>
                  <a:lnTo>
                    <a:pt x="579" y="841"/>
                  </a:lnTo>
                  <a:lnTo>
                    <a:pt x="594" y="875"/>
                  </a:lnTo>
                  <a:lnTo>
                    <a:pt x="606" y="904"/>
                  </a:lnTo>
                  <a:lnTo>
                    <a:pt x="616" y="927"/>
                  </a:lnTo>
                  <a:lnTo>
                    <a:pt x="625" y="943"/>
                  </a:lnTo>
                  <a:lnTo>
                    <a:pt x="620" y="946"/>
                  </a:lnTo>
                  <a:lnTo>
                    <a:pt x="616" y="951"/>
                  </a:lnTo>
                  <a:lnTo>
                    <a:pt x="611" y="954"/>
                  </a:lnTo>
                  <a:lnTo>
                    <a:pt x="605" y="959"/>
                  </a:lnTo>
                  <a:lnTo>
                    <a:pt x="600" y="962"/>
                  </a:lnTo>
                  <a:lnTo>
                    <a:pt x="594" y="967"/>
                  </a:lnTo>
                  <a:lnTo>
                    <a:pt x="588" y="970"/>
                  </a:lnTo>
                  <a:lnTo>
                    <a:pt x="581" y="975"/>
                  </a:lnTo>
                  <a:lnTo>
                    <a:pt x="572" y="949"/>
                  </a:lnTo>
                  <a:lnTo>
                    <a:pt x="559" y="913"/>
                  </a:lnTo>
                  <a:lnTo>
                    <a:pt x="544" y="871"/>
                  </a:lnTo>
                  <a:lnTo>
                    <a:pt x="527" y="825"/>
                  </a:lnTo>
                  <a:lnTo>
                    <a:pt x="506" y="779"/>
                  </a:lnTo>
                  <a:lnTo>
                    <a:pt x="486" y="734"/>
                  </a:lnTo>
                  <a:lnTo>
                    <a:pt x="463" y="693"/>
                  </a:lnTo>
                  <a:lnTo>
                    <a:pt x="441" y="658"/>
                  </a:lnTo>
                  <a:lnTo>
                    <a:pt x="451" y="690"/>
                  </a:lnTo>
                  <a:lnTo>
                    <a:pt x="462" y="726"/>
                  </a:lnTo>
                  <a:lnTo>
                    <a:pt x="474" y="769"/>
                  </a:lnTo>
                  <a:lnTo>
                    <a:pt x="485" y="815"/>
                  </a:lnTo>
                  <a:lnTo>
                    <a:pt x="496" y="865"/>
                  </a:lnTo>
                  <a:lnTo>
                    <a:pt x="506" y="914"/>
                  </a:lnTo>
                  <a:lnTo>
                    <a:pt x="514" y="964"/>
                  </a:lnTo>
                  <a:lnTo>
                    <a:pt x="522" y="1011"/>
                  </a:lnTo>
                  <a:lnTo>
                    <a:pt x="497" y="1026"/>
                  </a:lnTo>
                  <a:lnTo>
                    <a:pt x="471" y="1039"/>
                  </a:lnTo>
                  <a:lnTo>
                    <a:pt x="444" y="1053"/>
                  </a:lnTo>
                  <a:lnTo>
                    <a:pt x="416" y="1067"/>
                  </a:lnTo>
                  <a:lnTo>
                    <a:pt x="386" y="1081"/>
                  </a:lnTo>
                  <a:lnTo>
                    <a:pt x="358" y="1094"/>
                  </a:lnTo>
                  <a:lnTo>
                    <a:pt x="328" y="1105"/>
                  </a:lnTo>
                  <a:lnTo>
                    <a:pt x="299" y="1115"/>
                  </a:lnTo>
                  <a:lnTo>
                    <a:pt x="269" y="1125"/>
                  </a:lnTo>
                  <a:lnTo>
                    <a:pt x="240" y="1133"/>
                  </a:lnTo>
                  <a:lnTo>
                    <a:pt x="211" y="1140"/>
                  </a:lnTo>
                  <a:lnTo>
                    <a:pt x="183" y="1144"/>
                  </a:lnTo>
                  <a:lnTo>
                    <a:pt x="156" y="1148"/>
                  </a:lnTo>
                  <a:lnTo>
                    <a:pt x="131" y="1148"/>
                  </a:lnTo>
                  <a:lnTo>
                    <a:pt x="106" y="1147"/>
                  </a:lnTo>
                  <a:lnTo>
                    <a:pt x="83" y="1143"/>
                  </a:lnTo>
                  <a:lnTo>
                    <a:pt x="84" y="1112"/>
                  </a:lnTo>
                  <a:lnTo>
                    <a:pt x="83" y="1069"/>
                  </a:lnTo>
                  <a:lnTo>
                    <a:pt x="81" y="1020"/>
                  </a:lnTo>
                  <a:lnTo>
                    <a:pt x="77" y="964"/>
                  </a:lnTo>
                  <a:lnTo>
                    <a:pt x="72" y="905"/>
                  </a:lnTo>
                  <a:lnTo>
                    <a:pt x="66" y="847"/>
                  </a:lnTo>
                  <a:lnTo>
                    <a:pt x="59" y="792"/>
                  </a:lnTo>
                  <a:lnTo>
                    <a:pt x="53" y="744"/>
                  </a:lnTo>
                  <a:lnTo>
                    <a:pt x="46" y="685"/>
                  </a:lnTo>
                  <a:lnTo>
                    <a:pt x="39" y="604"/>
                  </a:lnTo>
                  <a:lnTo>
                    <a:pt x="32" y="510"/>
                  </a:lnTo>
                  <a:lnTo>
                    <a:pt x="25" y="407"/>
                  </a:lnTo>
                  <a:lnTo>
                    <a:pt x="19" y="304"/>
                  </a:lnTo>
                  <a:lnTo>
                    <a:pt x="14" y="208"/>
                  </a:lnTo>
                  <a:lnTo>
                    <a:pt x="12" y="128"/>
                  </a:lnTo>
                  <a:lnTo>
                    <a:pt x="12" y="68"/>
                  </a:lnTo>
                  <a:lnTo>
                    <a:pt x="0" y="42"/>
                  </a:lnTo>
                  <a:lnTo>
                    <a:pt x="96" y="0"/>
                  </a:lnTo>
                  <a:lnTo>
                    <a:pt x="103" y="3"/>
                  </a:lnTo>
                  <a:lnTo>
                    <a:pt x="112" y="7"/>
                  </a:lnTo>
                  <a:lnTo>
                    <a:pt x="120" y="11"/>
                  </a:lnTo>
                  <a:lnTo>
                    <a:pt x="130" y="16"/>
                  </a:lnTo>
                  <a:lnTo>
                    <a:pt x="138" y="22"/>
                  </a:lnTo>
                  <a:lnTo>
                    <a:pt x="146" y="28"/>
                  </a:lnTo>
                  <a:lnTo>
                    <a:pt x="152" y="33"/>
                  </a:lnTo>
                  <a:lnTo>
                    <a:pt x="157" y="39"/>
                  </a:lnTo>
                  <a:lnTo>
                    <a:pt x="169" y="24"/>
                  </a:lnTo>
                  <a:lnTo>
                    <a:pt x="177" y="37"/>
                  </a:lnTo>
                  <a:lnTo>
                    <a:pt x="184" y="49"/>
                  </a:lnTo>
                  <a:lnTo>
                    <a:pt x="187" y="61"/>
                  </a:lnTo>
                  <a:lnTo>
                    <a:pt x="189" y="75"/>
                  </a:lnTo>
                  <a:lnTo>
                    <a:pt x="196" y="65"/>
                  </a:lnTo>
                  <a:lnTo>
                    <a:pt x="203" y="57"/>
                  </a:lnTo>
                  <a:lnTo>
                    <a:pt x="210" y="51"/>
                  </a:lnTo>
                  <a:lnTo>
                    <a:pt x="218" y="46"/>
                  </a:lnTo>
                  <a:lnTo>
                    <a:pt x="227" y="44"/>
                  </a:lnTo>
                  <a:lnTo>
                    <a:pt x="238" y="44"/>
                  </a:lnTo>
                  <a:lnTo>
                    <a:pt x="249" y="46"/>
                  </a:lnTo>
                  <a:lnTo>
                    <a:pt x="263" y="49"/>
                  </a:lnTo>
                  <a:lnTo>
                    <a:pt x="254" y="41"/>
                  </a:lnTo>
                  <a:lnTo>
                    <a:pt x="245" y="36"/>
                  </a:lnTo>
                  <a:lnTo>
                    <a:pt x="239" y="31"/>
                  </a:lnTo>
                  <a:lnTo>
                    <a:pt x="235" y="30"/>
                  </a:lnTo>
                  <a:lnTo>
                    <a:pt x="242" y="29"/>
                  </a:lnTo>
                  <a:lnTo>
                    <a:pt x="247" y="28"/>
                  </a:lnTo>
                  <a:lnTo>
                    <a:pt x="251" y="26"/>
                  </a:lnTo>
                  <a:lnTo>
                    <a:pt x="255" y="26"/>
                  </a:lnTo>
                  <a:lnTo>
                    <a:pt x="258" y="26"/>
                  </a:lnTo>
                  <a:lnTo>
                    <a:pt x="261" y="28"/>
                  </a:lnTo>
                  <a:lnTo>
                    <a:pt x="264" y="29"/>
                  </a:lnTo>
                  <a:lnTo>
                    <a:pt x="268" y="30"/>
                  </a:lnTo>
                  <a:lnTo>
                    <a:pt x="270" y="63"/>
                  </a:lnTo>
                  <a:lnTo>
                    <a:pt x="277" y="98"/>
                  </a:lnTo>
                  <a:lnTo>
                    <a:pt x="289" y="132"/>
                  </a:lnTo>
                  <a:lnTo>
                    <a:pt x="304" y="165"/>
                  </a:lnTo>
                  <a:lnTo>
                    <a:pt x="317" y="196"/>
                  </a:lnTo>
                  <a:lnTo>
                    <a:pt x="330" y="223"/>
                  </a:lnTo>
                  <a:lnTo>
                    <a:pt x="339" y="246"/>
                  </a:lnTo>
                  <a:lnTo>
                    <a:pt x="344" y="264"/>
                  </a:lnTo>
                  <a:lnTo>
                    <a:pt x="349" y="278"/>
                  </a:lnTo>
                  <a:lnTo>
                    <a:pt x="358" y="296"/>
                  </a:lnTo>
                  <a:lnTo>
                    <a:pt x="368" y="315"/>
                  </a:lnTo>
                  <a:lnTo>
                    <a:pt x="380" y="335"/>
                  </a:lnTo>
                  <a:lnTo>
                    <a:pt x="392" y="356"/>
                  </a:lnTo>
                  <a:lnTo>
                    <a:pt x="404" y="374"/>
                  </a:lnTo>
                  <a:lnTo>
                    <a:pt x="415" y="391"/>
                  </a:lnTo>
                  <a:lnTo>
                    <a:pt x="423" y="406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1" name="Freeform 1776"/>
            <p:cNvSpPr>
              <a:spLocks/>
            </p:cNvSpPr>
            <p:nvPr/>
          </p:nvSpPr>
          <p:spPr bwMode="auto">
            <a:xfrm>
              <a:off x="5011" y="1028"/>
              <a:ext cx="145" cy="98"/>
            </a:xfrm>
            <a:custGeom>
              <a:avLst/>
              <a:gdLst>
                <a:gd name="T0" fmla="*/ 0 w 580"/>
                <a:gd name="T1" fmla="*/ 0 h 392"/>
                <a:gd name="T2" fmla="*/ 0 w 580"/>
                <a:gd name="T3" fmla="*/ 0 h 392"/>
                <a:gd name="T4" fmla="*/ 0 w 580"/>
                <a:gd name="T5" fmla="*/ 0 h 392"/>
                <a:gd name="T6" fmla="*/ 0 w 580"/>
                <a:gd name="T7" fmla="*/ 0 h 392"/>
                <a:gd name="T8" fmla="*/ 0 w 580"/>
                <a:gd name="T9" fmla="*/ 0 h 392"/>
                <a:gd name="T10" fmla="*/ 0 w 580"/>
                <a:gd name="T11" fmla="*/ 0 h 392"/>
                <a:gd name="T12" fmla="*/ 0 w 580"/>
                <a:gd name="T13" fmla="*/ 0 h 392"/>
                <a:gd name="T14" fmla="*/ 0 w 580"/>
                <a:gd name="T15" fmla="*/ 0 h 392"/>
                <a:gd name="T16" fmla="*/ 0 w 580"/>
                <a:gd name="T17" fmla="*/ 0 h 392"/>
                <a:gd name="T18" fmla="*/ 0 w 580"/>
                <a:gd name="T19" fmla="*/ 0 h 392"/>
                <a:gd name="T20" fmla="*/ 0 w 580"/>
                <a:gd name="T21" fmla="*/ 0 h 392"/>
                <a:gd name="T22" fmla="*/ 0 w 580"/>
                <a:gd name="T23" fmla="*/ 0 h 392"/>
                <a:gd name="T24" fmla="*/ 0 w 580"/>
                <a:gd name="T25" fmla="*/ 0 h 392"/>
                <a:gd name="T26" fmla="*/ 0 w 580"/>
                <a:gd name="T27" fmla="*/ 0 h 392"/>
                <a:gd name="T28" fmla="*/ 0 w 580"/>
                <a:gd name="T29" fmla="*/ 0 h 392"/>
                <a:gd name="T30" fmla="*/ 0 w 580"/>
                <a:gd name="T31" fmla="*/ 0 h 392"/>
                <a:gd name="T32" fmla="*/ 0 w 580"/>
                <a:gd name="T33" fmla="*/ 0 h 392"/>
                <a:gd name="T34" fmla="*/ 0 w 580"/>
                <a:gd name="T35" fmla="*/ 0 h 392"/>
                <a:gd name="T36" fmla="*/ 0 w 580"/>
                <a:gd name="T37" fmla="*/ 0 h 392"/>
                <a:gd name="T38" fmla="*/ 0 w 580"/>
                <a:gd name="T39" fmla="*/ 0 h 392"/>
                <a:gd name="T40" fmla="*/ 0 w 580"/>
                <a:gd name="T41" fmla="*/ 0 h 392"/>
                <a:gd name="T42" fmla="*/ 0 w 580"/>
                <a:gd name="T43" fmla="*/ 0 h 392"/>
                <a:gd name="T44" fmla="*/ 0 w 580"/>
                <a:gd name="T45" fmla="*/ 0 h 392"/>
                <a:gd name="T46" fmla="*/ 0 w 580"/>
                <a:gd name="T47" fmla="*/ 0 h 392"/>
                <a:gd name="T48" fmla="*/ 0 w 580"/>
                <a:gd name="T49" fmla="*/ 0 h 392"/>
                <a:gd name="T50" fmla="*/ 0 w 580"/>
                <a:gd name="T51" fmla="*/ 0 h 392"/>
                <a:gd name="T52" fmla="*/ 0 w 580"/>
                <a:gd name="T53" fmla="*/ 0 h 392"/>
                <a:gd name="T54" fmla="*/ 0 w 580"/>
                <a:gd name="T55" fmla="*/ 0 h 392"/>
                <a:gd name="T56" fmla="*/ 0 w 580"/>
                <a:gd name="T57" fmla="*/ 0 h 392"/>
                <a:gd name="T58" fmla="*/ 0 w 580"/>
                <a:gd name="T59" fmla="*/ 0 h 392"/>
                <a:gd name="T60" fmla="*/ 0 w 580"/>
                <a:gd name="T61" fmla="*/ 0 h 392"/>
                <a:gd name="T62" fmla="*/ 0 w 580"/>
                <a:gd name="T63" fmla="*/ 0 h 392"/>
                <a:gd name="T64" fmla="*/ 0 w 580"/>
                <a:gd name="T65" fmla="*/ 0 h 392"/>
                <a:gd name="T66" fmla="*/ 0 w 580"/>
                <a:gd name="T67" fmla="*/ 0 h 392"/>
                <a:gd name="T68" fmla="*/ 0 w 580"/>
                <a:gd name="T69" fmla="*/ 0 h 392"/>
                <a:gd name="T70" fmla="*/ 0 w 580"/>
                <a:gd name="T71" fmla="*/ 0 h 392"/>
                <a:gd name="T72" fmla="*/ 0 w 580"/>
                <a:gd name="T73" fmla="*/ 0 h 392"/>
                <a:gd name="T74" fmla="*/ 0 w 580"/>
                <a:gd name="T75" fmla="*/ 0 h 392"/>
                <a:gd name="T76" fmla="*/ 0 w 580"/>
                <a:gd name="T77" fmla="*/ 0 h 392"/>
                <a:gd name="T78" fmla="*/ 0 w 580"/>
                <a:gd name="T79" fmla="*/ 0 h 392"/>
                <a:gd name="T80" fmla="*/ 0 w 580"/>
                <a:gd name="T81" fmla="*/ 0 h 392"/>
                <a:gd name="T82" fmla="*/ 0 w 580"/>
                <a:gd name="T83" fmla="*/ 0 h 392"/>
                <a:gd name="T84" fmla="*/ 0 w 580"/>
                <a:gd name="T85" fmla="*/ 0 h 392"/>
                <a:gd name="T86" fmla="*/ 0 w 580"/>
                <a:gd name="T87" fmla="*/ 0 h 392"/>
                <a:gd name="T88" fmla="*/ 0 w 580"/>
                <a:gd name="T89" fmla="*/ 0 h 392"/>
                <a:gd name="T90" fmla="*/ 0 w 580"/>
                <a:gd name="T91" fmla="*/ 0 h 392"/>
                <a:gd name="T92" fmla="*/ 0 w 580"/>
                <a:gd name="T93" fmla="*/ 0 h 392"/>
                <a:gd name="T94" fmla="*/ 0 w 580"/>
                <a:gd name="T95" fmla="*/ 0 h 392"/>
                <a:gd name="T96" fmla="*/ 0 w 580"/>
                <a:gd name="T97" fmla="*/ 0 h 392"/>
                <a:gd name="T98" fmla="*/ 0 w 580"/>
                <a:gd name="T99" fmla="*/ 0 h 392"/>
                <a:gd name="T100" fmla="*/ 0 w 580"/>
                <a:gd name="T101" fmla="*/ 0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80"/>
                <a:gd name="T154" fmla="*/ 0 h 392"/>
                <a:gd name="T155" fmla="*/ 580 w 580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80" h="392">
                  <a:moveTo>
                    <a:pt x="33" y="119"/>
                  </a:moveTo>
                  <a:lnTo>
                    <a:pt x="35" y="108"/>
                  </a:lnTo>
                  <a:lnTo>
                    <a:pt x="37" y="99"/>
                  </a:lnTo>
                  <a:lnTo>
                    <a:pt x="40" y="91"/>
                  </a:lnTo>
                  <a:lnTo>
                    <a:pt x="44" y="83"/>
                  </a:lnTo>
                  <a:lnTo>
                    <a:pt x="49" y="75"/>
                  </a:lnTo>
                  <a:lnTo>
                    <a:pt x="54" y="68"/>
                  </a:lnTo>
                  <a:lnTo>
                    <a:pt x="60" y="61"/>
                  </a:lnTo>
                  <a:lnTo>
                    <a:pt x="68" y="54"/>
                  </a:lnTo>
                  <a:lnTo>
                    <a:pt x="74" y="54"/>
                  </a:lnTo>
                  <a:lnTo>
                    <a:pt x="80" y="57"/>
                  </a:lnTo>
                  <a:lnTo>
                    <a:pt x="85" y="62"/>
                  </a:lnTo>
                  <a:lnTo>
                    <a:pt x="89" y="70"/>
                  </a:lnTo>
                  <a:lnTo>
                    <a:pt x="93" y="80"/>
                  </a:lnTo>
                  <a:lnTo>
                    <a:pt x="97" y="89"/>
                  </a:lnTo>
                  <a:lnTo>
                    <a:pt x="101" y="99"/>
                  </a:lnTo>
                  <a:lnTo>
                    <a:pt x="104" y="108"/>
                  </a:lnTo>
                  <a:lnTo>
                    <a:pt x="105" y="107"/>
                  </a:lnTo>
                  <a:lnTo>
                    <a:pt x="108" y="104"/>
                  </a:lnTo>
                  <a:lnTo>
                    <a:pt x="112" y="99"/>
                  </a:lnTo>
                  <a:lnTo>
                    <a:pt x="115" y="93"/>
                  </a:lnTo>
                  <a:lnTo>
                    <a:pt x="117" y="99"/>
                  </a:lnTo>
                  <a:lnTo>
                    <a:pt x="123" y="104"/>
                  </a:lnTo>
                  <a:lnTo>
                    <a:pt x="129" y="107"/>
                  </a:lnTo>
                  <a:lnTo>
                    <a:pt x="136" y="112"/>
                  </a:lnTo>
                  <a:lnTo>
                    <a:pt x="139" y="106"/>
                  </a:lnTo>
                  <a:lnTo>
                    <a:pt x="143" y="100"/>
                  </a:lnTo>
                  <a:lnTo>
                    <a:pt x="148" y="95"/>
                  </a:lnTo>
                  <a:lnTo>
                    <a:pt x="154" y="89"/>
                  </a:lnTo>
                  <a:lnTo>
                    <a:pt x="154" y="90"/>
                  </a:lnTo>
                  <a:lnTo>
                    <a:pt x="156" y="95"/>
                  </a:lnTo>
                  <a:lnTo>
                    <a:pt x="157" y="99"/>
                  </a:lnTo>
                  <a:lnTo>
                    <a:pt x="160" y="104"/>
                  </a:lnTo>
                  <a:lnTo>
                    <a:pt x="167" y="103"/>
                  </a:lnTo>
                  <a:lnTo>
                    <a:pt x="173" y="99"/>
                  </a:lnTo>
                  <a:lnTo>
                    <a:pt x="180" y="96"/>
                  </a:lnTo>
                  <a:lnTo>
                    <a:pt x="187" y="90"/>
                  </a:lnTo>
                  <a:lnTo>
                    <a:pt x="193" y="84"/>
                  </a:lnTo>
                  <a:lnTo>
                    <a:pt x="199" y="77"/>
                  </a:lnTo>
                  <a:lnTo>
                    <a:pt x="205" y="69"/>
                  </a:lnTo>
                  <a:lnTo>
                    <a:pt x="212" y="61"/>
                  </a:lnTo>
                  <a:lnTo>
                    <a:pt x="206" y="80"/>
                  </a:lnTo>
                  <a:lnTo>
                    <a:pt x="196" y="100"/>
                  </a:lnTo>
                  <a:lnTo>
                    <a:pt x="188" y="126"/>
                  </a:lnTo>
                  <a:lnTo>
                    <a:pt x="183" y="153"/>
                  </a:lnTo>
                  <a:lnTo>
                    <a:pt x="184" y="151"/>
                  </a:lnTo>
                  <a:lnTo>
                    <a:pt x="188" y="145"/>
                  </a:lnTo>
                  <a:lnTo>
                    <a:pt x="193" y="139"/>
                  </a:lnTo>
                  <a:lnTo>
                    <a:pt x="200" y="135"/>
                  </a:lnTo>
                  <a:lnTo>
                    <a:pt x="199" y="146"/>
                  </a:lnTo>
                  <a:lnTo>
                    <a:pt x="199" y="157"/>
                  </a:lnTo>
                  <a:lnTo>
                    <a:pt x="200" y="166"/>
                  </a:lnTo>
                  <a:lnTo>
                    <a:pt x="204" y="175"/>
                  </a:lnTo>
                  <a:lnTo>
                    <a:pt x="208" y="184"/>
                  </a:lnTo>
                  <a:lnTo>
                    <a:pt x="214" y="192"/>
                  </a:lnTo>
                  <a:lnTo>
                    <a:pt x="221" y="200"/>
                  </a:lnTo>
                  <a:lnTo>
                    <a:pt x="229" y="209"/>
                  </a:lnTo>
                  <a:lnTo>
                    <a:pt x="235" y="197"/>
                  </a:lnTo>
                  <a:lnTo>
                    <a:pt x="244" y="187"/>
                  </a:lnTo>
                  <a:lnTo>
                    <a:pt x="253" y="174"/>
                  </a:lnTo>
                  <a:lnTo>
                    <a:pt x="258" y="153"/>
                  </a:lnTo>
                  <a:lnTo>
                    <a:pt x="262" y="158"/>
                  </a:lnTo>
                  <a:lnTo>
                    <a:pt x="265" y="162"/>
                  </a:lnTo>
                  <a:lnTo>
                    <a:pt x="269" y="167"/>
                  </a:lnTo>
                  <a:lnTo>
                    <a:pt x="272" y="173"/>
                  </a:lnTo>
                  <a:lnTo>
                    <a:pt x="276" y="177"/>
                  </a:lnTo>
                  <a:lnTo>
                    <a:pt x="280" y="183"/>
                  </a:lnTo>
                  <a:lnTo>
                    <a:pt x="284" y="188"/>
                  </a:lnTo>
                  <a:lnTo>
                    <a:pt x="289" y="194"/>
                  </a:lnTo>
                  <a:lnTo>
                    <a:pt x="299" y="177"/>
                  </a:lnTo>
                  <a:lnTo>
                    <a:pt x="303" y="160"/>
                  </a:lnTo>
                  <a:lnTo>
                    <a:pt x="305" y="144"/>
                  </a:lnTo>
                  <a:lnTo>
                    <a:pt x="304" y="129"/>
                  </a:lnTo>
                  <a:lnTo>
                    <a:pt x="300" y="114"/>
                  </a:lnTo>
                  <a:lnTo>
                    <a:pt x="296" y="99"/>
                  </a:lnTo>
                  <a:lnTo>
                    <a:pt x="289" y="85"/>
                  </a:lnTo>
                  <a:lnTo>
                    <a:pt x="284" y="73"/>
                  </a:lnTo>
                  <a:lnTo>
                    <a:pt x="291" y="74"/>
                  </a:lnTo>
                  <a:lnTo>
                    <a:pt x="298" y="74"/>
                  </a:lnTo>
                  <a:lnTo>
                    <a:pt x="305" y="74"/>
                  </a:lnTo>
                  <a:lnTo>
                    <a:pt x="311" y="72"/>
                  </a:lnTo>
                  <a:lnTo>
                    <a:pt x="317" y="69"/>
                  </a:lnTo>
                  <a:lnTo>
                    <a:pt x="323" y="66"/>
                  </a:lnTo>
                  <a:lnTo>
                    <a:pt x="329" y="61"/>
                  </a:lnTo>
                  <a:lnTo>
                    <a:pt x="334" y="55"/>
                  </a:lnTo>
                  <a:lnTo>
                    <a:pt x="339" y="55"/>
                  </a:lnTo>
                  <a:lnTo>
                    <a:pt x="344" y="57"/>
                  </a:lnTo>
                  <a:lnTo>
                    <a:pt x="348" y="59"/>
                  </a:lnTo>
                  <a:lnTo>
                    <a:pt x="351" y="61"/>
                  </a:lnTo>
                  <a:lnTo>
                    <a:pt x="355" y="65"/>
                  </a:lnTo>
                  <a:lnTo>
                    <a:pt x="358" y="67"/>
                  </a:lnTo>
                  <a:lnTo>
                    <a:pt x="362" y="70"/>
                  </a:lnTo>
                  <a:lnTo>
                    <a:pt x="366" y="74"/>
                  </a:lnTo>
                  <a:lnTo>
                    <a:pt x="367" y="73"/>
                  </a:lnTo>
                  <a:lnTo>
                    <a:pt x="368" y="68"/>
                  </a:lnTo>
                  <a:lnTo>
                    <a:pt x="369" y="62"/>
                  </a:lnTo>
                  <a:lnTo>
                    <a:pt x="369" y="55"/>
                  </a:lnTo>
                  <a:lnTo>
                    <a:pt x="378" y="58"/>
                  </a:lnTo>
                  <a:lnTo>
                    <a:pt x="382" y="63"/>
                  </a:lnTo>
                  <a:lnTo>
                    <a:pt x="384" y="72"/>
                  </a:lnTo>
                  <a:lnTo>
                    <a:pt x="385" y="80"/>
                  </a:lnTo>
                  <a:lnTo>
                    <a:pt x="386" y="66"/>
                  </a:lnTo>
                  <a:lnTo>
                    <a:pt x="391" y="58"/>
                  </a:lnTo>
                  <a:lnTo>
                    <a:pt x="396" y="48"/>
                  </a:lnTo>
                  <a:lnTo>
                    <a:pt x="397" y="35"/>
                  </a:lnTo>
                  <a:lnTo>
                    <a:pt x="401" y="43"/>
                  </a:lnTo>
                  <a:lnTo>
                    <a:pt x="407" y="47"/>
                  </a:lnTo>
                  <a:lnTo>
                    <a:pt x="416" y="47"/>
                  </a:lnTo>
                  <a:lnTo>
                    <a:pt x="424" y="40"/>
                  </a:lnTo>
                  <a:lnTo>
                    <a:pt x="425" y="47"/>
                  </a:lnTo>
                  <a:lnTo>
                    <a:pt x="433" y="40"/>
                  </a:lnTo>
                  <a:lnTo>
                    <a:pt x="440" y="31"/>
                  </a:lnTo>
                  <a:lnTo>
                    <a:pt x="446" y="20"/>
                  </a:lnTo>
                  <a:lnTo>
                    <a:pt x="451" y="0"/>
                  </a:lnTo>
                  <a:lnTo>
                    <a:pt x="459" y="5"/>
                  </a:lnTo>
                  <a:lnTo>
                    <a:pt x="466" y="10"/>
                  </a:lnTo>
                  <a:lnTo>
                    <a:pt x="474" y="17"/>
                  </a:lnTo>
                  <a:lnTo>
                    <a:pt x="481" y="24"/>
                  </a:lnTo>
                  <a:lnTo>
                    <a:pt x="491" y="39"/>
                  </a:lnTo>
                  <a:lnTo>
                    <a:pt x="501" y="57"/>
                  </a:lnTo>
                  <a:lnTo>
                    <a:pt x="509" y="74"/>
                  </a:lnTo>
                  <a:lnTo>
                    <a:pt x="517" y="91"/>
                  </a:lnTo>
                  <a:lnTo>
                    <a:pt x="523" y="108"/>
                  </a:lnTo>
                  <a:lnTo>
                    <a:pt x="529" y="122"/>
                  </a:lnTo>
                  <a:lnTo>
                    <a:pt x="532" y="135"/>
                  </a:lnTo>
                  <a:lnTo>
                    <a:pt x="535" y="143"/>
                  </a:lnTo>
                  <a:lnTo>
                    <a:pt x="538" y="152"/>
                  </a:lnTo>
                  <a:lnTo>
                    <a:pt x="541" y="162"/>
                  </a:lnTo>
                  <a:lnTo>
                    <a:pt x="545" y="175"/>
                  </a:lnTo>
                  <a:lnTo>
                    <a:pt x="550" y="188"/>
                  </a:lnTo>
                  <a:lnTo>
                    <a:pt x="556" y="202"/>
                  </a:lnTo>
                  <a:lnTo>
                    <a:pt x="563" y="214"/>
                  </a:lnTo>
                  <a:lnTo>
                    <a:pt x="571" y="226"/>
                  </a:lnTo>
                  <a:lnTo>
                    <a:pt x="580" y="237"/>
                  </a:lnTo>
                  <a:lnTo>
                    <a:pt x="579" y="258"/>
                  </a:lnTo>
                  <a:lnTo>
                    <a:pt x="575" y="279"/>
                  </a:lnTo>
                  <a:lnTo>
                    <a:pt x="569" y="298"/>
                  </a:lnTo>
                  <a:lnTo>
                    <a:pt x="562" y="316"/>
                  </a:lnTo>
                  <a:lnTo>
                    <a:pt x="552" y="331"/>
                  </a:lnTo>
                  <a:lnTo>
                    <a:pt x="539" y="342"/>
                  </a:lnTo>
                  <a:lnTo>
                    <a:pt x="524" y="350"/>
                  </a:lnTo>
                  <a:lnTo>
                    <a:pt x="507" y="354"/>
                  </a:lnTo>
                  <a:lnTo>
                    <a:pt x="500" y="364"/>
                  </a:lnTo>
                  <a:lnTo>
                    <a:pt x="493" y="371"/>
                  </a:lnTo>
                  <a:lnTo>
                    <a:pt x="484" y="375"/>
                  </a:lnTo>
                  <a:lnTo>
                    <a:pt x="476" y="379"/>
                  </a:lnTo>
                  <a:lnTo>
                    <a:pt x="465" y="380"/>
                  </a:lnTo>
                  <a:lnTo>
                    <a:pt x="456" y="380"/>
                  </a:lnTo>
                  <a:lnTo>
                    <a:pt x="446" y="380"/>
                  </a:lnTo>
                  <a:lnTo>
                    <a:pt x="437" y="379"/>
                  </a:lnTo>
                  <a:lnTo>
                    <a:pt x="427" y="387"/>
                  </a:lnTo>
                  <a:lnTo>
                    <a:pt x="418" y="390"/>
                  </a:lnTo>
                  <a:lnTo>
                    <a:pt x="409" y="392"/>
                  </a:lnTo>
                  <a:lnTo>
                    <a:pt x="403" y="389"/>
                  </a:lnTo>
                  <a:lnTo>
                    <a:pt x="396" y="385"/>
                  </a:lnTo>
                  <a:lnTo>
                    <a:pt x="391" y="378"/>
                  </a:lnTo>
                  <a:lnTo>
                    <a:pt x="386" y="371"/>
                  </a:lnTo>
                  <a:lnTo>
                    <a:pt x="381" y="363"/>
                  </a:lnTo>
                  <a:lnTo>
                    <a:pt x="378" y="360"/>
                  </a:lnTo>
                  <a:lnTo>
                    <a:pt x="370" y="356"/>
                  </a:lnTo>
                  <a:lnTo>
                    <a:pt x="356" y="348"/>
                  </a:lnTo>
                  <a:lnTo>
                    <a:pt x="338" y="337"/>
                  </a:lnTo>
                  <a:lnTo>
                    <a:pt x="316" y="326"/>
                  </a:lnTo>
                  <a:lnTo>
                    <a:pt x="290" y="314"/>
                  </a:lnTo>
                  <a:lnTo>
                    <a:pt x="263" y="303"/>
                  </a:lnTo>
                  <a:lnTo>
                    <a:pt x="233" y="293"/>
                  </a:lnTo>
                  <a:lnTo>
                    <a:pt x="216" y="287"/>
                  </a:lnTo>
                  <a:lnTo>
                    <a:pt x="198" y="282"/>
                  </a:lnTo>
                  <a:lnTo>
                    <a:pt x="181" y="279"/>
                  </a:lnTo>
                  <a:lnTo>
                    <a:pt x="162" y="275"/>
                  </a:lnTo>
                  <a:lnTo>
                    <a:pt x="144" y="274"/>
                  </a:lnTo>
                  <a:lnTo>
                    <a:pt x="126" y="273"/>
                  </a:lnTo>
                  <a:lnTo>
                    <a:pt x="107" y="273"/>
                  </a:lnTo>
                  <a:lnTo>
                    <a:pt x="90" y="275"/>
                  </a:lnTo>
                  <a:lnTo>
                    <a:pt x="86" y="274"/>
                  </a:lnTo>
                  <a:lnTo>
                    <a:pt x="83" y="273"/>
                  </a:lnTo>
                  <a:lnTo>
                    <a:pt x="80" y="271"/>
                  </a:lnTo>
                  <a:lnTo>
                    <a:pt x="78" y="268"/>
                  </a:lnTo>
                  <a:lnTo>
                    <a:pt x="74" y="265"/>
                  </a:lnTo>
                  <a:lnTo>
                    <a:pt x="71" y="260"/>
                  </a:lnTo>
                  <a:lnTo>
                    <a:pt x="68" y="255"/>
                  </a:lnTo>
                  <a:lnTo>
                    <a:pt x="64" y="250"/>
                  </a:lnTo>
                  <a:lnTo>
                    <a:pt x="48" y="260"/>
                  </a:lnTo>
                  <a:lnTo>
                    <a:pt x="38" y="264"/>
                  </a:lnTo>
                  <a:lnTo>
                    <a:pt x="32" y="261"/>
                  </a:lnTo>
                  <a:lnTo>
                    <a:pt x="28" y="256"/>
                  </a:lnTo>
                  <a:lnTo>
                    <a:pt x="27" y="248"/>
                  </a:lnTo>
                  <a:lnTo>
                    <a:pt x="28" y="237"/>
                  </a:lnTo>
                  <a:lnTo>
                    <a:pt x="29" y="227"/>
                  </a:lnTo>
                  <a:lnTo>
                    <a:pt x="29" y="217"/>
                  </a:lnTo>
                  <a:lnTo>
                    <a:pt x="23" y="222"/>
                  </a:lnTo>
                  <a:lnTo>
                    <a:pt x="17" y="223"/>
                  </a:lnTo>
                  <a:lnTo>
                    <a:pt x="11" y="223"/>
                  </a:lnTo>
                  <a:lnTo>
                    <a:pt x="7" y="220"/>
                  </a:lnTo>
                  <a:lnTo>
                    <a:pt x="3" y="214"/>
                  </a:lnTo>
                  <a:lnTo>
                    <a:pt x="1" y="206"/>
                  </a:lnTo>
                  <a:lnTo>
                    <a:pt x="0" y="196"/>
                  </a:lnTo>
                  <a:lnTo>
                    <a:pt x="0" y="184"/>
                  </a:lnTo>
                  <a:lnTo>
                    <a:pt x="7" y="180"/>
                  </a:lnTo>
                  <a:lnTo>
                    <a:pt x="12" y="174"/>
                  </a:lnTo>
                  <a:lnTo>
                    <a:pt x="17" y="167"/>
                  </a:lnTo>
                  <a:lnTo>
                    <a:pt x="22" y="158"/>
                  </a:lnTo>
                  <a:lnTo>
                    <a:pt x="26" y="149"/>
                  </a:lnTo>
                  <a:lnTo>
                    <a:pt x="29" y="139"/>
                  </a:lnTo>
                  <a:lnTo>
                    <a:pt x="31" y="129"/>
                  </a:lnTo>
                  <a:lnTo>
                    <a:pt x="33" y="119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2" name="Freeform 1777"/>
            <p:cNvSpPr>
              <a:spLocks/>
            </p:cNvSpPr>
            <p:nvPr/>
          </p:nvSpPr>
          <p:spPr bwMode="auto">
            <a:xfrm>
              <a:off x="4975" y="1067"/>
              <a:ext cx="209" cy="88"/>
            </a:xfrm>
            <a:custGeom>
              <a:avLst/>
              <a:gdLst>
                <a:gd name="T0" fmla="*/ 0 w 832"/>
                <a:gd name="T1" fmla="*/ 0 h 351"/>
                <a:gd name="T2" fmla="*/ 0 w 832"/>
                <a:gd name="T3" fmla="*/ 0 h 351"/>
                <a:gd name="T4" fmla="*/ 0 w 832"/>
                <a:gd name="T5" fmla="*/ 0 h 351"/>
                <a:gd name="T6" fmla="*/ 0 w 832"/>
                <a:gd name="T7" fmla="*/ 0 h 351"/>
                <a:gd name="T8" fmla="*/ 0 w 832"/>
                <a:gd name="T9" fmla="*/ 0 h 351"/>
                <a:gd name="T10" fmla="*/ 0 w 832"/>
                <a:gd name="T11" fmla="*/ 0 h 351"/>
                <a:gd name="T12" fmla="*/ 0 w 832"/>
                <a:gd name="T13" fmla="*/ 0 h 351"/>
                <a:gd name="T14" fmla="*/ 0 w 832"/>
                <a:gd name="T15" fmla="*/ 0 h 351"/>
                <a:gd name="T16" fmla="*/ 0 w 832"/>
                <a:gd name="T17" fmla="*/ 0 h 351"/>
                <a:gd name="T18" fmla="*/ 0 w 832"/>
                <a:gd name="T19" fmla="*/ 0 h 351"/>
                <a:gd name="T20" fmla="*/ 0 w 832"/>
                <a:gd name="T21" fmla="*/ 0 h 351"/>
                <a:gd name="T22" fmla="*/ 0 w 832"/>
                <a:gd name="T23" fmla="*/ 0 h 351"/>
                <a:gd name="T24" fmla="*/ 0 w 832"/>
                <a:gd name="T25" fmla="*/ 0 h 351"/>
                <a:gd name="T26" fmla="*/ 0 w 832"/>
                <a:gd name="T27" fmla="*/ 0 h 351"/>
                <a:gd name="T28" fmla="*/ 0 w 832"/>
                <a:gd name="T29" fmla="*/ 0 h 351"/>
                <a:gd name="T30" fmla="*/ 0 w 832"/>
                <a:gd name="T31" fmla="*/ 0 h 351"/>
                <a:gd name="T32" fmla="*/ 0 w 832"/>
                <a:gd name="T33" fmla="*/ 0 h 351"/>
                <a:gd name="T34" fmla="*/ 0 w 832"/>
                <a:gd name="T35" fmla="*/ 0 h 351"/>
                <a:gd name="T36" fmla="*/ 0 w 832"/>
                <a:gd name="T37" fmla="*/ 0 h 351"/>
                <a:gd name="T38" fmla="*/ 0 w 832"/>
                <a:gd name="T39" fmla="*/ 0 h 351"/>
                <a:gd name="T40" fmla="*/ 0 w 832"/>
                <a:gd name="T41" fmla="*/ 0 h 351"/>
                <a:gd name="T42" fmla="*/ 0 w 832"/>
                <a:gd name="T43" fmla="*/ 0 h 351"/>
                <a:gd name="T44" fmla="*/ 0 w 832"/>
                <a:gd name="T45" fmla="*/ 0 h 351"/>
                <a:gd name="T46" fmla="*/ 0 w 832"/>
                <a:gd name="T47" fmla="*/ 0 h 351"/>
                <a:gd name="T48" fmla="*/ 0 w 832"/>
                <a:gd name="T49" fmla="*/ 0 h 351"/>
                <a:gd name="T50" fmla="*/ 0 w 832"/>
                <a:gd name="T51" fmla="*/ 0 h 351"/>
                <a:gd name="T52" fmla="*/ 0 w 832"/>
                <a:gd name="T53" fmla="*/ 0 h 351"/>
                <a:gd name="T54" fmla="*/ 0 w 832"/>
                <a:gd name="T55" fmla="*/ 0 h 351"/>
                <a:gd name="T56" fmla="*/ 0 w 832"/>
                <a:gd name="T57" fmla="*/ 0 h 351"/>
                <a:gd name="T58" fmla="*/ 0 w 832"/>
                <a:gd name="T59" fmla="*/ 0 h 351"/>
                <a:gd name="T60" fmla="*/ 0 w 832"/>
                <a:gd name="T61" fmla="*/ 0 h 351"/>
                <a:gd name="T62" fmla="*/ 0 w 832"/>
                <a:gd name="T63" fmla="*/ 0 h 351"/>
                <a:gd name="T64" fmla="*/ 0 w 832"/>
                <a:gd name="T65" fmla="*/ 0 h 351"/>
                <a:gd name="T66" fmla="*/ 0 w 832"/>
                <a:gd name="T67" fmla="*/ 0 h 351"/>
                <a:gd name="T68" fmla="*/ 0 w 832"/>
                <a:gd name="T69" fmla="*/ 0 h 351"/>
                <a:gd name="T70" fmla="*/ 0 w 832"/>
                <a:gd name="T71" fmla="*/ 0 h 351"/>
                <a:gd name="T72" fmla="*/ 0 w 832"/>
                <a:gd name="T73" fmla="*/ 0 h 351"/>
                <a:gd name="T74" fmla="*/ 0 w 832"/>
                <a:gd name="T75" fmla="*/ 0 h 351"/>
                <a:gd name="T76" fmla="*/ 0 w 832"/>
                <a:gd name="T77" fmla="*/ 0 h 351"/>
                <a:gd name="T78" fmla="*/ 0 w 832"/>
                <a:gd name="T79" fmla="*/ 0 h 351"/>
                <a:gd name="T80" fmla="*/ 0 w 832"/>
                <a:gd name="T81" fmla="*/ 0 h 351"/>
                <a:gd name="T82" fmla="*/ 0 w 832"/>
                <a:gd name="T83" fmla="*/ 0 h 351"/>
                <a:gd name="T84" fmla="*/ 0 w 832"/>
                <a:gd name="T85" fmla="*/ 0 h 351"/>
                <a:gd name="T86" fmla="*/ 0 w 832"/>
                <a:gd name="T87" fmla="*/ 0 h 351"/>
                <a:gd name="T88" fmla="*/ 0 w 832"/>
                <a:gd name="T89" fmla="*/ 0 h 351"/>
                <a:gd name="T90" fmla="*/ 0 w 832"/>
                <a:gd name="T91" fmla="*/ 0 h 351"/>
                <a:gd name="T92" fmla="*/ 0 w 832"/>
                <a:gd name="T93" fmla="*/ 0 h 351"/>
                <a:gd name="T94" fmla="*/ 0 w 832"/>
                <a:gd name="T95" fmla="*/ 0 h 351"/>
                <a:gd name="T96" fmla="*/ 0 w 832"/>
                <a:gd name="T97" fmla="*/ 0 h 351"/>
                <a:gd name="T98" fmla="*/ 0 w 832"/>
                <a:gd name="T99" fmla="*/ 0 h 351"/>
                <a:gd name="T100" fmla="*/ 0 w 832"/>
                <a:gd name="T101" fmla="*/ 0 h 351"/>
                <a:gd name="T102" fmla="*/ 0 w 832"/>
                <a:gd name="T103" fmla="*/ 0 h 351"/>
                <a:gd name="T104" fmla="*/ 0 w 832"/>
                <a:gd name="T105" fmla="*/ 0 h 351"/>
                <a:gd name="T106" fmla="*/ 0 w 832"/>
                <a:gd name="T107" fmla="*/ 0 h 351"/>
                <a:gd name="T108" fmla="*/ 0 w 832"/>
                <a:gd name="T109" fmla="*/ 0 h 351"/>
                <a:gd name="T110" fmla="*/ 0 w 832"/>
                <a:gd name="T111" fmla="*/ 0 h 351"/>
                <a:gd name="T112" fmla="*/ 0 w 832"/>
                <a:gd name="T113" fmla="*/ 0 h 351"/>
                <a:gd name="T114" fmla="*/ 0 w 832"/>
                <a:gd name="T115" fmla="*/ 0 h 351"/>
                <a:gd name="T116" fmla="*/ 0 w 832"/>
                <a:gd name="T117" fmla="*/ 0 h 351"/>
                <a:gd name="T118" fmla="*/ 0 w 832"/>
                <a:gd name="T119" fmla="*/ 0 h 351"/>
                <a:gd name="T120" fmla="*/ 0 w 832"/>
                <a:gd name="T121" fmla="*/ 0 h 351"/>
                <a:gd name="T122" fmla="*/ 0 w 832"/>
                <a:gd name="T123" fmla="*/ 0 h 3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832"/>
                <a:gd name="T187" fmla="*/ 0 h 351"/>
                <a:gd name="T188" fmla="*/ 832 w 832"/>
                <a:gd name="T189" fmla="*/ 351 h 35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832" h="351">
                  <a:moveTo>
                    <a:pt x="230" y="119"/>
                  </a:moveTo>
                  <a:lnTo>
                    <a:pt x="247" y="117"/>
                  </a:lnTo>
                  <a:lnTo>
                    <a:pt x="266" y="117"/>
                  </a:lnTo>
                  <a:lnTo>
                    <a:pt x="284" y="118"/>
                  </a:lnTo>
                  <a:lnTo>
                    <a:pt x="302" y="119"/>
                  </a:lnTo>
                  <a:lnTo>
                    <a:pt x="321" y="123"/>
                  </a:lnTo>
                  <a:lnTo>
                    <a:pt x="338" y="126"/>
                  </a:lnTo>
                  <a:lnTo>
                    <a:pt x="356" y="131"/>
                  </a:lnTo>
                  <a:lnTo>
                    <a:pt x="373" y="137"/>
                  </a:lnTo>
                  <a:lnTo>
                    <a:pt x="403" y="147"/>
                  </a:lnTo>
                  <a:lnTo>
                    <a:pt x="430" y="158"/>
                  </a:lnTo>
                  <a:lnTo>
                    <a:pt x="456" y="170"/>
                  </a:lnTo>
                  <a:lnTo>
                    <a:pt x="478" y="181"/>
                  </a:lnTo>
                  <a:lnTo>
                    <a:pt x="496" y="192"/>
                  </a:lnTo>
                  <a:lnTo>
                    <a:pt x="510" y="200"/>
                  </a:lnTo>
                  <a:lnTo>
                    <a:pt x="518" y="204"/>
                  </a:lnTo>
                  <a:lnTo>
                    <a:pt x="521" y="207"/>
                  </a:lnTo>
                  <a:lnTo>
                    <a:pt x="526" y="215"/>
                  </a:lnTo>
                  <a:lnTo>
                    <a:pt x="531" y="222"/>
                  </a:lnTo>
                  <a:lnTo>
                    <a:pt x="536" y="229"/>
                  </a:lnTo>
                  <a:lnTo>
                    <a:pt x="543" y="233"/>
                  </a:lnTo>
                  <a:lnTo>
                    <a:pt x="549" y="236"/>
                  </a:lnTo>
                  <a:lnTo>
                    <a:pt x="558" y="234"/>
                  </a:lnTo>
                  <a:lnTo>
                    <a:pt x="567" y="231"/>
                  </a:lnTo>
                  <a:lnTo>
                    <a:pt x="577" y="223"/>
                  </a:lnTo>
                  <a:lnTo>
                    <a:pt x="586" y="224"/>
                  </a:lnTo>
                  <a:lnTo>
                    <a:pt x="596" y="224"/>
                  </a:lnTo>
                  <a:lnTo>
                    <a:pt x="605" y="224"/>
                  </a:lnTo>
                  <a:lnTo>
                    <a:pt x="616" y="223"/>
                  </a:lnTo>
                  <a:lnTo>
                    <a:pt x="624" y="219"/>
                  </a:lnTo>
                  <a:lnTo>
                    <a:pt x="633" y="215"/>
                  </a:lnTo>
                  <a:lnTo>
                    <a:pt x="640" y="208"/>
                  </a:lnTo>
                  <a:lnTo>
                    <a:pt x="647" y="198"/>
                  </a:lnTo>
                  <a:lnTo>
                    <a:pt x="664" y="194"/>
                  </a:lnTo>
                  <a:lnTo>
                    <a:pt x="680" y="185"/>
                  </a:lnTo>
                  <a:lnTo>
                    <a:pt x="693" y="172"/>
                  </a:lnTo>
                  <a:lnTo>
                    <a:pt x="703" y="156"/>
                  </a:lnTo>
                  <a:lnTo>
                    <a:pt x="711" y="138"/>
                  </a:lnTo>
                  <a:lnTo>
                    <a:pt x="716" y="117"/>
                  </a:lnTo>
                  <a:lnTo>
                    <a:pt x="719" y="94"/>
                  </a:lnTo>
                  <a:lnTo>
                    <a:pt x="720" y="72"/>
                  </a:lnTo>
                  <a:lnTo>
                    <a:pt x="726" y="72"/>
                  </a:lnTo>
                  <a:lnTo>
                    <a:pt x="732" y="72"/>
                  </a:lnTo>
                  <a:lnTo>
                    <a:pt x="738" y="71"/>
                  </a:lnTo>
                  <a:lnTo>
                    <a:pt x="743" y="70"/>
                  </a:lnTo>
                  <a:lnTo>
                    <a:pt x="749" y="67"/>
                  </a:lnTo>
                  <a:lnTo>
                    <a:pt x="754" y="65"/>
                  </a:lnTo>
                  <a:lnTo>
                    <a:pt x="759" y="62"/>
                  </a:lnTo>
                  <a:lnTo>
                    <a:pt x="763" y="58"/>
                  </a:lnTo>
                  <a:lnTo>
                    <a:pt x="765" y="64"/>
                  </a:lnTo>
                  <a:lnTo>
                    <a:pt x="769" y="69"/>
                  </a:lnTo>
                  <a:lnTo>
                    <a:pt x="772" y="72"/>
                  </a:lnTo>
                  <a:lnTo>
                    <a:pt x="777" y="76"/>
                  </a:lnTo>
                  <a:lnTo>
                    <a:pt x="781" y="77"/>
                  </a:lnTo>
                  <a:lnTo>
                    <a:pt x="787" y="78"/>
                  </a:lnTo>
                  <a:lnTo>
                    <a:pt x="792" y="78"/>
                  </a:lnTo>
                  <a:lnTo>
                    <a:pt x="796" y="77"/>
                  </a:lnTo>
                  <a:lnTo>
                    <a:pt x="796" y="87"/>
                  </a:lnTo>
                  <a:lnTo>
                    <a:pt x="797" y="97"/>
                  </a:lnTo>
                  <a:lnTo>
                    <a:pt x="801" y="107"/>
                  </a:lnTo>
                  <a:lnTo>
                    <a:pt x="805" y="116"/>
                  </a:lnTo>
                  <a:lnTo>
                    <a:pt x="811" y="123"/>
                  </a:lnTo>
                  <a:lnTo>
                    <a:pt x="818" y="129"/>
                  </a:lnTo>
                  <a:lnTo>
                    <a:pt x="825" y="133"/>
                  </a:lnTo>
                  <a:lnTo>
                    <a:pt x="832" y="135"/>
                  </a:lnTo>
                  <a:lnTo>
                    <a:pt x="823" y="141"/>
                  </a:lnTo>
                  <a:lnTo>
                    <a:pt x="816" y="146"/>
                  </a:lnTo>
                  <a:lnTo>
                    <a:pt x="811" y="152"/>
                  </a:lnTo>
                  <a:lnTo>
                    <a:pt x="807" y="157"/>
                  </a:lnTo>
                  <a:lnTo>
                    <a:pt x="804" y="162"/>
                  </a:lnTo>
                  <a:lnTo>
                    <a:pt x="802" y="168"/>
                  </a:lnTo>
                  <a:lnTo>
                    <a:pt x="802" y="173"/>
                  </a:lnTo>
                  <a:lnTo>
                    <a:pt x="802" y="179"/>
                  </a:lnTo>
                  <a:lnTo>
                    <a:pt x="795" y="179"/>
                  </a:lnTo>
                  <a:lnTo>
                    <a:pt x="789" y="179"/>
                  </a:lnTo>
                  <a:lnTo>
                    <a:pt x="783" y="180"/>
                  </a:lnTo>
                  <a:lnTo>
                    <a:pt x="778" y="184"/>
                  </a:lnTo>
                  <a:lnTo>
                    <a:pt x="774" y="191"/>
                  </a:lnTo>
                  <a:lnTo>
                    <a:pt x="771" y="202"/>
                  </a:lnTo>
                  <a:lnTo>
                    <a:pt x="768" y="218"/>
                  </a:lnTo>
                  <a:lnTo>
                    <a:pt x="765" y="240"/>
                  </a:lnTo>
                  <a:lnTo>
                    <a:pt x="758" y="238"/>
                  </a:lnTo>
                  <a:lnTo>
                    <a:pt x="752" y="240"/>
                  </a:lnTo>
                  <a:lnTo>
                    <a:pt x="746" y="252"/>
                  </a:lnTo>
                  <a:lnTo>
                    <a:pt x="738" y="276"/>
                  </a:lnTo>
                  <a:lnTo>
                    <a:pt x="725" y="267"/>
                  </a:lnTo>
                  <a:lnTo>
                    <a:pt x="711" y="262"/>
                  </a:lnTo>
                  <a:lnTo>
                    <a:pt x="698" y="263"/>
                  </a:lnTo>
                  <a:lnTo>
                    <a:pt x="685" y="268"/>
                  </a:lnTo>
                  <a:lnTo>
                    <a:pt x="673" y="276"/>
                  </a:lnTo>
                  <a:lnTo>
                    <a:pt x="661" y="286"/>
                  </a:lnTo>
                  <a:lnTo>
                    <a:pt x="654" y="298"/>
                  </a:lnTo>
                  <a:lnTo>
                    <a:pt x="649" y="309"/>
                  </a:lnTo>
                  <a:lnTo>
                    <a:pt x="640" y="306"/>
                  </a:lnTo>
                  <a:lnTo>
                    <a:pt x="636" y="305"/>
                  </a:lnTo>
                  <a:lnTo>
                    <a:pt x="633" y="304"/>
                  </a:lnTo>
                  <a:lnTo>
                    <a:pt x="630" y="302"/>
                  </a:lnTo>
                  <a:lnTo>
                    <a:pt x="627" y="302"/>
                  </a:lnTo>
                  <a:lnTo>
                    <a:pt x="623" y="302"/>
                  </a:lnTo>
                  <a:lnTo>
                    <a:pt x="619" y="304"/>
                  </a:lnTo>
                  <a:lnTo>
                    <a:pt x="614" y="305"/>
                  </a:lnTo>
                  <a:lnTo>
                    <a:pt x="607" y="306"/>
                  </a:lnTo>
                  <a:lnTo>
                    <a:pt x="611" y="307"/>
                  </a:lnTo>
                  <a:lnTo>
                    <a:pt x="617" y="312"/>
                  </a:lnTo>
                  <a:lnTo>
                    <a:pt x="626" y="317"/>
                  </a:lnTo>
                  <a:lnTo>
                    <a:pt x="635" y="325"/>
                  </a:lnTo>
                  <a:lnTo>
                    <a:pt x="621" y="322"/>
                  </a:lnTo>
                  <a:lnTo>
                    <a:pt x="610" y="320"/>
                  </a:lnTo>
                  <a:lnTo>
                    <a:pt x="599" y="320"/>
                  </a:lnTo>
                  <a:lnTo>
                    <a:pt x="590" y="322"/>
                  </a:lnTo>
                  <a:lnTo>
                    <a:pt x="582" y="327"/>
                  </a:lnTo>
                  <a:lnTo>
                    <a:pt x="575" y="333"/>
                  </a:lnTo>
                  <a:lnTo>
                    <a:pt x="568" y="341"/>
                  </a:lnTo>
                  <a:lnTo>
                    <a:pt x="561" y="351"/>
                  </a:lnTo>
                  <a:lnTo>
                    <a:pt x="559" y="337"/>
                  </a:lnTo>
                  <a:lnTo>
                    <a:pt x="556" y="325"/>
                  </a:lnTo>
                  <a:lnTo>
                    <a:pt x="549" y="313"/>
                  </a:lnTo>
                  <a:lnTo>
                    <a:pt x="541" y="300"/>
                  </a:lnTo>
                  <a:lnTo>
                    <a:pt x="529" y="315"/>
                  </a:lnTo>
                  <a:lnTo>
                    <a:pt x="524" y="309"/>
                  </a:lnTo>
                  <a:lnTo>
                    <a:pt x="518" y="304"/>
                  </a:lnTo>
                  <a:lnTo>
                    <a:pt x="510" y="298"/>
                  </a:lnTo>
                  <a:lnTo>
                    <a:pt x="502" y="292"/>
                  </a:lnTo>
                  <a:lnTo>
                    <a:pt x="492" y="287"/>
                  </a:lnTo>
                  <a:lnTo>
                    <a:pt x="484" y="283"/>
                  </a:lnTo>
                  <a:lnTo>
                    <a:pt x="475" y="279"/>
                  </a:lnTo>
                  <a:lnTo>
                    <a:pt x="468" y="276"/>
                  </a:lnTo>
                  <a:lnTo>
                    <a:pt x="372" y="318"/>
                  </a:lnTo>
                  <a:lnTo>
                    <a:pt x="370" y="320"/>
                  </a:lnTo>
                  <a:lnTo>
                    <a:pt x="365" y="323"/>
                  </a:lnTo>
                  <a:lnTo>
                    <a:pt x="358" y="329"/>
                  </a:lnTo>
                  <a:lnTo>
                    <a:pt x="352" y="336"/>
                  </a:lnTo>
                  <a:lnTo>
                    <a:pt x="347" y="331"/>
                  </a:lnTo>
                  <a:lnTo>
                    <a:pt x="342" y="328"/>
                  </a:lnTo>
                  <a:lnTo>
                    <a:pt x="336" y="327"/>
                  </a:lnTo>
                  <a:lnTo>
                    <a:pt x="330" y="325"/>
                  </a:lnTo>
                  <a:lnTo>
                    <a:pt x="323" y="327"/>
                  </a:lnTo>
                  <a:lnTo>
                    <a:pt x="314" y="330"/>
                  </a:lnTo>
                  <a:lnTo>
                    <a:pt x="307" y="333"/>
                  </a:lnTo>
                  <a:lnTo>
                    <a:pt x="300" y="339"/>
                  </a:lnTo>
                  <a:lnTo>
                    <a:pt x="296" y="328"/>
                  </a:lnTo>
                  <a:lnTo>
                    <a:pt x="290" y="320"/>
                  </a:lnTo>
                  <a:lnTo>
                    <a:pt x="283" y="314"/>
                  </a:lnTo>
                  <a:lnTo>
                    <a:pt x="274" y="310"/>
                  </a:lnTo>
                  <a:lnTo>
                    <a:pt x="265" y="309"/>
                  </a:lnTo>
                  <a:lnTo>
                    <a:pt x="254" y="309"/>
                  </a:lnTo>
                  <a:lnTo>
                    <a:pt x="244" y="310"/>
                  </a:lnTo>
                  <a:lnTo>
                    <a:pt x="233" y="313"/>
                  </a:lnTo>
                  <a:lnTo>
                    <a:pt x="227" y="297"/>
                  </a:lnTo>
                  <a:lnTo>
                    <a:pt x="219" y="285"/>
                  </a:lnTo>
                  <a:lnTo>
                    <a:pt x="209" y="277"/>
                  </a:lnTo>
                  <a:lnTo>
                    <a:pt x="199" y="274"/>
                  </a:lnTo>
                  <a:lnTo>
                    <a:pt x="188" y="272"/>
                  </a:lnTo>
                  <a:lnTo>
                    <a:pt x="179" y="272"/>
                  </a:lnTo>
                  <a:lnTo>
                    <a:pt x="170" y="275"/>
                  </a:lnTo>
                  <a:lnTo>
                    <a:pt x="162" y="277"/>
                  </a:lnTo>
                  <a:lnTo>
                    <a:pt x="156" y="278"/>
                  </a:lnTo>
                  <a:lnTo>
                    <a:pt x="150" y="279"/>
                  </a:lnTo>
                  <a:lnTo>
                    <a:pt x="142" y="280"/>
                  </a:lnTo>
                  <a:lnTo>
                    <a:pt x="136" y="280"/>
                  </a:lnTo>
                  <a:lnTo>
                    <a:pt x="130" y="279"/>
                  </a:lnTo>
                  <a:lnTo>
                    <a:pt x="124" y="278"/>
                  </a:lnTo>
                  <a:lnTo>
                    <a:pt x="120" y="276"/>
                  </a:lnTo>
                  <a:lnTo>
                    <a:pt x="116" y="272"/>
                  </a:lnTo>
                  <a:lnTo>
                    <a:pt x="117" y="280"/>
                  </a:lnTo>
                  <a:lnTo>
                    <a:pt x="111" y="280"/>
                  </a:lnTo>
                  <a:lnTo>
                    <a:pt x="105" y="280"/>
                  </a:lnTo>
                  <a:lnTo>
                    <a:pt x="99" y="280"/>
                  </a:lnTo>
                  <a:lnTo>
                    <a:pt x="94" y="278"/>
                  </a:lnTo>
                  <a:lnTo>
                    <a:pt x="90" y="276"/>
                  </a:lnTo>
                  <a:lnTo>
                    <a:pt x="85" y="274"/>
                  </a:lnTo>
                  <a:lnTo>
                    <a:pt x="82" y="269"/>
                  </a:lnTo>
                  <a:lnTo>
                    <a:pt x="79" y="264"/>
                  </a:lnTo>
                  <a:lnTo>
                    <a:pt x="68" y="271"/>
                  </a:lnTo>
                  <a:lnTo>
                    <a:pt x="63" y="278"/>
                  </a:lnTo>
                  <a:lnTo>
                    <a:pt x="62" y="286"/>
                  </a:lnTo>
                  <a:lnTo>
                    <a:pt x="64" y="294"/>
                  </a:lnTo>
                  <a:lnTo>
                    <a:pt x="48" y="290"/>
                  </a:lnTo>
                  <a:lnTo>
                    <a:pt x="36" y="279"/>
                  </a:lnTo>
                  <a:lnTo>
                    <a:pt x="26" y="264"/>
                  </a:lnTo>
                  <a:lnTo>
                    <a:pt x="21" y="245"/>
                  </a:lnTo>
                  <a:lnTo>
                    <a:pt x="20" y="225"/>
                  </a:lnTo>
                  <a:lnTo>
                    <a:pt x="21" y="204"/>
                  </a:lnTo>
                  <a:lnTo>
                    <a:pt x="26" y="185"/>
                  </a:lnTo>
                  <a:lnTo>
                    <a:pt x="34" y="169"/>
                  </a:lnTo>
                  <a:lnTo>
                    <a:pt x="28" y="170"/>
                  </a:lnTo>
                  <a:lnTo>
                    <a:pt x="24" y="171"/>
                  </a:lnTo>
                  <a:lnTo>
                    <a:pt x="19" y="172"/>
                  </a:lnTo>
                  <a:lnTo>
                    <a:pt x="15" y="175"/>
                  </a:lnTo>
                  <a:lnTo>
                    <a:pt x="10" y="177"/>
                  </a:lnTo>
                  <a:lnTo>
                    <a:pt x="6" y="180"/>
                  </a:lnTo>
                  <a:lnTo>
                    <a:pt x="3" y="185"/>
                  </a:lnTo>
                  <a:lnTo>
                    <a:pt x="0" y="190"/>
                  </a:lnTo>
                  <a:lnTo>
                    <a:pt x="0" y="169"/>
                  </a:lnTo>
                  <a:lnTo>
                    <a:pt x="2" y="148"/>
                  </a:lnTo>
                  <a:lnTo>
                    <a:pt x="6" y="129"/>
                  </a:lnTo>
                  <a:lnTo>
                    <a:pt x="12" y="109"/>
                  </a:lnTo>
                  <a:lnTo>
                    <a:pt x="21" y="93"/>
                  </a:lnTo>
                  <a:lnTo>
                    <a:pt x="33" y="78"/>
                  </a:lnTo>
                  <a:lnTo>
                    <a:pt x="48" y="65"/>
                  </a:lnTo>
                  <a:lnTo>
                    <a:pt x="66" y="56"/>
                  </a:lnTo>
                  <a:lnTo>
                    <a:pt x="64" y="51"/>
                  </a:lnTo>
                  <a:lnTo>
                    <a:pt x="59" y="47"/>
                  </a:lnTo>
                  <a:lnTo>
                    <a:pt x="52" y="42"/>
                  </a:lnTo>
                  <a:lnTo>
                    <a:pt x="44" y="38"/>
                  </a:lnTo>
                  <a:lnTo>
                    <a:pt x="52" y="36"/>
                  </a:lnTo>
                  <a:lnTo>
                    <a:pt x="60" y="33"/>
                  </a:lnTo>
                  <a:lnTo>
                    <a:pt x="68" y="28"/>
                  </a:lnTo>
                  <a:lnTo>
                    <a:pt x="74" y="24"/>
                  </a:lnTo>
                  <a:lnTo>
                    <a:pt x="80" y="18"/>
                  </a:lnTo>
                  <a:lnTo>
                    <a:pt x="85" y="12"/>
                  </a:lnTo>
                  <a:lnTo>
                    <a:pt x="90" y="5"/>
                  </a:lnTo>
                  <a:lnTo>
                    <a:pt x="93" y="0"/>
                  </a:lnTo>
                  <a:lnTo>
                    <a:pt x="99" y="5"/>
                  </a:lnTo>
                  <a:lnTo>
                    <a:pt x="105" y="9"/>
                  </a:lnTo>
                  <a:lnTo>
                    <a:pt x="111" y="12"/>
                  </a:lnTo>
                  <a:lnTo>
                    <a:pt x="118" y="16"/>
                  </a:lnTo>
                  <a:lnTo>
                    <a:pt x="124" y="17"/>
                  </a:lnTo>
                  <a:lnTo>
                    <a:pt x="130" y="18"/>
                  </a:lnTo>
                  <a:lnTo>
                    <a:pt x="136" y="17"/>
                  </a:lnTo>
                  <a:lnTo>
                    <a:pt x="142" y="16"/>
                  </a:lnTo>
                  <a:lnTo>
                    <a:pt x="141" y="19"/>
                  </a:lnTo>
                  <a:lnTo>
                    <a:pt x="141" y="21"/>
                  </a:lnTo>
                  <a:lnTo>
                    <a:pt x="140" y="25"/>
                  </a:lnTo>
                  <a:lnTo>
                    <a:pt x="140" y="28"/>
                  </a:lnTo>
                  <a:lnTo>
                    <a:pt x="140" y="40"/>
                  </a:lnTo>
                  <a:lnTo>
                    <a:pt x="141" y="50"/>
                  </a:lnTo>
                  <a:lnTo>
                    <a:pt x="143" y="58"/>
                  </a:lnTo>
                  <a:lnTo>
                    <a:pt x="147" y="64"/>
                  </a:lnTo>
                  <a:lnTo>
                    <a:pt x="151" y="67"/>
                  </a:lnTo>
                  <a:lnTo>
                    <a:pt x="157" y="67"/>
                  </a:lnTo>
                  <a:lnTo>
                    <a:pt x="163" y="66"/>
                  </a:lnTo>
                  <a:lnTo>
                    <a:pt x="169" y="61"/>
                  </a:lnTo>
                  <a:lnTo>
                    <a:pt x="169" y="71"/>
                  </a:lnTo>
                  <a:lnTo>
                    <a:pt x="168" y="81"/>
                  </a:lnTo>
                  <a:lnTo>
                    <a:pt x="167" y="92"/>
                  </a:lnTo>
                  <a:lnTo>
                    <a:pt x="168" y="100"/>
                  </a:lnTo>
                  <a:lnTo>
                    <a:pt x="172" y="105"/>
                  </a:lnTo>
                  <a:lnTo>
                    <a:pt x="178" y="108"/>
                  </a:lnTo>
                  <a:lnTo>
                    <a:pt x="188" y="104"/>
                  </a:lnTo>
                  <a:lnTo>
                    <a:pt x="204" y="94"/>
                  </a:lnTo>
                  <a:lnTo>
                    <a:pt x="208" y="99"/>
                  </a:lnTo>
                  <a:lnTo>
                    <a:pt x="211" y="104"/>
                  </a:lnTo>
                  <a:lnTo>
                    <a:pt x="214" y="109"/>
                  </a:lnTo>
                  <a:lnTo>
                    <a:pt x="218" y="112"/>
                  </a:lnTo>
                  <a:lnTo>
                    <a:pt x="220" y="115"/>
                  </a:lnTo>
                  <a:lnTo>
                    <a:pt x="223" y="117"/>
                  </a:lnTo>
                  <a:lnTo>
                    <a:pt x="226" y="118"/>
                  </a:lnTo>
                  <a:lnTo>
                    <a:pt x="230" y="119"/>
                  </a:lnTo>
                  <a:close/>
                </a:path>
              </a:pathLst>
            </a:custGeom>
            <a:solidFill>
              <a:srgbClr val="FFD88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3" name="Freeform 1778"/>
            <p:cNvSpPr>
              <a:spLocks/>
            </p:cNvSpPr>
            <p:nvPr/>
          </p:nvSpPr>
          <p:spPr bwMode="auto">
            <a:xfrm>
              <a:off x="5022" y="1014"/>
              <a:ext cx="27" cy="42"/>
            </a:xfrm>
            <a:custGeom>
              <a:avLst/>
              <a:gdLst>
                <a:gd name="T0" fmla="*/ 0 w 109"/>
                <a:gd name="T1" fmla="*/ 0 h 171"/>
                <a:gd name="T2" fmla="*/ 0 w 109"/>
                <a:gd name="T3" fmla="*/ 0 h 171"/>
                <a:gd name="T4" fmla="*/ 0 w 109"/>
                <a:gd name="T5" fmla="*/ 0 h 171"/>
                <a:gd name="T6" fmla="*/ 0 w 109"/>
                <a:gd name="T7" fmla="*/ 0 h 171"/>
                <a:gd name="T8" fmla="*/ 0 w 109"/>
                <a:gd name="T9" fmla="*/ 0 h 171"/>
                <a:gd name="T10" fmla="*/ 0 w 109"/>
                <a:gd name="T11" fmla="*/ 0 h 171"/>
                <a:gd name="T12" fmla="*/ 0 w 109"/>
                <a:gd name="T13" fmla="*/ 0 h 171"/>
                <a:gd name="T14" fmla="*/ 0 w 109"/>
                <a:gd name="T15" fmla="*/ 0 h 171"/>
                <a:gd name="T16" fmla="*/ 0 w 109"/>
                <a:gd name="T17" fmla="*/ 0 h 171"/>
                <a:gd name="T18" fmla="*/ 0 w 109"/>
                <a:gd name="T19" fmla="*/ 0 h 171"/>
                <a:gd name="T20" fmla="*/ 0 w 109"/>
                <a:gd name="T21" fmla="*/ 0 h 171"/>
                <a:gd name="T22" fmla="*/ 0 w 109"/>
                <a:gd name="T23" fmla="*/ 0 h 171"/>
                <a:gd name="T24" fmla="*/ 0 w 109"/>
                <a:gd name="T25" fmla="*/ 0 h 171"/>
                <a:gd name="T26" fmla="*/ 0 w 109"/>
                <a:gd name="T27" fmla="*/ 0 h 171"/>
                <a:gd name="T28" fmla="*/ 0 w 109"/>
                <a:gd name="T29" fmla="*/ 0 h 171"/>
                <a:gd name="T30" fmla="*/ 0 w 109"/>
                <a:gd name="T31" fmla="*/ 0 h 171"/>
                <a:gd name="T32" fmla="*/ 0 w 109"/>
                <a:gd name="T33" fmla="*/ 0 h 171"/>
                <a:gd name="T34" fmla="*/ 0 w 109"/>
                <a:gd name="T35" fmla="*/ 0 h 171"/>
                <a:gd name="T36" fmla="*/ 0 w 109"/>
                <a:gd name="T37" fmla="*/ 0 h 171"/>
                <a:gd name="T38" fmla="*/ 0 w 109"/>
                <a:gd name="T39" fmla="*/ 0 h 171"/>
                <a:gd name="T40" fmla="*/ 0 w 109"/>
                <a:gd name="T41" fmla="*/ 0 h 171"/>
                <a:gd name="T42" fmla="*/ 0 w 109"/>
                <a:gd name="T43" fmla="*/ 0 h 171"/>
                <a:gd name="T44" fmla="*/ 0 w 109"/>
                <a:gd name="T45" fmla="*/ 0 h 171"/>
                <a:gd name="T46" fmla="*/ 0 w 109"/>
                <a:gd name="T47" fmla="*/ 0 h 171"/>
                <a:gd name="T48" fmla="*/ 0 w 109"/>
                <a:gd name="T49" fmla="*/ 0 h 171"/>
                <a:gd name="T50" fmla="*/ 0 w 109"/>
                <a:gd name="T51" fmla="*/ 0 h 171"/>
                <a:gd name="T52" fmla="*/ 0 w 109"/>
                <a:gd name="T53" fmla="*/ 0 h 171"/>
                <a:gd name="T54" fmla="*/ 0 w 109"/>
                <a:gd name="T55" fmla="*/ 0 h 171"/>
                <a:gd name="T56" fmla="*/ 0 w 109"/>
                <a:gd name="T57" fmla="*/ 0 h 171"/>
                <a:gd name="T58" fmla="*/ 0 w 109"/>
                <a:gd name="T59" fmla="*/ 0 h 171"/>
                <a:gd name="T60" fmla="*/ 0 w 109"/>
                <a:gd name="T61" fmla="*/ 0 h 171"/>
                <a:gd name="T62" fmla="*/ 0 w 109"/>
                <a:gd name="T63" fmla="*/ 0 h 171"/>
                <a:gd name="T64" fmla="*/ 0 w 109"/>
                <a:gd name="T65" fmla="*/ 0 h 171"/>
                <a:gd name="T66" fmla="*/ 0 w 109"/>
                <a:gd name="T67" fmla="*/ 0 h 171"/>
                <a:gd name="T68" fmla="*/ 0 w 109"/>
                <a:gd name="T69" fmla="*/ 0 h 171"/>
                <a:gd name="T70" fmla="*/ 0 w 109"/>
                <a:gd name="T71" fmla="*/ 0 h 171"/>
                <a:gd name="T72" fmla="*/ 0 w 109"/>
                <a:gd name="T73" fmla="*/ 0 h 171"/>
                <a:gd name="T74" fmla="*/ 0 w 109"/>
                <a:gd name="T75" fmla="*/ 0 h 171"/>
                <a:gd name="T76" fmla="*/ 0 w 109"/>
                <a:gd name="T77" fmla="*/ 0 h 171"/>
                <a:gd name="T78" fmla="*/ 0 w 109"/>
                <a:gd name="T79" fmla="*/ 0 h 171"/>
                <a:gd name="T80" fmla="*/ 0 w 109"/>
                <a:gd name="T81" fmla="*/ 0 h 171"/>
                <a:gd name="T82" fmla="*/ 0 w 109"/>
                <a:gd name="T83" fmla="*/ 0 h 171"/>
                <a:gd name="T84" fmla="*/ 0 w 109"/>
                <a:gd name="T85" fmla="*/ 0 h 171"/>
                <a:gd name="T86" fmla="*/ 0 w 109"/>
                <a:gd name="T87" fmla="*/ 0 h 171"/>
                <a:gd name="T88" fmla="*/ 0 w 109"/>
                <a:gd name="T89" fmla="*/ 0 h 171"/>
                <a:gd name="T90" fmla="*/ 0 w 109"/>
                <a:gd name="T91" fmla="*/ 0 h 171"/>
                <a:gd name="T92" fmla="*/ 0 w 109"/>
                <a:gd name="T93" fmla="*/ 0 h 17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9"/>
                <a:gd name="T142" fmla="*/ 0 h 171"/>
                <a:gd name="T143" fmla="*/ 109 w 109"/>
                <a:gd name="T144" fmla="*/ 171 h 17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9" h="171">
                  <a:moveTo>
                    <a:pt x="106" y="143"/>
                  </a:moveTo>
                  <a:lnTo>
                    <a:pt x="109" y="148"/>
                  </a:lnTo>
                  <a:lnTo>
                    <a:pt x="103" y="154"/>
                  </a:lnTo>
                  <a:lnTo>
                    <a:pt x="98" y="159"/>
                  </a:lnTo>
                  <a:lnTo>
                    <a:pt x="94" y="165"/>
                  </a:lnTo>
                  <a:lnTo>
                    <a:pt x="91" y="171"/>
                  </a:lnTo>
                  <a:lnTo>
                    <a:pt x="84" y="166"/>
                  </a:lnTo>
                  <a:lnTo>
                    <a:pt x="78" y="163"/>
                  </a:lnTo>
                  <a:lnTo>
                    <a:pt x="72" y="158"/>
                  </a:lnTo>
                  <a:lnTo>
                    <a:pt x="70" y="152"/>
                  </a:lnTo>
                  <a:lnTo>
                    <a:pt x="67" y="158"/>
                  </a:lnTo>
                  <a:lnTo>
                    <a:pt x="63" y="163"/>
                  </a:lnTo>
                  <a:lnTo>
                    <a:pt x="60" y="166"/>
                  </a:lnTo>
                  <a:lnTo>
                    <a:pt x="59" y="167"/>
                  </a:lnTo>
                  <a:lnTo>
                    <a:pt x="56" y="158"/>
                  </a:lnTo>
                  <a:lnTo>
                    <a:pt x="52" y="148"/>
                  </a:lnTo>
                  <a:lnTo>
                    <a:pt x="48" y="139"/>
                  </a:lnTo>
                  <a:lnTo>
                    <a:pt x="44" y="129"/>
                  </a:lnTo>
                  <a:lnTo>
                    <a:pt x="40" y="121"/>
                  </a:lnTo>
                  <a:lnTo>
                    <a:pt x="35" y="116"/>
                  </a:lnTo>
                  <a:lnTo>
                    <a:pt x="29" y="113"/>
                  </a:lnTo>
                  <a:lnTo>
                    <a:pt x="23" y="113"/>
                  </a:lnTo>
                  <a:lnTo>
                    <a:pt x="8" y="117"/>
                  </a:lnTo>
                  <a:lnTo>
                    <a:pt x="11" y="110"/>
                  </a:lnTo>
                  <a:lnTo>
                    <a:pt x="15" y="104"/>
                  </a:lnTo>
                  <a:lnTo>
                    <a:pt x="19" y="99"/>
                  </a:lnTo>
                  <a:lnTo>
                    <a:pt x="20" y="98"/>
                  </a:lnTo>
                  <a:lnTo>
                    <a:pt x="14" y="98"/>
                  </a:lnTo>
                  <a:lnTo>
                    <a:pt x="10" y="98"/>
                  </a:lnTo>
                  <a:lnTo>
                    <a:pt x="5" y="98"/>
                  </a:lnTo>
                  <a:lnTo>
                    <a:pt x="1" y="98"/>
                  </a:lnTo>
                  <a:lnTo>
                    <a:pt x="14" y="91"/>
                  </a:lnTo>
                  <a:lnTo>
                    <a:pt x="16" y="83"/>
                  </a:lnTo>
                  <a:lnTo>
                    <a:pt x="19" y="75"/>
                  </a:lnTo>
                  <a:lnTo>
                    <a:pt x="21" y="69"/>
                  </a:lnTo>
                  <a:lnTo>
                    <a:pt x="21" y="64"/>
                  </a:lnTo>
                  <a:lnTo>
                    <a:pt x="19" y="58"/>
                  </a:lnTo>
                  <a:lnTo>
                    <a:pt x="13" y="52"/>
                  </a:lnTo>
                  <a:lnTo>
                    <a:pt x="6" y="49"/>
                  </a:lnTo>
                  <a:lnTo>
                    <a:pt x="0" y="49"/>
                  </a:lnTo>
                  <a:lnTo>
                    <a:pt x="6" y="41"/>
                  </a:lnTo>
                  <a:lnTo>
                    <a:pt x="12" y="35"/>
                  </a:lnTo>
                  <a:lnTo>
                    <a:pt x="19" y="30"/>
                  </a:lnTo>
                  <a:lnTo>
                    <a:pt x="26" y="28"/>
                  </a:lnTo>
                  <a:lnTo>
                    <a:pt x="32" y="26"/>
                  </a:lnTo>
                  <a:lnTo>
                    <a:pt x="38" y="25"/>
                  </a:lnTo>
                  <a:lnTo>
                    <a:pt x="43" y="22"/>
                  </a:lnTo>
                  <a:lnTo>
                    <a:pt x="47" y="19"/>
                  </a:lnTo>
                  <a:lnTo>
                    <a:pt x="45" y="14"/>
                  </a:lnTo>
                  <a:lnTo>
                    <a:pt x="44" y="12"/>
                  </a:lnTo>
                  <a:lnTo>
                    <a:pt x="43" y="10"/>
                  </a:lnTo>
                  <a:lnTo>
                    <a:pt x="42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5" y="8"/>
                  </a:lnTo>
                  <a:lnTo>
                    <a:pt x="59" y="10"/>
                  </a:lnTo>
                  <a:lnTo>
                    <a:pt x="63" y="10"/>
                  </a:lnTo>
                  <a:lnTo>
                    <a:pt x="68" y="10"/>
                  </a:lnTo>
                  <a:lnTo>
                    <a:pt x="72" y="11"/>
                  </a:lnTo>
                  <a:lnTo>
                    <a:pt x="77" y="11"/>
                  </a:lnTo>
                  <a:lnTo>
                    <a:pt x="79" y="6"/>
                  </a:lnTo>
                  <a:lnTo>
                    <a:pt x="82" y="4"/>
                  </a:lnTo>
                  <a:lnTo>
                    <a:pt x="83" y="2"/>
                  </a:lnTo>
                  <a:lnTo>
                    <a:pt x="84" y="0"/>
                  </a:lnTo>
                  <a:lnTo>
                    <a:pt x="89" y="4"/>
                  </a:lnTo>
                  <a:lnTo>
                    <a:pt x="93" y="6"/>
                  </a:lnTo>
                  <a:lnTo>
                    <a:pt x="97" y="7"/>
                  </a:lnTo>
                  <a:lnTo>
                    <a:pt x="98" y="8"/>
                  </a:lnTo>
                  <a:lnTo>
                    <a:pt x="101" y="19"/>
                  </a:lnTo>
                  <a:lnTo>
                    <a:pt x="101" y="20"/>
                  </a:lnTo>
                  <a:lnTo>
                    <a:pt x="103" y="23"/>
                  </a:lnTo>
                  <a:lnTo>
                    <a:pt x="104" y="28"/>
                  </a:lnTo>
                  <a:lnTo>
                    <a:pt x="107" y="31"/>
                  </a:lnTo>
                  <a:lnTo>
                    <a:pt x="103" y="31"/>
                  </a:lnTo>
                  <a:lnTo>
                    <a:pt x="99" y="31"/>
                  </a:lnTo>
                  <a:lnTo>
                    <a:pt x="96" y="30"/>
                  </a:lnTo>
                  <a:lnTo>
                    <a:pt x="95" y="30"/>
                  </a:lnTo>
                  <a:lnTo>
                    <a:pt x="90" y="48"/>
                  </a:lnTo>
                  <a:lnTo>
                    <a:pt x="86" y="65"/>
                  </a:lnTo>
                  <a:lnTo>
                    <a:pt x="82" y="79"/>
                  </a:lnTo>
                  <a:lnTo>
                    <a:pt x="82" y="88"/>
                  </a:lnTo>
                  <a:lnTo>
                    <a:pt x="84" y="93"/>
                  </a:lnTo>
                  <a:lnTo>
                    <a:pt x="88" y="97"/>
                  </a:lnTo>
                  <a:lnTo>
                    <a:pt x="92" y="102"/>
                  </a:lnTo>
                  <a:lnTo>
                    <a:pt x="96" y="104"/>
                  </a:lnTo>
                  <a:lnTo>
                    <a:pt x="100" y="102"/>
                  </a:lnTo>
                  <a:lnTo>
                    <a:pt x="101" y="103"/>
                  </a:lnTo>
                  <a:lnTo>
                    <a:pt x="104" y="104"/>
                  </a:lnTo>
                  <a:lnTo>
                    <a:pt x="97" y="109"/>
                  </a:lnTo>
                  <a:lnTo>
                    <a:pt x="95" y="112"/>
                  </a:lnTo>
                  <a:lnTo>
                    <a:pt x="97" y="113"/>
                  </a:lnTo>
                  <a:lnTo>
                    <a:pt x="98" y="114"/>
                  </a:lnTo>
                  <a:lnTo>
                    <a:pt x="106" y="143"/>
                  </a:lnTo>
                  <a:close/>
                </a:path>
              </a:pathLst>
            </a:custGeom>
            <a:solidFill>
              <a:srgbClr val="FFD88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4" name="Freeform 1779"/>
            <p:cNvSpPr>
              <a:spLocks/>
            </p:cNvSpPr>
            <p:nvPr/>
          </p:nvSpPr>
          <p:spPr bwMode="auto">
            <a:xfrm>
              <a:off x="5085" y="1007"/>
              <a:ext cx="46" cy="41"/>
            </a:xfrm>
            <a:custGeom>
              <a:avLst/>
              <a:gdLst>
                <a:gd name="T0" fmla="*/ 0 w 183"/>
                <a:gd name="T1" fmla="*/ 0 h 165"/>
                <a:gd name="T2" fmla="*/ 0 w 183"/>
                <a:gd name="T3" fmla="*/ 0 h 165"/>
                <a:gd name="T4" fmla="*/ 0 w 183"/>
                <a:gd name="T5" fmla="*/ 0 h 165"/>
                <a:gd name="T6" fmla="*/ 0 w 183"/>
                <a:gd name="T7" fmla="*/ 0 h 165"/>
                <a:gd name="T8" fmla="*/ 0 w 183"/>
                <a:gd name="T9" fmla="*/ 0 h 165"/>
                <a:gd name="T10" fmla="*/ 0 w 183"/>
                <a:gd name="T11" fmla="*/ 0 h 165"/>
                <a:gd name="T12" fmla="*/ 0 w 183"/>
                <a:gd name="T13" fmla="*/ 0 h 165"/>
                <a:gd name="T14" fmla="*/ 0 w 183"/>
                <a:gd name="T15" fmla="*/ 0 h 165"/>
                <a:gd name="T16" fmla="*/ 0 w 183"/>
                <a:gd name="T17" fmla="*/ 0 h 165"/>
                <a:gd name="T18" fmla="*/ 0 w 183"/>
                <a:gd name="T19" fmla="*/ 0 h 165"/>
                <a:gd name="T20" fmla="*/ 0 w 183"/>
                <a:gd name="T21" fmla="*/ 0 h 165"/>
                <a:gd name="T22" fmla="*/ 0 w 183"/>
                <a:gd name="T23" fmla="*/ 0 h 165"/>
                <a:gd name="T24" fmla="*/ 0 w 183"/>
                <a:gd name="T25" fmla="*/ 0 h 165"/>
                <a:gd name="T26" fmla="*/ 0 w 183"/>
                <a:gd name="T27" fmla="*/ 0 h 165"/>
                <a:gd name="T28" fmla="*/ 0 w 183"/>
                <a:gd name="T29" fmla="*/ 0 h 165"/>
                <a:gd name="T30" fmla="*/ 0 w 183"/>
                <a:gd name="T31" fmla="*/ 0 h 165"/>
                <a:gd name="T32" fmla="*/ 0 w 183"/>
                <a:gd name="T33" fmla="*/ 0 h 165"/>
                <a:gd name="T34" fmla="*/ 0 w 183"/>
                <a:gd name="T35" fmla="*/ 0 h 165"/>
                <a:gd name="T36" fmla="*/ 0 w 183"/>
                <a:gd name="T37" fmla="*/ 0 h 165"/>
                <a:gd name="T38" fmla="*/ 0 w 183"/>
                <a:gd name="T39" fmla="*/ 0 h 165"/>
                <a:gd name="T40" fmla="*/ 0 w 183"/>
                <a:gd name="T41" fmla="*/ 0 h 165"/>
                <a:gd name="T42" fmla="*/ 0 w 183"/>
                <a:gd name="T43" fmla="*/ 0 h 165"/>
                <a:gd name="T44" fmla="*/ 0 w 183"/>
                <a:gd name="T45" fmla="*/ 0 h 165"/>
                <a:gd name="T46" fmla="*/ 0 w 183"/>
                <a:gd name="T47" fmla="*/ 0 h 165"/>
                <a:gd name="T48" fmla="*/ 0 w 183"/>
                <a:gd name="T49" fmla="*/ 0 h 165"/>
                <a:gd name="T50" fmla="*/ 0 w 183"/>
                <a:gd name="T51" fmla="*/ 0 h 165"/>
                <a:gd name="T52" fmla="*/ 0 w 183"/>
                <a:gd name="T53" fmla="*/ 0 h 165"/>
                <a:gd name="T54" fmla="*/ 0 w 183"/>
                <a:gd name="T55" fmla="*/ 0 h 165"/>
                <a:gd name="T56" fmla="*/ 0 w 183"/>
                <a:gd name="T57" fmla="*/ 0 h 165"/>
                <a:gd name="T58" fmla="*/ 0 w 183"/>
                <a:gd name="T59" fmla="*/ 0 h 165"/>
                <a:gd name="T60" fmla="*/ 0 w 183"/>
                <a:gd name="T61" fmla="*/ 0 h 165"/>
                <a:gd name="T62" fmla="*/ 0 w 183"/>
                <a:gd name="T63" fmla="*/ 0 h 165"/>
                <a:gd name="T64" fmla="*/ 0 w 183"/>
                <a:gd name="T65" fmla="*/ 0 h 165"/>
                <a:gd name="T66" fmla="*/ 0 w 183"/>
                <a:gd name="T67" fmla="*/ 0 h 165"/>
                <a:gd name="T68" fmla="*/ 0 w 183"/>
                <a:gd name="T69" fmla="*/ 0 h 165"/>
                <a:gd name="T70" fmla="*/ 0 w 183"/>
                <a:gd name="T71" fmla="*/ 0 h 165"/>
                <a:gd name="T72" fmla="*/ 0 w 183"/>
                <a:gd name="T73" fmla="*/ 0 h 165"/>
                <a:gd name="T74" fmla="*/ 0 w 183"/>
                <a:gd name="T75" fmla="*/ 0 h 165"/>
                <a:gd name="T76" fmla="*/ 0 w 183"/>
                <a:gd name="T77" fmla="*/ 0 h 165"/>
                <a:gd name="T78" fmla="*/ 0 w 183"/>
                <a:gd name="T79" fmla="*/ 0 h 165"/>
                <a:gd name="T80" fmla="*/ 0 w 183"/>
                <a:gd name="T81" fmla="*/ 0 h 165"/>
                <a:gd name="T82" fmla="*/ 0 w 183"/>
                <a:gd name="T83" fmla="*/ 0 h 165"/>
                <a:gd name="T84" fmla="*/ 0 w 183"/>
                <a:gd name="T85" fmla="*/ 0 h 165"/>
                <a:gd name="T86" fmla="*/ 0 w 183"/>
                <a:gd name="T87" fmla="*/ 0 h 165"/>
                <a:gd name="T88" fmla="*/ 0 w 183"/>
                <a:gd name="T89" fmla="*/ 0 h 165"/>
                <a:gd name="T90" fmla="*/ 0 w 183"/>
                <a:gd name="T91" fmla="*/ 0 h 165"/>
                <a:gd name="T92" fmla="*/ 0 w 183"/>
                <a:gd name="T93" fmla="*/ 0 h 165"/>
                <a:gd name="T94" fmla="*/ 0 w 183"/>
                <a:gd name="T95" fmla="*/ 0 h 165"/>
                <a:gd name="T96" fmla="*/ 0 w 183"/>
                <a:gd name="T97" fmla="*/ 0 h 165"/>
                <a:gd name="T98" fmla="*/ 0 w 183"/>
                <a:gd name="T99" fmla="*/ 0 h 165"/>
                <a:gd name="T100" fmla="*/ 0 w 183"/>
                <a:gd name="T101" fmla="*/ 0 h 165"/>
                <a:gd name="T102" fmla="*/ 0 w 183"/>
                <a:gd name="T103" fmla="*/ 0 h 165"/>
                <a:gd name="T104" fmla="*/ 0 w 183"/>
                <a:gd name="T105" fmla="*/ 0 h 165"/>
                <a:gd name="T106" fmla="*/ 0 w 183"/>
                <a:gd name="T107" fmla="*/ 0 h 165"/>
                <a:gd name="T108" fmla="*/ 0 w 183"/>
                <a:gd name="T109" fmla="*/ 0 h 165"/>
                <a:gd name="T110" fmla="*/ 0 w 183"/>
                <a:gd name="T111" fmla="*/ 0 h 165"/>
                <a:gd name="T112" fmla="*/ 0 w 183"/>
                <a:gd name="T113" fmla="*/ 0 h 1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83"/>
                <a:gd name="T172" fmla="*/ 0 h 165"/>
                <a:gd name="T173" fmla="*/ 183 w 183"/>
                <a:gd name="T174" fmla="*/ 165 h 16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83" h="165">
                  <a:moveTo>
                    <a:pt x="37" y="132"/>
                  </a:moveTo>
                  <a:lnTo>
                    <a:pt x="37" y="130"/>
                  </a:lnTo>
                  <a:lnTo>
                    <a:pt x="37" y="127"/>
                  </a:lnTo>
                  <a:lnTo>
                    <a:pt x="37" y="124"/>
                  </a:lnTo>
                  <a:lnTo>
                    <a:pt x="36" y="121"/>
                  </a:lnTo>
                  <a:lnTo>
                    <a:pt x="36" y="116"/>
                  </a:lnTo>
                  <a:lnTo>
                    <a:pt x="37" y="114"/>
                  </a:lnTo>
                  <a:lnTo>
                    <a:pt x="39" y="112"/>
                  </a:lnTo>
                  <a:lnTo>
                    <a:pt x="41" y="108"/>
                  </a:lnTo>
                  <a:lnTo>
                    <a:pt x="43" y="104"/>
                  </a:lnTo>
                  <a:lnTo>
                    <a:pt x="43" y="99"/>
                  </a:lnTo>
                  <a:lnTo>
                    <a:pt x="42" y="91"/>
                  </a:lnTo>
                  <a:lnTo>
                    <a:pt x="40" y="79"/>
                  </a:lnTo>
                  <a:lnTo>
                    <a:pt x="37" y="81"/>
                  </a:lnTo>
                  <a:lnTo>
                    <a:pt x="33" y="82"/>
                  </a:lnTo>
                  <a:lnTo>
                    <a:pt x="28" y="83"/>
                  </a:lnTo>
                  <a:lnTo>
                    <a:pt x="24" y="85"/>
                  </a:lnTo>
                  <a:lnTo>
                    <a:pt x="19" y="86"/>
                  </a:lnTo>
                  <a:lnTo>
                    <a:pt x="14" y="89"/>
                  </a:lnTo>
                  <a:lnTo>
                    <a:pt x="10" y="90"/>
                  </a:lnTo>
                  <a:lnTo>
                    <a:pt x="7" y="90"/>
                  </a:lnTo>
                  <a:lnTo>
                    <a:pt x="2" y="90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3" y="82"/>
                  </a:lnTo>
                  <a:lnTo>
                    <a:pt x="5" y="79"/>
                  </a:lnTo>
                  <a:lnTo>
                    <a:pt x="8" y="78"/>
                  </a:lnTo>
                  <a:lnTo>
                    <a:pt x="12" y="78"/>
                  </a:lnTo>
                  <a:lnTo>
                    <a:pt x="16" y="77"/>
                  </a:lnTo>
                  <a:lnTo>
                    <a:pt x="20" y="77"/>
                  </a:lnTo>
                  <a:lnTo>
                    <a:pt x="24" y="76"/>
                  </a:lnTo>
                  <a:lnTo>
                    <a:pt x="29" y="75"/>
                  </a:lnTo>
                  <a:lnTo>
                    <a:pt x="34" y="74"/>
                  </a:lnTo>
                  <a:lnTo>
                    <a:pt x="40" y="70"/>
                  </a:lnTo>
                  <a:lnTo>
                    <a:pt x="43" y="63"/>
                  </a:lnTo>
                  <a:lnTo>
                    <a:pt x="43" y="55"/>
                  </a:lnTo>
                  <a:lnTo>
                    <a:pt x="42" y="47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44" y="38"/>
                  </a:lnTo>
                  <a:lnTo>
                    <a:pt x="48" y="34"/>
                  </a:lnTo>
                  <a:lnTo>
                    <a:pt x="51" y="31"/>
                  </a:lnTo>
                  <a:lnTo>
                    <a:pt x="56" y="26"/>
                  </a:lnTo>
                  <a:lnTo>
                    <a:pt x="60" y="23"/>
                  </a:lnTo>
                  <a:lnTo>
                    <a:pt x="64" y="18"/>
                  </a:lnTo>
                  <a:lnTo>
                    <a:pt x="68" y="15"/>
                  </a:lnTo>
                  <a:lnTo>
                    <a:pt x="72" y="11"/>
                  </a:lnTo>
                  <a:lnTo>
                    <a:pt x="76" y="8"/>
                  </a:lnTo>
                  <a:lnTo>
                    <a:pt x="80" y="5"/>
                  </a:lnTo>
                  <a:lnTo>
                    <a:pt x="83" y="2"/>
                  </a:lnTo>
                  <a:lnTo>
                    <a:pt x="86" y="0"/>
                  </a:lnTo>
                  <a:lnTo>
                    <a:pt x="95" y="6"/>
                  </a:lnTo>
                  <a:lnTo>
                    <a:pt x="100" y="10"/>
                  </a:lnTo>
                  <a:lnTo>
                    <a:pt x="104" y="15"/>
                  </a:lnTo>
                  <a:lnTo>
                    <a:pt x="106" y="22"/>
                  </a:lnTo>
                  <a:lnTo>
                    <a:pt x="107" y="29"/>
                  </a:lnTo>
                  <a:lnTo>
                    <a:pt x="113" y="34"/>
                  </a:lnTo>
                  <a:lnTo>
                    <a:pt x="120" y="38"/>
                  </a:lnTo>
                  <a:lnTo>
                    <a:pt x="126" y="41"/>
                  </a:lnTo>
                  <a:lnTo>
                    <a:pt x="132" y="44"/>
                  </a:lnTo>
                  <a:lnTo>
                    <a:pt x="137" y="46"/>
                  </a:lnTo>
                  <a:lnTo>
                    <a:pt x="141" y="49"/>
                  </a:lnTo>
                  <a:lnTo>
                    <a:pt x="143" y="53"/>
                  </a:lnTo>
                  <a:lnTo>
                    <a:pt x="143" y="57"/>
                  </a:lnTo>
                  <a:lnTo>
                    <a:pt x="150" y="59"/>
                  </a:lnTo>
                  <a:lnTo>
                    <a:pt x="156" y="60"/>
                  </a:lnTo>
                  <a:lnTo>
                    <a:pt x="162" y="62"/>
                  </a:lnTo>
                  <a:lnTo>
                    <a:pt x="168" y="67"/>
                  </a:lnTo>
                  <a:lnTo>
                    <a:pt x="174" y="72"/>
                  </a:lnTo>
                  <a:lnTo>
                    <a:pt x="178" y="82"/>
                  </a:lnTo>
                  <a:lnTo>
                    <a:pt x="181" y="94"/>
                  </a:lnTo>
                  <a:lnTo>
                    <a:pt x="183" y="110"/>
                  </a:lnTo>
                  <a:lnTo>
                    <a:pt x="180" y="107"/>
                  </a:lnTo>
                  <a:lnTo>
                    <a:pt x="176" y="102"/>
                  </a:lnTo>
                  <a:lnTo>
                    <a:pt x="172" y="99"/>
                  </a:lnTo>
                  <a:lnTo>
                    <a:pt x="168" y="95"/>
                  </a:lnTo>
                  <a:lnTo>
                    <a:pt x="164" y="93"/>
                  </a:lnTo>
                  <a:lnTo>
                    <a:pt x="160" y="90"/>
                  </a:lnTo>
                  <a:lnTo>
                    <a:pt x="156" y="87"/>
                  </a:lnTo>
                  <a:lnTo>
                    <a:pt x="152" y="85"/>
                  </a:lnTo>
                  <a:lnTo>
                    <a:pt x="147" y="105"/>
                  </a:lnTo>
                  <a:lnTo>
                    <a:pt x="141" y="116"/>
                  </a:lnTo>
                  <a:lnTo>
                    <a:pt x="134" y="125"/>
                  </a:lnTo>
                  <a:lnTo>
                    <a:pt x="126" y="132"/>
                  </a:lnTo>
                  <a:lnTo>
                    <a:pt x="125" y="125"/>
                  </a:lnTo>
                  <a:lnTo>
                    <a:pt x="117" y="132"/>
                  </a:lnTo>
                  <a:lnTo>
                    <a:pt x="108" y="132"/>
                  </a:lnTo>
                  <a:lnTo>
                    <a:pt x="102" y="128"/>
                  </a:lnTo>
                  <a:lnTo>
                    <a:pt x="98" y="120"/>
                  </a:lnTo>
                  <a:lnTo>
                    <a:pt x="97" y="133"/>
                  </a:lnTo>
                  <a:lnTo>
                    <a:pt x="92" y="143"/>
                  </a:lnTo>
                  <a:lnTo>
                    <a:pt x="87" y="151"/>
                  </a:lnTo>
                  <a:lnTo>
                    <a:pt x="86" y="165"/>
                  </a:lnTo>
                  <a:lnTo>
                    <a:pt x="85" y="157"/>
                  </a:lnTo>
                  <a:lnTo>
                    <a:pt x="83" y="148"/>
                  </a:lnTo>
                  <a:lnTo>
                    <a:pt x="79" y="143"/>
                  </a:lnTo>
                  <a:lnTo>
                    <a:pt x="70" y="140"/>
                  </a:lnTo>
                  <a:lnTo>
                    <a:pt x="70" y="147"/>
                  </a:lnTo>
                  <a:lnTo>
                    <a:pt x="69" y="153"/>
                  </a:lnTo>
                  <a:lnTo>
                    <a:pt x="68" y="158"/>
                  </a:lnTo>
                  <a:lnTo>
                    <a:pt x="67" y="159"/>
                  </a:lnTo>
                  <a:lnTo>
                    <a:pt x="63" y="155"/>
                  </a:lnTo>
                  <a:lnTo>
                    <a:pt x="59" y="152"/>
                  </a:lnTo>
                  <a:lnTo>
                    <a:pt x="56" y="150"/>
                  </a:lnTo>
                  <a:lnTo>
                    <a:pt x="52" y="146"/>
                  </a:lnTo>
                  <a:lnTo>
                    <a:pt x="49" y="144"/>
                  </a:lnTo>
                  <a:lnTo>
                    <a:pt x="45" y="142"/>
                  </a:lnTo>
                  <a:lnTo>
                    <a:pt x="40" y="140"/>
                  </a:lnTo>
                  <a:lnTo>
                    <a:pt x="35" y="140"/>
                  </a:lnTo>
                  <a:lnTo>
                    <a:pt x="36" y="138"/>
                  </a:lnTo>
                  <a:lnTo>
                    <a:pt x="36" y="136"/>
                  </a:lnTo>
                  <a:lnTo>
                    <a:pt x="36" y="135"/>
                  </a:lnTo>
                  <a:lnTo>
                    <a:pt x="37" y="132"/>
                  </a:lnTo>
                  <a:close/>
                </a:path>
              </a:pathLst>
            </a:custGeom>
            <a:solidFill>
              <a:srgbClr val="FFD88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5" name="Freeform 1780"/>
            <p:cNvSpPr>
              <a:spLocks/>
            </p:cNvSpPr>
            <p:nvPr/>
          </p:nvSpPr>
          <p:spPr bwMode="auto">
            <a:xfrm>
              <a:off x="4978" y="1072"/>
              <a:ext cx="51" cy="63"/>
            </a:xfrm>
            <a:custGeom>
              <a:avLst/>
              <a:gdLst>
                <a:gd name="T0" fmla="*/ 0 w 203"/>
                <a:gd name="T1" fmla="*/ 0 h 254"/>
                <a:gd name="T2" fmla="*/ 0 w 203"/>
                <a:gd name="T3" fmla="*/ 0 h 254"/>
                <a:gd name="T4" fmla="*/ 0 w 203"/>
                <a:gd name="T5" fmla="*/ 0 h 254"/>
                <a:gd name="T6" fmla="*/ 0 w 203"/>
                <a:gd name="T7" fmla="*/ 0 h 254"/>
                <a:gd name="T8" fmla="*/ 0 w 203"/>
                <a:gd name="T9" fmla="*/ 0 h 254"/>
                <a:gd name="T10" fmla="*/ 0 w 203"/>
                <a:gd name="T11" fmla="*/ 0 h 254"/>
                <a:gd name="T12" fmla="*/ 0 w 203"/>
                <a:gd name="T13" fmla="*/ 0 h 254"/>
                <a:gd name="T14" fmla="*/ 0 w 203"/>
                <a:gd name="T15" fmla="*/ 0 h 254"/>
                <a:gd name="T16" fmla="*/ 0 w 203"/>
                <a:gd name="T17" fmla="*/ 0 h 254"/>
                <a:gd name="T18" fmla="*/ 0 w 203"/>
                <a:gd name="T19" fmla="*/ 0 h 254"/>
                <a:gd name="T20" fmla="*/ 0 w 203"/>
                <a:gd name="T21" fmla="*/ 0 h 254"/>
                <a:gd name="T22" fmla="*/ 0 w 203"/>
                <a:gd name="T23" fmla="*/ 0 h 254"/>
                <a:gd name="T24" fmla="*/ 0 w 203"/>
                <a:gd name="T25" fmla="*/ 0 h 254"/>
                <a:gd name="T26" fmla="*/ 0 w 203"/>
                <a:gd name="T27" fmla="*/ 0 h 254"/>
                <a:gd name="T28" fmla="*/ 0 w 203"/>
                <a:gd name="T29" fmla="*/ 0 h 254"/>
                <a:gd name="T30" fmla="*/ 0 w 203"/>
                <a:gd name="T31" fmla="*/ 0 h 254"/>
                <a:gd name="T32" fmla="*/ 0 w 203"/>
                <a:gd name="T33" fmla="*/ 0 h 254"/>
                <a:gd name="T34" fmla="*/ 0 w 203"/>
                <a:gd name="T35" fmla="*/ 0 h 254"/>
                <a:gd name="T36" fmla="*/ 0 w 203"/>
                <a:gd name="T37" fmla="*/ 0 h 254"/>
                <a:gd name="T38" fmla="*/ 0 w 203"/>
                <a:gd name="T39" fmla="*/ 0 h 254"/>
                <a:gd name="T40" fmla="*/ 0 w 203"/>
                <a:gd name="T41" fmla="*/ 0 h 254"/>
                <a:gd name="T42" fmla="*/ 0 w 203"/>
                <a:gd name="T43" fmla="*/ 0 h 254"/>
                <a:gd name="T44" fmla="*/ 0 w 203"/>
                <a:gd name="T45" fmla="*/ 0 h 254"/>
                <a:gd name="T46" fmla="*/ 0 w 203"/>
                <a:gd name="T47" fmla="*/ 0 h 254"/>
                <a:gd name="T48" fmla="*/ 0 w 203"/>
                <a:gd name="T49" fmla="*/ 0 h 254"/>
                <a:gd name="T50" fmla="*/ 0 w 203"/>
                <a:gd name="T51" fmla="*/ 0 h 254"/>
                <a:gd name="T52" fmla="*/ 0 w 203"/>
                <a:gd name="T53" fmla="*/ 0 h 254"/>
                <a:gd name="T54" fmla="*/ 0 w 203"/>
                <a:gd name="T55" fmla="*/ 0 h 254"/>
                <a:gd name="T56" fmla="*/ 0 w 203"/>
                <a:gd name="T57" fmla="*/ 0 h 254"/>
                <a:gd name="T58" fmla="*/ 0 w 203"/>
                <a:gd name="T59" fmla="*/ 0 h 254"/>
                <a:gd name="T60" fmla="*/ 0 w 203"/>
                <a:gd name="T61" fmla="*/ 0 h 254"/>
                <a:gd name="T62" fmla="*/ 0 w 203"/>
                <a:gd name="T63" fmla="*/ 0 h 254"/>
                <a:gd name="T64" fmla="*/ 0 w 203"/>
                <a:gd name="T65" fmla="*/ 0 h 254"/>
                <a:gd name="T66" fmla="*/ 0 w 203"/>
                <a:gd name="T67" fmla="*/ 0 h 254"/>
                <a:gd name="T68" fmla="*/ 0 w 203"/>
                <a:gd name="T69" fmla="*/ 0 h 254"/>
                <a:gd name="T70" fmla="*/ 0 w 203"/>
                <a:gd name="T71" fmla="*/ 0 h 254"/>
                <a:gd name="T72" fmla="*/ 0 w 203"/>
                <a:gd name="T73" fmla="*/ 0 h 254"/>
                <a:gd name="T74" fmla="*/ 0 w 203"/>
                <a:gd name="T75" fmla="*/ 0 h 254"/>
                <a:gd name="T76" fmla="*/ 0 w 203"/>
                <a:gd name="T77" fmla="*/ 0 h 25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03"/>
                <a:gd name="T118" fmla="*/ 0 h 254"/>
                <a:gd name="T119" fmla="*/ 203 w 203"/>
                <a:gd name="T120" fmla="*/ 254 h 25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03" h="254">
                  <a:moveTo>
                    <a:pt x="70" y="46"/>
                  </a:moveTo>
                  <a:lnTo>
                    <a:pt x="57" y="51"/>
                  </a:lnTo>
                  <a:lnTo>
                    <a:pt x="44" y="58"/>
                  </a:lnTo>
                  <a:lnTo>
                    <a:pt x="32" y="67"/>
                  </a:lnTo>
                  <a:lnTo>
                    <a:pt x="21" y="78"/>
                  </a:lnTo>
                  <a:lnTo>
                    <a:pt x="11" y="92"/>
                  </a:lnTo>
                  <a:lnTo>
                    <a:pt x="4" y="107"/>
                  </a:lnTo>
                  <a:lnTo>
                    <a:pt x="0" y="124"/>
                  </a:lnTo>
                  <a:lnTo>
                    <a:pt x="0" y="143"/>
                  </a:lnTo>
                  <a:lnTo>
                    <a:pt x="4" y="140"/>
                  </a:lnTo>
                  <a:lnTo>
                    <a:pt x="9" y="139"/>
                  </a:lnTo>
                  <a:lnTo>
                    <a:pt x="14" y="138"/>
                  </a:lnTo>
                  <a:lnTo>
                    <a:pt x="19" y="137"/>
                  </a:lnTo>
                  <a:lnTo>
                    <a:pt x="25" y="137"/>
                  </a:lnTo>
                  <a:lnTo>
                    <a:pt x="30" y="138"/>
                  </a:lnTo>
                  <a:lnTo>
                    <a:pt x="34" y="138"/>
                  </a:lnTo>
                  <a:lnTo>
                    <a:pt x="37" y="139"/>
                  </a:lnTo>
                  <a:lnTo>
                    <a:pt x="27" y="169"/>
                  </a:lnTo>
                  <a:lnTo>
                    <a:pt x="21" y="200"/>
                  </a:lnTo>
                  <a:lnTo>
                    <a:pt x="24" y="229"/>
                  </a:lnTo>
                  <a:lnTo>
                    <a:pt x="37" y="254"/>
                  </a:lnTo>
                  <a:lnTo>
                    <a:pt x="42" y="251"/>
                  </a:lnTo>
                  <a:lnTo>
                    <a:pt x="47" y="248"/>
                  </a:lnTo>
                  <a:lnTo>
                    <a:pt x="51" y="244"/>
                  </a:lnTo>
                  <a:lnTo>
                    <a:pt x="56" y="242"/>
                  </a:lnTo>
                  <a:lnTo>
                    <a:pt x="61" y="239"/>
                  </a:lnTo>
                  <a:lnTo>
                    <a:pt x="66" y="237"/>
                  </a:lnTo>
                  <a:lnTo>
                    <a:pt x="72" y="236"/>
                  </a:lnTo>
                  <a:lnTo>
                    <a:pt x="77" y="235"/>
                  </a:lnTo>
                  <a:lnTo>
                    <a:pt x="83" y="241"/>
                  </a:lnTo>
                  <a:lnTo>
                    <a:pt x="86" y="244"/>
                  </a:lnTo>
                  <a:lnTo>
                    <a:pt x="90" y="246"/>
                  </a:lnTo>
                  <a:lnTo>
                    <a:pt x="93" y="250"/>
                  </a:lnTo>
                  <a:lnTo>
                    <a:pt x="94" y="233"/>
                  </a:lnTo>
                  <a:lnTo>
                    <a:pt x="97" y="218"/>
                  </a:lnTo>
                  <a:lnTo>
                    <a:pt x="104" y="204"/>
                  </a:lnTo>
                  <a:lnTo>
                    <a:pt x="115" y="190"/>
                  </a:lnTo>
                  <a:lnTo>
                    <a:pt x="111" y="178"/>
                  </a:lnTo>
                  <a:lnTo>
                    <a:pt x="110" y="166"/>
                  </a:lnTo>
                  <a:lnTo>
                    <a:pt x="113" y="153"/>
                  </a:lnTo>
                  <a:lnTo>
                    <a:pt x="119" y="142"/>
                  </a:lnTo>
                  <a:lnTo>
                    <a:pt x="131" y="130"/>
                  </a:lnTo>
                  <a:lnTo>
                    <a:pt x="149" y="120"/>
                  </a:lnTo>
                  <a:lnTo>
                    <a:pt x="172" y="111"/>
                  </a:lnTo>
                  <a:lnTo>
                    <a:pt x="203" y="105"/>
                  </a:lnTo>
                  <a:lnTo>
                    <a:pt x="192" y="86"/>
                  </a:lnTo>
                  <a:lnTo>
                    <a:pt x="182" y="93"/>
                  </a:lnTo>
                  <a:lnTo>
                    <a:pt x="173" y="98"/>
                  </a:lnTo>
                  <a:lnTo>
                    <a:pt x="166" y="100"/>
                  </a:lnTo>
                  <a:lnTo>
                    <a:pt x="159" y="101"/>
                  </a:lnTo>
                  <a:lnTo>
                    <a:pt x="154" y="98"/>
                  </a:lnTo>
                  <a:lnTo>
                    <a:pt x="151" y="91"/>
                  </a:lnTo>
                  <a:lnTo>
                    <a:pt x="150" y="78"/>
                  </a:lnTo>
                  <a:lnTo>
                    <a:pt x="150" y="61"/>
                  </a:lnTo>
                  <a:lnTo>
                    <a:pt x="142" y="63"/>
                  </a:lnTo>
                  <a:lnTo>
                    <a:pt x="134" y="61"/>
                  </a:lnTo>
                  <a:lnTo>
                    <a:pt x="129" y="58"/>
                  </a:lnTo>
                  <a:lnTo>
                    <a:pt x="126" y="52"/>
                  </a:lnTo>
                  <a:lnTo>
                    <a:pt x="123" y="44"/>
                  </a:lnTo>
                  <a:lnTo>
                    <a:pt x="122" y="35"/>
                  </a:lnTo>
                  <a:lnTo>
                    <a:pt x="123" y="24"/>
                  </a:lnTo>
                  <a:lnTo>
                    <a:pt x="124" y="14"/>
                  </a:lnTo>
                  <a:lnTo>
                    <a:pt x="118" y="14"/>
                  </a:lnTo>
                  <a:lnTo>
                    <a:pt x="112" y="14"/>
                  </a:lnTo>
                  <a:lnTo>
                    <a:pt x="107" y="13"/>
                  </a:lnTo>
                  <a:lnTo>
                    <a:pt x="102" y="11"/>
                  </a:lnTo>
                  <a:lnTo>
                    <a:pt x="97" y="9"/>
                  </a:lnTo>
                  <a:lnTo>
                    <a:pt x="93" y="7"/>
                  </a:lnTo>
                  <a:lnTo>
                    <a:pt x="89" y="3"/>
                  </a:lnTo>
                  <a:lnTo>
                    <a:pt x="85" y="0"/>
                  </a:lnTo>
                  <a:lnTo>
                    <a:pt x="80" y="6"/>
                  </a:lnTo>
                  <a:lnTo>
                    <a:pt x="73" y="10"/>
                  </a:lnTo>
                  <a:lnTo>
                    <a:pt x="66" y="14"/>
                  </a:lnTo>
                  <a:lnTo>
                    <a:pt x="59" y="16"/>
                  </a:lnTo>
                  <a:lnTo>
                    <a:pt x="63" y="28"/>
                  </a:lnTo>
                  <a:lnTo>
                    <a:pt x="66" y="37"/>
                  </a:lnTo>
                  <a:lnTo>
                    <a:pt x="69" y="44"/>
                  </a:lnTo>
                  <a:lnTo>
                    <a:pt x="70" y="46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6" name="Freeform 1781"/>
            <p:cNvSpPr>
              <a:spLocks/>
            </p:cNvSpPr>
            <p:nvPr/>
          </p:nvSpPr>
          <p:spPr bwMode="auto">
            <a:xfrm>
              <a:off x="5024" y="1085"/>
              <a:ext cx="155" cy="64"/>
            </a:xfrm>
            <a:custGeom>
              <a:avLst/>
              <a:gdLst>
                <a:gd name="T0" fmla="*/ 0 w 621"/>
                <a:gd name="T1" fmla="*/ 0 h 254"/>
                <a:gd name="T2" fmla="*/ 0 w 621"/>
                <a:gd name="T3" fmla="*/ 0 h 254"/>
                <a:gd name="T4" fmla="*/ 0 w 621"/>
                <a:gd name="T5" fmla="*/ 0 h 254"/>
                <a:gd name="T6" fmla="*/ 0 w 621"/>
                <a:gd name="T7" fmla="*/ 0 h 254"/>
                <a:gd name="T8" fmla="*/ 0 w 621"/>
                <a:gd name="T9" fmla="*/ 0 h 254"/>
                <a:gd name="T10" fmla="*/ 0 w 621"/>
                <a:gd name="T11" fmla="*/ 0 h 254"/>
                <a:gd name="T12" fmla="*/ 0 w 621"/>
                <a:gd name="T13" fmla="*/ 0 h 254"/>
                <a:gd name="T14" fmla="*/ 0 w 621"/>
                <a:gd name="T15" fmla="*/ 0 h 254"/>
                <a:gd name="T16" fmla="*/ 0 w 621"/>
                <a:gd name="T17" fmla="*/ 0 h 254"/>
                <a:gd name="T18" fmla="*/ 0 w 621"/>
                <a:gd name="T19" fmla="*/ 0 h 254"/>
                <a:gd name="T20" fmla="*/ 0 w 621"/>
                <a:gd name="T21" fmla="*/ 0 h 254"/>
                <a:gd name="T22" fmla="*/ 0 w 621"/>
                <a:gd name="T23" fmla="*/ 0 h 254"/>
                <a:gd name="T24" fmla="*/ 0 w 621"/>
                <a:gd name="T25" fmla="*/ 0 h 254"/>
                <a:gd name="T26" fmla="*/ 0 w 621"/>
                <a:gd name="T27" fmla="*/ 0 h 254"/>
                <a:gd name="T28" fmla="*/ 0 w 621"/>
                <a:gd name="T29" fmla="*/ 0 h 254"/>
                <a:gd name="T30" fmla="*/ 0 w 621"/>
                <a:gd name="T31" fmla="*/ 0 h 254"/>
                <a:gd name="T32" fmla="*/ 0 w 621"/>
                <a:gd name="T33" fmla="*/ 0 h 254"/>
                <a:gd name="T34" fmla="*/ 0 w 621"/>
                <a:gd name="T35" fmla="*/ 0 h 254"/>
                <a:gd name="T36" fmla="*/ 0 w 621"/>
                <a:gd name="T37" fmla="*/ 0 h 254"/>
                <a:gd name="T38" fmla="*/ 0 w 621"/>
                <a:gd name="T39" fmla="*/ 0 h 254"/>
                <a:gd name="T40" fmla="*/ 0 w 621"/>
                <a:gd name="T41" fmla="*/ 0 h 254"/>
                <a:gd name="T42" fmla="*/ 0 w 621"/>
                <a:gd name="T43" fmla="*/ 0 h 254"/>
                <a:gd name="T44" fmla="*/ 0 w 621"/>
                <a:gd name="T45" fmla="*/ 0 h 254"/>
                <a:gd name="T46" fmla="*/ 0 w 621"/>
                <a:gd name="T47" fmla="*/ 0 h 254"/>
                <a:gd name="T48" fmla="*/ 0 w 621"/>
                <a:gd name="T49" fmla="*/ 0 h 254"/>
                <a:gd name="T50" fmla="*/ 0 w 621"/>
                <a:gd name="T51" fmla="*/ 0 h 254"/>
                <a:gd name="T52" fmla="*/ 0 w 621"/>
                <a:gd name="T53" fmla="*/ 0 h 254"/>
                <a:gd name="T54" fmla="*/ 0 w 621"/>
                <a:gd name="T55" fmla="*/ 0 h 254"/>
                <a:gd name="T56" fmla="*/ 0 w 621"/>
                <a:gd name="T57" fmla="*/ 0 h 254"/>
                <a:gd name="T58" fmla="*/ 0 w 621"/>
                <a:gd name="T59" fmla="*/ 0 h 254"/>
                <a:gd name="T60" fmla="*/ 0 w 621"/>
                <a:gd name="T61" fmla="*/ 0 h 254"/>
                <a:gd name="T62" fmla="*/ 0 w 621"/>
                <a:gd name="T63" fmla="*/ 0 h 254"/>
                <a:gd name="T64" fmla="*/ 0 w 621"/>
                <a:gd name="T65" fmla="*/ 0 h 254"/>
                <a:gd name="T66" fmla="*/ 0 w 621"/>
                <a:gd name="T67" fmla="*/ 0 h 254"/>
                <a:gd name="T68" fmla="*/ 0 w 621"/>
                <a:gd name="T69" fmla="*/ 0 h 254"/>
                <a:gd name="T70" fmla="*/ 0 w 621"/>
                <a:gd name="T71" fmla="*/ 0 h 254"/>
                <a:gd name="T72" fmla="*/ 0 w 621"/>
                <a:gd name="T73" fmla="*/ 0 h 254"/>
                <a:gd name="T74" fmla="*/ 0 w 621"/>
                <a:gd name="T75" fmla="*/ 0 h 254"/>
                <a:gd name="T76" fmla="*/ 0 w 621"/>
                <a:gd name="T77" fmla="*/ 0 h 254"/>
                <a:gd name="T78" fmla="*/ 0 w 621"/>
                <a:gd name="T79" fmla="*/ 0 h 254"/>
                <a:gd name="T80" fmla="*/ 0 w 621"/>
                <a:gd name="T81" fmla="*/ 0 h 254"/>
                <a:gd name="T82" fmla="*/ 0 w 621"/>
                <a:gd name="T83" fmla="*/ 0 h 254"/>
                <a:gd name="T84" fmla="*/ 0 w 621"/>
                <a:gd name="T85" fmla="*/ 0 h 254"/>
                <a:gd name="T86" fmla="*/ 0 w 621"/>
                <a:gd name="T87" fmla="*/ 0 h 254"/>
                <a:gd name="T88" fmla="*/ 0 w 621"/>
                <a:gd name="T89" fmla="*/ 0 h 254"/>
                <a:gd name="T90" fmla="*/ 0 w 621"/>
                <a:gd name="T91" fmla="*/ 0 h 254"/>
                <a:gd name="T92" fmla="*/ 0 w 621"/>
                <a:gd name="T93" fmla="*/ 0 h 254"/>
                <a:gd name="T94" fmla="*/ 0 w 621"/>
                <a:gd name="T95" fmla="*/ 0 h 254"/>
                <a:gd name="T96" fmla="*/ 0 w 621"/>
                <a:gd name="T97" fmla="*/ 0 h 254"/>
                <a:gd name="T98" fmla="*/ 0 w 621"/>
                <a:gd name="T99" fmla="*/ 0 h 254"/>
                <a:gd name="T100" fmla="*/ 0 w 621"/>
                <a:gd name="T101" fmla="*/ 0 h 254"/>
                <a:gd name="T102" fmla="*/ 0 w 621"/>
                <a:gd name="T103" fmla="*/ 0 h 254"/>
                <a:gd name="T104" fmla="*/ 0 w 621"/>
                <a:gd name="T105" fmla="*/ 0 h 2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21"/>
                <a:gd name="T160" fmla="*/ 0 h 254"/>
                <a:gd name="T161" fmla="*/ 621 w 621"/>
                <a:gd name="T162" fmla="*/ 254 h 2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21" h="254">
                  <a:moveTo>
                    <a:pt x="173" y="236"/>
                  </a:moveTo>
                  <a:lnTo>
                    <a:pt x="158" y="245"/>
                  </a:lnTo>
                  <a:lnTo>
                    <a:pt x="154" y="243"/>
                  </a:lnTo>
                  <a:lnTo>
                    <a:pt x="150" y="241"/>
                  </a:lnTo>
                  <a:lnTo>
                    <a:pt x="145" y="241"/>
                  </a:lnTo>
                  <a:lnTo>
                    <a:pt x="140" y="241"/>
                  </a:lnTo>
                  <a:lnTo>
                    <a:pt x="134" y="242"/>
                  </a:lnTo>
                  <a:lnTo>
                    <a:pt x="128" y="244"/>
                  </a:lnTo>
                  <a:lnTo>
                    <a:pt x="120" y="246"/>
                  </a:lnTo>
                  <a:lnTo>
                    <a:pt x="113" y="250"/>
                  </a:lnTo>
                  <a:lnTo>
                    <a:pt x="107" y="241"/>
                  </a:lnTo>
                  <a:lnTo>
                    <a:pt x="101" y="233"/>
                  </a:lnTo>
                  <a:lnTo>
                    <a:pt x="93" y="228"/>
                  </a:lnTo>
                  <a:lnTo>
                    <a:pt x="85" y="223"/>
                  </a:lnTo>
                  <a:lnTo>
                    <a:pt x="76" y="222"/>
                  </a:lnTo>
                  <a:lnTo>
                    <a:pt x="66" y="222"/>
                  </a:lnTo>
                  <a:lnTo>
                    <a:pt x="56" y="223"/>
                  </a:lnTo>
                  <a:lnTo>
                    <a:pt x="46" y="226"/>
                  </a:lnTo>
                  <a:lnTo>
                    <a:pt x="41" y="215"/>
                  </a:lnTo>
                  <a:lnTo>
                    <a:pt x="36" y="207"/>
                  </a:lnTo>
                  <a:lnTo>
                    <a:pt x="31" y="201"/>
                  </a:lnTo>
                  <a:lnTo>
                    <a:pt x="25" y="197"/>
                  </a:lnTo>
                  <a:lnTo>
                    <a:pt x="18" y="193"/>
                  </a:lnTo>
                  <a:lnTo>
                    <a:pt x="12" y="192"/>
                  </a:lnTo>
                  <a:lnTo>
                    <a:pt x="6" y="191"/>
                  </a:lnTo>
                  <a:lnTo>
                    <a:pt x="0" y="191"/>
                  </a:lnTo>
                  <a:lnTo>
                    <a:pt x="12" y="184"/>
                  </a:lnTo>
                  <a:lnTo>
                    <a:pt x="22" y="178"/>
                  </a:lnTo>
                  <a:lnTo>
                    <a:pt x="32" y="171"/>
                  </a:lnTo>
                  <a:lnTo>
                    <a:pt x="42" y="166"/>
                  </a:lnTo>
                  <a:lnTo>
                    <a:pt x="50" y="160"/>
                  </a:lnTo>
                  <a:lnTo>
                    <a:pt x="58" y="155"/>
                  </a:lnTo>
                  <a:lnTo>
                    <a:pt x="64" y="151"/>
                  </a:lnTo>
                  <a:lnTo>
                    <a:pt x="71" y="147"/>
                  </a:lnTo>
                  <a:lnTo>
                    <a:pt x="77" y="144"/>
                  </a:lnTo>
                  <a:lnTo>
                    <a:pt x="84" y="140"/>
                  </a:lnTo>
                  <a:lnTo>
                    <a:pt x="94" y="136"/>
                  </a:lnTo>
                  <a:lnTo>
                    <a:pt x="104" y="131"/>
                  </a:lnTo>
                  <a:lnTo>
                    <a:pt x="114" y="127"/>
                  </a:lnTo>
                  <a:lnTo>
                    <a:pt x="124" y="121"/>
                  </a:lnTo>
                  <a:lnTo>
                    <a:pt x="134" y="114"/>
                  </a:lnTo>
                  <a:lnTo>
                    <a:pt x="140" y="107"/>
                  </a:lnTo>
                  <a:lnTo>
                    <a:pt x="139" y="104"/>
                  </a:lnTo>
                  <a:lnTo>
                    <a:pt x="140" y="99"/>
                  </a:lnTo>
                  <a:lnTo>
                    <a:pt x="141" y="97"/>
                  </a:lnTo>
                  <a:lnTo>
                    <a:pt x="142" y="95"/>
                  </a:lnTo>
                  <a:lnTo>
                    <a:pt x="145" y="98"/>
                  </a:lnTo>
                  <a:lnTo>
                    <a:pt x="147" y="99"/>
                  </a:lnTo>
                  <a:lnTo>
                    <a:pt x="149" y="99"/>
                  </a:lnTo>
                  <a:lnTo>
                    <a:pt x="153" y="98"/>
                  </a:lnTo>
                  <a:lnTo>
                    <a:pt x="159" y="92"/>
                  </a:lnTo>
                  <a:lnTo>
                    <a:pt x="165" y="85"/>
                  </a:lnTo>
                  <a:lnTo>
                    <a:pt x="168" y="81"/>
                  </a:lnTo>
                  <a:lnTo>
                    <a:pt x="170" y="78"/>
                  </a:lnTo>
                  <a:lnTo>
                    <a:pt x="175" y="79"/>
                  </a:lnTo>
                  <a:lnTo>
                    <a:pt x="188" y="83"/>
                  </a:lnTo>
                  <a:lnTo>
                    <a:pt x="206" y="89"/>
                  </a:lnTo>
                  <a:lnTo>
                    <a:pt x="228" y="95"/>
                  </a:lnTo>
                  <a:lnTo>
                    <a:pt x="254" y="105"/>
                  </a:lnTo>
                  <a:lnTo>
                    <a:pt x="279" y="116"/>
                  </a:lnTo>
                  <a:lnTo>
                    <a:pt x="303" y="130"/>
                  </a:lnTo>
                  <a:lnTo>
                    <a:pt x="323" y="145"/>
                  </a:lnTo>
                  <a:lnTo>
                    <a:pt x="334" y="157"/>
                  </a:lnTo>
                  <a:lnTo>
                    <a:pt x="337" y="163"/>
                  </a:lnTo>
                  <a:lnTo>
                    <a:pt x="337" y="170"/>
                  </a:lnTo>
                  <a:lnTo>
                    <a:pt x="338" y="178"/>
                  </a:lnTo>
                  <a:lnTo>
                    <a:pt x="343" y="174"/>
                  </a:lnTo>
                  <a:lnTo>
                    <a:pt x="349" y="173"/>
                  </a:lnTo>
                  <a:lnTo>
                    <a:pt x="354" y="174"/>
                  </a:lnTo>
                  <a:lnTo>
                    <a:pt x="361" y="174"/>
                  </a:lnTo>
                  <a:lnTo>
                    <a:pt x="367" y="175"/>
                  </a:lnTo>
                  <a:lnTo>
                    <a:pt x="373" y="173"/>
                  </a:lnTo>
                  <a:lnTo>
                    <a:pt x="380" y="168"/>
                  </a:lnTo>
                  <a:lnTo>
                    <a:pt x="388" y="159"/>
                  </a:lnTo>
                  <a:lnTo>
                    <a:pt x="402" y="165"/>
                  </a:lnTo>
                  <a:lnTo>
                    <a:pt x="416" y="167"/>
                  </a:lnTo>
                  <a:lnTo>
                    <a:pt x="426" y="167"/>
                  </a:lnTo>
                  <a:lnTo>
                    <a:pt x="434" y="165"/>
                  </a:lnTo>
                  <a:lnTo>
                    <a:pt x="441" y="160"/>
                  </a:lnTo>
                  <a:lnTo>
                    <a:pt x="448" y="153"/>
                  </a:lnTo>
                  <a:lnTo>
                    <a:pt x="453" y="146"/>
                  </a:lnTo>
                  <a:lnTo>
                    <a:pt x="459" y="137"/>
                  </a:lnTo>
                  <a:lnTo>
                    <a:pt x="475" y="133"/>
                  </a:lnTo>
                  <a:lnTo>
                    <a:pt x="489" y="125"/>
                  </a:lnTo>
                  <a:lnTo>
                    <a:pt x="502" y="113"/>
                  </a:lnTo>
                  <a:lnTo>
                    <a:pt x="513" y="97"/>
                  </a:lnTo>
                  <a:lnTo>
                    <a:pt x="522" y="78"/>
                  </a:lnTo>
                  <a:lnTo>
                    <a:pt x="529" y="58"/>
                  </a:lnTo>
                  <a:lnTo>
                    <a:pt x="535" y="34"/>
                  </a:lnTo>
                  <a:lnTo>
                    <a:pt x="537" y="11"/>
                  </a:lnTo>
                  <a:lnTo>
                    <a:pt x="543" y="11"/>
                  </a:lnTo>
                  <a:lnTo>
                    <a:pt x="550" y="10"/>
                  </a:lnTo>
                  <a:lnTo>
                    <a:pt x="557" y="7"/>
                  </a:lnTo>
                  <a:lnTo>
                    <a:pt x="565" y="0"/>
                  </a:lnTo>
                  <a:lnTo>
                    <a:pt x="570" y="6"/>
                  </a:lnTo>
                  <a:lnTo>
                    <a:pt x="577" y="10"/>
                  </a:lnTo>
                  <a:lnTo>
                    <a:pt x="584" y="13"/>
                  </a:lnTo>
                  <a:lnTo>
                    <a:pt x="593" y="11"/>
                  </a:lnTo>
                  <a:lnTo>
                    <a:pt x="596" y="25"/>
                  </a:lnTo>
                  <a:lnTo>
                    <a:pt x="602" y="39"/>
                  </a:lnTo>
                  <a:lnTo>
                    <a:pt x="611" y="52"/>
                  </a:lnTo>
                  <a:lnTo>
                    <a:pt x="621" y="61"/>
                  </a:lnTo>
                  <a:lnTo>
                    <a:pt x="615" y="67"/>
                  </a:lnTo>
                  <a:lnTo>
                    <a:pt x="610" y="74"/>
                  </a:lnTo>
                  <a:lnTo>
                    <a:pt x="606" y="84"/>
                  </a:lnTo>
                  <a:lnTo>
                    <a:pt x="605" y="94"/>
                  </a:lnTo>
                  <a:lnTo>
                    <a:pt x="604" y="94"/>
                  </a:lnTo>
                  <a:lnTo>
                    <a:pt x="602" y="95"/>
                  </a:lnTo>
                  <a:lnTo>
                    <a:pt x="598" y="98"/>
                  </a:lnTo>
                  <a:lnTo>
                    <a:pt x="594" y="100"/>
                  </a:lnTo>
                  <a:lnTo>
                    <a:pt x="588" y="102"/>
                  </a:lnTo>
                  <a:lnTo>
                    <a:pt x="583" y="105"/>
                  </a:lnTo>
                  <a:lnTo>
                    <a:pt x="578" y="107"/>
                  </a:lnTo>
                  <a:lnTo>
                    <a:pt x="574" y="108"/>
                  </a:lnTo>
                  <a:lnTo>
                    <a:pt x="573" y="129"/>
                  </a:lnTo>
                  <a:lnTo>
                    <a:pt x="568" y="143"/>
                  </a:lnTo>
                  <a:lnTo>
                    <a:pt x="561" y="154"/>
                  </a:lnTo>
                  <a:lnTo>
                    <a:pt x="550" y="163"/>
                  </a:lnTo>
                  <a:lnTo>
                    <a:pt x="549" y="166"/>
                  </a:lnTo>
                  <a:lnTo>
                    <a:pt x="548" y="171"/>
                  </a:lnTo>
                  <a:lnTo>
                    <a:pt x="545" y="181"/>
                  </a:lnTo>
                  <a:lnTo>
                    <a:pt x="541" y="191"/>
                  </a:lnTo>
                  <a:lnTo>
                    <a:pt x="522" y="185"/>
                  </a:lnTo>
                  <a:lnTo>
                    <a:pt x="507" y="183"/>
                  </a:lnTo>
                  <a:lnTo>
                    <a:pt x="494" y="183"/>
                  </a:lnTo>
                  <a:lnTo>
                    <a:pt x="483" y="186"/>
                  </a:lnTo>
                  <a:lnTo>
                    <a:pt x="472" y="192"/>
                  </a:lnTo>
                  <a:lnTo>
                    <a:pt x="465" y="200"/>
                  </a:lnTo>
                  <a:lnTo>
                    <a:pt x="458" y="211"/>
                  </a:lnTo>
                  <a:lnTo>
                    <a:pt x="453" y="222"/>
                  </a:lnTo>
                  <a:lnTo>
                    <a:pt x="445" y="220"/>
                  </a:lnTo>
                  <a:lnTo>
                    <a:pt x="438" y="219"/>
                  </a:lnTo>
                  <a:lnTo>
                    <a:pt x="432" y="219"/>
                  </a:lnTo>
                  <a:lnTo>
                    <a:pt x="425" y="220"/>
                  </a:lnTo>
                  <a:lnTo>
                    <a:pt x="419" y="222"/>
                  </a:lnTo>
                  <a:lnTo>
                    <a:pt x="413" y="226"/>
                  </a:lnTo>
                  <a:lnTo>
                    <a:pt x="407" y="230"/>
                  </a:lnTo>
                  <a:lnTo>
                    <a:pt x="402" y="235"/>
                  </a:lnTo>
                  <a:lnTo>
                    <a:pt x="410" y="241"/>
                  </a:lnTo>
                  <a:lnTo>
                    <a:pt x="406" y="239"/>
                  </a:lnTo>
                  <a:lnTo>
                    <a:pt x="402" y="239"/>
                  </a:lnTo>
                  <a:lnTo>
                    <a:pt x="397" y="239"/>
                  </a:lnTo>
                  <a:lnTo>
                    <a:pt x="392" y="242"/>
                  </a:lnTo>
                  <a:lnTo>
                    <a:pt x="387" y="244"/>
                  </a:lnTo>
                  <a:lnTo>
                    <a:pt x="382" y="246"/>
                  </a:lnTo>
                  <a:lnTo>
                    <a:pt x="378" y="250"/>
                  </a:lnTo>
                  <a:lnTo>
                    <a:pt x="374" y="254"/>
                  </a:lnTo>
                  <a:lnTo>
                    <a:pt x="371" y="245"/>
                  </a:lnTo>
                  <a:lnTo>
                    <a:pt x="366" y="237"/>
                  </a:lnTo>
                  <a:lnTo>
                    <a:pt x="359" y="228"/>
                  </a:lnTo>
                  <a:lnTo>
                    <a:pt x="348" y="216"/>
                  </a:lnTo>
                  <a:lnTo>
                    <a:pt x="334" y="230"/>
                  </a:lnTo>
                  <a:lnTo>
                    <a:pt x="329" y="224"/>
                  </a:lnTo>
                  <a:lnTo>
                    <a:pt x="323" y="219"/>
                  </a:lnTo>
                  <a:lnTo>
                    <a:pt x="317" y="213"/>
                  </a:lnTo>
                  <a:lnTo>
                    <a:pt x="312" y="208"/>
                  </a:lnTo>
                  <a:lnTo>
                    <a:pt x="305" y="204"/>
                  </a:lnTo>
                  <a:lnTo>
                    <a:pt x="298" y="199"/>
                  </a:lnTo>
                  <a:lnTo>
                    <a:pt x="292" y="196"/>
                  </a:lnTo>
                  <a:lnTo>
                    <a:pt x="285" y="191"/>
                  </a:lnTo>
                  <a:lnTo>
                    <a:pt x="173" y="236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7" name="Freeform 1782"/>
            <p:cNvSpPr>
              <a:spLocks/>
            </p:cNvSpPr>
            <p:nvPr/>
          </p:nvSpPr>
          <p:spPr bwMode="auto">
            <a:xfrm>
              <a:off x="5085" y="1009"/>
              <a:ext cx="43" cy="34"/>
            </a:xfrm>
            <a:custGeom>
              <a:avLst/>
              <a:gdLst>
                <a:gd name="T0" fmla="*/ 0 w 170"/>
                <a:gd name="T1" fmla="*/ 0 h 135"/>
                <a:gd name="T2" fmla="*/ 0 w 170"/>
                <a:gd name="T3" fmla="*/ 0 h 135"/>
                <a:gd name="T4" fmla="*/ 0 w 170"/>
                <a:gd name="T5" fmla="*/ 0 h 135"/>
                <a:gd name="T6" fmla="*/ 0 w 170"/>
                <a:gd name="T7" fmla="*/ 0 h 135"/>
                <a:gd name="T8" fmla="*/ 0 w 170"/>
                <a:gd name="T9" fmla="*/ 0 h 135"/>
                <a:gd name="T10" fmla="*/ 0 w 170"/>
                <a:gd name="T11" fmla="*/ 0 h 135"/>
                <a:gd name="T12" fmla="*/ 0 w 170"/>
                <a:gd name="T13" fmla="*/ 0 h 135"/>
                <a:gd name="T14" fmla="*/ 0 w 170"/>
                <a:gd name="T15" fmla="*/ 0 h 135"/>
                <a:gd name="T16" fmla="*/ 0 w 170"/>
                <a:gd name="T17" fmla="*/ 0 h 135"/>
                <a:gd name="T18" fmla="*/ 0 w 170"/>
                <a:gd name="T19" fmla="*/ 0 h 135"/>
                <a:gd name="T20" fmla="*/ 0 w 170"/>
                <a:gd name="T21" fmla="*/ 0 h 135"/>
                <a:gd name="T22" fmla="*/ 0 w 170"/>
                <a:gd name="T23" fmla="*/ 0 h 135"/>
                <a:gd name="T24" fmla="*/ 0 w 170"/>
                <a:gd name="T25" fmla="*/ 0 h 135"/>
                <a:gd name="T26" fmla="*/ 0 w 170"/>
                <a:gd name="T27" fmla="*/ 0 h 135"/>
                <a:gd name="T28" fmla="*/ 0 w 170"/>
                <a:gd name="T29" fmla="*/ 0 h 135"/>
                <a:gd name="T30" fmla="*/ 0 w 170"/>
                <a:gd name="T31" fmla="*/ 0 h 135"/>
                <a:gd name="T32" fmla="*/ 0 w 170"/>
                <a:gd name="T33" fmla="*/ 0 h 135"/>
                <a:gd name="T34" fmla="*/ 0 w 170"/>
                <a:gd name="T35" fmla="*/ 0 h 135"/>
                <a:gd name="T36" fmla="*/ 0 w 170"/>
                <a:gd name="T37" fmla="*/ 0 h 135"/>
                <a:gd name="T38" fmla="*/ 0 w 170"/>
                <a:gd name="T39" fmla="*/ 0 h 135"/>
                <a:gd name="T40" fmla="*/ 0 w 170"/>
                <a:gd name="T41" fmla="*/ 0 h 135"/>
                <a:gd name="T42" fmla="*/ 0 w 170"/>
                <a:gd name="T43" fmla="*/ 0 h 135"/>
                <a:gd name="T44" fmla="*/ 0 w 170"/>
                <a:gd name="T45" fmla="*/ 0 h 135"/>
                <a:gd name="T46" fmla="*/ 0 w 170"/>
                <a:gd name="T47" fmla="*/ 0 h 135"/>
                <a:gd name="T48" fmla="*/ 0 w 170"/>
                <a:gd name="T49" fmla="*/ 0 h 135"/>
                <a:gd name="T50" fmla="*/ 0 w 170"/>
                <a:gd name="T51" fmla="*/ 0 h 135"/>
                <a:gd name="T52" fmla="*/ 0 w 170"/>
                <a:gd name="T53" fmla="*/ 0 h 135"/>
                <a:gd name="T54" fmla="*/ 0 w 170"/>
                <a:gd name="T55" fmla="*/ 0 h 135"/>
                <a:gd name="T56" fmla="*/ 0 w 170"/>
                <a:gd name="T57" fmla="*/ 0 h 135"/>
                <a:gd name="T58" fmla="*/ 0 w 170"/>
                <a:gd name="T59" fmla="*/ 0 h 135"/>
                <a:gd name="T60" fmla="*/ 0 w 170"/>
                <a:gd name="T61" fmla="*/ 0 h 135"/>
                <a:gd name="T62" fmla="*/ 0 w 170"/>
                <a:gd name="T63" fmla="*/ 0 h 135"/>
                <a:gd name="T64" fmla="*/ 0 w 170"/>
                <a:gd name="T65" fmla="*/ 0 h 135"/>
                <a:gd name="T66" fmla="*/ 0 w 170"/>
                <a:gd name="T67" fmla="*/ 0 h 135"/>
                <a:gd name="T68" fmla="*/ 0 w 170"/>
                <a:gd name="T69" fmla="*/ 0 h 135"/>
                <a:gd name="T70" fmla="*/ 0 w 170"/>
                <a:gd name="T71" fmla="*/ 0 h 135"/>
                <a:gd name="T72" fmla="*/ 0 w 170"/>
                <a:gd name="T73" fmla="*/ 0 h 135"/>
                <a:gd name="T74" fmla="*/ 0 w 170"/>
                <a:gd name="T75" fmla="*/ 0 h 135"/>
                <a:gd name="T76" fmla="*/ 0 w 170"/>
                <a:gd name="T77" fmla="*/ 0 h 135"/>
                <a:gd name="T78" fmla="*/ 0 w 170"/>
                <a:gd name="T79" fmla="*/ 0 h 135"/>
                <a:gd name="T80" fmla="*/ 0 w 170"/>
                <a:gd name="T81" fmla="*/ 0 h 135"/>
                <a:gd name="T82" fmla="*/ 0 w 170"/>
                <a:gd name="T83" fmla="*/ 0 h 135"/>
                <a:gd name="T84" fmla="*/ 0 w 170"/>
                <a:gd name="T85" fmla="*/ 0 h 135"/>
                <a:gd name="T86" fmla="*/ 0 w 170"/>
                <a:gd name="T87" fmla="*/ 0 h 135"/>
                <a:gd name="T88" fmla="*/ 0 w 170"/>
                <a:gd name="T89" fmla="*/ 0 h 13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70"/>
                <a:gd name="T136" fmla="*/ 0 h 135"/>
                <a:gd name="T137" fmla="*/ 170 w 170"/>
                <a:gd name="T138" fmla="*/ 135 h 13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70" h="135">
                  <a:moveTo>
                    <a:pt x="37" y="123"/>
                  </a:moveTo>
                  <a:lnTo>
                    <a:pt x="44" y="126"/>
                  </a:lnTo>
                  <a:lnTo>
                    <a:pt x="50" y="128"/>
                  </a:lnTo>
                  <a:lnTo>
                    <a:pt x="56" y="131"/>
                  </a:lnTo>
                  <a:lnTo>
                    <a:pt x="61" y="135"/>
                  </a:lnTo>
                  <a:lnTo>
                    <a:pt x="65" y="130"/>
                  </a:lnTo>
                  <a:lnTo>
                    <a:pt x="69" y="126"/>
                  </a:lnTo>
                  <a:lnTo>
                    <a:pt x="73" y="122"/>
                  </a:lnTo>
                  <a:lnTo>
                    <a:pt x="74" y="121"/>
                  </a:lnTo>
                  <a:lnTo>
                    <a:pt x="85" y="128"/>
                  </a:lnTo>
                  <a:lnTo>
                    <a:pt x="88" y="120"/>
                  </a:lnTo>
                  <a:lnTo>
                    <a:pt x="91" y="112"/>
                  </a:lnTo>
                  <a:lnTo>
                    <a:pt x="92" y="104"/>
                  </a:lnTo>
                  <a:lnTo>
                    <a:pt x="92" y="97"/>
                  </a:lnTo>
                  <a:lnTo>
                    <a:pt x="96" y="103"/>
                  </a:lnTo>
                  <a:lnTo>
                    <a:pt x="100" y="106"/>
                  </a:lnTo>
                  <a:lnTo>
                    <a:pt x="104" y="111"/>
                  </a:lnTo>
                  <a:lnTo>
                    <a:pt x="107" y="113"/>
                  </a:lnTo>
                  <a:lnTo>
                    <a:pt x="112" y="114"/>
                  </a:lnTo>
                  <a:lnTo>
                    <a:pt x="116" y="114"/>
                  </a:lnTo>
                  <a:lnTo>
                    <a:pt x="120" y="113"/>
                  </a:lnTo>
                  <a:lnTo>
                    <a:pt x="125" y="111"/>
                  </a:lnTo>
                  <a:lnTo>
                    <a:pt x="135" y="103"/>
                  </a:lnTo>
                  <a:lnTo>
                    <a:pt x="141" y="92"/>
                  </a:lnTo>
                  <a:lnTo>
                    <a:pt x="144" y="80"/>
                  </a:lnTo>
                  <a:lnTo>
                    <a:pt x="143" y="67"/>
                  </a:lnTo>
                  <a:lnTo>
                    <a:pt x="149" y="68"/>
                  </a:lnTo>
                  <a:lnTo>
                    <a:pt x="156" y="70"/>
                  </a:lnTo>
                  <a:lnTo>
                    <a:pt x="163" y="74"/>
                  </a:lnTo>
                  <a:lnTo>
                    <a:pt x="170" y="80"/>
                  </a:lnTo>
                  <a:lnTo>
                    <a:pt x="164" y="68"/>
                  </a:lnTo>
                  <a:lnTo>
                    <a:pt x="159" y="62"/>
                  </a:lnTo>
                  <a:lnTo>
                    <a:pt x="151" y="60"/>
                  </a:lnTo>
                  <a:lnTo>
                    <a:pt x="140" y="62"/>
                  </a:lnTo>
                  <a:lnTo>
                    <a:pt x="137" y="55"/>
                  </a:lnTo>
                  <a:lnTo>
                    <a:pt x="135" y="51"/>
                  </a:lnTo>
                  <a:lnTo>
                    <a:pt x="133" y="46"/>
                  </a:lnTo>
                  <a:lnTo>
                    <a:pt x="131" y="43"/>
                  </a:lnTo>
                  <a:lnTo>
                    <a:pt x="127" y="39"/>
                  </a:lnTo>
                  <a:lnTo>
                    <a:pt x="122" y="37"/>
                  </a:lnTo>
                  <a:lnTo>
                    <a:pt x="115" y="35"/>
                  </a:lnTo>
                  <a:lnTo>
                    <a:pt x="105" y="34"/>
                  </a:lnTo>
                  <a:lnTo>
                    <a:pt x="101" y="22"/>
                  </a:lnTo>
                  <a:lnTo>
                    <a:pt x="97" y="13"/>
                  </a:lnTo>
                  <a:lnTo>
                    <a:pt x="93" y="6"/>
                  </a:lnTo>
                  <a:lnTo>
                    <a:pt x="88" y="0"/>
                  </a:lnTo>
                  <a:lnTo>
                    <a:pt x="82" y="6"/>
                  </a:lnTo>
                  <a:lnTo>
                    <a:pt x="76" y="12"/>
                  </a:lnTo>
                  <a:lnTo>
                    <a:pt x="70" y="17"/>
                  </a:lnTo>
                  <a:lnTo>
                    <a:pt x="64" y="22"/>
                  </a:lnTo>
                  <a:lnTo>
                    <a:pt x="58" y="28"/>
                  </a:lnTo>
                  <a:lnTo>
                    <a:pt x="51" y="32"/>
                  </a:lnTo>
                  <a:lnTo>
                    <a:pt x="46" y="36"/>
                  </a:lnTo>
                  <a:lnTo>
                    <a:pt x="42" y="38"/>
                  </a:lnTo>
                  <a:lnTo>
                    <a:pt x="43" y="46"/>
                  </a:lnTo>
                  <a:lnTo>
                    <a:pt x="43" y="54"/>
                  </a:lnTo>
                  <a:lnTo>
                    <a:pt x="40" y="61"/>
                  </a:lnTo>
                  <a:lnTo>
                    <a:pt x="34" y="65"/>
                  </a:lnTo>
                  <a:lnTo>
                    <a:pt x="29" y="66"/>
                  </a:lnTo>
                  <a:lnTo>
                    <a:pt x="24" y="67"/>
                  </a:lnTo>
                  <a:lnTo>
                    <a:pt x="20" y="68"/>
                  </a:lnTo>
                  <a:lnTo>
                    <a:pt x="16" y="68"/>
                  </a:lnTo>
                  <a:lnTo>
                    <a:pt x="12" y="69"/>
                  </a:lnTo>
                  <a:lnTo>
                    <a:pt x="8" y="69"/>
                  </a:lnTo>
                  <a:lnTo>
                    <a:pt x="5" y="70"/>
                  </a:lnTo>
                  <a:lnTo>
                    <a:pt x="3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2" y="81"/>
                  </a:lnTo>
                  <a:lnTo>
                    <a:pt x="7" y="81"/>
                  </a:lnTo>
                  <a:lnTo>
                    <a:pt x="10" y="81"/>
                  </a:lnTo>
                  <a:lnTo>
                    <a:pt x="14" y="80"/>
                  </a:lnTo>
                  <a:lnTo>
                    <a:pt x="19" y="77"/>
                  </a:lnTo>
                  <a:lnTo>
                    <a:pt x="24" y="76"/>
                  </a:lnTo>
                  <a:lnTo>
                    <a:pt x="28" y="74"/>
                  </a:lnTo>
                  <a:lnTo>
                    <a:pt x="33" y="73"/>
                  </a:lnTo>
                  <a:lnTo>
                    <a:pt x="37" y="72"/>
                  </a:lnTo>
                  <a:lnTo>
                    <a:pt x="40" y="70"/>
                  </a:lnTo>
                  <a:lnTo>
                    <a:pt x="42" y="82"/>
                  </a:lnTo>
                  <a:lnTo>
                    <a:pt x="43" y="90"/>
                  </a:lnTo>
                  <a:lnTo>
                    <a:pt x="43" y="95"/>
                  </a:lnTo>
                  <a:lnTo>
                    <a:pt x="41" y="99"/>
                  </a:lnTo>
                  <a:lnTo>
                    <a:pt x="39" y="103"/>
                  </a:lnTo>
                  <a:lnTo>
                    <a:pt x="37" y="105"/>
                  </a:lnTo>
                  <a:lnTo>
                    <a:pt x="36" y="107"/>
                  </a:lnTo>
                  <a:lnTo>
                    <a:pt x="36" y="112"/>
                  </a:lnTo>
                  <a:lnTo>
                    <a:pt x="37" y="115"/>
                  </a:lnTo>
                  <a:lnTo>
                    <a:pt x="37" y="118"/>
                  </a:lnTo>
                  <a:lnTo>
                    <a:pt x="37" y="121"/>
                  </a:lnTo>
                  <a:lnTo>
                    <a:pt x="37" y="123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8" name="Freeform 1783"/>
            <p:cNvSpPr>
              <a:spLocks/>
            </p:cNvSpPr>
            <p:nvPr/>
          </p:nvSpPr>
          <p:spPr bwMode="auto">
            <a:xfrm>
              <a:off x="5025" y="1017"/>
              <a:ext cx="24" cy="36"/>
            </a:xfrm>
            <a:custGeom>
              <a:avLst/>
              <a:gdLst>
                <a:gd name="T0" fmla="*/ 0 w 93"/>
                <a:gd name="T1" fmla="*/ 0 h 145"/>
                <a:gd name="T2" fmla="*/ 0 w 93"/>
                <a:gd name="T3" fmla="*/ 0 h 145"/>
                <a:gd name="T4" fmla="*/ 0 w 93"/>
                <a:gd name="T5" fmla="*/ 0 h 145"/>
                <a:gd name="T6" fmla="*/ 0 w 93"/>
                <a:gd name="T7" fmla="*/ 0 h 145"/>
                <a:gd name="T8" fmla="*/ 0 w 93"/>
                <a:gd name="T9" fmla="*/ 0 h 145"/>
                <a:gd name="T10" fmla="*/ 0 w 93"/>
                <a:gd name="T11" fmla="*/ 0 h 145"/>
                <a:gd name="T12" fmla="*/ 0 w 93"/>
                <a:gd name="T13" fmla="*/ 0 h 145"/>
                <a:gd name="T14" fmla="*/ 0 w 93"/>
                <a:gd name="T15" fmla="*/ 0 h 145"/>
                <a:gd name="T16" fmla="*/ 0 w 93"/>
                <a:gd name="T17" fmla="*/ 0 h 145"/>
                <a:gd name="T18" fmla="*/ 0 w 93"/>
                <a:gd name="T19" fmla="*/ 0 h 145"/>
                <a:gd name="T20" fmla="*/ 0 w 93"/>
                <a:gd name="T21" fmla="*/ 0 h 145"/>
                <a:gd name="T22" fmla="*/ 0 w 93"/>
                <a:gd name="T23" fmla="*/ 0 h 145"/>
                <a:gd name="T24" fmla="*/ 0 w 93"/>
                <a:gd name="T25" fmla="*/ 0 h 145"/>
                <a:gd name="T26" fmla="*/ 0 w 93"/>
                <a:gd name="T27" fmla="*/ 0 h 145"/>
                <a:gd name="T28" fmla="*/ 0 w 93"/>
                <a:gd name="T29" fmla="*/ 0 h 145"/>
                <a:gd name="T30" fmla="*/ 0 w 93"/>
                <a:gd name="T31" fmla="*/ 0 h 145"/>
                <a:gd name="T32" fmla="*/ 0 w 93"/>
                <a:gd name="T33" fmla="*/ 0 h 145"/>
                <a:gd name="T34" fmla="*/ 0 w 93"/>
                <a:gd name="T35" fmla="*/ 0 h 145"/>
                <a:gd name="T36" fmla="*/ 0 w 93"/>
                <a:gd name="T37" fmla="*/ 0 h 145"/>
                <a:gd name="T38" fmla="*/ 0 w 93"/>
                <a:gd name="T39" fmla="*/ 0 h 145"/>
                <a:gd name="T40" fmla="*/ 0 w 93"/>
                <a:gd name="T41" fmla="*/ 0 h 145"/>
                <a:gd name="T42" fmla="*/ 0 w 93"/>
                <a:gd name="T43" fmla="*/ 0 h 145"/>
                <a:gd name="T44" fmla="*/ 0 w 93"/>
                <a:gd name="T45" fmla="*/ 0 h 145"/>
                <a:gd name="T46" fmla="*/ 0 w 93"/>
                <a:gd name="T47" fmla="*/ 0 h 145"/>
                <a:gd name="T48" fmla="*/ 0 w 93"/>
                <a:gd name="T49" fmla="*/ 0 h 145"/>
                <a:gd name="T50" fmla="*/ 0 w 93"/>
                <a:gd name="T51" fmla="*/ 0 h 145"/>
                <a:gd name="T52" fmla="*/ 0 w 93"/>
                <a:gd name="T53" fmla="*/ 0 h 145"/>
                <a:gd name="T54" fmla="*/ 0 w 93"/>
                <a:gd name="T55" fmla="*/ 0 h 145"/>
                <a:gd name="T56" fmla="*/ 0 w 93"/>
                <a:gd name="T57" fmla="*/ 0 h 145"/>
                <a:gd name="T58" fmla="*/ 0 w 93"/>
                <a:gd name="T59" fmla="*/ 0 h 145"/>
                <a:gd name="T60" fmla="*/ 0 w 93"/>
                <a:gd name="T61" fmla="*/ 0 h 145"/>
                <a:gd name="T62" fmla="*/ 0 w 93"/>
                <a:gd name="T63" fmla="*/ 0 h 145"/>
                <a:gd name="T64" fmla="*/ 0 w 93"/>
                <a:gd name="T65" fmla="*/ 0 h 145"/>
                <a:gd name="T66" fmla="*/ 0 w 93"/>
                <a:gd name="T67" fmla="*/ 0 h 1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3"/>
                <a:gd name="T103" fmla="*/ 0 h 145"/>
                <a:gd name="T104" fmla="*/ 93 w 93"/>
                <a:gd name="T105" fmla="*/ 145 h 14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3" h="145">
                  <a:moveTo>
                    <a:pt x="84" y="101"/>
                  </a:moveTo>
                  <a:lnTo>
                    <a:pt x="92" y="130"/>
                  </a:lnTo>
                  <a:lnTo>
                    <a:pt x="86" y="131"/>
                  </a:lnTo>
                  <a:lnTo>
                    <a:pt x="82" y="134"/>
                  </a:lnTo>
                  <a:lnTo>
                    <a:pt x="79" y="139"/>
                  </a:lnTo>
                  <a:lnTo>
                    <a:pt x="75" y="145"/>
                  </a:lnTo>
                  <a:lnTo>
                    <a:pt x="73" y="144"/>
                  </a:lnTo>
                  <a:lnTo>
                    <a:pt x="69" y="141"/>
                  </a:lnTo>
                  <a:lnTo>
                    <a:pt x="64" y="136"/>
                  </a:lnTo>
                  <a:lnTo>
                    <a:pt x="57" y="130"/>
                  </a:lnTo>
                  <a:lnTo>
                    <a:pt x="48" y="138"/>
                  </a:lnTo>
                  <a:lnTo>
                    <a:pt x="45" y="128"/>
                  </a:lnTo>
                  <a:lnTo>
                    <a:pt x="40" y="119"/>
                  </a:lnTo>
                  <a:lnTo>
                    <a:pt x="36" y="109"/>
                  </a:lnTo>
                  <a:lnTo>
                    <a:pt x="31" y="101"/>
                  </a:lnTo>
                  <a:lnTo>
                    <a:pt x="25" y="94"/>
                  </a:lnTo>
                  <a:lnTo>
                    <a:pt x="19" y="89"/>
                  </a:lnTo>
                  <a:lnTo>
                    <a:pt x="13" y="84"/>
                  </a:lnTo>
                  <a:lnTo>
                    <a:pt x="7" y="81"/>
                  </a:lnTo>
                  <a:lnTo>
                    <a:pt x="12" y="62"/>
                  </a:lnTo>
                  <a:lnTo>
                    <a:pt x="10" y="48"/>
                  </a:lnTo>
                  <a:lnTo>
                    <a:pt x="6" y="38"/>
                  </a:lnTo>
                  <a:lnTo>
                    <a:pt x="0" y="32"/>
                  </a:lnTo>
                  <a:lnTo>
                    <a:pt x="1" y="31"/>
                  </a:lnTo>
                  <a:lnTo>
                    <a:pt x="5" y="29"/>
                  </a:lnTo>
                  <a:lnTo>
                    <a:pt x="9" y="28"/>
                  </a:lnTo>
                  <a:lnTo>
                    <a:pt x="12" y="27"/>
                  </a:lnTo>
                  <a:lnTo>
                    <a:pt x="15" y="25"/>
                  </a:lnTo>
                  <a:lnTo>
                    <a:pt x="16" y="24"/>
                  </a:lnTo>
                  <a:lnTo>
                    <a:pt x="18" y="21"/>
                  </a:lnTo>
                  <a:lnTo>
                    <a:pt x="20" y="17"/>
                  </a:lnTo>
                  <a:lnTo>
                    <a:pt x="24" y="14"/>
                  </a:lnTo>
                  <a:lnTo>
                    <a:pt x="30" y="12"/>
                  </a:lnTo>
                  <a:lnTo>
                    <a:pt x="35" y="10"/>
                  </a:lnTo>
                  <a:lnTo>
                    <a:pt x="37" y="10"/>
                  </a:lnTo>
                  <a:lnTo>
                    <a:pt x="41" y="2"/>
                  </a:lnTo>
                  <a:lnTo>
                    <a:pt x="44" y="2"/>
                  </a:lnTo>
                  <a:lnTo>
                    <a:pt x="50" y="1"/>
                  </a:lnTo>
                  <a:lnTo>
                    <a:pt x="57" y="1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3" y="1"/>
                  </a:lnTo>
                  <a:lnTo>
                    <a:pt x="80" y="2"/>
                  </a:lnTo>
                  <a:lnTo>
                    <a:pt x="87" y="6"/>
                  </a:lnTo>
                  <a:lnTo>
                    <a:pt x="87" y="7"/>
                  </a:lnTo>
                  <a:lnTo>
                    <a:pt x="89" y="10"/>
                  </a:lnTo>
                  <a:lnTo>
                    <a:pt x="90" y="15"/>
                  </a:lnTo>
                  <a:lnTo>
                    <a:pt x="93" y="18"/>
                  </a:lnTo>
                  <a:lnTo>
                    <a:pt x="89" y="18"/>
                  </a:lnTo>
                  <a:lnTo>
                    <a:pt x="85" y="18"/>
                  </a:lnTo>
                  <a:lnTo>
                    <a:pt x="82" y="17"/>
                  </a:lnTo>
                  <a:lnTo>
                    <a:pt x="81" y="17"/>
                  </a:lnTo>
                  <a:lnTo>
                    <a:pt x="76" y="35"/>
                  </a:lnTo>
                  <a:lnTo>
                    <a:pt x="72" y="52"/>
                  </a:lnTo>
                  <a:lnTo>
                    <a:pt x="68" y="66"/>
                  </a:lnTo>
                  <a:lnTo>
                    <a:pt x="68" y="75"/>
                  </a:lnTo>
                  <a:lnTo>
                    <a:pt x="70" y="80"/>
                  </a:lnTo>
                  <a:lnTo>
                    <a:pt x="74" y="84"/>
                  </a:lnTo>
                  <a:lnTo>
                    <a:pt x="78" y="89"/>
                  </a:lnTo>
                  <a:lnTo>
                    <a:pt x="82" y="91"/>
                  </a:lnTo>
                  <a:lnTo>
                    <a:pt x="86" y="89"/>
                  </a:lnTo>
                  <a:lnTo>
                    <a:pt x="87" y="90"/>
                  </a:lnTo>
                  <a:lnTo>
                    <a:pt x="90" y="91"/>
                  </a:lnTo>
                  <a:lnTo>
                    <a:pt x="83" y="96"/>
                  </a:lnTo>
                  <a:lnTo>
                    <a:pt x="81" y="99"/>
                  </a:lnTo>
                  <a:lnTo>
                    <a:pt x="83" y="100"/>
                  </a:lnTo>
                  <a:lnTo>
                    <a:pt x="84" y="101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9" name="Freeform 1784"/>
            <p:cNvSpPr>
              <a:spLocks/>
            </p:cNvSpPr>
            <p:nvPr/>
          </p:nvSpPr>
          <p:spPr bwMode="auto">
            <a:xfrm>
              <a:off x="5028" y="962"/>
              <a:ext cx="13" cy="18"/>
            </a:xfrm>
            <a:custGeom>
              <a:avLst/>
              <a:gdLst>
                <a:gd name="T0" fmla="*/ 0 w 54"/>
                <a:gd name="T1" fmla="*/ 0 h 73"/>
                <a:gd name="T2" fmla="*/ 0 w 54"/>
                <a:gd name="T3" fmla="*/ 0 h 73"/>
                <a:gd name="T4" fmla="*/ 0 w 54"/>
                <a:gd name="T5" fmla="*/ 0 h 73"/>
                <a:gd name="T6" fmla="*/ 0 w 54"/>
                <a:gd name="T7" fmla="*/ 0 h 73"/>
                <a:gd name="T8" fmla="*/ 0 w 54"/>
                <a:gd name="T9" fmla="*/ 0 h 73"/>
                <a:gd name="T10" fmla="*/ 0 w 54"/>
                <a:gd name="T11" fmla="*/ 0 h 73"/>
                <a:gd name="T12" fmla="*/ 0 w 54"/>
                <a:gd name="T13" fmla="*/ 0 h 73"/>
                <a:gd name="T14" fmla="*/ 0 w 54"/>
                <a:gd name="T15" fmla="*/ 0 h 73"/>
                <a:gd name="T16" fmla="*/ 0 w 54"/>
                <a:gd name="T17" fmla="*/ 0 h 73"/>
                <a:gd name="T18" fmla="*/ 0 w 54"/>
                <a:gd name="T19" fmla="*/ 0 h 73"/>
                <a:gd name="T20" fmla="*/ 0 w 54"/>
                <a:gd name="T21" fmla="*/ 0 h 73"/>
                <a:gd name="T22" fmla="*/ 0 w 54"/>
                <a:gd name="T23" fmla="*/ 0 h 73"/>
                <a:gd name="T24" fmla="*/ 0 w 54"/>
                <a:gd name="T25" fmla="*/ 0 h 73"/>
                <a:gd name="T26" fmla="*/ 0 w 54"/>
                <a:gd name="T27" fmla="*/ 0 h 73"/>
                <a:gd name="T28" fmla="*/ 0 w 54"/>
                <a:gd name="T29" fmla="*/ 0 h 73"/>
                <a:gd name="T30" fmla="*/ 0 w 54"/>
                <a:gd name="T31" fmla="*/ 0 h 73"/>
                <a:gd name="T32" fmla="*/ 0 w 54"/>
                <a:gd name="T33" fmla="*/ 0 h 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4"/>
                <a:gd name="T52" fmla="*/ 0 h 73"/>
                <a:gd name="T53" fmla="*/ 54 w 54"/>
                <a:gd name="T54" fmla="*/ 73 h 7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4" h="73">
                  <a:moveTo>
                    <a:pt x="54" y="0"/>
                  </a:moveTo>
                  <a:lnTo>
                    <a:pt x="40" y="11"/>
                  </a:lnTo>
                  <a:lnTo>
                    <a:pt x="35" y="26"/>
                  </a:lnTo>
                  <a:lnTo>
                    <a:pt x="38" y="41"/>
                  </a:lnTo>
                  <a:lnTo>
                    <a:pt x="47" y="51"/>
                  </a:lnTo>
                  <a:lnTo>
                    <a:pt x="35" y="56"/>
                  </a:lnTo>
                  <a:lnTo>
                    <a:pt x="27" y="61"/>
                  </a:lnTo>
                  <a:lnTo>
                    <a:pt x="22" y="67"/>
                  </a:lnTo>
                  <a:lnTo>
                    <a:pt x="19" y="73"/>
                  </a:lnTo>
                  <a:lnTo>
                    <a:pt x="7" y="64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3" y="33"/>
                  </a:lnTo>
                  <a:lnTo>
                    <a:pt x="10" y="22"/>
                  </a:lnTo>
                  <a:lnTo>
                    <a:pt x="22" y="14"/>
                  </a:lnTo>
                  <a:lnTo>
                    <a:pt x="36" y="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0" name="Freeform 1785"/>
            <p:cNvSpPr>
              <a:spLocks/>
            </p:cNvSpPr>
            <p:nvPr/>
          </p:nvSpPr>
          <p:spPr bwMode="auto">
            <a:xfrm>
              <a:off x="5030" y="1065"/>
              <a:ext cx="6" cy="32"/>
            </a:xfrm>
            <a:custGeom>
              <a:avLst/>
              <a:gdLst>
                <a:gd name="T0" fmla="*/ 0 w 24"/>
                <a:gd name="T1" fmla="*/ 0 h 128"/>
                <a:gd name="T2" fmla="*/ 0 w 24"/>
                <a:gd name="T3" fmla="*/ 0 h 128"/>
                <a:gd name="T4" fmla="*/ 0 w 24"/>
                <a:gd name="T5" fmla="*/ 0 h 128"/>
                <a:gd name="T6" fmla="*/ 0 w 24"/>
                <a:gd name="T7" fmla="*/ 0 h 128"/>
                <a:gd name="T8" fmla="*/ 0 w 24"/>
                <a:gd name="T9" fmla="*/ 0 h 128"/>
                <a:gd name="T10" fmla="*/ 0 w 24"/>
                <a:gd name="T11" fmla="*/ 0 h 128"/>
                <a:gd name="T12" fmla="*/ 0 w 24"/>
                <a:gd name="T13" fmla="*/ 0 h 128"/>
                <a:gd name="T14" fmla="*/ 0 w 24"/>
                <a:gd name="T15" fmla="*/ 0 h 128"/>
                <a:gd name="T16" fmla="*/ 0 w 24"/>
                <a:gd name="T17" fmla="*/ 0 h 128"/>
                <a:gd name="T18" fmla="*/ 0 w 24"/>
                <a:gd name="T19" fmla="*/ 0 h 128"/>
                <a:gd name="T20" fmla="*/ 0 w 24"/>
                <a:gd name="T21" fmla="*/ 0 h 128"/>
                <a:gd name="T22" fmla="*/ 0 w 24"/>
                <a:gd name="T23" fmla="*/ 0 h 128"/>
                <a:gd name="T24" fmla="*/ 0 w 24"/>
                <a:gd name="T25" fmla="*/ 0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128"/>
                <a:gd name="T41" fmla="*/ 24 w 24"/>
                <a:gd name="T42" fmla="*/ 128 h 1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128">
                  <a:moveTo>
                    <a:pt x="12" y="128"/>
                  </a:moveTo>
                  <a:lnTo>
                    <a:pt x="8" y="127"/>
                  </a:lnTo>
                  <a:lnTo>
                    <a:pt x="5" y="126"/>
                  </a:lnTo>
                  <a:lnTo>
                    <a:pt x="2" y="124"/>
                  </a:lnTo>
                  <a:lnTo>
                    <a:pt x="0" y="121"/>
                  </a:lnTo>
                  <a:lnTo>
                    <a:pt x="3" y="104"/>
                  </a:lnTo>
                  <a:lnTo>
                    <a:pt x="10" y="66"/>
                  </a:lnTo>
                  <a:lnTo>
                    <a:pt x="18" y="26"/>
                  </a:lnTo>
                  <a:lnTo>
                    <a:pt x="24" y="0"/>
                  </a:lnTo>
                  <a:lnTo>
                    <a:pt x="21" y="40"/>
                  </a:lnTo>
                  <a:lnTo>
                    <a:pt x="17" y="78"/>
                  </a:lnTo>
                  <a:lnTo>
                    <a:pt x="13" y="109"/>
                  </a:lnTo>
                  <a:lnTo>
                    <a:pt x="12" y="128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1" name="Freeform 1786"/>
            <p:cNvSpPr>
              <a:spLocks/>
            </p:cNvSpPr>
            <p:nvPr/>
          </p:nvSpPr>
          <p:spPr bwMode="auto">
            <a:xfrm>
              <a:off x="5055" y="945"/>
              <a:ext cx="28" cy="5"/>
            </a:xfrm>
            <a:custGeom>
              <a:avLst/>
              <a:gdLst>
                <a:gd name="T0" fmla="*/ 0 w 114"/>
                <a:gd name="T1" fmla="*/ 0 h 19"/>
                <a:gd name="T2" fmla="*/ 0 w 114"/>
                <a:gd name="T3" fmla="*/ 0 h 19"/>
                <a:gd name="T4" fmla="*/ 0 w 114"/>
                <a:gd name="T5" fmla="*/ 0 h 19"/>
                <a:gd name="T6" fmla="*/ 0 w 114"/>
                <a:gd name="T7" fmla="*/ 0 h 19"/>
                <a:gd name="T8" fmla="*/ 0 w 114"/>
                <a:gd name="T9" fmla="*/ 0 h 19"/>
                <a:gd name="T10" fmla="*/ 0 w 114"/>
                <a:gd name="T11" fmla="*/ 0 h 19"/>
                <a:gd name="T12" fmla="*/ 0 w 114"/>
                <a:gd name="T13" fmla="*/ 0 h 19"/>
                <a:gd name="T14" fmla="*/ 0 w 114"/>
                <a:gd name="T15" fmla="*/ 0 h 19"/>
                <a:gd name="T16" fmla="*/ 0 w 114"/>
                <a:gd name="T17" fmla="*/ 0 h 19"/>
                <a:gd name="T18" fmla="*/ 0 w 114"/>
                <a:gd name="T19" fmla="*/ 0 h 19"/>
                <a:gd name="T20" fmla="*/ 0 w 114"/>
                <a:gd name="T21" fmla="*/ 0 h 19"/>
                <a:gd name="T22" fmla="*/ 0 w 114"/>
                <a:gd name="T23" fmla="*/ 0 h 19"/>
                <a:gd name="T24" fmla="*/ 0 w 114"/>
                <a:gd name="T25" fmla="*/ 0 h 19"/>
                <a:gd name="T26" fmla="*/ 0 w 114"/>
                <a:gd name="T27" fmla="*/ 0 h 19"/>
                <a:gd name="T28" fmla="*/ 0 w 114"/>
                <a:gd name="T29" fmla="*/ 0 h 19"/>
                <a:gd name="T30" fmla="*/ 0 w 114"/>
                <a:gd name="T31" fmla="*/ 0 h 19"/>
                <a:gd name="T32" fmla="*/ 0 w 114"/>
                <a:gd name="T33" fmla="*/ 0 h 19"/>
                <a:gd name="T34" fmla="*/ 0 w 114"/>
                <a:gd name="T35" fmla="*/ 0 h 19"/>
                <a:gd name="T36" fmla="*/ 0 w 114"/>
                <a:gd name="T37" fmla="*/ 0 h 19"/>
                <a:gd name="T38" fmla="*/ 0 w 114"/>
                <a:gd name="T39" fmla="*/ 0 h 19"/>
                <a:gd name="T40" fmla="*/ 0 w 114"/>
                <a:gd name="T41" fmla="*/ 0 h 19"/>
                <a:gd name="T42" fmla="*/ 0 w 114"/>
                <a:gd name="T43" fmla="*/ 0 h 19"/>
                <a:gd name="T44" fmla="*/ 0 w 114"/>
                <a:gd name="T45" fmla="*/ 0 h 19"/>
                <a:gd name="T46" fmla="*/ 0 w 114"/>
                <a:gd name="T47" fmla="*/ 0 h 19"/>
                <a:gd name="T48" fmla="*/ 0 w 114"/>
                <a:gd name="T49" fmla="*/ 0 h 19"/>
                <a:gd name="T50" fmla="*/ 0 w 114"/>
                <a:gd name="T51" fmla="*/ 0 h 19"/>
                <a:gd name="T52" fmla="*/ 0 w 114"/>
                <a:gd name="T53" fmla="*/ 0 h 19"/>
                <a:gd name="T54" fmla="*/ 0 w 114"/>
                <a:gd name="T55" fmla="*/ 0 h 19"/>
                <a:gd name="T56" fmla="*/ 0 w 114"/>
                <a:gd name="T57" fmla="*/ 0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9"/>
                <a:gd name="T89" fmla="*/ 114 w 114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9">
                  <a:moveTo>
                    <a:pt x="5" y="0"/>
                  </a:moveTo>
                  <a:lnTo>
                    <a:pt x="16" y="4"/>
                  </a:lnTo>
                  <a:lnTo>
                    <a:pt x="29" y="9"/>
                  </a:lnTo>
                  <a:lnTo>
                    <a:pt x="42" y="11"/>
                  </a:lnTo>
                  <a:lnTo>
                    <a:pt x="56" y="13"/>
                  </a:lnTo>
                  <a:lnTo>
                    <a:pt x="72" y="13"/>
                  </a:lnTo>
                  <a:lnTo>
                    <a:pt x="86" y="13"/>
                  </a:lnTo>
                  <a:lnTo>
                    <a:pt x="100" y="12"/>
                  </a:lnTo>
                  <a:lnTo>
                    <a:pt x="114" y="10"/>
                  </a:lnTo>
                  <a:lnTo>
                    <a:pt x="111" y="13"/>
                  </a:lnTo>
                  <a:lnTo>
                    <a:pt x="106" y="17"/>
                  </a:lnTo>
                  <a:lnTo>
                    <a:pt x="98" y="18"/>
                  </a:lnTo>
                  <a:lnTo>
                    <a:pt x="89" y="19"/>
                  </a:lnTo>
                  <a:lnTo>
                    <a:pt x="78" y="19"/>
                  </a:lnTo>
                  <a:lnTo>
                    <a:pt x="68" y="19"/>
                  </a:lnTo>
                  <a:lnTo>
                    <a:pt x="57" y="18"/>
                  </a:lnTo>
                  <a:lnTo>
                    <a:pt x="48" y="18"/>
                  </a:lnTo>
                  <a:lnTo>
                    <a:pt x="40" y="18"/>
                  </a:lnTo>
                  <a:lnTo>
                    <a:pt x="33" y="17"/>
                  </a:lnTo>
                  <a:lnTo>
                    <a:pt x="26" y="17"/>
                  </a:lnTo>
                  <a:lnTo>
                    <a:pt x="20" y="17"/>
                  </a:lnTo>
                  <a:lnTo>
                    <a:pt x="14" y="17"/>
                  </a:lnTo>
                  <a:lnTo>
                    <a:pt x="9" y="17"/>
                  </a:lnTo>
                  <a:lnTo>
                    <a:pt x="4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2" name="Freeform 1787"/>
            <p:cNvSpPr>
              <a:spLocks/>
            </p:cNvSpPr>
            <p:nvPr/>
          </p:nvSpPr>
          <p:spPr bwMode="auto">
            <a:xfrm>
              <a:off x="5042" y="944"/>
              <a:ext cx="8" cy="13"/>
            </a:xfrm>
            <a:custGeom>
              <a:avLst/>
              <a:gdLst>
                <a:gd name="T0" fmla="*/ 0 w 30"/>
                <a:gd name="T1" fmla="*/ 0 h 53"/>
                <a:gd name="T2" fmla="*/ 0 w 30"/>
                <a:gd name="T3" fmla="*/ 0 h 53"/>
                <a:gd name="T4" fmla="*/ 0 w 30"/>
                <a:gd name="T5" fmla="*/ 0 h 53"/>
                <a:gd name="T6" fmla="*/ 0 w 30"/>
                <a:gd name="T7" fmla="*/ 0 h 53"/>
                <a:gd name="T8" fmla="*/ 0 w 30"/>
                <a:gd name="T9" fmla="*/ 0 h 53"/>
                <a:gd name="T10" fmla="*/ 0 w 30"/>
                <a:gd name="T11" fmla="*/ 0 h 53"/>
                <a:gd name="T12" fmla="*/ 0 w 30"/>
                <a:gd name="T13" fmla="*/ 0 h 53"/>
                <a:gd name="T14" fmla="*/ 0 w 30"/>
                <a:gd name="T15" fmla="*/ 0 h 53"/>
                <a:gd name="T16" fmla="*/ 0 w 30"/>
                <a:gd name="T17" fmla="*/ 0 h 53"/>
                <a:gd name="T18" fmla="*/ 0 w 30"/>
                <a:gd name="T19" fmla="*/ 0 h 53"/>
                <a:gd name="T20" fmla="*/ 0 w 30"/>
                <a:gd name="T21" fmla="*/ 0 h 53"/>
                <a:gd name="T22" fmla="*/ 0 w 30"/>
                <a:gd name="T23" fmla="*/ 0 h 53"/>
                <a:gd name="T24" fmla="*/ 0 w 30"/>
                <a:gd name="T25" fmla="*/ 0 h 53"/>
                <a:gd name="T26" fmla="*/ 0 w 30"/>
                <a:gd name="T27" fmla="*/ 0 h 53"/>
                <a:gd name="T28" fmla="*/ 0 w 30"/>
                <a:gd name="T29" fmla="*/ 0 h 53"/>
                <a:gd name="T30" fmla="*/ 0 w 30"/>
                <a:gd name="T31" fmla="*/ 0 h 53"/>
                <a:gd name="T32" fmla="*/ 0 w 30"/>
                <a:gd name="T33" fmla="*/ 0 h 53"/>
                <a:gd name="T34" fmla="*/ 0 w 30"/>
                <a:gd name="T35" fmla="*/ 0 h 53"/>
                <a:gd name="T36" fmla="*/ 0 w 30"/>
                <a:gd name="T37" fmla="*/ 0 h 53"/>
                <a:gd name="T38" fmla="*/ 0 w 30"/>
                <a:gd name="T39" fmla="*/ 0 h 53"/>
                <a:gd name="T40" fmla="*/ 0 w 30"/>
                <a:gd name="T41" fmla="*/ 0 h 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"/>
                <a:gd name="T64" fmla="*/ 0 h 53"/>
                <a:gd name="T65" fmla="*/ 30 w 30"/>
                <a:gd name="T66" fmla="*/ 53 h 5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" h="53">
                  <a:moveTo>
                    <a:pt x="21" y="45"/>
                  </a:moveTo>
                  <a:lnTo>
                    <a:pt x="16" y="47"/>
                  </a:lnTo>
                  <a:lnTo>
                    <a:pt x="11" y="48"/>
                  </a:lnTo>
                  <a:lnTo>
                    <a:pt x="5" y="50"/>
                  </a:lnTo>
                  <a:lnTo>
                    <a:pt x="0" y="53"/>
                  </a:lnTo>
                  <a:lnTo>
                    <a:pt x="2" y="42"/>
                  </a:lnTo>
                  <a:lnTo>
                    <a:pt x="3" y="33"/>
                  </a:lnTo>
                  <a:lnTo>
                    <a:pt x="3" y="25"/>
                  </a:lnTo>
                  <a:lnTo>
                    <a:pt x="3" y="18"/>
                  </a:lnTo>
                  <a:lnTo>
                    <a:pt x="7" y="24"/>
                  </a:lnTo>
                  <a:lnTo>
                    <a:pt x="8" y="31"/>
                  </a:lnTo>
                  <a:lnTo>
                    <a:pt x="8" y="38"/>
                  </a:lnTo>
                  <a:lnTo>
                    <a:pt x="5" y="45"/>
                  </a:lnTo>
                  <a:lnTo>
                    <a:pt x="11" y="34"/>
                  </a:lnTo>
                  <a:lnTo>
                    <a:pt x="16" y="21"/>
                  </a:lnTo>
                  <a:lnTo>
                    <a:pt x="19" y="9"/>
                  </a:lnTo>
                  <a:lnTo>
                    <a:pt x="20" y="0"/>
                  </a:lnTo>
                  <a:lnTo>
                    <a:pt x="27" y="11"/>
                  </a:lnTo>
                  <a:lnTo>
                    <a:pt x="30" y="23"/>
                  </a:lnTo>
                  <a:lnTo>
                    <a:pt x="29" y="33"/>
                  </a:lnTo>
                  <a:lnTo>
                    <a:pt x="21" y="45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3" name="Freeform 1788"/>
            <p:cNvSpPr>
              <a:spLocks/>
            </p:cNvSpPr>
            <p:nvPr/>
          </p:nvSpPr>
          <p:spPr bwMode="auto">
            <a:xfrm>
              <a:off x="5089" y="943"/>
              <a:ext cx="13" cy="18"/>
            </a:xfrm>
            <a:custGeom>
              <a:avLst/>
              <a:gdLst>
                <a:gd name="T0" fmla="*/ 0 w 53"/>
                <a:gd name="T1" fmla="*/ 0 h 73"/>
                <a:gd name="T2" fmla="*/ 0 w 53"/>
                <a:gd name="T3" fmla="*/ 0 h 73"/>
                <a:gd name="T4" fmla="*/ 0 w 53"/>
                <a:gd name="T5" fmla="*/ 0 h 73"/>
                <a:gd name="T6" fmla="*/ 0 w 53"/>
                <a:gd name="T7" fmla="*/ 0 h 73"/>
                <a:gd name="T8" fmla="*/ 0 w 53"/>
                <a:gd name="T9" fmla="*/ 0 h 73"/>
                <a:gd name="T10" fmla="*/ 0 w 53"/>
                <a:gd name="T11" fmla="*/ 0 h 73"/>
                <a:gd name="T12" fmla="*/ 0 w 53"/>
                <a:gd name="T13" fmla="*/ 0 h 73"/>
                <a:gd name="T14" fmla="*/ 0 w 53"/>
                <a:gd name="T15" fmla="*/ 0 h 73"/>
                <a:gd name="T16" fmla="*/ 0 w 53"/>
                <a:gd name="T17" fmla="*/ 0 h 73"/>
                <a:gd name="T18" fmla="*/ 0 w 53"/>
                <a:gd name="T19" fmla="*/ 0 h 73"/>
                <a:gd name="T20" fmla="*/ 0 w 53"/>
                <a:gd name="T21" fmla="*/ 0 h 73"/>
                <a:gd name="T22" fmla="*/ 0 w 53"/>
                <a:gd name="T23" fmla="*/ 0 h 73"/>
                <a:gd name="T24" fmla="*/ 0 w 53"/>
                <a:gd name="T25" fmla="*/ 0 h 73"/>
                <a:gd name="T26" fmla="*/ 0 w 53"/>
                <a:gd name="T27" fmla="*/ 0 h 73"/>
                <a:gd name="T28" fmla="*/ 0 w 53"/>
                <a:gd name="T29" fmla="*/ 0 h 73"/>
                <a:gd name="T30" fmla="*/ 0 w 53"/>
                <a:gd name="T31" fmla="*/ 0 h 73"/>
                <a:gd name="T32" fmla="*/ 0 w 53"/>
                <a:gd name="T33" fmla="*/ 0 h 73"/>
                <a:gd name="T34" fmla="*/ 0 w 53"/>
                <a:gd name="T35" fmla="*/ 0 h 73"/>
                <a:gd name="T36" fmla="*/ 0 w 53"/>
                <a:gd name="T37" fmla="*/ 0 h 73"/>
                <a:gd name="T38" fmla="*/ 0 w 53"/>
                <a:gd name="T39" fmla="*/ 0 h 73"/>
                <a:gd name="T40" fmla="*/ 0 w 53"/>
                <a:gd name="T41" fmla="*/ 0 h 73"/>
                <a:gd name="T42" fmla="*/ 0 w 53"/>
                <a:gd name="T43" fmla="*/ 0 h 73"/>
                <a:gd name="T44" fmla="*/ 0 w 53"/>
                <a:gd name="T45" fmla="*/ 0 h 73"/>
                <a:gd name="T46" fmla="*/ 0 w 53"/>
                <a:gd name="T47" fmla="*/ 0 h 73"/>
                <a:gd name="T48" fmla="*/ 0 w 53"/>
                <a:gd name="T49" fmla="*/ 0 h 73"/>
                <a:gd name="T50" fmla="*/ 0 w 53"/>
                <a:gd name="T51" fmla="*/ 0 h 73"/>
                <a:gd name="T52" fmla="*/ 0 w 53"/>
                <a:gd name="T53" fmla="*/ 0 h 73"/>
                <a:gd name="T54" fmla="*/ 0 w 53"/>
                <a:gd name="T55" fmla="*/ 0 h 73"/>
                <a:gd name="T56" fmla="*/ 0 w 53"/>
                <a:gd name="T57" fmla="*/ 0 h 73"/>
                <a:gd name="T58" fmla="*/ 0 w 53"/>
                <a:gd name="T59" fmla="*/ 0 h 73"/>
                <a:gd name="T60" fmla="*/ 0 w 53"/>
                <a:gd name="T61" fmla="*/ 0 h 73"/>
                <a:gd name="T62" fmla="*/ 0 w 53"/>
                <a:gd name="T63" fmla="*/ 0 h 73"/>
                <a:gd name="T64" fmla="*/ 0 w 53"/>
                <a:gd name="T65" fmla="*/ 0 h 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3"/>
                <a:gd name="T100" fmla="*/ 0 h 73"/>
                <a:gd name="T101" fmla="*/ 53 w 53"/>
                <a:gd name="T102" fmla="*/ 73 h 7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3" h="73">
                  <a:moveTo>
                    <a:pt x="47" y="73"/>
                  </a:moveTo>
                  <a:lnTo>
                    <a:pt x="42" y="69"/>
                  </a:lnTo>
                  <a:lnTo>
                    <a:pt x="35" y="67"/>
                  </a:lnTo>
                  <a:lnTo>
                    <a:pt x="30" y="65"/>
                  </a:lnTo>
                  <a:lnTo>
                    <a:pt x="24" y="61"/>
                  </a:lnTo>
                  <a:lnTo>
                    <a:pt x="18" y="59"/>
                  </a:lnTo>
                  <a:lnTo>
                    <a:pt x="12" y="57"/>
                  </a:lnTo>
                  <a:lnTo>
                    <a:pt x="6" y="54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11" y="42"/>
                  </a:lnTo>
                  <a:lnTo>
                    <a:pt x="19" y="53"/>
                  </a:lnTo>
                  <a:lnTo>
                    <a:pt x="20" y="35"/>
                  </a:lnTo>
                  <a:lnTo>
                    <a:pt x="17" y="17"/>
                  </a:lnTo>
                  <a:lnTo>
                    <a:pt x="14" y="5"/>
                  </a:lnTo>
                  <a:lnTo>
                    <a:pt x="17" y="0"/>
                  </a:lnTo>
                  <a:lnTo>
                    <a:pt x="25" y="8"/>
                  </a:lnTo>
                  <a:lnTo>
                    <a:pt x="28" y="27"/>
                  </a:lnTo>
                  <a:lnTo>
                    <a:pt x="28" y="44"/>
                  </a:lnTo>
                  <a:lnTo>
                    <a:pt x="30" y="53"/>
                  </a:lnTo>
                  <a:lnTo>
                    <a:pt x="33" y="49"/>
                  </a:lnTo>
                  <a:lnTo>
                    <a:pt x="34" y="35"/>
                  </a:lnTo>
                  <a:lnTo>
                    <a:pt x="35" y="20"/>
                  </a:lnTo>
                  <a:lnTo>
                    <a:pt x="42" y="13"/>
                  </a:lnTo>
                  <a:lnTo>
                    <a:pt x="48" y="17"/>
                  </a:lnTo>
                  <a:lnTo>
                    <a:pt x="49" y="30"/>
                  </a:lnTo>
                  <a:lnTo>
                    <a:pt x="46" y="45"/>
                  </a:lnTo>
                  <a:lnTo>
                    <a:pt x="37" y="59"/>
                  </a:lnTo>
                  <a:lnTo>
                    <a:pt x="46" y="55"/>
                  </a:lnTo>
                  <a:lnTo>
                    <a:pt x="52" y="55"/>
                  </a:lnTo>
                  <a:lnTo>
                    <a:pt x="53" y="60"/>
                  </a:lnTo>
                  <a:lnTo>
                    <a:pt x="47" y="73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4" name="Freeform 1789"/>
            <p:cNvSpPr>
              <a:spLocks/>
            </p:cNvSpPr>
            <p:nvPr/>
          </p:nvSpPr>
          <p:spPr bwMode="auto">
            <a:xfrm>
              <a:off x="5115" y="968"/>
              <a:ext cx="11" cy="14"/>
            </a:xfrm>
            <a:custGeom>
              <a:avLst/>
              <a:gdLst>
                <a:gd name="T0" fmla="*/ 0 w 42"/>
                <a:gd name="T1" fmla="*/ 0 h 58"/>
                <a:gd name="T2" fmla="*/ 0 w 42"/>
                <a:gd name="T3" fmla="*/ 0 h 58"/>
                <a:gd name="T4" fmla="*/ 0 w 42"/>
                <a:gd name="T5" fmla="*/ 0 h 58"/>
                <a:gd name="T6" fmla="*/ 0 w 42"/>
                <a:gd name="T7" fmla="*/ 0 h 58"/>
                <a:gd name="T8" fmla="*/ 0 w 42"/>
                <a:gd name="T9" fmla="*/ 0 h 58"/>
                <a:gd name="T10" fmla="*/ 0 w 42"/>
                <a:gd name="T11" fmla="*/ 0 h 58"/>
                <a:gd name="T12" fmla="*/ 0 w 42"/>
                <a:gd name="T13" fmla="*/ 0 h 58"/>
                <a:gd name="T14" fmla="*/ 0 w 42"/>
                <a:gd name="T15" fmla="*/ 0 h 58"/>
                <a:gd name="T16" fmla="*/ 0 w 42"/>
                <a:gd name="T17" fmla="*/ 0 h 58"/>
                <a:gd name="T18" fmla="*/ 0 w 42"/>
                <a:gd name="T19" fmla="*/ 0 h 58"/>
                <a:gd name="T20" fmla="*/ 0 w 42"/>
                <a:gd name="T21" fmla="*/ 0 h 58"/>
                <a:gd name="T22" fmla="*/ 0 w 42"/>
                <a:gd name="T23" fmla="*/ 0 h 58"/>
                <a:gd name="T24" fmla="*/ 0 w 42"/>
                <a:gd name="T25" fmla="*/ 0 h 58"/>
                <a:gd name="T26" fmla="*/ 0 w 42"/>
                <a:gd name="T27" fmla="*/ 0 h 58"/>
                <a:gd name="T28" fmla="*/ 0 w 42"/>
                <a:gd name="T29" fmla="*/ 0 h 58"/>
                <a:gd name="T30" fmla="*/ 0 w 42"/>
                <a:gd name="T31" fmla="*/ 0 h 58"/>
                <a:gd name="T32" fmla="*/ 0 w 42"/>
                <a:gd name="T33" fmla="*/ 0 h 58"/>
                <a:gd name="T34" fmla="*/ 0 w 42"/>
                <a:gd name="T35" fmla="*/ 0 h 58"/>
                <a:gd name="T36" fmla="*/ 0 w 42"/>
                <a:gd name="T37" fmla="*/ 0 h 58"/>
                <a:gd name="T38" fmla="*/ 0 w 42"/>
                <a:gd name="T39" fmla="*/ 0 h 58"/>
                <a:gd name="T40" fmla="*/ 0 w 42"/>
                <a:gd name="T41" fmla="*/ 0 h 58"/>
                <a:gd name="T42" fmla="*/ 0 w 42"/>
                <a:gd name="T43" fmla="*/ 0 h 58"/>
                <a:gd name="T44" fmla="*/ 0 w 42"/>
                <a:gd name="T45" fmla="*/ 0 h 58"/>
                <a:gd name="T46" fmla="*/ 0 w 42"/>
                <a:gd name="T47" fmla="*/ 0 h 58"/>
                <a:gd name="T48" fmla="*/ 0 w 42"/>
                <a:gd name="T49" fmla="*/ 0 h 58"/>
                <a:gd name="T50" fmla="*/ 0 w 42"/>
                <a:gd name="T51" fmla="*/ 0 h 58"/>
                <a:gd name="T52" fmla="*/ 0 w 42"/>
                <a:gd name="T53" fmla="*/ 0 h 58"/>
                <a:gd name="T54" fmla="*/ 0 w 42"/>
                <a:gd name="T55" fmla="*/ 0 h 58"/>
                <a:gd name="T56" fmla="*/ 0 w 42"/>
                <a:gd name="T57" fmla="*/ 0 h 58"/>
                <a:gd name="T58" fmla="*/ 0 w 42"/>
                <a:gd name="T59" fmla="*/ 0 h 58"/>
                <a:gd name="T60" fmla="*/ 0 w 42"/>
                <a:gd name="T61" fmla="*/ 0 h 58"/>
                <a:gd name="T62" fmla="*/ 0 w 42"/>
                <a:gd name="T63" fmla="*/ 0 h 58"/>
                <a:gd name="T64" fmla="*/ 0 w 42"/>
                <a:gd name="T65" fmla="*/ 0 h 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2"/>
                <a:gd name="T100" fmla="*/ 0 h 58"/>
                <a:gd name="T101" fmla="*/ 42 w 42"/>
                <a:gd name="T102" fmla="*/ 58 h 5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2" h="58">
                  <a:moveTo>
                    <a:pt x="18" y="58"/>
                  </a:moveTo>
                  <a:lnTo>
                    <a:pt x="14" y="50"/>
                  </a:lnTo>
                  <a:lnTo>
                    <a:pt x="10" y="41"/>
                  </a:lnTo>
                  <a:lnTo>
                    <a:pt x="5" y="33"/>
                  </a:lnTo>
                  <a:lnTo>
                    <a:pt x="0" y="25"/>
                  </a:lnTo>
                  <a:lnTo>
                    <a:pt x="5" y="23"/>
                  </a:lnTo>
                  <a:lnTo>
                    <a:pt x="9" y="18"/>
                  </a:lnTo>
                  <a:lnTo>
                    <a:pt x="12" y="8"/>
                  </a:lnTo>
                  <a:lnTo>
                    <a:pt x="12" y="0"/>
                  </a:lnTo>
                  <a:lnTo>
                    <a:pt x="16" y="3"/>
                  </a:lnTo>
                  <a:lnTo>
                    <a:pt x="18" y="8"/>
                  </a:lnTo>
                  <a:lnTo>
                    <a:pt x="17" y="16"/>
                  </a:lnTo>
                  <a:lnTo>
                    <a:pt x="11" y="22"/>
                  </a:lnTo>
                  <a:lnTo>
                    <a:pt x="16" y="22"/>
                  </a:lnTo>
                  <a:lnTo>
                    <a:pt x="21" y="21"/>
                  </a:lnTo>
                  <a:lnTo>
                    <a:pt x="25" y="19"/>
                  </a:lnTo>
                  <a:lnTo>
                    <a:pt x="30" y="16"/>
                  </a:lnTo>
                  <a:lnTo>
                    <a:pt x="33" y="14"/>
                  </a:lnTo>
                  <a:lnTo>
                    <a:pt x="37" y="11"/>
                  </a:lnTo>
                  <a:lnTo>
                    <a:pt x="40" y="6"/>
                  </a:lnTo>
                  <a:lnTo>
                    <a:pt x="42" y="2"/>
                  </a:lnTo>
                  <a:lnTo>
                    <a:pt x="41" y="23"/>
                  </a:lnTo>
                  <a:lnTo>
                    <a:pt x="34" y="34"/>
                  </a:lnTo>
                  <a:lnTo>
                    <a:pt x="25" y="38"/>
                  </a:lnTo>
                  <a:lnTo>
                    <a:pt x="21" y="42"/>
                  </a:lnTo>
                  <a:lnTo>
                    <a:pt x="24" y="44"/>
                  </a:lnTo>
                  <a:lnTo>
                    <a:pt x="29" y="43"/>
                  </a:lnTo>
                  <a:lnTo>
                    <a:pt x="33" y="43"/>
                  </a:lnTo>
                  <a:lnTo>
                    <a:pt x="32" y="52"/>
                  </a:lnTo>
                  <a:lnTo>
                    <a:pt x="30" y="53"/>
                  </a:lnTo>
                  <a:lnTo>
                    <a:pt x="26" y="53"/>
                  </a:lnTo>
                  <a:lnTo>
                    <a:pt x="22" y="53"/>
                  </a:lnTo>
                  <a:lnTo>
                    <a:pt x="18" y="58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5" name="Freeform 1790"/>
            <p:cNvSpPr>
              <a:spLocks/>
            </p:cNvSpPr>
            <p:nvPr/>
          </p:nvSpPr>
          <p:spPr bwMode="auto">
            <a:xfrm>
              <a:off x="5111" y="988"/>
              <a:ext cx="7" cy="18"/>
            </a:xfrm>
            <a:custGeom>
              <a:avLst/>
              <a:gdLst>
                <a:gd name="T0" fmla="*/ 0 w 26"/>
                <a:gd name="T1" fmla="*/ 0 h 70"/>
                <a:gd name="T2" fmla="*/ 0 w 26"/>
                <a:gd name="T3" fmla="*/ 0 h 70"/>
                <a:gd name="T4" fmla="*/ 0 w 26"/>
                <a:gd name="T5" fmla="*/ 0 h 70"/>
                <a:gd name="T6" fmla="*/ 0 w 26"/>
                <a:gd name="T7" fmla="*/ 0 h 70"/>
                <a:gd name="T8" fmla="*/ 0 w 26"/>
                <a:gd name="T9" fmla="*/ 0 h 70"/>
                <a:gd name="T10" fmla="*/ 0 w 26"/>
                <a:gd name="T11" fmla="*/ 0 h 70"/>
                <a:gd name="T12" fmla="*/ 0 w 26"/>
                <a:gd name="T13" fmla="*/ 0 h 70"/>
                <a:gd name="T14" fmla="*/ 0 w 26"/>
                <a:gd name="T15" fmla="*/ 0 h 70"/>
                <a:gd name="T16" fmla="*/ 0 w 26"/>
                <a:gd name="T17" fmla="*/ 0 h 70"/>
                <a:gd name="T18" fmla="*/ 0 w 26"/>
                <a:gd name="T19" fmla="*/ 0 h 70"/>
                <a:gd name="T20" fmla="*/ 0 w 26"/>
                <a:gd name="T21" fmla="*/ 0 h 70"/>
                <a:gd name="T22" fmla="*/ 0 w 26"/>
                <a:gd name="T23" fmla="*/ 0 h 70"/>
                <a:gd name="T24" fmla="*/ 0 w 26"/>
                <a:gd name="T25" fmla="*/ 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70"/>
                <a:gd name="T41" fmla="*/ 26 w 26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70">
                  <a:moveTo>
                    <a:pt x="10" y="0"/>
                  </a:moveTo>
                  <a:lnTo>
                    <a:pt x="16" y="14"/>
                  </a:lnTo>
                  <a:lnTo>
                    <a:pt x="21" y="28"/>
                  </a:lnTo>
                  <a:lnTo>
                    <a:pt x="24" y="40"/>
                  </a:lnTo>
                  <a:lnTo>
                    <a:pt x="26" y="52"/>
                  </a:lnTo>
                  <a:lnTo>
                    <a:pt x="25" y="62"/>
                  </a:lnTo>
                  <a:lnTo>
                    <a:pt x="21" y="68"/>
                  </a:lnTo>
                  <a:lnTo>
                    <a:pt x="13" y="70"/>
                  </a:lnTo>
                  <a:lnTo>
                    <a:pt x="0" y="68"/>
                  </a:lnTo>
                  <a:lnTo>
                    <a:pt x="5" y="51"/>
                  </a:lnTo>
                  <a:lnTo>
                    <a:pt x="9" y="32"/>
                  </a:lnTo>
                  <a:lnTo>
                    <a:pt x="9" y="1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6" name="Freeform 1791"/>
            <p:cNvSpPr>
              <a:spLocks/>
            </p:cNvSpPr>
            <p:nvPr/>
          </p:nvSpPr>
          <p:spPr bwMode="auto">
            <a:xfrm>
              <a:off x="5042" y="974"/>
              <a:ext cx="50" cy="58"/>
            </a:xfrm>
            <a:custGeom>
              <a:avLst/>
              <a:gdLst>
                <a:gd name="T0" fmla="*/ 0 w 198"/>
                <a:gd name="T1" fmla="*/ 0 h 233"/>
                <a:gd name="T2" fmla="*/ 0 w 198"/>
                <a:gd name="T3" fmla="*/ 0 h 233"/>
                <a:gd name="T4" fmla="*/ 0 w 198"/>
                <a:gd name="T5" fmla="*/ 0 h 233"/>
                <a:gd name="T6" fmla="*/ 0 w 198"/>
                <a:gd name="T7" fmla="*/ 0 h 233"/>
                <a:gd name="T8" fmla="*/ 0 w 198"/>
                <a:gd name="T9" fmla="*/ 0 h 233"/>
                <a:gd name="T10" fmla="*/ 0 w 198"/>
                <a:gd name="T11" fmla="*/ 0 h 233"/>
                <a:gd name="T12" fmla="*/ 0 w 198"/>
                <a:gd name="T13" fmla="*/ 0 h 233"/>
                <a:gd name="T14" fmla="*/ 0 w 198"/>
                <a:gd name="T15" fmla="*/ 0 h 233"/>
                <a:gd name="T16" fmla="*/ 0 w 198"/>
                <a:gd name="T17" fmla="*/ 0 h 233"/>
                <a:gd name="T18" fmla="*/ 0 w 198"/>
                <a:gd name="T19" fmla="*/ 0 h 233"/>
                <a:gd name="T20" fmla="*/ 0 w 198"/>
                <a:gd name="T21" fmla="*/ 0 h 233"/>
                <a:gd name="T22" fmla="*/ 0 w 198"/>
                <a:gd name="T23" fmla="*/ 0 h 233"/>
                <a:gd name="T24" fmla="*/ 0 w 198"/>
                <a:gd name="T25" fmla="*/ 0 h 233"/>
                <a:gd name="T26" fmla="*/ 0 w 198"/>
                <a:gd name="T27" fmla="*/ 0 h 233"/>
                <a:gd name="T28" fmla="*/ 0 w 198"/>
                <a:gd name="T29" fmla="*/ 0 h 233"/>
                <a:gd name="T30" fmla="*/ 0 w 198"/>
                <a:gd name="T31" fmla="*/ 0 h 233"/>
                <a:gd name="T32" fmla="*/ 0 w 198"/>
                <a:gd name="T33" fmla="*/ 0 h 233"/>
                <a:gd name="T34" fmla="*/ 0 w 198"/>
                <a:gd name="T35" fmla="*/ 0 h 233"/>
                <a:gd name="T36" fmla="*/ 0 w 198"/>
                <a:gd name="T37" fmla="*/ 0 h 233"/>
                <a:gd name="T38" fmla="*/ 0 w 198"/>
                <a:gd name="T39" fmla="*/ 0 h 233"/>
                <a:gd name="T40" fmla="*/ 0 w 198"/>
                <a:gd name="T41" fmla="*/ 0 h 233"/>
                <a:gd name="T42" fmla="*/ 0 w 198"/>
                <a:gd name="T43" fmla="*/ 0 h 233"/>
                <a:gd name="T44" fmla="*/ 0 w 198"/>
                <a:gd name="T45" fmla="*/ 0 h 233"/>
                <a:gd name="T46" fmla="*/ 0 w 198"/>
                <a:gd name="T47" fmla="*/ 0 h 233"/>
                <a:gd name="T48" fmla="*/ 0 w 198"/>
                <a:gd name="T49" fmla="*/ 0 h 233"/>
                <a:gd name="T50" fmla="*/ 0 w 198"/>
                <a:gd name="T51" fmla="*/ 0 h 233"/>
                <a:gd name="T52" fmla="*/ 0 w 198"/>
                <a:gd name="T53" fmla="*/ 0 h 233"/>
                <a:gd name="T54" fmla="*/ 0 w 198"/>
                <a:gd name="T55" fmla="*/ 0 h 233"/>
                <a:gd name="T56" fmla="*/ 0 w 198"/>
                <a:gd name="T57" fmla="*/ 0 h 233"/>
                <a:gd name="T58" fmla="*/ 0 w 198"/>
                <a:gd name="T59" fmla="*/ 0 h 233"/>
                <a:gd name="T60" fmla="*/ 0 w 198"/>
                <a:gd name="T61" fmla="*/ 0 h 233"/>
                <a:gd name="T62" fmla="*/ 0 w 198"/>
                <a:gd name="T63" fmla="*/ 0 h 233"/>
                <a:gd name="T64" fmla="*/ 0 w 198"/>
                <a:gd name="T65" fmla="*/ 0 h 233"/>
                <a:gd name="T66" fmla="*/ 0 w 198"/>
                <a:gd name="T67" fmla="*/ 0 h 233"/>
                <a:gd name="T68" fmla="*/ 0 w 198"/>
                <a:gd name="T69" fmla="*/ 0 h 233"/>
                <a:gd name="T70" fmla="*/ 0 w 198"/>
                <a:gd name="T71" fmla="*/ 0 h 233"/>
                <a:gd name="T72" fmla="*/ 0 w 198"/>
                <a:gd name="T73" fmla="*/ 0 h 233"/>
                <a:gd name="T74" fmla="*/ 0 w 198"/>
                <a:gd name="T75" fmla="*/ 0 h 233"/>
                <a:gd name="T76" fmla="*/ 0 w 198"/>
                <a:gd name="T77" fmla="*/ 0 h 233"/>
                <a:gd name="T78" fmla="*/ 0 w 198"/>
                <a:gd name="T79" fmla="*/ 0 h 233"/>
                <a:gd name="T80" fmla="*/ 0 w 198"/>
                <a:gd name="T81" fmla="*/ 0 h 233"/>
                <a:gd name="T82" fmla="*/ 0 w 198"/>
                <a:gd name="T83" fmla="*/ 0 h 233"/>
                <a:gd name="T84" fmla="*/ 0 w 198"/>
                <a:gd name="T85" fmla="*/ 0 h 233"/>
                <a:gd name="T86" fmla="*/ 0 w 198"/>
                <a:gd name="T87" fmla="*/ 0 h 233"/>
                <a:gd name="T88" fmla="*/ 0 w 198"/>
                <a:gd name="T89" fmla="*/ 0 h 233"/>
                <a:gd name="T90" fmla="*/ 0 w 198"/>
                <a:gd name="T91" fmla="*/ 0 h 233"/>
                <a:gd name="T92" fmla="*/ 0 w 198"/>
                <a:gd name="T93" fmla="*/ 0 h 233"/>
                <a:gd name="T94" fmla="*/ 0 w 198"/>
                <a:gd name="T95" fmla="*/ 0 h 233"/>
                <a:gd name="T96" fmla="*/ 0 w 198"/>
                <a:gd name="T97" fmla="*/ 0 h 233"/>
                <a:gd name="T98" fmla="*/ 0 w 198"/>
                <a:gd name="T99" fmla="*/ 0 h 233"/>
                <a:gd name="T100" fmla="*/ 0 w 198"/>
                <a:gd name="T101" fmla="*/ 0 h 233"/>
                <a:gd name="T102" fmla="*/ 0 w 198"/>
                <a:gd name="T103" fmla="*/ 0 h 233"/>
                <a:gd name="T104" fmla="*/ 0 w 198"/>
                <a:gd name="T105" fmla="*/ 0 h 233"/>
                <a:gd name="T106" fmla="*/ 0 w 198"/>
                <a:gd name="T107" fmla="*/ 0 h 233"/>
                <a:gd name="T108" fmla="*/ 0 w 198"/>
                <a:gd name="T109" fmla="*/ 0 h 233"/>
                <a:gd name="T110" fmla="*/ 0 w 198"/>
                <a:gd name="T111" fmla="*/ 0 h 233"/>
                <a:gd name="T112" fmla="*/ 0 w 198"/>
                <a:gd name="T113" fmla="*/ 0 h 233"/>
                <a:gd name="T114" fmla="*/ 0 w 198"/>
                <a:gd name="T115" fmla="*/ 0 h 233"/>
                <a:gd name="T116" fmla="*/ 0 w 198"/>
                <a:gd name="T117" fmla="*/ 0 h 2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98"/>
                <a:gd name="T178" fmla="*/ 0 h 233"/>
                <a:gd name="T179" fmla="*/ 198 w 198"/>
                <a:gd name="T180" fmla="*/ 233 h 23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98" h="233">
                  <a:moveTo>
                    <a:pt x="17" y="168"/>
                  </a:moveTo>
                  <a:lnTo>
                    <a:pt x="20" y="179"/>
                  </a:lnTo>
                  <a:lnTo>
                    <a:pt x="20" y="180"/>
                  </a:lnTo>
                  <a:lnTo>
                    <a:pt x="22" y="183"/>
                  </a:lnTo>
                  <a:lnTo>
                    <a:pt x="23" y="188"/>
                  </a:lnTo>
                  <a:lnTo>
                    <a:pt x="26" y="191"/>
                  </a:lnTo>
                  <a:lnTo>
                    <a:pt x="30" y="196"/>
                  </a:lnTo>
                  <a:lnTo>
                    <a:pt x="33" y="201"/>
                  </a:lnTo>
                  <a:lnTo>
                    <a:pt x="35" y="204"/>
                  </a:lnTo>
                  <a:lnTo>
                    <a:pt x="37" y="209"/>
                  </a:lnTo>
                  <a:lnTo>
                    <a:pt x="40" y="215"/>
                  </a:lnTo>
                  <a:lnTo>
                    <a:pt x="42" y="221"/>
                  </a:lnTo>
                  <a:lnTo>
                    <a:pt x="46" y="227"/>
                  </a:lnTo>
                  <a:lnTo>
                    <a:pt x="51" y="231"/>
                  </a:lnTo>
                  <a:lnTo>
                    <a:pt x="55" y="232"/>
                  </a:lnTo>
                  <a:lnTo>
                    <a:pt x="58" y="232"/>
                  </a:lnTo>
                  <a:lnTo>
                    <a:pt x="60" y="233"/>
                  </a:lnTo>
                  <a:lnTo>
                    <a:pt x="63" y="233"/>
                  </a:lnTo>
                  <a:lnTo>
                    <a:pt x="67" y="233"/>
                  </a:lnTo>
                  <a:lnTo>
                    <a:pt x="71" y="232"/>
                  </a:lnTo>
                  <a:lnTo>
                    <a:pt x="74" y="231"/>
                  </a:lnTo>
                  <a:lnTo>
                    <a:pt x="77" y="229"/>
                  </a:lnTo>
                  <a:lnTo>
                    <a:pt x="80" y="226"/>
                  </a:lnTo>
                  <a:lnTo>
                    <a:pt x="84" y="223"/>
                  </a:lnTo>
                  <a:lnTo>
                    <a:pt x="91" y="220"/>
                  </a:lnTo>
                  <a:lnTo>
                    <a:pt x="103" y="221"/>
                  </a:lnTo>
                  <a:lnTo>
                    <a:pt x="105" y="205"/>
                  </a:lnTo>
                  <a:lnTo>
                    <a:pt x="107" y="194"/>
                  </a:lnTo>
                  <a:lnTo>
                    <a:pt x="113" y="185"/>
                  </a:lnTo>
                  <a:lnTo>
                    <a:pt x="120" y="180"/>
                  </a:lnTo>
                  <a:lnTo>
                    <a:pt x="128" y="177"/>
                  </a:lnTo>
                  <a:lnTo>
                    <a:pt x="134" y="171"/>
                  </a:lnTo>
                  <a:lnTo>
                    <a:pt x="137" y="166"/>
                  </a:lnTo>
                  <a:lnTo>
                    <a:pt x="139" y="159"/>
                  </a:lnTo>
                  <a:lnTo>
                    <a:pt x="144" y="157"/>
                  </a:lnTo>
                  <a:lnTo>
                    <a:pt x="148" y="155"/>
                  </a:lnTo>
                  <a:lnTo>
                    <a:pt x="152" y="154"/>
                  </a:lnTo>
                  <a:lnTo>
                    <a:pt x="156" y="152"/>
                  </a:lnTo>
                  <a:lnTo>
                    <a:pt x="160" y="152"/>
                  </a:lnTo>
                  <a:lnTo>
                    <a:pt x="163" y="151"/>
                  </a:lnTo>
                  <a:lnTo>
                    <a:pt x="167" y="151"/>
                  </a:lnTo>
                  <a:lnTo>
                    <a:pt x="172" y="151"/>
                  </a:lnTo>
                  <a:lnTo>
                    <a:pt x="184" y="147"/>
                  </a:lnTo>
                  <a:lnTo>
                    <a:pt x="191" y="141"/>
                  </a:lnTo>
                  <a:lnTo>
                    <a:pt x="194" y="136"/>
                  </a:lnTo>
                  <a:lnTo>
                    <a:pt x="194" y="130"/>
                  </a:lnTo>
                  <a:lnTo>
                    <a:pt x="191" y="125"/>
                  </a:lnTo>
                  <a:lnTo>
                    <a:pt x="187" y="121"/>
                  </a:lnTo>
                  <a:lnTo>
                    <a:pt x="183" y="118"/>
                  </a:lnTo>
                  <a:lnTo>
                    <a:pt x="178" y="116"/>
                  </a:lnTo>
                  <a:lnTo>
                    <a:pt x="186" y="111"/>
                  </a:lnTo>
                  <a:lnTo>
                    <a:pt x="192" y="105"/>
                  </a:lnTo>
                  <a:lnTo>
                    <a:pt x="194" y="101"/>
                  </a:lnTo>
                  <a:lnTo>
                    <a:pt x="193" y="96"/>
                  </a:lnTo>
                  <a:lnTo>
                    <a:pt x="190" y="91"/>
                  </a:lnTo>
                  <a:lnTo>
                    <a:pt x="186" y="89"/>
                  </a:lnTo>
                  <a:lnTo>
                    <a:pt x="179" y="89"/>
                  </a:lnTo>
                  <a:lnTo>
                    <a:pt x="171" y="91"/>
                  </a:lnTo>
                  <a:lnTo>
                    <a:pt x="178" y="88"/>
                  </a:lnTo>
                  <a:lnTo>
                    <a:pt x="180" y="84"/>
                  </a:lnTo>
                  <a:lnTo>
                    <a:pt x="182" y="79"/>
                  </a:lnTo>
                  <a:lnTo>
                    <a:pt x="186" y="74"/>
                  </a:lnTo>
                  <a:lnTo>
                    <a:pt x="183" y="68"/>
                  </a:lnTo>
                  <a:lnTo>
                    <a:pt x="179" y="67"/>
                  </a:lnTo>
                  <a:lnTo>
                    <a:pt x="173" y="66"/>
                  </a:lnTo>
                  <a:lnTo>
                    <a:pt x="168" y="60"/>
                  </a:lnTo>
                  <a:lnTo>
                    <a:pt x="167" y="56"/>
                  </a:lnTo>
                  <a:lnTo>
                    <a:pt x="168" y="52"/>
                  </a:lnTo>
                  <a:lnTo>
                    <a:pt x="171" y="49"/>
                  </a:lnTo>
                  <a:lnTo>
                    <a:pt x="174" y="46"/>
                  </a:lnTo>
                  <a:lnTo>
                    <a:pt x="178" y="43"/>
                  </a:lnTo>
                  <a:lnTo>
                    <a:pt x="184" y="41"/>
                  </a:lnTo>
                  <a:lnTo>
                    <a:pt x="190" y="38"/>
                  </a:lnTo>
                  <a:lnTo>
                    <a:pt x="198" y="35"/>
                  </a:lnTo>
                  <a:lnTo>
                    <a:pt x="192" y="35"/>
                  </a:lnTo>
                  <a:lnTo>
                    <a:pt x="187" y="33"/>
                  </a:lnTo>
                  <a:lnTo>
                    <a:pt x="184" y="30"/>
                  </a:lnTo>
                  <a:lnTo>
                    <a:pt x="180" y="25"/>
                  </a:lnTo>
                  <a:lnTo>
                    <a:pt x="177" y="28"/>
                  </a:lnTo>
                  <a:lnTo>
                    <a:pt x="176" y="33"/>
                  </a:lnTo>
                  <a:lnTo>
                    <a:pt x="176" y="37"/>
                  </a:lnTo>
                  <a:lnTo>
                    <a:pt x="178" y="44"/>
                  </a:lnTo>
                  <a:lnTo>
                    <a:pt x="175" y="38"/>
                  </a:lnTo>
                  <a:lnTo>
                    <a:pt x="172" y="37"/>
                  </a:lnTo>
                  <a:lnTo>
                    <a:pt x="167" y="36"/>
                  </a:lnTo>
                  <a:lnTo>
                    <a:pt x="164" y="34"/>
                  </a:lnTo>
                  <a:lnTo>
                    <a:pt x="162" y="29"/>
                  </a:lnTo>
                  <a:lnTo>
                    <a:pt x="162" y="25"/>
                  </a:lnTo>
                  <a:lnTo>
                    <a:pt x="165" y="19"/>
                  </a:lnTo>
                  <a:lnTo>
                    <a:pt x="175" y="14"/>
                  </a:lnTo>
                  <a:lnTo>
                    <a:pt x="170" y="16"/>
                  </a:lnTo>
                  <a:lnTo>
                    <a:pt x="163" y="16"/>
                  </a:lnTo>
                  <a:lnTo>
                    <a:pt x="157" y="14"/>
                  </a:lnTo>
                  <a:lnTo>
                    <a:pt x="151" y="8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3" y="10"/>
                  </a:lnTo>
                  <a:lnTo>
                    <a:pt x="131" y="2"/>
                  </a:lnTo>
                  <a:lnTo>
                    <a:pt x="124" y="0"/>
                  </a:lnTo>
                  <a:lnTo>
                    <a:pt x="124" y="2"/>
                  </a:lnTo>
                  <a:lnTo>
                    <a:pt x="124" y="3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31" y="15"/>
                  </a:lnTo>
                  <a:lnTo>
                    <a:pt x="133" y="27"/>
                  </a:lnTo>
                  <a:lnTo>
                    <a:pt x="128" y="35"/>
                  </a:lnTo>
                  <a:lnTo>
                    <a:pt x="115" y="35"/>
                  </a:lnTo>
                  <a:lnTo>
                    <a:pt x="121" y="35"/>
                  </a:lnTo>
                  <a:lnTo>
                    <a:pt x="125" y="33"/>
                  </a:lnTo>
                  <a:lnTo>
                    <a:pt x="125" y="28"/>
                  </a:lnTo>
                  <a:lnTo>
                    <a:pt x="123" y="22"/>
                  </a:lnTo>
                  <a:lnTo>
                    <a:pt x="119" y="16"/>
                  </a:lnTo>
                  <a:lnTo>
                    <a:pt x="114" y="15"/>
                  </a:lnTo>
                  <a:lnTo>
                    <a:pt x="107" y="18"/>
                  </a:lnTo>
                  <a:lnTo>
                    <a:pt x="102" y="21"/>
                  </a:lnTo>
                  <a:lnTo>
                    <a:pt x="103" y="16"/>
                  </a:lnTo>
                  <a:lnTo>
                    <a:pt x="106" y="13"/>
                  </a:lnTo>
                  <a:lnTo>
                    <a:pt x="110" y="11"/>
                  </a:lnTo>
                  <a:lnTo>
                    <a:pt x="116" y="8"/>
                  </a:lnTo>
                  <a:lnTo>
                    <a:pt x="115" y="4"/>
                  </a:lnTo>
                  <a:lnTo>
                    <a:pt x="110" y="2"/>
                  </a:lnTo>
                  <a:lnTo>
                    <a:pt x="105" y="2"/>
                  </a:lnTo>
                  <a:lnTo>
                    <a:pt x="99" y="4"/>
                  </a:lnTo>
                  <a:lnTo>
                    <a:pt x="93" y="8"/>
                  </a:lnTo>
                  <a:lnTo>
                    <a:pt x="87" y="11"/>
                  </a:lnTo>
                  <a:lnTo>
                    <a:pt x="82" y="8"/>
                  </a:lnTo>
                  <a:lnTo>
                    <a:pt x="79" y="0"/>
                  </a:lnTo>
                  <a:lnTo>
                    <a:pt x="76" y="4"/>
                  </a:lnTo>
                  <a:lnTo>
                    <a:pt x="73" y="6"/>
                  </a:lnTo>
                  <a:lnTo>
                    <a:pt x="69" y="7"/>
                  </a:lnTo>
                  <a:lnTo>
                    <a:pt x="66" y="8"/>
                  </a:lnTo>
                  <a:lnTo>
                    <a:pt x="61" y="10"/>
                  </a:lnTo>
                  <a:lnTo>
                    <a:pt x="57" y="11"/>
                  </a:lnTo>
                  <a:lnTo>
                    <a:pt x="52" y="11"/>
                  </a:lnTo>
                  <a:lnTo>
                    <a:pt x="48" y="11"/>
                  </a:lnTo>
                  <a:lnTo>
                    <a:pt x="48" y="15"/>
                  </a:lnTo>
                  <a:lnTo>
                    <a:pt x="46" y="19"/>
                  </a:lnTo>
                  <a:lnTo>
                    <a:pt x="42" y="21"/>
                  </a:lnTo>
                  <a:lnTo>
                    <a:pt x="37" y="23"/>
                  </a:lnTo>
                  <a:lnTo>
                    <a:pt x="33" y="21"/>
                  </a:lnTo>
                  <a:lnTo>
                    <a:pt x="29" y="20"/>
                  </a:lnTo>
                  <a:lnTo>
                    <a:pt x="26" y="20"/>
                  </a:lnTo>
                  <a:lnTo>
                    <a:pt x="22" y="21"/>
                  </a:lnTo>
                  <a:lnTo>
                    <a:pt x="16" y="26"/>
                  </a:lnTo>
                  <a:lnTo>
                    <a:pt x="15" y="29"/>
                  </a:lnTo>
                  <a:lnTo>
                    <a:pt x="17" y="31"/>
                  </a:lnTo>
                  <a:lnTo>
                    <a:pt x="23" y="30"/>
                  </a:lnTo>
                  <a:lnTo>
                    <a:pt x="19" y="35"/>
                  </a:lnTo>
                  <a:lnTo>
                    <a:pt x="16" y="36"/>
                  </a:lnTo>
                  <a:lnTo>
                    <a:pt x="12" y="35"/>
                  </a:lnTo>
                  <a:lnTo>
                    <a:pt x="8" y="31"/>
                  </a:lnTo>
                  <a:lnTo>
                    <a:pt x="7" y="34"/>
                  </a:lnTo>
                  <a:lnTo>
                    <a:pt x="6" y="41"/>
                  </a:lnTo>
                  <a:lnTo>
                    <a:pt x="5" y="50"/>
                  </a:lnTo>
                  <a:lnTo>
                    <a:pt x="4" y="61"/>
                  </a:lnTo>
                  <a:lnTo>
                    <a:pt x="2" y="63"/>
                  </a:lnTo>
                  <a:lnTo>
                    <a:pt x="1" y="65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72"/>
                  </a:lnTo>
                  <a:lnTo>
                    <a:pt x="4" y="78"/>
                  </a:lnTo>
                  <a:lnTo>
                    <a:pt x="7" y="84"/>
                  </a:lnTo>
                  <a:lnTo>
                    <a:pt x="4" y="96"/>
                  </a:lnTo>
                  <a:lnTo>
                    <a:pt x="3" y="109"/>
                  </a:lnTo>
                  <a:lnTo>
                    <a:pt x="4" y="119"/>
                  </a:lnTo>
                  <a:lnTo>
                    <a:pt x="5" y="129"/>
                  </a:lnTo>
                  <a:lnTo>
                    <a:pt x="6" y="132"/>
                  </a:lnTo>
                  <a:lnTo>
                    <a:pt x="7" y="134"/>
                  </a:lnTo>
                  <a:lnTo>
                    <a:pt x="7" y="137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10" y="147"/>
                  </a:lnTo>
                  <a:lnTo>
                    <a:pt x="12" y="154"/>
                  </a:lnTo>
                  <a:lnTo>
                    <a:pt x="14" y="159"/>
                  </a:lnTo>
                  <a:lnTo>
                    <a:pt x="15" y="164"/>
                  </a:lnTo>
                  <a:lnTo>
                    <a:pt x="17" y="168"/>
                  </a:lnTo>
                  <a:close/>
                </a:path>
              </a:pathLst>
            </a:custGeom>
            <a:solidFill>
              <a:srgbClr val="F9E0D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7" name="Freeform 1792"/>
            <p:cNvSpPr>
              <a:spLocks/>
            </p:cNvSpPr>
            <p:nvPr/>
          </p:nvSpPr>
          <p:spPr bwMode="auto">
            <a:xfrm>
              <a:off x="5053" y="1021"/>
              <a:ext cx="7" cy="4"/>
            </a:xfrm>
            <a:custGeom>
              <a:avLst/>
              <a:gdLst>
                <a:gd name="T0" fmla="*/ 0 w 30"/>
                <a:gd name="T1" fmla="*/ 0 h 16"/>
                <a:gd name="T2" fmla="*/ 0 w 30"/>
                <a:gd name="T3" fmla="*/ 0 h 16"/>
                <a:gd name="T4" fmla="*/ 0 w 30"/>
                <a:gd name="T5" fmla="*/ 0 h 16"/>
                <a:gd name="T6" fmla="*/ 0 w 30"/>
                <a:gd name="T7" fmla="*/ 0 h 16"/>
                <a:gd name="T8" fmla="*/ 0 w 30"/>
                <a:gd name="T9" fmla="*/ 0 h 16"/>
                <a:gd name="T10" fmla="*/ 0 w 30"/>
                <a:gd name="T11" fmla="*/ 0 h 16"/>
                <a:gd name="T12" fmla="*/ 0 w 30"/>
                <a:gd name="T13" fmla="*/ 0 h 16"/>
                <a:gd name="T14" fmla="*/ 0 w 30"/>
                <a:gd name="T15" fmla="*/ 0 h 16"/>
                <a:gd name="T16" fmla="*/ 0 w 30"/>
                <a:gd name="T17" fmla="*/ 0 h 16"/>
                <a:gd name="T18" fmla="*/ 0 w 30"/>
                <a:gd name="T19" fmla="*/ 0 h 16"/>
                <a:gd name="T20" fmla="*/ 0 w 30"/>
                <a:gd name="T21" fmla="*/ 0 h 16"/>
                <a:gd name="T22" fmla="*/ 0 w 30"/>
                <a:gd name="T23" fmla="*/ 0 h 16"/>
                <a:gd name="T24" fmla="*/ 0 w 30"/>
                <a:gd name="T25" fmla="*/ 0 h 16"/>
                <a:gd name="T26" fmla="*/ 0 w 30"/>
                <a:gd name="T27" fmla="*/ 0 h 16"/>
                <a:gd name="T28" fmla="*/ 0 w 30"/>
                <a:gd name="T29" fmla="*/ 0 h 16"/>
                <a:gd name="T30" fmla="*/ 0 w 30"/>
                <a:gd name="T31" fmla="*/ 0 h 16"/>
                <a:gd name="T32" fmla="*/ 0 w 30"/>
                <a:gd name="T33" fmla="*/ 0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"/>
                <a:gd name="T52" fmla="*/ 0 h 16"/>
                <a:gd name="T53" fmla="*/ 30 w 30"/>
                <a:gd name="T54" fmla="*/ 16 h 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" h="16">
                  <a:moveTo>
                    <a:pt x="0" y="2"/>
                  </a:moveTo>
                  <a:lnTo>
                    <a:pt x="12" y="6"/>
                  </a:lnTo>
                  <a:lnTo>
                    <a:pt x="21" y="6"/>
                  </a:lnTo>
                  <a:lnTo>
                    <a:pt x="27" y="3"/>
                  </a:lnTo>
                  <a:lnTo>
                    <a:pt x="30" y="0"/>
                  </a:lnTo>
                  <a:lnTo>
                    <a:pt x="29" y="3"/>
                  </a:lnTo>
                  <a:lnTo>
                    <a:pt x="27" y="8"/>
                  </a:lnTo>
                  <a:lnTo>
                    <a:pt x="25" y="12"/>
                  </a:lnTo>
                  <a:lnTo>
                    <a:pt x="23" y="15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2" y="16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3" y="9"/>
                  </a:lnTo>
                  <a:lnTo>
                    <a:pt x="2" y="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8" name="Freeform 1793"/>
            <p:cNvSpPr>
              <a:spLocks/>
            </p:cNvSpPr>
            <p:nvPr/>
          </p:nvSpPr>
          <p:spPr bwMode="auto">
            <a:xfrm>
              <a:off x="5049" y="985"/>
              <a:ext cx="4" cy="9"/>
            </a:xfrm>
            <a:custGeom>
              <a:avLst/>
              <a:gdLst>
                <a:gd name="T0" fmla="*/ 0 w 13"/>
                <a:gd name="T1" fmla="*/ 0 h 33"/>
                <a:gd name="T2" fmla="*/ 0 w 13"/>
                <a:gd name="T3" fmla="*/ 0 h 33"/>
                <a:gd name="T4" fmla="*/ 0 w 13"/>
                <a:gd name="T5" fmla="*/ 0 h 33"/>
                <a:gd name="T6" fmla="*/ 0 w 13"/>
                <a:gd name="T7" fmla="*/ 0 h 33"/>
                <a:gd name="T8" fmla="*/ 0 w 13"/>
                <a:gd name="T9" fmla="*/ 0 h 33"/>
                <a:gd name="T10" fmla="*/ 0 w 13"/>
                <a:gd name="T11" fmla="*/ 0 h 33"/>
                <a:gd name="T12" fmla="*/ 0 w 13"/>
                <a:gd name="T13" fmla="*/ 0 h 33"/>
                <a:gd name="T14" fmla="*/ 0 w 13"/>
                <a:gd name="T15" fmla="*/ 0 h 33"/>
                <a:gd name="T16" fmla="*/ 0 w 13"/>
                <a:gd name="T17" fmla="*/ 0 h 33"/>
                <a:gd name="T18" fmla="*/ 0 w 13"/>
                <a:gd name="T19" fmla="*/ 0 h 33"/>
                <a:gd name="T20" fmla="*/ 0 w 13"/>
                <a:gd name="T21" fmla="*/ 0 h 33"/>
                <a:gd name="T22" fmla="*/ 0 w 13"/>
                <a:gd name="T23" fmla="*/ 0 h 33"/>
                <a:gd name="T24" fmla="*/ 0 w 13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33"/>
                <a:gd name="T41" fmla="*/ 13 w 13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33">
                  <a:moveTo>
                    <a:pt x="0" y="0"/>
                  </a:moveTo>
                  <a:lnTo>
                    <a:pt x="10" y="4"/>
                  </a:lnTo>
                  <a:lnTo>
                    <a:pt x="13" y="9"/>
                  </a:lnTo>
                  <a:lnTo>
                    <a:pt x="11" y="17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7" y="31"/>
                  </a:lnTo>
                  <a:lnTo>
                    <a:pt x="5" y="30"/>
                  </a:lnTo>
                  <a:lnTo>
                    <a:pt x="8" y="21"/>
                  </a:lnTo>
                  <a:lnTo>
                    <a:pt x="6" y="12"/>
                  </a:lnTo>
                  <a:lnTo>
                    <a:pt x="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9" name="Freeform 1794"/>
            <p:cNvSpPr>
              <a:spLocks/>
            </p:cNvSpPr>
            <p:nvPr/>
          </p:nvSpPr>
          <p:spPr bwMode="auto">
            <a:xfrm>
              <a:off x="5056" y="985"/>
              <a:ext cx="4" cy="7"/>
            </a:xfrm>
            <a:custGeom>
              <a:avLst/>
              <a:gdLst>
                <a:gd name="T0" fmla="*/ 0 w 17"/>
                <a:gd name="T1" fmla="*/ 0 h 30"/>
                <a:gd name="T2" fmla="*/ 0 w 17"/>
                <a:gd name="T3" fmla="*/ 0 h 30"/>
                <a:gd name="T4" fmla="*/ 0 w 17"/>
                <a:gd name="T5" fmla="*/ 0 h 30"/>
                <a:gd name="T6" fmla="*/ 0 w 17"/>
                <a:gd name="T7" fmla="*/ 0 h 30"/>
                <a:gd name="T8" fmla="*/ 0 w 17"/>
                <a:gd name="T9" fmla="*/ 0 h 30"/>
                <a:gd name="T10" fmla="*/ 0 w 17"/>
                <a:gd name="T11" fmla="*/ 0 h 30"/>
                <a:gd name="T12" fmla="*/ 0 w 17"/>
                <a:gd name="T13" fmla="*/ 0 h 30"/>
                <a:gd name="T14" fmla="*/ 0 w 17"/>
                <a:gd name="T15" fmla="*/ 0 h 30"/>
                <a:gd name="T16" fmla="*/ 0 w 17"/>
                <a:gd name="T17" fmla="*/ 0 h 30"/>
                <a:gd name="T18" fmla="*/ 0 w 17"/>
                <a:gd name="T19" fmla="*/ 0 h 30"/>
                <a:gd name="T20" fmla="*/ 0 w 17"/>
                <a:gd name="T21" fmla="*/ 0 h 30"/>
                <a:gd name="T22" fmla="*/ 0 w 17"/>
                <a:gd name="T23" fmla="*/ 0 h 30"/>
                <a:gd name="T24" fmla="*/ 0 w 17"/>
                <a:gd name="T25" fmla="*/ 0 h 30"/>
                <a:gd name="T26" fmla="*/ 0 w 17"/>
                <a:gd name="T27" fmla="*/ 0 h 30"/>
                <a:gd name="T28" fmla="*/ 0 w 17"/>
                <a:gd name="T29" fmla="*/ 0 h 30"/>
                <a:gd name="T30" fmla="*/ 0 w 17"/>
                <a:gd name="T31" fmla="*/ 0 h 30"/>
                <a:gd name="T32" fmla="*/ 0 w 17"/>
                <a:gd name="T33" fmla="*/ 0 h 30"/>
                <a:gd name="T34" fmla="*/ 0 w 17"/>
                <a:gd name="T35" fmla="*/ 0 h 30"/>
                <a:gd name="T36" fmla="*/ 0 w 17"/>
                <a:gd name="T37" fmla="*/ 0 h 30"/>
                <a:gd name="T38" fmla="*/ 0 w 17"/>
                <a:gd name="T39" fmla="*/ 0 h 30"/>
                <a:gd name="T40" fmla="*/ 0 w 17"/>
                <a:gd name="T41" fmla="*/ 0 h 30"/>
                <a:gd name="T42" fmla="*/ 0 w 17"/>
                <a:gd name="T43" fmla="*/ 0 h 30"/>
                <a:gd name="T44" fmla="*/ 0 w 17"/>
                <a:gd name="T45" fmla="*/ 0 h 30"/>
                <a:gd name="T46" fmla="*/ 0 w 17"/>
                <a:gd name="T47" fmla="*/ 0 h 30"/>
                <a:gd name="T48" fmla="*/ 0 w 17"/>
                <a:gd name="T49" fmla="*/ 0 h 30"/>
                <a:gd name="T50" fmla="*/ 0 w 17"/>
                <a:gd name="T51" fmla="*/ 0 h 30"/>
                <a:gd name="T52" fmla="*/ 0 w 17"/>
                <a:gd name="T53" fmla="*/ 0 h 30"/>
                <a:gd name="T54" fmla="*/ 0 w 17"/>
                <a:gd name="T55" fmla="*/ 0 h 30"/>
                <a:gd name="T56" fmla="*/ 0 w 17"/>
                <a:gd name="T57" fmla="*/ 0 h 30"/>
                <a:gd name="T58" fmla="*/ 0 w 17"/>
                <a:gd name="T59" fmla="*/ 0 h 30"/>
                <a:gd name="T60" fmla="*/ 0 w 17"/>
                <a:gd name="T61" fmla="*/ 0 h 30"/>
                <a:gd name="T62" fmla="*/ 0 w 17"/>
                <a:gd name="T63" fmla="*/ 0 h 30"/>
                <a:gd name="T64" fmla="*/ 0 w 17"/>
                <a:gd name="T65" fmla="*/ 0 h 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"/>
                <a:gd name="T100" fmla="*/ 0 h 30"/>
                <a:gd name="T101" fmla="*/ 17 w 17"/>
                <a:gd name="T102" fmla="*/ 30 h 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" h="30">
                  <a:moveTo>
                    <a:pt x="7" y="4"/>
                  </a:moveTo>
                  <a:lnTo>
                    <a:pt x="9" y="3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9" y="12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8" y="23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5" y="30"/>
                  </a:lnTo>
                  <a:lnTo>
                    <a:pt x="11" y="30"/>
                  </a:lnTo>
                  <a:lnTo>
                    <a:pt x="8" y="30"/>
                  </a:lnTo>
                  <a:lnTo>
                    <a:pt x="5" y="29"/>
                  </a:lnTo>
                  <a:lnTo>
                    <a:pt x="1" y="30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" y="9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0" name="Freeform 1795"/>
            <p:cNvSpPr>
              <a:spLocks/>
            </p:cNvSpPr>
            <p:nvPr/>
          </p:nvSpPr>
          <p:spPr bwMode="auto">
            <a:xfrm>
              <a:off x="5047" y="1000"/>
              <a:ext cx="2" cy="8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0 h 30"/>
                <a:gd name="T4" fmla="*/ 0 w 9"/>
                <a:gd name="T5" fmla="*/ 0 h 30"/>
                <a:gd name="T6" fmla="*/ 0 w 9"/>
                <a:gd name="T7" fmla="*/ 0 h 30"/>
                <a:gd name="T8" fmla="*/ 0 w 9"/>
                <a:gd name="T9" fmla="*/ 0 h 30"/>
                <a:gd name="T10" fmla="*/ 0 w 9"/>
                <a:gd name="T11" fmla="*/ 0 h 30"/>
                <a:gd name="T12" fmla="*/ 0 w 9"/>
                <a:gd name="T13" fmla="*/ 0 h 30"/>
                <a:gd name="T14" fmla="*/ 0 w 9"/>
                <a:gd name="T15" fmla="*/ 0 h 30"/>
                <a:gd name="T16" fmla="*/ 0 w 9"/>
                <a:gd name="T17" fmla="*/ 0 h 30"/>
                <a:gd name="T18" fmla="*/ 0 w 9"/>
                <a:gd name="T19" fmla="*/ 0 h 30"/>
                <a:gd name="T20" fmla="*/ 0 w 9"/>
                <a:gd name="T21" fmla="*/ 0 h 30"/>
                <a:gd name="T22" fmla="*/ 0 w 9"/>
                <a:gd name="T23" fmla="*/ 0 h 30"/>
                <a:gd name="T24" fmla="*/ 0 w 9"/>
                <a:gd name="T25" fmla="*/ 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30"/>
                <a:gd name="T41" fmla="*/ 9 w 9"/>
                <a:gd name="T42" fmla="*/ 30 h 3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30">
                  <a:moveTo>
                    <a:pt x="9" y="13"/>
                  </a:moveTo>
                  <a:lnTo>
                    <a:pt x="7" y="11"/>
                  </a:lnTo>
                  <a:lnTo>
                    <a:pt x="5" y="10"/>
                  </a:lnTo>
                  <a:lnTo>
                    <a:pt x="3" y="7"/>
                  </a:lnTo>
                  <a:lnTo>
                    <a:pt x="3" y="0"/>
                  </a:lnTo>
                  <a:lnTo>
                    <a:pt x="0" y="5"/>
                  </a:lnTo>
                  <a:lnTo>
                    <a:pt x="0" y="12"/>
                  </a:lnTo>
                  <a:lnTo>
                    <a:pt x="1" y="20"/>
                  </a:lnTo>
                  <a:lnTo>
                    <a:pt x="4" y="27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6" y="18"/>
                  </a:lnTo>
                  <a:lnTo>
                    <a:pt x="9" y="13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1" name="Freeform 1796"/>
            <p:cNvSpPr>
              <a:spLocks/>
            </p:cNvSpPr>
            <p:nvPr/>
          </p:nvSpPr>
          <p:spPr bwMode="auto">
            <a:xfrm>
              <a:off x="5058" y="999"/>
              <a:ext cx="9" cy="12"/>
            </a:xfrm>
            <a:custGeom>
              <a:avLst/>
              <a:gdLst>
                <a:gd name="T0" fmla="*/ 0 w 34"/>
                <a:gd name="T1" fmla="*/ 0 h 48"/>
                <a:gd name="T2" fmla="*/ 0 w 34"/>
                <a:gd name="T3" fmla="*/ 0 h 48"/>
                <a:gd name="T4" fmla="*/ 0 w 34"/>
                <a:gd name="T5" fmla="*/ 0 h 48"/>
                <a:gd name="T6" fmla="*/ 0 w 34"/>
                <a:gd name="T7" fmla="*/ 0 h 48"/>
                <a:gd name="T8" fmla="*/ 0 w 34"/>
                <a:gd name="T9" fmla="*/ 0 h 48"/>
                <a:gd name="T10" fmla="*/ 0 w 34"/>
                <a:gd name="T11" fmla="*/ 0 h 48"/>
                <a:gd name="T12" fmla="*/ 0 w 34"/>
                <a:gd name="T13" fmla="*/ 0 h 48"/>
                <a:gd name="T14" fmla="*/ 0 w 34"/>
                <a:gd name="T15" fmla="*/ 0 h 48"/>
                <a:gd name="T16" fmla="*/ 0 w 34"/>
                <a:gd name="T17" fmla="*/ 0 h 48"/>
                <a:gd name="T18" fmla="*/ 0 w 34"/>
                <a:gd name="T19" fmla="*/ 0 h 48"/>
                <a:gd name="T20" fmla="*/ 0 w 34"/>
                <a:gd name="T21" fmla="*/ 0 h 48"/>
                <a:gd name="T22" fmla="*/ 0 w 34"/>
                <a:gd name="T23" fmla="*/ 0 h 48"/>
                <a:gd name="T24" fmla="*/ 0 w 34"/>
                <a:gd name="T25" fmla="*/ 0 h 48"/>
                <a:gd name="T26" fmla="*/ 0 w 34"/>
                <a:gd name="T27" fmla="*/ 0 h 48"/>
                <a:gd name="T28" fmla="*/ 0 w 34"/>
                <a:gd name="T29" fmla="*/ 0 h 48"/>
                <a:gd name="T30" fmla="*/ 0 w 34"/>
                <a:gd name="T31" fmla="*/ 0 h 48"/>
                <a:gd name="T32" fmla="*/ 0 w 34"/>
                <a:gd name="T33" fmla="*/ 0 h 48"/>
                <a:gd name="T34" fmla="*/ 0 w 34"/>
                <a:gd name="T35" fmla="*/ 0 h 48"/>
                <a:gd name="T36" fmla="*/ 0 w 34"/>
                <a:gd name="T37" fmla="*/ 0 h 48"/>
                <a:gd name="T38" fmla="*/ 0 w 34"/>
                <a:gd name="T39" fmla="*/ 0 h 48"/>
                <a:gd name="T40" fmla="*/ 0 w 34"/>
                <a:gd name="T41" fmla="*/ 0 h 48"/>
                <a:gd name="T42" fmla="*/ 0 w 34"/>
                <a:gd name="T43" fmla="*/ 0 h 48"/>
                <a:gd name="T44" fmla="*/ 0 w 34"/>
                <a:gd name="T45" fmla="*/ 0 h 48"/>
                <a:gd name="T46" fmla="*/ 0 w 34"/>
                <a:gd name="T47" fmla="*/ 0 h 48"/>
                <a:gd name="T48" fmla="*/ 0 w 34"/>
                <a:gd name="T49" fmla="*/ 0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"/>
                <a:gd name="T76" fmla="*/ 0 h 48"/>
                <a:gd name="T77" fmla="*/ 34 w 34"/>
                <a:gd name="T78" fmla="*/ 48 h 4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" h="48">
                  <a:moveTo>
                    <a:pt x="1" y="0"/>
                  </a:moveTo>
                  <a:lnTo>
                    <a:pt x="5" y="2"/>
                  </a:lnTo>
                  <a:lnTo>
                    <a:pt x="9" y="4"/>
                  </a:lnTo>
                  <a:lnTo>
                    <a:pt x="12" y="6"/>
                  </a:lnTo>
                  <a:lnTo>
                    <a:pt x="13" y="8"/>
                  </a:lnTo>
                  <a:lnTo>
                    <a:pt x="15" y="15"/>
                  </a:lnTo>
                  <a:lnTo>
                    <a:pt x="18" y="25"/>
                  </a:lnTo>
                  <a:lnTo>
                    <a:pt x="24" y="37"/>
                  </a:lnTo>
                  <a:lnTo>
                    <a:pt x="32" y="48"/>
                  </a:lnTo>
                  <a:lnTo>
                    <a:pt x="34" y="48"/>
                  </a:lnTo>
                  <a:lnTo>
                    <a:pt x="27" y="42"/>
                  </a:lnTo>
                  <a:lnTo>
                    <a:pt x="19" y="36"/>
                  </a:lnTo>
                  <a:lnTo>
                    <a:pt x="16" y="29"/>
                  </a:lnTo>
                  <a:lnTo>
                    <a:pt x="16" y="25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3" y="13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7"/>
                  </a:lnTo>
                  <a:lnTo>
                    <a:pt x="2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2" name="Freeform 1797"/>
            <p:cNvSpPr>
              <a:spLocks/>
            </p:cNvSpPr>
            <p:nvPr/>
          </p:nvSpPr>
          <p:spPr bwMode="auto">
            <a:xfrm>
              <a:off x="5032" y="957"/>
              <a:ext cx="80" cy="62"/>
            </a:xfrm>
            <a:custGeom>
              <a:avLst/>
              <a:gdLst>
                <a:gd name="T0" fmla="*/ 0 w 320"/>
                <a:gd name="T1" fmla="*/ 0 h 245"/>
                <a:gd name="T2" fmla="*/ 0 w 320"/>
                <a:gd name="T3" fmla="*/ 0 h 245"/>
                <a:gd name="T4" fmla="*/ 0 w 320"/>
                <a:gd name="T5" fmla="*/ 0 h 245"/>
                <a:gd name="T6" fmla="*/ 0 w 320"/>
                <a:gd name="T7" fmla="*/ 0 h 245"/>
                <a:gd name="T8" fmla="*/ 0 w 320"/>
                <a:gd name="T9" fmla="*/ 0 h 245"/>
                <a:gd name="T10" fmla="*/ 0 w 320"/>
                <a:gd name="T11" fmla="*/ 0 h 245"/>
                <a:gd name="T12" fmla="*/ 0 w 320"/>
                <a:gd name="T13" fmla="*/ 0 h 245"/>
                <a:gd name="T14" fmla="*/ 0 w 320"/>
                <a:gd name="T15" fmla="*/ 0 h 245"/>
                <a:gd name="T16" fmla="*/ 0 w 320"/>
                <a:gd name="T17" fmla="*/ 0 h 245"/>
                <a:gd name="T18" fmla="*/ 0 w 320"/>
                <a:gd name="T19" fmla="*/ 0 h 245"/>
                <a:gd name="T20" fmla="*/ 0 w 320"/>
                <a:gd name="T21" fmla="*/ 0 h 245"/>
                <a:gd name="T22" fmla="*/ 0 w 320"/>
                <a:gd name="T23" fmla="*/ 0 h 245"/>
                <a:gd name="T24" fmla="*/ 0 w 320"/>
                <a:gd name="T25" fmla="*/ 0 h 245"/>
                <a:gd name="T26" fmla="*/ 0 w 320"/>
                <a:gd name="T27" fmla="*/ 0 h 245"/>
                <a:gd name="T28" fmla="*/ 0 w 320"/>
                <a:gd name="T29" fmla="*/ 0 h 245"/>
                <a:gd name="T30" fmla="*/ 0 w 320"/>
                <a:gd name="T31" fmla="*/ 0 h 245"/>
                <a:gd name="T32" fmla="*/ 0 w 320"/>
                <a:gd name="T33" fmla="*/ 0 h 245"/>
                <a:gd name="T34" fmla="*/ 0 w 320"/>
                <a:gd name="T35" fmla="*/ 0 h 245"/>
                <a:gd name="T36" fmla="*/ 0 w 320"/>
                <a:gd name="T37" fmla="*/ 0 h 245"/>
                <a:gd name="T38" fmla="*/ 0 w 320"/>
                <a:gd name="T39" fmla="*/ 0 h 245"/>
                <a:gd name="T40" fmla="*/ 0 w 320"/>
                <a:gd name="T41" fmla="*/ 0 h 245"/>
                <a:gd name="T42" fmla="*/ 0 w 320"/>
                <a:gd name="T43" fmla="*/ 0 h 245"/>
                <a:gd name="T44" fmla="*/ 0 w 320"/>
                <a:gd name="T45" fmla="*/ 0 h 245"/>
                <a:gd name="T46" fmla="*/ 0 w 320"/>
                <a:gd name="T47" fmla="*/ 0 h 245"/>
                <a:gd name="T48" fmla="*/ 0 w 320"/>
                <a:gd name="T49" fmla="*/ 0 h 245"/>
                <a:gd name="T50" fmla="*/ 0 w 320"/>
                <a:gd name="T51" fmla="*/ 0 h 245"/>
                <a:gd name="T52" fmla="*/ 0 w 320"/>
                <a:gd name="T53" fmla="*/ 0 h 245"/>
                <a:gd name="T54" fmla="*/ 0 w 320"/>
                <a:gd name="T55" fmla="*/ 0 h 245"/>
                <a:gd name="T56" fmla="*/ 0 w 320"/>
                <a:gd name="T57" fmla="*/ 0 h 245"/>
                <a:gd name="T58" fmla="*/ 0 w 320"/>
                <a:gd name="T59" fmla="*/ 0 h 245"/>
                <a:gd name="T60" fmla="*/ 0 w 320"/>
                <a:gd name="T61" fmla="*/ 0 h 245"/>
                <a:gd name="T62" fmla="*/ 0 w 320"/>
                <a:gd name="T63" fmla="*/ 0 h 245"/>
                <a:gd name="T64" fmla="*/ 0 w 320"/>
                <a:gd name="T65" fmla="*/ 0 h 245"/>
                <a:gd name="T66" fmla="*/ 0 w 320"/>
                <a:gd name="T67" fmla="*/ 0 h 245"/>
                <a:gd name="T68" fmla="*/ 0 w 320"/>
                <a:gd name="T69" fmla="*/ 0 h 245"/>
                <a:gd name="T70" fmla="*/ 0 w 320"/>
                <a:gd name="T71" fmla="*/ 0 h 245"/>
                <a:gd name="T72" fmla="*/ 0 w 320"/>
                <a:gd name="T73" fmla="*/ 0 h 245"/>
                <a:gd name="T74" fmla="*/ 0 w 320"/>
                <a:gd name="T75" fmla="*/ 0 h 245"/>
                <a:gd name="T76" fmla="*/ 0 w 320"/>
                <a:gd name="T77" fmla="*/ 0 h 245"/>
                <a:gd name="T78" fmla="*/ 0 w 320"/>
                <a:gd name="T79" fmla="*/ 0 h 245"/>
                <a:gd name="T80" fmla="*/ 0 w 320"/>
                <a:gd name="T81" fmla="*/ 0 h 245"/>
                <a:gd name="T82" fmla="*/ 0 w 320"/>
                <a:gd name="T83" fmla="*/ 0 h 245"/>
                <a:gd name="T84" fmla="*/ 0 w 320"/>
                <a:gd name="T85" fmla="*/ 0 h 245"/>
                <a:gd name="T86" fmla="*/ 0 w 320"/>
                <a:gd name="T87" fmla="*/ 0 h 245"/>
                <a:gd name="T88" fmla="*/ 0 w 320"/>
                <a:gd name="T89" fmla="*/ 0 h 245"/>
                <a:gd name="T90" fmla="*/ 0 w 320"/>
                <a:gd name="T91" fmla="*/ 0 h 245"/>
                <a:gd name="T92" fmla="*/ 0 w 320"/>
                <a:gd name="T93" fmla="*/ 0 h 245"/>
                <a:gd name="T94" fmla="*/ 0 w 320"/>
                <a:gd name="T95" fmla="*/ 0 h 245"/>
                <a:gd name="T96" fmla="*/ 0 w 320"/>
                <a:gd name="T97" fmla="*/ 0 h 245"/>
                <a:gd name="T98" fmla="*/ 0 w 320"/>
                <a:gd name="T99" fmla="*/ 0 h 245"/>
                <a:gd name="T100" fmla="*/ 0 w 320"/>
                <a:gd name="T101" fmla="*/ 0 h 245"/>
                <a:gd name="T102" fmla="*/ 0 w 320"/>
                <a:gd name="T103" fmla="*/ 0 h 245"/>
                <a:gd name="T104" fmla="*/ 0 w 320"/>
                <a:gd name="T105" fmla="*/ 0 h 245"/>
                <a:gd name="T106" fmla="*/ 0 w 320"/>
                <a:gd name="T107" fmla="*/ 0 h 245"/>
                <a:gd name="T108" fmla="*/ 0 w 320"/>
                <a:gd name="T109" fmla="*/ 0 h 245"/>
                <a:gd name="T110" fmla="*/ 0 w 320"/>
                <a:gd name="T111" fmla="*/ 0 h 245"/>
                <a:gd name="T112" fmla="*/ 0 w 320"/>
                <a:gd name="T113" fmla="*/ 0 h 245"/>
                <a:gd name="T114" fmla="*/ 0 w 320"/>
                <a:gd name="T115" fmla="*/ 0 h 245"/>
                <a:gd name="T116" fmla="*/ 0 w 320"/>
                <a:gd name="T117" fmla="*/ 0 h 245"/>
                <a:gd name="T118" fmla="*/ 0 w 320"/>
                <a:gd name="T119" fmla="*/ 0 h 24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0"/>
                <a:gd name="T181" fmla="*/ 0 h 245"/>
                <a:gd name="T182" fmla="*/ 320 w 320"/>
                <a:gd name="T183" fmla="*/ 245 h 24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0" h="245">
                  <a:moveTo>
                    <a:pt x="244" y="237"/>
                  </a:moveTo>
                  <a:lnTo>
                    <a:pt x="244" y="235"/>
                  </a:lnTo>
                  <a:lnTo>
                    <a:pt x="244" y="231"/>
                  </a:lnTo>
                  <a:lnTo>
                    <a:pt x="242" y="229"/>
                  </a:lnTo>
                  <a:lnTo>
                    <a:pt x="240" y="226"/>
                  </a:lnTo>
                  <a:lnTo>
                    <a:pt x="245" y="220"/>
                  </a:lnTo>
                  <a:lnTo>
                    <a:pt x="247" y="214"/>
                  </a:lnTo>
                  <a:lnTo>
                    <a:pt x="245" y="209"/>
                  </a:lnTo>
                  <a:lnTo>
                    <a:pt x="238" y="207"/>
                  </a:lnTo>
                  <a:lnTo>
                    <a:pt x="245" y="204"/>
                  </a:lnTo>
                  <a:lnTo>
                    <a:pt x="251" y="200"/>
                  </a:lnTo>
                  <a:lnTo>
                    <a:pt x="255" y="198"/>
                  </a:lnTo>
                  <a:lnTo>
                    <a:pt x="257" y="196"/>
                  </a:lnTo>
                  <a:lnTo>
                    <a:pt x="258" y="191"/>
                  </a:lnTo>
                  <a:lnTo>
                    <a:pt x="257" y="186"/>
                  </a:lnTo>
                  <a:lnTo>
                    <a:pt x="255" y="183"/>
                  </a:lnTo>
                  <a:lnTo>
                    <a:pt x="251" y="182"/>
                  </a:lnTo>
                  <a:lnTo>
                    <a:pt x="255" y="176"/>
                  </a:lnTo>
                  <a:lnTo>
                    <a:pt x="258" y="171"/>
                  </a:lnTo>
                  <a:lnTo>
                    <a:pt x="262" y="168"/>
                  </a:lnTo>
                  <a:lnTo>
                    <a:pt x="269" y="165"/>
                  </a:lnTo>
                  <a:lnTo>
                    <a:pt x="273" y="162"/>
                  </a:lnTo>
                  <a:lnTo>
                    <a:pt x="277" y="161"/>
                  </a:lnTo>
                  <a:lnTo>
                    <a:pt x="280" y="159"/>
                  </a:lnTo>
                  <a:lnTo>
                    <a:pt x="281" y="159"/>
                  </a:lnTo>
                  <a:lnTo>
                    <a:pt x="275" y="173"/>
                  </a:lnTo>
                  <a:lnTo>
                    <a:pt x="276" y="184"/>
                  </a:lnTo>
                  <a:lnTo>
                    <a:pt x="283" y="191"/>
                  </a:lnTo>
                  <a:lnTo>
                    <a:pt x="296" y="185"/>
                  </a:lnTo>
                  <a:lnTo>
                    <a:pt x="294" y="196"/>
                  </a:lnTo>
                  <a:lnTo>
                    <a:pt x="291" y="200"/>
                  </a:lnTo>
                  <a:lnTo>
                    <a:pt x="286" y="203"/>
                  </a:lnTo>
                  <a:lnTo>
                    <a:pt x="279" y="203"/>
                  </a:lnTo>
                  <a:lnTo>
                    <a:pt x="280" y="205"/>
                  </a:lnTo>
                  <a:lnTo>
                    <a:pt x="281" y="207"/>
                  </a:lnTo>
                  <a:lnTo>
                    <a:pt x="283" y="208"/>
                  </a:lnTo>
                  <a:lnTo>
                    <a:pt x="284" y="209"/>
                  </a:lnTo>
                  <a:lnTo>
                    <a:pt x="288" y="211"/>
                  </a:lnTo>
                  <a:lnTo>
                    <a:pt x="293" y="211"/>
                  </a:lnTo>
                  <a:lnTo>
                    <a:pt x="298" y="208"/>
                  </a:lnTo>
                  <a:lnTo>
                    <a:pt x="303" y="206"/>
                  </a:lnTo>
                  <a:lnTo>
                    <a:pt x="307" y="203"/>
                  </a:lnTo>
                  <a:lnTo>
                    <a:pt x="311" y="199"/>
                  </a:lnTo>
                  <a:lnTo>
                    <a:pt x="314" y="194"/>
                  </a:lnTo>
                  <a:lnTo>
                    <a:pt x="316" y="191"/>
                  </a:lnTo>
                  <a:lnTo>
                    <a:pt x="318" y="182"/>
                  </a:lnTo>
                  <a:lnTo>
                    <a:pt x="316" y="173"/>
                  </a:lnTo>
                  <a:lnTo>
                    <a:pt x="312" y="165"/>
                  </a:lnTo>
                  <a:lnTo>
                    <a:pt x="308" y="156"/>
                  </a:lnTo>
                  <a:lnTo>
                    <a:pt x="316" y="152"/>
                  </a:lnTo>
                  <a:lnTo>
                    <a:pt x="320" y="146"/>
                  </a:lnTo>
                  <a:lnTo>
                    <a:pt x="320" y="140"/>
                  </a:lnTo>
                  <a:lnTo>
                    <a:pt x="317" y="132"/>
                  </a:lnTo>
                  <a:lnTo>
                    <a:pt x="312" y="125"/>
                  </a:lnTo>
                  <a:lnTo>
                    <a:pt x="305" y="117"/>
                  </a:lnTo>
                  <a:lnTo>
                    <a:pt x="296" y="109"/>
                  </a:lnTo>
                  <a:lnTo>
                    <a:pt x="287" y="101"/>
                  </a:lnTo>
                  <a:lnTo>
                    <a:pt x="288" y="92"/>
                  </a:lnTo>
                  <a:lnTo>
                    <a:pt x="288" y="84"/>
                  </a:lnTo>
                  <a:lnTo>
                    <a:pt x="287" y="77"/>
                  </a:lnTo>
                  <a:lnTo>
                    <a:pt x="285" y="71"/>
                  </a:lnTo>
                  <a:lnTo>
                    <a:pt x="279" y="63"/>
                  </a:lnTo>
                  <a:lnTo>
                    <a:pt x="272" y="59"/>
                  </a:lnTo>
                  <a:lnTo>
                    <a:pt x="263" y="56"/>
                  </a:lnTo>
                  <a:lnTo>
                    <a:pt x="255" y="55"/>
                  </a:lnTo>
                  <a:lnTo>
                    <a:pt x="253" y="46"/>
                  </a:lnTo>
                  <a:lnTo>
                    <a:pt x="251" y="38"/>
                  </a:lnTo>
                  <a:lnTo>
                    <a:pt x="247" y="33"/>
                  </a:lnTo>
                  <a:lnTo>
                    <a:pt x="242" y="30"/>
                  </a:lnTo>
                  <a:lnTo>
                    <a:pt x="237" y="30"/>
                  </a:lnTo>
                  <a:lnTo>
                    <a:pt x="233" y="30"/>
                  </a:lnTo>
                  <a:lnTo>
                    <a:pt x="229" y="33"/>
                  </a:lnTo>
                  <a:lnTo>
                    <a:pt x="225" y="37"/>
                  </a:lnTo>
                  <a:lnTo>
                    <a:pt x="225" y="28"/>
                  </a:lnTo>
                  <a:lnTo>
                    <a:pt x="223" y="22"/>
                  </a:lnTo>
                  <a:lnTo>
                    <a:pt x="218" y="17"/>
                  </a:lnTo>
                  <a:lnTo>
                    <a:pt x="213" y="14"/>
                  </a:lnTo>
                  <a:lnTo>
                    <a:pt x="205" y="13"/>
                  </a:lnTo>
                  <a:lnTo>
                    <a:pt x="198" y="11"/>
                  </a:lnTo>
                  <a:lnTo>
                    <a:pt x="192" y="11"/>
                  </a:lnTo>
                  <a:lnTo>
                    <a:pt x="187" y="13"/>
                  </a:lnTo>
                  <a:lnTo>
                    <a:pt x="186" y="11"/>
                  </a:lnTo>
                  <a:lnTo>
                    <a:pt x="184" y="10"/>
                  </a:lnTo>
                  <a:lnTo>
                    <a:pt x="180" y="8"/>
                  </a:lnTo>
                  <a:lnTo>
                    <a:pt x="176" y="6"/>
                  </a:lnTo>
                  <a:lnTo>
                    <a:pt x="167" y="2"/>
                  </a:lnTo>
                  <a:lnTo>
                    <a:pt x="161" y="3"/>
                  </a:lnTo>
                  <a:lnTo>
                    <a:pt x="157" y="8"/>
                  </a:lnTo>
                  <a:lnTo>
                    <a:pt x="155" y="15"/>
                  </a:lnTo>
                  <a:lnTo>
                    <a:pt x="152" y="8"/>
                  </a:lnTo>
                  <a:lnTo>
                    <a:pt x="147" y="3"/>
                  </a:lnTo>
                  <a:lnTo>
                    <a:pt x="142" y="1"/>
                  </a:lnTo>
                  <a:lnTo>
                    <a:pt x="138" y="0"/>
                  </a:lnTo>
                  <a:lnTo>
                    <a:pt x="133" y="1"/>
                  </a:lnTo>
                  <a:lnTo>
                    <a:pt x="129" y="2"/>
                  </a:lnTo>
                  <a:lnTo>
                    <a:pt x="126" y="5"/>
                  </a:lnTo>
                  <a:lnTo>
                    <a:pt x="123" y="7"/>
                  </a:lnTo>
                  <a:lnTo>
                    <a:pt x="117" y="0"/>
                  </a:lnTo>
                  <a:lnTo>
                    <a:pt x="111" y="0"/>
                  </a:lnTo>
                  <a:lnTo>
                    <a:pt x="106" y="5"/>
                  </a:lnTo>
                  <a:lnTo>
                    <a:pt x="102" y="10"/>
                  </a:lnTo>
                  <a:lnTo>
                    <a:pt x="96" y="5"/>
                  </a:lnTo>
                  <a:lnTo>
                    <a:pt x="90" y="2"/>
                  </a:lnTo>
                  <a:lnTo>
                    <a:pt x="85" y="1"/>
                  </a:lnTo>
                  <a:lnTo>
                    <a:pt x="80" y="3"/>
                  </a:lnTo>
                  <a:lnTo>
                    <a:pt x="75" y="7"/>
                  </a:lnTo>
                  <a:lnTo>
                    <a:pt x="71" y="11"/>
                  </a:lnTo>
                  <a:lnTo>
                    <a:pt x="67" y="17"/>
                  </a:lnTo>
                  <a:lnTo>
                    <a:pt x="64" y="23"/>
                  </a:lnTo>
                  <a:lnTo>
                    <a:pt x="59" y="18"/>
                  </a:lnTo>
                  <a:lnTo>
                    <a:pt x="52" y="16"/>
                  </a:lnTo>
                  <a:lnTo>
                    <a:pt x="44" y="16"/>
                  </a:lnTo>
                  <a:lnTo>
                    <a:pt x="36" y="18"/>
                  </a:lnTo>
                  <a:lnTo>
                    <a:pt x="22" y="29"/>
                  </a:lnTo>
                  <a:lnTo>
                    <a:pt x="17" y="44"/>
                  </a:lnTo>
                  <a:lnTo>
                    <a:pt x="20" y="59"/>
                  </a:lnTo>
                  <a:lnTo>
                    <a:pt x="29" y="69"/>
                  </a:lnTo>
                  <a:lnTo>
                    <a:pt x="17" y="74"/>
                  </a:lnTo>
                  <a:lnTo>
                    <a:pt x="9" y="79"/>
                  </a:lnTo>
                  <a:lnTo>
                    <a:pt x="4" y="85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101"/>
                  </a:lnTo>
                  <a:lnTo>
                    <a:pt x="1" y="106"/>
                  </a:lnTo>
                  <a:lnTo>
                    <a:pt x="2" y="109"/>
                  </a:lnTo>
                  <a:lnTo>
                    <a:pt x="7" y="115"/>
                  </a:lnTo>
                  <a:lnTo>
                    <a:pt x="13" y="118"/>
                  </a:lnTo>
                  <a:lnTo>
                    <a:pt x="20" y="120"/>
                  </a:lnTo>
                  <a:lnTo>
                    <a:pt x="27" y="121"/>
                  </a:lnTo>
                  <a:lnTo>
                    <a:pt x="21" y="129"/>
                  </a:lnTo>
                  <a:lnTo>
                    <a:pt x="19" y="135"/>
                  </a:lnTo>
                  <a:lnTo>
                    <a:pt x="20" y="139"/>
                  </a:lnTo>
                  <a:lnTo>
                    <a:pt x="24" y="142"/>
                  </a:lnTo>
                  <a:lnTo>
                    <a:pt x="29" y="143"/>
                  </a:lnTo>
                  <a:lnTo>
                    <a:pt x="32" y="146"/>
                  </a:lnTo>
                  <a:lnTo>
                    <a:pt x="32" y="151"/>
                  </a:lnTo>
                  <a:lnTo>
                    <a:pt x="28" y="154"/>
                  </a:lnTo>
                  <a:lnTo>
                    <a:pt x="23" y="156"/>
                  </a:lnTo>
                  <a:lnTo>
                    <a:pt x="21" y="161"/>
                  </a:lnTo>
                  <a:lnTo>
                    <a:pt x="22" y="166"/>
                  </a:lnTo>
                  <a:lnTo>
                    <a:pt x="26" y="169"/>
                  </a:lnTo>
                  <a:lnTo>
                    <a:pt x="30" y="174"/>
                  </a:lnTo>
                  <a:lnTo>
                    <a:pt x="31" y="178"/>
                  </a:lnTo>
                  <a:lnTo>
                    <a:pt x="29" y="182"/>
                  </a:lnTo>
                  <a:lnTo>
                    <a:pt x="25" y="181"/>
                  </a:lnTo>
                  <a:lnTo>
                    <a:pt x="18" y="180"/>
                  </a:lnTo>
                  <a:lnTo>
                    <a:pt x="12" y="185"/>
                  </a:lnTo>
                  <a:lnTo>
                    <a:pt x="12" y="192"/>
                  </a:lnTo>
                  <a:lnTo>
                    <a:pt x="23" y="194"/>
                  </a:lnTo>
                  <a:lnTo>
                    <a:pt x="19" y="205"/>
                  </a:lnTo>
                  <a:lnTo>
                    <a:pt x="19" y="214"/>
                  </a:lnTo>
                  <a:lnTo>
                    <a:pt x="22" y="218"/>
                  </a:lnTo>
                  <a:lnTo>
                    <a:pt x="30" y="211"/>
                  </a:lnTo>
                  <a:lnTo>
                    <a:pt x="32" y="219"/>
                  </a:lnTo>
                  <a:lnTo>
                    <a:pt x="36" y="221"/>
                  </a:lnTo>
                  <a:lnTo>
                    <a:pt x="41" y="218"/>
                  </a:lnTo>
                  <a:lnTo>
                    <a:pt x="49" y="211"/>
                  </a:lnTo>
                  <a:lnTo>
                    <a:pt x="48" y="208"/>
                  </a:lnTo>
                  <a:lnTo>
                    <a:pt x="48" y="207"/>
                  </a:lnTo>
                  <a:lnTo>
                    <a:pt x="47" y="205"/>
                  </a:lnTo>
                  <a:lnTo>
                    <a:pt x="47" y="204"/>
                  </a:lnTo>
                  <a:lnTo>
                    <a:pt x="46" y="201"/>
                  </a:lnTo>
                  <a:lnTo>
                    <a:pt x="46" y="198"/>
                  </a:lnTo>
                  <a:lnTo>
                    <a:pt x="45" y="196"/>
                  </a:lnTo>
                  <a:lnTo>
                    <a:pt x="44" y="193"/>
                  </a:lnTo>
                  <a:lnTo>
                    <a:pt x="43" y="183"/>
                  </a:lnTo>
                  <a:lnTo>
                    <a:pt x="42" y="173"/>
                  </a:lnTo>
                  <a:lnTo>
                    <a:pt x="43" y="160"/>
                  </a:lnTo>
                  <a:lnTo>
                    <a:pt x="46" y="148"/>
                  </a:lnTo>
                  <a:lnTo>
                    <a:pt x="43" y="142"/>
                  </a:lnTo>
                  <a:lnTo>
                    <a:pt x="41" y="136"/>
                  </a:lnTo>
                  <a:lnTo>
                    <a:pt x="40" y="132"/>
                  </a:lnTo>
                  <a:lnTo>
                    <a:pt x="39" y="130"/>
                  </a:lnTo>
                  <a:lnTo>
                    <a:pt x="40" y="129"/>
                  </a:lnTo>
                  <a:lnTo>
                    <a:pt x="41" y="127"/>
                  </a:lnTo>
                  <a:lnTo>
                    <a:pt x="43" y="125"/>
                  </a:lnTo>
                  <a:lnTo>
                    <a:pt x="44" y="114"/>
                  </a:lnTo>
                  <a:lnTo>
                    <a:pt x="45" y="105"/>
                  </a:lnTo>
                  <a:lnTo>
                    <a:pt x="46" y="98"/>
                  </a:lnTo>
                  <a:lnTo>
                    <a:pt x="47" y="95"/>
                  </a:lnTo>
                  <a:lnTo>
                    <a:pt x="51" y="99"/>
                  </a:lnTo>
                  <a:lnTo>
                    <a:pt x="55" y="100"/>
                  </a:lnTo>
                  <a:lnTo>
                    <a:pt x="58" y="99"/>
                  </a:lnTo>
                  <a:lnTo>
                    <a:pt x="62" y="94"/>
                  </a:lnTo>
                  <a:lnTo>
                    <a:pt x="56" y="95"/>
                  </a:lnTo>
                  <a:lnTo>
                    <a:pt x="54" y="93"/>
                  </a:lnTo>
                  <a:lnTo>
                    <a:pt x="55" y="90"/>
                  </a:lnTo>
                  <a:lnTo>
                    <a:pt x="61" y="85"/>
                  </a:lnTo>
                  <a:lnTo>
                    <a:pt x="65" y="84"/>
                  </a:lnTo>
                  <a:lnTo>
                    <a:pt x="68" y="84"/>
                  </a:lnTo>
                  <a:lnTo>
                    <a:pt x="72" y="85"/>
                  </a:lnTo>
                  <a:lnTo>
                    <a:pt x="76" y="87"/>
                  </a:lnTo>
                  <a:lnTo>
                    <a:pt x="81" y="85"/>
                  </a:lnTo>
                  <a:lnTo>
                    <a:pt x="85" y="83"/>
                  </a:lnTo>
                  <a:lnTo>
                    <a:pt x="87" y="79"/>
                  </a:lnTo>
                  <a:lnTo>
                    <a:pt x="87" y="75"/>
                  </a:lnTo>
                  <a:lnTo>
                    <a:pt x="91" y="75"/>
                  </a:lnTo>
                  <a:lnTo>
                    <a:pt x="96" y="75"/>
                  </a:lnTo>
                  <a:lnTo>
                    <a:pt x="100" y="74"/>
                  </a:lnTo>
                  <a:lnTo>
                    <a:pt x="105" y="72"/>
                  </a:lnTo>
                  <a:lnTo>
                    <a:pt x="108" y="71"/>
                  </a:lnTo>
                  <a:lnTo>
                    <a:pt x="112" y="70"/>
                  </a:lnTo>
                  <a:lnTo>
                    <a:pt x="115" y="68"/>
                  </a:lnTo>
                  <a:lnTo>
                    <a:pt x="118" y="64"/>
                  </a:lnTo>
                  <a:lnTo>
                    <a:pt x="121" y="72"/>
                  </a:lnTo>
                  <a:lnTo>
                    <a:pt x="126" y="75"/>
                  </a:lnTo>
                  <a:lnTo>
                    <a:pt x="132" y="72"/>
                  </a:lnTo>
                  <a:lnTo>
                    <a:pt x="138" y="68"/>
                  </a:lnTo>
                  <a:lnTo>
                    <a:pt x="144" y="66"/>
                  </a:lnTo>
                  <a:lnTo>
                    <a:pt x="149" y="66"/>
                  </a:lnTo>
                  <a:lnTo>
                    <a:pt x="154" y="68"/>
                  </a:lnTo>
                  <a:lnTo>
                    <a:pt x="155" y="72"/>
                  </a:lnTo>
                  <a:lnTo>
                    <a:pt x="149" y="75"/>
                  </a:lnTo>
                  <a:lnTo>
                    <a:pt x="145" y="77"/>
                  </a:lnTo>
                  <a:lnTo>
                    <a:pt x="142" y="80"/>
                  </a:lnTo>
                  <a:lnTo>
                    <a:pt x="141" y="85"/>
                  </a:lnTo>
                  <a:lnTo>
                    <a:pt x="146" y="82"/>
                  </a:lnTo>
                  <a:lnTo>
                    <a:pt x="153" y="79"/>
                  </a:lnTo>
                  <a:lnTo>
                    <a:pt x="158" y="80"/>
                  </a:lnTo>
                  <a:lnTo>
                    <a:pt x="162" y="86"/>
                  </a:lnTo>
                  <a:lnTo>
                    <a:pt x="164" y="92"/>
                  </a:lnTo>
                  <a:lnTo>
                    <a:pt x="164" y="97"/>
                  </a:lnTo>
                  <a:lnTo>
                    <a:pt x="160" y="99"/>
                  </a:lnTo>
                  <a:lnTo>
                    <a:pt x="154" y="99"/>
                  </a:lnTo>
                  <a:lnTo>
                    <a:pt x="167" y="99"/>
                  </a:lnTo>
                  <a:lnTo>
                    <a:pt x="172" y="91"/>
                  </a:lnTo>
                  <a:lnTo>
                    <a:pt x="170" y="79"/>
                  </a:lnTo>
                  <a:lnTo>
                    <a:pt x="161" y="72"/>
                  </a:lnTo>
                  <a:lnTo>
                    <a:pt x="163" y="70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4"/>
                  </a:lnTo>
                  <a:lnTo>
                    <a:pt x="170" y="66"/>
                  </a:lnTo>
                  <a:lnTo>
                    <a:pt x="172" y="74"/>
                  </a:lnTo>
                  <a:lnTo>
                    <a:pt x="175" y="78"/>
                  </a:lnTo>
                  <a:lnTo>
                    <a:pt x="181" y="78"/>
                  </a:lnTo>
                  <a:lnTo>
                    <a:pt x="190" y="72"/>
                  </a:lnTo>
                  <a:lnTo>
                    <a:pt x="196" y="78"/>
                  </a:lnTo>
                  <a:lnTo>
                    <a:pt x="202" y="80"/>
                  </a:lnTo>
                  <a:lnTo>
                    <a:pt x="209" y="80"/>
                  </a:lnTo>
                  <a:lnTo>
                    <a:pt x="214" y="78"/>
                  </a:lnTo>
                  <a:lnTo>
                    <a:pt x="204" y="83"/>
                  </a:lnTo>
                  <a:lnTo>
                    <a:pt x="201" y="89"/>
                  </a:lnTo>
                  <a:lnTo>
                    <a:pt x="201" y="93"/>
                  </a:lnTo>
                  <a:lnTo>
                    <a:pt x="203" y="98"/>
                  </a:lnTo>
                  <a:lnTo>
                    <a:pt x="206" y="100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7" y="108"/>
                  </a:lnTo>
                  <a:lnTo>
                    <a:pt x="215" y="101"/>
                  </a:lnTo>
                  <a:lnTo>
                    <a:pt x="215" y="97"/>
                  </a:lnTo>
                  <a:lnTo>
                    <a:pt x="216" y="92"/>
                  </a:lnTo>
                  <a:lnTo>
                    <a:pt x="219" y="89"/>
                  </a:lnTo>
                  <a:lnTo>
                    <a:pt x="223" y="94"/>
                  </a:lnTo>
                  <a:lnTo>
                    <a:pt x="226" y="97"/>
                  </a:lnTo>
                  <a:lnTo>
                    <a:pt x="231" y="99"/>
                  </a:lnTo>
                  <a:lnTo>
                    <a:pt x="237" y="99"/>
                  </a:lnTo>
                  <a:lnTo>
                    <a:pt x="229" y="102"/>
                  </a:lnTo>
                  <a:lnTo>
                    <a:pt x="223" y="105"/>
                  </a:lnTo>
                  <a:lnTo>
                    <a:pt x="217" y="107"/>
                  </a:lnTo>
                  <a:lnTo>
                    <a:pt x="213" y="110"/>
                  </a:lnTo>
                  <a:lnTo>
                    <a:pt x="210" y="113"/>
                  </a:lnTo>
                  <a:lnTo>
                    <a:pt x="207" y="116"/>
                  </a:lnTo>
                  <a:lnTo>
                    <a:pt x="206" y="120"/>
                  </a:lnTo>
                  <a:lnTo>
                    <a:pt x="207" y="124"/>
                  </a:lnTo>
                  <a:lnTo>
                    <a:pt x="212" y="130"/>
                  </a:lnTo>
                  <a:lnTo>
                    <a:pt x="218" y="131"/>
                  </a:lnTo>
                  <a:lnTo>
                    <a:pt x="222" y="132"/>
                  </a:lnTo>
                  <a:lnTo>
                    <a:pt x="225" y="138"/>
                  </a:lnTo>
                  <a:lnTo>
                    <a:pt x="221" y="143"/>
                  </a:lnTo>
                  <a:lnTo>
                    <a:pt x="219" y="148"/>
                  </a:lnTo>
                  <a:lnTo>
                    <a:pt x="217" y="152"/>
                  </a:lnTo>
                  <a:lnTo>
                    <a:pt x="210" y="155"/>
                  </a:lnTo>
                  <a:lnTo>
                    <a:pt x="218" y="153"/>
                  </a:lnTo>
                  <a:lnTo>
                    <a:pt x="225" y="153"/>
                  </a:lnTo>
                  <a:lnTo>
                    <a:pt x="229" y="155"/>
                  </a:lnTo>
                  <a:lnTo>
                    <a:pt x="232" y="160"/>
                  </a:lnTo>
                  <a:lnTo>
                    <a:pt x="233" y="165"/>
                  </a:lnTo>
                  <a:lnTo>
                    <a:pt x="231" y="169"/>
                  </a:lnTo>
                  <a:lnTo>
                    <a:pt x="225" y="175"/>
                  </a:lnTo>
                  <a:lnTo>
                    <a:pt x="217" y="180"/>
                  </a:lnTo>
                  <a:lnTo>
                    <a:pt x="222" y="182"/>
                  </a:lnTo>
                  <a:lnTo>
                    <a:pt x="226" y="185"/>
                  </a:lnTo>
                  <a:lnTo>
                    <a:pt x="230" y="189"/>
                  </a:lnTo>
                  <a:lnTo>
                    <a:pt x="233" y="194"/>
                  </a:lnTo>
                  <a:lnTo>
                    <a:pt x="233" y="200"/>
                  </a:lnTo>
                  <a:lnTo>
                    <a:pt x="230" y="205"/>
                  </a:lnTo>
                  <a:lnTo>
                    <a:pt x="223" y="211"/>
                  </a:lnTo>
                  <a:lnTo>
                    <a:pt x="211" y="215"/>
                  </a:lnTo>
                  <a:lnTo>
                    <a:pt x="218" y="214"/>
                  </a:lnTo>
                  <a:lnTo>
                    <a:pt x="225" y="213"/>
                  </a:lnTo>
                  <a:lnTo>
                    <a:pt x="229" y="215"/>
                  </a:lnTo>
                  <a:lnTo>
                    <a:pt x="232" y="222"/>
                  </a:lnTo>
                  <a:lnTo>
                    <a:pt x="233" y="231"/>
                  </a:lnTo>
                  <a:lnTo>
                    <a:pt x="234" y="237"/>
                  </a:lnTo>
                  <a:lnTo>
                    <a:pt x="234" y="241"/>
                  </a:lnTo>
                  <a:lnTo>
                    <a:pt x="231" y="244"/>
                  </a:lnTo>
                  <a:lnTo>
                    <a:pt x="235" y="245"/>
                  </a:lnTo>
                  <a:lnTo>
                    <a:pt x="239" y="244"/>
                  </a:lnTo>
                  <a:lnTo>
                    <a:pt x="242" y="242"/>
                  </a:lnTo>
                  <a:lnTo>
                    <a:pt x="244" y="237"/>
                  </a:lnTo>
                  <a:close/>
                </a:path>
              </a:pathLst>
            </a:custGeom>
            <a:solidFill>
              <a:srgbClr val="E5BF6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3" name="Freeform 1798"/>
            <p:cNvSpPr>
              <a:spLocks/>
            </p:cNvSpPr>
            <p:nvPr/>
          </p:nvSpPr>
          <p:spPr bwMode="auto">
            <a:xfrm>
              <a:off x="5046" y="989"/>
              <a:ext cx="5" cy="2"/>
            </a:xfrm>
            <a:custGeom>
              <a:avLst/>
              <a:gdLst>
                <a:gd name="T0" fmla="*/ 0 w 18"/>
                <a:gd name="T1" fmla="*/ 0 h 12"/>
                <a:gd name="T2" fmla="*/ 0 w 18"/>
                <a:gd name="T3" fmla="*/ 0 h 12"/>
                <a:gd name="T4" fmla="*/ 0 w 18"/>
                <a:gd name="T5" fmla="*/ 0 h 12"/>
                <a:gd name="T6" fmla="*/ 0 w 18"/>
                <a:gd name="T7" fmla="*/ 0 h 12"/>
                <a:gd name="T8" fmla="*/ 0 w 18"/>
                <a:gd name="T9" fmla="*/ 0 h 12"/>
                <a:gd name="T10" fmla="*/ 0 w 18"/>
                <a:gd name="T11" fmla="*/ 0 h 12"/>
                <a:gd name="T12" fmla="*/ 0 w 18"/>
                <a:gd name="T13" fmla="*/ 0 h 12"/>
                <a:gd name="T14" fmla="*/ 0 w 18"/>
                <a:gd name="T15" fmla="*/ 0 h 12"/>
                <a:gd name="T16" fmla="*/ 0 w 18"/>
                <a:gd name="T17" fmla="*/ 0 h 12"/>
                <a:gd name="T18" fmla="*/ 0 w 18"/>
                <a:gd name="T19" fmla="*/ 0 h 12"/>
                <a:gd name="T20" fmla="*/ 0 w 18"/>
                <a:gd name="T21" fmla="*/ 0 h 12"/>
                <a:gd name="T22" fmla="*/ 0 w 18"/>
                <a:gd name="T23" fmla="*/ 0 h 12"/>
                <a:gd name="T24" fmla="*/ 0 w 18"/>
                <a:gd name="T25" fmla="*/ 0 h 12"/>
                <a:gd name="T26" fmla="*/ 0 w 18"/>
                <a:gd name="T27" fmla="*/ 0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"/>
                <a:gd name="T43" fmla="*/ 0 h 12"/>
                <a:gd name="T44" fmla="*/ 18 w 18"/>
                <a:gd name="T45" fmla="*/ 12 h 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" h="12">
                  <a:moveTo>
                    <a:pt x="0" y="12"/>
                  </a:moveTo>
                  <a:lnTo>
                    <a:pt x="1" y="9"/>
                  </a:lnTo>
                  <a:lnTo>
                    <a:pt x="4" y="6"/>
                  </a:lnTo>
                  <a:lnTo>
                    <a:pt x="7" y="3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7" y="8"/>
                  </a:lnTo>
                  <a:lnTo>
                    <a:pt x="14" y="9"/>
                  </a:lnTo>
                  <a:lnTo>
                    <a:pt x="10" y="11"/>
                  </a:lnTo>
                  <a:lnTo>
                    <a:pt x="5" y="11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4" name="Freeform 1799"/>
            <p:cNvSpPr>
              <a:spLocks/>
            </p:cNvSpPr>
            <p:nvPr/>
          </p:nvSpPr>
          <p:spPr bwMode="auto">
            <a:xfrm>
              <a:off x="5059" y="987"/>
              <a:ext cx="6" cy="2"/>
            </a:xfrm>
            <a:custGeom>
              <a:avLst/>
              <a:gdLst>
                <a:gd name="T0" fmla="*/ 0 w 23"/>
                <a:gd name="T1" fmla="*/ 0 h 8"/>
                <a:gd name="T2" fmla="*/ 0 w 23"/>
                <a:gd name="T3" fmla="*/ 0 h 8"/>
                <a:gd name="T4" fmla="*/ 0 w 23"/>
                <a:gd name="T5" fmla="*/ 0 h 8"/>
                <a:gd name="T6" fmla="*/ 0 w 23"/>
                <a:gd name="T7" fmla="*/ 0 h 8"/>
                <a:gd name="T8" fmla="*/ 0 w 23"/>
                <a:gd name="T9" fmla="*/ 0 h 8"/>
                <a:gd name="T10" fmla="*/ 0 w 23"/>
                <a:gd name="T11" fmla="*/ 0 h 8"/>
                <a:gd name="T12" fmla="*/ 0 w 23"/>
                <a:gd name="T13" fmla="*/ 0 h 8"/>
                <a:gd name="T14" fmla="*/ 0 w 23"/>
                <a:gd name="T15" fmla="*/ 0 h 8"/>
                <a:gd name="T16" fmla="*/ 0 w 23"/>
                <a:gd name="T17" fmla="*/ 0 h 8"/>
                <a:gd name="T18" fmla="*/ 0 w 23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8"/>
                <a:gd name="T32" fmla="*/ 23 w 23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8">
                  <a:moveTo>
                    <a:pt x="0" y="8"/>
                  </a:moveTo>
                  <a:lnTo>
                    <a:pt x="1" y="1"/>
                  </a:lnTo>
                  <a:lnTo>
                    <a:pt x="7" y="0"/>
                  </a:lnTo>
                  <a:lnTo>
                    <a:pt x="14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17" y="7"/>
                  </a:lnTo>
                  <a:lnTo>
                    <a:pt x="11" y="7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5" name="Freeform 1800"/>
            <p:cNvSpPr>
              <a:spLocks/>
            </p:cNvSpPr>
            <p:nvPr/>
          </p:nvSpPr>
          <p:spPr bwMode="auto">
            <a:xfrm>
              <a:off x="5050" y="1001"/>
              <a:ext cx="1" cy="2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0 h 7"/>
                <a:gd name="T4" fmla="*/ 0 w 7"/>
                <a:gd name="T5" fmla="*/ 0 h 7"/>
                <a:gd name="T6" fmla="*/ 0 w 7"/>
                <a:gd name="T7" fmla="*/ 0 h 7"/>
                <a:gd name="T8" fmla="*/ 0 w 7"/>
                <a:gd name="T9" fmla="*/ 0 h 7"/>
                <a:gd name="T10" fmla="*/ 0 w 7"/>
                <a:gd name="T11" fmla="*/ 0 h 7"/>
                <a:gd name="T12" fmla="*/ 0 w 7"/>
                <a:gd name="T13" fmla="*/ 0 h 7"/>
                <a:gd name="T14" fmla="*/ 0 w 7"/>
                <a:gd name="T15" fmla="*/ 0 h 7"/>
                <a:gd name="T16" fmla="*/ 0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7"/>
                <a:gd name="T29" fmla="*/ 7 w 7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7">
                  <a:moveTo>
                    <a:pt x="0" y="0"/>
                  </a:moveTo>
                  <a:lnTo>
                    <a:pt x="1" y="2"/>
                  </a:lnTo>
                  <a:lnTo>
                    <a:pt x="3" y="4"/>
                  </a:lnTo>
                  <a:lnTo>
                    <a:pt x="5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6" name="Freeform 1801"/>
            <p:cNvSpPr>
              <a:spLocks/>
            </p:cNvSpPr>
            <p:nvPr/>
          </p:nvSpPr>
          <p:spPr bwMode="auto">
            <a:xfrm>
              <a:off x="5053" y="1001"/>
              <a:ext cx="3" cy="1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0 h 5"/>
                <a:gd name="T4" fmla="*/ 0 w 13"/>
                <a:gd name="T5" fmla="*/ 0 h 5"/>
                <a:gd name="T6" fmla="*/ 0 w 13"/>
                <a:gd name="T7" fmla="*/ 0 h 5"/>
                <a:gd name="T8" fmla="*/ 0 w 13"/>
                <a:gd name="T9" fmla="*/ 0 h 5"/>
                <a:gd name="T10" fmla="*/ 0 w 13"/>
                <a:gd name="T11" fmla="*/ 0 h 5"/>
                <a:gd name="T12" fmla="*/ 0 w 13"/>
                <a:gd name="T13" fmla="*/ 0 h 5"/>
                <a:gd name="T14" fmla="*/ 0 w 13"/>
                <a:gd name="T15" fmla="*/ 0 h 5"/>
                <a:gd name="T16" fmla="*/ 0 w 13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"/>
                <a:gd name="T29" fmla="*/ 13 w 13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">
                  <a:moveTo>
                    <a:pt x="0" y="3"/>
                  </a:moveTo>
                  <a:lnTo>
                    <a:pt x="3" y="1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7" y="3"/>
                  </a:lnTo>
                  <a:lnTo>
                    <a:pt x="4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7" name="Freeform 1802"/>
            <p:cNvSpPr>
              <a:spLocks/>
            </p:cNvSpPr>
            <p:nvPr/>
          </p:nvSpPr>
          <p:spPr bwMode="auto">
            <a:xfrm>
              <a:off x="5050" y="1006"/>
              <a:ext cx="12" cy="14"/>
            </a:xfrm>
            <a:custGeom>
              <a:avLst/>
              <a:gdLst>
                <a:gd name="T0" fmla="*/ 0 w 48"/>
                <a:gd name="T1" fmla="*/ 0 h 54"/>
                <a:gd name="T2" fmla="*/ 0 w 48"/>
                <a:gd name="T3" fmla="*/ 0 h 54"/>
                <a:gd name="T4" fmla="*/ 0 w 48"/>
                <a:gd name="T5" fmla="*/ 0 h 54"/>
                <a:gd name="T6" fmla="*/ 0 w 48"/>
                <a:gd name="T7" fmla="*/ 0 h 54"/>
                <a:gd name="T8" fmla="*/ 0 w 48"/>
                <a:gd name="T9" fmla="*/ 0 h 54"/>
                <a:gd name="T10" fmla="*/ 0 w 48"/>
                <a:gd name="T11" fmla="*/ 0 h 54"/>
                <a:gd name="T12" fmla="*/ 0 w 48"/>
                <a:gd name="T13" fmla="*/ 0 h 54"/>
                <a:gd name="T14" fmla="*/ 0 w 48"/>
                <a:gd name="T15" fmla="*/ 0 h 54"/>
                <a:gd name="T16" fmla="*/ 0 w 48"/>
                <a:gd name="T17" fmla="*/ 0 h 54"/>
                <a:gd name="T18" fmla="*/ 0 w 48"/>
                <a:gd name="T19" fmla="*/ 0 h 54"/>
                <a:gd name="T20" fmla="*/ 0 w 48"/>
                <a:gd name="T21" fmla="*/ 0 h 54"/>
                <a:gd name="T22" fmla="*/ 0 w 48"/>
                <a:gd name="T23" fmla="*/ 0 h 54"/>
                <a:gd name="T24" fmla="*/ 0 w 48"/>
                <a:gd name="T25" fmla="*/ 0 h 54"/>
                <a:gd name="T26" fmla="*/ 0 w 48"/>
                <a:gd name="T27" fmla="*/ 0 h 54"/>
                <a:gd name="T28" fmla="*/ 0 w 48"/>
                <a:gd name="T29" fmla="*/ 0 h 54"/>
                <a:gd name="T30" fmla="*/ 0 w 48"/>
                <a:gd name="T31" fmla="*/ 0 h 54"/>
                <a:gd name="T32" fmla="*/ 0 w 48"/>
                <a:gd name="T33" fmla="*/ 0 h 54"/>
                <a:gd name="T34" fmla="*/ 0 w 48"/>
                <a:gd name="T35" fmla="*/ 0 h 54"/>
                <a:gd name="T36" fmla="*/ 0 w 48"/>
                <a:gd name="T37" fmla="*/ 0 h 54"/>
                <a:gd name="T38" fmla="*/ 0 w 48"/>
                <a:gd name="T39" fmla="*/ 0 h 54"/>
                <a:gd name="T40" fmla="*/ 0 w 48"/>
                <a:gd name="T41" fmla="*/ 0 h 54"/>
                <a:gd name="T42" fmla="*/ 0 w 48"/>
                <a:gd name="T43" fmla="*/ 0 h 54"/>
                <a:gd name="T44" fmla="*/ 0 w 48"/>
                <a:gd name="T45" fmla="*/ 0 h 54"/>
                <a:gd name="T46" fmla="*/ 0 w 48"/>
                <a:gd name="T47" fmla="*/ 0 h 54"/>
                <a:gd name="T48" fmla="*/ 0 w 48"/>
                <a:gd name="T49" fmla="*/ 0 h 54"/>
                <a:gd name="T50" fmla="*/ 0 w 48"/>
                <a:gd name="T51" fmla="*/ 0 h 54"/>
                <a:gd name="T52" fmla="*/ 0 w 48"/>
                <a:gd name="T53" fmla="*/ 0 h 54"/>
                <a:gd name="T54" fmla="*/ 0 w 48"/>
                <a:gd name="T55" fmla="*/ 0 h 54"/>
                <a:gd name="T56" fmla="*/ 0 w 48"/>
                <a:gd name="T57" fmla="*/ 0 h 54"/>
                <a:gd name="T58" fmla="*/ 0 w 48"/>
                <a:gd name="T59" fmla="*/ 0 h 54"/>
                <a:gd name="T60" fmla="*/ 0 w 48"/>
                <a:gd name="T61" fmla="*/ 0 h 54"/>
                <a:gd name="T62" fmla="*/ 0 w 48"/>
                <a:gd name="T63" fmla="*/ 0 h 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"/>
                <a:gd name="T97" fmla="*/ 0 h 54"/>
                <a:gd name="T98" fmla="*/ 48 w 48"/>
                <a:gd name="T99" fmla="*/ 54 h 5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" h="54">
                  <a:moveTo>
                    <a:pt x="9" y="40"/>
                  </a:moveTo>
                  <a:lnTo>
                    <a:pt x="7" y="41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10" y="53"/>
                  </a:lnTo>
                  <a:lnTo>
                    <a:pt x="15" y="54"/>
                  </a:lnTo>
                  <a:lnTo>
                    <a:pt x="20" y="53"/>
                  </a:lnTo>
                  <a:lnTo>
                    <a:pt x="25" y="53"/>
                  </a:lnTo>
                  <a:lnTo>
                    <a:pt x="30" y="53"/>
                  </a:lnTo>
                  <a:lnTo>
                    <a:pt x="34" y="53"/>
                  </a:lnTo>
                  <a:lnTo>
                    <a:pt x="39" y="51"/>
                  </a:lnTo>
                  <a:lnTo>
                    <a:pt x="42" y="49"/>
                  </a:lnTo>
                  <a:lnTo>
                    <a:pt x="44" y="46"/>
                  </a:lnTo>
                  <a:lnTo>
                    <a:pt x="46" y="42"/>
                  </a:lnTo>
                  <a:lnTo>
                    <a:pt x="47" y="38"/>
                  </a:lnTo>
                  <a:lnTo>
                    <a:pt x="47" y="33"/>
                  </a:lnTo>
                  <a:lnTo>
                    <a:pt x="47" y="31"/>
                  </a:lnTo>
                  <a:lnTo>
                    <a:pt x="47" y="27"/>
                  </a:lnTo>
                  <a:lnTo>
                    <a:pt x="48" y="22"/>
                  </a:lnTo>
                  <a:lnTo>
                    <a:pt x="43" y="17"/>
                  </a:lnTo>
                  <a:lnTo>
                    <a:pt x="36" y="11"/>
                  </a:lnTo>
                  <a:lnTo>
                    <a:pt x="28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5" y="9"/>
                  </a:lnTo>
                  <a:lnTo>
                    <a:pt x="18" y="8"/>
                  </a:lnTo>
                  <a:lnTo>
                    <a:pt x="21" y="9"/>
                  </a:lnTo>
                  <a:lnTo>
                    <a:pt x="26" y="10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8" y="17"/>
                  </a:lnTo>
                  <a:lnTo>
                    <a:pt x="41" y="20"/>
                  </a:lnTo>
                  <a:lnTo>
                    <a:pt x="43" y="24"/>
                  </a:lnTo>
                  <a:lnTo>
                    <a:pt x="45" y="26"/>
                  </a:lnTo>
                  <a:lnTo>
                    <a:pt x="41" y="33"/>
                  </a:lnTo>
                  <a:lnTo>
                    <a:pt x="39" y="39"/>
                  </a:lnTo>
                  <a:lnTo>
                    <a:pt x="37" y="41"/>
                  </a:lnTo>
                  <a:lnTo>
                    <a:pt x="33" y="41"/>
                  </a:lnTo>
                  <a:lnTo>
                    <a:pt x="28" y="42"/>
                  </a:lnTo>
                  <a:lnTo>
                    <a:pt x="23" y="42"/>
                  </a:lnTo>
                  <a:lnTo>
                    <a:pt x="17" y="41"/>
                  </a:lnTo>
                  <a:lnTo>
                    <a:pt x="9" y="40"/>
                  </a:lnTo>
                  <a:close/>
                </a:path>
              </a:pathLst>
            </a:custGeom>
            <a:solidFill>
              <a:srgbClr val="F272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8" name="Freeform 1803"/>
            <p:cNvSpPr>
              <a:spLocks/>
            </p:cNvSpPr>
            <p:nvPr/>
          </p:nvSpPr>
          <p:spPr bwMode="auto">
            <a:xfrm>
              <a:off x="5051" y="1008"/>
              <a:ext cx="10" cy="9"/>
            </a:xfrm>
            <a:custGeom>
              <a:avLst/>
              <a:gdLst>
                <a:gd name="T0" fmla="*/ 0 w 42"/>
                <a:gd name="T1" fmla="*/ 0 h 34"/>
                <a:gd name="T2" fmla="*/ 0 w 42"/>
                <a:gd name="T3" fmla="*/ 0 h 34"/>
                <a:gd name="T4" fmla="*/ 0 w 42"/>
                <a:gd name="T5" fmla="*/ 0 h 34"/>
                <a:gd name="T6" fmla="*/ 0 w 42"/>
                <a:gd name="T7" fmla="*/ 0 h 34"/>
                <a:gd name="T8" fmla="*/ 0 w 42"/>
                <a:gd name="T9" fmla="*/ 0 h 34"/>
                <a:gd name="T10" fmla="*/ 0 w 42"/>
                <a:gd name="T11" fmla="*/ 0 h 34"/>
                <a:gd name="T12" fmla="*/ 0 w 42"/>
                <a:gd name="T13" fmla="*/ 0 h 34"/>
                <a:gd name="T14" fmla="*/ 0 w 42"/>
                <a:gd name="T15" fmla="*/ 0 h 34"/>
                <a:gd name="T16" fmla="*/ 0 w 42"/>
                <a:gd name="T17" fmla="*/ 0 h 34"/>
                <a:gd name="T18" fmla="*/ 0 w 42"/>
                <a:gd name="T19" fmla="*/ 0 h 34"/>
                <a:gd name="T20" fmla="*/ 0 w 42"/>
                <a:gd name="T21" fmla="*/ 0 h 34"/>
                <a:gd name="T22" fmla="*/ 0 w 42"/>
                <a:gd name="T23" fmla="*/ 0 h 34"/>
                <a:gd name="T24" fmla="*/ 0 w 42"/>
                <a:gd name="T25" fmla="*/ 0 h 34"/>
                <a:gd name="T26" fmla="*/ 0 w 42"/>
                <a:gd name="T27" fmla="*/ 0 h 34"/>
                <a:gd name="T28" fmla="*/ 0 w 42"/>
                <a:gd name="T29" fmla="*/ 0 h 34"/>
                <a:gd name="T30" fmla="*/ 0 w 42"/>
                <a:gd name="T31" fmla="*/ 0 h 34"/>
                <a:gd name="T32" fmla="*/ 0 w 42"/>
                <a:gd name="T33" fmla="*/ 0 h 34"/>
                <a:gd name="T34" fmla="*/ 0 w 42"/>
                <a:gd name="T35" fmla="*/ 0 h 34"/>
                <a:gd name="T36" fmla="*/ 0 w 42"/>
                <a:gd name="T37" fmla="*/ 0 h 34"/>
                <a:gd name="T38" fmla="*/ 0 w 42"/>
                <a:gd name="T39" fmla="*/ 0 h 34"/>
                <a:gd name="T40" fmla="*/ 0 w 42"/>
                <a:gd name="T41" fmla="*/ 0 h 34"/>
                <a:gd name="T42" fmla="*/ 0 w 42"/>
                <a:gd name="T43" fmla="*/ 0 h 34"/>
                <a:gd name="T44" fmla="*/ 0 w 42"/>
                <a:gd name="T45" fmla="*/ 0 h 34"/>
                <a:gd name="T46" fmla="*/ 0 w 42"/>
                <a:gd name="T47" fmla="*/ 0 h 34"/>
                <a:gd name="T48" fmla="*/ 0 w 42"/>
                <a:gd name="T49" fmla="*/ 0 h 34"/>
                <a:gd name="T50" fmla="*/ 0 w 42"/>
                <a:gd name="T51" fmla="*/ 0 h 34"/>
                <a:gd name="T52" fmla="*/ 0 w 42"/>
                <a:gd name="T53" fmla="*/ 0 h 34"/>
                <a:gd name="T54" fmla="*/ 0 w 42"/>
                <a:gd name="T55" fmla="*/ 0 h 34"/>
                <a:gd name="T56" fmla="*/ 0 w 42"/>
                <a:gd name="T57" fmla="*/ 0 h 34"/>
                <a:gd name="T58" fmla="*/ 0 w 42"/>
                <a:gd name="T59" fmla="*/ 0 h 34"/>
                <a:gd name="T60" fmla="*/ 0 w 42"/>
                <a:gd name="T61" fmla="*/ 0 h 34"/>
                <a:gd name="T62" fmla="*/ 0 w 42"/>
                <a:gd name="T63" fmla="*/ 0 h 34"/>
                <a:gd name="T64" fmla="*/ 0 w 42"/>
                <a:gd name="T65" fmla="*/ 0 h 34"/>
                <a:gd name="T66" fmla="*/ 0 w 42"/>
                <a:gd name="T67" fmla="*/ 0 h 34"/>
                <a:gd name="T68" fmla="*/ 0 w 42"/>
                <a:gd name="T69" fmla="*/ 0 h 34"/>
                <a:gd name="T70" fmla="*/ 0 w 42"/>
                <a:gd name="T71" fmla="*/ 0 h 34"/>
                <a:gd name="T72" fmla="*/ 0 w 42"/>
                <a:gd name="T73" fmla="*/ 0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2"/>
                <a:gd name="T112" fmla="*/ 0 h 34"/>
                <a:gd name="T113" fmla="*/ 42 w 42"/>
                <a:gd name="T114" fmla="*/ 34 h 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2" h="34">
                  <a:moveTo>
                    <a:pt x="31" y="7"/>
                  </a:moveTo>
                  <a:lnTo>
                    <a:pt x="35" y="9"/>
                  </a:lnTo>
                  <a:lnTo>
                    <a:pt x="38" y="12"/>
                  </a:lnTo>
                  <a:lnTo>
                    <a:pt x="40" y="16"/>
                  </a:lnTo>
                  <a:lnTo>
                    <a:pt x="42" y="18"/>
                  </a:lnTo>
                  <a:lnTo>
                    <a:pt x="38" y="25"/>
                  </a:lnTo>
                  <a:lnTo>
                    <a:pt x="36" y="31"/>
                  </a:lnTo>
                  <a:lnTo>
                    <a:pt x="34" y="33"/>
                  </a:lnTo>
                  <a:lnTo>
                    <a:pt x="30" y="33"/>
                  </a:lnTo>
                  <a:lnTo>
                    <a:pt x="25" y="34"/>
                  </a:lnTo>
                  <a:lnTo>
                    <a:pt x="20" y="34"/>
                  </a:lnTo>
                  <a:lnTo>
                    <a:pt x="14" y="33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2"/>
                  </a:lnTo>
                  <a:lnTo>
                    <a:pt x="5" y="14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7" y="2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3" y="2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8" y="4"/>
                  </a:lnTo>
                  <a:lnTo>
                    <a:pt x="31" y="7"/>
                  </a:lnTo>
                  <a:close/>
                </a:path>
              </a:pathLst>
            </a:custGeom>
            <a:solidFill>
              <a:srgbClr val="A8356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9" name="Freeform 1804"/>
            <p:cNvSpPr>
              <a:spLocks/>
            </p:cNvSpPr>
            <p:nvPr/>
          </p:nvSpPr>
          <p:spPr bwMode="auto">
            <a:xfrm>
              <a:off x="5042" y="1011"/>
              <a:ext cx="54" cy="69"/>
            </a:xfrm>
            <a:custGeom>
              <a:avLst/>
              <a:gdLst>
                <a:gd name="T0" fmla="*/ 0 w 215"/>
                <a:gd name="T1" fmla="*/ 0 h 279"/>
                <a:gd name="T2" fmla="*/ 0 w 215"/>
                <a:gd name="T3" fmla="*/ 0 h 279"/>
                <a:gd name="T4" fmla="*/ 0 w 215"/>
                <a:gd name="T5" fmla="*/ 0 h 279"/>
                <a:gd name="T6" fmla="*/ 0 w 215"/>
                <a:gd name="T7" fmla="*/ 0 h 279"/>
                <a:gd name="T8" fmla="*/ 0 w 215"/>
                <a:gd name="T9" fmla="*/ 0 h 279"/>
                <a:gd name="T10" fmla="*/ 0 w 215"/>
                <a:gd name="T11" fmla="*/ 0 h 279"/>
                <a:gd name="T12" fmla="*/ 0 w 215"/>
                <a:gd name="T13" fmla="*/ 0 h 279"/>
                <a:gd name="T14" fmla="*/ 0 w 215"/>
                <a:gd name="T15" fmla="*/ 0 h 279"/>
                <a:gd name="T16" fmla="*/ 0 w 215"/>
                <a:gd name="T17" fmla="*/ 0 h 279"/>
                <a:gd name="T18" fmla="*/ 0 w 215"/>
                <a:gd name="T19" fmla="*/ 0 h 279"/>
                <a:gd name="T20" fmla="*/ 0 w 215"/>
                <a:gd name="T21" fmla="*/ 0 h 279"/>
                <a:gd name="T22" fmla="*/ 0 w 215"/>
                <a:gd name="T23" fmla="*/ 0 h 279"/>
                <a:gd name="T24" fmla="*/ 0 w 215"/>
                <a:gd name="T25" fmla="*/ 0 h 279"/>
                <a:gd name="T26" fmla="*/ 0 w 215"/>
                <a:gd name="T27" fmla="*/ 0 h 279"/>
                <a:gd name="T28" fmla="*/ 0 w 215"/>
                <a:gd name="T29" fmla="*/ 0 h 279"/>
                <a:gd name="T30" fmla="*/ 0 w 215"/>
                <a:gd name="T31" fmla="*/ 0 h 279"/>
                <a:gd name="T32" fmla="*/ 0 w 215"/>
                <a:gd name="T33" fmla="*/ 0 h 279"/>
                <a:gd name="T34" fmla="*/ 0 w 215"/>
                <a:gd name="T35" fmla="*/ 0 h 279"/>
                <a:gd name="T36" fmla="*/ 0 w 215"/>
                <a:gd name="T37" fmla="*/ 0 h 279"/>
                <a:gd name="T38" fmla="*/ 0 w 215"/>
                <a:gd name="T39" fmla="*/ 0 h 279"/>
                <a:gd name="T40" fmla="*/ 0 w 215"/>
                <a:gd name="T41" fmla="*/ 0 h 279"/>
                <a:gd name="T42" fmla="*/ 0 w 215"/>
                <a:gd name="T43" fmla="*/ 0 h 279"/>
                <a:gd name="T44" fmla="*/ 0 w 215"/>
                <a:gd name="T45" fmla="*/ 0 h 279"/>
                <a:gd name="T46" fmla="*/ 0 w 215"/>
                <a:gd name="T47" fmla="*/ 0 h 279"/>
                <a:gd name="T48" fmla="*/ 0 w 215"/>
                <a:gd name="T49" fmla="*/ 0 h 279"/>
                <a:gd name="T50" fmla="*/ 0 w 215"/>
                <a:gd name="T51" fmla="*/ 0 h 279"/>
                <a:gd name="T52" fmla="*/ 0 w 215"/>
                <a:gd name="T53" fmla="*/ 0 h 279"/>
                <a:gd name="T54" fmla="*/ 0 w 215"/>
                <a:gd name="T55" fmla="*/ 0 h 279"/>
                <a:gd name="T56" fmla="*/ 0 w 215"/>
                <a:gd name="T57" fmla="*/ 0 h 279"/>
                <a:gd name="T58" fmla="*/ 0 w 215"/>
                <a:gd name="T59" fmla="*/ 0 h 279"/>
                <a:gd name="T60" fmla="*/ 0 w 215"/>
                <a:gd name="T61" fmla="*/ 0 h 279"/>
                <a:gd name="T62" fmla="*/ 0 w 215"/>
                <a:gd name="T63" fmla="*/ 0 h 279"/>
                <a:gd name="T64" fmla="*/ 0 w 215"/>
                <a:gd name="T65" fmla="*/ 0 h 279"/>
                <a:gd name="T66" fmla="*/ 0 w 215"/>
                <a:gd name="T67" fmla="*/ 0 h 279"/>
                <a:gd name="T68" fmla="*/ 0 w 215"/>
                <a:gd name="T69" fmla="*/ 0 h 279"/>
                <a:gd name="T70" fmla="*/ 0 w 215"/>
                <a:gd name="T71" fmla="*/ 0 h 279"/>
                <a:gd name="T72" fmla="*/ 0 w 215"/>
                <a:gd name="T73" fmla="*/ 0 h 279"/>
                <a:gd name="T74" fmla="*/ 0 w 215"/>
                <a:gd name="T75" fmla="*/ 0 h 279"/>
                <a:gd name="T76" fmla="*/ 0 w 215"/>
                <a:gd name="T77" fmla="*/ 0 h 279"/>
                <a:gd name="T78" fmla="*/ 0 w 215"/>
                <a:gd name="T79" fmla="*/ 0 h 279"/>
                <a:gd name="T80" fmla="*/ 0 w 215"/>
                <a:gd name="T81" fmla="*/ 0 h 279"/>
                <a:gd name="T82" fmla="*/ 0 w 215"/>
                <a:gd name="T83" fmla="*/ 0 h 279"/>
                <a:gd name="T84" fmla="*/ 0 w 215"/>
                <a:gd name="T85" fmla="*/ 0 h 279"/>
                <a:gd name="T86" fmla="*/ 0 w 215"/>
                <a:gd name="T87" fmla="*/ 0 h 279"/>
                <a:gd name="T88" fmla="*/ 0 w 215"/>
                <a:gd name="T89" fmla="*/ 0 h 279"/>
                <a:gd name="T90" fmla="*/ 0 w 215"/>
                <a:gd name="T91" fmla="*/ 0 h 279"/>
                <a:gd name="T92" fmla="*/ 0 w 215"/>
                <a:gd name="T93" fmla="*/ 0 h 279"/>
                <a:gd name="T94" fmla="*/ 0 w 215"/>
                <a:gd name="T95" fmla="*/ 0 h 279"/>
                <a:gd name="T96" fmla="*/ 0 w 215"/>
                <a:gd name="T97" fmla="*/ 0 h 279"/>
                <a:gd name="T98" fmla="*/ 0 w 215"/>
                <a:gd name="T99" fmla="*/ 0 h 279"/>
                <a:gd name="T100" fmla="*/ 0 w 215"/>
                <a:gd name="T101" fmla="*/ 0 h 279"/>
                <a:gd name="T102" fmla="*/ 0 w 215"/>
                <a:gd name="T103" fmla="*/ 0 h 279"/>
                <a:gd name="T104" fmla="*/ 0 w 215"/>
                <a:gd name="T105" fmla="*/ 0 h 279"/>
                <a:gd name="T106" fmla="*/ 0 w 215"/>
                <a:gd name="T107" fmla="*/ 0 h 279"/>
                <a:gd name="T108" fmla="*/ 0 w 215"/>
                <a:gd name="T109" fmla="*/ 0 h 279"/>
                <a:gd name="T110" fmla="*/ 0 w 215"/>
                <a:gd name="T111" fmla="*/ 0 h 279"/>
                <a:gd name="T112" fmla="*/ 0 w 215"/>
                <a:gd name="T113" fmla="*/ 0 h 279"/>
                <a:gd name="T114" fmla="*/ 0 w 215"/>
                <a:gd name="T115" fmla="*/ 0 h 279"/>
                <a:gd name="T116" fmla="*/ 0 w 215"/>
                <a:gd name="T117" fmla="*/ 0 h 2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15"/>
                <a:gd name="T178" fmla="*/ 0 h 279"/>
                <a:gd name="T179" fmla="*/ 215 w 215"/>
                <a:gd name="T180" fmla="*/ 279 h 2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15" h="279">
                  <a:moveTo>
                    <a:pt x="213" y="93"/>
                  </a:moveTo>
                  <a:lnTo>
                    <a:pt x="211" y="97"/>
                  </a:lnTo>
                  <a:lnTo>
                    <a:pt x="209" y="99"/>
                  </a:lnTo>
                  <a:lnTo>
                    <a:pt x="208" y="101"/>
                  </a:lnTo>
                  <a:lnTo>
                    <a:pt x="208" y="106"/>
                  </a:lnTo>
                  <a:lnTo>
                    <a:pt x="209" y="109"/>
                  </a:lnTo>
                  <a:lnTo>
                    <a:pt x="209" y="112"/>
                  </a:lnTo>
                  <a:lnTo>
                    <a:pt x="209" y="115"/>
                  </a:lnTo>
                  <a:lnTo>
                    <a:pt x="209" y="117"/>
                  </a:lnTo>
                  <a:lnTo>
                    <a:pt x="208" y="120"/>
                  </a:lnTo>
                  <a:lnTo>
                    <a:pt x="208" y="121"/>
                  </a:lnTo>
                  <a:lnTo>
                    <a:pt x="208" y="123"/>
                  </a:lnTo>
                  <a:lnTo>
                    <a:pt x="207" y="125"/>
                  </a:lnTo>
                  <a:lnTo>
                    <a:pt x="202" y="131"/>
                  </a:lnTo>
                  <a:lnTo>
                    <a:pt x="196" y="136"/>
                  </a:lnTo>
                  <a:lnTo>
                    <a:pt x="190" y="139"/>
                  </a:lnTo>
                  <a:lnTo>
                    <a:pt x="184" y="142"/>
                  </a:lnTo>
                  <a:lnTo>
                    <a:pt x="178" y="144"/>
                  </a:lnTo>
                  <a:lnTo>
                    <a:pt x="171" y="144"/>
                  </a:lnTo>
                  <a:lnTo>
                    <a:pt x="164" y="144"/>
                  </a:lnTo>
                  <a:lnTo>
                    <a:pt x="157" y="143"/>
                  </a:lnTo>
                  <a:lnTo>
                    <a:pt x="162" y="155"/>
                  </a:lnTo>
                  <a:lnTo>
                    <a:pt x="169" y="169"/>
                  </a:lnTo>
                  <a:lnTo>
                    <a:pt x="173" y="184"/>
                  </a:lnTo>
                  <a:lnTo>
                    <a:pt x="177" y="199"/>
                  </a:lnTo>
                  <a:lnTo>
                    <a:pt x="178" y="214"/>
                  </a:lnTo>
                  <a:lnTo>
                    <a:pt x="176" y="230"/>
                  </a:lnTo>
                  <a:lnTo>
                    <a:pt x="172" y="247"/>
                  </a:lnTo>
                  <a:lnTo>
                    <a:pt x="162" y="264"/>
                  </a:lnTo>
                  <a:lnTo>
                    <a:pt x="157" y="258"/>
                  </a:lnTo>
                  <a:lnTo>
                    <a:pt x="153" y="253"/>
                  </a:lnTo>
                  <a:lnTo>
                    <a:pt x="149" y="247"/>
                  </a:lnTo>
                  <a:lnTo>
                    <a:pt x="145" y="243"/>
                  </a:lnTo>
                  <a:lnTo>
                    <a:pt x="142" y="237"/>
                  </a:lnTo>
                  <a:lnTo>
                    <a:pt x="138" y="232"/>
                  </a:lnTo>
                  <a:lnTo>
                    <a:pt x="135" y="228"/>
                  </a:lnTo>
                  <a:lnTo>
                    <a:pt x="131" y="223"/>
                  </a:lnTo>
                  <a:lnTo>
                    <a:pt x="126" y="244"/>
                  </a:lnTo>
                  <a:lnTo>
                    <a:pt x="117" y="257"/>
                  </a:lnTo>
                  <a:lnTo>
                    <a:pt x="108" y="267"/>
                  </a:lnTo>
                  <a:lnTo>
                    <a:pt x="102" y="279"/>
                  </a:lnTo>
                  <a:lnTo>
                    <a:pt x="94" y="270"/>
                  </a:lnTo>
                  <a:lnTo>
                    <a:pt x="87" y="262"/>
                  </a:lnTo>
                  <a:lnTo>
                    <a:pt x="81" y="254"/>
                  </a:lnTo>
                  <a:lnTo>
                    <a:pt x="77" y="245"/>
                  </a:lnTo>
                  <a:lnTo>
                    <a:pt x="73" y="236"/>
                  </a:lnTo>
                  <a:lnTo>
                    <a:pt x="72" y="227"/>
                  </a:lnTo>
                  <a:lnTo>
                    <a:pt x="72" y="216"/>
                  </a:lnTo>
                  <a:lnTo>
                    <a:pt x="73" y="205"/>
                  </a:lnTo>
                  <a:lnTo>
                    <a:pt x="66" y="209"/>
                  </a:lnTo>
                  <a:lnTo>
                    <a:pt x="61" y="215"/>
                  </a:lnTo>
                  <a:lnTo>
                    <a:pt x="57" y="221"/>
                  </a:lnTo>
                  <a:lnTo>
                    <a:pt x="56" y="223"/>
                  </a:lnTo>
                  <a:lnTo>
                    <a:pt x="61" y="196"/>
                  </a:lnTo>
                  <a:lnTo>
                    <a:pt x="69" y="170"/>
                  </a:lnTo>
                  <a:lnTo>
                    <a:pt x="79" y="150"/>
                  </a:lnTo>
                  <a:lnTo>
                    <a:pt x="85" y="131"/>
                  </a:lnTo>
                  <a:lnTo>
                    <a:pt x="78" y="139"/>
                  </a:lnTo>
                  <a:lnTo>
                    <a:pt x="72" y="147"/>
                  </a:lnTo>
                  <a:lnTo>
                    <a:pt x="66" y="154"/>
                  </a:lnTo>
                  <a:lnTo>
                    <a:pt x="60" y="160"/>
                  </a:lnTo>
                  <a:lnTo>
                    <a:pt x="53" y="166"/>
                  </a:lnTo>
                  <a:lnTo>
                    <a:pt x="46" y="169"/>
                  </a:lnTo>
                  <a:lnTo>
                    <a:pt x="40" y="173"/>
                  </a:lnTo>
                  <a:lnTo>
                    <a:pt x="33" y="174"/>
                  </a:lnTo>
                  <a:lnTo>
                    <a:pt x="31" y="171"/>
                  </a:lnTo>
                  <a:lnTo>
                    <a:pt x="30" y="168"/>
                  </a:lnTo>
                  <a:lnTo>
                    <a:pt x="28" y="165"/>
                  </a:lnTo>
                  <a:lnTo>
                    <a:pt x="27" y="161"/>
                  </a:lnTo>
                  <a:lnTo>
                    <a:pt x="26" y="159"/>
                  </a:lnTo>
                  <a:lnTo>
                    <a:pt x="26" y="158"/>
                  </a:lnTo>
                  <a:lnTo>
                    <a:pt x="25" y="155"/>
                  </a:lnTo>
                  <a:lnTo>
                    <a:pt x="24" y="154"/>
                  </a:lnTo>
                  <a:lnTo>
                    <a:pt x="16" y="125"/>
                  </a:lnTo>
                  <a:lnTo>
                    <a:pt x="15" y="124"/>
                  </a:lnTo>
                  <a:lnTo>
                    <a:pt x="13" y="123"/>
                  </a:lnTo>
                  <a:lnTo>
                    <a:pt x="15" y="120"/>
                  </a:lnTo>
                  <a:lnTo>
                    <a:pt x="22" y="115"/>
                  </a:lnTo>
                  <a:lnTo>
                    <a:pt x="19" y="114"/>
                  </a:lnTo>
                  <a:lnTo>
                    <a:pt x="18" y="113"/>
                  </a:lnTo>
                  <a:lnTo>
                    <a:pt x="14" y="115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2" y="104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4" y="76"/>
                  </a:lnTo>
                  <a:lnTo>
                    <a:pt x="8" y="59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7" y="42"/>
                  </a:lnTo>
                  <a:lnTo>
                    <a:pt x="21" y="42"/>
                  </a:lnTo>
                  <a:lnTo>
                    <a:pt x="25" y="42"/>
                  </a:lnTo>
                  <a:lnTo>
                    <a:pt x="29" y="47"/>
                  </a:lnTo>
                  <a:lnTo>
                    <a:pt x="32" y="52"/>
                  </a:lnTo>
                  <a:lnTo>
                    <a:pt x="34" y="55"/>
                  </a:lnTo>
                  <a:lnTo>
                    <a:pt x="36" y="60"/>
                  </a:lnTo>
                  <a:lnTo>
                    <a:pt x="39" y="66"/>
                  </a:lnTo>
                  <a:lnTo>
                    <a:pt x="41" y="72"/>
                  </a:lnTo>
                  <a:lnTo>
                    <a:pt x="45" y="78"/>
                  </a:lnTo>
                  <a:lnTo>
                    <a:pt x="50" y="82"/>
                  </a:lnTo>
                  <a:lnTo>
                    <a:pt x="54" y="83"/>
                  </a:lnTo>
                  <a:lnTo>
                    <a:pt x="57" y="83"/>
                  </a:lnTo>
                  <a:lnTo>
                    <a:pt x="59" y="84"/>
                  </a:lnTo>
                  <a:lnTo>
                    <a:pt x="62" y="84"/>
                  </a:lnTo>
                  <a:lnTo>
                    <a:pt x="66" y="84"/>
                  </a:lnTo>
                  <a:lnTo>
                    <a:pt x="70" y="83"/>
                  </a:lnTo>
                  <a:lnTo>
                    <a:pt x="73" y="82"/>
                  </a:lnTo>
                  <a:lnTo>
                    <a:pt x="76" y="80"/>
                  </a:lnTo>
                  <a:lnTo>
                    <a:pt x="79" y="77"/>
                  </a:lnTo>
                  <a:lnTo>
                    <a:pt x="83" y="74"/>
                  </a:lnTo>
                  <a:lnTo>
                    <a:pt x="90" y="71"/>
                  </a:lnTo>
                  <a:lnTo>
                    <a:pt x="102" y="72"/>
                  </a:lnTo>
                  <a:lnTo>
                    <a:pt x="104" y="56"/>
                  </a:lnTo>
                  <a:lnTo>
                    <a:pt x="106" y="45"/>
                  </a:lnTo>
                  <a:lnTo>
                    <a:pt x="112" y="36"/>
                  </a:lnTo>
                  <a:lnTo>
                    <a:pt x="119" y="31"/>
                  </a:lnTo>
                  <a:lnTo>
                    <a:pt x="127" y="28"/>
                  </a:lnTo>
                  <a:lnTo>
                    <a:pt x="133" y="22"/>
                  </a:lnTo>
                  <a:lnTo>
                    <a:pt x="136" y="17"/>
                  </a:lnTo>
                  <a:lnTo>
                    <a:pt x="138" y="10"/>
                  </a:lnTo>
                  <a:lnTo>
                    <a:pt x="143" y="8"/>
                  </a:lnTo>
                  <a:lnTo>
                    <a:pt x="147" y="6"/>
                  </a:lnTo>
                  <a:lnTo>
                    <a:pt x="151" y="5"/>
                  </a:lnTo>
                  <a:lnTo>
                    <a:pt x="155" y="3"/>
                  </a:lnTo>
                  <a:lnTo>
                    <a:pt x="159" y="3"/>
                  </a:lnTo>
                  <a:lnTo>
                    <a:pt x="162" y="2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8" y="1"/>
                  </a:lnTo>
                  <a:lnTo>
                    <a:pt x="185" y="0"/>
                  </a:lnTo>
                  <a:lnTo>
                    <a:pt x="189" y="2"/>
                  </a:lnTo>
                  <a:lnTo>
                    <a:pt x="192" y="9"/>
                  </a:lnTo>
                  <a:lnTo>
                    <a:pt x="193" y="18"/>
                  </a:lnTo>
                  <a:lnTo>
                    <a:pt x="194" y="24"/>
                  </a:lnTo>
                  <a:lnTo>
                    <a:pt x="194" y="28"/>
                  </a:lnTo>
                  <a:lnTo>
                    <a:pt x="191" y="31"/>
                  </a:lnTo>
                  <a:lnTo>
                    <a:pt x="194" y="30"/>
                  </a:lnTo>
                  <a:lnTo>
                    <a:pt x="198" y="29"/>
                  </a:lnTo>
                  <a:lnTo>
                    <a:pt x="201" y="26"/>
                  </a:lnTo>
                  <a:lnTo>
                    <a:pt x="204" y="24"/>
                  </a:lnTo>
                  <a:lnTo>
                    <a:pt x="207" y="22"/>
                  </a:lnTo>
                  <a:lnTo>
                    <a:pt x="210" y="21"/>
                  </a:lnTo>
                  <a:lnTo>
                    <a:pt x="212" y="22"/>
                  </a:lnTo>
                  <a:lnTo>
                    <a:pt x="213" y="25"/>
                  </a:lnTo>
                  <a:lnTo>
                    <a:pt x="213" y="26"/>
                  </a:lnTo>
                  <a:lnTo>
                    <a:pt x="213" y="29"/>
                  </a:lnTo>
                  <a:lnTo>
                    <a:pt x="213" y="30"/>
                  </a:lnTo>
                  <a:lnTo>
                    <a:pt x="214" y="32"/>
                  </a:lnTo>
                  <a:lnTo>
                    <a:pt x="215" y="40"/>
                  </a:lnTo>
                  <a:lnTo>
                    <a:pt x="215" y="48"/>
                  </a:lnTo>
                  <a:lnTo>
                    <a:pt x="212" y="55"/>
                  </a:lnTo>
                  <a:lnTo>
                    <a:pt x="206" y="59"/>
                  </a:lnTo>
                  <a:lnTo>
                    <a:pt x="201" y="60"/>
                  </a:lnTo>
                  <a:lnTo>
                    <a:pt x="196" y="61"/>
                  </a:lnTo>
                  <a:lnTo>
                    <a:pt x="192" y="62"/>
                  </a:lnTo>
                  <a:lnTo>
                    <a:pt x="188" y="62"/>
                  </a:lnTo>
                  <a:lnTo>
                    <a:pt x="184" y="63"/>
                  </a:lnTo>
                  <a:lnTo>
                    <a:pt x="180" y="63"/>
                  </a:lnTo>
                  <a:lnTo>
                    <a:pt x="177" y="64"/>
                  </a:lnTo>
                  <a:lnTo>
                    <a:pt x="175" y="67"/>
                  </a:lnTo>
                  <a:lnTo>
                    <a:pt x="172" y="70"/>
                  </a:lnTo>
                  <a:lnTo>
                    <a:pt x="172" y="72"/>
                  </a:lnTo>
                  <a:lnTo>
                    <a:pt x="174" y="75"/>
                  </a:lnTo>
                  <a:lnTo>
                    <a:pt x="179" y="75"/>
                  </a:lnTo>
                  <a:lnTo>
                    <a:pt x="182" y="75"/>
                  </a:lnTo>
                  <a:lnTo>
                    <a:pt x="186" y="74"/>
                  </a:lnTo>
                  <a:lnTo>
                    <a:pt x="191" y="71"/>
                  </a:lnTo>
                  <a:lnTo>
                    <a:pt x="196" y="70"/>
                  </a:lnTo>
                  <a:lnTo>
                    <a:pt x="200" y="68"/>
                  </a:lnTo>
                  <a:lnTo>
                    <a:pt x="205" y="67"/>
                  </a:lnTo>
                  <a:lnTo>
                    <a:pt x="209" y="66"/>
                  </a:lnTo>
                  <a:lnTo>
                    <a:pt x="212" y="64"/>
                  </a:lnTo>
                  <a:lnTo>
                    <a:pt x="214" y="76"/>
                  </a:lnTo>
                  <a:lnTo>
                    <a:pt x="215" y="84"/>
                  </a:lnTo>
                  <a:lnTo>
                    <a:pt x="215" y="89"/>
                  </a:lnTo>
                  <a:lnTo>
                    <a:pt x="213" y="93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0" name="Freeform 1805"/>
            <p:cNvSpPr>
              <a:spLocks/>
            </p:cNvSpPr>
            <p:nvPr/>
          </p:nvSpPr>
          <p:spPr bwMode="auto">
            <a:xfrm>
              <a:off x="5103" y="975"/>
              <a:ext cx="11" cy="30"/>
            </a:xfrm>
            <a:custGeom>
              <a:avLst/>
              <a:gdLst>
                <a:gd name="T0" fmla="*/ 0 w 41"/>
                <a:gd name="T1" fmla="*/ 0 h 120"/>
                <a:gd name="T2" fmla="*/ 0 w 41"/>
                <a:gd name="T3" fmla="*/ 0 h 120"/>
                <a:gd name="T4" fmla="*/ 0 w 41"/>
                <a:gd name="T5" fmla="*/ 0 h 120"/>
                <a:gd name="T6" fmla="*/ 0 w 41"/>
                <a:gd name="T7" fmla="*/ 0 h 120"/>
                <a:gd name="T8" fmla="*/ 0 w 41"/>
                <a:gd name="T9" fmla="*/ 0 h 120"/>
                <a:gd name="T10" fmla="*/ 0 w 41"/>
                <a:gd name="T11" fmla="*/ 0 h 120"/>
                <a:gd name="T12" fmla="*/ 0 w 41"/>
                <a:gd name="T13" fmla="*/ 0 h 120"/>
                <a:gd name="T14" fmla="*/ 0 w 41"/>
                <a:gd name="T15" fmla="*/ 0 h 120"/>
                <a:gd name="T16" fmla="*/ 0 w 41"/>
                <a:gd name="T17" fmla="*/ 0 h 120"/>
                <a:gd name="T18" fmla="*/ 0 w 41"/>
                <a:gd name="T19" fmla="*/ 0 h 120"/>
                <a:gd name="T20" fmla="*/ 0 w 41"/>
                <a:gd name="T21" fmla="*/ 0 h 120"/>
                <a:gd name="T22" fmla="*/ 0 w 41"/>
                <a:gd name="T23" fmla="*/ 0 h 120"/>
                <a:gd name="T24" fmla="*/ 0 w 41"/>
                <a:gd name="T25" fmla="*/ 0 h 120"/>
                <a:gd name="T26" fmla="*/ 0 w 41"/>
                <a:gd name="T27" fmla="*/ 0 h 120"/>
                <a:gd name="T28" fmla="*/ 0 w 41"/>
                <a:gd name="T29" fmla="*/ 0 h 120"/>
                <a:gd name="T30" fmla="*/ 0 w 41"/>
                <a:gd name="T31" fmla="*/ 0 h 120"/>
                <a:gd name="T32" fmla="*/ 0 w 41"/>
                <a:gd name="T33" fmla="*/ 0 h 120"/>
                <a:gd name="T34" fmla="*/ 0 w 41"/>
                <a:gd name="T35" fmla="*/ 0 h 120"/>
                <a:gd name="T36" fmla="*/ 0 w 41"/>
                <a:gd name="T37" fmla="*/ 0 h 120"/>
                <a:gd name="T38" fmla="*/ 0 w 41"/>
                <a:gd name="T39" fmla="*/ 0 h 120"/>
                <a:gd name="T40" fmla="*/ 0 w 41"/>
                <a:gd name="T41" fmla="*/ 0 h 120"/>
                <a:gd name="T42" fmla="*/ 0 w 41"/>
                <a:gd name="T43" fmla="*/ 0 h 120"/>
                <a:gd name="T44" fmla="*/ 0 w 41"/>
                <a:gd name="T45" fmla="*/ 0 h 120"/>
                <a:gd name="T46" fmla="*/ 0 w 41"/>
                <a:gd name="T47" fmla="*/ 0 h 120"/>
                <a:gd name="T48" fmla="*/ 0 w 41"/>
                <a:gd name="T49" fmla="*/ 0 h 120"/>
                <a:gd name="T50" fmla="*/ 0 w 41"/>
                <a:gd name="T51" fmla="*/ 0 h 120"/>
                <a:gd name="T52" fmla="*/ 0 w 41"/>
                <a:gd name="T53" fmla="*/ 0 h 120"/>
                <a:gd name="T54" fmla="*/ 0 w 41"/>
                <a:gd name="T55" fmla="*/ 0 h 120"/>
                <a:gd name="T56" fmla="*/ 0 w 41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120"/>
                <a:gd name="T89" fmla="*/ 41 w 41"/>
                <a:gd name="T90" fmla="*/ 120 h 1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120">
                  <a:moveTo>
                    <a:pt x="41" y="52"/>
                  </a:moveTo>
                  <a:lnTo>
                    <a:pt x="40" y="66"/>
                  </a:lnTo>
                  <a:lnTo>
                    <a:pt x="40" y="84"/>
                  </a:lnTo>
                  <a:lnTo>
                    <a:pt x="36" y="103"/>
                  </a:lnTo>
                  <a:lnTo>
                    <a:pt x="31" y="120"/>
                  </a:lnTo>
                  <a:lnTo>
                    <a:pt x="33" y="111"/>
                  </a:lnTo>
                  <a:lnTo>
                    <a:pt x="31" y="102"/>
                  </a:lnTo>
                  <a:lnTo>
                    <a:pt x="27" y="94"/>
                  </a:lnTo>
                  <a:lnTo>
                    <a:pt x="23" y="85"/>
                  </a:lnTo>
                  <a:lnTo>
                    <a:pt x="31" y="81"/>
                  </a:lnTo>
                  <a:lnTo>
                    <a:pt x="35" y="75"/>
                  </a:lnTo>
                  <a:lnTo>
                    <a:pt x="35" y="69"/>
                  </a:lnTo>
                  <a:lnTo>
                    <a:pt x="32" y="61"/>
                  </a:lnTo>
                  <a:lnTo>
                    <a:pt x="27" y="54"/>
                  </a:lnTo>
                  <a:lnTo>
                    <a:pt x="20" y="46"/>
                  </a:lnTo>
                  <a:lnTo>
                    <a:pt x="11" y="38"/>
                  </a:lnTo>
                  <a:lnTo>
                    <a:pt x="2" y="30"/>
                  </a:lnTo>
                  <a:lnTo>
                    <a:pt x="3" y="21"/>
                  </a:lnTo>
                  <a:lnTo>
                    <a:pt x="3" y="13"/>
                  </a:lnTo>
                  <a:lnTo>
                    <a:pt x="2" y="6"/>
                  </a:lnTo>
                  <a:lnTo>
                    <a:pt x="0" y="0"/>
                  </a:lnTo>
                  <a:lnTo>
                    <a:pt x="9" y="9"/>
                  </a:lnTo>
                  <a:lnTo>
                    <a:pt x="15" y="16"/>
                  </a:lnTo>
                  <a:lnTo>
                    <a:pt x="20" y="22"/>
                  </a:lnTo>
                  <a:lnTo>
                    <a:pt x="24" y="28"/>
                  </a:lnTo>
                  <a:lnTo>
                    <a:pt x="27" y="33"/>
                  </a:lnTo>
                  <a:lnTo>
                    <a:pt x="31" y="38"/>
                  </a:lnTo>
                  <a:lnTo>
                    <a:pt x="35" y="45"/>
                  </a:lnTo>
                  <a:lnTo>
                    <a:pt x="41" y="52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1" name="Freeform 1806"/>
            <p:cNvSpPr>
              <a:spLocks/>
            </p:cNvSpPr>
            <p:nvPr/>
          </p:nvSpPr>
          <p:spPr bwMode="auto">
            <a:xfrm>
              <a:off x="5092" y="997"/>
              <a:ext cx="14" cy="20"/>
            </a:xfrm>
            <a:custGeom>
              <a:avLst/>
              <a:gdLst>
                <a:gd name="T0" fmla="*/ 0 w 58"/>
                <a:gd name="T1" fmla="*/ 0 h 79"/>
                <a:gd name="T2" fmla="*/ 0 w 58"/>
                <a:gd name="T3" fmla="*/ 0 h 79"/>
                <a:gd name="T4" fmla="*/ 0 w 58"/>
                <a:gd name="T5" fmla="*/ 0 h 79"/>
                <a:gd name="T6" fmla="*/ 0 w 58"/>
                <a:gd name="T7" fmla="*/ 0 h 79"/>
                <a:gd name="T8" fmla="*/ 0 w 58"/>
                <a:gd name="T9" fmla="*/ 0 h 79"/>
                <a:gd name="T10" fmla="*/ 0 w 58"/>
                <a:gd name="T11" fmla="*/ 0 h 79"/>
                <a:gd name="T12" fmla="*/ 0 w 58"/>
                <a:gd name="T13" fmla="*/ 0 h 79"/>
                <a:gd name="T14" fmla="*/ 0 w 58"/>
                <a:gd name="T15" fmla="*/ 0 h 79"/>
                <a:gd name="T16" fmla="*/ 0 w 58"/>
                <a:gd name="T17" fmla="*/ 0 h 79"/>
                <a:gd name="T18" fmla="*/ 0 w 58"/>
                <a:gd name="T19" fmla="*/ 0 h 79"/>
                <a:gd name="T20" fmla="*/ 0 w 58"/>
                <a:gd name="T21" fmla="*/ 0 h 79"/>
                <a:gd name="T22" fmla="*/ 0 w 58"/>
                <a:gd name="T23" fmla="*/ 0 h 79"/>
                <a:gd name="T24" fmla="*/ 0 w 58"/>
                <a:gd name="T25" fmla="*/ 0 h 79"/>
                <a:gd name="T26" fmla="*/ 0 w 58"/>
                <a:gd name="T27" fmla="*/ 0 h 79"/>
                <a:gd name="T28" fmla="*/ 0 w 58"/>
                <a:gd name="T29" fmla="*/ 0 h 79"/>
                <a:gd name="T30" fmla="*/ 0 w 58"/>
                <a:gd name="T31" fmla="*/ 0 h 79"/>
                <a:gd name="T32" fmla="*/ 0 w 58"/>
                <a:gd name="T33" fmla="*/ 0 h 79"/>
                <a:gd name="T34" fmla="*/ 0 w 58"/>
                <a:gd name="T35" fmla="*/ 0 h 79"/>
                <a:gd name="T36" fmla="*/ 0 w 58"/>
                <a:gd name="T37" fmla="*/ 0 h 79"/>
                <a:gd name="T38" fmla="*/ 0 w 58"/>
                <a:gd name="T39" fmla="*/ 0 h 79"/>
                <a:gd name="T40" fmla="*/ 0 w 58"/>
                <a:gd name="T41" fmla="*/ 0 h 79"/>
                <a:gd name="T42" fmla="*/ 0 w 58"/>
                <a:gd name="T43" fmla="*/ 0 h 79"/>
                <a:gd name="T44" fmla="*/ 0 w 58"/>
                <a:gd name="T45" fmla="*/ 0 h 79"/>
                <a:gd name="T46" fmla="*/ 0 w 58"/>
                <a:gd name="T47" fmla="*/ 0 h 79"/>
                <a:gd name="T48" fmla="*/ 0 w 58"/>
                <a:gd name="T49" fmla="*/ 0 h 79"/>
                <a:gd name="T50" fmla="*/ 0 w 58"/>
                <a:gd name="T51" fmla="*/ 0 h 79"/>
                <a:gd name="T52" fmla="*/ 0 w 58"/>
                <a:gd name="T53" fmla="*/ 0 h 79"/>
                <a:gd name="T54" fmla="*/ 0 w 58"/>
                <a:gd name="T55" fmla="*/ 0 h 79"/>
                <a:gd name="T56" fmla="*/ 0 w 58"/>
                <a:gd name="T57" fmla="*/ 0 h 79"/>
                <a:gd name="T58" fmla="*/ 0 w 58"/>
                <a:gd name="T59" fmla="*/ 0 h 79"/>
                <a:gd name="T60" fmla="*/ 0 w 58"/>
                <a:gd name="T61" fmla="*/ 0 h 79"/>
                <a:gd name="T62" fmla="*/ 0 w 58"/>
                <a:gd name="T63" fmla="*/ 0 h 79"/>
                <a:gd name="T64" fmla="*/ 0 w 58"/>
                <a:gd name="T65" fmla="*/ 0 h 79"/>
                <a:gd name="T66" fmla="*/ 0 w 58"/>
                <a:gd name="T67" fmla="*/ 0 h 79"/>
                <a:gd name="T68" fmla="*/ 0 w 58"/>
                <a:gd name="T69" fmla="*/ 0 h 79"/>
                <a:gd name="T70" fmla="*/ 0 w 58"/>
                <a:gd name="T71" fmla="*/ 0 h 79"/>
                <a:gd name="T72" fmla="*/ 0 w 58"/>
                <a:gd name="T73" fmla="*/ 0 h 79"/>
                <a:gd name="T74" fmla="*/ 0 w 58"/>
                <a:gd name="T75" fmla="*/ 0 h 79"/>
                <a:gd name="T76" fmla="*/ 0 w 58"/>
                <a:gd name="T77" fmla="*/ 0 h 79"/>
                <a:gd name="T78" fmla="*/ 0 w 58"/>
                <a:gd name="T79" fmla="*/ 0 h 79"/>
                <a:gd name="T80" fmla="*/ 0 w 58"/>
                <a:gd name="T81" fmla="*/ 0 h 79"/>
                <a:gd name="T82" fmla="*/ 0 w 58"/>
                <a:gd name="T83" fmla="*/ 0 h 79"/>
                <a:gd name="T84" fmla="*/ 0 w 58"/>
                <a:gd name="T85" fmla="*/ 0 h 79"/>
                <a:gd name="T86" fmla="*/ 0 w 58"/>
                <a:gd name="T87" fmla="*/ 0 h 79"/>
                <a:gd name="T88" fmla="*/ 0 w 58"/>
                <a:gd name="T89" fmla="*/ 0 h 79"/>
                <a:gd name="T90" fmla="*/ 0 w 58"/>
                <a:gd name="T91" fmla="*/ 0 h 79"/>
                <a:gd name="T92" fmla="*/ 0 w 58"/>
                <a:gd name="T93" fmla="*/ 0 h 79"/>
                <a:gd name="T94" fmla="*/ 0 w 58"/>
                <a:gd name="T95" fmla="*/ 0 h 79"/>
                <a:gd name="T96" fmla="*/ 0 w 58"/>
                <a:gd name="T97" fmla="*/ 0 h 7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8"/>
                <a:gd name="T148" fmla="*/ 0 h 79"/>
                <a:gd name="T149" fmla="*/ 58 w 58"/>
                <a:gd name="T150" fmla="*/ 79 h 7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8" h="79">
                  <a:moveTo>
                    <a:pt x="46" y="50"/>
                  </a:moveTo>
                  <a:lnTo>
                    <a:pt x="45" y="49"/>
                  </a:lnTo>
                  <a:lnTo>
                    <a:pt x="43" y="48"/>
                  </a:lnTo>
                  <a:lnTo>
                    <a:pt x="42" y="46"/>
                  </a:lnTo>
                  <a:lnTo>
                    <a:pt x="41" y="44"/>
                  </a:lnTo>
                  <a:lnTo>
                    <a:pt x="48" y="44"/>
                  </a:lnTo>
                  <a:lnTo>
                    <a:pt x="53" y="41"/>
                  </a:lnTo>
                  <a:lnTo>
                    <a:pt x="56" y="37"/>
                  </a:lnTo>
                  <a:lnTo>
                    <a:pt x="58" y="26"/>
                  </a:lnTo>
                  <a:lnTo>
                    <a:pt x="45" y="32"/>
                  </a:lnTo>
                  <a:lnTo>
                    <a:pt x="38" y="25"/>
                  </a:lnTo>
                  <a:lnTo>
                    <a:pt x="37" y="14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5" y="3"/>
                  </a:lnTo>
                  <a:lnTo>
                    <a:pt x="31" y="6"/>
                  </a:lnTo>
                  <a:lnTo>
                    <a:pt x="24" y="9"/>
                  </a:lnTo>
                  <a:lnTo>
                    <a:pt x="20" y="12"/>
                  </a:lnTo>
                  <a:lnTo>
                    <a:pt x="17" y="17"/>
                  </a:lnTo>
                  <a:lnTo>
                    <a:pt x="13" y="23"/>
                  </a:lnTo>
                  <a:lnTo>
                    <a:pt x="17" y="24"/>
                  </a:lnTo>
                  <a:lnTo>
                    <a:pt x="19" y="27"/>
                  </a:lnTo>
                  <a:lnTo>
                    <a:pt x="20" y="32"/>
                  </a:lnTo>
                  <a:lnTo>
                    <a:pt x="19" y="37"/>
                  </a:lnTo>
                  <a:lnTo>
                    <a:pt x="17" y="39"/>
                  </a:lnTo>
                  <a:lnTo>
                    <a:pt x="13" y="41"/>
                  </a:lnTo>
                  <a:lnTo>
                    <a:pt x="7" y="45"/>
                  </a:lnTo>
                  <a:lnTo>
                    <a:pt x="0" y="48"/>
                  </a:lnTo>
                  <a:lnTo>
                    <a:pt x="7" y="50"/>
                  </a:lnTo>
                  <a:lnTo>
                    <a:pt x="9" y="55"/>
                  </a:lnTo>
                  <a:lnTo>
                    <a:pt x="7" y="61"/>
                  </a:lnTo>
                  <a:lnTo>
                    <a:pt x="2" y="67"/>
                  </a:lnTo>
                  <a:lnTo>
                    <a:pt x="4" y="70"/>
                  </a:lnTo>
                  <a:lnTo>
                    <a:pt x="6" y="72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9" y="76"/>
                  </a:lnTo>
                  <a:lnTo>
                    <a:pt x="12" y="75"/>
                  </a:lnTo>
                  <a:lnTo>
                    <a:pt x="14" y="76"/>
                  </a:lnTo>
                  <a:lnTo>
                    <a:pt x="15" y="79"/>
                  </a:lnTo>
                  <a:lnTo>
                    <a:pt x="18" y="77"/>
                  </a:lnTo>
                  <a:lnTo>
                    <a:pt x="22" y="73"/>
                  </a:lnTo>
                  <a:lnTo>
                    <a:pt x="25" y="70"/>
                  </a:lnTo>
                  <a:lnTo>
                    <a:pt x="30" y="65"/>
                  </a:lnTo>
                  <a:lnTo>
                    <a:pt x="34" y="62"/>
                  </a:lnTo>
                  <a:lnTo>
                    <a:pt x="38" y="57"/>
                  </a:lnTo>
                  <a:lnTo>
                    <a:pt x="42" y="54"/>
                  </a:lnTo>
                  <a:lnTo>
                    <a:pt x="46" y="50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2" name="Freeform 1807"/>
            <p:cNvSpPr>
              <a:spLocks/>
            </p:cNvSpPr>
            <p:nvPr/>
          </p:nvSpPr>
          <p:spPr bwMode="auto">
            <a:xfrm>
              <a:off x="4958" y="1147"/>
              <a:ext cx="274" cy="336"/>
            </a:xfrm>
            <a:custGeom>
              <a:avLst/>
              <a:gdLst>
                <a:gd name="T0" fmla="*/ 0 w 1096"/>
                <a:gd name="T1" fmla="*/ 0 h 1345"/>
                <a:gd name="T2" fmla="*/ 0 w 1096"/>
                <a:gd name="T3" fmla="*/ 0 h 1345"/>
                <a:gd name="T4" fmla="*/ 0 w 1096"/>
                <a:gd name="T5" fmla="*/ 0 h 1345"/>
                <a:gd name="T6" fmla="*/ 0 w 1096"/>
                <a:gd name="T7" fmla="*/ 0 h 1345"/>
                <a:gd name="T8" fmla="*/ 0 w 1096"/>
                <a:gd name="T9" fmla="*/ 0 h 1345"/>
                <a:gd name="T10" fmla="*/ 0 w 1096"/>
                <a:gd name="T11" fmla="*/ 0 h 1345"/>
                <a:gd name="T12" fmla="*/ 0 w 1096"/>
                <a:gd name="T13" fmla="*/ 0 h 1345"/>
                <a:gd name="T14" fmla="*/ 0 w 1096"/>
                <a:gd name="T15" fmla="*/ 0 h 1345"/>
                <a:gd name="T16" fmla="*/ 0 w 1096"/>
                <a:gd name="T17" fmla="*/ 0 h 1345"/>
                <a:gd name="T18" fmla="*/ 0 w 1096"/>
                <a:gd name="T19" fmla="*/ 0 h 1345"/>
                <a:gd name="T20" fmla="*/ 0 w 1096"/>
                <a:gd name="T21" fmla="*/ 0 h 1345"/>
                <a:gd name="T22" fmla="*/ 0 w 1096"/>
                <a:gd name="T23" fmla="*/ 0 h 1345"/>
                <a:gd name="T24" fmla="*/ 0 w 1096"/>
                <a:gd name="T25" fmla="*/ 0 h 1345"/>
                <a:gd name="T26" fmla="*/ 0 w 1096"/>
                <a:gd name="T27" fmla="*/ 0 h 1345"/>
                <a:gd name="T28" fmla="*/ 0 w 1096"/>
                <a:gd name="T29" fmla="*/ 0 h 1345"/>
                <a:gd name="T30" fmla="*/ 0 w 1096"/>
                <a:gd name="T31" fmla="*/ 0 h 1345"/>
                <a:gd name="T32" fmla="*/ 0 w 1096"/>
                <a:gd name="T33" fmla="*/ 0 h 1345"/>
                <a:gd name="T34" fmla="*/ 0 w 1096"/>
                <a:gd name="T35" fmla="*/ 0 h 1345"/>
                <a:gd name="T36" fmla="*/ 0 w 1096"/>
                <a:gd name="T37" fmla="*/ 0 h 1345"/>
                <a:gd name="T38" fmla="*/ 0 w 1096"/>
                <a:gd name="T39" fmla="*/ 0 h 1345"/>
                <a:gd name="T40" fmla="*/ 0 w 1096"/>
                <a:gd name="T41" fmla="*/ 0 h 1345"/>
                <a:gd name="T42" fmla="*/ 0 w 1096"/>
                <a:gd name="T43" fmla="*/ 0 h 1345"/>
                <a:gd name="T44" fmla="*/ 0 w 1096"/>
                <a:gd name="T45" fmla="*/ 0 h 1345"/>
                <a:gd name="T46" fmla="*/ 0 w 1096"/>
                <a:gd name="T47" fmla="*/ 0 h 1345"/>
                <a:gd name="T48" fmla="*/ 0 w 1096"/>
                <a:gd name="T49" fmla="*/ 0 h 1345"/>
                <a:gd name="T50" fmla="*/ 0 w 1096"/>
                <a:gd name="T51" fmla="*/ 0 h 1345"/>
                <a:gd name="T52" fmla="*/ 0 w 1096"/>
                <a:gd name="T53" fmla="*/ 0 h 1345"/>
                <a:gd name="T54" fmla="*/ 0 w 1096"/>
                <a:gd name="T55" fmla="*/ 0 h 1345"/>
                <a:gd name="T56" fmla="*/ 0 w 1096"/>
                <a:gd name="T57" fmla="*/ 0 h 1345"/>
                <a:gd name="T58" fmla="*/ 0 w 1096"/>
                <a:gd name="T59" fmla="*/ 0 h 1345"/>
                <a:gd name="T60" fmla="*/ 0 w 1096"/>
                <a:gd name="T61" fmla="*/ 0 h 1345"/>
                <a:gd name="T62" fmla="*/ 0 w 1096"/>
                <a:gd name="T63" fmla="*/ 0 h 1345"/>
                <a:gd name="T64" fmla="*/ 0 w 1096"/>
                <a:gd name="T65" fmla="*/ 0 h 1345"/>
                <a:gd name="T66" fmla="*/ 0 w 1096"/>
                <a:gd name="T67" fmla="*/ 0 h 1345"/>
                <a:gd name="T68" fmla="*/ 0 w 1096"/>
                <a:gd name="T69" fmla="*/ 0 h 1345"/>
                <a:gd name="T70" fmla="*/ 0 w 1096"/>
                <a:gd name="T71" fmla="*/ 0 h 1345"/>
                <a:gd name="T72" fmla="*/ 0 w 1096"/>
                <a:gd name="T73" fmla="*/ 0 h 1345"/>
                <a:gd name="T74" fmla="*/ 0 w 1096"/>
                <a:gd name="T75" fmla="*/ 0 h 1345"/>
                <a:gd name="T76" fmla="*/ 0 w 1096"/>
                <a:gd name="T77" fmla="*/ 0 h 1345"/>
                <a:gd name="T78" fmla="*/ 0 w 1096"/>
                <a:gd name="T79" fmla="*/ 0 h 1345"/>
                <a:gd name="T80" fmla="*/ 0 w 1096"/>
                <a:gd name="T81" fmla="*/ 0 h 1345"/>
                <a:gd name="T82" fmla="*/ 0 w 1096"/>
                <a:gd name="T83" fmla="*/ 0 h 1345"/>
                <a:gd name="T84" fmla="*/ 0 w 1096"/>
                <a:gd name="T85" fmla="*/ 0 h 1345"/>
                <a:gd name="T86" fmla="*/ 0 w 1096"/>
                <a:gd name="T87" fmla="*/ 0 h 1345"/>
                <a:gd name="T88" fmla="*/ 0 w 1096"/>
                <a:gd name="T89" fmla="*/ 0 h 1345"/>
                <a:gd name="T90" fmla="*/ 0 w 1096"/>
                <a:gd name="T91" fmla="*/ 0 h 1345"/>
                <a:gd name="T92" fmla="*/ 0 w 1096"/>
                <a:gd name="T93" fmla="*/ 0 h 1345"/>
                <a:gd name="T94" fmla="*/ 0 w 1096"/>
                <a:gd name="T95" fmla="*/ 0 h 1345"/>
                <a:gd name="T96" fmla="*/ 0 w 1096"/>
                <a:gd name="T97" fmla="*/ 0 h 1345"/>
                <a:gd name="T98" fmla="*/ 0 w 1096"/>
                <a:gd name="T99" fmla="*/ 0 h 1345"/>
                <a:gd name="T100" fmla="*/ 0 w 1096"/>
                <a:gd name="T101" fmla="*/ 0 h 1345"/>
                <a:gd name="T102" fmla="*/ 0 w 1096"/>
                <a:gd name="T103" fmla="*/ 0 h 1345"/>
                <a:gd name="T104" fmla="*/ 0 w 1096"/>
                <a:gd name="T105" fmla="*/ 0 h 1345"/>
                <a:gd name="T106" fmla="*/ 0 w 1096"/>
                <a:gd name="T107" fmla="*/ 0 h 1345"/>
                <a:gd name="T108" fmla="*/ 0 w 1096"/>
                <a:gd name="T109" fmla="*/ 0 h 1345"/>
                <a:gd name="T110" fmla="*/ 0 w 1096"/>
                <a:gd name="T111" fmla="*/ 0 h 1345"/>
                <a:gd name="T112" fmla="*/ 0 w 1096"/>
                <a:gd name="T113" fmla="*/ 0 h 1345"/>
                <a:gd name="T114" fmla="*/ 0 w 1096"/>
                <a:gd name="T115" fmla="*/ 0 h 1345"/>
                <a:gd name="T116" fmla="*/ 0 w 1096"/>
                <a:gd name="T117" fmla="*/ 0 h 13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96"/>
                <a:gd name="T178" fmla="*/ 0 h 1345"/>
                <a:gd name="T179" fmla="*/ 1096 w 1096"/>
                <a:gd name="T180" fmla="*/ 1345 h 13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96" h="1345">
                  <a:moveTo>
                    <a:pt x="65" y="961"/>
                  </a:moveTo>
                  <a:lnTo>
                    <a:pt x="71" y="965"/>
                  </a:lnTo>
                  <a:lnTo>
                    <a:pt x="76" y="969"/>
                  </a:lnTo>
                  <a:lnTo>
                    <a:pt x="82" y="973"/>
                  </a:lnTo>
                  <a:lnTo>
                    <a:pt x="87" y="978"/>
                  </a:lnTo>
                  <a:lnTo>
                    <a:pt x="86" y="938"/>
                  </a:lnTo>
                  <a:lnTo>
                    <a:pt x="88" y="889"/>
                  </a:lnTo>
                  <a:lnTo>
                    <a:pt x="92" y="837"/>
                  </a:lnTo>
                  <a:lnTo>
                    <a:pt x="97" y="785"/>
                  </a:lnTo>
                  <a:lnTo>
                    <a:pt x="105" y="734"/>
                  </a:lnTo>
                  <a:lnTo>
                    <a:pt x="112" y="687"/>
                  </a:lnTo>
                  <a:lnTo>
                    <a:pt x="119" y="648"/>
                  </a:lnTo>
                  <a:lnTo>
                    <a:pt x="126" y="619"/>
                  </a:lnTo>
                  <a:lnTo>
                    <a:pt x="129" y="662"/>
                  </a:lnTo>
                  <a:lnTo>
                    <a:pt x="131" y="709"/>
                  </a:lnTo>
                  <a:lnTo>
                    <a:pt x="134" y="758"/>
                  </a:lnTo>
                  <a:lnTo>
                    <a:pt x="135" y="809"/>
                  </a:lnTo>
                  <a:lnTo>
                    <a:pt x="136" y="859"/>
                  </a:lnTo>
                  <a:lnTo>
                    <a:pt x="135" y="910"/>
                  </a:lnTo>
                  <a:lnTo>
                    <a:pt x="133" y="960"/>
                  </a:lnTo>
                  <a:lnTo>
                    <a:pt x="128" y="1007"/>
                  </a:lnTo>
                  <a:lnTo>
                    <a:pt x="141" y="1015"/>
                  </a:lnTo>
                  <a:lnTo>
                    <a:pt x="155" y="1023"/>
                  </a:lnTo>
                  <a:lnTo>
                    <a:pt x="170" y="1031"/>
                  </a:lnTo>
                  <a:lnTo>
                    <a:pt x="185" y="1039"/>
                  </a:lnTo>
                  <a:lnTo>
                    <a:pt x="201" y="1046"/>
                  </a:lnTo>
                  <a:lnTo>
                    <a:pt x="219" y="1053"/>
                  </a:lnTo>
                  <a:lnTo>
                    <a:pt x="237" y="1060"/>
                  </a:lnTo>
                  <a:lnTo>
                    <a:pt x="257" y="1065"/>
                  </a:lnTo>
                  <a:lnTo>
                    <a:pt x="278" y="1071"/>
                  </a:lnTo>
                  <a:lnTo>
                    <a:pt x="301" y="1077"/>
                  </a:lnTo>
                  <a:lnTo>
                    <a:pt x="325" y="1082"/>
                  </a:lnTo>
                  <a:lnTo>
                    <a:pt x="351" y="1086"/>
                  </a:lnTo>
                  <a:lnTo>
                    <a:pt x="379" y="1091"/>
                  </a:lnTo>
                  <a:lnTo>
                    <a:pt x="409" y="1094"/>
                  </a:lnTo>
                  <a:lnTo>
                    <a:pt x="440" y="1097"/>
                  </a:lnTo>
                  <a:lnTo>
                    <a:pt x="475" y="1099"/>
                  </a:lnTo>
                  <a:lnTo>
                    <a:pt x="466" y="1076"/>
                  </a:lnTo>
                  <a:lnTo>
                    <a:pt x="458" y="1052"/>
                  </a:lnTo>
                  <a:lnTo>
                    <a:pt x="450" y="1027"/>
                  </a:lnTo>
                  <a:lnTo>
                    <a:pt x="443" y="1001"/>
                  </a:lnTo>
                  <a:lnTo>
                    <a:pt x="437" y="976"/>
                  </a:lnTo>
                  <a:lnTo>
                    <a:pt x="433" y="948"/>
                  </a:lnTo>
                  <a:lnTo>
                    <a:pt x="431" y="919"/>
                  </a:lnTo>
                  <a:lnTo>
                    <a:pt x="432" y="890"/>
                  </a:lnTo>
                  <a:lnTo>
                    <a:pt x="432" y="827"/>
                  </a:lnTo>
                  <a:lnTo>
                    <a:pt x="427" y="757"/>
                  </a:lnTo>
                  <a:lnTo>
                    <a:pt x="422" y="684"/>
                  </a:lnTo>
                  <a:lnTo>
                    <a:pt x="420" y="611"/>
                  </a:lnTo>
                  <a:lnTo>
                    <a:pt x="423" y="515"/>
                  </a:lnTo>
                  <a:lnTo>
                    <a:pt x="427" y="397"/>
                  </a:lnTo>
                  <a:lnTo>
                    <a:pt x="431" y="285"/>
                  </a:lnTo>
                  <a:lnTo>
                    <a:pt x="433" y="209"/>
                  </a:lnTo>
                  <a:lnTo>
                    <a:pt x="432" y="157"/>
                  </a:lnTo>
                  <a:lnTo>
                    <a:pt x="430" y="103"/>
                  </a:lnTo>
                  <a:lnTo>
                    <a:pt x="430" y="51"/>
                  </a:lnTo>
                  <a:lnTo>
                    <a:pt x="433" y="7"/>
                  </a:lnTo>
                  <a:lnTo>
                    <a:pt x="440" y="0"/>
                  </a:lnTo>
                  <a:lnTo>
                    <a:pt x="452" y="26"/>
                  </a:lnTo>
                  <a:lnTo>
                    <a:pt x="452" y="86"/>
                  </a:lnTo>
                  <a:lnTo>
                    <a:pt x="454" y="166"/>
                  </a:lnTo>
                  <a:lnTo>
                    <a:pt x="459" y="262"/>
                  </a:lnTo>
                  <a:lnTo>
                    <a:pt x="465" y="365"/>
                  </a:lnTo>
                  <a:lnTo>
                    <a:pt x="472" y="468"/>
                  </a:lnTo>
                  <a:lnTo>
                    <a:pt x="479" y="562"/>
                  </a:lnTo>
                  <a:lnTo>
                    <a:pt x="486" y="643"/>
                  </a:lnTo>
                  <a:lnTo>
                    <a:pt x="493" y="702"/>
                  </a:lnTo>
                  <a:lnTo>
                    <a:pt x="499" y="750"/>
                  </a:lnTo>
                  <a:lnTo>
                    <a:pt x="506" y="805"/>
                  </a:lnTo>
                  <a:lnTo>
                    <a:pt x="512" y="863"/>
                  </a:lnTo>
                  <a:lnTo>
                    <a:pt x="517" y="922"/>
                  </a:lnTo>
                  <a:lnTo>
                    <a:pt x="521" y="978"/>
                  </a:lnTo>
                  <a:lnTo>
                    <a:pt x="523" y="1027"/>
                  </a:lnTo>
                  <a:lnTo>
                    <a:pt x="524" y="1070"/>
                  </a:lnTo>
                  <a:lnTo>
                    <a:pt x="523" y="1101"/>
                  </a:lnTo>
                  <a:lnTo>
                    <a:pt x="528" y="1102"/>
                  </a:lnTo>
                  <a:lnTo>
                    <a:pt x="532" y="1102"/>
                  </a:lnTo>
                  <a:lnTo>
                    <a:pt x="537" y="1103"/>
                  </a:lnTo>
                  <a:lnTo>
                    <a:pt x="541" y="1105"/>
                  </a:lnTo>
                  <a:lnTo>
                    <a:pt x="564" y="1107"/>
                  </a:lnTo>
                  <a:lnTo>
                    <a:pt x="588" y="1106"/>
                  </a:lnTo>
                  <a:lnTo>
                    <a:pt x="613" y="1103"/>
                  </a:lnTo>
                  <a:lnTo>
                    <a:pt x="639" y="1100"/>
                  </a:lnTo>
                  <a:lnTo>
                    <a:pt x="666" y="1094"/>
                  </a:lnTo>
                  <a:lnTo>
                    <a:pt x="694" y="1087"/>
                  </a:lnTo>
                  <a:lnTo>
                    <a:pt x="721" y="1079"/>
                  </a:lnTo>
                  <a:lnTo>
                    <a:pt x="750" y="1070"/>
                  </a:lnTo>
                  <a:lnTo>
                    <a:pt x="777" y="1060"/>
                  </a:lnTo>
                  <a:lnTo>
                    <a:pt x="806" y="1048"/>
                  </a:lnTo>
                  <a:lnTo>
                    <a:pt x="833" y="1035"/>
                  </a:lnTo>
                  <a:lnTo>
                    <a:pt x="861" y="1023"/>
                  </a:lnTo>
                  <a:lnTo>
                    <a:pt x="887" y="1010"/>
                  </a:lnTo>
                  <a:lnTo>
                    <a:pt x="914" y="996"/>
                  </a:lnTo>
                  <a:lnTo>
                    <a:pt x="939" y="983"/>
                  </a:lnTo>
                  <a:lnTo>
                    <a:pt x="962" y="969"/>
                  </a:lnTo>
                  <a:lnTo>
                    <a:pt x="954" y="922"/>
                  </a:lnTo>
                  <a:lnTo>
                    <a:pt x="946" y="872"/>
                  </a:lnTo>
                  <a:lnTo>
                    <a:pt x="936" y="823"/>
                  </a:lnTo>
                  <a:lnTo>
                    <a:pt x="925" y="773"/>
                  </a:lnTo>
                  <a:lnTo>
                    <a:pt x="914" y="727"/>
                  </a:lnTo>
                  <a:lnTo>
                    <a:pt x="902" y="684"/>
                  </a:lnTo>
                  <a:lnTo>
                    <a:pt x="891" y="648"/>
                  </a:lnTo>
                  <a:lnTo>
                    <a:pt x="881" y="616"/>
                  </a:lnTo>
                  <a:lnTo>
                    <a:pt x="903" y="651"/>
                  </a:lnTo>
                  <a:lnTo>
                    <a:pt x="926" y="692"/>
                  </a:lnTo>
                  <a:lnTo>
                    <a:pt x="946" y="737"/>
                  </a:lnTo>
                  <a:lnTo>
                    <a:pt x="967" y="783"/>
                  </a:lnTo>
                  <a:lnTo>
                    <a:pt x="984" y="829"/>
                  </a:lnTo>
                  <a:lnTo>
                    <a:pt x="999" y="871"/>
                  </a:lnTo>
                  <a:lnTo>
                    <a:pt x="1012" y="907"/>
                  </a:lnTo>
                  <a:lnTo>
                    <a:pt x="1021" y="933"/>
                  </a:lnTo>
                  <a:lnTo>
                    <a:pt x="1028" y="948"/>
                  </a:lnTo>
                  <a:lnTo>
                    <a:pt x="1035" y="962"/>
                  </a:lnTo>
                  <a:lnTo>
                    <a:pt x="1042" y="974"/>
                  </a:lnTo>
                  <a:lnTo>
                    <a:pt x="1050" y="987"/>
                  </a:lnTo>
                  <a:lnTo>
                    <a:pt x="1059" y="1000"/>
                  </a:lnTo>
                  <a:lnTo>
                    <a:pt x="1067" y="1010"/>
                  </a:lnTo>
                  <a:lnTo>
                    <a:pt x="1076" y="1021"/>
                  </a:lnTo>
                  <a:lnTo>
                    <a:pt x="1086" y="1029"/>
                  </a:lnTo>
                  <a:lnTo>
                    <a:pt x="1093" y="1038"/>
                  </a:lnTo>
                  <a:lnTo>
                    <a:pt x="1096" y="1049"/>
                  </a:lnTo>
                  <a:lnTo>
                    <a:pt x="1095" y="1064"/>
                  </a:lnTo>
                  <a:lnTo>
                    <a:pt x="1093" y="1080"/>
                  </a:lnTo>
                  <a:lnTo>
                    <a:pt x="1089" y="1099"/>
                  </a:lnTo>
                  <a:lnTo>
                    <a:pt x="1084" y="1117"/>
                  </a:lnTo>
                  <a:lnTo>
                    <a:pt x="1077" y="1136"/>
                  </a:lnTo>
                  <a:lnTo>
                    <a:pt x="1072" y="1153"/>
                  </a:lnTo>
                  <a:lnTo>
                    <a:pt x="1067" y="1154"/>
                  </a:lnTo>
                  <a:lnTo>
                    <a:pt x="1062" y="1155"/>
                  </a:lnTo>
                  <a:lnTo>
                    <a:pt x="1056" y="1156"/>
                  </a:lnTo>
                  <a:lnTo>
                    <a:pt x="1050" y="1158"/>
                  </a:lnTo>
                  <a:lnTo>
                    <a:pt x="1045" y="1159"/>
                  </a:lnTo>
                  <a:lnTo>
                    <a:pt x="1040" y="1161"/>
                  </a:lnTo>
                  <a:lnTo>
                    <a:pt x="1035" y="1162"/>
                  </a:lnTo>
                  <a:lnTo>
                    <a:pt x="1031" y="1164"/>
                  </a:lnTo>
                  <a:lnTo>
                    <a:pt x="1026" y="1176"/>
                  </a:lnTo>
                  <a:lnTo>
                    <a:pt x="1020" y="1185"/>
                  </a:lnTo>
                  <a:lnTo>
                    <a:pt x="1015" y="1194"/>
                  </a:lnTo>
                  <a:lnTo>
                    <a:pt x="1010" y="1201"/>
                  </a:lnTo>
                  <a:lnTo>
                    <a:pt x="1004" y="1208"/>
                  </a:lnTo>
                  <a:lnTo>
                    <a:pt x="999" y="1214"/>
                  </a:lnTo>
                  <a:lnTo>
                    <a:pt x="992" y="1219"/>
                  </a:lnTo>
                  <a:lnTo>
                    <a:pt x="985" y="1224"/>
                  </a:lnTo>
                  <a:lnTo>
                    <a:pt x="979" y="1230"/>
                  </a:lnTo>
                  <a:lnTo>
                    <a:pt x="973" y="1236"/>
                  </a:lnTo>
                  <a:lnTo>
                    <a:pt x="968" y="1244"/>
                  </a:lnTo>
                  <a:lnTo>
                    <a:pt x="962" y="1251"/>
                  </a:lnTo>
                  <a:lnTo>
                    <a:pt x="957" y="1259"/>
                  </a:lnTo>
                  <a:lnTo>
                    <a:pt x="951" y="1266"/>
                  </a:lnTo>
                  <a:lnTo>
                    <a:pt x="943" y="1273"/>
                  </a:lnTo>
                  <a:lnTo>
                    <a:pt x="934" y="1278"/>
                  </a:lnTo>
                  <a:lnTo>
                    <a:pt x="923" y="1283"/>
                  </a:lnTo>
                  <a:lnTo>
                    <a:pt x="910" y="1289"/>
                  </a:lnTo>
                  <a:lnTo>
                    <a:pt x="894" y="1293"/>
                  </a:lnTo>
                  <a:lnTo>
                    <a:pt x="879" y="1298"/>
                  </a:lnTo>
                  <a:lnTo>
                    <a:pt x="863" y="1303"/>
                  </a:lnTo>
                  <a:lnTo>
                    <a:pt x="846" y="1305"/>
                  </a:lnTo>
                  <a:lnTo>
                    <a:pt x="829" y="1306"/>
                  </a:lnTo>
                  <a:lnTo>
                    <a:pt x="813" y="1306"/>
                  </a:lnTo>
                  <a:lnTo>
                    <a:pt x="797" y="1305"/>
                  </a:lnTo>
                  <a:lnTo>
                    <a:pt x="779" y="1305"/>
                  </a:lnTo>
                  <a:lnTo>
                    <a:pt x="764" y="1306"/>
                  </a:lnTo>
                  <a:lnTo>
                    <a:pt x="749" y="1307"/>
                  </a:lnTo>
                  <a:lnTo>
                    <a:pt x="736" y="1308"/>
                  </a:lnTo>
                  <a:lnTo>
                    <a:pt x="723" y="1311"/>
                  </a:lnTo>
                  <a:lnTo>
                    <a:pt x="714" y="1313"/>
                  </a:lnTo>
                  <a:lnTo>
                    <a:pt x="707" y="1315"/>
                  </a:lnTo>
                  <a:lnTo>
                    <a:pt x="702" y="1318"/>
                  </a:lnTo>
                  <a:lnTo>
                    <a:pt x="698" y="1318"/>
                  </a:lnTo>
                  <a:lnTo>
                    <a:pt x="694" y="1319"/>
                  </a:lnTo>
                  <a:lnTo>
                    <a:pt x="690" y="1318"/>
                  </a:lnTo>
                  <a:lnTo>
                    <a:pt x="686" y="1316"/>
                  </a:lnTo>
                  <a:lnTo>
                    <a:pt x="681" y="1314"/>
                  </a:lnTo>
                  <a:lnTo>
                    <a:pt x="675" y="1312"/>
                  </a:lnTo>
                  <a:lnTo>
                    <a:pt x="669" y="1308"/>
                  </a:lnTo>
                  <a:lnTo>
                    <a:pt x="662" y="1305"/>
                  </a:lnTo>
                  <a:lnTo>
                    <a:pt x="656" y="1305"/>
                  </a:lnTo>
                  <a:lnTo>
                    <a:pt x="650" y="1305"/>
                  </a:lnTo>
                  <a:lnTo>
                    <a:pt x="645" y="1307"/>
                  </a:lnTo>
                  <a:lnTo>
                    <a:pt x="639" y="1311"/>
                  </a:lnTo>
                  <a:lnTo>
                    <a:pt x="633" y="1313"/>
                  </a:lnTo>
                  <a:lnTo>
                    <a:pt x="627" y="1316"/>
                  </a:lnTo>
                  <a:lnTo>
                    <a:pt x="620" y="1319"/>
                  </a:lnTo>
                  <a:lnTo>
                    <a:pt x="615" y="1320"/>
                  </a:lnTo>
                  <a:lnTo>
                    <a:pt x="610" y="1322"/>
                  </a:lnTo>
                  <a:lnTo>
                    <a:pt x="604" y="1326"/>
                  </a:lnTo>
                  <a:lnTo>
                    <a:pt x="596" y="1329"/>
                  </a:lnTo>
                  <a:lnTo>
                    <a:pt x="587" y="1333"/>
                  </a:lnTo>
                  <a:lnTo>
                    <a:pt x="578" y="1336"/>
                  </a:lnTo>
                  <a:lnTo>
                    <a:pt x="567" y="1338"/>
                  </a:lnTo>
                  <a:lnTo>
                    <a:pt x="555" y="1342"/>
                  </a:lnTo>
                  <a:lnTo>
                    <a:pt x="543" y="1344"/>
                  </a:lnTo>
                  <a:lnTo>
                    <a:pt x="531" y="1345"/>
                  </a:lnTo>
                  <a:lnTo>
                    <a:pt x="518" y="1345"/>
                  </a:lnTo>
                  <a:lnTo>
                    <a:pt x="504" y="1344"/>
                  </a:lnTo>
                  <a:lnTo>
                    <a:pt x="489" y="1342"/>
                  </a:lnTo>
                  <a:lnTo>
                    <a:pt x="475" y="1338"/>
                  </a:lnTo>
                  <a:lnTo>
                    <a:pt x="461" y="1333"/>
                  </a:lnTo>
                  <a:lnTo>
                    <a:pt x="447" y="1324"/>
                  </a:lnTo>
                  <a:lnTo>
                    <a:pt x="436" y="1320"/>
                  </a:lnTo>
                  <a:lnTo>
                    <a:pt x="421" y="1316"/>
                  </a:lnTo>
                  <a:lnTo>
                    <a:pt x="404" y="1314"/>
                  </a:lnTo>
                  <a:lnTo>
                    <a:pt x="385" y="1312"/>
                  </a:lnTo>
                  <a:lnTo>
                    <a:pt x="366" y="1310"/>
                  </a:lnTo>
                  <a:lnTo>
                    <a:pt x="349" y="1308"/>
                  </a:lnTo>
                  <a:lnTo>
                    <a:pt x="335" y="1307"/>
                  </a:lnTo>
                  <a:lnTo>
                    <a:pt x="324" y="1306"/>
                  </a:lnTo>
                  <a:lnTo>
                    <a:pt x="316" y="1303"/>
                  </a:lnTo>
                  <a:lnTo>
                    <a:pt x="307" y="1297"/>
                  </a:lnTo>
                  <a:lnTo>
                    <a:pt x="297" y="1290"/>
                  </a:lnTo>
                  <a:lnTo>
                    <a:pt x="287" y="1282"/>
                  </a:lnTo>
                  <a:lnTo>
                    <a:pt x="275" y="1276"/>
                  </a:lnTo>
                  <a:lnTo>
                    <a:pt x="263" y="1272"/>
                  </a:lnTo>
                  <a:lnTo>
                    <a:pt x="252" y="1269"/>
                  </a:lnTo>
                  <a:lnTo>
                    <a:pt x="242" y="1273"/>
                  </a:lnTo>
                  <a:lnTo>
                    <a:pt x="233" y="1275"/>
                  </a:lnTo>
                  <a:lnTo>
                    <a:pt x="221" y="1275"/>
                  </a:lnTo>
                  <a:lnTo>
                    <a:pt x="204" y="1274"/>
                  </a:lnTo>
                  <a:lnTo>
                    <a:pt x="186" y="1269"/>
                  </a:lnTo>
                  <a:lnTo>
                    <a:pt x="168" y="1263"/>
                  </a:lnTo>
                  <a:lnTo>
                    <a:pt x="150" y="1257"/>
                  </a:lnTo>
                  <a:lnTo>
                    <a:pt x="136" y="1247"/>
                  </a:lnTo>
                  <a:lnTo>
                    <a:pt x="124" y="1237"/>
                  </a:lnTo>
                  <a:lnTo>
                    <a:pt x="110" y="1225"/>
                  </a:lnTo>
                  <a:lnTo>
                    <a:pt x="94" y="1220"/>
                  </a:lnTo>
                  <a:lnTo>
                    <a:pt x="77" y="1216"/>
                  </a:lnTo>
                  <a:lnTo>
                    <a:pt x="60" y="1215"/>
                  </a:lnTo>
                  <a:lnTo>
                    <a:pt x="43" y="1215"/>
                  </a:lnTo>
                  <a:lnTo>
                    <a:pt x="26" y="1212"/>
                  </a:lnTo>
                  <a:lnTo>
                    <a:pt x="12" y="1206"/>
                  </a:lnTo>
                  <a:lnTo>
                    <a:pt x="0" y="1194"/>
                  </a:lnTo>
                  <a:lnTo>
                    <a:pt x="15" y="1177"/>
                  </a:lnTo>
                  <a:lnTo>
                    <a:pt x="26" y="1152"/>
                  </a:lnTo>
                  <a:lnTo>
                    <a:pt x="35" y="1121"/>
                  </a:lnTo>
                  <a:lnTo>
                    <a:pt x="43" y="1087"/>
                  </a:lnTo>
                  <a:lnTo>
                    <a:pt x="48" y="1052"/>
                  </a:lnTo>
                  <a:lnTo>
                    <a:pt x="53" y="1017"/>
                  </a:lnTo>
                  <a:lnTo>
                    <a:pt x="59" y="986"/>
                  </a:lnTo>
                  <a:lnTo>
                    <a:pt x="65" y="961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3" name="Freeform 1808"/>
            <p:cNvSpPr>
              <a:spLocks/>
            </p:cNvSpPr>
            <p:nvPr/>
          </p:nvSpPr>
          <p:spPr bwMode="auto">
            <a:xfrm>
              <a:off x="5004" y="1088"/>
              <a:ext cx="55" cy="49"/>
            </a:xfrm>
            <a:custGeom>
              <a:avLst/>
              <a:gdLst>
                <a:gd name="T0" fmla="*/ 0 w 217"/>
                <a:gd name="T1" fmla="*/ 0 h 199"/>
                <a:gd name="T2" fmla="*/ 0 w 217"/>
                <a:gd name="T3" fmla="*/ 0 h 199"/>
                <a:gd name="T4" fmla="*/ 0 w 217"/>
                <a:gd name="T5" fmla="*/ 0 h 199"/>
                <a:gd name="T6" fmla="*/ 0 w 217"/>
                <a:gd name="T7" fmla="*/ 0 h 199"/>
                <a:gd name="T8" fmla="*/ 0 w 217"/>
                <a:gd name="T9" fmla="*/ 0 h 199"/>
                <a:gd name="T10" fmla="*/ 0 w 217"/>
                <a:gd name="T11" fmla="*/ 0 h 199"/>
                <a:gd name="T12" fmla="*/ 0 w 217"/>
                <a:gd name="T13" fmla="*/ 0 h 199"/>
                <a:gd name="T14" fmla="*/ 0 w 217"/>
                <a:gd name="T15" fmla="*/ 0 h 199"/>
                <a:gd name="T16" fmla="*/ 0 w 217"/>
                <a:gd name="T17" fmla="*/ 0 h 199"/>
                <a:gd name="T18" fmla="*/ 0 w 217"/>
                <a:gd name="T19" fmla="*/ 0 h 199"/>
                <a:gd name="T20" fmla="*/ 0 w 217"/>
                <a:gd name="T21" fmla="*/ 0 h 199"/>
                <a:gd name="T22" fmla="*/ 0 w 217"/>
                <a:gd name="T23" fmla="*/ 0 h 199"/>
                <a:gd name="T24" fmla="*/ 0 w 217"/>
                <a:gd name="T25" fmla="*/ 0 h 199"/>
                <a:gd name="T26" fmla="*/ 0 w 217"/>
                <a:gd name="T27" fmla="*/ 0 h 199"/>
                <a:gd name="T28" fmla="*/ 0 w 217"/>
                <a:gd name="T29" fmla="*/ 0 h 199"/>
                <a:gd name="T30" fmla="*/ 0 w 217"/>
                <a:gd name="T31" fmla="*/ 0 h 199"/>
                <a:gd name="T32" fmla="*/ 0 w 217"/>
                <a:gd name="T33" fmla="*/ 0 h 199"/>
                <a:gd name="T34" fmla="*/ 0 w 217"/>
                <a:gd name="T35" fmla="*/ 0 h 199"/>
                <a:gd name="T36" fmla="*/ 0 w 217"/>
                <a:gd name="T37" fmla="*/ 0 h 199"/>
                <a:gd name="T38" fmla="*/ 0 w 217"/>
                <a:gd name="T39" fmla="*/ 0 h 199"/>
                <a:gd name="T40" fmla="*/ 0 w 217"/>
                <a:gd name="T41" fmla="*/ 0 h 199"/>
                <a:gd name="T42" fmla="*/ 0 w 217"/>
                <a:gd name="T43" fmla="*/ 0 h 199"/>
                <a:gd name="T44" fmla="*/ 0 w 217"/>
                <a:gd name="T45" fmla="*/ 0 h 199"/>
                <a:gd name="T46" fmla="*/ 0 w 217"/>
                <a:gd name="T47" fmla="*/ 0 h 199"/>
                <a:gd name="T48" fmla="*/ 0 w 217"/>
                <a:gd name="T49" fmla="*/ 0 h 199"/>
                <a:gd name="T50" fmla="*/ 0 w 217"/>
                <a:gd name="T51" fmla="*/ 0 h 199"/>
                <a:gd name="T52" fmla="*/ 0 w 217"/>
                <a:gd name="T53" fmla="*/ 0 h 199"/>
                <a:gd name="T54" fmla="*/ 0 w 217"/>
                <a:gd name="T55" fmla="*/ 0 h 199"/>
                <a:gd name="T56" fmla="*/ 0 w 217"/>
                <a:gd name="T57" fmla="*/ 0 h 199"/>
                <a:gd name="T58" fmla="*/ 0 w 217"/>
                <a:gd name="T59" fmla="*/ 0 h 199"/>
                <a:gd name="T60" fmla="*/ 0 w 217"/>
                <a:gd name="T61" fmla="*/ 0 h 199"/>
                <a:gd name="T62" fmla="*/ 0 w 217"/>
                <a:gd name="T63" fmla="*/ 0 h 199"/>
                <a:gd name="T64" fmla="*/ 0 w 217"/>
                <a:gd name="T65" fmla="*/ 0 h 199"/>
                <a:gd name="T66" fmla="*/ 0 w 217"/>
                <a:gd name="T67" fmla="*/ 0 h 199"/>
                <a:gd name="T68" fmla="*/ 0 w 217"/>
                <a:gd name="T69" fmla="*/ 0 h 199"/>
                <a:gd name="T70" fmla="*/ 0 w 217"/>
                <a:gd name="T71" fmla="*/ 0 h 19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17"/>
                <a:gd name="T109" fmla="*/ 0 h 199"/>
                <a:gd name="T110" fmla="*/ 217 w 217"/>
                <a:gd name="T111" fmla="*/ 199 h 19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17" h="199">
                  <a:moveTo>
                    <a:pt x="148" y="137"/>
                  </a:moveTo>
                  <a:lnTo>
                    <a:pt x="141" y="141"/>
                  </a:lnTo>
                  <a:lnTo>
                    <a:pt x="135" y="145"/>
                  </a:lnTo>
                  <a:lnTo>
                    <a:pt x="127" y="150"/>
                  </a:lnTo>
                  <a:lnTo>
                    <a:pt x="119" y="156"/>
                  </a:lnTo>
                  <a:lnTo>
                    <a:pt x="109" y="161"/>
                  </a:lnTo>
                  <a:lnTo>
                    <a:pt x="99" y="168"/>
                  </a:lnTo>
                  <a:lnTo>
                    <a:pt x="89" y="174"/>
                  </a:lnTo>
                  <a:lnTo>
                    <a:pt x="77" y="181"/>
                  </a:lnTo>
                  <a:lnTo>
                    <a:pt x="73" y="183"/>
                  </a:lnTo>
                  <a:lnTo>
                    <a:pt x="69" y="186"/>
                  </a:lnTo>
                  <a:lnTo>
                    <a:pt x="65" y="188"/>
                  </a:lnTo>
                  <a:lnTo>
                    <a:pt x="62" y="189"/>
                  </a:lnTo>
                  <a:lnTo>
                    <a:pt x="58" y="191"/>
                  </a:lnTo>
                  <a:lnTo>
                    <a:pt x="54" y="193"/>
                  </a:lnTo>
                  <a:lnTo>
                    <a:pt x="50" y="195"/>
                  </a:lnTo>
                  <a:lnTo>
                    <a:pt x="46" y="196"/>
                  </a:lnTo>
                  <a:lnTo>
                    <a:pt x="40" y="197"/>
                  </a:lnTo>
                  <a:lnTo>
                    <a:pt x="34" y="198"/>
                  </a:lnTo>
                  <a:lnTo>
                    <a:pt x="26" y="199"/>
                  </a:lnTo>
                  <a:lnTo>
                    <a:pt x="20" y="199"/>
                  </a:lnTo>
                  <a:lnTo>
                    <a:pt x="14" y="198"/>
                  </a:lnTo>
                  <a:lnTo>
                    <a:pt x="8" y="197"/>
                  </a:lnTo>
                  <a:lnTo>
                    <a:pt x="4" y="195"/>
                  </a:lnTo>
                  <a:lnTo>
                    <a:pt x="0" y="191"/>
                  </a:lnTo>
                  <a:lnTo>
                    <a:pt x="0" y="170"/>
                  </a:lnTo>
                  <a:lnTo>
                    <a:pt x="3" y="151"/>
                  </a:lnTo>
                  <a:lnTo>
                    <a:pt x="10" y="137"/>
                  </a:lnTo>
                  <a:lnTo>
                    <a:pt x="21" y="127"/>
                  </a:lnTo>
                  <a:lnTo>
                    <a:pt x="18" y="117"/>
                  </a:lnTo>
                  <a:lnTo>
                    <a:pt x="16" y="106"/>
                  </a:lnTo>
                  <a:lnTo>
                    <a:pt x="17" y="96"/>
                  </a:lnTo>
                  <a:lnTo>
                    <a:pt x="24" y="82"/>
                  </a:lnTo>
                  <a:lnTo>
                    <a:pt x="30" y="75"/>
                  </a:lnTo>
                  <a:lnTo>
                    <a:pt x="36" y="69"/>
                  </a:lnTo>
                  <a:lnTo>
                    <a:pt x="42" y="66"/>
                  </a:lnTo>
                  <a:lnTo>
                    <a:pt x="48" y="62"/>
                  </a:lnTo>
                  <a:lnTo>
                    <a:pt x="55" y="60"/>
                  </a:lnTo>
                  <a:lnTo>
                    <a:pt x="62" y="59"/>
                  </a:lnTo>
                  <a:lnTo>
                    <a:pt x="70" y="58"/>
                  </a:lnTo>
                  <a:lnTo>
                    <a:pt x="78" y="58"/>
                  </a:lnTo>
                  <a:lnTo>
                    <a:pt x="80" y="56"/>
                  </a:lnTo>
                  <a:lnTo>
                    <a:pt x="83" y="53"/>
                  </a:lnTo>
                  <a:lnTo>
                    <a:pt x="88" y="52"/>
                  </a:lnTo>
                  <a:lnTo>
                    <a:pt x="92" y="51"/>
                  </a:lnTo>
                  <a:lnTo>
                    <a:pt x="96" y="49"/>
                  </a:lnTo>
                  <a:lnTo>
                    <a:pt x="101" y="46"/>
                  </a:lnTo>
                  <a:lnTo>
                    <a:pt x="107" y="43"/>
                  </a:lnTo>
                  <a:lnTo>
                    <a:pt x="114" y="38"/>
                  </a:lnTo>
                  <a:lnTo>
                    <a:pt x="122" y="33"/>
                  </a:lnTo>
                  <a:lnTo>
                    <a:pt x="132" y="27"/>
                  </a:lnTo>
                  <a:lnTo>
                    <a:pt x="142" y="20"/>
                  </a:lnTo>
                  <a:lnTo>
                    <a:pt x="155" y="14"/>
                  </a:lnTo>
                  <a:lnTo>
                    <a:pt x="167" y="8"/>
                  </a:lnTo>
                  <a:lnTo>
                    <a:pt x="179" y="4"/>
                  </a:lnTo>
                  <a:lnTo>
                    <a:pt x="191" y="1"/>
                  </a:lnTo>
                  <a:lnTo>
                    <a:pt x="204" y="0"/>
                  </a:lnTo>
                  <a:lnTo>
                    <a:pt x="193" y="12"/>
                  </a:lnTo>
                  <a:lnTo>
                    <a:pt x="187" y="27"/>
                  </a:lnTo>
                  <a:lnTo>
                    <a:pt x="184" y="43"/>
                  </a:lnTo>
                  <a:lnTo>
                    <a:pt x="185" y="60"/>
                  </a:lnTo>
                  <a:lnTo>
                    <a:pt x="189" y="75"/>
                  </a:lnTo>
                  <a:lnTo>
                    <a:pt x="195" y="88"/>
                  </a:lnTo>
                  <a:lnTo>
                    <a:pt x="205" y="96"/>
                  </a:lnTo>
                  <a:lnTo>
                    <a:pt x="217" y="97"/>
                  </a:lnTo>
                  <a:lnTo>
                    <a:pt x="211" y="104"/>
                  </a:lnTo>
                  <a:lnTo>
                    <a:pt x="201" y="111"/>
                  </a:lnTo>
                  <a:lnTo>
                    <a:pt x="191" y="117"/>
                  </a:lnTo>
                  <a:lnTo>
                    <a:pt x="181" y="121"/>
                  </a:lnTo>
                  <a:lnTo>
                    <a:pt x="171" y="126"/>
                  </a:lnTo>
                  <a:lnTo>
                    <a:pt x="161" y="130"/>
                  </a:lnTo>
                  <a:lnTo>
                    <a:pt x="154" y="134"/>
                  </a:lnTo>
                  <a:lnTo>
                    <a:pt x="148" y="137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4" name="Freeform 1809"/>
            <p:cNvSpPr>
              <a:spLocks/>
            </p:cNvSpPr>
            <p:nvPr/>
          </p:nvSpPr>
          <p:spPr bwMode="auto">
            <a:xfrm>
              <a:off x="5071" y="1031"/>
              <a:ext cx="16" cy="46"/>
            </a:xfrm>
            <a:custGeom>
              <a:avLst/>
              <a:gdLst>
                <a:gd name="T0" fmla="*/ 0 w 61"/>
                <a:gd name="T1" fmla="*/ 0 h 182"/>
                <a:gd name="T2" fmla="*/ 0 w 61"/>
                <a:gd name="T3" fmla="*/ 0 h 182"/>
                <a:gd name="T4" fmla="*/ 0 w 61"/>
                <a:gd name="T5" fmla="*/ 0 h 182"/>
                <a:gd name="T6" fmla="*/ 0 w 61"/>
                <a:gd name="T7" fmla="*/ 0 h 182"/>
                <a:gd name="T8" fmla="*/ 0 w 61"/>
                <a:gd name="T9" fmla="*/ 0 h 182"/>
                <a:gd name="T10" fmla="*/ 0 w 61"/>
                <a:gd name="T11" fmla="*/ 0 h 182"/>
                <a:gd name="T12" fmla="*/ 0 w 61"/>
                <a:gd name="T13" fmla="*/ 0 h 182"/>
                <a:gd name="T14" fmla="*/ 0 w 61"/>
                <a:gd name="T15" fmla="*/ 0 h 182"/>
                <a:gd name="T16" fmla="*/ 0 w 61"/>
                <a:gd name="T17" fmla="*/ 0 h 182"/>
                <a:gd name="T18" fmla="*/ 0 w 61"/>
                <a:gd name="T19" fmla="*/ 0 h 182"/>
                <a:gd name="T20" fmla="*/ 0 w 61"/>
                <a:gd name="T21" fmla="*/ 0 h 182"/>
                <a:gd name="T22" fmla="*/ 0 w 61"/>
                <a:gd name="T23" fmla="*/ 0 h 182"/>
                <a:gd name="T24" fmla="*/ 0 w 61"/>
                <a:gd name="T25" fmla="*/ 0 h 182"/>
                <a:gd name="T26" fmla="*/ 0 w 61"/>
                <a:gd name="T27" fmla="*/ 0 h 182"/>
                <a:gd name="T28" fmla="*/ 0 w 61"/>
                <a:gd name="T29" fmla="*/ 0 h 182"/>
                <a:gd name="T30" fmla="*/ 0 w 61"/>
                <a:gd name="T31" fmla="*/ 0 h 182"/>
                <a:gd name="T32" fmla="*/ 0 w 61"/>
                <a:gd name="T33" fmla="*/ 0 h 182"/>
                <a:gd name="T34" fmla="*/ 0 w 61"/>
                <a:gd name="T35" fmla="*/ 0 h 182"/>
                <a:gd name="T36" fmla="*/ 0 w 61"/>
                <a:gd name="T37" fmla="*/ 0 h 182"/>
                <a:gd name="T38" fmla="*/ 0 w 61"/>
                <a:gd name="T39" fmla="*/ 0 h 182"/>
                <a:gd name="T40" fmla="*/ 0 w 61"/>
                <a:gd name="T41" fmla="*/ 0 h 182"/>
                <a:gd name="T42" fmla="*/ 0 w 61"/>
                <a:gd name="T43" fmla="*/ 0 h 182"/>
                <a:gd name="T44" fmla="*/ 0 w 61"/>
                <a:gd name="T45" fmla="*/ 0 h 182"/>
                <a:gd name="T46" fmla="*/ 0 w 61"/>
                <a:gd name="T47" fmla="*/ 0 h 182"/>
                <a:gd name="T48" fmla="*/ 0 w 61"/>
                <a:gd name="T49" fmla="*/ 0 h 182"/>
                <a:gd name="T50" fmla="*/ 0 w 61"/>
                <a:gd name="T51" fmla="*/ 0 h 182"/>
                <a:gd name="T52" fmla="*/ 0 w 61"/>
                <a:gd name="T53" fmla="*/ 0 h 182"/>
                <a:gd name="T54" fmla="*/ 0 w 61"/>
                <a:gd name="T55" fmla="*/ 0 h 182"/>
                <a:gd name="T56" fmla="*/ 0 w 61"/>
                <a:gd name="T57" fmla="*/ 0 h 182"/>
                <a:gd name="T58" fmla="*/ 0 w 61"/>
                <a:gd name="T59" fmla="*/ 0 h 182"/>
                <a:gd name="T60" fmla="*/ 0 w 61"/>
                <a:gd name="T61" fmla="*/ 0 h 182"/>
                <a:gd name="T62" fmla="*/ 0 w 61"/>
                <a:gd name="T63" fmla="*/ 0 h 182"/>
                <a:gd name="T64" fmla="*/ 0 w 61"/>
                <a:gd name="T65" fmla="*/ 0 h 1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1"/>
                <a:gd name="T100" fmla="*/ 0 h 182"/>
                <a:gd name="T101" fmla="*/ 61 w 61"/>
                <a:gd name="T102" fmla="*/ 182 h 1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1" h="182">
                  <a:moveTo>
                    <a:pt x="45" y="182"/>
                  </a:moveTo>
                  <a:lnTo>
                    <a:pt x="55" y="165"/>
                  </a:lnTo>
                  <a:lnTo>
                    <a:pt x="59" y="148"/>
                  </a:lnTo>
                  <a:lnTo>
                    <a:pt x="61" y="132"/>
                  </a:lnTo>
                  <a:lnTo>
                    <a:pt x="60" y="117"/>
                  </a:lnTo>
                  <a:lnTo>
                    <a:pt x="56" y="102"/>
                  </a:lnTo>
                  <a:lnTo>
                    <a:pt x="52" y="87"/>
                  </a:lnTo>
                  <a:lnTo>
                    <a:pt x="45" y="73"/>
                  </a:lnTo>
                  <a:lnTo>
                    <a:pt x="40" y="61"/>
                  </a:lnTo>
                  <a:lnTo>
                    <a:pt x="36" y="55"/>
                  </a:lnTo>
                  <a:lnTo>
                    <a:pt x="32" y="49"/>
                  </a:lnTo>
                  <a:lnTo>
                    <a:pt x="29" y="43"/>
                  </a:lnTo>
                  <a:lnTo>
                    <a:pt x="26" y="35"/>
                  </a:lnTo>
                  <a:lnTo>
                    <a:pt x="23" y="26"/>
                  </a:lnTo>
                  <a:lnTo>
                    <a:pt x="18" y="16"/>
                  </a:lnTo>
                  <a:lnTo>
                    <a:pt x="11" y="7"/>
                  </a:lnTo>
                  <a:lnTo>
                    <a:pt x="4" y="0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9" y="23"/>
                  </a:lnTo>
                  <a:lnTo>
                    <a:pt x="15" y="32"/>
                  </a:lnTo>
                  <a:lnTo>
                    <a:pt x="20" y="41"/>
                  </a:lnTo>
                  <a:lnTo>
                    <a:pt x="24" y="51"/>
                  </a:lnTo>
                  <a:lnTo>
                    <a:pt x="29" y="62"/>
                  </a:lnTo>
                  <a:lnTo>
                    <a:pt x="36" y="73"/>
                  </a:lnTo>
                  <a:lnTo>
                    <a:pt x="44" y="87"/>
                  </a:lnTo>
                  <a:lnTo>
                    <a:pt x="48" y="103"/>
                  </a:lnTo>
                  <a:lnTo>
                    <a:pt x="50" y="122"/>
                  </a:lnTo>
                  <a:lnTo>
                    <a:pt x="52" y="141"/>
                  </a:lnTo>
                  <a:lnTo>
                    <a:pt x="50" y="161"/>
                  </a:lnTo>
                  <a:lnTo>
                    <a:pt x="45" y="182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5" name="Freeform 1810"/>
            <p:cNvSpPr>
              <a:spLocks/>
            </p:cNvSpPr>
            <p:nvPr/>
          </p:nvSpPr>
          <p:spPr bwMode="auto">
            <a:xfrm>
              <a:off x="5047" y="1025"/>
              <a:ext cx="12" cy="10"/>
            </a:xfrm>
            <a:custGeom>
              <a:avLst/>
              <a:gdLst>
                <a:gd name="T0" fmla="*/ 0 w 48"/>
                <a:gd name="T1" fmla="*/ 0 h 36"/>
                <a:gd name="T2" fmla="*/ 0 w 48"/>
                <a:gd name="T3" fmla="*/ 0 h 36"/>
                <a:gd name="T4" fmla="*/ 0 w 48"/>
                <a:gd name="T5" fmla="*/ 0 h 36"/>
                <a:gd name="T6" fmla="*/ 0 w 48"/>
                <a:gd name="T7" fmla="*/ 0 h 36"/>
                <a:gd name="T8" fmla="*/ 0 w 48"/>
                <a:gd name="T9" fmla="*/ 0 h 36"/>
                <a:gd name="T10" fmla="*/ 0 w 48"/>
                <a:gd name="T11" fmla="*/ 0 h 36"/>
                <a:gd name="T12" fmla="*/ 0 w 48"/>
                <a:gd name="T13" fmla="*/ 0 h 36"/>
                <a:gd name="T14" fmla="*/ 0 w 48"/>
                <a:gd name="T15" fmla="*/ 0 h 36"/>
                <a:gd name="T16" fmla="*/ 0 w 48"/>
                <a:gd name="T17" fmla="*/ 0 h 36"/>
                <a:gd name="T18" fmla="*/ 0 w 48"/>
                <a:gd name="T19" fmla="*/ 0 h 36"/>
                <a:gd name="T20" fmla="*/ 0 w 48"/>
                <a:gd name="T21" fmla="*/ 0 h 36"/>
                <a:gd name="T22" fmla="*/ 0 w 48"/>
                <a:gd name="T23" fmla="*/ 0 h 36"/>
                <a:gd name="T24" fmla="*/ 0 w 48"/>
                <a:gd name="T25" fmla="*/ 0 h 36"/>
                <a:gd name="T26" fmla="*/ 0 w 48"/>
                <a:gd name="T27" fmla="*/ 0 h 36"/>
                <a:gd name="T28" fmla="*/ 0 w 48"/>
                <a:gd name="T29" fmla="*/ 0 h 36"/>
                <a:gd name="T30" fmla="*/ 0 w 48"/>
                <a:gd name="T31" fmla="*/ 0 h 36"/>
                <a:gd name="T32" fmla="*/ 0 w 48"/>
                <a:gd name="T33" fmla="*/ 0 h 36"/>
                <a:gd name="T34" fmla="*/ 0 w 48"/>
                <a:gd name="T35" fmla="*/ 0 h 36"/>
                <a:gd name="T36" fmla="*/ 0 w 48"/>
                <a:gd name="T37" fmla="*/ 0 h 36"/>
                <a:gd name="T38" fmla="*/ 0 w 48"/>
                <a:gd name="T39" fmla="*/ 0 h 36"/>
                <a:gd name="T40" fmla="*/ 0 w 48"/>
                <a:gd name="T41" fmla="*/ 0 h 36"/>
                <a:gd name="T42" fmla="*/ 0 w 48"/>
                <a:gd name="T43" fmla="*/ 0 h 36"/>
                <a:gd name="T44" fmla="*/ 0 w 48"/>
                <a:gd name="T45" fmla="*/ 0 h 36"/>
                <a:gd name="T46" fmla="*/ 0 w 48"/>
                <a:gd name="T47" fmla="*/ 0 h 36"/>
                <a:gd name="T48" fmla="*/ 0 w 48"/>
                <a:gd name="T49" fmla="*/ 0 h 36"/>
                <a:gd name="T50" fmla="*/ 0 w 48"/>
                <a:gd name="T51" fmla="*/ 0 h 36"/>
                <a:gd name="T52" fmla="*/ 0 w 48"/>
                <a:gd name="T53" fmla="*/ 0 h 36"/>
                <a:gd name="T54" fmla="*/ 0 w 48"/>
                <a:gd name="T55" fmla="*/ 0 h 36"/>
                <a:gd name="T56" fmla="*/ 0 w 48"/>
                <a:gd name="T57" fmla="*/ 0 h 36"/>
                <a:gd name="T58" fmla="*/ 0 w 48"/>
                <a:gd name="T59" fmla="*/ 0 h 36"/>
                <a:gd name="T60" fmla="*/ 0 w 48"/>
                <a:gd name="T61" fmla="*/ 0 h 36"/>
                <a:gd name="T62" fmla="*/ 0 w 48"/>
                <a:gd name="T63" fmla="*/ 0 h 36"/>
                <a:gd name="T64" fmla="*/ 0 w 48"/>
                <a:gd name="T65" fmla="*/ 0 h 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"/>
                <a:gd name="T100" fmla="*/ 0 h 36"/>
                <a:gd name="T101" fmla="*/ 48 w 48"/>
                <a:gd name="T102" fmla="*/ 36 h 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" h="36">
                  <a:moveTo>
                    <a:pt x="43" y="25"/>
                  </a:moveTo>
                  <a:lnTo>
                    <a:pt x="40" y="25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1" y="23"/>
                  </a:lnTo>
                  <a:lnTo>
                    <a:pt x="26" y="19"/>
                  </a:lnTo>
                  <a:lnTo>
                    <a:pt x="22" y="13"/>
                  </a:lnTo>
                  <a:lnTo>
                    <a:pt x="20" y="7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6" y="19"/>
                  </a:lnTo>
                  <a:lnTo>
                    <a:pt x="10" y="19"/>
                  </a:lnTo>
                  <a:lnTo>
                    <a:pt x="14" y="20"/>
                  </a:lnTo>
                  <a:lnTo>
                    <a:pt x="17" y="23"/>
                  </a:lnTo>
                  <a:lnTo>
                    <a:pt x="20" y="26"/>
                  </a:lnTo>
                  <a:lnTo>
                    <a:pt x="24" y="30"/>
                  </a:lnTo>
                  <a:lnTo>
                    <a:pt x="28" y="31"/>
                  </a:lnTo>
                  <a:lnTo>
                    <a:pt x="31" y="33"/>
                  </a:lnTo>
                  <a:lnTo>
                    <a:pt x="36" y="34"/>
                  </a:lnTo>
                  <a:lnTo>
                    <a:pt x="40" y="35"/>
                  </a:lnTo>
                  <a:lnTo>
                    <a:pt x="44" y="35"/>
                  </a:lnTo>
                  <a:lnTo>
                    <a:pt x="48" y="36"/>
                  </a:lnTo>
                  <a:lnTo>
                    <a:pt x="46" y="33"/>
                  </a:lnTo>
                  <a:lnTo>
                    <a:pt x="45" y="31"/>
                  </a:lnTo>
                  <a:lnTo>
                    <a:pt x="44" y="28"/>
                  </a:lnTo>
                  <a:lnTo>
                    <a:pt x="43" y="25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6" name="Freeform 1811"/>
            <p:cNvSpPr>
              <a:spLocks/>
            </p:cNvSpPr>
            <p:nvPr/>
          </p:nvSpPr>
          <p:spPr bwMode="auto">
            <a:xfrm>
              <a:off x="5062" y="1031"/>
              <a:ext cx="5" cy="7"/>
            </a:xfrm>
            <a:custGeom>
              <a:avLst/>
              <a:gdLst>
                <a:gd name="T0" fmla="*/ 0 w 20"/>
                <a:gd name="T1" fmla="*/ 0 h 28"/>
                <a:gd name="T2" fmla="*/ 0 w 20"/>
                <a:gd name="T3" fmla="*/ 0 h 28"/>
                <a:gd name="T4" fmla="*/ 0 w 20"/>
                <a:gd name="T5" fmla="*/ 0 h 28"/>
                <a:gd name="T6" fmla="*/ 0 w 20"/>
                <a:gd name="T7" fmla="*/ 0 h 28"/>
                <a:gd name="T8" fmla="*/ 0 w 20"/>
                <a:gd name="T9" fmla="*/ 0 h 28"/>
                <a:gd name="T10" fmla="*/ 0 w 20"/>
                <a:gd name="T11" fmla="*/ 0 h 28"/>
                <a:gd name="T12" fmla="*/ 0 w 20"/>
                <a:gd name="T13" fmla="*/ 0 h 28"/>
                <a:gd name="T14" fmla="*/ 0 w 20"/>
                <a:gd name="T15" fmla="*/ 0 h 28"/>
                <a:gd name="T16" fmla="*/ 0 w 20"/>
                <a:gd name="T17" fmla="*/ 0 h 28"/>
                <a:gd name="T18" fmla="*/ 0 w 20"/>
                <a:gd name="T19" fmla="*/ 0 h 28"/>
                <a:gd name="T20" fmla="*/ 0 w 20"/>
                <a:gd name="T21" fmla="*/ 0 h 28"/>
                <a:gd name="T22" fmla="*/ 0 w 20"/>
                <a:gd name="T23" fmla="*/ 0 h 28"/>
                <a:gd name="T24" fmla="*/ 0 w 20"/>
                <a:gd name="T25" fmla="*/ 0 h 28"/>
                <a:gd name="T26" fmla="*/ 0 w 20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0"/>
                <a:gd name="T43" fmla="*/ 0 h 28"/>
                <a:gd name="T44" fmla="*/ 20 w 20"/>
                <a:gd name="T45" fmla="*/ 28 h 2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0" h="28">
                  <a:moveTo>
                    <a:pt x="13" y="0"/>
                  </a:moveTo>
                  <a:lnTo>
                    <a:pt x="9" y="8"/>
                  </a:lnTo>
                  <a:lnTo>
                    <a:pt x="9" y="16"/>
                  </a:lnTo>
                  <a:lnTo>
                    <a:pt x="12" y="24"/>
                  </a:lnTo>
                  <a:lnTo>
                    <a:pt x="20" y="28"/>
                  </a:lnTo>
                  <a:lnTo>
                    <a:pt x="13" y="28"/>
                  </a:lnTo>
                  <a:lnTo>
                    <a:pt x="7" y="27"/>
                  </a:lnTo>
                  <a:lnTo>
                    <a:pt x="3" y="24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3"/>
                  </a:lnTo>
                  <a:lnTo>
                    <a:pt x="6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7" name="Freeform 1812"/>
            <p:cNvSpPr>
              <a:spLocks/>
            </p:cNvSpPr>
            <p:nvPr/>
          </p:nvSpPr>
          <p:spPr bwMode="auto">
            <a:xfrm>
              <a:off x="5073" y="1014"/>
              <a:ext cx="13" cy="13"/>
            </a:xfrm>
            <a:custGeom>
              <a:avLst/>
              <a:gdLst>
                <a:gd name="T0" fmla="*/ 0 w 51"/>
                <a:gd name="T1" fmla="*/ 0 h 49"/>
                <a:gd name="T2" fmla="*/ 0 w 51"/>
                <a:gd name="T3" fmla="*/ 0 h 49"/>
                <a:gd name="T4" fmla="*/ 0 w 51"/>
                <a:gd name="T5" fmla="*/ 0 h 49"/>
                <a:gd name="T6" fmla="*/ 0 w 51"/>
                <a:gd name="T7" fmla="*/ 0 h 49"/>
                <a:gd name="T8" fmla="*/ 0 w 51"/>
                <a:gd name="T9" fmla="*/ 0 h 49"/>
                <a:gd name="T10" fmla="*/ 0 w 51"/>
                <a:gd name="T11" fmla="*/ 0 h 49"/>
                <a:gd name="T12" fmla="*/ 0 w 51"/>
                <a:gd name="T13" fmla="*/ 0 h 49"/>
                <a:gd name="T14" fmla="*/ 0 w 51"/>
                <a:gd name="T15" fmla="*/ 0 h 49"/>
                <a:gd name="T16" fmla="*/ 0 w 51"/>
                <a:gd name="T17" fmla="*/ 0 h 49"/>
                <a:gd name="T18" fmla="*/ 0 w 51"/>
                <a:gd name="T19" fmla="*/ 0 h 49"/>
                <a:gd name="T20" fmla="*/ 0 w 51"/>
                <a:gd name="T21" fmla="*/ 0 h 49"/>
                <a:gd name="T22" fmla="*/ 0 w 51"/>
                <a:gd name="T23" fmla="*/ 0 h 49"/>
                <a:gd name="T24" fmla="*/ 0 w 51"/>
                <a:gd name="T25" fmla="*/ 0 h 49"/>
                <a:gd name="T26" fmla="*/ 0 w 51"/>
                <a:gd name="T27" fmla="*/ 0 h 49"/>
                <a:gd name="T28" fmla="*/ 0 w 51"/>
                <a:gd name="T29" fmla="*/ 0 h 49"/>
                <a:gd name="T30" fmla="*/ 0 w 51"/>
                <a:gd name="T31" fmla="*/ 0 h 49"/>
                <a:gd name="T32" fmla="*/ 0 w 51"/>
                <a:gd name="T33" fmla="*/ 0 h 49"/>
                <a:gd name="T34" fmla="*/ 0 w 51"/>
                <a:gd name="T35" fmla="*/ 0 h 49"/>
                <a:gd name="T36" fmla="*/ 0 w 51"/>
                <a:gd name="T37" fmla="*/ 0 h 49"/>
                <a:gd name="T38" fmla="*/ 0 w 51"/>
                <a:gd name="T39" fmla="*/ 0 h 49"/>
                <a:gd name="T40" fmla="*/ 0 w 51"/>
                <a:gd name="T41" fmla="*/ 0 h 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1"/>
                <a:gd name="T64" fmla="*/ 0 h 49"/>
                <a:gd name="T65" fmla="*/ 51 w 51"/>
                <a:gd name="T66" fmla="*/ 49 h 4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1" h="49">
                  <a:moveTo>
                    <a:pt x="0" y="49"/>
                  </a:moveTo>
                  <a:lnTo>
                    <a:pt x="1" y="39"/>
                  </a:lnTo>
                  <a:lnTo>
                    <a:pt x="5" y="30"/>
                  </a:lnTo>
                  <a:lnTo>
                    <a:pt x="12" y="24"/>
                  </a:lnTo>
                  <a:lnTo>
                    <a:pt x="21" y="19"/>
                  </a:lnTo>
                  <a:lnTo>
                    <a:pt x="30" y="15"/>
                  </a:lnTo>
                  <a:lnTo>
                    <a:pt x="39" y="11"/>
                  </a:lnTo>
                  <a:lnTo>
                    <a:pt x="47" y="7"/>
                  </a:lnTo>
                  <a:lnTo>
                    <a:pt x="51" y="0"/>
                  </a:lnTo>
                  <a:lnTo>
                    <a:pt x="51" y="2"/>
                  </a:lnTo>
                  <a:lnTo>
                    <a:pt x="50" y="7"/>
                  </a:lnTo>
                  <a:lnTo>
                    <a:pt x="50" y="14"/>
                  </a:lnTo>
                  <a:lnTo>
                    <a:pt x="51" y="21"/>
                  </a:lnTo>
                  <a:lnTo>
                    <a:pt x="44" y="19"/>
                  </a:lnTo>
                  <a:lnTo>
                    <a:pt x="37" y="19"/>
                  </a:lnTo>
                  <a:lnTo>
                    <a:pt x="29" y="22"/>
                  </a:lnTo>
                  <a:lnTo>
                    <a:pt x="22" y="26"/>
                  </a:lnTo>
                  <a:lnTo>
                    <a:pt x="14" y="32"/>
                  </a:lnTo>
                  <a:lnTo>
                    <a:pt x="8" y="38"/>
                  </a:lnTo>
                  <a:lnTo>
                    <a:pt x="3" y="44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8" name="Freeform 1813"/>
            <p:cNvSpPr>
              <a:spLocks/>
            </p:cNvSpPr>
            <p:nvPr/>
          </p:nvSpPr>
          <p:spPr bwMode="auto">
            <a:xfrm>
              <a:off x="5058" y="1035"/>
              <a:ext cx="5" cy="9"/>
            </a:xfrm>
            <a:custGeom>
              <a:avLst/>
              <a:gdLst>
                <a:gd name="T0" fmla="*/ 0 w 20"/>
                <a:gd name="T1" fmla="*/ 0 h 37"/>
                <a:gd name="T2" fmla="*/ 0 w 20"/>
                <a:gd name="T3" fmla="*/ 0 h 37"/>
                <a:gd name="T4" fmla="*/ 0 w 20"/>
                <a:gd name="T5" fmla="*/ 0 h 37"/>
                <a:gd name="T6" fmla="*/ 0 w 20"/>
                <a:gd name="T7" fmla="*/ 0 h 37"/>
                <a:gd name="T8" fmla="*/ 0 w 20"/>
                <a:gd name="T9" fmla="*/ 0 h 37"/>
                <a:gd name="T10" fmla="*/ 0 w 20"/>
                <a:gd name="T11" fmla="*/ 0 h 37"/>
                <a:gd name="T12" fmla="*/ 0 w 20"/>
                <a:gd name="T13" fmla="*/ 0 h 37"/>
                <a:gd name="T14" fmla="*/ 0 w 20"/>
                <a:gd name="T15" fmla="*/ 0 h 37"/>
                <a:gd name="T16" fmla="*/ 0 w 20"/>
                <a:gd name="T17" fmla="*/ 0 h 37"/>
                <a:gd name="T18" fmla="*/ 0 w 20"/>
                <a:gd name="T19" fmla="*/ 0 h 37"/>
                <a:gd name="T20" fmla="*/ 0 w 20"/>
                <a:gd name="T21" fmla="*/ 0 h 37"/>
                <a:gd name="T22" fmla="*/ 0 w 20"/>
                <a:gd name="T23" fmla="*/ 0 h 37"/>
                <a:gd name="T24" fmla="*/ 0 w 20"/>
                <a:gd name="T25" fmla="*/ 0 h 37"/>
                <a:gd name="T26" fmla="*/ 0 w 20"/>
                <a:gd name="T27" fmla="*/ 0 h 37"/>
                <a:gd name="T28" fmla="*/ 0 w 20"/>
                <a:gd name="T29" fmla="*/ 0 h 37"/>
                <a:gd name="T30" fmla="*/ 0 w 20"/>
                <a:gd name="T31" fmla="*/ 0 h 37"/>
                <a:gd name="T32" fmla="*/ 0 w 20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37"/>
                <a:gd name="T53" fmla="*/ 20 w 20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37">
                  <a:moveTo>
                    <a:pt x="8" y="0"/>
                  </a:moveTo>
                  <a:lnTo>
                    <a:pt x="11" y="8"/>
                  </a:lnTo>
                  <a:lnTo>
                    <a:pt x="13" y="14"/>
                  </a:lnTo>
                  <a:lnTo>
                    <a:pt x="15" y="19"/>
                  </a:lnTo>
                  <a:lnTo>
                    <a:pt x="20" y="23"/>
                  </a:lnTo>
                  <a:lnTo>
                    <a:pt x="15" y="26"/>
                  </a:lnTo>
                  <a:lnTo>
                    <a:pt x="10" y="30"/>
                  </a:lnTo>
                  <a:lnTo>
                    <a:pt x="5" y="33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3" y="27"/>
                  </a:lnTo>
                  <a:lnTo>
                    <a:pt x="6" y="24"/>
                  </a:lnTo>
                  <a:lnTo>
                    <a:pt x="10" y="22"/>
                  </a:lnTo>
                  <a:lnTo>
                    <a:pt x="6" y="16"/>
                  </a:lnTo>
                  <a:lnTo>
                    <a:pt x="5" y="10"/>
                  </a:lnTo>
                  <a:lnTo>
                    <a:pt x="5" y="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9" name="Freeform 1814"/>
            <p:cNvSpPr>
              <a:spLocks/>
            </p:cNvSpPr>
            <p:nvPr/>
          </p:nvSpPr>
          <p:spPr bwMode="auto">
            <a:xfrm>
              <a:off x="5064" y="1040"/>
              <a:ext cx="9" cy="29"/>
            </a:xfrm>
            <a:custGeom>
              <a:avLst/>
              <a:gdLst>
                <a:gd name="T0" fmla="*/ 0 w 35"/>
                <a:gd name="T1" fmla="*/ 0 h 114"/>
                <a:gd name="T2" fmla="*/ 0 w 35"/>
                <a:gd name="T3" fmla="*/ 0 h 114"/>
                <a:gd name="T4" fmla="*/ 0 w 35"/>
                <a:gd name="T5" fmla="*/ 0 h 114"/>
                <a:gd name="T6" fmla="*/ 0 w 35"/>
                <a:gd name="T7" fmla="*/ 0 h 114"/>
                <a:gd name="T8" fmla="*/ 0 w 35"/>
                <a:gd name="T9" fmla="*/ 0 h 114"/>
                <a:gd name="T10" fmla="*/ 0 w 35"/>
                <a:gd name="T11" fmla="*/ 0 h 114"/>
                <a:gd name="T12" fmla="*/ 0 w 35"/>
                <a:gd name="T13" fmla="*/ 0 h 114"/>
                <a:gd name="T14" fmla="*/ 0 w 35"/>
                <a:gd name="T15" fmla="*/ 0 h 114"/>
                <a:gd name="T16" fmla="*/ 0 w 35"/>
                <a:gd name="T17" fmla="*/ 0 h 114"/>
                <a:gd name="T18" fmla="*/ 0 w 35"/>
                <a:gd name="T19" fmla="*/ 0 h 114"/>
                <a:gd name="T20" fmla="*/ 0 w 35"/>
                <a:gd name="T21" fmla="*/ 0 h 114"/>
                <a:gd name="T22" fmla="*/ 0 w 35"/>
                <a:gd name="T23" fmla="*/ 0 h 114"/>
                <a:gd name="T24" fmla="*/ 0 w 35"/>
                <a:gd name="T25" fmla="*/ 0 h 114"/>
                <a:gd name="T26" fmla="*/ 0 w 35"/>
                <a:gd name="T27" fmla="*/ 0 h 114"/>
                <a:gd name="T28" fmla="*/ 0 w 35"/>
                <a:gd name="T29" fmla="*/ 0 h 114"/>
                <a:gd name="T30" fmla="*/ 0 w 35"/>
                <a:gd name="T31" fmla="*/ 0 h 114"/>
                <a:gd name="T32" fmla="*/ 0 w 35"/>
                <a:gd name="T33" fmla="*/ 0 h 114"/>
                <a:gd name="T34" fmla="*/ 0 w 35"/>
                <a:gd name="T35" fmla="*/ 0 h 1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"/>
                <a:gd name="T55" fmla="*/ 0 h 114"/>
                <a:gd name="T56" fmla="*/ 35 w 35"/>
                <a:gd name="T57" fmla="*/ 114 h 11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" h="114">
                  <a:moveTo>
                    <a:pt x="2" y="0"/>
                  </a:moveTo>
                  <a:lnTo>
                    <a:pt x="6" y="4"/>
                  </a:lnTo>
                  <a:lnTo>
                    <a:pt x="11" y="5"/>
                  </a:lnTo>
                  <a:lnTo>
                    <a:pt x="15" y="5"/>
                  </a:lnTo>
                  <a:lnTo>
                    <a:pt x="20" y="5"/>
                  </a:lnTo>
                  <a:lnTo>
                    <a:pt x="21" y="14"/>
                  </a:lnTo>
                  <a:lnTo>
                    <a:pt x="24" y="25"/>
                  </a:lnTo>
                  <a:lnTo>
                    <a:pt x="27" y="35"/>
                  </a:lnTo>
                  <a:lnTo>
                    <a:pt x="31" y="47"/>
                  </a:lnTo>
                  <a:lnTo>
                    <a:pt x="35" y="62"/>
                  </a:lnTo>
                  <a:lnTo>
                    <a:pt x="34" y="81"/>
                  </a:lnTo>
                  <a:lnTo>
                    <a:pt x="30" y="99"/>
                  </a:lnTo>
                  <a:lnTo>
                    <a:pt x="21" y="114"/>
                  </a:lnTo>
                  <a:lnTo>
                    <a:pt x="25" y="87"/>
                  </a:lnTo>
                  <a:lnTo>
                    <a:pt x="24" y="55"/>
                  </a:lnTo>
                  <a:lnTo>
                    <a:pt x="16" y="25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0" name="Freeform 1815"/>
            <p:cNvSpPr>
              <a:spLocks/>
            </p:cNvSpPr>
            <p:nvPr/>
          </p:nvSpPr>
          <p:spPr bwMode="auto">
            <a:xfrm>
              <a:off x="5076" y="1033"/>
              <a:ext cx="17" cy="6"/>
            </a:xfrm>
            <a:custGeom>
              <a:avLst/>
              <a:gdLst>
                <a:gd name="T0" fmla="*/ 0 w 67"/>
                <a:gd name="T1" fmla="*/ 0 h 23"/>
                <a:gd name="T2" fmla="*/ 0 w 67"/>
                <a:gd name="T3" fmla="*/ 0 h 23"/>
                <a:gd name="T4" fmla="*/ 0 w 67"/>
                <a:gd name="T5" fmla="*/ 0 h 23"/>
                <a:gd name="T6" fmla="*/ 0 w 67"/>
                <a:gd name="T7" fmla="*/ 0 h 23"/>
                <a:gd name="T8" fmla="*/ 0 w 67"/>
                <a:gd name="T9" fmla="*/ 0 h 23"/>
                <a:gd name="T10" fmla="*/ 0 w 67"/>
                <a:gd name="T11" fmla="*/ 0 h 23"/>
                <a:gd name="T12" fmla="*/ 0 w 67"/>
                <a:gd name="T13" fmla="*/ 0 h 23"/>
                <a:gd name="T14" fmla="*/ 0 w 67"/>
                <a:gd name="T15" fmla="*/ 0 h 23"/>
                <a:gd name="T16" fmla="*/ 0 w 67"/>
                <a:gd name="T17" fmla="*/ 0 h 23"/>
                <a:gd name="T18" fmla="*/ 0 w 67"/>
                <a:gd name="T19" fmla="*/ 0 h 23"/>
                <a:gd name="T20" fmla="*/ 0 w 67"/>
                <a:gd name="T21" fmla="*/ 0 h 23"/>
                <a:gd name="T22" fmla="*/ 0 w 67"/>
                <a:gd name="T23" fmla="*/ 0 h 23"/>
                <a:gd name="T24" fmla="*/ 0 w 67"/>
                <a:gd name="T25" fmla="*/ 0 h 23"/>
                <a:gd name="T26" fmla="*/ 0 w 67"/>
                <a:gd name="T27" fmla="*/ 0 h 23"/>
                <a:gd name="T28" fmla="*/ 0 w 67"/>
                <a:gd name="T29" fmla="*/ 0 h 23"/>
                <a:gd name="T30" fmla="*/ 0 w 67"/>
                <a:gd name="T31" fmla="*/ 0 h 23"/>
                <a:gd name="T32" fmla="*/ 0 w 67"/>
                <a:gd name="T33" fmla="*/ 0 h 23"/>
                <a:gd name="T34" fmla="*/ 0 w 67"/>
                <a:gd name="T35" fmla="*/ 0 h 23"/>
                <a:gd name="T36" fmla="*/ 0 w 67"/>
                <a:gd name="T37" fmla="*/ 0 h 23"/>
                <a:gd name="T38" fmla="*/ 0 w 67"/>
                <a:gd name="T39" fmla="*/ 0 h 23"/>
                <a:gd name="T40" fmla="*/ 0 w 67"/>
                <a:gd name="T41" fmla="*/ 0 h 23"/>
                <a:gd name="T42" fmla="*/ 0 w 67"/>
                <a:gd name="T43" fmla="*/ 0 h 23"/>
                <a:gd name="T44" fmla="*/ 0 w 67"/>
                <a:gd name="T45" fmla="*/ 0 h 23"/>
                <a:gd name="T46" fmla="*/ 0 w 67"/>
                <a:gd name="T47" fmla="*/ 0 h 23"/>
                <a:gd name="T48" fmla="*/ 0 w 67"/>
                <a:gd name="T49" fmla="*/ 0 h 23"/>
                <a:gd name="T50" fmla="*/ 0 w 67"/>
                <a:gd name="T51" fmla="*/ 0 h 23"/>
                <a:gd name="T52" fmla="*/ 0 w 67"/>
                <a:gd name="T53" fmla="*/ 0 h 23"/>
                <a:gd name="T54" fmla="*/ 0 w 67"/>
                <a:gd name="T55" fmla="*/ 0 h 23"/>
                <a:gd name="T56" fmla="*/ 0 w 67"/>
                <a:gd name="T57" fmla="*/ 0 h 23"/>
                <a:gd name="T58" fmla="*/ 0 w 67"/>
                <a:gd name="T59" fmla="*/ 0 h 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7"/>
                <a:gd name="T91" fmla="*/ 0 h 23"/>
                <a:gd name="T92" fmla="*/ 67 w 67"/>
                <a:gd name="T93" fmla="*/ 23 h 2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7" h="23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4" y="3"/>
                  </a:lnTo>
                  <a:lnTo>
                    <a:pt x="21" y="6"/>
                  </a:lnTo>
                  <a:lnTo>
                    <a:pt x="28" y="9"/>
                  </a:lnTo>
                  <a:lnTo>
                    <a:pt x="37" y="11"/>
                  </a:lnTo>
                  <a:lnTo>
                    <a:pt x="44" y="12"/>
                  </a:lnTo>
                  <a:lnTo>
                    <a:pt x="52" y="12"/>
                  </a:lnTo>
                  <a:lnTo>
                    <a:pt x="59" y="12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7" y="16"/>
                  </a:lnTo>
                  <a:lnTo>
                    <a:pt x="62" y="19"/>
                  </a:lnTo>
                  <a:lnTo>
                    <a:pt x="57" y="20"/>
                  </a:lnTo>
                  <a:lnTo>
                    <a:pt x="52" y="23"/>
                  </a:lnTo>
                  <a:lnTo>
                    <a:pt x="47" y="23"/>
                  </a:lnTo>
                  <a:lnTo>
                    <a:pt x="42" y="23"/>
                  </a:lnTo>
                  <a:lnTo>
                    <a:pt x="37" y="23"/>
                  </a:lnTo>
                  <a:lnTo>
                    <a:pt x="32" y="21"/>
                  </a:lnTo>
                  <a:lnTo>
                    <a:pt x="26" y="20"/>
                  </a:lnTo>
                  <a:lnTo>
                    <a:pt x="19" y="18"/>
                  </a:lnTo>
                  <a:lnTo>
                    <a:pt x="13" y="13"/>
                  </a:lnTo>
                  <a:lnTo>
                    <a:pt x="6" y="8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1" name="Freeform 1816"/>
            <p:cNvSpPr>
              <a:spLocks/>
            </p:cNvSpPr>
            <p:nvPr/>
          </p:nvSpPr>
          <p:spPr bwMode="auto">
            <a:xfrm>
              <a:off x="5047" y="1030"/>
              <a:ext cx="4" cy="1"/>
            </a:xfrm>
            <a:custGeom>
              <a:avLst/>
              <a:gdLst>
                <a:gd name="T0" fmla="*/ 0 w 15"/>
                <a:gd name="T1" fmla="*/ 0 h 4"/>
                <a:gd name="T2" fmla="*/ 0 w 15"/>
                <a:gd name="T3" fmla="*/ 0 h 4"/>
                <a:gd name="T4" fmla="*/ 0 w 15"/>
                <a:gd name="T5" fmla="*/ 0 h 4"/>
                <a:gd name="T6" fmla="*/ 0 w 15"/>
                <a:gd name="T7" fmla="*/ 0 h 4"/>
                <a:gd name="T8" fmla="*/ 0 w 15"/>
                <a:gd name="T9" fmla="*/ 0 h 4"/>
                <a:gd name="T10" fmla="*/ 0 w 1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4"/>
                <a:gd name="T20" fmla="*/ 15 w 15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4">
                  <a:moveTo>
                    <a:pt x="0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2" y="1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2" name="Freeform 1817"/>
            <p:cNvSpPr>
              <a:spLocks/>
            </p:cNvSpPr>
            <p:nvPr/>
          </p:nvSpPr>
          <p:spPr bwMode="auto">
            <a:xfrm>
              <a:off x="5042" y="952"/>
              <a:ext cx="80" cy="36"/>
            </a:xfrm>
            <a:custGeom>
              <a:avLst/>
              <a:gdLst>
                <a:gd name="T0" fmla="*/ 0 w 320"/>
                <a:gd name="T1" fmla="*/ 0 h 144"/>
                <a:gd name="T2" fmla="*/ 0 w 320"/>
                <a:gd name="T3" fmla="*/ 0 h 144"/>
                <a:gd name="T4" fmla="*/ 0 w 320"/>
                <a:gd name="T5" fmla="*/ 0 h 144"/>
                <a:gd name="T6" fmla="*/ 0 w 320"/>
                <a:gd name="T7" fmla="*/ 0 h 144"/>
                <a:gd name="T8" fmla="*/ 0 w 320"/>
                <a:gd name="T9" fmla="*/ 0 h 144"/>
                <a:gd name="T10" fmla="*/ 0 w 320"/>
                <a:gd name="T11" fmla="*/ 0 h 144"/>
                <a:gd name="T12" fmla="*/ 0 w 320"/>
                <a:gd name="T13" fmla="*/ 0 h 144"/>
                <a:gd name="T14" fmla="*/ 0 w 320"/>
                <a:gd name="T15" fmla="*/ 0 h 144"/>
                <a:gd name="T16" fmla="*/ 0 w 320"/>
                <a:gd name="T17" fmla="*/ 0 h 144"/>
                <a:gd name="T18" fmla="*/ 0 w 320"/>
                <a:gd name="T19" fmla="*/ 0 h 144"/>
                <a:gd name="T20" fmla="*/ 0 w 320"/>
                <a:gd name="T21" fmla="*/ 0 h 144"/>
                <a:gd name="T22" fmla="*/ 0 w 320"/>
                <a:gd name="T23" fmla="*/ 0 h 144"/>
                <a:gd name="T24" fmla="*/ 0 w 320"/>
                <a:gd name="T25" fmla="*/ 0 h 144"/>
                <a:gd name="T26" fmla="*/ 0 w 320"/>
                <a:gd name="T27" fmla="*/ 0 h 144"/>
                <a:gd name="T28" fmla="*/ 0 w 320"/>
                <a:gd name="T29" fmla="*/ 0 h 144"/>
                <a:gd name="T30" fmla="*/ 0 w 320"/>
                <a:gd name="T31" fmla="*/ 0 h 144"/>
                <a:gd name="T32" fmla="*/ 0 w 320"/>
                <a:gd name="T33" fmla="*/ 0 h 144"/>
                <a:gd name="T34" fmla="*/ 0 w 320"/>
                <a:gd name="T35" fmla="*/ 0 h 144"/>
                <a:gd name="T36" fmla="*/ 0 w 320"/>
                <a:gd name="T37" fmla="*/ 0 h 144"/>
                <a:gd name="T38" fmla="*/ 0 w 320"/>
                <a:gd name="T39" fmla="*/ 0 h 144"/>
                <a:gd name="T40" fmla="*/ 0 w 320"/>
                <a:gd name="T41" fmla="*/ 0 h 144"/>
                <a:gd name="T42" fmla="*/ 0 w 320"/>
                <a:gd name="T43" fmla="*/ 0 h 144"/>
                <a:gd name="T44" fmla="*/ 0 w 320"/>
                <a:gd name="T45" fmla="*/ 0 h 144"/>
                <a:gd name="T46" fmla="*/ 0 w 320"/>
                <a:gd name="T47" fmla="*/ 0 h 144"/>
                <a:gd name="T48" fmla="*/ 0 w 320"/>
                <a:gd name="T49" fmla="*/ 0 h 144"/>
                <a:gd name="T50" fmla="*/ 0 w 320"/>
                <a:gd name="T51" fmla="*/ 0 h 144"/>
                <a:gd name="T52" fmla="*/ 0 w 320"/>
                <a:gd name="T53" fmla="*/ 0 h 144"/>
                <a:gd name="T54" fmla="*/ 0 w 320"/>
                <a:gd name="T55" fmla="*/ 0 h 144"/>
                <a:gd name="T56" fmla="*/ 0 w 320"/>
                <a:gd name="T57" fmla="*/ 0 h 144"/>
                <a:gd name="T58" fmla="*/ 0 w 320"/>
                <a:gd name="T59" fmla="*/ 0 h 144"/>
                <a:gd name="T60" fmla="*/ 0 w 320"/>
                <a:gd name="T61" fmla="*/ 0 h 144"/>
                <a:gd name="T62" fmla="*/ 0 w 320"/>
                <a:gd name="T63" fmla="*/ 0 h 144"/>
                <a:gd name="T64" fmla="*/ 0 w 320"/>
                <a:gd name="T65" fmla="*/ 0 h 144"/>
                <a:gd name="T66" fmla="*/ 0 w 320"/>
                <a:gd name="T67" fmla="*/ 0 h 144"/>
                <a:gd name="T68" fmla="*/ 0 w 320"/>
                <a:gd name="T69" fmla="*/ 0 h 144"/>
                <a:gd name="T70" fmla="*/ 0 w 320"/>
                <a:gd name="T71" fmla="*/ 0 h 144"/>
                <a:gd name="T72" fmla="*/ 0 w 320"/>
                <a:gd name="T73" fmla="*/ 0 h 144"/>
                <a:gd name="T74" fmla="*/ 0 w 320"/>
                <a:gd name="T75" fmla="*/ 0 h 144"/>
                <a:gd name="T76" fmla="*/ 0 w 320"/>
                <a:gd name="T77" fmla="*/ 0 h 144"/>
                <a:gd name="T78" fmla="*/ 0 w 320"/>
                <a:gd name="T79" fmla="*/ 0 h 144"/>
                <a:gd name="T80" fmla="*/ 0 w 320"/>
                <a:gd name="T81" fmla="*/ 0 h 144"/>
                <a:gd name="T82" fmla="*/ 0 w 320"/>
                <a:gd name="T83" fmla="*/ 0 h 144"/>
                <a:gd name="T84" fmla="*/ 0 w 320"/>
                <a:gd name="T85" fmla="*/ 0 h 144"/>
                <a:gd name="T86" fmla="*/ 0 w 320"/>
                <a:gd name="T87" fmla="*/ 0 h 144"/>
                <a:gd name="T88" fmla="*/ 0 w 320"/>
                <a:gd name="T89" fmla="*/ 0 h 144"/>
                <a:gd name="T90" fmla="*/ 0 w 320"/>
                <a:gd name="T91" fmla="*/ 0 h 144"/>
                <a:gd name="T92" fmla="*/ 0 w 320"/>
                <a:gd name="T93" fmla="*/ 0 h 144"/>
                <a:gd name="T94" fmla="*/ 0 w 320"/>
                <a:gd name="T95" fmla="*/ 0 h 144"/>
                <a:gd name="T96" fmla="*/ 0 w 320"/>
                <a:gd name="T97" fmla="*/ 0 h 144"/>
                <a:gd name="T98" fmla="*/ 0 w 320"/>
                <a:gd name="T99" fmla="*/ 0 h 144"/>
                <a:gd name="T100" fmla="*/ 0 w 320"/>
                <a:gd name="T101" fmla="*/ 0 h 144"/>
                <a:gd name="T102" fmla="*/ 0 w 320"/>
                <a:gd name="T103" fmla="*/ 0 h 144"/>
                <a:gd name="T104" fmla="*/ 0 w 320"/>
                <a:gd name="T105" fmla="*/ 0 h 144"/>
                <a:gd name="T106" fmla="*/ 0 w 320"/>
                <a:gd name="T107" fmla="*/ 0 h 144"/>
                <a:gd name="T108" fmla="*/ 0 w 320"/>
                <a:gd name="T109" fmla="*/ 0 h 144"/>
                <a:gd name="T110" fmla="*/ 0 w 320"/>
                <a:gd name="T111" fmla="*/ 0 h 144"/>
                <a:gd name="T112" fmla="*/ 0 w 320"/>
                <a:gd name="T113" fmla="*/ 0 h 144"/>
                <a:gd name="T114" fmla="*/ 0 w 320"/>
                <a:gd name="T115" fmla="*/ 0 h 144"/>
                <a:gd name="T116" fmla="*/ 0 w 320"/>
                <a:gd name="T117" fmla="*/ 0 h 144"/>
                <a:gd name="T118" fmla="*/ 0 w 320"/>
                <a:gd name="T119" fmla="*/ 0 h 144"/>
                <a:gd name="T120" fmla="*/ 0 w 320"/>
                <a:gd name="T121" fmla="*/ 0 h 144"/>
                <a:gd name="T122" fmla="*/ 0 w 320"/>
                <a:gd name="T123" fmla="*/ 0 h 14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0"/>
                <a:gd name="T187" fmla="*/ 0 h 144"/>
                <a:gd name="T188" fmla="*/ 320 w 320"/>
                <a:gd name="T189" fmla="*/ 144 h 14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0" h="144">
                  <a:moveTo>
                    <a:pt x="320" y="144"/>
                  </a:moveTo>
                  <a:lnTo>
                    <a:pt x="318" y="138"/>
                  </a:lnTo>
                  <a:lnTo>
                    <a:pt x="315" y="131"/>
                  </a:lnTo>
                  <a:lnTo>
                    <a:pt x="313" y="126"/>
                  </a:lnTo>
                  <a:lnTo>
                    <a:pt x="310" y="120"/>
                  </a:lnTo>
                  <a:lnTo>
                    <a:pt x="306" y="112"/>
                  </a:lnTo>
                  <a:lnTo>
                    <a:pt x="302" y="103"/>
                  </a:lnTo>
                  <a:lnTo>
                    <a:pt x="297" y="95"/>
                  </a:lnTo>
                  <a:lnTo>
                    <a:pt x="292" y="87"/>
                  </a:lnTo>
                  <a:lnTo>
                    <a:pt x="285" y="77"/>
                  </a:lnTo>
                  <a:lnTo>
                    <a:pt x="278" y="69"/>
                  </a:lnTo>
                  <a:lnTo>
                    <a:pt x="272" y="62"/>
                  </a:lnTo>
                  <a:lnTo>
                    <a:pt x="266" y="57"/>
                  </a:lnTo>
                  <a:lnTo>
                    <a:pt x="260" y="51"/>
                  </a:lnTo>
                  <a:lnTo>
                    <a:pt x="252" y="46"/>
                  </a:lnTo>
                  <a:lnTo>
                    <a:pt x="244" y="40"/>
                  </a:lnTo>
                  <a:lnTo>
                    <a:pt x="234" y="35"/>
                  </a:lnTo>
                  <a:lnTo>
                    <a:pt x="229" y="31"/>
                  </a:lnTo>
                  <a:lnTo>
                    <a:pt x="222" y="29"/>
                  </a:lnTo>
                  <a:lnTo>
                    <a:pt x="217" y="27"/>
                  </a:lnTo>
                  <a:lnTo>
                    <a:pt x="211" y="23"/>
                  </a:lnTo>
                  <a:lnTo>
                    <a:pt x="205" y="21"/>
                  </a:lnTo>
                  <a:lnTo>
                    <a:pt x="199" y="19"/>
                  </a:lnTo>
                  <a:lnTo>
                    <a:pt x="193" y="16"/>
                  </a:lnTo>
                  <a:lnTo>
                    <a:pt x="187" y="14"/>
                  </a:lnTo>
                  <a:lnTo>
                    <a:pt x="177" y="11"/>
                  </a:lnTo>
                  <a:lnTo>
                    <a:pt x="166" y="8"/>
                  </a:lnTo>
                  <a:lnTo>
                    <a:pt x="155" y="6"/>
                  </a:lnTo>
                  <a:lnTo>
                    <a:pt x="145" y="5"/>
                  </a:lnTo>
                  <a:lnTo>
                    <a:pt x="134" y="2"/>
                  </a:lnTo>
                  <a:lnTo>
                    <a:pt x="124" y="1"/>
                  </a:lnTo>
                  <a:lnTo>
                    <a:pt x="113" y="1"/>
                  </a:lnTo>
                  <a:lnTo>
                    <a:pt x="102" y="0"/>
                  </a:lnTo>
                  <a:lnTo>
                    <a:pt x="92" y="1"/>
                  </a:lnTo>
                  <a:lnTo>
                    <a:pt x="81" y="1"/>
                  </a:lnTo>
                  <a:lnTo>
                    <a:pt x="71" y="2"/>
                  </a:lnTo>
                  <a:lnTo>
                    <a:pt x="61" y="4"/>
                  </a:lnTo>
                  <a:lnTo>
                    <a:pt x="50" y="5"/>
                  </a:lnTo>
                  <a:lnTo>
                    <a:pt x="40" y="7"/>
                  </a:lnTo>
                  <a:lnTo>
                    <a:pt x="30" y="9"/>
                  </a:lnTo>
                  <a:lnTo>
                    <a:pt x="21" y="12"/>
                  </a:lnTo>
                  <a:lnTo>
                    <a:pt x="16" y="14"/>
                  </a:lnTo>
                  <a:lnTo>
                    <a:pt x="11" y="15"/>
                  </a:lnTo>
                  <a:lnTo>
                    <a:pt x="5" y="17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19" y="21"/>
                  </a:lnTo>
                  <a:lnTo>
                    <a:pt x="38" y="17"/>
                  </a:lnTo>
                  <a:lnTo>
                    <a:pt x="59" y="16"/>
                  </a:lnTo>
                  <a:lnTo>
                    <a:pt x="79" y="15"/>
                  </a:lnTo>
                  <a:lnTo>
                    <a:pt x="100" y="16"/>
                  </a:lnTo>
                  <a:lnTo>
                    <a:pt x="121" y="17"/>
                  </a:lnTo>
                  <a:lnTo>
                    <a:pt x="142" y="22"/>
                  </a:lnTo>
                  <a:lnTo>
                    <a:pt x="163" y="27"/>
                  </a:lnTo>
                  <a:lnTo>
                    <a:pt x="185" y="34"/>
                  </a:lnTo>
                  <a:lnTo>
                    <a:pt x="206" y="43"/>
                  </a:lnTo>
                  <a:lnTo>
                    <a:pt x="226" y="54"/>
                  </a:lnTo>
                  <a:lnTo>
                    <a:pt x="247" y="67"/>
                  </a:lnTo>
                  <a:lnTo>
                    <a:pt x="266" y="82"/>
                  </a:lnTo>
                  <a:lnTo>
                    <a:pt x="285" y="100"/>
                  </a:lnTo>
                  <a:lnTo>
                    <a:pt x="303" y="121"/>
                  </a:lnTo>
                  <a:lnTo>
                    <a:pt x="320" y="144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3" name="Freeform 1818"/>
            <p:cNvSpPr>
              <a:spLocks/>
            </p:cNvSpPr>
            <p:nvPr/>
          </p:nvSpPr>
          <p:spPr bwMode="auto">
            <a:xfrm>
              <a:off x="5089" y="1422"/>
              <a:ext cx="15" cy="55"/>
            </a:xfrm>
            <a:custGeom>
              <a:avLst/>
              <a:gdLst>
                <a:gd name="T0" fmla="*/ 0 w 61"/>
                <a:gd name="T1" fmla="*/ 0 h 220"/>
                <a:gd name="T2" fmla="*/ 0 w 61"/>
                <a:gd name="T3" fmla="*/ 0 h 220"/>
                <a:gd name="T4" fmla="*/ 0 w 61"/>
                <a:gd name="T5" fmla="*/ 0 h 220"/>
                <a:gd name="T6" fmla="*/ 0 w 61"/>
                <a:gd name="T7" fmla="*/ 0 h 220"/>
                <a:gd name="T8" fmla="*/ 0 w 61"/>
                <a:gd name="T9" fmla="*/ 0 h 220"/>
                <a:gd name="T10" fmla="*/ 0 w 61"/>
                <a:gd name="T11" fmla="*/ 0 h 220"/>
                <a:gd name="T12" fmla="*/ 0 w 61"/>
                <a:gd name="T13" fmla="*/ 0 h 220"/>
                <a:gd name="T14" fmla="*/ 0 w 61"/>
                <a:gd name="T15" fmla="*/ 0 h 220"/>
                <a:gd name="T16" fmla="*/ 0 w 61"/>
                <a:gd name="T17" fmla="*/ 0 h 220"/>
                <a:gd name="T18" fmla="*/ 0 w 61"/>
                <a:gd name="T19" fmla="*/ 0 h 220"/>
                <a:gd name="T20" fmla="*/ 0 w 61"/>
                <a:gd name="T21" fmla="*/ 0 h 220"/>
                <a:gd name="T22" fmla="*/ 0 w 61"/>
                <a:gd name="T23" fmla="*/ 0 h 220"/>
                <a:gd name="T24" fmla="*/ 0 w 61"/>
                <a:gd name="T25" fmla="*/ 0 h 220"/>
                <a:gd name="T26" fmla="*/ 0 w 61"/>
                <a:gd name="T27" fmla="*/ 0 h 220"/>
                <a:gd name="T28" fmla="*/ 0 w 61"/>
                <a:gd name="T29" fmla="*/ 0 h 220"/>
                <a:gd name="T30" fmla="*/ 0 w 61"/>
                <a:gd name="T31" fmla="*/ 0 h 220"/>
                <a:gd name="T32" fmla="*/ 0 w 61"/>
                <a:gd name="T33" fmla="*/ 0 h 220"/>
                <a:gd name="T34" fmla="*/ 0 w 61"/>
                <a:gd name="T35" fmla="*/ 0 h 220"/>
                <a:gd name="T36" fmla="*/ 0 w 61"/>
                <a:gd name="T37" fmla="*/ 0 h 220"/>
                <a:gd name="T38" fmla="*/ 0 w 61"/>
                <a:gd name="T39" fmla="*/ 0 h 220"/>
                <a:gd name="T40" fmla="*/ 0 w 61"/>
                <a:gd name="T41" fmla="*/ 0 h 220"/>
                <a:gd name="T42" fmla="*/ 0 w 61"/>
                <a:gd name="T43" fmla="*/ 0 h 220"/>
                <a:gd name="T44" fmla="*/ 0 w 61"/>
                <a:gd name="T45" fmla="*/ 0 h 220"/>
                <a:gd name="T46" fmla="*/ 0 w 61"/>
                <a:gd name="T47" fmla="*/ 0 h 220"/>
                <a:gd name="T48" fmla="*/ 0 w 61"/>
                <a:gd name="T49" fmla="*/ 0 h 2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"/>
                <a:gd name="T76" fmla="*/ 0 h 220"/>
                <a:gd name="T77" fmla="*/ 61 w 61"/>
                <a:gd name="T78" fmla="*/ 220 h 2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" h="220">
                  <a:moveTo>
                    <a:pt x="18" y="4"/>
                  </a:moveTo>
                  <a:lnTo>
                    <a:pt x="14" y="2"/>
                  </a:lnTo>
                  <a:lnTo>
                    <a:pt x="9" y="1"/>
                  </a:lnTo>
                  <a:lnTo>
                    <a:pt x="5" y="1"/>
                  </a:lnTo>
                  <a:lnTo>
                    <a:pt x="0" y="0"/>
                  </a:lnTo>
                  <a:lnTo>
                    <a:pt x="1" y="63"/>
                  </a:lnTo>
                  <a:lnTo>
                    <a:pt x="4" y="129"/>
                  </a:lnTo>
                  <a:lnTo>
                    <a:pt x="10" y="187"/>
                  </a:lnTo>
                  <a:lnTo>
                    <a:pt x="18" y="220"/>
                  </a:lnTo>
                  <a:lnTo>
                    <a:pt x="19" y="220"/>
                  </a:lnTo>
                  <a:lnTo>
                    <a:pt x="22" y="220"/>
                  </a:lnTo>
                  <a:lnTo>
                    <a:pt x="27" y="220"/>
                  </a:lnTo>
                  <a:lnTo>
                    <a:pt x="32" y="220"/>
                  </a:lnTo>
                  <a:lnTo>
                    <a:pt x="40" y="219"/>
                  </a:lnTo>
                  <a:lnTo>
                    <a:pt x="47" y="218"/>
                  </a:lnTo>
                  <a:lnTo>
                    <a:pt x="54" y="215"/>
                  </a:lnTo>
                  <a:lnTo>
                    <a:pt x="61" y="211"/>
                  </a:lnTo>
                  <a:lnTo>
                    <a:pt x="48" y="187"/>
                  </a:lnTo>
                  <a:lnTo>
                    <a:pt x="35" y="158"/>
                  </a:lnTo>
                  <a:lnTo>
                    <a:pt x="24" y="127"/>
                  </a:lnTo>
                  <a:lnTo>
                    <a:pt x="15" y="96"/>
                  </a:lnTo>
                  <a:lnTo>
                    <a:pt x="9" y="66"/>
                  </a:lnTo>
                  <a:lnTo>
                    <a:pt x="7" y="39"/>
                  </a:lnTo>
                  <a:lnTo>
                    <a:pt x="10" y="19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4" name="Freeform 1819"/>
            <p:cNvSpPr>
              <a:spLocks/>
            </p:cNvSpPr>
            <p:nvPr/>
          </p:nvSpPr>
          <p:spPr bwMode="auto">
            <a:xfrm>
              <a:off x="5140" y="1433"/>
              <a:ext cx="18" cy="39"/>
            </a:xfrm>
            <a:custGeom>
              <a:avLst/>
              <a:gdLst>
                <a:gd name="T0" fmla="*/ 0 w 73"/>
                <a:gd name="T1" fmla="*/ 0 h 156"/>
                <a:gd name="T2" fmla="*/ 0 w 73"/>
                <a:gd name="T3" fmla="*/ 0 h 156"/>
                <a:gd name="T4" fmla="*/ 0 w 73"/>
                <a:gd name="T5" fmla="*/ 0 h 156"/>
                <a:gd name="T6" fmla="*/ 0 w 73"/>
                <a:gd name="T7" fmla="*/ 0 h 156"/>
                <a:gd name="T8" fmla="*/ 0 w 73"/>
                <a:gd name="T9" fmla="*/ 0 h 156"/>
                <a:gd name="T10" fmla="*/ 0 w 73"/>
                <a:gd name="T11" fmla="*/ 0 h 156"/>
                <a:gd name="T12" fmla="*/ 0 w 73"/>
                <a:gd name="T13" fmla="*/ 0 h 156"/>
                <a:gd name="T14" fmla="*/ 0 w 73"/>
                <a:gd name="T15" fmla="*/ 0 h 156"/>
                <a:gd name="T16" fmla="*/ 0 w 73"/>
                <a:gd name="T17" fmla="*/ 0 h 156"/>
                <a:gd name="T18" fmla="*/ 0 w 73"/>
                <a:gd name="T19" fmla="*/ 0 h 156"/>
                <a:gd name="T20" fmla="*/ 0 w 73"/>
                <a:gd name="T21" fmla="*/ 0 h 156"/>
                <a:gd name="T22" fmla="*/ 0 w 73"/>
                <a:gd name="T23" fmla="*/ 0 h 156"/>
                <a:gd name="T24" fmla="*/ 0 w 73"/>
                <a:gd name="T25" fmla="*/ 0 h 156"/>
                <a:gd name="T26" fmla="*/ 0 w 73"/>
                <a:gd name="T27" fmla="*/ 0 h 156"/>
                <a:gd name="T28" fmla="*/ 0 w 73"/>
                <a:gd name="T29" fmla="*/ 0 h 156"/>
                <a:gd name="T30" fmla="*/ 0 w 73"/>
                <a:gd name="T31" fmla="*/ 0 h 156"/>
                <a:gd name="T32" fmla="*/ 0 w 73"/>
                <a:gd name="T33" fmla="*/ 0 h 156"/>
                <a:gd name="T34" fmla="*/ 0 w 73"/>
                <a:gd name="T35" fmla="*/ 0 h 156"/>
                <a:gd name="T36" fmla="*/ 0 w 73"/>
                <a:gd name="T37" fmla="*/ 0 h 156"/>
                <a:gd name="T38" fmla="*/ 0 w 73"/>
                <a:gd name="T39" fmla="*/ 0 h 156"/>
                <a:gd name="T40" fmla="*/ 0 w 73"/>
                <a:gd name="T41" fmla="*/ 0 h 156"/>
                <a:gd name="T42" fmla="*/ 0 w 73"/>
                <a:gd name="T43" fmla="*/ 0 h 156"/>
                <a:gd name="T44" fmla="*/ 0 w 73"/>
                <a:gd name="T45" fmla="*/ 0 h 156"/>
                <a:gd name="T46" fmla="*/ 0 w 73"/>
                <a:gd name="T47" fmla="*/ 0 h 156"/>
                <a:gd name="T48" fmla="*/ 0 w 73"/>
                <a:gd name="T49" fmla="*/ 0 h 1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"/>
                <a:gd name="T76" fmla="*/ 0 h 156"/>
                <a:gd name="T77" fmla="*/ 73 w 73"/>
                <a:gd name="T78" fmla="*/ 156 h 15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" h="156">
                  <a:moveTo>
                    <a:pt x="4" y="0"/>
                  </a:moveTo>
                  <a:lnTo>
                    <a:pt x="5" y="58"/>
                  </a:lnTo>
                  <a:lnTo>
                    <a:pt x="2" y="96"/>
                  </a:lnTo>
                  <a:lnTo>
                    <a:pt x="0" y="118"/>
                  </a:lnTo>
                  <a:lnTo>
                    <a:pt x="6" y="126"/>
                  </a:lnTo>
                  <a:lnTo>
                    <a:pt x="13" y="129"/>
                  </a:lnTo>
                  <a:lnTo>
                    <a:pt x="20" y="131"/>
                  </a:lnTo>
                  <a:lnTo>
                    <a:pt x="28" y="134"/>
                  </a:lnTo>
                  <a:lnTo>
                    <a:pt x="37" y="138"/>
                  </a:lnTo>
                  <a:lnTo>
                    <a:pt x="46" y="142"/>
                  </a:lnTo>
                  <a:lnTo>
                    <a:pt x="55" y="147"/>
                  </a:lnTo>
                  <a:lnTo>
                    <a:pt x="64" y="152"/>
                  </a:lnTo>
                  <a:lnTo>
                    <a:pt x="73" y="156"/>
                  </a:lnTo>
                  <a:lnTo>
                    <a:pt x="65" y="149"/>
                  </a:lnTo>
                  <a:lnTo>
                    <a:pt x="58" y="142"/>
                  </a:lnTo>
                  <a:lnTo>
                    <a:pt x="52" y="137"/>
                  </a:lnTo>
                  <a:lnTo>
                    <a:pt x="46" y="131"/>
                  </a:lnTo>
                  <a:lnTo>
                    <a:pt x="40" y="126"/>
                  </a:lnTo>
                  <a:lnTo>
                    <a:pt x="35" y="122"/>
                  </a:lnTo>
                  <a:lnTo>
                    <a:pt x="29" y="118"/>
                  </a:lnTo>
                  <a:lnTo>
                    <a:pt x="23" y="116"/>
                  </a:lnTo>
                  <a:lnTo>
                    <a:pt x="16" y="80"/>
                  </a:lnTo>
                  <a:lnTo>
                    <a:pt x="9" y="53"/>
                  </a:lnTo>
                  <a:lnTo>
                    <a:pt x="5" y="2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5" name="Freeform 1820"/>
            <p:cNvSpPr>
              <a:spLocks/>
            </p:cNvSpPr>
            <p:nvPr/>
          </p:nvSpPr>
          <p:spPr bwMode="auto">
            <a:xfrm>
              <a:off x="5167" y="1412"/>
              <a:ext cx="24" cy="60"/>
            </a:xfrm>
            <a:custGeom>
              <a:avLst/>
              <a:gdLst>
                <a:gd name="T0" fmla="*/ 0 w 100"/>
                <a:gd name="T1" fmla="*/ 0 h 240"/>
                <a:gd name="T2" fmla="*/ 0 w 100"/>
                <a:gd name="T3" fmla="*/ 0 h 240"/>
                <a:gd name="T4" fmla="*/ 0 w 100"/>
                <a:gd name="T5" fmla="*/ 0 h 240"/>
                <a:gd name="T6" fmla="*/ 0 w 100"/>
                <a:gd name="T7" fmla="*/ 0 h 240"/>
                <a:gd name="T8" fmla="*/ 0 w 100"/>
                <a:gd name="T9" fmla="*/ 0 h 240"/>
                <a:gd name="T10" fmla="*/ 0 w 100"/>
                <a:gd name="T11" fmla="*/ 0 h 240"/>
                <a:gd name="T12" fmla="*/ 0 w 100"/>
                <a:gd name="T13" fmla="*/ 0 h 240"/>
                <a:gd name="T14" fmla="*/ 0 w 100"/>
                <a:gd name="T15" fmla="*/ 0 h 240"/>
                <a:gd name="T16" fmla="*/ 0 w 100"/>
                <a:gd name="T17" fmla="*/ 0 h 240"/>
                <a:gd name="T18" fmla="*/ 0 w 100"/>
                <a:gd name="T19" fmla="*/ 0 h 240"/>
                <a:gd name="T20" fmla="*/ 0 w 100"/>
                <a:gd name="T21" fmla="*/ 0 h 240"/>
                <a:gd name="T22" fmla="*/ 0 w 100"/>
                <a:gd name="T23" fmla="*/ 0 h 240"/>
                <a:gd name="T24" fmla="*/ 0 w 100"/>
                <a:gd name="T25" fmla="*/ 0 h 240"/>
                <a:gd name="T26" fmla="*/ 0 w 100"/>
                <a:gd name="T27" fmla="*/ 0 h 240"/>
                <a:gd name="T28" fmla="*/ 0 w 100"/>
                <a:gd name="T29" fmla="*/ 0 h 240"/>
                <a:gd name="T30" fmla="*/ 0 w 100"/>
                <a:gd name="T31" fmla="*/ 0 h 240"/>
                <a:gd name="T32" fmla="*/ 0 w 100"/>
                <a:gd name="T33" fmla="*/ 0 h 240"/>
                <a:gd name="T34" fmla="*/ 0 w 100"/>
                <a:gd name="T35" fmla="*/ 0 h 240"/>
                <a:gd name="T36" fmla="*/ 0 w 100"/>
                <a:gd name="T37" fmla="*/ 0 h 240"/>
                <a:gd name="T38" fmla="*/ 0 w 100"/>
                <a:gd name="T39" fmla="*/ 0 h 240"/>
                <a:gd name="T40" fmla="*/ 0 w 100"/>
                <a:gd name="T41" fmla="*/ 0 h 240"/>
                <a:gd name="T42" fmla="*/ 0 w 100"/>
                <a:gd name="T43" fmla="*/ 0 h 240"/>
                <a:gd name="T44" fmla="*/ 0 w 100"/>
                <a:gd name="T45" fmla="*/ 0 h 240"/>
                <a:gd name="T46" fmla="*/ 0 w 100"/>
                <a:gd name="T47" fmla="*/ 0 h 240"/>
                <a:gd name="T48" fmla="*/ 0 w 100"/>
                <a:gd name="T49" fmla="*/ 0 h 240"/>
                <a:gd name="T50" fmla="*/ 0 w 100"/>
                <a:gd name="T51" fmla="*/ 0 h 240"/>
                <a:gd name="T52" fmla="*/ 0 w 100"/>
                <a:gd name="T53" fmla="*/ 0 h 240"/>
                <a:gd name="T54" fmla="*/ 0 w 100"/>
                <a:gd name="T55" fmla="*/ 0 h 240"/>
                <a:gd name="T56" fmla="*/ 0 w 100"/>
                <a:gd name="T57" fmla="*/ 0 h 240"/>
                <a:gd name="T58" fmla="*/ 0 w 100"/>
                <a:gd name="T59" fmla="*/ 0 h 240"/>
                <a:gd name="T60" fmla="*/ 0 w 100"/>
                <a:gd name="T61" fmla="*/ 0 h 240"/>
                <a:gd name="T62" fmla="*/ 0 w 100"/>
                <a:gd name="T63" fmla="*/ 0 h 240"/>
                <a:gd name="T64" fmla="*/ 0 w 100"/>
                <a:gd name="T65" fmla="*/ 0 h 2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0"/>
                <a:gd name="T100" fmla="*/ 0 h 240"/>
                <a:gd name="T101" fmla="*/ 100 w 100"/>
                <a:gd name="T102" fmla="*/ 240 h 24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0" h="240">
                  <a:moveTo>
                    <a:pt x="47" y="0"/>
                  </a:moveTo>
                  <a:lnTo>
                    <a:pt x="47" y="28"/>
                  </a:lnTo>
                  <a:lnTo>
                    <a:pt x="51" y="56"/>
                  </a:lnTo>
                  <a:lnTo>
                    <a:pt x="57" y="80"/>
                  </a:lnTo>
                  <a:lnTo>
                    <a:pt x="64" y="101"/>
                  </a:lnTo>
                  <a:lnTo>
                    <a:pt x="71" y="119"/>
                  </a:lnTo>
                  <a:lnTo>
                    <a:pt x="78" y="134"/>
                  </a:lnTo>
                  <a:lnTo>
                    <a:pt x="81" y="147"/>
                  </a:lnTo>
                  <a:lnTo>
                    <a:pt x="81" y="155"/>
                  </a:lnTo>
                  <a:lnTo>
                    <a:pt x="72" y="170"/>
                  </a:lnTo>
                  <a:lnTo>
                    <a:pt x="62" y="183"/>
                  </a:lnTo>
                  <a:lnTo>
                    <a:pt x="51" y="195"/>
                  </a:lnTo>
                  <a:lnTo>
                    <a:pt x="39" y="206"/>
                  </a:lnTo>
                  <a:lnTo>
                    <a:pt x="27" y="215"/>
                  </a:lnTo>
                  <a:lnTo>
                    <a:pt x="16" y="224"/>
                  </a:lnTo>
                  <a:lnTo>
                    <a:pt x="7" y="232"/>
                  </a:lnTo>
                  <a:lnTo>
                    <a:pt x="0" y="240"/>
                  </a:lnTo>
                  <a:lnTo>
                    <a:pt x="17" y="231"/>
                  </a:lnTo>
                  <a:lnTo>
                    <a:pt x="33" y="221"/>
                  </a:lnTo>
                  <a:lnTo>
                    <a:pt x="48" y="210"/>
                  </a:lnTo>
                  <a:lnTo>
                    <a:pt x="62" y="200"/>
                  </a:lnTo>
                  <a:lnTo>
                    <a:pt x="74" y="188"/>
                  </a:lnTo>
                  <a:lnTo>
                    <a:pt x="86" y="176"/>
                  </a:lnTo>
                  <a:lnTo>
                    <a:pt x="94" y="163"/>
                  </a:lnTo>
                  <a:lnTo>
                    <a:pt x="100" y="149"/>
                  </a:lnTo>
                  <a:lnTo>
                    <a:pt x="97" y="127"/>
                  </a:lnTo>
                  <a:lnTo>
                    <a:pt x="90" y="107"/>
                  </a:lnTo>
                  <a:lnTo>
                    <a:pt x="81" y="86"/>
                  </a:lnTo>
                  <a:lnTo>
                    <a:pt x="70" y="66"/>
                  </a:lnTo>
                  <a:lnTo>
                    <a:pt x="60" y="48"/>
                  </a:lnTo>
                  <a:lnTo>
                    <a:pt x="53" y="31"/>
                  </a:lnTo>
                  <a:lnTo>
                    <a:pt x="48" y="1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6" name="Freeform 1821"/>
            <p:cNvSpPr>
              <a:spLocks/>
            </p:cNvSpPr>
            <p:nvPr/>
          </p:nvSpPr>
          <p:spPr bwMode="auto">
            <a:xfrm>
              <a:off x="5148" y="1454"/>
              <a:ext cx="32" cy="18"/>
            </a:xfrm>
            <a:custGeom>
              <a:avLst/>
              <a:gdLst>
                <a:gd name="T0" fmla="*/ 0 w 127"/>
                <a:gd name="T1" fmla="*/ 0 h 71"/>
                <a:gd name="T2" fmla="*/ 0 w 127"/>
                <a:gd name="T3" fmla="*/ 0 h 71"/>
                <a:gd name="T4" fmla="*/ 0 w 127"/>
                <a:gd name="T5" fmla="*/ 0 h 71"/>
                <a:gd name="T6" fmla="*/ 0 w 127"/>
                <a:gd name="T7" fmla="*/ 0 h 71"/>
                <a:gd name="T8" fmla="*/ 0 w 127"/>
                <a:gd name="T9" fmla="*/ 0 h 71"/>
                <a:gd name="T10" fmla="*/ 0 w 127"/>
                <a:gd name="T11" fmla="*/ 0 h 71"/>
                <a:gd name="T12" fmla="*/ 0 w 127"/>
                <a:gd name="T13" fmla="*/ 0 h 71"/>
                <a:gd name="T14" fmla="*/ 0 w 127"/>
                <a:gd name="T15" fmla="*/ 0 h 71"/>
                <a:gd name="T16" fmla="*/ 0 w 127"/>
                <a:gd name="T17" fmla="*/ 0 h 71"/>
                <a:gd name="T18" fmla="*/ 0 w 127"/>
                <a:gd name="T19" fmla="*/ 0 h 71"/>
                <a:gd name="T20" fmla="*/ 0 w 127"/>
                <a:gd name="T21" fmla="*/ 0 h 71"/>
                <a:gd name="T22" fmla="*/ 0 w 127"/>
                <a:gd name="T23" fmla="*/ 0 h 71"/>
                <a:gd name="T24" fmla="*/ 0 w 127"/>
                <a:gd name="T25" fmla="*/ 0 h 71"/>
                <a:gd name="T26" fmla="*/ 0 w 127"/>
                <a:gd name="T27" fmla="*/ 0 h 71"/>
                <a:gd name="T28" fmla="*/ 0 w 127"/>
                <a:gd name="T29" fmla="*/ 0 h 71"/>
                <a:gd name="T30" fmla="*/ 0 w 127"/>
                <a:gd name="T31" fmla="*/ 0 h 71"/>
                <a:gd name="T32" fmla="*/ 0 w 127"/>
                <a:gd name="T33" fmla="*/ 0 h 71"/>
                <a:gd name="T34" fmla="*/ 0 w 127"/>
                <a:gd name="T35" fmla="*/ 0 h 71"/>
                <a:gd name="T36" fmla="*/ 0 w 127"/>
                <a:gd name="T37" fmla="*/ 0 h 71"/>
                <a:gd name="T38" fmla="*/ 0 w 127"/>
                <a:gd name="T39" fmla="*/ 0 h 71"/>
                <a:gd name="T40" fmla="*/ 0 w 127"/>
                <a:gd name="T41" fmla="*/ 0 h 71"/>
                <a:gd name="T42" fmla="*/ 0 w 127"/>
                <a:gd name="T43" fmla="*/ 0 h 71"/>
                <a:gd name="T44" fmla="*/ 0 w 127"/>
                <a:gd name="T45" fmla="*/ 0 h 71"/>
                <a:gd name="T46" fmla="*/ 0 w 127"/>
                <a:gd name="T47" fmla="*/ 0 h 71"/>
                <a:gd name="T48" fmla="*/ 0 w 127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7"/>
                <a:gd name="T76" fmla="*/ 0 h 71"/>
                <a:gd name="T77" fmla="*/ 127 w 127"/>
                <a:gd name="T78" fmla="*/ 71 h 7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7" h="71">
                  <a:moveTo>
                    <a:pt x="0" y="22"/>
                  </a:moveTo>
                  <a:lnTo>
                    <a:pt x="13" y="16"/>
                  </a:lnTo>
                  <a:lnTo>
                    <a:pt x="29" y="10"/>
                  </a:lnTo>
                  <a:lnTo>
                    <a:pt x="48" y="6"/>
                  </a:lnTo>
                  <a:lnTo>
                    <a:pt x="66" y="1"/>
                  </a:lnTo>
                  <a:lnTo>
                    <a:pt x="84" y="0"/>
                  </a:lnTo>
                  <a:lnTo>
                    <a:pt x="101" y="0"/>
                  </a:lnTo>
                  <a:lnTo>
                    <a:pt x="116" y="2"/>
                  </a:lnTo>
                  <a:lnTo>
                    <a:pt x="127" y="8"/>
                  </a:lnTo>
                  <a:lnTo>
                    <a:pt x="119" y="15"/>
                  </a:lnTo>
                  <a:lnTo>
                    <a:pt x="110" y="20"/>
                  </a:lnTo>
                  <a:lnTo>
                    <a:pt x="101" y="25"/>
                  </a:lnTo>
                  <a:lnTo>
                    <a:pt x="93" y="32"/>
                  </a:lnTo>
                  <a:lnTo>
                    <a:pt x="83" y="39"/>
                  </a:lnTo>
                  <a:lnTo>
                    <a:pt x="74" y="47"/>
                  </a:lnTo>
                  <a:lnTo>
                    <a:pt x="66" y="58"/>
                  </a:lnTo>
                  <a:lnTo>
                    <a:pt x="58" y="71"/>
                  </a:lnTo>
                  <a:lnTo>
                    <a:pt x="51" y="58"/>
                  </a:lnTo>
                  <a:lnTo>
                    <a:pt x="43" y="50"/>
                  </a:lnTo>
                  <a:lnTo>
                    <a:pt x="34" y="44"/>
                  </a:lnTo>
                  <a:lnTo>
                    <a:pt x="24" y="39"/>
                  </a:lnTo>
                  <a:lnTo>
                    <a:pt x="16" y="35"/>
                  </a:lnTo>
                  <a:lnTo>
                    <a:pt x="9" y="32"/>
                  </a:lnTo>
                  <a:lnTo>
                    <a:pt x="3" y="27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7" name="Freeform 1822"/>
            <p:cNvSpPr>
              <a:spLocks/>
            </p:cNvSpPr>
            <p:nvPr/>
          </p:nvSpPr>
          <p:spPr bwMode="auto">
            <a:xfrm>
              <a:off x="5216" y="1416"/>
              <a:ext cx="12" cy="19"/>
            </a:xfrm>
            <a:custGeom>
              <a:avLst/>
              <a:gdLst>
                <a:gd name="T0" fmla="*/ 0 w 48"/>
                <a:gd name="T1" fmla="*/ 0 h 75"/>
                <a:gd name="T2" fmla="*/ 0 w 48"/>
                <a:gd name="T3" fmla="*/ 0 h 75"/>
                <a:gd name="T4" fmla="*/ 0 w 48"/>
                <a:gd name="T5" fmla="*/ 0 h 75"/>
                <a:gd name="T6" fmla="*/ 0 w 48"/>
                <a:gd name="T7" fmla="*/ 0 h 75"/>
                <a:gd name="T8" fmla="*/ 0 w 48"/>
                <a:gd name="T9" fmla="*/ 0 h 75"/>
                <a:gd name="T10" fmla="*/ 0 w 48"/>
                <a:gd name="T11" fmla="*/ 0 h 75"/>
                <a:gd name="T12" fmla="*/ 0 w 48"/>
                <a:gd name="T13" fmla="*/ 0 h 75"/>
                <a:gd name="T14" fmla="*/ 0 w 48"/>
                <a:gd name="T15" fmla="*/ 0 h 75"/>
                <a:gd name="T16" fmla="*/ 0 w 48"/>
                <a:gd name="T17" fmla="*/ 0 h 75"/>
                <a:gd name="T18" fmla="*/ 0 w 48"/>
                <a:gd name="T19" fmla="*/ 0 h 75"/>
                <a:gd name="T20" fmla="*/ 0 w 48"/>
                <a:gd name="T21" fmla="*/ 0 h 75"/>
                <a:gd name="T22" fmla="*/ 0 w 48"/>
                <a:gd name="T23" fmla="*/ 0 h 75"/>
                <a:gd name="T24" fmla="*/ 0 w 48"/>
                <a:gd name="T25" fmla="*/ 0 h 75"/>
                <a:gd name="T26" fmla="*/ 0 w 48"/>
                <a:gd name="T27" fmla="*/ 0 h 75"/>
                <a:gd name="T28" fmla="*/ 0 w 48"/>
                <a:gd name="T29" fmla="*/ 0 h 75"/>
                <a:gd name="T30" fmla="*/ 0 w 48"/>
                <a:gd name="T31" fmla="*/ 0 h 75"/>
                <a:gd name="T32" fmla="*/ 0 w 48"/>
                <a:gd name="T33" fmla="*/ 0 h 75"/>
                <a:gd name="T34" fmla="*/ 0 w 48"/>
                <a:gd name="T35" fmla="*/ 0 h 75"/>
                <a:gd name="T36" fmla="*/ 0 w 48"/>
                <a:gd name="T37" fmla="*/ 0 h 75"/>
                <a:gd name="T38" fmla="*/ 0 w 48"/>
                <a:gd name="T39" fmla="*/ 0 h 75"/>
                <a:gd name="T40" fmla="*/ 0 w 48"/>
                <a:gd name="T41" fmla="*/ 0 h 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75"/>
                <a:gd name="T65" fmla="*/ 48 w 48"/>
                <a:gd name="T66" fmla="*/ 75 h 7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75">
                  <a:moveTo>
                    <a:pt x="0" y="75"/>
                  </a:moveTo>
                  <a:lnTo>
                    <a:pt x="4" y="61"/>
                  </a:lnTo>
                  <a:lnTo>
                    <a:pt x="8" y="47"/>
                  </a:lnTo>
                  <a:lnTo>
                    <a:pt x="12" y="34"/>
                  </a:lnTo>
                  <a:lnTo>
                    <a:pt x="16" y="24"/>
                  </a:lnTo>
                  <a:lnTo>
                    <a:pt x="21" y="15"/>
                  </a:lnTo>
                  <a:lnTo>
                    <a:pt x="26" y="8"/>
                  </a:lnTo>
                  <a:lnTo>
                    <a:pt x="32" y="2"/>
                  </a:lnTo>
                  <a:lnTo>
                    <a:pt x="39" y="0"/>
                  </a:lnTo>
                  <a:lnTo>
                    <a:pt x="48" y="6"/>
                  </a:lnTo>
                  <a:lnTo>
                    <a:pt x="48" y="23"/>
                  </a:lnTo>
                  <a:lnTo>
                    <a:pt x="43" y="43"/>
                  </a:lnTo>
                  <a:lnTo>
                    <a:pt x="38" y="58"/>
                  </a:lnTo>
                  <a:lnTo>
                    <a:pt x="31" y="61"/>
                  </a:lnTo>
                  <a:lnTo>
                    <a:pt x="25" y="62"/>
                  </a:lnTo>
                  <a:lnTo>
                    <a:pt x="20" y="64"/>
                  </a:lnTo>
                  <a:lnTo>
                    <a:pt x="15" y="66"/>
                  </a:lnTo>
                  <a:lnTo>
                    <a:pt x="11" y="67"/>
                  </a:lnTo>
                  <a:lnTo>
                    <a:pt x="7" y="69"/>
                  </a:lnTo>
                  <a:lnTo>
                    <a:pt x="3" y="71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8" name="Freeform 1823"/>
            <p:cNvSpPr>
              <a:spLocks/>
            </p:cNvSpPr>
            <p:nvPr/>
          </p:nvSpPr>
          <p:spPr bwMode="auto">
            <a:xfrm>
              <a:off x="5011" y="1414"/>
              <a:ext cx="11" cy="47"/>
            </a:xfrm>
            <a:custGeom>
              <a:avLst/>
              <a:gdLst>
                <a:gd name="T0" fmla="*/ 0 w 42"/>
                <a:gd name="T1" fmla="*/ 0 h 188"/>
                <a:gd name="T2" fmla="*/ 0 w 42"/>
                <a:gd name="T3" fmla="*/ 0 h 188"/>
                <a:gd name="T4" fmla="*/ 0 w 42"/>
                <a:gd name="T5" fmla="*/ 0 h 188"/>
                <a:gd name="T6" fmla="*/ 0 w 42"/>
                <a:gd name="T7" fmla="*/ 0 h 188"/>
                <a:gd name="T8" fmla="*/ 0 w 42"/>
                <a:gd name="T9" fmla="*/ 0 h 188"/>
                <a:gd name="T10" fmla="*/ 0 w 42"/>
                <a:gd name="T11" fmla="*/ 0 h 188"/>
                <a:gd name="T12" fmla="*/ 0 w 42"/>
                <a:gd name="T13" fmla="*/ 0 h 188"/>
                <a:gd name="T14" fmla="*/ 0 w 42"/>
                <a:gd name="T15" fmla="*/ 0 h 188"/>
                <a:gd name="T16" fmla="*/ 0 w 42"/>
                <a:gd name="T17" fmla="*/ 0 h 188"/>
                <a:gd name="T18" fmla="*/ 0 w 42"/>
                <a:gd name="T19" fmla="*/ 0 h 188"/>
                <a:gd name="T20" fmla="*/ 0 w 42"/>
                <a:gd name="T21" fmla="*/ 0 h 188"/>
                <a:gd name="T22" fmla="*/ 0 w 42"/>
                <a:gd name="T23" fmla="*/ 0 h 188"/>
                <a:gd name="T24" fmla="*/ 0 w 42"/>
                <a:gd name="T25" fmla="*/ 0 h 188"/>
                <a:gd name="T26" fmla="*/ 0 w 42"/>
                <a:gd name="T27" fmla="*/ 0 h 188"/>
                <a:gd name="T28" fmla="*/ 0 w 42"/>
                <a:gd name="T29" fmla="*/ 0 h 188"/>
                <a:gd name="T30" fmla="*/ 0 w 42"/>
                <a:gd name="T31" fmla="*/ 0 h 188"/>
                <a:gd name="T32" fmla="*/ 0 w 42"/>
                <a:gd name="T33" fmla="*/ 0 h 188"/>
                <a:gd name="T34" fmla="*/ 0 w 42"/>
                <a:gd name="T35" fmla="*/ 0 h 188"/>
                <a:gd name="T36" fmla="*/ 0 w 42"/>
                <a:gd name="T37" fmla="*/ 0 h 188"/>
                <a:gd name="T38" fmla="*/ 0 w 42"/>
                <a:gd name="T39" fmla="*/ 0 h 188"/>
                <a:gd name="T40" fmla="*/ 0 w 42"/>
                <a:gd name="T41" fmla="*/ 0 h 188"/>
                <a:gd name="T42" fmla="*/ 0 w 42"/>
                <a:gd name="T43" fmla="*/ 0 h 188"/>
                <a:gd name="T44" fmla="*/ 0 w 42"/>
                <a:gd name="T45" fmla="*/ 0 h 188"/>
                <a:gd name="T46" fmla="*/ 0 w 42"/>
                <a:gd name="T47" fmla="*/ 0 h 188"/>
                <a:gd name="T48" fmla="*/ 0 w 42"/>
                <a:gd name="T49" fmla="*/ 0 h 1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2"/>
                <a:gd name="T76" fmla="*/ 0 h 188"/>
                <a:gd name="T77" fmla="*/ 42 w 42"/>
                <a:gd name="T78" fmla="*/ 188 h 18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2" h="188">
                  <a:moveTo>
                    <a:pt x="41" y="0"/>
                  </a:moveTo>
                  <a:lnTo>
                    <a:pt x="37" y="53"/>
                  </a:lnTo>
                  <a:lnTo>
                    <a:pt x="34" y="106"/>
                  </a:lnTo>
                  <a:lnTo>
                    <a:pt x="35" y="152"/>
                  </a:lnTo>
                  <a:lnTo>
                    <a:pt x="42" y="184"/>
                  </a:lnTo>
                  <a:lnTo>
                    <a:pt x="34" y="184"/>
                  </a:lnTo>
                  <a:lnTo>
                    <a:pt x="27" y="185"/>
                  </a:lnTo>
                  <a:lnTo>
                    <a:pt x="21" y="185"/>
                  </a:lnTo>
                  <a:lnTo>
                    <a:pt x="16" y="186"/>
                  </a:lnTo>
                  <a:lnTo>
                    <a:pt x="12" y="186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7" y="188"/>
                  </a:lnTo>
                  <a:lnTo>
                    <a:pt x="4" y="181"/>
                  </a:lnTo>
                  <a:lnTo>
                    <a:pt x="0" y="173"/>
                  </a:lnTo>
                  <a:lnTo>
                    <a:pt x="0" y="165"/>
                  </a:lnTo>
                  <a:lnTo>
                    <a:pt x="5" y="156"/>
                  </a:lnTo>
                  <a:lnTo>
                    <a:pt x="13" y="144"/>
                  </a:lnTo>
                  <a:lnTo>
                    <a:pt x="20" y="128"/>
                  </a:lnTo>
                  <a:lnTo>
                    <a:pt x="24" y="107"/>
                  </a:lnTo>
                  <a:lnTo>
                    <a:pt x="28" y="85"/>
                  </a:lnTo>
                  <a:lnTo>
                    <a:pt x="31" y="62"/>
                  </a:lnTo>
                  <a:lnTo>
                    <a:pt x="34" y="39"/>
                  </a:lnTo>
                  <a:lnTo>
                    <a:pt x="37" y="18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9" name="Freeform 1824"/>
            <p:cNvSpPr>
              <a:spLocks/>
            </p:cNvSpPr>
            <p:nvPr/>
          </p:nvSpPr>
          <p:spPr bwMode="auto">
            <a:xfrm>
              <a:off x="4969" y="1349"/>
              <a:ext cx="24" cy="101"/>
            </a:xfrm>
            <a:custGeom>
              <a:avLst/>
              <a:gdLst>
                <a:gd name="T0" fmla="*/ 0 w 94"/>
                <a:gd name="T1" fmla="*/ 0 h 404"/>
                <a:gd name="T2" fmla="*/ 0 w 94"/>
                <a:gd name="T3" fmla="*/ 0 h 404"/>
                <a:gd name="T4" fmla="*/ 0 w 94"/>
                <a:gd name="T5" fmla="*/ 0 h 404"/>
                <a:gd name="T6" fmla="*/ 0 w 94"/>
                <a:gd name="T7" fmla="*/ 0 h 404"/>
                <a:gd name="T8" fmla="*/ 0 w 94"/>
                <a:gd name="T9" fmla="*/ 0 h 404"/>
                <a:gd name="T10" fmla="*/ 0 w 94"/>
                <a:gd name="T11" fmla="*/ 0 h 404"/>
                <a:gd name="T12" fmla="*/ 0 w 94"/>
                <a:gd name="T13" fmla="*/ 0 h 404"/>
                <a:gd name="T14" fmla="*/ 0 w 94"/>
                <a:gd name="T15" fmla="*/ 0 h 404"/>
                <a:gd name="T16" fmla="*/ 0 w 94"/>
                <a:gd name="T17" fmla="*/ 0 h 404"/>
                <a:gd name="T18" fmla="*/ 0 w 94"/>
                <a:gd name="T19" fmla="*/ 0 h 404"/>
                <a:gd name="T20" fmla="*/ 0 w 94"/>
                <a:gd name="T21" fmla="*/ 0 h 404"/>
                <a:gd name="T22" fmla="*/ 0 w 94"/>
                <a:gd name="T23" fmla="*/ 0 h 404"/>
                <a:gd name="T24" fmla="*/ 0 w 94"/>
                <a:gd name="T25" fmla="*/ 0 h 404"/>
                <a:gd name="T26" fmla="*/ 0 w 94"/>
                <a:gd name="T27" fmla="*/ 0 h 404"/>
                <a:gd name="T28" fmla="*/ 0 w 94"/>
                <a:gd name="T29" fmla="*/ 0 h 404"/>
                <a:gd name="T30" fmla="*/ 0 w 94"/>
                <a:gd name="T31" fmla="*/ 0 h 404"/>
                <a:gd name="T32" fmla="*/ 0 w 94"/>
                <a:gd name="T33" fmla="*/ 0 h 404"/>
                <a:gd name="T34" fmla="*/ 0 w 94"/>
                <a:gd name="T35" fmla="*/ 0 h 404"/>
                <a:gd name="T36" fmla="*/ 0 w 94"/>
                <a:gd name="T37" fmla="*/ 0 h 404"/>
                <a:gd name="T38" fmla="*/ 0 w 94"/>
                <a:gd name="T39" fmla="*/ 0 h 404"/>
                <a:gd name="T40" fmla="*/ 0 w 94"/>
                <a:gd name="T41" fmla="*/ 0 h 404"/>
                <a:gd name="T42" fmla="*/ 0 w 94"/>
                <a:gd name="T43" fmla="*/ 0 h 404"/>
                <a:gd name="T44" fmla="*/ 0 w 94"/>
                <a:gd name="T45" fmla="*/ 0 h 404"/>
                <a:gd name="T46" fmla="*/ 0 w 94"/>
                <a:gd name="T47" fmla="*/ 0 h 404"/>
                <a:gd name="T48" fmla="*/ 0 w 94"/>
                <a:gd name="T49" fmla="*/ 0 h 404"/>
                <a:gd name="T50" fmla="*/ 0 w 94"/>
                <a:gd name="T51" fmla="*/ 0 h 404"/>
                <a:gd name="T52" fmla="*/ 0 w 94"/>
                <a:gd name="T53" fmla="*/ 0 h 404"/>
                <a:gd name="T54" fmla="*/ 0 w 94"/>
                <a:gd name="T55" fmla="*/ 0 h 404"/>
                <a:gd name="T56" fmla="*/ 0 w 94"/>
                <a:gd name="T57" fmla="*/ 0 h 404"/>
                <a:gd name="T58" fmla="*/ 0 w 94"/>
                <a:gd name="T59" fmla="*/ 0 h 404"/>
                <a:gd name="T60" fmla="*/ 0 w 94"/>
                <a:gd name="T61" fmla="*/ 0 h 404"/>
                <a:gd name="T62" fmla="*/ 0 w 94"/>
                <a:gd name="T63" fmla="*/ 0 h 404"/>
                <a:gd name="T64" fmla="*/ 0 w 94"/>
                <a:gd name="T65" fmla="*/ 0 h 404"/>
                <a:gd name="T66" fmla="*/ 0 w 94"/>
                <a:gd name="T67" fmla="*/ 0 h 404"/>
                <a:gd name="T68" fmla="*/ 0 w 94"/>
                <a:gd name="T69" fmla="*/ 0 h 404"/>
                <a:gd name="T70" fmla="*/ 0 w 94"/>
                <a:gd name="T71" fmla="*/ 0 h 404"/>
                <a:gd name="T72" fmla="*/ 0 w 94"/>
                <a:gd name="T73" fmla="*/ 0 h 404"/>
                <a:gd name="T74" fmla="*/ 0 w 94"/>
                <a:gd name="T75" fmla="*/ 0 h 404"/>
                <a:gd name="T76" fmla="*/ 0 w 94"/>
                <a:gd name="T77" fmla="*/ 0 h 404"/>
                <a:gd name="T78" fmla="*/ 0 w 94"/>
                <a:gd name="T79" fmla="*/ 0 h 404"/>
                <a:gd name="T80" fmla="*/ 0 w 94"/>
                <a:gd name="T81" fmla="*/ 0 h 404"/>
                <a:gd name="T82" fmla="*/ 0 w 94"/>
                <a:gd name="T83" fmla="*/ 0 h 404"/>
                <a:gd name="T84" fmla="*/ 0 w 94"/>
                <a:gd name="T85" fmla="*/ 0 h 404"/>
                <a:gd name="T86" fmla="*/ 0 w 94"/>
                <a:gd name="T87" fmla="*/ 0 h 404"/>
                <a:gd name="T88" fmla="*/ 0 w 94"/>
                <a:gd name="T89" fmla="*/ 0 h 404"/>
                <a:gd name="T90" fmla="*/ 0 w 94"/>
                <a:gd name="T91" fmla="*/ 0 h 404"/>
                <a:gd name="T92" fmla="*/ 0 w 94"/>
                <a:gd name="T93" fmla="*/ 0 h 404"/>
                <a:gd name="T94" fmla="*/ 0 w 94"/>
                <a:gd name="T95" fmla="*/ 0 h 404"/>
                <a:gd name="T96" fmla="*/ 0 w 94"/>
                <a:gd name="T97" fmla="*/ 0 h 4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4"/>
                <a:gd name="T148" fmla="*/ 0 h 404"/>
                <a:gd name="T149" fmla="*/ 94 w 94"/>
                <a:gd name="T150" fmla="*/ 404 h 4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4" h="404">
                  <a:moveTo>
                    <a:pt x="86" y="198"/>
                  </a:moveTo>
                  <a:lnTo>
                    <a:pt x="91" y="151"/>
                  </a:lnTo>
                  <a:lnTo>
                    <a:pt x="93" y="101"/>
                  </a:lnTo>
                  <a:lnTo>
                    <a:pt x="94" y="50"/>
                  </a:lnTo>
                  <a:lnTo>
                    <a:pt x="93" y="0"/>
                  </a:lnTo>
                  <a:lnTo>
                    <a:pt x="85" y="19"/>
                  </a:lnTo>
                  <a:lnTo>
                    <a:pt x="80" y="39"/>
                  </a:lnTo>
                  <a:lnTo>
                    <a:pt x="76" y="57"/>
                  </a:lnTo>
                  <a:lnTo>
                    <a:pt x="73" y="76"/>
                  </a:lnTo>
                  <a:lnTo>
                    <a:pt x="70" y="95"/>
                  </a:lnTo>
                  <a:lnTo>
                    <a:pt x="67" y="115"/>
                  </a:lnTo>
                  <a:lnTo>
                    <a:pt x="63" y="137"/>
                  </a:lnTo>
                  <a:lnTo>
                    <a:pt x="57" y="160"/>
                  </a:lnTo>
                  <a:lnTo>
                    <a:pt x="49" y="183"/>
                  </a:lnTo>
                  <a:lnTo>
                    <a:pt x="42" y="205"/>
                  </a:lnTo>
                  <a:lnTo>
                    <a:pt x="35" y="225"/>
                  </a:lnTo>
                  <a:lnTo>
                    <a:pt x="29" y="244"/>
                  </a:lnTo>
                  <a:lnTo>
                    <a:pt x="23" y="263"/>
                  </a:lnTo>
                  <a:lnTo>
                    <a:pt x="17" y="282"/>
                  </a:lnTo>
                  <a:lnTo>
                    <a:pt x="12" y="301"/>
                  </a:lnTo>
                  <a:lnTo>
                    <a:pt x="7" y="321"/>
                  </a:lnTo>
                  <a:lnTo>
                    <a:pt x="0" y="352"/>
                  </a:lnTo>
                  <a:lnTo>
                    <a:pt x="0" y="372"/>
                  </a:lnTo>
                  <a:lnTo>
                    <a:pt x="7" y="387"/>
                  </a:lnTo>
                  <a:lnTo>
                    <a:pt x="23" y="404"/>
                  </a:lnTo>
                  <a:lnTo>
                    <a:pt x="18" y="387"/>
                  </a:lnTo>
                  <a:lnTo>
                    <a:pt x="14" y="372"/>
                  </a:lnTo>
                  <a:lnTo>
                    <a:pt x="14" y="361"/>
                  </a:lnTo>
                  <a:lnTo>
                    <a:pt x="16" y="354"/>
                  </a:lnTo>
                  <a:lnTo>
                    <a:pt x="22" y="352"/>
                  </a:lnTo>
                  <a:lnTo>
                    <a:pt x="33" y="355"/>
                  </a:lnTo>
                  <a:lnTo>
                    <a:pt x="50" y="365"/>
                  </a:lnTo>
                  <a:lnTo>
                    <a:pt x="73" y="381"/>
                  </a:lnTo>
                  <a:lnTo>
                    <a:pt x="62" y="372"/>
                  </a:lnTo>
                  <a:lnTo>
                    <a:pt x="52" y="363"/>
                  </a:lnTo>
                  <a:lnTo>
                    <a:pt x="43" y="357"/>
                  </a:lnTo>
                  <a:lnTo>
                    <a:pt x="36" y="350"/>
                  </a:lnTo>
                  <a:lnTo>
                    <a:pt x="32" y="343"/>
                  </a:lnTo>
                  <a:lnTo>
                    <a:pt x="29" y="334"/>
                  </a:lnTo>
                  <a:lnTo>
                    <a:pt x="29" y="323"/>
                  </a:lnTo>
                  <a:lnTo>
                    <a:pt x="33" y="309"/>
                  </a:lnTo>
                  <a:lnTo>
                    <a:pt x="38" y="294"/>
                  </a:lnTo>
                  <a:lnTo>
                    <a:pt x="44" y="278"/>
                  </a:lnTo>
                  <a:lnTo>
                    <a:pt x="50" y="263"/>
                  </a:lnTo>
                  <a:lnTo>
                    <a:pt x="57" y="248"/>
                  </a:lnTo>
                  <a:lnTo>
                    <a:pt x="64" y="235"/>
                  </a:lnTo>
                  <a:lnTo>
                    <a:pt x="71" y="221"/>
                  </a:lnTo>
                  <a:lnTo>
                    <a:pt x="78" y="208"/>
                  </a:lnTo>
                  <a:lnTo>
                    <a:pt x="86" y="198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0" name="Freeform 1825"/>
            <p:cNvSpPr>
              <a:spLocks/>
            </p:cNvSpPr>
            <p:nvPr/>
          </p:nvSpPr>
          <p:spPr bwMode="auto">
            <a:xfrm>
              <a:off x="4975" y="1442"/>
              <a:ext cx="27" cy="15"/>
            </a:xfrm>
            <a:custGeom>
              <a:avLst/>
              <a:gdLst>
                <a:gd name="T0" fmla="*/ 0 w 105"/>
                <a:gd name="T1" fmla="*/ 0 h 60"/>
                <a:gd name="T2" fmla="*/ 0 w 105"/>
                <a:gd name="T3" fmla="*/ 0 h 60"/>
                <a:gd name="T4" fmla="*/ 0 w 105"/>
                <a:gd name="T5" fmla="*/ 0 h 60"/>
                <a:gd name="T6" fmla="*/ 0 w 105"/>
                <a:gd name="T7" fmla="*/ 0 h 60"/>
                <a:gd name="T8" fmla="*/ 0 w 105"/>
                <a:gd name="T9" fmla="*/ 0 h 60"/>
                <a:gd name="T10" fmla="*/ 0 w 105"/>
                <a:gd name="T11" fmla="*/ 0 h 60"/>
                <a:gd name="T12" fmla="*/ 0 w 105"/>
                <a:gd name="T13" fmla="*/ 0 h 60"/>
                <a:gd name="T14" fmla="*/ 0 w 105"/>
                <a:gd name="T15" fmla="*/ 0 h 60"/>
                <a:gd name="T16" fmla="*/ 0 w 105"/>
                <a:gd name="T17" fmla="*/ 0 h 60"/>
                <a:gd name="T18" fmla="*/ 0 w 105"/>
                <a:gd name="T19" fmla="*/ 0 h 60"/>
                <a:gd name="T20" fmla="*/ 0 w 105"/>
                <a:gd name="T21" fmla="*/ 0 h 60"/>
                <a:gd name="T22" fmla="*/ 0 w 105"/>
                <a:gd name="T23" fmla="*/ 0 h 60"/>
                <a:gd name="T24" fmla="*/ 0 w 105"/>
                <a:gd name="T25" fmla="*/ 0 h 60"/>
                <a:gd name="T26" fmla="*/ 0 w 105"/>
                <a:gd name="T27" fmla="*/ 0 h 60"/>
                <a:gd name="T28" fmla="*/ 0 w 105"/>
                <a:gd name="T29" fmla="*/ 0 h 60"/>
                <a:gd name="T30" fmla="*/ 0 w 105"/>
                <a:gd name="T31" fmla="*/ 0 h 60"/>
                <a:gd name="T32" fmla="*/ 0 w 105"/>
                <a:gd name="T33" fmla="*/ 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5"/>
                <a:gd name="T52" fmla="*/ 0 h 60"/>
                <a:gd name="T53" fmla="*/ 105 w 105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5" h="60">
                  <a:moveTo>
                    <a:pt x="105" y="60"/>
                  </a:moveTo>
                  <a:lnTo>
                    <a:pt x="87" y="53"/>
                  </a:lnTo>
                  <a:lnTo>
                    <a:pt x="68" y="45"/>
                  </a:lnTo>
                  <a:lnTo>
                    <a:pt x="50" y="37"/>
                  </a:lnTo>
                  <a:lnTo>
                    <a:pt x="33" y="30"/>
                  </a:lnTo>
                  <a:lnTo>
                    <a:pt x="17" y="22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2"/>
                  </a:lnTo>
                  <a:lnTo>
                    <a:pt x="5" y="0"/>
                  </a:lnTo>
                  <a:lnTo>
                    <a:pt x="15" y="2"/>
                  </a:lnTo>
                  <a:lnTo>
                    <a:pt x="29" y="10"/>
                  </a:lnTo>
                  <a:lnTo>
                    <a:pt x="45" y="19"/>
                  </a:lnTo>
                  <a:lnTo>
                    <a:pt x="61" y="31"/>
                  </a:lnTo>
                  <a:lnTo>
                    <a:pt x="78" y="42"/>
                  </a:lnTo>
                  <a:lnTo>
                    <a:pt x="93" y="53"/>
                  </a:lnTo>
                  <a:lnTo>
                    <a:pt x="105" y="6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1" name="Freeform 1826"/>
            <p:cNvSpPr>
              <a:spLocks/>
            </p:cNvSpPr>
            <p:nvPr/>
          </p:nvSpPr>
          <p:spPr bwMode="auto">
            <a:xfrm>
              <a:off x="5044" y="982"/>
              <a:ext cx="7" cy="6"/>
            </a:xfrm>
            <a:custGeom>
              <a:avLst/>
              <a:gdLst>
                <a:gd name="T0" fmla="*/ 0 w 28"/>
                <a:gd name="T1" fmla="*/ 0 h 25"/>
                <a:gd name="T2" fmla="*/ 0 w 28"/>
                <a:gd name="T3" fmla="*/ 0 h 25"/>
                <a:gd name="T4" fmla="*/ 0 w 28"/>
                <a:gd name="T5" fmla="*/ 0 h 25"/>
                <a:gd name="T6" fmla="*/ 0 w 28"/>
                <a:gd name="T7" fmla="*/ 0 h 25"/>
                <a:gd name="T8" fmla="*/ 0 w 28"/>
                <a:gd name="T9" fmla="*/ 0 h 25"/>
                <a:gd name="T10" fmla="*/ 0 w 28"/>
                <a:gd name="T11" fmla="*/ 0 h 25"/>
                <a:gd name="T12" fmla="*/ 0 w 28"/>
                <a:gd name="T13" fmla="*/ 0 h 25"/>
                <a:gd name="T14" fmla="*/ 0 w 28"/>
                <a:gd name="T15" fmla="*/ 0 h 25"/>
                <a:gd name="T16" fmla="*/ 0 w 28"/>
                <a:gd name="T17" fmla="*/ 0 h 25"/>
                <a:gd name="T18" fmla="*/ 0 w 28"/>
                <a:gd name="T19" fmla="*/ 0 h 25"/>
                <a:gd name="T20" fmla="*/ 0 w 28"/>
                <a:gd name="T21" fmla="*/ 0 h 25"/>
                <a:gd name="T22" fmla="*/ 0 w 28"/>
                <a:gd name="T23" fmla="*/ 0 h 25"/>
                <a:gd name="T24" fmla="*/ 0 w 28"/>
                <a:gd name="T25" fmla="*/ 0 h 25"/>
                <a:gd name="T26" fmla="*/ 0 w 28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8"/>
                <a:gd name="T43" fmla="*/ 0 h 25"/>
                <a:gd name="T44" fmla="*/ 28 w 28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8" h="25">
                  <a:moveTo>
                    <a:pt x="0" y="25"/>
                  </a:moveTo>
                  <a:lnTo>
                    <a:pt x="6" y="19"/>
                  </a:lnTo>
                  <a:lnTo>
                    <a:pt x="13" y="14"/>
                  </a:lnTo>
                  <a:lnTo>
                    <a:pt x="21" y="10"/>
                  </a:lnTo>
                  <a:lnTo>
                    <a:pt x="28" y="10"/>
                  </a:lnTo>
                  <a:lnTo>
                    <a:pt x="28" y="7"/>
                  </a:lnTo>
                  <a:lnTo>
                    <a:pt x="27" y="3"/>
                  </a:lnTo>
                  <a:lnTo>
                    <a:pt x="25" y="2"/>
                  </a:lnTo>
                  <a:lnTo>
                    <a:pt x="23" y="0"/>
                  </a:lnTo>
                  <a:lnTo>
                    <a:pt x="16" y="3"/>
                  </a:lnTo>
                  <a:lnTo>
                    <a:pt x="9" y="9"/>
                  </a:lnTo>
                  <a:lnTo>
                    <a:pt x="4" y="14"/>
                  </a:lnTo>
                  <a:lnTo>
                    <a:pt x="0" y="1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2" name="Freeform 1827"/>
            <p:cNvSpPr>
              <a:spLocks/>
            </p:cNvSpPr>
            <p:nvPr/>
          </p:nvSpPr>
          <p:spPr bwMode="auto">
            <a:xfrm>
              <a:off x="5059" y="981"/>
              <a:ext cx="10" cy="5"/>
            </a:xfrm>
            <a:custGeom>
              <a:avLst/>
              <a:gdLst>
                <a:gd name="T0" fmla="*/ 0 w 38"/>
                <a:gd name="T1" fmla="*/ 0 h 22"/>
                <a:gd name="T2" fmla="*/ 0 w 38"/>
                <a:gd name="T3" fmla="*/ 0 h 22"/>
                <a:gd name="T4" fmla="*/ 0 w 38"/>
                <a:gd name="T5" fmla="*/ 0 h 22"/>
                <a:gd name="T6" fmla="*/ 0 w 38"/>
                <a:gd name="T7" fmla="*/ 0 h 22"/>
                <a:gd name="T8" fmla="*/ 0 w 38"/>
                <a:gd name="T9" fmla="*/ 0 h 22"/>
                <a:gd name="T10" fmla="*/ 0 w 38"/>
                <a:gd name="T11" fmla="*/ 0 h 22"/>
                <a:gd name="T12" fmla="*/ 0 w 38"/>
                <a:gd name="T13" fmla="*/ 0 h 22"/>
                <a:gd name="T14" fmla="*/ 0 w 38"/>
                <a:gd name="T15" fmla="*/ 0 h 22"/>
                <a:gd name="T16" fmla="*/ 0 w 38"/>
                <a:gd name="T17" fmla="*/ 0 h 22"/>
                <a:gd name="T18" fmla="*/ 0 w 38"/>
                <a:gd name="T19" fmla="*/ 0 h 22"/>
                <a:gd name="T20" fmla="*/ 0 w 38"/>
                <a:gd name="T21" fmla="*/ 0 h 22"/>
                <a:gd name="T22" fmla="*/ 0 w 38"/>
                <a:gd name="T23" fmla="*/ 0 h 22"/>
                <a:gd name="T24" fmla="*/ 0 w 38"/>
                <a:gd name="T25" fmla="*/ 0 h 22"/>
                <a:gd name="T26" fmla="*/ 0 w 38"/>
                <a:gd name="T27" fmla="*/ 0 h 22"/>
                <a:gd name="T28" fmla="*/ 0 w 38"/>
                <a:gd name="T29" fmla="*/ 0 h 22"/>
                <a:gd name="T30" fmla="*/ 0 w 38"/>
                <a:gd name="T31" fmla="*/ 0 h 22"/>
                <a:gd name="T32" fmla="*/ 0 w 38"/>
                <a:gd name="T33" fmla="*/ 0 h 22"/>
                <a:gd name="T34" fmla="*/ 0 w 38"/>
                <a:gd name="T35" fmla="*/ 0 h 22"/>
                <a:gd name="T36" fmla="*/ 0 w 38"/>
                <a:gd name="T37" fmla="*/ 0 h 22"/>
                <a:gd name="T38" fmla="*/ 0 w 38"/>
                <a:gd name="T39" fmla="*/ 0 h 22"/>
                <a:gd name="T40" fmla="*/ 0 w 38"/>
                <a:gd name="T41" fmla="*/ 0 h 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8"/>
                <a:gd name="T64" fmla="*/ 0 h 22"/>
                <a:gd name="T65" fmla="*/ 38 w 38"/>
                <a:gd name="T66" fmla="*/ 22 h 2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8" h="22">
                  <a:moveTo>
                    <a:pt x="1" y="3"/>
                  </a:moveTo>
                  <a:lnTo>
                    <a:pt x="2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5" y="7"/>
                  </a:lnTo>
                  <a:lnTo>
                    <a:pt x="32" y="14"/>
                  </a:lnTo>
                  <a:lnTo>
                    <a:pt x="38" y="22"/>
                  </a:lnTo>
                  <a:lnTo>
                    <a:pt x="34" y="18"/>
                  </a:lnTo>
                  <a:lnTo>
                    <a:pt x="31" y="16"/>
                  </a:lnTo>
                  <a:lnTo>
                    <a:pt x="28" y="14"/>
                  </a:lnTo>
                  <a:lnTo>
                    <a:pt x="24" y="13"/>
                  </a:lnTo>
                  <a:lnTo>
                    <a:pt x="18" y="12"/>
                  </a:lnTo>
                  <a:lnTo>
                    <a:pt x="13" y="10"/>
                  </a:lnTo>
                  <a:lnTo>
                    <a:pt x="7" y="10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3" name="Freeform 1828"/>
            <p:cNvSpPr>
              <a:spLocks/>
            </p:cNvSpPr>
            <p:nvPr/>
          </p:nvSpPr>
          <p:spPr bwMode="auto">
            <a:xfrm>
              <a:off x="5041" y="1006"/>
              <a:ext cx="3" cy="3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0 h 13"/>
                <a:gd name="T4" fmla="*/ 0 w 14"/>
                <a:gd name="T5" fmla="*/ 0 h 13"/>
                <a:gd name="T6" fmla="*/ 0 w 14"/>
                <a:gd name="T7" fmla="*/ 0 h 13"/>
                <a:gd name="T8" fmla="*/ 0 w 14"/>
                <a:gd name="T9" fmla="*/ 0 h 13"/>
                <a:gd name="T10" fmla="*/ 0 w 14"/>
                <a:gd name="T11" fmla="*/ 0 h 13"/>
                <a:gd name="T12" fmla="*/ 0 w 14"/>
                <a:gd name="T13" fmla="*/ 0 h 13"/>
                <a:gd name="T14" fmla="*/ 0 w 14"/>
                <a:gd name="T15" fmla="*/ 0 h 13"/>
                <a:gd name="T16" fmla="*/ 0 w 14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3"/>
                <a:gd name="T29" fmla="*/ 14 w 14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3">
                  <a:moveTo>
                    <a:pt x="14" y="11"/>
                  </a:moveTo>
                  <a:lnTo>
                    <a:pt x="13" y="8"/>
                  </a:lnTo>
                  <a:lnTo>
                    <a:pt x="13" y="5"/>
                  </a:lnTo>
                  <a:lnTo>
                    <a:pt x="12" y="3"/>
                  </a:lnTo>
                  <a:lnTo>
                    <a:pt x="11" y="0"/>
                  </a:lnTo>
                  <a:lnTo>
                    <a:pt x="3" y="1"/>
                  </a:lnTo>
                  <a:lnTo>
                    <a:pt x="0" y="7"/>
                  </a:lnTo>
                  <a:lnTo>
                    <a:pt x="4" y="13"/>
                  </a:lnTo>
                  <a:lnTo>
                    <a:pt x="14" y="11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4" name="Freeform 1829"/>
            <p:cNvSpPr>
              <a:spLocks/>
            </p:cNvSpPr>
            <p:nvPr/>
          </p:nvSpPr>
          <p:spPr bwMode="auto">
            <a:xfrm>
              <a:off x="5044" y="978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8"/>
                <a:gd name="T41" fmla="*/ 16 w 1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8">
                  <a:moveTo>
                    <a:pt x="15" y="3"/>
                  </a:moveTo>
                  <a:lnTo>
                    <a:pt x="9" y="8"/>
                  </a:lnTo>
                  <a:lnTo>
                    <a:pt x="8" y="11"/>
                  </a:lnTo>
                  <a:lnTo>
                    <a:pt x="10" y="13"/>
                  </a:lnTo>
                  <a:lnTo>
                    <a:pt x="16" y="12"/>
                  </a:lnTo>
                  <a:lnTo>
                    <a:pt x="12" y="17"/>
                  </a:lnTo>
                  <a:lnTo>
                    <a:pt x="9" y="18"/>
                  </a:lnTo>
                  <a:lnTo>
                    <a:pt x="5" y="17"/>
                  </a:lnTo>
                  <a:lnTo>
                    <a:pt x="1" y="13"/>
                  </a:lnTo>
                  <a:lnTo>
                    <a:pt x="0" y="5"/>
                  </a:lnTo>
                  <a:lnTo>
                    <a:pt x="2" y="1"/>
                  </a:lnTo>
                  <a:lnTo>
                    <a:pt x="8" y="0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5" name="Freeform 1830"/>
            <p:cNvSpPr>
              <a:spLocks/>
            </p:cNvSpPr>
            <p:nvPr/>
          </p:nvSpPr>
          <p:spPr bwMode="auto">
            <a:xfrm>
              <a:off x="5075" y="967"/>
              <a:ext cx="7" cy="10"/>
            </a:xfrm>
            <a:custGeom>
              <a:avLst/>
              <a:gdLst>
                <a:gd name="T0" fmla="*/ 0 w 28"/>
                <a:gd name="T1" fmla="*/ 0 h 39"/>
                <a:gd name="T2" fmla="*/ 0 w 28"/>
                <a:gd name="T3" fmla="*/ 0 h 39"/>
                <a:gd name="T4" fmla="*/ 0 w 28"/>
                <a:gd name="T5" fmla="*/ 0 h 39"/>
                <a:gd name="T6" fmla="*/ 0 w 28"/>
                <a:gd name="T7" fmla="*/ 0 h 39"/>
                <a:gd name="T8" fmla="*/ 0 w 28"/>
                <a:gd name="T9" fmla="*/ 0 h 39"/>
                <a:gd name="T10" fmla="*/ 0 w 28"/>
                <a:gd name="T11" fmla="*/ 0 h 39"/>
                <a:gd name="T12" fmla="*/ 0 w 28"/>
                <a:gd name="T13" fmla="*/ 0 h 39"/>
                <a:gd name="T14" fmla="*/ 0 w 28"/>
                <a:gd name="T15" fmla="*/ 0 h 39"/>
                <a:gd name="T16" fmla="*/ 0 w 28"/>
                <a:gd name="T17" fmla="*/ 0 h 39"/>
                <a:gd name="T18" fmla="*/ 0 w 28"/>
                <a:gd name="T19" fmla="*/ 0 h 39"/>
                <a:gd name="T20" fmla="*/ 0 w 28"/>
                <a:gd name="T21" fmla="*/ 0 h 39"/>
                <a:gd name="T22" fmla="*/ 0 w 28"/>
                <a:gd name="T23" fmla="*/ 0 h 39"/>
                <a:gd name="T24" fmla="*/ 0 w 28"/>
                <a:gd name="T25" fmla="*/ 0 h 39"/>
                <a:gd name="T26" fmla="*/ 0 w 28"/>
                <a:gd name="T27" fmla="*/ 0 h 39"/>
                <a:gd name="T28" fmla="*/ 0 w 28"/>
                <a:gd name="T29" fmla="*/ 0 h 39"/>
                <a:gd name="T30" fmla="*/ 0 w 28"/>
                <a:gd name="T31" fmla="*/ 0 h 39"/>
                <a:gd name="T32" fmla="*/ 0 w 28"/>
                <a:gd name="T33" fmla="*/ 0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39"/>
                <a:gd name="T53" fmla="*/ 28 w 28"/>
                <a:gd name="T54" fmla="*/ 39 h 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39">
                  <a:moveTo>
                    <a:pt x="20" y="33"/>
                  </a:moveTo>
                  <a:lnTo>
                    <a:pt x="11" y="39"/>
                  </a:lnTo>
                  <a:lnTo>
                    <a:pt x="5" y="39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3" y="10"/>
                  </a:lnTo>
                  <a:lnTo>
                    <a:pt x="6" y="5"/>
                  </a:lnTo>
                  <a:lnTo>
                    <a:pt x="10" y="1"/>
                  </a:lnTo>
                  <a:lnTo>
                    <a:pt x="15" y="0"/>
                  </a:lnTo>
                  <a:lnTo>
                    <a:pt x="21" y="1"/>
                  </a:lnTo>
                  <a:lnTo>
                    <a:pt x="28" y="6"/>
                  </a:lnTo>
                  <a:lnTo>
                    <a:pt x="18" y="5"/>
                  </a:lnTo>
                  <a:lnTo>
                    <a:pt x="13" y="15"/>
                  </a:lnTo>
                  <a:lnTo>
                    <a:pt x="14" y="27"/>
                  </a:lnTo>
                  <a:lnTo>
                    <a:pt x="20" y="33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6" name="Freeform 1831"/>
            <p:cNvSpPr>
              <a:spLocks/>
            </p:cNvSpPr>
            <p:nvPr/>
          </p:nvSpPr>
          <p:spPr bwMode="auto">
            <a:xfrm>
              <a:off x="5040" y="965"/>
              <a:ext cx="6" cy="7"/>
            </a:xfrm>
            <a:custGeom>
              <a:avLst/>
              <a:gdLst>
                <a:gd name="T0" fmla="*/ 0 w 26"/>
                <a:gd name="T1" fmla="*/ 0 h 31"/>
                <a:gd name="T2" fmla="*/ 0 w 26"/>
                <a:gd name="T3" fmla="*/ 0 h 31"/>
                <a:gd name="T4" fmla="*/ 0 w 26"/>
                <a:gd name="T5" fmla="*/ 0 h 31"/>
                <a:gd name="T6" fmla="*/ 0 w 26"/>
                <a:gd name="T7" fmla="*/ 0 h 31"/>
                <a:gd name="T8" fmla="*/ 0 w 26"/>
                <a:gd name="T9" fmla="*/ 0 h 31"/>
                <a:gd name="T10" fmla="*/ 0 w 26"/>
                <a:gd name="T11" fmla="*/ 0 h 31"/>
                <a:gd name="T12" fmla="*/ 0 w 26"/>
                <a:gd name="T13" fmla="*/ 0 h 31"/>
                <a:gd name="T14" fmla="*/ 0 w 26"/>
                <a:gd name="T15" fmla="*/ 0 h 31"/>
                <a:gd name="T16" fmla="*/ 0 w 26"/>
                <a:gd name="T17" fmla="*/ 0 h 31"/>
                <a:gd name="T18" fmla="*/ 0 w 26"/>
                <a:gd name="T19" fmla="*/ 0 h 31"/>
                <a:gd name="T20" fmla="*/ 0 w 26"/>
                <a:gd name="T21" fmla="*/ 0 h 31"/>
                <a:gd name="T22" fmla="*/ 0 w 26"/>
                <a:gd name="T23" fmla="*/ 0 h 31"/>
                <a:gd name="T24" fmla="*/ 0 w 26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31"/>
                <a:gd name="T41" fmla="*/ 26 w 26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31">
                  <a:moveTo>
                    <a:pt x="16" y="31"/>
                  </a:moveTo>
                  <a:lnTo>
                    <a:pt x="7" y="27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9"/>
                  </a:lnTo>
                  <a:lnTo>
                    <a:pt x="6" y="3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10" y="14"/>
                  </a:lnTo>
                  <a:lnTo>
                    <a:pt x="11" y="23"/>
                  </a:lnTo>
                  <a:lnTo>
                    <a:pt x="16" y="31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7" name="Freeform 1832"/>
            <p:cNvSpPr>
              <a:spLocks/>
            </p:cNvSpPr>
            <p:nvPr/>
          </p:nvSpPr>
          <p:spPr bwMode="auto">
            <a:xfrm>
              <a:off x="5053" y="963"/>
              <a:ext cx="7" cy="11"/>
            </a:xfrm>
            <a:custGeom>
              <a:avLst/>
              <a:gdLst>
                <a:gd name="T0" fmla="*/ 0 w 32"/>
                <a:gd name="T1" fmla="*/ 0 h 45"/>
                <a:gd name="T2" fmla="*/ 0 w 32"/>
                <a:gd name="T3" fmla="*/ 0 h 45"/>
                <a:gd name="T4" fmla="*/ 0 w 32"/>
                <a:gd name="T5" fmla="*/ 0 h 45"/>
                <a:gd name="T6" fmla="*/ 0 w 32"/>
                <a:gd name="T7" fmla="*/ 0 h 45"/>
                <a:gd name="T8" fmla="*/ 0 w 32"/>
                <a:gd name="T9" fmla="*/ 0 h 45"/>
                <a:gd name="T10" fmla="*/ 0 w 32"/>
                <a:gd name="T11" fmla="*/ 0 h 45"/>
                <a:gd name="T12" fmla="*/ 0 w 32"/>
                <a:gd name="T13" fmla="*/ 0 h 45"/>
                <a:gd name="T14" fmla="*/ 0 w 32"/>
                <a:gd name="T15" fmla="*/ 0 h 45"/>
                <a:gd name="T16" fmla="*/ 0 w 32"/>
                <a:gd name="T17" fmla="*/ 0 h 45"/>
                <a:gd name="T18" fmla="*/ 0 w 32"/>
                <a:gd name="T19" fmla="*/ 0 h 45"/>
                <a:gd name="T20" fmla="*/ 0 w 32"/>
                <a:gd name="T21" fmla="*/ 0 h 45"/>
                <a:gd name="T22" fmla="*/ 0 w 32"/>
                <a:gd name="T23" fmla="*/ 0 h 45"/>
                <a:gd name="T24" fmla="*/ 0 w 32"/>
                <a:gd name="T25" fmla="*/ 0 h 45"/>
                <a:gd name="T26" fmla="*/ 0 w 32"/>
                <a:gd name="T27" fmla="*/ 0 h 45"/>
                <a:gd name="T28" fmla="*/ 0 w 32"/>
                <a:gd name="T29" fmla="*/ 0 h 45"/>
                <a:gd name="T30" fmla="*/ 0 w 32"/>
                <a:gd name="T31" fmla="*/ 0 h 45"/>
                <a:gd name="T32" fmla="*/ 0 w 32"/>
                <a:gd name="T33" fmla="*/ 0 h 45"/>
                <a:gd name="T34" fmla="*/ 0 w 32"/>
                <a:gd name="T35" fmla="*/ 0 h 45"/>
                <a:gd name="T36" fmla="*/ 0 w 32"/>
                <a:gd name="T37" fmla="*/ 0 h 45"/>
                <a:gd name="T38" fmla="*/ 0 w 32"/>
                <a:gd name="T39" fmla="*/ 0 h 45"/>
                <a:gd name="T40" fmla="*/ 0 w 32"/>
                <a:gd name="T41" fmla="*/ 0 h 45"/>
                <a:gd name="T42" fmla="*/ 0 w 32"/>
                <a:gd name="T43" fmla="*/ 0 h 45"/>
                <a:gd name="T44" fmla="*/ 0 w 32"/>
                <a:gd name="T45" fmla="*/ 0 h 45"/>
                <a:gd name="T46" fmla="*/ 0 w 32"/>
                <a:gd name="T47" fmla="*/ 0 h 45"/>
                <a:gd name="T48" fmla="*/ 0 w 32"/>
                <a:gd name="T49" fmla="*/ 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2"/>
                <a:gd name="T76" fmla="*/ 0 h 45"/>
                <a:gd name="T77" fmla="*/ 32 w 32"/>
                <a:gd name="T78" fmla="*/ 45 h 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2" h="45">
                  <a:moveTo>
                    <a:pt x="18" y="27"/>
                  </a:moveTo>
                  <a:lnTo>
                    <a:pt x="25" y="18"/>
                  </a:lnTo>
                  <a:lnTo>
                    <a:pt x="26" y="10"/>
                  </a:lnTo>
                  <a:lnTo>
                    <a:pt x="22" y="3"/>
                  </a:lnTo>
                  <a:lnTo>
                    <a:pt x="15" y="0"/>
                  </a:lnTo>
                  <a:lnTo>
                    <a:pt x="6" y="5"/>
                  </a:lnTo>
                  <a:lnTo>
                    <a:pt x="0" y="19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9" y="45"/>
                  </a:lnTo>
                  <a:lnTo>
                    <a:pt x="25" y="39"/>
                  </a:lnTo>
                  <a:lnTo>
                    <a:pt x="29" y="32"/>
                  </a:lnTo>
                  <a:lnTo>
                    <a:pt x="32" y="26"/>
                  </a:lnTo>
                  <a:lnTo>
                    <a:pt x="24" y="34"/>
                  </a:lnTo>
                  <a:lnTo>
                    <a:pt x="19" y="38"/>
                  </a:lnTo>
                  <a:lnTo>
                    <a:pt x="15" y="39"/>
                  </a:lnTo>
                  <a:lnTo>
                    <a:pt x="12" y="36"/>
                  </a:lnTo>
                  <a:lnTo>
                    <a:pt x="7" y="32"/>
                  </a:lnTo>
                  <a:lnTo>
                    <a:pt x="5" y="27"/>
                  </a:lnTo>
                  <a:lnTo>
                    <a:pt x="6" y="22"/>
                  </a:lnTo>
                  <a:lnTo>
                    <a:pt x="8" y="15"/>
                  </a:lnTo>
                  <a:lnTo>
                    <a:pt x="14" y="11"/>
                  </a:lnTo>
                  <a:lnTo>
                    <a:pt x="19" y="13"/>
                  </a:lnTo>
                  <a:lnTo>
                    <a:pt x="21" y="19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8" name="Freeform 1833"/>
            <p:cNvSpPr>
              <a:spLocks/>
            </p:cNvSpPr>
            <p:nvPr/>
          </p:nvSpPr>
          <p:spPr bwMode="auto">
            <a:xfrm>
              <a:off x="5036" y="979"/>
              <a:ext cx="5" cy="6"/>
            </a:xfrm>
            <a:custGeom>
              <a:avLst/>
              <a:gdLst>
                <a:gd name="T0" fmla="*/ 0 w 21"/>
                <a:gd name="T1" fmla="*/ 0 h 24"/>
                <a:gd name="T2" fmla="*/ 0 w 21"/>
                <a:gd name="T3" fmla="*/ 0 h 24"/>
                <a:gd name="T4" fmla="*/ 0 w 21"/>
                <a:gd name="T5" fmla="*/ 0 h 24"/>
                <a:gd name="T6" fmla="*/ 0 w 21"/>
                <a:gd name="T7" fmla="*/ 0 h 24"/>
                <a:gd name="T8" fmla="*/ 0 w 21"/>
                <a:gd name="T9" fmla="*/ 0 h 24"/>
                <a:gd name="T10" fmla="*/ 0 w 21"/>
                <a:gd name="T11" fmla="*/ 0 h 24"/>
                <a:gd name="T12" fmla="*/ 0 w 21"/>
                <a:gd name="T13" fmla="*/ 0 h 24"/>
                <a:gd name="T14" fmla="*/ 0 w 21"/>
                <a:gd name="T15" fmla="*/ 0 h 24"/>
                <a:gd name="T16" fmla="*/ 0 w 21"/>
                <a:gd name="T17" fmla="*/ 0 h 24"/>
                <a:gd name="T18" fmla="*/ 0 w 21"/>
                <a:gd name="T19" fmla="*/ 0 h 24"/>
                <a:gd name="T20" fmla="*/ 0 w 21"/>
                <a:gd name="T21" fmla="*/ 0 h 24"/>
                <a:gd name="T22" fmla="*/ 0 w 21"/>
                <a:gd name="T23" fmla="*/ 0 h 24"/>
                <a:gd name="T24" fmla="*/ 0 w 21"/>
                <a:gd name="T25" fmla="*/ 0 h 24"/>
                <a:gd name="T26" fmla="*/ 0 w 21"/>
                <a:gd name="T27" fmla="*/ 0 h 24"/>
                <a:gd name="T28" fmla="*/ 0 w 21"/>
                <a:gd name="T29" fmla="*/ 0 h 24"/>
                <a:gd name="T30" fmla="*/ 0 w 21"/>
                <a:gd name="T31" fmla="*/ 0 h 24"/>
                <a:gd name="T32" fmla="*/ 0 w 21"/>
                <a:gd name="T33" fmla="*/ 0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4"/>
                <a:gd name="T53" fmla="*/ 21 w 21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4">
                  <a:moveTo>
                    <a:pt x="14" y="0"/>
                  </a:moveTo>
                  <a:lnTo>
                    <a:pt x="12" y="5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21" y="10"/>
                  </a:lnTo>
                  <a:lnTo>
                    <a:pt x="14" y="13"/>
                  </a:lnTo>
                  <a:lnTo>
                    <a:pt x="9" y="15"/>
                  </a:lnTo>
                  <a:lnTo>
                    <a:pt x="6" y="19"/>
                  </a:lnTo>
                  <a:lnTo>
                    <a:pt x="4" y="24"/>
                  </a:lnTo>
                  <a:lnTo>
                    <a:pt x="3" y="19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3" y="7"/>
                  </a:lnTo>
                  <a:lnTo>
                    <a:pt x="7" y="4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9" name="Freeform 1834"/>
            <p:cNvSpPr>
              <a:spLocks/>
            </p:cNvSpPr>
            <p:nvPr/>
          </p:nvSpPr>
          <p:spPr bwMode="auto">
            <a:xfrm>
              <a:off x="5045" y="973"/>
              <a:ext cx="4" cy="4"/>
            </a:xfrm>
            <a:custGeom>
              <a:avLst/>
              <a:gdLst>
                <a:gd name="T0" fmla="*/ 0 w 15"/>
                <a:gd name="T1" fmla="*/ 0 h 17"/>
                <a:gd name="T2" fmla="*/ 0 w 15"/>
                <a:gd name="T3" fmla="*/ 0 h 17"/>
                <a:gd name="T4" fmla="*/ 0 w 15"/>
                <a:gd name="T5" fmla="*/ 0 h 17"/>
                <a:gd name="T6" fmla="*/ 0 w 15"/>
                <a:gd name="T7" fmla="*/ 0 h 17"/>
                <a:gd name="T8" fmla="*/ 0 w 15"/>
                <a:gd name="T9" fmla="*/ 0 h 17"/>
                <a:gd name="T10" fmla="*/ 0 w 15"/>
                <a:gd name="T11" fmla="*/ 0 h 17"/>
                <a:gd name="T12" fmla="*/ 0 w 15"/>
                <a:gd name="T13" fmla="*/ 0 h 17"/>
                <a:gd name="T14" fmla="*/ 0 w 15"/>
                <a:gd name="T15" fmla="*/ 0 h 17"/>
                <a:gd name="T16" fmla="*/ 0 w 1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7"/>
                <a:gd name="T29" fmla="*/ 15 w 15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7">
                  <a:moveTo>
                    <a:pt x="2" y="17"/>
                  </a:moveTo>
                  <a:lnTo>
                    <a:pt x="0" y="7"/>
                  </a:lnTo>
                  <a:lnTo>
                    <a:pt x="1" y="1"/>
                  </a:lnTo>
                  <a:lnTo>
                    <a:pt x="6" y="0"/>
                  </a:lnTo>
                  <a:lnTo>
                    <a:pt x="15" y="1"/>
                  </a:lnTo>
                  <a:lnTo>
                    <a:pt x="9" y="3"/>
                  </a:lnTo>
                  <a:lnTo>
                    <a:pt x="6" y="7"/>
                  </a:lnTo>
                  <a:lnTo>
                    <a:pt x="4" y="11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0" name="Freeform 1835"/>
            <p:cNvSpPr>
              <a:spLocks/>
            </p:cNvSpPr>
            <p:nvPr/>
          </p:nvSpPr>
          <p:spPr bwMode="auto">
            <a:xfrm>
              <a:off x="5089" y="967"/>
              <a:ext cx="5" cy="7"/>
            </a:xfrm>
            <a:custGeom>
              <a:avLst/>
              <a:gdLst>
                <a:gd name="T0" fmla="*/ 0 w 18"/>
                <a:gd name="T1" fmla="*/ 0 h 29"/>
                <a:gd name="T2" fmla="*/ 0 w 18"/>
                <a:gd name="T3" fmla="*/ 0 h 29"/>
                <a:gd name="T4" fmla="*/ 0 w 18"/>
                <a:gd name="T5" fmla="*/ 0 h 29"/>
                <a:gd name="T6" fmla="*/ 0 w 18"/>
                <a:gd name="T7" fmla="*/ 0 h 29"/>
                <a:gd name="T8" fmla="*/ 0 w 18"/>
                <a:gd name="T9" fmla="*/ 0 h 29"/>
                <a:gd name="T10" fmla="*/ 0 w 18"/>
                <a:gd name="T11" fmla="*/ 0 h 29"/>
                <a:gd name="T12" fmla="*/ 0 w 18"/>
                <a:gd name="T13" fmla="*/ 0 h 29"/>
                <a:gd name="T14" fmla="*/ 0 w 18"/>
                <a:gd name="T15" fmla="*/ 0 h 29"/>
                <a:gd name="T16" fmla="*/ 0 w 18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29"/>
                <a:gd name="T29" fmla="*/ 18 w 18"/>
                <a:gd name="T30" fmla="*/ 29 h 2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29">
                  <a:moveTo>
                    <a:pt x="0" y="2"/>
                  </a:moveTo>
                  <a:lnTo>
                    <a:pt x="13" y="0"/>
                  </a:lnTo>
                  <a:lnTo>
                    <a:pt x="18" y="8"/>
                  </a:lnTo>
                  <a:lnTo>
                    <a:pt x="16" y="19"/>
                  </a:lnTo>
                  <a:lnTo>
                    <a:pt x="8" y="29"/>
                  </a:lnTo>
                  <a:lnTo>
                    <a:pt x="11" y="18"/>
                  </a:lnTo>
                  <a:lnTo>
                    <a:pt x="10" y="9"/>
                  </a:lnTo>
                  <a:lnTo>
                    <a:pt x="6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1" name="Freeform 1836"/>
            <p:cNvSpPr>
              <a:spLocks/>
            </p:cNvSpPr>
            <p:nvPr/>
          </p:nvSpPr>
          <p:spPr bwMode="auto">
            <a:xfrm>
              <a:off x="5096" y="975"/>
              <a:ext cx="7" cy="9"/>
            </a:xfrm>
            <a:custGeom>
              <a:avLst/>
              <a:gdLst>
                <a:gd name="T0" fmla="*/ 0 w 26"/>
                <a:gd name="T1" fmla="*/ 0 h 36"/>
                <a:gd name="T2" fmla="*/ 0 w 26"/>
                <a:gd name="T3" fmla="*/ 0 h 36"/>
                <a:gd name="T4" fmla="*/ 0 w 26"/>
                <a:gd name="T5" fmla="*/ 0 h 36"/>
                <a:gd name="T6" fmla="*/ 0 w 26"/>
                <a:gd name="T7" fmla="*/ 0 h 36"/>
                <a:gd name="T8" fmla="*/ 0 w 26"/>
                <a:gd name="T9" fmla="*/ 0 h 36"/>
                <a:gd name="T10" fmla="*/ 0 w 26"/>
                <a:gd name="T11" fmla="*/ 0 h 36"/>
                <a:gd name="T12" fmla="*/ 0 w 26"/>
                <a:gd name="T13" fmla="*/ 0 h 36"/>
                <a:gd name="T14" fmla="*/ 0 w 26"/>
                <a:gd name="T15" fmla="*/ 0 h 36"/>
                <a:gd name="T16" fmla="*/ 0 w 26"/>
                <a:gd name="T17" fmla="*/ 0 h 36"/>
                <a:gd name="T18" fmla="*/ 0 w 26"/>
                <a:gd name="T19" fmla="*/ 0 h 36"/>
                <a:gd name="T20" fmla="*/ 0 w 26"/>
                <a:gd name="T21" fmla="*/ 0 h 36"/>
                <a:gd name="T22" fmla="*/ 0 w 26"/>
                <a:gd name="T23" fmla="*/ 0 h 36"/>
                <a:gd name="T24" fmla="*/ 0 w 26"/>
                <a:gd name="T25" fmla="*/ 0 h 36"/>
                <a:gd name="T26" fmla="*/ 0 w 26"/>
                <a:gd name="T27" fmla="*/ 0 h 36"/>
                <a:gd name="T28" fmla="*/ 0 w 26"/>
                <a:gd name="T29" fmla="*/ 0 h 36"/>
                <a:gd name="T30" fmla="*/ 0 w 26"/>
                <a:gd name="T31" fmla="*/ 0 h 36"/>
                <a:gd name="T32" fmla="*/ 0 w 26"/>
                <a:gd name="T33" fmla="*/ 0 h 36"/>
                <a:gd name="T34" fmla="*/ 0 w 26"/>
                <a:gd name="T35" fmla="*/ 0 h 36"/>
                <a:gd name="T36" fmla="*/ 0 w 26"/>
                <a:gd name="T37" fmla="*/ 0 h 36"/>
                <a:gd name="T38" fmla="*/ 0 w 26"/>
                <a:gd name="T39" fmla="*/ 0 h 36"/>
                <a:gd name="T40" fmla="*/ 0 w 26"/>
                <a:gd name="T41" fmla="*/ 0 h 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"/>
                <a:gd name="T64" fmla="*/ 0 h 36"/>
                <a:gd name="T65" fmla="*/ 26 w 26"/>
                <a:gd name="T66" fmla="*/ 36 h 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" h="36">
                  <a:moveTo>
                    <a:pt x="0" y="1"/>
                  </a:moveTo>
                  <a:lnTo>
                    <a:pt x="8" y="0"/>
                  </a:lnTo>
                  <a:lnTo>
                    <a:pt x="15" y="1"/>
                  </a:lnTo>
                  <a:lnTo>
                    <a:pt x="20" y="5"/>
                  </a:lnTo>
                  <a:lnTo>
                    <a:pt x="24" y="9"/>
                  </a:lnTo>
                  <a:lnTo>
                    <a:pt x="26" y="15"/>
                  </a:lnTo>
                  <a:lnTo>
                    <a:pt x="26" y="21"/>
                  </a:lnTo>
                  <a:lnTo>
                    <a:pt x="23" y="29"/>
                  </a:lnTo>
                  <a:lnTo>
                    <a:pt x="19" y="36"/>
                  </a:lnTo>
                  <a:lnTo>
                    <a:pt x="20" y="30"/>
                  </a:lnTo>
                  <a:lnTo>
                    <a:pt x="21" y="23"/>
                  </a:lnTo>
                  <a:lnTo>
                    <a:pt x="21" y="19"/>
                  </a:lnTo>
                  <a:lnTo>
                    <a:pt x="19" y="14"/>
                  </a:lnTo>
                  <a:lnTo>
                    <a:pt x="17" y="21"/>
                  </a:lnTo>
                  <a:lnTo>
                    <a:pt x="14" y="27"/>
                  </a:lnTo>
                  <a:lnTo>
                    <a:pt x="9" y="30"/>
                  </a:lnTo>
                  <a:lnTo>
                    <a:pt x="3" y="34"/>
                  </a:lnTo>
                  <a:lnTo>
                    <a:pt x="7" y="24"/>
                  </a:lnTo>
                  <a:lnTo>
                    <a:pt x="11" y="15"/>
                  </a:lnTo>
                  <a:lnTo>
                    <a:pt x="8" y="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2" name="Freeform 1837"/>
            <p:cNvSpPr>
              <a:spLocks/>
            </p:cNvSpPr>
            <p:nvPr/>
          </p:nvSpPr>
          <p:spPr bwMode="auto">
            <a:xfrm>
              <a:off x="5095" y="989"/>
              <a:ext cx="15" cy="21"/>
            </a:xfrm>
            <a:custGeom>
              <a:avLst/>
              <a:gdLst>
                <a:gd name="T0" fmla="*/ 0 w 60"/>
                <a:gd name="T1" fmla="*/ 0 h 81"/>
                <a:gd name="T2" fmla="*/ 0 w 60"/>
                <a:gd name="T3" fmla="*/ 0 h 81"/>
                <a:gd name="T4" fmla="*/ 0 w 60"/>
                <a:gd name="T5" fmla="*/ 0 h 81"/>
                <a:gd name="T6" fmla="*/ 0 w 60"/>
                <a:gd name="T7" fmla="*/ 0 h 81"/>
                <a:gd name="T8" fmla="*/ 0 w 60"/>
                <a:gd name="T9" fmla="*/ 0 h 81"/>
                <a:gd name="T10" fmla="*/ 0 w 60"/>
                <a:gd name="T11" fmla="*/ 0 h 81"/>
                <a:gd name="T12" fmla="*/ 0 w 60"/>
                <a:gd name="T13" fmla="*/ 0 h 81"/>
                <a:gd name="T14" fmla="*/ 0 w 60"/>
                <a:gd name="T15" fmla="*/ 0 h 81"/>
                <a:gd name="T16" fmla="*/ 0 w 60"/>
                <a:gd name="T17" fmla="*/ 0 h 81"/>
                <a:gd name="T18" fmla="*/ 0 w 60"/>
                <a:gd name="T19" fmla="*/ 0 h 81"/>
                <a:gd name="T20" fmla="*/ 0 w 60"/>
                <a:gd name="T21" fmla="*/ 0 h 81"/>
                <a:gd name="T22" fmla="*/ 0 w 60"/>
                <a:gd name="T23" fmla="*/ 0 h 81"/>
                <a:gd name="T24" fmla="*/ 0 w 60"/>
                <a:gd name="T25" fmla="*/ 0 h 81"/>
                <a:gd name="T26" fmla="*/ 0 w 60"/>
                <a:gd name="T27" fmla="*/ 0 h 81"/>
                <a:gd name="T28" fmla="*/ 0 w 60"/>
                <a:gd name="T29" fmla="*/ 0 h 81"/>
                <a:gd name="T30" fmla="*/ 0 w 60"/>
                <a:gd name="T31" fmla="*/ 0 h 81"/>
                <a:gd name="T32" fmla="*/ 0 w 60"/>
                <a:gd name="T33" fmla="*/ 0 h 81"/>
                <a:gd name="T34" fmla="*/ 0 w 60"/>
                <a:gd name="T35" fmla="*/ 0 h 81"/>
                <a:gd name="T36" fmla="*/ 0 w 60"/>
                <a:gd name="T37" fmla="*/ 0 h 81"/>
                <a:gd name="T38" fmla="*/ 0 w 60"/>
                <a:gd name="T39" fmla="*/ 0 h 81"/>
                <a:gd name="T40" fmla="*/ 0 w 60"/>
                <a:gd name="T41" fmla="*/ 0 h 81"/>
                <a:gd name="T42" fmla="*/ 0 w 60"/>
                <a:gd name="T43" fmla="*/ 0 h 81"/>
                <a:gd name="T44" fmla="*/ 0 w 60"/>
                <a:gd name="T45" fmla="*/ 0 h 81"/>
                <a:gd name="T46" fmla="*/ 0 w 60"/>
                <a:gd name="T47" fmla="*/ 0 h 81"/>
                <a:gd name="T48" fmla="*/ 0 w 60"/>
                <a:gd name="T49" fmla="*/ 0 h 81"/>
                <a:gd name="T50" fmla="*/ 0 w 60"/>
                <a:gd name="T51" fmla="*/ 0 h 81"/>
                <a:gd name="T52" fmla="*/ 0 w 60"/>
                <a:gd name="T53" fmla="*/ 0 h 81"/>
                <a:gd name="T54" fmla="*/ 0 w 60"/>
                <a:gd name="T55" fmla="*/ 0 h 81"/>
                <a:gd name="T56" fmla="*/ 0 w 60"/>
                <a:gd name="T57" fmla="*/ 0 h 81"/>
                <a:gd name="T58" fmla="*/ 0 w 60"/>
                <a:gd name="T59" fmla="*/ 0 h 81"/>
                <a:gd name="T60" fmla="*/ 0 w 60"/>
                <a:gd name="T61" fmla="*/ 0 h 81"/>
                <a:gd name="T62" fmla="*/ 0 w 60"/>
                <a:gd name="T63" fmla="*/ 0 h 81"/>
                <a:gd name="T64" fmla="*/ 0 w 60"/>
                <a:gd name="T65" fmla="*/ 0 h 81"/>
                <a:gd name="T66" fmla="*/ 0 w 60"/>
                <a:gd name="T67" fmla="*/ 0 h 81"/>
                <a:gd name="T68" fmla="*/ 0 w 60"/>
                <a:gd name="T69" fmla="*/ 0 h 81"/>
                <a:gd name="T70" fmla="*/ 0 w 60"/>
                <a:gd name="T71" fmla="*/ 0 h 81"/>
                <a:gd name="T72" fmla="*/ 0 w 60"/>
                <a:gd name="T73" fmla="*/ 0 h 81"/>
                <a:gd name="T74" fmla="*/ 0 w 60"/>
                <a:gd name="T75" fmla="*/ 0 h 81"/>
                <a:gd name="T76" fmla="*/ 0 w 60"/>
                <a:gd name="T77" fmla="*/ 0 h 81"/>
                <a:gd name="T78" fmla="*/ 0 w 60"/>
                <a:gd name="T79" fmla="*/ 0 h 81"/>
                <a:gd name="T80" fmla="*/ 0 w 60"/>
                <a:gd name="T81" fmla="*/ 0 h 81"/>
                <a:gd name="T82" fmla="*/ 0 w 60"/>
                <a:gd name="T83" fmla="*/ 0 h 81"/>
                <a:gd name="T84" fmla="*/ 0 w 60"/>
                <a:gd name="T85" fmla="*/ 0 h 81"/>
                <a:gd name="T86" fmla="*/ 0 w 60"/>
                <a:gd name="T87" fmla="*/ 0 h 81"/>
                <a:gd name="T88" fmla="*/ 0 w 60"/>
                <a:gd name="T89" fmla="*/ 0 h 8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0"/>
                <a:gd name="T136" fmla="*/ 0 h 81"/>
                <a:gd name="T137" fmla="*/ 60 w 60"/>
                <a:gd name="T138" fmla="*/ 81 h 8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0" h="81">
                  <a:moveTo>
                    <a:pt x="20" y="37"/>
                  </a:moveTo>
                  <a:lnTo>
                    <a:pt x="24" y="34"/>
                  </a:lnTo>
                  <a:lnTo>
                    <a:pt x="28" y="33"/>
                  </a:lnTo>
                  <a:lnTo>
                    <a:pt x="31" y="31"/>
                  </a:lnTo>
                  <a:lnTo>
                    <a:pt x="32" y="31"/>
                  </a:lnTo>
                  <a:lnTo>
                    <a:pt x="26" y="45"/>
                  </a:lnTo>
                  <a:lnTo>
                    <a:pt x="27" y="56"/>
                  </a:lnTo>
                  <a:lnTo>
                    <a:pt x="34" y="63"/>
                  </a:lnTo>
                  <a:lnTo>
                    <a:pt x="47" y="57"/>
                  </a:lnTo>
                  <a:lnTo>
                    <a:pt x="45" y="68"/>
                  </a:lnTo>
                  <a:lnTo>
                    <a:pt x="42" y="72"/>
                  </a:lnTo>
                  <a:lnTo>
                    <a:pt x="37" y="75"/>
                  </a:lnTo>
                  <a:lnTo>
                    <a:pt x="30" y="75"/>
                  </a:lnTo>
                  <a:lnTo>
                    <a:pt x="31" y="77"/>
                  </a:lnTo>
                  <a:lnTo>
                    <a:pt x="32" y="79"/>
                  </a:lnTo>
                  <a:lnTo>
                    <a:pt x="34" y="80"/>
                  </a:lnTo>
                  <a:lnTo>
                    <a:pt x="35" y="81"/>
                  </a:lnTo>
                  <a:lnTo>
                    <a:pt x="44" y="80"/>
                  </a:lnTo>
                  <a:lnTo>
                    <a:pt x="52" y="75"/>
                  </a:lnTo>
                  <a:lnTo>
                    <a:pt x="58" y="65"/>
                  </a:lnTo>
                  <a:lnTo>
                    <a:pt x="60" y="52"/>
                  </a:lnTo>
                  <a:lnTo>
                    <a:pt x="58" y="43"/>
                  </a:lnTo>
                  <a:lnTo>
                    <a:pt x="53" y="40"/>
                  </a:lnTo>
                  <a:lnTo>
                    <a:pt x="47" y="38"/>
                  </a:lnTo>
                  <a:lnTo>
                    <a:pt x="43" y="39"/>
                  </a:lnTo>
                  <a:lnTo>
                    <a:pt x="50" y="27"/>
                  </a:lnTo>
                  <a:lnTo>
                    <a:pt x="52" y="19"/>
                  </a:lnTo>
                  <a:lnTo>
                    <a:pt x="51" y="12"/>
                  </a:lnTo>
                  <a:lnTo>
                    <a:pt x="46" y="10"/>
                  </a:lnTo>
                  <a:lnTo>
                    <a:pt x="42" y="11"/>
                  </a:lnTo>
                  <a:lnTo>
                    <a:pt x="37" y="12"/>
                  </a:lnTo>
                  <a:lnTo>
                    <a:pt x="33" y="16"/>
                  </a:lnTo>
                  <a:lnTo>
                    <a:pt x="28" y="19"/>
                  </a:lnTo>
                  <a:lnTo>
                    <a:pt x="23" y="23"/>
                  </a:lnTo>
                  <a:lnTo>
                    <a:pt x="19" y="25"/>
                  </a:lnTo>
                  <a:lnTo>
                    <a:pt x="15" y="25"/>
                  </a:lnTo>
                  <a:lnTo>
                    <a:pt x="12" y="23"/>
                  </a:lnTo>
                  <a:lnTo>
                    <a:pt x="10" y="16"/>
                  </a:lnTo>
                  <a:lnTo>
                    <a:pt x="11" y="9"/>
                  </a:lnTo>
                  <a:lnTo>
                    <a:pt x="14" y="4"/>
                  </a:lnTo>
                  <a:lnTo>
                    <a:pt x="20" y="0"/>
                  </a:lnTo>
                  <a:lnTo>
                    <a:pt x="5" y="14"/>
                  </a:lnTo>
                  <a:lnTo>
                    <a:pt x="0" y="27"/>
                  </a:lnTo>
                  <a:lnTo>
                    <a:pt x="5" y="38"/>
                  </a:lnTo>
                  <a:lnTo>
                    <a:pt x="20" y="37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3" name="Freeform 1838"/>
            <p:cNvSpPr>
              <a:spLocks/>
            </p:cNvSpPr>
            <p:nvPr/>
          </p:nvSpPr>
          <p:spPr bwMode="auto">
            <a:xfrm>
              <a:off x="5066" y="966"/>
              <a:ext cx="9" cy="16"/>
            </a:xfrm>
            <a:custGeom>
              <a:avLst/>
              <a:gdLst>
                <a:gd name="T0" fmla="*/ 0 w 38"/>
                <a:gd name="T1" fmla="*/ 0 h 67"/>
                <a:gd name="T2" fmla="*/ 0 w 38"/>
                <a:gd name="T3" fmla="*/ 0 h 67"/>
                <a:gd name="T4" fmla="*/ 0 w 38"/>
                <a:gd name="T5" fmla="*/ 0 h 67"/>
                <a:gd name="T6" fmla="*/ 0 w 38"/>
                <a:gd name="T7" fmla="*/ 0 h 67"/>
                <a:gd name="T8" fmla="*/ 0 w 38"/>
                <a:gd name="T9" fmla="*/ 0 h 67"/>
                <a:gd name="T10" fmla="*/ 0 w 38"/>
                <a:gd name="T11" fmla="*/ 0 h 67"/>
                <a:gd name="T12" fmla="*/ 0 w 38"/>
                <a:gd name="T13" fmla="*/ 0 h 67"/>
                <a:gd name="T14" fmla="*/ 0 w 38"/>
                <a:gd name="T15" fmla="*/ 0 h 67"/>
                <a:gd name="T16" fmla="*/ 0 w 38"/>
                <a:gd name="T17" fmla="*/ 0 h 67"/>
                <a:gd name="T18" fmla="*/ 0 w 38"/>
                <a:gd name="T19" fmla="*/ 0 h 67"/>
                <a:gd name="T20" fmla="*/ 0 w 38"/>
                <a:gd name="T21" fmla="*/ 0 h 67"/>
                <a:gd name="T22" fmla="*/ 0 w 38"/>
                <a:gd name="T23" fmla="*/ 0 h 67"/>
                <a:gd name="T24" fmla="*/ 0 w 38"/>
                <a:gd name="T25" fmla="*/ 0 h 67"/>
                <a:gd name="T26" fmla="*/ 0 w 38"/>
                <a:gd name="T27" fmla="*/ 0 h 67"/>
                <a:gd name="T28" fmla="*/ 0 w 38"/>
                <a:gd name="T29" fmla="*/ 0 h 67"/>
                <a:gd name="T30" fmla="*/ 0 w 38"/>
                <a:gd name="T31" fmla="*/ 0 h 67"/>
                <a:gd name="T32" fmla="*/ 0 w 38"/>
                <a:gd name="T33" fmla="*/ 0 h 67"/>
                <a:gd name="T34" fmla="*/ 0 w 38"/>
                <a:gd name="T35" fmla="*/ 0 h 67"/>
                <a:gd name="T36" fmla="*/ 0 w 38"/>
                <a:gd name="T37" fmla="*/ 0 h 67"/>
                <a:gd name="T38" fmla="*/ 0 w 38"/>
                <a:gd name="T39" fmla="*/ 0 h 67"/>
                <a:gd name="T40" fmla="*/ 0 w 38"/>
                <a:gd name="T41" fmla="*/ 0 h 67"/>
                <a:gd name="T42" fmla="*/ 0 w 38"/>
                <a:gd name="T43" fmla="*/ 0 h 67"/>
                <a:gd name="T44" fmla="*/ 0 w 38"/>
                <a:gd name="T45" fmla="*/ 0 h 67"/>
                <a:gd name="T46" fmla="*/ 0 w 38"/>
                <a:gd name="T47" fmla="*/ 0 h 67"/>
                <a:gd name="T48" fmla="*/ 0 w 38"/>
                <a:gd name="T49" fmla="*/ 0 h 67"/>
                <a:gd name="T50" fmla="*/ 0 w 38"/>
                <a:gd name="T51" fmla="*/ 0 h 67"/>
                <a:gd name="T52" fmla="*/ 0 w 38"/>
                <a:gd name="T53" fmla="*/ 0 h 67"/>
                <a:gd name="T54" fmla="*/ 0 w 38"/>
                <a:gd name="T55" fmla="*/ 0 h 67"/>
                <a:gd name="T56" fmla="*/ 0 w 38"/>
                <a:gd name="T57" fmla="*/ 0 h 67"/>
                <a:gd name="T58" fmla="*/ 0 w 38"/>
                <a:gd name="T59" fmla="*/ 0 h 67"/>
                <a:gd name="T60" fmla="*/ 0 w 38"/>
                <a:gd name="T61" fmla="*/ 0 h 67"/>
                <a:gd name="T62" fmla="*/ 0 w 38"/>
                <a:gd name="T63" fmla="*/ 0 h 67"/>
                <a:gd name="T64" fmla="*/ 0 w 38"/>
                <a:gd name="T65" fmla="*/ 0 h 67"/>
                <a:gd name="T66" fmla="*/ 0 w 38"/>
                <a:gd name="T67" fmla="*/ 0 h 67"/>
                <a:gd name="T68" fmla="*/ 0 w 38"/>
                <a:gd name="T69" fmla="*/ 0 h 67"/>
                <a:gd name="T70" fmla="*/ 0 w 38"/>
                <a:gd name="T71" fmla="*/ 0 h 67"/>
                <a:gd name="T72" fmla="*/ 0 w 38"/>
                <a:gd name="T73" fmla="*/ 0 h 67"/>
                <a:gd name="T74" fmla="*/ 0 w 38"/>
                <a:gd name="T75" fmla="*/ 0 h 67"/>
                <a:gd name="T76" fmla="*/ 0 w 38"/>
                <a:gd name="T77" fmla="*/ 0 h 67"/>
                <a:gd name="T78" fmla="*/ 0 w 38"/>
                <a:gd name="T79" fmla="*/ 0 h 67"/>
                <a:gd name="T80" fmla="*/ 0 w 38"/>
                <a:gd name="T81" fmla="*/ 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"/>
                <a:gd name="T124" fmla="*/ 0 h 67"/>
                <a:gd name="T125" fmla="*/ 38 w 38"/>
                <a:gd name="T126" fmla="*/ 67 h 6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" h="67">
                  <a:moveTo>
                    <a:pt x="29" y="32"/>
                  </a:moveTo>
                  <a:lnTo>
                    <a:pt x="29" y="34"/>
                  </a:lnTo>
                  <a:lnTo>
                    <a:pt x="29" y="35"/>
                  </a:lnTo>
                  <a:lnTo>
                    <a:pt x="29" y="38"/>
                  </a:lnTo>
                  <a:lnTo>
                    <a:pt x="27" y="40"/>
                  </a:lnTo>
                  <a:lnTo>
                    <a:pt x="36" y="47"/>
                  </a:lnTo>
                  <a:lnTo>
                    <a:pt x="38" y="59"/>
                  </a:lnTo>
                  <a:lnTo>
                    <a:pt x="33" y="67"/>
                  </a:lnTo>
                  <a:lnTo>
                    <a:pt x="20" y="67"/>
                  </a:lnTo>
                  <a:lnTo>
                    <a:pt x="26" y="67"/>
                  </a:lnTo>
                  <a:lnTo>
                    <a:pt x="30" y="65"/>
                  </a:lnTo>
                  <a:lnTo>
                    <a:pt x="30" y="60"/>
                  </a:lnTo>
                  <a:lnTo>
                    <a:pt x="28" y="54"/>
                  </a:lnTo>
                  <a:lnTo>
                    <a:pt x="24" y="48"/>
                  </a:lnTo>
                  <a:lnTo>
                    <a:pt x="19" y="47"/>
                  </a:lnTo>
                  <a:lnTo>
                    <a:pt x="12" y="50"/>
                  </a:lnTo>
                  <a:lnTo>
                    <a:pt x="7" y="53"/>
                  </a:lnTo>
                  <a:lnTo>
                    <a:pt x="8" y="48"/>
                  </a:lnTo>
                  <a:lnTo>
                    <a:pt x="11" y="45"/>
                  </a:lnTo>
                  <a:lnTo>
                    <a:pt x="15" y="43"/>
                  </a:lnTo>
                  <a:lnTo>
                    <a:pt x="21" y="40"/>
                  </a:lnTo>
                  <a:lnTo>
                    <a:pt x="20" y="36"/>
                  </a:lnTo>
                  <a:lnTo>
                    <a:pt x="15" y="34"/>
                  </a:lnTo>
                  <a:lnTo>
                    <a:pt x="10" y="34"/>
                  </a:lnTo>
                  <a:lnTo>
                    <a:pt x="4" y="36"/>
                  </a:lnTo>
                  <a:lnTo>
                    <a:pt x="1" y="31"/>
                  </a:lnTo>
                  <a:lnTo>
                    <a:pt x="0" y="25"/>
                  </a:lnTo>
                  <a:lnTo>
                    <a:pt x="2" y="21"/>
                  </a:lnTo>
                  <a:lnTo>
                    <a:pt x="5" y="15"/>
                  </a:lnTo>
                  <a:lnTo>
                    <a:pt x="8" y="9"/>
                  </a:lnTo>
                  <a:lnTo>
                    <a:pt x="8" y="4"/>
                  </a:lnTo>
                  <a:lnTo>
                    <a:pt x="6" y="1"/>
                  </a:lnTo>
                  <a:lnTo>
                    <a:pt x="1" y="0"/>
                  </a:lnTo>
                  <a:lnTo>
                    <a:pt x="14" y="2"/>
                  </a:lnTo>
                  <a:lnTo>
                    <a:pt x="17" y="9"/>
                  </a:lnTo>
                  <a:lnTo>
                    <a:pt x="13" y="17"/>
                  </a:lnTo>
                  <a:lnTo>
                    <a:pt x="13" y="27"/>
                  </a:lnTo>
                  <a:lnTo>
                    <a:pt x="19" y="25"/>
                  </a:lnTo>
                  <a:lnTo>
                    <a:pt x="24" y="25"/>
                  </a:lnTo>
                  <a:lnTo>
                    <a:pt x="27" y="28"/>
                  </a:lnTo>
                  <a:lnTo>
                    <a:pt x="29" y="32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4" name="Freeform 1839"/>
            <p:cNvSpPr>
              <a:spLocks/>
            </p:cNvSpPr>
            <p:nvPr/>
          </p:nvSpPr>
          <p:spPr bwMode="auto">
            <a:xfrm>
              <a:off x="5082" y="970"/>
              <a:ext cx="7" cy="15"/>
            </a:xfrm>
            <a:custGeom>
              <a:avLst/>
              <a:gdLst>
                <a:gd name="T0" fmla="*/ 0 w 30"/>
                <a:gd name="T1" fmla="*/ 0 h 59"/>
                <a:gd name="T2" fmla="*/ 0 w 30"/>
                <a:gd name="T3" fmla="*/ 0 h 59"/>
                <a:gd name="T4" fmla="*/ 0 w 30"/>
                <a:gd name="T5" fmla="*/ 0 h 59"/>
                <a:gd name="T6" fmla="*/ 0 w 30"/>
                <a:gd name="T7" fmla="*/ 0 h 59"/>
                <a:gd name="T8" fmla="*/ 0 w 30"/>
                <a:gd name="T9" fmla="*/ 0 h 59"/>
                <a:gd name="T10" fmla="*/ 0 w 30"/>
                <a:gd name="T11" fmla="*/ 0 h 59"/>
                <a:gd name="T12" fmla="*/ 0 w 30"/>
                <a:gd name="T13" fmla="*/ 0 h 59"/>
                <a:gd name="T14" fmla="*/ 0 w 30"/>
                <a:gd name="T15" fmla="*/ 0 h 59"/>
                <a:gd name="T16" fmla="*/ 0 w 30"/>
                <a:gd name="T17" fmla="*/ 0 h 59"/>
                <a:gd name="T18" fmla="*/ 0 w 30"/>
                <a:gd name="T19" fmla="*/ 0 h 59"/>
                <a:gd name="T20" fmla="*/ 0 w 30"/>
                <a:gd name="T21" fmla="*/ 0 h 59"/>
                <a:gd name="T22" fmla="*/ 0 w 30"/>
                <a:gd name="T23" fmla="*/ 0 h 59"/>
                <a:gd name="T24" fmla="*/ 0 w 30"/>
                <a:gd name="T25" fmla="*/ 0 h 59"/>
                <a:gd name="T26" fmla="*/ 0 w 30"/>
                <a:gd name="T27" fmla="*/ 0 h 59"/>
                <a:gd name="T28" fmla="*/ 0 w 30"/>
                <a:gd name="T29" fmla="*/ 0 h 59"/>
                <a:gd name="T30" fmla="*/ 0 w 30"/>
                <a:gd name="T31" fmla="*/ 0 h 59"/>
                <a:gd name="T32" fmla="*/ 0 w 30"/>
                <a:gd name="T33" fmla="*/ 0 h 59"/>
                <a:gd name="T34" fmla="*/ 0 w 30"/>
                <a:gd name="T35" fmla="*/ 0 h 59"/>
                <a:gd name="T36" fmla="*/ 0 w 30"/>
                <a:gd name="T37" fmla="*/ 0 h 59"/>
                <a:gd name="T38" fmla="*/ 0 w 30"/>
                <a:gd name="T39" fmla="*/ 0 h 59"/>
                <a:gd name="T40" fmla="*/ 0 w 30"/>
                <a:gd name="T41" fmla="*/ 0 h 59"/>
                <a:gd name="T42" fmla="*/ 0 w 30"/>
                <a:gd name="T43" fmla="*/ 0 h 59"/>
                <a:gd name="T44" fmla="*/ 0 w 30"/>
                <a:gd name="T45" fmla="*/ 0 h 59"/>
                <a:gd name="T46" fmla="*/ 0 w 30"/>
                <a:gd name="T47" fmla="*/ 0 h 59"/>
                <a:gd name="T48" fmla="*/ 0 w 30"/>
                <a:gd name="T49" fmla="*/ 0 h 59"/>
                <a:gd name="T50" fmla="*/ 0 w 30"/>
                <a:gd name="T51" fmla="*/ 0 h 59"/>
                <a:gd name="T52" fmla="*/ 0 w 30"/>
                <a:gd name="T53" fmla="*/ 0 h 59"/>
                <a:gd name="T54" fmla="*/ 0 w 30"/>
                <a:gd name="T55" fmla="*/ 0 h 59"/>
                <a:gd name="T56" fmla="*/ 0 w 30"/>
                <a:gd name="T57" fmla="*/ 0 h 59"/>
                <a:gd name="T58" fmla="*/ 0 w 30"/>
                <a:gd name="T59" fmla="*/ 0 h 59"/>
                <a:gd name="T60" fmla="*/ 0 w 30"/>
                <a:gd name="T61" fmla="*/ 0 h 59"/>
                <a:gd name="T62" fmla="*/ 0 w 30"/>
                <a:gd name="T63" fmla="*/ 0 h 59"/>
                <a:gd name="T64" fmla="*/ 0 w 30"/>
                <a:gd name="T65" fmla="*/ 0 h 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"/>
                <a:gd name="T100" fmla="*/ 0 h 59"/>
                <a:gd name="T101" fmla="*/ 30 w 30"/>
                <a:gd name="T102" fmla="*/ 59 h 5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" h="59">
                  <a:moveTo>
                    <a:pt x="21" y="40"/>
                  </a:moveTo>
                  <a:lnTo>
                    <a:pt x="18" y="43"/>
                  </a:lnTo>
                  <a:lnTo>
                    <a:pt x="17" y="48"/>
                  </a:lnTo>
                  <a:lnTo>
                    <a:pt x="17" y="52"/>
                  </a:lnTo>
                  <a:lnTo>
                    <a:pt x="19" y="59"/>
                  </a:lnTo>
                  <a:lnTo>
                    <a:pt x="16" y="53"/>
                  </a:lnTo>
                  <a:lnTo>
                    <a:pt x="13" y="52"/>
                  </a:lnTo>
                  <a:lnTo>
                    <a:pt x="8" y="51"/>
                  </a:lnTo>
                  <a:lnTo>
                    <a:pt x="5" y="49"/>
                  </a:lnTo>
                  <a:lnTo>
                    <a:pt x="3" y="44"/>
                  </a:lnTo>
                  <a:lnTo>
                    <a:pt x="3" y="40"/>
                  </a:lnTo>
                  <a:lnTo>
                    <a:pt x="6" y="34"/>
                  </a:lnTo>
                  <a:lnTo>
                    <a:pt x="16" y="29"/>
                  </a:lnTo>
                  <a:lnTo>
                    <a:pt x="14" y="30"/>
                  </a:lnTo>
                  <a:lnTo>
                    <a:pt x="11" y="30"/>
                  </a:lnTo>
                  <a:lnTo>
                    <a:pt x="7" y="30"/>
                  </a:lnTo>
                  <a:lnTo>
                    <a:pt x="4" y="30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5" y="5"/>
                  </a:lnTo>
                  <a:lnTo>
                    <a:pt x="16" y="0"/>
                  </a:lnTo>
                  <a:lnTo>
                    <a:pt x="11" y="10"/>
                  </a:lnTo>
                  <a:lnTo>
                    <a:pt x="9" y="17"/>
                  </a:lnTo>
                  <a:lnTo>
                    <a:pt x="12" y="20"/>
                  </a:lnTo>
                  <a:lnTo>
                    <a:pt x="18" y="21"/>
                  </a:lnTo>
                  <a:lnTo>
                    <a:pt x="24" y="22"/>
                  </a:lnTo>
                  <a:lnTo>
                    <a:pt x="28" y="26"/>
                  </a:lnTo>
                  <a:lnTo>
                    <a:pt x="30" y="30"/>
                  </a:lnTo>
                  <a:lnTo>
                    <a:pt x="28" y="37"/>
                  </a:lnTo>
                  <a:lnTo>
                    <a:pt x="26" y="37"/>
                  </a:lnTo>
                  <a:lnTo>
                    <a:pt x="23" y="38"/>
                  </a:lnTo>
                  <a:lnTo>
                    <a:pt x="22" y="40"/>
                  </a:lnTo>
                  <a:lnTo>
                    <a:pt x="21" y="40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5" name="Freeform 1840"/>
            <p:cNvSpPr>
              <a:spLocks/>
            </p:cNvSpPr>
            <p:nvPr/>
          </p:nvSpPr>
          <p:spPr bwMode="auto">
            <a:xfrm>
              <a:off x="5084" y="982"/>
              <a:ext cx="13" cy="37"/>
            </a:xfrm>
            <a:custGeom>
              <a:avLst/>
              <a:gdLst>
                <a:gd name="T0" fmla="*/ 0 w 52"/>
                <a:gd name="T1" fmla="*/ 0 h 148"/>
                <a:gd name="T2" fmla="*/ 0 w 52"/>
                <a:gd name="T3" fmla="*/ 0 h 148"/>
                <a:gd name="T4" fmla="*/ 0 w 52"/>
                <a:gd name="T5" fmla="*/ 0 h 148"/>
                <a:gd name="T6" fmla="*/ 0 w 52"/>
                <a:gd name="T7" fmla="*/ 0 h 148"/>
                <a:gd name="T8" fmla="*/ 0 w 52"/>
                <a:gd name="T9" fmla="*/ 0 h 148"/>
                <a:gd name="T10" fmla="*/ 0 w 52"/>
                <a:gd name="T11" fmla="*/ 0 h 148"/>
                <a:gd name="T12" fmla="*/ 0 w 52"/>
                <a:gd name="T13" fmla="*/ 0 h 148"/>
                <a:gd name="T14" fmla="*/ 0 w 52"/>
                <a:gd name="T15" fmla="*/ 0 h 148"/>
                <a:gd name="T16" fmla="*/ 0 w 52"/>
                <a:gd name="T17" fmla="*/ 0 h 148"/>
                <a:gd name="T18" fmla="*/ 0 w 52"/>
                <a:gd name="T19" fmla="*/ 0 h 148"/>
                <a:gd name="T20" fmla="*/ 0 w 52"/>
                <a:gd name="T21" fmla="*/ 0 h 148"/>
                <a:gd name="T22" fmla="*/ 0 w 52"/>
                <a:gd name="T23" fmla="*/ 0 h 148"/>
                <a:gd name="T24" fmla="*/ 0 w 52"/>
                <a:gd name="T25" fmla="*/ 0 h 148"/>
                <a:gd name="T26" fmla="*/ 0 w 52"/>
                <a:gd name="T27" fmla="*/ 0 h 148"/>
                <a:gd name="T28" fmla="*/ 0 w 52"/>
                <a:gd name="T29" fmla="*/ 0 h 148"/>
                <a:gd name="T30" fmla="*/ 0 w 52"/>
                <a:gd name="T31" fmla="*/ 0 h 148"/>
                <a:gd name="T32" fmla="*/ 0 w 52"/>
                <a:gd name="T33" fmla="*/ 0 h 148"/>
                <a:gd name="T34" fmla="*/ 0 w 52"/>
                <a:gd name="T35" fmla="*/ 0 h 148"/>
                <a:gd name="T36" fmla="*/ 0 w 52"/>
                <a:gd name="T37" fmla="*/ 0 h 148"/>
                <a:gd name="T38" fmla="*/ 0 w 52"/>
                <a:gd name="T39" fmla="*/ 0 h 148"/>
                <a:gd name="T40" fmla="*/ 0 w 52"/>
                <a:gd name="T41" fmla="*/ 0 h 148"/>
                <a:gd name="T42" fmla="*/ 0 w 52"/>
                <a:gd name="T43" fmla="*/ 0 h 148"/>
                <a:gd name="T44" fmla="*/ 0 w 52"/>
                <a:gd name="T45" fmla="*/ 0 h 148"/>
                <a:gd name="T46" fmla="*/ 0 w 52"/>
                <a:gd name="T47" fmla="*/ 0 h 148"/>
                <a:gd name="T48" fmla="*/ 0 w 52"/>
                <a:gd name="T49" fmla="*/ 0 h 148"/>
                <a:gd name="T50" fmla="*/ 0 w 52"/>
                <a:gd name="T51" fmla="*/ 0 h 148"/>
                <a:gd name="T52" fmla="*/ 0 w 52"/>
                <a:gd name="T53" fmla="*/ 0 h 148"/>
                <a:gd name="T54" fmla="*/ 0 w 52"/>
                <a:gd name="T55" fmla="*/ 0 h 148"/>
                <a:gd name="T56" fmla="*/ 0 w 52"/>
                <a:gd name="T57" fmla="*/ 0 h 148"/>
                <a:gd name="T58" fmla="*/ 0 w 52"/>
                <a:gd name="T59" fmla="*/ 0 h 148"/>
                <a:gd name="T60" fmla="*/ 0 w 52"/>
                <a:gd name="T61" fmla="*/ 0 h 148"/>
                <a:gd name="T62" fmla="*/ 0 w 52"/>
                <a:gd name="T63" fmla="*/ 0 h 148"/>
                <a:gd name="T64" fmla="*/ 0 w 52"/>
                <a:gd name="T65" fmla="*/ 0 h 148"/>
                <a:gd name="T66" fmla="*/ 0 w 52"/>
                <a:gd name="T67" fmla="*/ 0 h 148"/>
                <a:gd name="T68" fmla="*/ 0 w 52"/>
                <a:gd name="T69" fmla="*/ 0 h 148"/>
                <a:gd name="T70" fmla="*/ 0 w 52"/>
                <a:gd name="T71" fmla="*/ 0 h 148"/>
                <a:gd name="T72" fmla="*/ 0 w 52"/>
                <a:gd name="T73" fmla="*/ 0 h 148"/>
                <a:gd name="T74" fmla="*/ 0 w 52"/>
                <a:gd name="T75" fmla="*/ 0 h 148"/>
                <a:gd name="T76" fmla="*/ 0 w 52"/>
                <a:gd name="T77" fmla="*/ 0 h 148"/>
                <a:gd name="T78" fmla="*/ 0 w 52"/>
                <a:gd name="T79" fmla="*/ 0 h 148"/>
                <a:gd name="T80" fmla="*/ 0 w 52"/>
                <a:gd name="T81" fmla="*/ 0 h 148"/>
                <a:gd name="T82" fmla="*/ 0 w 52"/>
                <a:gd name="T83" fmla="*/ 0 h 148"/>
                <a:gd name="T84" fmla="*/ 0 w 52"/>
                <a:gd name="T85" fmla="*/ 0 h 148"/>
                <a:gd name="T86" fmla="*/ 0 w 52"/>
                <a:gd name="T87" fmla="*/ 0 h 148"/>
                <a:gd name="T88" fmla="*/ 0 w 52"/>
                <a:gd name="T89" fmla="*/ 0 h 148"/>
                <a:gd name="T90" fmla="*/ 0 w 52"/>
                <a:gd name="T91" fmla="*/ 0 h 148"/>
                <a:gd name="T92" fmla="*/ 0 w 52"/>
                <a:gd name="T93" fmla="*/ 0 h 14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"/>
                <a:gd name="T142" fmla="*/ 0 h 148"/>
                <a:gd name="T143" fmla="*/ 52 w 52"/>
                <a:gd name="T144" fmla="*/ 148 h 14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" h="148">
                  <a:moveTo>
                    <a:pt x="31" y="2"/>
                  </a:moveTo>
                  <a:lnTo>
                    <a:pt x="23" y="5"/>
                  </a:lnTo>
                  <a:lnTo>
                    <a:pt x="17" y="8"/>
                  </a:lnTo>
                  <a:lnTo>
                    <a:pt x="11" y="10"/>
                  </a:lnTo>
                  <a:lnTo>
                    <a:pt x="7" y="13"/>
                  </a:lnTo>
                  <a:lnTo>
                    <a:pt x="4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1" y="27"/>
                  </a:lnTo>
                  <a:lnTo>
                    <a:pt x="6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19" y="41"/>
                  </a:lnTo>
                  <a:lnTo>
                    <a:pt x="15" y="46"/>
                  </a:lnTo>
                  <a:lnTo>
                    <a:pt x="13" y="51"/>
                  </a:lnTo>
                  <a:lnTo>
                    <a:pt x="11" y="55"/>
                  </a:lnTo>
                  <a:lnTo>
                    <a:pt x="4" y="58"/>
                  </a:lnTo>
                  <a:lnTo>
                    <a:pt x="12" y="56"/>
                  </a:lnTo>
                  <a:lnTo>
                    <a:pt x="19" y="56"/>
                  </a:lnTo>
                  <a:lnTo>
                    <a:pt x="23" y="58"/>
                  </a:lnTo>
                  <a:lnTo>
                    <a:pt x="26" y="63"/>
                  </a:lnTo>
                  <a:lnTo>
                    <a:pt x="27" y="68"/>
                  </a:lnTo>
                  <a:lnTo>
                    <a:pt x="25" y="72"/>
                  </a:lnTo>
                  <a:lnTo>
                    <a:pt x="19" y="78"/>
                  </a:lnTo>
                  <a:lnTo>
                    <a:pt x="11" y="83"/>
                  </a:lnTo>
                  <a:lnTo>
                    <a:pt x="16" y="85"/>
                  </a:lnTo>
                  <a:lnTo>
                    <a:pt x="20" y="88"/>
                  </a:lnTo>
                  <a:lnTo>
                    <a:pt x="24" y="92"/>
                  </a:lnTo>
                  <a:lnTo>
                    <a:pt x="27" y="97"/>
                  </a:lnTo>
                  <a:lnTo>
                    <a:pt x="27" y="103"/>
                  </a:lnTo>
                  <a:lnTo>
                    <a:pt x="24" y="108"/>
                  </a:lnTo>
                  <a:lnTo>
                    <a:pt x="17" y="114"/>
                  </a:lnTo>
                  <a:lnTo>
                    <a:pt x="5" y="118"/>
                  </a:lnTo>
                  <a:lnTo>
                    <a:pt x="12" y="117"/>
                  </a:lnTo>
                  <a:lnTo>
                    <a:pt x="19" y="116"/>
                  </a:lnTo>
                  <a:lnTo>
                    <a:pt x="23" y="118"/>
                  </a:lnTo>
                  <a:lnTo>
                    <a:pt x="26" y="125"/>
                  </a:lnTo>
                  <a:lnTo>
                    <a:pt x="27" y="134"/>
                  </a:lnTo>
                  <a:lnTo>
                    <a:pt x="28" y="140"/>
                  </a:lnTo>
                  <a:lnTo>
                    <a:pt x="28" y="144"/>
                  </a:lnTo>
                  <a:lnTo>
                    <a:pt x="25" y="147"/>
                  </a:lnTo>
                  <a:lnTo>
                    <a:pt x="29" y="148"/>
                  </a:lnTo>
                  <a:lnTo>
                    <a:pt x="33" y="147"/>
                  </a:lnTo>
                  <a:lnTo>
                    <a:pt x="36" y="145"/>
                  </a:lnTo>
                  <a:lnTo>
                    <a:pt x="38" y="140"/>
                  </a:lnTo>
                  <a:lnTo>
                    <a:pt x="38" y="138"/>
                  </a:lnTo>
                  <a:lnTo>
                    <a:pt x="38" y="134"/>
                  </a:lnTo>
                  <a:lnTo>
                    <a:pt x="36" y="132"/>
                  </a:lnTo>
                  <a:lnTo>
                    <a:pt x="34" y="129"/>
                  </a:lnTo>
                  <a:lnTo>
                    <a:pt x="39" y="123"/>
                  </a:lnTo>
                  <a:lnTo>
                    <a:pt x="41" y="117"/>
                  </a:lnTo>
                  <a:lnTo>
                    <a:pt x="39" y="112"/>
                  </a:lnTo>
                  <a:lnTo>
                    <a:pt x="32" y="110"/>
                  </a:lnTo>
                  <a:lnTo>
                    <a:pt x="39" y="107"/>
                  </a:lnTo>
                  <a:lnTo>
                    <a:pt x="45" y="103"/>
                  </a:lnTo>
                  <a:lnTo>
                    <a:pt x="49" y="101"/>
                  </a:lnTo>
                  <a:lnTo>
                    <a:pt x="51" y="99"/>
                  </a:lnTo>
                  <a:lnTo>
                    <a:pt x="52" y="94"/>
                  </a:lnTo>
                  <a:lnTo>
                    <a:pt x="51" y="89"/>
                  </a:lnTo>
                  <a:lnTo>
                    <a:pt x="49" y="86"/>
                  </a:lnTo>
                  <a:lnTo>
                    <a:pt x="45" y="85"/>
                  </a:lnTo>
                  <a:lnTo>
                    <a:pt x="41" y="84"/>
                  </a:lnTo>
                  <a:lnTo>
                    <a:pt x="38" y="84"/>
                  </a:lnTo>
                  <a:lnTo>
                    <a:pt x="36" y="83"/>
                  </a:lnTo>
                  <a:lnTo>
                    <a:pt x="35" y="83"/>
                  </a:lnTo>
                  <a:lnTo>
                    <a:pt x="38" y="76"/>
                  </a:lnTo>
                  <a:lnTo>
                    <a:pt x="38" y="71"/>
                  </a:lnTo>
                  <a:lnTo>
                    <a:pt x="36" y="66"/>
                  </a:lnTo>
                  <a:lnTo>
                    <a:pt x="32" y="63"/>
                  </a:lnTo>
                  <a:lnTo>
                    <a:pt x="29" y="61"/>
                  </a:lnTo>
                  <a:lnTo>
                    <a:pt x="28" y="56"/>
                  </a:lnTo>
                  <a:lnTo>
                    <a:pt x="29" y="53"/>
                  </a:lnTo>
                  <a:lnTo>
                    <a:pt x="32" y="49"/>
                  </a:lnTo>
                  <a:lnTo>
                    <a:pt x="36" y="46"/>
                  </a:lnTo>
                  <a:lnTo>
                    <a:pt x="39" y="43"/>
                  </a:lnTo>
                  <a:lnTo>
                    <a:pt x="41" y="39"/>
                  </a:lnTo>
                  <a:lnTo>
                    <a:pt x="41" y="34"/>
                  </a:lnTo>
                  <a:lnTo>
                    <a:pt x="40" y="31"/>
                  </a:lnTo>
                  <a:lnTo>
                    <a:pt x="37" y="28"/>
                  </a:lnTo>
                  <a:lnTo>
                    <a:pt x="34" y="27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8" y="21"/>
                  </a:lnTo>
                  <a:lnTo>
                    <a:pt x="29" y="17"/>
                  </a:lnTo>
                  <a:lnTo>
                    <a:pt x="33" y="13"/>
                  </a:lnTo>
                  <a:lnTo>
                    <a:pt x="38" y="10"/>
                  </a:lnTo>
                  <a:lnTo>
                    <a:pt x="41" y="7"/>
                  </a:lnTo>
                  <a:lnTo>
                    <a:pt x="42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31" y="2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6" name="Freeform 1841"/>
            <p:cNvSpPr>
              <a:spLocks/>
            </p:cNvSpPr>
            <p:nvPr/>
          </p:nvSpPr>
          <p:spPr bwMode="auto">
            <a:xfrm>
              <a:off x="5056" y="1068"/>
              <a:ext cx="68" cy="88"/>
            </a:xfrm>
            <a:custGeom>
              <a:avLst/>
              <a:gdLst>
                <a:gd name="T0" fmla="*/ 0 w 273"/>
                <a:gd name="T1" fmla="*/ 0 h 351"/>
                <a:gd name="T2" fmla="*/ 0 w 273"/>
                <a:gd name="T3" fmla="*/ 0 h 351"/>
                <a:gd name="T4" fmla="*/ 0 w 273"/>
                <a:gd name="T5" fmla="*/ 0 h 351"/>
                <a:gd name="T6" fmla="*/ 0 w 273"/>
                <a:gd name="T7" fmla="*/ 0 h 351"/>
                <a:gd name="T8" fmla="*/ 0 w 273"/>
                <a:gd name="T9" fmla="*/ 0 h 351"/>
                <a:gd name="T10" fmla="*/ 0 w 273"/>
                <a:gd name="T11" fmla="*/ 0 h 351"/>
                <a:gd name="T12" fmla="*/ 0 w 273"/>
                <a:gd name="T13" fmla="*/ 0 h 351"/>
                <a:gd name="T14" fmla="*/ 0 w 273"/>
                <a:gd name="T15" fmla="*/ 0 h 351"/>
                <a:gd name="T16" fmla="*/ 0 w 273"/>
                <a:gd name="T17" fmla="*/ 0 h 351"/>
                <a:gd name="T18" fmla="*/ 0 w 273"/>
                <a:gd name="T19" fmla="*/ 0 h 351"/>
                <a:gd name="T20" fmla="*/ 0 w 273"/>
                <a:gd name="T21" fmla="*/ 0 h 351"/>
                <a:gd name="T22" fmla="*/ 0 w 273"/>
                <a:gd name="T23" fmla="*/ 0 h 351"/>
                <a:gd name="T24" fmla="*/ 0 w 273"/>
                <a:gd name="T25" fmla="*/ 0 h 351"/>
                <a:gd name="T26" fmla="*/ 0 w 273"/>
                <a:gd name="T27" fmla="*/ 0 h 351"/>
                <a:gd name="T28" fmla="*/ 0 w 273"/>
                <a:gd name="T29" fmla="*/ 0 h 351"/>
                <a:gd name="T30" fmla="*/ 0 w 273"/>
                <a:gd name="T31" fmla="*/ 0 h 351"/>
                <a:gd name="T32" fmla="*/ 0 w 273"/>
                <a:gd name="T33" fmla="*/ 0 h 351"/>
                <a:gd name="T34" fmla="*/ 0 w 273"/>
                <a:gd name="T35" fmla="*/ 0 h 351"/>
                <a:gd name="T36" fmla="*/ 0 w 273"/>
                <a:gd name="T37" fmla="*/ 0 h 351"/>
                <a:gd name="T38" fmla="*/ 0 w 273"/>
                <a:gd name="T39" fmla="*/ 0 h 351"/>
                <a:gd name="T40" fmla="*/ 0 w 273"/>
                <a:gd name="T41" fmla="*/ 0 h 351"/>
                <a:gd name="T42" fmla="*/ 0 w 273"/>
                <a:gd name="T43" fmla="*/ 0 h 351"/>
                <a:gd name="T44" fmla="*/ 0 w 273"/>
                <a:gd name="T45" fmla="*/ 0 h 351"/>
                <a:gd name="T46" fmla="*/ 0 w 273"/>
                <a:gd name="T47" fmla="*/ 0 h 351"/>
                <a:gd name="T48" fmla="*/ 0 w 273"/>
                <a:gd name="T49" fmla="*/ 0 h 351"/>
                <a:gd name="T50" fmla="*/ 0 w 273"/>
                <a:gd name="T51" fmla="*/ 0 h 351"/>
                <a:gd name="T52" fmla="*/ 0 w 273"/>
                <a:gd name="T53" fmla="*/ 0 h 351"/>
                <a:gd name="T54" fmla="*/ 0 w 273"/>
                <a:gd name="T55" fmla="*/ 0 h 351"/>
                <a:gd name="T56" fmla="*/ 0 w 273"/>
                <a:gd name="T57" fmla="*/ 0 h 351"/>
                <a:gd name="T58" fmla="*/ 0 w 273"/>
                <a:gd name="T59" fmla="*/ 0 h 351"/>
                <a:gd name="T60" fmla="*/ 0 w 273"/>
                <a:gd name="T61" fmla="*/ 0 h 351"/>
                <a:gd name="T62" fmla="*/ 0 w 273"/>
                <a:gd name="T63" fmla="*/ 0 h 351"/>
                <a:gd name="T64" fmla="*/ 0 w 273"/>
                <a:gd name="T65" fmla="*/ 0 h 351"/>
                <a:gd name="T66" fmla="*/ 0 w 273"/>
                <a:gd name="T67" fmla="*/ 0 h 351"/>
                <a:gd name="T68" fmla="*/ 0 w 273"/>
                <a:gd name="T69" fmla="*/ 0 h 351"/>
                <a:gd name="T70" fmla="*/ 0 w 273"/>
                <a:gd name="T71" fmla="*/ 0 h 351"/>
                <a:gd name="T72" fmla="*/ 0 w 273"/>
                <a:gd name="T73" fmla="*/ 0 h 351"/>
                <a:gd name="T74" fmla="*/ 0 w 273"/>
                <a:gd name="T75" fmla="*/ 0 h 3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3"/>
                <a:gd name="T115" fmla="*/ 0 h 351"/>
                <a:gd name="T116" fmla="*/ 273 w 273"/>
                <a:gd name="T117" fmla="*/ 351 h 35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3" h="351">
                  <a:moveTo>
                    <a:pt x="200" y="204"/>
                  </a:moveTo>
                  <a:lnTo>
                    <a:pt x="195" y="213"/>
                  </a:lnTo>
                  <a:lnTo>
                    <a:pt x="157" y="259"/>
                  </a:lnTo>
                  <a:lnTo>
                    <a:pt x="147" y="273"/>
                  </a:lnTo>
                  <a:lnTo>
                    <a:pt x="89" y="347"/>
                  </a:lnTo>
                  <a:lnTo>
                    <a:pt x="87" y="341"/>
                  </a:lnTo>
                  <a:lnTo>
                    <a:pt x="68" y="351"/>
                  </a:lnTo>
                  <a:lnTo>
                    <a:pt x="63" y="341"/>
                  </a:lnTo>
                  <a:lnTo>
                    <a:pt x="51" y="315"/>
                  </a:lnTo>
                  <a:lnTo>
                    <a:pt x="45" y="304"/>
                  </a:lnTo>
                  <a:lnTo>
                    <a:pt x="2" y="210"/>
                  </a:lnTo>
                  <a:lnTo>
                    <a:pt x="1" y="207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3" y="187"/>
                  </a:lnTo>
                  <a:lnTo>
                    <a:pt x="6" y="184"/>
                  </a:lnTo>
                  <a:lnTo>
                    <a:pt x="10" y="181"/>
                  </a:lnTo>
                  <a:lnTo>
                    <a:pt x="17" y="175"/>
                  </a:lnTo>
                  <a:lnTo>
                    <a:pt x="25" y="166"/>
                  </a:lnTo>
                  <a:lnTo>
                    <a:pt x="34" y="155"/>
                  </a:lnTo>
                  <a:lnTo>
                    <a:pt x="44" y="144"/>
                  </a:lnTo>
                  <a:lnTo>
                    <a:pt x="54" y="132"/>
                  </a:lnTo>
                  <a:lnTo>
                    <a:pt x="67" y="119"/>
                  </a:lnTo>
                  <a:lnTo>
                    <a:pt x="78" y="106"/>
                  </a:lnTo>
                  <a:lnTo>
                    <a:pt x="90" y="92"/>
                  </a:lnTo>
                  <a:lnTo>
                    <a:pt x="102" y="78"/>
                  </a:lnTo>
                  <a:lnTo>
                    <a:pt x="115" y="66"/>
                  </a:lnTo>
                  <a:lnTo>
                    <a:pt x="126" y="53"/>
                  </a:lnTo>
                  <a:lnTo>
                    <a:pt x="137" y="40"/>
                  </a:lnTo>
                  <a:lnTo>
                    <a:pt x="147" y="29"/>
                  </a:lnTo>
                  <a:lnTo>
                    <a:pt x="156" y="20"/>
                  </a:lnTo>
                  <a:lnTo>
                    <a:pt x="163" y="12"/>
                  </a:lnTo>
                  <a:lnTo>
                    <a:pt x="168" y="6"/>
                  </a:lnTo>
                  <a:lnTo>
                    <a:pt x="173" y="1"/>
                  </a:lnTo>
                  <a:lnTo>
                    <a:pt x="174" y="0"/>
                  </a:lnTo>
                  <a:lnTo>
                    <a:pt x="194" y="12"/>
                  </a:lnTo>
                  <a:lnTo>
                    <a:pt x="273" y="115"/>
                  </a:lnTo>
                  <a:lnTo>
                    <a:pt x="200" y="204"/>
                  </a:lnTo>
                  <a:close/>
                </a:path>
              </a:pathLst>
            </a:custGeom>
            <a:solidFill>
              <a:srgbClr val="D819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7" name="Freeform 1842"/>
            <p:cNvSpPr>
              <a:spLocks/>
            </p:cNvSpPr>
            <p:nvPr/>
          </p:nvSpPr>
          <p:spPr bwMode="auto">
            <a:xfrm>
              <a:off x="5058" y="1118"/>
              <a:ext cx="19" cy="35"/>
            </a:xfrm>
            <a:custGeom>
              <a:avLst/>
              <a:gdLst>
                <a:gd name="T0" fmla="*/ 0 w 76"/>
                <a:gd name="T1" fmla="*/ 0 h 144"/>
                <a:gd name="T2" fmla="*/ 0 w 76"/>
                <a:gd name="T3" fmla="*/ 0 h 144"/>
                <a:gd name="T4" fmla="*/ 0 w 76"/>
                <a:gd name="T5" fmla="*/ 0 h 144"/>
                <a:gd name="T6" fmla="*/ 0 w 76"/>
                <a:gd name="T7" fmla="*/ 0 h 144"/>
                <a:gd name="T8" fmla="*/ 0 w 76"/>
                <a:gd name="T9" fmla="*/ 0 h 144"/>
                <a:gd name="T10" fmla="*/ 0 w 76"/>
                <a:gd name="T11" fmla="*/ 0 h 144"/>
                <a:gd name="T12" fmla="*/ 0 w 76"/>
                <a:gd name="T13" fmla="*/ 0 h 144"/>
                <a:gd name="T14" fmla="*/ 0 w 76"/>
                <a:gd name="T15" fmla="*/ 0 h 144"/>
                <a:gd name="T16" fmla="*/ 0 w 76"/>
                <a:gd name="T17" fmla="*/ 0 h 144"/>
                <a:gd name="T18" fmla="*/ 0 w 76"/>
                <a:gd name="T19" fmla="*/ 0 h 144"/>
                <a:gd name="T20" fmla="*/ 0 w 76"/>
                <a:gd name="T21" fmla="*/ 0 h 144"/>
                <a:gd name="T22" fmla="*/ 0 w 76"/>
                <a:gd name="T23" fmla="*/ 0 h 144"/>
                <a:gd name="T24" fmla="*/ 0 w 76"/>
                <a:gd name="T25" fmla="*/ 0 h 144"/>
                <a:gd name="T26" fmla="*/ 0 w 76"/>
                <a:gd name="T27" fmla="*/ 0 h 144"/>
                <a:gd name="T28" fmla="*/ 0 w 76"/>
                <a:gd name="T29" fmla="*/ 0 h 144"/>
                <a:gd name="T30" fmla="*/ 0 w 76"/>
                <a:gd name="T31" fmla="*/ 0 h 144"/>
                <a:gd name="T32" fmla="*/ 0 w 76"/>
                <a:gd name="T33" fmla="*/ 0 h 144"/>
                <a:gd name="T34" fmla="*/ 0 w 76"/>
                <a:gd name="T35" fmla="*/ 0 h 144"/>
                <a:gd name="T36" fmla="*/ 0 w 76"/>
                <a:gd name="T37" fmla="*/ 0 h 144"/>
                <a:gd name="T38" fmla="*/ 0 w 76"/>
                <a:gd name="T39" fmla="*/ 0 h 144"/>
                <a:gd name="T40" fmla="*/ 0 w 76"/>
                <a:gd name="T41" fmla="*/ 0 h 144"/>
                <a:gd name="T42" fmla="*/ 0 w 76"/>
                <a:gd name="T43" fmla="*/ 0 h 144"/>
                <a:gd name="T44" fmla="*/ 0 w 76"/>
                <a:gd name="T45" fmla="*/ 0 h 144"/>
                <a:gd name="T46" fmla="*/ 0 w 76"/>
                <a:gd name="T47" fmla="*/ 0 h 144"/>
                <a:gd name="T48" fmla="*/ 0 w 76"/>
                <a:gd name="T49" fmla="*/ 0 h 144"/>
                <a:gd name="T50" fmla="*/ 0 w 76"/>
                <a:gd name="T51" fmla="*/ 0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6"/>
                <a:gd name="T79" fmla="*/ 0 h 144"/>
                <a:gd name="T80" fmla="*/ 76 w 76"/>
                <a:gd name="T81" fmla="*/ 144 h 14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6" h="144">
                  <a:moveTo>
                    <a:pt x="76" y="137"/>
                  </a:moveTo>
                  <a:lnTo>
                    <a:pt x="74" y="132"/>
                  </a:lnTo>
                  <a:lnTo>
                    <a:pt x="68" y="120"/>
                  </a:lnTo>
                  <a:lnTo>
                    <a:pt x="60" y="101"/>
                  </a:lnTo>
                  <a:lnTo>
                    <a:pt x="51" y="79"/>
                  </a:lnTo>
                  <a:lnTo>
                    <a:pt x="40" y="58"/>
                  </a:lnTo>
                  <a:lnTo>
                    <a:pt x="32" y="37"/>
                  </a:lnTo>
                  <a:lnTo>
                    <a:pt x="25" y="21"/>
                  </a:lnTo>
                  <a:lnTo>
                    <a:pt x="21" y="12"/>
                  </a:lnTo>
                  <a:lnTo>
                    <a:pt x="17" y="5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3" y="15"/>
                  </a:lnTo>
                  <a:lnTo>
                    <a:pt x="7" y="23"/>
                  </a:lnTo>
                  <a:lnTo>
                    <a:pt x="14" y="39"/>
                  </a:lnTo>
                  <a:lnTo>
                    <a:pt x="24" y="60"/>
                  </a:lnTo>
                  <a:lnTo>
                    <a:pt x="35" y="83"/>
                  </a:lnTo>
                  <a:lnTo>
                    <a:pt x="45" y="106"/>
                  </a:lnTo>
                  <a:lnTo>
                    <a:pt x="55" y="126"/>
                  </a:lnTo>
                  <a:lnTo>
                    <a:pt x="62" y="139"/>
                  </a:lnTo>
                  <a:lnTo>
                    <a:pt x="64" y="144"/>
                  </a:lnTo>
                  <a:lnTo>
                    <a:pt x="76" y="13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8" name="Freeform 1843"/>
            <p:cNvSpPr>
              <a:spLocks/>
            </p:cNvSpPr>
            <p:nvPr/>
          </p:nvSpPr>
          <p:spPr bwMode="auto">
            <a:xfrm>
              <a:off x="5063" y="1072"/>
              <a:ext cx="40" cy="46"/>
            </a:xfrm>
            <a:custGeom>
              <a:avLst/>
              <a:gdLst>
                <a:gd name="T0" fmla="*/ 0 w 160"/>
                <a:gd name="T1" fmla="*/ 0 h 183"/>
                <a:gd name="T2" fmla="*/ 0 w 160"/>
                <a:gd name="T3" fmla="*/ 0 h 183"/>
                <a:gd name="T4" fmla="*/ 0 w 160"/>
                <a:gd name="T5" fmla="*/ 0 h 183"/>
                <a:gd name="T6" fmla="*/ 0 w 160"/>
                <a:gd name="T7" fmla="*/ 0 h 183"/>
                <a:gd name="T8" fmla="*/ 0 w 160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83"/>
                <a:gd name="T17" fmla="*/ 160 w 160"/>
                <a:gd name="T18" fmla="*/ 183 h 18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83">
                  <a:moveTo>
                    <a:pt x="0" y="178"/>
                  </a:moveTo>
                  <a:lnTo>
                    <a:pt x="154" y="0"/>
                  </a:lnTo>
                  <a:lnTo>
                    <a:pt x="160" y="6"/>
                  </a:lnTo>
                  <a:lnTo>
                    <a:pt x="6" y="183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72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9" name="Freeform 1844"/>
            <p:cNvSpPr>
              <a:spLocks/>
            </p:cNvSpPr>
            <p:nvPr/>
          </p:nvSpPr>
          <p:spPr bwMode="auto">
            <a:xfrm>
              <a:off x="5051" y="1084"/>
              <a:ext cx="56" cy="35"/>
            </a:xfrm>
            <a:custGeom>
              <a:avLst/>
              <a:gdLst>
                <a:gd name="T0" fmla="*/ 0 w 227"/>
                <a:gd name="T1" fmla="*/ 0 h 141"/>
                <a:gd name="T2" fmla="*/ 0 w 227"/>
                <a:gd name="T3" fmla="*/ 0 h 141"/>
                <a:gd name="T4" fmla="*/ 0 w 227"/>
                <a:gd name="T5" fmla="*/ 0 h 141"/>
                <a:gd name="T6" fmla="*/ 0 w 227"/>
                <a:gd name="T7" fmla="*/ 0 h 141"/>
                <a:gd name="T8" fmla="*/ 0 w 227"/>
                <a:gd name="T9" fmla="*/ 0 h 141"/>
                <a:gd name="T10" fmla="*/ 0 w 227"/>
                <a:gd name="T11" fmla="*/ 0 h 141"/>
                <a:gd name="T12" fmla="*/ 0 w 227"/>
                <a:gd name="T13" fmla="*/ 0 h 141"/>
                <a:gd name="T14" fmla="*/ 0 w 227"/>
                <a:gd name="T15" fmla="*/ 0 h 141"/>
                <a:gd name="T16" fmla="*/ 0 w 227"/>
                <a:gd name="T17" fmla="*/ 0 h 141"/>
                <a:gd name="T18" fmla="*/ 0 w 227"/>
                <a:gd name="T19" fmla="*/ 0 h 141"/>
                <a:gd name="T20" fmla="*/ 0 w 227"/>
                <a:gd name="T21" fmla="*/ 0 h 141"/>
                <a:gd name="T22" fmla="*/ 0 w 227"/>
                <a:gd name="T23" fmla="*/ 0 h 141"/>
                <a:gd name="T24" fmla="*/ 0 w 227"/>
                <a:gd name="T25" fmla="*/ 0 h 141"/>
                <a:gd name="T26" fmla="*/ 0 w 227"/>
                <a:gd name="T27" fmla="*/ 0 h 141"/>
                <a:gd name="T28" fmla="*/ 0 w 227"/>
                <a:gd name="T29" fmla="*/ 0 h 141"/>
                <a:gd name="T30" fmla="*/ 0 w 227"/>
                <a:gd name="T31" fmla="*/ 0 h 141"/>
                <a:gd name="T32" fmla="*/ 0 w 227"/>
                <a:gd name="T33" fmla="*/ 0 h 141"/>
                <a:gd name="T34" fmla="*/ 0 w 227"/>
                <a:gd name="T35" fmla="*/ 0 h 141"/>
                <a:gd name="T36" fmla="*/ 0 w 227"/>
                <a:gd name="T37" fmla="*/ 0 h 141"/>
                <a:gd name="T38" fmla="*/ 0 w 227"/>
                <a:gd name="T39" fmla="*/ 0 h 141"/>
                <a:gd name="T40" fmla="*/ 0 w 227"/>
                <a:gd name="T41" fmla="*/ 0 h 141"/>
                <a:gd name="T42" fmla="*/ 0 w 227"/>
                <a:gd name="T43" fmla="*/ 0 h 141"/>
                <a:gd name="T44" fmla="*/ 0 w 227"/>
                <a:gd name="T45" fmla="*/ 0 h 141"/>
                <a:gd name="T46" fmla="*/ 0 w 227"/>
                <a:gd name="T47" fmla="*/ 0 h 141"/>
                <a:gd name="T48" fmla="*/ 0 w 227"/>
                <a:gd name="T49" fmla="*/ 0 h 141"/>
                <a:gd name="T50" fmla="*/ 0 w 227"/>
                <a:gd name="T51" fmla="*/ 0 h 141"/>
                <a:gd name="T52" fmla="*/ 0 w 227"/>
                <a:gd name="T53" fmla="*/ 0 h 141"/>
                <a:gd name="T54" fmla="*/ 0 w 227"/>
                <a:gd name="T55" fmla="*/ 0 h 141"/>
                <a:gd name="T56" fmla="*/ 0 w 227"/>
                <a:gd name="T57" fmla="*/ 0 h 141"/>
                <a:gd name="T58" fmla="*/ 0 w 227"/>
                <a:gd name="T59" fmla="*/ 0 h 141"/>
                <a:gd name="T60" fmla="*/ 0 w 227"/>
                <a:gd name="T61" fmla="*/ 0 h 141"/>
                <a:gd name="T62" fmla="*/ 0 w 227"/>
                <a:gd name="T63" fmla="*/ 0 h 141"/>
                <a:gd name="T64" fmla="*/ 0 w 227"/>
                <a:gd name="T65" fmla="*/ 0 h 141"/>
                <a:gd name="T66" fmla="*/ 0 w 227"/>
                <a:gd name="T67" fmla="*/ 0 h 141"/>
                <a:gd name="T68" fmla="*/ 0 w 227"/>
                <a:gd name="T69" fmla="*/ 0 h 141"/>
                <a:gd name="T70" fmla="*/ 0 w 227"/>
                <a:gd name="T71" fmla="*/ 0 h 141"/>
                <a:gd name="T72" fmla="*/ 0 w 227"/>
                <a:gd name="T73" fmla="*/ 0 h 141"/>
                <a:gd name="T74" fmla="*/ 0 w 227"/>
                <a:gd name="T75" fmla="*/ 0 h 141"/>
                <a:gd name="T76" fmla="*/ 0 w 227"/>
                <a:gd name="T77" fmla="*/ 0 h 141"/>
                <a:gd name="T78" fmla="*/ 0 w 227"/>
                <a:gd name="T79" fmla="*/ 0 h 141"/>
                <a:gd name="T80" fmla="*/ 0 w 227"/>
                <a:gd name="T81" fmla="*/ 0 h 141"/>
                <a:gd name="T82" fmla="*/ 0 w 227"/>
                <a:gd name="T83" fmla="*/ 0 h 141"/>
                <a:gd name="T84" fmla="*/ 0 w 227"/>
                <a:gd name="T85" fmla="*/ 0 h 141"/>
                <a:gd name="T86" fmla="*/ 0 w 227"/>
                <a:gd name="T87" fmla="*/ 0 h 141"/>
                <a:gd name="T88" fmla="*/ 0 w 227"/>
                <a:gd name="T89" fmla="*/ 0 h 141"/>
                <a:gd name="T90" fmla="*/ 0 w 227"/>
                <a:gd name="T91" fmla="*/ 0 h 141"/>
                <a:gd name="T92" fmla="*/ 0 w 227"/>
                <a:gd name="T93" fmla="*/ 0 h 141"/>
                <a:gd name="T94" fmla="*/ 0 w 227"/>
                <a:gd name="T95" fmla="*/ 0 h 141"/>
                <a:gd name="T96" fmla="*/ 0 w 227"/>
                <a:gd name="T97" fmla="*/ 0 h 141"/>
                <a:gd name="T98" fmla="*/ 0 w 227"/>
                <a:gd name="T99" fmla="*/ 0 h 141"/>
                <a:gd name="T100" fmla="*/ 0 w 227"/>
                <a:gd name="T101" fmla="*/ 0 h 141"/>
                <a:gd name="T102" fmla="*/ 0 w 227"/>
                <a:gd name="T103" fmla="*/ 0 h 141"/>
                <a:gd name="T104" fmla="*/ 0 w 227"/>
                <a:gd name="T105" fmla="*/ 0 h 141"/>
                <a:gd name="T106" fmla="*/ 0 w 227"/>
                <a:gd name="T107" fmla="*/ 0 h 141"/>
                <a:gd name="T108" fmla="*/ 0 w 227"/>
                <a:gd name="T109" fmla="*/ 0 h 141"/>
                <a:gd name="T110" fmla="*/ 0 w 227"/>
                <a:gd name="T111" fmla="*/ 0 h 141"/>
                <a:gd name="T112" fmla="*/ 0 w 227"/>
                <a:gd name="T113" fmla="*/ 0 h 141"/>
                <a:gd name="T114" fmla="*/ 0 w 227"/>
                <a:gd name="T115" fmla="*/ 0 h 141"/>
                <a:gd name="T116" fmla="*/ 0 w 227"/>
                <a:gd name="T117" fmla="*/ 0 h 141"/>
                <a:gd name="T118" fmla="*/ 0 w 227"/>
                <a:gd name="T119" fmla="*/ 0 h 141"/>
                <a:gd name="T120" fmla="*/ 0 w 227"/>
                <a:gd name="T121" fmla="*/ 0 h 14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7"/>
                <a:gd name="T184" fmla="*/ 0 h 141"/>
                <a:gd name="T185" fmla="*/ 227 w 227"/>
                <a:gd name="T186" fmla="*/ 141 h 14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7" h="141">
                  <a:moveTo>
                    <a:pt x="160" y="129"/>
                  </a:moveTo>
                  <a:lnTo>
                    <a:pt x="157" y="125"/>
                  </a:lnTo>
                  <a:lnTo>
                    <a:pt x="153" y="119"/>
                  </a:lnTo>
                  <a:lnTo>
                    <a:pt x="150" y="113"/>
                  </a:lnTo>
                  <a:lnTo>
                    <a:pt x="145" y="106"/>
                  </a:lnTo>
                  <a:lnTo>
                    <a:pt x="141" y="99"/>
                  </a:lnTo>
                  <a:lnTo>
                    <a:pt x="137" y="92"/>
                  </a:lnTo>
                  <a:lnTo>
                    <a:pt x="132" y="85"/>
                  </a:lnTo>
                  <a:lnTo>
                    <a:pt x="129" y="80"/>
                  </a:lnTo>
                  <a:lnTo>
                    <a:pt x="128" y="78"/>
                  </a:lnTo>
                  <a:lnTo>
                    <a:pt x="126" y="77"/>
                  </a:lnTo>
                  <a:lnTo>
                    <a:pt x="124" y="77"/>
                  </a:lnTo>
                  <a:lnTo>
                    <a:pt x="120" y="80"/>
                  </a:lnTo>
                  <a:lnTo>
                    <a:pt x="123" y="83"/>
                  </a:lnTo>
                  <a:lnTo>
                    <a:pt x="127" y="89"/>
                  </a:lnTo>
                  <a:lnTo>
                    <a:pt x="132" y="95"/>
                  </a:lnTo>
                  <a:lnTo>
                    <a:pt x="139" y="103"/>
                  </a:lnTo>
                  <a:lnTo>
                    <a:pt x="145" y="110"/>
                  </a:lnTo>
                  <a:lnTo>
                    <a:pt x="151" y="116"/>
                  </a:lnTo>
                  <a:lnTo>
                    <a:pt x="156" y="123"/>
                  </a:lnTo>
                  <a:lnTo>
                    <a:pt x="160" y="129"/>
                  </a:lnTo>
                  <a:lnTo>
                    <a:pt x="159" y="136"/>
                  </a:lnTo>
                  <a:lnTo>
                    <a:pt x="155" y="141"/>
                  </a:lnTo>
                  <a:lnTo>
                    <a:pt x="147" y="139"/>
                  </a:lnTo>
                  <a:lnTo>
                    <a:pt x="138" y="134"/>
                  </a:lnTo>
                  <a:lnTo>
                    <a:pt x="131" y="128"/>
                  </a:lnTo>
                  <a:lnTo>
                    <a:pt x="126" y="123"/>
                  </a:lnTo>
                  <a:lnTo>
                    <a:pt x="121" y="119"/>
                  </a:lnTo>
                  <a:lnTo>
                    <a:pt x="116" y="114"/>
                  </a:lnTo>
                  <a:lnTo>
                    <a:pt x="111" y="111"/>
                  </a:lnTo>
                  <a:lnTo>
                    <a:pt x="107" y="107"/>
                  </a:lnTo>
                  <a:lnTo>
                    <a:pt x="102" y="105"/>
                  </a:lnTo>
                  <a:lnTo>
                    <a:pt x="98" y="104"/>
                  </a:lnTo>
                  <a:lnTo>
                    <a:pt x="92" y="106"/>
                  </a:lnTo>
                  <a:lnTo>
                    <a:pt x="86" y="108"/>
                  </a:lnTo>
                  <a:lnTo>
                    <a:pt x="80" y="110"/>
                  </a:lnTo>
                  <a:lnTo>
                    <a:pt x="73" y="110"/>
                  </a:lnTo>
                  <a:lnTo>
                    <a:pt x="68" y="108"/>
                  </a:lnTo>
                  <a:lnTo>
                    <a:pt x="63" y="106"/>
                  </a:lnTo>
                  <a:lnTo>
                    <a:pt x="58" y="103"/>
                  </a:lnTo>
                  <a:lnTo>
                    <a:pt x="54" y="97"/>
                  </a:lnTo>
                  <a:lnTo>
                    <a:pt x="46" y="104"/>
                  </a:lnTo>
                  <a:lnTo>
                    <a:pt x="42" y="105"/>
                  </a:lnTo>
                  <a:lnTo>
                    <a:pt x="40" y="105"/>
                  </a:lnTo>
                  <a:lnTo>
                    <a:pt x="38" y="104"/>
                  </a:lnTo>
                  <a:lnTo>
                    <a:pt x="35" y="101"/>
                  </a:lnTo>
                  <a:lnTo>
                    <a:pt x="34" y="103"/>
                  </a:lnTo>
                  <a:lnTo>
                    <a:pt x="33" y="105"/>
                  </a:lnTo>
                  <a:lnTo>
                    <a:pt x="32" y="110"/>
                  </a:lnTo>
                  <a:lnTo>
                    <a:pt x="33" y="113"/>
                  </a:lnTo>
                  <a:lnTo>
                    <a:pt x="21" y="112"/>
                  </a:lnTo>
                  <a:lnTo>
                    <a:pt x="11" y="104"/>
                  </a:lnTo>
                  <a:lnTo>
                    <a:pt x="5" y="91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3" y="43"/>
                  </a:lnTo>
                  <a:lnTo>
                    <a:pt x="9" y="28"/>
                  </a:lnTo>
                  <a:lnTo>
                    <a:pt x="20" y="16"/>
                  </a:lnTo>
                  <a:lnTo>
                    <a:pt x="28" y="15"/>
                  </a:lnTo>
                  <a:lnTo>
                    <a:pt x="38" y="13"/>
                  </a:lnTo>
                  <a:lnTo>
                    <a:pt x="49" y="11"/>
                  </a:lnTo>
                  <a:lnTo>
                    <a:pt x="60" y="8"/>
                  </a:lnTo>
                  <a:lnTo>
                    <a:pt x="71" y="5"/>
                  </a:lnTo>
                  <a:lnTo>
                    <a:pt x="82" y="2"/>
                  </a:lnTo>
                  <a:lnTo>
                    <a:pt x="90" y="1"/>
                  </a:lnTo>
                  <a:lnTo>
                    <a:pt x="95" y="0"/>
                  </a:lnTo>
                  <a:lnTo>
                    <a:pt x="98" y="0"/>
                  </a:lnTo>
                  <a:lnTo>
                    <a:pt x="102" y="0"/>
                  </a:lnTo>
                  <a:lnTo>
                    <a:pt x="106" y="0"/>
                  </a:lnTo>
                  <a:lnTo>
                    <a:pt x="112" y="1"/>
                  </a:lnTo>
                  <a:lnTo>
                    <a:pt x="117" y="1"/>
                  </a:lnTo>
                  <a:lnTo>
                    <a:pt x="123" y="2"/>
                  </a:lnTo>
                  <a:lnTo>
                    <a:pt x="129" y="2"/>
                  </a:lnTo>
                  <a:lnTo>
                    <a:pt x="136" y="4"/>
                  </a:lnTo>
                  <a:lnTo>
                    <a:pt x="140" y="5"/>
                  </a:lnTo>
                  <a:lnTo>
                    <a:pt x="145" y="5"/>
                  </a:lnTo>
                  <a:lnTo>
                    <a:pt x="148" y="6"/>
                  </a:lnTo>
                  <a:lnTo>
                    <a:pt x="151" y="7"/>
                  </a:lnTo>
                  <a:lnTo>
                    <a:pt x="156" y="9"/>
                  </a:lnTo>
                  <a:lnTo>
                    <a:pt x="161" y="12"/>
                  </a:lnTo>
                  <a:lnTo>
                    <a:pt x="166" y="14"/>
                  </a:lnTo>
                  <a:lnTo>
                    <a:pt x="171" y="17"/>
                  </a:lnTo>
                  <a:lnTo>
                    <a:pt x="176" y="21"/>
                  </a:lnTo>
                  <a:lnTo>
                    <a:pt x="182" y="24"/>
                  </a:lnTo>
                  <a:lnTo>
                    <a:pt x="188" y="27"/>
                  </a:lnTo>
                  <a:lnTo>
                    <a:pt x="195" y="29"/>
                  </a:lnTo>
                  <a:lnTo>
                    <a:pt x="201" y="31"/>
                  </a:lnTo>
                  <a:lnTo>
                    <a:pt x="207" y="34"/>
                  </a:lnTo>
                  <a:lnTo>
                    <a:pt x="212" y="36"/>
                  </a:lnTo>
                  <a:lnTo>
                    <a:pt x="217" y="38"/>
                  </a:lnTo>
                  <a:lnTo>
                    <a:pt x="220" y="42"/>
                  </a:lnTo>
                  <a:lnTo>
                    <a:pt x="224" y="44"/>
                  </a:lnTo>
                  <a:lnTo>
                    <a:pt x="226" y="46"/>
                  </a:lnTo>
                  <a:lnTo>
                    <a:pt x="227" y="49"/>
                  </a:lnTo>
                  <a:lnTo>
                    <a:pt x="227" y="53"/>
                  </a:lnTo>
                  <a:lnTo>
                    <a:pt x="226" y="58"/>
                  </a:lnTo>
                  <a:lnTo>
                    <a:pt x="222" y="61"/>
                  </a:lnTo>
                  <a:lnTo>
                    <a:pt x="217" y="61"/>
                  </a:lnTo>
                  <a:lnTo>
                    <a:pt x="213" y="60"/>
                  </a:lnTo>
                  <a:lnTo>
                    <a:pt x="206" y="59"/>
                  </a:lnTo>
                  <a:lnTo>
                    <a:pt x="199" y="57"/>
                  </a:lnTo>
                  <a:lnTo>
                    <a:pt x="190" y="54"/>
                  </a:lnTo>
                  <a:lnTo>
                    <a:pt x="182" y="53"/>
                  </a:lnTo>
                  <a:lnTo>
                    <a:pt x="174" y="51"/>
                  </a:lnTo>
                  <a:lnTo>
                    <a:pt x="167" y="50"/>
                  </a:lnTo>
                  <a:lnTo>
                    <a:pt x="162" y="50"/>
                  </a:lnTo>
                  <a:lnTo>
                    <a:pt x="168" y="57"/>
                  </a:lnTo>
                  <a:lnTo>
                    <a:pt x="173" y="65"/>
                  </a:lnTo>
                  <a:lnTo>
                    <a:pt x="178" y="72"/>
                  </a:lnTo>
                  <a:lnTo>
                    <a:pt x="183" y="77"/>
                  </a:lnTo>
                  <a:lnTo>
                    <a:pt x="188" y="84"/>
                  </a:lnTo>
                  <a:lnTo>
                    <a:pt x="192" y="89"/>
                  </a:lnTo>
                  <a:lnTo>
                    <a:pt x="197" y="95"/>
                  </a:lnTo>
                  <a:lnTo>
                    <a:pt x="201" y="98"/>
                  </a:lnTo>
                  <a:lnTo>
                    <a:pt x="206" y="107"/>
                  </a:lnTo>
                  <a:lnTo>
                    <a:pt x="204" y="116"/>
                  </a:lnTo>
                  <a:lnTo>
                    <a:pt x="197" y="122"/>
                  </a:lnTo>
                  <a:lnTo>
                    <a:pt x="182" y="116"/>
                  </a:lnTo>
                  <a:lnTo>
                    <a:pt x="181" y="127"/>
                  </a:lnTo>
                  <a:lnTo>
                    <a:pt x="177" y="134"/>
                  </a:lnTo>
                  <a:lnTo>
                    <a:pt x="170" y="135"/>
                  </a:lnTo>
                  <a:lnTo>
                    <a:pt x="160" y="129"/>
                  </a:lnTo>
                  <a:close/>
                </a:path>
              </a:pathLst>
            </a:custGeom>
            <a:solidFill>
              <a:srgbClr val="4CAA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0" name="Freeform 1845"/>
            <p:cNvSpPr>
              <a:spLocks/>
            </p:cNvSpPr>
            <p:nvPr/>
          </p:nvSpPr>
          <p:spPr bwMode="auto">
            <a:xfrm>
              <a:off x="5238" y="1453"/>
              <a:ext cx="49" cy="32"/>
            </a:xfrm>
            <a:custGeom>
              <a:avLst/>
              <a:gdLst>
                <a:gd name="T0" fmla="*/ 0 w 196"/>
                <a:gd name="T1" fmla="*/ 0 h 127"/>
                <a:gd name="T2" fmla="*/ 0 w 196"/>
                <a:gd name="T3" fmla="*/ 0 h 127"/>
                <a:gd name="T4" fmla="*/ 0 w 196"/>
                <a:gd name="T5" fmla="*/ 0 h 127"/>
                <a:gd name="T6" fmla="*/ 0 w 196"/>
                <a:gd name="T7" fmla="*/ 0 h 127"/>
                <a:gd name="T8" fmla="*/ 0 w 196"/>
                <a:gd name="T9" fmla="*/ 0 h 127"/>
                <a:gd name="T10" fmla="*/ 0 w 196"/>
                <a:gd name="T11" fmla="*/ 0 h 127"/>
                <a:gd name="T12" fmla="*/ 0 w 196"/>
                <a:gd name="T13" fmla="*/ 0 h 127"/>
                <a:gd name="T14" fmla="*/ 0 w 196"/>
                <a:gd name="T15" fmla="*/ 0 h 127"/>
                <a:gd name="T16" fmla="*/ 0 w 196"/>
                <a:gd name="T17" fmla="*/ 0 h 127"/>
                <a:gd name="T18" fmla="*/ 0 w 196"/>
                <a:gd name="T19" fmla="*/ 0 h 127"/>
                <a:gd name="T20" fmla="*/ 0 w 196"/>
                <a:gd name="T21" fmla="*/ 0 h 127"/>
                <a:gd name="T22" fmla="*/ 0 w 196"/>
                <a:gd name="T23" fmla="*/ 0 h 127"/>
                <a:gd name="T24" fmla="*/ 0 w 196"/>
                <a:gd name="T25" fmla="*/ 0 h 127"/>
                <a:gd name="T26" fmla="*/ 0 w 196"/>
                <a:gd name="T27" fmla="*/ 0 h 127"/>
                <a:gd name="T28" fmla="*/ 0 w 196"/>
                <a:gd name="T29" fmla="*/ 0 h 127"/>
                <a:gd name="T30" fmla="*/ 0 w 196"/>
                <a:gd name="T31" fmla="*/ 0 h 127"/>
                <a:gd name="T32" fmla="*/ 0 w 196"/>
                <a:gd name="T33" fmla="*/ 0 h 127"/>
                <a:gd name="T34" fmla="*/ 0 w 196"/>
                <a:gd name="T35" fmla="*/ 0 h 127"/>
                <a:gd name="T36" fmla="*/ 0 w 196"/>
                <a:gd name="T37" fmla="*/ 0 h 127"/>
                <a:gd name="T38" fmla="*/ 0 w 196"/>
                <a:gd name="T39" fmla="*/ 0 h 127"/>
                <a:gd name="T40" fmla="*/ 0 w 196"/>
                <a:gd name="T41" fmla="*/ 0 h 127"/>
                <a:gd name="T42" fmla="*/ 0 w 196"/>
                <a:gd name="T43" fmla="*/ 0 h 127"/>
                <a:gd name="T44" fmla="*/ 0 w 196"/>
                <a:gd name="T45" fmla="*/ 0 h 127"/>
                <a:gd name="T46" fmla="*/ 0 w 196"/>
                <a:gd name="T47" fmla="*/ 0 h 127"/>
                <a:gd name="T48" fmla="*/ 0 w 196"/>
                <a:gd name="T49" fmla="*/ 0 h 127"/>
                <a:gd name="T50" fmla="*/ 0 w 196"/>
                <a:gd name="T51" fmla="*/ 0 h 127"/>
                <a:gd name="T52" fmla="*/ 0 w 196"/>
                <a:gd name="T53" fmla="*/ 0 h 127"/>
                <a:gd name="T54" fmla="*/ 0 w 196"/>
                <a:gd name="T55" fmla="*/ 0 h 127"/>
                <a:gd name="T56" fmla="*/ 0 w 196"/>
                <a:gd name="T57" fmla="*/ 0 h 127"/>
                <a:gd name="T58" fmla="*/ 0 w 196"/>
                <a:gd name="T59" fmla="*/ 0 h 127"/>
                <a:gd name="T60" fmla="*/ 0 w 196"/>
                <a:gd name="T61" fmla="*/ 0 h 127"/>
                <a:gd name="T62" fmla="*/ 0 w 196"/>
                <a:gd name="T63" fmla="*/ 0 h 1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96"/>
                <a:gd name="T97" fmla="*/ 0 h 127"/>
                <a:gd name="T98" fmla="*/ 196 w 196"/>
                <a:gd name="T99" fmla="*/ 127 h 12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96" h="127">
                  <a:moveTo>
                    <a:pt x="113" y="13"/>
                  </a:moveTo>
                  <a:lnTo>
                    <a:pt x="117" y="16"/>
                  </a:lnTo>
                  <a:lnTo>
                    <a:pt x="123" y="15"/>
                  </a:lnTo>
                  <a:lnTo>
                    <a:pt x="129" y="12"/>
                  </a:lnTo>
                  <a:lnTo>
                    <a:pt x="138" y="9"/>
                  </a:lnTo>
                  <a:lnTo>
                    <a:pt x="146" y="5"/>
                  </a:lnTo>
                  <a:lnTo>
                    <a:pt x="155" y="2"/>
                  </a:lnTo>
                  <a:lnTo>
                    <a:pt x="164" y="0"/>
                  </a:lnTo>
                  <a:lnTo>
                    <a:pt x="174" y="0"/>
                  </a:lnTo>
                  <a:lnTo>
                    <a:pt x="179" y="0"/>
                  </a:lnTo>
                  <a:lnTo>
                    <a:pt x="183" y="1"/>
                  </a:lnTo>
                  <a:lnTo>
                    <a:pt x="188" y="2"/>
                  </a:lnTo>
                  <a:lnTo>
                    <a:pt x="192" y="3"/>
                  </a:lnTo>
                  <a:lnTo>
                    <a:pt x="194" y="23"/>
                  </a:lnTo>
                  <a:lnTo>
                    <a:pt x="196" y="41"/>
                  </a:lnTo>
                  <a:lnTo>
                    <a:pt x="196" y="58"/>
                  </a:lnTo>
                  <a:lnTo>
                    <a:pt x="196" y="72"/>
                  </a:lnTo>
                  <a:lnTo>
                    <a:pt x="196" y="85"/>
                  </a:lnTo>
                  <a:lnTo>
                    <a:pt x="193" y="97"/>
                  </a:lnTo>
                  <a:lnTo>
                    <a:pt x="187" y="106"/>
                  </a:lnTo>
                  <a:lnTo>
                    <a:pt x="175" y="109"/>
                  </a:lnTo>
                  <a:lnTo>
                    <a:pt x="167" y="108"/>
                  </a:lnTo>
                  <a:lnTo>
                    <a:pt x="160" y="108"/>
                  </a:lnTo>
                  <a:lnTo>
                    <a:pt x="152" y="109"/>
                  </a:lnTo>
                  <a:lnTo>
                    <a:pt x="144" y="110"/>
                  </a:lnTo>
                  <a:lnTo>
                    <a:pt x="135" y="111"/>
                  </a:lnTo>
                  <a:lnTo>
                    <a:pt x="127" y="114"/>
                  </a:lnTo>
                  <a:lnTo>
                    <a:pt x="119" y="116"/>
                  </a:lnTo>
                  <a:lnTo>
                    <a:pt x="110" y="119"/>
                  </a:lnTo>
                  <a:lnTo>
                    <a:pt x="100" y="123"/>
                  </a:lnTo>
                  <a:lnTo>
                    <a:pt x="87" y="125"/>
                  </a:lnTo>
                  <a:lnTo>
                    <a:pt x="72" y="127"/>
                  </a:lnTo>
                  <a:lnTo>
                    <a:pt x="57" y="127"/>
                  </a:lnTo>
                  <a:lnTo>
                    <a:pt x="42" y="127"/>
                  </a:lnTo>
                  <a:lnTo>
                    <a:pt x="28" y="125"/>
                  </a:lnTo>
                  <a:lnTo>
                    <a:pt x="14" y="122"/>
                  </a:lnTo>
                  <a:lnTo>
                    <a:pt x="4" y="116"/>
                  </a:lnTo>
                  <a:lnTo>
                    <a:pt x="1" y="110"/>
                  </a:lnTo>
                  <a:lnTo>
                    <a:pt x="0" y="103"/>
                  </a:lnTo>
                  <a:lnTo>
                    <a:pt x="1" y="96"/>
                  </a:lnTo>
                  <a:lnTo>
                    <a:pt x="3" y="89"/>
                  </a:lnTo>
                  <a:lnTo>
                    <a:pt x="6" y="83"/>
                  </a:lnTo>
                  <a:lnTo>
                    <a:pt x="11" y="77"/>
                  </a:lnTo>
                  <a:lnTo>
                    <a:pt x="17" y="72"/>
                  </a:lnTo>
                  <a:lnTo>
                    <a:pt x="25" y="69"/>
                  </a:lnTo>
                  <a:lnTo>
                    <a:pt x="32" y="68"/>
                  </a:lnTo>
                  <a:lnTo>
                    <a:pt x="37" y="68"/>
                  </a:lnTo>
                  <a:lnTo>
                    <a:pt x="42" y="68"/>
                  </a:lnTo>
                  <a:lnTo>
                    <a:pt x="46" y="69"/>
                  </a:lnTo>
                  <a:lnTo>
                    <a:pt x="51" y="69"/>
                  </a:lnTo>
                  <a:lnTo>
                    <a:pt x="56" y="66"/>
                  </a:lnTo>
                  <a:lnTo>
                    <a:pt x="62" y="64"/>
                  </a:lnTo>
                  <a:lnTo>
                    <a:pt x="69" y="58"/>
                  </a:lnTo>
                  <a:lnTo>
                    <a:pt x="76" y="51"/>
                  </a:lnTo>
                  <a:lnTo>
                    <a:pt x="83" y="47"/>
                  </a:lnTo>
                  <a:lnTo>
                    <a:pt x="87" y="42"/>
                  </a:lnTo>
                  <a:lnTo>
                    <a:pt x="91" y="40"/>
                  </a:lnTo>
                  <a:lnTo>
                    <a:pt x="94" y="38"/>
                  </a:lnTo>
                  <a:lnTo>
                    <a:pt x="97" y="35"/>
                  </a:lnTo>
                  <a:lnTo>
                    <a:pt x="99" y="33"/>
                  </a:lnTo>
                  <a:lnTo>
                    <a:pt x="102" y="32"/>
                  </a:lnTo>
                  <a:lnTo>
                    <a:pt x="107" y="27"/>
                  </a:lnTo>
                  <a:lnTo>
                    <a:pt x="111" y="20"/>
                  </a:lnTo>
                  <a:lnTo>
                    <a:pt x="112" y="16"/>
                  </a:lnTo>
                  <a:lnTo>
                    <a:pt x="113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1" name="Freeform 1846"/>
            <p:cNvSpPr>
              <a:spLocks/>
            </p:cNvSpPr>
            <p:nvPr/>
          </p:nvSpPr>
          <p:spPr bwMode="auto">
            <a:xfrm>
              <a:off x="5295" y="1450"/>
              <a:ext cx="27" cy="46"/>
            </a:xfrm>
            <a:custGeom>
              <a:avLst/>
              <a:gdLst>
                <a:gd name="T0" fmla="*/ 0 w 109"/>
                <a:gd name="T1" fmla="*/ 0 h 186"/>
                <a:gd name="T2" fmla="*/ 0 w 109"/>
                <a:gd name="T3" fmla="*/ 0 h 186"/>
                <a:gd name="T4" fmla="*/ 0 w 109"/>
                <a:gd name="T5" fmla="*/ 0 h 186"/>
                <a:gd name="T6" fmla="*/ 0 w 109"/>
                <a:gd name="T7" fmla="*/ 0 h 186"/>
                <a:gd name="T8" fmla="*/ 0 w 109"/>
                <a:gd name="T9" fmla="*/ 0 h 186"/>
                <a:gd name="T10" fmla="*/ 0 w 109"/>
                <a:gd name="T11" fmla="*/ 0 h 186"/>
                <a:gd name="T12" fmla="*/ 0 w 109"/>
                <a:gd name="T13" fmla="*/ 0 h 186"/>
                <a:gd name="T14" fmla="*/ 0 w 109"/>
                <a:gd name="T15" fmla="*/ 0 h 186"/>
                <a:gd name="T16" fmla="*/ 0 w 109"/>
                <a:gd name="T17" fmla="*/ 0 h 186"/>
                <a:gd name="T18" fmla="*/ 0 w 109"/>
                <a:gd name="T19" fmla="*/ 0 h 186"/>
                <a:gd name="T20" fmla="*/ 0 w 109"/>
                <a:gd name="T21" fmla="*/ 0 h 186"/>
                <a:gd name="T22" fmla="*/ 0 w 109"/>
                <a:gd name="T23" fmla="*/ 0 h 186"/>
                <a:gd name="T24" fmla="*/ 0 w 109"/>
                <a:gd name="T25" fmla="*/ 0 h 186"/>
                <a:gd name="T26" fmla="*/ 0 w 109"/>
                <a:gd name="T27" fmla="*/ 0 h 186"/>
                <a:gd name="T28" fmla="*/ 0 w 109"/>
                <a:gd name="T29" fmla="*/ 0 h 186"/>
                <a:gd name="T30" fmla="*/ 0 w 109"/>
                <a:gd name="T31" fmla="*/ 0 h 186"/>
                <a:gd name="T32" fmla="*/ 0 w 109"/>
                <a:gd name="T33" fmla="*/ 0 h 186"/>
                <a:gd name="T34" fmla="*/ 0 w 109"/>
                <a:gd name="T35" fmla="*/ 0 h 186"/>
                <a:gd name="T36" fmla="*/ 0 w 109"/>
                <a:gd name="T37" fmla="*/ 0 h 186"/>
                <a:gd name="T38" fmla="*/ 0 w 109"/>
                <a:gd name="T39" fmla="*/ 0 h 186"/>
                <a:gd name="T40" fmla="*/ 0 w 109"/>
                <a:gd name="T41" fmla="*/ 0 h 186"/>
                <a:gd name="T42" fmla="*/ 0 w 109"/>
                <a:gd name="T43" fmla="*/ 0 h 186"/>
                <a:gd name="T44" fmla="*/ 0 w 109"/>
                <a:gd name="T45" fmla="*/ 0 h 186"/>
                <a:gd name="T46" fmla="*/ 0 w 109"/>
                <a:gd name="T47" fmla="*/ 0 h 186"/>
                <a:gd name="T48" fmla="*/ 0 w 109"/>
                <a:gd name="T49" fmla="*/ 0 h 186"/>
                <a:gd name="T50" fmla="*/ 0 w 109"/>
                <a:gd name="T51" fmla="*/ 0 h 186"/>
                <a:gd name="T52" fmla="*/ 0 w 109"/>
                <a:gd name="T53" fmla="*/ 0 h 186"/>
                <a:gd name="T54" fmla="*/ 0 w 109"/>
                <a:gd name="T55" fmla="*/ 0 h 186"/>
                <a:gd name="T56" fmla="*/ 0 w 109"/>
                <a:gd name="T57" fmla="*/ 0 h 186"/>
                <a:gd name="T58" fmla="*/ 0 w 109"/>
                <a:gd name="T59" fmla="*/ 0 h 186"/>
                <a:gd name="T60" fmla="*/ 0 w 109"/>
                <a:gd name="T61" fmla="*/ 0 h 186"/>
                <a:gd name="T62" fmla="*/ 0 w 109"/>
                <a:gd name="T63" fmla="*/ 0 h 186"/>
                <a:gd name="T64" fmla="*/ 0 w 109"/>
                <a:gd name="T65" fmla="*/ 0 h 186"/>
                <a:gd name="T66" fmla="*/ 0 w 109"/>
                <a:gd name="T67" fmla="*/ 0 h 186"/>
                <a:gd name="T68" fmla="*/ 0 w 109"/>
                <a:gd name="T69" fmla="*/ 0 h 186"/>
                <a:gd name="T70" fmla="*/ 0 w 109"/>
                <a:gd name="T71" fmla="*/ 0 h 186"/>
                <a:gd name="T72" fmla="*/ 0 w 109"/>
                <a:gd name="T73" fmla="*/ 0 h 186"/>
                <a:gd name="T74" fmla="*/ 0 w 109"/>
                <a:gd name="T75" fmla="*/ 0 h 186"/>
                <a:gd name="T76" fmla="*/ 0 w 109"/>
                <a:gd name="T77" fmla="*/ 0 h 186"/>
                <a:gd name="T78" fmla="*/ 0 w 109"/>
                <a:gd name="T79" fmla="*/ 0 h 186"/>
                <a:gd name="T80" fmla="*/ 0 w 109"/>
                <a:gd name="T81" fmla="*/ 0 h 186"/>
                <a:gd name="T82" fmla="*/ 0 w 109"/>
                <a:gd name="T83" fmla="*/ 0 h 186"/>
                <a:gd name="T84" fmla="*/ 0 w 109"/>
                <a:gd name="T85" fmla="*/ 0 h 186"/>
                <a:gd name="T86" fmla="*/ 0 w 109"/>
                <a:gd name="T87" fmla="*/ 0 h 186"/>
                <a:gd name="T88" fmla="*/ 0 w 109"/>
                <a:gd name="T89" fmla="*/ 0 h 186"/>
                <a:gd name="T90" fmla="*/ 0 w 109"/>
                <a:gd name="T91" fmla="*/ 0 h 186"/>
                <a:gd name="T92" fmla="*/ 0 w 109"/>
                <a:gd name="T93" fmla="*/ 0 h 186"/>
                <a:gd name="T94" fmla="*/ 0 w 109"/>
                <a:gd name="T95" fmla="*/ 0 h 186"/>
                <a:gd name="T96" fmla="*/ 0 w 109"/>
                <a:gd name="T97" fmla="*/ 0 h 186"/>
                <a:gd name="T98" fmla="*/ 0 w 109"/>
                <a:gd name="T99" fmla="*/ 0 h 186"/>
                <a:gd name="T100" fmla="*/ 0 w 109"/>
                <a:gd name="T101" fmla="*/ 0 h 186"/>
                <a:gd name="T102" fmla="*/ 0 w 109"/>
                <a:gd name="T103" fmla="*/ 0 h 186"/>
                <a:gd name="T104" fmla="*/ 0 w 109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9"/>
                <a:gd name="T160" fmla="*/ 0 h 186"/>
                <a:gd name="T161" fmla="*/ 109 w 109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9" h="186">
                  <a:moveTo>
                    <a:pt x="5" y="33"/>
                  </a:moveTo>
                  <a:lnTo>
                    <a:pt x="9" y="33"/>
                  </a:lnTo>
                  <a:lnTo>
                    <a:pt x="13" y="32"/>
                  </a:lnTo>
                  <a:lnTo>
                    <a:pt x="16" y="31"/>
                  </a:lnTo>
                  <a:lnTo>
                    <a:pt x="19" y="30"/>
                  </a:lnTo>
                  <a:lnTo>
                    <a:pt x="24" y="26"/>
                  </a:lnTo>
                  <a:lnTo>
                    <a:pt x="29" y="23"/>
                  </a:lnTo>
                  <a:lnTo>
                    <a:pt x="32" y="18"/>
                  </a:lnTo>
                  <a:lnTo>
                    <a:pt x="36" y="13"/>
                  </a:lnTo>
                  <a:lnTo>
                    <a:pt x="39" y="9"/>
                  </a:lnTo>
                  <a:lnTo>
                    <a:pt x="43" y="5"/>
                  </a:lnTo>
                  <a:lnTo>
                    <a:pt x="48" y="2"/>
                  </a:lnTo>
                  <a:lnTo>
                    <a:pt x="53" y="1"/>
                  </a:lnTo>
                  <a:lnTo>
                    <a:pt x="55" y="0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2" y="1"/>
                  </a:lnTo>
                  <a:lnTo>
                    <a:pt x="66" y="2"/>
                  </a:lnTo>
                  <a:lnTo>
                    <a:pt x="70" y="3"/>
                  </a:lnTo>
                  <a:lnTo>
                    <a:pt x="73" y="4"/>
                  </a:lnTo>
                  <a:lnTo>
                    <a:pt x="76" y="5"/>
                  </a:lnTo>
                  <a:lnTo>
                    <a:pt x="80" y="8"/>
                  </a:lnTo>
                  <a:lnTo>
                    <a:pt x="85" y="9"/>
                  </a:lnTo>
                  <a:lnTo>
                    <a:pt x="89" y="10"/>
                  </a:lnTo>
                  <a:lnTo>
                    <a:pt x="94" y="11"/>
                  </a:lnTo>
                  <a:lnTo>
                    <a:pt x="95" y="38"/>
                  </a:lnTo>
                  <a:lnTo>
                    <a:pt x="96" y="56"/>
                  </a:lnTo>
                  <a:lnTo>
                    <a:pt x="99" y="73"/>
                  </a:lnTo>
                  <a:lnTo>
                    <a:pt x="103" y="94"/>
                  </a:lnTo>
                  <a:lnTo>
                    <a:pt x="107" y="117"/>
                  </a:lnTo>
                  <a:lnTo>
                    <a:pt x="109" y="139"/>
                  </a:lnTo>
                  <a:lnTo>
                    <a:pt x="105" y="159"/>
                  </a:lnTo>
                  <a:lnTo>
                    <a:pt x="96" y="171"/>
                  </a:lnTo>
                  <a:lnTo>
                    <a:pt x="90" y="176"/>
                  </a:lnTo>
                  <a:lnTo>
                    <a:pt x="82" y="179"/>
                  </a:lnTo>
                  <a:lnTo>
                    <a:pt x="75" y="183"/>
                  </a:lnTo>
                  <a:lnTo>
                    <a:pt x="68" y="184"/>
                  </a:lnTo>
                  <a:lnTo>
                    <a:pt x="61" y="186"/>
                  </a:lnTo>
                  <a:lnTo>
                    <a:pt x="53" y="186"/>
                  </a:lnTo>
                  <a:lnTo>
                    <a:pt x="45" y="185"/>
                  </a:lnTo>
                  <a:lnTo>
                    <a:pt x="37" y="184"/>
                  </a:lnTo>
                  <a:lnTo>
                    <a:pt x="29" y="180"/>
                  </a:lnTo>
                  <a:lnTo>
                    <a:pt x="21" y="175"/>
                  </a:lnTo>
                  <a:lnTo>
                    <a:pt x="15" y="169"/>
                  </a:lnTo>
                  <a:lnTo>
                    <a:pt x="9" y="161"/>
                  </a:lnTo>
                  <a:lnTo>
                    <a:pt x="5" y="153"/>
                  </a:lnTo>
                  <a:lnTo>
                    <a:pt x="2" y="145"/>
                  </a:lnTo>
                  <a:lnTo>
                    <a:pt x="1" y="137"/>
                  </a:lnTo>
                  <a:lnTo>
                    <a:pt x="0" y="130"/>
                  </a:lnTo>
                  <a:lnTo>
                    <a:pt x="3" y="114"/>
                  </a:lnTo>
                  <a:lnTo>
                    <a:pt x="10" y="93"/>
                  </a:lnTo>
                  <a:lnTo>
                    <a:pt x="12" y="66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2" name="Freeform 1847"/>
            <p:cNvSpPr>
              <a:spLocks/>
            </p:cNvSpPr>
            <p:nvPr/>
          </p:nvSpPr>
          <p:spPr bwMode="auto">
            <a:xfrm>
              <a:off x="5299" y="1450"/>
              <a:ext cx="17" cy="27"/>
            </a:xfrm>
            <a:custGeom>
              <a:avLst/>
              <a:gdLst>
                <a:gd name="T0" fmla="*/ 0 w 69"/>
                <a:gd name="T1" fmla="*/ 0 h 110"/>
                <a:gd name="T2" fmla="*/ 0 w 69"/>
                <a:gd name="T3" fmla="*/ 0 h 110"/>
                <a:gd name="T4" fmla="*/ 0 w 69"/>
                <a:gd name="T5" fmla="*/ 0 h 110"/>
                <a:gd name="T6" fmla="*/ 0 w 69"/>
                <a:gd name="T7" fmla="*/ 0 h 110"/>
                <a:gd name="T8" fmla="*/ 0 w 69"/>
                <a:gd name="T9" fmla="*/ 0 h 110"/>
                <a:gd name="T10" fmla="*/ 0 w 69"/>
                <a:gd name="T11" fmla="*/ 0 h 110"/>
                <a:gd name="T12" fmla="*/ 0 w 69"/>
                <a:gd name="T13" fmla="*/ 0 h 110"/>
                <a:gd name="T14" fmla="*/ 0 w 69"/>
                <a:gd name="T15" fmla="*/ 0 h 110"/>
                <a:gd name="T16" fmla="*/ 0 w 69"/>
                <a:gd name="T17" fmla="*/ 0 h 110"/>
                <a:gd name="T18" fmla="*/ 0 w 69"/>
                <a:gd name="T19" fmla="*/ 0 h 110"/>
                <a:gd name="T20" fmla="*/ 0 w 69"/>
                <a:gd name="T21" fmla="*/ 0 h 110"/>
                <a:gd name="T22" fmla="*/ 0 w 69"/>
                <a:gd name="T23" fmla="*/ 0 h 110"/>
                <a:gd name="T24" fmla="*/ 0 w 69"/>
                <a:gd name="T25" fmla="*/ 0 h 110"/>
                <a:gd name="T26" fmla="*/ 0 w 69"/>
                <a:gd name="T27" fmla="*/ 0 h 110"/>
                <a:gd name="T28" fmla="*/ 0 w 69"/>
                <a:gd name="T29" fmla="*/ 0 h 110"/>
                <a:gd name="T30" fmla="*/ 0 w 69"/>
                <a:gd name="T31" fmla="*/ 0 h 110"/>
                <a:gd name="T32" fmla="*/ 0 w 69"/>
                <a:gd name="T33" fmla="*/ 0 h 110"/>
                <a:gd name="T34" fmla="*/ 0 w 69"/>
                <a:gd name="T35" fmla="*/ 0 h 110"/>
                <a:gd name="T36" fmla="*/ 0 w 69"/>
                <a:gd name="T37" fmla="*/ 0 h 110"/>
                <a:gd name="T38" fmla="*/ 0 w 69"/>
                <a:gd name="T39" fmla="*/ 0 h 110"/>
                <a:gd name="T40" fmla="*/ 0 w 69"/>
                <a:gd name="T41" fmla="*/ 0 h 110"/>
                <a:gd name="T42" fmla="*/ 0 w 69"/>
                <a:gd name="T43" fmla="*/ 0 h 110"/>
                <a:gd name="T44" fmla="*/ 0 w 69"/>
                <a:gd name="T45" fmla="*/ 0 h 110"/>
                <a:gd name="T46" fmla="*/ 0 w 69"/>
                <a:gd name="T47" fmla="*/ 0 h 110"/>
                <a:gd name="T48" fmla="*/ 0 w 69"/>
                <a:gd name="T49" fmla="*/ 0 h 110"/>
                <a:gd name="T50" fmla="*/ 0 w 69"/>
                <a:gd name="T51" fmla="*/ 0 h 110"/>
                <a:gd name="T52" fmla="*/ 0 w 69"/>
                <a:gd name="T53" fmla="*/ 0 h 110"/>
                <a:gd name="T54" fmla="*/ 0 w 69"/>
                <a:gd name="T55" fmla="*/ 0 h 110"/>
                <a:gd name="T56" fmla="*/ 0 w 69"/>
                <a:gd name="T57" fmla="*/ 0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9"/>
                <a:gd name="T88" fmla="*/ 0 h 110"/>
                <a:gd name="T89" fmla="*/ 69 w 69"/>
                <a:gd name="T90" fmla="*/ 110 h 11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9" h="110">
                  <a:moveTo>
                    <a:pt x="43" y="1"/>
                  </a:moveTo>
                  <a:lnTo>
                    <a:pt x="41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4" y="5"/>
                  </a:lnTo>
                  <a:lnTo>
                    <a:pt x="20" y="9"/>
                  </a:lnTo>
                  <a:lnTo>
                    <a:pt x="17" y="13"/>
                  </a:lnTo>
                  <a:lnTo>
                    <a:pt x="13" y="18"/>
                  </a:lnTo>
                  <a:lnTo>
                    <a:pt x="10" y="23"/>
                  </a:lnTo>
                  <a:lnTo>
                    <a:pt x="5" y="26"/>
                  </a:lnTo>
                  <a:lnTo>
                    <a:pt x="0" y="30"/>
                  </a:lnTo>
                  <a:lnTo>
                    <a:pt x="5" y="55"/>
                  </a:lnTo>
                  <a:lnTo>
                    <a:pt x="4" y="77"/>
                  </a:lnTo>
                  <a:lnTo>
                    <a:pt x="3" y="95"/>
                  </a:lnTo>
                  <a:lnTo>
                    <a:pt x="10" y="110"/>
                  </a:lnTo>
                  <a:lnTo>
                    <a:pt x="17" y="109"/>
                  </a:lnTo>
                  <a:lnTo>
                    <a:pt x="24" y="107"/>
                  </a:lnTo>
                  <a:lnTo>
                    <a:pt x="31" y="104"/>
                  </a:lnTo>
                  <a:lnTo>
                    <a:pt x="39" y="102"/>
                  </a:lnTo>
                  <a:lnTo>
                    <a:pt x="47" y="101"/>
                  </a:lnTo>
                  <a:lnTo>
                    <a:pt x="54" y="99"/>
                  </a:lnTo>
                  <a:lnTo>
                    <a:pt x="61" y="99"/>
                  </a:lnTo>
                  <a:lnTo>
                    <a:pt x="69" y="99"/>
                  </a:lnTo>
                  <a:lnTo>
                    <a:pt x="66" y="74"/>
                  </a:lnTo>
                  <a:lnTo>
                    <a:pt x="57" y="48"/>
                  </a:lnTo>
                  <a:lnTo>
                    <a:pt x="48" y="23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3" name="Freeform 1848"/>
            <p:cNvSpPr>
              <a:spLocks/>
            </p:cNvSpPr>
            <p:nvPr/>
          </p:nvSpPr>
          <p:spPr bwMode="auto">
            <a:xfrm>
              <a:off x="5255" y="1454"/>
              <a:ext cx="21" cy="17"/>
            </a:xfrm>
            <a:custGeom>
              <a:avLst/>
              <a:gdLst>
                <a:gd name="T0" fmla="*/ 0 w 83"/>
                <a:gd name="T1" fmla="*/ 0 h 68"/>
                <a:gd name="T2" fmla="*/ 0 w 83"/>
                <a:gd name="T3" fmla="*/ 0 h 68"/>
                <a:gd name="T4" fmla="*/ 0 w 83"/>
                <a:gd name="T5" fmla="*/ 0 h 68"/>
                <a:gd name="T6" fmla="*/ 0 w 83"/>
                <a:gd name="T7" fmla="*/ 0 h 68"/>
                <a:gd name="T8" fmla="*/ 0 w 83"/>
                <a:gd name="T9" fmla="*/ 0 h 68"/>
                <a:gd name="T10" fmla="*/ 0 w 83"/>
                <a:gd name="T11" fmla="*/ 0 h 68"/>
                <a:gd name="T12" fmla="*/ 0 w 83"/>
                <a:gd name="T13" fmla="*/ 0 h 68"/>
                <a:gd name="T14" fmla="*/ 0 w 83"/>
                <a:gd name="T15" fmla="*/ 0 h 68"/>
                <a:gd name="T16" fmla="*/ 0 w 83"/>
                <a:gd name="T17" fmla="*/ 0 h 68"/>
                <a:gd name="T18" fmla="*/ 0 w 83"/>
                <a:gd name="T19" fmla="*/ 0 h 68"/>
                <a:gd name="T20" fmla="*/ 0 w 83"/>
                <a:gd name="T21" fmla="*/ 0 h 68"/>
                <a:gd name="T22" fmla="*/ 0 w 83"/>
                <a:gd name="T23" fmla="*/ 0 h 68"/>
                <a:gd name="T24" fmla="*/ 0 w 83"/>
                <a:gd name="T25" fmla="*/ 0 h 68"/>
                <a:gd name="T26" fmla="*/ 0 w 83"/>
                <a:gd name="T27" fmla="*/ 0 h 68"/>
                <a:gd name="T28" fmla="*/ 0 w 83"/>
                <a:gd name="T29" fmla="*/ 0 h 68"/>
                <a:gd name="T30" fmla="*/ 0 w 83"/>
                <a:gd name="T31" fmla="*/ 0 h 68"/>
                <a:gd name="T32" fmla="*/ 0 w 83"/>
                <a:gd name="T33" fmla="*/ 0 h 68"/>
                <a:gd name="T34" fmla="*/ 0 w 83"/>
                <a:gd name="T35" fmla="*/ 0 h 68"/>
                <a:gd name="T36" fmla="*/ 0 w 83"/>
                <a:gd name="T37" fmla="*/ 0 h 68"/>
                <a:gd name="T38" fmla="*/ 0 w 83"/>
                <a:gd name="T39" fmla="*/ 0 h 68"/>
                <a:gd name="T40" fmla="*/ 0 w 83"/>
                <a:gd name="T41" fmla="*/ 0 h 68"/>
                <a:gd name="T42" fmla="*/ 0 w 83"/>
                <a:gd name="T43" fmla="*/ 0 h 68"/>
                <a:gd name="T44" fmla="*/ 0 w 83"/>
                <a:gd name="T45" fmla="*/ 0 h 68"/>
                <a:gd name="T46" fmla="*/ 0 w 83"/>
                <a:gd name="T47" fmla="*/ 0 h 68"/>
                <a:gd name="T48" fmla="*/ 0 w 83"/>
                <a:gd name="T49" fmla="*/ 0 h 68"/>
                <a:gd name="T50" fmla="*/ 0 w 83"/>
                <a:gd name="T51" fmla="*/ 0 h 68"/>
                <a:gd name="T52" fmla="*/ 0 w 83"/>
                <a:gd name="T53" fmla="*/ 0 h 68"/>
                <a:gd name="T54" fmla="*/ 0 w 83"/>
                <a:gd name="T55" fmla="*/ 0 h 68"/>
                <a:gd name="T56" fmla="*/ 0 w 83"/>
                <a:gd name="T57" fmla="*/ 0 h 68"/>
                <a:gd name="T58" fmla="*/ 0 w 83"/>
                <a:gd name="T59" fmla="*/ 0 h 68"/>
                <a:gd name="T60" fmla="*/ 0 w 83"/>
                <a:gd name="T61" fmla="*/ 0 h 68"/>
                <a:gd name="T62" fmla="*/ 0 w 83"/>
                <a:gd name="T63" fmla="*/ 0 h 68"/>
                <a:gd name="T64" fmla="*/ 0 w 83"/>
                <a:gd name="T65" fmla="*/ 0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3"/>
                <a:gd name="T100" fmla="*/ 0 h 68"/>
                <a:gd name="T101" fmla="*/ 83 w 83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3" h="68">
                  <a:moveTo>
                    <a:pt x="83" y="0"/>
                  </a:moveTo>
                  <a:lnTo>
                    <a:pt x="77" y="2"/>
                  </a:lnTo>
                  <a:lnTo>
                    <a:pt x="71" y="6"/>
                  </a:lnTo>
                  <a:lnTo>
                    <a:pt x="64" y="8"/>
                  </a:lnTo>
                  <a:lnTo>
                    <a:pt x="59" y="10"/>
                  </a:lnTo>
                  <a:lnTo>
                    <a:pt x="55" y="13"/>
                  </a:lnTo>
                  <a:lnTo>
                    <a:pt x="51" y="14"/>
                  </a:lnTo>
                  <a:lnTo>
                    <a:pt x="47" y="14"/>
                  </a:lnTo>
                  <a:lnTo>
                    <a:pt x="44" y="11"/>
                  </a:lnTo>
                  <a:lnTo>
                    <a:pt x="43" y="14"/>
                  </a:lnTo>
                  <a:lnTo>
                    <a:pt x="42" y="18"/>
                  </a:lnTo>
                  <a:lnTo>
                    <a:pt x="38" y="25"/>
                  </a:lnTo>
                  <a:lnTo>
                    <a:pt x="33" y="30"/>
                  </a:lnTo>
                  <a:lnTo>
                    <a:pt x="30" y="31"/>
                  </a:lnTo>
                  <a:lnTo>
                    <a:pt x="28" y="33"/>
                  </a:lnTo>
                  <a:lnTo>
                    <a:pt x="25" y="36"/>
                  </a:lnTo>
                  <a:lnTo>
                    <a:pt x="22" y="38"/>
                  </a:lnTo>
                  <a:lnTo>
                    <a:pt x="18" y="40"/>
                  </a:lnTo>
                  <a:lnTo>
                    <a:pt x="14" y="45"/>
                  </a:lnTo>
                  <a:lnTo>
                    <a:pt x="7" y="49"/>
                  </a:lnTo>
                  <a:lnTo>
                    <a:pt x="0" y="56"/>
                  </a:lnTo>
                  <a:lnTo>
                    <a:pt x="6" y="60"/>
                  </a:lnTo>
                  <a:lnTo>
                    <a:pt x="15" y="62"/>
                  </a:lnTo>
                  <a:lnTo>
                    <a:pt x="22" y="64"/>
                  </a:lnTo>
                  <a:lnTo>
                    <a:pt x="28" y="68"/>
                  </a:lnTo>
                  <a:lnTo>
                    <a:pt x="37" y="60"/>
                  </a:lnTo>
                  <a:lnTo>
                    <a:pt x="45" y="51"/>
                  </a:lnTo>
                  <a:lnTo>
                    <a:pt x="54" y="40"/>
                  </a:lnTo>
                  <a:lnTo>
                    <a:pt x="63" y="31"/>
                  </a:lnTo>
                  <a:lnTo>
                    <a:pt x="71" y="22"/>
                  </a:lnTo>
                  <a:lnTo>
                    <a:pt x="77" y="14"/>
                  </a:lnTo>
                  <a:lnTo>
                    <a:pt x="81" y="6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4" name="Freeform 1849"/>
            <p:cNvSpPr>
              <a:spLocks/>
            </p:cNvSpPr>
            <p:nvPr/>
          </p:nvSpPr>
          <p:spPr bwMode="auto">
            <a:xfrm>
              <a:off x="5263" y="1465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7"/>
                  </a:lnTo>
                  <a:lnTo>
                    <a:pt x="15" y="6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5" name="Freeform 1850"/>
            <p:cNvSpPr>
              <a:spLocks/>
            </p:cNvSpPr>
            <p:nvPr/>
          </p:nvSpPr>
          <p:spPr bwMode="auto">
            <a:xfrm>
              <a:off x="5268" y="1461"/>
              <a:ext cx="4" cy="5"/>
            </a:xfrm>
            <a:custGeom>
              <a:avLst/>
              <a:gdLst>
                <a:gd name="T0" fmla="*/ 0 w 15"/>
                <a:gd name="T1" fmla="*/ 0 h 18"/>
                <a:gd name="T2" fmla="*/ 0 w 15"/>
                <a:gd name="T3" fmla="*/ 0 h 18"/>
                <a:gd name="T4" fmla="*/ 0 w 15"/>
                <a:gd name="T5" fmla="*/ 0 h 18"/>
                <a:gd name="T6" fmla="*/ 0 w 15"/>
                <a:gd name="T7" fmla="*/ 0 h 18"/>
                <a:gd name="T8" fmla="*/ 0 w 15"/>
                <a:gd name="T9" fmla="*/ 0 h 18"/>
                <a:gd name="T10" fmla="*/ 0 w 15"/>
                <a:gd name="T11" fmla="*/ 0 h 18"/>
                <a:gd name="T12" fmla="*/ 0 w 15"/>
                <a:gd name="T13" fmla="*/ 0 h 18"/>
                <a:gd name="T14" fmla="*/ 0 w 15"/>
                <a:gd name="T15" fmla="*/ 0 h 18"/>
                <a:gd name="T16" fmla="*/ 0 w 15"/>
                <a:gd name="T17" fmla="*/ 0 h 18"/>
                <a:gd name="T18" fmla="*/ 0 w 15"/>
                <a:gd name="T19" fmla="*/ 0 h 18"/>
                <a:gd name="T20" fmla="*/ 0 w 15"/>
                <a:gd name="T21" fmla="*/ 0 h 18"/>
                <a:gd name="T22" fmla="*/ 0 w 15"/>
                <a:gd name="T23" fmla="*/ 0 h 18"/>
                <a:gd name="T24" fmla="*/ 0 w 15"/>
                <a:gd name="T25" fmla="*/ 0 h 18"/>
                <a:gd name="T26" fmla="*/ 0 w 15"/>
                <a:gd name="T27" fmla="*/ 0 h 18"/>
                <a:gd name="T28" fmla="*/ 0 w 15"/>
                <a:gd name="T29" fmla="*/ 0 h 18"/>
                <a:gd name="T30" fmla="*/ 0 w 15"/>
                <a:gd name="T31" fmla="*/ 0 h 18"/>
                <a:gd name="T32" fmla="*/ 0 w 15"/>
                <a:gd name="T33" fmla="*/ 0 h 18"/>
                <a:gd name="T34" fmla="*/ 0 w 15"/>
                <a:gd name="T35" fmla="*/ 0 h 18"/>
                <a:gd name="T36" fmla="*/ 0 w 15"/>
                <a:gd name="T37" fmla="*/ 0 h 18"/>
                <a:gd name="T38" fmla="*/ 0 w 15"/>
                <a:gd name="T39" fmla="*/ 0 h 18"/>
                <a:gd name="T40" fmla="*/ 0 w 15"/>
                <a:gd name="T41" fmla="*/ 0 h 18"/>
                <a:gd name="T42" fmla="*/ 0 w 15"/>
                <a:gd name="T43" fmla="*/ 0 h 18"/>
                <a:gd name="T44" fmla="*/ 0 w 15"/>
                <a:gd name="T45" fmla="*/ 0 h 18"/>
                <a:gd name="T46" fmla="*/ 0 w 15"/>
                <a:gd name="T47" fmla="*/ 0 h 18"/>
                <a:gd name="T48" fmla="*/ 0 w 15"/>
                <a:gd name="T49" fmla="*/ 0 h 18"/>
                <a:gd name="T50" fmla="*/ 0 w 15"/>
                <a:gd name="T51" fmla="*/ 0 h 18"/>
                <a:gd name="T52" fmla="*/ 0 w 15"/>
                <a:gd name="T53" fmla="*/ 0 h 18"/>
                <a:gd name="T54" fmla="*/ 0 w 15"/>
                <a:gd name="T55" fmla="*/ 0 h 18"/>
                <a:gd name="T56" fmla="*/ 0 w 15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"/>
                <a:gd name="T88" fmla="*/ 0 h 18"/>
                <a:gd name="T89" fmla="*/ 15 w 15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" h="18">
                  <a:moveTo>
                    <a:pt x="15" y="9"/>
                  </a:moveTo>
                  <a:lnTo>
                    <a:pt x="15" y="8"/>
                  </a:lnTo>
                  <a:lnTo>
                    <a:pt x="15" y="6"/>
                  </a:lnTo>
                  <a:lnTo>
                    <a:pt x="14" y="4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5" y="10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6" name="Freeform 1851"/>
            <p:cNvSpPr>
              <a:spLocks/>
            </p:cNvSpPr>
            <p:nvPr/>
          </p:nvSpPr>
          <p:spPr bwMode="auto">
            <a:xfrm>
              <a:off x="5272" y="1456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8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9" y="18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7" name="Freeform 1852"/>
            <p:cNvSpPr>
              <a:spLocks/>
            </p:cNvSpPr>
            <p:nvPr/>
          </p:nvSpPr>
          <p:spPr bwMode="auto">
            <a:xfrm>
              <a:off x="5299" y="1463"/>
              <a:ext cx="4" cy="5"/>
            </a:xfrm>
            <a:custGeom>
              <a:avLst/>
              <a:gdLst>
                <a:gd name="T0" fmla="*/ 0 w 17"/>
                <a:gd name="T1" fmla="*/ 0 h 18"/>
                <a:gd name="T2" fmla="*/ 0 w 17"/>
                <a:gd name="T3" fmla="*/ 0 h 18"/>
                <a:gd name="T4" fmla="*/ 0 w 17"/>
                <a:gd name="T5" fmla="*/ 0 h 18"/>
                <a:gd name="T6" fmla="*/ 0 w 17"/>
                <a:gd name="T7" fmla="*/ 0 h 18"/>
                <a:gd name="T8" fmla="*/ 0 w 17"/>
                <a:gd name="T9" fmla="*/ 0 h 18"/>
                <a:gd name="T10" fmla="*/ 0 w 17"/>
                <a:gd name="T11" fmla="*/ 0 h 18"/>
                <a:gd name="T12" fmla="*/ 0 w 17"/>
                <a:gd name="T13" fmla="*/ 0 h 18"/>
                <a:gd name="T14" fmla="*/ 0 w 17"/>
                <a:gd name="T15" fmla="*/ 0 h 18"/>
                <a:gd name="T16" fmla="*/ 0 w 17"/>
                <a:gd name="T17" fmla="*/ 0 h 18"/>
                <a:gd name="T18" fmla="*/ 0 w 17"/>
                <a:gd name="T19" fmla="*/ 0 h 18"/>
                <a:gd name="T20" fmla="*/ 0 w 17"/>
                <a:gd name="T21" fmla="*/ 0 h 18"/>
                <a:gd name="T22" fmla="*/ 0 w 17"/>
                <a:gd name="T23" fmla="*/ 0 h 18"/>
                <a:gd name="T24" fmla="*/ 0 w 17"/>
                <a:gd name="T25" fmla="*/ 0 h 18"/>
                <a:gd name="T26" fmla="*/ 0 w 17"/>
                <a:gd name="T27" fmla="*/ 0 h 18"/>
                <a:gd name="T28" fmla="*/ 0 w 17"/>
                <a:gd name="T29" fmla="*/ 0 h 18"/>
                <a:gd name="T30" fmla="*/ 0 w 17"/>
                <a:gd name="T31" fmla="*/ 0 h 18"/>
                <a:gd name="T32" fmla="*/ 0 w 17"/>
                <a:gd name="T33" fmla="*/ 0 h 18"/>
                <a:gd name="T34" fmla="*/ 0 w 17"/>
                <a:gd name="T35" fmla="*/ 0 h 18"/>
                <a:gd name="T36" fmla="*/ 0 w 17"/>
                <a:gd name="T37" fmla="*/ 0 h 18"/>
                <a:gd name="T38" fmla="*/ 0 w 17"/>
                <a:gd name="T39" fmla="*/ 0 h 18"/>
                <a:gd name="T40" fmla="*/ 0 w 17"/>
                <a:gd name="T41" fmla="*/ 0 h 18"/>
                <a:gd name="T42" fmla="*/ 0 w 17"/>
                <a:gd name="T43" fmla="*/ 0 h 18"/>
                <a:gd name="T44" fmla="*/ 0 w 17"/>
                <a:gd name="T45" fmla="*/ 0 h 18"/>
                <a:gd name="T46" fmla="*/ 0 w 17"/>
                <a:gd name="T47" fmla="*/ 0 h 18"/>
                <a:gd name="T48" fmla="*/ 0 w 17"/>
                <a:gd name="T49" fmla="*/ 0 h 18"/>
                <a:gd name="T50" fmla="*/ 0 w 17"/>
                <a:gd name="T51" fmla="*/ 0 h 18"/>
                <a:gd name="T52" fmla="*/ 0 w 17"/>
                <a:gd name="T53" fmla="*/ 0 h 18"/>
                <a:gd name="T54" fmla="*/ 0 w 17"/>
                <a:gd name="T55" fmla="*/ 0 h 18"/>
                <a:gd name="T56" fmla="*/ 0 w 17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"/>
                <a:gd name="T88" fmla="*/ 0 h 18"/>
                <a:gd name="T89" fmla="*/ 17 w 17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" h="18">
                  <a:moveTo>
                    <a:pt x="17" y="9"/>
                  </a:moveTo>
                  <a:lnTo>
                    <a:pt x="17" y="7"/>
                  </a:lnTo>
                  <a:lnTo>
                    <a:pt x="16" y="6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1" y="18"/>
                  </a:lnTo>
                  <a:lnTo>
                    <a:pt x="12" y="17"/>
                  </a:lnTo>
                  <a:lnTo>
                    <a:pt x="14" y="17"/>
                  </a:lnTo>
                  <a:lnTo>
                    <a:pt x="15" y="16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8" name="Freeform 1853"/>
            <p:cNvSpPr>
              <a:spLocks/>
            </p:cNvSpPr>
            <p:nvPr/>
          </p:nvSpPr>
          <p:spPr bwMode="auto">
            <a:xfrm>
              <a:off x="5298" y="1469"/>
              <a:ext cx="4" cy="5"/>
            </a:xfrm>
            <a:custGeom>
              <a:avLst/>
              <a:gdLst>
                <a:gd name="T0" fmla="*/ 0 w 17"/>
                <a:gd name="T1" fmla="*/ 0 h 18"/>
                <a:gd name="T2" fmla="*/ 0 w 17"/>
                <a:gd name="T3" fmla="*/ 0 h 18"/>
                <a:gd name="T4" fmla="*/ 0 w 17"/>
                <a:gd name="T5" fmla="*/ 0 h 18"/>
                <a:gd name="T6" fmla="*/ 0 w 17"/>
                <a:gd name="T7" fmla="*/ 0 h 18"/>
                <a:gd name="T8" fmla="*/ 0 w 17"/>
                <a:gd name="T9" fmla="*/ 0 h 18"/>
                <a:gd name="T10" fmla="*/ 0 w 17"/>
                <a:gd name="T11" fmla="*/ 0 h 18"/>
                <a:gd name="T12" fmla="*/ 0 w 17"/>
                <a:gd name="T13" fmla="*/ 0 h 18"/>
                <a:gd name="T14" fmla="*/ 0 w 17"/>
                <a:gd name="T15" fmla="*/ 0 h 18"/>
                <a:gd name="T16" fmla="*/ 0 w 17"/>
                <a:gd name="T17" fmla="*/ 0 h 18"/>
                <a:gd name="T18" fmla="*/ 0 w 17"/>
                <a:gd name="T19" fmla="*/ 0 h 18"/>
                <a:gd name="T20" fmla="*/ 0 w 17"/>
                <a:gd name="T21" fmla="*/ 0 h 18"/>
                <a:gd name="T22" fmla="*/ 0 w 17"/>
                <a:gd name="T23" fmla="*/ 0 h 18"/>
                <a:gd name="T24" fmla="*/ 0 w 17"/>
                <a:gd name="T25" fmla="*/ 0 h 18"/>
                <a:gd name="T26" fmla="*/ 0 w 17"/>
                <a:gd name="T27" fmla="*/ 0 h 18"/>
                <a:gd name="T28" fmla="*/ 0 w 17"/>
                <a:gd name="T29" fmla="*/ 0 h 18"/>
                <a:gd name="T30" fmla="*/ 0 w 17"/>
                <a:gd name="T31" fmla="*/ 0 h 18"/>
                <a:gd name="T32" fmla="*/ 0 w 17"/>
                <a:gd name="T33" fmla="*/ 0 h 18"/>
                <a:gd name="T34" fmla="*/ 0 w 17"/>
                <a:gd name="T35" fmla="*/ 0 h 18"/>
                <a:gd name="T36" fmla="*/ 0 w 17"/>
                <a:gd name="T37" fmla="*/ 0 h 18"/>
                <a:gd name="T38" fmla="*/ 0 w 17"/>
                <a:gd name="T39" fmla="*/ 0 h 18"/>
                <a:gd name="T40" fmla="*/ 0 w 17"/>
                <a:gd name="T41" fmla="*/ 0 h 18"/>
                <a:gd name="T42" fmla="*/ 0 w 17"/>
                <a:gd name="T43" fmla="*/ 0 h 18"/>
                <a:gd name="T44" fmla="*/ 0 w 17"/>
                <a:gd name="T45" fmla="*/ 0 h 18"/>
                <a:gd name="T46" fmla="*/ 0 w 17"/>
                <a:gd name="T47" fmla="*/ 0 h 18"/>
                <a:gd name="T48" fmla="*/ 0 w 17"/>
                <a:gd name="T49" fmla="*/ 0 h 18"/>
                <a:gd name="T50" fmla="*/ 0 w 17"/>
                <a:gd name="T51" fmla="*/ 0 h 18"/>
                <a:gd name="T52" fmla="*/ 0 w 17"/>
                <a:gd name="T53" fmla="*/ 0 h 18"/>
                <a:gd name="T54" fmla="*/ 0 w 17"/>
                <a:gd name="T55" fmla="*/ 0 h 18"/>
                <a:gd name="T56" fmla="*/ 0 w 17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"/>
                <a:gd name="T88" fmla="*/ 0 h 18"/>
                <a:gd name="T89" fmla="*/ 17 w 17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" h="18">
                  <a:moveTo>
                    <a:pt x="17" y="9"/>
                  </a:moveTo>
                  <a:lnTo>
                    <a:pt x="17" y="8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5" y="16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9" name="Freeform 1854"/>
            <p:cNvSpPr>
              <a:spLocks/>
            </p:cNvSpPr>
            <p:nvPr/>
          </p:nvSpPr>
          <p:spPr bwMode="auto">
            <a:xfrm>
              <a:off x="5298" y="1457"/>
              <a:ext cx="4" cy="5"/>
            </a:xfrm>
            <a:custGeom>
              <a:avLst/>
              <a:gdLst>
                <a:gd name="T0" fmla="*/ 0 w 17"/>
                <a:gd name="T1" fmla="*/ 0 h 18"/>
                <a:gd name="T2" fmla="*/ 0 w 17"/>
                <a:gd name="T3" fmla="*/ 0 h 18"/>
                <a:gd name="T4" fmla="*/ 0 w 17"/>
                <a:gd name="T5" fmla="*/ 0 h 18"/>
                <a:gd name="T6" fmla="*/ 0 w 17"/>
                <a:gd name="T7" fmla="*/ 0 h 18"/>
                <a:gd name="T8" fmla="*/ 0 w 17"/>
                <a:gd name="T9" fmla="*/ 0 h 18"/>
                <a:gd name="T10" fmla="*/ 0 w 17"/>
                <a:gd name="T11" fmla="*/ 0 h 18"/>
                <a:gd name="T12" fmla="*/ 0 w 17"/>
                <a:gd name="T13" fmla="*/ 0 h 18"/>
                <a:gd name="T14" fmla="*/ 0 w 17"/>
                <a:gd name="T15" fmla="*/ 0 h 18"/>
                <a:gd name="T16" fmla="*/ 0 w 17"/>
                <a:gd name="T17" fmla="*/ 0 h 18"/>
                <a:gd name="T18" fmla="*/ 0 w 17"/>
                <a:gd name="T19" fmla="*/ 0 h 18"/>
                <a:gd name="T20" fmla="*/ 0 w 17"/>
                <a:gd name="T21" fmla="*/ 0 h 18"/>
                <a:gd name="T22" fmla="*/ 0 w 17"/>
                <a:gd name="T23" fmla="*/ 0 h 18"/>
                <a:gd name="T24" fmla="*/ 0 w 17"/>
                <a:gd name="T25" fmla="*/ 0 h 18"/>
                <a:gd name="T26" fmla="*/ 0 w 17"/>
                <a:gd name="T27" fmla="*/ 0 h 18"/>
                <a:gd name="T28" fmla="*/ 0 w 17"/>
                <a:gd name="T29" fmla="*/ 0 h 18"/>
                <a:gd name="T30" fmla="*/ 0 w 17"/>
                <a:gd name="T31" fmla="*/ 0 h 18"/>
                <a:gd name="T32" fmla="*/ 0 w 17"/>
                <a:gd name="T33" fmla="*/ 0 h 18"/>
                <a:gd name="T34" fmla="*/ 0 w 17"/>
                <a:gd name="T35" fmla="*/ 0 h 18"/>
                <a:gd name="T36" fmla="*/ 0 w 17"/>
                <a:gd name="T37" fmla="*/ 0 h 18"/>
                <a:gd name="T38" fmla="*/ 0 w 17"/>
                <a:gd name="T39" fmla="*/ 0 h 18"/>
                <a:gd name="T40" fmla="*/ 0 w 17"/>
                <a:gd name="T41" fmla="*/ 0 h 18"/>
                <a:gd name="T42" fmla="*/ 0 w 17"/>
                <a:gd name="T43" fmla="*/ 0 h 18"/>
                <a:gd name="T44" fmla="*/ 0 w 17"/>
                <a:gd name="T45" fmla="*/ 0 h 18"/>
                <a:gd name="T46" fmla="*/ 0 w 17"/>
                <a:gd name="T47" fmla="*/ 0 h 18"/>
                <a:gd name="T48" fmla="*/ 0 w 17"/>
                <a:gd name="T49" fmla="*/ 0 h 18"/>
                <a:gd name="T50" fmla="*/ 0 w 17"/>
                <a:gd name="T51" fmla="*/ 0 h 18"/>
                <a:gd name="T52" fmla="*/ 0 w 17"/>
                <a:gd name="T53" fmla="*/ 0 h 18"/>
                <a:gd name="T54" fmla="*/ 0 w 17"/>
                <a:gd name="T55" fmla="*/ 0 h 18"/>
                <a:gd name="T56" fmla="*/ 0 w 17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"/>
                <a:gd name="T88" fmla="*/ 0 h 18"/>
                <a:gd name="T89" fmla="*/ 17 w 17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" h="18">
                  <a:moveTo>
                    <a:pt x="17" y="9"/>
                  </a:moveTo>
                  <a:lnTo>
                    <a:pt x="17" y="8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5" y="16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0" name="Freeform 1855"/>
            <p:cNvSpPr>
              <a:spLocks/>
            </p:cNvSpPr>
            <p:nvPr/>
          </p:nvSpPr>
          <p:spPr bwMode="auto">
            <a:xfrm>
              <a:off x="5309" y="1454"/>
              <a:ext cx="4" cy="4"/>
            </a:xfrm>
            <a:custGeom>
              <a:avLst/>
              <a:gdLst>
                <a:gd name="T0" fmla="*/ 0 w 16"/>
                <a:gd name="T1" fmla="*/ 0 h 17"/>
                <a:gd name="T2" fmla="*/ 0 w 16"/>
                <a:gd name="T3" fmla="*/ 0 h 17"/>
                <a:gd name="T4" fmla="*/ 0 w 16"/>
                <a:gd name="T5" fmla="*/ 0 h 17"/>
                <a:gd name="T6" fmla="*/ 0 w 16"/>
                <a:gd name="T7" fmla="*/ 0 h 17"/>
                <a:gd name="T8" fmla="*/ 0 w 16"/>
                <a:gd name="T9" fmla="*/ 0 h 17"/>
                <a:gd name="T10" fmla="*/ 0 w 16"/>
                <a:gd name="T11" fmla="*/ 0 h 17"/>
                <a:gd name="T12" fmla="*/ 0 w 16"/>
                <a:gd name="T13" fmla="*/ 0 h 17"/>
                <a:gd name="T14" fmla="*/ 0 w 16"/>
                <a:gd name="T15" fmla="*/ 0 h 17"/>
                <a:gd name="T16" fmla="*/ 0 w 16"/>
                <a:gd name="T17" fmla="*/ 0 h 17"/>
                <a:gd name="T18" fmla="*/ 0 w 16"/>
                <a:gd name="T19" fmla="*/ 0 h 17"/>
                <a:gd name="T20" fmla="*/ 0 w 16"/>
                <a:gd name="T21" fmla="*/ 0 h 17"/>
                <a:gd name="T22" fmla="*/ 0 w 16"/>
                <a:gd name="T23" fmla="*/ 0 h 17"/>
                <a:gd name="T24" fmla="*/ 0 w 16"/>
                <a:gd name="T25" fmla="*/ 0 h 17"/>
                <a:gd name="T26" fmla="*/ 0 w 16"/>
                <a:gd name="T27" fmla="*/ 0 h 17"/>
                <a:gd name="T28" fmla="*/ 0 w 16"/>
                <a:gd name="T29" fmla="*/ 0 h 17"/>
                <a:gd name="T30" fmla="*/ 0 w 16"/>
                <a:gd name="T31" fmla="*/ 0 h 17"/>
                <a:gd name="T32" fmla="*/ 0 w 16"/>
                <a:gd name="T33" fmla="*/ 0 h 17"/>
                <a:gd name="T34" fmla="*/ 0 w 16"/>
                <a:gd name="T35" fmla="*/ 0 h 17"/>
                <a:gd name="T36" fmla="*/ 0 w 16"/>
                <a:gd name="T37" fmla="*/ 0 h 17"/>
                <a:gd name="T38" fmla="*/ 0 w 16"/>
                <a:gd name="T39" fmla="*/ 0 h 17"/>
                <a:gd name="T40" fmla="*/ 0 w 16"/>
                <a:gd name="T41" fmla="*/ 0 h 17"/>
                <a:gd name="T42" fmla="*/ 0 w 16"/>
                <a:gd name="T43" fmla="*/ 0 h 17"/>
                <a:gd name="T44" fmla="*/ 0 w 16"/>
                <a:gd name="T45" fmla="*/ 0 h 17"/>
                <a:gd name="T46" fmla="*/ 0 w 16"/>
                <a:gd name="T47" fmla="*/ 0 h 17"/>
                <a:gd name="T48" fmla="*/ 0 w 16"/>
                <a:gd name="T49" fmla="*/ 0 h 17"/>
                <a:gd name="T50" fmla="*/ 0 w 16"/>
                <a:gd name="T51" fmla="*/ 0 h 17"/>
                <a:gd name="T52" fmla="*/ 0 w 16"/>
                <a:gd name="T53" fmla="*/ 0 h 17"/>
                <a:gd name="T54" fmla="*/ 0 w 16"/>
                <a:gd name="T55" fmla="*/ 0 h 17"/>
                <a:gd name="T56" fmla="*/ 0 w 16"/>
                <a:gd name="T57" fmla="*/ 0 h 1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7"/>
                <a:gd name="T89" fmla="*/ 16 w 16"/>
                <a:gd name="T90" fmla="*/ 17 h 1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7">
                  <a:moveTo>
                    <a:pt x="16" y="9"/>
                  </a:moveTo>
                  <a:lnTo>
                    <a:pt x="16" y="7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12" y="16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5" y="12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1" name="Freeform 1856"/>
            <p:cNvSpPr>
              <a:spLocks/>
            </p:cNvSpPr>
            <p:nvPr/>
          </p:nvSpPr>
          <p:spPr bwMode="auto">
            <a:xfrm>
              <a:off x="5311" y="1460"/>
              <a:ext cx="4" cy="4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8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2" name="Freeform 1857"/>
            <p:cNvSpPr>
              <a:spLocks/>
            </p:cNvSpPr>
            <p:nvPr/>
          </p:nvSpPr>
          <p:spPr bwMode="auto">
            <a:xfrm>
              <a:off x="5313" y="1465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7"/>
                  </a:lnTo>
                  <a:lnTo>
                    <a:pt x="16" y="6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3" name="Freeform 1858"/>
            <p:cNvSpPr>
              <a:spLocks/>
            </p:cNvSpPr>
            <p:nvPr/>
          </p:nvSpPr>
          <p:spPr bwMode="auto">
            <a:xfrm>
              <a:off x="5264" y="1466"/>
              <a:ext cx="2" cy="3"/>
            </a:xfrm>
            <a:custGeom>
              <a:avLst/>
              <a:gdLst>
                <a:gd name="T0" fmla="*/ 0 w 10"/>
                <a:gd name="T1" fmla="*/ 0 h 12"/>
                <a:gd name="T2" fmla="*/ 0 w 10"/>
                <a:gd name="T3" fmla="*/ 0 h 12"/>
                <a:gd name="T4" fmla="*/ 0 w 10"/>
                <a:gd name="T5" fmla="*/ 0 h 12"/>
                <a:gd name="T6" fmla="*/ 0 w 10"/>
                <a:gd name="T7" fmla="*/ 0 h 12"/>
                <a:gd name="T8" fmla="*/ 0 w 10"/>
                <a:gd name="T9" fmla="*/ 0 h 12"/>
                <a:gd name="T10" fmla="*/ 0 w 10"/>
                <a:gd name="T11" fmla="*/ 0 h 12"/>
                <a:gd name="T12" fmla="*/ 0 w 10"/>
                <a:gd name="T13" fmla="*/ 0 h 12"/>
                <a:gd name="T14" fmla="*/ 0 w 10"/>
                <a:gd name="T15" fmla="*/ 0 h 12"/>
                <a:gd name="T16" fmla="*/ 0 w 10"/>
                <a:gd name="T17" fmla="*/ 0 h 12"/>
                <a:gd name="T18" fmla="*/ 0 w 10"/>
                <a:gd name="T19" fmla="*/ 0 h 12"/>
                <a:gd name="T20" fmla="*/ 0 w 10"/>
                <a:gd name="T21" fmla="*/ 0 h 12"/>
                <a:gd name="T22" fmla="*/ 0 w 10"/>
                <a:gd name="T23" fmla="*/ 0 h 12"/>
                <a:gd name="T24" fmla="*/ 0 w 10"/>
                <a:gd name="T25" fmla="*/ 0 h 12"/>
                <a:gd name="T26" fmla="*/ 0 w 10"/>
                <a:gd name="T27" fmla="*/ 0 h 12"/>
                <a:gd name="T28" fmla="*/ 0 w 10"/>
                <a:gd name="T29" fmla="*/ 0 h 12"/>
                <a:gd name="T30" fmla="*/ 0 w 10"/>
                <a:gd name="T31" fmla="*/ 0 h 12"/>
                <a:gd name="T32" fmla="*/ 0 w 10"/>
                <a:gd name="T33" fmla="*/ 0 h 12"/>
                <a:gd name="T34" fmla="*/ 0 w 10"/>
                <a:gd name="T35" fmla="*/ 0 h 12"/>
                <a:gd name="T36" fmla="*/ 0 w 10"/>
                <a:gd name="T37" fmla="*/ 0 h 12"/>
                <a:gd name="T38" fmla="*/ 0 w 10"/>
                <a:gd name="T39" fmla="*/ 0 h 12"/>
                <a:gd name="T40" fmla="*/ 0 w 10"/>
                <a:gd name="T41" fmla="*/ 0 h 12"/>
                <a:gd name="T42" fmla="*/ 0 w 10"/>
                <a:gd name="T43" fmla="*/ 0 h 12"/>
                <a:gd name="T44" fmla="*/ 0 w 10"/>
                <a:gd name="T45" fmla="*/ 0 h 12"/>
                <a:gd name="T46" fmla="*/ 0 w 10"/>
                <a:gd name="T47" fmla="*/ 0 h 12"/>
                <a:gd name="T48" fmla="*/ 0 w 10"/>
                <a:gd name="T49" fmla="*/ 0 h 12"/>
                <a:gd name="T50" fmla="*/ 0 w 10"/>
                <a:gd name="T51" fmla="*/ 0 h 12"/>
                <a:gd name="T52" fmla="*/ 0 w 10"/>
                <a:gd name="T53" fmla="*/ 0 h 12"/>
                <a:gd name="T54" fmla="*/ 0 w 10"/>
                <a:gd name="T55" fmla="*/ 0 h 12"/>
                <a:gd name="T56" fmla="*/ 0 w 10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"/>
                <a:gd name="T88" fmla="*/ 0 h 12"/>
                <a:gd name="T89" fmla="*/ 10 w 10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4" name="Freeform 1859"/>
            <p:cNvSpPr>
              <a:spLocks/>
            </p:cNvSpPr>
            <p:nvPr/>
          </p:nvSpPr>
          <p:spPr bwMode="auto">
            <a:xfrm>
              <a:off x="5268" y="1462"/>
              <a:ext cx="3" cy="3"/>
            </a:xfrm>
            <a:custGeom>
              <a:avLst/>
              <a:gdLst>
                <a:gd name="T0" fmla="*/ 0 w 11"/>
                <a:gd name="T1" fmla="*/ 0 h 13"/>
                <a:gd name="T2" fmla="*/ 0 w 11"/>
                <a:gd name="T3" fmla="*/ 0 h 13"/>
                <a:gd name="T4" fmla="*/ 0 w 11"/>
                <a:gd name="T5" fmla="*/ 0 h 13"/>
                <a:gd name="T6" fmla="*/ 0 w 11"/>
                <a:gd name="T7" fmla="*/ 0 h 13"/>
                <a:gd name="T8" fmla="*/ 0 w 11"/>
                <a:gd name="T9" fmla="*/ 0 h 13"/>
                <a:gd name="T10" fmla="*/ 0 w 11"/>
                <a:gd name="T11" fmla="*/ 0 h 13"/>
                <a:gd name="T12" fmla="*/ 0 w 11"/>
                <a:gd name="T13" fmla="*/ 0 h 13"/>
                <a:gd name="T14" fmla="*/ 0 w 11"/>
                <a:gd name="T15" fmla="*/ 0 h 13"/>
                <a:gd name="T16" fmla="*/ 0 w 11"/>
                <a:gd name="T17" fmla="*/ 0 h 13"/>
                <a:gd name="T18" fmla="*/ 0 w 11"/>
                <a:gd name="T19" fmla="*/ 0 h 13"/>
                <a:gd name="T20" fmla="*/ 0 w 11"/>
                <a:gd name="T21" fmla="*/ 0 h 13"/>
                <a:gd name="T22" fmla="*/ 0 w 11"/>
                <a:gd name="T23" fmla="*/ 0 h 13"/>
                <a:gd name="T24" fmla="*/ 0 w 11"/>
                <a:gd name="T25" fmla="*/ 0 h 13"/>
                <a:gd name="T26" fmla="*/ 0 w 11"/>
                <a:gd name="T27" fmla="*/ 0 h 13"/>
                <a:gd name="T28" fmla="*/ 0 w 11"/>
                <a:gd name="T29" fmla="*/ 0 h 13"/>
                <a:gd name="T30" fmla="*/ 0 w 11"/>
                <a:gd name="T31" fmla="*/ 0 h 13"/>
                <a:gd name="T32" fmla="*/ 0 w 11"/>
                <a:gd name="T33" fmla="*/ 0 h 13"/>
                <a:gd name="T34" fmla="*/ 0 w 11"/>
                <a:gd name="T35" fmla="*/ 0 h 13"/>
                <a:gd name="T36" fmla="*/ 0 w 11"/>
                <a:gd name="T37" fmla="*/ 0 h 13"/>
                <a:gd name="T38" fmla="*/ 0 w 11"/>
                <a:gd name="T39" fmla="*/ 0 h 13"/>
                <a:gd name="T40" fmla="*/ 0 w 11"/>
                <a:gd name="T41" fmla="*/ 0 h 13"/>
                <a:gd name="T42" fmla="*/ 0 w 11"/>
                <a:gd name="T43" fmla="*/ 0 h 13"/>
                <a:gd name="T44" fmla="*/ 0 w 11"/>
                <a:gd name="T45" fmla="*/ 0 h 13"/>
                <a:gd name="T46" fmla="*/ 0 w 11"/>
                <a:gd name="T47" fmla="*/ 0 h 13"/>
                <a:gd name="T48" fmla="*/ 0 w 11"/>
                <a:gd name="T49" fmla="*/ 0 h 13"/>
                <a:gd name="T50" fmla="*/ 0 w 11"/>
                <a:gd name="T51" fmla="*/ 0 h 13"/>
                <a:gd name="T52" fmla="*/ 0 w 11"/>
                <a:gd name="T53" fmla="*/ 0 h 13"/>
                <a:gd name="T54" fmla="*/ 0 w 11"/>
                <a:gd name="T55" fmla="*/ 0 h 13"/>
                <a:gd name="T56" fmla="*/ 0 w 11"/>
                <a:gd name="T57" fmla="*/ 0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3"/>
                <a:gd name="T89" fmla="*/ 11 w 11"/>
                <a:gd name="T90" fmla="*/ 13 h 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3">
                  <a:moveTo>
                    <a:pt x="5" y="13"/>
                  </a:move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5" name="Freeform 1860"/>
            <p:cNvSpPr>
              <a:spLocks/>
            </p:cNvSpPr>
            <p:nvPr/>
          </p:nvSpPr>
          <p:spPr bwMode="auto">
            <a:xfrm>
              <a:off x="5273" y="1457"/>
              <a:ext cx="3" cy="3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6" y="12"/>
                  </a:move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8" y="12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6" name="Freeform 1861"/>
            <p:cNvSpPr>
              <a:spLocks/>
            </p:cNvSpPr>
            <p:nvPr/>
          </p:nvSpPr>
          <p:spPr bwMode="auto">
            <a:xfrm>
              <a:off x="5300" y="1464"/>
              <a:ext cx="2" cy="3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8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7" name="Freeform 1862"/>
            <p:cNvSpPr>
              <a:spLocks/>
            </p:cNvSpPr>
            <p:nvPr/>
          </p:nvSpPr>
          <p:spPr bwMode="auto">
            <a:xfrm>
              <a:off x="5299" y="1470"/>
              <a:ext cx="3" cy="3"/>
            </a:xfrm>
            <a:custGeom>
              <a:avLst/>
              <a:gdLst>
                <a:gd name="T0" fmla="*/ 0 w 11"/>
                <a:gd name="T1" fmla="*/ 0 h 13"/>
                <a:gd name="T2" fmla="*/ 0 w 11"/>
                <a:gd name="T3" fmla="*/ 0 h 13"/>
                <a:gd name="T4" fmla="*/ 0 w 11"/>
                <a:gd name="T5" fmla="*/ 0 h 13"/>
                <a:gd name="T6" fmla="*/ 0 w 11"/>
                <a:gd name="T7" fmla="*/ 0 h 13"/>
                <a:gd name="T8" fmla="*/ 0 w 11"/>
                <a:gd name="T9" fmla="*/ 0 h 13"/>
                <a:gd name="T10" fmla="*/ 0 w 11"/>
                <a:gd name="T11" fmla="*/ 0 h 13"/>
                <a:gd name="T12" fmla="*/ 0 w 11"/>
                <a:gd name="T13" fmla="*/ 0 h 13"/>
                <a:gd name="T14" fmla="*/ 0 w 11"/>
                <a:gd name="T15" fmla="*/ 0 h 13"/>
                <a:gd name="T16" fmla="*/ 0 w 11"/>
                <a:gd name="T17" fmla="*/ 0 h 13"/>
                <a:gd name="T18" fmla="*/ 0 w 11"/>
                <a:gd name="T19" fmla="*/ 0 h 13"/>
                <a:gd name="T20" fmla="*/ 0 w 11"/>
                <a:gd name="T21" fmla="*/ 0 h 13"/>
                <a:gd name="T22" fmla="*/ 0 w 11"/>
                <a:gd name="T23" fmla="*/ 0 h 13"/>
                <a:gd name="T24" fmla="*/ 0 w 11"/>
                <a:gd name="T25" fmla="*/ 0 h 13"/>
                <a:gd name="T26" fmla="*/ 0 w 11"/>
                <a:gd name="T27" fmla="*/ 0 h 13"/>
                <a:gd name="T28" fmla="*/ 0 w 11"/>
                <a:gd name="T29" fmla="*/ 0 h 13"/>
                <a:gd name="T30" fmla="*/ 0 w 11"/>
                <a:gd name="T31" fmla="*/ 0 h 13"/>
                <a:gd name="T32" fmla="*/ 0 w 11"/>
                <a:gd name="T33" fmla="*/ 0 h 13"/>
                <a:gd name="T34" fmla="*/ 0 w 11"/>
                <a:gd name="T35" fmla="*/ 0 h 13"/>
                <a:gd name="T36" fmla="*/ 0 w 11"/>
                <a:gd name="T37" fmla="*/ 0 h 13"/>
                <a:gd name="T38" fmla="*/ 0 w 11"/>
                <a:gd name="T39" fmla="*/ 0 h 13"/>
                <a:gd name="T40" fmla="*/ 0 w 11"/>
                <a:gd name="T41" fmla="*/ 0 h 13"/>
                <a:gd name="T42" fmla="*/ 0 w 11"/>
                <a:gd name="T43" fmla="*/ 0 h 13"/>
                <a:gd name="T44" fmla="*/ 0 w 11"/>
                <a:gd name="T45" fmla="*/ 0 h 13"/>
                <a:gd name="T46" fmla="*/ 0 w 11"/>
                <a:gd name="T47" fmla="*/ 0 h 13"/>
                <a:gd name="T48" fmla="*/ 0 w 11"/>
                <a:gd name="T49" fmla="*/ 0 h 13"/>
                <a:gd name="T50" fmla="*/ 0 w 11"/>
                <a:gd name="T51" fmla="*/ 0 h 13"/>
                <a:gd name="T52" fmla="*/ 0 w 11"/>
                <a:gd name="T53" fmla="*/ 0 h 13"/>
                <a:gd name="T54" fmla="*/ 0 w 11"/>
                <a:gd name="T55" fmla="*/ 0 h 13"/>
                <a:gd name="T56" fmla="*/ 0 w 11"/>
                <a:gd name="T57" fmla="*/ 0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3"/>
                <a:gd name="T89" fmla="*/ 11 w 11"/>
                <a:gd name="T90" fmla="*/ 13 h 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3">
                  <a:moveTo>
                    <a:pt x="5" y="13"/>
                  </a:moveTo>
                  <a:lnTo>
                    <a:pt x="4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7" y="12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8" name="Freeform 1863"/>
            <p:cNvSpPr>
              <a:spLocks/>
            </p:cNvSpPr>
            <p:nvPr/>
          </p:nvSpPr>
          <p:spPr bwMode="auto">
            <a:xfrm>
              <a:off x="5299" y="1458"/>
              <a:ext cx="2" cy="3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9" name="Freeform 1864"/>
            <p:cNvSpPr>
              <a:spLocks/>
            </p:cNvSpPr>
            <p:nvPr/>
          </p:nvSpPr>
          <p:spPr bwMode="auto">
            <a:xfrm>
              <a:off x="5310" y="1454"/>
              <a:ext cx="3" cy="3"/>
            </a:xfrm>
            <a:custGeom>
              <a:avLst/>
              <a:gdLst>
                <a:gd name="T0" fmla="*/ 0 w 11"/>
                <a:gd name="T1" fmla="*/ 0 h 13"/>
                <a:gd name="T2" fmla="*/ 0 w 11"/>
                <a:gd name="T3" fmla="*/ 0 h 13"/>
                <a:gd name="T4" fmla="*/ 0 w 11"/>
                <a:gd name="T5" fmla="*/ 0 h 13"/>
                <a:gd name="T6" fmla="*/ 0 w 11"/>
                <a:gd name="T7" fmla="*/ 0 h 13"/>
                <a:gd name="T8" fmla="*/ 0 w 11"/>
                <a:gd name="T9" fmla="*/ 0 h 13"/>
                <a:gd name="T10" fmla="*/ 0 w 11"/>
                <a:gd name="T11" fmla="*/ 0 h 13"/>
                <a:gd name="T12" fmla="*/ 0 w 11"/>
                <a:gd name="T13" fmla="*/ 0 h 13"/>
                <a:gd name="T14" fmla="*/ 0 w 11"/>
                <a:gd name="T15" fmla="*/ 0 h 13"/>
                <a:gd name="T16" fmla="*/ 0 w 11"/>
                <a:gd name="T17" fmla="*/ 0 h 13"/>
                <a:gd name="T18" fmla="*/ 0 w 11"/>
                <a:gd name="T19" fmla="*/ 0 h 13"/>
                <a:gd name="T20" fmla="*/ 0 w 11"/>
                <a:gd name="T21" fmla="*/ 0 h 13"/>
                <a:gd name="T22" fmla="*/ 0 w 11"/>
                <a:gd name="T23" fmla="*/ 0 h 13"/>
                <a:gd name="T24" fmla="*/ 0 w 11"/>
                <a:gd name="T25" fmla="*/ 0 h 13"/>
                <a:gd name="T26" fmla="*/ 0 w 11"/>
                <a:gd name="T27" fmla="*/ 0 h 13"/>
                <a:gd name="T28" fmla="*/ 0 w 11"/>
                <a:gd name="T29" fmla="*/ 0 h 13"/>
                <a:gd name="T30" fmla="*/ 0 w 11"/>
                <a:gd name="T31" fmla="*/ 0 h 13"/>
                <a:gd name="T32" fmla="*/ 0 w 11"/>
                <a:gd name="T33" fmla="*/ 0 h 13"/>
                <a:gd name="T34" fmla="*/ 0 w 11"/>
                <a:gd name="T35" fmla="*/ 0 h 13"/>
                <a:gd name="T36" fmla="*/ 0 w 11"/>
                <a:gd name="T37" fmla="*/ 0 h 13"/>
                <a:gd name="T38" fmla="*/ 0 w 11"/>
                <a:gd name="T39" fmla="*/ 0 h 13"/>
                <a:gd name="T40" fmla="*/ 0 w 11"/>
                <a:gd name="T41" fmla="*/ 0 h 13"/>
                <a:gd name="T42" fmla="*/ 0 w 11"/>
                <a:gd name="T43" fmla="*/ 0 h 13"/>
                <a:gd name="T44" fmla="*/ 0 w 11"/>
                <a:gd name="T45" fmla="*/ 0 h 13"/>
                <a:gd name="T46" fmla="*/ 0 w 11"/>
                <a:gd name="T47" fmla="*/ 0 h 13"/>
                <a:gd name="T48" fmla="*/ 0 w 11"/>
                <a:gd name="T49" fmla="*/ 0 h 13"/>
                <a:gd name="T50" fmla="*/ 0 w 11"/>
                <a:gd name="T51" fmla="*/ 0 h 13"/>
                <a:gd name="T52" fmla="*/ 0 w 11"/>
                <a:gd name="T53" fmla="*/ 0 h 13"/>
                <a:gd name="T54" fmla="*/ 0 w 11"/>
                <a:gd name="T55" fmla="*/ 0 h 13"/>
                <a:gd name="T56" fmla="*/ 0 w 11"/>
                <a:gd name="T57" fmla="*/ 0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3"/>
                <a:gd name="T89" fmla="*/ 11 w 11"/>
                <a:gd name="T90" fmla="*/ 13 h 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3">
                  <a:moveTo>
                    <a:pt x="6" y="13"/>
                  </a:moveTo>
                  <a:lnTo>
                    <a:pt x="5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2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0" name="Freeform 1865"/>
            <p:cNvSpPr>
              <a:spLocks/>
            </p:cNvSpPr>
            <p:nvPr/>
          </p:nvSpPr>
          <p:spPr bwMode="auto">
            <a:xfrm>
              <a:off x="5312" y="1461"/>
              <a:ext cx="3" cy="2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1" name="Freeform 1866"/>
            <p:cNvSpPr>
              <a:spLocks/>
            </p:cNvSpPr>
            <p:nvPr/>
          </p:nvSpPr>
          <p:spPr bwMode="auto">
            <a:xfrm>
              <a:off x="5314" y="1466"/>
              <a:ext cx="2" cy="3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0 h 12"/>
                <a:gd name="T4" fmla="*/ 0 w 12"/>
                <a:gd name="T5" fmla="*/ 0 h 12"/>
                <a:gd name="T6" fmla="*/ 0 w 12"/>
                <a:gd name="T7" fmla="*/ 0 h 12"/>
                <a:gd name="T8" fmla="*/ 0 w 12"/>
                <a:gd name="T9" fmla="*/ 0 h 12"/>
                <a:gd name="T10" fmla="*/ 0 w 12"/>
                <a:gd name="T11" fmla="*/ 0 h 12"/>
                <a:gd name="T12" fmla="*/ 0 w 12"/>
                <a:gd name="T13" fmla="*/ 0 h 12"/>
                <a:gd name="T14" fmla="*/ 0 w 12"/>
                <a:gd name="T15" fmla="*/ 0 h 12"/>
                <a:gd name="T16" fmla="*/ 0 w 12"/>
                <a:gd name="T17" fmla="*/ 0 h 12"/>
                <a:gd name="T18" fmla="*/ 0 w 12"/>
                <a:gd name="T19" fmla="*/ 0 h 12"/>
                <a:gd name="T20" fmla="*/ 0 w 12"/>
                <a:gd name="T21" fmla="*/ 0 h 12"/>
                <a:gd name="T22" fmla="*/ 0 w 12"/>
                <a:gd name="T23" fmla="*/ 0 h 12"/>
                <a:gd name="T24" fmla="*/ 0 w 12"/>
                <a:gd name="T25" fmla="*/ 0 h 12"/>
                <a:gd name="T26" fmla="*/ 0 w 12"/>
                <a:gd name="T27" fmla="*/ 0 h 12"/>
                <a:gd name="T28" fmla="*/ 0 w 12"/>
                <a:gd name="T29" fmla="*/ 0 h 12"/>
                <a:gd name="T30" fmla="*/ 0 w 12"/>
                <a:gd name="T31" fmla="*/ 0 h 12"/>
                <a:gd name="T32" fmla="*/ 0 w 12"/>
                <a:gd name="T33" fmla="*/ 0 h 12"/>
                <a:gd name="T34" fmla="*/ 0 w 12"/>
                <a:gd name="T35" fmla="*/ 0 h 12"/>
                <a:gd name="T36" fmla="*/ 0 w 12"/>
                <a:gd name="T37" fmla="*/ 0 h 12"/>
                <a:gd name="T38" fmla="*/ 0 w 12"/>
                <a:gd name="T39" fmla="*/ 0 h 12"/>
                <a:gd name="T40" fmla="*/ 0 w 12"/>
                <a:gd name="T41" fmla="*/ 0 h 12"/>
                <a:gd name="T42" fmla="*/ 0 w 12"/>
                <a:gd name="T43" fmla="*/ 0 h 12"/>
                <a:gd name="T44" fmla="*/ 0 w 12"/>
                <a:gd name="T45" fmla="*/ 0 h 12"/>
                <a:gd name="T46" fmla="*/ 0 w 12"/>
                <a:gd name="T47" fmla="*/ 0 h 12"/>
                <a:gd name="T48" fmla="*/ 0 w 12"/>
                <a:gd name="T49" fmla="*/ 0 h 12"/>
                <a:gd name="T50" fmla="*/ 0 w 12"/>
                <a:gd name="T51" fmla="*/ 0 h 12"/>
                <a:gd name="T52" fmla="*/ 0 w 12"/>
                <a:gd name="T53" fmla="*/ 0 h 12"/>
                <a:gd name="T54" fmla="*/ 0 w 12"/>
                <a:gd name="T55" fmla="*/ 0 h 12"/>
                <a:gd name="T56" fmla="*/ 0 w 12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"/>
                <a:gd name="T88" fmla="*/ 0 h 12"/>
                <a:gd name="T89" fmla="*/ 12 w 12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2" name="Freeform 1867"/>
            <p:cNvSpPr>
              <a:spLocks/>
            </p:cNvSpPr>
            <p:nvPr/>
          </p:nvSpPr>
          <p:spPr bwMode="auto">
            <a:xfrm>
              <a:off x="5227" y="1309"/>
              <a:ext cx="103" cy="149"/>
            </a:xfrm>
            <a:custGeom>
              <a:avLst/>
              <a:gdLst>
                <a:gd name="T0" fmla="*/ 0 w 416"/>
                <a:gd name="T1" fmla="*/ 0 h 594"/>
                <a:gd name="T2" fmla="*/ 0 w 416"/>
                <a:gd name="T3" fmla="*/ 0 h 594"/>
                <a:gd name="T4" fmla="*/ 0 w 416"/>
                <a:gd name="T5" fmla="*/ 0 h 594"/>
                <a:gd name="T6" fmla="*/ 0 w 416"/>
                <a:gd name="T7" fmla="*/ 0 h 594"/>
                <a:gd name="T8" fmla="*/ 0 w 416"/>
                <a:gd name="T9" fmla="*/ 0 h 594"/>
                <a:gd name="T10" fmla="*/ 0 w 416"/>
                <a:gd name="T11" fmla="*/ 0 h 594"/>
                <a:gd name="T12" fmla="*/ 0 w 416"/>
                <a:gd name="T13" fmla="*/ 0 h 594"/>
                <a:gd name="T14" fmla="*/ 0 w 416"/>
                <a:gd name="T15" fmla="*/ 0 h 594"/>
                <a:gd name="T16" fmla="*/ 0 w 416"/>
                <a:gd name="T17" fmla="*/ 0 h 594"/>
                <a:gd name="T18" fmla="*/ 0 w 416"/>
                <a:gd name="T19" fmla="*/ 0 h 594"/>
                <a:gd name="T20" fmla="*/ 0 w 416"/>
                <a:gd name="T21" fmla="*/ 0 h 594"/>
                <a:gd name="T22" fmla="*/ 0 w 416"/>
                <a:gd name="T23" fmla="*/ 0 h 594"/>
                <a:gd name="T24" fmla="*/ 0 w 416"/>
                <a:gd name="T25" fmla="*/ 0 h 594"/>
                <a:gd name="T26" fmla="*/ 0 w 416"/>
                <a:gd name="T27" fmla="*/ 0 h 594"/>
                <a:gd name="T28" fmla="*/ 0 w 416"/>
                <a:gd name="T29" fmla="*/ 0 h 594"/>
                <a:gd name="T30" fmla="*/ 0 w 416"/>
                <a:gd name="T31" fmla="*/ 0 h 594"/>
                <a:gd name="T32" fmla="*/ 0 w 416"/>
                <a:gd name="T33" fmla="*/ 0 h 594"/>
                <a:gd name="T34" fmla="*/ 0 w 416"/>
                <a:gd name="T35" fmla="*/ 0 h 594"/>
                <a:gd name="T36" fmla="*/ 0 w 416"/>
                <a:gd name="T37" fmla="*/ 0 h 594"/>
                <a:gd name="T38" fmla="*/ 0 w 416"/>
                <a:gd name="T39" fmla="*/ 0 h 594"/>
                <a:gd name="T40" fmla="*/ 0 w 416"/>
                <a:gd name="T41" fmla="*/ 0 h 594"/>
                <a:gd name="T42" fmla="*/ 0 w 416"/>
                <a:gd name="T43" fmla="*/ 0 h 594"/>
                <a:gd name="T44" fmla="*/ 0 w 416"/>
                <a:gd name="T45" fmla="*/ 0 h 594"/>
                <a:gd name="T46" fmla="*/ 0 w 416"/>
                <a:gd name="T47" fmla="*/ 0 h 594"/>
                <a:gd name="T48" fmla="*/ 0 w 416"/>
                <a:gd name="T49" fmla="*/ 0 h 594"/>
                <a:gd name="T50" fmla="*/ 0 w 416"/>
                <a:gd name="T51" fmla="*/ 0 h 594"/>
                <a:gd name="T52" fmla="*/ 0 w 416"/>
                <a:gd name="T53" fmla="*/ 0 h 594"/>
                <a:gd name="T54" fmla="*/ 0 w 416"/>
                <a:gd name="T55" fmla="*/ 0 h 594"/>
                <a:gd name="T56" fmla="*/ 0 w 416"/>
                <a:gd name="T57" fmla="*/ 0 h 594"/>
                <a:gd name="T58" fmla="*/ 0 w 416"/>
                <a:gd name="T59" fmla="*/ 0 h 594"/>
                <a:gd name="T60" fmla="*/ 0 w 416"/>
                <a:gd name="T61" fmla="*/ 0 h 594"/>
                <a:gd name="T62" fmla="*/ 0 w 416"/>
                <a:gd name="T63" fmla="*/ 0 h 594"/>
                <a:gd name="T64" fmla="*/ 0 w 416"/>
                <a:gd name="T65" fmla="*/ 0 h 594"/>
                <a:gd name="T66" fmla="*/ 0 w 416"/>
                <a:gd name="T67" fmla="*/ 0 h 594"/>
                <a:gd name="T68" fmla="*/ 0 w 416"/>
                <a:gd name="T69" fmla="*/ 0 h 594"/>
                <a:gd name="T70" fmla="*/ 0 w 416"/>
                <a:gd name="T71" fmla="*/ 0 h 594"/>
                <a:gd name="T72" fmla="*/ 0 w 416"/>
                <a:gd name="T73" fmla="*/ 0 h 594"/>
                <a:gd name="T74" fmla="*/ 0 w 416"/>
                <a:gd name="T75" fmla="*/ 0 h 594"/>
                <a:gd name="T76" fmla="*/ 0 w 416"/>
                <a:gd name="T77" fmla="*/ 0 h 594"/>
                <a:gd name="T78" fmla="*/ 0 w 416"/>
                <a:gd name="T79" fmla="*/ 0 h 594"/>
                <a:gd name="T80" fmla="*/ 0 w 416"/>
                <a:gd name="T81" fmla="*/ 0 h 594"/>
                <a:gd name="T82" fmla="*/ 0 w 416"/>
                <a:gd name="T83" fmla="*/ 0 h 594"/>
                <a:gd name="T84" fmla="*/ 0 w 416"/>
                <a:gd name="T85" fmla="*/ 0 h 59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16"/>
                <a:gd name="T130" fmla="*/ 0 h 594"/>
                <a:gd name="T131" fmla="*/ 416 w 416"/>
                <a:gd name="T132" fmla="*/ 594 h 59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16" h="594">
                  <a:moveTo>
                    <a:pt x="382" y="353"/>
                  </a:moveTo>
                  <a:lnTo>
                    <a:pt x="384" y="372"/>
                  </a:lnTo>
                  <a:lnTo>
                    <a:pt x="388" y="397"/>
                  </a:lnTo>
                  <a:lnTo>
                    <a:pt x="393" y="428"/>
                  </a:lnTo>
                  <a:lnTo>
                    <a:pt x="399" y="460"/>
                  </a:lnTo>
                  <a:lnTo>
                    <a:pt x="405" y="490"/>
                  </a:lnTo>
                  <a:lnTo>
                    <a:pt x="410" y="517"/>
                  </a:lnTo>
                  <a:lnTo>
                    <a:pt x="415" y="534"/>
                  </a:lnTo>
                  <a:lnTo>
                    <a:pt x="416" y="541"/>
                  </a:lnTo>
                  <a:lnTo>
                    <a:pt x="409" y="542"/>
                  </a:lnTo>
                  <a:lnTo>
                    <a:pt x="404" y="546"/>
                  </a:lnTo>
                  <a:lnTo>
                    <a:pt x="400" y="550"/>
                  </a:lnTo>
                  <a:lnTo>
                    <a:pt x="396" y="556"/>
                  </a:lnTo>
                  <a:lnTo>
                    <a:pt x="391" y="562"/>
                  </a:lnTo>
                  <a:lnTo>
                    <a:pt x="385" y="568"/>
                  </a:lnTo>
                  <a:lnTo>
                    <a:pt x="377" y="571"/>
                  </a:lnTo>
                  <a:lnTo>
                    <a:pt x="366" y="572"/>
                  </a:lnTo>
                  <a:lnTo>
                    <a:pt x="361" y="571"/>
                  </a:lnTo>
                  <a:lnTo>
                    <a:pt x="357" y="570"/>
                  </a:lnTo>
                  <a:lnTo>
                    <a:pt x="352" y="569"/>
                  </a:lnTo>
                  <a:lnTo>
                    <a:pt x="348" y="566"/>
                  </a:lnTo>
                  <a:lnTo>
                    <a:pt x="345" y="565"/>
                  </a:lnTo>
                  <a:lnTo>
                    <a:pt x="342" y="564"/>
                  </a:lnTo>
                  <a:lnTo>
                    <a:pt x="338" y="563"/>
                  </a:lnTo>
                  <a:lnTo>
                    <a:pt x="334" y="562"/>
                  </a:lnTo>
                  <a:lnTo>
                    <a:pt x="332" y="561"/>
                  </a:lnTo>
                  <a:lnTo>
                    <a:pt x="330" y="561"/>
                  </a:lnTo>
                  <a:lnTo>
                    <a:pt x="327" y="561"/>
                  </a:lnTo>
                  <a:lnTo>
                    <a:pt x="325" y="562"/>
                  </a:lnTo>
                  <a:lnTo>
                    <a:pt x="320" y="563"/>
                  </a:lnTo>
                  <a:lnTo>
                    <a:pt x="315" y="566"/>
                  </a:lnTo>
                  <a:lnTo>
                    <a:pt x="311" y="570"/>
                  </a:lnTo>
                  <a:lnTo>
                    <a:pt x="308" y="574"/>
                  </a:lnTo>
                  <a:lnTo>
                    <a:pt x="304" y="579"/>
                  </a:lnTo>
                  <a:lnTo>
                    <a:pt x="301" y="584"/>
                  </a:lnTo>
                  <a:lnTo>
                    <a:pt x="296" y="587"/>
                  </a:lnTo>
                  <a:lnTo>
                    <a:pt x="291" y="591"/>
                  </a:lnTo>
                  <a:lnTo>
                    <a:pt x="288" y="592"/>
                  </a:lnTo>
                  <a:lnTo>
                    <a:pt x="285" y="593"/>
                  </a:lnTo>
                  <a:lnTo>
                    <a:pt x="281" y="594"/>
                  </a:lnTo>
                  <a:lnTo>
                    <a:pt x="277" y="594"/>
                  </a:lnTo>
                  <a:lnTo>
                    <a:pt x="273" y="593"/>
                  </a:lnTo>
                  <a:lnTo>
                    <a:pt x="269" y="592"/>
                  </a:lnTo>
                  <a:lnTo>
                    <a:pt x="265" y="591"/>
                  </a:lnTo>
                  <a:lnTo>
                    <a:pt x="260" y="588"/>
                  </a:lnTo>
                  <a:lnTo>
                    <a:pt x="255" y="586"/>
                  </a:lnTo>
                  <a:lnTo>
                    <a:pt x="250" y="584"/>
                  </a:lnTo>
                  <a:lnTo>
                    <a:pt x="245" y="581"/>
                  </a:lnTo>
                  <a:lnTo>
                    <a:pt x="238" y="579"/>
                  </a:lnTo>
                  <a:lnTo>
                    <a:pt x="234" y="578"/>
                  </a:lnTo>
                  <a:lnTo>
                    <a:pt x="229" y="577"/>
                  </a:lnTo>
                  <a:lnTo>
                    <a:pt x="225" y="576"/>
                  </a:lnTo>
                  <a:lnTo>
                    <a:pt x="220" y="576"/>
                  </a:lnTo>
                  <a:lnTo>
                    <a:pt x="214" y="576"/>
                  </a:lnTo>
                  <a:lnTo>
                    <a:pt x="209" y="576"/>
                  </a:lnTo>
                  <a:lnTo>
                    <a:pt x="203" y="577"/>
                  </a:lnTo>
                  <a:lnTo>
                    <a:pt x="198" y="578"/>
                  </a:lnTo>
                  <a:lnTo>
                    <a:pt x="192" y="580"/>
                  </a:lnTo>
                  <a:lnTo>
                    <a:pt x="186" y="584"/>
                  </a:lnTo>
                  <a:lnTo>
                    <a:pt x="179" y="586"/>
                  </a:lnTo>
                  <a:lnTo>
                    <a:pt x="174" y="588"/>
                  </a:lnTo>
                  <a:lnTo>
                    <a:pt x="170" y="591"/>
                  </a:lnTo>
                  <a:lnTo>
                    <a:pt x="166" y="592"/>
                  </a:lnTo>
                  <a:lnTo>
                    <a:pt x="162" y="592"/>
                  </a:lnTo>
                  <a:lnTo>
                    <a:pt x="159" y="589"/>
                  </a:lnTo>
                  <a:lnTo>
                    <a:pt x="152" y="583"/>
                  </a:lnTo>
                  <a:lnTo>
                    <a:pt x="145" y="578"/>
                  </a:lnTo>
                  <a:lnTo>
                    <a:pt x="139" y="574"/>
                  </a:lnTo>
                  <a:lnTo>
                    <a:pt x="133" y="572"/>
                  </a:lnTo>
                  <a:lnTo>
                    <a:pt x="127" y="572"/>
                  </a:lnTo>
                  <a:lnTo>
                    <a:pt x="120" y="572"/>
                  </a:lnTo>
                  <a:lnTo>
                    <a:pt x="115" y="573"/>
                  </a:lnTo>
                  <a:lnTo>
                    <a:pt x="109" y="576"/>
                  </a:lnTo>
                  <a:lnTo>
                    <a:pt x="103" y="577"/>
                  </a:lnTo>
                  <a:lnTo>
                    <a:pt x="95" y="578"/>
                  </a:lnTo>
                  <a:lnTo>
                    <a:pt x="86" y="577"/>
                  </a:lnTo>
                  <a:lnTo>
                    <a:pt x="77" y="574"/>
                  </a:lnTo>
                  <a:lnTo>
                    <a:pt x="66" y="572"/>
                  </a:lnTo>
                  <a:lnTo>
                    <a:pt x="56" y="568"/>
                  </a:lnTo>
                  <a:lnTo>
                    <a:pt x="47" y="563"/>
                  </a:lnTo>
                  <a:lnTo>
                    <a:pt x="39" y="557"/>
                  </a:lnTo>
                  <a:lnTo>
                    <a:pt x="32" y="551"/>
                  </a:lnTo>
                  <a:lnTo>
                    <a:pt x="26" y="548"/>
                  </a:lnTo>
                  <a:lnTo>
                    <a:pt x="21" y="546"/>
                  </a:lnTo>
                  <a:lnTo>
                    <a:pt x="17" y="545"/>
                  </a:lnTo>
                  <a:lnTo>
                    <a:pt x="13" y="545"/>
                  </a:lnTo>
                  <a:lnTo>
                    <a:pt x="8" y="546"/>
                  </a:lnTo>
                  <a:lnTo>
                    <a:pt x="5" y="546"/>
                  </a:lnTo>
                  <a:lnTo>
                    <a:pt x="1" y="547"/>
                  </a:lnTo>
                  <a:lnTo>
                    <a:pt x="0" y="520"/>
                  </a:lnTo>
                  <a:lnTo>
                    <a:pt x="1" y="487"/>
                  </a:lnTo>
                  <a:lnTo>
                    <a:pt x="4" y="447"/>
                  </a:lnTo>
                  <a:lnTo>
                    <a:pt x="10" y="404"/>
                  </a:lnTo>
                  <a:lnTo>
                    <a:pt x="15" y="361"/>
                  </a:lnTo>
                  <a:lnTo>
                    <a:pt x="20" y="322"/>
                  </a:lnTo>
                  <a:lnTo>
                    <a:pt x="23" y="289"/>
                  </a:lnTo>
                  <a:lnTo>
                    <a:pt x="25" y="264"/>
                  </a:lnTo>
                  <a:lnTo>
                    <a:pt x="38" y="281"/>
                  </a:lnTo>
                  <a:lnTo>
                    <a:pt x="52" y="296"/>
                  </a:lnTo>
                  <a:lnTo>
                    <a:pt x="68" y="310"/>
                  </a:lnTo>
                  <a:lnTo>
                    <a:pt x="83" y="323"/>
                  </a:lnTo>
                  <a:lnTo>
                    <a:pt x="99" y="335"/>
                  </a:lnTo>
                  <a:lnTo>
                    <a:pt x="116" y="345"/>
                  </a:lnTo>
                  <a:lnTo>
                    <a:pt x="134" y="353"/>
                  </a:lnTo>
                  <a:lnTo>
                    <a:pt x="152" y="360"/>
                  </a:lnTo>
                  <a:lnTo>
                    <a:pt x="158" y="325"/>
                  </a:lnTo>
                  <a:lnTo>
                    <a:pt x="164" y="281"/>
                  </a:lnTo>
                  <a:lnTo>
                    <a:pt x="169" y="233"/>
                  </a:lnTo>
                  <a:lnTo>
                    <a:pt x="173" y="182"/>
                  </a:lnTo>
                  <a:lnTo>
                    <a:pt x="175" y="130"/>
                  </a:lnTo>
                  <a:lnTo>
                    <a:pt x="176" y="82"/>
                  </a:lnTo>
                  <a:lnTo>
                    <a:pt x="175" y="37"/>
                  </a:lnTo>
                  <a:lnTo>
                    <a:pt x="172" y="0"/>
                  </a:lnTo>
                  <a:lnTo>
                    <a:pt x="184" y="0"/>
                  </a:lnTo>
                  <a:lnTo>
                    <a:pt x="182" y="24"/>
                  </a:lnTo>
                  <a:lnTo>
                    <a:pt x="184" y="45"/>
                  </a:lnTo>
                  <a:lnTo>
                    <a:pt x="186" y="67"/>
                  </a:lnTo>
                  <a:lnTo>
                    <a:pt x="191" y="92"/>
                  </a:lnTo>
                  <a:lnTo>
                    <a:pt x="202" y="75"/>
                  </a:lnTo>
                  <a:lnTo>
                    <a:pt x="204" y="140"/>
                  </a:lnTo>
                  <a:lnTo>
                    <a:pt x="207" y="219"/>
                  </a:lnTo>
                  <a:lnTo>
                    <a:pt x="213" y="297"/>
                  </a:lnTo>
                  <a:lnTo>
                    <a:pt x="222" y="360"/>
                  </a:lnTo>
                  <a:lnTo>
                    <a:pt x="254" y="370"/>
                  </a:lnTo>
                  <a:lnTo>
                    <a:pt x="280" y="371"/>
                  </a:lnTo>
                  <a:lnTo>
                    <a:pt x="304" y="368"/>
                  </a:lnTo>
                  <a:lnTo>
                    <a:pt x="324" y="361"/>
                  </a:lnTo>
                  <a:lnTo>
                    <a:pt x="341" y="356"/>
                  </a:lnTo>
                  <a:lnTo>
                    <a:pt x="357" y="351"/>
                  </a:lnTo>
                  <a:lnTo>
                    <a:pt x="370" y="349"/>
                  </a:lnTo>
                  <a:lnTo>
                    <a:pt x="382" y="353"/>
                  </a:lnTo>
                  <a:close/>
                </a:path>
              </a:pathLst>
            </a:custGeom>
            <a:solidFill>
              <a:srgbClr val="B266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3" name="Freeform 1868"/>
            <p:cNvSpPr>
              <a:spLocks/>
            </p:cNvSpPr>
            <p:nvPr/>
          </p:nvSpPr>
          <p:spPr bwMode="auto">
            <a:xfrm>
              <a:off x="5251" y="1170"/>
              <a:ext cx="70" cy="88"/>
            </a:xfrm>
            <a:custGeom>
              <a:avLst/>
              <a:gdLst>
                <a:gd name="T0" fmla="*/ 0 w 280"/>
                <a:gd name="T1" fmla="*/ 0 h 352"/>
                <a:gd name="T2" fmla="*/ 0 w 280"/>
                <a:gd name="T3" fmla="*/ 0 h 352"/>
                <a:gd name="T4" fmla="*/ 0 w 280"/>
                <a:gd name="T5" fmla="*/ 0 h 352"/>
                <a:gd name="T6" fmla="*/ 0 w 280"/>
                <a:gd name="T7" fmla="*/ 0 h 352"/>
                <a:gd name="T8" fmla="*/ 0 w 280"/>
                <a:gd name="T9" fmla="*/ 0 h 352"/>
                <a:gd name="T10" fmla="*/ 0 w 280"/>
                <a:gd name="T11" fmla="*/ 0 h 352"/>
                <a:gd name="T12" fmla="*/ 0 w 280"/>
                <a:gd name="T13" fmla="*/ 0 h 352"/>
                <a:gd name="T14" fmla="*/ 0 w 280"/>
                <a:gd name="T15" fmla="*/ 0 h 352"/>
                <a:gd name="T16" fmla="*/ 0 w 280"/>
                <a:gd name="T17" fmla="*/ 0 h 352"/>
                <a:gd name="T18" fmla="*/ 0 w 280"/>
                <a:gd name="T19" fmla="*/ 0 h 352"/>
                <a:gd name="T20" fmla="*/ 0 w 280"/>
                <a:gd name="T21" fmla="*/ 0 h 352"/>
                <a:gd name="T22" fmla="*/ 0 w 280"/>
                <a:gd name="T23" fmla="*/ 0 h 352"/>
                <a:gd name="T24" fmla="*/ 0 w 280"/>
                <a:gd name="T25" fmla="*/ 0 h 352"/>
                <a:gd name="T26" fmla="*/ 0 w 280"/>
                <a:gd name="T27" fmla="*/ 0 h 352"/>
                <a:gd name="T28" fmla="*/ 0 w 280"/>
                <a:gd name="T29" fmla="*/ 0 h 352"/>
                <a:gd name="T30" fmla="*/ 0 w 280"/>
                <a:gd name="T31" fmla="*/ 0 h 352"/>
                <a:gd name="T32" fmla="*/ 0 w 280"/>
                <a:gd name="T33" fmla="*/ 0 h 352"/>
                <a:gd name="T34" fmla="*/ 0 w 280"/>
                <a:gd name="T35" fmla="*/ 0 h 352"/>
                <a:gd name="T36" fmla="*/ 0 w 280"/>
                <a:gd name="T37" fmla="*/ 0 h 352"/>
                <a:gd name="T38" fmla="*/ 0 w 280"/>
                <a:gd name="T39" fmla="*/ 0 h 352"/>
                <a:gd name="T40" fmla="*/ 0 w 280"/>
                <a:gd name="T41" fmla="*/ 0 h 352"/>
                <a:gd name="T42" fmla="*/ 0 w 280"/>
                <a:gd name="T43" fmla="*/ 0 h 352"/>
                <a:gd name="T44" fmla="*/ 0 w 280"/>
                <a:gd name="T45" fmla="*/ 0 h 352"/>
                <a:gd name="T46" fmla="*/ 0 w 280"/>
                <a:gd name="T47" fmla="*/ 0 h 352"/>
                <a:gd name="T48" fmla="*/ 0 w 280"/>
                <a:gd name="T49" fmla="*/ 0 h 352"/>
                <a:gd name="T50" fmla="*/ 0 w 280"/>
                <a:gd name="T51" fmla="*/ 0 h 352"/>
                <a:gd name="T52" fmla="*/ 0 w 280"/>
                <a:gd name="T53" fmla="*/ 0 h 352"/>
                <a:gd name="T54" fmla="*/ 0 w 280"/>
                <a:gd name="T55" fmla="*/ 0 h 352"/>
                <a:gd name="T56" fmla="*/ 0 w 280"/>
                <a:gd name="T57" fmla="*/ 0 h 352"/>
                <a:gd name="T58" fmla="*/ 0 w 280"/>
                <a:gd name="T59" fmla="*/ 0 h 352"/>
                <a:gd name="T60" fmla="*/ 0 w 280"/>
                <a:gd name="T61" fmla="*/ 0 h 352"/>
                <a:gd name="T62" fmla="*/ 0 w 280"/>
                <a:gd name="T63" fmla="*/ 0 h 352"/>
                <a:gd name="T64" fmla="*/ 0 w 280"/>
                <a:gd name="T65" fmla="*/ 0 h 352"/>
                <a:gd name="T66" fmla="*/ 0 w 280"/>
                <a:gd name="T67" fmla="*/ 0 h 352"/>
                <a:gd name="T68" fmla="*/ 0 w 280"/>
                <a:gd name="T69" fmla="*/ 0 h 352"/>
                <a:gd name="T70" fmla="*/ 0 w 280"/>
                <a:gd name="T71" fmla="*/ 0 h 352"/>
                <a:gd name="T72" fmla="*/ 0 w 280"/>
                <a:gd name="T73" fmla="*/ 0 h 352"/>
                <a:gd name="T74" fmla="*/ 0 w 280"/>
                <a:gd name="T75" fmla="*/ 0 h 352"/>
                <a:gd name="T76" fmla="*/ 0 w 280"/>
                <a:gd name="T77" fmla="*/ 0 h 352"/>
                <a:gd name="T78" fmla="*/ 0 w 280"/>
                <a:gd name="T79" fmla="*/ 0 h 352"/>
                <a:gd name="T80" fmla="*/ 0 w 280"/>
                <a:gd name="T81" fmla="*/ 0 h 352"/>
                <a:gd name="T82" fmla="*/ 0 w 280"/>
                <a:gd name="T83" fmla="*/ 0 h 3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0"/>
                <a:gd name="T127" fmla="*/ 0 h 352"/>
                <a:gd name="T128" fmla="*/ 280 w 280"/>
                <a:gd name="T129" fmla="*/ 352 h 3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0" h="352">
                  <a:moveTo>
                    <a:pt x="177" y="326"/>
                  </a:moveTo>
                  <a:lnTo>
                    <a:pt x="192" y="341"/>
                  </a:lnTo>
                  <a:lnTo>
                    <a:pt x="194" y="338"/>
                  </a:lnTo>
                  <a:lnTo>
                    <a:pt x="197" y="335"/>
                  </a:lnTo>
                  <a:lnTo>
                    <a:pt x="202" y="331"/>
                  </a:lnTo>
                  <a:lnTo>
                    <a:pt x="206" y="328"/>
                  </a:lnTo>
                  <a:lnTo>
                    <a:pt x="212" y="327"/>
                  </a:lnTo>
                  <a:lnTo>
                    <a:pt x="219" y="324"/>
                  </a:lnTo>
                  <a:lnTo>
                    <a:pt x="226" y="322"/>
                  </a:lnTo>
                  <a:lnTo>
                    <a:pt x="232" y="319"/>
                  </a:lnTo>
                  <a:lnTo>
                    <a:pt x="238" y="315"/>
                  </a:lnTo>
                  <a:lnTo>
                    <a:pt x="244" y="311"/>
                  </a:lnTo>
                  <a:lnTo>
                    <a:pt x="248" y="305"/>
                  </a:lnTo>
                  <a:lnTo>
                    <a:pt x="251" y="298"/>
                  </a:lnTo>
                  <a:lnTo>
                    <a:pt x="266" y="267"/>
                  </a:lnTo>
                  <a:lnTo>
                    <a:pt x="270" y="237"/>
                  </a:lnTo>
                  <a:lnTo>
                    <a:pt x="271" y="210"/>
                  </a:lnTo>
                  <a:lnTo>
                    <a:pt x="274" y="186"/>
                  </a:lnTo>
                  <a:lnTo>
                    <a:pt x="280" y="157"/>
                  </a:lnTo>
                  <a:lnTo>
                    <a:pt x="278" y="131"/>
                  </a:lnTo>
                  <a:lnTo>
                    <a:pt x="272" y="103"/>
                  </a:lnTo>
                  <a:lnTo>
                    <a:pt x="262" y="65"/>
                  </a:lnTo>
                  <a:lnTo>
                    <a:pt x="252" y="43"/>
                  </a:lnTo>
                  <a:lnTo>
                    <a:pt x="240" y="27"/>
                  </a:lnTo>
                  <a:lnTo>
                    <a:pt x="224" y="15"/>
                  </a:lnTo>
                  <a:lnTo>
                    <a:pt x="206" y="7"/>
                  </a:lnTo>
                  <a:lnTo>
                    <a:pt x="187" y="2"/>
                  </a:lnTo>
                  <a:lnTo>
                    <a:pt x="170" y="0"/>
                  </a:lnTo>
                  <a:lnTo>
                    <a:pt x="154" y="0"/>
                  </a:lnTo>
                  <a:lnTo>
                    <a:pt x="141" y="1"/>
                  </a:lnTo>
                  <a:lnTo>
                    <a:pt x="129" y="3"/>
                  </a:lnTo>
                  <a:lnTo>
                    <a:pt x="113" y="8"/>
                  </a:lnTo>
                  <a:lnTo>
                    <a:pt x="96" y="15"/>
                  </a:lnTo>
                  <a:lnTo>
                    <a:pt x="78" y="23"/>
                  </a:lnTo>
                  <a:lnTo>
                    <a:pt x="62" y="31"/>
                  </a:lnTo>
                  <a:lnTo>
                    <a:pt x="49" y="38"/>
                  </a:lnTo>
                  <a:lnTo>
                    <a:pt x="40" y="45"/>
                  </a:lnTo>
                  <a:lnTo>
                    <a:pt x="37" y="49"/>
                  </a:lnTo>
                  <a:lnTo>
                    <a:pt x="19" y="64"/>
                  </a:lnTo>
                  <a:lnTo>
                    <a:pt x="8" y="83"/>
                  </a:lnTo>
                  <a:lnTo>
                    <a:pt x="2" y="103"/>
                  </a:lnTo>
                  <a:lnTo>
                    <a:pt x="0" y="126"/>
                  </a:lnTo>
                  <a:lnTo>
                    <a:pt x="1" y="149"/>
                  </a:lnTo>
                  <a:lnTo>
                    <a:pt x="5" y="171"/>
                  </a:lnTo>
                  <a:lnTo>
                    <a:pt x="10" y="193"/>
                  </a:lnTo>
                  <a:lnTo>
                    <a:pt x="17" y="212"/>
                  </a:lnTo>
                  <a:lnTo>
                    <a:pt x="15" y="230"/>
                  </a:lnTo>
                  <a:lnTo>
                    <a:pt x="14" y="250"/>
                  </a:lnTo>
                  <a:lnTo>
                    <a:pt x="16" y="270"/>
                  </a:lnTo>
                  <a:lnTo>
                    <a:pt x="22" y="289"/>
                  </a:lnTo>
                  <a:lnTo>
                    <a:pt x="25" y="294"/>
                  </a:lnTo>
                  <a:lnTo>
                    <a:pt x="29" y="299"/>
                  </a:lnTo>
                  <a:lnTo>
                    <a:pt x="32" y="305"/>
                  </a:lnTo>
                  <a:lnTo>
                    <a:pt x="36" y="309"/>
                  </a:lnTo>
                  <a:lnTo>
                    <a:pt x="40" y="313"/>
                  </a:lnTo>
                  <a:lnTo>
                    <a:pt x="45" y="317"/>
                  </a:lnTo>
                  <a:lnTo>
                    <a:pt x="49" y="321"/>
                  </a:lnTo>
                  <a:lnTo>
                    <a:pt x="54" y="323"/>
                  </a:lnTo>
                  <a:lnTo>
                    <a:pt x="58" y="319"/>
                  </a:lnTo>
                  <a:lnTo>
                    <a:pt x="63" y="321"/>
                  </a:lnTo>
                  <a:lnTo>
                    <a:pt x="68" y="323"/>
                  </a:lnTo>
                  <a:lnTo>
                    <a:pt x="73" y="327"/>
                  </a:lnTo>
                  <a:lnTo>
                    <a:pt x="78" y="330"/>
                  </a:lnTo>
                  <a:lnTo>
                    <a:pt x="83" y="335"/>
                  </a:lnTo>
                  <a:lnTo>
                    <a:pt x="88" y="339"/>
                  </a:lnTo>
                  <a:lnTo>
                    <a:pt x="92" y="345"/>
                  </a:lnTo>
                  <a:lnTo>
                    <a:pt x="94" y="352"/>
                  </a:lnTo>
                  <a:lnTo>
                    <a:pt x="109" y="338"/>
                  </a:lnTo>
                  <a:lnTo>
                    <a:pt x="114" y="336"/>
                  </a:lnTo>
                  <a:lnTo>
                    <a:pt x="120" y="335"/>
                  </a:lnTo>
                  <a:lnTo>
                    <a:pt x="125" y="335"/>
                  </a:lnTo>
                  <a:lnTo>
                    <a:pt x="130" y="336"/>
                  </a:lnTo>
                  <a:lnTo>
                    <a:pt x="135" y="338"/>
                  </a:lnTo>
                  <a:lnTo>
                    <a:pt x="139" y="342"/>
                  </a:lnTo>
                  <a:lnTo>
                    <a:pt x="144" y="343"/>
                  </a:lnTo>
                  <a:lnTo>
                    <a:pt x="145" y="344"/>
                  </a:lnTo>
                  <a:lnTo>
                    <a:pt x="152" y="335"/>
                  </a:lnTo>
                  <a:lnTo>
                    <a:pt x="159" y="326"/>
                  </a:lnTo>
                  <a:lnTo>
                    <a:pt x="166" y="320"/>
                  </a:lnTo>
                  <a:lnTo>
                    <a:pt x="170" y="317"/>
                  </a:lnTo>
                  <a:lnTo>
                    <a:pt x="172" y="320"/>
                  </a:lnTo>
                  <a:lnTo>
                    <a:pt x="175" y="322"/>
                  </a:lnTo>
                  <a:lnTo>
                    <a:pt x="176" y="324"/>
                  </a:lnTo>
                  <a:lnTo>
                    <a:pt x="177" y="326"/>
                  </a:lnTo>
                  <a:close/>
                </a:path>
              </a:pathLst>
            </a:custGeom>
            <a:solidFill>
              <a:srgbClr val="B266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4" name="Freeform 1869"/>
            <p:cNvSpPr>
              <a:spLocks/>
            </p:cNvSpPr>
            <p:nvPr/>
          </p:nvSpPr>
          <p:spPr bwMode="auto">
            <a:xfrm>
              <a:off x="5205" y="1235"/>
              <a:ext cx="140" cy="167"/>
            </a:xfrm>
            <a:custGeom>
              <a:avLst/>
              <a:gdLst>
                <a:gd name="T0" fmla="*/ 0 w 559"/>
                <a:gd name="T1" fmla="*/ 0 h 668"/>
                <a:gd name="T2" fmla="*/ 0 w 559"/>
                <a:gd name="T3" fmla="*/ 0 h 668"/>
                <a:gd name="T4" fmla="*/ 0 w 559"/>
                <a:gd name="T5" fmla="*/ 0 h 668"/>
                <a:gd name="T6" fmla="*/ 0 w 559"/>
                <a:gd name="T7" fmla="*/ 0 h 668"/>
                <a:gd name="T8" fmla="*/ 0 w 559"/>
                <a:gd name="T9" fmla="*/ 0 h 668"/>
                <a:gd name="T10" fmla="*/ 0 w 559"/>
                <a:gd name="T11" fmla="*/ 0 h 668"/>
                <a:gd name="T12" fmla="*/ 0 w 559"/>
                <a:gd name="T13" fmla="*/ 0 h 668"/>
                <a:gd name="T14" fmla="*/ 0 w 559"/>
                <a:gd name="T15" fmla="*/ 0 h 668"/>
                <a:gd name="T16" fmla="*/ 0 w 559"/>
                <a:gd name="T17" fmla="*/ 0 h 668"/>
                <a:gd name="T18" fmla="*/ 0 w 559"/>
                <a:gd name="T19" fmla="*/ 0 h 668"/>
                <a:gd name="T20" fmla="*/ 0 w 559"/>
                <a:gd name="T21" fmla="*/ 0 h 668"/>
                <a:gd name="T22" fmla="*/ 0 w 559"/>
                <a:gd name="T23" fmla="*/ 0 h 668"/>
                <a:gd name="T24" fmla="*/ 0 w 559"/>
                <a:gd name="T25" fmla="*/ 0 h 668"/>
                <a:gd name="T26" fmla="*/ 0 w 559"/>
                <a:gd name="T27" fmla="*/ 0 h 668"/>
                <a:gd name="T28" fmla="*/ 0 w 559"/>
                <a:gd name="T29" fmla="*/ 0 h 668"/>
                <a:gd name="T30" fmla="*/ 0 w 559"/>
                <a:gd name="T31" fmla="*/ 0 h 668"/>
                <a:gd name="T32" fmla="*/ 0 w 559"/>
                <a:gd name="T33" fmla="*/ 0 h 668"/>
                <a:gd name="T34" fmla="*/ 0 w 559"/>
                <a:gd name="T35" fmla="*/ 0 h 668"/>
                <a:gd name="T36" fmla="*/ 0 w 559"/>
                <a:gd name="T37" fmla="*/ 0 h 668"/>
                <a:gd name="T38" fmla="*/ 0 w 559"/>
                <a:gd name="T39" fmla="*/ 0 h 668"/>
                <a:gd name="T40" fmla="*/ 0 w 559"/>
                <a:gd name="T41" fmla="*/ 0 h 668"/>
                <a:gd name="T42" fmla="*/ 0 w 559"/>
                <a:gd name="T43" fmla="*/ 0 h 668"/>
                <a:gd name="T44" fmla="*/ 0 w 559"/>
                <a:gd name="T45" fmla="*/ 0 h 668"/>
                <a:gd name="T46" fmla="*/ 0 w 559"/>
                <a:gd name="T47" fmla="*/ 0 h 668"/>
                <a:gd name="T48" fmla="*/ 0 w 559"/>
                <a:gd name="T49" fmla="*/ 0 h 668"/>
                <a:gd name="T50" fmla="*/ 0 w 559"/>
                <a:gd name="T51" fmla="*/ 0 h 668"/>
                <a:gd name="T52" fmla="*/ 0 w 559"/>
                <a:gd name="T53" fmla="*/ 0 h 668"/>
                <a:gd name="T54" fmla="*/ 0 w 559"/>
                <a:gd name="T55" fmla="*/ 0 h 668"/>
                <a:gd name="T56" fmla="*/ 0 w 559"/>
                <a:gd name="T57" fmla="*/ 0 h 668"/>
                <a:gd name="T58" fmla="*/ 0 w 559"/>
                <a:gd name="T59" fmla="*/ 0 h 668"/>
                <a:gd name="T60" fmla="*/ 0 w 559"/>
                <a:gd name="T61" fmla="*/ 0 h 668"/>
                <a:gd name="T62" fmla="*/ 0 w 559"/>
                <a:gd name="T63" fmla="*/ 0 h 668"/>
                <a:gd name="T64" fmla="*/ 0 w 559"/>
                <a:gd name="T65" fmla="*/ 0 h 668"/>
                <a:gd name="T66" fmla="*/ 0 w 559"/>
                <a:gd name="T67" fmla="*/ 0 h 668"/>
                <a:gd name="T68" fmla="*/ 0 w 559"/>
                <a:gd name="T69" fmla="*/ 0 h 668"/>
                <a:gd name="T70" fmla="*/ 0 w 559"/>
                <a:gd name="T71" fmla="*/ 0 h 668"/>
                <a:gd name="T72" fmla="*/ 0 w 559"/>
                <a:gd name="T73" fmla="*/ 0 h 668"/>
                <a:gd name="T74" fmla="*/ 0 w 559"/>
                <a:gd name="T75" fmla="*/ 0 h 668"/>
                <a:gd name="T76" fmla="*/ 0 w 559"/>
                <a:gd name="T77" fmla="*/ 0 h 668"/>
                <a:gd name="T78" fmla="*/ 0 w 559"/>
                <a:gd name="T79" fmla="*/ 0 h 668"/>
                <a:gd name="T80" fmla="*/ 0 w 559"/>
                <a:gd name="T81" fmla="*/ 0 h 668"/>
                <a:gd name="T82" fmla="*/ 0 w 559"/>
                <a:gd name="T83" fmla="*/ 0 h 668"/>
                <a:gd name="T84" fmla="*/ 0 w 559"/>
                <a:gd name="T85" fmla="*/ 0 h 668"/>
                <a:gd name="T86" fmla="*/ 0 w 559"/>
                <a:gd name="T87" fmla="*/ 0 h 668"/>
                <a:gd name="T88" fmla="*/ 0 w 559"/>
                <a:gd name="T89" fmla="*/ 0 h 668"/>
                <a:gd name="T90" fmla="*/ 0 w 559"/>
                <a:gd name="T91" fmla="*/ 0 h 668"/>
                <a:gd name="T92" fmla="*/ 0 w 559"/>
                <a:gd name="T93" fmla="*/ 0 h 668"/>
                <a:gd name="T94" fmla="*/ 0 w 559"/>
                <a:gd name="T95" fmla="*/ 0 h 668"/>
                <a:gd name="T96" fmla="*/ 0 w 559"/>
                <a:gd name="T97" fmla="*/ 0 h 668"/>
                <a:gd name="T98" fmla="*/ 0 w 559"/>
                <a:gd name="T99" fmla="*/ 0 h 668"/>
                <a:gd name="T100" fmla="*/ 0 w 559"/>
                <a:gd name="T101" fmla="*/ 0 h 668"/>
                <a:gd name="T102" fmla="*/ 0 w 559"/>
                <a:gd name="T103" fmla="*/ 0 h 668"/>
                <a:gd name="T104" fmla="*/ 0 w 559"/>
                <a:gd name="T105" fmla="*/ 0 h 668"/>
                <a:gd name="T106" fmla="*/ 0 w 559"/>
                <a:gd name="T107" fmla="*/ 0 h 668"/>
                <a:gd name="T108" fmla="*/ 0 w 559"/>
                <a:gd name="T109" fmla="*/ 0 h 668"/>
                <a:gd name="T110" fmla="*/ 0 w 559"/>
                <a:gd name="T111" fmla="*/ 0 h 6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59"/>
                <a:gd name="T169" fmla="*/ 0 h 668"/>
                <a:gd name="T170" fmla="*/ 559 w 559"/>
                <a:gd name="T171" fmla="*/ 668 h 66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59" h="668">
                  <a:moveTo>
                    <a:pt x="236" y="63"/>
                  </a:moveTo>
                  <a:lnTo>
                    <a:pt x="231" y="61"/>
                  </a:lnTo>
                  <a:lnTo>
                    <a:pt x="227" y="57"/>
                  </a:lnTo>
                  <a:lnTo>
                    <a:pt x="222" y="53"/>
                  </a:lnTo>
                  <a:lnTo>
                    <a:pt x="218" y="49"/>
                  </a:lnTo>
                  <a:lnTo>
                    <a:pt x="214" y="45"/>
                  </a:lnTo>
                  <a:lnTo>
                    <a:pt x="211" y="39"/>
                  </a:lnTo>
                  <a:lnTo>
                    <a:pt x="207" y="34"/>
                  </a:lnTo>
                  <a:lnTo>
                    <a:pt x="204" y="29"/>
                  </a:lnTo>
                  <a:lnTo>
                    <a:pt x="197" y="25"/>
                  </a:lnTo>
                  <a:lnTo>
                    <a:pt x="189" y="25"/>
                  </a:lnTo>
                  <a:lnTo>
                    <a:pt x="179" y="28"/>
                  </a:lnTo>
                  <a:lnTo>
                    <a:pt x="169" y="30"/>
                  </a:lnTo>
                  <a:lnTo>
                    <a:pt x="158" y="32"/>
                  </a:lnTo>
                  <a:lnTo>
                    <a:pt x="146" y="33"/>
                  </a:lnTo>
                  <a:lnTo>
                    <a:pt x="134" y="32"/>
                  </a:lnTo>
                  <a:lnTo>
                    <a:pt x="123" y="26"/>
                  </a:lnTo>
                  <a:lnTo>
                    <a:pt x="125" y="34"/>
                  </a:lnTo>
                  <a:lnTo>
                    <a:pt x="119" y="34"/>
                  </a:lnTo>
                  <a:lnTo>
                    <a:pt x="113" y="34"/>
                  </a:lnTo>
                  <a:lnTo>
                    <a:pt x="106" y="33"/>
                  </a:lnTo>
                  <a:lnTo>
                    <a:pt x="99" y="32"/>
                  </a:lnTo>
                  <a:lnTo>
                    <a:pt x="90" y="30"/>
                  </a:lnTo>
                  <a:lnTo>
                    <a:pt x="82" y="26"/>
                  </a:lnTo>
                  <a:lnTo>
                    <a:pt x="73" y="23"/>
                  </a:lnTo>
                  <a:lnTo>
                    <a:pt x="64" y="19"/>
                  </a:lnTo>
                  <a:lnTo>
                    <a:pt x="55" y="15"/>
                  </a:lnTo>
                  <a:lnTo>
                    <a:pt x="45" y="10"/>
                  </a:lnTo>
                  <a:lnTo>
                    <a:pt x="36" y="6"/>
                  </a:lnTo>
                  <a:lnTo>
                    <a:pt x="25" y="0"/>
                  </a:lnTo>
                  <a:lnTo>
                    <a:pt x="24" y="3"/>
                  </a:lnTo>
                  <a:lnTo>
                    <a:pt x="23" y="7"/>
                  </a:lnTo>
                  <a:lnTo>
                    <a:pt x="22" y="10"/>
                  </a:lnTo>
                  <a:lnTo>
                    <a:pt x="21" y="14"/>
                  </a:lnTo>
                  <a:lnTo>
                    <a:pt x="18" y="24"/>
                  </a:lnTo>
                  <a:lnTo>
                    <a:pt x="15" y="36"/>
                  </a:lnTo>
                  <a:lnTo>
                    <a:pt x="13" y="46"/>
                  </a:lnTo>
                  <a:lnTo>
                    <a:pt x="11" y="57"/>
                  </a:lnTo>
                  <a:lnTo>
                    <a:pt x="9" y="64"/>
                  </a:lnTo>
                  <a:lnTo>
                    <a:pt x="2" y="127"/>
                  </a:lnTo>
                  <a:lnTo>
                    <a:pt x="0" y="192"/>
                  </a:lnTo>
                  <a:lnTo>
                    <a:pt x="4" y="259"/>
                  </a:lnTo>
                  <a:lnTo>
                    <a:pt x="14" y="326"/>
                  </a:lnTo>
                  <a:lnTo>
                    <a:pt x="29" y="391"/>
                  </a:lnTo>
                  <a:lnTo>
                    <a:pt x="51" y="454"/>
                  </a:lnTo>
                  <a:lnTo>
                    <a:pt x="77" y="510"/>
                  </a:lnTo>
                  <a:lnTo>
                    <a:pt x="109" y="561"/>
                  </a:lnTo>
                  <a:lnTo>
                    <a:pt x="122" y="578"/>
                  </a:lnTo>
                  <a:lnTo>
                    <a:pt x="136" y="593"/>
                  </a:lnTo>
                  <a:lnTo>
                    <a:pt x="152" y="607"/>
                  </a:lnTo>
                  <a:lnTo>
                    <a:pt x="167" y="620"/>
                  </a:lnTo>
                  <a:lnTo>
                    <a:pt x="183" y="632"/>
                  </a:lnTo>
                  <a:lnTo>
                    <a:pt x="200" y="642"/>
                  </a:lnTo>
                  <a:lnTo>
                    <a:pt x="218" y="650"/>
                  </a:lnTo>
                  <a:lnTo>
                    <a:pt x="236" y="657"/>
                  </a:lnTo>
                  <a:lnTo>
                    <a:pt x="242" y="622"/>
                  </a:lnTo>
                  <a:lnTo>
                    <a:pt x="248" y="578"/>
                  </a:lnTo>
                  <a:lnTo>
                    <a:pt x="253" y="530"/>
                  </a:lnTo>
                  <a:lnTo>
                    <a:pt x="257" y="479"/>
                  </a:lnTo>
                  <a:lnTo>
                    <a:pt x="259" y="427"/>
                  </a:lnTo>
                  <a:lnTo>
                    <a:pt x="260" y="379"/>
                  </a:lnTo>
                  <a:lnTo>
                    <a:pt x="259" y="334"/>
                  </a:lnTo>
                  <a:lnTo>
                    <a:pt x="256" y="297"/>
                  </a:lnTo>
                  <a:lnTo>
                    <a:pt x="268" y="297"/>
                  </a:lnTo>
                  <a:lnTo>
                    <a:pt x="266" y="321"/>
                  </a:lnTo>
                  <a:lnTo>
                    <a:pt x="268" y="342"/>
                  </a:lnTo>
                  <a:lnTo>
                    <a:pt x="270" y="364"/>
                  </a:lnTo>
                  <a:lnTo>
                    <a:pt x="275" y="389"/>
                  </a:lnTo>
                  <a:lnTo>
                    <a:pt x="286" y="372"/>
                  </a:lnTo>
                  <a:lnTo>
                    <a:pt x="288" y="437"/>
                  </a:lnTo>
                  <a:lnTo>
                    <a:pt x="291" y="516"/>
                  </a:lnTo>
                  <a:lnTo>
                    <a:pt x="297" y="594"/>
                  </a:lnTo>
                  <a:lnTo>
                    <a:pt x="306" y="657"/>
                  </a:lnTo>
                  <a:lnTo>
                    <a:pt x="338" y="667"/>
                  </a:lnTo>
                  <a:lnTo>
                    <a:pt x="364" y="668"/>
                  </a:lnTo>
                  <a:lnTo>
                    <a:pt x="388" y="665"/>
                  </a:lnTo>
                  <a:lnTo>
                    <a:pt x="408" y="658"/>
                  </a:lnTo>
                  <a:lnTo>
                    <a:pt x="425" y="653"/>
                  </a:lnTo>
                  <a:lnTo>
                    <a:pt x="441" y="648"/>
                  </a:lnTo>
                  <a:lnTo>
                    <a:pt x="454" y="646"/>
                  </a:lnTo>
                  <a:lnTo>
                    <a:pt x="466" y="650"/>
                  </a:lnTo>
                  <a:lnTo>
                    <a:pt x="480" y="649"/>
                  </a:lnTo>
                  <a:lnTo>
                    <a:pt x="494" y="646"/>
                  </a:lnTo>
                  <a:lnTo>
                    <a:pt x="508" y="639"/>
                  </a:lnTo>
                  <a:lnTo>
                    <a:pt x="521" y="630"/>
                  </a:lnTo>
                  <a:lnTo>
                    <a:pt x="533" y="620"/>
                  </a:lnTo>
                  <a:lnTo>
                    <a:pt x="543" y="609"/>
                  </a:lnTo>
                  <a:lnTo>
                    <a:pt x="551" y="597"/>
                  </a:lnTo>
                  <a:lnTo>
                    <a:pt x="557" y="586"/>
                  </a:lnTo>
                  <a:lnTo>
                    <a:pt x="551" y="559"/>
                  </a:lnTo>
                  <a:lnTo>
                    <a:pt x="547" y="527"/>
                  </a:lnTo>
                  <a:lnTo>
                    <a:pt x="542" y="492"/>
                  </a:lnTo>
                  <a:lnTo>
                    <a:pt x="538" y="458"/>
                  </a:lnTo>
                  <a:lnTo>
                    <a:pt x="537" y="445"/>
                  </a:lnTo>
                  <a:lnTo>
                    <a:pt x="536" y="434"/>
                  </a:lnTo>
                  <a:lnTo>
                    <a:pt x="535" y="426"/>
                  </a:lnTo>
                  <a:lnTo>
                    <a:pt x="534" y="419"/>
                  </a:lnTo>
                  <a:lnTo>
                    <a:pt x="535" y="389"/>
                  </a:lnTo>
                  <a:lnTo>
                    <a:pt x="533" y="349"/>
                  </a:lnTo>
                  <a:lnTo>
                    <a:pt x="531" y="310"/>
                  </a:lnTo>
                  <a:lnTo>
                    <a:pt x="534" y="287"/>
                  </a:lnTo>
                  <a:lnTo>
                    <a:pt x="530" y="279"/>
                  </a:lnTo>
                  <a:lnTo>
                    <a:pt x="529" y="275"/>
                  </a:lnTo>
                  <a:lnTo>
                    <a:pt x="527" y="272"/>
                  </a:lnTo>
                  <a:lnTo>
                    <a:pt x="522" y="264"/>
                  </a:lnTo>
                  <a:lnTo>
                    <a:pt x="528" y="264"/>
                  </a:lnTo>
                  <a:lnTo>
                    <a:pt x="534" y="264"/>
                  </a:lnTo>
                  <a:lnTo>
                    <a:pt x="539" y="265"/>
                  </a:lnTo>
                  <a:lnTo>
                    <a:pt x="543" y="265"/>
                  </a:lnTo>
                  <a:lnTo>
                    <a:pt x="547" y="266"/>
                  </a:lnTo>
                  <a:lnTo>
                    <a:pt x="551" y="267"/>
                  </a:lnTo>
                  <a:lnTo>
                    <a:pt x="554" y="269"/>
                  </a:lnTo>
                  <a:lnTo>
                    <a:pt x="559" y="272"/>
                  </a:lnTo>
                  <a:lnTo>
                    <a:pt x="549" y="241"/>
                  </a:lnTo>
                  <a:lnTo>
                    <a:pt x="538" y="206"/>
                  </a:lnTo>
                  <a:lnTo>
                    <a:pt x="526" y="170"/>
                  </a:lnTo>
                  <a:lnTo>
                    <a:pt x="515" y="136"/>
                  </a:lnTo>
                  <a:lnTo>
                    <a:pt x="503" y="104"/>
                  </a:lnTo>
                  <a:lnTo>
                    <a:pt x="492" y="78"/>
                  </a:lnTo>
                  <a:lnTo>
                    <a:pt x="483" y="61"/>
                  </a:lnTo>
                  <a:lnTo>
                    <a:pt x="476" y="53"/>
                  </a:lnTo>
                  <a:lnTo>
                    <a:pt x="470" y="51"/>
                  </a:lnTo>
                  <a:lnTo>
                    <a:pt x="464" y="49"/>
                  </a:lnTo>
                  <a:lnTo>
                    <a:pt x="458" y="47"/>
                  </a:lnTo>
                  <a:lnTo>
                    <a:pt x="453" y="45"/>
                  </a:lnTo>
                  <a:lnTo>
                    <a:pt x="447" y="44"/>
                  </a:lnTo>
                  <a:lnTo>
                    <a:pt x="442" y="41"/>
                  </a:lnTo>
                  <a:lnTo>
                    <a:pt x="437" y="40"/>
                  </a:lnTo>
                  <a:lnTo>
                    <a:pt x="433" y="38"/>
                  </a:lnTo>
                  <a:lnTo>
                    <a:pt x="430" y="45"/>
                  </a:lnTo>
                  <a:lnTo>
                    <a:pt x="426" y="51"/>
                  </a:lnTo>
                  <a:lnTo>
                    <a:pt x="420" y="55"/>
                  </a:lnTo>
                  <a:lnTo>
                    <a:pt x="414" y="59"/>
                  </a:lnTo>
                  <a:lnTo>
                    <a:pt x="408" y="62"/>
                  </a:lnTo>
                  <a:lnTo>
                    <a:pt x="401" y="64"/>
                  </a:lnTo>
                  <a:lnTo>
                    <a:pt x="394" y="67"/>
                  </a:lnTo>
                  <a:lnTo>
                    <a:pt x="388" y="68"/>
                  </a:lnTo>
                  <a:lnTo>
                    <a:pt x="384" y="71"/>
                  </a:lnTo>
                  <a:lnTo>
                    <a:pt x="379" y="75"/>
                  </a:lnTo>
                  <a:lnTo>
                    <a:pt x="376" y="78"/>
                  </a:lnTo>
                  <a:lnTo>
                    <a:pt x="374" y="81"/>
                  </a:lnTo>
                  <a:lnTo>
                    <a:pt x="359" y="66"/>
                  </a:lnTo>
                  <a:lnTo>
                    <a:pt x="358" y="64"/>
                  </a:lnTo>
                  <a:lnTo>
                    <a:pt x="357" y="62"/>
                  </a:lnTo>
                  <a:lnTo>
                    <a:pt x="354" y="60"/>
                  </a:lnTo>
                  <a:lnTo>
                    <a:pt x="352" y="57"/>
                  </a:lnTo>
                  <a:lnTo>
                    <a:pt x="348" y="60"/>
                  </a:lnTo>
                  <a:lnTo>
                    <a:pt x="341" y="66"/>
                  </a:lnTo>
                  <a:lnTo>
                    <a:pt x="334" y="75"/>
                  </a:lnTo>
                  <a:lnTo>
                    <a:pt x="327" y="84"/>
                  </a:lnTo>
                  <a:lnTo>
                    <a:pt x="326" y="83"/>
                  </a:lnTo>
                  <a:lnTo>
                    <a:pt x="321" y="82"/>
                  </a:lnTo>
                  <a:lnTo>
                    <a:pt x="317" y="78"/>
                  </a:lnTo>
                  <a:lnTo>
                    <a:pt x="312" y="76"/>
                  </a:lnTo>
                  <a:lnTo>
                    <a:pt x="307" y="75"/>
                  </a:lnTo>
                  <a:lnTo>
                    <a:pt x="302" y="75"/>
                  </a:lnTo>
                  <a:lnTo>
                    <a:pt x="296" y="76"/>
                  </a:lnTo>
                  <a:lnTo>
                    <a:pt x="291" y="78"/>
                  </a:lnTo>
                  <a:lnTo>
                    <a:pt x="276" y="92"/>
                  </a:lnTo>
                  <a:lnTo>
                    <a:pt x="274" y="85"/>
                  </a:lnTo>
                  <a:lnTo>
                    <a:pt x="270" y="79"/>
                  </a:lnTo>
                  <a:lnTo>
                    <a:pt x="265" y="75"/>
                  </a:lnTo>
                  <a:lnTo>
                    <a:pt x="260" y="70"/>
                  </a:lnTo>
                  <a:lnTo>
                    <a:pt x="255" y="67"/>
                  </a:lnTo>
                  <a:lnTo>
                    <a:pt x="250" y="63"/>
                  </a:lnTo>
                  <a:lnTo>
                    <a:pt x="245" y="61"/>
                  </a:lnTo>
                  <a:lnTo>
                    <a:pt x="240" y="59"/>
                  </a:lnTo>
                  <a:lnTo>
                    <a:pt x="236" y="63"/>
                  </a:lnTo>
                  <a:close/>
                </a:path>
              </a:pathLst>
            </a:custGeom>
            <a:solidFill>
              <a:srgbClr val="870C9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5" name="Freeform 1870"/>
            <p:cNvSpPr>
              <a:spLocks/>
            </p:cNvSpPr>
            <p:nvPr/>
          </p:nvSpPr>
          <p:spPr bwMode="auto">
            <a:xfrm>
              <a:off x="5204" y="1239"/>
              <a:ext cx="7" cy="11"/>
            </a:xfrm>
            <a:custGeom>
              <a:avLst/>
              <a:gdLst>
                <a:gd name="T0" fmla="*/ 0 w 26"/>
                <a:gd name="T1" fmla="*/ 0 h 43"/>
                <a:gd name="T2" fmla="*/ 0 w 26"/>
                <a:gd name="T3" fmla="*/ 0 h 43"/>
                <a:gd name="T4" fmla="*/ 0 w 26"/>
                <a:gd name="T5" fmla="*/ 0 h 43"/>
                <a:gd name="T6" fmla="*/ 0 w 26"/>
                <a:gd name="T7" fmla="*/ 0 h 43"/>
                <a:gd name="T8" fmla="*/ 0 w 26"/>
                <a:gd name="T9" fmla="*/ 0 h 43"/>
                <a:gd name="T10" fmla="*/ 0 w 26"/>
                <a:gd name="T11" fmla="*/ 0 h 43"/>
                <a:gd name="T12" fmla="*/ 0 w 26"/>
                <a:gd name="T13" fmla="*/ 0 h 43"/>
                <a:gd name="T14" fmla="*/ 0 w 26"/>
                <a:gd name="T15" fmla="*/ 0 h 43"/>
                <a:gd name="T16" fmla="*/ 0 w 26"/>
                <a:gd name="T17" fmla="*/ 0 h 43"/>
                <a:gd name="T18" fmla="*/ 0 w 26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43"/>
                <a:gd name="T32" fmla="*/ 26 w 26"/>
                <a:gd name="T33" fmla="*/ 43 h 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43">
                  <a:moveTo>
                    <a:pt x="26" y="0"/>
                  </a:moveTo>
                  <a:lnTo>
                    <a:pt x="23" y="10"/>
                  </a:lnTo>
                  <a:lnTo>
                    <a:pt x="20" y="22"/>
                  </a:lnTo>
                  <a:lnTo>
                    <a:pt x="18" y="32"/>
                  </a:lnTo>
                  <a:lnTo>
                    <a:pt x="16" y="43"/>
                  </a:lnTo>
                  <a:lnTo>
                    <a:pt x="0" y="24"/>
                  </a:lnTo>
                  <a:lnTo>
                    <a:pt x="8" y="20"/>
                  </a:lnTo>
                  <a:lnTo>
                    <a:pt x="15" y="14"/>
                  </a:lnTo>
                  <a:lnTo>
                    <a:pt x="21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FC9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6" name="Freeform 1871"/>
            <p:cNvSpPr>
              <a:spLocks/>
            </p:cNvSpPr>
            <p:nvPr/>
          </p:nvSpPr>
          <p:spPr bwMode="auto">
            <a:xfrm>
              <a:off x="5256" y="1186"/>
              <a:ext cx="49" cy="69"/>
            </a:xfrm>
            <a:custGeom>
              <a:avLst/>
              <a:gdLst>
                <a:gd name="T0" fmla="*/ 0 w 196"/>
                <a:gd name="T1" fmla="*/ 0 h 276"/>
                <a:gd name="T2" fmla="*/ 0 w 196"/>
                <a:gd name="T3" fmla="*/ 0 h 276"/>
                <a:gd name="T4" fmla="*/ 0 w 196"/>
                <a:gd name="T5" fmla="*/ 0 h 276"/>
                <a:gd name="T6" fmla="*/ 0 w 196"/>
                <a:gd name="T7" fmla="*/ 0 h 276"/>
                <a:gd name="T8" fmla="*/ 0 w 196"/>
                <a:gd name="T9" fmla="*/ 0 h 276"/>
                <a:gd name="T10" fmla="*/ 0 w 196"/>
                <a:gd name="T11" fmla="*/ 0 h 276"/>
                <a:gd name="T12" fmla="*/ 0 w 196"/>
                <a:gd name="T13" fmla="*/ 0 h 276"/>
                <a:gd name="T14" fmla="*/ 0 w 196"/>
                <a:gd name="T15" fmla="*/ 0 h 276"/>
                <a:gd name="T16" fmla="*/ 0 w 196"/>
                <a:gd name="T17" fmla="*/ 0 h 276"/>
                <a:gd name="T18" fmla="*/ 0 w 196"/>
                <a:gd name="T19" fmla="*/ 0 h 276"/>
                <a:gd name="T20" fmla="*/ 0 w 196"/>
                <a:gd name="T21" fmla="*/ 0 h 276"/>
                <a:gd name="T22" fmla="*/ 0 w 196"/>
                <a:gd name="T23" fmla="*/ 0 h 276"/>
                <a:gd name="T24" fmla="*/ 0 w 196"/>
                <a:gd name="T25" fmla="*/ 0 h 276"/>
                <a:gd name="T26" fmla="*/ 0 w 196"/>
                <a:gd name="T27" fmla="*/ 0 h 276"/>
                <a:gd name="T28" fmla="*/ 0 w 196"/>
                <a:gd name="T29" fmla="*/ 0 h 276"/>
                <a:gd name="T30" fmla="*/ 0 w 196"/>
                <a:gd name="T31" fmla="*/ 0 h 276"/>
                <a:gd name="T32" fmla="*/ 0 w 196"/>
                <a:gd name="T33" fmla="*/ 0 h 276"/>
                <a:gd name="T34" fmla="*/ 0 w 196"/>
                <a:gd name="T35" fmla="*/ 0 h 276"/>
                <a:gd name="T36" fmla="*/ 0 w 196"/>
                <a:gd name="T37" fmla="*/ 0 h 276"/>
                <a:gd name="T38" fmla="*/ 0 w 196"/>
                <a:gd name="T39" fmla="*/ 0 h 276"/>
                <a:gd name="T40" fmla="*/ 0 w 196"/>
                <a:gd name="T41" fmla="*/ 0 h 276"/>
                <a:gd name="T42" fmla="*/ 0 w 196"/>
                <a:gd name="T43" fmla="*/ 0 h 276"/>
                <a:gd name="T44" fmla="*/ 0 w 196"/>
                <a:gd name="T45" fmla="*/ 0 h 276"/>
                <a:gd name="T46" fmla="*/ 0 w 196"/>
                <a:gd name="T47" fmla="*/ 0 h 276"/>
                <a:gd name="T48" fmla="*/ 0 w 196"/>
                <a:gd name="T49" fmla="*/ 0 h 276"/>
                <a:gd name="T50" fmla="*/ 0 w 196"/>
                <a:gd name="T51" fmla="*/ 0 h 276"/>
                <a:gd name="T52" fmla="*/ 0 w 196"/>
                <a:gd name="T53" fmla="*/ 0 h 276"/>
                <a:gd name="T54" fmla="*/ 0 w 196"/>
                <a:gd name="T55" fmla="*/ 0 h 276"/>
                <a:gd name="T56" fmla="*/ 0 w 196"/>
                <a:gd name="T57" fmla="*/ 0 h 276"/>
                <a:gd name="T58" fmla="*/ 0 w 196"/>
                <a:gd name="T59" fmla="*/ 0 h 276"/>
                <a:gd name="T60" fmla="*/ 0 w 196"/>
                <a:gd name="T61" fmla="*/ 0 h 276"/>
                <a:gd name="T62" fmla="*/ 0 w 196"/>
                <a:gd name="T63" fmla="*/ 0 h 276"/>
                <a:gd name="T64" fmla="*/ 0 w 196"/>
                <a:gd name="T65" fmla="*/ 0 h 276"/>
                <a:gd name="T66" fmla="*/ 0 w 196"/>
                <a:gd name="T67" fmla="*/ 0 h 276"/>
                <a:gd name="T68" fmla="*/ 0 w 196"/>
                <a:gd name="T69" fmla="*/ 0 h 276"/>
                <a:gd name="T70" fmla="*/ 0 w 196"/>
                <a:gd name="T71" fmla="*/ 0 h 276"/>
                <a:gd name="T72" fmla="*/ 0 w 196"/>
                <a:gd name="T73" fmla="*/ 0 h 276"/>
                <a:gd name="T74" fmla="*/ 0 w 196"/>
                <a:gd name="T75" fmla="*/ 0 h 276"/>
                <a:gd name="T76" fmla="*/ 0 w 196"/>
                <a:gd name="T77" fmla="*/ 0 h 276"/>
                <a:gd name="T78" fmla="*/ 0 w 196"/>
                <a:gd name="T79" fmla="*/ 0 h 276"/>
                <a:gd name="T80" fmla="*/ 0 w 196"/>
                <a:gd name="T81" fmla="*/ 0 h 276"/>
                <a:gd name="T82" fmla="*/ 0 w 196"/>
                <a:gd name="T83" fmla="*/ 0 h 276"/>
                <a:gd name="T84" fmla="*/ 0 w 196"/>
                <a:gd name="T85" fmla="*/ 0 h 276"/>
                <a:gd name="T86" fmla="*/ 0 w 196"/>
                <a:gd name="T87" fmla="*/ 0 h 276"/>
                <a:gd name="T88" fmla="*/ 0 w 196"/>
                <a:gd name="T89" fmla="*/ 0 h 276"/>
                <a:gd name="T90" fmla="*/ 0 w 196"/>
                <a:gd name="T91" fmla="*/ 0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6"/>
                <a:gd name="T139" fmla="*/ 0 h 276"/>
                <a:gd name="T140" fmla="*/ 196 w 19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6" h="276">
                  <a:moveTo>
                    <a:pt x="4" y="112"/>
                  </a:moveTo>
                  <a:lnTo>
                    <a:pt x="1" y="101"/>
                  </a:lnTo>
                  <a:lnTo>
                    <a:pt x="0" y="85"/>
                  </a:lnTo>
                  <a:lnTo>
                    <a:pt x="0" y="70"/>
                  </a:lnTo>
                  <a:lnTo>
                    <a:pt x="2" y="60"/>
                  </a:lnTo>
                  <a:lnTo>
                    <a:pt x="7" y="52"/>
                  </a:lnTo>
                  <a:lnTo>
                    <a:pt x="12" y="45"/>
                  </a:lnTo>
                  <a:lnTo>
                    <a:pt x="19" y="37"/>
                  </a:lnTo>
                  <a:lnTo>
                    <a:pt x="27" y="29"/>
                  </a:lnTo>
                  <a:lnTo>
                    <a:pt x="35" y="22"/>
                  </a:lnTo>
                  <a:lnTo>
                    <a:pt x="43" y="16"/>
                  </a:lnTo>
                  <a:lnTo>
                    <a:pt x="49" y="11"/>
                  </a:lnTo>
                  <a:lnTo>
                    <a:pt x="54" y="9"/>
                  </a:lnTo>
                  <a:lnTo>
                    <a:pt x="58" y="8"/>
                  </a:lnTo>
                  <a:lnTo>
                    <a:pt x="62" y="6"/>
                  </a:lnTo>
                  <a:lnTo>
                    <a:pt x="69" y="4"/>
                  </a:lnTo>
                  <a:lnTo>
                    <a:pt x="74" y="3"/>
                  </a:lnTo>
                  <a:lnTo>
                    <a:pt x="79" y="2"/>
                  </a:lnTo>
                  <a:lnTo>
                    <a:pt x="84" y="2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96" y="1"/>
                  </a:lnTo>
                  <a:lnTo>
                    <a:pt x="102" y="0"/>
                  </a:lnTo>
                  <a:lnTo>
                    <a:pt x="108" y="0"/>
                  </a:lnTo>
                  <a:lnTo>
                    <a:pt x="114" y="0"/>
                  </a:lnTo>
                  <a:lnTo>
                    <a:pt x="119" y="1"/>
                  </a:lnTo>
                  <a:lnTo>
                    <a:pt x="126" y="2"/>
                  </a:lnTo>
                  <a:lnTo>
                    <a:pt x="132" y="4"/>
                  </a:lnTo>
                  <a:lnTo>
                    <a:pt x="139" y="8"/>
                  </a:lnTo>
                  <a:lnTo>
                    <a:pt x="145" y="11"/>
                  </a:lnTo>
                  <a:lnTo>
                    <a:pt x="150" y="14"/>
                  </a:lnTo>
                  <a:lnTo>
                    <a:pt x="155" y="16"/>
                  </a:lnTo>
                  <a:lnTo>
                    <a:pt x="160" y="19"/>
                  </a:lnTo>
                  <a:lnTo>
                    <a:pt x="165" y="23"/>
                  </a:lnTo>
                  <a:lnTo>
                    <a:pt x="169" y="26"/>
                  </a:lnTo>
                  <a:lnTo>
                    <a:pt x="173" y="31"/>
                  </a:lnTo>
                  <a:lnTo>
                    <a:pt x="177" y="37"/>
                  </a:lnTo>
                  <a:lnTo>
                    <a:pt x="189" y="61"/>
                  </a:lnTo>
                  <a:lnTo>
                    <a:pt x="194" y="87"/>
                  </a:lnTo>
                  <a:lnTo>
                    <a:pt x="196" y="115"/>
                  </a:lnTo>
                  <a:lnTo>
                    <a:pt x="195" y="140"/>
                  </a:lnTo>
                  <a:lnTo>
                    <a:pt x="192" y="150"/>
                  </a:lnTo>
                  <a:lnTo>
                    <a:pt x="188" y="158"/>
                  </a:lnTo>
                  <a:lnTo>
                    <a:pt x="183" y="165"/>
                  </a:lnTo>
                  <a:lnTo>
                    <a:pt x="177" y="173"/>
                  </a:lnTo>
                  <a:lnTo>
                    <a:pt x="173" y="183"/>
                  </a:lnTo>
                  <a:lnTo>
                    <a:pt x="170" y="196"/>
                  </a:lnTo>
                  <a:lnTo>
                    <a:pt x="166" y="208"/>
                  </a:lnTo>
                  <a:lnTo>
                    <a:pt x="159" y="215"/>
                  </a:lnTo>
                  <a:lnTo>
                    <a:pt x="151" y="223"/>
                  </a:lnTo>
                  <a:lnTo>
                    <a:pt x="146" y="236"/>
                  </a:lnTo>
                  <a:lnTo>
                    <a:pt x="140" y="247"/>
                  </a:lnTo>
                  <a:lnTo>
                    <a:pt x="132" y="254"/>
                  </a:lnTo>
                  <a:lnTo>
                    <a:pt x="128" y="255"/>
                  </a:lnTo>
                  <a:lnTo>
                    <a:pt x="126" y="259"/>
                  </a:lnTo>
                  <a:lnTo>
                    <a:pt x="124" y="262"/>
                  </a:lnTo>
                  <a:lnTo>
                    <a:pt x="118" y="270"/>
                  </a:lnTo>
                  <a:lnTo>
                    <a:pt x="117" y="272"/>
                  </a:lnTo>
                  <a:lnTo>
                    <a:pt x="116" y="274"/>
                  </a:lnTo>
                  <a:lnTo>
                    <a:pt x="113" y="275"/>
                  </a:lnTo>
                  <a:lnTo>
                    <a:pt x="109" y="274"/>
                  </a:lnTo>
                  <a:lnTo>
                    <a:pt x="104" y="273"/>
                  </a:lnTo>
                  <a:lnTo>
                    <a:pt x="99" y="273"/>
                  </a:lnTo>
                  <a:lnTo>
                    <a:pt x="93" y="274"/>
                  </a:lnTo>
                  <a:lnTo>
                    <a:pt x="88" y="276"/>
                  </a:lnTo>
                  <a:lnTo>
                    <a:pt x="83" y="275"/>
                  </a:lnTo>
                  <a:lnTo>
                    <a:pt x="77" y="274"/>
                  </a:lnTo>
                  <a:lnTo>
                    <a:pt x="72" y="272"/>
                  </a:lnTo>
                  <a:lnTo>
                    <a:pt x="67" y="269"/>
                  </a:lnTo>
                  <a:lnTo>
                    <a:pt x="62" y="267"/>
                  </a:lnTo>
                  <a:lnTo>
                    <a:pt x="58" y="264"/>
                  </a:lnTo>
                  <a:lnTo>
                    <a:pt x="55" y="261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0"/>
                  </a:lnTo>
                  <a:lnTo>
                    <a:pt x="44" y="246"/>
                  </a:lnTo>
                  <a:lnTo>
                    <a:pt x="38" y="244"/>
                  </a:lnTo>
                  <a:lnTo>
                    <a:pt x="36" y="243"/>
                  </a:lnTo>
                  <a:lnTo>
                    <a:pt x="32" y="239"/>
                  </a:lnTo>
                  <a:lnTo>
                    <a:pt x="28" y="235"/>
                  </a:lnTo>
                  <a:lnTo>
                    <a:pt x="23" y="229"/>
                  </a:lnTo>
                  <a:lnTo>
                    <a:pt x="17" y="222"/>
                  </a:lnTo>
                  <a:lnTo>
                    <a:pt x="13" y="215"/>
                  </a:lnTo>
                  <a:lnTo>
                    <a:pt x="9" y="207"/>
                  </a:lnTo>
                  <a:lnTo>
                    <a:pt x="7" y="199"/>
                  </a:lnTo>
                  <a:lnTo>
                    <a:pt x="4" y="182"/>
                  </a:lnTo>
                  <a:lnTo>
                    <a:pt x="3" y="171"/>
                  </a:lnTo>
                  <a:lnTo>
                    <a:pt x="3" y="165"/>
                  </a:lnTo>
                  <a:lnTo>
                    <a:pt x="5" y="158"/>
                  </a:lnTo>
                  <a:lnTo>
                    <a:pt x="5" y="143"/>
                  </a:lnTo>
                  <a:lnTo>
                    <a:pt x="5" y="128"/>
                  </a:lnTo>
                  <a:lnTo>
                    <a:pt x="4" y="116"/>
                  </a:lnTo>
                  <a:lnTo>
                    <a:pt x="4" y="112"/>
                  </a:lnTo>
                  <a:close/>
                </a:path>
              </a:pathLst>
            </a:custGeom>
            <a:solidFill>
              <a:srgbClr val="EFC9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7" name="Freeform 1872"/>
            <p:cNvSpPr>
              <a:spLocks/>
            </p:cNvSpPr>
            <p:nvPr/>
          </p:nvSpPr>
          <p:spPr bwMode="auto">
            <a:xfrm>
              <a:off x="5264" y="1218"/>
              <a:ext cx="6" cy="4"/>
            </a:xfrm>
            <a:custGeom>
              <a:avLst/>
              <a:gdLst>
                <a:gd name="T0" fmla="*/ 0 w 23"/>
                <a:gd name="T1" fmla="*/ 0 h 15"/>
                <a:gd name="T2" fmla="*/ 0 w 23"/>
                <a:gd name="T3" fmla="*/ 0 h 15"/>
                <a:gd name="T4" fmla="*/ 0 w 23"/>
                <a:gd name="T5" fmla="*/ 0 h 15"/>
                <a:gd name="T6" fmla="*/ 0 w 23"/>
                <a:gd name="T7" fmla="*/ 0 h 15"/>
                <a:gd name="T8" fmla="*/ 0 w 23"/>
                <a:gd name="T9" fmla="*/ 0 h 15"/>
                <a:gd name="T10" fmla="*/ 0 w 23"/>
                <a:gd name="T11" fmla="*/ 0 h 15"/>
                <a:gd name="T12" fmla="*/ 0 w 23"/>
                <a:gd name="T13" fmla="*/ 0 h 15"/>
                <a:gd name="T14" fmla="*/ 0 w 23"/>
                <a:gd name="T15" fmla="*/ 0 h 15"/>
                <a:gd name="T16" fmla="*/ 0 w 23"/>
                <a:gd name="T17" fmla="*/ 0 h 15"/>
                <a:gd name="T18" fmla="*/ 0 w 2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15"/>
                <a:gd name="T32" fmla="*/ 23 w 23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15">
                  <a:moveTo>
                    <a:pt x="0" y="15"/>
                  </a:moveTo>
                  <a:lnTo>
                    <a:pt x="6" y="8"/>
                  </a:lnTo>
                  <a:lnTo>
                    <a:pt x="11" y="3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18" y="8"/>
                  </a:lnTo>
                  <a:lnTo>
                    <a:pt x="12" y="8"/>
                  </a:lnTo>
                  <a:lnTo>
                    <a:pt x="6" y="1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8" name="Freeform 1873"/>
            <p:cNvSpPr>
              <a:spLocks/>
            </p:cNvSpPr>
            <p:nvPr/>
          </p:nvSpPr>
          <p:spPr bwMode="auto">
            <a:xfrm>
              <a:off x="5280" y="1218"/>
              <a:ext cx="7" cy="2"/>
            </a:xfrm>
            <a:custGeom>
              <a:avLst/>
              <a:gdLst>
                <a:gd name="T0" fmla="*/ 0 w 26"/>
                <a:gd name="T1" fmla="*/ 0 h 10"/>
                <a:gd name="T2" fmla="*/ 0 w 26"/>
                <a:gd name="T3" fmla="*/ 0 h 10"/>
                <a:gd name="T4" fmla="*/ 0 w 26"/>
                <a:gd name="T5" fmla="*/ 0 h 10"/>
                <a:gd name="T6" fmla="*/ 0 w 26"/>
                <a:gd name="T7" fmla="*/ 0 h 10"/>
                <a:gd name="T8" fmla="*/ 0 w 26"/>
                <a:gd name="T9" fmla="*/ 0 h 10"/>
                <a:gd name="T10" fmla="*/ 0 w 26"/>
                <a:gd name="T11" fmla="*/ 0 h 10"/>
                <a:gd name="T12" fmla="*/ 0 w 26"/>
                <a:gd name="T13" fmla="*/ 0 h 10"/>
                <a:gd name="T14" fmla="*/ 0 w 26"/>
                <a:gd name="T15" fmla="*/ 0 h 10"/>
                <a:gd name="T16" fmla="*/ 0 w 26"/>
                <a:gd name="T17" fmla="*/ 0 h 10"/>
                <a:gd name="T18" fmla="*/ 0 w 26"/>
                <a:gd name="T19" fmla="*/ 0 h 10"/>
                <a:gd name="T20" fmla="*/ 0 w 26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"/>
                <a:gd name="T34" fmla="*/ 0 h 10"/>
                <a:gd name="T35" fmla="*/ 26 w 26"/>
                <a:gd name="T36" fmla="*/ 10 h 1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" h="10">
                  <a:moveTo>
                    <a:pt x="1" y="0"/>
                  </a:moveTo>
                  <a:lnTo>
                    <a:pt x="8" y="0"/>
                  </a:lnTo>
                  <a:lnTo>
                    <a:pt x="15" y="1"/>
                  </a:lnTo>
                  <a:lnTo>
                    <a:pt x="20" y="4"/>
                  </a:lnTo>
                  <a:lnTo>
                    <a:pt x="25" y="7"/>
                  </a:lnTo>
                  <a:lnTo>
                    <a:pt x="26" y="10"/>
                  </a:lnTo>
                  <a:lnTo>
                    <a:pt x="19" y="8"/>
                  </a:lnTo>
                  <a:lnTo>
                    <a:pt x="12" y="7"/>
                  </a:lnTo>
                  <a:lnTo>
                    <a:pt x="5" y="7"/>
                  </a:lnTo>
                  <a:lnTo>
                    <a:pt x="0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9" name="Freeform 1874"/>
            <p:cNvSpPr>
              <a:spLocks/>
            </p:cNvSpPr>
            <p:nvPr/>
          </p:nvSpPr>
          <p:spPr bwMode="auto">
            <a:xfrm>
              <a:off x="5271" y="1229"/>
              <a:ext cx="2" cy="2"/>
            </a:xfrm>
            <a:custGeom>
              <a:avLst/>
              <a:gdLst>
                <a:gd name="T0" fmla="*/ 0 w 11"/>
                <a:gd name="T1" fmla="*/ 0 h 8"/>
                <a:gd name="T2" fmla="*/ 0 w 11"/>
                <a:gd name="T3" fmla="*/ 0 h 8"/>
                <a:gd name="T4" fmla="*/ 0 w 11"/>
                <a:gd name="T5" fmla="*/ 0 h 8"/>
                <a:gd name="T6" fmla="*/ 0 w 11"/>
                <a:gd name="T7" fmla="*/ 0 h 8"/>
                <a:gd name="T8" fmla="*/ 0 w 11"/>
                <a:gd name="T9" fmla="*/ 0 h 8"/>
                <a:gd name="T10" fmla="*/ 0 w 11"/>
                <a:gd name="T11" fmla="*/ 0 h 8"/>
                <a:gd name="T12" fmla="*/ 0 w 11"/>
                <a:gd name="T13" fmla="*/ 0 h 8"/>
                <a:gd name="T14" fmla="*/ 0 w 11"/>
                <a:gd name="T15" fmla="*/ 0 h 8"/>
                <a:gd name="T16" fmla="*/ 0 w 11"/>
                <a:gd name="T17" fmla="*/ 0 h 8"/>
                <a:gd name="T18" fmla="*/ 0 w 11"/>
                <a:gd name="T19" fmla="*/ 0 h 8"/>
                <a:gd name="T20" fmla="*/ 0 w 11"/>
                <a:gd name="T21" fmla="*/ 0 h 8"/>
                <a:gd name="T22" fmla="*/ 0 w 11"/>
                <a:gd name="T23" fmla="*/ 0 h 8"/>
                <a:gd name="T24" fmla="*/ 0 w 11"/>
                <a:gd name="T25" fmla="*/ 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8"/>
                <a:gd name="T41" fmla="*/ 11 w 11"/>
                <a:gd name="T42" fmla="*/ 8 h 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8">
                  <a:moveTo>
                    <a:pt x="1" y="1"/>
                  </a:move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6"/>
                  </a:lnTo>
                  <a:lnTo>
                    <a:pt x="6" y="5"/>
                  </a:lnTo>
                  <a:lnTo>
                    <a:pt x="9" y="3"/>
                  </a:lnTo>
                  <a:lnTo>
                    <a:pt x="11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260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0" name="Freeform 1875"/>
            <p:cNvSpPr>
              <a:spLocks/>
            </p:cNvSpPr>
            <p:nvPr/>
          </p:nvSpPr>
          <p:spPr bwMode="auto">
            <a:xfrm>
              <a:off x="5276" y="1228"/>
              <a:ext cx="3" cy="2"/>
            </a:xfrm>
            <a:custGeom>
              <a:avLst/>
              <a:gdLst>
                <a:gd name="T0" fmla="*/ 0 w 14"/>
                <a:gd name="T1" fmla="*/ 0 h 6"/>
                <a:gd name="T2" fmla="*/ 0 w 14"/>
                <a:gd name="T3" fmla="*/ 0 h 6"/>
                <a:gd name="T4" fmla="*/ 0 w 14"/>
                <a:gd name="T5" fmla="*/ 0 h 6"/>
                <a:gd name="T6" fmla="*/ 0 w 14"/>
                <a:gd name="T7" fmla="*/ 0 h 6"/>
                <a:gd name="T8" fmla="*/ 0 w 14"/>
                <a:gd name="T9" fmla="*/ 0 h 6"/>
                <a:gd name="T10" fmla="*/ 0 w 14"/>
                <a:gd name="T11" fmla="*/ 0 h 6"/>
                <a:gd name="T12" fmla="*/ 0 w 14"/>
                <a:gd name="T13" fmla="*/ 0 h 6"/>
                <a:gd name="T14" fmla="*/ 0 w 14"/>
                <a:gd name="T15" fmla="*/ 0 h 6"/>
                <a:gd name="T16" fmla="*/ 0 w 14"/>
                <a:gd name="T17" fmla="*/ 0 h 6"/>
                <a:gd name="T18" fmla="*/ 0 w 14"/>
                <a:gd name="T19" fmla="*/ 0 h 6"/>
                <a:gd name="T20" fmla="*/ 0 w 14"/>
                <a:gd name="T21" fmla="*/ 0 h 6"/>
                <a:gd name="T22" fmla="*/ 0 w 14"/>
                <a:gd name="T23" fmla="*/ 0 h 6"/>
                <a:gd name="T24" fmla="*/ 0 w 14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6"/>
                <a:gd name="T41" fmla="*/ 14 w 14"/>
                <a:gd name="T42" fmla="*/ 6 h 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6">
                  <a:moveTo>
                    <a:pt x="0" y="6"/>
                  </a:moveTo>
                  <a:lnTo>
                    <a:pt x="2" y="5"/>
                  </a:lnTo>
                  <a:lnTo>
                    <a:pt x="5" y="3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1" y="6"/>
                  </a:lnTo>
                  <a:lnTo>
                    <a:pt x="7" y="6"/>
                  </a:lnTo>
                  <a:lnTo>
                    <a:pt x="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60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1" name="Freeform 1876"/>
            <p:cNvSpPr>
              <a:spLocks/>
            </p:cNvSpPr>
            <p:nvPr/>
          </p:nvSpPr>
          <p:spPr bwMode="auto">
            <a:xfrm>
              <a:off x="5230" y="1243"/>
              <a:ext cx="108" cy="107"/>
            </a:xfrm>
            <a:custGeom>
              <a:avLst/>
              <a:gdLst>
                <a:gd name="T0" fmla="*/ 0 w 432"/>
                <a:gd name="T1" fmla="*/ 0 h 428"/>
                <a:gd name="T2" fmla="*/ 0 w 432"/>
                <a:gd name="T3" fmla="*/ 0 h 428"/>
                <a:gd name="T4" fmla="*/ 0 w 432"/>
                <a:gd name="T5" fmla="*/ 0 h 428"/>
                <a:gd name="T6" fmla="*/ 0 w 432"/>
                <a:gd name="T7" fmla="*/ 0 h 428"/>
                <a:gd name="T8" fmla="*/ 0 w 432"/>
                <a:gd name="T9" fmla="*/ 0 h 428"/>
                <a:gd name="T10" fmla="*/ 0 w 432"/>
                <a:gd name="T11" fmla="*/ 0 h 428"/>
                <a:gd name="T12" fmla="*/ 0 w 432"/>
                <a:gd name="T13" fmla="*/ 0 h 428"/>
                <a:gd name="T14" fmla="*/ 0 w 432"/>
                <a:gd name="T15" fmla="*/ 0 h 428"/>
                <a:gd name="T16" fmla="*/ 0 w 432"/>
                <a:gd name="T17" fmla="*/ 0 h 428"/>
                <a:gd name="T18" fmla="*/ 0 w 432"/>
                <a:gd name="T19" fmla="*/ 0 h 428"/>
                <a:gd name="T20" fmla="*/ 0 w 432"/>
                <a:gd name="T21" fmla="*/ 0 h 428"/>
                <a:gd name="T22" fmla="*/ 0 w 432"/>
                <a:gd name="T23" fmla="*/ 0 h 428"/>
                <a:gd name="T24" fmla="*/ 0 w 432"/>
                <a:gd name="T25" fmla="*/ 0 h 428"/>
                <a:gd name="T26" fmla="*/ 0 w 432"/>
                <a:gd name="T27" fmla="*/ 0 h 428"/>
                <a:gd name="T28" fmla="*/ 0 w 432"/>
                <a:gd name="T29" fmla="*/ 0 h 428"/>
                <a:gd name="T30" fmla="*/ 0 w 432"/>
                <a:gd name="T31" fmla="*/ 0 h 428"/>
                <a:gd name="T32" fmla="*/ 0 w 432"/>
                <a:gd name="T33" fmla="*/ 0 h 428"/>
                <a:gd name="T34" fmla="*/ 0 w 432"/>
                <a:gd name="T35" fmla="*/ 0 h 428"/>
                <a:gd name="T36" fmla="*/ 0 w 432"/>
                <a:gd name="T37" fmla="*/ 0 h 428"/>
                <a:gd name="T38" fmla="*/ 0 w 432"/>
                <a:gd name="T39" fmla="*/ 0 h 428"/>
                <a:gd name="T40" fmla="*/ 0 w 432"/>
                <a:gd name="T41" fmla="*/ 0 h 428"/>
                <a:gd name="T42" fmla="*/ 0 w 432"/>
                <a:gd name="T43" fmla="*/ 0 h 428"/>
                <a:gd name="T44" fmla="*/ 0 w 432"/>
                <a:gd name="T45" fmla="*/ 0 h 428"/>
                <a:gd name="T46" fmla="*/ 0 w 432"/>
                <a:gd name="T47" fmla="*/ 0 h 428"/>
                <a:gd name="T48" fmla="*/ 0 w 432"/>
                <a:gd name="T49" fmla="*/ 0 h 428"/>
                <a:gd name="T50" fmla="*/ 0 w 432"/>
                <a:gd name="T51" fmla="*/ 0 h 428"/>
                <a:gd name="T52" fmla="*/ 0 w 432"/>
                <a:gd name="T53" fmla="*/ 0 h 428"/>
                <a:gd name="T54" fmla="*/ 0 w 432"/>
                <a:gd name="T55" fmla="*/ 0 h 428"/>
                <a:gd name="T56" fmla="*/ 0 w 432"/>
                <a:gd name="T57" fmla="*/ 0 h 428"/>
                <a:gd name="T58" fmla="*/ 0 w 432"/>
                <a:gd name="T59" fmla="*/ 0 h 428"/>
                <a:gd name="T60" fmla="*/ 0 w 432"/>
                <a:gd name="T61" fmla="*/ 0 h 428"/>
                <a:gd name="T62" fmla="*/ 0 w 432"/>
                <a:gd name="T63" fmla="*/ 0 h 428"/>
                <a:gd name="T64" fmla="*/ 0 w 432"/>
                <a:gd name="T65" fmla="*/ 0 h 428"/>
                <a:gd name="T66" fmla="*/ 0 w 432"/>
                <a:gd name="T67" fmla="*/ 0 h 428"/>
                <a:gd name="T68" fmla="*/ 0 w 432"/>
                <a:gd name="T69" fmla="*/ 0 h 428"/>
                <a:gd name="T70" fmla="*/ 0 w 432"/>
                <a:gd name="T71" fmla="*/ 0 h 428"/>
                <a:gd name="T72" fmla="*/ 0 w 432"/>
                <a:gd name="T73" fmla="*/ 0 h 428"/>
                <a:gd name="T74" fmla="*/ 0 w 432"/>
                <a:gd name="T75" fmla="*/ 0 h 428"/>
                <a:gd name="T76" fmla="*/ 0 w 432"/>
                <a:gd name="T77" fmla="*/ 0 h 428"/>
                <a:gd name="T78" fmla="*/ 0 w 432"/>
                <a:gd name="T79" fmla="*/ 0 h 428"/>
                <a:gd name="T80" fmla="*/ 0 w 432"/>
                <a:gd name="T81" fmla="*/ 0 h 428"/>
                <a:gd name="T82" fmla="*/ 0 w 432"/>
                <a:gd name="T83" fmla="*/ 0 h 428"/>
                <a:gd name="T84" fmla="*/ 0 w 432"/>
                <a:gd name="T85" fmla="*/ 0 h 428"/>
                <a:gd name="T86" fmla="*/ 0 w 432"/>
                <a:gd name="T87" fmla="*/ 0 h 4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428"/>
                <a:gd name="T134" fmla="*/ 432 w 432"/>
                <a:gd name="T135" fmla="*/ 428 h 42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428">
                  <a:moveTo>
                    <a:pt x="26" y="2"/>
                  </a:moveTo>
                  <a:lnTo>
                    <a:pt x="24" y="42"/>
                  </a:lnTo>
                  <a:lnTo>
                    <a:pt x="27" y="82"/>
                  </a:lnTo>
                  <a:lnTo>
                    <a:pt x="33" y="122"/>
                  </a:lnTo>
                  <a:lnTo>
                    <a:pt x="45" y="161"/>
                  </a:lnTo>
                  <a:lnTo>
                    <a:pt x="64" y="197"/>
                  </a:lnTo>
                  <a:lnTo>
                    <a:pt x="87" y="228"/>
                  </a:lnTo>
                  <a:lnTo>
                    <a:pt x="119" y="251"/>
                  </a:lnTo>
                  <a:lnTo>
                    <a:pt x="157" y="265"/>
                  </a:lnTo>
                  <a:lnTo>
                    <a:pt x="169" y="265"/>
                  </a:lnTo>
                  <a:lnTo>
                    <a:pt x="174" y="265"/>
                  </a:lnTo>
                  <a:lnTo>
                    <a:pt x="181" y="264"/>
                  </a:lnTo>
                  <a:lnTo>
                    <a:pt x="188" y="263"/>
                  </a:lnTo>
                  <a:lnTo>
                    <a:pt x="196" y="260"/>
                  </a:lnTo>
                  <a:lnTo>
                    <a:pt x="203" y="260"/>
                  </a:lnTo>
                  <a:lnTo>
                    <a:pt x="210" y="260"/>
                  </a:lnTo>
                  <a:lnTo>
                    <a:pt x="217" y="262"/>
                  </a:lnTo>
                  <a:lnTo>
                    <a:pt x="223" y="264"/>
                  </a:lnTo>
                  <a:lnTo>
                    <a:pt x="236" y="266"/>
                  </a:lnTo>
                  <a:lnTo>
                    <a:pt x="247" y="267"/>
                  </a:lnTo>
                  <a:lnTo>
                    <a:pt x="258" y="267"/>
                  </a:lnTo>
                  <a:lnTo>
                    <a:pt x="269" y="267"/>
                  </a:lnTo>
                  <a:lnTo>
                    <a:pt x="278" y="266"/>
                  </a:lnTo>
                  <a:lnTo>
                    <a:pt x="288" y="265"/>
                  </a:lnTo>
                  <a:lnTo>
                    <a:pt x="296" y="264"/>
                  </a:lnTo>
                  <a:lnTo>
                    <a:pt x="302" y="264"/>
                  </a:lnTo>
                  <a:lnTo>
                    <a:pt x="315" y="262"/>
                  </a:lnTo>
                  <a:lnTo>
                    <a:pt x="330" y="256"/>
                  </a:lnTo>
                  <a:lnTo>
                    <a:pt x="346" y="249"/>
                  </a:lnTo>
                  <a:lnTo>
                    <a:pt x="361" y="241"/>
                  </a:lnTo>
                  <a:lnTo>
                    <a:pt x="377" y="234"/>
                  </a:lnTo>
                  <a:lnTo>
                    <a:pt x="393" y="229"/>
                  </a:lnTo>
                  <a:lnTo>
                    <a:pt x="409" y="228"/>
                  </a:lnTo>
                  <a:lnTo>
                    <a:pt x="423" y="232"/>
                  </a:lnTo>
                  <a:lnTo>
                    <a:pt x="425" y="236"/>
                  </a:lnTo>
                  <a:lnTo>
                    <a:pt x="429" y="245"/>
                  </a:lnTo>
                  <a:lnTo>
                    <a:pt x="432" y="253"/>
                  </a:lnTo>
                  <a:lnTo>
                    <a:pt x="430" y="256"/>
                  </a:lnTo>
                  <a:lnTo>
                    <a:pt x="420" y="251"/>
                  </a:lnTo>
                  <a:lnTo>
                    <a:pt x="410" y="250"/>
                  </a:lnTo>
                  <a:lnTo>
                    <a:pt x="398" y="251"/>
                  </a:lnTo>
                  <a:lnTo>
                    <a:pt x="388" y="253"/>
                  </a:lnTo>
                  <a:lnTo>
                    <a:pt x="377" y="257"/>
                  </a:lnTo>
                  <a:lnTo>
                    <a:pt x="366" y="262"/>
                  </a:lnTo>
                  <a:lnTo>
                    <a:pt x="356" y="266"/>
                  </a:lnTo>
                  <a:lnTo>
                    <a:pt x="346" y="271"/>
                  </a:lnTo>
                  <a:lnTo>
                    <a:pt x="342" y="273"/>
                  </a:lnTo>
                  <a:lnTo>
                    <a:pt x="337" y="274"/>
                  </a:lnTo>
                  <a:lnTo>
                    <a:pt x="332" y="276"/>
                  </a:lnTo>
                  <a:lnTo>
                    <a:pt x="327" y="278"/>
                  </a:lnTo>
                  <a:lnTo>
                    <a:pt x="322" y="280"/>
                  </a:lnTo>
                  <a:lnTo>
                    <a:pt x="318" y="281"/>
                  </a:lnTo>
                  <a:lnTo>
                    <a:pt x="316" y="282"/>
                  </a:lnTo>
                  <a:lnTo>
                    <a:pt x="315" y="282"/>
                  </a:lnTo>
                  <a:lnTo>
                    <a:pt x="315" y="286"/>
                  </a:lnTo>
                  <a:lnTo>
                    <a:pt x="316" y="290"/>
                  </a:lnTo>
                  <a:lnTo>
                    <a:pt x="318" y="296"/>
                  </a:lnTo>
                  <a:lnTo>
                    <a:pt x="320" y="303"/>
                  </a:lnTo>
                  <a:lnTo>
                    <a:pt x="327" y="302"/>
                  </a:lnTo>
                  <a:lnTo>
                    <a:pt x="334" y="301"/>
                  </a:lnTo>
                  <a:lnTo>
                    <a:pt x="340" y="302"/>
                  </a:lnTo>
                  <a:lnTo>
                    <a:pt x="343" y="308"/>
                  </a:lnTo>
                  <a:lnTo>
                    <a:pt x="342" y="312"/>
                  </a:lnTo>
                  <a:lnTo>
                    <a:pt x="337" y="313"/>
                  </a:lnTo>
                  <a:lnTo>
                    <a:pt x="331" y="312"/>
                  </a:lnTo>
                  <a:lnTo>
                    <a:pt x="322" y="313"/>
                  </a:lnTo>
                  <a:lnTo>
                    <a:pt x="325" y="332"/>
                  </a:lnTo>
                  <a:lnTo>
                    <a:pt x="330" y="356"/>
                  </a:lnTo>
                  <a:lnTo>
                    <a:pt x="334" y="381"/>
                  </a:lnTo>
                  <a:lnTo>
                    <a:pt x="338" y="408"/>
                  </a:lnTo>
                  <a:lnTo>
                    <a:pt x="344" y="412"/>
                  </a:lnTo>
                  <a:lnTo>
                    <a:pt x="343" y="413"/>
                  </a:lnTo>
                  <a:lnTo>
                    <a:pt x="340" y="418"/>
                  </a:lnTo>
                  <a:lnTo>
                    <a:pt x="337" y="424"/>
                  </a:lnTo>
                  <a:lnTo>
                    <a:pt x="334" y="428"/>
                  </a:lnTo>
                  <a:lnTo>
                    <a:pt x="317" y="422"/>
                  </a:lnTo>
                  <a:lnTo>
                    <a:pt x="312" y="399"/>
                  </a:lnTo>
                  <a:lnTo>
                    <a:pt x="310" y="371"/>
                  </a:lnTo>
                  <a:lnTo>
                    <a:pt x="310" y="344"/>
                  </a:lnTo>
                  <a:lnTo>
                    <a:pt x="310" y="328"/>
                  </a:lnTo>
                  <a:lnTo>
                    <a:pt x="309" y="320"/>
                  </a:lnTo>
                  <a:lnTo>
                    <a:pt x="306" y="314"/>
                  </a:lnTo>
                  <a:lnTo>
                    <a:pt x="302" y="309"/>
                  </a:lnTo>
                  <a:lnTo>
                    <a:pt x="296" y="304"/>
                  </a:lnTo>
                  <a:lnTo>
                    <a:pt x="292" y="286"/>
                  </a:lnTo>
                  <a:lnTo>
                    <a:pt x="282" y="287"/>
                  </a:lnTo>
                  <a:lnTo>
                    <a:pt x="274" y="287"/>
                  </a:lnTo>
                  <a:lnTo>
                    <a:pt x="265" y="287"/>
                  </a:lnTo>
                  <a:lnTo>
                    <a:pt x="257" y="286"/>
                  </a:lnTo>
                  <a:lnTo>
                    <a:pt x="249" y="285"/>
                  </a:lnTo>
                  <a:lnTo>
                    <a:pt x="241" y="283"/>
                  </a:lnTo>
                  <a:lnTo>
                    <a:pt x="232" y="282"/>
                  </a:lnTo>
                  <a:lnTo>
                    <a:pt x="223" y="280"/>
                  </a:lnTo>
                  <a:lnTo>
                    <a:pt x="218" y="280"/>
                  </a:lnTo>
                  <a:lnTo>
                    <a:pt x="213" y="280"/>
                  </a:lnTo>
                  <a:lnTo>
                    <a:pt x="207" y="280"/>
                  </a:lnTo>
                  <a:lnTo>
                    <a:pt x="201" y="280"/>
                  </a:lnTo>
                  <a:lnTo>
                    <a:pt x="194" y="280"/>
                  </a:lnTo>
                  <a:lnTo>
                    <a:pt x="186" y="280"/>
                  </a:lnTo>
                  <a:lnTo>
                    <a:pt x="178" y="280"/>
                  </a:lnTo>
                  <a:lnTo>
                    <a:pt x="169" y="279"/>
                  </a:lnTo>
                  <a:lnTo>
                    <a:pt x="162" y="279"/>
                  </a:lnTo>
                  <a:lnTo>
                    <a:pt x="154" y="276"/>
                  </a:lnTo>
                  <a:lnTo>
                    <a:pt x="145" y="274"/>
                  </a:lnTo>
                  <a:lnTo>
                    <a:pt x="137" y="271"/>
                  </a:lnTo>
                  <a:lnTo>
                    <a:pt x="128" y="267"/>
                  </a:lnTo>
                  <a:lnTo>
                    <a:pt x="119" y="263"/>
                  </a:lnTo>
                  <a:lnTo>
                    <a:pt x="112" y="257"/>
                  </a:lnTo>
                  <a:lnTo>
                    <a:pt x="105" y="252"/>
                  </a:lnTo>
                  <a:lnTo>
                    <a:pt x="93" y="243"/>
                  </a:lnTo>
                  <a:lnTo>
                    <a:pt x="81" y="234"/>
                  </a:lnTo>
                  <a:lnTo>
                    <a:pt x="69" y="224"/>
                  </a:lnTo>
                  <a:lnTo>
                    <a:pt x="58" y="212"/>
                  </a:lnTo>
                  <a:lnTo>
                    <a:pt x="47" y="199"/>
                  </a:lnTo>
                  <a:lnTo>
                    <a:pt x="39" y="187"/>
                  </a:lnTo>
                  <a:lnTo>
                    <a:pt x="33" y="172"/>
                  </a:lnTo>
                  <a:lnTo>
                    <a:pt x="29" y="154"/>
                  </a:lnTo>
                  <a:lnTo>
                    <a:pt x="26" y="133"/>
                  </a:lnTo>
                  <a:lnTo>
                    <a:pt x="24" y="112"/>
                  </a:lnTo>
                  <a:lnTo>
                    <a:pt x="21" y="92"/>
                  </a:lnTo>
                  <a:lnTo>
                    <a:pt x="18" y="70"/>
                  </a:lnTo>
                  <a:lnTo>
                    <a:pt x="16" y="61"/>
                  </a:lnTo>
                  <a:lnTo>
                    <a:pt x="15" y="51"/>
                  </a:lnTo>
                  <a:lnTo>
                    <a:pt x="13" y="42"/>
                  </a:lnTo>
                  <a:lnTo>
                    <a:pt x="11" y="32"/>
                  </a:lnTo>
                  <a:lnTo>
                    <a:pt x="10" y="27"/>
                  </a:lnTo>
                  <a:lnTo>
                    <a:pt x="6" y="16"/>
                  </a:lnTo>
                  <a:lnTo>
                    <a:pt x="3" y="7"/>
                  </a:lnTo>
                  <a:lnTo>
                    <a:pt x="0" y="1"/>
                  </a:lnTo>
                  <a:lnTo>
                    <a:pt x="0" y="0"/>
                  </a:lnTo>
                  <a:lnTo>
                    <a:pt x="7" y="1"/>
                  </a:lnTo>
                  <a:lnTo>
                    <a:pt x="14" y="2"/>
                  </a:lnTo>
                  <a:lnTo>
                    <a:pt x="20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2" name="Freeform 1877"/>
            <p:cNvSpPr>
              <a:spLocks/>
            </p:cNvSpPr>
            <p:nvPr/>
          </p:nvSpPr>
          <p:spPr bwMode="auto">
            <a:xfrm>
              <a:off x="5212" y="1279"/>
              <a:ext cx="49" cy="114"/>
            </a:xfrm>
            <a:custGeom>
              <a:avLst/>
              <a:gdLst>
                <a:gd name="T0" fmla="*/ 0 w 198"/>
                <a:gd name="T1" fmla="*/ 0 h 455"/>
                <a:gd name="T2" fmla="*/ 0 w 198"/>
                <a:gd name="T3" fmla="*/ 0 h 455"/>
                <a:gd name="T4" fmla="*/ 0 w 198"/>
                <a:gd name="T5" fmla="*/ 0 h 455"/>
                <a:gd name="T6" fmla="*/ 0 w 198"/>
                <a:gd name="T7" fmla="*/ 0 h 455"/>
                <a:gd name="T8" fmla="*/ 0 w 198"/>
                <a:gd name="T9" fmla="*/ 0 h 455"/>
                <a:gd name="T10" fmla="*/ 0 w 198"/>
                <a:gd name="T11" fmla="*/ 0 h 455"/>
                <a:gd name="T12" fmla="*/ 0 w 198"/>
                <a:gd name="T13" fmla="*/ 0 h 455"/>
                <a:gd name="T14" fmla="*/ 0 w 198"/>
                <a:gd name="T15" fmla="*/ 0 h 455"/>
                <a:gd name="T16" fmla="*/ 0 w 198"/>
                <a:gd name="T17" fmla="*/ 0 h 455"/>
                <a:gd name="T18" fmla="*/ 0 w 198"/>
                <a:gd name="T19" fmla="*/ 0 h 455"/>
                <a:gd name="T20" fmla="*/ 0 w 198"/>
                <a:gd name="T21" fmla="*/ 0 h 455"/>
                <a:gd name="T22" fmla="*/ 0 w 198"/>
                <a:gd name="T23" fmla="*/ 0 h 455"/>
                <a:gd name="T24" fmla="*/ 0 w 198"/>
                <a:gd name="T25" fmla="*/ 0 h 455"/>
                <a:gd name="T26" fmla="*/ 0 w 198"/>
                <a:gd name="T27" fmla="*/ 0 h 455"/>
                <a:gd name="T28" fmla="*/ 0 w 198"/>
                <a:gd name="T29" fmla="*/ 0 h 455"/>
                <a:gd name="T30" fmla="*/ 0 w 198"/>
                <a:gd name="T31" fmla="*/ 0 h 455"/>
                <a:gd name="T32" fmla="*/ 0 w 198"/>
                <a:gd name="T33" fmla="*/ 0 h 455"/>
                <a:gd name="T34" fmla="*/ 0 w 198"/>
                <a:gd name="T35" fmla="*/ 0 h 455"/>
                <a:gd name="T36" fmla="*/ 0 w 198"/>
                <a:gd name="T37" fmla="*/ 0 h 455"/>
                <a:gd name="T38" fmla="*/ 0 w 198"/>
                <a:gd name="T39" fmla="*/ 0 h 455"/>
                <a:gd name="T40" fmla="*/ 0 w 198"/>
                <a:gd name="T41" fmla="*/ 0 h 455"/>
                <a:gd name="T42" fmla="*/ 0 w 198"/>
                <a:gd name="T43" fmla="*/ 0 h 455"/>
                <a:gd name="T44" fmla="*/ 0 w 198"/>
                <a:gd name="T45" fmla="*/ 0 h 455"/>
                <a:gd name="T46" fmla="*/ 0 w 198"/>
                <a:gd name="T47" fmla="*/ 0 h 455"/>
                <a:gd name="T48" fmla="*/ 0 w 198"/>
                <a:gd name="T49" fmla="*/ 0 h 455"/>
                <a:gd name="T50" fmla="*/ 0 w 198"/>
                <a:gd name="T51" fmla="*/ 0 h 455"/>
                <a:gd name="T52" fmla="*/ 0 w 198"/>
                <a:gd name="T53" fmla="*/ 0 h 455"/>
                <a:gd name="T54" fmla="*/ 0 w 198"/>
                <a:gd name="T55" fmla="*/ 0 h 455"/>
                <a:gd name="T56" fmla="*/ 0 w 198"/>
                <a:gd name="T57" fmla="*/ 0 h 455"/>
                <a:gd name="T58" fmla="*/ 0 w 198"/>
                <a:gd name="T59" fmla="*/ 0 h 455"/>
                <a:gd name="T60" fmla="*/ 0 w 198"/>
                <a:gd name="T61" fmla="*/ 0 h 455"/>
                <a:gd name="T62" fmla="*/ 0 w 198"/>
                <a:gd name="T63" fmla="*/ 0 h 455"/>
                <a:gd name="T64" fmla="*/ 0 w 198"/>
                <a:gd name="T65" fmla="*/ 0 h 455"/>
                <a:gd name="T66" fmla="*/ 0 w 198"/>
                <a:gd name="T67" fmla="*/ 0 h 455"/>
                <a:gd name="T68" fmla="*/ 0 w 198"/>
                <a:gd name="T69" fmla="*/ 0 h 455"/>
                <a:gd name="T70" fmla="*/ 0 w 198"/>
                <a:gd name="T71" fmla="*/ 0 h 455"/>
                <a:gd name="T72" fmla="*/ 0 w 198"/>
                <a:gd name="T73" fmla="*/ 0 h 455"/>
                <a:gd name="T74" fmla="*/ 0 w 198"/>
                <a:gd name="T75" fmla="*/ 0 h 455"/>
                <a:gd name="T76" fmla="*/ 0 w 198"/>
                <a:gd name="T77" fmla="*/ 0 h 455"/>
                <a:gd name="T78" fmla="*/ 0 w 198"/>
                <a:gd name="T79" fmla="*/ 0 h 455"/>
                <a:gd name="T80" fmla="*/ 0 w 198"/>
                <a:gd name="T81" fmla="*/ 0 h 455"/>
                <a:gd name="T82" fmla="*/ 0 w 198"/>
                <a:gd name="T83" fmla="*/ 0 h 455"/>
                <a:gd name="T84" fmla="*/ 0 w 198"/>
                <a:gd name="T85" fmla="*/ 0 h 455"/>
                <a:gd name="T86" fmla="*/ 0 w 198"/>
                <a:gd name="T87" fmla="*/ 0 h 455"/>
                <a:gd name="T88" fmla="*/ 0 w 198"/>
                <a:gd name="T89" fmla="*/ 0 h 455"/>
                <a:gd name="T90" fmla="*/ 0 w 198"/>
                <a:gd name="T91" fmla="*/ 0 h 455"/>
                <a:gd name="T92" fmla="*/ 0 w 198"/>
                <a:gd name="T93" fmla="*/ 0 h 455"/>
                <a:gd name="T94" fmla="*/ 0 w 198"/>
                <a:gd name="T95" fmla="*/ 0 h 455"/>
                <a:gd name="T96" fmla="*/ 0 w 198"/>
                <a:gd name="T97" fmla="*/ 0 h 455"/>
                <a:gd name="T98" fmla="*/ 0 w 198"/>
                <a:gd name="T99" fmla="*/ 0 h 455"/>
                <a:gd name="T100" fmla="*/ 0 w 198"/>
                <a:gd name="T101" fmla="*/ 0 h 4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98"/>
                <a:gd name="T154" fmla="*/ 0 h 455"/>
                <a:gd name="T155" fmla="*/ 198 w 198"/>
                <a:gd name="T156" fmla="*/ 455 h 4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98" h="455">
                  <a:moveTo>
                    <a:pt x="41" y="39"/>
                  </a:moveTo>
                  <a:lnTo>
                    <a:pt x="50" y="76"/>
                  </a:lnTo>
                  <a:lnTo>
                    <a:pt x="57" y="120"/>
                  </a:lnTo>
                  <a:lnTo>
                    <a:pt x="60" y="164"/>
                  </a:lnTo>
                  <a:lnTo>
                    <a:pt x="59" y="202"/>
                  </a:lnTo>
                  <a:lnTo>
                    <a:pt x="58" y="214"/>
                  </a:lnTo>
                  <a:lnTo>
                    <a:pt x="57" y="228"/>
                  </a:lnTo>
                  <a:lnTo>
                    <a:pt x="58" y="242"/>
                  </a:lnTo>
                  <a:lnTo>
                    <a:pt x="60" y="255"/>
                  </a:lnTo>
                  <a:lnTo>
                    <a:pt x="64" y="268"/>
                  </a:lnTo>
                  <a:lnTo>
                    <a:pt x="71" y="280"/>
                  </a:lnTo>
                  <a:lnTo>
                    <a:pt x="79" y="291"/>
                  </a:lnTo>
                  <a:lnTo>
                    <a:pt x="89" y="301"/>
                  </a:lnTo>
                  <a:lnTo>
                    <a:pt x="93" y="306"/>
                  </a:lnTo>
                  <a:lnTo>
                    <a:pt x="103" y="320"/>
                  </a:lnTo>
                  <a:lnTo>
                    <a:pt x="117" y="341"/>
                  </a:lnTo>
                  <a:lnTo>
                    <a:pt x="135" y="363"/>
                  </a:lnTo>
                  <a:lnTo>
                    <a:pt x="152" y="383"/>
                  </a:lnTo>
                  <a:lnTo>
                    <a:pt x="167" y="401"/>
                  </a:lnTo>
                  <a:lnTo>
                    <a:pt x="178" y="412"/>
                  </a:lnTo>
                  <a:lnTo>
                    <a:pt x="184" y="412"/>
                  </a:lnTo>
                  <a:lnTo>
                    <a:pt x="198" y="449"/>
                  </a:lnTo>
                  <a:lnTo>
                    <a:pt x="198" y="455"/>
                  </a:lnTo>
                  <a:lnTo>
                    <a:pt x="189" y="450"/>
                  </a:lnTo>
                  <a:lnTo>
                    <a:pt x="175" y="438"/>
                  </a:lnTo>
                  <a:lnTo>
                    <a:pt x="158" y="421"/>
                  </a:lnTo>
                  <a:lnTo>
                    <a:pt x="140" y="404"/>
                  </a:lnTo>
                  <a:lnTo>
                    <a:pt x="123" y="390"/>
                  </a:lnTo>
                  <a:lnTo>
                    <a:pt x="112" y="381"/>
                  </a:lnTo>
                  <a:lnTo>
                    <a:pt x="107" y="382"/>
                  </a:lnTo>
                  <a:lnTo>
                    <a:pt x="103" y="375"/>
                  </a:lnTo>
                  <a:lnTo>
                    <a:pt x="97" y="356"/>
                  </a:lnTo>
                  <a:lnTo>
                    <a:pt x="90" y="335"/>
                  </a:lnTo>
                  <a:lnTo>
                    <a:pt x="86" y="326"/>
                  </a:lnTo>
                  <a:lnTo>
                    <a:pt x="78" y="322"/>
                  </a:lnTo>
                  <a:lnTo>
                    <a:pt x="71" y="317"/>
                  </a:lnTo>
                  <a:lnTo>
                    <a:pt x="63" y="311"/>
                  </a:lnTo>
                  <a:lnTo>
                    <a:pt x="60" y="303"/>
                  </a:lnTo>
                  <a:lnTo>
                    <a:pt x="54" y="278"/>
                  </a:lnTo>
                  <a:lnTo>
                    <a:pt x="47" y="249"/>
                  </a:lnTo>
                  <a:lnTo>
                    <a:pt x="42" y="220"/>
                  </a:lnTo>
                  <a:lnTo>
                    <a:pt x="41" y="195"/>
                  </a:lnTo>
                  <a:lnTo>
                    <a:pt x="39" y="172"/>
                  </a:lnTo>
                  <a:lnTo>
                    <a:pt x="31" y="138"/>
                  </a:lnTo>
                  <a:lnTo>
                    <a:pt x="21" y="100"/>
                  </a:lnTo>
                  <a:lnTo>
                    <a:pt x="11" y="63"/>
                  </a:lnTo>
                  <a:lnTo>
                    <a:pt x="2" y="31"/>
                  </a:lnTo>
                  <a:lnTo>
                    <a:pt x="0" y="8"/>
                  </a:lnTo>
                  <a:lnTo>
                    <a:pt x="6" y="0"/>
                  </a:lnTo>
                  <a:lnTo>
                    <a:pt x="25" y="12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3" name="Freeform 1878"/>
            <p:cNvSpPr>
              <a:spLocks/>
            </p:cNvSpPr>
            <p:nvPr/>
          </p:nvSpPr>
          <p:spPr bwMode="auto">
            <a:xfrm>
              <a:off x="5335" y="1340"/>
              <a:ext cx="5" cy="10"/>
            </a:xfrm>
            <a:custGeom>
              <a:avLst/>
              <a:gdLst>
                <a:gd name="T0" fmla="*/ 0 w 21"/>
                <a:gd name="T1" fmla="*/ 0 h 39"/>
                <a:gd name="T2" fmla="*/ 0 w 21"/>
                <a:gd name="T3" fmla="*/ 0 h 39"/>
                <a:gd name="T4" fmla="*/ 0 w 21"/>
                <a:gd name="T5" fmla="*/ 0 h 39"/>
                <a:gd name="T6" fmla="*/ 0 w 21"/>
                <a:gd name="T7" fmla="*/ 0 h 39"/>
                <a:gd name="T8" fmla="*/ 0 w 21"/>
                <a:gd name="T9" fmla="*/ 0 h 39"/>
                <a:gd name="T10" fmla="*/ 0 w 21"/>
                <a:gd name="T11" fmla="*/ 0 h 39"/>
                <a:gd name="T12" fmla="*/ 0 w 21"/>
                <a:gd name="T13" fmla="*/ 0 h 39"/>
                <a:gd name="T14" fmla="*/ 0 w 21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39"/>
                <a:gd name="T26" fmla="*/ 21 w 21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39">
                  <a:moveTo>
                    <a:pt x="21" y="38"/>
                  </a:moveTo>
                  <a:lnTo>
                    <a:pt x="0" y="21"/>
                  </a:lnTo>
                  <a:lnTo>
                    <a:pt x="17" y="0"/>
                  </a:lnTo>
                  <a:lnTo>
                    <a:pt x="18" y="7"/>
                  </a:lnTo>
                  <a:lnTo>
                    <a:pt x="19" y="15"/>
                  </a:lnTo>
                  <a:lnTo>
                    <a:pt x="20" y="26"/>
                  </a:lnTo>
                  <a:lnTo>
                    <a:pt x="21" y="39"/>
                  </a:lnTo>
                  <a:lnTo>
                    <a:pt x="21" y="38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4" name="Freeform 1879"/>
            <p:cNvSpPr>
              <a:spLocks/>
            </p:cNvSpPr>
            <p:nvPr/>
          </p:nvSpPr>
          <p:spPr bwMode="auto">
            <a:xfrm>
              <a:off x="5283" y="1228"/>
              <a:ext cx="6" cy="8"/>
            </a:xfrm>
            <a:custGeom>
              <a:avLst/>
              <a:gdLst>
                <a:gd name="T0" fmla="*/ 0 w 25"/>
                <a:gd name="T1" fmla="*/ 0 h 33"/>
                <a:gd name="T2" fmla="*/ 0 w 25"/>
                <a:gd name="T3" fmla="*/ 0 h 33"/>
                <a:gd name="T4" fmla="*/ 0 w 25"/>
                <a:gd name="T5" fmla="*/ 0 h 33"/>
                <a:gd name="T6" fmla="*/ 0 w 25"/>
                <a:gd name="T7" fmla="*/ 0 h 33"/>
                <a:gd name="T8" fmla="*/ 0 w 25"/>
                <a:gd name="T9" fmla="*/ 0 h 33"/>
                <a:gd name="T10" fmla="*/ 0 w 25"/>
                <a:gd name="T11" fmla="*/ 0 h 33"/>
                <a:gd name="T12" fmla="*/ 0 w 25"/>
                <a:gd name="T13" fmla="*/ 0 h 33"/>
                <a:gd name="T14" fmla="*/ 0 w 25"/>
                <a:gd name="T15" fmla="*/ 0 h 33"/>
                <a:gd name="T16" fmla="*/ 0 w 25"/>
                <a:gd name="T17" fmla="*/ 0 h 33"/>
                <a:gd name="T18" fmla="*/ 0 w 25"/>
                <a:gd name="T19" fmla="*/ 0 h 33"/>
                <a:gd name="T20" fmla="*/ 0 w 25"/>
                <a:gd name="T21" fmla="*/ 0 h 33"/>
                <a:gd name="T22" fmla="*/ 0 w 25"/>
                <a:gd name="T23" fmla="*/ 0 h 33"/>
                <a:gd name="T24" fmla="*/ 0 w 25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3"/>
                <a:gd name="T41" fmla="*/ 25 w 25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3">
                  <a:moveTo>
                    <a:pt x="0" y="0"/>
                  </a:moveTo>
                  <a:lnTo>
                    <a:pt x="9" y="3"/>
                  </a:lnTo>
                  <a:lnTo>
                    <a:pt x="19" y="9"/>
                  </a:lnTo>
                  <a:lnTo>
                    <a:pt x="25" y="20"/>
                  </a:lnTo>
                  <a:lnTo>
                    <a:pt x="25" y="33"/>
                  </a:lnTo>
                  <a:lnTo>
                    <a:pt x="24" y="23"/>
                  </a:lnTo>
                  <a:lnTo>
                    <a:pt x="20" y="16"/>
                  </a:lnTo>
                  <a:lnTo>
                    <a:pt x="13" y="13"/>
                  </a:lnTo>
                  <a:lnTo>
                    <a:pt x="6" y="10"/>
                  </a:lnTo>
                  <a:lnTo>
                    <a:pt x="5" y="7"/>
                  </a:ln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5" name="Freeform 1880"/>
            <p:cNvSpPr>
              <a:spLocks/>
            </p:cNvSpPr>
            <p:nvPr/>
          </p:nvSpPr>
          <p:spPr bwMode="auto">
            <a:xfrm>
              <a:off x="5273" y="1248"/>
              <a:ext cx="5" cy="2"/>
            </a:xfrm>
            <a:custGeom>
              <a:avLst/>
              <a:gdLst>
                <a:gd name="T0" fmla="*/ 0 w 20"/>
                <a:gd name="T1" fmla="*/ 0 h 10"/>
                <a:gd name="T2" fmla="*/ 0 w 20"/>
                <a:gd name="T3" fmla="*/ 0 h 10"/>
                <a:gd name="T4" fmla="*/ 0 w 20"/>
                <a:gd name="T5" fmla="*/ 0 h 10"/>
                <a:gd name="T6" fmla="*/ 0 w 20"/>
                <a:gd name="T7" fmla="*/ 0 h 10"/>
                <a:gd name="T8" fmla="*/ 0 w 20"/>
                <a:gd name="T9" fmla="*/ 0 h 10"/>
                <a:gd name="T10" fmla="*/ 0 w 20"/>
                <a:gd name="T11" fmla="*/ 0 h 10"/>
                <a:gd name="T12" fmla="*/ 0 w 20"/>
                <a:gd name="T13" fmla="*/ 0 h 10"/>
                <a:gd name="T14" fmla="*/ 0 w 20"/>
                <a:gd name="T15" fmla="*/ 0 h 10"/>
                <a:gd name="T16" fmla="*/ 0 w 20"/>
                <a:gd name="T17" fmla="*/ 0 h 10"/>
                <a:gd name="T18" fmla="*/ 0 w 20"/>
                <a:gd name="T19" fmla="*/ 0 h 10"/>
                <a:gd name="T20" fmla="*/ 0 w 20"/>
                <a:gd name="T21" fmla="*/ 0 h 10"/>
                <a:gd name="T22" fmla="*/ 0 w 20"/>
                <a:gd name="T23" fmla="*/ 0 h 10"/>
                <a:gd name="T24" fmla="*/ 0 w 20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10"/>
                <a:gd name="T41" fmla="*/ 20 w 2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10">
                  <a:moveTo>
                    <a:pt x="0" y="0"/>
                  </a:moveTo>
                  <a:lnTo>
                    <a:pt x="6" y="2"/>
                  </a:lnTo>
                  <a:lnTo>
                    <a:pt x="11" y="3"/>
                  </a:lnTo>
                  <a:lnTo>
                    <a:pt x="15" y="3"/>
                  </a:lnTo>
                  <a:lnTo>
                    <a:pt x="20" y="2"/>
                  </a:lnTo>
                  <a:lnTo>
                    <a:pt x="19" y="5"/>
                  </a:lnTo>
                  <a:lnTo>
                    <a:pt x="17" y="8"/>
                  </a:lnTo>
                  <a:lnTo>
                    <a:pt x="14" y="9"/>
                  </a:lnTo>
                  <a:lnTo>
                    <a:pt x="11" y="10"/>
                  </a:lnTo>
                  <a:lnTo>
                    <a:pt x="9" y="9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6" name="Freeform 1881"/>
            <p:cNvSpPr>
              <a:spLocks/>
            </p:cNvSpPr>
            <p:nvPr/>
          </p:nvSpPr>
          <p:spPr bwMode="auto">
            <a:xfrm>
              <a:off x="5262" y="1230"/>
              <a:ext cx="3" cy="8"/>
            </a:xfrm>
            <a:custGeom>
              <a:avLst/>
              <a:gdLst>
                <a:gd name="T0" fmla="*/ 0 w 14"/>
                <a:gd name="T1" fmla="*/ 0 h 34"/>
                <a:gd name="T2" fmla="*/ 0 w 14"/>
                <a:gd name="T3" fmla="*/ 0 h 34"/>
                <a:gd name="T4" fmla="*/ 0 w 14"/>
                <a:gd name="T5" fmla="*/ 0 h 34"/>
                <a:gd name="T6" fmla="*/ 0 w 14"/>
                <a:gd name="T7" fmla="*/ 0 h 34"/>
                <a:gd name="T8" fmla="*/ 0 w 14"/>
                <a:gd name="T9" fmla="*/ 0 h 34"/>
                <a:gd name="T10" fmla="*/ 0 w 14"/>
                <a:gd name="T11" fmla="*/ 0 h 34"/>
                <a:gd name="T12" fmla="*/ 0 w 14"/>
                <a:gd name="T13" fmla="*/ 0 h 34"/>
                <a:gd name="T14" fmla="*/ 0 w 14"/>
                <a:gd name="T15" fmla="*/ 0 h 34"/>
                <a:gd name="T16" fmla="*/ 0 w 14"/>
                <a:gd name="T17" fmla="*/ 0 h 34"/>
                <a:gd name="T18" fmla="*/ 0 w 14"/>
                <a:gd name="T19" fmla="*/ 0 h 34"/>
                <a:gd name="T20" fmla="*/ 0 w 14"/>
                <a:gd name="T21" fmla="*/ 0 h 34"/>
                <a:gd name="T22" fmla="*/ 0 w 14"/>
                <a:gd name="T23" fmla="*/ 0 h 34"/>
                <a:gd name="T24" fmla="*/ 0 w 14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34"/>
                <a:gd name="T41" fmla="*/ 14 w 14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34">
                  <a:moveTo>
                    <a:pt x="14" y="0"/>
                  </a:moveTo>
                  <a:lnTo>
                    <a:pt x="11" y="11"/>
                  </a:lnTo>
                  <a:lnTo>
                    <a:pt x="7" y="16"/>
                  </a:lnTo>
                  <a:lnTo>
                    <a:pt x="5" y="23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2" y="27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6" y="8"/>
                  </a:lnTo>
                  <a:lnTo>
                    <a:pt x="11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7" name="Freeform 1882"/>
            <p:cNvSpPr>
              <a:spLocks/>
            </p:cNvSpPr>
            <p:nvPr/>
          </p:nvSpPr>
          <p:spPr bwMode="auto">
            <a:xfrm>
              <a:off x="5268" y="1226"/>
              <a:ext cx="2" cy="5"/>
            </a:xfrm>
            <a:custGeom>
              <a:avLst/>
              <a:gdLst>
                <a:gd name="T0" fmla="*/ 0 w 9"/>
                <a:gd name="T1" fmla="*/ 0 h 21"/>
                <a:gd name="T2" fmla="*/ 0 w 9"/>
                <a:gd name="T3" fmla="*/ 0 h 21"/>
                <a:gd name="T4" fmla="*/ 0 w 9"/>
                <a:gd name="T5" fmla="*/ 0 h 21"/>
                <a:gd name="T6" fmla="*/ 0 w 9"/>
                <a:gd name="T7" fmla="*/ 0 h 21"/>
                <a:gd name="T8" fmla="*/ 0 w 9"/>
                <a:gd name="T9" fmla="*/ 0 h 21"/>
                <a:gd name="T10" fmla="*/ 0 w 9"/>
                <a:gd name="T11" fmla="*/ 0 h 21"/>
                <a:gd name="T12" fmla="*/ 0 w 9"/>
                <a:gd name="T13" fmla="*/ 0 h 21"/>
                <a:gd name="T14" fmla="*/ 0 w 9"/>
                <a:gd name="T15" fmla="*/ 0 h 21"/>
                <a:gd name="T16" fmla="*/ 0 w 9"/>
                <a:gd name="T17" fmla="*/ 0 h 21"/>
                <a:gd name="T18" fmla="*/ 0 w 9"/>
                <a:gd name="T19" fmla="*/ 0 h 21"/>
                <a:gd name="T20" fmla="*/ 0 w 9"/>
                <a:gd name="T21" fmla="*/ 0 h 21"/>
                <a:gd name="T22" fmla="*/ 0 w 9"/>
                <a:gd name="T23" fmla="*/ 0 h 21"/>
                <a:gd name="T24" fmla="*/ 0 w 9"/>
                <a:gd name="T25" fmla="*/ 0 h 21"/>
                <a:gd name="T26" fmla="*/ 0 w 9"/>
                <a:gd name="T27" fmla="*/ 0 h 21"/>
                <a:gd name="T28" fmla="*/ 0 w 9"/>
                <a:gd name="T29" fmla="*/ 0 h 21"/>
                <a:gd name="T30" fmla="*/ 0 w 9"/>
                <a:gd name="T31" fmla="*/ 0 h 21"/>
                <a:gd name="T32" fmla="*/ 0 w 9"/>
                <a:gd name="T33" fmla="*/ 0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21"/>
                <a:gd name="T53" fmla="*/ 9 w 9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21">
                  <a:moveTo>
                    <a:pt x="7" y="21"/>
                  </a:moveTo>
                  <a:lnTo>
                    <a:pt x="5" y="17"/>
                  </a:lnTo>
                  <a:lnTo>
                    <a:pt x="5" y="14"/>
                  </a:lnTo>
                  <a:lnTo>
                    <a:pt x="5" y="10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5"/>
                  </a:lnTo>
                  <a:lnTo>
                    <a:pt x="9" y="2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1" y="16"/>
                  </a:lnTo>
                  <a:lnTo>
                    <a:pt x="3" y="19"/>
                  </a:lnTo>
                  <a:lnTo>
                    <a:pt x="5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8" name="Freeform 1883"/>
            <p:cNvSpPr>
              <a:spLocks/>
            </p:cNvSpPr>
            <p:nvPr/>
          </p:nvSpPr>
          <p:spPr bwMode="auto">
            <a:xfrm>
              <a:off x="5273" y="1231"/>
              <a:ext cx="3" cy="2"/>
            </a:xfrm>
            <a:custGeom>
              <a:avLst/>
              <a:gdLst>
                <a:gd name="T0" fmla="*/ 0 w 10"/>
                <a:gd name="T1" fmla="*/ 0 h 7"/>
                <a:gd name="T2" fmla="*/ 0 w 10"/>
                <a:gd name="T3" fmla="*/ 0 h 7"/>
                <a:gd name="T4" fmla="*/ 0 w 10"/>
                <a:gd name="T5" fmla="*/ 0 h 7"/>
                <a:gd name="T6" fmla="*/ 0 w 10"/>
                <a:gd name="T7" fmla="*/ 0 h 7"/>
                <a:gd name="T8" fmla="*/ 0 w 10"/>
                <a:gd name="T9" fmla="*/ 0 h 7"/>
                <a:gd name="T10" fmla="*/ 0 w 10"/>
                <a:gd name="T11" fmla="*/ 0 h 7"/>
                <a:gd name="T12" fmla="*/ 0 w 10"/>
                <a:gd name="T13" fmla="*/ 0 h 7"/>
                <a:gd name="T14" fmla="*/ 0 w 10"/>
                <a:gd name="T15" fmla="*/ 0 h 7"/>
                <a:gd name="T16" fmla="*/ 0 w 10"/>
                <a:gd name="T17" fmla="*/ 0 h 7"/>
                <a:gd name="T18" fmla="*/ 0 w 10"/>
                <a:gd name="T19" fmla="*/ 0 h 7"/>
                <a:gd name="T20" fmla="*/ 0 w 10"/>
                <a:gd name="T21" fmla="*/ 0 h 7"/>
                <a:gd name="T22" fmla="*/ 0 w 10"/>
                <a:gd name="T23" fmla="*/ 0 h 7"/>
                <a:gd name="T24" fmla="*/ 0 w 10"/>
                <a:gd name="T25" fmla="*/ 0 h 7"/>
                <a:gd name="T26" fmla="*/ 0 w 10"/>
                <a:gd name="T27" fmla="*/ 0 h 7"/>
                <a:gd name="T28" fmla="*/ 0 w 10"/>
                <a:gd name="T29" fmla="*/ 0 h 7"/>
                <a:gd name="T30" fmla="*/ 0 w 10"/>
                <a:gd name="T31" fmla="*/ 0 h 7"/>
                <a:gd name="T32" fmla="*/ 0 w 10"/>
                <a:gd name="T33" fmla="*/ 0 h 7"/>
                <a:gd name="T34" fmla="*/ 0 w 10"/>
                <a:gd name="T35" fmla="*/ 0 h 7"/>
                <a:gd name="T36" fmla="*/ 0 w 10"/>
                <a:gd name="T37" fmla="*/ 0 h 7"/>
                <a:gd name="T38" fmla="*/ 0 w 10"/>
                <a:gd name="T39" fmla="*/ 0 h 7"/>
                <a:gd name="T40" fmla="*/ 0 w 10"/>
                <a:gd name="T41" fmla="*/ 0 h 7"/>
                <a:gd name="T42" fmla="*/ 0 w 10"/>
                <a:gd name="T43" fmla="*/ 0 h 7"/>
                <a:gd name="T44" fmla="*/ 0 w 10"/>
                <a:gd name="T45" fmla="*/ 0 h 7"/>
                <a:gd name="T46" fmla="*/ 0 w 10"/>
                <a:gd name="T47" fmla="*/ 0 h 7"/>
                <a:gd name="T48" fmla="*/ 0 w 10"/>
                <a:gd name="T49" fmla="*/ 0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7"/>
                <a:gd name="T77" fmla="*/ 10 w 10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7">
                  <a:moveTo>
                    <a:pt x="0" y="1"/>
                  </a:moveTo>
                  <a:lnTo>
                    <a:pt x="2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9" name="Freeform 1884"/>
            <p:cNvSpPr>
              <a:spLocks/>
            </p:cNvSpPr>
            <p:nvPr/>
          </p:nvSpPr>
          <p:spPr bwMode="auto">
            <a:xfrm>
              <a:off x="5268" y="1234"/>
              <a:ext cx="17" cy="11"/>
            </a:xfrm>
            <a:custGeom>
              <a:avLst/>
              <a:gdLst>
                <a:gd name="T0" fmla="*/ 0 w 65"/>
                <a:gd name="T1" fmla="*/ 0 h 46"/>
                <a:gd name="T2" fmla="*/ 0 w 65"/>
                <a:gd name="T3" fmla="*/ 0 h 46"/>
                <a:gd name="T4" fmla="*/ 0 w 65"/>
                <a:gd name="T5" fmla="*/ 0 h 46"/>
                <a:gd name="T6" fmla="*/ 0 w 65"/>
                <a:gd name="T7" fmla="*/ 0 h 46"/>
                <a:gd name="T8" fmla="*/ 0 w 65"/>
                <a:gd name="T9" fmla="*/ 0 h 46"/>
                <a:gd name="T10" fmla="*/ 0 w 65"/>
                <a:gd name="T11" fmla="*/ 0 h 46"/>
                <a:gd name="T12" fmla="*/ 0 w 65"/>
                <a:gd name="T13" fmla="*/ 0 h 46"/>
                <a:gd name="T14" fmla="*/ 0 w 65"/>
                <a:gd name="T15" fmla="*/ 0 h 46"/>
                <a:gd name="T16" fmla="*/ 0 w 65"/>
                <a:gd name="T17" fmla="*/ 0 h 46"/>
                <a:gd name="T18" fmla="*/ 0 w 65"/>
                <a:gd name="T19" fmla="*/ 0 h 46"/>
                <a:gd name="T20" fmla="*/ 0 w 65"/>
                <a:gd name="T21" fmla="*/ 0 h 46"/>
                <a:gd name="T22" fmla="*/ 0 w 65"/>
                <a:gd name="T23" fmla="*/ 0 h 46"/>
                <a:gd name="T24" fmla="*/ 0 w 65"/>
                <a:gd name="T25" fmla="*/ 0 h 46"/>
                <a:gd name="T26" fmla="*/ 0 w 65"/>
                <a:gd name="T27" fmla="*/ 0 h 46"/>
                <a:gd name="T28" fmla="*/ 0 w 65"/>
                <a:gd name="T29" fmla="*/ 0 h 46"/>
                <a:gd name="T30" fmla="*/ 0 w 65"/>
                <a:gd name="T31" fmla="*/ 0 h 46"/>
                <a:gd name="T32" fmla="*/ 0 w 65"/>
                <a:gd name="T33" fmla="*/ 0 h 46"/>
                <a:gd name="T34" fmla="*/ 0 w 65"/>
                <a:gd name="T35" fmla="*/ 0 h 46"/>
                <a:gd name="T36" fmla="*/ 0 w 65"/>
                <a:gd name="T37" fmla="*/ 0 h 46"/>
                <a:gd name="T38" fmla="*/ 0 w 65"/>
                <a:gd name="T39" fmla="*/ 0 h 46"/>
                <a:gd name="T40" fmla="*/ 0 w 65"/>
                <a:gd name="T41" fmla="*/ 0 h 46"/>
                <a:gd name="T42" fmla="*/ 0 w 65"/>
                <a:gd name="T43" fmla="*/ 0 h 46"/>
                <a:gd name="T44" fmla="*/ 0 w 65"/>
                <a:gd name="T45" fmla="*/ 0 h 46"/>
                <a:gd name="T46" fmla="*/ 0 w 65"/>
                <a:gd name="T47" fmla="*/ 0 h 46"/>
                <a:gd name="T48" fmla="*/ 0 w 65"/>
                <a:gd name="T49" fmla="*/ 0 h 46"/>
                <a:gd name="T50" fmla="*/ 0 w 65"/>
                <a:gd name="T51" fmla="*/ 0 h 46"/>
                <a:gd name="T52" fmla="*/ 0 w 65"/>
                <a:gd name="T53" fmla="*/ 0 h 46"/>
                <a:gd name="T54" fmla="*/ 0 w 65"/>
                <a:gd name="T55" fmla="*/ 0 h 46"/>
                <a:gd name="T56" fmla="*/ 0 w 65"/>
                <a:gd name="T57" fmla="*/ 0 h 46"/>
                <a:gd name="T58" fmla="*/ 0 w 65"/>
                <a:gd name="T59" fmla="*/ 0 h 46"/>
                <a:gd name="T60" fmla="*/ 0 w 65"/>
                <a:gd name="T61" fmla="*/ 0 h 46"/>
                <a:gd name="T62" fmla="*/ 0 w 65"/>
                <a:gd name="T63" fmla="*/ 0 h 46"/>
                <a:gd name="T64" fmla="*/ 0 w 65"/>
                <a:gd name="T65" fmla="*/ 0 h 46"/>
                <a:gd name="T66" fmla="*/ 0 w 65"/>
                <a:gd name="T67" fmla="*/ 0 h 46"/>
                <a:gd name="T68" fmla="*/ 0 w 65"/>
                <a:gd name="T69" fmla="*/ 0 h 46"/>
                <a:gd name="T70" fmla="*/ 0 w 65"/>
                <a:gd name="T71" fmla="*/ 0 h 46"/>
                <a:gd name="T72" fmla="*/ 0 w 65"/>
                <a:gd name="T73" fmla="*/ 0 h 46"/>
                <a:gd name="T74" fmla="*/ 0 w 65"/>
                <a:gd name="T75" fmla="*/ 0 h 46"/>
                <a:gd name="T76" fmla="*/ 0 w 65"/>
                <a:gd name="T77" fmla="*/ 0 h 46"/>
                <a:gd name="T78" fmla="*/ 0 w 65"/>
                <a:gd name="T79" fmla="*/ 0 h 46"/>
                <a:gd name="T80" fmla="*/ 0 w 65"/>
                <a:gd name="T81" fmla="*/ 0 h 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5"/>
                <a:gd name="T124" fmla="*/ 0 h 46"/>
                <a:gd name="T125" fmla="*/ 65 w 65"/>
                <a:gd name="T126" fmla="*/ 46 h 4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5" h="46">
                  <a:moveTo>
                    <a:pt x="55" y="36"/>
                  </a:moveTo>
                  <a:lnTo>
                    <a:pt x="54" y="37"/>
                  </a:lnTo>
                  <a:lnTo>
                    <a:pt x="52" y="40"/>
                  </a:lnTo>
                  <a:lnTo>
                    <a:pt x="49" y="43"/>
                  </a:lnTo>
                  <a:lnTo>
                    <a:pt x="46" y="45"/>
                  </a:lnTo>
                  <a:lnTo>
                    <a:pt x="43" y="46"/>
                  </a:lnTo>
                  <a:lnTo>
                    <a:pt x="38" y="46"/>
                  </a:lnTo>
                  <a:lnTo>
                    <a:pt x="33" y="46"/>
                  </a:lnTo>
                  <a:lnTo>
                    <a:pt x="28" y="46"/>
                  </a:lnTo>
                  <a:lnTo>
                    <a:pt x="23" y="46"/>
                  </a:lnTo>
                  <a:lnTo>
                    <a:pt x="20" y="46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8" y="35"/>
                  </a:lnTo>
                  <a:lnTo>
                    <a:pt x="4" y="25"/>
                  </a:lnTo>
                  <a:lnTo>
                    <a:pt x="1" y="16"/>
                  </a:lnTo>
                  <a:lnTo>
                    <a:pt x="0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11" y="2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1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54" y="1"/>
                  </a:lnTo>
                  <a:lnTo>
                    <a:pt x="58" y="2"/>
                  </a:lnTo>
                  <a:lnTo>
                    <a:pt x="61" y="4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4" y="8"/>
                  </a:lnTo>
                  <a:lnTo>
                    <a:pt x="62" y="14"/>
                  </a:lnTo>
                  <a:lnTo>
                    <a:pt x="61" y="21"/>
                  </a:lnTo>
                  <a:lnTo>
                    <a:pt x="59" y="28"/>
                  </a:lnTo>
                  <a:lnTo>
                    <a:pt x="58" y="30"/>
                  </a:lnTo>
                  <a:lnTo>
                    <a:pt x="58" y="31"/>
                  </a:lnTo>
                  <a:lnTo>
                    <a:pt x="57" y="34"/>
                  </a:lnTo>
                  <a:lnTo>
                    <a:pt x="55" y="36"/>
                  </a:lnTo>
                  <a:close/>
                </a:path>
              </a:pathLst>
            </a:custGeom>
            <a:solidFill>
              <a:srgbClr val="E07A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0" name="Freeform 1885"/>
            <p:cNvSpPr>
              <a:spLocks/>
            </p:cNvSpPr>
            <p:nvPr/>
          </p:nvSpPr>
          <p:spPr bwMode="auto">
            <a:xfrm>
              <a:off x="5263" y="1213"/>
              <a:ext cx="8" cy="6"/>
            </a:xfrm>
            <a:custGeom>
              <a:avLst/>
              <a:gdLst>
                <a:gd name="T0" fmla="*/ 0 w 30"/>
                <a:gd name="T1" fmla="*/ 0 h 23"/>
                <a:gd name="T2" fmla="*/ 0 w 30"/>
                <a:gd name="T3" fmla="*/ 0 h 23"/>
                <a:gd name="T4" fmla="*/ 0 w 30"/>
                <a:gd name="T5" fmla="*/ 0 h 23"/>
                <a:gd name="T6" fmla="*/ 0 w 30"/>
                <a:gd name="T7" fmla="*/ 0 h 23"/>
                <a:gd name="T8" fmla="*/ 0 w 30"/>
                <a:gd name="T9" fmla="*/ 0 h 23"/>
                <a:gd name="T10" fmla="*/ 0 w 30"/>
                <a:gd name="T11" fmla="*/ 0 h 23"/>
                <a:gd name="T12" fmla="*/ 0 w 30"/>
                <a:gd name="T13" fmla="*/ 0 h 23"/>
                <a:gd name="T14" fmla="*/ 0 w 30"/>
                <a:gd name="T15" fmla="*/ 0 h 23"/>
                <a:gd name="T16" fmla="*/ 0 w 30"/>
                <a:gd name="T17" fmla="*/ 0 h 23"/>
                <a:gd name="T18" fmla="*/ 0 w 30"/>
                <a:gd name="T19" fmla="*/ 0 h 23"/>
                <a:gd name="T20" fmla="*/ 0 w 30"/>
                <a:gd name="T21" fmla="*/ 0 h 23"/>
                <a:gd name="T22" fmla="*/ 0 w 30"/>
                <a:gd name="T23" fmla="*/ 0 h 23"/>
                <a:gd name="T24" fmla="*/ 0 w 30"/>
                <a:gd name="T25" fmla="*/ 0 h 23"/>
                <a:gd name="T26" fmla="*/ 0 w 30"/>
                <a:gd name="T27" fmla="*/ 0 h 23"/>
                <a:gd name="T28" fmla="*/ 0 w 30"/>
                <a:gd name="T29" fmla="*/ 0 h 23"/>
                <a:gd name="T30" fmla="*/ 0 w 30"/>
                <a:gd name="T31" fmla="*/ 0 h 23"/>
                <a:gd name="T32" fmla="*/ 0 w 30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"/>
                <a:gd name="T52" fmla="*/ 0 h 23"/>
                <a:gd name="T53" fmla="*/ 30 w 30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" h="23">
                  <a:moveTo>
                    <a:pt x="0" y="23"/>
                  </a:moveTo>
                  <a:lnTo>
                    <a:pt x="4" y="19"/>
                  </a:lnTo>
                  <a:lnTo>
                    <a:pt x="9" y="13"/>
                  </a:lnTo>
                  <a:lnTo>
                    <a:pt x="14" y="8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29" y="5"/>
                  </a:lnTo>
                  <a:lnTo>
                    <a:pt x="29" y="7"/>
                  </a:lnTo>
                  <a:lnTo>
                    <a:pt x="21" y="8"/>
                  </a:lnTo>
                  <a:lnTo>
                    <a:pt x="14" y="12"/>
                  </a:lnTo>
                  <a:lnTo>
                    <a:pt x="7" y="16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B74C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1" name="Freeform 1886"/>
            <p:cNvSpPr>
              <a:spLocks/>
            </p:cNvSpPr>
            <p:nvPr/>
          </p:nvSpPr>
          <p:spPr bwMode="auto">
            <a:xfrm>
              <a:off x="5280" y="1212"/>
              <a:ext cx="9" cy="5"/>
            </a:xfrm>
            <a:custGeom>
              <a:avLst/>
              <a:gdLst>
                <a:gd name="T0" fmla="*/ 0 w 37"/>
                <a:gd name="T1" fmla="*/ 0 h 20"/>
                <a:gd name="T2" fmla="*/ 0 w 37"/>
                <a:gd name="T3" fmla="*/ 0 h 20"/>
                <a:gd name="T4" fmla="*/ 0 w 37"/>
                <a:gd name="T5" fmla="*/ 0 h 20"/>
                <a:gd name="T6" fmla="*/ 0 w 37"/>
                <a:gd name="T7" fmla="*/ 0 h 20"/>
                <a:gd name="T8" fmla="*/ 0 w 37"/>
                <a:gd name="T9" fmla="*/ 0 h 20"/>
                <a:gd name="T10" fmla="*/ 0 w 37"/>
                <a:gd name="T11" fmla="*/ 0 h 20"/>
                <a:gd name="T12" fmla="*/ 0 w 37"/>
                <a:gd name="T13" fmla="*/ 0 h 20"/>
                <a:gd name="T14" fmla="*/ 0 w 37"/>
                <a:gd name="T15" fmla="*/ 0 h 20"/>
                <a:gd name="T16" fmla="*/ 0 w 37"/>
                <a:gd name="T17" fmla="*/ 0 h 20"/>
                <a:gd name="T18" fmla="*/ 0 w 37"/>
                <a:gd name="T19" fmla="*/ 0 h 20"/>
                <a:gd name="T20" fmla="*/ 0 w 37"/>
                <a:gd name="T21" fmla="*/ 0 h 20"/>
                <a:gd name="T22" fmla="*/ 0 w 37"/>
                <a:gd name="T23" fmla="*/ 0 h 20"/>
                <a:gd name="T24" fmla="*/ 0 w 37"/>
                <a:gd name="T25" fmla="*/ 0 h 20"/>
                <a:gd name="T26" fmla="*/ 0 w 37"/>
                <a:gd name="T27" fmla="*/ 0 h 20"/>
                <a:gd name="T28" fmla="*/ 0 w 37"/>
                <a:gd name="T29" fmla="*/ 0 h 20"/>
                <a:gd name="T30" fmla="*/ 0 w 37"/>
                <a:gd name="T31" fmla="*/ 0 h 20"/>
                <a:gd name="T32" fmla="*/ 0 w 37"/>
                <a:gd name="T33" fmla="*/ 0 h 20"/>
                <a:gd name="T34" fmla="*/ 0 w 37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7"/>
                <a:gd name="T55" fmla="*/ 0 h 20"/>
                <a:gd name="T56" fmla="*/ 37 w 37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7" h="20">
                  <a:moveTo>
                    <a:pt x="0" y="6"/>
                  </a:moveTo>
                  <a:lnTo>
                    <a:pt x="2" y="0"/>
                  </a:lnTo>
                  <a:lnTo>
                    <a:pt x="7" y="1"/>
                  </a:lnTo>
                  <a:lnTo>
                    <a:pt x="13" y="2"/>
                  </a:lnTo>
                  <a:lnTo>
                    <a:pt x="18" y="3"/>
                  </a:lnTo>
                  <a:lnTo>
                    <a:pt x="22" y="5"/>
                  </a:lnTo>
                  <a:lnTo>
                    <a:pt x="26" y="7"/>
                  </a:lnTo>
                  <a:lnTo>
                    <a:pt x="31" y="10"/>
                  </a:lnTo>
                  <a:lnTo>
                    <a:pt x="34" y="15"/>
                  </a:lnTo>
                  <a:lnTo>
                    <a:pt x="37" y="20"/>
                  </a:lnTo>
                  <a:lnTo>
                    <a:pt x="31" y="15"/>
                  </a:lnTo>
                  <a:lnTo>
                    <a:pt x="27" y="11"/>
                  </a:lnTo>
                  <a:lnTo>
                    <a:pt x="25" y="10"/>
                  </a:lnTo>
                  <a:lnTo>
                    <a:pt x="21" y="10"/>
                  </a:lnTo>
                  <a:lnTo>
                    <a:pt x="16" y="10"/>
                  </a:lnTo>
                  <a:lnTo>
                    <a:pt x="10" y="9"/>
                  </a:lnTo>
                  <a:lnTo>
                    <a:pt x="4" y="8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74C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2" name="Freeform 1887"/>
            <p:cNvSpPr>
              <a:spLocks/>
            </p:cNvSpPr>
            <p:nvPr/>
          </p:nvSpPr>
          <p:spPr bwMode="auto">
            <a:xfrm>
              <a:off x="5256" y="1186"/>
              <a:ext cx="49" cy="45"/>
            </a:xfrm>
            <a:custGeom>
              <a:avLst/>
              <a:gdLst>
                <a:gd name="T0" fmla="*/ 0 w 196"/>
                <a:gd name="T1" fmla="*/ 0 h 181"/>
                <a:gd name="T2" fmla="*/ 0 w 196"/>
                <a:gd name="T3" fmla="*/ 0 h 181"/>
                <a:gd name="T4" fmla="*/ 0 w 196"/>
                <a:gd name="T5" fmla="*/ 0 h 181"/>
                <a:gd name="T6" fmla="*/ 0 w 196"/>
                <a:gd name="T7" fmla="*/ 0 h 181"/>
                <a:gd name="T8" fmla="*/ 0 w 196"/>
                <a:gd name="T9" fmla="*/ 0 h 181"/>
                <a:gd name="T10" fmla="*/ 0 w 196"/>
                <a:gd name="T11" fmla="*/ 0 h 181"/>
                <a:gd name="T12" fmla="*/ 0 w 196"/>
                <a:gd name="T13" fmla="*/ 0 h 181"/>
                <a:gd name="T14" fmla="*/ 0 w 196"/>
                <a:gd name="T15" fmla="*/ 0 h 181"/>
                <a:gd name="T16" fmla="*/ 0 w 196"/>
                <a:gd name="T17" fmla="*/ 0 h 181"/>
                <a:gd name="T18" fmla="*/ 0 w 196"/>
                <a:gd name="T19" fmla="*/ 0 h 181"/>
                <a:gd name="T20" fmla="*/ 0 w 196"/>
                <a:gd name="T21" fmla="*/ 0 h 181"/>
                <a:gd name="T22" fmla="*/ 0 w 196"/>
                <a:gd name="T23" fmla="*/ 0 h 181"/>
                <a:gd name="T24" fmla="*/ 0 w 196"/>
                <a:gd name="T25" fmla="*/ 0 h 181"/>
                <a:gd name="T26" fmla="*/ 0 w 196"/>
                <a:gd name="T27" fmla="*/ 0 h 181"/>
                <a:gd name="T28" fmla="*/ 0 w 196"/>
                <a:gd name="T29" fmla="*/ 0 h 181"/>
                <a:gd name="T30" fmla="*/ 0 w 196"/>
                <a:gd name="T31" fmla="*/ 0 h 181"/>
                <a:gd name="T32" fmla="*/ 0 w 196"/>
                <a:gd name="T33" fmla="*/ 0 h 181"/>
                <a:gd name="T34" fmla="*/ 0 w 196"/>
                <a:gd name="T35" fmla="*/ 0 h 181"/>
                <a:gd name="T36" fmla="*/ 0 w 196"/>
                <a:gd name="T37" fmla="*/ 0 h 181"/>
                <a:gd name="T38" fmla="*/ 0 w 196"/>
                <a:gd name="T39" fmla="*/ 0 h 181"/>
                <a:gd name="T40" fmla="*/ 0 w 196"/>
                <a:gd name="T41" fmla="*/ 0 h 181"/>
                <a:gd name="T42" fmla="*/ 0 w 196"/>
                <a:gd name="T43" fmla="*/ 0 h 181"/>
                <a:gd name="T44" fmla="*/ 0 w 196"/>
                <a:gd name="T45" fmla="*/ 0 h 181"/>
                <a:gd name="T46" fmla="*/ 0 w 196"/>
                <a:gd name="T47" fmla="*/ 0 h 181"/>
                <a:gd name="T48" fmla="*/ 0 w 196"/>
                <a:gd name="T49" fmla="*/ 0 h 181"/>
                <a:gd name="T50" fmla="*/ 0 w 196"/>
                <a:gd name="T51" fmla="*/ 0 h 181"/>
                <a:gd name="T52" fmla="*/ 0 w 196"/>
                <a:gd name="T53" fmla="*/ 0 h 181"/>
                <a:gd name="T54" fmla="*/ 0 w 196"/>
                <a:gd name="T55" fmla="*/ 0 h 181"/>
                <a:gd name="T56" fmla="*/ 0 w 196"/>
                <a:gd name="T57" fmla="*/ 0 h 181"/>
                <a:gd name="T58" fmla="*/ 0 w 196"/>
                <a:gd name="T59" fmla="*/ 0 h 181"/>
                <a:gd name="T60" fmla="*/ 0 w 196"/>
                <a:gd name="T61" fmla="*/ 0 h 181"/>
                <a:gd name="T62" fmla="*/ 0 w 196"/>
                <a:gd name="T63" fmla="*/ 0 h 181"/>
                <a:gd name="T64" fmla="*/ 0 w 196"/>
                <a:gd name="T65" fmla="*/ 0 h 181"/>
                <a:gd name="T66" fmla="*/ 0 w 196"/>
                <a:gd name="T67" fmla="*/ 0 h 181"/>
                <a:gd name="T68" fmla="*/ 0 w 196"/>
                <a:gd name="T69" fmla="*/ 0 h 181"/>
                <a:gd name="T70" fmla="*/ 0 w 196"/>
                <a:gd name="T71" fmla="*/ 0 h 181"/>
                <a:gd name="T72" fmla="*/ 0 w 196"/>
                <a:gd name="T73" fmla="*/ 0 h 181"/>
                <a:gd name="T74" fmla="*/ 0 w 196"/>
                <a:gd name="T75" fmla="*/ 0 h 181"/>
                <a:gd name="T76" fmla="*/ 0 w 196"/>
                <a:gd name="T77" fmla="*/ 0 h 181"/>
                <a:gd name="T78" fmla="*/ 0 w 196"/>
                <a:gd name="T79" fmla="*/ 0 h 181"/>
                <a:gd name="T80" fmla="*/ 0 w 196"/>
                <a:gd name="T81" fmla="*/ 0 h 181"/>
                <a:gd name="T82" fmla="*/ 0 w 196"/>
                <a:gd name="T83" fmla="*/ 0 h 181"/>
                <a:gd name="T84" fmla="*/ 0 w 196"/>
                <a:gd name="T85" fmla="*/ 0 h 181"/>
                <a:gd name="T86" fmla="*/ 0 w 196"/>
                <a:gd name="T87" fmla="*/ 0 h 181"/>
                <a:gd name="T88" fmla="*/ 0 w 196"/>
                <a:gd name="T89" fmla="*/ 0 h 181"/>
                <a:gd name="T90" fmla="*/ 0 w 196"/>
                <a:gd name="T91" fmla="*/ 0 h 181"/>
                <a:gd name="T92" fmla="*/ 0 w 196"/>
                <a:gd name="T93" fmla="*/ 0 h 18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6"/>
                <a:gd name="T142" fmla="*/ 0 h 181"/>
                <a:gd name="T143" fmla="*/ 196 w 196"/>
                <a:gd name="T144" fmla="*/ 181 h 18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6" h="181">
                  <a:moveTo>
                    <a:pt x="174" y="181"/>
                  </a:moveTo>
                  <a:lnTo>
                    <a:pt x="174" y="181"/>
                  </a:lnTo>
                  <a:lnTo>
                    <a:pt x="175" y="178"/>
                  </a:lnTo>
                  <a:lnTo>
                    <a:pt x="176" y="175"/>
                  </a:lnTo>
                  <a:lnTo>
                    <a:pt x="177" y="173"/>
                  </a:lnTo>
                  <a:lnTo>
                    <a:pt x="183" y="165"/>
                  </a:lnTo>
                  <a:lnTo>
                    <a:pt x="188" y="158"/>
                  </a:lnTo>
                  <a:lnTo>
                    <a:pt x="192" y="150"/>
                  </a:lnTo>
                  <a:lnTo>
                    <a:pt x="195" y="140"/>
                  </a:lnTo>
                  <a:lnTo>
                    <a:pt x="196" y="115"/>
                  </a:lnTo>
                  <a:lnTo>
                    <a:pt x="194" y="87"/>
                  </a:lnTo>
                  <a:lnTo>
                    <a:pt x="189" y="61"/>
                  </a:lnTo>
                  <a:lnTo>
                    <a:pt x="177" y="37"/>
                  </a:lnTo>
                  <a:lnTo>
                    <a:pt x="173" y="31"/>
                  </a:lnTo>
                  <a:lnTo>
                    <a:pt x="169" y="26"/>
                  </a:lnTo>
                  <a:lnTo>
                    <a:pt x="165" y="23"/>
                  </a:lnTo>
                  <a:lnTo>
                    <a:pt x="160" y="19"/>
                  </a:lnTo>
                  <a:lnTo>
                    <a:pt x="155" y="16"/>
                  </a:lnTo>
                  <a:lnTo>
                    <a:pt x="150" y="14"/>
                  </a:lnTo>
                  <a:lnTo>
                    <a:pt x="145" y="11"/>
                  </a:lnTo>
                  <a:lnTo>
                    <a:pt x="139" y="8"/>
                  </a:lnTo>
                  <a:lnTo>
                    <a:pt x="132" y="4"/>
                  </a:lnTo>
                  <a:lnTo>
                    <a:pt x="126" y="2"/>
                  </a:lnTo>
                  <a:lnTo>
                    <a:pt x="119" y="1"/>
                  </a:lnTo>
                  <a:lnTo>
                    <a:pt x="114" y="0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6" y="1"/>
                  </a:lnTo>
                  <a:lnTo>
                    <a:pt x="88" y="1"/>
                  </a:lnTo>
                  <a:lnTo>
                    <a:pt x="87" y="1"/>
                  </a:lnTo>
                  <a:lnTo>
                    <a:pt x="84" y="2"/>
                  </a:lnTo>
                  <a:lnTo>
                    <a:pt x="79" y="2"/>
                  </a:lnTo>
                  <a:lnTo>
                    <a:pt x="74" y="3"/>
                  </a:lnTo>
                  <a:lnTo>
                    <a:pt x="69" y="4"/>
                  </a:lnTo>
                  <a:lnTo>
                    <a:pt x="62" y="6"/>
                  </a:lnTo>
                  <a:lnTo>
                    <a:pt x="58" y="8"/>
                  </a:lnTo>
                  <a:lnTo>
                    <a:pt x="54" y="9"/>
                  </a:lnTo>
                  <a:lnTo>
                    <a:pt x="49" y="11"/>
                  </a:lnTo>
                  <a:lnTo>
                    <a:pt x="43" y="16"/>
                  </a:lnTo>
                  <a:lnTo>
                    <a:pt x="35" y="22"/>
                  </a:lnTo>
                  <a:lnTo>
                    <a:pt x="27" y="29"/>
                  </a:lnTo>
                  <a:lnTo>
                    <a:pt x="19" y="37"/>
                  </a:lnTo>
                  <a:lnTo>
                    <a:pt x="12" y="45"/>
                  </a:lnTo>
                  <a:lnTo>
                    <a:pt x="7" y="52"/>
                  </a:lnTo>
                  <a:lnTo>
                    <a:pt x="2" y="60"/>
                  </a:lnTo>
                  <a:lnTo>
                    <a:pt x="0" y="70"/>
                  </a:lnTo>
                  <a:lnTo>
                    <a:pt x="0" y="85"/>
                  </a:lnTo>
                  <a:lnTo>
                    <a:pt x="1" y="101"/>
                  </a:lnTo>
                  <a:lnTo>
                    <a:pt x="4" y="112"/>
                  </a:lnTo>
                  <a:lnTo>
                    <a:pt x="7" y="107"/>
                  </a:lnTo>
                  <a:lnTo>
                    <a:pt x="9" y="105"/>
                  </a:lnTo>
                  <a:lnTo>
                    <a:pt x="11" y="104"/>
                  </a:lnTo>
                  <a:lnTo>
                    <a:pt x="15" y="104"/>
                  </a:lnTo>
                  <a:lnTo>
                    <a:pt x="21" y="101"/>
                  </a:lnTo>
                  <a:lnTo>
                    <a:pt x="26" y="98"/>
                  </a:lnTo>
                  <a:lnTo>
                    <a:pt x="29" y="92"/>
                  </a:lnTo>
                  <a:lnTo>
                    <a:pt x="30" y="83"/>
                  </a:lnTo>
                  <a:lnTo>
                    <a:pt x="35" y="85"/>
                  </a:lnTo>
                  <a:lnTo>
                    <a:pt x="40" y="87"/>
                  </a:lnTo>
                  <a:lnTo>
                    <a:pt x="46" y="86"/>
                  </a:lnTo>
                  <a:lnTo>
                    <a:pt x="52" y="79"/>
                  </a:lnTo>
                  <a:lnTo>
                    <a:pt x="57" y="70"/>
                  </a:lnTo>
                  <a:lnTo>
                    <a:pt x="58" y="62"/>
                  </a:lnTo>
                  <a:lnTo>
                    <a:pt x="58" y="55"/>
                  </a:lnTo>
                  <a:lnTo>
                    <a:pt x="59" y="48"/>
                  </a:lnTo>
                  <a:lnTo>
                    <a:pt x="61" y="53"/>
                  </a:lnTo>
                  <a:lnTo>
                    <a:pt x="62" y="57"/>
                  </a:lnTo>
                  <a:lnTo>
                    <a:pt x="65" y="61"/>
                  </a:lnTo>
                  <a:lnTo>
                    <a:pt x="72" y="64"/>
                  </a:lnTo>
                  <a:lnTo>
                    <a:pt x="76" y="66"/>
                  </a:lnTo>
                  <a:lnTo>
                    <a:pt x="79" y="64"/>
                  </a:lnTo>
                  <a:lnTo>
                    <a:pt x="81" y="62"/>
                  </a:lnTo>
                  <a:lnTo>
                    <a:pt x="84" y="59"/>
                  </a:lnTo>
                  <a:lnTo>
                    <a:pt x="80" y="59"/>
                  </a:lnTo>
                  <a:lnTo>
                    <a:pt x="77" y="59"/>
                  </a:lnTo>
                  <a:lnTo>
                    <a:pt x="73" y="56"/>
                  </a:lnTo>
                  <a:lnTo>
                    <a:pt x="70" y="53"/>
                  </a:lnTo>
                  <a:lnTo>
                    <a:pt x="68" y="47"/>
                  </a:lnTo>
                  <a:lnTo>
                    <a:pt x="69" y="41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74" y="41"/>
                  </a:lnTo>
                  <a:lnTo>
                    <a:pt x="75" y="47"/>
                  </a:lnTo>
                  <a:lnTo>
                    <a:pt x="80" y="52"/>
                  </a:lnTo>
                  <a:lnTo>
                    <a:pt x="88" y="56"/>
                  </a:lnTo>
                  <a:lnTo>
                    <a:pt x="92" y="57"/>
                  </a:lnTo>
                  <a:lnTo>
                    <a:pt x="96" y="57"/>
                  </a:lnTo>
                  <a:lnTo>
                    <a:pt x="99" y="55"/>
                  </a:lnTo>
                  <a:lnTo>
                    <a:pt x="103" y="53"/>
                  </a:lnTo>
                  <a:lnTo>
                    <a:pt x="97" y="52"/>
                  </a:lnTo>
                  <a:lnTo>
                    <a:pt x="93" y="47"/>
                  </a:lnTo>
                  <a:lnTo>
                    <a:pt x="92" y="42"/>
                  </a:lnTo>
                  <a:lnTo>
                    <a:pt x="95" y="37"/>
                  </a:lnTo>
                  <a:lnTo>
                    <a:pt x="99" y="33"/>
                  </a:lnTo>
                  <a:lnTo>
                    <a:pt x="104" y="31"/>
                  </a:lnTo>
                  <a:lnTo>
                    <a:pt x="108" y="31"/>
                  </a:lnTo>
                  <a:lnTo>
                    <a:pt x="112" y="32"/>
                  </a:lnTo>
                  <a:lnTo>
                    <a:pt x="119" y="36"/>
                  </a:lnTo>
                  <a:lnTo>
                    <a:pt x="126" y="39"/>
                  </a:lnTo>
                  <a:lnTo>
                    <a:pt x="130" y="45"/>
                  </a:lnTo>
                  <a:lnTo>
                    <a:pt x="132" y="53"/>
                  </a:lnTo>
                  <a:lnTo>
                    <a:pt x="131" y="61"/>
                  </a:lnTo>
                  <a:lnTo>
                    <a:pt x="130" y="67"/>
                  </a:lnTo>
                  <a:lnTo>
                    <a:pt x="130" y="74"/>
                  </a:lnTo>
                  <a:lnTo>
                    <a:pt x="131" y="80"/>
                  </a:lnTo>
                  <a:lnTo>
                    <a:pt x="134" y="89"/>
                  </a:lnTo>
                  <a:lnTo>
                    <a:pt x="140" y="94"/>
                  </a:lnTo>
                  <a:lnTo>
                    <a:pt x="146" y="97"/>
                  </a:lnTo>
                  <a:lnTo>
                    <a:pt x="152" y="95"/>
                  </a:lnTo>
                  <a:lnTo>
                    <a:pt x="147" y="94"/>
                  </a:lnTo>
                  <a:lnTo>
                    <a:pt x="142" y="90"/>
                  </a:lnTo>
                  <a:lnTo>
                    <a:pt x="140" y="84"/>
                  </a:lnTo>
                  <a:lnTo>
                    <a:pt x="144" y="78"/>
                  </a:lnTo>
                  <a:lnTo>
                    <a:pt x="149" y="77"/>
                  </a:lnTo>
                  <a:lnTo>
                    <a:pt x="153" y="79"/>
                  </a:lnTo>
                  <a:lnTo>
                    <a:pt x="155" y="86"/>
                  </a:lnTo>
                  <a:lnTo>
                    <a:pt x="156" y="97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50" y="112"/>
                  </a:lnTo>
                  <a:lnTo>
                    <a:pt x="153" y="118"/>
                  </a:lnTo>
                  <a:lnTo>
                    <a:pt x="156" y="123"/>
                  </a:lnTo>
                  <a:lnTo>
                    <a:pt x="159" y="125"/>
                  </a:lnTo>
                  <a:lnTo>
                    <a:pt x="163" y="128"/>
                  </a:lnTo>
                  <a:lnTo>
                    <a:pt x="167" y="130"/>
                  </a:lnTo>
                  <a:lnTo>
                    <a:pt x="163" y="125"/>
                  </a:lnTo>
                  <a:lnTo>
                    <a:pt x="162" y="120"/>
                  </a:lnTo>
                  <a:lnTo>
                    <a:pt x="163" y="114"/>
                  </a:lnTo>
                  <a:lnTo>
                    <a:pt x="166" y="109"/>
                  </a:lnTo>
                  <a:lnTo>
                    <a:pt x="171" y="107"/>
                  </a:lnTo>
                  <a:lnTo>
                    <a:pt x="175" y="108"/>
                  </a:lnTo>
                  <a:lnTo>
                    <a:pt x="178" y="112"/>
                  </a:lnTo>
                  <a:lnTo>
                    <a:pt x="179" y="117"/>
                  </a:lnTo>
                  <a:lnTo>
                    <a:pt x="175" y="121"/>
                  </a:lnTo>
                  <a:lnTo>
                    <a:pt x="172" y="127"/>
                  </a:lnTo>
                  <a:lnTo>
                    <a:pt x="171" y="135"/>
                  </a:lnTo>
                  <a:lnTo>
                    <a:pt x="173" y="142"/>
                  </a:lnTo>
                  <a:lnTo>
                    <a:pt x="178" y="150"/>
                  </a:lnTo>
                  <a:lnTo>
                    <a:pt x="181" y="155"/>
                  </a:lnTo>
                  <a:lnTo>
                    <a:pt x="179" y="165"/>
                  </a:lnTo>
                  <a:lnTo>
                    <a:pt x="174" y="181"/>
                  </a:lnTo>
                  <a:close/>
                </a:path>
              </a:pathLst>
            </a:custGeom>
            <a:solidFill>
              <a:srgbClr val="B74C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3" name="Freeform 1888"/>
            <p:cNvSpPr>
              <a:spLocks/>
            </p:cNvSpPr>
            <p:nvPr/>
          </p:nvSpPr>
          <p:spPr bwMode="auto">
            <a:xfrm>
              <a:off x="5272" y="1235"/>
              <a:ext cx="11" cy="9"/>
            </a:xfrm>
            <a:custGeom>
              <a:avLst/>
              <a:gdLst>
                <a:gd name="T0" fmla="*/ 0 w 41"/>
                <a:gd name="T1" fmla="*/ 0 h 38"/>
                <a:gd name="T2" fmla="*/ 0 w 41"/>
                <a:gd name="T3" fmla="*/ 0 h 38"/>
                <a:gd name="T4" fmla="*/ 0 w 41"/>
                <a:gd name="T5" fmla="*/ 0 h 38"/>
                <a:gd name="T6" fmla="*/ 0 w 41"/>
                <a:gd name="T7" fmla="*/ 0 h 38"/>
                <a:gd name="T8" fmla="*/ 0 w 41"/>
                <a:gd name="T9" fmla="*/ 0 h 38"/>
                <a:gd name="T10" fmla="*/ 0 w 41"/>
                <a:gd name="T11" fmla="*/ 0 h 38"/>
                <a:gd name="T12" fmla="*/ 0 w 41"/>
                <a:gd name="T13" fmla="*/ 0 h 38"/>
                <a:gd name="T14" fmla="*/ 0 w 41"/>
                <a:gd name="T15" fmla="*/ 0 h 38"/>
                <a:gd name="T16" fmla="*/ 0 w 41"/>
                <a:gd name="T17" fmla="*/ 0 h 38"/>
                <a:gd name="T18" fmla="*/ 0 w 41"/>
                <a:gd name="T19" fmla="*/ 0 h 38"/>
                <a:gd name="T20" fmla="*/ 0 w 41"/>
                <a:gd name="T21" fmla="*/ 0 h 38"/>
                <a:gd name="T22" fmla="*/ 0 w 41"/>
                <a:gd name="T23" fmla="*/ 0 h 38"/>
                <a:gd name="T24" fmla="*/ 0 w 41"/>
                <a:gd name="T25" fmla="*/ 0 h 38"/>
                <a:gd name="T26" fmla="*/ 0 w 41"/>
                <a:gd name="T27" fmla="*/ 0 h 38"/>
                <a:gd name="T28" fmla="*/ 0 w 41"/>
                <a:gd name="T29" fmla="*/ 0 h 38"/>
                <a:gd name="T30" fmla="*/ 0 w 41"/>
                <a:gd name="T31" fmla="*/ 0 h 38"/>
                <a:gd name="T32" fmla="*/ 0 w 41"/>
                <a:gd name="T33" fmla="*/ 0 h 38"/>
                <a:gd name="T34" fmla="*/ 0 w 41"/>
                <a:gd name="T35" fmla="*/ 0 h 38"/>
                <a:gd name="T36" fmla="*/ 0 w 41"/>
                <a:gd name="T37" fmla="*/ 0 h 38"/>
                <a:gd name="T38" fmla="*/ 0 w 41"/>
                <a:gd name="T39" fmla="*/ 0 h 38"/>
                <a:gd name="T40" fmla="*/ 0 w 41"/>
                <a:gd name="T41" fmla="*/ 0 h 38"/>
                <a:gd name="T42" fmla="*/ 0 w 41"/>
                <a:gd name="T43" fmla="*/ 0 h 38"/>
                <a:gd name="T44" fmla="*/ 0 w 41"/>
                <a:gd name="T45" fmla="*/ 0 h 38"/>
                <a:gd name="T46" fmla="*/ 0 w 41"/>
                <a:gd name="T47" fmla="*/ 0 h 38"/>
                <a:gd name="T48" fmla="*/ 0 w 41"/>
                <a:gd name="T49" fmla="*/ 0 h 38"/>
                <a:gd name="T50" fmla="*/ 0 w 41"/>
                <a:gd name="T51" fmla="*/ 0 h 38"/>
                <a:gd name="T52" fmla="*/ 0 w 41"/>
                <a:gd name="T53" fmla="*/ 0 h 38"/>
                <a:gd name="T54" fmla="*/ 0 w 41"/>
                <a:gd name="T55" fmla="*/ 0 h 38"/>
                <a:gd name="T56" fmla="*/ 0 w 41"/>
                <a:gd name="T57" fmla="*/ 0 h 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38"/>
                <a:gd name="T89" fmla="*/ 41 w 41"/>
                <a:gd name="T90" fmla="*/ 38 h 3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38">
                  <a:moveTo>
                    <a:pt x="40" y="23"/>
                  </a:moveTo>
                  <a:lnTo>
                    <a:pt x="41" y="17"/>
                  </a:lnTo>
                  <a:lnTo>
                    <a:pt x="41" y="11"/>
                  </a:lnTo>
                  <a:lnTo>
                    <a:pt x="40" y="6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0" y="7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6" y="9"/>
                  </a:lnTo>
                  <a:lnTo>
                    <a:pt x="11" y="9"/>
                  </a:lnTo>
                  <a:lnTo>
                    <a:pt x="6" y="9"/>
                  </a:lnTo>
                  <a:lnTo>
                    <a:pt x="3" y="14"/>
                  </a:lnTo>
                  <a:lnTo>
                    <a:pt x="1" y="19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3" y="33"/>
                  </a:lnTo>
                  <a:lnTo>
                    <a:pt x="7" y="35"/>
                  </a:lnTo>
                  <a:lnTo>
                    <a:pt x="11" y="37"/>
                  </a:lnTo>
                  <a:lnTo>
                    <a:pt x="16" y="38"/>
                  </a:lnTo>
                  <a:lnTo>
                    <a:pt x="22" y="37"/>
                  </a:lnTo>
                  <a:lnTo>
                    <a:pt x="27" y="35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37" y="30"/>
                  </a:lnTo>
                  <a:lnTo>
                    <a:pt x="38" y="27"/>
                  </a:lnTo>
                  <a:lnTo>
                    <a:pt x="39" y="25"/>
                  </a:lnTo>
                  <a:lnTo>
                    <a:pt x="40" y="23"/>
                  </a:lnTo>
                  <a:close/>
                </a:path>
              </a:pathLst>
            </a:custGeom>
            <a:solidFill>
              <a:srgbClr val="CC336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4" name="Freeform 1889"/>
            <p:cNvSpPr>
              <a:spLocks/>
            </p:cNvSpPr>
            <p:nvPr/>
          </p:nvSpPr>
          <p:spPr bwMode="auto">
            <a:xfrm>
              <a:off x="5270" y="1234"/>
              <a:ext cx="13" cy="4"/>
            </a:xfrm>
            <a:custGeom>
              <a:avLst/>
              <a:gdLst>
                <a:gd name="T0" fmla="*/ 0 w 49"/>
                <a:gd name="T1" fmla="*/ 0 h 15"/>
                <a:gd name="T2" fmla="*/ 0 w 49"/>
                <a:gd name="T3" fmla="*/ 0 h 15"/>
                <a:gd name="T4" fmla="*/ 0 w 49"/>
                <a:gd name="T5" fmla="*/ 0 h 15"/>
                <a:gd name="T6" fmla="*/ 0 w 49"/>
                <a:gd name="T7" fmla="*/ 0 h 15"/>
                <a:gd name="T8" fmla="*/ 0 w 49"/>
                <a:gd name="T9" fmla="*/ 0 h 15"/>
                <a:gd name="T10" fmla="*/ 0 w 49"/>
                <a:gd name="T11" fmla="*/ 0 h 15"/>
                <a:gd name="T12" fmla="*/ 0 w 49"/>
                <a:gd name="T13" fmla="*/ 0 h 15"/>
                <a:gd name="T14" fmla="*/ 0 w 49"/>
                <a:gd name="T15" fmla="*/ 0 h 15"/>
                <a:gd name="T16" fmla="*/ 0 w 49"/>
                <a:gd name="T17" fmla="*/ 0 h 15"/>
                <a:gd name="T18" fmla="*/ 0 w 49"/>
                <a:gd name="T19" fmla="*/ 0 h 15"/>
                <a:gd name="T20" fmla="*/ 0 w 49"/>
                <a:gd name="T21" fmla="*/ 0 h 15"/>
                <a:gd name="T22" fmla="*/ 0 w 49"/>
                <a:gd name="T23" fmla="*/ 0 h 15"/>
                <a:gd name="T24" fmla="*/ 0 w 49"/>
                <a:gd name="T25" fmla="*/ 0 h 15"/>
                <a:gd name="T26" fmla="*/ 0 w 49"/>
                <a:gd name="T27" fmla="*/ 0 h 15"/>
                <a:gd name="T28" fmla="*/ 0 w 49"/>
                <a:gd name="T29" fmla="*/ 0 h 15"/>
                <a:gd name="T30" fmla="*/ 0 w 49"/>
                <a:gd name="T31" fmla="*/ 0 h 15"/>
                <a:gd name="T32" fmla="*/ 0 w 49"/>
                <a:gd name="T33" fmla="*/ 0 h 15"/>
                <a:gd name="T34" fmla="*/ 0 w 49"/>
                <a:gd name="T35" fmla="*/ 0 h 15"/>
                <a:gd name="T36" fmla="*/ 0 w 49"/>
                <a:gd name="T37" fmla="*/ 0 h 15"/>
                <a:gd name="T38" fmla="*/ 0 w 49"/>
                <a:gd name="T39" fmla="*/ 0 h 15"/>
                <a:gd name="T40" fmla="*/ 0 w 49"/>
                <a:gd name="T41" fmla="*/ 0 h 15"/>
                <a:gd name="T42" fmla="*/ 0 w 49"/>
                <a:gd name="T43" fmla="*/ 0 h 15"/>
                <a:gd name="T44" fmla="*/ 0 w 49"/>
                <a:gd name="T45" fmla="*/ 0 h 15"/>
                <a:gd name="T46" fmla="*/ 0 w 49"/>
                <a:gd name="T47" fmla="*/ 0 h 15"/>
                <a:gd name="T48" fmla="*/ 0 w 49"/>
                <a:gd name="T49" fmla="*/ 0 h 15"/>
                <a:gd name="T50" fmla="*/ 0 w 49"/>
                <a:gd name="T51" fmla="*/ 0 h 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"/>
                <a:gd name="T79" fmla="*/ 0 h 15"/>
                <a:gd name="T80" fmla="*/ 49 w 49"/>
                <a:gd name="T81" fmla="*/ 15 h 1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" h="15">
                  <a:moveTo>
                    <a:pt x="49" y="5"/>
                  </a:moveTo>
                  <a:lnTo>
                    <a:pt x="47" y="7"/>
                  </a:lnTo>
                  <a:lnTo>
                    <a:pt x="45" y="10"/>
                  </a:lnTo>
                  <a:lnTo>
                    <a:pt x="41" y="11"/>
                  </a:lnTo>
                  <a:lnTo>
                    <a:pt x="37" y="13"/>
                  </a:lnTo>
                  <a:lnTo>
                    <a:pt x="32" y="14"/>
                  </a:lnTo>
                  <a:lnTo>
                    <a:pt x="27" y="14"/>
                  </a:lnTo>
                  <a:lnTo>
                    <a:pt x="22" y="15"/>
                  </a:lnTo>
                  <a:lnTo>
                    <a:pt x="17" y="15"/>
                  </a:lnTo>
                  <a:lnTo>
                    <a:pt x="13" y="15"/>
                  </a:lnTo>
                  <a:lnTo>
                    <a:pt x="10" y="14"/>
                  </a:lnTo>
                  <a:lnTo>
                    <a:pt x="6" y="13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5"/>
                  </a:lnTo>
                  <a:lnTo>
                    <a:pt x="6" y="4"/>
                  </a:lnTo>
                  <a:lnTo>
                    <a:pt x="14" y="3"/>
                  </a:lnTo>
                  <a:lnTo>
                    <a:pt x="22" y="2"/>
                  </a:lnTo>
                  <a:lnTo>
                    <a:pt x="29" y="2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49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5" name="Freeform 1890"/>
            <p:cNvSpPr>
              <a:spLocks/>
            </p:cNvSpPr>
            <p:nvPr/>
          </p:nvSpPr>
          <p:spPr bwMode="auto">
            <a:xfrm>
              <a:off x="5182" y="1203"/>
              <a:ext cx="31" cy="47"/>
            </a:xfrm>
            <a:custGeom>
              <a:avLst/>
              <a:gdLst>
                <a:gd name="T0" fmla="*/ 0 w 125"/>
                <a:gd name="T1" fmla="*/ 0 h 186"/>
                <a:gd name="T2" fmla="*/ 0 w 125"/>
                <a:gd name="T3" fmla="*/ 0 h 186"/>
                <a:gd name="T4" fmla="*/ 0 w 125"/>
                <a:gd name="T5" fmla="*/ 0 h 186"/>
                <a:gd name="T6" fmla="*/ 0 w 125"/>
                <a:gd name="T7" fmla="*/ 0 h 186"/>
                <a:gd name="T8" fmla="*/ 0 w 125"/>
                <a:gd name="T9" fmla="*/ 0 h 186"/>
                <a:gd name="T10" fmla="*/ 0 w 125"/>
                <a:gd name="T11" fmla="*/ 0 h 186"/>
                <a:gd name="T12" fmla="*/ 0 w 125"/>
                <a:gd name="T13" fmla="*/ 0 h 186"/>
                <a:gd name="T14" fmla="*/ 0 w 125"/>
                <a:gd name="T15" fmla="*/ 0 h 186"/>
                <a:gd name="T16" fmla="*/ 0 w 125"/>
                <a:gd name="T17" fmla="*/ 0 h 186"/>
                <a:gd name="T18" fmla="*/ 0 w 125"/>
                <a:gd name="T19" fmla="*/ 0 h 186"/>
                <a:gd name="T20" fmla="*/ 0 w 125"/>
                <a:gd name="T21" fmla="*/ 0 h 186"/>
                <a:gd name="T22" fmla="*/ 0 w 125"/>
                <a:gd name="T23" fmla="*/ 0 h 186"/>
                <a:gd name="T24" fmla="*/ 0 w 125"/>
                <a:gd name="T25" fmla="*/ 0 h 186"/>
                <a:gd name="T26" fmla="*/ 0 w 125"/>
                <a:gd name="T27" fmla="*/ 0 h 186"/>
                <a:gd name="T28" fmla="*/ 0 w 125"/>
                <a:gd name="T29" fmla="*/ 0 h 186"/>
                <a:gd name="T30" fmla="*/ 0 w 125"/>
                <a:gd name="T31" fmla="*/ 0 h 186"/>
                <a:gd name="T32" fmla="*/ 0 w 125"/>
                <a:gd name="T33" fmla="*/ 0 h 186"/>
                <a:gd name="T34" fmla="*/ 0 w 125"/>
                <a:gd name="T35" fmla="*/ 0 h 186"/>
                <a:gd name="T36" fmla="*/ 0 w 125"/>
                <a:gd name="T37" fmla="*/ 0 h 186"/>
                <a:gd name="T38" fmla="*/ 0 w 125"/>
                <a:gd name="T39" fmla="*/ 0 h 186"/>
                <a:gd name="T40" fmla="*/ 0 w 125"/>
                <a:gd name="T41" fmla="*/ 0 h 186"/>
                <a:gd name="T42" fmla="*/ 0 w 125"/>
                <a:gd name="T43" fmla="*/ 0 h 186"/>
                <a:gd name="T44" fmla="*/ 0 w 125"/>
                <a:gd name="T45" fmla="*/ 0 h 186"/>
                <a:gd name="T46" fmla="*/ 0 w 125"/>
                <a:gd name="T47" fmla="*/ 0 h 186"/>
                <a:gd name="T48" fmla="*/ 0 w 125"/>
                <a:gd name="T49" fmla="*/ 0 h 186"/>
                <a:gd name="T50" fmla="*/ 0 w 125"/>
                <a:gd name="T51" fmla="*/ 0 h 186"/>
                <a:gd name="T52" fmla="*/ 0 w 125"/>
                <a:gd name="T53" fmla="*/ 0 h 186"/>
                <a:gd name="T54" fmla="*/ 0 w 125"/>
                <a:gd name="T55" fmla="*/ 0 h 186"/>
                <a:gd name="T56" fmla="*/ 0 w 125"/>
                <a:gd name="T57" fmla="*/ 0 h 186"/>
                <a:gd name="T58" fmla="*/ 0 w 125"/>
                <a:gd name="T59" fmla="*/ 0 h 186"/>
                <a:gd name="T60" fmla="*/ 0 w 125"/>
                <a:gd name="T61" fmla="*/ 0 h 186"/>
                <a:gd name="T62" fmla="*/ 0 w 125"/>
                <a:gd name="T63" fmla="*/ 0 h 186"/>
                <a:gd name="T64" fmla="*/ 0 w 125"/>
                <a:gd name="T65" fmla="*/ 0 h 186"/>
                <a:gd name="T66" fmla="*/ 0 w 125"/>
                <a:gd name="T67" fmla="*/ 0 h 186"/>
                <a:gd name="T68" fmla="*/ 0 w 125"/>
                <a:gd name="T69" fmla="*/ 0 h 186"/>
                <a:gd name="T70" fmla="*/ 0 w 125"/>
                <a:gd name="T71" fmla="*/ 0 h 186"/>
                <a:gd name="T72" fmla="*/ 0 w 125"/>
                <a:gd name="T73" fmla="*/ 0 h 186"/>
                <a:gd name="T74" fmla="*/ 0 w 125"/>
                <a:gd name="T75" fmla="*/ 0 h 186"/>
                <a:gd name="T76" fmla="*/ 0 w 125"/>
                <a:gd name="T77" fmla="*/ 0 h 186"/>
                <a:gd name="T78" fmla="*/ 0 w 125"/>
                <a:gd name="T79" fmla="*/ 0 h 186"/>
                <a:gd name="T80" fmla="*/ 0 w 125"/>
                <a:gd name="T81" fmla="*/ 0 h 186"/>
                <a:gd name="T82" fmla="*/ 0 w 125"/>
                <a:gd name="T83" fmla="*/ 0 h 186"/>
                <a:gd name="T84" fmla="*/ 0 w 125"/>
                <a:gd name="T85" fmla="*/ 0 h 186"/>
                <a:gd name="T86" fmla="*/ 0 w 125"/>
                <a:gd name="T87" fmla="*/ 0 h 186"/>
                <a:gd name="T88" fmla="*/ 0 w 125"/>
                <a:gd name="T89" fmla="*/ 0 h 186"/>
                <a:gd name="T90" fmla="*/ 0 w 125"/>
                <a:gd name="T91" fmla="*/ 0 h 186"/>
                <a:gd name="T92" fmla="*/ 0 w 125"/>
                <a:gd name="T93" fmla="*/ 0 h 186"/>
                <a:gd name="T94" fmla="*/ 0 w 125"/>
                <a:gd name="T95" fmla="*/ 0 h 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5"/>
                <a:gd name="T145" fmla="*/ 0 h 186"/>
                <a:gd name="T146" fmla="*/ 125 w 125"/>
                <a:gd name="T147" fmla="*/ 186 h 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5" h="186">
                  <a:moveTo>
                    <a:pt x="7" y="49"/>
                  </a:moveTo>
                  <a:lnTo>
                    <a:pt x="3" y="43"/>
                  </a:lnTo>
                  <a:lnTo>
                    <a:pt x="2" y="36"/>
                  </a:lnTo>
                  <a:lnTo>
                    <a:pt x="4" y="30"/>
                  </a:lnTo>
                  <a:lnTo>
                    <a:pt x="9" y="26"/>
                  </a:lnTo>
                  <a:lnTo>
                    <a:pt x="13" y="28"/>
                  </a:lnTo>
                  <a:lnTo>
                    <a:pt x="18" y="31"/>
                  </a:lnTo>
                  <a:lnTo>
                    <a:pt x="22" y="36"/>
                  </a:lnTo>
                  <a:lnTo>
                    <a:pt x="26" y="43"/>
                  </a:lnTo>
                  <a:lnTo>
                    <a:pt x="30" y="49"/>
                  </a:lnTo>
                  <a:lnTo>
                    <a:pt x="34" y="55"/>
                  </a:lnTo>
                  <a:lnTo>
                    <a:pt x="37" y="60"/>
                  </a:lnTo>
                  <a:lnTo>
                    <a:pt x="40" y="63"/>
                  </a:lnTo>
                  <a:lnTo>
                    <a:pt x="43" y="60"/>
                  </a:lnTo>
                  <a:lnTo>
                    <a:pt x="38" y="46"/>
                  </a:lnTo>
                  <a:lnTo>
                    <a:pt x="32" y="32"/>
                  </a:lnTo>
                  <a:lnTo>
                    <a:pt x="28" y="20"/>
                  </a:lnTo>
                  <a:lnTo>
                    <a:pt x="30" y="10"/>
                  </a:lnTo>
                  <a:lnTo>
                    <a:pt x="39" y="10"/>
                  </a:lnTo>
                  <a:lnTo>
                    <a:pt x="47" y="21"/>
                  </a:lnTo>
                  <a:lnTo>
                    <a:pt x="54" y="36"/>
                  </a:lnTo>
                  <a:lnTo>
                    <a:pt x="59" y="48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49"/>
                  </a:lnTo>
                  <a:lnTo>
                    <a:pt x="62" y="44"/>
                  </a:lnTo>
                  <a:lnTo>
                    <a:pt x="59" y="33"/>
                  </a:lnTo>
                  <a:lnTo>
                    <a:pt x="55" y="20"/>
                  </a:lnTo>
                  <a:lnTo>
                    <a:pt x="55" y="7"/>
                  </a:lnTo>
                  <a:lnTo>
                    <a:pt x="61" y="0"/>
                  </a:lnTo>
                  <a:lnTo>
                    <a:pt x="66" y="1"/>
                  </a:lnTo>
                  <a:lnTo>
                    <a:pt x="70" y="6"/>
                  </a:lnTo>
                  <a:lnTo>
                    <a:pt x="74" y="15"/>
                  </a:lnTo>
                  <a:lnTo>
                    <a:pt x="76" y="25"/>
                  </a:lnTo>
                  <a:lnTo>
                    <a:pt x="79" y="37"/>
                  </a:lnTo>
                  <a:lnTo>
                    <a:pt x="82" y="47"/>
                  </a:lnTo>
                  <a:lnTo>
                    <a:pt x="86" y="56"/>
                  </a:lnTo>
                  <a:lnTo>
                    <a:pt x="92" y="62"/>
                  </a:lnTo>
                  <a:lnTo>
                    <a:pt x="97" y="62"/>
                  </a:lnTo>
                  <a:lnTo>
                    <a:pt x="100" y="58"/>
                  </a:lnTo>
                  <a:lnTo>
                    <a:pt x="102" y="51"/>
                  </a:lnTo>
                  <a:lnTo>
                    <a:pt x="105" y="45"/>
                  </a:lnTo>
                  <a:lnTo>
                    <a:pt x="108" y="40"/>
                  </a:lnTo>
                  <a:lnTo>
                    <a:pt x="111" y="36"/>
                  </a:lnTo>
                  <a:lnTo>
                    <a:pt x="115" y="32"/>
                  </a:lnTo>
                  <a:lnTo>
                    <a:pt x="119" y="33"/>
                  </a:lnTo>
                  <a:lnTo>
                    <a:pt x="123" y="38"/>
                  </a:lnTo>
                  <a:lnTo>
                    <a:pt x="125" y="45"/>
                  </a:lnTo>
                  <a:lnTo>
                    <a:pt x="125" y="52"/>
                  </a:lnTo>
                  <a:lnTo>
                    <a:pt x="121" y="59"/>
                  </a:lnTo>
                  <a:lnTo>
                    <a:pt x="117" y="67"/>
                  </a:lnTo>
                  <a:lnTo>
                    <a:pt x="114" y="75"/>
                  </a:lnTo>
                  <a:lnTo>
                    <a:pt x="114" y="84"/>
                  </a:lnTo>
                  <a:lnTo>
                    <a:pt x="116" y="93"/>
                  </a:lnTo>
                  <a:lnTo>
                    <a:pt x="119" y="104"/>
                  </a:lnTo>
                  <a:lnTo>
                    <a:pt x="119" y="112"/>
                  </a:lnTo>
                  <a:lnTo>
                    <a:pt x="118" y="119"/>
                  </a:lnTo>
                  <a:lnTo>
                    <a:pt x="116" y="123"/>
                  </a:lnTo>
                  <a:lnTo>
                    <a:pt x="119" y="129"/>
                  </a:lnTo>
                  <a:lnTo>
                    <a:pt x="118" y="132"/>
                  </a:lnTo>
                  <a:lnTo>
                    <a:pt x="117" y="136"/>
                  </a:lnTo>
                  <a:lnTo>
                    <a:pt x="116" y="139"/>
                  </a:lnTo>
                  <a:lnTo>
                    <a:pt x="115" y="143"/>
                  </a:lnTo>
                  <a:lnTo>
                    <a:pt x="112" y="153"/>
                  </a:lnTo>
                  <a:lnTo>
                    <a:pt x="109" y="165"/>
                  </a:lnTo>
                  <a:lnTo>
                    <a:pt x="107" y="175"/>
                  </a:lnTo>
                  <a:lnTo>
                    <a:pt x="105" y="186"/>
                  </a:lnTo>
                  <a:lnTo>
                    <a:pt x="89" y="167"/>
                  </a:lnTo>
                  <a:lnTo>
                    <a:pt x="84" y="166"/>
                  </a:lnTo>
                  <a:lnTo>
                    <a:pt x="81" y="162"/>
                  </a:lnTo>
                  <a:lnTo>
                    <a:pt x="79" y="158"/>
                  </a:lnTo>
                  <a:lnTo>
                    <a:pt x="77" y="153"/>
                  </a:lnTo>
                  <a:lnTo>
                    <a:pt x="75" y="148"/>
                  </a:lnTo>
                  <a:lnTo>
                    <a:pt x="71" y="146"/>
                  </a:lnTo>
                  <a:lnTo>
                    <a:pt x="67" y="145"/>
                  </a:lnTo>
                  <a:lnTo>
                    <a:pt x="62" y="145"/>
                  </a:lnTo>
                  <a:lnTo>
                    <a:pt x="58" y="144"/>
                  </a:lnTo>
                  <a:lnTo>
                    <a:pt x="55" y="140"/>
                  </a:lnTo>
                  <a:lnTo>
                    <a:pt x="52" y="137"/>
                  </a:lnTo>
                  <a:lnTo>
                    <a:pt x="50" y="132"/>
                  </a:lnTo>
                  <a:lnTo>
                    <a:pt x="48" y="128"/>
                  </a:lnTo>
                  <a:lnTo>
                    <a:pt x="47" y="124"/>
                  </a:lnTo>
                  <a:lnTo>
                    <a:pt x="43" y="121"/>
                  </a:lnTo>
                  <a:lnTo>
                    <a:pt x="37" y="119"/>
                  </a:lnTo>
                  <a:lnTo>
                    <a:pt x="33" y="116"/>
                  </a:lnTo>
                  <a:lnTo>
                    <a:pt x="28" y="112"/>
                  </a:lnTo>
                  <a:lnTo>
                    <a:pt x="24" y="105"/>
                  </a:lnTo>
                  <a:lnTo>
                    <a:pt x="19" y="98"/>
                  </a:lnTo>
                  <a:lnTo>
                    <a:pt x="15" y="90"/>
                  </a:lnTo>
                  <a:lnTo>
                    <a:pt x="10" y="83"/>
                  </a:lnTo>
                  <a:lnTo>
                    <a:pt x="7" y="77"/>
                  </a:lnTo>
                  <a:lnTo>
                    <a:pt x="4" y="73"/>
                  </a:lnTo>
                  <a:lnTo>
                    <a:pt x="1" y="66"/>
                  </a:lnTo>
                  <a:lnTo>
                    <a:pt x="0" y="59"/>
                  </a:lnTo>
                  <a:lnTo>
                    <a:pt x="2" y="53"/>
                  </a:lnTo>
                  <a:lnTo>
                    <a:pt x="7" y="49"/>
                  </a:lnTo>
                  <a:close/>
                </a:path>
              </a:pathLst>
            </a:custGeom>
            <a:solidFill>
              <a:srgbClr val="D8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6" name="Freeform 1891"/>
            <p:cNvSpPr>
              <a:spLocks/>
            </p:cNvSpPr>
            <p:nvPr/>
          </p:nvSpPr>
          <p:spPr bwMode="auto">
            <a:xfrm>
              <a:off x="5311" y="1345"/>
              <a:ext cx="27" cy="29"/>
            </a:xfrm>
            <a:custGeom>
              <a:avLst/>
              <a:gdLst>
                <a:gd name="T0" fmla="*/ 0 w 105"/>
                <a:gd name="T1" fmla="*/ 0 h 114"/>
                <a:gd name="T2" fmla="*/ 0 w 105"/>
                <a:gd name="T3" fmla="*/ 0 h 114"/>
                <a:gd name="T4" fmla="*/ 0 w 105"/>
                <a:gd name="T5" fmla="*/ 0 h 114"/>
                <a:gd name="T6" fmla="*/ 0 w 105"/>
                <a:gd name="T7" fmla="*/ 0 h 114"/>
                <a:gd name="T8" fmla="*/ 0 w 105"/>
                <a:gd name="T9" fmla="*/ 0 h 114"/>
                <a:gd name="T10" fmla="*/ 0 w 105"/>
                <a:gd name="T11" fmla="*/ 0 h 114"/>
                <a:gd name="T12" fmla="*/ 0 w 105"/>
                <a:gd name="T13" fmla="*/ 0 h 114"/>
                <a:gd name="T14" fmla="*/ 0 w 105"/>
                <a:gd name="T15" fmla="*/ 0 h 114"/>
                <a:gd name="T16" fmla="*/ 0 w 105"/>
                <a:gd name="T17" fmla="*/ 0 h 114"/>
                <a:gd name="T18" fmla="*/ 0 w 105"/>
                <a:gd name="T19" fmla="*/ 0 h 114"/>
                <a:gd name="T20" fmla="*/ 0 w 105"/>
                <a:gd name="T21" fmla="*/ 0 h 114"/>
                <a:gd name="T22" fmla="*/ 0 w 105"/>
                <a:gd name="T23" fmla="*/ 0 h 114"/>
                <a:gd name="T24" fmla="*/ 0 w 105"/>
                <a:gd name="T25" fmla="*/ 0 h 114"/>
                <a:gd name="T26" fmla="*/ 0 w 105"/>
                <a:gd name="T27" fmla="*/ 0 h 114"/>
                <a:gd name="T28" fmla="*/ 0 w 105"/>
                <a:gd name="T29" fmla="*/ 0 h 114"/>
                <a:gd name="T30" fmla="*/ 0 w 105"/>
                <a:gd name="T31" fmla="*/ 0 h 114"/>
                <a:gd name="T32" fmla="*/ 0 w 105"/>
                <a:gd name="T33" fmla="*/ 0 h 114"/>
                <a:gd name="T34" fmla="*/ 0 w 105"/>
                <a:gd name="T35" fmla="*/ 0 h 114"/>
                <a:gd name="T36" fmla="*/ 0 w 105"/>
                <a:gd name="T37" fmla="*/ 0 h 114"/>
                <a:gd name="T38" fmla="*/ 0 w 105"/>
                <a:gd name="T39" fmla="*/ 0 h 114"/>
                <a:gd name="T40" fmla="*/ 0 w 105"/>
                <a:gd name="T41" fmla="*/ 0 h 114"/>
                <a:gd name="T42" fmla="*/ 0 w 105"/>
                <a:gd name="T43" fmla="*/ 0 h 114"/>
                <a:gd name="T44" fmla="*/ 0 w 105"/>
                <a:gd name="T45" fmla="*/ 0 h 114"/>
                <a:gd name="T46" fmla="*/ 0 w 105"/>
                <a:gd name="T47" fmla="*/ 0 h 114"/>
                <a:gd name="T48" fmla="*/ 0 w 105"/>
                <a:gd name="T49" fmla="*/ 0 h 114"/>
                <a:gd name="T50" fmla="*/ 0 w 105"/>
                <a:gd name="T51" fmla="*/ 0 h 114"/>
                <a:gd name="T52" fmla="*/ 0 w 105"/>
                <a:gd name="T53" fmla="*/ 0 h 114"/>
                <a:gd name="T54" fmla="*/ 0 w 105"/>
                <a:gd name="T55" fmla="*/ 0 h 114"/>
                <a:gd name="T56" fmla="*/ 0 w 105"/>
                <a:gd name="T57" fmla="*/ 0 h 114"/>
                <a:gd name="T58" fmla="*/ 0 w 105"/>
                <a:gd name="T59" fmla="*/ 0 h 114"/>
                <a:gd name="T60" fmla="*/ 0 w 105"/>
                <a:gd name="T61" fmla="*/ 0 h 114"/>
                <a:gd name="T62" fmla="*/ 0 w 105"/>
                <a:gd name="T63" fmla="*/ 0 h 114"/>
                <a:gd name="T64" fmla="*/ 0 w 105"/>
                <a:gd name="T65" fmla="*/ 0 h 114"/>
                <a:gd name="T66" fmla="*/ 0 w 105"/>
                <a:gd name="T67" fmla="*/ 0 h 114"/>
                <a:gd name="T68" fmla="*/ 0 w 105"/>
                <a:gd name="T69" fmla="*/ 0 h 114"/>
                <a:gd name="T70" fmla="*/ 0 w 105"/>
                <a:gd name="T71" fmla="*/ 0 h 114"/>
                <a:gd name="T72" fmla="*/ 0 w 105"/>
                <a:gd name="T73" fmla="*/ 0 h 114"/>
                <a:gd name="T74" fmla="*/ 0 w 105"/>
                <a:gd name="T75" fmla="*/ 0 h 114"/>
                <a:gd name="T76" fmla="*/ 0 w 105"/>
                <a:gd name="T77" fmla="*/ 0 h 114"/>
                <a:gd name="T78" fmla="*/ 0 w 105"/>
                <a:gd name="T79" fmla="*/ 0 h 114"/>
                <a:gd name="T80" fmla="*/ 0 w 105"/>
                <a:gd name="T81" fmla="*/ 0 h 114"/>
                <a:gd name="T82" fmla="*/ 0 w 105"/>
                <a:gd name="T83" fmla="*/ 0 h 114"/>
                <a:gd name="T84" fmla="*/ 0 w 105"/>
                <a:gd name="T85" fmla="*/ 0 h 114"/>
                <a:gd name="T86" fmla="*/ 0 w 105"/>
                <a:gd name="T87" fmla="*/ 0 h 114"/>
                <a:gd name="T88" fmla="*/ 0 w 105"/>
                <a:gd name="T89" fmla="*/ 0 h 1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05"/>
                <a:gd name="T136" fmla="*/ 0 h 114"/>
                <a:gd name="T137" fmla="*/ 105 w 105"/>
                <a:gd name="T138" fmla="*/ 114 h 11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05" h="114">
                  <a:moveTo>
                    <a:pt x="10" y="20"/>
                  </a:moveTo>
                  <a:lnTo>
                    <a:pt x="13" y="16"/>
                  </a:lnTo>
                  <a:lnTo>
                    <a:pt x="16" y="10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31" y="8"/>
                  </a:lnTo>
                  <a:lnTo>
                    <a:pt x="41" y="9"/>
                  </a:lnTo>
                  <a:lnTo>
                    <a:pt x="51" y="10"/>
                  </a:lnTo>
                  <a:lnTo>
                    <a:pt x="61" y="10"/>
                  </a:lnTo>
                  <a:lnTo>
                    <a:pt x="70" y="9"/>
                  </a:lnTo>
                  <a:lnTo>
                    <a:pt x="80" y="7"/>
                  </a:lnTo>
                  <a:lnTo>
                    <a:pt x="87" y="3"/>
                  </a:lnTo>
                  <a:lnTo>
                    <a:pt x="94" y="0"/>
                  </a:lnTo>
                  <a:lnTo>
                    <a:pt x="100" y="11"/>
                  </a:lnTo>
                  <a:lnTo>
                    <a:pt x="103" y="22"/>
                  </a:lnTo>
                  <a:lnTo>
                    <a:pt x="101" y="38"/>
                  </a:lnTo>
                  <a:lnTo>
                    <a:pt x="91" y="62"/>
                  </a:lnTo>
                  <a:lnTo>
                    <a:pt x="98" y="64"/>
                  </a:lnTo>
                  <a:lnTo>
                    <a:pt x="103" y="70"/>
                  </a:lnTo>
                  <a:lnTo>
                    <a:pt x="105" y="79"/>
                  </a:lnTo>
                  <a:lnTo>
                    <a:pt x="102" y="90"/>
                  </a:lnTo>
                  <a:lnTo>
                    <a:pt x="99" y="94"/>
                  </a:lnTo>
                  <a:lnTo>
                    <a:pt x="95" y="99"/>
                  </a:lnTo>
                  <a:lnTo>
                    <a:pt x="92" y="102"/>
                  </a:lnTo>
                  <a:lnTo>
                    <a:pt x="87" y="106"/>
                  </a:lnTo>
                  <a:lnTo>
                    <a:pt x="83" y="109"/>
                  </a:lnTo>
                  <a:lnTo>
                    <a:pt x="79" y="111"/>
                  </a:lnTo>
                  <a:lnTo>
                    <a:pt x="74" y="113"/>
                  </a:lnTo>
                  <a:lnTo>
                    <a:pt x="71" y="114"/>
                  </a:lnTo>
                  <a:lnTo>
                    <a:pt x="66" y="114"/>
                  </a:lnTo>
                  <a:lnTo>
                    <a:pt x="61" y="113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44" y="110"/>
                  </a:lnTo>
                  <a:lnTo>
                    <a:pt x="37" y="108"/>
                  </a:lnTo>
                  <a:lnTo>
                    <a:pt x="31" y="103"/>
                  </a:lnTo>
                  <a:lnTo>
                    <a:pt x="26" y="94"/>
                  </a:lnTo>
                  <a:lnTo>
                    <a:pt x="18" y="93"/>
                  </a:lnTo>
                  <a:lnTo>
                    <a:pt x="10" y="86"/>
                  </a:lnTo>
                  <a:lnTo>
                    <a:pt x="5" y="75"/>
                  </a:lnTo>
                  <a:lnTo>
                    <a:pt x="1" y="60"/>
                  </a:lnTo>
                  <a:lnTo>
                    <a:pt x="0" y="47"/>
                  </a:lnTo>
                  <a:lnTo>
                    <a:pt x="3" y="37"/>
                  </a:lnTo>
                  <a:lnTo>
                    <a:pt x="6" y="27"/>
                  </a:lnTo>
                  <a:lnTo>
                    <a:pt x="10" y="20"/>
                  </a:lnTo>
                  <a:close/>
                </a:path>
              </a:pathLst>
            </a:custGeom>
            <a:solidFill>
              <a:srgbClr val="D8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7" name="Freeform 1892"/>
            <p:cNvSpPr>
              <a:spLocks/>
            </p:cNvSpPr>
            <p:nvPr/>
          </p:nvSpPr>
          <p:spPr bwMode="auto">
            <a:xfrm>
              <a:off x="5245" y="1168"/>
              <a:ext cx="71" cy="61"/>
            </a:xfrm>
            <a:custGeom>
              <a:avLst/>
              <a:gdLst>
                <a:gd name="T0" fmla="*/ 0 w 287"/>
                <a:gd name="T1" fmla="*/ 0 h 246"/>
                <a:gd name="T2" fmla="*/ 0 w 287"/>
                <a:gd name="T3" fmla="*/ 0 h 246"/>
                <a:gd name="T4" fmla="*/ 0 w 287"/>
                <a:gd name="T5" fmla="*/ 0 h 246"/>
                <a:gd name="T6" fmla="*/ 0 w 287"/>
                <a:gd name="T7" fmla="*/ 0 h 246"/>
                <a:gd name="T8" fmla="*/ 0 w 287"/>
                <a:gd name="T9" fmla="*/ 0 h 246"/>
                <a:gd name="T10" fmla="*/ 0 w 287"/>
                <a:gd name="T11" fmla="*/ 0 h 246"/>
                <a:gd name="T12" fmla="*/ 0 w 287"/>
                <a:gd name="T13" fmla="*/ 0 h 246"/>
                <a:gd name="T14" fmla="*/ 0 w 287"/>
                <a:gd name="T15" fmla="*/ 0 h 246"/>
                <a:gd name="T16" fmla="*/ 0 w 287"/>
                <a:gd name="T17" fmla="*/ 0 h 246"/>
                <a:gd name="T18" fmla="*/ 0 w 287"/>
                <a:gd name="T19" fmla="*/ 0 h 246"/>
                <a:gd name="T20" fmla="*/ 0 w 287"/>
                <a:gd name="T21" fmla="*/ 0 h 246"/>
                <a:gd name="T22" fmla="*/ 0 w 287"/>
                <a:gd name="T23" fmla="*/ 0 h 246"/>
                <a:gd name="T24" fmla="*/ 0 w 287"/>
                <a:gd name="T25" fmla="*/ 0 h 246"/>
                <a:gd name="T26" fmla="*/ 0 w 287"/>
                <a:gd name="T27" fmla="*/ 0 h 246"/>
                <a:gd name="T28" fmla="*/ 0 w 287"/>
                <a:gd name="T29" fmla="*/ 0 h 246"/>
                <a:gd name="T30" fmla="*/ 0 w 287"/>
                <a:gd name="T31" fmla="*/ 0 h 246"/>
                <a:gd name="T32" fmla="*/ 0 w 287"/>
                <a:gd name="T33" fmla="*/ 0 h 246"/>
                <a:gd name="T34" fmla="*/ 0 w 287"/>
                <a:gd name="T35" fmla="*/ 0 h 246"/>
                <a:gd name="T36" fmla="*/ 0 w 287"/>
                <a:gd name="T37" fmla="*/ 0 h 246"/>
                <a:gd name="T38" fmla="*/ 0 w 287"/>
                <a:gd name="T39" fmla="*/ 0 h 246"/>
                <a:gd name="T40" fmla="*/ 0 w 287"/>
                <a:gd name="T41" fmla="*/ 0 h 246"/>
                <a:gd name="T42" fmla="*/ 0 w 287"/>
                <a:gd name="T43" fmla="*/ 0 h 246"/>
                <a:gd name="T44" fmla="*/ 0 w 287"/>
                <a:gd name="T45" fmla="*/ 0 h 246"/>
                <a:gd name="T46" fmla="*/ 0 w 287"/>
                <a:gd name="T47" fmla="*/ 0 h 246"/>
                <a:gd name="T48" fmla="*/ 0 w 287"/>
                <a:gd name="T49" fmla="*/ 0 h 246"/>
                <a:gd name="T50" fmla="*/ 0 w 287"/>
                <a:gd name="T51" fmla="*/ 0 h 246"/>
                <a:gd name="T52" fmla="*/ 0 w 287"/>
                <a:gd name="T53" fmla="*/ 0 h 246"/>
                <a:gd name="T54" fmla="*/ 0 w 287"/>
                <a:gd name="T55" fmla="*/ 0 h 246"/>
                <a:gd name="T56" fmla="*/ 0 w 287"/>
                <a:gd name="T57" fmla="*/ 0 h 246"/>
                <a:gd name="T58" fmla="*/ 0 w 287"/>
                <a:gd name="T59" fmla="*/ 0 h 246"/>
                <a:gd name="T60" fmla="*/ 0 w 287"/>
                <a:gd name="T61" fmla="*/ 0 h 246"/>
                <a:gd name="T62" fmla="*/ 0 w 287"/>
                <a:gd name="T63" fmla="*/ 0 h 246"/>
                <a:gd name="T64" fmla="*/ 0 w 287"/>
                <a:gd name="T65" fmla="*/ 0 h 246"/>
                <a:gd name="T66" fmla="*/ 0 w 287"/>
                <a:gd name="T67" fmla="*/ 0 h 246"/>
                <a:gd name="T68" fmla="*/ 0 w 287"/>
                <a:gd name="T69" fmla="*/ 0 h 246"/>
                <a:gd name="T70" fmla="*/ 0 w 287"/>
                <a:gd name="T71" fmla="*/ 0 h 246"/>
                <a:gd name="T72" fmla="*/ 0 w 287"/>
                <a:gd name="T73" fmla="*/ 0 h 246"/>
                <a:gd name="T74" fmla="*/ 0 w 287"/>
                <a:gd name="T75" fmla="*/ 0 h 246"/>
                <a:gd name="T76" fmla="*/ 0 w 287"/>
                <a:gd name="T77" fmla="*/ 0 h 246"/>
                <a:gd name="T78" fmla="*/ 0 w 287"/>
                <a:gd name="T79" fmla="*/ 0 h 246"/>
                <a:gd name="T80" fmla="*/ 0 w 287"/>
                <a:gd name="T81" fmla="*/ 0 h 246"/>
                <a:gd name="T82" fmla="*/ 0 w 287"/>
                <a:gd name="T83" fmla="*/ 0 h 246"/>
                <a:gd name="T84" fmla="*/ 0 w 287"/>
                <a:gd name="T85" fmla="*/ 0 h 246"/>
                <a:gd name="T86" fmla="*/ 0 w 287"/>
                <a:gd name="T87" fmla="*/ 0 h 246"/>
                <a:gd name="T88" fmla="*/ 0 w 287"/>
                <a:gd name="T89" fmla="*/ 0 h 246"/>
                <a:gd name="T90" fmla="*/ 0 w 287"/>
                <a:gd name="T91" fmla="*/ 0 h 246"/>
                <a:gd name="T92" fmla="*/ 0 w 287"/>
                <a:gd name="T93" fmla="*/ 0 h 246"/>
                <a:gd name="T94" fmla="*/ 0 w 287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7"/>
                <a:gd name="T145" fmla="*/ 0 h 246"/>
                <a:gd name="T146" fmla="*/ 287 w 287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7" h="246">
                  <a:moveTo>
                    <a:pt x="42" y="223"/>
                  </a:moveTo>
                  <a:lnTo>
                    <a:pt x="38" y="227"/>
                  </a:lnTo>
                  <a:lnTo>
                    <a:pt x="33" y="228"/>
                  </a:lnTo>
                  <a:lnTo>
                    <a:pt x="28" y="226"/>
                  </a:lnTo>
                  <a:lnTo>
                    <a:pt x="23" y="223"/>
                  </a:lnTo>
                  <a:lnTo>
                    <a:pt x="19" y="218"/>
                  </a:lnTo>
                  <a:lnTo>
                    <a:pt x="18" y="212"/>
                  </a:lnTo>
                  <a:lnTo>
                    <a:pt x="19" y="206"/>
                  </a:lnTo>
                  <a:lnTo>
                    <a:pt x="25" y="203"/>
                  </a:lnTo>
                  <a:lnTo>
                    <a:pt x="11" y="196"/>
                  </a:lnTo>
                  <a:lnTo>
                    <a:pt x="4" y="183"/>
                  </a:lnTo>
                  <a:lnTo>
                    <a:pt x="6" y="168"/>
                  </a:lnTo>
                  <a:lnTo>
                    <a:pt x="16" y="160"/>
                  </a:lnTo>
                  <a:lnTo>
                    <a:pt x="5" y="152"/>
                  </a:lnTo>
                  <a:lnTo>
                    <a:pt x="0" y="135"/>
                  </a:lnTo>
                  <a:lnTo>
                    <a:pt x="3" y="118"/>
                  </a:lnTo>
                  <a:lnTo>
                    <a:pt x="15" y="109"/>
                  </a:lnTo>
                  <a:lnTo>
                    <a:pt x="10" y="99"/>
                  </a:lnTo>
                  <a:lnTo>
                    <a:pt x="10" y="88"/>
                  </a:lnTo>
                  <a:lnTo>
                    <a:pt x="13" y="79"/>
                  </a:lnTo>
                  <a:lnTo>
                    <a:pt x="19" y="69"/>
                  </a:lnTo>
                  <a:lnTo>
                    <a:pt x="26" y="63"/>
                  </a:lnTo>
                  <a:lnTo>
                    <a:pt x="35" y="58"/>
                  </a:lnTo>
                  <a:lnTo>
                    <a:pt x="44" y="58"/>
                  </a:lnTo>
                  <a:lnTo>
                    <a:pt x="53" y="63"/>
                  </a:lnTo>
                  <a:lnTo>
                    <a:pt x="48" y="56"/>
                  </a:lnTo>
                  <a:lnTo>
                    <a:pt x="47" y="48"/>
                  </a:lnTo>
                  <a:lnTo>
                    <a:pt x="49" y="41"/>
                  </a:lnTo>
                  <a:lnTo>
                    <a:pt x="53" y="35"/>
                  </a:lnTo>
                  <a:lnTo>
                    <a:pt x="58" y="31"/>
                  </a:lnTo>
                  <a:lnTo>
                    <a:pt x="65" y="30"/>
                  </a:lnTo>
                  <a:lnTo>
                    <a:pt x="72" y="33"/>
                  </a:lnTo>
                  <a:lnTo>
                    <a:pt x="79" y="41"/>
                  </a:lnTo>
                  <a:lnTo>
                    <a:pt x="78" y="31"/>
                  </a:lnTo>
                  <a:lnTo>
                    <a:pt x="81" y="22"/>
                  </a:lnTo>
                  <a:lnTo>
                    <a:pt x="86" y="15"/>
                  </a:lnTo>
                  <a:lnTo>
                    <a:pt x="92" y="10"/>
                  </a:lnTo>
                  <a:lnTo>
                    <a:pt x="100" y="8"/>
                  </a:lnTo>
                  <a:lnTo>
                    <a:pt x="107" y="10"/>
                  </a:lnTo>
                  <a:lnTo>
                    <a:pt x="114" y="16"/>
                  </a:lnTo>
                  <a:lnTo>
                    <a:pt x="118" y="28"/>
                  </a:lnTo>
                  <a:lnTo>
                    <a:pt x="121" y="18"/>
                  </a:lnTo>
                  <a:lnTo>
                    <a:pt x="125" y="10"/>
                  </a:lnTo>
                  <a:lnTo>
                    <a:pt x="130" y="4"/>
                  </a:lnTo>
                  <a:lnTo>
                    <a:pt x="137" y="0"/>
                  </a:lnTo>
                  <a:lnTo>
                    <a:pt x="144" y="0"/>
                  </a:lnTo>
                  <a:lnTo>
                    <a:pt x="150" y="3"/>
                  </a:lnTo>
                  <a:lnTo>
                    <a:pt x="156" y="7"/>
                  </a:lnTo>
                  <a:lnTo>
                    <a:pt x="161" y="14"/>
                  </a:lnTo>
                  <a:lnTo>
                    <a:pt x="167" y="21"/>
                  </a:lnTo>
                  <a:lnTo>
                    <a:pt x="171" y="12"/>
                  </a:lnTo>
                  <a:lnTo>
                    <a:pt x="177" y="6"/>
                  </a:lnTo>
                  <a:lnTo>
                    <a:pt x="183" y="4"/>
                  </a:lnTo>
                  <a:lnTo>
                    <a:pt x="190" y="5"/>
                  </a:lnTo>
                  <a:lnTo>
                    <a:pt x="196" y="8"/>
                  </a:lnTo>
                  <a:lnTo>
                    <a:pt x="201" y="14"/>
                  </a:lnTo>
                  <a:lnTo>
                    <a:pt x="203" y="23"/>
                  </a:lnTo>
                  <a:lnTo>
                    <a:pt x="203" y="34"/>
                  </a:lnTo>
                  <a:lnTo>
                    <a:pt x="218" y="26"/>
                  </a:lnTo>
                  <a:lnTo>
                    <a:pt x="231" y="23"/>
                  </a:lnTo>
                  <a:lnTo>
                    <a:pt x="240" y="28"/>
                  </a:lnTo>
                  <a:lnTo>
                    <a:pt x="246" y="35"/>
                  </a:lnTo>
                  <a:lnTo>
                    <a:pt x="250" y="45"/>
                  </a:lnTo>
                  <a:lnTo>
                    <a:pt x="252" y="56"/>
                  </a:lnTo>
                  <a:lnTo>
                    <a:pt x="251" y="65"/>
                  </a:lnTo>
                  <a:lnTo>
                    <a:pt x="248" y="72"/>
                  </a:lnTo>
                  <a:lnTo>
                    <a:pt x="258" y="68"/>
                  </a:lnTo>
                  <a:lnTo>
                    <a:pt x="266" y="69"/>
                  </a:lnTo>
                  <a:lnTo>
                    <a:pt x="272" y="74"/>
                  </a:lnTo>
                  <a:lnTo>
                    <a:pt x="276" y="80"/>
                  </a:lnTo>
                  <a:lnTo>
                    <a:pt x="277" y="88"/>
                  </a:lnTo>
                  <a:lnTo>
                    <a:pt x="276" y="96"/>
                  </a:lnTo>
                  <a:lnTo>
                    <a:pt x="272" y="103"/>
                  </a:lnTo>
                  <a:lnTo>
                    <a:pt x="266" y="109"/>
                  </a:lnTo>
                  <a:lnTo>
                    <a:pt x="276" y="110"/>
                  </a:lnTo>
                  <a:lnTo>
                    <a:pt x="282" y="113"/>
                  </a:lnTo>
                  <a:lnTo>
                    <a:pt x="286" y="118"/>
                  </a:lnTo>
                  <a:lnTo>
                    <a:pt x="287" y="125"/>
                  </a:lnTo>
                  <a:lnTo>
                    <a:pt x="285" y="132"/>
                  </a:lnTo>
                  <a:lnTo>
                    <a:pt x="281" y="137"/>
                  </a:lnTo>
                  <a:lnTo>
                    <a:pt x="276" y="142"/>
                  </a:lnTo>
                  <a:lnTo>
                    <a:pt x="271" y="145"/>
                  </a:lnTo>
                  <a:lnTo>
                    <a:pt x="279" y="153"/>
                  </a:lnTo>
                  <a:lnTo>
                    <a:pt x="284" y="163"/>
                  </a:lnTo>
                  <a:lnTo>
                    <a:pt x="286" y="172"/>
                  </a:lnTo>
                  <a:lnTo>
                    <a:pt x="285" y="180"/>
                  </a:lnTo>
                  <a:lnTo>
                    <a:pt x="280" y="188"/>
                  </a:lnTo>
                  <a:lnTo>
                    <a:pt x="274" y="194"/>
                  </a:lnTo>
                  <a:lnTo>
                    <a:pt x="266" y="197"/>
                  </a:lnTo>
                  <a:lnTo>
                    <a:pt x="257" y="200"/>
                  </a:lnTo>
                  <a:lnTo>
                    <a:pt x="260" y="209"/>
                  </a:lnTo>
                  <a:lnTo>
                    <a:pt x="259" y="217"/>
                  </a:lnTo>
                  <a:lnTo>
                    <a:pt x="255" y="225"/>
                  </a:lnTo>
                  <a:lnTo>
                    <a:pt x="250" y="232"/>
                  </a:lnTo>
                  <a:lnTo>
                    <a:pt x="243" y="238"/>
                  </a:lnTo>
                  <a:lnTo>
                    <a:pt x="236" y="242"/>
                  </a:lnTo>
                  <a:lnTo>
                    <a:pt x="229" y="244"/>
                  </a:lnTo>
                  <a:lnTo>
                    <a:pt x="223" y="246"/>
                  </a:lnTo>
                  <a:lnTo>
                    <a:pt x="229" y="238"/>
                  </a:lnTo>
                  <a:lnTo>
                    <a:pt x="234" y="231"/>
                  </a:lnTo>
                  <a:lnTo>
                    <a:pt x="238" y="223"/>
                  </a:lnTo>
                  <a:lnTo>
                    <a:pt x="241" y="213"/>
                  </a:lnTo>
                  <a:lnTo>
                    <a:pt x="242" y="188"/>
                  </a:lnTo>
                  <a:lnTo>
                    <a:pt x="240" y="160"/>
                  </a:lnTo>
                  <a:lnTo>
                    <a:pt x="235" y="134"/>
                  </a:lnTo>
                  <a:lnTo>
                    <a:pt x="223" y="110"/>
                  </a:lnTo>
                  <a:lnTo>
                    <a:pt x="219" y="104"/>
                  </a:lnTo>
                  <a:lnTo>
                    <a:pt x="215" y="99"/>
                  </a:lnTo>
                  <a:lnTo>
                    <a:pt x="211" y="96"/>
                  </a:lnTo>
                  <a:lnTo>
                    <a:pt x="206" y="92"/>
                  </a:lnTo>
                  <a:lnTo>
                    <a:pt x="201" y="89"/>
                  </a:lnTo>
                  <a:lnTo>
                    <a:pt x="196" y="87"/>
                  </a:lnTo>
                  <a:lnTo>
                    <a:pt x="191" y="84"/>
                  </a:lnTo>
                  <a:lnTo>
                    <a:pt x="185" y="81"/>
                  </a:lnTo>
                  <a:lnTo>
                    <a:pt x="178" y="77"/>
                  </a:lnTo>
                  <a:lnTo>
                    <a:pt x="172" y="75"/>
                  </a:lnTo>
                  <a:lnTo>
                    <a:pt x="165" y="74"/>
                  </a:lnTo>
                  <a:lnTo>
                    <a:pt x="160" y="73"/>
                  </a:lnTo>
                  <a:lnTo>
                    <a:pt x="154" y="73"/>
                  </a:lnTo>
                  <a:lnTo>
                    <a:pt x="148" y="73"/>
                  </a:lnTo>
                  <a:lnTo>
                    <a:pt x="142" y="74"/>
                  </a:lnTo>
                  <a:lnTo>
                    <a:pt x="134" y="74"/>
                  </a:lnTo>
                  <a:lnTo>
                    <a:pt x="133" y="74"/>
                  </a:lnTo>
                  <a:lnTo>
                    <a:pt x="130" y="75"/>
                  </a:lnTo>
                  <a:lnTo>
                    <a:pt x="125" y="75"/>
                  </a:lnTo>
                  <a:lnTo>
                    <a:pt x="120" y="76"/>
                  </a:lnTo>
                  <a:lnTo>
                    <a:pt x="115" y="77"/>
                  </a:lnTo>
                  <a:lnTo>
                    <a:pt x="108" y="79"/>
                  </a:lnTo>
                  <a:lnTo>
                    <a:pt x="104" y="81"/>
                  </a:lnTo>
                  <a:lnTo>
                    <a:pt x="100" y="82"/>
                  </a:lnTo>
                  <a:lnTo>
                    <a:pt x="95" y="84"/>
                  </a:lnTo>
                  <a:lnTo>
                    <a:pt x="89" y="89"/>
                  </a:lnTo>
                  <a:lnTo>
                    <a:pt x="81" y="95"/>
                  </a:lnTo>
                  <a:lnTo>
                    <a:pt x="73" y="102"/>
                  </a:lnTo>
                  <a:lnTo>
                    <a:pt x="65" y="110"/>
                  </a:lnTo>
                  <a:lnTo>
                    <a:pt x="58" y="118"/>
                  </a:lnTo>
                  <a:lnTo>
                    <a:pt x="53" y="125"/>
                  </a:lnTo>
                  <a:lnTo>
                    <a:pt x="48" y="133"/>
                  </a:lnTo>
                  <a:lnTo>
                    <a:pt x="46" y="143"/>
                  </a:lnTo>
                  <a:lnTo>
                    <a:pt x="46" y="158"/>
                  </a:lnTo>
                  <a:lnTo>
                    <a:pt x="47" y="174"/>
                  </a:lnTo>
                  <a:lnTo>
                    <a:pt x="50" y="185"/>
                  </a:lnTo>
                  <a:lnTo>
                    <a:pt x="47" y="195"/>
                  </a:lnTo>
                  <a:lnTo>
                    <a:pt x="45" y="208"/>
                  </a:lnTo>
                  <a:lnTo>
                    <a:pt x="43" y="218"/>
                  </a:lnTo>
                  <a:lnTo>
                    <a:pt x="42" y="223"/>
                  </a:lnTo>
                  <a:close/>
                </a:path>
              </a:pathLst>
            </a:custGeom>
            <a:solidFill>
              <a:srgbClr val="E0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8" name="Freeform 1893"/>
            <p:cNvSpPr>
              <a:spLocks/>
            </p:cNvSpPr>
            <p:nvPr/>
          </p:nvSpPr>
          <p:spPr bwMode="auto">
            <a:xfrm>
              <a:off x="5258" y="1250"/>
              <a:ext cx="48" cy="83"/>
            </a:xfrm>
            <a:custGeom>
              <a:avLst/>
              <a:gdLst>
                <a:gd name="T0" fmla="*/ 0 w 190"/>
                <a:gd name="T1" fmla="*/ 0 h 332"/>
                <a:gd name="T2" fmla="*/ 0 w 190"/>
                <a:gd name="T3" fmla="*/ 0 h 332"/>
                <a:gd name="T4" fmla="*/ 0 w 190"/>
                <a:gd name="T5" fmla="*/ 0 h 332"/>
                <a:gd name="T6" fmla="*/ 0 w 190"/>
                <a:gd name="T7" fmla="*/ 0 h 332"/>
                <a:gd name="T8" fmla="*/ 0 w 190"/>
                <a:gd name="T9" fmla="*/ 0 h 332"/>
                <a:gd name="T10" fmla="*/ 0 w 190"/>
                <a:gd name="T11" fmla="*/ 0 h 332"/>
                <a:gd name="T12" fmla="*/ 0 w 190"/>
                <a:gd name="T13" fmla="*/ 0 h 332"/>
                <a:gd name="T14" fmla="*/ 0 w 190"/>
                <a:gd name="T15" fmla="*/ 0 h 332"/>
                <a:gd name="T16" fmla="*/ 0 w 190"/>
                <a:gd name="T17" fmla="*/ 0 h 332"/>
                <a:gd name="T18" fmla="*/ 0 w 190"/>
                <a:gd name="T19" fmla="*/ 0 h 332"/>
                <a:gd name="T20" fmla="*/ 0 w 190"/>
                <a:gd name="T21" fmla="*/ 0 h 332"/>
                <a:gd name="T22" fmla="*/ 0 w 190"/>
                <a:gd name="T23" fmla="*/ 0 h 332"/>
                <a:gd name="T24" fmla="*/ 0 w 190"/>
                <a:gd name="T25" fmla="*/ 0 h 332"/>
                <a:gd name="T26" fmla="*/ 0 w 190"/>
                <a:gd name="T27" fmla="*/ 0 h 332"/>
                <a:gd name="T28" fmla="*/ 0 w 190"/>
                <a:gd name="T29" fmla="*/ 0 h 332"/>
                <a:gd name="T30" fmla="*/ 0 w 190"/>
                <a:gd name="T31" fmla="*/ 0 h 332"/>
                <a:gd name="T32" fmla="*/ 0 w 190"/>
                <a:gd name="T33" fmla="*/ 0 h 332"/>
                <a:gd name="T34" fmla="*/ 0 w 190"/>
                <a:gd name="T35" fmla="*/ 0 h 332"/>
                <a:gd name="T36" fmla="*/ 0 w 190"/>
                <a:gd name="T37" fmla="*/ 0 h 332"/>
                <a:gd name="T38" fmla="*/ 0 w 190"/>
                <a:gd name="T39" fmla="*/ 0 h 332"/>
                <a:gd name="T40" fmla="*/ 0 w 190"/>
                <a:gd name="T41" fmla="*/ 0 h 332"/>
                <a:gd name="T42" fmla="*/ 0 w 190"/>
                <a:gd name="T43" fmla="*/ 0 h 332"/>
                <a:gd name="T44" fmla="*/ 0 w 190"/>
                <a:gd name="T45" fmla="*/ 0 h 332"/>
                <a:gd name="T46" fmla="*/ 0 w 190"/>
                <a:gd name="T47" fmla="*/ 0 h 332"/>
                <a:gd name="T48" fmla="*/ 0 w 190"/>
                <a:gd name="T49" fmla="*/ 0 h 332"/>
                <a:gd name="T50" fmla="*/ 0 w 190"/>
                <a:gd name="T51" fmla="*/ 0 h 332"/>
                <a:gd name="T52" fmla="*/ 0 w 190"/>
                <a:gd name="T53" fmla="*/ 0 h 332"/>
                <a:gd name="T54" fmla="*/ 0 w 190"/>
                <a:gd name="T55" fmla="*/ 0 h 332"/>
                <a:gd name="T56" fmla="*/ 0 w 190"/>
                <a:gd name="T57" fmla="*/ 0 h 332"/>
                <a:gd name="T58" fmla="*/ 0 w 190"/>
                <a:gd name="T59" fmla="*/ 0 h 332"/>
                <a:gd name="T60" fmla="*/ 0 w 190"/>
                <a:gd name="T61" fmla="*/ 0 h 332"/>
                <a:gd name="T62" fmla="*/ 0 w 190"/>
                <a:gd name="T63" fmla="*/ 0 h 332"/>
                <a:gd name="T64" fmla="*/ 0 w 190"/>
                <a:gd name="T65" fmla="*/ 0 h 332"/>
                <a:gd name="T66" fmla="*/ 0 w 190"/>
                <a:gd name="T67" fmla="*/ 0 h 332"/>
                <a:gd name="T68" fmla="*/ 0 w 190"/>
                <a:gd name="T69" fmla="*/ 0 h 332"/>
                <a:gd name="T70" fmla="*/ 0 w 190"/>
                <a:gd name="T71" fmla="*/ 0 h 332"/>
                <a:gd name="T72" fmla="*/ 0 w 190"/>
                <a:gd name="T73" fmla="*/ 0 h 332"/>
                <a:gd name="T74" fmla="*/ 0 w 190"/>
                <a:gd name="T75" fmla="*/ 0 h 332"/>
                <a:gd name="T76" fmla="*/ 0 w 190"/>
                <a:gd name="T77" fmla="*/ 0 h 332"/>
                <a:gd name="T78" fmla="*/ 0 w 190"/>
                <a:gd name="T79" fmla="*/ 0 h 332"/>
                <a:gd name="T80" fmla="*/ 0 w 190"/>
                <a:gd name="T81" fmla="*/ 0 h 332"/>
                <a:gd name="T82" fmla="*/ 0 w 190"/>
                <a:gd name="T83" fmla="*/ 0 h 332"/>
                <a:gd name="T84" fmla="*/ 0 w 190"/>
                <a:gd name="T85" fmla="*/ 0 h 332"/>
                <a:gd name="T86" fmla="*/ 0 w 190"/>
                <a:gd name="T87" fmla="*/ 0 h 332"/>
                <a:gd name="T88" fmla="*/ 0 w 190"/>
                <a:gd name="T89" fmla="*/ 0 h 332"/>
                <a:gd name="T90" fmla="*/ 0 w 190"/>
                <a:gd name="T91" fmla="*/ 0 h 332"/>
                <a:gd name="T92" fmla="*/ 0 w 190"/>
                <a:gd name="T93" fmla="*/ 0 h 332"/>
                <a:gd name="T94" fmla="*/ 0 w 190"/>
                <a:gd name="T95" fmla="*/ 0 h 332"/>
                <a:gd name="T96" fmla="*/ 0 w 190"/>
                <a:gd name="T97" fmla="*/ 0 h 332"/>
                <a:gd name="T98" fmla="*/ 0 w 190"/>
                <a:gd name="T99" fmla="*/ 0 h 332"/>
                <a:gd name="T100" fmla="*/ 0 w 190"/>
                <a:gd name="T101" fmla="*/ 0 h 332"/>
                <a:gd name="T102" fmla="*/ 0 w 190"/>
                <a:gd name="T103" fmla="*/ 0 h 332"/>
                <a:gd name="T104" fmla="*/ 0 w 190"/>
                <a:gd name="T105" fmla="*/ 0 h 332"/>
                <a:gd name="T106" fmla="*/ 0 w 190"/>
                <a:gd name="T107" fmla="*/ 0 h 332"/>
                <a:gd name="T108" fmla="*/ 0 w 190"/>
                <a:gd name="T109" fmla="*/ 0 h 332"/>
                <a:gd name="T110" fmla="*/ 0 w 190"/>
                <a:gd name="T111" fmla="*/ 0 h 33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0"/>
                <a:gd name="T169" fmla="*/ 0 h 332"/>
                <a:gd name="T170" fmla="*/ 190 w 190"/>
                <a:gd name="T171" fmla="*/ 332 h 33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0" h="332">
                  <a:moveTo>
                    <a:pt x="148" y="9"/>
                  </a:moveTo>
                  <a:lnTo>
                    <a:pt x="163" y="24"/>
                  </a:lnTo>
                  <a:lnTo>
                    <a:pt x="169" y="29"/>
                  </a:lnTo>
                  <a:lnTo>
                    <a:pt x="175" y="35"/>
                  </a:lnTo>
                  <a:lnTo>
                    <a:pt x="180" y="41"/>
                  </a:lnTo>
                  <a:lnTo>
                    <a:pt x="183" y="45"/>
                  </a:lnTo>
                  <a:lnTo>
                    <a:pt x="186" y="50"/>
                  </a:lnTo>
                  <a:lnTo>
                    <a:pt x="188" y="56"/>
                  </a:lnTo>
                  <a:lnTo>
                    <a:pt x="189" y="63"/>
                  </a:lnTo>
                  <a:lnTo>
                    <a:pt x="190" y="70"/>
                  </a:lnTo>
                  <a:lnTo>
                    <a:pt x="190" y="75"/>
                  </a:lnTo>
                  <a:lnTo>
                    <a:pt x="187" y="80"/>
                  </a:lnTo>
                  <a:lnTo>
                    <a:pt x="182" y="83"/>
                  </a:lnTo>
                  <a:lnTo>
                    <a:pt x="175" y="88"/>
                  </a:lnTo>
                  <a:lnTo>
                    <a:pt x="167" y="94"/>
                  </a:lnTo>
                  <a:lnTo>
                    <a:pt x="161" y="101"/>
                  </a:lnTo>
                  <a:lnTo>
                    <a:pt x="156" y="109"/>
                  </a:lnTo>
                  <a:lnTo>
                    <a:pt x="150" y="120"/>
                  </a:lnTo>
                  <a:lnTo>
                    <a:pt x="150" y="131"/>
                  </a:lnTo>
                  <a:lnTo>
                    <a:pt x="148" y="140"/>
                  </a:lnTo>
                  <a:lnTo>
                    <a:pt x="146" y="148"/>
                  </a:lnTo>
                  <a:lnTo>
                    <a:pt x="142" y="156"/>
                  </a:lnTo>
                  <a:lnTo>
                    <a:pt x="137" y="163"/>
                  </a:lnTo>
                  <a:lnTo>
                    <a:pt x="131" y="169"/>
                  </a:lnTo>
                  <a:lnTo>
                    <a:pt x="123" y="173"/>
                  </a:lnTo>
                  <a:lnTo>
                    <a:pt x="113" y="177"/>
                  </a:lnTo>
                  <a:lnTo>
                    <a:pt x="120" y="161"/>
                  </a:lnTo>
                  <a:lnTo>
                    <a:pt x="121" y="142"/>
                  </a:lnTo>
                  <a:lnTo>
                    <a:pt x="116" y="124"/>
                  </a:lnTo>
                  <a:lnTo>
                    <a:pt x="106" y="109"/>
                  </a:lnTo>
                  <a:lnTo>
                    <a:pt x="101" y="139"/>
                  </a:lnTo>
                  <a:lnTo>
                    <a:pt x="99" y="159"/>
                  </a:lnTo>
                  <a:lnTo>
                    <a:pt x="101" y="174"/>
                  </a:lnTo>
                  <a:lnTo>
                    <a:pt x="106" y="185"/>
                  </a:lnTo>
                  <a:lnTo>
                    <a:pt x="110" y="196"/>
                  </a:lnTo>
                  <a:lnTo>
                    <a:pt x="111" y="209"/>
                  </a:lnTo>
                  <a:lnTo>
                    <a:pt x="111" y="222"/>
                  </a:lnTo>
                  <a:lnTo>
                    <a:pt x="111" y="233"/>
                  </a:lnTo>
                  <a:lnTo>
                    <a:pt x="112" y="242"/>
                  </a:lnTo>
                  <a:lnTo>
                    <a:pt x="111" y="249"/>
                  </a:lnTo>
                  <a:lnTo>
                    <a:pt x="109" y="256"/>
                  </a:lnTo>
                  <a:lnTo>
                    <a:pt x="108" y="264"/>
                  </a:lnTo>
                  <a:lnTo>
                    <a:pt x="107" y="269"/>
                  </a:lnTo>
                  <a:lnTo>
                    <a:pt x="106" y="272"/>
                  </a:lnTo>
                  <a:lnTo>
                    <a:pt x="103" y="277"/>
                  </a:lnTo>
                  <a:lnTo>
                    <a:pt x="100" y="283"/>
                  </a:lnTo>
                  <a:lnTo>
                    <a:pt x="96" y="288"/>
                  </a:lnTo>
                  <a:lnTo>
                    <a:pt x="90" y="296"/>
                  </a:lnTo>
                  <a:lnTo>
                    <a:pt x="83" y="304"/>
                  </a:lnTo>
                  <a:lnTo>
                    <a:pt x="75" y="315"/>
                  </a:lnTo>
                  <a:lnTo>
                    <a:pt x="64" y="332"/>
                  </a:lnTo>
                  <a:lnTo>
                    <a:pt x="59" y="307"/>
                  </a:lnTo>
                  <a:lnTo>
                    <a:pt x="57" y="285"/>
                  </a:lnTo>
                  <a:lnTo>
                    <a:pt x="55" y="264"/>
                  </a:lnTo>
                  <a:lnTo>
                    <a:pt x="57" y="240"/>
                  </a:lnTo>
                  <a:lnTo>
                    <a:pt x="63" y="224"/>
                  </a:lnTo>
                  <a:lnTo>
                    <a:pt x="69" y="210"/>
                  </a:lnTo>
                  <a:lnTo>
                    <a:pt x="75" y="199"/>
                  </a:lnTo>
                  <a:lnTo>
                    <a:pt x="80" y="187"/>
                  </a:lnTo>
                  <a:lnTo>
                    <a:pt x="82" y="175"/>
                  </a:lnTo>
                  <a:lnTo>
                    <a:pt x="80" y="164"/>
                  </a:lnTo>
                  <a:lnTo>
                    <a:pt x="76" y="152"/>
                  </a:lnTo>
                  <a:lnTo>
                    <a:pt x="68" y="140"/>
                  </a:lnTo>
                  <a:lnTo>
                    <a:pt x="62" y="128"/>
                  </a:lnTo>
                  <a:lnTo>
                    <a:pt x="59" y="119"/>
                  </a:lnTo>
                  <a:lnTo>
                    <a:pt x="58" y="111"/>
                  </a:lnTo>
                  <a:lnTo>
                    <a:pt x="61" y="104"/>
                  </a:lnTo>
                  <a:lnTo>
                    <a:pt x="65" y="98"/>
                  </a:lnTo>
                  <a:lnTo>
                    <a:pt x="68" y="93"/>
                  </a:lnTo>
                  <a:lnTo>
                    <a:pt x="71" y="86"/>
                  </a:lnTo>
                  <a:lnTo>
                    <a:pt x="72" y="79"/>
                  </a:lnTo>
                  <a:lnTo>
                    <a:pt x="64" y="86"/>
                  </a:lnTo>
                  <a:lnTo>
                    <a:pt x="59" y="96"/>
                  </a:lnTo>
                  <a:lnTo>
                    <a:pt x="52" y="106"/>
                  </a:lnTo>
                  <a:lnTo>
                    <a:pt x="44" y="112"/>
                  </a:lnTo>
                  <a:lnTo>
                    <a:pt x="37" y="106"/>
                  </a:lnTo>
                  <a:lnTo>
                    <a:pt x="31" y="102"/>
                  </a:lnTo>
                  <a:lnTo>
                    <a:pt x="25" y="99"/>
                  </a:lnTo>
                  <a:lnTo>
                    <a:pt x="17" y="99"/>
                  </a:lnTo>
                  <a:lnTo>
                    <a:pt x="10" y="86"/>
                  </a:lnTo>
                  <a:lnTo>
                    <a:pt x="5" y="73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7" y="36"/>
                  </a:lnTo>
                  <a:lnTo>
                    <a:pt x="16" y="26"/>
                  </a:lnTo>
                  <a:lnTo>
                    <a:pt x="23" y="15"/>
                  </a:lnTo>
                  <a:lnTo>
                    <a:pt x="25" y="6"/>
                  </a:lnTo>
                  <a:lnTo>
                    <a:pt x="29" y="2"/>
                  </a:lnTo>
                  <a:lnTo>
                    <a:pt x="34" y="4"/>
                  </a:lnTo>
                  <a:lnTo>
                    <a:pt x="39" y="6"/>
                  </a:lnTo>
                  <a:lnTo>
                    <a:pt x="44" y="10"/>
                  </a:lnTo>
                  <a:lnTo>
                    <a:pt x="49" y="13"/>
                  </a:lnTo>
                  <a:lnTo>
                    <a:pt x="54" y="18"/>
                  </a:lnTo>
                  <a:lnTo>
                    <a:pt x="59" y="22"/>
                  </a:lnTo>
                  <a:lnTo>
                    <a:pt x="63" y="28"/>
                  </a:lnTo>
                  <a:lnTo>
                    <a:pt x="65" y="35"/>
                  </a:lnTo>
                  <a:lnTo>
                    <a:pt x="80" y="21"/>
                  </a:lnTo>
                  <a:lnTo>
                    <a:pt x="85" y="19"/>
                  </a:lnTo>
                  <a:lnTo>
                    <a:pt x="91" y="18"/>
                  </a:lnTo>
                  <a:lnTo>
                    <a:pt x="96" y="18"/>
                  </a:lnTo>
                  <a:lnTo>
                    <a:pt x="101" y="19"/>
                  </a:lnTo>
                  <a:lnTo>
                    <a:pt x="106" y="21"/>
                  </a:lnTo>
                  <a:lnTo>
                    <a:pt x="110" y="25"/>
                  </a:lnTo>
                  <a:lnTo>
                    <a:pt x="115" y="26"/>
                  </a:lnTo>
                  <a:lnTo>
                    <a:pt x="116" y="27"/>
                  </a:lnTo>
                  <a:lnTo>
                    <a:pt x="123" y="18"/>
                  </a:lnTo>
                  <a:lnTo>
                    <a:pt x="130" y="9"/>
                  </a:lnTo>
                  <a:lnTo>
                    <a:pt x="137" y="3"/>
                  </a:lnTo>
                  <a:lnTo>
                    <a:pt x="141" y="0"/>
                  </a:lnTo>
                  <a:lnTo>
                    <a:pt x="143" y="3"/>
                  </a:lnTo>
                  <a:lnTo>
                    <a:pt x="146" y="5"/>
                  </a:lnTo>
                  <a:lnTo>
                    <a:pt x="147" y="7"/>
                  </a:lnTo>
                  <a:lnTo>
                    <a:pt x="148" y="9"/>
                  </a:lnTo>
                  <a:close/>
                </a:path>
              </a:pathLst>
            </a:custGeom>
            <a:solidFill>
              <a:srgbClr val="D8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9" name="Freeform 1894"/>
            <p:cNvSpPr>
              <a:spLocks/>
            </p:cNvSpPr>
            <p:nvPr/>
          </p:nvSpPr>
          <p:spPr bwMode="auto">
            <a:xfrm>
              <a:off x="5264" y="1255"/>
              <a:ext cx="8" cy="7"/>
            </a:xfrm>
            <a:custGeom>
              <a:avLst/>
              <a:gdLst>
                <a:gd name="T0" fmla="*/ 0 w 32"/>
                <a:gd name="T1" fmla="*/ 0 h 26"/>
                <a:gd name="T2" fmla="*/ 0 w 32"/>
                <a:gd name="T3" fmla="*/ 0 h 26"/>
                <a:gd name="T4" fmla="*/ 0 w 32"/>
                <a:gd name="T5" fmla="*/ 0 h 26"/>
                <a:gd name="T6" fmla="*/ 0 w 32"/>
                <a:gd name="T7" fmla="*/ 0 h 26"/>
                <a:gd name="T8" fmla="*/ 0 w 32"/>
                <a:gd name="T9" fmla="*/ 0 h 26"/>
                <a:gd name="T10" fmla="*/ 0 w 32"/>
                <a:gd name="T11" fmla="*/ 0 h 26"/>
                <a:gd name="T12" fmla="*/ 0 w 32"/>
                <a:gd name="T13" fmla="*/ 0 h 26"/>
                <a:gd name="T14" fmla="*/ 0 w 32"/>
                <a:gd name="T15" fmla="*/ 0 h 26"/>
                <a:gd name="T16" fmla="*/ 0 w 32"/>
                <a:gd name="T17" fmla="*/ 0 h 26"/>
                <a:gd name="T18" fmla="*/ 0 w 32"/>
                <a:gd name="T19" fmla="*/ 0 h 26"/>
                <a:gd name="T20" fmla="*/ 0 w 32"/>
                <a:gd name="T21" fmla="*/ 0 h 26"/>
                <a:gd name="T22" fmla="*/ 0 w 32"/>
                <a:gd name="T23" fmla="*/ 0 h 26"/>
                <a:gd name="T24" fmla="*/ 0 w 32"/>
                <a:gd name="T25" fmla="*/ 0 h 26"/>
                <a:gd name="T26" fmla="*/ 0 w 32"/>
                <a:gd name="T27" fmla="*/ 0 h 26"/>
                <a:gd name="T28" fmla="*/ 0 w 32"/>
                <a:gd name="T29" fmla="*/ 0 h 26"/>
                <a:gd name="T30" fmla="*/ 0 w 32"/>
                <a:gd name="T31" fmla="*/ 0 h 26"/>
                <a:gd name="T32" fmla="*/ 0 w 32"/>
                <a:gd name="T33" fmla="*/ 0 h 26"/>
                <a:gd name="T34" fmla="*/ 0 w 32"/>
                <a:gd name="T35" fmla="*/ 0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"/>
                <a:gd name="T55" fmla="*/ 0 h 26"/>
                <a:gd name="T56" fmla="*/ 32 w 32"/>
                <a:gd name="T57" fmla="*/ 26 h 2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" h="26">
                  <a:moveTo>
                    <a:pt x="5" y="0"/>
                  </a:moveTo>
                  <a:lnTo>
                    <a:pt x="10" y="4"/>
                  </a:lnTo>
                  <a:lnTo>
                    <a:pt x="16" y="9"/>
                  </a:lnTo>
                  <a:lnTo>
                    <a:pt x="23" y="12"/>
                  </a:lnTo>
                  <a:lnTo>
                    <a:pt x="32" y="14"/>
                  </a:lnTo>
                  <a:lnTo>
                    <a:pt x="31" y="24"/>
                  </a:lnTo>
                  <a:lnTo>
                    <a:pt x="27" y="24"/>
                  </a:lnTo>
                  <a:lnTo>
                    <a:pt x="24" y="25"/>
                  </a:lnTo>
                  <a:lnTo>
                    <a:pt x="20" y="25"/>
                  </a:lnTo>
                  <a:lnTo>
                    <a:pt x="17" y="26"/>
                  </a:lnTo>
                  <a:lnTo>
                    <a:pt x="13" y="26"/>
                  </a:lnTo>
                  <a:lnTo>
                    <a:pt x="10" y="25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1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0" name="Freeform 1895"/>
            <p:cNvSpPr>
              <a:spLocks/>
            </p:cNvSpPr>
            <p:nvPr/>
          </p:nvSpPr>
          <p:spPr bwMode="auto">
            <a:xfrm>
              <a:off x="5261" y="1266"/>
              <a:ext cx="10" cy="5"/>
            </a:xfrm>
            <a:custGeom>
              <a:avLst/>
              <a:gdLst>
                <a:gd name="T0" fmla="*/ 0 w 39"/>
                <a:gd name="T1" fmla="*/ 0 h 20"/>
                <a:gd name="T2" fmla="*/ 0 w 39"/>
                <a:gd name="T3" fmla="*/ 0 h 20"/>
                <a:gd name="T4" fmla="*/ 0 w 39"/>
                <a:gd name="T5" fmla="*/ 0 h 20"/>
                <a:gd name="T6" fmla="*/ 0 w 39"/>
                <a:gd name="T7" fmla="*/ 0 h 20"/>
                <a:gd name="T8" fmla="*/ 0 w 39"/>
                <a:gd name="T9" fmla="*/ 0 h 20"/>
                <a:gd name="T10" fmla="*/ 0 w 39"/>
                <a:gd name="T11" fmla="*/ 0 h 20"/>
                <a:gd name="T12" fmla="*/ 0 w 39"/>
                <a:gd name="T13" fmla="*/ 0 h 20"/>
                <a:gd name="T14" fmla="*/ 0 w 39"/>
                <a:gd name="T15" fmla="*/ 0 h 20"/>
                <a:gd name="T16" fmla="*/ 0 w 39"/>
                <a:gd name="T17" fmla="*/ 0 h 20"/>
                <a:gd name="T18" fmla="*/ 0 w 39"/>
                <a:gd name="T19" fmla="*/ 0 h 20"/>
                <a:gd name="T20" fmla="*/ 0 w 39"/>
                <a:gd name="T21" fmla="*/ 0 h 20"/>
                <a:gd name="T22" fmla="*/ 0 w 39"/>
                <a:gd name="T23" fmla="*/ 0 h 20"/>
                <a:gd name="T24" fmla="*/ 0 w 39"/>
                <a:gd name="T25" fmla="*/ 0 h 20"/>
                <a:gd name="T26" fmla="*/ 0 w 39"/>
                <a:gd name="T27" fmla="*/ 0 h 20"/>
                <a:gd name="T28" fmla="*/ 0 w 39"/>
                <a:gd name="T29" fmla="*/ 0 h 20"/>
                <a:gd name="T30" fmla="*/ 0 w 39"/>
                <a:gd name="T31" fmla="*/ 0 h 20"/>
                <a:gd name="T32" fmla="*/ 0 w 39"/>
                <a:gd name="T33" fmla="*/ 0 h 20"/>
                <a:gd name="T34" fmla="*/ 0 w 39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20"/>
                <a:gd name="T56" fmla="*/ 39 w 39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20">
                  <a:moveTo>
                    <a:pt x="0" y="11"/>
                  </a:moveTo>
                  <a:lnTo>
                    <a:pt x="4" y="13"/>
                  </a:lnTo>
                  <a:lnTo>
                    <a:pt x="9" y="11"/>
                  </a:lnTo>
                  <a:lnTo>
                    <a:pt x="13" y="10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5" y="5"/>
                  </a:lnTo>
                  <a:lnTo>
                    <a:pt x="28" y="2"/>
                  </a:lnTo>
                  <a:lnTo>
                    <a:pt x="31" y="0"/>
                  </a:lnTo>
                  <a:lnTo>
                    <a:pt x="39" y="11"/>
                  </a:lnTo>
                  <a:lnTo>
                    <a:pt x="33" y="14"/>
                  </a:lnTo>
                  <a:lnTo>
                    <a:pt x="26" y="16"/>
                  </a:lnTo>
                  <a:lnTo>
                    <a:pt x="20" y="18"/>
                  </a:lnTo>
                  <a:lnTo>
                    <a:pt x="14" y="20"/>
                  </a:lnTo>
                  <a:lnTo>
                    <a:pt x="9" y="20"/>
                  </a:lnTo>
                  <a:lnTo>
                    <a:pt x="5" y="18"/>
                  </a:lnTo>
                  <a:lnTo>
                    <a:pt x="2" y="16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1" name="Freeform 1896"/>
            <p:cNvSpPr>
              <a:spLocks/>
            </p:cNvSpPr>
            <p:nvPr/>
          </p:nvSpPr>
          <p:spPr bwMode="auto">
            <a:xfrm>
              <a:off x="5279" y="1261"/>
              <a:ext cx="7" cy="7"/>
            </a:xfrm>
            <a:custGeom>
              <a:avLst/>
              <a:gdLst>
                <a:gd name="T0" fmla="*/ 0 w 28"/>
                <a:gd name="T1" fmla="*/ 0 h 28"/>
                <a:gd name="T2" fmla="*/ 0 w 28"/>
                <a:gd name="T3" fmla="*/ 0 h 28"/>
                <a:gd name="T4" fmla="*/ 0 w 28"/>
                <a:gd name="T5" fmla="*/ 0 h 28"/>
                <a:gd name="T6" fmla="*/ 0 w 28"/>
                <a:gd name="T7" fmla="*/ 0 h 28"/>
                <a:gd name="T8" fmla="*/ 0 w 28"/>
                <a:gd name="T9" fmla="*/ 0 h 28"/>
                <a:gd name="T10" fmla="*/ 0 w 28"/>
                <a:gd name="T11" fmla="*/ 0 h 28"/>
                <a:gd name="T12" fmla="*/ 0 w 28"/>
                <a:gd name="T13" fmla="*/ 0 h 28"/>
                <a:gd name="T14" fmla="*/ 0 w 28"/>
                <a:gd name="T15" fmla="*/ 0 h 28"/>
                <a:gd name="T16" fmla="*/ 0 w 28"/>
                <a:gd name="T17" fmla="*/ 0 h 28"/>
                <a:gd name="T18" fmla="*/ 0 w 28"/>
                <a:gd name="T19" fmla="*/ 0 h 28"/>
                <a:gd name="T20" fmla="*/ 0 w 28"/>
                <a:gd name="T21" fmla="*/ 0 h 28"/>
                <a:gd name="T22" fmla="*/ 0 w 28"/>
                <a:gd name="T23" fmla="*/ 0 h 28"/>
                <a:gd name="T24" fmla="*/ 0 w 28"/>
                <a:gd name="T25" fmla="*/ 0 h 28"/>
                <a:gd name="T26" fmla="*/ 0 w 28"/>
                <a:gd name="T27" fmla="*/ 0 h 28"/>
                <a:gd name="T28" fmla="*/ 0 w 28"/>
                <a:gd name="T29" fmla="*/ 0 h 28"/>
                <a:gd name="T30" fmla="*/ 0 w 28"/>
                <a:gd name="T31" fmla="*/ 0 h 28"/>
                <a:gd name="T32" fmla="*/ 0 w 28"/>
                <a:gd name="T33" fmla="*/ 0 h 28"/>
                <a:gd name="T34" fmla="*/ 0 w 28"/>
                <a:gd name="T35" fmla="*/ 0 h 28"/>
                <a:gd name="T36" fmla="*/ 0 w 28"/>
                <a:gd name="T37" fmla="*/ 0 h 28"/>
                <a:gd name="T38" fmla="*/ 0 w 28"/>
                <a:gd name="T39" fmla="*/ 0 h 28"/>
                <a:gd name="T40" fmla="*/ 0 w 28"/>
                <a:gd name="T41" fmla="*/ 0 h 28"/>
                <a:gd name="T42" fmla="*/ 0 w 28"/>
                <a:gd name="T43" fmla="*/ 0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8"/>
                <a:gd name="T67" fmla="*/ 0 h 28"/>
                <a:gd name="T68" fmla="*/ 28 w 28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8" h="28">
                  <a:moveTo>
                    <a:pt x="26" y="3"/>
                  </a:moveTo>
                  <a:lnTo>
                    <a:pt x="20" y="0"/>
                  </a:lnTo>
                  <a:lnTo>
                    <a:pt x="13" y="2"/>
                  </a:lnTo>
                  <a:lnTo>
                    <a:pt x="6" y="4"/>
                  </a:lnTo>
                  <a:lnTo>
                    <a:pt x="0" y="7"/>
                  </a:lnTo>
                  <a:lnTo>
                    <a:pt x="3" y="13"/>
                  </a:lnTo>
                  <a:lnTo>
                    <a:pt x="7" y="19"/>
                  </a:lnTo>
                  <a:lnTo>
                    <a:pt x="12" y="23"/>
                  </a:lnTo>
                  <a:lnTo>
                    <a:pt x="18" y="28"/>
                  </a:lnTo>
                  <a:lnTo>
                    <a:pt x="28" y="28"/>
                  </a:lnTo>
                  <a:lnTo>
                    <a:pt x="23" y="26"/>
                  </a:lnTo>
                  <a:lnTo>
                    <a:pt x="19" y="23"/>
                  </a:lnTo>
                  <a:lnTo>
                    <a:pt x="16" y="21"/>
                  </a:lnTo>
                  <a:lnTo>
                    <a:pt x="15" y="17"/>
                  </a:lnTo>
                  <a:lnTo>
                    <a:pt x="15" y="12"/>
                  </a:lnTo>
                  <a:lnTo>
                    <a:pt x="16" y="8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3" y="4"/>
                  </a:lnTo>
                  <a:lnTo>
                    <a:pt x="25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2" name="Freeform 1897"/>
            <p:cNvSpPr>
              <a:spLocks/>
            </p:cNvSpPr>
            <p:nvPr/>
          </p:nvSpPr>
          <p:spPr bwMode="auto">
            <a:xfrm>
              <a:off x="5279" y="1269"/>
              <a:ext cx="6" cy="8"/>
            </a:xfrm>
            <a:custGeom>
              <a:avLst/>
              <a:gdLst>
                <a:gd name="T0" fmla="*/ 0 w 23"/>
                <a:gd name="T1" fmla="*/ 0 h 33"/>
                <a:gd name="T2" fmla="*/ 0 w 23"/>
                <a:gd name="T3" fmla="*/ 0 h 33"/>
                <a:gd name="T4" fmla="*/ 0 w 23"/>
                <a:gd name="T5" fmla="*/ 0 h 33"/>
                <a:gd name="T6" fmla="*/ 0 w 23"/>
                <a:gd name="T7" fmla="*/ 0 h 33"/>
                <a:gd name="T8" fmla="*/ 0 w 23"/>
                <a:gd name="T9" fmla="*/ 0 h 33"/>
                <a:gd name="T10" fmla="*/ 0 w 23"/>
                <a:gd name="T11" fmla="*/ 0 h 33"/>
                <a:gd name="T12" fmla="*/ 0 w 23"/>
                <a:gd name="T13" fmla="*/ 0 h 33"/>
                <a:gd name="T14" fmla="*/ 0 w 23"/>
                <a:gd name="T15" fmla="*/ 0 h 33"/>
                <a:gd name="T16" fmla="*/ 0 w 23"/>
                <a:gd name="T17" fmla="*/ 0 h 33"/>
                <a:gd name="T18" fmla="*/ 0 w 23"/>
                <a:gd name="T19" fmla="*/ 0 h 33"/>
                <a:gd name="T20" fmla="*/ 0 w 23"/>
                <a:gd name="T21" fmla="*/ 0 h 33"/>
                <a:gd name="T22" fmla="*/ 0 w 23"/>
                <a:gd name="T23" fmla="*/ 0 h 33"/>
                <a:gd name="T24" fmla="*/ 0 w 23"/>
                <a:gd name="T25" fmla="*/ 0 h 33"/>
                <a:gd name="T26" fmla="*/ 0 w 23"/>
                <a:gd name="T27" fmla="*/ 0 h 33"/>
                <a:gd name="T28" fmla="*/ 0 w 23"/>
                <a:gd name="T29" fmla="*/ 0 h 33"/>
                <a:gd name="T30" fmla="*/ 0 w 23"/>
                <a:gd name="T31" fmla="*/ 0 h 33"/>
                <a:gd name="T32" fmla="*/ 0 w 23"/>
                <a:gd name="T33" fmla="*/ 0 h 33"/>
                <a:gd name="T34" fmla="*/ 0 w 23"/>
                <a:gd name="T35" fmla="*/ 0 h 33"/>
                <a:gd name="T36" fmla="*/ 0 w 23"/>
                <a:gd name="T37" fmla="*/ 0 h 33"/>
                <a:gd name="T38" fmla="*/ 0 w 23"/>
                <a:gd name="T39" fmla="*/ 0 h 33"/>
                <a:gd name="T40" fmla="*/ 0 w 23"/>
                <a:gd name="T41" fmla="*/ 0 h 33"/>
                <a:gd name="T42" fmla="*/ 0 w 23"/>
                <a:gd name="T43" fmla="*/ 0 h 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3"/>
                <a:gd name="T67" fmla="*/ 0 h 33"/>
                <a:gd name="T68" fmla="*/ 23 w 23"/>
                <a:gd name="T69" fmla="*/ 33 h 3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3" h="33">
                  <a:moveTo>
                    <a:pt x="1" y="3"/>
                  </a:moveTo>
                  <a:lnTo>
                    <a:pt x="0" y="12"/>
                  </a:lnTo>
                  <a:lnTo>
                    <a:pt x="0" y="20"/>
                  </a:lnTo>
                  <a:lnTo>
                    <a:pt x="2" y="27"/>
                  </a:lnTo>
                  <a:lnTo>
                    <a:pt x="5" y="30"/>
                  </a:lnTo>
                  <a:lnTo>
                    <a:pt x="9" y="32"/>
                  </a:lnTo>
                  <a:lnTo>
                    <a:pt x="14" y="33"/>
                  </a:lnTo>
                  <a:lnTo>
                    <a:pt x="18" y="33"/>
                  </a:lnTo>
                  <a:lnTo>
                    <a:pt x="23" y="33"/>
                  </a:lnTo>
                  <a:lnTo>
                    <a:pt x="22" y="28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6" y="20"/>
                  </a:lnTo>
                  <a:lnTo>
                    <a:pt x="14" y="19"/>
                  </a:lnTo>
                  <a:lnTo>
                    <a:pt x="12" y="19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3" name="Freeform 1898"/>
            <p:cNvSpPr>
              <a:spLocks/>
            </p:cNvSpPr>
            <p:nvPr/>
          </p:nvSpPr>
          <p:spPr bwMode="auto">
            <a:xfrm>
              <a:off x="5292" y="1260"/>
              <a:ext cx="10" cy="9"/>
            </a:xfrm>
            <a:custGeom>
              <a:avLst/>
              <a:gdLst>
                <a:gd name="T0" fmla="*/ 0 w 38"/>
                <a:gd name="T1" fmla="*/ 0 h 37"/>
                <a:gd name="T2" fmla="*/ 0 w 38"/>
                <a:gd name="T3" fmla="*/ 0 h 37"/>
                <a:gd name="T4" fmla="*/ 0 w 38"/>
                <a:gd name="T5" fmla="*/ 0 h 37"/>
                <a:gd name="T6" fmla="*/ 0 w 38"/>
                <a:gd name="T7" fmla="*/ 0 h 37"/>
                <a:gd name="T8" fmla="*/ 0 w 38"/>
                <a:gd name="T9" fmla="*/ 0 h 37"/>
                <a:gd name="T10" fmla="*/ 0 w 38"/>
                <a:gd name="T11" fmla="*/ 0 h 37"/>
                <a:gd name="T12" fmla="*/ 0 w 38"/>
                <a:gd name="T13" fmla="*/ 0 h 37"/>
                <a:gd name="T14" fmla="*/ 0 w 38"/>
                <a:gd name="T15" fmla="*/ 0 h 37"/>
                <a:gd name="T16" fmla="*/ 0 w 38"/>
                <a:gd name="T17" fmla="*/ 0 h 37"/>
                <a:gd name="T18" fmla="*/ 0 w 38"/>
                <a:gd name="T19" fmla="*/ 0 h 37"/>
                <a:gd name="T20" fmla="*/ 0 w 38"/>
                <a:gd name="T21" fmla="*/ 0 h 37"/>
                <a:gd name="T22" fmla="*/ 0 w 38"/>
                <a:gd name="T23" fmla="*/ 0 h 37"/>
                <a:gd name="T24" fmla="*/ 0 w 38"/>
                <a:gd name="T25" fmla="*/ 0 h 37"/>
                <a:gd name="T26" fmla="*/ 0 w 38"/>
                <a:gd name="T27" fmla="*/ 0 h 37"/>
                <a:gd name="T28" fmla="*/ 0 w 38"/>
                <a:gd name="T29" fmla="*/ 0 h 37"/>
                <a:gd name="T30" fmla="*/ 0 w 38"/>
                <a:gd name="T31" fmla="*/ 0 h 37"/>
                <a:gd name="T32" fmla="*/ 0 w 38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"/>
                <a:gd name="T52" fmla="*/ 0 h 37"/>
                <a:gd name="T53" fmla="*/ 38 w 38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" h="37">
                  <a:moveTo>
                    <a:pt x="0" y="0"/>
                  </a:moveTo>
                  <a:lnTo>
                    <a:pt x="5" y="3"/>
                  </a:lnTo>
                  <a:lnTo>
                    <a:pt x="10" y="5"/>
                  </a:lnTo>
                  <a:lnTo>
                    <a:pt x="15" y="6"/>
                  </a:lnTo>
                  <a:lnTo>
                    <a:pt x="20" y="6"/>
                  </a:lnTo>
                  <a:lnTo>
                    <a:pt x="25" y="7"/>
                  </a:lnTo>
                  <a:lnTo>
                    <a:pt x="29" y="9"/>
                  </a:lnTo>
                  <a:lnTo>
                    <a:pt x="33" y="11"/>
                  </a:lnTo>
                  <a:lnTo>
                    <a:pt x="38" y="16"/>
                  </a:lnTo>
                  <a:lnTo>
                    <a:pt x="33" y="21"/>
                  </a:lnTo>
                  <a:lnTo>
                    <a:pt x="29" y="26"/>
                  </a:lnTo>
                  <a:lnTo>
                    <a:pt x="26" y="31"/>
                  </a:lnTo>
                  <a:lnTo>
                    <a:pt x="24" y="37"/>
                  </a:lnTo>
                  <a:lnTo>
                    <a:pt x="19" y="25"/>
                  </a:lnTo>
                  <a:lnTo>
                    <a:pt x="14" y="15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4" name="Freeform 1899"/>
            <p:cNvSpPr>
              <a:spLocks/>
            </p:cNvSpPr>
            <p:nvPr/>
          </p:nvSpPr>
          <p:spPr bwMode="auto">
            <a:xfrm>
              <a:off x="5286" y="1270"/>
              <a:ext cx="9" cy="10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0 h 43"/>
                <a:gd name="T6" fmla="*/ 0 w 35"/>
                <a:gd name="T7" fmla="*/ 0 h 43"/>
                <a:gd name="T8" fmla="*/ 0 w 35"/>
                <a:gd name="T9" fmla="*/ 0 h 43"/>
                <a:gd name="T10" fmla="*/ 0 w 35"/>
                <a:gd name="T11" fmla="*/ 0 h 43"/>
                <a:gd name="T12" fmla="*/ 0 w 35"/>
                <a:gd name="T13" fmla="*/ 0 h 43"/>
                <a:gd name="T14" fmla="*/ 0 w 35"/>
                <a:gd name="T15" fmla="*/ 0 h 43"/>
                <a:gd name="T16" fmla="*/ 0 w 35"/>
                <a:gd name="T17" fmla="*/ 0 h 43"/>
                <a:gd name="T18" fmla="*/ 0 w 35"/>
                <a:gd name="T19" fmla="*/ 0 h 43"/>
                <a:gd name="T20" fmla="*/ 0 w 35"/>
                <a:gd name="T21" fmla="*/ 0 h 43"/>
                <a:gd name="T22" fmla="*/ 0 w 35"/>
                <a:gd name="T23" fmla="*/ 0 h 43"/>
                <a:gd name="T24" fmla="*/ 0 w 35"/>
                <a:gd name="T25" fmla="*/ 0 h 43"/>
                <a:gd name="T26" fmla="*/ 0 w 35"/>
                <a:gd name="T27" fmla="*/ 0 h 43"/>
                <a:gd name="T28" fmla="*/ 0 w 35"/>
                <a:gd name="T29" fmla="*/ 0 h 43"/>
                <a:gd name="T30" fmla="*/ 0 w 35"/>
                <a:gd name="T31" fmla="*/ 0 h 43"/>
                <a:gd name="T32" fmla="*/ 0 w 3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5"/>
                <a:gd name="T52" fmla="*/ 0 h 43"/>
                <a:gd name="T53" fmla="*/ 35 w 3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5" h="43">
                  <a:moveTo>
                    <a:pt x="13" y="0"/>
                  </a:moveTo>
                  <a:lnTo>
                    <a:pt x="22" y="6"/>
                  </a:lnTo>
                  <a:lnTo>
                    <a:pt x="29" y="17"/>
                  </a:lnTo>
                  <a:lnTo>
                    <a:pt x="33" y="32"/>
                  </a:lnTo>
                  <a:lnTo>
                    <a:pt x="35" y="43"/>
                  </a:lnTo>
                  <a:lnTo>
                    <a:pt x="29" y="35"/>
                  </a:lnTo>
                  <a:lnTo>
                    <a:pt x="25" y="28"/>
                  </a:lnTo>
                  <a:lnTo>
                    <a:pt x="22" y="22"/>
                  </a:lnTo>
                  <a:lnTo>
                    <a:pt x="20" y="17"/>
                  </a:lnTo>
                  <a:lnTo>
                    <a:pt x="17" y="15"/>
                  </a:lnTo>
                  <a:lnTo>
                    <a:pt x="14" y="12"/>
                  </a:lnTo>
                  <a:lnTo>
                    <a:pt x="9" y="9"/>
                  </a:lnTo>
                  <a:lnTo>
                    <a:pt x="0" y="7"/>
                  </a:lnTo>
                  <a:lnTo>
                    <a:pt x="6" y="5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5" name="Freeform 1900"/>
            <p:cNvSpPr>
              <a:spLocks/>
            </p:cNvSpPr>
            <p:nvPr/>
          </p:nvSpPr>
          <p:spPr bwMode="auto">
            <a:xfrm>
              <a:off x="5288" y="1260"/>
              <a:ext cx="3" cy="7"/>
            </a:xfrm>
            <a:custGeom>
              <a:avLst/>
              <a:gdLst>
                <a:gd name="T0" fmla="*/ 0 w 14"/>
                <a:gd name="T1" fmla="*/ 0 h 31"/>
                <a:gd name="T2" fmla="*/ 0 w 14"/>
                <a:gd name="T3" fmla="*/ 0 h 31"/>
                <a:gd name="T4" fmla="*/ 0 w 14"/>
                <a:gd name="T5" fmla="*/ 0 h 31"/>
                <a:gd name="T6" fmla="*/ 0 w 14"/>
                <a:gd name="T7" fmla="*/ 0 h 31"/>
                <a:gd name="T8" fmla="*/ 0 w 14"/>
                <a:gd name="T9" fmla="*/ 0 h 31"/>
                <a:gd name="T10" fmla="*/ 0 w 14"/>
                <a:gd name="T11" fmla="*/ 0 h 31"/>
                <a:gd name="T12" fmla="*/ 0 w 14"/>
                <a:gd name="T13" fmla="*/ 0 h 31"/>
                <a:gd name="T14" fmla="*/ 0 w 14"/>
                <a:gd name="T15" fmla="*/ 0 h 31"/>
                <a:gd name="T16" fmla="*/ 0 w 14"/>
                <a:gd name="T17" fmla="*/ 0 h 31"/>
                <a:gd name="T18" fmla="*/ 0 w 14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31"/>
                <a:gd name="T32" fmla="*/ 14 w 14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31">
                  <a:moveTo>
                    <a:pt x="0" y="31"/>
                  </a:moveTo>
                  <a:lnTo>
                    <a:pt x="14" y="24"/>
                  </a:lnTo>
                  <a:lnTo>
                    <a:pt x="14" y="22"/>
                  </a:lnTo>
                  <a:lnTo>
                    <a:pt x="13" y="16"/>
                  </a:lnTo>
                  <a:lnTo>
                    <a:pt x="13" y="8"/>
                  </a:lnTo>
                  <a:lnTo>
                    <a:pt x="12" y="0"/>
                  </a:lnTo>
                  <a:lnTo>
                    <a:pt x="10" y="11"/>
                  </a:lnTo>
                  <a:lnTo>
                    <a:pt x="8" y="21"/>
                  </a:lnTo>
                  <a:lnTo>
                    <a:pt x="5" y="2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6" name="Freeform 1901"/>
            <p:cNvSpPr>
              <a:spLocks/>
            </p:cNvSpPr>
            <p:nvPr/>
          </p:nvSpPr>
          <p:spPr bwMode="auto">
            <a:xfrm>
              <a:off x="5290" y="1255"/>
              <a:ext cx="7" cy="2"/>
            </a:xfrm>
            <a:custGeom>
              <a:avLst/>
              <a:gdLst>
                <a:gd name="T0" fmla="*/ 0 w 28"/>
                <a:gd name="T1" fmla="*/ 0 h 10"/>
                <a:gd name="T2" fmla="*/ 0 w 28"/>
                <a:gd name="T3" fmla="*/ 0 h 10"/>
                <a:gd name="T4" fmla="*/ 0 w 28"/>
                <a:gd name="T5" fmla="*/ 0 h 10"/>
                <a:gd name="T6" fmla="*/ 0 w 28"/>
                <a:gd name="T7" fmla="*/ 0 h 10"/>
                <a:gd name="T8" fmla="*/ 0 w 28"/>
                <a:gd name="T9" fmla="*/ 0 h 10"/>
                <a:gd name="T10" fmla="*/ 0 w 28"/>
                <a:gd name="T11" fmla="*/ 0 h 10"/>
                <a:gd name="T12" fmla="*/ 0 w 28"/>
                <a:gd name="T13" fmla="*/ 0 h 10"/>
                <a:gd name="T14" fmla="*/ 0 w 28"/>
                <a:gd name="T15" fmla="*/ 0 h 10"/>
                <a:gd name="T16" fmla="*/ 0 w 28"/>
                <a:gd name="T17" fmla="*/ 0 h 10"/>
                <a:gd name="T18" fmla="*/ 0 w 28"/>
                <a:gd name="T19" fmla="*/ 0 h 10"/>
                <a:gd name="T20" fmla="*/ 0 w 28"/>
                <a:gd name="T21" fmla="*/ 0 h 10"/>
                <a:gd name="T22" fmla="*/ 0 w 28"/>
                <a:gd name="T23" fmla="*/ 0 h 10"/>
                <a:gd name="T24" fmla="*/ 0 w 28"/>
                <a:gd name="T25" fmla="*/ 0 h 10"/>
                <a:gd name="T26" fmla="*/ 0 w 28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8"/>
                <a:gd name="T43" fmla="*/ 0 h 10"/>
                <a:gd name="T44" fmla="*/ 28 w 28"/>
                <a:gd name="T45" fmla="*/ 10 h 1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8" h="10">
                  <a:moveTo>
                    <a:pt x="28" y="3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8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10"/>
                  </a:lnTo>
                  <a:lnTo>
                    <a:pt x="8" y="10"/>
                  </a:lnTo>
                  <a:lnTo>
                    <a:pt x="14" y="8"/>
                  </a:lnTo>
                  <a:lnTo>
                    <a:pt x="22" y="6"/>
                  </a:lnTo>
                  <a:lnTo>
                    <a:pt x="28" y="6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7" name="Freeform 1902"/>
            <p:cNvSpPr>
              <a:spLocks/>
            </p:cNvSpPr>
            <p:nvPr/>
          </p:nvSpPr>
          <p:spPr bwMode="auto">
            <a:xfrm>
              <a:off x="5184" y="1215"/>
              <a:ext cx="7" cy="9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0 w 28"/>
                <a:gd name="T5" fmla="*/ 0 h 36"/>
                <a:gd name="T6" fmla="*/ 0 w 28"/>
                <a:gd name="T7" fmla="*/ 0 h 36"/>
                <a:gd name="T8" fmla="*/ 0 w 28"/>
                <a:gd name="T9" fmla="*/ 0 h 36"/>
                <a:gd name="T10" fmla="*/ 0 w 28"/>
                <a:gd name="T11" fmla="*/ 0 h 36"/>
                <a:gd name="T12" fmla="*/ 0 w 28"/>
                <a:gd name="T13" fmla="*/ 0 h 36"/>
                <a:gd name="T14" fmla="*/ 0 w 28"/>
                <a:gd name="T15" fmla="*/ 0 h 36"/>
                <a:gd name="T16" fmla="*/ 0 w 28"/>
                <a:gd name="T17" fmla="*/ 0 h 36"/>
                <a:gd name="T18" fmla="*/ 0 w 28"/>
                <a:gd name="T19" fmla="*/ 0 h 36"/>
                <a:gd name="T20" fmla="*/ 0 w 28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36"/>
                <a:gd name="T35" fmla="*/ 28 w 28"/>
                <a:gd name="T36" fmla="*/ 36 h 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36">
                  <a:moveTo>
                    <a:pt x="0" y="1"/>
                  </a:moveTo>
                  <a:lnTo>
                    <a:pt x="5" y="4"/>
                  </a:lnTo>
                  <a:lnTo>
                    <a:pt x="12" y="12"/>
                  </a:lnTo>
                  <a:lnTo>
                    <a:pt x="18" y="23"/>
                  </a:lnTo>
                  <a:lnTo>
                    <a:pt x="23" y="36"/>
                  </a:lnTo>
                  <a:lnTo>
                    <a:pt x="28" y="26"/>
                  </a:lnTo>
                  <a:lnTo>
                    <a:pt x="23" y="26"/>
                  </a:lnTo>
                  <a:lnTo>
                    <a:pt x="19" y="15"/>
                  </a:lnTo>
                  <a:lnTo>
                    <a:pt x="14" y="6"/>
                  </a:lnTo>
                  <a:lnTo>
                    <a:pt x="8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8" name="Freeform 1903"/>
            <p:cNvSpPr>
              <a:spLocks/>
            </p:cNvSpPr>
            <p:nvPr/>
          </p:nvSpPr>
          <p:spPr bwMode="auto">
            <a:xfrm>
              <a:off x="5203" y="1234"/>
              <a:ext cx="6" cy="4"/>
            </a:xfrm>
            <a:custGeom>
              <a:avLst/>
              <a:gdLst>
                <a:gd name="T0" fmla="*/ 0 w 24"/>
                <a:gd name="T1" fmla="*/ 0 h 16"/>
                <a:gd name="T2" fmla="*/ 0 w 24"/>
                <a:gd name="T3" fmla="*/ 0 h 16"/>
                <a:gd name="T4" fmla="*/ 0 w 24"/>
                <a:gd name="T5" fmla="*/ 0 h 16"/>
                <a:gd name="T6" fmla="*/ 0 w 24"/>
                <a:gd name="T7" fmla="*/ 0 h 16"/>
                <a:gd name="T8" fmla="*/ 0 w 24"/>
                <a:gd name="T9" fmla="*/ 0 h 16"/>
                <a:gd name="T10" fmla="*/ 0 w 24"/>
                <a:gd name="T11" fmla="*/ 0 h 16"/>
                <a:gd name="T12" fmla="*/ 0 w 24"/>
                <a:gd name="T13" fmla="*/ 0 h 16"/>
                <a:gd name="T14" fmla="*/ 0 w 24"/>
                <a:gd name="T15" fmla="*/ 0 h 16"/>
                <a:gd name="T16" fmla="*/ 0 w 24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16"/>
                <a:gd name="T29" fmla="*/ 24 w 24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16">
                  <a:moveTo>
                    <a:pt x="0" y="12"/>
                  </a:moveTo>
                  <a:lnTo>
                    <a:pt x="7" y="13"/>
                  </a:lnTo>
                  <a:lnTo>
                    <a:pt x="14" y="11"/>
                  </a:lnTo>
                  <a:lnTo>
                    <a:pt x="20" y="6"/>
                  </a:lnTo>
                  <a:lnTo>
                    <a:pt x="24" y="0"/>
                  </a:lnTo>
                  <a:lnTo>
                    <a:pt x="19" y="10"/>
                  </a:lnTo>
                  <a:lnTo>
                    <a:pt x="12" y="16"/>
                  </a:lnTo>
                  <a:lnTo>
                    <a:pt x="5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9" name="Freeform 1904"/>
            <p:cNvSpPr>
              <a:spLocks/>
            </p:cNvSpPr>
            <p:nvPr/>
          </p:nvSpPr>
          <p:spPr bwMode="auto">
            <a:xfrm>
              <a:off x="5328" y="1361"/>
              <a:ext cx="6" cy="5"/>
            </a:xfrm>
            <a:custGeom>
              <a:avLst/>
              <a:gdLst>
                <a:gd name="T0" fmla="*/ 0 w 23"/>
                <a:gd name="T1" fmla="*/ 0 h 19"/>
                <a:gd name="T2" fmla="*/ 0 w 23"/>
                <a:gd name="T3" fmla="*/ 0 h 19"/>
                <a:gd name="T4" fmla="*/ 0 w 23"/>
                <a:gd name="T5" fmla="*/ 0 h 19"/>
                <a:gd name="T6" fmla="*/ 0 w 23"/>
                <a:gd name="T7" fmla="*/ 0 h 19"/>
                <a:gd name="T8" fmla="*/ 0 w 23"/>
                <a:gd name="T9" fmla="*/ 0 h 19"/>
                <a:gd name="T10" fmla="*/ 0 w 23"/>
                <a:gd name="T11" fmla="*/ 0 h 19"/>
                <a:gd name="T12" fmla="*/ 0 w 23"/>
                <a:gd name="T13" fmla="*/ 0 h 19"/>
                <a:gd name="T14" fmla="*/ 0 w 23"/>
                <a:gd name="T15" fmla="*/ 0 h 19"/>
                <a:gd name="T16" fmla="*/ 0 w 23"/>
                <a:gd name="T17" fmla="*/ 0 h 19"/>
                <a:gd name="T18" fmla="*/ 0 w 23"/>
                <a:gd name="T19" fmla="*/ 0 h 19"/>
                <a:gd name="T20" fmla="*/ 0 w 23"/>
                <a:gd name="T21" fmla="*/ 0 h 19"/>
                <a:gd name="T22" fmla="*/ 0 w 23"/>
                <a:gd name="T23" fmla="*/ 0 h 19"/>
                <a:gd name="T24" fmla="*/ 0 w 23"/>
                <a:gd name="T25" fmla="*/ 0 h 19"/>
                <a:gd name="T26" fmla="*/ 0 w 23"/>
                <a:gd name="T27" fmla="*/ 0 h 19"/>
                <a:gd name="T28" fmla="*/ 0 w 23"/>
                <a:gd name="T29" fmla="*/ 0 h 19"/>
                <a:gd name="T30" fmla="*/ 0 w 23"/>
                <a:gd name="T31" fmla="*/ 0 h 19"/>
                <a:gd name="T32" fmla="*/ 0 w 23"/>
                <a:gd name="T33" fmla="*/ 0 h 19"/>
                <a:gd name="T34" fmla="*/ 0 w 23"/>
                <a:gd name="T35" fmla="*/ 0 h 19"/>
                <a:gd name="T36" fmla="*/ 0 w 23"/>
                <a:gd name="T37" fmla="*/ 0 h 19"/>
                <a:gd name="T38" fmla="*/ 0 w 23"/>
                <a:gd name="T39" fmla="*/ 0 h 19"/>
                <a:gd name="T40" fmla="*/ 0 w 23"/>
                <a:gd name="T41" fmla="*/ 0 h 19"/>
                <a:gd name="T42" fmla="*/ 0 w 23"/>
                <a:gd name="T43" fmla="*/ 0 h 19"/>
                <a:gd name="T44" fmla="*/ 0 w 23"/>
                <a:gd name="T45" fmla="*/ 0 h 19"/>
                <a:gd name="T46" fmla="*/ 0 w 23"/>
                <a:gd name="T47" fmla="*/ 0 h 19"/>
                <a:gd name="T48" fmla="*/ 0 w 23"/>
                <a:gd name="T49" fmla="*/ 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3"/>
                <a:gd name="T76" fmla="*/ 0 h 19"/>
                <a:gd name="T77" fmla="*/ 23 w 2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3" h="19">
                  <a:moveTo>
                    <a:pt x="11" y="17"/>
                  </a:moveTo>
                  <a:lnTo>
                    <a:pt x="12" y="11"/>
                  </a:lnTo>
                  <a:lnTo>
                    <a:pt x="14" y="9"/>
                  </a:lnTo>
                  <a:lnTo>
                    <a:pt x="17" y="9"/>
                  </a:lnTo>
                  <a:lnTo>
                    <a:pt x="20" y="10"/>
                  </a:lnTo>
                  <a:lnTo>
                    <a:pt x="21" y="8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19"/>
                  </a:lnTo>
                  <a:lnTo>
                    <a:pt x="6" y="18"/>
                  </a:lnTo>
                  <a:lnTo>
                    <a:pt x="11" y="17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0" name="Freeform 1905"/>
            <p:cNvSpPr>
              <a:spLocks/>
            </p:cNvSpPr>
            <p:nvPr/>
          </p:nvSpPr>
          <p:spPr bwMode="auto">
            <a:xfrm>
              <a:off x="5322" y="1374"/>
              <a:ext cx="33" cy="68"/>
            </a:xfrm>
            <a:custGeom>
              <a:avLst/>
              <a:gdLst>
                <a:gd name="T0" fmla="*/ 0 w 133"/>
                <a:gd name="T1" fmla="*/ 0 h 273"/>
                <a:gd name="T2" fmla="*/ 0 w 133"/>
                <a:gd name="T3" fmla="*/ 0 h 273"/>
                <a:gd name="T4" fmla="*/ 0 w 133"/>
                <a:gd name="T5" fmla="*/ 0 h 273"/>
                <a:gd name="T6" fmla="*/ 0 w 133"/>
                <a:gd name="T7" fmla="*/ 0 h 273"/>
                <a:gd name="T8" fmla="*/ 0 w 133"/>
                <a:gd name="T9" fmla="*/ 0 h 273"/>
                <a:gd name="T10" fmla="*/ 0 w 133"/>
                <a:gd name="T11" fmla="*/ 0 h 273"/>
                <a:gd name="T12" fmla="*/ 0 w 133"/>
                <a:gd name="T13" fmla="*/ 0 h 273"/>
                <a:gd name="T14" fmla="*/ 0 w 133"/>
                <a:gd name="T15" fmla="*/ 0 h 273"/>
                <a:gd name="T16" fmla="*/ 0 w 133"/>
                <a:gd name="T17" fmla="*/ 0 h 273"/>
                <a:gd name="T18" fmla="*/ 0 w 133"/>
                <a:gd name="T19" fmla="*/ 0 h 273"/>
                <a:gd name="T20" fmla="*/ 0 w 133"/>
                <a:gd name="T21" fmla="*/ 0 h 273"/>
                <a:gd name="T22" fmla="*/ 0 w 133"/>
                <a:gd name="T23" fmla="*/ 0 h 273"/>
                <a:gd name="T24" fmla="*/ 0 w 133"/>
                <a:gd name="T25" fmla="*/ 0 h 273"/>
                <a:gd name="T26" fmla="*/ 0 w 133"/>
                <a:gd name="T27" fmla="*/ 0 h 273"/>
                <a:gd name="T28" fmla="*/ 0 w 133"/>
                <a:gd name="T29" fmla="*/ 0 h 273"/>
                <a:gd name="T30" fmla="*/ 0 w 133"/>
                <a:gd name="T31" fmla="*/ 0 h 273"/>
                <a:gd name="T32" fmla="*/ 0 w 133"/>
                <a:gd name="T33" fmla="*/ 0 h 273"/>
                <a:gd name="T34" fmla="*/ 0 w 133"/>
                <a:gd name="T35" fmla="*/ 0 h 273"/>
                <a:gd name="T36" fmla="*/ 0 w 133"/>
                <a:gd name="T37" fmla="*/ 0 h 273"/>
                <a:gd name="T38" fmla="*/ 0 w 133"/>
                <a:gd name="T39" fmla="*/ 0 h 273"/>
                <a:gd name="T40" fmla="*/ 0 w 133"/>
                <a:gd name="T41" fmla="*/ 0 h 273"/>
                <a:gd name="T42" fmla="*/ 0 w 133"/>
                <a:gd name="T43" fmla="*/ 0 h 273"/>
                <a:gd name="T44" fmla="*/ 0 w 133"/>
                <a:gd name="T45" fmla="*/ 0 h 273"/>
                <a:gd name="T46" fmla="*/ 0 w 133"/>
                <a:gd name="T47" fmla="*/ 0 h 273"/>
                <a:gd name="T48" fmla="*/ 0 w 133"/>
                <a:gd name="T49" fmla="*/ 0 h 273"/>
                <a:gd name="T50" fmla="*/ 0 w 133"/>
                <a:gd name="T51" fmla="*/ 0 h 273"/>
                <a:gd name="T52" fmla="*/ 0 w 133"/>
                <a:gd name="T53" fmla="*/ 0 h 273"/>
                <a:gd name="T54" fmla="*/ 0 w 133"/>
                <a:gd name="T55" fmla="*/ 0 h 273"/>
                <a:gd name="T56" fmla="*/ 0 w 133"/>
                <a:gd name="T57" fmla="*/ 0 h 273"/>
                <a:gd name="T58" fmla="*/ 0 w 133"/>
                <a:gd name="T59" fmla="*/ 0 h 273"/>
                <a:gd name="T60" fmla="*/ 0 w 133"/>
                <a:gd name="T61" fmla="*/ 0 h 273"/>
                <a:gd name="T62" fmla="*/ 0 w 133"/>
                <a:gd name="T63" fmla="*/ 0 h 273"/>
                <a:gd name="T64" fmla="*/ 0 w 133"/>
                <a:gd name="T65" fmla="*/ 0 h 273"/>
                <a:gd name="T66" fmla="*/ 0 w 133"/>
                <a:gd name="T67" fmla="*/ 0 h 273"/>
                <a:gd name="T68" fmla="*/ 0 w 133"/>
                <a:gd name="T69" fmla="*/ 0 h 273"/>
                <a:gd name="T70" fmla="*/ 0 w 133"/>
                <a:gd name="T71" fmla="*/ 0 h 273"/>
                <a:gd name="T72" fmla="*/ 0 w 133"/>
                <a:gd name="T73" fmla="*/ 0 h 273"/>
                <a:gd name="T74" fmla="*/ 0 w 133"/>
                <a:gd name="T75" fmla="*/ 0 h 273"/>
                <a:gd name="T76" fmla="*/ 0 w 133"/>
                <a:gd name="T77" fmla="*/ 0 h 273"/>
                <a:gd name="T78" fmla="*/ 0 w 133"/>
                <a:gd name="T79" fmla="*/ 0 h 273"/>
                <a:gd name="T80" fmla="*/ 0 w 133"/>
                <a:gd name="T81" fmla="*/ 0 h 273"/>
                <a:gd name="T82" fmla="*/ 0 w 133"/>
                <a:gd name="T83" fmla="*/ 0 h 273"/>
                <a:gd name="T84" fmla="*/ 0 w 133"/>
                <a:gd name="T85" fmla="*/ 0 h 273"/>
                <a:gd name="T86" fmla="*/ 0 w 133"/>
                <a:gd name="T87" fmla="*/ 0 h 273"/>
                <a:gd name="T88" fmla="*/ 0 w 133"/>
                <a:gd name="T89" fmla="*/ 0 h 273"/>
                <a:gd name="T90" fmla="*/ 0 w 133"/>
                <a:gd name="T91" fmla="*/ 0 h 273"/>
                <a:gd name="T92" fmla="*/ 0 w 133"/>
                <a:gd name="T93" fmla="*/ 0 h 273"/>
                <a:gd name="T94" fmla="*/ 0 w 133"/>
                <a:gd name="T95" fmla="*/ 0 h 273"/>
                <a:gd name="T96" fmla="*/ 0 w 133"/>
                <a:gd name="T97" fmla="*/ 0 h 273"/>
                <a:gd name="T98" fmla="*/ 0 w 133"/>
                <a:gd name="T99" fmla="*/ 0 h 273"/>
                <a:gd name="T100" fmla="*/ 0 w 133"/>
                <a:gd name="T101" fmla="*/ 0 h 273"/>
                <a:gd name="T102" fmla="*/ 0 w 133"/>
                <a:gd name="T103" fmla="*/ 0 h 273"/>
                <a:gd name="T104" fmla="*/ 0 w 133"/>
                <a:gd name="T105" fmla="*/ 0 h 273"/>
                <a:gd name="T106" fmla="*/ 0 w 133"/>
                <a:gd name="T107" fmla="*/ 0 h 273"/>
                <a:gd name="T108" fmla="*/ 0 w 133"/>
                <a:gd name="T109" fmla="*/ 0 h 273"/>
                <a:gd name="T110" fmla="*/ 0 w 133"/>
                <a:gd name="T111" fmla="*/ 0 h 273"/>
                <a:gd name="T112" fmla="*/ 0 w 133"/>
                <a:gd name="T113" fmla="*/ 0 h 273"/>
                <a:gd name="T114" fmla="*/ 0 w 133"/>
                <a:gd name="T115" fmla="*/ 0 h 273"/>
                <a:gd name="T116" fmla="*/ 0 w 133"/>
                <a:gd name="T117" fmla="*/ 0 h 273"/>
                <a:gd name="T118" fmla="*/ 0 w 133"/>
                <a:gd name="T119" fmla="*/ 0 h 2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3"/>
                <a:gd name="T181" fmla="*/ 0 h 273"/>
                <a:gd name="T182" fmla="*/ 133 w 133"/>
                <a:gd name="T183" fmla="*/ 273 h 2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3" h="273">
                  <a:moveTo>
                    <a:pt x="58" y="10"/>
                  </a:moveTo>
                  <a:lnTo>
                    <a:pt x="64" y="2"/>
                  </a:lnTo>
                  <a:lnTo>
                    <a:pt x="70" y="0"/>
                  </a:lnTo>
                  <a:lnTo>
                    <a:pt x="74" y="4"/>
                  </a:lnTo>
                  <a:lnTo>
                    <a:pt x="72" y="16"/>
                  </a:lnTo>
                  <a:lnTo>
                    <a:pt x="76" y="11"/>
                  </a:lnTo>
                  <a:lnTo>
                    <a:pt x="79" y="11"/>
                  </a:lnTo>
                  <a:lnTo>
                    <a:pt x="80" y="15"/>
                  </a:lnTo>
                  <a:lnTo>
                    <a:pt x="81" y="19"/>
                  </a:lnTo>
                  <a:lnTo>
                    <a:pt x="82" y="22"/>
                  </a:lnTo>
                  <a:lnTo>
                    <a:pt x="82" y="26"/>
                  </a:lnTo>
                  <a:lnTo>
                    <a:pt x="81" y="31"/>
                  </a:lnTo>
                  <a:lnTo>
                    <a:pt x="77" y="31"/>
                  </a:lnTo>
                  <a:lnTo>
                    <a:pt x="70" y="30"/>
                  </a:lnTo>
                  <a:lnTo>
                    <a:pt x="65" y="33"/>
                  </a:lnTo>
                  <a:lnTo>
                    <a:pt x="63" y="39"/>
                  </a:lnTo>
                  <a:lnTo>
                    <a:pt x="64" y="47"/>
                  </a:lnTo>
                  <a:lnTo>
                    <a:pt x="57" y="49"/>
                  </a:lnTo>
                  <a:lnTo>
                    <a:pt x="54" y="56"/>
                  </a:lnTo>
                  <a:lnTo>
                    <a:pt x="56" y="63"/>
                  </a:lnTo>
                  <a:lnTo>
                    <a:pt x="62" y="72"/>
                  </a:lnTo>
                  <a:lnTo>
                    <a:pt x="56" y="82"/>
                  </a:lnTo>
                  <a:lnTo>
                    <a:pt x="56" y="90"/>
                  </a:lnTo>
                  <a:lnTo>
                    <a:pt x="61" y="94"/>
                  </a:lnTo>
                  <a:lnTo>
                    <a:pt x="70" y="94"/>
                  </a:lnTo>
                  <a:lnTo>
                    <a:pt x="72" y="106"/>
                  </a:lnTo>
                  <a:lnTo>
                    <a:pt x="79" y="112"/>
                  </a:lnTo>
                  <a:lnTo>
                    <a:pt x="86" y="110"/>
                  </a:lnTo>
                  <a:lnTo>
                    <a:pt x="92" y="101"/>
                  </a:lnTo>
                  <a:lnTo>
                    <a:pt x="96" y="109"/>
                  </a:lnTo>
                  <a:lnTo>
                    <a:pt x="103" y="113"/>
                  </a:lnTo>
                  <a:lnTo>
                    <a:pt x="109" y="109"/>
                  </a:lnTo>
                  <a:lnTo>
                    <a:pt x="112" y="101"/>
                  </a:lnTo>
                  <a:lnTo>
                    <a:pt x="116" y="106"/>
                  </a:lnTo>
                  <a:lnTo>
                    <a:pt x="121" y="106"/>
                  </a:lnTo>
                  <a:lnTo>
                    <a:pt x="126" y="102"/>
                  </a:lnTo>
                  <a:lnTo>
                    <a:pt x="131" y="94"/>
                  </a:lnTo>
                  <a:lnTo>
                    <a:pt x="133" y="99"/>
                  </a:lnTo>
                  <a:lnTo>
                    <a:pt x="133" y="106"/>
                  </a:lnTo>
                  <a:lnTo>
                    <a:pt x="132" y="113"/>
                  </a:lnTo>
                  <a:lnTo>
                    <a:pt x="129" y="121"/>
                  </a:lnTo>
                  <a:lnTo>
                    <a:pt x="129" y="128"/>
                  </a:lnTo>
                  <a:lnTo>
                    <a:pt x="127" y="132"/>
                  </a:lnTo>
                  <a:lnTo>
                    <a:pt x="124" y="135"/>
                  </a:lnTo>
                  <a:lnTo>
                    <a:pt x="119" y="133"/>
                  </a:lnTo>
                  <a:lnTo>
                    <a:pt x="118" y="132"/>
                  </a:lnTo>
                  <a:lnTo>
                    <a:pt x="118" y="131"/>
                  </a:lnTo>
                  <a:lnTo>
                    <a:pt x="117" y="131"/>
                  </a:lnTo>
                  <a:lnTo>
                    <a:pt x="116" y="130"/>
                  </a:lnTo>
                  <a:lnTo>
                    <a:pt x="114" y="133"/>
                  </a:lnTo>
                  <a:lnTo>
                    <a:pt x="111" y="136"/>
                  </a:lnTo>
                  <a:lnTo>
                    <a:pt x="108" y="136"/>
                  </a:lnTo>
                  <a:lnTo>
                    <a:pt x="105" y="135"/>
                  </a:lnTo>
                  <a:lnTo>
                    <a:pt x="101" y="133"/>
                  </a:lnTo>
                  <a:lnTo>
                    <a:pt x="99" y="131"/>
                  </a:lnTo>
                  <a:lnTo>
                    <a:pt x="96" y="129"/>
                  </a:lnTo>
                  <a:lnTo>
                    <a:pt x="95" y="125"/>
                  </a:lnTo>
                  <a:lnTo>
                    <a:pt x="92" y="155"/>
                  </a:lnTo>
                  <a:lnTo>
                    <a:pt x="89" y="188"/>
                  </a:lnTo>
                  <a:lnTo>
                    <a:pt x="89" y="216"/>
                  </a:lnTo>
                  <a:lnTo>
                    <a:pt x="88" y="239"/>
                  </a:lnTo>
                  <a:lnTo>
                    <a:pt x="95" y="247"/>
                  </a:lnTo>
                  <a:lnTo>
                    <a:pt x="96" y="255"/>
                  </a:lnTo>
                  <a:lnTo>
                    <a:pt x="93" y="262"/>
                  </a:lnTo>
                  <a:lnTo>
                    <a:pt x="83" y="262"/>
                  </a:lnTo>
                  <a:lnTo>
                    <a:pt x="83" y="266"/>
                  </a:lnTo>
                  <a:lnTo>
                    <a:pt x="82" y="269"/>
                  </a:lnTo>
                  <a:lnTo>
                    <a:pt x="81" y="272"/>
                  </a:lnTo>
                  <a:lnTo>
                    <a:pt x="78" y="273"/>
                  </a:lnTo>
                  <a:lnTo>
                    <a:pt x="76" y="273"/>
                  </a:lnTo>
                  <a:lnTo>
                    <a:pt x="73" y="270"/>
                  </a:lnTo>
                  <a:lnTo>
                    <a:pt x="71" y="268"/>
                  </a:lnTo>
                  <a:lnTo>
                    <a:pt x="68" y="265"/>
                  </a:lnTo>
                  <a:lnTo>
                    <a:pt x="67" y="267"/>
                  </a:lnTo>
                  <a:lnTo>
                    <a:pt x="65" y="269"/>
                  </a:lnTo>
                  <a:lnTo>
                    <a:pt x="64" y="270"/>
                  </a:lnTo>
                  <a:lnTo>
                    <a:pt x="62" y="272"/>
                  </a:lnTo>
                  <a:lnTo>
                    <a:pt x="58" y="273"/>
                  </a:lnTo>
                  <a:lnTo>
                    <a:pt x="54" y="270"/>
                  </a:lnTo>
                  <a:lnTo>
                    <a:pt x="51" y="267"/>
                  </a:lnTo>
                  <a:lnTo>
                    <a:pt x="49" y="260"/>
                  </a:lnTo>
                  <a:lnTo>
                    <a:pt x="45" y="265"/>
                  </a:lnTo>
                  <a:lnTo>
                    <a:pt x="40" y="266"/>
                  </a:lnTo>
                  <a:lnTo>
                    <a:pt x="35" y="265"/>
                  </a:lnTo>
                  <a:lnTo>
                    <a:pt x="30" y="260"/>
                  </a:lnTo>
                  <a:lnTo>
                    <a:pt x="22" y="262"/>
                  </a:lnTo>
                  <a:lnTo>
                    <a:pt x="16" y="259"/>
                  </a:lnTo>
                  <a:lnTo>
                    <a:pt x="14" y="251"/>
                  </a:lnTo>
                  <a:lnTo>
                    <a:pt x="16" y="240"/>
                  </a:lnTo>
                  <a:lnTo>
                    <a:pt x="3" y="236"/>
                  </a:lnTo>
                  <a:lnTo>
                    <a:pt x="0" y="229"/>
                  </a:lnTo>
                  <a:lnTo>
                    <a:pt x="5" y="221"/>
                  </a:lnTo>
                  <a:lnTo>
                    <a:pt x="17" y="219"/>
                  </a:lnTo>
                  <a:lnTo>
                    <a:pt x="18" y="197"/>
                  </a:lnTo>
                  <a:lnTo>
                    <a:pt x="20" y="174"/>
                  </a:lnTo>
                  <a:lnTo>
                    <a:pt x="23" y="151"/>
                  </a:lnTo>
                  <a:lnTo>
                    <a:pt x="28" y="128"/>
                  </a:lnTo>
                  <a:lnTo>
                    <a:pt x="34" y="106"/>
                  </a:lnTo>
                  <a:lnTo>
                    <a:pt x="39" y="86"/>
                  </a:lnTo>
                  <a:lnTo>
                    <a:pt x="44" y="70"/>
                  </a:lnTo>
                  <a:lnTo>
                    <a:pt x="49" y="57"/>
                  </a:lnTo>
                  <a:lnTo>
                    <a:pt x="46" y="56"/>
                  </a:lnTo>
                  <a:lnTo>
                    <a:pt x="45" y="53"/>
                  </a:lnTo>
                  <a:lnTo>
                    <a:pt x="45" y="49"/>
                  </a:lnTo>
                  <a:lnTo>
                    <a:pt x="46" y="46"/>
                  </a:lnTo>
                  <a:lnTo>
                    <a:pt x="39" y="45"/>
                  </a:lnTo>
                  <a:lnTo>
                    <a:pt x="35" y="41"/>
                  </a:lnTo>
                  <a:lnTo>
                    <a:pt x="34" y="37"/>
                  </a:lnTo>
                  <a:lnTo>
                    <a:pt x="37" y="32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9" y="14"/>
                  </a:lnTo>
                  <a:lnTo>
                    <a:pt x="44" y="10"/>
                  </a:lnTo>
                  <a:lnTo>
                    <a:pt x="48" y="15"/>
                  </a:lnTo>
                  <a:lnTo>
                    <a:pt x="49" y="19"/>
                  </a:lnTo>
                  <a:lnTo>
                    <a:pt x="51" y="22"/>
                  </a:lnTo>
                  <a:lnTo>
                    <a:pt x="56" y="22"/>
                  </a:lnTo>
                  <a:lnTo>
                    <a:pt x="60" y="21"/>
                  </a:lnTo>
                  <a:lnTo>
                    <a:pt x="61" y="17"/>
                  </a:lnTo>
                  <a:lnTo>
                    <a:pt x="60" y="15"/>
                  </a:lnTo>
                  <a:lnTo>
                    <a:pt x="58" y="10"/>
                  </a:lnTo>
                  <a:close/>
                </a:path>
              </a:pathLst>
            </a:custGeom>
            <a:solidFill>
              <a:srgbClr val="5E5EC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1" name="Freeform 1906"/>
            <p:cNvSpPr>
              <a:spLocks/>
            </p:cNvSpPr>
            <p:nvPr/>
          </p:nvSpPr>
          <p:spPr bwMode="auto">
            <a:xfrm>
              <a:off x="5335" y="1379"/>
              <a:ext cx="20" cy="23"/>
            </a:xfrm>
            <a:custGeom>
              <a:avLst/>
              <a:gdLst>
                <a:gd name="T0" fmla="*/ 0 w 78"/>
                <a:gd name="T1" fmla="*/ 0 h 95"/>
                <a:gd name="T2" fmla="*/ 0 w 78"/>
                <a:gd name="T3" fmla="*/ 0 h 95"/>
                <a:gd name="T4" fmla="*/ 0 w 78"/>
                <a:gd name="T5" fmla="*/ 0 h 95"/>
                <a:gd name="T6" fmla="*/ 0 w 78"/>
                <a:gd name="T7" fmla="*/ 0 h 95"/>
                <a:gd name="T8" fmla="*/ 0 w 78"/>
                <a:gd name="T9" fmla="*/ 0 h 95"/>
                <a:gd name="T10" fmla="*/ 0 w 78"/>
                <a:gd name="T11" fmla="*/ 0 h 95"/>
                <a:gd name="T12" fmla="*/ 0 w 78"/>
                <a:gd name="T13" fmla="*/ 0 h 95"/>
                <a:gd name="T14" fmla="*/ 0 w 78"/>
                <a:gd name="T15" fmla="*/ 0 h 95"/>
                <a:gd name="T16" fmla="*/ 0 w 78"/>
                <a:gd name="T17" fmla="*/ 0 h 95"/>
                <a:gd name="T18" fmla="*/ 0 w 78"/>
                <a:gd name="T19" fmla="*/ 0 h 95"/>
                <a:gd name="T20" fmla="*/ 0 w 78"/>
                <a:gd name="T21" fmla="*/ 0 h 95"/>
                <a:gd name="T22" fmla="*/ 0 w 78"/>
                <a:gd name="T23" fmla="*/ 0 h 95"/>
                <a:gd name="T24" fmla="*/ 0 w 78"/>
                <a:gd name="T25" fmla="*/ 0 h 95"/>
                <a:gd name="T26" fmla="*/ 0 w 78"/>
                <a:gd name="T27" fmla="*/ 0 h 95"/>
                <a:gd name="T28" fmla="*/ 0 w 78"/>
                <a:gd name="T29" fmla="*/ 0 h 95"/>
                <a:gd name="T30" fmla="*/ 0 w 78"/>
                <a:gd name="T31" fmla="*/ 0 h 95"/>
                <a:gd name="T32" fmla="*/ 0 w 78"/>
                <a:gd name="T33" fmla="*/ 0 h 95"/>
                <a:gd name="T34" fmla="*/ 0 w 78"/>
                <a:gd name="T35" fmla="*/ 0 h 95"/>
                <a:gd name="T36" fmla="*/ 0 w 78"/>
                <a:gd name="T37" fmla="*/ 0 h 95"/>
                <a:gd name="T38" fmla="*/ 0 w 78"/>
                <a:gd name="T39" fmla="*/ 0 h 95"/>
                <a:gd name="T40" fmla="*/ 0 w 78"/>
                <a:gd name="T41" fmla="*/ 0 h 95"/>
                <a:gd name="T42" fmla="*/ 0 w 78"/>
                <a:gd name="T43" fmla="*/ 0 h 95"/>
                <a:gd name="T44" fmla="*/ 0 w 78"/>
                <a:gd name="T45" fmla="*/ 0 h 95"/>
                <a:gd name="T46" fmla="*/ 0 w 78"/>
                <a:gd name="T47" fmla="*/ 0 h 95"/>
                <a:gd name="T48" fmla="*/ 0 w 78"/>
                <a:gd name="T49" fmla="*/ 0 h 95"/>
                <a:gd name="T50" fmla="*/ 0 w 78"/>
                <a:gd name="T51" fmla="*/ 0 h 95"/>
                <a:gd name="T52" fmla="*/ 0 w 78"/>
                <a:gd name="T53" fmla="*/ 0 h 95"/>
                <a:gd name="T54" fmla="*/ 0 w 78"/>
                <a:gd name="T55" fmla="*/ 0 h 95"/>
                <a:gd name="T56" fmla="*/ 0 w 78"/>
                <a:gd name="T57" fmla="*/ 0 h 95"/>
                <a:gd name="T58" fmla="*/ 0 w 78"/>
                <a:gd name="T59" fmla="*/ 0 h 95"/>
                <a:gd name="T60" fmla="*/ 0 w 78"/>
                <a:gd name="T61" fmla="*/ 0 h 95"/>
                <a:gd name="T62" fmla="*/ 0 w 78"/>
                <a:gd name="T63" fmla="*/ 0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8"/>
                <a:gd name="T97" fmla="*/ 0 h 95"/>
                <a:gd name="T98" fmla="*/ 78 w 78"/>
                <a:gd name="T99" fmla="*/ 95 h 9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8" h="95">
                  <a:moveTo>
                    <a:pt x="77" y="76"/>
                  </a:moveTo>
                  <a:lnTo>
                    <a:pt x="72" y="84"/>
                  </a:lnTo>
                  <a:lnTo>
                    <a:pt x="67" y="88"/>
                  </a:lnTo>
                  <a:lnTo>
                    <a:pt x="62" y="88"/>
                  </a:lnTo>
                  <a:lnTo>
                    <a:pt x="58" y="83"/>
                  </a:lnTo>
                  <a:lnTo>
                    <a:pt x="55" y="91"/>
                  </a:lnTo>
                  <a:lnTo>
                    <a:pt x="49" y="95"/>
                  </a:lnTo>
                  <a:lnTo>
                    <a:pt x="42" y="91"/>
                  </a:lnTo>
                  <a:lnTo>
                    <a:pt x="38" y="83"/>
                  </a:lnTo>
                  <a:lnTo>
                    <a:pt x="32" y="92"/>
                  </a:lnTo>
                  <a:lnTo>
                    <a:pt x="25" y="94"/>
                  </a:lnTo>
                  <a:lnTo>
                    <a:pt x="18" y="88"/>
                  </a:lnTo>
                  <a:lnTo>
                    <a:pt x="16" y="76"/>
                  </a:lnTo>
                  <a:lnTo>
                    <a:pt x="7" y="76"/>
                  </a:lnTo>
                  <a:lnTo>
                    <a:pt x="2" y="72"/>
                  </a:lnTo>
                  <a:lnTo>
                    <a:pt x="2" y="64"/>
                  </a:lnTo>
                  <a:lnTo>
                    <a:pt x="8" y="54"/>
                  </a:lnTo>
                  <a:lnTo>
                    <a:pt x="2" y="45"/>
                  </a:lnTo>
                  <a:lnTo>
                    <a:pt x="0" y="38"/>
                  </a:lnTo>
                  <a:lnTo>
                    <a:pt x="3" y="31"/>
                  </a:lnTo>
                  <a:lnTo>
                    <a:pt x="10" y="29"/>
                  </a:lnTo>
                  <a:lnTo>
                    <a:pt x="9" y="21"/>
                  </a:lnTo>
                  <a:lnTo>
                    <a:pt x="11" y="15"/>
                  </a:lnTo>
                  <a:lnTo>
                    <a:pt x="16" y="12"/>
                  </a:lnTo>
                  <a:lnTo>
                    <a:pt x="23" y="13"/>
                  </a:lnTo>
                  <a:lnTo>
                    <a:pt x="27" y="13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0" y="3"/>
                  </a:lnTo>
                  <a:lnTo>
                    <a:pt x="44" y="9"/>
                  </a:lnTo>
                  <a:lnTo>
                    <a:pt x="45" y="19"/>
                  </a:lnTo>
                  <a:lnTo>
                    <a:pt x="35" y="23"/>
                  </a:lnTo>
                  <a:lnTo>
                    <a:pt x="27" y="28"/>
                  </a:lnTo>
                  <a:lnTo>
                    <a:pt x="21" y="34"/>
                  </a:lnTo>
                  <a:lnTo>
                    <a:pt x="18" y="41"/>
                  </a:lnTo>
                  <a:lnTo>
                    <a:pt x="16" y="46"/>
                  </a:lnTo>
                  <a:lnTo>
                    <a:pt x="17" y="53"/>
                  </a:lnTo>
                  <a:lnTo>
                    <a:pt x="20" y="60"/>
                  </a:lnTo>
                  <a:lnTo>
                    <a:pt x="25" y="66"/>
                  </a:lnTo>
                  <a:lnTo>
                    <a:pt x="32" y="70"/>
                  </a:lnTo>
                  <a:lnTo>
                    <a:pt x="40" y="73"/>
                  </a:lnTo>
                  <a:lnTo>
                    <a:pt x="47" y="73"/>
                  </a:lnTo>
                  <a:lnTo>
                    <a:pt x="54" y="70"/>
                  </a:lnTo>
                  <a:lnTo>
                    <a:pt x="58" y="66"/>
                  </a:lnTo>
                  <a:lnTo>
                    <a:pt x="61" y="60"/>
                  </a:lnTo>
                  <a:lnTo>
                    <a:pt x="62" y="53"/>
                  </a:lnTo>
                  <a:lnTo>
                    <a:pt x="60" y="44"/>
                  </a:lnTo>
                  <a:lnTo>
                    <a:pt x="65" y="39"/>
                  </a:lnTo>
                  <a:lnTo>
                    <a:pt x="69" y="36"/>
                  </a:lnTo>
                  <a:lnTo>
                    <a:pt x="73" y="35"/>
                  </a:lnTo>
                  <a:lnTo>
                    <a:pt x="77" y="36"/>
                  </a:lnTo>
                  <a:lnTo>
                    <a:pt x="78" y="42"/>
                  </a:lnTo>
                  <a:lnTo>
                    <a:pt x="78" y="45"/>
                  </a:lnTo>
                  <a:lnTo>
                    <a:pt x="77" y="47"/>
                  </a:lnTo>
                  <a:lnTo>
                    <a:pt x="73" y="49"/>
                  </a:lnTo>
                  <a:lnTo>
                    <a:pt x="77" y="56"/>
                  </a:lnTo>
                  <a:lnTo>
                    <a:pt x="78" y="61"/>
                  </a:lnTo>
                  <a:lnTo>
                    <a:pt x="75" y="66"/>
                  </a:lnTo>
                  <a:lnTo>
                    <a:pt x="69" y="67"/>
                  </a:lnTo>
                  <a:lnTo>
                    <a:pt x="73" y="69"/>
                  </a:lnTo>
                  <a:lnTo>
                    <a:pt x="76" y="70"/>
                  </a:lnTo>
                  <a:lnTo>
                    <a:pt x="77" y="73"/>
                  </a:lnTo>
                  <a:lnTo>
                    <a:pt x="77" y="76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2" name="Freeform 1907"/>
            <p:cNvSpPr>
              <a:spLocks/>
            </p:cNvSpPr>
            <p:nvPr/>
          </p:nvSpPr>
          <p:spPr bwMode="auto">
            <a:xfrm>
              <a:off x="5339" y="1373"/>
              <a:ext cx="22" cy="24"/>
            </a:xfrm>
            <a:custGeom>
              <a:avLst/>
              <a:gdLst>
                <a:gd name="T0" fmla="*/ 0 w 88"/>
                <a:gd name="T1" fmla="*/ 0 h 93"/>
                <a:gd name="T2" fmla="*/ 0 w 88"/>
                <a:gd name="T3" fmla="*/ 0 h 93"/>
                <a:gd name="T4" fmla="*/ 0 w 88"/>
                <a:gd name="T5" fmla="*/ 0 h 93"/>
                <a:gd name="T6" fmla="*/ 0 w 88"/>
                <a:gd name="T7" fmla="*/ 0 h 93"/>
                <a:gd name="T8" fmla="*/ 0 w 88"/>
                <a:gd name="T9" fmla="*/ 0 h 93"/>
                <a:gd name="T10" fmla="*/ 0 w 88"/>
                <a:gd name="T11" fmla="*/ 0 h 93"/>
                <a:gd name="T12" fmla="*/ 0 w 88"/>
                <a:gd name="T13" fmla="*/ 0 h 93"/>
                <a:gd name="T14" fmla="*/ 0 w 88"/>
                <a:gd name="T15" fmla="*/ 0 h 93"/>
                <a:gd name="T16" fmla="*/ 0 w 88"/>
                <a:gd name="T17" fmla="*/ 0 h 93"/>
                <a:gd name="T18" fmla="*/ 0 w 88"/>
                <a:gd name="T19" fmla="*/ 0 h 93"/>
                <a:gd name="T20" fmla="*/ 0 w 88"/>
                <a:gd name="T21" fmla="*/ 0 h 93"/>
                <a:gd name="T22" fmla="*/ 0 w 88"/>
                <a:gd name="T23" fmla="*/ 0 h 93"/>
                <a:gd name="T24" fmla="*/ 0 w 88"/>
                <a:gd name="T25" fmla="*/ 0 h 93"/>
                <a:gd name="T26" fmla="*/ 0 w 88"/>
                <a:gd name="T27" fmla="*/ 0 h 93"/>
                <a:gd name="T28" fmla="*/ 0 w 88"/>
                <a:gd name="T29" fmla="*/ 0 h 93"/>
                <a:gd name="T30" fmla="*/ 0 w 88"/>
                <a:gd name="T31" fmla="*/ 0 h 93"/>
                <a:gd name="T32" fmla="*/ 0 w 88"/>
                <a:gd name="T33" fmla="*/ 0 h 93"/>
                <a:gd name="T34" fmla="*/ 0 w 88"/>
                <a:gd name="T35" fmla="*/ 0 h 93"/>
                <a:gd name="T36" fmla="*/ 0 w 88"/>
                <a:gd name="T37" fmla="*/ 0 h 93"/>
                <a:gd name="T38" fmla="*/ 0 w 88"/>
                <a:gd name="T39" fmla="*/ 0 h 93"/>
                <a:gd name="T40" fmla="*/ 0 w 88"/>
                <a:gd name="T41" fmla="*/ 0 h 93"/>
                <a:gd name="T42" fmla="*/ 0 w 88"/>
                <a:gd name="T43" fmla="*/ 0 h 93"/>
                <a:gd name="T44" fmla="*/ 0 w 88"/>
                <a:gd name="T45" fmla="*/ 0 h 93"/>
                <a:gd name="T46" fmla="*/ 0 w 88"/>
                <a:gd name="T47" fmla="*/ 0 h 93"/>
                <a:gd name="T48" fmla="*/ 0 w 88"/>
                <a:gd name="T49" fmla="*/ 0 h 93"/>
                <a:gd name="T50" fmla="*/ 0 w 88"/>
                <a:gd name="T51" fmla="*/ 0 h 93"/>
                <a:gd name="T52" fmla="*/ 0 w 88"/>
                <a:gd name="T53" fmla="*/ 0 h 93"/>
                <a:gd name="T54" fmla="*/ 0 w 88"/>
                <a:gd name="T55" fmla="*/ 0 h 93"/>
                <a:gd name="T56" fmla="*/ 0 w 88"/>
                <a:gd name="T57" fmla="*/ 0 h 93"/>
                <a:gd name="T58" fmla="*/ 0 w 88"/>
                <a:gd name="T59" fmla="*/ 0 h 93"/>
                <a:gd name="T60" fmla="*/ 0 w 88"/>
                <a:gd name="T61" fmla="*/ 0 h 93"/>
                <a:gd name="T62" fmla="*/ 0 w 88"/>
                <a:gd name="T63" fmla="*/ 0 h 93"/>
                <a:gd name="T64" fmla="*/ 0 w 88"/>
                <a:gd name="T65" fmla="*/ 0 h 93"/>
                <a:gd name="T66" fmla="*/ 0 w 88"/>
                <a:gd name="T67" fmla="*/ 0 h 93"/>
                <a:gd name="T68" fmla="*/ 0 w 88"/>
                <a:gd name="T69" fmla="*/ 0 h 93"/>
                <a:gd name="T70" fmla="*/ 0 w 88"/>
                <a:gd name="T71" fmla="*/ 0 h 93"/>
                <a:gd name="T72" fmla="*/ 0 w 88"/>
                <a:gd name="T73" fmla="*/ 0 h 93"/>
                <a:gd name="T74" fmla="*/ 0 w 88"/>
                <a:gd name="T75" fmla="*/ 0 h 93"/>
                <a:gd name="T76" fmla="*/ 0 w 88"/>
                <a:gd name="T77" fmla="*/ 0 h 93"/>
                <a:gd name="T78" fmla="*/ 0 w 88"/>
                <a:gd name="T79" fmla="*/ 0 h 93"/>
                <a:gd name="T80" fmla="*/ 0 w 88"/>
                <a:gd name="T81" fmla="*/ 0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8"/>
                <a:gd name="T124" fmla="*/ 0 h 93"/>
                <a:gd name="T125" fmla="*/ 88 w 88"/>
                <a:gd name="T126" fmla="*/ 93 h 9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8" h="93">
                  <a:moveTo>
                    <a:pt x="72" y="53"/>
                  </a:moveTo>
                  <a:lnTo>
                    <a:pt x="69" y="54"/>
                  </a:lnTo>
                  <a:lnTo>
                    <a:pt x="67" y="55"/>
                  </a:lnTo>
                  <a:lnTo>
                    <a:pt x="64" y="56"/>
                  </a:lnTo>
                  <a:lnTo>
                    <a:pt x="61" y="56"/>
                  </a:lnTo>
                  <a:lnTo>
                    <a:pt x="57" y="57"/>
                  </a:lnTo>
                  <a:lnTo>
                    <a:pt x="53" y="58"/>
                  </a:lnTo>
                  <a:lnTo>
                    <a:pt x="48" y="61"/>
                  </a:lnTo>
                  <a:lnTo>
                    <a:pt x="44" y="64"/>
                  </a:lnTo>
                  <a:lnTo>
                    <a:pt x="46" y="73"/>
                  </a:lnTo>
                  <a:lnTo>
                    <a:pt x="45" y="80"/>
                  </a:lnTo>
                  <a:lnTo>
                    <a:pt x="42" y="86"/>
                  </a:lnTo>
                  <a:lnTo>
                    <a:pt x="38" y="90"/>
                  </a:lnTo>
                  <a:lnTo>
                    <a:pt x="31" y="93"/>
                  </a:lnTo>
                  <a:lnTo>
                    <a:pt x="24" y="93"/>
                  </a:lnTo>
                  <a:lnTo>
                    <a:pt x="16" y="90"/>
                  </a:lnTo>
                  <a:lnTo>
                    <a:pt x="9" y="86"/>
                  </a:lnTo>
                  <a:lnTo>
                    <a:pt x="4" y="80"/>
                  </a:lnTo>
                  <a:lnTo>
                    <a:pt x="1" y="73"/>
                  </a:lnTo>
                  <a:lnTo>
                    <a:pt x="0" y="66"/>
                  </a:lnTo>
                  <a:lnTo>
                    <a:pt x="2" y="61"/>
                  </a:lnTo>
                  <a:lnTo>
                    <a:pt x="5" y="54"/>
                  </a:lnTo>
                  <a:lnTo>
                    <a:pt x="11" y="48"/>
                  </a:lnTo>
                  <a:lnTo>
                    <a:pt x="19" y="43"/>
                  </a:lnTo>
                  <a:lnTo>
                    <a:pt x="29" y="39"/>
                  </a:lnTo>
                  <a:lnTo>
                    <a:pt x="31" y="34"/>
                  </a:lnTo>
                  <a:lnTo>
                    <a:pt x="33" y="28"/>
                  </a:lnTo>
                  <a:lnTo>
                    <a:pt x="36" y="23"/>
                  </a:lnTo>
                  <a:lnTo>
                    <a:pt x="39" y="17"/>
                  </a:lnTo>
                  <a:lnTo>
                    <a:pt x="42" y="12"/>
                  </a:lnTo>
                  <a:lnTo>
                    <a:pt x="45" y="8"/>
                  </a:lnTo>
                  <a:lnTo>
                    <a:pt x="49" y="4"/>
                  </a:lnTo>
                  <a:lnTo>
                    <a:pt x="53" y="1"/>
                  </a:lnTo>
                  <a:lnTo>
                    <a:pt x="58" y="0"/>
                  </a:lnTo>
                  <a:lnTo>
                    <a:pt x="63" y="0"/>
                  </a:lnTo>
                  <a:lnTo>
                    <a:pt x="69" y="1"/>
                  </a:lnTo>
                  <a:lnTo>
                    <a:pt x="75" y="4"/>
                  </a:lnTo>
                  <a:lnTo>
                    <a:pt x="86" y="17"/>
                  </a:lnTo>
                  <a:lnTo>
                    <a:pt x="88" y="31"/>
                  </a:lnTo>
                  <a:lnTo>
                    <a:pt x="82" y="43"/>
                  </a:lnTo>
                  <a:lnTo>
                    <a:pt x="72" y="53"/>
                  </a:lnTo>
                  <a:close/>
                </a:path>
              </a:pathLst>
            </a:custGeom>
            <a:solidFill>
              <a:srgbClr val="F2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3" name="Freeform 1908"/>
            <p:cNvSpPr>
              <a:spLocks/>
            </p:cNvSpPr>
            <p:nvPr/>
          </p:nvSpPr>
          <p:spPr bwMode="auto">
            <a:xfrm>
              <a:off x="5347" y="1406"/>
              <a:ext cx="4" cy="24"/>
            </a:xfrm>
            <a:custGeom>
              <a:avLst/>
              <a:gdLst>
                <a:gd name="T0" fmla="*/ 0 w 18"/>
                <a:gd name="T1" fmla="*/ 0 h 93"/>
                <a:gd name="T2" fmla="*/ 0 w 18"/>
                <a:gd name="T3" fmla="*/ 0 h 93"/>
                <a:gd name="T4" fmla="*/ 0 w 18"/>
                <a:gd name="T5" fmla="*/ 0 h 93"/>
                <a:gd name="T6" fmla="*/ 0 w 18"/>
                <a:gd name="T7" fmla="*/ 0 h 93"/>
                <a:gd name="T8" fmla="*/ 0 w 18"/>
                <a:gd name="T9" fmla="*/ 0 h 93"/>
                <a:gd name="T10" fmla="*/ 0 w 18"/>
                <a:gd name="T11" fmla="*/ 0 h 93"/>
                <a:gd name="T12" fmla="*/ 0 w 18"/>
                <a:gd name="T13" fmla="*/ 0 h 93"/>
                <a:gd name="T14" fmla="*/ 0 w 18"/>
                <a:gd name="T15" fmla="*/ 0 h 93"/>
                <a:gd name="T16" fmla="*/ 0 w 18"/>
                <a:gd name="T17" fmla="*/ 0 h 93"/>
                <a:gd name="T18" fmla="*/ 0 w 18"/>
                <a:gd name="T19" fmla="*/ 0 h 93"/>
                <a:gd name="T20" fmla="*/ 0 w 18"/>
                <a:gd name="T21" fmla="*/ 0 h 93"/>
                <a:gd name="T22" fmla="*/ 0 w 18"/>
                <a:gd name="T23" fmla="*/ 0 h 93"/>
                <a:gd name="T24" fmla="*/ 0 w 18"/>
                <a:gd name="T25" fmla="*/ 0 h 93"/>
                <a:gd name="T26" fmla="*/ 0 w 18"/>
                <a:gd name="T27" fmla="*/ 0 h 93"/>
                <a:gd name="T28" fmla="*/ 0 w 18"/>
                <a:gd name="T29" fmla="*/ 0 h 93"/>
                <a:gd name="T30" fmla="*/ 0 w 18"/>
                <a:gd name="T31" fmla="*/ 0 h 93"/>
                <a:gd name="T32" fmla="*/ 0 w 18"/>
                <a:gd name="T33" fmla="*/ 0 h 93"/>
                <a:gd name="T34" fmla="*/ 0 w 18"/>
                <a:gd name="T35" fmla="*/ 0 h 93"/>
                <a:gd name="T36" fmla="*/ 0 w 18"/>
                <a:gd name="T37" fmla="*/ 0 h 93"/>
                <a:gd name="T38" fmla="*/ 0 w 18"/>
                <a:gd name="T39" fmla="*/ 0 h 93"/>
                <a:gd name="T40" fmla="*/ 0 w 18"/>
                <a:gd name="T41" fmla="*/ 0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8"/>
                <a:gd name="T64" fmla="*/ 0 h 93"/>
                <a:gd name="T65" fmla="*/ 18 w 18"/>
                <a:gd name="T66" fmla="*/ 93 h 9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8" h="93">
                  <a:moveTo>
                    <a:pt x="18" y="3"/>
                  </a:move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7" y="6"/>
                  </a:lnTo>
                  <a:lnTo>
                    <a:pt x="4" y="5"/>
                  </a:lnTo>
                  <a:lnTo>
                    <a:pt x="2" y="32"/>
                  </a:lnTo>
                  <a:lnTo>
                    <a:pt x="0" y="60"/>
                  </a:lnTo>
                  <a:lnTo>
                    <a:pt x="0" y="83"/>
                  </a:lnTo>
                  <a:lnTo>
                    <a:pt x="1" y="93"/>
                  </a:lnTo>
                  <a:lnTo>
                    <a:pt x="5" y="93"/>
                  </a:lnTo>
                  <a:lnTo>
                    <a:pt x="10" y="91"/>
                  </a:lnTo>
                  <a:lnTo>
                    <a:pt x="13" y="87"/>
                  </a:lnTo>
                  <a:lnTo>
                    <a:pt x="15" y="82"/>
                  </a:lnTo>
                  <a:lnTo>
                    <a:pt x="16" y="66"/>
                  </a:lnTo>
                  <a:lnTo>
                    <a:pt x="17" y="39"/>
                  </a:lnTo>
                  <a:lnTo>
                    <a:pt x="18" y="14"/>
                  </a:lnTo>
                  <a:lnTo>
                    <a:pt x="18" y="3"/>
                  </a:lnTo>
                  <a:close/>
                </a:path>
              </a:pathLst>
            </a:custGeom>
            <a:solidFill>
              <a:srgbClr val="F2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4" name="Freeform 1909"/>
            <p:cNvSpPr>
              <a:spLocks/>
            </p:cNvSpPr>
            <p:nvPr/>
          </p:nvSpPr>
          <p:spPr bwMode="auto">
            <a:xfrm>
              <a:off x="5330" y="1362"/>
              <a:ext cx="7" cy="17"/>
            </a:xfrm>
            <a:custGeom>
              <a:avLst/>
              <a:gdLst>
                <a:gd name="T0" fmla="*/ 0 w 26"/>
                <a:gd name="T1" fmla="*/ 0 h 72"/>
                <a:gd name="T2" fmla="*/ 0 w 26"/>
                <a:gd name="T3" fmla="*/ 0 h 72"/>
                <a:gd name="T4" fmla="*/ 0 w 26"/>
                <a:gd name="T5" fmla="*/ 0 h 72"/>
                <a:gd name="T6" fmla="*/ 0 w 26"/>
                <a:gd name="T7" fmla="*/ 0 h 72"/>
                <a:gd name="T8" fmla="*/ 0 w 26"/>
                <a:gd name="T9" fmla="*/ 0 h 72"/>
                <a:gd name="T10" fmla="*/ 0 w 26"/>
                <a:gd name="T11" fmla="*/ 0 h 72"/>
                <a:gd name="T12" fmla="*/ 0 w 26"/>
                <a:gd name="T13" fmla="*/ 0 h 72"/>
                <a:gd name="T14" fmla="*/ 0 w 26"/>
                <a:gd name="T15" fmla="*/ 0 h 72"/>
                <a:gd name="T16" fmla="*/ 0 w 26"/>
                <a:gd name="T17" fmla="*/ 0 h 72"/>
                <a:gd name="T18" fmla="*/ 0 w 26"/>
                <a:gd name="T19" fmla="*/ 0 h 72"/>
                <a:gd name="T20" fmla="*/ 0 w 26"/>
                <a:gd name="T21" fmla="*/ 0 h 72"/>
                <a:gd name="T22" fmla="*/ 0 w 26"/>
                <a:gd name="T23" fmla="*/ 0 h 72"/>
                <a:gd name="T24" fmla="*/ 0 w 26"/>
                <a:gd name="T25" fmla="*/ 0 h 72"/>
                <a:gd name="T26" fmla="*/ 0 w 26"/>
                <a:gd name="T27" fmla="*/ 0 h 72"/>
                <a:gd name="T28" fmla="*/ 0 w 26"/>
                <a:gd name="T29" fmla="*/ 0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6"/>
                <a:gd name="T46" fmla="*/ 0 h 72"/>
                <a:gd name="T47" fmla="*/ 26 w 26"/>
                <a:gd name="T48" fmla="*/ 72 h 7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6" h="72">
                  <a:moveTo>
                    <a:pt x="23" y="60"/>
                  </a:moveTo>
                  <a:lnTo>
                    <a:pt x="10" y="3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7"/>
                  </a:lnTo>
                  <a:lnTo>
                    <a:pt x="9" y="60"/>
                  </a:lnTo>
                  <a:lnTo>
                    <a:pt x="13" y="65"/>
                  </a:lnTo>
                  <a:lnTo>
                    <a:pt x="14" y="69"/>
                  </a:lnTo>
                  <a:lnTo>
                    <a:pt x="16" y="72"/>
                  </a:lnTo>
                  <a:lnTo>
                    <a:pt x="21" y="72"/>
                  </a:lnTo>
                  <a:lnTo>
                    <a:pt x="25" y="71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3" y="60"/>
                  </a:lnTo>
                  <a:close/>
                </a:path>
              </a:pathLst>
            </a:custGeom>
            <a:solidFill>
              <a:srgbClr val="F2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5" name="Freeform 1910"/>
            <p:cNvSpPr>
              <a:spLocks/>
            </p:cNvSpPr>
            <p:nvPr/>
          </p:nvSpPr>
          <p:spPr bwMode="auto">
            <a:xfrm>
              <a:off x="5349" y="1373"/>
              <a:ext cx="12" cy="14"/>
            </a:xfrm>
            <a:custGeom>
              <a:avLst/>
              <a:gdLst>
                <a:gd name="T0" fmla="*/ 0 w 49"/>
                <a:gd name="T1" fmla="*/ 0 h 53"/>
                <a:gd name="T2" fmla="*/ 0 w 49"/>
                <a:gd name="T3" fmla="*/ 0 h 53"/>
                <a:gd name="T4" fmla="*/ 0 w 49"/>
                <a:gd name="T5" fmla="*/ 0 h 53"/>
                <a:gd name="T6" fmla="*/ 0 w 49"/>
                <a:gd name="T7" fmla="*/ 0 h 53"/>
                <a:gd name="T8" fmla="*/ 0 w 49"/>
                <a:gd name="T9" fmla="*/ 0 h 53"/>
                <a:gd name="T10" fmla="*/ 0 w 49"/>
                <a:gd name="T11" fmla="*/ 0 h 53"/>
                <a:gd name="T12" fmla="*/ 0 w 49"/>
                <a:gd name="T13" fmla="*/ 0 h 53"/>
                <a:gd name="T14" fmla="*/ 0 w 49"/>
                <a:gd name="T15" fmla="*/ 0 h 53"/>
                <a:gd name="T16" fmla="*/ 0 w 49"/>
                <a:gd name="T17" fmla="*/ 0 h 53"/>
                <a:gd name="T18" fmla="*/ 0 w 49"/>
                <a:gd name="T19" fmla="*/ 0 h 53"/>
                <a:gd name="T20" fmla="*/ 0 w 49"/>
                <a:gd name="T21" fmla="*/ 0 h 53"/>
                <a:gd name="T22" fmla="*/ 0 w 49"/>
                <a:gd name="T23" fmla="*/ 0 h 53"/>
                <a:gd name="T24" fmla="*/ 0 w 49"/>
                <a:gd name="T25" fmla="*/ 0 h 53"/>
                <a:gd name="T26" fmla="*/ 0 w 49"/>
                <a:gd name="T27" fmla="*/ 0 h 53"/>
                <a:gd name="T28" fmla="*/ 0 w 49"/>
                <a:gd name="T29" fmla="*/ 0 h 53"/>
                <a:gd name="T30" fmla="*/ 0 w 49"/>
                <a:gd name="T31" fmla="*/ 0 h 53"/>
                <a:gd name="T32" fmla="*/ 0 w 49"/>
                <a:gd name="T33" fmla="*/ 0 h 53"/>
                <a:gd name="T34" fmla="*/ 0 w 49"/>
                <a:gd name="T35" fmla="*/ 0 h 53"/>
                <a:gd name="T36" fmla="*/ 0 w 49"/>
                <a:gd name="T37" fmla="*/ 0 h 53"/>
                <a:gd name="T38" fmla="*/ 0 w 49"/>
                <a:gd name="T39" fmla="*/ 0 h 53"/>
                <a:gd name="T40" fmla="*/ 0 w 49"/>
                <a:gd name="T41" fmla="*/ 0 h 53"/>
                <a:gd name="T42" fmla="*/ 0 w 49"/>
                <a:gd name="T43" fmla="*/ 0 h 53"/>
                <a:gd name="T44" fmla="*/ 0 w 49"/>
                <a:gd name="T45" fmla="*/ 0 h 53"/>
                <a:gd name="T46" fmla="*/ 0 w 49"/>
                <a:gd name="T47" fmla="*/ 0 h 53"/>
                <a:gd name="T48" fmla="*/ 0 w 49"/>
                <a:gd name="T49" fmla="*/ 0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9"/>
                <a:gd name="T76" fmla="*/ 0 h 53"/>
                <a:gd name="T77" fmla="*/ 49 w 49"/>
                <a:gd name="T78" fmla="*/ 53 h 5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9" h="53">
                  <a:moveTo>
                    <a:pt x="33" y="53"/>
                  </a:moveTo>
                  <a:lnTo>
                    <a:pt x="43" y="43"/>
                  </a:lnTo>
                  <a:lnTo>
                    <a:pt x="49" y="31"/>
                  </a:lnTo>
                  <a:lnTo>
                    <a:pt x="47" y="17"/>
                  </a:lnTo>
                  <a:lnTo>
                    <a:pt x="36" y="4"/>
                  </a:lnTo>
                  <a:lnTo>
                    <a:pt x="30" y="1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6" y="8"/>
                  </a:lnTo>
                  <a:lnTo>
                    <a:pt x="3" y="12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8" y="18"/>
                  </a:lnTo>
                  <a:lnTo>
                    <a:pt x="13" y="18"/>
                  </a:lnTo>
                  <a:lnTo>
                    <a:pt x="17" y="17"/>
                  </a:lnTo>
                  <a:lnTo>
                    <a:pt x="22" y="16"/>
                  </a:lnTo>
                  <a:lnTo>
                    <a:pt x="26" y="15"/>
                  </a:lnTo>
                  <a:lnTo>
                    <a:pt x="30" y="12"/>
                  </a:lnTo>
                  <a:lnTo>
                    <a:pt x="33" y="10"/>
                  </a:lnTo>
                  <a:lnTo>
                    <a:pt x="29" y="21"/>
                  </a:lnTo>
                  <a:lnTo>
                    <a:pt x="29" y="33"/>
                  </a:lnTo>
                  <a:lnTo>
                    <a:pt x="30" y="44"/>
                  </a:lnTo>
                  <a:lnTo>
                    <a:pt x="33" y="5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6" name="Freeform 1911"/>
            <p:cNvSpPr>
              <a:spLocks/>
            </p:cNvSpPr>
            <p:nvPr/>
          </p:nvSpPr>
          <p:spPr bwMode="auto">
            <a:xfrm>
              <a:off x="5329" y="1439"/>
              <a:ext cx="6" cy="17"/>
            </a:xfrm>
            <a:custGeom>
              <a:avLst/>
              <a:gdLst>
                <a:gd name="T0" fmla="*/ 0 w 26"/>
                <a:gd name="T1" fmla="*/ 0 h 69"/>
                <a:gd name="T2" fmla="*/ 0 w 26"/>
                <a:gd name="T3" fmla="*/ 0 h 69"/>
                <a:gd name="T4" fmla="*/ 0 w 26"/>
                <a:gd name="T5" fmla="*/ 0 h 69"/>
                <a:gd name="T6" fmla="*/ 0 w 26"/>
                <a:gd name="T7" fmla="*/ 0 h 69"/>
                <a:gd name="T8" fmla="*/ 0 w 26"/>
                <a:gd name="T9" fmla="*/ 0 h 69"/>
                <a:gd name="T10" fmla="*/ 0 w 26"/>
                <a:gd name="T11" fmla="*/ 0 h 69"/>
                <a:gd name="T12" fmla="*/ 0 w 26"/>
                <a:gd name="T13" fmla="*/ 0 h 69"/>
                <a:gd name="T14" fmla="*/ 0 w 26"/>
                <a:gd name="T15" fmla="*/ 0 h 69"/>
                <a:gd name="T16" fmla="*/ 0 w 26"/>
                <a:gd name="T17" fmla="*/ 0 h 69"/>
                <a:gd name="T18" fmla="*/ 0 w 26"/>
                <a:gd name="T19" fmla="*/ 0 h 69"/>
                <a:gd name="T20" fmla="*/ 0 w 26"/>
                <a:gd name="T21" fmla="*/ 0 h 69"/>
                <a:gd name="T22" fmla="*/ 0 w 26"/>
                <a:gd name="T23" fmla="*/ 0 h 69"/>
                <a:gd name="T24" fmla="*/ 0 w 26"/>
                <a:gd name="T25" fmla="*/ 0 h 69"/>
                <a:gd name="T26" fmla="*/ 0 w 26"/>
                <a:gd name="T27" fmla="*/ 0 h 69"/>
                <a:gd name="T28" fmla="*/ 0 w 26"/>
                <a:gd name="T29" fmla="*/ 0 h 69"/>
                <a:gd name="T30" fmla="*/ 0 w 26"/>
                <a:gd name="T31" fmla="*/ 0 h 69"/>
                <a:gd name="T32" fmla="*/ 0 w 26"/>
                <a:gd name="T33" fmla="*/ 0 h 69"/>
                <a:gd name="T34" fmla="*/ 0 w 26"/>
                <a:gd name="T35" fmla="*/ 0 h 69"/>
                <a:gd name="T36" fmla="*/ 0 w 26"/>
                <a:gd name="T37" fmla="*/ 0 h 69"/>
                <a:gd name="T38" fmla="*/ 0 w 26"/>
                <a:gd name="T39" fmla="*/ 0 h 69"/>
                <a:gd name="T40" fmla="*/ 0 w 26"/>
                <a:gd name="T41" fmla="*/ 0 h 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"/>
                <a:gd name="T64" fmla="*/ 0 h 69"/>
                <a:gd name="T65" fmla="*/ 26 w 26"/>
                <a:gd name="T66" fmla="*/ 69 h 6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" h="69">
                  <a:moveTo>
                    <a:pt x="22" y="0"/>
                  </a:moveTo>
                  <a:lnTo>
                    <a:pt x="18" y="5"/>
                  </a:lnTo>
                  <a:lnTo>
                    <a:pt x="13" y="6"/>
                  </a:lnTo>
                  <a:lnTo>
                    <a:pt x="8" y="5"/>
                  </a:lnTo>
                  <a:lnTo>
                    <a:pt x="3" y="0"/>
                  </a:lnTo>
                  <a:lnTo>
                    <a:pt x="4" y="15"/>
                  </a:lnTo>
                  <a:lnTo>
                    <a:pt x="4" y="31"/>
                  </a:lnTo>
                  <a:lnTo>
                    <a:pt x="4" y="44"/>
                  </a:lnTo>
                  <a:lnTo>
                    <a:pt x="2" y="52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2" y="68"/>
                  </a:lnTo>
                  <a:lnTo>
                    <a:pt x="11" y="69"/>
                  </a:lnTo>
                  <a:lnTo>
                    <a:pt x="20" y="67"/>
                  </a:lnTo>
                  <a:lnTo>
                    <a:pt x="25" y="62"/>
                  </a:lnTo>
                  <a:lnTo>
                    <a:pt x="26" y="58"/>
                  </a:lnTo>
                  <a:lnTo>
                    <a:pt x="24" y="53"/>
                  </a:lnTo>
                  <a:lnTo>
                    <a:pt x="22" y="44"/>
                  </a:lnTo>
                  <a:lnTo>
                    <a:pt x="21" y="28"/>
                  </a:lnTo>
                  <a:lnTo>
                    <a:pt x="21" y="1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7" name="Freeform 1912"/>
            <p:cNvSpPr>
              <a:spLocks/>
            </p:cNvSpPr>
            <p:nvPr/>
          </p:nvSpPr>
          <p:spPr bwMode="auto">
            <a:xfrm>
              <a:off x="5336" y="1440"/>
              <a:ext cx="6" cy="16"/>
            </a:xfrm>
            <a:custGeom>
              <a:avLst/>
              <a:gdLst>
                <a:gd name="T0" fmla="*/ 0 w 22"/>
                <a:gd name="T1" fmla="*/ 0 h 62"/>
                <a:gd name="T2" fmla="*/ 0 w 22"/>
                <a:gd name="T3" fmla="*/ 0 h 62"/>
                <a:gd name="T4" fmla="*/ 0 w 22"/>
                <a:gd name="T5" fmla="*/ 0 h 62"/>
                <a:gd name="T6" fmla="*/ 0 w 22"/>
                <a:gd name="T7" fmla="*/ 0 h 62"/>
                <a:gd name="T8" fmla="*/ 0 w 22"/>
                <a:gd name="T9" fmla="*/ 0 h 62"/>
                <a:gd name="T10" fmla="*/ 0 w 22"/>
                <a:gd name="T11" fmla="*/ 0 h 62"/>
                <a:gd name="T12" fmla="*/ 0 w 22"/>
                <a:gd name="T13" fmla="*/ 0 h 62"/>
                <a:gd name="T14" fmla="*/ 0 w 22"/>
                <a:gd name="T15" fmla="*/ 0 h 62"/>
                <a:gd name="T16" fmla="*/ 0 w 22"/>
                <a:gd name="T17" fmla="*/ 0 h 62"/>
                <a:gd name="T18" fmla="*/ 0 w 22"/>
                <a:gd name="T19" fmla="*/ 0 h 62"/>
                <a:gd name="T20" fmla="*/ 0 w 22"/>
                <a:gd name="T21" fmla="*/ 0 h 62"/>
                <a:gd name="T22" fmla="*/ 0 w 22"/>
                <a:gd name="T23" fmla="*/ 0 h 62"/>
                <a:gd name="T24" fmla="*/ 0 w 22"/>
                <a:gd name="T25" fmla="*/ 0 h 62"/>
                <a:gd name="T26" fmla="*/ 0 w 22"/>
                <a:gd name="T27" fmla="*/ 0 h 62"/>
                <a:gd name="T28" fmla="*/ 0 w 22"/>
                <a:gd name="T29" fmla="*/ 0 h 62"/>
                <a:gd name="T30" fmla="*/ 0 w 22"/>
                <a:gd name="T31" fmla="*/ 0 h 62"/>
                <a:gd name="T32" fmla="*/ 0 w 22"/>
                <a:gd name="T33" fmla="*/ 0 h 62"/>
                <a:gd name="T34" fmla="*/ 0 w 22"/>
                <a:gd name="T35" fmla="*/ 0 h 62"/>
                <a:gd name="T36" fmla="*/ 0 w 22"/>
                <a:gd name="T37" fmla="*/ 0 h 62"/>
                <a:gd name="T38" fmla="*/ 0 w 22"/>
                <a:gd name="T39" fmla="*/ 0 h 62"/>
                <a:gd name="T40" fmla="*/ 0 w 22"/>
                <a:gd name="T41" fmla="*/ 0 h 62"/>
                <a:gd name="T42" fmla="*/ 0 w 22"/>
                <a:gd name="T43" fmla="*/ 0 h 62"/>
                <a:gd name="T44" fmla="*/ 0 w 22"/>
                <a:gd name="T45" fmla="*/ 0 h 62"/>
                <a:gd name="T46" fmla="*/ 0 w 22"/>
                <a:gd name="T47" fmla="*/ 0 h 62"/>
                <a:gd name="T48" fmla="*/ 0 w 22"/>
                <a:gd name="T49" fmla="*/ 0 h 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2"/>
                <a:gd name="T76" fmla="*/ 0 h 62"/>
                <a:gd name="T77" fmla="*/ 22 w 22"/>
                <a:gd name="T78" fmla="*/ 62 h 6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2" h="62">
                  <a:moveTo>
                    <a:pt x="19" y="8"/>
                  </a:moveTo>
                  <a:lnTo>
                    <a:pt x="17" y="8"/>
                  </a:lnTo>
                  <a:lnTo>
                    <a:pt x="14" y="5"/>
                  </a:lnTo>
                  <a:lnTo>
                    <a:pt x="12" y="3"/>
                  </a:lnTo>
                  <a:lnTo>
                    <a:pt x="9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5" y="5"/>
                  </a:lnTo>
                  <a:lnTo>
                    <a:pt x="3" y="7"/>
                  </a:lnTo>
                  <a:lnTo>
                    <a:pt x="4" y="19"/>
                  </a:lnTo>
                  <a:lnTo>
                    <a:pt x="5" y="31"/>
                  </a:lnTo>
                  <a:lnTo>
                    <a:pt x="4" y="40"/>
                  </a:lnTo>
                  <a:lnTo>
                    <a:pt x="2" y="47"/>
                  </a:lnTo>
                  <a:lnTo>
                    <a:pt x="0" y="53"/>
                  </a:lnTo>
                  <a:lnTo>
                    <a:pt x="1" y="57"/>
                  </a:lnTo>
                  <a:lnTo>
                    <a:pt x="5" y="61"/>
                  </a:lnTo>
                  <a:lnTo>
                    <a:pt x="13" y="62"/>
                  </a:lnTo>
                  <a:lnTo>
                    <a:pt x="20" y="60"/>
                  </a:lnTo>
                  <a:lnTo>
                    <a:pt x="22" y="55"/>
                  </a:lnTo>
                  <a:lnTo>
                    <a:pt x="21" y="50"/>
                  </a:lnTo>
                  <a:lnTo>
                    <a:pt x="19" y="45"/>
                  </a:lnTo>
                  <a:lnTo>
                    <a:pt x="18" y="35"/>
                  </a:lnTo>
                  <a:lnTo>
                    <a:pt x="18" y="23"/>
                  </a:lnTo>
                  <a:lnTo>
                    <a:pt x="19" y="12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8" name="Freeform 1913"/>
            <p:cNvSpPr>
              <a:spLocks/>
            </p:cNvSpPr>
            <p:nvPr/>
          </p:nvSpPr>
          <p:spPr bwMode="auto">
            <a:xfrm>
              <a:off x="5351" y="1379"/>
              <a:ext cx="2" cy="2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0 w 8"/>
                <a:gd name="T5" fmla="*/ 0 h 10"/>
                <a:gd name="T6" fmla="*/ 0 w 8"/>
                <a:gd name="T7" fmla="*/ 0 h 10"/>
                <a:gd name="T8" fmla="*/ 0 w 8"/>
                <a:gd name="T9" fmla="*/ 0 h 10"/>
                <a:gd name="T10" fmla="*/ 0 w 8"/>
                <a:gd name="T11" fmla="*/ 0 h 10"/>
                <a:gd name="T12" fmla="*/ 0 w 8"/>
                <a:gd name="T13" fmla="*/ 0 h 10"/>
                <a:gd name="T14" fmla="*/ 0 w 8"/>
                <a:gd name="T15" fmla="*/ 0 h 10"/>
                <a:gd name="T16" fmla="*/ 0 w 8"/>
                <a:gd name="T17" fmla="*/ 0 h 10"/>
                <a:gd name="T18" fmla="*/ 0 w 8"/>
                <a:gd name="T19" fmla="*/ 0 h 10"/>
                <a:gd name="T20" fmla="*/ 0 w 8"/>
                <a:gd name="T21" fmla="*/ 0 h 10"/>
                <a:gd name="T22" fmla="*/ 0 w 8"/>
                <a:gd name="T23" fmla="*/ 0 h 10"/>
                <a:gd name="T24" fmla="*/ 0 w 8"/>
                <a:gd name="T25" fmla="*/ 0 h 10"/>
                <a:gd name="T26" fmla="*/ 0 w 8"/>
                <a:gd name="T27" fmla="*/ 0 h 10"/>
                <a:gd name="T28" fmla="*/ 0 w 8"/>
                <a:gd name="T29" fmla="*/ 0 h 10"/>
                <a:gd name="T30" fmla="*/ 0 w 8"/>
                <a:gd name="T31" fmla="*/ 0 h 10"/>
                <a:gd name="T32" fmla="*/ 0 w 8"/>
                <a:gd name="T33" fmla="*/ 0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"/>
                <a:gd name="T52" fmla="*/ 0 h 10"/>
                <a:gd name="T53" fmla="*/ 8 w 8"/>
                <a:gd name="T54" fmla="*/ 10 h 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" h="10">
                  <a:moveTo>
                    <a:pt x="4" y="10"/>
                  </a:moveTo>
                  <a:lnTo>
                    <a:pt x="6" y="10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1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9" name="Freeform 1914"/>
            <p:cNvSpPr>
              <a:spLocks/>
            </p:cNvSpPr>
            <p:nvPr/>
          </p:nvSpPr>
          <p:spPr bwMode="auto">
            <a:xfrm>
              <a:off x="5353" y="1382"/>
              <a:ext cx="2" cy="2"/>
            </a:xfrm>
            <a:custGeom>
              <a:avLst/>
              <a:gdLst>
                <a:gd name="T0" fmla="*/ 0 w 8"/>
                <a:gd name="T1" fmla="*/ 0 h 9"/>
                <a:gd name="T2" fmla="*/ 0 w 8"/>
                <a:gd name="T3" fmla="*/ 0 h 9"/>
                <a:gd name="T4" fmla="*/ 0 w 8"/>
                <a:gd name="T5" fmla="*/ 0 h 9"/>
                <a:gd name="T6" fmla="*/ 0 w 8"/>
                <a:gd name="T7" fmla="*/ 0 h 9"/>
                <a:gd name="T8" fmla="*/ 0 w 8"/>
                <a:gd name="T9" fmla="*/ 0 h 9"/>
                <a:gd name="T10" fmla="*/ 0 w 8"/>
                <a:gd name="T11" fmla="*/ 0 h 9"/>
                <a:gd name="T12" fmla="*/ 0 w 8"/>
                <a:gd name="T13" fmla="*/ 0 h 9"/>
                <a:gd name="T14" fmla="*/ 0 w 8"/>
                <a:gd name="T15" fmla="*/ 0 h 9"/>
                <a:gd name="T16" fmla="*/ 0 w 8"/>
                <a:gd name="T17" fmla="*/ 0 h 9"/>
                <a:gd name="T18" fmla="*/ 0 w 8"/>
                <a:gd name="T19" fmla="*/ 0 h 9"/>
                <a:gd name="T20" fmla="*/ 0 w 8"/>
                <a:gd name="T21" fmla="*/ 0 h 9"/>
                <a:gd name="T22" fmla="*/ 0 w 8"/>
                <a:gd name="T23" fmla="*/ 0 h 9"/>
                <a:gd name="T24" fmla="*/ 0 w 8"/>
                <a:gd name="T25" fmla="*/ 0 h 9"/>
                <a:gd name="T26" fmla="*/ 0 w 8"/>
                <a:gd name="T27" fmla="*/ 0 h 9"/>
                <a:gd name="T28" fmla="*/ 0 w 8"/>
                <a:gd name="T29" fmla="*/ 0 h 9"/>
                <a:gd name="T30" fmla="*/ 0 w 8"/>
                <a:gd name="T31" fmla="*/ 0 h 9"/>
                <a:gd name="T32" fmla="*/ 0 w 8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"/>
                <a:gd name="T52" fmla="*/ 0 h 9"/>
                <a:gd name="T53" fmla="*/ 8 w 8"/>
                <a:gd name="T54" fmla="*/ 9 h 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" h="9">
                  <a:moveTo>
                    <a:pt x="4" y="9"/>
                  </a:moveTo>
                  <a:lnTo>
                    <a:pt x="5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0" name="Freeform 1915"/>
            <p:cNvSpPr>
              <a:spLocks/>
            </p:cNvSpPr>
            <p:nvPr/>
          </p:nvSpPr>
          <p:spPr bwMode="auto">
            <a:xfrm>
              <a:off x="5350" y="1383"/>
              <a:ext cx="2" cy="2"/>
            </a:xfrm>
            <a:custGeom>
              <a:avLst/>
              <a:gdLst>
                <a:gd name="T0" fmla="*/ 0 w 10"/>
                <a:gd name="T1" fmla="*/ 0 h 11"/>
                <a:gd name="T2" fmla="*/ 0 w 10"/>
                <a:gd name="T3" fmla="*/ 0 h 11"/>
                <a:gd name="T4" fmla="*/ 0 w 10"/>
                <a:gd name="T5" fmla="*/ 0 h 11"/>
                <a:gd name="T6" fmla="*/ 0 w 10"/>
                <a:gd name="T7" fmla="*/ 0 h 11"/>
                <a:gd name="T8" fmla="*/ 0 w 10"/>
                <a:gd name="T9" fmla="*/ 0 h 11"/>
                <a:gd name="T10" fmla="*/ 0 w 10"/>
                <a:gd name="T11" fmla="*/ 0 h 11"/>
                <a:gd name="T12" fmla="*/ 0 w 10"/>
                <a:gd name="T13" fmla="*/ 0 h 11"/>
                <a:gd name="T14" fmla="*/ 0 w 10"/>
                <a:gd name="T15" fmla="*/ 0 h 11"/>
                <a:gd name="T16" fmla="*/ 0 w 10"/>
                <a:gd name="T17" fmla="*/ 0 h 11"/>
                <a:gd name="T18" fmla="*/ 0 w 10"/>
                <a:gd name="T19" fmla="*/ 0 h 11"/>
                <a:gd name="T20" fmla="*/ 0 w 10"/>
                <a:gd name="T21" fmla="*/ 0 h 11"/>
                <a:gd name="T22" fmla="*/ 0 w 10"/>
                <a:gd name="T23" fmla="*/ 0 h 11"/>
                <a:gd name="T24" fmla="*/ 0 w 10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11"/>
                <a:gd name="T41" fmla="*/ 10 w 10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11">
                  <a:moveTo>
                    <a:pt x="0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5" y="3"/>
                  </a:lnTo>
                  <a:lnTo>
                    <a:pt x="5" y="6"/>
                  </a:lnTo>
                  <a:lnTo>
                    <a:pt x="7" y="5"/>
                  </a:lnTo>
                  <a:lnTo>
                    <a:pt x="9" y="5"/>
                  </a:lnTo>
                  <a:lnTo>
                    <a:pt x="10" y="7"/>
                  </a:lnTo>
                  <a:lnTo>
                    <a:pt x="10" y="11"/>
                  </a:lnTo>
                  <a:lnTo>
                    <a:pt x="7" y="10"/>
                  </a:lnTo>
                  <a:lnTo>
                    <a:pt x="4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1" name="Freeform 1916"/>
            <p:cNvSpPr>
              <a:spLocks/>
            </p:cNvSpPr>
            <p:nvPr/>
          </p:nvSpPr>
          <p:spPr bwMode="auto">
            <a:xfrm>
              <a:off x="5350" y="1384"/>
              <a:ext cx="1" cy="1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0 h 7"/>
                <a:gd name="T4" fmla="*/ 0 w 5"/>
                <a:gd name="T5" fmla="*/ 0 h 7"/>
                <a:gd name="T6" fmla="*/ 0 w 5"/>
                <a:gd name="T7" fmla="*/ 0 h 7"/>
                <a:gd name="T8" fmla="*/ 0 w 5"/>
                <a:gd name="T9" fmla="*/ 0 h 7"/>
                <a:gd name="T10" fmla="*/ 0 w 5"/>
                <a:gd name="T11" fmla="*/ 0 h 7"/>
                <a:gd name="T12" fmla="*/ 0 w 5"/>
                <a:gd name="T13" fmla="*/ 0 h 7"/>
                <a:gd name="T14" fmla="*/ 0 w 5"/>
                <a:gd name="T15" fmla="*/ 0 h 7"/>
                <a:gd name="T16" fmla="*/ 0 w 5"/>
                <a:gd name="T17" fmla="*/ 0 h 7"/>
                <a:gd name="T18" fmla="*/ 0 w 5"/>
                <a:gd name="T19" fmla="*/ 0 h 7"/>
                <a:gd name="T20" fmla="*/ 0 w 5"/>
                <a:gd name="T21" fmla="*/ 0 h 7"/>
                <a:gd name="T22" fmla="*/ 0 w 5"/>
                <a:gd name="T23" fmla="*/ 0 h 7"/>
                <a:gd name="T24" fmla="*/ 0 w 5"/>
                <a:gd name="T25" fmla="*/ 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"/>
                <a:gd name="T40" fmla="*/ 0 h 7"/>
                <a:gd name="T41" fmla="*/ 5 w 5"/>
                <a:gd name="T42" fmla="*/ 7 h 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" h="7">
                  <a:moveTo>
                    <a:pt x="0" y="0"/>
                  </a:moveTo>
                  <a:lnTo>
                    <a:pt x="1" y="1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2" name="Freeform 1917"/>
            <p:cNvSpPr>
              <a:spLocks/>
            </p:cNvSpPr>
            <p:nvPr/>
          </p:nvSpPr>
          <p:spPr bwMode="auto">
            <a:xfrm>
              <a:off x="5166" y="1189"/>
              <a:ext cx="42" cy="42"/>
            </a:xfrm>
            <a:custGeom>
              <a:avLst/>
              <a:gdLst>
                <a:gd name="T0" fmla="*/ 0 w 166"/>
                <a:gd name="T1" fmla="*/ 0 h 168"/>
                <a:gd name="T2" fmla="*/ 0 w 166"/>
                <a:gd name="T3" fmla="*/ 0 h 168"/>
                <a:gd name="T4" fmla="*/ 0 w 166"/>
                <a:gd name="T5" fmla="*/ 0 h 168"/>
                <a:gd name="T6" fmla="*/ 0 w 166"/>
                <a:gd name="T7" fmla="*/ 0 h 168"/>
                <a:gd name="T8" fmla="*/ 0 w 166"/>
                <a:gd name="T9" fmla="*/ 0 h 168"/>
                <a:gd name="T10" fmla="*/ 0 w 166"/>
                <a:gd name="T11" fmla="*/ 0 h 168"/>
                <a:gd name="T12" fmla="*/ 0 w 166"/>
                <a:gd name="T13" fmla="*/ 0 h 168"/>
                <a:gd name="T14" fmla="*/ 0 w 166"/>
                <a:gd name="T15" fmla="*/ 0 h 168"/>
                <a:gd name="T16" fmla="*/ 0 w 166"/>
                <a:gd name="T17" fmla="*/ 0 h 168"/>
                <a:gd name="T18" fmla="*/ 0 w 166"/>
                <a:gd name="T19" fmla="*/ 0 h 168"/>
                <a:gd name="T20" fmla="*/ 0 w 166"/>
                <a:gd name="T21" fmla="*/ 0 h 168"/>
                <a:gd name="T22" fmla="*/ 0 w 166"/>
                <a:gd name="T23" fmla="*/ 0 h 168"/>
                <a:gd name="T24" fmla="*/ 0 w 166"/>
                <a:gd name="T25" fmla="*/ 0 h 168"/>
                <a:gd name="T26" fmla="*/ 0 w 166"/>
                <a:gd name="T27" fmla="*/ 0 h 168"/>
                <a:gd name="T28" fmla="*/ 0 w 166"/>
                <a:gd name="T29" fmla="*/ 0 h 168"/>
                <a:gd name="T30" fmla="*/ 0 w 166"/>
                <a:gd name="T31" fmla="*/ 0 h 168"/>
                <a:gd name="T32" fmla="*/ 0 w 166"/>
                <a:gd name="T33" fmla="*/ 0 h 168"/>
                <a:gd name="T34" fmla="*/ 0 w 166"/>
                <a:gd name="T35" fmla="*/ 0 h 168"/>
                <a:gd name="T36" fmla="*/ 0 w 166"/>
                <a:gd name="T37" fmla="*/ 0 h 168"/>
                <a:gd name="T38" fmla="*/ 0 w 166"/>
                <a:gd name="T39" fmla="*/ 0 h 168"/>
                <a:gd name="T40" fmla="*/ 0 w 166"/>
                <a:gd name="T41" fmla="*/ 0 h 168"/>
                <a:gd name="T42" fmla="*/ 0 w 166"/>
                <a:gd name="T43" fmla="*/ 0 h 168"/>
                <a:gd name="T44" fmla="*/ 0 w 166"/>
                <a:gd name="T45" fmla="*/ 0 h 168"/>
                <a:gd name="T46" fmla="*/ 0 w 166"/>
                <a:gd name="T47" fmla="*/ 0 h 168"/>
                <a:gd name="T48" fmla="*/ 0 w 166"/>
                <a:gd name="T49" fmla="*/ 0 h 168"/>
                <a:gd name="T50" fmla="*/ 0 w 166"/>
                <a:gd name="T51" fmla="*/ 0 h 168"/>
                <a:gd name="T52" fmla="*/ 0 w 166"/>
                <a:gd name="T53" fmla="*/ 0 h 168"/>
                <a:gd name="T54" fmla="*/ 0 w 166"/>
                <a:gd name="T55" fmla="*/ 0 h 168"/>
                <a:gd name="T56" fmla="*/ 0 w 166"/>
                <a:gd name="T57" fmla="*/ 0 h 168"/>
                <a:gd name="T58" fmla="*/ 0 w 166"/>
                <a:gd name="T59" fmla="*/ 0 h 168"/>
                <a:gd name="T60" fmla="*/ 0 w 166"/>
                <a:gd name="T61" fmla="*/ 0 h 168"/>
                <a:gd name="T62" fmla="*/ 0 w 166"/>
                <a:gd name="T63" fmla="*/ 0 h 168"/>
                <a:gd name="T64" fmla="*/ 0 w 166"/>
                <a:gd name="T65" fmla="*/ 0 h 168"/>
                <a:gd name="T66" fmla="*/ 0 w 166"/>
                <a:gd name="T67" fmla="*/ 0 h 168"/>
                <a:gd name="T68" fmla="*/ 0 w 166"/>
                <a:gd name="T69" fmla="*/ 0 h 168"/>
                <a:gd name="T70" fmla="*/ 0 w 166"/>
                <a:gd name="T71" fmla="*/ 0 h 1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6"/>
                <a:gd name="T109" fmla="*/ 0 h 168"/>
                <a:gd name="T110" fmla="*/ 166 w 166"/>
                <a:gd name="T111" fmla="*/ 168 h 16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6" h="168">
                  <a:moveTo>
                    <a:pt x="102" y="165"/>
                  </a:moveTo>
                  <a:lnTo>
                    <a:pt x="99" y="168"/>
                  </a:lnTo>
                  <a:lnTo>
                    <a:pt x="96" y="168"/>
                  </a:lnTo>
                  <a:lnTo>
                    <a:pt x="92" y="168"/>
                  </a:lnTo>
                  <a:lnTo>
                    <a:pt x="87" y="164"/>
                  </a:lnTo>
                  <a:lnTo>
                    <a:pt x="82" y="154"/>
                  </a:lnTo>
                  <a:lnTo>
                    <a:pt x="73" y="145"/>
                  </a:lnTo>
                  <a:lnTo>
                    <a:pt x="63" y="137"/>
                  </a:lnTo>
                  <a:lnTo>
                    <a:pt x="52" y="129"/>
                  </a:lnTo>
                  <a:lnTo>
                    <a:pt x="41" y="120"/>
                  </a:lnTo>
                  <a:lnTo>
                    <a:pt x="31" y="114"/>
                  </a:lnTo>
                  <a:lnTo>
                    <a:pt x="22" y="107"/>
                  </a:lnTo>
                  <a:lnTo>
                    <a:pt x="14" y="101"/>
                  </a:lnTo>
                  <a:lnTo>
                    <a:pt x="7" y="89"/>
                  </a:lnTo>
                  <a:lnTo>
                    <a:pt x="6" y="78"/>
                  </a:lnTo>
                  <a:lnTo>
                    <a:pt x="6" y="63"/>
                  </a:lnTo>
                  <a:lnTo>
                    <a:pt x="0" y="41"/>
                  </a:lnTo>
                  <a:lnTo>
                    <a:pt x="5" y="33"/>
                  </a:lnTo>
                  <a:lnTo>
                    <a:pt x="12" y="26"/>
                  </a:lnTo>
                  <a:lnTo>
                    <a:pt x="20" y="20"/>
                  </a:lnTo>
                  <a:lnTo>
                    <a:pt x="27" y="15"/>
                  </a:lnTo>
                  <a:lnTo>
                    <a:pt x="34" y="9"/>
                  </a:lnTo>
                  <a:lnTo>
                    <a:pt x="41" y="5"/>
                  </a:lnTo>
                  <a:lnTo>
                    <a:pt x="47" y="2"/>
                  </a:lnTo>
                  <a:lnTo>
                    <a:pt x="51" y="0"/>
                  </a:lnTo>
                  <a:lnTo>
                    <a:pt x="58" y="5"/>
                  </a:lnTo>
                  <a:lnTo>
                    <a:pt x="65" y="11"/>
                  </a:lnTo>
                  <a:lnTo>
                    <a:pt x="72" y="16"/>
                  </a:lnTo>
                  <a:lnTo>
                    <a:pt x="80" y="19"/>
                  </a:lnTo>
                  <a:lnTo>
                    <a:pt x="88" y="23"/>
                  </a:lnTo>
                  <a:lnTo>
                    <a:pt x="96" y="26"/>
                  </a:lnTo>
                  <a:lnTo>
                    <a:pt x="103" y="28"/>
                  </a:lnTo>
                  <a:lnTo>
                    <a:pt x="111" y="32"/>
                  </a:lnTo>
                  <a:lnTo>
                    <a:pt x="118" y="35"/>
                  </a:lnTo>
                  <a:lnTo>
                    <a:pt x="126" y="38"/>
                  </a:lnTo>
                  <a:lnTo>
                    <a:pt x="133" y="41"/>
                  </a:lnTo>
                  <a:lnTo>
                    <a:pt x="140" y="44"/>
                  </a:lnTo>
                  <a:lnTo>
                    <a:pt x="145" y="48"/>
                  </a:lnTo>
                  <a:lnTo>
                    <a:pt x="149" y="53"/>
                  </a:lnTo>
                  <a:lnTo>
                    <a:pt x="152" y="57"/>
                  </a:lnTo>
                  <a:lnTo>
                    <a:pt x="154" y="62"/>
                  </a:lnTo>
                  <a:lnTo>
                    <a:pt x="157" y="76"/>
                  </a:lnTo>
                  <a:lnTo>
                    <a:pt x="160" y="95"/>
                  </a:lnTo>
                  <a:lnTo>
                    <a:pt x="162" y="114"/>
                  </a:lnTo>
                  <a:lnTo>
                    <a:pt x="165" y="129"/>
                  </a:lnTo>
                  <a:lnTo>
                    <a:pt x="166" y="139"/>
                  </a:lnTo>
                  <a:lnTo>
                    <a:pt x="164" y="147"/>
                  </a:lnTo>
                  <a:lnTo>
                    <a:pt x="160" y="153"/>
                  </a:lnTo>
                  <a:lnTo>
                    <a:pt x="153" y="155"/>
                  </a:lnTo>
                  <a:lnTo>
                    <a:pt x="147" y="155"/>
                  </a:lnTo>
                  <a:lnTo>
                    <a:pt x="143" y="153"/>
                  </a:lnTo>
                  <a:lnTo>
                    <a:pt x="140" y="150"/>
                  </a:lnTo>
                  <a:lnTo>
                    <a:pt x="138" y="147"/>
                  </a:lnTo>
                  <a:lnTo>
                    <a:pt x="131" y="150"/>
                  </a:lnTo>
                  <a:lnTo>
                    <a:pt x="124" y="148"/>
                  </a:lnTo>
                  <a:lnTo>
                    <a:pt x="118" y="141"/>
                  </a:lnTo>
                  <a:lnTo>
                    <a:pt x="117" y="129"/>
                  </a:lnTo>
                  <a:lnTo>
                    <a:pt x="118" y="115"/>
                  </a:lnTo>
                  <a:lnTo>
                    <a:pt x="119" y="104"/>
                  </a:lnTo>
                  <a:lnTo>
                    <a:pt x="117" y="97"/>
                  </a:lnTo>
                  <a:lnTo>
                    <a:pt x="113" y="91"/>
                  </a:lnTo>
                  <a:lnTo>
                    <a:pt x="106" y="93"/>
                  </a:lnTo>
                  <a:lnTo>
                    <a:pt x="99" y="95"/>
                  </a:lnTo>
                  <a:lnTo>
                    <a:pt x="91" y="96"/>
                  </a:lnTo>
                  <a:lnTo>
                    <a:pt x="84" y="97"/>
                  </a:lnTo>
                  <a:lnTo>
                    <a:pt x="86" y="104"/>
                  </a:lnTo>
                  <a:lnTo>
                    <a:pt x="89" y="110"/>
                  </a:lnTo>
                  <a:lnTo>
                    <a:pt x="92" y="114"/>
                  </a:lnTo>
                  <a:lnTo>
                    <a:pt x="95" y="119"/>
                  </a:lnTo>
                  <a:lnTo>
                    <a:pt x="101" y="129"/>
                  </a:lnTo>
                  <a:lnTo>
                    <a:pt x="107" y="142"/>
                  </a:lnTo>
                  <a:lnTo>
                    <a:pt x="109" y="155"/>
                  </a:lnTo>
                  <a:lnTo>
                    <a:pt x="102" y="165"/>
                  </a:lnTo>
                  <a:close/>
                </a:path>
              </a:pathLst>
            </a:custGeom>
            <a:solidFill>
              <a:srgbClr val="4CAA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3" name="Freeform 1918"/>
            <p:cNvSpPr>
              <a:spLocks/>
            </p:cNvSpPr>
            <p:nvPr/>
          </p:nvSpPr>
          <p:spPr bwMode="auto">
            <a:xfrm>
              <a:off x="5138" y="1132"/>
              <a:ext cx="42" cy="67"/>
            </a:xfrm>
            <a:custGeom>
              <a:avLst/>
              <a:gdLst>
                <a:gd name="T0" fmla="*/ 0 w 171"/>
                <a:gd name="T1" fmla="*/ 0 h 271"/>
                <a:gd name="T2" fmla="*/ 0 w 171"/>
                <a:gd name="T3" fmla="*/ 0 h 271"/>
                <a:gd name="T4" fmla="*/ 0 w 171"/>
                <a:gd name="T5" fmla="*/ 0 h 271"/>
                <a:gd name="T6" fmla="*/ 0 w 171"/>
                <a:gd name="T7" fmla="*/ 0 h 271"/>
                <a:gd name="T8" fmla="*/ 0 w 171"/>
                <a:gd name="T9" fmla="*/ 0 h 271"/>
                <a:gd name="T10" fmla="*/ 0 w 171"/>
                <a:gd name="T11" fmla="*/ 0 h 271"/>
                <a:gd name="T12" fmla="*/ 0 w 171"/>
                <a:gd name="T13" fmla="*/ 0 h 271"/>
                <a:gd name="T14" fmla="*/ 0 w 171"/>
                <a:gd name="T15" fmla="*/ 0 h 271"/>
                <a:gd name="T16" fmla="*/ 0 w 171"/>
                <a:gd name="T17" fmla="*/ 0 h 271"/>
                <a:gd name="T18" fmla="*/ 0 w 171"/>
                <a:gd name="T19" fmla="*/ 0 h 271"/>
                <a:gd name="T20" fmla="*/ 0 w 171"/>
                <a:gd name="T21" fmla="*/ 0 h 271"/>
                <a:gd name="T22" fmla="*/ 0 w 171"/>
                <a:gd name="T23" fmla="*/ 0 h 271"/>
                <a:gd name="T24" fmla="*/ 0 w 171"/>
                <a:gd name="T25" fmla="*/ 0 h 271"/>
                <a:gd name="T26" fmla="*/ 0 w 171"/>
                <a:gd name="T27" fmla="*/ 0 h 271"/>
                <a:gd name="T28" fmla="*/ 0 w 171"/>
                <a:gd name="T29" fmla="*/ 0 h 271"/>
                <a:gd name="T30" fmla="*/ 0 w 171"/>
                <a:gd name="T31" fmla="*/ 0 h 271"/>
                <a:gd name="T32" fmla="*/ 0 w 171"/>
                <a:gd name="T33" fmla="*/ 0 h 271"/>
                <a:gd name="T34" fmla="*/ 0 w 171"/>
                <a:gd name="T35" fmla="*/ 0 h 271"/>
                <a:gd name="T36" fmla="*/ 0 w 171"/>
                <a:gd name="T37" fmla="*/ 0 h 271"/>
                <a:gd name="T38" fmla="*/ 0 w 171"/>
                <a:gd name="T39" fmla="*/ 0 h 271"/>
                <a:gd name="T40" fmla="*/ 0 w 171"/>
                <a:gd name="T41" fmla="*/ 0 h 271"/>
                <a:gd name="T42" fmla="*/ 0 w 171"/>
                <a:gd name="T43" fmla="*/ 0 h 271"/>
                <a:gd name="T44" fmla="*/ 0 w 171"/>
                <a:gd name="T45" fmla="*/ 0 h 271"/>
                <a:gd name="T46" fmla="*/ 0 w 171"/>
                <a:gd name="T47" fmla="*/ 0 h 271"/>
                <a:gd name="T48" fmla="*/ 0 w 171"/>
                <a:gd name="T49" fmla="*/ 0 h 271"/>
                <a:gd name="T50" fmla="*/ 0 w 171"/>
                <a:gd name="T51" fmla="*/ 0 h 271"/>
                <a:gd name="T52" fmla="*/ 0 w 171"/>
                <a:gd name="T53" fmla="*/ 0 h 271"/>
                <a:gd name="T54" fmla="*/ 0 w 171"/>
                <a:gd name="T55" fmla="*/ 0 h 271"/>
                <a:gd name="T56" fmla="*/ 0 w 171"/>
                <a:gd name="T57" fmla="*/ 0 h 271"/>
                <a:gd name="T58" fmla="*/ 0 w 171"/>
                <a:gd name="T59" fmla="*/ 0 h 271"/>
                <a:gd name="T60" fmla="*/ 0 w 171"/>
                <a:gd name="T61" fmla="*/ 0 h 271"/>
                <a:gd name="T62" fmla="*/ 0 w 171"/>
                <a:gd name="T63" fmla="*/ 0 h 271"/>
                <a:gd name="T64" fmla="*/ 0 w 171"/>
                <a:gd name="T65" fmla="*/ 0 h 271"/>
                <a:gd name="T66" fmla="*/ 0 w 171"/>
                <a:gd name="T67" fmla="*/ 0 h 271"/>
                <a:gd name="T68" fmla="*/ 0 w 171"/>
                <a:gd name="T69" fmla="*/ 0 h 271"/>
                <a:gd name="T70" fmla="*/ 0 w 171"/>
                <a:gd name="T71" fmla="*/ 0 h 271"/>
                <a:gd name="T72" fmla="*/ 0 w 171"/>
                <a:gd name="T73" fmla="*/ 0 h 271"/>
                <a:gd name="T74" fmla="*/ 0 w 171"/>
                <a:gd name="T75" fmla="*/ 0 h 271"/>
                <a:gd name="T76" fmla="*/ 0 w 171"/>
                <a:gd name="T77" fmla="*/ 0 h 271"/>
                <a:gd name="T78" fmla="*/ 0 w 171"/>
                <a:gd name="T79" fmla="*/ 0 h 271"/>
                <a:gd name="T80" fmla="*/ 0 w 171"/>
                <a:gd name="T81" fmla="*/ 0 h 271"/>
                <a:gd name="T82" fmla="*/ 0 w 171"/>
                <a:gd name="T83" fmla="*/ 0 h 271"/>
                <a:gd name="T84" fmla="*/ 0 w 171"/>
                <a:gd name="T85" fmla="*/ 0 h 27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1"/>
                <a:gd name="T130" fmla="*/ 0 h 271"/>
                <a:gd name="T131" fmla="*/ 171 w 171"/>
                <a:gd name="T132" fmla="*/ 271 h 27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1" h="271">
                  <a:moveTo>
                    <a:pt x="166" y="230"/>
                  </a:moveTo>
                  <a:lnTo>
                    <a:pt x="162" y="232"/>
                  </a:lnTo>
                  <a:lnTo>
                    <a:pt x="156" y="235"/>
                  </a:lnTo>
                  <a:lnTo>
                    <a:pt x="149" y="239"/>
                  </a:lnTo>
                  <a:lnTo>
                    <a:pt x="142" y="245"/>
                  </a:lnTo>
                  <a:lnTo>
                    <a:pt x="135" y="250"/>
                  </a:lnTo>
                  <a:lnTo>
                    <a:pt x="127" y="256"/>
                  </a:lnTo>
                  <a:lnTo>
                    <a:pt x="120" y="263"/>
                  </a:lnTo>
                  <a:lnTo>
                    <a:pt x="115" y="271"/>
                  </a:lnTo>
                  <a:lnTo>
                    <a:pt x="107" y="255"/>
                  </a:lnTo>
                  <a:lnTo>
                    <a:pt x="94" y="234"/>
                  </a:lnTo>
                  <a:lnTo>
                    <a:pt x="77" y="211"/>
                  </a:lnTo>
                  <a:lnTo>
                    <a:pt x="58" y="184"/>
                  </a:lnTo>
                  <a:lnTo>
                    <a:pt x="39" y="155"/>
                  </a:lnTo>
                  <a:lnTo>
                    <a:pt x="22" y="124"/>
                  </a:lnTo>
                  <a:lnTo>
                    <a:pt x="8" y="91"/>
                  </a:lnTo>
                  <a:lnTo>
                    <a:pt x="0" y="59"/>
                  </a:lnTo>
                  <a:lnTo>
                    <a:pt x="9" y="61"/>
                  </a:lnTo>
                  <a:lnTo>
                    <a:pt x="12" y="49"/>
                  </a:lnTo>
                  <a:lnTo>
                    <a:pt x="17" y="35"/>
                  </a:lnTo>
                  <a:lnTo>
                    <a:pt x="27" y="22"/>
                  </a:lnTo>
                  <a:lnTo>
                    <a:pt x="37" y="12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7" y="2"/>
                  </a:lnTo>
                  <a:lnTo>
                    <a:pt x="91" y="9"/>
                  </a:lnTo>
                  <a:lnTo>
                    <a:pt x="99" y="30"/>
                  </a:lnTo>
                  <a:lnTo>
                    <a:pt x="107" y="51"/>
                  </a:lnTo>
                  <a:lnTo>
                    <a:pt x="114" y="71"/>
                  </a:lnTo>
                  <a:lnTo>
                    <a:pt x="121" y="89"/>
                  </a:lnTo>
                  <a:lnTo>
                    <a:pt x="126" y="105"/>
                  </a:lnTo>
                  <a:lnTo>
                    <a:pt x="131" y="119"/>
                  </a:lnTo>
                  <a:lnTo>
                    <a:pt x="136" y="133"/>
                  </a:lnTo>
                  <a:lnTo>
                    <a:pt x="139" y="143"/>
                  </a:lnTo>
                  <a:lnTo>
                    <a:pt x="142" y="154"/>
                  </a:lnTo>
                  <a:lnTo>
                    <a:pt x="146" y="165"/>
                  </a:lnTo>
                  <a:lnTo>
                    <a:pt x="150" y="177"/>
                  </a:lnTo>
                  <a:lnTo>
                    <a:pt x="155" y="188"/>
                  </a:lnTo>
                  <a:lnTo>
                    <a:pt x="159" y="200"/>
                  </a:lnTo>
                  <a:lnTo>
                    <a:pt x="164" y="210"/>
                  </a:lnTo>
                  <a:lnTo>
                    <a:pt x="168" y="219"/>
                  </a:lnTo>
                  <a:lnTo>
                    <a:pt x="171" y="226"/>
                  </a:lnTo>
                  <a:lnTo>
                    <a:pt x="166" y="230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4" name="Freeform 1919"/>
            <p:cNvSpPr>
              <a:spLocks/>
            </p:cNvSpPr>
            <p:nvPr/>
          </p:nvSpPr>
          <p:spPr bwMode="auto">
            <a:xfrm>
              <a:off x="5199" y="1211"/>
              <a:ext cx="3" cy="14"/>
            </a:xfrm>
            <a:custGeom>
              <a:avLst/>
              <a:gdLst>
                <a:gd name="T0" fmla="*/ 0 w 11"/>
                <a:gd name="T1" fmla="*/ 0 h 57"/>
                <a:gd name="T2" fmla="*/ 0 w 11"/>
                <a:gd name="T3" fmla="*/ 0 h 57"/>
                <a:gd name="T4" fmla="*/ 0 w 11"/>
                <a:gd name="T5" fmla="*/ 0 h 57"/>
                <a:gd name="T6" fmla="*/ 0 w 11"/>
                <a:gd name="T7" fmla="*/ 0 h 57"/>
                <a:gd name="T8" fmla="*/ 0 w 11"/>
                <a:gd name="T9" fmla="*/ 0 h 57"/>
                <a:gd name="T10" fmla="*/ 0 w 11"/>
                <a:gd name="T11" fmla="*/ 0 h 57"/>
                <a:gd name="T12" fmla="*/ 0 w 11"/>
                <a:gd name="T13" fmla="*/ 0 h 57"/>
                <a:gd name="T14" fmla="*/ 0 w 11"/>
                <a:gd name="T15" fmla="*/ 0 h 57"/>
                <a:gd name="T16" fmla="*/ 0 w 11"/>
                <a:gd name="T17" fmla="*/ 0 h 57"/>
                <a:gd name="T18" fmla="*/ 0 w 11"/>
                <a:gd name="T19" fmla="*/ 0 h 57"/>
                <a:gd name="T20" fmla="*/ 0 w 11"/>
                <a:gd name="T21" fmla="*/ 0 h 57"/>
                <a:gd name="T22" fmla="*/ 0 w 11"/>
                <a:gd name="T23" fmla="*/ 0 h 57"/>
                <a:gd name="T24" fmla="*/ 0 w 11"/>
                <a:gd name="T25" fmla="*/ 0 h 57"/>
                <a:gd name="T26" fmla="*/ 0 w 11"/>
                <a:gd name="T27" fmla="*/ 0 h 57"/>
                <a:gd name="T28" fmla="*/ 0 w 11"/>
                <a:gd name="T29" fmla="*/ 0 h 57"/>
                <a:gd name="T30" fmla="*/ 0 w 11"/>
                <a:gd name="T31" fmla="*/ 0 h 57"/>
                <a:gd name="T32" fmla="*/ 0 w 11"/>
                <a:gd name="T33" fmla="*/ 0 h 57"/>
                <a:gd name="T34" fmla="*/ 0 w 11"/>
                <a:gd name="T35" fmla="*/ 0 h 57"/>
                <a:gd name="T36" fmla="*/ 0 w 11"/>
                <a:gd name="T37" fmla="*/ 0 h 57"/>
                <a:gd name="T38" fmla="*/ 0 w 11"/>
                <a:gd name="T39" fmla="*/ 0 h 57"/>
                <a:gd name="T40" fmla="*/ 0 w 11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"/>
                <a:gd name="T64" fmla="*/ 0 h 57"/>
                <a:gd name="T65" fmla="*/ 11 w 11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" h="57">
                  <a:moveTo>
                    <a:pt x="0" y="0"/>
                  </a:moveTo>
                  <a:lnTo>
                    <a:pt x="2" y="2"/>
                  </a:lnTo>
                  <a:lnTo>
                    <a:pt x="5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8" y="14"/>
                  </a:lnTo>
                  <a:lnTo>
                    <a:pt x="9" y="27"/>
                  </a:lnTo>
                  <a:lnTo>
                    <a:pt x="11" y="40"/>
                  </a:lnTo>
                  <a:lnTo>
                    <a:pt x="11" y="48"/>
                  </a:lnTo>
                  <a:lnTo>
                    <a:pt x="11" y="51"/>
                  </a:lnTo>
                  <a:lnTo>
                    <a:pt x="11" y="54"/>
                  </a:lnTo>
                  <a:lnTo>
                    <a:pt x="10" y="57"/>
                  </a:lnTo>
                  <a:lnTo>
                    <a:pt x="7" y="57"/>
                  </a:lnTo>
                  <a:lnTo>
                    <a:pt x="5" y="56"/>
                  </a:lnTo>
                  <a:lnTo>
                    <a:pt x="4" y="52"/>
                  </a:lnTo>
                  <a:lnTo>
                    <a:pt x="4" y="46"/>
                  </a:lnTo>
                  <a:lnTo>
                    <a:pt x="4" y="41"/>
                  </a:lnTo>
                  <a:lnTo>
                    <a:pt x="4" y="30"/>
                  </a:lnTo>
                  <a:lnTo>
                    <a:pt x="2" y="20"/>
                  </a:lnTo>
                  <a:lnTo>
                    <a:pt x="2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E1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07" name="Group 1953"/>
          <p:cNvGrpSpPr>
            <a:grpSpLocks/>
          </p:cNvGrpSpPr>
          <p:nvPr/>
        </p:nvGrpSpPr>
        <p:grpSpPr bwMode="auto">
          <a:xfrm>
            <a:off x="7969250" y="2713038"/>
            <a:ext cx="377825" cy="1160462"/>
            <a:chOff x="5006" y="1700"/>
            <a:chExt cx="238" cy="731"/>
          </a:xfrm>
        </p:grpSpPr>
        <p:sp>
          <p:nvSpPr>
            <p:cNvPr id="12424" name="Freeform 1921"/>
            <p:cNvSpPr>
              <a:spLocks/>
            </p:cNvSpPr>
            <p:nvPr/>
          </p:nvSpPr>
          <p:spPr bwMode="auto">
            <a:xfrm>
              <a:off x="5026" y="2090"/>
              <a:ext cx="23" cy="51"/>
            </a:xfrm>
            <a:custGeom>
              <a:avLst/>
              <a:gdLst>
                <a:gd name="T0" fmla="*/ 0 w 47"/>
                <a:gd name="T1" fmla="*/ 0 h 152"/>
                <a:gd name="T2" fmla="*/ 0 w 47"/>
                <a:gd name="T3" fmla="*/ 0 h 152"/>
                <a:gd name="T4" fmla="*/ 0 w 47"/>
                <a:gd name="T5" fmla="*/ 0 h 152"/>
                <a:gd name="T6" fmla="*/ 0 w 47"/>
                <a:gd name="T7" fmla="*/ 0 h 152"/>
                <a:gd name="T8" fmla="*/ 0 w 47"/>
                <a:gd name="T9" fmla="*/ 0 h 152"/>
                <a:gd name="T10" fmla="*/ 0 w 47"/>
                <a:gd name="T11" fmla="*/ 0 h 152"/>
                <a:gd name="T12" fmla="*/ 0 w 47"/>
                <a:gd name="T13" fmla="*/ 0 h 152"/>
                <a:gd name="T14" fmla="*/ 0 w 47"/>
                <a:gd name="T15" fmla="*/ 0 h 152"/>
                <a:gd name="T16" fmla="*/ 0 w 47"/>
                <a:gd name="T17" fmla="*/ 0 h 152"/>
                <a:gd name="T18" fmla="*/ 0 w 47"/>
                <a:gd name="T19" fmla="*/ 0 h 152"/>
                <a:gd name="T20" fmla="*/ 0 w 47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"/>
                <a:gd name="T34" fmla="*/ 0 h 152"/>
                <a:gd name="T35" fmla="*/ 47 w 47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" h="152">
                  <a:moveTo>
                    <a:pt x="0" y="0"/>
                  </a:moveTo>
                  <a:lnTo>
                    <a:pt x="0" y="7"/>
                  </a:lnTo>
                  <a:lnTo>
                    <a:pt x="0" y="22"/>
                  </a:lnTo>
                  <a:lnTo>
                    <a:pt x="1" y="45"/>
                  </a:lnTo>
                  <a:lnTo>
                    <a:pt x="3" y="72"/>
                  </a:lnTo>
                  <a:lnTo>
                    <a:pt x="9" y="99"/>
                  </a:lnTo>
                  <a:lnTo>
                    <a:pt x="17" y="124"/>
                  </a:lnTo>
                  <a:lnTo>
                    <a:pt x="29" y="143"/>
                  </a:lnTo>
                  <a:lnTo>
                    <a:pt x="47" y="152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5" name="Freeform 1922"/>
            <p:cNvSpPr>
              <a:spLocks/>
            </p:cNvSpPr>
            <p:nvPr/>
          </p:nvSpPr>
          <p:spPr bwMode="auto">
            <a:xfrm>
              <a:off x="5023" y="2090"/>
              <a:ext cx="28" cy="53"/>
            </a:xfrm>
            <a:custGeom>
              <a:avLst/>
              <a:gdLst>
                <a:gd name="T0" fmla="*/ 0 w 57"/>
                <a:gd name="T1" fmla="*/ 0 h 159"/>
                <a:gd name="T2" fmla="*/ 0 w 57"/>
                <a:gd name="T3" fmla="*/ 0 h 159"/>
                <a:gd name="T4" fmla="*/ 0 w 57"/>
                <a:gd name="T5" fmla="*/ 0 h 159"/>
                <a:gd name="T6" fmla="*/ 0 w 57"/>
                <a:gd name="T7" fmla="*/ 0 h 159"/>
                <a:gd name="T8" fmla="*/ 0 w 57"/>
                <a:gd name="T9" fmla="*/ 0 h 159"/>
                <a:gd name="T10" fmla="*/ 0 w 57"/>
                <a:gd name="T11" fmla="*/ 0 h 159"/>
                <a:gd name="T12" fmla="*/ 0 w 57"/>
                <a:gd name="T13" fmla="*/ 0 h 159"/>
                <a:gd name="T14" fmla="*/ 0 w 57"/>
                <a:gd name="T15" fmla="*/ 0 h 159"/>
                <a:gd name="T16" fmla="*/ 0 w 57"/>
                <a:gd name="T17" fmla="*/ 0 h 159"/>
                <a:gd name="T18" fmla="*/ 0 w 57"/>
                <a:gd name="T19" fmla="*/ 0 h 159"/>
                <a:gd name="T20" fmla="*/ 0 w 57"/>
                <a:gd name="T21" fmla="*/ 0 h 159"/>
                <a:gd name="T22" fmla="*/ 0 w 57"/>
                <a:gd name="T23" fmla="*/ 0 h 159"/>
                <a:gd name="T24" fmla="*/ 0 w 57"/>
                <a:gd name="T25" fmla="*/ 0 h 159"/>
                <a:gd name="T26" fmla="*/ 0 w 57"/>
                <a:gd name="T27" fmla="*/ 0 h 159"/>
                <a:gd name="T28" fmla="*/ 0 w 57"/>
                <a:gd name="T29" fmla="*/ 0 h 159"/>
                <a:gd name="T30" fmla="*/ 0 w 57"/>
                <a:gd name="T31" fmla="*/ 0 h 159"/>
                <a:gd name="T32" fmla="*/ 0 w 57"/>
                <a:gd name="T33" fmla="*/ 0 h 159"/>
                <a:gd name="T34" fmla="*/ 0 w 57"/>
                <a:gd name="T35" fmla="*/ 0 h 159"/>
                <a:gd name="T36" fmla="*/ 0 w 57"/>
                <a:gd name="T37" fmla="*/ 0 h 159"/>
                <a:gd name="T38" fmla="*/ 0 w 57"/>
                <a:gd name="T39" fmla="*/ 0 h 159"/>
                <a:gd name="T40" fmla="*/ 0 w 57"/>
                <a:gd name="T41" fmla="*/ 0 h 1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7"/>
                <a:gd name="T64" fmla="*/ 0 h 159"/>
                <a:gd name="T65" fmla="*/ 57 w 57"/>
                <a:gd name="T66" fmla="*/ 159 h 1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7" h="159">
                  <a:moveTo>
                    <a:pt x="47" y="152"/>
                  </a:moveTo>
                  <a:lnTo>
                    <a:pt x="52" y="146"/>
                  </a:lnTo>
                  <a:lnTo>
                    <a:pt x="37" y="138"/>
                  </a:lnTo>
                  <a:lnTo>
                    <a:pt x="26" y="121"/>
                  </a:lnTo>
                  <a:lnTo>
                    <a:pt x="19" y="98"/>
                  </a:lnTo>
                  <a:lnTo>
                    <a:pt x="14" y="72"/>
                  </a:lnTo>
                  <a:lnTo>
                    <a:pt x="12" y="45"/>
                  </a:lnTo>
                  <a:lnTo>
                    <a:pt x="11" y="22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2"/>
                  </a:lnTo>
                  <a:lnTo>
                    <a:pt x="1" y="45"/>
                  </a:lnTo>
                  <a:lnTo>
                    <a:pt x="3" y="72"/>
                  </a:lnTo>
                  <a:lnTo>
                    <a:pt x="8" y="101"/>
                  </a:lnTo>
                  <a:lnTo>
                    <a:pt x="18" y="126"/>
                  </a:lnTo>
                  <a:lnTo>
                    <a:pt x="31" y="148"/>
                  </a:lnTo>
                  <a:lnTo>
                    <a:pt x="52" y="159"/>
                  </a:lnTo>
                  <a:lnTo>
                    <a:pt x="57" y="152"/>
                  </a:lnTo>
                  <a:lnTo>
                    <a:pt x="47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6" name="Freeform 1923"/>
            <p:cNvSpPr>
              <a:spLocks/>
            </p:cNvSpPr>
            <p:nvPr/>
          </p:nvSpPr>
          <p:spPr bwMode="auto">
            <a:xfrm>
              <a:off x="5046" y="2090"/>
              <a:ext cx="5" cy="51"/>
            </a:xfrm>
            <a:custGeom>
              <a:avLst/>
              <a:gdLst>
                <a:gd name="T0" fmla="*/ 0 w 11"/>
                <a:gd name="T1" fmla="*/ 0 h 154"/>
                <a:gd name="T2" fmla="*/ 0 w 11"/>
                <a:gd name="T3" fmla="*/ 0 h 154"/>
                <a:gd name="T4" fmla="*/ 0 w 11"/>
                <a:gd name="T5" fmla="*/ 0 h 154"/>
                <a:gd name="T6" fmla="*/ 0 w 11"/>
                <a:gd name="T7" fmla="*/ 0 h 154"/>
                <a:gd name="T8" fmla="*/ 0 w 11"/>
                <a:gd name="T9" fmla="*/ 0 h 154"/>
                <a:gd name="T10" fmla="*/ 0 w 11"/>
                <a:gd name="T11" fmla="*/ 0 h 154"/>
                <a:gd name="T12" fmla="*/ 0 w 11"/>
                <a:gd name="T13" fmla="*/ 0 h 154"/>
                <a:gd name="T14" fmla="*/ 0 w 11"/>
                <a:gd name="T15" fmla="*/ 0 h 154"/>
                <a:gd name="T16" fmla="*/ 0 w 11"/>
                <a:gd name="T17" fmla="*/ 0 h 154"/>
                <a:gd name="T18" fmla="*/ 0 w 11"/>
                <a:gd name="T19" fmla="*/ 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54"/>
                <a:gd name="T32" fmla="*/ 11 w 11"/>
                <a:gd name="T33" fmla="*/ 154 h 1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54">
                  <a:moveTo>
                    <a:pt x="5" y="13"/>
                  </a:moveTo>
                  <a:lnTo>
                    <a:pt x="0" y="6"/>
                  </a:lnTo>
                  <a:lnTo>
                    <a:pt x="1" y="154"/>
                  </a:lnTo>
                  <a:lnTo>
                    <a:pt x="11" y="154"/>
                  </a:lnTo>
                  <a:lnTo>
                    <a:pt x="10" y="6"/>
                  </a:lnTo>
                  <a:lnTo>
                    <a:pt x="5" y="0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7" name="Freeform 1924"/>
            <p:cNvSpPr>
              <a:spLocks/>
            </p:cNvSpPr>
            <p:nvPr/>
          </p:nvSpPr>
          <p:spPr bwMode="auto">
            <a:xfrm>
              <a:off x="5023" y="2088"/>
              <a:ext cx="25" cy="6"/>
            </a:xfrm>
            <a:custGeom>
              <a:avLst/>
              <a:gdLst>
                <a:gd name="T0" fmla="*/ 0 w 51"/>
                <a:gd name="T1" fmla="*/ 0 h 17"/>
                <a:gd name="T2" fmla="*/ 0 w 51"/>
                <a:gd name="T3" fmla="*/ 0 h 17"/>
                <a:gd name="T4" fmla="*/ 0 w 51"/>
                <a:gd name="T5" fmla="*/ 0 h 17"/>
                <a:gd name="T6" fmla="*/ 0 w 51"/>
                <a:gd name="T7" fmla="*/ 0 h 17"/>
                <a:gd name="T8" fmla="*/ 0 w 51"/>
                <a:gd name="T9" fmla="*/ 0 h 17"/>
                <a:gd name="T10" fmla="*/ 0 w 51"/>
                <a:gd name="T11" fmla="*/ 0 h 17"/>
                <a:gd name="T12" fmla="*/ 0 w 51"/>
                <a:gd name="T13" fmla="*/ 0 h 17"/>
                <a:gd name="T14" fmla="*/ 0 w 51"/>
                <a:gd name="T15" fmla="*/ 0 h 17"/>
                <a:gd name="T16" fmla="*/ 0 w 51"/>
                <a:gd name="T17" fmla="*/ 0 h 17"/>
                <a:gd name="T18" fmla="*/ 0 w 5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17"/>
                <a:gd name="T32" fmla="*/ 51 w 51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17">
                  <a:moveTo>
                    <a:pt x="11" y="6"/>
                  </a:moveTo>
                  <a:lnTo>
                    <a:pt x="5" y="13"/>
                  </a:lnTo>
                  <a:lnTo>
                    <a:pt x="51" y="17"/>
                  </a:lnTo>
                  <a:lnTo>
                    <a:pt x="51" y="4"/>
                  </a:lnTo>
                  <a:lnTo>
                    <a:pt x="5" y="0"/>
                  </a:lnTo>
                  <a:lnTo>
                    <a:pt x="0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8" name="Freeform 1925"/>
            <p:cNvSpPr>
              <a:spLocks/>
            </p:cNvSpPr>
            <p:nvPr/>
          </p:nvSpPr>
          <p:spPr bwMode="auto">
            <a:xfrm>
              <a:off x="5199" y="2090"/>
              <a:ext cx="22" cy="51"/>
            </a:xfrm>
            <a:custGeom>
              <a:avLst/>
              <a:gdLst>
                <a:gd name="T0" fmla="*/ 0 w 45"/>
                <a:gd name="T1" fmla="*/ 0 h 152"/>
                <a:gd name="T2" fmla="*/ 0 w 45"/>
                <a:gd name="T3" fmla="*/ 0 h 152"/>
                <a:gd name="T4" fmla="*/ 0 w 45"/>
                <a:gd name="T5" fmla="*/ 0 h 152"/>
                <a:gd name="T6" fmla="*/ 0 w 45"/>
                <a:gd name="T7" fmla="*/ 0 h 152"/>
                <a:gd name="T8" fmla="*/ 0 w 45"/>
                <a:gd name="T9" fmla="*/ 0 h 152"/>
                <a:gd name="T10" fmla="*/ 0 w 45"/>
                <a:gd name="T11" fmla="*/ 0 h 152"/>
                <a:gd name="T12" fmla="*/ 0 w 45"/>
                <a:gd name="T13" fmla="*/ 0 h 152"/>
                <a:gd name="T14" fmla="*/ 0 w 45"/>
                <a:gd name="T15" fmla="*/ 0 h 152"/>
                <a:gd name="T16" fmla="*/ 0 w 45"/>
                <a:gd name="T17" fmla="*/ 0 h 152"/>
                <a:gd name="T18" fmla="*/ 0 w 45"/>
                <a:gd name="T19" fmla="*/ 0 h 152"/>
                <a:gd name="T20" fmla="*/ 0 w 45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5"/>
                <a:gd name="T34" fmla="*/ 0 h 152"/>
                <a:gd name="T35" fmla="*/ 45 w 45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5" h="152">
                  <a:moveTo>
                    <a:pt x="45" y="0"/>
                  </a:moveTo>
                  <a:lnTo>
                    <a:pt x="45" y="7"/>
                  </a:lnTo>
                  <a:lnTo>
                    <a:pt x="45" y="22"/>
                  </a:lnTo>
                  <a:lnTo>
                    <a:pt x="44" y="45"/>
                  </a:lnTo>
                  <a:lnTo>
                    <a:pt x="42" y="72"/>
                  </a:lnTo>
                  <a:lnTo>
                    <a:pt x="37" y="99"/>
                  </a:lnTo>
                  <a:lnTo>
                    <a:pt x="28" y="124"/>
                  </a:lnTo>
                  <a:lnTo>
                    <a:pt x="16" y="143"/>
                  </a:lnTo>
                  <a:lnTo>
                    <a:pt x="0" y="152"/>
                  </a:lnTo>
                  <a:lnTo>
                    <a:pt x="1" y="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9" name="Freeform 1926"/>
            <p:cNvSpPr>
              <a:spLocks/>
            </p:cNvSpPr>
            <p:nvPr/>
          </p:nvSpPr>
          <p:spPr bwMode="auto">
            <a:xfrm>
              <a:off x="5196" y="2090"/>
              <a:ext cx="28" cy="53"/>
            </a:xfrm>
            <a:custGeom>
              <a:avLst/>
              <a:gdLst>
                <a:gd name="T0" fmla="*/ 0 w 56"/>
                <a:gd name="T1" fmla="*/ 0 h 159"/>
                <a:gd name="T2" fmla="*/ 1 w 56"/>
                <a:gd name="T3" fmla="*/ 0 h 159"/>
                <a:gd name="T4" fmla="*/ 1 w 56"/>
                <a:gd name="T5" fmla="*/ 0 h 159"/>
                <a:gd name="T6" fmla="*/ 1 w 56"/>
                <a:gd name="T7" fmla="*/ 0 h 159"/>
                <a:gd name="T8" fmla="*/ 1 w 56"/>
                <a:gd name="T9" fmla="*/ 0 h 159"/>
                <a:gd name="T10" fmla="*/ 1 w 56"/>
                <a:gd name="T11" fmla="*/ 0 h 159"/>
                <a:gd name="T12" fmla="*/ 1 w 56"/>
                <a:gd name="T13" fmla="*/ 0 h 159"/>
                <a:gd name="T14" fmla="*/ 1 w 56"/>
                <a:gd name="T15" fmla="*/ 0 h 159"/>
                <a:gd name="T16" fmla="*/ 1 w 56"/>
                <a:gd name="T17" fmla="*/ 0 h 159"/>
                <a:gd name="T18" fmla="*/ 1 w 56"/>
                <a:gd name="T19" fmla="*/ 0 h 159"/>
                <a:gd name="T20" fmla="*/ 1 w 56"/>
                <a:gd name="T21" fmla="*/ 0 h 159"/>
                <a:gd name="T22" fmla="*/ 1 w 56"/>
                <a:gd name="T23" fmla="*/ 0 h 159"/>
                <a:gd name="T24" fmla="*/ 1 w 56"/>
                <a:gd name="T25" fmla="*/ 0 h 159"/>
                <a:gd name="T26" fmla="*/ 1 w 56"/>
                <a:gd name="T27" fmla="*/ 0 h 159"/>
                <a:gd name="T28" fmla="*/ 1 w 56"/>
                <a:gd name="T29" fmla="*/ 0 h 159"/>
                <a:gd name="T30" fmla="*/ 1 w 56"/>
                <a:gd name="T31" fmla="*/ 0 h 159"/>
                <a:gd name="T32" fmla="*/ 1 w 56"/>
                <a:gd name="T33" fmla="*/ 0 h 159"/>
                <a:gd name="T34" fmla="*/ 1 w 56"/>
                <a:gd name="T35" fmla="*/ 0 h 159"/>
                <a:gd name="T36" fmla="*/ 1 w 56"/>
                <a:gd name="T37" fmla="*/ 0 h 159"/>
                <a:gd name="T38" fmla="*/ 1 w 56"/>
                <a:gd name="T39" fmla="*/ 0 h 159"/>
                <a:gd name="T40" fmla="*/ 0 w 56"/>
                <a:gd name="T41" fmla="*/ 0 h 1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6"/>
                <a:gd name="T64" fmla="*/ 0 h 159"/>
                <a:gd name="T65" fmla="*/ 56 w 56"/>
                <a:gd name="T66" fmla="*/ 159 h 1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6" h="159">
                  <a:moveTo>
                    <a:pt x="0" y="152"/>
                  </a:moveTo>
                  <a:lnTo>
                    <a:pt x="6" y="159"/>
                  </a:lnTo>
                  <a:lnTo>
                    <a:pt x="25" y="148"/>
                  </a:lnTo>
                  <a:lnTo>
                    <a:pt x="38" y="126"/>
                  </a:lnTo>
                  <a:lnTo>
                    <a:pt x="48" y="101"/>
                  </a:lnTo>
                  <a:lnTo>
                    <a:pt x="53" y="72"/>
                  </a:lnTo>
                  <a:lnTo>
                    <a:pt x="55" y="45"/>
                  </a:lnTo>
                  <a:lnTo>
                    <a:pt x="56" y="22"/>
                  </a:lnTo>
                  <a:lnTo>
                    <a:pt x="56" y="7"/>
                  </a:lnTo>
                  <a:lnTo>
                    <a:pt x="56" y="0"/>
                  </a:lnTo>
                  <a:lnTo>
                    <a:pt x="46" y="0"/>
                  </a:lnTo>
                  <a:lnTo>
                    <a:pt x="46" y="7"/>
                  </a:lnTo>
                  <a:lnTo>
                    <a:pt x="46" y="22"/>
                  </a:lnTo>
                  <a:lnTo>
                    <a:pt x="45" y="45"/>
                  </a:lnTo>
                  <a:lnTo>
                    <a:pt x="43" y="72"/>
                  </a:lnTo>
                  <a:lnTo>
                    <a:pt x="37" y="98"/>
                  </a:lnTo>
                  <a:lnTo>
                    <a:pt x="30" y="121"/>
                  </a:lnTo>
                  <a:lnTo>
                    <a:pt x="19" y="138"/>
                  </a:lnTo>
                  <a:lnTo>
                    <a:pt x="6" y="146"/>
                  </a:lnTo>
                  <a:lnTo>
                    <a:pt x="11" y="152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0" name="Freeform 1927"/>
            <p:cNvSpPr>
              <a:spLocks/>
            </p:cNvSpPr>
            <p:nvPr/>
          </p:nvSpPr>
          <p:spPr bwMode="auto">
            <a:xfrm>
              <a:off x="5196" y="2090"/>
              <a:ext cx="6" cy="51"/>
            </a:xfrm>
            <a:custGeom>
              <a:avLst/>
              <a:gdLst>
                <a:gd name="T0" fmla="*/ 1 w 12"/>
                <a:gd name="T1" fmla="*/ 0 h 154"/>
                <a:gd name="T2" fmla="*/ 1 w 12"/>
                <a:gd name="T3" fmla="*/ 0 h 154"/>
                <a:gd name="T4" fmla="*/ 0 w 12"/>
                <a:gd name="T5" fmla="*/ 0 h 154"/>
                <a:gd name="T6" fmla="*/ 1 w 12"/>
                <a:gd name="T7" fmla="*/ 0 h 154"/>
                <a:gd name="T8" fmla="*/ 1 w 12"/>
                <a:gd name="T9" fmla="*/ 0 h 154"/>
                <a:gd name="T10" fmla="*/ 1 w 12"/>
                <a:gd name="T11" fmla="*/ 0 h 154"/>
                <a:gd name="T12" fmla="*/ 1 w 12"/>
                <a:gd name="T13" fmla="*/ 0 h 154"/>
                <a:gd name="T14" fmla="*/ 1 w 12"/>
                <a:gd name="T15" fmla="*/ 0 h 154"/>
                <a:gd name="T16" fmla="*/ 1 w 12"/>
                <a:gd name="T17" fmla="*/ 0 h 154"/>
                <a:gd name="T18" fmla="*/ 1 w 12"/>
                <a:gd name="T19" fmla="*/ 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154"/>
                <a:gd name="T32" fmla="*/ 12 w 12"/>
                <a:gd name="T33" fmla="*/ 154 h 1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154">
                  <a:moveTo>
                    <a:pt x="7" y="0"/>
                  </a:moveTo>
                  <a:lnTo>
                    <a:pt x="1" y="6"/>
                  </a:lnTo>
                  <a:lnTo>
                    <a:pt x="0" y="154"/>
                  </a:lnTo>
                  <a:lnTo>
                    <a:pt x="11" y="154"/>
                  </a:lnTo>
                  <a:lnTo>
                    <a:pt x="12" y="6"/>
                  </a:lnTo>
                  <a:lnTo>
                    <a:pt x="7" y="13"/>
                  </a:lnTo>
                  <a:lnTo>
                    <a:pt x="7" y="0"/>
                  </a:lnTo>
                  <a:lnTo>
                    <a:pt x="1" y="0"/>
                  </a:lnTo>
                  <a:lnTo>
                    <a:pt x="1" y="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1" name="Freeform 1928"/>
            <p:cNvSpPr>
              <a:spLocks/>
            </p:cNvSpPr>
            <p:nvPr/>
          </p:nvSpPr>
          <p:spPr bwMode="auto">
            <a:xfrm>
              <a:off x="5199" y="2088"/>
              <a:ext cx="25" cy="6"/>
            </a:xfrm>
            <a:custGeom>
              <a:avLst/>
              <a:gdLst>
                <a:gd name="T0" fmla="*/ 1 w 49"/>
                <a:gd name="T1" fmla="*/ 0 h 17"/>
                <a:gd name="T2" fmla="*/ 1 w 49"/>
                <a:gd name="T3" fmla="*/ 0 h 17"/>
                <a:gd name="T4" fmla="*/ 0 w 49"/>
                <a:gd name="T5" fmla="*/ 0 h 17"/>
                <a:gd name="T6" fmla="*/ 0 w 49"/>
                <a:gd name="T7" fmla="*/ 0 h 17"/>
                <a:gd name="T8" fmla="*/ 1 w 49"/>
                <a:gd name="T9" fmla="*/ 0 h 17"/>
                <a:gd name="T10" fmla="*/ 1 w 49"/>
                <a:gd name="T11" fmla="*/ 0 h 17"/>
                <a:gd name="T12" fmla="*/ 1 w 49"/>
                <a:gd name="T13" fmla="*/ 0 h 17"/>
                <a:gd name="T14" fmla="*/ 1 w 49"/>
                <a:gd name="T15" fmla="*/ 0 h 17"/>
                <a:gd name="T16" fmla="*/ 1 w 49"/>
                <a:gd name="T17" fmla="*/ 0 h 17"/>
                <a:gd name="T18" fmla="*/ 1 w 49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9"/>
                <a:gd name="T31" fmla="*/ 0 h 17"/>
                <a:gd name="T32" fmla="*/ 49 w 49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9" h="17">
                  <a:moveTo>
                    <a:pt x="49" y="6"/>
                  </a:moveTo>
                  <a:lnTo>
                    <a:pt x="44" y="0"/>
                  </a:lnTo>
                  <a:lnTo>
                    <a:pt x="0" y="4"/>
                  </a:lnTo>
                  <a:lnTo>
                    <a:pt x="0" y="17"/>
                  </a:lnTo>
                  <a:lnTo>
                    <a:pt x="44" y="13"/>
                  </a:lnTo>
                  <a:lnTo>
                    <a:pt x="39" y="6"/>
                  </a:lnTo>
                  <a:lnTo>
                    <a:pt x="49" y="6"/>
                  </a:lnTo>
                  <a:lnTo>
                    <a:pt x="49" y="0"/>
                  </a:lnTo>
                  <a:lnTo>
                    <a:pt x="44" y="0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2" name="Freeform 1929"/>
            <p:cNvSpPr>
              <a:spLocks/>
            </p:cNvSpPr>
            <p:nvPr/>
          </p:nvSpPr>
          <p:spPr bwMode="auto">
            <a:xfrm>
              <a:off x="5006" y="1839"/>
              <a:ext cx="238" cy="592"/>
            </a:xfrm>
            <a:custGeom>
              <a:avLst/>
              <a:gdLst>
                <a:gd name="T0" fmla="*/ 1 w 475"/>
                <a:gd name="T1" fmla="*/ 0 h 1774"/>
                <a:gd name="T2" fmla="*/ 1 w 475"/>
                <a:gd name="T3" fmla="*/ 0 h 1774"/>
                <a:gd name="T4" fmla="*/ 1 w 475"/>
                <a:gd name="T5" fmla="*/ 0 h 1774"/>
                <a:gd name="T6" fmla="*/ 1 w 475"/>
                <a:gd name="T7" fmla="*/ 0 h 1774"/>
                <a:gd name="T8" fmla="*/ 1 w 475"/>
                <a:gd name="T9" fmla="*/ 0 h 1774"/>
                <a:gd name="T10" fmla="*/ 0 w 475"/>
                <a:gd name="T11" fmla="*/ 0 h 1774"/>
                <a:gd name="T12" fmla="*/ 1 w 475"/>
                <a:gd name="T13" fmla="*/ 0 h 1774"/>
                <a:gd name="T14" fmla="*/ 1 w 475"/>
                <a:gd name="T15" fmla="*/ 0 h 1774"/>
                <a:gd name="T16" fmla="*/ 1 w 475"/>
                <a:gd name="T17" fmla="*/ 0 h 1774"/>
                <a:gd name="T18" fmla="*/ 1 w 475"/>
                <a:gd name="T19" fmla="*/ 0 h 1774"/>
                <a:gd name="T20" fmla="*/ 1 w 475"/>
                <a:gd name="T21" fmla="*/ 0 h 1774"/>
                <a:gd name="T22" fmla="*/ 1 w 475"/>
                <a:gd name="T23" fmla="*/ 0 h 1774"/>
                <a:gd name="T24" fmla="*/ 1 w 475"/>
                <a:gd name="T25" fmla="*/ 0 h 1774"/>
                <a:gd name="T26" fmla="*/ 1 w 475"/>
                <a:gd name="T27" fmla="*/ 0 h 1774"/>
                <a:gd name="T28" fmla="*/ 1 w 475"/>
                <a:gd name="T29" fmla="*/ 0 h 1774"/>
                <a:gd name="T30" fmla="*/ 1 w 475"/>
                <a:gd name="T31" fmla="*/ 0 h 1774"/>
                <a:gd name="T32" fmla="*/ 1 w 475"/>
                <a:gd name="T33" fmla="*/ 0 h 1774"/>
                <a:gd name="T34" fmla="*/ 1 w 475"/>
                <a:gd name="T35" fmla="*/ 0 h 1774"/>
                <a:gd name="T36" fmla="*/ 1 w 475"/>
                <a:gd name="T37" fmla="*/ 0 h 1774"/>
                <a:gd name="T38" fmla="*/ 1 w 475"/>
                <a:gd name="T39" fmla="*/ 0 h 1774"/>
                <a:gd name="T40" fmla="*/ 1 w 475"/>
                <a:gd name="T41" fmla="*/ 0 h 1774"/>
                <a:gd name="T42" fmla="*/ 1 w 475"/>
                <a:gd name="T43" fmla="*/ 0 h 1774"/>
                <a:gd name="T44" fmla="*/ 1 w 475"/>
                <a:gd name="T45" fmla="*/ 0 h 1774"/>
                <a:gd name="T46" fmla="*/ 1 w 475"/>
                <a:gd name="T47" fmla="*/ 0 h 1774"/>
                <a:gd name="T48" fmla="*/ 1 w 475"/>
                <a:gd name="T49" fmla="*/ 0 h 1774"/>
                <a:gd name="T50" fmla="*/ 1 w 475"/>
                <a:gd name="T51" fmla="*/ 0 h 1774"/>
                <a:gd name="T52" fmla="*/ 1 w 475"/>
                <a:gd name="T53" fmla="*/ 0 h 1774"/>
                <a:gd name="T54" fmla="*/ 1 w 475"/>
                <a:gd name="T55" fmla="*/ 0 h 1774"/>
                <a:gd name="T56" fmla="*/ 1 w 475"/>
                <a:gd name="T57" fmla="*/ 0 h 1774"/>
                <a:gd name="T58" fmla="*/ 1 w 475"/>
                <a:gd name="T59" fmla="*/ 0 h 1774"/>
                <a:gd name="T60" fmla="*/ 1 w 475"/>
                <a:gd name="T61" fmla="*/ 0 h 1774"/>
                <a:gd name="T62" fmla="*/ 1 w 475"/>
                <a:gd name="T63" fmla="*/ 0 h 1774"/>
                <a:gd name="T64" fmla="*/ 1 w 475"/>
                <a:gd name="T65" fmla="*/ 0 h 1774"/>
                <a:gd name="T66" fmla="*/ 1 w 475"/>
                <a:gd name="T67" fmla="*/ 0 h 1774"/>
                <a:gd name="T68" fmla="*/ 1 w 475"/>
                <a:gd name="T69" fmla="*/ 0 h 1774"/>
                <a:gd name="T70" fmla="*/ 1 w 475"/>
                <a:gd name="T71" fmla="*/ 0 h 1774"/>
                <a:gd name="T72" fmla="*/ 1 w 475"/>
                <a:gd name="T73" fmla="*/ 0 h 1774"/>
                <a:gd name="T74" fmla="*/ 1 w 475"/>
                <a:gd name="T75" fmla="*/ 0 h 1774"/>
                <a:gd name="T76" fmla="*/ 1 w 475"/>
                <a:gd name="T77" fmla="*/ 0 h 1774"/>
                <a:gd name="T78" fmla="*/ 1 w 475"/>
                <a:gd name="T79" fmla="*/ 0 h 1774"/>
                <a:gd name="T80" fmla="*/ 1 w 475"/>
                <a:gd name="T81" fmla="*/ 0 h 1774"/>
                <a:gd name="T82" fmla="*/ 1 w 475"/>
                <a:gd name="T83" fmla="*/ 0 h 1774"/>
                <a:gd name="T84" fmla="*/ 1 w 475"/>
                <a:gd name="T85" fmla="*/ 0 h 1774"/>
                <a:gd name="T86" fmla="*/ 1 w 475"/>
                <a:gd name="T87" fmla="*/ 0 h 1774"/>
                <a:gd name="T88" fmla="*/ 1 w 475"/>
                <a:gd name="T89" fmla="*/ 0 h 1774"/>
                <a:gd name="T90" fmla="*/ 1 w 475"/>
                <a:gd name="T91" fmla="*/ 0 h 1774"/>
                <a:gd name="T92" fmla="*/ 1 w 475"/>
                <a:gd name="T93" fmla="*/ 0 h 1774"/>
                <a:gd name="T94" fmla="*/ 1 w 475"/>
                <a:gd name="T95" fmla="*/ 0 h 1774"/>
                <a:gd name="T96" fmla="*/ 1 w 475"/>
                <a:gd name="T97" fmla="*/ 0 h 1774"/>
                <a:gd name="T98" fmla="*/ 1 w 475"/>
                <a:gd name="T99" fmla="*/ 0 h 177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75"/>
                <a:gd name="T151" fmla="*/ 0 h 1774"/>
                <a:gd name="T152" fmla="*/ 475 w 475"/>
                <a:gd name="T153" fmla="*/ 1774 h 177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75" h="1774">
                  <a:moveTo>
                    <a:pt x="177" y="8"/>
                  </a:moveTo>
                  <a:lnTo>
                    <a:pt x="27" y="32"/>
                  </a:lnTo>
                  <a:lnTo>
                    <a:pt x="23" y="33"/>
                  </a:lnTo>
                  <a:lnTo>
                    <a:pt x="14" y="41"/>
                  </a:lnTo>
                  <a:lnTo>
                    <a:pt x="4" y="58"/>
                  </a:lnTo>
                  <a:lnTo>
                    <a:pt x="0" y="85"/>
                  </a:lnTo>
                  <a:lnTo>
                    <a:pt x="2" y="127"/>
                  </a:lnTo>
                  <a:lnTo>
                    <a:pt x="5" y="210"/>
                  </a:lnTo>
                  <a:lnTo>
                    <a:pt x="12" y="318"/>
                  </a:lnTo>
                  <a:lnTo>
                    <a:pt x="19" y="439"/>
                  </a:lnTo>
                  <a:lnTo>
                    <a:pt x="25" y="558"/>
                  </a:lnTo>
                  <a:lnTo>
                    <a:pt x="31" y="659"/>
                  </a:lnTo>
                  <a:lnTo>
                    <a:pt x="34" y="731"/>
                  </a:lnTo>
                  <a:lnTo>
                    <a:pt x="36" y="758"/>
                  </a:lnTo>
                  <a:lnTo>
                    <a:pt x="86" y="758"/>
                  </a:lnTo>
                  <a:lnTo>
                    <a:pt x="86" y="926"/>
                  </a:lnTo>
                  <a:lnTo>
                    <a:pt x="181" y="1774"/>
                  </a:lnTo>
                  <a:lnTo>
                    <a:pt x="285" y="1774"/>
                  </a:lnTo>
                  <a:lnTo>
                    <a:pt x="387" y="926"/>
                  </a:lnTo>
                  <a:lnTo>
                    <a:pt x="387" y="758"/>
                  </a:lnTo>
                  <a:lnTo>
                    <a:pt x="433" y="758"/>
                  </a:lnTo>
                  <a:lnTo>
                    <a:pt x="475" y="81"/>
                  </a:lnTo>
                  <a:lnTo>
                    <a:pt x="475" y="73"/>
                  </a:lnTo>
                  <a:lnTo>
                    <a:pt x="473" y="54"/>
                  </a:lnTo>
                  <a:lnTo>
                    <a:pt x="467" y="35"/>
                  </a:lnTo>
                  <a:lnTo>
                    <a:pt x="452" y="24"/>
                  </a:lnTo>
                  <a:lnTo>
                    <a:pt x="438" y="22"/>
                  </a:lnTo>
                  <a:lnTo>
                    <a:pt x="416" y="19"/>
                  </a:lnTo>
                  <a:lnTo>
                    <a:pt x="390" y="15"/>
                  </a:lnTo>
                  <a:lnTo>
                    <a:pt x="362" y="10"/>
                  </a:lnTo>
                  <a:lnTo>
                    <a:pt x="336" y="6"/>
                  </a:lnTo>
                  <a:lnTo>
                    <a:pt x="313" y="4"/>
                  </a:lnTo>
                  <a:lnTo>
                    <a:pt x="298" y="1"/>
                  </a:lnTo>
                  <a:lnTo>
                    <a:pt x="292" y="0"/>
                  </a:lnTo>
                  <a:lnTo>
                    <a:pt x="292" y="4"/>
                  </a:lnTo>
                  <a:lnTo>
                    <a:pt x="291" y="12"/>
                  </a:lnTo>
                  <a:lnTo>
                    <a:pt x="289" y="24"/>
                  </a:lnTo>
                  <a:lnTo>
                    <a:pt x="285" y="39"/>
                  </a:lnTo>
                  <a:lnTo>
                    <a:pt x="277" y="53"/>
                  </a:lnTo>
                  <a:lnTo>
                    <a:pt x="267" y="66"/>
                  </a:lnTo>
                  <a:lnTo>
                    <a:pt x="253" y="73"/>
                  </a:lnTo>
                  <a:lnTo>
                    <a:pt x="233" y="77"/>
                  </a:lnTo>
                  <a:lnTo>
                    <a:pt x="213" y="75"/>
                  </a:lnTo>
                  <a:lnTo>
                    <a:pt x="200" y="67"/>
                  </a:lnTo>
                  <a:lnTo>
                    <a:pt x="190" y="55"/>
                  </a:lnTo>
                  <a:lnTo>
                    <a:pt x="184" y="42"/>
                  </a:lnTo>
                  <a:lnTo>
                    <a:pt x="179" y="30"/>
                  </a:lnTo>
                  <a:lnTo>
                    <a:pt x="177" y="18"/>
                  </a:lnTo>
                  <a:lnTo>
                    <a:pt x="177" y="10"/>
                  </a:lnTo>
                  <a:lnTo>
                    <a:pt x="177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3" name="Freeform 1930"/>
            <p:cNvSpPr>
              <a:spLocks/>
            </p:cNvSpPr>
            <p:nvPr/>
          </p:nvSpPr>
          <p:spPr bwMode="auto">
            <a:xfrm>
              <a:off x="5078" y="1727"/>
              <a:ext cx="90" cy="107"/>
            </a:xfrm>
            <a:custGeom>
              <a:avLst/>
              <a:gdLst>
                <a:gd name="T0" fmla="*/ 0 w 181"/>
                <a:gd name="T1" fmla="*/ 0 h 319"/>
                <a:gd name="T2" fmla="*/ 0 w 181"/>
                <a:gd name="T3" fmla="*/ 0 h 319"/>
                <a:gd name="T4" fmla="*/ 0 w 181"/>
                <a:gd name="T5" fmla="*/ 0 h 319"/>
                <a:gd name="T6" fmla="*/ 0 w 181"/>
                <a:gd name="T7" fmla="*/ 0 h 319"/>
                <a:gd name="T8" fmla="*/ 0 w 181"/>
                <a:gd name="T9" fmla="*/ 0 h 319"/>
                <a:gd name="T10" fmla="*/ 0 w 181"/>
                <a:gd name="T11" fmla="*/ 0 h 319"/>
                <a:gd name="T12" fmla="*/ 0 w 181"/>
                <a:gd name="T13" fmla="*/ 0 h 319"/>
                <a:gd name="T14" fmla="*/ 0 w 181"/>
                <a:gd name="T15" fmla="*/ 0 h 319"/>
                <a:gd name="T16" fmla="*/ 0 w 181"/>
                <a:gd name="T17" fmla="*/ 0 h 319"/>
                <a:gd name="T18" fmla="*/ 0 w 181"/>
                <a:gd name="T19" fmla="*/ 0 h 319"/>
                <a:gd name="T20" fmla="*/ 0 w 181"/>
                <a:gd name="T21" fmla="*/ 0 h 319"/>
                <a:gd name="T22" fmla="*/ 0 w 181"/>
                <a:gd name="T23" fmla="*/ 0 h 319"/>
                <a:gd name="T24" fmla="*/ 0 w 181"/>
                <a:gd name="T25" fmla="*/ 0 h 319"/>
                <a:gd name="T26" fmla="*/ 0 w 181"/>
                <a:gd name="T27" fmla="*/ 0 h 319"/>
                <a:gd name="T28" fmla="*/ 0 w 181"/>
                <a:gd name="T29" fmla="*/ 0 h 319"/>
                <a:gd name="T30" fmla="*/ 0 w 181"/>
                <a:gd name="T31" fmla="*/ 0 h 319"/>
                <a:gd name="T32" fmla="*/ 0 w 181"/>
                <a:gd name="T33" fmla="*/ 0 h 319"/>
                <a:gd name="T34" fmla="*/ 0 w 181"/>
                <a:gd name="T35" fmla="*/ 0 h 319"/>
                <a:gd name="T36" fmla="*/ 0 w 181"/>
                <a:gd name="T37" fmla="*/ 0 h 319"/>
                <a:gd name="T38" fmla="*/ 0 w 181"/>
                <a:gd name="T39" fmla="*/ 0 h 319"/>
                <a:gd name="T40" fmla="*/ 0 w 181"/>
                <a:gd name="T41" fmla="*/ 0 h 319"/>
                <a:gd name="T42" fmla="*/ 0 w 181"/>
                <a:gd name="T43" fmla="*/ 0 h 319"/>
                <a:gd name="T44" fmla="*/ 0 w 181"/>
                <a:gd name="T45" fmla="*/ 0 h 319"/>
                <a:gd name="T46" fmla="*/ 0 w 181"/>
                <a:gd name="T47" fmla="*/ 0 h 319"/>
                <a:gd name="T48" fmla="*/ 0 w 181"/>
                <a:gd name="T49" fmla="*/ 0 h 319"/>
                <a:gd name="T50" fmla="*/ 0 w 181"/>
                <a:gd name="T51" fmla="*/ 0 h 319"/>
                <a:gd name="T52" fmla="*/ 0 w 181"/>
                <a:gd name="T53" fmla="*/ 0 h 319"/>
                <a:gd name="T54" fmla="*/ 0 w 181"/>
                <a:gd name="T55" fmla="*/ 0 h 319"/>
                <a:gd name="T56" fmla="*/ 0 w 181"/>
                <a:gd name="T57" fmla="*/ 0 h 319"/>
                <a:gd name="T58" fmla="*/ 0 w 181"/>
                <a:gd name="T59" fmla="*/ 0 h 319"/>
                <a:gd name="T60" fmla="*/ 0 w 181"/>
                <a:gd name="T61" fmla="*/ 0 h 319"/>
                <a:gd name="T62" fmla="*/ 0 w 181"/>
                <a:gd name="T63" fmla="*/ 0 h 319"/>
                <a:gd name="T64" fmla="*/ 0 w 181"/>
                <a:gd name="T65" fmla="*/ 0 h 319"/>
                <a:gd name="T66" fmla="*/ 0 w 181"/>
                <a:gd name="T67" fmla="*/ 0 h 319"/>
                <a:gd name="T68" fmla="*/ 0 w 181"/>
                <a:gd name="T69" fmla="*/ 0 h 319"/>
                <a:gd name="T70" fmla="*/ 0 w 181"/>
                <a:gd name="T71" fmla="*/ 0 h 319"/>
                <a:gd name="T72" fmla="*/ 0 w 181"/>
                <a:gd name="T73" fmla="*/ 0 h 319"/>
                <a:gd name="T74" fmla="*/ 0 w 181"/>
                <a:gd name="T75" fmla="*/ 0 h 319"/>
                <a:gd name="T76" fmla="*/ 0 w 181"/>
                <a:gd name="T77" fmla="*/ 0 h 319"/>
                <a:gd name="T78" fmla="*/ 0 w 181"/>
                <a:gd name="T79" fmla="*/ 0 h 319"/>
                <a:gd name="T80" fmla="*/ 0 w 181"/>
                <a:gd name="T81" fmla="*/ 0 h 319"/>
                <a:gd name="T82" fmla="*/ 0 w 181"/>
                <a:gd name="T83" fmla="*/ 0 h 319"/>
                <a:gd name="T84" fmla="*/ 0 w 181"/>
                <a:gd name="T85" fmla="*/ 0 h 319"/>
                <a:gd name="T86" fmla="*/ 0 w 181"/>
                <a:gd name="T87" fmla="*/ 0 h 319"/>
                <a:gd name="T88" fmla="*/ 0 w 181"/>
                <a:gd name="T89" fmla="*/ 0 h 319"/>
                <a:gd name="T90" fmla="*/ 0 w 181"/>
                <a:gd name="T91" fmla="*/ 0 h 319"/>
                <a:gd name="T92" fmla="*/ 0 w 181"/>
                <a:gd name="T93" fmla="*/ 0 h 31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1"/>
                <a:gd name="T142" fmla="*/ 0 h 319"/>
                <a:gd name="T143" fmla="*/ 181 w 181"/>
                <a:gd name="T144" fmla="*/ 319 h 31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1" h="319">
                  <a:moveTo>
                    <a:pt x="178" y="10"/>
                  </a:moveTo>
                  <a:lnTo>
                    <a:pt x="177" y="10"/>
                  </a:lnTo>
                  <a:lnTo>
                    <a:pt x="173" y="8"/>
                  </a:lnTo>
                  <a:lnTo>
                    <a:pt x="167" y="6"/>
                  </a:lnTo>
                  <a:lnTo>
                    <a:pt x="160" y="4"/>
                  </a:lnTo>
                  <a:lnTo>
                    <a:pt x="151" y="2"/>
                  </a:lnTo>
                  <a:lnTo>
                    <a:pt x="141" y="1"/>
                  </a:lnTo>
                  <a:lnTo>
                    <a:pt x="128" y="0"/>
                  </a:lnTo>
                  <a:lnTo>
                    <a:pt x="116" y="1"/>
                  </a:lnTo>
                  <a:lnTo>
                    <a:pt x="102" y="4"/>
                  </a:lnTo>
                  <a:lnTo>
                    <a:pt x="88" y="9"/>
                  </a:lnTo>
                  <a:lnTo>
                    <a:pt x="73" y="15"/>
                  </a:lnTo>
                  <a:lnTo>
                    <a:pt x="58" y="24"/>
                  </a:lnTo>
                  <a:lnTo>
                    <a:pt x="43" y="37"/>
                  </a:lnTo>
                  <a:lnTo>
                    <a:pt x="28" y="54"/>
                  </a:lnTo>
                  <a:lnTo>
                    <a:pt x="14" y="73"/>
                  </a:lnTo>
                  <a:lnTo>
                    <a:pt x="0" y="98"/>
                  </a:lnTo>
                  <a:lnTo>
                    <a:pt x="0" y="274"/>
                  </a:lnTo>
                  <a:lnTo>
                    <a:pt x="0" y="277"/>
                  </a:lnTo>
                  <a:lnTo>
                    <a:pt x="2" y="281"/>
                  </a:lnTo>
                  <a:lnTo>
                    <a:pt x="4" y="288"/>
                  </a:lnTo>
                  <a:lnTo>
                    <a:pt x="8" y="296"/>
                  </a:lnTo>
                  <a:lnTo>
                    <a:pt x="14" y="305"/>
                  </a:lnTo>
                  <a:lnTo>
                    <a:pt x="22" y="313"/>
                  </a:lnTo>
                  <a:lnTo>
                    <a:pt x="32" y="317"/>
                  </a:lnTo>
                  <a:lnTo>
                    <a:pt x="47" y="319"/>
                  </a:lnTo>
                  <a:lnTo>
                    <a:pt x="62" y="319"/>
                  </a:lnTo>
                  <a:lnTo>
                    <a:pt x="79" y="319"/>
                  </a:lnTo>
                  <a:lnTo>
                    <a:pt x="93" y="319"/>
                  </a:lnTo>
                  <a:lnTo>
                    <a:pt x="107" y="319"/>
                  </a:lnTo>
                  <a:lnTo>
                    <a:pt x="118" y="319"/>
                  </a:lnTo>
                  <a:lnTo>
                    <a:pt x="126" y="319"/>
                  </a:lnTo>
                  <a:lnTo>
                    <a:pt x="132" y="319"/>
                  </a:lnTo>
                  <a:lnTo>
                    <a:pt x="134" y="319"/>
                  </a:lnTo>
                  <a:lnTo>
                    <a:pt x="136" y="318"/>
                  </a:lnTo>
                  <a:lnTo>
                    <a:pt x="142" y="314"/>
                  </a:lnTo>
                  <a:lnTo>
                    <a:pt x="149" y="308"/>
                  </a:lnTo>
                  <a:lnTo>
                    <a:pt x="158" y="300"/>
                  </a:lnTo>
                  <a:lnTo>
                    <a:pt x="166" y="291"/>
                  </a:lnTo>
                  <a:lnTo>
                    <a:pt x="174" y="282"/>
                  </a:lnTo>
                  <a:lnTo>
                    <a:pt x="179" y="273"/>
                  </a:lnTo>
                  <a:lnTo>
                    <a:pt x="181" y="265"/>
                  </a:lnTo>
                  <a:lnTo>
                    <a:pt x="181" y="219"/>
                  </a:lnTo>
                  <a:lnTo>
                    <a:pt x="181" y="135"/>
                  </a:lnTo>
                  <a:lnTo>
                    <a:pt x="181" y="55"/>
                  </a:lnTo>
                  <a:lnTo>
                    <a:pt x="181" y="20"/>
                  </a:lnTo>
                  <a:lnTo>
                    <a:pt x="178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4" name="Freeform 1931"/>
            <p:cNvSpPr>
              <a:spLocks/>
            </p:cNvSpPr>
            <p:nvPr/>
          </p:nvSpPr>
          <p:spPr bwMode="auto">
            <a:xfrm>
              <a:off x="5076" y="1725"/>
              <a:ext cx="92" cy="36"/>
            </a:xfrm>
            <a:custGeom>
              <a:avLst/>
              <a:gdLst>
                <a:gd name="T0" fmla="*/ 0 w 185"/>
                <a:gd name="T1" fmla="*/ 0 h 107"/>
                <a:gd name="T2" fmla="*/ 0 w 185"/>
                <a:gd name="T3" fmla="*/ 0 h 107"/>
                <a:gd name="T4" fmla="*/ 0 w 185"/>
                <a:gd name="T5" fmla="*/ 0 h 107"/>
                <a:gd name="T6" fmla="*/ 0 w 185"/>
                <a:gd name="T7" fmla="*/ 0 h 107"/>
                <a:gd name="T8" fmla="*/ 0 w 185"/>
                <a:gd name="T9" fmla="*/ 0 h 107"/>
                <a:gd name="T10" fmla="*/ 0 w 185"/>
                <a:gd name="T11" fmla="*/ 0 h 107"/>
                <a:gd name="T12" fmla="*/ 0 w 185"/>
                <a:gd name="T13" fmla="*/ 0 h 107"/>
                <a:gd name="T14" fmla="*/ 0 w 185"/>
                <a:gd name="T15" fmla="*/ 0 h 107"/>
                <a:gd name="T16" fmla="*/ 0 w 185"/>
                <a:gd name="T17" fmla="*/ 0 h 107"/>
                <a:gd name="T18" fmla="*/ 0 w 185"/>
                <a:gd name="T19" fmla="*/ 0 h 107"/>
                <a:gd name="T20" fmla="*/ 0 w 185"/>
                <a:gd name="T21" fmla="*/ 0 h 107"/>
                <a:gd name="T22" fmla="*/ 0 w 185"/>
                <a:gd name="T23" fmla="*/ 0 h 107"/>
                <a:gd name="T24" fmla="*/ 0 w 185"/>
                <a:gd name="T25" fmla="*/ 0 h 107"/>
                <a:gd name="T26" fmla="*/ 0 w 185"/>
                <a:gd name="T27" fmla="*/ 0 h 107"/>
                <a:gd name="T28" fmla="*/ 0 w 185"/>
                <a:gd name="T29" fmla="*/ 0 h 107"/>
                <a:gd name="T30" fmla="*/ 0 w 185"/>
                <a:gd name="T31" fmla="*/ 0 h 107"/>
                <a:gd name="T32" fmla="*/ 0 w 185"/>
                <a:gd name="T33" fmla="*/ 0 h 107"/>
                <a:gd name="T34" fmla="*/ 0 w 185"/>
                <a:gd name="T35" fmla="*/ 0 h 107"/>
                <a:gd name="T36" fmla="*/ 0 w 185"/>
                <a:gd name="T37" fmla="*/ 0 h 107"/>
                <a:gd name="T38" fmla="*/ 0 w 185"/>
                <a:gd name="T39" fmla="*/ 0 h 107"/>
                <a:gd name="T40" fmla="*/ 0 w 185"/>
                <a:gd name="T41" fmla="*/ 0 h 107"/>
                <a:gd name="T42" fmla="*/ 0 w 185"/>
                <a:gd name="T43" fmla="*/ 0 h 107"/>
                <a:gd name="T44" fmla="*/ 0 w 185"/>
                <a:gd name="T45" fmla="*/ 0 h 107"/>
                <a:gd name="T46" fmla="*/ 0 w 185"/>
                <a:gd name="T47" fmla="*/ 0 h 107"/>
                <a:gd name="T48" fmla="*/ 0 w 185"/>
                <a:gd name="T49" fmla="*/ 0 h 107"/>
                <a:gd name="T50" fmla="*/ 0 w 185"/>
                <a:gd name="T51" fmla="*/ 0 h 107"/>
                <a:gd name="T52" fmla="*/ 0 w 185"/>
                <a:gd name="T53" fmla="*/ 0 h 107"/>
                <a:gd name="T54" fmla="*/ 0 w 185"/>
                <a:gd name="T55" fmla="*/ 0 h 107"/>
                <a:gd name="T56" fmla="*/ 0 w 185"/>
                <a:gd name="T57" fmla="*/ 0 h 107"/>
                <a:gd name="T58" fmla="*/ 0 w 185"/>
                <a:gd name="T59" fmla="*/ 0 h 107"/>
                <a:gd name="T60" fmla="*/ 0 w 185"/>
                <a:gd name="T61" fmla="*/ 0 h 107"/>
                <a:gd name="T62" fmla="*/ 0 w 185"/>
                <a:gd name="T63" fmla="*/ 0 h 107"/>
                <a:gd name="T64" fmla="*/ 0 w 185"/>
                <a:gd name="T65" fmla="*/ 0 h 107"/>
                <a:gd name="T66" fmla="*/ 0 w 185"/>
                <a:gd name="T67" fmla="*/ 0 h 107"/>
                <a:gd name="T68" fmla="*/ 0 w 185"/>
                <a:gd name="T69" fmla="*/ 0 h 107"/>
                <a:gd name="T70" fmla="*/ 0 w 185"/>
                <a:gd name="T71" fmla="*/ 0 h 107"/>
                <a:gd name="T72" fmla="*/ 0 w 185"/>
                <a:gd name="T73" fmla="*/ 0 h 1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5"/>
                <a:gd name="T112" fmla="*/ 0 h 107"/>
                <a:gd name="T113" fmla="*/ 185 w 185"/>
                <a:gd name="T114" fmla="*/ 107 h 10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5" h="107">
                  <a:moveTo>
                    <a:pt x="11" y="105"/>
                  </a:moveTo>
                  <a:lnTo>
                    <a:pt x="10" y="107"/>
                  </a:lnTo>
                  <a:lnTo>
                    <a:pt x="23" y="84"/>
                  </a:lnTo>
                  <a:lnTo>
                    <a:pt x="36" y="65"/>
                  </a:lnTo>
                  <a:lnTo>
                    <a:pt x="51" y="49"/>
                  </a:lnTo>
                  <a:lnTo>
                    <a:pt x="65" y="36"/>
                  </a:lnTo>
                  <a:lnTo>
                    <a:pt x="80" y="29"/>
                  </a:lnTo>
                  <a:lnTo>
                    <a:pt x="94" y="22"/>
                  </a:lnTo>
                  <a:lnTo>
                    <a:pt x="108" y="17"/>
                  </a:lnTo>
                  <a:lnTo>
                    <a:pt x="121" y="15"/>
                  </a:lnTo>
                  <a:lnTo>
                    <a:pt x="133" y="13"/>
                  </a:lnTo>
                  <a:lnTo>
                    <a:pt x="146" y="15"/>
                  </a:lnTo>
                  <a:lnTo>
                    <a:pt x="156" y="16"/>
                  </a:lnTo>
                  <a:lnTo>
                    <a:pt x="164" y="17"/>
                  </a:lnTo>
                  <a:lnTo>
                    <a:pt x="171" y="20"/>
                  </a:lnTo>
                  <a:lnTo>
                    <a:pt x="176" y="21"/>
                  </a:lnTo>
                  <a:lnTo>
                    <a:pt x="180" y="24"/>
                  </a:lnTo>
                  <a:lnTo>
                    <a:pt x="181" y="24"/>
                  </a:lnTo>
                  <a:lnTo>
                    <a:pt x="185" y="11"/>
                  </a:lnTo>
                  <a:lnTo>
                    <a:pt x="184" y="11"/>
                  </a:lnTo>
                  <a:lnTo>
                    <a:pt x="179" y="8"/>
                  </a:lnTo>
                  <a:lnTo>
                    <a:pt x="173" y="7"/>
                  </a:lnTo>
                  <a:lnTo>
                    <a:pt x="166" y="4"/>
                  </a:lnTo>
                  <a:lnTo>
                    <a:pt x="156" y="3"/>
                  </a:lnTo>
                  <a:lnTo>
                    <a:pt x="146" y="2"/>
                  </a:lnTo>
                  <a:lnTo>
                    <a:pt x="133" y="0"/>
                  </a:lnTo>
                  <a:lnTo>
                    <a:pt x="121" y="2"/>
                  </a:lnTo>
                  <a:lnTo>
                    <a:pt x="106" y="4"/>
                  </a:lnTo>
                  <a:lnTo>
                    <a:pt x="92" y="9"/>
                  </a:lnTo>
                  <a:lnTo>
                    <a:pt x="76" y="16"/>
                  </a:lnTo>
                  <a:lnTo>
                    <a:pt x="61" y="26"/>
                  </a:lnTo>
                  <a:lnTo>
                    <a:pt x="45" y="39"/>
                  </a:lnTo>
                  <a:lnTo>
                    <a:pt x="30" y="57"/>
                  </a:lnTo>
                  <a:lnTo>
                    <a:pt x="15" y="76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11" y="1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5" name="Freeform 1932"/>
            <p:cNvSpPr>
              <a:spLocks/>
            </p:cNvSpPr>
            <p:nvPr/>
          </p:nvSpPr>
          <p:spPr bwMode="auto">
            <a:xfrm>
              <a:off x="5076" y="1760"/>
              <a:ext cx="5" cy="59"/>
            </a:xfrm>
            <a:custGeom>
              <a:avLst/>
              <a:gdLst>
                <a:gd name="T0" fmla="*/ 0 w 11"/>
                <a:gd name="T1" fmla="*/ 0 h 176"/>
                <a:gd name="T2" fmla="*/ 0 w 11"/>
                <a:gd name="T3" fmla="*/ 0 h 176"/>
                <a:gd name="T4" fmla="*/ 0 w 11"/>
                <a:gd name="T5" fmla="*/ 0 h 176"/>
                <a:gd name="T6" fmla="*/ 0 w 11"/>
                <a:gd name="T7" fmla="*/ 0 h 176"/>
                <a:gd name="T8" fmla="*/ 0 w 11"/>
                <a:gd name="T9" fmla="*/ 0 h 176"/>
                <a:gd name="T10" fmla="*/ 0 w 11"/>
                <a:gd name="T11" fmla="*/ 0 h 176"/>
                <a:gd name="T12" fmla="*/ 0 w 11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76"/>
                <a:gd name="T23" fmla="*/ 11 w 11"/>
                <a:gd name="T24" fmla="*/ 176 h 17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76">
                  <a:moveTo>
                    <a:pt x="11" y="176"/>
                  </a:moveTo>
                  <a:lnTo>
                    <a:pt x="11" y="1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76"/>
                  </a:lnTo>
                  <a:lnTo>
                    <a:pt x="11" y="17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6" name="Freeform 1933"/>
            <p:cNvSpPr>
              <a:spLocks/>
            </p:cNvSpPr>
            <p:nvPr/>
          </p:nvSpPr>
          <p:spPr bwMode="auto">
            <a:xfrm>
              <a:off x="5076" y="1819"/>
              <a:ext cx="25" cy="17"/>
            </a:xfrm>
            <a:custGeom>
              <a:avLst/>
              <a:gdLst>
                <a:gd name="T0" fmla="*/ 0 w 52"/>
                <a:gd name="T1" fmla="*/ 0 h 52"/>
                <a:gd name="T2" fmla="*/ 0 w 52"/>
                <a:gd name="T3" fmla="*/ 0 h 52"/>
                <a:gd name="T4" fmla="*/ 0 w 52"/>
                <a:gd name="T5" fmla="*/ 0 h 52"/>
                <a:gd name="T6" fmla="*/ 0 w 52"/>
                <a:gd name="T7" fmla="*/ 0 h 52"/>
                <a:gd name="T8" fmla="*/ 0 w 52"/>
                <a:gd name="T9" fmla="*/ 0 h 52"/>
                <a:gd name="T10" fmla="*/ 0 w 52"/>
                <a:gd name="T11" fmla="*/ 0 h 52"/>
                <a:gd name="T12" fmla="*/ 0 w 52"/>
                <a:gd name="T13" fmla="*/ 0 h 52"/>
                <a:gd name="T14" fmla="*/ 0 w 52"/>
                <a:gd name="T15" fmla="*/ 0 h 52"/>
                <a:gd name="T16" fmla="*/ 0 w 52"/>
                <a:gd name="T17" fmla="*/ 0 h 52"/>
                <a:gd name="T18" fmla="*/ 0 w 52"/>
                <a:gd name="T19" fmla="*/ 0 h 52"/>
                <a:gd name="T20" fmla="*/ 0 w 52"/>
                <a:gd name="T21" fmla="*/ 0 h 52"/>
                <a:gd name="T22" fmla="*/ 0 w 52"/>
                <a:gd name="T23" fmla="*/ 0 h 52"/>
                <a:gd name="T24" fmla="*/ 0 w 52"/>
                <a:gd name="T25" fmla="*/ 0 h 52"/>
                <a:gd name="T26" fmla="*/ 0 w 52"/>
                <a:gd name="T27" fmla="*/ 0 h 52"/>
                <a:gd name="T28" fmla="*/ 0 w 52"/>
                <a:gd name="T29" fmla="*/ 0 h 52"/>
                <a:gd name="T30" fmla="*/ 0 w 52"/>
                <a:gd name="T31" fmla="*/ 0 h 52"/>
                <a:gd name="T32" fmla="*/ 0 w 52"/>
                <a:gd name="T33" fmla="*/ 0 h 52"/>
                <a:gd name="T34" fmla="*/ 0 w 52"/>
                <a:gd name="T35" fmla="*/ 0 h 52"/>
                <a:gd name="T36" fmla="*/ 0 w 52"/>
                <a:gd name="T37" fmla="*/ 0 h 52"/>
                <a:gd name="T38" fmla="*/ 0 w 52"/>
                <a:gd name="T39" fmla="*/ 0 h 52"/>
                <a:gd name="T40" fmla="*/ 0 w 52"/>
                <a:gd name="T41" fmla="*/ 0 h 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52"/>
                <a:gd name="T65" fmla="*/ 52 w 52"/>
                <a:gd name="T66" fmla="*/ 52 h 5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52">
                  <a:moveTo>
                    <a:pt x="52" y="39"/>
                  </a:moveTo>
                  <a:lnTo>
                    <a:pt x="52" y="39"/>
                  </a:lnTo>
                  <a:lnTo>
                    <a:pt x="38" y="36"/>
                  </a:lnTo>
                  <a:lnTo>
                    <a:pt x="29" y="34"/>
                  </a:lnTo>
                  <a:lnTo>
                    <a:pt x="22" y="26"/>
                  </a:lnTo>
                  <a:lnTo>
                    <a:pt x="17" y="18"/>
                  </a:lnTo>
                  <a:lnTo>
                    <a:pt x="13" y="12"/>
                  </a:lnTo>
                  <a:lnTo>
                    <a:pt x="12" y="5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" y="8"/>
                  </a:lnTo>
                  <a:lnTo>
                    <a:pt x="4" y="17"/>
                  </a:lnTo>
                  <a:lnTo>
                    <a:pt x="9" y="26"/>
                  </a:lnTo>
                  <a:lnTo>
                    <a:pt x="16" y="36"/>
                  </a:lnTo>
                  <a:lnTo>
                    <a:pt x="25" y="44"/>
                  </a:lnTo>
                  <a:lnTo>
                    <a:pt x="36" y="49"/>
                  </a:lnTo>
                  <a:lnTo>
                    <a:pt x="52" y="52"/>
                  </a:lnTo>
                  <a:lnTo>
                    <a:pt x="52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7" name="Freeform 1934"/>
            <p:cNvSpPr>
              <a:spLocks/>
            </p:cNvSpPr>
            <p:nvPr/>
          </p:nvSpPr>
          <p:spPr bwMode="auto">
            <a:xfrm>
              <a:off x="5101" y="1832"/>
              <a:ext cx="45" cy="4"/>
            </a:xfrm>
            <a:custGeom>
              <a:avLst/>
              <a:gdLst>
                <a:gd name="T0" fmla="*/ 1 w 89"/>
                <a:gd name="T1" fmla="*/ 0 h 13"/>
                <a:gd name="T2" fmla="*/ 1 w 89"/>
                <a:gd name="T3" fmla="*/ 0 h 13"/>
                <a:gd name="T4" fmla="*/ 1 w 89"/>
                <a:gd name="T5" fmla="*/ 0 h 13"/>
                <a:gd name="T6" fmla="*/ 1 w 89"/>
                <a:gd name="T7" fmla="*/ 0 h 13"/>
                <a:gd name="T8" fmla="*/ 1 w 89"/>
                <a:gd name="T9" fmla="*/ 0 h 13"/>
                <a:gd name="T10" fmla="*/ 1 w 89"/>
                <a:gd name="T11" fmla="*/ 0 h 13"/>
                <a:gd name="T12" fmla="*/ 1 w 89"/>
                <a:gd name="T13" fmla="*/ 0 h 13"/>
                <a:gd name="T14" fmla="*/ 1 w 89"/>
                <a:gd name="T15" fmla="*/ 0 h 13"/>
                <a:gd name="T16" fmla="*/ 1 w 89"/>
                <a:gd name="T17" fmla="*/ 0 h 13"/>
                <a:gd name="T18" fmla="*/ 0 w 89"/>
                <a:gd name="T19" fmla="*/ 0 h 13"/>
                <a:gd name="T20" fmla="*/ 0 w 89"/>
                <a:gd name="T21" fmla="*/ 0 h 13"/>
                <a:gd name="T22" fmla="*/ 1 w 89"/>
                <a:gd name="T23" fmla="*/ 0 h 13"/>
                <a:gd name="T24" fmla="*/ 1 w 89"/>
                <a:gd name="T25" fmla="*/ 0 h 13"/>
                <a:gd name="T26" fmla="*/ 1 w 89"/>
                <a:gd name="T27" fmla="*/ 0 h 13"/>
                <a:gd name="T28" fmla="*/ 1 w 89"/>
                <a:gd name="T29" fmla="*/ 0 h 13"/>
                <a:gd name="T30" fmla="*/ 1 w 89"/>
                <a:gd name="T31" fmla="*/ 0 h 13"/>
                <a:gd name="T32" fmla="*/ 1 w 89"/>
                <a:gd name="T33" fmla="*/ 0 h 13"/>
                <a:gd name="T34" fmla="*/ 1 w 89"/>
                <a:gd name="T35" fmla="*/ 0 h 13"/>
                <a:gd name="T36" fmla="*/ 1 w 89"/>
                <a:gd name="T37" fmla="*/ 0 h 13"/>
                <a:gd name="T38" fmla="*/ 1 w 89"/>
                <a:gd name="T39" fmla="*/ 0 h 13"/>
                <a:gd name="T40" fmla="*/ 1 w 89"/>
                <a:gd name="T41" fmla="*/ 0 h 13"/>
                <a:gd name="T42" fmla="*/ 1 w 89"/>
                <a:gd name="T43" fmla="*/ 0 h 13"/>
                <a:gd name="T44" fmla="*/ 1 w 89"/>
                <a:gd name="T45" fmla="*/ 0 h 13"/>
                <a:gd name="T46" fmla="*/ 1 w 89"/>
                <a:gd name="T47" fmla="*/ 0 h 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9"/>
                <a:gd name="T73" fmla="*/ 0 h 13"/>
                <a:gd name="T74" fmla="*/ 89 w 89"/>
                <a:gd name="T75" fmla="*/ 13 h 1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9" h="13">
                  <a:moveTo>
                    <a:pt x="85" y="1"/>
                  </a:moveTo>
                  <a:lnTo>
                    <a:pt x="87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1" y="0"/>
                  </a:lnTo>
                  <a:lnTo>
                    <a:pt x="60" y="0"/>
                  </a:lnTo>
                  <a:lnTo>
                    <a:pt x="46" y="0"/>
                  </a:lnTo>
                  <a:lnTo>
                    <a:pt x="32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5" y="13"/>
                  </a:lnTo>
                  <a:lnTo>
                    <a:pt x="32" y="13"/>
                  </a:lnTo>
                  <a:lnTo>
                    <a:pt x="46" y="13"/>
                  </a:lnTo>
                  <a:lnTo>
                    <a:pt x="60" y="13"/>
                  </a:lnTo>
                  <a:lnTo>
                    <a:pt x="71" y="13"/>
                  </a:lnTo>
                  <a:lnTo>
                    <a:pt x="79" y="13"/>
                  </a:lnTo>
                  <a:lnTo>
                    <a:pt x="85" y="13"/>
                  </a:lnTo>
                  <a:lnTo>
                    <a:pt x="87" y="13"/>
                  </a:lnTo>
                  <a:lnTo>
                    <a:pt x="89" y="11"/>
                  </a:lnTo>
                  <a:lnTo>
                    <a:pt x="87" y="13"/>
                  </a:lnTo>
                  <a:lnTo>
                    <a:pt x="88" y="13"/>
                  </a:lnTo>
                  <a:lnTo>
                    <a:pt x="89" y="11"/>
                  </a:lnTo>
                  <a:lnTo>
                    <a:pt x="85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8" name="Freeform 1935"/>
            <p:cNvSpPr>
              <a:spLocks/>
            </p:cNvSpPr>
            <p:nvPr/>
          </p:nvSpPr>
          <p:spPr bwMode="auto">
            <a:xfrm>
              <a:off x="5144" y="1816"/>
              <a:ext cx="27" cy="19"/>
            </a:xfrm>
            <a:custGeom>
              <a:avLst/>
              <a:gdLst>
                <a:gd name="T0" fmla="*/ 1 w 54"/>
                <a:gd name="T1" fmla="*/ 0 h 59"/>
                <a:gd name="T2" fmla="*/ 1 w 54"/>
                <a:gd name="T3" fmla="*/ 0 h 59"/>
                <a:gd name="T4" fmla="*/ 1 w 54"/>
                <a:gd name="T5" fmla="*/ 0 h 59"/>
                <a:gd name="T6" fmla="*/ 1 w 54"/>
                <a:gd name="T7" fmla="*/ 0 h 59"/>
                <a:gd name="T8" fmla="*/ 1 w 54"/>
                <a:gd name="T9" fmla="*/ 0 h 59"/>
                <a:gd name="T10" fmla="*/ 1 w 54"/>
                <a:gd name="T11" fmla="*/ 0 h 59"/>
                <a:gd name="T12" fmla="*/ 1 w 54"/>
                <a:gd name="T13" fmla="*/ 0 h 59"/>
                <a:gd name="T14" fmla="*/ 1 w 54"/>
                <a:gd name="T15" fmla="*/ 0 h 59"/>
                <a:gd name="T16" fmla="*/ 1 w 54"/>
                <a:gd name="T17" fmla="*/ 0 h 59"/>
                <a:gd name="T18" fmla="*/ 0 w 54"/>
                <a:gd name="T19" fmla="*/ 0 h 59"/>
                <a:gd name="T20" fmla="*/ 1 w 54"/>
                <a:gd name="T21" fmla="*/ 0 h 59"/>
                <a:gd name="T22" fmla="*/ 1 w 54"/>
                <a:gd name="T23" fmla="*/ 0 h 59"/>
                <a:gd name="T24" fmla="*/ 1 w 54"/>
                <a:gd name="T25" fmla="*/ 0 h 59"/>
                <a:gd name="T26" fmla="*/ 1 w 54"/>
                <a:gd name="T27" fmla="*/ 0 h 59"/>
                <a:gd name="T28" fmla="*/ 1 w 54"/>
                <a:gd name="T29" fmla="*/ 0 h 59"/>
                <a:gd name="T30" fmla="*/ 1 w 54"/>
                <a:gd name="T31" fmla="*/ 0 h 59"/>
                <a:gd name="T32" fmla="*/ 1 w 54"/>
                <a:gd name="T33" fmla="*/ 0 h 59"/>
                <a:gd name="T34" fmla="*/ 1 w 54"/>
                <a:gd name="T35" fmla="*/ 0 h 59"/>
                <a:gd name="T36" fmla="*/ 1 w 54"/>
                <a:gd name="T37" fmla="*/ 0 h 59"/>
                <a:gd name="T38" fmla="*/ 1 w 54"/>
                <a:gd name="T39" fmla="*/ 0 h 59"/>
                <a:gd name="T40" fmla="*/ 1 w 54"/>
                <a:gd name="T41" fmla="*/ 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59"/>
                <a:gd name="T65" fmla="*/ 54 w 54"/>
                <a:gd name="T66" fmla="*/ 59 h 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59">
                  <a:moveTo>
                    <a:pt x="44" y="0"/>
                  </a:moveTo>
                  <a:lnTo>
                    <a:pt x="44" y="0"/>
                  </a:lnTo>
                  <a:lnTo>
                    <a:pt x="43" y="5"/>
                  </a:lnTo>
                  <a:lnTo>
                    <a:pt x="37" y="13"/>
                  </a:lnTo>
                  <a:lnTo>
                    <a:pt x="31" y="21"/>
                  </a:lnTo>
                  <a:lnTo>
                    <a:pt x="23" y="30"/>
                  </a:lnTo>
                  <a:lnTo>
                    <a:pt x="14" y="37"/>
                  </a:lnTo>
                  <a:lnTo>
                    <a:pt x="7" y="44"/>
                  </a:lnTo>
                  <a:lnTo>
                    <a:pt x="2" y="48"/>
                  </a:lnTo>
                  <a:lnTo>
                    <a:pt x="0" y="49"/>
                  </a:lnTo>
                  <a:lnTo>
                    <a:pt x="4" y="59"/>
                  </a:lnTo>
                  <a:lnTo>
                    <a:pt x="7" y="58"/>
                  </a:lnTo>
                  <a:lnTo>
                    <a:pt x="13" y="54"/>
                  </a:lnTo>
                  <a:lnTo>
                    <a:pt x="20" y="48"/>
                  </a:lnTo>
                  <a:lnTo>
                    <a:pt x="29" y="40"/>
                  </a:lnTo>
                  <a:lnTo>
                    <a:pt x="37" y="31"/>
                  </a:lnTo>
                  <a:lnTo>
                    <a:pt x="46" y="21"/>
                  </a:lnTo>
                  <a:lnTo>
                    <a:pt x="51" y="10"/>
                  </a:lnTo>
                  <a:lnTo>
                    <a:pt x="5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9" name="Freeform 1936"/>
            <p:cNvSpPr>
              <a:spLocks/>
            </p:cNvSpPr>
            <p:nvPr/>
          </p:nvSpPr>
          <p:spPr bwMode="auto">
            <a:xfrm>
              <a:off x="5166" y="1734"/>
              <a:ext cx="5" cy="82"/>
            </a:xfrm>
            <a:custGeom>
              <a:avLst/>
              <a:gdLst>
                <a:gd name="T0" fmla="*/ 0 w 10"/>
                <a:gd name="T1" fmla="*/ 0 h 245"/>
                <a:gd name="T2" fmla="*/ 0 w 10"/>
                <a:gd name="T3" fmla="*/ 0 h 245"/>
                <a:gd name="T4" fmla="*/ 0 w 10"/>
                <a:gd name="T5" fmla="*/ 0 h 245"/>
                <a:gd name="T6" fmla="*/ 0 w 10"/>
                <a:gd name="T7" fmla="*/ 0 h 245"/>
                <a:gd name="T8" fmla="*/ 0 w 10"/>
                <a:gd name="T9" fmla="*/ 0 h 245"/>
                <a:gd name="T10" fmla="*/ 1 w 10"/>
                <a:gd name="T11" fmla="*/ 0 h 245"/>
                <a:gd name="T12" fmla="*/ 1 w 10"/>
                <a:gd name="T13" fmla="*/ 0 h 245"/>
                <a:gd name="T14" fmla="*/ 1 w 10"/>
                <a:gd name="T15" fmla="*/ 0 h 245"/>
                <a:gd name="T16" fmla="*/ 1 w 10"/>
                <a:gd name="T17" fmla="*/ 0 h 245"/>
                <a:gd name="T18" fmla="*/ 1 w 10"/>
                <a:gd name="T19" fmla="*/ 0 h 245"/>
                <a:gd name="T20" fmla="*/ 0 w 10"/>
                <a:gd name="T21" fmla="*/ 0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245"/>
                <a:gd name="T35" fmla="*/ 10 w 10"/>
                <a:gd name="T36" fmla="*/ 245 h 24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245">
                  <a:moveTo>
                    <a:pt x="0" y="0"/>
                  </a:moveTo>
                  <a:lnTo>
                    <a:pt x="0" y="35"/>
                  </a:lnTo>
                  <a:lnTo>
                    <a:pt x="0" y="115"/>
                  </a:lnTo>
                  <a:lnTo>
                    <a:pt x="0" y="199"/>
                  </a:lnTo>
                  <a:lnTo>
                    <a:pt x="0" y="245"/>
                  </a:lnTo>
                  <a:lnTo>
                    <a:pt x="10" y="245"/>
                  </a:lnTo>
                  <a:lnTo>
                    <a:pt x="10" y="199"/>
                  </a:lnTo>
                  <a:lnTo>
                    <a:pt x="10" y="115"/>
                  </a:lnTo>
                  <a:lnTo>
                    <a:pt x="10" y="35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0" name="Freeform 1937"/>
            <p:cNvSpPr>
              <a:spLocks/>
            </p:cNvSpPr>
            <p:nvPr/>
          </p:nvSpPr>
          <p:spPr bwMode="auto">
            <a:xfrm>
              <a:off x="5076" y="1700"/>
              <a:ext cx="119" cy="69"/>
            </a:xfrm>
            <a:custGeom>
              <a:avLst/>
              <a:gdLst>
                <a:gd name="T0" fmla="*/ 1 w 237"/>
                <a:gd name="T1" fmla="*/ 0 h 209"/>
                <a:gd name="T2" fmla="*/ 1 w 237"/>
                <a:gd name="T3" fmla="*/ 0 h 209"/>
                <a:gd name="T4" fmla="*/ 0 w 237"/>
                <a:gd name="T5" fmla="*/ 0 h 209"/>
                <a:gd name="T6" fmla="*/ 1 w 237"/>
                <a:gd name="T7" fmla="*/ 0 h 209"/>
                <a:gd name="T8" fmla="*/ 1 w 237"/>
                <a:gd name="T9" fmla="*/ 0 h 209"/>
                <a:gd name="T10" fmla="*/ 1 w 237"/>
                <a:gd name="T11" fmla="*/ 0 h 209"/>
                <a:gd name="T12" fmla="*/ 1 w 237"/>
                <a:gd name="T13" fmla="*/ 0 h 209"/>
                <a:gd name="T14" fmla="*/ 1 w 237"/>
                <a:gd name="T15" fmla="*/ 0 h 209"/>
                <a:gd name="T16" fmla="*/ 1 w 237"/>
                <a:gd name="T17" fmla="*/ 0 h 209"/>
                <a:gd name="T18" fmla="*/ 1 w 237"/>
                <a:gd name="T19" fmla="*/ 0 h 209"/>
                <a:gd name="T20" fmla="*/ 1 w 237"/>
                <a:gd name="T21" fmla="*/ 0 h 209"/>
                <a:gd name="T22" fmla="*/ 1 w 237"/>
                <a:gd name="T23" fmla="*/ 0 h 209"/>
                <a:gd name="T24" fmla="*/ 1 w 237"/>
                <a:gd name="T25" fmla="*/ 0 h 209"/>
                <a:gd name="T26" fmla="*/ 1 w 237"/>
                <a:gd name="T27" fmla="*/ 0 h 209"/>
                <a:gd name="T28" fmla="*/ 1 w 237"/>
                <a:gd name="T29" fmla="*/ 0 h 209"/>
                <a:gd name="T30" fmla="*/ 1 w 237"/>
                <a:gd name="T31" fmla="*/ 0 h 209"/>
                <a:gd name="T32" fmla="*/ 1 w 237"/>
                <a:gd name="T33" fmla="*/ 0 h 209"/>
                <a:gd name="T34" fmla="*/ 1 w 237"/>
                <a:gd name="T35" fmla="*/ 0 h 209"/>
                <a:gd name="T36" fmla="*/ 1 w 237"/>
                <a:gd name="T37" fmla="*/ 0 h 209"/>
                <a:gd name="T38" fmla="*/ 1 w 237"/>
                <a:gd name="T39" fmla="*/ 0 h 2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37"/>
                <a:gd name="T61" fmla="*/ 0 h 209"/>
                <a:gd name="T62" fmla="*/ 237 w 237"/>
                <a:gd name="T63" fmla="*/ 209 h 20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37" h="209">
                  <a:moveTo>
                    <a:pt x="1" y="209"/>
                  </a:moveTo>
                  <a:lnTo>
                    <a:pt x="1" y="200"/>
                  </a:lnTo>
                  <a:lnTo>
                    <a:pt x="0" y="177"/>
                  </a:lnTo>
                  <a:lnTo>
                    <a:pt x="2" y="143"/>
                  </a:lnTo>
                  <a:lnTo>
                    <a:pt x="8" y="105"/>
                  </a:lnTo>
                  <a:lnTo>
                    <a:pt x="18" y="66"/>
                  </a:lnTo>
                  <a:lnTo>
                    <a:pt x="36" y="33"/>
                  </a:lnTo>
                  <a:lnTo>
                    <a:pt x="63" y="9"/>
                  </a:lnTo>
                  <a:lnTo>
                    <a:pt x="100" y="0"/>
                  </a:lnTo>
                  <a:lnTo>
                    <a:pt x="138" y="0"/>
                  </a:lnTo>
                  <a:lnTo>
                    <a:pt x="169" y="0"/>
                  </a:lnTo>
                  <a:lnTo>
                    <a:pt x="193" y="2"/>
                  </a:lnTo>
                  <a:lnTo>
                    <a:pt x="212" y="2"/>
                  </a:lnTo>
                  <a:lnTo>
                    <a:pt x="224" y="3"/>
                  </a:lnTo>
                  <a:lnTo>
                    <a:pt x="232" y="4"/>
                  </a:lnTo>
                  <a:lnTo>
                    <a:pt x="236" y="4"/>
                  </a:lnTo>
                  <a:lnTo>
                    <a:pt x="237" y="4"/>
                  </a:lnTo>
                  <a:lnTo>
                    <a:pt x="194" y="111"/>
                  </a:lnTo>
                  <a:lnTo>
                    <a:pt x="81" y="115"/>
                  </a:lnTo>
                  <a:lnTo>
                    <a:pt x="1" y="20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1" name="Freeform 1938"/>
            <p:cNvSpPr>
              <a:spLocks/>
            </p:cNvSpPr>
            <p:nvPr/>
          </p:nvSpPr>
          <p:spPr bwMode="auto">
            <a:xfrm>
              <a:off x="5095" y="1831"/>
              <a:ext cx="57" cy="34"/>
            </a:xfrm>
            <a:custGeom>
              <a:avLst/>
              <a:gdLst>
                <a:gd name="T0" fmla="*/ 0 w 115"/>
                <a:gd name="T1" fmla="*/ 0 h 102"/>
                <a:gd name="T2" fmla="*/ 0 w 115"/>
                <a:gd name="T3" fmla="*/ 0 h 102"/>
                <a:gd name="T4" fmla="*/ 0 w 115"/>
                <a:gd name="T5" fmla="*/ 0 h 102"/>
                <a:gd name="T6" fmla="*/ 0 w 115"/>
                <a:gd name="T7" fmla="*/ 0 h 102"/>
                <a:gd name="T8" fmla="*/ 0 w 115"/>
                <a:gd name="T9" fmla="*/ 0 h 102"/>
                <a:gd name="T10" fmla="*/ 0 w 115"/>
                <a:gd name="T11" fmla="*/ 0 h 102"/>
                <a:gd name="T12" fmla="*/ 0 w 115"/>
                <a:gd name="T13" fmla="*/ 0 h 102"/>
                <a:gd name="T14" fmla="*/ 0 w 115"/>
                <a:gd name="T15" fmla="*/ 0 h 102"/>
                <a:gd name="T16" fmla="*/ 0 w 115"/>
                <a:gd name="T17" fmla="*/ 0 h 102"/>
                <a:gd name="T18" fmla="*/ 0 w 115"/>
                <a:gd name="T19" fmla="*/ 0 h 102"/>
                <a:gd name="T20" fmla="*/ 0 w 115"/>
                <a:gd name="T21" fmla="*/ 0 h 102"/>
                <a:gd name="T22" fmla="*/ 0 w 115"/>
                <a:gd name="T23" fmla="*/ 0 h 102"/>
                <a:gd name="T24" fmla="*/ 0 w 115"/>
                <a:gd name="T25" fmla="*/ 0 h 102"/>
                <a:gd name="T26" fmla="*/ 0 w 115"/>
                <a:gd name="T27" fmla="*/ 0 h 102"/>
                <a:gd name="T28" fmla="*/ 0 w 115"/>
                <a:gd name="T29" fmla="*/ 0 h 102"/>
                <a:gd name="T30" fmla="*/ 0 w 115"/>
                <a:gd name="T31" fmla="*/ 0 h 102"/>
                <a:gd name="T32" fmla="*/ 0 w 115"/>
                <a:gd name="T33" fmla="*/ 0 h 102"/>
                <a:gd name="T34" fmla="*/ 0 w 115"/>
                <a:gd name="T35" fmla="*/ 0 h 102"/>
                <a:gd name="T36" fmla="*/ 0 w 115"/>
                <a:gd name="T37" fmla="*/ 0 h 102"/>
                <a:gd name="T38" fmla="*/ 0 w 115"/>
                <a:gd name="T39" fmla="*/ 0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5"/>
                <a:gd name="T61" fmla="*/ 0 h 102"/>
                <a:gd name="T62" fmla="*/ 115 w 115"/>
                <a:gd name="T63" fmla="*/ 102 h 10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5" h="102">
                  <a:moveTo>
                    <a:pt x="115" y="25"/>
                  </a:moveTo>
                  <a:lnTo>
                    <a:pt x="115" y="29"/>
                  </a:lnTo>
                  <a:lnTo>
                    <a:pt x="114" y="37"/>
                  </a:lnTo>
                  <a:lnTo>
                    <a:pt x="112" y="49"/>
                  </a:lnTo>
                  <a:lnTo>
                    <a:pt x="108" y="64"/>
                  </a:lnTo>
                  <a:lnTo>
                    <a:pt x="100" y="78"/>
                  </a:lnTo>
                  <a:lnTo>
                    <a:pt x="90" y="91"/>
                  </a:lnTo>
                  <a:lnTo>
                    <a:pt x="76" y="98"/>
                  </a:lnTo>
                  <a:lnTo>
                    <a:pt x="56" y="102"/>
                  </a:lnTo>
                  <a:lnTo>
                    <a:pt x="36" y="100"/>
                  </a:lnTo>
                  <a:lnTo>
                    <a:pt x="23" y="92"/>
                  </a:lnTo>
                  <a:lnTo>
                    <a:pt x="13" y="80"/>
                  </a:lnTo>
                  <a:lnTo>
                    <a:pt x="7" y="67"/>
                  </a:lnTo>
                  <a:lnTo>
                    <a:pt x="2" y="55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8" y="0"/>
                  </a:lnTo>
                  <a:lnTo>
                    <a:pt x="103" y="0"/>
                  </a:lnTo>
                  <a:lnTo>
                    <a:pt x="115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2" name="Freeform 1939"/>
            <p:cNvSpPr>
              <a:spLocks/>
            </p:cNvSpPr>
            <p:nvPr/>
          </p:nvSpPr>
          <p:spPr bwMode="auto">
            <a:xfrm>
              <a:off x="5123" y="1839"/>
              <a:ext cx="31" cy="28"/>
            </a:xfrm>
            <a:custGeom>
              <a:avLst/>
              <a:gdLst>
                <a:gd name="T0" fmla="*/ 0 w 64"/>
                <a:gd name="T1" fmla="*/ 0 h 84"/>
                <a:gd name="T2" fmla="*/ 0 w 64"/>
                <a:gd name="T3" fmla="*/ 0 h 84"/>
                <a:gd name="T4" fmla="*/ 0 w 64"/>
                <a:gd name="T5" fmla="*/ 0 h 84"/>
                <a:gd name="T6" fmla="*/ 0 w 64"/>
                <a:gd name="T7" fmla="*/ 0 h 84"/>
                <a:gd name="T8" fmla="*/ 0 w 64"/>
                <a:gd name="T9" fmla="*/ 0 h 84"/>
                <a:gd name="T10" fmla="*/ 0 w 64"/>
                <a:gd name="T11" fmla="*/ 0 h 84"/>
                <a:gd name="T12" fmla="*/ 0 w 64"/>
                <a:gd name="T13" fmla="*/ 0 h 84"/>
                <a:gd name="T14" fmla="*/ 0 w 64"/>
                <a:gd name="T15" fmla="*/ 0 h 84"/>
                <a:gd name="T16" fmla="*/ 0 w 64"/>
                <a:gd name="T17" fmla="*/ 0 h 84"/>
                <a:gd name="T18" fmla="*/ 0 w 64"/>
                <a:gd name="T19" fmla="*/ 0 h 84"/>
                <a:gd name="T20" fmla="*/ 0 w 64"/>
                <a:gd name="T21" fmla="*/ 0 h 84"/>
                <a:gd name="T22" fmla="*/ 0 w 64"/>
                <a:gd name="T23" fmla="*/ 0 h 84"/>
                <a:gd name="T24" fmla="*/ 0 w 64"/>
                <a:gd name="T25" fmla="*/ 0 h 84"/>
                <a:gd name="T26" fmla="*/ 0 w 64"/>
                <a:gd name="T27" fmla="*/ 0 h 84"/>
                <a:gd name="T28" fmla="*/ 0 w 64"/>
                <a:gd name="T29" fmla="*/ 0 h 84"/>
                <a:gd name="T30" fmla="*/ 0 w 64"/>
                <a:gd name="T31" fmla="*/ 0 h 84"/>
                <a:gd name="T32" fmla="*/ 0 w 64"/>
                <a:gd name="T33" fmla="*/ 0 h 84"/>
                <a:gd name="T34" fmla="*/ 0 w 64"/>
                <a:gd name="T35" fmla="*/ 0 h 84"/>
                <a:gd name="T36" fmla="*/ 0 w 64"/>
                <a:gd name="T37" fmla="*/ 0 h 84"/>
                <a:gd name="T38" fmla="*/ 0 w 64"/>
                <a:gd name="T39" fmla="*/ 0 h 84"/>
                <a:gd name="T40" fmla="*/ 0 w 64"/>
                <a:gd name="T41" fmla="*/ 0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4"/>
                <a:gd name="T64" fmla="*/ 0 h 84"/>
                <a:gd name="T65" fmla="*/ 64 w 64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4" h="84">
                  <a:moveTo>
                    <a:pt x="0" y="84"/>
                  </a:moveTo>
                  <a:lnTo>
                    <a:pt x="0" y="84"/>
                  </a:lnTo>
                  <a:lnTo>
                    <a:pt x="21" y="80"/>
                  </a:lnTo>
                  <a:lnTo>
                    <a:pt x="37" y="71"/>
                  </a:lnTo>
                  <a:lnTo>
                    <a:pt x="48" y="57"/>
                  </a:lnTo>
                  <a:lnTo>
                    <a:pt x="56" y="41"/>
                  </a:lnTo>
                  <a:lnTo>
                    <a:pt x="61" y="26"/>
                  </a:lnTo>
                  <a:lnTo>
                    <a:pt x="63" y="13"/>
                  </a:lnTo>
                  <a:lnTo>
                    <a:pt x="64" y="4"/>
                  </a:lnTo>
                  <a:lnTo>
                    <a:pt x="64" y="0"/>
                  </a:lnTo>
                  <a:lnTo>
                    <a:pt x="54" y="0"/>
                  </a:lnTo>
                  <a:lnTo>
                    <a:pt x="54" y="4"/>
                  </a:lnTo>
                  <a:lnTo>
                    <a:pt x="53" y="10"/>
                  </a:lnTo>
                  <a:lnTo>
                    <a:pt x="51" y="23"/>
                  </a:lnTo>
                  <a:lnTo>
                    <a:pt x="47" y="36"/>
                  </a:lnTo>
                  <a:lnTo>
                    <a:pt x="40" y="49"/>
                  </a:lnTo>
                  <a:lnTo>
                    <a:pt x="31" y="60"/>
                  </a:lnTo>
                  <a:lnTo>
                    <a:pt x="19" y="67"/>
                  </a:lnTo>
                  <a:lnTo>
                    <a:pt x="0" y="71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3" name="Freeform 1940"/>
            <p:cNvSpPr>
              <a:spLocks/>
            </p:cNvSpPr>
            <p:nvPr/>
          </p:nvSpPr>
          <p:spPr bwMode="auto">
            <a:xfrm>
              <a:off x="5092" y="1841"/>
              <a:ext cx="31" cy="26"/>
            </a:xfrm>
            <a:custGeom>
              <a:avLst/>
              <a:gdLst>
                <a:gd name="T0" fmla="*/ 0 w 61"/>
                <a:gd name="T1" fmla="*/ 0 h 78"/>
                <a:gd name="T2" fmla="*/ 0 w 61"/>
                <a:gd name="T3" fmla="*/ 0 h 78"/>
                <a:gd name="T4" fmla="*/ 0 w 61"/>
                <a:gd name="T5" fmla="*/ 0 h 78"/>
                <a:gd name="T6" fmla="*/ 0 w 61"/>
                <a:gd name="T7" fmla="*/ 0 h 78"/>
                <a:gd name="T8" fmla="*/ 1 w 61"/>
                <a:gd name="T9" fmla="*/ 0 h 78"/>
                <a:gd name="T10" fmla="*/ 1 w 61"/>
                <a:gd name="T11" fmla="*/ 0 h 78"/>
                <a:gd name="T12" fmla="*/ 1 w 61"/>
                <a:gd name="T13" fmla="*/ 0 h 78"/>
                <a:gd name="T14" fmla="*/ 1 w 61"/>
                <a:gd name="T15" fmla="*/ 0 h 78"/>
                <a:gd name="T16" fmla="*/ 1 w 61"/>
                <a:gd name="T17" fmla="*/ 0 h 78"/>
                <a:gd name="T18" fmla="*/ 1 w 61"/>
                <a:gd name="T19" fmla="*/ 0 h 78"/>
                <a:gd name="T20" fmla="*/ 1 w 61"/>
                <a:gd name="T21" fmla="*/ 0 h 78"/>
                <a:gd name="T22" fmla="*/ 1 w 61"/>
                <a:gd name="T23" fmla="*/ 0 h 78"/>
                <a:gd name="T24" fmla="*/ 1 w 61"/>
                <a:gd name="T25" fmla="*/ 0 h 78"/>
                <a:gd name="T26" fmla="*/ 1 w 61"/>
                <a:gd name="T27" fmla="*/ 0 h 78"/>
                <a:gd name="T28" fmla="*/ 1 w 61"/>
                <a:gd name="T29" fmla="*/ 0 h 78"/>
                <a:gd name="T30" fmla="*/ 1 w 61"/>
                <a:gd name="T31" fmla="*/ 0 h 78"/>
                <a:gd name="T32" fmla="*/ 1 w 61"/>
                <a:gd name="T33" fmla="*/ 0 h 78"/>
                <a:gd name="T34" fmla="*/ 1 w 61"/>
                <a:gd name="T35" fmla="*/ 0 h 78"/>
                <a:gd name="T36" fmla="*/ 1 w 61"/>
                <a:gd name="T37" fmla="*/ 0 h 78"/>
                <a:gd name="T38" fmla="*/ 1 w 61"/>
                <a:gd name="T39" fmla="*/ 0 h 78"/>
                <a:gd name="T40" fmla="*/ 0 w 61"/>
                <a:gd name="T41" fmla="*/ 0 h 78"/>
                <a:gd name="T42" fmla="*/ 0 w 61"/>
                <a:gd name="T43" fmla="*/ 0 h 78"/>
                <a:gd name="T44" fmla="*/ 0 w 61"/>
                <a:gd name="T45" fmla="*/ 0 h 78"/>
                <a:gd name="T46" fmla="*/ 0 w 61"/>
                <a:gd name="T47" fmla="*/ 0 h 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1"/>
                <a:gd name="T73" fmla="*/ 0 h 78"/>
                <a:gd name="T74" fmla="*/ 61 w 61"/>
                <a:gd name="T75" fmla="*/ 78 h 7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1" h="78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12"/>
                  </a:lnTo>
                  <a:lnTo>
                    <a:pt x="2" y="25"/>
                  </a:lnTo>
                  <a:lnTo>
                    <a:pt x="7" y="39"/>
                  </a:lnTo>
                  <a:lnTo>
                    <a:pt x="14" y="53"/>
                  </a:lnTo>
                  <a:lnTo>
                    <a:pt x="26" y="66"/>
                  </a:lnTo>
                  <a:lnTo>
                    <a:pt x="40" y="75"/>
                  </a:lnTo>
                  <a:lnTo>
                    <a:pt x="61" y="78"/>
                  </a:lnTo>
                  <a:lnTo>
                    <a:pt x="61" y="65"/>
                  </a:lnTo>
                  <a:lnTo>
                    <a:pt x="43" y="62"/>
                  </a:lnTo>
                  <a:lnTo>
                    <a:pt x="30" y="56"/>
                  </a:lnTo>
                  <a:lnTo>
                    <a:pt x="22" y="45"/>
                  </a:lnTo>
                  <a:lnTo>
                    <a:pt x="16" y="34"/>
                  </a:lnTo>
                  <a:lnTo>
                    <a:pt x="13" y="22"/>
                  </a:lnTo>
                  <a:lnTo>
                    <a:pt x="11" y="12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4" name="Freeform 1941"/>
            <p:cNvSpPr>
              <a:spLocks/>
            </p:cNvSpPr>
            <p:nvPr/>
          </p:nvSpPr>
          <p:spPr bwMode="auto">
            <a:xfrm>
              <a:off x="5092" y="1829"/>
              <a:ext cx="9" cy="13"/>
            </a:xfrm>
            <a:custGeom>
              <a:avLst/>
              <a:gdLst>
                <a:gd name="T0" fmla="*/ 1 w 18"/>
                <a:gd name="T1" fmla="*/ 0 h 40"/>
                <a:gd name="T2" fmla="*/ 1 w 18"/>
                <a:gd name="T3" fmla="*/ 0 h 40"/>
                <a:gd name="T4" fmla="*/ 0 w 18"/>
                <a:gd name="T5" fmla="*/ 0 h 40"/>
                <a:gd name="T6" fmla="*/ 1 w 18"/>
                <a:gd name="T7" fmla="*/ 0 h 40"/>
                <a:gd name="T8" fmla="*/ 1 w 18"/>
                <a:gd name="T9" fmla="*/ 0 h 40"/>
                <a:gd name="T10" fmla="*/ 1 w 18"/>
                <a:gd name="T11" fmla="*/ 0 h 40"/>
                <a:gd name="T12" fmla="*/ 1 w 18"/>
                <a:gd name="T13" fmla="*/ 0 h 40"/>
                <a:gd name="T14" fmla="*/ 1 w 18"/>
                <a:gd name="T15" fmla="*/ 0 h 40"/>
                <a:gd name="T16" fmla="*/ 1 w 18"/>
                <a:gd name="T17" fmla="*/ 0 h 40"/>
                <a:gd name="T18" fmla="*/ 1 w 18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40"/>
                <a:gd name="T32" fmla="*/ 18 w 18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40">
                  <a:moveTo>
                    <a:pt x="13" y="0"/>
                  </a:moveTo>
                  <a:lnTo>
                    <a:pt x="7" y="5"/>
                  </a:lnTo>
                  <a:lnTo>
                    <a:pt x="0" y="37"/>
                  </a:lnTo>
                  <a:lnTo>
                    <a:pt x="11" y="40"/>
                  </a:lnTo>
                  <a:lnTo>
                    <a:pt x="18" y="8"/>
                  </a:lnTo>
                  <a:lnTo>
                    <a:pt x="13" y="1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7" y="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5" name="Freeform 1942"/>
            <p:cNvSpPr>
              <a:spLocks/>
            </p:cNvSpPr>
            <p:nvPr/>
          </p:nvSpPr>
          <p:spPr bwMode="auto">
            <a:xfrm>
              <a:off x="5098" y="1829"/>
              <a:ext cx="50" cy="4"/>
            </a:xfrm>
            <a:custGeom>
              <a:avLst/>
              <a:gdLst>
                <a:gd name="T0" fmla="*/ 1 w 100"/>
                <a:gd name="T1" fmla="*/ 0 h 13"/>
                <a:gd name="T2" fmla="*/ 1 w 100"/>
                <a:gd name="T3" fmla="*/ 0 h 13"/>
                <a:gd name="T4" fmla="*/ 0 w 100"/>
                <a:gd name="T5" fmla="*/ 0 h 13"/>
                <a:gd name="T6" fmla="*/ 0 w 100"/>
                <a:gd name="T7" fmla="*/ 0 h 13"/>
                <a:gd name="T8" fmla="*/ 1 w 100"/>
                <a:gd name="T9" fmla="*/ 0 h 13"/>
                <a:gd name="T10" fmla="*/ 1 w 100"/>
                <a:gd name="T11" fmla="*/ 0 h 13"/>
                <a:gd name="T12" fmla="*/ 1 w 100"/>
                <a:gd name="T13" fmla="*/ 0 h 13"/>
                <a:gd name="T14" fmla="*/ 1 w 100"/>
                <a:gd name="T15" fmla="*/ 0 h 13"/>
                <a:gd name="T16" fmla="*/ 1 w 100"/>
                <a:gd name="T17" fmla="*/ 0 h 13"/>
                <a:gd name="T18" fmla="*/ 1 w 10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0"/>
                <a:gd name="T31" fmla="*/ 0 h 13"/>
                <a:gd name="T32" fmla="*/ 100 w 10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0" h="13">
                  <a:moveTo>
                    <a:pt x="100" y="4"/>
                  </a:moveTo>
                  <a:lnTo>
                    <a:pt x="9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95" y="13"/>
                  </a:lnTo>
                  <a:lnTo>
                    <a:pt x="91" y="9"/>
                  </a:lnTo>
                  <a:lnTo>
                    <a:pt x="100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100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6" name="Freeform 1943"/>
            <p:cNvSpPr>
              <a:spLocks/>
            </p:cNvSpPr>
            <p:nvPr/>
          </p:nvSpPr>
          <p:spPr bwMode="auto">
            <a:xfrm>
              <a:off x="5144" y="1830"/>
              <a:ext cx="10" cy="10"/>
            </a:xfrm>
            <a:custGeom>
              <a:avLst/>
              <a:gdLst>
                <a:gd name="T0" fmla="*/ 0 w 21"/>
                <a:gd name="T1" fmla="*/ 0 h 30"/>
                <a:gd name="T2" fmla="*/ 0 w 21"/>
                <a:gd name="T3" fmla="*/ 0 h 30"/>
                <a:gd name="T4" fmla="*/ 0 w 21"/>
                <a:gd name="T5" fmla="*/ 0 h 30"/>
                <a:gd name="T6" fmla="*/ 0 w 21"/>
                <a:gd name="T7" fmla="*/ 0 h 30"/>
                <a:gd name="T8" fmla="*/ 0 w 21"/>
                <a:gd name="T9" fmla="*/ 0 h 30"/>
                <a:gd name="T10" fmla="*/ 0 w 21"/>
                <a:gd name="T11" fmla="*/ 0 h 30"/>
                <a:gd name="T12" fmla="*/ 0 w 21"/>
                <a:gd name="T13" fmla="*/ 0 h 30"/>
                <a:gd name="T14" fmla="*/ 0 w 21"/>
                <a:gd name="T15" fmla="*/ 0 h 30"/>
                <a:gd name="T16" fmla="*/ 0 w 21"/>
                <a:gd name="T17" fmla="*/ 0 h 30"/>
                <a:gd name="T18" fmla="*/ 0 w 21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30"/>
                <a:gd name="T32" fmla="*/ 21 w 21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30">
                  <a:moveTo>
                    <a:pt x="21" y="27"/>
                  </a:moveTo>
                  <a:lnTo>
                    <a:pt x="20" y="24"/>
                  </a:lnTo>
                  <a:lnTo>
                    <a:pt x="9" y="0"/>
                  </a:lnTo>
                  <a:lnTo>
                    <a:pt x="0" y="5"/>
                  </a:lnTo>
                  <a:lnTo>
                    <a:pt x="12" y="30"/>
                  </a:lnTo>
                  <a:lnTo>
                    <a:pt x="11" y="27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0" y="24"/>
                  </a:lnTo>
                  <a:lnTo>
                    <a:pt x="21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7" name="Freeform 1944"/>
            <p:cNvSpPr>
              <a:spLocks/>
            </p:cNvSpPr>
            <p:nvPr/>
          </p:nvSpPr>
          <p:spPr bwMode="auto">
            <a:xfrm>
              <a:off x="5114" y="1811"/>
              <a:ext cx="32" cy="9"/>
            </a:xfrm>
            <a:custGeom>
              <a:avLst/>
              <a:gdLst>
                <a:gd name="T0" fmla="*/ 0 w 63"/>
                <a:gd name="T1" fmla="*/ 0 h 27"/>
                <a:gd name="T2" fmla="*/ 1 w 63"/>
                <a:gd name="T3" fmla="*/ 0 h 27"/>
                <a:gd name="T4" fmla="*/ 1 w 63"/>
                <a:gd name="T5" fmla="*/ 0 h 27"/>
                <a:gd name="T6" fmla="*/ 1 w 63"/>
                <a:gd name="T7" fmla="*/ 0 h 27"/>
                <a:gd name="T8" fmla="*/ 1 w 63"/>
                <a:gd name="T9" fmla="*/ 0 h 27"/>
                <a:gd name="T10" fmla="*/ 1 w 63"/>
                <a:gd name="T11" fmla="*/ 0 h 27"/>
                <a:gd name="T12" fmla="*/ 1 w 63"/>
                <a:gd name="T13" fmla="*/ 0 h 27"/>
                <a:gd name="T14" fmla="*/ 1 w 63"/>
                <a:gd name="T15" fmla="*/ 0 h 27"/>
                <a:gd name="T16" fmla="*/ 1 w 63"/>
                <a:gd name="T17" fmla="*/ 0 h 27"/>
                <a:gd name="T18" fmla="*/ 1 w 63"/>
                <a:gd name="T19" fmla="*/ 0 h 27"/>
                <a:gd name="T20" fmla="*/ 1 w 63"/>
                <a:gd name="T21" fmla="*/ 0 h 27"/>
                <a:gd name="T22" fmla="*/ 1 w 63"/>
                <a:gd name="T23" fmla="*/ 0 h 27"/>
                <a:gd name="T24" fmla="*/ 1 w 63"/>
                <a:gd name="T25" fmla="*/ 0 h 27"/>
                <a:gd name="T26" fmla="*/ 1 w 63"/>
                <a:gd name="T27" fmla="*/ 0 h 27"/>
                <a:gd name="T28" fmla="*/ 1 w 63"/>
                <a:gd name="T29" fmla="*/ 0 h 27"/>
                <a:gd name="T30" fmla="*/ 1 w 63"/>
                <a:gd name="T31" fmla="*/ 0 h 27"/>
                <a:gd name="T32" fmla="*/ 0 w 63"/>
                <a:gd name="T33" fmla="*/ 0 h 27"/>
                <a:gd name="T34" fmla="*/ 0 w 63"/>
                <a:gd name="T35" fmla="*/ 0 h 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7"/>
                <a:gd name="T56" fmla="*/ 63 w 63"/>
                <a:gd name="T57" fmla="*/ 27 h 2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7">
                  <a:moveTo>
                    <a:pt x="0" y="0"/>
                  </a:moveTo>
                  <a:lnTo>
                    <a:pt x="63" y="0"/>
                  </a:lnTo>
                  <a:lnTo>
                    <a:pt x="62" y="1"/>
                  </a:lnTo>
                  <a:lnTo>
                    <a:pt x="61" y="4"/>
                  </a:lnTo>
                  <a:lnTo>
                    <a:pt x="58" y="9"/>
                  </a:lnTo>
                  <a:lnTo>
                    <a:pt x="55" y="13"/>
                  </a:lnTo>
                  <a:lnTo>
                    <a:pt x="50" y="18"/>
                  </a:lnTo>
                  <a:lnTo>
                    <a:pt x="45" y="23"/>
                  </a:lnTo>
                  <a:lnTo>
                    <a:pt x="39" y="26"/>
                  </a:lnTo>
                  <a:lnTo>
                    <a:pt x="33" y="27"/>
                  </a:lnTo>
                  <a:lnTo>
                    <a:pt x="24" y="26"/>
                  </a:lnTo>
                  <a:lnTo>
                    <a:pt x="17" y="23"/>
                  </a:lnTo>
                  <a:lnTo>
                    <a:pt x="11" y="18"/>
                  </a:lnTo>
                  <a:lnTo>
                    <a:pt x="7" y="13"/>
                  </a:lnTo>
                  <a:lnTo>
                    <a:pt x="4" y="9"/>
                  </a:lnTo>
                  <a:lnTo>
                    <a:pt x="2" y="4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8" name="Freeform 1945"/>
            <p:cNvSpPr>
              <a:spLocks/>
            </p:cNvSpPr>
            <p:nvPr/>
          </p:nvSpPr>
          <p:spPr bwMode="auto">
            <a:xfrm>
              <a:off x="5170" y="1885"/>
              <a:ext cx="40" cy="33"/>
            </a:xfrm>
            <a:custGeom>
              <a:avLst/>
              <a:gdLst>
                <a:gd name="T0" fmla="*/ 1 w 79"/>
                <a:gd name="T1" fmla="*/ 0 h 100"/>
                <a:gd name="T2" fmla="*/ 1 w 79"/>
                <a:gd name="T3" fmla="*/ 0 h 100"/>
                <a:gd name="T4" fmla="*/ 1 w 79"/>
                <a:gd name="T5" fmla="*/ 0 h 100"/>
                <a:gd name="T6" fmla="*/ 1 w 79"/>
                <a:gd name="T7" fmla="*/ 0 h 100"/>
                <a:gd name="T8" fmla="*/ 1 w 79"/>
                <a:gd name="T9" fmla="*/ 0 h 100"/>
                <a:gd name="T10" fmla="*/ 1 w 79"/>
                <a:gd name="T11" fmla="*/ 0 h 100"/>
                <a:gd name="T12" fmla="*/ 1 w 79"/>
                <a:gd name="T13" fmla="*/ 0 h 100"/>
                <a:gd name="T14" fmla="*/ 1 w 79"/>
                <a:gd name="T15" fmla="*/ 0 h 100"/>
                <a:gd name="T16" fmla="*/ 1 w 79"/>
                <a:gd name="T17" fmla="*/ 0 h 100"/>
                <a:gd name="T18" fmla="*/ 1 w 79"/>
                <a:gd name="T19" fmla="*/ 0 h 100"/>
                <a:gd name="T20" fmla="*/ 1 w 79"/>
                <a:gd name="T21" fmla="*/ 0 h 100"/>
                <a:gd name="T22" fmla="*/ 1 w 79"/>
                <a:gd name="T23" fmla="*/ 0 h 100"/>
                <a:gd name="T24" fmla="*/ 1 w 79"/>
                <a:gd name="T25" fmla="*/ 0 h 100"/>
                <a:gd name="T26" fmla="*/ 1 w 79"/>
                <a:gd name="T27" fmla="*/ 0 h 100"/>
                <a:gd name="T28" fmla="*/ 1 w 79"/>
                <a:gd name="T29" fmla="*/ 0 h 100"/>
                <a:gd name="T30" fmla="*/ 1 w 79"/>
                <a:gd name="T31" fmla="*/ 0 h 100"/>
                <a:gd name="T32" fmla="*/ 1 w 79"/>
                <a:gd name="T33" fmla="*/ 0 h 100"/>
                <a:gd name="T34" fmla="*/ 1 w 79"/>
                <a:gd name="T35" fmla="*/ 0 h 100"/>
                <a:gd name="T36" fmla="*/ 1 w 79"/>
                <a:gd name="T37" fmla="*/ 0 h 100"/>
                <a:gd name="T38" fmla="*/ 1 w 79"/>
                <a:gd name="T39" fmla="*/ 0 h 100"/>
                <a:gd name="T40" fmla="*/ 1 w 79"/>
                <a:gd name="T41" fmla="*/ 0 h 100"/>
                <a:gd name="T42" fmla="*/ 1 w 79"/>
                <a:gd name="T43" fmla="*/ 0 h 100"/>
                <a:gd name="T44" fmla="*/ 1 w 79"/>
                <a:gd name="T45" fmla="*/ 0 h 100"/>
                <a:gd name="T46" fmla="*/ 1 w 79"/>
                <a:gd name="T47" fmla="*/ 0 h 100"/>
                <a:gd name="T48" fmla="*/ 0 w 79"/>
                <a:gd name="T49" fmla="*/ 0 h 100"/>
                <a:gd name="T50" fmla="*/ 1 w 79"/>
                <a:gd name="T51" fmla="*/ 0 h 100"/>
                <a:gd name="T52" fmla="*/ 1 w 79"/>
                <a:gd name="T53" fmla="*/ 0 h 100"/>
                <a:gd name="T54" fmla="*/ 1 w 79"/>
                <a:gd name="T55" fmla="*/ 0 h 100"/>
                <a:gd name="T56" fmla="*/ 1 w 79"/>
                <a:gd name="T57" fmla="*/ 0 h 100"/>
                <a:gd name="T58" fmla="*/ 1 w 79"/>
                <a:gd name="T59" fmla="*/ 0 h 100"/>
                <a:gd name="T60" fmla="*/ 1 w 79"/>
                <a:gd name="T61" fmla="*/ 0 h 100"/>
                <a:gd name="T62" fmla="*/ 1 w 79"/>
                <a:gd name="T63" fmla="*/ 0 h 100"/>
                <a:gd name="T64" fmla="*/ 1 w 79"/>
                <a:gd name="T65" fmla="*/ 0 h 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9"/>
                <a:gd name="T100" fmla="*/ 0 h 100"/>
                <a:gd name="T101" fmla="*/ 79 w 79"/>
                <a:gd name="T102" fmla="*/ 100 h 1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9" h="100">
                  <a:moveTo>
                    <a:pt x="40" y="100"/>
                  </a:moveTo>
                  <a:lnTo>
                    <a:pt x="48" y="98"/>
                  </a:lnTo>
                  <a:lnTo>
                    <a:pt x="56" y="96"/>
                  </a:lnTo>
                  <a:lnTo>
                    <a:pt x="62" y="92"/>
                  </a:lnTo>
                  <a:lnTo>
                    <a:pt x="68" y="85"/>
                  </a:lnTo>
                  <a:lnTo>
                    <a:pt x="73" y="78"/>
                  </a:lnTo>
                  <a:lnTo>
                    <a:pt x="76" y="70"/>
                  </a:lnTo>
                  <a:lnTo>
                    <a:pt x="78" y="61"/>
                  </a:lnTo>
                  <a:lnTo>
                    <a:pt x="79" y="51"/>
                  </a:lnTo>
                  <a:lnTo>
                    <a:pt x="78" y="40"/>
                  </a:lnTo>
                  <a:lnTo>
                    <a:pt x="76" y="31"/>
                  </a:lnTo>
                  <a:lnTo>
                    <a:pt x="73" y="22"/>
                  </a:lnTo>
                  <a:lnTo>
                    <a:pt x="68" y="15"/>
                  </a:lnTo>
                  <a:lnTo>
                    <a:pt x="62" y="9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32" y="2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11" y="15"/>
                  </a:lnTo>
                  <a:lnTo>
                    <a:pt x="7" y="22"/>
                  </a:lnTo>
                  <a:lnTo>
                    <a:pt x="3" y="31"/>
                  </a:lnTo>
                  <a:lnTo>
                    <a:pt x="1" y="40"/>
                  </a:lnTo>
                  <a:lnTo>
                    <a:pt x="0" y="51"/>
                  </a:lnTo>
                  <a:lnTo>
                    <a:pt x="1" y="61"/>
                  </a:lnTo>
                  <a:lnTo>
                    <a:pt x="3" y="70"/>
                  </a:lnTo>
                  <a:lnTo>
                    <a:pt x="7" y="78"/>
                  </a:lnTo>
                  <a:lnTo>
                    <a:pt x="11" y="85"/>
                  </a:lnTo>
                  <a:lnTo>
                    <a:pt x="17" y="92"/>
                  </a:lnTo>
                  <a:lnTo>
                    <a:pt x="25" y="96"/>
                  </a:lnTo>
                  <a:lnTo>
                    <a:pt x="32" y="98"/>
                  </a:lnTo>
                  <a:lnTo>
                    <a:pt x="40" y="1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9" name="Freeform 1946"/>
            <p:cNvSpPr>
              <a:spLocks/>
            </p:cNvSpPr>
            <p:nvPr/>
          </p:nvSpPr>
          <p:spPr bwMode="auto">
            <a:xfrm>
              <a:off x="5090" y="1853"/>
              <a:ext cx="68" cy="158"/>
            </a:xfrm>
            <a:custGeom>
              <a:avLst/>
              <a:gdLst>
                <a:gd name="T0" fmla="*/ 1 w 135"/>
                <a:gd name="T1" fmla="*/ 0 h 474"/>
                <a:gd name="T2" fmla="*/ 1 w 135"/>
                <a:gd name="T3" fmla="*/ 0 h 474"/>
                <a:gd name="T4" fmla="*/ 1 w 135"/>
                <a:gd name="T5" fmla="*/ 0 h 474"/>
                <a:gd name="T6" fmla="*/ 1 w 135"/>
                <a:gd name="T7" fmla="*/ 0 h 474"/>
                <a:gd name="T8" fmla="*/ 1 w 135"/>
                <a:gd name="T9" fmla="*/ 0 h 474"/>
                <a:gd name="T10" fmla="*/ 1 w 135"/>
                <a:gd name="T11" fmla="*/ 0 h 474"/>
                <a:gd name="T12" fmla="*/ 1 w 135"/>
                <a:gd name="T13" fmla="*/ 0 h 474"/>
                <a:gd name="T14" fmla="*/ 1 w 135"/>
                <a:gd name="T15" fmla="*/ 0 h 474"/>
                <a:gd name="T16" fmla="*/ 1 w 135"/>
                <a:gd name="T17" fmla="*/ 0 h 474"/>
                <a:gd name="T18" fmla="*/ 1 w 135"/>
                <a:gd name="T19" fmla="*/ 0 h 474"/>
                <a:gd name="T20" fmla="*/ 1 w 135"/>
                <a:gd name="T21" fmla="*/ 0 h 474"/>
                <a:gd name="T22" fmla="*/ 1 w 135"/>
                <a:gd name="T23" fmla="*/ 0 h 474"/>
                <a:gd name="T24" fmla="*/ 1 w 135"/>
                <a:gd name="T25" fmla="*/ 0 h 474"/>
                <a:gd name="T26" fmla="*/ 1 w 135"/>
                <a:gd name="T27" fmla="*/ 0 h 474"/>
                <a:gd name="T28" fmla="*/ 1 w 135"/>
                <a:gd name="T29" fmla="*/ 0 h 474"/>
                <a:gd name="T30" fmla="*/ 1 w 135"/>
                <a:gd name="T31" fmla="*/ 0 h 474"/>
                <a:gd name="T32" fmla="*/ 1 w 135"/>
                <a:gd name="T33" fmla="*/ 0 h 474"/>
                <a:gd name="T34" fmla="*/ 1 w 135"/>
                <a:gd name="T35" fmla="*/ 0 h 474"/>
                <a:gd name="T36" fmla="*/ 1 w 135"/>
                <a:gd name="T37" fmla="*/ 0 h 474"/>
                <a:gd name="T38" fmla="*/ 1 w 135"/>
                <a:gd name="T39" fmla="*/ 0 h 474"/>
                <a:gd name="T40" fmla="*/ 1 w 135"/>
                <a:gd name="T41" fmla="*/ 0 h 474"/>
                <a:gd name="T42" fmla="*/ 1 w 135"/>
                <a:gd name="T43" fmla="*/ 0 h 474"/>
                <a:gd name="T44" fmla="*/ 1 w 135"/>
                <a:gd name="T45" fmla="*/ 0 h 474"/>
                <a:gd name="T46" fmla="*/ 0 w 135"/>
                <a:gd name="T47" fmla="*/ 0 h 474"/>
                <a:gd name="T48" fmla="*/ 0 w 135"/>
                <a:gd name="T49" fmla="*/ 0 h 474"/>
                <a:gd name="T50" fmla="*/ 1 w 135"/>
                <a:gd name="T51" fmla="*/ 0 h 4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474"/>
                <a:gd name="T80" fmla="*/ 135 w 135"/>
                <a:gd name="T81" fmla="*/ 474 h 4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474">
                  <a:moveTo>
                    <a:pt x="70" y="474"/>
                  </a:moveTo>
                  <a:lnTo>
                    <a:pt x="74" y="431"/>
                  </a:lnTo>
                  <a:lnTo>
                    <a:pt x="82" y="367"/>
                  </a:lnTo>
                  <a:lnTo>
                    <a:pt x="92" y="290"/>
                  </a:lnTo>
                  <a:lnTo>
                    <a:pt x="104" y="209"/>
                  </a:lnTo>
                  <a:lnTo>
                    <a:pt x="116" y="130"/>
                  </a:lnTo>
                  <a:lnTo>
                    <a:pt x="126" y="65"/>
                  </a:lnTo>
                  <a:lnTo>
                    <a:pt x="132" y="20"/>
                  </a:lnTo>
                  <a:lnTo>
                    <a:pt x="135" y="3"/>
                  </a:lnTo>
                  <a:lnTo>
                    <a:pt x="134" y="6"/>
                  </a:lnTo>
                  <a:lnTo>
                    <a:pt x="133" y="12"/>
                  </a:lnTo>
                  <a:lnTo>
                    <a:pt x="129" y="21"/>
                  </a:lnTo>
                  <a:lnTo>
                    <a:pt x="123" y="30"/>
                  </a:lnTo>
                  <a:lnTo>
                    <a:pt x="113" y="40"/>
                  </a:lnTo>
                  <a:lnTo>
                    <a:pt x="102" y="49"/>
                  </a:lnTo>
                  <a:lnTo>
                    <a:pt x="87" y="56"/>
                  </a:lnTo>
                  <a:lnTo>
                    <a:pt x="67" y="58"/>
                  </a:lnTo>
                  <a:lnTo>
                    <a:pt x="48" y="56"/>
                  </a:lnTo>
                  <a:lnTo>
                    <a:pt x="32" y="49"/>
                  </a:lnTo>
                  <a:lnTo>
                    <a:pt x="20" y="40"/>
                  </a:lnTo>
                  <a:lnTo>
                    <a:pt x="11" y="29"/>
                  </a:lnTo>
                  <a:lnTo>
                    <a:pt x="6" y="18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70" y="47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0" name="Freeform 1947"/>
            <p:cNvSpPr>
              <a:spLocks/>
            </p:cNvSpPr>
            <p:nvPr/>
          </p:nvSpPr>
          <p:spPr bwMode="auto">
            <a:xfrm>
              <a:off x="5120" y="2378"/>
              <a:ext cx="7" cy="49"/>
            </a:xfrm>
            <a:custGeom>
              <a:avLst/>
              <a:gdLst>
                <a:gd name="T0" fmla="*/ 1 w 12"/>
                <a:gd name="T1" fmla="*/ 0 h 146"/>
                <a:gd name="T2" fmla="*/ 1 w 12"/>
                <a:gd name="T3" fmla="*/ 0 h 146"/>
                <a:gd name="T4" fmla="*/ 1 w 12"/>
                <a:gd name="T5" fmla="*/ 0 h 146"/>
                <a:gd name="T6" fmla="*/ 0 w 12"/>
                <a:gd name="T7" fmla="*/ 0 h 146"/>
                <a:gd name="T8" fmla="*/ 0 w 12"/>
                <a:gd name="T9" fmla="*/ 0 h 146"/>
                <a:gd name="T10" fmla="*/ 1 w 12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46"/>
                <a:gd name="T20" fmla="*/ 12 w 12"/>
                <a:gd name="T21" fmla="*/ 146 h 1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46">
                  <a:moveTo>
                    <a:pt x="6" y="146"/>
                  </a:moveTo>
                  <a:lnTo>
                    <a:pt x="12" y="146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6" y="14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1" name="Freeform 1948"/>
            <p:cNvSpPr>
              <a:spLocks/>
            </p:cNvSpPr>
            <p:nvPr/>
          </p:nvSpPr>
          <p:spPr bwMode="auto">
            <a:xfrm>
              <a:off x="5121" y="1878"/>
              <a:ext cx="5" cy="78"/>
            </a:xfrm>
            <a:custGeom>
              <a:avLst/>
              <a:gdLst>
                <a:gd name="T0" fmla="*/ 1 w 10"/>
                <a:gd name="T1" fmla="*/ 0 h 235"/>
                <a:gd name="T2" fmla="*/ 1 w 10"/>
                <a:gd name="T3" fmla="*/ 0 h 235"/>
                <a:gd name="T4" fmla="*/ 1 w 10"/>
                <a:gd name="T5" fmla="*/ 0 h 235"/>
                <a:gd name="T6" fmla="*/ 0 w 10"/>
                <a:gd name="T7" fmla="*/ 0 h 235"/>
                <a:gd name="T8" fmla="*/ 0 w 10"/>
                <a:gd name="T9" fmla="*/ 0 h 235"/>
                <a:gd name="T10" fmla="*/ 1 w 10"/>
                <a:gd name="T11" fmla="*/ 0 h 2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235"/>
                <a:gd name="T20" fmla="*/ 10 w 10"/>
                <a:gd name="T21" fmla="*/ 235 h 2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235">
                  <a:moveTo>
                    <a:pt x="5" y="235"/>
                  </a:moveTo>
                  <a:lnTo>
                    <a:pt x="10" y="235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235"/>
                  </a:lnTo>
                  <a:lnTo>
                    <a:pt x="5" y="23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2" name="Freeform 1949"/>
            <p:cNvSpPr>
              <a:spLocks/>
            </p:cNvSpPr>
            <p:nvPr/>
          </p:nvSpPr>
          <p:spPr bwMode="auto">
            <a:xfrm>
              <a:off x="5122" y="1872"/>
              <a:ext cx="14" cy="13"/>
            </a:xfrm>
            <a:custGeom>
              <a:avLst/>
              <a:gdLst>
                <a:gd name="T0" fmla="*/ 0 w 29"/>
                <a:gd name="T1" fmla="*/ 0 h 40"/>
                <a:gd name="T2" fmla="*/ 0 w 29"/>
                <a:gd name="T3" fmla="*/ 0 h 40"/>
                <a:gd name="T4" fmla="*/ 0 w 29"/>
                <a:gd name="T5" fmla="*/ 0 h 40"/>
                <a:gd name="T6" fmla="*/ 0 w 29"/>
                <a:gd name="T7" fmla="*/ 0 h 40"/>
                <a:gd name="T8" fmla="*/ 0 w 29"/>
                <a:gd name="T9" fmla="*/ 0 h 40"/>
                <a:gd name="T10" fmla="*/ 0 w 29"/>
                <a:gd name="T11" fmla="*/ 0 h 40"/>
                <a:gd name="T12" fmla="*/ 0 w 29"/>
                <a:gd name="T13" fmla="*/ 0 h 40"/>
                <a:gd name="T14" fmla="*/ 0 w 29"/>
                <a:gd name="T15" fmla="*/ 0 h 40"/>
                <a:gd name="T16" fmla="*/ 0 w 29"/>
                <a:gd name="T17" fmla="*/ 0 h 40"/>
                <a:gd name="T18" fmla="*/ 0 w 2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"/>
                <a:gd name="T31" fmla="*/ 0 h 40"/>
                <a:gd name="T32" fmla="*/ 29 w 29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" h="40">
                  <a:moveTo>
                    <a:pt x="6" y="13"/>
                  </a:moveTo>
                  <a:lnTo>
                    <a:pt x="0" y="13"/>
                  </a:lnTo>
                  <a:lnTo>
                    <a:pt x="23" y="40"/>
                  </a:lnTo>
                  <a:lnTo>
                    <a:pt x="29" y="32"/>
                  </a:lnTo>
                  <a:lnTo>
                    <a:pt x="6" y="5"/>
                  </a:lnTo>
                  <a:lnTo>
                    <a:pt x="0" y="5"/>
                  </a:lnTo>
                  <a:lnTo>
                    <a:pt x="6" y="5"/>
                  </a:lnTo>
                  <a:lnTo>
                    <a:pt x="3" y="0"/>
                  </a:lnTo>
                  <a:lnTo>
                    <a:pt x="0" y="5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3" name="Freeform 1950"/>
            <p:cNvSpPr>
              <a:spLocks/>
            </p:cNvSpPr>
            <p:nvPr/>
          </p:nvSpPr>
          <p:spPr bwMode="auto">
            <a:xfrm>
              <a:off x="5109" y="1874"/>
              <a:ext cx="16" cy="11"/>
            </a:xfrm>
            <a:custGeom>
              <a:avLst/>
              <a:gdLst>
                <a:gd name="T0" fmla="*/ 1 w 32"/>
                <a:gd name="T1" fmla="*/ 0 h 35"/>
                <a:gd name="T2" fmla="*/ 1 w 32"/>
                <a:gd name="T3" fmla="*/ 0 h 35"/>
                <a:gd name="T4" fmla="*/ 1 w 32"/>
                <a:gd name="T5" fmla="*/ 0 h 35"/>
                <a:gd name="T6" fmla="*/ 1 w 32"/>
                <a:gd name="T7" fmla="*/ 0 h 35"/>
                <a:gd name="T8" fmla="*/ 1 w 32"/>
                <a:gd name="T9" fmla="*/ 0 h 35"/>
                <a:gd name="T10" fmla="*/ 1 w 32"/>
                <a:gd name="T11" fmla="*/ 0 h 35"/>
                <a:gd name="T12" fmla="*/ 1 w 32"/>
                <a:gd name="T13" fmla="*/ 0 h 35"/>
                <a:gd name="T14" fmla="*/ 0 w 32"/>
                <a:gd name="T15" fmla="*/ 0 h 35"/>
                <a:gd name="T16" fmla="*/ 1 w 32"/>
                <a:gd name="T17" fmla="*/ 0 h 35"/>
                <a:gd name="T18" fmla="*/ 1 w 32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2"/>
                <a:gd name="T31" fmla="*/ 0 h 35"/>
                <a:gd name="T32" fmla="*/ 32 w 32"/>
                <a:gd name="T33" fmla="*/ 35 h 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2" h="35">
                  <a:moveTo>
                    <a:pt x="11" y="27"/>
                  </a:moveTo>
                  <a:lnTo>
                    <a:pt x="11" y="35"/>
                  </a:lnTo>
                  <a:lnTo>
                    <a:pt x="32" y="8"/>
                  </a:lnTo>
                  <a:lnTo>
                    <a:pt x="26" y="0"/>
                  </a:lnTo>
                  <a:lnTo>
                    <a:pt x="4" y="27"/>
                  </a:lnTo>
                  <a:lnTo>
                    <a:pt x="4" y="35"/>
                  </a:lnTo>
                  <a:lnTo>
                    <a:pt x="4" y="27"/>
                  </a:lnTo>
                  <a:lnTo>
                    <a:pt x="0" y="31"/>
                  </a:lnTo>
                  <a:lnTo>
                    <a:pt x="4" y="35"/>
                  </a:ln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4" name="Freeform 1951"/>
            <p:cNvSpPr>
              <a:spLocks/>
            </p:cNvSpPr>
            <p:nvPr/>
          </p:nvSpPr>
          <p:spPr bwMode="auto">
            <a:xfrm>
              <a:off x="5111" y="1883"/>
              <a:ext cx="14" cy="13"/>
            </a:xfrm>
            <a:custGeom>
              <a:avLst/>
              <a:gdLst>
                <a:gd name="T0" fmla="*/ 1 w 28"/>
                <a:gd name="T1" fmla="*/ 0 h 41"/>
                <a:gd name="T2" fmla="*/ 1 w 28"/>
                <a:gd name="T3" fmla="*/ 0 h 41"/>
                <a:gd name="T4" fmla="*/ 1 w 28"/>
                <a:gd name="T5" fmla="*/ 0 h 41"/>
                <a:gd name="T6" fmla="*/ 0 w 28"/>
                <a:gd name="T7" fmla="*/ 0 h 41"/>
                <a:gd name="T8" fmla="*/ 1 w 28"/>
                <a:gd name="T9" fmla="*/ 0 h 41"/>
                <a:gd name="T10" fmla="*/ 1 w 28"/>
                <a:gd name="T11" fmla="*/ 0 h 41"/>
                <a:gd name="T12" fmla="*/ 1 w 28"/>
                <a:gd name="T13" fmla="*/ 0 h 41"/>
                <a:gd name="T14" fmla="*/ 1 w 28"/>
                <a:gd name="T15" fmla="*/ 0 h 41"/>
                <a:gd name="T16" fmla="*/ 1 w 28"/>
                <a:gd name="T17" fmla="*/ 0 h 41"/>
                <a:gd name="T18" fmla="*/ 1 w 28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41"/>
                <a:gd name="T32" fmla="*/ 28 w 28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41">
                  <a:moveTo>
                    <a:pt x="22" y="28"/>
                  </a:moveTo>
                  <a:lnTo>
                    <a:pt x="28" y="28"/>
                  </a:lnTo>
                  <a:lnTo>
                    <a:pt x="7" y="0"/>
                  </a:lnTo>
                  <a:lnTo>
                    <a:pt x="0" y="8"/>
                  </a:lnTo>
                  <a:lnTo>
                    <a:pt x="22" y="36"/>
                  </a:lnTo>
                  <a:lnTo>
                    <a:pt x="28" y="36"/>
                  </a:lnTo>
                  <a:lnTo>
                    <a:pt x="22" y="36"/>
                  </a:lnTo>
                  <a:lnTo>
                    <a:pt x="25" y="41"/>
                  </a:lnTo>
                  <a:lnTo>
                    <a:pt x="28" y="36"/>
                  </a:lnTo>
                  <a:lnTo>
                    <a:pt x="22" y="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5" name="Freeform 1952"/>
            <p:cNvSpPr>
              <a:spLocks/>
            </p:cNvSpPr>
            <p:nvPr/>
          </p:nvSpPr>
          <p:spPr bwMode="auto">
            <a:xfrm>
              <a:off x="5122" y="1883"/>
              <a:ext cx="17" cy="12"/>
            </a:xfrm>
            <a:custGeom>
              <a:avLst/>
              <a:gdLst>
                <a:gd name="T0" fmla="*/ 1 w 33"/>
                <a:gd name="T1" fmla="*/ 0 h 36"/>
                <a:gd name="T2" fmla="*/ 1 w 33"/>
                <a:gd name="T3" fmla="*/ 0 h 36"/>
                <a:gd name="T4" fmla="*/ 0 w 33"/>
                <a:gd name="T5" fmla="*/ 0 h 36"/>
                <a:gd name="T6" fmla="*/ 1 w 33"/>
                <a:gd name="T7" fmla="*/ 0 h 36"/>
                <a:gd name="T8" fmla="*/ 1 w 33"/>
                <a:gd name="T9" fmla="*/ 0 h 36"/>
                <a:gd name="T10" fmla="*/ 1 w 33"/>
                <a:gd name="T11" fmla="*/ 0 h 36"/>
                <a:gd name="T12" fmla="*/ 1 w 33"/>
                <a:gd name="T13" fmla="*/ 0 h 36"/>
                <a:gd name="T14" fmla="*/ 1 w 33"/>
                <a:gd name="T15" fmla="*/ 0 h 36"/>
                <a:gd name="T16" fmla="*/ 1 w 33"/>
                <a:gd name="T17" fmla="*/ 0 h 36"/>
                <a:gd name="T18" fmla="*/ 1 w 33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36"/>
                <a:gd name="T32" fmla="*/ 33 w 33"/>
                <a:gd name="T33" fmla="*/ 36 h 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36">
                  <a:moveTo>
                    <a:pt x="23" y="8"/>
                  </a:moveTo>
                  <a:lnTo>
                    <a:pt x="23" y="0"/>
                  </a:lnTo>
                  <a:lnTo>
                    <a:pt x="0" y="28"/>
                  </a:lnTo>
                  <a:lnTo>
                    <a:pt x="6" y="36"/>
                  </a:lnTo>
                  <a:lnTo>
                    <a:pt x="29" y="8"/>
                  </a:lnTo>
                  <a:lnTo>
                    <a:pt x="29" y="0"/>
                  </a:lnTo>
                  <a:lnTo>
                    <a:pt x="29" y="8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3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08" name="Group 2005"/>
          <p:cNvGrpSpPr>
            <a:grpSpLocks/>
          </p:cNvGrpSpPr>
          <p:nvPr/>
        </p:nvGrpSpPr>
        <p:grpSpPr bwMode="auto">
          <a:xfrm>
            <a:off x="8054975" y="4184650"/>
            <a:ext cx="347663" cy="1093788"/>
            <a:chOff x="5060" y="2627"/>
            <a:chExt cx="219" cy="689"/>
          </a:xfrm>
        </p:grpSpPr>
        <p:sp>
          <p:nvSpPr>
            <p:cNvPr id="12373" name="Freeform 1954"/>
            <p:cNvSpPr>
              <a:spLocks/>
            </p:cNvSpPr>
            <p:nvPr/>
          </p:nvSpPr>
          <p:spPr bwMode="auto">
            <a:xfrm>
              <a:off x="5070" y="2782"/>
              <a:ext cx="197" cy="149"/>
            </a:xfrm>
            <a:custGeom>
              <a:avLst/>
              <a:gdLst>
                <a:gd name="T0" fmla="*/ 1 w 393"/>
                <a:gd name="T1" fmla="*/ 0 h 449"/>
                <a:gd name="T2" fmla="*/ 1 w 393"/>
                <a:gd name="T3" fmla="*/ 0 h 449"/>
                <a:gd name="T4" fmla="*/ 1 w 393"/>
                <a:gd name="T5" fmla="*/ 0 h 449"/>
                <a:gd name="T6" fmla="*/ 1 w 393"/>
                <a:gd name="T7" fmla="*/ 0 h 449"/>
                <a:gd name="T8" fmla="*/ 1 w 393"/>
                <a:gd name="T9" fmla="*/ 0 h 449"/>
                <a:gd name="T10" fmla="*/ 1 w 393"/>
                <a:gd name="T11" fmla="*/ 0 h 449"/>
                <a:gd name="T12" fmla="*/ 1 w 393"/>
                <a:gd name="T13" fmla="*/ 0 h 449"/>
                <a:gd name="T14" fmla="*/ 1 w 393"/>
                <a:gd name="T15" fmla="*/ 0 h 449"/>
                <a:gd name="T16" fmla="*/ 1 w 393"/>
                <a:gd name="T17" fmla="*/ 0 h 449"/>
                <a:gd name="T18" fmla="*/ 1 w 393"/>
                <a:gd name="T19" fmla="*/ 0 h 449"/>
                <a:gd name="T20" fmla="*/ 1 w 393"/>
                <a:gd name="T21" fmla="*/ 0 h 449"/>
                <a:gd name="T22" fmla="*/ 1 w 393"/>
                <a:gd name="T23" fmla="*/ 0 h 449"/>
                <a:gd name="T24" fmla="*/ 1 w 393"/>
                <a:gd name="T25" fmla="*/ 0 h 449"/>
                <a:gd name="T26" fmla="*/ 1 w 393"/>
                <a:gd name="T27" fmla="*/ 0 h 449"/>
                <a:gd name="T28" fmla="*/ 1 w 393"/>
                <a:gd name="T29" fmla="*/ 0 h 449"/>
                <a:gd name="T30" fmla="*/ 1 w 393"/>
                <a:gd name="T31" fmla="*/ 0 h 449"/>
                <a:gd name="T32" fmla="*/ 1 w 393"/>
                <a:gd name="T33" fmla="*/ 0 h 449"/>
                <a:gd name="T34" fmla="*/ 1 w 393"/>
                <a:gd name="T35" fmla="*/ 0 h 449"/>
                <a:gd name="T36" fmla="*/ 1 w 393"/>
                <a:gd name="T37" fmla="*/ 0 h 449"/>
                <a:gd name="T38" fmla="*/ 1 w 393"/>
                <a:gd name="T39" fmla="*/ 0 h 449"/>
                <a:gd name="T40" fmla="*/ 1 w 393"/>
                <a:gd name="T41" fmla="*/ 0 h 449"/>
                <a:gd name="T42" fmla="*/ 1 w 393"/>
                <a:gd name="T43" fmla="*/ 0 h 449"/>
                <a:gd name="T44" fmla="*/ 1 w 393"/>
                <a:gd name="T45" fmla="*/ 0 h 449"/>
                <a:gd name="T46" fmla="*/ 1 w 393"/>
                <a:gd name="T47" fmla="*/ 0 h 449"/>
                <a:gd name="T48" fmla="*/ 1 w 393"/>
                <a:gd name="T49" fmla="*/ 0 h 449"/>
                <a:gd name="T50" fmla="*/ 1 w 393"/>
                <a:gd name="T51" fmla="*/ 0 h 449"/>
                <a:gd name="T52" fmla="*/ 0 w 393"/>
                <a:gd name="T53" fmla="*/ 0 h 449"/>
                <a:gd name="T54" fmla="*/ 1 w 393"/>
                <a:gd name="T55" fmla="*/ 0 h 449"/>
                <a:gd name="T56" fmla="*/ 1 w 393"/>
                <a:gd name="T57" fmla="*/ 0 h 449"/>
                <a:gd name="T58" fmla="*/ 1 w 393"/>
                <a:gd name="T59" fmla="*/ 0 h 449"/>
                <a:gd name="T60" fmla="*/ 1 w 393"/>
                <a:gd name="T61" fmla="*/ 0 h 449"/>
                <a:gd name="T62" fmla="*/ 1 w 393"/>
                <a:gd name="T63" fmla="*/ 0 h 449"/>
                <a:gd name="T64" fmla="*/ 1 w 393"/>
                <a:gd name="T65" fmla="*/ 0 h 449"/>
                <a:gd name="T66" fmla="*/ 1 w 393"/>
                <a:gd name="T67" fmla="*/ 0 h 449"/>
                <a:gd name="T68" fmla="*/ 1 w 393"/>
                <a:gd name="T69" fmla="*/ 0 h 449"/>
                <a:gd name="T70" fmla="*/ 1 w 393"/>
                <a:gd name="T71" fmla="*/ 0 h 449"/>
                <a:gd name="T72" fmla="*/ 1 w 393"/>
                <a:gd name="T73" fmla="*/ 0 h 4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93"/>
                <a:gd name="T112" fmla="*/ 0 h 449"/>
                <a:gd name="T113" fmla="*/ 393 w 393"/>
                <a:gd name="T114" fmla="*/ 449 h 44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93" h="449">
                  <a:moveTo>
                    <a:pt x="309" y="416"/>
                  </a:moveTo>
                  <a:lnTo>
                    <a:pt x="309" y="346"/>
                  </a:lnTo>
                  <a:lnTo>
                    <a:pt x="336" y="292"/>
                  </a:lnTo>
                  <a:lnTo>
                    <a:pt x="337" y="292"/>
                  </a:lnTo>
                  <a:lnTo>
                    <a:pt x="337" y="449"/>
                  </a:lnTo>
                  <a:lnTo>
                    <a:pt x="378" y="449"/>
                  </a:lnTo>
                  <a:lnTo>
                    <a:pt x="380" y="396"/>
                  </a:lnTo>
                  <a:lnTo>
                    <a:pt x="386" y="276"/>
                  </a:lnTo>
                  <a:lnTo>
                    <a:pt x="391" y="146"/>
                  </a:lnTo>
                  <a:lnTo>
                    <a:pt x="393" y="64"/>
                  </a:lnTo>
                  <a:lnTo>
                    <a:pt x="391" y="45"/>
                  </a:lnTo>
                  <a:lnTo>
                    <a:pt x="386" y="32"/>
                  </a:lnTo>
                  <a:lnTo>
                    <a:pt x="378" y="21"/>
                  </a:lnTo>
                  <a:lnTo>
                    <a:pt x="370" y="12"/>
                  </a:lnTo>
                  <a:lnTo>
                    <a:pt x="362" y="6"/>
                  </a:lnTo>
                  <a:lnTo>
                    <a:pt x="353" y="2"/>
                  </a:lnTo>
                  <a:lnTo>
                    <a:pt x="348" y="0"/>
                  </a:lnTo>
                  <a:lnTo>
                    <a:pt x="3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37" y="2"/>
                  </a:lnTo>
                  <a:lnTo>
                    <a:pt x="30" y="7"/>
                  </a:lnTo>
                  <a:lnTo>
                    <a:pt x="22" y="12"/>
                  </a:lnTo>
                  <a:lnTo>
                    <a:pt x="14" y="21"/>
                  </a:lnTo>
                  <a:lnTo>
                    <a:pt x="7" y="29"/>
                  </a:lnTo>
                  <a:lnTo>
                    <a:pt x="2" y="42"/>
                  </a:lnTo>
                  <a:lnTo>
                    <a:pt x="0" y="56"/>
                  </a:lnTo>
                  <a:lnTo>
                    <a:pt x="4" y="135"/>
                  </a:lnTo>
                  <a:lnTo>
                    <a:pt x="14" y="268"/>
                  </a:lnTo>
                  <a:lnTo>
                    <a:pt x="25" y="394"/>
                  </a:lnTo>
                  <a:lnTo>
                    <a:pt x="29" y="449"/>
                  </a:lnTo>
                  <a:lnTo>
                    <a:pt x="76" y="449"/>
                  </a:lnTo>
                  <a:lnTo>
                    <a:pt x="76" y="292"/>
                  </a:lnTo>
                  <a:lnTo>
                    <a:pt x="76" y="290"/>
                  </a:lnTo>
                  <a:lnTo>
                    <a:pt x="106" y="346"/>
                  </a:lnTo>
                  <a:lnTo>
                    <a:pt x="106" y="416"/>
                  </a:lnTo>
                  <a:lnTo>
                    <a:pt x="309" y="4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4" name="Freeform 1955"/>
            <p:cNvSpPr>
              <a:spLocks/>
            </p:cNvSpPr>
            <p:nvPr/>
          </p:nvSpPr>
          <p:spPr bwMode="auto">
            <a:xfrm>
              <a:off x="5222" y="2896"/>
              <a:ext cx="5" cy="24"/>
            </a:xfrm>
            <a:custGeom>
              <a:avLst/>
              <a:gdLst>
                <a:gd name="T0" fmla="*/ 1 w 10"/>
                <a:gd name="T1" fmla="*/ 0 h 72"/>
                <a:gd name="T2" fmla="*/ 0 w 10"/>
                <a:gd name="T3" fmla="*/ 0 h 72"/>
                <a:gd name="T4" fmla="*/ 0 w 10"/>
                <a:gd name="T5" fmla="*/ 0 h 72"/>
                <a:gd name="T6" fmla="*/ 1 w 10"/>
                <a:gd name="T7" fmla="*/ 0 h 72"/>
                <a:gd name="T8" fmla="*/ 1 w 10"/>
                <a:gd name="T9" fmla="*/ 0 h 72"/>
                <a:gd name="T10" fmla="*/ 1 w 10"/>
                <a:gd name="T11" fmla="*/ 0 h 72"/>
                <a:gd name="T12" fmla="*/ 1 w 10"/>
                <a:gd name="T13" fmla="*/ 0 h 72"/>
                <a:gd name="T14" fmla="*/ 0 w 10"/>
                <a:gd name="T15" fmla="*/ 0 h 72"/>
                <a:gd name="T16" fmla="*/ 0 w 10"/>
                <a:gd name="T17" fmla="*/ 0 h 72"/>
                <a:gd name="T18" fmla="*/ 1 w 10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72"/>
                <a:gd name="T32" fmla="*/ 10 w 10"/>
                <a:gd name="T33" fmla="*/ 72 h 7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72">
                  <a:moveTo>
                    <a:pt x="1" y="0"/>
                  </a:moveTo>
                  <a:lnTo>
                    <a:pt x="0" y="2"/>
                  </a:lnTo>
                  <a:lnTo>
                    <a:pt x="0" y="72"/>
                  </a:lnTo>
                  <a:lnTo>
                    <a:pt x="10" y="72"/>
                  </a:lnTo>
                  <a:lnTo>
                    <a:pt x="10" y="2"/>
                  </a:lnTo>
                  <a:lnTo>
                    <a:pt x="9" y="5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5" name="Freeform 1956"/>
            <p:cNvSpPr>
              <a:spLocks/>
            </p:cNvSpPr>
            <p:nvPr/>
          </p:nvSpPr>
          <p:spPr bwMode="auto">
            <a:xfrm>
              <a:off x="5222" y="2877"/>
              <a:ext cx="18" cy="21"/>
            </a:xfrm>
            <a:custGeom>
              <a:avLst/>
              <a:gdLst>
                <a:gd name="T0" fmla="*/ 1 w 35"/>
                <a:gd name="T1" fmla="*/ 0 h 63"/>
                <a:gd name="T2" fmla="*/ 1 w 35"/>
                <a:gd name="T3" fmla="*/ 0 h 63"/>
                <a:gd name="T4" fmla="*/ 0 w 35"/>
                <a:gd name="T5" fmla="*/ 0 h 63"/>
                <a:gd name="T6" fmla="*/ 1 w 35"/>
                <a:gd name="T7" fmla="*/ 0 h 63"/>
                <a:gd name="T8" fmla="*/ 1 w 35"/>
                <a:gd name="T9" fmla="*/ 0 h 63"/>
                <a:gd name="T10" fmla="*/ 1 w 35"/>
                <a:gd name="T11" fmla="*/ 0 h 63"/>
                <a:gd name="T12" fmla="*/ 1 w 35"/>
                <a:gd name="T13" fmla="*/ 0 h 63"/>
                <a:gd name="T14" fmla="*/ 1 w 35"/>
                <a:gd name="T15" fmla="*/ 0 h 63"/>
                <a:gd name="T16" fmla="*/ 1 w 35"/>
                <a:gd name="T17" fmla="*/ 0 h 63"/>
                <a:gd name="T18" fmla="*/ 1 w 35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5"/>
                <a:gd name="T31" fmla="*/ 0 h 63"/>
                <a:gd name="T32" fmla="*/ 35 w 35"/>
                <a:gd name="T33" fmla="*/ 63 h 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5" h="63">
                  <a:moveTo>
                    <a:pt x="31" y="0"/>
                  </a:moveTo>
                  <a:lnTo>
                    <a:pt x="27" y="4"/>
                  </a:lnTo>
                  <a:lnTo>
                    <a:pt x="0" y="58"/>
                  </a:lnTo>
                  <a:lnTo>
                    <a:pt x="8" y="63"/>
                  </a:lnTo>
                  <a:lnTo>
                    <a:pt x="35" y="9"/>
                  </a:lnTo>
                  <a:lnTo>
                    <a:pt x="31" y="12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7" y="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6" name="Freeform 1957"/>
            <p:cNvSpPr>
              <a:spLocks/>
            </p:cNvSpPr>
            <p:nvPr/>
          </p:nvSpPr>
          <p:spPr bwMode="auto">
            <a:xfrm>
              <a:off x="5236" y="2877"/>
              <a:ext cx="5" cy="4"/>
            </a:xfrm>
            <a:custGeom>
              <a:avLst/>
              <a:gdLst>
                <a:gd name="T0" fmla="*/ 1 w 10"/>
                <a:gd name="T1" fmla="*/ 0 h 12"/>
                <a:gd name="T2" fmla="*/ 1 w 10"/>
                <a:gd name="T3" fmla="*/ 0 h 12"/>
                <a:gd name="T4" fmla="*/ 1 w 10"/>
                <a:gd name="T5" fmla="*/ 0 h 12"/>
                <a:gd name="T6" fmla="*/ 1 w 10"/>
                <a:gd name="T7" fmla="*/ 0 h 12"/>
                <a:gd name="T8" fmla="*/ 1 w 10"/>
                <a:gd name="T9" fmla="*/ 0 h 12"/>
                <a:gd name="T10" fmla="*/ 0 w 10"/>
                <a:gd name="T11" fmla="*/ 0 h 12"/>
                <a:gd name="T12" fmla="*/ 1 w 10"/>
                <a:gd name="T13" fmla="*/ 0 h 12"/>
                <a:gd name="T14" fmla="*/ 1 w 10"/>
                <a:gd name="T15" fmla="*/ 0 h 12"/>
                <a:gd name="T16" fmla="*/ 1 w 10"/>
                <a:gd name="T17" fmla="*/ 0 h 12"/>
                <a:gd name="T18" fmla="*/ 1 w 1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"/>
                <a:gd name="T32" fmla="*/ 10 w 1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">
                  <a:moveTo>
                    <a:pt x="10" y="6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0" y="6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5" y="0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7" name="Freeform 1958"/>
            <p:cNvSpPr>
              <a:spLocks/>
            </p:cNvSpPr>
            <p:nvPr/>
          </p:nvSpPr>
          <p:spPr bwMode="auto">
            <a:xfrm>
              <a:off x="5236" y="2879"/>
              <a:ext cx="5" cy="54"/>
            </a:xfrm>
            <a:custGeom>
              <a:avLst/>
              <a:gdLst>
                <a:gd name="T0" fmla="*/ 1 w 10"/>
                <a:gd name="T1" fmla="*/ 0 h 163"/>
                <a:gd name="T2" fmla="*/ 1 w 10"/>
                <a:gd name="T3" fmla="*/ 0 h 163"/>
                <a:gd name="T4" fmla="*/ 1 w 10"/>
                <a:gd name="T5" fmla="*/ 0 h 163"/>
                <a:gd name="T6" fmla="*/ 0 w 10"/>
                <a:gd name="T7" fmla="*/ 0 h 163"/>
                <a:gd name="T8" fmla="*/ 0 w 10"/>
                <a:gd name="T9" fmla="*/ 0 h 163"/>
                <a:gd name="T10" fmla="*/ 1 w 10"/>
                <a:gd name="T11" fmla="*/ 0 h 163"/>
                <a:gd name="T12" fmla="*/ 0 w 10"/>
                <a:gd name="T13" fmla="*/ 0 h 163"/>
                <a:gd name="T14" fmla="*/ 0 w 10"/>
                <a:gd name="T15" fmla="*/ 0 h 163"/>
                <a:gd name="T16" fmla="*/ 1 w 10"/>
                <a:gd name="T17" fmla="*/ 0 h 163"/>
                <a:gd name="T18" fmla="*/ 1 w 10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63"/>
                <a:gd name="T32" fmla="*/ 10 w 10"/>
                <a:gd name="T33" fmla="*/ 163 h 1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63">
                  <a:moveTo>
                    <a:pt x="5" y="151"/>
                  </a:moveTo>
                  <a:lnTo>
                    <a:pt x="10" y="157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57"/>
                  </a:lnTo>
                  <a:lnTo>
                    <a:pt x="5" y="163"/>
                  </a:lnTo>
                  <a:lnTo>
                    <a:pt x="0" y="157"/>
                  </a:lnTo>
                  <a:lnTo>
                    <a:pt x="0" y="163"/>
                  </a:lnTo>
                  <a:lnTo>
                    <a:pt x="5" y="163"/>
                  </a:lnTo>
                  <a:lnTo>
                    <a:pt x="5" y="1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8" name="Freeform 1959"/>
            <p:cNvSpPr>
              <a:spLocks/>
            </p:cNvSpPr>
            <p:nvPr/>
          </p:nvSpPr>
          <p:spPr bwMode="auto">
            <a:xfrm>
              <a:off x="5238" y="2929"/>
              <a:ext cx="24" cy="4"/>
            </a:xfrm>
            <a:custGeom>
              <a:avLst/>
              <a:gdLst>
                <a:gd name="T0" fmla="*/ 1 w 46"/>
                <a:gd name="T1" fmla="*/ 0 h 12"/>
                <a:gd name="T2" fmla="*/ 1 w 46"/>
                <a:gd name="T3" fmla="*/ 0 h 12"/>
                <a:gd name="T4" fmla="*/ 0 w 46"/>
                <a:gd name="T5" fmla="*/ 0 h 12"/>
                <a:gd name="T6" fmla="*/ 0 w 46"/>
                <a:gd name="T7" fmla="*/ 0 h 12"/>
                <a:gd name="T8" fmla="*/ 1 w 46"/>
                <a:gd name="T9" fmla="*/ 0 h 12"/>
                <a:gd name="T10" fmla="*/ 1 w 46"/>
                <a:gd name="T11" fmla="*/ 0 h 12"/>
                <a:gd name="T12" fmla="*/ 1 w 46"/>
                <a:gd name="T13" fmla="*/ 0 h 12"/>
                <a:gd name="T14" fmla="*/ 1 w 46"/>
                <a:gd name="T15" fmla="*/ 0 h 12"/>
                <a:gd name="T16" fmla="*/ 1 w 46"/>
                <a:gd name="T17" fmla="*/ 0 h 12"/>
                <a:gd name="T18" fmla="*/ 1 w 46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"/>
                <a:gd name="T31" fmla="*/ 0 h 12"/>
                <a:gd name="T32" fmla="*/ 46 w 46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" h="12">
                  <a:moveTo>
                    <a:pt x="36" y="6"/>
                  </a:moveTo>
                  <a:lnTo>
                    <a:pt x="41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1" y="12"/>
                  </a:lnTo>
                  <a:lnTo>
                    <a:pt x="46" y="6"/>
                  </a:lnTo>
                  <a:lnTo>
                    <a:pt x="41" y="12"/>
                  </a:lnTo>
                  <a:lnTo>
                    <a:pt x="46" y="12"/>
                  </a:lnTo>
                  <a:lnTo>
                    <a:pt x="46" y="6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9" name="Freeform 1960"/>
            <p:cNvSpPr>
              <a:spLocks/>
            </p:cNvSpPr>
            <p:nvPr/>
          </p:nvSpPr>
          <p:spPr bwMode="auto">
            <a:xfrm>
              <a:off x="5256" y="2803"/>
              <a:ext cx="13" cy="128"/>
            </a:xfrm>
            <a:custGeom>
              <a:avLst/>
              <a:gdLst>
                <a:gd name="T0" fmla="*/ 1 w 26"/>
                <a:gd name="T1" fmla="*/ 0 h 385"/>
                <a:gd name="T2" fmla="*/ 1 w 26"/>
                <a:gd name="T3" fmla="*/ 0 h 385"/>
                <a:gd name="T4" fmla="*/ 1 w 26"/>
                <a:gd name="T5" fmla="*/ 0 h 385"/>
                <a:gd name="T6" fmla="*/ 1 w 26"/>
                <a:gd name="T7" fmla="*/ 0 h 385"/>
                <a:gd name="T8" fmla="*/ 1 w 26"/>
                <a:gd name="T9" fmla="*/ 0 h 385"/>
                <a:gd name="T10" fmla="*/ 0 w 26"/>
                <a:gd name="T11" fmla="*/ 0 h 385"/>
                <a:gd name="T12" fmla="*/ 1 w 26"/>
                <a:gd name="T13" fmla="*/ 0 h 385"/>
                <a:gd name="T14" fmla="*/ 1 w 26"/>
                <a:gd name="T15" fmla="*/ 0 h 385"/>
                <a:gd name="T16" fmla="*/ 1 w 26"/>
                <a:gd name="T17" fmla="*/ 0 h 385"/>
                <a:gd name="T18" fmla="*/ 1 w 26"/>
                <a:gd name="T19" fmla="*/ 0 h 385"/>
                <a:gd name="T20" fmla="*/ 1 w 26"/>
                <a:gd name="T21" fmla="*/ 0 h 385"/>
                <a:gd name="T22" fmla="*/ 1 w 26"/>
                <a:gd name="T23" fmla="*/ 0 h 385"/>
                <a:gd name="T24" fmla="*/ 1 w 26"/>
                <a:gd name="T25" fmla="*/ 0 h 3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385"/>
                <a:gd name="T41" fmla="*/ 26 w 26"/>
                <a:gd name="T42" fmla="*/ 385 h 38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385">
                  <a:moveTo>
                    <a:pt x="15" y="0"/>
                  </a:moveTo>
                  <a:lnTo>
                    <a:pt x="15" y="0"/>
                  </a:lnTo>
                  <a:lnTo>
                    <a:pt x="13" y="82"/>
                  </a:lnTo>
                  <a:lnTo>
                    <a:pt x="8" y="212"/>
                  </a:lnTo>
                  <a:lnTo>
                    <a:pt x="2" y="332"/>
                  </a:lnTo>
                  <a:lnTo>
                    <a:pt x="0" y="385"/>
                  </a:lnTo>
                  <a:lnTo>
                    <a:pt x="10" y="385"/>
                  </a:lnTo>
                  <a:lnTo>
                    <a:pt x="12" y="332"/>
                  </a:lnTo>
                  <a:lnTo>
                    <a:pt x="18" y="212"/>
                  </a:lnTo>
                  <a:lnTo>
                    <a:pt x="24" y="82"/>
                  </a:lnTo>
                  <a:lnTo>
                    <a:pt x="26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0" name="Freeform 1961"/>
            <p:cNvSpPr>
              <a:spLocks/>
            </p:cNvSpPr>
            <p:nvPr/>
          </p:nvSpPr>
          <p:spPr bwMode="auto">
            <a:xfrm>
              <a:off x="5243" y="2780"/>
              <a:ext cx="26" cy="23"/>
            </a:xfrm>
            <a:custGeom>
              <a:avLst/>
              <a:gdLst>
                <a:gd name="T0" fmla="*/ 0 w 54"/>
                <a:gd name="T1" fmla="*/ 0 h 70"/>
                <a:gd name="T2" fmla="*/ 0 w 54"/>
                <a:gd name="T3" fmla="*/ 0 h 70"/>
                <a:gd name="T4" fmla="*/ 0 w 54"/>
                <a:gd name="T5" fmla="*/ 0 h 70"/>
                <a:gd name="T6" fmla="*/ 0 w 54"/>
                <a:gd name="T7" fmla="*/ 0 h 70"/>
                <a:gd name="T8" fmla="*/ 0 w 54"/>
                <a:gd name="T9" fmla="*/ 0 h 70"/>
                <a:gd name="T10" fmla="*/ 0 w 54"/>
                <a:gd name="T11" fmla="*/ 0 h 70"/>
                <a:gd name="T12" fmla="*/ 0 w 54"/>
                <a:gd name="T13" fmla="*/ 0 h 70"/>
                <a:gd name="T14" fmla="*/ 0 w 54"/>
                <a:gd name="T15" fmla="*/ 0 h 70"/>
                <a:gd name="T16" fmla="*/ 0 w 54"/>
                <a:gd name="T17" fmla="*/ 0 h 70"/>
                <a:gd name="T18" fmla="*/ 0 w 54"/>
                <a:gd name="T19" fmla="*/ 0 h 70"/>
                <a:gd name="T20" fmla="*/ 0 w 54"/>
                <a:gd name="T21" fmla="*/ 0 h 70"/>
                <a:gd name="T22" fmla="*/ 0 w 54"/>
                <a:gd name="T23" fmla="*/ 0 h 70"/>
                <a:gd name="T24" fmla="*/ 0 w 54"/>
                <a:gd name="T25" fmla="*/ 0 h 70"/>
                <a:gd name="T26" fmla="*/ 0 w 54"/>
                <a:gd name="T27" fmla="*/ 0 h 70"/>
                <a:gd name="T28" fmla="*/ 0 w 54"/>
                <a:gd name="T29" fmla="*/ 0 h 70"/>
                <a:gd name="T30" fmla="*/ 0 w 54"/>
                <a:gd name="T31" fmla="*/ 0 h 70"/>
                <a:gd name="T32" fmla="*/ 0 w 54"/>
                <a:gd name="T33" fmla="*/ 0 h 70"/>
                <a:gd name="T34" fmla="*/ 0 w 54"/>
                <a:gd name="T35" fmla="*/ 0 h 70"/>
                <a:gd name="T36" fmla="*/ 0 w 54"/>
                <a:gd name="T37" fmla="*/ 0 h 70"/>
                <a:gd name="T38" fmla="*/ 0 w 54"/>
                <a:gd name="T39" fmla="*/ 0 h 70"/>
                <a:gd name="T40" fmla="*/ 0 w 54"/>
                <a:gd name="T41" fmla="*/ 0 h 70"/>
                <a:gd name="T42" fmla="*/ 0 w 54"/>
                <a:gd name="T43" fmla="*/ 0 h 70"/>
                <a:gd name="T44" fmla="*/ 0 w 54"/>
                <a:gd name="T45" fmla="*/ 0 h 70"/>
                <a:gd name="T46" fmla="*/ 0 w 54"/>
                <a:gd name="T47" fmla="*/ 0 h 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4"/>
                <a:gd name="T73" fmla="*/ 0 h 70"/>
                <a:gd name="T74" fmla="*/ 54 w 54"/>
                <a:gd name="T75" fmla="*/ 70 h 7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4" h="70">
                  <a:moveTo>
                    <a:pt x="1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7" y="15"/>
                  </a:lnTo>
                  <a:lnTo>
                    <a:pt x="14" y="17"/>
                  </a:lnTo>
                  <a:lnTo>
                    <a:pt x="22" y="23"/>
                  </a:lnTo>
                  <a:lnTo>
                    <a:pt x="30" y="30"/>
                  </a:lnTo>
                  <a:lnTo>
                    <a:pt x="37" y="40"/>
                  </a:lnTo>
                  <a:lnTo>
                    <a:pt x="41" y="52"/>
                  </a:lnTo>
                  <a:lnTo>
                    <a:pt x="43" y="70"/>
                  </a:lnTo>
                  <a:lnTo>
                    <a:pt x="54" y="70"/>
                  </a:lnTo>
                  <a:lnTo>
                    <a:pt x="52" y="50"/>
                  </a:lnTo>
                  <a:lnTo>
                    <a:pt x="45" y="35"/>
                  </a:lnTo>
                  <a:lnTo>
                    <a:pt x="36" y="23"/>
                  </a:lnTo>
                  <a:lnTo>
                    <a:pt x="28" y="13"/>
                  </a:lnTo>
                  <a:lnTo>
                    <a:pt x="19" y="7"/>
                  </a:lnTo>
                  <a:lnTo>
                    <a:pt x="9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1" name="Freeform 1962"/>
            <p:cNvSpPr>
              <a:spLocks/>
            </p:cNvSpPr>
            <p:nvPr/>
          </p:nvSpPr>
          <p:spPr bwMode="auto">
            <a:xfrm>
              <a:off x="5092" y="2780"/>
              <a:ext cx="151" cy="4"/>
            </a:xfrm>
            <a:custGeom>
              <a:avLst/>
              <a:gdLst>
                <a:gd name="T0" fmla="*/ 0 w 303"/>
                <a:gd name="T1" fmla="*/ 0 h 12"/>
                <a:gd name="T2" fmla="*/ 0 w 303"/>
                <a:gd name="T3" fmla="*/ 0 h 12"/>
                <a:gd name="T4" fmla="*/ 0 w 303"/>
                <a:gd name="T5" fmla="*/ 0 h 12"/>
                <a:gd name="T6" fmla="*/ 0 w 303"/>
                <a:gd name="T7" fmla="*/ 0 h 12"/>
                <a:gd name="T8" fmla="*/ 0 w 303"/>
                <a:gd name="T9" fmla="*/ 0 h 12"/>
                <a:gd name="T10" fmla="*/ 0 w 303"/>
                <a:gd name="T11" fmla="*/ 0 h 12"/>
                <a:gd name="T12" fmla="*/ 0 w 303"/>
                <a:gd name="T13" fmla="*/ 0 h 12"/>
                <a:gd name="T14" fmla="*/ 0 w 303"/>
                <a:gd name="T15" fmla="*/ 0 h 12"/>
                <a:gd name="T16" fmla="*/ 0 w 303"/>
                <a:gd name="T17" fmla="*/ 0 h 12"/>
                <a:gd name="T18" fmla="*/ 0 w 303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3"/>
                <a:gd name="T31" fmla="*/ 0 h 12"/>
                <a:gd name="T32" fmla="*/ 303 w 303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3" h="12">
                  <a:moveTo>
                    <a:pt x="2" y="12"/>
                  </a:moveTo>
                  <a:lnTo>
                    <a:pt x="1" y="12"/>
                  </a:lnTo>
                  <a:lnTo>
                    <a:pt x="303" y="12"/>
                  </a:lnTo>
                  <a:lnTo>
                    <a:pt x="30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2" name="Freeform 1963"/>
            <p:cNvSpPr>
              <a:spLocks/>
            </p:cNvSpPr>
            <p:nvPr/>
          </p:nvSpPr>
          <p:spPr bwMode="auto">
            <a:xfrm>
              <a:off x="5067" y="2780"/>
              <a:ext cx="26" cy="20"/>
            </a:xfrm>
            <a:custGeom>
              <a:avLst/>
              <a:gdLst>
                <a:gd name="T0" fmla="*/ 1 w 50"/>
                <a:gd name="T1" fmla="*/ 0 h 62"/>
                <a:gd name="T2" fmla="*/ 1 w 50"/>
                <a:gd name="T3" fmla="*/ 0 h 62"/>
                <a:gd name="T4" fmla="*/ 1 w 50"/>
                <a:gd name="T5" fmla="*/ 0 h 62"/>
                <a:gd name="T6" fmla="*/ 1 w 50"/>
                <a:gd name="T7" fmla="*/ 0 h 62"/>
                <a:gd name="T8" fmla="*/ 1 w 50"/>
                <a:gd name="T9" fmla="*/ 0 h 62"/>
                <a:gd name="T10" fmla="*/ 1 w 50"/>
                <a:gd name="T11" fmla="*/ 0 h 62"/>
                <a:gd name="T12" fmla="*/ 1 w 50"/>
                <a:gd name="T13" fmla="*/ 0 h 62"/>
                <a:gd name="T14" fmla="*/ 1 w 50"/>
                <a:gd name="T15" fmla="*/ 0 h 62"/>
                <a:gd name="T16" fmla="*/ 1 w 50"/>
                <a:gd name="T17" fmla="*/ 0 h 62"/>
                <a:gd name="T18" fmla="*/ 1 w 50"/>
                <a:gd name="T19" fmla="*/ 0 h 62"/>
                <a:gd name="T20" fmla="*/ 1 w 50"/>
                <a:gd name="T21" fmla="*/ 0 h 62"/>
                <a:gd name="T22" fmla="*/ 1 w 50"/>
                <a:gd name="T23" fmla="*/ 0 h 62"/>
                <a:gd name="T24" fmla="*/ 1 w 50"/>
                <a:gd name="T25" fmla="*/ 0 h 62"/>
                <a:gd name="T26" fmla="*/ 1 w 50"/>
                <a:gd name="T27" fmla="*/ 0 h 62"/>
                <a:gd name="T28" fmla="*/ 1 w 50"/>
                <a:gd name="T29" fmla="*/ 0 h 62"/>
                <a:gd name="T30" fmla="*/ 1 w 50"/>
                <a:gd name="T31" fmla="*/ 0 h 62"/>
                <a:gd name="T32" fmla="*/ 1 w 50"/>
                <a:gd name="T33" fmla="*/ 0 h 62"/>
                <a:gd name="T34" fmla="*/ 1 w 50"/>
                <a:gd name="T35" fmla="*/ 0 h 62"/>
                <a:gd name="T36" fmla="*/ 0 w 50"/>
                <a:gd name="T37" fmla="*/ 0 h 62"/>
                <a:gd name="T38" fmla="*/ 0 w 50"/>
                <a:gd name="T39" fmla="*/ 0 h 62"/>
                <a:gd name="T40" fmla="*/ 1 w 50"/>
                <a:gd name="T41" fmla="*/ 0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0"/>
                <a:gd name="T64" fmla="*/ 0 h 62"/>
                <a:gd name="T65" fmla="*/ 50 w 50"/>
                <a:gd name="T66" fmla="*/ 62 h 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0" h="62">
                  <a:moveTo>
                    <a:pt x="10" y="62"/>
                  </a:moveTo>
                  <a:lnTo>
                    <a:pt x="10" y="62"/>
                  </a:lnTo>
                  <a:lnTo>
                    <a:pt x="12" y="49"/>
                  </a:lnTo>
                  <a:lnTo>
                    <a:pt x="16" y="39"/>
                  </a:lnTo>
                  <a:lnTo>
                    <a:pt x="22" y="32"/>
                  </a:lnTo>
                  <a:lnTo>
                    <a:pt x="31" y="23"/>
                  </a:lnTo>
                  <a:lnTo>
                    <a:pt x="37" y="18"/>
                  </a:lnTo>
                  <a:lnTo>
                    <a:pt x="44" y="15"/>
                  </a:lnTo>
                  <a:lnTo>
                    <a:pt x="48" y="13"/>
                  </a:lnTo>
                  <a:lnTo>
                    <a:pt x="50" y="12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0" y="2"/>
                  </a:lnTo>
                  <a:lnTo>
                    <a:pt x="33" y="8"/>
                  </a:lnTo>
                  <a:lnTo>
                    <a:pt x="24" y="13"/>
                  </a:lnTo>
                  <a:lnTo>
                    <a:pt x="16" y="22"/>
                  </a:lnTo>
                  <a:lnTo>
                    <a:pt x="8" y="32"/>
                  </a:lnTo>
                  <a:lnTo>
                    <a:pt x="2" y="46"/>
                  </a:lnTo>
                  <a:lnTo>
                    <a:pt x="0" y="62"/>
                  </a:lnTo>
                  <a:lnTo>
                    <a:pt x="10" y="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3" name="Freeform 1964"/>
            <p:cNvSpPr>
              <a:spLocks/>
            </p:cNvSpPr>
            <p:nvPr/>
          </p:nvSpPr>
          <p:spPr bwMode="auto">
            <a:xfrm>
              <a:off x="5067" y="2800"/>
              <a:ext cx="20" cy="133"/>
            </a:xfrm>
            <a:custGeom>
              <a:avLst/>
              <a:gdLst>
                <a:gd name="T0" fmla="*/ 1 w 39"/>
                <a:gd name="T1" fmla="*/ 0 h 399"/>
                <a:gd name="T2" fmla="*/ 1 w 39"/>
                <a:gd name="T3" fmla="*/ 0 h 399"/>
                <a:gd name="T4" fmla="*/ 1 w 39"/>
                <a:gd name="T5" fmla="*/ 0 h 399"/>
                <a:gd name="T6" fmla="*/ 1 w 39"/>
                <a:gd name="T7" fmla="*/ 0 h 399"/>
                <a:gd name="T8" fmla="*/ 1 w 39"/>
                <a:gd name="T9" fmla="*/ 0 h 399"/>
                <a:gd name="T10" fmla="*/ 1 w 39"/>
                <a:gd name="T11" fmla="*/ 0 h 399"/>
                <a:gd name="T12" fmla="*/ 0 w 39"/>
                <a:gd name="T13" fmla="*/ 0 h 399"/>
                <a:gd name="T14" fmla="*/ 1 w 39"/>
                <a:gd name="T15" fmla="*/ 0 h 399"/>
                <a:gd name="T16" fmla="*/ 1 w 39"/>
                <a:gd name="T17" fmla="*/ 0 h 399"/>
                <a:gd name="T18" fmla="*/ 1 w 39"/>
                <a:gd name="T19" fmla="*/ 0 h 399"/>
                <a:gd name="T20" fmla="*/ 1 w 39"/>
                <a:gd name="T21" fmla="*/ 0 h 399"/>
                <a:gd name="T22" fmla="*/ 1 w 39"/>
                <a:gd name="T23" fmla="*/ 0 h 399"/>
                <a:gd name="T24" fmla="*/ 1 w 39"/>
                <a:gd name="T25" fmla="*/ 0 h 399"/>
                <a:gd name="T26" fmla="*/ 1 w 39"/>
                <a:gd name="T27" fmla="*/ 0 h 399"/>
                <a:gd name="T28" fmla="*/ 1 w 39"/>
                <a:gd name="T29" fmla="*/ 0 h 399"/>
                <a:gd name="T30" fmla="*/ 1 w 39"/>
                <a:gd name="T31" fmla="*/ 0 h 3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9"/>
                <a:gd name="T49" fmla="*/ 0 h 399"/>
                <a:gd name="T50" fmla="*/ 39 w 39"/>
                <a:gd name="T51" fmla="*/ 399 h 3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9" h="399">
                  <a:moveTo>
                    <a:pt x="34" y="387"/>
                  </a:moveTo>
                  <a:lnTo>
                    <a:pt x="39" y="393"/>
                  </a:lnTo>
                  <a:lnTo>
                    <a:pt x="35" y="338"/>
                  </a:lnTo>
                  <a:lnTo>
                    <a:pt x="24" y="212"/>
                  </a:lnTo>
                  <a:lnTo>
                    <a:pt x="14" y="79"/>
                  </a:lnTo>
                  <a:lnTo>
                    <a:pt x="10" y="0"/>
                  </a:lnTo>
                  <a:lnTo>
                    <a:pt x="0" y="0"/>
                  </a:lnTo>
                  <a:lnTo>
                    <a:pt x="4" y="79"/>
                  </a:lnTo>
                  <a:lnTo>
                    <a:pt x="14" y="212"/>
                  </a:lnTo>
                  <a:lnTo>
                    <a:pt x="24" y="338"/>
                  </a:lnTo>
                  <a:lnTo>
                    <a:pt x="28" y="393"/>
                  </a:lnTo>
                  <a:lnTo>
                    <a:pt x="34" y="399"/>
                  </a:lnTo>
                  <a:lnTo>
                    <a:pt x="28" y="393"/>
                  </a:lnTo>
                  <a:lnTo>
                    <a:pt x="30" y="399"/>
                  </a:lnTo>
                  <a:lnTo>
                    <a:pt x="34" y="399"/>
                  </a:lnTo>
                  <a:lnTo>
                    <a:pt x="34" y="38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4" name="Freeform 1965"/>
            <p:cNvSpPr>
              <a:spLocks/>
            </p:cNvSpPr>
            <p:nvPr/>
          </p:nvSpPr>
          <p:spPr bwMode="auto">
            <a:xfrm>
              <a:off x="5084" y="2929"/>
              <a:ext cx="27" cy="4"/>
            </a:xfrm>
            <a:custGeom>
              <a:avLst/>
              <a:gdLst>
                <a:gd name="T0" fmla="*/ 1 w 52"/>
                <a:gd name="T1" fmla="*/ 0 h 12"/>
                <a:gd name="T2" fmla="*/ 1 w 52"/>
                <a:gd name="T3" fmla="*/ 0 h 12"/>
                <a:gd name="T4" fmla="*/ 0 w 52"/>
                <a:gd name="T5" fmla="*/ 0 h 12"/>
                <a:gd name="T6" fmla="*/ 0 w 52"/>
                <a:gd name="T7" fmla="*/ 0 h 12"/>
                <a:gd name="T8" fmla="*/ 1 w 52"/>
                <a:gd name="T9" fmla="*/ 0 h 12"/>
                <a:gd name="T10" fmla="*/ 1 w 52"/>
                <a:gd name="T11" fmla="*/ 0 h 12"/>
                <a:gd name="T12" fmla="*/ 1 w 52"/>
                <a:gd name="T13" fmla="*/ 0 h 12"/>
                <a:gd name="T14" fmla="*/ 1 w 52"/>
                <a:gd name="T15" fmla="*/ 0 h 12"/>
                <a:gd name="T16" fmla="*/ 1 w 52"/>
                <a:gd name="T17" fmla="*/ 0 h 12"/>
                <a:gd name="T18" fmla="*/ 1 w 52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"/>
                <a:gd name="T31" fmla="*/ 0 h 12"/>
                <a:gd name="T32" fmla="*/ 52 w 52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" h="12">
                  <a:moveTo>
                    <a:pt x="42" y="6"/>
                  </a:moveTo>
                  <a:lnTo>
                    <a:pt x="47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7" y="12"/>
                  </a:lnTo>
                  <a:lnTo>
                    <a:pt x="52" y="6"/>
                  </a:lnTo>
                  <a:lnTo>
                    <a:pt x="47" y="12"/>
                  </a:lnTo>
                  <a:lnTo>
                    <a:pt x="52" y="12"/>
                  </a:lnTo>
                  <a:lnTo>
                    <a:pt x="52" y="6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5" name="Freeform 1966"/>
            <p:cNvSpPr>
              <a:spLocks/>
            </p:cNvSpPr>
            <p:nvPr/>
          </p:nvSpPr>
          <p:spPr bwMode="auto">
            <a:xfrm>
              <a:off x="5105" y="2879"/>
              <a:ext cx="6" cy="52"/>
            </a:xfrm>
            <a:custGeom>
              <a:avLst/>
              <a:gdLst>
                <a:gd name="T0" fmla="*/ 0 w 10"/>
                <a:gd name="T1" fmla="*/ 0 h 157"/>
                <a:gd name="T2" fmla="*/ 0 w 10"/>
                <a:gd name="T3" fmla="*/ 0 h 157"/>
                <a:gd name="T4" fmla="*/ 0 w 10"/>
                <a:gd name="T5" fmla="*/ 0 h 157"/>
                <a:gd name="T6" fmla="*/ 1 w 10"/>
                <a:gd name="T7" fmla="*/ 0 h 157"/>
                <a:gd name="T8" fmla="*/ 1 w 10"/>
                <a:gd name="T9" fmla="*/ 0 h 157"/>
                <a:gd name="T10" fmla="*/ 1 w 10"/>
                <a:gd name="T11" fmla="*/ 0 h 157"/>
                <a:gd name="T12" fmla="*/ 0 w 10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57"/>
                <a:gd name="T23" fmla="*/ 10 w 10"/>
                <a:gd name="T24" fmla="*/ 157 h 15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57">
                  <a:moveTo>
                    <a:pt x="0" y="0"/>
                  </a:moveTo>
                  <a:lnTo>
                    <a:pt x="0" y="0"/>
                  </a:lnTo>
                  <a:lnTo>
                    <a:pt x="0" y="157"/>
                  </a:lnTo>
                  <a:lnTo>
                    <a:pt x="10" y="157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6" name="Freeform 1967"/>
            <p:cNvSpPr>
              <a:spLocks/>
            </p:cNvSpPr>
            <p:nvPr/>
          </p:nvSpPr>
          <p:spPr bwMode="auto">
            <a:xfrm>
              <a:off x="5105" y="2871"/>
              <a:ext cx="6" cy="8"/>
            </a:xfrm>
            <a:custGeom>
              <a:avLst/>
              <a:gdLst>
                <a:gd name="T0" fmla="*/ 1 w 10"/>
                <a:gd name="T1" fmla="*/ 0 h 24"/>
                <a:gd name="T2" fmla="*/ 0 w 10"/>
                <a:gd name="T3" fmla="*/ 0 h 24"/>
                <a:gd name="T4" fmla="*/ 0 w 10"/>
                <a:gd name="T5" fmla="*/ 0 h 24"/>
                <a:gd name="T6" fmla="*/ 1 w 10"/>
                <a:gd name="T7" fmla="*/ 0 h 24"/>
                <a:gd name="T8" fmla="*/ 1 w 10"/>
                <a:gd name="T9" fmla="*/ 0 h 24"/>
                <a:gd name="T10" fmla="*/ 1 w 10"/>
                <a:gd name="T11" fmla="*/ 0 h 24"/>
                <a:gd name="T12" fmla="*/ 1 w 10"/>
                <a:gd name="T13" fmla="*/ 0 h 24"/>
                <a:gd name="T14" fmla="*/ 0 w 10"/>
                <a:gd name="T15" fmla="*/ 0 h 24"/>
                <a:gd name="T16" fmla="*/ 0 w 10"/>
                <a:gd name="T17" fmla="*/ 0 h 24"/>
                <a:gd name="T18" fmla="*/ 1 w 10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24"/>
                <a:gd name="T32" fmla="*/ 10 w 10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24">
                  <a:moveTo>
                    <a:pt x="9" y="19"/>
                  </a:moveTo>
                  <a:lnTo>
                    <a:pt x="0" y="22"/>
                  </a:lnTo>
                  <a:lnTo>
                    <a:pt x="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" y="24"/>
                  </a:lnTo>
                  <a:lnTo>
                    <a:pt x="9" y="19"/>
                  </a:lnTo>
                  <a:lnTo>
                    <a:pt x="0" y="0"/>
                  </a:lnTo>
                  <a:lnTo>
                    <a:pt x="0" y="22"/>
                  </a:lnTo>
                  <a:lnTo>
                    <a:pt x="9" y="1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7" name="Freeform 1968"/>
            <p:cNvSpPr>
              <a:spLocks/>
            </p:cNvSpPr>
            <p:nvPr/>
          </p:nvSpPr>
          <p:spPr bwMode="auto">
            <a:xfrm>
              <a:off x="5106" y="2877"/>
              <a:ext cx="20" cy="21"/>
            </a:xfrm>
            <a:custGeom>
              <a:avLst/>
              <a:gdLst>
                <a:gd name="T0" fmla="*/ 1 w 39"/>
                <a:gd name="T1" fmla="*/ 0 h 62"/>
                <a:gd name="T2" fmla="*/ 1 w 39"/>
                <a:gd name="T3" fmla="*/ 0 h 62"/>
                <a:gd name="T4" fmla="*/ 1 w 39"/>
                <a:gd name="T5" fmla="*/ 0 h 62"/>
                <a:gd name="T6" fmla="*/ 0 w 39"/>
                <a:gd name="T7" fmla="*/ 0 h 62"/>
                <a:gd name="T8" fmla="*/ 1 w 39"/>
                <a:gd name="T9" fmla="*/ 0 h 62"/>
                <a:gd name="T10" fmla="*/ 1 w 39"/>
                <a:gd name="T11" fmla="*/ 0 h 62"/>
                <a:gd name="T12" fmla="*/ 1 w 39"/>
                <a:gd name="T13" fmla="*/ 0 h 62"/>
                <a:gd name="T14" fmla="*/ 1 w 39"/>
                <a:gd name="T15" fmla="*/ 0 h 62"/>
                <a:gd name="T16" fmla="*/ 1 w 39"/>
                <a:gd name="T17" fmla="*/ 0 h 62"/>
                <a:gd name="T18" fmla="*/ 1 w 39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62"/>
                <a:gd name="T32" fmla="*/ 39 w 39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62">
                  <a:moveTo>
                    <a:pt x="39" y="59"/>
                  </a:moveTo>
                  <a:lnTo>
                    <a:pt x="38" y="57"/>
                  </a:lnTo>
                  <a:lnTo>
                    <a:pt x="8" y="0"/>
                  </a:lnTo>
                  <a:lnTo>
                    <a:pt x="0" y="5"/>
                  </a:lnTo>
                  <a:lnTo>
                    <a:pt x="30" y="62"/>
                  </a:lnTo>
                  <a:lnTo>
                    <a:pt x="29" y="59"/>
                  </a:lnTo>
                  <a:lnTo>
                    <a:pt x="39" y="59"/>
                  </a:lnTo>
                  <a:lnTo>
                    <a:pt x="39" y="58"/>
                  </a:lnTo>
                  <a:lnTo>
                    <a:pt x="38" y="57"/>
                  </a:lnTo>
                  <a:lnTo>
                    <a:pt x="39" y="5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8" name="Freeform 1969"/>
            <p:cNvSpPr>
              <a:spLocks/>
            </p:cNvSpPr>
            <p:nvPr/>
          </p:nvSpPr>
          <p:spPr bwMode="auto">
            <a:xfrm>
              <a:off x="5120" y="2897"/>
              <a:ext cx="6" cy="25"/>
            </a:xfrm>
            <a:custGeom>
              <a:avLst/>
              <a:gdLst>
                <a:gd name="T0" fmla="*/ 1 w 10"/>
                <a:gd name="T1" fmla="*/ 0 h 76"/>
                <a:gd name="T2" fmla="*/ 1 w 10"/>
                <a:gd name="T3" fmla="*/ 0 h 76"/>
                <a:gd name="T4" fmla="*/ 1 w 10"/>
                <a:gd name="T5" fmla="*/ 0 h 76"/>
                <a:gd name="T6" fmla="*/ 0 w 10"/>
                <a:gd name="T7" fmla="*/ 0 h 76"/>
                <a:gd name="T8" fmla="*/ 0 w 10"/>
                <a:gd name="T9" fmla="*/ 0 h 76"/>
                <a:gd name="T10" fmla="*/ 1 w 10"/>
                <a:gd name="T11" fmla="*/ 0 h 76"/>
                <a:gd name="T12" fmla="*/ 0 w 10"/>
                <a:gd name="T13" fmla="*/ 0 h 76"/>
                <a:gd name="T14" fmla="*/ 0 w 10"/>
                <a:gd name="T15" fmla="*/ 0 h 76"/>
                <a:gd name="T16" fmla="*/ 1 w 10"/>
                <a:gd name="T17" fmla="*/ 0 h 76"/>
                <a:gd name="T18" fmla="*/ 1 w 10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76"/>
                <a:gd name="T32" fmla="*/ 10 w 10"/>
                <a:gd name="T33" fmla="*/ 76 h 7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76">
                  <a:moveTo>
                    <a:pt x="5" y="64"/>
                  </a:moveTo>
                  <a:lnTo>
                    <a:pt x="10" y="7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70"/>
                  </a:lnTo>
                  <a:lnTo>
                    <a:pt x="5" y="76"/>
                  </a:lnTo>
                  <a:lnTo>
                    <a:pt x="0" y="7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5" y="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9" name="Freeform 1970"/>
            <p:cNvSpPr>
              <a:spLocks/>
            </p:cNvSpPr>
            <p:nvPr/>
          </p:nvSpPr>
          <p:spPr bwMode="auto">
            <a:xfrm>
              <a:off x="5123" y="2918"/>
              <a:ext cx="104" cy="4"/>
            </a:xfrm>
            <a:custGeom>
              <a:avLst/>
              <a:gdLst>
                <a:gd name="T0" fmla="*/ 1 w 208"/>
                <a:gd name="T1" fmla="*/ 0 h 12"/>
                <a:gd name="T2" fmla="*/ 1 w 208"/>
                <a:gd name="T3" fmla="*/ 0 h 12"/>
                <a:gd name="T4" fmla="*/ 0 w 208"/>
                <a:gd name="T5" fmla="*/ 0 h 12"/>
                <a:gd name="T6" fmla="*/ 0 w 208"/>
                <a:gd name="T7" fmla="*/ 0 h 12"/>
                <a:gd name="T8" fmla="*/ 1 w 208"/>
                <a:gd name="T9" fmla="*/ 0 h 12"/>
                <a:gd name="T10" fmla="*/ 1 w 208"/>
                <a:gd name="T11" fmla="*/ 0 h 12"/>
                <a:gd name="T12" fmla="*/ 1 w 208"/>
                <a:gd name="T13" fmla="*/ 0 h 12"/>
                <a:gd name="T14" fmla="*/ 1 w 208"/>
                <a:gd name="T15" fmla="*/ 0 h 12"/>
                <a:gd name="T16" fmla="*/ 1 w 208"/>
                <a:gd name="T17" fmla="*/ 0 h 12"/>
                <a:gd name="T18" fmla="*/ 1 w 20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12"/>
                <a:gd name="T32" fmla="*/ 208 w 208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12">
                  <a:moveTo>
                    <a:pt x="198" y="6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03" y="12"/>
                  </a:lnTo>
                  <a:lnTo>
                    <a:pt x="208" y="6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08" y="6"/>
                  </a:lnTo>
                  <a:lnTo>
                    <a:pt x="198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0" name="Freeform 1971"/>
            <p:cNvSpPr>
              <a:spLocks/>
            </p:cNvSpPr>
            <p:nvPr/>
          </p:nvSpPr>
          <p:spPr bwMode="auto">
            <a:xfrm>
              <a:off x="5082" y="2838"/>
              <a:ext cx="28" cy="42"/>
            </a:xfrm>
            <a:custGeom>
              <a:avLst/>
              <a:gdLst>
                <a:gd name="T0" fmla="*/ 1 w 55"/>
                <a:gd name="T1" fmla="*/ 0 h 125"/>
                <a:gd name="T2" fmla="*/ 0 w 55"/>
                <a:gd name="T3" fmla="*/ 0 h 125"/>
                <a:gd name="T4" fmla="*/ 1 w 55"/>
                <a:gd name="T5" fmla="*/ 0 h 125"/>
                <a:gd name="T6" fmla="*/ 1 w 55"/>
                <a:gd name="T7" fmla="*/ 0 h 125"/>
                <a:gd name="T8" fmla="*/ 1 w 55"/>
                <a:gd name="T9" fmla="*/ 0 h 125"/>
                <a:gd name="T10" fmla="*/ 1 w 55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125"/>
                <a:gd name="T20" fmla="*/ 55 w 55"/>
                <a:gd name="T21" fmla="*/ 125 h 1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125">
                  <a:moveTo>
                    <a:pt x="4" y="2"/>
                  </a:moveTo>
                  <a:lnTo>
                    <a:pt x="0" y="5"/>
                  </a:lnTo>
                  <a:lnTo>
                    <a:pt x="47" y="125"/>
                  </a:lnTo>
                  <a:lnTo>
                    <a:pt x="55" y="120"/>
                  </a:lnTo>
                  <a:lnTo>
                    <a:pt x="8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1" name="Freeform 1972"/>
            <p:cNvSpPr>
              <a:spLocks/>
            </p:cNvSpPr>
            <p:nvPr/>
          </p:nvSpPr>
          <p:spPr bwMode="auto">
            <a:xfrm>
              <a:off x="5236" y="2838"/>
              <a:ext cx="23" cy="41"/>
            </a:xfrm>
            <a:custGeom>
              <a:avLst/>
              <a:gdLst>
                <a:gd name="T0" fmla="*/ 1 w 45"/>
                <a:gd name="T1" fmla="*/ 0 h 125"/>
                <a:gd name="T2" fmla="*/ 1 w 45"/>
                <a:gd name="T3" fmla="*/ 0 h 125"/>
                <a:gd name="T4" fmla="*/ 1 w 45"/>
                <a:gd name="T5" fmla="*/ 0 h 125"/>
                <a:gd name="T6" fmla="*/ 1 w 45"/>
                <a:gd name="T7" fmla="*/ 0 h 125"/>
                <a:gd name="T8" fmla="*/ 0 w 45"/>
                <a:gd name="T9" fmla="*/ 0 h 125"/>
                <a:gd name="T10" fmla="*/ 1 w 45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25"/>
                <a:gd name="T20" fmla="*/ 45 w 45"/>
                <a:gd name="T21" fmla="*/ 125 h 1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25">
                  <a:moveTo>
                    <a:pt x="5" y="124"/>
                  </a:moveTo>
                  <a:lnTo>
                    <a:pt x="10" y="125"/>
                  </a:lnTo>
                  <a:lnTo>
                    <a:pt x="45" y="2"/>
                  </a:lnTo>
                  <a:lnTo>
                    <a:pt x="35" y="0"/>
                  </a:lnTo>
                  <a:lnTo>
                    <a:pt x="0" y="123"/>
                  </a:lnTo>
                  <a:lnTo>
                    <a:pt x="5" y="1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2" name="Freeform 1973"/>
            <p:cNvSpPr>
              <a:spLocks/>
            </p:cNvSpPr>
            <p:nvPr/>
          </p:nvSpPr>
          <p:spPr bwMode="auto">
            <a:xfrm>
              <a:off x="5060" y="2627"/>
              <a:ext cx="219" cy="198"/>
            </a:xfrm>
            <a:custGeom>
              <a:avLst/>
              <a:gdLst>
                <a:gd name="T0" fmla="*/ 1 w 438"/>
                <a:gd name="T1" fmla="*/ 0 h 596"/>
                <a:gd name="T2" fmla="*/ 1 w 438"/>
                <a:gd name="T3" fmla="*/ 0 h 596"/>
                <a:gd name="T4" fmla="*/ 1 w 438"/>
                <a:gd name="T5" fmla="*/ 0 h 596"/>
                <a:gd name="T6" fmla="*/ 1 w 438"/>
                <a:gd name="T7" fmla="*/ 0 h 596"/>
                <a:gd name="T8" fmla="*/ 1 w 438"/>
                <a:gd name="T9" fmla="*/ 0 h 596"/>
                <a:gd name="T10" fmla="*/ 1 w 438"/>
                <a:gd name="T11" fmla="*/ 0 h 596"/>
                <a:gd name="T12" fmla="*/ 1 w 438"/>
                <a:gd name="T13" fmla="*/ 0 h 596"/>
                <a:gd name="T14" fmla="*/ 1 w 438"/>
                <a:gd name="T15" fmla="*/ 0 h 596"/>
                <a:gd name="T16" fmla="*/ 1 w 438"/>
                <a:gd name="T17" fmla="*/ 0 h 596"/>
                <a:gd name="T18" fmla="*/ 0 w 438"/>
                <a:gd name="T19" fmla="*/ 0 h 596"/>
                <a:gd name="T20" fmla="*/ 1 w 438"/>
                <a:gd name="T21" fmla="*/ 0 h 596"/>
                <a:gd name="T22" fmla="*/ 1 w 438"/>
                <a:gd name="T23" fmla="*/ 0 h 596"/>
                <a:gd name="T24" fmla="*/ 1 w 438"/>
                <a:gd name="T25" fmla="*/ 0 h 596"/>
                <a:gd name="T26" fmla="*/ 1 w 438"/>
                <a:gd name="T27" fmla="*/ 0 h 596"/>
                <a:gd name="T28" fmla="*/ 1 w 438"/>
                <a:gd name="T29" fmla="*/ 0 h 596"/>
                <a:gd name="T30" fmla="*/ 1 w 438"/>
                <a:gd name="T31" fmla="*/ 0 h 596"/>
                <a:gd name="T32" fmla="*/ 1 w 438"/>
                <a:gd name="T33" fmla="*/ 0 h 596"/>
                <a:gd name="T34" fmla="*/ 1 w 438"/>
                <a:gd name="T35" fmla="*/ 0 h 596"/>
                <a:gd name="T36" fmla="*/ 1 w 438"/>
                <a:gd name="T37" fmla="*/ 0 h 596"/>
                <a:gd name="T38" fmla="*/ 1 w 438"/>
                <a:gd name="T39" fmla="*/ 0 h 596"/>
                <a:gd name="T40" fmla="*/ 1 w 438"/>
                <a:gd name="T41" fmla="*/ 0 h 596"/>
                <a:gd name="T42" fmla="*/ 1 w 438"/>
                <a:gd name="T43" fmla="*/ 0 h 596"/>
                <a:gd name="T44" fmla="*/ 1 w 438"/>
                <a:gd name="T45" fmla="*/ 0 h 596"/>
                <a:gd name="T46" fmla="*/ 1 w 438"/>
                <a:gd name="T47" fmla="*/ 0 h 596"/>
                <a:gd name="T48" fmla="*/ 1 w 438"/>
                <a:gd name="T49" fmla="*/ 0 h 596"/>
                <a:gd name="T50" fmla="*/ 1 w 438"/>
                <a:gd name="T51" fmla="*/ 0 h 596"/>
                <a:gd name="T52" fmla="*/ 1 w 438"/>
                <a:gd name="T53" fmla="*/ 0 h 596"/>
                <a:gd name="T54" fmla="*/ 1 w 438"/>
                <a:gd name="T55" fmla="*/ 0 h 596"/>
                <a:gd name="T56" fmla="*/ 1 w 438"/>
                <a:gd name="T57" fmla="*/ 0 h 596"/>
                <a:gd name="T58" fmla="*/ 1 w 438"/>
                <a:gd name="T59" fmla="*/ 0 h 596"/>
                <a:gd name="T60" fmla="*/ 1 w 438"/>
                <a:gd name="T61" fmla="*/ 0 h 596"/>
                <a:gd name="T62" fmla="*/ 1 w 438"/>
                <a:gd name="T63" fmla="*/ 0 h 596"/>
                <a:gd name="T64" fmla="*/ 1 w 438"/>
                <a:gd name="T65" fmla="*/ 0 h 596"/>
                <a:gd name="T66" fmla="*/ 1 w 438"/>
                <a:gd name="T67" fmla="*/ 0 h 596"/>
                <a:gd name="T68" fmla="*/ 1 w 438"/>
                <a:gd name="T69" fmla="*/ 0 h 596"/>
                <a:gd name="T70" fmla="*/ 1 w 438"/>
                <a:gd name="T71" fmla="*/ 0 h 596"/>
                <a:gd name="T72" fmla="*/ 1 w 438"/>
                <a:gd name="T73" fmla="*/ 0 h 596"/>
                <a:gd name="T74" fmla="*/ 1 w 438"/>
                <a:gd name="T75" fmla="*/ 0 h 596"/>
                <a:gd name="T76" fmla="*/ 1 w 438"/>
                <a:gd name="T77" fmla="*/ 0 h 596"/>
                <a:gd name="T78" fmla="*/ 1 w 438"/>
                <a:gd name="T79" fmla="*/ 0 h 596"/>
                <a:gd name="T80" fmla="*/ 1 w 438"/>
                <a:gd name="T81" fmla="*/ 0 h 596"/>
                <a:gd name="T82" fmla="*/ 1 w 438"/>
                <a:gd name="T83" fmla="*/ 0 h 596"/>
                <a:gd name="T84" fmla="*/ 1 w 438"/>
                <a:gd name="T85" fmla="*/ 0 h 596"/>
                <a:gd name="T86" fmla="*/ 1 w 438"/>
                <a:gd name="T87" fmla="*/ 0 h 596"/>
                <a:gd name="T88" fmla="*/ 1 w 438"/>
                <a:gd name="T89" fmla="*/ 0 h 596"/>
                <a:gd name="T90" fmla="*/ 1 w 438"/>
                <a:gd name="T91" fmla="*/ 0 h 596"/>
                <a:gd name="T92" fmla="*/ 1 w 438"/>
                <a:gd name="T93" fmla="*/ 0 h 596"/>
                <a:gd name="T94" fmla="*/ 1 w 438"/>
                <a:gd name="T95" fmla="*/ 0 h 596"/>
                <a:gd name="T96" fmla="*/ 1 w 438"/>
                <a:gd name="T97" fmla="*/ 0 h 596"/>
                <a:gd name="T98" fmla="*/ 1 w 438"/>
                <a:gd name="T99" fmla="*/ 0 h 596"/>
                <a:gd name="T100" fmla="*/ 1 w 438"/>
                <a:gd name="T101" fmla="*/ 0 h 596"/>
                <a:gd name="T102" fmla="*/ 1 w 438"/>
                <a:gd name="T103" fmla="*/ 0 h 596"/>
                <a:gd name="T104" fmla="*/ 1 w 438"/>
                <a:gd name="T105" fmla="*/ 0 h 5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38"/>
                <a:gd name="T160" fmla="*/ 0 h 596"/>
                <a:gd name="T161" fmla="*/ 438 w 438"/>
                <a:gd name="T162" fmla="*/ 596 h 5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38" h="596">
                  <a:moveTo>
                    <a:pt x="206" y="53"/>
                  </a:moveTo>
                  <a:lnTo>
                    <a:pt x="195" y="41"/>
                  </a:lnTo>
                  <a:lnTo>
                    <a:pt x="185" y="31"/>
                  </a:lnTo>
                  <a:lnTo>
                    <a:pt x="173" y="24"/>
                  </a:lnTo>
                  <a:lnTo>
                    <a:pt x="163" y="20"/>
                  </a:lnTo>
                  <a:lnTo>
                    <a:pt x="151" y="21"/>
                  </a:lnTo>
                  <a:lnTo>
                    <a:pt x="138" y="27"/>
                  </a:lnTo>
                  <a:lnTo>
                    <a:pt x="123" y="41"/>
                  </a:lnTo>
                  <a:lnTo>
                    <a:pt x="105" y="60"/>
                  </a:lnTo>
                  <a:lnTo>
                    <a:pt x="87" y="83"/>
                  </a:lnTo>
                  <a:lnTo>
                    <a:pt x="68" y="104"/>
                  </a:lnTo>
                  <a:lnTo>
                    <a:pt x="52" y="124"/>
                  </a:lnTo>
                  <a:lnTo>
                    <a:pt x="36" y="142"/>
                  </a:lnTo>
                  <a:lnTo>
                    <a:pt x="24" y="159"/>
                  </a:lnTo>
                  <a:lnTo>
                    <a:pt x="14" y="175"/>
                  </a:lnTo>
                  <a:lnTo>
                    <a:pt x="6" y="191"/>
                  </a:lnTo>
                  <a:lnTo>
                    <a:pt x="4" y="207"/>
                  </a:lnTo>
                  <a:lnTo>
                    <a:pt x="3" y="230"/>
                  </a:lnTo>
                  <a:lnTo>
                    <a:pt x="1" y="258"/>
                  </a:lnTo>
                  <a:lnTo>
                    <a:pt x="0" y="289"/>
                  </a:lnTo>
                  <a:lnTo>
                    <a:pt x="2" y="319"/>
                  </a:lnTo>
                  <a:lnTo>
                    <a:pt x="8" y="349"/>
                  </a:lnTo>
                  <a:lnTo>
                    <a:pt x="20" y="372"/>
                  </a:lnTo>
                  <a:lnTo>
                    <a:pt x="39" y="388"/>
                  </a:lnTo>
                  <a:lnTo>
                    <a:pt x="67" y="394"/>
                  </a:lnTo>
                  <a:lnTo>
                    <a:pt x="98" y="394"/>
                  </a:lnTo>
                  <a:lnTo>
                    <a:pt x="124" y="394"/>
                  </a:lnTo>
                  <a:lnTo>
                    <a:pt x="144" y="394"/>
                  </a:lnTo>
                  <a:lnTo>
                    <a:pt x="161" y="394"/>
                  </a:lnTo>
                  <a:lnTo>
                    <a:pt x="173" y="394"/>
                  </a:lnTo>
                  <a:lnTo>
                    <a:pt x="182" y="394"/>
                  </a:lnTo>
                  <a:lnTo>
                    <a:pt x="187" y="394"/>
                  </a:lnTo>
                  <a:lnTo>
                    <a:pt x="188" y="394"/>
                  </a:lnTo>
                  <a:lnTo>
                    <a:pt x="189" y="406"/>
                  </a:lnTo>
                  <a:lnTo>
                    <a:pt x="189" y="417"/>
                  </a:lnTo>
                  <a:lnTo>
                    <a:pt x="188" y="427"/>
                  </a:lnTo>
                  <a:lnTo>
                    <a:pt x="188" y="431"/>
                  </a:lnTo>
                  <a:lnTo>
                    <a:pt x="184" y="431"/>
                  </a:lnTo>
                  <a:lnTo>
                    <a:pt x="174" y="433"/>
                  </a:lnTo>
                  <a:lnTo>
                    <a:pt x="162" y="437"/>
                  </a:lnTo>
                  <a:lnTo>
                    <a:pt x="149" y="444"/>
                  </a:lnTo>
                  <a:lnTo>
                    <a:pt x="136" y="455"/>
                  </a:lnTo>
                  <a:lnTo>
                    <a:pt x="129" y="471"/>
                  </a:lnTo>
                  <a:lnTo>
                    <a:pt x="128" y="493"/>
                  </a:lnTo>
                  <a:lnTo>
                    <a:pt x="137" y="521"/>
                  </a:lnTo>
                  <a:lnTo>
                    <a:pt x="147" y="538"/>
                  </a:lnTo>
                  <a:lnTo>
                    <a:pt x="156" y="554"/>
                  </a:lnTo>
                  <a:lnTo>
                    <a:pt x="166" y="566"/>
                  </a:lnTo>
                  <a:lnTo>
                    <a:pt x="177" y="578"/>
                  </a:lnTo>
                  <a:lnTo>
                    <a:pt x="190" y="585"/>
                  </a:lnTo>
                  <a:lnTo>
                    <a:pt x="202" y="591"/>
                  </a:lnTo>
                  <a:lnTo>
                    <a:pt x="215" y="595"/>
                  </a:lnTo>
                  <a:lnTo>
                    <a:pt x="228" y="596"/>
                  </a:lnTo>
                  <a:lnTo>
                    <a:pt x="240" y="595"/>
                  </a:lnTo>
                  <a:lnTo>
                    <a:pt x="253" y="591"/>
                  </a:lnTo>
                  <a:lnTo>
                    <a:pt x="265" y="585"/>
                  </a:lnTo>
                  <a:lnTo>
                    <a:pt x="277" y="576"/>
                  </a:lnTo>
                  <a:lnTo>
                    <a:pt x="289" y="565"/>
                  </a:lnTo>
                  <a:lnTo>
                    <a:pt x="300" y="552"/>
                  </a:lnTo>
                  <a:lnTo>
                    <a:pt x="309" y="536"/>
                  </a:lnTo>
                  <a:lnTo>
                    <a:pt x="319" y="518"/>
                  </a:lnTo>
                  <a:lnTo>
                    <a:pt x="327" y="492"/>
                  </a:lnTo>
                  <a:lnTo>
                    <a:pt x="325" y="471"/>
                  </a:lnTo>
                  <a:lnTo>
                    <a:pt x="317" y="455"/>
                  </a:lnTo>
                  <a:lnTo>
                    <a:pt x="305" y="444"/>
                  </a:lnTo>
                  <a:lnTo>
                    <a:pt x="291" y="438"/>
                  </a:lnTo>
                  <a:lnTo>
                    <a:pt x="278" y="433"/>
                  </a:lnTo>
                  <a:lnTo>
                    <a:pt x="269" y="431"/>
                  </a:lnTo>
                  <a:lnTo>
                    <a:pt x="265" y="431"/>
                  </a:lnTo>
                  <a:lnTo>
                    <a:pt x="265" y="417"/>
                  </a:lnTo>
                  <a:lnTo>
                    <a:pt x="265" y="405"/>
                  </a:lnTo>
                  <a:lnTo>
                    <a:pt x="265" y="398"/>
                  </a:lnTo>
                  <a:lnTo>
                    <a:pt x="265" y="394"/>
                  </a:lnTo>
                  <a:lnTo>
                    <a:pt x="338" y="394"/>
                  </a:lnTo>
                  <a:lnTo>
                    <a:pt x="344" y="389"/>
                  </a:lnTo>
                  <a:lnTo>
                    <a:pt x="360" y="377"/>
                  </a:lnTo>
                  <a:lnTo>
                    <a:pt x="382" y="357"/>
                  </a:lnTo>
                  <a:lnTo>
                    <a:pt x="404" y="330"/>
                  </a:lnTo>
                  <a:lnTo>
                    <a:pt x="424" y="301"/>
                  </a:lnTo>
                  <a:lnTo>
                    <a:pt x="436" y="267"/>
                  </a:lnTo>
                  <a:lnTo>
                    <a:pt x="438" y="231"/>
                  </a:lnTo>
                  <a:lnTo>
                    <a:pt x="426" y="195"/>
                  </a:lnTo>
                  <a:lnTo>
                    <a:pt x="406" y="165"/>
                  </a:lnTo>
                  <a:lnTo>
                    <a:pt x="391" y="146"/>
                  </a:lnTo>
                  <a:lnTo>
                    <a:pt x="378" y="136"/>
                  </a:lnTo>
                  <a:lnTo>
                    <a:pt x="368" y="132"/>
                  </a:lnTo>
                  <a:lnTo>
                    <a:pt x="362" y="134"/>
                  </a:lnTo>
                  <a:lnTo>
                    <a:pt x="357" y="137"/>
                  </a:lnTo>
                  <a:lnTo>
                    <a:pt x="355" y="142"/>
                  </a:lnTo>
                  <a:lnTo>
                    <a:pt x="354" y="143"/>
                  </a:lnTo>
                  <a:lnTo>
                    <a:pt x="360" y="131"/>
                  </a:lnTo>
                  <a:lnTo>
                    <a:pt x="366" y="113"/>
                  </a:lnTo>
                  <a:lnTo>
                    <a:pt x="369" y="90"/>
                  </a:lnTo>
                  <a:lnTo>
                    <a:pt x="367" y="64"/>
                  </a:lnTo>
                  <a:lnTo>
                    <a:pt x="359" y="41"/>
                  </a:lnTo>
                  <a:lnTo>
                    <a:pt x="342" y="20"/>
                  </a:lnTo>
                  <a:lnTo>
                    <a:pt x="315" y="5"/>
                  </a:lnTo>
                  <a:lnTo>
                    <a:pt x="274" y="0"/>
                  </a:lnTo>
                  <a:lnTo>
                    <a:pt x="254" y="3"/>
                  </a:lnTo>
                  <a:lnTo>
                    <a:pt x="237" y="9"/>
                  </a:lnTo>
                  <a:lnTo>
                    <a:pt x="226" y="17"/>
                  </a:lnTo>
                  <a:lnTo>
                    <a:pt x="218" y="26"/>
                  </a:lnTo>
                  <a:lnTo>
                    <a:pt x="211" y="36"/>
                  </a:lnTo>
                  <a:lnTo>
                    <a:pt x="208" y="44"/>
                  </a:lnTo>
                  <a:lnTo>
                    <a:pt x="206" y="50"/>
                  </a:lnTo>
                  <a:lnTo>
                    <a:pt x="206" y="5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3" name="Freeform 1974"/>
            <p:cNvSpPr>
              <a:spLocks/>
            </p:cNvSpPr>
            <p:nvPr/>
          </p:nvSpPr>
          <p:spPr bwMode="auto">
            <a:xfrm>
              <a:off x="5145" y="2757"/>
              <a:ext cx="57" cy="54"/>
            </a:xfrm>
            <a:custGeom>
              <a:avLst/>
              <a:gdLst>
                <a:gd name="T0" fmla="*/ 0 w 116"/>
                <a:gd name="T1" fmla="*/ 0 h 161"/>
                <a:gd name="T2" fmla="*/ 0 w 116"/>
                <a:gd name="T3" fmla="*/ 0 h 161"/>
                <a:gd name="T4" fmla="*/ 0 w 116"/>
                <a:gd name="T5" fmla="*/ 0 h 161"/>
                <a:gd name="T6" fmla="*/ 0 w 116"/>
                <a:gd name="T7" fmla="*/ 0 h 161"/>
                <a:gd name="T8" fmla="*/ 0 w 116"/>
                <a:gd name="T9" fmla="*/ 0 h 161"/>
                <a:gd name="T10" fmla="*/ 0 w 116"/>
                <a:gd name="T11" fmla="*/ 0 h 161"/>
                <a:gd name="T12" fmla="*/ 0 w 116"/>
                <a:gd name="T13" fmla="*/ 0 h 161"/>
                <a:gd name="T14" fmla="*/ 0 w 116"/>
                <a:gd name="T15" fmla="*/ 0 h 161"/>
                <a:gd name="T16" fmla="*/ 0 w 116"/>
                <a:gd name="T17" fmla="*/ 0 h 161"/>
                <a:gd name="T18" fmla="*/ 0 w 116"/>
                <a:gd name="T19" fmla="*/ 0 h 161"/>
                <a:gd name="T20" fmla="*/ 0 w 116"/>
                <a:gd name="T21" fmla="*/ 0 h 161"/>
                <a:gd name="T22" fmla="*/ 0 w 116"/>
                <a:gd name="T23" fmla="*/ 0 h 161"/>
                <a:gd name="T24" fmla="*/ 0 w 116"/>
                <a:gd name="T25" fmla="*/ 0 h 161"/>
                <a:gd name="T26" fmla="*/ 0 w 116"/>
                <a:gd name="T27" fmla="*/ 0 h 161"/>
                <a:gd name="T28" fmla="*/ 0 w 116"/>
                <a:gd name="T29" fmla="*/ 0 h 161"/>
                <a:gd name="T30" fmla="*/ 0 w 116"/>
                <a:gd name="T31" fmla="*/ 0 h 161"/>
                <a:gd name="T32" fmla="*/ 0 w 116"/>
                <a:gd name="T33" fmla="*/ 0 h 161"/>
                <a:gd name="T34" fmla="*/ 0 w 116"/>
                <a:gd name="T35" fmla="*/ 0 h 161"/>
                <a:gd name="T36" fmla="*/ 0 w 116"/>
                <a:gd name="T37" fmla="*/ 0 h 161"/>
                <a:gd name="T38" fmla="*/ 0 w 116"/>
                <a:gd name="T39" fmla="*/ 0 h 161"/>
                <a:gd name="T40" fmla="*/ 0 w 116"/>
                <a:gd name="T41" fmla="*/ 0 h 161"/>
                <a:gd name="T42" fmla="*/ 0 w 116"/>
                <a:gd name="T43" fmla="*/ 0 h 161"/>
                <a:gd name="T44" fmla="*/ 0 w 116"/>
                <a:gd name="T45" fmla="*/ 0 h 1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6"/>
                <a:gd name="T70" fmla="*/ 0 h 161"/>
                <a:gd name="T71" fmla="*/ 116 w 116"/>
                <a:gd name="T72" fmla="*/ 161 h 16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6" h="161">
                  <a:moveTo>
                    <a:pt x="26" y="0"/>
                  </a:moveTo>
                  <a:lnTo>
                    <a:pt x="26" y="56"/>
                  </a:lnTo>
                  <a:lnTo>
                    <a:pt x="23" y="58"/>
                  </a:lnTo>
                  <a:lnTo>
                    <a:pt x="16" y="66"/>
                  </a:lnTo>
                  <a:lnTo>
                    <a:pt x="7" y="77"/>
                  </a:lnTo>
                  <a:lnTo>
                    <a:pt x="1" y="90"/>
                  </a:lnTo>
                  <a:lnTo>
                    <a:pt x="0" y="106"/>
                  </a:lnTo>
                  <a:lnTo>
                    <a:pt x="6" y="124"/>
                  </a:lnTo>
                  <a:lnTo>
                    <a:pt x="24" y="143"/>
                  </a:lnTo>
                  <a:lnTo>
                    <a:pt x="55" y="161"/>
                  </a:lnTo>
                  <a:lnTo>
                    <a:pt x="59" y="159"/>
                  </a:lnTo>
                  <a:lnTo>
                    <a:pt x="70" y="154"/>
                  </a:lnTo>
                  <a:lnTo>
                    <a:pt x="86" y="145"/>
                  </a:lnTo>
                  <a:lnTo>
                    <a:pt x="100" y="133"/>
                  </a:lnTo>
                  <a:lnTo>
                    <a:pt x="112" y="118"/>
                  </a:lnTo>
                  <a:lnTo>
                    <a:pt x="116" y="100"/>
                  </a:lnTo>
                  <a:lnTo>
                    <a:pt x="109" y="80"/>
                  </a:lnTo>
                  <a:lnTo>
                    <a:pt x="90" y="58"/>
                  </a:lnTo>
                  <a:lnTo>
                    <a:pt x="90" y="46"/>
                  </a:lnTo>
                  <a:lnTo>
                    <a:pt x="90" y="27"/>
                  </a:lnTo>
                  <a:lnTo>
                    <a:pt x="90" y="8"/>
                  </a:lnTo>
                  <a:lnTo>
                    <a:pt x="9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4" name="Freeform 1975"/>
            <p:cNvSpPr>
              <a:spLocks/>
            </p:cNvSpPr>
            <p:nvPr/>
          </p:nvSpPr>
          <p:spPr bwMode="auto">
            <a:xfrm>
              <a:off x="5155" y="2757"/>
              <a:ext cx="5" cy="21"/>
            </a:xfrm>
            <a:custGeom>
              <a:avLst/>
              <a:gdLst>
                <a:gd name="T0" fmla="*/ 1 w 10"/>
                <a:gd name="T1" fmla="*/ 0 h 61"/>
                <a:gd name="T2" fmla="*/ 1 w 10"/>
                <a:gd name="T3" fmla="*/ 0 h 61"/>
                <a:gd name="T4" fmla="*/ 1 w 10"/>
                <a:gd name="T5" fmla="*/ 0 h 61"/>
                <a:gd name="T6" fmla="*/ 0 w 10"/>
                <a:gd name="T7" fmla="*/ 0 h 61"/>
                <a:gd name="T8" fmla="*/ 0 w 10"/>
                <a:gd name="T9" fmla="*/ 0 h 61"/>
                <a:gd name="T10" fmla="*/ 1 w 10"/>
                <a:gd name="T11" fmla="*/ 0 h 61"/>
                <a:gd name="T12" fmla="*/ 1 w 10"/>
                <a:gd name="T13" fmla="*/ 0 h 61"/>
                <a:gd name="T14" fmla="*/ 1 w 10"/>
                <a:gd name="T15" fmla="*/ 0 h 61"/>
                <a:gd name="T16" fmla="*/ 1 w 10"/>
                <a:gd name="T17" fmla="*/ 0 h 61"/>
                <a:gd name="T18" fmla="*/ 1 w 10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61"/>
                <a:gd name="T32" fmla="*/ 10 w 10"/>
                <a:gd name="T33" fmla="*/ 61 h 6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61">
                  <a:moveTo>
                    <a:pt x="7" y="61"/>
                  </a:moveTo>
                  <a:lnTo>
                    <a:pt x="10" y="56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3" y="5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0" y="56"/>
                  </a:lnTo>
                  <a:lnTo>
                    <a:pt x="7" y="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5" name="Freeform 1976"/>
            <p:cNvSpPr>
              <a:spLocks/>
            </p:cNvSpPr>
            <p:nvPr/>
          </p:nvSpPr>
          <p:spPr bwMode="auto">
            <a:xfrm>
              <a:off x="5142" y="2774"/>
              <a:ext cx="31" cy="39"/>
            </a:xfrm>
            <a:custGeom>
              <a:avLst/>
              <a:gdLst>
                <a:gd name="T0" fmla="*/ 1 w 62"/>
                <a:gd name="T1" fmla="*/ 0 h 116"/>
                <a:gd name="T2" fmla="*/ 1 w 62"/>
                <a:gd name="T3" fmla="*/ 0 h 116"/>
                <a:gd name="T4" fmla="*/ 1 w 62"/>
                <a:gd name="T5" fmla="*/ 0 h 116"/>
                <a:gd name="T6" fmla="*/ 1 w 62"/>
                <a:gd name="T7" fmla="*/ 0 h 116"/>
                <a:gd name="T8" fmla="*/ 1 w 62"/>
                <a:gd name="T9" fmla="*/ 0 h 116"/>
                <a:gd name="T10" fmla="*/ 1 w 62"/>
                <a:gd name="T11" fmla="*/ 0 h 116"/>
                <a:gd name="T12" fmla="*/ 1 w 62"/>
                <a:gd name="T13" fmla="*/ 0 h 116"/>
                <a:gd name="T14" fmla="*/ 1 w 62"/>
                <a:gd name="T15" fmla="*/ 0 h 116"/>
                <a:gd name="T16" fmla="*/ 1 w 62"/>
                <a:gd name="T17" fmla="*/ 0 h 116"/>
                <a:gd name="T18" fmla="*/ 1 w 62"/>
                <a:gd name="T19" fmla="*/ 0 h 116"/>
                <a:gd name="T20" fmla="*/ 1 w 62"/>
                <a:gd name="T21" fmla="*/ 0 h 116"/>
                <a:gd name="T22" fmla="*/ 1 w 62"/>
                <a:gd name="T23" fmla="*/ 0 h 116"/>
                <a:gd name="T24" fmla="*/ 1 w 62"/>
                <a:gd name="T25" fmla="*/ 0 h 116"/>
                <a:gd name="T26" fmla="*/ 1 w 62"/>
                <a:gd name="T27" fmla="*/ 0 h 116"/>
                <a:gd name="T28" fmla="*/ 1 w 62"/>
                <a:gd name="T29" fmla="*/ 0 h 116"/>
                <a:gd name="T30" fmla="*/ 0 w 62"/>
                <a:gd name="T31" fmla="*/ 0 h 116"/>
                <a:gd name="T32" fmla="*/ 1 w 62"/>
                <a:gd name="T33" fmla="*/ 0 h 116"/>
                <a:gd name="T34" fmla="*/ 1 w 62"/>
                <a:gd name="T35" fmla="*/ 0 h 116"/>
                <a:gd name="T36" fmla="*/ 1 w 62"/>
                <a:gd name="T37" fmla="*/ 0 h 116"/>
                <a:gd name="T38" fmla="*/ 1 w 62"/>
                <a:gd name="T39" fmla="*/ 0 h 116"/>
                <a:gd name="T40" fmla="*/ 1 w 62"/>
                <a:gd name="T41" fmla="*/ 0 h 11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116"/>
                <a:gd name="T65" fmla="*/ 62 w 62"/>
                <a:gd name="T66" fmla="*/ 116 h 11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116">
                  <a:moveTo>
                    <a:pt x="59" y="104"/>
                  </a:moveTo>
                  <a:lnTo>
                    <a:pt x="62" y="104"/>
                  </a:lnTo>
                  <a:lnTo>
                    <a:pt x="31" y="87"/>
                  </a:lnTo>
                  <a:lnTo>
                    <a:pt x="16" y="70"/>
                  </a:lnTo>
                  <a:lnTo>
                    <a:pt x="10" y="55"/>
                  </a:lnTo>
                  <a:lnTo>
                    <a:pt x="11" y="40"/>
                  </a:lnTo>
                  <a:lnTo>
                    <a:pt x="17" y="29"/>
                  </a:lnTo>
                  <a:lnTo>
                    <a:pt x="24" y="18"/>
                  </a:lnTo>
                  <a:lnTo>
                    <a:pt x="31" y="12"/>
                  </a:lnTo>
                  <a:lnTo>
                    <a:pt x="33" y="10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18" y="11"/>
                  </a:lnTo>
                  <a:lnTo>
                    <a:pt x="8" y="22"/>
                  </a:lnTo>
                  <a:lnTo>
                    <a:pt x="1" y="38"/>
                  </a:lnTo>
                  <a:lnTo>
                    <a:pt x="0" y="55"/>
                  </a:lnTo>
                  <a:lnTo>
                    <a:pt x="7" y="77"/>
                  </a:lnTo>
                  <a:lnTo>
                    <a:pt x="27" y="97"/>
                  </a:lnTo>
                  <a:lnTo>
                    <a:pt x="58" y="116"/>
                  </a:lnTo>
                  <a:lnTo>
                    <a:pt x="61" y="116"/>
                  </a:lnTo>
                  <a:lnTo>
                    <a:pt x="59" y="10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6" name="Freeform 1977"/>
            <p:cNvSpPr>
              <a:spLocks/>
            </p:cNvSpPr>
            <p:nvPr/>
          </p:nvSpPr>
          <p:spPr bwMode="auto">
            <a:xfrm>
              <a:off x="5171" y="2775"/>
              <a:ext cx="34" cy="38"/>
            </a:xfrm>
            <a:custGeom>
              <a:avLst/>
              <a:gdLst>
                <a:gd name="T0" fmla="*/ 1 w 67"/>
                <a:gd name="T1" fmla="*/ 0 h 114"/>
                <a:gd name="T2" fmla="*/ 1 w 67"/>
                <a:gd name="T3" fmla="*/ 0 h 114"/>
                <a:gd name="T4" fmla="*/ 1 w 67"/>
                <a:gd name="T5" fmla="*/ 0 h 114"/>
                <a:gd name="T6" fmla="*/ 1 w 67"/>
                <a:gd name="T7" fmla="*/ 0 h 114"/>
                <a:gd name="T8" fmla="*/ 1 w 67"/>
                <a:gd name="T9" fmla="*/ 0 h 114"/>
                <a:gd name="T10" fmla="*/ 1 w 67"/>
                <a:gd name="T11" fmla="*/ 0 h 114"/>
                <a:gd name="T12" fmla="*/ 1 w 67"/>
                <a:gd name="T13" fmla="*/ 0 h 114"/>
                <a:gd name="T14" fmla="*/ 1 w 67"/>
                <a:gd name="T15" fmla="*/ 0 h 114"/>
                <a:gd name="T16" fmla="*/ 1 w 67"/>
                <a:gd name="T17" fmla="*/ 0 h 114"/>
                <a:gd name="T18" fmla="*/ 0 w 67"/>
                <a:gd name="T19" fmla="*/ 0 h 114"/>
                <a:gd name="T20" fmla="*/ 1 w 67"/>
                <a:gd name="T21" fmla="*/ 0 h 114"/>
                <a:gd name="T22" fmla="*/ 1 w 67"/>
                <a:gd name="T23" fmla="*/ 0 h 114"/>
                <a:gd name="T24" fmla="*/ 1 w 67"/>
                <a:gd name="T25" fmla="*/ 0 h 114"/>
                <a:gd name="T26" fmla="*/ 1 w 67"/>
                <a:gd name="T27" fmla="*/ 0 h 114"/>
                <a:gd name="T28" fmla="*/ 1 w 67"/>
                <a:gd name="T29" fmla="*/ 0 h 114"/>
                <a:gd name="T30" fmla="*/ 1 w 67"/>
                <a:gd name="T31" fmla="*/ 0 h 114"/>
                <a:gd name="T32" fmla="*/ 1 w 67"/>
                <a:gd name="T33" fmla="*/ 0 h 114"/>
                <a:gd name="T34" fmla="*/ 1 w 67"/>
                <a:gd name="T35" fmla="*/ 0 h 114"/>
                <a:gd name="T36" fmla="*/ 1 w 67"/>
                <a:gd name="T37" fmla="*/ 0 h 114"/>
                <a:gd name="T38" fmla="*/ 1 w 67"/>
                <a:gd name="T39" fmla="*/ 0 h 114"/>
                <a:gd name="T40" fmla="*/ 1 w 67"/>
                <a:gd name="T41" fmla="*/ 0 h 114"/>
                <a:gd name="T42" fmla="*/ 1 w 67"/>
                <a:gd name="T43" fmla="*/ 0 h 114"/>
                <a:gd name="T44" fmla="*/ 1 w 67"/>
                <a:gd name="T45" fmla="*/ 0 h 114"/>
                <a:gd name="T46" fmla="*/ 1 w 67"/>
                <a:gd name="T47" fmla="*/ 0 h 1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7"/>
                <a:gd name="T73" fmla="*/ 0 h 114"/>
                <a:gd name="T74" fmla="*/ 67 w 67"/>
                <a:gd name="T75" fmla="*/ 114 h 11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7" h="114">
                  <a:moveTo>
                    <a:pt x="31" y="5"/>
                  </a:moveTo>
                  <a:lnTo>
                    <a:pt x="33" y="10"/>
                  </a:lnTo>
                  <a:lnTo>
                    <a:pt x="51" y="31"/>
                  </a:lnTo>
                  <a:lnTo>
                    <a:pt x="57" y="47"/>
                  </a:lnTo>
                  <a:lnTo>
                    <a:pt x="53" y="63"/>
                  </a:lnTo>
                  <a:lnTo>
                    <a:pt x="43" y="75"/>
                  </a:lnTo>
                  <a:lnTo>
                    <a:pt x="30" y="87"/>
                  </a:lnTo>
                  <a:lnTo>
                    <a:pt x="14" y="95"/>
                  </a:lnTo>
                  <a:lnTo>
                    <a:pt x="3" y="99"/>
                  </a:lnTo>
                  <a:lnTo>
                    <a:pt x="0" y="102"/>
                  </a:lnTo>
                  <a:lnTo>
                    <a:pt x="2" y="114"/>
                  </a:lnTo>
                  <a:lnTo>
                    <a:pt x="7" y="112"/>
                  </a:lnTo>
                  <a:lnTo>
                    <a:pt x="18" y="107"/>
                  </a:lnTo>
                  <a:lnTo>
                    <a:pt x="34" y="97"/>
                  </a:lnTo>
                  <a:lnTo>
                    <a:pt x="49" y="85"/>
                  </a:lnTo>
                  <a:lnTo>
                    <a:pt x="62" y="68"/>
                  </a:lnTo>
                  <a:lnTo>
                    <a:pt x="67" y="47"/>
                  </a:lnTo>
                  <a:lnTo>
                    <a:pt x="60" y="24"/>
                  </a:lnTo>
                  <a:lnTo>
                    <a:pt x="39" y="0"/>
                  </a:lnTo>
                  <a:lnTo>
                    <a:pt x="41" y="5"/>
                  </a:lnTo>
                  <a:lnTo>
                    <a:pt x="31" y="5"/>
                  </a:lnTo>
                  <a:lnTo>
                    <a:pt x="31" y="9"/>
                  </a:lnTo>
                  <a:lnTo>
                    <a:pt x="33" y="10"/>
                  </a:lnTo>
                  <a:lnTo>
                    <a:pt x="31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7" name="Freeform 1978"/>
            <p:cNvSpPr>
              <a:spLocks/>
            </p:cNvSpPr>
            <p:nvPr/>
          </p:nvSpPr>
          <p:spPr bwMode="auto">
            <a:xfrm>
              <a:off x="5187" y="2755"/>
              <a:ext cx="5" cy="22"/>
            </a:xfrm>
            <a:custGeom>
              <a:avLst/>
              <a:gdLst>
                <a:gd name="T0" fmla="*/ 1 w 10"/>
                <a:gd name="T1" fmla="*/ 0 h 65"/>
                <a:gd name="T2" fmla="*/ 0 w 10"/>
                <a:gd name="T3" fmla="*/ 0 h 65"/>
                <a:gd name="T4" fmla="*/ 0 w 10"/>
                <a:gd name="T5" fmla="*/ 0 h 65"/>
                <a:gd name="T6" fmla="*/ 0 w 10"/>
                <a:gd name="T7" fmla="*/ 0 h 65"/>
                <a:gd name="T8" fmla="*/ 0 w 10"/>
                <a:gd name="T9" fmla="*/ 0 h 65"/>
                <a:gd name="T10" fmla="*/ 0 w 10"/>
                <a:gd name="T11" fmla="*/ 0 h 65"/>
                <a:gd name="T12" fmla="*/ 1 w 10"/>
                <a:gd name="T13" fmla="*/ 0 h 65"/>
                <a:gd name="T14" fmla="*/ 1 w 10"/>
                <a:gd name="T15" fmla="*/ 0 h 65"/>
                <a:gd name="T16" fmla="*/ 1 w 10"/>
                <a:gd name="T17" fmla="*/ 0 h 65"/>
                <a:gd name="T18" fmla="*/ 1 w 10"/>
                <a:gd name="T19" fmla="*/ 0 h 65"/>
                <a:gd name="T20" fmla="*/ 1 w 10"/>
                <a:gd name="T21" fmla="*/ 0 h 65"/>
                <a:gd name="T22" fmla="*/ 1 w 10"/>
                <a:gd name="T23" fmla="*/ 0 h 65"/>
                <a:gd name="T24" fmla="*/ 1 w 10"/>
                <a:gd name="T25" fmla="*/ 0 h 65"/>
                <a:gd name="T26" fmla="*/ 1 w 10"/>
                <a:gd name="T27" fmla="*/ 0 h 65"/>
                <a:gd name="T28" fmla="*/ 1 w 10"/>
                <a:gd name="T29" fmla="*/ 0 h 65"/>
                <a:gd name="T30" fmla="*/ 1 w 10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"/>
                <a:gd name="T49" fmla="*/ 0 h 65"/>
                <a:gd name="T50" fmla="*/ 10 w 10"/>
                <a:gd name="T51" fmla="*/ 65 h 6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" h="65">
                  <a:moveTo>
                    <a:pt x="5" y="13"/>
                  </a:moveTo>
                  <a:lnTo>
                    <a:pt x="0" y="7"/>
                  </a:lnTo>
                  <a:lnTo>
                    <a:pt x="0" y="15"/>
                  </a:lnTo>
                  <a:lnTo>
                    <a:pt x="0" y="34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10" y="65"/>
                  </a:lnTo>
                  <a:lnTo>
                    <a:pt x="10" y="53"/>
                  </a:lnTo>
                  <a:lnTo>
                    <a:pt x="10" y="34"/>
                  </a:lnTo>
                  <a:lnTo>
                    <a:pt x="10" y="15"/>
                  </a:lnTo>
                  <a:lnTo>
                    <a:pt x="10" y="7"/>
                  </a:lnTo>
                  <a:lnTo>
                    <a:pt x="5" y="0"/>
                  </a:lnTo>
                  <a:lnTo>
                    <a:pt x="10" y="7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8" name="Freeform 1979"/>
            <p:cNvSpPr>
              <a:spLocks/>
            </p:cNvSpPr>
            <p:nvPr/>
          </p:nvSpPr>
          <p:spPr bwMode="auto">
            <a:xfrm>
              <a:off x="5155" y="2755"/>
              <a:ext cx="34" cy="4"/>
            </a:xfrm>
            <a:custGeom>
              <a:avLst/>
              <a:gdLst>
                <a:gd name="T0" fmla="*/ 0 w 69"/>
                <a:gd name="T1" fmla="*/ 0 h 13"/>
                <a:gd name="T2" fmla="*/ 0 w 69"/>
                <a:gd name="T3" fmla="*/ 0 h 13"/>
                <a:gd name="T4" fmla="*/ 0 w 69"/>
                <a:gd name="T5" fmla="*/ 0 h 13"/>
                <a:gd name="T6" fmla="*/ 0 w 69"/>
                <a:gd name="T7" fmla="*/ 0 h 13"/>
                <a:gd name="T8" fmla="*/ 0 w 69"/>
                <a:gd name="T9" fmla="*/ 0 h 13"/>
                <a:gd name="T10" fmla="*/ 0 w 69"/>
                <a:gd name="T11" fmla="*/ 0 h 13"/>
                <a:gd name="T12" fmla="*/ 0 w 69"/>
                <a:gd name="T13" fmla="*/ 0 h 13"/>
                <a:gd name="T14" fmla="*/ 0 w 69"/>
                <a:gd name="T15" fmla="*/ 0 h 13"/>
                <a:gd name="T16" fmla="*/ 0 w 69"/>
                <a:gd name="T17" fmla="*/ 0 h 13"/>
                <a:gd name="T18" fmla="*/ 0 w 69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13"/>
                <a:gd name="T32" fmla="*/ 69 w 69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13">
                  <a:moveTo>
                    <a:pt x="10" y="7"/>
                  </a:moveTo>
                  <a:lnTo>
                    <a:pt x="5" y="13"/>
                  </a:lnTo>
                  <a:lnTo>
                    <a:pt x="69" y="13"/>
                  </a:lnTo>
                  <a:lnTo>
                    <a:pt x="69" y="0"/>
                  </a:lnTo>
                  <a:lnTo>
                    <a:pt x="5" y="0"/>
                  </a:lnTo>
                  <a:lnTo>
                    <a:pt x="0" y="7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9" name="Freeform 1980"/>
            <p:cNvSpPr>
              <a:spLocks/>
            </p:cNvSpPr>
            <p:nvPr/>
          </p:nvSpPr>
          <p:spPr bwMode="auto">
            <a:xfrm>
              <a:off x="5132" y="2667"/>
              <a:ext cx="83" cy="100"/>
            </a:xfrm>
            <a:custGeom>
              <a:avLst/>
              <a:gdLst>
                <a:gd name="T0" fmla="*/ 1 w 166"/>
                <a:gd name="T1" fmla="*/ 0 h 300"/>
                <a:gd name="T2" fmla="*/ 1 w 166"/>
                <a:gd name="T3" fmla="*/ 0 h 300"/>
                <a:gd name="T4" fmla="*/ 1 w 166"/>
                <a:gd name="T5" fmla="*/ 0 h 300"/>
                <a:gd name="T6" fmla="*/ 1 w 166"/>
                <a:gd name="T7" fmla="*/ 0 h 300"/>
                <a:gd name="T8" fmla="*/ 1 w 166"/>
                <a:gd name="T9" fmla="*/ 0 h 300"/>
                <a:gd name="T10" fmla="*/ 1 w 166"/>
                <a:gd name="T11" fmla="*/ 0 h 300"/>
                <a:gd name="T12" fmla="*/ 1 w 166"/>
                <a:gd name="T13" fmla="*/ 0 h 300"/>
                <a:gd name="T14" fmla="*/ 1 w 166"/>
                <a:gd name="T15" fmla="*/ 0 h 300"/>
                <a:gd name="T16" fmla="*/ 1 w 166"/>
                <a:gd name="T17" fmla="*/ 0 h 300"/>
                <a:gd name="T18" fmla="*/ 1 w 166"/>
                <a:gd name="T19" fmla="*/ 0 h 300"/>
                <a:gd name="T20" fmla="*/ 1 w 166"/>
                <a:gd name="T21" fmla="*/ 0 h 300"/>
                <a:gd name="T22" fmla="*/ 1 w 166"/>
                <a:gd name="T23" fmla="*/ 0 h 300"/>
                <a:gd name="T24" fmla="*/ 1 w 166"/>
                <a:gd name="T25" fmla="*/ 0 h 300"/>
                <a:gd name="T26" fmla="*/ 1 w 166"/>
                <a:gd name="T27" fmla="*/ 0 h 300"/>
                <a:gd name="T28" fmla="*/ 1 w 166"/>
                <a:gd name="T29" fmla="*/ 0 h 300"/>
                <a:gd name="T30" fmla="*/ 1 w 166"/>
                <a:gd name="T31" fmla="*/ 0 h 300"/>
                <a:gd name="T32" fmla="*/ 1 w 166"/>
                <a:gd name="T33" fmla="*/ 0 h 300"/>
                <a:gd name="T34" fmla="*/ 1 w 166"/>
                <a:gd name="T35" fmla="*/ 0 h 300"/>
                <a:gd name="T36" fmla="*/ 1 w 166"/>
                <a:gd name="T37" fmla="*/ 0 h 300"/>
                <a:gd name="T38" fmla="*/ 1 w 166"/>
                <a:gd name="T39" fmla="*/ 0 h 300"/>
                <a:gd name="T40" fmla="*/ 1 w 166"/>
                <a:gd name="T41" fmla="*/ 0 h 300"/>
                <a:gd name="T42" fmla="*/ 1 w 166"/>
                <a:gd name="T43" fmla="*/ 0 h 300"/>
                <a:gd name="T44" fmla="*/ 1 w 166"/>
                <a:gd name="T45" fmla="*/ 0 h 300"/>
                <a:gd name="T46" fmla="*/ 0 w 166"/>
                <a:gd name="T47" fmla="*/ 0 h 300"/>
                <a:gd name="T48" fmla="*/ 0 w 166"/>
                <a:gd name="T49" fmla="*/ 0 h 300"/>
                <a:gd name="T50" fmla="*/ 1 w 166"/>
                <a:gd name="T51" fmla="*/ 0 h 300"/>
                <a:gd name="T52" fmla="*/ 1 w 166"/>
                <a:gd name="T53" fmla="*/ 0 h 300"/>
                <a:gd name="T54" fmla="*/ 1 w 166"/>
                <a:gd name="T55" fmla="*/ 0 h 300"/>
                <a:gd name="T56" fmla="*/ 1 w 166"/>
                <a:gd name="T57" fmla="*/ 0 h 300"/>
                <a:gd name="T58" fmla="*/ 1 w 166"/>
                <a:gd name="T59" fmla="*/ 0 h 300"/>
                <a:gd name="T60" fmla="*/ 1 w 166"/>
                <a:gd name="T61" fmla="*/ 0 h 300"/>
                <a:gd name="T62" fmla="*/ 1 w 166"/>
                <a:gd name="T63" fmla="*/ 0 h 300"/>
                <a:gd name="T64" fmla="*/ 1 w 166"/>
                <a:gd name="T65" fmla="*/ 0 h 3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6"/>
                <a:gd name="T100" fmla="*/ 0 h 300"/>
                <a:gd name="T101" fmla="*/ 166 w 166"/>
                <a:gd name="T102" fmla="*/ 300 h 3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6" h="300">
                  <a:moveTo>
                    <a:pt x="70" y="0"/>
                  </a:moveTo>
                  <a:lnTo>
                    <a:pt x="81" y="11"/>
                  </a:lnTo>
                  <a:lnTo>
                    <a:pt x="96" y="26"/>
                  </a:lnTo>
                  <a:lnTo>
                    <a:pt x="113" y="43"/>
                  </a:lnTo>
                  <a:lnTo>
                    <a:pt x="129" y="62"/>
                  </a:lnTo>
                  <a:lnTo>
                    <a:pt x="144" y="83"/>
                  </a:lnTo>
                  <a:lnTo>
                    <a:pt x="156" y="105"/>
                  </a:lnTo>
                  <a:lnTo>
                    <a:pt x="164" y="130"/>
                  </a:lnTo>
                  <a:lnTo>
                    <a:pt x="166" y="154"/>
                  </a:lnTo>
                  <a:lnTo>
                    <a:pt x="163" y="180"/>
                  </a:lnTo>
                  <a:lnTo>
                    <a:pt x="157" y="206"/>
                  </a:lnTo>
                  <a:lnTo>
                    <a:pt x="149" y="231"/>
                  </a:lnTo>
                  <a:lnTo>
                    <a:pt x="139" y="253"/>
                  </a:lnTo>
                  <a:lnTo>
                    <a:pt x="125" y="273"/>
                  </a:lnTo>
                  <a:lnTo>
                    <a:pt x="112" y="288"/>
                  </a:lnTo>
                  <a:lnTo>
                    <a:pt x="97" y="297"/>
                  </a:lnTo>
                  <a:lnTo>
                    <a:pt x="82" y="300"/>
                  </a:lnTo>
                  <a:lnTo>
                    <a:pt x="66" y="296"/>
                  </a:lnTo>
                  <a:lnTo>
                    <a:pt x="51" y="286"/>
                  </a:lnTo>
                  <a:lnTo>
                    <a:pt x="37" y="272"/>
                  </a:lnTo>
                  <a:lnTo>
                    <a:pt x="23" y="254"/>
                  </a:lnTo>
                  <a:lnTo>
                    <a:pt x="13" y="234"/>
                  </a:lnTo>
                  <a:lnTo>
                    <a:pt x="5" y="210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6" y="126"/>
                  </a:lnTo>
                  <a:lnTo>
                    <a:pt x="15" y="96"/>
                  </a:lnTo>
                  <a:lnTo>
                    <a:pt x="26" y="67"/>
                  </a:lnTo>
                  <a:lnTo>
                    <a:pt x="39" y="44"/>
                  </a:lnTo>
                  <a:lnTo>
                    <a:pt x="50" y="26"/>
                  </a:lnTo>
                  <a:lnTo>
                    <a:pt x="60" y="11"/>
                  </a:lnTo>
                  <a:lnTo>
                    <a:pt x="66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0" name="Freeform 1981"/>
            <p:cNvSpPr>
              <a:spLocks/>
            </p:cNvSpPr>
            <p:nvPr/>
          </p:nvSpPr>
          <p:spPr bwMode="auto">
            <a:xfrm>
              <a:off x="5165" y="2665"/>
              <a:ext cx="52" cy="53"/>
            </a:xfrm>
            <a:custGeom>
              <a:avLst/>
              <a:gdLst>
                <a:gd name="T0" fmla="*/ 0 w 106"/>
                <a:gd name="T1" fmla="*/ 0 h 159"/>
                <a:gd name="T2" fmla="*/ 0 w 106"/>
                <a:gd name="T3" fmla="*/ 0 h 159"/>
                <a:gd name="T4" fmla="*/ 0 w 106"/>
                <a:gd name="T5" fmla="*/ 0 h 159"/>
                <a:gd name="T6" fmla="*/ 0 w 106"/>
                <a:gd name="T7" fmla="*/ 0 h 159"/>
                <a:gd name="T8" fmla="*/ 0 w 106"/>
                <a:gd name="T9" fmla="*/ 0 h 159"/>
                <a:gd name="T10" fmla="*/ 0 w 106"/>
                <a:gd name="T11" fmla="*/ 0 h 159"/>
                <a:gd name="T12" fmla="*/ 0 w 106"/>
                <a:gd name="T13" fmla="*/ 0 h 159"/>
                <a:gd name="T14" fmla="*/ 0 w 106"/>
                <a:gd name="T15" fmla="*/ 0 h 159"/>
                <a:gd name="T16" fmla="*/ 0 w 106"/>
                <a:gd name="T17" fmla="*/ 0 h 159"/>
                <a:gd name="T18" fmla="*/ 0 w 106"/>
                <a:gd name="T19" fmla="*/ 0 h 159"/>
                <a:gd name="T20" fmla="*/ 0 w 106"/>
                <a:gd name="T21" fmla="*/ 0 h 159"/>
                <a:gd name="T22" fmla="*/ 0 w 106"/>
                <a:gd name="T23" fmla="*/ 0 h 159"/>
                <a:gd name="T24" fmla="*/ 0 w 106"/>
                <a:gd name="T25" fmla="*/ 0 h 159"/>
                <a:gd name="T26" fmla="*/ 0 w 106"/>
                <a:gd name="T27" fmla="*/ 0 h 159"/>
                <a:gd name="T28" fmla="*/ 0 w 106"/>
                <a:gd name="T29" fmla="*/ 0 h 159"/>
                <a:gd name="T30" fmla="*/ 0 w 106"/>
                <a:gd name="T31" fmla="*/ 0 h 159"/>
                <a:gd name="T32" fmla="*/ 0 w 106"/>
                <a:gd name="T33" fmla="*/ 0 h 159"/>
                <a:gd name="T34" fmla="*/ 0 w 106"/>
                <a:gd name="T35" fmla="*/ 0 h 159"/>
                <a:gd name="T36" fmla="*/ 0 w 106"/>
                <a:gd name="T37" fmla="*/ 0 h 159"/>
                <a:gd name="T38" fmla="*/ 0 w 106"/>
                <a:gd name="T39" fmla="*/ 0 h 159"/>
                <a:gd name="T40" fmla="*/ 0 w 106"/>
                <a:gd name="T41" fmla="*/ 0 h 1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6"/>
                <a:gd name="T64" fmla="*/ 0 h 159"/>
                <a:gd name="T65" fmla="*/ 106 w 106"/>
                <a:gd name="T66" fmla="*/ 159 h 1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6" h="159">
                  <a:moveTo>
                    <a:pt x="106" y="159"/>
                  </a:moveTo>
                  <a:lnTo>
                    <a:pt x="106" y="159"/>
                  </a:lnTo>
                  <a:lnTo>
                    <a:pt x="103" y="134"/>
                  </a:lnTo>
                  <a:lnTo>
                    <a:pt x="94" y="108"/>
                  </a:lnTo>
                  <a:lnTo>
                    <a:pt x="82" y="85"/>
                  </a:lnTo>
                  <a:lnTo>
                    <a:pt x="67" y="64"/>
                  </a:lnTo>
                  <a:lnTo>
                    <a:pt x="50" y="44"/>
                  </a:lnTo>
                  <a:lnTo>
                    <a:pt x="33" y="26"/>
                  </a:lnTo>
                  <a:lnTo>
                    <a:pt x="18" y="11"/>
                  </a:lnTo>
                  <a:lnTo>
                    <a:pt x="7" y="0"/>
                  </a:lnTo>
                  <a:lnTo>
                    <a:pt x="0" y="10"/>
                  </a:lnTo>
                  <a:lnTo>
                    <a:pt x="12" y="21"/>
                  </a:lnTo>
                  <a:lnTo>
                    <a:pt x="27" y="36"/>
                  </a:lnTo>
                  <a:lnTo>
                    <a:pt x="44" y="52"/>
                  </a:lnTo>
                  <a:lnTo>
                    <a:pt x="59" y="71"/>
                  </a:lnTo>
                  <a:lnTo>
                    <a:pt x="74" y="92"/>
                  </a:lnTo>
                  <a:lnTo>
                    <a:pt x="86" y="113"/>
                  </a:lnTo>
                  <a:lnTo>
                    <a:pt x="93" y="136"/>
                  </a:lnTo>
                  <a:lnTo>
                    <a:pt x="95" y="159"/>
                  </a:lnTo>
                  <a:lnTo>
                    <a:pt x="106" y="15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1" name="Freeform 1982"/>
            <p:cNvSpPr>
              <a:spLocks/>
            </p:cNvSpPr>
            <p:nvPr/>
          </p:nvSpPr>
          <p:spPr bwMode="auto">
            <a:xfrm>
              <a:off x="5172" y="2718"/>
              <a:ext cx="45" cy="51"/>
            </a:xfrm>
            <a:custGeom>
              <a:avLst/>
              <a:gdLst>
                <a:gd name="T0" fmla="*/ 0 w 90"/>
                <a:gd name="T1" fmla="*/ 0 h 152"/>
                <a:gd name="T2" fmla="*/ 0 w 90"/>
                <a:gd name="T3" fmla="*/ 0 h 152"/>
                <a:gd name="T4" fmla="*/ 1 w 90"/>
                <a:gd name="T5" fmla="*/ 0 h 152"/>
                <a:gd name="T6" fmla="*/ 1 w 90"/>
                <a:gd name="T7" fmla="*/ 0 h 152"/>
                <a:gd name="T8" fmla="*/ 1 w 90"/>
                <a:gd name="T9" fmla="*/ 0 h 152"/>
                <a:gd name="T10" fmla="*/ 1 w 90"/>
                <a:gd name="T11" fmla="*/ 0 h 152"/>
                <a:gd name="T12" fmla="*/ 1 w 90"/>
                <a:gd name="T13" fmla="*/ 0 h 152"/>
                <a:gd name="T14" fmla="*/ 1 w 90"/>
                <a:gd name="T15" fmla="*/ 0 h 152"/>
                <a:gd name="T16" fmla="*/ 1 w 90"/>
                <a:gd name="T17" fmla="*/ 0 h 152"/>
                <a:gd name="T18" fmla="*/ 1 w 90"/>
                <a:gd name="T19" fmla="*/ 0 h 152"/>
                <a:gd name="T20" fmla="*/ 1 w 90"/>
                <a:gd name="T21" fmla="*/ 0 h 152"/>
                <a:gd name="T22" fmla="*/ 1 w 90"/>
                <a:gd name="T23" fmla="*/ 0 h 152"/>
                <a:gd name="T24" fmla="*/ 1 w 90"/>
                <a:gd name="T25" fmla="*/ 0 h 152"/>
                <a:gd name="T26" fmla="*/ 1 w 90"/>
                <a:gd name="T27" fmla="*/ 0 h 152"/>
                <a:gd name="T28" fmla="*/ 1 w 90"/>
                <a:gd name="T29" fmla="*/ 0 h 152"/>
                <a:gd name="T30" fmla="*/ 1 w 90"/>
                <a:gd name="T31" fmla="*/ 0 h 152"/>
                <a:gd name="T32" fmla="*/ 1 w 90"/>
                <a:gd name="T33" fmla="*/ 0 h 152"/>
                <a:gd name="T34" fmla="*/ 1 w 90"/>
                <a:gd name="T35" fmla="*/ 0 h 152"/>
                <a:gd name="T36" fmla="*/ 0 w 90"/>
                <a:gd name="T37" fmla="*/ 0 h 152"/>
                <a:gd name="T38" fmla="*/ 0 w 90"/>
                <a:gd name="T39" fmla="*/ 0 h 152"/>
                <a:gd name="T40" fmla="*/ 0 w 90"/>
                <a:gd name="T41" fmla="*/ 0 h 1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52"/>
                <a:gd name="T65" fmla="*/ 90 w 90"/>
                <a:gd name="T66" fmla="*/ 152 h 15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52">
                  <a:moveTo>
                    <a:pt x="0" y="152"/>
                  </a:moveTo>
                  <a:lnTo>
                    <a:pt x="0" y="152"/>
                  </a:lnTo>
                  <a:lnTo>
                    <a:pt x="16" y="149"/>
                  </a:lnTo>
                  <a:lnTo>
                    <a:pt x="33" y="138"/>
                  </a:lnTo>
                  <a:lnTo>
                    <a:pt x="47" y="123"/>
                  </a:lnTo>
                  <a:lnTo>
                    <a:pt x="61" y="103"/>
                  </a:lnTo>
                  <a:lnTo>
                    <a:pt x="71" y="80"/>
                  </a:lnTo>
                  <a:lnTo>
                    <a:pt x="80" y="53"/>
                  </a:lnTo>
                  <a:lnTo>
                    <a:pt x="86" y="27"/>
                  </a:lnTo>
                  <a:lnTo>
                    <a:pt x="90" y="0"/>
                  </a:lnTo>
                  <a:lnTo>
                    <a:pt x="79" y="0"/>
                  </a:lnTo>
                  <a:lnTo>
                    <a:pt x="76" y="25"/>
                  </a:lnTo>
                  <a:lnTo>
                    <a:pt x="70" y="50"/>
                  </a:lnTo>
                  <a:lnTo>
                    <a:pt x="63" y="75"/>
                  </a:lnTo>
                  <a:lnTo>
                    <a:pt x="52" y="96"/>
                  </a:lnTo>
                  <a:lnTo>
                    <a:pt x="39" y="115"/>
                  </a:lnTo>
                  <a:lnTo>
                    <a:pt x="27" y="129"/>
                  </a:lnTo>
                  <a:lnTo>
                    <a:pt x="14" y="137"/>
                  </a:lnTo>
                  <a:lnTo>
                    <a:pt x="0" y="14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2" name="Freeform 1983"/>
            <p:cNvSpPr>
              <a:spLocks/>
            </p:cNvSpPr>
            <p:nvPr/>
          </p:nvSpPr>
          <p:spPr bwMode="auto">
            <a:xfrm>
              <a:off x="5129" y="2721"/>
              <a:ext cx="43" cy="48"/>
            </a:xfrm>
            <a:custGeom>
              <a:avLst/>
              <a:gdLst>
                <a:gd name="T0" fmla="*/ 0 w 87"/>
                <a:gd name="T1" fmla="*/ 0 h 144"/>
                <a:gd name="T2" fmla="*/ 0 w 87"/>
                <a:gd name="T3" fmla="*/ 0 h 144"/>
                <a:gd name="T4" fmla="*/ 0 w 87"/>
                <a:gd name="T5" fmla="*/ 0 h 144"/>
                <a:gd name="T6" fmla="*/ 0 w 87"/>
                <a:gd name="T7" fmla="*/ 0 h 144"/>
                <a:gd name="T8" fmla="*/ 0 w 87"/>
                <a:gd name="T9" fmla="*/ 0 h 144"/>
                <a:gd name="T10" fmla="*/ 0 w 87"/>
                <a:gd name="T11" fmla="*/ 0 h 144"/>
                <a:gd name="T12" fmla="*/ 0 w 87"/>
                <a:gd name="T13" fmla="*/ 0 h 144"/>
                <a:gd name="T14" fmla="*/ 0 w 87"/>
                <a:gd name="T15" fmla="*/ 0 h 144"/>
                <a:gd name="T16" fmla="*/ 0 w 87"/>
                <a:gd name="T17" fmla="*/ 0 h 144"/>
                <a:gd name="T18" fmla="*/ 0 w 87"/>
                <a:gd name="T19" fmla="*/ 0 h 144"/>
                <a:gd name="T20" fmla="*/ 0 w 87"/>
                <a:gd name="T21" fmla="*/ 0 h 144"/>
                <a:gd name="T22" fmla="*/ 0 w 87"/>
                <a:gd name="T23" fmla="*/ 0 h 144"/>
                <a:gd name="T24" fmla="*/ 0 w 87"/>
                <a:gd name="T25" fmla="*/ 0 h 144"/>
                <a:gd name="T26" fmla="*/ 0 w 87"/>
                <a:gd name="T27" fmla="*/ 0 h 144"/>
                <a:gd name="T28" fmla="*/ 0 w 87"/>
                <a:gd name="T29" fmla="*/ 0 h 144"/>
                <a:gd name="T30" fmla="*/ 0 w 87"/>
                <a:gd name="T31" fmla="*/ 0 h 144"/>
                <a:gd name="T32" fmla="*/ 0 w 87"/>
                <a:gd name="T33" fmla="*/ 0 h 144"/>
                <a:gd name="T34" fmla="*/ 0 w 87"/>
                <a:gd name="T35" fmla="*/ 0 h 144"/>
                <a:gd name="T36" fmla="*/ 0 w 87"/>
                <a:gd name="T37" fmla="*/ 0 h 144"/>
                <a:gd name="T38" fmla="*/ 0 w 87"/>
                <a:gd name="T39" fmla="*/ 0 h 144"/>
                <a:gd name="T40" fmla="*/ 0 w 87"/>
                <a:gd name="T41" fmla="*/ 0 h 1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7"/>
                <a:gd name="T64" fmla="*/ 0 h 144"/>
                <a:gd name="T65" fmla="*/ 87 w 87"/>
                <a:gd name="T66" fmla="*/ 144 h 14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7" h="144">
                  <a:moveTo>
                    <a:pt x="0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4" y="50"/>
                  </a:lnTo>
                  <a:lnTo>
                    <a:pt x="14" y="74"/>
                  </a:lnTo>
                  <a:lnTo>
                    <a:pt x="24" y="96"/>
                  </a:lnTo>
                  <a:lnTo>
                    <a:pt x="38" y="113"/>
                  </a:lnTo>
                  <a:lnTo>
                    <a:pt x="53" y="129"/>
                  </a:lnTo>
                  <a:lnTo>
                    <a:pt x="70" y="140"/>
                  </a:lnTo>
                  <a:lnTo>
                    <a:pt x="87" y="144"/>
                  </a:lnTo>
                  <a:lnTo>
                    <a:pt x="87" y="132"/>
                  </a:lnTo>
                  <a:lnTo>
                    <a:pt x="72" y="128"/>
                  </a:lnTo>
                  <a:lnTo>
                    <a:pt x="59" y="119"/>
                  </a:lnTo>
                  <a:lnTo>
                    <a:pt x="45" y="106"/>
                  </a:lnTo>
                  <a:lnTo>
                    <a:pt x="32" y="89"/>
                  </a:lnTo>
                  <a:lnTo>
                    <a:pt x="22" y="69"/>
                  </a:lnTo>
                  <a:lnTo>
                    <a:pt x="15" y="47"/>
                  </a:lnTo>
                  <a:lnTo>
                    <a:pt x="11" y="25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3" name="Freeform 1984"/>
            <p:cNvSpPr>
              <a:spLocks/>
            </p:cNvSpPr>
            <p:nvPr/>
          </p:nvSpPr>
          <p:spPr bwMode="auto">
            <a:xfrm>
              <a:off x="5129" y="2664"/>
              <a:ext cx="39" cy="57"/>
            </a:xfrm>
            <a:custGeom>
              <a:avLst/>
              <a:gdLst>
                <a:gd name="T0" fmla="*/ 1 w 78"/>
                <a:gd name="T1" fmla="*/ 0 h 170"/>
                <a:gd name="T2" fmla="*/ 1 w 78"/>
                <a:gd name="T3" fmla="*/ 0 h 170"/>
                <a:gd name="T4" fmla="*/ 1 w 78"/>
                <a:gd name="T5" fmla="*/ 0 h 170"/>
                <a:gd name="T6" fmla="*/ 1 w 78"/>
                <a:gd name="T7" fmla="*/ 0 h 170"/>
                <a:gd name="T8" fmla="*/ 1 w 78"/>
                <a:gd name="T9" fmla="*/ 0 h 170"/>
                <a:gd name="T10" fmla="*/ 1 w 78"/>
                <a:gd name="T11" fmla="*/ 0 h 170"/>
                <a:gd name="T12" fmla="*/ 1 w 78"/>
                <a:gd name="T13" fmla="*/ 0 h 170"/>
                <a:gd name="T14" fmla="*/ 1 w 78"/>
                <a:gd name="T15" fmla="*/ 0 h 170"/>
                <a:gd name="T16" fmla="*/ 1 w 78"/>
                <a:gd name="T17" fmla="*/ 0 h 170"/>
                <a:gd name="T18" fmla="*/ 0 w 78"/>
                <a:gd name="T19" fmla="*/ 0 h 170"/>
                <a:gd name="T20" fmla="*/ 1 w 78"/>
                <a:gd name="T21" fmla="*/ 0 h 170"/>
                <a:gd name="T22" fmla="*/ 1 w 78"/>
                <a:gd name="T23" fmla="*/ 0 h 170"/>
                <a:gd name="T24" fmla="*/ 1 w 78"/>
                <a:gd name="T25" fmla="*/ 0 h 170"/>
                <a:gd name="T26" fmla="*/ 1 w 78"/>
                <a:gd name="T27" fmla="*/ 0 h 170"/>
                <a:gd name="T28" fmla="*/ 1 w 78"/>
                <a:gd name="T29" fmla="*/ 0 h 170"/>
                <a:gd name="T30" fmla="*/ 1 w 78"/>
                <a:gd name="T31" fmla="*/ 0 h 170"/>
                <a:gd name="T32" fmla="*/ 1 w 78"/>
                <a:gd name="T33" fmla="*/ 0 h 170"/>
                <a:gd name="T34" fmla="*/ 1 w 78"/>
                <a:gd name="T35" fmla="*/ 0 h 170"/>
                <a:gd name="T36" fmla="*/ 1 w 78"/>
                <a:gd name="T37" fmla="*/ 0 h 170"/>
                <a:gd name="T38" fmla="*/ 1 w 78"/>
                <a:gd name="T39" fmla="*/ 0 h 170"/>
                <a:gd name="T40" fmla="*/ 1 w 78"/>
                <a:gd name="T41" fmla="*/ 0 h 170"/>
                <a:gd name="T42" fmla="*/ 1 w 78"/>
                <a:gd name="T43" fmla="*/ 0 h 170"/>
                <a:gd name="T44" fmla="*/ 1 w 78"/>
                <a:gd name="T45" fmla="*/ 0 h 170"/>
                <a:gd name="T46" fmla="*/ 1 w 78"/>
                <a:gd name="T47" fmla="*/ 0 h 1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8"/>
                <a:gd name="T73" fmla="*/ 0 h 170"/>
                <a:gd name="T74" fmla="*/ 78 w 78"/>
                <a:gd name="T75" fmla="*/ 170 h 17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8" h="170">
                  <a:moveTo>
                    <a:pt x="78" y="3"/>
                  </a:moveTo>
                  <a:lnTo>
                    <a:pt x="71" y="3"/>
                  </a:lnTo>
                  <a:lnTo>
                    <a:pt x="68" y="7"/>
                  </a:lnTo>
                  <a:lnTo>
                    <a:pt x="61" y="15"/>
                  </a:lnTo>
                  <a:lnTo>
                    <a:pt x="51" y="30"/>
                  </a:lnTo>
                  <a:lnTo>
                    <a:pt x="39" y="48"/>
                  </a:lnTo>
                  <a:lnTo>
                    <a:pt x="27" y="73"/>
                  </a:lnTo>
                  <a:lnTo>
                    <a:pt x="15" y="101"/>
                  </a:lnTo>
                  <a:lnTo>
                    <a:pt x="5" y="133"/>
                  </a:lnTo>
                  <a:lnTo>
                    <a:pt x="0" y="170"/>
                  </a:lnTo>
                  <a:lnTo>
                    <a:pt x="11" y="170"/>
                  </a:lnTo>
                  <a:lnTo>
                    <a:pt x="16" y="135"/>
                  </a:lnTo>
                  <a:lnTo>
                    <a:pt x="25" y="106"/>
                  </a:lnTo>
                  <a:lnTo>
                    <a:pt x="35" y="78"/>
                  </a:lnTo>
                  <a:lnTo>
                    <a:pt x="48" y="56"/>
                  </a:lnTo>
                  <a:lnTo>
                    <a:pt x="59" y="37"/>
                  </a:lnTo>
                  <a:lnTo>
                    <a:pt x="69" y="23"/>
                  </a:lnTo>
                  <a:lnTo>
                    <a:pt x="75" y="14"/>
                  </a:lnTo>
                  <a:lnTo>
                    <a:pt x="78" y="13"/>
                  </a:lnTo>
                  <a:lnTo>
                    <a:pt x="71" y="13"/>
                  </a:lnTo>
                  <a:lnTo>
                    <a:pt x="78" y="3"/>
                  </a:lnTo>
                  <a:lnTo>
                    <a:pt x="75" y="0"/>
                  </a:lnTo>
                  <a:lnTo>
                    <a:pt x="71" y="3"/>
                  </a:lnTo>
                  <a:lnTo>
                    <a:pt x="78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4" name="Freeform 1985"/>
            <p:cNvSpPr>
              <a:spLocks/>
            </p:cNvSpPr>
            <p:nvPr/>
          </p:nvSpPr>
          <p:spPr bwMode="auto">
            <a:xfrm>
              <a:off x="5157" y="2733"/>
              <a:ext cx="27" cy="8"/>
            </a:xfrm>
            <a:custGeom>
              <a:avLst/>
              <a:gdLst>
                <a:gd name="T0" fmla="*/ 0 w 53"/>
                <a:gd name="T1" fmla="*/ 0 h 24"/>
                <a:gd name="T2" fmla="*/ 1 w 53"/>
                <a:gd name="T3" fmla="*/ 0 h 24"/>
                <a:gd name="T4" fmla="*/ 1 w 53"/>
                <a:gd name="T5" fmla="*/ 0 h 24"/>
                <a:gd name="T6" fmla="*/ 1 w 53"/>
                <a:gd name="T7" fmla="*/ 0 h 24"/>
                <a:gd name="T8" fmla="*/ 1 w 53"/>
                <a:gd name="T9" fmla="*/ 0 h 24"/>
                <a:gd name="T10" fmla="*/ 1 w 53"/>
                <a:gd name="T11" fmla="*/ 0 h 24"/>
                <a:gd name="T12" fmla="*/ 1 w 53"/>
                <a:gd name="T13" fmla="*/ 0 h 24"/>
                <a:gd name="T14" fmla="*/ 1 w 53"/>
                <a:gd name="T15" fmla="*/ 0 h 24"/>
                <a:gd name="T16" fmla="*/ 1 w 53"/>
                <a:gd name="T17" fmla="*/ 0 h 24"/>
                <a:gd name="T18" fmla="*/ 1 w 53"/>
                <a:gd name="T19" fmla="*/ 0 h 24"/>
                <a:gd name="T20" fmla="*/ 1 w 53"/>
                <a:gd name="T21" fmla="*/ 0 h 24"/>
                <a:gd name="T22" fmla="*/ 1 w 53"/>
                <a:gd name="T23" fmla="*/ 0 h 24"/>
                <a:gd name="T24" fmla="*/ 1 w 53"/>
                <a:gd name="T25" fmla="*/ 0 h 24"/>
                <a:gd name="T26" fmla="*/ 1 w 53"/>
                <a:gd name="T27" fmla="*/ 0 h 24"/>
                <a:gd name="T28" fmla="*/ 1 w 53"/>
                <a:gd name="T29" fmla="*/ 0 h 24"/>
                <a:gd name="T30" fmla="*/ 1 w 53"/>
                <a:gd name="T31" fmla="*/ 0 h 24"/>
                <a:gd name="T32" fmla="*/ 0 w 53"/>
                <a:gd name="T33" fmla="*/ 0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3"/>
                <a:gd name="T52" fmla="*/ 0 h 24"/>
                <a:gd name="T53" fmla="*/ 53 w 53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3" h="24">
                  <a:moveTo>
                    <a:pt x="0" y="11"/>
                  </a:moveTo>
                  <a:lnTo>
                    <a:pt x="5" y="8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3" y="11"/>
                  </a:lnTo>
                  <a:lnTo>
                    <a:pt x="44" y="20"/>
                  </a:lnTo>
                  <a:lnTo>
                    <a:pt x="36" y="24"/>
                  </a:lnTo>
                  <a:lnTo>
                    <a:pt x="27" y="24"/>
                  </a:lnTo>
                  <a:lnTo>
                    <a:pt x="19" y="22"/>
                  </a:lnTo>
                  <a:lnTo>
                    <a:pt x="11" y="19"/>
                  </a:lnTo>
                  <a:lnTo>
                    <a:pt x="5" y="15"/>
                  </a:lnTo>
                  <a:lnTo>
                    <a:pt x="1" y="13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5" name="Freeform 1986"/>
            <p:cNvSpPr>
              <a:spLocks/>
            </p:cNvSpPr>
            <p:nvPr/>
          </p:nvSpPr>
          <p:spPr bwMode="auto">
            <a:xfrm>
              <a:off x="5085" y="2931"/>
              <a:ext cx="23" cy="50"/>
            </a:xfrm>
            <a:custGeom>
              <a:avLst/>
              <a:gdLst>
                <a:gd name="T0" fmla="*/ 0 w 46"/>
                <a:gd name="T1" fmla="*/ 0 h 148"/>
                <a:gd name="T2" fmla="*/ 1 w 46"/>
                <a:gd name="T3" fmla="*/ 0 h 148"/>
                <a:gd name="T4" fmla="*/ 1 w 46"/>
                <a:gd name="T5" fmla="*/ 0 h 148"/>
                <a:gd name="T6" fmla="*/ 1 w 46"/>
                <a:gd name="T7" fmla="*/ 0 h 148"/>
                <a:gd name="T8" fmla="*/ 1 w 46"/>
                <a:gd name="T9" fmla="*/ 0 h 148"/>
                <a:gd name="T10" fmla="*/ 1 w 46"/>
                <a:gd name="T11" fmla="*/ 0 h 148"/>
                <a:gd name="T12" fmla="*/ 1 w 46"/>
                <a:gd name="T13" fmla="*/ 0 h 148"/>
                <a:gd name="T14" fmla="*/ 1 w 46"/>
                <a:gd name="T15" fmla="*/ 0 h 148"/>
                <a:gd name="T16" fmla="*/ 1 w 46"/>
                <a:gd name="T17" fmla="*/ 0 h 148"/>
                <a:gd name="T18" fmla="*/ 1 w 46"/>
                <a:gd name="T19" fmla="*/ 0 h 148"/>
                <a:gd name="T20" fmla="*/ 0 w 46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6"/>
                <a:gd name="T34" fmla="*/ 0 h 148"/>
                <a:gd name="T35" fmla="*/ 46 w 46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6" h="148">
                  <a:moveTo>
                    <a:pt x="0" y="0"/>
                  </a:moveTo>
                  <a:lnTo>
                    <a:pt x="1" y="118"/>
                  </a:lnTo>
                  <a:lnTo>
                    <a:pt x="2" y="123"/>
                  </a:lnTo>
                  <a:lnTo>
                    <a:pt x="6" y="133"/>
                  </a:lnTo>
                  <a:lnTo>
                    <a:pt x="14" y="143"/>
                  </a:lnTo>
                  <a:lnTo>
                    <a:pt x="25" y="148"/>
                  </a:lnTo>
                  <a:lnTo>
                    <a:pt x="33" y="127"/>
                  </a:lnTo>
                  <a:lnTo>
                    <a:pt x="40" y="81"/>
                  </a:lnTo>
                  <a:lnTo>
                    <a:pt x="45" y="32"/>
                  </a:ln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6" name="Freeform 1987"/>
            <p:cNvSpPr>
              <a:spLocks/>
            </p:cNvSpPr>
            <p:nvPr/>
          </p:nvSpPr>
          <p:spPr bwMode="auto">
            <a:xfrm>
              <a:off x="5082" y="2931"/>
              <a:ext cx="6" cy="40"/>
            </a:xfrm>
            <a:custGeom>
              <a:avLst/>
              <a:gdLst>
                <a:gd name="T0" fmla="*/ 1 w 11"/>
                <a:gd name="T1" fmla="*/ 0 h 120"/>
                <a:gd name="T2" fmla="*/ 1 w 11"/>
                <a:gd name="T3" fmla="*/ 0 h 120"/>
                <a:gd name="T4" fmla="*/ 1 w 11"/>
                <a:gd name="T5" fmla="*/ 0 h 120"/>
                <a:gd name="T6" fmla="*/ 0 w 11"/>
                <a:gd name="T7" fmla="*/ 0 h 120"/>
                <a:gd name="T8" fmla="*/ 1 w 11"/>
                <a:gd name="T9" fmla="*/ 0 h 120"/>
                <a:gd name="T10" fmla="*/ 1 w 11"/>
                <a:gd name="T11" fmla="*/ 0 h 120"/>
                <a:gd name="T12" fmla="*/ 1 w 11"/>
                <a:gd name="T13" fmla="*/ 0 h 120"/>
                <a:gd name="T14" fmla="*/ 1 w 11"/>
                <a:gd name="T15" fmla="*/ 0 h 120"/>
                <a:gd name="T16" fmla="*/ 1 w 11"/>
                <a:gd name="T17" fmla="*/ 0 h 120"/>
                <a:gd name="T18" fmla="*/ 1 w 11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0"/>
                <a:gd name="T32" fmla="*/ 11 w 11"/>
                <a:gd name="T33" fmla="*/ 120 h 1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0">
                  <a:moveTo>
                    <a:pt x="11" y="117"/>
                  </a:moveTo>
                  <a:lnTo>
                    <a:pt x="11" y="118"/>
                  </a:lnTo>
                  <a:lnTo>
                    <a:pt x="10" y="0"/>
                  </a:lnTo>
                  <a:lnTo>
                    <a:pt x="0" y="0"/>
                  </a:lnTo>
                  <a:lnTo>
                    <a:pt x="1" y="118"/>
                  </a:lnTo>
                  <a:lnTo>
                    <a:pt x="1" y="120"/>
                  </a:lnTo>
                  <a:lnTo>
                    <a:pt x="1" y="118"/>
                  </a:lnTo>
                  <a:lnTo>
                    <a:pt x="1" y="120"/>
                  </a:lnTo>
                  <a:lnTo>
                    <a:pt x="11" y="1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7" name="Freeform 1988"/>
            <p:cNvSpPr>
              <a:spLocks/>
            </p:cNvSpPr>
            <p:nvPr/>
          </p:nvSpPr>
          <p:spPr bwMode="auto">
            <a:xfrm>
              <a:off x="5083" y="2970"/>
              <a:ext cx="15" cy="13"/>
            </a:xfrm>
            <a:custGeom>
              <a:avLst/>
              <a:gdLst>
                <a:gd name="T0" fmla="*/ 1 w 29"/>
                <a:gd name="T1" fmla="*/ 0 h 37"/>
                <a:gd name="T2" fmla="*/ 1 w 29"/>
                <a:gd name="T3" fmla="*/ 0 h 37"/>
                <a:gd name="T4" fmla="*/ 1 w 29"/>
                <a:gd name="T5" fmla="*/ 0 h 37"/>
                <a:gd name="T6" fmla="*/ 1 w 29"/>
                <a:gd name="T7" fmla="*/ 0 h 37"/>
                <a:gd name="T8" fmla="*/ 1 w 29"/>
                <a:gd name="T9" fmla="*/ 0 h 37"/>
                <a:gd name="T10" fmla="*/ 1 w 29"/>
                <a:gd name="T11" fmla="*/ 0 h 37"/>
                <a:gd name="T12" fmla="*/ 0 w 29"/>
                <a:gd name="T13" fmla="*/ 0 h 37"/>
                <a:gd name="T14" fmla="*/ 1 w 29"/>
                <a:gd name="T15" fmla="*/ 0 h 37"/>
                <a:gd name="T16" fmla="*/ 1 w 29"/>
                <a:gd name="T17" fmla="*/ 0 h 37"/>
                <a:gd name="T18" fmla="*/ 1 w 29"/>
                <a:gd name="T19" fmla="*/ 0 h 37"/>
                <a:gd name="T20" fmla="*/ 1 w 29"/>
                <a:gd name="T21" fmla="*/ 0 h 37"/>
                <a:gd name="T22" fmla="*/ 1 w 29"/>
                <a:gd name="T23" fmla="*/ 0 h 37"/>
                <a:gd name="T24" fmla="*/ 1 w 29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37"/>
                <a:gd name="T41" fmla="*/ 29 w 29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37">
                  <a:moveTo>
                    <a:pt x="29" y="25"/>
                  </a:moveTo>
                  <a:lnTo>
                    <a:pt x="29" y="25"/>
                  </a:lnTo>
                  <a:lnTo>
                    <a:pt x="20" y="21"/>
                  </a:lnTo>
                  <a:lnTo>
                    <a:pt x="14" y="12"/>
                  </a:lnTo>
                  <a:lnTo>
                    <a:pt x="11" y="4"/>
                  </a:lnTo>
                  <a:lnTo>
                    <a:pt x="10" y="0"/>
                  </a:lnTo>
                  <a:lnTo>
                    <a:pt x="0" y="3"/>
                  </a:lnTo>
                  <a:lnTo>
                    <a:pt x="1" y="9"/>
                  </a:lnTo>
                  <a:lnTo>
                    <a:pt x="6" y="20"/>
                  </a:lnTo>
                  <a:lnTo>
                    <a:pt x="16" y="31"/>
                  </a:lnTo>
                  <a:lnTo>
                    <a:pt x="29" y="37"/>
                  </a:lnTo>
                  <a:lnTo>
                    <a:pt x="29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8" name="Freeform 1989"/>
            <p:cNvSpPr>
              <a:spLocks/>
            </p:cNvSpPr>
            <p:nvPr/>
          </p:nvSpPr>
          <p:spPr bwMode="auto">
            <a:xfrm>
              <a:off x="5098" y="2929"/>
              <a:ext cx="13" cy="54"/>
            </a:xfrm>
            <a:custGeom>
              <a:avLst/>
              <a:gdLst>
                <a:gd name="T0" fmla="*/ 1 w 26"/>
                <a:gd name="T1" fmla="*/ 0 h 160"/>
                <a:gd name="T2" fmla="*/ 1 w 26"/>
                <a:gd name="T3" fmla="*/ 0 h 160"/>
                <a:gd name="T4" fmla="*/ 1 w 26"/>
                <a:gd name="T5" fmla="*/ 0 h 160"/>
                <a:gd name="T6" fmla="*/ 1 w 26"/>
                <a:gd name="T7" fmla="*/ 0 h 160"/>
                <a:gd name="T8" fmla="*/ 1 w 26"/>
                <a:gd name="T9" fmla="*/ 0 h 160"/>
                <a:gd name="T10" fmla="*/ 0 w 26"/>
                <a:gd name="T11" fmla="*/ 0 h 160"/>
                <a:gd name="T12" fmla="*/ 0 w 26"/>
                <a:gd name="T13" fmla="*/ 0 h 160"/>
                <a:gd name="T14" fmla="*/ 1 w 26"/>
                <a:gd name="T15" fmla="*/ 0 h 160"/>
                <a:gd name="T16" fmla="*/ 1 w 26"/>
                <a:gd name="T17" fmla="*/ 0 h 160"/>
                <a:gd name="T18" fmla="*/ 1 w 26"/>
                <a:gd name="T19" fmla="*/ 0 h 160"/>
                <a:gd name="T20" fmla="*/ 1 w 26"/>
                <a:gd name="T21" fmla="*/ 0 h 160"/>
                <a:gd name="T22" fmla="*/ 1 w 26"/>
                <a:gd name="T23" fmla="*/ 0 h 160"/>
                <a:gd name="T24" fmla="*/ 1 w 26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160"/>
                <a:gd name="T41" fmla="*/ 26 w 26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160">
                  <a:moveTo>
                    <a:pt x="21" y="12"/>
                  </a:moveTo>
                  <a:lnTo>
                    <a:pt x="16" y="6"/>
                  </a:lnTo>
                  <a:lnTo>
                    <a:pt x="15" y="38"/>
                  </a:lnTo>
                  <a:lnTo>
                    <a:pt x="10" y="87"/>
                  </a:lnTo>
                  <a:lnTo>
                    <a:pt x="2" y="132"/>
                  </a:lnTo>
                  <a:lnTo>
                    <a:pt x="0" y="148"/>
                  </a:lnTo>
                  <a:lnTo>
                    <a:pt x="0" y="160"/>
                  </a:lnTo>
                  <a:lnTo>
                    <a:pt x="13" y="134"/>
                  </a:lnTo>
                  <a:lnTo>
                    <a:pt x="20" y="87"/>
                  </a:lnTo>
                  <a:lnTo>
                    <a:pt x="25" y="38"/>
                  </a:lnTo>
                  <a:lnTo>
                    <a:pt x="26" y="6"/>
                  </a:lnTo>
                  <a:lnTo>
                    <a:pt x="21" y="0"/>
                  </a:lnTo>
                  <a:lnTo>
                    <a:pt x="21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9" name="Freeform 1990"/>
            <p:cNvSpPr>
              <a:spLocks/>
            </p:cNvSpPr>
            <p:nvPr/>
          </p:nvSpPr>
          <p:spPr bwMode="auto">
            <a:xfrm>
              <a:off x="5082" y="2929"/>
              <a:ext cx="26" cy="4"/>
            </a:xfrm>
            <a:custGeom>
              <a:avLst/>
              <a:gdLst>
                <a:gd name="T0" fmla="*/ 1 w 51"/>
                <a:gd name="T1" fmla="*/ 0 h 12"/>
                <a:gd name="T2" fmla="*/ 1 w 51"/>
                <a:gd name="T3" fmla="*/ 0 h 12"/>
                <a:gd name="T4" fmla="*/ 1 w 51"/>
                <a:gd name="T5" fmla="*/ 0 h 12"/>
                <a:gd name="T6" fmla="*/ 1 w 51"/>
                <a:gd name="T7" fmla="*/ 0 h 12"/>
                <a:gd name="T8" fmla="*/ 1 w 51"/>
                <a:gd name="T9" fmla="*/ 0 h 12"/>
                <a:gd name="T10" fmla="*/ 0 w 51"/>
                <a:gd name="T11" fmla="*/ 0 h 12"/>
                <a:gd name="T12" fmla="*/ 1 w 51"/>
                <a:gd name="T13" fmla="*/ 0 h 12"/>
                <a:gd name="T14" fmla="*/ 0 w 51"/>
                <a:gd name="T15" fmla="*/ 0 h 12"/>
                <a:gd name="T16" fmla="*/ 0 w 51"/>
                <a:gd name="T17" fmla="*/ 0 h 12"/>
                <a:gd name="T18" fmla="*/ 1 w 51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12"/>
                <a:gd name="T32" fmla="*/ 51 w 51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12">
                  <a:moveTo>
                    <a:pt x="10" y="6"/>
                  </a:moveTo>
                  <a:lnTo>
                    <a:pt x="5" y="12"/>
                  </a:lnTo>
                  <a:lnTo>
                    <a:pt x="51" y="12"/>
                  </a:lnTo>
                  <a:lnTo>
                    <a:pt x="51" y="0"/>
                  </a:lnTo>
                  <a:lnTo>
                    <a:pt x="5" y="0"/>
                  </a:lnTo>
                  <a:lnTo>
                    <a:pt x="0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0" name="Freeform 1991"/>
            <p:cNvSpPr>
              <a:spLocks/>
            </p:cNvSpPr>
            <p:nvPr/>
          </p:nvSpPr>
          <p:spPr bwMode="auto">
            <a:xfrm>
              <a:off x="5237" y="2931"/>
              <a:ext cx="22" cy="50"/>
            </a:xfrm>
            <a:custGeom>
              <a:avLst/>
              <a:gdLst>
                <a:gd name="T0" fmla="*/ 1 w 43"/>
                <a:gd name="T1" fmla="*/ 0 h 148"/>
                <a:gd name="T2" fmla="*/ 1 w 43"/>
                <a:gd name="T3" fmla="*/ 0 h 148"/>
                <a:gd name="T4" fmla="*/ 1 w 43"/>
                <a:gd name="T5" fmla="*/ 0 h 148"/>
                <a:gd name="T6" fmla="*/ 1 w 43"/>
                <a:gd name="T7" fmla="*/ 0 h 148"/>
                <a:gd name="T8" fmla="*/ 1 w 43"/>
                <a:gd name="T9" fmla="*/ 0 h 148"/>
                <a:gd name="T10" fmla="*/ 1 w 43"/>
                <a:gd name="T11" fmla="*/ 0 h 148"/>
                <a:gd name="T12" fmla="*/ 1 w 43"/>
                <a:gd name="T13" fmla="*/ 0 h 148"/>
                <a:gd name="T14" fmla="*/ 1 w 43"/>
                <a:gd name="T15" fmla="*/ 0 h 148"/>
                <a:gd name="T16" fmla="*/ 1 w 43"/>
                <a:gd name="T17" fmla="*/ 0 h 148"/>
                <a:gd name="T18" fmla="*/ 0 w 43"/>
                <a:gd name="T19" fmla="*/ 0 h 148"/>
                <a:gd name="T20" fmla="*/ 1 w 43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3"/>
                <a:gd name="T34" fmla="*/ 0 h 148"/>
                <a:gd name="T35" fmla="*/ 43 w 43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3" h="148">
                  <a:moveTo>
                    <a:pt x="43" y="0"/>
                  </a:moveTo>
                  <a:lnTo>
                    <a:pt x="43" y="118"/>
                  </a:lnTo>
                  <a:lnTo>
                    <a:pt x="42" y="123"/>
                  </a:lnTo>
                  <a:lnTo>
                    <a:pt x="38" y="133"/>
                  </a:lnTo>
                  <a:lnTo>
                    <a:pt x="30" y="143"/>
                  </a:lnTo>
                  <a:lnTo>
                    <a:pt x="17" y="148"/>
                  </a:lnTo>
                  <a:lnTo>
                    <a:pt x="11" y="127"/>
                  </a:lnTo>
                  <a:lnTo>
                    <a:pt x="5" y="81"/>
                  </a:lnTo>
                  <a:lnTo>
                    <a:pt x="1" y="32"/>
                  </a:lnTo>
                  <a:lnTo>
                    <a:pt x="0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1" name="Freeform 1992"/>
            <p:cNvSpPr>
              <a:spLocks/>
            </p:cNvSpPr>
            <p:nvPr/>
          </p:nvSpPr>
          <p:spPr bwMode="auto">
            <a:xfrm>
              <a:off x="5256" y="2931"/>
              <a:ext cx="6" cy="40"/>
            </a:xfrm>
            <a:custGeom>
              <a:avLst/>
              <a:gdLst>
                <a:gd name="T0" fmla="*/ 1 w 10"/>
                <a:gd name="T1" fmla="*/ 0 h 120"/>
                <a:gd name="T2" fmla="*/ 1 w 10"/>
                <a:gd name="T3" fmla="*/ 0 h 120"/>
                <a:gd name="T4" fmla="*/ 1 w 10"/>
                <a:gd name="T5" fmla="*/ 0 h 120"/>
                <a:gd name="T6" fmla="*/ 0 w 10"/>
                <a:gd name="T7" fmla="*/ 0 h 120"/>
                <a:gd name="T8" fmla="*/ 0 w 10"/>
                <a:gd name="T9" fmla="*/ 0 h 120"/>
                <a:gd name="T10" fmla="*/ 0 w 10"/>
                <a:gd name="T11" fmla="*/ 0 h 120"/>
                <a:gd name="T12" fmla="*/ 1 w 10"/>
                <a:gd name="T13" fmla="*/ 0 h 120"/>
                <a:gd name="T14" fmla="*/ 1 w 10"/>
                <a:gd name="T15" fmla="*/ 0 h 120"/>
                <a:gd name="T16" fmla="*/ 1 w 10"/>
                <a:gd name="T17" fmla="*/ 0 h 120"/>
                <a:gd name="T18" fmla="*/ 1 w 10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0"/>
                <a:gd name="T32" fmla="*/ 10 w 10"/>
                <a:gd name="T33" fmla="*/ 120 h 1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0">
                  <a:moveTo>
                    <a:pt x="10" y="120"/>
                  </a:moveTo>
                  <a:lnTo>
                    <a:pt x="10" y="118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10" y="120"/>
                  </a:lnTo>
                  <a:lnTo>
                    <a:pt x="10" y="118"/>
                  </a:lnTo>
                  <a:lnTo>
                    <a:pt x="10" y="1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2" name="Freeform 1993"/>
            <p:cNvSpPr>
              <a:spLocks/>
            </p:cNvSpPr>
            <p:nvPr/>
          </p:nvSpPr>
          <p:spPr bwMode="auto">
            <a:xfrm>
              <a:off x="5246" y="2970"/>
              <a:ext cx="16" cy="13"/>
            </a:xfrm>
            <a:custGeom>
              <a:avLst/>
              <a:gdLst>
                <a:gd name="T0" fmla="*/ 0 w 31"/>
                <a:gd name="T1" fmla="*/ 0 h 37"/>
                <a:gd name="T2" fmla="*/ 0 w 31"/>
                <a:gd name="T3" fmla="*/ 0 h 37"/>
                <a:gd name="T4" fmla="*/ 1 w 31"/>
                <a:gd name="T5" fmla="*/ 0 h 37"/>
                <a:gd name="T6" fmla="*/ 1 w 31"/>
                <a:gd name="T7" fmla="*/ 0 h 37"/>
                <a:gd name="T8" fmla="*/ 1 w 31"/>
                <a:gd name="T9" fmla="*/ 0 h 37"/>
                <a:gd name="T10" fmla="*/ 1 w 31"/>
                <a:gd name="T11" fmla="*/ 0 h 37"/>
                <a:gd name="T12" fmla="*/ 1 w 31"/>
                <a:gd name="T13" fmla="*/ 0 h 37"/>
                <a:gd name="T14" fmla="*/ 1 w 31"/>
                <a:gd name="T15" fmla="*/ 0 h 37"/>
                <a:gd name="T16" fmla="*/ 1 w 31"/>
                <a:gd name="T17" fmla="*/ 0 h 37"/>
                <a:gd name="T18" fmla="*/ 1 w 31"/>
                <a:gd name="T19" fmla="*/ 0 h 37"/>
                <a:gd name="T20" fmla="*/ 0 w 31"/>
                <a:gd name="T21" fmla="*/ 0 h 37"/>
                <a:gd name="T22" fmla="*/ 0 w 31"/>
                <a:gd name="T23" fmla="*/ 0 h 37"/>
                <a:gd name="T24" fmla="*/ 0 w 31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37"/>
                <a:gd name="T41" fmla="*/ 31 w 31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37">
                  <a:moveTo>
                    <a:pt x="0" y="37"/>
                  </a:moveTo>
                  <a:lnTo>
                    <a:pt x="0" y="37"/>
                  </a:lnTo>
                  <a:lnTo>
                    <a:pt x="15" y="31"/>
                  </a:lnTo>
                  <a:lnTo>
                    <a:pt x="25" y="20"/>
                  </a:lnTo>
                  <a:lnTo>
                    <a:pt x="30" y="9"/>
                  </a:lnTo>
                  <a:lnTo>
                    <a:pt x="31" y="3"/>
                  </a:lnTo>
                  <a:lnTo>
                    <a:pt x="21" y="0"/>
                  </a:lnTo>
                  <a:lnTo>
                    <a:pt x="20" y="4"/>
                  </a:lnTo>
                  <a:lnTo>
                    <a:pt x="17" y="12"/>
                  </a:lnTo>
                  <a:lnTo>
                    <a:pt x="11" y="21"/>
                  </a:lnTo>
                  <a:lnTo>
                    <a:pt x="0" y="25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3" name="Freeform 1994"/>
            <p:cNvSpPr>
              <a:spLocks/>
            </p:cNvSpPr>
            <p:nvPr/>
          </p:nvSpPr>
          <p:spPr bwMode="auto">
            <a:xfrm>
              <a:off x="5235" y="2929"/>
              <a:ext cx="11" cy="54"/>
            </a:xfrm>
            <a:custGeom>
              <a:avLst/>
              <a:gdLst>
                <a:gd name="T0" fmla="*/ 1 w 22"/>
                <a:gd name="T1" fmla="*/ 0 h 160"/>
                <a:gd name="T2" fmla="*/ 0 w 22"/>
                <a:gd name="T3" fmla="*/ 0 h 160"/>
                <a:gd name="T4" fmla="*/ 1 w 22"/>
                <a:gd name="T5" fmla="*/ 0 h 160"/>
                <a:gd name="T6" fmla="*/ 1 w 22"/>
                <a:gd name="T7" fmla="*/ 0 h 160"/>
                <a:gd name="T8" fmla="*/ 1 w 22"/>
                <a:gd name="T9" fmla="*/ 0 h 160"/>
                <a:gd name="T10" fmla="*/ 1 w 22"/>
                <a:gd name="T11" fmla="*/ 0 h 160"/>
                <a:gd name="T12" fmla="*/ 1 w 22"/>
                <a:gd name="T13" fmla="*/ 0 h 160"/>
                <a:gd name="T14" fmla="*/ 1 w 22"/>
                <a:gd name="T15" fmla="*/ 0 h 160"/>
                <a:gd name="T16" fmla="*/ 1 w 22"/>
                <a:gd name="T17" fmla="*/ 0 h 160"/>
                <a:gd name="T18" fmla="*/ 1 w 22"/>
                <a:gd name="T19" fmla="*/ 0 h 160"/>
                <a:gd name="T20" fmla="*/ 1 w 22"/>
                <a:gd name="T21" fmla="*/ 0 h 160"/>
                <a:gd name="T22" fmla="*/ 1 w 22"/>
                <a:gd name="T23" fmla="*/ 0 h 160"/>
                <a:gd name="T24" fmla="*/ 1 w 22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"/>
                <a:gd name="T40" fmla="*/ 0 h 160"/>
                <a:gd name="T41" fmla="*/ 22 w 22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" h="160">
                  <a:moveTo>
                    <a:pt x="5" y="0"/>
                  </a:moveTo>
                  <a:lnTo>
                    <a:pt x="0" y="6"/>
                  </a:lnTo>
                  <a:lnTo>
                    <a:pt x="1" y="38"/>
                  </a:lnTo>
                  <a:lnTo>
                    <a:pt x="5" y="87"/>
                  </a:lnTo>
                  <a:lnTo>
                    <a:pt x="11" y="134"/>
                  </a:lnTo>
                  <a:lnTo>
                    <a:pt x="22" y="160"/>
                  </a:lnTo>
                  <a:lnTo>
                    <a:pt x="22" y="148"/>
                  </a:lnTo>
                  <a:lnTo>
                    <a:pt x="21" y="132"/>
                  </a:lnTo>
                  <a:lnTo>
                    <a:pt x="15" y="87"/>
                  </a:lnTo>
                  <a:lnTo>
                    <a:pt x="11" y="38"/>
                  </a:lnTo>
                  <a:lnTo>
                    <a:pt x="10" y="6"/>
                  </a:lnTo>
                  <a:lnTo>
                    <a:pt x="5" y="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4" name="Freeform 1995"/>
            <p:cNvSpPr>
              <a:spLocks/>
            </p:cNvSpPr>
            <p:nvPr/>
          </p:nvSpPr>
          <p:spPr bwMode="auto">
            <a:xfrm>
              <a:off x="5237" y="2929"/>
              <a:ext cx="25" cy="4"/>
            </a:xfrm>
            <a:custGeom>
              <a:avLst/>
              <a:gdLst>
                <a:gd name="T0" fmla="*/ 1 w 48"/>
                <a:gd name="T1" fmla="*/ 0 h 12"/>
                <a:gd name="T2" fmla="*/ 1 w 48"/>
                <a:gd name="T3" fmla="*/ 0 h 12"/>
                <a:gd name="T4" fmla="*/ 0 w 48"/>
                <a:gd name="T5" fmla="*/ 0 h 12"/>
                <a:gd name="T6" fmla="*/ 0 w 48"/>
                <a:gd name="T7" fmla="*/ 0 h 12"/>
                <a:gd name="T8" fmla="*/ 1 w 48"/>
                <a:gd name="T9" fmla="*/ 0 h 12"/>
                <a:gd name="T10" fmla="*/ 1 w 48"/>
                <a:gd name="T11" fmla="*/ 0 h 12"/>
                <a:gd name="T12" fmla="*/ 1 w 48"/>
                <a:gd name="T13" fmla="*/ 0 h 12"/>
                <a:gd name="T14" fmla="*/ 1 w 48"/>
                <a:gd name="T15" fmla="*/ 0 h 12"/>
                <a:gd name="T16" fmla="*/ 1 w 48"/>
                <a:gd name="T17" fmla="*/ 0 h 12"/>
                <a:gd name="T18" fmla="*/ 1 w 4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8"/>
                <a:gd name="T31" fmla="*/ 0 h 12"/>
                <a:gd name="T32" fmla="*/ 48 w 48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8" h="12">
                  <a:moveTo>
                    <a:pt x="48" y="6"/>
                  </a:moveTo>
                  <a:lnTo>
                    <a:pt x="43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3" y="12"/>
                  </a:lnTo>
                  <a:lnTo>
                    <a:pt x="38" y="6"/>
                  </a:lnTo>
                  <a:lnTo>
                    <a:pt x="48" y="6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48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5" name="Freeform 1996"/>
            <p:cNvSpPr>
              <a:spLocks/>
            </p:cNvSpPr>
            <p:nvPr/>
          </p:nvSpPr>
          <p:spPr bwMode="auto">
            <a:xfrm>
              <a:off x="5098" y="2953"/>
              <a:ext cx="151" cy="355"/>
            </a:xfrm>
            <a:custGeom>
              <a:avLst/>
              <a:gdLst>
                <a:gd name="T0" fmla="*/ 0 w 302"/>
                <a:gd name="T1" fmla="*/ 0 h 1063"/>
                <a:gd name="T2" fmla="*/ 0 w 302"/>
                <a:gd name="T3" fmla="*/ 0 h 1063"/>
                <a:gd name="T4" fmla="*/ 1 w 302"/>
                <a:gd name="T5" fmla="*/ 0 h 1063"/>
                <a:gd name="T6" fmla="*/ 1 w 302"/>
                <a:gd name="T7" fmla="*/ 0 h 1063"/>
                <a:gd name="T8" fmla="*/ 1 w 302"/>
                <a:gd name="T9" fmla="*/ 0 h 1063"/>
                <a:gd name="T10" fmla="*/ 0 w 302"/>
                <a:gd name="T11" fmla="*/ 0 h 10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2"/>
                <a:gd name="T19" fmla="*/ 0 h 1063"/>
                <a:gd name="T20" fmla="*/ 302 w 302"/>
                <a:gd name="T21" fmla="*/ 1063 h 10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2" h="1063">
                  <a:moveTo>
                    <a:pt x="0" y="0"/>
                  </a:moveTo>
                  <a:lnTo>
                    <a:pt x="0" y="357"/>
                  </a:lnTo>
                  <a:lnTo>
                    <a:pt x="152" y="1063"/>
                  </a:lnTo>
                  <a:lnTo>
                    <a:pt x="302" y="369"/>
                  </a:lnTo>
                  <a:lnTo>
                    <a:pt x="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6" name="Freeform 1997"/>
            <p:cNvSpPr>
              <a:spLocks/>
            </p:cNvSpPr>
            <p:nvPr/>
          </p:nvSpPr>
          <p:spPr bwMode="auto">
            <a:xfrm>
              <a:off x="5095" y="2953"/>
              <a:ext cx="5" cy="120"/>
            </a:xfrm>
            <a:custGeom>
              <a:avLst/>
              <a:gdLst>
                <a:gd name="T0" fmla="*/ 0 w 11"/>
                <a:gd name="T1" fmla="*/ 0 h 358"/>
                <a:gd name="T2" fmla="*/ 0 w 11"/>
                <a:gd name="T3" fmla="*/ 0 h 358"/>
                <a:gd name="T4" fmla="*/ 0 w 11"/>
                <a:gd name="T5" fmla="*/ 0 h 358"/>
                <a:gd name="T6" fmla="*/ 0 w 11"/>
                <a:gd name="T7" fmla="*/ 0 h 358"/>
                <a:gd name="T8" fmla="*/ 0 w 11"/>
                <a:gd name="T9" fmla="*/ 0 h 358"/>
                <a:gd name="T10" fmla="*/ 0 w 11"/>
                <a:gd name="T11" fmla="*/ 0 h 358"/>
                <a:gd name="T12" fmla="*/ 0 w 11"/>
                <a:gd name="T13" fmla="*/ 0 h 358"/>
                <a:gd name="T14" fmla="*/ 0 w 11"/>
                <a:gd name="T15" fmla="*/ 0 h 358"/>
                <a:gd name="T16" fmla="*/ 0 w 11"/>
                <a:gd name="T17" fmla="*/ 0 h 358"/>
                <a:gd name="T18" fmla="*/ 0 w 11"/>
                <a:gd name="T19" fmla="*/ 0 h 3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358"/>
                <a:gd name="T32" fmla="*/ 11 w 11"/>
                <a:gd name="T33" fmla="*/ 358 h 3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358">
                  <a:moveTo>
                    <a:pt x="11" y="356"/>
                  </a:moveTo>
                  <a:lnTo>
                    <a:pt x="11" y="35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357"/>
                  </a:lnTo>
                  <a:lnTo>
                    <a:pt x="0" y="358"/>
                  </a:lnTo>
                  <a:lnTo>
                    <a:pt x="0" y="357"/>
                  </a:lnTo>
                  <a:lnTo>
                    <a:pt x="0" y="358"/>
                  </a:lnTo>
                  <a:lnTo>
                    <a:pt x="11" y="35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7" name="Freeform 1998"/>
            <p:cNvSpPr>
              <a:spLocks/>
            </p:cNvSpPr>
            <p:nvPr/>
          </p:nvSpPr>
          <p:spPr bwMode="auto">
            <a:xfrm>
              <a:off x="5095" y="3072"/>
              <a:ext cx="81" cy="244"/>
            </a:xfrm>
            <a:custGeom>
              <a:avLst/>
              <a:gdLst>
                <a:gd name="T0" fmla="*/ 1 w 162"/>
                <a:gd name="T1" fmla="*/ 0 h 732"/>
                <a:gd name="T2" fmla="*/ 1 w 162"/>
                <a:gd name="T3" fmla="*/ 0 h 732"/>
                <a:gd name="T4" fmla="*/ 1 w 162"/>
                <a:gd name="T5" fmla="*/ 0 h 732"/>
                <a:gd name="T6" fmla="*/ 0 w 162"/>
                <a:gd name="T7" fmla="*/ 0 h 732"/>
                <a:gd name="T8" fmla="*/ 1 w 162"/>
                <a:gd name="T9" fmla="*/ 0 h 732"/>
                <a:gd name="T10" fmla="*/ 1 w 162"/>
                <a:gd name="T11" fmla="*/ 0 h 732"/>
                <a:gd name="T12" fmla="*/ 1 w 162"/>
                <a:gd name="T13" fmla="*/ 0 h 732"/>
                <a:gd name="T14" fmla="*/ 1 w 162"/>
                <a:gd name="T15" fmla="*/ 0 h 732"/>
                <a:gd name="T16" fmla="*/ 1 w 162"/>
                <a:gd name="T17" fmla="*/ 0 h 732"/>
                <a:gd name="T18" fmla="*/ 1 w 162"/>
                <a:gd name="T19" fmla="*/ 0 h 7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2"/>
                <a:gd name="T31" fmla="*/ 0 h 732"/>
                <a:gd name="T32" fmla="*/ 162 w 162"/>
                <a:gd name="T33" fmla="*/ 732 h 7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2" h="732">
                  <a:moveTo>
                    <a:pt x="152" y="705"/>
                  </a:moveTo>
                  <a:lnTo>
                    <a:pt x="162" y="705"/>
                  </a:lnTo>
                  <a:lnTo>
                    <a:pt x="11" y="0"/>
                  </a:lnTo>
                  <a:lnTo>
                    <a:pt x="0" y="2"/>
                  </a:lnTo>
                  <a:lnTo>
                    <a:pt x="152" y="708"/>
                  </a:lnTo>
                  <a:lnTo>
                    <a:pt x="162" y="708"/>
                  </a:lnTo>
                  <a:lnTo>
                    <a:pt x="152" y="708"/>
                  </a:lnTo>
                  <a:lnTo>
                    <a:pt x="157" y="732"/>
                  </a:lnTo>
                  <a:lnTo>
                    <a:pt x="162" y="708"/>
                  </a:lnTo>
                  <a:lnTo>
                    <a:pt x="152" y="7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8" name="Freeform 1999"/>
            <p:cNvSpPr>
              <a:spLocks/>
            </p:cNvSpPr>
            <p:nvPr/>
          </p:nvSpPr>
          <p:spPr bwMode="auto">
            <a:xfrm>
              <a:off x="5171" y="3076"/>
              <a:ext cx="80" cy="232"/>
            </a:xfrm>
            <a:custGeom>
              <a:avLst/>
              <a:gdLst>
                <a:gd name="T0" fmla="*/ 0 w 161"/>
                <a:gd name="T1" fmla="*/ 0 h 696"/>
                <a:gd name="T2" fmla="*/ 0 w 161"/>
                <a:gd name="T3" fmla="*/ 0 h 696"/>
                <a:gd name="T4" fmla="*/ 0 w 161"/>
                <a:gd name="T5" fmla="*/ 0 h 696"/>
                <a:gd name="T6" fmla="*/ 0 w 161"/>
                <a:gd name="T7" fmla="*/ 0 h 696"/>
                <a:gd name="T8" fmla="*/ 0 w 161"/>
                <a:gd name="T9" fmla="*/ 0 h 696"/>
                <a:gd name="T10" fmla="*/ 0 w 161"/>
                <a:gd name="T11" fmla="*/ 0 h 696"/>
                <a:gd name="T12" fmla="*/ 0 w 161"/>
                <a:gd name="T13" fmla="*/ 0 h 696"/>
                <a:gd name="T14" fmla="*/ 0 w 161"/>
                <a:gd name="T15" fmla="*/ 0 h 696"/>
                <a:gd name="T16" fmla="*/ 0 w 161"/>
                <a:gd name="T17" fmla="*/ 0 h 696"/>
                <a:gd name="T18" fmla="*/ 0 w 161"/>
                <a:gd name="T19" fmla="*/ 0 h 6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1"/>
                <a:gd name="T31" fmla="*/ 0 h 696"/>
                <a:gd name="T32" fmla="*/ 161 w 161"/>
                <a:gd name="T33" fmla="*/ 696 h 6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1" h="696">
                  <a:moveTo>
                    <a:pt x="150" y="1"/>
                  </a:moveTo>
                  <a:lnTo>
                    <a:pt x="150" y="0"/>
                  </a:lnTo>
                  <a:lnTo>
                    <a:pt x="0" y="693"/>
                  </a:lnTo>
                  <a:lnTo>
                    <a:pt x="10" y="696"/>
                  </a:lnTo>
                  <a:lnTo>
                    <a:pt x="161" y="2"/>
                  </a:lnTo>
                  <a:lnTo>
                    <a:pt x="161" y="1"/>
                  </a:lnTo>
                  <a:lnTo>
                    <a:pt x="161" y="2"/>
                  </a:lnTo>
                  <a:lnTo>
                    <a:pt x="161" y="1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9" name="Freeform 2000"/>
            <p:cNvSpPr>
              <a:spLocks/>
            </p:cNvSpPr>
            <p:nvPr/>
          </p:nvSpPr>
          <p:spPr bwMode="auto">
            <a:xfrm>
              <a:off x="5246" y="2951"/>
              <a:ext cx="5" cy="125"/>
            </a:xfrm>
            <a:custGeom>
              <a:avLst/>
              <a:gdLst>
                <a:gd name="T0" fmla="*/ 0 w 11"/>
                <a:gd name="T1" fmla="*/ 0 h 375"/>
                <a:gd name="T2" fmla="*/ 0 w 11"/>
                <a:gd name="T3" fmla="*/ 0 h 375"/>
                <a:gd name="T4" fmla="*/ 0 w 11"/>
                <a:gd name="T5" fmla="*/ 0 h 375"/>
                <a:gd name="T6" fmla="*/ 0 w 11"/>
                <a:gd name="T7" fmla="*/ 0 h 375"/>
                <a:gd name="T8" fmla="*/ 0 w 11"/>
                <a:gd name="T9" fmla="*/ 0 h 375"/>
                <a:gd name="T10" fmla="*/ 0 w 11"/>
                <a:gd name="T11" fmla="*/ 0 h 375"/>
                <a:gd name="T12" fmla="*/ 0 w 11"/>
                <a:gd name="T13" fmla="*/ 0 h 375"/>
                <a:gd name="T14" fmla="*/ 0 w 11"/>
                <a:gd name="T15" fmla="*/ 0 h 375"/>
                <a:gd name="T16" fmla="*/ 0 w 11"/>
                <a:gd name="T17" fmla="*/ 0 h 375"/>
                <a:gd name="T18" fmla="*/ 0 w 11"/>
                <a:gd name="T19" fmla="*/ 0 h 3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375"/>
                <a:gd name="T32" fmla="*/ 11 w 11"/>
                <a:gd name="T33" fmla="*/ 375 h 37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375">
                  <a:moveTo>
                    <a:pt x="5" y="12"/>
                  </a:moveTo>
                  <a:lnTo>
                    <a:pt x="0" y="6"/>
                  </a:lnTo>
                  <a:lnTo>
                    <a:pt x="0" y="375"/>
                  </a:lnTo>
                  <a:lnTo>
                    <a:pt x="11" y="375"/>
                  </a:lnTo>
                  <a:lnTo>
                    <a:pt x="11" y="6"/>
                  </a:lnTo>
                  <a:lnTo>
                    <a:pt x="5" y="0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5" y="0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0" name="Freeform 2001"/>
            <p:cNvSpPr>
              <a:spLocks/>
            </p:cNvSpPr>
            <p:nvPr/>
          </p:nvSpPr>
          <p:spPr bwMode="auto">
            <a:xfrm>
              <a:off x="5095" y="2951"/>
              <a:ext cx="154" cy="4"/>
            </a:xfrm>
            <a:custGeom>
              <a:avLst/>
              <a:gdLst>
                <a:gd name="T0" fmla="*/ 1 w 307"/>
                <a:gd name="T1" fmla="*/ 0 h 12"/>
                <a:gd name="T2" fmla="*/ 1 w 307"/>
                <a:gd name="T3" fmla="*/ 0 h 12"/>
                <a:gd name="T4" fmla="*/ 1 w 307"/>
                <a:gd name="T5" fmla="*/ 0 h 12"/>
                <a:gd name="T6" fmla="*/ 1 w 307"/>
                <a:gd name="T7" fmla="*/ 0 h 12"/>
                <a:gd name="T8" fmla="*/ 1 w 307"/>
                <a:gd name="T9" fmla="*/ 0 h 12"/>
                <a:gd name="T10" fmla="*/ 0 w 307"/>
                <a:gd name="T11" fmla="*/ 0 h 12"/>
                <a:gd name="T12" fmla="*/ 1 w 307"/>
                <a:gd name="T13" fmla="*/ 0 h 12"/>
                <a:gd name="T14" fmla="*/ 0 w 307"/>
                <a:gd name="T15" fmla="*/ 0 h 12"/>
                <a:gd name="T16" fmla="*/ 0 w 307"/>
                <a:gd name="T17" fmla="*/ 0 h 12"/>
                <a:gd name="T18" fmla="*/ 1 w 307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7"/>
                <a:gd name="T31" fmla="*/ 0 h 12"/>
                <a:gd name="T32" fmla="*/ 307 w 307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7" h="12">
                  <a:moveTo>
                    <a:pt x="11" y="6"/>
                  </a:moveTo>
                  <a:lnTo>
                    <a:pt x="5" y="12"/>
                  </a:lnTo>
                  <a:lnTo>
                    <a:pt x="307" y="12"/>
                  </a:lnTo>
                  <a:lnTo>
                    <a:pt x="307" y="0"/>
                  </a:lnTo>
                  <a:lnTo>
                    <a:pt x="5" y="0"/>
                  </a:lnTo>
                  <a:lnTo>
                    <a:pt x="0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1" name="Freeform 2002"/>
            <p:cNvSpPr>
              <a:spLocks/>
            </p:cNvSpPr>
            <p:nvPr/>
          </p:nvSpPr>
          <p:spPr bwMode="auto">
            <a:xfrm>
              <a:off x="5097" y="2920"/>
              <a:ext cx="153" cy="33"/>
            </a:xfrm>
            <a:custGeom>
              <a:avLst/>
              <a:gdLst>
                <a:gd name="T0" fmla="*/ 1 w 306"/>
                <a:gd name="T1" fmla="*/ 0 h 98"/>
                <a:gd name="T2" fmla="*/ 1 w 306"/>
                <a:gd name="T3" fmla="*/ 0 h 98"/>
                <a:gd name="T4" fmla="*/ 1 w 306"/>
                <a:gd name="T5" fmla="*/ 0 h 98"/>
                <a:gd name="T6" fmla="*/ 1 w 306"/>
                <a:gd name="T7" fmla="*/ 0 h 98"/>
                <a:gd name="T8" fmla="*/ 1 w 306"/>
                <a:gd name="T9" fmla="*/ 0 h 98"/>
                <a:gd name="T10" fmla="*/ 1 w 306"/>
                <a:gd name="T11" fmla="*/ 0 h 98"/>
                <a:gd name="T12" fmla="*/ 1 w 306"/>
                <a:gd name="T13" fmla="*/ 0 h 98"/>
                <a:gd name="T14" fmla="*/ 1 w 306"/>
                <a:gd name="T15" fmla="*/ 0 h 98"/>
                <a:gd name="T16" fmla="*/ 1 w 306"/>
                <a:gd name="T17" fmla="*/ 0 h 98"/>
                <a:gd name="T18" fmla="*/ 1 w 306"/>
                <a:gd name="T19" fmla="*/ 0 h 98"/>
                <a:gd name="T20" fmla="*/ 1 w 306"/>
                <a:gd name="T21" fmla="*/ 0 h 98"/>
                <a:gd name="T22" fmla="*/ 1 w 306"/>
                <a:gd name="T23" fmla="*/ 0 h 98"/>
                <a:gd name="T24" fmla="*/ 1 w 306"/>
                <a:gd name="T25" fmla="*/ 0 h 98"/>
                <a:gd name="T26" fmla="*/ 1 w 306"/>
                <a:gd name="T27" fmla="*/ 0 h 98"/>
                <a:gd name="T28" fmla="*/ 1 w 306"/>
                <a:gd name="T29" fmla="*/ 0 h 98"/>
                <a:gd name="T30" fmla="*/ 1 w 306"/>
                <a:gd name="T31" fmla="*/ 0 h 98"/>
                <a:gd name="T32" fmla="*/ 1 w 306"/>
                <a:gd name="T33" fmla="*/ 0 h 98"/>
                <a:gd name="T34" fmla="*/ 1 w 306"/>
                <a:gd name="T35" fmla="*/ 0 h 98"/>
                <a:gd name="T36" fmla="*/ 1 w 306"/>
                <a:gd name="T37" fmla="*/ 0 h 98"/>
                <a:gd name="T38" fmla="*/ 1 w 306"/>
                <a:gd name="T39" fmla="*/ 0 h 98"/>
                <a:gd name="T40" fmla="*/ 1 w 306"/>
                <a:gd name="T41" fmla="*/ 0 h 98"/>
                <a:gd name="T42" fmla="*/ 1 w 306"/>
                <a:gd name="T43" fmla="*/ 0 h 98"/>
                <a:gd name="T44" fmla="*/ 1 w 306"/>
                <a:gd name="T45" fmla="*/ 0 h 98"/>
                <a:gd name="T46" fmla="*/ 1 w 306"/>
                <a:gd name="T47" fmla="*/ 0 h 98"/>
                <a:gd name="T48" fmla="*/ 1 w 306"/>
                <a:gd name="T49" fmla="*/ 0 h 98"/>
                <a:gd name="T50" fmla="*/ 0 w 306"/>
                <a:gd name="T51" fmla="*/ 0 h 98"/>
                <a:gd name="T52" fmla="*/ 1 w 306"/>
                <a:gd name="T53" fmla="*/ 0 h 98"/>
                <a:gd name="T54" fmla="*/ 1 w 306"/>
                <a:gd name="T55" fmla="*/ 0 h 98"/>
                <a:gd name="T56" fmla="*/ 1 w 306"/>
                <a:gd name="T57" fmla="*/ 0 h 98"/>
                <a:gd name="T58" fmla="*/ 1 w 306"/>
                <a:gd name="T59" fmla="*/ 0 h 98"/>
                <a:gd name="T60" fmla="*/ 1 w 306"/>
                <a:gd name="T61" fmla="*/ 0 h 98"/>
                <a:gd name="T62" fmla="*/ 1 w 306"/>
                <a:gd name="T63" fmla="*/ 0 h 98"/>
                <a:gd name="T64" fmla="*/ 1 w 306"/>
                <a:gd name="T65" fmla="*/ 0 h 98"/>
                <a:gd name="T66" fmla="*/ 1 w 306"/>
                <a:gd name="T67" fmla="*/ 0 h 9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06"/>
                <a:gd name="T103" fmla="*/ 0 h 98"/>
                <a:gd name="T104" fmla="*/ 306 w 306"/>
                <a:gd name="T105" fmla="*/ 98 h 9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06" h="98">
                  <a:moveTo>
                    <a:pt x="54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60" y="7"/>
                  </a:lnTo>
                  <a:lnTo>
                    <a:pt x="269" y="17"/>
                  </a:lnTo>
                  <a:lnTo>
                    <a:pt x="280" y="29"/>
                  </a:lnTo>
                  <a:lnTo>
                    <a:pt x="289" y="44"/>
                  </a:lnTo>
                  <a:lnTo>
                    <a:pt x="298" y="60"/>
                  </a:lnTo>
                  <a:lnTo>
                    <a:pt x="304" y="78"/>
                  </a:lnTo>
                  <a:lnTo>
                    <a:pt x="306" y="98"/>
                  </a:lnTo>
                  <a:lnTo>
                    <a:pt x="300" y="98"/>
                  </a:lnTo>
                  <a:lnTo>
                    <a:pt x="288" y="98"/>
                  </a:lnTo>
                  <a:lnTo>
                    <a:pt x="271" y="98"/>
                  </a:lnTo>
                  <a:lnTo>
                    <a:pt x="251" y="98"/>
                  </a:lnTo>
                  <a:lnTo>
                    <a:pt x="227" y="98"/>
                  </a:lnTo>
                  <a:lnTo>
                    <a:pt x="201" y="98"/>
                  </a:lnTo>
                  <a:lnTo>
                    <a:pt x="174" y="98"/>
                  </a:lnTo>
                  <a:lnTo>
                    <a:pt x="146" y="98"/>
                  </a:lnTo>
                  <a:lnTo>
                    <a:pt x="119" y="98"/>
                  </a:lnTo>
                  <a:lnTo>
                    <a:pt x="92" y="98"/>
                  </a:lnTo>
                  <a:lnTo>
                    <a:pt x="67" y="98"/>
                  </a:lnTo>
                  <a:lnTo>
                    <a:pt x="46" y="98"/>
                  </a:lnTo>
                  <a:lnTo>
                    <a:pt x="27" y="98"/>
                  </a:lnTo>
                  <a:lnTo>
                    <a:pt x="13" y="98"/>
                  </a:lnTo>
                  <a:lnTo>
                    <a:pt x="3" y="98"/>
                  </a:lnTo>
                  <a:lnTo>
                    <a:pt x="0" y="98"/>
                  </a:lnTo>
                  <a:lnTo>
                    <a:pt x="1" y="94"/>
                  </a:lnTo>
                  <a:lnTo>
                    <a:pt x="3" y="84"/>
                  </a:lnTo>
                  <a:lnTo>
                    <a:pt x="9" y="70"/>
                  </a:lnTo>
                  <a:lnTo>
                    <a:pt x="15" y="52"/>
                  </a:lnTo>
                  <a:lnTo>
                    <a:pt x="22" y="35"/>
                  </a:lnTo>
                  <a:lnTo>
                    <a:pt x="31" y="19"/>
                  </a:lnTo>
                  <a:lnTo>
                    <a:pt x="42" y="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2" name="Freeform 2003"/>
            <p:cNvSpPr>
              <a:spLocks/>
            </p:cNvSpPr>
            <p:nvPr/>
          </p:nvSpPr>
          <p:spPr bwMode="auto">
            <a:xfrm>
              <a:off x="5135" y="3189"/>
              <a:ext cx="77" cy="14"/>
            </a:xfrm>
            <a:custGeom>
              <a:avLst/>
              <a:gdLst>
                <a:gd name="T0" fmla="*/ 0 w 153"/>
                <a:gd name="T1" fmla="*/ 0 h 41"/>
                <a:gd name="T2" fmla="*/ 1 w 153"/>
                <a:gd name="T3" fmla="*/ 0 h 41"/>
                <a:gd name="T4" fmla="*/ 1 w 153"/>
                <a:gd name="T5" fmla="*/ 0 h 41"/>
                <a:gd name="T6" fmla="*/ 1 w 153"/>
                <a:gd name="T7" fmla="*/ 0 h 41"/>
                <a:gd name="T8" fmla="*/ 0 w 15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3"/>
                <a:gd name="T16" fmla="*/ 0 h 41"/>
                <a:gd name="T17" fmla="*/ 153 w 153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3" h="41">
                  <a:moveTo>
                    <a:pt x="0" y="0"/>
                  </a:moveTo>
                  <a:lnTo>
                    <a:pt x="9" y="41"/>
                  </a:lnTo>
                  <a:lnTo>
                    <a:pt x="144" y="41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3" name="Freeform 2004"/>
            <p:cNvSpPr>
              <a:spLocks/>
            </p:cNvSpPr>
            <p:nvPr/>
          </p:nvSpPr>
          <p:spPr bwMode="auto">
            <a:xfrm>
              <a:off x="5162" y="2647"/>
              <a:ext cx="5" cy="17"/>
            </a:xfrm>
            <a:custGeom>
              <a:avLst/>
              <a:gdLst>
                <a:gd name="T0" fmla="*/ 0 w 11"/>
                <a:gd name="T1" fmla="*/ 0 h 53"/>
                <a:gd name="T2" fmla="*/ 0 w 11"/>
                <a:gd name="T3" fmla="*/ 0 h 53"/>
                <a:gd name="T4" fmla="*/ 0 w 11"/>
                <a:gd name="T5" fmla="*/ 0 h 53"/>
                <a:gd name="T6" fmla="*/ 0 w 11"/>
                <a:gd name="T7" fmla="*/ 0 h 53"/>
                <a:gd name="T8" fmla="*/ 0 w 11"/>
                <a:gd name="T9" fmla="*/ 0 h 53"/>
                <a:gd name="T10" fmla="*/ 0 w 1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53"/>
                <a:gd name="T20" fmla="*/ 11 w 1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53">
                  <a:moveTo>
                    <a:pt x="5" y="53"/>
                  </a:moveTo>
                  <a:lnTo>
                    <a:pt x="11" y="53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" y="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09" name="Group 2008"/>
          <p:cNvGrpSpPr>
            <a:grpSpLocks/>
          </p:cNvGrpSpPr>
          <p:nvPr/>
        </p:nvGrpSpPr>
        <p:grpSpPr bwMode="auto">
          <a:xfrm>
            <a:off x="1962150" y="2092325"/>
            <a:ext cx="411163" cy="231775"/>
            <a:chOff x="1222" y="1309"/>
            <a:chExt cx="259" cy="146"/>
          </a:xfrm>
          <a:solidFill>
            <a:srgbClr val="00B050"/>
          </a:solidFill>
        </p:grpSpPr>
        <p:sp>
          <p:nvSpPr>
            <p:cNvPr id="15498" name="Line 2006"/>
            <p:cNvSpPr>
              <a:spLocks noChangeShapeType="1"/>
            </p:cNvSpPr>
            <p:nvPr/>
          </p:nvSpPr>
          <p:spPr bwMode="auto">
            <a:xfrm flipV="1">
              <a:off x="1222" y="1338"/>
              <a:ext cx="206" cy="117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9" name="Freeform 2007"/>
            <p:cNvSpPr>
              <a:spLocks/>
            </p:cNvSpPr>
            <p:nvPr/>
          </p:nvSpPr>
          <p:spPr bwMode="auto">
            <a:xfrm>
              <a:off x="1410" y="1309"/>
              <a:ext cx="71" cy="59"/>
            </a:xfrm>
            <a:custGeom>
              <a:avLst/>
              <a:gdLst>
                <a:gd name="T0" fmla="*/ 16 w 142"/>
                <a:gd name="T1" fmla="*/ 30 h 117"/>
                <a:gd name="T2" fmla="*/ 36 w 142"/>
                <a:gd name="T3" fmla="*/ 0 h 117"/>
                <a:gd name="T4" fmla="*/ 0 w 142"/>
                <a:gd name="T5" fmla="*/ 3 h 117"/>
                <a:gd name="T6" fmla="*/ 16 w 142"/>
                <a:gd name="T7" fmla="*/ 30 h 1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17"/>
                <a:gd name="T14" fmla="*/ 142 w 142"/>
                <a:gd name="T15" fmla="*/ 117 h 1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17">
                  <a:moveTo>
                    <a:pt x="64" y="117"/>
                  </a:moveTo>
                  <a:lnTo>
                    <a:pt x="142" y="0"/>
                  </a:lnTo>
                  <a:lnTo>
                    <a:pt x="0" y="10"/>
                  </a:lnTo>
                  <a:lnTo>
                    <a:pt x="64" y="11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0" name="Group 2011"/>
          <p:cNvGrpSpPr>
            <a:grpSpLocks/>
          </p:cNvGrpSpPr>
          <p:nvPr/>
        </p:nvGrpSpPr>
        <p:grpSpPr bwMode="auto">
          <a:xfrm>
            <a:off x="1893888" y="2401888"/>
            <a:ext cx="415925" cy="928687"/>
            <a:chOff x="1179" y="1504"/>
            <a:chExt cx="262" cy="585"/>
          </a:xfrm>
          <a:solidFill>
            <a:srgbClr val="00B050"/>
          </a:solidFill>
        </p:grpSpPr>
        <p:sp>
          <p:nvSpPr>
            <p:cNvPr id="15496" name="Line 2009"/>
            <p:cNvSpPr>
              <a:spLocks noChangeShapeType="1"/>
            </p:cNvSpPr>
            <p:nvPr/>
          </p:nvSpPr>
          <p:spPr bwMode="auto">
            <a:xfrm>
              <a:off x="1179" y="1504"/>
              <a:ext cx="233" cy="53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7" name="Freeform 2010"/>
            <p:cNvSpPr>
              <a:spLocks/>
            </p:cNvSpPr>
            <p:nvPr/>
          </p:nvSpPr>
          <p:spPr bwMode="auto">
            <a:xfrm>
              <a:off x="1383" y="2020"/>
              <a:ext cx="58" cy="69"/>
            </a:xfrm>
            <a:custGeom>
              <a:avLst/>
              <a:gdLst>
                <a:gd name="T0" fmla="*/ 0 w 116"/>
                <a:gd name="T1" fmla="*/ 12 h 140"/>
                <a:gd name="T2" fmla="*/ 27 w 116"/>
                <a:gd name="T3" fmla="*/ 34 h 140"/>
                <a:gd name="T4" fmla="*/ 29 w 116"/>
                <a:gd name="T5" fmla="*/ 0 h 140"/>
                <a:gd name="T6" fmla="*/ 0 w 116"/>
                <a:gd name="T7" fmla="*/ 12 h 1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6"/>
                <a:gd name="T13" fmla="*/ 0 h 140"/>
                <a:gd name="T14" fmla="*/ 116 w 116"/>
                <a:gd name="T15" fmla="*/ 140 h 1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6" h="140">
                  <a:moveTo>
                    <a:pt x="0" y="50"/>
                  </a:moveTo>
                  <a:lnTo>
                    <a:pt x="108" y="140"/>
                  </a:lnTo>
                  <a:lnTo>
                    <a:pt x="116" y="0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1" name="Group 2014"/>
          <p:cNvGrpSpPr>
            <a:grpSpLocks/>
          </p:cNvGrpSpPr>
          <p:nvPr/>
        </p:nvGrpSpPr>
        <p:grpSpPr bwMode="auto">
          <a:xfrm>
            <a:off x="1825625" y="3406775"/>
            <a:ext cx="477838" cy="774700"/>
            <a:chOff x="1136" y="2137"/>
            <a:chExt cx="301" cy="488"/>
          </a:xfrm>
          <a:solidFill>
            <a:srgbClr val="00B050"/>
          </a:solidFill>
        </p:grpSpPr>
        <p:sp>
          <p:nvSpPr>
            <p:cNvPr id="15494" name="Line 2012"/>
            <p:cNvSpPr>
              <a:spLocks noChangeShapeType="1"/>
            </p:cNvSpPr>
            <p:nvPr/>
          </p:nvSpPr>
          <p:spPr bwMode="auto">
            <a:xfrm flipV="1">
              <a:off x="1136" y="2188"/>
              <a:ext cx="270" cy="437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5" name="Freeform 2013"/>
            <p:cNvSpPr>
              <a:spLocks/>
            </p:cNvSpPr>
            <p:nvPr/>
          </p:nvSpPr>
          <p:spPr bwMode="auto">
            <a:xfrm>
              <a:off x="1377" y="2137"/>
              <a:ext cx="60" cy="71"/>
            </a:xfrm>
            <a:custGeom>
              <a:avLst/>
              <a:gdLst>
                <a:gd name="T0" fmla="*/ 27 w 119"/>
                <a:gd name="T1" fmla="*/ 36 h 141"/>
                <a:gd name="T2" fmla="*/ 30 w 119"/>
                <a:gd name="T3" fmla="*/ 0 h 141"/>
                <a:gd name="T4" fmla="*/ 0 w 119"/>
                <a:gd name="T5" fmla="*/ 19 h 141"/>
                <a:gd name="T6" fmla="*/ 27 w 119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141"/>
                <a:gd name="T14" fmla="*/ 119 w 119"/>
                <a:gd name="T15" fmla="*/ 141 h 1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141">
                  <a:moveTo>
                    <a:pt x="107" y="141"/>
                  </a:moveTo>
                  <a:lnTo>
                    <a:pt x="119" y="0"/>
                  </a:lnTo>
                  <a:lnTo>
                    <a:pt x="0" y="74"/>
                  </a:lnTo>
                  <a:lnTo>
                    <a:pt x="107" y="14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2" name="Group 2017"/>
          <p:cNvGrpSpPr>
            <a:grpSpLocks/>
          </p:cNvGrpSpPr>
          <p:nvPr/>
        </p:nvGrpSpPr>
        <p:grpSpPr bwMode="auto">
          <a:xfrm>
            <a:off x="1825625" y="4335463"/>
            <a:ext cx="477838" cy="236537"/>
            <a:chOff x="1136" y="2722"/>
            <a:chExt cx="301" cy="149"/>
          </a:xfrm>
          <a:solidFill>
            <a:srgbClr val="00B050"/>
          </a:solidFill>
        </p:grpSpPr>
        <p:sp>
          <p:nvSpPr>
            <p:cNvPr id="15492" name="Line 2015"/>
            <p:cNvSpPr>
              <a:spLocks noChangeShapeType="1"/>
            </p:cNvSpPr>
            <p:nvPr/>
          </p:nvSpPr>
          <p:spPr bwMode="auto">
            <a:xfrm>
              <a:off x="1136" y="2722"/>
              <a:ext cx="247" cy="120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3" name="Freeform 2016"/>
            <p:cNvSpPr>
              <a:spLocks/>
            </p:cNvSpPr>
            <p:nvPr/>
          </p:nvSpPr>
          <p:spPr bwMode="auto">
            <a:xfrm>
              <a:off x="1367" y="2814"/>
              <a:ext cx="70" cy="57"/>
            </a:xfrm>
            <a:custGeom>
              <a:avLst/>
              <a:gdLst>
                <a:gd name="T0" fmla="*/ 0 w 139"/>
                <a:gd name="T1" fmla="*/ 29 h 113"/>
                <a:gd name="T2" fmla="*/ 35 w 139"/>
                <a:gd name="T3" fmla="*/ 28 h 113"/>
                <a:gd name="T4" fmla="*/ 14 w 139"/>
                <a:gd name="T5" fmla="*/ 0 h 113"/>
                <a:gd name="T6" fmla="*/ 0 w 139"/>
                <a:gd name="T7" fmla="*/ 29 h 1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9"/>
                <a:gd name="T13" fmla="*/ 0 h 113"/>
                <a:gd name="T14" fmla="*/ 139 w 139"/>
                <a:gd name="T15" fmla="*/ 113 h 1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9" h="113">
                  <a:moveTo>
                    <a:pt x="0" y="113"/>
                  </a:moveTo>
                  <a:lnTo>
                    <a:pt x="139" y="111"/>
                  </a:lnTo>
                  <a:lnTo>
                    <a:pt x="53" y="0"/>
                  </a:lnTo>
                  <a:lnTo>
                    <a:pt x="0" y="11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3" name="Group 2020"/>
          <p:cNvGrpSpPr>
            <a:grpSpLocks/>
          </p:cNvGrpSpPr>
          <p:nvPr/>
        </p:nvGrpSpPr>
        <p:grpSpPr bwMode="auto">
          <a:xfrm>
            <a:off x="3189288" y="1966913"/>
            <a:ext cx="409575" cy="100012"/>
            <a:chOff x="1995" y="1230"/>
            <a:chExt cx="258" cy="63"/>
          </a:xfrm>
          <a:solidFill>
            <a:srgbClr val="00B050"/>
          </a:solidFill>
        </p:grpSpPr>
        <p:sp>
          <p:nvSpPr>
            <p:cNvPr id="15490" name="Line 2018"/>
            <p:cNvSpPr>
              <a:spLocks noChangeShapeType="1"/>
            </p:cNvSpPr>
            <p:nvPr/>
          </p:nvSpPr>
          <p:spPr bwMode="auto">
            <a:xfrm>
              <a:off x="1995" y="1261"/>
              <a:ext cx="19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1" name="Freeform 2019"/>
            <p:cNvSpPr>
              <a:spLocks/>
            </p:cNvSpPr>
            <p:nvPr/>
          </p:nvSpPr>
          <p:spPr bwMode="auto">
            <a:xfrm>
              <a:off x="2191" y="1230"/>
              <a:ext cx="62" cy="63"/>
            </a:xfrm>
            <a:custGeom>
              <a:avLst/>
              <a:gdLst>
                <a:gd name="T0" fmla="*/ 0 w 123"/>
                <a:gd name="T1" fmla="*/ 32 h 125"/>
                <a:gd name="T2" fmla="*/ 31 w 123"/>
                <a:gd name="T3" fmla="*/ 16 h 125"/>
                <a:gd name="T4" fmla="*/ 0 w 123"/>
                <a:gd name="T5" fmla="*/ 0 h 125"/>
                <a:gd name="T6" fmla="*/ 0 w 123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5"/>
                <a:gd name="T14" fmla="*/ 123 w 123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5">
                  <a:moveTo>
                    <a:pt x="0" y="125"/>
                  </a:moveTo>
                  <a:lnTo>
                    <a:pt x="123" y="61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4" name="Group 2023"/>
          <p:cNvGrpSpPr>
            <a:grpSpLocks/>
          </p:cNvGrpSpPr>
          <p:nvPr/>
        </p:nvGrpSpPr>
        <p:grpSpPr bwMode="auto">
          <a:xfrm>
            <a:off x="3189288" y="2092325"/>
            <a:ext cx="546100" cy="928688"/>
            <a:chOff x="1995" y="1309"/>
            <a:chExt cx="344" cy="585"/>
          </a:xfrm>
          <a:solidFill>
            <a:srgbClr val="00B050"/>
          </a:solidFill>
        </p:grpSpPr>
        <p:sp>
          <p:nvSpPr>
            <p:cNvPr id="15488" name="Line 2021"/>
            <p:cNvSpPr>
              <a:spLocks noChangeShapeType="1"/>
            </p:cNvSpPr>
            <p:nvPr/>
          </p:nvSpPr>
          <p:spPr bwMode="auto">
            <a:xfrm>
              <a:off x="1995" y="1309"/>
              <a:ext cx="315" cy="534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9" name="Freeform 2022"/>
            <p:cNvSpPr>
              <a:spLocks/>
            </p:cNvSpPr>
            <p:nvPr/>
          </p:nvSpPr>
          <p:spPr bwMode="auto">
            <a:xfrm>
              <a:off x="2281" y="1825"/>
              <a:ext cx="58" cy="69"/>
            </a:xfrm>
            <a:custGeom>
              <a:avLst/>
              <a:gdLst>
                <a:gd name="T0" fmla="*/ 0 w 115"/>
                <a:gd name="T1" fmla="*/ 16 h 139"/>
                <a:gd name="T2" fmla="*/ 29 w 115"/>
                <a:gd name="T3" fmla="*/ 34 h 139"/>
                <a:gd name="T4" fmla="*/ 27 w 115"/>
                <a:gd name="T5" fmla="*/ 0 h 139"/>
                <a:gd name="T6" fmla="*/ 0 w 115"/>
                <a:gd name="T7" fmla="*/ 16 h 1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"/>
                <a:gd name="T13" fmla="*/ 0 h 139"/>
                <a:gd name="T14" fmla="*/ 115 w 115"/>
                <a:gd name="T15" fmla="*/ 139 h 1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" h="139">
                  <a:moveTo>
                    <a:pt x="0" y="64"/>
                  </a:moveTo>
                  <a:lnTo>
                    <a:pt x="115" y="139"/>
                  </a:lnTo>
                  <a:lnTo>
                    <a:pt x="107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5" name="Group 2026"/>
          <p:cNvGrpSpPr>
            <a:grpSpLocks/>
          </p:cNvGrpSpPr>
          <p:nvPr/>
        </p:nvGrpSpPr>
        <p:grpSpPr bwMode="auto">
          <a:xfrm>
            <a:off x="3121025" y="3281363"/>
            <a:ext cx="411163" cy="100012"/>
            <a:chOff x="1952" y="2058"/>
            <a:chExt cx="259" cy="63"/>
          </a:xfrm>
        </p:grpSpPr>
        <p:sp>
          <p:nvSpPr>
            <p:cNvPr id="12371" name="Line 2024"/>
            <p:cNvSpPr>
              <a:spLocks noChangeShapeType="1"/>
            </p:cNvSpPr>
            <p:nvPr/>
          </p:nvSpPr>
          <p:spPr bwMode="auto">
            <a:xfrm>
              <a:off x="1952" y="2089"/>
              <a:ext cx="198" cy="1"/>
            </a:xfrm>
            <a:prstGeom prst="line">
              <a:avLst/>
            </a:prstGeom>
            <a:noFill/>
            <a:ln w="9525">
              <a:solidFill>
                <a:srgbClr val="33CC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2" name="Freeform 2025"/>
            <p:cNvSpPr>
              <a:spLocks/>
            </p:cNvSpPr>
            <p:nvPr/>
          </p:nvSpPr>
          <p:spPr bwMode="auto">
            <a:xfrm>
              <a:off x="2149" y="2058"/>
              <a:ext cx="62" cy="63"/>
            </a:xfrm>
            <a:custGeom>
              <a:avLst/>
              <a:gdLst>
                <a:gd name="T0" fmla="*/ 0 w 125"/>
                <a:gd name="T1" fmla="*/ 1 h 125"/>
                <a:gd name="T2" fmla="*/ 0 w 125"/>
                <a:gd name="T3" fmla="*/ 1 h 125"/>
                <a:gd name="T4" fmla="*/ 0 w 125"/>
                <a:gd name="T5" fmla="*/ 0 h 125"/>
                <a:gd name="T6" fmla="*/ 0 w 125"/>
                <a:gd name="T7" fmla="*/ 1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33CC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6" name="Group 2029"/>
          <p:cNvGrpSpPr>
            <a:grpSpLocks/>
          </p:cNvGrpSpPr>
          <p:nvPr/>
        </p:nvGrpSpPr>
        <p:grpSpPr bwMode="auto">
          <a:xfrm>
            <a:off x="3121025" y="2171700"/>
            <a:ext cx="484188" cy="1081088"/>
            <a:chOff x="1952" y="1359"/>
            <a:chExt cx="305" cy="681"/>
          </a:xfrm>
          <a:solidFill>
            <a:srgbClr val="00B050"/>
          </a:solidFill>
        </p:grpSpPr>
        <p:sp>
          <p:nvSpPr>
            <p:cNvPr id="15484" name="Line 2027"/>
            <p:cNvSpPr>
              <a:spLocks noChangeShapeType="1"/>
            </p:cNvSpPr>
            <p:nvPr/>
          </p:nvSpPr>
          <p:spPr bwMode="auto">
            <a:xfrm flipV="1">
              <a:off x="1952" y="1412"/>
              <a:ext cx="276" cy="62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5" name="Freeform 2028"/>
            <p:cNvSpPr>
              <a:spLocks/>
            </p:cNvSpPr>
            <p:nvPr/>
          </p:nvSpPr>
          <p:spPr bwMode="auto">
            <a:xfrm>
              <a:off x="2199" y="1359"/>
              <a:ext cx="58" cy="69"/>
            </a:xfrm>
            <a:custGeom>
              <a:avLst/>
              <a:gdLst>
                <a:gd name="T0" fmla="*/ 29 w 115"/>
                <a:gd name="T1" fmla="*/ 34 h 140"/>
                <a:gd name="T2" fmla="*/ 27 w 115"/>
                <a:gd name="T3" fmla="*/ 0 h 140"/>
                <a:gd name="T4" fmla="*/ 0 w 115"/>
                <a:gd name="T5" fmla="*/ 22 h 140"/>
                <a:gd name="T6" fmla="*/ 29 w 115"/>
                <a:gd name="T7" fmla="*/ 34 h 1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"/>
                <a:gd name="T13" fmla="*/ 0 h 140"/>
                <a:gd name="T14" fmla="*/ 115 w 115"/>
                <a:gd name="T15" fmla="*/ 140 h 1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" h="140">
                  <a:moveTo>
                    <a:pt x="115" y="140"/>
                  </a:moveTo>
                  <a:lnTo>
                    <a:pt x="107" y="0"/>
                  </a:lnTo>
                  <a:lnTo>
                    <a:pt x="0" y="90"/>
                  </a:lnTo>
                  <a:lnTo>
                    <a:pt x="115" y="14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7" name="Group 2032"/>
          <p:cNvGrpSpPr>
            <a:grpSpLocks/>
          </p:cNvGrpSpPr>
          <p:nvPr/>
        </p:nvGrpSpPr>
        <p:grpSpPr bwMode="auto">
          <a:xfrm>
            <a:off x="3121025" y="3406775"/>
            <a:ext cx="477838" cy="854075"/>
            <a:chOff x="1952" y="2137"/>
            <a:chExt cx="301" cy="538"/>
          </a:xfrm>
          <a:solidFill>
            <a:srgbClr val="00B050"/>
          </a:solidFill>
        </p:grpSpPr>
        <p:sp>
          <p:nvSpPr>
            <p:cNvPr id="15482" name="Line 2030"/>
            <p:cNvSpPr>
              <a:spLocks noChangeShapeType="1"/>
            </p:cNvSpPr>
            <p:nvPr/>
          </p:nvSpPr>
          <p:spPr bwMode="auto">
            <a:xfrm>
              <a:off x="1952" y="2137"/>
              <a:ext cx="273" cy="48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3" name="Freeform 2031"/>
            <p:cNvSpPr>
              <a:spLocks/>
            </p:cNvSpPr>
            <p:nvPr/>
          </p:nvSpPr>
          <p:spPr bwMode="auto">
            <a:xfrm>
              <a:off x="2195" y="2604"/>
              <a:ext cx="58" cy="71"/>
            </a:xfrm>
            <a:custGeom>
              <a:avLst/>
              <a:gdLst>
                <a:gd name="T0" fmla="*/ 0 w 115"/>
                <a:gd name="T1" fmla="*/ 16 h 141"/>
                <a:gd name="T2" fmla="*/ 29 w 115"/>
                <a:gd name="T3" fmla="*/ 36 h 141"/>
                <a:gd name="T4" fmla="*/ 28 w 115"/>
                <a:gd name="T5" fmla="*/ 0 h 141"/>
                <a:gd name="T6" fmla="*/ 0 w 115"/>
                <a:gd name="T7" fmla="*/ 16 h 1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"/>
                <a:gd name="T13" fmla="*/ 0 h 141"/>
                <a:gd name="T14" fmla="*/ 115 w 115"/>
                <a:gd name="T15" fmla="*/ 141 h 1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" h="141">
                  <a:moveTo>
                    <a:pt x="0" y="61"/>
                  </a:moveTo>
                  <a:lnTo>
                    <a:pt x="115" y="141"/>
                  </a:lnTo>
                  <a:lnTo>
                    <a:pt x="109" y="0"/>
                  </a:lnTo>
                  <a:lnTo>
                    <a:pt x="0" y="6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8" name="Group 2035"/>
          <p:cNvGrpSpPr>
            <a:grpSpLocks/>
          </p:cNvGrpSpPr>
          <p:nvPr/>
        </p:nvGrpSpPr>
        <p:grpSpPr bwMode="auto">
          <a:xfrm>
            <a:off x="3054350" y="4441825"/>
            <a:ext cx="544513" cy="100013"/>
            <a:chOff x="1910" y="2789"/>
            <a:chExt cx="343" cy="63"/>
          </a:xfrm>
          <a:solidFill>
            <a:srgbClr val="00B050"/>
          </a:solidFill>
        </p:grpSpPr>
        <p:sp>
          <p:nvSpPr>
            <p:cNvPr id="15480" name="Line 2033"/>
            <p:cNvSpPr>
              <a:spLocks noChangeShapeType="1"/>
            </p:cNvSpPr>
            <p:nvPr/>
          </p:nvSpPr>
          <p:spPr bwMode="auto">
            <a:xfrm>
              <a:off x="1910" y="2820"/>
              <a:ext cx="2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1" name="Freeform 2034"/>
            <p:cNvSpPr>
              <a:spLocks/>
            </p:cNvSpPr>
            <p:nvPr/>
          </p:nvSpPr>
          <p:spPr bwMode="auto">
            <a:xfrm>
              <a:off x="2191" y="2789"/>
              <a:ext cx="62" cy="63"/>
            </a:xfrm>
            <a:custGeom>
              <a:avLst/>
              <a:gdLst>
                <a:gd name="T0" fmla="*/ 0 w 123"/>
                <a:gd name="T1" fmla="*/ 32 h 125"/>
                <a:gd name="T2" fmla="*/ 31 w 123"/>
                <a:gd name="T3" fmla="*/ 16 h 125"/>
                <a:gd name="T4" fmla="*/ 0 w 123"/>
                <a:gd name="T5" fmla="*/ 0 h 125"/>
                <a:gd name="T6" fmla="*/ 0 w 123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5"/>
                <a:gd name="T14" fmla="*/ 123 w 123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5">
                  <a:moveTo>
                    <a:pt x="0" y="125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9" name="Group 2038"/>
          <p:cNvGrpSpPr>
            <a:grpSpLocks/>
          </p:cNvGrpSpPr>
          <p:nvPr/>
        </p:nvGrpSpPr>
        <p:grpSpPr bwMode="auto">
          <a:xfrm>
            <a:off x="3054350" y="3406775"/>
            <a:ext cx="614363" cy="928688"/>
            <a:chOff x="1910" y="2137"/>
            <a:chExt cx="387" cy="585"/>
          </a:xfrm>
          <a:solidFill>
            <a:srgbClr val="00B050"/>
          </a:solidFill>
        </p:grpSpPr>
        <p:sp>
          <p:nvSpPr>
            <p:cNvPr id="15478" name="Line 2036"/>
            <p:cNvSpPr>
              <a:spLocks noChangeShapeType="1"/>
            </p:cNvSpPr>
            <p:nvPr/>
          </p:nvSpPr>
          <p:spPr bwMode="auto">
            <a:xfrm flipV="1">
              <a:off x="1910" y="2187"/>
              <a:ext cx="354" cy="53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9" name="Freeform 2037"/>
            <p:cNvSpPr>
              <a:spLocks/>
            </p:cNvSpPr>
            <p:nvPr/>
          </p:nvSpPr>
          <p:spPr bwMode="auto">
            <a:xfrm>
              <a:off x="2236" y="2137"/>
              <a:ext cx="61" cy="70"/>
            </a:xfrm>
            <a:custGeom>
              <a:avLst/>
              <a:gdLst>
                <a:gd name="T0" fmla="*/ 26 w 122"/>
                <a:gd name="T1" fmla="*/ 35 h 139"/>
                <a:gd name="T2" fmla="*/ 31 w 122"/>
                <a:gd name="T3" fmla="*/ 0 h 139"/>
                <a:gd name="T4" fmla="*/ 0 w 122"/>
                <a:gd name="T5" fmla="*/ 18 h 139"/>
                <a:gd name="T6" fmla="*/ 26 w 122"/>
                <a:gd name="T7" fmla="*/ 35 h 1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2"/>
                <a:gd name="T13" fmla="*/ 0 h 139"/>
                <a:gd name="T14" fmla="*/ 122 w 122"/>
                <a:gd name="T15" fmla="*/ 139 h 1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2" h="139">
                  <a:moveTo>
                    <a:pt x="104" y="139"/>
                  </a:moveTo>
                  <a:lnTo>
                    <a:pt x="122" y="0"/>
                  </a:lnTo>
                  <a:lnTo>
                    <a:pt x="0" y="72"/>
                  </a:lnTo>
                  <a:lnTo>
                    <a:pt x="104" y="139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3775" name="Group 2041"/>
          <p:cNvGrpSpPr>
            <a:grpSpLocks/>
          </p:cNvGrpSpPr>
          <p:nvPr/>
        </p:nvGrpSpPr>
        <p:grpSpPr bwMode="auto">
          <a:xfrm>
            <a:off x="4621213" y="1966913"/>
            <a:ext cx="889000" cy="100012"/>
            <a:chOff x="2897" y="1230"/>
            <a:chExt cx="560" cy="63"/>
          </a:xfrm>
          <a:solidFill>
            <a:srgbClr val="00B050"/>
          </a:solidFill>
        </p:grpSpPr>
        <p:sp>
          <p:nvSpPr>
            <p:cNvPr id="15476" name="Line 2039"/>
            <p:cNvSpPr>
              <a:spLocks noChangeShapeType="1"/>
            </p:cNvSpPr>
            <p:nvPr/>
          </p:nvSpPr>
          <p:spPr bwMode="auto">
            <a:xfrm>
              <a:off x="2897" y="1261"/>
              <a:ext cx="49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7" name="Freeform 2040"/>
            <p:cNvSpPr>
              <a:spLocks/>
            </p:cNvSpPr>
            <p:nvPr/>
          </p:nvSpPr>
          <p:spPr bwMode="auto">
            <a:xfrm>
              <a:off x="3394" y="1230"/>
              <a:ext cx="63" cy="63"/>
            </a:xfrm>
            <a:custGeom>
              <a:avLst/>
              <a:gdLst>
                <a:gd name="T0" fmla="*/ 0 w 125"/>
                <a:gd name="T1" fmla="*/ 32 h 125"/>
                <a:gd name="T2" fmla="*/ 32 w 125"/>
                <a:gd name="T3" fmla="*/ 16 h 125"/>
                <a:gd name="T4" fmla="*/ 0 w 125"/>
                <a:gd name="T5" fmla="*/ 0 h 125"/>
                <a:gd name="T6" fmla="*/ 0 w 125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1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57" name="Group 2044"/>
          <p:cNvGrpSpPr>
            <a:grpSpLocks/>
          </p:cNvGrpSpPr>
          <p:nvPr/>
        </p:nvGrpSpPr>
        <p:grpSpPr bwMode="auto">
          <a:xfrm>
            <a:off x="4691063" y="2170113"/>
            <a:ext cx="749300" cy="1236662"/>
            <a:chOff x="2941" y="1358"/>
            <a:chExt cx="472" cy="779"/>
          </a:xfrm>
          <a:solidFill>
            <a:srgbClr val="00B050"/>
          </a:solidFill>
        </p:grpSpPr>
        <p:sp>
          <p:nvSpPr>
            <p:cNvPr id="15474" name="Line 2042"/>
            <p:cNvSpPr>
              <a:spLocks noChangeShapeType="1"/>
            </p:cNvSpPr>
            <p:nvPr/>
          </p:nvSpPr>
          <p:spPr bwMode="auto">
            <a:xfrm>
              <a:off x="2941" y="1358"/>
              <a:ext cx="441" cy="72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5" name="Freeform 2043"/>
            <p:cNvSpPr>
              <a:spLocks/>
            </p:cNvSpPr>
            <p:nvPr/>
          </p:nvSpPr>
          <p:spPr bwMode="auto">
            <a:xfrm>
              <a:off x="3354" y="2067"/>
              <a:ext cx="59" cy="70"/>
            </a:xfrm>
            <a:custGeom>
              <a:avLst/>
              <a:gdLst>
                <a:gd name="T0" fmla="*/ 0 w 120"/>
                <a:gd name="T1" fmla="*/ 17 h 139"/>
                <a:gd name="T2" fmla="*/ 29 w 120"/>
                <a:gd name="T3" fmla="*/ 35 h 139"/>
                <a:gd name="T4" fmla="*/ 26 w 120"/>
                <a:gd name="T5" fmla="*/ 0 h 139"/>
                <a:gd name="T6" fmla="*/ 0 w 120"/>
                <a:gd name="T7" fmla="*/ 17 h 1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0"/>
                <a:gd name="T13" fmla="*/ 0 h 139"/>
                <a:gd name="T14" fmla="*/ 120 w 120"/>
                <a:gd name="T15" fmla="*/ 139 h 1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0" h="139">
                  <a:moveTo>
                    <a:pt x="0" y="65"/>
                  </a:moveTo>
                  <a:lnTo>
                    <a:pt x="120" y="139"/>
                  </a:lnTo>
                  <a:lnTo>
                    <a:pt x="108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58" name="Group 2047"/>
          <p:cNvGrpSpPr>
            <a:grpSpLocks/>
          </p:cNvGrpSpPr>
          <p:nvPr/>
        </p:nvGrpSpPr>
        <p:grpSpPr bwMode="auto">
          <a:xfrm>
            <a:off x="4691063" y="3281363"/>
            <a:ext cx="614362" cy="100012"/>
            <a:chOff x="2941" y="2058"/>
            <a:chExt cx="387" cy="63"/>
          </a:xfrm>
          <a:solidFill>
            <a:srgbClr val="00B050"/>
          </a:solidFill>
        </p:grpSpPr>
        <p:sp>
          <p:nvSpPr>
            <p:cNvPr id="15472" name="Line 2045"/>
            <p:cNvSpPr>
              <a:spLocks noChangeShapeType="1"/>
            </p:cNvSpPr>
            <p:nvPr/>
          </p:nvSpPr>
          <p:spPr bwMode="auto">
            <a:xfrm>
              <a:off x="2941" y="2089"/>
              <a:ext cx="326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3" name="Freeform 2046"/>
            <p:cNvSpPr>
              <a:spLocks/>
            </p:cNvSpPr>
            <p:nvPr/>
          </p:nvSpPr>
          <p:spPr bwMode="auto">
            <a:xfrm>
              <a:off x="3265" y="2058"/>
              <a:ext cx="63" cy="63"/>
            </a:xfrm>
            <a:custGeom>
              <a:avLst/>
              <a:gdLst>
                <a:gd name="T0" fmla="*/ 0 w 125"/>
                <a:gd name="T1" fmla="*/ 32 h 125"/>
                <a:gd name="T2" fmla="*/ 32 w 125"/>
                <a:gd name="T3" fmla="*/ 16 h 125"/>
                <a:gd name="T4" fmla="*/ 0 w 125"/>
                <a:gd name="T5" fmla="*/ 0 h 125"/>
                <a:gd name="T6" fmla="*/ 0 w 125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59" name="Group 2050"/>
          <p:cNvGrpSpPr>
            <a:grpSpLocks/>
          </p:cNvGrpSpPr>
          <p:nvPr/>
        </p:nvGrpSpPr>
        <p:grpSpPr bwMode="auto">
          <a:xfrm>
            <a:off x="4621213" y="3716338"/>
            <a:ext cx="750887" cy="619125"/>
            <a:chOff x="2897" y="2332"/>
            <a:chExt cx="473" cy="390"/>
          </a:xfrm>
          <a:solidFill>
            <a:srgbClr val="00B050"/>
          </a:solidFill>
        </p:grpSpPr>
        <p:sp>
          <p:nvSpPr>
            <p:cNvPr id="15470" name="Line 2048"/>
            <p:cNvSpPr>
              <a:spLocks noChangeShapeType="1"/>
            </p:cNvSpPr>
            <p:nvPr/>
          </p:nvSpPr>
          <p:spPr bwMode="auto">
            <a:xfrm flipV="1">
              <a:off x="2897" y="2369"/>
              <a:ext cx="427" cy="353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1" name="Freeform 2049"/>
            <p:cNvSpPr>
              <a:spLocks/>
            </p:cNvSpPr>
            <p:nvPr/>
          </p:nvSpPr>
          <p:spPr bwMode="auto">
            <a:xfrm>
              <a:off x="3302" y="2332"/>
              <a:ext cx="68" cy="65"/>
            </a:xfrm>
            <a:custGeom>
              <a:avLst/>
              <a:gdLst>
                <a:gd name="T0" fmla="*/ 20 w 135"/>
                <a:gd name="T1" fmla="*/ 33 h 130"/>
                <a:gd name="T2" fmla="*/ 34 w 135"/>
                <a:gd name="T3" fmla="*/ 0 h 130"/>
                <a:gd name="T4" fmla="*/ 0 w 135"/>
                <a:gd name="T5" fmla="*/ 8 h 130"/>
                <a:gd name="T6" fmla="*/ 20 w 135"/>
                <a:gd name="T7" fmla="*/ 33 h 13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5"/>
                <a:gd name="T13" fmla="*/ 0 h 130"/>
                <a:gd name="T14" fmla="*/ 135 w 135"/>
                <a:gd name="T15" fmla="*/ 130 h 13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5" h="130">
                  <a:moveTo>
                    <a:pt x="77" y="130"/>
                  </a:moveTo>
                  <a:lnTo>
                    <a:pt x="135" y="0"/>
                  </a:lnTo>
                  <a:lnTo>
                    <a:pt x="0" y="32"/>
                  </a:lnTo>
                  <a:lnTo>
                    <a:pt x="77" y="13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0" name="Group 2053"/>
          <p:cNvGrpSpPr>
            <a:grpSpLocks/>
          </p:cNvGrpSpPr>
          <p:nvPr/>
        </p:nvGrpSpPr>
        <p:grpSpPr bwMode="auto">
          <a:xfrm>
            <a:off x="4621213" y="4413250"/>
            <a:ext cx="684212" cy="182563"/>
            <a:chOff x="2897" y="2771"/>
            <a:chExt cx="431" cy="115"/>
          </a:xfrm>
          <a:solidFill>
            <a:srgbClr val="00B050"/>
          </a:solidFill>
        </p:grpSpPr>
        <p:sp>
          <p:nvSpPr>
            <p:cNvPr id="15468" name="Line 2051"/>
            <p:cNvSpPr>
              <a:spLocks noChangeShapeType="1"/>
            </p:cNvSpPr>
            <p:nvPr/>
          </p:nvSpPr>
          <p:spPr bwMode="auto">
            <a:xfrm>
              <a:off x="2897" y="2771"/>
              <a:ext cx="372" cy="84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9" name="Freeform 2052"/>
            <p:cNvSpPr>
              <a:spLocks/>
            </p:cNvSpPr>
            <p:nvPr/>
          </p:nvSpPr>
          <p:spPr bwMode="auto">
            <a:xfrm>
              <a:off x="3259" y="2825"/>
              <a:ext cx="69" cy="61"/>
            </a:xfrm>
            <a:custGeom>
              <a:avLst/>
              <a:gdLst>
                <a:gd name="T0" fmla="*/ 0 w 137"/>
                <a:gd name="T1" fmla="*/ 31 h 121"/>
                <a:gd name="T2" fmla="*/ 35 w 137"/>
                <a:gd name="T3" fmla="*/ 23 h 121"/>
                <a:gd name="T4" fmla="*/ 7 w 137"/>
                <a:gd name="T5" fmla="*/ 0 h 121"/>
                <a:gd name="T6" fmla="*/ 0 w 137"/>
                <a:gd name="T7" fmla="*/ 31 h 1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7"/>
                <a:gd name="T13" fmla="*/ 0 h 121"/>
                <a:gd name="T14" fmla="*/ 137 w 137"/>
                <a:gd name="T15" fmla="*/ 121 h 1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7" h="121">
                  <a:moveTo>
                    <a:pt x="0" y="121"/>
                  </a:moveTo>
                  <a:lnTo>
                    <a:pt x="137" y="89"/>
                  </a:lnTo>
                  <a:lnTo>
                    <a:pt x="28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1" name="Group 2056"/>
          <p:cNvGrpSpPr>
            <a:grpSpLocks/>
          </p:cNvGrpSpPr>
          <p:nvPr/>
        </p:nvGrpSpPr>
        <p:grpSpPr bwMode="auto">
          <a:xfrm>
            <a:off x="4621213" y="2325688"/>
            <a:ext cx="750887" cy="773112"/>
            <a:chOff x="2897" y="1456"/>
            <a:chExt cx="473" cy="487"/>
          </a:xfrm>
          <a:solidFill>
            <a:srgbClr val="00B050"/>
          </a:solidFill>
        </p:grpSpPr>
        <p:sp>
          <p:nvSpPr>
            <p:cNvPr id="15466" name="Line 2054"/>
            <p:cNvSpPr>
              <a:spLocks noChangeShapeType="1"/>
            </p:cNvSpPr>
            <p:nvPr/>
          </p:nvSpPr>
          <p:spPr bwMode="auto">
            <a:xfrm flipV="1">
              <a:off x="2897" y="1498"/>
              <a:ext cx="432" cy="44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7" name="Freeform 2055"/>
            <p:cNvSpPr>
              <a:spLocks/>
            </p:cNvSpPr>
            <p:nvPr/>
          </p:nvSpPr>
          <p:spPr bwMode="auto">
            <a:xfrm>
              <a:off x="3304" y="1456"/>
              <a:ext cx="66" cy="67"/>
            </a:xfrm>
            <a:custGeom>
              <a:avLst/>
              <a:gdLst>
                <a:gd name="T0" fmla="*/ 23 w 131"/>
                <a:gd name="T1" fmla="*/ 34 h 134"/>
                <a:gd name="T2" fmla="*/ 33 w 131"/>
                <a:gd name="T3" fmla="*/ 0 h 134"/>
                <a:gd name="T4" fmla="*/ 0 w 131"/>
                <a:gd name="T5" fmla="*/ 11 h 134"/>
                <a:gd name="T6" fmla="*/ 23 w 131"/>
                <a:gd name="T7" fmla="*/ 34 h 1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134"/>
                <a:gd name="T14" fmla="*/ 131 w 131"/>
                <a:gd name="T15" fmla="*/ 134 h 1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134">
                  <a:moveTo>
                    <a:pt x="91" y="134"/>
                  </a:moveTo>
                  <a:lnTo>
                    <a:pt x="131" y="0"/>
                  </a:lnTo>
                  <a:lnTo>
                    <a:pt x="0" y="46"/>
                  </a:lnTo>
                  <a:lnTo>
                    <a:pt x="91" y="13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2" name="Group 2059"/>
          <p:cNvGrpSpPr>
            <a:grpSpLocks/>
          </p:cNvGrpSpPr>
          <p:nvPr/>
        </p:nvGrpSpPr>
        <p:grpSpPr bwMode="auto">
          <a:xfrm>
            <a:off x="4416425" y="3330575"/>
            <a:ext cx="1023938" cy="930275"/>
            <a:chOff x="2768" y="2089"/>
            <a:chExt cx="645" cy="586"/>
          </a:xfrm>
          <a:solidFill>
            <a:srgbClr val="00B050"/>
          </a:solidFill>
        </p:grpSpPr>
        <p:sp>
          <p:nvSpPr>
            <p:cNvPr id="15464" name="Line 2057"/>
            <p:cNvSpPr>
              <a:spLocks noChangeShapeType="1"/>
            </p:cNvSpPr>
            <p:nvPr/>
          </p:nvSpPr>
          <p:spPr bwMode="auto">
            <a:xfrm>
              <a:off x="2768" y="2089"/>
              <a:ext cx="601" cy="54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5" name="Freeform 2058"/>
            <p:cNvSpPr>
              <a:spLocks/>
            </p:cNvSpPr>
            <p:nvPr/>
          </p:nvSpPr>
          <p:spPr bwMode="auto">
            <a:xfrm>
              <a:off x="3346" y="2609"/>
              <a:ext cx="67" cy="66"/>
            </a:xfrm>
            <a:custGeom>
              <a:avLst/>
              <a:gdLst>
                <a:gd name="T0" fmla="*/ 0 w 136"/>
                <a:gd name="T1" fmla="*/ 23 h 131"/>
                <a:gd name="T2" fmla="*/ 33 w 136"/>
                <a:gd name="T3" fmla="*/ 33 h 131"/>
                <a:gd name="T4" fmla="*/ 20 w 136"/>
                <a:gd name="T5" fmla="*/ 0 h 131"/>
                <a:gd name="T6" fmla="*/ 0 w 136"/>
                <a:gd name="T7" fmla="*/ 23 h 1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131"/>
                <a:gd name="T14" fmla="*/ 136 w 136"/>
                <a:gd name="T15" fmla="*/ 131 h 1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131">
                  <a:moveTo>
                    <a:pt x="0" y="91"/>
                  </a:moveTo>
                  <a:lnTo>
                    <a:pt x="136" y="131"/>
                  </a:lnTo>
                  <a:lnTo>
                    <a:pt x="84" y="0"/>
                  </a:lnTo>
                  <a:lnTo>
                    <a:pt x="0" y="9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3" name="Group 2062"/>
          <p:cNvGrpSpPr>
            <a:grpSpLocks/>
          </p:cNvGrpSpPr>
          <p:nvPr/>
        </p:nvGrpSpPr>
        <p:grpSpPr bwMode="auto">
          <a:xfrm>
            <a:off x="5986463" y="2557463"/>
            <a:ext cx="749300" cy="619125"/>
            <a:chOff x="3757" y="1602"/>
            <a:chExt cx="472" cy="390"/>
          </a:xfrm>
          <a:solidFill>
            <a:srgbClr val="00B050"/>
          </a:solidFill>
        </p:grpSpPr>
        <p:sp>
          <p:nvSpPr>
            <p:cNvPr id="15462" name="Line 2060"/>
            <p:cNvSpPr>
              <a:spLocks noChangeShapeType="1"/>
            </p:cNvSpPr>
            <p:nvPr/>
          </p:nvSpPr>
          <p:spPr bwMode="auto">
            <a:xfrm>
              <a:off x="3757" y="1602"/>
              <a:ext cx="427" cy="353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3" name="Freeform 2061"/>
            <p:cNvSpPr>
              <a:spLocks/>
            </p:cNvSpPr>
            <p:nvPr/>
          </p:nvSpPr>
          <p:spPr bwMode="auto">
            <a:xfrm>
              <a:off x="4162" y="1928"/>
              <a:ext cx="67" cy="64"/>
            </a:xfrm>
            <a:custGeom>
              <a:avLst/>
              <a:gdLst>
                <a:gd name="T0" fmla="*/ 0 w 136"/>
                <a:gd name="T1" fmla="*/ 25 h 127"/>
                <a:gd name="T2" fmla="*/ 33 w 136"/>
                <a:gd name="T3" fmla="*/ 32 h 127"/>
                <a:gd name="T4" fmla="*/ 19 w 136"/>
                <a:gd name="T5" fmla="*/ 0 h 127"/>
                <a:gd name="T6" fmla="*/ 0 w 136"/>
                <a:gd name="T7" fmla="*/ 25 h 1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127"/>
                <a:gd name="T14" fmla="*/ 136 w 136"/>
                <a:gd name="T15" fmla="*/ 127 h 1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127">
                  <a:moveTo>
                    <a:pt x="0" y="98"/>
                  </a:moveTo>
                  <a:lnTo>
                    <a:pt x="136" y="127"/>
                  </a:lnTo>
                  <a:lnTo>
                    <a:pt x="78" y="0"/>
                  </a:lnTo>
                  <a:lnTo>
                    <a:pt x="0" y="9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4" name="Group 2065"/>
          <p:cNvGrpSpPr>
            <a:grpSpLocks/>
          </p:cNvGrpSpPr>
          <p:nvPr/>
        </p:nvGrpSpPr>
        <p:grpSpPr bwMode="auto">
          <a:xfrm>
            <a:off x="6121400" y="3513138"/>
            <a:ext cx="479425" cy="98425"/>
            <a:chOff x="3842" y="2204"/>
            <a:chExt cx="302" cy="62"/>
          </a:xfrm>
          <a:solidFill>
            <a:srgbClr val="00B050"/>
          </a:solidFill>
        </p:grpSpPr>
        <p:sp>
          <p:nvSpPr>
            <p:cNvPr id="15460" name="Line 2063"/>
            <p:cNvSpPr>
              <a:spLocks noChangeShapeType="1"/>
            </p:cNvSpPr>
            <p:nvPr/>
          </p:nvSpPr>
          <p:spPr bwMode="auto">
            <a:xfrm>
              <a:off x="3842" y="2235"/>
              <a:ext cx="24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1" name="Freeform 2064"/>
            <p:cNvSpPr>
              <a:spLocks/>
            </p:cNvSpPr>
            <p:nvPr/>
          </p:nvSpPr>
          <p:spPr bwMode="auto">
            <a:xfrm>
              <a:off x="4081" y="2204"/>
              <a:ext cx="63" cy="62"/>
            </a:xfrm>
            <a:custGeom>
              <a:avLst/>
              <a:gdLst>
                <a:gd name="T0" fmla="*/ 0 w 126"/>
                <a:gd name="T1" fmla="*/ 31 h 126"/>
                <a:gd name="T2" fmla="*/ 32 w 126"/>
                <a:gd name="T3" fmla="*/ 15 h 126"/>
                <a:gd name="T4" fmla="*/ 0 w 126"/>
                <a:gd name="T5" fmla="*/ 0 h 126"/>
                <a:gd name="T6" fmla="*/ 0 w 126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126"/>
                <a:gd name="T14" fmla="*/ 126 w 126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126">
                  <a:moveTo>
                    <a:pt x="0" y="126"/>
                  </a:moveTo>
                  <a:lnTo>
                    <a:pt x="126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5" name="Group 2068"/>
          <p:cNvGrpSpPr>
            <a:grpSpLocks/>
          </p:cNvGrpSpPr>
          <p:nvPr/>
        </p:nvGrpSpPr>
        <p:grpSpPr bwMode="auto">
          <a:xfrm>
            <a:off x="6053138" y="2171700"/>
            <a:ext cx="752475" cy="1235075"/>
            <a:chOff x="3799" y="1359"/>
            <a:chExt cx="474" cy="778"/>
          </a:xfrm>
          <a:solidFill>
            <a:srgbClr val="00B050"/>
          </a:solidFill>
        </p:grpSpPr>
        <p:sp>
          <p:nvSpPr>
            <p:cNvPr id="15458" name="Line 2066"/>
            <p:cNvSpPr>
              <a:spLocks noChangeShapeType="1"/>
            </p:cNvSpPr>
            <p:nvPr/>
          </p:nvSpPr>
          <p:spPr bwMode="auto">
            <a:xfrm flipV="1">
              <a:off x="3799" y="1408"/>
              <a:ext cx="443" cy="729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9" name="Freeform 2067"/>
            <p:cNvSpPr>
              <a:spLocks/>
            </p:cNvSpPr>
            <p:nvPr/>
          </p:nvSpPr>
          <p:spPr bwMode="auto">
            <a:xfrm>
              <a:off x="4213" y="1359"/>
              <a:ext cx="60" cy="69"/>
            </a:xfrm>
            <a:custGeom>
              <a:avLst/>
              <a:gdLst>
                <a:gd name="T0" fmla="*/ 27 w 119"/>
                <a:gd name="T1" fmla="*/ 34 h 140"/>
                <a:gd name="T2" fmla="*/ 30 w 119"/>
                <a:gd name="T3" fmla="*/ 0 h 140"/>
                <a:gd name="T4" fmla="*/ 0 w 119"/>
                <a:gd name="T5" fmla="*/ 18 h 140"/>
                <a:gd name="T6" fmla="*/ 27 w 119"/>
                <a:gd name="T7" fmla="*/ 34 h 1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140"/>
                <a:gd name="T14" fmla="*/ 119 w 119"/>
                <a:gd name="T15" fmla="*/ 140 h 1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140">
                  <a:moveTo>
                    <a:pt x="107" y="140"/>
                  </a:moveTo>
                  <a:lnTo>
                    <a:pt x="119" y="0"/>
                  </a:lnTo>
                  <a:lnTo>
                    <a:pt x="0" y="74"/>
                  </a:lnTo>
                  <a:lnTo>
                    <a:pt x="107" y="14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6" name="Group 2071"/>
          <p:cNvGrpSpPr>
            <a:grpSpLocks/>
          </p:cNvGrpSpPr>
          <p:nvPr/>
        </p:nvGrpSpPr>
        <p:grpSpPr bwMode="auto">
          <a:xfrm>
            <a:off x="6121400" y="3638550"/>
            <a:ext cx="820738" cy="931863"/>
            <a:chOff x="3842" y="2283"/>
            <a:chExt cx="517" cy="587"/>
          </a:xfrm>
          <a:solidFill>
            <a:srgbClr val="00B050"/>
          </a:solidFill>
        </p:grpSpPr>
        <p:sp>
          <p:nvSpPr>
            <p:cNvPr id="15456" name="Line 2069"/>
            <p:cNvSpPr>
              <a:spLocks noChangeShapeType="1"/>
            </p:cNvSpPr>
            <p:nvPr/>
          </p:nvSpPr>
          <p:spPr bwMode="auto">
            <a:xfrm>
              <a:off x="3842" y="2283"/>
              <a:ext cx="477" cy="54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7" name="Freeform 2070"/>
            <p:cNvSpPr>
              <a:spLocks/>
            </p:cNvSpPr>
            <p:nvPr/>
          </p:nvSpPr>
          <p:spPr bwMode="auto">
            <a:xfrm>
              <a:off x="4293" y="2801"/>
              <a:ext cx="66" cy="69"/>
            </a:xfrm>
            <a:custGeom>
              <a:avLst/>
              <a:gdLst>
                <a:gd name="T0" fmla="*/ 0 w 131"/>
                <a:gd name="T1" fmla="*/ 21 h 137"/>
                <a:gd name="T2" fmla="*/ 33 w 131"/>
                <a:gd name="T3" fmla="*/ 35 h 137"/>
                <a:gd name="T4" fmla="*/ 24 w 131"/>
                <a:gd name="T5" fmla="*/ 0 h 137"/>
                <a:gd name="T6" fmla="*/ 0 w 131"/>
                <a:gd name="T7" fmla="*/ 21 h 1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137"/>
                <a:gd name="T14" fmla="*/ 131 w 131"/>
                <a:gd name="T15" fmla="*/ 137 h 1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137">
                  <a:moveTo>
                    <a:pt x="0" y="84"/>
                  </a:moveTo>
                  <a:lnTo>
                    <a:pt x="131" y="137"/>
                  </a:lnTo>
                  <a:lnTo>
                    <a:pt x="96" y="0"/>
                  </a:lnTo>
                  <a:lnTo>
                    <a:pt x="0" y="8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7" name="Group 2074"/>
          <p:cNvGrpSpPr>
            <a:grpSpLocks/>
          </p:cNvGrpSpPr>
          <p:nvPr/>
        </p:nvGrpSpPr>
        <p:grpSpPr bwMode="auto">
          <a:xfrm>
            <a:off x="6053138" y="3795713"/>
            <a:ext cx="752475" cy="849312"/>
            <a:chOff x="3799" y="2382"/>
            <a:chExt cx="474" cy="535"/>
          </a:xfrm>
          <a:solidFill>
            <a:srgbClr val="00B050"/>
          </a:solidFill>
        </p:grpSpPr>
        <p:sp>
          <p:nvSpPr>
            <p:cNvPr id="15454" name="Line 2072"/>
            <p:cNvSpPr>
              <a:spLocks noChangeShapeType="1"/>
            </p:cNvSpPr>
            <p:nvPr/>
          </p:nvSpPr>
          <p:spPr bwMode="auto">
            <a:xfrm flipV="1">
              <a:off x="3799" y="2426"/>
              <a:ext cx="434" cy="49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5" name="Freeform 2073"/>
            <p:cNvSpPr>
              <a:spLocks/>
            </p:cNvSpPr>
            <p:nvPr/>
          </p:nvSpPr>
          <p:spPr bwMode="auto">
            <a:xfrm>
              <a:off x="4207" y="2382"/>
              <a:ext cx="66" cy="68"/>
            </a:xfrm>
            <a:custGeom>
              <a:avLst/>
              <a:gdLst>
                <a:gd name="T0" fmla="*/ 24 w 131"/>
                <a:gd name="T1" fmla="*/ 34 h 135"/>
                <a:gd name="T2" fmla="*/ 33 w 131"/>
                <a:gd name="T3" fmla="*/ 0 h 135"/>
                <a:gd name="T4" fmla="*/ 0 w 131"/>
                <a:gd name="T5" fmla="*/ 13 h 135"/>
                <a:gd name="T6" fmla="*/ 24 w 131"/>
                <a:gd name="T7" fmla="*/ 34 h 1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135"/>
                <a:gd name="T14" fmla="*/ 131 w 131"/>
                <a:gd name="T15" fmla="*/ 135 h 1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135">
                  <a:moveTo>
                    <a:pt x="95" y="135"/>
                  </a:moveTo>
                  <a:lnTo>
                    <a:pt x="131" y="0"/>
                  </a:lnTo>
                  <a:lnTo>
                    <a:pt x="0" y="52"/>
                  </a:lnTo>
                  <a:lnTo>
                    <a:pt x="95" y="13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0" name="Group 2077"/>
          <p:cNvGrpSpPr>
            <a:grpSpLocks/>
          </p:cNvGrpSpPr>
          <p:nvPr/>
        </p:nvGrpSpPr>
        <p:grpSpPr bwMode="auto">
          <a:xfrm>
            <a:off x="6053138" y="4721225"/>
            <a:ext cx="411162" cy="234950"/>
            <a:chOff x="3799" y="2965"/>
            <a:chExt cx="259" cy="148"/>
          </a:xfrm>
          <a:solidFill>
            <a:srgbClr val="00B050"/>
          </a:solidFill>
        </p:grpSpPr>
        <p:sp>
          <p:nvSpPr>
            <p:cNvPr id="15452" name="Line 2075"/>
            <p:cNvSpPr>
              <a:spLocks noChangeShapeType="1"/>
            </p:cNvSpPr>
            <p:nvPr/>
          </p:nvSpPr>
          <p:spPr bwMode="auto">
            <a:xfrm>
              <a:off x="3799" y="2965"/>
              <a:ext cx="206" cy="11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3" name="Freeform 2076"/>
            <p:cNvSpPr>
              <a:spLocks/>
            </p:cNvSpPr>
            <p:nvPr/>
          </p:nvSpPr>
          <p:spPr bwMode="auto">
            <a:xfrm>
              <a:off x="3988" y="3054"/>
              <a:ext cx="70" cy="59"/>
            </a:xfrm>
            <a:custGeom>
              <a:avLst/>
              <a:gdLst>
                <a:gd name="T0" fmla="*/ 0 w 141"/>
                <a:gd name="T1" fmla="*/ 27 h 117"/>
                <a:gd name="T2" fmla="*/ 35 w 141"/>
                <a:gd name="T3" fmla="*/ 30 h 117"/>
                <a:gd name="T4" fmla="*/ 16 w 141"/>
                <a:gd name="T5" fmla="*/ 0 h 117"/>
                <a:gd name="T6" fmla="*/ 0 w 141"/>
                <a:gd name="T7" fmla="*/ 27 h 1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17"/>
                <a:gd name="T14" fmla="*/ 141 w 141"/>
                <a:gd name="T15" fmla="*/ 117 h 1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17">
                  <a:moveTo>
                    <a:pt x="0" y="107"/>
                  </a:moveTo>
                  <a:lnTo>
                    <a:pt x="141" y="117"/>
                  </a:lnTo>
                  <a:lnTo>
                    <a:pt x="64" y="0"/>
                  </a:lnTo>
                  <a:lnTo>
                    <a:pt x="0" y="10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1" name="Group 2080"/>
          <p:cNvGrpSpPr>
            <a:grpSpLocks/>
          </p:cNvGrpSpPr>
          <p:nvPr/>
        </p:nvGrpSpPr>
        <p:grpSpPr bwMode="auto">
          <a:xfrm>
            <a:off x="6121400" y="2043113"/>
            <a:ext cx="546100" cy="100012"/>
            <a:chOff x="3842" y="1278"/>
            <a:chExt cx="344" cy="63"/>
          </a:xfrm>
          <a:solidFill>
            <a:srgbClr val="00B050"/>
          </a:solidFill>
        </p:grpSpPr>
        <p:sp>
          <p:nvSpPr>
            <p:cNvPr id="15450" name="Line 2078"/>
            <p:cNvSpPr>
              <a:spLocks noChangeShapeType="1"/>
            </p:cNvSpPr>
            <p:nvPr/>
          </p:nvSpPr>
          <p:spPr bwMode="auto">
            <a:xfrm>
              <a:off x="3842" y="1309"/>
              <a:ext cx="28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1" name="Freeform 2079"/>
            <p:cNvSpPr>
              <a:spLocks/>
            </p:cNvSpPr>
            <p:nvPr/>
          </p:nvSpPr>
          <p:spPr bwMode="auto">
            <a:xfrm>
              <a:off x="4124" y="1278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2" name="Group 2083"/>
          <p:cNvGrpSpPr>
            <a:grpSpLocks/>
          </p:cNvGrpSpPr>
          <p:nvPr/>
        </p:nvGrpSpPr>
        <p:grpSpPr bwMode="auto">
          <a:xfrm>
            <a:off x="7416800" y="1966913"/>
            <a:ext cx="479425" cy="100012"/>
            <a:chOff x="4658" y="1230"/>
            <a:chExt cx="302" cy="63"/>
          </a:xfrm>
          <a:solidFill>
            <a:srgbClr val="00B050"/>
          </a:solidFill>
        </p:grpSpPr>
        <p:sp>
          <p:nvSpPr>
            <p:cNvPr id="15448" name="Line 2081"/>
            <p:cNvSpPr>
              <a:spLocks noChangeShapeType="1"/>
            </p:cNvSpPr>
            <p:nvPr/>
          </p:nvSpPr>
          <p:spPr bwMode="auto">
            <a:xfrm>
              <a:off x="4658" y="1261"/>
              <a:ext cx="24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49" name="Freeform 2082"/>
            <p:cNvSpPr>
              <a:spLocks/>
            </p:cNvSpPr>
            <p:nvPr/>
          </p:nvSpPr>
          <p:spPr bwMode="auto">
            <a:xfrm>
              <a:off x="4897" y="1230"/>
              <a:ext cx="63" cy="63"/>
            </a:xfrm>
            <a:custGeom>
              <a:avLst/>
              <a:gdLst>
                <a:gd name="T0" fmla="*/ 0 w 126"/>
                <a:gd name="T1" fmla="*/ 32 h 125"/>
                <a:gd name="T2" fmla="*/ 32 w 126"/>
                <a:gd name="T3" fmla="*/ 16 h 125"/>
                <a:gd name="T4" fmla="*/ 0 w 126"/>
                <a:gd name="T5" fmla="*/ 0 h 125"/>
                <a:gd name="T6" fmla="*/ 0 w 126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125"/>
                <a:gd name="T14" fmla="*/ 126 w 126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125">
                  <a:moveTo>
                    <a:pt x="0" y="125"/>
                  </a:moveTo>
                  <a:lnTo>
                    <a:pt x="126" y="61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3" name="Group 2086"/>
          <p:cNvGrpSpPr>
            <a:grpSpLocks/>
          </p:cNvGrpSpPr>
          <p:nvPr/>
        </p:nvGrpSpPr>
        <p:grpSpPr bwMode="auto">
          <a:xfrm>
            <a:off x="7348538" y="3435350"/>
            <a:ext cx="598487" cy="84138"/>
            <a:chOff x="4615" y="2155"/>
            <a:chExt cx="389" cy="63"/>
          </a:xfrm>
          <a:solidFill>
            <a:srgbClr val="00B050"/>
          </a:solidFill>
        </p:grpSpPr>
        <p:sp>
          <p:nvSpPr>
            <p:cNvPr id="15446" name="Line 2084"/>
            <p:cNvSpPr>
              <a:spLocks noChangeShapeType="1"/>
            </p:cNvSpPr>
            <p:nvPr/>
          </p:nvSpPr>
          <p:spPr bwMode="auto">
            <a:xfrm>
              <a:off x="4615" y="2186"/>
              <a:ext cx="32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47" name="Freeform 2085"/>
            <p:cNvSpPr>
              <a:spLocks/>
            </p:cNvSpPr>
            <p:nvPr/>
          </p:nvSpPr>
          <p:spPr bwMode="auto">
            <a:xfrm>
              <a:off x="4941" y="2155"/>
              <a:ext cx="63" cy="63"/>
            </a:xfrm>
            <a:custGeom>
              <a:avLst/>
              <a:gdLst>
                <a:gd name="T0" fmla="*/ 0 w 125"/>
                <a:gd name="T1" fmla="*/ 32 h 125"/>
                <a:gd name="T2" fmla="*/ 32 w 125"/>
                <a:gd name="T3" fmla="*/ 16 h 125"/>
                <a:gd name="T4" fmla="*/ 0 w 125"/>
                <a:gd name="T5" fmla="*/ 0 h 125"/>
                <a:gd name="T6" fmla="*/ 0 w 125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4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4" name="Group 2089"/>
          <p:cNvGrpSpPr>
            <a:grpSpLocks/>
          </p:cNvGrpSpPr>
          <p:nvPr/>
        </p:nvGrpSpPr>
        <p:grpSpPr bwMode="auto">
          <a:xfrm>
            <a:off x="7485063" y="4905375"/>
            <a:ext cx="546100" cy="98425"/>
            <a:chOff x="4701" y="3081"/>
            <a:chExt cx="344" cy="62"/>
          </a:xfrm>
          <a:solidFill>
            <a:srgbClr val="00B050"/>
          </a:solidFill>
        </p:grpSpPr>
        <p:sp>
          <p:nvSpPr>
            <p:cNvPr id="15444" name="Line 2087"/>
            <p:cNvSpPr>
              <a:spLocks noChangeShapeType="1"/>
            </p:cNvSpPr>
            <p:nvPr/>
          </p:nvSpPr>
          <p:spPr bwMode="auto">
            <a:xfrm>
              <a:off x="4701" y="3112"/>
              <a:ext cx="28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000">
                <a:latin typeface="Book Antiqua" pitchFamily="18" charset="0"/>
              </a:endParaRPr>
            </a:p>
          </p:txBody>
        </p:sp>
        <p:sp>
          <p:nvSpPr>
            <p:cNvPr id="15445" name="Freeform 2088"/>
            <p:cNvSpPr>
              <a:spLocks/>
            </p:cNvSpPr>
            <p:nvPr/>
          </p:nvSpPr>
          <p:spPr bwMode="auto">
            <a:xfrm>
              <a:off x="4984" y="3081"/>
              <a:ext cx="61" cy="62"/>
            </a:xfrm>
            <a:custGeom>
              <a:avLst/>
              <a:gdLst>
                <a:gd name="T0" fmla="*/ 0 w 124"/>
                <a:gd name="T1" fmla="*/ 31 h 126"/>
                <a:gd name="T2" fmla="*/ 30 w 124"/>
                <a:gd name="T3" fmla="*/ 15 h 126"/>
                <a:gd name="T4" fmla="*/ 0 w 124"/>
                <a:gd name="T5" fmla="*/ 0 h 126"/>
                <a:gd name="T6" fmla="*/ 0 w 124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126"/>
                <a:gd name="T14" fmla="*/ 124 w 124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126">
                  <a:moveTo>
                    <a:pt x="0" y="126"/>
                  </a:moveTo>
                  <a:lnTo>
                    <a:pt x="124" y="64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000">
                <a:latin typeface="Book Antiqua" pitchFamily="18" charset="0"/>
              </a:endParaRPr>
            </a:p>
          </p:txBody>
        </p:sp>
      </p:grpSp>
      <p:sp>
        <p:nvSpPr>
          <p:cNvPr id="12334" name="Rectangle 2090"/>
          <p:cNvSpPr>
            <a:spLocks noChangeArrowheads="1"/>
          </p:cNvSpPr>
          <p:nvPr/>
        </p:nvSpPr>
        <p:spPr bwMode="auto">
          <a:xfrm>
            <a:off x="1524000" y="5257800"/>
            <a:ext cx="1685925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35" name="Rectangle 2091"/>
          <p:cNvSpPr>
            <a:spLocks noChangeArrowheads="1"/>
          </p:cNvSpPr>
          <p:nvPr/>
        </p:nvSpPr>
        <p:spPr bwMode="auto">
          <a:xfrm>
            <a:off x="1981200" y="5334000"/>
            <a:ext cx="11334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Manufacturing</a:t>
            </a:r>
            <a:endParaRPr lang="en-US" sz="2000">
              <a:cs typeface="Arial" charset="0"/>
            </a:endParaRPr>
          </a:p>
        </p:txBody>
      </p:sp>
      <p:sp>
        <p:nvSpPr>
          <p:cNvPr id="12336" name="Rectangle 2092"/>
          <p:cNvSpPr>
            <a:spLocks noChangeArrowheads="1"/>
          </p:cNvSpPr>
          <p:nvPr/>
        </p:nvSpPr>
        <p:spPr bwMode="auto">
          <a:xfrm>
            <a:off x="2286000" y="5562600"/>
            <a:ext cx="4984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Plants</a:t>
            </a:r>
            <a:endParaRPr lang="en-US" sz="2000">
              <a:cs typeface="Arial" charset="0"/>
            </a:endParaRPr>
          </a:p>
        </p:txBody>
      </p:sp>
      <p:sp>
        <p:nvSpPr>
          <p:cNvPr id="12337" name="Rectangle 2093"/>
          <p:cNvSpPr>
            <a:spLocks noChangeArrowheads="1"/>
          </p:cNvSpPr>
          <p:nvPr/>
        </p:nvSpPr>
        <p:spPr bwMode="auto">
          <a:xfrm>
            <a:off x="3455988" y="5265738"/>
            <a:ext cx="1235075" cy="1065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38" name="Rectangle 2094"/>
          <p:cNvSpPr>
            <a:spLocks noChangeArrowheads="1"/>
          </p:cNvSpPr>
          <p:nvPr/>
        </p:nvSpPr>
        <p:spPr bwMode="auto">
          <a:xfrm>
            <a:off x="3649663" y="5327650"/>
            <a:ext cx="706437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Regional</a:t>
            </a:r>
            <a:endParaRPr lang="en-US" sz="2000">
              <a:cs typeface="Arial" charset="0"/>
            </a:endParaRPr>
          </a:p>
        </p:txBody>
      </p:sp>
      <p:sp>
        <p:nvSpPr>
          <p:cNvPr id="12339" name="Rectangle 2095"/>
          <p:cNvSpPr>
            <a:spLocks noChangeArrowheads="1"/>
          </p:cNvSpPr>
          <p:nvPr/>
        </p:nvSpPr>
        <p:spPr bwMode="auto">
          <a:xfrm>
            <a:off x="3548063" y="5570538"/>
            <a:ext cx="998537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Warehouses</a:t>
            </a:r>
            <a:endParaRPr lang="en-US" sz="2000">
              <a:cs typeface="Arial" charset="0"/>
            </a:endParaRPr>
          </a:p>
        </p:txBody>
      </p:sp>
      <p:sp>
        <p:nvSpPr>
          <p:cNvPr id="12340" name="Rectangle 2096"/>
          <p:cNvSpPr>
            <a:spLocks noChangeArrowheads="1"/>
          </p:cNvSpPr>
          <p:nvPr/>
        </p:nvSpPr>
        <p:spPr bwMode="auto">
          <a:xfrm>
            <a:off x="3548063" y="5813425"/>
            <a:ext cx="9556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(Distribution</a:t>
            </a:r>
            <a:endParaRPr lang="en-US" sz="2000">
              <a:cs typeface="Arial" charset="0"/>
            </a:endParaRPr>
          </a:p>
        </p:txBody>
      </p:sp>
      <p:sp>
        <p:nvSpPr>
          <p:cNvPr id="12341" name="Rectangle 2097"/>
          <p:cNvSpPr>
            <a:spLocks noChangeArrowheads="1"/>
          </p:cNvSpPr>
          <p:nvPr/>
        </p:nvSpPr>
        <p:spPr bwMode="auto">
          <a:xfrm>
            <a:off x="3548063" y="6057900"/>
            <a:ext cx="685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Centers)</a:t>
            </a:r>
            <a:endParaRPr lang="en-US" sz="2000">
              <a:cs typeface="Arial" charset="0"/>
            </a:endParaRPr>
          </a:p>
        </p:txBody>
      </p:sp>
      <p:sp>
        <p:nvSpPr>
          <p:cNvPr id="12342" name="Rectangle 2098"/>
          <p:cNvSpPr>
            <a:spLocks noChangeArrowheads="1"/>
          </p:cNvSpPr>
          <p:nvPr/>
        </p:nvSpPr>
        <p:spPr bwMode="auto">
          <a:xfrm>
            <a:off x="5049838" y="5265738"/>
            <a:ext cx="1233487" cy="1065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43" name="Rectangle 2099"/>
          <p:cNvSpPr>
            <a:spLocks noChangeArrowheads="1"/>
          </p:cNvSpPr>
          <p:nvPr/>
        </p:nvSpPr>
        <p:spPr bwMode="auto">
          <a:xfrm>
            <a:off x="5392738" y="5327650"/>
            <a:ext cx="43815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Field </a:t>
            </a:r>
            <a:endParaRPr lang="en-US" sz="2000">
              <a:cs typeface="Arial" charset="0"/>
            </a:endParaRPr>
          </a:p>
        </p:txBody>
      </p:sp>
      <p:sp>
        <p:nvSpPr>
          <p:cNvPr id="12344" name="Rectangle 2100"/>
          <p:cNvSpPr>
            <a:spLocks noChangeArrowheads="1"/>
          </p:cNvSpPr>
          <p:nvPr/>
        </p:nvSpPr>
        <p:spPr bwMode="auto">
          <a:xfrm>
            <a:off x="5140325" y="5570538"/>
            <a:ext cx="99853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Warehouses</a:t>
            </a:r>
            <a:endParaRPr lang="en-US" sz="2000">
              <a:cs typeface="Arial" charset="0"/>
            </a:endParaRPr>
          </a:p>
        </p:txBody>
      </p:sp>
      <p:sp>
        <p:nvSpPr>
          <p:cNvPr id="12345" name="Rectangle 2101"/>
          <p:cNvSpPr>
            <a:spLocks noChangeArrowheads="1"/>
          </p:cNvSpPr>
          <p:nvPr/>
        </p:nvSpPr>
        <p:spPr bwMode="auto">
          <a:xfrm>
            <a:off x="5140325" y="5813425"/>
            <a:ext cx="95567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(Distribution</a:t>
            </a:r>
            <a:endParaRPr lang="en-US" sz="2000">
              <a:cs typeface="Arial" charset="0"/>
            </a:endParaRPr>
          </a:p>
        </p:txBody>
      </p:sp>
      <p:sp>
        <p:nvSpPr>
          <p:cNvPr id="12346" name="Rectangle 2102"/>
          <p:cNvSpPr>
            <a:spLocks noChangeArrowheads="1"/>
          </p:cNvSpPr>
          <p:nvPr/>
        </p:nvSpPr>
        <p:spPr bwMode="auto">
          <a:xfrm>
            <a:off x="5140325" y="6057900"/>
            <a:ext cx="6858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Centers)</a:t>
            </a:r>
            <a:endParaRPr lang="en-US" sz="2000">
              <a:cs typeface="Arial" charset="0"/>
            </a:endParaRPr>
          </a:p>
        </p:txBody>
      </p:sp>
      <p:sp>
        <p:nvSpPr>
          <p:cNvPr id="12347" name="Rectangle 2103"/>
          <p:cNvSpPr>
            <a:spLocks noChangeArrowheads="1"/>
          </p:cNvSpPr>
          <p:nvPr/>
        </p:nvSpPr>
        <p:spPr bwMode="auto">
          <a:xfrm>
            <a:off x="6565900" y="5340350"/>
            <a:ext cx="720725" cy="581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48" name="Rectangle 2104"/>
          <p:cNvSpPr>
            <a:spLocks noChangeArrowheads="1"/>
          </p:cNvSpPr>
          <p:nvPr/>
        </p:nvSpPr>
        <p:spPr bwMode="auto">
          <a:xfrm>
            <a:off x="6707188" y="5403850"/>
            <a:ext cx="458787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Retail</a:t>
            </a:r>
            <a:endParaRPr lang="en-US" sz="2000">
              <a:cs typeface="Arial" charset="0"/>
            </a:endParaRPr>
          </a:p>
        </p:txBody>
      </p:sp>
      <p:sp>
        <p:nvSpPr>
          <p:cNvPr id="12349" name="Rectangle 2105"/>
          <p:cNvSpPr>
            <a:spLocks noChangeArrowheads="1"/>
          </p:cNvSpPr>
          <p:nvPr/>
        </p:nvSpPr>
        <p:spPr bwMode="auto">
          <a:xfrm>
            <a:off x="6657975" y="5646738"/>
            <a:ext cx="517525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Stores</a:t>
            </a:r>
            <a:endParaRPr lang="en-US" sz="2000">
              <a:cs typeface="Arial" charset="0"/>
            </a:endParaRPr>
          </a:p>
        </p:txBody>
      </p:sp>
      <p:sp>
        <p:nvSpPr>
          <p:cNvPr id="12350" name="Rectangle 2106"/>
          <p:cNvSpPr>
            <a:spLocks noChangeArrowheads="1"/>
          </p:cNvSpPr>
          <p:nvPr/>
        </p:nvSpPr>
        <p:spPr bwMode="auto">
          <a:xfrm>
            <a:off x="7686675" y="5402263"/>
            <a:ext cx="105251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51" name="Rectangle 2107"/>
          <p:cNvSpPr>
            <a:spLocks noChangeArrowheads="1"/>
          </p:cNvSpPr>
          <p:nvPr/>
        </p:nvSpPr>
        <p:spPr bwMode="auto">
          <a:xfrm>
            <a:off x="7778750" y="5464175"/>
            <a:ext cx="865188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Customers</a:t>
            </a:r>
            <a:endParaRPr lang="en-US" sz="2000">
              <a:cs typeface="Arial" charset="0"/>
            </a:endParaRPr>
          </a:p>
        </p:txBody>
      </p:sp>
      <p:sp>
        <p:nvSpPr>
          <p:cNvPr id="12352" name="Rectangle 2108"/>
          <p:cNvSpPr>
            <a:spLocks noChangeArrowheads="1"/>
          </p:cNvSpPr>
          <p:nvPr/>
        </p:nvSpPr>
        <p:spPr bwMode="auto">
          <a:xfrm>
            <a:off x="2525713" y="288925"/>
            <a:ext cx="412115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2353" name="Rectangle 2110"/>
          <p:cNvSpPr>
            <a:spLocks noChangeArrowheads="1"/>
          </p:cNvSpPr>
          <p:nvPr/>
        </p:nvSpPr>
        <p:spPr bwMode="auto">
          <a:xfrm>
            <a:off x="2365757" y="207963"/>
            <a:ext cx="4506811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3200" b="1" dirty="0">
                <a:solidFill>
                  <a:srgbClr val="7030A0"/>
                </a:solidFill>
                <a:latin typeface="+mj-lt"/>
              </a:rPr>
              <a:t>A Typical Supply Chain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2355" name="Rectangle 2112"/>
          <p:cNvSpPr>
            <a:spLocks noChangeArrowheads="1"/>
          </p:cNvSpPr>
          <p:nvPr/>
        </p:nvSpPr>
        <p:spPr bwMode="auto">
          <a:xfrm>
            <a:off x="2470150" y="1169988"/>
            <a:ext cx="2125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56" name="Rectangle 2113"/>
          <p:cNvSpPr>
            <a:spLocks noChangeArrowheads="1"/>
          </p:cNvSpPr>
          <p:nvPr/>
        </p:nvSpPr>
        <p:spPr bwMode="auto">
          <a:xfrm>
            <a:off x="3276600" y="1219200"/>
            <a:ext cx="925513" cy="430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Transport </a:t>
            </a:r>
          </a:p>
          <a:p>
            <a:r>
              <a:rPr lang="en-US" sz="1400">
                <a:cs typeface="Arial" charset="0"/>
              </a:rPr>
              <a:t>Costs</a:t>
            </a:r>
          </a:p>
        </p:txBody>
      </p:sp>
      <p:sp>
        <p:nvSpPr>
          <p:cNvPr id="12357" name="Rectangle 2114"/>
          <p:cNvSpPr>
            <a:spLocks noChangeArrowheads="1"/>
          </p:cNvSpPr>
          <p:nvPr/>
        </p:nvSpPr>
        <p:spPr bwMode="auto">
          <a:xfrm>
            <a:off x="877888" y="1169988"/>
            <a:ext cx="21256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58" name="Rectangle 2115"/>
          <p:cNvSpPr>
            <a:spLocks noChangeArrowheads="1"/>
          </p:cNvSpPr>
          <p:nvPr/>
        </p:nvSpPr>
        <p:spPr bwMode="auto">
          <a:xfrm>
            <a:off x="1828800" y="1219200"/>
            <a:ext cx="808038" cy="430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Transport </a:t>
            </a:r>
          </a:p>
          <a:p>
            <a:r>
              <a:rPr lang="en-US" sz="1400">
                <a:cs typeface="Arial" charset="0"/>
              </a:rPr>
              <a:t>Costs</a:t>
            </a:r>
          </a:p>
        </p:txBody>
      </p:sp>
      <p:sp>
        <p:nvSpPr>
          <p:cNvPr id="12359" name="Rectangle 2116"/>
          <p:cNvSpPr>
            <a:spLocks noChangeArrowheads="1"/>
          </p:cNvSpPr>
          <p:nvPr/>
        </p:nvSpPr>
        <p:spPr bwMode="auto">
          <a:xfrm>
            <a:off x="3835400" y="1169988"/>
            <a:ext cx="2125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0" name="Rectangle 2117"/>
          <p:cNvSpPr>
            <a:spLocks noChangeArrowheads="1"/>
          </p:cNvSpPr>
          <p:nvPr/>
        </p:nvSpPr>
        <p:spPr bwMode="auto">
          <a:xfrm>
            <a:off x="4572000" y="1219200"/>
            <a:ext cx="757238" cy="430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Transport</a:t>
            </a:r>
          </a:p>
          <a:p>
            <a:r>
              <a:rPr lang="en-US" sz="1400">
                <a:cs typeface="Arial" charset="0"/>
              </a:rPr>
              <a:t>Costs</a:t>
            </a:r>
          </a:p>
        </p:txBody>
      </p:sp>
      <p:sp>
        <p:nvSpPr>
          <p:cNvPr id="12361" name="Rectangle 2118"/>
          <p:cNvSpPr>
            <a:spLocks noChangeArrowheads="1"/>
          </p:cNvSpPr>
          <p:nvPr/>
        </p:nvSpPr>
        <p:spPr bwMode="auto">
          <a:xfrm>
            <a:off x="5276850" y="1169988"/>
            <a:ext cx="21240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2" name="Rectangle 2119"/>
          <p:cNvSpPr>
            <a:spLocks noChangeArrowheads="1"/>
          </p:cNvSpPr>
          <p:nvPr/>
        </p:nvSpPr>
        <p:spPr bwMode="auto">
          <a:xfrm>
            <a:off x="6172200" y="1219200"/>
            <a:ext cx="808038" cy="430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Transport </a:t>
            </a:r>
          </a:p>
          <a:p>
            <a:r>
              <a:rPr lang="en-US" sz="1400">
                <a:cs typeface="Arial" charset="0"/>
              </a:rPr>
              <a:t>Costs</a:t>
            </a:r>
          </a:p>
        </p:txBody>
      </p:sp>
      <p:sp>
        <p:nvSpPr>
          <p:cNvPr id="12363" name="Rectangle 2120"/>
          <p:cNvSpPr>
            <a:spLocks noChangeArrowheads="1"/>
          </p:cNvSpPr>
          <p:nvPr/>
        </p:nvSpPr>
        <p:spPr bwMode="auto">
          <a:xfrm>
            <a:off x="3001963" y="941388"/>
            <a:ext cx="21240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4" name="Rectangle 2121"/>
          <p:cNvSpPr>
            <a:spLocks noChangeArrowheads="1"/>
          </p:cNvSpPr>
          <p:nvPr/>
        </p:nvSpPr>
        <p:spPr bwMode="auto">
          <a:xfrm>
            <a:off x="3581400" y="990600"/>
            <a:ext cx="12446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Inventory Costs</a:t>
            </a:r>
          </a:p>
        </p:txBody>
      </p:sp>
      <p:sp>
        <p:nvSpPr>
          <p:cNvPr id="12365" name="Rectangle 2122"/>
          <p:cNvSpPr>
            <a:spLocks noChangeArrowheads="1"/>
          </p:cNvSpPr>
          <p:nvPr/>
        </p:nvSpPr>
        <p:spPr bwMode="auto">
          <a:xfrm>
            <a:off x="4518025" y="941388"/>
            <a:ext cx="212566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6" name="Rectangle 2123"/>
          <p:cNvSpPr>
            <a:spLocks noChangeArrowheads="1"/>
          </p:cNvSpPr>
          <p:nvPr/>
        </p:nvSpPr>
        <p:spPr bwMode="auto">
          <a:xfrm>
            <a:off x="5210175" y="996950"/>
            <a:ext cx="12446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Inventory Costs</a:t>
            </a:r>
          </a:p>
        </p:txBody>
      </p:sp>
      <p:sp>
        <p:nvSpPr>
          <p:cNvPr id="12367" name="Rectangle 2124"/>
          <p:cNvSpPr>
            <a:spLocks noChangeArrowheads="1"/>
          </p:cNvSpPr>
          <p:nvPr/>
        </p:nvSpPr>
        <p:spPr bwMode="auto">
          <a:xfrm>
            <a:off x="5883275" y="941388"/>
            <a:ext cx="21240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8" name="Rectangle 2125"/>
          <p:cNvSpPr>
            <a:spLocks noChangeArrowheads="1"/>
          </p:cNvSpPr>
          <p:nvPr/>
        </p:nvSpPr>
        <p:spPr bwMode="auto">
          <a:xfrm>
            <a:off x="6575425" y="996950"/>
            <a:ext cx="1244600" cy="215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cs typeface="Arial" charset="0"/>
              </a:rPr>
              <a:t>Inventory Costs</a:t>
            </a:r>
          </a:p>
        </p:txBody>
      </p:sp>
      <p:sp>
        <p:nvSpPr>
          <p:cNvPr id="12370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6131490"/>
      </p:ext>
    </p:extLst>
  </p:cSld>
  <p:clrMapOvr>
    <a:masterClrMapping/>
  </p:clrMapOvr>
  <p:transition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4"/>
          <p:cNvSpPr>
            <a:spLocks noChangeArrowheads="1"/>
          </p:cNvSpPr>
          <p:nvPr/>
        </p:nvSpPr>
        <p:spPr bwMode="auto">
          <a:xfrm>
            <a:off x="9525" y="6848475"/>
            <a:ext cx="339725" cy="709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4100">
                <a:solidFill>
                  <a:srgbClr val="000000"/>
                </a:solidFill>
                <a:latin typeface="Book Antiqua" pitchFamily="18" charset="0"/>
              </a:rPr>
              <a:t>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35" name="Rectangle 8"/>
          <p:cNvSpPr>
            <a:spLocks noChangeArrowheads="1"/>
          </p:cNvSpPr>
          <p:nvPr/>
        </p:nvSpPr>
        <p:spPr bwMode="auto">
          <a:xfrm>
            <a:off x="1308100" y="258763"/>
            <a:ext cx="6591300" cy="520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36" name="Rectangle 9"/>
          <p:cNvSpPr>
            <a:spLocks noChangeArrowheads="1"/>
          </p:cNvSpPr>
          <p:nvPr/>
        </p:nvSpPr>
        <p:spPr bwMode="auto">
          <a:xfrm>
            <a:off x="1125291" y="304800"/>
            <a:ext cx="7375417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3200" b="1" dirty="0">
                <a:solidFill>
                  <a:srgbClr val="7030A0"/>
                </a:solidFill>
                <a:latin typeface="+mj-lt"/>
              </a:rPr>
              <a:t>Processes Involved in a Supply Chain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8438" name="Rectangle 12"/>
          <p:cNvSpPr>
            <a:spLocks noChangeArrowheads="1"/>
          </p:cNvSpPr>
          <p:nvPr/>
        </p:nvSpPr>
        <p:spPr bwMode="auto">
          <a:xfrm>
            <a:off x="381000" y="2970213"/>
            <a:ext cx="1143000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39" name="Rectangle 13"/>
          <p:cNvSpPr>
            <a:spLocks noChangeArrowheads="1"/>
          </p:cNvSpPr>
          <p:nvPr/>
        </p:nvSpPr>
        <p:spPr bwMode="auto">
          <a:xfrm>
            <a:off x="476250" y="3154363"/>
            <a:ext cx="9618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/>
              <a:t>Suppliers</a:t>
            </a:r>
            <a:endParaRPr lang="en-US" sz="2200">
              <a:latin typeface="Book Antiqua" pitchFamily="18" charset="0"/>
            </a:endParaRPr>
          </a:p>
        </p:txBody>
      </p:sp>
      <p:sp>
        <p:nvSpPr>
          <p:cNvPr id="18440" name="Rectangle 14"/>
          <p:cNvSpPr>
            <a:spLocks noChangeArrowheads="1"/>
          </p:cNvSpPr>
          <p:nvPr/>
        </p:nvSpPr>
        <p:spPr bwMode="auto">
          <a:xfrm>
            <a:off x="1979613" y="2970213"/>
            <a:ext cx="1527175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1" name="Rectangle 15"/>
          <p:cNvSpPr>
            <a:spLocks noChangeArrowheads="1"/>
          </p:cNvSpPr>
          <p:nvPr/>
        </p:nvSpPr>
        <p:spPr bwMode="auto">
          <a:xfrm>
            <a:off x="2011363" y="3154363"/>
            <a:ext cx="147476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/>
              <a:t>Manufacturers</a:t>
            </a:r>
            <a:endParaRPr lang="en-US" sz="2200">
              <a:latin typeface="Book Antiqua" pitchFamily="18" charset="0"/>
            </a:endParaRPr>
          </a:p>
        </p:txBody>
      </p:sp>
      <p:sp>
        <p:nvSpPr>
          <p:cNvPr id="18442" name="Rectangle 16"/>
          <p:cNvSpPr>
            <a:spLocks noChangeArrowheads="1"/>
          </p:cNvSpPr>
          <p:nvPr/>
        </p:nvSpPr>
        <p:spPr bwMode="auto">
          <a:xfrm>
            <a:off x="4113213" y="2970213"/>
            <a:ext cx="1220787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3" name="Rectangle 17"/>
          <p:cNvSpPr>
            <a:spLocks noChangeArrowheads="1"/>
          </p:cNvSpPr>
          <p:nvPr/>
        </p:nvSpPr>
        <p:spPr bwMode="auto">
          <a:xfrm>
            <a:off x="4144963" y="3154363"/>
            <a:ext cx="116698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/>
              <a:t>Distributors</a:t>
            </a:r>
            <a:endParaRPr lang="en-US" sz="2200">
              <a:latin typeface="Book Antiqua" pitchFamily="18" charset="0"/>
            </a:endParaRPr>
          </a:p>
        </p:txBody>
      </p:sp>
      <p:sp>
        <p:nvSpPr>
          <p:cNvPr id="18444" name="Rectangle 18"/>
          <p:cNvSpPr>
            <a:spLocks noChangeArrowheads="1"/>
          </p:cNvSpPr>
          <p:nvPr/>
        </p:nvSpPr>
        <p:spPr bwMode="auto">
          <a:xfrm>
            <a:off x="5942013" y="2970213"/>
            <a:ext cx="990600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5" name="Rectangle 19"/>
          <p:cNvSpPr>
            <a:spLocks noChangeArrowheads="1"/>
          </p:cNvSpPr>
          <p:nvPr/>
        </p:nvSpPr>
        <p:spPr bwMode="auto">
          <a:xfrm>
            <a:off x="5986463" y="3154363"/>
            <a:ext cx="91050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/>
              <a:t>Retailers</a:t>
            </a:r>
            <a:endParaRPr lang="en-US" sz="2200">
              <a:latin typeface="Book Antiqua" pitchFamily="18" charset="0"/>
            </a:endParaRPr>
          </a:p>
        </p:txBody>
      </p:sp>
      <p:sp>
        <p:nvSpPr>
          <p:cNvPr id="18446" name="Rectangle 20"/>
          <p:cNvSpPr>
            <a:spLocks noChangeArrowheads="1"/>
          </p:cNvSpPr>
          <p:nvPr/>
        </p:nvSpPr>
        <p:spPr bwMode="auto">
          <a:xfrm>
            <a:off x="7388225" y="2970213"/>
            <a:ext cx="1220788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7" name="Rectangle 21"/>
          <p:cNvSpPr>
            <a:spLocks noChangeArrowheads="1"/>
          </p:cNvSpPr>
          <p:nvPr/>
        </p:nvSpPr>
        <p:spPr bwMode="auto">
          <a:xfrm>
            <a:off x="7413625" y="3154363"/>
            <a:ext cx="117981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/>
              <a:t>Consumers</a:t>
            </a:r>
            <a:endParaRPr lang="en-US" sz="2200">
              <a:latin typeface="Book Antiqua" pitchFamily="18" charset="0"/>
            </a:endParaRPr>
          </a:p>
        </p:txBody>
      </p:sp>
      <p:grpSp>
        <p:nvGrpSpPr>
          <p:cNvPr id="2" name="Group 24"/>
          <p:cNvGrpSpPr>
            <a:grpSpLocks/>
          </p:cNvGrpSpPr>
          <p:nvPr/>
        </p:nvGrpSpPr>
        <p:grpSpPr bwMode="auto">
          <a:xfrm>
            <a:off x="1522413" y="3225800"/>
            <a:ext cx="457200" cy="100013"/>
            <a:chOff x="970" y="2022"/>
            <a:chExt cx="287" cy="63"/>
          </a:xfrm>
          <a:solidFill>
            <a:srgbClr val="00B050"/>
          </a:solidFill>
        </p:grpSpPr>
        <p:sp>
          <p:nvSpPr>
            <p:cNvPr id="21580" name="Line 22"/>
            <p:cNvSpPr>
              <a:spLocks noChangeShapeType="1"/>
            </p:cNvSpPr>
            <p:nvPr/>
          </p:nvSpPr>
          <p:spPr bwMode="auto">
            <a:xfrm>
              <a:off x="970" y="2053"/>
              <a:ext cx="227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81" name="Freeform 23"/>
            <p:cNvSpPr>
              <a:spLocks/>
            </p:cNvSpPr>
            <p:nvPr/>
          </p:nvSpPr>
          <p:spPr bwMode="auto">
            <a:xfrm>
              <a:off x="1195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3" name="Group 27"/>
          <p:cNvGrpSpPr>
            <a:grpSpLocks/>
          </p:cNvGrpSpPr>
          <p:nvPr/>
        </p:nvGrpSpPr>
        <p:grpSpPr bwMode="auto">
          <a:xfrm>
            <a:off x="3505200" y="3225800"/>
            <a:ext cx="608013" cy="100013"/>
            <a:chOff x="2214" y="2022"/>
            <a:chExt cx="382" cy="63"/>
          </a:xfrm>
          <a:solidFill>
            <a:srgbClr val="00B050"/>
          </a:solidFill>
        </p:grpSpPr>
        <p:sp>
          <p:nvSpPr>
            <p:cNvPr id="21578" name="Line 25"/>
            <p:cNvSpPr>
              <a:spLocks noChangeShapeType="1"/>
            </p:cNvSpPr>
            <p:nvPr/>
          </p:nvSpPr>
          <p:spPr bwMode="auto">
            <a:xfrm>
              <a:off x="2214" y="2053"/>
              <a:ext cx="322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9" name="Freeform 26"/>
            <p:cNvSpPr>
              <a:spLocks/>
            </p:cNvSpPr>
            <p:nvPr/>
          </p:nvSpPr>
          <p:spPr bwMode="auto">
            <a:xfrm>
              <a:off x="2534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4" name="Group 30"/>
          <p:cNvGrpSpPr>
            <a:grpSpLocks/>
          </p:cNvGrpSpPr>
          <p:nvPr/>
        </p:nvGrpSpPr>
        <p:grpSpPr bwMode="auto">
          <a:xfrm>
            <a:off x="5332413" y="3225800"/>
            <a:ext cx="609600" cy="100013"/>
            <a:chOff x="3361" y="2022"/>
            <a:chExt cx="383" cy="63"/>
          </a:xfrm>
          <a:solidFill>
            <a:srgbClr val="00B050"/>
          </a:solidFill>
        </p:grpSpPr>
        <p:sp>
          <p:nvSpPr>
            <p:cNvPr id="21576" name="Line 28"/>
            <p:cNvSpPr>
              <a:spLocks noChangeShapeType="1"/>
            </p:cNvSpPr>
            <p:nvPr/>
          </p:nvSpPr>
          <p:spPr bwMode="auto">
            <a:xfrm>
              <a:off x="3361" y="2053"/>
              <a:ext cx="323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7" name="Freeform 29"/>
            <p:cNvSpPr>
              <a:spLocks/>
            </p:cNvSpPr>
            <p:nvPr/>
          </p:nvSpPr>
          <p:spPr bwMode="auto">
            <a:xfrm>
              <a:off x="3682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5" name="Group 33"/>
          <p:cNvGrpSpPr>
            <a:grpSpLocks/>
          </p:cNvGrpSpPr>
          <p:nvPr/>
        </p:nvGrpSpPr>
        <p:grpSpPr bwMode="auto">
          <a:xfrm>
            <a:off x="6931025" y="3225800"/>
            <a:ext cx="457200" cy="100013"/>
            <a:chOff x="4365" y="2022"/>
            <a:chExt cx="287" cy="63"/>
          </a:xfrm>
          <a:solidFill>
            <a:srgbClr val="00B050"/>
          </a:solidFill>
        </p:grpSpPr>
        <p:sp>
          <p:nvSpPr>
            <p:cNvPr id="21574" name="Line 31"/>
            <p:cNvSpPr>
              <a:spLocks noChangeShapeType="1"/>
            </p:cNvSpPr>
            <p:nvPr/>
          </p:nvSpPr>
          <p:spPr bwMode="auto">
            <a:xfrm>
              <a:off x="4365" y="2053"/>
              <a:ext cx="227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5" name="Freeform 32"/>
            <p:cNvSpPr>
              <a:spLocks/>
            </p:cNvSpPr>
            <p:nvPr/>
          </p:nvSpPr>
          <p:spPr bwMode="auto">
            <a:xfrm>
              <a:off x="4590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18452" name="Rectangle 34"/>
          <p:cNvSpPr>
            <a:spLocks noChangeArrowheads="1"/>
          </p:cNvSpPr>
          <p:nvPr/>
        </p:nvSpPr>
        <p:spPr bwMode="auto">
          <a:xfrm>
            <a:off x="6323013" y="3578225"/>
            <a:ext cx="2425700" cy="2371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53" name="Rectangle 35"/>
          <p:cNvSpPr>
            <a:spLocks noChangeArrowheads="1"/>
          </p:cNvSpPr>
          <p:nvPr/>
        </p:nvSpPr>
        <p:spPr bwMode="auto">
          <a:xfrm>
            <a:off x="6415088" y="3703638"/>
            <a:ext cx="173124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>
                <a:cs typeface="Arial" charset="0"/>
              </a:rPr>
              <a:t>Customer order</a:t>
            </a:r>
            <a:endParaRPr lang="en-US" sz="2200">
              <a:cs typeface="Arial" charset="0"/>
            </a:endParaRPr>
          </a:p>
        </p:txBody>
      </p:sp>
      <p:sp>
        <p:nvSpPr>
          <p:cNvPr id="18456" name="Rectangle 38"/>
          <p:cNvSpPr>
            <a:spLocks noChangeArrowheads="1"/>
          </p:cNvSpPr>
          <p:nvPr/>
        </p:nvSpPr>
        <p:spPr bwMode="auto">
          <a:xfrm>
            <a:off x="6415088" y="3997325"/>
            <a:ext cx="160300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1. Order arrival </a:t>
            </a:r>
            <a:endParaRPr lang="en-US" sz="2200">
              <a:cs typeface="Arial" charset="0"/>
            </a:endParaRPr>
          </a:p>
        </p:txBody>
      </p:sp>
      <p:sp>
        <p:nvSpPr>
          <p:cNvPr id="18457" name="Rectangle 39"/>
          <p:cNvSpPr>
            <a:spLocks noChangeArrowheads="1"/>
          </p:cNvSpPr>
          <p:nvPr/>
        </p:nvSpPr>
        <p:spPr bwMode="auto">
          <a:xfrm>
            <a:off x="6584950" y="4273550"/>
            <a:ext cx="1269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(retail stores</a:t>
            </a:r>
            <a:endParaRPr lang="en-US" sz="2200">
              <a:cs typeface="Arial" charset="0"/>
            </a:endParaRPr>
          </a:p>
        </p:txBody>
      </p:sp>
      <p:sp>
        <p:nvSpPr>
          <p:cNvPr id="18458" name="Rectangle 40"/>
          <p:cNvSpPr>
            <a:spLocks noChangeArrowheads="1"/>
          </p:cNvSpPr>
          <p:nvPr/>
        </p:nvSpPr>
        <p:spPr bwMode="auto">
          <a:xfrm>
            <a:off x="6584950" y="4548188"/>
            <a:ext cx="225709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call/mail order center, </a:t>
            </a:r>
            <a:endParaRPr lang="en-US" sz="2200">
              <a:cs typeface="Arial" charset="0"/>
            </a:endParaRPr>
          </a:p>
        </p:txBody>
      </p:sp>
      <p:sp>
        <p:nvSpPr>
          <p:cNvPr id="18459" name="Rectangle 41"/>
          <p:cNvSpPr>
            <a:spLocks noChangeArrowheads="1"/>
          </p:cNvSpPr>
          <p:nvPr/>
        </p:nvSpPr>
        <p:spPr bwMode="auto">
          <a:xfrm>
            <a:off x="6584950" y="4821238"/>
            <a:ext cx="85921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website)</a:t>
            </a:r>
            <a:endParaRPr lang="en-US" sz="2200">
              <a:cs typeface="Arial" charset="0"/>
            </a:endParaRPr>
          </a:p>
        </p:txBody>
      </p:sp>
      <p:sp>
        <p:nvSpPr>
          <p:cNvPr id="18460" name="Rectangle 42"/>
          <p:cNvSpPr>
            <a:spLocks noChangeArrowheads="1"/>
          </p:cNvSpPr>
          <p:nvPr/>
        </p:nvSpPr>
        <p:spPr bwMode="auto">
          <a:xfrm>
            <a:off x="6415088" y="5095875"/>
            <a:ext cx="142346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2. Order entry</a:t>
            </a:r>
            <a:endParaRPr lang="en-US" sz="2200">
              <a:cs typeface="Arial" charset="0"/>
            </a:endParaRPr>
          </a:p>
        </p:txBody>
      </p:sp>
      <p:sp>
        <p:nvSpPr>
          <p:cNvPr id="18461" name="Rectangle 43"/>
          <p:cNvSpPr>
            <a:spLocks noChangeArrowheads="1"/>
          </p:cNvSpPr>
          <p:nvPr/>
        </p:nvSpPr>
        <p:spPr bwMode="auto">
          <a:xfrm>
            <a:off x="6415088" y="5372100"/>
            <a:ext cx="188513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3. Order fulfillment</a:t>
            </a:r>
            <a:endParaRPr lang="en-US" sz="2200">
              <a:cs typeface="Arial" charset="0"/>
            </a:endParaRPr>
          </a:p>
        </p:txBody>
      </p:sp>
      <p:sp>
        <p:nvSpPr>
          <p:cNvPr id="18462" name="Rectangle 44"/>
          <p:cNvSpPr>
            <a:spLocks noChangeArrowheads="1"/>
          </p:cNvSpPr>
          <p:nvPr/>
        </p:nvSpPr>
        <p:spPr bwMode="auto">
          <a:xfrm>
            <a:off x="6415088" y="5645150"/>
            <a:ext cx="183383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4. Order receiving</a:t>
            </a:r>
            <a:endParaRPr lang="en-US" sz="2200">
              <a:cs typeface="Arial" charset="0"/>
            </a:endParaRPr>
          </a:p>
        </p:txBody>
      </p:sp>
      <p:sp>
        <p:nvSpPr>
          <p:cNvPr id="18463" name="Rectangle 45"/>
          <p:cNvSpPr>
            <a:spLocks noChangeArrowheads="1"/>
          </p:cNvSpPr>
          <p:nvPr/>
        </p:nvSpPr>
        <p:spPr bwMode="auto">
          <a:xfrm>
            <a:off x="4340225" y="1143000"/>
            <a:ext cx="2535238" cy="1795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64" name="Rectangle 46"/>
          <p:cNvSpPr>
            <a:spLocks noChangeArrowheads="1"/>
          </p:cNvSpPr>
          <p:nvPr/>
        </p:nvSpPr>
        <p:spPr bwMode="auto">
          <a:xfrm>
            <a:off x="4433888" y="1244600"/>
            <a:ext cx="165429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>
                <a:cs typeface="Arial" charset="0"/>
              </a:rPr>
              <a:t>Replenishment</a:t>
            </a:r>
            <a:endParaRPr lang="en-US" sz="2200">
              <a:cs typeface="Arial" charset="0"/>
            </a:endParaRPr>
          </a:p>
        </p:txBody>
      </p:sp>
      <p:sp>
        <p:nvSpPr>
          <p:cNvPr id="18467" name="Rectangle 49"/>
          <p:cNvSpPr>
            <a:spLocks noChangeArrowheads="1"/>
          </p:cNvSpPr>
          <p:nvPr/>
        </p:nvSpPr>
        <p:spPr bwMode="auto">
          <a:xfrm>
            <a:off x="4433888" y="1535113"/>
            <a:ext cx="216726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1. Retail order trigger</a:t>
            </a:r>
            <a:endParaRPr lang="en-US" sz="2200">
              <a:cs typeface="Arial" charset="0"/>
            </a:endParaRPr>
          </a:p>
        </p:txBody>
      </p:sp>
      <p:sp>
        <p:nvSpPr>
          <p:cNvPr id="18468" name="Rectangle 50"/>
          <p:cNvSpPr>
            <a:spLocks noChangeArrowheads="1"/>
          </p:cNvSpPr>
          <p:nvPr/>
        </p:nvSpPr>
        <p:spPr bwMode="auto">
          <a:xfrm>
            <a:off x="4605338" y="1808163"/>
            <a:ext cx="150041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(inventory low)</a:t>
            </a:r>
            <a:endParaRPr lang="en-US" sz="2200">
              <a:cs typeface="Arial" charset="0"/>
            </a:endParaRPr>
          </a:p>
        </p:txBody>
      </p:sp>
      <p:sp>
        <p:nvSpPr>
          <p:cNvPr id="18469" name="Rectangle 51"/>
          <p:cNvSpPr>
            <a:spLocks noChangeArrowheads="1"/>
          </p:cNvSpPr>
          <p:nvPr/>
        </p:nvSpPr>
        <p:spPr bwMode="auto">
          <a:xfrm>
            <a:off x="4433888" y="2084388"/>
            <a:ext cx="202619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2. Retail order entry</a:t>
            </a:r>
            <a:endParaRPr lang="en-US" sz="2200">
              <a:cs typeface="Arial" charset="0"/>
            </a:endParaRPr>
          </a:p>
        </p:txBody>
      </p:sp>
      <p:sp>
        <p:nvSpPr>
          <p:cNvPr id="18470" name="Rectangle 52"/>
          <p:cNvSpPr>
            <a:spLocks noChangeArrowheads="1"/>
          </p:cNvSpPr>
          <p:nvPr/>
        </p:nvSpPr>
        <p:spPr bwMode="auto">
          <a:xfrm>
            <a:off x="4433888" y="2359025"/>
            <a:ext cx="248786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3. Retail order fulfillment</a:t>
            </a:r>
            <a:endParaRPr lang="en-US" sz="2200">
              <a:cs typeface="Arial" charset="0"/>
            </a:endParaRPr>
          </a:p>
        </p:txBody>
      </p:sp>
      <p:sp>
        <p:nvSpPr>
          <p:cNvPr id="18471" name="Rectangle 53"/>
          <p:cNvSpPr>
            <a:spLocks noChangeArrowheads="1"/>
          </p:cNvSpPr>
          <p:nvPr/>
        </p:nvSpPr>
        <p:spPr bwMode="auto">
          <a:xfrm>
            <a:off x="4433888" y="2632075"/>
            <a:ext cx="243656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4. Retail order receiving</a:t>
            </a:r>
            <a:endParaRPr lang="en-US" sz="2200">
              <a:cs typeface="Arial" charset="0"/>
            </a:endParaRPr>
          </a:p>
        </p:txBody>
      </p:sp>
      <p:sp>
        <p:nvSpPr>
          <p:cNvPr id="18472" name="Rectangle 54"/>
          <p:cNvSpPr>
            <a:spLocks noChangeArrowheads="1"/>
          </p:cNvSpPr>
          <p:nvPr/>
        </p:nvSpPr>
        <p:spPr bwMode="auto">
          <a:xfrm>
            <a:off x="2284413" y="3578225"/>
            <a:ext cx="2852737" cy="152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73" name="Rectangle 55"/>
          <p:cNvSpPr>
            <a:spLocks noChangeArrowheads="1"/>
          </p:cNvSpPr>
          <p:nvPr/>
        </p:nvSpPr>
        <p:spPr bwMode="auto">
          <a:xfrm>
            <a:off x="2376488" y="3681413"/>
            <a:ext cx="159017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>
                <a:cs typeface="Arial" charset="0"/>
              </a:rPr>
              <a:t>Manufacturing</a:t>
            </a:r>
            <a:endParaRPr lang="en-US" sz="2200">
              <a:cs typeface="Arial" charset="0"/>
            </a:endParaRPr>
          </a:p>
        </p:txBody>
      </p:sp>
      <p:sp>
        <p:nvSpPr>
          <p:cNvPr id="18476" name="Rectangle 58"/>
          <p:cNvSpPr>
            <a:spLocks noChangeArrowheads="1"/>
          </p:cNvSpPr>
          <p:nvPr/>
        </p:nvSpPr>
        <p:spPr bwMode="auto">
          <a:xfrm>
            <a:off x="2376488" y="3970338"/>
            <a:ext cx="265463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1. Order arrival from Distr.</a:t>
            </a:r>
            <a:endParaRPr lang="en-US" sz="2200">
              <a:cs typeface="Arial" charset="0"/>
            </a:endParaRPr>
          </a:p>
        </p:txBody>
      </p:sp>
      <p:sp>
        <p:nvSpPr>
          <p:cNvPr id="18477" name="Rectangle 59"/>
          <p:cNvSpPr>
            <a:spLocks noChangeArrowheads="1"/>
          </p:cNvSpPr>
          <p:nvPr/>
        </p:nvSpPr>
        <p:spPr bwMode="auto">
          <a:xfrm>
            <a:off x="2376488" y="4246563"/>
            <a:ext cx="25263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2. Production scheduling</a:t>
            </a:r>
            <a:endParaRPr lang="en-US" sz="2200">
              <a:cs typeface="Arial" charset="0"/>
            </a:endParaRPr>
          </a:p>
        </p:txBody>
      </p:sp>
      <p:sp>
        <p:nvSpPr>
          <p:cNvPr id="18478" name="Rectangle 60"/>
          <p:cNvSpPr>
            <a:spLocks noChangeArrowheads="1"/>
          </p:cNvSpPr>
          <p:nvPr/>
        </p:nvSpPr>
        <p:spPr bwMode="auto">
          <a:xfrm>
            <a:off x="2376488" y="4521200"/>
            <a:ext cx="285975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3. Manufacturing &amp; shipping</a:t>
            </a:r>
            <a:endParaRPr lang="en-US" sz="2200">
              <a:cs typeface="Arial" charset="0"/>
            </a:endParaRPr>
          </a:p>
        </p:txBody>
      </p:sp>
      <p:sp>
        <p:nvSpPr>
          <p:cNvPr id="18479" name="Rectangle 61"/>
          <p:cNvSpPr>
            <a:spLocks noChangeArrowheads="1"/>
          </p:cNvSpPr>
          <p:nvPr/>
        </p:nvSpPr>
        <p:spPr bwMode="auto">
          <a:xfrm>
            <a:off x="2376488" y="4794250"/>
            <a:ext cx="27957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4. Order receiving by Distr. </a:t>
            </a:r>
            <a:endParaRPr lang="en-US" sz="2200">
              <a:cs typeface="Arial" charset="0"/>
            </a:endParaRPr>
          </a:p>
        </p:txBody>
      </p:sp>
      <p:sp>
        <p:nvSpPr>
          <p:cNvPr id="18480" name="Rectangle 62"/>
          <p:cNvSpPr>
            <a:spLocks noChangeArrowheads="1"/>
          </p:cNvSpPr>
          <p:nvPr/>
        </p:nvSpPr>
        <p:spPr bwMode="auto">
          <a:xfrm>
            <a:off x="457200" y="1370013"/>
            <a:ext cx="3721100" cy="15224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81" name="Rectangle 63"/>
          <p:cNvSpPr>
            <a:spLocks noChangeArrowheads="1"/>
          </p:cNvSpPr>
          <p:nvPr/>
        </p:nvSpPr>
        <p:spPr bwMode="auto">
          <a:xfrm>
            <a:off x="549275" y="1471613"/>
            <a:ext cx="142346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 dirty="0">
                <a:cs typeface="Arial" charset="0"/>
              </a:rPr>
              <a:t>Procurement</a:t>
            </a:r>
            <a:endParaRPr lang="en-US" sz="2200" dirty="0">
              <a:cs typeface="Arial" charset="0"/>
            </a:endParaRPr>
          </a:p>
        </p:txBody>
      </p:sp>
      <p:sp>
        <p:nvSpPr>
          <p:cNvPr id="18484" name="Rectangle 66"/>
          <p:cNvSpPr>
            <a:spLocks noChangeArrowheads="1"/>
          </p:cNvSpPr>
          <p:nvPr/>
        </p:nvSpPr>
        <p:spPr bwMode="auto">
          <a:xfrm>
            <a:off x="549275" y="1763713"/>
            <a:ext cx="182101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1. Order from </a:t>
            </a:r>
            <a:r>
              <a:rPr lang="en-US" dirty="0" err="1">
                <a:cs typeface="Arial" charset="0"/>
              </a:rPr>
              <a:t>Mfg</a:t>
            </a:r>
            <a:endParaRPr lang="en-US" sz="2200" dirty="0">
              <a:cs typeface="Arial" charset="0"/>
            </a:endParaRPr>
          </a:p>
        </p:txBody>
      </p:sp>
      <p:sp>
        <p:nvSpPr>
          <p:cNvPr id="18485" name="Rectangle 67"/>
          <p:cNvSpPr>
            <a:spLocks noChangeArrowheads="1"/>
          </p:cNvSpPr>
          <p:nvPr/>
        </p:nvSpPr>
        <p:spPr bwMode="auto">
          <a:xfrm>
            <a:off x="549275" y="2038350"/>
            <a:ext cx="341119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2. Supplier production scheduling</a:t>
            </a:r>
            <a:endParaRPr lang="en-US" sz="2200">
              <a:cs typeface="Arial" charset="0"/>
            </a:endParaRPr>
          </a:p>
        </p:txBody>
      </p:sp>
      <p:sp>
        <p:nvSpPr>
          <p:cNvPr id="18486" name="Rectangle 68"/>
          <p:cNvSpPr>
            <a:spLocks noChangeArrowheads="1"/>
          </p:cNvSpPr>
          <p:nvPr/>
        </p:nvSpPr>
        <p:spPr bwMode="auto">
          <a:xfrm>
            <a:off x="549275" y="2311400"/>
            <a:ext cx="389850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3. Component manufacturing/shipping</a:t>
            </a:r>
            <a:endParaRPr lang="en-US" sz="2200">
              <a:cs typeface="Arial" charset="0"/>
            </a:endParaRPr>
          </a:p>
        </p:txBody>
      </p:sp>
      <p:sp>
        <p:nvSpPr>
          <p:cNvPr id="18487" name="Rectangle 69"/>
          <p:cNvSpPr>
            <a:spLocks noChangeArrowheads="1"/>
          </p:cNvSpPr>
          <p:nvPr/>
        </p:nvSpPr>
        <p:spPr bwMode="auto">
          <a:xfrm>
            <a:off x="549275" y="2586038"/>
            <a:ext cx="259045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4. Order receiving by Mfg</a:t>
            </a:r>
            <a:endParaRPr lang="en-US" sz="2200">
              <a:cs typeface="Arial" charset="0"/>
            </a:endParaRPr>
          </a:p>
        </p:txBody>
      </p:sp>
      <p:grpSp>
        <p:nvGrpSpPr>
          <p:cNvPr id="6" name="Group 72"/>
          <p:cNvGrpSpPr>
            <a:grpSpLocks/>
          </p:cNvGrpSpPr>
          <p:nvPr/>
        </p:nvGrpSpPr>
        <p:grpSpPr bwMode="auto">
          <a:xfrm>
            <a:off x="1903413" y="1143000"/>
            <a:ext cx="4722812" cy="100012"/>
            <a:chOff x="1209" y="684"/>
            <a:chExt cx="2965" cy="63"/>
          </a:xfrm>
          <a:solidFill>
            <a:srgbClr val="00B050"/>
          </a:solidFill>
        </p:grpSpPr>
        <p:sp>
          <p:nvSpPr>
            <p:cNvPr id="21572" name="Line 70"/>
            <p:cNvSpPr>
              <a:spLocks noChangeShapeType="1"/>
            </p:cNvSpPr>
            <p:nvPr/>
          </p:nvSpPr>
          <p:spPr bwMode="auto">
            <a:xfrm>
              <a:off x="1209" y="715"/>
              <a:ext cx="2905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3" name="Freeform 71"/>
            <p:cNvSpPr>
              <a:spLocks/>
            </p:cNvSpPr>
            <p:nvPr/>
          </p:nvSpPr>
          <p:spPr bwMode="auto">
            <a:xfrm>
              <a:off x="4112" y="684"/>
              <a:ext cx="62" cy="63"/>
            </a:xfrm>
            <a:custGeom>
              <a:avLst/>
              <a:gdLst>
                <a:gd name="T0" fmla="*/ 0 w 124"/>
                <a:gd name="T1" fmla="*/ 32 h 125"/>
                <a:gd name="T2" fmla="*/ 31 w 124"/>
                <a:gd name="T3" fmla="*/ 16 h 125"/>
                <a:gd name="T4" fmla="*/ 0 w 124"/>
                <a:gd name="T5" fmla="*/ 0 h 125"/>
                <a:gd name="T6" fmla="*/ 0 w 124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125"/>
                <a:gd name="T14" fmla="*/ 124 w 124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125">
                  <a:moveTo>
                    <a:pt x="0" y="125"/>
                  </a:moveTo>
                  <a:lnTo>
                    <a:pt x="124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18489" name="Rectangle 73"/>
          <p:cNvSpPr>
            <a:spLocks noChangeArrowheads="1"/>
          </p:cNvSpPr>
          <p:nvPr/>
        </p:nvSpPr>
        <p:spPr bwMode="auto">
          <a:xfrm>
            <a:off x="2971800" y="1143000"/>
            <a:ext cx="2722563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90" name="Rectangle 75"/>
          <p:cNvSpPr>
            <a:spLocks noChangeArrowheads="1"/>
          </p:cNvSpPr>
          <p:nvPr/>
        </p:nvSpPr>
        <p:spPr bwMode="auto">
          <a:xfrm>
            <a:off x="2819400" y="914400"/>
            <a:ext cx="2536825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FF"/>
                </a:solidFill>
              </a:rPr>
              <a:t>Value Added Inventory Flow</a:t>
            </a:r>
            <a:endParaRPr lang="en-US" sz="2200" dirty="0">
              <a:solidFill>
                <a:srgbClr val="0000FF"/>
              </a:solidFill>
              <a:latin typeface="Book Antiqua" pitchFamily="18" charset="0"/>
            </a:endParaRPr>
          </a:p>
        </p:txBody>
      </p:sp>
      <p:grpSp>
        <p:nvGrpSpPr>
          <p:cNvPr id="7" name="Group 78"/>
          <p:cNvGrpSpPr>
            <a:grpSpLocks/>
          </p:cNvGrpSpPr>
          <p:nvPr/>
        </p:nvGrpSpPr>
        <p:grpSpPr bwMode="auto">
          <a:xfrm>
            <a:off x="1903413" y="6019800"/>
            <a:ext cx="4722812" cy="100013"/>
            <a:chOff x="1209" y="3742"/>
            <a:chExt cx="2965" cy="63"/>
          </a:xfrm>
          <a:solidFill>
            <a:srgbClr val="00B050"/>
          </a:solidFill>
        </p:grpSpPr>
        <p:sp>
          <p:nvSpPr>
            <p:cNvPr id="21570" name="Line 76"/>
            <p:cNvSpPr>
              <a:spLocks noChangeShapeType="1"/>
            </p:cNvSpPr>
            <p:nvPr/>
          </p:nvSpPr>
          <p:spPr bwMode="auto">
            <a:xfrm flipH="1">
              <a:off x="1269" y="3773"/>
              <a:ext cx="2905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571" name="Freeform 77"/>
            <p:cNvSpPr>
              <a:spLocks/>
            </p:cNvSpPr>
            <p:nvPr/>
          </p:nvSpPr>
          <p:spPr bwMode="auto">
            <a:xfrm>
              <a:off x="1209" y="3742"/>
              <a:ext cx="63" cy="63"/>
            </a:xfrm>
            <a:custGeom>
              <a:avLst/>
              <a:gdLst>
                <a:gd name="T0" fmla="*/ 32 w 125"/>
                <a:gd name="T1" fmla="*/ 0 h 125"/>
                <a:gd name="T2" fmla="*/ 0 w 125"/>
                <a:gd name="T3" fmla="*/ 16 h 125"/>
                <a:gd name="T4" fmla="*/ 32 w 125"/>
                <a:gd name="T5" fmla="*/ 32 h 125"/>
                <a:gd name="T6" fmla="*/ 32 w 125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125" y="0"/>
                  </a:moveTo>
                  <a:lnTo>
                    <a:pt x="0" y="62"/>
                  </a:lnTo>
                  <a:lnTo>
                    <a:pt x="125" y="12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18492" name="Rectangle 79"/>
          <p:cNvSpPr>
            <a:spLocks noChangeArrowheads="1"/>
          </p:cNvSpPr>
          <p:nvPr/>
        </p:nvSpPr>
        <p:spPr bwMode="auto">
          <a:xfrm>
            <a:off x="2878138" y="5754688"/>
            <a:ext cx="3008312" cy="338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93" name="Rectangle 81"/>
          <p:cNvSpPr>
            <a:spLocks noChangeArrowheads="1"/>
          </p:cNvSpPr>
          <p:nvPr/>
        </p:nvSpPr>
        <p:spPr bwMode="auto">
          <a:xfrm>
            <a:off x="2895600" y="5791200"/>
            <a:ext cx="2849563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FF"/>
                </a:solidFill>
                <a:cs typeface="Arial" charset="0"/>
              </a:rPr>
              <a:t>Requirements Information Flow</a:t>
            </a:r>
            <a:endParaRPr lang="en-US" sz="2200" dirty="0">
              <a:solidFill>
                <a:srgbClr val="0000FF"/>
              </a:solidFill>
              <a:cs typeface="Arial" charset="0"/>
            </a:endParaRPr>
          </a:p>
        </p:txBody>
      </p:sp>
      <p:sp>
        <p:nvSpPr>
          <p:cNvPr id="18495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3858165"/>
      </p:ext>
    </p:extLst>
  </p:cSld>
  <p:clrMapOvr>
    <a:masterClrMapping/>
  </p:clrMapOvr>
  <p:transition>
    <p:fad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2" name="Rectangle 6"/>
          <p:cNvSpPr>
            <a:spLocks noChangeArrowheads="1"/>
          </p:cNvSpPr>
          <p:nvPr/>
        </p:nvSpPr>
        <p:spPr bwMode="auto">
          <a:xfrm>
            <a:off x="1105786" y="1068774"/>
            <a:ext cx="7403214" cy="51706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anchor="ctr">
            <a:spAutoFit/>
          </a:bodyPr>
          <a:lstStyle/>
          <a:p>
            <a:pPr>
              <a:tabLst>
                <a:tab pos="450850" algn="l"/>
              </a:tabLst>
            </a:pPr>
            <a:r>
              <a:rPr lang="en-US" sz="2400" dirty="0">
                <a:latin typeface="+mn-lt"/>
              </a:rPr>
              <a:t>1. </a:t>
            </a:r>
            <a:r>
              <a:rPr lang="en-US" sz="2400" u="sng" dirty="0">
                <a:latin typeface="+mn-lt"/>
              </a:rPr>
              <a:t>Product &amp; Service Flows</a:t>
            </a:r>
            <a:r>
              <a:rPr lang="en-US" sz="2400" dirty="0">
                <a:latin typeface="+mn-lt"/>
              </a:rPr>
              <a:t>:</a:t>
            </a:r>
          </a:p>
          <a:p>
            <a:pPr>
              <a:tabLst>
                <a:tab pos="450850" algn="l"/>
              </a:tabLst>
            </a:pPr>
            <a:r>
              <a:rPr lang="en-US" dirty="0">
                <a:latin typeface="+mn-lt"/>
              </a:rPr>
              <a:t>The value-adding flow, as products &amp; services  progress along the supply chain from point of  origin to point of final use or consumption. Generally flow downstream the chain but also upstream (e.g. </a:t>
            </a:r>
            <a:r>
              <a:rPr lang="en-US" i="1" dirty="0">
                <a:latin typeface="+mn-lt"/>
              </a:rPr>
              <a:t>reprocessing</a:t>
            </a:r>
            <a:r>
              <a:rPr lang="en-US" dirty="0">
                <a:latin typeface="+mn-lt"/>
              </a:rPr>
              <a:t>)</a:t>
            </a:r>
            <a:endParaRPr lang="en-US" i="1" dirty="0">
              <a:latin typeface="+mn-lt"/>
            </a:endParaRPr>
          </a:p>
          <a:p>
            <a:pPr>
              <a:tabLst>
                <a:tab pos="450850" algn="l"/>
              </a:tabLst>
            </a:pPr>
            <a:endParaRPr lang="en-US" sz="1200" i="1" dirty="0">
              <a:latin typeface="+mn-lt"/>
            </a:endParaRPr>
          </a:p>
          <a:p>
            <a:pPr>
              <a:tabLst>
                <a:tab pos="450850" algn="l"/>
              </a:tabLst>
            </a:pPr>
            <a:r>
              <a:rPr lang="en-US" sz="2400" dirty="0">
                <a:latin typeface="+mn-lt"/>
              </a:rPr>
              <a:t>2. </a:t>
            </a:r>
            <a:r>
              <a:rPr lang="en-US" sz="2400" u="sng" dirty="0">
                <a:latin typeface="+mn-lt"/>
              </a:rPr>
              <a:t>Information Flows</a:t>
            </a:r>
            <a:r>
              <a:rPr lang="en-US" sz="2400" dirty="0">
                <a:latin typeface="+mn-lt"/>
              </a:rPr>
              <a:t>: </a:t>
            </a:r>
          </a:p>
          <a:p>
            <a:pPr>
              <a:tabLst>
                <a:tab pos="450850" algn="l"/>
              </a:tabLst>
            </a:pPr>
            <a:r>
              <a:rPr lang="en-US" dirty="0">
                <a:latin typeface="+mn-lt"/>
              </a:rPr>
              <a:t>The bi-directional flows of information throughout the chain –  particularly on customer demand which “pulls” the supply chain, but also on supply conditions &amp; eventual disruptions</a:t>
            </a:r>
          </a:p>
          <a:p>
            <a:pPr>
              <a:tabLst>
                <a:tab pos="450850" algn="l"/>
              </a:tabLst>
            </a:pPr>
            <a:endParaRPr lang="en-US" sz="1200" dirty="0">
              <a:latin typeface="+mn-lt"/>
            </a:endParaRPr>
          </a:p>
          <a:p>
            <a:pPr>
              <a:tabLst>
                <a:tab pos="450850" algn="l"/>
              </a:tabLst>
            </a:pPr>
            <a:r>
              <a:rPr lang="en-US" sz="2400" dirty="0">
                <a:latin typeface="+mn-lt"/>
              </a:rPr>
              <a:t>3. </a:t>
            </a:r>
            <a:r>
              <a:rPr lang="en-US" sz="2400" u="sng" dirty="0">
                <a:latin typeface="+mn-lt"/>
              </a:rPr>
              <a:t>Funds Flows</a:t>
            </a:r>
            <a:r>
              <a:rPr lang="en-US" sz="2400" dirty="0">
                <a:latin typeface="+mn-lt"/>
              </a:rPr>
              <a:t>:</a:t>
            </a:r>
          </a:p>
          <a:p>
            <a:pPr>
              <a:tabLst>
                <a:tab pos="450850" algn="l"/>
              </a:tabLst>
            </a:pPr>
            <a:r>
              <a:rPr lang="en-US" dirty="0">
                <a:latin typeface="+mn-lt"/>
              </a:rPr>
              <a:t>The flows of funds, mainly upstream (payments for goods                                        &amp; services received) but also in some cases downstream</a:t>
            </a:r>
          </a:p>
          <a:p>
            <a:pPr>
              <a:tabLst>
                <a:tab pos="450850" algn="l"/>
              </a:tabLst>
            </a:pPr>
            <a:endParaRPr lang="en-US" sz="1200" dirty="0">
              <a:latin typeface="+mn-lt"/>
            </a:endParaRPr>
          </a:p>
          <a:p>
            <a:pPr>
              <a:tabLst>
                <a:tab pos="450850" algn="l"/>
              </a:tabLst>
            </a:pPr>
            <a:r>
              <a:rPr lang="en-US" sz="2400" dirty="0">
                <a:latin typeface="+mn-lt"/>
              </a:rPr>
              <a:t>4. </a:t>
            </a:r>
            <a:r>
              <a:rPr lang="en-US" sz="2400" u="sng" dirty="0">
                <a:latin typeface="+mn-lt"/>
              </a:rPr>
              <a:t>Expertise &amp; Technology Flows</a:t>
            </a:r>
            <a:r>
              <a:rPr lang="en-US" sz="2400" dirty="0">
                <a:latin typeface="+mn-lt"/>
              </a:rPr>
              <a:t>:</a:t>
            </a:r>
          </a:p>
          <a:p>
            <a:pPr>
              <a:tabLst>
                <a:tab pos="450850" algn="l"/>
              </a:tabLst>
            </a:pPr>
            <a:r>
              <a:rPr lang="en-US" dirty="0">
                <a:latin typeface="+mn-lt"/>
              </a:rPr>
              <a:t>Sharing in areas such as IT systems, SCM expertise, product design, marketing, developing joint SC performance indicators, etc.</a:t>
            </a:r>
          </a:p>
        </p:txBody>
      </p:sp>
      <p:sp>
        <p:nvSpPr>
          <p:cNvPr id="9" name="Rectangle 18"/>
          <p:cNvSpPr>
            <a:spLocks noChangeArrowheads="1"/>
          </p:cNvSpPr>
          <p:nvPr/>
        </p:nvSpPr>
        <p:spPr bwMode="auto">
          <a:xfrm>
            <a:off x="76200" y="336679"/>
            <a:ext cx="89916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sz="3200" b="1" dirty="0">
                <a:solidFill>
                  <a:srgbClr val="7030A0"/>
                </a:solidFill>
                <a:latin typeface="+mj-lt"/>
              </a:rPr>
              <a:t>The Four Interrelated Flows in SCM</a:t>
            </a:r>
          </a:p>
        </p:txBody>
      </p:sp>
    </p:spTree>
    <p:extLst>
      <p:ext uri="{BB962C8B-B14F-4D97-AF65-F5344CB8AC3E}">
        <p14:creationId xmlns:p14="http://schemas.microsoft.com/office/powerpoint/2010/main" val="2105211392"/>
      </p:ext>
    </p:extLst>
  </p:cSld>
  <p:clrMapOvr>
    <a:masterClrMapping/>
  </p:clrMapOvr>
  <p:transition>
    <p:fade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6"/>
          <p:cNvSpPr>
            <a:spLocks noChangeArrowheads="1"/>
          </p:cNvSpPr>
          <p:nvPr/>
        </p:nvSpPr>
        <p:spPr bwMode="auto">
          <a:xfrm>
            <a:off x="4875213" y="1084263"/>
            <a:ext cx="2503487" cy="334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0" name="Freeform 8"/>
          <p:cNvSpPr>
            <a:spLocks/>
          </p:cNvSpPr>
          <p:nvPr/>
        </p:nvSpPr>
        <p:spPr bwMode="auto">
          <a:xfrm>
            <a:off x="1387475" y="1387475"/>
            <a:ext cx="3487738" cy="4395788"/>
          </a:xfrm>
          <a:custGeom>
            <a:avLst/>
            <a:gdLst>
              <a:gd name="T0" fmla="*/ 2147483647 w 4395"/>
              <a:gd name="T1" fmla="*/ 0 h 5540"/>
              <a:gd name="T2" fmla="*/ 0 w 4395"/>
              <a:gd name="T3" fmla="*/ 2147483647 h 5540"/>
              <a:gd name="T4" fmla="*/ 2147483647 w 4395"/>
              <a:gd name="T5" fmla="*/ 2147483647 h 5540"/>
              <a:gd name="T6" fmla="*/ 2147483647 w 4395"/>
              <a:gd name="T7" fmla="*/ 0 h 5540"/>
              <a:gd name="T8" fmla="*/ 0 60000 65536"/>
              <a:gd name="T9" fmla="*/ 0 60000 65536"/>
              <a:gd name="T10" fmla="*/ 0 60000 65536"/>
              <a:gd name="T11" fmla="*/ 0 60000 65536"/>
              <a:gd name="T12" fmla="*/ 0 w 4395"/>
              <a:gd name="T13" fmla="*/ 0 h 5540"/>
              <a:gd name="T14" fmla="*/ 4395 w 4395"/>
              <a:gd name="T15" fmla="*/ 5540 h 55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395" h="5540">
                <a:moveTo>
                  <a:pt x="2198" y="0"/>
                </a:moveTo>
                <a:lnTo>
                  <a:pt x="0" y="5540"/>
                </a:lnTo>
                <a:lnTo>
                  <a:pt x="4395" y="5540"/>
                </a:lnTo>
                <a:lnTo>
                  <a:pt x="2198" y="0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1" name="Freeform 9"/>
          <p:cNvSpPr>
            <a:spLocks noEditPoints="1"/>
          </p:cNvSpPr>
          <p:nvPr/>
        </p:nvSpPr>
        <p:spPr bwMode="auto">
          <a:xfrm>
            <a:off x="1374775" y="1363663"/>
            <a:ext cx="3513138" cy="4429125"/>
          </a:xfrm>
          <a:custGeom>
            <a:avLst/>
            <a:gdLst>
              <a:gd name="T0" fmla="*/ 2147483647 w 4426"/>
              <a:gd name="T1" fmla="*/ 2147483647 h 5582"/>
              <a:gd name="T2" fmla="*/ 0 w 4426"/>
              <a:gd name="T3" fmla="*/ 2147483647 h 5582"/>
              <a:gd name="T4" fmla="*/ 2147483647 w 4426"/>
              <a:gd name="T5" fmla="*/ 2147483647 h 5582"/>
              <a:gd name="T6" fmla="*/ 2147483647 w 4426"/>
              <a:gd name="T7" fmla="*/ 2147483647 h 5582"/>
              <a:gd name="T8" fmla="*/ 2147483647 w 4426"/>
              <a:gd name="T9" fmla="*/ 2147483647 h 5582"/>
              <a:gd name="T10" fmla="*/ 2147483647 w 4426"/>
              <a:gd name="T11" fmla="*/ 2147483647 h 5582"/>
              <a:gd name="T12" fmla="*/ 2147483647 w 4426"/>
              <a:gd name="T13" fmla="*/ 2147483647 h 5582"/>
              <a:gd name="T14" fmla="*/ 2147483647 w 4426"/>
              <a:gd name="T15" fmla="*/ 0 h 5582"/>
              <a:gd name="T16" fmla="*/ 2147483647 w 4426"/>
              <a:gd name="T17" fmla="*/ 2147483647 h 5582"/>
              <a:gd name="T18" fmla="*/ 2147483647 w 4426"/>
              <a:gd name="T19" fmla="*/ 2147483647 h 5582"/>
              <a:gd name="T20" fmla="*/ 2147483647 w 4426"/>
              <a:gd name="T21" fmla="*/ 2147483647 h 5582"/>
              <a:gd name="T22" fmla="*/ 2147483647 w 4426"/>
              <a:gd name="T23" fmla="*/ 2147483647 h 5582"/>
              <a:gd name="T24" fmla="*/ 2147483647 w 4426"/>
              <a:gd name="T25" fmla="*/ 2147483647 h 5582"/>
              <a:gd name="T26" fmla="*/ 2147483647 w 4426"/>
              <a:gd name="T27" fmla="*/ 2147483647 h 5582"/>
              <a:gd name="T28" fmla="*/ 2147483647 w 4426"/>
              <a:gd name="T29" fmla="*/ 2147483647 h 5582"/>
              <a:gd name="T30" fmla="*/ 2147483647 w 4426"/>
              <a:gd name="T31" fmla="*/ 2147483647 h 5582"/>
              <a:gd name="T32" fmla="*/ 2147483647 w 4426"/>
              <a:gd name="T33" fmla="*/ 2147483647 h 5582"/>
              <a:gd name="T34" fmla="*/ 2147483647 w 4426"/>
              <a:gd name="T35" fmla="*/ 2147483647 h 5582"/>
              <a:gd name="T36" fmla="*/ 2147483647 w 4426"/>
              <a:gd name="T37" fmla="*/ 2147483647 h 5582"/>
              <a:gd name="T38" fmla="*/ 2147483647 w 4426"/>
              <a:gd name="T39" fmla="*/ 2147483647 h 558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426"/>
              <a:gd name="T61" fmla="*/ 0 h 5582"/>
              <a:gd name="T62" fmla="*/ 4426 w 4426"/>
              <a:gd name="T63" fmla="*/ 5582 h 5582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426" h="5582">
                <a:moveTo>
                  <a:pt x="6" y="5566"/>
                </a:moveTo>
                <a:lnTo>
                  <a:pt x="0" y="5582"/>
                </a:lnTo>
                <a:lnTo>
                  <a:pt x="15" y="5582"/>
                </a:lnTo>
                <a:lnTo>
                  <a:pt x="4410" y="5582"/>
                </a:lnTo>
                <a:lnTo>
                  <a:pt x="4426" y="5582"/>
                </a:lnTo>
                <a:lnTo>
                  <a:pt x="4420" y="5566"/>
                </a:lnTo>
                <a:lnTo>
                  <a:pt x="2223" y="26"/>
                </a:lnTo>
                <a:lnTo>
                  <a:pt x="2213" y="0"/>
                </a:lnTo>
                <a:lnTo>
                  <a:pt x="2203" y="26"/>
                </a:lnTo>
                <a:lnTo>
                  <a:pt x="6" y="5566"/>
                </a:lnTo>
                <a:close/>
                <a:moveTo>
                  <a:pt x="2223" y="34"/>
                </a:moveTo>
                <a:lnTo>
                  <a:pt x="2213" y="30"/>
                </a:lnTo>
                <a:lnTo>
                  <a:pt x="2203" y="34"/>
                </a:lnTo>
                <a:lnTo>
                  <a:pt x="4400" y="5574"/>
                </a:lnTo>
                <a:lnTo>
                  <a:pt x="4410" y="5570"/>
                </a:lnTo>
                <a:lnTo>
                  <a:pt x="4410" y="5558"/>
                </a:lnTo>
                <a:lnTo>
                  <a:pt x="15" y="5558"/>
                </a:lnTo>
                <a:lnTo>
                  <a:pt x="15" y="5570"/>
                </a:lnTo>
                <a:lnTo>
                  <a:pt x="25" y="5574"/>
                </a:lnTo>
                <a:lnTo>
                  <a:pt x="2223" y="34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1751" name="Freeform 10"/>
          <p:cNvSpPr>
            <a:spLocks/>
          </p:cNvSpPr>
          <p:nvPr/>
        </p:nvSpPr>
        <p:spPr bwMode="auto">
          <a:xfrm>
            <a:off x="1311275" y="1462088"/>
            <a:ext cx="3487738" cy="4397375"/>
          </a:xfrm>
          <a:custGeom>
            <a:avLst/>
            <a:gdLst>
              <a:gd name="T0" fmla="*/ 1384195999 w 4394"/>
              <a:gd name="T1" fmla="*/ 0 h 5539"/>
              <a:gd name="T2" fmla="*/ 0 w 4394"/>
              <a:gd name="T3" fmla="*/ 2147483647 h 5539"/>
              <a:gd name="T4" fmla="*/ 2147483647 w 4394"/>
              <a:gd name="T5" fmla="*/ 2147483647 h 5539"/>
              <a:gd name="T6" fmla="*/ 1384195999 w 4394"/>
              <a:gd name="T7" fmla="*/ 0 h 5539"/>
              <a:gd name="T8" fmla="*/ 0 60000 65536"/>
              <a:gd name="T9" fmla="*/ 0 60000 65536"/>
              <a:gd name="T10" fmla="*/ 0 60000 65536"/>
              <a:gd name="T11" fmla="*/ 0 60000 65536"/>
              <a:gd name="T12" fmla="*/ 0 w 4394"/>
              <a:gd name="T13" fmla="*/ 0 h 5539"/>
              <a:gd name="T14" fmla="*/ 4394 w 4394"/>
              <a:gd name="T15" fmla="*/ 5539 h 55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394" h="5539">
                <a:moveTo>
                  <a:pt x="2197" y="0"/>
                </a:moveTo>
                <a:lnTo>
                  <a:pt x="0" y="5539"/>
                </a:lnTo>
                <a:lnTo>
                  <a:pt x="4394" y="5539"/>
                </a:lnTo>
                <a:lnTo>
                  <a:pt x="2197" y="0"/>
                </a:lnTo>
                <a:close/>
              </a:path>
            </a:pathLst>
          </a:custGeom>
          <a:solidFill>
            <a:schemeClr val="accent6">
              <a:lumMod val="75000"/>
            </a:schemeClr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3" name="Freeform 11"/>
          <p:cNvSpPr>
            <a:spLocks noEditPoints="1"/>
          </p:cNvSpPr>
          <p:nvPr/>
        </p:nvSpPr>
        <p:spPr bwMode="auto">
          <a:xfrm>
            <a:off x="1298575" y="1438275"/>
            <a:ext cx="3513138" cy="4430713"/>
          </a:xfrm>
          <a:custGeom>
            <a:avLst/>
            <a:gdLst>
              <a:gd name="T0" fmla="*/ 2147483647 w 4426"/>
              <a:gd name="T1" fmla="*/ 2147483647 h 5581"/>
              <a:gd name="T2" fmla="*/ 0 w 4426"/>
              <a:gd name="T3" fmla="*/ 2147483647 h 5581"/>
              <a:gd name="T4" fmla="*/ 2147483647 w 4426"/>
              <a:gd name="T5" fmla="*/ 2147483647 h 5581"/>
              <a:gd name="T6" fmla="*/ 2147483647 w 4426"/>
              <a:gd name="T7" fmla="*/ 2147483647 h 5581"/>
              <a:gd name="T8" fmla="*/ 2147483647 w 4426"/>
              <a:gd name="T9" fmla="*/ 2147483647 h 5581"/>
              <a:gd name="T10" fmla="*/ 2147483647 w 4426"/>
              <a:gd name="T11" fmla="*/ 2147483647 h 5581"/>
              <a:gd name="T12" fmla="*/ 2147483647 w 4426"/>
              <a:gd name="T13" fmla="*/ 2147483647 h 5581"/>
              <a:gd name="T14" fmla="*/ 2147483647 w 4426"/>
              <a:gd name="T15" fmla="*/ 0 h 5581"/>
              <a:gd name="T16" fmla="*/ 2147483647 w 4426"/>
              <a:gd name="T17" fmla="*/ 2147483647 h 5581"/>
              <a:gd name="T18" fmla="*/ 2147483647 w 4426"/>
              <a:gd name="T19" fmla="*/ 2147483647 h 5581"/>
              <a:gd name="T20" fmla="*/ 2147483647 w 4426"/>
              <a:gd name="T21" fmla="*/ 2147483647 h 5581"/>
              <a:gd name="T22" fmla="*/ 2147483647 w 4426"/>
              <a:gd name="T23" fmla="*/ 2147483647 h 5581"/>
              <a:gd name="T24" fmla="*/ 2147483647 w 4426"/>
              <a:gd name="T25" fmla="*/ 2147483647 h 5581"/>
              <a:gd name="T26" fmla="*/ 2147483647 w 4426"/>
              <a:gd name="T27" fmla="*/ 2147483647 h 5581"/>
              <a:gd name="T28" fmla="*/ 2147483647 w 4426"/>
              <a:gd name="T29" fmla="*/ 2147483647 h 5581"/>
              <a:gd name="T30" fmla="*/ 2147483647 w 4426"/>
              <a:gd name="T31" fmla="*/ 2147483647 h 5581"/>
              <a:gd name="T32" fmla="*/ 2147483647 w 4426"/>
              <a:gd name="T33" fmla="*/ 2147483647 h 5581"/>
              <a:gd name="T34" fmla="*/ 2147483647 w 4426"/>
              <a:gd name="T35" fmla="*/ 2147483647 h 5581"/>
              <a:gd name="T36" fmla="*/ 2147483647 w 4426"/>
              <a:gd name="T37" fmla="*/ 2147483647 h 5581"/>
              <a:gd name="T38" fmla="*/ 2147483647 w 4426"/>
              <a:gd name="T39" fmla="*/ 2147483647 h 558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426"/>
              <a:gd name="T61" fmla="*/ 0 h 5581"/>
              <a:gd name="T62" fmla="*/ 4426 w 4426"/>
              <a:gd name="T63" fmla="*/ 5581 h 5581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426" h="5581">
                <a:moveTo>
                  <a:pt x="6" y="5565"/>
                </a:moveTo>
                <a:lnTo>
                  <a:pt x="0" y="5581"/>
                </a:lnTo>
                <a:lnTo>
                  <a:pt x="16" y="5581"/>
                </a:lnTo>
                <a:lnTo>
                  <a:pt x="4410" y="5581"/>
                </a:lnTo>
                <a:lnTo>
                  <a:pt x="4426" y="5581"/>
                </a:lnTo>
                <a:lnTo>
                  <a:pt x="4420" y="5565"/>
                </a:lnTo>
                <a:lnTo>
                  <a:pt x="2223" y="26"/>
                </a:lnTo>
                <a:lnTo>
                  <a:pt x="2213" y="0"/>
                </a:lnTo>
                <a:lnTo>
                  <a:pt x="2203" y="26"/>
                </a:lnTo>
                <a:lnTo>
                  <a:pt x="6" y="5565"/>
                </a:lnTo>
                <a:close/>
                <a:moveTo>
                  <a:pt x="2223" y="34"/>
                </a:moveTo>
                <a:lnTo>
                  <a:pt x="2213" y="30"/>
                </a:lnTo>
                <a:lnTo>
                  <a:pt x="2203" y="34"/>
                </a:lnTo>
                <a:lnTo>
                  <a:pt x="4401" y="5573"/>
                </a:lnTo>
                <a:lnTo>
                  <a:pt x="4410" y="5569"/>
                </a:lnTo>
                <a:lnTo>
                  <a:pt x="4410" y="5557"/>
                </a:lnTo>
                <a:lnTo>
                  <a:pt x="16" y="5557"/>
                </a:lnTo>
                <a:lnTo>
                  <a:pt x="16" y="5569"/>
                </a:lnTo>
                <a:lnTo>
                  <a:pt x="26" y="5573"/>
                </a:lnTo>
                <a:lnTo>
                  <a:pt x="2223" y="3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4" name="Rectangle 13"/>
          <p:cNvSpPr>
            <a:spLocks noChangeArrowheads="1"/>
          </p:cNvSpPr>
          <p:nvPr/>
        </p:nvSpPr>
        <p:spPr bwMode="auto">
          <a:xfrm>
            <a:off x="2590800" y="2665413"/>
            <a:ext cx="928688" cy="1905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5" name="Rectangle 14"/>
          <p:cNvSpPr>
            <a:spLocks noChangeArrowheads="1"/>
          </p:cNvSpPr>
          <p:nvPr/>
        </p:nvSpPr>
        <p:spPr bwMode="auto">
          <a:xfrm>
            <a:off x="1984375" y="4183063"/>
            <a:ext cx="2141538" cy="174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6" name="Rectangle 16"/>
          <p:cNvSpPr>
            <a:spLocks noChangeArrowheads="1"/>
          </p:cNvSpPr>
          <p:nvPr/>
        </p:nvSpPr>
        <p:spPr bwMode="auto">
          <a:xfrm>
            <a:off x="2447925" y="1993900"/>
            <a:ext cx="1289050" cy="363538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7" name="Rectangle 17"/>
          <p:cNvSpPr>
            <a:spLocks noChangeArrowheads="1"/>
          </p:cNvSpPr>
          <p:nvPr/>
        </p:nvSpPr>
        <p:spPr bwMode="auto">
          <a:xfrm>
            <a:off x="2540000" y="2049463"/>
            <a:ext cx="9779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Strategic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8" name="Rectangle 18"/>
          <p:cNvSpPr>
            <a:spLocks noChangeArrowheads="1"/>
          </p:cNvSpPr>
          <p:nvPr/>
        </p:nvSpPr>
        <p:spPr bwMode="auto">
          <a:xfrm>
            <a:off x="2447925" y="3509963"/>
            <a:ext cx="1138238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9" name="Rectangle 19"/>
          <p:cNvSpPr>
            <a:spLocks noChangeArrowheads="1"/>
          </p:cNvSpPr>
          <p:nvPr/>
        </p:nvSpPr>
        <p:spPr bwMode="auto">
          <a:xfrm>
            <a:off x="2540000" y="3565525"/>
            <a:ext cx="8509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Tactical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0" name="Rectangle 20"/>
          <p:cNvSpPr>
            <a:spLocks noChangeArrowheads="1"/>
          </p:cNvSpPr>
          <p:nvPr/>
        </p:nvSpPr>
        <p:spPr bwMode="auto">
          <a:xfrm>
            <a:off x="2297113" y="1084263"/>
            <a:ext cx="1366837" cy="334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1" name="Rectangle 21"/>
          <p:cNvSpPr>
            <a:spLocks noChangeArrowheads="1"/>
          </p:cNvSpPr>
          <p:nvPr/>
        </p:nvSpPr>
        <p:spPr bwMode="auto">
          <a:xfrm>
            <a:off x="2819400" y="1143000"/>
            <a:ext cx="5286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TYPE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2" name="Rectangle 22"/>
          <p:cNvSpPr>
            <a:spLocks noChangeArrowheads="1"/>
          </p:cNvSpPr>
          <p:nvPr/>
        </p:nvSpPr>
        <p:spPr bwMode="auto">
          <a:xfrm>
            <a:off x="22225" y="1084263"/>
            <a:ext cx="2049463" cy="334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3" name="Rectangle 23"/>
          <p:cNvSpPr>
            <a:spLocks noChangeArrowheads="1"/>
          </p:cNvSpPr>
          <p:nvPr/>
        </p:nvSpPr>
        <p:spPr bwMode="auto">
          <a:xfrm>
            <a:off x="417513" y="1141413"/>
            <a:ext cx="12636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TIME FRAME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4" name="Rectangle 24"/>
          <p:cNvSpPr>
            <a:spLocks noChangeArrowheads="1"/>
          </p:cNvSpPr>
          <p:nvPr/>
        </p:nvSpPr>
        <p:spPr bwMode="auto">
          <a:xfrm>
            <a:off x="4322763" y="1447800"/>
            <a:ext cx="4324350" cy="1620838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5" name="Rectangle 25"/>
          <p:cNvSpPr>
            <a:spLocks noChangeArrowheads="1"/>
          </p:cNvSpPr>
          <p:nvPr/>
        </p:nvSpPr>
        <p:spPr bwMode="auto">
          <a:xfrm>
            <a:off x="4424363" y="15144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6" name="Rectangle 26"/>
          <p:cNvSpPr>
            <a:spLocks noChangeArrowheads="1"/>
          </p:cNvSpPr>
          <p:nvPr/>
        </p:nvSpPr>
        <p:spPr bwMode="auto">
          <a:xfrm>
            <a:off x="4483100" y="1514475"/>
            <a:ext cx="18637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Supply chain strategies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7" name="Rectangle 27"/>
          <p:cNvSpPr>
            <a:spLocks noChangeArrowheads="1"/>
          </p:cNvSpPr>
          <p:nvPr/>
        </p:nvSpPr>
        <p:spPr bwMode="auto">
          <a:xfrm>
            <a:off x="6238875" y="1514475"/>
            <a:ext cx="19542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    (Sell direct or through 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8" name="Rectangle 28"/>
          <p:cNvSpPr>
            <a:spLocks noChangeArrowheads="1"/>
          </p:cNvSpPr>
          <p:nvPr/>
        </p:nvSpPr>
        <p:spPr bwMode="auto">
          <a:xfrm>
            <a:off x="4470400" y="1766888"/>
            <a:ext cx="18653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retailers? Outsource or in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9" name="Rectangle 29"/>
          <p:cNvSpPr>
            <a:spLocks noChangeArrowheads="1"/>
          </p:cNvSpPr>
          <p:nvPr/>
        </p:nvSpPr>
        <p:spPr bwMode="auto">
          <a:xfrm>
            <a:off x="6326188" y="1766888"/>
            <a:ext cx="555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-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0" name="Rectangle 30"/>
          <p:cNvSpPr>
            <a:spLocks noChangeArrowheads="1"/>
          </p:cNvSpPr>
          <p:nvPr/>
        </p:nvSpPr>
        <p:spPr bwMode="auto">
          <a:xfrm>
            <a:off x="6381750" y="1766888"/>
            <a:ext cx="19589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house? Focus on cost or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1" name="Rectangle 31"/>
          <p:cNvSpPr>
            <a:spLocks noChangeArrowheads="1"/>
          </p:cNvSpPr>
          <p:nvPr/>
        </p:nvSpPr>
        <p:spPr bwMode="auto">
          <a:xfrm>
            <a:off x="4470400" y="1970088"/>
            <a:ext cx="14065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customer service?)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2" name="Rectangle 32"/>
          <p:cNvSpPr>
            <a:spLocks noChangeArrowheads="1"/>
          </p:cNvSpPr>
          <p:nvPr/>
        </p:nvSpPr>
        <p:spPr bwMode="auto">
          <a:xfrm>
            <a:off x="4424363" y="2243138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3" name="Rectangle 33"/>
          <p:cNvSpPr>
            <a:spLocks noChangeArrowheads="1"/>
          </p:cNvSpPr>
          <p:nvPr/>
        </p:nvSpPr>
        <p:spPr bwMode="auto">
          <a:xfrm>
            <a:off x="4483100" y="2243138"/>
            <a:ext cx="39608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Supply chain network design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 (How many plants?)  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4" name="Rectangle 34"/>
          <p:cNvSpPr>
            <a:spLocks noChangeArrowheads="1"/>
          </p:cNvSpPr>
          <p:nvPr/>
        </p:nvSpPr>
        <p:spPr bwMode="auto">
          <a:xfrm>
            <a:off x="4516438" y="2495550"/>
            <a:ext cx="38766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(Location and capacities of plants and warehouses?)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5" name="Rectangle 35"/>
          <p:cNvSpPr>
            <a:spLocks noChangeArrowheads="1"/>
          </p:cNvSpPr>
          <p:nvPr/>
        </p:nvSpPr>
        <p:spPr bwMode="auto">
          <a:xfrm>
            <a:off x="4424363" y="277812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6" name="Rectangle 36"/>
          <p:cNvSpPr>
            <a:spLocks noChangeArrowheads="1"/>
          </p:cNvSpPr>
          <p:nvPr/>
        </p:nvSpPr>
        <p:spPr bwMode="auto">
          <a:xfrm>
            <a:off x="4483100" y="2778125"/>
            <a:ext cx="20669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Product mix at each plant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7" name="Rectangle 37"/>
          <p:cNvSpPr>
            <a:spLocks noChangeArrowheads="1"/>
          </p:cNvSpPr>
          <p:nvPr/>
        </p:nvSpPr>
        <p:spPr bwMode="auto">
          <a:xfrm>
            <a:off x="457200" y="1981200"/>
            <a:ext cx="909638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8" name="Rectangle 38"/>
          <p:cNvSpPr>
            <a:spLocks noChangeArrowheads="1"/>
          </p:cNvSpPr>
          <p:nvPr/>
        </p:nvSpPr>
        <p:spPr bwMode="auto">
          <a:xfrm>
            <a:off x="609600" y="1981200"/>
            <a:ext cx="492125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years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2" name="Group 41"/>
          <p:cNvGrpSpPr>
            <a:grpSpLocks/>
          </p:cNvGrpSpPr>
          <p:nvPr/>
        </p:nvGrpSpPr>
        <p:grpSpPr bwMode="auto">
          <a:xfrm>
            <a:off x="3810000" y="1981200"/>
            <a:ext cx="474663" cy="360363"/>
            <a:chOff x="2301" y="1148"/>
            <a:chExt cx="299" cy="227"/>
          </a:xfrm>
        </p:grpSpPr>
        <p:sp>
          <p:nvSpPr>
            <p:cNvPr id="29780" name="Freeform 39"/>
            <p:cNvSpPr>
              <a:spLocks/>
            </p:cNvSpPr>
            <p:nvPr/>
          </p:nvSpPr>
          <p:spPr bwMode="auto">
            <a:xfrm>
              <a:off x="2307" y="1166"/>
              <a:ext cx="286" cy="191"/>
            </a:xfrm>
            <a:custGeom>
              <a:avLst/>
              <a:gdLst>
                <a:gd name="T0" fmla="*/ 0 w 574"/>
                <a:gd name="T1" fmla="*/ 0 h 382"/>
                <a:gd name="T2" fmla="*/ 0 w 574"/>
                <a:gd name="T3" fmla="*/ 1 h 382"/>
                <a:gd name="T4" fmla="*/ 0 w 574"/>
                <a:gd name="T5" fmla="*/ 1 h 382"/>
                <a:gd name="T6" fmla="*/ 0 w 574"/>
                <a:gd name="T7" fmla="*/ 1 h 382"/>
                <a:gd name="T8" fmla="*/ 0 w 574"/>
                <a:gd name="T9" fmla="*/ 1 h 382"/>
                <a:gd name="T10" fmla="*/ 0 w 574"/>
                <a:gd name="T11" fmla="*/ 1 h 382"/>
                <a:gd name="T12" fmla="*/ 0 w 574"/>
                <a:gd name="T13" fmla="*/ 1 h 382"/>
                <a:gd name="T14" fmla="*/ 0 w 574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4"/>
                <a:gd name="T25" fmla="*/ 0 h 382"/>
                <a:gd name="T26" fmla="*/ 574 w 574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4" h="382">
                  <a:moveTo>
                    <a:pt x="430" y="0"/>
                  </a:moveTo>
                  <a:lnTo>
                    <a:pt x="430" y="96"/>
                  </a:lnTo>
                  <a:lnTo>
                    <a:pt x="0" y="96"/>
                  </a:lnTo>
                  <a:lnTo>
                    <a:pt x="0" y="287"/>
                  </a:lnTo>
                  <a:lnTo>
                    <a:pt x="430" y="287"/>
                  </a:lnTo>
                  <a:lnTo>
                    <a:pt x="430" y="382"/>
                  </a:lnTo>
                  <a:lnTo>
                    <a:pt x="574" y="191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81" name="Freeform 40"/>
            <p:cNvSpPr>
              <a:spLocks noEditPoints="1"/>
            </p:cNvSpPr>
            <p:nvPr/>
          </p:nvSpPr>
          <p:spPr bwMode="auto">
            <a:xfrm>
              <a:off x="2301" y="1148"/>
              <a:ext cx="299" cy="227"/>
            </a:xfrm>
            <a:custGeom>
              <a:avLst/>
              <a:gdLst>
                <a:gd name="T0" fmla="*/ 0 w 599"/>
                <a:gd name="T1" fmla="*/ 1 h 454"/>
                <a:gd name="T2" fmla="*/ 0 w 599"/>
                <a:gd name="T3" fmla="*/ 1 h 454"/>
                <a:gd name="T4" fmla="*/ 0 w 599"/>
                <a:gd name="T5" fmla="*/ 1 h 454"/>
                <a:gd name="T6" fmla="*/ 0 w 599"/>
                <a:gd name="T7" fmla="*/ 1 h 454"/>
                <a:gd name="T8" fmla="*/ 0 w 599"/>
                <a:gd name="T9" fmla="*/ 1 h 454"/>
                <a:gd name="T10" fmla="*/ 0 w 599"/>
                <a:gd name="T11" fmla="*/ 1 h 454"/>
                <a:gd name="T12" fmla="*/ 0 w 599"/>
                <a:gd name="T13" fmla="*/ 1 h 454"/>
                <a:gd name="T14" fmla="*/ 0 w 599"/>
                <a:gd name="T15" fmla="*/ 1 h 454"/>
                <a:gd name="T16" fmla="*/ 0 w 599"/>
                <a:gd name="T17" fmla="*/ 1 h 454"/>
                <a:gd name="T18" fmla="*/ 0 w 599"/>
                <a:gd name="T19" fmla="*/ 1 h 454"/>
                <a:gd name="T20" fmla="*/ 0 w 599"/>
                <a:gd name="T21" fmla="*/ 1 h 454"/>
                <a:gd name="T22" fmla="*/ 0 w 599"/>
                <a:gd name="T23" fmla="*/ 1 h 454"/>
                <a:gd name="T24" fmla="*/ 0 w 599"/>
                <a:gd name="T25" fmla="*/ 1 h 454"/>
                <a:gd name="T26" fmla="*/ 0 w 599"/>
                <a:gd name="T27" fmla="*/ 1 h 454"/>
                <a:gd name="T28" fmla="*/ 0 w 599"/>
                <a:gd name="T29" fmla="*/ 1 h 454"/>
                <a:gd name="T30" fmla="*/ 0 w 599"/>
                <a:gd name="T31" fmla="*/ 1 h 454"/>
                <a:gd name="T32" fmla="*/ 0 w 599"/>
                <a:gd name="T33" fmla="*/ 1 h 454"/>
                <a:gd name="T34" fmla="*/ 0 w 599"/>
                <a:gd name="T35" fmla="*/ 1 h 454"/>
                <a:gd name="T36" fmla="*/ 0 w 599"/>
                <a:gd name="T37" fmla="*/ 1 h 454"/>
                <a:gd name="T38" fmla="*/ 0 w 599"/>
                <a:gd name="T39" fmla="*/ 0 h 454"/>
                <a:gd name="T40" fmla="*/ 0 w 599"/>
                <a:gd name="T41" fmla="*/ 1 h 454"/>
                <a:gd name="T42" fmla="*/ 0 w 599"/>
                <a:gd name="T43" fmla="*/ 1 h 454"/>
                <a:gd name="T44" fmla="*/ 0 w 599"/>
                <a:gd name="T45" fmla="*/ 1 h 454"/>
                <a:gd name="T46" fmla="*/ 0 w 599"/>
                <a:gd name="T47" fmla="*/ 1 h 454"/>
                <a:gd name="T48" fmla="*/ 0 w 599"/>
                <a:gd name="T49" fmla="*/ 1 h 454"/>
                <a:gd name="T50" fmla="*/ 0 w 599"/>
                <a:gd name="T51" fmla="*/ 1 h 454"/>
                <a:gd name="T52" fmla="*/ 0 w 599"/>
                <a:gd name="T53" fmla="*/ 1 h 454"/>
                <a:gd name="T54" fmla="*/ 0 w 599"/>
                <a:gd name="T55" fmla="*/ 1 h 454"/>
                <a:gd name="T56" fmla="*/ 0 w 599"/>
                <a:gd name="T57" fmla="*/ 1 h 454"/>
                <a:gd name="T58" fmla="*/ 0 w 599"/>
                <a:gd name="T59" fmla="*/ 1 h 454"/>
                <a:gd name="T60" fmla="*/ 0 w 599"/>
                <a:gd name="T61" fmla="*/ 1 h 454"/>
                <a:gd name="T62" fmla="*/ 0 w 599"/>
                <a:gd name="T63" fmla="*/ 1 h 454"/>
                <a:gd name="T64" fmla="*/ 0 w 599"/>
                <a:gd name="T65" fmla="*/ 1 h 454"/>
                <a:gd name="T66" fmla="*/ 0 w 599"/>
                <a:gd name="T67" fmla="*/ 1 h 454"/>
                <a:gd name="T68" fmla="*/ 0 w 599"/>
                <a:gd name="T69" fmla="*/ 1 h 454"/>
                <a:gd name="T70" fmla="*/ 0 w 599"/>
                <a:gd name="T71" fmla="*/ 1 h 454"/>
                <a:gd name="T72" fmla="*/ 0 w 599"/>
                <a:gd name="T73" fmla="*/ 1 h 454"/>
                <a:gd name="T74" fmla="*/ 0 w 599"/>
                <a:gd name="T75" fmla="*/ 1 h 454"/>
                <a:gd name="T76" fmla="*/ 0 w 599"/>
                <a:gd name="T77" fmla="*/ 1 h 454"/>
                <a:gd name="T78" fmla="*/ 0 w 599"/>
                <a:gd name="T79" fmla="*/ 1 h 454"/>
                <a:gd name="T80" fmla="*/ 0 w 599"/>
                <a:gd name="T81" fmla="*/ 1 h 454"/>
                <a:gd name="T82" fmla="*/ 0 w 599"/>
                <a:gd name="T83" fmla="*/ 1 h 454"/>
                <a:gd name="T84" fmla="*/ 0 w 599"/>
                <a:gd name="T85" fmla="*/ 1 h 454"/>
                <a:gd name="T86" fmla="*/ 0 w 599"/>
                <a:gd name="T87" fmla="*/ 1 h 4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4"/>
                <a:gd name="T134" fmla="*/ 599 w 599"/>
                <a:gd name="T135" fmla="*/ 454 h 45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4">
                  <a:moveTo>
                    <a:pt x="429" y="132"/>
                  </a:moveTo>
                  <a:lnTo>
                    <a:pt x="441" y="132"/>
                  </a:lnTo>
                  <a:lnTo>
                    <a:pt x="441" y="120"/>
                  </a:lnTo>
                  <a:lnTo>
                    <a:pt x="11" y="120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0" y="323"/>
                  </a:lnTo>
                  <a:lnTo>
                    <a:pt x="0" y="335"/>
                  </a:lnTo>
                  <a:lnTo>
                    <a:pt x="11" y="335"/>
                  </a:lnTo>
                  <a:lnTo>
                    <a:pt x="441" y="335"/>
                  </a:lnTo>
                  <a:lnTo>
                    <a:pt x="441" y="323"/>
                  </a:lnTo>
                  <a:lnTo>
                    <a:pt x="429" y="323"/>
                  </a:lnTo>
                  <a:lnTo>
                    <a:pt x="429" y="418"/>
                  </a:lnTo>
                  <a:lnTo>
                    <a:pt x="429" y="454"/>
                  </a:lnTo>
                  <a:lnTo>
                    <a:pt x="449" y="428"/>
                  </a:lnTo>
                  <a:lnTo>
                    <a:pt x="593" y="237"/>
                  </a:lnTo>
                  <a:lnTo>
                    <a:pt x="599" y="227"/>
                  </a:lnTo>
                  <a:lnTo>
                    <a:pt x="593" y="219"/>
                  </a:lnTo>
                  <a:lnTo>
                    <a:pt x="449" y="28"/>
                  </a:lnTo>
                  <a:lnTo>
                    <a:pt x="429" y="0"/>
                  </a:lnTo>
                  <a:lnTo>
                    <a:pt x="429" y="36"/>
                  </a:lnTo>
                  <a:lnTo>
                    <a:pt x="429" y="132"/>
                  </a:lnTo>
                  <a:close/>
                  <a:moveTo>
                    <a:pt x="453" y="36"/>
                  </a:moveTo>
                  <a:lnTo>
                    <a:pt x="441" y="36"/>
                  </a:lnTo>
                  <a:lnTo>
                    <a:pt x="433" y="46"/>
                  </a:lnTo>
                  <a:lnTo>
                    <a:pt x="577" y="237"/>
                  </a:lnTo>
                  <a:lnTo>
                    <a:pt x="585" y="227"/>
                  </a:lnTo>
                  <a:lnTo>
                    <a:pt x="577" y="219"/>
                  </a:lnTo>
                  <a:lnTo>
                    <a:pt x="433" y="410"/>
                  </a:lnTo>
                  <a:lnTo>
                    <a:pt x="441" y="418"/>
                  </a:lnTo>
                  <a:lnTo>
                    <a:pt x="453" y="418"/>
                  </a:lnTo>
                  <a:lnTo>
                    <a:pt x="453" y="323"/>
                  </a:lnTo>
                  <a:lnTo>
                    <a:pt x="453" y="311"/>
                  </a:lnTo>
                  <a:lnTo>
                    <a:pt x="441" y="311"/>
                  </a:lnTo>
                  <a:lnTo>
                    <a:pt x="11" y="311"/>
                  </a:lnTo>
                  <a:lnTo>
                    <a:pt x="11" y="323"/>
                  </a:lnTo>
                  <a:lnTo>
                    <a:pt x="23" y="323"/>
                  </a:lnTo>
                  <a:lnTo>
                    <a:pt x="23" y="132"/>
                  </a:lnTo>
                  <a:lnTo>
                    <a:pt x="11" y="132"/>
                  </a:lnTo>
                  <a:lnTo>
                    <a:pt x="11" y="144"/>
                  </a:lnTo>
                  <a:lnTo>
                    <a:pt x="441" y="144"/>
                  </a:lnTo>
                  <a:lnTo>
                    <a:pt x="453" y="144"/>
                  </a:lnTo>
                  <a:lnTo>
                    <a:pt x="453" y="132"/>
                  </a:lnTo>
                  <a:lnTo>
                    <a:pt x="453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44"/>
          <p:cNvGrpSpPr>
            <a:grpSpLocks/>
          </p:cNvGrpSpPr>
          <p:nvPr/>
        </p:nvGrpSpPr>
        <p:grpSpPr bwMode="auto">
          <a:xfrm>
            <a:off x="1600200" y="1981200"/>
            <a:ext cx="474663" cy="360363"/>
            <a:chOff x="1058" y="1196"/>
            <a:chExt cx="299" cy="227"/>
          </a:xfrm>
        </p:grpSpPr>
        <p:sp>
          <p:nvSpPr>
            <p:cNvPr id="29778" name="Freeform 42"/>
            <p:cNvSpPr>
              <a:spLocks/>
            </p:cNvSpPr>
            <p:nvPr/>
          </p:nvSpPr>
          <p:spPr bwMode="auto">
            <a:xfrm>
              <a:off x="1065" y="1214"/>
              <a:ext cx="286" cy="191"/>
            </a:xfrm>
            <a:custGeom>
              <a:avLst/>
              <a:gdLst>
                <a:gd name="T0" fmla="*/ 0 w 573"/>
                <a:gd name="T1" fmla="*/ 0 h 382"/>
                <a:gd name="T2" fmla="*/ 0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0 w 573"/>
                <a:gd name="T9" fmla="*/ 1 h 382"/>
                <a:gd name="T10" fmla="*/ 0 w 573"/>
                <a:gd name="T11" fmla="*/ 1 h 382"/>
                <a:gd name="T12" fmla="*/ 0 w 573"/>
                <a:gd name="T13" fmla="*/ 1 h 382"/>
                <a:gd name="T14" fmla="*/ 0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143" y="0"/>
                  </a:moveTo>
                  <a:lnTo>
                    <a:pt x="143" y="95"/>
                  </a:lnTo>
                  <a:lnTo>
                    <a:pt x="573" y="95"/>
                  </a:lnTo>
                  <a:lnTo>
                    <a:pt x="573" y="286"/>
                  </a:lnTo>
                  <a:lnTo>
                    <a:pt x="143" y="286"/>
                  </a:lnTo>
                  <a:lnTo>
                    <a:pt x="143" y="382"/>
                  </a:lnTo>
                  <a:lnTo>
                    <a:pt x="0" y="19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9" name="Freeform 43"/>
            <p:cNvSpPr>
              <a:spLocks noEditPoints="1"/>
            </p:cNvSpPr>
            <p:nvPr/>
          </p:nvSpPr>
          <p:spPr bwMode="auto">
            <a:xfrm>
              <a:off x="1058" y="1196"/>
              <a:ext cx="299" cy="227"/>
            </a:xfrm>
            <a:custGeom>
              <a:avLst/>
              <a:gdLst>
                <a:gd name="T0" fmla="*/ 0 w 599"/>
                <a:gd name="T1" fmla="*/ 1 h 453"/>
                <a:gd name="T2" fmla="*/ 0 w 599"/>
                <a:gd name="T3" fmla="*/ 1 h 453"/>
                <a:gd name="T4" fmla="*/ 0 w 599"/>
                <a:gd name="T5" fmla="*/ 1 h 453"/>
                <a:gd name="T6" fmla="*/ 0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0 w 599"/>
                <a:gd name="T17" fmla="*/ 1 h 453"/>
                <a:gd name="T18" fmla="*/ 0 w 599"/>
                <a:gd name="T19" fmla="*/ 1 h 453"/>
                <a:gd name="T20" fmla="*/ 0 w 599"/>
                <a:gd name="T21" fmla="*/ 1 h 453"/>
                <a:gd name="T22" fmla="*/ 0 w 599"/>
                <a:gd name="T23" fmla="*/ 1 h 453"/>
                <a:gd name="T24" fmla="*/ 0 w 599"/>
                <a:gd name="T25" fmla="*/ 1 h 453"/>
                <a:gd name="T26" fmla="*/ 0 w 599"/>
                <a:gd name="T27" fmla="*/ 1 h 453"/>
                <a:gd name="T28" fmla="*/ 0 w 599"/>
                <a:gd name="T29" fmla="*/ 1 h 453"/>
                <a:gd name="T30" fmla="*/ 0 w 599"/>
                <a:gd name="T31" fmla="*/ 1 h 453"/>
                <a:gd name="T32" fmla="*/ 0 w 599"/>
                <a:gd name="T33" fmla="*/ 1 h 453"/>
                <a:gd name="T34" fmla="*/ 0 w 599"/>
                <a:gd name="T35" fmla="*/ 1 h 453"/>
                <a:gd name="T36" fmla="*/ 0 w 599"/>
                <a:gd name="T37" fmla="*/ 1 h 453"/>
                <a:gd name="T38" fmla="*/ 0 w 599"/>
                <a:gd name="T39" fmla="*/ 1 h 453"/>
                <a:gd name="T40" fmla="*/ 0 w 599"/>
                <a:gd name="T41" fmla="*/ 1 h 453"/>
                <a:gd name="T42" fmla="*/ 0 w 599"/>
                <a:gd name="T43" fmla="*/ 1 h 453"/>
                <a:gd name="T44" fmla="*/ 0 w 599"/>
                <a:gd name="T45" fmla="*/ 1 h 453"/>
                <a:gd name="T46" fmla="*/ 0 w 599"/>
                <a:gd name="T47" fmla="*/ 0 h 453"/>
                <a:gd name="T48" fmla="*/ 0 w 599"/>
                <a:gd name="T49" fmla="*/ 1 h 453"/>
                <a:gd name="T50" fmla="*/ 0 w 599"/>
                <a:gd name="T51" fmla="*/ 1 h 453"/>
                <a:gd name="T52" fmla="*/ 0 w 599"/>
                <a:gd name="T53" fmla="*/ 1 h 453"/>
                <a:gd name="T54" fmla="*/ 0 w 599"/>
                <a:gd name="T55" fmla="*/ 1 h 453"/>
                <a:gd name="T56" fmla="*/ 0 w 599"/>
                <a:gd name="T57" fmla="*/ 1 h 453"/>
                <a:gd name="T58" fmla="*/ 0 w 599"/>
                <a:gd name="T59" fmla="*/ 1 h 453"/>
                <a:gd name="T60" fmla="*/ 0 w 599"/>
                <a:gd name="T61" fmla="*/ 1 h 453"/>
                <a:gd name="T62" fmla="*/ 0 w 599"/>
                <a:gd name="T63" fmla="*/ 1 h 453"/>
                <a:gd name="T64" fmla="*/ 0 w 599"/>
                <a:gd name="T65" fmla="*/ 1 h 453"/>
                <a:gd name="T66" fmla="*/ 0 w 599"/>
                <a:gd name="T67" fmla="*/ 1 h 453"/>
                <a:gd name="T68" fmla="*/ 0 w 599"/>
                <a:gd name="T69" fmla="*/ 1 h 453"/>
                <a:gd name="T70" fmla="*/ 0 w 599"/>
                <a:gd name="T71" fmla="*/ 1 h 453"/>
                <a:gd name="T72" fmla="*/ 0 w 599"/>
                <a:gd name="T73" fmla="*/ 1 h 453"/>
                <a:gd name="T74" fmla="*/ 0 w 599"/>
                <a:gd name="T75" fmla="*/ 1 h 453"/>
                <a:gd name="T76" fmla="*/ 0 w 599"/>
                <a:gd name="T77" fmla="*/ 1 h 453"/>
                <a:gd name="T78" fmla="*/ 0 w 599"/>
                <a:gd name="T79" fmla="*/ 1 h 453"/>
                <a:gd name="T80" fmla="*/ 0 w 599"/>
                <a:gd name="T81" fmla="*/ 1 h 453"/>
                <a:gd name="T82" fmla="*/ 0 w 599"/>
                <a:gd name="T83" fmla="*/ 1 h 453"/>
                <a:gd name="T84" fmla="*/ 0 w 599"/>
                <a:gd name="T85" fmla="*/ 1 h 453"/>
                <a:gd name="T86" fmla="*/ 0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145" y="131"/>
                  </a:moveTo>
                  <a:lnTo>
                    <a:pt x="145" y="143"/>
                  </a:lnTo>
                  <a:lnTo>
                    <a:pt x="157" y="143"/>
                  </a:lnTo>
                  <a:lnTo>
                    <a:pt x="587" y="143"/>
                  </a:lnTo>
                  <a:lnTo>
                    <a:pt x="587" y="131"/>
                  </a:lnTo>
                  <a:lnTo>
                    <a:pt x="575" y="131"/>
                  </a:lnTo>
                  <a:lnTo>
                    <a:pt x="575" y="322"/>
                  </a:lnTo>
                  <a:lnTo>
                    <a:pt x="587" y="322"/>
                  </a:lnTo>
                  <a:lnTo>
                    <a:pt x="587" y="310"/>
                  </a:lnTo>
                  <a:lnTo>
                    <a:pt x="157" y="310"/>
                  </a:lnTo>
                  <a:lnTo>
                    <a:pt x="145" y="310"/>
                  </a:lnTo>
                  <a:lnTo>
                    <a:pt x="145" y="322"/>
                  </a:lnTo>
                  <a:lnTo>
                    <a:pt x="145" y="418"/>
                  </a:lnTo>
                  <a:lnTo>
                    <a:pt x="157" y="418"/>
                  </a:lnTo>
                  <a:lnTo>
                    <a:pt x="165" y="410"/>
                  </a:lnTo>
                  <a:lnTo>
                    <a:pt x="22" y="219"/>
                  </a:lnTo>
                  <a:lnTo>
                    <a:pt x="14" y="227"/>
                  </a:lnTo>
                  <a:lnTo>
                    <a:pt x="22" y="237"/>
                  </a:lnTo>
                  <a:lnTo>
                    <a:pt x="165" y="46"/>
                  </a:lnTo>
                  <a:lnTo>
                    <a:pt x="157" y="36"/>
                  </a:lnTo>
                  <a:lnTo>
                    <a:pt x="145" y="36"/>
                  </a:lnTo>
                  <a:lnTo>
                    <a:pt x="145" y="131"/>
                  </a:lnTo>
                  <a:close/>
                  <a:moveTo>
                    <a:pt x="169" y="36"/>
                  </a:moveTo>
                  <a:lnTo>
                    <a:pt x="169" y="0"/>
                  </a:lnTo>
                  <a:lnTo>
                    <a:pt x="149" y="28"/>
                  </a:lnTo>
                  <a:lnTo>
                    <a:pt x="6" y="219"/>
                  </a:lnTo>
                  <a:lnTo>
                    <a:pt x="0" y="227"/>
                  </a:lnTo>
                  <a:lnTo>
                    <a:pt x="6" y="237"/>
                  </a:lnTo>
                  <a:lnTo>
                    <a:pt x="149" y="428"/>
                  </a:lnTo>
                  <a:lnTo>
                    <a:pt x="169" y="453"/>
                  </a:lnTo>
                  <a:lnTo>
                    <a:pt x="169" y="418"/>
                  </a:lnTo>
                  <a:lnTo>
                    <a:pt x="169" y="322"/>
                  </a:lnTo>
                  <a:lnTo>
                    <a:pt x="157" y="322"/>
                  </a:lnTo>
                  <a:lnTo>
                    <a:pt x="157" y="334"/>
                  </a:lnTo>
                  <a:lnTo>
                    <a:pt x="587" y="334"/>
                  </a:lnTo>
                  <a:lnTo>
                    <a:pt x="599" y="334"/>
                  </a:lnTo>
                  <a:lnTo>
                    <a:pt x="599" y="322"/>
                  </a:lnTo>
                  <a:lnTo>
                    <a:pt x="599" y="131"/>
                  </a:lnTo>
                  <a:lnTo>
                    <a:pt x="599" y="119"/>
                  </a:lnTo>
                  <a:lnTo>
                    <a:pt x="587" y="119"/>
                  </a:lnTo>
                  <a:lnTo>
                    <a:pt x="157" y="119"/>
                  </a:lnTo>
                  <a:lnTo>
                    <a:pt x="157" y="131"/>
                  </a:lnTo>
                  <a:lnTo>
                    <a:pt x="169" y="131"/>
                  </a:lnTo>
                  <a:lnTo>
                    <a:pt x="169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29731" name="Rectangle 46"/>
          <p:cNvSpPr>
            <a:spLocks noChangeArrowheads="1"/>
          </p:cNvSpPr>
          <p:nvPr/>
        </p:nvSpPr>
        <p:spPr bwMode="auto">
          <a:xfrm>
            <a:off x="5233988" y="3200400"/>
            <a:ext cx="3414712" cy="1231900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2" name="Rectangle 47"/>
          <p:cNvSpPr>
            <a:spLocks noChangeArrowheads="1"/>
          </p:cNvSpPr>
          <p:nvPr/>
        </p:nvSpPr>
        <p:spPr bwMode="auto">
          <a:xfrm>
            <a:off x="5335588" y="3265488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3" name="Rectangle 48"/>
          <p:cNvSpPr>
            <a:spLocks noChangeArrowheads="1"/>
          </p:cNvSpPr>
          <p:nvPr/>
        </p:nvSpPr>
        <p:spPr bwMode="auto">
          <a:xfrm>
            <a:off x="5394325" y="3265488"/>
            <a:ext cx="27336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Purchasing &amp; Production planning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4" name="Rectangle 49"/>
          <p:cNvSpPr>
            <a:spLocks noChangeArrowheads="1"/>
          </p:cNvSpPr>
          <p:nvPr/>
        </p:nvSpPr>
        <p:spPr bwMode="auto">
          <a:xfrm>
            <a:off x="5335588" y="35591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5" name="Rectangle 50"/>
          <p:cNvSpPr>
            <a:spLocks noChangeArrowheads="1"/>
          </p:cNvSpPr>
          <p:nvPr/>
        </p:nvSpPr>
        <p:spPr bwMode="auto">
          <a:xfrm>
            <a:off x="5394325" y="3559175"/>
            <a:ext cx="29416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Inventory policies (safety stock level)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6" name="Rectangle 51"/>
          <p:cNvSpPr>
            <a:spLocks noChangeArrowheads="1"/>
          </p:cNvSpPr>
          <p:nvPr/>
        </p:nvSpPr>
        <p:spPr bwMode="auto">
          <a:xfrm>
            <a:off x="5335588" y="38512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7" name="Rectangle 52"/>
          <p:cNvSpPr>
            <a:spLocks noChangeArrowheads="1"/>
          </p:cNvSpPr>
          <p:nvPr/>
        </p:nvSpPr>
        <p:spPr bwMode="auto">
          <a:xfrm>
            <a:off x="5394325" y="3851275"/>
            <a:ext cx="30543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Which locations supply which markets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8" name="Rectangle 53"/>
          <p:cNvSpPr>
            <a:spLocks noChangeArrowheads="1"/>
          </p:cNvSpPr>
          <p:nvPr/>
        </p:nvSpPr>
        <p:spPr bwMode="auto">
          <a:xfrm>
            <a:off x="5335588" y="41433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39" name="Rectangle 54"/>
          <p:cNvSpPr>
            <a:spLocks noChangeArrowheads="1"/>
          </p:cNvSpPr>
          <p:nvPr/>
        </p:nvSpPr>
        <p:spPr bwMode="auto">
          <a:xfrm>
            <a:off x="5394325" y="4143375"/>
            <a:ext cx="20034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Transportation strategies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0" name="Rectangle 55"/>
          <p:cNvSpPr>
            <a:spLocks noChangeArrowheads="1"/>
          </p:cNvSpPr>
          <p:nvPr/>
        </p:nvSpPr>
        <p:spPr bwMode="auto">
          <a:xfrm>
            <a:off x="165100" y="3625850"/>
            <a:ext cx="1289050" cy="601950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1" name="Rectangle 56"/>
          <p:cNvSpPr>
            <a:spLocks noChangeArrowheads="1"/>
          </p:cNvSpPr>
          <p:nvPr/>
        </p:nvSpPr>
        <p:spPr bwMode="auto">
          <a:xfrm>
            <a:off x="320675" y="3805238"/>
            <a:ext cx="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2" name="Rectangle 57"/>
          <p:cNvSpPr>
            <a:spLocks noChangeArrowheads="1"/>
          </p:cNvSpPr>
          <p:nvPr/>
        </p:nvSpPr>
        <p:spPr bwMode="auto">
          <a:xfrm>
            <a:off x="788988" y="3805238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3" name="Rectangle 58"/>
          <p:cNvSpPr>
            <a:spLocks noChangeArrowheads="1"/>
          </p:cNvSpPr>
          <p:nvPr/>
        </p:nvSpPr>
        <p:spPr bwMode="auto">
          <a:xfrm>
            <a:off x="901700" y="3805238"/>
            <a:ext cx="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4" name="Group 61"/>
          <p:cNvGrpSpPr>
            <a:grpSpLocks/>
          </p:cNvGrpSpPr>
          <p:nvPr/>
        </p:nvGrpSpPr>
        <p:grpSpPr bwMode="auto">
          <a:xfrm>
            <a:off x="4238625" y="3625850"/>
            <a:ext cx="476250" cy="360363"/>
            <a:chOff x="2635" y="2288"/>
            <a:chExt cx="300" cy="227"/>
          </a:xfrm>
        </p:grpSpPr>
        <p:sp>
          <p:nvSpPr>
            <p:cNvPr id="29776" name="Freeform 59"/>
            <p:cNvSpPr>
              <a:spLocks/>
            </p:cNvSpPr>
            <p:nvPr/>
          </p:nvSpPr>
          <p:spPr bwMode="auto">
            <a:xfrm>
              <a:off x="2641" y="2306"/>
              <a:ext cx="287" cy="191"/>
            </a:xfrm>
            <a:custGeom>
              <a:avLst/>
              <a:gdLst>
                <a:gd name="T0" fmla="*/ 1 w 573"/>
                <a:gd name="T1" fmla="*/ 0 h 382"/>
                <a:gd name="T2" fmla="*/ 1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1 w 573"/>
                <a:gd name="T9" fmla="*/ 1 h 382"/>
                <a:gd name="T10" fmla="*/ 1 w 573"/>
                <a:gd name="T11" fmla="*/ 1 h 382"/>
                <a:gd name="T12" fmla="*/ 1 w 573"/>
                <a:gd name="T13" fmla="*/ 1 h 382"/>
                <a:gd name="T14" fmla="*/ 1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430" y="0"/>
                  </a:moveTo>
                  <a:lnTo>
                    <a:pt x="430" y="96"/>
                  </a:lnTo>
                  <a:lnTo>
                    <a:pt x="0" y="96"/>
                  </a:lnTo>
                  <a:lnTo>
                    <a:pt x="0" y="287"/>
                  </a:lnTo>
                  <a:lnTo>
                    <a:pt x="430" y="287"/>
                  </a:lnTo>
                  <a:lnTo>
                    <a:pt x="430" y="382"/>
                  </a:lnTo>
                  <a:lnTo>
                    <a:pt x="573" y="191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7" name="Freeform 60"/>
            <p:cNvSpPr>
              <a:spLocks noEditPoints="1"/>
            </p:cNvSpPr>
            <p:nvPr/>
          </p:nvSpPr>
          <p:spPr bwMode="auto">
            <a:xfrm>
              <a:off x="2635" y="2288"/>
              <a:ext cx="300" cy="227"/>
            </a:xfrm>
            <a:custGeom>
              <a:avLst/>
              <a:gdLst>
                <a:gd name="T0" fmla="*/ 1 w 599"/>
                <a:gd name="T1" fmla="*/ 1 h 453"/>
                <a:gd name="T2" fmla="*/ 1 w 599"/>
                <a:gd name="T3" fmla="*/ 1 h 453"/>
                <a:gd name="T4" fmla="*/ 1 w 599"/>
                <a:gd name="T5" fmla="*/ 1 h 453"/>
                <a:gd name="T6" fmla="*/ 1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1 w 599"/>
                <a:gd name="T17" fmla="*/ 1 h 453"/>
                <a:gd name="T18" fmla="*/ 1 w 599"/>
                <a:gd name="T19" fmla="*/ 1 h 453"/>
                <a:gd name="T20" fmla="*/ 1 w 599"/>
                <a:gd name="T21" fmla="*/ 1 h 453"/>
                <a:gd name="T22" fmla="*/ 1 w 599"/>
                <a:gd name="T23" fmla="*/ 1 h 453"/>
                <a:gd name="T24" fmla="*/ 1 w 599"/>
                <a:gd name="T25" fmla="*/ 1 h 453"/>
                <a:gd name="T26" fmla="*/ 1 w 599"/>
                <a:gd name="T27" fmla="*/ 1 h 453"/>
                <a:gd name="T28" fmla="*/ 1 w 599"/>
                <a:gd name="T29" fmla="*/ 1 h 453"/>
                <a:gd name="T30" fmla="*/ 1 w 599"/>
                <a:gd name="T31" fmla="*/ 1 h 453"/>
                <a:gd name="T32" fmla="*/ 1 w 599"/>
                <a:gd name="T33" fmla="*/ 1 h 453"/>
                <a:gd name="T34" fmla="*/ 1 w 599"/>
                <a:gd name="T35" fmla="*/ 1 h 453"/>
                <a:gd name="T36" fmla="*/ 1 w 599"/>
                <a:gd name="T37" fmla="*/ 1 h 453"/>
                <a:gd name="T38" fmla="*/ 1 w 599"/>
                <a:gd name="T39" fmla="*/ 0 h 453"/>
                <a:gd name="T40" fmla="*/ 1 w 599"/>
                <a:gd name="T41" fmla="*/ 1 h 453"/>
                <a:gd name="T42" fmla="*/ 1 w 599"/>
                <a:gd name="T43" fmla="*/ 1 h 453"/>
                <a:gd name="T44" fmla="*/ 1 w 599"/>
                <a:gd name="T45" fmla="*/ 1 h 453"/>
                <a:gd name="T46" fmla="*/ 1 w 599"/>
                <a:gd name="T47" fmla="*/ 1 h 453"/>
                <a:gd name="T48" fmla="*/ 1 w 599"/>
                <a:gd name="T49" fmla="*/ 1 h 453"/>
                <a:gd name="T50" fmla="*/ 1 w 599"/>
                <a:gd name="T51" fmla="*/ 1 h 453"/>
                <a:gd name="T52" fmla="*/ 1 w 599"/>
                <a:gd name="T53" fmla="*/ 1 h 453"/>
                <a:gd name="T54" fmla="*/ 1 w 599"/>
                <a:gd name="T55" fmla="*/ 1 h 453"/>
                <a:gd name="T56" fmla="*/ 1 w 599"/>
                <a:gd name="T57" fmla="*/ 1 h 453"/>
                <a:gd name="T58" fmla="*/ 1 w 599"/>
                <a:gd name="T59" fmla="*/ 1 h 453"/>
                <a:gd name="T60" fmla="*/ 1 w 599"/>
                <a:gd name="T61" fmla="*/ 1 h 453"/>
                <a:gd name="T62" fmla="*/ 1 w 599"/>
                <a:gd name="T63" fmla="*/ 1 h 453"/>
                <a:gd name="T64" fmla="*/ 1 w 599"/>
                <a:gd name="T65" fmla="*/ 1 h 453"/>
                <a:gd name="T66" fmla="*/ 1 w 599"/>
                <a:gd name="T67" fmla="*/ 1 h 453"/>
                <a:gd name="T68" fmla="*/ 1 w 599"/>
                <a:gd name="T69" fmla="*/ 1 h 453"/>
                <a:gd name="T70" fmla="*/ 1 w 599"/>
                <a:gd name="T71" fmla="*/ 1 h 453"/>
                <a:gd name="T72" fmla="*/ 1 w 599"/>
                <a:gd name="T73" fmla="*/ 1 h 453"/>
                <a:gd name="T74" fmla="*/ 1 w 599"/>
                <a:gd name="T75" fmla="*/ 1 h 453"/>
                <a:gd name="T76" fmla="*/ 1 w 599"/>
                <a:gd name="T77" fmla="*/ 1 h 453"/>
                <a:gd name="T78" fmla="*/ 1 w 599"/>
                <a:gd name="T79" fmla="*/ 1 h 453"/>
                <a:gd name="T80" fmla="*/ 1 w 599"/>
                <a:gd name="T81" fmla="*/ 1 h 453"/>
                <a:gd name="T82" fmla="*/ 1 w 599"/>
                <a:gd name="T83" fmla="*/ 1 h 453"/>
                <a:gd name="T84" fmla="*/ 1 w 599"/>
                <a:gd name="T85" fmla="*/ 1 h 453"/>
                <a:gd name="T86" fmla="*/ 1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430" y="131"/>
                  </a:moveTo>
                  <a:lnTo>
                    <a:pt x="442" y="131"/>
                  </a:lnTo>
                  <a:lnTo>
                    <a:pt x="442" y="119"/>
                  </a:lnTo>
                  <a:lnTo>
                    <a:pt x="12" y="119"/>
                  </a:lnTo>
                  <a:lnTo>
                    <a:pt x="0" y="119"/>
                  </a:lnTo>
                  <a:lnTo>
                    <a:pt x="0" y="131"/>
                  </a:lnTo>
                  <a:lnTo>
                    <a:pt x="0" y="322"/>
                  </a:lnTo>
                  <a:lnTo>
                    <a:pt x="0" y="334"/>
                  </a:lnTo>
                  <a:lnTo>
                    <a:pt x="12" y="334"/>
                  </a:lnTo>
                  <a:lnTo>
                    <a:pt x="442" y="334"/>
                  </a:lnTo>
                  <a:lnTo>
                    <a:pt x="442" y="322"/>
                  </a:lnTo>
                  <a:lnTo>
                    <a:pt x="430" y="322"/>
                  </a:lnTo>
                  <a:lnTo>
                    <a:pt x="430" y="417"/>
                  </a:lnTo>
                  <a:lnTo>
                    <a:pt x="430" y="453"/>
                  </a:lnTo>
                  <a:lnTo>
                    <a:pt x="450" y="427"/>
                  </a:lnTo>
                  <a:lnTo>
                    <a:pt x="593" y="236"/>
                  </a:lnTo>
                  <a:lnTo>
                    <a:pt x="599" y="226"/>
                  </a:lnTo>
                  <a:lnTo>
                    <a:pt x="593" y="218"/>
                  </a:lnTo>
                  <a:lnTo>
                    <a:pt x="450" y="27"/>
                  </a:lnTo>
                  <a:lnTo>
                    <a:pt x="430" y="0"/>
                  </a:lnTo>
                  <a:lnTo>
                    <a:pt x="430" y="35"/>
                  </a:lnTo>
                  <a:lnTo>
                    <a:pt x="430" y="131"/>
                  </a:lnTo>
                  <a:close/>
                  <a:moveTo>
                    <a:pt x="454" y="35"/>
                  </a:moveTo>
                  <a:lnTo>
                    <a:pt x="442" y="35"/>
                  </a:lnTo>
                  <a:lnTo>
                    <a:pt x="434" y="45"/>
                  </a:lnTo>
                  <a:lnTo>
                    <a:pt x="577" y="236"/>
                  </a:lnTo>
                  <a:lnTo>
                    <a:pt x="585" y="226"/>
                  </a:lnTo>
                  <a:lnTo>
                    <a:pt x="577" y="218"/>
                  </a:lnTo>
                  <a:lnTo>
                    <a:pt x="434" y="409"/>
                  </a:lnTo>
                  <a:lnTo>
                    <a:pt x="442" y="417"/>
                  </a:lnTo>
                  <a:lnTo>
                    <a:pt x="454" y="417"/>
                  </a:lnTo>
                  <a:lnTo>
                    <a:pt x="454" y="322"/>
                  </a:lnTo>
                  <a:lnTo>
                    <a:pt x="454" y="310"/>
                  </a:lnTo>
                  <a:lnTo>
                    <a:pt x="442" y="310"/>
                  </a:lnTo>
                  <a:lnTo>
                    <a:pt x="12" y="310"/>
                  </a:lnTo>
                  <a:lnTo>
                    <a:pt x="12" y="322"/>
                  </a:lnTo>
                  <a:lnTo>
                    <a:pt x="24" y="322"/>
                  </a:lnTo>
                  <a:lnTo>
                    <a:pt x="24" y="131"/>
                  </a:lnTo>
                  <a:lnTo>
                    <a:pt x="12" y="131"/>
                  </a:lnTo>
                  <a:lnTo>
                    <a:pt x="12" y="143"/>
                  </a:lnTo>
                  <a:lnTo>
                    <a:pt x="442" y="143"/>
                  </a:lnTo>
                  <a:lnTo>
                    <a:pt x="454" y="143"/>
                  </a:lnTo>
                  <a:lnTo>
                    <a:pt x="454" y="131"/>
                  </a:lnTo>
                  <a:lnTo>
                    <a:pt x="454" y="3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64"/>
          <p:cNvGrpSpPr>
            <a:grpSpLocks/>
          </p:cNvGrpSpPr>
          <p:nvPr/>
        </p:nvGrpSpPr>
        <p:grpSpPr bwMode="auto">
          <a:xfrm>
            <a:off x="1508125" y="3702050"/>
            <a:ext cx="474663" cy="360363"/>
            <a:chOff x="915" y="2336"/>
            <a:chExt cx="299" cy="227"/>
          </a:xfrm>
        </p:grpSpPr>
        <p:sp>
          <p:nvSpPr>
            <p:cNvPr id="29774" name="Freeform 62"/>
            <p:cNvSpPr>
              <a:spLocks/>
            </p:cNvSpPr>
            <p:nvPr/>
          </p:nvSpPr>
          <p:spPr bwMode="auto">
            <a:xfrm>
              <a:off x="921" y="2354"/>
              <a:ext cx="287" cy="191"/>
            </a:xfrm>
            <a:custGeom>
              <a:avLst/>
              <a:gdLst>
                <a:gd name="T0" fmla="*/ 1 w 573"/>
                <a:gd name="T1" fmla="*/ 0 h 382"/>
                <a:gd name="T2" fmla="*/ 1 w 573"/>
                <a:gd name="T3" fmla="*/ 1 h 382"/>
                <a:gd name="T4" fmla="*/ 1 w 573"/>
                <a:gd name="T5" fmla="*/ 1 h 382"/>
                <a:gd name="T6" fmla="*/ 1 w 573"/>
                <a:gd name="T7" fmla="*/ 1 h 382"/>
                <a:gd name="T8" fmla="*/ 1 w 573"/>
                <a:gd name="T9" fmla="*/ 1 h 382"/>
                <a:gd name="T10" fmla="*/ 1 w 573"/>
                <a:gd name="T11" fmla="*/ 1 h 382"/>
                <a:gd name="T12" fmla="*/ 0 w 573"/>
                <a:gd name="T13" fmla="*/ 1 h 382"/>
                <a:gd name="T14" fmla="*/ 1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143" y="0"/>
                  </a:moveTo>
                  <a:lnTo>
                    <a:pt x="143" y="95"/>
                  </a:lnTo>
                  <a:lnTo>
                    <a:pt x="573" y="95"/>
                  </a:lnTo>
                  <a:lnTo>
                    <a:pt x="573" y="286"/>
                  </a:lnTo>
                  <a:lnTo>
                    <a:pt x="143" y="286"/>
                  </a:lnTo>
                  <a:lnTo>
                    <a:pt x="143" y="382"/>
                  </a:lnTo>
                  <a:lnTo>
                    <a:pt x="0" y="19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5" name="Freeform 63"/>
            <p:cNvSpPr>
              <a:spLocks noEditPoints="1"/>
            </p:cNvSpPr>
            <p:nvPr/>
          </p:nvSpPr>
          <p:spPr bwMode="auto">
            <a:xfrm>
              <a:off x="915" y="2336"/>
              <a:ext cx="299" cy="227"/>
            </a:xfrm>
            <a:custGeom>
              <a:avLst/>
              <a:gdLst>
                <a:gd name="T0" fmla="*/ 0 w 599"/>
                <a:gd name="T1" fmla="*/ 1 h 454"/>
                <a:gd name="T2" fmla="*/ 0 w 599"/>
                <a:gd name="T3" fmla="*/ 1 h 454"/>
                <a:gd name="T4" fmla="*/ 0 w 599"/>
                <a:gd name="T5" fmla="*/ 1 h 454"/>
                <a:gd name="T6" fmla="*/ 0 w 599"/>
                <a:gd name="T7" fmla="*/ 1 h 454"/>
                <a:gd name="T8" fmla="*/ 0 w 599"/>
                <a:gd name="T9" fmla="*/ 1 h 454"/>
                <a:gd name="T10" fmla="*/ 0 w 599"/>
                <a:gd name="T11" fmla="*/ 1 h 454"/>
                <a:gd name="T12" fmla="*/ 0 w 599"/>
                <a:gd name="T13" fmla="*/ 1 h 454"/>
                <a:gd name="T14" fmla="*/ 0 w 599"/>
                <a:gd name="T15" fmla="*/ 1 h 454"/>
                <a:gd name="T16" fmla="*/ 0 w 599"/>
                <a:gd name="T17" fmla="*/ 1 h 454"/>
                <a:gd name="T18" fmla="*/ 0 w 599"/>
                <a:gd name="T19" fmla="*/ 1 h 454"/>
                <a:gd name="T20" fmla="*/ 0 w 599"/>
                <a:gd name="T21" fmla="*/ 1 h 454"/>
                <a:gd name="T22" fmla="*/ 0 w 599"/>
                <a:gd name="T23" fmla="*/ 1 h 454"/>
                <a:gd name="T24" fmla="*/ 0 w 599"/>
                <a:gd name="T25" fmla="*/ 1 h 454"/>
                <a:gd name="T26" fmla="*/ 0 w 599"/>
                <a:gd name="T27" fmla="*/ 1 h 454"/>
                <a:gd name="T28" fmla="*/ 0 w 599"/>
                <a:gd name="T29" fmla="*/ 1 h 454"/>
                <a:gd name="T30" fmla="*/ 0 w 599"/>
                <a:gd name="T31" fmla="*/ 1 h 454"/>
                <a:gd name="T32" fmla="*/ 0 w 599"/>
                <a:gd name="T33" fmla="*/ 1 h 454"/>
                <a:gd name="T34" fmla="*/ 0 w 599"/>
                <a:gd name="T35" fmla="*/ 1 h 454"/>
                <a:gd name="T36" fmla="*/ 0 w 599"/>
                <a:gd name="T37" fmla="*/ 1 h 454"/>
                <a:gd name="T38" fmla="*/ 0 w 599"/>
                <a:gd name="T39" fmla="*/ 1 h 454"/>
                <a:gd name="T40" fmla="*/ 0 w 599"/>
                <a:gd name="T41" fmla="*/ 1 h 454"/>
                <a:gd name="T42" fmla="*/ 0 w 599"/>
                <a:gd name="T43" fmla="*/ 1 h 454"/>
                <a:gd name="T44" fmla="*/ 0 w 599"/>
                <a:gd name="T45" fmla="*/ 1 h 454"/>
                <a:gd name="T46" fmla="*/ 0 w 599"/>
                <a:gd name="T47" fmla="*/ 0 h 454"/>
                <a:gd name="T48" fmla="*/ 0 w 599"/>
                <a:gd name="T49" fmla="*/ 1 h 454"/>
                <a:gd name="T50" fmla="*/ 0 w 599"/>
                <a:gd name="T51" fmla="*/ 1 h 454"/>
                <a:gd name="T52" fmla="*/ 0 w 599"/>
                <a:gd name="T53" fmla="*/ 1 h 454"/>
                <a:gd name="T54" fmla="*/ 0 w 599"/>
                <a:gd name="T55" fmla="*/ 1 h 454"/>
                <a:gd name="T56" fmla="*/ 0 w 599"/>
                <a:gd name="T57" fmla="*/ 1 h 454"/>
                <a:gd name="T58" fmla="*/ 0 w 599"/>
                <a:gd name="T59" fmla="*/ 1 h 454"/>
                <a:gd name="T60" fmla="*/ 0 w 599"/>
                <a:gd name="T61" fmla="*/ 1 h 454"/>
                <a:gd name="T62" fmla="*/ 0 w 599"/>
                <a:gd name="T63" fmla="*/ 1 h 454"/>
                <a:gd name="T64" fmla="*/ 0 w 599"/>
                <a:gd name="T65" fmla="*/ 1 h 454"/>
                <a:gd name="T66" fmla="*/ 0 w 599"/>
                <a:gd name="T67" fmla="*/ 1 h 454"/>
                <a:gd name="T68" fmla="*/ 0 w 599"/>
                <a:gd name="T69" fmla="*/ 1 h 454"/>
                <a:gd name="T70" fmla="*/ 0 w 599"/>
                <a:gd name="T71" fmla="*/ 1 h 454"/>
                <a:gd name="T72" fmla="*/ 0 w 599"/>
                <a:gd name="T73" fmla="*/ 1 h 454"/>
                <a:gd name="T74" fmla="*/ 0 w 599"/>
                <a:gd name="T75" fmla="*/ 1 h 454"/>
                <a:gd name="T76" fmla="*/ 0 w 599"/>
                <a:gd name="T77" fmla="*/ 1 h 454"/>
                <a:gd name="T78" fmla="*/ 0 w 599"/>
                <a:gd name="T79" fmla="*/ 1 h 454"/>
                <a:gd name="T80" fmla="*/ 0 w 599"/>
                <a:gd name="T81" fmla="*/ 1 h 454"/>
                <a:gd name="T82" fmla="*/ 0 w 599"/>
                <a:gd name="T83" fmla="*/ 1 h 454"/>
                <a:gd name="T84" fmla="*/ 0 w 599"/>
                <a:gd name="T85" fmla="*/ 1 h 454"/>
                <a:gd name="T86" fmla="*/ 0 w 599"/>
                <a:gd name="T87" fmla="*/ 1 h 4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4"/>
                <a:gd name="T134" fmla="*/ 599 w 599"/>
                <a:gd name="T135" fmla="*/ 454 h 45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4">
                  <a:moveTo>
                    <a:pt x="145" y="131"/>
                  </a:moveTo>
                  <a:lnTo>
                    <a:pt x="145" y="143"/>
                  </a:lnTo>
                  <a:lnTo>
                    <a:pt x="157" y="143"/>
                  </a:lnTo>
                  <a:lnTo>
                    <a:pt x="587" y="143"/>
                  </a:lnTo>
                  <a:lnTo>
                    <a:pt x="587" y="131"/>
                  </a:lnTo>
                  <a:lnTo>
                    <a:pt x="575" y="131"/>
                  </a:lnTo>
                  <a:lnTo>
                    <a:pt x="575" y="322"/>
                  </a:lnTo>
                  <a:lnTo>
                    <a:pt x="587" y="322"/>
                  </a:lnTo>
                  <a:lnTo>
                    <a:pt x="587" y="310"/>
                  </a:lnTo>
                  <a:lnTo>
                    <a:pt x="157" y="310"/>
                  </a:lnTo>
                  <a:lnTo>
                    <a:pt x="145" y="310"/>
                  </a:lnTo>
                  <a:lnTo>
                    <a:pt x="145" y="322"/>
                  </a:lnTo>
                  <a:lnTo>
                    <a:pt x="145" y="418"/>
                  </a:lnTo>
                  <a:lnTo>
                    <a:pt x="157" y="418"/>
                  </a:lnTo>
                  <a:lnTo>
                    <a:pt x="165" y="410"/>
                  </a:lnTo>
                  <a:lnTo>
                    <a:pt x="22" y="219"/>
                  </a:lnTo>
                  <a:lnTo>
                    <a:pt x="14" y="227"/>
                  </a:lnTo>
                  <a:lnTo>
                    <a:pt x="22" y="237"/>
                  </a:lnTo>
                  <a:lnTo>
                    <a:pt x="165" y="46"/>
                  </a:lnTo>
                  <a:lnTo>
                    <a:pt x="157" y="36"/>
                  </a:lnTo>
                  <a:lnTo>
                    <a:pt x="145" y="36"/>
                  </a:lnTo>
                  <a:lnTo>
                    <a:pt x="145" y="131"/>
                  </a:lnTo>
                  <a:close/>
                  <a:moveTo>
                    <a:pt x="169" y="36"/>
                  </a:moveTo>
                  <a:lnTo>
                    <a:pt x="169" y="0"/>
                  </a:lnTo>
                  <a:lnTo>
                    <a:pt x="149" y="28"/>
                  </a:lnTo>
                  <a:lnTo>
                    <a:pt x="6" y="219"/>
                  </a:lnTo>
                  <a:lnTo>
                    <a:pt x="0" y="227"/>
                  </a:lnTo>
                  <a:lnTo>
                    <a:pt x="6" y="237"/>
                  </a:lnTo>
                  <a:lnTo>
                    <a:pt x="149" y="428"/>
                  </a:lnTo>
                  <a:lnTo>
                    <a:pt x="169" y="454"/>
                  </a:lnTo>
                  <a:lnTo>
                    <a:pt x="169" y="418"/>
                  </a:lnTo>
                  <a:lnTo>
                    <a:pt x="169" y="322"/>
                  </a:lnTo>
                  <a:lnTo>
                    <a:pt x="157" y="322"/>
                  </a:lnTo>
                  <a:lnTo>
                    <a:pt x="157" y="334"/>
                  </a:lnTo>
                  <a:lnTo>
                    <a:pt x="587" y="334"/>
                  </a:lnTo>
                  <a:lnTo>
                    <a:pt x="599" y="334"/>
                  </a:lnTo>
                  <a:lnTo>
                    <a:pt x="599" y="322"/>
                  </a:lnTo>
                  <a:lnTo>
                    <a:pt x="599" y="131"/>
                  </a:lnTo>
                  <a:lnTo>
                    <a:pt x="599" y="119"/>
                  </a:lnTo>
                  <a:lnTo>
                    <a:pt x="587" y="119"/>
                  </a:lnTo>
                  <a:lnTo>
                    <a:pt x="157" y="119"/>
                  </a:lnTo>
                  <a:lnTo>
                    <a:pt x="157" y="131"/>
                  </a:lnTo>
                  <a:lnTo>
                    <a:pt x="169" y="131"/>
                  </a:lnTo>
                  <a:lnTo>
                    <a:pt x="169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29746" name="Rectangle 66"/>
          <p:cNvSpPr>
            <a:spLocks noChangeArrowheads="1"/>
          </p:cNvSpPr>
          <p:nvPr/>
        </p:nvSpPr>
        <p:spPr bwMode="auto">
          <a:xfrm>
            <a:off x="2049463" y="4875213"/>
            <a:ext cx="1743075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7" name="Rectangle 67"/>
          <p:cNvSpPr>
            <a:spLocks noChangeArrowheads="1"/>
          </p:cNvSpPr>
          <p:nvPr/>
        </p:nvSpPr>
        <p:spPr bwMode="auto">
          <a:xfrm>
            <a:off x="2289175" y="4930775"/>
            <a:ext cx="12700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Operational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8" name="Rectangle 68"/>
          <p:cNvSpPr>
            <a:spLocks noChangeArrowheads="1"/>
          </p:cNvSpPr>
          <p:nvPr/>
        </p:nvSpPr>
        <p:spPr bwMode="auto">
          <a:xfrm>
            <a:off x="5157788" y="4648200"/>
            <a:ext cx="3717925" cy="1524000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9" name="Rectangle 69"/>
          <p:cNvSpPr>
            <a:spLocks noChangeArrowheads="1"/>
          </p:cNvSpPr>
          <p:nvPr/>
        </p:nvSpPr>
        <p:spPr bwMode="auto">
          <a:xfrm>
            <a:off x="5259388" y="4713288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0" name="Rectangle 70"/>
          <p:cNvSpPr>
            <a:spLocks noChangeArrowheads="1"/>
          </p:cNvSpPr>
          <p:nvPr/>
        </p:nvSpPr>
        <p:spPr bwMode="auto">
          <a:xfrm>
            <a:off x="5318125" y="4713288"/>
            <a:ext cx="1846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Production scheduling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1" name="Rectangle 71"/>
          <p:cNvSpPr>
            <a:spLocks noChangeArrowheads="1"/>
          </p:cNvSpPr>
          <p:nvPr/>
        </p:nvSpPr>
        <p:spPr bwMode="auto">
          <a:xfrm>
            <a:off x="5259388" y="50069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2" name="Rectangle 72"/>
          <p:cNvSpPr>
            <a:spLocks noChangeArrowheads="1"/>
          </p:cNvSpPr>
          <p:nvPr/>
        </p:nvSpPr>
        <p:spPr bwMode="auto">
          <a:xfrm>
            <a:off x="5318125" y="5006975"/>
            <a:ext cx="28162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Distribution scheduling and routing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3" name="Rectangle 73"/>
          <p:cNvSpPr>
            <a:spLocks noChangeArrowheads="1"/>
          </p:cNvSpPr>
          <p:nvPr/>
        </p:nvSpPr>
        <p:spPr bwMode="auto">
          <a:xfrm>
            <a:off x="5259388" y="52990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4" name="Rectangle 74"/>
          <p:cNvSpPr>
            <a:spLocks noChangeArrowheads="1"/>
          </p:cNvSpPr>
          <p:nvPr/>
        </p:nvSpPr>
        <p:spPr bwMode="auto">
          <a:xfrm>
            <a:off x="5318125" y="5299075"/>
            <a:ext cx="29718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Place inventory replenishment orders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5" name="Rectangle 75"/>
          <p:cNvSpPr>
            <a:spLocks noChangeArrowheads="1"/>
          </p:cNvSpPr>
          <p:nvPr/>
        </p:nvSpPr>
        <p:spPr bwMode="auto">
          <a:xfrm>
            <a:off x="5259388" y="55911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6" name="Rectangle 76"/>
          <p:cNvSpPr>
            <a:spLocks noChangeArrowheads="1"/>
          </p:cNvSpPr>
          <p:nvPr/>
        </p:nvSpPr>
        <p:spPr bwMode="auto">
          <a:xfrm>
            <a:off x="5318125" y="5591175"/>
            <a:ext cx="16700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Lead time quotations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7" name="Rectangle 77"/>
          <p:cNvSpPr>
            <a:spLocks noChangeArrowheads="1"/>
          </p:cNvSpPr>
          <p:nvPr/>
        </p:nvSpPr>
        <p:spPr bwMode="auto">
          <a:xfrm>
            <a:off x="5259388" y="5883275"/>
            <a:ext cx="58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•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8" name="Rectangle 78"/>
          <p:cNvSpPr>
            <a:spLocks noChangeArrowheads="1"/>
          </p:cNvSpPr>
          <p:nvPr/>
        </p:nvSpPr>
        <p:spPr bwMode="auto">
          <a:xfrm>
            <a:off x="5318125" y="5883275"/>
            <a:ext cx="13652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Material handling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9" name="Rectangle 79"/>
          <p:cNvSpPr>
            <a:spLocks noChangeArrowheads="1"/>
          </p:cNvSpPr>
          <p:nvPr/>
        </p:nvSpPr>
        <p:spPr bwMode="auto">
          <a:xfrm>
            <a:off x="152400" y="4965700"/>
            <a:ext cx="911225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60" name="Rectangle 80"/>
          <p:cNvSpPr>
            <a:spLocks noChangeArrowheads="1"/>
          </p:cNvSpPr>
          <p:nvPr/>
        </p:nvSpPr>
        <p:spPr bwMode="auto">
          <a:xfrm>
            <a:off x="415925" y="5026025"/>
            <a:ext cx="428625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daily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6" name="Group 83"/>
          <p:cNvGrpSpPr>
            <a:grpSpLocks/>
          </p:cNvGrpSpPr>
          <p:nvPr/>
        </p:nvGrpSpPr>
        <p:grpSpPr bwMode="auto">
          <a:xfrm>
            <a:off x="4541838" y="4922838"/>
            <a:ext cx="474662" cy="360362"/>
            <a:chOff x="2874" y="3148"/>
            <a:chExt cx="299" cy="227"/>
          </a:xfrm>
        </p:grpSpPr>
        <p:sp>
          <p:nvSpPr>
            <p:cNvPr id="29772" name="Freeform 81"/>
            <p:cNvSpPr>
              <a:spLocks/>
            </p:cNvSpPr>
            <p:nvPr/>
          </p:nvSpPr>
          <p:spPr bwMode="auto">
            <a:xfrm>
              <a:off x="2880" y="3166"/>
              <a:ext cx="287" cy="191"/>
            </a:xfrm>
            <a:custGeom>
              <a:avLst/>
              <a:gdLst>
                <a:gd name="T0" fmla="*/ 1 w 573"/>
                <a:gd name="T1" fmla="*/ 0 h 382"/>
                <a:gd name="T2" fmla="*/ 1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1 w 573"/>
                <a:gd name="T9" fmla="*/ 1 h 382"/>
                <a:gd name="T10" fmla="*/ 1 w 573"/>
                <a:gd name="T11" fmla="*/ 1 h 382"/>
                <a:gd name="T12" fmla="*/ 1 w 573"/>
                <a:gd name="T13" fmla="*/ 1 h 382"/>
                <a:gd name="T14" fmla="*/ 1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430" y="0"/>
                  </a:moveTo>
                  <a:lnTo>
                    <a:pt x="430" y="95"/>
                  </a:lnTo>
                  <a:lnTo>
                    <a:pt x="0" y="95"/>
                  </a:lnTo>
                  <a:lnTo>
                    <a:pt x="0" y="286"/>
                  </a:lnTo>
                  <a:lnTo>
                    <a:pt x="430" y="286"/>
                  </a:lnTo>
                  <a:lnTo>
                    <a:pt x="430" y="382"/>
                  </a:lnTo>
                  <a:lnTo>
                    <a:pt x="573" y="191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3" name="Freeform 82"/>
            <p:cNvSpPr>
              <a:spLocks noEditPoints="1"/>
            </p:cNvSpPr>
            <p:nvPr/>
          </p:nvSpPr>
          <p:spPr bwMode="auto">
            <a:xfrm>
              <a:off x="2874" y="3148"/>
              <a:ext cx="299" cy="227"/>
            </a:xfrm>
            <a:custGeom>
              <a:avLst/>
              <a:gdLst>
                <a:gd name="T0" fmla="*/ 0 w 599"/>
                <a:gd name="T1" fmla="*/ 1 h 453"/>
                <a:gd name="T2" fmla="*/ 0 w 599"/>
                <a:gd name="T3" fmla="*/ 1 h 453"/>
                <a:gd name="T4" fmla="*/ 0 w 599"/>
                <a:gd name="T5" fmla="*/ 1 h 453"/>
                <a:gd name="T6" fmla="*/ 0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0 w 599"/>
                <a:gd name="T17" fmla="*/ 1 h 453"/>
                <a:gd name="T18" fmla="*/ 0 w 599"/>
                <a:gd name="T19" fmla="*/ 1 h 453"/>
                <a:gd name="T20" fmla="*/ 0 w 599"/>
                <a:gd name="T21" fmla="*/ 1 h 453"/>
                <a:gd name="T22" fmla="*/ 0 w 599"/>
                <a:gd name="T23" fmla="*/ 1 h 453"/>
                <a:gd name="T24" fmla="*/ 0 w 599"/>
                <a:gd name="T25" fmla="*/ 1 h 453"/>
                <a:gd name="T26" fmla="*/ 0 w 599"/>
                <a:gd name="T27" fmla="*/ 1 h 453"/>
                <a:gd name="T28" fmla="*/ 0 w 599"/>
                <a:gd name="T29" fmla="*/ 1 h 453"/>
                <a:gd name="T30" fmla="*/ 0 w 599"/>
                <a:gd name="T31" fmla="*/ 1 h 453"/>
                <a:gd name="T32" fmla="*/ 0 w 599"/>
                <a:gd name="T33" fmla="*/ 1 h 453"/>
                <a:gd name="T34" fmla="*/ 0 w 599"/>
                <a:gd name="T35" fmla="*/ 1 h 453"/>
                <a:gd name="T36" fmla="*/ 0 w 599"/>
                <a:gd name="T37" fmla="*/ 1 h 453"/>
                <a:gd name="T38" fmla="*/ 0 w 599"/>
                <a:gd name="T39" fmla="*/ 0 h 453"/>
                <a:gd name="T40" fmla="*/ 0 w 599"/>
                <a:gd name="T41" fmla="*/ 1 h 453"/>
                <a:gd name="T42" fmla="*/ 0 w 599"/>
                <a:gd name="T43" fmla="*/ 1 h 453"/>
                <a:gd name="T44" fmla="*/ 0 w 599"/>
                <a:gd name="T45" fmla="*/ 1 h 453"/>
                <a:gd name="T46" fmla="*/ 0 w 599"/>
                <a:gd name="T47" fmla="*/ 1 h 453"/>
                <a:gd name="T48" fmla="*/ 0 w 599"/>
                <a:gd name="T49" fmla="*/ 1 h 453"/>
                <a:gd name="T50" fmla="*/ 0 w 599"/>
                <a:gd name="T51" fmla="*/ 1 h 453"/>
                <a:gd name="T52" fmla="*/ 0 w 599"/>
                <a:gd name="T53" fmla="*/ 1 h 453"/>
                <a:gd name="T54" fmla="*/ 0 w 599"/>
                <a:gd name="T55" fmla="*/ 1 h 453"/>
                <a:gd name="T56" fmla="*/ 0 w 599"/>
                <a:gd name="T57" fmla="*/ 1 h 453"/>
                <a:gd name="T58" fmla="*/ 0 w 599"/>
                <a:gd name="T59" fmla="*/ 1 h 453"/>
                <a:gd name="T60" fmla="*/ 0 w 599"/>
                <a:gd name="T61" fmla="*/ 1 h 453"/>
                <a:gd name="T62" fmla="*/ 0 w 599"/>
                <a:gd name="T63" fmla="*/ 1 h 453"/>
                <a:gd name="T64" fmla="*/ 0 w 599"/>
                <a:gd name="T65" fmla="*/ 1 h 453"/>
                <a:gd name="T66" fmla="*/ 0 w 599"/>
                <a:gd name="T67" fmla="*/ 1 h 453"/>
                <a:gd name="T68" fmla="*/ 0 w 599"/>
                <a:gd name="T69" fmla="*/ 1 h 453"/>
                <a:gd name="T70" fmla="*/ 0 w 599"/>
                <a:gd name="T71" fmla="*/ 1 h 453"/>
                <a:gd name="T72" fmla="*/ 0 w 599"/>
                <a:gd name="T73" fmla="*/ 1 h 453"/>
                <a:gd name="T74" fmla="*/ 0 w 599"/>
                <a:gd name="T75" fmla="*/ 1 h 453"/>
                <a:gd name="T76" fmla="*/ 0 w 599"/>
                <a:gd name="T77" fmla="*/ 1 h 453"/>
                <a:gd name="T78" fmla="*/ 0 w 599"/>
                <a:gd name="T79" fmla="*/ 1 h 453"/>
                <a:gd name="T80" fmla="*/ 0 w 599"/>
                <a:gd name="T81" fmla="*/ 1 h 453"/>
                <a:gd name="T82" fmla="*/ 0 w 599"/>
                <a:gd name="T83" fmla="*/ 1 h 453"/>
                <a:gd name="T84" fmla="*/ 0 w 599"/>
                <a:gd name="T85" fmla="*/ 1 h 453"/>
                <a:gd name="T86" fmla="*/ 0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430" y="131"/>
                  </a:moveTo>
                  <a:lnTo>
                    <a:pt x="442" y="131"/>
                  </a:lnTo>
                  <a:lnTo>
                    <a:pt x="442" y="119"/>
                  </a:lnTo>
                  <a:lnTo>
                    <a:pt x="12" y="119"/>
                  </a:lnTo>
                  <a:lnTo>
                    <a:pt x="0" y="119"/>
                  </a:lnTo>
                  <a:lnTo>
                    <a:pt x="0" y="131"/>
                  </a:lnTo>
                  <a:lnTo>
                    <a:pt x="0" y="322"/>
                  </a:lnTo>
                  <a:lnTo>
                    <a:pt x="0" y="334"/>
                  </a:lnTo>
                  <a:lnTo>
                    <a:pt x="12" y="334"/>
                  </a:lnTo>
                  <a:lnTo>
                    <a:pt x="442" y="334"/>
                  </a:lnTo>
                  <a:lnTo>
                    <a:pt x="442" y="322"/>
                  </a:lnTo>
                  <a:lnTo>
                    <a:pt x="430" y="322"/>
                  </a:lnTo>
                  <a:lnTo>
                    <a:pt x="430" y="418"/>
                  </a:lnTo>
                  <a:lnTo>
                    <a:pt x="430" y="453"/>
                  </a:lnTo>
                  <a:lnTo>
                    <a:pt x="450" y="428"/>
                  </a:lnTo>
                  <a:lnTo>
                    <a:pt x="593" y="237"/>
                  </a:lnTo>
                  <a:lnTo>
                    <a:pt x="599" y="227"/>
                  </a:lnTo>
                  <a:lnTo>
                    <a:pt x="593" y="219"/>
                  </a:lnTo>
                  <a:lnTo>
                    <a:pt x="450" y="28"/>
                  </a:lnTo>
                  <a:lnTo>
                    <a:pt x="430" y="0"/>
                  </a:lnTo>
                  <a:lnTo>
                    <a:pt x="430" y="36"/>
                  </a:lnTo>
                  <a:lnTo>
                    <a:pt x="430" y="131"/>
                  </a:lnTo>
                  <a:close/>
                  <a:moveTo>
                    <a:pt x="454" y="36"/>
                  </a:moveTo>
                  <a:lnTo>
                    <a:pt x="442" y="36"/>
                  </a:lnTo>
                  <a:lnTo>
                    <a:pt x="434" y="46"/>
                  </a:lnTo>
                  <a:lnTo>
                    <a:pt x="577" y="237"/>
                  </a:lnTo>
                  <a:lnTo>
                    <a:pt x="585" y="227"/>
                  </a:lnTo>
                  <a:lnTo>
                    <a:pt x="577" y="219"/>
                  </a:lnTo>
                  <a:lnTo>
                    <a:pt x="434" y="410"/>
                  </a:lnTo>
                  <a:lnTo>
                    <a:pt x="442" y="418"/>
                  </a:lnTo>
                  <a:lnTo>
                    <a:pt x="454" y="418"/>
                  </a:lnTo>
                  <a:lnTo>
                    <a:pt x="454" y="322"/>
                  </a:lnTo>
                  <a:lnTo>
                    <a:pt x="454" y="310"/>
                  </a:lnTo>
                  <a:lnTo>
                    <a:pt x="442" y="310"/>
                  </a:lnTo>
                  <a:lnTo>
                    <a:pt x="12" y="310"/>
                  </a:lnTo>
                  <a:lnTo>
                    <a:pt x="12" y="322"/>
                  </a:lnTo>
                  <a:lnTo>
                    <a:pt x="24" y="322"/>
                  </a:lnTo>
                  <a:lnTo>
                    <a:pt x="24" y="131"/>
                  </a:lnTo>
                  <a:lnTo>
                    <a:pt x="12" y="131"/>
                  </a:lnTo>
                  <a:lnTo>
                    <a:pt x="12" y="143"/>
                  </a:lnTo>
                  <a:lnTo>
                    <a:pt x="442" y="143"/>
                  </a:lnTo>
                  <a:lnTo>
                    <a:pt x="454" y="143"/>
                  </a:lnTo>
                  <a:lnTo>
                    <a:pt x="454" y="131"/>
                  </a:lnTo>
                  <a:lnTo>
                    <a:pt x="454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7" name="Group 86"/>
          <p:cNvGrpSpPr>
            <a:grpSpLocks/>
          </p:cNvGrpSpPr>
          <p:nvPr/>
        </p:nvGrpSpPr>
        <p:grpSpPr bwMode="auto">
          <a:xfrm>
            <a:off x="1066800" y="4953000"/>
            <a:ext cx="474663" cy="360363"/>
            <a:chOff x="628" y="3148"/>
            <a:chExt cx="299" cy="227"/>
          </a:xfrm>
        </p:grpSpPr>
        <p:sp>
          <p:nvSpPr>
            <p:cNvPr id="29770" name="Freeform 84"/>
            <p:cNvSpPr>
              <a:spLocks/>
            </p:cNvSpPr>
            <p:nvPr/>
          </p:nvSpPr>
          <p:spPr bwMode="auto">
            <a:xfrm>
              <a:off x="635" y="3166"/>
              <a:ext cx="286" cy="191"/>
            </a:xfrm>
            <a:custGeom>
              <a:avLst/>
              <a:gdLst>
                <a:gd name="T0" fmla="*/ 0 w 573"/>
                <a:gd name="T1" fmla="*/ 0 h 382"/>
                <a:gd name="T2" fmla="*/ 0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0 w 573"/>
                <a:gd name="T9" fmla="*/ 1 h 382"/>
                <a:gd name="T10" fmla="*/ 0 w 573"/>
                <a:gd name="T11" fmla="*/ 1 h 382"/>
                <a:gd name="T12" fmla="*/ 0 w 573"/>
                <a:gd name="T13" fmla="*/ 1 h 382"/>
                <a:gd name="T14" fmla="*/ 0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143" y="0"/>
                  </a:moveTo>
                  <a:lnTo>
                    <a:pt x="143" y="95"/>
                  </a:lnTo>
                  <a:lnTo>
                    <a:pt x="573" y="95"/>
                  </a:lnTo>
                  <a:lnTo>
                    <a:pt x="573" y="286"/>
                  </a:lnTo>
                  <a:lnTo>
                    <a:pt x="143" y="286"/>
                  </a:lnTo>
                  <a:lnTo>
                    <a:pt x="143" y="382"/>
                  </a:lnTo>
                  <a:lnTo>
                    <a:pt x="0" y="19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1" name="Freeform 85"/>
            <p:cNvSpPr>
              <a:spLocks noEditPoints="1"/>
            </p:cNvSpPr>
            <p:nvPr/>
          </p:nvSpPr>
          <p:spPr bwMode="auto">
            <a:xfrm>
              <a:off x="628" y="3148"/>
              <a:ext cx="299" cy="227"/>
            </a:xfrm>
            <a:custGeom>
              <a:avLst/>
              <a:gdLst>
                <a:gd name="T0" fmla="*/ 0 w 599"/>
                <a:gd name="T1" fmla="*/ 1 h 453"/>
                <a:gd name="T2" fmla="*/ 0 w 599"/>
                <a:gd name="T3" fmla="*/ 1 h 453"/>
                <a:gd name="T4" fmla="*/ 0 w 599"/>
                <a:gd name="T5" fmla="*/ 1 h 453"/>
                <a:gd name="T6" fmla="*/ 0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0 w 599"/>
                <a:gd name="T17" fmla="*/ 1 h 453"/>
                <a:gd name="T18" fmla="*/ 0 w 599"/>
                <a:gd name="T19" fmla="*/ 1 h 453"/>
                <a:gd name="T20" fmla="*/ 0 w 599"/>
                <a:gd name="T21" fmla="*/ 1 h 453"/>
                <a:gd name="T22" fmla="*/ 0 w 599"/>
                <a:gd name="T23" fmla="*/ 1 h 453"/>
                <a:gd name="T24" fmla="*/ 0 w 599"/>
                <a:gd name="T25" fmla="*/ 1 h 453"/>
                <a:gd name="T26" fmla="*/ 0 w 599"/>
                <a:gd name="T27" fmla="*/ 1 h 453"/>
                <a:gd name="T28" fmla="*/ 0 w 599"/>
                <a:gd name="T29" fmla="*/ 1 h 453"/>
                <a:gd name="T30" fmla="*/ 0 w 599"/>
                <a:gd name="T31" fmla="*/ 1 h 453"/>
                <a:gd name="T32" fmla="*/ 0 w 599"/>
                <a:gd name="T33" fmla="*/ 1 h 453"/>
                <a:gd name="T34" fmla="*/ 0 w 599"/>
                <a:gd name="T35" fmla="*/ 1 h 453"/>
                <a:gd name="T36" fmla="*/ 0 w 599"/>
                <a:gd name="T37" fmla="*/ 1 h 453"/>
                <a:gd name="T38" fmla="*/ 0 w 599"/>
                <a:gd name="T39" fmla="*/ 1 h 453"/>
                <a:gd name="T40" fmla="*/ 0 w 599"/>
                <a:gd name="T41" fmla="*/ 1 h 453"/>
                <a:gd name="T42" fmla="*/ 0 w 599"/>
                <a:gd name="T43" fmla="*/ 1 h 453"/>
                <a:gd name="T44" fmla="*/ 0 w 599"/>
                <a:gd name="T45" fmla="*/ 1 h 453"/>
                <a:gd name="T46" fmla="*/ 0 w 599"/>
                <a:gd name="T47" fmla="*/ 0 h 453"/>
                <a:gd name="T48" fmla="*/ 0 w 599"/>
                <a:gd name="T49" fmla="*/ 1 h 453"/>
                <a:gd name="T50" fmla="*/ 0 w 599"/>
                <a:gd name="T51" fmla="*/ 1 h 453"/>
                <a:gd name="T52" fmla="*/ 0 w 599"/>
                <a:gd name="T53" fmla="*/ 1 h 453"/>
                <a:gd name="T54" fmla="*/ 0 w 599"/>
                <a:gd name="T55" fmla="*/ 1 h 453"/>
                <a:gd name="T56" fmla="*/ 0 w 599"/>
                <a:gd name="T57" fmla="*/ 1 h 453"/>
                <a:gd name="T58" fmla="*/ 0 w 599"/>
                <a:gd name="T59" fmla="*/ 1 h 453"/>
                <a:gd name="T60" fmla="*/ 0 w 599"/>
                <a:gd name="T61" fmla="*/ 1 h 453"/>
                <a:gd name="T62" fmla="*/ 0 w 599"/>
                <a:gd name="T63" fmla="*/ 1 h 453"/>
                <a:gd name="T64" fmla="*/ 0 w 599"/>
                <a:gd name="T65" fmla="*/ 1 h 453"/>
                <a:gd name="T66" fmla="*/ 0 w 599"/>
                <a:gd name="T67" fmla="*/ 1 h 453"/>
                <a:gd name="T68" fmla="*/ 0 w 599"/>
                <a:gd name="T69" fmla="*/ 1 h 453"/>
                <a:gd name="T70" fmla="*/ 0 w 599"/>
                <a:gd name="T71" fmla="*/ 1 h 453"/>
                <a:gd name="T72" fmla="*/ 0 w 599"/>
                <a:gd name="T73" fmla="*/ 1 h 453"/>
                <a:gd name="T74" fmla="*/ 0 w 599"/>
                <a:gd name="T75" fmla="*/ 1 h 453"/>
                <a:gd name="T76" fmla="*/ 0 w 599"/>
                <a:gd name="T77" fmla="*/ 1 h 453"/>
                <a:gd name="T78" fmla="*/ 0 w 599"/>
                <a:gd name="T79" fmla="*/ 1 h 453"/>
                <a:gd name="T80" fmla="*/ 0 w 599"/>
                <a:gd name="T81" fmla="*/ 1 h 453"/>
                <a:gd name="T82" fmla="*/ 0 w 599"/>
                <a:gd name="T83" fmla="*/ 1 h 453"/>
                <a:gd name="T84" fmla="*/ 0 w 599"/>
                <a:gd name="T85" fmla="*/ 1 h 453"/>
                <a:gd name="T86" fmla="*/ 0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145" y="131"/>
                  </a:moveTo>
                  <a:lnTo>
                    <a:pt x="145" y="143"/>
                  </a:lnTo>
                  <a:lnTo>
                    <a:pt x="157" y="143"/>
                  </a:lnTo>
                  <a:lnTo>
                    <a:pt x="587" y="143"/>
                  </a:lnTo>
                  <a:lnTo>
                    <a:pt x="587" y="131"/>
                  </a:lnTo>
                  <a:lnTo>
                    <a:pt x="575" y="131"/>
                  </a:lnTo>
                  <a:lnTo>
                    <a:pt x="575" y="322"/>
                  </a:lnTo>
                  <a:lnTo>
                    <a:pt x="587" y="322"/>
                  </a:lnTo>
                  <a:lnTo>
                    <a:pt x="587" y="310"/>
                  </a:lnTo>
                  <a:lnTo>
                    <a:pt x="157" y="310"/>
                  </a:lnTo>
                  <a:lnTo>
                    <a:pt x="145" y="310"/>
                  </a:lnTo>
                  <a:lnTo>
                    <a:pt x="145" y="322"/>
                  </a:lnTo>
                  <a:lnTo>
                    <a:pt x="145" y="418"/>
                  </a:lnTo>
                  <a:lnTo>
                    <a:pt x="157" y="418"/>
                  </a:lnTo>
                  <a:lnTo>
                    <a:pt x="165" y="410"/>
                  </a:lnTo>
                  <a:lnTo>
                    <a:pt x="22" y="219"/>
                  </a:lnTo>
                  <a:lnTo>
                    <a:pt x="14" y="227"/>
                  </a:lnTo>
                  <a:lnTo>
                    <a:pt x="22" y="237"/>
                  </a:lnTo>
                  <a:lnTo>
                    <a:pt x="165" y="46"/>
                  </a:lnTo>
                  <a:lnTo>
                    <a:pt x="157" y="36"/>
                  </a:lnTo>
                  <a:lnTo>
                    <a:pt x="145" y="36"/>
                  </a:lnTo>
                  <a:lnTo>
                    <a:pt x="145" y="131"/>
                  </a:lnTo>
                  <a:close/>
                  <a:moveTo>
                    <a:pt x="169" y="36"/>
                  </a:moveTo>
                  <a:lnTo>
                    <a:pt x="169" y="0"/>
                  </a:lnTo>
                  <a:lnTo>
                    <a:pt x="149" y="28"/>
                  </a:lnTo>
                  <a:lnTo>
                    <a:pt x="6" y="219"/>
                  </a:lnTo>
                  <a:lnTo>
                    <a:pt x="0" y="227"/>
                  </a:lnTo>
                  <a:lnTo>
                    <a:pt x="6" y="237"/>
                  </a:lnTo>
                  <a:lnTo>
                    <a:pt x="149" y="428"/>
                  </a:lnTo>
                  <a:lnTo>
                    <a:pt x="169" y="453"/>
                  </a:lnTo>
                  <a:lnTo>
                    <a:pt x="169" y="418"/>
                  </a:lnTo>
                  <a:lnTo>
                    <a:pt x="169" y="322"/>
                  </a:lnTo>
                  <a:lnTo>
                    <a:pt x="157" y="322"/>
                  </a:lnTo>
                  <a:lnTo>
                    <a:pt x="157" y="334"/>
                  </a:lnTo>
                  <a:lnTo>
                    <a:pt x="587" y="334"/>
                  </a:lnTo>
                  <a:lnTo>
                    <a:pt x="599" y="334"/>
                  </a:lnTo>
                  <a:lnTo>
                    <a:pt x="599" y="322"/>
                  </a:lnTo>
                  <a:lnTo>
                    <a:pt x="599" y="131"/>
                  </a:lnTo>
                  <a:lnTo>
                    <a:pt x="599" y="119"/>
                  </a:lnTo>
                  <a:lnTo>
                    <a:pt x="587" y="119"/>
                  </a:lnTo>
                  <a:lnTo>
                    <a:pt x="157" y="119"/>
                  </a:lnTo>
                  <a:lnTo>
                    <a:pt x="157" y="131"/>
                  </a:lnTo>
                  <a:lnTo>
                    <a:pt x="169" y="131"/>
                  </a:lnTo>
                  <a:lnTo>
                    <a:pt x="169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29764" name="Rectangle 89"/>
          <p:cNvSpPr>
            <a:spLocks noChangeArrowheads="1"/>
          </p:cNvSpPr>
          <p:nvPr/>
        </p:nvSpPr>
        <p:spPr bwMode="auto">
          <a:xfrm>
            <a:off x="1993900" y="112713"/>
            <a:ext cx="4810125" cy="820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65" name="Rectangle 92"/>
          <p:cNvSpPr>
            <a:spLocks noChangeArrowheads="1"/>
          </p:cNvSpPr>
          <p:nvPr/>
        </p:nvSpPr>
        <p:spPr bwMode="auto">
          <a:xfrm>
            <a:off x="5270501" y="981075"/>
            <a:ext cx="2922587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Supply Chain Decisions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9766" name="Text Box 97"/>
          <p:cNvSpPr txBox="1">
            <a:spLocks noChangeArrowheads="1"/>
          </p:cNvSpPr>
          <p:nvPr/>
        </p:nvSpPr>
        <p:spPr bwMode="auto">
          <a:xfrm>
            <a:off x="295275" y="3657600"/>
            <a:ext cx="1200149" cy="5339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3 mos.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 - 1 year</a:t>
            </a:r>
          </a:p>
        </p:txBody>
      </p:sp>
      <p:sp>
        <p:nvSpPr>
          <p:cNvPr id="29769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rPr>
              <a:t>© Denny J. Cho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Calibri" pitchFamily="34" charset="0"/>
              <a:ea typeface="+mn-ea"/>
              <a:cs typeface="+mn-cs"/>
            </a:endParaRPr>
          </a:p>
        </p:txBody>
      </p:sp>
      <p:sp>
        <p:nvSpPr>
          <p:cNvPr id="85" name="Rectangle 11"/>
          <p:cNvSpPr>
            <a:spLocks noChangeArrowheads="1"/>
          </p:cNvSpPr>
          <p:nvPr/>
        </p:nvSpPr>
        <p:spPr bwMode="auto">
          <a:xfrm>
            <a:off x="701759" y="228600"/>
            <a:ext cx="7691354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Aspects of Supply Chain Design &amp; Strategy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BD958D9-E639-46AC-BD63-9A3E46C1A5CD}" type="slidenum">
              <a:rPr lang="en-GB" smtClean="0"/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8313031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51"/>
          <p:cNvSpPr>
            <a:spLocks noChangeArrowheads="1"/>
          </p:cNvSpPr>
          <p:nvPr/>
        </p:nvSpPr>
        <p:spPr bwMode="auto">
          <a:xfrm>
            <a:off x="333375" y="255588"/>
            <a:ext cx="8467725" cy="782637"/>
          </a:xfrm>
          <a:prstGeom prst="rect">
            <a:avLst/>
          </a:prstGeom>
          <a:noFill/>
          <a:ln w="28575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6387" name="Rectangle 5"/>
          <p:cNvSpPr>
            <a:spLocks noGrp="1" noChangeArrowheads="1"/>
          </p:cNvSpPr>
          <p:nvPr>
            <p:ph type="title"/>
          </p:nvPr>
        </p:nvSpPr>
        <p:spPr>
          <a:xfrm>
            <a:off x="357188" y="309563"/>
            <a:ext cx="8458200" cy="1143000"/>
          </a:xfrm>
        </p:spPr>
        <p:txBody>
          <a:bodyPr anchor="t"/>
          <a:lstStyle/>
          <a:p>
            <a:pPr algn="ctr"/>
            <a:r>
              <a:rPr lang="de-DE" altLang="de-DE" sz="3600" b="1" dirty="0">
                <a:solidFill>
                  <a:srgbClr val="7030A0"/>
                </a:solidFill>
              </a:rPr>
              <a:t>Effective &amp; Efficient Supply Chains</a:t>
            </a:r>
            <a:endParaRPr lang="en-IE" altLang="de-DE" sz="3600" b="1" dirty="0">
              <a:solidFill>
                <a:srgbClr val="7030A0"/>
              </a:solidFill>
            </a:endParaRPr>
          </a:p>
        </p:txBody>
      </p:sp>
      <p:sp>
        <p:nvSpPr>
          <p:cNvPr id="16388" name="Rectangle 6"/>
          <p:cNvSpPr>
            <a:spLocks noGrp="1" noChangeArrowheads="1"/>
          </p:cNvSpPr>
          <p:nvPr>
            <p:ph type="body" idx="1"/>
          </p:nvPr>
        </p:nvSpPr>
        <p:spPr>
          <a:xfrm>
            <a:off x="169863" y="1636713"/>
            <a:ext cx="8580437" cy="4805362"/>
          </a:xfrm>
        </p:spPr>
        <p:txBody>
          <a:bodyPr/>
          <a:lstStyle/>
          <a:p>
            <a:pPr>
              <a:buFontTx/>
              <a:buNone/>
            </a:pPr>
            <a:r>
              <a:rPr lang="de-DE" altLang="de-DE" sz="2800" b="1" i="1">
                <a:latin typeface="Comic Sans MS" pitchFamily="66" charset="0"/>
              </a:rPr>
              <a:t>Key factors: </a:t>
            </a:r>
            <a:endParaRPr lang="de-DE" altLang="de-DE" sz="2800">
              <a:latin typeface="Comic Sans MS" pitchFamily="66" charset="0"/>
            </a:endParaRPr>
          </a:p>
          <a:p>
            <a:pPr>
              <a:buFontTx/>
              <a:buNone/>
            </a:pPr>
            <a:endParaRPr lang="de-DE" altLang="de-DE" sz="1600">
              <a:latin typeface="Comic Sans MS" pitchFamily="66" charset="0"/>
            </a:endParaRP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Understanding end customer needs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Adopting effectice supply chain stategies to meet end customer needs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Integration of the members of the supply chain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Successfully tackling operational issues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Successfully handling the impact of internationalisation on the supply chain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Managing the information systems &amp; technology which hold the supply chain together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de-DE" altLang="de-DE" sz="2000">
                <a:latin typeface="Comic Sans MS" pitchFamily="66" charset="0"/>
              </a:rPr>
              <a:t>Ensuring value for the customer provided by the supply chain</a:t>
            </a:r>
          </a:p>
        </p:txBody>
      </p:sp>
      <p:sp>
        <p:nvSpPr>
          <p:cNvPr id="16389" name="Text Box 8"/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de-DE" sz="800" i="1">
                <a:latin typeface="Arial" charset="0"/>
              </a:rPr>
              <a:t>M10:U1:1.2-8</a:t>
            </a:r>
          </a:p>
        </p:txBody>
      </p:sp>
      <p:pic>
        <p:nvPicPr>
          <p:cNvPr id="16390" name="Picture 9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1" name="Rectangle 53"/>
          <p:cNvSpPr>
            <a:spLocks noChangeArrowheads="1"/>
          </p:cNvSpPr>
          <p:nvPr/>
        </p:nvSpPr>
        <p:spPr bwMode="auto">
          <a:xfrm>
            <a:off x="284163" y="2249488"/>
            <a:ext cx="8521700" cy="3951287"/>
          </a:xfrm>
          <a:prstGeom prst="rect">
            <a:avLst/>
          </a:prstGeom>
          <a:noFill/>
          <a:ln w="38100">
            <a:solidFill>
              <a:srgbClr val="66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grpSp>
        <p:nvGrpSpPr>
          <p:cNvPr id="16392" name="Group 54"/>
          <p:cNvGrpSpPr>
            <a:grpSpLocks/>
          </p:cNvGrpSpPr>
          <p:nvPr/>
        </p:nvGrpSpPr>
        <p:grpSpPr bwMode="auto">
          <a:xfrm>
            <a:off x="6016625" y="1574800"/>
            <a:ext cx="2449513" cy="814388"/>
            <a:chOff x="1632" y="3120"/>
            <a:chExt cx="2088" cy="694"/>
          </a:xfrm>
        </p:grpSpPr>
        <p:grpSp>
          <p:nvGrpSpPr>
            <p:cNvPr id="16394" name="Group 55"/>
            <p:cNvGrpSpPr>
              <a:grpSpLocks/>
            </p:cNvGrpSpPr>
            <p:nvPr/>
          </p:nvGrpSpPr>
          <p:grpSpPr bwMode="auto">
            <a:xfrm>
              <a:off x="1632" y="3120"/>
              <a:ext cx="2088" cy="694"/>
              <a:chOff x="1632" y="2592"/>
              <a:chExt cx="2544" cy="846"/>
            </a:xfrm>
          </p:grpSpPr>
          <p:sp>
            <p:nvSpPr>
              <p:cNvPr id="16398" name="AutoShape 56"/>
              <p:cNvSpPr>
                <a:spLocks noChangeArrowheads="1"/>
              </p:cNvSpPr>
              <p:nvPr/>
            </p:nvSpPr>
            <p:spPr bwMode="auto">
              <a:xfrm>
                <a:off x="3600" y="2688"/>
                <a:ext cx="576" cy="5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3150 w 21600"/>
                  <a:gd name="T25" fmla="*/ 3150 h 21600"/>
                  <a:gd name="T26" fmla="*/ 18450 w 21600"/>
                  <a:gd name="T27" fmla="*/ 18450 h 2160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00" h="2160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  <a:moveTo>
                      <a:pt x="5400" y="10800"/>
                    </a:moveTo>
                    <a:cubicBezTo>
                      <a:pt x="5400" y="13782"/>
                      <a:pt x="7818" y="16200"/>
                      <a:pt x="10800" y="16200"/>
                    </a:cubicBezTo>
                    <a:cubicBezTo>
                      <a:pt x="13782" y="16200"/>
                      <a:pt x="16200" y="13782"/>
                      <a:pt x="16200" y="10800"/>
                    </a:cubicBezTo>
                    <a:cubicBezTo>
                      <a:pt x="16200" y="7818"/>
                      <a:pt x="13782" y="5400"/>
                      <a:pt x="10800" y="5400"/>
                    </a:cubicBezTo>
                    <a:cubicBezTo>
                      <a:pt x="7818" y="5400"/>
                      <a:pt x="5400" y="7818"/>
                      <a:pt x="5400" y="10800"/>
                    </a:cubicBezTo>
                    <a:close/>
                  </a:path>
                </a:pathLst>
              </a:custGeom>
              <a:solidFill>
                <a:srgbClr val="FF66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6399" name="Freeform 57"/>
              <p:cNvSpPr>
                <a:spLocks/>
              </p:cNvSpPr>
              <p:nvPr/>
            </p:nvSpPr>
            <p:spPr bwMode="auto">
              <a:xfrm>
                <a:off x="3317" y="2592"/>
                <a:ext cx="372" cy="846"/>
              </a:xfrm>
              <a:custGeom>
                <a:avLst/>
                <a:gdLst>
                  <a:gd name="T0" fmla="*/ 295 w 372"/>
                  <a:gd name="T1" fmla="*/ 312 h 846"/>
                  <a:gd name="T2" fmla="*/ 343 w 372"/>
                  <a:gd name="T3" fmla="*/ 216 h 846"/>
                  <a:gd name="T4" fmla="*/ 277 w 372"/>
                  <a:gd name="T5" fmla="*/ 36 h 846"/>
                  <a:gd name="T6" fmla="*/ 229 w 372"/>
                  <a:gd name="T7" fmla="*/ 6 h 846"/>
                  <a:gd name="T8" fmla="*/ 211 w 372"/>
                  <a:gd name="T9" fmla="*/ 0 h 846"/>
                  <a:gd name="T10" fmla="*/ 61 w 372"/>
                  <a:gd name="T11" fmla="*/ 54 h 846"/>
                  <a:gd name="T12" fmla="*/ 25 w 372"/>
                  <a:gd name="T13" fmla="*/ 108 h 846"/>
                  <a:gd name="T14" fmla="*/ 13 w 372"/>
                  <a:gd name="T15" fmla="*/ 126 h 846"/>
                  <a:gd name="T16" fmla="*/ 1 w 372"/>
                  <a:gd name="T17" fmla="*/ 198 h 846"/>
                  <a:gd name="T18" fmla="*/ 91 w 372"/>
                  <a:gd name="T19" fmla="*/ 396 h 846"/>
                  <a:gd name="T20" fmla="*/ 85 w 372"/>
                  <a:gd name="T21" fmla="*/ 486 h 846"/>
                  <a:gd name="T22" fmla="*/ 49 w 372"/>
                  <a:gd name="T23" fmla="*/ 582 h 846"/>
                  <a:gd name="T24" fmla="*/ 31 w 372"/>
                  <a:gd name="T25" fmla="*/ 654 h 846"/>
                  <a:gd name="T26" fmla="*/ 25 w 372"/>
                  <a:gd name="T27" fmla="*/ 672 h 846"/>
                  <a:gd name="T28" fmla="*/ 31 w 372"/>
                  <a:gd name="T29" fmla="*/ 762 h 846"/>
                  <a:gd name="T30" fmla="*/ 79 w 372"/>
                  <a:gd name="T31" fmla="*/ 804 h 846"/>
                  <a:gd name="T32" fmla="*/ 253 w 372"/>
                  <a:gd name="T33" fmla="*/ 846 h 846"/>
                  <a:gd name="T34" fmla="*/ 349 w 372"/>
                  <a:gd name="T35" fmla="*/ 750 h 846"/>
                  <a:gd name="T36" fmla="*/ 283 w 372"/>
                  <a:gd name="T37" fmla="*/ 408 h 846"/>
                  <a:gd name="T38" fmla="*/ 289 w 372"/>
                  <a:gd name="T39" fmla="*/ 330 h 846"/>
                  <a:gd name="T40" fmla="*/ 295 w 372"/>
                  <a:gd name="T41" fmla="*/ 312 h 8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72" h="846">
                    <a:moveTo>
                      <a:pt x="295" y="312"/>
                    </a:moveTo>
                    <a:cubicBezTo>
                      <a:pt x="302" y="271"/>
                      <a:pt x="319" y="248"/>
                      <a:pt x="343" y="216"/>
                    </a:cubicBezTo>
                    <a:cubicBezTo>
                      <a:pt x="338" y="135"/>
                      <a:pt x="345" y="81"/>
                      <a:pt x="277" y="36"/>
                    </a:cubicBezTo>
                    <a:cubicBezTo>
                      <a:pt x="258" y="7"/>
                      <a:pt x="272" y="20"/>
                      <a:pt x="229" y="6"/>
                    </a:cubicBezTo>
                    <a:cubicBezTo>
                      <a:pt x="223" y="4"/>
                      <a:pt x="211" y="0"/>
                      <a:pt x="211" y="0"/>
                    </a:cubicBezTo>
                    <a:cubicBezTo>
                      <a:pt x="106" y="8"/>
                      <a:pt x="133" y="6"/>
                      <a:pt x="61" y="54"/>
                    </a:cubicBezTo>
                    <a:cubicBezTo>
                      <a:pt x="55" y="63"/>
                      <a:pt x="34" y="94"/>
                      <a:pt x="25" y="108"/>
                    </a:cubicBezTo>
                    <a:cubicBezTo>
                      <a:pt x="21" y="114"/>
                      <a:pt x="13" y="126"/>
                      <a:pt x="13" y="126"/>
                    </a:cubicBezTo>
                    <a:cubicBezTo>
                      <a:pt x="10" y="140"/>
                      <a:pt x="0" y="187"/>
                      <a:pt x="1" y="198"/>
                    </a:cubicBezTo>
                    <a:cubicBezTo>
                      <a:pt x="6" y="275"/>
                      <a:pt x="68" y="327"/>
                      <a:pt x="91" y="396"/>
                    </a:cubicBezTo>
                    <a:cubicBezTo>
                      <a:pt x="89" y="426"/>
                      <a:pt x="89" y="456"/>
                      <a:pt x="85" y="486"/>
                    </a:cubicBezTo>
                    <a:cubicBezTo>
                      <a:pt x="80" y="521"/>
                      <a:pt x="56" y="549"/>
                      <a:pt x="49" y="582"/>
                    </a:cubicBezTo>
                    <a:cubicBezTo>
                      <a:pt x="33" y="655"/>
                      <a:pt x="55" y="581"/>
                      <a:pt x="31" y="654"/>
                    </a:cubicBezTo>
                    <a:cubicBezTo>
                      <a:pt x="29" y="660"/>
                      <a:pt x="25" y="672"/>
                      <a:pt x="25" y="672"/>
                    </a:cubicBezTo>
                    <a:cubicBezTo>
                      <a:pt x="27" y="702"/>
                      <a:pt x="26" y="732"/>
                      <a:pt x="31" y="762"/>
                    </a:cubicBezTo>
                    <a:cubicBezTo>
                      <a:pt x="34" y="781"/>
                      <a:pt x="71" y="799"/>
                      <a:pt x="79" y="804"/>
                    </a:cubicBezTo>
                    <a:cubicBezTo>
                      <a:pt x="104" y="820"/>
                      <a:pt x="223" y="842"/>
                      <a:pt x="253" y="846"/>
                    </a:cubicBezTo>
                    <a:cubicBezTo>
                      <a:pt x="308" y="832"/>
                      <a:pt x="320" y="793"/>
                      <a:pt x="349" y="750"/>
                    </a:cubicBezTo>
                    <a:cubicBezTo>
                      <a:pt x="372" y="634"/>
                      <a:pt x="311" y="519"/>
                      <a:pt x="283" y="408"/>
                    </a:cubicBezTo>
                    <a:cubicBezTo>
                      <a:pt x="285" y="382"/>
                      <a:pt x="286" y="356"/>
                      <a:pt x="289" y="330"/>
                    </a:cubicBezTo>
                    <a:cubicBezTo>
                      <a:pt x="290" y="324"/>
                      <a:pt x="295" y="312"/>
                      <a:pt x="295" y="312"/>
                    </a:cubicBezTo>
                    <a:close/>
                  </a:path>
                </a:pathLst>
              </a:custGeom>
              <a:solidFill>
                <a:srgbClr val="FF66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6400" name="Rectangle 58"/>
              <p:cNvSpPr>
                <a:spLocks noChangeArrowheads="1"/>
              </p:cNvSpPr>
              <p:nvPr/>
            </p:nvSpPr>
            <p:spPr bwMode="auto">
              <a:xfrm rot="176342">
                <a:off x="1728" y="2928"/>
                <a:ext cx="1872" cy="96"/>
              </a:xfrm>
              <a:prstGeom prst="rect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16401" name="Oval 59"/>
              <p:cNvSpPr>
                <a:spLocks noChangeArrowheads="1"/>
              </p:cNvSpPr>
              <p:nvPr/>
            </p:nvSpPr>
            <p:spPr bwMode="auto">
              <a:xfrm>
                <a:off x="1632" y="2880"/>
                <a:ext cx="192" cy="96"/>
              </a:xfrm>
              <a:prstGeom prst="ellipse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grpSp>
            <p:nvGrpSpPr>
              <p:cNvPr id="16402" name="Group 60"/>
              <p:cNvGrpSpPr>
                <a:grpSpLocks/>
              </p:cNvGrpSpPr>
              <p:nvPr/>
            </p:nvGrpSpPr>
            <p:grpSpPr bwMode="auto">
              <a:xfrm rot="73874">
                <a:off x="1824" y="2952"/>
                <a:ext cx="384" cy="240"/>
                <a:chOff x="1872" y="3024"/>
                <a:chExt cx="576" cy="240"/>
              </a:xfrm>
            </p:grpSpPr>
            <p:sp>
              <p:nvSpPr>
                <p:cNvPr id="16403" name="Rectangle 61"/>
                <p:cNvSpPr>
                  <a:spLocks noChangeArrowheads="1"/>
                </p:cNvSpPr>
                <p:nvPr/>
              </p:nvSpPr>
              <p:spPr bwMode="auto">
                <a:xfrm>
                  <a:off x="1872" y="3024"/>
                  <a:ext cx="96" cy="240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16404" name="Rectangle 62"/>
                <p:cNvSpPr>
                  <a:spLocks noChangeArrowheads="1"/>
                </p:cNvSpPr>
                <p:nvPr/>
              </p:nvSpPr>
              <p:spPr bwMode="auto">
                <a:xfrm>
                  <a:off x="2064" y="3024"/>
                  <a:ext cx="96" cy="144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16405" name="Rectangle 63"/>
                <p:cNvSpPr>
                  <a:spLocks noChangeArrowheads="1"/>
                </p:cNvSpPr>
                <p:nvPr/>
              </p:nvSpPr>
              <p:spPr bwMode="auto">
                <a:xfrm>
                  <a:off x="2256" y="3024"/>
                  <a:ext cx="96" cy="240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16406" name="Rectangle 64"/>
                <p:cNvSpPr>
                  <a:spLocks noChangeArrowheads="1"/>
                </p:cNvSpPr>
                <p:nvPr/>
              </p:nvSpPr>
              <p:spPr bwMode="auto">
                <a:xfrm>
                  <a:off x="2352" y="3024"/>
                  <a:ext cx="96" cy="144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</p:grpSp>
        </p:grpSp>
        <p:sp>
          <p:nvSpPr>
            <p:cNvPr id="16395" name="Freeform 65"/>
            <p:cNvSpPr>
              <a:spLocks/>
            </p:cNvSpPr>
            <p:nvPr/>
          </p:nvSpPr>
          <p:spPr bwMode="auto">
            <a:xfrm>
              <a:off x="3069" y="3163"/>
              <a:ext cx="147" cy="47"/>
            </a:xfrm>
            <a:custGeom>
              <a:avLst/>
              <a:gdLst>
                <a:gd name="T0" fmla="*/ 0 w 147"/>
                <a:gd name="T1" fmla="*/ 47 h 47"/>
                <a:gd name="T2" fmla="*/ 42 w 147"/>
                <a:gd name="T3" fmla="*/ 8 h 47"/>
                <a:gd name="T4" fmla="*/ 60 w 147"/>
                <a:gd name="T5" fmla="*/ 2 h 47"/>
                <a:gd name="T6" fmla="*/ 117 w 147"/>
                <a:gd name="T7" fmla="*/ 8 h 47"/>
                <a:gd name="T8" fmla="*/ 135 w 147"/>
                <a:gd name="T9" fmla="*/ 20 h 47"/>
                <a:gd name="T10" fmla="*/ 147 w 147"/>
                <a:gd name="T11" fmla="*/ 38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47">
                  <a:moveTo>
                    <a:pt x="0" y="47"/>
                  </a:moveTo>
                  <a:cubicBezTo>
                    <a:pt x="9" y="33"/>
                    <a:pt x="25" y="14"/>
                    <a:pt x="42" y="8"/>
                  </a:cubicBezTo>
                  <a:cubicBezTo>
                    <a:pt x="48" y="6"/>
                    <a:pt x="60" y="2"/>
                    <a:pt x="60" y="2"/>
                  </a:cubicBezTo>
                  <a:cubicBezTo>
                    <a:pt x="79" y="3"/>
                    <a:pt x="100" y="0"/>
                    <a:pt x="117" y="8"/>
                  </a:cubicBezTo>
                  <a:cubicBezTo>
                    <a:pt x="124" y="11"/>
                    <a:pt x="135" y="20"/>
                    <a:pt x="135" y="20"/>
                  </a:cubicBezTo>
                  <a:cubicBezTo>
                    <a:pt x="139" y="26"/>
                    <a:pt x="147" y="38"/>
                    <a:pt x="147" y="38"/>
                  </a:cubicBezTo>
                </a:path>
              </a:pathLst>
            </a:custGeom>
            <a:solidFill>
              <a:srgbClr val="FF6600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6" name="Freeform 66"/>
            <p:cNvSpPr>
              <a:spLocks/>
            </p:cNvSpPr>
            <p:nvPr/>
          </p:nvSpPr>
          <p:spPr bwMode="auto">
            <a:xfrm>
              <a:off x="3405" y="3217"/>
              <a:ext cx="264" cy="119"/>
            </a:xfrm>
            <a:custGeom>
              <a:avLst/>
              <a:gdLst>
                <a:gd name="T0" fmla="*/ 0 w 264"/>
                <a:gd name="T1" fmla="*/ 5 h 119"/>
                <a:gd name="T2" fmla="*/ 126 w 264"/>
                <a:gd name="T3" fmla="*/ 2 h 119"/>
                <a:gd name="T4" fmla="*/ 156 w 264"/>
                <a:gd name="T5" fmla="*/ 11 h 119"/>
                <a:gd name="T6" fmla="*/ 210 w 264"/>
                <a:gd name="T7" fmla="*/ 44 h 119"/>
                <a:gd name="T8" fmla="*/ 246 w 264"/>
                <a:gd name="T9" fmla="*/ 92 h 119"/>
                <a:gd name="T10" fmla="*/ 258 w 264"/>
                <a:gd name="T11" fmla="*/ 110 h 119"/>
                <a:gd name="T12" fmla="*/ 264 w 264"/>
                <a:gd name="T13" fmla="*/ 11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119">
                  <a:moveTo>
                    <a:pt x="0" y="5"/>
                  </a:moveTo>
                  <a:cubicBezTo>
                    <a:pt x="46" y="1"/>
                    <a:pt x="77" y="0"/>
                    <a:pt x="126" y="2"/>
                  </a:cubicBezTo>
                  <a:cubicBezTo>
                    <a:pt x="148" y="9"/>
                    <a:pt x="138" y="6"/>
                    <a:pt x="156" y="11"/>
                  </a:cubicBezTo>
                  <a:cubicBezTo>
                    <a:pt x="173" y="22"/>
                    <a:pt x="190" y="37"/>
                    <a:pt x="210" y="44"/>
                  </a:cubicBezTo>
                  <a:cubicBezTo>
                    <a:pt x="224" y="58"/>
                    <a:pt x="236" y="75"/>
                    <a:pt x="246" y="92"/>
                  </a:cubicBezTo>
                  <a:cubicBezTo>
                    <a:pt x="250" y="98"/>
                    <a:pt x="254" y="104"/>
                    <a:pt x="258" y="110"/>
                  </a:cubicBezTo>
                  <a:cubicBezTo>
                    <a:pt x="260" y="113"/>
                    <a:pt x="264" y="119"/>
                    <a:pt x="264" y="119"/>
                  </a:cubicBezTo>
                </a:path>
              </a:pathLst>
            </a:custGeom>
            <a:solidFill>
              <a:srgbClr val="FF6600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7" name="Line 67"/>
            <p:cNvSpPr>
              <a:spLocks noChangeShapeType="1"/>
            </p:cNvSpPr>
            <p:nvPr/>
          </p:nvSpPr>
          <p:spPr bwMode="auto">
            <a:xfrm rot="8690">
              <a:off x="2208" y="3408"/>
              <a:ext cx="720" cy="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6393" name="TextBox 1"/>
          <p:cNvSpPr txBox="1">
            <a:spLocks noChangeArrowheads="1"/>
          </p:cNvSpPr>
          <p:nvPr/>
        </p:nvSpPr>
        <p:spPr bwMode="auto">
          <a:xfrm>
            <a:off x="8604250" y="6453188"/>
            <a:ext cx="658813" cy="23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sz="900">
                <a:latin typeface="Comic Sans MS" pitchFamily="66" charset="0"/>
              </a:rPr>
              <a:t>S2-13</a:t>
            </a:r>
            <a:endParaRPr lang="ky-KG" altLang="en-US" sz="900">
              <a:latin typeface="Comic Sans MS" pitchFamily="66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631E44A3-7386-4801-BA60-8C1C8FA65676}" type="slidenum">
              <a:rPr lang="en-GB" smtClean="0"/>
              <a:pPr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02110565"/>
      </p:ext>
    </p:extLst>
  </p:cSld>
  <p:clrMapOvr>
    <a:masterClrMapping/>
  </p:clrMapOvr>
  <p:transition>
    <p:fade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293571" y="994172"/>
            <a:ext cx="6535979" cy="485775"/>
          </a:xfrm>
        </p:spPr>
        <p:txBody>
          <a:bodyPr>
            <a:normAutofit fontScale="90000"/>
          </a:bodyPr>
          <a:lstStyle/>
          <a:p>
            <a:pPr algn="ctr"/>
            <a:r>
              <a:rPr lang="de-DE" sz="27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Without </a:t>
            </a:r>
            <a:r>
              <a:rPr lang="de-DE" sz="2700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sophisticated LSCM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>
          <a:xfrm>
            <a:off x="5960269" y="5610225"/>
            <a:ext cx="871538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68580" tIns="34290" rIns="68580" bIns="3429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05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3429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685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0287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ABC0EF68-C913-424B-839B-3240E1938AD1}" type="slidenum">
              <a:rPr lang="de-DE" smtClean="0"/>
              <a:pPr/>
              <a:t>23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1555140" y="1868091"/>
            <a:ext cx="6142526" cy="3195638"/>
          </a:xfrm>
          <a:prstGeom prst="rect">
            <a:avLst/>
          </a:prstGeom>
          <a:solidFill>
            <a:srgbClr val="FFFFB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1875499" y="1900238"/>
            <a:ext cx="2378880" cy="1524001"/>
            <a:chOff x="715" y="859"/>
            <a:chExt cx="1997" cy="1280"/>
          </a:xfrm>
        </p:grpSpPr>
        <p:sp>
          <p:nvSpPr>
            <p:cNvPr id="9" name="Rectangle 5"/>
            <p:cNvSpPr>
              <a:spLocks noChangeArrowheads="1"/>
            </p:cNvSpPr>
            <p:nvPr/>
          </p:nvSpPr>
          <p:spPr bwMode="auto">
            <a:xfrm>
              <a:off x="715" y="859"/>
              <a:ext cx="206" cy="1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20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0</a:t>
              </a:r>
            </a:p>
          </p:txBody>
        </p:sp>
        <p:sp>
          <p:nvSpPr>
            <p:cNvPr id="10" name="Rectangle 6"/>
            <p:cNvSpPr>
              <a:spLocks noChangeArrowheads="1"/>
            </p:cNvSpPr>
            <p:nvPr/>
          </p:nvSpPr>
          <p:spPr bwMode="auto">
            <a:xfrm>
              <a:off x="904" y="940"/>
              <a:ext cx="1804" cy="109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b="1" dirty="0">
                <a:latin typeface="Arial" charset="0"/>
                <a:cs typeface="Arial" charset="0"/>
              </a:endParaRPr>
            </a:p>
          </p:txBody>
        </p:sp>
        <p:sp>
          <p:nvSpPr>
            <p:cNvPr id="11" name="Line 7"/>
            <p:cNvSpPr>
              <a:spLocks noChangeShapeType="1"/>
            </p:cNvSpPr>
            <p:nvPr/>
          </p:nvSpPr>
          <p:spPr bwMode="auto">
            <a:xfrm>
              <a:off x="900" y="1212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12" name="Line 8"/>
            <p:cNvSpPr>
              <a:spLocks noChangeShapeType="1"/>
            </p:cNvSpPr>
            <p:nvPr/>
          </p:nvSpPr>
          <p:spPr bwMode="auto">
            <a:xfrm>
              <a:off x="900" y="1488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13" name="Line 9"/>
            <p:cNvSpPr>
              <a:spLocks noChangeShapeType="1"/>
            </p:cNvSpPr>
            <p:nvPr/>
          </p:nvSpPr>
          <p:spPr bwMode="auto">
            <a:xfrm>
              <a:off x="900" y="1764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grpSp>
          <p:nvGrpSpPr>
            <p:cNvPr id="5" name="Group 10"/>
            <p:cNvGrpSpPr>
              <a:grpSpLocks/>
            </p:cNvGrpSpPr>
            <p:nvPr/>
          </p:nvGrpSpPr>
          <p:grpSpPr bwMode="auto">
            <a:xfrm>
              <a:off x="992" y="1968"/>
              <a:ext cx="1625" cy="74"/>
              <a:chOff x="992" y="1968"/>
              <a:chExt cx="1625" cy="74"/>
            </a:xfrm>
          </p:grpSpPr>
          <p:grpSp>
            <p:nvGrpSpPr>
              <p:cNvPr id="6" name="Group 11"/>
              <p:cNvGrpSpPr>
                <a:grpSpLocks/>
              </p:cNvGrpSpPr>
              <p:nvPr/>
            </p:nvGrpSpPr>
            <p:grpSpPr bwMode="auto">
              <a:xfrm>
                <a:off x="1846" y="1968"/>
                <a:ext cx="771" cy="74"/>
                <a:chOff x="1846" y="1968"/>
                <a:chExt cx="771" cy="74"/>
              </a:xfrm>
            </p:grpSpPr>
            <p:sp>
              <p:nvSpPr>
                <p:cNvPr id="28" name="Line 12"/>
                <p:cNvSpPr>
                  <a:spLocks noChangeShapeType="1"/>
                </p:cNvSpPr>
                <p:nvPr/>
              </p:nvSpPr>
              <p:spPr bwMode="auto">
                <a:xfrm>
                  <a:off x="227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" name="Line 13"/>
                <p:cNvSpPr>
                  <a:spLocks noChangeShapeType="1"/>
                </p:cNvSpPr>
                <p:nvPr/>
              </p:nvSpPr>
              <p:spPr bwMode="auto">
                <a:xfrm>
                  <a:off x="2361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" name="Line 14"/>
                <p:cNvSpPr>
                  <a:spLocks noChangeShapeType="1"/>
                </p:cNvSpPr>
                <p:nvPr/>
              </p:nvSpPr>
              <p:spPr bwMode="auto">
                <a:xfrm>
                  <a:off x="2446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" name="Line 15"/>
                <p:cNvSpPr>
                  <a:spLocks noChangeShapeType="1"/>
                </p:cNvSpPr>
                <p:nvPr/>
              </p:nvSpPr>
              <p:spPr bwMode="auto">
                <a:xfrm>
                  <a:off x="253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2" name="Line 16"/>
                <p:cNvSpPr>
                  <a:spLocks noChangeShapeType="1"/>
                </p:cNvSpPr>
                <p:nvPr/>
              </p:nvSpPr>
              <p:spPr bwMode="auto">
                <a:xfrm>
                  <a:off x="2617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3" name="Line 17"/>
                <p:cNvSpPr>
                  <a:spLocks noChangeShapeType="1"/>
                </p:cNvSpPr>
                <p:nvPr/>
              </p:nvSpPr>
              <p:spPr bwMode="auto">
                <a:xfrm>
                  <a:off x="2016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4" name="Line 18"/>
                <p:cNvSpPr>
                  <a:spLocks noChangeShapeType="1"/>
                </p:cNvSpPr>
                <p:nvPr/>
              </p:nvSpPr>
              <p:spPr bwMode="auto">
                <a:xfrm>
                  <a:off x="2101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5" name="Line 19"/>
                <p:cNvSpPr>
                  <a:spLocks noChangeShapeType="1"/>
                </p:cNvSpPr>
                <p:nvPr/>
              </p:nvSpPr>
              <p:spPr bwMode="auto">
                <a:xfrm>
                  <a:off x="2187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6" name="Line 20"/>
                <p:cNvSpPr>
                  <a:spLocks noChangeShapeType="1"/>
                </p:cNvSpPr>
                <p:nvPr/>
              </p:nvSpPr>
              <p:spPr bwMode="auto">
                <a:xfrm>
                  <a:off x="1846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" name="Line 21"/>
                <p:cNvSpPr>
                  <a:spLocks noChangeShapeType="1"/>
                </p:cNvSpPr>
                <p:nvPr/>
              </p:nvSpPr>
              <p:spPr bwMode="auto">
                <a:xfrm>
                  <a:off x="1931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8" name="Group 22"/>
              <p:cNvGrpSpPr>
                <a:grpSpLocks/>
              </p:cNvGrpSpPr>
              <p:nvPr/>
            </p:nvGrpSpPr>
            <p:grpSpPr bwMode="auto">
              <a:xfrm>
                <a:off x="992" y="1968"/>
                <a:ext cx="771" cy="74"/>
                <a:chOff x="992" y="1968"/>
                <a:chExt cx="771" cy="74"/>
              </a:xfrm>
            </p:grpSpPr>
            <p:sp>
              <p:nvSpPr>
                <p:cNvPr id="18" name="Line 23"/>
                <p:cNvSpPr>
                  <a:spLocks noChangeShapeType="1"/>
                </p:cNvSpPr>
                <p:nvPr/>
              </p:nvSpPr>
              <p:spPr bwMode="auto">
                <a:xfrm>
                  <a:off x="141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19" name="Line 24"/>
                <p:cNvSpPr>
                  <a:spLocks noChangeShapeType="1"/>
                </p:cNvSpPr>
                <p:nvPr/>
              </p:nvSpPr>
              <p:spPr bwMode="auto">
                <a:xfrm>
                  <a:off x="150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" name="Line 25"/>
                <p:cNvSpPr>
                  <a:spLocks noChangeShapeType="1"/>
                </p:cNvSpPr>
                <p:nvPr/>
              </p:nvSpPr>
              <p:spPr bwMode="auto">
                <a:xfrm>
                  <a:off x="159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" name="Line 26"/>
                <p:cNvSpPr>
                  <a:spLocks noChangeShapeType="1"/>
                </p:cNvSpPr>
                <p:nvPr/>
              </p:nvSpPr>
              <p:spPr bwMode="auto">
                <a:xfrm>
                  <a:off x="167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" name="Line 27"/>
                <p:cNvSpPr>
                  <a:spLocks noChangeShapeType="1"/>
                </p:cNvSpPr>
                <p:nvPr/>
              </p:nvSpPr>
              <p:spPr bwMode="auto">
                <a:xfrm>
                  <a:off x="176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3" name="Line 28"/>
                <p:cNvSpPr>
                  <a:spLocks noChangeShapeType="1"/>
                </p:cNvSpPr>
                <p:nvPr/>
              </p:nvSpPr>
              <p:spPr bwMode="auto">
                <a:xfrm>
                  <a:off x="116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" name="Line 29"/>
                <p:cNvSpPr>
                  <a:spLocks noChangeShapeType="1"/>
                </p:cNvSpPr>
                <p:nvPr/>
              </p:nvSpPr>
              <p:spPr bwMode="auto">
                <a:xfrm>
                  <a:off x="124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5" name="Line 30"/>
                <p:cNvSpPr>
                  <a:spLocks noChangeShapeType="1"/>
                </p:cNvSpPr>
                <p:nvPr/>
              </p:nvSpPr>
              <p:spPr bwMode="auto">
                <a:xfrm>
                  <a:off x="133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6" name="Line 31"/>
                <p:cNvSpPr>
                  <a:spLocks noChangeShapeType="1"/>
                </p:cNvSpPr>
                <p:nvPr/>
              </p:nvSpPr>
              <p:spPr bwMode="auto">
                <a:xfrm>
                  <a:off x="99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7" name="Line 32"/>
                <p:cNvSpPr>
                  <a:spLocks noChangeShapeType="1"/>
                </p:cNvSpPr>
                <p:nvPr/>
              </p:nvSpPr>
              <p:spPr bwMode="auto">
                <a:xfrm>
                  <a:off x="1077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15" name="Rectangle 33"/>
            <p:cNvSpPr>
              <a:spLocks noChangeArrowheads="1"/>
            </p:cNvSpPr>
            <p:nvPr/>
          </p:nvSpPr>
          <p:spPr bwMode="auto">
            <a:xfrm>
              <a:off x="910" y="957"/>
              <a:ext cx="1307" cy="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defTabSz="571500"/>
              <a:r>
                <a:rPr lang="de-DE" sz="900" b="1" dirty="0">
                  <a:cs typeface="Arial" charset="0"/>
                </a:rPr>
                <a:t>Sales: </a:t>
              </a:r>
              <a:r>
                <a:rPr lang="de-DE" sz="900" b="1" dirty="0">
                  <a:solidFill>
                    <a:srgbClr val="7030A0"/>
                  </a:solidFill>
                  <a:cs typeface="Arial" charset="0"/>
                </a:rPr>
                <a:t>Retailer</a:t>
              </a:r>
              <a:r>
                <a:rPr lang="de-DE" sz="900" b="1" dirty="0">
                  <a:cs typeface="Arial" charset="0"/>
                </a:rPr>
                <a:t> </a:t>
              </a:r>
              <a:r>
                <a:rPr lang="de-DE" sz="900" u="sng" dirty="0">
                  <a:cs typeface="Arial" charset="0"/>
                </a:rPr>
                <a:t>to End user</a:t>
              </a:r>
            </a:p>
          </p:txBody>
        </p:sp>
      </p:grpSp>
      <p:grpSp>
        <p:nvGrpSpPr>
          <p:cNvPr id="14" name="Group 34"/>
          <p:cNvGrpSpPr>
            <a:grpSpLocks/>
          </p:cNvGrpSpPr>
          <p:nvPr/>
        </p:nvGrpSpPr>
        <p:grpSpPr bwMode="auto">
          <a:xfrm>
            <a:off x="5104473" y="1900238"/>
            <a:ext cx="2378880" cy="1524001"/>
            <a:chOff x="3427" y="859"/>
            <a:chExt cx="1997" cy="1280"/>
          </a:xfrm>
        </p:grpSpPr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427" y="859"/>
              <a:ext cx="206" cy="1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20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0</a:t>
              </a: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3616" y="940"/>
              <a:ext cx="1804" cy="109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b="1" dirty="0">
                <a:latin typeface="Arial" charset="0"/>
                <a:cs typeface="Arial" charset="0"/>
              </a:endParaRPr>
            </a:p>
          </p:txBody>
        </p:sp>
        <p:sp>
          <p:nvSpPr>
            <p:cNvPr id="41" name="Line 37"/>
            <p:cNvSpPr>
              <a:spLocks noChangeShapeType="1"/>
            </p:cNvSpPr>
            <p:nvPr/>
          </p:nvSpPr>
          <p:spPr bwMode="auto">
            <a:xfrm>
              <a:off x="3612" y="1212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42" name="Line 38"/>
            <p:cNvSpPr>
              <a:spLocks noChangeShapeType="1"/>
            </p:cNvSpPr>
            <p:nvPr/>
          </p:nvSpPr>
          <p:spPr bwMode="auto">
            <a:xfrm>
              <a:off x="3612" y="1488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43" name="Line 39"/>
            <p:cNvSpPr>
              <a:spLocks noChangeShapeType="1"/>
            </p:cNvSpPr>
            <p:nvPr/>
          </p:nvSpPr>
          <p:spPr bwMode="auto">
            <a:xfrm>
              <a:off x="3612" y="1764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grpSp>
          <p:nvGrpSpPr>
            <p:cNvPr id="16" name="Group 40"/>
            <p:cNvGrpSpPr>
              <a:grpSpLocks/>
            </p:cNvGrpSpPr>
            <p:nvPr/>
          </p:nvGrpSpPr>
          <p:grpSpPr bwMode="auto">
            <a:xfrm>
              <a:off x="3704" y="1968"/>
              <a:ext cx="1625" cy="74"/>
              <a:chOff x="3704" y="1968"/>
              <a:chExt cx="1625" cy="74"/>
            </a:xfrm>
          </p:grpSpPr>
          <p:grpSp>
            <p:nvGrpSpPr>
              <p:cNvPr id="17" name="Group 41"/>
              <p:cNvGrpSpPr>
                <a:grpSpLocks/>
              </p:cNvGrpSpPr>
              <p:nvPr/>
            </p:nvGrpSpPr>
            <p:grpSpPr bwMode="auto">
              <a:xfrm>
                <a:off x="4558" y="1968"/>
                <a:ext cx="771" cy="74"/>
                <a:chOff x="4558" y="1968"/>
                <a:chExt cx="771" cy="74"/>
              </a:xfrm>
            </p:grpSpPr>
            <p:sp>
              <p:nvSpPr>
                <p:cNvPr id="58" name="Line 42"/>
                <p:cNvSpPr>
                  <a:spLocks noChangeShapeType="1"/>
                </p:cNvSpPr>
                <p:nvPr/>
              </p:nvSpPr>
              <p:spPr bwMode="auto">
                <a:xfrm>
                  <a:off x="498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9" name="Line 43"/>
                <p:cNvSpPr>
                  <a:spLocks noChangeShapeType="1"/>
                </p:cNvSpPr>
                <p:nvPr/>
              </p:nvSpPr>
              <p:spPr bwMode="auto">
                <a:xfrm>
                  <a:off x="507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0" name="Line 44"/>
                <p:cNvSpPr>
                  <a:spLocks noChangeShapeType="1"/>
                </p:cNvSpPr>
                <p:nvPr/>
              </p:nvSpPr>
              <p:spPr bwMode="auto">
                <a:xfrm>
                  <a:off x="515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1" name="Line 45"/>
                <p:cNvSpPr>
                  <a:spLocks noChangeShapeType="1"/>
                </p:cNvSpPr>
                <p:nvPr/>
              </p:nvSpPr>
              <p:spPr bwMode="auto">
                <a:xfrm>
                  <a:off x="524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2" name="Line 46"/>
                <p:cNvSpPr>
                  <a:spLocks noChangeShapeType="1"/>
                </p:cNvSpPr>
                <p:nvPr/>
              </p:nvSpPr>
              <p:spPr bwMode="auto">
                <a:xfrm>
                  <a:off x="5329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3" name="Line 47"/>
                <p:cNvSpPr>
                  <a:spLocks noChangeShapeType="1"/>
                </p:cNvSpPr>
                <p:nvPr/>
              </p:nvSpPr>
              <p:spPr bwMode="auto">
                <a:xfrm>
                  <a:off x="472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4" name="Line 48"/>
                <p:cNvSpPr>
                  <a:spLocks noChangeShapeType="1"/>
                </p:cNvSpPr>
                <p:nvPr/>
              </p:nvSpPr>
              <p:spPr bwMode="auto">
                <a:xfrm>
                  <a:off x="481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5" name="Line 49"/>
                <p:cNvSpPr>
                  <a:spLocks noChangeShapeType="1"/>
                </p:cNvSpPr>
                <p:nvPr/>
              </p:nvSpPr>
              <p:spPr bwMode="auto">
                <a:xfrm>
                  <a:off x="4899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6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7" name="Line 51"/>
                <p:cNvSpPr>
                  <a:spLocks noChangeShapeType="1"/>
                </p:cNvSpPr>
                <p:nvPr/>
              </p:nvSpPr>
              <p:spPr bwMode="auto">
                <a:xfrm>
                  <a:off x="464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8" name="Group 52"/>
              <p:cNvGrpSpPr>
                <a:grpSpLocks/>
              </p:cNvGrpSpPr>
              <p:nvPr/>
            </p:nvGrpSpPr>
            <p:grpSpPr bwMode="auto">
              <a:xfrm>
                <a:off x="3704" y="1968"/>
                <a:ext cx="771" cy="74"/>
                <a:chOff x="3704" y="1968"/>
                <a:chExt cx="771" cy="74"/>
              </a:xfrm>
            </p:grpSpPr>
            <p:sp>
              <p:nvSpPr>
                <p:cNvPr id="48" name="Line 53"/>
                <p:cNvSpPr>
                  <a:spLocks noChangeShapeType="1"/>
                </p:cNvSpPr>
                <p:nvPr/>
              </p:nvSpPr>
              <p:spPr bwMode="auto">
                <a:xfrm>
                  <a:off x="413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" name="Line 54"/>
                <p:cNvSpPr>
                  <a:spLocks noChangeShapeType="1"/>
                </p:cNvSpPr>
                <p:nvPr/>
              </p:nvSpPr>
              <p:spPr bwMode="auto">
                <a:xfrm>
                  <a:off x="422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0" name="Line 55"/>
                <p:cNvSpPr>
                  <a:spLocks noChangeShapeType="1"/>
                </p:cNvSpPr>
                <p:nvPr/>
              </p:nvSpPr>
              <p:spPr bwMode="auto">
                <a:xfrm>
                  <a:off x="4305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1" name="Line 56"/>
                <p:cNvSpPr>
                  <a:spLocks noChangeShapeType="1"/>
                </p:cNvSpPr>
                <p:nvPr/>
              </p:nvSpPr>
              <p:spPr bwMode="auto">
                <a:xfrm>
                  <a:off x="439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2" name="Line 57"/>
                <p:cNvSpPr>
                  <a:spLocks noChangeShapeType="1"/>
                </p:cNvSpPr>
                <p:nvPr/>
              </p:nvSpPr>
              <p:spPr bwMode="auto">
                <a:xfrm>
                  <a:off x="4475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3" name="Line 58"/>
                <p:cNvSpPr>
                  <a:spLocks noChangeShapeType="1"/>
                </p:cNvSpPr>
                <p:nvPr/>
              </p:nvSpPr>
              <p:spPr bwMode="auto">
                <a:xfrm>
                  <a:off x="3875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4" name="Line 59"/>
                <p:cNvSpPr>
                  <a:spLocks noChangeShapeType="1"/>
                </p:cNvSpPr>
                <p:nvPr/>
              </p:nvSpPr>
              <p:spPr bwMode="auto">
                <a:xfrm>
                  <a:off x="396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5" name="Line 60"/>
                <p:cNvSpPr>
                  <a:spLocks noChangeShapeType="1"/>
                </p:cNvSpPr>
                <p:nvPr/>
              </p:nvSpPr>
              <p:spPr bwMode="auto">
                <a:xfrm>
                  <a:off x="404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6" name="Line 61"/>
                <p:cNvSpPr>
                  <a:spLocks noChangeShapeType="1"/>
                </p:cNvSpPr>
                <p:nvPr/>
              </p:nvSpPr>
              <p:spPr bwMode="auto">
                <a:xfrm>
                  <a:off x="370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7" name="Line 62"/>
                <p:cNvSpPr>
                  <a:spLocks noChangeShapeType="1"/>
                </p:cNvSpPr>
                <p:nvPr/>
              </p:nvSpPr>
              <p:spPr bwMode="auto">
                <a:xfrm>
                  <a:off x="3789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45" name="Rectangle 63"/>
            <p:cNvSpPr>
              <a:spLocks noChangeArrowheads="1"/>
            </p:cNvSpPr>
            <p:nvPr/>
          </p:nvSpPr>
          <p:spPr bwMode="auto">
            <a:xfrm>
              <a:off x="3622" y="957"/>
              <a:ext cx="1425" cy="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defTabSz="571500"/>
              <a:r>
                <a:rPr lang="de-DE" sz="900" b="1" dirty="0">
                  <a:cs typeface="Arial" charset="0"/>
                </a:rPr>
                <a:t>Sales: </a:t>
              </a:r>
              <a:r>
                <a:rPr lang="de-DE" sz="900" b="1" dirty="0">
                  <a:solidFill>
                    <a:srgbClr val="7030A0"/>
                  </a:solidFill>
                  <a:cs typeface="Arial" charset="0"/>
                </a:rPr>
                <a:t>Wholesaler</a:t>
              </a:r>
              <a:r>
                <a:rPr lang="de-DE" sz="900" b="1" dirty="0">
                  <a:cs typeface="Arial" charset="0"/>
                </a:rPr>
                <a:t> to </a:t>
              </a:r>
              <a:r>
                <a:rPr lang="de-DE" sz="900" dirty="0">
                  <a:cs typeface="Arial" charset="0"/>
                </a:rPr>
                <a:t>Retailer</a:t>
              </a:r>
            </a:p>
          </p:txBody>
        </p:sp>
      </p:grpSp>
      <p:grpSp>
        <p:nvGrpSpPr>
          <p:cNvPr id="44" name="Group 64"/>
          <p:cNvGrpSpPr>
            <a:grpSpLocks/>
          </p:cNvGrpSpPr>
          <p:nvPr/>
        </p:nvGrpSpPr>
        <p:grpSpPr bwMode="auto">
          <a:xfrm>
            <a:off x="1875499" y="3443290"/>
            <a:ext cx="2378880" cy="1524001"/>
            <a:chOff x="715" y="2155"/>
            <a:chExt cx="1997" cy="1280"/>
          </a:xfrm>
        </p:grpSpPr>
        <p:sp>
          <p:nvSpPr>
            <p:cNvPr id="69" name="Rectangle 65"/>
            <p:cNvSpPr>
              <a:spLocks noChangeArrowheads="1"/>
            </p:cNvSpPr>
            <p:nvPr/>
          </p:nvSpPr>
          <p:spPr bwMode="auto">
            <a:xfrm>
              <a:off x="715" y="2155"/>
              <a:ext cx="206" cy="1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20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0</a:t>
              </a:r>
            </a:p>
          </p:txBody>
        </p:sp>
        <p:sp>
          <p:nvSpPr>
            <p:cNvPr id="70" name="Rectangle 66"/>
            <p:cNvSpPr>
              <a:spLocks noChangeArrowheads="1"/>
            </p:cNvSpPr>
            <p:nvPr/>
          </p:nvSpPr>
          <p:spPr bwMode="auto">
            <a:xfrm>
              <a:off x="904" y="2236"/>
              <a:ext cx="1804" cy="109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b="1" dirty="0">
                <a:latin typeface="Arial" charset="0"/>
                <a:cs typeface="Arial" charset="0"/>
              </a:endParaRPr>
            </a:p>
          </p:txBody>
        </p:sp>
        <p:sp>
          <p:nvSpPr>
            <p:cNvPr id="71" name="Line 67"/>
            <p:cNvSpPr>
              <a:spLocks noChangeShapeType="1"/>
            </p:cNvSpPr>
            <p:nvPr/>
          </p:nvSpPr>
          <p:spPr bwMode="auto">
            <a:xfrm>
              <a:off x="900" y="2508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72" name="Line 68"/>
            <p:cNvSpPr>
              <a:spLocks noChangeShapeType="1"/>
            </p:cNvSpPr>
            <p:nvPr/>
          </p:nvSpPr>
          <p:spPr bwMode="auto">
            <a:xfrm>
              <a:off x="900" y="2784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73" name="Line 69"/>
            <p:cNvSpPr>
              <a:spLocks noChangeShapeType="1"/>
            </p:cNvSpPr>
            <p:nvPr/>
          </p:nvSpPr>
          <p:spPr bwMode="auto">
            <a:xfrm>
              <a:off x="900" y="3060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grpSp>
          <p:nvGrpSpPr>
            <p:cNvPr id="46" name="Group 70"/>
            <p:cNvGrpSpPr>
              <a:grpSpLocks/>
            </p:cNvGrpSpPr>
            <p:nvPr/>
          </p:nvGrpSpPr>
          <p:grpSpPr bwMode="auto">
            <a:xfrm>
              <a:off x="992" y="3264"/>
              <a:ext cx="1625" cy="74"/>
              <a:chOff x="992" y="3264"/>
              <a:chExt cx="1625" cy="74"/>
            </a:xfrm>
          </p:grpSpPr>
          <p:grpSp>
            <p:nvGrpSpPr>
              <p:cNvPr id="47" name="Group 71"/>
              <p:cNvGrpSpPr>
                <a:grpSpLocks/>
              </p:cNvGrpSpPr>
              <p:nvPr/>
            </p:nvGrpSpPr>
            <p:grpSpPr bwMode="auto">
              <a:xfrm>
                <a:off x="1846" y="3264"/>
                <a:ext cx="771" cy="74"/>
                <a:chOff x="1846" y="3264"/>
                <a:chExt cx="771" cy="74"/>
              </a:xfrm>
            </p:grpSpPr>
            <p:sp>
              <p:nvSpPr>
                <p:cNvPr id="88" name="Line 72"/>
                <p:cNvSpPr>
                  <a:spLocks noChangeShapeType="1"/>
                </p:cNvSpPr>
                <p:nvPr/>
              </p:nvSpPr>
              <p:spPr bwMode="auto">
                <a:xfrm>
                  <a:off x="227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9" name="Line 73"/>
                <p:cNvSpPr>
                  <a:spLocks noChangeShapeType="1"/>
                </p:cNvSpPr>
                <p:nvPr/>
              </p:nvSpPr>
              <p:spPr bwMode="auto">
                <a:xfrm>
                  <a:off x="2361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0" name="Line 74"/>
                <p:cNvSpPr>
                  <a:spLocks noChangeShapeType="1"/>
                </p:cNvSpPr>
                <p:nvPr/>
              </p:nvSpPr>
              <p:spPr bwMode="auto">
                <a:xfrm>
                  <a:off x="2446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1" name="Line 75"/>
                <p:cNvSpPr>
                  <a:spLocks noChangeShapeType="1"/>
                </p:cNvSpPr>
                <p:nvPr/>
              </p:nvSpPr>
              <p:spPr bwMode="auto">
                <a:xfrm>
                  <a:off x="253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2" name="Line 76"/>
                <p:cNvSpPr>
                  <a:spLocks noChangeShapeType="1"/>
                </p:cNvSpPr>
                <p:nvPr/>
              </p:nvSpPr>
              <p:spPr bwMode="auto">
                <a:xfrm>
                  <a:off x="2617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3" name="Line 77"/>
                <p:cNvSpPr>
                  <a:spLocks noChangeShapeType="1"/>
                </p:cNvSpPr>
                <p:nvPr/>
              </p:nvSpPr>
              <p:spPr bwMode="auto">
                <a:xfrm>
                  <a:off x="2016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4" name="Line 78"/>
                <p:cNvSpPr>
                  <a:spLocks noChangeShapeType="1"/>
                </p:cNvSpPr>
                <p:nvPr/>
              </p:nvSpPr>
              <p:spPr bwMode="auto">
                <a:xfrm>
                  <a:off x="2101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5" name="Line 79"/>
                <p:cNvSpPr>
                  <a:spLocks noChangeShapeType="1"/>
                </p:cNvSpPr>
                <p:nvPr/>
              </p:nvSpPr>
              <p:spPr bwMode="auto">
                <a:xfrm>
                  <a:off x="2187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6" name="Line 80"/>
                <p:cNvSpPr>
                  <a:spLocks noChangeShapeType="1"/>
                </p:cNvSpPr>
                <p:nvPr/>
              </p:nvSpPr>
              <p:spPr bwMode="auto">
                <a:xfrm>
                  <a:off x="1846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7" name="Line 81"/>
                <p:cNvSpPr>
                  <a:spLocks noChangeShapeType="1"/>
                </p:cNvSpPr>
                <p:nvPr/>
              </p:nvSpPr>
              <p:spPr bwMode="auto">
                <a:xfrm>
                  <a:off x="1931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68" name="Group 82"/>
              <p:cNvGrpSpPr>
                <a:grpSpLocks/>
              </p:cNvGrpSpPr>
              <p:nvPr/>
            </p:nvGrpSpPr>
            <p:grpSpPr bwMode="auto">
              <a:xfrm>
                <a:off x="992" y="3264"/>
                <a:ext cx="771" cy="74"/>
                <a:chOff x="992" y="3264"/>
                <a:chExt cx="771" cy="74"/>
              </a:xfrm>
            </p:grpSpPr>
            <p:sp>
              <p:nvSpPr>
                <p:cNvPr id="78" name="Line 83"/>
                <p:cNvSpPr>
                  <a:spLocks noChangeShapeType="1"/>
                </p:cNvSpPr>
                <p:nvPr/>
              </p:nvSpPr>
              <p:spPr bwMode="auto">
                <a:xfrm>
                  <a:off x="141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79" name="Line 84"/>
                <p:cNvSpPr>
                  <a:spLocks noChangeShapeType="1"/>
                </p:cNvSpPr>
                <p:nvPr/>
              </p:nvSpPr>
              <p:spPr bwMode="auto">
                <a:xfrm>
                  <a:off x="150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0" name="Line 85"/>
                <p:cNvSpPr>
                  <a:spLocks noChangeShapeType="1"/>
                </p:cNvSpPr>
                <p:nvPr/>
              </p:nvSpPr>
              <p:spPr bwMode="auto">
                <a:xfrm>
                  <a:off x="1593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1" name="Line 86"/>
                <p:cNvSpPr>
                  <a:spLocks noChangeShapeType="1"/>
                </p:cNvSpPr>
                <p:nvPr/>
              </p:nvSpPr>
              <p:spPr bwMode="auto">
                <a:xfrm>
                  <a:off x="167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2" name="Line 87"/>
                <p:cNvSpPr>
                  <a:spLocks noChangeShapeType="1"/>
                </p:cNvSpPr>
                <p:nvPr/>
              </p:nvSpPr>
              <p:spPr bwMode="auto">
                <a:xfrm>
                  <a:off x="1763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3" name="Line 88"/>
                <p:cNvSpPr>
                  <a:spLocks noChangeShapeType="1"/>
                </p:cNvSpPr>
                <p:nvPr/>
              </p:nvSpPr>
              <p:spPr bwMode="auto">
                <a:xfrm>
                  <a:off x="1163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4" name="Line 89"/>
                <p:cNvSpPr>
                  <a:spLocks noChangeShapeType="1"/>
                </p:cNvSpPr>
                <p:nvPr/>
              </p:nvSpPr>
              <p:spPr bwMode="auto">
                <a:xfrm>
                  <a:off x="124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5" name="Line 90"/>
                <p:cNvSpPr>
                  <a:spLocks noChangeShapeType="1"/>
                </p:cNvSpPr>
                <p:nvPr/>
              </p:nvSpPr>
              <p:spPr bwMode="auto">
                <a:xfrm>
                  <a:off x="133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6" name="Line 91"/>
                <p:cNvSpPr>
                  <a:spLocks noChangeShapeType="1"/>
                </p:cNvSpPr>
                <p:nvPr/>
              </p:nvSpPr>
              <p:spPr bwMode="auto">
                <a:xfrm>
                  <a:off x="99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7" name="Line 92"/>
                <p:cNvSpPr>
                  <a:spLocks noChangeShapeType="1"/>
                </p:cNvSpPr>
                <p:nvPr/>
              </p:nvSpPr>
              <p:spPr bwMode="auto">
                <a:xfrm>
                  <a:off x="1077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75" name="Rectangle 93"/>
            <p:cNvSpPr>
              <a:spLocks noChangeArrowheads="1"/>
            </p:cNvSpPr>
            <p:nvPr/>
          </p:nvSpPr>
          <p:spPr bwMode="auto">
            <a:xfrm>
              <a:off x="910" y="2253"/>
              <a:ext cx="1673" cy="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defTabSz="571500"/>
              <a:r>
                <a:rPr lang="de-DE" sz="900" b="1" dirty="0">
                  <a:cs typeface="Arial" charset="0"/>
                </a:rPr>
                <a:t>Sales: </a:t>
              </a:r>
              <a:r>
                <a:rPr lang="de-DE" sz="900" b="1" dirty="0">
                  <a:solidFill>
                    <a:srgbClr val="7030A0"/>
                  </a:solidFill>
                  <a:cs typeface="Arial" charset="0"/>
                </a:rPr>
                <a:t>Manufacturer</a:t>
              </a:r>
              <a:r>
                <a:rPr lang="de-DE" sz="900" b="1" dirty="0">
                  <a:cs typeface="Arial" charset="0"/>
                </a:rPr>
                <a:t> to </a:t>
              </a:r>
              <a:r>
                <a:rPr lang="de-DE" sz="900" dirty="0">
                  <a:cs typeface="Arial" charset="0"/>
                </a:rPr>
                <a:t>Wholesaler</a:t>
              </a:r>
            </a:p>
          </p:txBody>
        </p:sp>
      </p:grpSp>
      <p:sp>
        <p:nvSpPr>
          <p:cNvPr id="98" name="Rectangle 94"/>
          <p:cNvSpPr>
            <a:spLocks noChangeArrowheads="1"/>
          </p:cNvSpPr>
          <p:nvPr/>
        </p:nvSpPr>
        <p:spPr bwMode="auto">
          <a:xfrm>
            <a:off x="5105961" y="3443288"/>
            <a:ext cx="245259" cy="1523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69056" tIns="34529" rIns="69056" bIns="34529">
            <a:spAutoFit/>
          </a:bodyPr>
          <a:lstStyle/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20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15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10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5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0</a:t>
            </a:r>
          </a:p>
        </p:txBody>
      </p:sp>
      <p:sp>
        <p:nvSpPr>
          <p:cNvPr id="99" name="Rectangle 95"/>
          <p:cNvSpPr>
            <a:spLocks noChangeArrowheads="1"/>
          </p:cNvSpPr>
          <p:nvPr/>
        </p:nvSpPr>
        <p:spPr bwMode="auto">
          <a:xfrm>
            <a:off x="5330337" y="3539729"/>
            <a:ext cx="2147522" cy="13049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00" name="Line 96"/>
          <p:cNvSpPr>
            <a:spLocks noChangeShapeType="1"/>
          </p:cNvSpPr>
          <p:nvPr/>
        </p:nvSpPr>
        <p:spPr bwMode="auto">
          <a:xfrm>
            <a:off x="5325941" y="3863579"/>
            <a:ext cx="2157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de-DE" b="1">
              <a:latin typeface="Arial" charset="0"/>
              <a:cs typeface="Arial" charset="0"/>
            </a:endParaRPr>
          </a:p>
        </p:txBody>
      </p:sp>
      <p:sp>
        <p:nvSpPr>
          <p:cNvPr id="101" name="Line 97"/>
          <p:cNvSpPr>
            <a:spLocks noChangeShapeType="1"/>
          </p:cNvSpPr>
          <p:nvPr/>
        </p:nvSpPr>
        <p:spPr bwMode="auto">
          <a:xfrm>
            <a:off x="5325941" y="4192191"/>
            <a:ext cx="2157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de-DE" b="1">
              <a:latin typeface="Arial" charset="0"/>
              <a:cs typeface="Arial" charset="0"/>
            </a:endParaRPr>
          </a:p>
        </p:txBody>
      </p:sp>
      <p:sp>
        <p:nvSpPr>
          <p:cNvPr id="102" name="Line 98"/>
          <p:cNvSpPr>
            <a:spLocks noChangeShapeType="1"/>
          </p:cNvSpPr>
          <p:nvPr/>
        </p:nvSpPr>
        <p:spPr bwMode="auto">
          <a:xfrm>
            <a:off x="5325941" y="4520804"/>
            <a:ext cx="2157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de-DE" b="1">
              <a:latin typeface="Arial" charset="0"/>
              <a:cs typeface="Arial" charset="0"/>
            </a:endParaRPr>
          </a:p>
        </p:txBody>
      </p:sp>
      <p:grpSp>
        <p:nvGrpSpPr>
          <p:cNvPr id="74" name="Group 99"/>
          <p:cNvGrpSpPr>
            <a:grpSpLocks/>
          </p:cNvGrpSpPr>
          <p:nvPr/>
        </p:nvGrpSpPr>
        <p:grpSpPr bwMode="auto">
          <a:xfrm>
            <a:off x="5434747" y="4763695"/>
            <a:ext cx="1935407" cy="88106"/>
            <a:chOff x="3704" y="3264"/>
            <a:chExt cx="1625" cy="74"/>
          </a:xfrm>
        </p:grpSpPr>
        <p:grpSp>
          <p:nvGrpSpPr>
            <p:cNvPr id="76" name="Group 100"/>
            <p:cNvGrpSpPr>
              <a:grpSpLocks/>
            </p:cNvGrpSpPr>
            <p:nvPr/>
          </p:nvGrpSpPr>
          <p:grpSpPr bwMode="auto">
            <a:xfrm>
              <a:off x="4558" y="3264"/>
              <a:ext cx="771" cy="74"/>
              <a:chOff x="4558" y="3264"/>
              <a:chExt cx="771" cy="74"/>
            </a:xfrm>
          </p:grpSpPr>
          <p:sp>
            <p:nvSpPr>
              <p:cNvPr id="116" name="Line 101"/>
              <p:cNvSpPr>
                <a:spLocks noChangeShapeType="1"/>
              </p:cNvSpPr>
              <p:nvPr/>
            </p:nvSpPr>
            <p:spPr bwMode="auto">
              <a:xfrm>
                <a:off x="498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7" name="Line 102"/>
              <p:cNvSpPr>
                <a:spLocks noChangeShapeType="1"/>
              </p:cNvSpPr>
              <p:nvPr/>
            </p:nvSpPr>
            <p:spPr bwMode="auto">
              <a:xfrm>
                <a:off x="5073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8" name="Line 103"/>
              <p:cNvSpPr>
                <a:spLocks noChangeShapeType="1"/>
              </p:cNvSpPr>
              <p:nvPr/>
            </p:nvSpPr>
            <p:spPr bwMode="auto">
              <a:xfrm>
                <a:off x="5158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9" name="Line 104"/>
              <p:cNvSpPr>
                <a:spLocks noChangeShapeType="1"/>
              </p:cNvSpPr>
              <p:nvPr/>
            </p:nvSpPr>
            <p:spPr bwMode="auto">
              <a:xfrm>
                <a:off x="524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0" name="Line 105"/>
              <p:cNvSpPr>
                <a:spLocks noChangeShapeType="1"/>
              </p:cNvSpPr>
              <p:nvPr/>
            </p:nvSpPr>
            <p:spPr bwMode="auto">
              <a:xfrm>
                <a:off x="5329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1" name="Line 106"/>
              <p:cNvSpPr>
                <a:spLocks noChangeShapeType="1"/>
              </p:cNvSpPr>
              <p:nvPr/>
            </p:nvSpPr>
            <p:spPr bwMode="auto">
              <a:xfrm>
                <a:off x="4728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2" name="Line 107"/>
              <p:cNvSpPr>
                <a:spLocks noChangeShapeType="1"/>
              </p:cNvSpPr>
              <p:nvPr/>
            </p:nvSpPr>
            <p:spPr bwMode="auto">
              <a:xfrm>
                <a:off x="4813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3" name="Line 108"/>
              <p:cNvSpPr>
                <a:spLocks noChangeShapeType="1"/>
              </p:cNvSpPr>
              <p:nvPr/>
            </p:nvSpPr>
            <p:spPr bwMode="auto">
              <a:xfrm>
                <a:off x="4899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4" name="Line 109"/>
              <p:cNvSpPr>
                <a:spLocks noChangeShapeType="1"/>
              </p:cNvSpPr>
              <p:nvPr/>
            </p:nvSpPr>
            <p:spPr bwMode="auto">
              <a:xfrm>
                <a:off x="4558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Line 110"/>
              <p:cNvSpPr>
                <a:spLocks noChangeShapeType="1"/>
              </p:cNvSpPr>
              <p:nvPr/>
            </p:nvSpPr>
            <p:spPr bwMode="auto">
              <a:xfrm>
                <a:off x="4643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77" name="Group 111"/>
            <p:cNvGrpSpPr>
              <a:grpSpLocks/>
            </p:cNvGrpSpPr>
            <p:nvPr/>
          </p:nvGrpSpPr>
          <p:grpSpPr bwMode="auto">
            <a:xfrm>
              <a:off x="3704" y="3264"/>
              <a:ext cx="771" cy="74"/>
              <a:chOff x="3704" y="3264"/>
              <a:chExt cx="771" cy="74"/>
            </a:xfrm>
          </p:grpSpPr>
          <p:sp>
            <p:nvSpPr>
              <p:cNvPr id="106" name="Line 112"/>
              <p:cNvSpPr>
                <a:spLocks noChangeShapeType="1"/>
              </p:cNvSpPr>
              <p:nvPr/>
            </p:nvSpPr>
            <p:spPr bwMode="auto">
              <a:xfrm>
                <a:off x="413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7" name="Line 113"/>
              <p:cNvSpPr>
                <a:spLocks noChangeShapeType="1"/>
              </p:cNvSpPr>
              <p:nvPr/>
            </p:nvSpPr>
            <p:spPr bwMode="auto">
              <a:xfrm>
                <a:off x="422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8" name="Line 114"/>
              <p:cNvSpPr>
                <a:spLocks noChangeShapeType="1"/>
              </p:cNvSpPr>
              <p:nvPr/>
            </p:nvSpPr>
            <p:spPr bwMode="auto">
              <a:xfrm>
                <a:off x="4305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9" name="Line 115"/>
              <p:cNvSpPr>
                <a:spLocks noChangeShapeType="1"/>
              </p:cNvSpPr>
              <p:nvPr/>
            </p:nvSpPr>
            <p:spPr bwMode="auto">
              <a:xfrm>
                <a:off x="439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0" name="Line 116"/>
              <p:cNvSpPr>
                <a:spLocks noChangeShapeType="1"/>
              </p:cNvSpPr>
              <p:nvPr/>
            </p:nvSpPr>
            <p:spPr bwMode="auto">
              <a:xfrm>
                <a:off x="4475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1" name="Line 117"/>
              <p:cNvSpPr>
                <a:spLocks noChangeShapeType="1"/>
              </p:cNvSpPr>
              <p:nvPr/>
            </p:nvSpPr>
            <p:spPr bwMode="auto">
              <a:xfrm>
                <a:off x="3875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2" name="Line 118"/>
              <p:cNvSpPr>
                <a:spLocks noChangeShapeType="1"/>
              </p:cNvSpPr>
              <p:nvPr/>
            </p:nvSpPr>
            <p:spPr bwMode="auto">
              <a:xfrm>
                <a:off x="396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3" name="Line 119"/>
              <p:cNvSpPr>
                <a:spLocks noChangeShapeType="1"/>
              </p:cNvSpPr>
              <p:nvPr/>
            </p:nvSpPr>
            <p:spPr bwMode="auto">
              <a:xfrm>
                <a:off x="404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4" name="Line 120"/>
              <p:cNvSpPr>
                <a:spLocks noChangeShapeType="1"/>
              </p:cNvSpPr>
              <p:nvPr/>
            </p:nvSpPr>
            <p:spPr bwMode="auto">
              <a:xfrm>
                <a:off x="370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5" name="Line 121"/>
              <p:cNvSpPr>
                <a:spLocks noChangeShapeType="1"/>
              </p:cNvSpPr>
              <p:nvPr/>
            </p:nvSpPr>
            <p:spPr bwMode="auto">
              <a:xfrm>
                <a:off x="3789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</p:grpSp>
      </p:grpSp>
      <p:sp>
        <p:nvSpPr>
          <p:cNvPr id="126" name="Rectangle 122"/>
          <p:cNvSpPr>
            <a:spLocks noChangeArrowheads="1"/>
          </p:cNvSpPr>
          <p:nvPr/>
        </p:nvSpPr>
        <p:spPr bwMode="auto">
          <a:xfrm>
            <a:off x="5323745" y="3531397"/>
            <a:ext cx="1741488" cy="3467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69056" tIns="34529" rIns="69056" bIns="34529">
            <a:spAutoFit/>
          </a:bodyPr>
          <a:lstStyle/>
          <a:p>
            <a:pPr defTabSz="571500"/>
            <a:r>
              <a:rPr lang="de-DE" sz="900" b="1" dirty="0">
                <a:cs typeface="Arial" charset="0"/>
              </a:rPr>
              <a:t>Sales: </a:t>
            </a:r>
            <a:r>
              <a:rPr lang="de-DE" sz="900" b="1" dirty="0">
                <a:solidFill>
                  <a:srgbClr val="7030A0"/>
                </a:solidFill>
                <a:cs typeface="Arial" charset="0"/>
              </a:rPr>
              <a:t>Supplier</a:t>
            </a:r>
            <a:r>
              <a:rPr lang="de-DE" sz="900" b="1" dirty="0">
                <a:cs typeface="Arial" charset="0"/>
              </a:rPr>
              <a:t> to</a:t>
            </a:r>
            <a:br>
              <a:rPr lang="de-DE" sz="900" b="1" dirty="0">
                <a:cs typeface="Arial" charset="0"/>
              </a:rPr>
            </a:br>
            <a:r>
              <a:rPr lang="de-DE" sz="900" dirty="0">
                <a:cs typeface="Arial" charset="0"/>
              </a:rPr>
              <a:t>Manufacture</a:t>
            </a:r>
            <a:r>
              <a:rPr lang="de-DE" sz="900" b="1" u="sng" dirty="0">
                <a:cs typeface="Arial" charset="0"/>
              </a:rPr>
              <a:t>r</a:t>
            </a:r>
          </a:p>
        </p:txBody>
      </p:sp>
      <p:sp>
        <p:nvSpPr>
          <p:cNvPr id="127" name="Rectangle 123"/>
          <p:cNvSpPr>
            <a:spLocks noChangeArrowheads="1"/>
          </p:cNvSpPr>
          <p:nvPr/>
        </p:nvSpPr>
        <p:spPr bwMode="auto">
          <a:xfrm>
            <a:off x="2096966" y="3306370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28" name="Rectangle 124"/>
          <p:cNvSpPr>
            <a:spLocks noChangeArrowheads="1"/>
          </p:cNvSpPr>
          <p:nvPr/>
        </p:nvSpPr>
        <p:spPr bwMode="auto">
          <a:xfrm>
            <a:off x="5325941" y="3306370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29" name="Rectangle 125"/>
          <p:cNvSpPr>
            <a:spLocks noChangeArrowheads="1"/>
          </p:cNvSpPr>
          <p:nvPr/>
        </p:nvSpPr>
        <p:spPr bwMode="auto">
          <a:xfrm>
            <a:off x="2096966" y="4835132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30" name="Rectangle 126"/>
          <p:cNvSpPr>
            <a:spLocks noChangeArrowheads="1"/>
          </p:cNvSpPr>
          <p:nvPr/>
        </p:nvSpPr>
        <p:spPr bwMode="auto">
          <a:xfrm>
            <a:off x="5325941" y="4835132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31" name="Rectangle 127"/>
          <p:cNvSpPr>
            <a:spLocks noChangeArrowheads="1"/>
          </p:cNvSpPr>
          <p:nvPr/>
        </p:nvSpPr>
        <p:spPr bwMode="auto">
          <a:xfrm rot="-5400000">
            <a:off x="4340563" y="4128559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2" name="Rectangle 128"/>
          <p:cNvSpPr>
            <a:spLocks noChangeArrowheads="1"/>
          </p:cNvSpPr>
          <p:nvPr/>
        </p:nvSpPr>
        <p:spPr bwMode="auto">
          <a:xfrm rot="-5400000">
            <a:off x="4340563" y="2585509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3" name="Rectangle 129"/>
          <p:cNvSpPr>
            <a:spLocks noChangeArrowheads="1"/>
          </p:cNvSpPr>
          <p:nvPr/>
        </p:nvSpPr>
        <p:spPr bwMode="auto">
          <a:xfrm rot="-5400000">
            <a:off x="1154451" y="4144038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4" name="Rectangle 130"/>
          <p:cNvSpPr>
            <a:spLocks noChangeArrowheads="1"/>
          </p:cNvSpPr>
          <p:nvPr/>
        </p:nvSpPr>
        <p:spPr bwMode="auto">
          <a:xfrm rot="-5400000">
            <a:off x="1154451" y="2600988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5" name="Freeform 131"/>
          <p:cNvSpPr>
            <a:spLocks/>
          </p:cNvSpPr>
          <p:nvPr/>
        </p:nvSpPr>
        <p:spPr bwMode="auto">
          <a:xfrm>
            <a:off x="2103560" y="2920603"/>
            <a:ext cx="2137631" cy="279797"/>
          </a:xfrm>
          <a:custGeom>
            <a:avLst/>
            <a:gdLst>
              <a:gd name="T0" fmla="*/ 0 w 1795"/>
              <a:gd name="T1" fmla="*/ 336550 h 235"/>
              <a:gd name="T2" fmla="*/ 142773 w 1795"/>
              <a:gd name="T3" fmla="*/ 274637 h 235"/>
              <a:gd name="T4" fmla="*/ 287267 w 1795"/>
              <a:gd name="T5" fmla="*/ 361950 h 235"/>
              <a:gd name="T6" fmla="*/ 430040 w 1795"/>
              <a:gd name="T7" fmla="*/ 195262 h 235"/>
              <a:gd name="T8" fmla="*/ 584855 w 1795"/>
              <a:gd name="T9" fmla="*/ 282575 h 235"/>
              <a:gd name="T10" fmla="*/ 727628 w 1795"/>
              <a:gd name="T11" fmla="*/ 282575 h 235"/>
              <a:gd name="T12" fmla="*/ 882442 w 1795"/>
              <a:gd name="T13" fmla="*/ 61912 h 235"/>
              <a:gd name="T14" fmla="*/ 1014895 w 1795"/>
              <a:gd name="T15" fmla="*/ 176212 h 235"/>
              <a:gd name="T16" fmla="*/ 1312482 w 1795"/>
              <a:gd name="T17" fmla="*/ 176212 h 235"/>
              <a:gd name="T18" fmla="*/ 1465577 w 1795"/>
              <a:gd name="T19" fmla="*/ 0 h 235"/>
              <a:gd name="T20" fmla="*/ 1610070 w 1795"/>
              <a:gd name="T21" fmla="*/ 176212 h 235"/>
              <a:gd name="T22" fmla="*/ 2174283 w 1795"/>
              <a:gd name="T23" fmla="*/ 176212 h 235"/>
              <a:gd name="T24" fmla="*/ 2337698 w 1795"/>
              <a:gd name="T25" fmla="*/ 238125 h 235"/>
              <a:gd name="T26" fmla="*/ 2480471 w 1795"/>
              <a:gd name="T27" fmla="*/ 238125 h 235"/>
              <a:gd name="T28" fmla="*/ 2635286 w 1795"/>
              <a:gd name="T29" fmla="*/ 371475 h 235"/>
              <a:gd name="T30" fmla="*/ 2788380 w 1795"/>
              <a:gd name="T31" fmla="*/ 114300 h 235"/>
              <a:gd name="T32" fmla="*/ 3085968 w 1795"/>
              <a:gd name="T33" fmla="*/ 114300 h 2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795"/>
              <a:gd name="T52" fmla="*/ 0 h 235"/>
              <a:gd name="T53" fmla="*/ 1795 w 1795"/>
              <a:gd name="T54" fmla="*/ 235 h 235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795" h="235">
                <a:moveTo>
                  <a:pt x="0" y="212"/>
                </a:moveTo>
                <a:lnTo>
                  <a:pt x="83" y="173"/>
                </a:lnTo>
                <a:lnTo>
                  <a:pt x="167" y="228"/>
                </a:lnTo>
                <a:lnTo>
                  <a:pt x="250" y="123"/>
                </a:lnTo>
                <a:lnTo>
                  <a:pt x="340" y="178"/>
                </a:lnTo>
                <a:lnTo>
                  <a:pt x="423" y="178"/>
                </a:lnTo>
                <a:lnTo>
                  <a:pt x="513" y="39"/>
                </a:lnTo>
                <a:lnTo>
                  <a:pt x="590" y="111"/>
                </a:lnTo>
                <a:lnTo>
                  <a:pt x="763" y="111"/>
                </a:lnTo>
                <a:lnTo>
                  <a:pt x="852" y="0"/>
                </a:lnTo>
                <a:lnTo>
                  <a:pt x="936" y="111"/>
                </a:lnTo>
                <a:lnTo>
                  <a:pt x="1264" y="111"/>
                </a:lnTo>
                <a:lnTo>
                  <a:pt x="1359" y="150"/>
                </a:lnTo>
                <a:lnTo>
                  <a:pt x="1442" y="150"/>
                </a:lnTo>
                <a:lnTo>
                  <a:pt x="1532" y="234"/>
                </a:lnTo>
                <a:lnTo>
                  <a:pt x="1621" y="72"/>
                </a:lnTo>
                <a:lnTo>
                  <a:pt x="1794" y="72"/>
                </a:lnTo>
              </a:path>
            </a:pathLst>
          </a:custGeom>
          <a:noFill/>
          <a:ln w="25400" cap="rnd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6" name="Freeform 132"/>
          <p:cNvSpPr>
            <a:spLocks/>
          </p:cNvSpPr>
          <p:nvPr/>
        </p:nvSpPr>
        <p:spPr bwMode="auto">
          <a:xfrm>
            <a:off x="5332535" y="2699151"/>
            <a:ext cx="2144225" cy="601265"/>
          </a:xfrm>
          <a:custGeom>
            <a:avLst/>
            <a:gdLst>
              <a:gd name="T0" fmla="*/ 0 w 1801"/>
              <a:gd name="T1" fmla="*/ 628650 h 505"/>
              <a:gd name="T2" fmla="*/ 151335 w 1801"/>
              <a:gd name="T3" fmla="*/ 552450 h 505"/>
              <a:gd name="T4" fmla="*/ 325027 w 1801"/>
              <a:gd name="T5" fmla="*/ 552450 h 505"/>
              <a:gd name="T6" fmla="*/ 467763 w 1801"/>
              <a:gd name="T7" fmla="*/ 800100 h 505"/>
              <a:gd name="T8" fmla="*/ 619099 w 1801"/>
              <a:gd name="T9" fmla="*/ 695325 h 505"/>
              <a:gd name="T10" fmla="*/ 792790 w 1801"/>
              <a:gd name="T11" fmla="*/ 304800 h 505"/>
              <a:gd name="T12" fmla="*/ 913171 w 1801"/>
              <a:gd name="T13" fmla="*/ 361950 h 505"/>
              <a:gd name="T14" fmla="*/ 1074824 w 1801"/>
              <a:gd name="T15" fmla="*/ 361950 h 505"/>
              <a:gd name="T16" fmla="*/ 1281190 w 1801"/>
              <a:gd name="T17" fmla="*/ 0 h 505"/>
              <a:gd name="T18" fmla="*/ 1401571 w 1801"/>
              <a:gd name="T19" fmla="*/ 342900 h 505"/>
              <a:gd name="T20" fmla="*/ 1563224 w 1801"/>
              <a:gd name="T21" fmla="*/ 47625 h 505"/>
              <a:gd name="T22" fmla="*/ 1998313 w 1801"/>
              <a:gd name="T23" fmla="*/ 361950 h 505"/>
              <a:gd name="T24" fmla="*/ 2151368 w 1801"/>
              <a:gd name="T25" fmla="*/ 361950 h 505"/>
              <a:gd name="T26" fmla="*/ 2325059 w 1801"/>
              <a:gd name="T27" fmla="*/ 561975 h 505"/>
              <a:gd name="T28" fmla="*/ 2466076 w 1801"/>
              <a:gd name="T29" fmla="*/ 438150 h 505"/>
              <a:gd name="T30" fmla="*/ 2627730 w 1801"/>
              <a:gd name="T31" fmla="*/ 438150 h 505"/>
              <a:gd name="T32" fmla="*/ 2954476 w 1801"/>
              <a:gd name="T33" fmla="*/ 790575 h 505"/>
              <a:gd name="T34" fmla="*/ 3095493 w 1801"/>
              <a:gd name="T35" fmla="*/ 628650 h 50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801"/>
              <a:gd name="T55" fmla="*/ 0 h 505"/>
              <a:gd name="T56" fmla="*/ 1801 w 1801"/>
              <a:gd name="T57" fmla="*/ 505 h 50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801" h="505">
                <a:moveTo>
                  <a:pt x="0" y="396"/>
                </a:moveTo>
                <a:lnTo>
                  <a:pt x="88" y="348"/>
                </a:lnTo>
                <a:lnTo>
                  <a:pt x="189" y="348"/>
                </a:lnTo>
                <a:lnTo>
                  <a:pt x="272" y="504"/>
                </a:lnTo>
                <a:lnTo>
                  <a:pt x="360" y="438"/>
                </a:lnTo>
                <a:lnTo>
                  <a:pt x="461" y="192"/>
                </a:lnTo>
                <a:lnTo>
                  <a:pt x="531" y="228"/>
                </a:lnTo>
                <a:lnTo>
                  <a:pt x="625" y="228"/>
                </a:lnTo>
                <a:lnTo>
                  <a:pt x="745" y="0"/>
                </a:lnTo>
                <a:lnTo>
                  <a:pt x="815" y="216"/>
                </a:lnTo>
                <a:lnTo>
                  <a:pt x="909" y="30"/>
                </a:lnTo>
                <a:lnTo>
                  <a:pt x="1162" y="228"/>
                </a:lnTo>
                <a:lnTo>
                  <a:pt x="1251" y="228"/>
                </a:lnTo>
                <a:lnTo>
                  <a:pt x="1352" y="354"/>
                </a:lnTo>
                <a:lnTo>
                  <a:pt x="1434" y="276"/>
                </a:lnTo>
                <a:lnTo>
                  <a:pt x="1528" y="276"/>
                </a:lnTo>
                <a:lnTo>
                  <a:pt x="1718" y="498"/>
                </a:lnTo>
                <a:lnTo>
                  <a:pt x="1800" y="396"/>
                </a:lnTo>
              </a:path>
            </a:pathLst>
          </a:custGeom>
          <a:noFill/>
          <a:ln w="25400" cap="rnd">
            <a:solidFill>
              <a:srgbClr val="FF0000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7" name="Freeform 133"/>
          <p:cNvSpPr>
            <a:spLocks/>
          </p:cNvSpPr>
          <p:nvPr/>
        </p:nvSpPr>
        <p:spPr bwMode="auto">
          <a:xfrm>
            <a:off x="2111255" y="3892154"/>
            <a:ext cx="1929911" cy="951309"/>
          </a:xfrm>
          <a:custGeom>
            <a:avLst/>
            <a:gdLst>
              <a:gd name="T0" fmla="*/ 0 w 1621"/>
              <a:gd name="T1" fmla="*/ 1095375 h 799"/>
              <a:gd name="T2" fmla="*/ 153054 w 1621"/>
              <a:gd name="T3" fmla="*/ 1028700 h 799"/>
              <a:gd name="T4" fmla="*/ 297510 w 1621"/>
              <a:gd name="T5" fmla="*/ 1028700 h 799"/>
              <a:gd name="T6" fmla="*/ 450564 w 1621"/>
              <a:gd name="T7" fmla="*/ 1266825 h 799"/>
              <a:gd name="T8" fmla="*/ 593300 w 1621"/>
              <a:gd name="T9" fmla="*/ 1162050 h 799"/>
              <a:gd name="T10" fmla="*/ 737756 w 1621"/>
              <a:gd name="T11" fmla="*/ 1266825 h 799"/>
              <a:gd name="T12" fmla="*/ 1045584 w 1621"/>
              <a:gd name="T13" fmla="*/ 447675 h 799"/>
              <a:gd name="T14" fmla="*/ 1178001 w 1621"/>
              <a:gd name="T15" fmla="*/ 533400 h 799"/>
              <a:gd name="T16" fmla="*/ 1300101 w 1621"/>
              <a:gd name="T17" fmla="*/ 447675 h 799"/>
              <a:gd name="T18" fmla="*/ 1434238 w 1621"/>
              <a:gd name="T19" fmla="*/ 533400 h 799"/>
              <a:gd name="T20" fmla="*/ 1607929 w 1621"/>
              <a:gd name="T21" fmla="*/ 390525 h 799"/>
              <a:gd name="T22" fmla="*/ 1721430 w 1621"/>
              <a:gd name="T23" fmla="*/ 523875 h 799"/>
              <a:gd name="T24" fmla="*/ 1915757 w 1621"/>
              <a:gd name="T25" fmla="*/ 0 h 799"/>
              <a:gd name="T26" fmla="*/ 2345685 w 1621"/>
              <a:gd name="T27" fmla="*/ 1009650 h 799"/>
              <a:gd name="T28" fmla="*/ 2498739 w 1621"/>
              <a:gd name="T29" fmla="*/ 1009650 h 799"/>
              <a:gd name="T30" fmla="*/ 2643194 w 1621"/>
              <a:gd name="T31" fmla="*/ 1171575 h 799"/>
              <a:gd name="T32" fmla="*/ 2785930 w 1621"/>
              <a:gd name="T33" fmla="*/ 1266825 h 79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621"/>
              <a:gd name="T52" fmla="*/ 0 h 799"/>
              <a:gd name="T53" fmla="*/ 1621 w 1621"/>
              <a:gd name="T54" fmla="*/ 799 h 799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621" h="799">
                <a:moveTo>
                  <a:pt x="0" y="690"/>
                </a:moveTo>
                <a:lnTo>
                  <a:pt x="89" y="648"/>
                </a:lnTo>
                <a:lnTo>
                  <a:pt x="173" y="648"/>
                </a:lnTo>
                <a:lnTo>
                  <a:pt x="262" y="798"/>
                </a:lnTo>
                <a:lnTo>
                  <a:pt x="345" y="732"/>
                </a:lnTo>
                <a:lnTo>
                  <a:pt x="429" y="798"/>
                </a:lnTo>
                <a:lnTo>
                  <a:pt x="608" y="282"/>
                </a:lnTo>
                <a:lnTo>
                  <a:pt x="685" y="336"/>
                </a:lnTo>
                <a:lnTo>
                  <a:pt x="756" y="282"/>
                </a:lnTo>
                <a:lnTo>
                  <a:pt x="834" y="336"/>
                </a:lnTo>
                <a:lnTo>
                  <a:pt x="935" y="246"/>
                </a:lnTo>
                <a:lnTo>
                  <a:pt x="1001" y="330"/>
                </a:lnTo>
                <a:lnTo>
                  <a:pt x="1114" y="0"/>
                </a:lnTo>
                <a:lnTo>
                  <a:pt x="1364" y="636"/>
                </a:lnTo>
                <a:lnTo>
                  <a:pt x="1453" y="636"/>
                </a:lnTo>
                <a:lnTo>
                  <a:pt x="1537" y="738"/>
                </a:lnTo>
                <a:lnTo>
                  <a:pt x="1620" y="798"/>
                </a:lnTo>
              </a:path>
            </a:pathLst>
          </a:custGeom>
          <a:noFill/>
          <a:ln w="25400" cap="rnd">
            <a:solidFill>
              <a:srgbClr val="FF0000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8" name="Freeform 134"/>
          <p:cNvSpPr>
            <a:spLocks/>
          </p:cNvSpPr>
          <p:nvPr/>
        </p:nvSpPr>
        <p:spPr bwMode="auto">
          <a:xfrm>
            <a:off x="5332535" y="3549253"/>
            <a:ext cx="2144225" cy="1222772"/>
          </a:xfrm>
          <a:custGeom>
            <a:avLst/>
            <a:gdLst>
              <a:gd name="T0" fmla="*/ 0 w 1801"/>
              <a:gd name="T1" fmla="*/ 1581150 h 1027"/>
              <a:gd name="T2" fmla="*/ 153055 w 1801"/>
              <a:gd name="T3" fmla="*/ 1581150 h 1027"/>
              <a:gd name="T4" fmla="*/ 318148 w 1801"/>
              <a:gd name="T5" fmla="*/ 1477962 h 1027"/>
              <a:gd name="T6" fmla="*/ 440248 w 1801"/>
              <a:gd name="T7" fmla="*/ 1477962 h 1027"/>
              <a:gd name="T8" fmla="*/ 605341 w 1801"/>
              <a:gd name="T9" fmla="*/ 1298575 h 1027"/>
              <a:gd name="T10" fmla="*/ 737759 w 1801"/>
              <a:gd name="T11" fmla="*/ 1298575 h 1027"/>
              <a:gd name="T12" fmla="*/ 1035271 w 1801"/>
              <a:gd name="T13" fmla="*/ 1628775 h 1027"/>
              <a:gd name="T14" fmla="*/ 1188325 w 1801"/>
              <a:gd name="T15" fmla="*/ 1439862 h 1027"/>
              <a:gd name="T16" fmla="*/ 1475518 w 1801"/>
              <a:gd name="T17" fmla="*/ 1298575 h 1027"/>
              <a:gd name="T18" fmla="*/ 1630293 w 1801"/>
              <a:gd name="T19" fmla="*/ 423862 h 1027"/>
              <a:gd name="T20" fmla="*/ 1773030 w 1801"/>
              <a:gd name="T21" fmla="*/ 931862 h 1027"/>
              <a:gd name="T22" fmla="*/ 1876213 w 1801"/>
              <a:gd name="T23" fmla="*/ 687387 h 1027"/>
              <a:gd name="T24" fmla="*/ 2111814 w 1801"/>
              <a:gd name="T25" fmla="*/ 0 h 1027"/>
              <a:gd name="T26" fmla="*/ 2213278 w 1801"/>
              <a:gd name="T27" fmla="*/ 1346200 h 1027"/>
              <a:gd name="T28" fmla="*/ 2347416 w 1801"/>
              <a:gd name="T29" fmla="*/ 1571625 h 1027"/>
              <a:gd name="T30" fmla="*/ 2500471 w 1801"/>
              <a:gd name="T31" fmla="*/ 1289050 h 1027"/>
              <a:gd name="T32" fmla="*/ 2644927 w 1801"/>
              <a:gd name="T33" fmla="*/ 1581150 h 1027"/>
              <a:gd name="T34" fmla="*/ 3095493 w 1801"/>
              <a:gd name="T35" fmla="*/ 1581150 h 102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801"/>
              <a:gd name="T55" fmla="*/ 0 h 1027"/>
              <a:gd name="T56" fmla="*/ 1801 w 1801"/>
              <a:gd name="T57" fmla="*/ 1027 h 1027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801" h="1027">
                <a:moveTo>
                  <a:pt x="0" y="996"/>
                </a:moveTo>
                <a:lnTo>
                  <a:pt x="89" y="996"/>
                </a:lnTo>
                <a:lnTo>
                  <a:pt x="185" y="931"/>
                </a:lnTo>
                <a:lnTo>
                  <a:pt x="256" y="931"/>
                </a:lnTo>
                <a:lnTo>
                  <a:pt x="352" y="818"/>
                </a:lnTo>
                <a:lnTo>
                  <a:pt x="429" y="818"/>
                </a:lnTo>
                <a:lnTo>
                  <a:pt x="602" y="1026"/>
                </a:lnTo>
                <a:lnTo>
                  <a:pt x="691" y="907"/>
                </a:lnTo>
                <a:lnTo>
                  <a:pt x="858" y="818"/>
                </a:lnTo>
                <a:lnTo>
                  <a:pt x="948" y="267"/>
                </a:lnTo>
                <a:lnTo>
                  <a:pt x="1031" y="587"/>
                </a:lnTo>
                <a:lnTo>
                  <a:pt x="1091" y="433"/>
                </a:lnTo>
                <a:lnTo>
                  <a:pt x="1228" y="0"/>
                </a:lnTo>
                <a:lnTo>
                  <a:pt x="1287" y="848"/>
                </a:lnTo>
                <a:lnTo>
                  <a:pt x="1365" y="990"/>
                </a:lnTo>
                <a:lnTo>
                  <a:pt x="1454" y="812"/>
                </a:lnTo>
                <a:lnTo>
                  <a:pt x="1538" y="996"/>
                </a:lnTo>
                <a:lnTo>
                  <a:pt x="1800" y="996"/>
                </a:lnTo>
              </a:path>
            </a:pathLst>
          </a:custGeom>
          <a:noFill/>
          <a:ln w="25400" cap="rnd">
            <a:solidFill>
              <a:srgbClr val="FF0000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9" name="Footer Placeholder 4"/>
          <p:cNvSpPr txBox="1">
            <a:spLocks/>
          </p:cNvSpPr>
          <p:nvPr/>
        </p:nvSpPr>
        <p:spPr>
          <a:xfrm>
            <a:off x="5829300" y="5197242"/>
            <a:ext cx="21717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de-DE" sz="750" b="1">
                <a:solidFill>
                  <a:srgbClr val="000000">
                    <a:tint val="75000"/>
                  </a:srgbClr>
                </a:solidFill>
                <a:cs typeface="Arial" charset="0"/>
              </a:rPr>
              <a:t>Kersten, 2014</a:t>
            </a:r>
            <a:endParaRPr lang="de-DE" sz="750" b="1" dirty="0">
              <a:solidFill>
                <a:srgbClr val="000000">
                  <a:tint val="75000"/>
                </a:srgbClr>
              </a:solidFill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909352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293571" y="994172"/>
            <a:ext cx="6593129" cy="485775"/>
          </a:xfrm>
        </p:spPr>
        <p:txBody>
          <a:bodyPr>
            <a:normAutofit fontScale="90000"/>
          </a:bodyPr>
          <a:lstStyle/>
          <a:p>
            <a:pPr algn="ctr"/>
            <a:r>
              <a:rPr lang="de-DE" sz="27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With </a:t>
            </a:r>
            <a:r>
              <a:rPr lang="de-DE" sz="2700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sophisticated LSCM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>
          <a:xfrm>
            <a:off x="5960269" y="5610225"/>
            <a:ext cx="871538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68580" tIns="34290" rIns="68580" bIns="3429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05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3429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685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0287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ABC0EF68-C913-424B-839B-3240E1938AD1}" type="slidenum">
              <a:rPr lang="de-DE" smtClean="0"/>
              <a:pPr/>
              <a:t>24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1555140" y="1868886"/>
            <a:ext cx="6142526" cy="3195638"/>
          </a:xfrm>
          <a:prstGeom prst="rect">
            <a:avLst/>
          </a:prstGeom>
          <a:solidFill>
            <a:srgbClr val="FFFFB3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1875968" y="1901034"/>
            <a:ext cx="2378411" cy="1524001"/>
            <a:chOff x="715" y="859"/>
            <a:chExt cx="1997" cy="1280"/>
          </a:xfrm>
        </p:grpSpPr>
        <p:sp>
          <p:nvSpPr>
            <p:cNvPr id="8" name="Rectangle 5"/>
            <p:cNvSpPr>
              <a:spLocks noChangeArrowheads="1"/>
            </p:cNvSpPr>
            <p:nvPr/>
          </p:nvSpPr>
          <p:spPr bwMode="auto">
            <a:xfrm>
              <a:off x="715" y="859"/>
              <a:ext cx="206" cy="1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20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0</a:t>
              </a:r>
            </a:p>
          </p:txBody>
        </p:sp>
        <p:sp>
          <p:nvSpPr>
            <p:cNvPr id="9" name="Rectangle 6"/>
            <p:cNvSpPr>
              <a:spLocks noChangeArrowheads="1"/>
            </p:cNvSpPr>
            <p:nvPr/>
          </p:nvSpPr>
          <p:spPr bwMode="auto">
            <a:xfrm>
              <a:off x="904" y="940"/>
              <a:ext cx="1804" cy="109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b="1" dirty="0">
                <a:latin typeface="Arial" charset="0"/>
                <a:cs typeface="Arial" charset="0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900" y="1212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>
              <a:off x="900" y="1488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>
              <a:off x="900" y="1764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grpSp>
          <p:nvGrpSpPr>
            <p:cNvPr id="5" name="Group 10"/>
            <p:cNvGrpSpPr>
              <a:grpSpLocks/>
            </p:cNvGrpSpPr>
            <p:nvPr/>
          </p:nvGrpSpPr>
          <p:grpSpPr bwMode="auto">
            <a:xfrm>
              <a:off x="992" y="1968"/>
              <a:ext cx="1625" cy="74"/>
              <a:chOff x="992" y="1968"/>
              <a:chExt cx="1625" cy="74"/>
            </a:xfrm>
          </p:grpSpPr>
          <p:grpSp>
            <p:nvGrpSpPr>
              <p:cNvPr id="7" name="Group 11"/>
              <p:cNvGrpSpPr>
                <a:grpSpLocks/>
              </p:cNvGrpSpPr>
              <p:nvPr/>
            </p:nvGrpSpPr>
            <p:grpSpPr bwMode="auto">
              <a:xfrm>
                <a:off x="1846" y="1968"/>
                <a:ext cx="771" cy="74"/>
                <a:chOff x="1846" y="1968"/>
                <a:chExt cx="771" cy="74"/>
              </a:xfrm>
            </p:grpSpPr>
            <p:sp>
              <p:nvSpPr>
                <p:cNvPr id="27" name="Line 12"/>
                <p:cNvSpPr>
                  <a:spLocks noChangeShapeType="1"/>
                </p:cNvSpPr>
                <p:nvPr/>
              </p:nvSpPr>
              <p:spPr bwMode="auto">
                <a:xfrm>
                  <a:off x="227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8" name="Line 13"/>
                <p:cNvSpPr>
                  <a:spLocks noChangeShapeType="1"/>
                </p:cNvSpPr>
                <p:nvPr/>
              </p:nvSpPr>
              <p:spPr bwMode="auto">
                <a:xfrm>
                  <a:off x="2361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" name="Line 14"/>
                <p:cNvSpPr>
                  <a:spLocks noChangeShapeType="1"/>
                </p:cNvSpPr>
                <p:nvPr/>
              </p:nvSpPr>
              <p:spPr bwMode="auto">
                <a:xfrm>
                  <a:off x="2446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" name="Line 15"/>
                <p:cNvSpPr>
                  <a:spLocks noChangeShapeType="1"/>
                </p:cNvSpPr>
                <p:nvPr/>
              </p:nvSpPr>
              <p:spPr bwMode="auto">
                <a:xfrm>
                  <a:off x="253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" name="Line 16"/>
                <p:cNvSpPr>
                  <a:spLocks noChangeShapeType="1"/>
                </p:cNvSpPr>
                <p:nvPr/>
              </p:nvSpPr>
              <p:spPr bwMode="auto">
                <a:xfrm>
                  <a:off x="2617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2" name="Line 17"/>
                <p:cNvSpPr>
                  <a:spLocks noChangeShapeType="1"/>
                </p:cNvSpPr>
                <p:nvPr/>
              </p:nvSpPr>
              <p:spPr bwMode="auto">
                <a:xfrm>
                  <a:off x="2016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3" name="Line 18"/>
                <p:cNvSpPr>
                  <a:spLocks noChangeShapeType="1"/>
                </p:cNvSpPr>
                <p:nvPr/>
              </p:nvSpPr>
              <p:spPr bwMode="auto">
                <a:xfrm>
                  <a:off x="2101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4" name="Line 19"/>
                <p:cNvSpPr>
                  <a:spLocks noChangeShapeType="1"/>
                </p:cNvSpPr>
                <p:nvPr/>
              </p:nvSpPr>
              <p:spPr bwMode="auto">
                <a:xfrm>
                  <a:off x="2187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5" name="Line 20"/>
                <p:cNvSpPr>
                  <a:spLocks noChangeShapeType="1"/>
                </p:cNvSpPr>
                <p:nvPr/>
              </p:nvSpPr>
              <p:spPr bwMode="auto">
                <a:xfrm>
                  <a:off x="1846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6" name="Line 21"/>
                <p:cNvSpPr>
                  <a:spLocks noChangeShapeType="1"/>
                </p:cNvSpPr>
                <p:nvPr/>
              </p:nvSpPr>
              <p:spPr bwMode="auto">
                <a:xfrm>
                  <a:off x="1931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3" name="Group 22"/>
              <p:cNvGrpSpPr>
                <a:grpSpLocks/>
              </p:cNvGrpSpPr>
              <p:nvPr/>
            </p:nvGrpSpPr>
            <p:grpSpPr bwMode="auto">
              <a:xfrm>
                <a:off x="992" y="1968"/>
                <a:ext cx="771" cy="74"/>
                <a:chOff x="992" y="1968"/>
                <a:chExt cx="771" cy="74"/>
              </a:xfrm>
            </p:grpSpPr>
            <p:sp>
              <p:nvSpPr>
                <p:cNvPr id="17" name="Line 23"/>
                <p:cNvSpPr>
                  <a:spLocks noChangeShapeType="1"/>
                </p:cNvSpPr>
                <p:nvPr/>
              </p:nvSpPr>
              <p:spPr bwMode="auto">
                <a:xfrm>
                  <a:off x="141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18" name="Line 24"/>
                <p:cNvSpPr>
                  <a:spLocks noChangeShapeType="1"/>
                </p:cNvSpPr>
                <p:nvPr/>
              </p:nvSpPr>
              <p:spPr bwMode="auto">
                <a:xfrm>
                  <a:off x="150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19" name="Line 25"/>
                <p:cNvSpPr>
                  <a:spLocks noChangeShapeType="1"/>
                </p:cNvSpPr>
                <p:nvPr/>
              </p:nvSpPr>
              <p:spPr bwMode="auto">
                <a:xfrm>
                  <a:off x="159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" name="Line 26"/>
                <p:cNvSpPr>
                  <a:spLocks noChangeShapeType="1"/>
                </p:cNvSpPr>
                <p:nvPr/>
              </p:nvSpPr>
              <p:spPr bwMode="auto">
                <a:xfrm>
                  <a:off x="167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" name="Line 27"/>
                <p:cNvSpPr>
                  <a:spLocks noChangeShapeType="1"/>
                </p:cNvSpPr>
                <p:nvPr/>
              </p:nvSpPr>
              <p:spPr bwMode="auto">
                <a:xfrm>
                  <a:off x="176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" name="Line 28"/>
                <p:cNvSpPr>
                  <a:spLocks noChangeShapeType="1"/>
                </p:cNvSpPr>
                <p:nvPr/>
              </p:nvSpPr>
              <p:spPr bwMode="auto">
                <a:xfrm>
                  <a:off x="116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3" name="Line 29"/>
                <p:cNvSpPr>
                  <a:spLocks noChangeShapeType="1"/>
                </p:cNvSpPr>
                <p:nvPr/>
              </p:nvSpPr>
              <p:spPr bwMode="auto">
                <a:xfrm>
                  <a:off x="124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" name="Line 30"/>
                <p:cNvSpPr>
                  <a:spLocks noChangeShapeType="1"/>
                </p:cNvSpPr>
                <p:nvPr/>
              </p:nvSpPr>
              <p:spPr bwMode="auto">
                <a:xfrm>
                  <a:off x="133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5" name="Line 31"/>
                <p:cNvSpPr>
                  <a:spLocks noChangeShapeType="1"/>
                </p:cNvSpPr>
                <p:nvPr/>
              </p:nvSpPr>
              <p:spPr bwMode="auto">
                <a:xfrm>
                  <a:off x="992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6" name="Line 32"/>
                <p:cNvSpPr>
                  <a:spLocks noChangeShapeType="1"/>
                </p:cNvSpPr>
                <p:nvPr/>
              </p:nvSpPr>
              <p:spPr bwMode="auto">
                <a:xfrm>
                  <a:off x="1077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14" name="Rectangle 33"/>
            <p:cNvSpPr>
              <a:spLocks noChangeArrowheads="1"/>
            </p:cNvSpPr>
            <p:nvPr/>
          </p:nvSpPr>
          <p:spPr bwMode="auto">
            <a:xfrm>
              <a:off x="910" y="957"/>
              <a:ext cx="1318" cy="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defTabSz="571500"/>
              <a:r>
                <a:rPr lang="de-DE" sz="900" b="1" dirty="0">
                  <a:cs typeface="Arial" charset="0"/>
                </a:rPr>
                <a:t>Sales: </a:t>
              </a:r>
              <a:r>
                <a:rPr lang="de-DE" sz="900" b="1" dirty="0">
                  <a:solidFill>
                    <a:srgbClr val="7030A0"/>
                  </a:solidFill>
                  <a:cs typeface="Arial" charset="0"/>
                </a:rPr>
                <a:t>Retailer</a:t>
              </a:r>
              <a:r>
                <a:rPr lang="de-DE" sz="900" b="1" dirty="0">
                  <a:cs typeface="Arial" charset="0"/>
                </a:rPr>
                <a:t> to </a:t>
              </a:r>
              <a:r>
                <a:rPr lang="de-DE" sz="900" dirty="0">
                  <a:cs typeface="Arial" charset="0"/>
                </a:rPr>
                <a:t>End user</a:t>
              </a:r>
            </a:p>
          </p:txBody>
        </p:sp>
      </p:grpSp>
      <p:grpSp>
        <p:nvGrpSpPr>
          <p:cNvPr id="15" name="Group 34"/>
          <p:cNvGrpSpPr>
            <a:grpSpLocks/>
          </p:cNvGrpSpPr>
          <p:nvPr/>
        </p:nvGrpSpPr>
        <p:grpSpPr bwMode="auto">
          <a:xfrm>
            <a:off x="5104942" y="1901034"/>
            <a:ext cx="2378411" cy="1524001"/>
            <a:chOff x="3427" y="859"/>
            <a:chExt cx="1997" cy="1280"/>
          </a:xfrm>
        </p:grpSpPr>
        <p:sp>
          <p:nvSpPr>
            <p:cNvPr id="38" name="Rectangle 35"/>
            <p:cNvSpPr>
              <a:spLocks noChangeArrowheads="1"/>
            </p:cNvSpPr>
            <p:nvPr/>
          </p:nvSpPr>
          <p:spPr bwMode="auto">
            <a:xfrm>
              <a:off x="3427" y="859"/>
              <a:ext cx="206" cy="1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20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0</a:t>
              </a:r>
            </a:p>
          </p:txBody>
        </p:sp>
        <p:sp>
          <p:nvSpPr>
            <p:cNvPr id="39" name="Rectangle 36"/>
            <p:cNvSpPr>
              <a:spLocks noChangeArrowheads="1"/>
            </p:cNvSpPr>
            <p:nvPr/>
          </p:nvSpPr>
          <p:spPr bwMode="auto">
            <a:xfrm>
              <a:off x="3616" y="940"/>
              <a:ext cx="1804" cy="109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b="1" dirty="0">
                <a:latin typeface="Arial" charset="0"/>
                <a:cs typeface="Arial" charset="0"/>
              </a:endParaRPr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3612" y="1212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3612" y="1488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42" name="Line 39"/>
            <p:cNvSpPr>
              <a:spLocks noChangeShapeType="1"/>
            </p:cNvSpPr>
            <p:nvPr/>
          </p:nvSpPr>
          <p:spPr bwMode="auto">
            <a:xfrm>
              <a:off x="3612" y="1764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grpSp>
          <p:nvGrpSpPr>
            <p:cNvPr id="16" name="Group 40"/>
            <p:cNvGrpSpPr>
              <a:grpSpLocks/>
            </p:cNvGrpSpPr>
            <p:nvPr/>
          </p:nvGrpSpPr>
          <p:grpSpPr bwMode="auto">
            <a:xfrm>
              <a:off x="3704" y="1968"/>
              <a:ext cx="1625" cy="74"/>
              <a:chOff x="3704" y="1968"/>
              <a:chExt cx="1625" cy="74"/>
            </a:xfrm>
          </p:grpSpPr>
          <p:grpSp>
            <p:nvGrpSpPr>
              <p:cNvPr id="37" name="Group 41"/>
              <p:cNvGrpSpPr>
                <a:grpSpLocks/>
              </p:cNvGrpSpPr>
              <p:nvPr/>
            </p:nvGrpSpPr>
            <p:grpSpPr bwMode="auto">
              <a:xfrm>
                <a:off x="4558" y="1968"/>
                <a:ext cx="771" cy="74"/>
                <a:chOff x="4558" y="1968"/>
                <a:chExt cx="771" cy="74"/>
              </a:xfrm>
            </p:grpSpPr>
            <p:sp>
              <p:nvSpPr>
                <p:cNvPr id="57" name="Line 42"/>
                <p:cNvSpPr>
                  <a:spLocks noChangeShapeType="1"/>
                </p:cNvSpPr>
                <p:nvPr/>
              </p:nvSpPr>
              <p:spPr bwMode="auto">
                <a:xfrm>
                  <a:off x="498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8" name="Line 43"/>
                <p:cNvSpPr>
                  <a:spLocks noChangeShapeType="1"/>
                </p:cNvSpPr>
                <p:nvPr/>
              </p:nvSpPr>
              <p:spPr bwMode="auto">
                <a:xfrm>
                  <a:off x="507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9" name="Line 44"/>
                <p:cNvSpPr>
                  <a:spLocks noChangeShapeType="1"/>
                </p:cNvSpPr>
                <p:nvPr/>
              </p:nvSpPr>
              <p:spPr bwMode="auto">
                <a:xfrm>
                  <a:off x="515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0" name="Line 45"/>
                <p:cNvSpPr>
                  <a:spLocks noChangeShapeType="1"/>
                </p:cNvSpPr>
                <p:nvPr/>
              </p:nvSpPr>
              <p:spPr bwMode="auto">
                <a:xfrm>
                  <a:off x="524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1" name="Line 46"/>
                <p:cNvSpPr>
                  <a:spLocks noChangeShapeType="1"/>
                </p:cNvSpPr>
                <p:nvPr/>
              </p:nvSpPr>
              <p:spPr bwMode="auto">
                <a:xfrm>
                  <a:off x="5329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2" name="Line 47"/>
                <p:cNvSpPr>
                  <a:spLocks noChangeShapeType="1"/>
                </p:cNvSpPr>
                <p:nvPr/>
              </p:nvSpPr>
              <p:spPr bwMode="auto">
                <a:xfrm>
                  <a:off x="472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3" name="Line 48"/>
                <p:cNvSpPr>
                  <a:spLocks noChangeShapeType="1"/>
                </p:cNvSpPr>
                <p:nvPr/>
              </p:nvSpPr>
              <p:spPr bwMode="auto">
                <a:xfrm>
                  <a:off x="481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4" name="Line 49"/>
                <p:cNvSpPr>
                  <a:spLocks noChangeShapeType="1"/>
                </p:cNvSpPr>
                <p:nvPr/>
              </p:nvSpPr>
              <p:spPr bwMode="auto">
                <a:xfrm>
                  <a:off x="4899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5" name="Line 50"/>
                <p:cNvSpPr>
                  <a:spLocks noChangeShapeType="1"/>
                </p:cNvSpPr>
                <p:nvPr/>
              </p:nvSpPr>
              <p:spPr bwMode="auto">
                <a:xfrm>
                  <a:off x="4558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66" name="Line 51"/>
                <p:cNvSpPr>
                  <a:spLocks noChangeShapeType="1"/>
                </p:cNvSpPr>
                <p:nvPr/>
              </p:nvSpPr>
              <p:spPr bwMode="auto">
                <a:xfrm>
                  <a:off x="4643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43" name="Group 52"/>
              <p:cNvGrpSpPr>
                <a:grpSpLocks/>
              </p:cNvGrpSpPr>
              <p:nvPr/>
            </p:nvGrpSpPr>
            <p:grpSpPr bwMode="auto">
              <a:xfrm>
                <a:off x="3704" y="1968"/>
                <a:ext cx="771" cy="74"/>
                <a:chOff x="3704" y="1968"/>
                <a:chExt cx="771" cy="74"/>
              </a:xfrm>
            </p:grpSpPr>
            <p:sp>
              <p:nvSpPr>
                <p:cNvPr id="47" name="Line 53"/>
                <p:cNvSpPr>
                  <a:spLocks noChangeShapeType="1"/>
                </p:cNvSpPr>
                <p:nvPr/>
              </p:nvSpPr>
              <p:spPr bwMode="auto">
                <a:xfrm>
                  <a:off x="413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8" name="Line 54"/>
                <p:cNvSpPr>
                  <a:spLocks noChangeShapeType="1"/>
                </p:cNvSpPr>
                <p:nvPr/>
              </p:nvSpPr>
              <p:spPr bwMode="auto">
                <a:xfrm>
                  <a:off x="422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" name="Line 55"/>
                <p:cNvSpPr>
                  <a:spLocks noChangeShapeType="1"/>
                </p:cNvSpPr>
                <p:nvPr/>
              </p:nvSpPr>
              <p:spPr bwMode="auto">
                <a:xfrm>
                  <a:off x="4305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0" name="Line 56"/>
                <p:cNvSpPr>
                  <a:spLocks noChangeShapeType="1"/>
                </p:cNvSpPr>
                <p:nvPr/>
              </p:nvSpPr>
              <p:spPr bwMode="auto">
                <a:xfrm>
                  <a:off x="439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1" name="Line 57"/>
                <p:cNvSpPr>
                  <a:spLocks noChangeShapeType="1"/>
                </p:cNvSpPr>
                <p:nvPr/>
              </p:nvSpPr>
              <p:spPr bwMode="auto">
                <a:xfrm>
                  <a:off x="4475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2" name="Line 58"/>
                <p:cNvSpPr>
                  <a:spLocks noChangeShapeType="1"/>
                </p:cNvSpPr>
                <p:nvPr/>
              </p:nvSpPr>
              <p:spPr bwMode="auto">
                <a:xfrm>
                  <a:off x="3875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3" name="Line 59"/>
                <p:cNvSpPr>
                  <a:spLocks noChangeShapeType="1"/>
                </p:cNvSpPr>
                <p:nvPr/>
              </p:nvSpPr>
              <p:spPr bwMode="auto">
                <a:xfrm>
                  <a:off x="3960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4" name="Line 60"/>
                <p:cNvSpPr>
                  <a:spLocks noChangeShapeType="1"/>
                </p:cNvSpPr>
                <p:nvPr/>
              </p:nvSpPr>
              <p:spPr bwMode="auto">
                <a:xfrm>
                  <a:off x="404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5" name="Line 61"/>
                <p:cNvSpPr>
                  <a:spLocks noChangeShapeType="1"/>
                </p:cNvSpPr>
                <p:nvPr/>
              </p:nvSpPr>
              <p:spPr bwMode="auto">
                <a:xfrm>
                  <a:off x="3704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6" name="Line 62"/>
                <p:cNvSpPr>
                  <a:spLocks noChangeShapeType="1"/>
                </p:cNvSpPr>
                <p:nvPr/>
              </p:nvSpPr>
              <p:spPr bwMode="auto">
                <a:xfrm>
                  <a:off x="3789" y="1968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44" name="Rectangle 63"/>
            <p:cNvSpPr>
              <a:spLocks noChangeArrowheads="1"/>
            </p:cNvSpPr>
            <p:nvPr/>
          </p:nvSpPr>
          <p:spPr bwMode="auto">
            <a:xfrm>
              <a:off x="3622" y="957"/>
              <a:ext cx="1415" cy="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defTabSz="571500"/>
              <a:r>
                <a:rPr lang="de-DE" sz="900" b="1" dirty="0">
                  <a:cs typeface="Arial" charset="0"/>
                </a:rPr>
                <a:t>Sales: </a:t>
              </a:r>
              <a:r>
                <a:rPr lang="de-DE" sz="900" b="1" dirty="0">
                  <a:solidFill>
                    <a:srgbClr val="7030A0"/>
                  </a:solidFill>
                  <a:cs typeface="Arial" charset="0"/>
                </a:rPr>
                <a:t>Wholesaler</a:t>
              </a:r>
              <a:r>
                <a:rPr lang="de-DE" sz="900" b="1" dirty="0">
                  <a:cs typeface="Arial" charset="0"/>
                </a:rPr>
                <a:t> </a:t>
              </a:r>
              <a:r>
                <a:rPr lang="de-DE" sz="900" dirty="0">
                  <a:cs typeface="Arial" charset="0"/>
                </a:rPr>
                <a:t>to Retailer</a:t>
              </a:r>
            </a:p>
          </p:txBody>
        </p:sp>
      </p:grpSp>
      <p:grpSp>
        <p:nvGrpSpPr>
          <p:cNvPr id="45" name="Group 64"/>
          <p:cNvGrpSpPr>
            <a:grpSpLocks/>
          </p:cNvGrpSpPr>
          <p:nvPr/>
        </p:nvGrpSpPr>
        <p:grpSpPr bwMode="auto">
          <a:xfrm>
            <a:off x="1875968" y="3444085"/>
            <a:ext cx="2378411" cy="1524001"/>
            <a:chOff x="715" y="2155"/>
            <a:chExt cx="1997" cy="1280"/>
          </a:xfrm>
        </p:grpSpPr>
        <p:sp>
          <p:nvSpPr>
            <p:cNvPr id="68" name="Rectangle 65"/>
            <p:cNvSpPr>
              <a:spLocks noChangeArrowheads="1"/>
            </p:cNvSpPr>
            <p:nvPr/>
          </p:nvSpPr>
          <p:spPr bwMode="auto">
            <a:xfrm>
              <a:off x="715" y="2155"/>
              <a:ext cx="206" cy="12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20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10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5</a:t>
              </a:r>
            </a:p>
            <a:p>
              <a:pPr algn="r" defTabSz="571500">
                <a:spcAft>
                  <a:spcPct val="190000"/>
                </a:spcAft>
              </a:pPr>
              <a:r>
                <a:rPr lang="de-DE" sz="750" b="1">
                  <a:cs typeface="Arial" charset="0"/>
                </a:rPr>
                <a:t>0</a:t>
              </a:r>
            </a:p>
          </p:txBody>
        </p:sp>
        <p:sp>
          <p:nvSpPr>
            <p:cNvPr id="69" name="Rectangle 66"/>
            <p:cNvSpPr>
              <a:spLocks noChangeArrowheads="1"/>
            </p:cNvSpPr>
            <p:nvPr/>
          </p:nvSpPr>
          <p:spPr bwMode="auto">
            <a:xfrm>
              <a:off x="904" y="2236"/>
              <a:ext cx="1804" cy="1096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b="1" dirty="0">
                <a:latin typeface="Arial" charset="0"/>
                <a:cs typeface="Arial" charset="0"/>
              </a:endParaRPr>
            </a:p>
          </p:txBody>
        </p:sp>
        <p:sp>
          <p:nvSpPr>
            <p:cNvPr id="70" name="Line 67"/>
            <p:cNvSpPr>
              <a:spLocks noChangeShapeType="1"/>
            </p:cNvSpPr>
            <p:nvPr/>
          </p:nvSpPr>
          <p:spPr bwMode="auto">
            <a:xfrm>
              <a:off x="900" y="2508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71" name="Line 68"/>
            <p:cNvSpPr>
              <a:spLocks noChangeShapeType="1"/>
            </p:cNvSpPr>
            <p:nvPr/>
          </p:nvSpPr>
          <p:spPr bwMode="auto">
            <a:xfrm>
              <a:off x="900" y="2784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sp>
          <p:nvSpPr>
            <p:cNvPr id="72" name="Line 69"/>
            <p:cNvSpPr>
              <a:spLocks noChangeShapeType="1"/>
            </p:cNvSpPr>
            <p:nvPr/>
          </p:nvSpPr>
          <p:spPr bwMode="auto">
            <a:xfrm>
              <a:off x="900" y="3060"/>
              <a:ext cx="181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de-DE" b="1">
                <a:latin typeface="Arial" charset="0"/>
                <a:cs typeface="Arial" charset="0"/>
              </a:endParaRPr>
            </a:p>
          </p:txBody>
        </p:sp>
        <p:grpSp>
          <p:nvGrpSpPr>
            <p:cNvPr id="46" name="Group 70"/>
            <p:cNvGrpSpPr>
              <a:grpSpLocks/>
            </p:cNvGrpSpPr>
            <p:nvPr/>
          </p:nvGrpSpPr>
          <p:grpSpPr bwMode="auto">
            <a:xfrm>
              <a:off x="992" y="3264"/>
              <a:ext cx="1625" cy="74"/>
              <a:chOff x="992" y="3264"/>
              <a:chExt cx="1625" cy="74"/>
            </a:xfrm>
          </p:grpSpPr>
          <p:grpSp>
            <p:nvGrpSpPr>
              <p:cNvPr id="67" name="Group 71"/>
              <p:cNvGrpSpPr>
                <a:grpSpLocks/>
              </p:cNvGrpSpPr>
              <p:nvPr/>
            </p:nvGrpSpPr>
            <p:grpSpPr bwMode="auto">
              <a:xfrm>
                <a:off x="1846" y="3264"/>
                <a:ext cx="771" cy="74"/>
                <a:chOff x="1846" y="3264"/>
                <a:chExt cx="771" cy="74"/>
              </a:xfrm>
            </p:grpSpPr>
            <p:sp>
              <p:nvSpPr>
                <p:cNvPr id="87" name="Line 72"/>
                <p:cNvSpPr>
                  <a:spLocks noChangeShapeType="1"/>
                </p:cNvSpPr>
                <p:nvPr/>
              </p:nvSpPr>
              <p:spPr bwMode="auto">
                <a:xfrm>
                  <a:off x="227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8" name="Line 73"/>
                <p:cNvSpPr>
                  <a:spLocks noChangeShapeType="1"/>
                </p:cNvSpPr>
                <p:nvPr/>
              </p:nvSpPr>
              <p:spPr bwMode="auto">
                <a:xfrm>
                  <a:off x="2361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9" name="Line 74"/>
                <p:cNvSpPr>
                  <a:spLocks noChangeShapeType="1"/>
                </p:cNvSpPr>
                <p:nvPr/>
              </p:nvSpPr>
              <p:spPr bwMode="auto">
                <a:xfrm>
                  <a:off x="2446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0" name="Line 75"/>
                <p:cNvSpPr>
                  <a:spLocks noChangeShapeType="1"/>
                </p:cNvSpPr>
                <p:nvPr/>
              </p:nvSpPr>
              <p:spPr bwMode="auto">
                <a:xfrm>
                  <a:off x="253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1" name="Line 76"/>
                <p:cNvSpPr>
                  <a:spLocks noChangeShapeType="1"/>
                </p:cNvSpPr>
                <p:nvPr/>
              </p:nvSpPr>
              <p:spPr bwMode="auto">
                <a:xfrm>
                  <a:off x="2617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2" name="Line 77"/>
                <p:cNvSpPr>
                  <a:spLocks noChangeShapeType="1"/>
                </p:cNvSpPr>
                <p:nvPr/>
              </p:nvSpPr>
              <p:spPr bwMode="auto">
                <a:xfrm>
                  <a:off x="2016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3" name="Line 78"/>
                <p:cNvSpPr>
                  <a:spLocks noChangeShapeType="1"/>
                </p:cNvSpPr>
                <p:nvPr/>
              </p:nvSpPr>
              <p:spPr bwMode="auto">
                <a:xfrm>
                  <a:off x="2101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4" name="Line 79"/>
                <p:cNvSpPr>
                  <a:spLocks noChangeShapeType="1"/>
                </p:cNvSpPr>
                <p:nvPr/>
              </p:nvSpPr>
              <p:spPr bwMode="auto">
                <a:xfrm>
                  <a:off x="2187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5" name="Line 80"/>
                <p:cNvSpPr>
                  <a:spLocks noChangeShapeType="1"/>
                </p:cNvSpPr>
                <p:nvPr/>
              </p:nvSpPr>
              <p:spPr bwMode="auto">
                <a:xfrm>
                  <a:off x="1846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96" name="Line 81"/>
                <p:cNvSpPr>
                  <a:spLocks noChangeShapeType="1"/>
                </p:cNvSpPr>
                <p:nvPr/>
              </p:nvSpPr>
              <p:spPr bwMode="auto">
                <a:xfrm>
                  <a:off x="1931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73" name="Group 82"/>
              <p:cNvGrpSpPr>
                <a:grpSpLocks/>
              </p:cNvGrpSpPr>
              <p:nvPr/>
            </p:nvGrpSpPr>
            <p:grpSpPr bwMode="auto">
              <a:xfrm>
                <a:off x="992" y="3264"/>
                <a:ext cx="771" cy="74"/>
                <a:chOff x="992" y="3264"/>
                <a:chExt cx="771" cy="74"/>
              </a:xfrm>
            </p:grpSpPr>
            <p:sp>
              <p:nvSpPr>
                <p:cNvPr id="77" name="Line 83"/>
                <p:cNvSpPr>
                  <a:spLocks noChangeShapeType="1"/>
                </p:cNvSpPr>
                <p:nvPr/>
              </p:nvSpPr>
              <p:spPr bwMode="auto">
                <a:xfrm>
                  <a:off x="141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78" name="Line 84"/>
                <p:cNvSpPr>
                  <a:spLocks noChangeShapeType="1"/>
                </p:cNvSpPr>
                <p:nvPr/>
              </p:nvSpPr>
              <p:spPr bwMode="auto">
                <a:xfrm>
                  <a:off x="150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79" name="Line 85"/>
                <p:cNvSpPr>
                  <a:spLocks noChangeShapeType="1"/>
                </p:cNvSpPr>
                <p:nvPr/>
              </p:nvSpPr>
              <p:spPr bwMode="auto">
                <a:xfrm>
                  <a:off x="1593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0" name="Line 86"/>
                <p:cNvSpPr>
                  <a:spLocks noChangeShapeType="1"/>
                </p:cNvSpPr>
                <p:nvPr/>
              </p:nvSpPr>
              <p:spPr bwMode="auto">
                <a:xfrm>
                  <a:off x="167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1" name="Line 87"/>
                <p:cNvSpPr>
                  <a:spLocks noChangeShapeType="1"/>
                </p:cNvSpPr>
                <p:nvPr/>
              </p:nvSpPr>
              <p:spPr bwMode="auto">
                <a:xfrm>
                  <a:off x="1763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2" name="Line 88"/>
                <p:cNvSpPr>
                  <a:spLocks noChangeShapeType="1"/>
                </p:cNvSpPr>
                <p:nvPr/>
              </p:nvSpPr>
              <p:spPr bwMode="auto">
                <a:xfrm>
                  <a:off x="1163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3" name="Line 89"/>
                <p:cNvSpPr>
                  <a:spLocks noChangeShapeType="1"/>
                </p:cNvSpPr>
                <p:nvPr/>
              </p:nvSpPr>
              <p:spPr bwMode="auto">
                <a:xfrm>
                  <a:off x="1248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4" name="Line 90"/>
                <p:cNvSpPr>
                  <a:spLocks noChangeShapeType="1"/>
                </p:cNvSpPr>
                <p:nvPr/>
              </p:nvSpPr>
              <p:spPr bwMode="auto">
                <a:xfrm>
                  <a:off x="133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5" name="Line 91"/>
                <p:cNvSpPr>
                  <a:spLocks noChangeShapeType="1"/>
                </p:cNvSpPr>
                <p:nvPr/>
              </p:nvSpPr>
              <p:spPr bwMode="auto">
                <a:xfrm>
                  <a:off x="992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86" name="Line 92"/>
                <p:cNvSpPr>
                  <a:spLocks noChangeShapeType="1"/>
                </p:cNvSpPr>
                <p:nvPr/>
              </p:nvSpPr>
              <p:spPr bwMode="auto">
                <a:xfrm>
                  <a:off x="1077" y="3264"/>
                  <a:ext cx="0" cy="74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de-DE" b="1">
                    <a:latin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74" name="Rectangle 93"/>
            <p:cNvSpPr>
              <a:spLocks noChangeArrowheads="1"/>
            </p:cNvSpPr>
            <p:nvPr/>
          </p:nvSpPr>
          <p:spPr bwMode="auto">
            <a:xfrm>
              <a:off x="910" y="2253"/>
              <a:ext cx="1662" cy="1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9056" tIns="34529" rIns="69056" bIns="34529">
              <a:spAutoFit/>
            </a:bodyPr>
            <a:lstStyle/>
            <a:p>
              <a:pPr defTabSz="571500"/>
              <a:r>
                <a:rPr lang="de-DE" sz="900" b="1" dirty="0">
                  <a:cs typeface="Arial" charset="0"/>
                </a:rPr>
                <a:t>Sales: </a:t>
              </a:r>
              <a:r>
                <a:rPr lang="de-DE" sz="900" b="1" dirty="0">
                  <a:solidFill>
                    <a:srgbClr val="7030A0"/>
                  </a:solidFill>
                  <a:cs typeface="Arial" charset="0"/>
                </a:rPr>
                <a:t>Manufacturer</a:t>
              </a:r>
              <a:r>
                <a:rPr lang="de-DE" sz="900" b="1" dirty="0">
                  <a:cs typeface="Arial" charset="0"/>
                </a:rPr>
                <a:t> </a:t>
              </a:r>
              <a:r>
                <a:rPr lang="de-DE" sz="900" dirty="0">
                  <a:cs typeface="Arial" charset="0"/>
                </a:rPr>
                <a:t>to Wholesaler</a:t>
              </a:r>
            </a:p>
          </p:txBody>
        </p:sp>
      </p:grpSp>
      <p:sp>
        <p:nvSpPr>
          <p:cNvPr id="97" name="Rectangle 94"/>
          <p:cNvSpPr>
            <a:spLocks noChangeArrowheads="1"/>
          </p:cNvSpPr>
          <p:nvPr/>
        </p:nvSpPr>
        <p:spPr bwMode="auto">
          <a:xfrm>
            <a:off x="5105961" y="3444084"/>
            <a:ext cx="245259" cy="1523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69056" tIns="34529" rIns="69056" bIns="34529">
            <a:spAutoFit/>
          </a:bodyPr>
          <a:lstStyle/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20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15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10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5</a:t>
            </a:r>
          </a:p>
          <a:p>
            <a:pPr algn="r" defTabSz="571500">
              <a:spcAft>
                <a:spcPct val="190000"/>
              </a:spcAft>
            </a:pPr>
            <a:r>
              <a:rPr lang="de-DE" sz="750" b="1">
                <a:cs typeface="Arial" charset="0"/>
              </a:rPr>
              <a:t>0</a:t>
            </a:r>
          </a:p>
        </p:txBody>
      </p:sp>
      <p:sp>
        <p:nvSpPr>
          <p:cNvPr id="98" name="Rectangle 95"/>
          <p:cNvSpPr>
            <a:spLocks noChangeArrowheads="1"/>
          </p:cNvSpPr>
          <p:nvPr/>
        </p:nvSpPr>
        <p:spPr bwMode="auto">
          <a:xfrm>
            <a:off x="5330337" y="3540524"/>
            <a:ext cx="2147522" cy="130492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99" name="Line 96"/>
          <p:cNvSpPr>
            <a:spLocks noChangeShapeType="1"/>
          </p:cNvSpPr>
          <p:nvPr/>
        </p:nvSpPr>
        <p:spPr bwMode="auto">
          <a:xfrm>
            <a:off x="5325941" y="3864374"/>
            <a:ext cx="2157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de-DE" b="1">
              <a:latin typeface="Arial" charset="0"/>
              <a:cs typeface="Arial" charset="0"/>
            </a:endParaRPr>
          </a:p>
        </p:txBody>
      </p:sp>
      <p:sp>
        <p:nvSpPr>
          <p:cNvPr id="100" name="Line 97"/>
          <p:cNvSpPr>
            <a:spLocks noChangeShapeType="1"/>
          </p:cNvSpPr>
          <p:nvPr/>
        </p:nvSpPr>
        <p:spPr bwMode="auto">
          <a:xfrm>
            <a:off x="5325941" y="4192986"/>
            <a:ext cx="2157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de-DE" b="1">
              <a:latin typeface="Arial" charset="0"/>
              <a:cs typeface="Arial" charset="0"/>
            </a:endParaRPr>
          </a:p>
        </p:txBody>
      </p:sp>
      <p:sp>
        <p:nvSpPr>
          <p:cNvPr id="101" name="Line 98"/>
          <p:cNvSpPr>
            <a:spLocks noChangeShapeType="1"/>
          </p:cNvSpPr>
          <p:nvPr/>
        </p:nvSpPr>
        <p:spPr bwMode="auto">
          <a:xfrm>
            <a:off x="5325941" y="4521599"/>
            <a:ext cx="21574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de-DE" b="1">
              <a:latin typeface="Arial" charset="0"/>
              <a:cs typeface="Arial" charset="0"/>
            </a:endParaRPr>
          </a:p>
        </p:txBody>
      </p:sp>
      <p:grpSp>
        <p:nvGrpSpPr>
          <p:cNvPr id="75" name="Group 99"/>
          <p:cNvGrpSpPr>
            <a:grpSpLocks/>
          </p:cNvGrpSpPr>
          <p:nvPr/>
        </p:nvGrpSpPr>
        <p:grpSpPr bwMode="auto">
          <a:xfrm>
            <a:off x="5434747" y="4764490"/>
            <a:ext cx="1935407" cy="88106"/>
            <a:chOff x="3704" y="3264"/>
            <a:chExt cx="1625" cy="74"/>
          </a:xfrm>
        </p:grpSpPr>
        <p:grpSp>
          <p:nvGrpSpPr>
            <p:cNvPr id="76" name="Group 100"/>
            <p:cNvGrpSpPr>
              <a:grpSpLocks/>
            </p:cNvGrpSpPr>
            <p:nvPr/>
          </p:nvGrpSpPr>
          <p:grpSpPr bwMode="auto">
            <a:xfrm>
              <a:off x="4558" y="3264"/>
              <a:ext cx="771" cy="74"/>
              <a:chOff x="4558" y="3264"/>
              <a:chExt cx="771" cy="74"/>
            </a:xfrm>
          </p:grpSpPr>
          <p:sp>
            <p:nvSpPr>
              <p:cNvPr id="115" name="Line 101"/>
              <p:cNvSpPr>
                <a:spLocks noChangeShapeType="1"/>
              </p:cNvSpPr>
              <p:nvPr/>
            </p:nvSpPr>
            <p:spPr bwMode="auto">
              <a:xfrm>
                <a:off x="498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6" name="Line 102"/>
              <p:cNvSpPr>
                <a:spLocks noChangeShapeType="1"/>
              </p:cNvSpPr>
              <p:nvPr/>
            </p:nvSpPr>
            <p:spPr bwMode="auto">
              <a:xfrm>
                <a:off x="5073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7" name="Line 103"/>
              <p:cNvSpPr>
                <a:spLocks noChangeShapeType="1"/>
              </p:cNvSpPr>
              <p:nvPr/>
            </p:nvSpPr>
            <p:spPr bwMode="auto">
              <a:xfrm>
                <a:off x="5158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8" name="Line 104"/>
              <p:cNvSpPr>
                <a:spLocks noChangeShapeType="1"/>
              </p:cNvSpPr>
              <p:nvPr/>
            </p:nvSpPr>
            <p:spPr bwMode="auto">
              <a:xfrm>
                <a:off x="524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9" name="Line 105"/>
              <p:cNvSpPr>
                <a:spLocks noChangeShapeType="1"/>
              </p:cNvSpPr>
              <p:nvPr/>
            </p:nvSpPr>
            <p:spPr bwMode="auto">
              <a:xfrm>
                <a:off x="5329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0" name="Line 106"/>
              <p:cNvSpPr>
                <a:spLocks noChangeShapeType="1"/>
              </p:cNvSpPr>
              <p:nvPr/>
            </p:nvSpPr>
            <p:spPr bwMode="auto">
              <a:xfrm>
                <a:off x="4728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1" name="Line 107"/>
              <p:cNvSpPr>
                <a:spLocks noChangeShapeType="1"/>
              </p:cNvSpPr>
              <p:nvPr/>
            </p:nvSpPr>
            <p:spPr bwMode="auto">
              <a:xfrm>
                <a:off x="4813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2" name="Line 108"/>
              <p:cNvSpPr>
                <a:spLocks noChangeShapeType="1"/>
              </p:cNvSpPr>
              <p:nvPr/>
            </p:nvSpPr>
            <p:spPr bwMode="auto">
              <a:xfrm>
                <a:off x="4899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3" name="Line 109"/>
              <p:cNvSpPr>
                <a:spLocks noChangeShapeType="1"/>
              </p:cNvSpPr>
              <p:nvPr/>
            </p:nvSpPr>
            <p:spPr bwMode="auto">
              <a:xfrm>
                <a:off x="4558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4" name="Line 110"/>
              <p:cNvSpPr>
                <a:spLocks noChangeShapeType="1"/>
              </p:cNvSpPr>
              <p:nvPr/>
            </p:nvSpPr>
            <p:spPr bwMode="auto">
              <a:xfrm>
                <a:off x="4643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02" name="Group 111"/>
            <p:cNvGrpSpPr>
              <a:grpSpLocks/>
            </p:cNvGrpSpPr>
            <p:nvPr/>
          </p:nvGrpSpPr>
          <p:grpSpPr bwMode="auto">
            <a:xfrm>
              <a:off x="3704" y="3264"/>
              <a:ext cx="771" cy="74"/>
              <a:chOff x="3704" y="3264"/>
              <a:chExt cx="771" cy="74"/>
            </a:xfrm>
          </p:grpSpPr>
          <p:sp>
            <p:nvSpPr>
              <p:cNvPr id="105" name="Line 112"/>
              <p:cNvSpPr>
                <a:spLocks noChangeShapeType="1"/>
              </p:cNvSpPr>
              <p:nvPr/>
            </p:nvSpPr>
            <p:spPr bwMode="auto">
              <a:xfrm>
                <a:off x="413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6" name="Line 113"/>
              <p:cNvSpPr>
                <a:spLocks noChangeShapeType="1"/>
              </p:cNvSpPr>
              <p:nvPr/>
            </p:nvSpPr>
            <p:spPr bwMode="auto">
              <a:xfrm>
                <a:off x="422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7" name="Line 114"/>
              <p:cNvSpPr>
                <a:spLocks noChangeShapeType="1"/>
              </p:cNvSpPr>
              <p:nvPr/>
            </p:nvSpPr>
            <p:spPr bwMode="auto">
              <a:xfrm>
                <a:off x="4305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8" name="Line 115"/>
              <p:cNvSpPr>
                <a:spLocks noChangeShapeType="1"/>
              </p:cNvSpPr>
              <p:nvPr/>
            </p:nvSpPr>
            <p:spPr bwMode="auto">
              <a:xfrm>
                <a:off x="439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09" name="Line 116"/>
              <p:cNvSpPr>
                <a:spLocks noChangeShapeType="1"/>
              </p:cNvSpPr>
              <p:nvPr/>
            </p:nvSpPr>
            <p:spPr bwMode="auto">
              <a:xfrm>
                <a:off x="4475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0" name="Line 117"/>
              <p:cNvSpPr>
                <a:spLocks noChangeShapeType="1"/>
              </p:cNvSpPr>
              <p:nvPr/>
            </p:nvSpPr>
            <p:spPr bwMode="auto">
              <a:xfrm>
                <a:off x="3875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1" name="Line 118"/>
              <p:cNvSpPr>
                <a:spLocks noChangeShapeType="1"/>
              </p:cNvSpPr>
              <p:nvPr/>
            </p:nvSpPr>
            <p:spPr bwMode="auto">
              <a:xfrm>
                <a:off x="3960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2" name="Line 119"/>
              <p:cNvSpPr>
                <a:spLocks noChangeShapeType="1"/>
              </p:cNvSpPr>
              <p:nvPr/>
            </p:nvSpPr>
            <p:spPr bwMode="auto">
              <a:xfrm>
                <a:off x="404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3" name="Line 120"/>
              <p:cNvSpPr>
                <a:spLocks noChangeShapeType="1"/>
              </p:cNvSpPr>
              <p:nvPr/>
            </p:nvSpPr>
            <p:spPr bwMode="auto">
              <a:xfrm>
                <a:off x="3704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  <p:sp>
            <p:nvSpPr>
              <p:cNvPr id="114" name="Line 121"/>
              <p:cNvSpPr>
                <a:spLocks noChangeShapeType="1"/>
              </p:cNvSpPr>
              <p:nvPr/>
            </p:nvSpPr>
            <p:spPr bwMode="auto">
              <a:xfrm>
                <a:off x="3789" y="3264"/>
                <a:ext cx="0" cy="74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de-DE" b="1">
                  <a:latin typeface="Arial" charset="0"/>
                  <a:cs typeface="Arial" charset="0"/>
                </a:endParaRPr>
              </a:p>
            </p:txBody>
          </p:sp>
        </p:grpSp>
      </p:grpSp>
      <p:sp>
        <p:nvSpPr>
          <p:cNvPr id="125" name="Rectangle 122"/>
          <p:cNvSpPr>
            <a:spLocks noChangeArrowheads="1"/>
          </p:cNvSpPr>
          <p:nvPr/>
        </p:nvSpPr>
        <p:spPr bwMode="auto">
          <a:xfrm>
            <a:off x="5323744" y="3532192"/>
            <a:ext cx="1114087" cy="3467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69056" tIns="34529" rIns="69056" bIns="34529">
            <a:spAutoFit/>
          </a:bodyPr>
          <a:lstStyle/>
          <a:p>
            <a:pPr defTabSz="571500"/>
            <a:r>
              <a:rPr lang="de-DE" sz="900" b="1" dirty="0">
                <a:cs typeface="Arial" charset="0"/>
              </a:rPr>
              <a:t>Sales: </a:t>
            </a:r>
            <a:r>
              <a:rPr lang="de-DE" sz="900" b="1" dirty="0">
                <a:solidFill>
                  <a:srgbClr val="7030A0"/>
                </a:solidFill>
                <a:cs typeface="Arial" charset="0"/>
              </a:rPr>
              <a:t>Supplier</a:t>
            </a:r>
            <a:r>
              <a:rPr lang="de-DE" sz="900" b="1" dirty="0">
                <a:cs typeface="Arial" charset="0"/>
              </a:rPr>
              <a:t> to</a:t>
            </a:r>
            <a:br>
              <a:rPr lang="de-DE" sz="900" b="1" dirty="0">
                <a:cs typeface="Arial" charset="0"/>
              </a:rPr>
            </a:br>
            <a:r>
              <a:rPr lang="de-DE" sz="900" dirty="0">
                <a:cs typeface="Arial" charset="0"/>
              </a:rPr>
              <a:t>Manufacturer</a:t>
            </a:r>
          </a:p>
        </p:txBody>
      </p:sp>
      <p:sp>
        <p:nvSpPr>
          <p:cNvPr id="126" name="Rectangle 123"/>
          <p:cNvSpPr>
            <a:spLocks noChangeArrowheads="1"/>
          </p:cNvSpPr>
          <p:nvPr/>
        </p:nvSpPr>
        <p:spPr bwMode="auto">
          <a:xfrm>
            <a:off x="2096966" y="3307165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27" name="Rectangle 124"/>
          <p:cNvSpPr>
            <a:spLocks noChangeArrowheads="1"/>
          </p:cNvSpPr>
          <p:nvPr/>
        </p:nvSpPr>
        <p:spPr bwMode="auto">
          <a:xfrm>
            <a:off x="5325941" y="3307165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28" name="Rectangle 125"/>
          <p:cNvSpPr>
            <a:spLocks noChangeArrowheads="1"/>
          </p:cNvSpPr>
          <p:nvPr/>
        </p:nvSpPr>
        <p:spPr bwMode="auto">
          <a:xfrm>
            <a:off x="2096966" y="4835927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29" name="Rectangle 126"/>
          <p:cNvSpPr>
            <a:spLocks noChangeArrowheads="1"/>
          </p:cNvSpPr>
          <p:nvPr/>
        </p:nvSpPr>
        <p:spPr bwMode="auto">
          <a:xfrm>
            <a:off x="5325941" y="4835927"/>
            <a:ext cx="2157413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Time</a:t>
            </a:r>
          </a:p>
        </p:txBody>
      </p:sp>
      <p:sp>
        <p:nvSpPr>
          <p:cNvPr id="130" name="Rectangle 127"/>
          <p:cNvSpPr>
            <a:spLocks noChangeArrowheads="1"/>
          </p:cNvSpPr>
          <p:nvPr/>
        </p:nvSpPr>
        <p:spPr bwMode="auto">
          <a:xfrm rot="-5400000">
            <a:off x="4348806" y="4130545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1" name="Rectangle 128"/>
          <p:cNvSpPr>
            <a:spLocks noChangeArrowheads="1"/>
          </p:cNvSpPr>
          <p:nvPr/>
        </p:nvSpPr>
        <p:spPr bwMode="auto">
          <a:xfrm rot="-5400000">
            <a:off x="4348806" y="2587495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2" name="Rectangle 129"/>
          <p:cNvSpPr>
            <a:spLocks noChangeArrowheads="1"/>
          </p:cNvSpPr>
          <p:nvPr/>
        </p:nvSpPr>
        <p:spPr bwMode="auto">
          <a:xfrm rot="-5400000">
            <a:off x="1162693" y="4144832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3" name="Rectangle 130"/>
          <p:cNvSpPr>
            <a:spLocks noChangeArrowheads="1"/>
          </p:cNvSpPr>
          <p:nvPr/>
        </p:nvSpPr>
        <p:spPr bwMode="auto">
          <a:xfrm rot="-5400000">
            <a:off x="1162693" y="2601782"/>
            <a:ext cx="1345406" cy="208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69056" tIns="34529" rIns="69056" bIns="34529">
            <a:spAutoFit/>
          </a:bodyPr>
          <a:lstStyle/>
          <a:p>
            <a:pPr algn="ctr" defTabSz="571500">
              <a:tabLst>
                <a:tab pos="3143250" algn="l"/>
              </a:tabLst>
            </a:pPr>
            <a:r>
              <a:rPr lang="de-DE" sz="900" b="1">
                <a:cs typeface="Arial" charset="0"/>
              </a:rPr>
              <a:t>Order size</a:t>
            </a:r>
          </a:p>
        </p:txBody>
      </p:sp>
      <p:sp>
        <p:nvSpPr>
          <p:cNvPr id="134" name="Freeform 131"/>
          <p:cNvSpPr>
            <a:spLocks/>
          </p:cNvSpPr>
          <p:nvPr/>
        </p:nvSpPr>
        <p:spPr bwMode="auto">
          <a:xfrm>
            <a:off x="2103560" y="2921402"/>
            <a:ext cx="2137631" cy="279797"/>
          </a:xfrm>
          <a:custGeom>
            <a:avLst/>
            <a:gdLst>
              <a:gd name="T0" fmla="*/ 0 w 1795"/>
              <a:gd name="T1" fmla="*/ 336550 h 235"/>
              <a:gd name="T2" fmla="*/ 142773 w 1795"/>
              <a:gd name="T3" fmla="*/ 274638 h 235"/>
              <a:gd name="T4" fmla="*/ 287267 w 1795"/>
              <a:gd name="T5" fmla="*/ 361950 h 235"/>
              <a:gd name="T6" fmla="*/ 430040 w 1795"/>
              <a:gd name="T7" fmla="*/ 195263 h 235"/>
              <a:gd name="T8" fmla="*/ 584855 w 1795"/>
              <a:gd name="T9" fmla="*/ 282575 h 235"/>
              <a:gd name="T10" fmla="*/ 727628 w 1795"/>
              <a:gd name="T11" fmla="*/ 282575 h 235"/>
              <a:gd name="T12" fmla="*/ 882442 w 1795"/>
              <a:gd name="T13" fmla="*/ 61913 h 235"/>
              <a:gd name="T14" fmla="*/ 1014895 w 1795"/>
              <a:gd name="T15" fmla="*/ 176213 h 235"/>
              <a:gd name="T16" fmla="*/ 1312482 w 1795"/>
              <a:gd name="T17" fmla="*/ 176213 h 235"/>
              <a:gd name="T18" fmla="*/ 1465577 w 1795"/>
              <a:gd name="T19" fmla="*/ 0 h 235"/>
              <a:gd name="T20" fmla="*/ 1610070 w 1795"/>
              <a:gd name="T21" fmla="*/ 176213 h 235"/>
              <a:gd name="T22" fmla="*/ 2174283 w 1795"/>
              <a:gd name="T23" fmla="*/ 176213 h 235"/>
              <a:gd name="T24" fmla="*/ 2337698 w 1795"/>
              <a:gd name="T25" fmla="*/ 238125 h 235"/>
              <a:gd name="T26" fmla="*/ 2480471 w 1795"/>
              <a:gd name="T27" fmla="*/ 238125 h 235"/>
              <a:gd name="T28" fmla="*/ 2635286 w 1795"/>
              <a:gd name="T29" fmla="*/ 371475 h 235"/>
              <a:gd name="T30" fmla="*/ 2788380 w 1795"/>
              <a:gd name="T31" fmla="*/ 114300 h 235"/>
              <a:gd name="T32" fmla="*/ 3085968 w 1795"/>
              <a:gd name="T33" fmla="*/ 114300 h 2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795"/>
              <a:gd name="T52" fmla="*/ 0 h 235"/>
              <a:gd name="T53" fmla="*/ 1795 w 1795"/>
              <a:gd name="T54" fmla="*/ 235 h 235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795" h="235">
                <a:moveTo>
                  <a:pt x="0" y="212"/>
                </a:moveTo>
                <a:lnTo>
                  <a:pt x="83" y="173"/>
                </a:lnTo>
                <a:lnTo>
                  <a:pt x="167" y="228"/>
                </a:lnTo>
                <a:lnTo>
                  <a:pt x="250" y="123"/>
                </a:lnTo>
                <a:lnTo>
                  <a:pt x="340" y="178"/>
                </a:lnTo>
                <a:lnTo>
                  <a:pt x="423" y="178"/>
                </a:lnTo>
                <a:lnTo>
                  <a:pt x="513" y="39"/>
                </a:lnTo>
                <a:lnTo>
                  <a:pt x="590" y="111"/>
                </a:lnTo>
                <a:lnTo>
                  <a:pt x="763" y="111"/>
                </a:lnTo>
                <a:lnTo>
                  <a:pt x="852" y="0"/>
                </a:lnTo>
                <a:lnTo>
                  <a:pt x="936" y="111"/>
                </a:lnTo>
                <a:lnTo>
                  <a:pt x="1264" y="111"/>
                </a:lnTo>
                <a:lnTo>
                  <a:pt x="1359" y="150"/>
                </a:lnTo>
                <a:lnTo>
                  <a:pt x="1442" y="150"/>
                </a:lnTo>
                <a:lnTo>
                  <a:pt x="1532" y="234"/>
                </a:lnTo>
                <a:lnTo>
                  <a:pt x="1621" y="72"/>
                </a:lnTo>
                <a:lnTo>
                  <a:pt x="1794" y="72"/>
                </a:lnTo>
              </a:path>
            </a:pathLst>
          </a:custGeom>
          <a:noFill/>
          <a:ln w="25400" cap="rnd">
            <a:solidFill>
              <a:schemeClr val="tx1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5" name="Freeform 132"/>
          <p:cNvSpPr>
            <a:spLocks/>
          </p:cNvSpPr>
          <p:nvPr/>
        </p:nvSpPr>
        <p:spPr bwMode="auto">
          <a:xfrm>
            <a:off x="5314951" y="2929975"/>
            <a:ext cx="2137631" cy="279797"/>
          </a:xfrm>
          <a:custGeom>
            <a:avLst/>
            <a:gdLst>
              <a:gd name="T0" fmla="*/ 0 w 1795"/>
              <a:gd name="T1" fmla="*/ 336550 h 235"/>
              <a:gd name="T2" fmla="*/ 142773 w 1795"/>
              <a:gd name="T3" fmla="*/ 274638 h 235"/>
              <a:gd name="T4" fmla="*/ 287267 w 1795"/>
              <a:gd name="T5" fmla="*/ 361950 h 235"/>
              <a:gd name="T6" fmla="*/ 430040 w 1795"/>
              <a:gd name="T7" fmla="*/ 195263 h 235"/>
              <a:gd name="T8" fmla="*/ 584855 w 1795"/>
              <a:gd name="T9" fmla="*/ 282575 h 235"/>
              <a:gd name="T10" fmla="*/ 727628 w 1795"/>
              <a:gd name="T11" fmla="*/ 282575 h 235"/>
              <a:gd name="T12" fmla="*/ 882442 w 1795"/>
              <a:gd name="T13" fmla="*/ 61913 h 235"/>
              <a:gd name="T14" fmla="*/ 1014895 w 1795"/>
              <a:gd name="T15" fmla="*/ 176213 h 235"/>
              <a:gd name="T16" fmla="*/ 1312482 w 1795"/>
              <a:gd name="T17" fmla="*/ 176213 h 235"/>
              <a:gd name="T18" fmla="*/ 1465577 w 1795"/>
              <a:gd name="T19" fmla="*/ 0 h 235"/>
              <a:gd name="T20" fmla="*/ 1610070 w 1795"/>
              <a:gd name="T21" fmla="*/ 176213 h 235"/>
              <a:gd name="T22" fmla="*/ 2174283 w 1795"/>
              <a:gd name="T23" fmla="*/ 176213 h 235"/>
              <a:gd name="T24" fmla="*/ 2337698 w 1795"/>
              <a:gd name="T25" fmla="*/ 238125 h 235"/>
              <a:gd name="T26" fmla="*/ 2480471 w 1795"/>
              <a:gd name="T27" fmla="*/ 238125 h 235"/>
              <a:gd name="T28" fmla="*/ 2635286 w 1795"/>
              <a:gd name="T29" fmla="*/ 371475 h 235"/>
              <a:gd name="T30" fmla="*/ 2788380 w 1795"/>
              <a:gd name="T31" fmla="*/ 114300 h 235"/>
              <a:gd name="T32" fmla="*/ 3085968 w 1795"/>
              <a:gd name="T33" fmla="*/ 114300 h 2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795"/>
              <a:gd name="T52" fmla="*/ 0 h 235"/>
              <a:gd name="T53" fmla="*/ 1795 w 1795"/>
              <a:gd name="T54" fmla="*/ 235 h 235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795" h="235">
                <a:moveTo>
                  <a:pt x="0" y="212"/>
                </a:moveTo>
                <a:lnTo>
                  <a:pt x="83" y="173"/>
                </a:lnTo>
                <a:lnTo>
                  <a:pt x="167" y="228"/>
                </a:lnTo>
                <a:lnTo>
                  <a:pt x="250" y="123"/>
                </a:lnTo>
                <a:lnTo>
                  <a:pt x="340" y="178"/>
                </a:lnTo>
                <a:lnTo>
                  <a:pt x="423" y="178"/>
                </a:lnTo>
                <a:lnTo>
                  <a:pt x="513" y="39"/>
                </a:lnTo>
                <a:lnTo>
                  <a:pt x="590" y="111"/>
                </a:lnTo>
                <a:lnTo>
                  <a:pt x="763" y="111"/>
                </a:lnTo>
                <a:lnTo>
                  <a:pt x="852" y="0"/>
                </a:lnTo>
                <a:lnTo>
                  <a:pt x="936" y="111"/>
                </a:lnTo>
                <a:lnTo>
                  <a:pt x="1264" y="111"/>
                </a:lnTo>
                <a:lnTo>
                  <a:pt x="1359" y="150"/>
                </a:lnTo>
                <a:lnTo>
                  <a:pt x="1442" y="150"/>
                </a:lnTo>
                <a:lnTo>
                  <a:pt x="1532" y="234"/>
                </a:lnTo>
                <a:lnTo>
                  <a:pt x="1621" y="72"/>
                </a:lnTo>
                <a:lnTo>
                  <a:pt x="1794" y="72"/>
                </a:lnTo>
              </a:path>
            </a:pathLst>
          </a:custGeom>
          <a:noFill/>
          <a:ln w="25400" cap="rnd">
            <a:solidFill>
              <a:srgbClr val="0000FF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6" name="Freeform 133"/>
          <p:cNvSpPr>
            <a:spLocks/>
          </p:cNvSpPr>
          <p:nvPr/>
        </p:nvSpPr>
        <p:spPr bwMode="auto">
          <a:xfrm>
            <a:off x="2103560" y="4506362"/>
            <a:ext cx="2137631" cy="279797"/>
          </a:xfrm>
          <a:custGeom>
            <a:avLst/>
            <a:gdLst>
              <a:gd name="T0" fmla="*/ 0 w 1795"/>
              <a:gd name="T1" fmla="*/ 336550 h 235"/>
              <a:gd name="T2" fmla="*/ 142773 w 1795"/>
              <a:gd name="T3" fmla="*/ 274638 h 235"/>
              <a:gd name="T4" fmla="*/ 287267 w 1795"/>
              <a:gd name="T5" fmla="*/ 361950 h 235"/>
              <a:gd name="T6" fmla="*/ 430040 w 1795"/>
              <a:gd name="T7" fmla="*/ 195263 h 235"/>
              <a:gd name="T8" fmla="*/ 584855 w 1795"/>
              <a:gd name="T9" fmla="*/ 282575 h 235"/>
              <a:gd name="T10" fmla="*/ 727628 w 1795"/>
              <a:gd name="T11" fmla="*/ 282575 h 235"/>
              <a:gd name="T12" fmla="*/ 882442 w 1795"/>
              <a:gd name="T13" fmla="*/ 61913 h 235"/>
              <a:gd name="T14" fmla="*/ 1014895 w 1795"/>
              <a:gd name="T15" fmla="*/ 176213 h 235"/>
              <a:gd name="T16" fmla="*/ 1312482 w 1795"/>
              <a:gd name="T17" fmla="*/ 176213 h 235"/>
              <a:gd name="T18" fmla="*/ 1465577 w 1795"/>
              <a:gd name="T19" fmla="*/ 0 h 235"/>
              <a:gd name="T20" fmla="*/ 1610070 w 1795"/>
              <a:gd name="T21" fmla="*/ 176213 h 235"/>
              <a:gd name="T22" fmla="*/ 2174283 w 1795"/>
              <a:gd name="T23" fmla="*/ 176213 h 235"/>
              <a:gd name="T24" fmla="*/ 2337698 w 1795"/>
              <a:gd name="T25" fmla="*/ 238125 h 235"/>
              <a:gd name="T26" fmla="*/ 2480471 w 1795"/>
              <a:gd name="T27" fmla="*/ 238125 h 235"/>
              <a:gd name="T28" fmla="*/ 2635286 w 1795"/>
              <a:gd name="T29" fmla="*/ 371475 h 235"/>
              <a:gd name="T30" fmla="*/ 2788380 w 1795"/>
              <a:gd name="T31" fmla="*/ 114300 h 235"/>
              <a:gd name="T32" fmla="*/ 3085968 w 1795"/>
              <a:gd name="T33" fmla="*/ 114300 h 2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795"/>
              <a:gd name="T52" fmla="*/ 0 h 235"/>
              <a:gd name="T53" fmla="*/ 1795 w 1795"/>
              <a:gd name="T54" fmla="*/ 235 h 235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795" h="235">
                <a:moveTo>
                  <a:pt x="0" y="212"/>
                </a:moveTo>
                <a:lnTo>
                  <a:pt x="83" y="173"/>
                </a:lnTo>
                <a:lnTo>
                  <a:pt x="167" y="228"/>
                </a:lnTo>
                <a:lnTo>
                  <a:pt x="250" y="123"/>
                </a:lnTo>
                <a:lnTo>
                  <a:pt x="340" y="178"/>
                </a:lnTo>
                <a:lnTo>
                  <a:pt x="423" y="178"/>
                </a:lnTo>
                <a:lnTo>
                  <a:pt x="513" y="39"/>
                </a:lnTo>
                <a:lnTo>
                  <a:pt x="590" y="111"/>
                </a:lnTo>
                <a:lnTo>
                  <a:pt x="763" y="111"/>
                </a:lnTo>
                <a:lnTo>
                  <a:pt x="852" y="0"/>
                </a:lnTo>
                <a:lnTo>
                  <a:pt x="936" y="111"/>
                </a:lnTo>
                <a:lnTo>
                  <a:pt x="1264" y="111"/>
                </a:lnTo>
                <a:lnTo>
                  <a:pt x="1359" y="150"/>
                </a:lnTo>
                <a:lnTo>
                  <a:pt x="1442" y="150"/>
                </a:lnTo>
                <a:lnTo>
                  <a:pt x="1532" y="234"/>
                </a:lnTo>
                <a:lnTo>
                  <a:pt x="1621" y="72"/>
                </a:lnTo>
                <a:lnTo>
                  <a:pt x="1794" y="72"/>
                </a:lnTo>
              </a:path>
            </a:pathLst>
          </a:custGeom>
          <a:noFill/>
          <a:ln w="25400" cap="rnd">
            <a:solidFill>
              <a:srgbClr val="0000FF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7" name="Freeform 134"/>
          <p:cNvSpPr>
            <a:spLocks/>
          </p:cNvSpPr>
          <p:nvPr/>
        </p:nvSpPr>
        <p:spPr bwMode="auto">
          <a:xfrm>
            <a:off x="5314951" y="4506362"/>
            <a:ext cx="2137631" cy="279797"/>
          </a:xfrm>
          <a:custGeom>
            <a:avLst/>
            <a:gdLst>
              <a:gd name="T0" fmla="*/ 0 w 1795"/>
              <a:gd name="T1" fmla="*/ 336550 h 235"/>
              <a:gd name="T2" fmla="*/ 142773 w 1795"/>
              <a:gd name="T3" fmla="*/ 274638 h 235"/>
              <a:gd name="T4" fmla="*/ 287267 w 1795"/>
              <a:gd name="T5" fmla="*/ 361950 h 235"/>
              <a:gd name="T6" fmla="*/ 430040 w 1795"/>
              <a:gd name="T7" fmla="*/ 195263 h 235"/>
              <a:gd name="T8" fmla="*/ 584855 w 1795"/>
              <a:gd name="T9" fmla="*/ 282575 h 235"/>
              <a:gd name="T10" fmla="*/ 727628 w 1795"/>
              <a:gd name="T11" fmla="*/ 282575 h 235"/>
              <a:gd name="T12" fmla="*/ 882442 w 1795"/>
              <a:gd name="T13" fmla="*/ 61913 h 235"/>
              <a:gd name="T14" fmla="*/ 1014895 w 1795"/>
              <a:gd name="T15" fmla="*/ 176213 h 235"/>
              <a:gd name="T16" fmla="*/ 1312482 w 1795"/>
              <a:gd name="T17" fmla="*/ 176213 h 235"/>
              <a:gd name="T18" fmla="*/ 1465577 w 1795"/>
              <a:gd name="T19" fmla="*/ 0 h 235"/>
              <a:gd name="T20" fmla="*/ 1610070 w 1795"/>
              <a:gd name="T21" fmla="*/ 176213 h 235"/>
              <a:gd name="T22" fmla="*/ 2174283 w 1795"/>
              <a:gd name="T23" fmla="*/ 176213 h 235"/>
              <a:gd name="T24" fmla="*/ 2337698 w 1795"/>
              <a:gd name="T25" fmla="*/ 238125 h 235"/>
              <a:gd name="T26" fmla="*/ 2480471 w 1795"/>
              <a:gd name="T27" fmla="*/ 238125 h 235"/>
              <a:gd name="T28" fmla="*/ 2635286 w 1795"/>
              <a:gd name="T29" fmla="*/ 371475 h 235"/>
              <a:gd name="T30" fmla="*/ 2788380 w 1795"/>
              <a:gd name="T31" fmla="*/ 114300 h 235"/>
              <a:gd name="T32" fmla="*/ 3085968 w 1795"/>
              <a:gd name="T33" fmla="*/ 114300 h 2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795"/>
              <a:gd name="T52" fmla="*/ 0 h 235"/>
              <a:gd name="T53" fmla="*/ 1795 w 1795"/>
              <a:gd name="T54" fmla="*/ 235 h 235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795" h="235">
                <a:moveTo>
                  <a:pt x="0" y="212"/>
                </a:moveTo>
                <a:lnTo>
                  <a:pt x="83" y="173"/>
                </a:lnTo>
                <a:lnTo>
                  <a:pt x="167" y="228"/>
                </a:lnTo>
                <a:lnTo>
                  <a:pt x="250" y="123"/>
                </a:lnTo>
                <a:lnTo>
                  <a:pt x="340" y="178"/>
                </a:lnTo>
                <a:lnTo>
                  <a:pt x="423" y="178"/>
                </a:lnTo>
                <a:lnTo>
                  <a:pt x="513" y="39"/>
                </a:lnTo>
                <a:lnTo>
                  <a:pt x="590" y="111"/>
                </a:lnTo>
                <a:lnTo>
                  <a:pt x="763" y="111"/>
                </a:lnTo>
                <a:lnTo>
                  <a:pt x="852" y="0"/>
                </a:lnTo>
                <a:lnTo>
                  <a:pt x="936" y="111"/>
                </a:lnTo>
                <a:lnTo>
                  <a:pt x="1264" y="111"/>
                </a:lnTo>
                <a:lnTo>
                  <a:pt x="1359" y="150"/>
                </a:lnTo>
                <a:lnTo>
                  <a:pt x="1442" y="150"/>
                </a:lnTo>
                <a:lnTo>
                  <a:pt x="1532" y="234"/>
                </a:lnTo>
                <a:lnTo>
                  <a:pt x="1621" y="72"/>
                </a:lnTo>
                <a:lnTo>
                  <a:pt x="1794" y="72"/>
                </a:lnTo>
              </a:path>
            </a:pathLst>
          </a:custGeom>
          <a:noFill/>
          <a:ln w="25400" cap="rnd">
            <a:solidFill>
              <a:srgbClr val="0000FF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8" name="Footer Placeholder 4"/>
          <p:cNvSpPr txBox="1">
            <a:spLocks/>
          </p:cNvSpPr>
          <p:nvPr/>
        </p:nvSpPr>
        <p:spPr>
          <a:xfrm>
            <a:off x="5829300" y="5197242"/>
            <a:ext cx="21717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de-DE" sz="750" b="1">
                <a:solidFill>
                  <a:srgbClr val="000000">
                    <a:tint val="75000"/>
                  </a:srgbClr>
                </a:solidFill>
                <a:cs typeface="Arial" charset="0"/>
              </a:rPr>
              <a:t>Kersten, 2014</a:t>
            </a:r>
            <a:endParaRPr lang="de-DE" sz="750" b="1" dirty="0">
              <a:solidFill>
                <a:srgbClr val="000000">
                  <a:tint val="75000"/>
                </a:srgbClr>
              </a:solidFill>
              <a:cs typeface="Arial" charset="0"/>
            </a:endParaRPr>
          </a:p>
        </p:txBody>
      </p:sp>
      <p:sp>
        <p:nvSpPr>
          <p:cNvPr id="103" name="Freeform 132">
            <a:extLst>
              <a:ext uri="{FF2B5EF4-FFF2-40B4-BE49-F238E27FC236}">
                <a16:creationId xmlns:a16="http://schemas.microsoft.com/office/drawing/2014/main" id="{CBDC773C-53FD-FAB7-AB06-692ED1A29854}"/>
              </a:ext>
            </a:extLst>
          </p:cNvPr>
          <p:cNvSpPr>
            <a:spLocks/>
          </p:cNvSpPr>
          <p:nvPr/>
        </p:nvSpPr>
        <p:spPr bwMode="auto">
          <a:xfrm>
            <a:off x="5332535" y="2699151"/>
            <a:ext cx="2144225" cy="601265"/>
          </a:xfrm>
          <a:custGeom>
            <a:avLst/>
            <a:gdLst>
              <a:gd name="T0" fmla="*/ 0 w 1801"/>
              <a:gd name="T1" fmla="*/ 628650 h 505"/>
              <a:gd name="T2" fmla="*/ 151335 w 1801"/>
              <a:gd name="T3" fmla="*/ 552450 h 505"/>
              <a:gd name="T4" fmla="*/ 325027 w 1801"/>
              <a:gd name="T5" fmla="*/ 552450 h 505"/>
              <a:gd name="T6" fmla="*/ 467763 w 1801"/>
              <a:gd name="T7" fmla="*/ 800100 h 505"/>
              <a:gd name="T8" fmla="*/ 619099 w 1801"/>
              <a:gd name="T9" fmla="*/ 695325 h 505"/>
              <a:gd name="T10" fmla="*/ 792790 w 1801"/>
              <a:gd name="T11" fmla="*/ 304800 h 505"/>
              <a:gd name="T12" fmla="*/ 913171 w 1801"/>
              <a:gd name="T13" fmla="*/ 361950 h 505"/>
              <a:gd name="T14" fmla="*/ 1074824 w 1801"/>
              <a:gd name="T15" fmla="*/ 361950 h 505"/>
              <a:gd name="T16" fmla="*/ 1281190 w 1801"/>
              <a:gd name="T17" fmla="*/ 0 h 505"/>
              <a:gd name="T18" fmla="*/ 1401571 w 1801"/>
              <a:gd name="T19" fmla="*/ 342900 h 505"/>
              <a:gd name="T20" fmla="*/ 1563224 w 1801"/>
              <a:gd name="T21" fmla="*/ 47625 h 505"/>
              <a:gd name="T22" fmla="*/ 1998313 w 1801"/>
              <a:gd name="T23" fmla="*/ 361950 h 505"/>
              <a:gd name="T24" fmla="*/ 2151368 w 1801"/>
              <a:gd name="T25" fmla="*/ 361950 h 505"/>
              <a:gd name="T26" fmla="*/ 2325059 w 1801"/>
              <a:gd name="T27" fmla="*/ 561975 h 505"/>
              <a:gd name="T28" fmla="*/ 2466076 w 1801"/>
              <a:gd name="T29" fmla="*/ 438150 h 505"/>
              <a:gd name="T30" fmla="*/ 2627730 w 1801"/>
              <a:gd name="T31" fmla="*/ 438150 h 505"/>
              <a:gd name="T32" fmla="*/ 2954476 w 1801"/>
              <a:gd name="T33" fmla="*/ 790575 h 505"/>
              <a:gd name="T34" fmla="*/ 3095493 w 1801"/>
              <a:gd name="T35" fmla="*/ 628650 h 50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801"/>
              <a:gd name="T55" fmla="*/ 0 h 505"/>
              <a:gd name="T56" fmla="*/ 1801 w 1801"/>
              <a:gd name="T57" fmla="*/ 505 h 50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801" h="505">
                <a:moveTo>
                  <a:pt x="0" y="396"/>
                </a:moveTo>
                <a:lnTo>
                  <a:pt x="88" y="348"/>
                </a:lnTo>
                <a:lnTo>
                  <a:pt x="189" y="348"/>
                </a:lnTo>
                <a:lnTo>
                  <a:pt x="272" y="504"/>
                </a:lnTo>
                <a:lnTo>
                  <a:pt x="360" y="438"/>
                </a:lnTo>
                <a:lnTo>
                  <a:pt x="461" y="192"/>
                </a:lnTo>
                <a:lnTo>
                  <a:pt x="531" y="228"/>
                </a:lnTo>
                <a:lnTo>
                  <a:pt x="625" y="228"/>
                </a:lnTo>
                <a:lnTo>
                  <a:pt x="745" y="0"/>
                </a:lnTo>
                <a:lnTo>
                  <a:pt x="815" y="216"/>
                </a:lnTo>
                <a:lnTo>
                  <a:pt x="909" y="30"/>
                </a:lnTo>
                <a:lnTo>
                  <a:pt x="1162" y="228"/>
                </a:lnTo>
                <a:lnTo>
                  <a:pt x="1251" y="228"/>
                </a:lnTo>
                <a:lnTo>
                  <a:pt x="1352" y="354"/>
                </a:lnTo>
                <a:lnTo>
                  <a:pt x="1434" y="276"/>
                </a:lnTo>
                <a:lnTo>
                  <a:pt x="1528" y="276"/>
                </a:lnTo>
                <a:lnTo>
                  <a:pt x="1718" y="498"/>
                </a:lnTo>
                <a:lnTo>
                  <a:pt x="1800" y="396"/>
                </a:lnTo>
              </a:path>
            </a:pathLst>
          </a:custGeom>
          <a:noFill/>
          <a:ln w="25400" cap="rnd">
            <a:solidFill>
              <a:srgbClr val="FF0000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04" name="Freeform 133">
            <a:extLst>
              <a:ext uri="{FF2B5EF4-FFF2-40B4-BE49-F238E27FC236}">
                <a16:creationId xmlns:a16="http://schemas.microsoft.com/office/drawing/2014/main" id="{9FF2BCC8-DFC3-B96A-FAA9-EC77003D530F}"/>
              </a:ext>
            </a:extLst>
          </p:cNvPr>
          <p:cNvSpPr>
            <a:spLocks/>
          </p:cNvSpPr>
          <p:nvPr/>
        </p:nvSpPr>
        <p:spPr bwMode="auto">
          <a:xfrm>
            <a:off x="2111255" y="3892154"/>
            <a:ext cx="1929911" cy="951309"/>
          </a:xfrm>
          <a:custGeom>
            <a:avLst/>
            <a:gdLst>
              <a:gd name="T0" fmla="*/ 0 w 1621"/>
              <a:gd name="T1" fmla="*/ 1095375 h 799"/>
              <a:gd name="T2" fmla="*/ 153054 w 1621"/>
              <a:gd name="T3" fmla="*/ 1028700 h 799"/>
              <a:gd name="T4" fmla="*/ 297510 w 1621"/>
              <a:gd name="T5" fmla="*/ 1028700 h 799"/>
              <a:gd name="T6" fmla="*/ 450564 w 1621"/>
              <a:gd name="T7" fmla="*/ 1266825 h 799"/>
              <a:gd name="T8" fmla="*/ 593300 w 1621"/>
              <a:gd name="T9" fmla="*/ 1162050 h 799"/>
              <a:gd name="T10" fmla="*/ 737756 w 1621"/>
              <a:gd name="T11" fmla="*/ 1266825 h 799"/>
              <a:gd name="T12" fmla="*/ 1045584 w 1621"/>
              <a:gd name="T13" fmla="*/ 447675 h 799"/>
              <a:gd name="T14" fmla="*/ 1178001 w 1621"/>
              <a:gd name="T15" fmla="*/ 533400 h 799"/>
              <a:gd name="T16" fmla="*/ 1300101 w 1621"/>
              <a:gd name="T17" fmla="*/ 447675 h 799"/>
              <a:gd name="T18" fmla="*/ 1434238 w 1621"/>
              <a:gd name="T19" fmla="*/ 533400 h 799"/>
              <a:gd name="T20" fmla="*/ 1607929 w 1621"/>
              <a:gd name="T21" fmla="*/ 390525 h 799"/>
              <a:gd name="T22" fmla="*/ 1721430 w 1621"/>
              <a:gd name="T23" fmla="*/ 523875 h 799"/>
              <a:gd name="T24" fmla="*/ 1915757 w 1621"/>
              <a:gd name="T25" fmla="*/ 0 h 799"/>
              <a:gd name="T26" fmla="*/ 2345685 w 1621"/>
              <a:gd name="T27" fmla="*/ 1009650 h 799"/>
              <a:gd name="T28" fmla="*/ 2498739 w 1621"/>
              <a:gd name="T29" fmla="*/ 1009650 h 799"/>
              <a:gd name="T30" fmla="*/ 2643194 w 1621"/>
              <a:gd name="T31" fmla="*/ 1171575 h 799"/>
              <a:gd name="T32" fmla="*/ 2785930 w 1621"/>
              <a:gd name="T33" fmla="*/ 1266825 h 79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621"/>
              <a:gd name="T52" fmla="*/ 0 h 799"/>
              <a:gd name="T53" fmla="*/ 1621 w 1621"/>
              <a:gd name="T54" fmla="*/ 799 h 799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621" h="799">
                <a:moveTo>
                  <a:pt x="0" y="690"/>
                </a:moveTo>
                <a:lnTo>
                  <a:pt x="89" y="648"/>
                </a:lnTo>
                <a:lnTo>
                  <a:pt x="173" y="648"/>
                </a:lnTo>
                <a:lnTo>
                  <a:pt x="262" y="798"/>
                </a:lnTo>
                <a:lnTo>
                  <a:pt x="345" y="732"/>
                </a:lnTo>
                <a:lnTo>
                  <a:pt x="429" y="798"/>
                </a:lnTo>
                <a:lnTo>
                  <a:pt x="608" y="282"/>
                </a:lnTo>
                <a:lnTo>
                  <a:pt x="685" y="336"/>
                </a:lnTo>
                <a:lnTo>
                  <a:pt x="756" y="282"/>
                </a:lnTo>
                <a:lnTo>
                  <a:pt x="834" y="336"/>
                </a:lnTo>
                <a:lnTo>
                  <a:pt x="935" y="246"/>
                </a:lnTo>
                <a:lnTo>
                  <a:pt x="1001" y="330"/>
                </a:lnTo>
                <a:lnTo>
                  <a:pt x="1114" y="0"/>
                </a:lnTo>
                <a:lnTo>
                  <a:pt x="1364" y="636"/>
                </a:lnTo>
                <a:lnTo>
                  <a:pt x="1453" y="636"/>
                </a:lnTo>
                <a:lnTo>
                  <a:pt x="1537" y="738"/>
                </a:lnTo>
                <a:lnTo>
                  <a:pt x="1620" y="798"/>
                </a:lnTo>
              </a:path>
            </a:pathLst>
          </a:custGeom>
          <a:noFill/>
          <a:ln w="25400" cap="rnd">
            <a:solidFill>
              <a:srgbClr val="FF0000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  <p:sp>
        <p:nvSpPr>
          <p:cNvPr id="139" name="Freeform 134">
            <a:extLst>
              <a:ext uri="{FF2B5EF4-FFF2-40B4-BE49-F238E27FC236}">
                <a16:creationId xmlns:a16="http://schemas.microsoft.com/office/drawing/2014/main" id="{5AC082CD-BED4-8142-E85A-A6E7955D8BB1}"/>
              </a:ext>
            </a:extLst>
          </p:cNvPr>
          <p:cNvSpPr>
            <a:spLocks/>
          </p:cNvSpPr>
          <p:nvPr/>
        </p:nvSpPr>
        <p:spPr bwMode="auto">
          <a:xfrm>
            <a:off x="5332535" y="3549253"/>
            <a:ext cx="2144225" cy="1222772"/>
          </a:xfrm>
          <a:custGeom>
            <a:avLst/>
            <a:gdLst>
              <a:gd name="T0" fmla="*/ 0 w 1801"/>
              <a:gd name="T1" fmla="*/ 1581150 h 1027"/>
              <a:gd name="T2" fmla="*/ 153055 w 1801"/>
              <a:gd name="T3" fmla="*/ 1581150 h 1027"/>
              <a:gd name="T4" fmla="*/ 318148 w 1801"/>
              <a:gd name="T5" fmla="*/ 1477962 h 1027"/>
              <a:gd name="T6" fmla="*/ 440248 w 1801"/>
              <a:gd name="T7" fmla="*/ 1477962 h 1027"/>
              <a:gd name="T8" fmla="*/ 605341 w 1801"/>
              <a:gd name="T9" fmla="*/ 1298575 h 1027"/>
              <a:gd name="T10" fmla="*/ 737759 w 1801"/>
              <a:gd name="T11" fmla="*/ 1298575 h 1027"/>
              <a:gd name="T12" fmla="*/ 1035271 w 1801"/>
              <a:gd name="T13" fmla="*/ 1628775 h 1027"/>
              <a:gd name="T14" fmla="*/ 1188325 w 1801"/>
              <a:gd name="T15" fmla="*/ 1439862 h 1027"/>
              <a:gd name="T16" fmla="*/ 1475518 w 1801"/>
              <a:gd name="T17" fmla="*/ 1298575 h 1027"/>
              <a:gd name="T18" fmla="*/ 1630293 w 1801"/>
              <a:gd name="T19" fmla="*/ 423862 h 1027"/>
              <a:gd name="T20" fmla="*/ 1773030 w 1801"/>
              <a:gd name="T21" fmla="*/ 931862 h 1027"/>
              <a:gd name="T22" fmla="*/ 1876213 w 1801"/>
              <a:gd name="T23" fmla="*/ 687387 h 1027"/>
              <a:gd name="T24" fmla="*/ 2111814 w 1801"/>
              <a:gd name="T25" fmla="*/ 0 h 1027"/>
              <a:gd name="T26" fmla="*/ 2213278 w 1801"/>
              <a:gd name="T27" fmla="*/ 1346200 h 1027"/>
              <a:gd name="T28" fmla="*/ 2347416 w 1801"/>
              <a:gd name="T29" fmla="*/ 1571625 h 1027"/>
              <a:gd name="T30" fmla="*/ 2500471 w 1801"/>
              <a:gd name="T31" fmla="*/ 1289050 h 1027"/>
              <a:gd name="T32" fmla="*/ 2644927 w 1801"/>
              <a:gd name="T33" fmla="*/ 1581150 h 1027"/>
              <a:gd name="T34" fmla="*/ 3095493 w 1801"/>
              <a:gd name="T35" fmla="*/ 1581150 h 102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801"/>
              <a:gd name="T55" fmla="*/ 0 h 1027"/>
              <a:gd name="T56" fmla="*/ 1801 w 1801"/>
              <a:gd name="T57" fmla="*/ 1027 h 1027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801" h="1027">
                <a:moveTo>
                  <a:pt x="0" y="996"/>
                </a:moveTo>
                <a:lnTo>
                  <a:pt x="89" y="996"/>
                </a:lnTo>
                <a:lnTo>
                  <a:pt x="185" y="931"/>
                </a:lnTo>
                <a:lnTo>
                  <a:pt x="256" y="931"/>
                </a:lnTo>
                <a:lnTo>
                  <a:pt x="352" y="818"/>
                </a:lnTo>
                <a:lnTo>
                  <a:pt x="429" y="818"/>
                </a:lnTo>
                <a:lnTo>
                  <a:pt x="602" y="1026"/>
                </a:lnTo>
                <a:lnTo>
                  <a:pt x="691" y="907"/>
                </a:lnTo>
                <a:lnTo>
                  <a:pt x="858" y="818"/>
                </a:lnTo>
                <a:lnTo>
                  <a:pt x="948" y="267"/>
                </a:lnTo>
                <a:lnTo>
                  <a:pt x="1031" y="587"/>
                </a:lnTo>
                <a:lnTo>
                  <a:pt x="1091" y="433"/>
                </a:lnTo>
                <a:lnTo>
                  <a:pt x="1228" y="0"/>
                </a:lnTo>
                <a:lnTo>
                  <a:pt x="1287" y="848"/>
                </a:lnTo>
                <a:lnTo>
                  <a:pt x="1365" y="990"/>
                </a:lnTo>
                <a:lnTo>
                  <a:pt x="1454" y="812"/>
                </a:lnTo>
                <a:lnTo>
                  <a:pt x="1538" y="996"/>
                </a:lnTo>
                <a:lnTo>
                  <a:pt x="1800" y="996"/>
                </a:lnTo>
              </a:path>
            </a:pathLst>
          </a:custGeom>
          <a:noFill/>
          <a:ln w="25400" cap="rnd">
            <a:solidFill>
              <a:srgbClr val="FF0000"/>
            </a:solidFill>
            <a:round/>
            <a:headEnd type="none" w="sm" len="sm"/>
            <a:tailEnd type="none" w="sm" len="sm"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b="1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563843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2"/>
          <p:cNvSpPr>
            <a:spLocks noChangeArrowheads="1"/>
          </p:cNvSpPr>
          <p:nvPr/>
        </p:nvSpPr>
        <p:spPr bwMode="auto">
          <a:xfrm>
            <a:off x="3943350" y="1863725"/>
            <a:ext cx="1290638" cy="1377950"/>
          </a:xfrm>
          <a:prstGeom prst="rect">
            <a:avLst/>
          </a:prstGeom>
          <a:solidFill>
            <a:srgbClr val="0000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63" name="Rectangle 26"/>
          <p:cNvSpPr>
            <a:spLocks noChangeArrowheads="1"/>
          </p:cNvSpPr>
          <p:nvPr/>
        </p:nvSpPr>
        <p:spPr bwMode="auto">
          <a:xfrm>
            <a:off x="4040188" y="2314575"/>
            <a:ext cx="97948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or 3</a:t>
            </a:r>
            <a:r>
              <a:rPr lang="en-US" sz="1700" baseline="30000">
                <a:solidFill>
                  <a:srgbClr val="FFFFFF"/>
                </a:solidFill>
                <a:latin typeface="Book Antiqua" pitchFamily="18" charset="0"/>
              </a:rPr>
              <a:t>rd</a:t>
            </a:r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 Party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64" name="Rectangle 6"/>
          <p:cNvSpPr>
            <a:spLocks noChangeArrowheads="1"/>
          </p:cNvSpPr>
          <p:nvPr/>
        </p:nvSpPr>
        <p:spPr bwMode="auto">
          <a:xfrm>
            <a:off x="682625" y="1198563"/>
            <a:ext cx="3235325" cy="477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00"/>
              </a:solidFill>
              <a:latin typeface="Book Antiqua" pitchFamily="18" charset="0"/>
            </a:endParaRPr>
          </a:p>
        </p:txBody>
      </p:sp>
      <p:sp>
        <p:nvSpPr>
          <p:cNvPr id="15365" name="Rectangle 7"/>
          <p:cNvSpPr>
            <a:spLocks noChangeArrowheads="1"/>
          </p:cNvSpPr>
          <p:nvPr/>
        </p:nvSpPr>
        <p:spPr bwMode="auto">
          <a:xfrm>
            <a:off x="774700" y="1260475"/>
            <a:ext cx="272645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u="sng" dirty="0"/>
              <a:t>Example 1</a:t>
            </a:r>
            <a:r>
              <a:rPr lang="en-US" sz="2200" b="1" dirty="0"/>
              <a:t>:  </a:t>
            </a:r>
            <a:r>
              <a:rPr lang="en-US" sz="2200" i="1" dirty="0"/>
              <a:t>Wal-Mart</a:t>
            </a:r>
            <a:endParaRPr lang="en-US" sz="2200" i="1" dirty="0">
              <a:latin typeface="Book Antiqua" pitchFamily="18" charset="0"/>
            </a:endParaRPr>
          </a:p>
        </p:txBody>
      </p:sp>
      <p:sp>
        <p:nvSpPr>
          <p:cNvPr id="15366" name="Rectangle 8"/>
          <p:cNvSpPr>
            <a:spLocks noChangeArrowheads="1"/>
          </p:cNvSpPr>
          <p:nvPr/>
        </p:nvSpPr>
        <p:spPr bwMode="auto">
          <a:xfrm>
            <a:off x="3081338" y="1260475"/>
            <a:ext cx="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00"/>
              </a:solidFill>
              <a:latin typeface="Book Antiqua" pitchFamily="18" charset="0"/>
            </a:endParaRPr>
          </a:p>
        </p:txBody>
      </p:sp>
      <p:sp>
        <p:nvSpPr>
          <p:cNvPr id="15367" name="Rectangle 9"/>
          <p:cNvSpPr>
            <a:spLocks noChangeArrowheads="1"/>
          </p:cNvSpPr>
          <p:nvPr/>
        </p:nvSpPr>
        <p:spPr bwMode="auto">
          <a:xfrm>
            <a:off x="3182938" y="1260475"/>
            <a:ext cx="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00"/>
              </a:solidFill>
              <a:latin typeface="Book Antiqua" pitchFamily="18" charset="0"/>
            </a:endParaRPr>
          </a:p>
        </p:txBody>
      </p:sp>
      <p:sp>
        <p:nvSpPr>
          <p:cNvPr id="15368" name="Rectangle 10"/>
          <p:cNvSpPr>
            <a:spLocks noChangeArrowheads="1"/>
          </p:cNvSpPr>
          <p:nvPr/>
        </p:nvSpPr>
        <p:spPr bwMode="auto">
          <a:xfrm>
            <a:off x="6975475" y="2101850"/>
            <a:ext cx="1822450" cy="869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69" name="Rectangle 11"/>
          <p:cNvSpPr>
            <a:spLocks noChangeArrowheads="1"/>
          </p:cNvSpPr>
          <p:nvPr/>
        </p:nvSpPr>
        <p:spPr bwMode="auto">
          <a:xfrm>
            <a:off x="7072313" y="2171700"/>
            <a:ext cx="1733550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Customers Request: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0" name="Rectangle 12"/>
          <p:cNvSpPr>
            <a:spLocks noChangeArrowheads="1"/>
          </p:cNvSpPr>
          <p:nvPr/>
        </p:nvSpPr>
        <p:spPr bwMode="auto">
          <a:xfrm>
            <a:off x="7072313" y="2425700"/>
            <a:ext cx="1546225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Buying detergent,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1" name="Rectangle 13"/>
          <p:cNvSpPr>
            <a:spLocks noChangeArrowheads="1"/>
          </p:cNvSpPr>
          <p:nvPr/>
        </p:nvSpPr>
        <p:spPr bwMode="auto">
          <a:xfrm>
            <a:off x="7072313" y="2679700"/>
            <a:ext cx="1492250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clothes, TV, …...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16"/>
          <p:cNvGrpSpPr>
            <a:grpSpLocks/>
          </p:cNvGrpSpPr>
          <p:nvPr/>
        </p:nvGrpSpPr>
        <p:grpSpPr bwMode="auto">
          <a:xfrm>
            <a:off x="6672263" y="2525713"/>
            <a:ext cx="303212" cy="103187"/>
            <a:chOff x="4217" y="1978"/>
            <a:chExt cx="191" cy="65"/>
          </a:xfrm>
          <a:solidFill>
            <a:srgbClr val="00B050"/>
          </a:solidFill>
        </p:grpSpPr>
        <p:sp>
          <p:nvSpPr>
            <p:cNvPr id="18531" name="Line 14"/>
            <p:cNvSpPr>
              <a:spLocks noChangeShapeType="1"/>
            </p:cNvSpPr>
            <p:nvPr/>
          </p:nvSpPr>
          <p:spPr bwMode="auto">
            <a:xfrm>
              <a:off x="4217" y="2010"/>
              <a:ext cx="132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32" name="Freeform 15"/>
            <p:cNvSpPr>
              <a:spLocks/>
            </p:cNvSpPr>
            <p:nvPr/>
          </p:nvSpPr>
          <p:spPr bwMode="auto">
            <a:xfrm>
              <a:off x="4347" y="1978"/>
              <a:ext cx="61" cy="65"/>
            </a:xfrm>
            <a:custGeom>
              <a:avLst/>
              <a:gdLst>
                <a:gd name="T0" fmla="*/ 0 w 123"/>
                <a:gd name="T1" fmla="*/ 65 h 65"/>
                <a:gd name="T2" fmla="*/ 30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373" name="Rectangle 17"/>
          <p:cNvSpPr>
            <a:spLocks noChangeArrowheads="1"/>
          </p:cNvSpPr>
          <p:nvPr/>
        </p:nvSpPr>
        <p:spPr bwMode="auto">
          <a:xfrm>
            <a:off x="5611813" y="2260600"/>
            <a:ext cx="1044575" cy="614363"/>
          </a:xfrm>
          <a:prstGeom prst="rect">
            <a:avLst/>
          </a:prstGeom>
          <a:solidFill>
            <a:srgbClr val="0000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4" name="Rectangle 18"/>
          <p:cNvSpPr>
            <a:spLocks noChangeArrowheads="1"/>
          </p:cNvSpPr>
          <p:nvPr/>
        </p:nvSpPr>
        <p:spPr bwMode="auto">
          <a:xfrm>
            <a:off x="5707063" y="2330450"/>
            <a:ext cx="33178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FFFFFF"/>
                </a:solidFill>
                <a:latin typeface="Book Antiqua" pitchFamily="18" charset="0"/>
              </a:rPr>
              <a:t>Wal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5" name="Rectangle 19"/>
          <p:cNvSpPr>
            <a:spLocks noChangeArrowheads="1"/>
          </p:cNvSpPr>
          <p:nvPr/>
        </p:nvSpPr>
        <p:spPr bwMode="auto">
          <a:xfrm>
            <a:off x="6045200" y="2330450"/>
            <a:ext cx="71438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6" name="Rectangle 20"/>
          <p:cNvSpPr>
            <a:spLocks noChangeArrowheads="1"/>
          </p:cNvSpPr>
          <p:nvPr/>
        </p:nvSpPr>
        <p:spPr bwMode="auto">
          <a:xfrm>
            <a:off x="6113463" y="2330450"/>
            <a:ext cx="49053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FFFFFF"/>
                </a:solidFill>
                <a:latin typeface="Book Antiqua" pitchFamily="18" charset="0"/>
              </a:rPr>
              <a:t>Mart 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7" name="Rectangle 21"/>
          <p:cNvSpPr>
            <a:spLocks noChangeArrowheads="1"/>
          </p:cNvSpPr>
          <p:nvPr/>
        </p:nvSpPr>
        <p:spPr bwMode="auto">
          <a:xfrm>
            <a:off x="5707063" y="2584450"/>
            <a:ext cx="508000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stores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8" name="Rectangle 23"/>
          <p:cNvSpPr>
            <a:spLocks noChangeArrowheads="1"/>
          </p:cNvSpPr>
          <p:nvPr/>
        </p:nvSpPr>
        <p:spPr bwMode="auto">
          <a:xfrm>
            <a:off x="4040188" y="2060575"/>
            <a:ext cx="33178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FFFFFF"/>
                </a:solidFill>
                <a:latin typeface="Book Antiqua" pitchFamily="18" charset="0"/>
              </a:rPr>
              <a:t>Wal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9" name="Rectangle 24"/>
          <p:cNvSpPr>
            <a:spLocks noChangeArrowheads="1"/>
          </p:cNvSpPr>
          <p:nvPr/>
        </p:nvSpPr>
        <p:spPr bwMode="auto">
          <a:xfrm>
            <a:off x="4376738" y="2060575"/>
            <a:ext cx="7143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0" name="Rectangle 25"/>
          <p:cNvSpPr>
            <a:spLocks noChangeArrowheads="1"/>
          </p:cNvSpPr>
          <p:nvPr/>
        </p:nvSpPr>
        <p:spPr bwMode="auto">
          <a:xfrm>
            <a:off x="4445000" y="2060575"/>
            <a:ext cx="490538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FFFFFF"/>
                </a:solidFill>
                <a:latin typeface="Book Antiqua" pitchFamily="18" charset="0"/>
              </a:rPr>
              <a:t>Mart</a:t>
            </a:r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1" name="Rectangle 29"/>
          <p:cNvSpPr>
            <a:spLocks noChangeArrowheads="1"/>
          </p:cNvSpPr>
          <p:nvPr/>
        </p:nvSpPr>
        <p:spPr bwMode="auto">
          <a:xfrm>
            <a:off x="4040188" y="2568575"/>
            <a:ext cx="1054100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Distribution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2" name="Rectangle 30"/>
          <p:cNvSpPr>
            <a:spLocks noChangeArrowheads="1"/>
          </p:cNvSpPr>
          <p:nvPr/>
        </p:nvSpPr>
        <p:spPr bwMode="auto">
          <a:xfrm>
            <a:off x="3962400" y="2838450"/>
            <a:ext cx="1306513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Centers (DCs)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3" name="Rectangle 31"/>
          <p:cNvSpPr>
            <a:spLocks noChangeArrowheads="1"/>
          </p:cNvSpPr>
          <p:nvPr/>
        </p:nvSpPr>
        <p:spPr bwMode="auto">
          <a:xfrm>
            <a:off x="909638" y="1943100"/>
            <a:ext cx="1681162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4" name="Rectangle 32"/>
          <p:cNvSpPr>
            <a:spLocks noChangeArrowheads="1"/>
          </p:cNvSpPr>
          <p:nvPr/>
        </p:nvSpPr>
        <p:spPr bwMode="auto">
          <a:xfrm>
            <a:off x="914400" y="2000250"/>
            <a:ext cx="1617663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000000"/>
                </a:solidFill>
                <a:latin typeface="Book Antiqua" pitchFamily="18" charset="0"/>
              </a:rPr>
              <a:t>Procter &amp; Gamble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3" name="Group 35"/>
          <p:cNvGrpSpPr>
            <a:grpSpLocks/>
          </p:cNvGrpSpPr>
          <p:nvPr/>
        </p:nvGrpSpPr>
        <p:grpSpPr bwMode="auto">
          <a:xfrm>
            <a:off x="2578100" y="2051050"/>
            <a:ext cx="1365250" cy="103188"/>
            <a:chOff x="1638" y="1679"/>
            <a:chExt cx="860" cy="65"/>
          </a:xfrm>
          <a:solidFill>
            <a:srgbClr val="00B050"/>
          </a:solidFill>
        </p:grpSpPr>
        <p:sp>
          <p:nvSpPr>
            <p:cNvPr id="18529" name="Line 33"/>
            <p:cNvSpPr>
              <a:spLocks noChangeShapeType="1"/>
            </p:cNvSpPr>
            <p:nvPr/>
          </p:nvSpPr>
          <p:spPr bwMode="auto">
            <a:xfrm>
              <a:off x="1638" y="1711"/>
              <a:ext cx="800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30" name="Freeform 34"/>
            <p:cNvSpPr>
              <a:spLocks/>
            </p:cNvSpPr>
            <p:nvPr/>
          </p:nvSpPr>
          <p:spPr bwMode="auto">
            <a:xfrm>
              <a:off x="2436" y="1679"/>
              <a:ext cx="62" cy="65"/>
            </a:xfrm>
            <a:custGeom>
              <a:avLst/>
              <a:gdLst>
                <a:gd name="T0" fmla="*/ 0 w 124"/>
                <a:gd name="T1" fmla="*/ 65 h 65"/>
                <a:gd name="T2" fmla="*/ 31 w 124"/>
                <a:gd name="T3" fmla="*/ 32 h 65"/>
                <a:gd name="T4" fmla="*/ 0 w 124"/>
                <a:gd name="T5" fmla="*/ 0 h 65"/>
                <a:gd name="T6" fmla="*/ 0 w 124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5"/>
                <a:gd name="T14" fmla="*/ 124 w 12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5">
                  <a:moveTo>
                    <a:pt x="0" y="65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4" name="Group 38"/>
          <p:cNvGrpSpPr>
            <a:grpSpLocks/>
          </p:cNvGrpSpPr>
          <p:nvPr/>
        </p:nvGrpSpPr>
        <p:grpSpPr bwMode="auto">
          <a:xfrm>
            <a:off x="5232400" y="2525713"/>
            <a:ext cx="379413" cy="103187"/>
            <a:chOff x="3310" y="1978"/>
            <a:chExt cx="239" cy="65"/>
          </a:xfrm>
          <a:solidFill>
            <a:srgbClr val="00B050"/>
          </a:solidFill>
        </p:grpSpPr>
        <p:sp>
          <p:nvSpPr>
            <p:cNvPr id="18527" name="Line 36"/>
            <p:cNvSpPr>
              <a:spLocks noChangeShapeType="1"/>
            </p:cNvSpPr>
            <p:nvPr/>
          </p:nvSpPr>
          <p:spPr bwMode="auto">
            <a:xfrm>
              <a:off x="3310" y="2010"/>
              <a:ext cx="17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8" name="Freeform 37"/>
            <p:cNvSpPr>
              <a:spLocks/>
            </p:cNvSpPr>
            <p:nvPr/>
          </p:nvSpPr>
          <p:spPr bwMode="auto">
            <a:xfrm>
              <a:off x="3487" y="1978"/>
              <a:ext cx="62" cy="65"/>
            </a:xfrm>
            <a:custGeom>
              <a:avLst/>
              <a:gdLst>
                <a:gd name="T0" fmla="*/ 0 w 123"/>
                <a:gd name="T1" fmla="*/ 65 h 65"/>
                <a:gd name="T2" fmla="*/ 31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387" name="Rectangle 39"/>
          <p:cNvSpPr>
            <a:spLocks noChangeArrowheads="1"/>
          </p:cNvSpPr>
          <p:nvPr/>
        </p:nvSpPr>
        <p:spPr bwMode="auto">
          <a:xfrm>
            <a:off x="758825" y="4081463"/>
            <a:ext cx="1517650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8" name="Rectangle 40"/>
          <p:cNvSpPr>
            <a:spLocks noChangeArrowheads="1"/>
          </p:cNvSpPr>
          <p:nvPr/>
        </p:nvSpPr>
        <p:spPr bwMode="auto">
          <a:xfrm>
            <a:off x="854075" y="4151313"/>
            <a:ext cx="1408113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Plastic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9" name="Rectangle 41"/>
          <p:cNvSpPr>
            <a:spLocks noChangeArrowheads="1"/>
          </p:cNvSpPr>
          <p:nvPr/>
        </p:nvSpPr>
        <p:spPr bwMode="auto">
          <a:xfrm>
            <a:off x="3714750" y="3843338"/>
            <a:ext cx="1495425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0" name="Rectangle 42"/>
          <p:cNvSpPr>
            <a:spLocks noChangeArrowheads="1"/>
          </p:cNvSpPr>
          <p:nvPr/>
        </p:nvSpPr>
        <p:spPr bwMode="auto">
          <a:xfrm>
            <a:off x="3811588" y="3913188"/>
            <a:ext cx="1382712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Fabric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1" name="Rectangle 43"/>
          <p:cNvSpPr>
            <a:spLocks noChangeArrowheads="1"/>
          </p:cNvSpPr>
          <p:nvPr/>
        </p:nvSpPr>
        <p:spPr bwMode="auto">
          <a:xfrm>
            <a:off x="909638" y="2417763"/>
            <a:ext cx="2540000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2" name="Rectangle 44"/>
          <p:cNvSpPr>
            <a:spLocks noChangeArrowheads="1"/>
          </p:cNvSpPr>
          <p:nvPr/>
        </p:nvSpPr>
        <p:spPr bwMode="auto">
          <a:xfrm>
            <a:off x="1006475" y="2487613"/>
            <a:ext cx="26352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000000"/>
                </a:solidFill>
                <a:latin typeface="Book Antiqua" pitchFamily="18" charset="0"/>
              </a:rPr>
              <a:t>Da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3" name="Rectangle 45"/>
          <p:cNvSpPr>
            <a:spLocks noChangeArrowheads="1"/>
          </p:cNvSpPr>
          <p:nvPr/>
        </p:nvSpPr>
        <p:spPr bwMode="auto">
          <a:xfrm>
            <a:off x="1241425" y="2487613"/>
            <a:ext cx="71438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4" name="Rectangle 46"/>
          <p:cNvSpPr>
            <a:spLocks noChangeArrowheads="1"/>
          </p:cNvSpPr>
          <p:nvPr/>
        </p:nvSpPr>
        <p:spPr bwMode="auto">
          <a:xfrm>
            <a:off x="1309688" y="2487613"/>
            <a:ext cx="220027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000000"/>
                </a:solidFill>
                <a:latin typeface="Book Antiqua" pitchFamily="18" charset="0"/>
              </a:rPr>
              <a:t>Fa Clothing, Inc</a:t>
            </a:r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. (China)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5" name="Rectangle 47"/>
          <p:cNvSpPr>
            <a:spLocks noChangeArrowheads="1"/>
          </p:cNvSpPr>
          <p:nvPr/>
        </p:nvSpPr>
        <p:spPr bwMode="auto">
          <a:xfrm>
            <a:off x="909638" y="2973388"/>
            <a:ext cx="2343150" cy="360362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6" name="Rectangle 48"/>
          <p:cNvSpPr>
            <a:spLocks noChangeArrowheads="1"/>
          </p:cNvSpPr>
          <p:nvPr/>
        </p:nvSpPr>
        <p:spPr bwMode="auto">
          <a:xfrm>
            <a:off x="1006475" y="3043238"/>
            <a:ext cx="222885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000000"/>
                </a:solidFill>
                <a:latin typeface="Book Antiqua" pitchFamily="18" charset="0"/>
              </a:rPr>
              <a:t>SONY</a:t>
            </a:r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 Factory (Malaysia)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5" name="Group 51"/>
          <p:cNvGrpSpPr>
            <a:grpSpLocks/>
          </p:cNvGrpSpPr>
          <p:nvPr/>
        </p:nvGrpSpPr>
        <p:grpSpPr bwMode="auto">
          <a:xfrm>
            <a:off x="3487738" y="2525713"/>
            <a:ext cx="455612" cy="103187"/>
            <a:chOff x="2211" y="1978"/>
            <a:chExt cx="287" cy="65"/>
          </a:xfrm>
          <a:solidFill>
            <a:srgbClr val="00B050"/>
          </a:solidFill>
        </p:grpSpPr>
        <p:sp>
          <p:nvSpPr>
            <p:cNvPr id="18525" name="Line 49"/>
            <p:cNvSpPr>
              <a:spLocks noChangeShapeType="1"/>
            </p:cNvSpPr>
            <p:nvPr/>
          </p:nvSpPr>
          <p:spPr bwMode="auto">
            <a:xfrm>
              <a:off x="2211" y="2010"/>
              <a:ext cx="227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6" name="Freeform 50"/>
            <p:cNvSpPr>
              <a:spLocks/>
            </p:cNvSpPr>
            <p:nvPr/>
          </p:nvSpPr>
          <p:spPr bwMode="auto">
            <a:xfrm>
              <a:off x="2436" y="1978"/>
              <a:ext cx="62" cy="65"/>
            </a:xfrm>
            <a:custGeom>
              <a:avLst/>
              <a:gdLst>
                <a:gd name="T0" fmla="*/ 0 w 124"/>
                <a:gd name="T1" fmla="*/ 65 h 65"/>
                <a:gd name="T2" fmla="*/ 31 w 124"/>
                <a:gd name="T3" fmla="*/ 32 h 65"/>
                <a:gd name="T4" fmla="*/ 0 w 124"/>
                <a:gd name="T5" fmla="*/ 0 h 65"/>
                <a:gd name="T6" fmla="*/ 0 w 124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5"/>
                <a:gd name="T14" fmla="*/ 124 w 12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5">
                  <a:moveTo>
                    <a:pt x="0" y="65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6" name="Group 54"/>
          <p:cNvGrpSpPr>
            <a:grpSpLocks/>
          </p:cNvGrpSpPr>
          <p:nvPr/>
        </p:nvGrpSpPr>
        <p:grpSpPr bwMode="auto">
          <a:xfrm>
            <a:off x="3260725" y="3079750"/>
            <a:ext cx="682625" cy="104775"/>
            <a:chOff x="2068" y="2327"/>
            <a:chExt cx="430" cy="66"/>
          </a:xfrm>
          <a:solidFill>
            <a:srgbClr val="00B050"/>
          </a:solidFill>
        </p:grpSpPr>
        <p:sp>
          <p:nvSpPr>
            <p:cNvPr id="18523" name="Line 52"/>
            <p:cNvSpPr>
              <a:spLocks noChangeShapeType="1"/>
            </p:cNvSpPr>
            <p:nvPr/>
          </p:nvSpPr>
          <p:spPr bwMode="auto">
            <a:xfrm>
              <a:off x="2068" y="2359"/>
              <a:ext cx="370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4" name="Freeform 53"/>
            <p:cNvSpPr>
              <a:spLocks/>
            </p:cNvSpPr>
            <p:nvPr/>
          </p:nvSpPr>
          <p:spPr bwMode="auto">
            <a:xfrm>
              <a:off x="2436" y="2327"/>
              <a:ext cx="62" cy="66"/>
            </a:xfrm>
            <a:custGeom>
              <a:avLst/>
              <a:gdLst>
                <a:gd name="T0" fmla="*/ 0 w 124"/>
                <a:gd name="T1" fmla="*/ 66 h 66"/>
                <a:gd name="T2" fmla="*/ 31 w 124"/>
                <a:gd name="T3" fmla="*/ 32 h 66"/>
                <a:gd name="T4" fmla="*/ 0 w 124"/>
                <a:gd name="T5" fmla="*/ 0 h 66"/>
                <a:gd name="T6" fmla="*/ 0 w 124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6"/>
                <a:gd name="T14" fmla="*/ 124 w 124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6">
                  <a:moveTo>
                    <a:pt x="0" y="66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399" name="Rectangle 55"/>
          <p:cNvSpPr>
            <a:spLocks noChangeArrowheads="1"/>
          </p:cNvSpPr>
          <p:nvPr/>
        </p:nvSpPr>
        <p:spPr bwMode="auto">
          <a:xfrm>
            <a:off x="5989638" y="3843338"/>
            <a:ext cx="2963862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0" name="Rectangle 56"/>
          <p:cNvSpPr>
            <a:spLocks noChangeArrowheads="1"/>
          </p:cNvSpPr>
          <p:nvPr/>
        </p:nvSpPr>
        <p:spPr bwMode="auto">
          <a:xfrm>
            <a:off x="6019800" y="3905250"/>
            <a:ext cx="2947988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Electronics Components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1" name="Rectangle 57"/>
          <p:cNvSpPr>
            <a:spLocks noChangeArrowheads="1"/>
          </p:cNvSpPr>
          <p:nvPr/>
        </p:nvSpPr>
        <p:spPr bwMode="auto">
          <a:xfrm>
            <a:off x="758825" y="4714875"/>
            <a:ext cx="1752600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2" name="Rectangle 58"/>
          <p:cNvSpPr>
            <a:spLocks noChangeArrowheads="1"/>
          </p:cNvSpPr>
          <p:nvPr/>
        </p:nvSpPr>
        <p:spPr bwMode="auto">
          <a:xfrm>
            <a:off x="854075" y="4784725"/>
            <a:ext cx="1658938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Chemical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3" name="Rectangle 59"/>
          <p:cNvSpPr>
            <a:spLocks noChangeArrowheads="1"/>
          </p:cNvSpPr>
          <p:nvPr/>
        </p:nvSpPr>
        <p:spPr bwMode="auto">
          <a:xfrm>
            <a:off x="3714750" y="4398963"/>
            <a:ext cx="1517650" cy="360362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4" name="Rectangle 60"/>
          <p:cNvSpPr>
            <a:spLocks noChangeArrowheads="1"/>
          </p:cNvSpPr>
          <p:nvPr/>
        </p:nvSpPr>
        <p:spPr bwMode="auto">
          <a:xfrm>
            <a:off x="3811588" y="4468813"/>
            <a:ext cx="140652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Zipper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5" name="Freeform 61"/>
          <p:cNvSpPr>
            <a:spLocks/>
          </p:cNvSpPr>
          <p:nvPr/>
        </p:nvSpPr>
        <p:spPr bwMode="auto">
          <a:xfrm>
            <a:off x="530225" y="4240213"/>
            <a:ext cx="1588" cy="633412"/>
          </a:xfrm>
          <a:custGeom>
            <a:avLst/>
            <a:gdLst>
              <a:gd name="T0" fmla="*/ 0 w 1588"/>
              <a:gd name="T1" fmla="*/ 0 h 399"/>
              <a:gd name="T2" fmla="*/ 0 w 1588"/>
              <a:gd name="T3" fmla="*/ 2147483647 h 399"/>
              <a:gd name="T4" fmla="*/ 0 w 1588"/>
              <a:gd name="T5" fmla="*/ 2147483647 h 399"/>
              <a:gd name="T6" fmla="*/ 0 60000 65536"/>
              <a:gd name="T7" fmla="*/ 0 60000 65536"/>
              <a:gd name="T8" fmla="*/ 0 60000 65536"/>
              <a:gd name="T9" fmla="*/ 0 w 1588"/>
              <a:gd name="T10" fmla="*/ 0 h 399"/>
              <a:gd name="T11" fmla="*/ 1588 w 1588"/>
              <a:gd name="T12" fmla="*/ 399 h 3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99">
                <a:moveTo>
                  <a:pt x="0" y="0"/>
                </a:moveTo>
                <a:lnTo>
                  <a:pt x="0" y="399"/>
                </a:lnTo>
                <a:lnTo>
                  <a:pt x="0" y="374"/>
                </a:lnTo>
              </a:path>
            </a:pathLst>
          </a:custGeom>
          <a:noFill/>
          <a:ln w="9525">
            <a:solidFill>
              <a:srgbClr val="00B05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7" name="Group 64"/>
          <p:cNvGrpSpPr>
            <a:grpSpLocks/>
          </p:cNvGrpSpPr>
          <p:nvPr/>
        </p:nvGrpSpPr>
        <p:grpSpPr bwMode="auto">
          <a:xfrm>
            <a:off x="530225" y="4189413"/>
            <a:ext cx="228600" cy="103187"/>
            <a:chOff x="348" y="3026"/>
            <a:chExt cx="144" cy="65"/>
          </a:xfrm>
          <a:solidFill>
            <a:srgbClr val="00B050"/>
          </a:solidFill>
        </p:grpSpPr>
        <p:sp>
          <p:nvSpPr>
            <p:cNvPr id="18521" name="Line 62"/>
            <p:cNvSpPr>
              <a:spLocks noChangeShapeType="1"/>
            </p:cNvSpPr>
            <p:nvPr/>
          </p:nvSpPr>
          <p:spPr bwMode="auto">
            <a:xfrm>
              <a:off x="408" y="3058"/>
              <a:ext cx="8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2" name="Freeform 63"/>
            <p:cNvSpPr>
              <a:spLocks/>
            </p:cNvSpPr>
            <p:nvPr/>
          </p:nvSpPr>
          <p:spPr bwMode="auto">
            <a:xfrm>
              <a:off x="348" y="3026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8" name="Group 67"/>
          <p:cNvGrpSpPr>
            <a:grpSpLocks/>
          </p:cNvGrpSpPr>
          <p:nvPr/>
        </p:nvGrpSpPr>
        <p:grpSpPr bwMode="auto">
          <a:xfrm>
            <a:off x="530225" y="4822825"/>
            <a:ext cx="228600" cy="103188"/>
            <a:chOff x="348" y="3425"/>
            <a:chExt cx="144" cy="65"/>
          </a:xfrm>
          <a:solidFill>
            <a:srgbClr val="00B050"/>
          </a:solidFill>
        </p:grpSpPr>
        <p:sp>
          <p:nvSpPr>
            <p:cNvPr id="18519" name="Line 65"/>
            <p:cNvSpPr>
              <a:spLocks noChangeShapeType="1"/>
            </p:cNvSpPr>
            <p:nvPr/>
          </p:nvSpPr>
          <p:spPr bwMode="auto">
            <a:xfrm>
              <a:off x="408" y="3457"/>
              <a:ext cx="8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0" name="Freeform 66"/>
            <p:cNvSpPr>
              <a:spLocks/>
            </p:cNvSpPr>
            <p:nvPr/>
          </p:nvSpPr>
          <p:spPr bwMode="auto">
            <a:xfrm>
              <a:off x="348" y="3425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08" name="Line 68"/>
          <p:cNvSpPr>
            <a:spLocks noChangeShapeType="1"/>
          </p:cNvSpPr>
          <p:nvPr/>
        </p:nvSpPr>
        <p:spPr bwMode="auto">
          <a:xfrm>
            <a:off x="3487738" y="4002088"/>
            <a:ext cx="1587" cy="1266825"/>
          </a:xfrm>
          <a:prstGeom prst="line">
            <a:avLst/>
          </a:prstGeom>
          <a:noFill/>
          <a:ln w="9525">
            <a:solidFill>
              <a:srgbClr val="00B05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9" name="Group 71"/>
          <p:cNvGrpSpPr>
            <a:grpSpLocks/>
          </p:cNvGrpSpPr>
          <p:nvPr/>
        </p:nvGrpSpPr>
        <p:grpSpPr bwMode="auto">
          <a:xfrm>
            <a:off x="3487738" y="3951288"/>
            <a:ext cx="227012" cy="103187"/>
            <a:chOff x="2211" y="2876"/>
            <a:chExt cx="143" cy="65"/>
          </a:xfrm>
          <a:solidFill>
            <a:srgbClr val="00B050"/>
          </a:solidFill>
        </p:grpSpPr>
        <p:sp>
          <p:nvSpPr>
            <p:cNvPr id="18517" name="Line 69"/>
            <p:cNvSpPr>
              <a:spLocks noChangeShapeType="1"/>
            </p:cNvSpPr>
            <p:nvPr/>
          </p:nvSpPr>
          <p:spPr bwMode="auto">
            <a:xfrm>
              <a:off x="2271" y="2908"/>
              <a:ext cx="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8" name="Freeform 70"/>
            <p:cNvSpPr>
              <a:spLocks/>
            </p:cNvSpPr>
            <p:nvPr/>
          </p:nvSpPr>
          <p:spPr bwMode="auto">
            <a:xfrm>
              <a:off x="2211" y="2876"/>
              <a:ext cx="63" cy="65"/>
            </a:xfrm>
            <a:custGeom>
              <a:avLst/>
              <a:gdLst>
                <a:gd name="T0" fmla="*/ 32 w 126"/>
                <a:gd name="T1" fmla="*/ 0 h 65"/>
                <a:gd name="T2" fmla="*/ 0 w 126"/>
                <a:gd name="T3" fmla="*/ 32 h 65"/>
                <a:gd name="T4" fmla="*/ 32 w 126"/>
                <a:gd name="T5" fmla="*/ 65 h 65"/>
                <a:gd name="T6" fmla="*/ 32 w 126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65"/>
                <a:gd name="T14" fmla="*/ 126 w 126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65">
                  <a:moveTo>
                    <a:pt x="126" y="0"/>
                  </a:moveTo>
                  <a:lnTo>
                    <a:pt x="0" y="32"/>
                  </a:lnTo>
                  <a:lnTo>
                    <a:pt x="126" y="65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0" name="Group 74"/>
          <p:cNvGrpSpPr>
            <a:grpSpLocks/>
          </p:cNvGrpSpPr>
          <p:nvPr/>
        </p:nvGrpSpPr>
        <p:grpSpPr bwMode="auto">
          <a:xfrm>
            <a:off x="3487738" y="4584700"/>
            <a:ext cx="227012" cy="103188"/>
            <a:chOff x="2211" y="3275"/>
            <a:chExt cx="143" cy="65"/>
          </a:xfrm>
          <a:solidFill>
            <a:srgbClr val="00B050"/>
          </a:solidFill>
        </p:grpSpPr>
        <p:sp>
          <p:nvSpPr>
            <p:cNvPr id="18515" name="Line 72"/>
            <p:cNvSpPr>
              <a:spLocks noChangeShapeType="1"/>
            </p:cNvSpPr>
            <p:nvPr/>
          </p:nvSpPr>
          <p:spPr bwMode="auto">
            <a:xfrm>
              <a:off x="2271" y="3307"/>
              <a:ext cx="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6" name="Freeform 73"/>
            <p:cNvSpPr>
              <a:spLocks/>
            </p:cNvSpPr>
            <p:nvPr/>
          </p:nvSpPr>
          <p:spPr bwMode="auto">
            <a:xfrm>
              <a:off x="2211" y="3275"/>
              <a:ext cx="63" cy="65"/>
            </a:xfrm>
            <a:custGeom>
              <a:avLst/>
              <a:gdLst>
                <a:gd name="T0" fmla="*/ 32 w 126"/>
                <a:gd name="T1" fmla="*/ 0 h 65"/>
                <a:gd name="T2" fmla="*/ 0 w 126"/>
                <a:gd name="T3" fmla="*/ 32 h 65"/>
                <a:gd name="T4" fmla="*/ 32 w 126"/>
                <a:gd name="T5" fmla="*/ 65 h 65"/>
                <a:gd name="T6" fmla="*/ 32 w 126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65"/>
                <a:gd name="T14" fmla="*/ 126 w 126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65">
                  <a:moveTo>
                    <a:pt x="126" y="0"/>
                  </a:moveTo>
                  <a:lnTo>
                    <a:pt x="0" y="32"/>
                  </a:lnTo>
                  <a:lnTo>
                    <a:pt x="126" y="65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11" name="Line 75"/>
          <p:cNvSpPr>
            <a:spLocks noChangeShapeType="1"/>
          </p:cNvSpPr>
          <p:nvPr/>
        </p:nvSpPr>
        <p:spPr bwMode="auto">
          <a:xfrm>
            <a:off x="5838825" y="4081463"/>
            <a:ext cx="1588" cy="554037"/>
          </a:xfrm>
          <a:prstGeom prst="line">
            <a:avLst/>
          </a:prstGeom>
          <a:noFill/>
          <a:ln w="9525">
            <a:solidFill>
              <a:srgbClr val="00B05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1" name="Group 78"/>
          <p:cNvGrpSpPr>
            <a:grpSpLocks/>
          </p:cNvGrpSpPr>
          <p:nvPr/>
        </p:nvGrpSpPr>
        <p:grpSpPr bwMode="auto">
          <a:xfrm>
            <a:off x="5838825" y="4030663"/>
            <a:ext cx="150813" cy="103187"/>
            <a:chOff x="3692" y="2926"/>
            <a:chExt cx="95" cy="65"/>
          </a:xfrm>
          <a:solidFill>
            <a:srgbClr val="00B050"/>
          </a:solidFill>
        </p:grpSpPr>
        <p:sp>
          <p:nvSpPr>
            <p:cNvPr id="18513" name="Line 76"/>
            <p:cNvSpPr>
              <a:spLocks noChangeShapeType="1"/>
            </p:cNvSpPr>
            <p:nvPr/>
          </p:nvSpPr>
          <p:spPr bwMode="auto">
            <a:xfrm>
              <a:off x="3752" y="2958"/>
              <a:ext cx="3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4" name="Freeform 77"/>
            <p:cNvSpPr>
              <a:spLocks/>
            </p:cNvSpPr>
            <p:nvPr/>
          </p:nvSpPr>
          <p:spPr bwMode="auto">
            <a:xfrm>
              <a:off x="3692" y="2926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2" name="Group 81"/>
          <p:cNvGrpSpPr>
            <a:grpSpLocks/>
          </p:cNvGrpSpPr>
          <p:nvPr/>
        </p:nvGrpSpPr>
        <p:grpSpPr bwMode="auto">
          <a:xfrm>
            <a:off x="5838825" y="4584700"/>
            <a:ext cx="150813" cy="103188"/>
            <a:chOff x="3692" y="3275"/>
            <a:chExt cx="95" cy="65"/>
          </a:xfrm>
          <a:solidFill>
            <a:srgbClr val="00B050"/>
          </a:solidFill>
        </p:grpSpPr>
        <p:sp>
          <p:nvSpPr>
            <p:cNvPr id="18511" name="Line 79"/>
            <p:cNvSpPr>
              <a:spLocks noChangeShapeType="1"/>
            </p:cNvSpPr>
            <p:nvPr/>
          </p:nvSpPr>
          <p:spPr bwMode="auto">
            <a:xfrm>
              <a:off x="3752" y="3307"/>
              <a:ext cx="3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2" name="Freeform 80"/>
            <p:cNvSpPr>
              <a:spLocks/>
            </p:cNvSpPr>
            <p:nvPr/>
          </p:nvSpPr>
          <p:spPr bwMode="auto">
            <a:xfrm>
              <a:off x="3692" y="3275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3" name="Group 84"/>
          <p:cNvGrpSpPr>
            <a:grpSpLocks/>
          </p:cNvGrpSpPr>
          <p:nvPr/>
        </p:nvGrpSpPr>
        <p:grpSpPr bwMode="auto">
          <a:xfrm>
            <a:off x="758825" y="3079750"/>
            <a:ext cx="5080000" cy="1239838"/>
            <a:chOff x="492" y="2327"/>
            <a:chExt cx="3200" cy="781"/>
          </a:xfrm>
        </p:grpSpPr>
        <p:sp>
          <p:nvSpPr>
            <p:cNvPr id="15431" name="Freeform 82"/>
            <p:cNvSpPr>
              <a:spLocks/>
            </p:cNvSpPr>
            <p:nvPr/>
          </p:nvSpPr>
          <p:spPr bwMode="auto">
            <a:xfrm>
              <a:off x="492" y="2359"/>
              <a:ext cx="3200" cy="749"/>
            </a:xfrm>
            <a:custGeom>
              <a:avLst/>
              <a:gdLst>
                <a:gd name="T0" fmla="*/ 0 w 6401"/>
                <a:gd name="T1" fmla="*/ 0 h 749"/>
                <a:gd name="T2" fmla="*/ 0 w 6401"/>
                <a:gd name="T3" fmla="*/ 0 h 749"/>
                <a:gd name="T4" fmla="*/ 0 w 6401"/>
                <a:gd name="T5" fmla="*/ 200 h 749"/>
                <a:gd name="T6" fmla="*/ 1 w 6401"/>
                <a:gd name="T7" fmla="*/ 200 h 749"/>
                <a:gd name="T8" fmla="*/ 1 w 6401"/>
                <a:gd name="T9" fmla="*/ 749 h 749"/>
                <a:gd name="T10" fmla="*/ 1 w 6401"/>
                <a:gd name="T11" fmla="*/ 749 h 7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01"/>
                <a:gd name="T19" fmla="*/ 0 h 749"/>
                <a:gd name="T20" fmla="*/ 6401 w 6401"/>
                <a:gd name="T21" fmla="*/ 749 h 7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01" h="749">
                  <a:moveTo>
                    <a:pt x="72" y="0"/>
                  </a:moveTo>
                  <a:lnTo>
                    <a:pt x="0" y="0"/>
                  </a:lnTo>
                  <a:lnTo>
                    <a:pt x="0" y="200"/>
                  </a:lnTo>
                  <a:lnTo>
                    <a:pt x="6019" y="200"/>
                  </a:lnTo>
                  <a:lnTo>
                    <a:pt x="6019" y="749"/>
                  </a:lnTo>
                  <a:lnTo>
                    <a:pt x="6401" y="749"/>
                  </a:lnTo>
                </a:path>
              </a:pathLst>
            </a:custGeom>
            <a:no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5432" name="Freeform 83"/>
            <p:cNvSpPr>
              <a:spLocks/>
            </p:cNvSpPr>
            <p:nvPr/>
          </p:nvSpPr>
          <p:spPr bwMode="auto">
            <a:xfrm>
              <a:off x="525" y="2327"/>
              <a:ext cx="62" cy="66"/>
            </a:xfrm>
            <a:custGeom>
              <a:avLst/>
              <a:gdLst>
                <a:gd name="T0" fmla="*/ 0 w 123"/>
                <a:gd name="T1" fmla="*/ 66 h 66"/>
                <a:gd name="T2" fmla="*/ 1 w 123"/>
                <a:gd name="T3" fmla="*/ 32 h 66"/>
                <a:gd name="T4" fmla="*/ 0 w 123"/>
                <a:gd name="T5" fmla="*/ 0 h 66"/>
                <a:gd name="T6" fmla="*/ 0 w 123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6"/>
                <a:gd name="T14" fmla="*/ 123 w 123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6">
                  <a:moveTo>
                    <a:pt x="0" y="66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15" name="Rectangle 85"/>
          <p:cNvSpPr>
            <a:spLocks noChangeArrowheads="1"/>
          </p:cNvSpPr>
          <p:nvPr/>
        </p:nvSpPr>
        <p:spPr bwMode="auto">
          <a:xfrm>
            <a:off x="3714750" y="5032375"/>
            <a:ext cx="1550988" cy="360363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16" name="Rectangle 86"/>
          <p:cNvSpPr>
            <a:spLocks noChangeArrowheads="1"/>
          </p:cNvSpPr>
          <p:nvPr/>
        </p:nvSpPr>
        <p:spPr bwMode="auto">
          <a:xfrm>
            <a:off x="3811588" y="5102225"/>
            <a:ext cx="1441450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Thread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4" name="Group 89"/>
          <p:cNvGrpSpPr>
            <a:grpSpLocks/>
          </p:cNvGrpSpPr>
          <p:nvPr/>
        </p:nvGrpSpPr>
        <p:grpSpPr bwMode="auto">
          <a:xfrm>
            <a:off x="3487738" y="5218113"/>
            <a:ext cx="227012" cy="104775"/>
            <a:chOff x="2211" y="3674"/>
            <a:chExt cx="143" cy="66"/>
          </a:xfrm>
          <a:solidFill>
            <a:srgbClr val="00B050"/>
          </a:solidFill>
        </p:grpSpPr>
        <p:sp>
          <p:nvSpPr>
            <p:cNvPr id="18507" name="Line 87"/>
            <p:cNvSpPr>
              <a:spLocks noChangeShapeType="1"/>
            </p:cNvSpPr>
            <p:nvPr/>
          </p:nvSpPr>
          <p:spPr bwMode="auto">
            <a:xfrm>
              <a:off x="2271" y="3706"/>
              <a:ext cx="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08" name="Freeform 88"/>
            <p:cNvSpPr>
              <a:spLocks/>
            </p:cNvSpPr>
            <p:nvPr/>
          </p:nvSpPr>
          <p:spPr bwMode="auto">
            <a:xfrm>
              <a:off x="2211" y="3674"/>
              <a:ext cx="63" cy="66"/>
            </a:xfrm>
            <a:custGeom>
              <a:avLst/>
              <a:gdLst>
                <a:gd name="T0" fmla="*/ 32 w 126"/>
                <a:gd name="T1" fmla="*/ 0 h 66"/>
                <a:gd name="T2" fmla="*/ 0 w 126"/>
                <a:gd name="T3" fmla="*/ 32 h 66"/>
                <a:gd name="T4" fmla="*/ 32 w 126"/>
                <a:gd name="T5" fmla="*/ 66 h 66"/>
                <a:gd name="T6" fmla="*/ 32 w 12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66"/>
                <a:gd name="T14" fmla="*/ 126 w 126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66">
                  <a:moveTo>
                    <a:pt x="126" y="0"/>
                  </a:moveTo>
                  <a:lnTo>
                    <a:pt x="0" y="32"/>
                  </a:lnTo>
                  <a:lnTo>
                    <a:pt x="126" y="66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18" name="Rectangle 90"/>
          <p:cNvSpPr>
            <a:spLocks noChangeArrowheads="1"/>
          </p:cNvSpPr>
          <p:nvPr/>
        </p:nvSpPr>
        <p:spPr bwMode="auto">
          <a:xfrm>
            <a:off x="5989638" y="4476750"/>
            <a:ext cx="1519237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19" name="Rectangle 91"/>
          <p:cNvSpPr>
            <a:spLocks noChangeArrowheads="1"/>
          </p:cNvSpPr>
          <p:nvPr/>
        </p:nvSpPr>
        <p:spPr bwMode="auto">
          <a:xfrm>
            <a:off x="6086475" y="4548188"/>
            <a:ext cx="1408113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Plastic Producer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5" name="Group 94"/>
          <p:cNvGrpSpPr>
            <a:grpSpLocks/>
          </p:cNvGrpSpPr>
          <p:nvPr/>
        </p:nvGrpSpPr>
        <p:grpSpPr bwMode="auto">
          <a:xfrm>
            <a:off x="379413" y="2051050"/>
            <a:ext cx="530225" cy="2505075"/>
            <a:chOff x="253" y="1679"/>
            <a:chExt cx="334" cy="1578"/>
          </a:xfrm>
        </p:grpSpPr>
        <p:sp>
          <p:nvSpPr>
            <p:cNvPr id="15429" name="Freeform 92"/>
            <p:cNvSpPr>
              <a:spLocks/>
            </p:cNvSpPr>
            <p:nvPr/>
          </p:nvSpPr>
          <p:spPr bwMode="auto">
            <a:xfrm>
              <a:off x="253" y="1711"/>
              <a:ext cx="274" cy="1546"/>
            </a:xfrm>
            <a:custGeom>
              <a:avLst/>
              <a:gdLst>
                <a:gd name="T0" fmla="*/ 0 w 549"/>
                <a:gd name="T1" fmla="*/ 0 h 1546"/>
                <a:gd name="T2" fmla="*/ 0 w 549"/>
                <a:gd name="T3" fmla="*/ 0 h 1546"/>
                <a:gd name="T4" fmla="*/ 0 w 549"/>
                <a:gd name="T5" fmla="*/ 1546 h 1546"/>
                <a:gd name="T6" fmla="*/ 0 w 549"/>
                <a:gd name="T7" fmla="*/ 1546 h 154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49"/>
                <a:gd name="T13" fmla="*/ 0 h 1546"/>
                <a:gd name="T14" fmla="*/ 549 w 549"/>
                <a:gd name="T15" fmla="*/ 1546 h 154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49" h="1546">
                  <a:moveTo>
                    <a:pt x="549" y="0"/>
                  </a:moveTo>
                  <a:lnTo>
                    <a:pt x="0" y="0"/>
                  </a:lnTo>
                  <a:lnTo>
                    <a:pt x="0" y="1546"/>
                  </a:lnTo>
                  <a:lnTo>
                    <a:pt x="191" y="1546"/>
                  </a:lnTo>
                </a:path>
              </a:pathLst>
            </a:custGeom>
            <a:no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5430" name="Freeform 93"/>
            <p:cNvSpPr>
              <a:spLocks/>
            </p:cNvSpPr>
            <p:nvPr/>
          </p:nvSpPr>
          <p:spPr bwMode="auto">
            <a:xfrm>
              <a:off x="525" y="1679"/>
              <a:ext cx="62" cy="65"/>
            </a:xfrm>
            <a:custGeom>
              <a:avLst/>
              <a:gdLst>
                <a:gd name="T0" fmla="*/ 0 w 123"/>
                <a:gd name="T1" fmla="*/ 65 h 65"/>
                <a:gd name="T2" fmla="*/ 1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6" name="Group 97"/>
          <p:cNvGrpSpPr>
            <a:grpSpLocks/>
          </p:cNvGrpSpPr>
          <p:nvPr/>
        </p:nvGrpSpPr>
        <p:grpSpPr bwMode="auto">
          <a:xfrm>
            <a:off x="530225" y="2525713"/>
            <a:ext cx="2957513" cy="2109787"/>
            <a:chOff x="348" y="1978"/>
            <a:chExt cx="1863" cy="1329"/>
          </a:xfrm>
        </p:grpSpPr>
        <p:sp>
          <p:nvSpPr>
            <p:cNvPr id="15427" name="Freeform 95"/>
            <p:cNvSpPr>
              <a:spLocks/>
            </p:cNvSpPr>
            <p:nvPr/>
          </p:nvSpPr>
          <p:spPr bwMode="auto">
            <a:xfrm>
              <a:off x="348" y="2010"/>
              <a:ext cx="1863" cy="1297"/>
            </a:xfrm>
            <a:custGeom>
              <a:avLst/>
              <a:gdLst>
                <a:gd name="T0" fmla="*/ 1 w 3725"/>
                <a:gd name="T1" fmla="*/ 0 h 1297"/>
                <a:gd name="T2" fmla="*/ 0 w 3725"/>
                <a:gd name="T3" fmla="*/ 0 h 1297"/>
                <a:gd name="T4" fmla="*/ 0 w 3725"/>
                <a:gd name="T5" fmla="*/ 748 h 1297"/>
                <a:gd name="T6" fmla="*/ 1 w 3725"/>
                <a:gd name="T7" fmla="*/ 748 h 1297"/>
                <a:gd name="T8" fmla="*/ 1 w 3725"/>
                <a:gd name="T9" fmla="*/ 1297 h 1297"/>
                <a:gd name="T10" fmla="*/ 1 w 3725"/>
                <a:gd name="T11" fmla="*/ 1297 h 1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25"/>
                <a:gd name="T19" fmla="*/ 0 h 1297"/>
                <a:gd name="T20" fmla="*/ 3725 w 3725"/>
                <a:gd name="T21" fmla="*/ 1297 h 12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25" h="1297">
                  <a:moveTo>
                    <a:pt x="358" y="0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3248" y="748"/>
                  </a:lnTo>
                  <a:lnTo>
                    <a:pt x="3248" y="1297"/>
                  </a:lnTo>
                  <a:lnTo>
                    <a:pt x="3725" y="1297"/>
                  </a:lnTo>
                </a:path>
              </a:pathLst>
            </a:custGeom>
            <a:no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5428" name="Freeform 96"/>
            <p:cNvSpPr>
              <a:spLocks/>
            </p:cNvSpPr>
            <p:nvPr/>
          </p:nvSpPr>
          <p:spPr bwMode="auto">
            <a:xfrm>
              <a:off x="525" y="1978"/>
              <a:ext cx="62" cy="65"/>
            </a:xfrm>
            <a:custGeom>
              <a:avLst/>
              <a:gdLst>
                <a:gd name="T0" fmla="*/ 0 w 123"/>
                <a:gd name="T1" fmla="*/ 65 h 65"/>
                <a:gd name="T2" fmla="*/ 1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23" name="Rectangle 99"/>
          <p:cNvSpPr>
            <a:spLocks noChangeArrowheads="1"/>
          </p:cNvSpPr>
          <p:nvPr/>
        </p:nvSpPr>
        <p:spPr bwMode="auto">
          <a:xfrm>
            <a:off x="2578100" y="395288"/>
            <a:ext cx="4198938" cy="54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ook Antiqua" pitchFamily="18" charset="0"/>
            </a:endParaRPr>
          </a:p>
        </p:txBody>
      </p:sp>
      <p:sp>
        <p:nvSpPr>
          <p:cNvPr id="15424" name="Rectangle 100"/>
          <p:cNvSpPr>
            <a:spLocks noChangeArrowheads="1"/>
          </p:cNvSpPr>
          <p:nvPr/>
        </p:nvSpPr>
        <p:spPr bwMode="auto">
          <a:xfrm>
            <a:off x="2631582" y="381000"/>
            <a:ext cx="4645502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3200" b="1" dirty="0">
                <a:solidFill>
                  <a:srgbClr val="7030A0"/>
                </a:solidFill>
                <a:latin typeface="+mj-lt"/>
              </a:rPr>
              <a:t>Supply Chain Examples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5426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6774797"/>
      </p:ext>
    </p:extLst>
  </p:cSld>
  <p:clrMapOvr>
    <a:masterClrMapping/>
  </p:clrMapOvr>
  <p:transition>
    <p:fade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6"/>
          <p:cNvSpPr>
            <a:spLocks noChangeArrowheads="1"/>
          </p:cNvSpPr>
          <p:nvPr/>
        </p:nvSpPr>
        <p:spPr bwMode="auto">
          <a:xfrm>
            <a:off x="303213" y="1527175"/>
            <a:ext cx="987425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87" name="Rectangle 7"/>
          <p:cNvSpPr>
            <a:spLocks noChangeArrowheads="1"/>
          </p:cNvSpPr>
          <p:nvPr/>
        </p:nvSpPr>
        <p:spPr bwMode="auto">
          <a:xfrm>
            <a:off x="412750" y="1600200"/>
            <a:ext cx="8207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Suppliers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88" name="Rectangle 8"/>
          <p:cNvSpPr>
            <a:spLocks noChangeArrowheads="1"/>
          </p:cNvSpPr>
          <p:nvPr/>
        </p:nvSpPr>
        <p:spPr bwMode="auto">
          <a:xfrm>
            <a:off x="1819275" y="1501775"/>
            <a:ext cx="1216025" cy="358775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89" name="Rectangle 9"/>
          <p:cNvSpPr>
            <a:spLocks noChangeArrowheads="1"/>
          </p:cNvSpPr>
          <p:nvPr/>
        </p:nvSpPr>
        <p:spPr bwMode="auto">
          <a:xfrm>
            <a:off x="2125663" y="1574800"/>
            <a:ext cx="6048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IC Mfg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0" name="Rectangle 10"/>
          <p:cNvSpPr>
            <a:spLocks noChangeArrowheads="1"/>
          </p:cNvSpPr>
          <p:nvPr/>
        </p:nvSpPr>
        <p:spPr bwMode="auto">
          <a:xfrm>
            <a:off x="1744663" y="2343150"/>
            <a:ext cx="1290637" cy="357188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1" name="Rectangle 11"/>
          <p:cNvSpPr>
            <a:spLocks noChangeArrowheads="1"/>
          </p:cNvSpPr>
          <p:nvPr/>
        </p:nvSpPr>
        <p:spPr bwMode="auto">
          <a:xfrm>
            <a:off x="1992313" y="2414588"/>
            <a:ext cx="8461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PC Board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2" name="Rectangle 12"/>
          <p:cNvSpPr>
            <a:spLocks noChangeArrowheads="1"/>
          </p:cNvSpPr>
          <p:nvPr/>
        </p:nvSpPr>
        <p:spPr bwMode="auto">
          <a:xfrm>
            <a:off x="1668463" y="3030538"/>
            <a:ext cx="1593850" cy="358775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3" name="Rectangle 13"/>
          <p:cNvSpPr>
            <a:spLocks noChangeArrowheads="1"/>
          </p:cNvSpPr>
          <p:nvPr/>
        </p:nvSpPr>
        <p:spPr bwMode="auto">
          <a:xfrm>
            <a:off x="1930400" y="3101975"/>
            <a:ext cx="11255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Subassembly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4" name="Rectangle 14"/>
          <p:cNvSpPr>
            <a:spLocks noChangeArrowheads="1"/>
          </p:cNvSpPr>
          <p:nvPr/>
        </p:nvSpPr>
        <p:spPr bwMode="auto">
          <a:xfrm>
            <a:off x="3108325" y="3794125"/>
            <a:ext cx="1139825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5" name="Rectangle 15"/>
          <p:cNvSpPr>
            <a:spLocks noChangeArrowheads="1"/>
          </p:cNvSpPr>
          <p:nvPr/>
        </p:nvSpPr>
        <p:spPr bwMode="auto">
          <a:xfrm>
            <a:off x="3294063" y="3867150"/>
            <a:ext cx="820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Suppliers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6" name="Rectangle 16"/>
          <p:cNvSpPr>
            <a:spLocks noChangeArrowheads="1"/>
          </p:cNvSpPr>
          <p:nvPr/>
        </p:nvSpPr>
        <p:spPr bwMode="auto">
          <a:xfrm>
            <a:off x="3563938" y="2276475"/>
            <a:ext cx="608012" cy="357188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7" name="Rectangle 17"/>
          <p:cNvSpPr>
            <a:spLocks noChangeArrowheads="1"/>
          </p:cNvSpPr>
          <p:nvPr/>
        </p:nvSpPr>
        <p:spPr bwMode="auto">
          <a:xfrm>
            <a:off x="3676650" y="2347913"/>
            <a:ext cx="4333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FAT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8" name="Rectangle 18"/>
          <p:cNvSpPr>
            <a:spLocks noChangeArrowheads="1"/>
          </p:cNvSpPr>
          <p:nvPr/>
        </p:nvSpPr>
        <p:spPr bwMode="auto">
          <a:xfrm>
            <a:off x="4776788" y="1450975"/>
            <a:ext cx="1139825" cy="358775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9" name="Rectangle 19"/>
          <p:cNvSpPr>
            <a:spLocks noChangeArrowheads="1"/>
          </p:cNvSpPr>
          <p:nvPr/>
        </p:nvSpPr>
        <p:spPr bwMode="auto">
          <a:xfrm>
            <a:off x="5013325" y="1522413"/>
            <a:ext cx="66992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US DCs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0" name="Rectangle 20"/>
          <p:cNvSpPr>
            <a:spLocks noChangeArrowheads="1"/>
          </p:cNvSpPr>
          <p:nvPr/>
        </p:nvSpPr>
        <p:spPr bwMode="auto">
          <a:xfrm>
            <a:off x="4776788" y="2138363"/>
            <a:ext cx="1139825" cy="603250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1" name="Rectangle 21"/>
          <p:cNvSpPr>
            <a:spLocks noChangeArrowheads="1"/>
          </p:cNvSpPr>
          <p:nvPr/>
        </p:nvSpPr>
        <p:spPr bwMode="auto">
          <a:xfrm>
            <a:off x="5053013" y="2211388"/>
            <a:ext cx="6381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Europe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2" name="Rectangle 22"/>
          <p:cNvSpPr>
            <a:spLocks noChangeArrowheads="1"/>
          </p:cNvSpPr>
          <p:nvPr/>
        </p:nvSpPr>
        <p:spPr bwMode="auto">
          <a:xfrm>
            <a:off x="5165725" y="2455863"/>
            <a:ext cx="3603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DCs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3" name="Rectangle 23"/>
          <p:cNvSpPr>
            <a:spLocks noChangeArrowheads="1"/>
          </p:cNvSpPr>
          <p:nvPr/>
        </p:nvSpPr>
        <p:spPr bwMode="auto">
          <a:xfrm>
            <a:off x="4776788" y="3055938"/>
            <a:ext cx="1139825" cy="603250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4" name="Rectangle 24"/>
          <p:cNvSpPr>
            <a:spLocks noChangeArrowheads="1"/>
          </p:cNvSpPr>
          <p:nvPr/>
        </p:nvSpPr>
        <p:spPr bwMode="auto">
          <a:xfrm>
            <a:off x="5011738" y="3127375"/>
            <a:ext cx="7239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Far East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5" name="Rectangle 25"/>
          <p:cNvSpPr>
            <a:spLocks noChangeArrowheads="1"/>
          </p:cNvSpPr>
          <p:nvPr/>
        </p:nvSpPr>
        <p:spPr bwMode="auto">
          <a:xfrm>
            <a:off x="5165725" y="3373438"/>
            <a:ext cx="3603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DCs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6" name="Rectangle 26"/>
          <p:cNvSpPr>
            <a:spLocks noChangeArrowheads="1"/>
          </p:cNvSpPr>
          <p:nvPr/>
        </p:nvSpPr>
        <p:spPr bwMode="auto">
          <a:xfrm>
            <a:off x="303213" y="2292350"/>
            <a:ext cx="1063625" cy="357188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7" name="Rectangle 27"/>
          <p:cNvSpPr>
            <a:spLocks noChangeArrowheads="1"/>
          </p:cNvSpPr>
          <p:nvPr/>
        </p:nvSpPr>
        <p:spPr bwMode="auto">
          <a:xfrm>
            <a:off x="450850" y="2363788"/>
            <a:ext cx="8207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Suppliers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8" name="Rectangle 28"/>
          <p:cNvSpPr>
            <a:spLocks noChangeArrowheads="1"/>
          </p:cNvSpPr>
          <p:nvPr/>
        </p:nvSpPr>
        <p:spPr bwMode="auto">
          <a:xfrm>
            <a:off x="303213" y="2979738"/>
            <a:ext cx="1063625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9" name="Rectangle 29"/>
          <p:cNvSpPr>
            <a:spLocks noChangeArrowheads="1"/>
          </p:cNvSpPr>
          <p:nvPr/>
        </p:nvSpPr>
        <p:spPr bwMode="auto">
          <a:xfrm>
            <a:off x="450850" y="3051175"/>
            <a:ext cx="8207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Suppliers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0" name="Rectangle 30"/>
          <p:cNvSpPr>
            <a:spLocks noChangeArrowheads="1"/>
          </p:cNvSpPr>
          <p:nvPr/>
        </p:nvSpPr>
        <p:spPr bwMode="auto">
          <a:xfrm>
            <a:off x="6369050" y="1450975"/>
            <a:ext cx="912813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1" name="Rectangle 31"/>
          <p:cNvSpPr>
            <a:spLocks noChangeArrowheads="1"/>
          </p:cNvSpPr>
          <p:nvPr/>
        </p:nvSpPr>
        <p:spPr bwMode="auto">
          <a:xfrm>
            <a:off x="6502400" y="1522413"/>
            <a:ext cx="6461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Retailer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2" name="Rectangle 32"/>
          <p:cNvSpPr>
            <a:spLocks noChangeArrowheads="1"/>
          </p:cNvSpPr>
          <p:nvPr/>
        </p:nvSpPr>
        <p:spPr bwMode="auto">
          <a:xfrm>
            <a:off x="6369050" y="2317750"/>
            <a:ext cx="912813" cy="357188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3" name="Rectangle 33"/>
          <p:cNvSpPr>
            <a:spLocks noChangeArrowheads="1"/>
          </p:cNvSpPr>
          <p:nvPr/>
        </p:nvSpPr>
        <p:spPr bwMode="auto">
          <a:xfrm>
            <a:off x="6502400" y="2389188"/>
            <a:ext cx="6461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Retailer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4" name="Rectangle 34"/>
          <p:cNvSpPr>
            <a:spLocks noChangeArrowheads="1"/>
          </p:cNvSpPr>
          <p:nvPr/>
        </p:nvSpPr>
        <p:spPr bwMode="auto">
          <a:xfrm>
            <a:off x="6369050" y="3284538"/>
            <a:ext cx="912813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5" name="Rectangle 35"/>
          <p:cNvSpPr>
            <a:spLocks noChangeArrowheads="1"/>
          </p:cNvSpPr>
          <p:nvPr/>
        </p:nvSpPr>
        <p:spPr bwMode="auto">
          <a:xfrm>
            <a:off x="6502400" y="3357563"/>
            <a:ext cx="64611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Retailer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1279525" y="1644650"/>
            <a:ext cx="539750" cy="123825"/>
            <a:chOff x="820" y="1436"/>
            <a:chExt cx="340" cy="78"/>
          </a:xfrm>
          <a:solidFill>
            <a:srgbClr val="00B050"/>
          </a:solidFill>
        </p:grpSpPr>
        <p:sp>
          <p:nvSpPr>
            <p:cNvPr id="19549" name="Rectangle 36"/>
            <p:cNvSpPr>
              <a:spLocks noChangeArrowheads="1"/>
            </p:cNvSpPr>
            <p:nvPr/>
          </p:nvSpPr>
          <p:spPr bwMode="auto">
            <a:xfrm>
              <a:off x="820" y="1468"/>
              <a:ext cx="272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50" name="Freeform 37"/>
            <p:cNvSpPr>
              <a:spLocks/>
            </p:cNvSpPr>
            <p:nvPr/>
          </p:nvSpPr>
          <p:spPr bwMode="auto">
            <a:xfrm>
              <a:off x="1084" y="1436"/>
              <a:ext cx="76" cy="78"/>
            </a:xfrm>
            <a:custGeom>
              <a:avLst/>
              <a:gdLst>
                <a:gd name="T0" fmla="*/ 0 w 154"/>
                <a:gd name="T1" fmla="*/ 78 h 78"/>
                <a:gd name="T2" fmla="*/ 38 w 154"/>
                <a:gd name="T3" fmla="*/ 38 h 78"/>
                <a:gd name="T4" fmla="*/ 0 w 154"/>
                <a:gd name="T5" fmla="*/ 0 h 78"/>
                <a:gd name="T6" fmla="*/ 0 w 154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8"/>
                <a:gd name="T14" fmla="*/ 154 w 154"/>
                <a:gd name="T15" fmla="*/ 78 h 7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8">
                  <a:moveTo>
                    <a:pt x="0" y="78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3" name="Group 41"/>
          <p:cNvGrpSpPr>
            <a:grpSpLocks/>
          </p:cNvGrpSpPr>
          <p:nvPr/>
        </p:nvGrpSpPr>
        <p:grpSpPr bwMode="auto">
          <a:xfrm>
            <a:off x="4167188" y="1679575"/>
            <a:ext cx="609600" cy="788987"/>
            <a:chOff x="2639" y="1458"/>
            <a:chExt cx="384" cy="497"/>
          </a:xfrm>
          <a:solidFill>
            <a:srgbClr val="00B050"/>
          </a:solidFill>
        </p:grpSpPr>
        <p:sp>
          <p:nvSpPr>
            <p:cNvPr id="19547" name="Freeform 39"/>
            <p:cNvSpPr>
              <a:spLocks/>
            </p:cNvSpPr>
            <p:nvPr/>
          </p:nvSpPr>
          <p:spPr bwMode="auto">
            <a:xfrm>
              <a:off x="2639" y="1509"/>
              <a:ext cx="347" cy="446"/>
            </a:xfrm>
            <a:custGeom>
              <a:avLst/>
              <a:gdLst>
                <a:gd name="T0" fmla="*/ 0 w 695"/>
                <a:gd name="T1" fmla="*/ 437 h 446"/>
                <a:gd name="T2" fmla="*/ 4 w 695"/>
                <a:gd name="T3" fmla="*/ 446 h 446"/>
                <a:gd name="T4" fmla="*/ 173 w 695"/>
                <a:gd name="T5" fmla="*/ 9 h 446"/>
                <a:gd name="T6" fmla="*/ 169 w 695"/>
                <a:gd name="T7" fmla="*/ 0 h 446"/>
                <a:gd name="T8" fmla="*/ 0 w 695"/>
                <a:gd name="T9" fmla="*/ 437 h 4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5"/>
                <a:gd name="T16" fmla="*/ 0 h 446"/>
                <a:gd name="T17" fmla="*/ 695 w 695"/>
                <a:gd name="T18" fmla="*/ 446 h 4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5" h="446">
                  <a:moveTo>
                    <a:pt x="0" y="437"/>
                  </a:moveTo>
                  <a:lnTo>
                    <a:pt x="16" y="446"/>
                  </a:lnTo>
                  <a:lnTo>
                    <a:pt x="695" y="9"/>
                  </a:lnTo>
                  <a:lnTo>
                    <a:pt x="679" y="0"/>
                  </a:lnTo>
                  <a:lnTo>
                    <a:pt x="0" y="43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8" name="Freeform 40"/>
            <p:cNvSpPr>
              <a:spLocks/>
            </p:cNvSpPr>
            <p:nvPr/>
          </p:nvSpPr>
          <p:spPr bwMode="auto">
            <a:xfrm>
              <a:off x="2946" y="1458"/>
              <a:ext cx="77" cy="87"/>
            </a:xfrm>
            <a:custGeom>
              <a:avLst/>
              <a:gdLst>
                <a:gd name="T0" fmla="*/ 31 w 155"/>
                <a:gd name="T1" fmla="*/ 87 h 87"/>
                <a:gd name="T2" fmla="*/ 38 w 155"/>
                <a:gd name="T3" fmla="*/ 0 h 87"/>
                <a:gd name="T4" fmla="*/ 0 w 155"/>
                <a:gd name="T5" fmla="*/ 38 h 87"/>
                <a:gd name="T6" fmla="*/ 31 w 155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87"/>
                <a:gd name="T14" fmla="*/ 155 w 155"/>
                <a:gd name="T15" fmla="*/ 87 h 8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87">
                  <a:moveTo>
                    <a:pt x="124" y="87"/>
                  </a:moveTo>
                  <a:lnTo>
                    <a:pt x="155" y="0"/>
                  </a:lnTo>
                  <a:lnTo>
                    <a:pt x="0" y="38"/>
                  </a:lnTo>
                  <a:lnTo>
                    <a:pt x="124" y="8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4" name="Group 44"/>
          <p:cNvGrpSpPr>
            <a:grpSpLocks/>
          </p:cNvGrpSpPr>
          <p:nvPr/>
        </p:nvGrpSpPr>
        <p:grpSpPr bwMode="auto">
          <a:xfrm>
            <a:off x="4168775" y="2439987"/>
            <a:ext cx="608013" cy="844550"/>
            <a:chOff x="2640" y="1937"/>
            <a:chExt cx="383" cy="532"/>
          </a:xfrm>
          <a:solidFill>
            <a:srgbClr val="00B050"/>
          </a:solidFill>
        </p:grpSpPr>
        <p:sp>
          <p:nvSpPr>
            <p:cNvPr id="19545" name="Freeform 42"/>
            <p:cNvSpPr>
              <a:spLocks/>
            </p:cNvSpPr>
            <p:nvPr/>
          </p:nvSpPr>
          <p:spPr bwMode="auto">
            <a:xfrm>
              <a:off x="2640" y="1937"/>
              <a:ext cx="348" cy="481"/>
            </a:xfrm>
            <a:custGeom>
              <a:avLst/>
              <a:gdLst>
                <a:gd name="T0" fmla="*/ 4 w 697"/>
                <a:gd name="T1" fmla="*/ 0 h 481"/>
                <a:gd name="T2" fmla="*/ 0 w 697"/>
                <a:gd name="T3" fmla="*/ 9 h 481"/>
                <a:gd name="T4" fmla="*/ 170 w 697"/>
                <a:gd name="T5" fmla="*/ 481 h 481"/>
                <a:gd name="T6" fmla="*/ 174 w 697"/>
                <a:gd name="T7" fmla="*/ 472 h 481"/>
                <a:gd name="T8" fmla="*/ 4 w 697"/>
                <a:gd name="T9" fmla="*/ 0 h 4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7"/>
                <a:gd name="T16" fmla="*/ 0 h 481"/>
                <a:gd name="T17" fmla="*/ 697 w 697"/>
                <a:gd name="T18" fmla="*/ 481 h 4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7" h="481">
                  <a:moveTo>
                    <a:pt x="16" y="0"/>
                  </a:moveTo>
                  <a:lnTo>
                    <a:pt x="0" y="9"/>
                  </a:lnTo>
                  <a:lnTo>
                    <a:pt x="681" y="481"/>
                  </a:lnTo>
                  <a:lnTo>
                    <a:pt x="697" y="47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6" name="Freeform 43"/>
            <p:cNvSpPr>
              <a:spLocks/>
            </p:cNvSpPr>
            <p:nvPr/>
          </p:nvSpPr>
          <p:spPr bwMode="auto">
            <a:xfrm>
              <a:off x="2947" y="2383"/>
              <a:ext cx="76" cy="86"/>
            </a:xfrm>
            <a:custGeom>
              <a:avLst/>
              <a:gdLst>
                <a:gd name="T0" fmla="*/ 0 w 153"/>
                <a:gd name="T1" fmla="*/ 46 h 86"/>
                <a:gd name="T2" fmla="*/ 38 w 153"/>
                <a:gd name="T3" fmla="*/ 86 h 86"/>
                <a:gd name="T4" fmla="*/ 31 w 153"/>
                <a:gd name="T5" fmla="*/ 0 h 86"/>
                <a:gd name="T6" fmla="*/ 0 w 153"/>
                <a:gd name="T7" fmla="*/ 46 h 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86"/>
                <a:gd name="T14" fmla="*/ 153 w 153"/>
                <a:gd name="T15" fmla="*/ 86 h 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86">
                  <a:moveTo>
                    <a:pt x="0" y="46"/>
                  </a:moveTo>
                  <a:lnTo>
                    <a:pt x="153" y="86"/>
                  </a:lnTo>
                  <a:lnTo>
                    <a:pt x="12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5" name="Group 47"/>
          <p:cNvGrpSpPr>
            <a:grpSpLocks/>
          </p:cNvGrpSpPr>
          <p:nvPr/>
        </p:nvGrpSpPr>
        <p:grpSpPr bwMode="auto">
          <a:xfrm>
            <a:off x="3668713" y="2641600"/>
            <a:ext cx="239712" cy="1154112"/>
            <a:chOff x="2325" y="2064"/>
            <a:chExt cx="151" cy="727"/>
          </a:xfrm>
          <a:solidFill>
            <a:srgbClr val="00B050"/>
          </a:solidFill>
        </p:grpSpPr>
        <p:sp>
          <p:nvSpPr>
            <p:cNvPr id="19543" name="Freeform 45"/>
            <p:cNvSpPr>
              <a:spLocks/>
            </p:cNvSpPr>
            <p:nvPr/>
          </p:nvSpPr>
          <p:spPr bwMode="auto">
            <a:xfrm>
              <a:off x="2325" y="2131"/>
              <a:ext cx="118" cy="660"/>
            </a:xfrm>
            <a:custGeom>
              <a:avLst/>
              <a:gdLst>
                <a:gd name="T0" fmla="*/ 0 w 237"/>
                <a:gd name="T1" fmla="*/ 658 h 660"/>
                <a:gd name="T2" fmla="*/ 5 w 237"/>
                <a:gd name="T3" fmla="*/ 660 h 660"/>
                <a:gd name="T4" fmla="*/ 59 w 237"/>
                <a:gd name="T5" fmla="*/ 2 h 660"/>
                <a:gd name="T6" fmla="*/ 53 w 237"/>
                <a:gd name="T7" fmla="*/ 0 h 660"/>
                <a:gd name="T8" fmla="*/ 0 w 237"/>
                <a:gd name="T9" fmla="*/ 658 h 6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7"/>
                <a:gd name="T16" fmla="*/ 0 h 660"/>
                <a:gd name="T17" fmla="*/ 237 w 237"/>
                <a:gd name="T18" fmla="*/ 660 h 6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7" h="660">
                  <a:moveTo>
                    <a:pt x="0" y="658"/>
                  </a:moveTo>
                  <a:lnTo>
                    <a:pt x="22" y="660"/>
                  </a:lnTo>
                  <a:lnTo>
                    <a:pt x="237" y="2"/>
                  </a:lnTo>
                  <a:lnTo>
                    <a:pt x="215" y="0"/>
                  </a:lnTo>
                  <a:lnTo>
                    <a:pt x="0" y="65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4" name="Freeform 46"/>
            <p:cNvSpPr>
              <a:spLocks/>
            </p:cNvSpPr>
            <p:nvPr/>
          </p:nvSpPr>
          <p:spPr bwMode="auto">
            <a:xfrm>
              <a:off x="2399" y="2064"/>
              <a:ext cx="77" cy="84"/>
            </a:xfrm>
            <a:custGeom>
              <a:avLst/>
              <a:gdLst>
                <a:gd name="T0" fmla="*/ 39 w 153"/>
                <a:gd name="T1" fmla="*/ 84 h 84"/>
                <a:gd name="T2" fmla="*/ 26 w 153"/>
                <a:gd name="T3" fmla="*/ 0 h 84"/>
                <a:gd name="T4" fmla="*/ 0 w 153"/>
                <a:gd name="T5" fmla="*/ 71 h 84"/>
                <a:gd name="T6" fmla="*/ 39 w 153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84"/>
                <a:gd name="T14" fmla="*/ 153 w 153"/>
                <a:gd name="T15" fmla="*/ 84 h 8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84">
                  <a:moveTo>
                    <a:pt x="153" y="84"/>
                  </a:moveTo>
                  <a:lnTo>
                    <a:pt x="101" y="0"/>
                  </a:lnTo>
                  <a:lnTo>
                    <a:pt x="0" y="71"/>
                  </a:lnTo>
                  <a:lnTo>
                    <a:pt x="153" y="8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6" name="Group 50"/>
          <p:cNvGrpSpPr>
            <a:grpSpLocks/>
          </p:cNvGrpSpPr>
          <p:nvPr/>
        </p:nvGrpSpPr>
        <p:grpSpPr bwMode="auto">
          <a:xfrm>
            <a:off x="1355725" y="2435225"/>
            <a:ext cx="388938" cy="122237"/>
            <a:chOff x="868" y="1934"/>
            <a:chExt cx="245" cy="77"/>
          </a:xfrm>
          <a:solidFill>
            <a:srgbClr val="00B050"/>
          </a:solidFill>
        </p:grpSpPr>
        <p:sp>
          <p:nvSpPr>
            <p:cNvPr id="19541" name="Rectangle 48"/>
            <p:cNvSpPr>
              <a:spLocks noChangeArrowheads="1"/>
            </p:cNvSpPr>
            <p:nvPr/>
          </p:nvSpPr>
          <p:spPr bwMode="auto">
            <a:xfrm>
              <a:off x="868" y="1966"/>
              <a:ext cx="176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2" name="Freeform 49"/>
            <p:cNvSpPr>
              <a:spLocks/>
            </p:cNvSpPr>
            <p:nvPr/>
          </p:nvSpPr>
          <p:spPr bwMode="auto">
            <a:xfrm>
              <a:off x="1036" y="1934"/>
              <a:ext cx="77" cy="77"/>
            </a:xfrm>
            <a:custGeom>
              <a:avLst/>
              <a:gdLst>
                <a:gd name="T0" fmla="*/ 0 w 153"/>
                <a:gd name="T1" fmla="*/ 77 h 77"/>
                <a:gd name="T2" fmla="*/ 39 w 153"/>
                <a:gd name="T3" fmla="*/ 38 h 77"/>
                <a:gd name="T4" fmla="*/ 0 w 153"/>
                <a:gd name="T5" fmla="*/ 0 h 77"/>
                <a:gd name="T6" fmla="*/ 0 w 153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77"/>
                <a:gd name="T14" fmla="*/ 153 w 153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77">
                  <a:moveTo>
                    <a:pt x="0" y="77"/>
                  </a:moveTo>
                  <a:lnTo>
                    <a:pt x="153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7" name="Group 53"/>
          <p:cNvGrpSpPr>
            <a:grpSpLocks/>
          </p:cNvGrpSpPr>
          <p:nvPr/>
        </p:nvGrpSpPr>
        <p:grpSpPr bwMode="auto">
          <a:xfrm>
            <a:off x="1355725" y="3122612"/>
            <a:ext cx="312738" cy="122238"/>
            <a:chOff x="868" y="2367"/>
            <a:chExt cx="197" cy="77"/>
          </a:xfrm>
          <a:solidFill>
            <a:srgbClr val="00B050"/>
          </a:solidFill>
        </p:grpSpPr>
        <p:sp>
          <p:nvSpPr>
            <p:cNvPr id="19539" name="Rectangle 51"/>
            <p:cNvSpPr>
              <a:spLocks noChangeArrowheads="1"/>
            </p:cNvSpPr>
            <p:nvPr/>
          </p:nvSpPr>
          <p:spPr bwMode="auto">
            <a:xfrm>
              <a:off x="868" y="2399"/>
              <a:ext cx="128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0" name="Freeform 52"/>
            <p:cNvSpPr>
              <a:spLocks/>
            </p:cNvSpPr>
            <p:nvPr/>
          </p:nvSpPr>
          <p:spPr bwMode="auto">
            <a:xfrm>
              <a:off x="988" y="2367"/>
              <a:ext cx="77" cy="77"/>
            </a:xfrm>
            <a:custGeom>
              <a:avLst/>
              <a:gdLst>
                <a:gd name="T0" fmla="*/ 0 w 154"/>
                <a:gd name="T1" fmla="*/ 77 h 77"/>
                <a:gd name="T2" fmla="*/ 39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8" name="Group 56"/>
          <p:cNvGrpSpPr>
            <a:grpSpLocks/>
          </p:cNvGrpSpPr>
          <p:nvPr/>
        </p:nvGrpSpPr>
        <p:grpSpPr bwMode="auto">
          <a:xfrm>
            <a:off x="5905500" y="1619250"/>
            <a:ext cx="463550" cy="122237"/>
            <a:chOff x="3734" y="1420"/>
            <a:chExt cx="292" cy="77"/>
          </a:xfrm>
          <a:solidFill>
            <a:srgbClr val="00B050"/>
          </a:solidFill>
        </p:grpSpPr>
        <p:sp>
          <p:nvSpPr>
            <p:cNvPr id="19537" name="Rectangle 54"/>
            <p:cNvSpPr>
              <a:spLocks noChangeArrowheads="1"/>
            </p:cNvSpPr>
            <p:nvPr/>
          </p:nvSpPr>
          <p:spPr bwMode="auto">
            <a:xfrm>
              <a:off x="3734" y="1452"/>
              <a:ext cx="224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8" name="Freeform 55"/>
            <p:cNvSpPr>
              <a:spLocks/>
            </p:cNvSpPr>
            <p:nvPr/>
          </p:nvSpPr>
          <p:spPr bwMode="auto">
            <a:xfrm>
              <a:off x="3950" y="1420"/>
              <a:ext cx="76" cy="77"/>
            </a:xfrm>
            <a:custGeom>
              <a:avLst/>
              <a:gdLst>
                <a:gd name="T0" fmla="*/ 0 w 154"/>
                <a:gd name="T1" fmla="*/ 77 h 77"/>
                <a:gd name="T2" fmla="*/ 38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9" name="Group 59"/>
          <p:cNvGrpSpPr>
            <a:grpSpLocks/>
          </p:cNvGrpSpPr>
          <p:nvPr/>
        </p:nvGrpSpPr>
        <p:grpSpPr bwMode="auto">
          <a:xfrm>
            <a:off x="5905500" y="2460625"/>
            <a:ext cx="463550" cy="122237"/>
            <a:chOff x="3734" y="1950"/>
            <a:chExt cx="292" cy="77"/>
          </a:xfrm>
          <a:solidFill>
            <a:srgbClr val="00B050"/>
          </a:solidFill>
        </p:grpSpPr>
        <p:sp>
          <p:nvSpPr>
            <p:cNvPr id="19535" name="Rectangle 57"/>
            <p:cNvSpPr>
              <a:spLocks noChangeArrowheads="1"/>
            </p:cNvSpPr>
            <p:nvPr/>
          </p:nvSpPr>
          <p:spPr bwMode="auto">
            <a:xfrm>
              <a:off x="3734" y="1982"/>
              <a:ext cx="224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6" name="Freeform 58"/>
            <p:cNvSpPr>
              <a:spLocks/>
            </p:cNvSpPr>
            <p:nvPr/>
          </p:nvSpPr>
          <p:spPr bwMode="auto">
            <a:xfrm>
              <a:off x="3950" y="1950"/>
              <a:ext cx="76" cy="77"/>
            </a:xfrm>
            <a:custGeom>
              <a:avLst/>
              <a:gdLst>
                <a:gd name="T0" fmla="*/ 0 w 154"/>
                <a:gd name="T1" fmla="*/ 77 h 77"/>
                <a:gd name="T2" fmla="*/ 38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0" name="Group 62"/>
          <p:cNvGrpSpPr>
            <a:grpSpLocks/>
          </p:cNvGrpSpPr>
          <p:nvPr/>
        </p:nvGrpSpPr>
        <p:grpSpPr bwMode="auto">
          <a:xfrm>
            <a:off x="5905500" y="3454400"/>
            <a:ext cx="463550" cy="122237"/>
            <a:chOff x="3734" y="2576"/>
            <a:chExt cx="292" cy="77"/>
          </a:xfrm>
          <a:solidFill>
            <a:srgbClr val="00B050"/>
          </a:solidFill>
        </p:grpSpPr>
        <p:sp>
          <p:nvSpPr>
            <p:cNvPr id="19533" name="Rectangle 60"/>
            <p:cNvSpPr>
              <a:spLocks noChangeArrowheads="1"/>
            </p:cNvSpPr>
            <p:nvPr/>
          </p:nvSpPr>
          <p:spPr bwMode="auto">
            <a:xfrm>
              <a:off x="3734" y="2608"/>
              <a:ext cx="224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4" name="Freeform 61"/>
            <p:cNvSpPr>
              <a:spLocks/>
            </p:cNvSpPr>
            <p:nvPr/>
          </p:nvSpPr>
          <p:spPr bwMode="auto">
            <a:xfrm>
              <a:off x="3950" y="2576"/>
              <a:ext cx="76" cy="77"/>
            </a:xfrm>
            <a:custGeom>
              <a:avLst/>
              <a:gdLst>
                <a:gd name="T0" fmla="*/ 0 w 154"/>
                <a:gd name="T1" fmla="*/ 77 h 77"/>
                <a:gd name="T2" fmla="*/ 38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1" name="Group 65"/>
          <p:cNvGrpSpPr>
            <a:grpSpLocks/>
          </p:cNvGrpSpPr>
          <p:nvPr/>
        </p:nvGrpSpPr>
        <p:grpSpPr bwMode="auto">
          <a:xfrm>
            <a:off x="4160838" y="2384425"/>
            <a:ext cx="615950" cy="122237"/>
            <a:chOff x="2635" y="1902"/>
            <a:chExt cx="388" cy="77"/>
          </a:xfrm>
          <a:solidFill>
            <a:srgbClr val="00B050"/>
          </a:solidFill>
        </p:grpSpPr>
        <p:sp>
          <p:nvSpPr>
            <p:cNvPr id="19531" name="Rectangle 63"/>
            <p:cNvSpPr>
              <a:spLocks noChangeArrowheads="1"/>
            </p:cNvSpPr>
            <p:nvPr/>
          </p:nvSpPr>
          <p:spPr bwMode="auto">
            <a:xfrm>
              <a:off x="2635" y="1934"/>
              <a:ext cx="320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2" name="Freeform 64"/>
            <p:cNvSpPr>
              <a:spLocks/>
            </p:cNvSpPr>
            <p:nvPr/>
          </p:nvSpPr>
          <p:spPr bwMode="auto">
            <a:xfrm>
              <a:off x="2947" y="1902"/>
              <a:ext cx="76" cy="77"/>
            </a:xfrm>
            <a:custGeom>
              <a:avLst/>
              <a:gdLst>
                <a:gd name="T0" fmla="*/ 0 w 153"/>
                <a:gd name="T1" fmla="*/ 77 h 77"/>
                <a:gd name="T2" fmla="*/ 38 w 153"/>
                <a:gd name="T3" fmla="*/ 38 h 77"/>
                <a:gd name="T4" fmla="*/ 0 w 153"/>
                <a:gd name="T5" fmla="*/ 0 h 77"/>
                <a:gd name="T6" fmla="*/ 0 w 153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77"/>
                <a:gd name="T14" fmla="*/ 153 w 153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77">
                  <a:moveTo>
                    <a:pt x="0" y="77"/>
                  </a:moveTo>
                  <a:lnTo>
                    <a:pt x="153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26" name="Rectangle 66"/>
          <p:cNvSpPr>
            <a:spLocks noChangeArrowheads="1"/>
          </p:cNvSpPr>
          <p:nvPr/>
        </p:nvSpPr>
        <p:spPr bwMode="auto">
          <a:xfrm>
            <a:off x="379413" y="381000"/>
            <a:ext cx="5308600" cy="46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27" name="Rectangle 67"/>
          <p:cNvSpPr>
            <a:spLocks noChangeArrowheads="1"/>
          </p:cNvSpPr>
          <p:nvPr/>
        </p:nvSpPr>
        <p:spPr bwMode="auto">
          <a:xfrm>
            <a:off x="469900" y="439738"/>
            <a:ext cx="420467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u="sng" dirty="0"/>
              <a:t>Example 2</a:t>
            </a:r>
            <a:r>
              <a:rPr lang="en-US" sz="2200" dirty="0"/>
              <a:t>:</a:t>
            </a:r>
            <a:r>
              <a:rPr lang="en-US" sz="2200" b="1" dirty="0"/>
              <a:t> </a:t>
            </a:r>
            <a:r>
              <a:rPr lang="en-US" sz="2200" i="1" dirty="0"/>
              <a:t>Hewlett Packard (HP)</a:t>
            </a:r>
            <a:endParaRPr lang="en-US" sz="2200" i="1" dirty="0">
              <a:latin typeface="Book Antiqua" pitchFamily="18" charset="0"/>
            </a:endParaRPr>
          </a:p>
        </p:txBody>
      </p:sp>
      <p:sp>
        <p:nvSpPr>
          <p:cNvPr id="16428" name="Rectangle 68"/>
          <p:cNvSpPr>
            <a:spLocks noChangeArrowheads="1"/>
          </p:cNvSpPr>
          <p:nvPr/>
        </p:nvSpPr>
        <p:spPr bwMode="auto">
          <a:xfrm>
            <a:off x="455613" y="4437063"/>
            <a:ext cx="4465637" cy="1011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6429" name="Rectangle 69"/>
          <p:cNvSpPr>
            <a:spLocks noChangeArrowheads="1"/>
          </p:cNvSpPr>
          <p:nvPr/>
        </p:nvSpPr>
        <p:spPr bwMode="auto">
          <a:xfrm>
            <a:off x="546100" y="4503738"/>
            <a:ext cx="291785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FAT = Final Assembly &amp; Test</a:t>
            </a:r>
            <a:endParaRPr lang="en-US" sz="2000">
              <a:cs typeface="Arial" charset="0"/>
            </a:endParaRPr>
          </a:p>
        </p:txBody>
      </p:sp>
      <p:sp>
        <p:nvSpPr>
          <p:cNvPr id="16430" name="Rectangle 70"/>
          <p:cNvSpPr>
            <a:spLocks noChangeArrowheads="1"/>
          </p:cNvSpPr>
          <p:nvPr/>
        </p:nvSpPr>
        <p:spPr bwMode="auto">
          <a:xfrm>
            <a:off x="546100" y="4808538"/>
            <a:ext cx="422551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IC Mfg = Integrated Circuit manufacturing</a:t>
            </a:r>
            <a:endParaRPr lang="en-US" sz="2000">
              <a:cs typeface="Arial" charset="0"/>
            </a:endParaRPr>
          </a:p>
        </p:txBody>
      </p:sp>
      <p:sp>
        <p:nvSpPr>
          <p:cNvPr id="16431" name="Rectangle 71"/>
          <p:cNvSpPr>
            <a:spLocks noChangeArrowheads="1"/>
          </p:cNvSpPr>
          <p:nvPr/>
        </p:nvSpPr>
        <p:spPr bwMode="auto">
          <a:xfrm>
            <a:off x="546100" y="5114925"/>
            <a:ext cx="339195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cs typeface="Arial" charset="0"/>
              </a:rPr>
              <a:t>PC Board = Printed Circuit Board</a:t>
            </a:r>
            <a:endParaRPr lang="en-US" sz="2000">
              <a:cs typeface="Arial" charset="0"/>
            </a:endParaRPr>
          </a:p>
        </p:txBody>
      </p:sp>
      <p:grpSp>
        <p:nvGrpSpPr>
          <p:cNvPr id="12" name="Group 74"/>
          <p:cNvGrpSpPr>
            <a:grpSpLocks/>
          </p:cNvGrpSpPr>
          <p:nvPr/>
        </p:nvGrpSpPr>
        <p:grpSpPr bwMode="auto">
          <a:xfrm>
            <a:off x="2301875" y="1833562"/>
            <a:ext cx="100013" cy="534988"/>
            <a:chOff x="1464" y="1555"/>
            <a:chExt cx="63" cy="337"/>
          </a:xfrm>
          <a:solidFill>
            <a:srgbClr val="00B050"/>
          </a:solidFill>
        </p:grpSpPr>
        <p:sp>
          <p:nvSpPr>
            <p:cNvPr id="19529" name="Line 72"/>
            <p:cNvSpPr>
              <a:spLocks noChangeShapeType="1"/>
            </p:cNvSpPr>
            <p:nvPr/>
          </p:nvSpPr>
          <p:spPr bwMode="auto">
            <a:xfrm>
              <a:off x="1495" y="1555"/>
              <a:ext cx="1" cy="276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0" name="Freeform 73"/>
            <p:cNvSpPr>
              <a:spLocks/>
            </p:cNvSpPr>
            <p:nvPr/>
          </p:nvSpPr>
          <p:spPr bwMode="auto">
            <a:xfrm>
              <a:off x="1464" y="1829"/>
              <a:ext cx="63" cy="63"/>
            </a:xfrm>
            <a:custGeom>
              <a:avLst/>
              <a:gdLst>
                <a:gd name="T0" fmla="*/ 0 w 125"/>
                <a:gd name="T1" fmla="*/ 0 h 63"/>
                <a:gd name="T2" fmla="*/ 16 w 125"/>
                <a:gd name="T3" fmla="*/ 63 h 63"/>
                <a:gd name="T4" fmla="*/ 32 w 125"/>
                <a:gd name="T5" fmla="*/ 0 h 63"/>
                <a:gd name="T6" fmla="*/ 0 w 125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3"/>
                <a:gd name="T14" fmla="*/ 125 w 125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3">
                  <a:moveTo>
                    <a:pt x="0" y="0"/>
                  </a:moveTo>
                  <a:lnTo>
                    <a:pt x="61" y="63"/>
                  </a:lnTo>
                  <a:lnTo>
                    <a:pt x="12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3" name="Group 77"/>
          <p:cNvGrpSpPr>
            <a:grpSpLocks/>
          </p:cNvGrpSpPr>
          <p:nvPr/>
        </p:nvGrpSpPr>
        <p:grpSpPr bwMode="auto">
          <a:xfrm>
            <a:off x="7280275" y="1554162"/>
            <a:ext cx="303213" cy="100013"/>
            <a:chOff x="4600" y="1379"/>
            <a:chExt cx="191" cy="63"/>
          </a:xfrm>
          <a:solidFill>
            <a:srgbClr val="00B050"/>
          </a:solidFill>
        </p:grpSpPr>
        <p:sp>
          <p:nvSpPr>
            <p:cNvPr id="19527" name="Line 75"/>
            <p:cNvSpPr>
              <a:spLocks noChangeShapeType="1"/>
            </p:cNvSpPr>
            <p:nvPr/>
          </p:nvSpPr>
          <p:spPr bwMode="auto">
            <a:xfrm>
              <a:off x="4600" y="1410"/>
              <a:ext cx="13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8" name="Freeform 76"/>
            <p:cNvSpPr>
              <a:spLocks/>
            </p:cNvSpPr>
            <p:nvPr/>
          </p:nvSpPr>
          <p:spPr bwMode="auto">
            <a:xfrm>
              <a:off x="4729" y="1379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34" name="Rectangle 78"/>
          <p:cNvSpPr>
            <a:spLocks noChangeArrowheads="1"/>
          </p:cNvSpPr>
          <p:nvPr/>
        </p:nvSpPr>
        <p:spPr bwMode="auto">
          <a:xfrm>
            <a:off x="7583488" y="1450975"/>
            <a:ext cx="1062037" cy="384175"/>
          </a:xfrm>
          <a:prstGeom prst="rect">
            <a:avLst/>
          </a:prstGeom>
          <a:solidFill>
            <a:srgbClr val="CCE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35" name="Rectangle 79"/>
          <p:cNvSpPr>
            <a:spLocks noChangeArrowheads="1"/>
          </p:cNvSpPr>
          <p:nvPr/>
        </p:nvSpPr>
        <p:spPr bwMode="auto">
          <a:xfrm>
            <a:off x="7658100" y="1535113"/>
            <a:ext cx="9159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Consumers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4" name="Group 82"/>
          <p:cNvGrpSpPr>
            <a:grpSpLocks/>
          </p:cNvGrpSpPr>
          <p:nvPr/>
        </p:nvGrpSpPr>
        <p:grpSpPr bwMode="auto">
          <a:xfrm>
            <a:off x="3033713" y="2471737"/>
            <a:ext cx="530225" cy="100013"/>
            <a:chOff x="1925" y="1957"/>
            <a:chExt cx="334" cy="63"/>
          </a:xfrm>
          <a:solidFill>
            <a:srgbClr val="00B050"/>
          </a:solidFill>
        </p:grpSpPr>
        <p:sp>
          <p:nvSpPr>
            <p:cNvPr id="19525" name="Line 80"/>
            <p:cNvSpPr>
              <a:spLocks noChangeShapeType="1"/>
            </p:cNvSpPr>
            <p:nvPr/>
          </p:nvSpPr>
          <p:spPr bwMode="auto">
            <a:xfrm>
              <a:off x="1925" y="1988"/>
              <a:ext cx="27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6" name="Freeform 81"/>
            <p:cNvSpPr>
              <a:spLocks/>
            </p:cNvSpPr>
            <p:nvPr/>
          </p:nvSpPr>
          <p:spPr bwMode="auto">
            <a:xfrm>
              <a:off x="2197" y="1957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5" name="Group 85"/>
          <p:cNvGrpSpPr>
            <a:grpSpLocks/>
          </p:cNvGrpSpPr>
          <p:nvPr/>
        </p:nvGrpSpPr>
        <p:grpSpPr bwMode="auto">
          <a:xfrm>
            <a:off x="3260725" y="2597150"/>
            <a:ext cx="454025" cy="611187"/>
            <a:chOff x="2068" y="2036"/>
            <a:chExt cx="286" cy="385"/>
          </a:xfrm>
          <a:solidFill>
            <a:srgbClr val="00B050"/>
          </a:solidFill>
        </p:grpSpPr>
        <p:sp>
          <p:nvSpPr>
            <p:cNvPr id="19523" name="Line 83"/>
            <p:cNvSpPr>
              <a:spLocks noChangeShapeType="1"/>
            </p:cNvSpPr>
            <p:nvPr/>
          </p:nvSpPr>
          <p:spPr bwMode="auto">
            <a:xfrm flipV="1">
              <a:off x="2068" y="2084"/>
              <a:ext cx="252" cy="337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4" name="Freeform 84"/>
            <p:cNvSpPr>
              <a:spLocks/>
            </p:cNvSpPr>
            <p:nvPr/>
          </p:nvSpPr>
          <p:spPr bwMode="auto">
            <a:xfrm>
              <a:off x="2293" y="2036"/>
              <a:ext cx="61" cy="70"/>
            </a:xfrm>
            <a:custGeom>
              <a:avLst/>
              <a:gdLst>
                <a:gd name="T0" fmla="*/ 24 w 123"/>
                <a:gd name="T1" fmla="*/ 70 h 70"/>
                <a:gd name="T2" fmla="*/ 30 w 123"/>
                <a:gd name="T3" fmla="*/ 0 h 70"/>
                <a:gd name="T4" fmla="*/ 0 w 123"/>
                <a:gd name="T5" fmla="*/ 32 h 70"/>
                <a:gd name="T6" fmla="*/ 24 w 123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70"/>
                <a:gd name="T14" fmla="*/ 123 w 123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70">
                  <a:moveTo>
                    <a:pt x="99" y="70"/>
                  </a:moveTo>
                  <a:lnTo>
                    <a:pt x="123" y="0"/>
                  </a:lnTo>
                  <a:lnTo>
                    <a:pt x="0" y="32"/>
                  </a:lnTo>
                  <a:lnTo>
                    <a:pt x="99" y="7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6" name="Group 88"/>
          <p:cNvGrpSpPr>
            <a:grpSpLocks/>
          </p:cNvGrpSpPr>
          <p:nvPr/>
        </p:nvGrpSpPr>
        <p:grpSpPr bwMode="auto">
          <a:xfrm>
            <a:off x="7280275" y="2471737"/>
            <a:ext cx="303213" cy="100013"/>
            <a:chOff x="4600" y="1957"/>
            <a:chExt cx="191" cy="63"/>
          </a:xfrm>
          <a:solidFill>
            <a:srgbClr val="00B050"/>
          </a:solidFill>
        </p:grpSpPr>
        <p:sp>
          <p:nvSpPr>
            <p:cNvPr id="19521" name="Line 86"/>
            <p:cNvSpPr>
              <a:spLocks noChangeShapeType="1"/>
            </p:cNvSpPr>
            <p:nvPr/>
          </p:nvSpPr>
          <p:spPr bwMode="auto">
            <a:xfrm>
              <a:off x="4600" y="1988"/>
              <a:ext cx="13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2" name="Freeform 87"/>
            <p:cNvSpPr>
              <a:spLocks/>
            </p:cNvSpPr>
            <p:nvPr/>
          </p:nvSpPr>
          <p:spPr bwMode="auto">
            <a:xfrm>
              <a:off x="4729" y="1957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39" name="Rectangle 89"/>
          <p:cNvSpPr>
            <a:spLocks noChangeArrowheads="1"/>
          </p:cNvSpPr>
          <p:nvPr/>
        </p:nvSpPr>
        <p:spPr bwMode="auto">
          <a:xfrm>
            <a:off x="7583488" y="2368550"/>
            <a:ext cx="1062037" cy="382588"/>
          </a:xfrm>
          <a:prstGeom prst="rect">
            <a:avLst/>
          </a:prstGeom>
          <a:solidFill>
            <a:srgbClr val="CCE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40" name="Rectangle 90"/>
          <p:cNvSpPr>
            <a:spLocks noChangeArrowheads="1"/>
          </p:cNvSpPr>
          <p:nvPr/>
        </p:nvSpPr>
        <p:spPr bwMode="auto">
          <a:xfrm>
            <a:off x="7658100" y="2452688"/>
            <a:ext cx="9159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Consumers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7" name="Group 93"/>
          <p:cNvGrpSpPr>
            <a:grpSpLocks/>
          </p:cNvGrpSpPr>
          <p:nvPr/>
        </p:nvGrpSpPr>
        <p:grpSpPr bwMode="auto">
          <a:xfrm>
            <a:off x="7280275" y="3389312"/>
            <a:ext cx="303213" cy="100013"/>
            <a:chOff x="4600" y="2535"/>
            <a:chExt cx="191" cy="63"/>
          </a:xfrm>
          <a:solidFill>
            <a:srgbClr val="00B050"/>
          </a:solidFill>
        </p:grpSpPr>
        <p:sp>
          <p:nvSpPr>
            <p:cNvPr id="19519" name="Line 91"/>
            <p:cNvSpPr>
              <a:spLocks noChangeShapeType="1"/>
            </p:cNvSpPr>
            <p:nvPr/>
          </p:nvSpPr>
          <p:spPr bwMode="auto">
            <a:xfrm>
              <a:off x="4600" y="2566"/>
              <a:ext cx="13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0" name="Freeform 92"/>
            <p:cNvSpPr>
              <a:spLocks/>
            </p:cNvSpPr>
            <p:nvPr/>
          </p:nvSpPr>
          <p:spPr bwMode="auto">
            <a:xfrm>
              <a:off x="4729" y="2535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42" name="Rectangle 94"/>
          <p:cNvSpPr>
            <a:spLocks noChangeArrowheads="1"/>
          </p:cNvSpPr>
          <p:nvPr/>
        </p:nvSpPr>
        <p:spPr bwMode="auto">
          <a:xfrm>
            <a:off x="7583488" y="3284538"/>
            <a:ext cx="1062037" cy="384175"/>
          </a:xfrm>
          <a:prstGeom prst="rect">
            <a:avLst/>
          </a:prstGeom>
          <a:solidFill>
            <a:srgbClr val="CCE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43" name="Rectangle 95"/>
          <p:cNvSpPr>
            <a:spLocks noChangeArrowheads="1"/>
          </p:cNvSpPr>
          <p:nvPr/>
        </p:nvSpPr>
        <p:spPr bwMode="auto">
          <a:xfrm>
            <a:off x="7658100" y="3370263"/>
            <a:ext cx="9159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Consumers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45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latin typeface="Calibri" pitchFamily="34" charset="0"/>
              </a:rPr>
              <a:t>© Denny J. Cho</a:t>
            </a:r>
          </a:p>
        </p:txBody>
      </p:sp>
    </p:spTree>
    <p:extLst>
      <p:ext uri="{BB962C8B-B14F-4D97-AF65-F5344CB8AC3E}">
        <p14:creationId xmlns:p14="http://schemas.microsoft.com/office/powerpoint/2010/main" val="2653206549"/>
      </p:ext>
    </p:extLst>
  </p:cSld>
  <p:clrMapOvr>
    <a:masterClrMapping/>
  </p:clrMapOvr>
  <p:transition>
    <p:fade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6"/>
          <p:cNvSpPr>
            <a:spLocks noChangeArrowheads="1"/>
          </p:cNvSpPr>
          <p:nvPr/>
        </p:nvSpPr>
        <p:spPr bwMode="auto">
          <a:xfrm>
            <a:off x="552450" y="533400"/>
            <a:ext cx="2511425" cy="46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7411" name="Rectangle 7"/>
          <p:cNvSpPr>
            <a:spLocks noChangeArrowheads="1"/>
          </p:cNvSpPr>
          <p:nvPr/>
        </p:nvSpPr>
        <p:spPr bwMode="auto">
          <a:xfrm>
            <a:off x="644525" y="593725"/>
            <a:ext cx="205505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/>
              <a:t>Example 3:  </a:t>
            </a:r>
            <a:r>
              <a:rPr lang="en-US" sz="2200" i="1"/>
              <a:t>Dell</a:t>
            </a:r>
            <a:endParaRPr lang="en-US" sz="2200" i="1">
              <a:latin typeface="Book Antiqua" pitchFamily="18" charset="0"/>
            </a:endParaRPr>
          </a:p>
        </p:txBody>
      </p:sp>
      <p:sp>
        <p:nvSpPr>
          <p:cNvPr id="17412" name="Rectangle 8"/>
          <p:cNvSpPr>
            <a:spLocks noChangeArrowheads="1"/>
          </p:cNvSpPr>
          <p:nvPr/>
        </p:nvSpPr>
        <p:spPr bwMode="auto">
          <a:xfrm>
            <a:off x="6164263" y="2111375"/>
            <a:ext cx="1665287" cy="593725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3" name="Rectangle 9"/>
          <p:cNvSpPr>
            <a:spLocks noChangeArrowheads="1"/>
          </p:cNvSpPr>
          <p:nvPr/>
        </p:nvSpPr>
        <p:spPr bwMode="auto">
          <a:xfrm>
            <a:off x="6261100" y="2178050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4" name="Rectangle 10"/>
          <p:cNvSpPr>
            <a:spLocks noChangeArrowheads="1"/>
          </p:cNvSpPr>
          <p:nvPr/>
        </p:nvSpPr>
        <p:spPr bwMode="auto">
          <a:xfrm>
            <a:off x="6261100" y="2424113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5" name="Rectangle 11"/>
          <p:cNvSpPr>
            <a:spLocks noChangeArrowheads="1"/>
          </p:cNvSpPr>
          <p:nvPr/>
        </p:nvSpPr>
        <p:spPr bwMode="auto">
          <a:xfrm>
            <a:off x="7356475" y="2424113"/>
            <a:ext cx="68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6" name="Rectangle 12"/>
          <p:cNvSpPr>
            <a:spLocks noChangeArrowheads="1"/>
          </p:cNvSpPr>
          <p:nvPr/>
        </p:nvSpPr>
        <p:spPr bwMode="auto">
          <a:xfrm>
            <a:off x="7424738" y="2424113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5405438" y="2366962"/>
            <a:ext cx="758825" cy="100013"/>
            <a:chOff x="3405" y="2096"/>
            <a:chExt cx="478" cy="63"/>
          </a:xfrm>
          <a:solidFill>
            <a:srgbClr val="00B050"/>
          </a:solidFill>
        </p:grpSpPr>
        <p:sp>
          <p:nvSpPr>
            <p:cNvPr id="20519" name="Line 13"/>
            <p:cNvSpPr>
              <a:spLocks noChangeShapeType="1"/>
            </p:cNvSpPr>
            <p:nvPr/>
          </p:nvSpPr>
          <p:spPr bwMode="auto">
            <a:xfrm>
              <a:off x="3405" y="2127"/>
              <a:ext cx="41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20" name="Freeform 14"/>
            <p:cNvSpPr>
              <a:spLocks/>
            </p:cNvSpPr>
            <p:nvPr/>
          </p:nvSpPr>
          <p:spPr bwMode="auto">
            <a:xfrm>
              <a:off x="3821" y="2096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18" name="Rectangle 16"/>
          <p:cNvSpPr>
            <a:spLocks noChangeArrowheads="1"/>
          </p:cNvSpPr>
          <p:nvPr/>
        </p:nvSpPr>
        <p:spPr bwMode="auto">
          <a:xfrm>
            <a:off x="4116388" y="1882775"/>
            <a:ext cx="1290637" cy="1082675"/>
          </a:xfrm>
          <a:prstGeom prst="rect">
            <a:avLst/>
          </a:prstGeom>
          <a:solidFill>
            <a:srgbClr val="FF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9" name="Rectangle 17"/>
          <p:cNvSpPr>
            <a:spLocks noChangeArrowheads="1"/>
          </p:cNvSpPr>
          <p:nvPr/>
        </p:nvSpPr>
        <p:spPr bwMode="auto">
          <a:xfrm>
            <a:off x="4213225" y="2071688"/>
            <a:ext cx="4016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Dell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0" name="Rectangle 18"/>
          <p:cNvSpPr>
            <a:spLocks noChangeArrowheads="1"/>
          </p:cNvSpPr>
          <p:nvPr/>
        </p:nvSpPr>
        <p:spPr bwMode="auto">
          <a:xfrm>
            <a:off x="4213225" y="2317750"/>
            <a:ext cx="8651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Assembly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1" name="Rectangle 19"/>
          <p:cNvSpPr>
            <a:spLocks noChangeArrowheads="1"/>
          </p:cNvSpPr>
          <p:nvPr/>
        </p:nvSpPr>
        <p:spPr bwMode="auto">
          <a:xfrm>
            <a:off x="4213225" y="2562225"/>
            <a:ext cx="4699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Plant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2" name="Rectangle 20"/>
          <p:cNvSpPr>
            <a:spLocks noChangeArrowheads="1"/>
          </p:cNvSpPr>
          <p:nvPr/>
        </p:nvSpPr>
        <p:spPr bwMode="auto">
          <a:xfrm>
            <a:off x="704850" y="1349375"/>
            <a:ext cx="2595563" cy="347663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3" name="Rectangle 21"/>
          <p:cNvSpPr>
            <a:spLocks noChangeArrowheads="1"/>
          </p:cNvSpPr>
          <p:nvPr/>
        </p:nvSpPr>
        <p:spPr bwMode="auto">
          <a:xfrm>
            <a:off x="801688" y="1416050"/>
            <a:ext cx="24130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Monitors by SONY (Mexico)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3282950" y="1654175"/>
            <a:ext cx="833438" cy="385762"/>
            <a:chOff x="2068" y="1647"/>
            <a:chExt cx="525" cy="243"/>
          </a:xfrm>
          <a:solidFill>
            <a:srgbClr val="00B050"/>
          </a:solidFill>
        </p:grpSpPr>
        <p:sp>
          <p:nvSpPr>
            <p:cNvPr id="20517" name="Line 22"/>
            <p:cNvSpPr>
              <a:spLocks noChangeShapeType="1"/>
            </p:cNvSpPr>
            <p:nvPr/>
          </p:nvSpPr>
          <p:spPr bwMode="auto">
            <a:xfrm>
              <a:off x="2068" y="1647"/>
              <a:ext cx="472" cy="214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8" name="Freeform 23"/>
            <p:cNvSpPr>
              <a:spLocks/>
            </p:cNvSpPr>
            <p:nvPr/>
          </p:nvSpPr>
          <p:spPr bwMode="auto">
            <a:xfrm>
              <a:off x="2524" y="1832"/>
              <a:ext cx="69" cy="58"/>
            </a:xfrm>
            <a:custGeom>
              <a:avLst/>
              <a:gdLst>
                <a:gd name="T0" fmla="*/ 0 w 140"/>
                <a:gd name="T1" fmla="*/ 58 h 58"/>
                <a:gd name="T2" fmla="*/ 34 w 140"/>
                <a:gd name="T3" fmla="*/ 55 h 58"/>
                <a:gd name="T4" fmla="*/ 13 w 140"/>
                <a:gd name="T5" fmla="*/ 0 h 58"/>
                <a:gd name="T6" fmla="*/ 0 w 140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0"/>
                <a:gd name="T13" fmla="*/ 0 h 58"/>
                <a:gd name="T14" fmla="*/ 140 w 140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0" h="58">
                  <a:moveTo>
                    <a:pt x="0" y="58"/>
                  </a:moveTo>
                  <a:lnTo>
                    <a:pt x="140" y="55"/>
                  </a:lnTo>
                  <a:lnTo>
                    <a:pt x="54" y="0"/>
                  </a:lnTo>
                  <a:lnTo>
                    <a:pt x="0" y="5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25" name="Rectangle 25"/>
          <p:cNvSpPr>
            <a:spLocks noChangeArrowheads="1"/>
          </p:cNvSpPr>
          <p:nvPr/>
        </p:nvSpPr>
        <p:spPr bwMode="auto">
          <a:xfrm>
            <a:off x="704850" y="1958975"/>
            <a:ext cx="2560638" cy="347663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6" name="Rectangle 26"/>
          <p:cNvSpPr>
            <a:spLocks noChangeArrowheads="1"/>
          </p:cNvSpPr>
          <p:nvPr/>
        </p:nvSpPr>
        <p:spPr bwMode="auto">
          <a:xfrm>
            <a:off x="801688" y="2025650"/>
            <a:ext cx="23780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Keyboards by Acer (Taiwan)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7" name="Rectangle 27"/>
          <p:cNvSpPr>
            <a:spLocks noChangeArrowheads="1"/>
          </p:cNvSpPr>
          <p:nvPr/>
        </p:nvSpPr>
        <p:spPr bwMode="auto">
          <a:xfrm>
            <a:off x="704850" y="2570163"/>
            <a:ext cx="1851025" cy="347662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8" name="Rectangle 28"/>
          <p:cNvSpPr>
            <a:spLocks noChangeArrowheads="1"/>
          </p:cNvSpPr>
          <p:nvPr/>
        </p:nvSpPr>
        <p:spPr bwMode="auto">
          <a:xfrm>
            <a:off x="801688" y="2636838"/>
            <a:ext cx="166528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CPU by Intel (USA)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4" name="Group 31"/>
          <p:cNvGrpSpPr>
            <a:grpSpLocks/>
          </p:cNvGrpSpPr>
          <p:nvPr/>
        </p:nvGrpSpPr>
        <p:grpSpPr bwMode="auto">
          <a:xfrm>
            <a:off x="3282950" y="2111375"/>
            <a:ext cx="833438" cy="252412"/>
            <a:chOff x="2068" y="1935"/>
            <a:chExt cx="525" cy="159"/>
          </a:xfrm>
          <a:solidFill>
            <a:srgbClr val="00B050"/>
          </a:solidFill>
        </p:grpSpPr>
        <p:sp>
          <p:nvSpPr>
            <p:cNvPr id="20515" name="Line 29"/>
            <p:cNvSpPr>
              <a:spLocks noChangeShapeType="1"/>
            </p:cNvSpPr>
            <p:nvPr/>
          </p:nvSpPr>
          <p:spPr bwMode="auto">
            <a:xfrm>
              <a:off x="2068" y="1935"/>
              <a:ext cx="468" cy="12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6" name="Freeform 30"/>
            <p:cNvSpPr>
              <a:spLocks/>
            </p:cNvSpPr>
            <p:nvPr/>
          </p:nvSpPr>
          <p:spPr bwMode="auto">
            <a:xfrm>
              <a:off x="2526" y="2033"/>
              <a:ext cx="67" cy="61"/>
            </a:xfrm>
            <a:custGeom>
              <a:avLst/>
              <a:gdLst>
                <a:gd name="T0" fmla="*/ 0 w 136"/>
                <a:gd name="T1" fmla="*/ 61 h 61"/>
                <a:gd name="T2" fmla="*/ 33 w 136"/>
                <a:gd name="T3" fmla="*/ 46 h 61"/>
                <a:gd name="T4" fmla="*/ 8 w 136"/>
                <a:gd name="T5" fmla="*/ 0 h 61"/>
                <a:gd name="T6" fmla="*/ 0 w 136"/>
                <a:gd name="T7" fmla="*/ 61 h 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61"/>
                <a:gd name="T14" fmla="*/ 136 w 136"/>
                <a:gd name="T15" fmla="*/ 61 h 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61">
                  <a:moveTo>
                    <a:pt x="0" y="61"/>
                  </a:moveTo>
                  <a:lnTo>
                    <a:pt x="136" y="46"/>
                  </a:lnTo>
                  <a:lnTo>
                    <a:pt x="32" y="0"/>
                  </a:lnTo>
                  <a:lnTo>
                    <a:pt x="0" y="6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5" name="Group 34"/>
          <p:cNvGrpSpPr>
            <a:grpSpLocks/>
          </p:cNvGrpSpPr>
          <p:nvPr/>
        </p:nvGrpSpPr>
        <p:grpSpPr bwMode="auto">
          <a:xfrm>
            <a:off x="2524125" y="2530475"/>
            <a:ext cx="1592263" cy="192087"/>
            <a:chOff x="1590" y="2199"/>
            <a:chExt cx="1003" cy="121"/>
          </a:xfrm>
          <a:solidFill>
            <a:srgbClr val="00B050"/>
          </a:solidFill>
        </p:grpSpPr>
        <p:sp>
          <p:nvSpPr>
            <p:cNvPr id="20513" name="Line 32"/>
            <p:cNvSpPr>
              <a:spLocks noChangeShapeType="1"/>
            </p:cNvSpPr>
            <p:nvPr/>
          </p:nvSpPr>
          <p:spPr bwMode="auto">
            <a:xfrm flipV="1">
              <a:off x="1590" y="2230"/>
              <a:ext cx="944" cy="90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4" name="Freeform 33"/>
            <p:cNvSpPr>
              <a:spLocks/>
            </p:cNvSpPr>
            <p:nvPr/>
          </p:nvSpPr>
          <p:spPr bwMode="auto">
            <a:xfrm>
              <a:off x="2529" y="2199"/>
              <a:ext cx="64" cy="63"/>
            </a:xfrm>
            <a:custGeom>
              <a:avLst/>
              <a:gdLst>
                <a:gd name="T0" fmla="*/ 3 w 130"/>
                <a:gd name="T1" fmla="*/ 63 h 63"/>
                <a:gd name="T2" fmla="*/ 32 w 130"/>
                <a:gd name="T3" fmla="*/ 25 h 63"/>
                <a:gd name="T4" fmla="*/ 0 w 130"/>
                <a:gd name="T5" fmla="*/ 0 h 63"/>
                <a:gd name="T6" fmla="*/ 3 w 130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0"/>
                <a:gd name="T13" fmla="*/ 0 h 63"/>
                <a:gd name="T14" fmla="*/ 130 w 13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0" h="63">
                  <a:moveTo>
                    <a:pt x="12" y="63"/>
                  </a:moveTo>
                  <a:lnTo>
                    <a:pt x="130" y="25"/>
                  </a:lnTo>
                  <a:lnTo>
                    <a:pt x="0" y="0"/>
                  </a:lnTo>
                  <a:lnTo>
                    <a:pt x="12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31" name="Rectangle 35"/>
          <p:cNvSpPr>
            <a:spLocks noChangeArrowheads="1"/>
          </p:cNvSpPr>
          <p:nvPr/>
        </p:nvSpPr>
        <p:spPr bwMode="auto">
          <a:xfrm>
            <a:off x="704850" y="3179763"/>
            <a:ext cx="1685925" cy="347662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32" name="Rectangle 36"/>
          <p:cNvSpPr>
            <a:spLocks noChangeArrowheads="1"/>
          </p:cNvSpPr>
          <p:nvPr/>
        </p:nvSpPr>
        <p:spPr bwMode="auto">
          <a:xfrm>
            <a:off x="801688" y="3246438"/>
            <a:ext cx="14986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Other components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6" name="Group 39"/>
          <p:cNvGrpSpPr>
            <a:grpSpLocks/>
          </p:cNvGrpSpPr>
          <p:nvPr/>
        </p:nvGrpSpPr>
        <p:grpSpPr bwMode="auto">
          <a:xfrm>
            <a:off x="2373313" y="2781300"/>
            <a:ext cx="1743075" cy="550862"/>
            <a:chOff x="1495" y="2357"/>
            <a:chExt cx="1098" cy="347"/>
          </a:xfrm>
          <a:solidFill>
            <a:srgbClr val="00B050"/>
          </a:solidFill>
        </p:grpSpPr>
        <p:sp>
          <p:nvSpPr>
            <p:cNvPr id="20511" name="Line 37"/>
            <p:cNvSpPr>
              <a:spLocks noChangeShapeType="1"/>
            </p:cNvSpPr>
            <p:nvPr/>
          </p:nvSpPr>
          <p:spPr bwMode="auto">
            <a:xfrm flipV="1">
              <a:off x="1495" y="2386"/>
              <a:ext cx="1042" cy="31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2" name="Freeform 38"/>
            <p:cNvSpPr>
              <a:spLocks/>
            </p:cNvSpPr>
            <p:nvPr/>
          </p:nvSpPr>
          <p:spPr bwMode="auto">
            <a:xfrm>
              <a:off x="2525" y="2357"/>
              <a:ext cx="68" cy="60"/>
            </a:xfrm>
            <a:custGeom>
              <a:avLst/>
              <a:gdLst>
                <a:gd name="T0" fmla="*/ 9 w 138"/>
                <a:gd name="T1" fmla="*/ 60 h 60"/>
                <a:gd name="T2" fmla="*/ 34 w 138"/>
                <a:gd name="T3" fmla="*/ 11 h 60"/>
                <a:gd name="T4" fmla="*/ 0 w 138"/>
                <a:gd name="T5" fmla="*/ 0 h 60"/>
                <a:gd name="T6" fmla="*/ 9 w 138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8"/>
                <a:gd name="T13" fmla="*/ 0 h 60"/>
                <a:gd name="T14" fmla="*/ 138 w 138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8" h="60">
                  <a:moveTo>
                    <a:pt x="36" y="60"/>
                  </a:moveTo>
                  <a:lnTo>
                    <a:pt x="138" y="11"/>
                  </a:lnTo>
                  <a:lnTo>
                    <a:pt x="0" y="0"/>
                  </a:lnTo>
                  <a:lnTo>
                    <a:pt x="36" y="6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34" name="Text Box 42"/>
          <p:cNvSpPr txBox="1">
            <a:spLocks noChangeArrowheads="1"/>
          </p:cNvSpPr>
          <p:nvPr/>
        </p:nvSpPr>
        <p:spPr bwMode="auto">
          <a:xfrm>
            <a:off x="6400800" y="2239963"/>
            <a:ext cx="11620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>
                <a:solidFill>
                  <a:srgbClr val="300153"/>
                </a:solidFill>
                <a:latin typeface="Book Antiqua" pitchFamily="18" charset="0"/>
              </a:rPr>
              <a:t>Customers</a:t>
            </a:r>
          </a:p>
        </p:txBody>
      </p:sp>
      <p:sp>
        <p:nvSpPr>
          <p:cNvPr id="17435" name="Text Box 43"/>
          <p:cNvSpPr txBox="1">
            <a:spLocks noChangeArrowheads="1"/>
          </p:cNvSpPr>
          <p:nvPr/>
        </p:nvSpPr>
        <p:spPr bwMode="auto">
          <a:xfrm>
            <a:off x="2743200" y="4144963"/>
            <a:ext cx="3968750" cy="64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>
                <a:latin typeface="Arial Unicode MS" pitchFamily="34" charset="-128"/>
              </a:rPr>
              <a:t>Note that there are no movements to </a:t>
            </a:r>
          </a:p>
          <a:p>
            <a:r>
              <a:rPr lang="en-US">
                <a:latin typeface="Arial Unicode MS" pitchFamily="34" charset="-128"/>
              </a:rPr>
              <a:t>or from retail stores in this process</a:t>
            </a:r>
          </a:p>
        </p:txBody>
      </p:sp>
      <p:sp>
        <p:nvSpPr>
          <p:cNvPr id="17437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66858499"/>
      </p:ext>
    </p:extLst>
  </p:cSld>
  <p:clrMapOvr>
    <a:masterClrMapping/>
  </p:clrMapOvr>
  <p:transition>
    <p:fade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6"/>
          <p:cNvSpPr>
            <a:spLocks noChangeArrowheads="1"/>
          </p:cNvSpPr>
          <p:nvPr/>
        </p:nvSpPr>
        <p:spPr bwMode="auto">
          <a:xfrm>
            <a:off x="2212975" y="101600"/>
            <a:ext cx="4810125" cy="820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5603" name="Rectangle 8"/>
          <p:cNvSpPr>
            <a:spLocks noChangeArrowheads="1"/>
          </p:cNvSpPr>
          <p:nvPr/>
        </p:nvSpPr>
        <p:spPr bwMode="auto">
          <a:xfrm>
            <a:off x="152400" y="152400"/>
            <a:ext cx="8881325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sz="3200" b="1" dirty="0">
                <a:solidFill>
                  <a:srgbClr val="7030A0"/>
                </a:solidFill>
                <a:latin typeface="+mj-lt"/>
              </a:rPr>
              <a:t>Key Issues in Supply Chain Management</a:t>
            </a:r>
            <a:endParaRPr lang="en-US" sz="24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25604" name="Rectangle 9"/>
          <p:cNvSpPr>
            <a:spLocks noChangeArrowheads="1"/>
          </p:cNvSpPr>
          <p:nvPr/>
        </p:nvSpPr>
        <p:spPr bwMode="auto">
          <a:xfrm>
            <a:off x="2971800" y="609600"/>
            <a:ext cx="3079369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dirty="0">
                <a:latin typeface="+mn-lt"/>
              </a:rPr>
              <a:t>Complex SC Environments</a:t>
            </a:r>
            <a:endParaRPr lang="en-US" sz="2200" dirty="0">
              <a:latin typeface="+mn-lt"/>
            </a:endParaRPr>
          </a:p>
        </p:txBody>
      </p:sp>
      <p:sp>
        <p:nvSpPr>
          <p:cNvPr id="25606" name="Rectangle 12"/>
          <p:cNvSpPr>
            <a:spLocks noChangeArrowheads="1"/>
          </p:cNvSpPr>
          <p:nvPr/>
        </p:nvSpPr>
        <p:spPr bwMode="auto">
          <a:xfrm>
            <a:off x="781050" y="1087438"/>
            <a:ext cx="7835900" cy="467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5607" name="Rectangle 13"/>
          <p:cNvSpPr>
            <a:spLocks noChangeArrowheads="1"/>
          </p:cNvSpPr>
          <p:nvPr/>
        </p:nvSpPr>
        <p:spPr bwMode="auto">
          <a:xfrm>
            <a:off x="871538" y="1155700"/>
            <a:ext cx="642804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b="1" dirty="0">
                <a:latin typeface="+mn-lt"/>
              </a:rPr>
              <a:t>1. Constantly changing logistical environments </a:t>
            </a:r>
          </a:p>
        </p:txBody>
      </p:sp>
      <p:sp>
        <p:nvSpPr>
          <p:cNvPr id="25608" name="Rectangle 14"/>
          <p:cNvSpPr>
            <a:spLocks noChangeArrowheads="1"/>
          </p:cNvSpPr>
          <p:nvPr/>
        </p:nvSpPr>
        <p:spPr bwMode="auto">
          <a:xfrm>
            <a:off x="1206500" y="1577975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09" name="Rectangle 15"/>
          <p:cNvSpPr>
            <a:spLocks noChangeArrowheads="1"/>
          </p:cNvSpPr>
          <p:nvPr/>
        </p:nvSpPr>
        <p:spPr bwMode="auto">
          <a:xfrm>
            <a:off x="1492250" y="1577975"/>
            <a:ext cx="402514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Financial: Inflation and Interests</a:t>
            </a:r>
          </a:p>
        </p:txBody>
      </p:sp>
      <p:sp>
        <p:nvSpPr>
          <p:cNvPr id="25610" name="Rectangle 16"/>
          <p:cNvSpPr>
            <a:spLocks noChangeArrowheads="1"/>
          </p:cNvSpPr>
          <p:nvPr/>
        </p:nvSpPr>
        <p:spPr bwMode="auto">
          <a:xfrm>
            <a:off x="1206500" y="2014538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1" name="Rectangle 17"/>
          <p:cNvSpPr>
            <a:spLocks noChangeArrowheads="1"/>
          </p:cNvSpPr>
          <p:nvPr/>
        </p:nvSpPr>
        <p:spPr bwMode="auto">
          <a:xfrm>
            <a:off x="1492250" y="2014538"/>
            <a:ext cx="519052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Technology: Computer, Communication, </a:t>
            </a:r>
          </a:p>
        </p:txBody>
      </p:sp>
      <p:sp>
        <p:nvSpPr>
          <p:cNvPr id="25612" name="Rectangle 18"/>
          <p:cNvSpPr>
            <a:spLocks noChangeArrowheads="1"/>
          </p:cNvSpPr>
          <p:nvPr/>
        </p:nvSpPr>
        <p:spPr bwMode="auto">
          <a:xfrm>
            <a:off x="3216275" y="2449513"/>
            <a:ext cx="487473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Material Handling, and Transportation</a:t>
            </a:r>
          </a:p>
        </p:txBody>
      </p:sp>
      <p:sp>
        <p:nvSpPr>
          <p:cNvPr id="25613" name="Rectangle 19"/>
          <p:cNvSpPr>
            <a:spLocks noChangeArrowheads="1"/>
          </p:cNvSpPr>
          <p:nvPr/>
        </p:nvSpPr>
        <p:spPr bwMode="auto">
          <a:xfrm>
            <a:off x="8128000" y="2449513"/>
            <a:ext cx="6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latin typeface="+mn-lt"/>
            </a:endParaRPr>
          </a:p>
        </p:txBody>
      </p:sp>
      <p:sp>
        <p:nvSpPr>
          <p:cNvPr id="25614" name="Rectangle 20"/>
          <p:cNvSpPr>
            <a:spLocks noChangeArrowheads="1"/>
          </p:cNvSpPr>
          <p:nvPr/>
        </p:nvSpPr>
        <p:spPr bwMode="auto">
          <a:xfrm>
            <a:off x="1206500" y="2827338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5" name="Rectangle 21"/>
          <p:cNvSpPr>
            <a:spLocks noChangeArrowheads="1"/>
          </p:cNvSpPr>
          <p:nvPr/>
        </p:nvSpPr>
        <p:spPr bwMode="auto">
          <a:xfrm>
            <a:off x="1492250" y="2827338"/>
            <a:ext cx="604011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Regulatory: Transportation and Communication</a:t>
            </a:r>
          </a:p>
        </p:txBody>
      </p:sp>
      <p:sp>
        <p:nvSpPr>
          <p:cNvPr id="25616" name="Rectangle 22"/>
          <p:cNvSpPr>
            <a:spLocks noChangeArrowheads="1"/>
          </p:cNvSpPr>
          <p:nvPr/>
        </p:nvSpPr>
        <p:spPr bwMode="auto">
          <a:xfrm>
            <a:off x="1206500" y="3190875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7" name="Rectangle 23"/>
          <p:cNvSpPr>
            <a:spLocks noChangeArrowheads="1"/>
          </p:cNvSpPr>
          <p:nvPr/>
        </p:nvSpPr>
        <p:spPr bwMode="auto">
          <a:xfrm>
            <a:off x="1492250" y="3190875"/>
            <a:ext cx="37542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Energy: Price and Availability</a:t>
            </a:r>
          </a:p>
        </p:txBody>
      </p:sp>
      <p:sp>
        <p:nvSpPr>
          <p:cNvPr id="25618" name="Rectangle 24"/>
          <p:cNvSpPr>
            <a:spLocks noChangeArrowheads="1"/>
          </p:cNvSpPr>
          <p:nvPr/>
        </p:nvSpPr>
        <p:spPr bwMode="auto">
          <a:xfrm>
            <a:off x="1206500" y="3554413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9" name="Rectangle 25"/>
          <p:cNvSpPr>
            <a:spLocks noChangeArrowheads="1"/>
          </p:cNvSpPr>
          <p:nvPr/>
        </p:nvSpPr>
        <p:spPr bwMode="auto">
          <a:xfrm>
            <a:off x="1492250" y="3554413"/>
            <a:ext cx="454130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Population: Demand and Workforce</a:t>
            </a:r>
          </a:p>
        </p:txBody>
      </p:sp>
      <p:sp>
        <p:nvSpPr>
          <p:cNvPr id="25620" name="Rectangle 26"/>
          <p:cNvSpPr>
            <a:spLocks noChangeArrowheads="1"/>
          </p:cNvSpPr>
          <p:nvPr/>
        </p:nvSpPr>
        <p:spPr bwMode="auto">
          <a:xfrm>
            <a:off x="871538" y="4281488"/>
            <a:ext cx="603210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b="1" dirty="0">
                <a:latin typeface="+mn-lt"/>
              </a:rPr>
              <a:t>2. Requires a strategic logistical/SCM plan to</a:t>
            </a:r>
          </a:p>
        </p:txBody>
      </p:sp>
      <p:sp>
        <p:nvSpPr>
          <p:cNvPr id="25621" name="Rectangle 27"/>
          <p:cNvSpPr>
            <a:spLocks noChangeArrowheads="1"/>
          </p:cNvSpPr>
          <p:nvPr/>
        </p:nvSpPr>
        <p:spPr bwMode="auto">
          <a:xfrm>
            <a:off x="1206500" y="4645025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22" name="Rectangle 28"/>
          <p:cNvSpPr>
            <a:spLocks noChangeArrowheads="1"/>
          </p:cNvSpPr>
          <p:nvPr/>
        </p:nvSpPr>
        <p:spPr bwMode="auto">
          <a:xfrm>
            <a:off x="1492250" y="4645025"/>
            <a:ext cx="658032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Integrate all parts/processes (Systems Optimization)</a:t>
            </a:r>
          </a:p>
        </p:txBody>
      </p:sp>
      <p:sp>
        <p:nvSpPr>
          <p:cNvPr id="25623" name="Rectangle 29"/>
          <p:cNvSpPr>
            <a:spLocks noChangeArrowheads="1"/>
          </p:cNvSpPr>
          <p:nvPr/>
        </p:nvSpPr>
        <p:spPr bwMode="auto">
          <a:xfrm>
            <a:off x="1206500" y="5008563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24" name="Rectangle 30"/>
          <p:cNvSpPr>
            <a:spLocks noChangeArrowheads="1"/>
          </p:cNvSpPr>
          <p:nvPr/>
        </p:nvSpPr>
        <p:spPr bwMode="auto">
          <a:xfrm>
            <a:off x="1492250" y="5008563"/>
            <a:ext cx="635430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Gain advantages in cost/service (Competitiveness)</a:t>
            </a:r>
          </a:p>
        </p:txBody>
      </p:sp>
      <p:sp>
        <p:nvSpPr>
          <p:cNvPr id="25625" name="Rectangle 31"/>
          <p:cNvSpPr>
            <a:spLocks noChangeArrowheads="1"/>
          </p:cNvSpPr>
          <p:nvPr/>
        </p:nvSpPr>
        <p:spPr bwMode="auto">
          <a:xfrm>
            <a:off x="1206500" y="5372100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26" name="Rectangle 32"/>
          <p:cNvSpPr>
            <a:spLocks noChangeArrowheads="1"/>
          </p:cNvSpPr>
          <p:nvPr/>
        </p:nvSpPr>
        <p:spPr bwMode="auto">
          <a:xfrm>
            <a:off x="1492250" y="5372100"/>
            <a:ext cx="557203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Posture for uncertainty/changes (Flexibility)</a:t>
            </a:r>
          </a:p>
        </p:txBody>
      </p:sp>
      <p:sp>
        <p:nvSpPr>
          <p:cNvPr id="25627" name="Rectangle 33"/>
          <p:cNvSpPr>
            <a:spLocks noChangeArrowheads="1"/>
          </p:cNvSpPr>
          <p:nvPr/>
        </p:nvSpPr>
        <p:spPr bwMode="auto">
          <a:xfrm>
            <a:off x="2297113" y="5867400"/>
            <a:ext cx="4416425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5628" name="Rectangle 35"/>
          <p:cNvSpPr>
            <a:spLocks noChangeArrowheads="1"/>
          </p:cNvSpPr>
          <p:nvPr/>
        </p:nvSpPr>
        <p:spPr bwMode="auto">
          <a:xfrm>
            <a:off x="3030544" y="5833646"/>
            <a:ext cx="344645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solidFill>
                  <a:srgbClr val="FF33CC"/>
                </a:solidFill>
                <a:latin typeface="Book Antiqua"/>
              </a:rPr>
              <a:t>Designing an SC is not easy</a:t>
            </a:r>
          </a:p>
        </p:txBody>
      </p:sp>
      <p:sp>
        <p:nvSpPr>
          <p:cNvPr id="25630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5160867"/>
      </p:ext>
    </p:extLst>
  </p:cSld>
  <p:clrMapOvr>
    <a:masterClrMapping/>
  </p:clrMapOvr>
  <p:transition>
    <p:fade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4"/>
          <p:cNvSpPr>
            <a:spLocks noChangeArrowheads="1"/>
          </p:cNvSpPr>
          <p:nvPr/>
        </p:nvSpPr>
        <p:spPr bwMode="auto">
          <a:xfrm>
            <a:off x="395288" y="6494463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27" name="Rectangle 6"/>
          <p:cNvSpPr>
            <a:spLocks noChangeArrowheads="1"/>
          </p:cNvSpPr>
          <p:nvPr/>
        </p:nvSpPr>
        <p:spPr bwMode="auto">
          <a:xfrm>
            <a:off x="2017713" y="5916613"/>
            <a:ext cx="4691062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6628" name="Rectangle 8"/>
          <p:cNvSpPr>
            <a:spLocks noChangeArrowheads="1"/>
          </p:cNvSpPr>
          <p:nvPr/>
        </p:nvSpPr>
        <p:spPr bwMode="auto">
          <a:xfrm>
            <a:off x="2937398" y="5757446"/>
            <a:ext cx="437780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solidFill>
                  <a:srgbClr val="FF33CC"/>
                </a:solidFill>
                <a:latin typeface="Book Antiqua"/>
              </a:rPr>
              <a:t>Managing an SC is not easy, either!</a:t>
            </a:r>
          </a:p>
        </p:txBody>
      </p:sp>
      <p:sp>
        <p:nvSpPr>
          <p:cNvPr id="26630" name="Rectangle 10"/>
          <p:cNvSpPr>
            <a:spLocks noChangeArrowheads="1"/>
          </p:cNvSpPr>
          <p:nvPr/>
        </p:nvSpPr>
        <p:spPr bwMode="auto">
          <a:xfrm>
            <a:off x="606425" y="996950"/>
            <a:ext cx="7920038" cy="2003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31" name="Rectangle 11"/>
          <p:cNvSpPr>
            <a:spLocks noChangeArrowheads="1"/>
          </p:cNvSpPr>
          <p:nvPr/>
        </p:nvSpPr>
        <p:spPr bwMode="auto">
          <a:xfrm>
            <a:off x="698500" y="1065213"/>
            <a:ext cx="412933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b="1" dirty="0">
                <a:latin typeface="+mn-lt"/>
              </a:rPr>
              <a:t>3. Uncertain customer demand</a:t>
            </a:r>
          </a:p>
        </p:txBody>
      </p:sp>
      <p:sp>
        <p:nvSpPr>
          <p:cNvPr id="26633" name="Rectangle 14"/>
          <p:cNvSpPr>
            <a:spLocks noChangeArrowheads="1"/>
          </p:cNvSpPr>
          <p:nvPr/>
        </p:nvSpPr>
        <p:spPr bwMode="auto">
          <a:xfrm>
            <a:off x="1033463" y="1492250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6634" name="Rectangle 15"/>
          <p:cNvSpPr>
            <a:spLocks noChangeArrowheads="1"/>
          </p:cNvSpPr>
          <p:nvPr/>
        </p:nvSpPr>
        <p:spPr bwMode="auto">
          <a:xfrm>
            <a:off x="1319213" y="1492250"/>
            <a:ext cx="31867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High fluctuation over time</a:t>
            </a:r>
          </a:p>
        </p:txBody>
      </p:sp>
      <p:sp>
        <p:nvSpPr>
          <p:cNvPr id="26635" name="Rectangle 16"/>
          <p:cNvSpPr>
            <a:spLocks noChangeArrowheads="1"/>
          </p:cNvSpPr>
          <p:nvPr/>
        </p:nvSpPr>
        <p:spPr bwMode="auto">
          <a:xfrm>
            <a:off x="1033463" y="1873250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6636" name="Rectangle 17"/>
          <p:cNvSpPr>
            <a:spLocks noChangeArrowheads="1"/>
          </p:cNvSpPr>
          <p:nvPr/>
        </p:nvSpPr>
        <p:spPr bwMode="auto">
          <a:xfrm>
            <a:off x="1319213" y="1873250"/>
            <a:ext cx="239809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Difficult to forecast</a:t>
            </a:r>
          </a:p>
        </p:txBody>
      </p:sp>
      <p:sp>
        <p:nvSpPr>
          <p:cNvPr id="26637" name="Rectangle 18"/>
          <p:cNvSpPr>
            <a:spLocks noChangeArrowheads="1"/>
          </p:cNvSpPr>
          <p:nvPr/>
        </p:nvSpPr>
        <p:spPr bwMode="auto">
          <a:xfrm>
            <a:off x="1033463" y="2241550"/>
            <a:ext cx="583493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=&gt; Results in stock-outs or excessive inventory</a:t>
            </a:r>
          </a:p>
        </p:txBody>
      </p:sp>
      <p:sp>
        <p:nvSpPr>
          <p:cNvPr id="26638" name="Rectangle 19"/>
          <p:cNvSpPr>
            <a:spLocks noChangeArrowheads="1"/>
          </p:cNvSpPr>
          <p:nvPr/>
        </p:nvSpPr>
        <p:spPr bwMode="auto">
          <a:xfrm>
            <a:off x="698500" y="2759075"/>
            <a:ext cx="72776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b="1" dirty="0">
                <a:latin typeface="+mn-lt"/>
              </a:rPr>
              <a:t>4. Conflicting local objectives across the supply chain</a:t>
            </a:r>
          </a:p>
        </p:txBody>
      </p:sp>
      <p:sp>
        <p:nvSpPr>
          <p:cNvPr id="26639" name="Rectangle 20"/>
          <p:cNvSpPr>
            <a:spLocks noChangeArrowheads="1"/>
          </p:cNvSpPr>
          <p:nvPr/>
        </p:nvSpPr>
        <p:spPr bwMode="auto">
          <a:xfrm>
            <a:off x="758825" y="3233738"/>
            <a:ext cx="1517650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0" name="Rectangle 21"/>
          <p:cNvSpPr>
            <a:spLocks noChangeArrowheads="1"/>
          </p:cNvSpPr>
          <p:nvPr/>
        </p:nvSpPr>
        <p:spPr bwMode="auto">
          <a:xfrm>
            <a:off x="790575" y="3419475"/>
            <a:ext cx="14605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000000"/>
                </a:solidFill>
              </a:rPr>
              <a:t>Manufacturers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1" name="Rectangle 22"/>
          <p:cNvSpPr>
            <a:spLocks noChangeArrowheads="1"/>
          </p:cNvSpPr>
          <p:nvPr/>
        </p:nvSpPr>
        <p:spPr bwMode="auto">
          <a:xfrm>
            <a:off x="3184525" y="3233738"/>
            <a:ext cx="1214438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2" name="Rectangle 23"/>
          <p:cNvSpPr>
            <a:spLocks noChangeArrowheads="1"/>
          </p:cNvSpPr>
          <p:nvPr/>
        </p:nvSpPr>
        <p:spPr bwMode="auto">
          <a:xfrm>
            <a:off x="3216275" y="3419475"/>
            <a:ext cx="11557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000000"/>
                </a:solidFill>
              </a:rPr>
              <a:t>Distributors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3" name="Rectangle 24"/>
          <p:cNvSpPr>
            <a:spLocks noChangeArrowheads="1"/>
          </p:cNvSpPr>
          <p:nvPr/>
        </p:nvSpPr>
        <p:spPr bwMode="auto">
          <a:xfrm>
            <a:off x="5232400" y="3233738"/>
            <a:ext cx="987425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4" name="Rectangle 25"/>
          <p:cNvSpPr>
            <a:spLocks noChangeArrowheads="1"/>
          </p:cNvSpPr>
          <p:nvPr/>
        </p:nvSpPr>
        <p:spPr bwMode="auto">
          <a:xfrm>
            <a:off x="5276850" y="3419475"/>
            <a:ext cx="9017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000000"/>
                </a:solidFill>
              </a:rPr>
              <a:t>Retailers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5" name="Rectangle 26"/>
          <p:cNvSpPr>
            <a:spLocks noChangeArrowheads="1"/>
          </p:cNvSpPr>
          <p:nvPr/>
        </p:nvSpPr>
        <p:spPr bwMode="auto">
          <a:xfrm>
            <a:off x="7127875" y="3233738"/>
            <a:ext cx="1214438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6646" name="Rectangle 27"/>
          <p:cNvSpPr>
            <a:spLocks noChangeArrowheads="1"/>
          </p:cNvSpPr>
          <p:nvPr/>
        </p:nvSpPr>
        <p:spPr bwMode="auto">
          <a:xfrm>
            <a:off x="7153275" y="3419475"/>
            <a:ext cx="11684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solidFill>
                  <a:srgbClr val="000000"/>
                </a:solidFill>
              </a:rPr>
              <a:t>Consumers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2274888" y="3490913"/>
            <a:ext cx="909637" cy="101600"/>
            <a:chOff x="1447" y="2213"/>
            <a:chExt cx="573" cy="64"/>
          </a:xfrm>
          <a:solidFill>
            <a:srgbClr val="00B050"/>
          </a:solidFill>
        </p:grpSpPr>
        <p:sp>
          <p:nvSpPr>
            <p:cNvPr id="28755" name="Line 28"/>
            <p:cNvSpPr>
              <a:spLocks noChangeShapeType="1"/>
            </p:cNvSpPr>
            <p:nvPr/>
          </p:nvSpPr>
          <p:spPr bwMode="auto">
            <a:xfrm>
              <a:off x="1447" y="2244"/>
              <a:ext cx="51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8756" name="Freeform 29"/>
            <p:cNvSpPr>
              <a:spLocks/>
            </p:cNvSpPr>
            <p:nvPr/>
          </p:nvSpPr>
          <p:spPr bwMode="auto">
            <a:xfrm>
              <a:off x="1958" y="2213"/>
              <a:ext cx="62" cy="64"/>
            </a:xfrm>
            <a:custGeom>
              <a:avLst/>
              <a:gdLst>
                <a:gd name="T0" fmla="*/ 0 w 123"/>
                <a:gd name="T1" fmla="*/ 64 h 64"/>
                <a:gd name="T2" fmla="*/ 31 w 123"/>
                <a:gd name="T3" fmla="*/ 32 h 64"/>
                <a:gd name="T4" fmla="*/ 0 w 123"/>
                <a:gd name="T5" fmla="*/ 0 h 64"/>
                <a:gd name="T6" fmla="*/ 0 w 123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4"/>
                <a:gd name="T14" fmla="*/ 123 w 123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4">
                  <a:moveTo>
                    <a:pt x="0" y="64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3" name="Group 33"/>
          <p:cNvGrpSpPr>
            <a:grpSpLocks/>
          </p:cNvGrpSpPr>
          <p:nvPr/>
        </p:nvGrpSpPr>
        <p:grpSpPr bwMode="auto">
          <a:xfrm>
            <a:off x="4397375" y="3490913"/>
            <a:ext cx="835025" cy="101600"/>
            <a:chOff x="2784" y="2213"/>
            <a:chExt cx="526" cy="64"/>
          </a:xfrm>
          <a:solidFill>
            <a:srgbClr val="00B050"/>
          </a:solidFill>
        </p:grpSpPr>
        <p:sp>
          <p:nvSpPr>
            <p:cNvPr id="28753" name="Line 31"/>
            <p:cNvSpPr>
              <a:spLocks noChangeShapeType="1"/>
            </p:cNvSpPr>
            <p:nvPr/>
          </p:nvSpPr>
          <p:spPr bwMode="auto">
            <a:xfrm>
              <a:off x="2784" y="2244"/>
              <a:ext cx="466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8754" name="Freeform 32"/>
            <p:cNvSpPr>
              <a:spLocks/>
            </p:cNvSpPr>
            <p:nvPr/>
          </p:nvSpPr>
          <p:spPr bwMode="auto">
            <a:xfrm>
              <a:off x="3248" y="2213"/>
              <a:ext cx="62" cy="64"/>
            </a:xfrm>
            <a:custGeom>
              <a:avLst/>
              <a:gdLst>
                <a:gd name="T0" fmla="*/ 0 w 124"/>
                <a:gd name="T1" fmla="*/ 64 h 64"/>
                <a:gd name="T2" fmla="*/ 31 w 124"/>
                <a:gd name="T3" fmla="*/ 32 h 64"/>
                <a:gd name="T4" fmla="*/ 0 w 124"/>
                <a:gd name="T5" fmla="*/ 0 h 64"/>
                <a:gd name="T6" fmla="*/ 0 w 124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4"/>
                <a:gd name="T14" fmla="*/ 124 w 124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4">
                  <a:moveTo>
                    <a:pt x="0" y="64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4" name="Group 36"/>
          <p:cNvGrpSpPr>
            <a:grpSpLocks/>
          </p:cNvGrpSpPr>
          <p:nvPr/>
        </p:nvGrpSpPr>
        <p:grpSpPr bwMode="auto">
          <a:xfrm>
            <a:off x="6218238" y="3490913"/>
            <a:ext cx="909637" cy="101600"/>
            <a:chOff x="3931" y="2213"/>
            <a:chExt cx="573" cy="64"/>
          </a:xfrm>
          <a:solidFill>
            <a:srgbClr val="00B050"/>
          </a:solidFill>
        </p:grpSpPr>
        <p:sp>
          <p:nvSpPr>
            <p:cNvPr id="28751" name="Line 34"/>
            <p:cNvSpPr>
              <a:spLocks noChangeShapeType="1"/>
            </p:cNvSpPr>
            <p:nvPr/>
          </p:nvSpPr>
          <p:spPr bwMode="auto">
            <a:xfrm>
              <a:off x="3931" y="2244"/>
              <a:ext cx="51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8752" name="Freeform 35"/>
            <p:cNvSpPr>
              <a:spLocks/>
            </p:cNvSpPr>
            <p:nvPr/>
          </p:nvSpPr>
          <p:spPr bwMode="auto">
            <a:xfrm>
              <a:off x="4442" y="2213"/>
              <a:ext cx="62" cy="64"/>
            </a:xfrm>
            <a:custGeom>
              <a:avLst/>
              <a:gdLst>
                <a:gd name="T0" fmla="*/ 0 w 123"/>
                <a:gd name="T1" fmla="*/ 64 h 64"/>
                <a:gd name="T2" fmla="*/ 31 w 123"/>
                <a:gd name="T3" fmla="*/ 32 h 64"/>
                <a:gd name="T4" fmla="*/ 0 w 123"/>
                <a:gd name="T5" fmla="*/ 0 h 64"/>
                <a:gd name="T6" fmla="*/ 0 w 123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4"/>
                <a:gd name="T14" fmla="*/ 123 w 123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4">
                  <a:moveTo>
                    <a:pt x="0" y="64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26650" name="Rectangle 37"/>
          <p:cNvSpPr>
            <a:spLocks noChangeArrowheads="1"/>
          </p:cNvSpPr>
          <p:nvPr/>
        </p:nvSpPr>
        <p:spPr bwMode="auto">
          <a:xfrm>
            <a:off x="6900863" y="3924300"/>
            <a:ext cx="1706562" cy="1338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26651" name="Rectangle 38"/>
          <p:cNvSpPr>
            <a:spLocks noChangeArrowheads="1"/>
          </p:cNvSpPr>
          <p:nvPr/>
        </p:nvSpPr>
        <p:spPr bwMode="auto">
          <a:xfrm>
            <a:off x="6991350" y="3986213"/>
            <a:ext cx="119380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Convenience</a:t>
            </a:r>
            <a:endParaRPr lang="en-US" sz="2000">
              <a:cs typeface="Arial" charset="0"/>
            </a:endParaRPr>
          </a:p>
        </p:txBody>
      </p:sp>
      <p:sp>
        <p:nvSpPr>
          <p:cNvPr id="26652" name="Rectangle 39"/>
          <p:cNvSpPr>
            <a:spLocks noChangeArrowheads="1"/>
          </p:cNvSpPr>
          <p:nvPr/>
        </p:nvSpPr>
        <p:spPr bwMode="auto">
          <a:xfrm>
            <a:off x="6991350" y="4329113"/>
            <a:ext cx="1379538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Short lead time</a:t>
            </a:r>
            <a:endParaRPr lang="en-US" sz="2000">
              <a:cs typeface="Arial" charset="0"/>
            </a:endParaRPr>
          </a:p>
        </p:txBody>
      </p:sp>
      <p:sp>
        <p:nvSpPr>
          <p:cNvPr id="26653" name="Rectangle 40"/>
          <p:cNvSpPr>
            <a:spLocks noChangeArrowheads="1"/>
          </p:cNvSpPr>
          <p:nvPr/>
        </p:nvSpPr>
        <p:spPr bwMode="auto">
          <a:xfrm>
            <a:off x="6991350" y="4665663"/>
            <a:ext cx="147320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Large variety of </a:t>
            </a:r>
            <a:endParaRPr lang="en-US" sz="2000">
              <a:cs typeface="Arial" charset="0"/>
            </a:endParaRPr>
          </a:p>
        </p:txBody>
      </p:sp>
      <p:sp>
        <p:nvSpPr>
          <p:cNvPr id="26654" name="Rectangle 41"/>
          <p:cNvSpPr>
            <a:spLocks noChangeArrowheads="1"/>
          </p:cNvSpPr>
          <p:nvPr/>
        </p:nvSpPr>
        <p:spPr bwMode="auto">
          <a:xfrm>
            <a:off x="7048500" y="4954588"/>
            <a:ext cx="78740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products</a:t>
            </a:r>
            <a:endParaRPr lang="en-US" sz="2000">
              <a:cs typeface="Arial" charset="0"/>
            </a:endParaRPr>
          </a:p>
        </p:txBody>
      </p:sp>
      <p:sp>
        <p:nvSpPr>
          <p:cNvPr id="26655" name="Rectangle 42"/>
          <p:cNvSpPr>
            <a:spLocks noChangeArrowheads="1"/>
          </p:cNvSpPr>
          <p:nvPr/>
        </p:nvSpPr>
        <p:spPr bwMode="auto">
          <a:xfrm>
            <a:off x="5080000" y="3924300"/>
            <a:ext cx="1531938" cy="139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26656" name="Rectangle 43"/>
          <p:cNvSpPr>
            <a:spLocks noChangeArrowheads="1"/>
          </p:cNvSpPr>
          <p:nvPr/>
        </p:nvSpPr>
        <p:spPr bwMode="auto">
          <a:xfrm>
            <a:off x="5172075" y="3986213"/>
            <a:ext cx="100330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Few stores</a:t>
            </a:r>
            <a:endParaRPr lang="en-US" sz="2000">
              <a:cs typeface="Arial" charset="0"/>
            </a:endParaRPr>
          </a:p>
        </p:txBody>
      </p:sp>
      <p:sp>
        <p:nvSpPr>
          <p:cNvPr id="26657" name="Rectangle 44"/>
          <p:cNvSpPr>
            <a:spLocks noChangeArrowheads="1"/>
          </p:cNvSpPr>
          <p:nvPr/>
        </p:nvSpPr>
        <p:spPr bwMode="auto">
          <a:xfrm>
            <a:off x="5172075" y="4329113"/>
            <a:ext cx="1265238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Low inventory</a:t>
            </a:r>
            <a:endParaRPr lang="en-US" sz="2000">
              <a:cs typeface="Arial" charset="0"/>
            </a:endParaRPr>
          </a:p>
        </p:txBody>
      </p:sp>
      <p:sp>
        <p:nvSpPr>
          <p:cNvPr id="26658" name="Rectangle 45"/>
          <p:cNvSpPr>
            <a:spLocks noChangeArrowheads="1"/>
          </p:cNvSpPr>
          <p:nvPr/>
        </p:nvSpPr>
        <p:spPr bwMode="auto">
          <a:xfrm>
            <a:off x="5172075" y="4665663"/>
            <a:ext cx="10953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Little variety</a:t>
            </a:r>
            <a:endParaRPr lang="en-US" sz="2000">
              <a:cs typeface="Arial" charset="0"/>
            </a:endParaRPr>
          </a:p>
        </p:txBody>
      </p:sp>
      <p:sp>
        <p:nvSpPr>
          <p:cNvPr id="26659" name="Rectangle 46"/>
          <p:cNvSpPr>
            <a:spLocks noChangeArrowheads="1"/>
          </p:cNvSpPr>
          <p:nvPr/>
        </p:nvSpPr>
        <p:spPr bwMode="auto">
          <a:xfrm>
            <a:off x="5172075" y="4999038"/>
            <a:ext cx="1206500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Close to DCs</a:t>
            </a:r>
            <a:endParaRPr lang="en-US" sz="2000">
              <a:cs typeface="Arial" charset="0"/>
            </a:endParaRPr>
          </a:p>
        </p:txBody>
      </p:sp>
      <p:sp>
        <p:nvSpPr>
          <p:cNvPr id="26660" name="Rectangle 47"/>
          <p:cNvSpPr>
            <a:spLocks noChangeArrowheads="1"/>
          </p:cNvSpPr>
          <p:nvPr/>
        </p:nvSpPr>
        <p:spPr bwMode="auto">
          <a:xfrm>
            <a:off x="3033713" y="3924300"/>
            <a:ext cx="1530350" cy="785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26661" name="Rectangle 48"/>
          <p:cNvSpPr>
            <a:spLocks noChangeArrowheads="1"/>
          </p:cNvSpPr>
          <p:nvPr/>
        </p:nvSpPr>
        <p:spPr bwMode="auto">
          <a:xfrm>
            <a:off x="3124200" y="4052888"/>
            <a:ext cx="1265238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Low inventory</a:t>
            </a:r>
            <a:endParaRPr lang="en-US" sz="2000">
              <a:cs typeface="Arial" charset="0"/>
            </a:endParaRPr>
          </a:p>
        </p:txBody>
      </p:sp>
      <p:sp>
        <p:nvSpPr>
          <p:cNvPr id="26662" name="Rectangle 49"/>
          <p:cNvSpPr>
            <a:spLocks noChangeArrowheads="1"/>
          </p:cNvSpPr>
          <p:nvPr/>
        </p:nvSpPr>
        <p:spPr bwMode="auto">
          <a:xfrm>
            <a:off x="3124200" y="4389438"/>
            <a:ext cx="8413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Few DCs</a:t>
            </a:r>
            <a:endParaRPr lang="en-US" sz="2000">
              <a:cs typeface="Arial" charset="0"/>
            </a:endParaRPr>
          </a:p>
        </p:txBody>
      </p:sp>
      <p:grpSp>
        <p:nvGrpSpPr>
          <p:cNvPr id="5" name="Group 62"/>
          <p:cNvGrpSpPr>
            <a:grpSpLocks/>
          </p:cNvGrpSpPr>
          <p:nvPr/>
        </p:nvGrpSpPr>
        <p:grpSpPr bwMode="auto">
          <a:xfrm>
            <a:off x="6294438" y="4105275"/>
            <a:ext cx="681037" cy="790575"/>
            <a:chOff x="3979" y="2600"/>
            <a:chExt cx="429" cy="498"/>
          </a:xfrm>
        </p:grpSpPr>
        <p:grpSp>
          <p:nvGrpSpPr>
            <p:cNvPr id="6" name="Group 53"/>
            <p:cNvGrpSpPr>
              <a:grpSpLocks/>
            </p:cNvGrpSpPr>
            <p:nvPr/>
          </p:nvGrpSpPr>
          <p:grpSpPr bwMode="auto">
            <a:xfrm>
              <a:off x="3979" y="2600"/>
              <a:ext cx="382" cy="63"/>
              <a:chOff x="3979" y="2600"/>
              <a:chExt cx="382" cy="63"/>
            </a:xfrm>
          </p:grpSpPr>
          <p:sp>
            <p:nvSpPr>
              <p:cNvPr id="26699" name="Line 50"/>
              <p:cNvSpPr>
                <a:spLocks noChangeShapeType="1"/>
              </p:cNvSpPr>
              <p:nvPr/>
            </p:nvSpPr>
            <p:spPr bwMode="auto">
              <a:xfrm>
                <a:off x="4038" y="2631"/>
                <a:ext cx="263" cy="1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700" name="Freeform 51"/>
              <p:cNvSpPr>
                <a:spLocks/>
              </p:cNvSpPr>
              <p:nvPr/>
            </p:nvSpPr>
            <p:spPr bwMode="auto">
              <a:xfrm>
                <a:off x="3979" y="2600"/>
                <a:ext cx="62" cy="63"/>
              </a:xfrm>
              <a:custGeom>
                <a:avLst/>
                <a:gdLst>
                  <a:gd name="T0" fmla="*/ 0 w 126"/>
                  <a:gd name="T1" fmla="*/ 0 h 63"/>
                  <a:gd name="T2" fmla="*/ 0 w 126"/>
                  <a:gd name="T3" fmla="*/ 32 h 63"/>
                  <a:gd name="T4" fmla="*/ 0 w 126"/>
                  <a:gd name="T5" fmla="*/ 63 h 63"/>
                  <a:gd name="T6" fmla="*/ 0 w 126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6"/>
                  <a:gd name="T13" fmla="*/ 0 h 63"/>
                  <a:gd name="T14" fmla="*/ 126 w 126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6" h="63">
                    <a:moveTo>
                      <a:pt x="126" y="0"/>
                    </a:moveTo>
                    <a:lnTo>
                      <a:pt x="0" y="32"/>
                    </a:lnTo>
                    <a:lnTo>
                      <a:pt x="126" y="6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701" name="Freeform 52"/>
              <p:cNvSpPr>
                <a:spLocks/>
              </p:cNvSpPr>
              <p:nvPr/>
            </p:nvSpPr>
            <p:spPr bwMode="auto">
              <a:xfrm>
                <a:off x="4299" y="2600"/>
                <a:ext cx="62" cy="63"/>
              </a:xfrm>
              <a:custGeom>
                <a:avLst/>
                <a:gdLst>
                  <a:gd name="T0" fmla="*/ 0 w 123"/>
                  <a:gd name="T1" fmla="*/ 63 h 63"/>
                  <a:gd name="T2" fmla="*/ 1 w 123"/>
                  <a:gd name="T3" fmla="*/ 32 h 63"/>
                  <a:gd name="T4" fmla="*/ 0 w 123"/>
                  <a:gd name="T5" fmla="*/ 0 h 63"/>
                  <a:gd name="T6" fmla="*/ 0 w 123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3"/>
                  <a:gd name="T13" fmla="*/ 0 h 63"/>
                  <a:gd name="T14" fmla="*/ 123 w 123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3" h="63">
                    <a:moveTo>
                      <a:pt x="0" y="63"/>
                    </a:moveTo>
                    <a:lnTo>
                      <a:pt x="123" y="32"/>
                    </a:lnTo>
                    <a:lnTo>
                      <a:pt x="0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7" name="Group 57"/>
            <p:cNvGrpSpPr>
              <a:grpSpLocks/>
            </p:cNvGrpSpPr>
            <p:nvPr/>
          </p:nvGrpSpPr>
          <p:grpSpPr bwMode="auto">
            <a:xfrm>
              <a:off x="4170" y="2793"/>
              <a:ext cx="238" cy="63"/>
              <a:chOff x="4170" y="2793"/>
              <a:chExt cx="238" cy="63"/>
            </a:xfrm>
          </p:grpSpPr>
          <p:sp>
            <p:nvSpPr>
              <p:cNvPr id="26696" name="Line 54"/>
              <p:cNvSpPr>
                <a:spLocks noChangeShapeType="1"/>
              </p:cNvSpPr>
              <p:nvPr/>
            </p:nvSpPr>
            <p:spPr bwMode="auto">
              <a:xfrm>
                <a:off x="4229" y="2824"/>
                <a:ext cx="120" cy="1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97" name="Freeform 55"/>
              <p:cNvSpPr>
                <a:spLocks/>
              </p:cNvSpPr>
              <p:nvPr/>
            </p:nvSpPr>
            <p:spPr bwMode="auto">
              <a:xfrm>
                <a:off x="4170" y="2793"/>
                <a:ext cx="62" cy="63"/>
              </a:xfrm>
              <a:custGeom>
                <a:avLst/>
                <a:gdLst>
                  <a:gd name="T0" fmla="*/ 0 w 126"/>
                  <a:gd name="T1" fmla="*/ 0 h 63"/>
                  <a:gd name="T2" fmla="*/ 0 w 126"/>
                  <a:gd name="T3" fmla="*/ 32 h 63"/>
                  <a:gd name="T4" fmla="*/ 0 w 126"/>
                  <a:gd name="T5" fmla="*/ 63 h 63"/>
                  <a:gd name="T6" fmla="*/ 0 w 126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6"/>
                  <a:gd name="T13" fmla="*/ 0 h 63"/>
                  <a:gd name="T14" fmla="*/ 126 w 126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6" h="63">
                    <a:moveTo>
                      <a:pt x="126" y="0"/>
                    </a:moveTo>
                    <a:lnTo>
                      <a:pt x="0" y="32"/>
                    </a:lnTo>
                    <a:lnTo>
                      <a:pt x="126" y="6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98" name="Freeform 56"/>
              <p:cNvSpPr>
                <a:spLocks/>
              </p:cNvSpPr>
              <p:nvPr/>
            </p:nvSpPr>
            <p:spPr bwMode="auto">
              <a:xfrm>
                <a:off x="4347" y="2793"/>
                <a:ext cx="61" cy="63"/>
              </a:xfrm>
              <a:custGeom>
                <a:avLst/>
                <a:gdLst>
                  <a:gd name="T0" fmla="*/ 0 w 123"/>
                  <a:gd name="T1" fmla="*/ 63 h 63"/>
                  <a:gd name="T2" fmla="*/ 0 w 123"/>
                  <a:gd name="T3" fmla="*/ 32 h 63"/>
                  <a:gd name="T4" fmla="*/ 0 w 123"/>
                  <a:gd name="T5" fmla="*/ 0 h 63"/>
                  <a:gd name="T6" fmla="*/ 0 w 123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3"/>
                  <a:gd name="T13" fmla="*/ 0 h 63"/>
                  <a:gd name="T14" fmla="*/ 123 w 123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3" h="63">
                    <a:moveTo>
                      <a:pt x="0" y="63"/>
                    </a:moveTo>
                    <a:lnTo>
                      <a:pt x="123" y="32"/>
                    </a:lnTo>
                    <a:lnTo>
                      <a:pt x="0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8" name="Group 61"/>
            <p:cNvGrpSpPr>
              <a:grpSpLocks/>
            </p:cNvGrpSpPr>
            <p:nvPr/>
          </p:nvGrpSpPr>
          <p:grpSpPr bwMode="auto">
            <a:xfrm>
              <a:off x="4026" y="3034"/>
              <a:ext cx="382" cy="64"/>
              <a:chOff x="4026" y="3034"/>
              <a:chExt cx="382" cy="64"/>
            </a:xfrm>
          </p:grpSpPr>
          <p:sp>
            <p:nvSpPr>
              <p:cNvPr id="26693" name="Line 58"/>
              <p:cNvSpPr>
                <a:spLocks noChangeShapeType="1"/>
              </p:cNvSpPr>
              <p:nvPr/>
            </p:nvSpPr>
            <p:spPr bwMode="auto">
              <a:xfrm>
                <a:off x="4086" y="3065"/>
                <a:ext cx="263" cy="1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94" name="Freeform 59"/>
              <p:cNvSpPr>
                <a:spLocks/>
              </p:cNvSpPr>
              <p:nvPr/>
            </p:nvSpPr>
            <p:spPr bwMode="auto">
              <a:xfrm>
                <a:off x="4026" y="3034"/>
                <a:ext cx="63" cy="64"/>
              </a:xfrm>
              <a:custGeom>
                <a:avLst/>
                <a:gdLst>
                  <a:gd name="T0" fmla="*/ 1 w 125"/>
                  <a:gd name="T1" fmla="*/ 0 h 64"/>
                  <a:gd name="T2" fmla="*/ 0 w 125"/>
                  <a:gd name="T3" fmla="*/ 32 h 64"/>
                  <a:gd name="T4" fmla="*/ 1 w 125"/>
                  <a:gd name="T5" fmla="*/ 64 h 64"/>
                  <a:gd name="T6" fmla="*/ 1 w 125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5"/>
                  <a:gd name="T13" fmla="*/ 0 h 64"/>
                  <a:gd name="T14" fmla="*/ 125 w 125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5" h="64">
                    <a:moveTo>
                      <a:pt x="125" y="0"/>
                    </a:moveTo>
                    <a:lnTo>
                      <a:pt x="0" y="32"/>
                    </a:lnTo>
                    <a:lnTo>
                      <a:pt x="125" y="64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95" name="Freeform 60"/>
              <p:cNvSpPr>
                <a:spLocks/>
              </p:cNvSpPr>
              <p:nvPr/>
            </p:nvSpPr>
            <p:spPr bwMode="auto">
              <a:xfrm>
                <a:off x="4347" y="3034"/>
                <a:ext cx="61" cy="64"/>
              </a:xfrm>
              <a:custGeom>
                <a:avLst/>
                <a:gdLst>
                  <a:gd name="T0" fmla="*/ 0 w 123"/>
                  <a:gd name="T1" fmla="*/ 64 h 64"/>
                  <a:gd name="T2" fmla="*/ 0 w 123"/>
                  <a:gd name="T3" fmla="*/ 32 h 64"/>
                  <a:gd name="T4" fmla="*/ 0 w 123"/>
                  <a:gd name="T5" fmla="*/ 0 h 64"/>
                  <a:gd name="T6" fmla="*/ 0 w 123"/>
                  <a:gd name="T7" fmla="*/ 64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3"/>
                  <a:gd name="T13" fmla="*/ 0 h 64"/>
                  <a:gd name="T14" fmla="*/ 123 w 123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3" h="64">
                    <a:moveTo>
                      <a:pt x="0" y="64"/>
                    </a:moveTo>
                    <a:lnTo>
                      <a:pt x="123" y="32"/>
                    </a:lnTo>
                    <a:lnTo>
                      <a:pt x="0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</p:grpSp>
      <p:grpSp>
        <p:nvGrpSpPr>
          <p:cNvPr id="9" name="Group 66"/>
          <p:cNvGrpSpPr>
            <a:grpSpLocks/>
          </p:cNvGrpSpPr>
          <p:nvPr/>
        </p:nvGrpSpPr>
        <p:grpSpPr bwMode="auto">
          <a:xfrm>
            <a:off x="4019550" y="4606925"/>
            <a:ext cx="1060450" cy="474663"/>
            <a:chOff x="2546" y="2916"/>
            <a:chExt cx="668" cy="299"/>
          </a:xfrm>
        </p:grpSpPr>
        <p:sp>
          <p:nvSpPr>
            <p:cNvPr id="26687" name="Line 63"/>
            <p:cNvSpPr>
              <a:spLocks noChangeShapeType="1"/>
            </p:cNvSpPr>
            <p:nvPr/>
          </p:nvSpPr>
          <p:spPr bwMode="auto">
            <a:xfrm>
              <a:off x="2600" y="2945"/>
              <a:ext cx="560" cy="241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6688" name="Freeform 64"/>
            <p:cNvSpPr>
              <a:spLocks/>
            </p:cNvSpPr>
            <p:nvPr/>
          </p:nvSpPr>
          <p:spPr bwMode="auto">
            <a:xfrm>
              <a:off x="2546" y="2916"/>
              <a:ext cx="70" cy="59"/>
            </a:xfrm>
            <a:custGeom>
              <a:avLst/>
              <a:gdLst>
                <a:gd name="T0" fmla="*/ 0 w 141"/>
                <a:gd name="T1" fmla="*/ 0 h 59"/>
                <a:gd name="T2" fmla="*/ 0 w 141"/>
                <a:gd name="T3" fmla="*/ 5 h 59"/>
                <a:gd name="T4" fmla="*/ 0 w 141"/>
                <a:gd name="T5" fmla="*/ 59 h 59"/>
                <a:gd name="T6" fmla="*/ 0 w 141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59"/>
                <a:gd name="T14" fmla="*/ 141 w 141"/>
                <a:gd name="T15" fmla="*/ 59 h 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59">
                  <a:moveTo>
                    <a:pt x="141" y="0"/>
                  </a:moveTo>
                  <a:lnTo>
                    <a:pt x="0" y="5"/>
                  </a:lnTo>
                  <a:lnTo>
                    <a:pt x="92" y="59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6689" name="Freeform 65"/>
            <p:cNvSpPr>
              <a:spLocks/>
            </p:cNvSpPr>
            <p:nvPr/>
          </p:nvSpPr>
          <p:spPr bwMode="auto">
            <a:xfrm>
              <a:off x="3145" y="3157"/>
              <a:ext cx="69" cy="58"/>
            </a:xfrm>
            <a:custGeom>
              <a:avLst/>
              <a:gdLst>
                <a:gd name="T0" fmla="*/ 0 w 140"/>
                <a:gd name="T1" fmla="*/ 58 h 58"/>
                <a:gd name="T2" fmla="*/ 0 w 140"/>
                <a:gd name="T3" fmla="*/ 54 h 58"/>
                <a:gd name="T4" fmla="*/ 0 w 140"/>
                <a:gd name="T5" fmla="*/ 0 h 58"/>
                <a:gd name="T6" fmla="*/ 0 w 140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0"/>
                <a:gd name="T13" fmla="*/ 0 h 58"/>
                <a:gd name="T14" fmla="*/ 140 w 140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0" h="58">
                  <a:moveTo>
                    <a:pt x="0" y="58"/>
                  </a:moveTo>
                  <a:lnTo>
                    <a:pt x="140" y="54"/>
                  </a:lnTo>
                  <a:lnTo>
                    <a:pt x="50" y="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26665" name="Rectangle 67"/>
          <p:cNvSpPr>
            <a:spLocks noChangeArrowheads="1"/>
          </p:cNvSpPr>
          <p:nvPr/>
        </p:nvSpPr>
        <p:spPr bwMode="auto">
          <a:xfrm>
            <a:off x="3867150" y="5380038"/>
            <a:ext cx="1695450" cy="37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26666" name="Rectangle 68"/>
          <p:cNvSpPr>
            <a:spLocks noChangeArrowheads="1"/>
          </p:cNvSpPr>
          <p:nvPr/>
        </p:nvSpPr>
        <p:spPr bwMode="auto">
          <a:xfrm>
            <a:off x="3959225" y="5441950"/>
            <a:ext cx="1516063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Large shipments</a:t>
            </a:r>
            <a:endParaRPr lang="en-US" sz="2000">
              <a:cs typeface="Arial" charset="0"/>
            </a:endParaRPr>
          </a:p>
        </p:txBody>
      </p:sp>
      <p:grpSp>
        <p:nvGrpSpPr>
          <p:cNvPr id="10" name="Group 77"/>
          <p:cNvGrpSpPr>
            <a:grpSpLocks/>
          </p:cNvGrpSpPr>
          <p:nvPr/>
        </p:nvGrpSpPr>
        <p:grpSpPr bwMode="auto">
          <a:xfrm>
            <a:off x="4233863" y="4308475"/>
            <a:ext cx="922337" cy="1073150"/>
            <a:chOff x="2681" y="2728"/>
            <a:chExt cx="581" cy="676"/>
          </a:xfrm>
        </p:grpSpPr>
        <p:grpSp>
          <p:nvGrpSpPr>
            <p:cNvPr id="11" name="Group 72"/>
            <p:cNvGrpSpPr>
              <a:grpSpLocks/>
            </p:cNvGrpSpPr>
            <p:nvPr/>
          </p:nvGrpSpPr>
          <p:grpSpPr bwMode="auto">
            <a:xfrm>
              <a:off x="2681" y="2728"/>
              <a:ext cx="256" cy="676"/>
              <a:chOff x="2681" y="2728"/>
              <a:chExt cx="256" cy="676"/>
            </a:xfrm>
          </p:grpSpPr>
          <p:sp>
            <p:nvSpPr>
              <p:cNvPr id="26684" name="Line 69"/>
              <p:cNvSpPr>
                <a:spLocks noChangeShapeType="1"/>
              </p:cNvSpPr>
              <p:nvPr/>
            </p:nvSpPr>
            <p:spPr bwMode="auto">
              <a:xfrm>
                <a:off x="2710" y="2784"/>
                <a:ext cx="197" cy="563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85" name="Freeform 70"/>
              <p:cNvSpPr>
                <a:spLocks/>
              </p:cNvSpPr>
              <p:nvPr/>
            </p:nvSpPr>
            <p:spPr bwMode="auto">
              <a:xfrm>
                <a:off x="2681" y="2728"/>
                <a:ext cx="60" cy="70"/>
              </a:xfrm>
              <a:custGeom>
                <a:avLst/>
                <a:gdLst>
                  <a:gd name="T0" fmla="*/ 1 w 119"/>
                  <a:gd name="T1" fmla="*/ 49 h 70"/>
                  <a:gd name="T2" fmla="*/ 1 w 119"/>
                  <a:gd name="T3" fmla="*/ 0 h 70"/>
                  <a:gd name="T4" fmla="*/ 0 w 119"/>
                  <a:gd name="T5" fmla="*/ 70 h 70"/>
                  <a:gd name="T6" fmla="*/ 1 w 119"/>
                  <a:gd name="T7" fmla="*/ 49 h 7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9"/>
                  <a:gd name="T13" fmla="*/ 0 h 70"/>
                  <a:gd name="T14" fmla="*/ 119 w 119"/>
                  <a:gd name="T15" fmla="*/ 70 h 7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9" h="70">
                    <a:moveTo>
                      <a:pt x="119" y="49"/>
                    </a:moveTo>
                    <a:lnTo>
                      <a:pt x="16" y="0"/>
                    </a:lnTo>
                    <a:lnTo>
                      <a:pt x="0" y="70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86" name="Freeform 71"/>
              <p:cNvSpPr>
                <a:spLocks/>
              </p:cNvSpPr>
              <p:nvPr/>
            </p:nvSpPr>
            <p:spPr bwMode="auto">
              <a:xfrm>
                <a:off x="2877" y="3334"/>
                <a:ext cx="60" cy="70"/>
              </a:xfrm>
              <a:custGeom>
                <a:avLst/>
                <a:gdLst>
                  <a:gd name="T0" fmla="*/ 0 w 119"/>
                  <a:gd name="T1" fmla="*/ 21 h 70"/>
                  <a:gd name="T2" fmla="*/ 1 w 119"/>
                  <a:gd name="T3" fmla="*/ 70 h 70"/>
                  <a:gd name="T4" fmla="*/ 1 w 119"/>
                  <a:gd name="T5" fmla="*/ 0 h 70"/>
                  <a:gd name="T6" fmla="*/ 0 w 119"/>
                  <a:gd name="T7" fmla="*/ 21 h 7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9"/>
                  <a:gd name="T13" fmla="*/ 0 h 70"/>
                  <a:gd name="T14" fmla="*/ 119 w 119"/>
                  <a:gd name="T15" fmla="*/ 70 h 7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9" h="70">
                    <a:moveTo>
                      <a:pt x="0" y="21"/>
                    </a:moveTo>
                    <a:lnTo>
                      <a:pt x="101" y="70"/>
                    </a:lnTo>
                    <a:lnTo>
                      <a:pt x="119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2" name="Group 76"/>
            <p:cNvGrpSpPr>
              <a:grpSpLocks/>
            </p:cNvGrpSpPr>
            <p:nvPr/>
          </p:nvGrpSpPr>
          <p:grpSpPr bwMode="auto">
            <a:xfrm>
              <a:off x="2975" y="2825"/>
              <a:ext cx="287" cy="579"/>
              <a:chOff x="2975" y="2825"/>
              <a:chExt cx="287" cy="579"/>
            </a:xfrm>
          </p:grpSpPr>
          <p:sp>
            <p:nvSpPr>
              <p:cNvPr id="26681" name="Line 73"/>
              <p:cNvSpPr>
                <a:spLocks noChangeShapeType="1"/>
              </p:cNvSpPr>
              <p:nvPr/>
            </p:nvSpPr>
            <p:spPr bwMode="auto">
              <a:xfrm flipH="1">
                <a:off x="3001" y="2877"/>
                <a:ext cx="235" cy="473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82" name="Freeform 74"/>
              <p:cNvSpPr>
                <a:spLocks/>
              </p:cNvSpPr>
              <p:nvPr/>
            </p:nvSpPr>
            <p:spPr bwMode="auto">
              <a:xfrm>
                <a:off x="3206" y="2825"/>
                <a:ext cx="56" cy="70"/>
              </a:xfrm>
              <a:custGeom>
                <a:avLst/>
                <a:gdLst>
                  <a:gd name="T0" fmla="*/ 1 w 111"/>
                  <a:gd name="T1" fmla="*/ 70 h 70"/>
                  <a:gd name="T2" fmla="*/ 1 w 111"/>
                  <a:gd name="T3" fmla="*/ 0 h 70"/>
                  <a:gd name="T4" fmla="*/ 0 w 111"/>
                  <a:gd name="T5" fmla="*/ 41 h 70"/>
                  <a:gd name="T6" fmla="*/ 1 w 111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1"/>
                  <a:gd name="T13" fmla="*/ 0 h 70"/>
                  <a:gd name="T14" fmla="*/ 111 w 111"/>
                  <a:gd name="T15" fmla="*/ 70 h 7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1" h="70">
                    <a:moveTo>
                      <a:pt x="111" y="70"/>
                    </a:moveTo>
                    <a:lnTo>
                      <a:pt x="111" y="0"/>
                    </a:lnTo>
                    <a:lnTo>
                      <a:pt x="0" y="41"/>
                    </a:lnTo>
                    <a:lnTo>
                      <a:pt x="111" y="7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26683" name="Freeform 75"/>
              <p:cNvSpPr>
                <a:spLocks/>
              </p:cNvSpPr>
              <p:nvPr/>
            </p:nvSpPr>
            <p:spPr bwMode="auto">
              <a:xfrm>
                <a:off x="2975" y="3333"/>
                <a:ext cx="57" cy="71"/>
              </a:xfrm>
              <a:custGeom>
                <a:avLst/>
                <a:gdLst>
                  <a:gd name="T0" fmla="*/ 1 w 113"/>
                  <a:gd name="T1" fmla="*/ 0 h 71"/>
                  <a:gd name="T2" fmla="*/ 0 w 113"/>
                  <a:gd name="T3" fmla="*/ 71 h 71"/>
                  <a:gd name="T4" fmla="*/ 1 w 113"/>
                  <a:gd name="T5" fmla="*/ 29 h 71"/>
                  <a:gd name="T6" fmla="*/ 1 w 113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71"/>
                  <a:gd name="T14" fmla="*/ 113 w 113"/>
                  <a:gd name="T15" fmla="*/ 71 h 7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71">
                    <a:moveTo>
                      <a:pt x="2" y="0"/>
                    </a:moveTo>
                    <a:lnTo>
                      <a:pt x="0" y="71"/>
                    </a:lnTo>
                    <a:lnTo>
                      <a:pt x="113" y="2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</p:grpSp>
      <p:sp>
        <p:nvSpPr>
          <p:cNvPr id="26668" name="Rectangle 78"/>
          <p:cNvSpPr>
            <a:spLocks noChangeArrowheads="1"/>
          </p:cNvSpPr>
          <p:nvPr/>
        </p:nvSpPr>
        <p:spPr bwMode="auto">
          <a:xfrm>
            <a:off x="227013" y="3924300"/>
            <a:ext cx="2498725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26669" name="Rectangle 79"/>
          <p:cNvSpPr>
            <a:spLocks noChangeArrowheads="1"/>
          </p:cNvSpPr>
          <p:nvPr/>
        </p:nvSpPr>
        <p:spPr bwMode="auto">
          <a:xfrm>
            <a:off x="319088" y="4052888"/>
            <a:ext cx="23145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cs typeface="Arial" charset="0"/>
              </a:rPr>
              <a:t>Large production batches</a:t>
            </a:r>
            <a:endParaRPr lang="en-US" sz="2000">
              <a:cs typeface="Arial" charset="0"/>
            </a:endParaRPr>
          </a:p>
        </p:txBody>
      </p:sp>
      <p:grpSp>
        <p:nvGrpSpPr>
          <p:cNvPr id="13" name="Group 83"/>
          <p:cNvGrpSpPr>
            <a:grpSpLocks/>
          </p:cNvGrpSpPr>
          <p:nvPr/>
        </p:nvGrpSpPr>
        <p:grpSpPr bwMode="auto">
          <a:xfrm>
            <a:off x="2654300" y="4105275"/>
            <a:ext cx="454025" cy="100013"/>
            <a:chOff x="1686" y="2600"/>
            <a:chExt cx="286" cy="63"/>
          </a:xfrm>
        </p:grpSpPr>
        <p:sp>
          <p:nvSpPr>
            <p:cNvPr id="26676" name="Line 80"/>
            <p:cNvSpPr>
              <a:spLocks noChangeShapeType="1"/>
            </p:cNvSpPr>
            <p:nvPr/>
          </p:nvSpPr>
          <p:spPr bwMode="auto">
            <a:xfrm>
              <a:off x="1745" y="2631"/>
              <a:ext cx="168" cy="1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6677" name="Freeform 81"/>
            <p:cNvSpPr>
              <a:spLocks/>
            </p:cNvSpPr>
            <p:nvPr/>
          </p:nvSpPr>
          <p:spPr bwMode="auto">
            <a:xfrm>
              <a:off x="1686" y="2600"/>
              <a:ext cx="62" cy="63"/>
            </a:xfrm>
            <a:custGeom>
              <a:avLst/>
              <a:gdLst>
                <a:gd name="T0" fmla="*/ 0 w 125"/>
                <a:gd name="T1" fmla="*/ 0 h 63"/>
                <a:gd name="T2" fmla="*/ 0 w 125"/>
                <a:gd name="T3" fmla="*/ 32 h 63"/>
                <a:gd name="T4" fmla="*/ 0 w 125"/>
                <a:gd name="T5" fmla="*/ 63 h 63"/>
                <a:gd name="T6" fmla="*/ 0 w 125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3"/>
                <a:gd name="T14" fmla="*/ 125 w 125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3">
                  <a:moveTo>
                    <a:pt x="125" y="0"/>
                  </a:moveTo>
                  <a:lnTo>
                    <a:pt x="0" y="32"/>
                  </a:lnTo>
                  <a:lnTo>
                    <a:pt x="125" y="63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6678" name="Freeform 82"/>
            <p:cNvSpPr>
              <a:spLocks/>
            </p:cNvSpPr>
            <p:nvPr/>
          </p:nvSpPr>
          <p:spPr bwMode="auto">
            <a:xfrm>
              <a:off x="1911" y="2600"/>
              <a:ext cx="61" cy="63"/>
            </a:xfrm>
            <a:custGeom>
              <a:avLst/>
              <a:gdLst>
                <a:gd name="T0" fmla="*/ 0 w 124"/>
                <a:gd name="T1" fmla="*/ 63 h 63"/>
                <a:gd name="T2" fmla="*/ 0 w 124"/>
                <a:gd name="T3" fmla="*/ 32 h 63"/>
                <a:gd name="T4" fmla="*/ 0 w 124"/>
                <a:gd name="T5" fmla="*/ 0 h 63"/>
                <a:gd name="T6" fmla="*/ 0 w 124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3"/>
                <a:gd name="T14" fmla="*/ 124 w 124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3">
                  <a:moveTo>
                    <a:pt x="0" y="63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26675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82" name="Rectangle 6"/>
          <p:cNvSpPr>
            <a:spLocks noChangeArrowheads="1"/>
          </p:cNvSpPr>
          <p:nvPr/>
        </p:nvSpPr>
        <p:spPr bwMode="auto">
          <a:xfrm>
            <a:off x="2212975" y="101600"/>
            <a:ext cx="4810125" cy="820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85" name="Rectangle 8"/>
          <p:cNvSpPr>
            <a:spLocks noChangeArrowheads="1"/>
          </p:cNvSpPr>
          <p:nvPr/>
        </p:nvSpPr>
        <p:spPr bwMode="auto">
          <a:xfrm>
            <a:off x="152400" y="152400"/>
            <a:ext cx="8881325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sz="3200" b="1" dirty="0">
                <a:solidFill>
                  <a:srgbClr val="7030A0"/>
                </a:solidFill>
                <a:latin typeface="+mj-lt"/>
              </a:rPr>
              <a:t>Key Issues in Supply Chain Management</a:t>
            </a:r>
            <a:endParaRPr lang="en-US" sz="24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86" name="Rectangle 9"/>
          <p:cNvSpPr>
            <a:spLocks noChangeArrowheads="1"/>
          </p:cNvSpPr>
          <p:nvPr/>
        </p:nvSpPr>
        <p:spPr bwMode="auto">
          <a:xfrm>
            <a:off x="2971800" y="609600"/>
            <a:ext cx="3079369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000" dirty="0">
                <a:latin typeface="+mn-lt"/>
              </a:rPr>
              <a:t>Complex SC Environments</a:t>
            </a:r>
            <a:endParaRPr lang="en-US" sz="22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810908987"/>
      </p:ext>
    </p:extLst>
  </p:cSld>
  <p:clrMapOvr>
    <a:masterClrMapping/>
  </p:clrMapOvr>
  <p:transition>
    <p:fade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7"/>
          <p:cNvSpPr>
            <a:spLocks noChangeArrowheads="1"/>
          </p:cNvSpPr>
          <p:nvPr/>
        </p:nvSpPr>
        <p:spPr bwMode="auto">
          <a:xfrm>
            <a:off x="152400" y="228600"/>
            <a:ext cx="88392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sz="3200" b="1" dirty="0">
                <a:solidFill>
                  <a:srgbClr val="7030A0"/>
                </a:solidFill>
                <a:latin typeface="+mj-lt"/>
              </a:rPr>
              <a:t>Push vs. Pull Processes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9460" name="Rectangle 10"/>
          <p:cNvSpPr>
            <a:spLocks noChangeArrowheads="1"/>
          </p:cNvSpPr>
          <p:nvPr/>
        </p:nvSpPr>
        <p:spPr bwMode="auto">
          <a:xfrm>
            <a:off x="703263" y="1146175"/>
            <a:ext cx="7500937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19461" name="Rectangle 11"/>
          <p:cNvSpPr>
            <a:spLocks noChangeArrowheads="1"/>
          </p:cNvSpPr>
          <p:nvPr/>
        </p:nvSpPr>
        <p:spPr bwMode="auto">
          <a:xfrm>
            <a:off x="795338" y="1203325"/>
            <a:ext cx="65402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 dirty="0">
                <a:latin typeface="Book Antiqua"/>
              </a:rPr>
              <a:t>PUSH</a:t>
            </a:r>
            <a:endParaRPr lang="en-US" sz="2200" dirty="0">
              <a:latin typeface="Book Antiqua"/>
            </a:endParaRPr>
          </a:p>
        </p:txBody>
      </p:sp>
      <p:sp>
        <p:nvSpPr>
          <p:cNvPr id="19462" name="Rectangle 12"/>
          <p:cNvSpPr>
            <a:spLocks noChangeArrowheads="1"/>
          </p:cNvSpPr>
          <p:nvPr/>
        </p:nvSpPr>
        <p:spPr bwMode="auto">
          <a:xfrm>
            <a:off x="1427163" y="1211263"/>
            <a:ext cx="231954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latin typeface="Book Antiqua"/>
              </a:rPr>
              <a:t>: Processes initiated in </a:t>
            </a:r>
            <a:endParaRPr lang="en-US" sz="2200">
              <a:latin typeface="Book Antiqua"/>
            </a:endParaRPr>
          </a:p>
        </p:txBody>
      </p:sp>
      <p:sp>
        <p:nvSpPr>
          <p:cNvPr id="19463" name="Rectangle 13"/>
          <p:cNvSpPr>
            <a:spLocks noChangeArrowheads="1"/>
          </p:cNvSpPr>
          <p:nvPr/>
        </p:nvSpPr>
        <p:spPr bwMode="auto">
          <a:xfrm>
            <a:off x="3762375" y="1204913"/>
            <a:ext cx="13462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 i="1">
                <a:solidFill>
                  <a:srgbClr val="33CC33"/>
                </a:solidFill>
                <a:latin typeface="Book Antiqua"/>
              </a:rPr>
              <a:t>anticipation </a:t>
            </a:r>
            <a:endParaRPr lang="en-US" sz="2200">
              <a:solidFill>
                <a:srgbClr val="33CC33"/>
              </a:solidFill>
              <a:latin typeface="Book Antiqua"/>
            </a:endParaRPr>
          </a:p>
        </p:txBody>
      </p:sp>
      <p:sp>
        <p:nvSpPr>
          <p:cNvPr id="19464" name="Line 14"/>
          <p:cNvSpPr>
            <a:spLocks noChangeShapeType="1"/>
          </p:cNvSpPr>
          <p:nvPr/>
        </p:nvSpPr>
        <p:spPr bwMode="auto">
          <a:xfrm>
            <a:off x="3763963" y="1449388"/>
            <a:ext cx="1335087" cy="158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19465" name="Rectangle 16"/>
          <p:cNvSpPr>
            <a:spLocks noChangeArrowheads="1"/>
          </p:cNvSpPr>
          <p:nvPr/>
        </p:nvSpPr>
        <p:spPr bwMode="auto">
          <a:xfrm>
            <a:off x="5100638" y="1211263"/>
            <a:ext cx="192360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latin typeface="Book Antiqua"/>
              </a:rPr>
              <a:t>to customer orders</a:t>
            </a:r>
            <a:endParaRPr lang="en-US" sz="2200">
              <a:latin typeface="Book Antiqua"/>
            </a:endParaRPr>
          </a:p>
        </p:txBody>
      </p:sp>
      <p:sp>
        <p:nvSpPr>
          <p:cNvPr id="19466" name="Rectangle 17"/>
          <p:cNvSpPr>
            <a:spLocks noChangeArrowheads="1"/>
          </p:cNvSpPr>
          <p:nvPr/>
        </p:nvSpPr>
        <p:spPr bwMode="auto">
          <a:xfrm>
            <a:off x="795338" y="1531938"/>
            <a:ext cx="60272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 dirty="0">
                <a:latin typeface="Book Antiqua"/>
              </a:rPr>
              <a:t>PULL</a:t>
            </a:r>
            <a:endParaRPr lang="en-US" sz="2200" dirty="0">
              <a:latin typeface="Book Antiqua"/>
            </a:endParaRPr>
          </a:p>
        </p:txBody>
      </p:sp>
      <p:sp>
        <p:nvSpPr>
          <p:cNvPr id="19467" name="Rectangle 18"/>
          <p:cNvSpPr>
            <a:spLocks noChangeArrowheads="1"/>
          </p:cNvSpPr>
          <p:nvPr/>
        </p:nvSpPr>
        <p:spPr bwMode="auto">
          <a:xfrm>
            <a:off x="1389063" y="1539875"/>
            <a:ext cx="231954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latin typeface="Book Antiqua"/>
              </a:rPr>
              <a:t>: Processes initiated in </a:t>
            </a:r>
            <a:endParaRPr lang="en-US" sz="2200">
              <a:latin typeface="Book Antiqua"/>
            </a:endParaRPr>
          </a:p>
        </p:txBody>
      </p:sp>
      <p:sp>
        <p:nvSpPr>
          <p:cNvPr id="19468" name="Rectangle 19"/>
          <p:cNvSpPr>
            <a:spLocks noChangeArrowheads="1"/>
          </p:cNvSpPr>
          <p:nvPr/>
        </p:nvSpPr>
        <p:spPr bwMode="auto">
          <a:xfrm>
            <a:off x="3724275" y="1533525"/>
            <a:ext cx="88485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b="1" i="1">
                <a:solidFill>
                  <a:srgbClr val="33CC33"/>
                </a:solidFill>
                <a:latin typeface="Book Antiqua"/>
              </a:rPr>
              <a:t>response</a:t>
            </a:r>
            <a:endParaRPr lang="en-US" sz="2200">
              <a:solidFill>
                <a:srgbClr val="33CC33"/>
              </a:solidFill>
              <a:latin typeface="Book Antiqua"/>
            </a:endParaRPr>
          </a:p>
        </p:txBody>
      </p:sp>
      <p:sp>
        <p:nvSpPr>
          <p:cNvPr id="19469" name="Line 20"/>
          <p:cNvSpPr>
            <a:spLocks noChangeShapeType="1"/>
          </p:cNvSpPr>
          <p:nvPr/>
        </p:nvSpPr>
        <p:spPr bwMode="auto">
          <a:xfrm>
            <a:off x="3725863" y="1776413"/>
            <a:ext cx="1006475" cy="158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19470" name="Rectangle 22"/>
          <p:cNvSpPr>
            <a:spLocks noChangeArrowheads="1"/>
          </p:cNvSpPr>
          <p:nvPr/>
        </p:nvSpPr>
        <p:spPr bwMode="auto">
          <a:xfrm>
            <a:off x="4797425" y="1539875"/>
            <a:ext cx="192360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latin typeface="Book Antiqua"/>
              </a:rPr>
              <a:t>to customer orders</a:t>
            </a:r>
            <a:endParaRPr lang="en-US" sz="2200">
              <a:latin typeface="Book Antiqua"/>
            </a:endParaRPr>
          </a:p>
        </p:txBody>
      </p:sp>
      <p:sp>
        <p:nvSpPr>
          <p:cNvPr id="19471" name="Rectangle 23"/>
          <p:cNvSpPr>
            <a:spLocks noChangeArrowheads="1"/>
          </p:cNvSpPr>
          <p:nvPr/>
        </p:nvSpPr>
        <p:spPr bwMode="auto">
          <a:xfrm>
            <a:off x="2147888" y="2365375"/>
            <a:ext cx="1279525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2" name="Rectangle 24"/>
          <p:cNvSpPr>
            <a:spLocks noChangeArrowheads="1"/>
          </p:cNvSpPr>
          <p:nvPr/>
        </p:nvSpPr>
        <p:spPr bwMode="auto">
          <a:xfrm>
            <a:off x="2141538" y="2482850"/>
            <a:ext cx="13001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Manufacturers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3" name="Rectangle 25"/>
          <p:cNvSpPr>
            <a:spLocks noChangeArrowheads="1"/>
          </p:cNvSpPr>
          <p:nvPr/>
        </p:nvSpPr>
        <p:spPr bwMode="auto">
          <a:xfrm>
            <a:off x="3814763" y="2365375"/>
            <a:ext cx="1127125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4" name="Rectangle 26"/>
          <p:cNvSpPr>
            <a:spLocks noChangeArrowheads="1"/>
          </p:cNvSpPr>
          <p:nvPr/>
        </p:nvSpPr>
        <p:spPr bwMode="auto">
          <a:xfrm>
            <a:off x="3868738" y="2482850"/>
            <a:ext cx="102711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Distributors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5" name="Rectangle 27"/>
          <p:cNvSpPr>
            <a:spLocks noChangeArrowheads="1"/>
          </p:cNvSpPr>
          <p:nvPr/>
        </p:nvSpPr>
        <p:spPr bwMode="auto">
          <a:xfrm>
            <a:off x="5329238" y="2365375"/>
            <a:ext cx="901700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6" name="Rectangle 28"/>
          <p:cNvSpPr>
            <a:spLocks noChangeArrowheads="1"/>
          </p:cNvSpPr>
          <p:nvPr/>
        </p:nvSpPr>
        <p:spPr bwMode="auto">
          <a:xfrm>
            <a:off x="5368925" y="2482850"/>
            <a:ext cx="3492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Wal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7" name="Rectangle 29"/>
          <p:cNvSpPr>
            <a:spLocks noChangeArrowheads="1"/>
          </p:cNvSpPr>
          <p:nvPr/>
        </p:nvSpPr>
        <p:spPr bwMode="auto">
          <a:xfrm>
            <a:off x="5718175" y="2482850"/>
            <a:ext cx="68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8" name="Rectangle 30"/>
          <p:cNvSpPr>
            <a:spLocks noChangeArrowheads="1"/>
          </p:cNvSpPr>
          <p:nvPr/>
        </p:nvSpPr>
        <p:spPr bwMode="auto">
          <a:xfrm>
            <a:off x="5784850" y="2482850"/>
            <a:ext cx="4079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Mart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79" name="Rectangle 31"/>
          <p:cNvSpPr>
            <a:spLocks noChangeArrowheads="1"/>
          </p:cNvSpPr>
          <p:nvPr/>
        </p:nvSpPr>
        <p:spPr bwMode="auto">
          <a:xfrm>
            <a:off x="6692900" y="2365375"/>
            <a:ext cx="1052513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80" name="Rectangle 32"/>
          <p:cNvSpPr>
            <a:spLocks noChangeArrowheads="1"/>
          </p:cNvSpPr>
          <p:nvPr/>
        </p:nvSpPr>
        <p:spPr bwMode="auto">
          <a:xfrm>
            <a:off x="6731000" y="2482850"/>
            <a:ext cx="982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Customers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35"/>
          <p:cNvGrpSpPr>
            <a:grpSpLocks/>
          </p:cNvGrpSpPr>
          <p:nvPr/>
        </p:nvGrpSpPr>
        <p:grpSpPr bwMode="auto">
          <a:xfrm>
            <a:off x="3430588" y="2538413"/>
            <a:ext cx="379413" cy="100013"/>
            <a:chOff x="2161" y="1599"/>
            <a:chExt cx="239" cy="63"/>
          </a:xfrm>
          <a:solidFill>
            <a:srgbClr val="00B050"/>
          </a:solidFill>
        </p:grpSpPr>
        <p:sp>
          <p:nvSpPr>
            <p:cNvPr id="22646" name="Line 33"/>
            <p:cNvSpPr>
              <a:spLocks noChangeShapeType="1"/>
            </p:cNvSpPr>
            <p:nvPr/>
          </p:nvSpPr>
          <p:spPr bwMode="auto">
            <a:xfrm>
              <a:off x="2161" y="1630"/>
              <a:ext cx="17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647" name="Freeform 34"/>
            <p:cNvSpPr>
              <a:spLocks/>
            </p:cNvSpPr>
            <p:nvPr/>
          </p:nvSpPr>
          <p:spPr bwMode="auto">
            <a:xfrm>
              <a:off x="2338" y="1599"/>
              <a:ext cx="62" cy="63"/>
            </a:xfrm>
            <a:custGeom>
              <a:avLst/>
              <a:gdLst>
                <a:gd name="T0" fmla="*/ 0 w 124"/>
                <a:gd name="T1" fmla="*/ 32 h 126"/>
                <a:gd name="T2" fmla="*/ 31 w 124"/>
                <a:gd name="T3" fmla="*/ 16 h 126"/>
                <a:gd name="T4" fmla="*/ 0 w 124"/>
                <a:gd name="T5" fmla="*/ 0 h 126"/>
                <a:gd name="T6" fmla="*/ 0 w 124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126"/>
                <a:gd name="T14" fmla="*/ 124 w 124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126">
                  <a:moveTo>
                    <a:pt x="0" y="126"/>
                  </a:moveTo>
                  <a:lnTo>
                    <a:pt x="124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3" name="Group 38"/>
          <p:cNvGrpSpPr>
            <a:grpSpLocks/>
          </p:cNvGrpSpPr>
          <p:nvPr/>
        </p:nvGrpSpPr>
        <p:grpSpPr bwMode="auto">
          <a:xfrm>
            <a:off x="4946650" y="2538413"/>
            <a:ext cx="377825" cy="100013"/>
            <a:chOff x="3116" y="1599"/>
            <a:chExt cx="238" cy="63"/>
          </a:xfrm>
          <a:solidFill>
            <a:srgbClr val="00B050"/>
          </a:solidFill>
        </p:grpSpPr>
        <p:sp>
          <p:nvSpPr>
            <p:cNvPr id="22644" name="Line 36"/>
            <p:cNvSpPr>
              <a:spLocks noChangeShapeType="1"/>
            </p:cNvSpPr>
            <p:nvPr/>
          </p:nvSpPr>
          <p:spPr bwMode="auto">
            <a:xfrm>
              <a:off x="3116" y="1630"/>
              <a:ext cx="17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645" name="Freeform 37"/>
            <p:cNvSpPr>
              <a:spLocks/>
            </p:cNvSpPr>
            <p:nvPr/>
          </p:nvSpPr>
          <p:spPr bwMode="auto">
            <a:xfrm>
              <a:off x="3292" y="1599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4" name="Group 41"/>
          <p:cNvGrpSpPr>
            <a:grpSpLocks/>
          </p:cNvGrpSpPr>
          <p:nvPr/>
        </p:nvGrpSpPr>
        <p:grpSpPr bwMode="auto">
          <a:xfrm>
            <a:off x="6234113" y="2538413"/>
            <a:ext cx="454025" cy="100013"/>
            <a:chOff x="3927" y="1599"/>
            <a:chExt cx="286" cy="63"/>
          </a:xfrm>
          <a:solidFill>
            <a:srgbClr val="00B050"/>
          </a:solidFill>
        </p:grpSpPr>
        <p:sp>
          <p:nvSpPr>
            <p:cNvPr id="22642" name="Line 39"/>
            <p:cNvSpPr>
              <a:spLocks noChangeShapeType="1"/>
            </p:cNvSpPr>
            <p:nvPr/>
          </p:nvSpPr>
          <p:spPr bwMode="auto">
            <a:xfrm>
              <a:off x="3927" y="1630"/>
              <a:ext cx="226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643" name="Freeform 40"/>
            <p:cNvSpPr>
              <a:spLocks/>
            </p:cNvSpPr>
            <p:nvPr/>
          </p:nvSpPr>
          <p:spPr bwMode="auto">
            <a:xfrm>
              <a:off x="4151" y="1599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9484" name="Rectangle 42"/>
          <p:cNvSpPr>
            <a:spLocks noChangeArrowheads="1"/>
          </p:cNvSpPr>
          <p:nvPr/>
        </p:nvSpPr>
        <p:spPr bwMode="auto">
          <a:xfrm>
            <a:off x="708025" y="2365375"/>
            <a:ext cx="1052513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85" name="Rectangle 43"/>
          <p:cNvSpPr>
            <a:spLocks noChangeArrowheads="1"/>
          </p:cNvSpPr>
          <p:nvPr/>
        </p:nvSpPr>
        <p:spPr bwMode="auto">
          <a:xfrm>
            <a:off x="814388" y="2482850"/>
            <a:ext cx="844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Suppliers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5" name="Group 46"/>
          <p:cNvGrpSpPr>
            <a:grpSpLocks/>
          </p:cNvGrpSpPr>
          <p:nvPr/>
        </p:nvGrpSpPr>
        <p:grpSpPr bwMode="auto">
          <a:xfrm>
            <a:off x="1763713" y="2538413"/>
            <a:ext cx="379413" cy="100013"/>
            <a:chOff x="1111" y="1599"/>
            <a:chExt cx="239" cy="63"/>
          </a:xfrm>
          <a:solidFill>
            <a:srgbClr val="00B050"/>
          </a:solidFill>
        </p:grpSpPr>
        <p:sp>
          <p:nvSpPr>
            <p:cNvPr id="22640" name="Line 44"/>
            <p:cNvSpPr>
              <a:spLocks noChangeShapeType="1"/>
            </p:cNvSpPr>
            <p:nvPr/>
          </p:nvSpPr>
          <p:spPr bwMode="auto">
            <a:xfrm>
              <a:off x="1111" y="1630"/>
              <a:ext cx="17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641" name="Freeform 45"/>
            <p:cNvSpPr>
              <a:spLocks/>
            </p:cNvSpPr>
            <p:nvPr/>
          </p:nvSpPr>
          <p:spPr bwMode="auto">
            <a:xfrm>
              <a:off x="1288" y="1599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6" name="Group 64"/>
          <p:cNvGrpSpPr>
            <a:grpSpLocks/>
          </p:cNvGrpSpPr>
          <p:nvPr/>
        </p:nvGrpSpPr>
        <p:grpSpPr bwMode="auto">
          <a:xfrm>
            <a:off x="1693863" y="2895600"/>
            <a:ext cx="5748337" cy="598488"/>
            <a:chOff x="1067" y="1824"/>
            <a:chExt cx="3621" cy="377"/>
          </a:xfrm>
        </p:grpSpPr>
        <p:sp>
          <p:nvSpPr>
            <p:cNvPr id="19535" name="Oval 48"/>
            <p:cNvSpPr>
              <a:spLocks noChangeArrowheads="1"/>
            </p:cNvSpPr>
            <p:nvPr/>
          </p:nvSpPr>
          <p:spPr bwMode="auto">
            <a:xfrm>
              <a:off x="3787" y="1824"/>
              <a:ext cx="901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6" name="Rectangle 49"/>
            <p:cNvSpPr>
              <a:spLocks noChangeArrowheads="1"/>
            </p:cNvSpPr>
            <p:nvPr/>
          </p:nvSpPr>
          <p:spPr bwMode="auto">
            <a:xfrm>
              <a:off x="3784" y="1869"/>
              <a:ext cx="886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7" name="Rectangle 50"/>
            <p:cNvSpPr>
              <a:spLocks noChangeArrowheads="1"/>
            </p:cNvSpPr>
            <p:nvPr/>
          </p:nvSpPr>
          <p:spPr bwMode="auto">
            <a:xfrm>
              <a:off x="3841" y="1905"/>
              <a:ext cx="775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Customer order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8" name="Rectangle 51"/>
            <p:cNvSpPr>
              <a:spLocks noChangeArrowheads="1"/>
            </p:cNvSpPr>
            <p:nvPr/>
          </p:nvSpPr>
          <p:spPr bwMode="auto">
            <a:xfrm>
              <a:off x="4057" y="2039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9" name="Oval 52"/>
            <p:cNvSpPr>
              <a:spLocks noChangeArrowheads="1"/>
            </p:cNvSpPr>
            <p:nvPr/>
          </p:nvSpPr>
          <p:spPr bwMode="auto">
            <a:xfrm>
              <a:off x="2880" y="1824"/>
              <a:ext cx="902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0" name="Rectangle 53"/>
            <p:cNvSpPr>
              <a:spLocks noChangeArrowheads="1"/>
            </p:cNvSpPr>
            <p:nvPr/>
          </p:nvSpPr>
          <p:spPr bwMode="auto">
            <a:xfrm>
              <a:off x="2925" y="1869"/>
              <a:ext cx="857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1" name="Rectangle 54"/>
            <p:cNvSpPr>
              <a:spLocks noChangeArrowheads="1"/>
            </p:cNvSpPr>
            <p:nvPr/>
          </p:nvSpPr>
          <p:spPr bwMode="auto">
            <a:xfrm>
              <a:off x="2982" y="1905"/>
              <a:ext cx="745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Replenishment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2" name="Rectangle 55"/>
            <p:cNvSpPr>
              <a:spLocks noChangeArrowheads="1"/>
            </p:cNvSpPr>
            <p:nvPr/>
          </p:nvSpPr>
          <p:spPr bwMode="auto">
            <a:xfrm>
              <a:off x="3198" y="2039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3" name="Oval 56"/>
            <p:cNvSpPr>
              <a:spLocks noChangeArrowheads="1"/>
            </p:cNvSpPr>
            <p:nvPr/>
          </p:nvSpPr>
          <p:spPr bwMode="auto">
            <a:xfrm>
              <a:off x="1973" y="1824"/>
              <a:ext cx="902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4" name="Rectangle 57"/>
            <p:cNvSpPr>
              <a:spLocks noChangeArrowheads="1"/>
            </p:cNvSpPr>
            <p:nvPr/>
          </p:nvSpPr>
          <p:spPr bwMode="auto">
            <a:xfrm>
              <a:off x="2018" y="1869"/>
              <a:ext cx="819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5" name="Rectangle 58"/>
            <p:cNvSpPr>
              <a:spLocks noChangeArrowheads="1"/>
            </p:cNvSpPr>
            <p:nvPr/>
          </p:nvSpPr>
          <p:spPr bwMode="auto">
            <a:xfrm>
              <a:off x="2076" y="1905"/>
              <a:ext cx="707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Manufacturing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6" name="Rectangle 59"/>
            <p:cNvSpPr>
              <a:spLocks noChangeArrowheads="1"/>
            </p:cNvSpPr>
            <p:nvPr/>
          </p:nvSpPr>
          <p:spPr bwMode="auto">
            <a:xfrm>
              <a:off x="2291" y="2039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7" name="Oval 60"/>
            <p:cNvSpPr>
              <a:spLocks noChangeArrowheads="1"/>
            </p:cNvSpPr>
            <p:nvPr/>
          </p:nvSpPr>
          <p:spPr bwMode="auto">
            <a:xfrm>
              <a:off x="1067" y="1824"/>
              <a:ext cx="901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8" name="Rectangle 61"/>
            <p:cNvSpPr>
              <a:spLocks noChangeArrowheads="1"/>
            </p:cNvSpPr>
            <p:nvPr/>
          </p:nvSpPr>
          <p:spPr bwMode="auto">
            <a:xfrm>
              <a:off x="1111" y="1869"/>
              <a:ext cx="752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9" name="Rectangle 62"/>
            <p:cNvSpPr>
              <a:spLocks noChangeArrowheads="1"/>
            </p:cNvSpPr>
            <p:nvPr/>
          </p:nvSpPr>
          <p:spPr bwMode="auto">
            <a:xfrm>
              <a:off x="1169" y="1905"/>
              <a:ext cx="639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Procurement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50" name="Rectangle 63"/>
            <p:cNvSpPr>
              <a:spLocks noChangeArrowheads="1"/>
            </p:cNvSpPr>
            <p:nvPr/>
          </p:nvSpPr>
          <p:spPr bwMode="auto">
            <a:xfrm>
              <a:off x="1385" y="2039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9488" name="Rectangle 65"/>
          <p:cNvSpPr>
            <a:spLocks noChangeArrowheads="1"/>
          </p:cNvSpPr>
          <p:nvPr/>
        </p:nvSpPr>
        <p:spPr bwMode="auto">
          <a:xfrm>
            <a:off x="2905125" y="4487863"/>
            <a:ext cx="1128713" cy="4476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89" name="Rectangle 66"/>
          <p:cNvSpPr>
            <a:spLocks noChangeArrowheads="1"/>
          </p:cNvSpPr>
          <p:nvPr/>
        </p:nvSpPr>
        <p:spPr bwMode="auto">
          <a:xfrm>
            <a:off x="3049588" y="4605338"/>
            <a:ext cx="8445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Suppliers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90" name="Rectangle 67"/>
          <p:cNvSpPr>
            <a:spLocks noChangeArrowheads="1"/>
          </p:cNvSpPr>
          <p:nvPr/>
        </p:nvSpPr>
        <p:spPr bwMode="auto">
          <a:xfrm>
            <a:off x="4799013" y="4487863"/>
            <a:ext cx="1052512" cy="4476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91" name="Rectangle 68"/>
          <p:cNvSpPr>
            <a:spLocks noChangeArrowheads="1"/>
          </p:cNvSpPr>
          <p:nvPr/>
        </p:nvSpPr>
        <p:spPr bwMode="auto">
          <a:xfrm>
            <a:off x="5151438" y="4605338"/>
            <a:ext cx="3476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Dell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92" name="Rectangle 69"/>
          <p:cNvSpPr>
            <a:spLocks noChangeArrowheads="1"/>
          </p:cNvSpPr>
          <p:nvPr/>
        </p:nvSpPr>
        <p:spPr bwMode="auto">
          <a:xfrm>
            <a:off x="6692900" y="4487863"/>
            <a:ext cx="1052513" cy="4476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493" name="Rectangle 70"/>
          <p:cNvSpPr>
            <a:spLocks noChangeArrowheads="1"/>
          </p:cNvSpPr>
          <p:nvPr/>
        </p:nvSpPr>
        <p:spPr bwMode="auto">
          <a:xfrm>
            <a:off x="6731000" y="4605338"/>
            <a:ext cx="982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</a:rPr>
              <a:t>Customers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7" name="Group 73"/>
          <p:cNvGrpSpPr>
            <a:grpSpLocks/>
          </p:cNvGrpSpPr>
          <p:nvPr/>
        </p:nvGrpSpPr>
        <p:grpSpPr bwMode="auto">
          <a:xfrm>
            <a:off x="4037013" y="4662488"/>
            <a:ext cx="757238" cy="98425"/>
            <a:chOff x="2543" y="2937"/>
            <a:chExt cx="477" cy="62"/>
          </a:xfrm>
          <a:solidFill>
            <a:srgbClr val="00B050"/>
          </a:solidFill>
        </p:grpSpPr>
        <p:sp>
          <p:nvSpPr>
            <p:cNvPr id="22606" name="Line 71"/>
            <p:cNvSpPr>
              <a:spLocks noChangeShapeType="1"/>
            </p:cNvSpPr>
            <p:nvPr/>
          </p:nvSpPr>
          <p:spPr bwMode="auto">
            <a:xfrm>
              <a:off x="2543" y="2967"/>
              <a:ext cx="417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607" name="Freeform 72"/>
            <p:cNvSpPr>
              <a:spLocks/>
            </p:cNvSpPr>
            <p:nvPr/>
          </p:nvSpPr>
          <p:spPr bwMode="auto">
            <a:xfrm>
              <a:off x="2958" y="2937"/>
              <a:ext cx="62" cy="62"/>
            </a:xfrm>
            <a:custGeom>
              <a:avLst/>
              <a:gdLst>
                <a:gd name="T0" fmla="*/ 0 w 123"/>
                <a:gd name="T1" fmla="*/ 31 h 126"/>
                <a:gd name="T2" fmla="*/ 31 w 123"/>
                <a:gd name="T3" fmla="*/ 15 h 126"/>
                <a:gd name="T4" fmla="*/ 0 w 123"/>
                <a:gd name="T5" fmla="*/ 0 h 126"/>
                <a:gd name="T6" fmla="*/ 0 w 123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8" name="Group 76"/>
          <p:cNvGrpSpPr>
            <a:grpSpLocks/>
          </p:cNvGrpSpPr>
          <p:nvPr/>
        </p:nvGrpSpPr>
        <p:grpSpPr bwMode="auto">
          <a:xfrm>
            <a:off x="5854700" y="4662488"/>
            <a:ext cx="833438" cy="98425"/>
            <a:chOff x="3688" y="2937"/>
            <a:chExt cx="525" cy="62"/>
          </a:xfrm>
          <a:solidFill>
            <a:srgbClr val="00B050"/>
          </a:solidFill>
        </p:grpSpPr>
        <p:sp>
          <p:nvSpPr>
            <p:cNvPr id="22604" name="Line 74"/>
            <p:cNvSpPr>
              <a:spLocks noChangeShapeType="1"/>
            </p:cNvSpPr>
            <p:nvPr/>
          </p:nvSpPr>
          <p:spPr bwMode="auto">
            <a:xfrm>
              <a:off x="3688" y="2967"/>
              <a:ext cx="46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605" name="Freeform 75"/>
            <p:cNvSpPr>
              <a:spLocks/>
            </p:cNvSpPr>
            <p:nvPr/>
          </p:nvSpPr>
          <p:spPr bwMode="auto">
            <a:xfrm>
              <a:off x="4151" y="2937"/>
              <a:ext cx="62" cy="62"/>
            </a:xfrm>
            <a:custGeom>
              <a:avLst/>
              <a:gdLst>
                <a:gd name="T0" fmla="*/ 0 w 123"/>
                <a:gd name="T1" fmla="*/ 31 h 126"/>
                <a:gd name="T2" fmla="*/ 31 w 123"/>
                <a:gd name="T3" fmla="*/ 15 h 126"/>
                <a:gd name="T4" fmla="*/ 0 w 123"/>
                <a:gd name="T5" fmla="*/ 0 h 126"/>
                <a:gd name="T6" fmla="*/ 0 w 123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9" name="Group 84"/>
          <p:cNvGrpSpPr>
            <a:grpSpLocks/>
          </p:cNvGrpSpPr>
          <p:nvPr/>
        </p:nvGrpSpPr>
        <p:grpSpPr bwMode="auto">
          <a:xfrm>
            <a:off x="5992813" y="2967038"/>
            <a:ext cx="26987" cy="1108075"/>
            <a:chOff x="3775" y="1869"/>
            <a:chExt cx="17" cy="698"/>
          </a:xfrm>
        </p:grpSpPr>
        <p:sp>
          <p:nvSpPr>
            <p:cNvPr id="19529" name="Rectangle 78"/>
            <p:cNvSpPr>
              <a:spLocks noChangeArrowheads="1"/>
            </p:cNvSpPr>
            <p:nvPr/>
          </p:nvSpPr>
          <p:spPr bwMode="auto">
            <a:xfrm>
              <a:off x="3775" y="1869"/>
              <a:ext cx="17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0" name="Rectangle 79"/>
            <p:cNvSpPr>
              <a:spLocks noChangeArrowheads="1"/>
            </p:cNvSpPr>
            <p:nvPr/>
          </p:nvSpPr>
          <p:spPr bwMode="auto">
            <a:xfrm>
              <a:off x="3775" y="1994"/>
              <a:ext cx="17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1" name="Rectangle 80"/>
            <p:cNvSpPr>
              <a:spLocks noChangeArrowheads="1"/>
            </p:cNvSpPr>
            <p:nvPr/>
          </p:nvSpPr>
          <p:spPr bwMode="auto">
            <a:xfrm>
              <a:off x="3775" y="2120"/>
              <a:ext cx="17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2" name="Rectangle 81"/>
            <p:cNvSpPr>
              <a:spLocks noChangeArrowheads="1"/>
            </p:cNvSpPr>
            <p:nvPr/>
          </p:nvSpPr>
          <p:spPr bwMode="auto">
            <a:xfrm>
              <a:off x="3775" y="2245"/>
              <a:ext cx="17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3" name="Rectangle 82"/>
            <p:cNvSpPr>
              <a:spLocks noChangeArrowheads="1"/>
            </p:cNvSpPr>
            <p:nvPr/>
          </p:nvSpPr>
          <p:spPr bwMode="auto">
            <a:xfrm>
              <a:off x="3775" y="2370"/>
              <a:ext cx="17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4" name="Rectangle 83"/>
            <p:cNvSpPr>
              <a:spLocks noChangeArrowheads="1"/>
            </p:cNvSpPr>
            <p:nvPr/>
          </p:nvSpPr>
          <p:spPr bwMode="auto">
            <a:xfrm>
              <a:off x="3775" y="2496"/>
              <a:ext cx="17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0" name="Group 87"/>
          <p:cNvGrpSpPr>
            <a:grpSpLocks/>
          </p:cNvGrpSpPr>
          <p:nvPr/>
        </p:nvGrpSpPr>
        <p:grpSpPr bwMode="auto">
          <a:xfrm>
            <a:off x="628650" y="3576638"/>
            <a:ext cx="7499350" cy="147638"/>
            <a:chOff x="396" y="2253"/>
            <a:chExt cx="4724" cy="93"/>
          </a:xfrm>
          <a:solidFill>
            <a:srgbClr val="00B050"/>
          </a:solidFill>
        </p:grpSpPr>
        <p:sp>
          <p:nvSpPr>
            <p:cNvPr id="22588" name="Rectangle 85"/>
            <p:cNvSpPr>
              <a:spLocks noChangeArrowheads="1"/>
            </p:cNvSpPr>
            <p:nvPr/>
          </p:nvSpPr>
          <p:spPr bwMode="auto">
            <a:xfrm>
              <a:off x="396" y="2290"/>
              <a:ext cx="4634" cy="18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2589" name="Freeform 86"/>
            <p:cNvSpPr>
              <a:spLocks/>
            </p:cNvSpPr>
            <p:nvPr/>
          </p:nvSpPr>
          <p:spPr bwMode="auto">
            <a:xfrm>
              <a:off x="5028" y="2253"/>
              <a:ext cx="92" cy="93"/>
            </a:xfrm>
            <a:custGeom>
              <a:avLst/>
              <a:gdLst>
                <a:gd name="T0" fmla="*/ 0 w 183"/>
                <a:gd name="T1" fmla="*/ 47 h 185"/>
                <a:gd name="T2" fmla="*/ 46 w 183"/>
                <a:gd name="T3" fmla="*/ 23 h 185"/>
                <a:gd name="T4" fmla="*/ 0 w 183"/>
                <a:gd name="T5" fmla="*/ 0 h 185"/>
                <a:gd name="T6" fmla="*/ 0 w 183"/>
                <a:gd name="T7" fmla="*/ 47 h 18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"/>
                <a:gd name="T13" fmla="*/ 0 h 185"/>
                <a:gd name="T14" fmla="*/ 183 w 183"/>
                <a:gd name="T15" fmla="*/ 185 h 18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" h="185">
                  <a:moveTo>
                    <a:pt x="0" y="185"/>
                  </a:moveTo>
                  <a:lnTo>
                    <a:pt x="183" y="91"/>
                  </a:lnTo>
                  <a:lnTo>
                    <a:pt x="0" y="0"/>
                  </a:lnTo>
                  <a:lnTo>
                    <a:pt x="0" y="18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19498" name="Rectangle 88"/>
          <p:cNvSpPr>
            <a:spLocks noChangeArrowheads="1"/>
          </p:cNvSpPr>
          <p:nvPr/>
        </p:nvSpPr>
        <p:spPr bwMode="auto">
          <a:xfrm>
            <a:off x="6081713" y="3724275"/>
            <a:ext cx="2020887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9499" name="Rectangle 89"/>
          <p:cNvSpPr>
            <a:spLocks noChangeArrowheads="1"/>
          </p:cNvSpPr>
          <p:nvPr/>
        </p:nvSpPr>
        <p:spPr bwMode="auto">
          <a:xfrm>
            <a:off x="6173788" y="3781425"/>
            <a:ext cx="18462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b="1"/>
              <a:t>PULL PROCESSES</a:t>
            </a:r>
            <a:endParaRPr lang="en-US" sz="2200">
              <a:latin typeface="Book Antiqua" pitchFamily="18" charset="0"/>
            </a:endParaRPr>
          </a:p>
        </p:txBody>
      </p:sp>
      <p:sp>
        <p:nvSpPr>
          <p:cNvPr id="19500" name="Rectangle 90"/>
          <p:cNvSpPr>
            <a:spLocks noChangeArrowheads="1"/>
          </p:cNvSpPr>
          <p:nvPr/>
        </p:nvSpPr>
        <p:spPr bwMode="auto">
          <a:xfrm>
            <a:off x="2446338" y="3724275"/>
            <a:ext cx="2052637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9501" name="Rectangle 91"/>
          <p:cNvSpPr>
            <a:spLocks noChangeArrowheads="1"/>
          </p:cNvSpPr>
          <p:nvPr/>
        </p:nvSpPr>
        <p:spPr bwMode="auto">
          <a:xfrm>
            <a:off x="2538413" y="3781425"/>
            <a:ext cx="18796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b="1" dirty="0"/>
              <a:t>PUSH PROCESSES</a:t>
            </a:r>
            <a:endParaRPr lang="en-US" sz="2200" dirty="0">
              <a:latin typeface="Book Antiqua" pitchFamily="18" charset="0"/>
            </a:endParaRPr>
          </a:p>
        </p:txBody>
      </p:sp>
      <p:grpSp>
        <p:nvGrpSpPr>
          <p:cNvPr id="11" name="Group 95"/>
          <p:cNvGrpSpPr>
            <a:grpSpLocks/>
          </p:cNvGrpSpPr>
          <p:nvPr/>
        </p:nvGrpSpPr>
        <p:grpSpPr bwMode="auto">
          <a:xfrm>
            <a:off x="2749550" y="5624513"/>
            <a:ext cx="5226050" cy="146050"/>
            <a:chOff x="1732" y="3543"/>
            <a:chExt cx="3292" cy="92"/>
          </a:xfrm>
          <a:solidFill>
            <a:srgbClr val="00B050"/>
          </a:solidFill>
        </p:grpSpPr>
        <p:sp>
          <p:nvSpPr>
            <p:cNvPr id="22580" name="Rectangle 93"/>
            <p:cNvSpPr>
              <a:spLocks noChangeArrowheads="1"/>
            </p:cNvSpPr>
            <p:nvPr/>
          </p:nvSpPr>
          <p:spPr bwMode="auto">
            <a:xfrm>
              <a:off x="1732" y="3579"/>
              <a:ext cx="3203" cy="18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2581" name="Freeform 94"/>
            <p:cNvSpPr>
              <a:spLocks/>
            </p:cNvSpPr>
            <p:nvPr/>
          </p:nvSpPr>
          <p:spPr bwMode="auto">
            <a:xfrm>
              <a:off x="4933" y="3543"/>
              <a:ext cx="91" cy="92"/>
            </a:xfrm>
            <a:custGeom>
              <a:avLst/>
              <a:gdLst>
                <a:gd name="T0" fmla="*/ 0 w 183"/>
                <a:gd name="T1" fmla="*/ 46 h 185"/>
                <a:gd name="T2" fmla="*/ 45 w 183"/>
                <a:gd name="T3" fmla="*/ 23 h 185"/>
                <a:gd name="T4" fmla="*/ 0 w 183"/>
                <a:gd name="T5" fmla="*/ 0 h 185"/>
                <a:gd name="T6" fmla="*/ 0 w 183"/>
                <a:gd name="T7" fmla="*/ 46 h 18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"/>
                <a:gd name="T13" fmla="*/ 0 h 185"/>
                <a:gd name="T14" fmla="*/ 183 w 183"/>
                <a:gd name="T15" fmla="*/ 185 h 18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" h="185">
                  <a:moveTo>
                    <a:pt x="0" y="185"/>
                  </a:moveTo>
                  <a:lnTo>
                    <a:pt x="183" y="92"/>
                  </a:lnTo>
                  <a:lnTo>
                    <a:pt x="0" y="0"/>
                  </a:lnTo>
                  <a:lnTo>
                    <a:pt x="0" y="18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2" name="Group 102"/>
          <p:cNvGrpSpPr>
            <a:grpSpLocks/>
          </p:cNvGrpSpPr>
          <p:nvPr/>
        </p:nvGrpSpPr>
        <p:grpSpPr bwMode="auto">
          <a:xfrm>
            <a:off x="5006975" y="5014913"/>
            <a:ext cx="28575" cy="1108075"/>
            <a:chOff x="3154" y="3159"/>
            <a:chExt cx="18" cy="698"/>
          </a:xfrm>
        </p:grpSpPr>
        <p:sp>
          <p:nvSpPr>
            <p:cNvPr id="19523" name="Rectangle 96"/>
            <p:cNvSpPr>
              <a:spLocks noChangeArrowheads="1"/>
            </p:cNvSpPr>
            <p:nvPr/>
          </p:nvSpPr>
          <p:spPr bwMode="auto">
            <a:xfrm>
              <a:off x="3154" y="3159"/>
              <a:ext cx="18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4" name="Rectangle 97"/>
            <p:cNvSpPr>
              <a:spLocks noChangeArrowheads="1"/>
            </p:cNvSpPr>
            <p:nvPr/>
          </p:nvSpPr>
          <p:spPr bwMode="auto">
            <a:xfrm>
              <a:off x="3154" y="3284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5" name="Rectangle 98"/>
            <p:cNvSpPr>
              <a:spLocks noChangeArrowheads="1"/>
            </p:cNvSpPr>
            <p:nvPr/>
          </p:nvSpPr>
          <p:spPr bwMode="auto">
            <a:xfrm>
              <a:off x="3154" y="3409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6" name="Rectangle 99"/>
            <p:cNvSpPr>
              <a:spLocks noChangeArrowheads="1"/>
            </p:cNvSpPr>
            <p:nvPr/>
          </p:nvSpPr>
          <p:spPr bwMode="auto">
            <a:xfrm>
              <a:off x="3154" y="3535"/>
              <a:ext cx="18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7" name="Rectangle 100"/>
            <p:cNvSpPr>
              <a:spLocks noChangeArrowheads="1"/>
            </p:cNvSpPr>
            <p:nvPr/>
          </p:nvSpPr>
          <p:spPr bwMode="auto">
            <a:xfrm>
              <a:off x="3154" y="3660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8" name="Rectangle 101"/>
            <p:cNvSpPr>
              <a:spLocks noChangeArrowheads="1"/>
            </p:cNvSpPr>
            <p:nvPr/>
          </p:nvSpPr>
          <p:spPr bwMode="auto">
            <a:xfrm>
              <a:off x="3154" y="3785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9504" name="Rectangle 103"/>
          <p:cNvSpPr>
            <a:spLocks noChangeArrowheads="1"/>
          </p:cNvSpPr>
          <p:nvPr/>
        </p:nvSpPr>
        <p:spPr bwMode="auto">
          <a:xfrm>
            <a:off x="5324475" y="5772150"/>
            <a:ext cx="2020888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505" name="Rectangle 104"/>
          <p:cNvSpPr>
            <a:spLocks noChangeArrowheads="1"/>
          </p:cNvSpPr>
          <p:nvPr/>
        </p:nvSpPr>
        <p:spPr bwMode="auto">
          <a:xfrm>
            <a:off x="5416550" y="5827713"/>
            <a:ext cx="1846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b="1"/>
              <a:t>PULL PROCESSES</a:t>
            </a:r>
            <a:endParaRPr lang="en-US" sz="2200">
              <a:latin typeface="Book Antiqua" pitchFamily="18" charset="0"/>
            </a:endParaRPr>
          </a:p>
        </p:txBody>
      </p:sp>
      <p:sp>
        <p:nvSpPr>
          <p:cNvPr id="19506" name="Rectangle 105"/>
          <p:cNvSpPr>
            <a:spLocks noChangeArrowheads="1"/>
          </p:cNvSpPr>
          <p:nvPr/>
        </p:nvSpPr>
        <p:spPr bwMode="auto">
          <a:xfrm>
            <a:off x="2824163" y="5772150"/>
            <a:ext cx="205422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9507" name="Rectangle 106"/>
          <p:cNvSpPr>
            <a:spLocks noChangeArrowheads="1"/>
          </p:cNvSpPr>
          <p:nvPr/>
        </p:nvSpPr>
        <p:spPr bwMode="auto">
          <a:xfrm>
            <a:off x="2916238" y="5827713"/>
            <a:ext cx="18796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b="1"/>
              <a:t>PUSH PROCESSES</a:t>
            </a:r>
            <a:endParaRPr lang="en-US" sz="2200">
              <a:latin typeface="Book Antiqua" pitchFamily="18" charset="0"/>
            </a:endParaRPr>
          </a:p>
        </p:txBody>
      </p:sp>
      <p:grpSp>
        <p:nvGrpSpPr>
          <p:cNvPr id="13" name="Group 120"/>
          <p:cNvGrpSpPr>
            <a:grpSpLocks/>
          </p:cNvGrpSpPr>
          <p:nvPr/>
        </p:nvGrpSpPr>
        <p:grpSpPr bwMode="auto">
          <a:xfrm>
            <a:off x="3587750" y="5019675"/>
            <a:ext cx="4129088" cy="598488"/>
            <a:chOff x="2260" y="3162"/>
            <a:chExt cx="2601" cy="377"/>
          </a:xfrm>
        </p:grpSpPr>
        <p:sp>
          <p:nvSpPr>
            <p:cNvPr id="19511" name="Oval 108"/>
            <p:cNvSpPr>
              <a:spLocks noChangeArrowheads="1"/>
            </p:cNvSpPr>
            <p:nvPr/>
          </p:nvSpPr>
          <p:spPr bwMode="auto">
            <a:xfrm>
              <a:off x="3166" y="3162"/>
              <a:ext cx="806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2" name="Oval 109"/>
            <p:cNvSpPr>
              <a:spLocks noChangeArrowheads="1"/>
            </p:cNvSpPr>
            <p:nvPr/>
          </p:nvSpPr>
          <p:spPr bwMode="auto">
            <a:xfrm>
              <a:off x="2260" y="3162"/>
              <a:ext cx="901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3" name="Rectangle 110"/>
            <p:cNvSpPr>
              <a:spLocks noChangeArrowheads="1"/>
            </p:cNvSpPr>
            <p:nvPr/>
          </p:nvSpPr>
          <p:spPr bwMode="auto">
            <a:xfrm>
              <a:off x="2304" y="3206"/>
              <a:ext cx="752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4" name="Rectangle 111"/>
            <p:cNvSpPr>
              <a:spLocks noChangeArrowheads="1"/>
            </p:cNvSpPr>
            <p:nvPr/>
          </p:nvSpPr>
          <p:spPr bwMode="auto">
            <a:xfrm>
              <a:off x="2362" y="3243"/>
              <a:ext cx="639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Procurement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5" name="Rectangle 112"/>
            <p:cNvSpPr>
              <a:spLocks noChangeArrowheads="1"/>
            </p:cNvSpPr>
            <p:nvPr/>
          </p:nvSpPr>
          <p:spPr bwMode="auto">
            <a:xfrm>
              <a:off x="2578" y="3376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6" name="Rectangle 113"/>
            <p:cNvSpPr>
              <a:spLocks noChangeArrowheads="1"/>
            </p:cNvSpPr>
            <p:nvPr/>
          </p:nvSpPr>
          <p:spPr bwMode="auto">
            <a:xfrm>
              <a:off x="3163" y="3206"/>
              <a:ext cx="819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7" name="Rectangle 114"/>
            <p:cNvSpPr>
              <a:spLocks noChangeArrowheads="1"/>
            </p:cNvSpPr>
            <p:nvPr/>
          </p:nvSpPr>
          <p:spPr bwMode="auto">
            <a:xfrm>
              <a:off x="3221" y="3243"/>
              <a:ext cx="707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Manufacturing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8" name="Rectangle 115"/>
            <p:cNvSpPr>
              <a:spLocks noChangeArrowheads="1"/>
            </p:cNvSpPr>
            <p:nvPr/>
          </p:nvSpPr>
          <p:spPr bwMode="auto">
            <a:xfrm>
              <a:off x="3437" y="3376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19" name="Oval 116"/>
            <p:cNvSpPr>
              <a:spLocks noChangeArrowheads="1"/>
            </p:cNvSpPr>
            <p:nvPr/>
          </p:nvSpPr>
          <p:spPr bwMode="auto">
            <a:xfrm>
              <a:off x="3977" y="3162"/>
              <a:ext cx="854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0" name="Rectangle 117"/>
            <p:cNvSpPr>
              <a:spLocks noChangeArrowheads="1"/>
            </p:cNvSpPr>
            <p:nvPr/>
          </p:nvSpPr>
          <p:spPr bwMode="auto">
            <a:xfrm>
              <a:off x="3974" y="3206"/>
              <a:ext cx="887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1" name="Rectangle 118"/>
            <p:cNvSpPr>
              <a:spLocks noChangeArrowheads="1"/>
            </p:cNvSpPr>
            <p:nvPr/>
          </p:nvSpPr>
          <p:spPr bwMode="auto">
            <a:xfrm>
              <a:off x="4032" y="3243"/>
              <a:ext cx="775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Customer order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2" name="Rectangle 119"/>
            <p:cNvSpPr>
              <a:spLocks noChangeArrowheads="1"/>
            </p:cNvSpPr>
            <p:nvPr/>
          </p:nvSpPr>
          <p:spPr bwMode="auto">
            <a:xfrm>
              <a:off x="4248" y="3376"/>
              <a:ext cx="391" cy="1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400">
                  <a:solidFill>
                    <a:srgbClr val="000000"/>
                  </a:solidFill>
                </a:rPr>
                <a:t>process</a:t>
              </a: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9510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9201249"/>
      </p:ext>
    </p:extLst>
  </p:cSld>
  <p:clrMapOvr>
    <a:masterClrMapping/>
  </p:clrMapOvr>
  <p:transition>
    <p:fade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9725" y="301625"/>
            <a:ext cx="8458200" cy="86995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de-DE" sz="3200" b="1">
                <a:solidFill>
                  <a:srgbClr val="7030A0"/>
                </a:solidFill>
              </a:rPr>
              <a:t>Postponement</a:t>
            </a:r>
            <a:endParaRPr lang="en-US" sz="3200" b="1">
              <a:solidFill>
                <a:srgbClr val="7030A0"/>
              </a:solidFill>
            </a:endParaRPr>
          </a:p>
        </p:txBody>
      </p:sp>
      <p:sp>
        <p:nvSpPr>
          <p:cNvPr id="1843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52400" y="1238250"/>
            <a:ext cx="8758238" cy="394335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dirty="0">
                <a:solidFill>
                  <a:srgbClr val="990000"/>
                </a:solidFill>
              </a:rPr>
              <a:t>	</a:t>
            </a:r>
            <a:r>
              <a:rPr lang="de-DE" i="1" dirty="0">
                <a:solidFill>
                  <a:srgbClr val="6600FF"/>
                </a:solidFill>
              </a:rPr>
              <a:t>Postponement</a:t>
            </a:r>
            <a:r>
              <a:rPr lang="de-DE" dirty="0">
                <a:solidFill>
                  <a:srgbClr val="FF9900"/>
                </a:solidFill>
              </a:rPr>
              <a:t> </a:t>
            </a:r>
            <a:r>
              <a:rPr lang="de-DE" dirty="0"/>
              <a:t>or </a:t>
            </a:r>
            <a:r>
              <a:rPr lang="de-DE" dirty="0">
                <a:solidFill>
                  <a:srgbClr val="6600FF"/>
                </a:solidFill>
              </a:rPr>
              <a:t>‘</a:t>
            </a:r>
            <a:r>
              <a:rPr lang="de-DE" i="1" dirty="0">
                <a:solidFill>
                  <a:srgbClr val="6600FF"/>
                </a:solidFill>
              </a:rPr>
              <a:t>push-pull‘</a:t>
            </a:r>
            <a:r>
              <a:rPr lang="de-DE" dirty="0"/>
              <a:t> strategies aim at </a:t>
            </a:r>
            <a:r>
              <a:rPr lang="de-DE" b="1" i="1" dirty="0"/>
              <a:t>preventing the disadvantages of both push &amp; pull strategies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sz="1400" b="1" i="1" dirty="0"/>
          </a:p>
          <a:p>
            <a:pPr>
              <a:lnSpc>
                <a:spcPct val="90000"/>
              </a:lnSpc>
              <a:buFontTx/>
              <a:buNone/>
            </a:pPr>
            <a:r>
              <a:rPr lang="de-DE" dirty="0"/>
              <a:t>	Under </a:t>
            </a:r>
            <a:r>
              <a:rPr lang="de-DE" dirty="0">
                <a:solidFill>
                  <a:srgbClr val="6600FF"/>
                </a:solidFill>
              </a:rPr>
              <a:t>postponement</a:t>
            </a:r>
            <a:r>
              <a:rPr lang="de-DE" dirty="0"/>
              <a:t>, certain parts of the supply chain are undertaking a push strategy while other parts perform a pull strategy:</a:t>
            </a:r>
          </a:p>
          <a:p>
            <a:pPr>
              <a:lnSpc>
                <a:spcPct val="90000"/>
              </a:lnSpc>
              <a:buFontTx/>
              <a:buNone/>
            </a:pPr>
            <a:endParaRPr lang="en-US" sz="1100" dirty="0"/>
          </a:p>
          <a:p>
            <a:pPr marL="931863" lvl="1" indent="-47466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sz="2000" b="1" i="1" dirty="0">
                <a:solidFill>
                  <a:srgbClr val="800080"/>
                </a:solidFill>
              </a:rPr>
              <a:t>Upstream suppliers</a:t>
            </a:r>
            <a:r>
              <a:rPr lang="de-DE" sz="2000" dirty="0"/>
              <a:t> provide commodity parts &amp; components using a </a:t>
            </a:r>
            <a:r>
              <a:rPr lang="de-DE" sz="2000" dirty="0">
                <a:solidFill>
                  <a:srgbClr val="6600FF"/>
                </a:solidFill>
              </a:rPr>
              <a:t>push strategy</a:t>
            </a:r>
            <a:r>
              <a:rPr lang="de-DE" sz="2000" dirty="0"/>
              <a:t> as demand is smoother &amp; more predictable</a:t>
            </a:r>
          </a:p>
          <a:p>
            <a:pPr marL="931863" lvl="1" indent="-47466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endParaRPr lang="de-DE" sz="900" dirty="0"/>
          </a:p>
          <a:p>
            <a:pPr marL="931863" lvl="1" indent="-47466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sz="2000" b="1" i="1" dirty="0">
                <a:solidFill>
                  <a:srgbClr val="800080"/>
                </a:solidFill>
              </a:rPr>
              <a:t>Downstream suppliers</a:t>
            </a:r>
            <a:r>
              <a:rPr lang="de-DE" sz="2000" dirty="0"/>
              <a:t> employ a </a:t>
            </a:r>
            <a:r>
              <a:rPr lang="de-DE" sz="2000" dirty="0">
                <a:solidFill>
                  <a:srgbClr val="6600FF"/>
                </a:solidFill>
              </a:rPr>
              <a:t>pull strategy</a:t>
            </a:r>
            <a:r>
              <a:rPr lang="de-DE" sz="2000" dirty="0"/>
              <a:t> &amp; do not customise products &amp; services until an order from the final customer has been made</a:t>
            </a:r>
            <a:r>
              <a:rPr lang="en-US" sz="2000" dirty="0"/>
              <a:t> </a:t>
            </a:r>
          </a:p>
        </p:txBody>
      </p:sp>
      <p:pic>
        <p:nvPicPr>
          <p:cNvPr id="184325" name="Picture 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4326" name="Text Box 6"/>
          <p:cNvSpPr txBox="1">
            <a:spLocks noChangeArrowheads="1"/>
          </p:cNvSpPr>
          <p:nvPr/>
        </p:nvSpPr>
        <p:spPr bwMode="auto">
          <a:xfrm>
            <a:off x="8185150" y="6643688"/>
            <a:ext cx="958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" b="0" i="1">
                <a:latin typeface="Arial" charset="0"/>
              </a:rPr>
              <a:t>M10:U2:2.3-6</a:t>
            </a:r>
          </a:p>
        </p:txBody>
      </p:sp>
    </p:spTree>
    <p:extLst>
      <p:ext uri="{BB962C8B-B14F-4D97-AF65-F5344CB8AC3E}">
        <p14:creationId xmlns:p14="http://schemas.microsoft.com/office/powerpoint/2010/main" val="122014027"/>
      </p:ext>
    </p:extLst>
  </p:cSld>
  <p:clrMapOvr>
    <a:masterClrMapping/>
  </p:clrMapOvr>
  <p:transition>
    <p:fade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Oval 14"/>
          <p:cNvSpPr>
            <a:spLocks noChangeArrowheads="1"/>
          </p:cNvSpPr>
          <p:nvPr/>
        </p:nvSpPr>
        <p:spPr bwMode="auto">
          <a:xfrm>
            <a:off x="101600" y="3538538"/>
            <a:ext cx="2487613" cy="1468437"/>
          </a:xfrm>
          <a:prstGeom prst="ellipse">
            <a:avLst/>
          </a:prstGeom>
          <a:solidFill>
            <a:srgbClr val="FFEC9D"/>
          </a:solidFill>
          <a:ln w="28575">
            <a:solidFill>
              <a:srgbClr val="9933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19" name="Rectangle 13"/>
          <p:cNvSpPr>
            <a:spLocks noChangeArrowheads="1"/>
          </p:cNvSpPr>
          <p:nvPr/>
        </p:nvSpPr>
        <p:spPr bwMode="auto">
          <a:xfrm>
            <a:off x="369888" y="2205038"/>
            <a:ext cx="8378825" cy="1255712"/>
          </a:xfrm>
          <a:prstGeom prst="rect">
            <a:avLst/>
          </a:prstGeom>
          <a:solidFill>
            <a:srgbClr val="FFEC9D"/>
          </a:solidFill>
          <a:ln w="2857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22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80988" y="214313"/>
            <a:ext cx="8721725" cy="11430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US" altLang="de-DE" sz="3600" b="1" dirty="0">
                <a:solidFill>
                  <a:srgbClr val="7030A0"/>
                </a:solidFill>
              </a:rPr>
              <a:t>Information within the Supply Chain</a:t>
            </a:r>
            <a:endParaRPr lang="en-GB" altLang="de-DE" sz="3600" b="1" dirty="0">
              <a:solidFill>
                <a:srgbClr val="7030A0"/>
              </a:solidFill>
            </a:endParaRPr>
          </a:p>
        </p:txBody>
      </p:sp>
      <p:sp>
        <p:nvSpPr>
          <p:cNvPr id="922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73050" y="1198563"/>
            <a:ext cx="7772400" cy="4114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en-US" altLang="de-DE" sz="2800">
                <a:latin typeface="Comic Sans MS" pitchFamily="66" charset="0"/>
              </a:rPr>
              <a:t>This includes </a:t>
            </a:r>
            <a:r>
              <a:rPr lang="en-US" altLang="de-DE" sz="2800" b="1">
                <a:solidFill>
                  <a:srgbClr val="006600"/>
                </a:solidFill>
                <a:latin typeface="Comic Sans MS" pitchFamily="66" charset="0"/>
              </a:rPr>
              <a:t>information about</a:t>
            </a:r>
            <a:r>
              <a:rPr lang="en-US" altLang="de-DE" sz="2800">
                <a:latin typeface="Comic Sans MS" pitchFamily="66" charset="0"/>
              </a:rPr>
              <a:t>:</a:t>
            </a:r>
          </a:p>
          <a:p>
            <a:pPr algn="ctr">
              <a:lnSpc>
                <a:spcPct val="90000"/>
              </a:lnSpc>
              <a:buFontTx/>
              <a:buNone/>
            </a:pPr>
            <a:r>
              <a:rPr lang="en-US" altLang="de-DE" sz="2000" i="1">
                <a:latin typeface="Comic Sans MS" pitchFamily="66" charset="0"/>
              </a:rPr>
              <a:t>customer demand, inventory levels, production…</a:t>
            </a:r>
          </a:p>
          <a:p>
            <a:pPr algn="r">
              <a:lnSpc>
                <a:spcPct val="90000"/>
              </a:lnSpc>
              <a:buFontTx/>
              <a:buNone/>
            </a:pPr>
            <a:endParaRPr lang="en-US" altLang="de-DE" sz="2000" i="1">
              <a:latin typeface="Comic Sans MS" pitchFamily="66" charset="0"/>
            </a:endParaRPr>
          </a:p>
          <a:p>
            <a:pPr algn="ctr">
              <a:lnSpc>
                <a:spcPct val="90000"/>
              </a:lnSpc>
              <a:buFont typeface="Wingdings" pitchFamily="2" charset="2"/>
              <a:buNone/>
            </a:pPr>
            <a:r>
              <a:rPr lang="en-US" altLang="de-DE" sz="2400" b="1">
                <a:latin typeface="Comic Sans MS" pitchFamily="66" charset="0"/>
                <a:sym typeface="Wingdings" pitchFamily="2" charset="2"/>
              </a:rPr>
              <a:t>	</a:t>
            </a:r>
            <a:r>
              <a:rPr lang="en-US" altLang="de-DE" sz="2400">
                <a:latin typeface="Comic Sans MS" pitchFamily="66" charset="0"/>
                <a:sym typeface="Wingdings" pitchFamily="2" charset="2"/>
              </a:rPr>
              <a:t>Information </a:t>
            </a:r>
            <a:r>
              <a:rPr lang="en-US" altLang="de-DE" sz="2400">
                <a:solidFill>
                  <a:srgbClr val="990000"/>
                </a:solidFill>
                <a:latin typeface="Comic Sans MS" pitchFamily="66" charset="0"/>
                <a:sym typeface="Wingdings" pitchFamily="2" charset="2"/>
              </a:rPr>
              <a:t>shared by all members throughout the supply chain</a:t>
            </a:r>
            <a:r>
              <a:rPr lang="en-US" altLang="de-DE" sz="2400">
                <a:latin typeface="Comic Sans MS" pitchFamily="66" charset="0"/>
                <a:sym typeface="Wingdings" pitchFamily="2" charset="2"/>
              </a:rPr>
              <a:t> is crucial for performance &amp; decision-making! </a:t>
            </a:r>
          </a:p>
          <a:p>
            <a:pPr>
              <a:lnSpc>
                <a:spcPct val="90000"/>
              </a:lnSpc>
              <a:buFont typeface="Wingdings" pitchFamily="2" charset="2"/>
              <a:buChar char="à"/>
            </a:pPr>
            <a:endParaRPr lang="en-US" altLang="de-DE" sz="2400" i="1">
              <a:latin typeface="Comic Sans MS" pitchFamily="66" charset="0"/>
            </a:endParaRP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de-DE" sz="2400" b="1">
                <a:solidFill>
                  <a:srgbClr val="006600"/>
                </a:solidFill>
                <a:latin typeface="Comic Sans MS" pitchFamily="66" charset="0"/>
              </a:rPr>
              <a:t>Key demands</a:t>
            </a:r>
            <a:r>
              <a:rPr lang="en-US" altLang="de-DE" sz="2400">
                <a:solidFill>
                  <a:srgbClr val="006600"/>
                </a:solidFill>
                <a:latin typeface="Comic Sans MS" pitchFamily="66" charset="0"/>
              </a:rPr>
              <a:t>:</a:t>
            </a:r>
          </a:p>
          <a:p>
            <a:pPr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ü"/>
            </a:pPr>
            <a:r>
              <a:rPr lang="en-US" altLang="de-DE" sz="2000">
                <a:latin typeface="Comic Sans MS" pitchFamily="66" charset="0"/>
              </a:rPr>
              <a:t>Accuracy</a:t>
            </a:r>
          </a:p>
          <a:p>
            <a:pPr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ü"/>
            </a:pPr>
            <a:r>
              <a:rPr lang="en-US" altLang="de-DE" sz="2000">
                <a:latin typeface="Comic Sans MS" pitchFamily="66" charset="0"/>
              </a:rPr>
              <a:t>Timeliness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endParaRPr lang="en-US" altLang="de-DE" sz="2000">
              <a:latin typeface="Comic Sans MS" pitchFamily="66" charset="0"/>
            </a:endParaRP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endParaRPr lang="en-US" altLang="de-DE" sz="2000">
              <a:latin typeface="Comic Sans MS" pitchFamily="66" charset="0"/>
            </a:endParaRP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endParaRPr lang="en-US" altLang="de-DE" sz="2000">
              <a:latin typeface="Comic Sans MS" pitchFamily="66" charset="0"/>
            </a:endParaRP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de-DE" sz="2000">
                <a:latin typeface="Comic Sans MS" pitchFamily="66" charset="0"/>
              </a:rPr>
              <a:t>	The organisation needs to have appropriate information systems, relative to its strategy &amp; business environment</a:t>
            </a:r>
            <a:endParaRPr lang="en-GB" altLang="de-DE" sz="2000">
              <a:latin typeface="Comic Sans MS" pitchFamily="66" charset="0"/>
            </a:endParaRPr>
          </a:p>
        </p:txBody>
      </p:sp>
      <p:grpSp>
        <p:nvGrpSpPr>
          <p:cNvPr id="9222" name="Group 5"/>
          <p:cNvGrpSpPr>
            <a:grpSpLocks/>
          </p:cNvGrpSpPr>
          <p:nvPr/>
        </p:nvGrpSpPr>
        <p:grpSpPr bwMode="auto">
          <a:xfrm>
            <a:off x="6475413" y="3756025"/>
            <a:ext cx="1900237" cy="1722438"/>
            <a:chOff x="2928" y="480"/>
            <a:chExt cx="1392" cy="1344"/>
          </a:xfrm>
        </p:grpSpPr>
        <p:sp>
          <p:nvSpPr>
            <p:cNvPr id="9226" name="AutoShape 6"/>
            <p:cNvSpPr>
              <a:spLocks noChangeArrowheads="1"/>
            </p:cNvSpPr>
            <p:nvPr/>
          </p:nvSpPr>
          <p:spPr bwMode="auto">
            <a:xfrm>
              <a:off x="3840" y="1056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CC99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227" name="AutoShape 7"/>
            <p:cNvSpPr>
              <a:spLocks noChangeArrowheads="1"/>
            </p:cNvSpPr>
            <p:nvPr/>
          </p:nvSpPr>
          <p:spPr bwMode="auto">
            <a:xfrm>
              <a:off x="2928" y="1248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FF66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228" name="AutoShape 8"/>
            <p:cNvSpPr>
              <a:spLocks noChangeArrowheads="1"/>
            </p:cNvSpPr>
            <p:nvPr/>
          </p:nvSpPr>
          <p:spPr bwMode="auto">
            <a:xfrm>
              <a:off x="3120" y="864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008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229" name="AutoShape 9"/>
            <p:cNvSpPr>
              <a:spLocks noChangeArrowheads="1"/>
            </p:cNvSpPr>
            <p:nvPr/>
          </p:nvSpPr>
          <p:spPr bwMode="auto">
            <a:xfrm>
              <a:off x="3552" y="864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230" name="AutoShape 10"/>
            <p:cNvSpPr>
              <a:spLocks noChangeArrowheads="1"/>
            </p:cNvSpPr>
            <p:nvPr/>
          </p:nvSpPr>
          <p:spPr bwMode="auto">
            <a:xfrm>
              <a:off x="3408" y="480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FF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231" name="AutoShape 11"/>
            <p:cNvSpPr>
              <a:spLocks noChangeArrowheads="1"/>
            </p:cNvSpPr>
            <p:nvPr/>
          </p:nvSpPr>
          <p:spPr bwMode="auto">
            <a:xfrm>
              <a:off x="3408" y="1248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33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9232" name="AutoShape 12"/>
            <p:cNvSpPr>
              <a:spLocks noChangeArrowheads="1"/>
            </p:cNvSpPr>
            <p:nvPr/>
          </p:nvSpPr>
          <p:spPr bwMode="auto">
            <a:xfrm>
              <a:off x="3840" y="1392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CC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</p:grpSp>
      <p:pic>
        <p:nvPicPr>
          <p:cNvPr id="9223" name="Picture 1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8125" y="3670300"/>
            <a:ext cx="3194050" cy="209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4" name="Text Box 16"/>
          <p:cNvSpPr txBox="1">
            <a:spLocks noChangeArrowheads="1"/>
          </p:cNvSpPr>
          <p:nvPr/>
        </p:nvSpPr>
        <p:spPr bwMode="auto">
          <a:xfrm>
            <a:off x="8305800" y="66182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de-DE" sz="800" b="0" i="1">
                <a:latin typeface="Arial" charset="0"/>
              </a:rPr>
              <a:t>M10:U6:6.1-1</a:t>
            </a:r>
          </a:p>
        </p:txBody>
      </p:sp>
      <p:pic>
        <p:nvPicPr>
          <p:cNvPr id="9225" name="Picture 1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6225"/>
            <a:ext cx="39370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6502995"/>
      </p:ext>
    </p:extLst>
  </p:cSld>
  <p:clrMapOvr>
    <a:masterClrMapping/>
  </p:clrMapOvr>
  <p:transition>
    <p:fade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Group 5351"/>
          <p:cNvGrpSpPr>
            <a:grpSpLocks/>
          </p:cNvGrpSpPr>
          <p:nvPr/>
        </p:nvGrpSpPr>
        <p:grpSpPr bwMode="auto">
          <a:xfrm>
            <a:off x="561975" y="1677988"/>
            <a:ext cx="8123238" cy="4791075"/>
            <a:chOff x="354" y="1057"/>
            <a:chExt cx="5117" cy="3018"/>
          </a:xfrm>
        </p:grpSpPr>
        <p:sp>
          <p:nvSpPr>
            <p:cNvPr id="15366" name="Oval 7"/>
            <p:cNvSpPr>
              <a:spLocks noChangeArrowheads="1"/>
            </p:cNvSpPr>
            <p:nvPr/>
          </p:nvSpPr>
          <p:spPr bwMode="auto">
            <a:xfrm>
              <a:off x="354" y="2240"/>
              <a:ext cx="954" cy="955"/>
            </a:xfrm>
            <a:prstGeom prst="ellipse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67" name="Oval 8"/>
            <p:cNvSpPr>
              <a:spLocks noChangeArrowheads="1"/>
            </p:cNvSpPr>
            <p:nvPr/>
          </p:nvSpPr>
          <p:spPr bwMode="auto">
            <a:xfrm>
              <a:off x="1377" y="1129"/>
              <a:ext cx="3039" cy="2902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368" name="Group 11"/>
            <p:cNvGrpSpPr>
              <a:grpSpLocks/>
            </p:cNvGrpSpPr>
            <p:nvPr/>
          </p:nvGrpSpPr>
          <p:grpSpPr bwMode="auto">
            <a:xfrm>
              <a:off x="1902" y="2166"/>
              <a:ext cx="2056" cy="1063"/>
              <a:chOff x="1902" y="2166"/>
              <a:chExt cx="2056" cy="1063"/>
            </a:xfrm>
          </p:grpSpPr>
          <p:pic>
            <p:nvPicPr>
              <p:cNvPr id="19681" name="Picture 9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82" name="Picture 10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369" name="Rectangle 12"/>
            <p:cNvSpPr>
              <a:spLocks noChangeArrowheads="1"/>
            </p:cNvSpPr>
            <p:nvPr/>
          </p:nvSpPr>
          <p:spPr bwMode="auto">
            <a:xfrm>
              <a:off x="2338" y="2226"/>
              <a:ext cx="1170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70" name="Rectangle 13"/>
            <p:cNvSpPr>
              <a:spLocks noChangeArrowheads="1"/>
            </p:cNvSpPr>
            <p:nvPr/>
          </p:nvSpPr>
          <p:spPr bwMode="auto">
            <a:xfrm>
              <a:off x="2468" y="2236"/>
              <a:ext cx="1133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600">
                  <a:solidFill>
                    <a:srgbClr val="FF0000"/>
                  </a:solidFill>
                  <a:latin typeface="Comic Sans MS" pitchFamily="66" charset="0"/>
                </a:rPr>
                <a:t>Central Database </a:t>
              </a:r>
              <a:endParaRPr lang="en-GB" altLang="de-DE" sz="1400"/>
            </a:p>
          </p:txBody>
        </p:sp>
        <p:sp>
          <p:nvSpPr>
            <p:cNvPr id="15371" name="Rectangle 14"/>
            <p:cNvSpPr>
              <a:spLocks noChangeArrowheads="1"/>
            </p:cNvSpPr>
            <p:nvPr/>
          </p:nvSpPr>
          <p:spPr bwMode="auto">
            <a:xfrm>
              <a:off x="2607" y="2365"/>
              <a:ext cx="75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600">
                  <a:solidFill>
                    <a:srgbClr val="FF0000"/>
                  </a:solidFill>
                  <a:latin typeface="Comic Sans MS" pitchFamily="66" charset="0"/>
                </a:rPr>
                <a:t>and Servers</a:t>
              </a:r>
              <a:endParaRPr lang="en-GB" altLang="de-DE" sz="1400"/>
            </a:p>
          </p:txBody>
        </p:sp>
        <p:grpSp>
          <p:nvGrpSpPr>
            <p:cNvPr id="15372" name="Group 183"/>
            <p:cNvGrpSpPr>
              <a:grpSpLocks/>
            </p:cNvGrpSpPr>
            <p:nvPr/>
          </p:nvGrpSpPr>
          <p:grpSpPr bwMode="auto">
            <a:xfrm>
              <a:off x="2127" y="1446"/>
              <a:ext cx="693" cy="568"/>
              <a:chOff x="2127" y="1446"/>
              <a:chExt cx="693" cy="568"/>
            </a:xfrm>
          </p:grpSpPr>
          <p:grpSp>
            <p:nvGrpSpPr>
              <p:cNvPr id="19513" name="Group 180"/>
              <p:cNvGrpSpPr>
                <a:grpSpLocks/>
              </p:cNvGrpSpPr>
              <p:nvPr/>
            </p:nvGrpSpPr>
            <p:grpSpPr bwMode="auto">
              <a:xfrm>
                <a:off x="2232" y="1595"/>
                <a:ext cx="588" cy="419"/>
                <a:chOff x="2232" y="1595"/>
                <a:chExt cx="588" cy="419"/>
              </a:xfrm>
            </p:grpSpPr>
            <p:sp>
              <p:nvSpPr>
                <p:cNvPr id="19516" name="Freeform 15"/>
                <p:cNvSpPr>
                  <a:spLocks/>
                </p:cNvSpPr>
                <p:nvPr/>
              </p:nvSpPr>
              <p:spPr bwMode="auto">
                <a:xfrm>
                  <a:off x="2533" y="1770"/>
                  <a:ext cx="57" cy="34"/>
                </a:xfrm>
                <a:custGeom>
                  <a:avLst/>
                  <a:gdLst>
                    <a:gd name="T0" fmla="*/ 54 w 57"/>
                    <a:gd name="T1" fmla="*/ 0 h 34"/>
                    <a:gd name="T2" fmla="*/ 54 w 57"/>
                    <a:gd name="T3" fmla="*/ 0 h 34"/>
                    <a:gd name="T4" fmla="*/ 47 w 57"/>
                    <a:gd name="T5" fmla="*/ 3 h 34"/>
                    <a:gd name="T6" fmla="*/ 41 w 57"/>
                    <a:gd name="T7" fmla="*/ 6 h 34"/>
                    <a:gd name="T8" fmla="*/ 34 w 57"/>
                    <a:gd name="T9" fmla="*/ 11 h 34"/>
                    <a:gd name="T10" fmla="*/ 26 w 57"/>
                    <a:gd name="T11" fmla="*/ 14 h 34"/>
                    <a:gd name="T12" fmla="*/ 20 w 57"/>
                    <a:gd name="T13" fmla="*/ 19 h 34"/>
                    <a:gd name="T14" fmla="*/ 13 w 57"/>
                    <a:gd name="T15" fmla="*/ 24 h 34"/>
                    <a:gd name="T16" fmla="*/ 7 w 57"/>
                    <a:gd name="T17" fmla="*/ 29 h 34"/>
                    <a:gd name="T18" fmla="*/ 0 w 57"/>
                    <a:gd name="T19" fmla="*/ 32 h 34"/>
                    <a:gd name="T20" fmla="*/ 2 w 57"/>
                    <a:gd name="T21" fmla="*/ 34 h 34"/>
                    <a:gd name="T22" fmla="*/ 10 w 57"/>
                    <a:gd name="T23" fmla="*/ 32 h 34"/>
                    <a:gd name="T24" fmla="*/ 15 w 57"/>
                    <a:gd name="T25" fmla="*/ 27 h 34"/>
                    <a:gd name="T26" fmla="*/ 23 w 57"/>
                    <a:gd name="T27" fmla="*/ 21 h 34"/>
                    <a:gd name="T28" fmla="*/ 28 w 57"/>
                    <a:gd name="T29" fmla="*/ 19 h 34"/>
                    <a:gd name="T30" fmla="*/ 36 w 57"/>
                    <a:gd name="T31" fmla="*/ 14 h 34"/>
                    <a:gd name="T32" fmla="*/ 41 w 57"/>
                    <a:gd name="T33" fmla="*/ 8 h 34"/>
                    <a:gd name="T34" fmla="*/ 49 w 57"/>
                    <a:gd name="T35" fmla="*/ 6 h 34"/>
                    <a:gd name="T36" fmla="*/ 57 w 57"/>
                    <a:gd name="T37" fmla="*/ 3 h 34"/>
                    <a:gd name="T38" fmla="*/ 57 w 57"/>
                    <a:gd name="T39" fmla="*/ 3 h 34"/>
                    <a:gd name="T40" fmla="*/ 54 w 57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34"/>
                    <a:gd name="T65" fmla="*/ 57 w 57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34">
                      <a:moveTo>
                        <a:pt x="54" y="0"/>
                      </a:moveTo>
                      <a:lnTo>
                        <a:pt x="54" y="0"/>
                      </a:lnTo>
                      <a:lnTo>
                        <a:pt x="47" y="3"/>
                      </a:lnTo>
                      <a:lnTo>
                        <a:pt x="41" y="6"/>
                      </a:lnTo>
                      <a:lnTo>
                        <a:pt x="34" y="11"/>
                      </a:lnTo>
                      <a:lnTo>
                        <a:pt x="26" y="14"/>
                      </a:lnTo>
                      <a:lnTo>
                        <a:pt x="20" y="19"/>
                      </a:lnTo>
                      <a:lnTo>
                        <a:pt x="13" y="24"/>
                      </a:lnTo>
                      <a:lnTo>
                        <a:pt x="7" y="29"/>
                      </a:lnTo>
                      <a:lnTo>
                        <a:pt x="0" y="32"/>
                      </a:lnTo>
                      <a:lnTo>
                        <a:pt x="2" y="34"/>
                      </a:lnTo>
                      <a:lnTo>
                        <a:pt x="10" y="32"/>
                      </a:lnTo>
                      <a:lnTo>
                        <a:pt x="15" y="27"/>
                      </a:lnTo>
                      <a:lnTo>
                        <a:pt x="23" y="21"/>
                      </a:lnTo>
                      <a:lnTo>
                        <a:pt x="28" y="19"/>
                      </a:lnTo>
                      <a:lnTo>
                        <a:pt x="36" y="14"/>
                      </a:lnTo>
                      <a:lnTo>
                        <a:pt x="41" y="8"/>
                      </a:lnTo>
                      <a:lnTo>
                        <a:pt x="49" y="6"/>
                      </a:lnTo>
                      <a:lnTo>
                        <a:pt x="57" y="3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7" name="Freeform 16"/>
                <p:cNvSpPr>
                  <a:spLocks/>
                </p:cNvSpPr>
                <p:nvPr/>
              </p:nvSpPr>
              <p:spPr bwMode="auto">
                <a:xfrm>
                  <a:off x="2587" y="1768"/>
                  <a:ext cx="48" cy="8"/>
                </a:xfrm>
                <a:custGeom>
                  <a:avLst/>
                  <a:gdLst>
                    <a:gd name="T0" fmla="*/ 48 w 48"/>
                    <a:gd name="T1" fmla="*/ 5 h 8"/>
                    <a:gd name="T2" fmla="*/ 48 w 48"/>
                    <a:gd name="T3" fmla="*/ 5 h 8"/>
                    <a:gd name="T4" fmla="*/ 42 w 48"/>
                    <a:gd name="T5" fmla="*/ 2 h 8"/>
                    <a:gd name="T6" fmla="*/ 37 w 48"/>
                    <a:gd name="T7" fmla="*/ 2 h 8"/>
                    <a:gd name="T8" fmla="*/ 32 w 48"/>
                    <a:gd name="T9" fmla="*/ 0 h 8"/>
                    <a:gd name="T10" fmla="*/ 24 w 48"/>
                    <a:gd name="T11" fmla="*/ 0 h 8"/>
                    <a:gd name="T12" fmla="*/ 19 w 48"/>
                    <a:gd name="T13" fmla="*/ 0 h 8"/>
                    <a:gd name="T14" fmla="*/ 14 w 48"/>
                    <a:gd name="T15" fmla="*/ 0 h 8"/>
                    <a:gd name="T16" fmla="*/ 8 w 48"/>
                    <a:gd name="T17" fmla="*/ 0 h 8"/>
                    <a:gd name="T18" fmla="*/ 0 w 48"/>
                    <a:gd name="T19" fmla="*/ 2 h 8"/>
                    <a:gd name="T20" fmla="*/ 3 w 48"/>
                    <a:gd name="T21" fmla="*/ 5 h 8"/>
                    <a:gd name="T22" fmla="*/ 8 w 48"/>
                    <a:gd name="T23" fmla="*/ 5 h 8"/>
                    <a:gd name="T24" fmla="*/ 14 w 48"/>
                    <a:gd name="T25" fmla="*/ 2 h 8"/>
                    <a:gd name="T26" fmla="*/ 19 w 48"/>
                    <a:gd name="T27" fmla="*/ 2 h 8"/>
                    <a:gd name="T28" fmla="*/ 24 w 48"/>
                    <a:gd name="T29" fmla="*/ 2 h 8"/>
                    <a:gd name="T30" fmla="*/ 32 w 48"/>
                    <a:gd name="T31" fmla="*/ 5 h 8"/>
                    <a:gd name="T32" fmla="*/ 37 w 48"/>
                    <a:gd name="T33" fmla="*/ 5 h 8"/>
                    <a:gd name="T34" fmla="*/ 42 w 48"/>
                    <a:gd name="T35" fmla="*/ 5 h 8"/>
                    <a:gd name="T36" fmla="*/ 48 w 48"/>
                    <a:gd name="T37" fmla="*/ 8 h 8"/>
                    <a:gd name="T38" fmla="*/ 48 w 48"/>
                    <a:gd name="T39" fmla="*/ 8 h 8"/>
                    <a:gd name="T40" fmla="*/ 48 w 48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8"/>
                    <a:gd name="T65" fmla="*/ 48 w 4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8">
                      <a:moveTo>
                        <a:pt x="48" y="5"/>
                      </a:moveTo>
                      <a:lnTo>
                        <a:pt x="48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4" y="2"/>
                      </a:lnTo>
                      <a:lnTo>
                        <a:pt x="19" y="2"/>
                      </a:lnTo>
                      <a:lnTo>
                        <a:pt x="24" y="2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8" y="8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8" name="Freeform 17"/>
                <p:cNvSpPr>
                  <a:spLocks/>
                </p:cNvSpPr>
                <p:nvPr/>
              </p:nvSpPr>
              <p:spPr bwMode="auto">
                <a:xfrm>
                  <a:off x="2635" y="1773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6 h 21"/>
                    <a:gd name="T6" fmla="*/ 23 w 26"/>
                    <a:gd name="T7" fmla="*/ 13 h 21"/>
                    <a:gd name="T8" fmla="*/ 20 w 26"/>
                    <a:gd name="T9" fmla="*/ 11 h 21"/>
                    <a:gd name="T10" fmla="*/ 15 w 26"/>
                    <a:gd name="T11" fmla="*/ 8 h 21"/>
                    <a:gd name="T12" fmla="*/ 13 w 26"/>
                    <a:gd name="T13" fmla="*/ 5 h 21"/>
                    <a:gd name="T14" fmla="*/ 7 w 26"/>
                    <a:gd name="T15" fmla="*/ 3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3 h 21"/>
                    <a:gd name="T22" fmla="*/ 2 w 26"/>
                    <a:gd name="T23" fmla="*/ 5 h 21"/>
                    <a:gd name="T24" fmla="*/ 7 w 26"/>
                    <a:gd name="T25" fmla="*/ 5 h 21"/>
                    <a:gd name="T26" fmla="*/ 10 w 26"/>
                    <a:gd name="T27" fmla="*/ 8 h 21"/>
                    <a:gd name="T28" fmla="*/ 13 w 26"/>
                    <a:gd name="T29" fmla="*/ 11 h 21"/>
                    <a:gd name="T30" fmla="*/ 18 w 26"/>
                    <a:gd name="T31" fmla="*/ 13 h 21"/>
                    <a:gd name="T32" fmla="*/ 20 w 26"/>
                    <a:gd name="T33" fmla="*/ 16 h 21"/>
                    <a:gd name="T34" fmla="*/ 23 w 26"/>
                    <a:gd name="T35" fmla="*/ 18 h 21"/>
                    <a:gd name="T36" fmla="*/ 23 w 26"/>
                    <a:gd name="T37" fmla="*/ 21 h 21"/>
                    <a:gd name="T38" fmla="*/ 23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6"/>
                      </a:lnTo>
                      <a:lnTo>
                        <a:pt x="23" y="13"/>
                      </a:lnTo>
                      <a:lnTo>
                        <a:pt x="20" y="11"/>
                      </a:lnTo>
                      <a:lnTo>
                        <a:pt x="15" y="8"/>
                      </a:lnTo>
                      <a:lnTo>
                        <a:pt x="13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11"/>
                      </a:lnTo>
                      <a:lnTo>
                        <a:pt x="18" y="13"/>
                      </a:lnTo>
                      <a:lnTo>
                        <a:pt x="20" y="16"/>
                      </a:lnTo>
                      <a:lnTo>
                        <a:pt x="23" y="18"/>
                      </a:lnTo>
                      <a:lnTo>
                        <a:pt x="23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9" name="Freeform 18"/>
                <p:cNvSpPr>
                  <a:spLocks/>
                </p:cNvSpPr>
                <p:nvPr/>
              </p:nvSpPr>
              <p:spPr bwMode="auto">
                <a:xfrm>
                  <a:off x="2650" y="1791"/>
                  <a:ext cx="13" cy="24"/>
                </a:xfrm>
                <a:custGeom>
                  <a:avLst/>
                  <a:gdLst>
                    <a:gd name="T0" fmla="*/ 3 w 13"/>
                    <a:gd name="T1" fmla="*/ 24 h 24"/>
                    <a:gd name="T2" fmla="*/ 3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1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1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3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3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3" y="24"/>
                      </a:move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0" name="Freeform 19"/>
                <p:cNvSpPr>
                  <a:spLocks/>
                </p:cNvSpPr>
                <p:nvPr/>
              </p:nvSpPr>
              <p:spPr bwMode="auto">
                <a:xfrm>
                  <a:off x="2645" y="1812"/>
                  <a:ext cx="8" cy="24"/>
                </a:xfrm>
                <a:custGeom>
                  <a:avLst/>
                  <a:gdLst>
                    <a:gd name="T0" fmla="*/ 5 w 8"/>
                    <a:gd name="T1" fmla="*/ 21 h 24"/>
                    <a:gd name="T2" fmla="*/ 5 w 8"/>
                    <a:gd name="T3" fmla="*/ 21 h 24"/>
                    <a:gd name="T4" fmla="*/ 5 w 8"/>
                    <a:gd name="T5" fmla="*/ 21 h 24"/>
                    <a:gd name="T6" fmla="*/ 5 w 8"/>
                    <a:gd name="T7" fmla="*/ 19 h 24"/>
                    <a:gd name="T8" fmla="*/ 5 w 8"/>
                    <a:gd name="T9" fmla="*/ 16 h 24"/>
                    <a:gd name="T10" fmla="*/ 5 w 8"/>
                    <a:gd name="T11" fmla="*/ 13 h 24"/>
                    <a:gd name="T12" fmla="*/ 5 w 8"/>
                    <a:gd name="T13" fmla="*/ 11 h 24"/>
                    <a:gd name="T14" fmla="*/ 5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5 w 8"/>
                    <a:gd name="T21" fmla="*/ 0 h 24"/>
                    <a:gd name="T22" fmla="*/ 5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5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1" name="Freeform 20"/>
                <p:cNvSpPr>
                  <a:spLocks/>
                </p:cNvSpPr>
                <p:nvPr/>
              </p:nvSpPr>
              <p:spPr bwMode="auto">
                <a:xfrm>
                  <a:off x="2648" y="1831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8 w 34"/>
                    <a:gd name="T5" fmla="*/ 2 h 8"/>
                    <a:gd name="T6" fmla="*/ 26 w 34"/>
                    <a:gd name="T7" fmla="*/ 2 h 8"/>
                    <a:gd name="T8" fmla="*/ 21 w 34"/>
                    <a:gd name="T9" fmla="*/ 2 h 8"/>
                    <a:gd name="T10" fmla="*/ 15 w 34"/>
                    <a:gd name="T11" fmla="*/ 5 h 8"/>
                    <a:gd name="T12" fmla="*/ 13 w 34"/>
                    <a:gd name="T13" fmla="*/ 5 h 8"/>
                    <a:gd name="T14" fmla="*/ 10 w 34"/>
                    <a:gd name="T15" fmla="*/ 5 h 8"/>
                    <a:gd name="T16" fmla="*/ 5 w 34"/>
                    <a:gd name="T17" fmla="*/ 5 h 8"/>
                    <a:gd name="T18" fmla="*/ 2 w 34"/>
                    <a:gd name="T19" fmla="*/ 2 h 8"/>
                    <a:gd name="T20" fmla="*/ 0 w 34"/>
                    <a:gd name="T21" fmla="*/ 5 h 8"/>
                    <a:gd name="T22" fmla="*/ 5 w 34"/>
                    <a:gd name="T23" fmla="*/ 8 h 8"/>
                    <a:gd name="T24" fmla="*/ 7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1 w 34"/>
                    <a:gd name="T31" fmla="*/ 8 h 8"/>
                    <a:gd name="T32" fmla="*/ 26 w 34"/>
                    <a:gd name="T33" fmla="*/ 5 h 8"/>
                    <a:gd name="T34" fmla="*/ 28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2"/>
                      </a:lnTo>
                      <a:lnTo>
                        <a:pt x="26" y="2"/>
                      </a:lnTo>
                      <a:lnTo>
                        <a:pt x="21" y="2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2" name="Freeform 21"/>
                <p:cNvSpPr>
                  <a:spLocks/>
                </p:cNvSpPr>
                <p:nvPr/>
              </p:nvSpPr>
              <p:spPr bwMode="auto">
                <a:xfrm>
                  <a:off x="2682" y="1820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8 w 34"/>
                    <a:gd name="T5" fmla="*/ 0 h 16"/>
                    <a:gd name="T6" fmla="*/ 23 w 34"/>
                    <a:gd name="T7" fmla="*/ 3 h 16"/>
                    <a:gd name="T8" fmla="*/ 21 w 34"/>
                    <a:gd name="T9" fmla="*/ 3 h 16"/>
                    <a:gd name="T10" fmla="*/ 15 w 34"/>
                    <a:gd name="T11" fmla="*/ 5 h 16"/>
                    <a:gd name="T12" fmla="*/ 10 w 34"/>
                    <a:gd name="T13" fmla="*/ 8 h 16"/>
                    <a:gd name="T14" fmla="*/ 7 w 34"/>
                    <a:gd name="T15" fmla="*/ 8 h 16"/>
                    <a:gd name="T16" fmla="*/ 2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7 w 34"/>
                    <a:gd name="T25" fmla="*/ 13 h 16"/>
                    <a:gd name="T26" fmla="*/ 13 w 34"/>
                    <a:gd name="T27" fmla="*/ 11 h 16"/>
                    <a:gd name="T28" fmla="*/ 15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8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5" y="5"/>
                      </a:lnTo>
                      <a:lnTo>
                        <a:pt x="10" y="8"/>
                      </a:lnTo>
                      <a:lnTo>
                        <a:pt x="7" y="8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1"/>
                      </a:lnTo>
                      <a:lnTo>
                        <a:pt x="15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3" name="Freeform 22"/>
                <p:cNvSpPr>
                  <a:spLocks/>
                </p:cNvSpPr>
                <p:nvPr/>
              </p:nvSpPr>
              <p:spPr bwMode="auto">
                <a:xfrm>
                  <a:off x="2716" y="1820"/>
                  <a:ext cx="62" cy="13"/>
                </a:xfrm>
                <a:custGeom>
                  <a:avLst/>
                  <a:gdLst>
                    <a:gd name="T0" fmla="*/ 62 w 62"/>
                    <a:gd name="T1" fmla="*/ 8 h 13"/>
                    <a:gd name="T2" fmla="*/ 62 w 62"/>
                    <a:gd name="T3" fmla="*/ 8 h 13"/>
                    <a:gd name="T4" fmla="*/ 55 w 62"/>
                    <a:gd name="T5" fmla="*/ 5 h 13"/>
                    <a:gd name="T6" fmla="*/ 47 w 62"/>
                    <a:gd name="T7" fmla="*/ 3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3 h 13"/>
                    <a:gd name="T24" fmla="*/ 15 w 62"/>
                    <a:gd name="T25" fmla="*/ 3 h 13"/>
                    <a:gd name="T26" fmla="*/ 23 w 62"/>
                    <a:gd name="T27" fmla="*/ 3 h 13"/>
                    <a:gd name="T28" fmla="*/ 31 w 62"/>
                    <a:gd name="T29" fmla="*/ 3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5 w 62"/>
                    <a:gd name="T35" fmla="*/ 8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8"/>
                      </a:moveTo>
                      <a:lnTo>
                        <a:pt x="62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3"/>
                      </a:lnTo>
                      <a:lnTo>
                        <a:pt x="15" y="3"/>
                      </a:lnTo>
                      <a:lnTo>
                        <a:pt x="23" y="3"/>
                      </a:lnTo>
                      <a:lnTo>
                        <a:pt x="31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4" name="Freeform 23"/>
                <p:cNvSpPr>
                  <a:spLocks/>
                </p:cNvSpPr>
                <p:nvPr/>
              </p:nvSpPr>
              <p:spPr bwMode="auto">
                <a:xfrm>
                  <a:off x="2776" y="1828"/>
                  <a:ext cx="44" cy="60"/>
                </a:xfrm>
                <a:custGeom>
                  <a:avLst/>
                  <a:gdLst>
                    <a:gd name="T0" fmla="*/ 44 w 44"/>
                    <a:gd name="T1" fmla="*/ 60 h 60"/>
                    <a:gd name="T2" fmla="*/ 44 w 44"/>
                    <a:gd name="T3" fmla="*/ 60 h 60"/>
                    <a:gd name="T4" fmla="*/ 44 w 44"/>
                    <a:gd name="T5" fmla="*/ 50 h 60"/>
                    <a:gd name="T6" fmla="*/ 39 w 44"/>
                    <a:gd name="T7" fmla="*/ 42 h 60"/>
                    <a:gd name="T8" fmla="*/ 36 w 44"/>
                    <a:gd name="T9" fmla="*/ 34 h 60"/>
                    <a:gd name="T10" fmla="*/ 31 w 44"/>
                    <a:gd name="T11" fmla="*/ 26 h 60"/>
                    <a:gd name="T12" fmla="*/ 23 w 44"/>
                    <a:gd name="T13" fmla="*/ 18 h 60"/>
                    <a:gd name="T14" fmla="*/ 18 w 44"/>
                    <a:gd name="T15" fmla="*/ 13 h 60"/>
                    <a:gd name="T16" fmla="*/ 10 w 44"/>
                    <a:gd name="T17" fmla="*/ 5 h 60"/>
                    <a:gd name="T18" fmla="*/ 2 w 44"/>
                    <a:gd name="T19" fmla="*/ 0 h 60"/>
                    <a:gd name="T20" fmla="*/ 0 w 44"/>
                    <a:gd name="T21" fmla="*/ 5 h 60"/>
                    <a:gd name="T22" fmla="*/ 8 w 44"/>
                    <a:gd name="T23" fmla="*/ 11 h 60"/>
                    <a:gd name="T24" fmla="*/ 15 w 44"/>
                    <a:gd name="T25" fmla="*/ 16 h 60"/>
                    <a:gd name="T26" fmla="*/ 21 w 44"/>
                    <a:gd name="T27" fmla="*/ 21 h 60"/>
                    <a:gd name="T28" fmla="*/ 29 w 44"/>
                    <a:gd name="T29" fmla="*/ 29 h 60"/>
                    <a:gd name="T30" fmla="*/ 34 w 44"/>
                    <a:gd name="T31" fmla="*/ 37 h 60"/>
                    <a:gd name="T32" fmla="*/ 36 w 44"/>
                    <a:gd name="T33" fmla="*/ 45 h 60"/>
                    <a:gd name="T34" fmla="*/ 39 w 44"/>
                    <a:gd name="T35" fmla="*/ 52 h 60"/>
                    <a:gd name="T36" fmla="*/ 42 w 44"/>
                    <a:gd name="T37" fmla="*/ 60 h 60"/>
                    <a:gd name="T38" fmla="*/ 42 w 44"/>
                    <a:gd name="T39" fmla="*/ 60 h 60"/>
                    <a:gd name="T40" fmla="*/ 44 w 44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0"/>
                    <a:gd name="T65" fmla="*/ 44 w 44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0">
                      <a:moveTo>
                        <a:pt x="44" y="60"/>
                      </a:moveTo>
                      <a:lnTo>
                        <a:pt x="44" y="60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6"/>
                      </a:lnTo>
                      <a:lnTo>
                        <a:pt x="23" y="18"/>
                      </a:lnTo>
                      <a:lnTo>
                        <a:pt x="18" y="13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5"/>
                      </a:lnTo>
                      <a:lnTo>
                        <a:pt x="8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2"/>
                      </a:lnTo>
                      <a:lnTo>
                        <a:pt x="42" y="60"/>
                      </a:lnTo>
                      <a:lnTo>
                        <a:pt x="44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5" name="Freeform 24"/>
                <p:cNvSpPr>
                  <a:spLocks/>
                </p:cNvSpPr>
                <p:nvPr/>
              </p:nvSpPr>
              <p:spPr bwMode="auto">
                <a:xfrm>
                  <a:off x="2791" y="1888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4 w 29"/>
                    <a:gd name="T7" fmla="*/ 29 h 37"/>
                    <a:gd name="T8" fmla="*/ 19 w 29"/>
                    <a:gd name="T9" fmla="*/ 27 h 37"/>
                    <a:gd name="T10" fmla="*/ 21 w 29"/>
                    <a:gd name="T11" fmla="*/ 21 h 37"/>
                    <a:gd name="T12" fmla="*/ 27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7 w 29"/>
                    <a:gd name="T21" fmla="*/ 0 h 37"/>
                    <a:gd name="T22" fmla="*/ 27 w 29"/>
                    <a:gd name="T23" fmla="*/ 6 h 37"/>
                    <a:gd name="T24" fmla="*/ 27 w 29"/>
                    <a:gd name="T25" fmla="*/ 11 h 37"/>
                    <a:gd name="T26" fmla="*/ 24 w 29"/>
                    <a:gd name="T27" fmla="*/ 13 h 37"/>
                    <a:gd name="T28" fmla="*/ 19 w 29"/>
                    <a:gd name="T29" fmla="*/ 19 h 37"/>
                    <a:gd name="T30" fmla="*/ 16 w 29"/>
                    <a:gd name="T31" fmla="*/ 24 h 37"/>
                    <a:gd name="T32" fmla="*/ 11 w 29"/>
                    <a:gd name="T33" fmla="*/ 27 h 37"/>
                    <a:gd name="T34" fmla="*/ 6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4" y="29"/>
                      </a:lnTo>
                      <a:lnTo>
                        <a:pt x="19" y="27"/>
                      </a:lnTo>
                      <a:lnTo>
                        <a:pt x="21" y="21"/>
                      </a:lnTo>
                      <a:lnTo>
                        <a:pt x="27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6"/>
                      </a:lnTo>
                      <a:lnTo>
                        <a:pt x="27" y="11"/>
                      </a:lnTo>
                      <a:lnTo>
                        <a:pt x="24" y="13"/>
                      </a:lnTo>
                      <a:lnTo>
                        <a:pt x="19" y="19"/>
                      </a:lnTo>
                      <a:lnTo>
                        <a:pt x="16" y="24"/>
                      </a:lnTo>
                      <a:lnTo>
                        <a:pt x="11" y="27"/>
                      </a:lnTo>
                      <a:lnTo>
                        <a:pt x="6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6" name="Freeform 25"/>
                <p:cNvSpPr>
                  <a:spLocks/>
                </p:cNvSpPr>
                <p:nvPr/>
              </p:nvSpPr>
              <p:spPr bwMode="auto">
                <a:xfrm>
                  <a:off x="2755" y="1920"/>
                  <a:ext cx="39" cy="8"/>
                </a:xfrm>
                <a:custGeom>
                  <a:avLst/>
                  <a:gdLst>
                    <a:gd name="T0" fmla="*/ 0 w 39"/>
                    <a:gd name="T1" fmla="*/ 2 h 8"/>
                    <a:gd name="T2" fmla="*/ 0 w 39"/>
                    <a:gd name="T3" fmla="*/ 2 h 8"/>
                    <a:gd name="T4" fmla="*/ 5 w 39"/>
                    <a:gd name="T5" fmla="*/ 5 h 8"/>
                    <a:gd name="T6" fmla="*/ 10 w 39"/>
                    <a:gd name="T7" fmla="*/ 8 h 8"/>
                    <a:gd name="T8" fmla="*/ 16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2 h 8"/>
                    <a:gd name="T22" fmla="*/ 34 w 39"/>
                    <a:gd name="T23" fmla="*/ 2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6 w 39"/>
                    <a:gd name="T31" fmla="*/ 5 h 8"/>
                    <a:gd name="T32" fmla="*/ 10 w 39"/>
                    <a:gd name="T33" fmla="*/ 2 h 8"/>
                    <a:gd name="T34" fmla="*/ 8 w 39"/>
                    <a:gd name="T35" fmla="*/ 2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7" name="Freeform 26"/>
                <p:cNvSpPr>
                  <a:spLocks/>
                </p:cNvSpPr>
                <p:nvPr/>
              </p:nvSpPr>
              <p:spPr bwMode="auto">
                <a:xfrm>
                  <a:off x="2752" y="1899"/>
                  <a:ext cx="8" cy="23"/>
                </a:xfrm>
                <a:custGeom>
                  <a:avLst/>
                  <a:gdLst>
                    <a:gd name="T0" fmla="*/ 3 w 8"/>
                    <a:gd name="T1" fmla="*/ 0 h 23"/>
                    <a:gd name="T2" fmla="*/ 3 w 8"/>
                    <a:gd name="T3" fmla="*/ 0 h 23"/>
                    <a:gd name="T4" fmla="*/ 3 w 8"/>
                    <a:gd name="T5" fmla="*/ 2 h 23"/>
                    <a:gd name="T6" fmla="*/ 3 w 8"/>
                    <a:gd name="T7" fmla="*/ 5 h 23"/>
                    <a:gd name="T8" fmla="*/ 3 w 8"/>
                    <a:gd name="T9" fmla="*/ 8 h 23"/>
                    <a:gd name="T10" fmla="*/ 3 w 8"/>
                    <a:gd name="T11" fmla="*/ 10 h 23"/>
                    <a:gd name="T12" fmla="*/ 0 w 8"/>
                    <a:gd name="T13" fmla="*/ 16 h 23"/>
                    <a:gd name="T14" fmla="*/ 0 w 8"/>
                    <a:gd name="T15" fmla="*/ 18 h 23"/>
                    <a:gd name="T16" fmla="*/ 0 w 8"/>
                    <a:gd name="T17" fmla="*/ 21 h 23"/>
                    <a:gd name="T18" fmla="*/ 3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6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3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8" name="Freeform 27"/>
                <p:cNvSpPr>
                  <a:spLocks/>
                </p:cNvSpPr>
                <p:nvPr/>
              </p:nvSpPr>
              <p:spPr bwMode="auto">
                <a:xfrm>
                  <a:off x="2742" y="1878"/>
                  <a:ext cx="15" cy="21"/>
                </a:xfrm>
                <a:custGeom>
                  <a:avLst/>
                  <a:gdLst>
                    <a:gd name="T0" fmla="*/ 0 w 15"/>
                    <a:gd name="T1" fmla="*/ 2 h 21"/>
                    <a:gd name="T2" fmla="*/ 0 w 15"/>
                    <a:gd name="T3" fmla="*/ 2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0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8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0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2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9" name="Freeform 28"/>
                <p:cNvSpPr>
                  <a:spLocks/>
                </p:cNvSpPr>
                <p:nvPr/>
              </p:nvSpPr>
              <p:spPr bwMode="auto">
                <a:xfrm>
                  <a:off x="2703" y="1873"/>
                  <a:ext cx="39" cy="7"/>
                </a:xfrm>
                <a:custGeom>
                  <a:avLst/>
                  <a:gdLst>
                    <a:gd name="T0" fmla="*/ 2 w 39"/>
                    <a:gd name="T1" fmla="*/ 5 h 7"/>
                    <a:gd name="T2" fmla="*/ 2 w 39"/>
                    <a:gd name="T3" fmla="*/ 5 h 7"/>
                    <a:gd name="T4" fmla="*/ 7 w 39"/>
                    <a:gd name="T5" fmla="*/ 5 h 7"/>
                    <a:gd name="T6" fmla="*/ 10 w 39"/>
                    <a:gd name="T7" fmla="*/ 5 h 7"/>
                    <a:gd name="T8" fmla="*/ 15 w 39"/>
                    <a:gd name="T9" fmla="*/ 5 h 7"/>
                    <a:gd name="T10" fmla="*/ 20 w 39"/>
                    <a:gd name="T11" fmla="*/ 5 h 7"/>
                    <a:gd name="T12" fmla="*/ 26 w 39"/>
                    <a:gd name="T13" fmla="*/ 5 h 7"/>
                    <a:gd name="T14" fmla="*/ 28 w 39"/>
                    <a:gd name="T15" fmla="*/ 5 h 7"/>
                    <a:gd name="T16" fmla="*/ 34 w 39"/>
                    <a:gd name="T17" fmla="*/ 7 h 7"/>
                    <a:gd name="T18" fmla="*/ 39 w 39"/>
                    <a:gd name="T19" fmla="*/ 7 h 7"/>
                    <a:gd name="T20" fmla="*/ 39 w 39"/>
                    <a:gd name="T21" fmla="*/ 5 h 7"/>
                    <a:gd name="T22" fmla="*/ 36 w 39"/>
                    <a:gd name="T23" fmla="*/ 2 h 7"/>
                    <a:gd name="T24" fmla="*/ 31 w 39"/>
                    <a:gd name="T25" fmla="*/ 2 h 7"/>
                    <a:gd name="T26" fmla="*/ 26 w 39"/>
                    <a:gd name="T27" fmla="*/ 0 h 7"/>
                    <a:gd name="T28" fmla="*/ 20 w 39"/>
                    <a:gd name="T29" fmla="*/ 0 h 7"/>
                    <a:gd name="T30" fmla="*/ 15 w 39"/>
                    <a:gd name="T31" fmla="*/ 0 h 7"/>
                    <a:gd name="T32" fmla="*/ 10 w 39"/>
                    <a:gd name="T33" fmla="*/ 0 h 7"/>
                    <a:gd name="T34" fmla="*/ 5 w 39"/>
                    <a:gd name="T35" fmla="*/ 2 h 7"/>
                    <a:gd name="T36" fmla="*/ 0 w 39"/>
                    <a:gd name="T37" fmla="*/ 2 h 7"/>
                    <a:gd name="T38" fmla="*/ 0 w 39"/>
                    <a:gd name="T39" fmla="*/ 2 h 7"/>
                    <a:gd name="T40" fmla="*/ 2 w 39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7"/>
                    <a:gd name="T65" fmla="*/ 39 w 39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7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20" y="5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7"/>
                      </a:lnTo>
                      <a:lnTo>
                        <a:pt x="39" y="7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0" name="Freeform 29"/>
                <p:cNvSpPr>
                  <a:spLocks/>
                </p:cNvSpPr>
                <p:nvPr/>
              </p:nvSpPr>
              <p:spPr bwMode="auto">
                <a:xfrm>
                  <a:off x="2669" y="1875"/>
                  <a:ext cx="36" cy="29"/>
                </a:xfrm>
                <a:custGeom>
                  <a:avLst/>
                  <a:gdLst>
                    <a:gd name="T0" fmla="*/ 2 w 36"/>
                    <a:gd name="T1" fmla="*/ 29 h 29"/>
                    <a:gd name="T2" fmla="*/ 7 w 36"/>
                    <a:gd name="T3" fmla="*/ 26 h 29"/>
                    <a:gd name="T4" fmla="*/ 10 w 36"/>
                    <a:gd name="T5" fmla="*/ 21 h 29"/>
                    <a:gd name="T6" fmla="*/ 15 w 36"/>
                    <a:gd name="T7" fmla="*/ 19 h 29"/>
                    <a:gd name="T8" fmla="*/ 18 w 36"/>
                    <a:gd name="T9" fmla="*/ 13 h 29"/>
                    <a:gd name="T10" fmla="*/ 23 w 36"/>
                    <a:gd name="T11" fmla="*/ 11 h 29"/>
                    <a:gd name="T12" fmla="*/ 26 w 36"/>
                    <a:gd name="T13" fmla="*/ 8 h 29"/>
                    <a:gd name="T14" fmla="*/ 31 w 36"/>
                    <a:gd name="T15" fmla="*/ 5 h 29"/>
                    <a:gd name="T16" fmla="*/ 36 w 36"/>
                    <a:gd name="T17" fmla="*/ 3 h 29"/>
                    <a:gd name="T18" fmla="*/ 34 w 36"/>
                    <a:gd name="T19" fmla="*/ 0 h 29"/>
                    <a:gd name="T20" fmla="*/ 31 w 36"/>
                    <a:gd name="T21" fmla="*/ 3 h 29"/>
                    <a:gd name="T22" fmla="*/ 26 w 36"/>
                    <a:gd name="T23" fmla="*/ 5 h 29"/>
                    <a:gd name="T24" fmla="*/ 20 w 36"/>
                    <a:gd name="T25" fmla="*/ 8 h 29"/>
                    <a:gd name="T26" fmla="*/ 15 w 36"/>
                    <a:gd name="T27" fmla="*/ 11 h 29"/>
                    <a:gd name="T28" fmla="*/ 13 w 36"/>
                    <a:gd name="T29" fmla="*/ 16 h 29"/>
                    <a:gd name="T30" fmla="*/ 7 w 36"/>
                    <a:gd name="T31" fmla="*/ 19 h 29"/>
                    <a:gd name="T32" fmla="*/ 5 w 36"/>
                    <a:gd name="T33" fmla="*/ 24 h 29"/>
                    <a:gd name="T34" fmla="*/ 0 w 36"/>
                    <a:gd name="T35" fmla="*/ 26 h 29"/>
                    <a:gd name="T36" fmla="*/ 2 w 36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6"/>
                    <a:gd name="T58" fmla="*/ 0 h 29"/>
                    <a:gd name="T59" fmla="*/ 36 w 36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6" h="29">
                      <a:moveTo>
                        <a:pt x="2" y="29"/>
                      </a:moveTo>
                      <a:lnTo>
                        <a:pt x="7" y="26"/>
                      </a:lnTo>
                      <a:lnTo>
                        <a:pt x="10" y="21"/>
                      </a:lnTo>
                      <a:lnTo>
                        <a:pt x="15" y="19"/>
                      </a:lnTo>
                      <a:lnTo>
                        <a:pt x="18" y="13"/>
                      </a:lnTo>
                      <a:lnTo>
                        <a:pt x="23" y="11"/>
                      </a:lnTo>
                      <a:lnTo>
                        <a:pt x="26" y="8"/>
                      </a:lnTo>
                      <a:lnTo>
                        <a:pt x="31" y="5"/>
                      </a:lnTo>
                      <a:lnTo>
                        <a:pt x="36" y="3"/>
                      </a:lnTo>
                      <a:lnTo>
                        <a:pt x="34" y="0"/>
                      </a:lnTo>
                      <a:lnTo>
                        <a:pt x="31" y="3"/>
                      </a:lnTo>
                      <a:lnTo>
                        <a:pt x="26" y="5"/>
                      </a:lnTo>
                      <a:lnTo>
                        <a:pt x="20" y="8"/>
                      </a:lnTo>
                      <a:lnTo>
                        <a:pt x="15" y="11"/>
                      </a:lnTo>
                      <a:lnTo>
                        <a:pt x="13" y="16"/>
                      </a:lnTo>
                      <a:lnTo>
                        <a:pt x="7" y="19"/>
                      </a:lnTo>
                      <a:lnTo>
                        <a:pt x="5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1" name="Freeform 30"/>
                <p:cNvSpPr>
                  <a:spLocks/>
                </p:cNvSpPr>
                <p:nvPr/>
              </p:nvSpPr>
              <p:spPr bwMode="auto">
                <a:xfrm>
                  <a:off x="2266" y="1820"/>
                  <a:ext cx="337" cy="92"/>
                </a:xfrm>
                <a:custGeom>
                  <a:avLst/>
                  <a:gdLst>
                    <a:gd name="T0" fmla="*/ 0 w 337"/>
                    <a:gd name="T1" fmla="*/ 16 h 92"/>
                    <a:gd name="T2" fmla="*/ 0 w 337"/>
                    <a:gd name="T3" fmla="*/ 42 h 92"/>
                    <a:gd name="T4" fmla="*/ 2 w 337"/>
                    <a:gd name="T5" fmla="*/ 66 h 92"/>
                    <a:gd name="T6" fmla="*/ 5 w 337"/>
                    <a:gd name="T7" fmla="*/ 76 h 92"/>
                    <a:gd name="T8" fmla="*/ 10 w 337"/>
                    <a:gd name="T9" fmla="*/ 84 h 92"/>
                    <a:gd name="T10" fmla="*/ 49 w 337"/>
                    <a:gd name="T11" fmla="*/ 87 h 92"/>
                    <a:gd name="T12" fmla="*/ 89 w 337"/>
                    <a:gd name="T13" fmla="*/ 87 h 92"/>
                    <a:gd name="T14" fmla="*/ 125 w 337"/>
                    <a:gd name="T15" fmla="*/ 87 h 92"/>
                    <a:gd name="T16" fmla="*/ 164 w 337"/>
                    <a:gd name="T17" fmla="*/ 87 h 92"/>
                    <a:gd name="T18" fmla="*/ 209 w 337"/>
                    <a:gd name="T19" fmla="*/ 89 h 92"/>
                    <a:gd name="T20" fmla="*/ 251 w 337"/>
                    <a:gd name="T21" fmla="*/ 89 h 92"/>
                    <a:gd name="T22" fmla="*/ 269 w 337"/>
                    <a:gd name="T23" fmla="*/ 92 h 92"/>
                    <a:gd name="T24" fmla="*/ 287 w 337"/>
                    <a:gd name="T25" fmla="*/ 92 h 92"/>
                    <a:gd name="T26" fmla="*/ 303 w 337"/>
                    <a:gd name="T27" fmla="*/ 89 h 92"/>
                    <a:gd name="T28" fmla="*/ 319 w 337"/>
                    <a:gd name="T29" fmla="*/ 81 h 92"/>
                    <a:gd name="T30" fmla="*/ 329 w 337"/>
                    <a:gd name="T31" fmla="*/ 66 h 92"/>
                    <a:gd name="T32" fmla="*/ 335 w 337"/>
                    <a:gd name="T33" fmla="*/ 45 h 92"/>
                    <a:gd name="T34" fmla="*/ 337 w 337"/>
                    <a:gd name="T35" fmla="*/ 26 h 92"/>
                    <a:gd name="T36" fmla="*/ 337 w 337"/>
                    <a:gd name="T37" fmla="*/ 19 h 92"/>
                    <a:gd name="T38" fmla="*/ 335 w 337"/>
                    <a:gd name="T39" fmla="*/ 13 h 92"/>
                    <a:gd name="T40" fmla="*/ 332 w 337"/>
                    <a:gd name="T41" fmla="*/ 8 h 92"/>
                    <a:gd name="T42" fmla="*/ 324 w 337"/>
                    <a:gd name="T43" fmla="*/ 5 h 92"/>
                    <a:gd name="T44" fmla="*/ 308 w 337"/>
                    <a:gd name="T45" fmla="*/ 3 h 92"/>
                    <a:gd name="T46" fmla="*/ 293 w 337"/>
                    <a:gd name="T47" fmla="*/ 0 h 92"/>
                    <a:gd name="T48" fmla="*/ 285 w 337"/>
                    <a:gd name="T49" fmla="*/ 0 h 92"/>
                    <a:gd name="T50" fmla="*/ 280 w 337"/>
                    <a:gd name="T51" fmla="*/ 0 h 92"/>
                    <a:gd name="T52" fmla="*/ 274 w 337"/>
                    <a:gd name="T53" fmla="*/ 0 h 92"/>
                    <a:gd name="T54" fmla="*/ 264 w 337"/>
                    <a:gd name="T55" fmla="*/ 0 h 92"/>
                    <a:gd name="T56" fmla="*/ 251 w 337"/>
                    <a:gd name="T57" fmla="*/ 3 h 92"/>
                    <a:gd name="T58" fmla="*/ 233 w 337"/>
                    <a:gd name="T59" fmla="*/ 3 h 92"/>
                    <a:gd name="T60" fmla="*/ 209 w 337"/>
                    <a:gd name="T61" fmla="*/ 3 h 92"/>
                    <a:gd name="T62" fmla="*/ 185 w 337"/>
                    <a:gd name="T63" fmla="*/ 5 h 92"/>
                    <a:gd name="T64" fmla="*/ 136 w 337"/>
                    <a:gd name="T65" fmla="*/ 8 h 92"/>
                    <a:gd name="T66" fmla="*/ 86 w 337"/>
                    <a:gd name="T67" fmla="*/ 11 h 92"/>
                    <a:gd name="T68" fmla="*/ 62 w 337"/>
                    <a:gd name="T69" fmla="*/ 13 h 92"/>
                    <a:gd name="T70" fmla="*/ 42 w 337"/>
                    <a:gd name="T71" fmla="*/ 13 h 92"/>
                    <a:gd name="T72" fmla="*/ 26 w 337"/>
                    <a:gd name="T73" fmla="*/ 13 h 92"/>
                    <a:gd name="T74" fmla="*/ 10 w 337"/>
                    <a:gd name="T75" fmla="*/ 16 h 92"/>
                    <a:gd name="T76" fmla="*/ 2 w 337"/>
                    <a:gd name="T77" fmla="*/ 16 h 92"/>
                    <a:gd name="T78" fmla="*/ 0 w 337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2"/>
                    <a:gd name="T122" fmla="*/ 337 w 337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2" y="66"/>
                      </a:lnTo>
                      <a:lnTo>
                        <a:pt x="5" y="76"/>
                      </a:lnTo>
                      <a:lnTo>
                        <a:pt x="10" y="84"/>
                      </a:lnTo>
                      <a:lnTo>
                        <a:pt x="49" y="87"/>
                      </a:lnTo>
                      <a:lnTo>
                        <a:pt x="89" y="87"/>
                      </a:lnTo>
                      <a:lnTo>
                        <a:pt x="125" y="87"/>
                      </a:lnTo>
                      <a:lnTo>
                        <a:pt x="164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2"/>
                      </a:lnTo>
                      <a:lnTo>
                        <a:pt x="287" y="92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6"/>
                      </a:lnTo>
                      <a:lnTo>
                        <a:pt x="335" y="45"/>
                      </a:lnTo>
                      <a:lnTo>
                        <a:pt x="337" y="26"/>
                      </a:lnTo>
                      <a:lnTo>
                        <a:pt x="337" y="19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4" y="5"/>
                      </a:lnTo>
                      <a:lnTo>
                        <a:pt x="308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09" y="3"/>
                      </a:lnTo>
                      <a:lnTo>
                        <a:pt x="185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62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0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2" name="Freeform 31"/>
                <p:cNvSpPr>
                  <a:spLocks/>
                </p:cNvSpPr>
                <p:nvPr/>
              </p:nvSpPr>
              <p:spPr bwMode="auto">
                <a:xfrm>
                  <a:off x="2266" y="1836"/>
                  <a:ext cx="2" cy="52"/>
                </a:xfrm>
                <a:custGeom>
                  <a:avLst/>
                  <a:gdLst>
                    <a:gd name="T0" fmla="*/ 2 w 2"/>
                    <a:gd name="T1" fmla="*/ 50 h 52"/>
                    <a:gd name="T2" fmla="*/ 2 w 2"/>
                    <a:gd name="T3" fmla="*/ 50 h 52"/>
                    <a:gd name="T4" fmla="*/ 2 w 2"/>
                    <a:gd name="T5" fmla="*/ 44 h 52"/>
                    <a:gd name="T6" fmla="*/ 2 w 2"/>
                    <a:gd name="T7" fmla="*/ 39 h 52"/>
                    <a:gd name="T8" fmla="*/ 2 w 2"/>
                    <a:gd name="T9" fmla="*/ 31 h 52"/>
                    <a:gd name="T10" fmla="*/ 2 w 2"/>
                    <a:gd name="T11" fmla="*/ 26 h 52"/>
                    <a:gd name="T12" fmla="*/ 2 w 2"/>
                    <a:gd name="T13" fmla="*/ 21 h 52"/>
                    <a:gd name="T14" fmla="*/ 2 w 2"/>
                    <a:gd name="T15" fmla="*/ 13 h 52"/>
                    <a:gd name="T16" fmla="*/ 2 w 2"/>
                    <a:gd name="T17" fmla="*/ 8 h 52"/>
                    <a:gd name="T18" fmla="*/ 2 w 2"/>
                    <a:gd name="T19" fmla="*/ 0 h 52"/>
                    <a:gd name="T20" fmla="*/ 0 w 2"/>
                    <a:gd name="T21" fmla="*/ 0 h 52"/>
                    <a:gd name="T22" fmla="*/ 0 w 2"/>
                    <a:gd name="T23" fmla="*/ 8 h 52"/>
                    <a:gd name="T24" fmla="*/ 0 w 2"/>
                    <a:gd name="T25" fmla="*/ 13 h 52"/>
                    <a:gd name="T26" fmla="*/ 0 w 2"/>
                    <a:gd name="T27" fmla="*/ 21 h 52"/>
                    <a:gd name="T28" fmla="*/ 0 w 2"/>
                    <a:gd name="T29" fmla="*/ 26 h 52"/>
                    <a:gd name="T30" fmla="*/ 0 w 2"/>
                    <a:gd name="T31" fmla="*/ 31 h 52"/>
                    <a:gd name="T32" fmla="*/ 0 w 2"/>
                    <a:gd name="T33" fmla="*/ 39 h 52"/>
                    <a:gd name="T34" fmla="*/ 0 w 2"/>
                    <a:gd name="T35" fmla="*/ 44 h 52"/>
                    <a:gd name="T36" fmla="*/ 0 w 2"/>
                    <a:gd name="T37" fmla="*/ 52 h 52"/>
                    <a:gd name="T38" fmla="*/ 0 w 2"/>
                    <a:gd name="T39" fmla="*/ 52 h 52"/>
                    <a:gd name="T40" fmla="*/ 2 w 2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2"/>
                    <a:gd name="T65" fmla="*/ 2 w 2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2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2" y="39"/>
                      </a:lnTo>
                      <a:lnTo>
                        <a:pt x="2" y="31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3" name="Freeform 32"/>
                <p:cNvSpPr>
                  <a:spLocks/>
                </p:cNvSpPr>
                <p:nvPr/>
              </p:nvSpPr>
              <p:spPr bwMode="auto">
                <a:xfrm>
                  <a:off x="2266" y="1886"/>
                  <a:ext cx="10" cy="18"/>
                </a:xfrm>
                <a:custGeom>
                  <a:avLst/>
                  <a:gdLst>
                    <a:gd name="T0" fmla="*/ 10 w 10"/>
                    <a:gd name="T1" fmla="*/ 15 h 18"/>
                    <a:gd name="T2" fmla="*/ 10 w 10"/>
                    <a:gd name="T3" fmla="*/ 15 h 18"/>
                    <a:gd name="T4" fmla="*/ 10 w 10"/>
                    <a:gd name="T5" fmla="*/ 15 h 18"/>
                    <a:gd name="T6" fmla="*/ 8 w 10"/>
                    <a:gd name="T7" fmla="*/ 13 h 18"/>
                    <a:gd name="T8" fmla="*/ 8 w 10"/>
                    <a:gd name="T9" fmla="*/ 13 h 18"/>
                    <a:gd name="T10" fmla="*/ 5 w 10"/>
                    <a:gd name="T11" fmla="*/ 10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2 h 18"/>
                    <a:gd name="T18" fmla="*/ 2 w 10"/>
                    <a:gd name="T19" fmla="*/ 0 h 18"/>
                    <a:gd name="T20" fmla="*/ 0 w 10"/>
                    <a:gd name="T21" fmla="*/ 2 h 18"/>
                    <a:gd name="T22" fmla="*/ 0 w 10"/>
                    <a:gd name="T23" fmla="*/ 2 h 18"/>
                    <a:gd name="T24" fmla="*/ 0 w 10"/>
                    <a:gd name="T25" fmla="*/ 5 h 18"/>
                    <a:gd name="T26" fmla="*/ 2 w 10"/>
                    <a:gd name="T27" fmla="*/ 10 h 18"/>
                    <a:gd name="T28" fmla="*/ 2 w 10"/>
                    <a:gd name="T29" fmla="*/ 13 h 18"/>
                    <a:gd name="T30" fmla="*/ 5 w 10"/>
                    <a:gd name="T31" fmla="*/ 15 h 18"/>
                    <a:gd name="T32" fmla="*/ 5 w 10"/>
                    <a:gd name="T33" fmla="*/ 15 h 18"/>
                    <a:gd name="T34" fmla="*/ 8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5"/>
                      </a:move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5" y="15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4" name="Freeform 33"/>
                <p:cNvSpPr>
                  <a:spLocks/>
                </p:cNvSpPr>
                <p:nvPr/>
              </p:nvSpPr>
              <p:spPr bwMode="auto">
                <a:xfrm>
                  <a:off x="2276" y="1901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4 w 154"/>
                    <a:gd name="T5" fmla="*/ 3 h 8"/>
                    <a:gd name="T6" fmla="*/ 115 w 154"/>
                    <a:gd name="T7" fmla="*/ 3 h 8"/>
                    <a:gd name="T8" fmla="*/ 97 w 154"/>
                    <a:gd name="T9" fmla="*/ 3 h 8"/>
                    <a:gd name="T10" fmla="*/ 79 w 154"/>
                    <a:gd name="T11" fmla="*/ 3 h 8"/>
                    <a:gd name="T12" fmla="*/ 58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6 h 8"/>
                    <a:gd name="T24" fmla="*/ 39 w 154"/>
                    <a:gd name="T25" fmla="*/ 6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4 w 154"/>
                    <a:gd name="T35" fmla="*/ 6 h 8"/>
                    <a:gd name="T36" fmla="*/ 154 w 154"/>
                    <a:gd name="T37" fmla="*/ 6 h 8"/>
                    <a:gd name="T38" fmla="*/ 154 w 154"/>
                    <a:gd name="T39" fmla="*/ 6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4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9" y="3"/>
                      </a:lnTo>
                      <a:lnTo>
                        <a:pt x="58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4" y="6"/>
                      </a:lnTo>
                      <a:lnTo>
                        <a:pt x="154" y="6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5" name="Freeform 34"/>
                <p:cNvSpPr>
                  <a:spLocks/>
                </p:cNvSpPr>
                <p:nvPr/>
              </p:nvSpPr>
              <p:spPr bwMode="auto">
                <a:xfrm>
                  <a:off x="2430" y="1904"/>
                  <a:ext cx="87" cy="8"/>
                </a:xfrm>
                <a:custGeom>
                  <a:avLst/>
                  <a:gdLst>
                    <a:gd name="T0" fmla="*/ 87 w 87"/>
                    <a:gd name="T1" fmla="*/ 5 h 8"/>
                    <a:gd name="T2" fmla="*/ 87 w 87"/>
                    <a:gd name="T3" fmla="*/ 5 h 8"/>
                    <a:gd name="T4" fmla="*/ 74 w 87"/>
                    <a:gd name="T5" fmla="*/ 5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5 h 8"/>
                    <a:gd name="T24" fmla="*/ 21 w 87"/>
                    <a:gd name="T25" fmla="*/ 5 h 8"/>
                    <a:gd name="T26" fmla="*/ 32 w 87"/>
                    <a:gd name="T27" fmla="*/ 5 h 8"/>
                    <a:gd name="T28" fmla="*/ 42 w 87"/>
                    <a:gd name="T29" fmla="*/ 5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5"/>
                      </a:moveTo>
                      <a:lnTo>
                        <a:pt x="87" y="5"/>
                      </a:lnTo>
                      <a:lnTo>
                        <a:pt x="74" y="5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5"/>
                      </a:lnTo>
                      <a:lnTo>
                        <a:pt x="21" y="5"/>
                      </a:lnTo>
                      <a:lnTo>
                        <a:pt x="32" y="5"/>
                      </a:lnTo>
                      <a:lnTo>
                        <a:pt x="42" y="5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6" name="Freeform 35"/>
                <p:cNvSpPr>
                  <a:spLocks/>
                </p:cNvSpPr>
                <p:nvPr/>
              </p:nvSpPr>
              <p:spPr bwMode="auto">
                <a:xfrm>
                  <a:off x="2517" y="1899"/>
                  <a:ext cx="70" cy="16"/>
                </a:xfrm>
                <a:custGeom>
                  <a:avLst/>
                  <a:gdLst>
                    <a:gd name="T0" fmla="*/ 68 w 70"/>
                    <a:gd name="T1" fmla="*/ 0 h 16"/>
                    <a:gd name="T2" fmla="*/ 68 w 70"/>
                    <a:gd name="T3" fmla="*/ 0 h 16"/>
                    <a:gd name="T4" fmla="*/ 60 w 70"/>
                    <a:gd name="T5" fmla="*/ 5 h 16"/>
                    <a:gd name="T6" fmla="*/ 52 w 70"/>
                    <a:gd name="T7" fmla="*/ 8 h 16"/>
                    <a:gd name="T8" fmla="*/ 44 w 70"/>
                    <a:gd name="T9" fmla="*/ 10 h 16"/>
                    <a:gd name="T10" fmla="*/ 36 w 70"/>
                    <a:gd name="T11" fmla="*/ 10 h 16"/>
                    <a:gd name="T12" fmla="*/ 26 w 70"/>
                    <a:gd name="T13" fmla="*/ 10 h 16"/>
                    <a:gd name="T14" fmla="*/ 18 w 70"/>
                    <a:gd name="T15" fmla="*/ 10 h 16"/>
                    <a:gd name="T16" fmla="*/ 8 w 70"/>
                    <a:gd name="T17" fmla="*/ 10 h 16"/>
                    <a:gd name="T18" fmla="*/ 0 w 70"/>
                    <a:gd name="T19" fmla="*/ 10 h 16"/>
                    <a:gd name="T20" fmla="*/ 0 w 70"/>
                    <a:gd name="T21" fmla="*/ 13 h 16"/>
                    <a:gd name="T22" fmla="*/ 8 w 70"/>
                    <a:gd name="T23" fmla="*/ 13 h 16"/>
                    <a:gd name="T24" fmla="*/ 18 w 70"/>
                    <a:gd name="T25" fmla="*/ 13 h 16"/>
                    <a:gd name="T26" fmla="*/ 26 w 70"/>
                    <a:gd name="T27" fmla="*/ 16 h 16"/>
                    <a:gd name="T28" fmla="*/ 36 w 70"/>
                    <a:gd name="T29" fmla="*/ 16 h 16"/>
                    <a:gd name="T30" fmla="*/ 44 w 70"/>
                    <a:gd name="T31" fmla="*/ 13 h 16"/>
                    <a:gd name="T32" fmla="*/ 52 w 70"/>
                    <a:gd name="T33" fmla="*/ 13 h 16"/>
                    <a:gd name="T34" fmla="*/ 60 w 70"/>
                    <a:gd name="T35" fmla="*/ 8 h 16"/>
                    <a:gd name="T36" fmla="*/ 70 w 70"/>
                    <a:gd name="T37" fmla="*/ 2 h 16"/>
                    <a:gd name="T38" fmla="*/ 70 w 70"/>
                    <a:gd name="T39" fmla="*/ 2 h 16"/>
                    <a:gd name="T40" fmla="*/ 68 w 70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6"/>
                    <a:gd name="T65" fmla="*/ 70 w 70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0"/>
                      </a:lnTo>
                      <a:lnTo>
                        <a:pt x="36" y="10"/>
                      </a:lnTo>
                      <a:lnTo>
                        <a:pt x="26" y="10"/>
                      </a:lnTo>
                      <a:lnTo>
                        <a:pt x="18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6"/>
                      </a:lnTo>
                      <a:lnTo>
                        <a:pt x="36" y="16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7" name="Freeform 36"/>
                <p:cNvSpPr>
                  <a:spLocks/>
                </p:cNvSpPr>
                <p:nvPr/>
              </p:nvSpPr>
              <p:spPr bwMode="auto">
                <a:xfrm>
                  <a:off x="2585" y="1831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6 w 21"/>
                    <a:gd name="T5" fmla="*/ 8 h 70"/>
                    <a:gd name="T6" fmla="*/ 16 w 21"/>
                    <a:gd name="T7" fmla="*/ 15 h 70"/>
                    <a:gd name="T8" fmla="*/ 16 w 21"/>
                    <a:gd name="T9" fmla="*/ 23 h 70"/>
                    <a:gd name="T10" fmla="*/ 16 w 21"/>
                    <a:gd name="T11" fmla="*/ 34 h 70"/>
                    <a:gd name="T12" fmla="*/ 13 w 21"/>
                    <a:gd name="T13" fmla="*/ 44 h 70"/>
                    <a:gd name="T14" fmla="*/ 10 w 21"/>
                    <a:gd name="T15" fmla="*/ 55 h 70"/>
                    <a:gd name="T16" fmla="*/ 5 w 21"/>
                    <a:gd name="T17" fmla="*/ 63 h 70"/>
                    <a:gd name="T18" fmla="*/ 0 w 21"/>
                    <a:gd name="T19" fmla="*/ 68 h 70"/>
                    <a:gd name="T20" fmla="*/ 2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6 w 21"/>
                    <a:gd name="T27" fmla="*/ 44 h 70"/>
                    <a:gd name="T28" fmla="*/ 18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8 w 21"/>
                    <a:gd name="T35" fmla="*/ 8 h 70"/>
                    <a:gd name="T36" fmla="*/ 18 w 21"/>
                    <a:gd name="T37" fmla="*/ 0 h 70"/>
                    <a:gd name="T38" fmla="*/ 18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6" y="8"/>
                      </a:lnTo>
                      <a:lnTo>
                        <a:pt x="16" y="15"/>
                      </a:lnTo>
                      <a:lnTo>
                        <a:pt x="16" y="23"/>
                      </a:lnTo>
                      <a:lnTo>
                        <a:pt x="16" y="34"/>
                      </a:lnTo>
                      <a:lnTo>
                        <a:pt x="13" y="44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4"/>
                      </a:lnTo>
                      <a:lnTo>
                        <a:pt x="18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8" name="Freeform 37"/>
                <p:cNvSpPr>
                  <a:spLocks/>
                </p:cNvSpPr>
                <p:nvPr/>
              </p:nvSpPr>
              <p:spPr bwMode="auto">
                <a:xfrm>
                  <a:off x="2546" y="1820"/>
                  <a:ext cx="57" cy="13"/>
                </a:xfrm>
                <a:custGeom>
                  <a:avLst/>
                  <a:gdLst>
                    <a:gd name="T0" fmla="*/ 0 w 57"/>
                    <a:gd name="T1" fmla="*/ 3 h 13"/>
                    <a:gd name="T2" fmla="*/ 0 w 57"/>
                    <a:gd name="T3" fmla="*/ 3 h 13"/>
                    <a:gd name="T4" fmla="*/ 5 w 57"/>
                    <a:gd name="T5" fmla="*/ 3 h 13"/>
                    <a:gd name="T6" fmla="*/ 13 w 57"/>
                    <a:gd name="T7" fmla="*/ 3 h 13"/>
                    <a:gd name="T8" fmla="*/ 21 w 57"/>
                    <a:gd name="T9" fmla="*/ 3 h 13"/>
                    <a:gd name="T10" fmla="*/ 28 w 57"/>
                    <a:gd name="T11" fmla="*/ 5 h 13"/>
                    <a:gd name="T12" fmla="*/ 36 w 57"/>
                    <a:gd name="T13" fmla="*/ 5 h 13"/>
                    <a:gd name="T14" fmla="*/ 44 w 57"/>
                    <a:gd name="T15" fmla="*/ 8 h 13"/>
                    <a:gd name="T16" fmla="*/ 49 w 57"/>
                    <a:gd name="T17" fmla="*/ 11 h 13"/>
                    <a:gd name="T18" fmla="*/ 52 w 57"/>
                    <a:gd name="T19" fmla="*/ 13 h 13"/>
                    <a:gd name="T20" fmla="*/ 57 w 57"/>
                    <a:gd name="T21" fmla="*/ 11 h 13"/>
                    <a:gd name="T22" fmla="*/ 52 w 57"/>
                    <a:gd name="T23" fmla="*/ 8 h 13"/>
                    <a:gd name="T24" fmla="*/ 47 w 57"/>
                    <a:gd name="T25" fmla="*/ 5 h 13"/>
                    <a:gd name="T26" fmla="*/ 39 w 57"/>
                    <a:gd name="T27" fmla="*/ 3 h 13"/>
                    <a:gd name="T28" fmla="*/ 28 w 57"/>
                    <a:gd name="T29" fmla="*/ 0 h 13"/>
                    <a:gd name="T30" fmla="*/ 21 w 57"/>
                    <a:gd name="T31" fmla="*/ 0 h 13"/>
                    <a:gd name="T32" fmla="*/ 13 w 57"/>
                    <a:gd name="T33" fmla="*/ 0 h 13"/>
                    <a:gd name="T34" fmla="*/ 5 w 57"/>
                    <a:gd name="T35" fmla="*/ 0 h 13"/>
                    <a:gd name="T36" fmla="*/ 0 w 57"/>
                    <a:gd name="T37" fmla="*/ 0 h 13"/>
                    <a:gd name="T38" fmla="*/ 0 w 57"/>
                    <a:gd name="T39" fmla="*/ 0 h 13"/>
                    <a:gd name="T40" fmla="*/ 0 w 57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3"/>
                    <a:gd name="T65" fmla="*/ 57 w 5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4" y="8"/>
                      </a:lnTo>
                      <a:lnTo>
                        <a:pt x="49" y="11"/>
                      </a:lnTo>
                      <a:lnTo>
                        <a:pt x="52" y="13"/>
                      </a:lnTo>
                      <a:lnTo>
                        <a:pt x="57" y="11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8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9" name="Freeform 38"/>
                <p:cNvSpPr>
                  <a:spLocks/>
                </p:cNvSpPr>
                <p:nvPr/>
              </p:nvSpPr>
              <p:spPr bwMode="auto">
                <a:xfrm>
                  <a:off x="2266" y="1820"/>
                  <a:ext cx="280" cy="19"/>
                </a:xfrm>
                <a:custGeom>
                  <a:avLst/>
                  <a:gdLst>
                    <a:gd name="T0" fmla="*/ 2 w 280"/>
                    <a:gd name="T1" fmla="*/ 16 h 19"/>
                    <a:gd name="T2" fmla="*/ 0 w 280"/>
                    <a:gd name="T3" fmla="*/ 19 h 19"/>
                    <a:gd name="T4" fmla="*/ 13 w 280"/>
                    <a:gd name="T5" fmla="*/ 19 h 19"/>
                    <a:gd name="T6" fmla="*/ 42 w 280"/>
                    <a:gd name="T7" fmla="*/ 16 h 19"/>
                    <a:gd name="T8" fmla="*/ 86 w 280"/>
                    <a:gd name="T9" fmla="*/ 13 h 19"/>
                    <a:gd name="T10" fmla="*/ 136 w 280"/>
                    <a:gd name="T11" fmla="*/ 11 h 19"/>
                    <a:gd name="T12" fmla="*/ 188 w 280"/>
                    <a:gd name="T13" fmla="*/ 8 h 19"/>
                    <a:gd name="T14" fmla="*/ 233 w 280"/>
                    <a:gd name="T15" fmla="*/ 5 h 19"/>
                    <a:gd name="T16" fmla="*/ 267 w 280"/>
                    <a:gd name="T17" fmla="*/ 3 h 19"/>
                    <a:gd name="T18" fmla="*/ 280 w 280"/>
                    <a:gd name="T19" fmla="*/ 3 h 19"/>
                    <a:gd name="T20" fmla="*/ 280 w 280"/>
                    <a:gd name="T21" fmla="*/ 0 h 19"/>
                    <a:gd name="T22" fmla="*/ 267 w 280"/>
                    <a:gd name="T23" fmla="*/ 0 h 19"/>
                    <a:gd name="T24" fmla="*/ 233 w 280"/>
                    <a:gd name="T25" fmla="*/ 3 h 19"/>
                    <a:gd name="T26" fmla="*/ 188 w 280"/>
                    <a:gd name="T27" fmla="*/ 5 h 19"/>
                    <a:gd name="T28" fmla="*/ 136 w 280"/>
                    <a:gd name="T29" fmla="*/ 8 h 19"/>
                    <a:gd name="T30" fmla="*/ 86 w 280"/>
                    <a:gd name="T31" fmla="*/ 11 h 19"/>
                    <a:gd name="T32" fmla="*/ 42 w 280"/>
                    <a:gd name="T33" fmla="*/ 13 h 19"/>
                    <a:gd name="T34" fmla="*/ 13 w 280"/>
                    <a:gd name="T35" fmla="*/ 16 h 19"/>
                    <a:gd name="T36" fmla="*/ 0 w 280"/>
                    <a:gd name="T37" fmla="*/ 16 h 19"/>
                    <a:gd name="T38" fmla="*/ 0 w 280"/>
                    <a:gd name="T39" fmla="*/ 16 h 19"/>
                    <a:gd name="T40" fmla="*/ 2 w 28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9"/>
                    <a:gd name="T65" fmla="*/ 280 w 28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9">
                      <a:moveTo>
                        <a:pt x="2" y="16"/>
                      </a:moveTo>
                      <a:lnTo>
                        <a:pt x="0" y="19"/>
                      </a:lnTo>
                      <a:lnTo>
                        <a:pt x="13" y="19"/>
                      </a:lnTo>
                      <a:lnTo>
                        <a:pt x="42" y="16"/>
                      </a:lnTo>
                      <a:lnTo>
                        <a:pt x="86" y="13"/>
                      </a:lnTo>
                      <a:lnTo>
                        <a:pt x="136" y="11"/>
                      </a:lnTo>
                      <a:lnTo>
                        <a:pt x="188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8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0" name="Freeform 39"/>
                <p:cNvSpPr>
                  <a:spLocks/>
                </p:cNvSpPr>
                <p:nvPr/>
              </p:nvSpPr>
              <p:spPr bwMode="auto">
                <a:xfrm>
                  <a:off x="2232" y="1925"/>
                  <a:ext cx="374" cy="89"/>
                </a:xfrm>
                <a:custGeom>
                  <a:avLst/>
                  <a:gdLst>
                    <a:gd name="T0" fmla="*/ 65 w 374"/>
                    <a:gd name="T1" fmla="*/ 10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2 h 89"/>
                    <a:gd name="T10" fmla="*/ 2 w 374"/>
                    <a:gd name="T11" fmla="*/ 55 h 89"/>
                    <a:gd name="T12" fmla="*/ 0 w 374"/>
                    <a:gd name="T13" fmla="*/ 60 h 89"/>
                    <a:gd name="T14" fmla="*/ 2 w 374"/>
                    <a:gd name="T15" fmla="*/ 65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6 h 89"/>
                    <a:gd name="T38" fmla="*/ 337 w 374"/>
                    <a:gd name="T39" fmla="*/ 84 h 89"/>
                    <a:gd name="T40" fmla="*/ 366 w 374"/>
                    <a:gd name="T41" fmla="*/ 73 h 89"/>
                    <a:gd name="T42" fmla="*/ 371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0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2"/>
                      </a:lnTo>
                      <a:lnTo>
                        <a:pt x="2" y="55"/>
                      </a:lnTo>
                      <a:lnTo>
                        <a:pt x="0" y="60"/>
                      </a:lnTo>
                      <a:lnTo>
                        <a:pt x="2" y="65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6"/>
                      </a:lnTo>
                      <a:lnTo>
                        <a:pt x="337" y="84"/>
                      </a:lnTo>
                      <a:lnTo>
                        <a:pt x="366" y="73"/>
                      </a:lnTo>
                      <a:lnTo>
                        <a:pt x="371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1" name="Freeform 40"/>
                <p:cNvSpPr>
                  <a:spLocks/>
                </p:cNvSpPr>
                <p:nvPr/>
              </p:nvSpPr>
              <p:spPr bwMode="auto">
                <a:xfrm>
                  <a:off x="2237" y="1928"/>
                  <a:ext cx="369" cy="70"/>
                </a:xfrm>
                <a:custGeom>
                  <a:avLst/>
                  <a:gdLst>
                    <a:gd name="T0" fmla="*/ 60 w 369"/>
                    <a:gd name="T1" fmla="*/ 5 h 70"/>
                    <a:gd name="T2" fmla="*/ 47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2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5 w 369"/>
                    <a:gd name="T17" fmla="*/ 57 h 70"/>
                    <a:gd name="T18" fmla="*/ 65 w 369"/>
                    <a:gd name="T19" fmla="*/ 62 h 70"/>
                    <a:gd name="T20" fmla="*/ 120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3 w 369"/>
                    <a:gd name="T27" fmla="*/ 68 h 70"/>
                    <a:gd name="T28" fmla="*/ 332 w 369"/>
                    <a:gd name="T29" fmla="*/ 65 h 70"/>
                    <a:gd name="T30" fmla="*/ 361 w 369"/>
                    <a:gd name="T31" fmla="*/ 57 h 70"/>
                    <a:gd name="T32" fmla="*/ 366 w 369"/>
                    <a:gd name="T33" fmla="*/ 55 h 70"/>
                    <a:gd name="T34" fmla="*/ 369 w 369"/>
                    <a:gd name="T35" fmla="*/ 52 h 70"/>
                    <a:gd name="T36" fmla="*/ 366 w 369"/>
                    <a:gd name="T37" fmla="*/ 42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0 w 369"/>
                    <a:gd name="T43" fmla="*/ 7 h 70"/>
                    <a:gd name="T44" fmla="*/ 345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8 w 369"/>
                    <a:gd name="T51" fmla="*/ 0 h 70"/>
                    <a:gd name="T52" fmla="*/ 60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65" y="62"/>
                      </a:lnTo>
                      <a:lnTo>
                        <a:pt x="120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7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7"/>
                      </a:lnTo>
                      <a:lnTo>
                        <a:pt x="345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2" name="Freeform 41"/>
                <p:cNvSpPr>
                  <a:spLocks/>
                </p:cNvSpPr>
                <p:nvPr/>
              </p:nvSpPr>
              <p:spPr bwMode="auto">
                <a:xfrm>
                  <a:off x="2294" y="1938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3" name="Freeform 42"/>
                <p:cNvSpPr>
                  <a:spLocks/>
                </p:cNvSpPr>
                <p:nvPr/>
              </p:nvSpPr>
              <p:spPr bwMode="auto">
                <a:xfrm>
                  <a:off x="2284" y="194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4" name="Freeform 43"/>
                <p:cNvSpPr>
                  <a:spLocks/>
                </p:cNvSpPr>
                <p:nvPr/>
              </p:nvSpPr>
              <p:spPr bwMode="auto">
                <a:xfrm>
                  <a:off x="2274" y="1954"/>
                  <a:ext cx="10" cy="8"/>
                </a:xfrm>
                <a:custGeom>
                  <a:avLst/>
                  <a:gdLst>
                    <a:gd name="T0" fmla="*/ 2 w 10"/>
                    <a:gd name="T1" fmla="*/ 2 h 8"/>
                    <a:gd name="T2" fmla="*/ 2 w 10"/>
                    <a:gd name="T3" fmla="*/ 2 h 8"/>
                    <a:gd name="T4" fmla="*/ 0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8 h 8"/>
                    <a:gd name="T18" fmla="*/ 7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7 w 10"/>
                    <a:gd name="T25" fmla="*/ 0 h 8"/>
                    <a:gd name="T26" fmla="*/ 2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5" name="Freeform 44"/>
                <p:cNvSpPr>
                  <a:spLocks/>
                </p:cNvSpPr>
                <p:nvPr/>
              </p:nvSpPr>
              <p:spPr bwMode="auto">
                <a:xfrm>
                  <a:off x="2260" y="1964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6" name="Freeform 45"/>
                <p:cNvSpPr>
                  <a:spLocks/>
                </p:cNvSpPr>
                <p:nvPr/>
              </p:nvSpPr>
              <p:spPr bwMode="auto">
                <a:xfrm>
                  <a:off x="2250" y="1972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7" name="Freeform 46"/>
                <p:cNvSpPr>
                  <a:spLocks/>
                </p:cNvSpPr>
                <p:nvPr/>
              </p:nvSpPr>
              <p:spPr bwMode="auto">
                <a:xfrm>
                  <a:off x="2308" y="1938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0 w 7"/>
                    <a:gd name="T3" fmla="*/ 3 h 8"/>
                    <a:gd name="T4" fmla="*/ 0 w 7"/>
                    <a:gd name="T5" fmla="*/ 3 h 8"/>
                    <a:gd name="T6" fmla="*/ 0 w 7"/>
                    <a:gd name="T7" fmla="*/ 5 h 8"/>
                    <a:gd name="T8" fmla="*/ 0 w 7"/>
                    <a:gd name="T9" fmla="*/ 5 h 8"/>
                    <a:gd name="T10" fmla="*/ 2 w 7"/>
                    <a:gd name="T11" fmla="*/ 8 h 8"/>
                    <a:gd name="T12" fmla="*/ 2 w 7"/>
                    <a:gd name="T13" fmla="*/ 8 h 8"/>
                    <a:gd name="T14" fmla="*/ 5 w 7"/>
                    <a:gd name="T15" fmla="*/ 8 h 8"/>
                    <a:gd name="T16" fmla="*/ 7 w 7"/>
                    <a:gd name="T17" fmla="*/ 5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0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8" name="Freeform 47"/>
                <p:cNvSpPr>
                  <a:spLocks/>
                </p:cNvSpPr>
                <p:nvPr/>
              </p:nvSpPr>
              <p:spPr bwMode="auto">
                <a:xfrm>
                  <a:off x="2297" y="1946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9" name="Freeform 48"/>
                <p:cNvSpPr>
                  <a:spLocks/>
                </p:cNvSpPr>
                <p:nvPr/>
              </p:nvSpPr>
              <p:spPr bwMode="auto">
                <a:xfrm>
                  <a:off x="2287" y="1954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7 w 7"/>
                    <a:gd name="T25" fmla="*/ 2 h 8"/>
                    <a:gd name="T26" fmla="*/ 5 w 7"/>
                    <a:gd name="T27" fmla="*/ 0 h 8"/>
                    <a:gd name="T28" fmla="*/ 2 w 7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0" name="Freeform 49"/>
                <p:cNvSpPr>
                  <a:spLocks/>
                </p:cNvSpPr>
                <p:nvPr/>
              </p:nvSpPr>
              <p:spPr bwMode="auto">
                <a:xfrm>
                  <a:off x="2274" y="1964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5 w 10"/>
                    <a:gd name="T3" fmla="*/ 3 h 8"/>
                    <a:gd name="T4" fmla="*/ 2 w 10"/>
                    <a:gd name="T5" fmla="*/ 3 h 8"/>
                    <a:gd name="T6" fmla="*/ 2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1" name="Freeform 50"/>
                <p:cNvSpPr>
                  <a:spLocks/>
                </p:cNvSpPr>
                <p:nvPr/>
              </p:nvSpPr>
              <p:spPr bwMode="auto">
                <a:xfrm>
                  <a:off x="2263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3 w 11"/>
                    <a:gd name="T13" fmla="*/ 8 h 8"/>
                    <a:gd name="T14" fmla="*/ 5 w 11"/>
                    <a:gd name="T15" fmla="*/ 8 h 8"/>
                    <a:gd name="T16" fmla="*/ 8 w 11"/>
                    <a:gd name="T17" fmla="*/ 5 h 8"/>
                    <a:gd name="T18" fmla="*/ 8 w 11"/>
                    <a:gd name="T19" fmla="*/ 5 h 8"/>
                    <a:gd name="T20" fmla="*/ 8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2" name="Freeform 51"/>
                <p:cNvSpPr>
                  <a:spLocks/>
                </p:cNvSpPr>
                <p:nvPr/>
              </p:nvSpPr>
              <p:spPr bwMode="auto">
                <a:xfrm>
                  <a:off x="2318" y="1938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5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3" name="Freeform 52"/>
                <p:cNvSpPr>
                  <a:spLocks/>
                </p:cNvSpPr>
                <p:nvPr/>
              </p:nvSpPr>
              <p:spPr bwMode="auto">
                <a:xfrm>
                  <a:off x="2310" y="1946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4" name="Freeform 53"/>
                <p:cNvSpPr>
                  <a:spLocks/>
                </p:cNvSpPr>
                <p:nvPr/>
              </p:nvSpPr>
              <p:spPr bwMode="auto">
                <a:xfrm>
                  <a:off x="2300" y="1954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5" name="Freeform 54"/>
                <p:cNvSpPr>
                  <a:spLocks/>
                </p:cNvSpPr>
                <p:nvPr/>
              </p:nvSpPr>
              <p:spPr bwMode="auto">
                <a:xfrm>
                  <a:off x="2287" y="1964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2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6" name="Freeform 55"/>
                <p:cNvSpPr>
                  <a:spLocks/>
                </p:cNvSpPr>
                <p:nvPr/>
              </p:nvSpPr>
              <p:spPr bwMode="auto">
                <a:xfrm>
                  <a:off x="2276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7" name="Freeform 56"/>
                <p:cNvSpPr>
                  <a:spLocks/>
                </p:cNvSpPr>
                <p:nvPr/>
              </p:nvSpPr>
              <p:spPr bwMode="auto">
                <a:xfrm>
                  <a:off x="2331" y="1938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3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8" name="Freeform 57"/>
                <p:cNvSpPr>
                  <a:spLocks/>
                </p:cNvSpPr>
                <p:nvPr/>
              </p:nvSpPr>
              <p:spPr bwMode="auto">
                <a:xfrm>
                  <a:off x="2323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9" name="Freeform 58"/>
                <p:cNvSpPr>
                  <a:spLocks/>
                </p:cNvSpPr>
                <p:nvPr/>
              </p:nvSpPr>
              <p:spPr bwMode="auto">
                <a:xfrm>
                  <a:off x="2313" y="1954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0" name="Freeform 59"/>
                <p:cNvSpPr>
                  <a:spLocks/>
                </p:cNvSpPr>
                <p:nvPr/>
              </p:nvSpPr>
              <p:spPr bwMode="auto">
                <a:xfrm>
                  <a:off x="2302" y="1964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1" name="Freeform 60"/>
                <p:cNvSpPr>
                  <a:spLocks/>
                </p:cNvSpPr>
                <p:nvPr/>
              </p:nvSpPr>
              <p:spPr bwMode="auto">
                <a:xfrm>
                  <a:off x="2289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2" name="Freeform 61"/>
                <p:cNvSpPr>
                  <a:spLocks/>
                </p:cNvSpPr>
                <p:nvPr/>
              </p:nvSpPr>
              <p:spPr bwMode="auto">
                <a:xfrm>
                  <a:off x="2344" y="1938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3" name="Freeform 62"/>
                <p:cNvSpPr>
                  <a:spLocks/>
                </p:cNvSpPr>
                <p:nvPr/>
              </p:nvSpPr>
              <p:spPr bwMode="auto">
                <a:xfrm>
                  <a:off x="2336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4" name="Freeform 63"/>
                <p:cNvSpPr>
                  <a:spLocks/>
                </p:cNvSpPr>
                <p:nvPr/>
              </p:nvSpPr>
              <p:spPr bwMode="auto">
                <a:xfrm>
                  <a:off x="2326" y="1954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5" name="Freeform 64"/>
                <p:cNvSpPr>
                  <a:spLocks/>
                </p:cNvSpPr>
                <p:nvPr/>
              </p:nvSpPr>
              <p:spPr bwMode="auto">
                <a:xfrm>
                  <a:off x="2315" y="1964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6 h 8"/>
                    <a:gd name="T6" fmla="*/ 0 w 11"/>
                    <a:gd name="T7" fmla="*/ 6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6" name="Freeform 65"/>
                <p:cNvSpPr>
                  <a:spLocks/>
                </p:cNvSpPr>
                <p:nvPr/>
              </p:nvSpPr>
              <p:spPr bwMode="auto">
                <a:xfrm>
                  <a:off x="2305" y="1975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2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7" name="Freeform 66"/>
                <p:cNvSpPr>
                  <a:spLocks/>
                </p:cNvSpPr>
                <p:nvPr/>
              </p:nvSpPr>
              <p:spPr bwMode="auto">
                <a:xfrm>
                  <a:off x="2357" y="1938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8" name="Freeform 67"/>
                <p:cNvSpPr>
                  <a:spLocks/>
                </p:cNvSpPr>
                <p:nvPr/>
              </p:nvSpPr>
              <p:spPr bwMode="auto">
                <a:xfrm>
                  <a:off x="2349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9" name="Freeform 68"/>
                <p:cNvSpPr>
                  <a:spLocks/>
                </p:cNvSpPr>
                <p:nvPr/>
              </p:nvSpPr>
              <p:spPr bwMode="auto">
                <a:xfrm>
                  <a:off x="2339" y="1954"/>
                  <a:ext cx="10" cy="8"/>
                </a:xfrm>
                <a:custGeom>
                  <a:avLst/>
                  <a:gdLst>
                    <a:gd name="T0" fmla="*/ 3 w 10"/>
                    <a:gd name="T1" fmla="*/ 2 h 8"/>
                    <a:gd name="T2" fmla="*/ 3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8 w 10"/>
                    <a:gd name="T25" fmla="*/ 0 h 8"/>
                    <a:gd name="T26" fmla="*/ 3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0" name="Freeform 69"/>
                <p:cNvSpPr>
                  <a:spLocks/>
                </p:cNvSpPr>
                <p:nvPr/>
              </p:nvSpPr>
              <p:spPr bwMode="auto">
                <a:xfrm>
                  <a:off x="2328" y="1964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6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1" name="Freeform 70"/>
                <p:cNvSpPr>
                  <a:spLocks/>
                </p:cNvSpPr>
                <p:nvPr/>
              </p:nvSpPr>
              <p:spPr bwMode="auto">
                <a:xfrm>
                  <a:off x="2318" y="1975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2 h 10"/>
                    <a:gd name="T4" fmla="*/ 3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2" name="Freeform 71"/>
                <p:cNvSpPr>
                  <a:spLocks/>
                </p:cNvSpPr>
                <p:nvPr/>
              </p:nvSpPr>
              <p:spPr bwMode="auto">
                <a:xfrm>
                  <a:off x="2370" y="1938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6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3 h 5"/>
                    <a:gd name="T24" fmla="*/ 8 w 11"/>
                    <a:gd name="T25" fmla="*/ 0 h 5"/>
                    <a:gd name="T26" fmla="*/ 6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3" name="Freeform 72"/>
                <p:cNvSpPr>
                  <a:spLocks/>
                </p:cNvSpPr>
                <p:nvPr/>
              </p:nvSpPr>
              <p:spPr bwMode="auto">
                <a:xfrm>
                  <a:off x="2362" y="1946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4" name="Freeform 73"/>
                <p:cNvSpPr>
                  <a:spLocks/>
                </p:cNvSpPr>
                <p:nvPr/>
              </p:nvSpPr>
              <p:spPr bwMode="auto">
                <a:xfrm>
                  <a:off x="2355" y="1956"/>
                  <a:ext cx="7" cy="6"/>
                </a:xfrm>
                <a:custGeom>
                  <a:avLst/>
                  <a:gdLst>
                    <a:gd name="T0" fmla="*/ 0 w 7"/>
                    <a:gd name="T1" fmla="*/ 0 h 6"/>
                    <a:gd name="T2" fmla="*/ 0 w 7"/>
                    <a:gd name="T3" fmla="*/ 3 h 6"/>
                    <a:gd name="T4" fmla="*/ 0 w 7"/>
                    <a:gd name="T5" fmla="*/ 3 h 6"/>
                    <a:gd name="T6" fmla="*/ 0 w 7"/>
                    <a:gd name="T7" fmla="*/ 6 h 6"/>
                    <a:gd name="T8" fmla="*/ 0 w 7"/>
                    <a:gd name="T9" fmla="*/ 6 h 6"/>
                    <a:gd name="T10" fmla="*/ 2 w 7"/>
                    <a:gd name="T11" fmla="*/ 6 h 6"/>
                    <a:gd name="T12" fmla="*/ 5 w 7"/>
                    <a:gd name="T13" fmla="*/ 6 h 6"/>
                    <a:gd name="T14" fmla="*/ 7 w 7"/>
                    <a:gd name="T15" fmla="*/ 6 h 6"/>
                    <a:gd name="T16" fmla="*/ 7 w 7"/>
                    <a:gd name="T17" fmla="*/ 6 h 6"/>
                    <a:gd name="T18" fmla="*/ 7 w 7"/>
                    <a:gd name="T19" fmla="*/ 6 h 6"/>
                    <a:gd name="T20" fmla="*/ 7 w 7"/>
                    <a:gd name="T21" fmla="*/ 3 h 6"/>
                    <a:gd name="T22" fmla="*/ 7 w 7"/>
                    <a:gd name="T23" fmla="*/ 0 h 6"/>
                    <a:gd name="T24" fmla="*/ 7 w 7"/>
                    <a:gd name="T25" fmla="*/ 0 h 6"/>
                    <a:gd name="T26" fmla="*/ 0 w 7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6"/>
                    <a:gd name="T44" fmla="*/ 7 w 7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5" name="Freeform 74"/>
                <p:cNvSpPr>
                  <a:spLocks/>
                </p:cNvSpPr>
                <p:nvPr/>
              </p:nvSpPr>
              <p:spPr bwMode="auto">
                <a:xfrm>
                  <a:off x="2344" y="1964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6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6" name="Freeform 75"/>
                <p:cNvSpPr>
                  <a:spLocks/>
                </p:cNvSpPr>
                <p:nvPr/>
              </p:nvSpPr>
              <p:spPr bwMode="auto">
                <a:xfrm>
                  <a:off x="2334" y="1975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7" name="Freeform 76"/>
                <p:cNvSpPr>
                  <a:spLocks/>
                </p:cNvSpPr>
                <p:nvPr/>
              </p:nvSpPr>
              <p:spPr bwMode="auto">
                <a:xfrm>
                  <a:off x="2383" y="1938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3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11 w 11"/>
                    <a:gd name="T21" fmla="*/ 0 h 5"/>
                    <a:gd name="T22" fmla="*/ 8 w 11"/>
                    <a:gd name="T23" fmla="*/ 0 h 5"/>
                    <a:gd name="T24" fmla="*/ 6 w 11"/>
                    <a:gd name="T25" fmla="*/ 0 h 5"/>
                    <a:gd name="T26" fmla="*/ 3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8" name="Freeform 77"/>
                <p:cNvSpPr>
                  <a:spLocks/>
                </p:cNvSpPr>
                <p:nvPr/>
              </p:nvSpPr>
              <p:spPr bwMode="auto">
                <a:xfrm>
                  <a:off x="2378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9" name="Freeform 78"/>
                <p:cNvSpPr>
                  <a:spLocks/>
                </p:cNvSpPr>
                <p:nvPr/>
              </p:nvSpPr>
              <p:spPr bwMode="auto">
                <a:xfrm>
                  <a:off x="2368" y="1956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6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0" name="Freeform 79"/>
                <p:cNvSpPr>
                  <a:spLocks/>
                </p:cNvSpPr>
                <p:nvPr/>
              </p:nvSpPr>
              <p:spPr bwMode="auto">
                <a:xfrm>
                  <a:off x="2360" y="1964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0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5 w 10"/>
                    <a:gd name="T13" fmla="*/ 11 h 11"/>
                    <a:gd name="T14" fmla="*/ 8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8 w 10"/>
                    <a:gd name="T25" fmla="*/ 3 h 11"/>
                    <a:gd name="T26" fmla="*/ 5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1" name="Freeform 80"/>
                <p:cNvSpPr>
                  <a:spLocks/>
                </p:cNvSpPr>
                <p:nvPr/>
              </p:nvSpPr>
              <p:spPr bwMode="auto">
                <a:xfrm>
                  <a:off x="2349" y="1975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10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2" name="Freeform 81"/>
                <p:cNvSpPr>
                  <a:spLocks/>
                </p:cNvSpPr>
                <p:nvPr/>
              </p:nvSpPr>
              <p:spPr bwMode="auto">
                <a:xfrm>
                  <a:off x="2399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5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0 h 5"/>
                    <a:gd name="T24" fmla="*/ 8 w 11"/>
                    <a:gd name="T25" fmla="*/ 0 h 5"/>
                    <a:gd name="T26" fmla="*/ 0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3" name="Freeform 82"/>
                <p:cNvSpPr>
                  <a:spLocks/>
                </p:cNvSpPr>
                <p:nvPr/>
              </p:nvSpPr>
              <p:spPr bwMode="auto">
                <a:xfrm>
                  <a:off x="2391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4" name="Freeform 83"/>
                <p:cNvSpPr>
                  <a:spLocks/>
                </p:cNvSpPr>
                <p:nvPr/>
              </p:nvSpPr>
              <p:spPr bwMode="auto">
                <a:xfrm>
                  <a:off x="2383" y="1956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5" name="Freeform 84"/>
                <p:cNvSpPr>
                  <a:spLocks/>
                </p:cNvSpPr>
                <p:nvPr/>
              </p:nvSpPr>
              <p:spPr bwMode="auto">
                <a:xfrm>
                  <a:off x="2376" y="1964"/>
                  <a:ext cx="10" cy="11"/>
                </a:xfrm>
                <a:custGeom>
                  <a:avLst/>
                  <a:gdLst>
                    <a:gd name="T0" fmla="*/ 0 w 10"/>
                    <a:gd name="T1" fmla="*/ 3 h 11"/>
                    <a:gd name="T2" fmla="*/ 0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6 h 11"/>
                    <a:gd name="T22" fmla="*/ 10 w 10"/>
                    <a:gd name="T23" fmla="*/ 3 h 11"/>
                    <a:gd name="T24" fmla="*/ 7 w 10"/>
                    <a:gd name="T25" fmla="*/ 3 h 11"/>
                    <a:gd name="T26" fmla="*/ 5 w 10"/>
                    <a:gd name="T27" fmla="*/ 0 h 11"/>
                    <a:gd name="T28" fmla="*/ 0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6" name="Freeform 85"/>
                <p:cNvSpPr>
                  <a:spLocks/>
                </p:cNvSpPr>
                <p:nvPr/>
              </p:nvSpPr>
              <p:spPr bwMode="auto">
                <a:xfrm>
                  <a:off x="2368" y="1977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7" name="Freeform 86"/>
                <p:cNvSpPr>
                  <a:spLocks/>
                </p:cNvSpPr>
                <p:nvPr/>
              </p:nvSpPr>
              <p:spPr bwMode="auto">
                <a:xfrm>
                  <a:off x="2412" y="1938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3 w 11"/>
                    <a:gd name="T9" fmla="*/ 5 h 5"/>
                    <a:gd name="T10" fmla="*/ 5 w 11"/>
                    <a:gd name="T11" fmla="*/ 5 h 5"/>
                    <a:gd name="T12" fmla="*/ 8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11 w 11"/>
                    <a:gd name="T21" fmla="*/ 3 h 5"/>
                    <a:gd name="T22" fmla="*/ 11 w 11"/>
                    <a:gd name="T23" fmla="*/ 0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8" name="Freeform 87"/>
                <p:cNvSpPr>
                  <a:spLocks/>
                </p:cNvSpPr>
                <p:nvPr/>
              </p:nvSpPr>
              <p:spPr bwMode="auto">
                <a:xfrm>
                  <a:off x="2407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9" name="Freeform 88"/>
                <p:cNvSpPr>
                  <a:spLocks/>
                </p:cNvSpPr>
                <p:nvPr/>
              </p:nvSpPr>
              <p:spPr bwMode="auto">
                <a:xfrm>
                  <a:off x="2399" y="195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0" name="Freeform 89"/>
                <p:cNvSpPr>
                  <a:spLocks/>
                </p:cNvSpPr>
                <p:nvPr/>
              </p:nvSpPr>
              <p:spPr bwMode="auto">
                <a:xfrm>
                  <a:off x="2391" y="1967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1" name="Freeform 90"/>
                <p:cNvSpPr>
                  <a:spLocks/>
                </p:cNvSpPr>
                <p:nvPr/>
              </p:nvSpPr>
              <p:spPr bwMode="auto">
                <a:xfrm>
                  <a:off x="2383" y="1977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11 w 11"/>
                    <a:gd name="T25" fmla="*/ 0 h 11"/>
                    <a:gd name="T26" fmla="*/ 6 w 11"/>
                    <a:gd name="T27" fmla="*/ 0 h 11"/>
                    <a:gd name="T28" fmla="*/ 0 w 11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2" name="Freeform 91"/>
                <p:cNvSpPr>
                  <a:spLocks/>
                </p:cNvSpPr>
                <p:nvPr/>
              </p:nvSpPr>
              <p:spPr bwMode="auto">
                <a:xfrm>
                  <a:off x="2428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8 w 10"/>
                    <a:gd name="T21" fmla="*/ 0 h 5"/>
                    <a:gd name="T22" fmla="*/ 8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3" name="Freeform 92"/>
                <p:cNvSpPr>
                  <a:spLocks/>
                </p:cNvSpPr>
                <p:nvPr/>
              </p:nvSpPr>
              <p:spPr bwMode="auto">
                <a:xfrm>
                  <a:off x="2423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4" name="Freeform 93"/>
                <p:cNvSpPr>
                  <a:spLocks/>
                </p:cNvSpPr>
                <p:nvPr/>
              </p:nvSpPr>
              <p:spPr bwMode="auto">
                <a:xfrm>
                  <a:off x="2415" y="195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5" name="Freeform 94"/>
                <p:cNvSpPr>
                  <a:spLocks/>
                </p:cNvSpPr>
                <p:nvPr/>
              </p:nvSpPr>
              <p:spPr bwMode="auto">
                <a:xfrm>
                  <a:off x="2410" y="1967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3 h 8"/>
                    <a:gd name="T22" fmla="*/ 7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6" name="Freeform 95"/>
                <p:cNvSpPr>
                  <a:spLocks/>
                </p:cNvSpPr>
                <p:nvPr/>
              </p:nvSpPr>
              <p:spPr bwMode="auto">
                <a:xfrm>
                  <a:off x="2402" y="1977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8 w 10"/>
                    <a:gd name="T23" fmla="*/ 3 h 11"/>
                    <a:gd name="T24" fmla="*/ 8 w 10"/>
                    <a:gd name="T25" fmla="*/ 0 h 11"/>
                    <a:gd name="T26" fmla="*/ 0 w 10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1"/>
                    <a:gd name="T44" fmla="*/ 10 w 10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7" name="Freeform 96"/>
                <p:cNvSpPr>
                  <a:spLocks/>
                </p:cNvSpPr>
                <p:nvPr/>
              </p:nvSpPr>
              <p:spPr bwMode="auto">
                <a:xfrm>
                  <a:off x="2444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7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7 w 10"/>
                    <a:gd name="T19" fmla="*/ 3 h 5"/>
                    <a:gd name="T20" fmla="*/ 7 w 10"/>
                    <a:gd name="T21" fmla="*/ 0 h 5"/>
                    <a:gd name="T22" fmla="*/ 7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8" name="Freeform 97"/>
                <p:cNvSpPr>
                  <a:spLocks/>
                </p:cNvSpPr>
                <p:nvPr/>
              </p:nvSpPr>
              <p:spPr bwMode="auto">
                <a:xfrm>
                  <a:off x="2438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9" name="Freeform 98"/>
                <p:cNvSpPr>
                  <a:spLocks/>
                </p:cNvSpPr>
                <p:nvPr/>
              </p:nvSpPr>
              <p:spPr bwMode="auto">
                <a:xfrm>
                  <a:off x="2433" y="195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0" name="Freeform 99"/>
                <p:cNvSpPr>
                  <a:spLocks/>
                </p:cNvSpPr>
                <p:nvPr/>
              </p:nvSpPr>
              <p:spPr bwMode="auto">
                <a:xfrm>
                  <a:off x="2425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1" name="Freeform 100"/>
                <p:cNvSpPr>
                  <a:spLocks/>
                </p:cNvSpPr>
                <p:nvPr/>
              </p:nvSpPr>
              <p:spPr bwMode="auto">
                <a:xfrm>
                  <a:off x="2417" y="1977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6 h 11"/>
                    <a:gd name="T22" fmla="*/ 11 w 13"/>
                    <a:gd name="T23" fmla="*/ 3 h 11"/>
                    <a:gd name="T24" fmla="*/ 11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2" name="Freeform 101"/>
                <p:cNvSpPr>
                  <a:spLocks/>
                </p:cNvSpPr>
                <p:nvPr/>
              </p:nvSpPr>
              <p:spPr bwMode="auto">
                <a:xfrm>
                  <a:off x="2459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3 h 5"/>
                    <a:gd name="T18" fmla="*/ 8 w 11"/>
                    <a:gd name="T19" fmla="*/ 0 h 5"/>
                    <a:gd name="T20" fmla="*/ 8 w 11"/>
                    <a:gd name="T21" fmla="*/ 0 h 5"/>
                    <a:gd name="T22" fmla="*/ 0 w 11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3" name="Freeform 102"/>
                <p:cNvSpPr>
                  <a:spLocks/>
                </p:cNvSpPr>
                <p:nvPr/>
              </p:nvSpPr>
              <p:spPr bwMode="auto">
                <a:xfrm>
                  <a:off x="2454" y="194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3 w 13"/>
                    <a:gd name="T9" fmla="*/ 5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4" name="Freeform 103"/>
                <p:cNvSpPr>
                  <a:spLocks/>
                </p:cNvSpPr>
                <p:nvPr/>
              </p:nvSpPr>
              <p:spPr bwMode="auto">
                <a:xfrm>
                  <a:off x="2449" y="195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5" name="Freeform 104"/>
                <p:cNvSpPr>
                  <a:spLocks/>
                </p:cNvSpPr>
                <p:nvPr/>
              </p:nvSpPr>
              <p:spPr bwMode="auto">
                <a:xfrm>
                  <a:off x="2444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5 h 8"/>
                    <a:gd name="T6" fmla="*/ 0 w 13"/>
                    <a:gd name="T7" fmla="*/ 8 h 8"/>
                    <a:gd name="T8" fmla="*/ 0 w 13"/>
                    <a:gd name="T9" fmla="*/ 8 h 8"/>
                    <a:gd name="T10" fmla="*/ 7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0 w 13"/>
                    <a:gd name="T19" fmla="*/ 3 h 8"/>
                    <a:gd name="T20" fmla="*/ 10 w 13"/>
                    <a:gd name="T21" fmla="*/ 3 h 8"/>
                    <a:gd name="T22" fmla="*/ 7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6" name="Freeform 105"/>
                <p:cNvSpPr>
                  <a:spLocks/>
                </p:cNvSpPr>
                <p:nvPr/>
              </p:nvSpPr>
              <p:spPr bwMode="auto">
                <a:xfrm>
                  <a:off x="2438" y="1977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1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6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7" name="Freeform 106"/>
                <p:cNvSpPr>
                  <a:spLocks/>
                </p:cNvSpPr>
                <p:nvPr/>
              </p:nvSpPr>
              <p:spPr bwMode="auto">
                <a:xfrm>
                  <a:off x="2567" y="1938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3 h 8"/>
                    <a:gd name="T20" fmla="*/ 2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8" name="Freeform 107"/>
                <p:cNvSpPr>
                  <a:spLocks/>
                </p:cNvSpPr>
                <p:nvPr/>
              </p:nvSpPr>
              <p:spPr bwMode="auto">
                <a:xfrm>
                  <a:off x="2572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9" name="Freeform 108"/>
                <p:cNvSpPr>
                  <a:spLocks/>
                </p:cNvSpPr>
                <p:nvPr/>
              </p:nvSpPr>
              <p:spPr bwMode="auto">
                <a:xfrm>
                  <a:off x="2577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0" name="Freeform 109"/>
                <p:cNvSpPr>
                  <a:spLocks/>
                </p:cNvSpPr>
                <p:nvPr/>
              </p:nvSpPr>
              <p:spPr bwMode="auto">
                <a:xfrm>
                  <a:off x="2582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6 h 8"/>
                    <a:gd name="T8" fmla="*/ 8 w 8"/>
                    <a:gd name="T9" fmla="*/ 6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6 h 8"/>
                    <a:gd name="T18" fmla="*/ 0 w 8"/>
                    <a:gd name="T19" fmla="*/ 6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1" name="Freeform 110"/>
                <p:cNvSpPr>
                  <a:spLocks/>
                </p:cNvSpPr>
                <p:nvPr/>
              </p:nvSpPr>
              <p:spPr bwMode="auto">
                <a:xfrm>
                  <a:off x="2590" y="1975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2" name="Freeform 111"/>
                <p:cNvSpPr>
                  <a:spLocks/>
                </p:cNvSpPr>
                <p:nvPr/>
              </p:nvSpPr>
              <p:spPr bwMode="auto">
                <a:xfrm>
                  <a:off x="2553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3" name="Freeform 112"/>
                <p:cNvSpPr>
                  <a:spLocks/>
                </p:cNvSpPr>
                <p:nvPr/>
              </p:nvSpPr>
              <p:spPr bwMode="auto">
                <a:xfrm>
                  <a:off x="2559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2 w 8"/>
                    <a:gd name="T19" fmla="*/ 3 h 8"/>
                    <a:gd name="T20" fmla="*/ 2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4" name="Freeform 113"/>
                <p:cNvSpPr>
                  <a:spLocks/>
                </p:cNvSpPr>
                <p:nvPr/>
              </p:nvSpPr>
              <p:spPr bwMode="auto">
                <a:xfrm>
                  <a:off x="2564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3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5" name="Freeform 114"/>
                <p:cNvSpPr>
                  <a:spLocks/>
                </p:cNvSpPr>
                <p:nvPr/>
              </p:nvSpPr>
              <p:spPr bwMode="auto">
                <a:xfrm>
                  <a:off x="2569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8 w 8"/>
                    <a:gd name="T9" fmla="*/ 6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6 h 8"/>
                    <a:gd name="T20" fmla="*/ 3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6" name="Freeform 115"/>
                <p:cNvSpPr>
                  <a:spLocks/>
                </p:cNvSpPr>
                <p:nvPr/>
              </p:nvSpPr>
              <p:spPr bwMode="auto">
                <a:xfrm>
                  <a:off x="2574" y="1975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2 h 8"/>
                    <a:gd name="T4" fmla="*/ 11 w 11"/>
                    <a:gd name="T5" fmla="*/ 2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7" name="Freeform 116"/>
                <p:cNvSpPr>
                  <a:spLocks/>
                </p:cNvSpPr>
                <p:nvPr/>
              </p:nvSpPr>
              <p:spPr bwMode="auto">
                <a:xfrm>
                  <a:off x="2543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8" name="Freeform 117"/>
                <p:cNvSpPr>
                  <a:spLocks/>
                </p:cNvSpPr>
                <p:nvPr/>
              </p:nvSpPr>
              <p:spPr bwMode="auto">
                <a:xfrm>
                  <a:off x="2546" y="1946"/>
                  <a:ext cx="10" cy="8"/>
                </a:xfrm>
                <a:custGeom>
                  <a:avLst/>
                  <a:gdLst>
                    <a:gd name="T0" fmla="*/ 10 w 10"/>
                    <a:gd name="T1" fmla="*/ 3 h 8"/>
                    <a:gd name="T2" fmla="*/ 10 w 10"/>
                    <a:gd name="T3" fmla="*/ 3 h 8"/>
                    <a:gd name="T4" fmla="*/ 10 w 10"/>
                    <a:gd name="T5" fmla="*/ 5 h 8"/>
                    <a:gd name="T6" fmla="*/ 10 w 10"/>
                    <a:gd name="T7" fmla="*/ 5 h 8"/>
                    <a:gd name="T8" fmla="*/ 7 w 10"/>
                    <a:gd name="T9" fmla="*/ 5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5 h 8"/>
                    <a:gd name="T18" fmla="*/ 2 w 10"/>
                    <a:gd name="T19" fmla="*/ 5 h 8"/>
                    <a:gd name="T20" fmla="*/ 2 w 10"/>
                    <a:gd name="T21" fmla="*/ 3 h 8"/>
                    <a:gd name="T22" fmla="*/ 2 w 10"/>
                    <a:gd name="T23" fmla="*/ 3 h 8"/>
                    <a:gd name="T24" fmla="*/ 7 w 10"/>
                    <a:gd name="T25" fmla="*/ 0 h 8"/>
                    <a:gd name="T26" fmla="*/ 10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3"/>
                      </a:move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9" name="Freeform 118"/>
                <p:cNvSpPr>
                  <a:spLocks/>
                </p:cNvSpPr>
                <p:nvPr/>
              </p:nvSpPr>
              <p:spPr bwMode="auto">
                <a:xfrm>
                  <a:off x="2551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2 w 8"/>
                    <a:gd name="T21" fmla="*/ 3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0" name="Freeform 119"/>
                <p:cNvSpPr>
                  <a:spLocks/>
                </p:cNvSpPr>
                <p:nvPr/>
              </p:nvSpPr>
              <p:spPr bwMode="auto">
                <a:xfrm>
                  <a:off x="2556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6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1" name="Freeform 120"/>
                <p:cNvSpPr>
                  <a:spLocks/>
                </p:cNvSpPr>
                <p:nvPr/>
              </p:nvSpPr>
              <p:spPr bwMode="auto">
                <a:xfrm>
                  <a:off x="2561" y="1975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2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6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2" name="Freeform 121"/>
                <p:cNvSpPr>
                  <a:spLocks/>
                </p:cNvSpPr>
                <p:nvPr/>
              </p:nvSpPr>
              <p:spPr bwMode="auto">
                <a:xfrm>
                  <a:off x="2627" y="1896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6 w 76"/>
                    <a:gd name="T3" fmla="*/ 0 h 84"/>
                    <a:gd name="T4" fmla="*/ 28 w 76"/>
                    <a:gd name="T5" fmla="*/ 0 h 84"/>
                    <a:gd name="T6" fmla="*/ 21 w 76"/>
                    <a:gd name="T7" fmla="*/ 3 h 84"/>
                    <a:gd name="T8" fmla="*/ 13 w 76"/>
                    <a:gd name="T9" fmla="*/ 8 h 84"/>
                    <a:gd name="T10" fmla="*/ 10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2 w 76"/>
                    <a:gd name="T21" fmla="*/ 63 h 84"/>
                    <a:gd name="T22" fmla="*/ 8 w 76"/>
                    <a:gd name="T23" fmla="*/ 74 h 84"/>
                    <a:gd name="T24" fmla="*/ 18 w 76"/>
                    <a:gd name="T25" fmla="*/ 81 h 84"/>
                    <a:gd name="T26" fmla="*/ 28 w 76"/>
                    <a:gd name="T27" fmla="*/ 84 h 84"/>
                    <a:gd name="T28" fmla="*/ 39 w 76"/>
                    <a:gd name="T29" fmla="*/ 81 h 84"/>
                    <a:gd name="T30" fmla="*/ 49 w 76"/>
                    <a:gd name="T31" fmla="*/ 74 h 84"/>
                    <a:gd name="T32" fmla="*/ 60 w 76"/>
                    <a:gd name="T33" fmla="*/ 63 h 84"/>
                    <a:gd name="T34" fmla="*/ 70 w 76"/>
                    <a:gd name="T35" fmla="*/ 50 h 84"/>
                    <a:gd name="T36" fmla="*/ 76 w 76"/>
                    <a:gd name="T37" fmla="*/ 34 h 84"/>
                    <a:gd name="T38" fmla="*/ 73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3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2" y="63"/>
                      </a:lnTo>
                      <a:lnTo>
                        <a:pt x="8" y="74"/>
                      </a:lnTo>
                      <a:lnTo>
                        <a:pt x="18" y="81"/>
                      </a:lnTo>
                      <a:lnTo>
                        <a:pt x="28" y="84"/>
                      </a:lnTo>
                      <a:lnTo>
                        <a:pt x="39" y="81"/>
                      </a:lnTo>
                      <a:lnTo>
                        <a:pt x="49" y="74"/>
                      </a:lnTo>
                      <a:lnTo>
                        <a:pt x="60" y="63"/>
                      </a:lnTo>
                      <a:lnTo>
                        <a:pt x="70" y="50"/>
                      </a:lnTo>
                      <a:lnTo>
                        <a:pt x="76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3" name="Freeform 122"/>
                <p:cNvSpPr>
                  <a:spLocks/>
                </p:cNvSpPr>
                <p:nvPr/>
              </p:nvSpPr>
              <p:spPr bwMode="auto">
                <a:xfrm>
                  <a:off x="2640" y="1894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7 h 10"/>
                    <a:gd name="T6" fmla="*/ 8 w 29"/>
                    <a:gd name="T7" fmla="*/ 5 h 10"/>
                    <a:gd name="T8" fmla="*/ 10 w 29"/>
                    <a:gd name="T9" fmla="*/ 5 h 10"/>
                    <a:gd name="T10" fmla="*/ 15 w 29"/>
                    <a:gd name="T11" fmla="*/ 5 h 10"/>
                    <a:gd name="T12" fmla="*/ 18 w 29"/>
                    <a:gd name="T13" fmla="*/ 5 h 10"/>
                    <a:gd name="T14" fmla="*/ 23 w 29"/>
                    <a:gd name="T15" fmla="*/ 2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0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18 w 29"/>
                    <a:gd name="T27" fmla="*/ 0 h 10"/>
                    <a:gd name="T28" fmla="*/ 15 w 29"/>
                    <a:gd name="T29" fmla="*/ 0 h 10"/>
                    <a:gd name="T30" fmla="*/ 10 w 29"/>
                    <a:gd name="T31" fmla="*/ 2 h 10"/>
                    <a:gd name="T32" fmla="*/ 5 w 29"/>
                    <a:gd name="T33" fmla="*/ 2 h 10"/>
                    <a:gd name="T34" fmla="*/ 2 w 29"/>
                    <a:gd name="T35" fmla="*/ 5 h 10"/>
                    <a:gd name="T36" fmla="*/ 0 w 29"/>
                    <a:gd name="T37" fmla="*/ 7 h 10"/>
                    <a:gd name="T38" fmla="*/ 0 w 29"/>
                    <a:gd name="T39" fmla="*/ 7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2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4" name="Freeform 123"/>
                <p:cNvSpPr>
                  <a:spLocks/>
                </p:cNvSpPr>
                <p:nvPr/>
              </p:nvSpPr>
              <p:spPr bwMode="auto">
                <a:xfrm>
                  <a:off x="2627" y="1901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7 h 29"/>
                    <a:gd name="T6" fmla="*/ 5 w 15"/>
                    <a:gd name="T7" fmla="*/ 24 h 29"/>
                    <a:gd name="T8" fmla="*/ 5 w 15"/>
                    <a:gd name="T9" fmla="*/ 19 h 29"/>
                    <a:gd name="T10" fmla="*/ 8 w 15"/>
                    <a:gd name="T11" fmla="*/ 16 h 29"/>
                    <a:gd name="T12" fmla="*/ 8 w 15"/>
                    <a:gd name="T13" fmla="*/ 11 h 29"/>
                    <a:gd name="T14" fmla="*/ 10 w 15"/>
                    <a:gd name="T15" fmla="*/ 8 h 29"/>
                    <a:gd name="T16" fmla="*/ 13 w 15"/>
                    <a:gd name="T17" fmla="*/ 6 h 29"/>
                    <a:gd name="T18" fmla="*/ 15 w 15"/>
                    <a:gd name="T19" fmla="*/ 3 h 29"/>
                    <a:gd name="T20" fmla="*/ 13 w 15"/>
                    <a:gd name="T21" fmla="*/ 0 h 29"/>
                    <a:gd name="T22" fmla="*/ 10 w 15"/>
                    <a:gd name="T23" fmla="*/ 3 h 29"/>
                    <a:gd name="T24" fmla="*/ 8 w 15"/>
                    <a:gd name="T25" fmla="*/ 6 h 29"/>
                    <a:gd name="T26" fmla="*/ 5 w 15"/>
                    <a:gd name="T27" fmla="*/ 11 h 29"/>
                    <a:gd name="T28" fmla="*/ 5 w 15"/>
                    <a:gd name="T29" fmla="*/ 14 h 29"/>
                    <a:gd name="T30" fmla="*/ 2 w 15"/>
                    <a:gd name="T31" fmla="*/ 19 h 29"/>
                    <a:gd name="T32" fmla="*/ 0 w 15"/>
                    <a:gd name="T33" fmla="*/ 21 h 29"/>
                    <a:gd name="T34" fmla="*/ 0 w 15"/>
                    <a:gd name="T35" fmla="*/ 27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5" y="14"/>
                      </a:lnTo>
                      <a:lnTo>
                        <a:pt x="2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5" name="Freeform 124"/>
                <p:cNvSpPr>
                  <a:spLocks/>
                </p:cNvSpPr>
                <p:nvPr/>
              </p:nvSpPr>
              <p:spPr bwMode="auto">
                <a:xfrm>
                  <a:off x="2624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6" name="Freeform 125"/>
                <p:cNvSpPr>
                  <a:spLocks/>
                </p:cNvSpPr>
                <p:nvPr/>
              </p:nvSpPr>
              <p:spPr bwMode="auto">
                <a:xfrm>
                  <a:off x="2627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1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7" name="Freeform 126"/>
                <p:cNvSpPr>
                  <a:spLocks/>
                </p:cNvSpPr>
                <p:nvPr/>
              </p:nvSpPr>
              <p:spPr bwMode="auto">
                <a:xfrm>
                  <a:off x="2645" y="1975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8" name="Freeform 127"/>
                <p:cNvSpPr>
                  <a:spLocks/>
                </p:cNvSpPr>
                <p:nvPr/>
              </p:nvSpPr>
              <p:spPr bwMode="auto">
                <a:xfrm>
                  <a:off x="2663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4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4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4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4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9" name="Freeform 128"/>
                <p:cNvSpPr>
                  <a:spLocks/>
                </p:cNvSpPr>
                <p:nvPr/>
              </p:nvSpPr>
              <p:spPr bwMode="auto">
                <a:xfrm>
                  <a:off x="2684" y="1930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0" name="Freeform 129"/>
                <p:cNvSpPr>
                  <a:spLocks/>
                </p:cNvSpPr>
                <p:nvPr/>
              </p:nvSpPr>
              <p:spPr bwMode="auto">
                <a:xfrm>
                  <a:off x="2692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1" name="Freeform 130"/>
                <p:cNvSpPr>
                  <a:spLocks/>
                </p:cNvSpPr>
                <p:nvPr/>
              </p:nvSpPr>
              <p:spPr bwMode="auto">
                <a:xfrm>
                  <a:off x="2669" y="1894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2 w 26"/>
                    <a:gd name="T5" fmla="*/ 5 h 13"/>
                    <a:gd name="T6" fmla="*/ 5 w 26"/>
                    <a:gd name="T7" fmla="*/ 5 h 13"/>
                    <a:gd name="T8" fmla="*/ 7 w 26"/>
                    <a:gd name="T9" fmla="*/ 5 h 13"/>
                    <a:gd name="T10" fmla="*/ 13 w 26"/>
                    <a:gd name="T11" fmla="*/ 5 h 13"/>
                    <a:gd name="T12" fmla="*/ 15 w 26"/>
                    <a:gd name="T13" fmla="*/ 7 h 13"/>
                    <a:gd name="T14" fmla="*/ 18 w 26"/>
                    <a:gd name="T15" fmla="*/ 7 h 13"/>
                    <a:gd name="T16" fmla="*/ 20 w 26"/>
                    <a:gd name="T17" fmla="*/ 10 h 13"/>
                    <a:gd name="T18" fmla="*/ 23 w 26"/>
                    <a:gd name="T19" fmla="*/ 13 h 13"/>
                    <a:gd name="T20" fmla="*/ 26 w 26"/>
                    <a:gd name="T21" fmla="*/ 10 h 13"/>
                    <a:gd name="T22" fmla="*/ 23 w 26"/>
                    <a:gd name="T23" fmla="*/ 7 h 13"/>
                    <a:gd name="T24" fmla="*/ 20 w 26"/>
                    <a:gd name="T25" fmla="*/ 5 h 13"/>
                    <a:gd name="T26" fmla="*/ 15 w 26"/>
                    <a:gd name="T27" fmla="*/ 2 h 13"/>
                    <a:gd name="T28" fmla="*/ 13 w 26"/>
                    <a:gd name="T29" fmla="*/ 2 h 13"/>
                    <a:gd name="T30" fmla="*/ 10 w 26"/>
                    <a:gd name="T31" fmla="*/ 2 h 13"/>
                    <a:gd name="T32" fmla="*/ 5 w 26"/>
                    <a:gd name="T33" fmla="*/ 0 h 13"/>
                    <a:gd name="T34" fmla="*/ 2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8" y="7"/>
                      </a:lnTo>
                      <a:lnTo>
                        <a:pt x="20" y="10"/>
                      </a:lnTo>
                      <a:lnTo>
                        <a:pt x="23" y="13"/>
                      </a:lnTo>
                      <a:lnTo>
                        <a:pt x="26" y="10"/>
                      </a:lnTo>
                      <a:lnTo>
                        <a:pt x="23" y="7"/>
                      </a:lnTo>
                      <a:lnTo>
                        <a:pt x="20" y="5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2" name="Freeform 131"/>
                <p:cNvSpPr>
                  <a:spLocks/>
                </p:cNvSpPr>
                <p:nvPr/>
              </p:nvSpPr>
              <p:spPr bwMode="auto">
                <a:xfrm>
                  <a:off x="2658" y="1896"/>
                  <a:ext cx="45" cy="76"/>
                </a:xfrm>
                <a:custGeom>
                  <a:avLst/>
                  <a:gdLst>
                    <a:gd name="T0" fmla="*/ 16 w 45"/>
                    <a:gd name="T1" fmla="*/ 76 h 76"/>
                    <a:gd name="T2" fmla="*/ 24 w 45"/>
                    <a:gd name="T3" fmla="*/ 71 h 76"/>
                    <a:gd name="T4" fmla="*/ 29 w 45"/>
                    <a:gd name="T5" fmla="*/ 63 h 76"/>
                    <a:gd name="T6" fmla="*/ 39 w 45"/>
                    <a:gd name="T7" fmla="*/ 50 h 76"/>
                    <a:gd name="T8" fmla="*/ 45 w 45"/>
                    <a:gd name="T9" fmla="*/ 34 h 76"/>
                    <a:gd name="T10" fmla="*/ 42 w 45"/>
                    <a:gd name="T11" fmla="*/ 21 h 76"/>
                    <a:gd name="T12" fmla="*/ 37 w 45"/>
                    <a:gd name="T13" fmla="*/ 8 h 76"/>
                    <a:gd name="T14" fmla="*/ 26 w 45"/>
                    <a:gd name="T15" fmla="*/ 3 h 76"/>
                    <a:gd name="T16" fmla="*/ 16 w 45"/>
                    <a:gd name="T17" fmla="*/ 0 h 76"/>
                    <a:gd name="T18" fmla="*/ 16 w 45"/>
                    <a:gd name="T19" fmla="*/ 3 h 76"/>
                    <a:gd name="T20" fmla="*/ 13 w 45"/>
                    <a:gd name="T21" fmla="*/ 3 h 76"/>
                    <a:gd name="T22" fmla="*/ 5 w 45"/>
                    <a:gd name="T23" fmla="*/ 19 h 76"/>
                    <a:gd name="T24" fmla="*/ 3 w 45"/>
                    <a:gd name="T25" fmla="*/ 24 h 76"/>
                    <a:gd name="T26" fmla="*/ 0 w 45"/>
                    <a:gd name="T27" fmla="*/ 32 h 76"/>
                    <a:gd name="T28" fmla="*/ 0 w 45"/>
                    <a:gd name="T29" fmla="*/ 47 h 76"/>
                    <a:gd name="T30" fmla="*/ 0 w 45"/>
                    <a:gd name="T31" fmla="*/ 60 h 76"/>
                    <a:gd name="T32" fmla="*/ 8 w 45"/>
                    <a:gd name="T33" fmla="*/ 68 h 76"/>
                    <a:gd name="T34" fmla="*/ 16 w 45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5"/>
                    <a:gd name="T55" fmla="*/ 0 h 76"/>
                    <a:gd name="T56" fmla="*/ 45 w 45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5" h="76">
                      <a:moveTo>
                        <a:pt x="16" y="76"/>
                      </a:moveTo>
                      <a:lnTo>
                        <a:pt x="24" y="71"/>
                      </a:lnTo>
                      <a:lnTo>
                        <a:pt x="29" y="63"/>
                      </a:lnTo>
                      <a:lnTo>
                        <a:pt x="39" y="50"/>
                      </a:lnTo>
                      <a:lnTo>
                        <a:pt x="45" y="34"/>
                      </a:lnTo>
                      <a:lnTo>
                        <a:pt x="42" y="21"/>
                      </a:lnTo>
                      <a:lnTo>
                        <a:pt x="37" y="8"/>
                      </a:lnTo>
                      <a:lnTo>
                        <a:pt x="26" y="3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5" y="19"/>
                      </a:lnTo>
                      <a:lnTo>
                        <a:pt x="3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3" name="Freeform 132"/>
                <p:cNvSpPr>
                  <a:spLocks/>
                </p:cNvSpPr>
                <p:nvPr/>
              </p:nvSpPr>
              <p:spPr bwMode="auto">
                <a:xfrm>
                  <a:off x="2674" y="1956"/>
                  <a:ext cx="15" cy="19"/>
                </a:xfrm>
                <a:custGeom>
                  <a:avLst/>
                  <a:gdLst>
                    <a:gd name="T0" fmla="*/ 10 w 15"/>
                    <a:gd name="T1" fmla="*/ 0 h 19"/>
                    <a:gd name="T2" fmla="*/ 10 w 15"/>
                    <a:gd name="T3" fmla="*/ 0 h 19"/>
                    <a:gd name="T4" fmla="*/ 10 w 15"/>
                    <a:gd name="T5" fmla="*/ 3 h 19"/>
                    <a:gd name="T6" fmla="*/ 8 w 15"/>
                    <a:gd name="T7" fmla="*/ 6 h 19"/>
                    <a:gd name="T8" fmla="*/ 8 w 15"/>
                    <a:gd name="T9" fmla="*/ 8 h 19"/>
                    <a:gd name="T10" fmla="*/ 5 w 15"/>
                    <a:gd name="T11" fmla="*/ 8 h 19"/>
                    <a:gd name="T12" fmla="*/ 5 w 15"/>
                    <a:gd name="T13" fmla="*/ 11 h 19"/>
                    <a:gd name="T14" fmla="*/ 2 w 15"/>
                    <a:gd name="T15" fmla="*/ 11 h 19"/>
                    <a:gd name="T16" fmla="*/ 2 w 15"/>
                    <a:gd name="T17" fmla="*/ 14 h 19"/>
                    <a:gd name="T18" fmla="*/ 0 w 15"/>
                    <a:gd name="T19" fmla="*/ 16 h 19"/>
                    <a:gd name="T20" fmla="*/ 2 w 15"/>
                    <a:gd name="T21" fmla="*/ 19 h 19"/>
                    <a:gd name="T22" fmla="*/ 2 w 15"/>
                    <a:gd name="T23" fmla="*/ 16 h 19"/>
                    <a:gd name="T24" fmla="*/ 5 w 15"/>
                    <a:gd name="T25" fmla="*/ 14 h 19"/>
                    <a:gd name="T26" fmla="*/ 8 w 15"/>
                    <a:gd name="T27" fmla="*/ 14 h 19"/>
                    <a:gd name="T28" fmla="*/ 8 w 15"/>
                    <a:gd name="T29" fmla="*/ 11 h 19"/>
                    <a:gd name="T30" fmla="*/ 10 w 15"/>
                    <a:gd name="T31" fmla="*/ 8 h 19"/>
                    <a:gd name="T32" fmla="*/ 10 w 15"/>
                    <a:gd name="T33" fmla="*/ 8 h 19"/>
                    <a:gd name="T34" fmla="*/ 13 w 15"/>
                    <a:gd name="T35" fmla="*/ 6 h 19"/>
                    <a:gd name="T36" fmla="*/ 15 w 15"/>
                    <a:gd name="T37" fmla="*/ 3 h 19"/>
                    <a:gd name="T38" fmla="*/ 15 w 15"/>
                    <a:gd name="T39" fmla="*/ 3 h 19"/>
                    <a:gd name="T40" fmla="*/ 10 w 15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9"/>
                    <a:gd name="T65" fmla="*/ 15 w 15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9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2" y="11"/>
                      </a:lnTo>
                      <a:lnTo>
                        <a:pt x="2" y="14"/>
                      </a:lnTo>
                      <a:lnTo>
                        <a:pt x="0" y="16"/>
                      </a:lnTo>
                      <a:lnTo>
                        <a:pt x="2" y="19"/>
                      </a:lnTo>
                      <a:lnTo>
                        <a:pt x="2" y="16"/>
                      </a:lnTo>
                      <a:lnTo>
                        <a:pt x="5" y="14"/>
                      </a:lnTo>
                      <a:lnTo>
                        <a:pt x="8" y="14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4" name="Freeform 133"/>
                <p:cNvSpPr>
                  <a:spLocks/>
                </p:cNvSpPr>
                <p:nvPr/>
              </p:nvSpPr>
              <p:spPr bwMode="auto">
                <a:xfrm>
                  <a:off x="2684" y="1930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5" name="Freeform 134"/>
                <p:cNvSpPr>
                  <a:spLocks/>
                </p:cNvSpPr>
                <p:nvPr/>
              </p:nvSpPr>
              <p:spPr bwMode="auto">
                <a:xfrm>
                  <a:off x="2692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6" name="Freeform 135"/>
                <p:cNvSpPr>
                  <a:spLocks/>
                </p:cNvSpPr>
                <p:nvPr/>
              </p:nvSpPr>
              <p:spPr bwMode="auto">
                <a:xfrm>
                  <a:off x="2674" y="1894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7 h 13"/>
                    <a:gd name="T12" fmla="*/ 13 w 21"/>
                    <a:gd name="T13" fmla="*/ 7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7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2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7" name="Freeform 136"/>
                <p:cNvSpPr>
                  <a:spLocks/>
                </p:cNvSpPr>
                <p:nvPr/>
              </p:nvSpPr>
              <p:spPr bwMode="auto">
                <a:xfrm>
                  <a:off x="2669" y="1896"/>
                  <a:ext cx="7" cy="5"/>
                </a:xfrm>
                <a:custGeom>
                  <a:avLst/>
                  <a:gdLst>
                    <a:gd name="T0" fmla="*/ 2 w 7"/>
                    <a:gd name="T1" fmla="*/ 5 h 5"/>
                    <a:gd name="T2" fmla="*/ 2 w 7"/>
                    <a:gd name="T3" fmla="*/ 5 h 5"/>
                    <a:gd name="T4" fmla="*/ 2 w 7"/>
                    <a:gd name="T5" fmla="*/ 5 h 5"/>
                    <a:gd name="T6" fmla="*/ 2 w 7"/>
                    <a:gd name="T7" fmla="*/ 5 h 5"/>
                    <a:gd name="T8" fmla="*/ 5 w 7"/>
                    <a:gd name="T9" fmla="*/ 3 h 5"/>
                    <a:gd name="T10" fmla="*/ 5 w 7"/>
                    <a:gd name="T11" fmla="*/ 3 h 5"/>
                    <a:gd name="T12" fmla="*/ 5 w 7"/>
                    <a:gd name="T13" fmla="*/ 3 h 5"/>
                    <a:gd name="T14" fmla="*/ 5 w 7"/>
                    <a:gd name="T15" fmla="*/ 3 h 5"/>
                    <a:gd name="T16" fmla="*/ 5 w 7"/>
                    <a:gd name="T17" fmla="*/ 3 h 5"/>
                    <a:gd name="T18" fmla="*/ 7 w 7"/>
                    <a:gd name="T19" fmla="*/ 3 h 5"/>
                    <a:gd name="T20" fmla="*/ 5 w 7"/>
                    <a:gd name="T21" fmla="*/ 0 h 5"/>
                    <a:gd name="T22" fmla="*/ 5 w 7"/>
                    <a:gd name="T23" fmla="*/ 0 h 5"/>
                    <a:gd name="T24" fmla="*/ 2 w 7"/>
                    <a:gd name="T25" fmla="*/ 0 h 5"/>
                    <a:gd name="T26" fmla="*/ 2 w 7"/>
                    <a:gd name="T27" fmla="*/ 0 h 5"/>
                    <a:gd name="T28" fmla="*/ 2 w 7"/>
                    <a:gd name="T29" fmla="*/ 0 h 5"/>
                    <a:gd name="T30" fmla="*/ 2 w 7"/>
                    <a:gd name="T31" fmla="*/ 0 h 5"/>
                    <a:gd name="T32" fmla="*/ 0 w 7"/>
                    <a:gd name="T33" fmla="*/ 3 h 5"/>
                    <a:gd name="T34" fmla="*/ 0 w 7"/>
                    <a:gd name="T35" fmla="*/ 3 h 5"/>
                    <a:gd name="T36" fmla="*/ 0 w 7"/>
                    <a:gd name="T37" fmla="*/ 3 h 5"/>
                    <a:gd name="T38" fmla="*/ 0 w 7"/>
                    <a:gd name="T39" fmla="*/ 3 h 5"/>
                    <a:gd name="T40" fmla="*/ 2 w 7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5"/>
                    <a:gd name="T65" fmla="*/ 7 w 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5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8" name="Freeform 137"/>
                <p:cNvSpPr>
                  <a:spLocks/>
                </p:cNvSpPr>
                <p:nvPr/>
              </p:nvSpPr>
              <p:spPr bwMode="auto">
                <a:xfrm>
                  <a:off x="2655" y="1899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6 h 29"/>
                    <a:gd name="T12" fmla="*/ 11 w 16"/>
                    <a:gd name="T13" fmla="*/ 10 h 29"/>
                    <a:gd name="T14" fmla="*/ 14 w 16"/>
                    <a:gd name="T15" fmla="*/ 8 h 29"/>
                    <a:gd name="T16" fmla="*/ 14 w 16"/>
                    <a:gd name="T17" fmla="*/ 5 h 29"/>
                    <a:gd name="T18" fmla="*/ 16 w 16"/>
                    <a:gd name="T19" fmla="*/ 2 h 29"/>
                    <a:gd name="T20" fmla="*/ 14 w 16"/>
                    <a:gd name="T21" fmla="*/ 0 h 29"/>
                    <a:gd name="T22" fmla="*/ 11 w 16"/>
                    <a:gd name="T23" fmla="*/ 2 h 29"/>
                    <a:gd name="T24" fmla="*/ 11 w 16"/>
                    <a:gd name="T25" fmla="*/ 5 h 29"/>
                    <a:gd name="T26" fmla="*/ 8 w 16"/>
                    <a:gd name="T27" fmla="*/ 10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0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6" y="2"/>
                      </a:lnTo>
                      <a:lnTo>
                        <a:pt x="14" y="0"/>
                      </a:ln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10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9" name="Freeform 138"/>
                <p:cNvSpPr>
                  <a:spLocks/>
                </p:cNvSpPr>
                <p:nvPr/>
              </p:nvSpPr>
              <p:spPr bwMode="auto">
                <a:xfrm>
                  <a:off x="2655" y="1928"/>
                  <a:ext cx="6" cy="28"/>
                </a:xfrm>
                <a:custGeom>
                  <a:avLst/>
                  <a:gdLst>
                    <a:gd name="T0" fmla="*/ 6 w 6"/>
                    <a:gd name="T1" fmla="*/ 26 h 28"/>
                    <a:gd name="T2" fmla="*/ 6 w 6"/>
                    <a:gd name="T3" fmla="*/ 26 h 28"/>
                    <a:gd name="T4" fmla="*/ 3 w 6"/>
                    <a:gd name="T5" fmla="*/ 23 h 28"/>
                    <a:gd name="T6" fmla="*/ 3 w 6"/>
                    <a:gd name="T7" fmla="*/ 21 h 28"/>
                    <a:gd name="T8" fmla="*/ 3 w 6"/>
                    <a:gd name="T9" fmla="*/ 18 h 28"/>
                    <a:gd name="T10" fmla="*/ 3 w 6"/>
                    <a:gd name="T11" fmla="*/ 13 h 28"/>
                    <a:gd name="T12" fmla="*/ 3 w 6"/>
                    <a:gd name="T13" fmla="*/ 10 h 28"/>
                    <a:gd name="T14" fmla="*/ 3 w 6"/>
                    <a:gd name="T15" fmla="*/ 7 h 28"/>
                    <a:gd name="T16" fmla="*/ 3 w 6"/>
                    <a:gd name="T17" fmla="*/ 2 h 28"/>
                    <a:gd name="T18" fmla="*/ 6 w 6"/>
                    <a:gd name="T19" fmla="*/ 0 h 28"/>
                    <a:gd name="T20" fmla="*/ 0 w 6"/>
                    <a:gd name="T21" fmla="*/ 0 h 28"/>
                    <a:gd name="T22" fmla="*/ 0 w 6"/>
                    <a:gd name="T23" fmla="*/ 2 h 28"/>
                    <a:gd name="T24" fmla="*/ 0 w 6"/>
                    <a:gd name="T25" fmla="*/ 7 h 28"/>
                    <a:gd name="T26" fmla="*/ 0 w 6"/>
                    <a:gd name="T27" fmla="*/ 10 h 28"/>
                    <a:gd name="T28" fmla="*/ 0 w 6"/>
                    <a:gd name="T29" fmla="*/ 13 h 28"/>
                    <a:gd name="T30" fmla="*/ 0 w 6"/>
                    <a:gd name="T31" fmla="*/ 18 h 28"/>
                    <a:gd name="T32" fmla="*/ 0 w 6"/>
                    <a:gd name="T33" fmla="*/ 21 h 28"/>
                    <a:gd name="T34" fmla="*/ 0 w 6"/>
                    <a:gd name="T35" fmla="*/ 26 h 28"/>
                    <a:gd name="T36" fmla="*/ 3 w 6"/>
                    <a:gd name="T37" fmla="*/ 28 h 28"/>
                    <a:gd name="T38" fmla="*/ 3 w 6"/>
                    <a:gd name="T39" fmla="*/ 28 h 28"/>
                    <a:gd name="T40" fmla="*/ 6 w 6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8"/>
                    <a:gd name="T65" fmla="*/ 6 w 6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8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0" name="Freeform 139"/>
                <p:cNvSpPr>
                  <a:spLocks/>
                </p:cNvSpPr>
                <p:nvPr/>
              </p:nvSpPr>
              <p:spPr bwMode="auto">
                <a:xfrm>
                  <a:off x="2658" y="1954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6 h 21"/>
                    <a:gd name="T4" fmla="*/ 16 w 18"/>
                    <a:gd name="T5" fmla="*/ 16 h 21"/>
                    <a:gd name="T6" fmla="*/ 13 w 18"/>
                    <a:gd name="T7" fmla="*/ 13 h 21"/>
                    <a:gd name="T8" fmla="*/ 11 w 18"/>
                    <a:gd name="T9" fmla="*/ 13 h 21"/>
                    <a:gd name="T10" fmla="*/ 8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2 h 21"/>
                    <a:gd name="T18" fmla="*/ 3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0 h 21"/>
                    <a:gd name="T28" fmla="*/ 5 w 18"/>
                    <a:gd name="T29" fmla="*/ 13 h 21"/>
                    <a:gd name="T30" fmla="*/ 8 w 18"/>
                    <a:gd name="T31" fmla="*/ 16 h 21"/>
                    <a:gd name="T32" fmla="*/ 11 w 18"/>
                    <a:gd name="T33" fmla="*/ 16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8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3"/>
                      </a:lnTo>
                      <a:lnTo>
                        <a:pt x="8" y="16"/>
                      </a:lnTo>
                      <a:lnTo>
                        <a:pt x="11" y="16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1" name="Freeform 140"/>
                <p:cNvSpPr>
                  <a:spLocks/>
                </p:cNvSpPr>
                <p:nvPr/>
              </p:nvSpPr>
              <p:spPr bwMode="auto">
                <a:xfrm>
                  <a:off x="2451" y="1859"/>
                  <a:ext cx="129" cy="35"/>
                </a:xfrm>
                <a:custGeom>
                  <a:avLst/>
                  <a:gdLst>
                    <a:gd name="T0" fmla="*/ 0 w 129"/>
                    <a:gd name="T1" fmla="*/ 6 h 35"/>
                    <a:gd name="T2" fmla="*/ 0 w 129"/>
                    <a:gd name="T3" fmla="*/ 16 h 35"/>
                    <a:gd name="T4" fmla="*/ 3 w 129"/>
                    <a:gd name="T5" fmla="*/ 27 h 35"/>
                    <a:gd name="T6" fmla="*/ 3 w 129"/>
                    <a:gd name="T7" fmla="*/ 29 h 35"/>
                    <a:gd name="T8" fmla="*/ 6 w 129"/>
                    <a:gd name="T9" fmla="*/ 32 h 35"/>
                    <a:gd name="T10" fmla="*/ 34 w 129"/>
                    <a:gd name="T11" fmla="*/ 35 h 35"/>
                    <a:gd name="T12" fmla="*/ 63 w 129"/>
                    <a:gd name="T13" fmla="*/ 35 h 35"/>
                    <a:gd name="T14" fmla="*/ 95 w 129"/>
                    <a:gd name="T15" fmla="*/ 35 h 35"/>
                    <a:gd name="T16" fmla="*/ 108 w 129"/>
                    <a:gd name="T17" fmla="*/ 35 h 35"/>
                    <a:gd name="T18" fmla="*/ 116 w 129"/>
                    <a:gd name="T19" fmla="*/ 35 h 35"/>
                    <a:gd name="T20" fmla="*/ 121 w 129"/>
                    <a:gd name="T21" fmla="*/ 32 h 35"/>
                    <a:gd name="T22" fmla="*/ 126 w 129"/>
                    <a:gd name="T23" fmla="*/ 27 h 35"/>
                    <a:gd name="T24" fmla="*/ 129 w 129"/>
                    <a:gd name="T25" fmla="*/ 19 h 35"/>
                    <a:gd name="T26" fmla="*/ 129 w 129"/>
                    <a:gd name="T27" fmla="*/ 11 h 35"/>
                    <a:gd name="T28" fmla="*/ 129 w 129"/>
                    <a:gd name="T29" fmla="*/ 6 h 35"/>
                    <a:gd name="T30" fmla="*/ 126 w 129"/>
                    <a:gd name="T31" fmla="*/ 3 h 35"/>
                    <a:gd name="T32" fmla="*/ 118 w 129"/>
                    <a:gd name="T33" fmla="*/ 0 h 35"/>
                    <a:gd name="T34" fmla="*/ 113 w 129"/>
                    <a:gd name="T35" fmla="*/ 0 h 35"/>
                    <a:gd name="T36" fmla="*/ 108 w 129"/>
                    <a:gd name="T37" fmla="*/ 0 h 35"/>
                    <a:gd name="T38" fmla="*/ 102 w 129"/>
                    <a:gd name="T39" fmla="*/ 0 h 35"/>
                    <a:gd name="T40" fmla="*/ 89 w 129"/>
                    <a:gd name="T41" fmla="*/ 0 h 35"/>
                    <a:gd name="T42" fmla="*/ 71 w 129"/>
                    <a:gd name="T43" fmla="*/ 3 h 35"/>
                    <a:gd name="T44" fmla="*/ 53 w 129"/>
                    <a:gd name="T45" fmla="*/ 3 h 35"/>
                    <a:gd name="T46" fmla="*/ 32 w 129"/>
                    <a:gd name="T47" fmla="*/ 3 h 35"/>
                    <a:gd name="T48" fmla="*/ 16 w 129"/>
                    <a:gd name="T49" fmla="*/ 6 h 35"/>
                    <a:gd name="T50" fmla="*/ 6 w 129"/>
                    <a:gd name="T51" fmla="*/ 6 h 35"/>
                    <a:gd name="T52" fmla="*/ 0 w 129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9"/>
                    <a:gd name="T82" fmla="*/ 0 h 35"/>
                    <a:gd name="T83" fmla="*/ 129 w 129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9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6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5" y="35"/>
                      </a:lnTo>
                      <a:lnTo>
                        <a:pt x="108" y="35"/>
                      </a:lnTo>
                      <a:lnTo>
                        <a:pt x="116" y="35"/>
                      </a:lnTo>
                      <a:lnTo>
                        <a:pt x="121" y="32"/>
                      </a:lnTo>
                      <a:lnTo>
                        <a:pt x="126" y="27"/>
                      </a:lnTo>
                      <a:lnTo>
                        <a:pt x="129" y="19"/>
                      </a:lnTo>
                      <a:lnTo>
                        <a:pt x="129" y="11"/>
                      </a:lnTo>
                      <a:lnTo>
                        <a:pt x="129" y="6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2" name="Freeform 141"/>
                <p:cNvSpPr>
                  <a:spLocks/>
                </p:cNvSpPr>
                <p:nvPr/>
              </p:nvSpPr>
              <p:spPr bwMode="auto">
                <a:xfrm>
                  <a:off x="2451" y="1865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3" name="Freeform 142"/>
                <p:cNvSpPr>
                  <a:spLocks/>
                </p:cNvSpPr>
                <p:nvPr/>
              </p:nvSpPr>
              <p:spPr bwMode="auto">
                <a:xfrm>
                  <a:off x="2451" y="1886"/>
                  <a:ext cx="6" cy="8"/>
                </a:xfrm>
                <a:custGeom>
                  <a:avLst/>
                  <a:gdLst>
                    <a:gd name="T0" fmla="*/ 6 w 6"/>
                    <a:gd name="T1" fmla="*/ 2 h 8"/>
                    <a:gd name="T2" fmla="*/ 6 w 6"/>
                    <a:gd name="T3" fmla="*/ 2 h 8"/>
                    <a:gd name="T4" fmla="*/ 6 w 6"/>
                    <a:gd name="T5" fmla="*/ 2 h 8"/>
                    <a:gd name="T6" fmla="*/ 6 w 6"/>
                    <a:gd name="T7" fmla="*/ 2 h 8"/>
                    <a:gd name="T8" fmla="*/ 6 w 6"/>
                    <a:gd name="T9" fmla="*/ 2 h 8"/>
                    <a:gd name="T10" fmla="*/ 6 w 6"/>
                    <a:gd name="T11" fmla="*/ 2 h 8"/>
                    <a:gd name="T12" fmla="*/ 3 w 6"/>
                    <a:gd name="T13" fmla="*/ 2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2 h 8"/>
                    <a:gd name="T26" fmla="*/ 0 w 6"/>
                    <a:gd name="T27" fmla="*/ 2 h 8"/>
                    <a:gd name="T28" fmla="*/ 0 w 6"/>
                    <a:gd name="T29" fmla="*/ 2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4" name="Freeform 143"/>
                <p:cNvSpPr>
                  <a:spLocks/>
                </p:cNvSpPr>
                <p:nvPr/>
              </p:nvSpPr>
              <p:spPr bwMode="auto">
                <a:xfrm>
                  <a:off x="2457" y="1888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3 h 6"/>
                    <a:gd name="T4" fmla="*/ 49 w 57"/>
                    <a:gd name="T5" fmla="*/ 3 h 6"/>
                    <a:gd name="T6" fmla="*/ 42 w 57"/>
                    <a:gd name="T7" fmla="*/ 3 h 6"/>
                    <a:gd name="T8" fmla="*/ 36 w 57"/>
                    <a:gd name="T9" fmla="*/ 3 h 6"/>
                    <a:gd name="T10" fmla="*/ 28 w 57"/>
                    <a:gd name="T11" fmla="*/ 3 h 6"/>
                    <a:gd name="T12" fmla="*/ 21 w 57"/>
                    <a:gd name="T13" fmla="*/ 3 h 6"/>
                    <a:gd name="T14" fmla="*/ 13 w 57"/>
                    <a:gd name="T15" fmla="*/ 3 h 6"/>
                    <a:gd name="T16" fmla="*/ 8 w 57"/>
                    <a:gd name="T17" fmla="*/ 3 h 6"/>
                    <a:gd name="T18" fmla="*/ 0 w 57"/>
                    <a:gd name="T19" fmla="*/ 0 h 6"/>
                    <a:gd name="T20" fmla="*/ 0 w 57"/>
                    <a:gd name="T21" fmla="*/ 6 h 6"/>
                    <a:gd name="T22" fmla="*/ 8 w 57"/>
                    <a:gd name="T23" fmla="*/ 6 h 6"/>
                    <a:gd name="T24" fmla="*/ 13 w 57"/>
                    <a:gd name="T25" fmla="*/ 6 h 6"/>
                    <a:gd name="T26" fmla="*/ 21 w 57"/>
                    <a:gd name="T27" fmla="*/ 6 h 6"/>
                    <a:gd name="T28" fmla="*/ 28 w 57"/>
                    <a:gd name="T29" fmla="*/ 6 h 6"/>
                    <a:gd name="T30" fmla="*/ 36 w 57"/>
                    <a:gd name="T31" fmla="*/ 6 h 6"/>
                    <a:gd name="T32" fmla="*/ 42 w 57"/>
                    <a:gd name="T33" fmla="*/ 6 h 6"/>
                    <a:gd name="T34" fmla="*/ 49 w 57"/>
                    <a:gd name="T35" fmla="*/ 6 h 6"/>
                    <a:gd name="T36" fmla="*/ 57 w 57"/>
                    <a:gd name="T37" fmla="*/ 6 h 6"/>
                    <a:gd name="T38" fmla="*/ 57 w 57"/>
                    <a:gd name="T39" fmla="*/ 6 h 6"/>
                    <a:gd name="T40" fmla="*/ 57 w 57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6"/>
                    <a:gd name="T65" fmla="*/ 57 w 57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6">
                      <a:moveTo>
                        <a:pt x="57" y="3"/>
                      </a:moveTo>
                      <a:lnTo>
                        <a:pt x="57" y="3"/>
                      </a:lnTo>
                      <a:lnTo>
                        <a:pt x="49" y="3"/>
                      </a:lnTo>
                      <a:lnTo>
                        <a:pt x="42" y="3"/>
                      </a:lnTo>
                      <a:lnTo>
                        <a:pt x="36" y="3"/>
                      </a:lnTo>
                      <a:lnTo>
                        <a:pt x="28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3" y="6"/>
                      </a:lnTo>
                      <a:lnTo>
                        <a:pt x="21" y="6"/>
                      </a:lnTo>
                      <a:lnTo>
                        <a:pt x="28" y="6"/>
                      </a:lnTo>
                      <a:lnTo>
                        <a:pt x="36" y="6"/>
                      </a:lnTo>
                      <a:lnTo>
                        <a:pt x="42" y="6"/>
                      </a:lnTo>
                      <a:lnTo>
                        <a:pt x="49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5" name="Freeform 144"/>
                <p:cNvSpPr>
                  <a:spLocks/>
                </p:cNvSpPr>
                <p:nvPr/>
              </p:nvSpPr>
              <p:spPr bwMode="auto">
                <a:xfrm>
                  <a:off x="2514" y="1891"/>
                  <a:ext cx="32" cy="5"/>
                </a:xfrm>
                <a:custGeom>
                  <a:avLst/>
                  <a:gdLst>
                    <a:gd name="T0" fmla="*/ 32 w 32"/>
                    <a:gd name="T1" fmla="*/ 3 h 5"/>
                    <a:gd name="T2" fmla="*/ 32 w 32"/>
                    <a:gd name="T3" fmla="*/ 3 h 5"/>
                    <a:gd name="T4" fmla="*/ 29 w 32"/>
                    <a:gd name="T5" fmla="*/ 3 h 5"/>
                    <a:gd name="T6" fmla="*/ 24 w 32"/>
                    <a:gd name="T7" fmla="*/ 0 h 5"/>
                    <a:gd name="T8" fmla="*/ 21 w 32"/>
                    <a:gd name="T9" fmla="*/ 0 h 5"/>
                    <a:gd name="T10" fmla="*/ 16 w 32"/>
                    <a:gd name="T11" fmla="*/ 0 h 5"/>
                    <a:gd name="T12" fmla="*/ 13 w 32"/>
                    <a:gd name="T13" fmla="*/ 0 h 5"/>
                    <a:gd name="T14" fmla="*/ 8 w 32"/>
                    <a:gd name="T15" fmla="*/ 0 h 5"/>
                    <a:gd name="T16" fmla="*/ 5 w 32"/>
                    <a:gd name="T17" fmla="*/ 0 h 5"/>
                    <a:gd name="T18" fmla="*/ 0 w 32"/>
                    <a:gd name="T19" fmla="*/ 0 h 5"/>
                    <a:gd name="T20" fmla="*/ 0 w 32"/>
                    <a:gd name="T21" fmla="*/ 3 h 5"/>
                    <a:gd name="T22" fmla="*/ 5 w 32"/>
                    <a:gd name="T23" fmla="*/ 3 h 5"/>
                    <a:gd name="T24" fmla="*/ 8 w 32"/>
                    <a:gd name="T25" fmla="*/ 3 h 5"/>
                    <a:gd name="T26" fmla="*/ 13 w 32"/>
                    <a:gd name="T27" fmla="*/ 3 h 5"/>
                    <a:gd name="T28" fmla="*/ 16 w 32"/>
                    <a:gd name="T29" fmla="*/ 5 h 5"/>
                    <a:gd name="T30" fmla="*/ 21 w 32"/>
                    <a:gd name="T31" fmla="*/ 5 h 5"/>
                    <a:gd name="T32" fmla="*/ 24 w 32"/>
                    <a:gd name="T33" fmla="*/ 5 h 5"/>
                    <a:gd name="T34" fmla="*/ 29 w 32"/>
                    <a:gd name="T35" fmla="*/ 5 h 5"/>
                    <a:gd name="T36" fmla="*/ 32 w 32"/>
                    <a:gd name="T37" fmla="*/ 5 h 5"/>
                    <a:gd name="T38" fmla="*/ 32 w 32"/>
                    <a:gd name="T39" fmla="*/ 5 h 5"/>
                    <a:gd name="T40" fmla="*/ 32 w 32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2"/>
                    <a:gd name="T64" fmla="*/ 0 h 5"/>
                    <a:gd name="T65" fmla="*/ 32 w 32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2" h="5">
                      <a:moveTo>
                        <a:pt x="32" y="3"/>
                      </a:moveTo>
                      <a:lnTo>
                        <a:pt x="32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32" y="5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6" name="Freeform 145"/>
                <p:cNvSpPr>
                  <a:spLocks/>
                </p:cNvSpPr>
                <p:nvPr/>
              </p:nvSpPr>
              <p:spPr bwMode="auto">
                <a:xfrm>
                  <a:off x="2546" y="1888"/>
                  <a:ext cx="28" cy="8"/>
                </a:xfrm>
                <a:custGeom>
                  <a:avLst/>
                  <a:gdLst>
                    <a:gd name="T0" fmla="*/ 26 w 28"/>
                    <a:gd name="T1" fmla="*/ 0 h 8"/>
                    <a:gd name="T2" fmla="*/ 26 w 28"/>
                    <a:gd name="T3" fmla="*/ 0 h 8"/>
                    <a:gd name="T4" fmla="*/ 23 w 28"/>
                    <a:gd name="T5" fmla="*/ 3 h 8"/>
                    <a:gd name="T6" fmla="*/ 21 w 28"/>
                    <a:gd name="T7" fmla="*/ 3 h 8"/>
                    <a:gd name="T8" fmla="*/ 18 w 28"/>
                    <a:gd name="T9" fmla="*/ 6 h 8"/>
                    <a:gd name="T10" fmla="*/ 15 w 28"/>
                    <a:gd name="T11" fmla="*/ 6 h 8"/>
                    <a:gd name="T12" fmla="*/ 10 w 28"/>
                    <a:gd name="T13" fmla="*/ 6 h 8"/>
                    <a:gd name="T14" fmla="*/ 7 w 28"/>
                    <a:gd name="T15" fmla="*/ 6 h 8"/>
                    <a:gd name="T16" fmla="*/ 5 w 28"/>
                    <a:gd name="T17" fmla="*/ 6 h 8"/>
                    <a:gd name="T18" fmla="*/ 0 w 28"/>
                    <a:gd name="T19" fmla="*/ 6 h 8"/>
                    <a:gd name="T20" fmla="*/ 0 w 28"/>
                    <a:gd name="T21" fmla="*/ 8 h 8"/>
                    <a:gd name="T22" fmla="*/ 5 w 28"/>
                    <a:gd name="T23" fmla="*/ 8 h 8"/>
                    <a:gd name="T24" fmla="*/ 7 w 28"/>
                    <a:gd name="T25" fmla="*/ 8 h 8"/>
                    <a:gd name="T26" fmla="*/ 10 w 28"/>
                    <a:gd name="T27" fmla="*/ 8 h 8"/>
                    <a:gd name="T28" fmla="*/ 15 w 28"/>
                    <a:gd name="T29" fmla="*/ 8 h 8"/>
                    <a:gd name="T30" fmla="*/ 18 w 28"/>
                    <a:gd name="T31" fmla="*/ 8 h 8"/>
                    <a:gd name="T32" fmla="*/ 21 w 28"/>
                    <a:gd name="T33" fmla="*/ 8 h 8"/>
                    <a:gd name="T34" fmla="*/ 23 w 28"/>
                    <a:gd name="T35" fmla="*/ 6 h 8"/>
                    <a:gd name="T36" fmla="*/ 28 w 28"/>
                    <a:gd name="T37" fmla="*/ 3 h 8"/>
                    <a:gd name="T38" fmla="*/ 28 w 28"/>
                    <a:gd name="T39" fmla="*/ 3 h 8"/>
                    <a:gd name="T40" fmla="*/ 26 w 28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8"/>
                    <a:gd name="T65" fmla="*/ 28 w 2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8" y="6"/>
                      </a:lnTo>
                      <a:lnTo>
                        <a:pt x="15" y="6"/>
                      </a:lnTo>
                      <a:lnTo>
                        <a:pt x="10" y="6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8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7" name="Freeform 146"/>
                <p:cNvSpPr>
                  <a:spLocks/>
                </p:cNvSpPr>
                <p:nvPr/>
              </p:nvSpPr>
              <p:spPr bwMode="auto">
                <a:xfrm>
                  <a:off x="2572" y="1862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3 h 29"/>
                    <a:gd name="T12" fmla="*/ 5 w 10"/>
                    <a:gd name="T13" fmla="*/ 18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6 h 29"/>
                    <a:gd name="T20" fmla="*/ 2 w 10"/>
                    <a:gd name="T21" fmla="*/ 29 h 29"/>
                    <a:gd name="T22" fmla="*/ 5 w 10"/>
                    <a:gd name="T23" fmla="*/ 26 h 29"/>
                    <a:gd name="T24" fmla="*/ 5 w 10"/>
                    <a:gd name="T25" fmla="*/ 24 h 29"/>
                    <a:gd name="T26" fmla="*/ 8 w 10"/>
                    <a:gd name="T27" fmla="*/ 18 h 29"/>
                    <a:gd name="T28" fmla="*/ 8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8 w 10"/>
                    <a:gd name="T35" fmla="*/ 3 h 29"/>
                    <a:gd name="T36" fmla="*/ 8 w 10"/>
                    <a:gd name="T37" fmla="*/ 0 h 29"/>
                    <a:gd name="T38" fmla="*/ 8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8" name="Freeform 147"/>
                <p:cNvSpPr>
                  <a:spLocks/>
                </p:cNvSpPr>
                <p:nvPr/>
              </p:nvSpPr>
              <p:spPr bwMode="auto">
                <a:xfrm>
                  <a:off x="2559" y="1857"/>
                  <a:ext cx="21" cy="8"/>
                </a:xfrm>
                <a:custGeom>
                  <a:avLst/>
                  <a:gdLst>
                    <a:gd name="T0" fmla="*/ 0 w 21"/>
                    <a:gd name="T1" fmla="*/ 2 h 8"/>
                    <a:gd name="T2" fmla="*/ 0 w 21"/>
                    <a:gd name="T3" fmla="*/ 2 h 8"/>
                    <a:gd name="T4" fmla="*/ 0 w 21"/>
                    <a:gd name="T5" fmla="*/ 2 h 8"/>
                    <a:gd name="T6" fmla="*/ 2 w 21"/>
                    <a:gd name="T7" fmla="*/ 2 h 8"/>
                    <a:gd name="T8" fmla="*/ 8 w 21"/>
                    <a:gd name="T9" fmla="*/ 5 h 8"/>
                    <a:gd name="T10" fmla="*/ 10 w 21"/>
                    <a:gd name="T11" fmla="*/ 5 h 8"/>
                    <a:gd name="T12" fmla="*/ 13 w 21"/>
                    <a:gd name="T13" fmla="*/ 5 h 8"/>
                    <a:gd name="T14" fmla="*/ 15 w 21"/>
                    <a:gd name="T15" fmla="*/ 5 h 8"/>
                    <a:gd name="T16" fmla="*/ 18 w 21"/>
                    <a:gd name="T17" fmla="*/ 5 h 8"/>
                    <a:gd name="T18" fmla="*/ 18 w 21"/>
                    <a:gd name="T19" fmla="*/ 8 h 8"/>
                    <a:gd name="T20" fmla="*/ 21 w 21"/>
                    <a:gd name="T21" fmla="*/ 5 h 8"/>
                    <a:gd name="T22" fmla="*/ 18 w 21"/>
                    <a:gd name="T23" fmla="*/ 2 h 8"/>
                    <a:gd name="T24" fmla="*/ 15 w 21"/>
                    <a:gd name="T25" fmla="*/ 2 h 8"/>
                    <a:gd name="T26" fmla="*/ 13 w 21"/>
                    <a:gd name="T27" fmla="*/ 2 h 8"/>
                    <a:gd name="T28" fmla="*/ 10 w 21"/>
                    <a:gd name="T29" fmla="*/ 0 h 8"/>
                    <a:gd name="T30" fmla="*/ 8 w 21"/>
                    <a:gd name="T31" fmla="*/ 0 h 8"/>
                    <a:gd name="T32" fmla="*/ 2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1" y="5"/>
                      </a:lnTo>
                      <a:lnTo>
                        <a:pt x="18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9" name="Freeform 148"/>
                <p:cNvSpPr>
                  <a:spLocks/>
                </p:cNvSpPr>
                <p:nvPr/>
              </p:nvSpPr>
              <p:spPr bwMode="auto">
                <a:xfrm>
                  <a:off x="2451" y="1857"/>
                  <a:ext cx="108" cy="10"/>
                </a:xfrm>
                <a:custGeom>
                  <a:avLst/>
                  <a:gdLst>
                    <a:gd name="T0" fmla="*/ 3 w 108"/>
                    <a:gd name="T1" fmla="*/ 8 h 10"/>
                    <a:gd name="T2" fmla="*/ 0 w 108"/>
                    <a:gd name="T3" fmla="*/ 10 h 10"/>
                    <a:gd name="T4" fmla="*/ 6 w 108"/>
                    <a:gd name="T5" fmla="*/ 10 h 10"/>
                    <a:gd name="T6" fmla="*/ 16 w 108"/>
                    <a:gd name="T7" fmla="*/ 8 h 10"/>
                    <a:gd name="T8" fmla="*/ 34 w 108"/>
                    <a:gd name="T9" fmla="*/ 8 h 10"/>
                    <a:gd name="T10" fmla="*/ 53 w 108"/>
                    <a:gd name="T11" fmla="*/ 8 h 10"/>
                    <a:gd name="T12" fmla="*/ 71 w 108"/>
                    <a:gd name="T13" fmla="*/ 5 h 10"/>
                    <a:gd name="T14" fmla="*/ 89 w 108"/>
                    <a:gd name="T15" fmla="*/ 5 h 10"/>
                    <a:gd name="T16" fmla="*/ 102 w 108"/>
                    <a:gd name="T17" fmla="*/ 5 h 10"/>
                    <a:gd name="T18" fmla="*/ 108 w 108"/>
                    <a:gd name="T19" fmla="*/ 2 h 10"/>
                    <a:gd name="T20" fmla="*/ 108 w 108"/>
                    <a:gd name="T21" fmla="*/ 0 h 10"/>
                    <a:gd name="T22" fmla="*/ 102 w 108"/>
                    <a:gd name="T23" fmla="*/ 0 h 10"/>
                    <a:gd name="T24" fmla="*/ 89 w 108"/>
                    <a:gd name="T25" fmla="*/ 0 h 10"/>
                    <a:gd name="T26" fmla="*/ 71 w 108"/>
                    <a:gd name="T27" fmla="*/ 2 h 10"/>
                    <a:gd name="T28" fmla="*/ 53 w 108"/>
                    <a:gd name="T29" fmla="*/ 2 h 10"/>
                    <a:gd name="T30" fmla="*/ 34 w 108"/>
                    <a:gd name="T31" fmla="*/ 5 h 10"/>
                    <a:gd name="T32" fmla="*/ 16 w 108"/>
                    <a:gd name="T33" fmla="*/ 5 h 10"/>
                    <a:gd name="T34" fmla="*/ 6 w 108"/>
                    <a:gd name="T35" fmla="*/ 5 h 10"/>
                    <a:gd name="T36" fmla="*/ 0 w 108"/>
                    <a:gd name="T37" fmla="*/ 8 h 10"/>
                    <a:gd name="T38" fmla="*/ 0 w 108"/>
                    <a:gd name="T39" fmla="*/ 8 h 10"/>
                    <a:gd name="T40" fmla="*/ 3 w 108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0"/>
                    <a:gd name="T65" fmla="*/ 108 w 10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6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2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0" name="Rectangle 149"/>
                <p:cNvSpPr>
                  <a:spLocks noChangeArrowheads="1"/>
                </p:cNvSpPr>
                <p:nvPr/>
              </p:nvSpPr>
              <p:spPr bwMode="auto">
                <a:xfrm>
                  <a:off x="2470" y="1875"/>
                  <a:ext cx="91" cy="5"/>
                </a:xfrm>
                <a:prstGeom prst="rect">
                  <a:avLst/>
                </a:prstGeom>
                <a:solidFill>
                  <a:srgbClr val="504A5D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651" name="Freeform 150"/>
                <p:cNvSpPr>
                  <a:spLocks/>
                </p:cNvSpPr>
                <p:nvPr/>
              </p:nvSpPr>
              <p:spPr bwMode="auto">
                <a:xfrm>
                  <a:off x="2266" y="1784"/>
                  <a:ext cx="337" cy="70"/>
                </a:xfrm>
                <a:custGeom>
                  <a:avLst/>
                  <a:gdLst>
                    <a:gd name="T0" fmla="*/ 55 w 337"/>
                    <a:gd name="T1" fmla="*/ 7 h 70"/>
                    <a:gd name="T2" fmla="*/ 42 w 337"/>
                    <a:gd name="T3" fmla="*/ 10 h 70"/>
                    <a:gd name="T4" fmla="*/ 31 w 337"/>
                    <a:gd name="T5" fmla="*/ 18 h 70"/>
                    <a:gd name="T6" fmla="*/ 23 w 337"/>
                    <a:gd name="T7" fmla="*/ 28 h 70"/>
                    <a:gd name="T8" fmla="*/ 13 w 337"/>
                    <a:gd name="T9" fmla="*/ 36 h 70"/>
                    <a:gd name="T10" fmla="*/ 5 w 337"/>
                    <a:gd name="T11" fmla="*/ 41 h 70"/>
                    <a:gd name="T12" fmla="*/ 0 w 337"/>
                    <a:gd name="T13" fmla="*/ 47 h 70"/>
                    <a:gd name="T14" fmla="*/ 0 w 337"/>
                    <a:gd name="T15" fmla="*/ 55 h 70"/>
                    <a:gd name="T16" fmla="*/ 0 w 337"/>
                    <a:gd name="T17" fmla="*/ 55 h 70"/>
                    <a:gd name="T18" fmla="*/ 5 w 337"/>
                    <a:gd name="T19" fmla="*/ 57 h 70"/>
                    <a:gd name="T20" fmla="*/ 57 w 337"/>
                    <a:gd name="T21" fmla="*/ 65 h 70"/>
                    <a:gd name="T22" fmla="*/ 110 w 337"/>
                    <a:gd name="T23" fmla="*/ 68 h 70"/>
                    <a:gd name="T24" fmla="*/ 162 w 337"/>
                    <a:gd name="T25" fmla="*/ 70 h 70"/>
                    <a:gd name="T26" fmla="*/ 217 w 337"/>
                    <a:gd name="T27" fmla="*/ 70 h 70"/>
                    <a:gd name="T28" fmla="*/ 274 w 337"/>
                    <a:gd name="T29" fmla="*/ 70 h 70"/>
                    <a:gd name="T30" fmla="*/ 303 w 337"/>
                    <a:gd name="T31" fmla="*/ 65 h 70"/>
                    <a:gd name="T32" fmla="*/ 329 w 337"/>
                    <a:gd name="T33" fmla="*/ 60 h 70"/>
                    <a:gd name="T34" fmla="*/ 335 w 337"/>
                    <a:gd name="T35" fmla="*/ 57 h 70"/>
                    <a:gd name="T36" fmla="*/ 337 w 337"/>
                    <a:gd name="T37" fmla="*/ 52 h 70"/>
                    <a:gd name="T38" fmla="*/ 335 w 337"/>
                    <a:gd name="T39" fmla="*/ 41 h 70"/>
                    <a:gd name="T40" fmla="*/ 329 w 337"/>
                    <a:gd name="T41" fmla="*/ 31 h 70"/>
                    <a:gd name="T42" fmla="*/ 324 w 337"/>
                    <a:gd name="T43" fmla="*/ 23 h 70"/>
                    <a:gd name="T44" fmla="*/ 319 w 337"/>
                    <a:gd name="T45" fmla="*/ 10 h 70"/>
                    <a:gd name="T46" fmla="*/ 314 w 337"/>
                    <a:gd name="T47" fmla="*/ 5 h 70"/>
                    <a:gd name="T48" fmla="*/ 306 w 337"/>
                    <a:gd name="T49" fmla="*/ 2 h 70"/>
                    <a:gd name="T50" fmla="*/ 243 w 337"/>
                    <a:gd name="T51" fmla="*/ 0 h 70"/>
                    <a:gd name="T52" fmla="*/ 180 w 337"/>
                    <a:gd name="T53" fmla="*/ 0 h 70"/>
                    <a:gd name="T54" fmla="*/ 117 w 337"/>
                    <a:gd name="T55" fmla="*/ 2 h 70"/>
                    <a:gd name="T56" fmla="*/ 55 w 337"/>
                    <a:gd name="T57" fmla="*/ 7 h 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0"/>
                    <a:gd name="T89" fmla="*/ 337 w 337"/>
                    <a:gd name="T90" fmla="*/ 70 h 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0">
                      <a:moveTo>
                        <a:pt x="55" y="7"/>
                      </a:moveTo>
                      <a:lnTo>
                        <a:pt x="42" y="10"/>
                      </a:lnTo>
                      <a:lnTo>
                        <a:pt x="31" y="18"/>
                      </a:lnTo>
                      <a:lnTo>
                        <a:pt x="23" y="28"/>
                      </a:lnTo>
                      <a:lnTo>
                        <a:pt x="13" y="36"/>
                      </a:lnTo>
                      <a:lnTo>
                        <a:pt x="5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57" y="65"/>
                      </a:lnTo>
                      <a:lnTo>
                        <a:pt x="110" y="68"/>
                      </a:lnTo>
                      <a:lnTo>
                        <a:pt x="162" y="70"/>
                      </a:lnTo>
                      <a:lnTo>
                        <a:pt x="217" y="70"/>
                      </a:lnTo>
                      <a:lnTo>
                        <a:pt x="274" y="70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5" y="57"/>
                      </a:lnTo>
                      <a:lnTo>
                        <a:pt x="337" y="52"/>
                      </a:lnTo>
                      <a:lnTo>
                        <a:pt x="335" y="41"/>
                      </a:lnTo>
                      <a:lnTo>
                        <a:pt x="329" y="31"/>
                      </a:lnTo>
                      <a:lnTo>
                        <a:pt x="324" y="23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2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2"/>
                      </a:lnTo>
                      <a:lnTo>
                        <a:pt x="55" y="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2" name="Freeform 151"/>
                <p:cNvSpPr>
                  <a:spLocks/>
                </p:cNvSpPr>
                <p:nvPr/>
              </p:nvSpPr>
              <p:spPr bwMode="auto">
                <a:xfrm>
                  <a:off x="2279" y="1789"/>
                  <a:ext cx="42" cy="31"/>
                </a:xfrm>
                <a:custGeom>
                  <a:avLst/>
                  <a:gdLst>
                    <a:gd name="T0" fmla="*/ 2 w 42"/>
                    <a:gd name="T1" fmla="*/ 31 h 31"/>
                    <a:gd name="T2" fmla="*/ 2 w 42"/>
                    <a:gd name="T3" fmla="*/ 31 h 31"/>
                    <a:gd name="T4" fmla="*/ 8 w 42"/>
                    <a:gd name="T5" fmla="*/ 29 h 31"/>
                    <a:gd name="T6" fmla="*/ 10 w 42"/>
                    <a:gd name="T7" fmla="*/ 23 h 31"/>
                    <a:gd name="T8" fmla="*/ 15 w 42"/>
                    <a:gd name="T9" fmla="*/ 18 h 31"/>
                    <a:gd name="T10" fmla="*/ 21 w 42"/>
                    <a:gd name="T11" fmla="*/ 15 h 31"/>
                    <a:gd name="T12" fmla="*/ 23 w 42"/>
                    <a:gd name="T13" fmla="*/ 10 h 31"/>
                    <a:gd name="T14" fmla="*/ 31 w 42"/>
                    <a:gd name="T15" fmla="*/ 8 h 31"/>
                    <a:gd name="T16" fmla="*/ 36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9 w 42"/>
                    <a:gd name="T25" fmla="*/ 5 h 31"/>
                    <a:gd name="T26" fmla="*/ 23 w 42"/>
                    <a:gd name="T27" fmla="*/ 8 h 31"/>
                    <a:gd name="T28" fmla="*/ 18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5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2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2" y="31"/>
                      </a:moveTo>
                      <a:lnTo>
                        <a:pt x="2" y="31"/>
                      </a:lnTo>
                      <a:lnTo>
                        <a:pt x="8" y="29"/>
                      </a:lnTo>
                      <a:lnTo>
                        <a:pt x="10" y="23"/>
                      </a:lnTo>
                      <a:lnTo>
                        <a:pt x="15" y="18"/>
                      </a:lnTo>
                      <a:lnTo>
                        <a:pt x="21" y="15"/>
                      </a:lnTo>
                      <a:lnTo>
                        <a:pt x="23" y="10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5"/>
                      </a:lnTo>
                      <a:lnTo>
                        <a:pt x="23" y="8"/>
                      </a:lnTo>
                      <a:lnTo>
                        <a:pt x="18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3" name="Freeform 152"/>
                <p:cNvSpPr>
                  <a:spLocks/>
                </p:cNvSpPr>
                <p:nvPr/>
              </p:nvSpPr>
              <p:spPr bwMode="auto">
                <a:xfrm>
                  <a:off x="2263" y="1818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5 h 26"/>
                    <a:gd name="T12" fmla="*/ 8 w 18"/>
                    <a:gd name="T13" fmla="*/ 13 h 26"/>
                    <a:gd name="T14" fmla="*/ 11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6 w 18"/>
                    <a:gd name="T21" fmla="*/ 0 h 26"/>
                    <a:gd name="T22" fmla="*/ 11 w 18"/>
                    <a:gd name="T23" fmla="*/ 2 h 26"/>
                    <a:gd name="T24" fmla="*/ 8 w 18"/>
                    <a:gd name="T25" fmla="*/ 7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3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1" y="2"/>
                      </a:lnTo>
                      <a:lnTo>
                        <a:pt x="8" y="7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4" name="Freeform 153"/>
                <p:cNvSpPr>
                  <a:spLocks/>
                </p:cNvSpPr>
                <p:nvPr/>
              </p:nvSpPr>
              <p:spPr bwMode="auto">
                <a:xfrm>
                  <a:off x="2271" y="1839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5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7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7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5 w 212"/>
                    <a:gd name="T29" fmla="*/ 15 h 18"/>
                    <a:gd name="T30" fmla="*/ 131 w 212"/>
                    <a:gd name="T31" fmla="*/ 15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5" y="10"/>
                      </a:lnTo>
                      <a:lnTo>
                        <a:pt x="78" y="10"/>
                      </a:lnTo>
                      <a:lnTo>
                        <a:pt x="52" y="7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7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5" y="15"/>
                      </a:lnTo>
                      <a:lnTo>
                        <a:pt x="131" y="15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5" name="Freeform 154"/>
                <p:cNvSpPr>
                  <a:spLocks/>
                </p:cNvSpPr>
                <p:nvPr/>
              </p:nvSpPr>
              <p:spPr bwMode="auto">
                <a:xfrm>
                  <a:off x="2483" y="1841"/>
                  <a:ext cx="112" cy="16"/>
                </a:xfrm>
                <a:custGeom>
                  <a:avLst/>
                  <a:gdLst>
                    <a:gd name="T0" fmla="*/ 112 w 112"/>
                    <a:gd name="T1" fmla="*/ 0 h 16"/>
                    <a:gd name="T2" fmla="*/ 112 w 112"/>
                    <a:gd name="T3" fmla="*/ 0 h 16"/>
                    <a:gd name="T4" fmla="*/ 99 w 112"/>
                    <a:gd name="T5" fmla="*/ 5 h 16"/>
                    <a:gd name="T6" fmla="*/ 86 w 112"/>
                    <a:gd name="T7" fmla="*/ 8 h 16"/>
                    <a:gd name="T8" fmla="*/ 70 w 112"/>
                    <a:gd name="T9" fmla="*/ 8 h 16"/>
                    <a:gd name="T10" fmla="*/ 57 w 112"/>
                    <a:gd name="T11" fmla="*/ 11 h 16"/>
                    <a:gd name="T12" fmla="*/ 42 w 112"/>
                    <a:gd name="T13" fmla="*/ 11 h 16"/>
                    <a:gd name="T14" fmla="*/ 29 w 112"/>
                    <a:gd name="T15" fmla="*/ 11 h 16"/>
                    <a:gd name="T16" fmla="*/ 13 w 112"/>
                    <a:gd name="T17" fmla="*/ 13 h 16"/>
                    <a:gd name="T18" fmla="*/ 0 w 112"/>
                    <a:gd name="T19" fmla="*/ 11 h 16"/>
                    <a:gd name="T20" fmla="*/ 0 w 112"/>
                    <a:gd name="T21" fmla="*/ 16 h 16"/>
                    <a:gd name="T22" fmla="*/ 13 w 112"/>
                    <a:gd name="T23" fmla="*/ 16 h 16"/>
                    <a:gd name="T24" fmla="*/ 29 w 112"/>
                    <a:gd name="T25" fmla="*/ 16 h 16"/>
                    <a:gd name="T26" fmla="*/ 44 w 112"/>
                    <a:gd name="T27" fmla="*/ 16 h 16"/>
                    <a:gd name="T28" fmla="*/ 57 w 112"/>
                    <a:gd name="T29" fmla="*/ 13 h 16"/>
                    <a:gd name="T30" fmla="*/ 73 w 112"/>
                    <a:gd name="T31" fmla="*/ 13 h 16"/>
                    <a:gd name="T32" fmla="*/ 86 w 112"/>
                    <a:gd name="T33" fmla="*/ 11 h 16"/>
                    <a:gd name="T34" fmla="*/ 99 w 112"/>
                    <a:gd name="T35" fmla="*/ 8 h 16"/>
                    <a:gd name="T36" fmla="*/ 112 w 112"/>
                    <a:gd name="T37" fmla="*/ 3 h 16"/>
                    <a:gd name="T38" fmla="*/ 112 w 112"/>
                    <a:gd name="T39" fmla="*/ 3 h 16"/>
                    <a:gd name="T40" fmla="*/ 112 w 112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6"/>
                    <a:gd name="T65" fmla="*/ 112 w 112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6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8"/>
                      </a:lnTo>
                      <a:lnTo>
                        <a:pt x="70" y="8"/>
                      </a:lnTo>
                      <a:lnTo>
                        <a:pt x="57" y="11"/>
                      </a:lnTo>
                      <a:lnTo>
                        <a:pt x="42" y="11"/>
                      </a:lnTo>
                      <a:lnTo>
                        <a:pt x="29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4" y="16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1"/>
                      </a:lnTo>
                      <a:lnTo>
                        <a:pt x="99" y="8"/>
                      </a:lnTo>
                      <a:lnTo>
                        <a:pt x="112" y="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6" name="Freeform 155"/>
                <p:cNvSpPr>
                  <a:spLocks/>
                </p:cNvSpPr>
                <p:nvPr/>
              </p:nvSpPr>
              <p:spPr bwMode="auto">
                <a:xfrm>
                  <a:off x="2587" y="1804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6 w 16"/>
                    <a:gd name="T7" fmla="*/ 14 h 40"/>
                    <a:gd name="T8" fmla="*/ 8 w 16"/>
                    <a:gd name="T9" fmla="*/ 19 h 40"/>
                    <a:gd name="T10" fmla="*/ 11 w 16"/>
                    <a:gd name="T11" fmla="*/ 24 h 40"/>
                    <a:gd name="T12" fmla="*/ 14 w 16"/>
                    <a:gd name="T13" fmla="*/ 29 h 40"/>
                    <a:gd name="T14" fmla="*/ 14 w 16"/>
                    <a:gd name="T15" fmla="*/ 32 h 40"/>
                    <a:gd name="T16" fmla="*/ 11 w 16"/>
                    <a:gd name="T17" fmla="*/ 35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4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4 w 16"/>
                    <a:gd name="T31" fmla="*/ 16 h 40"/>
                    <a:gd name="T32" fmla="*/ 11 w 16"/>
                    <a:gd name="T33" fmla="*/ 11 h 40"/>
                    <a:gd name="T34" fmla="*/ 6 w 16"/>
                    <a:gd name="T35" fmla="*/ 6 h 40"/>
                    <a:gd name="T36" fmla="*/ 6 w 16"/>
                    <a:gd name="T37" fmla="*/ 0 h 40"/>
                    <a:gd name="T38" fmla="*/ 6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4"/>
                      </a:lnTo>
                      <a:lnTo>
                        <a:pt x="8" y="19"/>
                      </a:lnTo>
                      <a:lnTo>
                        <a:pt x="11" y="24"/>
                      </a:lnTo>
                      <a:lnTo>
                        <a:pt x="14" y="29"/>
                      </a:lnTo>
                      <a:lnTo>
                        <a:pt x="14" y="32"/>
                      </a:lnTo>
                      <a:lnTo>
                        <a:pt x="11" y="35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4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4" y="16"/>
                      </a:lnTo>
                      <a:lnTo>
                        <a:pt x="11" y="11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7" name="Freeform 156"/>
                <p:cNvSpPr>
                  <a:spLocks/>
                </p:cNvSpPr>
                <p:nvPr/>
              </p:nvSpPr>
              <p:spPr bwMode="auto">
                <a:xfrm>
                  <a:off x="2572" y="1784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2 w 21"/>
                    <a:gd name="T5" fmla="*/ 5 h 23"/>
                    <a:gd name="T6" fmla="*/ 5 w 21"/>
                    <a:gd name="T7" fmla="*/ 5 h 23"/>
                    <a:gd name="T8" fmla="*/ 8 w 21"/>
                    <a:gd name="T9" fmla="*/ 7 h 23"/>
                    <a:gd name="T10" fmla="*/ 10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5 w 21"/>
                    <a:gd name="T17" fmla="*/ 20 h 23"/>
                    <a:gd name="T18" fmla="*/ 15 w 21"/>
                    <a:gd name="T19" fmla="*/ 23 h 23"/>
                    <a:gd name="T20" fmla="*/ 21 w 21"/>
                    <a:gd name="T21" fmla="*/ 20 h 23"/>
                    <a:gd name="T22" fmla="*/ 18 w 21"/>
                    <a:gd name="T23" fmla="*/ 18 h 23"/>
                    <a:gd name="T24" fmla="*/ 18 w 21"/>
                    <a:gd name="T25" fmla="*/ 15 h 23"/>
                    <a:gd name="T26" fmla="*/ 15 w 21"/>
                    <a:gd name="T27" fmla="*/ 13 h 23"/>
                    <a:gd name="T28" fmla="*/ 13 w 21"/>
                    <a:gd name="T29" fmla="*/ 7 h 23"/>
                    <a:gd name="T30" fmla="*/ 10 w 21"/>
                    <a:gd name="T31" fmla="*/ 5 h 23"/>
                    <a:gd name="T32" fmla="*/ 8 w 21"/>
                    <a:gd name="T33" fmla="*/ 2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7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0"/>
                      </a:lnTo>
                      <a:lnTo>
                        <a:pt x="15" y="23"/>
                      </a:lnTo>
                      <a:lnTo>
                        <a:pt x="21" y="20"/>
                      </a:lnTo>
                      <a:lnTo>
                        <a:pt x="18" y="18"/>
                      </a:lnTo>
                      <a:lnTo>
                        <a:pt x="18" y="15"/>
                      </a:lnTo>
                      <a:lnTo>
                        <a:pt x="15" y="13"/>
                      </a:lnTo>
                      <a:lnTo>
                        <a:pt x="13" y="7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8" name="Freeform 157"/>
                <p:cNvSpPr>
                  <a:spLocks/>
                </p:cNvSpPr>
                <p:nvPr/>
              </p:nvSpPr>
              <p:spPr bwMode="auto">
                <a:xfrm>
                  <a:off x="2321" y="1781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1 w 251"/>
                    <a:gd name="T5" fmla="*/ 8 h 10"/>
                    <a:gd name="T6" fmla="*/ 62 w 251"/>
                    <a:gd name="T7" fmla="*/ 5 h 10"/>
                    <a:gd name="T8" fmla="*/ 94 w 251"/>
                    <a:gd name="T9" fmla="*/ 5 h 10"/>
                    <a:gd name="T10" fmla="*/ 125 w 251"/>
                    <a:gd name="T11" fmla="*/ 3 h 10"/>
                    <a:gd name="T12" fmla="*/ 157 w 251"/>
                    <a:gd name="T13" fmla="*/ 3 h 10"/>
                    <a:gd name="T14" fmla="*/ 188 w 251"/>
                    <a:gd name="T15" fmla="*/ 3 h 10"/>
                    <a:gd name="T16" fmla="*/ 219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3 h 10"/>
                    <a:gd name="T22" fmla="*/ 219 w 251"/>
                    <a:gd name="T23" fmla="*/ 3 h 10"/>
                    <a:gd name="T24" fmla="*/ 188 w 251"/>
                    <a:gd name="T25" fmla="*/ 0 h 10"/>
                    <a:gd name="T26" fmla="*/ 157 w 251"/>
                    <a:gd name="T27" fmla="*/ 0 h 10"/>
                    <a:gd name="T28" fmla="*/ 125 w 251"/>
                    <a:gd name="T29" fmla="*/ 0 h 10"/>
                    <a:gd name="T30" fmla="*/ 94 w 251"/>
                    <a:gd name="T31" fmla="*/ 0 h 10"/>
                    <a:gd name="T32" fmla="*/ 62 w 251"/>
                    <a:gd name="T33" fmla="*/ 3 h 10"/>
                    <a:gd name="T34" fmla="*/ 31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1" y="8"/>
                      </a:lnTo>
                      <a:lnTo>
                        <a:pt x="62" y="5"/>
                      </a:lnTo>
                      <a:lnTo>
                        <a:pt x="94" y="5"/>
                      </a:lnTo>
                      <a:lnTo>
                        <a:pt x="125" y="3"/>
                      </a:lnTo>
                      <a:lnTo>
                        <a:pt x="157" y="3"/>
                      </a:lnTo>
                      <a:lnTo>
                        <a:pt x="188" y="3"/>
                      </a:lnTo>
                      <a:lnTo>
                        <a:pt x="219" y="5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7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9" name="Freeform 158"/>
                <p:cNvSpPr>
                  <a:spLocks/>
                </p:cNvSpPr>
                <p:nvPr/>
              </p:nvSpPr>
              <p:spPr bwMode="auto">
                <a:xfrm>
                  <a:off x="2360" y="1791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5 w 154"/>
                    <a:gd name="T3" fmla="*/ 3 h 50"/>
                    <a:gd name="T4" fmla="*/ 131 w 154"/>
                    <a:gd name="T5" fmla="*/ 8 h 50"/>
                    <a:gd name="T6" fmla="*/ 141 w 154"/>
                    <a:gd name="T7" fmla="*/ 11 h 50"/>
                    <a:gd name="T8" fmla="*/ 149 w 154"/>
                    <a:gd name="T9" fmla="*/ 16 h 50"/>
                    <a:gd name="T10" fmla="*/ 152 w 154"/>
                    <a:gd name="T11" fmla="*/ 21 h 50"/>
                    <a:gd name="T12" fmla="*/ 154 w 154"/>
                    <a:gd name="T13" fmla="*/ 27 h 50"/>
                    <a:gd name="T14" fmla="*/ 152 w 154"/>
                    <a:gd name="T15" fmla="*/ 32 h 50"/>
                    <a:gd name="T16" fmla="*/ 149 w 154"/>
                    <a:gd name="T17" fmla="*/ 37 h 50"/>
                    <a:gd name="T18" fmla="*/ 141 w 154"/>
                    <a:gd name="T19" fmla="*/ 40 h 50"/>
                    <a:gd name="T20" fmla="*/ 131 w 154"/>
                    <a:gd name="T21" fmla="*/ 42 h 50"/>
                    <a:gd name="T22" fmla="*/ 105 w 154"/>
                    <a:gd name="T23" fmla="*/ 48 h 50"/>
                    <a:gd name="T24" fmla="*/ 76 w 154"/>
                    <a:gd name="T25" fmla="*/ 50 h 50"/>
                    <a:gd name="T26" fmla="*/ 47 w 154"/>
                    <a:gd name="T27" fmla="*/ 48 h 50"/>
                    <a:gd name="T28" fmla="*/ 23 w 154"/>
                    <a:gd name="T29" fmla="*/ 42 h 50"/>
                    <a:gd name="T30" fmla="*/ 5 w 154"/>
                    <a:gd name="T31" fmla="*/ 37 h 50"/>
                    <a:gd name="T32" fmla="*/ 2 w 154"/>
                    <a:gd name="T33" fmla="*/ 32 h 50"/>
                    <a:gd name="T34" fmla="*/ 0 w 154"/>
                    <a:gd name="T35" fmla="*/ 27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3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1" y="11"/>
                      </a:lnTo>
                      <a:lnTo>
                        <a:pt x="149" y="16"/>
                      </a:lnTo>
                      <a:lnTo>
                        <a:pt x="152" y="21"/>
                      </a:lnTo>
                      <a:lnTo>
                        <a:pt x="154" y="27"/>
                      </a:lnTo>
                      <a:lnTo>
                        <a:pt x="152" y="32"/>
                      </a:lnTo>
                      <a:lnTo>
                        <a:pt x="149" y="37"/>
                      </a:lnTo>
                      <a:lnTo>
                        <a:pt x="141" y="40"/>
                      </a:lnTo>
                      <a:lnTo>
                        <a:pt x="131" y="42"/>
                      </a:lnTo>
                      <a:lnTo>
                        <a:pt x="105" y="48"/>
                      </a:lnTo>
                      <a:lnTo>
                        <a:pt x="76" y="50"/>
                      </a:lnTo>
                      <a:lnTo>
                        <a:pt x="47" y="48"/>
                      </a:lnTo>
                      <a:lnTo>
                        <a:pt x="23" y="42"/>
                      </a:lnTo>
                      <a:lnTo>
                        <a:pt x="5" y="37"/>
                      </a:lnTo>
                      <a:lnTo>
                        <a:pt x="2" y="32"/>
                      </a:lnTo>
                      <a:lnTo>
                        <a:pt x="0" y="27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0" name="Freeform 159"/>
                <p:cNvSpPr>
                  <a:spLocks/>
                </p:cNvSpPr>
                <p:nvPr/>
              </p:nvSpPr>
              <p:spPr bwMode="auto">
                <a:xfrm>
                  <a:off x="2315" y="1595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0 h 233"/>
                    <a:gd name="T54" fmla="*/ 37 w 254"/>
                    <a:gd name="T55" fmla="*/ 225 h 233"/>
                    <a:gd name="T56" fmla="*/ 27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0"/>
                      </a:lnTo>
                      <a:lnTo>
                        <a:pt x="37" y="225"/>
                      </a:lnTo>
                      <a:lnTo>
                        <a:pt x="27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1" name="Freeform 160"/>
                <p:cNvSpPr>
                  <a:spLocks/>
                </p:cNvSpPr>
                <p:nvPr/>
              </p:nvSpPr>
              <p:spPr bwMode="auto">
                <a:xfrm>
                  <a:off x="2328" y="1618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1 w 228"/>
                    <a:gd name="T11" fmla="*/ 11 h 171"/>
                    <a:gd name="T12" fmla="*/ 34 w 228"/>
                    <a:gd name="T13" fmla="*/ 6 h 171"/>
                    <a:gd name="T14" fmla="*/ 61 w 228"/>
                    <a:gd name="T15" fmla="*/ 3 h 171"/>
                    <a:gd name="T16" fmla="*/ 108 w 228"/>
                    <a:gd name="T17" fmla="*/ 0 h 171"/>
                    <a:gd name="T18" fmla="*/ 160 w 228"/>
                    <a:gd name="T19" fmla="*/ 0 h 171"/>
                    <a:gd name="T20" fmla="*/ 210 w 228"/>
                    <a:gd name="T21" fmla="*/ 6 h 171"/>
                    <a:gd name="T22" fmla="*/ 218 w 228"/>
                    <a:gd name="T23" fmla="*/ 8 h 171"/>
                    <a:gd name="T24" fmla="*/ 223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3 w 228"/>
                    <a:gd name="T33" fmla="*/ 108 h 171"/>
                    <a:gd name="T34" fmla="*/ 220 w 228"/>
                    <a:gd name="T35" fmla="*/ 131 h 171"/>
                    <a:gd name="T36" fmla="*/ 218 w 228"/>
                    <a:gd name="T37" fmla="*/ 142 h 171"/>
                    <a:gd name="T38" fmla="*/ 212 w 228"/>
                    <a:gd name="T39" fmla="*/ 152 h 171"/>
                    <a:gd name="T40" fmla="*/ 197 w 228"/>
                    <a:gd name="T41" fmla="*/ 163 h 171"/>
                    <a:gd name="T42" fmla="*/ 189 w 228"/>
                    <a:gd name="T43" fmla="*/ 168 h 171"/>
                    <a:gd name="T44" fmla="*/ 181 w 228"/>
                    <a:gd name="T45" fmla="*/ 168 h 171"/>
                    <a:gd name="T46" fmla="*/ 144 w 228"/>
                    <a:gd name="T47" fmla="*/ 171 h 171"/>
                    <a:gd name="T48" fmla="*/ 108 w 228"/>
                    <a:gd name="T49" fmla="*/ 171 h 171"/>
                    <a:gd name="T50" fmla="*/ 34 w 228"/>
                    <a:gd name="T51" fmla="*/ 163 h 171"/>
                    <a:gd name="T52" fmla="*/ 27 w 228"/>
                    <a:gd name="T53" fmla="*/ 160 h 171"/>
                    <a:gd name="T54" fmla="*/ 19 w 228"/>
                    <a:gd name="T55" fmla="*/ 155 h 171"/>
                    <a:gd name="T56" fmla="*/ 11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6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6"/>
                      </a:lnTo>
                      <a:lnTo>
                        <a:pt x="218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3" y="108"/>
                      </a:lnTo>
                      <a:lnTo>
                        <a:pt x="220" y="131"/>
                      </a:lnTo>
                      <a:lnTo>
                        <a:pt x="218" y="142"/>
                      </a:lnTo>
                      <a:lnTo>
                        <a:pt x="212" y="152"/>
                      </a:lnTo>
                      <a:lnTo>
                        <a:pt x="197" y="163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1"/>
                      </a:lnTo>
                      <a:lnTo>
                        <a:pt x="108" y="171"/>
                      </a:lnTo>
                      <a:lnTo>
                        <a:pt x="34" y="163"/>
                      </a:lnTo>
                      <a:lnTo>
                        <a:pt x="27" y="160"/>
                      </a:lnTo>
                      <a:lnTo>
                        <a:pt x="19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2" name="Freeform 161"/>
                <p:cNvSpPr>
                  <a:spLocks/>
                </p:cNvSpPr>
                <p:nvPr/>
              </p:nvSpPr>
              <p:spPr bwMode="auto">
                <a:xfrm>
                  <a:off x="2449" y="1802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3" name="Freeform 162"/>
                <p:cNvSpPr>
                  <a:spLocks/>
                </p:cNvSpPr>
                <p:nvPr/>
              </p:nvSpPr>
              <p:spPr bwMode="auto">
                <a:xfrm>
                  <a:off x="2475" y="1802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4" name="Freeform 163"/>
                <p:cNvSpPr>
                  <a:spLocks/>
                </p:cNvSpPr>
                <p:nvPr/>
              </p:nvSpPr>
              <p:spPr bwMode="auto">
                <a:xfrm>
                  <a:off x="2501" y="1802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8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5" name="Freeform 164"/>
                <p:cNvSpPr>
                  <a:spLocks/>
                </p:cNvSpPr>
                <p:nvPr/>
              </p:nvSpPr>
              <p:spPr bwMode="auto">
                <a:xfrm>
                  <a:off x="2339" y="1629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3 w 204"/>
                    <a:gd name="T3" fmla="*/ 100 h 152"/>
                    <a:gd name="T4" fmla="*/ 0 w 204"/>
                    <a:gd name="T5" fmla="*/ 73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4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9 w 204"/>
                    <a:gd name="T37" fmla="*/ 115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3" y="100"/>
                      </a:lnTo>
                      <a:lnTo>
                        <a:pt x="0" y="73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4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9" y="115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6" name="Freeform 165"/>
                <p:cNvSpPr>
                  <a:spLocks/>
                </p:cNvSpPr>
                <p:nvPr/>
              </p:nvSpPr>
              <p:spPr bwMode="auto">
                <a:xfrm>
                  <a:off x="2391" y="1653"/>
                  <a:ext cx="118" cy="91"/>
                </a:xfrm>
                <a:custGeom>
                  <a:avLst/>
                  <a:gdLst>
                    <a:gd name="T0" fmla="*/ 3 w 118"/>
                    <a:gd name="T1" fmla="*/ 73 h 91"/>
                    <a:gd name="T2" fmla="*/ 0 w 118"/>
                    <a:gd name="T3" fmla="*/ 44 h 91"/>
                    <a:gd name="T4" fmla="*/ 0 w 118"/>
                    <a:gd name="T5" fmla="*/ 15 h 91"/>
                    <a:gd name="T6" fmla="*/ 3 w 118"/>
                    <a:gd name="T7" fmla="*/ 10 h 91"/>
                    <a:gd name="T8" fmla="*/ 5 w 118"/>
                    <a:gd name="T9" fmla="*/ 5 h 91"/>
                    <a:gd name="T10" fmla="*/ 32 w 118"/>
                    <a:gd name="T11" fmla="*/ 2 h 91"/>
                    <a:gd name="T12" fmla="*/ 58 w 118"/>
                    <a:gd name="T13" fmla="*/ 0 h 91"/>
                    <a:gd name="T14" fmla="*/ 84 w 118"/>
                    <a:gd name="T15" fmla="*/ 0 h 91"/>
                    <a:gd name="T16" fmla="*/ 110 w 118"/>
                    <a:gd name="T17" fmla="*/ 5 h 91"/>
                    <a:gd name="T18" fmla="*/ 115 w 118"/>
                    <a:gd name="T19" fmla="*/ 7 h 91"/>
                    <a:gd name="T20" fmla="*/ 118 w 118"/>
                    <a:gd name="T21" fmla="*/ 15 h 91"/>
                    <a:gd name="T22" fmla="*/ 118 w 118"/>
                    <a:gd name="T23" fmla="*/ 36 h 91"/>
                    <a:gd name="T24" fmla="*/ 115 w 118"/>
                    <a:gd name="T25" fmla="*/ 57 h 91"/>
                    <a:gd name="T26" fmla="*/ 115 w 118"/>
                    <a:gd name="T27" fmla="*/ 68 h 91"/>
                    <a:gd name="T28" fmla="*/ 110 w 118"/>
                    <a:gd name="T29" fmla="*/ 78 h 91"/>
                    <a:gd name="T30" fmla="*/ 105 w 118"/>
                    <a:gd name="T31" fmla="*/ 86 h 91"/>
                    <a:gd name="T32" fmla="*/ 94 w 118"/>
                    <a:gd name="T33" fmla="*/ 89 h 91"/>
                    <a:gd name="T34" fmla="*/ 55 w 118"/>
                    <a:gd name="T35" fmla="*/ 91 h 91"/>
                    <a:gd name="T36" fmla="*/ 19 w 118"/>
                    <a:gd name="T37" fmla="*/ 86 h 91"/>
                    <a:gd name="T38" fmla="*/ 8 w 118"/>
                    <a:gd name="T39" fmla="*/ 81 h 91"/>
                    <a:gd name="T40" fmla="*/ 3 w 118"/>
                    <a:gd name="T41" fmla="*/ 7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1"/>
                    <a:gd name="T65" fmla="*/ 118 w 118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1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5"/>
                      </a:lnTo>
                      <a:lnTo>
                        <a:pt x="3" y="10"/>
                      </a:lnTo>
                      <a:lnTo>
                        <a:pt x="5" y="5"/>
                      </a:lnTo>
                      <a:lnTo>
                        <a:pt x="32" y="2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7"/>
                      </a:lnTo>
                      <a:lnTo>
                        <a:pt x="118" y="15"/>
                      </a:lnTo>
                      <a:lnTo>
                        <a:pt x="118" y="36"/>
                      </a:lnTo>
                      <a:lnTo>
                        <a:pt x="115" y="57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1"/>
                      </a:lnTo>
                      <a:lnTo>
                        <a:pt x="19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7" name="Freeform 166"/>
                <p:cNvSpPr>
                  <a:spLocks/>
                </p:cNvSpPr>
                <p:nvPr/>
              </p:nvSpPr>
              <p:spPr bwMode="auto">
                <a:xfrm>
                  <a:off x="2352" y="1637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2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0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2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0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8" name="Freeform 167"/>
                <p:cNvSpPr>
                  <a:spLocks/>
                </p:cNvSpPr>
                <p:nvPr/>
              </p:nvSpPr>
              <p:spPr bwMode="auto">
                <a:xfrm>
                  <a:off x="2627" y="1915"/>
                  <a:ext cx="65" cy="65"/>
                </a:xfrm>
                <a:custGeom>
                  <a:avLst/>
                  <a:gdLst>
                    <a:gd name="T0" fmla="*/ 2 w 65"/>
                    <a:gd name="T1" fmla="*/ 10 h 65"/>
                    <a:gd name="T2" fmla="*/ 2 w 65"/>
                    <a:gd name="T3" fmla="*/ 13 h 65"/>
                    <a:gd name="T4" fmla="*/ 0 w 65"/>
                    <a:gd name="T5" fmla="*/ 15 h 65"/>
                    <a:gd name="T6" fmla="*/ 0 w 65"/>
                    <a:gd name="T7" fmla="*/ 31 h 65"/>
                    <a:gd name="T8" fmla="*/ 0 w 65"/>
                    <a:gd name="T9" fmla="*/ 36 h 65"/>
                    <a:gd name="T10" fmla="*/ 2 w 65"/>
                    <a:gd name="T11" fmla="*/ 44 h 65"/>
                    <a:gd name="T12" fmla="*/ 8 w 65"/>
                    <a:gd name="T13" fmla="*/ 55 h 65"/>
                    <a:gd name="T14" fmla="*/ 18 w 65"/>
                    <a:gd name="T15" fmla="*/ 62 h 65"/>
                    <a:gd name="T16" fmla="*/ 28 w 65"/>
                    <a:gd name="T17" fmla="*/ 65 h 65"/>
                    <a:gd name="T18" fmla="*/ 39 w 65"/>
                    <a:gd name="T19" fmla="*/ 62 h 65"/>
                    <a:gd name="T20" fmla="*/ 49 w 65"/>
                    <a:gd name="T21" fmla="*/ 55 h 65"/>
                    <a:gd name="T22" fmla="*/ 60 w 65"/>
                    <a:gd name="T23" fmla="*/ 44 h 65"/>
                    <a:gd name="T24" fmla="*/ 62 w 65"/>
                    <a:gd name="T25" fmla="*/ 41 h 65"/>
                    <a:gd name="T26" fmla="*/ 65 w 65"/>
                    <a:gd name="T27" fmla="*/ 36 h 65"/>
                    <a:gd name="T28" fmla="*/ 65 w 65"/>
                    <a:gd name="T29" fmla="*/ 36 h 65"/>
                    <a:gd name="T30" fmla="*/ 65 w 65"/>
                    <a:gd name="T31" fmla="*/ 34 h 65"/>
                    <a:gd name="T32" fmla="*/ 65 w 65"/>
                    <a:gd name="T33" fmla="*/ 28 h 65"/>
                    <a:gd name="T34" fmla="*/ 65 w 65"/>
                    <a:gd name="T35" fmla="*/ 20 h 65"/>
                    <a:gd name="T36" fmla="*/ 57 w 65"/>
                    <a:gd name="T37" fmla="*/ 10 h 65"/>
                    <a:gd name="T38" fmla="*/ 44 w 65"/>
                    <a:gd name="T39" fmla="*/ 2 h 65"/>
                    <a:gd name="T40" fmla="*/ 31 w 65"/>
                    <a:gd name="T41" fmla="*/ 0 h 65"/>
                    <a:gd name="T42" fmla="*/ 26 w 65"/>
                    <a:gd name="T43" fmla="*/ 0 h 65"/>
                    <a:gd name="T44" fmla="*/ 18 w 65"/>
                    <a:gd name="T45" fmla="*/ 0 h 65"/>
                    <a:gd name="T46" fmla="*/ 10 w 65"/>
                    <a:gd name="T47" fmla="*/ 2 h 65"/>
                    <a:gd name="T48" fmla="*/ 2 w 65"/>
                    <a:gd name="T49" fmla="*/ 7 h 65"/>
                    <a:gd name="T50" fmla="*/ 2 w 65"/>
                    <a:gd name="T51" fmla="*/ 7 h 65"/>
                    <a:gd name="T52" fmla="*/ 2 w 65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5"/>
                    <a:gd name="T83" fmla="*/ 65 w 65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5">
                      <a:moveTo>
                        <a:pt x="2" y="10"/>
                      </a:moveTo>
                      <a:lnTo>
                        <a:pt x="2" y="13"/>
                      </a:lnTo>
                      <a:lnTo>
                        <a:pt x="0" y="15"/>
                      </a:lnTo>
                      <a:lnTo>
                        <a:pt x="0" y="31"/>
                      </a:lnTo>
                      <a:lnTo>
                        <a:pt x="0" y="36"/>
                      </a:lnTo>
                      <a:lnTo>
                        <a:pt x="2" y="44"/>
                      </a:lnTo>
                      <a:lnTo>
                        <a:pt x="8" y="55"/>
                      </a:lnTo>
                      <a:lnTo>
                        <a:pt x="18" y="62"/>
                      </a:lnTo>
                      <a:lnTo>
                        <a:pt x="28" y="65"/>
                      </a:lnTo>
                      <a:lnTo>
                        <a:pt x="39" y="62"/>
                      </a:lnTo>
                      <a:lnTo>
                        <a:pt x="49" y="55"/>
                      </a:lnTo>
                      <a:lnTo>
                        <a:pt x="60" y="44"/>
                      </a:lnTo>
                      <a:lnTo>
                        <a:pt x="62" y="41"/>
                      </a:lnTo>
                      <a:lnTo>
                        <a:pt x="65" y="36"/>
                      </a:lnTo>
                      <a:lnTo>
                        <a:pt x="65" y="34"/>
                      </a:lnTo>
                      <a:lnTo>
                        <a:pt x="65" y="28"/>
                      </a:lnTo>
                      <a:lnTo>
                        <a:pt x="65" y="20"/>
                      </a:lnTo>
                      <a:lnTo>
                        <a:pt x="57" y="10"/>
                      </a:lnTo>
                      <a:lnTo>
                        <a:pt x="44" y="2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2"/>
                      </a:lnTo>
                      <a:lnTo>
                        <a:pt x="2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9" name="Freeform 168"/>
                <p:cNvSpPr>
                  <a:spLocks/>
                </p:cNvSpPr>
                <p:nvPr/>
              </p:nvSpPr>
              <p:spPr bwMode="auto">
                <a:xfrm>
                  <a:off x="2627" y="1922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6 h 8"/>
                    <a:gd name="T10" fmla="*/ 2 w 5"/>
                    <a:gd name="T11" fmla="*/ 6 h 8"/>
                    <a:gd name="T12" fmla="*/ 2 w 5"/>
                    <a:gd name="T13" fmla="*/ 6 h 8"/>
                    <a:gd name="T14" fmla="*/ 2 w 5"/>
                    <a:gd name="T15" fmla="*/ 3 h 8"/>
                    <a:gd name="T16" fmla="*/ 2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0" name="Freeform 169"/>
                <p:cNvSpPr>
                  <a:spLocks/>
                </p:cNvSpPr>
                <p:nvPr/>
              </p:nvSpPr>
              <p:spPr bwMode="auto">
                <a:xfrm>
                  <a:off x="2624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1" name="Freeform 170"/>
                <p:cNvSpPr>
                  <a:spLocks/>
                </p:cNvSpPr>
                <p:nvPr/>
              </p:nvSpPr>
              <p:spPr bwMode="auto">
                <a:xfrm>
                  <a:off x="2627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1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2" name="Freeform 171"/>
                <p:cNvSpPr>
                  <a:spLocks/>
                </p:cNvSpPr>
                <p:nvPr/>
              </p:nvSpPr>
              <p:spPr bwMode="auto">
                <a:xfrm>
                  <a:off x="2645" y="1975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3" name="Freeform 172"/>
                <p:cNvSpPr>
                  <a:spLocks/>
                </p:cNvSpPr>
                <p:nvPr/>
              </p:nvSpPr>
              <p:spPr bwMode="auto">
                <a:xfrm>
                  <a:off x="2663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4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4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4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4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4" name="Freeform 173"/>
                <p:cNvSpPr>
                  <a:spLocks/>
                </p:cNvSpPr>
                <p:nvPr/>
              </p:nvSpPr>
              <p:spPr bwMode="auto">
                <a:xfrm>
                  <a:off x="2684" y="1951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8 w 11"/>
                    <a:gd name="T3" fmla="*/ 0 h 8"/>
                    <a:gd name="T4" fmla="*/ 5 w 11"/>
                    <a:gd name="T5" fmla="*/ 0 h 8"/>
                    <a:gd name="T6" fmla="*/ 5 w 11"/>
                    <a:gd name="T7" fmla="*/ 0 h 8"/>
                    <a:gd name="T8" fmla="*/ 5 w 11"/>
                    <a:gd name="T9" fmla="*/ 3 h 8"/>
                    <a:gd name="T10" fmla="*/ 5 w 11"/>
                    <a:gd name="T11" fmla="*/ 3 h 8"/>
                    <a:gd name="T12" fmla="*/ 3 w 11"/>
                    <a:gd name="T13" fmla="*/ 3 h 8"/>
                    <a:gd name="T14" fmla="*/ 3 w 11"/>
                    <a:gd name="T15" fmla="*/ 5 h 8"/>
                    <a:gd name="T16" fmla="*/ 3 w 11"/>
                    <a:gd name="T17" fmla="*/ 5 h 8"/>
                    <a:gd name="T18" fmla="*/ 0 w 11"/>
                    <a:gd name="T19" fmla="*/ 5 h 8"/>
                    <a:gd name="T20" fmla="*/ 5 w 11"/>
                    <a:gd name="T21" fmla="*/ 8 h 8"/>
                    <a:gd name="T22" fmla="*/ 5 w 11"/>
                    <a:gd name="T23" fmla="*/ 8 h 8"/>
                    <a:gd name="T24" fmla="*/ 5 w 11"/>
                    <a:gd name="T25" fmla="*/ 8 h 8"/>
                    <a:gd name="T26" fmla="*/ 5 w 11"/>
                    <a:gd name="T27" fmla="*/ 5 h 8"/>
                    <a:gd name="T28" fmla="*/ 8 w 11"/>
                    <a:gd name="T29" fmla="*/ 5 h 8"/>
                    <a:gd name="T30" fmla="*/ 8 w 11"/>
                    <a:gd name="T31" fmla="*/ 5 h 8"/>
                    <a:gd name="T32" fmla="*/ 8 w 11"/>
                    <a:gd name="T33" fmla="*/ 3 h 8"/>
                    <a:gd name="T34" fmla="*/ 8 w 11"/>
                    <a:gd name="T35" fmla="*/ 3 h 8"/>
                    <a:gd name="T36" fmla="*/ 11 w 11"/>
                    <a:gd name="T37" fmla="*/ 0 h 8"/>
                    <a:gd name="T38" fmla="*/ 11 w 11"/>
                    <a:gd name="T39" fmla="*/ 0 h 8"/>
                    <a:gd name="T40" fmla="*/ 5 w 11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8"/>
                    <a:gd name="T65" fmla="*/ 11 w 1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5" name="Freeform 174"/>
                <p:cNvSpPr>
                  <a:spLocks/>
                </p:cNvSpPr>
                <p:nvPr/>
              </p:nvSpPr>
              <p:spPr bwMode="auto">
                <a:xfrm>
                  <a:off x="2689" y="1949"/>
                  <a:ext cx="6" cy="2"/>
                </a:xfrm>
                <a:custGeom>
                  <a:avLst/>
                  <a:gdLst>
                    <a:gd name="T0" fmla="*/ 3 w 6"/>
                    <a:gd name="T1" fmla="*/ 0 h 2"/>
                    <a:gd name="T2" fmla="*/ 3 w 6"/>
                    <a:gd name="T3" fmla="*/ 0 h 2"/>
                    <a:gd name="T4" fmla="*/ 3 w 6"/>
                    <a:gd name="T5" fmla="*/ 0 h 2"/>
                    <a:gd name="T6" fmla="*/ 3 w 6"/>
                    <a:gd name="T7" fmla="*/ 2 h 2"/>
                    <a:gd name="T8" fmla="*/ 3 w 6"/>
                    <a:gd name="T9" fmla="*/ 2 h 2"/>
                    <a:gd name="T10" fmla="*/ 3 w 6"/>
                    <a:gd name="T11" fmla="*/ 2 h 2"/>
                    <a:gd name="T12" fmla="*/ 3 w 6"/>
                    <a:gd name="T13" fmla="*/ 2 h 2"/>
                    <a:gd name="T14" fmla="*/ 3 w 6"/>
                    <a:gd name="T15" fmla="*/ 2 h 2"/>
                    <a:gd name="T16" fmla="*/ 0 w 6"/>
                    <a:gd name="T17" fmla="*/ 2 h 2"/>
                    <a:gd name="T18" fmla="*/ 0 w 6"/>
                    <a:gd name="T19" fmla="*/ 2 h 2"/>
                    <a:gd name="T20" fmla="*/ 6 w 6"/>
                    <a:gd name="T21" fmla="*/ 2 h 2"/>
                    <a:gd name="T22" fmla="*/ 6 w 6"/>
                    <a:gd name="T23" fmla="*/ 2 h 2"/>
                    <a:gd name="T24" fmla="*/ 6 w 6"/>
                    <a:gd name="T25" fmla="*/ 2 h 2"/>
                    <a:gd name="T26" fmla="*/ 6 w 6"/>
                    <a:gd name="T27" fmla="*/ 2 h 2"/>
                    <a:gd name="T28" fmla="*/ 6 w 6"/>
                    <a:gd name="T29" fmla="*/ 2 h 2"/>
                    <a:gd name="T30" fmla="*/ 6 w 6"/>
                    <a:gd name="T31" fmla="*/ 2 h 2"/>
                    <a:gd name="T32" fmla="*/ 6 w 6"/>
                    <a:gd name="T33" fmla="*/ 2 h 2"/>
                    <a:gd name="T34" fmla="*/ 6 w 6"/>
                    <a:gd name="T35" fmla="*/ 2 h 2"/>
                    <a:gd name="T36" fmla="*/ 6 w 6"/>
                    <a:gd name="T37" fmla="*/ 2 h 2"/>
                    <a:gd name="T38" fmla="*/ 6 w 6"/>
                    <a:gd name="T39" fmla="*/ 2 h 2"/>
                    <a:gd name="T40" fmla="*/ 3 w 6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"/>
                    <a:gd name="T65" fmla="*/ 6 w 6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6" name="Freeform 175"/>
                <p:cNvSpPr>
                  <a:spLocks/>
                </p:cNvSpPr>
                <p:nvPr/>
              </p:nvSpPr>
              <p:spPr bwMode="auto">
                <a:xfrm>
                  <a:off x="2682" y="1922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2 w 13"/>
                    <a:gd name="T5" fmla="*/ 6 h 29"/>
                    <a:gd name="T6" fmla="*/ 5 w 13"/>
                    <a:gd name="T7" fmla="*/ 8 h 29"/>
                    <a:gd name="T8" fmla="*/ 7 w 13"/>
                    <a:gd name="T9" fmla="*/ 11 h 29"/>
                    <a:gd name="T10" fmla="*/ 7 w 13"/>
                    <a:gd name="T11" fmla="*/ 13 h 29"/>
                    <a:gd name="T12" fmla="*/ 7 w 13"/>
                    <a:gd name="T13" fmla="*/ 19 h 29"/>
                    <a:gd name="T14" fmla="*/ 10 w 13"/>
                    <a:gd name="T15" fmla="*/ 21 h 29"/>
                    <a:gd name="T16" fmla="*/ 10 w 13"/>
                    <a:gd name="T17" fmla="*/ 24 h 29"/>
                    <a:gd name="T18" fmla="*/ 10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0 w 13"/>
                    <a:gd name="T29" fmla="*/ 13 h 29"/>
                    <a:gd name="T30" fmla="*/ 10 w 13"/>
                    <a:gd name="T31" fmla="*/ 11 h 29"/>
                    <a:gd name="T32" fmla="*/ 7 w 13"/>
                    <a:gd name="T33" fmla="*/ 6 h 29"/>
                    <a:gd name="T34" fmla="*/ 5 w 13"/>
                    <a:gd name="T35" fmla="*/ 3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7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7" name="Freeform 176"/>
                <p:cNvSpPr>
                  <a:spLocks/>
                </p:cNvSpPr>
                <p:nvPr/>
              </p:nvSpPr>
              <p:spPr bwMode="auto">
                <a:xfrm>
                  <a:off x="2658" y="1915"/>
                  <a:ext cx="26" cy="10"/>
                </a:xfrm>
                <a:custGeom>
                  <a:avLst/>
                  <a:gdLst>
                    <a:gd name="T0" fmla="*/ 0 w 26"/>
                    <a:gd name="T1" fmla="*/ 2 h 10"/>
                    <a:gd name="T2" fmla="*/ 0 w 26"/>
                    <a:gd name="T3" fmla="*/ 2 h 10"/>
                    <a:gd name="T4" fmla="*/ 3 w 26"/>
                    <a:gd name="T5" fmla="*/ 2 h 10"/>
                    <a:gd name="T6" fmla="*/ 8 w 26"/>
                    <a:gd name="T7" fmla="*/ 2 h 10"/>
                    <a:gd name="T8" fmla="*/ 11 w 26"/>
                    <a:gd name="T9" fmla="*/ 2 h 10"/>
                    <a:gd name="T10" fmla="*/ 13 w 26"/>
                    <a:gd name="T11" fmla="*/ 5 h 10"/>
                    <a:gd name="T12" fmla="*/ 16 w 26"/>
                    <a:gd name="T13" fmla="*/ 5 h 10"/>
                    <a:gd name="T14" fmla="*/ 18 w 26"/>
                    <a:gd name="T15" fmla="*/ 7 h 10"/>
                    <a:gd name="T16" fmla="*/ 24 w 26"/>
                    <a:gd name="T17" fmla="*/ 7 h 10"/>
                    <a:gd name="T18" fmla="*/ 24 w 26"/>
                    <a:gd name="T19" fmla="*/ 10 h 10"/>
                    <a:gd name="T20" fmla="*/ 26 w 26"/>
                    <a:gd name="T21" fmla="*/ 7 h 10"/>
                    <a:gd name="T22" fmla="*/ 24 w 26"/>
                    <a:gd name="T23" fmla="*/ 5 h 10"/>
                    <a:gd name="T24" fmla="*/ 21 w 26"/>
                    <a:gd name="T25" fmla="*/ 2 h 10"/>
                    <a:gd name="T26" fmla="*/ 18 w 26"/>
                    <a:gd name="T27" fmla="*/ 2 h 10"/>
                    <a:gd name="T28" fmla="*/ 16 w 26"/>
                    <a:gd name="T29" fmla="*/ 0 h 10"/>
                    <a:gd name="T30" fmla="*/ 11 w 26"/>
                    <a:gd name="T31" fmla="*/ 0 h 10"/>
                    <a:gd name="T32" fmla="*/ 8 w 26"/>
                    <a:gd name="T33" fmla="*/ 0 h 10"/>
                    <a:gd name="T34" fmla="*/ 3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2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2"/>
                      </a:lnTo>
                      <a:lnTo>
                        <a:pt x="11" y="2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7"/>
                      </a:lnTo>
                      <a:lnTo>
                        <a:pt x="24" y="7"/>
                      </a:lnTo>
                      <a:lnTo>
                        <a:pt x="24" y="10"/>
                      </a:lnTo>
                      <a:lnTo>
                        <a:pt x="26" y="7"/>
                      </a:lnTo>
                      <a:lnTo>
                        <a:pt x="24" y="5"/>
                      </a:lnTo>
                      <a:lnTo>
                        <a:pt x="21" y="2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8" name="Freeform 177"/>
                <p:cNvSpPr>
                  <a:spLocks/>
                </p:cNvSpPr>
                <p:nvPr/>
              </p:nvSpPr>
              <p:spPr bwMode="auto">
                <a:xfrm>
                  <a:off x="2629" y="1912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6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4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3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21 w 29"/>
                    <a:gd name="T27" fmla="*/ 3 h 10"/>
                    <a:gd name="T28" fmla="*/ 16 w 29"/>
                    <a:gd name="T29" fmla="*/ 3 h 10"/>
                    <a:gd name="T30" fmla="*/ 11 w 29"/>
                    <a:gd name="T31" fmla="*/ 3 h 10"/>
                    <a:gd name="T32" fmla="*/ 8 w 29"/>
                    <a:gd name="T33" fmla="*/ 5 h 10"/>
                    <a:gd name="T34" fmla="*/ 3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3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9" name="Freeform 178"/>
                <p:cNvSpPr>
                  <a:spLocks/>
                </p:cNvSpPr>
                <p:nvPr/>
              </p:nvSpPr>
              <p:spPr bwMode="auto">
                <a:xfrm>
                  <a:off x="2627" y="1922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2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2 w 5"/>
                    <a:gd name="T21" fmla="*/ 0 h 3"/>
                    <a:gd name="T22" fmla="*/ 2 w 5"/>
                    <a:gd name="T23" fmla="*/ 0 h 3"/>
                    <a:gd name="T24" fmla="*/ 2 w 5"/>
                    <a:gd name="T25" fmla="*/ 0 h 3"/>
                    <a:gd name="T26" fmla="*/ 2 w 5"/>
                    <a:gd name="T27" fmla="*/ 0 h 3"/>
                    <a:gd name="T28" fmla="*/ 2 w 5"/>
                    <a:gd name="T29" fmla="*/ 0 h 3"/>
                    <a:gd name="T30" fmla="*/ 2 w 5"/>
                    <a:gd name="T31" fmla="*/ 0 h 3"/>
                    <a:gd name="T32" fmla="*/ 2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80" name="Freeform 179"/>
                <p:cNvSpPr>
                  <a:spLocks/>
                </p:cNvSpPr>
                <p:nvPr/>
              </p:nvSpPr>
              <p:spPr bwMode="auto">
                <a:xfrm>
                  <a:off x="2640" y="1925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5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5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4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4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9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5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4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4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514" name="Rectangle 181"/>
              <p:cNvSpPr>
                <a:spLocks noChangeArrowheads="1"/>
              </p:cNvSpPr>
              <p:nvPr/>
            </p:nvSpPr>
            <p:spPr bwMode="auto">
              <a:xfrm>
                <a:off x="2127" y="1446"/>
                <a:ext cx="611" cy="1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515" name="Rectangle 182"/>
              <p:cNvSpPr>
                <a:spLocks noChangeArrowheads="1"/>
              </p:cNvSpPr>
              <p:nvPr/>
            </p:nvSpPr>
            <p:spPr bwMode="auto">
              <a:xfrm>
                <a:off x="2182" y="1458"/>
                <a:ext cx="607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Engineering</a:t>
                </a:r>
                <a:endParaRPr lang="en-GB" altLang="de-DE" sz="1400"/>
              </a:p>
            </p:txBody>
          </p:sp>
        </p:grpSp>
        <p:grpSp>
          <p:nvGrpSpPr>
            <p:cNvPr id="15373" name="Group 352"/>
            <p:cNvGrpSpPr>
              <a:grpSpLocks/>
            </p:cNvGrpSpPr>
            <p:nvPr/>
          </p:nvGrpSpPr>
          <p:grpSpPr bwMode="auto">
            <a:xfrm>
              <a:off x="3064" y="1436"/>
              <a:ext cx="672" cy="578"/>
              <a:chOff x="3064" y="1436"/>
              <a:chExt cx="672" cy="578"/>
            </a:xfrm>
          </p:grpSpPr>
          <p:grpSp>
            <p:nvGrpSpPr>
              <p:cNvPr id="19345" name="Group 349"/>
              <p:cNvGrpSpPr>
                <a:grpSpLocks/>
              </p:cNvGrpSpPr>
              <p:nvPr/>
            </p:nvGrpSpPr>
            <p:grpSpPr bwMode="auto">
              <a:xfrm>
                <a:off x="3147" y="1595"/>
                <a:ext cx="589" cy="419"/>
                <a:chOff x="3147" y="1595"/>
                <a:chExt cx="589" cy="419"/>
              </a:xfrm>
            </p:grpSpPr>
            <p:sp>
              <p:nvSpPr>
                <p:cNvPr id="19348" name="Freeform 184"/>
                <p:cNvSpPr>
                  <a:spLocks/>
                </p:cNvSpPr>
                <p:nvPr/>
              </p:nvSpPr>
              <p:spPr bwMode="auto">
                <a:xfrm>
                  <a:off x="3448" y="1770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3 h 34"/>
                    <a:gd name="T6" fmla="*/ 42 w 58"/>
                    <a:gd name="T7" fmla="*/ 6 h 34"/>
                    <a:gd name="T8" fmla="*/ 34 w 58"/>
                    <a:gd name="T9" fmla="*/ 11 h 34"/>
                    <a:gd name="T10" fmla="*/ 26 w 58"/>
                    <a:gd name="T11" fmla="*/ 14 h 34"/>
                    <a:gd name="T12" fmla="*/ 21 w 58"/>
                    <a:gd name="T13" fmla="*/ 19 h 34"/>
                    <a:gd name="T14" fmla="*/ 13 w 58"/>
                    <a:gd name="T15" fmla="*/ 24 h 34"/>
                    <a:gd name="T16" fmla="*/ 8 w 58"/>
                    <a:gd name="T17" fmla="*/ 29 h 34"/>
                    <a:gd name="T18" fmla="*/ 0 w 58"/>
                    <a:gd name="T19" fmla="*/ 32 h 34"/>
                    <a:gd name="T20" fmla="*/ 3 w 58"/>
                    <a:gd name="T21" fmla="*/ 34 h 34"/>
                    <a:gd name="T22" fmla="*/ 10 w 58"/>
                    <a:gd name="T23" fmla="*/ 32 h 34"/>
                    <a:gd name="T24" fmla="*/ 16 w 58"/>
                    <a:gd name="T25" fmla="*/ 27 h 34"/>
                    <a:gd name="T26" fmla="*/ 24 w 58"/>
                    <a:gd name="T27" fmla="*/ 21 h 34"/>
                    <a:gd name="T28" fmla="*/ 29 w 58"/>
                    <a:gd name="T29" fmla="*/ 19 h 34"/>
                    <a:gd name="T30" fmla="*/ 37 w 58"/>
                    <a:gd name="T31" fmla="*/ 14 h 34"/>
                    <a:gd name="T32" fmla="*/ 42 w 58"/>
                    <a:gd name="T33" fmla="*/ 8 h 34"/>
                    <a:gd name="T34" fmla="*/ 50 w 58"/>
                    <a:gd name="T35" fmla="*/ 6 h 34"/>
                    <a:gd name="T36" fmla="*/ 58 w 58"/>
                    <a:gd name="T37" fmla="*/ 3 h 34"/>
                    <a:gd name="T38" fmla="*/ 58 w 58"/>
                    <a:gd name="T39" fmla="*/ 3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3"/>
                      </a:lnTo>
                      <a:lnTo>
                        <a:pt x="42" y="6"/>
                      </a:lnTo>
                      <a:lnTo>
                        <a:pt x="34" y="11"/>
                      </a:lnTo>
                      <a:lnTo>
                        <a:pt x="26" y="14"/>
                      </a:lnTo>
                      <a:lnTo>
                        <a:pt x="21" y="19"/>
                      </a:lnTo>
                      <a:lnTo>
                        <a:pt x="13" y="24"/>
                      </a:lnTo>
                      <a:lnTo>
                        <a:pt x="8" y="29"/>
                      </a:lnTo>
                      <a:lnTo>
                        <a:pt x="0" y="32"/>
                      </a:lnTo>
                      <a:lnTo>
                        <a:pt x="3" y="34"/>
                      </a:lnTo>
                      <a:lnTo>
                        <a:pt x="10" y="32"/>
                      </a:lnTo>
                      <a:lnTo>
                        <a:pt x="16" y="27"/>
                      </a:lnTo>
                      <a:lnTo>
                        <a:pt x="24" y="21"/>
                      </a:lnTo>
                      <a:lnTo>
                        <a:pt x="29" y="19"/>
                      </a:lnTo>
                      <a:lnTo>
                        <a:pt x="37" y="14"/>
                      </a:lnTo>
                      <a:lnTo>
                        <a:pt x="42" y="8"/>
                      </a:lnTo>
                      <a:lnTo>
                        <a:pt x="50" y="6"/>
                      </a:lnTo>
                      <a:lnTo>
                        <a:pt x="58" y="3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9" name="Freeform 185"/>
                <p:cNvSpPr>
                  <a:spLocks/>
                </p:cNvSpPr>
                <p:nvPr/>
              </p:nvSpPr>
              <p:spPr bwMode="auto">
                <a:xfrm>
                  <a:off x="3503" y="1768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2 h 8"/>
                    <a:gd name="T6" fmla="*/ 37 w 47"/>
                    <a:gd name="T7" fmla="*/ 2 h 8"/>
                    <a:gd name="T8" fmla="*/ 31 w 47"/>
                    <a:gd name="T9" fmla="*/ 0 h 8"/>
                    <a:gd name="T10" fmla="*/ 23 w 47"/>
                    <a:gd name="T11" fmla="*/ 0 h 8"/>
                    <a:gd name="T12" fmla="*/ 18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2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2 h 8"/>
                    <a:gd name="T26" fmla="*/ 18 w 47"/>
                    <a:gd name="T27" fmla="*/ 2 h 8"/>
                    <a:gd name="T28" fmla="*/ 23 w 47"/>
                    <a:gd name="T29" fmla="*/ 2 h 8"/>
                    <a:gd name="T30" fmla="*/ 31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2"/>
                      </a:lnTo>
                      <a:lnTo>
                        <a:pt x="18" y="2"/>
                      </a:lnTo>
                      <a:lnTo>
                        <a:pt x="23" y="2"/>
                      </a:lnTo>
                      <a:lnTo>
                        <a:pt x="31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0" name="Freeform 186"/>
                <p:cNvSpPr>
                  <a:spLocks/>
                </p:cNvSpPr>
                <p:nvPr/>
              </p:nvSpPr>
              <p:spPr bwMode="auto">
                <a:xfrm>
                  <a:off x="3550" y="1773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6 h 21"/>
                    <a:gd name="T6" fmla="*/ 24 w 26"/>
                    <a:gd name="T7" fmla="*/ 13 h 21"/>
                    <a:gd name="T8" fmla="*/ 21 w 26"/>
                    <a:gd name="T9" fmla="*/ 11 h 21"/>
                    <a:gd name="T10" fmla="*/ 16 w 26"/>
                    <a:gd name="T11" fmla="*/ 8 h 21"/>
                    <a:gd name="T12" fmla="*/ 13 w 26"/>
                    <a:gd name="T13" fmla="*/ 5 h 21"/>
                    <a:gd name="T14" fmla="*/ 8 w 26"/>
                    <a:gd name="T15" fmla="*/ 3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3 h 21"/>
                    <a:gd name="T22" fmla="*/ 3 w 26"/>
                    <a:gd name="T23" fmla="*/ 5 h 21"/>
                    <a:gd name="T24" fmla="*/ 8 w 26"/>
                    <a:gd name="T25" fmla="*/ 5 h 21"/>
                    <a:gd name="T26" fmla="*/ 10 w 26"/>
                    <a:gd name="T27" fmla="*/ 8 h 21"/>
                    <a:gd name="T28" fmla="*/ 13 w 26"/>
                    <a:gd name="T29" fmla="*/ 11 h 21"/>
                    <a:gd name="T30" fmla="*/ 18 w 26"/>
                    <a:gd name="T31" fmla="*/ 13 h 21"/>
                    <a:gd name="T32" fmla="*/ 21 w 26"/>
                    <a:gd name="T33" fmla="*/ 16 h 21"/>
                    <a:gd name="T34" fmla="*/ 24 w 26"/>
                    <a:gd name="T35" fmla="*/ 18 h 21"/>
                    <a:gd name="T36" fmla="*/ 24 w 26"/>
                    <a:gd name="T37" fmla="*/ 21 h 21"/>
                    <a:gd name="T38" fmla="*/ 24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6"/>
                      </a:lnTo>
                      <a:lnTo>
                        <a:pt x="24" y="13"/>
                      </a:lnTo>
                      <a:lnTo>
                        <a:pt x="21" y="11"/>
                      </a:lnTo>
                      <a:lnTo>
                        <a:pt x="16" y="8"/>
                      </a:lnTo>
                      <a:lnTo>
                        <a:pt x="13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0" y="8"/>
                      </a:lnTo>
                      <a:lnTo>
                        <a:pt x="13" y="11"/>
                      </a:lnTo>
                      <a:lnTo>
                        <a:pt x="18" y="13"/>
                      </a:lnTo>
                      <a:lnTo>
                        <a:pt x="21" y="16"/>
                      </a:lnTo>
                      <a:lnTo>
                        <a:pt x="24" y="18"/>
                      </a:lnTo>
                      <a:lnTo>
                        <a:pt x="24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1" name="Freeform 187"/>
                <p:cNvSpPr>
                  <a:spLocks/>
                </p:cNvSpPr>
                <p:nvPr/>
              </p:nvSpPr>
              <p:spPr bwMode="auto">
                <a:xfrm>
                  <a:off x="3566" y="1791"/>
                  <a:ext cx="13" cy="24"/>
                </a:xfrm>
                <a:custGeom>
                  <a:avLst/>
                  <a:gdLst>
                    <a:gd name="T0" fmla="*/ 2 w 13"/>
                    <a:gd name="T1" fmla="*/ 24 h 24"/>
                    <a:gd name="T2" fmla="*/ 2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0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0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2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2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2" y="24"/>
                      </a:move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2" name="Freeform 188"/>
                <p:cNvSpPr>
                  <a:spLocks/>
                </p:cNvSpPr>
                <p:nvPr/>
              </p:nvSpPr>
              <p:spPr bwMode="auto">
                <a:xfrm>
                  <a:off x="3560" y="1812"/>
                  <a:ext cx="8" cy="24"/>
                </a:xfrm>
                <a:custGeom>
                  <a:avLst/>
                  <a:gdLst>
                    <a:gd name="T0" fmla="*/ 6 w 8"/>
                    <a:gd name="T1" fmla="*/ 21 h 24"/>
                    <a:gd name="T2" fmla="*/ 6 w 8"/>
                    <a:gd name="T3" fmla="*/ 21 h 24"/>
                    <a:gd name="T4" fmla="*/ 6 w 8"/>
                    <a:gd name="T5" fmla="*/ 21 h 24"/>
                    <a:gd name="T6" fmla="*/ 6 w 8"/>
                    <a:gd name="T7" fmla="*/ 19 h 24"/>
                    <a:gd name="T8" fmla="*/ 6 w 8"/>
                    <a:gd name="T9" fmla="*/ 16 h 24"/>
                    <a:gd name="T10" fmla="*/ 6 w 8"/>
                    <a:gd name="T11" fmla="*/ 13 h 24"/>
                    <a:gd name="T12" fmla="*/ 6 w 8"/>
                    <a:gd name="T13" fmla="*/ 11 h 24"/>
                    <a:gd name="T14" fmla="*/ 6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6 w 8"/>
                    <a:gd name="T21" fmla="*/ 0 h 24"/>
                    <a:gd name="T22" fmla="*/ 6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6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6" y="21"/>
                      </a:move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6" y="16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6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3" name="Freeform 189"/>
                <p:cNvSpPr>
                  <a:spLocks/>
                </p:cNvSpPr>
                <p:nvPr/>
              </p:nvSpPr>
              <p:spPr bwMode="auto">
                <a:xfrm>
                  <a:off x="3563" y="1831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9 w 34"/>
                    <a:gd name="T5" fmla="*/ 2 h 8"/>
                    <a:gd name="T6" fmla="*/ 26 w 34"/>
                    <a:gd name="T7" fmla="*/ 2 h 8"/>
                    <a:gd name="T8" fmla="*/ 21 w 34"/>
                    <a:gd name="T9" fmla="*/ 2 h 8"/>
                    <a:gd name="T10" fmla="*/ 16 w 34"/>
                    <a:gd name="T11" fmla="*/ 5 h 8"/>
                    <a:gd name="T12" fmla="*/ 13 w 34"/>
                    <a:gd name="T13" fmla="*/ 5 h 8"/>
                    <a:gd name="T14" fmla="*/ 11 w 34"/>
                    <a:gd name="T15" fmla="*/ 5 h 8"/>
                    <a:gd name="T16" fmla="*/ 5 w 34"/>
                    <a:gd name="T17" fmla="*/ 5 h 8"/>
                    <a:gd name="T18" fmla="*/ 3 w 34"/>
                    <a:gd name="T19" fmla="*/ 2 h 8"/>
                    <a:gd name="T20" fmla="*/ 0 w 34"/>
                    <a:gd name="T21" fmla="*/ 5 h 8"/>
                    <a:gd name="T22" fmla="*/ 5 w 34"/>
                    <a:gd name="T23" fmla="*/ 8 h 8"/>
                    <a:gd name="T24" fmla="*/ 8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1 w 34"/>
                    <a:gd name="T31" fmla="*/ 8 h 8"/>
                    <a:gd name="T32" fmla="*/ 26 w 34"/>
                    <a:gd name="T33" fmla="*/ 5 h 8"/>
                    <a:gd name="T34" fmla="*/ 29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2"/>
                      </a:lnTo>
                      <a:lnTo>
                        <a:pt x="26" y="2"/>
                      </a:lnTo>
                      <a:lnTo>
                        <a:pt x="21" y="2"/>
                      </a:lnTo>
                      <a:lnTo>
                        <a:pt x="16" y="5"/>
                      </a:lnTo>
                      <a:lnTo>
                        <a:pt x="13" y="5"/>
                      </a:lnTo>
                      <a:lnTo>
                        <a:pt x="11" y="5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4" name="Freeform 190"/>
                <p:cNvSpPr>
                  <a:spLocks/>
                </p:cNvSpPr>
                <p:nvPr/>
              </p:nvSpPr>
              <p:spPr bwMode="auto">
                <a:xfrm>
                  <a:off x="3597" y="1820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9 w 34"/>
                    <a:gd name="T5" fmla="*/ 0 h 16"/>
                    <a:gd name="T6" fmla="*/ 24 w 34"/>
                    <a:gd name="T7" fmla="*/ 3 h 16"/>
                    <a:gd name="T8" fmla="*/ 21 w 34"/>
                    <a:gd name="T9" fmla="*/ 3 h 16"/>
                    <a:gd name="T10" fmla="*/ 16 w 34"/>
                    <a:gd name="T11" fmla="*/ 5 h 16"/>
                    <a:gd name="T12" fmla="*/ 11 w 34"/>
                    <a:gd name="T13" fmla="*/ 8 h 16"/>
                    <a:gd name="T14" fmla="*/ 8 w 34"/>
                    <a:gd name="T15" fmla="*/ 8 h 16"/>
                    <a:gd name="T16" fmla="*/ 3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8 w 34"/>
                    <a:gd name="T25" fmla="*/ 13 h 16"/>
                    <a:gd name="T26" fmla="*/ 13 w 34"/>
                    <a:gd name="T27" fmla="*/ 11 h 16"/>
                    <a:gd name="T28" fmla="*/ 16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9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6" y="5"/>
                      </a:lnTo>
                      <a:lnTo>
                        <a:pt x="11" y="8"/>
                      </a:lnTo>
                      <a:lnTo>
                        <a:pt x="8" y="8"/>
                      </a:lnTo>
                      <a:lnTo>
                        <a:pt x="3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3" y="11"/>
                      </a:lnTo>
                      <a:lnTo>
                        <a:pt x="16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5" name="Freeform 191"/>
                <p:cNvSpPr>
                  <a:spLocks/>
                </p:cNvSpPr>
                <p:nvPr/>
              </p:nvSpPr>
              <p:spPr bwMode="auto">
                <a:xfrm>
                  <a:off x="3631" y="1820"/>
                  <a:ext cx="63" cy="13"/>
                </a:xfrm>
                <a:custGeom>
                  <a:avLst/>
                  <a:gdLst>
                    <a:gd name="T0" fmla="*/ 63 w 63"/>
                    <a:gd name="T1" fmla="*/ 8 h 13"/>
                    <a:gd name="T2" fmla="*/ 63 w 63"/>
                    <a:gd name="T3" fmla="*/ 8 h 13"/>
                    <a:gd name="T4" fmla="*/ 55 w 63"/>
                    <a:gd name="T5" fmla="*/ 5 h 13"/>
                    <a:gd name="T6" fmla="*/ 47 w 63"/>
                    <a:gd name="T7" fmla="*/ 3 h 13"/>
                    <a:gd name="T8" fmla="*/ 39 w 63"/>
                    <a:gd name="T9" fmla="*/ 0 h 13"/>
                    <a:gd name="T10" fmla="*/ 32 w 63"/>
                    <a:gd name="T11" fmla="*/ 0 h 13"/>
                    <a:gd name="T12" fmla="*/ 24 w 63"/>
                    <a:gd name="T13" fmla="*/ 0 h 13"/>
                    <a:gd name="T14" fmla="*/ 16 w 63"/>
                    <a:gd name="T15" fmla="*/ 0 h 13"/>
                    <a:gd name="T16" fmla="*/ 8 w 63"/>
                    <a:gd name="T17" fmla="*/ 0 h 13"/>
                    <a:gd name="T18" fmla="*/ 0 w 63"/>
                    <a:gd name="T19" fmla="*/ 0 h 13"/>
                    <a:gd name="T20" fmla="*/ 0 w 63"/>
                    <a:gd name="T21" fmla="*/ 5 h 13"/>
                    <a:gd name="T22" fmla="*/ 8 w 63"/>
                    <a:gd name="T23" fmla="*/ 3 h 13"/>
                    <a:gd name="T24" fmla="*/ 16 w 63"/>
                    <a:gd name="T25" fmla="*/ 3 h 13"/>
                    <a:gd name="T26" fmla="*/ 24 w 63"/>
                    <a:gd name="T27" fmla="*/ 3 h 13"/>
                    <a:gd name="T28" fmla="*/ 32 w 63"/>
                    <a:gd name="T29" fmla="*/ 3 h 13"/>
                    <a:gd name="T30" fmla="*/ 39 w 63"/>
                    <a:gd name="T31" fmla="*/ 5 h 13"/>
                    <a:gd name="T32" fmla="*/ 47 w 63"/>
                    <a:gd name="T33" fmla="*/ 5 h 13"/>
                    <a:gd name="T34" fmla="*/ 55 w 63"/>
                    <a:gd name="T35" fmla="*/ 8 h 13"/>
                    <a:gd name="T36" fmla="*/ 60 w 63"/>
                    <a:gd name="T37" fmla="*/ 13 h 13"/>
                    <a:gd name="T38" fmla="*/ 60 w 63"/>
                    <a:gd name="T39" fmla="*/ 13 h 13"/>
                    <a:gd name="T40" fmla="*/ 63 w 63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13"/>
                    <a:gd name="T65" fmla="*/ 63 w 63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13">
                      <a:moveTo>
                        <a:pt x="63" y="8"/>
                      </a:moveTo>
                      <a:lnTo>
                        <a:pt x="63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3"/>
                      </a:lnTo>
                      <a:lnTo>
                        <a:pt x="16" y="3"/>
                      </a:lnTo>
                      <a:lnTo>
                        <a:pt x="24" y="3"/>
                      </a:lnTo>
                      <a:lnTo>
                        <a:pt x="32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6" name="Freeform 192"/>
                <p:cNvSpPr>
                  <a:spLocks/>
                </p:cNvSpPr>
                <p:nvPr/>
              </p:nvSpPr>
              <p:spPr bwMode="auto">
                <a:xfrm>
                  <a:off x="3691" y="1828"/>
                  <a:ext cx="45" cy="60"/>
                </a:xfrm>
                <a:custGeom>
                  <a:avLst/>
                  <a:gdLst>
                    <a:gd name="T0" fmla="*/ 45 w 45"/>
                    <a:gd name="T1" fmla="*/ 60 h 60"/>
                    <a:gd name="T2" fmla="*/ 45 w 45"/>
                    <a:gd name="T3" fmla="*/ 60 h 60"/>
                    <a:gd name="T4" fmla="*/ 45 w 45"/>
                    <a:gd name="T5" fmla="*/ 50 h 60"/>
                    <a:gd name="T6" fmla="*/ 40 w 45"/>
                    <a:gd name="T7" fmla="*/ 42 h 60"/>
                    <a:gd name="T8" fmla="*/ 37 w 45"/>
                    <a:gd name="T9" fmla="*/ 34 h 60"/>
                    <a:gd name="T10" fmla="*/ 32 w 45"/>
                    <a:gd name="T11" fmla="*/ 26 h 60"/>
                    <a:gd name="T12" fmla="*/ 24 w 45"/>
                    <a:gd name="T13" fmla="*/ 18 h 60"/>
                    <a:gd name="T14" fmla="*/ 19 w 45"/>
                    <a:gd name="T15" fmla="*/ 13 h 60"/>
                    <a:gd name="T16" fmla="*/ 11 w 45"/>
                    <a:gd name="T17" fmla="*/ 5 h 60"/>
                    <a:gd name="T18" fmla="*/ 3 w 45"/>
                    <a:gd name="T19" fmla="*/ 0 h 60"/>
                    <a:gd name="T20" fmla="*/ 0 w 45"/>
                    <a:gd name="T21" fmla="*/ 5 h 60"/>
                    <a:gd name="T22" fmla="*/ 8 w 45"/>
                    <a:gd name="T23" fmla="*/ 11 h 60"/>
                    <a:gd name="T24" fmla="*/ 16 w 45"/>
                    <a:gd name="T25" fmla="*/ 16 h 60"/>
                    <a:gd name="T26" fmla="*/ 21 w 45"/>
                    <a:gd name="T27" fmla="*/ 21 h 60"/>
                    <a:gd name="T28" fmla="*/ 29 w 45"/>
                    <a:gd name="T29" fmla="*/ 29 h 60"/>
                    <a:gd name="T30" fmla="*/ 34 w 45"/>
                    <a:gd name="T31" fmla="*/ 37 h 60"/>
                    <a:gd name="T32" fmla="*/ 37 w 45"/>
                    <a:gd name="T33" fmla="*/ 45 h 60"/>
                    <a:gd name="T34" fmla="*/ 40 w 45"/>
                    <a:gd name="T35" fmla="*/ 52 h 60"/>
                    <a:gd name="T36" fmla="*/ 42 w 45"/>
                    <a:gd name="T37" fmla="*/ 60 h 60"/>
                    <a:gd name="T38" fmla="*/ 42 w 45"/>
                    <a:gd name="T39" fmla="*/ 60 h 60"/>
                    <a:gd name="T40" fmla="*/ 45 w 45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60"/>
                    <a:gd name="T65" fmla="*/ 45 w 45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60">
                      <a:moveTo>
                        <a:pt x="45" y="60"/>
                      </a:moveTo>
                      <a:lnTo>
                        <a:pt x="45" y="60"/>
                      </a:lnTo>
                      <a:lnTo>
                        <a:pt x="45" y="50"/>
                      </a:lnTo>
                      <a:lnTo>
                        <a:pt x="40" y="42"/>
                      </a:lnTo>
                      <a:lnTo>
                        <a:pt x="37" y="34"/>
                      </a:lnTo>
                      <a:lnTo>
                        <a:pt x="32" y="26"/>
                      </a:lnTo>
                      <a:lnTo>
                        <a:pt x="24" y="18"/>
                      </a:lnTo>
                      <a:lnTo>
                        <a:pt x="19" y="13"/>
                      </a:lnTo>
                      <a:lnTo>
                        <a:pt x="11" y="5"/>
                      </a:lnTo>
                      <a:lnTo>
                        <a:pt x="3" y="0"/>
                      </a:lnTo>
                      <a:lnTo>
                        <a:pt x="0" y="5"/>
                      </a:lnTo>
                      <a:lnTo>
                        <a:pt x="8" y="11"/>
                      </a:lnTo>
                      <a:lnTo>
                        <a:pt x="16" y="16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7"/>
                      </a:lnTo>
                      <a:lnTo>
                        <a:pt x="37" y="45"/>
                      </a:lnTo>
                      <a:lnTo>
                        <a:pt x="40" y="52"/>
                      </a:lnTo>
                      <a:lnTo>
                        <a:pt x="42" y="60"/>
                      </a:lnTo>
                      <a:lnTo>
                        <a:pt x="45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7" name="Freeform 193"/>
                <p:cNvSpPr>
                  <a:spLocks/>
                </p:cNvSpPr>
                <p:nvPr/>
              </p:nvSpPr>
              <p:spPr bwMode="auto">
                <a:xfrm>
                  <a:off x="3707" y="1888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3 w 29"/>
                    <a:gd name="T7" fmla="*/ 29 h 37"/>
                    <a:gd name="T8" fmla="*/ 18 w 29"/>
                    <a:gd name="T9" fmla="*/ 27 h 37"/>
                    <a:gd name="T10" fmla="*/ 21 w 29"/>
                    <a:gd name="T11" fmla="*/ 21 h 37"/>
                    <a:gd name="T12" fmla="*/ 26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6 w 29"/>
                    <a:gd name="T21" fmla="*/ 0 h 37"/>
                    <a:gd name="T22" fmla="*/ 26 w 29"/>
                    <a:gd name="T23" fmla="*/ 6 h 37"/>
                    <a:gd name="T24" fmla="*/ 26 w 29"/>
                    <a:gd name="T25" fmla="*/ 11 h 37"/>
                    <a:gd name="T26" fmla="*/ 24 w 29"/>
                    <a:gd name="T27" fmla="*/ 13 h 37"/>
                    <a:gd name="T28" fmla="*/ 18 w 29"/>
                    <a:gd name="T29" fmla="*/ 19 h 37"/>
                    <a:gd name="T30" fmla="*/ 16 w 29"/>
                    <a:gd name="T31" fmla="*/ 24 h 37"/>
                    <a:gd name="T32" fmla="*/ 10 w 29"/>
                    <a:gd name="T33" fmla="*/ 27 h 37"/>
                    <a:gd name="T34" fmla="*/ 5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8" y="27"/>
                      </a:lnTo>
                      <a:lnTo>
                        <a:pt x="21" y="21"/>
                      </a:lnTo>
                      <a:lnTo>
                        <a:pt x="26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6" y="6"/>
                      </a:lnTo>
                      <a:lnTo>
                        <a:pt x="26" y="11"/>
                      </a:lnTo>
                      <a:lnTo>
                        <a:pt x="24" y="13"/>
                      </a:lnTo>
                      <a:lnTo>
                        <a:pt x="18" y="19"/>
                      </a:lnTo>
                      <a:lnTo>
                        <a:pt x="16" y="24"/>
                      </a:lnTo>
                      <a:lnTo>
                        <a:pt x="10" y="27"/>
                      </a:lnTo>
                      <a:lnTo>
                        <a:pt x="5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8" name="Freeform 194"/>
                <p:cNvSpPr>
                  <a:spLocks/>
                </p:cNvSpPr>
                <p:nvPr/>
              </p:nvSpPr>
              <p:spPr bwMode="auto">
                <a:xfrm>
                  <a:off x="3670" y="1920"/>
                  <a:ext cx="40" cy="8"/>
                </a:xfrm>
                <a:custGeom>
                  <a:avLst/>
                  <a:gdLst>
                    <a:gd name="T0" fmla="*/ 0 w 40"/>
                    <a:gd name="T1" fmla="*/ 2 h 8"/>
                    <a:gd name="T2" fmla="*/ 0 w 40"/>
                    <a:gd name="T3" fmla="*/ 2 h 8"/>
                    <a:gd name="T4" fmla="*/ 6 w 40"/>
                    <a:gd name="T5" fmla="*/ 5 h 8"/>
                    <a:gd name="T6" fmla="*/ 11 w 40"/>
                    <a:gd name="T7" fmla="*/ 8 h 8"/>
                    <a:gd name="T8" fmla="*/ 16 w 40"/>
                    <a:gd name="T9" fmla="*/ 8 h 8"/>
                    <a:gd name="T10" fmla="*/ 19 w 40"/>
                    <a:gd name="T11" fmla="*/ 8 h 8"/>
                    <a:gd name="T12" fmla="*/ 24 w 40"/>
                    <a:gd name="T13" fmla="*/ 8 h 8"/>
                    <a:gd name="T14" fmla="*/ 29 w 40"/>
                    <a:gd name="T15" fmla="*/ 8 h 8"/>
                    <a:gd name="T16" fmla="*/ 34 w 40"/>
                    <a:gd name="T17" fmla="*/ 8 h 8"/>
                    <a:gd name="T18" fmla="*/ 40 w 40"/>
                    <a:gd name="T19" fmla="*/ 5 h 8"/>
                    <a:gd name="T20" fmla="*/ 37 w 40"/>
                    <a:gd name="T21" fmla="*/ 2 h 8"/>
                    <a:gd name="T22" fmla="*/ 34 w 40"/>
                    <a:gd name="T23" fmla="*/ 2 h 8"/>
                    <a:gd name="T24" fmla="*/ 29 w 40"/>
                    <a:gd name="T25" fmla="*/ 5 h 8"/>
                    <a:gd name="T26" fmla="*/ 24 w 40"/>
                    <a:gd name="T27" fmla="*/ 5 h 8"/>
                    <a:gd name="T28" fmla="*/ 19 w 40"/>
                    <a:gd name="T29" fmla="*/ 5 h 8"/>
                    <a:gd name="T30" fmla="*/ 16 w 40"/>
                    <a:gd name="T31" fmla="*/ 5 h 8"/>
                    <a:gd name="T32" fmla="*/ 11 w 40"/>
                    <a:gd name="T33" fmla="*/ 2 h 8"/>
                    <a:gd name="T34" fmla="*/ 8 w 40"/>
                    <a:gd name="T35" fmla="*/ 2 h 8"/>
                    <a:gd name="T36" fmla="*/ 3 w 40"/>
                    <a:gd name="T37" fmla="*/ 0 h 8"/>
                    <a:gd name="T38" fmla="*/ 3 w 40"/>
                    <a:gd name="T39" fmla="*/ 0 h 8"/>
                    <a:gd name="T40" fmla="*/ 0 w 40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6" y="5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4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40" y="5"/>
                      </a:lnTo>
                      <a:lnTo>
                        <a:pt x="37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6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9" name="Freeform 195"/>
                <p:cNvSpPr>
                  <a:spLocks/>
                </p:cNvSpPr>
                <p:nvPr/>
              </p:nvSpPr>
              <p:spPr bwMode="auto">
                <a:xfrm>
                  <a:off x="3668" y="1899"/>
                  <a:ext cx="8" cy="23"/>
                </a:xfrm>
                <a:custGeom>
                  <a:avLst/>
                  <a:gdLst>
                    <a:gd name="T0" fmla="*/ 2 w 8"/>
                    <a:gd name="T1" fmla="*/ 0 h 23"/>
                    <a:gd name="T2" fmla="*/ 2 w 8"/>
                    <a:gd name="T3" fmla="*/ 0 h 23"/>
                    <a:gd name="T4" fmla="*/ 2 w 8"/>
                    <a:gd name="T5" fmla="*/ 2 h 23"/>
                    <a:gd name="T6" fmla="*/ 2 w 8"/>
                    <a:gd name="T7" fmla="*/ 5 h 23"/>
                    <a:gd name="T8" fmla="*/ 2 w 8"/>
                    <a:gd name="T9" fmla="*/ 8 h 23"/>
                    <a:gd name="T10" fmla="*/ 2 w 8"/>
                    <a:gd name="T11" fmla="*/ 10 h 23"/>
                    <a:gd name="T12" fmla="*/ 0 w 8"/>
                    <a:gd name="T13" fmla="*/ 16 h 23"/>
                    <a:gd name="T14" fmla="*/ 0 w 8"/>
                    <a:gd name="T15" fmla="*/ 18 h 23"/>
                    <a:gd name="T16" fmla="*/ 0 w 8"/>
                    <a:gd name="T17" fmla="*/ 21 h 23"/>
                    <a:gd name="T18" fmla="*/ 2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6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2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0" name="Freeform 196"/>
                <p:cNvSpPr>
                  <a:spLocks/>
                </p:cNvSpPr>
                <p:nvPr/>
              </p:nvSpPr>
              <p:spPr bwMode="auto">
                <a:xfrm>
                  <a:off x="3657" y="1878"/>
                  <a:ext cx="16" cy="21"/>
                </a:xfrm>
                <a:custGeom>
                  <a:avLst/>
                  <a:gdLst>
                    <a:gd name="T0" fmla="*/ 0 w 16"/>
                    <a:gd name="T1" fmla="*/ 2 h 21"/>
                    <a:gd name="T2" fmla="*/ 0 w 16"/>
                    <a:gd name="T3" fmla="*/ 2 h 21"/>
                    <a:gd name="T4" fmla="*/ 3 w 16"/>
                    <a:gd name="T5" fmla="*/ 5 h 21"/>
                    <a:gd name="T6" fmla="*/ 6 w 16"/>
                    <a:gd name="T7" fmla="*/ 5 h 21"/>
                    <a:gd name="T8" fmla="*/ 6 w 16"/>
                    <a:gd name="T9" fmla="*/ 8 h 21"/>
                    <a:gd name="T10" fmla="*/ 8 w 16"/>
                    <a:gd name="T11" fmla="*/ 10 h 21"/>
                    <a:gd name="T12" fmla="*/ 11 w 16"/>
                    <a:gd name="T13" fmla="*/ 13 h 21"/>
                    <a:gd name="T14" fmla="*/ 11 w 16"/>
                    <a:gd name="T15" fmla="*/ 16 h 21"/>
                    <a:gd name="T16" fmla="*/ 13 w 16"/>
                    <a:gd name="T17" fmla="*/ 18 h 21"/>
                    <a:gd name="T18" fmla="*/ 13 w 16"/>
                    <a:gd name="T19" fmla="*/ 21 h 21"/>
                    <a:gd name="T20" fmla="*/ 16 w 16"/>
                    <a:gd name="T21" fmla="*/ 21 h 21"/>
                    <a:gd name="T22" fmla="*/ 16 w 16"/>
                    <a:gd name="T23" fmla="*/ 16 h 21"/>
                    <a:gd name="T24" fmla="*/ 13 w 16"/>
                    <a:gd name="T25" fmla="*/ 13 h 21"/>
                    <a:gd name="T26" fmla="*/ 13 w 16"/>
                    <a:gd name="T27" fmla="*/ 10 h 21"/>
                    <a:gd name="T28" fmla="*/ 11 w 16"/>
                    <a:gd name="T29" fmla="*/ 8 h 21"/>
                    <a:gd name="T30" fmla="*/ 8 w 16"/>
                    <a:gd name="T31" fmla="*/ 5 h 21"/>
                    <a:gd name="T32" fmla="*/ 6 w 16"/>
                    <a:gd name="T33" fmla="*/ 2 h 21"/>
                    <a:gd name="T34" fmla="*/ 3 w 16"/>
                    <a:gd name="T35" fmla="*/ 0 h 21"/>
                    <a:gd name="T36" fmla="*/ 0 w 16"/>
                    <a:gd name="T37" fmla="*/ 0 h 21"/>
                    <a:gd name="T38" fmla="*/ 0 w 16"/>
                    <a:gd name="T39" fmla="*/ 0 h 21"/>
                    <a:gd name="T40" fmla="*/ 0 w 16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1"/>
                    <a:gd name="T65" fmla="*/ 16 w 1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6" y="8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1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6" y="21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1" name="Freeform 197"/>
                <p:cNvSpPr>
                  <a:spLocks/>
                </p:cNvSpPr>
                <p:nvPr/>
              </p:nvSpPr>
              <p:spPr bwMode="auto">
                <a:xfrm>
                  <a:off x="3618" y="1873"/>
                  <a:ext cx="39" cy="7"/>
                </a:xfrm>
                <a:custGeom>
                  <a:avLst/>
                  <a:gdLst>
                    <a:gd name="T0" fmla="*/ 3 w 39"/>
                    <a:gd name="T1" fmla="*/ 5 h 7"/>
                    <a:gd name="T2" fmla="*/ 3 w 39"/>
                    <a:gd name="T3" fmla="*/ 5 h 7"/>
                    <a:gd name="T4" fmla="*/ 8 w 39"/>
                    <a:gd name="T5" fmla="*/ 5 h 7"/>
                    <a:gd name="T6" fmla="*/ 10 w 39"/>
                    <a:gd name="T7" fmla="*/ 5 h 7"/>
                    <a:gd name="T8" fmla="*/ 16 w 39"/>
                    <a:gd name="T9" fmla="*/ 5 h 7"/>
                    <a:gd name="T10" fmla="*/ 21 w 39"/>
                    <a:gd name="T11" fmla="*/ 5 h 7"/>
                    <a:gd name="T12" fmla="*/ 26 w 39"/>
                    <a:gd name="T13" fmla="*/ 5 h 7"/>
                    <a:gd name="T14" fmla="*/ 29 w 39"/>
                    <a:gd name="T15" fmla="*/ 5 h 7"/>
                    <a:gd name="T16" fmla="*/ 34 w 39"/>
                    <a:gd name="T17" fmla="*/ 7 h 7"/>
                    <a:gd name="T18" fmla="*/ 39 w 39"/>
                    <a:gd name="T19" fmla="*/ 7 h 7"/>
                    <a:gd name="T20" fmla="*/ 39 w 39"/>
                    <a:gd name="T21" fmla="*/ 5 h 7"/>
                    <a:gd name="T22" fmla="*/ 37 w 39"/>
                    <a:gd name="T23" fmla="*/ 2 h 7"/>
                    <a:gd name="T24" fmla="*/ 31 w 39"/>
                    <a:gd name="T25" fmla="*/ 2 h 7"/>
                    <a:gd name="T26" fmla="*/ 26 w 39"/>
                    <a:gd name="T27" fmla="*/ 0 h 7"/>
                    <a:gd name="T28" fmla="*/ 21 w 39"/>
                    <a:gd name="T29" fmla="*/ 0 h 7"/>
                    <a:gd name="T30" fmla="*/ 16 w 39"/>
                    <a:gd name="T31" fmla="*/ 0 h 7"/>
                    <a:gd name="T32" fmla="*/ 10 w 39"/>
                    <a:gd name="T33" fmla="*/ 0 h 7"/>
                    <a:gd name="T34" fmla="*/ 5 w 39"/>
                    <a:gd name="T35" fmla="*/ 2 h 7"/>
                    <a:gd name="T36" fmla="*/ 0 w 39"/>
                    <a:gd name="T37" fmla="*/ 2 h 7"/>
                    <a:gd name="T38" fmla="*/ 0 w 39"/>
                    <a:gd name="T39" fmla="*/ 2 h 7"/>
                    <a:gd name="T40" fmla="*/ 3 w 39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7"/>
                    <a:gd name="T65" fmla="*/ 39 w 39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7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7"/>
                      </a:lnTo>
                      <a:lnTo>
                        <a:pt x="39" y="7"/>
                      </a:lnTo>
                      <a:lnTo>
                        <a:pt x="39" y="5"/>
                      </a:lnTo>
                      <a:lnTo>
                        <a:pt x="37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2" name="Freeform 198"/>
                <p:cNvSpPr>
                  <a:spLocks/>
                </p:cNvSpPr>
                <p:nvPr/>
              </p:nvSpPr>
              <p:spPr bwMode="auto">
                <a:xfrm>
                  <a:off x="3584" y="1875"/>
                  <a:ext cx="37" cy="29"/>
                </a:xfrm>
                <a:custGeom>
                  <a:avLst/>
                  <a:gdLst>
                    <a:gd name="T0" fmla="*/ 3 w 37"/>
                    <a:gd name="T1" fmla="*/ 29 h 29"/>
                    <a:gd name="T2" fmla="*/ 8 w 37"/>
                    <a:gd name="T3" fmla="*/ 26 h 29"/>
                    <a:gd name="T4" fmla="*/ 10 w 37"/>
                    <a:gd name="T5" fmla="*/ 21 h 29"/>
                    <a:gd name="T6" fmla="*/ 16 w 37"/>
                    <a:gd name="T7" fmla="*/ 19 h 29"/>
                    <a:gd name="T8" fmla="*/ 18 w 37"/>
                    <a:gd name="T9" fmla="*/ 13 h 29"/>
                    <a:gd name="T10" fmla="*/ 24 w 37"/>
                    <a:gd name="T11" fmla="*/ 11 h 29"/>
                    <a:gd name="T12" fmla="*/ 26 w 37"/>
                    <a:gd name="T13" fmla="*/ 8 h 29"/>
                    <a:gd name="T14" fmla="*/ 31 w 37"/>
                    <a:gd name="T15" fmla="*/ 5 h 29"/>
                    <a:gd name="T16" fmla="*/ 37 w 37"/>
                    <a:gd name="T17" fmla="*/ 3 h 29"/>
                    <a:gd name="T18" fmla="*/ 34 w 37"/>
                    <a:gd name="T19" fmla="*/ 0 h 29"/>
                    <a:gd name="T20" fmla="*/ 31 w 37"/>
                    <a:gd name="T21" fmla="*/ 3 h 29"/>
                    <a:gd name="T22" fmla="*/ 26 w 37"/>
                    <a:gd name="T23" fmla="*/ 5 h 29"/>
                    <a:gd name="T24" fmla="*/ 21 w 37"/>
                    <a:gd name="T25" fmla="*/ 8 h 29"/>
                    <a:gd name="T26" fmla="*/ 16 w 37"/>
                    <a:gd name="T27" fmla="*/ 11 h 29"/>
                    <a:gd name="T28" fmla="*/ 13 w 37"/>
                    <a:gd name="T29" fmla="*/ 16 h 29"/>
                    <a:gd name="T30" fmla="*/ 8 w 37"/>
                    <a:gd name="T31" fmla="*/ 19 h 29"/>
                    <a:gd name="T32" fmla="*/ 5 w 37"/>
                    <a:gd name="T33" fmla="*/ 24 h 29"/>
                    <a:gd name="T34" fmla="*/ 0 w 37"/>
                    <a:gd name="T35" fmla="*/ 26 h 29"/>
                    <a:gd name="T36" fmla="*/ 3 w 37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9"/>
                    <a:gd name="T59" fmla="*/ 37 w 37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9">
                      <a:moveTo>
                        <a:pt x="3" y="29"/>
                      </a:moveTo>
                      <a:lnTo>
                        <a:pt x="8" y="26"/>
                      </a:lnTo>
                      <a:lnTo>
                        <a:pt x="10" y="21"/>
                      </a:lnTo>
                      <a:lnTo>
                        <a:pt x="16" y="19"/>
                      </a:lnTo>
                      <a:lnTo>
                        <a:pt x="18" y="13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31" y="5"/>
                      </a:lnTo>
                      <a:lnTo>
                        <a:pt x="37" y="3"/>
                      </a:lnTo>
                      <a:lnTo>
                        <a:pt x="34" y="0"/>
                      </a:lnTo>
                      <a:lnTo>
                        <a:pt x="31" y="3"/>
                      </a:lnTo>
                      <a:lnTo>
                        <a:pt x="26" y="5"/>
                      </a:lnTo>
                      <a:lnTo>
                        <a:pt x="21" y="8"/>
                      </a:lnTo>
                      <a:lnTo>
                        <a:pt x="16" y="11"/>
                      </a:lnTo>
                      <a:lnTo>
                        <a:pt x="13" y="16"/>
                      </a:lnTo>
                      <a:lnTo>
                        <a:pt x="8" y="19"/>
                      </a:lnTo>
                      <a:lnTo>
                        <a:pt x="5" y="24"/>
                      </a:lnTo>
                      <a:lnTo>
                        <a:pt x="0" y="26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3" name="Freeform 199"/>
                <p:cNvSpPr>
                  <a:spLocks/>
                </p:cNvSpPr>
                <p:nvPr/>
              </p:nvSpPr>
              <p:spPr bwMode="auto">
                <a:xfrm>
                  <a:off x="3181" y="1820"/>
                  <a:ext cx="338" cy="92"/>
                </a:xfrm>
                <a:custGeom>
                  <a:avLst/>
                  <a:gdLst>
                    <a:gd name="T0" fmla="*/ 0 w 338"/>
                    <a:gd name="T1" fmla="*/ 16 h 92"/>
                    <a:gd name="T2" fmla="*/ 0 w 338"/>
                    <a:gd name="T3" fmla="*/ 42 h 92"/>
                    <a:gd name="T4" fmla="*/ 3 w 338"/>
                    <a:gd name="T5" fmla="*/ 66 h 92"/>
                    <a:gd name="T6" fmla="*/ 5 w 338"/>
                    <a:gd name="T7" fmla="*/ 76 h 92"/>
                    <a:gd name="T8" fmla="*/ 11 w 338"/>
                    <a:gd name="T9" fmla="*/ 84 h 92"/>
                    <a:gd name="T10" fmla="*/ 50 w 338"/>
                    <a:gd name="T11" fmla="*/ 87 h 92"/>
                    <a:gd name="T12" fmla="*/ 89 w 338"/>
                    <a:gd name="T13" fmla="*/ 87 h 92"/>
                    <a:gd name="T14" fmla="*/ 126 w 338"/>
                    <a:gd name="T15" fmla="*/ 87 h 92"/>
                    <a:gd name="T16" fmla="*/ 165 w 338"/>
                    <a:gd name="T17" fmla="*/ 87 h 92"/>
                    <a:gd name="T18" fmla="*/ 209 w 338"/>
                    <a:gd name="T19" fmla="*/ 89 h 92"/>
                    <a:gd name="T20" fmla="*/ 251 w 338"/>
                    <a:gd name="T21" fmla="*/ 89 h 92"/>
                    <a:gd name="T22" fmla="*/ 270 w 338"/>
                    <a:gd name="T23" fmla="*/ 92 h 92"/>
                    <a:gd name="T24" fmla="*/ 288 w 338"/>
                    <a:gd name="T25" fmla="*/ 92 h 92"/>
                    <a:gd name="T26" fmla="*/ 304 w 338"/>
                    <a:gd name="T27" fmla="*/ 89 h 92"/>
                    <a:gd name="T28" fmla="*/ 319 w 338"/>
                    <a:gd name="T29" fmla="*/ 81 h 92"/>
                    <a:gd name="T30" fmla="*/ 330 w 338"/>
                    <a:gd name="T31" fmla="*/ 66 h 92"/>
                    <a:gd name="T32" fmla="*/ 335 w 338"/>
                    <a:gd name="T33" fmla="*/ 45 h 92"/>
                    <a:gd name="T34" fmla="*/ 338 w 338"/>
                    <a:gd name="T35" fmla="*/ 26 h 92"/>
                    <a:gd name="T36" fmla="*/ 338 w 338"/>
                    <a:gd name="T37" fmla="*/ 19 h 92"/>
                    <a:gd name="T38" fmla="*/ 335 w 338"/>
                    <a:gd name="T39" fmla="*/ 13 h 92"/>
                    <a:gd name="T40" fmla="*/ 332 w 338"/>
                    <a:gd name="T41" fmla="*/ 8 h 92"/>
                    <a:gd name="T42" fmla="*/ 325 w 338"/>
                    <a:gd name="T43" fmla="*/ 5 h 92"/>
                    <a:gd name="T44" fmla="*/ 309 w 338"/>
                    <a:gd name="T45" fmla="*/ 3 h 92"/>
                    <a:gd name="T46" fmla="*/ 293 w 338"/>
                    <a:gd name="T47" fmla="*/ 0 h 92"/>
                    <a:gd name="T48" fmla="*/ 285 w 338"/>
                    <a:gd name="T49" fmla="*/ 0 h 92"/>
                    <a:gd name="T50" fmla="*/ 280 w 338"/>
                    <a:gd name="T51" fmla="*/ 0 h 92"/>
                    <a:gd name="T52" fmla="*/ 275 w 338"/>
                    <a:gd name="T53" fmla="*/ 0 h 92"/>
                    <a:gd name="T54" fmla="*/ 264 w 338"/>
                    <a:gd name="T55" fmla="*/ 0 h 92"/>
                    <a:gd name="T56" fmla="*/ 251 w 338"/>
                    <a:gd name="T57" fmla="*/ 3 h 92"/>
                    <a:gd name="T58" fmla="*/ 233 w 338"/>
                    <a:gd name="T59" fmla="*/ 3 h 92"/>
                    <a:gd name="T60" fmla="*/ 209 w 338"/>
                    <a:gd name="T61" fmla="*/ 3 h 92"/>
                    <a:gd name="T62" fmla="*/ 186 w 338"/>
                    <a:gd name="T63" fmla="*/ 5 h 92"/>
                    <a:gd name="T64" fmla="*/ 136 w 338"/>
                    <a:gd name="T65" fmla="*/ 8 h 92"/>
                    <a:gd name="T66" fmla="*/ 87 w 338"/>
                    <a:gd name="T67" fmla="*/ 11 h 92"/>
                    <a:gd name="T68" fmla="*/ 63 w 338"/>
                    <a:gd name="T69" fmla="*/ 13 h 92"/>
                    <a:gd name="T70" fmla="*/ 42 w 338"/>
                    <a:gd name="T71" fmla="*/ 13 h 92"/>
                    <a:gd name="T72" fmla="*/ 26 w 338"/>
                    <a:gd name="T73" fmla="*/ 13 h 92"/>
                    <a:gd name="T74" fmla="*/ 11 w 338"/>
                    <a:gd name="T75" fmla="*/ 16 h 92"/>
                    <a:gd name="T76" fmla="*/ 3 w 338"/>
                    <a:gd name="T77" fmla="*/ 16 h 92"/>
                    <a:gd name="T78" fmla="*/ 0 w 338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8"/>
                    <a:gd name="T121" fmla="*/ 0 h 92"/>
                    <a:gd name="T122" fmla="*/ 338 w 338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8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3" y="66"/>
                      </a:lnTo>
                      <a:lnTo>
                        <a:pt x="5" y="76"/>
                      </a:lnTo>
                      <a:lnTo>
                        <a:pt x="11" y="84"/>
                      </a:lnTo>
                      <a:lnTo>
                        <a:pt x="50" y="87"/>
                      </a:lnTo>
                      <a:lnTo>
                        <a:pt x="89" y="87"/>
                      </a:lnTo>
                      <a:lnTo>
                        <a:pt x="126" y="87"/>
                      </a:lnTo>
                      <a:lnTo>
                        <a:pt x="165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70" y="92"/>
                      </a:lnTo>
                      <a:lnTo>
                        <a:pt x="288" y="92"/>
                      </a:lnTo>
                      <a:lnTo>
                        <a:pt x="304" y="89"/>
                      </a:lnTo>
                      <a:lnTo>
                        <a:pt x="319" y="81"/>
                      </a:lnTo>
                      <a:lnTo>
                        <a:pt x="330" y="66"/>
                      </a:lnTo>
                      <a:lnTo>
                        <a:pt x="335" y="45"/>
                      </a:lnTo>
                      <a:lnTo>
                        <a:pt x="338" y="26"/>
                      </a:lnTo>
                      <a:lnTo>
                        <a:pt x="338" y="19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5" y="5"/>
                      </a:lnTo>
                      <a:lnTo>
                        <a:pt x="309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5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09" y="3"/>
                      </a:lnTo>
                      <a:lnTo>
                        <a:pt x="186" y="5"/>
                      </a:lnTo>
                      <a:lnTo>
                        <a:pt x="136" y="8"/>
                      </a:lnTo>
                      <a:lnTo>
                        <a:pt x="87" y="11"/>
                      </a:lnTo>
                      <a:lnTo>
                        <a:pt x="63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1" y="16"/>
                      </a:lnTo>
                      <a:lnTo>
                        <a:pt x="3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4" name="Freeform 200"/>
                <p:cNvSpPr>
                  <a:spLocks/>
                </p:cNvSpPr>
                <p:nvPr/>
              </p:nvSpPr>
              <p:spPr bwMode="auto">
                <a:xfrm>
                  <a:off x="3181" y="1836"/>
                  <a:ext cx="3" cy="52"/>
                </a:xfrm>
                <a:custGeom>
                  <a:avLst/>
                  <a:gdLst>
                    <a:gd name="T0" fmla="*/ 3 w 3"/>
                    <a:gd name="T1" fmla="*/ 50 h 52"/>
                    <a:gd name="T2" fmla="*/ 3 w 3"/>
                    <a:gd name="T3" fmla="*/ 50 h 52"/>
                    <a:gd name="T4" fmla="*/ 3 w 3"/>
                    <a:gd name="T5" fmla="*/ 44 h 52"/>
                    <a:gd name="T6" fmla="*/ 3 w 3"/>
                    <a:gd name="T7" fmla="*/ 39 h 52"/>
                    <a:gd name="T8" fmla="*/ 3 w 3"/>
                    <a:gd name="T9" fmla="*/ 31 h 52"/>
                    <a:gd name="T10" fmla="*/ 3 w 3"/>
                    <a:gd name="T11" fmla="*/ 26 h 52"/>
                    <a:gd name="T12" fmla="*/ 3 w 3"/>
                    <a:gd name="T13" fmla="*/ 21 h 52"/>
                    <a:gd name="T14" fmla="*/ 3 w 3"/>
                    <a:gd name="T15" fmla="*/ 13 h 52"/>
                    <a:gd name="T16" fmla="*/ 3 w 3"/>
                    <a:gd name="T17" fmla="*/ 8 h 52"/>
                    <a:gd name="T18" fmla="*/ 3 w 3"/>
                    <a:gd name="T19" fmla="*/ 0 h 52"/>
                    <a:gd name="T20" fmla="*/ 0 w 3"/>
                    <a:gd name="T21" fmla="*/ 0 h 52"/>
                    <a:gd name="T22" fmla="*/ 0 w 3"/>
                    <a:gd name="T23" fmla="*/ 8 h 52"/>
                    <a:gd name="T24" fmla="*/ 0 w 3"/>
                    <a:gd name="T25" fmla="*/ 13 h 52"/>
                    <a:gd name="T26" fmla="*/ 0 w 3"/>
                    <a:gd name="T27" fmla="*/ 21 h 52"/>
                    <a:gd name="T28" fmla="*/ 0 w 3"/>
                    <a:gd name="T29" fmla="*/ 26 h 52"/>
                    <a:gd name="T30" fmla="*/ 0 w 3"/>
                    <a:gd name="T31" fmla="*/ 31 h 52"/>
                    <a:gd name="T32" fmla="*/ 0 w 3"/>
                    <a:gd name="T33" fmla="*/ 39 h 52"/>
                    <a:gd name="T34" fmla="*/ 0 w 3"/>
                    <a:gd name="T35" fmla="*/ 44 h 52"/>
                    <a:gd name="T36" fmla="*/ 0 w 3"/>
                    <a:gd name="T37" fmla="*/ 52 h 52"/>
                    <a:gd name="T38" fmla="*/ 0 w 3"/>
                    <a:gd name="T39" fmla="*/ 52 h 52"/>
                    <a:gd name="T40" fmla="*/ 3 w 3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52"/>
                    <a:gd name="T65" fmla="*/ 3 w 3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52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44"/>
                      </a:lnTo>
                      <a:lnTo>
                        <a:pt x="3" y="39"/>
                      </a:lnTo>
                      <a:lnTo>
                        <a:pt x="3" y="31"/>
                      </a:lnTo>
                      <a:lnTo>
                        <a:pt x="3" y="26"/>
                      </a:lnTo>
                      <a:lnTo>
                        <a:pt x="3" y="21"/>
                      </a:lnTo>
                      <a:lnTo>
                        <a:pt x="3" y="13"/>
                      </a:lnTo>
                      <a:lnTo>
                        <a:pt x="3" y="8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3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5" name="Freeform 201"/>
                <p:cNvSpPr>
                  <a:spLocks/>
                </p:cNvSpPr>
                <p:nvPr/>
              </p:nvSpPr>
              <p:spPr bwMode="auto">
                <a:xfrm>
                  <a:off x="3181" y="1886"/>
                  <a:ext cx="11" cy="18"/>
                </a:xfrm>
                <a:custGeom>
                  <a:avLst/>
                  <a:gdLst>
                    <a:gd name="T0" fmla="*/ 11 w 11"/>
                    <a:gd name="T1" fmla="*/ 15 h 18"/>
                    <a:gd name="T2" fmla="*/ 11 w 11"/>
                    <a:gd name="T3" fmla="*/ 15 h 18"/>
                    <a:gd name="T4" fmla="*/ 11 w 11"/>
                    <a:gd name="T5" fmla="*/ 15 h 18"/>
                    <a:gd name="T6" fmla="*/ 8 w 11"/>
                    <a:gd name="T7" fmla="*/ 13 h 18"/>
                    <a:gd name="T8" fmla="*/ 8 w 11"/>
                    <a:gd name="T9" fmla="*/ 13 h 18"/>
                    <a:gd name="T10" fmla="*/ 5 w 11"/>
                    <a:gd name="T11" fmla="*/ 10 h 18"/>
                    <a:gd name="T12" fmla="*/ 5 w 11"/>
                    <a:gd name="T13" fmla="*/ 8 h 18"/>
                    <a:gd name="T14" fmla="*/ 5 w 11"/>
                    <a:gd name="T15" fmla="*/ 5 h 18"/>
                    <a:gd name="T16" fmla="*/ 5 w 11"/>
                    <a:gd name="T17" fmla="*/ 2 h 18"/>
                    <a:gd name="T18" fmla="*/ 3 w 11"/>
                    <a:gd name="T19" fmla="*/ 0 h 18"/>
                    <a:gd name="T20" fmla="*/ 0 w 11"/>
                    <a:gd name="T21" fmla="*/ 2 h 18"/>
                    <a:gd name="T22" fmla="*/ 0 w 11"/>
                    <a:gd name="T23" fmla="*/ 2 h 18"/>
                    <a:gd name="T24" fmla="*/ 0 w 11"/>
                    <a:gd name="T25" fmla="*/ 5 h 18"/>
                    <a:gd name="T26" fmla="*/ 3 w 11"/>
                    <a:gd name="T27" fmla="*/ 10 h 18"/>
                    <a:gd name="T28" fmla="*/ 3 w 11"/>
                    <a:gd name="T29" fmla="*/ 13 h 18"/>
                    <a:gd name="T30" fmla="*/ 5 w 11"/>
                    <a:gd name="T31" fmla="*/ 15 h 18"/>
                    <a:gd name="T32" fmla="*/ 5 w 11"/>
                    <a:gd name="T33" fmla="*/ 15 h 18"/>
                    <a:gd name="T34" fmla="*/ 8 w 11"/>
                    <a:gd name="T35" fmla="*/ 18 h 18"/>
                    <a:gd name="T36" fmla="*/ 11 w 11"/>
                    <a:gd name="T37" fmla="*/ 18 h 18"/>
                    <a:gd name="T38" fmla="*/ 11 w 11"/>
                    <a:gd name="T39" fmla="*/ 18 h 18"/>
                    <a:gd name="T40" fmla="*/ 11 w 11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18"/>
                    <a:gd name="T65" fmla="*/ 11 w 1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18">
                      <a:moveTo>
                        <a:pt x="11" y="15"/>
                      </a:moveTo>
                      <a:lnTo>
                        <a:pt x="11" y="15"/>
                      </a:lnTo>
                      <a:lnTo>
                        <a:pt x="8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10"/>
                      </a:lnTo>
                      <a:lnTo>
                        <a:pt x="3" y="13"/>
                      </a:lnTo>
                      <a:lnTo>
                        <a:pt x="5" y="15"/>
                      </a:lnTo>
                      <a:lnTo>
                        <a:pt x="8" y="18"/>
                      </a:lnTo>
                      <a:lnTo>
                        <a:pt x="11" y="18"/>
                      </a:lnTo>
                      <a:lnTo>
                        <a:pt x="11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6" name="Freeform 202"/>
                <p:cNvSpPr>
                  <a:spLocks/>
                </p:cNvSpPr>
                <p:nvPr/>
              </p:nvSpPr>
              <p:spPr bwMode="auto">
                <a:xfrm>
                  <a:off x="3192" y="1901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3 w 154"/>
                    <a:gd name="T5" fmla="*/ 3 h 8"/>
                    <a:gd name="T6" fmla="*/ 115 w 154"/>
                    <a:gd name="T7" fmla="*/ 3 h 8"/>
                    <a:gd name="T8" fmla="*/ 96 w 154"/>
                    <a:gd name="T9" fmla="*/ 3 h 8"/>
                    <a:gd name="T10" fmla="*/ 78 w 154"/>
                    <a:gd name="T11" fmla="*/ 3 h 8"/>
                    <a:gd name="T12" fmla="*/ 57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6 h 8"/>
                    <a:gd name="T24" fmla="*/ 39 w 154"/>
                    <a:gd name="T25" fmla="*/ 6 h 8"/>
                    <a:gd name="T26" fmla="*/ 57 w 154"/>
                    <a:gd name="T27" fmla="*/ 8 h 8"/>
                    <a:gd name="T28" fmla="*/ 78 w 154"/>
                    <a:gd name="T29" fmla="*/ 8 h 8"/>
                    <a:gd name="T30" fmla="*/ 96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6 h 8"/>
                    <a:gd name="T36" fmla="*/ 154 w 154"/>
                    <a:gd name="T37" fmla="*/ 6 h 8"/>
                    <a:gd name="T38" fmla="*/ 154 w 154"/>
                    <a:gd name="T39" fmla="*/ 6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3" y="3"/>
                      </a:lnTo>
                      <a:lnTo>
                        <a:pt x="115" y="3"/>
                      </a:lnTo>
                      <a:lnTo>
                        <a:pt x="96" y="3"/>
                      </a:lnTo>
                      <a:lnTo>
                        <a:pt x="78" y="3"/>
                      </a:lnTo>
                      <a:lnTo>
                        <a:pt x="57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7" y="8"/>
                      </a:lnTo>
                      <a:lnTo>
                        <a:pt x="78" y="8"/>
                      </a:lnTo>
                      <a:lnTo>
                        <a:pt x="96" y="8"/>
                      </a:lnTo>
                      <a:lnTo>
                        <a:pt x="115" y="8"/>
                      </a:lnTo>
                      <a:lnTo>
                        <a:pt x="133" y="6"/>
                      </a:lnTo>
                      <a:lnTo>
                        <a:pt x="154" y="6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7" name="Freeform 203"/>
                <p:cNvSpPr>
                  <a:spLocks/>
                </p:cNvSpPr>
                <p:nvPr/>
              </p:nvSpPr>
              <p:spPr bwMode="auto">
                <a:xfrm>
                  <a:off x="3346" y="1904"/>
                  <a:ext cx="86" cy="8"/>
                </a:xfrm>
                <a:custGeom>
                  <a:avLst/>
                  <a:gdLst>
                    <a:gd name="T0" fmla="*/ 86 w 86"/>
                    <a:gd name="T1" fmla="*/ 5 h 8"/>
                    <a:gd name="T2" fmla="*/ 86 w 86"/>
                    <a:gd name="T3" fmla="*/ 5 h 8"/>
                    <a:gd name="T4" fmla="*/ 73 w 86"/>
                    <a:gd name="T5" fmla="*/ 5 h 8"/>
                    <a:gd name="T6" fmla="*/ 63 w 86"/>
                    <a:gd name="T7" fmla="*/ 3 h 8"/>
                    <a:gd name="T8" fmla="*/ 52 w 86"/>
                    <a:gd name="T9" fmla="*/ 3 h 8"/>
                    <a:gd name="T10" fmla="*/ 42 w 86"/>
                    <a:gd name="T11" fmla="*/ 3 h 8"/>
                    <a:gd name="T12" fmla="*/ 31 w 86"/>
                    <a:gd name="T13" fmla="*/ 3 h 8"/>
                    <a:gd name="T14" fmla="*/ 21 w 86"/>
                    <a:gd name="T15" fmla="*/ 0 h 8"/>
                    <a:gd name="T16" fmla="*/ 10 w 86"/>
                    <a:gd name="T17" fmla="*/ 0 h 8"/>
                    <a:gd name="T18" fmla="*/ 0 w 86"/>
                    <a:gd name="T19" fmla="*/ 0 h 8"/>
                    <a:gd name="T20" fmla="*/ 0 w 86"/>
                    <a:gd name="T21" fmla="*/ 3 h 8"/>
                    <a:gd name="T22" fmla="*/ 10 w 86"/>
                    <a:gd name="T23" fmla="*/ 5 h 8"/>
                    <a:gd name="T24" fmla="*/ 21 w 86"/>
                    <a:gd name="T25" fmla="*/ 5 h 8"/>
                    <a:gd name="T26" fmla="*/ 31 w 86"/>
                    <a:gd name="T27" fmla="*/ 5 h 8"/>
                    <a:gd name="T28" fmla="*/ 42 w 86"/>
                    <a:gd name="T29" fmla="*/ 5 h 8"/>
                    <a:gd name="T30" fmla="*/ 52 w 86"/>
                    <a:gd name="T31" fmla="*/ 8 h 8"/>
                    <a:gd name="T32" fmla="*/ 63 w 86"/>
                    <a:gd name="T33" fmla="*/ 8 h 8"/>
                    <a:gd name="T34" fmla="*/ 73 w 86"/>
                    <a:gd name="T35" fmla="*/ 8 h 8"/>
                    <a:gd name="T36" fmla="*/ 86 w 86"/>
                    <a:gd name="T37" fmla="*/ 8 h 8"/>
                    <a:gd name="T38" fmla="*/ 86 w 86"/>
                    <a:gd name="T39" fmla="*/ 8 h 8"/>
                    <a:gd name="T40" fmla="*/ 86 w 86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8"/>
                    <a:gd name="T65" fmla="*/ 86 w 8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8">
                      <a:moveTo>
                        <a:pt x="86" y="5"/>
                      </a:moveTo>
                      <a:lnTo>
                        <a:pt x="86" y="5"/>
                      </a:lnTo>
                      <a:lnTo>
                        <a:pt x="73" y="5"/>
                      </a:lnTo>
                      <a:lnTo>
                        <a:pt x="63" y="3"/>
                      </a:lnTo>
                      <a:lnTo>
                        <a:pt x="52" y="3"/>
                      </a:lnTo>
                      <a:lnTo>
                        <a:pt x="42" y="3"/>
                      </a:lnTo>
                      <a:lnTo>
                        <a:pt x="31" y="3"/>
                      </a:lnTo>
                      <a:lnTo>
                        <a:pt x="21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0" y="5"/>
                      </a:lnTo>
                      <a:lnTo>
                        <a:pt x="21" y="5"/>
                      </a:lnTo>
                      <a:lnTo>
                        <a:pt x="31" y="5"/>
                      </a:lnTo>
                      <a:lnTo>
                        <a:pt x="42" y="5"/>
                      </a:lnTo>
                      <a:lnTo>
                        <a:pt x="52" y="8"/>
                      </a:lnTo>
                      <a:lnTo>
                        <a:pt x="63" y="8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8" name="Freeform 204"/>
                <p:cNvSpPr>
                  <a:spLocks/>
                </p:cNvSpPr>
                <p:nvPr/>
              </p:nvSpPr>
              <p:spPr bwMode="auto">
                <a:xfrm>
                  <a:off x="3432" y="1899"/>
                  <a:ext cx="71" cy="16"/>
                </a:xfrm>
                <a:custGeom>
                  <a:avLst/>
                  <a:gdLst>
                    <a:gd name="T0" fmla="*/ 68 w 71"/>
                    <a:gd name="T1" fmla="*/ 0 h 16"/>
                    <a:gd name="T2" fmla="*/ 68 w 71"/>
                    <a:gd name="T3" fmla="*/ 0 h 16"/>
                    <a:gd name="T4" fmla="*/ 60 w 71"/>
                    <a:gd name="T5" fmla="*/ 5 h 16"/>
                    <a:gd name="T6" fmla="*/ 53 w 71"/>
                    <a:gd name="T7" fmla="*/ 8 h 16"/>
                    <a:gd name="T8" fmla="*/ 45 w 71"/>
                    <a:gd name="T9" fmla="*/ 10 h 16"/>
                    <a:gd name="T10" fmla="*/ 37 w 71"/>
                    <a:gd name="T11" fmla="*/ 10 h 16"/>
                    <a:gd name="T12" fmla="*/ 26 w 71"/>
                    <a:gd name="T13" fmla="*/ 10 h 16"/>
                    <a:gd name="T14" fmla="*/ 19 w 71"/>
                    <a:gd name="T15" fmla="*/ 10 h 16"/>
                    <a:gd name="T16" fmla="*/ 8 w 71"/>
                    <a:gd name="T17" fmla="*/ 10 h 16"/>
                    <a:gd name="T18" fmla="*/ 0 w 71"/>
                    <a:gd name="T19" fmla="*/ 10 h 16"/>
                    <a:gd name="T20" fmla="*/ 0 w 71"/>
                    <a:gd name="T21" fmla="*/ 13 h 16"/>
                    <a:gd name="T22" fmla="*/ 8 w 71"/>
                    <a:gd name="T23" fmla="*/ 13 h 16"/>
                    <a:gd name="T24" fmla="*/ 19 w 71"/>
                    <a:gd name="T25" fmla="*/ 13 h 16"/>
                    <a:gd name="T26" fmla="*/ 26 w 71"/>
                    <a:gd name="T27" fmla="*/ 16 h 16"/>
                    <a:gd name="T28" fmla="*/ 37 w 71"/>
                    <a:gd name="T29" fmla="*/ 16 h 16"/>
                    <a:gd name="T30" fmla="*/ 45 w 71"/>
                    <a:gd name="T31" fmla="*/ 13 h 16"/>
                    <a:gd name="T32" fmla="*/ 53 w 71"/>
                    <a:gd name="T33" fmla="*/ 13 h 16"/>
                    <a:gd name="T34" fmla="*/ 60 w 71"/>
                    <a:gd name="T35" fmla="*/ 8 h 16"/>
                    <a:gd name="T36" fmla="*/ 71 w 71"/>
                    <a:gd name="T37" fmla="*/ 2 h 16"/>
                    <a:gd name="T38" fmla="*/ 71 w 71"/>
                    <a:gd name="T39" fmla="*/ 2 h 16"/>
                    <a:gd name="T40" fmla="*/ 68 w 71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16"/>
                    <a:gd name="T65" fmla="*/ 71 w 71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3" y="8"/>
                      </a:lnTo>
                      <a:lnTo>
                        <a:pt x="45" y="10"/>
                      </a:lnTo>
                      <a:lnTo>
                        <a:pt x="37" y="10"/>
                      </a:lnTo>
                      <a:lnTo>
                        <a:pt x="26" y="10"/>
                      </a:lnTo>
                      <a:lnTo>
                        <a:pt x="19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9" y="13"/>
                      </a:lnTo>
                      <a:lnTo>
                        <a:pt x="26" y="16"/>
                      </a:lnTo>
                      <a:lnTo>
                        <a:pt x="37" y="16"/>
                      </a:lnTo>
                      <a:lnTo>
                        <a:pt x="45" y="13"/>
                      </a:lnTo>
                      <a:lnTo>
                        <a:pt x="53" y="13"/>
                      </a:lnTo>
                      <a:lnTo>
                        <a:pt x="60" y="8"/>
                      </a:lnTo>
                      <a:lnTo>
                        <a:pt x="71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9" name="Freeform 205"/>
                <p:cNvSpPr>
                  <a:spLocks/>
                </p:cNvSpPr>
                <p:nvPr/>
              </p:nvSpPr>
              <p:spPr bwMode="auto">
                <a:xfrm>
                  <a:off x="3500" y="1831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6 w 21"/>
                    <a:gd name="T5" fmla="*/ 8 h 70"/>
                    <a:gd name="T6" fmla="*/ 16 w 21"/>
                    <a:gd name="T7" fmla="*/ 15 h 70"/>
                    <a:gd name="T8" fmla="*/ 16 w 21"/>
                    <a:gd name="T9" fmla="*/ 23 h 70"/>
                    <a:gd name="T10" fmla="*/ 16 w 21"/>
                    <a:gd name="T11" fmla="*/ 34 h 70"/>
                    <a:gd name="T12" fmla="*/ 13 w 21"/>
                    <a:gd name="T13" fmla="*/ 44 h 70"/>
                    <a:gd name="T14" fmla="*/ 11 w 21"/>
                    <a:gd name="T15" fmla="*/ 55 h 70"/>
                    <a:gd name="T16" fmla="*/ 6 w 21"/>
                    <a:gd name="T17" fmla="*/ 63 h 70"/>
                    <a:gd name="T18" fmla="*/ 0 w 21"/>
                    <a:gd name="T19" fmla="*/ 68 h 70"/>
                    <a:gd name="T20" fmla="*/ 3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6 w 21"/>
                    <a:gd name="T27" fmla="*/ 44 h 70"/>
                    <a:gd name="T28" fmla="*/ 19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9 w 21"/>
                    <a:gd name="T35" fmla="*/ 8 h 70"/>
                    <a:gd name="T36" fmla="*/ 19 w 21"/>
                    <a:gd name="T37" fmla="*/ 0 h 70"/>
                    <a:gd name="T38" fmla="*/ 19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6" y="8"/>
                      </a:lnTo>
                      <a:lnTo>
                        <a:pt x="16" y="15"/>
                      </a:lnTo>
                      <a:lnTo>
                        <a:pt x="16" y="23"/>
                      </a:lnTo>
                      <a:lnTo>
                        <a:pt x="16" y="34"/>
                      </a:lnTo>
                      <a:lnTo>
                        <a:pt x="13" y="44"/>
                      </a:lnTo>
                      <a:lnTo>
                        <a:pt x="11" y="55"/>
                      </a:lnTo>
                      <a:lnTo>
                        <a:pt x="6" y="63"/>
                      </a:lnTo>
                      <a:lnTo>
                        <a:pt x="0" y="68"/>
                      </a:lnTo>
                      <a:lnTo>
                        <a:pt x="3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4"/>
                      </a:lnTo>
                      <a:lnTo>
                        <a:pt x="19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9" y="8"/>
                      </a:lnTo>
                      <a:lnTo>
                        <a:pt x="19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0" name="Freeform 206"/>
                <p:cNvSpPr>
                  <a:spLocks/>
                </p:cNvSpPr>
                <p:nvPr/>
              </p:nvSpPr>
              <p:spPr bwMode="auto">
                <a:xfrm>
                  <a:off x="3461" y="1820"/>
                  <a:ext cx="58" cy="13"/>
                </a:xfrm>
                <a:custGeom>
                  <a:avLst/>
                  <a:gdLst>
                    <a:gd name="T0" fmla="*/ 0 w 58"/>
                    <a:gd name="T1" fmla="*/ 3 h 13"/>
                    <a:gd name="T2" fmla="*/ 0 w 58"/>
                    <a:gd name="T3" fmla="*/ 3 h 13"/>
                    <a:gd name="T4" fmla="*/ 5 w 58"/>
                    <a:gd name="T5" fmla="*/ 3 h 13"/>
                    <a:gd name="T6" fmla="*/ 13 w 58"/>
                    <a:gd name="T7" fmla="*/ 3 h 13"/>
                    <a:gd name="T8" fmla="*/ 21 w 58"/>
                    <a:gd name="T9" fmla="*/ 3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8 h 13"/>
                    <a:gd name="T16" fmla="*/ 50 w 58"/>
                    <a:gd name="T17" fmla="*/ 11 h 13"/>
                    <a:gd name="T18" fmla="*/ 52 w 58"/>
                    <a:gd name="T19" fmla="*/ 13 h 13"/>
                    <a:gd name="T20" fmla="*/ 58 w 58"/>
                    <a:gd name="T21" fmla="*/ 11 h 13"/>
                    <a:gd name="T22" fmla="*/ 52 w 58"/>
                    <a:gd name="T23" fmla="*/ 8 h 13"/>
                    <a:gd name="T24" fmla="*/ 47 w 58"/>
                    <a:gd name="T25" fmla="*/ 5 h 13"/>
                    <a:gd name="T26" fmla="*/ 39 w 58"/>
                    <a:gd name="T27" fmla="*/ 3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3 w 58"/>
                    <a:gd name="T33" fmla="*/ 0 h 13"/>
                    <a:gd name="T34" fmla="*/ 5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8"/>
                      </a:lnTo>
                      <a:lnTo>
                        <a:pt x="50" y="11"/>
                      </a:lnTo>
                      <a:lnTo>
                        <a:pt x="52" y="13"/>
                      </a:lnTo>
                      <a:lnTo>
                        <a:pt x="58" y="11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1" name="Freeform 207"/>
                <p:cNvSpPr>
                  <a:spLocks/>
                </p:cNvSpPr>
                <p:nvPr/>
              </p:nvSpPr>
              <p:spPr bwMode="auto">
                <a:xfrm>
                  <a:off x="3181" y="1820"/>
                  <a:ext cx="280" cy="19"/>
                </a:xfrm>
                <a:custGeom>
                  <a:avLst/>
                  <a:gdLst>
                    <a:gd name="T0" fmla="*/ 3 w 280"/>
                    <a:gd name="T1" fmla="*/ 16 h 19"/>
                    <a:gd name="T2" fmla="*/ 0 w 280"/>
                    <a:gd name="T3" fmla="*/ 19 h 19"/>
                    <a:gd name="T4" fmla="*/ 13 w 280"/>
                    <a:gd name="T5" fmla="*/ 19 h 19"/>
                    <a:gd name="T6" fmla="*/ 42 w 280"/>
                    <a:gd name="T7" fmla="*/ 16 h 19"/>
                    <a:gd name="T8" fmla="*/ 87 w 280"/>
                    <a:gd name="T9" fmla="*/ 13 h 19"/>
                    <a:gd name="T10" fmla="*/ 136 w 280"/>
                    <a:gd name="T11" fmla="*/ 11 h 19"/>
                    <a:gd name="T12" fmla="*/ 189 w 280"/>
                    <a:gd name="T13" fmla="*/ 8 h 19"/>
                    <a:gd name="T14" fmla="*/ 233 w 280"/>
                    <a:gd name="T15" fmla="*/ 5 h 19"/>
                    <a:gd name="T16" fmla="*/ 267 w 280"/>
                    <a:gd name="T17" fmla="*/ 3 h 19"/>
                    <a:gd name="T18" fmla="*/ 280 w 280"/>
                    <a:gd name="T19" fmla="*/ 3 h 19"/>
                    <a:gd name="T20" fmla="*/ 280 w 280"/>
                    <a:gd name="T21" fmla="*/ 0 h 19"/>
                    <a:gd name="T22" fmla="*/ 267 w 280"/>
                    <a:gd name="T23" fmla="*/ 0 h 19"/>
                    <a:gd name="T24" fmla="*/ 233 w 280"/>
                    <a:gd name="T25" fmla="*/ 3 h 19"/>
                    <a:gd name="T26" fmla="*/ 189 w 280"/>
                    <a:gd name="T27" fmla="*/ 5 h 19"/>
                    <a:gd name="T28" fmla="*/ 136 w 280"/>
                    <a:gd name="T29" fmla="*/ 8 h 19"/>
                    <a:gd name="T30" fmla="*/ 87 w 280"/>
                    <a:gd name="T31" fmla="*/ 11 h 19"/>
                    <a:gd name="T32" fmla="*/ 42 w 280"/>
                    <a:gd name="T33" fmla="*/ 13 h 19"/>
                    <a:gd name="T34" fmla="*/ 13 w 280"/>
                    <a:gd name="T35" fmla="*/ 16 h 19"/>
                    <a:gd name="T36" fmla="*/ 0 w 280"/>
                    <a:gd name="T37" fmla="*/ 16 h 19"/>
                    <a:gd name="T38" fmla="*/ 0 w 280"/>
                    <a:gd name="T39" fmla="*/ 16 h 19"/>
                    <a:gd name="T40" fmla="*/ 3 w 28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9"/>
                    <a:gd name="T65" fmla="*/ 280 w 28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9">
                      <a:moveTo>
                        <a:pt x="3" y="16"/>
                      </a:moveTo>
                      <a:lnTo>
                        <a:pt x="0" y="19"/>
                      </a:lnTo>
                      <a:lnTo>
                        <a:pt x="13" y="19"/>
                      </a:lnTo>
                      <a:lnTo>
                        <a:pt x="42" y="16"/>
                      </a:lnTo>
                      <a:lnTo>
                        <a:pt x="87" y="13"/>
                      </a:lnTo>
                      <a:lnTo>
                        <a:pt x="136" y="11"/>
                      </a:lnTo>
                      <a:lnTo>
                        <a:pt x="189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9" y="5"/>
                      </a:lnTo>
                      <a:lnTo>
                        <a:pt x="136" y="8"/>
                      </a:lnTo>
                      <a:lnTo>
                        <a:pt x="87" y="11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3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2" name="Freeform 208"/>
                <p:cNvSpPr>
                  <a:spLocks/>
                </p:cNvSpPr>
                <p:nvPr/>
              </p:nvSpPr>
              <p:spPr bwMode="auto">
                <a:xfrm>
                  <a:off x="3147" y="1925"/>
                  <a:ext cx="374" cy="89"/>
                </a:xfrm>
                <a:custGeom>
                  <a:avLst/>
                  <a:gdLst>
                    <a:gd name="T0" fmla="*/ 66 w 374"/>
                    <a:gd name="T1" fmla="*/ 10 h 89"/>
                    <a:gd name="T2" fmla="*/ 50 w 374"/>
                    <a:gd name="T3" fmla="*/ 16 h 89"/>
                    <a:gd name="T4" fmla="*/ 34 w 374"/>
                    <a:gd name="T5" fmla="*/ 29 h 89"/>
                    <a:gd name="T6" fmla="*/ 19 w 374"/>
                    <a:gd name="T7" fmla="*/ 42 h 89"/>
                    <a:gd name="T8" fmla="*/ 5 w 374"/>
                    <a:gd name="T9" fmla="*/ 52 h 89"/>
                    <a:gd name="T10" fmla="*/ 3 w 374"/>
                    <a:gd name="T11" fmla="*/ 55 h 89"/>
                    <a:gd name="T12" fmla="*/ 0 w 374"/>
                    <a:gd name="T13" fmla="*/ 60 h 89"/>
                    <a:gd name="T14" fmla="*/ 3 w 374"/>
                    <a:gd name="T15" fmla="*/ 65 h 89"/>
                    <a:gd name="T16" fmla="*/ 11 w 374"/>
                    <a:gd name="T17" fmla="*/ 71 h 89"/>
                    <a:gd name="T18" fmla="*/ 24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5 w 374"/>
                    <a:gd name="T25" fmla="*/ 84 h 89"/>
                    <a:gd name="T26" fmla="*/ 139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5 w 374"/>
                    <a:gd name="T35" fmla="*/ 89 h 89"/>
                    <a:gd name="T36" fmla="*/ 309 w 374"/>
                    <a:gd name="T37" fmla="*/ 86 h 89"/>
                    <a:gd name="T38" fmla="*/ 338 w 374"/>
                    <a:gd name="T39" fmla="*/ 84 h 89"/>
                    <a:gd name="T40" fmla="*/ 366 w 374"/>
                    <a:gd name="T41" fmla="*/ 73 h 89"/>
                    <a:gd name="T42" fmla="*/ 372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2 w 374"/>
                    <a:gd name="T49" fmla="*/ 42 h 89"/>
                    <a:gd name="T50" fmla="*/ 366 w 374"/>
                    <a:gd name="T51" fmla="*/ 29 h 89"/>
                    <a:gd name="T52" fmla="*/ 364 w 374"/>
                    <a:gd name="T53" fmla="*/ 21 h 89"/>
                    <a:gd name="T54" fmla="*/ 359 w 374"/>
                    <a:gd name="T55" fmla="*/ 13 h 89"/>
                    <a:gd name="T56" fmla="*/ 351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4 w 374"/>
                    <a:gd name="T65" fmla="*/ 3 h 89"/>
                    <a:gd name="T66" fmla="*/ 66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6" y="10"/>
                      </a:moveTo>
                      <a:lnTo>
                        <a:pt x="50" y="16"/>
                      </a:lnTo>
                      <a:lnTo>
                        <a:pt x="34" y="29"/>
                      </a:lnTo>
                      <a:lnTo>
                        <a:pt x="19" y="42"/>
                      </a:lnTo>
                      <a:lnTo>
                        <a:pt x="5" y="52"/>
                      </a:lnTo>
                      <a:lnTo>
                        <a:pt x="3" y="55"/>
                      </a:lnTo>
                      <a:lnTo>
                        <a:pt x="0" y="60"/>
                      </a:lnTo>
                      <a:lnTo>
                        <a:pt x="3" y="65"/>
                      </a:lnTo>
                      <a:lnTo>
                        <a:pt x="11" y="71"/>
                      </a:lnTo>
                      <a:lnTo>
                        <a:pt x="24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5" y="84"/>
                      </a:lnTo>
                      <a:lnTo>
                        <a:pt x="139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5" y="89"/>
                      </a:lnTo>
                      <a:lnTo>
                        <a:pt x="309" y="86"/>
                      </a:lnTo>
                      <a:lnTo>
                        <a:pt x="338" y="84"/>
                      </a:lnTo>
                      <a:lnTo>
                        <a:pt x="366" y="73"/>
                      </a:lnTo>
                      <a:lnTo>
                        <a:pt x="372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2" y="42"/>
                      </a:lnTo>
                      <a:lnTo>
                        <a:pt x="366" y="29"/>
                      </a:lnTo>
                      <a:lnTo>
                        <a:pt x="364" y="21"/>
                      </a:lnTo>
                      <a:lnTo>
                        <a:pt x="359" y="13"/>
                      </a:lnTo>
                      <a:lnTo>
                        <a:pt x="351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4" y="3"/>
                      </a:lnTo>
                      <a:lnTo>
                        <a:pt x="66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3" name="Freeform 209"/>
                <p:cNvSpPr>
                  <a:spLocks/>
                </p:cNvSpPr>
                <p:nvPr/>
              </p:nvSpPr>
              <p:spPr bwMode="auto">
                <a:xfrm>
                  <a:off x="3152" y="1928"/>
                  <a:ext cx="369" cy="70"/>
                </a:xfrm>
                <a:custGeom>
                  <a:avLst/>
                  <a:gdLst>
                    <a:gd name="T0" fmla="*/ 61 w 369"/>
                    <a:gd name="T1" fmla="*/ 5 h 70"/>
                    <a:gd name="T2" fmla="*/ 48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2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6 w 369"/>
                    <a:gd name="T17" fmla="*/ 57 h 70"/>
                    <a:gd name="T18" fmla="*/ 66 w 369"/>
                    <a:gd name="T19" fmla="*/ 62 h 70"/>
                    <a:gd name="T20" fmla="*/ 121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4 w 369"/>
                    <a:gd name="T27" fmla="*/ 68 h 70"/>
                    <a:gd name="T28" fmla="*/ 333 w 369"/>
                    <a:gd name="T29" fmla="*/ 65 h 70"/>
                    <a:gd name="T30" fmla="*/ 361 w 369"/>
                    <a:gd name="T31" fmla="*/ 57 h 70"/>
                    <a:gd name="T32" fmla="*/ 367 w 369"/>
                    <a:gd name="T33" fmla="*/ 55 h 70"/>
                    <a:gd name="T34" fmla="*/ 369 w 369"/>
                    <a:gd name="T35" fmla="*/ 52 h 70"/>
                    <a:gd name="T36" fmla="*/ 367 w 369"/>
                    <a:gd name="T37" fmla="*/ 42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1 w 369"/>
                    <a:gd name="T43" fmla="*/ 7 h 70"/>
                    <a:gd name="T44" fmla="*/ 346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9 w 369"/>
                    <a:gd name="T51" fmla="*/ 0 h 70"/>
                    <a:gd name="T52" fmla="*/ 61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1" y="5"/>
                      </a:moveTo>
                      <a:lnTo>
                        <a:pt x="48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6" y="57"/>
                      </a:lnTo>
                      <a:lnTo>
                        <a:pt x="66" y="62"/>
                      </a:lnTo>
                      <a:lnTo>
                        <a:pt x="121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4" y="68"/>
                      </a:lnTo>
                      <a:lnTo>
                        <a:pt x="333" y="65"/>
                      </a:lnTo>
                      <a:lnTo>
                        <a:pt x="361" y="57"/>
                      </a:lnTo>
                      <a:lnTo>
                        <a:pt x="367" y="55"/>
                      </a:lnTo>
                      <a:lnTo>
                        <a:pt x="369" y="52"/>
                      </a:lnTo>
                      <a:lnTo>
                        <a:pt x="367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1" y="7"/>
                      </a:lnTo>
                      <a:lnTo>
                        <a:pt x="346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9" y="0"/>
                      </a:lnTo>
                      <a:lnTo>
                        <a:pt x="61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4" name="Freeform 210"/>
                <p:cNvSpPr>
                  <a:spLocks/>
                </p:cNvSpPr>
                <p:nvPr/>
              </p:nvSpPr>
              <p:spPr bwMode="auto">
                <a:xfrm>
                  <a:off x="3210" y="1938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5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5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5" name="Freeform 211"/>
                <p:cNvSpPr>
                  <a:spLocks/>
                </p:cNvSpPr>
                <p:nvPr/>
              </p:nvSpPr>
              <p:spPr bwMode="auto">
                <a:xfrm>
                  <a:off x="3200" y="1946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5 h 8"/>
                    <a:gd name="T18" fmla="*/ 7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6" name="Freeform 212"/>
                <p:cNvSpPr>
                  <a:spLocks/>
                </p:cNvSpPr>
                <p:nvPr/>
              </p:nvSpPr>
              <p:spPr bwMode="auto">
                <a:xfrm>
                  <a:off x="3189" y="1954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7" name="Freeform 213"/>
                <p:cNvSpPr>
                  <a:spLocks/>
                </p:cNvSpPr>
                <p:nvPr/>
              </p:nvSpPr>
              <p:spPr bwMode="auto">
                <a:xfrm>
                  <a:off x="3176" y="1964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5 w 10"/>
                    <a:gd name="T3" fmla="*/ 3 h 8"/>
                    <a:gd name="T4" fmla="*/ 3 w 10"/>
                    <a:gd name="T5" fmla="*/ 3 h 8"/>
                    <a:gd name="T6" fmla="*/ 3 w 10"/>
                    <a:gd name="T7" fmla="*/ 6 h 8"/>
                    <a:gd name="T8" fmla="*/ 0 w 10"/>
                    <a:gd name="T9" fmla="*/ 6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8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8" name="Freeform 214"/>
                <p:cNvSpPr>
                  <a:spLocks/>
                </p:cNvSpPr>
                <p:nvPr/>
              </p:nvSpPr>
              <p:spPr bwMode="auto">
                <a:xfrm>
                  <a:off x="3166" y="1972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2 w 10"/>
                    <a:gd name="T13" fmla="*/ 11 h 11"/>
                    <a:gd name="T14" fmla="*/ 5 w 10"/>
                    <a:gd name="T15" fmla="*/ 11 h 11"/>
                    <a:gd name="T16" fmla="*/ 7 w 10"/>
                    <a:gd name="T17" fmla="*/ 8 h 11"/>
                    <a:gd name="T18" fmla="*/ 7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9" name="Freeform 215"/>
                <p:cNvSpPr>
                  <a:spLocks/>
                </p:cNvSpPr>
                <p:nvPr/>
              </p:nvSpPr>
              <p:spPr bwMode="auto">
                <a:xfrm>
                  <a:off x="3223" y="1938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3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0" name="Freeform 216"/>
                <p:cNvSpPr>
                  <a:spLocks/>
                </p:cNvSpPr>
                <p:nvPr/>
              </p:nvSpPr>
              <p:spPr bwMode="auto">
                <a:xfrm>
                  <a:off x="3213" y="1946"/>
                  <a:ext cx="7" cy="8"/>
                </a:xfrm>
                <a:custGeom>
                  <a:avLst/>
                  <a:gdLst>
                    <a:gd name="T0" fmla="*/ 2 w 7"/>
                    <a:gd name="T1" fmla="*/ 0 h 8"/>
                    <a:gd name="T2" fmla="*/ 2 w 7"/>
                    <a:gd name="T3" fmla="*/ 3 h 8"/>
                    <a:gd name="T4" fmla="*/ 0 w 7"/>
                    <a:gd name="T5" fmla="*/ 3 h 8"/>
                    <a:gd name="T6" fmla="*/ 0 w 7"/>
                    <a:gd name="T7" fmla="*/ 5 h 8"/>
                    <a:gd name="T8" fmla="*/ 0 w 7"/>
                    <a:gd name="T9" fmla="*/ 5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5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0 h 8"/>
                    <a:gd name="T26" fmla="*/ 5 w 7"/>
                    <a:gd name="T27" fmla="*/ 0 h 8"/>
                    <a:gd name="T28" fmla="*/ 2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1" name="Freeform 217"/>
                <p:cNvSpPr>
                  <a:spLocks/>
                </p:cNvSpPr>
                <p:nvPr/>
              </p:nvSpPr>
              <p:spPr bwMode="auto">
                <a:xfrm>
                  <a:off x="3202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8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8 w 8"/>
                    <a:gd name="T25" fmla="*/ 2 h 8"/>
                    <a:gd name="T26" fmla="*/ 5 w 8"/>
                    <a:gd name="T27" fmla="*/ 0 h 8"/>
                    <a:gd name="T28" fmla="*/ 3 w 8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2" name="Freeform 218"/>
                <p:cNvSpPr>
                  <a:spLocks/>
                </p:cNvSpPr>
                <p:nvPr/>
              </p:nvSpPr>
              <p:spPr bwMode="auto">
                <a:xfrm>
                  <a:off x="3189" y="1964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5 w 11"/>
                    <a:gd name="T3" fmla="*/ 3 h 8"/>
                    <a:gd name="T4" fmla="*/ 3 w 11"/>
                    <a:gd name="T5" fmla="*/ 3 h 8"/>
                    <a:gd name="T6" fmla="*/ 3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3" name="Freeform 219"/>
                <p:cNvSpPr>
                  <a:spLocks/>
                </p:cNvSpPr>
                <p:nvPr/>
              </p:nvSpPr>
              <p:spPr bwMode="auto">
                <a:xfrm>
                  <a:off x="3179" y="1975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2 w 10"/>
                    <a:gd name="T13" fmla="*/ 8 h 8"/>
                    <a:gd name="T14" fmla="*/ 5 w 10"/>
                    <a:gd name="T15" fmla="*/ 8 h 8"/>
                    <a:gd name="T16" fmla="*/ 7 w 10"/>
                    <a:gd name="T17" fmla="*/ 5 h 8"/>
                    <a:gd name="T18" fmla="*/ 7 w 10"/>
                    <a:gd name="T19" fmla="*/ 5 h 8"/>
                    <a:gd name="T20" fmla="*/ 7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4" name="Freeform 220"/>
                <p:cNvSpPr>
                  <a:spLocks/>
                </p:cNvSpPr>
                <p:nvPr/>
              </p:nvSpPr>
              <p:spPr bwMode="auto">
                <a:xfrm>
                  <a:off x="3234" y="1938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5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5" name="Freeform 221"/>
                <p:cNvSpPr>
                  <a:spLocks/>
                </p:cNvSpPr>
                <p:nvPr/>
              </p:nvSpPr>
              <p:spPr bwMode="auto">
                <a:xfrm>
                  <a:off x="3226" y="1946"/>
                  <a:ext cx="8" cy="8"/>
                </a:xfrm>
                <a:custGeom>
                  <a:avLst/>
                  <a:gdLst>
                    <a:gd name="T0" fmla="*/ 2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2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6" name="Freeform 222"/>
                <p:cNvSpPr>
                  <a:spLocks/>
                </p:cNvSpPr>
                <p:nvPr/>
              </p:nvSpPr>
              <p:spPr bwMode="auto">
                <a:xfrm>
                  <a:off x="3215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7" name="Freeform 223"/>
                <p:cNvSpPr>
                  <a:spLocks/>
                </p:cNvSpPr>
                <p:nvPr/>
              </p:nvSpPr>
              <p:spPr bwMode="auto">
                <a:xfrm>
                  <a:off x="3202" y="1964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3 w 11"/>
                    <a:gd name="T3" fmla="*/ 3 h 8"/>
                    <a:gd name="T4" fmla="*/ 3 w 11"/>
                    <a:gd name="T5" fmla="*/ 3 h 8"/>
                    <a:gd name="T6" fmla="*/ 3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8" name="Freeform 224"/>
                <p:cNvSpPr>
                  <a:spLocks/>
                </p:cNvSpPr>
                <p:nvPr/>
              </p:nvSpPr>
              <p:spPr bwMode="auto">
                <a:xfrm>
                  <a:off x="3192" y="1975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9" name="Freeform 225"/>
                <p:cNvSpPr>
                  <a:spLocks/>
                </p:cNvSpPr>
                <p:nvPr/>
              </p:nvSpPr>
              <p:spPr bwMode="auto">
                <a:xfrm>
                  <a:off x="3247" y="1938"/>
                  <a:ext cx="7" cy="5"/>
                </a:xfrm>
                <a:custGeom>
                  <a:avLst/>
                  <a:gdLst>
                    <a:gd name="T0" fmla="*/ 2 w 7"/>
                    <a:gd name="T1" fmla="*/ 0 h 5"/>
                    <a:gd name="T2" fmla="*/ 2 w 7"/>
                    <a:gd name="T3" fmla="*/ 3 h 5"/>
                    <a:gd name="T4" fmla="*/ 0 w 7"/>
                    <a:gd name="T5" fmla="*/ 3 h 5"/>
                    <a:gd name="T6" fmla="*/ 0 w 7"/>
                    <a:gd name="T7" fmla="*/ 5 h 5"/>
                    <a:gd name="T8" fmla="*/ 0 w 7"/>
                    <a:gd name="T9" fmla="*/ 5 h 5"/>
                    <a:gd name="T10" fmla="*/ 2 w 7"/>
                    <a:gd name="T11" fmla="*/ 5 h 5"/>
                    <a:gd name="T12" fmla="*/ 5 w 7"/>
                    <a:gd name="T13" fmla="*/ 5 h 5"/>
                    <a:gd name="T14" fmla="*/ 7 w 7"/>
                    <a:gd name="T15" fmla="*/ 5 h 5"/>
                    <a:gd name="T16" fmla="*/ 7 w 7"/>
                    <a:gd name="T17" fmla="*/ 5 h 5"/>
                    <a:gd name="T18" fmla="*/ 7 w 7"/>
                    <a:gd name="T19" fmla="*/ 5 h 5"/>
                    <a:gd name="T20" fmla="*/ 7 w 7"/>
                    <a:gd name="T21" fmla="*/ 3 h 5"/>
                    <a:gd name="T22" fmla="*/ 7 w 7"/>
                    <a:gd name="T23" fmla="*/ 3 h 5"/>
                    <a:gd name="T24" fmla="*/ 7 w 7"/>
                    <a:gd name="T25" fmla="*/ 0 h 5"/>
                    <a:gd name="T26" fmla="*/ 5 w 7"/>
                    <a:gd name="T27" fmla="*/ 0 h 5"/>
                    <a:gd name="T28" fmla="*/ 2 w 7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5"/>
                    <a:gd name="T47" fmla="*/ 7 w 7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5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0" name="Freeform 226"/>
                <p:cNvSpPr>
                  <a:spLocks/>
                </p:cNvSpPr>
                <p:nvPr/>
              </p:nvSpPr>
              <p:spPr bwMode="auto">
                <a:xfrm>
                  <a:off x="3239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1" name="Freeform 227"/>
                <p:cNvSpPr>
                  <a:spLocks/>
                </p:cNvSpPr>
                <p:nvPr/>
              </p:nvSpPr>
              <p:spPr bwMode="auto">
                <a:xfrm>
                  <a:off x="3228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6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2" name="Freeform 228"/>
                <p:cNvSpPr>
                  <a:spLocks/>
                </p:cNvSpPr>
                <p:nvPr/>
              </p:nvSpPr>
              <p:spPr bwMode="auto">
                <a:xfrm>
                  <a:off x="3218" y="1964"/>
                  <a:ext cx="8" cy="8"/>
                </a:xfrm>
                <a:custGeom>
                  <a:avLst/>
                  <a:gdLst>
                    <a:gd name="T0" fmla="*/ 2 w 8"/>
                    <a:gd name="T1" fmla="*/ 0 h 8"/>
                    <a:gd name="T2" fmla="*/ 2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0 w 8"/>
                    <a:gd name="T9" fmla="*/ 6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2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3" name="Freeform 229"/>
                <p:cNvSpPr>
                  <a:spLocks/>
                </p:cNvSpPr>
                <p:nvPr/>
              </p:nvSpPr>
              <p:spPr bwMode="auto">
                <a:xfrm>
                  <a:off x="3205" y="1975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2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4" name="Freeform 230"/>
                <p:cNvSpPr>
                  <a:spLocks/>
                </p:cNvSpPr>
                <p:nvPr/>
              </p:nvSpPr>
              <p:spPr bwMode="auto">
                <a:xfrm>
                  <a:off x="3260" y="1938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5" name="Freeform 231"/>
                <p:cNvSpPr>
                  <a:spLocks/>
                </p:cNvSpPr>
                <p:nvPr/>
              </p:nvSpPr>
              <p:spPr bwMode="auto">
                <a:xfrm>
                  <a:off x="3252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6" name="Freeform 232"/>
                <p:cNvSpPr>
                  <a:spLocks/>
                </p:cNvSpPr>
                <p:nvPr/>
              </p:nvSpPr>
              <p:spPr bwMode="auto">
                <a:xfrm>
                  <a:off x="3241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6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7" name="Freeform 233"/>
                <p:cNvSpPr>
                  <a:spLocks/>
                </p:cNvSpPr>
                <p:nvPr/>
              </p:nvSpPr>
              <p:spPr bwMode="auto">
                <a:xfrm>
                  <a:off x="3231" y="1964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6 h 8"/>
                    <a:gd name="T6" fmla="*/ 0 w 10"/>
                    <a:gd name="T7" fmla="*/ 6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8" name="Freeform 234"/>
                <p:cNvSpPr>
                  <a:spLocks/>
                </p:cNvSpPr>
                <p:nvPr/>
              </p:nvSpPr>
              <p:spPr bwMode="auto">
                <a:xfrm>
                  <a:off x="3220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9" name="Freeform 235"/>
                <p:cNvSpPr>
                  <a:spLocks/>
                </p:cNvSpPr>
                <p:nvPr/>
              </p:nvSpPr>
              <p:spPr bwMode="auto">
                <a:xfrm>
                  <a:off x="3273" y="1938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0" name="Freeform 236"/>
                <p:cNvSpPr>
                  <a:spLocks/>
                </p:cNvSpPr>
                <p:nvPr/>
              </p:nvSpPr>
              <p:spPr bwMode="auto">
                <a:xfrm>
                  <a:off x="3265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1" name="Freeform 237"/>
                <p:cNvSpPr>
                  <a:spLocks/>
                </p:cNvSpPr>
                <p:nvPr/>
              </p:nvSpPr>
              <p:spPr bwMode="auto">
                <a:xfrm>
                  <a:off x="3254" y="1954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5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2" name="Freeform 238"/>
                <p:cNvSpPr>
                  <a:spLocks/>
                </p:cNvSpPr>
                <p:nvPr/>
              </p:nvSpPr>
              <p:spPr bwMode="auto">
                <a:xfrm>
                  <a:off x="3244" y="1964"/>
                  <a:ext cx="10" cy="8"/>
                </a:xfrm>
                <a:custGeom>
                  <a:avLst/>
                  <a:gdLst>
                    <a:gd name="T0" fmla="*/ 3 w 10"/>
                    <a:gd name="T1" fmla="*/ 3 h 8"/>
                    <a:gd name="T2" fmla="*/ 3 w 10"/>
                    <a:gd name="T3" fmla="*/ 3 h 8"/>
                    <a:gd name="T4" fmla="*/ 3 w 10"/>
                    <a:gd name="T5" fmla="*/ 6 h 8"/>
                    <a:gd name="T6" fmla="*/ 3 w 10"/>
                    <a:gd name="T7" fmla="*/ 8 h 8"/>
                    <a:gd name="T8" fmla="*/ 0 w 10"/>
                    <a:gd name="T9" fmla="*/ 8 h 8"/>
                    <a:gd name="T10" fmla="*/ 8 w 10"/>
                    <a:gd name="T11" fmla="*/ 8 h 8"/>
                    <a:gd name="T12" fmla="*/ 10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3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3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3" name="Freeform 239"/>
                <p:cNvSpPr>
                  <a:spLocks/>
                </p:cNvSpPr>
                <p:nvPr/>
              </p:nvSpPr>
              <p:spPr bwMode="auto">
                <a:xfrm>
                  <a:off x="3234" y="1975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2 h 10"/>
                    <a:gd name="T4" fmla="*/ 2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7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4" name="Freeform 240"/>
                <p:cNvSpPr>
                  <a:spLocks/>
                </p:cNvSpPr>
                <p:nvPr/>
              </p:nvSpPr>
              <p:spPr bwMode="auto">
                <a:xfrm>
                  <a:off x="3286" y="1938"/>
                  <a:ext cx="10" cy="5"/>
                </a:xfrm>
                <a:custGeom>
                  <a:avLst/>
                  <a:gdLst>
                    <a:gd name="T0" fmla="*/ 2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2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3 h 5"/>
                    <a:gd name="T22" fmla="*/ 8 w 10"/>
                    <a:gd name="T23" fmla="*/ 3 h 5"/>
                    <a:gd name="T24" fmla="*/ 8 w 10"/>
                    <a:gd name="T25" fmla="*/ 0 h 5"/>
                    <a:gd name="T26" fmla="*/ 5 w 10"/>
                    <a:gd name="T27" fmla="*/ 0 h 5"/>
                    <a:gd name="T28" fmla="*/ 2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5" name="Freeform 241"/>
                <p:cNvSpPr>
                  <a:spLocks/>
                </p:cNvSpPr>
                <p:nvPr/>
              </p:nvSpPr>
              <p:spPr bwMode="auto">
                <a:xfrm>
                  <a:off x="3278" y="194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5 w 10"/>
                    <a:gd name="T27" fmla="*/ 0 h 8"/>
                    <a:gd name="T28" fmla="*/ 3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6" name="Freeform 242"/>
                <p:cNvSpPr>
                  <a:spLocks/>
                </p:cNvSpPr>
                <p:nvPr/>
              </p:nvSpPr>
              <p:spPr bwMode="auto">
                <a:xfrm>
                  <a:off x="3270" y="1956"/>
                  <a:ext cx="8" cy="6"/>
                </a:xfrm>
                <a:custGeom>
                  <a:avLst/>
                  <a:gdLst>
                    <a:gd name="T0" fmla="*/ 0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0 h 6"/>
                    <a:gd name="T24" fmla="*/ 8 w 8"/>
                    <a:gd name="T25" fmla="*/ 0 h 6"/>
                    <a:gd name="T26" fmla="*/ 0 w 8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6"/>
                    <a:gd name="T44" fmla="*/ 8 w 8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7" name="Freeform 243"/>
                <p:cNvSpPr>
                  <a:spLocks/>
                </p:cNvSpPr>
                <p:nvPr/>
              </p:nvSpPr>
              <p:spPr bwMode="auto">
                <a:xfrm>
                  <a:off x="3260" y="1964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3 h 8"/>
                    <a:gd name="T4" fmla="*/ 0 w 10"/>
                    <a:gd name="T5" fmla="*/ 6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8 w 10"/>
                    <a:gd name="T27" fmla="*/ 0 h 8"/>
                    <a:gd name="T28" fmla="*/ 2 w 10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8" name="Freeform 244"/>
                <p:cNvSpPr>
                  <a:spLocks/>
                </p:cNvSpPr>
                <p:nvPr/>
              </p:nvSpPr>
              <p:spPr bwMode="auto">
                <a:xfrm>
                  <a:off x="3249" y="1975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5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9" name="Freeform 245"/>
                <p:cNvSpPr>
                  <a:spLocks/>
                </p:cNvSpPr>
                <p:nvPr/>
              </p:nvSpPr>
              <p:spPr bwMode="auto">
                <a:xfrm>
                  <a:off x="3299" y="1938"/>
                  <a:ext cx="10" cy="5"/>
                </a:xfrm>
                <a:custGeom>
                  <a:avLst/>
                  <a:gdLst>
                    <a:gd name="T0" fmla="*/ 3 w 10"/>
                    <a:gd name="T1" fmla="*/ 0 h 5"/>
                    <a:gd name="T2" fmla="*/ 3 w 10"/>
                    <a:gd name="T3" fmla="*/ 3 h 5"/>
                    <a:gd name="T4" fmla="*/ 3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10 w 10"/>
                    <a:gd name="T21" fmla="*/ 0 h 5"/>
                    <a:gd name="T22" fmla="*/ 8 w 10"/>
                    <a:gd name="T23" fmla="*/ 0 h 5"/>
                    <a:gd name="T24" fmla="*/ 5 w 10"/>
                    <a:gd name="T25" fmla="*/ 0 h 5"/>
                    <a:gd name="T26" fmla="*/ 3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0" name="Freeform 246"/>
                <p:cNvSpPr>
                  <a:spLocks/>
                </p:cNvSpPr>
                <p:nvPr/>
              </p:nvSpPr>
              <p:spPr bwMode="auto">
                <a:xfrm>
                  <a:off x="3294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1" name="Freeform 247"/>
                <p:cNvSpPr>
                  <a:spLocks/>
                </p:cNvSpPr>
                <p:nvPr/>
              </p:nvSpPr>
              <p:spPr bwMode="auto">
                <a:xfrm>
                  <a:off x="3283" y="1956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6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2" name="Freeform 248"/>
                <p:cNvSpPr>
                  <a:spLocks/>
                </p:cNvSpPr>
                <p:nvPr/>
              </p:nvSpPr>
              <p:spPr bwMode="auto">
                <a:xfrm>
                  <a:off x="3275" y="1964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0 w 11"/>
                    <a:gd name="T3" fmla="*/ 6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3 w 11"/>
                    <a:gd name="T11" fmla="*/ 11 h 11"/>
                    <a:gd name="T12" fmla="*/ 6 w 11"/>
                    <a:gd name="T13" fmla="*/ 11 h 11"/>
                    <a:gd name="T14" fmla="*/ 8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8 w 11"/>
                    <a:gd name="T25" fmla="*/ 3 h 11"/>
                    <a:gd name="T26" fmla="*/ 6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3" name="Freeform 249"/>
                <p:cNvSpPr>
                  <a:spLocks/>
                </p:cNvSpPr>
                <p:nvPr/>
              </p:nvSpPr>
              <p:spPr bwMode="auto">
                <a:xfrm>
                  <a:off x="3265" y="1975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10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4" name="Freeform 250"/>
                <p:cNvSpPr>
                  <a:spLocks/>
                </p:cNvSpPr>
                <p:nvPr/>
              </p:nvSpPr>
              <p:spPr bwMode="auto">
                <a:xfrm>
                  <a:off x="3315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2 w 10"/>
                    <a:gd name="T11" fmla="*/ 5 h 5"/>
                    <a:gd name="T12" fmla="*/ 5 w 10"/>
                    <a:gd name="T13" fmla="*/ 5 h 5"/>
                    <a:gd name="T14" fmla="*/ 7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7 w 10"/>
                    <a:gd name="T21" fmla="*/ 3 h 5"/>
                    <a:gd name="T22" fmla="*/ 7 w 10"/>
                    <a:gd name="T23" fmla="*/ 0 h 5"/>
                    <a:gd name="T24" fmla="*/ 7 w 10"/>
                    <a:gd name="T25" fmla="*/ 0 h 5"/>
                    <a:gd name="T26" fmla="*/ 0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5" name="Freeform 251"/>
                <p:cNvSpPr>
                  <a:spLocks/>
                </p:cNvSpPr>
                <p:nvPr/>
              </p:nvSpPr>
              <p:spPr bwMode="auto">
                <a:xfrm>
                  <a:off x="3307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6" name="Freeform 252"/>
                <p:cNvSpPr>
                  <a:spLocks/>
                </p:cNvSpPr>
                <p:nvPr/>
              </p:nvSpPr>
              <p:spPr bwMode="auto">
                <a:xfrm>
                  <a:off x="3299" y="195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5 w 10"/>
                    <a:gd name="T27" fmla="*/ 0 h 8"/>
                    <a:gd name="T28" fmla="*/ 3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7" name="Freeform 253"/>
                <p:cNvSpPr>
                  <a:spLocks/>
                </p:cNvSpPr>
                <p:nvPr/>
              </p:nvSpPr>
              <p:spPr bwMode="auto">
                <a:xfrm>
                  <a:off x="3291" y="1964"/>
                  <a:ext cx="11" cy="11"/>
                </a:xfrm>
                <a:custGeom>
                  <a:avLst/>
                  <a:gdLst>
                    <a:gd name="T0" fmla="*/ 0 w 11"/>
                    <a:gd name="T1" fmla="*/ 3 h 11"/>
                    <a:gd name="T2" fmla="*/ 0 w 11"/>
                    <a:gd name="T3" fmla="*/ 6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5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8 h 11"/>
                    <a:gd name="T20" fmla="*/ 11 w 11"/>
                    <a:gd name="T21" fmla="*/ 6 h 11"/>
                    <a:gd name="T22" fmla="*/ 11 w 11"/>
                    <a:gd name="T23" fmla="*/ 3 h 11"/>
                    <a:gd name="T24" fmla="*/ 8 w 11"/>
                    <a:gd name="T25" fmla="*/ 3 h 11"/>
                    <a:gd name="T26" fmla="*/ 5 w 11"/>
                    <a:gd name="T27" fmla="*/ 0 h 11"/>
                    <a:gd name="T28" fmla="*/ 0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8" name="Freeform 254"/>
                <p:cNvSpPr>
                  <a:spLocks/>
                </p:cNvSpPr>
                <p:nvPr/>
              </p:nvSpPr>
              <p:spPr bwMode="auto">
                <a:xfrm>
                  <a:off x="3283" y="1977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9" name="Freeform 255"/>
                <p:cNvSpPr>
                  <a:spLocks/>
                </p:cNvSpPr>
                <p:nvPr/>
              </p:nvSpPr>
              <p:spPr bwMode="auto">
                <a:xfrm>
                  <a:off x="3328" y="1938"/>
                  <a:ext cx="10" cy="5"/>
                </a:xfrm>
                <a:custGeom>
                  <a:avLst/>
                  <a:gdLst>
                    <a:gd name="T0" fmla="*/ 2 w 10"/>
                    <a:gd name="T1" fmla="*/ 0 h 5"/>
                    <a:gd name="T2" fmla="*/ 2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2 w 10"/>
                    <a:gd name="T9" fmla="*/ 5 h 5"/>
                    <a:gd name="T10" fmla="*/ 5 w 10"/>
                    <a:gd name="T11" fmla="*/ 5 h 5"/>
                    <a:gd name="T12" fmla="*/ 8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10 w 10"/>
                    <a:gd name="T21" fmla="*/ 3 h 5"/>
                    <a:gd name="T22" fmla="*/ 10 w 10"/>
                    <a:gd name="T23" fmla="*/ 0 h 5"/>
                    <a:gd name="T24" fmla="*/ 8 w 10"/>
                    <a:gd name="T25" fmla="*/ 0 h 5"/>
                    <a:gd name="T26" fmla="*/ 5 w 10"/>
                    <a:gd name="T27" fmla="*/ 0 h 5"/>
                    <a:gd name="T28" fmla="*/ 2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0" name="Freeform 256"/>
                <p:cNvSpPr>
                  <a:spLocks/>
                </p:cNvSpPr>
                <p:nvPr/>
              </p:nvSpPr>
              <p:spPr bwMode="auto">
                <a:xfrm>
                  <a:off x="3322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1" name="Freeform 257"/>
                <p:cNvSpPr>
                  <a:spLocks/>
                </p:cNvSpPr>
                <p:nvPr/>
              </p:nvSpPr>
              <p:spPr bwMode="auto">
                <a:xfrm>
                  <a:off x="3315" y="195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2" name="Freeform 258"/>
                <p:cNvSpPr>
                  <a:spLocks/>
                </p:cNvSpPr>
                <p:nvPr/>
              </p:nvSpPr>
              <p:spPr bwMode="auto">
                <a:xfrm>
                  <a:off x="3307" y="1967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5 w 10"/>
                    <a:gd name="T27" fmla="*/ 0 h 8"/>
                    <a:gd name="T28" fmla="*/ 2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3" name="Freeform 259"/>
                <p:cNvSpPr>
                  <a:spLocks/>
                </p:cNvSpPr>
                <p:nvPr/>
              </p:nvSpPr>
              <p:spPr bwMode="auto">
                <a:xfrm>
                  <a:off x="3299" y="1977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5 w 10"/>
                    <a:gd name="T27" fmla="*/ 0 h 11"/>
                    <a:gd name="T28" fmla="*/ 0 w 10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4" name="Freeform 260"/>
                <p:cNvSpPr>
                  <a:spLocks/>
                </p:cNvSpPr>
                <p:nvPr/>
              </p:nvSpPr>
              <p:spPr bwMode="auto">
                <a:xfrm>
                  <a:off x="3343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5" name="Freeform 261"/>
                <p:cNvSpPr>
                  <a:spLocks/>
                </p:cNvSpPr>
                <p:nvPr/>
              </p:nvSpPr>
              <p:spPr bwMode="auto">
                <a:xfrm>
                  <a:off x="3338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6" name="Freeform 262"/>
                <p:cNvSpPr>
                  <a:spLocks/>
                </p:cNvSpPr>
                <p:nvPr/>
              </p:nvSpPr>
              <p:spPr bwMode="auto">
                <a:xfrm>
                  <a:off x="3330" y="195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7" name="Freeform 263"/>
                <p:cNvSpPr>
                  <a:spLocks/>
                </p:cNvSpPr>
                <p:nvPr/>
              </p:nvSpPr>
              <p:spPr bwMode="auto">
                <a:xfrm>
                  <a:off x="3325" y="1967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8" name="Freeform 264"/>
                <p:cNvSpPr>
                  <a:spLocks/>
                </p:cNvSpPr>
                <p:nvPr/>
              </p:nvSpPr>
              <p:spPr bwMode="auto">
                <a:xfrm>
                  <a:off x="3317" y="1977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5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8 w 11"/>
                    <a:gd name="T23" fmla="*/ 3 h 11"/>
                    <a:gd name="T24" fmla="*/ 8 w 11"/>
                    <a:gd name="T25" fmla="*/ 0 h 11"/>
                    <a:gd name="T26" fmla="*/ 0 w 11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11"/>
                    <a:gd name="T44" fmla="*/ 11 w 11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9" name="Freeform 265"/>
                <p:cNvSpPr>
                  <a:spLocks/>
                </p:cNvSpPr>
                <p:nvPr/>
              </p:nvSpPr>
              <p:spPr bwMode="auto">
                <a:xfrm>
                  <a:off x="3359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8 w 11"/>
                    <a:gd name="T19" fmla="*/ 3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0" name="Freeform 266"/>
                <p:cNvSpPr>
                  <a:spLocks/>
                </p:cNvSpPr>
                <p:nvPr/>
              </p:nvSpPr>
              <p:spPr bwMode="auto">
                <a:xfrm>
                  <a:off x="3354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1" name="Freeform 267"/>
                <p:cNvSpPr>
                  <a:spLocks/>
                </p:cNvSpPr>
                <p:nvPr/>
              </p:nvSpPr>
              <p:spPr bwMode="auto">
                <a:xfrm>
                  <a:off x="3349" y="195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2" name="Freeform 268"/>
                <p:cNvSpPr>
                  <a:spLocks/>
                </p:cNvSpPr>
                <p:nvPr/>
              </p:nvSpPr>
              <p:spPr bwMode="auto">
                <a:xfrm>
                  <a:off x="3341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0 w 13"/>
                    <a:gd name="T19" fmla="*/ 3 h 8"/>
                    <a:gd name="T20" fmla="*/ 10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3" name="Freeform 269"/>
                <p:cNvSpPr>
                  <a:spLocks/>
                </p:cNvSpPr>
                <p:nvPr/>
              </p:nvSpPr>
              <p:spPr bwMode="auto">
                <a:xfrm>
                  <a:off x="3333" y="1977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6 h 11"/>
                    <a:gd name="T22" fmla="*/ 10 w 13"/>
                    <a:gd name="T23" fmla="*/ 3 h 11"/>
                    <a:gd name="T24" fmla="*/ 10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4" name="Freeform 270"/>
                <p:cNvSpPr>
                  <a:spLocks/>
                </p:cNvSpPr>
                <p:nvPr/>
              </p:nvSpPr>
              <p:spPr bwMode="auto">
                <a:xfrm>
                  <a:off x="3375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3 h 5"/>
                    <a:gd name="T18" fmla="*/ 8 w 10"/>
                    <a:gd name="T19" fmla="*/ 0 h 5"/>
                    <a:gd name="T20" fmla="*/ 8 w 10"/>
                    <a:gd name="T21" fmla="*/ 0 h 5"/>
                    <a:gd name="T22" fmla="*/ 0 w 10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"/>
                    <a:gd name="T37" fmla="*/ 0 h 5"/>
                    <a:gd name="T38" fmla="*/ 10 w 10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5" name="Freeform 271"/>
                <p:cNvSpPr>
                  <a:spLocks/>
                </p:cNvSpPr>
                <p:nvPr/>
              </p:nvSpPr>
              <p:spPr bwMode="auto">
                <a:xfrm>
                  <a:off x="3370" y="194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2 w 13"/>
                    <a:gd name="T9" fmla="*/ 5 h 8"/>
                    <a:gd name="T10" fmla="*/ 7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3 h 8"/>
                    <a:gd name="T22" fmla="*/ 10 w 13"/>
                    <a:gd name="T23" fmla="*/ 3 h 8"/>
                    <a:gd name="T24" fmla="*/ 7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6" name="Freeform 272"/>
                <p:cNvSpPr>
                  <a:spLocks/>
                </p:cNvSpPr>
                <p:nvPr/>
              </p:nvSpPr>
              <p:spPr bwMode="auto">
                <a:xfrm>
                  <a:off x="3364" y="195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6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7" name="Freeform 273"/>
                <p:cNvSpPr>
                  <a:spLocks/>
                </p:cNvSpPr>
                <p:nvPr/>
              </p:nvSpPr>
              <p:spPr bwMode="auto">
                <a:xfrm>
                  <a:off x="3359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5 h 8"/>
                    <a:gd name="T6" fmla="*/ 0 w 13"/>
                    <a:gd name="T7" fmla="*/ 8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8" name="Freeform 274"/>
                <p:cNvSpPr>
                  <a:spLocks/>
                </p:cNvSpPr>
                <p:nvPr/>
              </p:nvSpPr>
              <p:spPr bwMode="auto">
                <a:xfrm>
                  <a:off x="3354" y="1977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0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5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9" name="Freeform 275"/>
                <p:cNvSpPr>
                  <a:spLocks/>
                </p:cNvSpPr>
                <p:nvPr/>
              </p:nvSpPr>
              <p:spPr bwMode="auto">
                <a:xfrm>
                  <a:off x="3482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0" name="Freeform 276"/>
                <p:cNvSpPr>
                  <a:spLocks/>
                </p:cNvSpPr>
                <p:nvPr/>
              </p:nvSpPr>
              <p:spPr bwMode="auto">
                <a:xfrm>
                  <a:off x="3487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1" name="Freeform 277"/>
                <p:cNvSpPr>
                  <a:spLocks/>
                </p:cNvSpPr>
                <p:nvPr/>
              </p:nvSpPr>
              <p:spPr bwMode="auto">
                <a:xfrm>
                  <a:off x="3492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6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3 w 8"/>
                    <a:gd name="T25" fmla="*/ 0 h 6"/>
                    <a:gd name="T26" fmla="*/ 6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2" name="Freeform 278"/>
                <p:cNvSpPr>
                  <a:spLocks/>
                </p:cNvSpPr>
                <p:nvPr/>
              </p:nvSpPr>
              <p:spPr bwMode="auto">
                <a:xfrm>
                  <a:off x="3498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6 h 8"/>
                    <a:gd name="T8" fmla="*/ 8 w 8"/>
                    <a:gd name="T9" fmla="*/ 6 h 8"/>
                    <a:gd name="T10" fmla="*/ 5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0 w 8"/>
                    <a:gd name="T17" fmla="*/ 6 h 8"/>
                    <a:gd name="T18" fmla="*/ 0 w 8"/>
                    <a:gd name="T19" fmla="*/ 6 h 8"/>
                    <a:gd name="T20" fmla="*/ 0 w 8"/>
                    <a:gd name="T21" fmla="*/ 3 h 8"/>
                    <a:gd name="T22" fmla="*/ 2 w 8"/>
                    <a:gd name="T23" fmla="*/ 3 h 8"/>
                    <a:gd name="T24" fmla="*/ 2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3" name="Freeform 279"/>
                <p:cNvSpPr>
                  <a:spLocks/>
                </p:cNvSpPr>
                <p:nvPr/>
              </p:nvSpPr>
              <p:spPr bwMode="auto">
                <a:xfrm>
                  <a:off x="3506" y="1975"/>
                  <a:ext cx="7" cy="8"/>
                </a:xfrm>
                <a:custGeom>
                  <a:avLst/>
                  <a:gdLst>
                    <a:gd name="T0" fmla="*/ 5 w 7"/>
                    <a:gd name="T1" fmla="*/ 0 h 8"/>
                    <a:gd name="T2" fmla="*/ 7 w 7"/>
                    <a:gd name="T3" fmla="*/ 2 h 8"/>
                    <a:gd name="T4" fmla="*/ 7 w 7"/>
                    <a:gd name="T5" fmla="*/ 2 h 8"/>
                    <a:gd name="T6" fmla="*/ 7 w 7"/>
                    <a:gd name="T7" fmla="*/ 5 h 8"/>
                    <a:gd name="T8" fmla="*/ 7 w 7"/>
                    <a:gd name="T9" fmla="*/ 5 h 8"/>
                    <a:gd name="T10" fmla="*/ 5 w 7"/>
                    <a:gd name="T11" fmla="*/ 8 h 8"/>
                    <a:gd name="T12" fmla="*/ 2 w 7"/>
                    <a:gd name="T13" fmla="*/ 8 h 8"/>
                    <a:gd name="T14" fmla="*/ 0 w 7"/>
                    <a:gd name="T15" fmla="*/ 8 h 8"/>
                    <a:gd name="T16" fmla="*/ 0 w 7"/>
                    <a:gd name="T17" fmla="*/ 5 h 8"/>
                    <a:gd name="T18" fmla="*/ 0 w 7"/>
                    <a:gd name="T19" fmla="*/ 5 h 8"/>
                    <a:gd name="T20" fmla="*/ 0 w 7"/>
                    <a:gd name="T21" fmla="*/ 2 h 8"/>
                    <a:gd name="T22" fmla="*/ 0 w 7"/>
                    <a:gd name="T23" fmla="*/ 0 h 8"/>
                    <a:gd name="T24" fmla="*/ 0 w 7"/>
                    <a:gd name="T25" fmla="*/ 0 h 8"/>
                    <a:gd name="T26" fmla="*/ 2 w 7"/>
                    <a:gd name="T27" fmla="*/ 0 h 8"/>
                    <a:gd name="T28" fmla="*/ 5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4" name="Freeform 280"/>
                <p:cNvSpPr>
                  <a:spLocks/>
                </p:cNvSpPr>
                <p:nvPr/>
              </p:nvSpPr>
              <p:spPr bwMode="auto">
                <a:xfrm>
                  <a:off x="3469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5" name="Freeform 281"/>
                <p:cNvSpPr>
                  <a:spLocks/>
                </p:cNvSpPr>
                <p:nvPr/>
              </p:nvSpPr>
              <p:spPr bwMode="auto">
                <a:xfrm>
                  <a:off x="3474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6" name="Freeform 282"/>
                <p:cNvSpPr>
                  <a:spLocks/>
                </p:cNvSpPr>
                <p:nvPr/>
              </p:nvSpPr>
              <p:spPr bwMode="auto">
                <a:xfrm>
                  <a:off x="3479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6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3 w 8"/>
                    <a:gd name="T23" fmla="*/ 0 h 6"/>
                    <a:gd name="T24" fmla="*/ 3 w 8"/>
                    <a:gd name="T25" fmla="*/ 0 h 6"/>
                    <a:gd name="T26" fmla="*/ 6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7" name="Freeform 283"/>
                <p:cNvSpPr>
                  <a:spLocks/>
                </p:cNvSpPr>
                <p:nvPr/>
              </p:nvSpPr>
              <p:spPr bwMode="auto">
                <a:xfrm>
                  <a:off x="3485" y="1964"/>
                  <a:ext cx="7" cy="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7 w 7"/>
                    <a:gd name="T9" fmla="*/ 6 h 8"/>
                    <a:gd name="T10" fmla="*/ 5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0 w 7"/>
                    <a:gd name="T17" fmla="*/ 8 h 8"/>
                    <a:gd name="T18" fmla="*/ 0 w 7"/>
                    <a:gd name="T19" fmla="*/ 6 h 8"/>
                    <a:gd name="T20" fmla="*/ 2 w 7"/>
                    <a:gd name="T21" fmla="*/ 3 h 8"/>
                    <a:gd name="T22" fmla="*/ 2 w 7"/>
                    <a:gd name="T23" fmla="*/ 3 h 8"/>
                    <a:gd name="T24" fmla="*/ 2 w 7"/>
                    <a:gd name="T25" fmla="*/ 0 h 8"/>
                    <a:gd name="T26" fmla="*/ 5 w 7"/>
                    <a:gd name="T27" fmla="*/ 0 h 8"/>
                    <a:gd name="T28" fmla="*/ 7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8" name="Freeform 284"/>
                <p:cNvSpPr>
                  <a:spLocks/>
                </p:cNvSpPr>
                <p:nvPr/>
              </p:nvSpPr>
              <p:spPr bwMode="auto">
                <a:xfrm>
                  <a:off x="3490" y="1975"/>
                  <a:ext cx="10" cy="8"/>
                </a:xfrm>
                <a:custGeom>
                  <a:avLst/>
                  <a:gdLst>
                    <a:gd name="T0" fmla="*/ 10 w 10"/>
                    <a:gd name="T1" fmla="*/ 0 h 8"/>
                    <a:gd name="T2" fmla="*/ 10 w 10"/>
                    <a:gd name="T3" fmla="*/ 2 h 8"/>
                    <a:gd name="T4" fmla="*/ 10 w 10"/>
                    <a:gd name="T5" fmla="*/ 2 h 8"/>
                    <a:gd name="T6" fmla="*/ 10 w 10"/>
                    <a:gd name="T7" fmla="*/ 5 h 8"/>
                    <a:gd name="T8" fmla="*/ 10 w 10"/>
                    <a:gd name="T9" fmla="*/ 5 h 8"/>
                    <a:gd name="T10" fmla="*/ 8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8 h 8"/>
                    <a:gd name="T18" fmla="*/ 2 w 10"/>
                    <a:gd name="T19" fmla="*/ 5 h 8"/>
                    <a:gd name="T20" fmla="*/ 2 w 10"/>
                    <a:gd name="T21" fmla="*/ 2 h 8"/>
                    <a:gd name="T22" fmla="*/ 2 w 10"/>
                    <a:gd name="T23" fmla="*/ 2 h 8"/>
                    <a:gd name="T24" fmla="*/ 2 w 10"/>
                    <a:gd name="T25" fmla="*/ 0 h 8"/>
                    <a:gd name="T26" fmla="*/ 1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0"/>
                      </a:move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9" name="Freeform 285"/>
                <p:cNvSpPr>
                  <a:spLocks/>
                </p:cNvSpPr>
                <p:nvPr/>
              </p:nvSpPr>
              <p:spPr bwMode="auto">
                <a:xfrm>
                  <a:off x="3458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0" name="Freeform 286"/>
                <p:cNvSpPr>
                  <a:spLocks/>
                </p:cNvSpPr>
                <p:nvPr/>
              </p:nvSpPr>
              <p:spPr bwMode="auto">
                <a:xfrm>
                  <a:off x="3461" y="1946"/>
                  <a:ext cx="11" cy="8"/>
                </a:xfrm>
                <a:custGeom>
                  <a:avLst/>
                  <a:gdLst>
                    <a:gd name="T0" fmla="*/ 11 w 11"/>
                    <a:gd name="T1" fmla="*/ 3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5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5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8 w 11"/>
                    <a:gd name="T25" fmla="*/ 0 h 8"/>
                    <a:gd name="T26" fmla="*/ 11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8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1" name="Freeform 287"/>
                <p:cNvSpPr>
                  <a:spLocks/>
                </p:cNvSpPr>
                <p:nvPr/>
              </p:nvSpPr>
              <p:spPr bwMode="auto">
                <a:xfrm>
                  <a:off x="3466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6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3 w 8"/>
                    <a:gd name="T21" fmla="*/ 3 h 6"/>
                    <a:gd name="T22" fmla="*/ 3 w 8"/>
                    <a:gd name="T23" fmla="*/ 0 h 6"/>
                    <a:gd name="T24" fmla="*/ 3 w 8"/>
                    <a:gd name="T25" fmla="*/ 0 h 6"/>
                    <a:gd name="T26" fmla="*/ 6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2" name="Freeform 288"/>
                <p:cNvSpPr>
                  <a:spLocks/>
                </p:cNvSpPr>
                <p:nvPr/>
              </p:nvSpPr>
              <p:spPr bwMode="auto">
                <a:xfrm>
                  <a:off x="3472" y="1964"/>
                  <a:ext cx="7" cy="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7 w 7"/>
                    <a:gd name="T9" fmla="*/ 8 h 8"/>
                    <a:gd name="T10" fmla="*/ 5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0 w 7"/>
                    <a:gd name="T17" fmla="*/ 8 h 8"/>
                    <a:gd name="T18" fmla="*/ 0 w 7"/>
                    <a:gd name="T19" fmla="*/ 6 h 8"/>
                    <a:gd name="T20" fmla="*/ 0 w 7"/>
                    <a:gd name="T21" fmla="*/ 3 h 8"/>
                    <a:gd name="T22" fmla="*/ 2 w 7"/>
                    <a:gd name="T23" fmla="*/ 3 h 8"/>
                    <a:gd name="T24" fmla="*/ 2 w 7"/>
                    <a:gd name="T25" fmla="*/ 0 h 8"/>
                    <a:gd name="T26" fmla="*/ 5 w 7"/>
                    <a:gd name="T27" fmla="*/ 0 h 8"/>
                    <a:gd name="T28" fmla="*/ 7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3" name="Freeform 289"/>
                <p:cNvSpPr>
                  <a:spLocks/>
                </p:cNvSpPr>
                <p:nvPr/>
              </p:nvSpPr>
              <p:spPr bwMode="auto">
                <a:xfrm>
                  <a:off x="3477" y="1975"/>
                  <a:ext cx="10" cy="8"/>
                </a:xfrm>
                <a:custGeom>
                  <a:avLst/>
                  <a:gdLst>
                    <a:gd name="T0" fmla="*/ 8 w 10"/>
                    <a:gd name="T1" fmla="*/ 0 h 8"/>
                    <a:gd name="T2" fmla="*/ 10 w 10"/>
                    <a:gd name="T3" fmla="*/ 2 h 8"/>
                    <a:gd name="T4" fmla="*/ 10 w 10"/>
                    <a:gd name="T5" fmla="*/ 5 h 8"/>
                    <a:gd name="T6" fmla="*/ 10 w 10"/>
                    <a:gd name="T7" fmla="*/ 5 h 8"/>
                    <a:gd name="T8" fmla="*/ 8 w 10"/>
                    <a:gd name="T9" fmla="*/ 8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8 h 8"/>
                    <a:gd name="T18" fmla="*/ 0 w 10"/>
                    <a:gd name="T19" fmla="*/ 5 h 8"/>
                    <a:gd name="T20" fmla="*/ 0 w 10"/>
                    <a:gd name="T21" fmla="*/ 2 h 8"/>
                    <a:gd name="T22" fmla="*/ 2 w 10"/>
                    <a:gd name="T23" fmla="*/ 2 h 8"/>
                    <a:gd name="T24" fmla="*/ 2 w 10"/>
                    <a:gd name="T25" fmla="*/ 0 h 8"/>
                    <a:gd name="T26" fmla="*/ 5 w 10"/>
                    <a:gd name="T27" fmla="*/ 0 h 8"/>
                    <a:gd name="T28" fmla="*/ 8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8" y="0"/>
                      </a:move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4" name="Freeform 290"/>
                <p:cNvSpPr>
                  <a:spLocks/>
                </p:cNvSpPr>
                <p:nvPr/>
              </p:nvSpPr>
              <p:spPr bwMode="auto">
                <a:xfrm>
                  <a:off x="3542" y="1896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7 w 76"/>
                    <a:gd name="T3" fmla="*/ 0 h 84"/>
                    <a:gd name="T4" fmla="*/ 29 w 76"/>
                    <a:gd name="T5" fmla="*/ 0 h 84"/>
                    <a:gd name="T6" fmla="*/ 21 w 76"/>
                    <a:gd name="T7" fmla="*/ 3 h 84"/>
                    <a:gd name="T8" fmla="*/ 13 w 76"/>
                    <a:gd name="T9" fmla="*/ 8 h 84"/>
                    <a:gd name="T10" fmla="*/ 11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3 w 76"/>
                    <a:gd name="T21" fmla="*/ 63 h 84"/>
                    <a:gd name="T22" fmla="*/ 8 w 76"/>
                    <a:gd name="T23" fmla="*/ 74 h 84"/>
                    <a:gd name="T24" fmla="*/ 18 w 76"/>
                    <a:gd name="T25" fmla="*/ 81 h 84"/>
                    <a:gd name="T26" fmla="*/ 29 w 76"/>
                    <a:gd name="T27" fmla="*/ 84 h 84"/>
                    <a:gd name="T28" fmla="*/ 39 w 76"/>
                    <a:gd name="T29" fmla="*/ 81 h 84"/>
                    <a:gd name="T30" fmla="*/ 50 w 76"/>
                    <a:gd name="T31" fmla="*/ 74 h 84"/>
                    <a:gd name="T32" fmla="*/ 60 w 76"/>
                    <a:gd name="T33" fmla="*/ 63 h 84"/>
                    <a:gd name="T34" fmla="*/ 71 w 76"/>
                    <a:gd name="T35" fmla="*/ 50 h 84"/>
                    <a:gd name="T36" fmla="*/ 76 w 76"/>
                    <a:gd name="T37" fmla="*/ 34 h 84"/>
                    <a:gd name="T38" fmla="*/ 73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3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7" y="0"/>
                      </a:lnTo>
                      <a:lnTo>
                        <a:pt x="29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1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3" y="63"/>
                      </a:lnTo>
                      <a:lnTo>
                        <a:pt x="8" y="74"/>
                      </a:lnTo>
                      <a:lnTo>
                        <a:pt x="18" y="81"/>
                      </a:lnTo>
                      <a:lnTo>
                        <a:pt x="29" y="84"/>
                      </a:lnTo>
                      <a:lnTo>
                        <a:pt x="39" y="81"/>
                      </a:lnTo>
                      <a:lnTo>
                        <a:pt x="50" y="74"/>
                      </a:lnTo>
                      <a:lnTo>
                        <a:pt x="60" y="63"/>
                      </a:lnTo>
                      <a:lnTo>
                        <a:pt x="71" y="50"/>
                      </a:lnTo>
                      <a:lnTo>
                        <a:pt x="76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5" name="Freeform 291"/>
                <p:cNvSpPr>
                  <a:spLocks/>
                </p:cNvSpPr>
                <p:nvPr/>
              </p:nvSpPr>
              <p:spPr bwMode="auto">
                <a:xfrm>
                  <a:off x="3555" y="1894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5 w 29"/>
                    <a:gd name="T5" fmla="*/ 7 h 10"/>
                    <a:gd name="T6" fmla="*/ 8 w 29"/>
                    <a:gd name="T7" fmla="*/ 5 h 10"/>
                    <a:gd name="T8" fmla="*/ 11 w 29"/>
                    <a:gd name="T9" fmla="*/ 5 h 10"/>
                    <a:gd name="T10" fmla="*/ 16 w 29"/>
                    <a:gd name="T11" fmla="*/ 5 h 10"/>
                    <a:gd name="T12" fmla="*/ 19 w 29"/>
                    <a:gd name="T13" fmla="*/ 5 h 10"/>
                    <a:gd name="T14" fmla="*/ 24 w 29"/>
                    <a:gd name="T15" fmla="*/ 2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0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19 w 29"/>
                    <a:gd name="T27" fmla="*/ 0 h 10"/>
                    <a:gd name="T28" fmla="*/ 16 w 29"/>
                    <a:gd name="T29" fmla="*/ 0 h 10"/>
                    <a:gd name="T30" fmla="*/ 11 w 29"/>
                    <a:gd name="T31" fmla="*/ 2 h 10"/>
                    <a:gd name="T32" fmla="*/ 5 w 29"/>
                    <a:gd name="T33" fmla="*/ 2 h 10"/>
                    <a:gd name="T34" fmla="*/ 3 w 29"/>
                    <a:gd name="T35" fmla="*/ 5 h 10"/>
                    <a:gd name="T36" fmla="*/ 0 w 29"/>
                    <a:gd name="T37" fmla="*/ 7 h 10"/>
                    <a:gd name="T38" fmla="*/ 0 w 29"/>
                    <a:gd name="T39" fmla="*/ 7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4" y="2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6" y="0"/>
                      </a:lnTo>
                      <a:lnTo>
                        <a:pt x="11" y="2"/>
                      </a:lnTo>
                      <a:lnTo>
                        <a:pt x="5" y="2"/>
                      </a:lnTo>
                      <a:lnTo>
                        <a:pt x="3" y="5"/>
                      </a:lnTo>
                      <a:lnTo>
                        <a:pt x="0" y="7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6" name="Freeform 292"/>
                <p:cNvSpPr>
                  <a:spLocks/>
                </p:cNvSpPr>
                <p:nvPr/>
              </p:nvSpPr>
              <p:spPr bwMode="auto">
                <a:xfrm>
                  <a:off x="3542" y="1901"/>
                  <a:ext cx="16" cy="29"/>
                </a:xfrm>
                <a:custGeom>
                  <a:avLst/>
                  <a:gdLst>
                    <a:gd name="T0" fmla="*/ 3 w 16"/>
                    <a:gd name="T1" fmla="*/ 29 h 29"/>
                    <a:gd name="T2" fmla="*/ 3 w 16"/>
                    <a:gd name="T3" fmla="*/ 29 h 29"/>
                    <a:gd name="T4" fmla="*/ 3 w 16"/>
                    <a:gd name="T5" fmla="*/ 27 h 29"/>
                    <a:gd name="T6" fmla="*/ 5 w 16"/>
                    <a:gd name="T7" fmla="*/ 24 h 29"/>
                    <a:gd name="T8" fmla="*/ 5 w 16"/>
                    <a:gd name="T9" fmla="*/ 19 h 29"/>
                    <a:gd name="T10" fmla="*/ 8 w 16"/>
                    <a:gd name="T11" fmla="*/ 16 h 29"/>
                    <a:gd name="T12" fmla="*/ 8 w 16"/>
                    <a:gd name="T13" fmla="*/ 11 h 29"/>
                    <a:gd name="T14" fmla="*/ 11 w 16"/>
                    <a:gd name="T15" fmla="*/ 8 h 29"/>
                    <a:gd name="T16" fmla="*/ 13 w 16"/>
                    <a:gd name="T17" fmla="*/ 6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8 w 16"/>
                    <a:gd name="T25" fmla="*/ 6 h 29"/>
                    <a:gd name="T26" fmla="*/ 5 w 16"/>
                    <a:gd name="T27" fmla="*/ 11 h 29"/>
                    <a:gd name="T28" fmla="*/ 5 w 16"/>
                    <a:gd name="T29" fmla="*/ 14 h 29"/>
                    <a:gd name="T30" fmla="*/ 3 w 16"/>
                    <a:gd name="T31" fmla="*/ 19 h 29"/>
                    <a:gd name="T32" fmla="*/ 0 w 16"/>
                    <a:gd name="T33" fmla="*/ 21 h 29"/>
                    <a:gd name="T34" fmla="*/ 0 w 16"/>
                    <a:gd name="T35" fmla="*/ 27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3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3" y="29"/>
                      </a:moveTo>
                      <a:lnTo>
                        <a:pt x="3" y="29"/>
                      </a:lnTo>
                      <a:lnTo>
                        <a:pt x="3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6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5" y="14"/>
                      </a:lnTo>
                      <a:lnTo>
                        <a:pt x="3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7" name="Freeform 293"/>
                <p:cNvSpPr>
                  <a:spLocks/>
                </p:cNvSpPr>
                <p:nvPr/>
              </p:nvSpPr>
              <p:spPr bwMode="auto">
                <a:xfrm>
                  <a:off x="3540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8" name="Freeform 294"/>
                <p:cNvSpPr>
                  <a:spLocks/>
                </p:cNvSpPr>
                <p:nvPr/>
              </p:nvSpPr>
              <p:spPr bwMode="auto">
                <a:xfrm>
                  <a:off x="3542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6 w 21"/>
                    <a:gd name="T7" fmla="*/ 13 h 18"/>
                    <a:gd name="T8" fmla="*/ 13 w 21"/>
                    <a:gd name="T9" fmla="*/ 11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1 w 21"/>
                    <a:gd name="T31" fmla="*/ 13 h 18"/>
                    <a:gd name="T32" fmla="*/ 13 w 21"/>
                    <a:gd name="T33" fmla="*/ 16 h 18"/>
                    <a:gd name="T34" fmla="*/ 16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3" y="11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1" y="13"/>
                      </a:lnTo>
                      <a:lnTo>
                        <a:pt x="13" y="16"/>
                      </a:lnTo>
                      <a:lnTo>
                        <a:pt x="16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9" name="Freeform 295"/>
                <p:cNvSpPr>
                  <a:spLocks/>
                </p:cNvSpPr>
                <p:nvPr/>
              </p:nvSpPr>
              <p:spPr bwMode="auto">
                <a:xfrm>
                  <a:off x="3560" y="1975"/>
                  <a:ext cx="21" cy="8"/>
                </a:xfrm>
                <a:custGeom>
                  <a:avLst/>
                  <a:gdLst>
                    <a:gd name="T0" fmla="*/ 19 w 21"/>
                    <a:gd name="T1" fmla="*/ 2 h 8"/>
                    <a:gd name="T2" fmla="*/ 19 w 21"/>
                    <a:gd name="T3" fmla="*/ 2 h 8"/>
                    <a:gd name="T4" fmla="*/ 19 w 21"/>
                    <a:gd name="T5" fmla="*/ 2 h 8"/>
                    <a:gd name="T6" fmla="*/ 16 w 21"/>
                    <a:gd name="T7" fmla="*/ 2 h 8"/>
                    <a:gd name="T8" fmla="*/ 14 w 21"/>
                    <a:gd name="T9" fmla="*/ 2 h 8"/>
                    <a:gd name="T10" fmla="*/ 11 w 21"/>
                    <a:gd name="T11" fmla="*/ 2 h 8"/>
                    <a:gd name="T12" fmla="*/ 8 w 21"/>
                    <a:gd name="T13" fmla="*/ 2 h 8"/>
                    <a:gd name="T14" fmla="*/ 6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6 w 21"/>
                    <a:gd name="T25" fmla="*/ 5 h 8"/>
                    <a:gd name="T26" fmla="*/ 8 w 21"/>
                    <a:gd name="T27" fmla="*/ 5 h 8"/>
                    <a:gd name="T28" fmla="*/ 11 w 21"/>
                    <a:gd name="T29" fmla="*/ 5 h 8"/>
                    <a:gd name="T30" fmla="*/ 14 w 21"/>
                    <a:gd name="T31" fmla="*/ 8 h 8"/>
                    <a:gd name="T32" fmla="*/ 16 w 21"/>
                    <a:gd name="T33" fmla="*/ 5 h 8"/>
                    <a:gd name="T34" fmla="*/ 19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9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9" y="2"/>
                      </a:move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4" y="2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4" y="8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0" name="Freeform 296"/>
                <p:cNvSpPr>
                  <a:spLocks/>
                </p:cNvSpPr>
                <p:nvPr/>
              </p:nvSpPr>
              <p:spPr bwMode="auto">
                <a:xfrm>
                  <a:off x="3579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8 w 26"/>
                    <a:gd name="T7" fmla="*/ 8 h 24"/>
                    <a:gd name="T8" fmla="*/ 15 w 26"/>
                    <a:gd name="T9" fmla="*/ 11 h 24"/>
                    <a:gd name="T10" fmla="*/ 13 w 26"/>
                    <a:gd name="T11" fmla="*/ 14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2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9 h 24"/>
                    <a:gd name="T28" fmla="*/ 15 w 26"/>
                    <a:gd name="T29" fmla="*/ 16 h 24"/>
                    <a:gd name="T30" fmla="*/ 18 w 26"/>
                    <a:gd name="T31" fmla="*/ 14 h 24"/>
                    <a:gd name="T32" fmla="*/ 21 w 26"/>
                    <a:gd name="T33" fmla="*/ 11 h 24"/>
                    <a:gd name="T34" fmla="*/ 23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8" y="8"/>
                      </a:lnTo>
                      <a:lnTo>
                        <a:pt x="15" y="11"/>
                      </a:lnTo>
                      <a:lnTo>
                        <a:pt x="13" y="14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9"/>
                      </a:lnTo>
                      <a:lnTo>
                        <a:pt x="15" y="16"/>
                      </a:lnTo>
                      <a:lnTo>
                        <a:pt x="18" y="14"/>
                      </a:lnTo>
                      <a:lnTo>
                        <a:pt x="21" y="11"/>
                      </a:lnTo>
                      <a:lnTo>
                        <a:pt x="23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1" name="Freeform 297"/>
                <p:cNvSpPr>
                  <a:spLocks/>
                </p:cNvSpPr>
                <p:nvPr/>
              </p:nvSpPr>
              <p:spPr bwMode="auto">
                <a:xfrm>
                  <a:off x="3600" y="1930"/>
                  <a:ext cx="21" cy="29"/>
                </a:xfrm>
                <a:custGeom>
                  <a:avLst/>
                  <a:gdLst>
                    <a:gd name="T0" fmla="*/ 15 w 21"/>
                    <a:gd name="T1" fmla="*/ 0 h 29"/>
                    <a:gd name="T2" fmla="*/ 15 w 21"/>
                    <a:gd name="T3" fmla="*/ 0 h 29"/>
                    <a:gd name="T4" fmla="*/ 15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0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2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5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5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0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5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2" name="Freeform 298"/>
                <p:cNvSpPr>
                  <a:spLocks/>
                </p:cNvSpPr>
                <p:nvPr/>
              </p:nvSpPr>
              <p:spPr bwMode="auto">
                <a:xfrm>
                  <a:off x="3608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7 w 13"/>
                    <a:gd name="T11" fmla="*/ 13 h 26"/>
                    <a:gd name="T12" fmla="*/ 7 w 13"/>
                    <a:gd name="T13" fmla="*/ 16 h 26"/>
                    <a:gd name="T14" fmla="*/ 7 w 13"/>
                    <a:gd name="T15" fmla="*/ 21 h 26"/>
                    <a:gd name="T16" fmla="*/ 7 w 13"/>
                    <a:gd name="T17" fmla="*/ 24 h 26"/>
                    <a:gd name="T18" fmla="*/ 7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7 w 13"/>
                    <a:gd name="T31" fmla="*/ 8 h 26"/>
                    <a:gd name="T32" fmla="*/ 7 w 13"/>
                    <a:gd name="T33" fmla="*/ 5 h 26"/>
                    <a:gd name="T34" fmla="*/ 5 w 13"/>
                    <a:gd name="T35" fmla="*/ 3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7" y="13"/>
                      </a:lnTo>
                      <a:lnTo>
                        <a:pt x="7" y="16"/>
                      </a:lnTo>
                      <a:lnTo>
                        <a:pt x="7" y="21"/>
                      </a:lnTo>
                      <a:lnTo>
                        <a:pt x="7" y="24"/>
                      </a:lnTo>
                      <a:lnTo>
                        <a:pt x="7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3" name="Freeform 299"/>
                <p:cNvSpPr>
                  <a:spLocks/>
                </p:cNvSpPr>
                <p:nvPr/>
              </p:nvSpPr>
              <p:spPr bwMode="auto">
                <a:xfrm>
                  <a:off x="3584" y="1894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3 w 26"/>
                    <a:gd name="T5" fmla="*/ 5 h 13"/>
                    <a:gd name="T6" fmla="*/ 5 w 26"/>
                    <a:gd name="T7" fmla="*/ 5 h 13"/>
                    <a:gd name="T8" fmla="*/ 8 w 26"/>
                    <a:gd name="T9" fmla="*/ 5 h 13"/>
                    <a:gd name="T10" fmla="*/ 13 w 26"/>
                    <a:gd name="T11" fmla="*/ 5 h 13"/>
                    <a:gd name="T12" fmla="*/ 16 w 26"/>
                    <a:gd name="T13" fmla="*/ 7 h 13"/>
                    <a:gd name="T14" fmla="*/ 18 w 26"/>
                    <a:gd name="T15" fmla="*/ 7 h 13"/>
                    <a:gd name="T16" fmla="*/ 21 w 26"/>
                    <a:gd name="T17" fmla="*/ 10 h 13"/>
                    <a:gd name="T18" fmla="*/ 24 w 26"/>
                    <a:gd name="T19" fmla="*/ 13 h 13"/>
                    <a:gd name="T20" fmla="*/ 26 w 26"/>
                    <a:gd name="T21" fmla="*/ 10 h 13"/>
                    <a:gd name="T22" fmla="*/ 24 w 26"/>
                    <a:gd name="T23" fmla="*/ 7 h 13"/>
                    <a:gd name="T24" fmla="*/ 21 w 26"/>
                    <a:gd name="T25" fmla="*/ 5 h 13"/>
                    <a:gd name="T26" fmla="*/ 16 w 26"/>
                    <a:gd name="T27" fmla="*/ 2 h 13"/>
                    <a:gd name="T28" fmla="*/ 13 w 26"/>
                    <a:gd name="T29" fmla="*/ 2 h 13"/>
                    <a:gd name="T30" fmla="*/ 10 w 26"/>
                    <a:gd name="T31" fmla="*/ 2 h 13"/>
                    <a:gd name="T32" fmla="*/ 5 w 26"/>
                    <a:gd name="T33" fmla="*/ 0 h 13"/>
                    <a:gd name="T34" fmla="*/ 3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16" y="7"/>
                      </a:lnTo>
                      <a:lnTo>
                        <a:pt x="18" y="7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6" y="10"/>
                      </a:lnTo>
                      <a:lnTo>
                        <a:pt x="24" y="7"/>
                      </a:lnTo>
                      <a:lnTo>
                        <a:pt x="21" y="5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4" name="Freeform 300"/>
                <p:cNvSpPr>
                  <a:spLocks/>
                </p:cNvSpPr>
                <p:nvPr/>
              </p:nvSpPr>
              <p:spPr bwMode="auto">
                <a:xfrm>
                  <a:off x="3574" y="1896"/>
                  <a:ext cx="44" cy="76"/>
                </a:xfrm>
                <a:custGeom>
                  <a:avLst/>
                  <a:gdLst>
                    <a:gd name="T0" fmla="*/ 15 w 44"/>
                    <a:gd name="T1" fmla="*/ 76 h 76"/>
                    <a:gd name="T2" fmla="*/ 23 w 44"/>
                    <a:gd name="T3" fmla="*/ 71 h 76"/>
                    <a:gd name="T4" fmla="*/ 28 w 44"/>
                    <a:gd name="T5" fmla="*/ 63 h 76"/>
                    <a:gd name="T6" fmla="*/ 39 w 44"/>
                    <a:gd name="T7" fmla="*/ 50 h 76"/>
                    <a:gd name="T8" fmla="*/ 44 w 44"/>
                    <a:gd name="T9" fmla="*/ 34 h 76"/>
                    <a:gd name="T10" fmla="*/ 41 w 44"/>
                    <a:gd name="T11" fmla="*/ 21 h 76"/>
                    <a:gd name="T12" fmla="*/ 36 w 44"/>
                    <a:gd name="T13" fmla="*/ 8 h 76"/>
                    <a:gd name="T14" fmla="*/ 26 w 44"/>
                    <a:gd name="T15" fmla="*/ 3 h 76"/>
                    <a:gd name="T16" fmla="*/ 15 w 44"/>
                    <a:gd name="T17" fmla="*/ 0 h 76"/>
                    <a:gd name="T18" fmla="*/ 15 w 44"/>
                    <a:gd name="T19" fmla="*/ 3 h 76"/>
                    <a:gd name="T20" fmla="*/ 13 w 44"/>
                    <a:gd name="T21" fmla="*/ 3 h 76"/>
                    <a:gd name="T22" fmla="*/ 5 w 44"/>
                    <a:gd name="T23" fmla="*/ 19 h 76"/>
                    <a:gd name="T24" fmla="*/ 2 w 44"/>
                    <a:gd name="T25" fmla="*/ 24 h 76"/>
                    <a:gd name="T26" fmla="*/ 0 w 44"/>
                    <a:gd name="T27" fmla="*/ 32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7 w 44"/>
                    <a:gd name="T33" fmla="*/ 68 h 76"/>
                    <a:gd name="T34" fmla="*/ 15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5" y="76"/>
                      </a:moveTo>
                      <a:lnTo>
                        <a:pt x="23" y="71"/>
                      </a:lnTo>
                      <a:lnTo>
                        <a:pt x="28" y="63"/>
                      </a:lnTo>
                      <a:lnTo>
                        <a:pt x="39" y="50"/>
                      </a:lnTo>
                      <a:lnTo>
                        <a:pt x="44" y="34"/>
                      </a:lnTo>
                      <a:lnTo>
                        <a:pt x="41" y="21"/>
                      </a:lnTo>
                      <a:lnTo>
                        <a:pt x="36" y="8"/>
                      </a:lnTo>
                      <a:lnTo>
                        <a:pt x="26" y="3"/>
                      </a:lnTo>
                      <a:lnTo>
                        <a:pt x="15" y="0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5" y="19"/>
                      </a:lnTo>
                      <a:lnTo>
                        <a:pt x="2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7" y="68"/>
                      </a:lnTo>
                      <a:lnTo>
                        <a:pt x="15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5" name="Freeform 301"/>
                <p:cNvSpPr>
                  <a:spLocks/>
                </p:cNvSpPr>
                <p:nvPr/>
              </p:nvSpPr>
              <p:spPr bwMode="auto">
                <a:xfrm>
                  <a:off x="3589" y="1956"/>
                  <a:ext cx="16" cy="19"/>
                </a:xfrm>
                <a:custGeom>
                  <a:avLst/>
                  <a:gdLst>
                    <a:gd name="T0" fmla="*/ 11 w 16"/>
                    <a:gd name="T1" fmla="*/ 0 h 19"/>
                    <a:gd name="T2" fmla="*/ 11 w 16"/>
                    <a:gd name="T3" fmla="*/ 0 h 19"/>
                    <a:gd name="T4" fmla="*/ 11 w 16"/>
                    <a:gd name="T5" fmla="*/ 3 h 19"/>
                    <a:gd name="T6" fmla="*/ 8 w 16"/>
                    <a:gd name="T7" fmla="*/ 6 h 19"/>
                    <a:gd name="T8" fmla="*/ 8 w 16"/>
                    <a:gd name="T9" fmla="*/ 8 h 19"/>
                    <a:gd name="T10" fmla="*/ 5 w 16"/>
                    <a:gd name="T11" fmla="*/ 8 h 19"/>
                    <a:gd name="T12" fmla="*/ 5 w 16"/>
                    <a:gd name="T13" fmla="*/ 11 h 19"/>
                    <a:gd name="T14" fmla="*/ 3 w 16"/>
                    <a:gd name="T15" fmla="*/ 11 h 19"/>
                    <a:gd name="T16" fmla="*/ 3 w 16"/>
                    <a:gd name="T17" fmla="*/ 14 h 19"/>
                    <a:gd name="T18" fmla="*/ 0 w 16"/>
                    <a:gd name="T19" fmla="*/ 16 h 19"/>
                    <a:gd name="T20" fmla="*/ 3 w 16"/>
                    <a:gd name="T21" fmla="*/ 19 h 19"/>
                    <a:gd name="T22" fmla="*/ 3 w 16"/>
                    <a:gd name="T23" fmla="*/ 16 h 19"/>
                    <a:gd name="T24" fmla="*/ 5 w 16"/>
                    <a:gd name="T25" fmla="*/ 14 h 19"/>
                    <a:gd name="T26" fmla="*/ 8 w 16"/>
                    <a:gd name="T27" fmla="*/ 14 h 19"/>
                    <a:gd name="T28" fmla="*/ 8 w 16"/>
                    <a:gd name="T29" fmla="*/ 11 h 19"/>
                    <a:gd name="T30" fmla="*/ 11 w 16"/>
                    <a:gd name="T31" fmla="*/ 8 h 19"/>
                    <a:gd name="T32" fmla="*/ 11 w 16"/>
                    <a:gd name="T33" fmla="*/ 8 h 19"/>
                    <a:gd name="T34" fmla="*/ 13 w 16"/>
                    <a:gd name="T35" fmla="*/ 6 h 19"/>
                    <a:gd name="T36" fmla="*/ 16 w 16"/>
                    <a:gd name="T37" fmla="*/ 3 h 19"/>
                    <a:gd name="T38" fmla="*/ 16 w 16"/>
                    <a:gd name="T39" fmla="*/ 3 h 19"/>
                    <a:gd name="T40" fmla="*/ 11 w 16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9"/>
                    <a:gd name="T65" fmla="*/ 16 w 16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9">
                      <a:moveTo>
                        <a:pt x="11" y="0"/>
                      </a:move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3" y="14"/>
                      </a:lnTo>
                      <a:lnTo>
                        <a:pt x="0" y="16"/>
                      </a:lnTo>
                      <a:lnTo>
                        <a:pt x="3" y="19"/>
                      </a:lnTo>
                      <a:lnTo>
                        <a:pt x="3" y="16"/>
                      </a:lnTo>
                      <a:lnTo>
                        <a:pt x="5" y="14"/>
                      </a:lnTo>
                      <a:lnTo>
                        <a:pt x="8" y="14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6"/>
                      </a:lnTo>
                      <a:lnTo>
                        <a:pt x="16" y="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6" name="Freeform 302"/>
                <p:cNvSpPr>
                  <a:spLocks/>
                </p:cNvSpPr>
                <p:nvPr/>
              </p:nvSpPr>
              <p:spPr bwMode="auto">
                <a:xfrm>
                  <a:off x="3600" y="1930"/>
                  <a:ext cx="21" cy="29"/>
                </a:xfrm>
                <a:custGeom>
                  <a:avLst/>
                  <a:gdLst>
                    <a:gd name="T0" fmla="*/ 15 w 21"/>
                    <a:gd name="T1" fmla="*/ 0 h 29"/>
                    <a:gd name="T2" fmla="*/ 15 w 21"/>
                    <a:gd name="T3" fmla="*/ 0 h 29"/>
                    <a:gd name="T4" fmla="*/ 15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0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2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5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5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0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5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7" name="Freeform 303"/>
                <p:cNvSpPr>
                  <a:spLocks/>
                </p:cNvSpPr>
                <p:nvPr/>
              </p:nvSpPr>
              <p:spPr bwMode="auto">
                <a:xfrm>
                  <a:off x="3608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7 w 13"/>
                    <a:gd name="T11" fmla="*/ 13 h 26"/>
                    <a:gd name="T12" fmla="*/ 7 w 13"/>
                    <a:gd name="T13" fmla="*/ 16 h 26"/>
                    <a:gd name="T14" fmla="*/ 7 w 13"/>
                    <a:gd name="T15" fmla="*/ 21 h 26"/>
                    <a:gd name="T16" fmla="*/ 7 w 13"/>
                    <a:gd name="T17" fmla="*/ 24 h 26"/>
                    <a:gd name="T18" fmla="*/ 7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7 w 13"/>
                    <a:gd name="T31" fmla="*/ 8 h 26"/>
                    <a:gd name="T32" fmla="*/ 7 w 13"/>
                    <a:gd name="T33" fmla="*/ 5 h 26"/>
                    <a:gd name="T34" fmla="*/ 5 w 13"/>
                    <a:gd name="T35" fmla="*/ 3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7" y="13"/>
                      </a:lnTo>
                      <a:lnTo>
                        <a:pt x="7" y="16"/>
                      </a:lnTo>
                      <a:lnTo>
                        <a:pt x="7" y="21"/>
                      </a:lnTo>
                      <a:lnTo>
                        <a:pt x="7" y="24"/>
                      </a:lnTo>
                      <a:lnTo>
                        <a:pt x="7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8" name="Freeform 304"/>
                <p:cNvSpPr>
                  <a:spLocks/>
                </p:cNvSpPr>
                <p:nvPr/>
              </p:nvSpPr>
              <p:spPr bwMode="auto">
                <a:xfrm>
                  <a:off x="3589" y="1894"/>
                  <a:ext cx="21" cy="13"/>
                </a:xfrm>
                <a:custGeom>
                  <a:avLst/>
                  <a:gdLst>
                    <a:gd name="T0" fmla="*/ 3 w 21"/>
                    <a:gd name="T1" fmla="*/ 5 h 13"/>
                    <a:gd name="T2" fmla="*/ 0 w 21"/>
                    <a:gd name="T3" fmla="*/ 5 h 13"/>
                    <a:gd name="T4" fmla="*/ 3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1 w 21"/>
                    <a:gd name="T11" fmla="*/ 7 h 13"/>
                    <a:gd name="T12" fmla="*/ 13 w 21"/>
                    <a:gd name="T13" fmla="*/ 7 h 13"/>
                    <a:gd name="T14" fmla="*/ 16 w 21"/>
                    <a:gd name="T15" fmla="*/ 10 h 13"/>
                    <a:gd name="T16" fmla="*/ 16 w 21"/>
                    <a:gd name="T17" fmla="*/ 10 h 13"/>
                    <a:gd name="T18" fmla="*/ 19 w 21"/>
                    <a:gd name="T19" fmla="*/ 13 h 13"/>
                    <a:gd name="T20" fmla="*/ 21 w 21"/>
                    <a:gd name="T21" fmla="*/ 10 h 13"/>
                    <a:gd name="T22" fmla="*/ 19 w 21"/>
                    <a:gd name="T23" fmla="*/ 7 h 13"/>
                    <a:gd name="T24" fmla="*/ 16 w 21"/>
                    <a:gd name="T25" fmla="*/ 5 h 13"/>
                    <a:gd name="T26" fmla="*/ 13 w 21"/>
                    <a:gd name="T27" fmla="*/ 5 h 13"/>
                    <a:gd name="T28" fmla="*/ 11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3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3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3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6" y="10"/>
                      </a:lnTo>
                      <a:lnTo>
                        <a:pt x="19" y="13"/>
                      </a:lnTo>
                      <a:lnTo>
                        <a:pt x="21" y="10"/>
                      </a:lnTo>
                      <a:lnTo>
                        <a:pt x="19" y="7"/>
                      </a:lnTo>
                      <a:lnTo>
                        <a:pt x="16" y="5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9" name="Freeform 305"/>
                <p:cNvSpPr>
                  <a:spLocks/>
                </p:cNvSpPr>
                <p:nvPr/>
              </p:nvSpPr>
              <p:spPr bwMode="auto">
                <a:xfrm>
                  <a:off x="3584" y="1896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5 w 8"/>
                    <a:gd name="T9" fmla="*/ 3 h 5"/>
                    <a:gd name="T10" fmla="*/ 5 w 8"/>
                    <a:gd name="T11" fmla="*/ 3 h 5"/>
                    <a:gd name="T12" fmla="*/ 5 w 8"/>
                    <a:gd name="T13" fmla="*/ 3 h 5"/>
                    <a:gd name="T14" fmla="*/ 5 w 8"/>
                    <a:gd name="T15" fmla="*/ 3 h 5"/>
                    <a:gd name="T16" fmla="*/ 5 w 8"/>
                    <a:gd name="T17" fmla="*/ 3 h 5"/>
                    <a:gd name="T18" fmla="*/ 8 w 8"/>
                    <a:gd name="T19" fmla="*/ 3 h 5"/>
                    <a:gd name="T20" fmla="*/ 5 w 8"/>
                    <a:gd name="T21" fmla="*/ 0 h 5"/>
                    <a:gd name="T22" fmla="*/ 5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3 h 5"/>
                    <a:gd name="T34" fmla="*/ 0 w 8"/>
                    <a:gd name="T35" fmla="*/ 3 h 5"/>
                    <a:gd name="T36" fmla="*/ 0 w 8"/>
                    <a:gd name="T37" fmla="*/ 3 h 5"/>
                    <a:gd name="T38" fmla="*/ 0 w 8"/>
                    <a:gd name="T39" fmla="*/ 3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0" name="Freeform 306"/>
                <p:cNvSpPr>
                  <a:spLocks/>
                </p:cNvSpPr>
                <p:nvPr/>
              </p:nvSpPr>
              <p:spPr bwMode="auto">
                <a:xfrm>
                  <a:off x="3571" y="1899"/>
                  <a:ext cx="16" cy="29"/>
                </a:xfrm>
                <a:custGeom>
                  <a:avLst/>
                  <a:gdLst>
                    <a:gd name="T0" fmla="*/ 5 w 16"/>
                    <a:gd name="T1" fmla="*/ 29 h 29"/>
                    <a:gd name="T2" fmla="*/ 5 w 16"/>
                    <a:gd name="T3" fmla="*/ 29 h 29"/>
                    <a:gd name="T4" fmla="*/ 5 w 16"/>
                    <a:gd name="T5" fmla="*/ 26 h 29"/>
                    <a:gd name="T6" fmla="*/ 5 w 16"/>
                    <a:gd name="T7" fmla="*/ 21 h 29"/>
                    <a:gd name="T8" fmla="*/ 8 w 16"/>
                    <a:gd name="T9" fmla="*/ 18 h 29"/>
                    <a:gd name="T10" fmla="*/ 8 w 16"/>
                    <a:gd name="T11" fmla="*/ 16 h 29"/>
                    <a:gd name="T12" fmla="*/ 10 w 16"/>
                    <a:gd name="T13" fmla="*/ 10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2 h 29"/>
                    <a:gd name="T20" fmla="*/ 13 w 16"/>
                    <a:gd name="T21" fmla="*/ 0 h 29"/>
                    <a:gd name="T22" fmla="*/ 10 w 16"/>
                    <a:gd name="T23" fmla="*/ 2 h 29"/>
                    <a:gd name="T24" fmla="*/ 10 w 16"/>
                    <a:gd name="T25" fmla="*/ 5 h 29"/>
                    <a:gd name="T26" fmla="*/ 8 w 16"/>
                    <a:gd name="T27" fmla="*/ 10 h 29"/>
                    <a:gd name="T28" fmla="*/ 5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5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6"/>
                      </a:lnTo>
                      <a:lnTo>
                        <a:pt x="5" y="21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10"/>
                      </a:lnTo>
                      <a:lnTo>
                        <a:pt x="5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1" name="Freeform 307"/>
                <p:cNvSpPr>
                  <a:spLocks/>
                </p:cNvSpPr>
                <p:nvPr/>
              </p:nvSpPr>
              <p:spPr bwMode="auto">
                <a:xfrm>
                  <a:off x="3571" y="1928"/>
                  <a:ext cx="5" cy="28"/>
                </a:xfrm>
                <a:custGeom>
                  <a:avLst/>
                  <a:gdLst>
                    <a:gd name="T0" fmla="*/ 5 w 5"/>
                    <a:gd name="T1" fmla="*/ 26 h 28"/>
                    <a:gd name="T2" fmla="*/ 5 w 5"/>
                    <a:gd name="T3" fmla="*/ 26 h 28"/>
                    <a:gd name="T4" fmla="*/ 3 w 5"/>
                    <a:gd name="T5" fmla="*/ 23 h 28"/>
                    <a:gd name="T6" fmla="*/ 3 w 5"/>
                    <a:gd name="T7" fmla="*/ 21 h 28"/>
                    <a:gd name="T8" fmla="*/ 3 w 5"/>
                    <a:gd name="T9" fmla="*/ 18 h 28"/>
                    <a:gd name="T10" fmla="*/ 3 w 5"/>
                    <a:gd name="T11" fmla="*/ 13 h 28"/>
                    <a:gd name="T12" fmla="*/ 3 w 5"/>
                    <a:gd name="T13" fmla="*/ 10 h 28"/>
                    <a:gd name="T14" fmla="*/ 3 w 5"/>
                    <a:gd name="T15" fmla="*/ 7 h 28"/>
                    <a:gd name="T16" fmla="*/ 3 w 5"/>
                    <a:gd name="T17" fmla="*/ 2 h 28"/>
                    <a:gd name="T18" fmla="*/ 5 w 5"/>
                    <a:gd name="T19" fmla="*/ 0 h 28"/>
                    <a:gd name="T20" fmla="*/ 0 w 5"/>
                    <a:gd name="T21" fmla="*/ 0 h 28"/>
                    <a:gd name="T22" fmla="*/ 0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3 h 28"/>
                    <a:gd name="T30" fmla="*/ 0 w 5"/>
                    <a:gd name="T31" fmla="*/ 18 h 28"/>
                    <a:gd name="T32" fmla="*/ 0 w 5"/>
                    <a:gd name="T33" fmla="*/ 21 h 28"/>
                    <a:gd name="T34" fmla="*/ 0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2" name="Freeform 308"/>
                <p:cNvSpPr>
                  <a:spLocks/>
                </p:cNvSpPr>
                <p:nvPr/>
              </p:nvSpPr>
              <p:spPr bwMode="auto">
                <a:xfrm>
                  <a:off x="3574" y="1954"/>
                  <a:ext cx="18" cy="21"/>
                </a:xfrm>
                <a:custGeom>
                  <a:avLst/>
                  <a:gdLst>
                    <a:gd name="T0" fmla="*/ 15 w 18"/>
                    <a:gd name="T1" fmla="*/ 18 h 21"/>
                    <a:gd name="T2" fmla="*/ 18 w 18"/>
                    <a:gd name="T3" fmla="*/ 16 h 21"/>
                    <a:gd name="T4" fmla="*/ 15 w 18"/>
                    <a:gd name="T5" fmla="*/ 16 h 21"/>
                    <a:gd name="T6" fmla="*/ 13 w 18"/>
                    <a:gd name="T7" fmla="*/ 13 h 21"/>
                    <a:gd name="T8" fmla="*/ 10 w 18"/>
                    <a:gd name="T9" fmla="*/ 13 h 21"/>
                    <a:gd name="T10" fmla="*/ 7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2 w 18"/>
                    <a:gd name="T17" fmla="*/ 2 h 21"/>
                    <a:gd name="T18" fmla="*/ 2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2 w 18"/>
                    <a:gd name="T25" fmla="*/ 8 h 21"/>
                    <a:gd name="T26" fmla="*/ 2 w 18"/>
                    <a:gd name="T27" fmla="*/ 10 h 21"/>
                    <a:gd name="T28" fmla="*/ 5 w 18"/>
                    <a:gd name="T29" fmla="*/ 13 h 21"/>
                    <a:gd name="T30" fmla="*/ 7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8 h 21"/>
                    <a:gd name="T36" fmla="*/ 15 w 18"/>
                    <a:gd name="T37" fmla="*/ 21 h 21"/>
                    <a:gd name="T38" fmla="*/ 18 w 18"/>
                    <a:gd name="T39" fmla="*/ 21 h 21"/>
                    <a:gd name="T40" fmla="*/ 15 w 18"/>
                    <a:gd name="T41" fmla="*/ 21 h 21"/>
                    <a:gd name="T42" fmla="*/ 15 w 18"/>
                    <a:gd name="T43" fmla="*/ 21 h 21"/>
                    <a:gd name="T44" fmla="*/ 18 w 18"/>
                    <a:gd name="T45" fmla="*/ 21 h 21"/>
                    <a:gd name="T46" fmla="*/ 15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5" y="18"/>
                      </a:moveTo>
                      <a:lnTo>
                        <a:pt x="18" y="16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7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5" y="13"/>
                      </a:lnTo>
                      <a:lnTo>
                        <a:pt x="7" y="16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3" name="Freeform 309"/>
                <p:cNvSpPr>
                  <a:spLocks/>
                </p:cNvSpPr>
                <p:nvPr/>
              </p:nvSpPr>
              <p:spPr bwMode="auto">
                <a:xfrm>
                  <a:off x="3367" y="1859"/>
                  <a:ext cx="128" cy="35"/>
                </a:xfrm>
                <a:custGeom>
                  <a:avLst/>
                  <a:gdLst>
                    <a:gd name="T0" fmla="*/ 0 w 128"/>
                    <a:gd name="T1" fmla="*/ 6 h 35"/>
                    <a:gd name="T2" fmla="*/ 0 w 128"/>
                    <a:gd name="T3" fmla="*/ 16 h 35"/>
                    <a:gd name="T4" fmla="*/ 3 w 128"/>
                    <a:gd name="T5" fmla="*/ 27 h 35"/>
                    <a:gd name="T6" fmla="*/ 3 w 128"/>
                    <a:gd name="T7" fmla="*/ 29 h 35"/>
                    <a:gd name="T8" fmla="*/ 5 w 128"/>
                    <a:gd name="T9" fmla="*/ 32 h 35"/>
                    <a:gd name="T10" fmla="*/ 34 w 128"/>
                    <a:gd name="T11" fmla="*/ 35 h 35"/>
                    <a:gd name="T12" fmla="*/ 63 w 128"/>
                    <a:gd name="T13" fmla="*/ 35 h 35"/>
                    <a:gd name="T14" fmla="*/ 94 w 128"/>
                    <a:gd name="T15" fmla="*/ 35 h 35"/>
                    <a:gd name="T16" fmla="*/ 107 w 128"/>
                    <a:gd name="T17" fmla="*/ 35 h 35"/>
                    <a:gd name="T18" fmla="*/ 115 w 128"/>
                    <a:gd name="T19" fmla="*/ 35 h 35"/>
                    <a:gd name="T20" fmla="*/ 120 w 128"/>
                    <a:gd name="T21" fmla="*/ 32 h 35"/>
                    <a:gd name="T22" fmla="*/ 125 w 128"/>
                    <a:gd name="T23" fmla="*/ 27 h 35"/>
                    <a:gd name="T24" fmla="*/ 128 w 128"/>
                    <a:gd name="T25" fmla="*/ 19 h 35"/>
                    <a:gd name="T26" fmla="*/ 128 w 128"/>
                    <a:gd name="T27" fmla="*/ 11 h 35"/>
                    <a:gd name="T28" fmla="*/ 128 w 128"/>
                    <a:gd name="T29" fmla="*/ 6 h 35"/>
                    <a:gd name="T30" fmla="*/ 125 w 128"/>
                    <a:gd name="T31" fmla="*/ 3 h 35"/>
                    <a:gd name="T32" fmla="*/ 118 w 128"/>
                    <a:gd name="T33" fmla="*/ 0 h 35"/>
                    <a:gd name="T34" fmla="*/ 112 w 128"/>
                    <a:gd name="T35" fmla="*/ 0 h 35"/>
                    <a:gd name="T36" fmla="*/ 107 w 128"/>
                    <a:gd name="T37" fmla="*/ 0 h 35"/>
                    <a:gd name="T38" fmla="*/ 102 w 128"/>
                    <a:gd name="T39" fmla="*/ 0 h 35"/>
                    <a:gd name="T40" fmla="*/ 89 w 128"/>
                    <a:gd name="T41" fmla="*/ 0 h 35"/>
                    <a:gd name="T42" fmla="*/ 71 w 128"/>
                    <a:gd name="T43" fmla="*/ 3 h 35"/>
                    <a:gd name="T44" fmla="*/ 52 w 128"/>
                    <a:gd name="T45" fmla="*/ 3 h 35"/>
                    <a:gd name="T46" fmla="*/ 31 w 128"/>
                    <a:gd name="T47" fmla="*/ 3 h 35"/>
                    <a:gd name="T48" fmla="*/ 16 w 128"/>
                    <a:gd name="T49" fmla="*/ 6 h 35"/>
                    <a:gd name="T50" fmla="*/ 5 w 128"/>
                    <a:gd name="T51" fmla="*/ 6 h 35"/>
                    <a:gd name="T52" fmla="*/ 0 w 128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5"/>
                    <a:gd name="T83" fmla="*/ 128 w 128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5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4" y="35"/>
                      </a:lnTo>
                      <a:lnTo>
                        <a:pt x="107" y="35"/>
                      </a:lnTo>
                      <a:lnTo>
                        <a:pt x="115" y="35"/>
                      </a:lnTo>
                      <a:lnTo>
                        <a:pt x="120" y="32"/>
                      </a:lnTo>
                      <a:lnTo>
                        <a:pt x="125" y="27"/>
                      </a:lnTo>
                      <a:lnTo>
                        <a:pt x="128" y="19"/>
                      </a:lnTo>
                      <a:lnTo>
                        <a:pt x="128" y="11"/>
                      </a:lnTo>
                      <a:lnTo>
                        <a:pt x="128" y="6"/>
                      </a:lnTo>
                      <a:lnTo>
                        <a:pt x="125" y="3"/>
                      </a:lnTo>
                      <a:lnTo>
                        <a:pt x="118" y="0"/>
                      </a:lnTo>
                      <a:lnTo>
                        <a:pt x="112" y="0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2" y="3"/>
                      </a:lnTo>
                      <a:lnTo>
                        <a:pt x="31" y="3"/>
                      </a:lnTo>
                      <a:lnTo>
                        <a:pt x="16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4" name="Freeform 310"/>
                <p:cNvSpPr>
                  <a:spLocks/>
                </p:cNvSpPr>
                <p:nvPr/>
              </p:nvSpPr>
              <p:spPr bwMode="auto">
                <a:xfrm>
                  <a:off x="3367" y="1865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5" name="Freeform 311"/>
                <p:cNvSpPr>
                  <a:spLocks/>
                </p:cNvSpPr>
                <p:nvPr/>
              </p:nvSpPr>
              <p:spPr bwMode="auto">
                <a:xfrm>
                  <a:off x="3367" y="1886"/>
                  <a:ext cx="5" cy="8"/>
                </a:xfrm>
                <a:custGeom>
                  <a:avLst/>
                  <a:gdLst>
                    <a:gd name="T0" fmla="*/ 5 w 5"/>
                    <a:gd name="T1" fmla="*/ 2 h 8"/>
                    <a:gd name="T2" fmla="*/ 5 w 5"/>
                    <a:gd name="T3" fmla="*/ 2 h 8"/>
                    <a:gd name="T4" fmla="*/ 5 w 5"/>
                    <a:gd name="T5" fmla="*/ 2 h 8"/>
                    <a:gd name="T6" fmla="*/ 5 w 5"/>
                    <a:gd name="T7" fmla="*/ 2 h 8"/>
                    <a:gd name="T8" fmla="*/ 5 w 5"/>
                    <a:gd name="T9" fmla="*/ 2 h 8"/>
                    <a:gd name="T10" fmla="*/ 5 w 5"/>
                    <a:gd name="T11" fmla="*/ 2 h 8"/>
                    <a:gd name="T12" fmla="*/ 3 w 5"/>
                    <a:gd name="T13" fmla="*/ 2 h 8"/>
                    <a:gd name="T14" fmla="*/ 3 w 5"/>
                    <a:gd name="T15" fmla="*/ 0 h 8"/>
                    <a:gd name="T16" fmla="*/ 3 w 5"/>
                    <a:gd name="T17" fmla="*/ 0 h 8"/>
                    <a:gd name="T18" fmla="*/ 3 w 5"/>
                    <a:gd name="T19" fmla="*/ 0 h 8"/>
                    <a:gd name="T20" fmla="*/ 0 w 5"/>
                    <a:gd name="T21" fmla="*/ 0 h 8"/>
                    <a:gd name="T22" fmla="*/ 0 w 5"/>
                    <a:gd name="T23" fmla="*/ 0 h 8"/>
                    <a:gd name="T24" fmla="*/ 0 w 5"/>
                    <a:gd name="T25" fmla="*/ 2 h 8"/>
                    <a:gd name="T26" fmla="*/ 0 w 5"/>
                    <a:gd name="T27" fmla="*/ 2 h 8"/>
                    <a:gd name="T28" fmla="*/ 0 w 5"/>
                    <a:gd name="T29" fmla="*/ 2 h 8"/>
                    <a:gd name="T30" fmla="*/ 0 w 5"/>
                    <a:gd name="T31" fmla="*/ 5 h 8"/>
                    <a:gd name="T32" fmla="*/ 3 w 5"/>
                    <a:gd name="T33" fmla="*/ 5 h 8"/>
                    <a:gd name="T34" fmla="*/ 3 w 5"/>
                    <a:gd name="T35" fmla="*/ 8 h 8"/>
                    <a:gd name="T36" fmla="*/ 5 w 5"/>
                    <a:gd name="T37" fmla="*/ 8 h 8"/>
                    <a:gd name="T38" fmla="*/ 5 w 5"/>
                    <a:gd name="T39" fmla="*/ 8 h 8"/>
                    <a:gd name="T40" fmla="*/ 5 w 5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5" y="2"/>
                      </a:move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6" name="Freeform 312"/>
                <p:cNvSpPr>
                  <a:spLocks/>
                </p:cNvSpPr>
                <p:nvPr/>
              </p:nvSpPr>
              <p:spPr bwMode="auto">
                <a:xfrm>
                  <a:off x="3372" y="1888"/>
                  <a:ext cx="58" cy="6"/>
                </a:xfrm>
                <a:custGeom>
                  <a:avLst/>
                  <a:gdLst>
                    <a:gd name="T0" fmla="*/ 58 w 58"/>
                    <a:gd name="T1" fmla="*/ 3 h 6"/>
                    <a:gd name="T2" fmla="*/ 58 w 58"/>
                    <a:gd name="T3" fmla="*/ 3 h 6"/>
                    <a:gd name="T4" fmla="*/ 50 w 58"/>
                    <a:gd name="T5" fmla="*/ 3 h 6"/>
                    <a:gd name="T6" fmla="*/ 42 w 58"/>
                    <a:gd name="T7" fmla="*/ 3 h 6"/>
                    <a:gd name="T8" fmla="*/ 37 w 58"/>
                    <a:gd name="T9" fmla="*/ 3 h 6"/>
                    <a:gd name="T10" fmla="*/ 29 w 58"/>
                    <a:gd name="T11" fmla="*/ 3 h 6"/>
                    <a:gd name="T12" fmla="*/ 21 w 58"/>
                    <a:gd name="T13" fmla="*/ 3 h 6"/>
                    <a:gd name="T14" fmla="*/ 13 w 58"/>
                    <a:gd name="T15" fmla="*/ 3 h 6"/>
                    <a:gd name="T16" fmla="*/ 8 w 58"/>
                    <a:gd name="T17" fmla="*/ 3 h 6"/>
                    <a:gd name="T18" fmla="*/ 0 w 58"/>
                    <a:gd name="T19" fmla="*/ 0 h 6"/>
                    <a:gd name="T20" fmla="*/ 0 w 58"/>
                    <a:gd name="T21" fmla="*/ 6 h 6"/>
                    <a:gd name="T22" fmla="*/ 8 w 58"/>
                    <a:gd name="T23" fmla="*/ 6 h 6"/>
                    <a:gd name="T24" fmla="*/ 13 w 58"/>
                    <a:gd name="T25" fmla="*/ 6 h 6"/>
                    <a:gd name="T26" fmla="*/ 21 w 58"/>
                    <a:gd name="T27" fmla="*/ 6 h 6"/>
                    <a:gd name="T28" fmla="*/ 29 w 58"/>
                    <a:gd name="T29" fmla="*/ 6 h 6"/>
                    <a:gd name="T30" fmla="*/ 37 w 58"/>
                    <a:gd name="T31" fmla="*/ 6 h 6"/>
                    <a:gd name="T32" fmla="*/ 42 w 58"/>
                    <a:gd name="T33" fmla="*/ 6 h 6"/>
                    <a:gd name="T34" fmla="*/ 50 w 58"/>
                    <a:gd name="T35" fmla="*/ 6 h 6"/>
                    <a:gd name="T36" fmla="*/ 58 w 58"/>
                    <a:gd name="T37" fmla="*/ 6 h 6"/>
                    <a:gd name="T38" fmla="*/ 58 w 58"/>
                    <a:gd name="T39" fmla="*/ 6 h 6"/>
                    <a:gd name="T40" fmla="*/ 58 w 58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6"/>
                    <a:gd name="T65" fmla="*/ 58 w 58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6">
                      <a:moveTo>
                        <a:pt x="58" y="3"/>
                      </a:moveTo>
                      <a:lnTo>
                        <a:pt x="58" y="3"/>
                      </a:lnTo>
                      <a:lnTo>
                        <a:pt x="50" y="3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29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3" y="6"/>
                      </a:lnTo>
                      <a:lnTo>
                        <a:pt x="21" y="6"/>
                      </a:lnTo>
                      <a:lnTo>
                        <a:pt x="29" y="6"/>
                      </a:lnTo>
                      <a:lnTo>
                        <a:pt x="37" y="6"/>
                      </a:lnTo>
                      <a:lnTo>
                        <a:pt x="42" y="6"/>
                      </a:lnTo>
                      <a:lnTo>
                        <a:pt x="50" y="6"/>
                      </a:lnTo>
                      <a:lnTo>
                        <a:pt x="58" y="6"/>
                      </a:lnTo>
                      <a:lnTo>
                        <a:pt x="5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7" name="Freeform 313"/>
                <p:cNvSpPr>
                  <a:spLocks/>
                </p:cNvSpPr>
                <p:nvPr/>
              </p:nvSpPr>
              <p:spPr bwMode="auto">
                <a:xfrm>
                  <a:off x="3430" y="1891"/>
                  <a:ext cx="31" cy="5"/>
                </a:xfrm>
                <a:custGeom>
                  <a:avLst/>
                  <a:gdLst>
                    <a:gd name="T0" fmla="*/ 31 w 31"/>
                    <a:gd name="T1" fmla="*/ 3 h 5"/>
                    <a:gd name="T2" fmla="*/ 31 w 31"/>
                    <a:gd name="T3" fmla="*/ 3 h 5"/>
                    <a:gd name="T4" fmla="*/ 28 w 31"/>
                    <a:gd name="T5" fmla="*/ 3 h 5"/>
                    <a:gd name="T6" fmla="*/ 23 w 31"/>
                    <a:gd name="T7" fmla="*/ 0 h 5"/>
                    <a:gd name="T8" fmla="*/ 21 w 31"/>
                    <a:gd name="T9" fmla="*/ 0 h 5"/>
                    <a:gd name="T10" fmla="*/ 15 w 31"/>
                    <a:gd name="T11" fmla="*/ 0 h 5"/>
                    <a:gd name="T12" fmla="*/ 13 w 31"/>
                    <a:gd name="T13" fmla="*/ 0 h 5"/>
                    <a:gd name="T14" fmla="*/ 8 w 31"/>
                    <a:gd name="T15" fmla="*/ 0 h 5"/>
                    <a:gd name="T16" fmla="*/ 5 w 31"/>
                    <a:gd name="T17" fmla="*/ 0 h 5"/>
                    <a:gd name="T18" fmla="*/ 0 w 31"/>
                    <a:gd name="T19" fmla="*/ 0 h 5"/>
                    <a:gd name="T20" fmla="*/ 0 w 31"/>
                    <a:gd name="T21" fmla="*/ 3 h 5"/>
                    <a:gd name="T22" fmla="*/ 5 w 31"/>
                    <a:gd name="T23" fmla="*/ 3 h 5"/>
                    <a:gd name="T24" fmla="*/ 8 w 31"/>
                    <a:gd name="T25" fmla="*/ 3 h 5"/>
                    <a:gd name="T26" fmla="*/ 13 w 31"/>
                    <a:gd name="T27" fmla="*/ 3 h 5"/>
                    <a:gd name="T28" fmla="*/ 15 w 31"/>
                    <a:gd name="T29" fmla="*/ 5 h 5"/>
                    <a:gd name="T30" fmla="*/ 21 w 31"/>
                    <a:gd name="T31" fmla="*/ 5 h 5"/>
                    <a:gd name="T32" fmla="*/ 23 w 31"/>
                    <a:gd name="T33" fmla="*/ 5 h 5"/>
                    <a:gd name="T34" fmla="*/ 28 w 31"/>
                    <a:gd name="T35" fmla="*/ 5 h 5"/>
                    <a:gd name="T36" fmla="*/ 31 w 31"/>
                    <a:gd name="T37" fmla="*/ 5 h 5"/>
                    <a:gd name="T38" fmla="*/ 31 w 31"/>
                    <a:gd name="T39" fmla="*/ 5 h 5"/>
                    <a:gd name="T40" fmla="*/ 31 w 31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5"/>
                    <a:gd name="T65" fmla="*/ 31 w 31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5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28" y="3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5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8" y="5"/>
                      </a:lnTo>
                      <a:lnTo>
                        <a:pt x="31" y="5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8" name="Freeform 314"/>
                <p:cNvSpPr>
                  <a:spLocks/>
                </p:cNvSpPr>
                <p:nvPr/>
              </p:nvSpPr>
              <p:spPr bwMode="auto">
                <a:xfrm>
                  <a:off x="3461" y="1888"/>
                  <a:ext cx="29" cy="8"/>
                </a:xfrm>
                <a:custGeom>
                  <a:avLst/>
                  <a:gdLst>
                    <a:gd name="T0" fmla="*/ 26 w 29"/>
                    <a:gd name="T1" fmla="*/ 0 h 8"/>
                    <a:gd name="T2" fmla="*/ 26 w 29"/>
                    <a:gd name="T3" fmla="*/ 0 h 8"/>
                    <a:gd name="T4" fmla="*/ 24 w 29"/>
                    <a:gd name="T5" fmla="*/ 3 h 8"/>
                    <a:gd name="T6" fmla="*/ 21 w 29"/>
                    <a:gd name="T7" fmla="*/ 3 h 8"/>
                    <a:gd name="T8" fmla="*/ 18 w 29"/>
                    <a:gd name="T9" fmla="*/ 6 h 8"/>
                    <a:gd name="T10" fmla="*/ 16 w 29"/>
                    <a:gd name="T11" fmla="*/ 6 h 8"/>
                    <a:gd name="T12" fmla="*/ 11 w 29"/>
                    <a:gd name="T13" fmla="*/ 6 h 8"/>
                    <a:gd name="T14" fmla="*/ 8 w 29"/>
                    <a:gd name="T15" fmla="*/ 6 h 8"/>
                    <a:gd name="T16" fmla="*/ 5 w 29"/>
                    <a:gd name="T17" fmla="*/ 6 h 8"/>
                    <a:gd name="T18" fmla="*/ 0 w 29"/>
                    <a:gd name="T19" fmla="*/ 6 h 8"/>
                    <a:gd name="T20" fmla="*/ 0 w 29"/>
                    <a:gd name="T21" fmla="*/ 8 h 8"/>
                    <a:gd name="T22" fmla="*/ 5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8 w 29"/>
                    <a:gd name="T31" fmla="*/ 8 h 8"/>
                    <a:gd name="T32" fmla="*/ 21 w 29"/>
                    <a:gd name="T33" fmla="*/ 8 h 8"/>
                    <a:gd name="T34" fmla="*/ 24 w 29"/>
                    <a:gd name="T35" fmla="*/ 6 h 8"/>
                    <a:gd name="T36" fmla="*/ 29 w 29"/>
                    <a:gd name="T37" fmla="*/ 3 h 8"/>
                    <a:gd name="T38" fmla="*/ 29 w 29"/>
                    <a:gd name="T39" fmla="*/ 3 h 8"/>
                    <a:gd name="T40" fmla="*/ 26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8" y="6"/>
                      </a:lnTo>
                      <a:lnTo>
                        <a:pt x="16" y="6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4" y="6"/>
                      </a:lnTo>
                      <a:lnTo>
                        <a:pt x="29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9" name="Freeform 315"/>
                <p:cNvSpPr>
                  <a:spLocks/>
                </p:cNvSpPr>
                <p:nvPr/>
              </p:nvSpPr>
              <p:spPr bwMode="auto">
                <a:xfrm>
                  <a:off x="3487" y="1862"/>
                  <a:ext cx="11" cy="29"/>
                </a:xfrm>
                <a:custGeom>
                  <a:avLst/>
                  <a:gdLst>
                    <a:gd name="T0" fmla="*/ 5 w 11"/>
                    <a:gd name="T1" fmla="*/ 3 h 29"/>
                    <a:gd name="T2" fmla="*/ 5 w 11"/>
                    <a:gd name="T3" fmla="*/ 3 h 29"/>
                    <a:gd name="T4" fmla="*/ 5 w 11"/>
                    <a:gd name="T5" fmla="*/ 3 h 29"/>
                    <a:gd name="T6" fmla="*/ 5 w 11"/>
                    <a:gd name="T7" fmla="*/ 8 h 29"/>
                    <a:gd name="T8" fmla="*/ 5 w 11"/>
                    <a:gd name="T9" fmla="*/ 11 h 29"/>
                    <a:gd name="T10" fmla="*/ 5 w 11"/>
                    <a:gd name="T11" fmla="*/ 13 h 29"/>
                    <a:gd name="T12" fmla="*/ 5 w 11"/>
                    <a:gd name="T13" fmla="*/ 18 h 29"/>
                    <a:gd name="T14" fmla="*/ 3 w 11"/>
                    <a:gd name="T15" fmla="*/ 21 h 29"/>
                    <a:gd name="T16" fmla="*/ 3 w 11"/>
                    <a:gd name="T17" fmla="*/ 24 h 29"/>
                    <a:gd name="T18" fmla="*/ 0 w 11"/>
                    <a:gd name="T19" fmla="*/ 26 h 29"/>
                    <a:gd name="T20" fmla="*/ 3 w 11"/>
                    <a:gd name="T21" fmla="*/ 29 h 29"/>
                    <a:gd name="T22" fmla="*/ 5 w 11"/>
                    <a:gd name="T23" fmla="*/ 26 h 29"/>
                    <a:gd name="T24" fmla="*/ 5 w 11"/>
                    <a:gd name="T25" fmla="*/ 24 h 29"/>
                    <a:gd name="T26" fmla="*/ 8 w 11"/>
                    <a:gd name="T27" fmla="*/ 18 h 29"/>
                    <a:gd name="T28" fmla="*/ 8 w 11"/>
                    <a:gd name="T29" fmla="*/ 16 h 29"/>
                    <a:gd name="T30" fmla="*/ 11 w 11"/>
                    <a:gd name="T31" fmla="*/ 11 h 29"/>
                    <a:gd name="T32" fmla="*/ 11 w 11"/>
                    <a:gd name="T33" fmla="*/ 8 h 29"/>
                    <a:gd name="T34" fmla="*/ 8 w 11"/>
                    <a:gd name="T35" fmla="*/ 3 h 29"/>
                    <a:gd name="T36" fmla="*/ 8 w 11"/>
                    <a:gd name="T37" fmla="*/ 0 h 29"/>
                    <a:gd name="T38" fmla="*/ 8 w 11"/>
                    <a:gd name="T39" fmla="*/ 0 h 29"/>
                    <a:gd name="T40" fmla="*/ 5 w 11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29"/>
                    <a:gd name="T65" fmla="*/ 11 w 1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0" name="Freeform 316"/>
                <p:cNvSpPr>
                  <a:spLocks/>
                </p:cNvSpPr>
                <p:nvPr/>
              </p:nvSpPr>
              <p:spPr bwMode="auto">
                <a:xfrm>
                  <a:off x="3474" y="1857"/>
                  <a:ext cx="21" cy="8"/>
                </a:xfrm>
                <a:custGeom>
                  <a:avLst/>
                  <a:gdLst>
                    <a:gd name="T0" fmla="*/ 0 w 21"/>
                    <a:gd name="T1" fmla="*/ 2 h 8"/>
                    <a:gd name="T2" fmla="*/ 0 w 21"/>
                    <a:gd name="T3" fmla="*/ 2 h 8"/>
                    <a:gd name="T4" fmla="*/ 0 w 21"/>
                    <a:gd name="T5" fmla="*/ 2 h 8"/>
                    <a:gd name="T6" fmla="*/ 3 w 21"/>
                    <a:gd name="T7" fmla="*/ 2 h 8"/>
                    <a:gd name="T8" fmla="*/ 8 w 21"/>
                    <a:gd name="T9" fmla="*/ 5 h 8"/>
                    <a:gd name="T10" fmla="*/ 11 w 21"/>
                    <a:gd name="T11" fmla="*/ 5 h 8"/>
                    <a:gd name="T12" fmla="*/ 13 w 21"/>
                    <a:gd name="T13" fmla="*/ 5 h 8"/>
                    <a:gd name="T14" fmla="*/ 16 w 21"/>
                    <a:gd name="T15" fmla="*/ 5 h 8"/>
                    <a:gd name="T16" fmla="*/ 18 w 21"/>
                    <a:gd name="T17" fmla="*/ 5 h 8"/>
                    <a:gd name="T18" fmla="*/ 18 w 21"/>
                    <a:gd name="T19" fmla="*/ 8 h 8"/>
                    <a:gd name="T20" fmla="*/ 21 w 21"/>
                    <a:gd name="T21" fmla="*/ 5 h 8"/>
                    <a:gd name="T22" fmla="*/ 18 w 21"/>
                    <a:gd name="T23" fmla="*/ 2 h 8"/>
                    <a:gd name="T24" fmla="*/ 16 w 21"/>
                    <a:gd name="T25" fmla="*/ 2 h 8"/>
                    <a:gd name="T26" fmla="*/ 13 w 21"/>
                    <a:gd name="T27" fmla="*/ 2 h 8"/>
                    <a:gd name="T28" fmla="*/ 11 w 21"/>
                    <a:gd name="T29" fmla="*/ 0 h 8"/>
                    <a:gd name="T30" fmla="*/ 8 w 21"/>
                    <a:gd name="T31" fmla="*/ 0 h 8"/>
                    <a:gd name="T32" fmla="*/ 3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1" y="5"/>
                      </a:ln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1" name="Freeform 317"/>
                <p:cNvSpPr>
                  <a:spLocks/>
                </p:cNvSpPr>
                <p:nvPr/>
              </p:nvSpPr>
              <p:spPr bwMode="auto">
                <a:xfrm>
                  <a:off x="3367" y="1857"/>
                  <a:ext cx="107" cy="10"/>
                </a:xfrm>
                <a:custGeom>
                  <a:avLst/>
                  <a:gdLst>
                    <a:gd name="T0" fmla="*/ 3 w 107"/>
                    <a:gd name="T1" fmla="*/ 8 h 10"/>
                    <a:gd name="T2" fmla="*/ 0 w 107"/>
                    <a:gd name="T3" fmla="*/ 10 h 10"/>
                    <a:gd name="T4" fmla="*/ 5 w 107"/>
                    <a:gd name="T5" fmla="*/ 10 h 10"/>
                    <a:gd name="T6" fmla="*/ 16 w 107"/>
                    <a:gd name="T7" fmla="*/ 8 h 10"/>
                    <a:gd name="T8" fmla="*/ 34 w 107"/>
                    <a:gd name="T9" fmla="*/ 8 h 10"/>
                    <a:gd name="T10" fmla="*/ 52 w 107"/>
                    <a:gd name="T11" fmla="*/ 8 h 10"/>
                    <a:gd name="T12" fmla="*/ 71 w 107"/>
                    <a:gd name="T13" fmla="*/ 5 h 10"/>
                    <a:gd name="T14" fmla="*/ 89 w 107"/>
                    <a:gd name="T15" fmla="*/ 5 h 10"/>
                    <a:gd name="T16" fmla="*/ 102 w 107"/>
                    <a:gd name="T17" fmla="*/ 5 h 10"/>
                    <a:gd name="T18" fmla="*/ 107 w 107"/>
                    <a:gd name="T19" fmla="*/ 2 h 10"/>
                    <a:gd name="T20" fmla="*/ 107 w 107"/>
                    <a:gd name="T21" fmla="*/ 0 h 10"/>
                    <a:gd name="T22" fmla="*/ 102 w 107"/>
                    <a:gd name="T23" fmla="*/ 0 h 10"/>
                    <a:gd name="T24" fmla="*/ 89 w 107"/>
                    <a:gd name="T25" fmla="*/ 0 h 10"/>
                    <a:gd name="T26" fmla="*/ 71 w 107"/>
                    <a:gd name="T27" fmla="*/ 2 h 10"/>
                    <a:gd name="T28" fmla="*/ 52 w 107"/>
                    <a:gd name="T29" fmla="*/ 2 h 10"/>
                    <a:gd name="T30" fmla="*/ 34 w 107"/>
                    <a:gd name="T31" fmla="*/ 5 h 10"/>
                    <a:gd name="T32" fmla="*/ 16 w 107"/>
                    <a:gd name="T33" fmla="*/ 5 h 10"/>
                    <a:gd name="T34" fmla="*/ 5 w 107"/>
                    <a:gd name="T35" fmla="*/ 5 h 10"/>
                    <a:gd name="T36" fmla="*/ 0 w 107"/>
                    <a:gd name="T37" fmla="*/ 8 h 10"/>
                    <a:gd name="T38" fmla="*/ 0 w 107"/>
                    <a:gd name="T39" fmla="*/ 8 h 10"/>
                    <a:gd name="T40" fmla="*/ 3 w 107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7"/>
                    <a:gd name="T64" fmla="*/ 0 h 10"/>
                    <a:gd name="T65" fmla="*/ 107 w 107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7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2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7" y="2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2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5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2" name="Rectangle 318"/>
                <p:cNvSpPr>
                  <a:spLocks noChangeArrowheads="1"/>
                </p:cNvSpPr>
                <p:nvPr/>
              </p:nvSpPr>
              <p:spPr bwMode="auto">
                <a:xfrm>
                  <a:off x="3385" y="1875"/>
                  <a:ext cx="92" cy="5"/>
                </a:xfrm>
                <a:prstGeom prst="rect">
                  <a:avLst/>
                </a:prstGeom>
                <a:solidFill>
                  <a:srgbClr val="504A5D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483" name="Freeform 319"/>
                <p:cNvSpPr>
                  <a:spLocks/>
                </p:cNvSpPr>
                <p:nvPr/>
              </p:nvSpPr>
              <p:spPr bwMode="auto">
                <a:xfrm>
                  <a:off x="3181" y="1784"/>
                  <a:ext cx="338" cy="70"/>
                </a:xfrm>
                <a:custGeom>
                  <a:avLst/>
                  <a:gdLst>
                    <a:gd name="T0" fmla="*/ 55 w 338"/>
                    <a:gd name="T1" fmla="*/ 7 h 70"/>
                    <a:gd name="T2" fmla="*/ 42 w 338"/>
                    <a:gd name="T3" fmla="*/ 10 h 70"/>
                    <a:gd name="T4" fmla="*/ 32 w 338"/>
                    <a:gd name="T5" fmla="*/ 18 h 70"/>
                    <a:gd name="T6" fmla="*/ 24 w 338"/>
                    <a:gd name="T7" fmla="*/ 28 h 70"/>
                    <a:gd name="T8" fmla="*/ 13 w 338"/>
                    <a:gd name="T9" fmla="*/ 36 h 70"/>
                    <a:gd name="T10" fmla="*/ 5 w 338"/>
                    <a:gd name="T11" fmla="*/ 41 h 70"/>
                    <a:gd name="T12" fmla="*/ 0 w 338"/>
                    <a:gd name="T13" fmla="*/ 47 h 70"/>
                    <a:gd name="T14" fmla="*/ 0 w 338"/>
                    <a:gd name="T15" fmla="*/ 55 h 70"/>
                    <a:gd name="T16" fmla="*/ 0 w 338"/>
                    <a:gd name="T17" fmla="*/ 55 h 70"/>
                    <a:gd name="T18" fmla="*/ 5 w 338"/>
                    <a:gd name="T19" fmla="*/ 57 h 70"/>
                    <a:gd name="T20" fmla="*/ 58 w 338"/>
                    <a:gd name="T21" fmla="*/ 65 h 70"/>
                    <a:gd name="T22" fmla="*/ 110 w 338"/>
                    <a:gd name="T23" fmla="*/ 68 h 70"/>
                    <a:gd name="T24" fmla="*/ 162 w 338"/>
                    <a:gd name="T25" fmla="*/ 70 h 70"/>
                    <a:gd name="T26" fmla="*/ 217 w 338"/>
                    <a:gd name="T27" fmla="*/ 70 h 70"/>
                    <a:gd name="T28" fmla="*/ 275 w 338"/>
                    <a:gd name="T29" fmla="*/ 70 h 70"/>
                    <a:gd name="T30" fmla="*/ 304 w 338"/>
                    <a:gd name="T31" fmla="*/ 65 h 70"/>
                    <a:gd name="T32" fmla="*/ 330 w 338"/>
                    <a:gd name="T33" fmla="*/ 60 h 70"/>
                    <a:gd name="T34" fmla="*/ 335 w 338"/>
                    <a:gd name="T35" fmla="*/ 57 h 70"/>
                    <a:gd name="T36" fmla="*/ 338 w 338"/>
                    <a:gd name="T37" fmla="*/ 52 h 70"/>
                    <a:gd name="T38" fmla="*/ 335 w 338"/>
                    <a:gd name="T39" fmla="*/ 41 h 70"/>
                    <a:gd name="T40" fmla="*/ 330 w 338"/>
                    <a:gd name="T41" fmla="*/ 31 h 70"/>
                    <a:gd name="T42" fmla="*/ 325 w 338"/>
                    <a:gd name="T43" fmla="*/ 23 h 70"/>
                    <a:gd name="T44" fmla="*/ 319 w 338"/>
                    <a:gd name="T45" fmla="*/ 10 h 70"/>
                    <a:gd name="T46" fmla="*/ 314 w 338"/>
                    <a:gd name="T47" fmla="*/ 5 h 70"/>
                    <a:gd name="T48" fmla="*/ 306 w 338"/>
                    <a:gd name="T49" fmla="*/ 2 h 70"/>
                    <a:gd name="T50" fmla="*/ 243 w 338"/>
                    <a:gd name="T51" fmla="*/ 0 h 70"/>
                    <a:gd name="T52" fmla="*/ 181 w 338"/>
                    <a:gd name="T53" fmla="*/ 0 h 70"/>
                    <a:gd name="T54" fmla="*/ 118 w 338"/>
                    <a:gd name="T55" fmla="*/ 2 h 70"/>
                    <a:gd name="T56" fmla="*/ 55 w 338"/>
                    <a:gd name="T57" fmla="*/ 7 h 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8"/>
                    <a:gd name="T88" fmla="*/ 0 h 70"/>
                    <a:gd name="T89" fmla="*/ 338 w 338"/>
                    <a:gd name="T90" fmla="*/ 70 h 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8" h="70">
                      <a:moveTo>
                        <a:pt x="55" y="7"/>
                      </a:moveTo>
                      <a:lnTo>
                        <a:pt x="42" y="10"/>
                      </a:lnTo>
                      <a:lnTo>
                        <a:pt x="32" y="18"/>
                      </a:lnTo>
                      <a:lnTo>
                        <a:pt x="24" y="28"/>
                      </a:lnTo>
                      <a:lnTo>
                        <a:pt x="13" y="36"/>
                      </a:lnTo>
                      <a:lnTo>
                        <a:pt x="5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58" y="65"/>
                      </a:lnTo>
                      <a:lnTo>
                        <a:pt x="110" y="68"/>
                      </a:lnTo>
                      <a:lnTo>
                        <a:pt x="162" y="70"/>
                      </a:lnTo>
                      <a:lnTo>
                        <a:pt x="217" y="70"/>
                      </a:lnTo>
                      <a:lnTo>
                        <a:pt x="275" y="70"/>
                      </a:lnTo>
                      <a:lnTo>
                        <a:pt x="304" y="65"/>
                      </a:lnTo>
                      <a:lnTo>
                        <a:pt x="330" y="60"/>
                      </a:lnTo>
                      <a:lnTo>
                        <a:pt x="335" y="57"/>
                      </a:lnTo>
                      <a:lnTo>
                        <a:pt x="338" y="52"/>
                      </a:lnTo>
                      <a:lnTo>
                        <a:pt x="335" y="41"/>
                      </a:lnTo>
                      <a:lnTo>
                        <a:pt x="330" y="31"/>
                      </a:lnTo>
                      <a:lnTo>
                        <a:pt x="325" y="23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2"/>
                      </a:lnTo>
                      <a:lnTo>
                        <a:pt x="243" y="0"/>
                      </a:lnTo>
                      <a:lnTo>
                        <a:pt x="181" y="0"/>
                      </a:lnTo>
                      <a:lnTo>
                        <a:pt x="118" y="2"/>
                      </a:lnTo>
                      <a:lnTo>
                        <a:pt x="55" y="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4" name="Freeform 320"/>
                <p:cNvSpPr>
                  <a:spLocks/>
                </p:cNvSpPr>
                <p:nvPr/>
              </p:nvSpPr>
              <p:spPr bwMode="auto">
                <a:xfrm>
                  <a:off x="3194" y="1789"/>
                  <a:ext cx="42" cy="31"/>
                </a:xfrm>
                <a:custGeom>
                  <a:avLst/>
                  <a:gdLst>
                    <a:gd name="T0" fmla="*/ 3 w 42"/>
                    <a:gd name="T1" fmla="*/ 31 h 31"/>
                    <a:gd name="T2" fmla="*/ 3 w 42"/>
                    <a:gd name="T3" fmla="*/ 31 h 31"/>
                    <a:gd name="T4" fmla="*/ 8 w 42"/>
                    <a:gd name="T5" fmla="*/ 29 h 31"/>
                    <a:gd name="T6" fmla="*/ 11 w 42"/>
                    <a:gd name="T7" fmla="*/ 23 h 31"/>
                    <a:gd name="T8" fmla="*/ 16 w 42"/>
                    <a:gd name="T9" fmla="*/ 18 h 31"/>
                    <a:gd name="T10" fmla="*/ 21 w 42"/>
                    <a:gd name="T11" fmla="*/ 15 h 31"/>
                    <a:gd name="T12" fmla="*/ 24 w 42"/>
                    <a:gd name="T13" fmla="*/ 10 h 31"/>
                    <a:gd name="T14" fmla="*/ 32 w 42"/>
                    <a:gd name="T15" fmla="*/ 8 h 31"/>
                    <a:gd name="T16" fmla="*/ 37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9 w 42"/>
                    <a:gd name="T25" fmla="*/ 5 h 31"/>
                    <a:gd name="T26" fmla="*/ 24 w 42"/>
                    <a:gd name="T27" fmla="*/ 8 h 31"/>
                    <a:gd name="T28" fmla="*/ 19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6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3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3" y="31"/>
                      </a:moveTo>
                      <a:lnTo>
                        <a:pt x="3" y="31"/>
                      </a:lnTo>
                      <a:lnTo>
                        <a:pt x="8" y="29"/>
                      </a:lnTo>
                      <a:lnTo>
                        <a:pt x="11" y="23"/>
                      </a:lnTo>
                      <a:lnTo>
                        <a:pt x="16" y="18"/>
                      </a:lnTo>
                      <a:lnTo>
                        <a:pt x="21" y="15"/>
                      </a:lnTo>
                      <a:lnTo>
                        <a:pt x="24" y="10"/>
                      </a:lnTo>
                      <a:lnTo>
                        <a:pt x="32" y="8"/>
                      </a:lnTo>
                      <a:lnTo>
                        <a:pt x="37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5"/>
                      </a:lnTo>
                      <a:lnTo>
                        <a:pt x="24" y="8"/>
                      </a:lnTo>
                      <a:lnTo>
                        <a:pt x="19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6" y="26"/>
                      </a:lnTo>
                      <a:lnTo>
                        <a:pt x="0" y="29"/>
                      </a:lnTo>
                      <a:lnTo>
                        <a:pt x="3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5" name="Freeform 321"/>
                <p:cNvSpPr>
                  <a:spLocks/>
                </p:cNvSpPr>
                <p:nvPr/>
              </p:nvSpPr>
              <p:spPr bwMode="auto">
                <a:xfrm>
                  <a:off x="3179" y="1818"/>
                  <a:ext cx="18" cy="26"/>
                </a:xfrm>
                <a:custGeom>
                  <a:avLst/>
                  <a:gdLst>
                    <a:gd name="T0" fmla="*/ 7 w 18"/>
                    <a:gd name="T1" fmla="*/ 21 h 26"/>
                    <a:gd name="T2" fmla="*/ 7 w 18"/>
                    <a:gd name="T3" fmla="*/ 21 h 26"/>
                    <a:gd name="T4" fmla="*/ 5 w 18"/>
                    <a:gd name="T5" fmla="*/ 21 h 26"/>
                    <a:gd name="T6" fmla="*/ 2 w 18"/>
                    <a:gd name="T7" fmla="*/ 21 h 26"/>
                    <a:gd name="T8" fmla="*/ 2 w 18"/>
                    <a:gd name="T9" fmla="*/ 18 h 26"/>
                    <a:gd name="T10" fmla="*/ 5 w 18"/>
                    <a:gd name="T11" fmla="*/ 15 h 26"/>
                    <a:gd name="T12" fmla="*/ 7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5 w 18"/>
                    <a:gd name="T21" fmla="*/ 0 h 26"/>
                    <a:gd name="T22" fmla="*/ 10 w 18"/>
                    <a:gd name="T23" fmla="*/ 2 h 26"/>
                    <a:gd name="T24" fmla="*/ 7 w 18"/>
                    <a:gd name="T25" fmla="*/ 7 h 26"/>
                    <a:gd name="T26" fmla="*/ 5 w 18"/>
                    <a:gd name="T27" fmla="*/ 10 h 26"/>
                    <a:gd name="T28" fmla="*/ 2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2 w 18"/>
                    <a:gd name="T35" fmla="*/ 23 h 26"/>
                    <a:gd name="T36" fmla="*/ 7 w 18"/>
                    <a:gd name="T37" fmla="*/ 26 h 26"/>
                    <a:gd name="T38" fmla="*/ 7 w 18"/>
                    <a:gd name="T39" fmla="*/ 26 h 26"/>
                    <a:gd name="T40" fmla="*/ 7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7" y="21"/>
                      </a:moveTo>
                      <a:lnTo>
                        <a:pt x="7" y="21"/>
                      </a:lnTo>
                      <a:lnTo>
                        <a:pt x="5" y="21"/>
                      </a:lnTo>
                      <a:lnTo>
                        <a:pt x="2" y="21"/>
                      </a:lnTo>
                      <a:lnTo>
                        <a:pt x="2" y="18"/>
                      </a:lnTo>
                      <a:lnTo>
                        <a:pt x="5" y="15"/>
                      </a:lnTo>
                      <a:lnTo>
                        <a:pt x="7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7" y="7"/>
                      </a:lnTo>
                      <a:lnTo>
                        <a:pt x="5" y="10"/>
                      </a:lnTo>
                      <a:lnTo>
                        <a:pt x="2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3"/>
                      </a:lnTo>
                      <a:lnTo>
                        <a:pt x="7" y="26"/>
                      </a:lnTo>
                      <a:lnTo>
                        <a:pt x="7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6" name="Freeform 322"/>
                <p:cNvSpPr>
                  <a:spLocks/>
                </p:cNvSpPr>
                <p:nvPr/>
              </p:nvSpPr>
              <p:spPr bwMode="auto">
                <a:xfrm>
                  <a:off x="3186" y="1839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4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5 w 212"/>
                    <a:gd name="T11" fmla="*/ 10 h 18"/>
                    <a:gd name="T12" fmla="*/ 79 w 212"/>
                    <a:gd name="T13" fmla="*/ 10 h 18"/>
                    <a:gd name="T14" fmla="*/ 53 w 212"/>
                    <a:gd name="T15" fmla="*/ 7 h 18"/>
                    <a:gd name="T16" fmla="*/ 27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7 w 212"/>
                    <a:gd name="T23" fmla="*/ 7 h 18"/>
                    <a:gd name="T24" fmla="*/ 53 w 212"/>
                    <a:gd name="T25" fmla="*/ 10 h 18"/>
                    <a:gd name="T26" fmla="*/ 79 w 212"/>
                    <a:gd name="T27" fmla="*/ 13 h 18"/>
                    <a:gd name="T28" fmla="*/ 105 w 212"/>
                    <a:gd name="T29" fmla="*/ 15 h 18"/>
                    <a:gd name="T30" fmla="*/ 131 w 212"/>
                    <a:gd name="T31" fmla="*/ 15 h 18"/>
                    <a:gd name="T32" fmla="*/ 157 w 212"/>
                    <a:gd name="T33" fmla="*/ 18 h 18"/>
                    <a:gd name="T34" fmla="*/ 184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4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5" y="10"/>
                      </a:lnTo>
                      <a:lnTo>
                        <a:pt x="79" y="10"/>
                      </a:lnTo>
                      <a:lnTo>
                        <a:pt x="53" y="7"/>
                      </a:lnTo>
                      <a:lnTo>
                        <a:pt x="27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7" y="7"/>
                      </a:lnTo>
                      <a:lnTo>
                        <a:pt x="53" y="10"/>
                      </a:lnTo>
                      <a:lnTo>
                        <a:pt x="79" y="13"/>
                      </a:lnTo>
                      <a:lnTo>
                        <a:pt x="105" y="15"/>
                      </a:lnTo>
                      <a:lnTo>
                        <a:pt x="131" y="15"/>
                      </a:lnTo>
                      <a:lnTo>
                        <a:pt x="157" y="18"/>
                      </a:lnTo>
                      <a:lnTo>
                        <a:pt x="184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7" name="Freeform 323"/>
                <p:cNvSpPr>
                  <a:spLocks/>
                </p:cNvSpPr>
                <p:nvPr/>
              </p:nvSpPr>
              <p:spPr bwMode="auto">
                <a:xfrm>
                  <a:off x="3398" y="1841"/>
                  <a:ext cx="113" cy="16"/>
                </a:xfrm>
                <a:custGeom>
                  <a:avLst/>
                  <a:gdLst>
                    <a:gd name="T0" fmla="*/ 113 w 113"/>
                    <a:gd name="T1" fmla="*/ 0 h 16"/>
                    <a:gd name="T2" fmla="*/ 113 w 113"/>
                    <a:gd name="T3" fmla="*/ 0 h 16"/>
                    <a:gd name="T4" fmla="*/ 100 w 113"/>
                    <a:gd name="T5" fmla="*/ 5 h 16"/>
                    <a:gd name="T6" fmla="*/ 87 w 113"/>
                    <a:gd name="T7" fmla="*/ 8 h 16"/>
                    <a:gd name="T8" fmla="*/ 71 w 113"/>
                    <a:gd name="T9" fmla="*/ 8 h 16"/>
                    <a:gd name="T10" fmla="*/ 58 w 113"/>
                    <a:gd name="T11" fmla="*/ 11 h 16"/>
                    <a:gd name="T12" fmla="*/ 42 w 113"/>
                    <a:gd name="T13" fmla="*/ 11 h 16"/>
                    <a:gd name="T14" fmla="*/ 29 w 113"/>
                    <a:gd name="T15" fmla="*/ 11 h 16"/>
                    <a:gd name="T16" fmla="*/ 13 w 113"/>
                    <a:gd name="T17" fmla="*/ 13 h 16"/>
                    <a:gd name="T18" fmla="*/ 0 w 113"/>
                    <a:gd name="T19" fmla="*/ 11 h 16"/>
                    <a:gd name="T20" fmla="*/ 0 w 113"/>
                    <a:gd name="T21" fmla="*/ 16 h 16"/>
                    <a:gd name="T22" fmla="*/ 13 w 113"/>
                    <a:gd name="T23" fmla="*/ 16 h 16"/>
                    <a:gd name="T24" fmla="*/ 29 w 113"/>
                    <a:gd name="T25" fmla="*/ 16 h 16"/>
                    <a:gd name="T26" fmla="*/ 45 w 113"/>
                    <a:gd name="T27" fmla="*/ 16 h 16"/>
                    <a:gd name="T28" fmla="*/ 58 w 113"/>
                    <a:gd name="T29" fmla="*/ 13 h 16"/>
                    <a:gd name="T30" fmla="*/ 74 w 113"/>
                    <a:gd name="T31" fmla="*/ 13 h 16"/>
                    <a:gd name="T32" fmla="*/ 87 w 113"/>
                    <a:gd name="T33" fmla="*/ 11 h 16"/>
                    <a:gd name="T34" fmla="*/ 100 w 113"/>
                    <a:gd name="T35" fmla="*/ 8 h 16"/>
                    <a:gd name="T36" fmla="*/ 113 w 113"/>
                    <a:gd name="T37" fmla="*/ 3 h 16"/>
                    <a:gd name="T38" fmla="*/ 113 w 113"/>
                    <a:gd name="T39" fmla="*/ 3 h 16"/>
                    <a:gd name="T40" fmla="*/ 113 w 113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3"/>
                    <a:gd name="T64" fmla="*/ 0 h 16"/>
                    <a:gd name="T65" fmla="*/ 113 w 113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3" h="16">
                      <a:moveTo>
                        <a:pt x="113" y="0"/>
                      </a:moveTo>
                      <a:lnTo>
                        <a:pt x="113" y="0"/>
                      </a:lnTo>
                      <a:lnTo>
                        <a:pt x="100" y="5"/>
                      </a:lnTo>
                      <a:lnTo>
                        <a:pt x="87" y="8"/>
                      </a:lnTo>
                      <a:lnTo>
                        <a:pt x="71" y="8"/>
                      </a:lnTo>
                      <a:lnTo>
                        <a:pt x="58" y="11"/>
                      </a:lnTo>
                      <a:lnTo>
                        <a:pt x="42" y="11"/>
                      </a:lnTo>
                      <a:lnTo>
                        <a:pt x="29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5" y="16"/>
                      </a:lnTo>
                      <a:lnTo>
                        <a:pt x="58" y="13"/>
                      </a:lnTo>
                      <a:lnTo>
                        <a:pt x="74" y="13"/>
                      </a:lnTo>
                      <a:lnTo>
                        <a:pt x="87" y="11"/>
                      </a:lnTo>
                      <a:lnTo>
                        <a:pt x="100" y="8"/>
                      </a:lnTo>
                      <a:lnTo>
                        <a:pt x="113" y="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8" name="Freeform 324"/>
                <p:cNvSpPr>
                  <a:spLocks/>
                </p:cNvSpPr>
                <p:nvPr/>
              </p:nvSpPr>
              <p:spPr bwMode="auto">
                <a:xfrm>
                  <a:off x="3503" y="1804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5 w 16"/>
                    <a:gd name="T7" fmla="*/ 14 h 40"/>
                    <a:gd name="T8" fmla="*/ 8 w 16"/>
                    <a:gd name="T9" fmla="*/ 19 h 40"/>
                    <a:gd name="T10" fmla="*/ 10 w 16"/>
                    <a:gd name="T11" fmla="*/ 24 h 40"/>
                    <a:gd name="T12" fmla="*/ 13 w 16"/>
                    <a:gd name="T13" fmla="*/ 29 h 40"/>
                    <a:gd name="T14" fmla="*/ 13 w 16"/>
                    <a:gd name="T15" fmla="*/ 32 h 40"/>
                    <a:gd name="T16" fmla="*/ 10 w 16"/>
                    <a:gd name="T17" fmla="*/ 35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3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3 w 16"/>
                    <a:gd name="T31" fmla="*/ 16 h 40"/>
                    <a:gd name="T32" fmla="*/ 10 w 16"/>
                    <a:gd name="T33" fmla="*/ 11 h 40"/>
                    <a:gd name="T34" fmla="*/ 5 w 16"/>
                    <a:gd name="T35" fmla="*/ 6 h 40"/>
                    <a:gd name="T36" fmla="*/ 5 w 16"/>
                    <a:gd name="T37" fmla="*/ 0 h 40"/>
                    <a:gd name="T38" fmla="*/ 5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5" y="14"/>
                      </a:lnTo>
                      <a:lnTo>
                        <a:pt x="8" y="19"/>
                      </a:lnTo>
                      <a:lnTo>
                        <a:pt x="10" y="24"/>
                      </a:lnTo>
                      <a:lnTo>
                        <a:pt x="13" y="29"/>
                      </a:lnTo>
                      <a:lnTo>
                        <a:pt x="13" y="32"/>
                      </a:lnTo>
                      <a:lnTo>
                        <a:pt x="10" y="35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3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0" y="11"/>
                      </a:lnTo>
                      <a:lnTo>
                        <a:pt x="5" y="6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9" name="Freeform 325"/>
                <p:cNvSpPr>
                  <a:spLocks/>
                </p:cNvSpPr>
                <p:nvPr/>
              </p:nvSpPr>
              <p:spPr bwMode="auto">
                <a:xfrm>
                  <a:off x="3487" y="1784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3 w 21"/>
                    <a:gd name="T5" fmla="*/ 5 h 23"/>
                    <a:gd name="T6" fmla="*/ 5 w 21"/>
                    <a:gd name="T7" fmla="*/ 5 h 23"/>
                    <a:gd name="T8" fmla="*/ 8 w 21"/>
                    <a:gd name="T9" fmla="*/ 7 h 23"/>
                    <a:gd name="T10" fmla="*/ 11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6 w 21"/>
                    <a:gd name="T17" fmla="*/ 20 h 23"/>
                    <a:gd name="T18" fmla="*/ 16 w 21"/>
                    <a:gd name="T19" fmla="*/ 23 h 23"/>
                    <a:gd name="T20" fmla="*/ 21 w 21"/>
                    <a:gd name="T21" fmla="*/ 20 h 23"/>
                    <a:gd name="T22" fmla="*/ 19 w 21"/>
                    <a:gd name="T23" fmla="*/ 18 h 23"/>
                    <a:gd name="T24" fmla="*/ 19 w 21"/>
                    <a:gd name="T25" fmla="*/ 15 h 23"/>
                    <a:gd name="T26" fmla="*/ 16 w 21"/>
                    <a:gd name="T27" fmla="*/ 13 h 23"/>
                    <a:gd name="T28" fmla="*/ 13 w 21"/>
                    <a:gd name="T29" fmla="*/ 7 h 23"/>
                    <a:gd name="T30" fmla="*/ 11 w 21"/>
                    <a:gd name="T31" fmla="*/ 5 h 23"/>
                    <a:gd name="T32" fmla="*/ 8 w 21"/>
                    <a:gd name="T33" fmla="*/ 2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7"/>
                      </a:lnTo>
                      <a:lnTo>
                        <a:pt x="11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6" y="20"/>
                      </a:lnTo>
                      <a:lnTo>
                        <a:pt x="16" y="23"/>
                      </a:lnTo>
                      <a:lnTo>
                        <a:pt x="21" y="20"/>
                      </a:lnTo>
                      <a:lnTo>
                        <a:pt x="19" y="18"/>
                      </a:lnTo>
                      <a:lnTo>
                        <a:pt x="19" y="15"/>
                      </a:lnTo>
                      <a:lnTo>
                        <a:pt x="16" y="13"/>
                      </a:lnTo>
                      <a:lnTo>
                        <a:pt x="13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0" name="Freeform 326"/>
                <p:cNvSpPr>
                  <a:spLocks/>
                </p:cNvSpPr>
                <p:nvPr/>
              </p:nvSpPr>
              <p:spPr bwMode="auto">
                <a:xfrm>
                  <a:off x="3236" y="1781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2 w 251"/>
                    <a:gd name="T5" fmla="*/ 8 h 10"/>
                    <a:gd name="T6" fmla="*/ 63 w 251"/>
                    <a:gd name="T7" fmla="*/ 5 h 10"/>
                    <a:gd name="T8" fmla="*/ 94 w 251"/>
                    <a:gd name="T9" fmla="*/ 5 h 10"/>
                    <a:gd name="T10" fmla="*/ 126 w 251"/>
                    <a:gd name="T11" fmla="*/ 3 h 10"/>
                    <a:gd name="T12" fmla="*/ 157 w 251"/>
                    <a:gd name="T13" fmla="*/ 3 h 10"/>
                    <a:gd name="T14" fmla="*/ 188 w 251"/>
                    <a:gd name="T15" fmla="*/ 3 h 10"/>
                    <a:gd name="T16" fmla="*/ 220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3 h 10"/>
                    <a:gd name="T22" fmla="*/ 220 w 251"/>
                    <a:gd name="T23" fmla="*/ 3 h 10"/>
                    <a:gd name="T24" fmla="*/ 188 w 251"/>
                    <a:gd name="T25" fmla="*/ 0 h 10"/>
                    <a:gd name="T26" fmla="*/ 157 w 251"/>
                    <a:gd name="T27" fmla="*/ 0 h 10"/>
                    <a:gd name="T28" fmla="*/ 126 w 251"/>
                    <a:gd name="T29" fmla="*/ 0 h 10"/>
                    <a:gd name="T30" fmla="*/ 94 w 251"/>
                    <a:gd name="T31" fmla="*/ 0 h 10"/>
                    <a:gd name="T32" fmla="*/ 63 w 251"/>
                    <a:gd name="T33" fmla="*/ 3 h 10"/>
                    <a:gd name="T34" fmla="*/ 32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2" y="8"/>
                      </a:lnTo>
                      <a:lnTo>
                        <a:pt x="63" y="5"/>
                      </a:lnTo>
                      <a:lnTo>
                        <a:pt x="94" y="5"/>
                      </a:lnTo>
                      <a:lnTo>
                        <a:pt x="126" y="3"/>
                      </a:lnTo>
                      <a:lnTo>
                        <a:pt x="157" y="3"/>
                      </a:lnTo>
                      <a:lnTo>
                        <a:pt x="188" y="3"/>
                      </a:lnTo>
                      <a:lnTo>
                        <a:pt x="220" y="5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20" y="3"/>
                      </a:lnTo>
                      <a:lnTo>
                        <a:pt x="188" y="0"/>
                      </a:lnTo>
                      <a:lnTo>
                        <a:pt x="157" y="0"/>
                      </a:lnTo>
                      <a:lnTo>
                        <a:pt x="126" y="0"/>
                      </a:lnTo>
                      <a:lnTo>
                        <a:pt x="94" y="0"/>
                      </a:lnTo>
                      <a:lnTo>
                        <a:pt x="63" y="3"/>
                      </a:lnTo>
                      <a:lnTo>
                        <a:pt x="32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1" name="Freeform 327"/>
                <p:cNvSpPr>
                  <a:spLocks/>
                </p:cNvSpPr>
                <p:nvPr/>
              </p:nvSpPr>
              <p:spPr bwMode="auto">
                <a:xfrm>
                  <a:off x="3275" y="1791"/>
                  <a:ext cx="155" cy="50"/>
                </a:xfrm>
                <a:custGeom>
                  <a:avLst/>
                  <a:gdLst>
                    <a:gd name="T0" fmla="*/ 76 w 155"/>
                    <a:gd name="T1" fmla="*/ 0 h 50"/>
                    <a:gd name="T2" fmla="*/ 105 w 155"/>
                    <a:gd name="T3" fmla="*/ 3 h 50"/>
                    <a:gd name="T4" fmla="*/ 131 w 155"/>
                    <a:gd name="T5" fmla="*/ 8 h 50"/>
                    <a:gd name="T6" fmla="*/ 142 w 155"/>
                    <a:gd name="T7" fmla="*/ 11 h 50"/>
                    <a:gd name="T8" fmla="*/ 149 w 155"/>
                    <a:gd name="T9" fmla="*/ 16 h 50"/>
                    <a:gd name="T10" fmla="*/ 152 w 155"/>
                    <a:gd name="T11" fmla="*/ 21 h 50"/>
                    <a:gd name="T12" fmla="*/ 155 w 155"/>
                    <a:gd name="T13" fmla="*/ 27 h 50"/>
                    <a:gd name="T14" fmla="*/ 152 w 155"/>
                    <a:gd name="T15" fmla="*/ 32 h 50"/>
                    <a:gd name="T16" fmla="*/ 149 w 155"/>
                    <a:gd name="T17" fmla="*/ 37 h 50"/>
                    <a:gd name="T18" fmla="*/ 142 w 155"/>
                    <a:gd name="T19" fmla="*/ 40 h 50"/>
                    <a:gd name="T20" fmla="*/ 131 w 155"/>
                    <a:gd name="T21" fmla="*/ 42 h 50"/>
                    <a:gd name="T22" fmla="*/ 105 w 155"/>
                    <a:gd name="T23" fmla="*/ 48 h 50"/>
                    <a:gd name="T24" fmla="*/ 76 w 155"/>
                    <a:gd name="T25" fmla="*/ 50 h 50"/>
                    <a:gd name="T26" fmla="*/ 47 w 155"/>
                    <a:gd name="T27" fmla="*/ 48 h 50"/>
                    <a:gd name="T28" fmla="*/ 24 w 155"/>
                    <a:gd name="T29" fmla="*/ 42 h 50"/>
                    <a:gd name="T30" fmla="*/ 6 w 155"/>
                    <a:gd name="T31" fmla="*/ 37 h 50"/>
                    <a:gd name="T32" fmla="*/ 3 w 155"/>
                    <a:gd name="T33" fmla="*/ 32 h 50"/>
                    <a:gd name="T34" fmla="*/ 0 w 155"/>
                    <a:gd name="T35" fmla="*/ 27 h 50"/>
                    <a:gd name="T36" fmla="*/ 3 w 155"/>
                    <a:gd name="T37" fmla="*/ 21 h 50"/>
                    <a:gd name="T38" fmla="*/ 6 w 155"/>
                    <a:gd name="T39" fmla="*/ 16 h 50"/>
                    <a:gd name="T40" fmla="*/ 24 w 155"/>
                    <a:gd name="T41" fmla="*/ 8 h 50"/>
                    <a:gd name="T42" fmla="*/ 47 w 155"/>
                    <a:gd name="T43" fmla="*/ 3 h 50"/>
                    <a:gd name="T44" fmla="*/ 76 w 155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5"/>
                    <a:gd name="T70" fmla="*/ 0 h 50"/>
                    <a:gd name="T71" fmla="*/ 155 w 155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5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2" y="11"/>
                      </a:lnTo>
                      <a:lnTo>
                        <a:pt x="149" y="16"/>
                      </a:lnTo>
                      <a:lnTo>
                        <a:pt x="152" y="21"/>
                      </a:lnTo>
                      <a:lnTo>
                        <a:pt x="155" y="27"/>
                      </a:lnTo>
                      <a:lnTo>
                        <a:pt x="152" y="32"/>
                      </a:lnTo>
                      <a:lnTo>
                        <a:pt x="149" y="37"/>
                      </a:lnTo>
                      <a:lnTo>
                        <a:pt x="142" y="40"/>
                      </a:lnTo>
                      <a:lnTo>
                        <a:pt x="131" y="42"/>
                      </a:lnTo>
                      <a:lnTo>
                        <a:pt x="105" y="48"/>
                      </a:lnTo>
                      <a:lnTo>
                        <a:pt x="76" y="50"/>
                      </a:lnTo>
                      <a:lnTo>
                        <a:pt x="47" y="48"/>
                      </a:lnTo>
                      <a:lnTo>
                        <a:pt x="24" y="42"/>
                      </a:lnTo>
                      <a:lnTo>
                        <a:pt x="6" y="37"/>
                      </a:lnTo>
                      <a:lnTo>
                        <a:pt x="3" y="32"/>
                      </a:lnTo>
                      <a:lnTo>
                        <a:pt x="0" y="27"/>
                      </a:lnTo>
                      <a:lnTo>
                        <a:pt x="3" y="21"/>
                      </a:lnTo>
                      <a:lnTo>
                        <a:pt x="6" y="16"/>
                      </a:lnTo>
                      <a:lnTo>
                        <a:pt x="24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2" name="Freeform 328"/>
                <p:cNvSpPr>
                  <a:spLocks/>
                </p:cNvSpPr>
                <p:nvPr/>
              </p:nvSpPr>
              <p:spPr bwMode="auto">
                <a:xfrm>
                  <a:off x="3231" y="1595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39 w 254"/>
                    <a:gd name="T15" fmla="*/ 8 h 233"/>
                    <a:gd name="T16" fmla="*/ 65 w 254"/>
                    <a:gd name="T17" fmla="*/ 3 h 233"/>
                    <a:gd name="T18" fmla="*/ 120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8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8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5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1 w 254"/>
                    <a:gd name="T49" fmla="*/ 233 h 233"/>
                    <a:gd name="T50" fmla="*/ 120 w 254"/>
                    <a:gd name="T51" fmla="*/ 233 h 233"/>
                    <a:gd name="T52" fmla="*/ 78 w 254"/>
                    <a:gd name="T53" fmla="*/ 230 h 233"/>
                    <a:gd name="T54" fmla="*/ 37 w 254"/>
                    <a:gd name="T55" fmla="*/ 225 h 233"/>
                    <a:gd name="T56" fmla="*/ 26 w 254"/>
                    <a:gd name="T57" fmla="*/ 220 h 233"/>
                    <a:gd name="T58" fmla="*/ 18 w 254"/>
                    <a:gd name="T59" fmla="*/ 212 h 233"/>
                    <a:gd name="T60" fmla="*/ 10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39" y="8"/>
                      </a:lnTo>
                      <a:lnTo>
                        <a:pt x="65" y="3"/>
                      </a:lnTo>
                      <a:lnTo>
                        <a:pt x="120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8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8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5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1" y="233"/>
                      </a:lnTo>
                      <a:lnTo>
                        <a:pt x="120" y="233"/>
                      </a:lnTo>
                      <a:lnTo>
                        <a:pt x="78" y="230"/>
                      </a:lnTo>
                      <a:lnTo>
                        <a:pt x="37" y="225"/>
                      </a:lnTo>
                      <a:lnTo>
                        <a:pt x="26" y="220"/>
                      </a:lnTo>
                      <a:lnTo>
                        <a:pt x="18" y="212"/>
                      </a:lnTo>
                      <a:lnTo>
                        <a:pt x="10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3" name="Freeform 329"/>
                <p:cNvSpPr>
                  <a:spLocks/>
                </p:cNvSpPr>
                <p:nvPr/>
              </p:nvSpPr>
              <p:spPr bwMode="auto">
                <a:xfrm>
                  <a:off x="3244" y="1618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0 w 228"/>
                    <a:gd name="T11" fmla="*/ 11 h 171"/>
                    <a:gd name="T12" fmla="*/ 34 w 228"/>
                    <a:gd name="T13" fmla="*/ 6 h 171"/>
                    <a:gd name="T14" fmla="*/ 60 w 228"/>
                    <a:gd name="T15" fmla="*/ 3 h 171"/>
                    <a:gd name="T16" fmla="*/ 107 w 228"/>
                    <a:gd name="T17" fmla="*/ 0 h 171"/>
                    <a:gd name="T18" fmla="*/ 160 w 228"/>
                    <a:gd name="T19" fmla="*/ 0 h 171"/>
                    <a:gd name="T20" fmla="*/ 209 w 228"/>
                    <a:gd name="T21" fmla="*/ 6 h 171"/>
                    <a:gd name="T22" fmla="*/ 217 w 228"/>
                    <a:gd name="T23" fmla="*/ 8 h 171"/>
                    <a:gd name="T24" fmla="*/ 222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2 w 228"/>
                    <a:gd name="T33" fmla="*/ 108 h 171"/>
                    <a:gd name="T34" fmla="*/ 220 w 228"/>
                    <a:gd name="T35" fmla="*/ 131 h 171"/>
                    <a:gd name="T36" fmla="*/ 217 w 228"/>
                    <a:gd name="T37" fmla="*/ 142 h 171"/>
                    <a:gd name="T38" fmla="*/ 212 w 228"/>
                    <a:gd name="T39" fmla="*/ 152 h 171"/>
                    <a:gd name="T40" fmla="*/ 196 w 228"/>
                    <a:gd name="T41" fmla="*/ 163 h 171"/>
                    <a:gd name="T42" fmla="*/ 188 w 228"/>
                    <a:gd name="T43" fmla="*/ 168 h 171"/>
                    <a:gd name="T44" fmla="*/ 180 w 228"/>
                    <a:gd name="T45" fmla="*/ 168 h 171"/>
                    <a:gd name="T46" fmla="*/ 144 w 228"/>
                    <a:gd name="T47" fmla="*/ 171 h 171"/>
                    <a:gd name="T48" fmla="*/ 107 w 228"/>
                    <a:gd name="T49" fmla="*/ 171 h 171"/>
                    <a:gd name="T50" fmla="*/ 34 w 228"/>
                    <a:gd name="T51" fmla="*/ 163 h 171"/>
                    <a:gd name="T52" fmla="*/ 26 w 228"/>
                    <a:gd name="T53" fmla="*/ 160 h 171"/>
                    <a:gd name="T54" fmla="*/ 18 w 228"/>
                    <a:gd name="T55" fmla="*/ 155 h 171"/>
                    <a:gd name="T56" fmla="*/ 10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0" y="11"/>
                      </a:lnTo>
                      <a:lnTo>
                        <a:pt x="34" y="6"/>
                      </a:lnTo>
                      <a:lnTo>
                        <a:pt x="60" y="3"/>
                      </a:lnTo>
                      <a:lnTo>
                        <a:pt x="107" y="0"/>
                      </a:lnTo>
                      <a:lnTo>
                        <a:pt x="160" y="0"/>
                      </a:lnTo>
                      <a:lnTo>
                        <a:pt x="209" y="6"/>
                      </a:lnTo>
                      <a:lnTo>
                        <a:pt x="217" y="8"/>
                      </a:lnTo>
                      <a:lnTo>
                        <a:pt x="222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2" y="108"/>
                      </a:lnTo>
                      <a:lnTo>
                        <a:pt x="220" y="131"/>
                      </a:lnTo>
                      <a:lnTo>
                        <a:pt x="217" y="142"/>
                      </a:lnTo>
                      <a:lnTo>
                        <a:pt x="212" y="152"/>
                      </a:lnTo>
                      <a:lnTo>
                        <a:pt x="196" y="163"/>
                      </a:lnTo>
                      <a:lnTo>
                        <a:pt x="188" y="168"/>
                      </a:lnTo>
                      <a:lnTo>
                        <a:pt x="180" y="168"/>
                      </a:lnTo>
                      <a:lnTo>
                        <a:pt x="144" y="171"/>
                      </a:lnTo>
                      <a:lnTo>
                        <a:pt x="107" y="171"/>
                      </a:lnTo>
                      <a:lnTo>
                        <a:pt x="34" y="163"/>
                      </a:lnTo>
                      <a:lnTo>
                        <a:pt x="26" y="160"/>
                      </a:lnTo>
                      <a:lnTo>
                        <a:pt x="18" y="155"/>
                      </a:lnTo>
                      <a:lnTo>
                        <a:pt x="10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4" name="Freeform 330"/>
                <p:cNvSpPr>
                  <a:spLocks/>
                </p:cNvSpPr>
                <p:nvPr/>
              </p:nvSpPr>
              <p:spPr bwMode="auto">
                <a:xfrm>
                  <a:off x="3364" y="1802"/>
                  <a:ext cx="19" cy="10"/>
                </a:xfrm>
                <a:custGeom>
                  <a:avLst/>
                  <a:gdLst>
                    <a:gd name="T0" fmla="*/ 11 w 19"/>
                    <a:gd name="T1" fmla="*/ 0 h 10"/>
                    <a:gd name="T2" fmla="*/ 16 w 19"/>
                    <a:gd name="T3" fmla="*/ 2 h 10"/>
                    <a:gd name="T4" fmla="*/ 19 w 19"/>
                    <a:gd name="T5" fmla="*/ 5 h 10"/>
                    <a:gd name="T6" fmla="*/ 16 w 19"/>
                    <a:gd name="T7" fmla="*/ 8 h 10"/>
                    <a:gd name="T8" fmla="*/ 11 w 19"/>
                    <a:gd name="T9" fmla="*/ 10 h 10"/>
                    <a:gd name="T10" fmla="*/ 3 w 19"/>
                    <a:gd name="T11" fmla="*/ 8 h 10"/>
                    <a:gd name="T12" fmla="*/ 0 w 19"/>
                    <a:gd name="T13" fmla="*/ 5 h 10"/>
                    <a:gd name="T14" fmla="*/ 3 w 19"/>
                    <a:gd name="T15" fmla="*/ 2 h 10"/>
                    <a:gd name="T16" fmla="*/ 11 w 19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10"/>
                    <a:gd name="T29" fmla="*/ 19 w 19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10">
                      <a:moveTo>
                        <a:pt x="11" y="0"/>
                      </a:moveTo>
                      <a:lnTo>
                        <a:pt x="16" y="2"/>
                      </a:lnTo>
                      <a:lnTo>
                        <a:pt x="19" y="5"/>
                      </a:lnTo>
                      <a:lnTo>
                        <a:pt x="16" y="8"/>
                      </a:lnTo>
                      <a:lnTo>
                        <a:pt x="11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5" name="Freeform 331"/>
                <p:cNvSpPr>
                  <a:spLocks/>
                </p:cNvSpPr>
                <p:nvPr/>
              </p:nvSpPr>
              <p:spPr bwMode="auto">
                <a:xfrm>
                  <a:off x="3390" y="1802"/>
                  <a:ext cx="19" cy="10"/>
                </a:xfrm>
                <a:custGeom>
                  <a:avLst/>
                  <a:gdLst>
                    <a:gd name="T0" fmla="*/ 11 w 19"/>
                    <a:gd name="T1" fmla="*/ 0 h 10"/>
                    <a:gd name="T2" fmla="*/ 16 w 19"/>
                    <a:gd name="T3" fmla="*/ 2 h 10"/>
                    <a:gd name="T4" fmla="*/ 19 w 19"/>
                    <a:gd name="T5" fmla="*/ 5 h 10"/>
                    <a:gd name="T6" fmla="*/ 16 w 19"/>
                    <a:gd name="T7" fmla="*/ 8 h 10"/>
                    <a:gd name="T8" fmla="*/ 11 w 19"/>
                    <a:gd name="T9" fmla="*/ 10 h 10"/>
                    <a:gd name="T10" fmla="*/ 3 w 19"/>
                    <a:gd name="T11" fmla="*/ 8 h 10"/>
                    <a:gd name="T12" fmla="*/ 0 w 19"/>
                    <a:gd name="T13" fmla="*/ 5 h 10"/>
                    <a:gd name="T14" fmla="*/ 3 w 19"/>
                    <a:gd name="T15" fmla="*/ 2 h 10"/>
                    <a:gd name="T16" fmla="*/ 11 w 19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10"/>
                    <a:gd name="T29" fmla="*/ 19 w 19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10">
                      <a:moveTo>
                        <a:pt x="11" y="0"/>
                      </a:moveTo>
                      <a:lnTo>
                        <a:pt x="16" y="2"/>
                      </a:lnTo>
                      <a:lnTo>
                        <a:pt x="19" y="5"/>
                      </a:lnTo>
                      <a:lnTo>
                        <a:pt x="16" y="8"/>
                      </a:lnTo>
                      <a:lnTo>
                        <a:pt x="11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6" name="Freeform 332"/>
                <p:cNvSpPr>
                  <a:spLocks/>
                </p:cNvSpPr>
                <p:nvPr/>
              </p:nvSpPr>
              <p:spPr bwMode="auto">
                <a:xfrm>
                  <a:off x="3417" y="1802"/>
                  <a:ext cx="18" cy="10"/>
                </a:xfrm>
                <a:custGeom>
                  <a:avLst/>
                  <a:gdLst>
                    <a:gd name="T0" fmla="*/ 7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8 h 10"/>
                    <a:gd name="T8" fmla="*/ 7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7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7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8"/>
                      </a:lnTo>
                      <a:lnTo>
                        <a:pt x="7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7" name="Freeform 333"/>
                <p:cNvSpPr>
                  <a:spLocks/>
                </p:cNvSpPr>
                <p:nvPr/>
              </p:nvSpPr>
              <p:spPr bwMode="auto">
                <a:xfrm>
                  <a:off x="3254" y="1629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3 w 204"/>
                    <a:gd name="T3" fmla="*/ 100 h 152"/>
                    <a:gd name="T4" fmla="*/ 0 w 204"/>
                    <a:gd name="T5" fmla="*/ 73 h 152"/>
                    <a:gd name="T6" fmla="*/ 0 w 204"/>
                    <a:gd name="T7" fmla="*/ 24 h 152"/>
                    <a:gd name="T8" fmla="*/ 6 w 204"/>
                    <a:gd name="T9" fmla="*/ 13 h 152"/>
                    <a:gd name="T10" fmla="*/ 8 w 204"/>
                    <a:gd name="T11" fmla="*/ 10 h 152"/>
                    <a:gd name="T12" fmla="*/ 11 w 204"/>
                    <a:gd name="T13" fmla="*/ 8 h 152"/>
                    <a:gd name="T14" fmla="*/ 32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8 w 204"/>
                    <a:gd name="T23" fmla="*/ 0 h 152"/>
                    <a:gd name="T24" fmla="*/ 189 w 204"/>
                    <a:gd name="T25" fmla="*/ 5 h 152"/>
                    <a:gd name="T26" fmla="*/ 197 w 204"/>
                    <a:gd name="T27" fmla="*/ 8 h 152"/>
                    <a:gd name="T28" fmla="*/ 202 w 204"/>
                    <a:gd name="T29" fmla="*/ 10 h 152"/>
                    <a:gd name="T30" fmla="*/ 204 w 204"/>
                    <a:gd name="T31" fmla="*/ 24 h 152"/>
                    <a:gd name="T32" fmla="*/ 204 w 204"/>
                    <a:gd name="T33" fmla="*/ 60 h 152"/>
                    <a:gd name="T34" fmla="*/ 202 w 204"/>
                    <a:gd name="T35" fmla="*/ 94 h 152"/>
                    <a:gd name="T36" fmla="*/ 199 w 204"/>
                    <a:gd name="T37" fmla="*/ 115 h 152"/>
                    <a:gd name="T38" fmla="*/ 197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3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2 w 204"/>
                    <a:gd name="T55" fmla="*/ 144 h 152"/>
                    <a:gd name="T56" fmla="*/ 24 w 204"/>
                    <a:gd name="T57" fmla="*/ 141 h 152"/>
                    <a:gd name="T58" fmla="*/ 16 w 204"/>
                    <a:gd name="T59" fmla="*/ 139 h 152"/>
                    <a:gd name="T60" fmla="*/ 11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3" y="100"/>
                      </a:lnTo>
                      <a:lnTo>
                        <a:pt x="0" y="73"/>
                      </a:lnTo>
                      <a:lnTo>
                        <a:pt x="0" y="24"/>
                      </a:lnTo>
                      <a:lnTo>
                        <a:pt x="6" y="13"/>
                      </a:lnTo>
                      <a:lnTo>
                        <a:pt x="8" y="10"/>
                      </a:lnTo>
                      <a:lnTo>
                        <a:pt x="11" y="8"/>
                      </a:lnTo>
                      <a:lnTo>
                        <a:pt x="32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8" y="0"/>
                      </a:lnTo>
                      <a:lnTo>
                        <a:pt x="189" y="5"/>
                      </a:lnTo>
                      <a:lnTo>
                        <a:pt x="197" y="8"/>
                      </a:lnTo>
                      <a:lnTo>
                        <a:pt x="202" y="10"/>
                      </a:lnTo>
                      <a:lnTo>
                        <a:pt x="204" y="24"/>
                      </a:lnTo>
                      <a:lnTo>
                        <a:pt x="204" y="60"/>
                      </a:lnTo>
                      <a:lnTo>
                        <a:pt x="202" y="94"/>
                      </a:lnTo>
                      <a:lnTo>
                        <a:pt x="199" y="115"/>
                      </a:lnTo>
                      <a:lnTo>
                        <a:pt x="197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3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2" y="144"/>
                      </a:lnTo>
                      <a:lnTo>
                        <a:pt x="24" y="141"/>
                      </a:lnTo>
                      <a:lnTo>
                        <a:pt x="16" y="139"/>
                      </a:lnTo>
                      <a:lnTo>
                        <a:pt x="11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8" name="Freeform 334"/>
                <p:cNvSpPr>
                  <a:spLocks/>
                </p:cNvSpPr>
                <p:nvPr/>
              </p:nvSpPr>
              <p:spPr bwMode="auto">
                <a:xfrm>
                  <a:off x="3307" y="1653"/>
                  <a:ext cx="117" cy="91"/>
                </a:xfrm>
                <a:custGeom>
                  <a:avLst/>
                  <a:gdLst>
                    <a:gd name="T0" fmla="*/ 2 w 117"/>
                    <a:gd name="T1" fmla="*/ 73 h 91"/>
                    <a:gd name="T2" fmla="*/ 0 w 117"/>
                    <a:gd name="T3" fmla="*/ 44 h 91"/>
                    <a:gd name="T4" fmla="*/ 0 w 117"/>
                    <a:gd name="T5" fmla="*/ 15 h 91"/>
                    <a:gd name="T6" fmla="*/ 2 w 117"/>
                    <a:gd name="T7" fmla="*/ 10 h 91"/>
                    <a:gd name="T8" fmla="*/ 5 w 117"/>
                    <a:gd name="T9" fmla="*/ 5 h 91"/>
                    <a:gd name="T10" fmla="*/ 31 w 117"/>
                    <a:gd name="T11" fmla="*/ 2 h 91"/>
                    <a:gd name="T12" fmla="*/ 57 w 117"/>
                    <a:gd name="T13" fmla="*/ 0 h 91"/>
                    <a:gd name="T14" fmla="*/ 83 w 117"/>
                    <a:gd name="T15" fmla="*/ 0 h 91"/>
                    <a:gd name="T16" fmla="*/ 110 w 117"/>
                    <a:gd name="T17" fmla="*/ 5 h 91"/>
                    <a:gd name="T18" fmla="*/ 115 w 117"/>
                    <a:gd name="T19" fmla="*/ 7 h 91"/>
                    <a:gd name="T20" fmla="*/ 117 w 117"/>
                    <a:gd name="T21" fmla="*/ 15 h 91"/>
                    <a:gd name="T22" fmla="*/ 117 w 117"/>
                    <a:gd name="T23" fmla="*/ 36 h 91"/>
                    <a:gd name="T24" fmla="*/ 115 w 117"/>
                    <a:gd name="T25" fmla="*/ 57 h 91"/>
                    <a:gd name="T26" fmla="*/ 115 w 117"/>
                    <a:gd name="T27" fmla="*/ 68 h 91"/>
                    <a:gd name="T28" fmla="*/ 110 w 117"/>
                    <a:gd name="T29" fmla="*/ 78 h 91"/>
                    <a:gd name="T30" fmla="*/ 104 w 117"/>
                    <a:gd name="T31" fmla="*/ 86 h 91"/>
                    <a:gd name="T32" fmla="*/ 94 w 117"/>
                    <a:gd name="T33" fmla="*/ 89 h 91"/>
                    <a:gd name="T34" fmla="*/ 55 w 117"/>
                    <a:gd name="T35" fmla="*/ 91 h 91"/>
                    <a:gd name="T36" fmla="*/ 18 w 117"/>
                    <a:gd name="T37" fmla="*/ 86 h 91"/>
                    <a:gd name="T38" fmla="*/ 8 w 117"/>
                    <a:gd name="T39" fmla="*/ 81 h 91"/>
                    <a:gd name="T40" fmla="*/ 2 w 117"/>
                    <a:gd name="T41" fmla="*/ 7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7"/>
                    <a:gd name="T64" fmla="*/ 0 h 91"/>
                    <a:gd name="T65" fmla="*/ 117 w 117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7" h="91">
                      <a:moveTo>
                        <a:pt x="2" y="73"/>
                      </a:moveTo>
                      <a:lnTo>
                        <a:pt x="0" y="44"/>
                      </a:lnTo>
                      <a:lnTo>
                        <a:pt x="0" y="15"/>
                      </a:lnTo>
                      <a:lnTo>
                        <a:pt x="2" y="10"/>
                      </a:lnTo>
                      <a:lnTo>
                        <a:pt x="5" y="5"/>
                      </a:lnTo>
                      <a:lnTo>
                        <a:pt x="31" y="2"/>
                      </a:lnTo>
                      <a:lnTo>
                        <a:pt x="57" y="0"/>
                      </a:lnTo>
                      <a:lnTo>
                        <a:pt x="83" y="0"/>
                      </a:lnTo>
                      <a:lnTo>
                        <a:pt x="110" y="5"/>
                      </a:lnTo>
                      <a:lnTo>
                        <a:pt x="115" y="7"/>
                      </a:lnTo>
                      <a:lnTo>
                        <a:pt x="117" y="15"/>
                      </a:lnTo>
                      <a:lnTo>
                        <a:pt x="117" y="36"/>
                      </a:lnTo>
                      <a:lnTo>
                        <a:pt x="115" y="57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4" y="86"/>
                      </a:lnTo>
                      <a:lnTo>
                        <a:pt x="94" y="89"/>
                      </a:lnTo>
                      <a:lnTo>
                        <a:pt x="55" y="91"/>
                      </a:lnTo>
                      <a:lnTo>
                        <a:pt x="18" y="86"/>
                      </a:lnTo>
                      <a:lnTo>
                        <a:pt x="8" y="81"/>
                      </a:lnTo>
                      <a:lnTo>
                        <a:pt x="2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9" name="Freeform 335"/>
                <p:cNvSpPr>
                  <a:spLocks/>
                </p:cNvSpPr>
                <p:nvPr/>
              </p:nvSpPr>
              <p:spPr bwMode="auto">
                <a:xfrm>
                  <a:off x="3268" y="1637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2 w 183"/>
                    <a:gd name="T9" fmla="*/ 16 h 136"/>
                    <a:gd name="T10" fmla="*/ 7 w 183"/>
                    <a:gd name="T11" fmla="*/ 8 h 136"/>
                    <a:gd name="T12" fmla="*/ 28 w 183"/>
                    <a:gd name="T13" fmla="*/ 2 h 136"/>
                    <a:gd name="T14" fmla="*/ 49 w 183"/>
                    <a:gd name="T15" fmla="*/ 0 h 136"/>
                    <a:gd name="T16" fmla="*/ 88 w 183"/>
                    <a:gd name="T17" fmla="*/ 0 h 136"/>
                    <a:gd name="T18" fmla="*/ 130 w 183"/>
                    <a:gd name="T19" fmla="*/ 0 h 136"/>
                    <a:gd name="T20" fmla="*/ 151 w 183"/>
                    <a:gd name="T21" fmla="*/ 0 h 136"/>
                    <a:gd name="T22" fmla="*/ 172 w 183"/>
                    <a:gd name="T23" fmla="*/ 5 h 136"/>
                    <a:gd name="T24" fmla="*/ 177 w 183"/>
                    <a:gd name="T25" fmla="*/ 8 h 136"/>
                    <a:gd name="T26" fmla="*/ 183 w 183"/>
                    <a:gd name="T27" fmla="*/ 10 h 136"/>
                    <a:gd name="T28" fmla="*/ 143 w 183"/>
                    <a:gd name="T29" fmla="*/ 5 h 136"/>
                    <a:gd name="T30" fmla="*/ 102 w 183"/>
                    <a:gd name="T31" fmla="*/ 5 h 136"/>
                    <a:gd name="T32" fmla="*/ 62 w 183"/>
                    <a:gd name="T33" fmla="*/ 8 h 136"/>
                    <a:gd name="T34" fmla="*/ 20 w 183"/>
                    <a:gd name="T35" fmla="*/ 13 h 136"/>
                    <a:gd name="T36" fmla="*/ 15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0 w 183"/>
                    <a:gd name="T47" fmla="*/ 131 h 136"/>
                    <a:gd name="T48" fmla="*/ 28 w 183"/>
                    <a:gd name="T49" fmla="*/ 136 h 136"/>
                    <a:gd name="T50" fmla="*/ 28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2" y="16"/>
                      </a:lnTo>
                      <a:lnTo>
                        <a:pt x="7" y="8"/>
                      </a:lnTo>
                      <a:lnTo>
                        <a:pt x="28" y="2"/>
                      </a:lnTo>
                      <a:lnTo>
                        <a:pt x="49" y="0"/>
                      </a:lnTo>
                      <a:lnTo>
                        <a:pt x="88" y="0"/>
                      </a:lnTo>
                      <a:lnTo>
                        <a:pt x="130" y="0"/>
                      </a:lnTo>
                      <a:lnTo>
                        <a:pt x="151" y="0"/>
                      </a:lnTo>
                      <a:lnTo>
                        <a:pt x="172" y="5"/>
                      </a:lnTo>
                      <a:lnTo>
                        <a:pt x="177" y="8"/>
                      </a:lnTo>
                      <a:lnTo>
                        <a:pt x="183" y="10"/>
                      </a:lnTo>
                      <a:lnTo>
                        <a:pt x="143" y="5"/>
                      </a:lnTo>
                      <a:lnTo>
                        <a:pt x="102" y="5"/>
                      </a:lnTo>
                      <a:lnTo>
                        <a:pt x="62" y="8"/>
                      </a:lnTo>
                      <a:lnTo>
                        <a:pt x="20" y="13"/>
                      </a:lnTo>
                      <a:lnTo>
                        <a:pt x="15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0" y="131"/>
                      </a:lnTo>
                      <a:lnTo>
                        <a:pt x="28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0" name="Freeform 336"/>
                <p:cNvSpPr>
                  <a:spLocks/>
                </p:cNvSpPr>
                <p:nvPr/>
              </p:nvSpPr>
              <p:spPr bwMode="auto">
                <a:xfrm>
                  <a:off x="3542" y="1915"/>
                  <a:ext cx="66" cy="65"/>
                </a:xfrm>
                <a:custGeom>
                  <a:avLst/>
                  <a:gdLst>
                    <a:gd name="T0" fmla="*/ 3 w 66"/>
                    <a:gd name="T1" fmla="*/ 10 h 65"/>
                    <a:gd name="T2" fmla="*/ 3 w 66"/>
                    <a:gd name="T3" fmla="*/ 13 h 65"/>
                    <a:gd name="T4" fmla="*/ 0 w 66"/>
                    <a:gd name="T5" fmla="*/ 15 h 65"/>
                    <a:gd name="T6" fmla="*/ 0 w 66"/>
                    <a:gd name="T7" fmla="*/ 31 h 65"/>
                    <a:gd name="T8" fmla="*/ 0 w 66"/>
                    <a:gd name="T9" fmla="*/ 36 h 65"/>
                    <a:gd name="T10" fmla="*/ 3 w 66"/>
                    <a:gd name="T11" fmla="*/ 44 h 65"/>
                    <a:gd name="T12" fmla="*/ 8 w 66"/>
                    <a:gd name="T13" fmla="*/ 55 h 65"/>
                    <a:gd name="T14" fmla="*/ 18 w 66"/>
                    <a:gd name="T15" fmla="*/ 62 h 65"/>
                    <a:gd name="T16" fmla="*/ 29 w 66"/>
                    <a:gd name="T17" fmla="*/ 65 h 65"/>
                    <a:gd name="T18" fmla="*/ 39 w 66"/>
                    <a:gd name="T19" fmla="*/ 62 h 65"/>
                    <a:gd name="T20" fmla="*/ 50 w 66"/>
                    <a:gd name="T21" fmla="*/ 55 h 65"/>
                    <a:gd name="T22" fmla="*/ 60 w 66"/>
                    <a:gd name="T23" fmla="*/ 44 h 65"/>
                    <a:gd name="T24" fmla="*/ 63 w 66"/>
                    <a:gd name="T25" fmla="*/ 41 h 65"/>
                    <a:gd name="T26" fmla="*/ 66 w 66"/>
                    <a:gd name="T27" fmla="*/ 36 h 65"/>
                    <a:gd name="T28" fmla="*/ 66 w 66"/>
                    <a:gd name="T29" fmla="*/ 36 h 65"/>
                    <a:gd name="T30" fmla="*/ 66 w 66"/>
                    <a:gd name="T31" fmla="*/ 34 h 65"/>
                    <a:gd name="T32" fmla="*/ 66 w 66"/>
                    <a:gd name="T33" fmla="*/ 28 h 65"/>
                    <a:gd name="T34" fmla="*/ 66 w 66"/>
                    <a:gd name="T35" fmla="*/ 20 h 65"/>
                    <a:gd name="T36" fmla="*/ 58 w 66"/>
                    <a:gd name="T37" fmla="*/ 10 h 65"/>
                    <a:gd name="T38" fmla="*/ 45 w 66"/>
                    <a:gd name="T39" fmla="*/ 2 h 65"/>
                    <a:gd name="T40" fmla="*/ 32 w 66"/>
                    <a:gd name="T41" fmla="*/ 0 h 65"/>
                    <a:gd name="T42" fmla="*/ 26 w 66"/>
                    <a:gd name="T43" fmla="*/ 0 h 65"/>
                    <a:gd name="T44" fmla="*/ 18 w 66"/>
                    <a:gd name="T45" fmla="*/ 0 h 65"/>
                    <a:gd name="T46" fmla="*/ 11 w 66"/>
                    <a:gd name="T47" fmla="*/ 2 h 65"/>
                    <a:gd name="T48" fmla="*/ 3 w 66"/>
                    <a:gd name="T49" fmla="*/ 7 h 65"/>
                    <a:gd name="T50" fmla="*/ 3 w 66"/>
                    <a:gd name="T51" fmla="*/ 7 h 65"/>
                    <a:gd name="T52" fmla="*/ 3 w 66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6"/>
                    <a:gd name="T82" fmla="*/ 0 h 65"/>
                    <a:gd name="T83" fmla="*/ 66 w 66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6" h="65">
                      <a:moveTo>
                        <a:pt x="3" y="10"/>
                      </a:moveTo>
                      <a:lnTo>
                        <a:pt x="3" y="13"/>
                      </a:lnTo>
                      <a:lnTo>
                        <a:pt x="0" y="15"/>
                      </a:lnTo>
                      <a:lnTo>
                        <a:pt x="0" y="31"/>
                      </a:lnTo>
                      <a:lnTo>
                        <a:pt x="0" y="36"/>
                      </a:lnTo>
                      <a:lnTo>
                        <a:pt x="3" y="44"/>
                      </a:lnTo>
                      <a:lnTo>
                        <a:pt x="8" y="55"/>
                      </a:lnTo>
                      <a:lnTo>
                        <a:pt x="18" y="62"/>
                      </a:lnTo>
                      <a:lnTo>
                        <a:pt x="29" y="65"/>
                      </a:lnTo>
                      <a:lnTo>
                        <a:pt x="39" y="62"/>
                      </a:lnTo>
                      <a:lnTo>
                        <a:pt x="50" y="55"/>
                      </a:lnTo>
                      <a:lnTo>
                        <a:pt x="60" y="44"/>
                      </a:lnTo>
                      <a:lnTo>
                        <a:pt x="63" y="41"/>
                      </a:lnTo>
                      <a:lnTo>
                        <a:pt x="66" y="36"/>
                      </a:lnTo>
                      <a:lnTo>
                        <a:pt x="66" y="34"/>
                      </a:lnTo>
                      <a:lnTo>
                        <a:pt x="66" y="28"/>
                      </a:lnTo>
                      <a:lnTo>
                        <a:pt x="66" y="20"/>
                      </a:lnTo>
                      <a:lnTo>
                        <a:pt x="58" y="10"/>
                      </a:lnTo>
                      <a:lnTo>
                        <a:pt x="45" y="2"/>
                      </a:lnTo>
                      <a:lnTo>
                        <a:pt x="32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1" y="2"/>
                      </a:lnTo>
                      <a:lnTo>
                        <a:pt x="3" y="7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1" name="Freeform 337"/>
                <p:cNvSpPr>
                  <a:spLocks/>
                </p:cNvSpPr>
                <p:nvPr/>
              </p:nvSpPr>
              <p:spPr bwMode="auto">
                <a:xfrm>
                  <a:off x="3542" y="1922"/>
                  <a:ext cx="5" cy="8"/>
                </a:xfrm>
                <a:custGeom>
                  <a:avLst/>
                  <a:gdLst>
                    <a:gd name="T0" fmla="*/ 3 w 5"/>
                    <a:gd name="T1" fmla="*/ 8 h 8"/>
                    <a:gd name="T2" fmla="*/ 3 w 5"/>
                    <a:gd name="T3" fmla="*/ 8 h 8"/>
                    <a:gd name="T4" fmla="*/ 3 w 5"/>
                    <a:gd name="T5" fmla="*/ 8 h 8"/>
                    <a:gd name="T6" fmla="*/ 3 w 5"/>
                    <a:gd name="T7" fmla="*/ 8 h 8"/>
                    <a:gd name="T8" fmla="*/ 3 w 5"/>
                    <a:gd name="T9" fmla="*/ 6 h 8"/>
                    <a:gd name="T10" fmla="*/ 3 w 5"/>
                    <a:gd name="T11" fmla="*/ 6 h 8"/>
                    <a:gd name="T12" fmla="*/ 3 w 5"/>
                    <a:gd name="T13" fmla="*/ 6 h 8"/>
                    <a:gd name="T14" fmla="*/ 3 w 5"/>
                    <a:gd name="T15" fmla="*/ 3 h 8"/>
                    <a:gd name="T16" fmla="*/ 3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3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3" y="8"/>
                      </a:move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2" name="Freeform 338"/>
                <p:cNvSpPr>
                  <a:spLocks/>
                </p:cNvSpPr>
                <p:nvPr/>
              </p:nvSpPr>
              <p:spPr bwMode="auto">
                <a:xfrm>
                  <a:off x="3540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3" name="Freeform 339"/>
                <p:cNvSpPr>
                  <a:spLocks/>
                </p:cNvSpPr>
                <p:nvPr/>
              </p:nvSpPr>
              <p:spPr bwMode="auto">
                <a:xfrm>
                  <a:off x="3542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6 w 21"/>
                    <a:gd name="T7" fmla="*/ 13 h 18"/>
                    <a:gd name="T8" fmla="*/ 13 w 21"/>
                    <a:gd name="T9" fmla="*/ 11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1 w 21"/>
                    <a:gd name="T31" fmla="*/ 13 h 18"/>
                    <a:gd name="T32" fmla="*/ 13 w 21"/>
                    <a:gd name="T33" fmla="*/ 16 h 18"/>
                    <a:gd name="T34" fmla="*/ 16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3" y="11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1" y="13"/>
                      </a:lnTo>
                      <a:lnTo>
                        <a:pt x="13" y="16"/>
                      </a:lnTo>
                      <a:lnTo>
                        <a:pt x="16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4" name="Freeform 340"/>
                <p:cNvSpPr>
                  <a:spLocks/>
                </p:cNvSpPr>
                <p:nvPr/>
              </p:nvSpPr>
              <p:spPr bwMode="auto">
                <a:xfrm>
                  <a:off x="3560" y="1975"/>
                  <a:ext cx="21" cy="8"/>
                </a:xfrm>
                <a:custGeom>
                  <a:avLst/>
                  <a:gdLst>
                    <a:gd name="T0" fmla="*/ 19 w 21"/>
                    <a:gd name="T1" fmla="*/ 2 h 8"/>
                    <a:gd name="T2" fmla="*/ 19 w 21"/>
                    <a:gd name="T3" fmla="*/ 2 h 8"/>
                    <a:gd name="T4" fmla="*/ 19 w 21"/>
                    <a:gd name="T5" fmla="*/ 2 h 8"/>
                    <a:gd name="T6" fmla="*/ 16 w 21"/>
                    <a:gd name="T7" fmla="*/ 2 h 8"/>
                    <a:gd name="T8" fmla="*/ 14 w 21"/>
                    <a:gd name="T9" fmla="*/ 2 h 8"/>
                    <a:gd name="T10" fmla="*/ 11 w 21"/>
                    <a:gd name="T11" fmla="*/ 2 h 8"/>
                    <a:gd name="T12" fmla="*/ 8 w 21"/>
                    <a:gd name="T13" fmla="*/ 2 h 8"/>
                    <a:gd name="T14" fmla="*/ 6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6 w 21"/>
                    <a:gd name="T25" fmla="*/ 5 h 8"/>
                    <a:gd name="T26" fmla="*/ 8 w 21"/>
                    <a:gd name="T27" fmla="*/ 5 h 8"/>
                    <a:gd name="T28" fmla="*/ 11 w 21"/>
                    <a:gd name="T29" fmla="*/ 5 h 8"/>
                    <a:gd name="T30" fmla="*/ 14 w 21"/>
                    <a:gd name="T31" fmla="*/ 8 h 8"/>
                    <a:gd name="T32" fmla="*/ 16 w 21"/>
                    <a:gd name="T33" fmla="*/ 5 h 8"/>
                    <a:gd name="T34" fmla="*/ 19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9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9" y="2"/>
                      </a:move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4" y="2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4" y="8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5" name="Freeform 341"/>
                <p:cNvSpPr>
                  <a:spLocks/>
                </p:cNvSpPr>
                <p:nvPr/>
              </p:nvSpPr>
              <p:spPr bwMode="auto">
                <a:xfrm>
                  <a:off x="3579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8 w 26"/>
                    <a:gd name="T7" fmla="*/ 8 h 24"/>
                    <a:gd name="T8" fmla="*/ 15 w 26"/>
                    <a:gd name="T9" fmla="*/ 11 h 24"/>
                    <a:gd name="T10" fmla="*/ 13 w 26"/>
                    <a:gd name="T11" fmla="*/ 14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2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9 h 24"/>
                    <a:gd name="T28" fmla="*/ 15 w 26"/>
                    <a:gd name="T29" fmla="*/ 16 h 24"/>
                    <a:gd name="T30" fmla="*/ 18 w 26"/>
                    <a:gd name="T31" fmla="*/ 14 h 24"/>
                    <a:gd name="T32" fmla="*/ 21 w 26"/>
                    <a:gd name="T33" fmla="*/ 11 h 24"/>
                    <a:gd name="T34" fmla="*/ 23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8" y="8"/>
                      </a:lnTo>
                      <a:lnTo>
                        <a:pt x="15" y="11"/>
                      </a:lnTo>
                      <a:lnTo>
                        <a:pt x="13" y="14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9"/>
                      </a:lnTo>
                      <a:lnTo>
                        <a:pt x="15" y="16"/>
                      </a:lnTo>
                      <a:lnTo>
                        <a:pt x="18" y="14"/>
                      </a:lnTo>
                      <a:lnTo>
                        <a:pt x="21" y="11"/>
                      </a:lnTo>
                      <a:lnTo>
                        <a:pt x="23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6" name="Freeform 342"/>
                <p:cNvSpPr>
                  <a:spLocks/>
                </p:cNvSpPr>
                <p:nvPr/>
              </p:nvSpPr>
              <p:spPr bwMode="auto">
                <a:xfrm>
                  <a:off x="3600" y="1951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8 w 10"/>
                    <a:gd name="T3" fmla="*/ 0 h 8"/>
                    <a:gd name="T4" fmla="*/ 5 w 10"/>
                    <a:gd name="T5" fmla="*/ 0 h 8"/>
                    <a:gd name="T6" fmla="*/ 5 w 10"/>
                    <a:gd name="T7" fmla="*/ 0 h 8"/>
                    <a:gd name="T8" fmla="*/ 5 w 10"/>
                    <a:gd name="T9" fmla="*/ 3 h 8"/>
                    <a:gd name="T10" fmla="*/ 5 w 10"/>
                    <a:gd name="T11" fmla="*/ 3 h 8"/>
                    <a:gd name="T12" fmla="*/ 2 w 10"/>
                    <a:gd name="T13" fmla="*/ 3 h 8"/>
                    <a:gd name="T14" fmla="*/ 2 w 10"/>
                    <a:gd name="T15" fmla="*/ 5 h 8"/>
                    <a:gd name="T16" fmla="*/ 2 w 10"/>
                    <a:gd name="T17" fmla="*/ 5 h 8"/>
                    <a:gd name="T18" fmla="*/ 0 w 10"/>
                    <a:gd name="T19" fmla="*/ 5 h 8"/>
                    <a:gd name="T20" fmla="*/ 5 w 10"/>
                    <a:gd name="T21" fmla="*/ 8 h 8"/>
                    <a:gd name="T22" fmla="*/ 5 w 10"/>
                    <a:gd name="T23" fmla="*/ 8 h 8"/>
                    <a:gd name="T24" fmla="*/ 5 w 10"/>
                    <a:gd name="T25" fmla="*/ 8 h 8"/>
                    <a:gd name="T26" fmla="*/ 5 w 10"/>
                    <a:gd name="T27" fmla="*/ 5 h 8"/>
                    <a:gd name="T28" fmla="*/ 8 w 10"/>
                    <a:gd name="T29" fmla="*/ 5 h 8"/>
                    <a:gd name="T30" fmla="*/ 8 w 10"/>
                    <a:gd name="T31" fmla="*/ 5 h 8"/>
                    <a:gd name="T32" fmla="*/ 8 w 10"/>
                    <a:gd name="T33" fmla="*/ 3 h 8"/>
                    <a:gd name="T34" fmla="*/ 8 w 10"/>
                    <a:gd name="T35" fmla="*/ 3 h 8"/>
                    <a:gd name="T36" fmla="*/ 10 w 10"/>
                    <a:gd name="T37" fmla="*/ 0 h 8"/>
                    <a:gd name="T38" fmla="*/ 10 w 10"/>
                    <a:gd name="T39" fmla="*/ 0 h 8"/>
                    <a:gd name="T40" fmla="*/ 5 w 10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8"/>
                    <a:gd name="T65" fmla="*/ 10 w 1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7" name="Freeform 343"/>
                <p:cNvSpPr>
                  <a:spLocks/>
                </p:cNvSpPr>
                <p:nvPr/>
              </p:nvSpPr>
              <p:spPr bwMode="auto">
                <a:xfrm>
                  <a:off x="3605" y="1949"/>
                  <a:ext cx="5" cy="2"/>
                </a:xfrm>
                <a:custGeom>
                  <a:avLst/>
                  <a:gdLst>
                    <a:gd name="T0" fmla="*/ 3 w 5"/>
                    <a:gd name="T1" fmla="*/ 0 h 2"/>
                    <a:gd name="T2" fmla="*/ 3 w 5"/>
                    <a:gd name="T3" fmla="*/ 0 h 2"/>
                    <a:gd name="T4" fmla="*/ 3 w 5"/>
                    <a:gd name="T5" fmla="*/ 0 h 2"/>
                    <a:gd name="T6" fmla="*/ 3 w 5"/>
                    <a:gd name="T7" fmla="*/ 2 h 2"/>
                    <a:gd name="T8" fmla="*/ 3 w 5"/>
                    <a:gd name="T9" fmla="*/ 2 h 2"/>
                    <a:gd name="T10" fmla="*/ 3 w 5"/>
                    <a:gd name="T11" fmla="*/ 2 h 2"/>
                    <a:gd name="T12" fmla="*/ 3 w 5"/>
                    <a:gd name="T13" fmla="*/ 2 h 2"/>
                    <a:gd name="T14" fmla="*/ 3 w 5"/>
                    <a:gd name="T15" fmla="*/ 2 h 2"/>
                    <a:gd name="T16" fmla="*/ 0 w 5"/>
                    <a:gd name="T17" fmla="*/ 2 h 2"/>
                    <a:gd name="T18" fmla="*/ 0 w 5"/>
                    <a:gd name="T19" fmla="*/ 2 h 2"/>
                    <a:gd name="T20" fmla="*/ 5 w 5"/>
                    <a:gd name="T21" fmla="*/ 2 h 2"/>
                    <a:gd name="T22" fmla="*/ 5 w 5"/>
                    <a:gd name="T23" fmla="*/ 2 h 2"/>
                    <a:gd name="T24" fmla="*/ 5 w 5"/>
                    <a:gd name="T25" fmla="*/ 2 h 2"/>
                    <a:gd name="T26" fmla="*/ 5 w 5"/>
                    <a:gd name="T27" fmla="*/ 2 h 2"/>
                    <a:gd name="T28" fmla="*/ 5 w 5"/>
                    <a:gd name="T29" fmla="*/ 2 h 2"/>
                    <a:gd name="T30" fmla="*/ 5 w 5"/>
                    <a:gd name="T31" fmla="*/ 2 h 2"/>
                    <a:gd name="T32" fmla="*/ 5 w 5"/>
                    <a:gd name="T33" fmla="*/ 2 h 2"/>
                    <a:gd name="T34" fmla="*/ 5 w 5"/>
                    <a:gd name="T35" fmla="*/ 2 h 2"/>
                    <a:gd name="T36" fmla="*/ 5 w 5"/>
                    <a:gd name="T37" fmla="*/ 2 h 2"/>
                    <a:gd name="T38" fmla="*/ 5 w 5"/>
                    <a:gd name="T39" fmla="*/ 2 h 2"/>
                    <a:gd name="T40" fmla="*/ 3 w 5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"/>
                    <a:gd name="T65" fmla="*/ 5 w 5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8" name="Freeform 344"/>
                <p:cNvSpPr>
                  <a:spLocks/>
                </p:cNvSpPr>
                <p:nvPr/>
              </p:nvSpPr>
              <p:spPr bwMode="auto">
                <a:xfrm>
                  <a:off x="3597" y="1922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3 w 13"/>
                    <a:gd name="T5" fmla="*/ 6 h 29"/>
                    <a:gd name="T6" fmla="*/ 5 w 13"/>
                    <a:gd name="T7" fmla="*/ 8 h 29"/>
                    <a:gd name="T8" fmla="*/ 8 w 13"/>
                    <a:gd name="T9" fmla="*/ 11 h 29"/>
                    <a:gd name="T10" fmla="*/ 8 w 13"/>
                    <a:gd name="T11" fmla="*/ 13 h 29"/>
                    <a:gd name="T12" fmla="*/ 8 w 13"/>
                    <a:gd name="T13" fmla="*/ 19 h 29"/>
                    <a:gd name="T14" fmla="*/ 11 w 13"/>
                    <a:gd name="T15" fmla="*/ 21 h 29"/>
                    <a:gd name="T16" fmla="*/ 11 w 13"/>
                    <a:gd name="T17" fmla="*/ 24 h 29"/>
                    <a:gd name="T18" fmla="*/ 11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1 w 13"/>
                    <a:gd name="T29" fmla="*/ 13 h 29"/>
                    <a:gd name="T30" fmla="*/ 11 w 13"/>
                    <a:gd name="T31" fmla="*/ 11 h 29"/>
                    <a:gd name="T32" fmla="*/ 8 w 13"/>
                    <a:gd name="T33" fmla="*/ 6 h 29"/>
                    <a:gd name="T34" fmla="*/ 5 w 13"/>
                    <a:gd name="T35" fmla="*/ 3 h 29"/>
                    <a:gd name="T36" fmla="*/ 3 w 13"/>
                    <a:gd name="T37" fmla="*/ 0 h 29"/>
                    <a:gd name="T38" fmla="*/ 3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8" y="19"/>
                      </a:lnTo>
                      <a:lnTo>
                        <a:pt x="11" y="21"/>
                      </a:lnTo>
                      <a:lnTo>
                        <a:pt x="11" y="24"/>
                      </a:lnTo>
                      <a:lnTo>
                        <a:pt x="11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9" name="Freeform 345"/>
                <p:cNvSpPr>
                  <a:spLocks/>
                </p:cNvSpPr>
                <p:nvPr/>
              </p:nvSpPr>
              <p:spPr bwMode="auto">
                <a:xfrm>
                  <a:off x="3574" y="1915"/>
                  <a:ext cx="26" cy="10"/>
                </a:xfrm>
                <a:custGeom>
                  <a:avLst/>
                  <a:gdLst>
                    <a:gd name="T0" fmla="*/ 0 w 26"/>
                    <a:gd name="T1" fmla="*/ 2 h 10"/>
                    <a:gd name="T2" fmla="*/ 0 w 26"/>
                    <a:gd name="T3" fmla="*/ 2 h 10"/>
                    <a:gd name="T4" fmla="*/ 2 w 26"/>
                    <a:gd name="T5" fmla="*/ 2 h 10"/>
                    <a:gd name="T6" fmla="*/ 7 w 26"/>
                    <a:gd name="T7" fmla="*/ 2 h 10"/>
                    <a:gd name="T8" fmla="*/ 10 w 26"/>
                    <a:gd name="T9" fmla="*/ 2 h 10"/>
                    <a:gd name="T10" fmla="*/ 13 w 26"/>
                    <a:gd name="T11" fmla="*/ 5 h 10"/>
                    <a:gd name="T12" fmla="*/ 15 w 26"/>
                    <a:gd name="T13" fmla="*/ 5 h 10"/>
                    <a:gd name="T14" fmla="*/ 18 w 26"/>
                    <a:gd name="T15" fmla="*/ 7 h 10"/>
                    <a:gd name="T16" fmla="*/ 23 w 26"/>
                    <a:gd name="T17" fmla="*/ 7 h 10"/>
                    <a:gd name="T18" fmla="*/ 23 w 26"/>
                    <a:gd name="T19" fmla="*/ 10 h 10"/>
                    <a:gd name="T20" fmla="*/ 26 w 26"/>
                    <a:gd name="T21" fmla="*/ 7 h 10"/>
                    <a:gd name="T22" fmla="*/ 23 w 26"/>
                    <a:gd name="T23" fmla="*/ 5 h 10"/>
                    <a:gd name="T24" fmla="*/ 20 w 26"/>
                    <a:gd name="T25" fmla="*/ 2 h 10"/>
                    <a:gd name="T26" fmla="*/ 18 w 26"/>
                    <a:gd name="T27" fmla="*/ 2 h 10"/>
                    <a:gd name="T28" fmla="*/ 15 w 26"/>
                    <a:gd name="T29" fmla="*/ 0 h 10"/>
                    <a:gd name="T30" fmla="*/ 10 w 26"/>
                    <a:gd name="T31" fmla="*/ 0 h 10"/>
                    <a:gd name="T32" fmla="*/ 7 w 26"/>
                    <a:gd name="T33" fmla="*/ 0 h 10"/>
                    <a:gd name="T34" fmla="*/ 2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2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7"/>
                      </a:lnTo>
                      <a:lnTo>
                        <a:pt x="23" y="7"/>
                      </a:lnTo>
                      <a:lnTo>
                        <a:pt x="23" y="10"/>
                      </a:lnTo>
                      <a:lnTo>
                        <a:pt x="26" y="7"/>
                      </a:lnTo>
                      <a:lnTo>
                        <a:pt x="23" y="5"/>
                      </a:lnTo>
                      <a:lnTo>
                        <a:pt x="20" y="2"/>
                      </a:lnTo>
                      <a:lnTo>
                        <a:pt x="18" y="2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0" name="Freeform 346"/>
                <p:cNvSpPr>
                  <a:spLocks/>
                </p:cNvSpPr>
                <p:nvPr/>
              </p:nvSpPr>
              <p:spPr bwMode="auto">
                <a:xfrm>
                  <a:off x="3545" y="1912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5 w 29"/>
                    <a:gd name="T11" fmla="*/ 5 h 10"/>
                    <a:gd name="T12" fmla="*/ 21 w 29"/>
                    <a:gd name="T13" fmla="*/ 5 h 10"/>
                    <a:gd name="T14" fmla="*/ 23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3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21 w 29"/>
                    <a:gd name="T27" fmla="*/ 3 h 10"/>
                    <a:gd name="T28" fmla="*/ 15 w 29"/>
                    <a:gd name="T29" fmla="*/ 3 h 10"/>
                    <a:gd name="T30" fmla="*/ 10 w 29"/>
                    <a:gd name="T31" fmla="*/ 3 h 10"/>
                    <a:gd name="T32" fmla="*/ 8 w 29"/>
                    <a:gd name="T33" fmla="*/ 5 h 10"/>
                    <a:gd name="T34" fmla="*/ 2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1" y="3"/>
                      </a:lnTo>
                      <a:lnTo>
                        <a:pt x="15" y="3"/>
                      </a:lnTo>
                      <a:lnTo>
                        <a:pt x="10" y="3"/>
                      </a:lnTo>
                      <a:lnTo>
                        <a:pt x="8" y="5"/>
                      </a:lnTo>
                      <a:lnTo>
                        <a:pt x="2" y="5"/>
                      </a:lnTo>
                      <a:lnTo>
                        <a:pt x="0" y="10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1" name="Freeform 347"/>
                <p:cNvSpPr>
                  <a:spLocks/>
                </p:cNvSpPr>
                <p:nvPr/>
              </p:nvSpPr>
              <p:spPr bwMode="auto">
                <a:xfrm>
                  <a:off x="3542" y="1922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3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3 w 5"/>
                    <a:gd name="T21" fmla="*/ 0 h 3"/>
                    <a:gd name="T22" fmla="*/ 3 w 5"/>
                    <a:gd name="T23" fmla="*/ 0 h 3"/>
                    <a:gd name="T24" fmla="*/ 3 w 5"/>
                    <a:gd name="T25" fmla="*/ 0 h 3"/>
                    <a:gd name="T26" fmla="*/ 3 w 5"/>
                    <a:gd name="T27" fmla="*/ 0 h 3"/>
                    <a:gd name="T28" fmla="*/ 3 w 5"/>
                    <a:gd name="T29" fmla="*/ 0 h 3"/>
                    <a:gd name="T30" fmla="*/ 3 w 5"/>
                    <a:gd name="T31" fmla="*/ 0 h 3"/>
                    <a:gd name="T32" fmla="*/ 3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2" name="Freeform 348"/>
                <p:cNvSpPr>
                  <a:spLocks/>
                </p:cNvSpPr>
                <p:nvPr/>
              </p:nvSpPr>
              <p:spPr bwMode="auto">
                <a:xfrm>
                  <a:off x="3555" y="1925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3 w 47"/>
                    <a:gd name="T5" fmla="*/ 45 h 50"/>
                    <a:gd name="T6" fmla="*/ 11 w 47"/>
                    <a:gd name="T7" fmla="*/ 50 h 50"/>
                    <a:gd name="T8" fmla="*/ 16 w 47"/>
                    <a:gd name="T9" fmla="*/ 50 h 50"/>
                    <a:gd name="T10" fmla="*/ 24 w 47"/>
                    <a:gd name="T11" fmla="*/ 50 h 50"/>
                    <a:gd name="T12" fmla="*/ 32 w 47"/>
                    <a:gd name="T13" fmla="*/ 45 h 50"/>
                    <a:gd name="T14" fmla="*/ 37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5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7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5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9 w 47"/>
                    <a:gd name="T41" fmla="*/ 42 h 50"/>
                    <a:gd name="T42" fmla="*/ 21 w 47"/>
                    <a:gd name="T43" fmla="*/ 47 h 50"/>
                    <a:gd name="T44" fmla="*/ 16 w 47"/>
                    <a:gd name="T45" fmla="*/ 47 h 50"/>
                    <a:gd name="T46" fmla="*/ 11 w 47"/>
                    <a:gd name="T47" fmla="*/ 47 h 50"/>
                    <a:gd name="T48" fmla="*/ 3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3" y="45"/>
                      </a:lnTo>
                      <a:lnTo>
                        <a:pt x="11" y="50"/>
                      </a:lnTo>
                      <a:lnTo>
                        <a:pt x="16" y="50"/>
                      </a:lnTo>
                      <a:lnTo>
                        <a:pt x="24" y="50"/>
                      </a:lnTo>
                      <a:lnTo>
                        <a:pt x="32" y="45"/>
                      </a:lnTo>
                      <a:lnTo>
                        <a:pt x="37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5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7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5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6" y="47"/>
                      </a:lnTo>
                      <a:lnTo>
                        <a:pt x="11" y="47"/>
                      </a:lnTo>
                      <a:lnTo>
                        <a:pt x="3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346" name="Rectangle 350"/>
              <p:cNvSpPr>
                <a:spLocks noChangeArrowheads="1"/>
              </p:cNvSpPr>
              <p:nvPr/>
            </p:nvSpPr>
            <p:spPr bwMode="auto">
              <a:xfrm>
                <a:off x="3064" y="1436"/>
                <a:ext cx="592" cy="1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347" name="Rectangle 351"/>
              <p:cNvSpPr>
                <a:spLocks noChangeArrowheads="1"/>
              </p:cNvSpPr>
              <p:nvPr/>
            </p:nvSpPr>
            <p:spPr bwMode="auto">
              <a:xfrm>
                <a:off x="3120" y="1448"/>
                <a:ext cx="585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Operations</a:t>
                </a:r>
                <a:endParaRPr lang="en-GB" altLang="de-DE" sz="1400"/>
              </a:p>
            </p:txBody>
          </p:sp>
        </p:grpSp>
        <p:grpSp>
          <p:nvGrpSpPr>
            <p:cNvPr id="15374" name="Group 522"/>
            <p:cNvGrpSpPr>
              <a:grpSpLocks/>
            </p:cNvGrpSpPr>
            <p:nvPr/>
          </p:nvGrpSpPr>
          <p:grpSpPr bwMode="auto">
            <a:xfrm>
              <a:off x="3666" y="1857"/>
              <a:ext cx="773" cy="676"/>
              <a:chOff x="3666" y="1857"/>
              <a:chExt cx="773" cy="676"/>
            </a:xfrm>
          </p:grpSpPr>
          <p:grpSp>
            <p:nvGrpSpPr>
              <p:cNvPr id="19176" name="Group 518"/>
              <p:cNvGrpSpPr>
                <a:grpSpLocks/>
              </p:cNvGrpSpPr>
              <p:nvPr/>
            </p:nvGrpSpPr>
            <p:grpSpPr bwMode="auto">
              <a:xfrm>
                <a:off x="3827" y="2114"/>
                <a:ext cx="589" cy="419"/>
                <a:chOff x="3827" y="2114"/>
                <a:chExt cx="589" cy="419"/>
              </a:xfrm>
            </p:grpSpPr>
            <p:sp>
              <p:nvSpPr>
                <p:cNvPr id="19180" name="Freeform 353"/>
                <p:cNvSpPr>
                  <a:spLocks/>
                </p:cNvSpPr>
                <p:nvPr/>
              </p:nvSpPr>
              <p:spPr bwMode="auto">
                <a:xfrm>
                  <a:off x="4128" y="2289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3 h 34"/>
                    <a:gd name="T6" fmla="*/ 42 w 58"/>
                    <a:gd name="T7" fmla="*/ 5 h 34"/>
                    <a:gd name="T8" fmla="*/ 34 w 58"/>
                    <a:gd name="T9" fmla="*/ 11 h 34"/>
                    <a:gd name="T10" fmla="*/ 26 w 58"/>
                    <a:gd name="T11" fmla="*/ 13 h 34"/>
                    <a:gd name="T12" fmla="*/ 21 w 58"/>
                    <a:gd name="T13" fmla="*/ 18 h 34"/>
                    <a:gd name="T14" fmla="*/ 13 w 58"/>
                    <a:gd name="T15" fmla="*/ 24 h 34"/>
                    <a:gd name="T16" fmla="*/ 8 w 58"/>
                    <a:gd name="T17" fmla="*/ 29 h 34"/>
                    <a:gd name="T18" fmla="*/ 0 w 58"/>
                    <a:gd name="T19" fmla="*/ 32 h 34"/>
                    <a:gd name="T20" fmla="*/ 3 w 58"/>
                    <a:gd name="T21" fmla="*/ 34 h 34"/>
                    <a:gd name="T22" fmla="*/ 11 w 58"/>
                    <a:gd name="T23" fmla="*/ 32 h 34"/>
                    <a:gd name="T24" fmla="*/ 16 w 58"/>
                    <a:gd name="T25" fmla="*/ 26 h 34"/>
                    <a:gd name="T26" fmla="*/ 24 w 58"/>
                    <a:gd name="T27" fmla="*/ 21 h 34"/>
                    <a:gd name="T28" fmla="*/ 29 w 58"/>
                    <a:gd name="T29" fmla="*/ 18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5 h 34"/>
                    <a:gd name="T36" fmla="*/ 58 w 58"/>
                    <a:gd name="T37" fmla="*/ 3 h 34"/>
                    <a:gd name="T38" fmla="*/ 58 w 58"/>
                    <a:gd name="T39" fmla="*/ 3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3"/>
                      </a:lnTo>
                      <a:lnTo>
                        <a:pt x="42" y="5"/>
                      </a:lnTo>
                      <a:lnTo>
                        <a:pt x="34" y="11"/>
                      </a:lnTo>
                      <a:lnTo>
                        <a:pt x="26" y="13"/>
                      </a:lnTo>
                      <a:lnTo>
                        <a:pt x="21" y="18"/>
                      </a:lnTo>
                      <a:lnTo>
                        <a:pt x="13" y="24"/>
                      </a:lnTo>
                      <a:lnTo>
                        <a:pt x="8" y="29"/>
                      </a:lnTo>
                      <a:lnTo>
                        <a:pt x="0" y="32"/>
                      </a:lnTo>
                      <a:lnTo>
                        <a:pt x="3" y="34"/>
                      </a:lnTo>
                      <a:lnTo>
                        <a:pt x="11" y="32"/>
                      </a:lnTo>
                      <a:lnTo>
                        <a:pt x="16" y="26"/>
                      </a:lnTo>
                      <a:lnTo>
                        <a:pt x="24" y="21"/>
                      </a:lnTo>
                      <a:lnTo>
                        <a:pt x="29" y="18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5"/>
                      </a:lnTo>
                      <a:lnTo>
                        <a:pt x="58" y="3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1" name="Freeform 354"/>
                <p:cNvSpPr>
                  <a:spLocks/>
                </p:cNvSpPr>
                <p:nvPr/>
              </p:nvSpPr>
              <p:spPr bwMode="auto">
                <a:xfrm>
                  <a:off x="4183" y="2286"/>
                  <a:ext cx="47" cy="8"/>
                </a:xfrm>
                <a:custGeom>
                  <a:avLst/>
                  <a:gdLst>
                    <a:gd name="T0" fmla="*/ 47 w 47"/>
                    <a:gd name="T1" fmla="*/ 6 h 8"/>
                    <a:gd name="T2" fmla="*/ 47 w 47"/>
                    <a:gd name="T3" fmla="*/ 6 h 8"/>
                    <a:gd name="T4" fmla="*/ 42 w 47"/>
                    <a:gd name="T5" fmla="*/ 3 h 8"/>
                    <a:gd name="T6" fmla="*/ 37 w 47"/>
                    <a:gd name="T7" fmla="*/ 3 h 8"/>
                    <a:gd name="T8" fmla="*/ 31 w 47"/>
                    <a:gd name="T9" fmla="*/ 0 h 8"/>
                    <a:gd name="T10" fmla="*/ 24 w 47"/>
                    <a:gd name="T11" fmla="*/ 0 h 8"/>
                    <a:gd name="T12" fmla="*/ 18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3 h 8"/>
                    <a:gd name="T20" fmla="*/ 3 w 47"/>
                    <a:gd name="T21" fmla="*/ 6 h 8"/>
                    <a:gd name="T22" fmla="*/ 8 w 47"/>
                    <a:gd name="T23" fmla="*/ 6 h 8"/>
                    <a:gd name="T24" fmla="*/ 13 w 47"/>
                    <a:gd name="T25" fmla="*/ 3 h 8"/>
                    <a:gd name="T26" fmla="*/ 18 w 47"/>
                    <a:gd name="T27" fmla="*/ 3 h 8"/>
                    <a:gd name="T28" fmla="*/ 24 w 47"/>
                    <a:gd name="T29" fmla="*/ 3 h 8"/>
                    <a:gd name="T30" fmla="*/ 31 w 47"/>
                    <a:gd name="T31" fmla="*/ 6 h 8"/>
                    <a:gd name="T32" fmla="*/ 37 w 47"/>
                    <a:gd name="T33" fmla="*/ 6 h 8"/>
                    <a:gd name="T34" fmla="*/ 42 w 47"/>
                    <a:gd name="T35" fmla="*/ 6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6"/>
                      </a:moveTo>
                      <a:lnTo>
                        <a:pt x="47" y="6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31" y="0"/>
                      </a:lnTo>
                      <a:lnTo>
                        <a:pt x="24" y="0"/>
                      </a:lnTo>
                      <a:lnTo>
                        <a:pt x="18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3" y="3"/>
                      </a:lnTo>
                      <a:lnTo>
                        <a:pt x="18" y="3"/>
                      </a:lnTo>
                      <a:lnTo>
                        <a:pt x="24" y="3"/>
                      </a:lnTo>
                      <a:lnTo>
                        <a:pt x="31" y="6"/>
                      </a:lnTo>
                      <a:lnTo>
                        <a:pt x="37" y="6"/>
                      </a:lnTo>
                      <a:lnTo>
                        <a:pt x="42" y="6"/>
                      </a:lnTo>
                      <a:lnTo>
                        <a:pt x="47" y="8"/>
                      </a:lnTo>
                      <a:lnTo>
                        <a:pt x="47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2" name="Freeform 355"/>
                <p:cNvSpPr>
                  <a:spLocks/>
                </p:cNvSpPr>
                <p:nvPr/>
              </p:nvSpPr>
              <p:spPr bwMode="auto">
                <a:xfrm>
                  <a:off x="4230" y="2292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5 h 21"/>
                    <a:gd name="T6" fmla="*/ 24 w 26"/>
                    <a:gd name="T7" fmla="*/ 13 h 21"/>
                    <a:gd name="T8" fmla="*/ 21 w 26"/>
                    <a:gd name="T9" fmla="*/ 10 h 21"/>
                    <a:gd name="T10" fmla="*/ 16 w 26"/>
                    <a:gd name="T11" fmla="*/ 8 h 21"/>
                    <a:gd name="T12" fmla="*/ 13 w 26"/>
                    <a:gd name="T13" fmla="*/ 5 h 21"/>
                    <a:gd name="T14" fmla="*/ 8 w 26"/>
                    <a:gd name="T15" fmla="*/ 2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2 h 21"/>
                    <a:gd name="T22" fmla="*/ 3 w 26"/>
                    <a:gd name="T23" fmla="*/ 5 h 21"/>
                    <a:gd name="T24" fmla="*/ 8 w 26"/>
                    <a:gd name="T25" fmla="*/ 5 h 21"/>
                    <a:gd name="T26" fmla="*/ 11 w 26"/>
                    <a:gd name="T27" fmla="*/ 8 h 21"/>
                    <a:gd name="T28" fmla="*/ 13 w 26"/>
                    <a:gd name="T29" fmla="*/ 10 h 21"/>
                    <a:gd name="T30" fmla="*/ 18 w 26"/>
                    <a:gd name="T31" fmla="*/ 13 h 21"/>
                    <a:gd name="T32" fmla="*/ 21 w 26"/>
                    <a:gd name="T33" fmla="*/ 15 h 21"/>
                    <a:gd name="T34" fmla="*/ 24 w 26"/>
                    <a:gd name="T35" fmla="*/ 18 h 21"/>
                    <a:gd name="T36" fmla="*/ 24 w 26"/>
                    <a:gd name="T37" fmla="*/ 21 h 21"/>
                    <a:gd name="T38" fmla="*/ 24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5"/>
                      </a:lnTo>
                      <a:lnTo>
                        <a:pt x="24" y="13"/>
                      </a:lnTo>
                      <a:lnTo>
                        <a:pt x="21" y="10"/>
                      </a:lnTo>
                      <a:lnTo>
                        <a:pt x="16" y="8"/>
                      </a:lnTo>
                      <a:lnTo>
                        <a:pt x="13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3" y="10"/>
                      </a:lnTo>
                      <a:lnTo>
                        <a:pt x="18" y="13"/>
                      </a:lnTo>
                      <a:lnTo>
                        <a:pt x="21" y="15"/>
                      </a:lnTo>
                      <a:lnTo>
                        <a:pt x="24" y="18"/>
                      </a:lnTo>
                      <a:lnTo>
                        <a:pt x="24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3" name="Freeform 356"/>
                <p:cNvSpPr>
                  <a:spLocks/>
                </p:cNvSpPr>
                <p:nvPr/>
              </p:nvSpPr>
              <p:spPr bwMode="auto">
                <a:xfrm>
                  <a:off x="4246" y="2310"/>
                  <a:ext cx="13" cy="24"/>
                </a:xfrm>
                <a:custGeom>
                  <a:avLst/>
                  <a:gdLst>
                    <a:gd name="T0" fmla="*/ 2 w 13"/>
                    <a:gd name="T1" fmla="*/ 24 h 24"/>
                    <a:gd name="T2" fmla="*/ 2 w 13"/>
                    <a:gd name="T3" fmla="*/ 24 h 24"/>
                    <a:gd name="T4" fmla="*/ 5 w 13"/>
                    <a:gd name="T5" fmla="*/ 21 h 24"/>
                    <a:gd name="T6" fmla="*/ 5 w 13"/>
                    <a:gd name="T7" fmla="*/ 18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0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5 h 24"/>
                    <a:gd name="T18" fmla="*/ 10 w 13"/>
                    <a:gd name="T19" fmla="*/ 0 h 24"/>
                    <a:gd name="T20" fmla="*/ 8 w 13"/>
                    <a:gd name="T21" fmla="*/ 3 h 24"/>
                    <a:gd name="T22" fmla="*/ 8 w 13"/>
                    <a:gd name="T23" fmla="*/ 5 h 24"/>
                    <a:gd name="T24" fmla="*/ 8 w 13"/>
                    <a:gd name="T25" fmla="*/ 5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2 w 13"/>
                    <a:gd name="T33" fmla="*/ 16 h 24"/>
                    <a:gd name="T34" fmla="*/ 0 w 13"/>
                    <a:gd name="T35" fmla="*/ 18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2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2" y="24"/>
                      </a:move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0"/>
                      </a:ln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4" name="Freeform 357"/>
                <p:cNvSpPr>
                  <a:spLocks/>
                </p:cNvSpPr>
                <p:nvPr/>
              </p:nvSpPr>
              <p:spPr bwMode="auto">
                <a:xfrm>
                  <a:off x="4241" y="2331"/>
                  <a:ext cx="7" cy="24"/>
                </a:xfrm>
                <a:custGeom>
                  <a:avLst/>
                  <a:gdLst>
                    <a:gd name="T0" fmla="*/ 5 w 7"/>
                    <a:gd name="T1" fmla="*/ 21 h 24"/>
                    <a:gd name="T2" fmla="*/ 5 w 7"/>
                    <a:gd name="T3" fmla="*/ 21 h 24"/>
                    <a:gd name="T4" fmla="*/ 5 w 7"/>
                    <a:gd name="T5" fmla="*/ 21 h 24"/>
                    <a:gd name="T6" fmla="*/ 5 w 7"/>
                    <a:gd name="T7" fmla="*/ 18 h 24"/>
                    <a:gd name="T8" fmla="*/ 5 w 7"/>
                    <a:gd name="T9" fmla="*/ 16 h 24"/>
                    <a:gd name="T10" fmla="*/ 5 w 7"/>
                    <a:gd name="T11" fmla="*/ 13 h 24"/>
                    <a:gd name="T12" fmla="*/ 5 w 7"/>
                    <a:gd name="T13" fmla="*/ 11 h 24"/>
                    <a:gd name="T14" fmla="*/ 5 w 7"/>
                    <a:gd name="T15" fmla="*/ 8 h 24"/>
                    <a:gd name="T16" fmla="*/ 7 w 7"/>
                    <a:gd name="T17" fmla="*/ 5 h 24"/>
                    <a:gd name="T18" fmla="*/ 7 w 7"/>
                    <a:gd name="T19" fmla="*/ 3 h 24"/>
                    <a:gd name="T20" fmla="*/ 5 w 7"/>
                    <a:gd name="T21" fmla="*/ 0 h 24"/>
                    <a:gd name="T22" fmla="*/ 5 w 7"/>
                    <a:gd name="T23" fmla="*/ 3 h 24"/>
                    <a:gd name="T24" fmla="*/ 2 w 7"/>
                    <a:gd name="T25" fmla="*/ 8 h 24"/>
                    <a:gd name="T26" fmla="*/ 2 w 7"/>
                    <a:gd name="T27" fmla="*/ 11 h 24"/>
                    <a:gd name="T28" fmla="*/ 0 w 7"/>
                    <a:gd name="T29" fmla="*/ 13 h 24"/>
                    <a:gd name="T30" fmla="*/ 0 w 7"/>
                    <a:gd name="T31" fmla="*/ 16 h 24"/>
                    <a:gd name="T32" fmla="*/ 0 w 7"/>
                    <a:gd name="T33" fmla="*/ 18 h 24"/>
                    <a:gd name="T34" fmla="*/ 2 w 7"/>
                    <a:gd name="T35" fmla="*/ 21 h 24"/>
                    <a:gd name="T36" fmla="*/ 2 w 7"/>
                    <a:gd name="T37" fmla="*/ 24 h 24"/>
                    <a:gd name="T38" fmla="*/ 2 w 7"/>
                    <a:gd name="T39" fmla="*/ 24 h 24"/>
                    <a:gd name="T40" fmla="*/ 5 w 7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4"/>
                    <a:gd name="T65" fmla="*/ 7 w 7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2" y="8"/>
                      </a:lnTo>
                      <a:lnTo>
                        <a:pt x="2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5" name="Freeform 358"/>
                <p:cNvSpPr>
                  <a:spLocks/>
                </p:cNvSpPr>
                <p:nvPr/>
              </p:nvSpPr>
              <p:spPr bwMode="auto">
                <a:xfrm>
                  <a:off x="4243" y="2349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9 w 34"/>
                    <a:gd name="T5" fmla="*/ 3 h 8"/>
                    <a:gd name="T6" fmla="*/ 26 w 34"/>
                    <a:gd name="T7" fmla="*/ 3 h 8"/>
                    <a:gd name="T8" fmla="*/ 21 w 34"/>
                    <a:gd name="T9" fmla="*/ 3 h 8"/>
                    <a:gd name="T10" fmla="*/ 16 w 34"/>
                    <a:gd name="T11" fmla="*/ 6 h 8"/>
                    <a:gd name="T12" fmla="*/ 13 w 34"/>
                    <a:gd name="T13" fmla="*/ 6 h 8"/>
                    <a:gd name="T14" fmla="*/ 11 w 34"/>
                    <a:gd name="T15" fmla="*/ 6 h 8"/>
                    <a:gd name="T16" fmla="*/ 5 w 34"/>
                    <a:gd name="T17" fmla="*/ 6 h 8"/>
                    <a:gd name="T18" fmla="*/ 3 w 34"/>
                    <a:gd name="T19" fmla="*/ 3 h 8"/>
                    <a:gd name="T20" fmla="*/ 0 w 34"/>
                    <a:gd name="T21" fmla="*/ 6 h 8"/>
                    <a:gd name="T22" fmla="*/ 5 w 34"/>
                    <a:gd name="T23" fmla="*/ 8 h 8"/>
                    <a:gd name="T24" fmla="*/ 8 w 34"/>
                    <a:gd name="T25" fmla="*/ 8 h 8"/>
                    <a:gd name="T26" fmla="*/ 13 w 34"/>
                    <a:gd name="T27" fmla="*/ 8 h 8"/>
                    <a:gd name="T28" fmla="*/ 19 w 34"/>
                    <a:gd name="T29" fmla="*/ 8 h 8"/>
                    <a:gd name="T30" fmla="*/ 21 w 34"/>
                    <a:gd name="T31" fmla="*/ 8 h 8"/>
                    <a:gd name="T32" fmla="*/ 26 w 34"/>
                    <a:gd name="T33" fmla="*/ 6 h 8"/>
                    <a:gd name="T34" fmla="*/ 29 w 34"/>
                    <a:gd name="T35" fmla="*/ 6 h 8"/>
                    <a:gd name="T36" fmla="*/ 34 w 34"/>
                    <a:gd name="T37" fmla="*/ 6 h 8"/>
                    <a:gd name="T38" fmla="*/ 34 w 34"/>
                    <a:gd name="T39" fmla="*/ 6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3"/>
                      </a:lnTo>
                      <a:lnTo>
                        <a:pt x="26" y="3"/>
                      </a:lnTo>
                      <a:lnTo>
                        <a:pt x="21" y="3"/>
                      </a:lnTo>
                      <a:lnTo>
                        <a:pt x="16" y="6"/>
                      </a:lnTo>
                      <a:lnTo>
                        <a:pt x="13" y="6"/>
                      </a:lnTo>
                      <a:lnTo>
                        <a:pt x="11" y="6"/>
                      </a:lnTo>
                      <a:lnTo>
                        <a:pt x="5" y="6"/>
                      </a:ln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34" y="6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6" name="Freeform 359"/>
                <p:cNvSpPr>
                  <a:spLocks/>
                </p:cNvSpPr>
                <p:nvPr/>
              </p:nvSpPr>
              <p:spPr bwMode="auto">
                <a:xfrm>
                  <a:off x="4277" y="2339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9 w 34"/>
                    <a:gd name="T5" fmla="*/ 0 h 16"/>
                    <a:gd name="T6" fmla="*/ 24 w 34"/>
                    <a:gd name="T7" fmla="*/ 3 h 16"/>
                    <a:gd name="T8" fmla="*/ 21 w 34"/>
                    <a:gd name="T9" fmla="*/ 3 h 16"/>
                    <a:gd name="T10" fmla="*/ 16 w 34"/>
                    <a:gd name="T11" fmla="*/ 5 h 16"/>
                    <a:gd name="T12" fmla="*/ 11 w 34"/>
                    <a:gd name="T13" fmla="*/ 8 h 16"/>
                    <a:gd name="T14" fmla="*/ 8 w 34"/>
                    <a:gd name="T15" fmla="*/ 8 h 16"/>
                    <a:gd name="T16" fmla="*/ 3 w 34"/>
                    <a:gd name="T17" fmla="*/ 10 h 16"/>
                    <a:gd name="T18" fmla="*/ 0 w 34"/>
                    <a:gd name="T19" fmla="*/ 10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8 w 34"/>
                    <a:gd name="T25" fmla="*/ 13 h 16"/>
                    <a:gd name="T26" fmla="*/ 13 w 34"/>
                    <a:gd name="T27" fmla="*/ 10 h 16"/>
                    <a:gd name="T28" fmla="*/ 16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9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6" y="5"/>
                      </a:lnTo>
                      <a:lnTo>
                        <a:pt x="11" y="8"/>
                      </a:lnTo>
                      <a:lnTo>
                        <a:pt x="8" y="8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3" y="10"/>
                      </a:lnTo>
                      <a:lnTo>
                        <a:pt x="16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7" name="Freeform 360"/>
                <p:cNvSpPr>
                  <a:spLocks/>
                </p:cNvSpPr>
                <p:nvPr/>
              </p:nvSpPr>
              <p:spPr bwMode="auto">
                <a:xfrm>
                  <a:off x="4311" y="2339"/>
                  <a:ext cx="63" cy="13"/>
                </a:xfrm>
                <a:custGeom>
                  <a:avLst/>
                  <a:gdLst>
                    <a:gd name="T0" fmla="*/ 63 w 63"/>
                    <a:gd name="T1" fmla="*/ 8 h 13"/>
                    <a:gd name="T2" fmla="*/ 63 w 63"/>
                    <a:gd name="T3" fmla="*/ 8 h 13"/>
                    <a:gd name="T4" fmla="*/ 55 w 63"/>
                    <a:gd name="T5" fmla="*/ 5 h 13"/>
                    <a:gd name="T6" fmla="*/ 47 w 63"/>
                    <a:gd name="T7" fmla="*/ 3 h 13"/>
                    <a:gd name="T8" fmla="*/ 39 w 63"/>
                    <a:gd name="T9" fmla="*/ 0 h 13"/>
                    <a:gd name="T10" fmla="*/ 32 w 63"/>
                    <a:gd name="T11" fmla="*/ 0 h 13"/>
                    <a:gd name="T12" fmla="*/ 24 w 63"/>
                    <a:gd name="T13" fmla="*/ 0 h 13"/>
                    <a:gd name="T14" fmla="*/ 16 w 63"/>
                    <a:gd name="T15" fmla="*/ 0 h 13"/>
                    <a:gd name="T16" fmla="*/ 8 w 63"/>
                    <a:gd name="T17" fmla="*/ 0 h 13"/>
                    <a:gd name="T18" fmla="*/ 0 w 63"/>
                    <a:gd name="T19" fmla="*/ 0 h 13"/>
                    <a:gd name="T20" fmla="*/ 0 w 63"/>
                    <a:gd name="T21" fmla="*/ 5 h 13"/>
                    <a:gd name="T22" fmla="*/ 8 w 63"/>
                    <a:gd name="T23" fmla="*/ 3 h 13"/>
                    <a:gd name="T24" fmla="*/ 16 w 63"/>
                    <a:gd name="T25" fmla="*/ 3 h 13"/>
                    <a:gd name="T26" fmla="*/ 24 w 63"/>
                    <a:gd name="T27" fmla="*/ 3 h 13"/>
                    <a:gd name="T28" fmla="*/ 32 w 63"/>
                    <a:gd name="T29" fmla="*/ 3 h 13"/>
                    <a:gd name="T30" fmla="*/ 39 w 63"/>
                    <a:gd name="T31" fmla="*/ 5 h 13"/>
                    <a:gd name="T32" fmla="*/ 47 w 63"/>
                    <a:gd name="T33" fmla="*/ 5 h 13"/>
                    <a:gd name="T34" fmla="*/ 55 w 63"/>
                    <a:gd name="T35" fmla="*/ 8 h 13"/>
                    <a:gd name="T36" fmla="*/ 60 w 63"/>
                    <a:gd name="T37" fmla="*/ 13 h 13"/>
                    <a:gd name="T38" fmla="*/ 60 w 63"/>
                    <a:gd name="T39" fmla="*/ 13 h 13"/>
                    <a:gd name="T40" fmla="*/ 63 w 63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13"/>
                    <a:gd name="T65" fmla="*/ 63 w 63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13">
                      <a:moveTo>
                        <a:pt x="63" y="8"/>
                      </a:moveTo>
                      <a:lnTo>
                        <a:pt x="63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3"/>
                      </a:lnTo>
                      <a:lnTo>
                        <a:pt x="16" y="3"/>
                      </a:lnTo>
                      <a:lnTo>
                        <a:pt x="24" y="3"/>
                      </a:lnTo>
                      <a:lnTo>
                        <a:pt x="32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8" name="Freeform 361"/>
                <p:cNvSpPr>
                  <a:spLocks/>
                </p:cNvSpPr>
                <p:nvPr/>
              </p:nvSpPr>
              <p:spPr bwMode="auto">
                <a:xfrm>
                  <a:off x="4371" y="2347"/>
                  <a:ext cx="45" cy="60"/>
                </a:xfrm>
                <a:custGeom>
                  <a:avLst/>
                  <a:gdLst>
                    <a:gd name="T0" fmla="*/ 45 w 45"/>
                    <a:gd name="T1" fmla="*/ 60 h 60"/>
                    <a:gd name="T2" fmla="*/ 45 w 45"/>
                    <a:gd name="T3" fmla="*/ 60 h 60"/>
                    <a:gd name="T4" fmla="*/ 45 w 45"/>
                    <a:gd name="T5" fmla="*/ 50 h 60"/>
                    <a:gd name="T6" fmla="*/ 40 w 45"/>
                    <a:gd name="T7" fmla="*/ 42 h 60"/>
                    <a:gd name="T8" fmla="*/ 37 w 45"/>
                    <a:gd name="T9" fmla="*/ 34 h 60"/>
                    <a:gd name="T10" fmla="*/ 32 w 45"/>
                    <a:gd name="T11" fmla="*/ 26 h 60"/>
                    <a:gd name="T12" fmla="*/ 24 w 45"/>
                    <a:gd name="T13" fmla="*/ 18 h 60"/>
                    <a:gd name="T14" fmla="*/ 19 w 45"/>
                    <a:gd name="T15" fmla="*/ 13 h 60"/>
                    <a:gd name="T16" fmla="*/ 11 w 45"/>
                    <a:gd name="T17" fmla="*/ 5 h 60"/>
                    <a:gd name="T18" fmla="*/ 3 w 45"/>
                    <a:gd name="T19" fmla="*/ 0 h 60"/>
                    <a:gd name="T20" fmla="*/ 0 w 45"/>
                    <a:gd name="T21" fmla="*/ 5 h 60"/>
                    <a:gd name="T22" fmla="*/ 8 w 45"/>
                    <a:gd name="T23" fmla="*/ 10 h 60"/>
                    <a:gd name="T24" fmla="*/ 16 w 45"/>
                    <a:gd name="T25" fmla="*/ 15 h 60"/>
                    <a:gd name="T26" fmla="*/ 21 w 45"/>
                    <a:gd name="T27" fmla="*/ 21 h 60"/>
                    <a:gd name="T28" fmla="*/ 29 w 45"/>
                    <a:gd name="T29" fmla="*/ 29 h 60"/>
                    <a:gd name="T30" fmla="*/ 34 w 45"/>
                    <a:gd name="T31" fmla="*/ 36 h 60"/>
                    <a:gd name="T32" fmla="*/ 37 w 45"/>
                    <a:gd name="T33" fmla="*/ 44 h 60"/>
                    <a:gd name="T34" fmla="*/ 40 w 45"/>
                    <a:gd name="T35" fmla="*/ 52 h 60"/>
                    <a:gd name="T36" fmla="*/ 42 w 45"/>
                    <a:gd name="T37" fmla="*/ 60 h 60"/>
                    <a:gd name="T38" fmla="*/ 42 w 45"/>
                    <a:gd name="T39" fmla="*/ 60 h 60"/>
                    <a:gd name="T40" fmla="*/ 45 w 45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60"/>
                    <a:gd name="T65" fmla="*/ 45 w 45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60">
                      <a:moveTo>
                        <a:pt x="45" y="60"/>
                      </a:moveTo>
                      <a:lnTo>
                        <a:pt x="45" y="60"/>
                      </a:lnTo>
                      <a:lnTo>
                        <a:pt x="45" y="50"/>
                      </a:lnTo>
                      <a:lnTo>
                        <a:pt x="40" y="42"/>
                      </a:lnTo>
                      <a:lnTo>
                        <a:pt x="37" y="34"/>
                      </a:lnTo>
                      <a:lnTo>
                        <a:pt x="32" y="26"/>
                      </a:lnTo>
                      <a:lnTo>
                        <a:pt x="24" y="18"/>
                      </a:lnTo>
                      <a:lnTo>
                        <a:pt x="19" y="13"/>
                      </a:lnTo>
                      <a:lnTo>
                        <a:pt x="11" y="5"/>
                      </a:lnTo>
                      <a:lnTo>
                        <a:pt x="3" y="0"/>
                      </a:lnTo>
                      <a:lnTo>
                        <a:pt x="0" y="5"/>
                      </a:lnTo>
                      <a:lnTo>
                        <a:pt x="8" y="10"/>
                      </a:lnTo>
                      <a:lnTo>
                        <a:pt x="16" y="15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6"/>
                      </a:lnTo>
                      <a:lnTo>
                        <a:pt x="37" y="44"/>
                      </a:lnTo>
                      <a:lnTo>
                        <a:pt x="40" y="52"/>
                      </a:lnTo>
                      <a:lnTo>
                        <a:pt x="42" y="60"/>
                      </a:lnTo>
                      <a:lnTo>
                        <a:pt x="45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9" name="Freeform 362"/>
                <p:cNvSpPr>
                  <a:spLocks/>
                </p:cNvSpPr>
                <p:nvPr/>
              </p:nvSpPr>
              <p:spPr bwMode="auto">
                <a:xfrm>
                  <a:off x="4387" y="2407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3 w 29"/>
                    <a:gd name="T7" fmla="*/ 29 h 37"/>
                    <a:gd name="T8" fmla="*/ 18 w 29"/>
                    <a:gd name="T9" fmla="*/ 26 h 37"/>
                    <a:gd name="T10" fmla="*/ 21 w 29"/>
                    <a:gd name="T11" fmla="*/ 21 h 37"/>
                    <a:gd name="T12" fmla="*/ 26 w 29"/>
                    <a:gd name="T13" fmla="*/ 16 h 37"/>
                    <a:gd name="T14" fmla="*/ 29 w 29"/>
                    <a:gd name="T15" fmla="*/ 10 h 37"/>
                    <a:gd name="T16" fmla="*/ 29 w 29"/>
                    <a:gd name="T17" fmla="*/ 5 h 37"/>
                    <a:gd name="T18" fmla="*/ 29 w 29"/>
                    <a:gd name="T19" fmla="*/ 0 h 37"/>
                    <a:gd name="T20" fmla="*/ 26 w 29"/>
                    <a:gd name="T21" fmla="*/ 0 h 37"/>
                    <a:gd name="T22" fmla="*/ 26 w 29"/>
                    <a:gd name="T23" fmla="*/ 5 h 37"/>
                    <a:gd name="T24" fmla="*/ 26 w 29"/>
                    <a:gd name="T25" fmla="*/ 10 h 37"/>
                    <a:gd name="T26" fmla="*/ 24 w 29"/>
                    <a:gd name="T27" fmla="*/ 13 h 37"/>
                    <a:gd name="T28" fmla="*/ 18 w 29"/>
                    <a:gd name="T29" fmla="*/ 18 h 37"/>
                    <a:gd name="T30" fmla="*/ 16 w 29"/>
                    <a:gd name="T31" fmla="*/ 24 h 37"/>
                    <a:gd name="T32" fmla="*/ 11 w 29"/>
                    <a:gd name="T33" fmla="*/ 26 h 37"/>
                    <a:gd name="T34" fmla="*/ 5 w 29"/>
                    <a:gd name="T35" fmla="*/ 31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8" y="26"/>
                      </a:lnTo>
                      <a:lnTo>
                        <a:pt x="21" y="21"/>
                      </a:lnTo>
                      <a:lnTo>
                        <a:pt x="26" y="16"/>
                      </a:lnTo>
                      <a:lnTo>
                        <a:pt x="29" y="10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6" y="5"/>
                      </a:lnTo>
                      <a:lnTo>
                        <a:pt x="26" y="10"/>
                      </a:lnTo>
                      <a:lnTo>
                        <a:pt x="24" y="13"/>
                      </a:lnTo>
                      <a:lnTo>
                        <a:pt x="18" y="18"/>
                      </a:lnTo>
                      <a:lnTo>
                        <a:pt x="16" y="24"/>
                      </a:lnTo>
                      <a:lnTo>
                        <a:pt x="11" y="26"/>
                      </a:lnTo>
                      <a:lnTo>
                        <a:pt x="5" y="31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0" name="Freeform 363"/>
                <p:cNvSpPr>
                  <a:spLocks/>
                </p:cNvSpPr>
                <p:nvPr/>
              </p:nvSpPr>
              <p:spPr bwMode="auto">
                <a:xfrm>
                  <a:off x="4350" y="2438"/>
                  <a:ext cx="40" cy="8"/>
                </a:xfrm>
                <a:custGeom>
                  <a:avLst/>
                  <a:gdLst>
                    <a:gd name="T0" fmla="*/ 0 w 40"/>
                    <a:gd name="T1" fmla="*/ 3 h 8"/>
                    <a:gd name="T2" fmla="*/ 0 w 40"/>
                    <a:gd name="T3" fmla="*/ 3 h 8"/>
                    <a:gd name="T4" fmla="*/ 6 w 40"/>
                    <a:gd name="T5" fmla="*/ 6 h 8"/>
                    <a:gd name="T6" fmla="*/ 11 w 40"/>
                    <a:gd name="T7" fmla="*/ 8 h 8"/>
                    <a:gd name="T8" fmla="*/ 16 w 40"/>
                    <a:gd name="T9" fmla="*/ 8 h 8"/>
                    <a:gd name="T10" fmla="*/ 19 w 40"/>
                    <a:gd name="T11" fmla="*/ 8 h 8"/>
                    <a:gd name="T12" fmla="*/ 24 w 40"/>
                    <a:gd name="T13" fmla="*/ 8 h 8"/>
                    <a:gd name="T14" fmla="*/ 29 w 40"/>
                    <a:gd name="T15" fmla="*/ 8 h 8"/>
                    <a:gd name="T16" fmla="*/ 34 w 40"/>
                    <a:gd name="T17" fmla="*/ 8 h 8"/>
                    <a:gd name="T18" fmla="*/ 40 w 40"/>
                    <a:gd name="T19" fmla="*/ 6 h 8"/>
                    <a:gd name="T20" fmla="*/ 37 w 40"/>
                    <a:gd name="T21" fmla="*/ 3 h 8"/>
                    <a:gd name="T22" fmla="*/ 34 w 40"/>
                    <a:gd name="T23" fmla="*/ 3 h 8"/>
                    <a:gd name="T24" fmla="*/ 29 w 40"/>
                    <a:gd name="T25" fmla="*/ 6 h 8"/>
                    <a:gd name="T26" fmla="*/ 24 w 40"/>
                    <a:gd name="T27" fmla="*/ 6 h 8"/>
                    <a:gd name="T28" fmla="*/ 19 w 40"/>
                    <a:gd name="T29" fmla="*/ 6 h 8"/>
                    <a:gd name="T30" fmla="*/ 16 w 40"/>
                    <a:gd name="T31" fmla="*/ 6 h 8"/>
                    <a:gd name="T32" fmla="*/ 11 w 40"/>
                    <a:gd name="T33" fmla="*/ 3 h 8"/>
                    <a:gd name="T34" fmla="*/ 8 w 40"/>
                    <a:gd name="T35" fmla="*/ 3 h 8"/>
                    <a:gd name="T36" fmla="*/ 3 w 40"/>
                    <a:gd name="T37" fmla="*/ 0 h 8"/>
                    <a:gd name="T38" fmla="*/ 3 w 40"/>
                    <a:gd name="T39" fmla="*/ 0 h 8"/>
                    <a:gd name="T40" fmla="*/ 0 w 40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6" y="6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4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40" y="6"/>
                      </a:lnTo>
                      <a:lnTo>
                        <a:pt x="37" y="3"/>
                      </a:lnTo>
                      <a:lnTo>
                        <a:pt x="34" y="3"/>
                      </a:lnTo>
                      <a:lnTo>
                        <a:pt x="29" y="6"/>
                      </a:lnTo>
                      <a:lnTo>
                        <a:pt x="24" y="6"/>
                      </a:lnTo>
                      <a:lnTo>
                        <a:pt x="19" y="6"/>
                      </a:lnTo>
                      <a:lnTo>
                        <a:pt x="16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1" name="Freeform 364"/>
                <p:cNvSpPr>
                  <a:spLocks/>
                </p:cNvSpPr>
                <p:nvPr/>
              </p:nvSpPr>
              <p:spPr bwMode="auto">
                <a:xfrm>
                  <a:off x="4348" y="2417"/>
                  <a:ext cx="8" cy="24"/>
                </a:xfrm>
                <a:custGeom>
                  <a:avLst/>
                  <a:gdLst>
                    <a:gd name="T0" fmla="*/ 2 w 8"/>
                    <a:gd name="T1" fmla="*/ 0 h 24"/>
                    <a:gd name="T2" fmla="*/ 2 w 8"/>
                    <a:gd name="T3" fmla="*/ 0 h 24"/>
                    <a:gd name="T4" fmla="*/ 2 w 8"/>
                    <a:gd name="T5" fmla="*/ 3 h 24"/>
                    <a:gd name="T6" fmla="*/ 2 w 8"/>
                    <a:gd name="T7" fmla="*/ 6 h 24"/>
                    <a:gd name="T8" fmla="*/ 2 w 8"/>
                    <a:gd name="T9" fmla="*/ 8 h 24"/>
                    <a:gd name="T10" fmla="*/ 2 w 8"/>
                    <a:gd name="T11" fmla="*/ 11 h 24"/>
                    <a:gd name="T12" fmla="*/ 0 w 8"/>
                    <a:gd name="T13" fmla="*/ 16 h 24"/>
                    <a:gd name="T14" fmla="*/ 0 w 8"/>
                    <a:gd name="T15" fmla="*/ 19 h 24"/>
                    <a:gd name="T16" fmla="*/ 0 w 8"/>
                    <a:gd name="T17" fmla="*/ 21 h 24"/>
                    <a:gd name="T18" fmla="*/ 2 w 8"/>
                    <a:gd name="T19" fmla="*/ 24 h 24"/>
                    <a:gd name="T20" fmla="*/ 5 w 8"/>
                    <a:gd name="T21" fmla="*/ 21 h 24"/>
                    <a:gd name="T22" fmla="*/ 5 w 8"/>
                    <a:gd name="T23" fmla="*/ 19 h 24"/>
                    <a:gd name="T24" fmla="*/ 5 w 8"/>
                    <a:gd name="T25" fmla="*/ 19 h 24"/>
                    <a:gd name="T26" fmla="*/ 5 w 8"/>
                    <a:gd name="T27" fmla="*/ 16 h 24"/>
                    <a:gd name="T28" fmla="*/ 5 w 8"/>
                    <a:gd name="T29" fmla="*/ 14 h 24"/>
                    <a:gd name="T30" fmla="*/ 5 w 8"/>
                    <a:gd name="T31" fmla="*/ 8 h 24"/>
                    <a:gd name="T32" fmla="*/ 5 w 8"/>
                    <a:gd name="T33" fmla="*/ 6 h 24"/>
                    <a:gd name="T34" fmla="*/ 8 w 8"/>
                    <a:gd name="T35" fmla="*/ 3 h 24"/>
                    <a:gd name="T36" fmla="*/ 5 w 8"/>
                    <a:gd name="T37" fmla="*/ 0 h 24"/>
                    <a:gd name="T38" fmla="*/ 5 w 8"/>
                    <a:gd name="T39" fmla="*/ 0 h 24"/>
                    <a:gd name="T40" fmla="*/ 2 w 8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4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2" name="Freeform 365"/>
                <p:cNvSpPr>
                  <a:spLocks/>
                </p:cNvSpPr>
                <p:nvPr/>
              </p:nvSpPr>
              <p:spPr bwMode="auto">
                <a:xfrm>
                  <a:off x="4337" y="2397"/>
                  <a:ext cx="16" cy="20"/>
                </a:xfrm>
                <a:custGeom>
                  <a:avLst/>
                  <a:gdLst>
                    <a:gd name="T0" fmla="*/ 0 w 16"/>
                    <a:gd name="T1" fmla="*/ 2 h 20"/>
                    <a:gd name="T2" fmla="*/ 0 w 16"/>
                    <a:gd name="T3" fmla="*/ 2 h 20"/>
                    <a:gd name="T4" fmla="*/ 3 w 16"/>
                    <a:gd name="T5" fmla="*/ 5 h 20"/>
                    <a:gd name="T6" fmla="*/ 6 w 16"/>
                    <a:gd name="T7" fmla="*/ 5 h 20"/>
                    <a:gd name="T8" fmla="*/ 6 w 16"/>
                    <a:gd name="T9" fmla="*/ 7 h 20"/>
                    <a:gd name="T10" fmla="*/ 8 w 16"/>
                    <a:gd name="T11" fmla="*/ 10 h 20"/>
                    <a:gd name="T12" fmla="*/ 11 w 16"/>
                    <a:gd name="T13" fmla="*/ 13 h 20"/>
                    <a:gd name="T14" fmla="*/ 11 w 16"/>
                    <a:gd name="T15" fmla="*/ 15 h 20"/>
                    <a:gd name="T16" fmla="*/ 13 w 16"/>
                    <a:gd name="T17" fmla="*/ 18 h 20"/>
                    <a:gd name="T18" fmla="*/ 13 w 16"/>
                    <a:gd name="T19" fmla="*/ 20 h 20"/>
                    <a:gd name="T20" fmla="*/ 16 w 16"/>
                    <a:gd name="T21" fmla="*/ 20 h 20"/>
                    <a:gd name="T22" fmla="*/ 16 w 16"/>
                    <a:gd name="T23" fmla="*/ 15 h 20"/>
                    <a:gd name="T24" fmla="*/ 13 w 16"/>
                    <a:gd name="T25" fmla="*/ 13 h 20"/>
                    <a:gd name="T26" fmla="*/ 13 w 16"/>
                    <a:gd name="T27" fmla="*/ 10 h 20"/>
                    <a:gd name="T28" fmla="*/ 11 w 16"/>
                    <a:gd name="T29" fmla="*/ 7 h 20"/>
                    <a:gd name="T30" fmla="*/ 8 w 16"/>
                    <a:gd name="T31" fmla="*/ 5 h 20"/>
                    <a:gd name="T32" fmla="*/ 6 w 16"/>
                    <a:gd name="T33" fmla="*/ 2 h 20"/>
                    <a:gd name="T34" fmla="*/ 3 w 16"/>
                    <a:gd name="T35" fmla="*/ 0 h 20"/>
                    <a:gd name="T36" fmla="*/ 0 w 16"/>
                    <a:gd name="T37" fmla="*/ 0 h 20"/>
                    <a:gd name="T38" fmla="*/ 0 w 16"/>
                    <a:gd name="T39" fmla="*/ 0 h 20"/>
                    <a:gd name="T40" fmla="*/ 0 w 16"/>
                    <a:gd name="T41" fmla="*/ 2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0"/>
                    <a:gd name="T65" fmla="*/ 16 w 16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6" y="7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1" y="15"/>
                      </a:lnTo>
                      <a:lnTo>
                        <a:pt x="13" y="18"/>
                      </a:lnTo>
                      <a:lnTo>
                        <a:pt x="13" y="20"/>
                      </a:lnTo>
                      <a:lnTo>
                        <a:pt x="16" y="20"/>
                      </a:lnTo>
                      <a:lnTo>
                        <a:pt x="16" y="15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1" y="7"/>
                      </a:lnTo>
                      <a:lnTo>
                        <a:pt x="8" y="5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3" name="Freeform 366"/>
                <p:cNvSpPr>
                  <a:spLocks/>
                </p:cNvSpPr>
                <p:nvPr/>
              </p:nvSpPr>
              <p:spPr bwMode="auto">
                <a:xfrm>
                  <a:off x="4298" y="2391"/>
                  <a:ext cx="39" cy="8"/>
                </a:xfrm>
                <a:custGeom>
                  <a:avLst/>
                  <a:gdLst>
                    <a:gd name="T0" fmla="*/ 3 w 39"/>
                    <a:gd name="T1" fmla="*/ 6 h 8"/>
                    <a:gd name="T2" fmla="*/ 3 w 39"/>
                    <a:gd name="T3" fmla="*/ 6 h 8"/>
                    <a:gd name="T4" fmla="*/ 8 w 39"/>
                    <a:gd name="T5" fmla="*/ 6 h 8"/>
                    <a:gd name="T6" fmla="*/ 11 w 39"/>
                    <a:gd name="T7" fmla="*/ 6 h 8"/>
                    <a:gd name="T8" fmla="*/ 16 w 39"/>
                    <a:gd name="T9" fmla="*/ 6 h 8"/>
                    <a:gd name="T10" fmla="*/ 21 w 39"/>
                    <a:gd name="T11" fmla="*/ 6 h 8"/>
                    <a:gd name="T12" fmla="*/ 26 w 39"/>
                    <a:gd name="T13" fmla="*/ 6 h 8"/>
                    <a:gd name="T14" fmla="*/ 29 w 39"/>
                    <a:gd name="T15" fmla="*/ 6 h 8"/>
                    <a:gd name="T16" fmla="*/ 34 w 39"/>
                    <a:gd name="T17" fmla="*/ 8 h 8"/>
                    <a:gd name="T18" fmla="*/ 39 w 39"/>
                    <a:gd name="T19" fmla="*/ 8 h 8"/>
                    <a:gd name="T20" fmla="*/ 39 w 39"/>
                    <a:gd name="T21" fmla="*/ 6 h 8"/>
                    <a:gd name="T22" fmla="*/ 37 w 39"/>
                    <a:gd name="T23" fmla="*/ 3 h 8"/>
                    <a:gd name="T24" fmla="*/ 32 w 39"/>
                    <a:gd name="T25" fmla="*/ 3 h 8"/>
                    <a:gd name="T26" fmla="*/ 26 w 39"/>
                    <a:gd name="T27" fmla="*/ 0 h 8"/>
                    <a:gd name="T28" fmla="*/ 21 w 39"/>
                    <a:gd name="T29" fmla="*/ 0 h 8"/>
                    <a:gd name="T30" fmla="*/ 16 w 39"/>
                    <a:gd name="T31" fmla="*/ 0 h 8"/>
                    <a:gd name="T32" fmla="*/ 11 w 39"/>
                    <a:gd name="T33" fmla="*/ 0 h 8"/>
                    <a:gd name="T34" fmla="*/ 5 w 39"/>
                    <a:gd name="T35" fmla="*/ 3 h 8"/>
                    <a:gd name="T36" fmla="*/ 0 w 39"/>
                    <a:gd name="T37" fmla="*/ 3 h 8"/>
                    <a:gd name="T38" fmla="*/ 0 w 39"/>
                    <a:gd name="T39" fmla="*/ 3 h 8"/>
                    <a:gd name="T40" fmla="*/ 3 w 39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3" y="6"/>
                      </a:move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34" y="8"/>
                      </a:lnTo>
                      <a:lnTo>
                        <a:pt x="39" y="8"/>
                      </a:lnTo>
                      <a:lnTo>
                        <a:pt x="39" y="6"/>
                      </a:lnTo>
                      <a:lnTo>
                        <a:pt x="37" y="3"/>
                      </a:lnTo>
                      <a:lnTo>
                        <a:pt x="32" y="3"/>
                      </a:lnTo>
                      <a:lnTo>
                        <a:pt x="26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5" y="3"/>
                      </a:lnTo>
                      <a:lnTo>
                        <a:pt x="0" y="3"/>
                      </a:lnTo>
                      <a:lnTo>
                        <a:pt x="3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4" name="Freeform 367"/>
                <p:cNvSpPr>
                  <a:spLocks/>
                </p:cNvSpPr>
                <p:nvPr/>
              </p:nvSpPr>
              <p:spPr bwMode="auto">
                <a:xfrm>
                  <a:off x="4264" y="2394"/>
                  <a:ext cx="37" cy="29"/>
                </a:xfrm>
                <a:custGeom>
                  <a:avLst/>
                  <a:gdLst>
                    <a:gd name="T0" fmla="*/ 3 w 37"/>
                    <a:gd name="T1" fmla="*/ 29 h 29"/>
                    <a:gd name="T2" fmla="*/ 8 w 37"/>
                    <a:gd name="T3" fmla="*/ 26 h 29"/>
                    <a:gd name="T4" fmla="*/ 11 w 37"/>
                    <a:gd name="T5" fmla="*/ 21 h 29"/>
                    <a:gd name="T6" fmla="*/ 16 w 37"/>
                    <a:gd name="T7" fmla="*/ 18 h 29"/>
                    <a:gd name="T8" fmla="*/ 18 w 37"/>
                    <a:gd name="T9" fmla="*/ 13 h 29"/>
                    <a:gd name="T10" fmla="*/ 24 w 37"/>
                    <a:gd name="T11" fmla="*/ 10 h 29"/>
                    <a:gd name="T12" fmla="*/ 26 w 37"/>
                    <a:gd name="T13" fmla="*/ 8 h 29"/>
                    <a:gd name="T14" fmla="*/ 32 w 37"/>
                    <a:gd name="T15" fmla="*/ 5 h 29"/>
                    <a:gd name="T16" fmla="*/ 37 w 37"/>
                    <a:gd name="T17" fmla="*/ 3 h 29"/>
                    <a:gd name="T18" fmla="*/ 34 w 37"/>
                    <a:gd name="T19" fmla="*/ 0 h 29"/>
                    <a:gd name="T20" fmla="*/ 32 w 37"/>
                    <a:gd name="T21" fmla="*/ 3 h 29"/>
                    <a:gd name="T22" fmla="*/ 26 w 37"/>
                    <a:gd name="T23" fmla="*/ 5 h 29"/>
                    <a:gd name="T24" fmla="*/ 21 w 37"/>
                    <a:gd name="T25" fmla="*/ 8 h 29"/>
                    <a:gd name="T26" fmla="*/ 16 w 37"/>
                    <a:gd name="T27" fmla="*/ 10 h 29"/>
                    <a:gd name="T28" fmla="*/ 13 w 37"/>
                    <a:gd name="T29" fmla="*/ 16 h 29"/>
                    <a:gd name="T30" fmla="*/ 8 w 37"/>
                    <a:gd name="T31" fmla="*/ 18 h 29"/>
                    <a:gd name="T32" fmla="*/ 5 w 37"/>
                    <a:gd name="T33" fmla="*/ 23 h 29"/>
                    <a:gd name="T34" fmla="*/ 0 w 37"/>
                    <a:gd name="T35" fmla="*/ 26 h 29"/>
                    <a:gd name="T36" fmla="*/ 3 w 37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9"/>
                    <a:gd name="T59" fmla="*/ 37 w 37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9">
                      <a:moveTo>
                        <a:pt x="3" y="29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8"/>
                      </a:lnTo>
                      <a:lnTo>
                        <a:pt x="18" y="13"/>
                      </a:lnTo>
                      <a:lnTo>
                        <a:pt x="24" y="10"/>
                      </a:lnTo>
                      <a:lnTo>
                        <a:pt x="26" y="8"/>
                      </a:lnTo>
                      <a:lnTo>
                        <a:pt x="32" y="5"/>
                      </a:lnTo>
                      <a:lnTo>
                        <a:pt x="37" y="3"/>
                      </a:lnTo>
                      <a:lnTo>
                        <a:pt x="34" y="0"/>
                      </a:lnTo>
                      <a:lnTo>
                        <a:pt x="32" y="3"/>
                      </a:lnTo>
                      <a:lnTo>
                        <a:pt x="26" y="5"/>
                      </a:lnTo>
                      <a:lnTo>
                        <a:pt x="21" y="8"/>
                      </a:lnTo>
                      <a:lnTo>
                        <a:pt x="16" y="10"/>
                      </a:lnTo>
                      <a:lnTo>
                        <a:pt x="13" y="16"/>
                      </a:lnTo>
                      <a:lnTo>
                        <a:pt x="8" y="18"/>
                      </a:lnTo>
                      <a:lnTo>
                        <a:pt x="5" y="23"/>
                      </a:lnTo>
                      <a:lnTo>
                        <a:pt x="0" y="26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5" name="Freeform 368"/>
                <p:cNvSpPr>
                  <a:spLocks/>
                </p:cNvSpPr>
                <p:nvPr/>
              </p:nvSpPr>
              <p:spPr bwMode="auto">
                <a:xfrm>
                  <a:off x="3861" y="2339"/>
                  <a:ext cx="338" cy="92"/>
                </a:xfrm>
                <a:custGeom>
                  <a:avLst/>
                  <a:gdLst>
                    <a:gd name="T0" fmla="*/ 0 w 338"/>
                    <a:gd name="T1" fmla="*/ 16 h 92"/>
                    <a:gd name="T2" fmla="*/ 0 w 338"/>
                    <a:gd name="T3" fmla="*/ 42 h 92"/>
                    <a:gd name="T4" fmla="*/ 3 w 338"/>
                    <a:gd name="T5" fmla="*/ 65 h 92"/>
                    <a:gd name="T6" fmla="*/ 6 w 338"/>
                    <a:gd name="T7" fmla="*/ 76 h 92"/>
                    <a:gd name="T8" fmla="*/ 11 w 338"/>
                    <a:gd name="T9" fmla="*/ 84 h 92"/>
                    <a:gd name="T10" fmla="*/ 50 w 338"/>
                    <a:gd name="T11" fmla="*/ 86 h 92"/>
                    <a:gd name="T12" fmla="*/ 89 w 338"/>
                    <a:gd name="T13" fmla="*/ 86 h 92"/>
                    <a:gd name="T14" fmla="*/ 126 w 338"/>
                    <a:gd name="T15" fmla="*/ 86 h 92"/>
                    <a:gd name="T16" fmla="*/ 165 w 338"/>
                    <a:gd name="T17" fmla="*/ 86 h 92"/>
                    <a:gd name="T18" fmla="*/ 210 w 338"/>
                    <a:gd name="T19" fmla="*/ 89 h 92"/>
                    <a:gd name="T20" fmla="*/ 251 w 338"/>
                    <a:gd name="T21" fmla="*/ 89 h 92"/>
                    <a:gd name="T22" fmla="*/ 270 w 338"/>
                    <a:gd name="T23" fmla="*/ 92 h 92"/>
                    <a:gd name="T24" fmla="*/ 288 w 338"/>
                    <a:gd name="T25" fmla="*/ 92 h 92"/>
                    <a:gd name="T26" fmla="*/ 304 w 338"/>
                    <a:gd name="T27" fmla="*/ 89 h 92"/>
                    <a:gd name="T28" fmla="*/ 319 w 338"/>
                    <a:gd name="T29" fmla="*/ 81 h 92"/>
                    <a:gd name="T30" fmla="*/ 330 w 338"/>
                    <a:gd name="T31" fmla="*/ 65 h 92"/>
                    <a:gd name="T32" fmla="*/ 335 w 338"/>
                    <a:gd name="T33" fmla="*/ 44 h 92"/>
                    <a:gd name="T34" fmla="*/ 338 w 338"/>
                    <a:gd name="T35" fmla="*/ 26 h 92"/>
                    <a:gd name="T36" fmla="*/ 338 w 338"/>
                    <a:gd name="T37" fmla="*/ 18 h 92"/>
                    <a:gd name="T38" fmla="*/ 335 w 338"/>
                    <a:gd name="T39" fmla="*/ 13 h 92"/>
                    <a:gd name="T40" fmla="*/ 332 w 338"/>
                    <a:gd name="T41" fmla="*/ 8 h 92"/>
                    <a:gd name="T42" fmla="*/ 325 w 338"/>
                    <a:gd name="T43" fmla="*/ 5 h 92"/>
                    <a:gd name="T44" fmla="*/ 309 w 338"/>
                    <a:gd name="T45" fmla="*/ 3 h 92"/>
                    <a:gd name="T46" fmla="*/ 293 w 338"/>
                    <a:gd name="T47" fmla="*/ 0 h 92"/>
                    <a:gd name="T48" fmla="*/ 285 w 338"/>
                    <a:gd name="T49" fmla="*/ 0 h 92"/>
                    <a:gd name="T50" fmla="*/ 280 w 338"/>
                    <a:gd name="T51" fmla="*/ 0 h 92"/>
                    <a:gd name="T52" fmla="*/ 275 w 338"/>
                    <a:gd name="T53" fmla="*/ 0 h 92"/>
                    <a:gd name="T54" fmla="*/ 264 w 338"/>
                    <a:gd name="T55" fmla="*/ 0 h 92"/>
                    <a:gd name="T56" fmla="*/ 251 w 338"/>
                    <a:gd name="T57" fmla="*/ 3 h 92"/>
                    <a:gd name="T58" fmla="*/ 233 w 338"/>
                    <a:gd name="T59" fmla="*/ 3 h 92"/>
                    <a:gd name="T60" fmla="*/ 210 w 338"/>
                    <a:gd name="T61" fmla="*/ 3 h 92"/>
                    <a:gd name="T62" fmla="*/ 186 w 338"/>
                    <a:gd name="T63" fmla="*/ 5 h 92"/>
                    <a:gd name="T64" fmla="*/ 136 w 338"/>
                    <a:gd name="T65" fmla="*/ 8 h 92"/>
                    <a:gd name="T66" fmla="*/ 87 w 338"/>
                    <a:gd name="T67" fmla="*/ 10 h 92"/>
                    <a:gd name="T68" fmla="*/ 63 w 338"/>
                    <a:gd name="T69" fmla="*/ 13 h 92"/>
                    <a:gd name="T70" fmla="*/ 42 w 338"/>
                    <a:gd name="T71" fmla="*/ 13 h 92"/>
                    <a:gd name="T72" fmla="*/ 26 w 338"/>
                    <a:gd name="T73" fmla="*/ 13 h 92"/>
                    <a:gd name="T74" fmla="*/ 11 w 338"/>
                    <a:gd name="T75" fmla="*/ 16 h 92"/>
                    <a:gd name="T76" fmla="*/ 3 w 338"/>
                    <a:gd name="T77" fmla="*/ 16 h 92"/>
                    <a:gd name="T78" fmla="*/ 0 w 338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8"/>
                    <a:gd name="T121" fmla="*/ 0 h 92"/>
                    <a:gd name="T122" fmla="*/ 338 w 338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8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3" y="65"/>
                      </a:lnTo>
                      <a:lnTo>
                        <a:pt x="6" y="76"/>
                      </a:lnTo>
                      <a:lnTo>
                        <a:pt x="11" y="84"/>
                      </a:lnTo>
                      <a:lnTo>
                        <a:pt x="50" y="86"/>
                      </a:lnTo>
                      <a:lnTo>
                        <a:pt x="89" y="86"/>
                      </a:lnTo>
                      <a:lnTo>
                        <a:pt x="126" y="86"/>
                      </a:lnTo>
                      <a:lnTo>
                        <a:pt x="165" y="86"/>
                      </a:lnTo>
                      <a:lnTo>
                        <a:pt x="210" y="89"/>
                      </a:lnTo>
                      <a:lnTo>
                        <a:pt x="251" y="89"/>
                      </a:lnTo>
                      <a:lnTo>
                        <a:pt x="270" y="92"/>
                      </a:lnTo>
                      <a:lnTo>
                        <a:pt x="288" y="92"/>
                      </a:lnTo>
                      <a:lnTo>
                        <a:pt x="304" y="89"/>
                      </a:lnTo>
                      <a:lnTo>
                        <a:pt x="319" y="81"/>
                      </a:lnTo>
                      <a:lnTo>
                        <a:pt x="330" y="65"/>
                      </a:lnTo>
                      <a:lnTo>
                        <a:pt x="335" y="44"/>
                      </a:lnTo>
                      <a:lnTo>
                        <a:pt x="338" y="26"/>
                      </a:lnTo>
                      <a:lnTo>
                        <a:pt x="338" y="18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5" y="5"/>
                      </a:lnTo>
                      <a:lnTo>
                        <a:pt x="309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5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10" y="3"/>
                      </a:lnTo>
                      <a:lnTo>
                        <a:pt x="186" y="5"/>
                      </a:lnTo>
                      <a:lnTo>
                        <a:pt x="136" y="8"/>
                      </a:lnTo>
                      <a:lnTo>
                        <a:pt x="87" y="10"/>
                      </a:lnTo>
                      <a:lnTo>
                        <a:pt x="63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1" y="16"/>
                      </a:lnTo>
                      <a:lnTo>
                        <a:pt x="3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6" name="Freeform 369"/>
                <p:cNvSpPr>
                  <a:spLocks/>
                </p:cNvSpPr>
                <p:nvPr/>
              </p:nvSpPr>
              <p:spPr bwMode="auto">
                <a:xfrm>
                  <a:off x="3861" y="2355"/>
                  <a:ext cx="3" cy="52"/>
                </a:xfrm>
                <a:custGeom>
                  <a:avLst/>
                  <a:gdLst>
                    <a:gd name="T0" fmla="*/ 3 w 3"/>
                    <a:gd name="T1" fmla="*/ 49 h 52"/>
                    <a:gd name="T2" fmla="*/ 3 w 3"/>
                    <a:gd name="T3" fmla="*/ 49 h 52"/>
                    <a:gd name="T4" fmla="*/ 3 w 3"/>
                    <a:gd name="T5" fmla="*/ 44 h 52"/>
                    <a:gd name="T6" fmla="*/ 3 w 3"/>
                    <a:gd name="T7" fmla="*/ 39 h 52"/>
                    <a:gd name="T8" fmla="*/ 3 w 3"/>
                    <a:gd name="T9" fmla="*/ 31 h 52"/>
                    <a:gd name="T10" fmla="*/ 3 w 3"/>
                    <a:gd name="T11" fmla="*/ 26 h 52"/>
                    <a:gd name="T12" fmla="*/ 3 w 3"/>
                    <a:gd name="T13" fmla="*/ 21 h 52"/>
                    <a:gd name="T14" fmla="*/ 3 w 3"/>
                    <a:gd name="T15" fmla="*/ 13 h 52"/>
                    <a:gd name="T16" fmla="*/ 3 w 3"/>
                    <a:gd name="T17" fmla="*/ 7 h 52"/>
                    <a:gd name="T18" fmla="*/ 3 w 3"/>
                    <a:gd name="T19" fmla="*/ 0 h 52"/>
                    <a:gd name="T20" fmla="*/ 0 w 3"/>
                    <a:gd name="T21" fmla="*/ 0 h 52"/>
                    <a:gd name="T22" fmla="*/ 0 w 3"/>
                    <a:gd name="T23" fmla="*/ 7 h 52"/>
                    <a:gd name="T24" fmla="*/ 0 w 3"/>
                    <a:gd name="T25" fmla="*/ 13 h 52"/>
                    <a:gd name="T26" fmla="*/ 0 w 3"/>
                    <a:gd name="T27" fmla="*/ 21 h 52"/>
                    <a:gd name="T28" fmla="*/ 0 w 3"/>
                    <a:gd name="T29" fmla="*/ 26 h 52"/>
                    <a:gd name="T30" fmla="*/ 0 w 3"/>
                    <a:gd name="T31" fmla="*/ 31 h 52"/>
                    <a:gd name="T32" fmla="*/ 0 w 3"/>
                    <a:gd name="T33" fmla="*/ 39 h 52"/>
                    <a:gd name="T34" fmla="*/ 0 w 3"/>
                    <a:gd name="T35" fmla="*/ 44 h 52"/>
                    <a:gd name="T36" fmla="*/ 0 w 3"/>
                    <a:gd name="T37" fmla="*/ 52 h 52"/>
                    <a:gd name="T38" fmla="*/ 0 w 3"/>
                    <a:gd name="T39" fmla="*/ 52 h 52"/>
                    <a:gd name="T40" fmla="*/ 3 w 3"/>
                    <a:gd name="T41" fmla="*/ 4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52"/>
                    <a:gd name="T65" fmla="*/ 3 w 3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52">
                      <a:moveTo>
                        <a:pt x="3" y="49"/>
                      </a:moveTo>
                      <a:lnTo>
                        <a:pt x="3" y="49"/>
                      </a:lnTo>
                      <a:lnTo>
                        <a:pt x="3" y="44"/>
                      </a:lnTo>
                      <a:lnTo>
                        <a:pt x="3" y="39"/>
                      </a:lnTo>
                      <a:lnTo>
                        <a:pt x="3" y="31"/>
                      </a:lnTo>
                      <a:lnTo>
                        <a:pt x="3" y="26"/>
                      </a:lnTo>
                      <a:lnTo>
                        <a:pt x="3" y="21"/>
                      </a:lnTo>
                      <a:lnTo>
                        <a:pt x="3" y="13"/>
                      </a:lnTo>
                      <a:lnTo>
                        <a:pt x="3" y="7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3" y="4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7" name="Freeform 370"/>
                <p:cNvSpPr>
                  <a:spLocks/>
                </p:cNvSpPr>
                <p:nvPr/>
              </p:nvSpPr>
              <p:spPr bwMode="auto">
                <a:xfrm>
                  <a:off x="3861" y="2404"/>
                  <a:ext cx="11" cy="19"/>
                </a:xfrm>
                <a:custGeom>
                  <a:avLst/>
                  <a:gdLst>
                    <a:gd name="T0" fmla="*/ 11 w 11"/>
                    <a:gd name="T1" fmla="*/ 16 h 19"/>
                    <a:gd name="T2" fmla="*/ 11 w 11"/>
                    <a:gd name="T3" fmla="*/ 16 h 19"/>
                    <a:gd name="T4" fmla="*/ 11 w 11"/>
                    <a:gd name="T5" fmla="*/ 16 h 19"/>
                    <a:gd name="T6" fmla="*/ 8 w 11"/>
                    <a:gd name="T7" fmla="*/ 13 h 19"/>
                    <a:gd name="T8" fmla="*/ 8 w 11"/>
                    <a:gd name="T9" fmla="*/ 13 h 19"/>
                    <a:gd name="T10" fmla="*/ 6 w 11"/>
                    <a:gd name="T11" fmla="*/ 11 h 19"/>
                    <a:gd name="T12" fmla="*/ 6 w 11"/>
                    <a:gd name="T13" fmla="*/ 8 h 19"/>
                    <a:gd name="T14" fmla="*/ 6 w 11"/>
                    <a:gd name="T15" fmla="*/ 6 h 19"/>
                    <a:gd name="T16" fmla="*/ 6 w 11"/>
                    <a:gd name="T17" fmla="*/ 3 h 19"/>
                    <a:gd name="T18" fmla="*/ 3 w 11"/>
                    <a:gd name="T19" fmla="*/ 0 h 19"/>
                    <a:gd name="T20" fmla="*/ 0 w 11"/>
                    <a:gd name="T21" fmla="*/ 3 h 19"/>
                    <a:gd name="T22" fmla="*/ 0 w 11"/>
                    <a:gd name="T23" fmla="*/ 3 h 19"/>
                    <a:gd name="T24" fmla="*/ 0 w 11"/>
                    <a:gd name="T25" fmla="*/ 6 h 19"/>
                    <a:gd name="T26" fmla="*/ 3 w 11"/>
                    <a:gd name="T27" fmla="*/ 11 h 19"/>
                    <a:gd name="T28" fmla="*/ 3 w 11"/>
                    <a:gd name="T29" fmla="*/ 13 h 19"/>
                    <a:gd name="T30" fmla="*/ 6 w 11"/>
                    <a:gd name="T31" fmla="*/ 16 h 19"/>
                    <a:gd name="T32" fmla="*/ 6 w 11"/>
                    <a:gd name="T33" fmla="*/ 16 h 19"/>
                    <a:gd name="T34" fmla="*/ 8 w 11"/>
                    <a:gd name="T35" fmla="*/ 19 h 19"/>
                    <a:gd name="T36" fmla="*/ 11 w 11"/>
                    <a:gd name="T37" fmla="*/ 19 h 19"/>
                    <a:gd name="T38" fmla="*/ 11 w 11"/>
                    <a:gd name="T39" fmla="*/ 19 h 19"/>
                    <a:gd name="T40" fmla="*/ 11 w 11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19"/>
                    <a:gd name="T65" fmla="*/ 11 w 1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19">
                      <a:moveTo>
                        <a:pt x="11" y="16"/>
                      </a:moveTo>
                      <a:lnTo>
                        <a:pt x="11" y="16"/>
                      </a:lnTo>
                      <a:lnTo>
                        <a:pt x="8" y="13"/>
                      </a:lnTo>
                      <a:lnTo>
                        <a:pt x="6" y="11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6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11"/>
                      </a:lnTo>
                      <a:lnTo>
                        <a:pt x="3" y="13"/>
                      </a:lnTo>
                      <a:lnTo>
                        <a:pt x="6" y="16"/>
                      </a:lnTo>
                      <a:lnTo>
                        <a:pt x="8" y="19"/>
                      </a:lnTo>
                      <a:lnTo>
                        <a:pt x="11" y="19"/>
                      </a:lnTo>
                      <a:lnTo>
                        <a:pt x="1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8" name="Freeform 371"/>
                <p:cNvSpPr>
                  <a:spLocks/>
                </p:cNvSpPr>
                <p:nvPr/>
              </p:nvSpPr>
              <p:spPr bwMode="auto">
                <a:xfrm>
                  <a:off x="3872" y="2420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3 w 154"/>
                    <a:gd name="T5" fmla="*/ 3 h 8"/>
                    <a:gd name="T6" fmla="*/ 115 w 154"/>
                    <a:gd name="T7" fmla="*/ 3 h 8"/>
                    <a:gd name="T8" fmla="*/ 97 w 154"/>
                    <a:gd name="T9" fmla="*/ 3 h 8"/>
                    <a:gd name="T10" fmla="*/ 78 w 154"/>
                    <a:gd name="T11" fmla="*/ 3 h 8"/>
                    <a:gd name="T12" fmla="*/ 57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5 h 8"/>
                    <a:gd name="T24" fmla="*/ 39 w 154"/>
                    <a:gd name="T25" fmla="*/ 5 h 8"/>
                    <a:gd name="T26" fmla="*/ 57 w 154"/>
                    <a:gd name="T27" fmla="*/ 8 h 8"/>
                    <a:gd name="T28" fmla="*/ 78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5 h 8"/>
                    <a:gd name="T36" fmla="*/ 154 w 154"/>
                    <a:gd name="T37" fmla="*/ 5 h 8"/>
                    <a:gd name="T38" fmla="*/ 154 w 154"/>
                    <a:gd name="T39" fmla="*/ 5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3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8" y="3"/>
                      </a:lnTo>
                      <a:lnTo>
                        <a:pt x="57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5"/>
                      </a:lnTo>
                      <a:lnTo>
                        <a:pt x="39" y="5"/>
                      </a:lnTo>
                      <a:lnTo>
                        <a:pt x="57" y="8"/>
                      </a:lnTo>
                      <a:lnTo>
                        <a:pt x="78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5"/>
                      </a:lnTo>
                      <a:lnTo>
                        <a:pt x="154" y="5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9" name="Freeform 372"/>
                <p:cNvSpPr>
                  <a:spLocks/>
                </p:cNvSpPr>
                <p:nvPr/>
              </p:nvSpPr>
              <p:spPr bwMode="auto">
                <a:xfrm>
                  <a:off x="4026" y="2423"/>
                  <a:ext cx="86" cy="8"/>
                </a:xfrm>
                <a:custGeom>
                  <a:avLst/>
                  <a:gdLst>
                    <a:gd name="T0" fmla="*/ 86 w 86"/>
                    <a:gd name="T1" fmla="*/ 5 h 8"/>
                    <a:gd name="T2" fmla="*/ 86 w 86"/>
                    <a:gd name="T3" fmla="*/ 5 h 8"/>
                    <a:gd name="T4" fmla="*/ 73 w 86"/>
                    <a:gd name="T5" fmla="*/ 5 h 8"/>
                    <a:gd name="T6" fmla="*/ 63 w 86"/>
                    <a:gd name="T7" fmla="*/ 2 h 8"/>
                    <a:gd name="T8" fmla="*/ 52 w 86"/>
                    <a:gd name="T9" fmla="*/ 2 h 8"/>
                    <a:gd name="T10" fmla="*/ 42 w 86"/>
                    <a:gd name="T11" fmla="*/ 2 h 8"/>
                    <a:gd name="T12" fmla="*/ 31 w 86"/>
                    <a:gd name="T13" fmla="*/ 2 h 8"/>
                    <a:gd name="T14" fmla="*/ 21 w 86"/>
                    <a:gd name="T15" fmla="*/ 0 h 8"/>
                    <a:gd name="T16" fmla="*/ 11 w 86"/>
                    <a:gd name="T17" fmla="*/ 0 h 8"/>
                    <a:gd name="T18" fmla="*/ 0 w 86"/>
                    <a:gd name="T19" fmla="*/ 0 h 8"/>
                    <a:gd name="T20" fmla="*/ 0 w 86"/>
                    <a:gd name="T21" fmla="*/ 2 h 8"/>
                    <a:gd name="T22" fmla="*/ 11 w 86"/>
                    <a:gd name="T23" fmla="*/ 5 h 8"/>
                    <a:gd name="T24" fmla="*/ 21 w 86"/>
                    <a:gd name="T25" fmla="*/ 5 h 8"/>
                    <a:gd name="T26" fmla="*/ 31 w 86"/>
                    <a:gd name="T27" fmla="*/ 5 h 8"/>
                    <a:gd name="T28" fmla="*/ 42 w 86"/>
                    <a:gd name="T29" fmla="*/ 5 h 8"/>
                    <a:gd name="T30" fmla="*/ 52 w 86"/>
                    <a:gd name="T31" fmla="*/ 8 h 8"/>
                    <a:gd name="T32" fmla="*/ 63 w 86"/>
                    <a:gd name="T33" fmla="*/ 8 h 8"/>
                    <a:gd name="T34" fmla="*/ 73 w 86"/>
                    <a:gd name="T35" fmla="*/ 8 h 8"/>
                    <a:gd name="T36" fmla="*/ 86 w 86"/>
                    <a:gd name="T37" fmla="*/ 8 h 8"/>
                    <a:gd name="T38" fmla="*/ 86 w 86"/>
                    <a:gd name="T39" fmla="*/ 8 h 8"/>
                    <a:gd name="T40" fmla="*/ 86 w 86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8"/>
                    <a:gd name="T65" fmla="*/ 86 w 8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8">
                      <a:moveTo>
                        <a:pt x="86" y="5"/>
                      </a:moveTo>
                      <a:lnTo>
                        <a:pt x="86" y="5"/>
                      </a:lnTo>
                      <a:lnTo>
                        <a:pt x="73" y="5"/>
                      </a:lnTo>
                      <a:lnTo>
                        <a:pt x="63" y="2"/>
                      </a:lnTo>
                      <a:lnTo>
                        <a:pt x="52" y="2"/>
                      </a:lnTo>
                      <a:lnTo>
                        <a:pt x="42" y="2"/>
                      </a:lnTo>
                      <a:lnTo>
                        <a:pt x="31" y="2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1" y="5"/>
                      </a:lnTo>
                      <a:lnTo>
                        <a:pt x="21" y="5"/>
                      </a:lnTo>
                      <a:lnTo>
                        <a:pt x="31" y="5"/>
                      </a:lnTo>
                      <a:lnTo>
                        <a:pt x="42" y="5"/>
                      </a:lnTo>
                      <a:lnTo>
                        <a:pt x="52" y="8"/>
                      </a:lnTo>
                      <a:lnTo>
                        <a:pt x="63" y="8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0" name="Freeform 373"/>
                <p:cNvSpPr>
                  <a:spLocks/>
                </p:cNvSpPr>
                <p:nvPr/>
              </p:nvSpPr>
              <p:spPr bwMode="auto">
                <a:xfrm>
                  <a:off x="4112" y="2417"/>
                  <a:ext cx="71" cy="16"/>
                </a:xfrm>
                <a:custGeom>
                  <a:avLst/>
                  <a:gdLst>
                    <a:gd name="T0" fmla="*/ 68 w 71"/>
                    <a:gd name="T1" fmla="*/ 0 h 16"/>
                    <a:gd name="T2" fmla="*/ 68 w 71"/>
                    <a:gd name="T3" fmla="*/ 0 h 16"/>
                    <a:gd name="T4" fmla="*/ 61 w 71"/>
                    <a:gd name="T5" fmla="*/ 6 h 16"/>
                    <a:gd name="T6" fmla="*/ 53 w 71"/>
                    <a:gd name="T7" fmla="*/ 8 h 16"/>
                    <a:gd name="T8" fmla="*/ 45 w 71"/>
                    <a:gd name="T9" fmla="*/ 11 h 16"/>
                    <a:gd name="T10" fmla="*/ 37 w 71"/>
                    <a:gd name="T11" fmla="*/ 11 h 16"/>
                    <a:gd name="T12" fmla="*/ 27 w 71"/>
                    <a:gd name="T13" fmla="*/ 11 h 16"/>
                    <a:gd name="T14" fmla="*/ 19 w 71"/>
                    <a:gd name="T15" fmla="*/ 11 h 16"/>
                    <a:gd name="T16" fmla="*/ 8 w 71"/>
                    <a:gd name="T17" fmla="*/ 11 h 16"/>
                    <a:gd name="T18" fmla="*/ 0 w 71"/>
                    <a:gd name="T19" fmla="*/ 11 h 16"/>
                    <a:gd name="T20" fmla="*/ 0 w 71"/>
                    <a:gd name="T21" fmla="*/ 14 h 16"/>
                    <a:gd name="T22" fmla="*/ 8 w 71"/>
                    <a:gd name="T23" fmla="*/ 14 h 16"/>
                    <a:gd name="T24" fmla="*/ 19 w 71"/>
                    <a:gd name="T25" fmla="*/ 14 h 16"/>
                    <a:gd name="T26" fmla="*/ 27 w 71"/>
                    <a:gd name="T27" fmla="*/ 16 h 16"/>
                    <a:gd name="T28" fmla="*/ 37 w 71"/>
                    <a:gd name="T29" fmla="*/ 16 h 16"/>
                    <a:gd name="T30" fmla="*/ 45 w 71"/>
                    <a:gd name="T31" fmla="*/ 14 h 16"/>
                    <a:gd name="T32" fmla="*/ 53 w 71"/>
                    <a:gd name="T33" fmla="*/ 14 h 16"/>
                    <a:gd name="T34" fmla="*/ 61 w 71"/>
                    <a:gd name="T35" fmla="*/ 8 h 16"/>
                    <a:gd name="T36" fmla="*/ 71 w 71"/>
                    <a:gd name="T37" fmla="*/ 3 h 16"/>
                    <a:gd name="T38" fmla="*/ 71 w 71"/>
                    <a:gd name="T39" fmla="*/ 3 h 16"/>
                    <a:gd name="T40" fmla="*/ 68 w 71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16"/>
                    <a:gd name="T65" fmla="*/ 71 w 71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1" y="6"/>
                      </a:lnTo>
                      <a:lnTo>
                        <a:pt x="53" y="8"/>
                      </a:lnTo>
                      <a:lnTo>
                        <a:pt x="45" y="11"/>
                      </a:lnTo>
                      <a:lnTo>
                        <a:pt x="37" y="11"/>
                      </a:lnTo>
                      <a:lnTo>
                        <a:pt x="27" y="11"/>
                      </a:lnTo>
                      <a:lnTo>
                        <a:pt x="19" y="11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8" y="14"/>
                      </a:lnTo>
                      <a:lnTo>
                        <a:pt x="19" y="14"/>
                      </a:lnTo>
                      <a:lnTo>
                        <a:pt x="27" y="16"/>
                      </a:lnTo>
                      <a:lnTo>
                        <a:pt x="37" y="16"/>
                      </a:lnTo>
                      <a:lnTo>
                        <a:pt x="45" y="14"/>
                      </a:lnTo>
                      <a:lnTo>
                        <a:pt x="53" y="14"/>
                      </a:lnTo>
                      <a:lnTo>
                        <a:pt x="61" y="8"/>
                      </a:lnTo>
                      <a:lnTo>
                        <a:pt x="71" y="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1" name="Freeform 374"/>
                <p:cNvSpPr>
                  <a:spLocks/>
                </p:cNvSpPr>
                <p:nvPr/>
              </p:nvSpPr>
              <p:spPr bwMode="auto">
                <a:xfrm>
                  <a:off x="4180" y="2349"/>
                  <a:ext cx="21" cy="71"/>
                </a:xfrm>
                <a:custGeom>
                  <a:avLst/>
                  <a:gdLst>
                    <a:gd name="T0" fmla="*/ 13 w 21"/>
                    <a:gd name="T1" fmla="*/ 3 h 71"/>
                    <a:gd name="T2" fmla="*/ 13 w 21"/>
                    <a:gd name="T3" fmla="*/ 3 h 71"/>
                    <a:gd name="T4" fmla="*/ 16 w 21"/>
                    <a:gd name="T5" fmla="*/ 8 h 71"/>
                    <a:gd name="T6" fmla="*/ 16 w 21"/>
                    <a:gd name="T7" fmla="*/ 16 h 71"/>
                    <a:gd name="T8" fmla="*/ 16 w 21"/>
                    <a:gd name="T9" fmla="*/ 24 h 71"/>
                    <a:gd name="T10" fmla="*/ 16 w 21"/>
                    <a:gd name="T11" fmla="*/ 34 h 71"/>
                    <a:gd name="T12" fmla="*/ 13 w 21"/>
                    <a:gd name="T13" fmla="*/ 45 h 71"/>
                    <a:gd name="T14" fmla="*/ 11 w 21"/>
                    <a:gd name="T15" fmla="*/ 55 h 71"/>
                    <a:gd name="T16" fmla="*/ 6 w 21"/>
                    <a:gd name="T17" fmla="*/ 63 h 71"/>
                    <a:gd name="T18" fmla="*/ 0 w 21"/>
                    <a:gd name="T19" fmla="*/ 68 h 71"/>
                    <a:gd name="T20" fmla="*/ 3 w 21"/>
                    <a:gd name="T21" fmla="*/ 71 h 71"/>
                    <a:gd name="T22" fmla="*/ 8 w 21"/>
                    <a:gd name="T23" fmla="*/ 63 h 71"/>
                    <a:gd name="T24" fmla="*/ 13 w 21"/>
                    <a:gd name="T25" fmla="*/ 55 h 71"/>
                    <a:gd name="T26" fmla="*/ 16 w 21"/>
                    <a:gd name="T27" fmla="*/ 45 h 71"/>
                    <a:gd name="T28" fmla="*/ 19 w 21"/>
                    <a:gd name="T29" fmla="*/ 34 h 71"/>
                    <a:gd name="T30" fmla="*/ 21 w 21"/>
                    <a:gd name="T31" fmla="*/ 24 h 71"/>
                    <a:gd name="T32" fmla="*/ 21 w 21"/>
                    <a:gd name="T33" fmla="*/ 16 h 71"/>
                    <a:gd name="T34" fmla="*/ 19 w 21"/>
                    <a:gd name="T35" fmla="*/ 8 h 71"/>
                    <a:gd name="T36" fmla="*/ 19 w 21"/>
                    <a:gd name="T37" fmla="*/ 0 h 71"/>
                    <a:gd name="T38" fmla="*/ 19 w 21"/>
                    <a:gd name="T39" fmla="*/ 0 h 71"/>
                    <a:gd name="T40" fmla="*/ 13 w 21"/>
                    <a:gd name="T41" fmla="*/ 3 h 7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1"/>
                    <a:gd name="T65" fmla="*/ 21 w 21"/>
                    <a:gd name="T66" fmla="*/ 71 h 7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1">
                      <a:moveTo>
                        <a:pt x="13" y="3"/>
                      </a:moveTo>
                      <a:lnTo>
                        <a:pt x="13" y="3"/>
                      </a:lnTo>
                      <a:lnTo>
                        <a:pt x="16" y="8"/>
                      </a:lnTo>
                      <a:lnTo>
                        <a:pt x="16" y="16"/>
                      </a:lnTo>
                      <a:lnTo>
                        <a:pt x="16" y="24"/>
                      </a:lnTo>
                      <a:lnTo>
                        <a:pt x="16" y="34"/>
                      </a:lnTo>
                      <a:lnTo>
                        <a:pt x="13" y="45"/>
                      </a:lnTo>
                      <a:lnTo>
                        <a:pt x="11" y="55"/>
                      </a:lnTo>
                      <a:lnTo>
                        <a:pt x="6" y="63"/>
                      </a:lnTo>
                      <a:lnTo>
                        <a:pt x="0" y="68"/>
                      </a:lnTo>
                      <a:lnTo>
                        <a:pt x="3" y="71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5"/>
                      </a:lnTo>
                      <a:lnTo>
                        <a:pt x="19" y="34"/>
                      </a:lnTo>
                      <a:lnTo>
                        <a:pt x="21" y="24"/>
                      </a:lnTo>
                      <a:lnTo>
                        <a:pt x="21" y="16"/>
                      </a:lnTo>
                      <a:lnTo>
                        <a:pt x="19" y="8"/>
                      </a:lnTo>
                      <a:lnTo>
                        <a:pt x="19" y="0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2" name="Freeform 375"/>
                <p:cNvSpPr>
                  <a:spLocks/>
                </p:cNvSpPr>
                <p:nvPr/>
              </p:nvSpPr>
              <p:spPr bwMode="auto">
                <a:xfrm>
                  <a:off x="4141" y="2339"/>
                  <a:ext cx="58" cy="13"/>
                </a:xfrm>
                <a:custGeom>
                  <a:avLst/>
                  <a:gdLst>
                    <a:gd name="T0" fmla="*/ 0 w 58"/>
                    <a:gd name="T1" fmla="*/ 3 h 13"/>
                    <a:gd name="T2" fmla="*/ 0 w 58"/>
                    <a:gd name="T3" fmla="*/ 3 h 13"/>
                    <a:gd name="T4" fmla="*/ 5 w 58"/>
                    <a:gd name="T5" fmla="*/ 3 h 13"/>
                    <a:gd name="T6" fmla="*/ 13 w 58"/>
                    <a:gd name="T7" fmla="*/ 3 h 13"/>
                    <a:gd name="T8" fmla="*/ 21 w 58"/>
                    <a:gd name="T9" fmla="*/ 3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8 h 13"/>
                    <a:gd name="T16" fmla="*/ 50 w 58"/>
                    <a:gd name="T17" fmla="*/ 10 h 13"/>
                    <a:gd name="T18" fmla="*/ 52 w 58"/>
                    <a:gd name="T19" fmla="*/ 13 h 13"/>
                    <a:gd name="T20" fmla="*/ 58 w 58"/>
                    <a:gd name="T21" fmla="*/ 10 h 13"/>
                    <a:gd name="T22" fmla="*/ 52 w 58"/>
                    <a:gd name="T23" fmla="*/ 8 h 13"/>
                    <a:gd name="T24" fmla="*/ 47 w 58"/>
                    <a:gd name="T25" fmla="*/ 5 h 13"/>
                    <a:gd name="T26" fmla="*/ 39 w 58"/>
                    <a:gd name="T27" fmla="*/ 3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3 w 58"/>
                    <a:gd name="T33" fmla="*/ 0 h 13"/>
                    <a:gd name="T34" fmla="*/ 5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8"/>
                      </a:lnTo>
                      <a:lnTo>
                        <a:pt x="50" y="10"/>
                      </a:lnTo>
                      <a:lnTo>
                        <a:pt x="52" y="13"/>
                      </a:lnTo>
                      <a:lnTo>
                        <a:pt x="58" y="10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3" name="Freeform 376"/>
                <p:cNvSpPr>
                  <a:spLocks/>
                </p:cNvSpPr>
                <p:nvPr/>
              </p:nvSpPr>
              <p:spPr bwMode="auto">
                <a:xfrm>
                  <a:off x="3861" y="2339"/>
                  <a:ext cx="280" cy="18"/>
                </a:xfrm>
                <a:custGeom>
                  <a:avLst/>
                  <a:gdLst>
                    <a:gd name="T0" fmla="*/ 3 w 280"/>
                    <a:gd name="T1" fmla="*/ 16 h 18"/>
                    <a:gd name="T2" fmla="*/ 0 w 280"/>
                    <a:gd name="T3" fmla="*/ 18 h 18"/>
                    <a:gd name="T4" fmla="*/ 13 w 280"/>
                    <a:gd name="T5" fmla="*/ 18 h 18"/>
                    <a:gd name="T6" fmla="*/ 42 w 280"/>
                    <a:gd name="T7" fmla="*/ 16 h 18"/>
                    <a:gd name="T8" fmla="*/ 87 w 280"/>
                    <a:gd name="T9" fmla="*/ 13 h 18"/>
                    <a:gd name="T10" fmla="*/ 136 w 280"/>
                    <a:gd name="T11" fmla="*/ 10 h 18"/>
                    <a:gd name="T12" fmla="*/ 189 w 280"/>
                    <a:gd name="T13" fmla="*/ 8 h 18"/>
                    <a:gd name="T14" fmla="*/ 233 w 280"/>
                    <a:gd name="T15" fmla="*/ 5 h 18"/>
                    <a:gd name="T16" fmla="*/ 267 w 280"/>
                    <a:gd name="T17" fmla="*/ 3 h 18"/>
                    <a:gd name="T18" fmla="*/ 280 w 280"/>
                    <a:gd name="T19" fmla="*/ 3 h 18"/>
                    <a:gd name="T20" fmla="*/ 280 w 280"/>
                    <a:gd name="T21" fmla="*/ 0 h 18"/>
                    <a:gd name="T22" fmla="*/ 267 w 280"/>
                    <a:gd name="T23" fmla="*/ 0 h 18"/>
                    <a:gd name="T24" fmla="*/ 233 w 280"/>
                    <a:gd name="T25" fmla="*/ 3 h 18"/>
                    <a:gd name="T26" fmla="*/ 189 w 280"/>
                    <a:gd name="T27" fmla="*/ 5 h 18"/>
                    <a:gd name="T28" fmla="*/ 136 w 280"/>
                    <a:gd name="T29" fmla="*/ 8 h 18"/>
                    <a:gd name="T30" fmla="*/ 87 w 280"/>
                    <a:gd name="T31" fmla="*/ 10 h 18"/>
                    <a:gd name="T32" fmla="*/ 42 w 280"/>
                    <a:gd name="T33" fmla="*/ 13 h 18"/>
                    <a:gd name="T34" fmla="*/ 13 w 280"/>
                    <a:gd name="T35" fmla="*/ 16 h 18"/>
                    <a:gd name="T36" fmla="*/ 0 w 280"/>
                    <a:gd name="T37" fmla="*/ 16 h 18"/>
                    <a:gd name="T38" fmla="*/ 0 w 280"/>
                    <a:gd name="T39" fmla="*/ 16 h 18"/>
                    <a:gd name="T40" fmla="*/ 3 w 280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8"/>
                    <a:gd name="T65" fmla="*/ 280 w 28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8">
                      <a:moveTo>
                        <a:pt x="3" y="16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2" y="16"/>
                      </a:lnTo>
                      <a:lnTo>
                        <a:pt x="87" y="13"/>
                      </a:lnTo>
                      <a:lnTo>
                        <a:pt x="136" y="10"/>
                      </a:lnTo>
                      <a:lnTo>
                        <a:pt x="189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9" y="5"/>
                      </a:lnTo>
                      <a:lnTo>
                        <a:pt x="136" y="8"/>
                      </a:lnTo>
                      <a:lnTo>
                        <a:pt x="87" y="10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3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4" name="Freeform 377"/>
                <p:cNvSpPr>
                  <a:spLocks/>
                </p:cNvSpPr>
                <p:nvPr/>
              </p:nvSpPr>
              <p:spPr bwMode="auto">
                <a:xfrm>
                  <a:off x="3827" y="2444"/>
                  <a:ext cx="374" cy="89"/>
                </a:xfrm>
                <a:custGeom>
                  <a:avLst/>
                  <a:gdLst>
                    <a:gd name="T0" fmla="*/ 66 w 374"/>
                    <a:gd name="T1" fmla="*/ 10 h 89"/>
                    <a:gd name="T2" fmla="*/ 50 w 374"/>
                    <a:gd name="T3" fmla="*/ 15 h 89"/>
                    <a:gd name="T4" fmla="*/ 34 w 374"/>
                    <a:gd name="T5" fmla="*/ 28 h 89"/>
                    <a:gd name="T6" fmla="*/ 19 w 374"/>
                    <a:gd name="T7" fmla="*/ 42 h 89"/>
                    <a:gd name="T8" fmla="*/ 6 w 374"/>
                    <a:gd name="T9" fmla="*/ 52 h 89"/>
                    <a:gd name="T10" fmla="*/ 3 w 374"/>
                    <a:gd name="T11" fmla="*/ 55 h 89"/>
                    <a:gd name="T12" fmla="*/ 0 w 374"/>
                    <a:gd name="T13" fmla="*/ 60 h 89"/>
                    <a:gd name="T14" fmla="*/ 3 w 374"/>
                    <a:gd name="T15" fmla="*/ 65 h 89"/>
                    <a:gd name="T16" fmla="*/ 11 w 374"/>
                    <a:gd name="T17" fmla="*/ 70 h 89"/>
                    <a:gd name="T18" fmla="*/ 24 w 374"/>
                    <a:gd name="T19" fmla="*/ 76 h 89"/>
                    <a:gd name="T20" fmla="*/ 47 w 374"/>
                    <a:gd name="T21" fmla="*/ 81 h 89"/>
                    <a:gd name="T22" fmla="*/ 74 w 374"/>
                    <a:gd name="T23" fmla="*/ 84 h 89"/>
                    <a:gd name="T24" fmla="*/ 105 w 374"/>
                    <a:gd name="T25" fmla="*/ 84 h 89"/>
                    <a:gd name="T26" fmla="*/ 139 w 374"/>
                    <a:gd name="T27" fmla="*/ 86 h 89"/>
                    <a:gd name="T28" fmla="*/ 176 w 374"/>
                    <a:gd name="T29" fmla="*/ 86 h 89"/>
                    <a:gd name="T30" fmla="*/ 210 w 374"/>
                    <a:gd name="T31" fmla="*/ 89 h 89"/>
                    <a:gd name="T32" fmla="*/ 244 w 374"/>
                    <a:gd name="T33" fmla="*/ 89 h 89"/>
                    <a:gd name="T34" fmla="*/ 275 w 374"/>
                    <a:gd name="T35" fmla="*/ 89 h 89"/>
                    <a:gd name="T36" fmla="*/ 309 w 374"/>
                    <a:gd name="T37" fmla="*/ 86 h 89"/>
                    <a:gd name="T38" fmla="*/ 338 w 374"/>
                    <a:gd name="T39" fmla="*/ 84 h 89"/>
                    <a:gd name="T40" fmla="*/ 366 w 374"/>
                    <a:gd name="T41" fmla="*/ 73 h 89"/>
                    <a:gd name="T42" fmla="*/ 372 w 374"/>
                    <a:gd name="T43" fmla="*/ 70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2 w 374"/>
                    <a:gd name="T49" fmla="*/ 42 h 89"/>
                    <a:gd name="T50" fmla="*/ 366 w 374"/>
                    <a:gd name="T51" fmla="*/ 28 h 89"/>
                    <a:gd name="T52" fmla="*/ 364 w 374"/>
                    <a:gd name="T53" fmla="*/ 21 h 89"/>
                    <a:gd name="T54" fmla="*/ 359 w 374"/>
                    <a:gd name="T55" fmla="*/ 13 h 89"/>
                    <a:gd name="T56" fmla="*/ 351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4 w 374"/>
                    <a:gd name="T65" fmla="*/ 2 h 89"/>
                    <a:gd name="T66" fmla="*/ 66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6" y="10"/>
                      </a:moveTo>
                      <a:lnTo>
                        <a:pt x="50" y="15"/>
                      </a:lnTo>
                      <a:lnTo>
                        <a:pt x="34" y="28"/>
                      </a:lnTo>
                      <a:lnTo>
                        <a:pt x="19" y="42"/>
                      </a:lnTo>
                      <a:lnTo>
                        <a:pt x="6" y="52"/>
                      </a:lnTo>
                      <a:lnTo>
                        <a:pt x="3" y="55"/>
                      </a:lnTo>
                      <a:lnTo>
                        <a:pt x="0" y="60"/>
                      </a:lnTo>
                      <a:lnTo>
                        <a:pt x="3" y="65"/>
                      </a:lnTo>
                      <a:lnTo>
                        <a:pt x="11" y="70"/>
                      </a:lnTo>
                      <a:lnTo>
                        <a:pt x="24" y="76"/>
                      </a:lnTo>
                      <a:lnTo>
                        <a:pt x="47" y="81"/>
                      </a:lnTo>
                      <a:lnTo>
                        <a:pt x="74" y="84"/>
                      </a:lnTo>
                      <a:lnTo>
                        <a:pt x="105" y="84"/>
                      </a:lnTo>
                      <a:lnTo>
                        <a:pt x="139" y="86"/>
                      </a:lnTo>
                      <a:lnTo>
                        <a:pt x="176" y="86"/>
                      </a:lnTo>
                      <a:lnTo>
                        <a:pt x="210" y="89"/>
                      </a:lnTo>
                      <a:lnTo>
                        <a:pt x="244" y="89"/>
                      </a:lnTo>
                      <a:lnTo>
                        <a:pt x="275" y="89"/>
                      </a:lnTo>
                      <a:lnTo>
                        <a:pt x="309" y="86"/>
                      </a:lnTo>
                      <a:lnTo>
                        <a:pt x="338" y="84"/>
                      </a:lnTo>
                      <a:lnTo>
                        <a:pt x="366" y="73"/>
                      </a:lnTo>
                      <a:lnTo>
                        <a:pt x="372" y="70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2" y="42"/>
                      </a:lnTo>
                      <a:lnTo>
                        <a:pt x="366" y="28"/>
                      </a:lnTo>
                      <a:lnTo>
                        <a:pt x="364" y="21"/>
                      </a:lnTo>
                      <a:lnTo>
                        <a:pt x="359" y="13"/>
                      </a:lnTo>
                      <a:lnTo>
                        <a:pt x="351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4" y="2"/>
                      </a:lnTo>
                      <a:lnTo>
                        <a:pt x="66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5" name="Freeform 378"/>
                <p:cNvSpPr>
                  <a:spLocks/>
                </p:cNvSpPr>
                <p:nvPr/>
              </p:nvSpPr>
              <p:spPr bwMode="auto">
                <a:xfrm>
                  <a:off x="3833" y="2446"/>
                  <a:ext cx="368" cy="71"/>
                </a:xfrm>
                <a:custGeom>
                  <a:avLst/>
                  <a:gdLst>
                    <a:gd name="T0" fmla="*/ 60 w 368"/>
                    <a:gd name="T1" fmla="*/ 6 h 71"/>
                    <a:gd name="T2" fmla="*/ 47 w 368"/>
                    <a:gd name="T3" fmla="*/ 11 h 71"/>
                    <a:gd name="T4" fmla="*/ 34 w 368"/>
                    <a:gd name="T5" fmla="*/ 16 h 71"/>
                    <a:gd name="T6" fmla="*/ 15 w 368"/>
                    <a:gd name="T7" fmla="*/ 34 h 71"/>
                    <a:gd name="T8" fmla="*/ 7 w 368"/>
                    <a:gd name="T9" fmla="*/ 42 h 71"/>
                    <a:gd name="T10" fmla="*/ 0 w 368"/>
                    <a:gd name="T11" fmla="*/ 47 h 71"/>
                    <a:gd name="T12" fmla="*/ 0 w 368"/>
                    <a:gd name="T13" fmla="*/ 55 h 71"/>
                    <a:gd name="T14" fmla="*/ 0 w 368"/>
                    <a:gd name="T15" fmla="*/ 55 h 71"/>
                    <a:gd name="T16" fmla="*/ 5 w 368"/>
                    <a:gd name="T17" fmla="*/ 58 h 71"/>
                    <a:gd name="T18" fmla="*/ 65 w 368"/>
                    <a:gd name="T19" fmla="*/ 63 h 71"/>
                    <a:gd name="T20" fmla="*/ 120 w 368"/>
                    <a:gd name="T21" fmla="*/ 68 h 71"/>
                    <a:gd name="T22" fmla="*/ 177 w 368"/>
                    <a:gd name="T23" fmla="*/ 71 h 71"/>
                    <a:gd name="T24" fmla="*/ 238 w 368"/>
                    <a:gd name="T25" fmla="*/ 71 h 71"/>
                    <a:gd name="T26" fmla="*/ 303 w 368"/>
                    <a:gd name="T27" fmla="*/ 68 h 71"/>
                    <a:gd name="T28" fmla="*/ 332 w 368"/>
                    <a:gd name="T29" fmla="*/ 66 h 71"/>
                    <a:gd name="T30" fmla="*/ 360 w 368"/>
                    <a:gd name="T31" fmla="*/ 58 h 71"/>
                    <a:gd name="T32" fmla="*/ 366 w 368"/>
                    <a:gd name="T33" fmla="*/ 55 h 71"/>
                    <a:gd name="T34" fmla="*/ 368 w 368"/>
                    <a:gd name="T35" fmla="*/ 53 h 71"/>
                    <a:gd name="T36" fmla="*/ 366 w 368"/>
                    <a:gd name="T37" fmla="*/ 42 h 71"/>
                    <a:gd name="T38" fmla="*/ 360 w 368"/>
                    <a:gd name="T39" fmla="*/ 32 h 71"/>
                    <a:gd name="T40" fmla="*/ 355 w 368"/>
                    <a:gd name="T41" fmla="*/ 21 h 71"/>
                    <a:gd name="T42" fmla="*/ 350 w 368"/>
                    <a:gd name="T43" fmla="*/ 8 h 71"/>
                    <a:gd name="T44" fmla="*/ 345 w 368"/>
                    <a:gd name="T45" fmla="*/ 6 h 71"/>
                    <a:gd name="T46" fmla="*/ 334 w 368"/>
                    <a:gd name="T47" fmla="*/ 3 h 71"/>
                    <a:gd name="T48" fmla="*/ 198 w 368"/>
                    <a:gd name="T49" fmla="*/ 0 h 71"/>
                    <a:gd name="T50" fmla="*/ 128 w 368"/>
                    <a:gd name="T51" fmla="*/ 0 h 71"/>
                    <a:gd name="T52" fmla="*/ 60 w 368"/>
                    <a:gd name="T53" fmla="*/ 6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8"/>
                    <a:gd name="T82" fmla="*/ 0 h 71"/>
                    <a:gd name="T83" fmla="*/ 368 w 368"/>
                    <a:gd name="T84" fmla="*/ 71 h 7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8" h="71">
                      <a:moveTo>
                        <a:pt x="60" y="6"/>
                      </a:moveTo>
                      <a:lnTo>
                        <a:pt x="47" y="11"/>
                      </a:lnTo>
                      <a:lnTo>
                        <a:pt x="34" y="16"/>
                      </a:lnTo>
                      <a:lnTo>
                        <a:pt x="15" y="34"/>
                      </a:lnTo>
                      <a:lnTo>
                        <a:pt x="7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65" y="63"/>
                      </a:lnTo>
                      <a:lnTo>
                        <a:pt x="120" y="68"/>
                      </a:lnTo>
                      <a:lnTo>
                        <a:pt x="177" y="71"/>
                      </a:lnTo>
                      <a:lnTo>
                        <a:pt x="238" y="71"/>
                      </a:lnTo>
                      <a:lnTo>
                        <a:pt x="303" y="68"/>
                      </a:lnTo>
                      <a:lnTo>
                        <a:pt x="332" y="66"/>
                      </a:lnTo>
                      <a:lnTo>
                        <a:pt x="360" y="58"/>
                      </a:lnTo>
                      <a:lnTo>
                        <a:pt x="366" y="55"/>
                      </a:lnTo>
                      <a:lnTo>
                        <a:pt x="368" y="53"/>
                      </a:lnTo>
                      <a:lnTo>
                        <a:pt x="366" y="42"/>
                      </a:lnTo>
                      <a:lnTo>
                        <a:pt x="360" y="32"/>
                      </a:lnTo>
                      <a:lnTo>
                        <a:pt x="355" y="21"/>
                      </a:lnTo>
                      <a:lnTo>
                        <a:pt x="350" y="8"/>
                      </a:lnTo>
                      <a:lnTo>
                        <a:pt x="345" y="6"/>
                      </a:lnTo>
                      <a:lnTo>
                        <a:pt x="334" y="3"/>
                      </a:lnTo>
                      <a:lnTo>
                        <a:pt x="198" y="0"/>
                      </a:lnTo>
                      <a:lnTo>
                        <a:pt x="128" y="0"/>
                      </a:lnTo>
                      <a:lnTo>
                        <a:pt x="60" y="6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6" name="Freeform 379"/>
                <p:cNvSpPr>
                  <a:spLocks/>
                </p:cNvSpPr>
                <p:nvPr/>
              </p:nvSpPr>
              <p:spPr bwMode="auto">
                <a:xfrm>
                  <a:off x="3890" y="2457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5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2 h 8"/>
                    <a:gd name="T20" fmla="*/ 8 w 8"/>
                    <a:gd name="T21" fmla="*/ 2 h 8"/>
                    <a:gd name="T22" fmla="*/ 8 w 8"/>
                    <a:gd name="T23" fmla="*/ 0 h 8"/>
                    <a:gd name="T24" fmla="*/ 5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7" name="Freeform 380"/>
                <p:cNvSpPr>
                  <a:spLocks/>
                </p:cNvSpPr>
                <p:nvPr/>
              </p:nvSpPr>
              <p:spPr bwMode="auto">
                <a:xfrm>
                  <a:off x="3880" y="2465"/>
                  <a:ext cx="10" cy="7"/>
                </a:xfrm>
                <a:custGeom>
                  <a:avLst/>
                  <a:gdLst>
                    <a:gd name="T0" fmla="*/ 2 w 10"/>
                    <a:gd name="T1" fmla="*/ 0 h 7"/>
                    <a:gd name="T2" fmla="*/ 2 w 10"/>
                    <a:gd name="T3" fmla="*/ 2 h 7"/>
                    <a:gd name="T4" fmla="*/ 2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2 w 10"/>
                    <a:gd name="T11" fmla="*/ 7 h 7"/>
                    <a:gd name="T12" fmla="*/ 5 w 10"/>
                    <a:gd name="T13" fmla="*/ 7 h 7"/>
                    <a:gd name="T14" fmla="*/ 7 w 10"/>
                    <a:gd name="T15" fmla="*/ 7 h 7"/>
                    <a:gd name="T16" fmla="*/ 7 w 10"/>
                    <a:gd name="T17" fmla="*/ 5 h 7"/>
                    <a:gd name="T18" fmla="*/ 7 w 10"/>
                    <a:gd name="T19" fmla="*/ 5 h 7"/>
                    <a:gd name="T20" fmla="*/ 10 w 10"/>
                    <a:gd name="T21" fmla="*/ 2 h 7"/>
                    <a:gd name="T22" fmla="*/ 10 w 10"/>
                    <a:gd name="T23" fmla="*/ 2 h 7"/>
                    <a:gd name="T24" fmla="*/ 10 w 10"/>
                    <a:gd name="T25" fmla="*/ 0 h 7"/>
                    <a:gd name="T26" fmla="*/ 2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7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8" name="Freeform 381"/>
                <p:cNvSpPr>
                  <a:spLocks/>
                </p:cNvSpPr>
                <p:nvPr/>
              </p:nvSpPr>
              <p:spPr bwMode="auto">
                <a:xfrm>
                  <a:off x="3869" y="2472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6 h 8"/>
                    <a:gd name="T6" fmla="*/ 0 w 11"/>
                    <a:gd name="T7" fmla="*/ 6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9" name="Freeform 382"/>
                <p:cNvSpPr>
                  <a:spLocks/>
                </p:cNvSpPr>
                <p:nvPr/>
              </p:nvSpPr>
              <p:spPr bwMode="auto">
                <a:xfrm>
                  <a:off x="3856" y="2483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5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0" name="Freeform 383"/>
                <p:cNvSpPr>
                  <a:spLocks/>
                </p:cNvSpPr>
                <p:nvPr/>
              </p:nvSpPr>
              <p:spPr bwMode="auto">
                <a:xfrm>
                  <a:off x="3846" y="2491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2 w 10"/>
                    <a:gd name="T11" fmla="*/ 10 h 10"/>
                    <a:gd name="T12" fmla="*/ 2 w 10"/>
                    <a:gd name="T13" fmla="*/ 10 h 10"/>
                    <a:gd name="T14" fmla="*/ 5 w 10"/>
                    <a:gd name="T15" fmla="*/ 10 h 10"/>
                    <a:gd name="T16" fmla="*/ 7 w 10"/>
                    <a:gd name="T17" fmla="*/ 8 h 10"/>
                    <a:gd name="T18" fmla="*/ 7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7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0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1" name="Freeform 384"/>
                <p:cNvSpPr>
                  <a:spLocks/>
                </p:cNvSpPr>
                <p:nvPr/>
              </p:nvSpPr>
              <p:spPr bwMode="auto">
                <a:xfrm>
                  <a:off x="3903" y="2457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0 w 8"/>
                    <a:gd name="T3" fmla="*/ 2 h 8"/>
                    <a:gd name="T4" fmla="*/ 0 w 8"/>
                    <a:gd name="T5" fmla="*/ 2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3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2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2" name="Freeform 385"/>
                <p:cNvSpPr>
                  <a:spLocks/>
                </p:cNvSpPr>
                <p:nvPr/>
              </p:nvSpPr>
              <p:spPr bwMode="auto">
                <a:xfrm>
                  <a:off x="3893" y="2465"/>
                  <a:ext cx="8" cy="7"/>
                </a:xfrm>
                <a:custGeom>
                  <a:avLst/>
                  <a:gdLst>
                    <a:gd name="T0" fmla="*/ 2 w 8"/>
                    <a:gd name="T1" fmla="*/ 0 h 7"/>
                    <a:gd name="T2" fmla="*/ 2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5 w 8"/>
                    <a:gd name="T27" fmla="*/ 0 h 7"/>
                    <a:gd name="T28" fmla="*/ 2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3" name="Freeform 386"/>
                <p:cNvSpPr>
                  <a:spLocks/>
                </p:cNvSpPr>
                <p:nvPr/>
              </p:nvSpPr>
              <p:spPr bwMode="auto">
                <a:xfrm>
                  <a:off x="3882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0 w 8"/>
                    <a:gd name="T9" fmla="*/ 8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3 h 8"/>
                    <a:gd name="T26" fmla="*/ 5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4" name="Freeform 387"/>
                <p:cNvSpPr>
                  <a:spLocks/>
                </p:cNvSpPr>
                <p:nvPr/>
              </p:nvSpPr>
              <p:spPr bwMode="auto">
                <a:xfrm>
                  <a:off x="3869" y="2483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5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5" name="Freeform 388"/>
                <p:cNvSpPr>
                  <a:spLocks/>
                </p:cNvSpPr>
                <p:nvPr/>
              </p:nvSpPr>
              <p:spPr bwMode="auto">
                <a:xfrm>
                  <a:off x="3859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2 w 10"/>
                    <a:gd name="T13" fmla="*/ 8 h 8"/>
                    <a:gd name="T14" fmla="*/ 5 w 10"/>
                    <a:gd name="T15" fmla="*/ 8 h 8"/>
                    <a:gd name="T16" fmla="*/ 8 w 10"/>
                    <a:gd name="T17" fmla="*/ 6 h 8"/>
                    <a:gd name="T18" fmla="*/ 8 w 10"/>
                    <a:gd name="T19" fmla="*/ 6 h 8"/>
                    <a:gd name="T20" fmla="*/ 8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6" name="Freeform 389"/>
                <p:cNvSpPr>
                  <a:spLocks/>
                </p:cNvSpPr>
                <p:nvPr/>
              </p:nvSpPr>
              <p:spPr bwMode="auto">
                <a:xfrm>
                  <a:off x="3914" y="2457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2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5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7" name="Freeform 390"/>
                <p:cNvSpPr>
                  <a:spLocks/>
                </p:cNvSpPr>
                <p:nvPr/>
              </p:nvSpPr>
              <p:spPr bwMode="auto">
                <a:xfrm>
                  <a:off x="3906" y="2465"/>
                  <a:ext cx="8" cy="7"/>
                </a:xfrm>
                <a:custGeom>
                  <a:avLst/>
                  <a:gdLst>
                    <a:gd name="T0" fmla="*/ 2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5 w 8"/>
                    <a:gd name="T27" fmla="*/ 0 h 7"/>
                    <a:gd name="T28" fmla="*/ 2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8" name="Freeform 391"/>
                <p:cNvSpPr>
                  <a:spLocks/>
                </p:cNvSpPr>
                <p:nvPr/>
              </p:nvSpPr>
              <p:spPr bwMode="auto">
                <a:xfrm>
                  <a:off x="3895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9" name="Freeform 392"/>
                <p:cNvSpPr>
                  <a:spLocks/>
                </p:cNvSpPr>
                <p:nvPr/>
              </p:nvSpPr>
              <p:spPr bwMode="auto">
                <a:xfrm>
                  <a:off x="3882" y="2483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3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0" name="Freeform 393"/>
                <p:cNvSpPr>
                  <a:spLocks/>
                </p:cNvSpPr>
                <p:nvPr/>
              </p:nvSpPr>
              <p:spPr bwMode="auto">
                <a:xfrm>
                  <a:off x="3872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1" name="Freeform 394"/>
                <p:cNvSpPr>
                  <a:spLocks/>
                </p:cNvSpPr>
                <p:nvPr/>
              </p:nvSpPr>
              <p:spPr bwMode="auto">
                <a:xfrm>
                  <a:off x="3927" y="2457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2 w 8"/>
                    <a:gd name="T3" fmla="*/ 2 h 5"/>
                    <a:gd name="T4" fmla="*/ 0 w 8"/>
                    <a:gd name="T5" fmla="*/ 2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2 h 5"/>
                    <a:gd name="T22" fmla="*/ 8 w 8"/>
                    <a:gd name="T23" fmla="*/ 2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2" name="Freeform 395"/>
                <p:cNvSpPr>
                  <a:spLocks/>
                </p:cNvSpPr>
                <p:nvPr/>
              </p:nvSpPr>
              <p:spPr bwMode="auto">
                <a:xfrm>
                  <a:off x="3919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3" name="Freeform 396"/>
                <p:cNvSpPr>
                  <a:spLocks/>
                </p:cNvSpPr>
                <p:nvPr/>
              </p:nvSpPr>
              <p:spPr bwMode="auto">
                <a:xfrm>
                  <a:off x="3908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4" name="Freeform 397"/>
                <p:cNvSpPr>
                  <a:spLocks/>
                </p:cNvSpPr>
                <p:nvPr/>
              </p:nvSpPr>
              <p:spPr bwMode="auto">
                <a:xfrm>
                  <a:off x="3898" y="2483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5" name="Freeform 398"/>
                <p:cNvSpPr>
                  <a:spLocks/>
                </p:cNvSpPr>
                <p:nvPr/>
              </p:nvSpPr>
              <p:spPr bwMode="auto">
                <a:xfrm>
                  <a:off x="3885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2 w 10"/>
                    <a:gd name="T5" fmla="*/ 6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6" name="Freeform 399"/>
                <p:cNvSpPr>
                  <a:spLocks/>
                </p:cNvSpPr>
                <p:nvPr/>
              </p:nvSpPr>
              <p:spPr bwMode="auto">
                <a:xfrm>
                  <a:off x="3940" y="2457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2 h 5"/>
                    <a:gd name="T4" fmla="*/ 0 w 8"/>
                    <a:gd name="T5" fmla="*/ 2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2 h 5"/>
                    <a:gd name="T22" fmla="*/ 8 w 8"/>
                    <a:gd name="T23" fmla="*/ 2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7" name="Freeform 400"/>
                <p:cNvSpPr>
                  <a:spLocks/>
                </p:cNvSpPr>
                <p:nvPr/>
              </p:nvSpPr>
              <p:spPr bwMode="auto">
                <a:xfrm>
                  <a:off x="3932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3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8" name="Freeform 401"/>
                <p:cNvSpPr>
                  <a:spLocks/>
                </p:cNvSpPr>
                <p:nvPr/>
              </p:nvSpPr>
              <p:spPr bwMode="auto">
                <a:xfrm>
                  <a:off x="3921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6 h 8"/>
                    <a:gd name="T4" fmla="*/ 0 w 8"/>
                    <a:gd name="T5" fmla="*/ 6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9" name="Freeform 402"/>
                <p:cNvSpPr>
                  <a:spLocks/>
                </p:cNvSpPr>
                <p:nvPr/>
              </p:nvSpPr>
              <p:spPr bwMode="auto">
                <a:xfrm>
                  <a:off x="3911" y="248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0" name="Freeform 403"/>
                <p:cNvSpPr>
                  <a:spLocks/>
                </p:cNvSpPr>
                <p:nvPr/>
              </p:nvSpPr>
              <p:spPr bwMode="auto">
                <a:xfrm>
                  <a:off x="3901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6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8 h 8"/>
                    <a:gd name="T18" fmla="*/ 7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1" name="Freeform 404"/>
                <p:cNvSpPr>
                  <a:spLocks/>
                </p:cNvSpPr>
                <p:nvPr/>
              </p:nvSpPr>
              <p:spPr bwMode="auto">
                <a:xfrm>
                  <a:off x="3953" y="2457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2 h 5"/>
                    <a:gd name="T4" fmla="*/ 0 w 8"/>
                    <a:gd name="T5" fmla="*/ 2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2 h 5"/>
                    <a:gd name="T22" fmla="*/ 8 w 8"/>
                    <a:gd name="T23" fmla="*/ 2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2" name="Freeform 405"/>
                <p:cNvSpPr>
                  <a:spLocks/>
                </p:cNvSpPr>
                <p:nvPr/>
              </p:nvSpPr>
              <p:spPr bwMode="auto">
                <a:xfrm>
                  <a:off x="3945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3 w 8"/>
                    <a:gd name="T11" fmla="*/ 7 h 7"/>
                    <a:gd name="T12" fmla="*/ 5 w 8"/>
                    <a:gd name="T13" fmla="*/ 7 h 7"/>
                    <a:gd name="T14" fmla="*/ 8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3" name="Freeform 406"/>
                <p:cNvSpPr>
                  <a:spLocks/>
                </p:cNvSpPr>
                <p:nvPr/>
              </p:nvSpPr>
              <p:spPr bwMode="auto">
                <a:xfrm>
                  <a:off x="3935" y="2472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6 h 8"/>
                    <a:gd name="T4" fmla="*/ 0 w 10"/>
                    <a:gd name="T5" fmla="*/ 6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7 w 10"/>
                    <a:gd name="T25" fmla="*/ 0 h 8"/>
                    <a:gd name="T26" fmla="*/ 2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3"/>
                      </a:move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4" name="Freeform 407"/>
                <p:cNvSpPr>
                  <a:spLocks/>
                </p:cNvSpPr>
                <p:nvPr/>
              </p:nvSpPr>
              <p:spPr bwMode="auto">
                <a:xfrm>
                  <a:off x="3924" y="2483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5" name="Freeform 408"/>
                <p:cNvSpPr>
                  <a:spLocks/>
                </p:cNvSpPr>
                <p:nvPr/>
              </p:nvSpPr>
              <p:spPr bwMode="auto">
                <a:xfrm>
                  <a:off x="3914" y="2493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3 h 11"/>
                    <a:gd name="T4" fmla="*/ 2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6" name="Freeform 409"/>
                <p:cNvSpPr>
                  <a:spLocks/>
                </p:cNvSpPr>
                <p:nvPr/>
              </p:nvSpPr>
              <p:spPr bwMode="auto">
                <a:xfrm>
                  <a:off x="3966" y="2457"/>
                  <a:ext cx="10" cy="5"/>
                </a:xfrm>
                <a:custGeom>
                  <a:avLst/>
                  <a:gdLst>
                    <a:gd name="T0" fmla="*/ 3 w 10"/>
                    <a:gd name="T1" fmla="*/ 0 h 5"/>
                    <a:gd name="T2" fmla="*/ 0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3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2 h 5"/>
                    <a:gd name="T22" fmla="*/ 8 w 10"/>
                    <a:gd name="T23" fmla="*/ 2 h 5"/>
                    <a:gd name="T24" fmla="*/ 8 w 10"/>
                    <a:gd name="T25" fmla="*/ 0 h 5"/>
                    <a:gd name="T26" fmla="*/ 5 w 10"/>
                    <a:gd name="T27" fmla="*/ 0 h 5"/>
                    <a:gd name="T28" fmla="*/ 3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7" name="Freeform 410"/>
                <p:cNvSpPr>
                  <a:spLocks/>
                </p:cNvSpPr>
                <p:nvPr/>
              </p:nvSpPr>
              <p:spPr bwMode="auto">
                <a:xfrm>
                  <a:off x="3958" y="2465"/>
                  <a:ext cx="11" cy="7"/>
                </a:xfrm>
                <a:custGeom>
                  <a:avLst/>
                  <a:gdLst>
                    <a:gd name="T0" fmla="*/ 3 w 11"/>
                    <a:gd name="T1" fmla="*/ 0 h 7"/>
                    <a:gd name="T2" fmla="*/ 0 w 11"/>
                    <a:gd name="T3" fmla="*/ 2 h 7"/>
                    <a:gd name="T4" fmla="*/ 0 w 11"/>
                    <a:gd name="T5" fmla="*/ 2 h 7"/>
                    <a:gd name="T6" fmla="*/ 0 w 11"/>
                    <a:gd name="T7" fmla="*/ 5 h 7"/>
                    <a:gd name="T8" fmla="*/ 0 w 11"/>
                    <a:gd name="T9" fmla="*/ 5 h 7"/>
                    <a:gd name="T10" fmla="*/ 3 w 11"/>
                    <a:gd name="T11" fmla="*/ 7 h 7"/>
                    <a:gd name="T12" fmla="*/ 5 w 11"/>
                    <a:gd name="T13" fmla="*/ 7 h 7"/>
                    <a:gd name="T14" fmla="*/ 8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8 w 11"/>
                    <a:gd name="T21" fmla="*/ 2 h 7"/>
                    <a:gd name="T22" fmla="*/ 8 w 11"/>
                    <a:gd name="T23" fmla="*/ 2 h 7"/>
                    <a:gd name="T24" fmla="*/ 8 w 11"/>
                    <a:gd name="T25" fmla="*/ 0 h 7"/>
                    <a:gd name="T26" fmla="*/ 5 w 11"/>
                    <a:gd name="T27" fmla="*/ 0 h 7"/>
                    <a:gd name="T28" fmla="*/ 3 w 11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8" name="Freeform 411"/>
                <p:cNvSpPr>
                  <a:spLocks/>
                </p:cNvSpPr>
                <p:nvPr/>
              </p:nvSpPr>
              <p:spPr bwMode="auto">
                <a:xfrm>
                  <a:off x="3950" y="2475"/>
                  <a:ext cx="8" cy="5"/>
                </a:xfrm>
                <a:custGeom>
                  <a:avLst/>
                  <a:gdLst>
                    <a:gd name="T0" fmla="*/ 0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0 h 5"/>
                    <a:gd name="T24" fmla="*/ 8 w 8"/>
                    <a:gd name="T25" fmla="*/ 0 h 5"/>
                    <a:gd name="T26" fmla="*/ 0 w 8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5"/>
                    <a:gd name="T44" fmla="*/ 8 w 8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9" name="Freeform 412"/>
                <p:cNvSpPr>
                  <a:spLocks/>
                </p:cNvSpPr>
                <p:nvPr/>
              </p:nvSpPr>
              <p:spPr bwMode="auto">
                <a:xfrm>
                  <a:off x="3940" y="2483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3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8 w 10"/>
                    <a:gd name="T27" fmla="*/ 0 h 8"/>
                    <a:gd name="T28" fmla="*/ 2 w 10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0" name="Freeform 413"/>
                <p:cNvSpPr>
                  <a:spLocks/>
                </p:cNvSpPr>
                <p:nvPr/>
              </p:nvSpPr>
              <p:spPr bwMode="auto">
                <a:xfrm>
                  <a:off x="3929" y="2493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3 w 11"/>
                    <a:gd name="T3" fmla="*/ 6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8 h 11"/>
                    <a:gd name="T20" fmla="*/ 11 w 11"/>
                    <a:gd name="T21" fmla="*/ 6 h 11"/>
                    <a:gd name="T22" fmla="*/ 11 w 11"/>
                    <a:gd name="T23" fmla="*/ 3 h 11"/>
                    <a:gd name="T24" fmla="*/ 11 w 11"/>
                    <a:gd name="T25" fmla="*/ 3 h 11"/>
                    <a:gd name="T26" fmla="*/ 8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1" name="Freeform 414"/>
                <p:cNvSpPr>
                  <a:spLocks/>
                </p:cNvSpPr>
                <p:nvPr/>
              </p:nvSpPr>
              <p:spPr bwMode="auto">
                <a:xfrm>
                  <a:off x="3979" y="2457"/>
                  <a:ext cx="10" cy="5"/>
                </a:xfrm>
                <a:custGeom>
                  <a:avLst/>
                  <a:gdLst>
                    <a:gd name="T0" fmla="*/ 3 w 10"/>
                    <a:gd name="T1" fmla="*/ 0 h 5"/>
                    <a:gd name="T2" fmla="*/ 3 w 10"/>
                    <a:gd name="T3" fmla="*/ 2 h 5"/>
                    <a:gd name="T4" fmla="*/ 3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2 h 5"/>
                    <a:gd name="T20" fmla="*/ 10 w 10"/>
                    <a:gd name="T21" fmla="*/ 0 h 5"/>
                    <a:gd name="T22" fmla="*/ 8 w 10"/>
                    <a:gd name="T23" fmla="*/ 0 h 5"/>
                    <a:gd name="T24" fmla="*/ 5 w 10"/>
                    <a:gd name="T25" fmla="*/ 0 h 5"/>
                    <a:gd name="T26" fmla="*/ 3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2" name="Freeform 415"/>
                <p:cNvSpPr>
                  <a:spLocks/>
                </p:cNvSpPr>
                <p:nvPr/>
              </p:nvSpPr>
              <p:spPr bwMode="auto">
                <a:xfrm>
                  <a:off x="3974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8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3" name="Freeform 416"/>
                <p:cNvSpPr>
                  <a:spLocks/>
                </p:cNvSpPr>
                <p:nvPr/>
              </p:nvSpPr>
              <p:spPr bwMode="auto">
                <a:xfrm>
                  <a:off x="3963" y="24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5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5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4" name="Freeform 417"/>
                <p:cNvSpPr>
                  <a:spLocks/>
                </p:cNvSpPr>
                <p:nvPr/>
              </p:nvSpPr>
              <p:spPr bwMode="auto">
                <a:xfrm>
                  <a:off x="3955" y="2483"/>
                  <a:ext cx="11" cy="10"/>
                </a:xfrm>
                <a:custGeom>
                  <a:avLst/>
                  <a:gdLst>
                    <a:gd name="T0" fmla="*/ 3 w 11"/>
                    <a:gd name="T1" fmla="*/ 3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3 w 11"/>
                    <a:gd name="T11" fmla="*/ 10 h 10"/>
                    <a:gd name="T12" fmla="*/ 6 w 11"/>
                    <a:gd name="T13" fmla="*/ 10 h 10"/>
                    <a:gd name="T14" fmla="*/ 8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5 h 10"/>
                    <a:gd name="T20" fmla="*/ 11 w 11"/>
                    <a:gd name="T21" fmla="*/ 3 h 10"/>
                    <a:gd name="T22" fmla="*/ 11 w 11"/>
                    <a:gd name="T23" fmla="*/ 3 h 10"/>
                    <a:gd name="T24" fmla="*/ 8 w 11"/>
                    <a:gd name="T25" fmla="*/ 3 h 10"/>
                    <a:gd name="T26" fmla="*/ 6 w 11"/>
                    <a:gd name="T27" fmla="*/ 0 h 10"/>
                    <a:gd name="T28" fmla="*/ 3 w 11"/>
                    <a:gd name="T29" fmla="*/ 3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0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5" name="Freeform 418"/>
                <p:cNvSpPr>
                  <a:spLocks/>
                </p:cNvSpPr>
                <p:nvPr/>
              </p:nvSpPr>
              <p:spPr bwMode="auto">
                <a:xfrm>
                  <a:off x="3945" y="2493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11 h 11"/>
                    <a:gd name="T18" fmla="*/ 10 w 10"/>
                    <a:gd name="T19" fmla="*/ 8 h 11"/>
                    <a:gd name="T20" fmla="*/ 10 w 10"/>
                    <a:gd name="T21" fmla="*/ 6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6" name="Freeform 419"/>
                <p:cNvSpPr>
                  <a:spLocks/>
                </p:cNvSpPr>
                <p:nvPr/>
              </p:nvSpPr>
              <p:spPr bwMode="auto">
                <a:xfrm>
                  <a:off x="3995" y="245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2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2 h 5"/>
                    <a:gd name="T22" fmla="*/ 8 w 10"/>
                    <a:gd name="T23" fmla="*/ 0 h 5"/>
                    <a:gd name="T24" fmla="*/ 8 w 10"/>
                    <a:gd name="T25" fmla="*/ 0 h 5"/>
                    <a:gd name="T26" fmla="*/ 0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7" name="Freeform 420"/>
                <p:cNvSpPr>
                  <a:spLocks/>
                </p:cNvSpPr>
                <p:nvPr/>
              </p:nvSpPr>
              <p:spPr bwMode="auto">
                <a:xfrm>
                  <a:off x="3987" y="2465"/>
                  <a:ext cx="10" cy="7"/>
                </a:xfrm>
                <a:custGeom>
                  <a:avLst/>
                  <a:gdLst>
                    <a:gd name="T0" fmla="*/ 0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8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10 w 10"/>
                    <a:gd name="T21" fmla="*/ 2 h 7"/>
                    <a:gd name="T22" fmla="*/ 8 w 10"/>
                    <a:gd name="T23" fmla="*/ 2 h 7"/>
                    <a:gd name="T24" fmla="*/ 8 w 10"/>
                    <a:gd name="T25" fmla="*/ 0 h 7"/>
                    <a:gd name="T26" fmla="*/ 0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8" name="Freeform 421"/>
                <p:cNvSpPr>
                  <a:spLocks/>
                </p:cNvSpPr>
                <p:nvPr/>
              </p:nvSpPr>
              <p:spPr bwMode="auto">
                <a:xfrm>
                  <a:off x="3979" y="2475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5 w 10"/>
                    <a:gd name="T27" fmla="*/ 0 h 8"/>
                    <a:gd name="T28" fmla="*/ 3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9" name="Freeform 422"/>
                <p:cNvSpPr>
                  <a:spLocks/>
                </p:cNvSpPr>
                <p:nvPr/>
              </p:nvSpPr>
              <p:spPr bwMode="auto">
                <a:xfrm>
                  <a:off x="3971" y="2483"/>
                  <a:ext cx="11" cy="10"/>
                </a:xfrm>
                <a:custGeom>
                  <a:avLst/>
                  <a:gdLst>
                    <a:gd name="T0" fmla="*/ 0 w 11"/>
                    <a:gd name="T1" fmla="*/ 3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5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3 h 10"/>
                    <a:gd name="T24" fmla="*/ 8 w 11"/>
                    <a:gd name="T25" fmla="*/ 3 h 10"/>
                    <a:gd name="T26" fmla="*/ 5 w 11"/>
                    <a:gd name="T27" fmla="*/ 0 h 10"/>
                    <a:gd name="T28" fmla="*/ 0 w 11"/>
                    <a:gd name="T29" fmla="*/ 3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0" name="Freeform 423"/>
                <p:cNvSpPr>
                  <a:spLocks/>
                </p:cNvSpPr>
                <p:nvPr/>
              </p:nvSpPr>
              <p:spPr bwMode="auto">
                <a:xfrm>
                  <a:off x="3963" y="249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1" name="Freeform 424"/>
                <p:cNvSpPr>
                  <a:spLocks/>
                </p:cNvSpPr>
                <p:nvPr/>
              </p:nvSpPr>
              <p:spPr bwMode="auto">
                <a:xfrm>
                  <a:off x="4008" y="2457"/>
                  <a:ext cx="10" cy="5"/>
                </a:xfrm>
                <a:custGeom>
                  <a:avLst/>
                  <a:gdLst>
                    <a:gd name="T0" fmla="*/ 2 w 10"/>
                    <a:gd name="T1" fmla="*/ 0 h 5"/>
                    <a:gd name="T2" fmla="*/ 2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2 w 10"/>
                    <a:gd name="T9" fmla="*/ 5 h 5"/>
                    <a:gd name="T10" fmla="*/ 5 w 10"/>
                    <a:gd name="T11" fmla="*/ 5 h 5"/>
                    <a:gd name="T12" fmla="*/ 8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10 w 10"/>
                    <a:gd name="T21" fmla="*/ 2 h 5"/>
                    <a:gd name="T22" fmla="*/ 10 w 10"/>
                    <a:gd name="T23" fmla="*/ 0 h 5"/>
                    <a:gd name="T24" fmla="*/ 8 w 10"/>
                    <a:gd name="T25" fmla="*/ 0 h 5"/>
                    <a:gd name="T26" fmla="*/ 5 w 10"/>
                    <a:gd name="T27" fmla="*/ 0 h 5"/>
                    <a:gd name="T28" fmla="*/ 2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2" name="Freeform 425"/>
                <p:cNvSpPr>
                  <a:spLocks/>
                </p:cNvSpPr>
                <p:nvPr/>
              </p:nvSpPr>
              <p:spPr bwMode="auto">
                <a:xfrm>
                  <a:off x="4003" y="2465"/>
                  <a:ext cx="10" cy="7"/>
                </a:xfrm>
                <a:custGeom>
                  <a:avLst/>
                  <a:gdLst>
                    <a:gd name="T0" fmla="*/ 0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7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7 w 10"/>
                    <a:gd name="T21" fmla="*/ 2 h 7"/>
                    <a:gd name="T22" fmla="*/ 7 w 10"/>
                    <a:gd name="T23" fmla="*/ 2 h 7"/>
                    <a:gd name="T24" fmla="*/ 7 w 10"/>
                    <a:gd name="T25" fmla="*/ 0 h 7"/>
                    <a:gd name="T26" fmla="*/ 0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3" name="Freeform 426"/>
                <p:cNvSpPr>
                  <a:spLocks/>
                </p:cNvSpPr>
                <p:nvPr/>
              </p:nvSpPr>
              <p:spPr bwMode="auto">
                <a:xfrm>
                  <a:off x="3995" y="247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4" name="Freeform 427"/>
                <p:cNvSpPr>
                  <a:spLocks/>
                </p:cNvSpPr>
                <p:nvPr/>
              </p:nvSpPr>
              <p:spPr bwMode="auto">
                <a:xfrm>
                  <a:off x="3987" y="2486"/>
                  <a:ext cx="10" cy="7"/>
                </a:xfrm>
                <a:custGeom>
                  <a:avLst/>
                  <a:gdLst>
                    <a:gd name="T0" fmla="*/ 2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8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10 w 10"/>
                    <a:gd name="T21" fmla="*/ 2 h 7"/>
                    <a:gd name="T22" fmla="*/ 10 w 10"/>
                    <a:gd name="T23" fmla="*/ 0 h 7"/>
                    <a:gd name="T24" fmla="*/ 10 w 10"/>
                    <a:gd name="T25" fmla="*/ 0 h 7"/>
                    <a:gd name="T26" fmla="*/ 5 w 10"/>
                    <a:gd name="T27" fmla="*/ 0 h 7"/>
                    <a:gd name="T28" fmla="*/ 2 w 10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7"/>
                    <a:gd name="T47" fmla="*/ 10 w 10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7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5" name="Freeform 428"/>
                <p:cNvSpPr>
                  <a:spLocks/>
                </p:cNvSpPr>
                <p:nvPr/>
              </p:nvSpPr>
              <p:spPr bwMode="auto">
                <a:xfrm>
                  <a:off x="3979" y="2496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5 w 10"/>
                    <a:gd name="T27" fmla="*/ 0 h 11"/>
                    <a:gd name="T28" fmla="*/ 0 w 10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6" name="Freeform 429"/>
                <p:cNvSpPr>
                  <a:spLocks/>
                </p:cNvSpPr>
                <p:nvPr/>
              </p:nvSpPr>
              <p:spPr bwMode="auto">
                <a:xfrm>
                  <a:off x="4023" y="2457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2 h 5"/>
                    <a:gd name="T4" fmla="*/ 0 w 11"/>
                    <a:gd name="T5" fmla="*/ 2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2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7" name="Freeform 430"/>
                <p:cNvSpPr>
                  <a:spLocks/>
                </p:cNvSpPr>
                <p:nvPr/>
              </p:nvSpPr>
              <p:spPr bwMode="auto">
                <a:xfrm>
                  <a:off x="4018" y="2465"/>
                  <a:ext cx="11" cy="7"/>
                </a:xfrm>
                <a:custGeom>
                  <a:avLst/>
                  <a:gdLst>
                    <a:gd name="T0" fmla="*/ 0 w 11"/>
                    <a:gd name="T1" fmla="*/ 0 h 7"/>
                    <a:gd name="T2" fmla="*/ 0 w 11"/>
                    <a:gd name="T3" fmla="*/ 2 h 7"/>
                    <a:gd name="T4" fmla="*/ 0 w 11"/>
                    <a:gd name="T5" fmla="*/ 2 h 7"/>
                    <a:gd name="T6" fmla="*/ 0 w 11"/>
                    <a:gd name="T7" fmla="*/ 5 h 7"/>
                    <a:gd name="T8" fmla="*/ 0 w 11"/>
                    <a:gd name="T9" fmla="*/ 5 h 7"/>
                    <a:gd name="T10" fmla="*/ 5 w 11"/>
                    <a:gd name="T11" fmla="*/ 7 h 7"/>
                    <a:gd name="T12" fmla="*/ 8 w 11"/>
                    <a:gd name="T13" fmla="*/ 7 h 7"/>
                    <a:gd name="T14" fmla="*/ 11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8 w 11"/>
                    <a:gd name="T21" fmla="*/ 2 h 7"/>
                    <a:gd name="T22" fmla="*/ 8 w 11"/>
                    <a:gd name="T23" fmla="*/ 2 h 7"/>
                    <a:gd name="T24" fmla="*/ 8 w 11"/>
                    <a:gd name="T25" fmla="*/ 0 h 7"/>
                    <a:gd name="T26" fmla="*/ 0 w 11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8" name="Freeform 431"/>
                <p:cNvSpPr>
                  <a:spLocks/>
                </p:cNvSpPr>
                <p:nvPr/>
              </p:nvSpPr>
              <p:spPr bwMode="auto">
                <a:xfrm>
                  <a:off x="4010" y="2475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9" name="Freeform 432"/>
                <p:cNvSpPr>
                  <a:spLocks/>
                </p:cNvSpPr>
                <p:nvPr/>
              </p:nvSpPr>
              <p:spPr bwMode="auto">
                <a:xfrm>
                  <a:off x="4005" y="2486"/>
                  <a:ext cx="11" cy="7"/>
                </a:xfrm>
                <a:custGeom>
                  <a:avLst/>
                  <a:gdLst>
                    <a:gd name="T0" fmla="*/ 0 w 11"/>
                    <a:gd name="T1" fmla="*/ 0 h 7"/>
                    <a:gd name="T2" fmla="*/ 0 w 11"/>
                    <a:gd name="T3" fmla="*/ 2 h 7"/>
                    <a:gd name="T4" fmla="*/ 0 w 11"/>
                    <a:gd name="T5" fmla="*/ 2 h 7"/>
                    <a:gd name="T6" fmla="*/ 0 w 11"/>
                    <a:gd name="T7" fmla="*/ 5 h 7"/>
                    <a:gd name="T8" fmla="*/ 0 w 11"/>
                    <a:gd name="T9" fmla="*/ 5 h 7"/>
                    <a:gd name="T10" fmla="*/ 5 w 11"/>
                    <a:gd name="T11" fmla="*/ 7 h 7"/>
                    <a:gd name="T12" fmla="*/ 8 w 11"/>
                    <a:gd name="T13" fmla="*/ 7 h 7"/>
                    <a:gd name="T14" fmla="*/ 11 w 11"/>
                    <a:gd name="T15" fmla="*/ 7 h 7"/>
                    <a:gd name="T16" fmla="*/ 11 w 11"/>
                    <a:gd name="T17" fmla="*/ 7 h 7"/>
                    <a:gd name="T18" fmla="*/ 11 w 11"/>
                    <a:gd name="T19" fmla="*/ 5 h 7"/>
                    <a:gd name="T20" fmla="*/ 8 w 11"/>
                    <a:gd name="T21" fmla="*/ 2 h 7"/>
                    <a:gd name="T22" fmla="*/ 8 w 11"/>
                    <a:gd name="T23" fmla="*/ 0 h 7"/>
                    <a:gd name="T24" fmla="*/ 8 w 11"/>
                    <a:gd name="T25" fmla="*/ 0 h 7"/>
                    <a:gd name="T26" fmla="*/ 0 w 11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0" name="Freeform 433"/>
                <p:cNvSpPr>
                  <a:spLocks/>
                </p:cNvSpPr>
                <p:nvPr/>
              </p:nvSpPr>
              <p:spPr bwMode="auto">
                <a:xfrm>
                  <a:off x="3997" y="2496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5 h 11"/>
                    <a:gd name="T20" fmla="*/ 11 w 11"/>
                    <a:gd name="T21" fmla="*/ 3 h 11"/>
                    <a:gd name="T22" fmla="*/ 8 w 11"/>
                    <a:gd name="T23" fmla="*/ 3 h 11"/>
                    <a:gd name="T24" fmla="*/ 8 w 11"/>
                    <a:gd name="T25" fmla="*/ 0 h 11"/>
                    <a:gd name="T26" fmla="*/ 0 w 11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11"/>
                    <a:gd name="T44" fmla="*/ 11 w 11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1" name="Freeform 434"/>
                <p:cNvSpPr>
                  <a:spLocks/>
                </p:cNvSpPr>
                <p:nvPr/>
              </p:nvSpPr>
              <p:spPr bwMode="auto">
                <a:xfrm>
                  <a:off x="4039" y="2457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2 h 5"/>
                    <a:gd name="T4" fmla="*/ 0 w 11"/>
                    <a:gd name="T5" fmla="*/ 2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8 w 11"/>
                    <a:gd name="T19" fmla="*/ 2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2" name="Freeform 435"/>
                <p:cNvSpPr>
                  <a:spLocks/>
                </p:cNvSpPr>
                <p:nvPr/>
              </p:nvSpPr>
              <p:spPr bwMode="auto">
                <a:xfrm>
                  <a:off x="4034" y="2465"/>
                  <a:ext cx="10" cy="7"/>
                </a:xfrm>
                <a:custGeom>
                  <a:avLst/>
                  <a:gdLst>
                    <a:gd name="T0" fmla="*/ 0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8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8 w 10"/>
                    <a:gd name="T21" fmla="*/ 2 h 7"/>
                    <a:gd name="T22" fmla="*/ 8 w 10"/>
                    <a:gd name="T23" fmla="*/ 2 h 7"/>
                    <a:gd name="T24" fmla="*/ 8 w 10"/>
                    <a:gd name="T25" fmla="*/ 0 h 7"/>
                    <a:gd name="T26" fmla="*/ 0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3" name="Freeform 436"/>
                <p:cNvSpPr>
                  <a:spLocks/>
                </p:cNvSpPr>
                <p:nvPr/>
              </p:nvSpPr>
              <p:spPr bwMode="auto">
                <a:xfrm>
                  <a:off x="4029" y="247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4" name="Freeform 437"/>
                <p:cNvSpPr>
                  <a:spLocks/>
                </p:cNvSpPr>
                <p:nvPr/>
              </p:nvSpPr>
              <p:spPr bwMode="auto">
                <a:xfrm>
                  <a:off x="4021" y="2486"/>
                  <a:ext cx="13" cy="7"/>
                </a:xfrm>
                <a:custGeom>
                  <a:avLst/>
                  <a:gdLst>
                    <a:gd name="T0" fmla="*/ 0 w 13"/>
                    <a:gd name="T1" fmla="*/ 0 h 7"/>
                    <a:gd name="T2" fmla="*/ 0 w 13"/>
                    <a:gd name="T3" fmla="*/ 2 h 7"/>
                    <a:gd name="T4" fmla="*/ 0 w 13"/>
                    <a:gd name="T5" fmla="*/ 2 h 7"/>
                    <a:gd name="T6" fmla="*/ 0 w 13"/>
                    <a:gd name="T7" fmla="*/ 5 h 7"/>
                    <a:gd name="T8" fmla="*/ 0 w 13"/>
                    <a:gd name="T9" fmla="*/ 7 h 7"/>
                    <a:gd name="T10" fmla="*/ 8 w 13"/>
                    <a:gd name="T11" fmla="*/ 7 h 7"/>
                    <a:gd name="T12" fmla="*/ 10 w 13"/>
                    <a:gd name="T13" fmla="*/ 7 h 7"/>
                    <a:gd name="T14" fmla="*/ 13 w 13"/>
                    <a:gd name="T15" fmla="*/ 7 h 7"/>
                    <a:gd name="T16" fmla="*/ 13 w 13"/>
                    <a:gd name="T17" fmla="*/ 5 h 7"/>
                    <a:gd name="T18" fmla="*/ 10 w 13"/>
                    <a:gd name="T19" fmla="*/ 2 h 7"/>
                    <a:gd name="T20" fmla="*/ 10 w 13"/>
                    <a:gd name="T21" fmla="*/ 2 h 7"/>
                    <a:gd name="T22" fmla="*/ 8 w 13"/>
                    <a:gd name="T23" fmla="*/ 0 h 7"/>
                    <a:gd name="T24" fmla="*/ 0 w 13"/>
                    <a:gd name="T25" fmla="*/ 0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7"/>
                    <a:gd name="T41" fmla="*/ 13 w 13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5" name="Freeform 438"/>
                <p:cNvSpPr>
                  <a:spLocks/>
                </p:cNvSpPr>
                <p:nvPr/>
              </p:nvSpPr>
              <p:spPr bwMode="auto">
                <a:xfrm>
                  <a:off x="4013" y="2496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5 h 11"/>
                    <a:gd name="T4" fmla="*/ 0 w 13"/>
                    <a:gd name="T5" fmla="*/ 5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5 h 11"/>
                    <a:gd name="T22" fmla="*/ 10 w 13"/>
                    <a:gd name="T23" fmla="*/ 3 h 11"/>
                    <a:gd name="T24" fmla="*/ 10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6" name="Freeform 439"/>
                <p:cNvSpPr>
                  <a:spLocks/>
                </p:cNvSpPr>
                <p:nvPr/>
              </p:nvSpPr>
              <p:spPr bwMode="auto">
                <a:xfrm>
                  <a:off x="4055" y="245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2 h 5"/>
                    <a:gd name="T18" fmla="*/ 8 w 10"/>
                    <a:gd name="T19" fmla="*/ 0 h 5"/>
                    <a:gd name="T20" fmla="*/ 8 w 10"/>
                    <a:gd name="T21" fmla="*/ 0 h 5"/>
                    <a:gd name="T22" fmla="*/ 0 w 10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"/>
                    <a:gd name="T37" fmla="*/ 0 h 5"/>
                    <a:gd name="T38" fmla="*/ 10 w 10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7" name="Freeform 440"/>
                <p:cNvSpPr>
                  <a:spLocks/>
                </p:cNvSpPr>
                <p:nvPr/>
              </p:nvSpPr>
              <p:spPr bwMode="auto">
                <a:xfrm>
                  <a:off x="4050" y="2465"/>
                  <a:ext cx="13" cy="7"/>
                </a:xfrm>
                <a:custGeom>
                  <a:avLst/>
                  <a:gdLst>
                    <a:gd name="T0" fmla="*/ 0 w 13"/>
                    <a:gd name="T1" fmla="*/ 0 h 7"/>
                    <a:gd name="T2" fmla="*/ 0 w 13"/>
                    <a:gd name="T3" fmla="*/ 2 h 7"/>
                    <a:gd name="T4" fmla="*/ 0 w 13"/>
                    <a:gd name="T5" fmla="*/ 2 h 7"/>
                    <a:gd name="T6" fmla="*/ 0 w 13"/>
                    <a:gd name="T7" fmla="*/ 5 h 7"/>
                    <a:gd name="T8" fmla="*/ 2 w 13"/>
                    <a:gd name="T9" fmla="*/ 5 h 7"/>
                    <a:gd name="T10" fmla="*/ 7 w 13"/>
                    <a:gd name="T11" fmla="*/ 7 h 7"/>
                    <a:gd name="T12" fmla="*/ 10 w 13"/>
                    <a:gd name="T13" fmla="*/ 7 h 7"/>
                    <a:gd name="T14" fmla="*/ 13 w 13"/>
                    <a:gd name="T15" fmla="*/ 7 h 7"/>
                    <a:gd name="T16" fmla="*/ 13 w 13"/>
                    <a:gd name="T17" fmla="*/ 5 h 7"/>
                    <a:gd name="T18" fmla="*/ 13 w 13"/>
                    <a:gd name="T19" fmla="*/ 5 h 7"/>
                    <a:gd name="T20" fmla="*/ 10 w 13"/>
                    <a:gd name="T21" fmla="*/ 2 h 7"/>
                    <a:gd name="T22" fmla="*/ 10 w 13"/>
                    <a:gd name="T23" fmla="*/ 2 h 7"/>
                    <a:gd name="T24" fmla="*/ 7 w 13"/>
                    <a:gd name="T25" fmla="*/ 0 h 7"/>
                    <a:gd name="T26" fmla="*/ 0 w 13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7"/>
                    <a:gd name="T44" fmla="*/ 13 w 13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7" y="7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8" name="Freeform 441"/>
                <p:cNvSpPr>
                  <a:spLocks/>
                </p:cNvSpPr>
                <p:nvPr/>
              </p:nvSpPr>
              <p:spPr bwMode="auto">
                <a:xfrm>
                  <a:off x="4044" y="2475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5 h 8"/>
                    <a:gd name="T10" fmla="*/ 6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9" name="Freeform 442"/>
                <p:cNvSpPr>
                  <a:spLocks/>
                </p:cNvSpPr>
                <p:nvPr/>
              </p:nvSpPr>
              <p:spPr bwMode="auto">
                <a:xfrm>
                  <a:off x="4039" y="2486"/>
                  <a:ext cx="13" cy="7"/>
                </a:xfrm>
                <a:custGeom>
                  <a:avLst/>
                  <a:gdLst>
                    <a:gd name="T0" fmla="*/ 0 w 13"/>
                    <a:gd name="T1" fmla="*/ 0 h 7"/>
                    <a:gd name="T2" fmla="*/ 0 w 13"/>
                    <a:gd name="T3" fmla="*/ 2 h 7"/>
                    <a:gd name="T4" fmla="*/ 0 w 13"/>
                    <a:gd name="T5" fmla="*/ 5 h 7"/>
                    <a:gd name="T6" fmla="*/ 0 w 13"/>
                    <a:gd name="T7" fmla="*/ 7 h 7"/>
                    <a:gd name="T8" fmla="*/ 0 w 13"/>
                    <a:gd name="T9" fmla="*/ 7 h 7"/>
                    <a:gd name="T10" fmla="*/ 8 w 13"/>
                    <a:gd name="T11" fmla="*/ 7 h 7"/>
                    <a:gd name="T12" fmla="*/ 11 w 13"/>
                    <a:gd name="T13" fmla="*/ 7 h 7"/>
                    <a:gd name="T14" fmla="*/ 13 w 13"/>
                    <a:gd name="T15" fmla="*/ 7 h 7"/>
                    <a:gd name="T16" fmla="*/ 13 w 13"/>
                    <a:gd name="T17" fmla="*/ 5 h 7"/>
                    <a:gd name="T18" fmla="*/ 11 w 13"/>
                    <a:gd name="T19" fmla="*/ 2 h 7"/>
                    <a:gd name="T20" fmla="*/ 11 w 13"/>
                    <a:gd name="T21" fmla="*/ 2 h 7"/>
                    <a:gd name="T22" fmla="*/ 8 w 13"/>
                    <a:gd name="T23" fmla="*/ 0 h 7"/>
                    <a:gd name="T24" fmla="*/ 0 w 13"/>
                    <a:gd name="T25" fmla="*/ 0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7"/>
                    <a:gd name="T41" fmla="*/ 13 w 13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0" name="Freeform 443"/>
                <p:cNvSpPr>
                  <a:spLocks/>
                </p:cNvSpPr>
                <p:nvPr/>
              </p:nvSpPr>
              <p:spPr bwMode="auto">
                <a:xfrm>
                  <a:off x="4034" y="2496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5 h 11"/>
                    <a:gd name="T4" fmla="*/ 0 w 13"/>
                    <a:gd name="T5" fmla="*/ 5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0 w 13"/>
                    <a:gd name="T19" fmla="*/ 5 h 11"/>
                    <a:gd name="T20" fmla="*/ 8 w 13"/>
                    <a:gd name="T21" fmla="*/ 3 h 11"/>
                    <a:gd name="T22" fmla="*/ 8 w 13"/>
                    <a:gd name="T23" fmla="*/ 3 h 11"/>
                    <a:gd name="T24" fmla="*/ 5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1" name="Freeform 444"/>
                <p:cNvSpPr>
                  <a:spLocks/>
                </p:cNvSpPr>
                <p:nvPr/>
              </p:nvSpPr>
              <p:spPr bwMode="auto">
                <a:xfrm>
                  <a:off x="4162" y="2457"/>
                  <a:ext cx="8" cy="8"/>
                </a:xfrm>
                <a:custGeom>
                  <a:avLst/>
                  <a:gdLst>
                    <a:gd name="T0" fmla="*/ 8 w 8"/>
                    <a:gd name="T1" fmla="*/ 2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2 h 8"/>
                    <a:gd name="T20" fmla="*/ 3 w 8"/>
                    <a:gd name="T21" fmla="*/ 2 h 8"/>
                    <a:gd name="T22" fmla="*/ 3 w 8"/>
                    <a:gd name="T23" fmla="*/ 2 h 8"/>
                    <a:gd name="T24" fmla="*/ 5 w 8"/>
                    <a:gd name="T25" fmla="*/ 0 h 8"/>
                    <a:gd name="T26" fmla="*/ 8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2" name="Freeform 445"/>
                <p:cNvSpPr>
                  <a:spLocks/>
                </p:cNvSpPr>
                <p:nvPr/>
              </p:nvSpPr>
              <p:spPr bwMode="auto">
                <a:xfrm>
                  <a:off x="4167" y="2465"/>
                  <a:ext cx="8" cy="7"/>
                </a:xfrm>
                <a:custGeom>
                  <a:avLst/>
                  <a:gdLst>
                    <a:gd name="T0" fmla="*/ 8 w 8"/>
                    <a:gd name="T1" fmla="*/ 2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6 w 8"/>
                    <a:gd name="T9" fmla="*/ 7 h 7"/>
                    <a:gd name="T10" fmla="*/ 3 w 8"/>
                    <a:gd name="T11" fmla="*/ 7 h 7"/>
                    <a:gd name="T12" fmla="*/ 3 w 8"/>
                    <a:gd name="T13" fmla="*/ 7 h 7"/>
                    <a:gd name="T14" fmla="*/ 0 w 8"/>
                    <a:gd name="T15" fmla="*/ 5 h 7"/>
                    <a:gd name="T16" fmla="*/ 0 w 8"/>
                    <a:gd name="T17" fmla="*/ 5 h 7"/>
                    <a:gd name="T18" fmla="*/ 0 w 8"/>
                    <a:gd name="T19" fmla="*/ 2 h 7"/>
                    <a:gd name="T20" fmla="*/ 0 w 8"/>
                    <a:gd name="T21" fmla="*/ 2 h 7"/>
                    <a:gd name="T22" fmla="*/ 3 w 8"/>
                    <a:gd name="T23" fmla="*/ 2 h 7"/>
                    <a:gd name="T24" fmla="*/ 6 w 8"/>
                    <a:gd name="T25" fmla="*/ 0 h 7"/>
                    <a:gd name="T26" fmla="*/ 8 w 8"/>
                    <a:gd name="T27" fmla="*/ 2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6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3" name="Freeform 446"/>
                <p:cNvSpPr>
                  <a:spLocks/>
                </p:cNvSpPr>
                <p:nvPr/>
              </p:nvSpPr>
              <p:spPr bwMode="auto">
                <a:xfrm>
                  <a:off x="4173" y="2475"/>
                  <a:ext cx="7" cy="5"/>
                </a:xfrm>
                <a:custGeom>
                  <a:avLst/>
                  <a:gdLst>
                    <a:gd name="T0" fmla="*/ 7 w 7"/>
                    <a:gd name="T1" fmla="*/ 0 h 5"/>
                    <a:gd name="T2" fmla="*/ 7 w 7"/>
                    <a:gd name="T3" fmla="*/ 3 h 5"/>
                    <a:gd name="T4" fmla="*/ 7 w 7"/>
                    <a:gd name="T5" fmla="*/ 3 h 5"/>
                    <a:gd name="T6" fmla="*/ 7 w 7"/>
                    <a:gd name="T7" fmla="*/ 5 h 5"/>
                    <a:gd name="T8" fmla="*/ 7 w 7"/>
                    <a:gd name="T9" fmla="*/ 5 h 5"/>
                    <a:gd name="T10" fmla="*/ 5 w 7"/>
                    <a:gd name="T11" fmla="*/ 5 h 5"/>
                    <a:gd name="T12" fmla="*/ 2 w 7"/>
                    <a:gd name="T13" fmla="*/ 5 h 5"/>
                    <a:gd name="T14" fmla="*/ 2 w 7"/>
                    <a:gd name="T15" fmla="*/ 5 h 5"/>
                    <a:gd name="T16" fmla="*/ 0 w 7"/>
                    <a:gd name="T17" fmla="*/ 5 h 5"/>
                    <a:gd name="T18" fmla="*/ 0 w 7"/>
                    <a:gd name="T19" fmla="*/ 3 h 5"/>
                    <a:gd name="T20" fmla="*/ 0 w 7"/>
                    <a:gd name="T21" fmla="*/ 0 h 5"/>
                    <a:gd name="T22" fmla="*/ 0 w 7"/>
                    <a:gd name="T23" fmla="*/ 0 h 5"/>
                    <a:gd name="T24" fmla="*/ 2 w 7"/>
                    <a:gd name="T25" fmla="*/ 0 h 5"/>
                    <a:gd name="T26" fmla="*/ 5 w 7"/>
                    <a:gd name="T27" fmla="*/ 0 h 5"/>
                    <a:gd name="T28" fmla="*/ 7 w 7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5"/>
                    <a:gd name="T47" fmla="*/ 7 w 7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5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4" name="Freeform 447"/>
                <p:cNvSpPr>
                  <a:spLocks/>
                </p:cNvSpPr>
                <p:nvPr/>
              </p:nvSpPr>
              <p:spPr bwMode="auto">
                <a:xfrm>
                  <a:off x="4178" y="2483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2 w 8"/>
                    <a:gd name="T23" fmla="*/ 3 h 8"/>
                    <a:gd name="T24" fmla="*/ 2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5" name="Freeform 448"/>
                <p:cNvSpPr>
                  <a:spLocks/>
                </p:cNvSpPr>
                <p:nvPr/>
              </p:nvSpPr>
              <p:spPr bwMode="auto">
                <a:xfrm>
                  <a:off x="4186" y="2493"/>
                  <a:ext cx="7" cy="8"/>
                </a:xfrm>
                <a:custGeom>
                  <a:avLst/>
                  <a:gdLst>
                    <a:gd name="T0" fmla="*/ 5 w 7"/>
                    <a:gd name="T1" fmla="*/ 0 h 8"/>
                    <a:gd name="T2" fmla="*/ 7 w 7"/>
                    <a:gd name="T3" fmla="*/ 3 h 8"/>
                    <a:gd name="T4" fmla="*/ 7 w 7"/>
                    <a:gd name="T5" fmla="*/ 3 h 8"/>
                    <a:gd name="T6" fmla="*/ 7 w 7"/>
                    <a:gd name="T7" fmla="*/ 6 h 8"/>
                    <a:gd name="T8" fmla="*/ 7 w 7"/>
                    <a:gd name="T9" fmla="*/ 6 h 8"/>
                    <a:gd name="T10" fmla="*/ 5 w 7"/>
                    <a:gd name="T11" fmla="*/ 8 h 8"/>
                    <a:gd name="T12" fmla="*/ 2 w 7"/>
                    <a:gd name="T13" fmla="*/ 8 h 8"/>
                    <a:gd name="T14" fmla="*/ 0 w 7"/>
                    <a:gd name="T15" fmla="*/ 8 h 8"/>
                    <a:gd name="T16" fmla="*/ 0 w 7"/>
                    <a:gd name="T17" fmla="*/ 6 h 8"/>
                    <a:gd name="T18" fmla="*/ 0 w 7"/>
                    <a:gd name="T19" fmla="*/ 6 h 8"/>
                    <a:gd name="T20" fmla="*/ 0 w 7"/>
                    <a:gd name="T21" fmla="*/ 3 h 8"/>
                    <a:gd name="T22" fmla="*/ 0 w 7"/>
                    <a:gd name="T23" fmla="*/ 0 h 8"/>
                    <a:gd name="T24" fmla="*/ 0 w 7"/>
                    <a:gd name="T25" fmla="*/ 0 h 8"/>
                    <a:gd name="T26" fmla="*/ 2 w 7"/>
                    <a:gd name="T27" fmla="*/ 0 h 8"/>
                    <a:gd name="T28" fmla="*/ 5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5" y="0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6" name="Freeform 449"/>
                <p:cNvSpPr>
                  <a:spLocks/>
                </p:cNvSpPr>
                <p:nvPr/>
              </p:nvSpPr>
              <p:spPr bwMode="auto">
                <a:xfrm>
                  <a:off x="4149" y="2457"/>
                  <a:ext cx="8" cy="8"/>
                </a:xfrm>
                <a:custGeom>
                  <a:avLst/>
                  <a:gdLst>
                    <a:gd name="T0" fmla="*/ 8 w 8"/>
                    <a:gd name="T1" fmla="*/ 2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2 h 8"/>
                    <a:gd name="T20" fmla="*/ 3 w 8"/>
                    <a:gd name="T21" fmla="*/ 2 h 8"/>
                    <a:gd name="T22" fmla="*/ 5 w 8"/>
                    <a:gd name="T23" fmla="*/ 0 h 8"/>
                    <a:gd name="T24" fmla="*/ 8 w 8"/>
                    <a:gd name="T25" fmla="*/ 2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7" name="Freeform 450"/>
                <p:cNvSpPr>
                  <a:spLocks/>
                </p:cNvSpPr>
                <p:nvPr/>
              </p:nvSpPr>
              <p:spPr bwMode="auto">
                <a:xfrm>
                  <a:off x="4154" y="2465"/>
                  <a:ext cx="8" cy="7"/>
                </a:xfrm>
                <a:custGeom>
                  <a:avLst/>
                  <a:gdLst>
                    <a:gd name="T0" fmla="*/ 8 w 8"/>
                    <a:gd name="T1" fmla="*/ 2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5 w 8"/>
                    <a:gd name="T9" fmla="*/ 7 h 7"/>
                    <a:gd name="T10" fmla="*/ 3 w 8"/>
                    <a:gd name="T11" fmla="*/ 7 h 7"/>
                    <a:gd name="T12" fmla="*/ 3 w 8"/>
                    <a:gd name="T13" fmla="*/ 7 h 7"/>
                    <a:gd name="T14" fmla="*/ 0 w 8"/>
                    <a:gd name="T15" fmla="*/ 5 h 7"/>
                    <a:gd name="T16" fmla="*/ 0 w 8"/>
                    <a:gd name="T17" fmla="*/ 5 h 7"/>
                    <a:gd name="T18" fmla="*/ 3 w 8"/>
                    <a:gd name="T19" fmla="*/ 2 h 7"/>
                    <a:gd name="T20" fmla="*/ 3 w 8"/>
                    <a:gd name="T21" fmla="*/ 2 h 7"/>
                    <a:gd name="T22" fmla="*/ 5 w 8"/>
                    <a:gd name="T23" fmla="*/ 0 h 7"/>
                    <a:gd name="T24" fmla="*/ 8 w 8"/>
                    <a:gd name="T25" fmla="*/ 2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7"/>
                    <a:gd name="T41" fmla="*/ 8 w 8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7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8" name="Freeform 451"/>
                <p:cNvSpPr>
                  <a:spLocks/>
                </p:cNvSpPr>
                <p:nvPr/>
              </p:nvSpPr>
              <p:spPr bwMode="auto">
                <a:xfrm>
                  <a:off x="4159" y="2475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3 h 5"/>
                    <a:gd name="T4" fmla="*/ 8 w 8"/>
                    <a:gd name="T5" fmla="*/ 3 h 5"/>
                    <a:gd name="T6" fmla="*/ 8 w 8"/>
                    <a:gd name="T7" fmla="*/ 5 h 5"/>
                    <a:gd name="T8" fmla="*/ 8 w 8"/>
                    <a:gd name="T9" fmla="*/ 5 h 5"/>
                    <a:gd name="T10" fmla="*/ 6 w 8"/>
                    <a:gd name="T11" fmla="*/ 5 h 5"/>
                    <a:gd name="T12" fmla="*/ 3 w 8"/>
                    <a:gd name="T13" fmla="*/ 5 h 5"/>
                    <a:gd name="T14" fmla="*/ 3 w 8"/>
                    <a:gd name="T15" fmla="*/ 5 h 5"/>
                    <a:gd name="T16" fmla="*/ 0 w 8"/>
                    <a:gd name="T17" fmla="*/ 5 h 5"/>
                    <a:gd name="T18" fmla="*/ 0 w 8"/>
                    <a:gd name="T19" fmla="*/ 3 h 5"/>
                    <a:gd name="T20" fmla="*/ 0 w 8"/>
                    <a:gd name="T21" fmla="*/ 0 h 5"/>
                    <a:gd name="T22" fmla="*/ 3 w 8"/>
                    <a:gd name="T23" fmla="*/ 0 h 5"/>
                    <a:gd name="T24" fmla="*/ 3 w 8"/>
                    <a:gd name="T25" fmla="*/ 0 h 5"/>
                    <a:gd name="T26" fmla="*/ 6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9" name="Freeform 452"/>
                <p:cNvSpPr>
                  <a:spLocks/>
                </p:cNvSpPr>
                <p:nvPr/>
              </p:nvSpPr>
              <p:spPr bwMode="auto">
                <a:xfrm>
                  <a:off x="4165" y="2483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2 w 8"/>
                    <a:gd name="T21" fmla="*/ 3 h 8"/>
                    <a:gd name="T22" fmla="*/ 2 w 8"/>
                    <a:gd name="T23" fmla="*/ 3 h 8"/>
                    <a:gd name="T24" fmla="*/ 2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0" name="Freeform 453"/>
                <p:cNvSpPr>
                  <a:spLocks/>
                </p:cNvSpPr>
                <p:nvPr/>
              </p:nvSpPr>
              <p:spPr bwMode="auto">
                <a:xfrm>
                  <a:off x="4170" y="2493"/>
                  <a:ext cx="10" cy="8"/>
                </a:xfrm>
                <a:custGeom>
                  <a:avLst/>
                  <a:gdLst>
                    <a:gd name="T0" fmla="*/ 10 w 10"/>
                    <a:gd name="T1" fmla="*/ 0 h 8"/>
                    <a:gd name="T2" fmla="*/ 10 w 10"/>
                    <a:gd name="T3" fmla="*/ 3 h 8"/>
                    <a:gd name="T4" fmla="*/ 10 w 10"/>
                    <a:gd name="T5" fmla="*/ 3 h 8"/>
                    <a:gd name="T6" fmla="*/ 10 w 10"/>
                    <a:gd name="T7" fmla="*/ 6 h 8"/>
                    <a:gd name="T8" fmla="*/ 10 w 10"/>
                    <a:gd name="T9" fmla="*/ 6 h 8"/>
                    <a:gd name="T10" fmla="*/ 8 w 10"/>
                    <a:gd name="T11" fmla="*/ 8 h 8"/>
                    <a:gd name="T12" fmla="*/ 3 w 10"/>
                    <a:gd name="T13" fmla="*/ 8 h 8"/>
                    <a:gd name="T14" fmla="*/ 3 w 10"/>
                    <a:gd name="T15" fmla="*/ 8 h 8"/>
                    <a:gd name="T16" fmla="*/ 0 w 10"/>
                    <a:gd name="T17" fmla="*/ 8 h 8"/>
                    <a:gd name="T18" fmla="*/ 3 w 10"/>
                    <a:gd name="T19" fmla="*/ 6 h 8"/>
                    <a:gd name="T20" fmla="*/ 3 w 10"/>
                    <a:gd name="T21" fmla="*/ 3 h 8"/>
                    <a:gd name="T22" fmla="*/ 3 w 10"/>
                    <a:gd name="T23" fmla="*/ 3 h 8"/>
                    <a:gd name="T24" fmla="*/ 3 w 10"/>
                    <a:gd name="T25" fmla="*/ 0 h 8"/>
                    <a:gd name="T26" fmla="*/ 1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0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1" name="Freeform 454"/>
                <p:cNvSpPr>
                  <a:spLocks/>
                </p:cNvSpPr>
                <p:nvPr/>
              </p:nvSpPr>
              <p:spPr bwMode="auto">
                <a:xfrm>
                  <a:off x="4139" y="2457"/>
                  <a:ext cx="7" cy="8"/>
                </a:xfrm>
                <a:custGeom>
                  <a:avLst/>
                  <a:gdLst>
                    <a:gd name="T0" fmla="*/ 7 w 7"/>
                    <a:gd name="T1" fmla="*/ 2 h 8"/>
                    <a:gd name="T2" fmla="*/ 7 w 7"/>
                    <a:gd name="T3" fmla="*/ 2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0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2 h 8"/>
                    <a:gd name="T20" fmla="*/ 0 w 7"/>
                    <a:gd name="T21" fmla="*/ 2 h 8"/>
                    <a:gd name="T22" fmla="*/ 2 w 7"/>
                    <a:gd name="T23" fmla="*/ 2 h 8"/>
                    <a:gd name="T24" fmla="*/ 5 w 7"/>
                    <a:gd name="T25" fmla="*/ 0 h 8"/>
                    <a:gd name="T26" fmla="*/ 7 w 7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2"/>
                      </a:move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2" name="Freeform 455"/>
                <p:cNvSpPr>
                  <a:spLocks/>
                </p:cNvSpPr>
                <p:nvPr/>
              </p:nvSpPr>
              <p:spPr bwMode="auto">
                <a:xfrm>
                  <a:off x="4141" y="2465"/>
                  <a:ext cx="11" cy="7"/>
                </a:xfrm>
                <a:custGeom>
                  <a:avLst/>
                  <a:gdLst>
                    <a:gd name="T0" fmla="*/ 11 w 11"/>
                    <a:gd name="T1" fmla="*/ 2 h 7"/>
                    <a:gd name="T2" fmla="*/ 11 w 11"/>
                    <a:gd name="T3" fmla="*/ 2 h 7"/>
                    <a:gd name="T4" fmla="*/ 11 w 11"/>
                    <a:gd name="T5" fmla="*/ 5 h 7"/>
                    <a:gd name="T6" fmla="*/ 11 w 11"/>
                    <a:gd name="T7" fmla="*/ 5 h 7"/>
                    <a:gd name="T8" fmla="*/ 8 w 11"/>
                    <a:gd name="T9" fmla="*/ 5 h 7"/>
                    <a:gd name="T10" fmla="*/ 5 w 11"/>
                    <a:gd name="T11" fmla="*/ 7 h 7"/>
                    <a:gd name="T12" fmla="*/ 3 w 11"/>
                    <a:gd name="T13" fmla="*/ 7 h 7"/>
                    <a:gd name="T14" fmla="*/ 3 w 11"/>
                    <a:gd name="T15" fmla="*/ 7 h 7"/>
                    <a:gd name="T16" fmla="*/ 0 w 11"/>
                    <a:gd name="T17" fmla="*/ 5 h 7"/>
                    <a:gd name="T18" fmla="*/ 3 w 11"/>
                    <a:gd name="T19" fmla="*/ 5 h 7"/>
                    <a:gd name="T20" fmla="*/ 3 w 11"/>
                    <a:gd name="T21" fmla="*/ 2 h 7"/>
                    <a:gd name="T22" fmla="*/ 3 w 11"/>
                    <a:gd name="T23" fmla="*/ 2 h 7"/>
                    <a:gd name="T24" fmla="*/ 8 w 11"/>
                    <a:gd name="T25" fmla="*/ 0 h 7"/>
                    <a:gd name="T26" fmla="*/ 11 w 11"/>
                    <a:gd name="T27" fmla="*/ 2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11" y="2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3" name="Freeform 456"/>
                <p:cNvSpPr>
                  <a:spLocks/>
                </p:cNvSpPr>
                <p:nvPr/>
              </p:nvSpPr>
              <p:spPr bwMode="auto">
                <a:xfrm>
                  <a:off x="4146" y="2475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3 h 5"/>
                    <a:gd name="T4" fmla="*/ 8 w 8"/>
                    <a:gd name="T5" fmla="*/ 3 h 5"/>
                    <a:gd name="T6" fmla="*/ 8 w 8"/>
                    <a:gd name="T7" fmla="*/ 5 h 5"/>
                    <a:gd name="T8" fmla="*/ 8 w 8"/>
                    <a:gd name="T9" fmla="*/ 5 h 5"/>
                    <a:gd name="T10" fmla="*/ 6 w 8"/>
                    <a:gd name="T11" fmla="*/ 5 h 5"/>
                    <a:gd name="T12" fmla="*/ 3 w 8"/>
                    <a:gd name="T13" fmla="*/ 5 h 5"/>
                    <a:gd name="T14" fmla="*/ 3 w 8"/>
                    <a:gd name="T15" fmla="*/ 5 h 5"/>
                    <a:gd name="T16" fmla="*/ 0 w 8"/>
                    <a:gd name="T17" fmla="*/ 5 h 5"/>
                    <a:gd name="T18" fmla="*/ 0 w 8"/>
                    <a:gd name="T19" fmla="*/ 5 h 5"/>
                    <a:gd name="T20" fmla="*/ 3 w 8"/>
                    <a:gd name="T21" fmla="*/ 3 h 5"/>
                    <a:gd name="T22" fmla="*/ 3 w 8"/>
                    <a:gd name="T23" fmla="*/ 0 h 5"/>
                    <a:gd name="T24" fmla="*/ 3 w 8"/>
                    <a:gd name="T25" fmla="*/ 0 h 5"/>
                    <a:gd name="T26" fmla="*/ 6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4" name="Freeform 457"/>
                <p:cNvSpPr>
                  <a:spLocks/>
                </p:cNvSpPr>
                <p:nvPr/>
              </p:nvSpPr>
              <p:spPr bwMode="auto">
                <a:xfrm>
                  <a:off x="4152" y="2483"/>
                  <a:ext cx="7" cy="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7 w 7"/>
                    <a:gd name="T9" fmla="*/ 8 h 8"/>
                    <a:gd name="T10" fmla="*/ 5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0 w 7"/>
                    <a:gd name="T17" fmla="*/ 8 h 8"/>
                    <a:gd name="T18" fmla="*/ 0 w 7"/>
                    <a:gd name="T19" fmla="*/ 5 h 8"/>
                    <a:gd name="T20" fmla="*/ 0 w 7"/>
                    <a:gd name="T21" fmla="*/ 3 h 8"/>
                    <a:gd name="T22" fmla="*/ 2 w 7"/>
                    <a:gd name="T23" fmla="*/ 3 h 8"/>
                    <a:gd name="T24" fmla="*/ 2 w 7"/>
                    <a:gd name="T25" fmla="*/ 0 h 8"/>
                    <a:gd name="T26" fmla="*/ 5 w 7"/>
                    <a:gd name="T27" fmla="*/ 0 h 8"/>
                    <a:gd name="T28" fmla="*/ 7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5" name="Freeform 458"/>
                <p:cNvSpPr>
                  <a:spLocks/>
                </p:cNvSpPr>
                <p:nvPr/>
              </p:nvSpPr>
              <p:spPr bwMode="auto">
                <a:xfrm>
                  <a:off x="4157" y="2493"/>
                  <a:ext cx="10" cy="8"/>
                </a:xfrm>
                <a:custGeom>
                  <a:avLst/>
                  <a:gdLst>
                    <a:gd name="T0" fmla="*/ 8 w 10"/>
                    <a:gd name="T1" fmla="*/ 0 h 8"/>
                    <a:gd name="T2" fmla="*/ 10 w 10"/>
                    <a:gd name="T3" fmla="*/ 3 h 8"/>
                    <a:gd name="T4" fmla="*/ 10 w 10"/>
                    <a:gd name="T5" fmla="*/ 6 h 8"/>
                    <a:gd name="T6" fmla="*/ 10 w 10"/>
                    <a:gd name="T7" fmla="*/ 6 h 8"/>
                    <a:gd name="T8" fmla="*/ 8 w 10"/>
                    <a:gd name="T9" fmla="*/ 8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8 h 8"/>
                    <a:gd name="T18" fmla="*/ 0 w 10"/>
                    <a:gd name="T19" fmla="*/ 6 h 8"/>
                    <a:gd name="T20" fmla="*/ 0 w 10"/>
                    <a:gd name="T21" fmla="*/ 3 h 8"/>
                    <a:gd name="T22" fmla="*/ 2 w 10"/>
                    <a:gd name="T23" fmla="*/ 3 h 8"/>
                    <a:gd name="T24" fmla="*/ 2 w 10"/>
                    <a:gd name="T25" fmla="*/ 0 h 8"/>
                    <a:gd name="T26" fmla="*/ 5 w 10"/>
                    <a:gd name="T27" fmla="*/ 0 h 8"/>
                    <a:gd name="T28" fmla="*/ 8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8" y="0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6" name="Freeform 459"/>
                <p:cNvSpPr>
                  <a:spLocks/>
                </p:cNvSpPr>
                <p:nvPr/>
              </p:nvSpPr>
              <p:spPr bwMode="auto">
                <a:xfrm>
                  <a:off x="4222" y="2415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7 w 76"/>
                    <a:gd name="T3" fmla="*/ 0 h 84"/>
                    <a:gd name="T4" fmla="*/ 29 w 76"/>
                    <a:gd name="T5" fmla="*/ 0 h 84"/>
                    <a:gd name="T6" fmla="*/ 21 w 76"/>
                    <a:gd name="T7" fmla="*/ 2 h 84"/>
                    <a:gd name="T8" fmla="*/ 13 w 76"/>
                    <a:gd name="T9" fmla="*/ 8 h 84"/>
                    <a:gd name="T10" fmla="*/ 11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3 w 76"/>
                    <a:gd name="T21" fmla="*/ 63 h 84"/>
                    <a:gd name="T22" fmla="*/ 8 w 76"/>
                    <a:gd name="T23" fmla="*/ 73 h 84"/>
                    <a:gd name="T24" fmla="*/ 19 w 76"/>
                    <a:gd name="T25" fmla="*/ 81 h 84"/>
                    <a:gd name="T26" fmla="*/ 29 w 76"/>
                    <a:gd name="T27" fmla="*/ 84 h 84"/>
                    <a:gd name="T28" fmla="*/ 40 w 76"/>
                    <a:gd name="T29" fmla="*/ 81 h 84"/>
                    <a:gd name="T30" fmla="*/ 50 w 76"/>
                    <a:gd name="T31" fmla="*/ 73 h 84"/>
                    <a:gd name="T32" fmla="*/ 60 w 76"/>
                    <a:gd name="T33" fmla="*/ 63 h 84"/>
                    <a:gd name="T34" fmla="*/ 71 w 76"/>
                    <a:gd name="T35" fmla="*/ 50 h 84"/>
                    <a:gd name="T36" fmla="*/ 76 w 76"/>
                    <a:gd name="T37" fmla="*/ 34 h 84"/>
                    <a:gd name="T38" fmla="*/ 74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2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7" y="0"/>
                      </a:lnTo>
                      <a:lnTo>
                        <a:pt x="29" y="0"/>
                      </a:lnTo>
                      <a:lnTo>
                        <a:pt x="21" y="2"/>
                      </a:lnTo>
                      <a:lnTo>
                        <a:pt x="13" y="8"/>
                      </a:lnTo>
                      <a:lnTo>
                        <a:pt x="11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3" y="63"/>
                      </a:lnTo>
                      <a:lnTo>
                        <a:pt x="8" y="73"/>
                      </a:lnTo>
                      <a:lnTo>
                        <a:pt x="19" y="81"/>
                      </a:lnTo>
                      <a:lnTo>
                        <a:pt x="29" y="84"/>
                      </a:lnTo>
                      <a:lnTo>
                        <a:pt x="40" y="81"/>
                      </a:lnTo>
                      <a:lnTo>
                        <a:pt x="50" y="73"/>
                      </a:lnTo>
                      <a:lnTo>
                        <a:pt x="60" y="63"/>
                      </a:lnTo>
                      <a:lnTo>
                        <a:pt x="71" y="50"/>
                      </a:lnTo>
                      <a:lnTo>
                        <a:pt x="76" y="34"/>
                      </a:lnTo>
                      <a:lnTo>
                        <a:pt x="74" y="21"/>
                      </a:lnTo>
                      <a:lnTo>
                        <a:pt x="68" y="8"/>
                      </a:lnTo>
                      <a:lnTo>
                        <a:pt x="55" y="2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7" name="Freeform 460"/>
                <p:cNvSpPr>
                  <a:spLocks/>
                </p:cNvSpPr>
                <p:nvPr/>
              </p:nvSpPr>
              <p:spPr bwMode="auto">
                <a:xfrm>
                  <a:off x="4235" y="2412"/>
                  <a:ext cx="29" cy="11"/>
                </a:xfrm>
                <a:custGeom>
                  <a:avLst/>
                  <a:gdLst>
                    <a:gd name="T0" fmla="*/ 3 w 29"/>
                    <a:gd name="T1" fmla="*/ 11 h 11"/>
                    <a:gd name="T2" fmla="*/ 3 w 29"/>
                    <a:gd name="T3" fmla="*/ 11 h 11"/>
                    <a:gd name="T4" fmla="*/ 6 w 29"/>
                    <a:gd name="T5" fmla="*/ 8 h 11"/>
                    <a:gd name="T6" fmla="*/ 8 w 29"/>
                    <a:gd name="T7" fmla="*/ 5 h 11"/>
                    <a:gd name="T8" fmla="*/ 11 w 29"/>
                    <a:gd name="T9" fmla="*/ 5 h 11"/>
                    <a:gd name="T10" fmla="*/ 16 w 29"/>
                    <a:gd name="T11" fmla="*/ 5 h 11"/>
                    <a:gd name="T12" fmla="*/ 19 w 29"/>
                    <a:gd name="T13" fmla="*/ 5 h 11"/>
                    <a:gd name="T14" fmla="*/ 24 w 29"/>
                    <a:gd name="T15" fmla="*/ 3 h 11"/>
                    <a:gd name="T16" fmla="*/ 27 w 29"/>
                    <a:gd name="T17" fmla="*/ 5 h 11"/>
                    <a:gd name="T18" fmla="*/ 29 w 29"/>
                    <a:gd name="T19" fmla="*/ 5 h 11"/>
                    <a:gd name="T20" fmla="*/ 29 w 29"/>
                    <a:gd name="T21" fmla="*/ 0 h 11"/>
                    <a:gd name="T22" fmla="*/ 27 w 29"/>
                    <a:gd name="T23" fmla="*/ 0 h 11"/>
                    <a:gd name="T24" fmla="*/ 24 w 29"/>
                    <a:gd name="T25" fmla="*/ 0 h 11"/>
                    <a:gd name="T26" fmla="*/ 19 w 29"/>
                    <a:gd name="T27" fmla="*/ 0 h 11"/>
                    <a:gd name="T28" fmla="*/ 16 w 29"/>
                    <a:gd name="T29" fmla="*/ 0 h 11"/>
                    <a:gd name="T30" fmla="*/ 11 w 29"/>
                    <a:gd name="T31" fmla="*/ 3 h 11"/>
                    <a:gd name="T32" fmla="*/ 6 w 29"/>
                    <a:gd name="T33" fmla="*/ 3 h 11"/>
                    <a:gd name="T34" fmla="*/ 3 w 29"/>
                    <a:gd name="T35" fmla="*/ 5 h 11"/>
                    <a:gd name="T36" fmla="*/ 0 w 29"/>
                    <a:gd name="T37" fmla="*/ 8 h 11"/>
                    <a:gd name="T38" fmla="*/ 0 w 29"/>
                    <a:gd name="T39" fmla="*/ 8 h 11"/>
                    <a:gd name="T40" fmla="*/ 3 w 29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1"/>
                    <a:gd name="T65" fmla="*/ 29 w 29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4" y="3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6" y="0"/>
                      </a:lnTo>
                      <a:lnTo>
                        <a:pt x="11" y="3"/>
                      </a:lnTo>
                      <a:lnTo>
                        <a:pt x="6" y="3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8" name="Freeform 461"/>
                <p:cNvSpPr>
                  <a:spLocks/>
                </p:cNvSpPr>
                <p:nvPr/>
              </p:nvSpPr>
              <p:spPr bwMode="auto">
                <a:xfrm>
                  <a:off x="4222" y="2420"/>
                  <a:ext cx="16" cy="29"/>
                </a:xfrm>
                <a:custGeom>
                  <a:avLst/>
                  <a:gdLst>
                    <a:gd name="T0" fmla="*/ 3 w 16"/>
                    <a:gd name="T1" fmla="*/ 29 h 29"/>
                    <a:gd name="T2" fmla="*/ 3 w 16"/>
                    <a:gd name="T3" fmla="*/ 29 h 29"/>
                    <a:gd name="T4" fmla="*/ 3 w 16"/>
                    <a:gd name="T5" fmla="*/ 26 h 29"/>
                    <a:gd name="T6" fmla="*/ 5 w 16"/>
                    <a:gd name="T7" fmla="*/ 24 h 29"/>
                    <a:gd name="T8" fmla="*/ 5 w 16"/>
                    <a:gd name="T9" fmla="*/ 18 h 29"/>
                    <a:gd name="T10" fmla="*/ 8 w 16"/>
                    <a:gd name="T11" fmla="*/ 16 h 29"/>
                    <a:gd name="T12" fmla="*/ 8 w 16"/>
                    <a:gd name="T13" fmla="*/ 11 h 29"/>
                    <a:gd name="T14" fmla="*/ 11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8 w 16"/>
                    <a:gd name="T25" fmla="*/ 5 h 29"/>
                    <a:gd name="T26" fmla="*/ 5 w 16"/>
                    <a:gd name="T27" fmla="*/ 11 h 29"/>
                    <a:gd name="T28" fmla="*/ 5 w 16"/>
                    <a:gd name="T29" fmla="*/ 13 h 29"/>
                    <a:gd name="T30" fmla="*/ 3 w 16"/>
                    <a:gd name="T31" fmla="*/ 18 h 29"/>
                    <a:gd name="T32" fmla="*/ 0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3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3" y="29"/>
                      </a:moveTo>
                      <a:lnTo>
                        <a:pt x="3" y="29"/>
                      </a:lnTo>
                      <a:lnTo>
                        <a:pt x="3" y="26"/>
                      </a:lnTo>
                      <a:lnTo>
                        <a:pt x="5" y="24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9" name="Freeform 462"/>
                <p:cNvSpPr>
                  <a:spLocks/>
                </p:cNvSpPr>
                <p:nvPr/>
              </p:nvSpPr>
              <p:spPr bwMode="auto">
                <a:xfrm>
                  <a:off x="4220" y="2449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3 h 29"/>
                    <a:gd name="T6" fmla="*/ 5 w 5"/>
                    <a:gd name="T7" fmla="*/ 21 h 29"/>
                    <a:gd name="T8" fmla="*/ 5 w 5"/>
                    <a:gd name="T9" fmla="*/ 18 h 29"/>
                    <a:gd name="T10" fmla="*/ 5 w 5"/>
                    <a:gd name="T11" fmla="*/ 16 h 29"/>
                    <a:gd name="T12" fmla="*/ 5 w 5"/>
                    <a:gd name="T13" fmla="*/ 10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0 h 29"/>
                    <a:gd name="T28" fmla="*/ 0 w 5"/>
                    <a:gd name="T29" fmla="*/ 16 h 29"/>
                    <a:gd name="T30" fmla="*/ 0 w 5"/>
                    <a:gd name="T31" fmla="*/ 18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0" name="Freeform 463"/>
                <p:cNvSpPr>
                  <a:spLocks/>
                </p:cNvSpPr>
                <p:nvPr/>
              </p:nvSpPr>
              <p:spPr bwMode="auto">
                <a:xfrm>
                  <a:off x="4222" y="2478"/>
                  <a:ext cx="21" cy="18"/>
                </a:xfrm>
                <a:custGeom>
                  <a:avLst/>
                  <a:gdLst>
                    <a:gd name="T0" fmla="*/ 21 w 21"/>
                    <a:gd name="T1" fmla="*/ 15 h 18"/>
                    <a:gd name="T2" fmla="*/ 21 w 21"/>
                    <a:gd name="T3" fmla="*/ 15 h 18"/>
                    <a:gd name="T4" fmla="*/ 19 w 21"/>
                    <a:gd name="T5" fmla="*/ 13 h 18"/>
                    <a:gd name="T6" fmla="*/ 16 w 21"/>
                    <a:gd name="T7" fmla="*/ 13 h 18"/>
                    <a:gd name="T8" fmla="*/ 13 w 21"/>
                    <a:gd name="T9" fmla="*/ 10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2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2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1 w 21"/>
                    <a:gd name="T31" fmla="*/ 13 h 18"/>
                    <a:gd name="T32" fmla="*/ 13 w 21"/>
                    <a:gd name="T33" fmla="*/ 15 h 18"/>
                    <a:gd name="T34" fmla="*/ 16 w 21"/>
                    <a:gd name="T35" fmla="*/ 18 h 18"/>
                    <a:gd name="T36" fmla="*/ 19 w 21"/>
                    <a:gd name="T37" fmla="*/ 18 h 18"/>
                    <a:gd name="T38" fmla="*/ 19 w 21"/>
                    <a:gd name="T39" fmla="*/ 18 h 18"/>
                    <a:gd name="T40" fmla="*/ 21 w 21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5"/>
                      </a:moveTo>
                      <a:lnTo>
                        <a:pt x="21" y="15"/>
                      </a:lnTo>
                      <a:lnTo>
                        <a:pt x="19" y="13"/>
                      </a:lnTo>
                      <a:lnTo>
                        <a:pt x="16" y="13"/>
                      </a:lnTo>
                      <a:lnTo>
                        <a:pt x="13" y="10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3" y="15"/>
                      </a:lnTo>
                      <a:lnTo>
                        <a:pt x="16" y="18"/>
                      </a:lnTo>
                      <a:lnTo>
                        <a:pt x="19" y="18"/>
                      </a:lnTo>
                      <a:lnTo>
                        <a:pt x="21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1" name="Freeform 464"/>
                <p:cNvSpPr>
                  <a:spLocks/>
                </p:cNvSpPr>
                <p:nvPr/>
              </p:nvSpPr>
              <p:spPr bwMode="auto">
                <a:xfrm>
                  <a:off x="4241" y="2493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5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7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6 h 8"/>
                    <a:gd name="T24" fmla="*/ 5 w 21"/>
                    <a:gd name="T25" fmla="*/ 6 h 8"/>
                    <a:gd name="T26" fmla="*/ 7 w 21"/>
                    <a:gd name="T27" fmla="*/ 6 h 8"/>
                    <a:gd name="T28" fmla="*/ 10 w 21"/>
                    <a:gd name="T29" fmla="*/ 6 h 8"/>
                    <a:gd name="T30" fmla="*/ 13 w 21"/>
                    <a:gd name="T31" fmla="*/ 8 h 8"/>
                    <a:gd name="T32" fmla="*/ 15 w 21"/>
                    <a:gd name="T33" fmla="*/ 6 h 8"/>
                    <a:gd name="T34" fmla="*/ 18 w 21"/>
                    <a:gd name="T35" fmla="*/ 6 h 8"/>
                    <a:gd name="T36" fmla="*/ 21 w 21"/>
                    <a:gd name="T37" fmla="*/ 6 h 8"/>
                    <a:gd name="T38" fmla="*/ 21 w 21"/>
                    <a:gd name="T39" fmla="*/ 6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3" y="8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21" y="6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2" name="Freeform 465"/>
                <p:cNvSpPr>
                  <a:spLocks/>
                </p:cNvSpPr>
                <p:nvPr/>
              </p:nvSpPr>
              <p:spPr bwMode="auto">
                <a:xfrm>
                  <a:off x="4259" y="2475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5 h 24"/>
                    <a:gd name="T6" fmla="*/ 18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8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8 h 24"/>
                    <a:gd name="T28" fmla="*/ 16 w 26"/>
                    <a:gd name="T29" fmla="*/ 16 h 24"/>
                    <a:gd name="T30" fmla="*/ 18 w 26"/>
                    <a:gd name="T31" fmla="*/ 13 h 24"/>
                    <a:gd name="T32" fmla="*/ 21 w 26"/>
                    <a:gd name="T33" fmla="*/ 11 h 24"/>
                    <a:gd name="T34" fmla="*/ 23 w 26"/>
                    <a:gd name="T35" fmla="*/ 5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8" y="13"/>
                      </a:lnTo>
                      <a:lnTo>
                        <a:pt x="21" y="11"/>
                      </a:lnTo>
                      <a:lnTo>
                        <a:pt x="23" y="5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3" name="Freeform 466"/>
                <p:cNvSpPr>
                  <a:spLocks/>
                </p:cNvSpPr>
                <p:nvPr/>
              </p:nvSpPr>
              <p:spPr bwMode="auto">
                <a:xfrm>
                  <a:off x="4280" y="2449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0 h 29"/>
                    <a:gd name="T10" fmla="*/ 10 w 21"/>
                    <a:gd name="T11" fmla="*/ 13 h 29"/>
                    <a:gd name="T12" fmla="*/ 8 w 21"/>
                    <a:gd name="T13" fmla="*/ 18 h 29"/>
                    <a:gd name="T14" fmla="*/ 5 w 21"/>
                    <a:gd name="T15" fmla="*/ 21 h 29"/>
                    <a:gd name="T16" fmla="*/ 2 w 21"/>
                    <a:gd name="T17" fmla="*/ 23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3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0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2" y="23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4" name="Freeform 467"/>
                <p:cNvSpPr>
                  <a:spLocks/>
                </p:cNvSpPr>
                <p:nvPr/>
              </p:nvSpPr>
              <p:spPr bwMode="auto">
                <a:xfrm>
                  <a:off x="4288" y="2423"/>
                  <a:ext cx="13" cy="26"/>
                </a:xfrm>
                <a:custGeom>
                  <a:avLst/>
                  <a:gdLst>
                    <a:gd name="T0" fmla="*/ 0 w 13"/>
                    <a:gd name="T1" fmla="*/ 2 h 26"/>
                    <a:gd name="T2" fmla="*/ 0 w 13"/>
                    <a:gd name="T3" fmla="*/ 2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5 h 26"/>
                    <a:gd name="T14" fmla="*/ 8 w 13"/>
                    <a:gd name="T15" fmla="*/ 21 h 26"/>
                    <a:gd name="T16" fmla="*/ 8 w 13"/>
                    <a:gd name="T17" fmla="*/ 23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3 h 26"/>
                    <a:gd name="T24" fmla="*/ 13 w 13"/>
                    <a:gd name="T25" fmla="*/ 18 h 26"/>
                    <a:gd name="T26" fmla="*/ 10 w 13"/>
                    <a:gd name="T27" fmla="*/ 15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2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2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8" y="21"/>
                      </a:lnTo>
                      <a:lnTo>
                        <a:pt x="8" y="23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3"/>
                      </a:lnTo>
                      <a:lnTo>
                        <a:pt x="13" y="18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5" name="Freeform 468"/>
                <p:cNvSpPr>
                  <a:spLocks/>
                </p:cNvSpPr>
                <p:nvPr/>
              </p:nvSpPr>
              <p:spPr bwMode="auto">
                <a:xfrm>
                  <a:off x="4264" y="2412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3 w 26"/>
                    <a:gd name="T5" fmla="*/ 5 h 13"/>
                    <a:gd name="T6" fmla="*/ 5 w 26"/>
                    <a:gd name="T7" fmla="*/ 5 h 13"/>
                    <a:gd name="T8" fmla="*/ 8 w 26"/>
                    <a:gd name="T9" fmla="*/ 5 h 13"/>
                    <a:gd name="T10" fmla="*/ 13 w 26"/>
                    <a:gd name="T11" fmla="*/ 5 h 13"/>
                    <a:gd name="T12" fmla="*/ 16 w 26"/>
                    <a:gd name="T13" fmla="*/ 8 h 13"/>
                    <a:gd name="T14" fmla="*/ 18 w 26"/>
                    <a:gd name="T15" fmla="*/ 8 h 13"/>
                    <a:gd name="T16" fmla="*/ 21 w 26"/>
                    <a:gd name="T17" fmla="*/ 11 h 13"/>
                    <a:gd name="T18" fmla="*/ 24 w 26"/>
                    <a:gd name="T19" fmla="*/ 13 h 13"/>
                    <a:gd name="T20" fmla="*/ 26 w 26"/>
                    <a:gd name="T21" fmla="*/ 11 h 13"/>
                    <a:gd name="T22" fmla="*/ 24 w 26"/>
                    <a:gd name="T23" fmla="*/ 8 h 13"/>
                    <a:gd name="T24" fmla="*/ 21 w 26"/>
                    <a:gd name="T25" fmla="*/ 5 h 13"/>
                    <a:gd name="T26" fmla="*/ 16 w 26"/>
                    <a:gd name="T27" fmla="*/ 3 h 13"/>
                    <a:gd name="T28" fmla="*/ 13 w 26"/>
                    <a:gd name="T29" fmla="*/ 3 h 13"/>
                    <a:gd name="T30" fmla="*/ 11 w 26"/>
                    <a:gd name="T31" fmla="*/ 3 h 13"/>
                    <a:gd name="T32" fmla="*/ 5 w 26"/>
                    <a:gd name="T33" fmla="*/ 0 h 13"/>
                    <a:gd name="T34" fmla="*/ 3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1" y="11"/>
                      </a:lnTo>
                      <a:lnTo>
                        <a:pt x="24" y="13"/>
                      </a:lnTo>
                      <a:lnTo>
                        <a:pt x="26" y="11"/>
                      </a:lnTo>
                      <a:lnTo>
                        <a:pt x="24" y="8"/>
                      </a:lnTo>
                      <a:lnTo>
                        <a:pt x="21" y="5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1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6" name="Freeform 469"/>
                <p:cNvSpPr>
                  <a:spLocks/>
                </p:cNvSpPr>
                <p:nvPr/>
              </p:nvSpPr>
              <p:spPr bwMode="auto">
                <a:xfrm>
                  <a:off x="4254" y="2415"/>
                  <a:ext cx="44" cy="76"/>
                </a:xfrm>
                <a:custGeom>
                  <a:avLst/>
                  <a:gdLst>
                    <a:gd name="T0" fmla="*/ 15 w 44"/>
                    <a:gd name="T1" fmla="*/ 76 h 76"/>
                    <a:gd name="T2" fmla="*/ 23 w 44"/>
                    <a:gd name="T3" fmla="*/ 71 h 76"/>
                    <a:gd name="T4" fmla="*/ 28 w 44"/>
                    <a:gd name="T5" fmla="*/ 63 h 76"/>
                    <a:gd name="T6" fmla="*/ 39 w 44"/>
                    <a:gd name="T7" fmla="*/ 50 h 76"/>
                    <a:gd name="T8" fmla="*/ 44 w 44"/>
                    <a:gd name="T9" fmla="*/ 34 h 76"/>
                    <a:gd name="T10" fmla="*/ 42 w 44"/>
                    <a:gd name="T11" fmla="*/ 21 h 76"/>
                    <a:gd name="T12" fmla="*/ 36 w 44"/>
                    <a:gd name="T13" fmla="*/ 8 h 76"/>
                    <a:gd name="T14" fmla="*/ 26 w 44"/>
                    <a:gd name="T15" fmla="*/ 2 h 76"/>
                    <a:gd name="T16" fmla="*/ 15 w 44"/>
                    <a:gd name="T17" fmla="*/ 0 h 76"/>
                    <a:gd name="T18" fmla="*/ 15 w 44"/>
                    <a:gd name="T19" fmla="*/ 2 h 76"/>
                    <a:gd name="T20" fmla="*/ 13 w 44"/>
                    <a:gd name="T21" fmla="*/ 2 h 76"/>
                    <a:gd name="T22" fmla="*/ 5 w 44"/>
                    <a:gd name="T23" fmla="*/ 18 h 76"/>
                    <a:gd name="T24" fmla="*/ 2 w 44"/>
                    <a:gd name="T25" fmla="*/ 23 h 76"/>
                    <a:gd name="T26" fmla="*/ 0 w 44"/>
                    <a:gd name="T27" fmla="*/ 31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8 w 44"/>
                    <a:gd name="T33" fmla="*/ 68 h 76"/>
                    <a:gd name="T34" fmla="*/ 15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5" y="76"/>
                      </a:moveTo>
                      <a:lnTo>
                        <a:pt x="23" y="71"/>
                      </a:lnTo>
                      <a:lnTo>
                        <a:pt x="28" y="63"/>
                      </a:lnTo>
                      <a:lnTo>
                        <a:pt x="39" y="50"/>
                      </a:lnTo>
                      <a:lnTo>
                        <a:pt x="44" y="34"/>
                      </a:lnTo>
                      <a:lnTo>
                        <a:pt x="42" y="21"/>
                      </a:lnTo>
                      <a:lnTo>
                        <a:pt x="36" y="8"/>
                      </a:lnTo>
                      <a:lnTo>
                        <a:pt x="26" y="2"/>
                      </a:ln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5" y="18"/>
                      </a:lnTo>
                      <a:lnTo>
                        <a:pt x="2" y="23"/>
                      </a:lnTo>
                      <a:lnTo>
                        <a:pt x="0" y="31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5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7" name="Freeform 470"/>
                <p:cNvSpPr>
                  <a:spLocks/>
                </p:cNvSpPr>
                <p:nvPr/>
              </p:nvSpPr>
              <p:spPr bwMode="auto">
                <a:xfrm>
                  <a:off x="4269" y="2475"/>
                  <a:ext cx="16" cy="18"/>
                </a:xfrm>
                <a:custGeom>
                  <a:avLst/>
                  <a:gdLst>
                    <a:gd name="T0" fmla="*/ 11 w 16"/>
                    <a:gd name="T1" fmla="*/ 0 h 18"/>
                    <a:gd name="T2" fmla="*/ 11 w 16"/>
                    <a:gd name="T3" fmla="*/ 0 h 18"/>
                    <a:gd name="T4" fmla="*/ 11 w 16"/>
                    <a:gd name="T5" fmla="*/ 3 h 18"/>
                    <a:gd name="T6" fmla="*/ 8 w 16"/>
                    <a:gd name="T7" fmla="*/ 5 h 18"/>
                    <a:gd name="T8" fmla="*/ 8 w 16"/>
                    <a:gd name="T9" fmla="*/ 8 h 18"/>
                    <a:gd name="T10" fmla="*/ 6 w 16"/>
                    <a:gd name="T11" fmla="*/ 8 h 18"/>
                    <a:gd name="T12" fmla="*/ 6 w 16"/>
                    <a:gd name="T13" fmla="*/ 11 h 18"/>
                    <a:gd name="T14" fmla="*/ 3 w 16"/>
                    <a:gd name="T15" fmla="*/ 11 h 18"/>
                    <a:gd name="T16" fmla="*/ 3 w 16"/>
                    <a:gd name="T17" fmla="*/ 13 h 18"/>
                    <a:gd name="T18" fmla="*/ 0 w 16"/>
                    <a:gd name="T19" fmla="*/ 16 h 18"/>
                    <a:gd name="T20" fmla="*/ 3 w 16"/>
                    <a:gd name="T21" fmla="*/ 18 h 18"/>
                    <a:gd name="T22" fmla="*/ 3 w 16"/>
                    <a:gd name="T23" fmla="*/ 16 h 18"/>
                    <a:gd name="T24" fmla="*/ 6 w 16"/>
                    <a:gd name="T25" fmla="*/ 13 h 18"/>
                    <a:gd name="T26" fmla="*/ 8 w 16"/>
                    <a:gd name="T27" fmla="*/ 13 h 18"/>
                    <a:gd name="T28" fmla="*/ 8 w 16"/>
                    <a:gd name="T29" fmla="*/ 11 h 18"/>
                    <a:gd name="T30" fmla="*/ 11 w 16"/>
                    <a:gd name="T31" fmla="*/ 8 h 18"/>
                    <a:gd name="T32" fmla="*/ 11 w 16"/>
                    <a:gd name="T33" fmla="*/ 8 h 18"/>
                    <a:gd name="T34" fmla="*/ 13 w 16"/>
                    <a:gd name="T35" fmla="*/ 5 h 18"/>
                    <a:gd name="T36" fmla="*/ 16 w 16"/>
                    <a:gd name="T37" fmla="*/ 3 h 18"/>
                    <a:gd name="T38" fmla="*/ 16 w 16"/>
                    <a:gd name="T39" fmla="*/ 3 h 18"/>
                    <a:gd name="T40" fmla="*/ 11 w 16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8"/>
                    <a:gd name="T65" fmla="*/ 16 w 16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8">
                      <a:moveTo>
                        <a:pt x="11" y="0"/>
                      </a:move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6" y="11"/>
                      </a:lnTo>
                      <a:lnTo>
                        <a:pt x="3" y="11"/>
                      </a:lnTo>
                      <a:lnTo>
                        <a:pt x="3" y="13"/>
                      </a:lnTo>
                      <a:lnTo>
                        <a:pt x="0" y="16"/>
                      </a:lnTo>
                      <a:lnTo>
                        <a:pt x="3" y="18"/>
                      </a:lnTo>
                      <a:lnTo>
                        <a:pt x="3" y="16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8" name="Freeform 471"/>
                <p:cNvSpPr>
                  <a:spLocks/>
                </p:cNvSpPr>
                <p:nvPr/>
              </p:nvSpPr>
              <p:spPr bwMode="auto">
                <a:xfrm>
                  <a:off x="4280" y="2449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0 h 29"/>
                    <a:gd name="T10" fmla="*/ 10 w 21"/>
                    <a:gd name="T11" fmla="*/ 13 h 29"/>
                    <a:gd name="T12" fmla="*/ 8 w 21"/>
                    <a:gd name="T13" fmla="*/ 18 h 29"/>
                    <a:gd name="T14" fmla="*/ 5 w 21"/>
                    <a:gd name="T15" fmla="*/ 21 h 29"/>
                    <a:gd name="T16" fmla="*/ 2 w 21"/>
                    <a:gd name="T17" fmla="*/ 23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3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0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2" y="23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9" name="Freeform 472"/>
                <p:cNvSpPr>
                  <a:spLocks/>
                </p:cNvSpPr>
                <p:nvPr/>
              </p:nvSpPr>
              <p:spPr bwMode="auto">
                <a:xfrm>
                  <a:off x="4288" y="2423"/>
                  <a:ext cx="13" cy="26"/>
                </a:xfrm>
                <a:custGeom>
                  <a:avLst/>
                  <a:gdLst>
                    <a:gd name="T0" fmla="*/ 0 w 13"/>
                    <a:gd name="T1" fmla="*/ 2 h 26"/>
                    <a:gd name="T2" fmla="*/ 0 w 13"/>
                    <a:gd name="T3" fmla="*/ 2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5 h 26"/>
                    <a:gd name="T14" fmla="*/ 8 w 13"/>
                    <a:gd name="T15" fmla="*/ 21 h 26"/>
                    <a:gd name="T16" fmla="*/ 8 w 13"/>
                    <a:gd name="T17" fmla="*/ 23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3 h 26"/>
                    <a:gd name="T24" fmla="*/ 13 w 13"/>
                    <a:gd name="T25" fmla="*/ 18 h 26"/>
                    <a:gd name="T26" fmla="*/ 10 w 13"/>
                    <a:gd name="T27" fmla="*/ 15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2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2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8" y="21"/>
                      </a:lnTo>
                      <a:lnTo>
                        <a:pt x="8" y="23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3"/>
                      </a:lnTo>
                      <a:lnTo>
                        <a:pt x="13" y="18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0" name="Freeform 473"/>
                <p:cNvSpPr>
                  <a:spLocks/>
                </p:cNvSpPr>
                <p:nvPr/>
              </p:nvSpPr>
              <p:spPr bwMode="auto">
                <a:xfrm>
                  <a:off x="4269" y="2412"/>
                  <a:ext cx="21" cy="13"/>
                </a:xfrm>
                <a:custGeom>
                  <a:avLst/>
                  <a:gdLst>
                    <a:gd name="T0" fmla="*/ 3 w 21"/>
                    <a:gd name="T1" fmla="*/ 5 h 13"/>
                    <a:gd name="T2" fmla="*/ 0 w 21"/>
                    <a:gd name="T3" fmla="*/ 5 h 13"/>
                    <a:gd name="T4" fmla="*/ 3 w 21"/>
                    <a:gd name="T5" fmla="*/ 5 h 13"/>
                    <a:gd name="T6" fmla="*/ 6 w 21"/>
                    <a:gd name="T7" fmla="*/ 5 h 13"/>
                    <a:gd name="T8" fmla="*/ 8 w 21"/>
                    <a:gd name="T9" fmla="*/ 5 h 13"/>
                    <a:gd name="T10" fmla="*/ 11 w 21"/>
                    <a:gd name="T11" fmla="*/ 8 h 13"/>
                    <a:gd name="T12" fmla="*/ 13 w 21"/>
                    <a:gd name="T13" fmla="*/ 8 h 13"/>
                    <a:gd name="T14" fmla="*/ 16 w 21"/>
                    <a:gd name="T15" fmla="*/ 11 h 13"/>
                    <a:gd name="T16" fmla="*/ 16 w 21"/>
                    <a:gd name="T17" fmla="*/ 11 h 13"/>
                    <a:gd name="T18" fmla="*/ 19 w 21"/>
                    <a:gd name="T19" fmla="*/ 13 h 13"/>
                    <a:gd name="T20" fmla="*/ 21 w 21"/>
                    <a:gd name="T21" fmla="*/ 11 h 13"/>
                    <a:gd name="T22" fmla="*/ 19 w 21"/>
                    <a:gd name="T23" fmla="*/ 8 h 13"/>
                    <a:gd name="T24" fmla="*/ 16 w 21"/>
                    <a:gd name="T25" fmla="*/ 5 h 13"/>
                    <a:gd name="T26" fmla="*/ 13 w 21"/>
                    <a:gd name="T27" fmla="*/ 5 h 13"/>
                    <a:gd name="T28" fmla="*/ 11 w 21"/>
                    <a:gd name="T29" fmla="*/ 3 h 13"/>
                    <a:gd name="T30" fmla="*/ 8 w 21"/>
                    <a:gd name="T31" fmla="*/ 3 h 13"/>
                    <a:gd name="T32" fmla="*/ 6 w 21"/>
                    <a:gd name="T33" fmla="*/ 3 h 13"/>
                    <a:gd name="T34" fmla="*/ 3 w 21"/>
                    <a:gd name="T35" fmla="*/ 3 h 13"/>
                    <a:gd name="T36" fmla="*/ 0 w 21"/>
                    <a:gd name="T37" fmla="*/ 0 h 13"/>
                    <a:gd name="T38" fmla="*/ 0 w 21"/>
                    <a:gd name="T39" fmla="*/ 3 h 13"/>
                    <a:gd name="T40" fmla="*/ 3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3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6" y="11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19" y="8"/>
                      </a:lnTo>
                      <a:lnTo>
                        <a:pt x="16" y="5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1" name="Freeform 474"/>
                <p:cNvSpPr>
                  <a:spLocks/>
                </p:cNvSpPr>
                <p:nvPr/>
              </p:nvSpPr>
              <p:spPr bwMode="auto">
                <a:xfrm>
                  <a:off x="4264" y="2415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5 w 8"/>
                    <a:gd name="T9" fmla="*/ 2 h 5"/>
                    <a:gd name="T10" fmla="*/ 5 w 8"/>
                    <a:gd name="T11" fmla="*/ 2 h 5"/>
                    <a:gd name="T12" fmla="*/ 5 w 8"/>
                    <a:gd name="T13" fmla="*/ 2 h 5"/>
                    <a:gd name="T14" fmla="*/ 5 w 8"/>
                    <a:gd name="T15" fmla="*/ 2 h 5"/>
                    <a:gd name="T16" fmla="*/ 5 w 8"/>
                    <a:gd name="T17" fmla="*/ 2 h 5"/>
                    <a:gd name="T18" fmla="*/ 8 w 8"/>
                    <a:gd name="T19" fmla="*/ 2 h 5"/>
                    <a:gd name="T20" fmla="*/ 5 w 8"/>
                    <a:gd name="T21" fmla="*/ 0 h 5"/>
                    <a:gd name="T22" fmla="*/ 5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2 h 5"/>
                    <a:gd name="T34" fmla="*/ 0 w 8"/>
                    <a:gd name="T35" fmla="*/ 2 h 5"/>
                    <a:gd name="T36" fmla="*/ 0 w 8"/>
                    <a:gd name="T37" fmla="*/ 2 h 5"/>
                    <a:gd name="T38" fmla="*/ 0 w 8"/>
                    <a:gd name="T39" fmla="*/ 2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5" y="2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2" name="Freeform 475"/>
                <p:cNvSpPr>
                  <a:spLocks/>
                </p:cNvSpPr>
                <p:nvPr/>
              </p:nvSpPr>
              <p:spPr bwMode="auto">
                <a:xfrm>
                  <a:off x="4251" y="2417"/>
                  <a:ext cx="16" cy="29"/>
                </a:xfrm>
                <a:custGeom>
                  <a:avLst/>
                  <a:gdLst>
                    <a:gd name="T0" fmla="*/ 5 w 16"/>
                    <a:gd name="T1" fmla="*/ 29 h 29"/>
                    <a:gd name="T2" fmla="*/ 5 w 16"/>
                    <a:gd name="T3" fmla="*/ 29 h 29"/>
                    <a:gd name="T4" fmla="*/ 5 w 16"/>
                    <a:gd name="T5" fmla="*/ 27 h 29"/>
                    <a:gd name="T6" fmla="*/ 5 w 16"/>
                    <a:gd name="T7" fmla="*/ 21 h 29"/>
                    <a:gd name="T8" fmla="*/ 8 w 16"/>
                    <a:gd name="T9" fmla="*/ 19 h 29"/>
                    <a:gd name="T10" fmla="*/ 8 w 16"/>
                    <a:gd name="T11" fmla="*/ 16 h 29"/>
                    <a:gd name="T12" fmla="*/ 11 w 16"/>
                    <a:gd name="T13" fmla="*/ 11 h 29"/>
                    <a:gd name="T14" fmla="*/ 13 w 16"/>
                    <a:gd name="T15" fmla="*/ 8 h 29"/>
                    <a:gd name="T16" fmla="*/ 13 w 16"/>
                    <a:gd name="T17" fmla="*/ 6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11 w 16"/>
                    <a:gd name="T25" fmla="*/ 6 h 29"/>
                    <a:gd name="T26" fmla="*/ 8 w 16"/>
                    <a:gd name="T27" fmla="*/ 11 h 29"/>
                    <a:gd name="T28" fmla="*/ 5 w 16"/>
                    <a:gd name="T29" fmla="*/ 14 h 29"/>
                    <a:gd name="T30" fmla="*/ 3 w 16"/>
                    <a:gd name="T31" fmla="*/ 19 h 29"/>
                    <a:gd name="T32" fmla="*/ 3 w 16"/>
                    <a:gd name="T33" fmla="*/ 21 h 29"/>
                    <a:gd name="T34" fmla="*/ 0 w 16"/>
                    <a:gd name="T35" fmla="*/ 27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5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7"/>
                      </a:lnTo>
                      <a:lnTo>
                        <a:pt x="5" y="21"/>
                      </a:lnTo>
                      <a:lnTo>
                        <a:pt x="8" y="19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1" y="6"/>
                      </a:lnTo>
                      <a:lnTo>
                        <a:pt x="8" y="11"/>
                      </a:lnTo>
                      <a:lnTo>
                        <a:pt x="5" y="14"/>
                      </a:lnTo>
                      <a:lnTo>
                        <a:pt x="3" y="19"/>
                      </a:lnTo>
                      <a:lnTo>
                        <a:pt x="3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3" name="Freeform 476"/>
                <p:cNvSpPr>
                  <a:spLocks/>
                </p:cNvSpPr>
                <p:nvPr/>
              </p:nvSpPr>
              <p:spPr bwMode="auto">
                <a:xfrm>
                  <a:off x="4251" y="2446"/>
                  <a:ext cx="5" cy="29"/>
                </a:xfrm>
                <a:custGeom>
                  <a:avLst/>
                  <a:gdLst>
                    <a:gd name="T0" fmla="*/ 5 w 5"/>
                    <a:gd name="T1" fmla="*/ 26 h 29"/>
                    <a:gd name="T2" fmla="*/ 5 w 5"/>
                    <a:gd name="T3" fmla="*/ 26 h 29"/>
                    <a:gd name="T4" fmla="*/ 3 w 5"/>
                    <a:gd name="T5" fmla="*/ 24 h 29"/>
                    <a:gd name="T6" fmla="*/ 3 w 5"/>
                    <a:gd name="T7" fmla="*/ 21 h 29"/>
                    <a:gd name="T8" fmla="*/ 3 w 5"/>
                    <a:gd name="T9" fmla="*/ 19 h 29"/>
                    <a:gd name="T10" fmla="*/ 3 w 5"/>
                    <a:gd name="T11" fmla="*/ 13 h 29"/>
                    <a:gd name="T12" fmla="*/ 3 w 5"/>
                    <a:gd name="T13" fmla="*/ 11 h 29"/>
                    <a:gd name="T14" fmla="*/ 3 w 5"/>
                    <a:gd name="T15" fmla="*/ 8 h 29"/>
                    <a:gd name="T16" fmla="*/ 3 w 5"/>
                    <a:gd name="T17" fmla="*/ 3 h 29"/>
                    <a:gd name="T18" fmla="*/ 5 w 5"/>
                    <a:gd name="T19" fmla="*/ 0 h 29"/>
                    <a:gd name="T20" fmla="*/ 0 w 5"/>
                    <a:gd name="T21" fmla="*/ 0 h 29"/>
                    <a:gd name="T22" fmla="*/ 0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3 h 29"/>
                    <a:gd name="T30" fmla="*/ 0 w 5"/>
                    <a:gd name="T31" fmla="*/ 19 h 29"/>
                    <a:gd name="T32" fmla="*/ 0 w 5"/>
                    <a:gd name="T33" fmla="*/ 21 h 29"/>
                    <a:gd name="T34" fmla="*/ 0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6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3" y="24"/>
                      </a:lnTo>
                      <a:lnTo>
                        <a:pt x="3" y="21"/>
                      </a:lnTo>
                      <a:lnTo>
                        <a:pt x="3" y="19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4" name="Freeform 477"/>
                <p:cNvSpPr>
                  <a:spLocks/>
                </p:cNvSpPr>
                <p:nvPr/>
              </p:nvSpPr>
              <p:spPr bwMode="auto">
                <a:xfrm>
                  <a:off x="4254" y="2472"/>
                  <a:ext cx="18" cy="21"/>
                </a:xfrm>
                <a:custGeom>
                  <a:avLst/>
                  <a:gdLst>
                    <a:gd name="T0" fmla="*/ 15 w 18"/>
                    <a:gd name="T1" fmla="*/ 19 h 21"/>
                    <a:gd name="T2" fmla="*/ 18 w 18"/>
                    <a:gd name="T3" fmla="*/ 16 h 21"/>
                    <a:gd name="T4" fmla="*/ 15 w 18"/>
                    <a:gd name="T5" fmla="*/ 16 h 21"/>
                    <a:gd name="T6" fmla="*/ 13 w 18"/>
                    <a:gd name="T7" fmla="*/ 14 h 21"/>
                    <a:gd name="T8" fmla="*/ 10 w 18"/>
                    <a:gd name="T9" fmla="*/ 14 h 21"/>
                    <a:gd name="T10" fmla="*/ 8 w 18"/>
                    <a:gd name="T11" fmla="*/ 11 h 21"/>
                    <a:gd name="T12" fmla="*/ 5 w 18"/>
                    <a:gd name="T13" fmla="*/ 8 h 21"/>
                    <a:gd name="T14" fmla="*/ 5 w 18"/>
                    <a:gd name="T15" fmla="*/ 6 h 21"/>
                    <a:gd name="T16" fmla="*/ 2 w 18"/>
                    <a:gd name="T17" fmla="*/ 3 h 21"/>
                    <a:gd name="T18" fmla="*/ 2 w 18"/>
                    <a:gd name="T19" fmla="*/ 0 h 21"/>
                    <a:gd name="T20" fmla="*/ 0 w 18"/>
                    <a:gd name="T21" fmla="*/ 3 h 21"/>
                    <a:gd name="T22" fmla="*/ 0 w 18"/>
                    <a:gd name="T23" fmla="*/ 6 h 21"/>
                    <a:gd name="T24" fmla="*/ 2 w 18"/>
                    <a:gd name="T25" fmla="*/ 8 h 21"/>
                    <a:gd name="T26" fmla="*/ 2 w 18"/>
                    <a:gd name="T27" fmla="*/ 11 h 21"/>
                    <a:gd name="T28" fmla="*/ 5 w 18"/>
                    <a:gd name="T29" fmla="*/ 14 h 21"/>
                    <a:gd name="T30" fmla="*/ 8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9 h 21"/>
                    <a:gd name="T36" fmla="*/ 15 w 18"/>
                    <a:gd name="T37" fmla="*/ 21 h 21"/>
                    <a:gd name="T38" fmla="*/ 18 w 18"/>
                    <a:gd name="T39" fmla="*/ 21 h 21"/>
                    <a:gd name="T40" fmla="*/ 15 w 18"/>
                    <a:gd name="T41" fmla="*/ 21 h 21"/>
                    <a:gd name="T42" fmla="*/ 15 w 18"/>
                    <a:gd name="T43" fmla="*/ 21 h 21"/>
                    <a:gd name="T44" fmla="*/ 18 w 18"/>
                    <a:gd name="T45" fmla="*/ 21 h 21"/>
                    <a:gd name="T46" fmla="*/ 15 w 18"/>
                    <a:gd name="T47" fmla="*/ 19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5" y="19"/>
                      </a:moveTo>
                      <a:lnTo>
                        <a:pt x="18" y="16"/>
                      </a:lnTo>
                      <a:lnTo>
                        <a:pt x="15" y="16"/>
                      </a:lnTo>
                      <a:lnTo>
                        <a:pt x="13" y="14"/>
                      </a:lnTo>
                      <a:lnTo>
                        <a:pt x="10" y="14"/>
                      </a:lnTo>
                      <a:lnTo>
                        <a:pt x="8" y="11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2" y="11"/>
                      </a:lnTo>
                      <a:lnTo>
                        <a:pt x="5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5" name="Freeform 478"/>
                <p:cNvSpPr>
                  <a:spLocks/>
                </p:cNvSpPr>
                <p:nvPr/>
              </p:nvSpPr>
              <p:spPr bwMode="auto">
                <a:xfrm>
                  <a:off x="4047" y="2378"/>
                  <a:ext cx="128" cy="34"/>
                </a:xfrm>
                <a:custGeom>
                  <a:avLst/>
                  <a:gdLst>
                    <a:gd name="T0" fmla="*/ 0 w 128"/>
                    <a:gd name="T1" fmla="*/ 5 h 34"/>
                    <a:gd name="T2" fmla="*/ 0 w 128"/>
                    <a:gd name="T3" fmla="*/ 16 h 34"/>
                    <a:gd name="T4" fmla="*/ 3 w 128"/>
                    <a:gd name="T5" fmla="*/ 26 h 34"/>
                    <a:gd name="T6" fmla="*/ 3 w 128"/>
                    <a:gd name="T7" fmla="*/ 29 h 34"/>
                    <a:gd name="T8" fmla="*/ 5 w 128"/>
                    <a:gd name="T9" fmla="*/ 32 h 34"/>
                    <a:gd name="T10" fmla="*/ 34 w 128"/>
                    <a:gd name="T11" fmla="*/ 34 h 34"/>
                    <a:gd name="T12" fmla="*/ 63 w 128"/>
                    <a:gd name="T13" fmla="*/ 34 h 34"/>
                    <a:gd name="T14" fmla="*/ 94 w 128"/>
                    <a:gd name="T15" fmla="*/ 34 h 34"/>
                    <a:gd name="T16" fmla="*/ 107 w 128"/>
                    <a:gd name="T17" fmla="*/ 34 h 34"/>
                    <a:gd name="T18" fmla="*/ 115 w 128"/>
                    <a:gd name="T19" fmla="*/ 34 h 34"/>
                    <a:gd name="T20" fmla="*/ 120 w 128"/>
                    <a:gd name="T21" fmla="*/ 32 h 34"/>
                    <a:gd name="T22" fmla="*/ 126 w 128"/>
                    <a:gd name="T23" fmla="*/ 26 h 34"/>
                    <a:gd name="T24" fmla="*/ 128 w 128"/>
                    <a:gd name="T25" fmla="*/ 19 h 34"/>
                    <a:gd name="T26" fmla="*/ 128 w 128"/>
                    <a:gd name="T27" fmla="*/ 11 h 34"/>
                    <a:gd name="T28" fmla="*/ 128 w 128"/>
                    <a:gd name="T29" fmla="*/ 5 h 34"/>
                    <a:gd name="T30" fmla="*/ 126 w 128"/>
                    <a:gd name="T31" fmla="*/ 3 h 34"/>
                    <a:gd name="T32" fmla="*/ 118 w 128"/>
                    <a:gd name="T33" fmla="*/ 0 h 34"/>
                    <a:gd name="T34" fmla="*/ 112 w 128"/>
                    <a:gd name="T35" fmla="*/ 0 h 34"/>
                    <a:gd name="T36" fmla="*/ 107 w 128"/>
                    <a:gd name="T37" fmla="*/ 0 h 34"/>
                    <a:gd name="T38" fmla="*/ 102 w 128"/>
                    <a:gd name="T39" fmla="*/ 0 h 34"/>
                    <a:gd name="T40" fmla="*/ 89 w 128"/>
                    <a:gd name="T41" fmla="*/ 0 h 34"/>
                    <a:gd name="T42" fmla="*/ 71 w 128"/>
                    <a:gd name="T43" fmla="*/ 3 h 34"/>
                    <a:gd name="T44" fmla="*/ 52 w 128"/>
                    <a:gd name="T45" fmla="*/ 3 h 34"/>
                    <a:gd name="T46" fmla="*/ 31 w 128"/>
                    <a:gd name="T47" fmla="*/ 3 h 34"/>
                    <a:gd name="T48" fmla="*/ 16 w 128"/>
                    <a:gd name="T49" fmla="*/ 5 h 34"/>
                    <a:gd name="T50" fmla="*/ 5 w 128"/>
                    <a:gd name="T51" fmla="*/ 5 h 34"/>
                    <a:gd name="T52" fmla="*/ 0 w 128"/>
                    <a:gd name="T53" fmla="*/ 5 h 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4"/>
                    <a:gd name="T83" fmla="*/ 128 w 128"/>
                    <a:gd name="T84" fmla="*/ 34 h 3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4">
                      <a:moveTo>
                        <a:pt x="0" y="5"/>
                      </a:moveTo>
                      <a:lnTo>
                        <a:pt x="0" y="16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32"/>
                      </a:lnTo>
                      <a:lnTo>
                        <a:pt x="34" y="34"/>
                      </a:lnTo>
                      <a:lnTo>
                        <a:pt x="63" y="34"/>
                      </a:lnTo>
                      <a:lnTo>
                        <a:pt x="94" y="34"/>
                      </a:lnTo>
                      <a:lnTo>
                        <a:pt x="107" y="34"/>
                      </a:lnTo>
                      <a:lnTo>
                        <a:pt x="115" y="34"/>
                      </a:lnTo>
                      <a:lnTo>
                        <a:pt x="120" y="32"/>
                      </a:lnTo>
                      <a:lnTo>
                        <a:pt x="126" y="26"/>
                      </a:lnTo>
                      <a:lnTo>
                        <a:pt x="128" y="19"/>
                      </a:lnTo>
                      <a:lnTo>
                        <a:pt x="128" y="11"/>
                      </a:lnTo>
                      <a:lnTo>
                        <a:pt x="128" y="5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2" y="0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2" y="3"/>
                      </a:lnTo>
                      <a:lnTo>
                        <a:pt x="31" y="3"/>
                      </a:lnTo>
                      <a:lnTo>
                        <a:pt x="16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6" name="Freeform 479"/>
                <p:cNvSpPr>
                  <a:spLocks/>
                </p:cNvSpPr>
                <p:nvPr/>
              </p:nvSpPr>
              <p:spPr bwMode="auto">
                <a:xfrm>
                  <a:off x="4047" y="2383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9 h 21"/>
                    <a:gd name="T6" fmla="*/ 3 w 3"/>
                    <a:gd name="T7" fmla="*/ 16 h 21"/>
                    <a:gd name="T8" fmla="*/ 3 w 3"/>
                    <a:gd name="T9" fmla="*/ 14 h 21"/>
                    <a:gd name="T10" fmla="*/ 3 w 3"/>
                    <a:gd name="T11" fmla="*/ 11 h 21"/>
                    <a:gd name="T12" fmla="*/ 3 w 3"/>
                    <a:gd name="T13" fmla="*/ 8 h 21"/>
                    <a:gd name="T14" fmla="*/ 3 w 3"/>
                    <a:gd name="T15" fmla="*/ 6 h 21"/>
                    <a:gd name="T16" fmla="*/ 3 w 3"/>
                    <a:gd name="T17" fmla="*/ 3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3 h 21"/>
                    <a:gd name="T24" fmla="*/ 0 w 3"/>
                    <a:gd name="T25" fmla="*/ 6 h 21"/>
                    <a:gd name="T26" fmla="*/ 0 w 3"/>
                    <a:gd name="T27" fmla="*/ 8 h 21"/>
                    <a:gd name="T28" fmla="*/ 0 w 3"/>
                    <a:gd name="T29" fmla="*/ 11 h 21"/>
                    <a:gd name="T30" fmla="*/ 0 w 3"/>
                    <a:gd name="T31" fmla="*/ 14 h 21"/>
                    <a:gd name="T32" fmla="*/ 0 w 3"/>
                    <a:gd name="T33" fmla="*/ 16 h 21"/>
                    <a:gd name="T34" fmla="*/ 0 w 3"/>
                    <a:gd name="T35" fmla="*/ 19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9"/>
                      </a:lnTo>
                      <a:lnTo>
                        <a:pt x="3" y="16"/>
                      </a:lnTo>
                      <a:lnTo>
                        <a:pt x="3" y="14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7" name="Freeform 480"/>
                <p:cNvSpPr>
                  <a:spLocks/>
                </p:cNvSpPr>
                <p:nvPr/>
              </p:nvSpPr>
              <p:spPr bwMode="auto">
                <a:xfrm>
                  <a:off x="4047" y="2404"/>
                  <a:ext cx="5" cy="8"/>
                </a:xfrm>
                <a:custGeom>
                  <a:avLst/>
                  <a:gdLst>
                    <a:gd name="T0" fmla="*/ 5 w 5"/>
                    <a:gd name="T1" fmla="*/ 3 h 8"/>
                    <a:gd name="T2" fmla="*/ 5 w 5"/>
                    <a:gd name="T3" fmla="*/ 3 h 8"/>
                    <a:gd name="T4" fmla="*/ 5 w 5"/>
                    <a:gd name="T5" fmla="*/ 3 h 8"/>
                    <a:gd name="T6" fmla="*/ 5 w 5"/>
                    <a:gd name="T7" fmla="*/ 3 h 8"/>
                    <a:gd name="T8" fmla="*/ 5 w 5"/>
                    <a:gd name="T9" fmla="*/ 3 h 8"/>
                    <a:gd name="T10" fmla="*/ 5 w 5"/>
                    <a:gd name="T11" fmla="*/ 3 h 8"/>
                    <a:gd name="T12" fmla="*/ 3 w 5"/>
                    <a:gd name="T13" fmla="*/ 3 h 8"/>
                    <a:gd name="T14" fmla="*/ 3 w 5"/>
                    <a:gd name="T15" fmla="*/ 0 h 8"/>
                    <a:gd name="T16" fmla="*/ 3 w 5"/>
                    <a:gd name="T17" fmla="*/ 0 h 8"/>
                    <a:gd name="T18" fmla="*/ 3 w 5"/>
                    <a:gd name="T19" fmla="*/ 0 h 8"/>
                    <a:gd name="T20" fmla="*/ 0 w 5"/>
                    <a:gd name="T21" fmla="*/ 0 h 8"/>
                    <a:gd name="T22" fmla="*/ 0 w 5"/>
                    <a:gd name="T23" fmla="*/ 0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3 h 8"/>
                    <a:gd name="T30" fmla="*/ 0 w 5"/>
                    <a:gd name="T31" fmla="*/ 6 h 8"/>
                    <a:gd name="T32" fmla="*/ 3 w 5"/>
                    <a:gd name="T33" fmla="*/ 6 h 8"/>
                    <a:gd name="T34" fmla="*/ 3 w 5"/>
                    <a:gd name="T35" fmla="*/ 8 h 8"/>
                    <a:gd name="T36" fmla="*/ 5 w 5"/>
                    <a:gd name="T37" fmla="*/ 8 h 8"/>
                    <a:gd name="T38" fmla="*/ 5 w 5"/>
                    <a:gd name="T39" fmla="*/ 8 h 8"/>
                    <a:gd name="T40" fmla="*/ 5 w 5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8" name="Freeform 481"/>
                <p:cNvSpPr>
                  <a:spLocks/>
                </p:cNvSpPr>
                <p:nvPr/>
              </p:nvSpPr>
              <p:spPr bwMode="auto">
                <a:xfrm>
                  <a:off x="4052" y="2407"/>
                  <a:ext cx="58" cy="5"/>
                </a:xfrm>
                <a:custGeom>
                  <a:avLst/>
                  <a:gdLst>
                    <a:gd name="T0" fmla="*/ 58 w 58"/>
                    <a:gd name="T1" fmla="*/ 3 h 5"/>
                    <a:gd name="T2" fmla="*/ 58 w 58"/>
                    <a:gd name="T3" fmla="*/ 3 h 5"/>
                    <a:gd name="T4" fmla="*/ 50 w 58"/>
                    <a:gd name="T5" fmla="*/ 3 h 5"/>
                    <a:gd name="T6" fmla="*/ 42 w 58"/>
                    <a:gd name="T7" fmla="*/ 3 h 5"/>
                    <a:gd name="T8" fmla="*/ 37 w 58"/>
                    <a:gd name="T9" fmla="*/ 3 h 5"/>
                    <a:gd name="T10" fmla="*/ 29 w 58"/>
                    <a:gd name="T11" fmla="*/ 3 h 5"/>
                    <a:gd name="T12" fmla="*/ 21 w 58"/>
                    <a:gd name="T13" fmla="*/ 3 h 5"/>
                    <a:gd name="T14" fmla="*/ 13 w 58"/>
                    <a:gd name="T15" fmla="*/ 3 h 5"/>
                    <a:gd name="T16" fmla="*/ 8 w 58"/>
                    <a:gd name="T17" fmla="*/ 3 h 5"/>
                    <a:gd name="T18" fmla="*/ 0 w 58"/>
                    <a:gd name="T19" fmla="*/ 0 h 5"/>
                    <a:gd name="T20" fmla="*/ 0 w 58"/>
                    <a:gd name="T21" fmla="*/ 5 h 5"/>
                    <a:gd name="T22" fmla="*/ 8 w 58"/>
                    <a:gd name="T23" fmla="*/ 5 h 5"/>
                    <a:gd name="T24" fmla="*/ 13 w 58"/>
                    <a:gd name="T25" fmla="*/ 5 h 5"/>
                    <a:gd name="T26" fmla="*/ 21 w 58"/>
                    <a:gd name="T27" fmla="*/ 5 h 5"/>
                    <a:gd name="T28" fmla="*/ 29 w 58"/>
                    <a:gd name="T29" fmla="*/ 5 h 5"/>
                    <a:gd name="T30" fmla="*/ 37 w 58"/>
                    <a:gd name="T31" fmla="*/ 5 h 5"/>
                    <a:gd name="T32" fmla="*/ 42 w 58"/>
                    <a:gd name="T33" fmla="*/ 5 h 5"/>
                    <a:gd name="T34" fmla="*/ 50 w 58"/>
                    <a:gd name="T35" fmla="*/ 5 h 5"/>
                    <a:gd name="T36" fmla="*/ 58 w 58"/>
                    <a:gd name="T37" fmla="*/ 5 h 5"/>
                    <a:gd name="T38" fmla="*/ 58 w 58"/>
                    <a:gd name="T39" fmla="*/ 5 h 5"/>
                    <a:gd name="T40" fmla="*/ 58 w 58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5"/>
                    <a:gd name="T65" fmla="*/ 58 w 5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5">
                      <a:moveTo>
                        <a:pt x="58" y="3"/>
                      </a:moveTo>
                      <a:lnTo>
                        <a:pt x="58" y="3"/>
                      </a:lnTo>
                      <a:lnTo>
                        <a:pt x="50" y="3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29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21" y="5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50" y="5"/>
                      </a:lnTo>
                      <a:lnTo>
                        <a:pt x="58" y="5"/>
                      </a:lnTo>
                      <a:lnTo>
                        <a:pt x="5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9" name="Freeform 482"/>
                <p:cNvSpPr>
                  <a:spLocks/>
                </p:cNvSpPr>
                <p:nvPr/>
              </p:nvSpPr>
              <p:spPr bwMode="auto">
                <a:xfrm>
                  <a:off x="4110" y="2410"/>
                  <a:ext cx="31" cy="5"/>
                </a:xfrm>
                <a:custGeom>
                  <a:avLst/>
                  <a:gdLst>
                    <a:gd name="T0" fmla="*/ 31 w 31"/>
                    <a:gd name="T1" fmla="*/ 2 h 5"/>
                    <a:gd name="T2" fmla="*/ 31 w 31"/>
                    <a:gd name="T3" fmla="*/ 2 h 5"/>
                    <a:gd name="T4" fmla="*/ 29 w 31"/>
                    <a:gd name="T5" fmla="*/ 2 h 5"/>
                    <a:gd name="T6" fmla="*/ 23 w 31"/>
                    <a:gd name="T7" fmla="*/ 0 h 5"/>
                    <a:gd name="T8" fmla="*/ 21 w 31"/>
                    <a:gd name="T9" fmla="*/ 0 h 5"/>
                    <a:gd name="T10" fmla="*/ 15 w 31"/>
                    <a:gd name="T11" fmla="*/ 0 h 5"/>
                    <a:gd name="T12" fmla="*/ 13 w 31"/>
                    <a:gd name="T13" fmla="*/ 0 h 5"/>
                    <a:gd name="T14" fmla="*/ 8 w 31"/>
                    <a:gd name="T15" fmla="*/ 0 h 5"/>
                    <a:gd name="T16" fmla="*/ 5 w 31"/>
                    <a:gd name="T17" fmla="*/ 0 h 5"/>
                    <a:gd name="T18" fmla="*/ 0 w 31"/>
                    <a:gd name="T19" fmla="*/ 0 h 5"/>
                    <a:gd name="T20" fmla="*/ 0 w 31"/>
                    <a:gd name="T21" fmla="*/ 2 h 5"/>
                    <a:gd name="T22" fmla="*/ 5 w 31"/>
                    <a:gd name="T23" fmla="*/ 2 h 5"/>
                    <a:gd name="T24" fmla="*/ 8 w 31"/>
                    <a:gd name="T25" fmla="*/ 2 h 5"/>
                    <a:gd name="T26" fmla="*/ 13 w 31"/>
                    <a:gd name="T27" fmla="*/ 2 h 5"/>
                    <a:gd name="T28" fmla="*/ 15 w 31"/>
                    <a:gd name="T29" fmla="*/ 5 h 5"/>
                    <a:gd name="T30" fmla="*/ 21 w 31"/>
                    <a:gd name="T31" fmla="*/ 5 h 5"/>
                    <a:gd name="T32" fmla="*/ 23 w 31"/>
                    <a:gd name="T33" fmla="*/ 5 h 5"/>
                    <a:gd name="T34" fmla="*/ 29 w 31"/>
                    <a:gd name="T35" fmla="*/ 5 h 5"/>
                    <a:gd name="T36" fmla="*/ 31 w 31"/>
                    <a:gd name="T37" fmla="*/ 5 h 5"/>
                    <a:gd name="T38" fmla="*/ 31 w 31"/>
                    <a:gd name="T39" fmla="*/ 5 h 5"/>
                    <a:gd name="T40" fmla="*/ 31 w 31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5"/>
                    <a:gd name="T65" fmla="*/ 31 w 31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5">
                      <a:moveTo>
                        <a:pt x="31" y="2"/>
                      </a:move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8" y="2"/>
                      </a:lnTo>
                      <a:lnTo>
                        <a:pt x="13" y="2"/>
                      </a:lnTo>
                      <a:lnTo>
                        <a:pt x="15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0" name="Freeform 483"/>
                <p:cNvSpPr>
                  <a:spLocks/>
                </p:cNvSpPr>
                <p:nvPr/>
              </p:nvSpPr>
              <p:spPr bwMode="auto">
                <a:xfrm>
                  <a:off x="4141" y="2407"/>
                  <a:ext cx="29" cy="8"/>
                </a:xfrm>
                <a:custGeom>
                  <a:avLst/>
                  <a:gdLst>
                    <a:gd name="T0" fmla="*/ 26 w 29"/>
                    <a:gd name="T1" fmla="*/ 0 h 8"/>
                    <a:gd name="T2" fmla="*/ 26 w 29"/>
                    <a:gd name="T3" fmla="*/ 0 h 8"/>
                    <a:gd name="T4" fmla="*/ 24 w 29"/>
                    <a:gd name="T5" fmla="*/ 3 h 8"/>
                    <a:gd name="T6" fmla="*/ 21 w 29"/>
                    <a:gd name="T7" fmla="*/ 3 h 8"/>
                    <a:gd name="T8" fmla="*/ 18 w 29"/>
                    <a:gd name="T9" fmla="*/ 5 h 8"/>
                    <a:gd name="T10" fmla="*/ 16 w 29"/>
                    <a:gd name="T11" fmla="*/ 5 h 8"/>
                    <a:gd name="T12" fmla="*/ 11 w 29"/>
                    <a:gd name="T13" fmla="*/ 5 h 8"/>
                    <a:gd name="T14" fmla="*/ 8 w 29"/>
                    <a:gd name="T15" fmla="*/ 5 h 8"/>
                    <a:gd name="T16" fmla="*/ 5 w 29"/>
                    <a:gd name="T17" fmla="*/ 5 h 8"/>
                    <a:gd name="T18" fmla="*/ 0 w 29"/>
                    <a:gd name="T19" fmla="*/ 5 h 8"/>
                    <a:gd name="T20" fmla="*/ 0 w 29"/>
                    <a:gd name="T21" fmla="*/ 8 h 8"/>
                    <a:gd name="T22" fmla="*/ 5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8 w 29"/>
                    <a:gd name="T31" fmla="*/ 8 h 8"/>
                    <a:gd name="T32" fmla="*/ 21 w 29"/>
                    <a:gd name="T33" fmla="*/ 8 h 8"/>
                    <a:gd name="T34" fmla="*/ 24 w 29"/>
                    <a:gd name="T35" fmla="*/ 5 h 8"/>
                    <a:gd name="T36" fmla="*/ 29 w 29"/>
                    <a:gd name="T37" fmla="*/ 3 h 8"/>
                    <a:gd name="T38" fmla="*/ 29 w 29"/>
                    <a:gd name="T39" fmla="*/ 3 h 8"/>
                    <a:gd name="T40" fmla="*/ 26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4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1" name="Freeform 484"/>
                <p:cNvSpPr>
                  <a:spLocks/>
                </p:cNvSpPr>
                <p:nvPr/>
              </p:nvSpPr>
              <p:spPr bwMode="auto">
                <a:xfrm>
                  <a:off x="4167" y="2381"/>
                  <a:ext cx="11" cy="29"/>
                </a:xfrm>
                <a:custGeom>
                  <a:avLst/>
                  <a:gdLst>
                    <a:gd name="T0" fmla="*/ 6 w 11"/>
                    <a:gd name="T1" fmla="*/ 2 h 29"/>
                    <a:gd name="T2" fmla="*/ 6 w 11"/>
                    <a:gd name="T3" fmla="*/ 2 h 29"/>
                    <a:gd name="T4" fmla="*/ 6 w 11"/>
                    <a:gd name="T5" fmla="*/ 2 h 29"/>
                    <a:gd name="T6" fmla="*/ 6 w 11"/>
                    <a:gd name="T7" fmla="*/ 8 h 29"/>
                    <a:gd name="T8" fmla="*/ 6 w 11"/>
                    <a:gd name="T9" fmla="*/ 10 h 29"/>
                    <a:gd name="T10" fmla="*/ 6 w 11"/>
                    <a:gd name="T11" fmla="*/ 13 h 29"/>
                    <a:gd name="T12" fmla="*/ 6 w 11"/>
                    <a:gd name="T13" fmla="*/ 18 h 29"/>
                    <a:gd name="T14" fmla="*/ 3 w 11"/>
                    <a:gd name="T15" fmla="*/ 21 h 29"/>
                    <a:gd name="T16" fmla="*/ 3 w 11"/>
                    <a:gd name="T17" fmla="*/ 23 h 29"/>
                    <a:gd name="T18" fmla="*/ 0 w 11"/>
                    <a:gd name="T19" fmla="*/ 26 h 29"/>
                    <a:gd name="T20" fmla="*/ 3 w 11"/>
                    <a:gd name="T21" fmla="*/ 29 h 29"/>
                    <a:gd name="T22" fmla="*/ 6 w 11"/>
                    <a:gd name="T23" fmla="*/ 26 h 29"/>
                    <a:gd name="T24" fmla="*/ 6 w 11"/>
                    <a:gd name="T25" fmla="*/ 23 h 29"/>
                    <a:gd name="T26" fmla="*/ 8 w 11"/>
                    <a:gd name="T27" fmla="*/ 18 h 29"/>
                    <a:gd name="T28" fmla="*/ 8 w 11"/>
                    <a:gd name="T29" fmla="*/ 16 h 29"/>
                    <a:gd name="T30" fmla="*/ 11 w 11"/>
                    <a:gd name="T31" fmla="*/ 10 h 29"/>
                    <a:gd name="T32" fmla="*/ 11 w 11"/>
                    <a:gd name="T33" fmla="*/ 8 h 29"/>
                    <a:gd name="T34" fmla="*/ 8 w 11"/>
                    <a:gd name="T35" fmla="*/ 2 h 29"/>
                    <a:gd name="T36" fmla="*/ 8 w 11"/>
                    <a:gd name="T37" fmla="*/ 0 h 29"/>
                    <a:gd name="T38" fmla="*/ 8 w 11"/>
                    <a:gd name="T39" fmla="*/ 0 h 29"/>
                    <a:gd name="T40" fmla="*/ 6 w 11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29"/>
                    <a:gd name="T65" fmla="*/ 11 w 1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29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6" y="8"/>
                      </a:lnTo>
                      <a:lnTo>
                        <a:pt x="6" y="10"/>
                      </a:lnTo>
                      <a:lnTo>
                        <a:pt x="6" y="13"/>
                      </a:lnTo>
                      <a:lnTo>
                        <a:pt x="6" y="18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6" y="26"/>
                      </a:lnTo>
                      <a:lnTo>
                        <a:pt x="6" y="23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2" name="Freeform 485"/>
                <p:cNvSpPr>
                  <a:spLocks/>
                </p:cNvSpPr>
                <p:nvPr/>
              </p:nvSpPr>
              <p:spPr bwMode="auto">
                <a:xfrm>
                  <a:off x="4154" y="2376"/>
                  <a:ext cx="21" cy="7"/>
                </a:xfrm>
                <a:custGeom>
                  <a:avLst/>
                  <a:gdLst>
                    <a:gd name="T0" fmla="*/ 0 w 21"/>
                    <a:gd name="T1" fmla="*/ 2 h 7"/>
                    <a:gd name="T2" fmla="*/ 0 w 21"/>
                    <a:gd name="T3" fmla="*/ 2 h 7"/>
                    <a:gd name="T4" fmla="*/ 0 w 21"/>
                    <a:gd name="T5" fmla="*/ 2 h 7"/>
                    <a:gd name="T6" fmla="*/ 3 w 21"/>
                    <a:gd name="T7" fmla="*/ 2 h 7"/>
                    <a:gd name="T8" fmla="*/ 8 w 21"/>
                    <a:gd name="T9" fmla="*/ 5 h 7"/>
                    <a:gd name="T10" fmla="*/ 11 w 21"/>
                    <a:gd name="T11" fmla="*/ 5 h 7"/>
                    <a:gd name="T12" fmla="*/ 13 w 21"/>
                    <a:gd name="T13" fmla="*/ 5 h 7"/>
                    <a:gd name="T14" fmla="*/ 16 w 21"/>
                    <a:gd name="T15" fmla="*/ 5 h 7"/>
                    <a:gd name="T16" fmla="*/ 19 w 21"/>
                    <a:gd name="T17" fmla="*/ 5 h 7"/>
                    <a:gd name="T18" fmla="*/ 19 w 21"/>
                    <a:gd name="T19" fmla="*/ 7 h 7"/>
                    <a:gd name="T20" fmla="*/ 21 w 21"/>
                    <a:gd name="T21" fmla="*/ 5 h 7"/>
                    <a:gd name="T22" fmla="*/ 19 w 21"/>
                    <a:gd name="T23" fmla="*/ 2 h 7"/>
                    <a:gd name="T24" fmla="*/ 16 w 21"/>
                    <a:gd name="T25" fmla="*/ 2 h 7"/>
                    <a:gd name="T26" fmla="*/ 13 w 21"/>
                    <a:gd name="T27" fmla="*/ 2 h 7"/>
                    <a:gd name="T28" fmla="*/ 11 w 21"/>
                    <a:gd name="T29" fmla="*/ 0 h 7"/>
                    <a:gd name="T30" fmla="*/ 8 w 21"/>
                    <a:gd name="T31" fmla="*/ 0 h 7"/>
                    <a:gd name="T32" fmla="*/ 3 w 21"/>
                    <a:gd name="T33" fmla="*/ 0 h 7"/>
                    <a:gd name="T34" fmla="*/ 0 w 21"/>
                    <a:gd name="T35" fmla="*/ 0 h 7"/>
                    <a:gd name="T36" fmla="*/ 0 w 21"/>
                    <a:gd name="T37" fmla="*/ 0 h 7"/>
                    <a:gd name="T38" fmla="*/ 0 w 21"/>
                    <a:gd name="T39" fmla="*/ 0 h 7"/>
                    <a:gd name="T40" fmla="*/ 0 w 21"/>
                    <a:gd name="T41" fmla="*/ 2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"/>
                    <a:gd name="T65" fmla="*/ 21 w 21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19" y="7"/>
                      </a:lnTo>
                      <a:lnTo>
                        <a:pt x="21" y="5"/>
                      </a:ln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3" name="Freeform 486"/>
                <p:cNvSpPr>
                  <a:spLocks/>
                </p:cNvSpPr>
                <p:nvPr/>
              </p:nvSpPr>
              <p:spPr bwMode="auto">
                <a:xfrm>
                  <a:off x="4047" y="2376"/>
                  <a:ext cx="107" cy="10"/>
                </a:xfrm>
                <a:custGeom>
                  <a:avLst/>
                  <a:gdLst>
                    <a:gd name="T0" fmla="*/ 3 w 107"/>
                    <a:gd name="T1" fmla="*/ 7 h 10"/>
                    <a:gd name="T2" fmla="*/ 0 w 107"/>
                    <a:gd name="T3" fmla="*/ 10 h 10"/>
                    <a:gd name="T4" fmla="*/ 5 w 107"/>
                    <a:gd name="T5" fmla="*/ 10 h 10"/>
                    <a:gd name="T6" fmla="*/ 16 w 107"/>
                    <a:gd name="T7" fmla="*/ 7 h 10"/>
                    <a:gd name="T8" fmla="*/ 34 w 107"/>
                    <a:gd name="T9" fmla="*/ 7 h 10"/>
                    <a:gd name="T10" fmla="*/ 52 w 107"/>
                    <a:gd name="T11" fmla="*/ 7 h 10"/>
                    <a:gd name="T12" fmla="*/ 71 w 107"/>
                    <a:gd name="T13" fmla="*/ 5 h 10"/>
                    <a:gd name="T14" fmla="*/ 89 w 107"/>
                    <a:gd name="T15" fmla="*/ 5 h 10"/>
                    <a:gd name="T16" fmla="*/ 102 w 107"/>
                    <a:gd name="T17" fmla="*/ 5 h 10"/>
                    <a:gd name="T18" fmla="*/ 107 w 107"/>
                    <a:gd name="T19" fmla="*/ 2 h 10"/>
                    <a:gd name="T20" fmla="*/ 107 w 107"/>
                    <a:gd name="T21" fmla="*/ 0 h 10"/>
                    <a:gd name="T22" fmla="*/ 102 w 107"/>
                    <a:gd name="T23" fmla="*/ 0 h 10"/>
                    <a:gd name="T24" fmla="*/ 89 w 107"/>
                    <a:gd name="T25" fmla="*/ 0 h 10"/>
                    <a:gd name="T26" fmla="*/ 71 w 107"/>
                    <a:gd name="T27" fmla="*/ 2 h 10"/>
                    <a:gd name="T28" fmla="*/ 52 w 107"/>
                    <a:gd name="T29" fmla="*/ 2 h 10"/>
                    <a:gd name="T30" fmla="*/ 34 w 107"/>
                    <a:gd name="T31" fmla="*/ 5 h 10"/>
                    <a:gd name="T32" fmla="*/ 16 w 107"/>
                    <a:gd name="T33" fmla="*/ 5 h 10"/>
                    <a:gd name="T34" fmla="*/ 5 w 107"/>
                    <a:gd name="T35" fmla="*/ 5 h 10"/>
                    <a:gd name="T36" fmla="*/ 0 w 107"/>
                    <a:gd name="T37" fmla="*/ 7 h 10"/>
                    <a:gd name="T38" fmla="*/ 0 w 107"/>
                    <a:gd name="T39" fmla="*/ 7 h 10"/>
                    <a:gd name="T40" fmla="*/ 3 w 107"/>
                    <a:gd name="T41" fmla="*/ 7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7"/>
                    <a:gd name="T64" fmla="*/ 0 h 10"/>
                    <a:gd name="T65" fmla="*/ 107 w 107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7" h="10">
                      <a:moveTo>
                        <a:pt x="3" y="7"/>
                      </a:move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6" y="7"/>
                      </a:lnTo>
                      <a:lnTo>
                        <a:pt x="34" y="7"/>
                      </a:lnTo>
                      <a:lnTo>
                        <a:pt x="52" y="7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7" y="2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2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5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4" name="Rectangle 487"/>
                <p:cNvSpPr>
                  <a:spLocks noChangeArrowheads="1"/>
                </p:cNvSpPr>
                <p:nvPr/>
              </p:nvSpPr>
              <p:spPr bwMode="auto">
                <a:xfrm>
                  <a:off x="4065" y="2394"/>
                  <a:ext cx="92" cy="5"/>
                </a:xfrm>
                <a:prstGeom prst="rect">
                  <a:avLst/>
                </a:prstGeom>
                <a:solidFill>
                  <a:srgbClr val="504A5D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315" name="Freeform 488"/>
                <p:cNvSpPr>
                  <a:spLocks/>
                </p:cNvSpPr>
                <p:nvPr/>
              </p:nvSpPr>
              <p:spPr bwMode="auto">
                <a:xfrm>
                  <a:off x="3861" y="2302"/>
                  <a:ext cx="338" cy="71"/>
                </a:xfrm>
                <a:custGeom>
                  <a:avLst/>
                  <a:gdLst>
                    <a:gd name="T0" fmla="*/ 55 w 338"/>
                    <a:gd name="T1" fmla="*/ 8 h 71"/>
                    <a:gd name="T2" fmla="*/ 42 w 338"/>
                    <a:gd name="T3" fmla="*/ 11 h 71"/>
                    <a:gd name="T4" fmla="*/ 32 w 338"/>
                    <a:gd name="T5" fmla="*/ 19 h 71"/>
                    <a:gd name="T6" fmla="*/ 24 w 338"/>
                    <a:gd name="T7" fmla="*/ 29 h 71"/>
                    <a:gd name="T8" fmla="*/ 13 w 338"/>
                    <a:gd name="T9" fmla="*/ 37 h 71"/>
                    <a:gd name="T10" fmla="*/ 6 w 338"/>
                    <a:gd name="T11" fmla="*/ 42 h 71"/>
                    <a:gd name="T12" fmla="*/ 0 w 338"/>
                    <a:gd name="T13" fmla="*/ 47 h 71"/>
                    <a:gd name="T14" fmla="*/ 0 w 338"/>
                    <a:gd name="T15" fmla="*/ 55 h 71"/>
                    <a:gd name="T16" fmla="*/ 0 w 338"/>
                    <a:gd name="T17" fmla="*/ 55 h 71"/>
                    <a:gd name="T18" fmla="*/ 6 w 338"/>
                    <a:gd name="T19" fmla="*/ 58 h 71"/>
                    <a:gd name="T20" fmla="*/ 58 w 338"/>
                    <a:gd name="T21" fmla="*/ 66 h 71"/>
                    <a:gd name="T22" fmla="*/ 110 w 338"/>
                    <a:gd name="T23" fmla="*/ 68 h 71"/>
                    <a:gd name="T24" fmla="*/ 162 w 338"/>
                    <a:gd name="T25" fmla="*/ 71 h 71"/>
                    <a:gd name="T26" fmla="*/ 217 w 338"/>
                    <a:gd name="T27" fmla="*/ 71 h 71"/>
                    <a:gd name="T28" fmla="*/ 275 w 338"/>
                    <a:gd name="T29" fmla="*/ 71 h 71"/>
                    <a:gd name="T30" fmla="*/ 304 w 338"/>
                    <a:gd name="T31" fmla="*/ 66 h 71"/>
                    <a:gd name="T32" fmla="*/ 330 w 338"/>
                    <a:gd name="T33" fmla="*/ 60 h 71"/>
                    <a:gd name="T34" fmla="*/ 335 w 338"/>
                    <a:gd name="T35" fmla="*/ 58 h 71"/>
                    <a:gd name="T36" fmla="*/ 338 w 338"/>
                    <a:gd name="T37" fmla="*/ 53 h 71"/>
                    <a:gd name="T38" fmla="*/ 335 w 338"/>
                    <a:gd name="T39" fmla="*/ 42 h 71"/>
                    <a:gd name="T40" fmla="*/ 330 w 338"/>
                    <a:gd name="T41" fmla="*/ 32 h 71"/>
                    <a:gd name="T42" fmla="*/ 325 w 338"/>
                    <a:gd name="T43" fmla="*/ 24 h 71"/>
                    <a:gd name="T44" fmla="*/ 319 w 338"/>
                    <a:gd name="T45" fmla="*/ 11 h 71"/>
                    <a:gd name="T46" fmla="*/ 314 w 338"/>
                    <a:gd name="T47" fmla="*/ 5 h 71"/>
                    <a:gd name="T48" fmla="*/ 306 w 338"/>
                    <a:gd name="T49" fmla="*/ 3 h 71"/>
                    <a:gd name="T50" fmla="*/ 244 w 338"/>
                    <a:gd name="T51" fmla="*/ 0 h 71"/>
                    <a:gd name="T52" fmla="*/ 181 w 338"/>
                    <a:gd name="T53" fmla="*/ 0 h 71"/>
                    <a:gd name="T54" fmla="*/ 118 w 338"/>
                    <a:gd name="T55" fmla="*/ 3 h 71"/>
                    <a:gd name="T56" fmla="*/ 55 w 338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8"/>
                    <a:gd name="T88" fmla="*/ 0 h 71"/>
                    <a:gd name="T89" fmla="*/ 338 w 338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8" h="71">
                      <a:moveTo>
                        <a:pt x="55" y="8"/>
                      </a:moveTo>
                      <a:lnTo>
                        <a:pt x="42" y="11"/>
                      </a:lnTo>
                      <a:lnTo>
                        <a:pt x="32" y="19"/>
                      </a:lnTo>
                      <a:lnTo>
                        <a:pt x="24" y="29"/>
                      </a:lnTo>
                      <a:lnTo>
                        <a:pt x="13" y="37"/>
                      </a:lnTo>
                      <a:lnTo>
                        <a:pt x="6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6" y="58"/>
                      </a:lnTo>
                      <a:lnTo>
                        <a:pt x="58" y="66"/>
                      </a:lnTo>
                      <a:lnTo>
                        <a:pt x="110" y="68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5" y="71"/>
                      </a:lnTo>
                      <a:lnTo>
                        <a:pt x="304" y="66"/>
                      </a:lnTo>
                      <a:lnTo>
                        <a:pt x="330" y="60"/>
                      </a:lnTo>
                      <a:lnTo>
                        <a:pt x="335" y="58"/>
                      </a:lnTo>
                      <a:lnTo>
                        <a:pt x="338" y="53"/>
                      </a:lnTo>
                      <a:lnTo>
                        <a:pt x="335" y="42"/>
                      </a:lnTo>
                      <a:lnTo>
                        <a:pt x="330" y="32"/>
                      </a:lnTo>
                      <a:lnTo>
                        <a:pt x="325" y="24"/>
                      </a:lnTo>
                      <a:lnTo>
                        <a:pt x="319" y="11"/>
                      </a:lnTo>
                      <a:lnTo>
                        <a:pt x="314" y="5"/>
                      </a:lnTo>
                      <a:lnTo>
                        <a:pt x="306" y="3"/>
                      </a:lnTo>
                      <a:lnTo>
                        <a:pt x="244" y="0"/>
                      </a:lnTo>
                      <a:lnTo>
                        <a:pt x="181" y="0"/>
                      </a:lnTo>
                      <a:lnTo>
                        <a:pt x="118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6" name="Freeform 489"/>
                <p:cNvSpPr>
                  <a:spLocks/>
                </p:cNvSpPr>
                <p:nvPr/>
              </p:nvSpPr>
              <p:spPr bwMode="auto">
                <a:xfrm>
                  <a:off x="3874" y="2307"/>
                  <a:ext cx="42" cy="32"/>
                </a:xfrm>
                <a:custGeom>
                  <a:avLst/>
                  <a:gdLst>
                    <a:gd name="T0" fmla="*/ 3 w 42"/>
                    <a:gd name="T1" fmla="*/ 32 h 32"/>
                    <a:gd name="T2" fmla="*/ 3 w 42"/>
                    <a:gd name="T3" fmla="*/ 32 h 32"/>
                    <a:gd name="T4" fmla="*/ 8 w 42"/>
                    <a:gd name="T5" fmla="*/ 29 h 32"/>
                    <a:gd name="T6" fmla="*/ 11 w 42"/>
                    <a:gd name="T7" fmla="*/ 24 h 32"/>
                    <a:gd name="T8" fmla="*/ 16 w 42"/>
                    <a:gd name="T9" fmla="*/ 19 h 32"/>
                    <a:gd name="T10" fmla="*/ 21 w 42"/>
                    <a:gd name="T11" fmla="*/ 16 h 32"/>
                    <a:gd name="T12" fmla="*/ 24 w 42"/>
                    <a:gd name="T13" fmla="*/ 11 h 32"/>
                    <a:gd name="T14" fmla="*/ 32 w 42"/>
                    <a:gd name="T15" fmla="*/ 8 h 32"/>
                    <a:gd name="T16" fmla="*/ 37 w 42"/>
                    <a:gd name="T17" fmla="*/ 6 h 32"/>
                    <a:gd name="T18" fmla="*/ 42 w 42"/>
                    <a:gd name="T19" fmla="*/ 3 h 32"/>
                    <a:gd name="T20" fmla="*/ 42 w 42"/>
                    <a:gd name="T21" fmla="*/ 0 h 32"/>
                    <a:gd name="T22" fmla="*/ 34 w 42"/>
                    <a:gd name="T23" fmla="*/ 0 h 32"/>
                    <a:gd name="T24" fmla="*/ 29 w 42"/>
                    <a:gd name="T25" fmla="*/ 6 h 32"/>
                    <a:gd name="T26" fmla="*/ 24 w 42"/>
                    <a:gd name="T27" fmla="*/ 8 h 32"/>
                    <a:gd name="T28" fmla="*/ 19 w 42"/>
                    <a:gd name="T29" fmla="*/ 11 h 32"/>
                    <a:gd name="T30" fmla="*/ 13 w 42"/>
                    <a:gd name="T31" fmla="*/ 16 h 32"/>
                    <a:gd name="T32" fmla="*/ 8 w 42"/>
                    <a:gd name="T33" fmla="*/ 21 h 32"/>
                    <a:gd name="T34" fmla="*/ 6 w 42"/>
                    <a:gd name="T35" fmla="*/ 27 h 32"/>
                    <a:gd name="T36" fmla="*/ 0 w 42"/>
                    <a:gd name="T37" fmla="*/ 29 h 32"/>
                    <a:gd name="T38" fmla="*/ 0 w 42"/>
                    <a:gd name="T39" fmla="*/ 29 h 32"/>
                    <a:gd name="T40" fmla="*/ 3 w 42"/>
                    <a:gd name="T41" fmla="*/ 32 h 3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2"/>
                    <a:gd name="T65" fmla="*/ 42 w 42"/>
                    <a:gd name="T66" fmla="*/ 32 h 3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2">
                      <a:moveTo>
                        <a:pt x="3" y="32"/>
                      </a:moveTo>
                      <a:lnTo>
                        <a:pt x="3" y="32"/>
                      </a:lnTo>
                      <a:lnTo>
                        <a:pt x="8" y="29"/>
                      </a:lnTo>
                      <a:lnTo>
                        <a:pt x="11" y="24"/>
                      </a:lnTo>
                      <a:lnTo>
                        <a:pt x="16" y="19"/>
                      </a:lnTo>
                      <a:lnTo>
                        <a:pt x="21" y="16"/>
                      </a:lnTo>
                      <a:lnTo>
                        <a:pt x="24" y="11"/>
                      </a:lnTo>
                      <a:lnTo>
                        <a:pt x="32" y="8"/>
                      </a:lnTo>
                      <a:lnTo>
                        <a:pt x="37" y="6"/>
                      </a:lnTo>
                      <a:lnTo>
                        <a:pt x="42" y="3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6"/>
                      </a:lnTo>
                      <a:lnTo>
                        <a:pt x="24" y="8"/>
                      </a:lnTo>
                      <a:lnTo>
                        <a:pt x="19" y="11"/>
                      </a:lnTo>
                      <a:lnTo>
                        <a:pt x="13" y="16"/>
                      </a:lnTo>
                      <a:lnTo>
                        <a:pt x="8" y="21"/>
                      </a:lnTo>
                      <a:lnTo>
                        <a:pt x="6" y="27"/>
                      </a:lnTo>
                      <a:lnTo>
                        <a:pt x="0" y="29"/>
                      </a:lnTo>
                      <a:lnTo>
                        <a:pt x="3" y="3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7" name="Freeform 490"/>
                <p:cNvSpPr>
                  <a:spLocks/>
                </p:cNvSpPr>
                <p:nvPr/>
              </p:nvSpPr>
              <p:spPr bwMode="auto">
                <a:xfrm>
                  <a:off x="3859" y="2336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2 w 18"/>
                    <a:gd name="T7" fmla="*/ 21 h 26"/>
                    <a:gd name="T8" fmla="*/ 2 w 18"/>
                    <a:gd name="T9" fmla="*/ 19 h 26"/>
                    <a:gd name="T10" fmla="*/ 5 w 18"/>
                    <a:gd name="T11" fmla="*/ 16 h 26"/>
                    <a:gd name="T12" fmla="*/ 8 w 18"/>
                    <a:gd name="T13" fmla="*/ 13 h 26"/>
                    <a:gd name="T14" fmla="*/ 10 w 18"/>
                    <a:gd name="T15" fmla="*/ 11 h 26"/>
                    <a:gd name="T16" fmla="*/ 13 w 18"/>
                    <a:gd name="T17" fmla="*/ 6 h 26"/>
                    <a:gd name="T18" fmla="*/ 18 w 18"/>
                    <a:gd name="T19" fmla="*/ 3 h 26"/>
                    <a:gd name="T20" fmla="*/ 15 w 18"/>
                    <a:gd name="T21" fmla="*/ 0 h 26"/>
                    <a:gd name="T22" fmla="*/ 10 w 18"/>
                    <a:gd name="T23" fmla="*/ 3 h 26"/>
                    <a:gd name="T24" fmla="*/ 8 w 18"/>
                    <a:gd name="T25" fmla="*/ 8 h 26"/>
                    <a:gd name="T26" fmla="*/ 5 w 18"/>
                    <a:gd name="T27" fmla="*/ 11 h 26"/>
                    <a:gd name="T28" fmla="*/ 2 w 18"/>
                    <a:gd name="T29" fmla="*/ 13 h 26"/>
                    <a:gd name="T30" fmla="*/ 0 w 18"/>
                    <a:gd name="T31" fmla="*/ 19 h 26"/>
                    <a:gd name="T32" fmla="*/ 0 w 18"/>
                    <a:gd name="T33" fmla="*/ 21 h 26"/>
                    <a:gd name="T34" fmla="*/ 2 w 18"/>
                    <a:gd name="T35" fmla="*/ 24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5" y="16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3" y="6"/>
                      </a:lnTo>
                      <a:lnTo>
                        <a:pt x="18" y="3"/>
                      </a:lnTo>
                      <a:lnTo>
                        <a:pt x="15" y="0"/>
                      </a:lnTo>
                      <a:lnTo>
                        <a:pt x="10" y="3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2" y="13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8" name="Freeform 491"/>
                <p:cNvSpPr>
                  <a:spLocks/>
                </p:cNvSpPr>
                <p:nvPr/>
              </p:nvSpPr>
              <p:spPr bwMode="auto">
                <a:xfrm>
                  <a:off x="3867" y="2357"/>
                  <a:ext cx="211" cy="19"/>
                </a:xfrm>
                <a:custGeom>
                  <a:avLst/>
                  <a:gdLst>
                    <a:gd name="T0" fmla="*/ 211 w 211"/>
                    <a:gd name="T1" fmla="*/ 13 h 19"/>
                    <a:gd name="T2" fmla="*/ 211 w 211"/>
                    <a:gd name="T3" fmla="*/ 13 h 19"/>
                    <a:gd name="T4" fmla="*/ 183 w 211"/>
                    <a:gd name="T5" fmla="*/ 13 h 19"/>
                    <a:gd name="T6" fmla="*/ 156 w 211"/>
                    <a:gd name="T7" fmla="*/ 13 h 19"/>
                    <a:gd name="T8" fmla="*/ 130 w 211"/>
                    <a:gd name="T9" fmla="*/ 13 h 19"/>
                    <a:gd name="T10" fmla="*/ 104 w 211"/>
                    <a:gd name="T11" fmla="*/ 11 h 19"/>
                    <a:gd name="T12" fmla="*/ 78 w 211"/>
                    <a:gd name="T13" fmla="*/ 11 h 19"/>
                    <a:gd name="T14" fmla="*/ 52 w 211"/>
                    <a:gd name="T15" fmla="*/ 8 h 19"/>
                    <a:gd name="T16" fmla="*/ 26 w 211"/>
                    <a:gd name="T17" fmla="*/ 5 h 19"/>
                    <a:gd name="T18" fmla="*/ 0 w 211"/>
                    <a:gd name="T19" fmla="*/ 0 h 19"/>
                    <a:gd name="T20" fmla="*/ 0 w 211"/>
                    <a:gd name="T21" fmla="*/ 5 h 19"/>
                    <a:gd name="T22" fmla="*/ 26 w 211"/>
                    <a:gd name="T23" fmla="*/ 8 h 19"/>
                    <a:gd name="T24" fmla="*/ 52 w 211"/>
                    <a:gd name="T25" fmla="*/ 11 h 19"/>
                    <a:gd name="T26" fmla="*/ 78 w 211"/>
                    <a:gd name="T27" fmla="*/ 13 h 19"/>
                    <a:gd name="T28" fmla="*/ 104 w 211"/>
                    <a:gd name="T29" fmla="*/ 16 h 19"/>
                    <a:gd name="T30" fmla="*/ 130 w 211"/>
                    <a:gd name="T31" fmla="*/ 16 h 19"/>
                    <a:gd name="T32" fmla="*/ 156 w 211"/>
                    <a:gd name="T33" fmla="*/ 19 h 19"/>
                    <a:gd name="T34" fmla="*/ 183 w 211"/>
                    <a:gd name="T35" fmla="*/ 19 h 19"/>
                    <a:gd name="T36" fmla="*/ 211 w 211"/>
                    <a:gd name="T37" fmla="*/ 19 h 19"/>
                    <a:gd name="T38" fmla="*/ 211 w 211"/>
                    <a:gd name="T39" fmla="*/ 19 h 19"/>
                    <a:gd name="T40" fmla="*/ 211 w 211"/>
                    <a:gd name="T41" fmla="*/ 13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1"/>
                    <a:gd name="T64" fmla="*/ 0 h 19"/>
                    <a:gd name="T65" fmla="*/ 211 w 21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1" h="19">
                      <a:moveTo>
                        <a:pt x="211" y="13"/>
                      </a:moveTo>
                      <a:lnTo>
                        <a:pt x="211" y="13"/>
                      </a:lnTo>
                      <a:lnTo>
                        <a:pt x="183" y="13"/>
                      </a:lnTo>
                      <a:lnTo>
                        <a:pt x="156" y="13"/>
                      </a:lnTo>
                      <a:lnTo>
                        <a:pt x="130" y="13"/>
                      </a:lnTo>
                      <a:lnTo>
                        <a:pt x="104" y="11"/>
                      </a:lnTo>
                      <a:lnTo>
                        <a:pt x="78" y="11"/>
                      </a:lnTo>
                      <a:lnTo>
                        <a:pt x="52" y="8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8"/>
                      </a:lnTo>
                      <a:lnTo>
                        <a:pt x="52" y="11"/>
                      </a:lnTo>
                      <a:lnTo>
                        <a:pt x="78" y="13"/>
                      </a:lnTo>
                      <a:lnTo>
                        <a:pt x="104" y="16"/>
                      </a:lnTo>
                      <a:lnTo>
                        <a:pt x="130" y="16"/>
                      </a:lnTo>
                      <a:lnTo>
                        <a:pt x="156" y="19"/>
                      </a:lnTo>
                      <a:lnTo>
                        <a:pt x="183" y="19"/>
                      </a:lnTo>
                      <a:lnTo>
                        <a:pt x="211" y="19"/>
                      </a:lnTo>
                      <a:lnTo>
                        <a:pt x="211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9" name="Freeform 492"/>
                <p:cNvSpPr>
                  <a:spLocks/>
                </p:cNvSpPr>
                <p:nvPr/>
              </p:nvSpPr>
              <p:spPr bwMode="auto">
                <a:xfrm>
                  <a:off x="4078" y="2360"/>
                  <a:ext cx="113" cy="16"/>
                </a:xfrm>
                <a:custGeom>
                  <a:avLst/>
                  <a:gdLst>
                    <a:gd name="T0" fmla="*/ 113 w 113"/>
                    <a:gd name="T1" fmla="*/ 0 h 16"/>
                    <a:gd name="T2" fmla="*/ 113 w 113"/>
                    <a:gd name="T3" fmla="*/ 0 h 16"/>
                    <a:gd name="T4" fmla="*/ 100 w 113"/>
                    <a:gd name="T5" fmla="*/ 5 h 16"/>
                    <a:gd name="T6" fmla="*/ 87 w 113"/>
                    <a:gd name="T7" fmla="*/ 8 h 16"/>
                    <a:gd name="T8" fmla="*/ 71 w 113"/>
                    <a:gd name="T9" fmla="*/ 8 h 16"/>
                    <a:gd name="T10" fmla="*/ 58 w 113"/>
                    <a:gd name="T11" fmla="*/ 10 h 16"/>
                    <a:gd name="T12" fmla="*/ 42 w 113"/>
                    <a:gd name="T13" fmla="*/ 10 h 16"/>
                    <a:gd name="T14" fmla="*/ 29 w 113"/>
                    <a:gd name="T15" fmla="*/ 10 h 16"/>
                    <a:gd name="T16" fmla="*/ 13 w 113"/>
                    <a:gd name="T17" fmla="*/ 13 h 16"/>
                    <a:gd name="T18" fmla="*/ 0 w 113"/>
                    <a:gd name="T19" fmla="*/ 10 h 16"/>
                    <a:gd name="T20" fmla="*/ 0 w 113"/>
                    <a:gd name="T21" fmla="*/ 16 h 16"/>
                    <a:gd name="T22" fmla="*/ 13 w 113"/>
                    <a:gd name="T23" fmla="*/ 16 h 16"/>
                    <a:gd name="T24" fmla="*/ 29 w 113"/>
                    <a:gd name="T25" fmla="*/ 16 h 16"/>
                    <a:gd name="T26" fmla="*/ 45 w 113"/>
                    <a:gd name="T27" fmla="*/ 16 h 16"/>
                    <a:gd name="T28" fmla="*/ 58 w 113"/>
                    <a:gd name="T29" fmla="*/ 13 h 16"/>
                    <a:gd name="T30" fmla="*/ 74 w 113"/>
                    <a:gd name="T31" fmla="*/ 13 h 16"/>
                    <a:gd name="T32" fmla="*/ 87 w 113"/>
                    <a:gd name="T33" fmla="*/ 10 h 16"/>
                    <a:gd name="T34" fmla="*/ 100 w 113"/>
                    <a:gd name="T35" fmla="*/ 8 h 16"/>
                    <a:gd name="T36" fmla="*/ 113 w 113"/>
                    <a:gd name="T37" fmla="*/ 2 h 16"/>
                    <a:gd name="T38" fmla="*/ 113 w 113"/>
                    <a:gd name="T39" fmla="*/ 2 h 16"/>
                    <a:gd name="T40" fmla="*/ 113 w 113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3"/>
                    <a:gd name="T64" fmla="*/ 0 h 16"/>
                    <a:gd name="T65" fmla="*/ 113 w 113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3" h="16">
                      <a:moveTo>
                        <a:pt x="113" y="0"/>
                      </a:moveTo>
                      <a:lnTo>
                        <a:pt x="113" y="0"/>
                      </a:lnTo>
                      <a:lnTo>
                        <a:pt x="100" y="5"/>
                      </a:lnTo>
                      <a:lnTo>
                        <a:pt x="87" y="8"/>
                      </a:lnTo>
                      <a:lnTo>
                        <a:pt x="71" y="8"/>
                      </a:lnTo>
                      <a:lnTo>
                        <a:pt x="58" y="10"/>
                      </a:lnTo>
                      <a:lnTo>
                        <a:pt x="42" y="10"/>
                      </a:lnTo>
                      <a:lnTo>
                        <a:pt x="29" y="10"/>
                      </a:lnTo>
                      <a:lnTo>
                        <a:pt x="13" y="13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5" y="16"/>
                      </a:lnTo>
                      <a:lnTo>
                        <a:pt x="58" y="13"/>
                      </a:lnTo>
                      <a:lnTo>
                        <a:pt x="74" y="13"/>
                      </a:lnTo>
                      <a:lnTo>
                        <a:pt x="87" y="10"/>
                      </a:lnTo>
                      <a:lnTo>
                        <a:pt x="100" y="8"/>
                      </a:lnTo>
                      <a:lnTo>
                        <a:pt x="113" y="2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0" name="Freeform 493"/>
                <p:cNvSpPr>
                  <a:spLocks/>
                </p:cNvSpPr>
                <p:nvPr/>
              </p:nvSpPr>
              <p:spPr bwMode="auto">
                <a:xfrm>
                  <a:off x="4183" y="2323"/>
                  <a:ext cx="16" cy="39"/>
                </a:xfrm>
                <a:custGeom>
                  <a:avLst/>
                  <a:gdLst>
                    <a:gd name="T0" fmla="*/ 0 w 16"/>
                    <a:gd name="T1" fmla="*/ 3 h 39"/>
                    <a:gd name="T2" fmla="*/ 0 w 16"/>
                    <a:gd name="T3" fmla="*/ 3 h 39"/>
                    <a:gd name="T4" fmla="*/ 3 w 16"/>
                    <a:gd name="T5" fmla="*/ 8 h 39"/>
                    <a:gd name="T6" fmla="*/ 5 w 16"/>
                    <a:gd name="T7" fmla="*/ 13 h 39"/>
                    <a:gd name="T8" fmla="*/ 8 w 16"/>
                    <a:gd name="T9" fmla="*/ 19 h 39"/>
                    <a:gd name="T10" fmla="*/ 10 w 16"/>
                    <a:gd name="T11" fmla="*/ 24 h 39"/>
                    <a:gd name="T12" fmla="*/ 13 w 16"/>
                    <a:gd name="T13" fmla="*/ 29 h 39"/>
                    <a:gd name="T14" fmla="*/ 13 w 16"/>
                    <a:gd name="T15" fmla="*/ 32 h 39"/>
                    <a:gd name="T16" fmla="*/ 10 w 16"/>
                    <a:gd name="T17" fmla="*/ 34 h 39"/>
                    <a:gd name="T18" fmla="*/ 8 w 16"/>
                    <a:gd name="T19" fmla="*/ 37 h 39"/>
                    <a:gd name="T20" fmla="*/ 8 w 16"/>
                    <a:gd name="T21" fmla="*/ 39 h 39"/>
                    <a:gd name="T22" fmla="*/ 13 w 16"/>
                    <a:gd name="T23" fmla="*/ 37 h 39"/>
                    <a:gd name="T24" fmla="*/ 16 w 16"/>
                    <a:gd name="T25" fmla="*/ 32 h 39"/>
                    <a:gd name="T26" fmla="*/ 16 w 16"/>
                    <a:gd name="T27" fmla="*/ 26 h 39"/>
                    <a:gd name="T28" fmla="*/ 16 w 16"/>
                    <a:gd name="T29" fmla="*/ 21 h 39"/>
                    <a:gd name="T30" fmla="*/ 13 w 16"/>
                    <a:gd name="T31" fmla="*/ 16 h 39"/>
                    <a:gd name="T32" fmla="*/ 10 w 16"/>
                    <a:gd name="T33" fmla="*/ 11 h 39"/>
                    <a:gd name="T34" fmla="*/ 5 w 16"/>
                    <a:gd name="T35" fmla="*/ 5 h 39"/>
                    <a:gd name="T36" fmla="*/ 5 w 16"/>
                    <a:gd name="T37" fmla="*/ 0 h 39"/>
                    <a:gd name="T38" fmla="*/ 5 w 16"/>
                    <a:gd name="T39" fmla="*/ 0 h 39"/>
                    <a:gd name="T40" fmla="*/ 0 w 16"/>
                    <a:gd name="T41" fmla="*/ 3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39"/>
                    <a:gd name="T65" fmla="*/ 16 w 16"/>
                    <a:gd name="T66" fmla="*/ 39 h 3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3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5" y="13"/>
                      </a:lnTo>
                      <a:lnTo>
                        <a:pt x="8" y="19"/>
                      </a:lnTo>
                      <a:lnTo>
                        <a:pt x="10" y="24"/>
                      </a:lnTo>
                      <a:lnTo>
                        <a:pt x="13" y="29"/>
                      </a:lnTo>
                      <a:lnTo>
                        <a:pt x="13" y="32"/>
                      </a:lnTo>
                      <a:lnTo>
                        <a:pt x="10" y="34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13" y="37"/>
                      </a:lnTo>
                      <a:lnTo>
                        <a:pt x="16" y="32"/>
                      </a:lnTo>
                      <a:lnTo>
                        <a:pt x="16" y="26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0" y="11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1" name="Freeform 494"/>
                <p:cNvSpPr>
                  <a:spLocks/>
                </p:cNvSpPr>
                <p:nvPr/>
              </p:nvSpPr>
              <p:spPr bwMode="auto">
                <a:xfrm>
                  <a:off x="4167" y="2302"/>
                  <a:ext cx="21" cy="24"/>
                </a:xfrm>
                <a:custGeom>
                  <a:avLst/>
                  <a:gdLst>
                    <a:gd name="T0" fmla="*/ 0 w 21"/>
                    <a:gd name="T1" fmla="*/ 5 h 24"/>
                    <a:gd name="T2" fmla="*/ 0 w 21"/>
                    <a:gd name="T3" fmla="*/ 5 h 24"/>
                    <a:gd name="T4" fmla="*/ 3 w 21"/>
                    <a:gd name="T5" fmla="*/ 5 h 24"/>
                    <a:gd name="T6" fmla="*/ 6 w 21"/>
                    <a:gd name="T7" fmla="*/ 5 h 24"/>
                    <a:gd name="T8" fmla="*/ 8 w 21"/>
                    <a:gd name="T9" fmla="*/ 8 h 24"/>
                    <a:gd name="T10" fmla="*/ 11 w 21"/>
                    <a:gd name="T11" fmla="*/ 11 h 24"/>
                    <a:gd name="T12" fmla="*/ 13 w 21"/>
                    <a:gd name="T13" fmla="*/ 13 h 24"/>
                    <a:gd name="T14" fmla="*/ 13 w 21"/>
                    <a:gd name="T15" fmla="*/ 19 h 24"/>
                    <a:gd name="T16" fmla="*/ 16 w 21"/>
                    <a:gd name="T17" fmla="*/ 21 h 24"/>
                    <a:gd name="T18" fmla="*/ 16 w 21"/>
                    <a:gd name="T19" fmla="*/ 24 h 24"/>
                    <a:gd name="T20" fmla="*/ 21 w 21"/>
                    <a:gd name="T21" fmla="*/ 21 h 24"/>
                    <a:gd name="T22" fmla="*/ 19 w 21"/>
                    <a:gd name="T23" fmla="*/ 19 h 24"/>
                    <a:gd name="T24" fmla="*/ 19 w 21"/>
                    <a:gd name="T25" fmla="*/ 16 h 24"/>
                    <a:gd name="T26" fmla="*/ 16 w 21"/>
                    <a:gd name="T27" fmla="*/ 13 h 24"/>
                    <a:gd name="T28" fmla="*/ 13 w 21"/>
                    <a:gd name="T29" fmla="*/ 8 h 24"/>
                    <a:gd name="T30" fmla="*/ 11 w 21"/>
                    <a:gd name="T31" fmla="*/ 5 h 24"/>
                    <a:gd name="T32" fmla="*/ 8 w 21"/>
                    <a:gd name="T33" fmla="*/ 3 h 24"/>
                    <a:gd name="T34" fmla="*/ 6 w 21"/>
                    <a:gd name="T35" fmla="*/ 0 h 24"/>
                    <a:gd name="T36" fmla="*/ 0 w 21"/>
                    <a:gd name="T37" fmla="*/ 0 h 24"/>
                    <a:gd name="T38" fmla="*/ 0 w 21"/>
                    <a:gd name="T39" fmla="*/ 0 h 24"/>
                    <a:gd name="T40" fmla="*/ 0 w 21"/>
                    <a:gd name="T41" fmla="*/ 5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4"/>
                    <a:gd name="T65" fmla="*/ 21 w 21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4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8"/>
                      </a:lnTo>
                      <a:lnTo>
                        <a:pt x="11" y="11"/>
                      </a:lnTo>
                      <a:lnTo>
                        <a:pt x="13" y="13"/>
                      </a:lnTo>
                      <a:lnTo>
                        <a:pt x="13" y="19"/>
                      </a:lnTo>
                      <a:lnTo>
                        <a:pt x="16" y="21"/>
                      </a:lnTo>
                      <a:lnTo>
                        <a:pt x="16" y="24"/>
                      </a:lnTo>
                      <a:lnTo>
                        <a:pt x="21" y="21"/>
                      </a:lnTo>
                      <a:lnTo>
                        <a:pt x="19" y="19"/>
                      </a:lnTo>
                      <a:lnTo>
                        <a:pt x="19" y="16"/>
                      </a:lnTo>
                      <a:lnTo>
                        <a:pt x="16" y="13"/>
                      </a:lnTo>
                      <a:lnTo>
                        <a:pt x="13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2" name="Freeform 495"/>
                <p:cNvSpPr>
                  <a:spLocks/>
                </p:cNvSpPr>
                <p:nvPr/>
              </p:nvSpPr>
              <p:spPr bwMode="auto">
                <a:xfrm>
                  <a:off x="3916" y="2300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2 w 251"/>
                    <a:gd name="T5" fmla="*/ 7 h 10"/>
                    <a:gd name="T6" fmla="*/ 63 w 251"/>
                    <a:gd name="T7" fmla="*/ 5 h 10"/>
                    <a:gd name="T8" fmla="*/ 94 w 251"/>
                    <a:gd name="T9" fmla="*/ 5 h 10"/>
                    <a:gd name="T10" fmla="*/ 126 w 251"/>
                    <a:gd name="T11" fmla="*/ 2 h 10"/>
                    <a:gd name="T12" fmla="*/ 157 w 251"/>
                    <a:gd name="T13" fmla="*/ 2 h 10"/>
                    <a:gd name="T14" fmla="*/ 189 w 251"/>
                    <a:gd name="T15" fmla="*/ 2 h 10"/>
                    <a:gd name="T16" fmla="*/ 220 w 251"/>
                    <a:gd name="T17" fmla="*/ 5 h 10"/>
                    <a:gd name="T18" fmla="*/ 251 w 251"/>
                    <a:gd name="T19" fmla="*/ 7 h 10"/>
                    <a:gd name="T20" fmla="*/ 251 w 251"/>
                    <a:gd name="T21" fmla="*/ 2 h 10"/>
                    <a:gd name="T22" fmla="*/ 220 w 251"/>
                    <a:gd name="T23" fmla="*/ 2 h 10"/>
                    <a:gd name="T24" fmla="*/ 189 w 251"/>
                    <a:gd name="T25" fmla="*/ 0 h 10"/>
                    <a:gd name="T26" fmla="*/ 157 w 251"/>
                    <a:gd name="T27" fmla="*/ 0 h 10"/>
                    <a:gd name="T28" fmla="*/ 126 w 251"/>
                    <a:gd name="T29" fmla="*/ 0 h 10"/>
                    <a:gd name="T30" fmla="*/ 94 w 251"/>
                    <a:gd name="T31" fmla="*/ 0 h 10"/>
                    <a:gd name="T32" fmla="*/ 63 w 251"/>
                    <a:gd name="T33" fmla="*/ 2 h 10"/>
                    <a:gd name="T34" fmla="*/ 32 w 251"/>
                    <a:gd name="T35" fmla="*/ 5 h 10"/>
                    <a:gd name="T36" fmla="*/ 0 w 251"/>
                    <a:gd name="T37" fmla="*/ 7 h 10"/>
                    <a:gd name="T38" fmla="*/ 0 w 251"/>
                    <a:gd name="T39" fmla="*/ 7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2" y="7"/>
                      </a:lnTo>
                      <a:lnTo>
                        <a:pt x="63" y="5"/>
                      </a:lnTo>
                      <a:lnTo>
                        <a:pt x="94" y="5"/>
                      </a:lnTo>
                      <a:lnTo>
                        <a:pt x="126" y="2"/>
                      </a:lnTo>
                      <a:lnTo>
                        <a:pt x="157" y="2"/>
                      </a:lnTo>
                      <a:lnTo>
                        <a:pt x="189" y="2"/>
                      </a:lnTo>
                      <a:lnTo>
                        <a:pt x="220" y="5"/>
                      </a:lnTo>
                      <a:lnTo>
                        <a:pt x="251" y="7"/>
                      </a:lnTo>
                      <a:lnTo>
                        <a:pt x="251" y="2"/>
                      </a:lnTo>
                      <a:lnTo>
                        <a:pt x="220" y="2"/>
                      </a:lnTo>
                      <a:lnTo>
                        <a:pt x="189" y="0"/>
                      </a:lnTo>
                      <a:lnTo>
                        <a:pt x="157" y="0"/>
                      </a:lnTo>
                      <a:lnTo>
                        <a:pt x="126" y="0"/>
                      </a:lnTo>
                      <a:lnTo>
                        <a:pt x="94" y="0"/>
                      </a:lnTo>
                      <a:lnTo>
                        <a:pt x="63" y="2"/>
                      </a:lnTo>
                      <a:lnTo>
                        <a:pt x="32" y="5"/>
                      </a:lnTo>
                      <a:lnTo>
                        <a:pt x="0" y="7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3" name="Freeform 496"/>
                <p:cNvSpPr>
                  <a:spLocks/>
                </p:cNvSpPr>
                <p:nvPr/>
              </p:nvSpPr>
              <p:spPr bwMode="auto">
                <a:xfrm>
                  <a:off x="3955" y="2310"/>
                  <a:ext cx="155" cy="50"/>
                </a:xfrm>
                <a:custGeom>
                  <a:avLst/>
                  <a:gdLst>
                    <a:gd name="T0" fmla="*/ 76 w 155"/>
                    <a:gd name="T1" fmla="*/ 0 h 50"/>
                    <a:gd name="T2" fmla="*/ 105 w 155"/>
                    <a:gd name="T3" fmla="*/ 3 h 50"/>
                    <a:gd name="T4" fmla="*/ 131 w 155"/>
                    <a:gd name="T5" fmla="*/ 8 h 50"/>
                    <a:gd name="T6" fmla="*/ 142 w 155"/>
                    <a:gd name="T7" fmla="*/ 11 h 50"/>
                    <a:gd name="T8" fmla="*/ 150 w 155"/>
                    <a:gd name="T9" fmla="*/ 16 h 50"/>
                    <a:gd name="T10" fmla="*/ 152 w 155"/>
                    <a:gd name="T11" fmla="*/ 21 h 50"/>
                    <a:gd name="T12" fmla="*/ 155 w 155"/>
                    <a:gd name="T13" fmla="*/ 26 h 50"/>
                    <a:gd name="T14" fmla="*/ 152 w 155"/>
                    <a:gd name="T15" fmla="*/ 32 h 50"/>
                    <a:gd name="T16" fmla="*/ 150 w 155"/>
                    <a:gd name="T17" fmla="*/ 37 h 50"/>
                    <a:gd name="T18" fmla="*/ 142 w 155"/>
                    <a:gd name="T19" fmla="*/ 39 h 50"/>
                    <a:gd name="T20" fmla="*/ 131 w 155"/>
                    <a:gd name="T21" fmla="*/ 42 h 50"/>
                    <a:gd name="T22" fmla="*/ 105 w 155"/>
                    <a:gd name="T23" fmla="*/ 47 h 50"/>
                    <a:gd name="T24" fmla="*/ 76 w 155"/>
                    <a:gd name="T25" fmla="*/ 50 h 50"/>
                    <a:gd name="T26" fmla="*/ 48 w 155"/>
                    <a:gd name="T27" fmla="*/ 47 h 50"/>
                    <a:gd name="T28" fmla="*/ 24 w 155"/>
                    <a:gd name="T29" fmla="*/ 42 h 50"/>
                    <a:gd name="T30" fmla="*/ 6 w 155"/>
                    <a:gd name="T31" fmla="*/ 37 h 50"/>
                    <a:gd name="T32" fmla="*/ 3 w 155"/>
                    <a:gd name="T33" fmla="*/ 32 h 50"/>
                    <a:gd name="T34" fmla="*/ 0 w 155"/>
                    <a:gd name="T35" fmla="*/ 26 h 50"/>
                    <a:gd name="T36" fmla="*/ 3 w 155"/>
                    <a:gd name="T37" fmla="*/ 21 h 50"/>
                    <a:gd name="T38" fmla="*/ 6 w 155"/>
                    <a:gd name="T39" fmla="*/ 16 h 50"/>
                    <a:gd name="T40" fmla="*/ 24 w 155"/>
                    <a:gd name="T41" fmla="*/ 8 h 50"/>
                    <a:gd name="T42" fmla="*/ 48 w 155"/>
                    <a:gd name="T43" fmla="*/ 3 h 50"/>
                    <a:gd name="T44" fmla="*/ 76 w 155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5"/>
                    <a:gd name="T70" fmla="*/ 0 h 50"/>
                    <a:gd name="T71" fmla="*/ 155 w 155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5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2" y="11"/>
                      </a:lnTo>
                      <a:lnTo>
                        <a:pt x="150" y="16"/>
                      </a:lnTo>
                      <a:lnTo>
                        <a:pt x="152" y="21"/>
                      </a:lnTo>
                      <a:lnTo>
                        <a:pt x="155" y="26"/>
                      </a:lnTo>
                      <a:lnTo>
                        <a:pt x="152" y="32"/>
                      </a:lnTo>
                      <a:lnTo>
                        <a:pt x="150" y="37"/>
                      </a:lnTo>
                      <a:lnTo>
                        <a:pt x="142" y="39"/>
                      </a:lnTo>
                      <a:lnTo>
                        <a:pt x="131" y="42"/>
                      </a:lnTo>
                      <a:lnTo>
                        <a:pt x="105" y="47"/>
                      </a:lnTo>
                      <a:lnTo>
                        <a:pt x="76" y="50"/>
                      </a:lnTo>
                      <a:lnTo>
                        <a:pt x="48" y="47"/>
                      </a:lnTo>
                      <a:lnTo>
                        <a:pt x="24" y="42"/>
                      </a:lnTo>
                      <a:lnTo>
                        <a:pt x="6" y="37"/>
                      </a:lnTo>
                      <a:lnTo>
                        <a:pt x="3" y="32"/>
                      </a:lnTo>
                      <a:lnTo>
                        <a:pt x="0" y="26"/>
                      </a:lnTo>
                      <a:lnTo>
                        <a:pt x="3" y="21"/>
                      </a:lnTo>
                      <a:lnTo>
                        <a:pt x="6" y="16"/>
                      </a:lnTo>
                      <a:lnTo>
                        <a:pt x="24" y="8"/>
                      </a:lnTo>
                      <a:lnTo>
                        <a:pt x="48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4" name="Freeform 497"/>
                <p:cNvSpPr>
                  <a:spLocks/>
                </p:cNvSpPr>
                <p:nvPr/>
              </p:nvSpPr>
              <p:spPr bwMode="auto">
                <a:xfrm>
                  <a:off x="3911" y="2114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5 h 233"/>
                    <a:gd name="T12" fmla="*/ 13 w 254"/>
                    <a:gd name="T13" fmla="*/ 13 h 233"/>
                    <a:gd name="T14" fmla="*/ 39 w 254"/>
                    <a:gd name="T15" fmla="*/ 7 h 233"/>
                    <a:gd name="T16" fmla="*/ 65 w 254"/>
                    <a:gd name="T17" fmla="*/ 2 h 233"/>
                    <a:gd name="T18" fmla="*/ 120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2 h 233"/>
                    <a:gd name="T24" fmla="*/ 233 w 254"/>
                    <a:gd name="T25" fmla="*/ 7 h 233"/>
                    <a:gd name="T26" fmla="*/ 241 w 254"/>
                    <a:gd name="T27" fmla="*/ 13 h 233"/>
                    <a:gd name="T28" fmla="*/ 248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1 h 233"/>
                    <a:gd name="T36" fmla="*/ 248 w 254"/>
                    <a:gd name="T37" fmla="*/ 146 h 233"/>
                    <a:gd name="T38" fmla="*/ 246 w 254"/>
                    <a:gd name="T39" fmla="*/ 178 h 233"/>
                    <a:gd name="T40" fmla="*/ 241 w 254"/>
                    <a:gd name="T41" fmla="*/ 193 h 233"/>
                    <a:gd name="T42" fmla="*/ 235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1 w 254"/>
                    <a:gd name="T49" fmla="*/ 233 h 233"/>
                    <a:gd name="T50" fmla="*/ 120 w 254"/>
                    <a:gd name="T51" fmla="*/ 233 h 233"/>
                    <a:gd name="T52" fmla="*/ 78 w 254"/>
                    <a:gd name="T53" fmla="*/ 230 h 233"/>
                    <a:gd name="T54" fmla="*/ 37 w 254"/>
                    <a:gd name="T55" fmla="*/ 225 h 233"/>
                    <a:gd name="T56" fmla="*/ 26 w 254"/>
                    <a:gd name="T57" fmla="*/ 220 h 233"/>
                    <a:gd name="T58" fmla="*/ 18 w 254"/>
                    <a:gd name="T59" fmla="*/ 212 h 233"/>
                    <a:gd name="T60" fmla="*/ 10 w 254"/>
                    <a:gd name="T61" fmla="*/ 201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5"/>
                      </a:lnTo>
                      <a:lnTo>
                        <a:pt x="13" y="13"/>
                      </a:lnTo>
                      <a:lnTo>
                        <a:pt x="39" y="7"/>
                      </a:lnTo>
                      <a:lnTo>
                        <a:pt x="65" y="2"/>
                      </a:lnTo>
                      <a:lnTo>
                        <a:pt x="120" y="0"/>
                      </a:lnTo>
                      <a:lnTo>
                        <a:pt x="178" y="0"/>
                      </a:lnTo>
                      <a:lnTo>
                        <a:pt x="204" y="2"/>
                      </a:lnTo>
                      <a:lnTo>
                        <a:pt x="233" y="7"/>
                      </a:lnTo>
                      <a:lnTo>
                        <a:pt x="241" y="13"/>
                      </a:lnTo>
                      <a:lnTo>
                        <a:pt x="248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1"/>
                      </a:lnTo>
                      <a:lnTo>
                        <a:pt x="248" y="146"/>
                      </a:lnTo>
                      <a:lnTo>
                        <a:pt x="246" y="178"/>
                      </a:lnTo>
                      <a:lnTo>
                        <a:pt x="241" y="193"/>
                      </a:lnTo>
                      <a:lnTo>
                        <a:pt x="235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1" y="233"/>
                      </a:lnTo>
                      <a:lnTo>
                        <a:pt x="120" y="233"/>
                      </a:lnTo>
                      <a:lnTo>
                        <a:pt x="78" y="230"/>
                      </a:lnTo>
                      <a:lnTo>
                        <a:pt x="37" y="225"/>
                      </a:lnTo>
                      <a:lnTo>
                        <a:pt x="26" y="220"/>
                      </a:lnTo>
                      <a:lnTo>
                        <a:pt x="18" y="212"/>
                      </a:lnTo>
                      <a:lnTo>
                        <a:pt x="10" y="201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5" name="Freeform 498"/>
                <p:cNvSpPr>
                  <a:spLocks/>
                </p:cNvSpPr>
                <p:nvPr/>
              </p:nvSpPr>
              <p:spPr bwMode="auto">
                <a:xfrm>
                  <a:off x="3924" y="2137"/>
                  <a:ext cx="228" cy="170"/>
                </a:xfrm>
                <a:custGeom>
                  <a:avLst/>
                  <a:gdLst>
                    <a:gd name="T0" fmla="*/ 8 w 228"/>
                    <a:gd name="T1" fmla="*/ 139 h 170"/>
                    <a:gd name="T2" fmla="*/ 3 w 228"/>
                    <a:gd name="T3" fmla="*/ 113 h 170"/>
                    <a:gd name="T4" fmla="*/ 0 w 228"/>
                    <a:gd name="T5" fmla="*/ 84 h 170"/>
                    <a:gd name="T6" fmla="*/ 0 w 228"/>
                    <a:gd name="T7" fmla="*/ 29 h 170"/>
                    <a:gd name="T8" fmla="*/ 3 w 228"/>
                    <a:gd name="T9" fmla="*/ 19 h 170"/>
                    <a:gd name="T10" fmla="*/ 11 w 228"/>
                    <a:gd name="T11" fmla="*/ 11 h 170"/>
                    <a:gd name="T12" fmla="*/ 34 w 228"/>
                    <a:gd name="T13" fmla="*/ 5 h 170"/>
                    <a:gd name="T14" fmla="*/ 60 w 228"/>
                    <a:gd name="T15" fmla="*/ 3 h 170"/>
                    <a:gd name="T16" fmla="*/ 107 w 228"/>
                    <a:gd name="T17" fmla="*/ 0 h 170"/>
                    <a:gd name="T18" fmla="*/ 160 w 228"/>
                    <a:gd name="T19" fmla="*/ 0 h 170"/>
                    <a:gd name="T20" fmla="*/ 209 w 228"/>
                    <a:gd name="T21" fmla="*/ 5 h 170"/>
                    <a:gd name="T22" fmla="*/ 217 w 228"/>
                    <a:gd name="T23" fmla="*/ 8 h 170"/>
                    <a:gd name="T24" fmla="*/ 222 w 228"/>
                    <a:gd name="T25" fmla="*/ 16 h 170"/>
                    <a:gd name="T26" fmla="*/ 228 w 228"/>
                    <a:gd name="T27" fmla="*/ 29 h 170"/>
                    <a:gd name="T28" fmla="*/ 228 w 228"/>
                    <a:gd name="T29" fmla="*/ 50 h 170"/>
                    <a:gd name="T30" fmla="*/ 228 w 228"/>
                    <a:gd name="T31" fmla="*/ 68 h 170"/>
                    <a:gd name="T32" fmla="*/ 222 w 228"/>
                    <a:gd name="T33" fmla="*/ 108 h 170"/>
                    <a:gd name="T34" fmla="*/ 220 w 228"/>
                    <a:gd name="T35" fmla="*/ 131 h 170"/>
                    <a:gd name="T36" fmla="*/ 217 w 228"/>
                    <a:gd name="T37" fmla="*/ 142 h 170"/>
                    <a:gd name="T38" fmla="*/ 212 w 228"/>
                    <a:gd name="T39" fmla="*/ 152 h 170"/>
                    <a:gd name="T40" fmla="*/ 196 w 228"/>
                    <a:gd name="T41" fmla="*/ 163 h 170"/>
                    <a:gd name="T42" fmla="*/ 188 w 228"/>
                    <a:gd name="T43" fmla="*/ 168 h 170"/>
                    <a:gd name="T44" fmla="*/ 181 w 228"/>
                    <a:gd name="T45" fmla="*/ 168 h 170"/>
                    <a:gd name="T46" fmla="*/ 144 w 228"/>
                    <a:gd name="T47" fmla="*/ 170 h 170"/>
                    <a:gd name="T48" fmla="*/ 107 w 228"/>
                    <a:gd name="T49" fmla="*/ 170 h 170"/>
                    <a:gd name="T50" fmla="*/ 34 w 228"/>
                    <a:gd name="T51" fmla="*/ 163 h 170"/>
                    <a:gd name="T52" fmla="*/ 26 w 228"/>
                    <a:gd name="T53" fmla="*/ 160 h 170"/>
                    <a:gd name="T54" fmla="*/ 18 w 228"/>
                    <a:gd name="T55" fmla="*/ 155 h 170"/>
                    <a:gd name="T56" fmla="*/ 11 w 228"/>
                    <a:gd name="T57" fmla="*/ 147 h 170"/>
                    <a:gd name="T58" fmla="*/ 8 w 228"/>
                    <a:gd name="T59" fmla="*/ 139 h 1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0"/>
                    <a:gd name="T92" fmla="*/ 228 w 228"/>
                    <a:gd name="T93" fmla="*/ 170 h 17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0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5"/>
                      </a:lnTo>
                      <a:lnTo>
                        <a:pt x="60" y="3"/>
                      </a:lnTo>
                      <a:lnTo>
                        <a:pt x="107" y="0"/>
                      </a:lnTo>
                      <a:lnTo>
                        <a:pt x="160" y="0"/>
                      </a:lnTo>
                      <a:lnTo>
                        <a:pt x="209" y="5"/>
                      </a:lnTo>
                      <a:lnTo>
                        <a:pt x="217" y="8"/>
                      </a:lnTo>
                      <a:lnTo>
                        <a:pt x="222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8"/>
                      </a:lnTo>
                      <a:lnTo>
                        <a:pt x="222" y="108"/>
                      </a:lnTo>
                      <a:lnTo>
                        <a:pt x="220" y="131"/>
                      </a:lnTo>
                      <a:lnTo>
                        <a:pt x="217" y="142"/>
                      </a:lnTo>
                      <a:lnTo>
                        <a:pt x="212" y="152"/>
                      </a:lnTo>
                      <a:lnTo>
                        <a:pt x="196" y="163"/>
                      </a:lnTo>
                      <a:lnTo>
                        <a:pt x="188" y="168"/>
                      </a:lnTo>
                      <a:lnTo>
                        <a:pt x="181" y="168"/>
                      </a:lnTo>
                      <a:lnTo>
                        <a:pt x="144" y="170"/>
                      </a:lnTo>
                      <a:lnTo>
                        <a:pt x="107" y="170"/>
                      </a:lnTo>
                      <a:lnTo>
                        <a:pt x="34" y="163"/>
                      </a:lnTo>
                      <a:lnTo>
                        <a:pt x="26" y="160"/>
                      </a:lnTo>
                      <a:lnTo>
                        <a:pt x="18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6" name="Freeform 499"/>
                <p:cNvSpPr>
                  <a:spLocks/>
                </p:cNvSpPr>
                <p:nvPr/>
              </p:nvSpPr>
              <p:spPr bwMode="auto">
                <a:xfrm>
                  <a:off x="4044" y="2321"/>
                  <a:ext cx="19" cy="10"/>
                </a:xfrm>
                <a:custGeom>
                  <a:avLst/>
                  <a:gdLst>
                    <a:gd name="T0" fmla="*/ 11 w 19"/>
                    <a:gd name="T1" fmla="*/ 0 h 10"/>
                    <a:gd name="T2" fmla="*/ 16 w 19"/>
                    <a:gd name="T3" fmla="*/ 2 h 10"/>
                    <a:gd name="T4" fmla="*/ 19 w 19"/>
                    <a:gd name="T5" fmla="*/ 5 h 10"/>
                    <a:gd name="T6" fmla="*/ 16 w 19"/>
                    <a:gd name="T7" fmla="*/ 7 h 10"/>
                    <a:gd name="T8" fmla="*/ 11 w 19"/>
                    <a:gd name="T9" fmla="*/ 10 h 10"/>
                    <a:gd name="T10" fmla="*/ 3 w 19"/>
                    <a:gd name="T11" fmla="*/ 7 h 10"/>
                    <a:gd name="T12" fmla="*/ 0 w 19"/>
                    <a:gd name="T13" fmla="*/ 5 h 10"/>
                    <a:gd name="T14" fmla="*/ 3 w 19"/>
                    <a:gd name="T15" fmla="*/ 2 h 10"/>
                    <a:gd name="T16" fmla="*/ 11 w 19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10"/>
                    <a:gd name="T29" fmla="*/ 19 w 19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10">
                      <a:moveTo>
                        <a:pt x="11" y="0"/>
                      </a:moveTo>
                      <a:lnTo>
                        <a:pt x="16" y="2"/>
                      </a:lnTo>
                      <a:lnTo>
                        <a:pt x="19" y="5"/>
                      </a:lnTo>
                      <a:lnTo>
                        <a:pt x="16" y="7"/>
                      </a:lnTo>
                      <a:lnTo>
                        <a:pt x="11" y="10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7" name="Freeform 500"/>
                <p:cNvSpPr>
                  <a:spLocks/>
                </p:cNvSpPr>
                <p:nvPr/>
              </p:nvSpPr>
              <p:spPr bwMode="auto">
                <a:xfrm>
                  <a:off x="4071" y="2321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7 h 10"/>
                    <a:gd name="T8" fmla="*/ 10 w 18"/>
                    <a:gd name="T9" fmla="*/ 10 h 10"/>
                    <a:gd name="T10" fmla="*/ 2 w 18"/>
                    <a:gd name="T11" fmla="*/ 7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7"/>
                      </a:lnTo>
                      <a:lnTo>
                        <a:pt x="10" y="10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8" name="Freeform 501"/>
                <p:cNvSpPr>
                  <a:spLocks/>
                </p:cNvSpPr>
                <p:nvPr/>
              </p:nvSpPr>
              <p:spPr bwMode="auto">
                <a:xfrm>
                  <a:off x="4097" y="2321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7 h 10"/>
                    <a:gd name="T8" fmla="*/ 8 w 18"/>
                    <a:gd name="T9" fmla="*/ 10 h 10"/>
                    <a:gd name="T10" fmla="*/ 2 w 18"/>
                    <a:gd name="T11" fmla="*/ 7 h 10"/>
                    <a:gd name="T12" fmla="*/ 0 w 18"/>
                    <a:gd name="T13" fmla="*/ 5 h 10"/>
                    <a:gd name="T14" fmla="*/ 2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7"/>
                      </a:lnTo>
                      <a:lnTo>
                        <a:pt x="8" y="10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9" name="Freeform 502"/>
                <p:cNvSpPr>
                  <a:spLocks/>
                </p:cNvSpPr>
                <p:nvPr/>
              </p:nvSpPr>
              <p:spPr bwMode="auto">
                <a:xfrm>
                  <a:off x="3935" y="2148"/>
                  <a:ext cx="204" cy="152"/>
                </a:xfrm>
                <a:custGeom>
                  <a:avLst/>
                  <a:gdLst>
                    <a:gd name="T0" fmla="*/ 7 w 204"/>
                    <a:gd name="T1" fmla="*/ 123 h 152"/>
                    <a:gd name="T2" fmla="*/ 2 w 204"/>
                    <a:gd name="T3" fmla="*/ 99 h 152"/>
                    <a:gd name="T4" fmla="*/ 0 w 204"/>
                    <a:gd name="T5" fmla="*/ 73 h 152"/>
                    <a:gd name="T6" fmla="*/ 0 w 204"/>
                    <a:gd name="T7" fmla="*/ 23 h 152"/>
                    <a:gd name="T8" fmla="*/ 5 w 204"/>
                    <a:gd name="T9" fmla="*/ 13 h 152"/>
                    <a:gd name="T10" fmla="*/ 7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2 h 152"/>
                    <a:gd name="T16" fmla="*/ 54 w 204"/>
                    <a:gd name="T17" fmla="*/ 0 h 152"/>
                    <a:gd name="T18" fmla="*/ 96 w 204"/>
                    <a:gd name="T19" fmla="*/ 0 h 152"/>
                    <a:gd name="T20" fmla="*/ 143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3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8 w 204"/>
                    <a:gd name="T37" fmla="*/ 115 h 152"/>
                    <a:gd name="T38" fmla="*/ 196 w 204"/>
                    <a:gd name="T39" fmla="*/ 125 h 152"/>
                    <a:gd name="T40" fmla="*/ 190 w 204"/>
                    <a:gd name="T41" fmla="*/ 133 h 152"/>
                    <a:gd name="T42" fmla="*/ 185 w 204"/>
                    <a:gd name="T43" fmla="*/ 138 h 152"/>
                    <a:gd name="T44" fmla="*/ 177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6 w 204"/>
                    <a:gd name="T51" fmla="*/ 152 h 152"/>
                    <a:gd name="T52" fmla="*/ 62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5 w 204"/>
                    <a:gd name="T59" fmla="*/ 138 h 152"/>
                    <a:gd name="T60" fmla="*/ 10 w 204"/>
                    <a:gd name="T61" fmla="*/ 131 h 152"/>
                    <a:gd name="T62" fmla="*/ 7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7" y="123"/>
                      </a:moveTo>
                      <a:lnTo>
                        <a:pt x="2" y="99"/>
                      </a:lnTo>
                      <a:lnTo>
                        <a:pt x="0" y="73"/>
                      </a:lnTo>
                      <a:lnTo>
                        <a:pt x="0" y="23"/>
                      </a:lnTo>
                      <a:lnTo>
                        <a:pt x="5" y="13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31" y="2"/>
                      </a:lnTo>
                      <a:lnTo>
                        <a:pt x="54" y="0"/>
                      </a:lnTo>
                      <a:lnTo>
                        <a:pt x="96" y="0"/>
                      </a:lnTo>
                      <a:lnTo>
                        <a:pt x="143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3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8" y="115"/>
                      </a:lnTo>
                      <a:lnTo>
                        <a:pt x="196" y="125"/>
                      </a:lnTo>
                      <a:lnTo>
                        <a:pt x="190" y="133"/>
                      </a:lnTo>
                      <a:lnTo>
                        <a:pt x="185" y="138"/>
                      </a:lnTo>
                      <a:lnTo>
                        <a:pt x="177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6" y="152"/>
                      </a:lnTo>
                      <a:lnTo>
                        <a:pt x="62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5" y="138"/>
                      </a:lnTo>
                      <a:lnTo>
                        <a:pt x="10" y="131"/>
                      </a:lnTo>
                      <a:lnTo>
                        <a:pt x="7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0" name="Freeform 503"/>
                <p:cNvSpPr>
                  <a:spLocks/>
                </p:cNvSpPr>
                <p:nvPr/>
              </p:nvSpPr>
              <p:spPr bwMode="auto">
                <a:xfrm>
                  <a:off x="3987" y="2171"/>
                  <a:ext cx="118" cy="92"/>
                </a:xfrm>
                <a:custGeom>
                  <a:avLst/>
                  <a:gdLst>
                    <a:gd name="T0" fmla="*/ 2 w 118"/>
                    <a:gd name="T1" fmla="*/ 74 h 92"/>
                    <a:gd name="T2" fmla="*/ 0 w 118"/>
                    <a:gd name="T3" fmla="*/ 45 h 92"/>
                    <a:gd name="T4" fmla="*/ 0 w 118"/>
                    <a:gd name="T5" fmla="*/ 16 h 92"/>
                    <a:gd name="T6" fmla="*/ 2 w 118"/>
                    <a:gd name="T7" fmla="*/ 11 h 92"/>
                    <a:gd name="T8" fmla="*/ 5 w 118"/>
                    <a:gd name="T9" fmla="*/ 5 h 92"/>
                    <a:gd name="T10" fmla="*/ 31 w 118"/>
                    <a:gd name="T11" fmla="*/ 3 h 92"/>
                    <a:gd name="T12" fmla="*/ 57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5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8 h 92"/>
                    <a:gd name="T28" fmla="*/ 110 w 118"/>
                    <a:gd name="T29" fmla="*/ 79 h 92"/>
                    <a:gd name="T30" fmla="*/ 104 w 118"/>
                    <a:gd name="T31" fmla="*/ 87 h 92"/>
                    <a:gd name="T32" fmla="*/ 94 w 118"/>
                    <a:gd name="T33" fmla="*/ 89 h 92"/>
                    <a:gd name="T34" fmla="*/ 55 w 118"/>
                    <a:gd name="T35" fmla="*/ 92 h 92"/>
                    <a:gd name="T36" fmla="*/ 18 w 118"/>
                    <a:gd name="T37" fmla="*/ 87 h 92"/>
                    <a:gd name="T38" fmla="*/ 8 w 118"/>
                    <a:gd name="T39" fmla="*/ 81 h 92"/>
                    <a:gd name="T40" fmla="*/ 2 w 118"/>
                    <a:gd name="T41" fmla="*/ 74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2" y="74"/>
                      </a:moveTo>
                      <a:lnTo>
                        <a:pt x="0" y="45"/>
                      </a:lnTo>
                      <a:lnTo>
                        <a:pt x="0" y="16"/>
                      </a:lnTo>
                      <a:lnTo>
                        <a:pt x="2" y="11"/>
                      </a:lnTo>
                      <a:lnTo>
                        <a:pt x="5" y="5"/>
                      </a:lnTo>
                      <a:lnTo>
                        <a:pt x="31" y="3"/>
                      </a:lnTo>
                      <a:lnTo>
                        <a:pt x="57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8"/>
                      </a:lnTo>
                      <a:lnTo>
                        <a:pt x="110" y="79"/>
                      </a:lnTo>
                      <a:lnTo>
                        <a:pt x="104" y="87"/>
                      </a:lnTo>
                      <a:lnTo>
                        <a:pt x="94" y="89"/>
                      </a:lnTo>
                      <a:lnTo>
                        <a:pt x="55" y="92"/>
                      </a:lnTo>
                      <a:lnTo>
                        <a:pt x="18" y="87"/>
                      </a:lnTo>
                      <a:lnTo>
                        <a:pt x="8" y="81"/>
                      </a:lnTo>
                      <a:lnTo>
                        <a:pt x="2" y="74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1" name="Freeform 504"/>
                <p:cNvSpPr>
                  <a:spLocks/>
                </p:cNvSpPr>
                <p:nvPr/>
              </p:nvSpPr>
              <p:spPr bwMode="auto">
                <a:xfrm>
                  <a:off x="3948" y="2156"/>
                  <a:ext cx="183" cy="136"/>
                </a:xfrm>
                <a:custGeom>
                  <a:avLst/>
                  <a:gdLst>
                    <a:gd name="T0" fmla="*/ 5 w 183"/>
                    <a:gd name="T1" fmla="*/ 117 h 136"/>
                    <a:gd name="T2" fmla="*/ 0 w 183"/>
                    <a:gd name="T3" fmla="*/ 94 h 136"/>
                    <a:gd name="T4" fmla="*/ 0 w 183"/>
                    <a:gd name="T5" fmla="*/ 70 h 136"/>
                    <a:gd name="T6" fmla="*/ 0 w 183"/>
                    <a:gd name="T7" fmla="*/ 23 h 136"/>
                    <a:gd name="T8" fmla="*/ 2 w 183"/>
                    <a:gd name="T9" fmla="*/ 15 h 136"/>
                    <a:gd name="T10" fmla="*/ 7 w 183"/>
                    <a:gd name="T11" fmla="*/ 7 h 136"/>
                    <a:gd name="T12" fmla="*/ 28 w 183"/>
                    <a:gd name="T13" fmla="*/ 2 h 136"/>
                    <a:gd name="T14" fmla="*/ 49 w 183"/>
                    <a:gd name="T15" fmla="*/ 0 h 136"/>
                    <a:gd name="T16" fmla="*/ 89 w 183"/>
                    <a:gd name="T17" fmla="*/ 0 h 136"/>
                    <a:gd name="T18" fmla="*/ 130 w 183"/>
                    <a:gd name="T19" fmla="*/ 0 h 136"/>
                    <a:gd name="T20" fmla="*/ 151 w 183"/>
                    <a:gd name="T21" fmla="*/ 0 h 136"/>
                    <a:gd name="T22" fmla="*/ 172 w 183"/>
                    <a:gd name="T23" fmla="*/ 5 h 136"/>
                    <a:gd name="T24" fmla="*/ 177 w 183"/>
                    <a:gd name="T25" fmla="*/ 7 h 136"/>
                    <a:gd name="T26" fmla="*/ 183 w 183"/>
                    <a:gd name="T27" fmla="*/ 10 h 136"/>
                    <a:gd name="T28" fmla="*/ 143 w 183"/>
                    <a:gd name="T29" fmla="*/ 5 h 136"/>
                    <a:gd name="T30" fmla="*/ 102 w 183"/>
                    <a:gd name="T31" fmla="*/ 5 h 136"/>
                    <a:gd name="T32" fmla="*/ 62 w 183"/>
                    <a:gd name="T33" fmla="*/ 7 h 136"/>
                    <a:gd name="T34" fmla="*/ 21 w 183"/>
                    <a:gd name="T35" fmla="*/ 13 h 136"/>
                    <a:gd name="T36" fmla="*/ 15 w 183"/>
                    <a:gd name="T37" fmla="*/ 20 h 136"/>
                    <a:gd name="T38" fmla="*/ 13 w 183"/>
                    <a:gd name="T39" fmla="*/ 28 h 136"/>
                    <a:gd name="T40" fmla="*/ 13 w 183"/>
                    <a:gd name="T41" fmla="*/ 75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0 h 136"/>
                    <a:gd name="T48" fmla="*/ 28 w 183"/>
                    <a:gd name="T49" fmla="*/ 136 h 136"/>
                    <a:gd name="T50" fmla="*/ 28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7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7"/>
                      </a:moveTo>
                      <a:lnTo>
                        <a:pt x="0" y="94"/>
                      </a:lnTo>
                      <a:lnTo>
                        <a:pt x="0" y="70"/>
                      </a:lnTo>
                      <a:lnTo>
                        <a:pt x="0" y="23"/>
                      </a:lnTo>
                      <a:lnTo>
                        <a:pt x="2" y="15"/>
                      </a:lnTo>
                      <a:lnTo>
                        <a:pt x="7" y="7"/>
                      </a:lnTo>
                      <a:lnTo>
                        <a:pt x="28" y="2"/>
                      </a:lnTo>
                      <a:lnTo>
                        <a:pt x="49" y="0"/>
                      </a:lnTo>
                      <a:lnTo>
                        <a:pt x="89" y="0"/>
                      </a:lnTo>
                      <a:lnTo>
                        <a:pt x="130" y="0"/>
                      </a:lnTo>
                      <a:lnTo>
                        <a:pt x="151" y="0"/>
                      </a:lnTo>
                      <a:lnTo>
                        <a:pt x="172" y="5"/>
                      </a:lnTo>
                      <a:lnTo>
                        <a:pt x="177" y="7"/>
                      </a:lnTo>
                      <a:lnTo>
                        <a:pt x="183" y="10"/>
                      </a:lnTo>
                      <a:lnTo>
                        <a:pt x="143" y="5"/>
                      </a:lnTo>
                      <a:lnTo>
                        <a:pt x="102" y="5"/>
                      </a:lnTo>
                      <a:lnTo>
                        <a:pt x="62" y="7"/>
                      </a:lnTo>
                      <a:lnTo>
                        <a:pt x="21" y="13"/>
                      </a:lnTo>
                      <a:lnTo>
                        <a:pt x="15" y="20"/>
                      </a:lnTo>
                      <a:lnTo>
                        <a:pt x="13" y="28"/>
                      </a:lnTo>
                      <a:lnTo>
                        <a:pt x="13" y="75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0"/>
                      </a:lnTo>
                      <a:lnTo>
                        <a:pt x="28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2" name="Freeform 505"/>
                <p:cNvSpPr>
                  <a:spLocks/>
                </p:cNvSpPr>
                <p:nvPr/>
              </p:nvSpPr>
              <p:spPr bwMode="auto">
                <a:xfrm>
                  <a:off x="4222" y="2433"/>
                  <a:ext cx="66" cy="66"/>
                </a:xfrm>
                <a:custGeom>
                  <a:avLst/>
                  <a:gdLst>
                    <a:gd name="T0" fmla="*/ 3 w 66"/>
                    <a:gd name="T1" fmla="*/ 11 h 66"/>
                    <a:gd name="T2" fmla="*/ 3 w 66"/>
                    <a:gd name="T3" fmla="*/ 13 h 66"/>
                    <a:gd name="T4" fmla="*/ 0 w 66"/>
                    <a:gd name="T5" fmla="*/ 16 h 66"/>
                    <a:gd name="T6" fmla="*/ 0 w 66"/>
                    <a:gd name="T7" fmla="*/ 32 h 66"/>
                    <a:gd name="T8" fmla="*/ 0 w 66"/>
                    <a:gd name="T9" fmla="*/ 37 h 66"/>
                    <a:gd name="T10" fmla="*/ 3 w 66"/>
                    <a:gd name="T11" fmla="*/ 45 h 66"/>
                    <a:gd name="T12" fmla="*/ 8 w 66"/>
                    <a:gd name="T13" fmla="*/ 55 h 66"/>
                    <a:gd name="T14" fmla="*/ 19 w 66"/>
                    <a:gd name="T15" fmla="*/ 63 h 66"/>
                    <a:gd name="T16" fmla="*/ 29 w 66"/>
                    <a:gd name="T17" fmla="*/ 66 h 66"/>
                    <a:gd name="T18" fmla="*/ 40 w 66"/>
                    <a:gd name="T19" fmla="*/ 63 h 66"/>
                    <a:gd name="T20" fmla="*/ 50 w 66"/>
                    <a:gd name="T21" fmla="*/ 55 h 66"/>
                    <a:gd name="T22" fmla="*/ 60 w 66"/>
                    <a:gd name="T23" fmla="*/ 45 h 66"/>
                    <a:gd name="T24" fmla="*/ 63 w 66"/>
                    <a:gd name="T25" fmla="*/ 42 h 66"/>
                    <a:gd name="T26" fmla="*/ 66 w 66"/>
                    <a:gd name="T27" fmla="*/ 37 h 66"/>
                    <a:gd name="T28" fmla="*/ 66 w 66"/>
                    <a:gd name="T29" fmla="*/ 37 h 66"/>
                    <a:gd name="T30" fmla="*/ 66 w 66"/>
                    <a:gd name="T31" fmla="*/ 34 h 66"/>
                    <a:gd name="T32" fmla="*/ 66 w 66"/>
                    <a:gd name="T33" fmla="*/ 29 h 66"/>
                    <a:gd name="T34" fmla="*/ 66 w 66"/>
                    <a:gd name="T35" fmla="*/ 21 h 66"/>
                    <a:gd name="T36" fmla="*/ 58 w 66"/>
                    <a:gd name="T37" fmla="*/ 11 h 66"/>
                    <a:gd name="T38" fmla="*/ 45 w 66"/>
                    <a:gd name="T39" fmla="*/ 3 h 66"/>
                    <a:gd name="T40" fmla="*/ 32 w 66"/>
                    <a:gd name="T41" fmla="*/ 0 h 66"/>
                    <a:gd name="T42" fmla="*/ 26 w 66"/>
                    <a:gd name="T43" fmla="*/ 0 h 66"/>
                    <a:gd name="T44" fmla="*/ 19 w 66"/>
                    <a:gd name="T45" fmla="*/ 0 h 66"/>
                    <a:gd name="T46" fmla="*/ 11 w 66"/>
                    <a:gd name="T47" fmla="*/ 3 h 66"/>
                    <a:gd name="T48" fmla="*/ 3 w 66"/>
                    <a:gd name="T49" fmla="*/ 8 h 66"/>
                    <a:gd name="T50" fmla="*/ 3 w 66"/>
                    <a:gd name="T51" fmla="*/ 8 h 66"/>
                    <a:gd name="T52" fmla="*/ 3 w 66"/>
                    <a:gd name="T53" fmla="*/ 11 h 6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6"/>
                    <a:gd name="T82" fmla="*/ 0 h 66"/>
                    <a:gd name="T83" fmla="*/ 66 w 66"/>
                    <a:gd name="T84" fmla="*/ 66 h 6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6" h="66">
                      <a:moveTo>
                        <a:pt x="3" y="11"/>
                      </a:moveTo>
                      <a:lnTo>
                        <a:pt x="3" y="13"/>
                      </a:lnTo>
                      <a:lnTo>
                        <a:pt x="0" y="16"/>
                      </a:lnTo>
                      <a:lnTo>
                        <a:pt x="0" y="32"/>
                      </a:lnTo>
                      <a:lnTo>
                        <a:pt x="0" y="37"/>
                      </a:lnTo>
                      <a:lnTo>
                        <a:pt x="3" y="45"/>
                      </a:lnTo>
                      <a:lnTo>
                        <a:pt x="8" y="55"/>
                      </a:lnTo>
                      <a:lnTo>
                        <a:pt x="19" y="63"/>
                      </a:lnTo>
                      <a:lnTo>
                        <a:pt x="29" y="66"/>
                      </a:lnTo>
                      <a:lnTo>
                        <a:pt x="40" y="63"/>
                      </a:lnTo>
                      <a:lnTo>
                        <a:pt x="50" y="55"/>
                      </a:lnTo>
                      <a:lnTo>
                        <a:pt x="60" y="45"/>
                      </a:lnTo>
                      <a:lnTo>
                        <a:pt x="63" y="42"/>
                      </a:lnTo>
                      <a:lnTo>
                        <a:pt x="66" y="37"/>
                      </a:lnTo>
                      <a:lnTo>
                        <a:pt x="66" y="34"/>
                      </a:lnTo>
                      <a:lnTo>
                        <a:pt x="66" y="29"/>
                      </a:lnTo>
                      <a:lnTo>
                        <a:pt x="66" y="21"/>
                      </a:lnTo>
                      <a:lnTo>
                        <a:pt x="58" y="11"/>
                      </a:lnTo>
                      <a:lnTo>
                        <a:pt x="45" y="3"/>
                      </a:lnTo>
                      <a:lnTo>
                        <a:pt x="32" y="0"/>
                      </a:lnTo>
                      <a:lnTo>
                        <a:pt x="26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3" name="Freeform 506"/>
                <p:cNvSpPr>
                  <a:spLocks/>
                </p:cNvSpPr>
                <p:nvPr/>
              </p:nvSpPr>
              <p:spPr bwMode="auto">
                <a:xfrm>
                  <a:off x="4222" y="2441"/>
                  <a:ext cx="5" cy="8"/>
                </a:xfrm>
                <a:custGeom>
                  <a:avLst/>
                  <a:gdLst>
                    <a:gd name="T0" fmla="*/ 3 w 5"/>
                    <a:gd name="T1" fmla="*/ 8 h 8"/>
                    <a:gd name="T2" fmla="*/ 3 w 5"/>
                    <a:gd name="T3" fmla="*/ 8 h 8"/>
                    <a:gd name="T4" fmla="*/ 3 w 5"/>
                    <a:gd name="T5" fmla="*/ 8 h 8"/>
                    <a:gd name="T6" fmla="*/ 3 w 5"/>
                    <a:gd name="T7" fmla="*/ 8 h 8"/>
                    <a:gd name="T8" fmla="*/ 3 w 5"/>
                    <a:gd name="T9" fmla="*/ 5 h 8"/>
                    <a:gd name="T10" fmla="*/ 3 w 5"/>
                    <a:gd name="T11" fmla="*/ 5 h 8"/>
                    <a:gd name="T12" fmla="*/ 3 w 5"/>
                    <a:gd name="T13" fmla="*/ 5 h 8"/>
                    <a:gd name="T14" fmla="*/ 3 w 5"/>
                    <a:gd name="T15" fmla="*/ 3 h 8"/>
                    <a:gd name="T16" fmla="*/ 3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5 h 8"/>
                    <a:gd name="T30" fmla="*/ 0 w 5"/>
                    <a:gd name="T31" fmla="*/ 5 h 8"/>
                    <a:gd name="T32" fmla="*/ 0 w 5"/>
                    <a:gd name="T33" fmla="*/ 5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3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3" y="8"/>
                      </a:move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4" name="Freeform 507"/>
                <p:cNvSpPr>
                  <a:spLocks/>
                </p:cNvSpPr>
                <p:nvPr/>
              </p:nvSpPr>
              <p:spPr bwMode="auto">
                <a:xfrm>
                  <a:off x="4220" y="2449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3 h 29"/>
                    <a:gd name="T6" fmla="*/ 5 w 5"/>
                    <a:gd name="T7" fmla="*/ 21 h 29"/>
                    <a:gd name="T8" fmla="*/ 5 w 5"/>
                    <a:gd name="T9" fmla="*/ 18 h 29"/>
                    <a:gd name="T10" fmla="*/ 5 w 5"/>
                    <a:gd name="T11" fmla="*/ 16 h 29"/>
                    <a:gd name="T12" fmla="*/ 5 w 5"/>
                    <a:gd name="T13" fmla="*/ 10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0 h 29"/>
                    <a:gd name="T28" fmla="*/ 0 w 5"/>
                    <a:gd name="T29" fmla="*/ 16 h 29"/>
                    <a:gd name="T30" fmla="*/ 0 w 5"/>
                    <a:gd name="T31" fmla="*/ 18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5" name="Freeform 508"/>
                <p:cNvSpPr>
                  <a:spLocks/>
                </p:cNvSpPr>
                <p:nvPr/>
              </p:nvSpPr>
              <p:spPr bwMode="auto">
                <a:xfrm>
                  <a:off x="4222" y="2478"/>
                  <a:ext cx="21" cy="18"/>
                </a:xfrm>
                <a:custGeom>
                  <a:avLst/>
                  <a:gdLst>
                    <a:gd name="T0" fmla="*/ 21 w 21"/>
                    <a:gd name="T1" fmla="*/ 15 h 18"/>
                    <a:gd name="T2" fmla="*/ 21 w 21"/>
                    <a:gd name="T3" fmla="*/ 15 h 18"/>
                    <a:gd name="T4" fmla="*/ 19 w 21"/>
                    <a:gd name="T5" fmla="*/ 13 h 18"/>
                    <a:gd name="T6" fmla="*/ 16 w 21"/>
                    <a:gd name="T7" fmla="*/ 13 h 18"/>
                    <a:gd name="T8" fmla="*/ 13 w 21"/>
                    <a:gd name="T9" fmla="*/ 10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2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2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1 w 21"/>
                    <a:gd name="T31" fmla="*/ 13 h 18"/>
                    <a:gd name="T32" fmla="*/ 13 w 21"/>
                    <a:gd name="T33" fmla="*/ 15 h 18"/>
                    <a:gd name="T34" fmla="*/ 16 w 21"/>
                    <a:gd name="T35" fmla="*/ 18 h 18"/>
                    <a:gd name="T36" fmla="*/ 19 w 21"/>
                    <a:gd name="T37" fmla="*/ 18 h 18"/>
                    <a:gd name="T38" fmla="*/ 19 w 21"/>
                    <a:gd name="T39" fmla="*/ 18 h 18"/>
                    <a:gd name="T40" fmla="*/ 21 w 21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5"/>
                      </a:moveTo>
                      <a:lnTo>
                        <a:pt x="21" y="15"/>
                      </a:lnTo>
                      <a:lnTo>
                        <a:pt x="19" y="13"/>
                      </a:lnTo>
                      <a:lnTo>
                        <a:pt x="16" y="13"/>
                      </a:lnTo>
                      <a:lnTo>
                        <a:pt x="13" y="10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3" y="15"/>
                      </a:lnTo>
                      <a:lnTo>
                        <a:pt x="16" y="18"/>
                      </a:lnTo>
                      <a:lnTo>
                        <a:pt x="19" y="18"/>
                      </a:lnTo>
                      <a:lnTo>
                        <a:pt x="21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6" name="Freeform 509"/>
                <p:cNvSpPr>
                  <a:spLocks/>
                </p:cNvSpPr>
                <p:nvPr/>
              </p:nvSpPr>
              <p:spPr bwMode="auto">
                <a:xfrm>
                  <a:off x="4241" y="2493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5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7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6 h 8"/>
                    <a:gd name="T24" fmla="*/ 5 w 21"/>
                    <a:gd name="T25" fmla="*/ 6 h 8"/>
                    <a:gd name="T26" fmla="*/ 7 w 21"/>
                    <a:gd name="T27" fmla="*/ 6 h 8"/>
                    <a:gd name="T28" fmla="*/ 10 w 21"/>
                    <a:gd name="T29" fmla="*/ 6 h 8"/>
                    <a:gd name="T30" fmla="*/ 13 w 21"/>
                    <a:gd name="T31" fmla="*/ 8 h 8"/>
                    <a:gd name="T32" fmla="*/ 15 w 21"/>
                    <a:gd name="T33" fmla="*/ 6 h 8"/>
                    <a:gd name="T34" fmla="*/ 18 w 21"/>
                    <a:gd name="T35" fmla="*/ 6 h 8"/>
                    <a:gd name="T36" fmla="*/ 21 w 21"/>
                    <a:gd name="T37" fmla="*/ 6 h 8"/>
                    <a:gd name="T38" fmla="*/ 21 w 21"/>
                    <a:gd name="T39" fmla="*/ 6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3" y="8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21" y="6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7" name="Freeform 510"/>
                <p:cNvSpPr>
                  <a:spLocks/>
                </p:cNvSpPr>
                <p:nvPr/>
              </p:nvSpPr>
              <p:spPr bwMode="auto">
                <a:xfrm>
                  <a:off x="4259" y="2475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5 h 24"/>
                    <a:gd name="T6" fmla="*/ 18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8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8 h 24"/>
                    <a:gd name="T28" fmla="*/ 16 w 26"/>
                    <a:gd name="T29" fmla="*/ 16 h 24"/>
                    <a:gd name="T30" fmla="*/ 18 w 26"/>
                    <a:gd name="T31" fmla="*/ 13 h 24"/>
                    <a:gd name="T32" fmla="*/ 21 w 26"/>
                    <a:gd name="T33" fmla="*/ 11 h 24"/>
                    <a:gd name="T34" fmla="*/ 23 w 26"/>
                    <a:gd name="T35" fmla="*/ 5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8" y="13"/>
                      </a:lnTo>
                      <a:lnTo>
                        <a:pt x="21" y="11"/>
                      </a:lnTo>
                      <a:lnTo>
                        <a:pt x="23" y="5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8" name="Freeform 511"/>
                <p:cNvSpPr>
                  <a:spLocks/>
                </p:cNvSpPr>
                <p:nvPr/>
              </p:nvSpPr>
              <p:spPr bwMode="auto">
                <a:xfrm>
                  <a:off x="4280" y="2470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8 w 10"/>
                    <a:gd name="T3" fmla="*/ 0 h 8"/>
                    <a:gd name="T4" fmla="*/ 5 w 10"/>
                    <a:gd name="T5" fmla="*/ 0 h 8"/>
                    <a:gd name="T6" fmla="*/ 5 w 10"/>
                    <a:gd name="T7" fmla="*/ 0 h 8"/>
                    <a:gd name="T8" fmla="*/ 5 w 10"/>
                    <a:gd name="T9" fmla="*/ 2 h 8"/>
                    <a:gd name="T10" fmla="*/ 5 w 10"/>
                    <a:gd name="T11" fmla="*/ 2 h 8"/>
                    <a:gd name="T12" fmla="*/ 2 w 10"/>
                    <a:gd name="T13" fmla="*/ 2 h 8"/>
                    <a:gd name="T14" fmla="*/ 2 w 10"/>
                    <a:gd name="T15" fmla="*/ 5 h 8"/>
                    <a:gd name="T16" fmla="*/ 2 w 10"/>
                    <a:gd name="T17" fmla="*/ 5 h 8"/>
                    <a:gd name="T18" fmla="*/ 0 w 10"/>
                    <a:gd name="T19" fmla="*/ 5 h 8"/>
                    <a:gd name="T20" fmla="*/ 5 w 10"/>
                    <a:gd name="T21" fmla="*/ 8 h 8"/>
                    <a:gd name="T22" fmla="*/ 5 w 10"/>
                    <a:gd name="T23" fmla="*/ 8 h 8"/>
                    <a:gd name="T24" fmla="*/ 5 w 10"/>
                    <a:gd name="T25" fmla="*/ 8 h 8"/>
                    <a:gd name="T26" fmla="*/ 5 w 10"/>
                    <a:gd name="T27" fmla="*/ 5 h 8"/>
                    <a:gd name="T28" fmla="*/ 8 w 10"/>
                    <a:gd name="T29" fmla="*/ 5 h 8"/>
                    <a:gd name="T30" fmla="*/ 8 w 10"/>
                    <a:gd name="T31" fmla="*/ 5 h 8"/>
                    <a:gd name="T32" fmla="*/ 8 w 10"/>
                    <a:gd name="T33" fmla="*/ 2 h 8"/>
                    <a:gd name="T34" fmla="*/ 8 w 10"/>
                    <a:gd name="T35" fmla="*/ 2 h 8"/>
                    <a:gd name="T36" fmla="*/ 10 w 10"/>
                    <a:gd name="T37" fmla="*/ 0 h 8"/>
                    <a:gd name="T38" fmla="*/ 10 w 10"/>
                    <a:gd name="T39" fmla="*/ 0 h 8"/>
                    <a:gd name="T40" fmla="*/ 5 w 10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8"/>
                    <a:gd name="T65" fmla="*/ 10 w 1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9" name="Freeform 512"/>
                <p:cNvSpPr>
                  <a:spLocks/>
                </p:cNvSpPr>
                <p:nvPr/>
              </p:nvSpPr>
              <p:spPr bwMode="auto">
                <a:xfrm>
                  <a:off x="4285" y="2467"/>
                  <a:ext cx="5" cy="3"/>
                </a:xfrm>
                <a:custGeom>
                  <a:avLst/>
                  <a:gdLst>
                    <a:gd name="T0" fmla="*/ 3 w 5"/>
                    <a:gd name="T1" fmla="*/ 0 h 3"/>
                    <a:gd name="T2" fmla="*/ 3 w 5"/>
                    <a:gd name="T3" fmla="*/ 0 h 3"/>
                    <a:gd name="T4" fmla="*/ 3 w 5"/>
                    <a:gd name="T5" fmla="*/ 0 h 3"/>
                    <a:gd name="T6" fmla="*/ 3 w 5"/>
                    <a:gd name="T7" fmla="*/ 3 h 3"/>
                    <a:gd name="T8" fmla="*/ 3 w 5"/>
                    <a:gd name="T9" fmla="*/ 3 h 3"/>
                    <a:gd name="T10" fmla="*/ 3 w 5"/>
                    <a:gd name="T11" fmla="*/ 3 h 3"/>
                    <a:gd name="T12" fmla="*/ 3 w 5"/>
                    <a:gd name="T13" fmla="*/ 3 h 3"/>
                    <a:gd name="T14" fmla="*/ 3 w 5"/>
                    <a:gd name="T15" fmla="*/ 3 h 3"/>
                    <a:gd name="T16" fmla="*/ 0 w 5"/>
                    <a:gd name="T17" fmla="*/ 3 h 3"/>
                    <a:gd name="T18" fmla="*/ 0 w 5"/>
                    <a:gd name="T19" fmla="*/ 3 h 3"/>
                    <a:gd name="T20" fmla="*/ 5 w 5"/>
                    <a:gd name="T21" fmla="*/ 3 h 3"/>
                    <a:gd name="T22" fmla="*/ 5 w 5"/>
                    <a:gd name="T23" fmla="*/ 3 h 3"/>
                    <a:gd name="T24" fmla="*/ 5 w 5"/>
                    <a:gd name="T25" fmla="*/ 3 h 3"/>
                    <a:gd name="T26" fmla="*/ 5 w 5"/>
                    <a:gd name="T27" fmla="*/ 3 h 3"/>
                    <a:gd name="T28" fmla="*/ 5 w 5"/>
                    <a:gd name="T29" fmla="*/ 3 h 3"/>
                    <a:gd name="T30" fmla="*/ 5 w 5"/>
                    <a:gd name="T31" fmla="*/ 3 h 3"/>
                    <a:gd name="T32" fmla="*/ 5 w 5"/>
                    <a:gd name="T33" fmla="*/ 3 h 3"/>
                    <a:gd name="T34" fmla="*/ 5 w 5"/>
                    <a:gd name="T35" fmla="*/ 3 h 3"/>
                    <a:gd name="T36" fmla="*/ 5 w 5"/>
                    <a:gd name="T37" fmla="*/ 3 h 3"/>
                    <a:gd name="T38" fmla="*/ 5 w 5"/>
                    <a:gd name="T39" fmla="*/ 3 h 3"/>
                    <a:gd name="T40" fmla="*/ 3 w 5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0" name="Freeform 513"/>
                <p:cNvSpPr>
                  <a:spLocks/>
                </p:cNvSpPr>
                <p:nvPr/>
              </p:nvSpPr>
              <p:spPr bwMode="auto">
                <a:xfrm>
                  <a:off x="4277" y="2441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3 w 13"/>
                    <a:gd name="T5" fmla="*/ 5 h 29"/>
                    <a:gd name="T6" fmla="*/ 5 w 13"/>
                    <a:gd name="T7" fmla="*/ 8 h 29"/>
                    <a:gd name="T8" fmla="*/ 8 w 13"/>
                    <a:gd name="T9" fmla="*/ 11 h 29"/>
                    <a:gd name="T10" fmla="*/ 8 w 13"/>
                    <a:gd name="T11" fmla="*/ 13 h 29"/>
                    <a:gd name="T12" fmla="*/ 8 w 13"/>
                    <a:gd name="T13" fmla="*/ 18 h 29"/>
                    <a:gd name="T14" fmla="*/ 11 w 13"/>
                    <a:gd name="T15" fmla="*/ 21 h 29"/>
                    <a:gd name="T16" fmla="*/ 11 w 13"/>
                    <a:gd name="T17" fmla="*/ 24 h 29"/>
                    <a:gd name="T18" fmla="*/ 11 w 13"/>
                    <a:gd name="T19" fmla="*/ 26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1 w 13"/>
                    <a:gd name="T29" fmla="*/ 13 h 29"/>
                    <a:gd name="T30" fmla="*/ 11 w 13"/>
                    <a:gd name="T31" fmla="*/ 11 h 29"/>
                    <a:gd name="T32" fmla="*/ 8 w 13"/>
                    <a:gd name="T33" fmla="*/ 5 h 29"/>
                    <a:gd name="T34" fmla="*/ 5 w 13"/>
                    <a:gd name="T35" fmla="*/ 3 h 29"/>
                    <a:gd name="T36" fmla="*/ 3 w 13"/>
                    <a:gd name="T37" fmla="*/ 0 h 29"/>
                    <a:gd name="T38" fmla="*/ 3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8" y="18"/>
                      </a:lnTo>
                      <a:lnTo>
                        <a:pt x="11" y="21"/>
                      </a:lnTo>
                      <a:lnTo>
                        <a:pt x="11" y="24"/>
                      </a:lnTo>
                      <a:lnTo>
                        <a:pt x="11" y="26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1" name="Freeform 514"/>
                <p:cNvSpPr>
                  <a:spLocks/>
                </p:cNvSpPr>
                <p:nvPr/>
              </p:nvSpPr>
              <p:spPr bwMode="auto">
                <a:xfrm>
                  <a:off x="4254" y="2433"/>
                  <a:ext cx="26" cy="11"/>
                </a:xfrm>
                <a:custGeom>
                  <a:avLst/>
                  <a:gdLst>
                    <a:gd name="T0" fmla="*/ 0 w 26"/>
                    <a:gd name="T1" fmla="*/ 3 h 11"/>
                    <a:gd name="T2" fmla="*/ 0 w 26"/>
                    <a:gd name="T3" fmla="*/ 3 h 11"/>
                    <a:gd name="T4" fmla="*/ 2 w 26"/>
                    <a:gd name="T5" fmla="*/ 3 h 11"/>
                    <a:gd name="T6" fmla="*/ 8 w 26"/>
                    <a:gd name="T7" fmla="*/ 3 h 11"/>
                    <a:gd name="T8" fmla="*/ 10 w 26"/>
                    <a:gd name="T9" fmla="*/ 3 h 11"/>
                    <a:gd name="T10" fmla="*/ 13 w 26"/>
                    <a:gd name="T11" fmla="*/ 5 h 11"/>
                    <a:gd name="T12" fmla="*/ 15 w 26"/>
                    <a:gd name="T13" fmla="*/ 5 h 11"/>
                    <a:gd name="T14" fmla="*/ 18 w 26"/>
                    <a:gd name="T15" fmla="*/ 8 h 11"/>
                    <a:gd name="T16" fmla="*/ 23 w 26"/>
                    <a:gd name="T17" fmla="*/ 8 h 11"/>
                    <a:gd name="T18" fmla="*/ 23 w 26"/>
                    <a:gd name="T19" fmla="*/ 11 h 11"/>
                    <a:gd name="T20" fmla="*/ 26 w 26"/>
                    <a:gd name="T21" fmla="*/ 8 h 11"/>
                    <a:gd name="T22" fmla="*/ 23 w 26"/>
                    <a:gd name="T23" fmla="*/ 5 h 11"/>
                    <a:gd name="T24" fmla="*/ 21 w 26"/>
                    <a:gd name="T25" fmla="*/ 3 h 11"/>
                    <a:gd name="T26" fmla="*/ 18 w 26"/>
                    <a:gd name="T27" fmla="*/ 3 h 11"/>
                    <a:gd name="T28" fmla="*/ 15 w 26"/>
                    <a:gd name="T29" fmla="*/ 0 h 11"/>
                    <a:gd name="T30" fmla="*/ 10 w 26"/>
                    <a:gd name="T31" fmla="*/ 0 h 11"/>
                    <a:gd name="T32" fmla="*/ 8 w 26"/>
                    <a:gd name="T33" fmla="*/ 0 h 11"/>
                    <a:gd name="T34" fmla="*/ 2 w 26"/>
                    <a:gd name="T35" fmla="*/ 0 h 11"/>
                    <a:gd name="T36" fmla="*/ 0 w 26"/>
                    <a:gd name="T37" fmla="*/ 0 h 11"/>
                    <a:gd name="T38" fmla="*/ 0 w 26"/>
                    <a:gd name="T39" fmla="*/ 0 h 11"/>
                    <a:gd name="T40" fmla="*/ 0 w 26"/>
                    <a:gd name="T41" fmla="*/ 3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1"/>
                    <a:gd name="T65" fmla="*/ 26 w 26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3" y="11"/>
                      </a:lnTo>
                      <a:lnTo>
                        <a:pt x="26" y="8"/>
                      </a:lnTo>
                      <a:lnTo>
                        <a:pt x="23" y="5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2" name="Freeform 515"/>
                <p:cNvSpPr>
                  <a:spLocks/>
                </p:cNvSpPr>
                <p:nvPr/>
              </p:nvSpPr>
              <p:spPr bwMode="auto">
                <a:xfrm>
                  <a:off x="4225" y="2431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7 h 10"/>
                    <a:gd name="T6" fmla="*/ 8 w 29"/>
                    <a:gd name="T7" fmla="*/ 7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3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2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21 w 29"/>
                    <a:gd name="T27" fmla="*/ 2 h 10"/>
                    <a:gd name="T28" fmla="*/ 16 w 29"/>
                    <a:gd name="T29" fmla="*/ 2 h 10"/>
                    <a:gd name="T30" fmla="*/ 10 w 29"/>
                    <a:gd name="T31" fmla="*/ 2 h 10"/>
                    <a:gd name="T32" fmla="*/ 8 w 29"/>
                    <a:gd name="T33" fmla="*/ 5 h 10"/>
                    <a:gd name="T34" fmla="*/ 2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1" y="2"/>
                      </a:lnTo>
                      <a:lnTo>
                        <a:pt x="16" y="2"/>
                      </a:lnTo>
                      <a:lnTo>
                        <a:pt x="10" y="2"/>
                      </a:lnTo>
                      <a:lnTo>
                        <a:pt x="8" y="5"/>
                      </a:lnTo>
                      <a:lnTo>
                        <a:pt x="2" y="5"/>
                      </a:lnTo>
                      <a:lnTo>
                        <a:pt x="0" y="10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3" name="Freeform 516"/>
                <p:cNvSpPr>
                  <a:spLocks/>
                </p:cNvSpPr>
                <p:nvPr/>
              </p:nvSpPr>
              <p:spPr bwMode="auto">
                <a:xfrm>
                  <a:off x="4222" y="2441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3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3 w 5"/>
                    <a:gd name="T21" fmla="*/ 0 h 3"/>
                    <a:gd name="T22" fmla="*/ 3 w 5"/>
                    <a:gd name="T23" fmla="*/ 0 h 3"/>
                    <a:gd name="T24" fmla="*/ 3 w 5"/>
                    <a:gd name="T25" fmla="*/ 0 h 3"/>
                    <a:gd name="T26" fmla="*/ 3 w 5"/>
                    <a:gd name="T27" fmla="*/ 0 h 3"/>
                    <a:gd name="T28" fmla="*/ 3 w 5"/>
                    <a:gd name="T29" fmla="*/ 0 h 3"/>
                    <a:gd name="T30" fmla="*/ 3 w 5"/>
                    <a:gd name="T31" fmla="*/ 0 h 3"/>
                    <a:gd name="T32" fmla="*/ 3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4" name="Freeform 517"/>
                <p:cNvSpPr>
                  <a:spLocks/>
                </p:cNvSpPr>
                <p:nvPr/>
              </p:nvSpPr>
              <p:spPr bwMode="auto">
                <a:xfrm>
                  <a:off x="4235" y="2444"/>
                  <a:ext cx="47" cy="49"/>
                </a:xfrm>
                <a:custGeom>
                  <a:avLst/>
                  <a:gdLst>
                    <a:gd name="T0" fmla="*/ 0 w 47"/>
                    <a:gd name="T1" fmla="*/ 36 h 49"/>
                    <a:gd name="T2" fmla="*/ 0 w 47"/>
                    <a:gd name="T3" fmla="*/ 36 h 49"/>
                    <a:gd name="T4" fmla="*/ 3 w 47"/>
                    <a:gd name="T5" fmla="*/ 44 h 49"/>
                    <a:gd name="T6" fmla="*/ 11 w 47"/>
                    <a:gd name="T7" fmla="*/ 49 h 49"/>
                    <a:gd name="T8" fmla="*/ 16 w 47"/>
                    <a:gd name="T9" fmla="*/ 49 h 49"/>
                    <a:gd name="T10" fmla="*/ 24 w 47"/>
                    <a:gd name="T11" fmla="*/ 49 h 49"/>
                    <a:gd name="T12" fmla="*/ 32 w 47"/>
                    <a:gd name="T13" fmla="*/ 44 h 49"/>
                    <a:gd name="T14" fmla="*/ 37 w 47"/>
                    <a:gd name="T15" fmla="*/ 36 h 49"/>
                    <a:gd name="T16" fmla="*/ 42 w 47"/>
                    <a:gd name="T17" fmla="*/ 28 h 49"/>
                    <a:gd name="T18" fmla="*/ 47 w 47"/>
                    <a:gd name="T19" fmla="*/ 18 h 49"/>
                    <a:gd name="T20" fmla="*/ 45 w 47"/>
                    <a:gd name="T21" fmla="*/ 10 h 49"/>
                    <a:gd name="T22" fmla="*/ 42 w 47"/>
                    <a:gd name="T23" fmla="*/ 2 h 49"/>
                    <a:gd name="T24" fmla="*/ 40 w 47"/>
                    <a:gd name="T25" fmla="*/ 0 h 49"/>
                    <a:gd name="T26" fmla="*/ 34 w 47"/>
                    <a:gd name="T27" fmla="*/ 0 h 49"/>
                    <a:gd name="T28" fmla="*/ 37 w 47"/>
                    <a:gd name="T29" fmla="*/ 0 h 49"/>
                    <a:gd name="T30" fmla="*/ 40 w 47"/>
                    <a:gd name="T31" fmla="*/ 2 h 49"/>
                    <a:gd name="T32" fmla="*/ 42 w 47"/>
                    <a:gd name="T33" fmla="*/ 10 h 49"/>
                    <a:gd name="T34" fmla="*/ 45 w 47"/>
                    <a:gd name="T35" fmla="*/ 18 h 49"/>
                    <a:gd name="T36" fmla="*/ 42 w 47"/>
                    <a:gd name="T37" fmla="*/ 26 h 49"/>
                    <a:gd name="T38" fmla="*/ 34 w 47"/>
                    <a:gd name="T39" fmla="*/ 34 h 49"/>
                    <a:gd name="T40" fmla="*/ 29 w 47"/>
                    <a:gd name="T41" fmla="*/ 42 h 49"/>
                    <a:gd name="T42" fmla="*/ 21 w 47"/>
                    <a:gd name="T43" fmla="*/ 47 h 49"/>
                    <a:gd name="T44" fmla="*/ 16 w 47"/>
                    <a:gd name="T45" fmla="*/ 47 h 49"/>
                    <a:gd name="T46" fmla="*/ 11 w 47"/>
                    <a:gd name="T47" fmla="*/ 47 h 49"/>
                    <a:gd name="T48" fmla="*/ 3 w 47"/>
                    <a:gd name="T49" fmla="*/ 42 h 49"/>
                    <a:gd name="T50" fmla="*/ 0 w 47"/>
                    <a:gd name="T51" fmla="*/ 36 h 4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49"/>
                    <a:gd name="T80" fmla="*/ 47 w 47"/>
                    <a:gd name="T81" fmla="*/ 49 h 4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49">
                      <a:moveTo>
                        <a:pt x="0" y="36"/>
                      </a:moveTo>
                      <a:lnTo>
                        <a:pt x="0" y="36"/>
                      </a:lnTo>
                      <a:lnTo>
                        <a:pt x="3" y="44"/>
                      </a:lnTo>
                      <a:lnTo>
                        <a:pt x="11" y="49"/>
                      </a:lnTo>
                      <a:lnTo>
                        <a:pt x="16" y="49"/>
                      </a:lnTo>
                      <a:lnTo>
                        <a:pt x="24" y="49"/>
                      </a:lnTo>
                      <a:lnTo>
                        <a:pt x="32" y="44"/>
                      </a:lnTo>
                      <a:lnTo>
                        <a:pt x="37" y="36"/>
                      </a:lnTo>
                      <a:lnTo>
                        <a:pt x="42" y="28"/>
                      </a:lnTo>
                      <a:lnTo>
                        <a:pt x="47" y="18"/>
                      </a:lnTo>
                      <a:lnTo>
                        <a:pt x="45" y="10"/>
                      </a:lnTo>
                      <a:lnTo>
                        <a:pt x="42" y="2"/>
                      </a:lnTo>
                      <a:lnTo>
                        <a:pt x="40" y="0"/>
                      </a:lnTo>
                      <a:lnTo>
                        <a:pt x="34" y="0"/>
                      </a:lnTo>
                      <a:lnTo>
                        <a:pt x="37" y="0"/>
                      </a:lnTo>
                      <a:lnTo>
                        <a:pt x="40" y="2"/>
                      </a:lnTo>
                      <a:lnTo>
                        <a:pt x="42" y="10"/>
                      </a:lnTo>
                      <a:lnTo>
                        <a:pt x="45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6" y="47"/>
                      </a:lnTo>
                      <a:lnTo>
                        <a:pt x="11" y="47"/>
                      </a:lnTo>
                      <a:lnTo>
                        <a:pt x="3" y="4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177" name="Rectangle 519"/>
              <p:cNvSpPr>
                <a:spLocks noChangeArrowheads="1"/>
              </p:cNvSpPr>
              <p:nvPr/>
            </p:nvSpPr>
            <p:spPr bwMode="auto">
              <a:xfrm>
                <a:off x="3666" y="1857"/>
                <a:ext cx="773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178" name="Rectangle 520"/>
              <p:cNvSpPr>
                <a:spLocks noChangeArrowheads="1"/>
              </p:cNvSpPr>
              <p:nvPr/>
            </p:nvSpPr>
            <p:spPr bwMode="auto">
              <a:xfrm>
                <a:off x="3883" y="1869"/>
                <a:ext cx="46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Sales &amp; </a:t>
                </a:r>
                <a:endParaRPr lang="en-GB" altLang="de-DE" sz="1400"/>
              </a:p>
            </p:txBody>
          </p:sp>
          <p:sp>
            <p:nvSpPr>
              <p:cNvPr id="19179" name="Rectangle 521"/>
              <p:cNvSpPr>
                <a:spLocks noChangeArrowheads="1"/>
              </p:cNvSpPr>
              <p:nvPr/>
            </p:nvSpPr>
            <p:spPr bwMode="auto">
              <a:xfrm>
                <a:off x="3829" y="1980"/>
                <a:ext cx="54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Marketing</a:t>
                </a:r>
                <a:endParaRPr lang="en-GB" altLang="de-DE" sz="1400"/>
              </a:p>
            </p:txBody>
          </p:sp>
        </p:grpSp>
        <p:grpSp>
          <p:nvGrpSpPr>
            <p:cNvPr id="15375" name="Group 692"/>
            <p:cNvGrpSpPr>
              <a:grpSpLocks/>
            </p:cNvGrpSpPr>
            <p:nvPr/>
          </p:nvGrpSpPr>
          <p:grpSpPr bwMode="auto">
            <a:xfrm>
              <a:off x="1406" y="1873"/>
              <a:ext cx="773" cy="675"/>
              <a:chOff x="1406" y="1873"/>
              <a:chExt cx="773" cy="675"/>
            </a:xfrm>
          </p:grpSpPr>
          <p:grpSp>
            <p:nvGrpSpPr>
              <p:cNvPr id="19007" name="Group 688"/>
              <p:cNvGrpSpPr>
                <a:grpSpLocks/>
              </p:cNvGrpSpPr>
              <p:nvPr/>
            </p:nvGrpSpPr>
            <p:grpSpPr bwMode="auto">
              <a:xfrm>
                <a:off x="1552" y="2129"/>
                <a:ext cx="588" cy="419"/>
                <a:chOff x="1552" y="2129"/>
                <a:chExt cx="588" cy="419"/>
              </a:xfrm>
            </p:grpSpPr>
            <p:sp>
              <p:nvSpPr>
                <p:cNvPr id="19011" name="Freeform 523"/>
                <p:cNvSpPr>
                  <a:spLocks/>
                </p:cNvSpPr>
                <p:nvPr/>
              </p:nvSpPr>
              <p:spPr bwMode="auto">
                <a:xfrm>
                  <a:off x="1852" y="2305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8 w 58"/>
                    <a:gd name="T5" fmla="*/ 2 h 34"/>
                    <a:gd name="T6" fmla="*/ 42 w 58"/>
                    <a:gd name="T7" fmla="*/ 5 h 34"/>
                    <a:gd name="T8" fmla="*/ 34 w 58"/>
                    <a:gd name="T9" fmla="*/ 10 h 34"/>
                    <a:gd name="T10" fmla="*/ 27 w 58"/>
                    <a:gd name="T11" fmla="*/ 13 h 34"/>
                    <a:gd name="T12" fmla="*/ 21 w 58"/>
                    <a:gd name="T13" fmla="*/ 18 h 34"/>
                    <a:gd name="T14" fmla="*/ 14 w 58"/>
                    <a:gd name="T15" fmla="*/ 23 h 34"/>
                    <a:gd name="T16" fmla="*/ 8 w 58"/>
                    <a:gd name="T17" fmla="*/ 29 h 34"/>
                    <a:gd name="T18" fmla="*/ 0 w 58"/>
                    <a:gd name="T19" fmla="*/ 31 h 34"/>
                    <a:gd name="T20" fmla="*/ 3 w 58"/>
                    <a:gd name="T21" fmla="*/ 34 h 34"/>
                    <a:gd name="T22" fmla="*/ 11 w 58"/>
                    <a:gd name="T23" fmla="*/ 31 h 34"/>
                    <a:gd name="T24" fmla="*/ 16 w 58"/>
                    <a:gd name="T25" fmla="*/ 26 h 34"/>
                    <a:gd name="T26" fmla="*/ 24 w 58"/>
                    <a:gd name="T27" fmla="*/ 21 h 34"/>
                    <a:gd name="T28" fmla="*/ 29 w 58"/>
                    <a:gd name="T29" fmla="*/ 18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5 h 34"/>
                    <a:gd name="T36" fmla="*/ 58 w 58"/>
                    <a:gd name="T37" fmla="*/ 2 h 34"/>
                    <a:gd name="T38" fmla="*/ 58 w 58"/>
                    <a:gd name="T39" fmla="*/ 2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8" y="2"/>
                      </a:lnTo>
                      <a:lnTo>
                        <a:pt x="42" y="5"/>
                      </a:lnTo>
                      <a:lnTo>
                        <a:pt x="34" y="10"/>
                      </a:lnTo>
                      <a:lnTo>
                        <a:pt x="27" y="13"/>
                      </a:lnTo>
                      <a:lnTo>
                        <a:pt x="21" y="18"/>
                      </a:lnTo>
                      <a:lnTo>
                        <a:pt x="14" y="23"/>
                      </a:lnTo>
                      <a:lnTo>
                        <a:pt x="8" y="29"/>
                      </a:lnTo>
                      <a:lnTo>
                        <a:pt x="0" y="31"/>
                      </a:lnTo>
                      <a:lnTo>
                        <a:pt x="3" y="34"/>
                      </a:lnTo>
                      <a:lnTo>
                        <a:pt x="11" y="31"/>
                      </a:lnTo>
                      <a:lnTo>
                        <a:pt x="16" y="26"/>
                      </a:lnTo>
                      <a:lnTo>
                        <a:pt x="24" y="21"/>
                      </a:lnTo>
                      <a:lnTo>
                        <a:pt x="29" y="18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5"/>
                      </a:lnTo>
                      <a:lnTo>
                        <a:pt x="58" y="2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2" name="Freeform 524"/>
                <p:cNvSpPr>
                  <a:spLocks/>
                </p:cNvSpPr>
                <p:nvPr/>
              </p:nvSpPr>
              <p:spPr bwMode="auto">
                <a:xfrm>
                  <a:off x="1907" y="2302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3 h 8"/>
                    <a:gd name="T6" fmla="*/ 37 w 47"/>
                    <a:gd name="T7" fmla="*/ 3 h 8"/>
                    <a:gd name="T8" fmla="*/ 32 w 47"/>
                    <a:gd name="T9" fmla="*/ 0 h 8"/>
                    <a:gd name="T10" fmla="*/ 24 w 47"/>
                    <a:gd name="T11" fmla="*/ 0 h 8"/>
                    <a:gd name="T12" fmla="*/ 19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3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3 h 8"/>
                    <a:gd name="T26" fmla="*/ 19 w 47"/>
                    <a:gd name="T27" fmla="*/ 3 h 8"/>
                    <a:gd name="T28" fmla="*/ 24 w 47"/>
                    <a:gd name="T29" fmla="*/ 3 h 8"/>
                    <a:gd name="T30" fmla="*/ 32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3"/>
                      </a:lnTo>
                      <a:lnTo>
                        <a:pt x="19" y="3"/>
                      </a:lnTo>
                      <a:lnTo>
                        <a:pt x="24" y="3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3" name="Freeform 525"/>
                <p:cNvSpPr>
                  <a:spLocks/>
                </p:cNvSpPr>
                <p:nvPr/>
              </p:nvSpPr>
              <p:spPr bwMode="auto">
                <a:xfrm>
                  <a:off x="1954" y="2307"/>
                  <a:ext cx="27" cy="21"/>
                </a:xfrm>
                <a:custGeom>
                  <a:avLst/>
                  <a:gdLst>
                    <a:gd name="T0" fmla="*/ 27 w 27"/>
                    <a:gd name="T1" fmla="*/ 19 h 21"/>
                    <a:gd name="T2" fmla="*/ 27 w 27"/>
                    <a:gd name="T3" fmla="*/ 19 h 21"/>
                    <a:gd name="T4" fmla="*/ 27 w 27"/>
                    <a:gd name="T5" fmla="*/ 16 h 21"/>
                    <a:gd name="T6" fmla="*/ 24 w 27"/>
                    <a:gd name="T7" fmla="*/ 14 h 21"/>
                    <a:gd name="T8" fmla="*/ 21 w 27"/>
                    <a:gd name="T9" fmla="*/ 11 h 21"/>
                    <a:gd name="T10" fmla="*/ 16 w 27"/>
                    <a:gd name="T11" fmla="*/ 8 h 21"/>
                    <a:gd name="T12" fmla="*/ 14 w 27"/>
                    <a:gd name="T13" fmla="*/ 6 h 21"/>
                    <a:gd name="T14" fmla="*/ 8 w 27"/>
                    <a:gd name="T15" fmla="*/ 3 h 21"/>
                    <a:gd name="T16" fmla="*/ 6 w 27"/>
                    <a:gd name="T17" fmla="*/ 0 h 21"/>
                    <a:gd name="T18" fmla="*/ 0 w 27"/>
                    <a:gd name="T19" fmla="*/ 0 h 21"/>
                    <a:gd name="T20" fmla="*/ 0 w 27"/>
                    <a:gd name="T21" fmla="*/ 3 h 21"/>
                    <a:gd name="T22" fmla="*/ 3 w 27"/>
                    <a:gd name="T23" fmla="*/ 6 h 21"/>
                    <a:gd name="T24" fmla="*/ 8 w 27"/>
                    <a:gd name="T25" fmla="*/ 6 h 21"/>
                    <a:gd name="T26" fmla="*/ 11 w 27"/>
                    <a:gd name="T27" fmla="*/ 8 h 21"/>
                    <a:gd name="T28" fmla="*/ 14 w 27"/>
                    <a:gd name="T29" fmla="*/ 11 h 21"/>
                    <a:gd name="T30" fmla="*/ 19 w 27"/>
                    <a:gd name="T31" fmla="*/ 14 h 21"/>
                    <a:gd name="T32" fmla="*/ 21 w 27"/>
                    <a:gd name="T33" fmla="*/ 16 h 21"/>
                    <a:gd name="T34" fmla="*/ 24 w 27"/>
                    <a:gd name="T35" fmla="*/ 19 h 21"/>
                    <a:gd name="T36" fmla="*/ 24 w 27"/>
                    <a:gd name="T37" fmla="*/ 21 h 21"/>
                    <a:gd name="T38" fmla="*/ 24 w 27"/>
                    <a:gd name="T39" fmla="*/ 21 h 21"/>
                    <a:gd name="T40" fmla="*/ 27 w 27"/>
                    <a:gd name="T41" fmla="*/ 19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21"/>
                    <a:gd name="T65" fmla="*/ 27 w 27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21">
                      <a:moveTo>
                        <a:pt x="27" y="19"/>
                      </a:moveTo>
                      <a:lnTo>
                        <a:pt x="27" y="19"/>
                      </a:lnTo>
                      <a:lnTo>
                        <a:pt x="27" y="16"/>
                      </a:lnTo>
                      <a:lnTo>
                        <a:pt x="24" y="14"/>
                      </a:lnTo>
                      <a:lnTo>
                        <a:pt x="21" y="11"/>
                      </a:lnTo>
                      <a:lnTo>
                        <a:pt x="16" y="8"/>
                      </a:lnTo>
                      <a:lnTo>
                        <a:pt x="14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1" y="8"/>
                      </a:lnTo>
                      <a:lnTo>
                        <a:pt x="14" y="11"/>
                      </a:lnTo>
                      <a:lnTo>
                        <a:pt x="19" y="14"/>
                      </a:lnTo>
                      <a:lnTo>
                        <a:pt x="21" y="16"/>
                      </a:lnTo>
                      <a:lnTo>
                        <a:pt x="24" y="19"/>
                      </a:lnTo>
                      <a:lnTo>
                        <a:pt x="24" y="21"/>
                      </a:lnTo>
                      <a:lnTo>
                        <a:pt x="27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4" name="Freeform 526"/>
                <p:cNvSpPr>
                  <a:spLocks/>
                </p:cNvSpPr>
                <p:nvPr/>
              </p:nvSpPr>
              <p:spPr bwMode="auto">
                <a:xfrm>
                  <a:off x="1970" y="2326"/>
                  <a:ext cx="13" cy="23"/>
                </a:xfrm>
                <a:custGeom>
                  <a:avLst/>
                  <a:gdLst>
                    <a:gd name="T0" fmla="*/ 3 w 13"/>
                    <a:gd name="T1" fmla="*/ 23 h 23"/>
                    <a:gd name="T2" fmla="*/ 3 w 13"/>
                    <a:gd name="T3" fmla="*/ 23 h 23"/>
                    <a:gd name="T4" fmla="*/ 5 w 13"/>
                    <a:gd name="T5" fmla="*/ 21 h 23"/>
                    <a:gd name="T6" fmla="*/ 5 w 13"/>
                    <a:gd name="T7" fmla="*/ 18 h 23"/>
                    <a:gd name="T8" fmla="*/ 8 w 13"/>
                    <a:gd name="T9" fmla="*/ 16 h 23"/>
                    <a:gd name="T10" fmla="*/ 8 w 13"/>
                    <a:gd name="T11" fmla="*/ 13 h 23"/>
                    <a:gd name="T12" fmla="*/ 11 w 13"/>
                    <a:gd name="T13" fmla="*/ 10 h 23"/>
                    <a:gd name="T14" fmla="*/ 13 w 13"/>
                    <a:gd name="T15" fmla="*/ 8 h 23"/>
                    <a:gd name="T16" fmla="*/ 13 w 13"/>
                    <a:gd name="T17" fmla="*/ 5 h 23"/>
                    <a:gd name="T18" fmla="*/ 11 w 13"/>
                    <a:gd name="T19" fmla="*/ 0 h 23"/>
                    <a:gd name="T20" fmla="*/ 8 w 13"/>
                    <a:gd name="T21" fmla="*/ 2 h 23"/>
                    <a:gd name="T22" fmla="*/ 8 w 13"/>
                    <a:gd name="T23" fmla="*/ 5 h 23"/>
                    <a:gd name="T24" fmla="*/ 8 w 13"/>
                    <a:gd name="T25" fmla="*/ 5 h 23"/>
                    <a:gd name="T26" fmla="*/ 8 w 13"/>
                    <a:gd name="T27" fmla="*/ 8 h 23"/>
                    <a:gd name="T28" fmla="*/ 5 w 13"/>
                    <a:gd name="T29" fmla="*/ 10 h 23"/>
                    <a:gd name="T30" fmla="*/ 5 w 13"/>
                    <a:gd name="T31" fmla="*/ 13 h 23"/>
                    <a:gd name="T32" fmla="*/ 3 w 13"/>
                    <a:gd name="T33" fmla="*/ 16 h 23"/>
                    <a:gd name="T34" fmla="*/ 0 w 13"/>
                    <a:gd name="T35" fmla="*/ 18 h 23"/>
                    <a:gd name="T36" fmla="*/ 0 w 13"/>
                    <a:gd name="T37" fmla="*/ 21 h 23"/>
                    <a:gd name="T38" fmla="*/ 0 w 13"/>
                    <a:gd name="T39" fmla="*/ 21 h 23"/>
                    <a:gd name="T40" fmla="*/ 3 w 13"/>
                    <a:gd name="T41" fmla="*/ 23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3"/>
                    <a:gd name="T65" fmla="*/ 13 w 13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3">
                      <a:moveTo>
                        <a:pt x="3" y="23"/>
                      </a:move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0"/>
                      </a:ln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5" name="Freeform 527"/>
                <p:cNvSpPr>
                  <a:spLocks/>
                </p:cNvSpPr>
                <p:nvPr/>
              </p:nvSpPr>
              <p:spPr bwMode="auto">
                <a:xfrm>
                  <a:off x="1965" y="2347"/>
                  <a:ext cx="8" cy="23"/>
                </a:xfrm>
                <a:custGeom>
                  <a:avLst/>
                  <a:gdLst>
                    <a:gd name="T0" fmla="*/ 5 w 8"/>
                    <a:gd name="T1" fmla="*/ 21 h 23"/>
                    <a:gd name="T2" fmla="*/ 5 w 8"/>
                    <a:gd name="T3" fmla="*/ 21 h 23"/>
                    <a:gd name="T4" fmla="*/ 5 w 8"/>
                    <a:gd name="T5" fmla="*/ 21 h 23"/>
                    <a:gd name="T6" fmla="*/ 5 w 8"/>
                    <a:gd name="T7" fmla="*/ 18 h 23"/>
                    <a:gd name="T8" fmla="*/ 5 w 8"/>
                    <a:gd name="T9" fmla="*/ 15 h 23"/>
                    <a:gd name="T10" fmla="*/ 5 w 8"/>
                    <a:gd name="T11" fmla="*/ 13 h 23"/>
                    <a:gd name="T12" fmla="*/ 5 w 8"/>
                    <a:gd name="T13" fmla="*/ 10 h 23"/>
                    <a:gd name="T14" fmla="*/ 5 w 8"/>
                    <a:gd name="T15" fmla="*/ 8 h 23"/>
                    <a:gd name="T16" fmla="*/ 8 w 8"/>
                    <a:gd name="T17" fmla="*/ 5 h 23"/>
                    <a:gd name="T18" fmla="*/ 8 w 8"/>
                    <a:gd name="T19" fmla="*/ 2 h 23"/>
                    <a:gd name="T20" fmla="*/ 5 w 8"/>
                    <a:gd name="T21" fmla="*/ 0 h 23"/>
                    <a:gd name="T22" fmla="*/ 5 w 8"/>
                    <a:gd name="T23" fmla="*/ 2 h 23"/>
                    <a:gd name="T24" fmla="*/ 3 w 8"/>
                    <a:gd name="T25" fmla="*/ 8 h 23"/>
                    <a:gd name="T26" fmla="*/ 3 w 8"/>
                    <a:gd name="T27" fmla="*/ 10 h 23"/>
                    <a:gd name="T28" fmla="*/ 0 w 8"/>
                    <a:gd name="T29" fmla="*/ 13 h 23"/>
                    <a:gd name="T30" fmla="*/ 0 w 8"/>
                    <a:gd name="T31" fmla="*/ 15 h 23"/>
                    <a:gd name="T32" fmla="*/ 0 w 8"/>
                    <a:gd name="T33" fmla="*/ 18 h 23"/>
                    <a:gd name="T34" fmla="*/ 3 w 8"/>
                    <a:gd name="T35" fmla="*/ 21 h 23"/>
                    <a:gd name="T36" fmla="*/ 3 w 8"/>
                    <a:gd name="T37" fmla="*/ 23 h 23"/>
                    <a:gd name="T38" fmla="*/ 3 w 8"/>
                    <a:gd name="T39" fmla="*/ 23 h 23"/>
                    <a:gd name="T40" fmla="*/ 5 w 8"/>
                    <a:gd name="T41" fmla="*/ 21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6" name="Freeform 528"/>
                <p:cNvSpPr>
                  <a:spLocks/>
                </p:cNvSpPr>
                <p:nvPr/>
              </p:nvSpPr>
              <p:spPr bwMode="auto">
                <a:xfrm>
                  <a:off x="1968" y="2365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8 w 34"/>
                    <a:gd name="T5" fmla="*/ 3 h 8"/>
                    <a:gd name="T6" fmla="*/ 26 w 34"/>
                    <a:gd name="T7" fmla="*/ 3 h 8"/>
                    <a:gd name="T8" fmla="*/ 20 w 34"/>
                    <a:gd name="T9" fmla="*/ 3 h 8"/>
                    <a:gd name="T10" fmla="*/ 15 w 34"/>
                    <a:gd name="T11" fmla="*/ 5 h 8"/>
                    <a:gd name="T12" fmla="*/ 13 w 34"/>
                    <a:gd name="T13" fmla="*/ 5 h 8"/>
                    <a:gd name="T14" fmla="*/ 10 w 34"/>
                    <a:gd name="T15" fmla="*/ 5 h 8"/>
                    <a:gd name="T16" fmla="*/ 5 w 34"/>
                    <a:gd name="T17" fmla="*/ 5 h 8"/>
                    <a:gd name="T18" fmla="*/ 2 w 34"/>
                    <a:gd name="T19" fmla="*/ 3 h 8"/>
                    <a:gd name="T20" fmla="*/ 0 w 34"/>
                    <a:gd name="T21" fmla="*/ 5 h 8"/>
                    <a:gd name="T22" fmla="*/ 5 w 34"/>
                    <a:gd name="T23" fmla="*/ 8 h 8"/>
                    <a:gd name="T24" fmla="*/ 7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0 w 34"/>
                    <a:gd name="T31" fmla="*/ 8 h 8"/>
                    <a:gd name="T32" fmla="*/ 26 w 34"/>
                    <a:gd name="T33" fmla="*/ 5 h 8"/>
                    <a:gd name="T34" fmla="*/ 28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3"/>
                      </a:lnTo>
                      <a:lnTo>
                        <a:pt x="26" y="3"/>
                      </a:lnTo>
                      <a:lnTo>
                        <a:pt x="20" y="3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0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7" name="Freeform 529"/>
                <p:cNvSpPr>
                  <a:spLocks/>
                </p:cNvSpPr>
                <p:nvPr/>
              </p:nvSpPr>
              <p:spPr bwMode="auto">
                <a:xfrm>
                  <a:off x="2002" y="2355"/>
                  <a:ext cx="34" cy="15"/>
                </a:xfrm>
                <a:custGeom>
                  <a:avLst/>
                  <a:gdLst>
                    <a:gd name="T0" fmla="*/ 34 w 34"/>
                    <a:gd name="T1" fmla="*/ 0 h 15"/>
                    <a:gd name="T2" fmla="*/ 34 w 34"/>
                    <a:gd name="T3" fmla="*/ 0 h 15"/>
                    <a:gd name="T4" fmla="*/ 28 w 34"/>
                    <a:gd name="T5" fmla="*/ 0 h 15"/>
                    <a:gd name="T6" fmla="*/ 23 w 34"/>
                    <a:gd name="T7" fmla="*/ 2 h 15"/>
                    <a:gd name="T8" fmla="*/ 20 w 34"/>
                    <a:gd name="T9" fmla="*/ 2 h 15"/>
                    <a:gd name="T10" fmla="*/ 15 w 34"/>
                    <a:gd name="T11" fmla="*/ 5 h 15"/>
                    <a:gd name="T12" fmla="*/ 10 w 34"/>
                    <a:gd name="T13" fmla="*/ 7 h 15"/>
                    <a:gd name="T14" fmla="*/ 7 w 34"/>
                    <a:gd name="T15" fmla="*/ 7 h 15"/>
                    <a:gd name="T16" fmla="*/ 2 w 34"/>
                    <a:gd name="T17" fmla="*/ 10 h 15"/>
                    <a:gd name="T18" fmla="*/ 0 w 34"/>
                    <a:gd name="T19" fmla="*/ 10 h 15"/>
                    <a:gd name="T20" fmla="*/ 0 w 34"/>
                    <a:gd name="T21" fmla="*/ 15 h 15"/>
                    <a:gd name="T22" fmla="*/ 5 w 34"/>
                    <a:gd name="T23" fmla="*/ 13 h 15"/>
                    <a:gd name="T24" fmla="*/ 7 w 34"/>
                    <a:gd name="T25" fmla="*/ 13 h 15"/>
                    <a:gd name="T26" fmla="*/ 13 w 34"/>
                    <a:gd name="T27" fmla="*/ 10 h 15"/>
                    <a:gd name="T28" fmla="*/ 15 w 34"/>
                    <a:gd name="T29" fmla="*/ 7 h 15"/>
                    <a:gd name="T30" fmla="*/ 20 w 34"/>
                    <a:gd name="T31" fmla="*/ 7 h 15"/>
                    <a:gd name="T32" fmla="*/ 26 w 34"/>
                    <a:gd name="T33" fmla="*/ 5 h 15"/>
                    <a:gd name="T34" fmla="*/ 28 w 34"/>
                    <a:gd name="T35" fmla="*/ 5 h 15"/>
                    <a:gd name="T36" fmla="*/ 34 w 34"/>
                    <a:gd name="T37" fmla="*/ 5 h 15"/>
                    <a:gd name="T38" fmla="*/ 34 w 34"/>
                    <a:gd name="T39" fmla="*/ 5 h 15"/>
                    <a:gd name="T40" fmla="*/ 34 w 34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5"/>
                    <a:gd name="T65" fmla="*/ 34 w 34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5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2"/>
                      </a:lnTo>
                      <a:lnTo>
                        <a:pt x="20" y="2"/>
                      </a:lnTo>
                      <a:lnTo>
                        <a:pt x="15" y="5"/>
                      </a:lnTo>
                      <a:lnTo>
                        <a:pt x="10" y="7"/>
                      </a:lnTo>
                      <a:lnTo>
                        <a:pt x="7" y="7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0"/>
                      </a:lnTo>
                      <a:lnTo>
                        <a:pt x="15" y="7"/>
                      </a:lnTo>
                      <a:lnTo>
                        <a:pt x="20" y="7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8" name="Freeform 530"/>
                <p:cNvSpPr>
                  <a:spLocks/>
                </p:cNvSpPr>
                <p:nvPr/>
              </p:nvSpPr>
              <p:spPr bwMode="auto">
                <a:xfrm>
                  <a:off x="2036" y="2355"/>
                  <a:ext cx="62" cy="13"/>
                </a:xfrm>
                <a:custGeom>
                  <a:avLst/>
                  <a:gdLst>
                    <a:gd name="T0" fmla="*/ 62 w 62"/>
                    <a:gd name="T1" fmla="*/ 7 h 13"/>
                    <a:gd name="T2" fmla="*/ 62 w 62"/>
                    <a:gd name="T3" fmla="*/ 7 h 13"/>
                    <a:gd name="T4" fmla="*/ 54 w 62"/>
                    <a:gd name="T5" fmla="*/ 5 h 13"/>
                    <a:gd name="T6" fmla="*/ 47 w 62"/>
                    <a:gd name="T7" fmla="*/ 2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2 h 13"/>
                    <a:gd name="T24" fmla="*/ 15 w 62"/>
                    <a:gd name="T25" fmla="*/ 2 h 13"/>
                    <a:gd name="T26" fmla="*/ 23 w 62"/>
                    <a:gd name="T27" fmla="*/ 2 h 13"/>
                    <a:gd name="T28" fmla="*/ 31 w 62"/>
                    <a:gd name="T29" fmla="*/ 2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4 w 62"/>
                    <a:gd name="T35" fmla="*/ 7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7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7"/>
                      </a:moveTo>
                      <a:lnTo>
                        <a:pt x="62" y="7"/>
                      </a:lnTo>
                      <a:lnTo>
                        <a:pt x="54" y="5"/>
                      </a:lnTo>
                      <a:lnTo>
                        <a:pt x="47" y="2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2"/>
                      </a:lnTo>
                      <a:lnTo>
                        <a:pt x="15" y="2"/>
                      </a:lnTo>
                      <a:lnTo>
                        <a:pt x="23" y="2"/>
                      </a:lnTo>
                      <a:lnTo>
                        <a:pt x="31" y="2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4" y="7"/>
                      </a:lnTo>
                      <a:lnTo>
                        <a:pt x="60" y="13"/>
                      </a:lnTo>
                      <a:lnTo>
                        <a:pt x="62" y="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9" name="Freeform 531"/>
                <p:cNvSpPr>
                  <a:spLocks/>
                </p:cNvSpPr>
                <p:nvPr/>
              </p:nvSpPr>
              <p:spPr bwMode="auto">
                <a:xfrm>
                  <a:off x="2096" y="2362"/>
                  <a:ext cx="44" cy="61"/>
                </a:xfrm>
                <a:custGeom>
                  <a:avLst/>
                  <a:gdLst>
                    <a:gd name="T0" fmla="*/ 44 w 44"/>
                    <a:gd name="T1" fmla="*/ 61 h 61"/>
                    <a:gd name="T2" fmla="*/ 44 w 44"/>
                    <a:gd name="T3" fmla="*/ 61 h 61"/>
                    <a:gd name="T4" fmla="*/ 44 w 44"/>
                    <a:gd name="T5" fmla="*/ 50 h 61"/>
                    <a:gd name="T6" fmla="*/ 39 w 44"/>
                    <a:gd name="T7" fmla="*/ 42 h 61"/>
                    <a:gd name="T8" fmla="*/ 36 w 44"/>
                    <a:gd name="T9" fmla="*/ 35 h 61"/>
                    <a:gd name="T10" fmla="*/ 31 w 44"/>
                    <a:gd name="T11" fmla="*/ 27 h 61"/>
                    <a:gd name="T12" fmla="*/ 23 w 44"/>
                    <a:gd name="T13" fmla="*/ 19 h 61"/>
                    <a:gd name="T14" fmla="*/ 18 w 44"/>
                    <a:gd name="T15" fmla="*/ 14 h 61"/>
                    <a:gd name="T16" fmla="*/ 10 w 44"/>
                    <a:gd name="T17" fmla="*/ 6 h 61"/>
                    <a:gd name="T18" fmla="*/ 2 w 44"/>
                    <a:gd name="T19" fmla="*/ 0 h 61"/>
                    <a:gd name="T20" fmla="*/ 0 w 44"/>
                    <a:gd name="T21" fmla="*/ 6 h 61"/>
                    <a:gd name="T22" fmla="*/ 8 w 44"/>
                    <a:gd name="T23" fmla="*/ 11 h 61"/>
                    <a:gd name="T24" fmla="*/ 15 w 44"/>
                    <a:gd name="T25" fmla="*/ 16 h 61"/>
                    <a:gd name="T26" fmla="*/ 21 w 44"/>
                    <a:gd name="T27" fmla="*/ 21 h 61"/>
                    <a:gd name="T28" fmla="*/ 28 w 44"/>
                    <a:gd name="T29" fmla="*/ 29 h 61"/>
                    <a:gd name="T30" fmla="*/ 34 w 44"/>
                    <a:gd name="T31" fmla="*/ 37 h 61"/>
                    <a:gd name="T32" fmla="*/ 36 w 44"/>
                    <a:gd name="T33" fmla="*/ 45 h 61"/>
                    <a:gd name="T34" fmla="*/ 39 w 44"/>
                    <a:gd name="T35" fmla="*/ 53 h 61"/>
                    <a:gd name="T36" fmla="*/ 42 w 44"/>
                    <a:gd name="T37" fmla="*/ 61 h 61"/>
                    <a:gd name="T38" fmla="*/ 42 w 44"/>
                    <a:gd name="T39" fmla="*/ 61 h 61"/>
                    <a:gd name="T40" fmla="*/ 44 w 44"/>
                    <a:gd name="T41" fmla="*/ 61 h 6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1"/>
                    <a:gd name="T65" fmla="*/ 44 w 44"/>
                    <a:gd name="T66" fmla="*/ 61 h 6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1">
                      <a:moveTo>
                        <a:pt x="44" y="61"/>
                      </a:moveTo>
                      <a:lnTo>
                        <a:pt x="44" y="61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5"/>
                      </a:lnTo>
                      <a:lnTo>
                        <a:pt x="31" y="27"/>
                      </a:lnTo>
                      <a:lnTo>
                        <a:pt x="23" y="19"/>
                      </a:lnTo>
                      <a:lnTo>
                        <a:pt x="18" y="14"/>
                      </a:lnTo>
                      <a:lnTo>
                        <a:pt x="10" y="6"/>
                      </a:lnTo>
                      <a:lnTo>
                        <a:pt x="2" y="0"/>
                      </a:lnTo>
                      <a:lnTo>
                        <a:pt x="0" y="6"/>
                      </a:lnTo>
                      <a:lnTo>
                        <a:pt x="8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8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3"/>
                      </a:lnTo>
                      <a:lnTo>
                        <a:pt x="42" y="61"/>
                      </a:lnTo>
                      <a:lnTo>
                        <a:pt x="44" y="6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0" name="Freeform 532"/>
                <p:cNvSpPr>
                  <a:spLocks/>
                </p:cNvSpPr>
                <p:nvPr/>
              </p:nvSpPr>
              <p:spPr bwMode="auto">
                <a:xfrm>
                  <a:off x="2111" y="2423"/>
                  <a:ext cx="29" cy="36"/>
                </a:xfrm>
                <a:custGeom>
                  <a:avLst/>
                  <a:gdLst>
                    <a:gd name="T0" fmla="*/ 3 w 29"/>
                    <a:gd name="T1" fmla="*/ 36 h 36"/>
                    <a:gd name="T2" fmla="*/ 3 w 29"/>
                    <a:gd name="T3" fmla="*/ 36 h 36"/>
                    <a:gd name="T4" fmla="*/ 8 w 29"/>
                    <a:gd name="T5" fmla="*/ 34 h 36"/>
                    <a:gd name="T6" fmla="*/ 13 w 29"/>
                    <a:gd name="T7" fmla="*/ 29 h 36"/>
                    <a:gd name="T8" fmla="*/ 19 w 29"/>
                    <a:gd name="T9" fmla="*/ 26 h 36"/>
                    <a:gd name="T10" fmla="*/ 21 w 29"/>
                    <a:gd name="T11" fmla="*/ 21 h 36"/>
                    <a:gd name="T12" fmla="*/ 27 w 29"/>
                    <a:gd name="T13" fmla="*/ 15 h 36"/>
                    <a:gd name="T14" fmla="*/ 29 w 29"/>
                    <a:gd name="T15" fmla="*/ 10 h 36"/>
                    <a:gd name="T16" fmla="*/ 29 w 29"/>
                    <a:gd name="T17" fmla="*/ 5 h 36"/>
                    <a:gd name="T18" fmla="*/ 29 w 29"/>
                    <a:gd name="T19" fmla="*/ 0 h 36"/>
                    <a:gd name="T20" fmla="*/ 27 w 29"/>
                    <a:gd name="T21" fmla="*/ 0 h 36"/>
                    <a:gd name="T22" fmla="*/ 27 w 29"/>
                    <a:gd name="T23" fmla="*/ 5 h 36"/>
                    <a:gd name="T24" fmla="*/ 27 w 29"/>
                    <a:gd name="T25" fmla="*/ 10 h 36"/>
                    <a:gd name="T26" fmla="*/ 24 w 29"/>
                    <a:gd name="T27" fmla="*/ 13 h 36"/>
                    <a:gd name="T28" fmla="*/ 19 w 29"/>
                    <a:gd name="T29" fmla="*/ 18 h 36"/>
                    <a:gd name="T30" fmla="*/ 16 w 29"/>
                    <a:gd name="T31" fmla="*/ 23 h 36"/>
                    <a:gd name="T32" fmla="*/ 11 w 29"/>
                    <a:gd name="T33" fmla="*/ 26 h 36"/>
                    <a:gd name="T34" fmla="*/ 6 w 29"/>
                    <a:gd name="T35" fmla="*/ 31 h 36"/>
                    <a:gd name="T36" fmla="*/ 0 w 29"/>
                    <a:gd name="T37" fmla="*/ 34 h 36"/>
                    <a:gd name="T38" fmla="*/ 0 w 29"/>
                    <a:gd name="T39" fmla="*/ 34 h 36"/>
                    <a:gd name="T40" fmla="*/ 3 w 29"/>
                    <a:gd name="T41" fmla="*/ 36 h 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6"/>
                    <a:gd name="T65" fmla="*/ 29 w 29"/>
                    <a:gd name="T66" fmla="*/ 36 h 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6">
                      <a:moveTo>
                        <a:pt x="3" y="36"/>
                      </a:moveTo>
                      <a:lnTo>
                        <a:pt x="3" y="36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7" y="15"/>
                      </a:lnTo>
                      <a:lnTo>
                        <a:pt x="29" y="10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5"/>
                      </a:lnTo>
                      <a:lnTo>
                        <a:pt x="27" y="10"/>
                      </a:lnTo>
                      <a:lnTo>
                        <a:pt x="24" y="13"/>
                      </a:lnTo>
                      <a:lnTo>
                        <a:pt x="19" y="18"/>
                      </a:lnTo>
                      <a:lnTo>
                        <a:pt x="16" y="23"/>
                      </a:lnTo>
                      <a:lnTo>
                        <a:pt x="11" y="26"/>
                      </a:lnTo>
                      <a:lnTo>
                        <a:pt x="6" y="31"/>
                      </a:lnTo>
                      <a:lnTo>
                        <a:pt x="0" y="34"/>
                      </a:lnTo>
                      <a:lnTo>
                        <a:pt x="3" y="3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1" name="Freeform 533"/>
                <p:cNvSpPr>
                  <a:spLocks/>
                </p:cNvSpPr>
                <p:nvPr/>
              </p:nvSpPr>
              <p:spPr bwMode="auto">
                <a:xfrm>
                  <a:off x="2075" y="2454"/>
                  <a:ext cx="39" cy="8"/>
                </a:xfrm>
                <a:custGeom>
                  <a:avLst/>
                  <a:gdLst>
                    <a:gd name="T0" fmla="*/ 0 w 39"/>
                    <a:gd name="T1" fmla="*/ 3 h 8"/>
                    <a:gd name="T2" fmla="*/ 0 w 39"/>
                    <a:gd name="T3" fmla="*/ 3 h 8"/>
                    <a:gd name="T4" fmla="*/ 5 w 39"/>
                    <a:gd name="T5" fmla="*/ 5 h 8"/>
                    <a:gd name="T6" fmla="*/ 10 w 39"/>
                    <a:gd name="T7" fmla="*/ 8 h 8"/>
                    <a:gd name="T8" fmla="*/ 15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3 h 8"/>
                    <a:gd name="T22" fmla="*/ 34 w 39"/>
                    <a:gd name="T23" fmla="*/ 3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5 w 39"/>
                    <a:gd name="T31" fmla="*/ 5 h 8"/>
                    <a:gd name="T32" fmla="*/ 10 w 39"/>
                    <a:gd name="T33" fmla="*/ 3 h 8"/>
                    <a:gd name="T34" fmla="*/ 8 w 39"/>
                    <a:gd name="T35" fmla="*/ 3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2" name="Freeform 534"/>
                <p:cNvSpPr>
                  <a:spLocks/>
                </p:cNvSpPr>
                <p:nvPr/>
              </p:nvSpPr>
              <p:spPr bwMode="auto">
                <a:xfrm>
                  <a:off x="2072" y="2433"/>
                  <a:ext cx="8" cy="24"/>
                </a:xfrm>
                <a:custGeom>
                  <a:avLst/>
                  <a:gdLst>
                    <a:gd name="T0" fmla="*/ 3 w 8"/>
                    <a:gd name="T1" fmla="*/ 0 h 24"/>
                    <a:gd name="T2" fmla="*/ 3 w 8"/>
                    <a:gd name="T3" fmla="*/ 0 h 24"/>
                    <a:gd name="T4" fmla="*/ 3 w 8"/>
                    <a:gd name="T5" fmla="*/ 3 h 24"/>
                    <a:gd name="T6" fmla="*/ 3 w 8"/>
                    <a:gd name="T7" fmla="*/ 5 h 24"/>
                    <a:gd name="T8" fmla="*/ 3 w 8"/>
                    <a:gd name="T9" fmla="*/ 8 h 24"/>
                    <a:gd name="T10" fmla="*/ 3 w 8"/>
                    <a:gd name="T11" fmla="*/ 11 h 24"/>
                    <a:gd name="T12" fmla="*/ 0 w 8"/>
                    <a:gd name="T13" fmla="*/ 16 h 24"/>
                    <a:gd name="T14" fmla="*/ 0 w 8"/>
                    <a:gd name="T15" fmla="*/ 19 h 24"/>
                    <a:gd name="T16" fmla="*/ 0 w 8"/>
                    <a:gd name="T17" fmla="*/ 21 h 24"/>
                    <a:gd name="T18" fmla="*/ 3 w 8"/>
                    <a:gd name="T19" fmla="*/ 24 h 24"/>
                    <a:gd name="T20" fmla="*/ 5 w 8"/>
                    <a:gd name="T21" fmla="*/ 21 h 24"/>
                    <a:gd name="T22" fmla="*/ 5 w 8"/>
                    <a:gd name="T23" fmla="*/ 19 h 24"/>
                    <a:gd name="T24" fmla="*/ 5 w 8"/>
                    <a:gd name="T25" fmla="*/ 19 h 24"/>
                    <a:gd name="T26" fmla="*/ 5 w 8"/>
                    <a:gd name="T27" fmla="*/ 16 h 24"/>
                    <a:gd name="T28" fmla="*/ 5 w 8"/>
                    <a:gd name="T29" fmla="*/ 13 h 24"/>
                    <a:gd name="T30" fmla="*/ 5 w 8"/>
                    <a:gd name="T31" fmla="*/ 8 h 24"/>
                    <a:gd name="T32" fmla="*/ 5 w 8"/>
                    <a:gd name="T33" fmla="*/ 5 h 24"/>
                    <a:gd name="T34" fmla="*/ 8 w 8"/>
                    <a:gd name="T35" fmla="*/ 3 h 24"/>
                    <a:gd name="T36" fmla="*/ 5 w 8"/>
                    <a:gd name="T37" fmla="*/ 0 h 24"/>
                    <a:gd name="T38" fmla="*/ 5 w 8"/>
                    <a:gd name="T39" fmla="*/ 0 h 24"/>
                    <a:gd name="T40" fmla="*/ 3 w 8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3" name="Freeform 535"/>
                <p:cNvSpPr>
                  <a:spLocks/>
                </p:cNvSpPr>
                <p:nvPr/>
              </p:nvSpPr>
              <p:spPr bwMode="auto">
                <a:xfrm>
                  <a:off x="2062" y="2412"/>
                  <a:ext cx="15" cy="21"/>
                </a:xfrm>
                <a:custGeom>
                  <a:avLst/>
                  <a:gdLst>
                    <a:gd name="T0" fmla="*/ 0 w 15"/>
                    <a:gd name="T1" fmla="*/ 3 h 21"/>
                    <a:gd name="T2" fmla="*/ 0 w 15"/>
                    <a:gd name="T3" fmla="*/ 3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1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9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1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3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3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4" name="Freeform 536"/>
                <p:cNvSpPr>
                  <a:spLocks/>
                </p:cNvSpPr>
                <p:nvPr/>
              </p:nvSpPr>
              <p:spPr bwMode="auto">
                <a:xfrm>
                  <a:off x="2022" y="2407"/>
                  <a:ext cx="40" cy="8"/>
                </a:xfrm>
                <a:custGeom>
                  <a:avLst/>
                  <a:gdLst>
                    <a:gd name="T0" fmla="*/ 3 w 40"/>
                    <a:gd name="T1" fmla="*/ 5 h 8"/>
                    <a:gd name="T2" fmla="*/ 3 w 40"/>
                    <a:gd name="T3" fmla="*/ 5 h 8"/>
                    <a:gd name="T4" fmla="*/ 8 w 40"/>
                    <a:gd name="T5" fmla="*/ 5 h 8"/>
                    <a:gd name="T6" fmla="*/ 11 w 40"/>
                    <a:gd name="T7" fmla="*/ 5 h 8"/>
                    <a:gd name="T8" fmla="*/ 16 w 40"/>
                    <a:gd name="T9" fmla="*/ 5 h 8"/>
                    <a:gd name="T10" fmla="*/ 21 w 40"/>
                    <a:gd name="T11" fmla="*/ 5 h 8"/>
                    <a:gd name="T12" fmla="*/ 27 w 40"/>
                    <a:gd name="T13" fmla="*/ 5 h 8"/>
                    <a:gd name="T14" fmla="*/ 29 w 40"/>
                    <a:gd name="T15" fmla="*/ 5 h 8"/>
                    <a:gd name="T16" fmla="*/ 34 w 40"/>
                    <a:gd name="T17" fmla="*/ 8 h 8"/>
                    <a:gd name="T18" fmla="*/ 40 w 40"/>
                    <a:gd name="T19" fmla="*/ 8 h 8"/>
                    <a:gd name="T20" fmla="*/ 40 w 40"/>
                    <a:gd name="T21" fmla="*/ 5 h 8"/>
                    <a:gd name="T22" fmla="*/ 37 w 40"/>
                    <a:gd name="T23" fmla="*/ 3 h 8"/>
                    <a:gd name="T24" fmla="*/ 32 w 40"/>
                    <a:gd name="T25" fmla="*/ 3 h 8"/>
                    <a:gd name="T26" fmla="*/ 27 w 40"/>
                    <a:gd name="T27" fmla="*/ 0 h 8"/>
                    <a:gd name="T28" fmla="*/ 21 w 40"/>
                    <a:gd name="T29" fmla="*/ 0 h 8"/>
                    <a:gd name="T30" fmla="*/ 16 w 40"/>
                    <a:gd name="T31" fmla="*/ 0 h 8"/>
                    <a:gd name="T32" fmla="*/ 11 w 40"/>
                    <a:gd name="T33" fmla="*/ 0 h 8"/>
                    <a:gd name="T34" fmla="*/ 6 w 40"/>
                    <a:gd name="T35" fmla="*/ 3 h 8"/>
                    <a:gd name="T36" fmla="*/ 0 w 40"/>
                    <a:gd name="T37" fmla="*/ 3 h 8"/>
                    <a:gd name="T38" fmla="*/ 0 w 40"/>
                    <a:gd name="T39" fmla="*/ 3 h 8"/>
                    <a:gd name="T40" fmla="*/ 3 w 40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8"/>
                      </a:lnTo>
                      <a:lnTo>
                        <a:pt x="40" y="8"/>
                      </a:lnTo>
                      <a:lnTo>
                        <a:pt x="40" y="5"/>
                      </a:lnTo>
                      <a:lnTo>
                        <a:pt x="37" y="3"/>
                      </a:lnTo>
                      <a:lnTo>
                        <a:pt x="32" y="3"/>
                      </a:lnTo>
                      <a:lnTo>
                        <a:pt x="27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6" y="3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5" name="Freeform 537"/>
                <p:cNvSpPr>
                  <a:spLocks/>
                </p:cNvSpPr>
                <p:nvPr/>
              </p:nvSpPr>
              <p:spPr bwMode="auto">
                <a:xfrm>
                  <a:off x="1988" y="2410"/>
                  <a:ext cx="37" cy="28"/>
                </a:xfrm>
                <a:custGeom>
                  <a:avLst/>
                  <a:gdLst>
                    <a:gd name="T0" fmla="*/ 3 w 37"/>
                    <a:gd name="T1" fmla="*/ 28 h 28"/>
                    <a:gd name="T2" fmla="*/ 8 w 37"/>
                    <a:gd name="T3" fmla="*/ 26 h 28"/>
                    <a:gd name="T4" fmla="*/ 11 w 37"/>
                    <a:gd name="T5" fmla="*/ 21 h 28"/>
                    <a:gd name="T6" fmla="*/ 16 w 37"/>
                    <a:gd name="T7" fmla="*/ 18 h 28"/>
                    <a:gd name="T8" fmla="*/ 19 w 37"/>
                    <a:gd name="T9" fmla="*/ 13 h 28"/>
                    <a:gd name="T10" fmla="*/ 24 w 37"/>
                    <a:gd name="T11" fmla="*/ 10 h 28"/>
                    <a:gd name="T12" fmla="*/ 27 w 37"/>
                    <a:gd name="T13" fmla="*/ 7 h 28"/>
                    <a:gd name="T14" fmla="*/ 32 w 37"/>
                    <a:gd name="T15" fmla="*/ 5 h 28"/>
                    <a:gd name="T16" fmla="*/ 37 w 37"/>
                    <a:gd name="T17" fmla="*/ 2 h 28"/>
                    <a:gd name="T18" fmla="*/ 34 w 37"/>
                    <a:gd name="T19" fmla="*/ 0 h 28"/>
                    <a:gd name="T20" fmla="*/ 32 w 37"/>
                    <a:gd name="T21" fmla="*/ 2 h 28"/>
                    <a:gd name="T22" fmla="*/ 27 w 37"/>
                    <a:gd name="T23" fmla="*/ 5 h 28"/>
                    <a:gd name="T24" fmla="*/ 21 w 37"/>
                    <a:gd name="T25" fmla="*/ 7 h 28"/>
                    <a:gd name="T26" fmla="*/ 16 w 37"/>
                    <a:gd name="T27" fmla="*/ 10 h 28"/>
                    <a:gd name="T28" fmla="*/ 14 w 37"/>
                    <a:gd name="T29" fmla="*/ 15 h 28"/>
                    <a:gd name="T30" fmla="*/ 8 w 37"/>
                    <a:gd name="T31" fmla="*/ 18 h 28"/>
                    <a:gd name="T32" fmla="*/ 6 w 37"/>
                    <a:gd name="T33" fmla="*/ 23 h 28"/>
                    <a:gd name="T34" fmla="*/ 0 w 37"/>
                    <a:gd name="T35" fmla="*/ 26 h 28"/>
                    <a:gd name="T36" fmla="*/ 3 w 37"/>
                    <a:gd name="T37" fmla="*/ 28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8"/>
                    <a:gd name="T59" fmla="*/ 37 w 37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8">
                      <a:moveTo>
                        <a:pt x="3" y="28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8"/>
                      </a:lnTo>
                      <a:lnTo>
                        <a:pt x="19" y="13"/>
                      </a:lnTo>
                      <a:lnTo>
                        <a:pt x="24" y="10"/>
                      </a:lnTo>
                      <a:lnTo>
                        <a:pt x="27" y="7"/>
                      </a:lnTo>
                      <a:lnTo>
                        <a:pt x="32" y="5"/>
                      </a:lnTo>
                      <a:lnTo>
                        <a:pt x="37" y="2"/>
                      </a:lnTo>
                      <a:lnTo>
                        <a:pt x="34" y="0"/>
                      </a:lnTo>
                      <a:lnTo>
                        <a:pt x="32" y="2"/>
                      </a:lnTo>
                      <a:lnTo>
                        <a:pt x="27" y="5"/>
                      </a:lnTo>
                      <a:lnTo>
                        <a:pt x="21" y="7"/>
                      </a:lnTo>
                      <a:lnTo>
                        <a:pt x="16" y="10"/>
                      </a:lnTo>
                      <a:lnTo>
                        <a:pt x="14" y="15"/>
                      </a:lnTo>
                      <a:lnTo>
                        <a:pt x="8" y="18"/>
                      </a:lnTo>
                      <a:lnTo>
                        <a:pt x="6" y="23"/>
                      </a:lnTo>
                      <a:lnTo>
                        <a:pt x="0" y="26"/>
                      </a:lnTo>
                      <a:lnTo>
                        <a:pt x="3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6" name="Freeform 538"/>
                <p:cNvSpPr>
                  <a:spLocks/>
                </p:cNvSpPr>
                <p:nvPr/>
              </p:nvSpPr>
              <p:spPr bwMode="auto">
                <a:xfrm>
                  <a:off x="1586" y="2355"/>
                  <a:ext cx="337" cy="91"/>
                </a:xfrm>
                <a:custGeom>
                  <a:avLst/>
                  <a:gdLst>
                    <a:gd name="T0" fmla="*/ 0 w 337"/>
                    <a:gd name="T1" fmla="*/ 15 h 91"/>
                    <a:gd name="T2" fmla="*/ 0 w 337"/>
                    <a:gd name="T3" fmla="*/ 42 h 91"/>
                    <a:gd name="T4" fmla="*/ 2 w 337"/>
                    <a:gd name="T5" fmla="*/ 65 h 91"/>
                    <a:gd name="T6" fmla="*/ 5 w 337"/>
                    <a:gd name="T7" fmla="*/ 76 h 91"/>
                    <a:gd name="T8" fmla="*/ 10 w 337"/>
                    <a:gd name="T9" fmla="*/ 83 h 91"/>
                    <a:gd name="T10" fmla="*/ 49 w 337"/>
                    <a:gd name="T11" fmla="*/ 86 h 91"/>
                    <a:gd name="T12" fmla="*/ 89 w 337"/>
                    <a:gd name="T13" fmla="*/ 86 h 91"/>
                    <a:gd name="T14" fmla="*/ 125 w 337"/>
                    <a:gd name="T15" fmla="*/ 86 h 91"/>
                    <a:gd name="T16" fmla="*/ 164 w 337"/>
                    <a:gd name="T17" fmla="*/ 86 h 91"/>
                    <a:gd name="T18" fmla="*/ 209 w 337"/>
                    <a:gd name="T19" fmla="*/ 89 h 91"/>
                    <a:gd name="T20" fmla="*/ 251 w 337"/>
                    <a:gd name="T21" fmla="*/ 89 h 91"/>
                    <a:gd name="T22" fmla="*/ 269 w 337"/>
                    <a:gd name="T23" fmla="*/ 91 h 91"/>
                    <a:gd name="T24" fmla="*/ 287 w 337"/>
                    <a:gd name="T25" fmla="*/ 91 h 91"/>
                    <a:gd name="T26" fmla="*/ 303 w 337"/>
                    <a:gd name="T27" fmla="*/ 89 h 91"/>
                    <a:gd name="T28" fmla="*/ 319 w 337"/>
                    <a:gd name="T29" fmla="*/ 81 h 91"/>
                    <a:gd name="T30" fmla="*/ 329 w 337"/>
                    <a:gd name="T31" fmla="*/ 65 h 91"/>
                    <a:gd name="T32" fmla="*/ 334 w 337"/>
                    <a:gd name="T33" fmla="*/ 44 h 91"/>
                    <a:gd name="T34" fmla="*/ 337 w 337"/>
                    <a:gd name="T35" fmla="*/ 26 h 91"/>
                    <a:gd name="T36" fmla="*/ 337 w 337"/>
                    <a:gd name="T37" fmla="*/ 18 h 91"/>
                    <a:gd name="T38" fmla="*/ 334 w 337"/>
                    <a:gd name="T39" fmla="*/ 13 h 91"/>
                    <a:gd name="T40" fmla="*/ 332 w 337"/>
                    <a:gd name="T41" fmla="*/ 7 h 91"/>
                    <a:gd name="T42" fmla="*/ 324 w 337"/>
                    <a:gd name="T43" fmla="*/ 5 h 91"/>
                    <a:gd name="T44" fmla="*/ 308 w 337"/>
                    <a:gd name="T45" fmla="*/ 2 h 91"/>
                    <a:gd name="T46" fmla="*/ 293 w 337"/>
                    <a:gd name="T47" fmla="*/ 0 h 91"/>
                    <a:gd name="T48" fmla="*/ 285 w 337"/>
                    <a:gd name="T49" fmla="*/ 0 h 91"/>
                    <a:gd name="T50" fmla="*/ 280 w 337"/>
                    <a:gd name="T51" fmla="*/ 0 h 91"/>
                    <a:gd name="T52" fmla="*/ 274 w 337"/>
                    <a:gd name="T53" fmla="*/ 0 h 91"/>
                    <a:gd name="T54" fmla="*/ 264 w 337"/>
                    <a:gd name="T55" fmla="*/ 0 h 91"/>
                    <a:gd name="T56" fmla="*/ 251 w 337"/>
                    <a:gd name="T57" fmla="*/ 2 h 91"/>
                    <a:gd name="T58" fmla="*/ 232 w 337"/>
                    <a:gd name="T59" fmla="*/ 2 h 91"/>
                    <a:gd name="T60" fmla="*/ 209 w 337"/>
                    <a:gd name="T61" fmla="*/ 2 h 91"/>
                    <a:gd name="T62" fmla="*/ 185 w 337"/>
                    <a:gd name="T63" fmla="*/ 5 h 91"/>
                    <a:gd name="T64" fmla="*/ 136 w 337"/>
                    <a:gd name="T65" fmla="*/ 7 h 91"/>
                    <a:gd name="T66" fmla="*/ 86 w 337"/>
                    <a:gd name="T67" fmla="*/ 10 h 91"/>
                    <a:gd name="T68" fmla="*/ 62 w 337"/>
                    <a:gd name="T69" fmla="*/ 13 h 91"/>
                    <a:gd name="T70" fmla="*/ 41 w 337"/>
                    <a:gd name="T71" fmla="*/ 13 h 91"/>
                    <a:gd name="T72" fmla="*/ 26 w 337"/>
                    <a:gd name="T73" fmla="*/ 13 h 91"/>
                    <a:gd name="T74" fmla="*/ 10 w 337"/>
                    <a:gd name="T75" fmla="*/ 15 h 91"/>
                    <a:gd name="T76" fmla="*/ 2 w 337"/>
                    <a:gd name="T77" fmla="*/ 15 h 91"/>
                    <a:gd name="T78" fmla="*/ 0 w 337"/>
                    <a:gd name="T79" fmla="*/ 15 h 9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1"/>
                    <a:gd name="T122" fmla="*/ 337 w 337"/>
                    <a:gd name="T123" fmla="*/ 91 h 9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1">
                      <a:moveTo>
                        <a:pt x="0" y="15"/>
                      </a:moveTo>
                      <a:lnTo>
                        <a:pt x="0" y="42"/>
                      </a:lnTo>
                      <a:lnTo>
                        <a:pt x="2" y="65"/>
                      </a:lnTo>
                      <a:lnTo>
                        <a:pt x="5" y="76"/>
                      </a:lnTo>
                      <a:lnTo>
                        <a:pt x="10" y="83"/>
                      </a:lnTo>
                      <a:lnTo>
                        <a:pt x="49" y="86"/>
                      </a:lnTo>
                      <a:lnTo>
                        <a:pt x="89" y="86"/>
                      </a:lnTo>
                      <a:lnTo>
                        <a:pt x="125" y="86"/>
                      </a:lnTo>
                      <a:lnTo>
                        <a:pt x="164" y="86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1"/>
                      </a:lnTo>
                      <a:lnTo>
                        <a:pt x="287" y="91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5"/>
                      </a:lnTo>
                      <a:lnTo>
                        <a:pt x="334" y="44"/>
                      </a:lnTo>
                      <a:lnTo>
                        <a:pt x="337" y="26"/>
                      </a:lnTo>
                      <a:lnTo>
                        <a:pt x="337" y="18"/>
                      </a:lnTo>
                      <a:lnTo>
                        <a:pt x="334" y="13"/>
                      </a:lnTo>
                      <a:lnTo>
                        <a:pt x="332" y="7"/>
                      </a:lnTo>
                      <a:lnTo>
                        <a:pt x="324" y="5"/>
                      </a:lnTo>
                      <a:lnTo>
                        <a:pt x="308" y="2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2"/>
                      </a:lnTo>
                      <a:lnTo>
                        <a:pt x="232" y="2"/>
                      </a:lnTo>
                      <a:lnTo>
                        <a:pt x="209" y="2"/>
                      </a:lnTo>
                      <a:lnTo>
                        <a:pt x="185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62" y="13"/>
                      </a:lnTo>
                      <a:lnTo>
                        <a:pt x="41" y="13"/>
                      </a:lnTo>
                      <a:lnTo>
                        <a:pt x="26" y="13"/>
                      </a:lnTo>
                      <a:lnTo>
                        <a:pt x="10" y="15"/>
                      </a:lnTo>
                      <a:lnTo>
                        <a:pt x="2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7" name="Freeform 539"/>
                <p:cNvSpPr>
                  <a:spLocks/>
                </p:cNvSpPr>
                <p:nvPr/>
              </p:nvSpPr>
              <p:spPr bwMode="auto">
                <a:xfrm>
                  <a:off x="1586" y="2370"/>
                  <a:ext cx="2" cy="53"/>
                </a:xfrm>
                <a:custGeom>
                  <a:avLst/>
                  <a:gdLst>
                    <a:gd name="T0" fmla="*/ 2 w 2"/>
                    <a:gd name="T1" fmla="*/ 50 h 53"/>
                    <a:gd name="T2" fmla="*/ 2 w 2"/>
                    <a:gd name="T3" fmla="*/ 50 h 53"/>
                    <a:gd name="T4" fmla="*/ 2 w 2"/>
                    <a:gd name="T5" fmla="*/ 45 h 53"/>
                    <a:gd name="T6" fmla="*/ 2 w 2"/>
                    <a:gd name="T7" fmla="*/ 40 h 53"/>
                    <a:gd name="T8" fmla="*/ 2 w 2"/>
                    <a:gd name="T9" fmla="*/ 32 h 53"/>
                    <a:gd name="T10" fmla="*/ 2 w 2"/>
                    <a:gd name="T11" fmla="*/ 27 h 53"/>
                    <a:gd name="T12" fmla="*/ 2 w 2"/>
                    <a:gd name="T13" fmla="*/ 21 h 53"/>
                    <a:gd name="T14" fmla="*/ 2 w 2"/>
                    <a:gd name="T15" fmla="*/ 13 h 53"/>
                    <a:gd name="T16" fmla="*/ 2 w 2"/>
                    <a:gd name="T17" fmla="*/ 8 h 53"/>
                    <a:gd name="T18" fmla="*/ 2 w 2"/>
                    <a:gd name="T19" fmla="*/ 0 h 53"/>
                    <a:gd name="T20" fmla="*/ 0 w 2"/>
                    <a:gd name="T21" fmla="*/ 0 h 53"/>
                    <a:gd name="T22" fmla="*/ 0 w 2"/>
                    <a:gd name="T23" fmla="*/ 8 h 53"/>
                    <a:gd name="T24" fmla="*/ 0 w 2"/>
                    <a:gd name="T25" fmla="*/ 13 h 53"/>
                    <a:gd name="T26" fmla="*/ 0 w 2"/>
                    <a:gd name="T27" fmla="*/ 21 h 53"/>
                    <a:gd name="T28" fmla="*/ 0 w 2"/>
                    <a:gd name="T29" fmla="*/ 27 h 53"/>
                    <a:gd name="T30" fmla="*/ 0 w 2"/>
                    <a:gd name="T31" fmla="*/ 32 h 53"/>
                    <a:gd name="T32" fmla="*/ 0 w 2"/>
                    <a:gd name="T33" fmla="*/ 40 h 53"/>
                    <a:gd name="T34" fmla="*/ 0 w 2"/>
                    <a:gd name="T35" fmla="*/ 45 h 53"/>
                    <a:gd name="T36" fmla="*/ 0 w 2"/>
                    <a:gd name="T37" fmla="*/ 53 h 53"/>
                    <a:gd name="T38" fmla="*/ 0 w 2"/>
                    <a:gd name="T39" fmla="*/ 53 h 53"/>
                    <a:gd name="T40" fmla="*/ 2 w 2"/>
                    <a:gd name="T41" fmla="*/ 50 h 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3"/>
                    <a:gd name="T65" fmla="*/ 2 w 2"/>
                    <a:gd name="T66" fmla="*/ 53 h 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3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5"/>
                      </a:lnTo>
                      <a:lnTo>
                        <a:pt x="2" y="40"/>
                      </a:lnTo>
                      <a:lnTo>
                        <a:pt x="2" y="32"/>
                      </a:lnTo>
                      <a:lnTo>
                        <a:pt x="2" y="27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32"/>
                      </a:lnTo>
                      <a:lnTo>
                        <a:pt x="0" y="40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8" name="Freeform 540"/>
                <p:cNvSpPr>
                  <a:spLocks/>
                </p:cNvSpPr>
                <p:nvPr/>
              </p:nvSpPr>
              <p:spPr bwMode="auto">
                <a:xfrm>
                  <a:off x="1586" y="2420"/>
                  <a:ext cx="10" cy="18"/>
                </a:xfrm>
                <a:custGeom>
                  <a:avLst/>
                  <a:gdLst>
                    <a:gd name="T0" fmla="*/ 10 w 10"/>
                    <a:gd name="T1" fmla="*/ 16 h 18"/>
                    <a:gd name="T2" fmla="*/ 10 w 10"/>
                    <a:gd name="T3" fmla="*/ 16 h 18"/>
                    <a:gd name="T4" fmla="*/ 10 w 10"/>
                    <a:gd name="T5" fmla="*/ 16 h 18"/>
                    <a:gd name="T6" fmla="*/ 7 w 10"/>
                    <a:gd name="T7" fmla="*/ 13 h 18"/>
                    <a:gd name="T8" fmla="*/ 7 w 10"/>
                    <a:gd name="T9" fmla="*/ 13 h 18"/>
                    <a:gd name="T10" fmla="*/ 5 w 10"/>
                    <a:gd name="T11" fmla="*/ 11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3 h 18"/>
                    <a:gd name="T18" fmla="*/ 2 w 10"/>
                    <a:gd name="T19" fmla="*/ 0 h 18"/>
                    <a:gd name="T20" fmla="*/ 0 w 10"/>
                    <a:gd name="T21" fmla="*/ 3 h 18"/>
                    <a:gd name="T22" fmla="*/ 0 w 10"/>
                    <a:gd name="T23" fmla="*/ 3 h 18"/>
                    <a:gd name="T24" fmla="*/ 0 w 10"/>
                    <a:gd name="T25" fmla="*/ 5 h 18"/>
                    <a:gd name="T26" fmla="*/ 2 w 10"/>
                    <a:gd name="T27" fmla="*/ 11 h 18"/>
                    <a:gd name="T28" fmla="*/ 2 w 10"/>
                    <a:gd name="T29" fmla="*/ 13 h 18"/>
                    <a:gd name="T30" fmla="*/ 5 w 10"/>
                    <a:gd name="T31" fmla="*/ 16 h 18"/>
                    <a:gd name="T32" fmla="*/ 5 w 10"/>
                    <a:gd name="T33" fmla="*/ 16 h 18"/>
                    <a:gd name="T34" fmla="*/ 7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6"/>
                      </a:moveTo>
                      <a:lnTo>
                        <a:pt x="10" y="16"/>
                      </a:lnTo>
                      <a:lnTo>
                        <a:pt x="7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5" y="16"/>
                      </a:lnTo>
                      <a:lnTo>
                        <a:pt x="7" y="18"/>
                      </a:lnTo>
                      <a:lnTo>
                        <a:pt x="10" y="18"/>
                      </a:lnTo>
                      <a:lnTo>
                        <a:pt x="1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9" name="Freeform 541"/>
                <p:cNvSpPr>
                  <a:spLocks/>
                </p:cNvSpPr>
                <p:nvPr/>
              </p:nvSpPr>
              <p:spPr bwMode="auto">
                <a:xfrm>
                  <a:off x="1596" y="2436"/>
                  <a:ext cx="154" cy="8"/>
                </a:xfrm>
                <a:custGeom>
                  <a:avLst/>
                  <a:gdLst>
                    <a:gd name="T0" fmla="*/ 154 w 154"/>
                    <a:gd name="T1" fmla="*/ 2 h 8"/>
                    <a:gd name="T2" fmla="*/ 154 w 154"/>
                    <a:gd name="T3" fmla="*/ 2 h 8"/>
                    <a:gd name="T4" fmla="*/ 133 w 154"/>
                    <a:gd name="T5" fmla="*/ 2 h 8"/>
                    <a:gd name="T6" fmla="*/ 115 w 154"/>
                    <a:gd name="T7" fmla="*/ 2 h 8"/>
                    <a:gd name="T8" fmla="*/ 97 w 154"/>
                    <a:gd name="T9" fmla="*/ 2 h 8"/>
                    <a:gd name="T10" fmla="*/ 79 w 154"/>
                    <a:gd name="T11" fmla="*/ 2 h 8"/>
                    <a:gd name="T12" fmla="*/ 58 w 154"/>
                    <a:gd name="T13" fmla="*/ 2 h 8"/>
                    <a:gd name="T14" fmla="*/ 39 w 154"/>
                    <a:gd name="T15" fmla="*/ 2 h 8"/>
                    <a:gd name="T16" fmla="*/ 21 w 154"/>
                    <a:gd name="T17" fmla="*/ 2 h 8"/>
                    <a:gd name="T18" fmla="*/ 0 w 154"/>
                    <a:gd name="T19" fmla="*/ 0 h 8"/>
                    <a:gd name="T20" fmla="*/ 0 w 154"/>
                    <a:gd name="T21" fmla="*/ 2 h 8"/>
                    <a:gd name="T22" fmla="*/ 21 w 154"/>
                    <a:gd name="T23" fmla="*/ 5 h 8"/>
                    <a:gd name="T24" fmla="*/ 39 w 154"/>
                    <a:gd name="T25" fmla="*/ 5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5 h 8"/>
                    <a:gd name="T36" fmla="*/ 154 w 154"/>
                    <a:gd name="T37" fmla="*/ 5 h 8"/>
                    <a:gd name="T38" fmla="*/ 154 w 154"/>
                    <a:gd name="T39" fmla="*/ 5 h 8"/>
                    <a:gd name="T40" fmla="*/ 154 w 154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2"/>
                      </a:moveTo>
                      <a:lnTo>
                        <a:pt x="154" y="2"/>
                      </a:lnTo>
                      <a:lnTo>
                        <a:pt x="133" y="2"/>
                      </a:lnTo>
                      <a:lnTo>
                        <a:pt x="115" y="2"/>
                      </a:lnTo>
                      <a:lnTo>
                        <a:pt x="97" y="2"/>
                      </a:lnTo>
                      <a:lnTo>
                        <a:pt x="79" y="2"/>
                      </a:lnTo>
                      <a:lnTo>
                        <a:pt x="58" y="2"/>
                      </a:lnTo>
                      <a:lnTo>
                        <a:pt x="39" y="2"/>
                      </a:lnTo>
                      <a:lnTo>
                        <a:pt x="21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1" y="5"/>
                      </a:lnTo>
                      <a:lnTo>
                        <a:pt x="39" y="5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5"/>
                      </a:lnTo>
                      <a:lnTo>
                        <a:pt x="154" y="5"/>
                      </a:lnTo>
                      <a:lnTo>
                        <a:pt x="154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0" name="Freeform 542"/>
                <p:cNvSpPr>
                  <a:spLocks/>
                </p:cNvSpPr>
                <p:nvPr/>
              </p:nvSpPr>
              <p:spPr bwMode="auto">
                <a:xfrm>
                  <a:off x="1750" y="2438"/>
                  <a:ext cx="87" cy="8"/>
                </a:xfrm>
                <a:custGeom>
                  <a:avLst/>
                  <a:gdLst>
                    <a:gd name="T0" fmla="*/ 87 w 87"/>
                    <a:gd name="T1" fmla="*/ 6 h 8"/>
                    <a:gd name="T2" fmla="*/ 87 w 87"/>
                    <a:gd name="T3" fmla="*/ 6 h 8"/>
                    <a:gd name="T4" fmla="*/ 74 w 87"/>
                    <a:gd name="T5" fmla="*/ 6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6 h 8"/>
                    <a:gd name="T24" fmla="*/ 21 w 87"/>
                    <a:gd name="T25" fmla="*/ 6 h 8"/>
                    <a:gd name="T26" fmla="*/ 32 w 87"/>
                    <a:gd name="T27" fmla="*/ 6 h 8"/>
                    <a:gd name="T28" fmla="*/ 42 w 87"/>
                    <a:gd name="T29" fmla="*/ 6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6"/>
                      </a:moveTo>
                      <a:lnTo>
                        <a:pt x="87" y="6"/>
                      </a:lnTo>
                      <a:lnTo>
                        <a:pt x="74" y="6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6"/>
                      </a:lnTo>
                      <a:lnTo>
                        <a:pt x="21" y="6"/>
                      </a:lnTo>
                      <a:lnTo>
                        <a:pt x="32" y="6"/>
                      </a:lnTo>
                      <a:lnTo>
                        <a:pt x="42" y="6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1" name="Freeform 543"/>
                <p:cNvSpPr>
                  <a:spLocks/>
                </p:cNvSpPr>
                <p:nvPr/>
              </p:nvSpPr>
              <p:spPr bwMode="auto">
                <a:xfrm>
                  <a:off x="1837" y="2433"/>
                  <a:ext cx="70" cy="16"/>
                </a:xfrm>
                <a:custGeom>
                  <a:avLst/>
                  <a:gdLst>
                    <a:gd name="T0" fmla="*/ 68 w 70"/>
                    <a:gd name="T1" fmla="*/ 0 h 16"/>
                    <a:gd name="T2" fmla="*/ 68 w 70"/>
                    <a:gd name="T3" fmla="*/ 0 h 16"/>
                    <a:gd name="T4" fmla="*/ 60 w 70"/>
                    <a:gd name="T5" fmla="*/ 5 h 16"/>
                    <a:gd name="T6" fmla="*/ 52 w 70"/>
                    <a:gd name="T7" fmla="*/ 8 h 16"/>
                    <a:gd name="T8" fmla="*/ 44 w 70"/>
                    <a:gd name="T9" fmla="*/ 11 h 16"/>
                    <a:gd name="T10" fmla="*/ 36 w 70"/>
                    <a:gd name="T11" fmla="*/ 11 h 16"/>
                    <a:gd name="T12" fmla="*/ 26 w 70"/>
                    <a:gd name="T13" fmla="*/ 11 h 16"/>
                    <a:gd name="T14" fmla="*/ 18 w 70"/>
                    <a:gd name="T15" fmla="*/ 11 h 16"/>
                    <a:gd name="T16" fmla="*/ 8 w 70"/>
                    <a:gd name="T17" fmla="*/ 11 h 16"/>
                    <a:gd name="T18" fmla="*/ 0 w 70"/>
                    <a:gd name="T19" fmla="*/ 11 h 16"/>
                    <a:gd name="T20" fmla="*/ 0 w 70"/>
                    <a:gd name="T21" fmla="*/ 13 h 16"/>
                    <a:gd name="T22" fmla="*/ 8 w 70"/>
                    <a:gd name="T23" fmla="*/ 13 h 16"/>
                    <a:gd name="T24" fmla="*/ 18 w 70"/>
                    <a:gd name="T25" fmla="*/ 13 h 16"/>
                    <a:gd name="T26" fmla="*/ 26 w 70"/>
                    <a:gd name="T27" fmla="*/ 16 h 16"/>
                    <a:gd name="T28" fmla="*/ 36 w 70"/>
                    <a:gd name="T29" fmla="*/ 16 h 16"/>
                    <a:gd name="T30" fmla="*/ 44 w 70"/>
                    <a:gd name="T31" fmla="*/ 13 h 16"/>
                    <a:gd name="T32" fmla="*/ 52 w 70"/>
                    <a:gd name="T33" fmla="*/ 13 h 16"/>
                    <a:gd name="T34" fmla="*/ 60 w 70"/>
                    <a:gd name="T35" fmla="*/ 8 h 16"/>
                    <a:gd name="T36" fmla="*/ 70 w 70"/>
                    <a:gd name="T37" fmla="*/ 3 h 16"/>
                    <a:gd name="T38" fmla="*/ 70 w 70"/>
                    <a:gd name="T39" fmla="*/ 3 h 16"/>
                    <a:gd name="T40" fmla="*/ 68 w 70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6"/>
                    <a:gd name="T65" fmla="*/ 70 w 70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1"/>
                      </a:lnTo>
                      <a:lnTo>
                        <a:pt x="36" y="11"/>
                      </a:lnTo>
                      <a:lnTo>
                        <a:pt x="26" y="11"/>
                      </a:lnTo>
                      <a:lnTo>
                        <a:pt x="18" y="11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6"/>
                      </a:lnTo>
                      <a:lnTo>
                        <a:pt x="36" y="16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2" name="Freeform 544"/>
                <p:cNvSpPr>
                  <a:spLocks/>
                </p:cNvSpPr>
                <p:nvPr/>
              </p:nvSpPr>
              <p:spPr bwMode="auto">
                <a:xfrm>
                  <a:off x="1905" y="2365"/>
                  <a:ext cx="21" cy="71"/>
                </a:xfrm>
                <a:custGeom>
                  <a:avLst/>
                  <a:gdLst>
                    <a:gd name="T0" fmla="*/ 13 w 21"/>
                    <a:gd name="T1" fmla="*/ 3 h 71"/>
                    <a:gd name="T2" fmla="*/ 13 w 21"/>
                    <a:gd name="T3" fmla="*/ 3 h 71"/>
                    <a:gd name="T4" fmla="*/ 15 w 21"/>
                    <a:gd name="T5" fmla="*/ 8 h 71"/>
                    <a:gd name="T6" fmla="*/ 15 w 21"/>
                    <a:gd name="T7" fmla="*/ 16 h 71"/>
                    <a:gd name="T8" fmla="*/ 15 w 21"/>
                    <a:gd name="T9" fmla="*/ 24 h 71"/>
                    <a:gd name="T10" fmla="*/ 15 w 21"/>
                    <a:gd name="T11" fmla="*/ 34 h 71"/>
                    <a:gd name="T12" fmla="*/ 13 w 21"/>
                    <a:gd name="T13" fmla="*/ 45 h 71"/>
                    <a:gd name="T14" fmla="*/ 10 w 21"/>
                    <a:gd name="T15" fmla="*/ 55 h 71"/>
                    <a:gd name="T16" fmla="*/ 5 w 21"/>
                    <a:gd name="T17" fmla="*/ 63 h 71"/>
                    <a:gd name="T18" fmla="*/ 0 w 21"/>
                    <a:gd name="T19" fmla="*/ 68 h 71"/>
                    <a:gd name="T20" fmla="*/ 2 w 21"/>
                    <a:gd name="T21" fmla="*/ 71 h 71"/>
                    <a:gd name="T22" fmla="*/ 8 w 21"/>
                    <a:gd name="T23" fmla="*/ 63 h 71"/>
                    <a:gd name="T24" fmla="*/ 13 w 21"/>
                    <a:gd name="T25" fmla="*/ 55 h 71"/>
                    <a:gd name="T26" fmla="*/ 15 w 21"/>
                    <a:gd name="T27" fmla="*/ 45 h 71"/>
                    <a:gd name="T28" fmla="*/ 18 w 21"/>
                    <a:gd name="T29" fmla="*/ 34 h 71"/>
                    <a:gd name="T30" fmla="*/ 21 w 21"/>
                    <a:gd name="T31" fmla="*/ 24 h 71"/>
                    <a:gd name="T32" fmla="*/ 21 w 21"/>
                    <a:gd name="T33" fmla="*/ 16 h 71"/>
                    <a:gd name="T34" fmla="*/ 18 w 21"/>
                    <a:gd name="T35" fmla="*/ 8 h 71"/>
                    <a:gd name="T36" fmla="*/ 18 w 21"/>
                    <a:gd name="T37" fmla="*/ 0 h 71"/>
                    <a:gd name="T38" fmla="*/ 18 w 21"/>
                    <a:gd name="T39" fmla="*/ 0 h 71"/>
                    <a:gd name="T40" fmla="*/ 13 w 21"/>
                    <a:gd name="T41" fmla="*/ 3 h 7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1"/>
                    <a:gd name="T65" fmla="*/ 21 w 21"/>
                    <a:gd name="T66" fmla="*/ 71 h 7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1">
                      <a:moveTo>
                        <a:pt x="13" y="3"/>
                      </a:moveTo>
                      <a:lnTo>
                        <a:pt x="13" y="3"/>
                      </a:lnTo>
                      <a:lnTo>
                        <a:pt x="15" y="8"/>
                      </a:lnTo>
                      <a:lnTo>
                        <a:pt x="15" y="16"/>
                      </a:lnTo>
                      <a:lnTo>
                        <a:pt x="15" y="24"/>
                      </a:lnTo>
                      <a:lnTo>
                        <a:pt x="15" y="34"/>
                      </a:lnTo>
                      <a:lnTo>
                        <a:pt x="13" y="45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1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5" y="45"/>
                      </a:lnTo>
                      <a:lnTo>
                        <a:pt x="18" y="34"/>
                      </a:lnTo>
                      <a:lnTo>
                        <a:pt x="21" y="24"/>
                      </a:lnTo>
                      <a:lnTo>
                        <a:pt x="21" y="16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3" name="Freeform 545"/>
                <p:cNvSpPr>
                  <a:spLocks/>
                </p:cNvSpPr>
                <p:nvPr/>
              </p:nvSpPr>
              <p:spPr bwMode="auto">
                <a:xfrm>
                  <a:off x="1866" y="2355"/>
                  <a:ext cx="57" cy="13"/>
                </a:xfrm>
                <a:custGeom>
                  <a:avLst/>
                  <a:gdLst>
                    <a:gd name="T0" fmla="*/ 0 w 57"/>
                    <a:gd name="T1" fmla="*/ 2 h 13"/>
                    <a:gd name="T2" fmla="*/ 0 w 57"/>
                    <a:gd name="T3" fmla="*/ 2 h 13"/>
                    <a:gd name="T4" fmla="*/ 5 w 57"/>
                    <a:gd name="T5" fmla="*/ 2 h 13"/>
                    <a:gd name="T6" fmla="*/ 13 w 57"/>
                    <a:gd name="T7" fmla="*/ 2 h 13"/>
                    <a:gd name="T8" fmla="*/ 20 w 57"/>
                    <a:gd name="T9" fmla="*/ 2 h 13"/>
                    <a:gd name="T10" fmla="*/ 28 w 57"/>
                    <a:gd name="T11" fmla="*/ 5 h 13"/>
                    <a:gd name="T12" fmla="*/ 36 w 57"/>
                    <a:gd name="T13" fmla="*/ 5 h 13"/>
                    <a:gd name="T14" fmla="*/ 44 w 57"/>
                    <a:gd name="T15" fmla="*/ 7 h 13"/>
                    <a:gd name="T16" fmla="*/ 49 w 57"/>
                    <a:gd name="T17" fmla="*/ 10 h 13"/>
                    <a:gd name="T18" fmla="*/ 52 w 57"/>
                    <a:gd name="T19" fmla="*/ 13 h 13"/>
                    <a:gd name="T20" fmla="*/ 57 w 57"/>
                    <a:gd name="T21" fmla="*/ 10 h 13"/>
                    <a:gd name="T22" fmla="*/ 52 w 57"/>
                    <a:gd name="T23" fmla="*/ 7 h 13"/>
                    <a:gd name="T24" fmla="*/ 47 w 57"/>
                    <a:gd name="T25" fmla="*/ 5 h 13"/>
                    <a:gd name="T26" fmla="*/ 39 w 57"/>
                    <a:gd name="T27" fmla="*/ 2 h 13"/>
                    <a:gd name="T28" fmla="*/ 28 w 57"/>
                    <a:gd name="T29" fmla="*/ 0 h 13"/>
                    <a:gd name="T30" fmla="*/ 20 w 57"/>
                    <a:gd name="T31" fmla="*/ 0 h 13"/>
                    <a:gd name="T32" fmla="*/ 13 w 57"/>
                    <a:gd name="T33" fmla="*/ 0 h 13"/>
                    <a:gd name="T34" fmla="*/ 5 w 57"/>
                    <a:gd name="T35" fmla="*/ 0 h 13"/>
                    <a:gd name="T36" fmla="*/ 0 w 57"/>
                    <a:gd name="T37" fmla="*/ 0 h 13"/>
                    <a:gd name="T38" fmla="*/ 0 w 57"/>
                    <a:gd name="T39" fmla="*/ 0 h 13"/>
                    <a:gd name="T40" fmla="*/ 0 w 57"/>
                    <a:gd name="T41" fmla="*/ 2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3"/>
                    <a:gd name="T65" fmla="*/ 57 w 5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13" y="2"/>
                      </a:lnTo>
                      <a:lnTo>
                        <a:pt x="20" y="2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4" y="7"/>
                      </a:lnTo>
                      <a:lnTo>
                        <a:pt x="49" y="10"/>
                      </a:lnTo>
                      <a:lnTo>
                        <a:pt x="52" y="13"/>
                      </a:lnTo>
                      <a:lnTo>
                        <a:pt x="57" y="10"/>
                      </a:lnTo>
                      <a:lnTo>
                        <a:pt x="52" y="7"/>
                      </a:lnTo>
                      <a:lnTo>
                        <a:pt x="47" y="5"/>
                      </a:lnTo>
                      <a:lnTo>
                        <a:pt x="39" y="2"/>
                      </a:lnTo>
                      <a:lnTo>
                        <a:pt x="28" y="0"/>
                      </a:lnTo>
                      <a:lnTo>
                        <a:pt x="20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4" name="Freeform 546"/>
                <p:cNvSpPr>
                  <a:spLocks/>
                </p:cNvSpPr>
                <p:nvPr/>
              </p:nvSpPr>
              <p:spPr bwMode="auto">
                <a:xfrm>
                  <a:off x="1586" y="2355"/>
                  <a:ext cx="280" cy="18"/>
                </a:xfrm>
                <a:custGeom>
                  <a:avLst/>
                  <a:gdLst>
                    <a:gd name="T0" fmla="*/ 2 w 280"/>
                    <a:gd name="T1" fmla="*/ 15 h 18"/>
                    <a:gd name="T2" fmla="*/ 0 w 280"/>
                    <a:gd name="T3" fmla="*/ 18 h 18"/>
                    <a:gd name="T4" fmla="*/ 13 w 280"/>
                    <a:gd name="T5" fmla="*/ 18 h 18"/>
                    <a:gd name="T6" fmla="*/ 41 w 280"/>
                    <a:gd name="T7" fmla="*/ 15 h 18"/>
                    <a:gd name="T8" fmla="*/ 86 w 280"/>
                    <a:gd name="T9" fmla="*/ 13 h 18"/>
                    <a:gd name="T10" fmla="*/ 136 w 280"/>
                    <a:gd name="T11" fmla="*/ 10 h 18"/>
                    <a:gd name="T12" fmla="*/ 188 w 280"/>
                    <a:gd name="T13" fmla="*/ 7 h 18"/>
                    <a:gd name="T14" fmla="*/ 232 w 280"/>
                    <a:gd name="T15" fmla="*/ 5 h 18"/>
                    <a:gd name="T16" fmla="*/ 266 w 280"/>
                    <a:gd name="T17" fmla="*/ 2 h 18"/>
                    <a:gd name="T18" fmla="*/ 280 w 280"/>
                    <a:gd name="T19" fmla="*/ 2 h 18"/>
                    <a:gd name="T20" fmla="*/ 280 w 280"/>
                    <a:gd name="T21" fmla="*/ 0 h 18"/>
                    <a:gd name="T22" fmla="*/ 266 w 280"/>
                    <a:gd name="T23" fmla="*/ 0 h 18"/>
                    <a:gd name="T24" fmla="*/ 232 w 280"/>
                    <a:gd name="T25" fmla="*/ 2 h 18"/>
                    <a:gd name="T26" fmla="*/ 188 w 280"/>
                    <a:gd name="T27" fmla="*/ 5 h 18"/>
                    <a:gd name="T28" fmla="*/ 136 w 280"/>
                    <a:gd name="T29" fmla="*/ 7 h 18"/>
                    <a:gd name="T30" fmla="*/ 86 w 280"/>
                    <a:gd name="T31" fmla="*/ 10 h 18"/>
                    <a:gd name="T32" fmla="*/ 41 w 280"/>
                    <a:gd name="T33" fmla="*/ 13 h 18"/>
                    <a:gd name="T34" fmla="*/ 13 w 280"/>
                    <a:gd name="T35" fmla="*/ 15 h 18"/>
                    <a:gd name="T36" fmla="*/ 0 w 280"/>
                    <a:gd name="T37" fmla="*/ 15 h 18"/>
                    <a:gd name="T38" fmla="*/ 0 w 280"/>
                    <a:gd name="T39" fmla="*/ 15 h 18"/>
                    <a:gd name="T40" fmla="*/ 2 w 28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8"/>
                    <a:gd name="T65" fmla="*/ 280 w 28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8">
                      <a:moveTo>
                        <a:pt x="2" y="15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1" y="15"/>
                      </a:lnTo>
                      <a:lnTo>
                        <a:pt x="86" y="13"/>
                      </a:lnTo>
                      <a:lnTo>
                        <a:pt x="136" y="10"/>
                      </a:lnTo>
                      <a:lnTo>
                        <a:pt x="188" y="7"/>
                      </a:lnTo>
                      <a:lnTo>
                        <a:pt x="232" y="5"/>
                      </a:lnTo>
                      <a:lnTo>
                        <a:pt x="266" y="2"/>
                      </a:lnTo>
                      <a:lnTo>
                        <a:pt x="280" y="2"/>
                      </a:lnTo>
                      <a:lnTo>
                        <a:pt x="280" y="0"/>
                      </a:lnTo>
                      <a:lnTo>
                        <a:pt x="266" y="0"/>
                      </a:lnTo>
                      <a:lnTo>
                        <a:pt x="232" y="2"/>
                      </a:lnTo>
                      <a:lnTo>
                        <a:pt x="188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41" y="13"/>
                      </a:lnTo>
                      <a:lnTo>
                        <a:pt x="13" y="15"/>
                      </a:lnTo>
                      <a:lnTo>
                        <a:pt x="0" y="15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5" name="Freeform 547"/>
                <p:cNvSpPr>
                  <a:spLocks/>
                </p:cNvSpPr>
                <p:nvPr/>
              </p:nvSpPr>
              <p:spPr bwMode="auto">
                <a:xfrm>
                  <a:off x="1552" y="2459"/>
                  <a:ext cx="374" cy="89"/>
                </a:xfrm>
                <a:custGeom>
                  <a:avLst/>
                  <a:gdLst>
                    <a:gd name="T0" fmla="*/ 65 w 374"/>
                    <a:gd name="T1" fmla="*/ 11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3 h 89"/>
                    <a:gd name="T10" fmla="*/ 2 w 374"/>
                    <a:gd name="T11" fmla="*/ 55 h 89"/>
                    <a:gd name="T12" fmla="*/ 0 w 374"/>
                    <a:gd name="T13" fmla="*/ 61 h 89"/>
                    <a:gd name="T14" fmla="*/ 2 w 374"/>
                    <a:gd name="T15" fmla="*/ 66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2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7 h 89"/>
                    <a:gd name="T28" fmla="*/ 175 w 374"/>
                    <a:gd name="T29" fmla="*/ 87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7 h 89"/>
                    <a:gd name="T38" fmla="*/ 337 w 374"/>
                    <a:gd name="T39" fmla="*/ 84 h 89"/>
                    <a:gd name="T40" fmla="*/ 366 w 374"/>
                    <a:gd name="T41" fmla="*/ 74 h 89"/>
                    <a:gd name="T42" fmla="*/ 371 w 374"/>
                    <a:gd name="T43" fmla="*/ 71 h 89"/>
                    <a:gd name="T44" fmla="*/ 374 w 374"/>
                    <a:gd name="T45" fmla="*/ 66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6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1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1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3"/>
                      </a:lnTo>
                      <a:lnTo>
                        <a:pt x="2" y="55"/>
                      </a:lnTo>
                      <a:lnTo>
                        <a:pt x="0" y="61"/>
                      </a:lnTo>
                      <a:lnTo>
                        <a:pt x="2" y="66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2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7"/>
                      </a:lnTo>
                      <a:lnTo>
                        <a:pt x="175" y="87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7"/>
                      </a:lnTo>
                      <a:lnTo>
                        <a:pt x="337" y="84"/>
                      </a:lnTo>
                      <a:lnTo>
                        <a:pt x="366" y="74"/>
                      </a:lnTo>
                      <a:lnTo>
                        <a:pt x="371" y="71"/>
                      </a:lnTo>
                      <a:lnTo>
                        <a:pt x="374" y="66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6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1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6" name="Freeform 548"/>
                <p:cNvSpPr>
                  <a:spLocks/>
                </p:cNvSpPr>
                <p:nvPr/>
              </p:nvSpPr>
              <p:spPr bwMode="auto">
                <a:xfrm>
                  <a:off x="1557" y="2462"/>
                  <a:ext cx="369" cy="71"/>
                </a:xfrm>
                <a:custGeom>
                  <a:avLst/>
                  <a:gdLst>
                    <a:gd name="T0" fmla="*/ 60 w 369"/>
                    <a:gd name="T1" fmla="*/ 5 h 71"/>
                    <a:gd name="T2" fmla="*/ 47 w 369"/>
                    <a:gd name="T3" fmla="*/ 10 h 71"/>
                    <a:gd name="T4" fmla="*/ 34 w 369"/>
                    <a:gd name="T5" fmla="*/ 16 h 71"/>
                    <a:gd name="T6" fmla="*/ 16 w 369"/>
                    <a:gd name="T7" fmla="*/ 34 h 71"/>
                    <a:gd name="T8" fmla="*/ 8 w 369"/>
                    <a:gd name="T9" fmla="*/ 42 h 71"/>
                    <a:gd name="T10" fmla="*/ 0 w 369"/>
                    <a:gd name="T11" fmla="*/ 47 h 71"/>
                    <a:gd name="T12" fmla="*/ 0 w 369"/>
                    <a:gd name="T13" fmla="*/ 55 h 71"/>
                    <a:gd name="T14" fmla="*/ 0 w 369"/>
                    <a:gd name="T15" fmla="*/ 55 h 71"/>
                    <a:gd name="T16" fmla="*/ 5 w 369"/>
                    <a:gd name="T17" fmla="*/ 58 h 71"/>
                    <a:gd name="T18" fmla="*/ 65 w 369"/>
                    <a:gd name="T19" fmla="*/ 63 h 71"/>
                    <a:gd name="T20" fmla="*/ 120 w 369"/>
                    <a:gd name="T21" fmla="*/ 68 h 71"/>
                    <a:gd name="T22" fmla="*/ 178 w 369"/>
                    <a:gd name="T23" fmla="*/ 71 h 71"/>
                    <a:gd name="T24" fmla="*/ 238 w 369"/>
                    <a:gd name="T25" fmla="*/ 71 h 71"/>
                    <a:gd name="T26" fmla="*/ 303 w 369"/>
                    <a:gd name="T27" fmla="*/ 68 h 71"/>
                    <a:gd name="T28" fmla="*/ 332 w 369"/>
                    <a:gd name="T29" fmla="*/ 66 h 71"/>
                    <a:gd name="T30" fmla="*/ 361 w 369"/>
                    <a:gd name="T31" fmla="*/ 58 h 71"/>
                    <a:gd name="T32" fmla="*/ 366 w 369"/>
                    <a:gd name="T33" fmla="*/ 55 h 71"/>
                    <a:gd name="T34" fmla="*/ 369 w 369"/>
                    <a:gd name="T35" fmla="*/ 52 h 71"/>
                    <a:gd name="T36" fmla="*/ 366 w 369"/>
                    <a:gd name="T37" fmla="*/ 42 h 71"/>
                    <a:gd name="T38" fmla="*/ 361 w 369"/>
                    <a:gd name="T39" fmla="*/ 31 h 71"/>
                    <a:gd name="T40" fmla="*/ 356 w 369"/>
                    <a:gd name="T41" fmla="*/ 21 h 71"/>
                    <a:gd name="T42" fmla="*/ 350 w 369"/>
                    <a:gd name="T43" fmla="*/ 8 h 71"/>
                    <a:gd name="T44" fmla="*/ 345 w 369"/>
                    <a:gd name="T45" fmla="*/ 5 h 71"/>
                    <a:gd name="T46" fmla="*/ 335 w 369"/>
                    <a:gd name="T47" fmla="*/ 3 h 71"/>
                    <a:gd name="T48" fmla="*/ 199 w 369"/>
                    <a:gd name="T49" fmla="*/ 0 h 71"/>
                    <a:gd name="T50" fmla="*/ 128 w 369"/>
                    <a:gd name="T51" fmla="*/ 0 h 71"/>
                    <a:gd name="T52" fmla="*/ 60 w 369"/>
                    <a:gd name="T53" fmla="*/ 5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1"/>
                    <a:gd name="T83" fmla="*/ 369 w 369"/>
                    <a:gd name="T84" fmla="*/ 71 h 7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1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6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65" y="63"/>
                      </a:lnTo>
                      <a:lnTo>
                        <a:pt x="120" y="68"/>
                      </a:lnTo>
                      <a:lnTo>
                        <a:pt x="178" y="71"/>
                      </a:lnTo>
                      <a:lnTo>
                        <a:pt x="238" y="71"/>
                      </a:lnTo>
                      <a:lnTo>
                        <a:pt x="303" y="68"/>
                      </a:lnTo>
                      <a:lnTo>
                        <a:pt x="332" y="66"/>
                      </a:lnTo>
                      <a:lnTo>
                        <a:pt x="361" y="58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8"/>
                      </a:lnTo>
                      <a:lnTo>
                        <a:pt x="345" y="5"/>
                      </a:lnTo>
                      <a:lnTo>
                        <a:pt x="335" y="3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7" name="Freeform 549"/>
                <p:cNvSpPr>
                  <a:spLocks/>
                </p:cNvSpPr>
                <p:nvPr/>
              </p:nvSpPr>
              <p:spPr bwMode="auto">
                <a:xfrm>
                  <a:off x="1614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6 h 8"/>
                    <a:gd name="T16" fmla="*/ 8 w 8"/>
                    <a:gd name="T17" fmla="*/ 6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8" name="Freeform 550"/>
                <p:cNvSpPr>
                  <a:spLocks/>
                </p:cNvSpPr>
                <p:nvPr/>
              </p:nvSpPr>
              <p:spPr bwMode="auto">
                <a:xfrm>
                  <a:off x="1604" y="2480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8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9" name="Freeform 551"/>
                <p:cNvSpPr>
                  <a:spLocks/>
                </p:cNvSpPr>
                <p:nvPr/>
              </p:nvSpPr>
              <p:spPr bwMode="auto">
                <a:xfrm>
                  <a:off x="1593" y="2488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0" name="Freeform 552"/>
                <p:cNvSpPr>
                  <a:spLocks/>
                </p:cNvSpPr>
                <p:nvPr/>
              </p:nvSpPr>
              <p:spPr bwMode="auto">
                <a:xfrm>
                  <a:off x="1580" y="249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2 h 8"/>
                    <a:gd name="T4" fmla="*/ 3 w 11"/>
                    <a:gd name="T5" fmla="*/ 2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1" name="Freeform 553"/>
                <p:cNvSpPr>
                  <a:spLocks/>
                </p:cNvSpPr>
                <p:nvPr/>
              </p:nvSpPr>
              <p:spPr bwMode="auto">
                <a:xfrm>
                  <a:off x="1570" y="2507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5 h 10"/>
                    <a:gd name="T4" fmla="*/ 0 w 10"/>
                    <a:gd name="T5" fmla="*/ 5 h 10"/>
                    <a:gd name="T6" fmla="*/ 0 w 10"/>
                    <a:gd name="T7" fmla="*/ 7 h 10"/>
                    <a:gd name="T8" fmla="*/ 0 w 10"/>
                    <a:gd name="T9" fmla="*/ 7 h 10"/>
                    <a:gd name="T10" fmla="*/ 3 w 10"/>
                    <a:gd name="T11" fmla="*/ 10 h 10"/>
                    <a:gd name="T12" fmla="*/ 3 w 10"/>
                    <a:gd name="T13" fmla="*/ 10 h 10"/>
                    <a:gd name="T14" fmla="*/ 5 w 10"/>
                    <a:gd name="T15" fmla="*/ 10 h 10"/>
                    <a:gd name="T16" fmla="*/ 8 w 10"/>
                    <a:gd name="T17" fmla="*/ 7 h 10"/>
                    <a:gd name="T18" fmla="*/ 8 w 10"/>
                    <a:gd name="T19" fmla="*/ 7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10"/>
                      </a:lnTo>
                      <a:lnTo>
                        <a:pt x="5" y="10"/>
                      </a:lnTo>
                      <a:lnTo>
                        <a:pt x="8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2" name="Freeform 554"/>
                <p:cNvSpPr>
                  <a:spLocks/>
                </p:cNvSpPr>
                <p:nvPr/>
              </p:nvSpPr>
              <p:spPr bwMode="auto">
                <a:xfrm>
                  <a:off x="1627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3 w 8"/>
                    <a:gd name="T13" fmla="*/ 8 h 8"/>
                    <a:gd name="T14" fmla="*/ 6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3" name="Freeform 555"/>
                <p:cNvSpPr>
                  <a:spLocks/>
                </p:cNvSpPr>
                <p:nvPr/>
              </p:nvSpPr>
              <p:spPr bwMode="auto">
                <a:xfrm>
                  <a:off x="1617" y="2480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4" name="Freeform 556"/>
                <p:cNvSpPr>
                  <a:spLocks/>
                </p:cNvSpPr>
                <p:nvPr/>
              </p:nvSpPr>
              <p:spPr bwMode="auto">
                <a:xfrm>
                  <a:off x="1607" y="2488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3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5" name="Freeform 557"/>
                <p:cNvSpPr>
                  <a:spLocks/>
                </p:cNvSpPr>
                <p:nvPr/>
              </p:nvSpPr>
              <p:spPr bwMode="auto">
                <a:xfrm>
                  <a:off x="1593" y="249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2 h 8"/>
                    <a:gd name="T4" fmla="*/ 3 w 11"/>
                    <a:gd name="T5" fmla="*/ 2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6" name="Freeform 558"/>
                <p:cNvSpPr>
                  <a:spLocks/>
                </p:cNvSpPr>
                <p:nvPr/>
              </p:nvSpPr>
              <p:spPr bwMode="auto">
                <a:xfrm>
                  <a:off x="1583" y="2509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3 w 10"/>
                    <a:gd name="T13" fmla="*/ 8 h 8"/>
                    <a:gd name="T14" fmla="*/ 5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8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7" name="Freeform 559"/>
                <p:cNvSpPr>
                  <a:spLocks/>
                </p:cNvSpPr>
                <p:nvPr/>
              </p:nvSpPr>
              <p:spPr bwMode="auto">
                <a:xfrm>
                  <a:off x="1638" y="2472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6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8" name="Freeform 560"/>
                <p:cNvSpPr>
                  <a:spLocks/>
                </p:cNvSpPr>
                <p:nvPr/>
              </p:nvSpPr>
              <p:spPr bwMode="auto">
                <a:xfrm>
                  <a:off x="1630" y="2480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9" name="Freeform 561"/>
                <p:cNvSpPr>
                  <a:spLocks/>
                </p:cNvSpPr>
                <p:nvPr/>
              </p:nvSpPr>
              <p:spPr bwMode="auto">
                <a:xfrm>
                  <a:off x="1620" y="2488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8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5 w 7"/>
                    <a:gd name="T25" fmla="*/ 0 h 8"/>
                    <a:gd name="T26" fmla="*/ 2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0" name="Freeform 562"/>
                <p:cNvSpPr>
                  <a:spLocks/>
                </p:cNvSpPr>
                <p:nvPr/>
              </p:nvSpPr>
              <p:spPr bwMode="auto">
                <a:xfrm>
                  <a:off x="1607" y="2499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2 h 8"/>
                    <a:gd name="T4" fmla="*/ 2 w 10"/>
                    <a:gd name="T5" fmla="*/ 2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1" name="Freeform 563"/>
                <p:cNvSpPr>
                  <a:spLocks/>
                </p:cNvSpPr>
                <p:nvPr/>
              </p:nvSpPr>
              <p:spPr bwMode="auto">
                <a:xfrm>
                  <a:off x="1596" y="250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2" name="Freeform 564"/>
                <p:cNvSpPr>
                  <a:spLocks/>
                </p:cNvSpPr>
                <p:nvPr/>
              </p:nvSpPr>
              <p:spPr bwMode="auto">
                <a:xfrm>
                  <a:off x="1651" y="2472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3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3" name="Freeform 565"/>
                <p:cNvSpPr>
                  <a:spLocks/>
                </p:cNvSpPr>
                <p:nvPr/>
              </p:nvSpPr>
              <p:spPr bwMode="auto">
                <a:xfrm>
                  <a:off x="1643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4" name="Freeform 566"/>
                <p:cNvSpPr>
                  <a:spLocks/>
                </p:cNvSpPr>
                <p:nvPr/>
              </p:nvSpPr>
              <p:spPr bwMode="auto">
                <a:xfrm>
                  <a:off x="1633" y="2488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3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5" name="Freeform 567"/>
                <p:cNvSpPr>
                  <a:spLocks/>
                </p:cNvSpPr>
                <p:nvPr/>
              </p:nvSpPr>
              <p:spPr bwMode="auto">
                <a:xfrm>
                  <a:off x="1622" y="2499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6" name="Freeform 568"/>
                <p:cNvSpPr>
                  <a:spLocks/>
                </p:cNvSpPr>
                <p:nvPr/>
              </p:nvSpPr>
              <p:spPr bwMode="auto">
                <a:xfrm>
                  <a:off x="1609" y="250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7" name="Freeform 569"/>
                <p:cNvSpPr>
                  <a:spLocks/>
                </p:cNvSpPr>
                <p:nvPr/>
              </p:nvSpPr>
              <p:spPr bwMode="auto">
                <a:xfrm>
                  <a:off x="1664" y="2472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8" name="Freeform 570"/>
                <p:cNvSpPr>
                  <a:spLocks/>
                </p:cNvSpPr>
                <p:nvPr/>
              </p:nvSpPr>
              <p:spPr bwMode="auto">
                <a:xfrm>
                  <a:off x="1656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9" name="Freeform 571"/>
                <p:cNvSpPr>
                  <a:spLocks/>
                </p:cNvSpPr>
                <p:nvPr/>
              </p:nvSpPr>
              <p:spPr bwMode="auto">
                <a:xfrm>
                  <a:off x="1646" y="2488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0" name="Freeform 572"/>
                <p:cNvSpPr>
                  <a:spLocks/>
                </p:cNvSpPr>
                <p:nvPr/>
              </p:nvSpPr>
              <p:spPr bwMode="auto">
                <a:xfrm>
                  <a:off x="1635" y="249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1" name="Freeform 573"/>
                <p:cNvSpPr>
                  <a:spLocks/>
                </p:cNvSpPr>
                <p:nvPr/>
              </p:nvSpPr>
              <p:spPr bwMode="auto">
                <a:xfrm>
                  <a:off x="1625" y="2509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2" name="Freeform 574"/>
                <p:cNvSpPr>
                  <a:spLocks/>
                </p:cNvSpPr>
                <p:nvPr/>
              </p:nvSpPr>
              <p:spPr bwMode="auto">
                <a:xfrm>
                  <a:off x="1677" y="2472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3" name="Freeform 575"/>
                <p:cNvSpPr>
                  <a:spLocks/>
                </p:cNvSpPr>
                <p:nvPr/>
              </p:nvSpPr>
              <p:spPr bwMode="auto">
                <a:xfrm>
                  <a:off x="1669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4" name="Freeform 576"/>
                <p:cNvSpPr>
                  <a:spLocks/>
                </p:cNvSpPr>
                <p:nvPr/>
              </p:nvSpPr>
              <p:spPr bwMode="auto">
                <a:xfrm>
                  <a:off x="1659" y="2488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8 w 10"/>
                    <a:gd name="T25" fmla="*/ 0 h 8"/>
                    <a:gd name="T26" fmla="*/ 2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5" name="Freeform 577"/>
                <p:cNvSpPr>
                  <a:spLocks/>
                </p:cNvSpPr>
                <p:nvPr/>
              </p:nvSpPr>
              <p:spPr bwMode="auto">
                <a:xfrm>
                  <a:off x="1648" y="2499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2 h 8"/>
                    <a:gd name="T20" fmla="*/ 11 w 11"/>
                    <a:gd name="T21" fmla="*/ 2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6" name="Freeform 578"/>
                <p:cNvSpPr>
                  <a:spLocks/>
                </p:cNvSpPr>
                <p:nvPr/>
              </p:nvSpPr>
              <p:spPr bwMode="auto">
                <a:xfrm>
                  <a:off x="1638" y="2509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3 h 11"/>
                    <a:gd name="T4" fmla="*/ 3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7" name="Freeform 579"/>
                <p:cNvSpPr>
                  <a:spLocks/>
                </p:cNvSpPr>
                <p:nvPr/>
              </p:nvSpPr>
              <p:spPr bwMode="auto">
                <a:xfrm>
                  <a:off x="1690" y="2472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3 w 11"/>
                    <a:gd name="T11" fmla="*/ 6 h 6"/>
                    <a:gd name="T12" fmla="*/ 5 w 11"/>
                    <a:gd name="T13" fmla="*/ 6 h 6"/>
                    <a:gd name="T14" fmla="*/ 8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8 w 11"/>
                    <a:gd name="T21" fmla="*/ 3 h 6"/>
                    <a:gd name="T22" fmla="*/ 8 w 11"/>
                    <a:gd name="T23" fmla="*/ 3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8" name="Freeform 580"/>
                <p:cNvSpPr>
                  <a:spLocks/>
                </p:cNvSpPr>
                <p:nvPr/>
              </p:nvSpPr>
              <p:spPr bwMode="auto">
                <a:xfrm>
                  <a:off x="1682" y="248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9" name="Freeform 581"/>
                <p:cNvSpPr>
                  <a:spLocks/>
                </p:cNvSpPr>
                <p:nvPr/>
              </p:nvSpPr>
              <p:spPr bwMode="auto">
                <a:xfrm>
                  <a:off x="1675" y="2491"/>
                  <a:ext cx="7" cy="5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2 h 5"/>
                    <a:gd name="T4" fmla="*/ 0 w 7"/>
                    <a:gd name="T5" fmla="*/ 2 h 5"/>
                    <a:gd name="T6" fmla="*/ 0 w 7"/>
                    <a:gd name="T7" fmla="*/ 5 h 5"/>
                    <a:gd name="T8" fmla="*/ 0 w 7"/>
                    <a:gd name="T9" fmla="*/ 5 h 5"/>
                    <a:gd name="T10" fmla="*/ 2 w 7"/>
                    <a:gd name="T11" fmla="*/ 5 h 5"/>
                    <a:gd name="T12" fmla="*/ 5 w 7"/>
                    <a:gd name="T13" fmla="*/ 5 h 5"/>
                    <a:gd name="T14" fmla="*/ 7 w 7"/>
                    <a:gd name="T15" fmla="*/ 5 h 5"/>
                    <a:gd name="T16" fmla="*/ 7 w 7"/>
                    <a:gd name="T17" fmla="*/ 5 h 5"/>
                    <a:gd name="T18" fmla="*/ 7 w 7"/>
                    <a:gd name="T19" fmla="*/ 5 h 5"/>
                    <a:gd name="T20" fmla="*/ 7 w 7"/>
                    <a:gd name="T21" fmla="*/ 2 h 5"/>
                    <a:gd name="T22" fmla="*/ 7 w 7"/>
                    <a:gd name="T23" fmla="*/ 0 h 5"/>
                    <a:gd name="T24" fmla="*/ 7 w 7"/>
                    <a:gd name="T25" fmla="*/ 0 h 5"/>
                    <a:gd name="T26" fmla="*/ 0 w 7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5"/>
                    <a:gd name="T44" fmla="*/ 7 w 7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0" name="Freeform 582"/>
                <p:cNvSpPr>
                  <a:spLocks/>
                </p:cNvSpPr>
                <p:nvPr/>
              </p:nvSpPr>
              <p:spPr bwMode="auto">
                <a:xfrm>
                  <a:off x="1664" y="2499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1" name="Freeform 583"/>
                <p:cNvSpPr>
                  <a:spLocks/>
                </p:cNvSpPr>
                <p:nvPr/>
              </p:nvSpPr>
              <p:spPr bwMode="auto">
                <a:xfrm>
                  <a:off x="1654" y="2509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2" name="Freeform 584"/>
                <p:cNvSpPr>
                  <a:spLocks/>
                </p:cNvSpPr>
                <p:nvPr/>
              </p:nvSpPr>
              <p:spPr bwMode="auto">
                <a:xfrm>
                  <a:off x="1703" y="2472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3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3 h 6"/>
                    <a:gd name="T20" fmla="*/ 11 w 11"/>
                    <a:gd name="T21" fmla="*/ 0 h 6"/>
                    <a:gd name="T22" fmla="*/ 8 w 11"/>
                    <a:gd name="T23" fmla="*/ 0 h 6"/>
                    <a:gd name="T24" fmla="*/ 6 w 11"/>
                    <a:gd name="T25" fmla="*/ 0 h 6"/>
                    <a:gd name="T26" fmla="*/ 3 w 11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6"/>
                    <a:gd name="T44" fmla="*/ 11 w 11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3" name="Freeform 585"/>
                <p:cNvSpPr>
                  <a:spLocks/>
                </p:cNvSpPr>
                <p:nvPr/>
              </p:nvSpPr>
              <p:spPr bwMode="auto">
                <a:xfrm>
                  <a:off x="1698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4" name="Freeform 586"/>
                <p:cNvSpPr>
                  <a:spLocks/>
                </p:cNvSpPr>
                <p:nvPr/>
              </p:nvSpPr>
              <p:spPr bwMode="auto">
                <a:xfrm>
                  <a:off x="1688" y="2491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5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5" name="Freeform 587"/>
                <p:cNvSpPr>
                  <a:spLocks/>
                </p:cNvSpPr>
                <p:nvPr/>
              </p:nvSpPr>
              <p:spPr bwMode="auto">
                <a:xfrm>
                  <a:off x="1680" y="2499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0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2 w 10"/>
                    <a:gd name="T11" fmla="*/ 10 h 10"/>
                    <a:gd name="T12" fmla="*/ 5 w 10"/>
                    <a:gd name="T13" fmla="*/ 10 h 10"/>
                    <a:gd name="T14" fmla="*/ 8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8 w 10"/>
                    <a:gd name="T25" fmla="*/ 2 h 10"/>
                    <a:gd name="T26" fmla="*/ 5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6" name="Freeform 588"/>
                <p:cNvSpPr>
                  <a:spLocks/>
                </p:cNvSpPr>
                <p:nvPr/>
              </p:nvSpPr>
              <p:spPr bwMode="auto">
                <a:xfrm>
                  <a:off x="1669" y="2509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3 w 11"/>
                    <a:gd name="T3" fmla="*/ 5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11 h 11"/>
                    <a:gd name="T18" fmla="*/ 11 w 11"/>
                    <a:gd name="T19" fmla="*/ 8 h 11"/>
                    <a:gd name="T20" fmla="*/ 11 w 11"/>
                    <a:gd name="T21" fmla="*/ 5 h 11"/>
                    <a:gd name="T22" fmla="*/ 11 w 11"/>
                    <a:gd name="T23" fmla="*/ 3 h 11"/>
                    <a:gd name="T24" fmla="*/ 11 w 11"/>
                    <a:gd name="T25" fmla="*/ 3 h 11"/>
                    <a:gd name="T26" fmla="*/ 8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7" name="Freeform 589"/>
                <p:cNvSpPr>
                  <a:spLocks/>
                </p:cNvSpPr>
                <p:nvPr/>
              </p:nvSpPr>
              <p:spPr bwMode="auto">
                <a:xfrm>
                  <a:off x="1719" y="2472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3 w 10"/>
                    <a:gd name="T11" fmla="*/ 6 h 6"/>
                    <a:gd name="T12" fmla="*/ 5 w 10"/>
                    <a:gd name="T13" fmla="*/ 6 h 6"/>
                    <a:gd name="T14" fmla="*/ 8 w 10"/>
                    <a:gd name="T15" fmla="*/ 6 h 6"/>
                    <a:gd name="T16" fmla="*/ 10 w 10"/>
                    <a:gd name="T17" fmla="*/ 6 h 6"/>
                    <a:gd name="T18" fmla="*/ 10 w 10"/>
                    <a:gd name="T19" fmla="*/ 6 h 6"/>
                    <a:gd name="T20" fmla="*/ 8 w 10"/>
                    <a:gd name="T21" fmla="*/ 3 h 6"/>
                    <a:gd name="T22" fmla="*/ 8 w 10"/>
                    <a:gd name="T23" fmla="*/ 0 h 6"/>
                    <a:gd name="T24" fmla="*/ 8 w 10"/>
                    <a:gd name="T25" fmla="*/ 0 h 6"/>
                    <a:gd name="T26" fmla="*/ 0 w 10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6"/>
                    <a:gd name="T44" fmla="*/ 10 w 10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8" name="Freeform 590"/>
                <p:cNvSpPr>
                  <a:spLocks/>
                </p:cNvSpPr>
                <p:nvPr/>
              </p:nvSpPr>
              <p:spPr bwMode="auto">
                <a:xfrm>
                  <a:off x="1711" y="2480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9" name="Freeform 591"/>
                <p:cNvSpPr>
                  <a:spLocks/>
                </p:cNvSpPr>
                <p:nvPr/>
              </p:nvSpPr>
              <p:spPr bwMode="auto">
                <a:xfrm>
                  <a:off x="1703" y="249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0" name="Freeform 592"/>
                <p:cNvSpPr>
                  <a:spLocks/>
                </p:cNvSpPr>
                <p:nvPr/>
              </p:nvSpPr>
              <p:spPr bwMode="auto">
                <a:xfrm>
                  <a:off x="1695" y="2499"/>
                  <a:ext cx="11" cy="10"/>
                </a:xfrm>
                <a:custGeom>
                  <a:avLst/>
                  <a:gdLst>
                    <a:gd name="T0" fmla="*/ 0 w 11"/>
                    <a:gd name="T1" fmla="*/ 2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8 w 11"/>
                    <a:gd name="T25" fmla="*/ 2 h 10"/>
                    <a:gd name="T26" fmla="*/ 6 w 11"/>
                    <a:gd name="T27" fmla="*/ 0 h 10"/>
                    <a:gd name="T28" fmla="*/ 0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1" name="Freeform 593"/>
                <p:cNvSpPr>
                  <a:spLocks/>
                </p:cNvSpPr>
                <p:nvPr/>
              </p:nvSpPr>
              <p:spPr bwMode="auto">
                <a:xfrm>
                  <a:off x="1688" y="251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2 h 8"/>
                    <a:gd name="T22" fmla="*/ 7 w 10"/>
                    <a:gd name="T23" fmla="*/ 2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2" name="Freeform 594"/>
                <p:cNvSpPr>
                  <a:spLocks/>
                </p:cNvSpPr>
                <p:nvPr/>
              </p:nvSpPr>
              <p:spPr bwMode="auto">
                <a:xfrm>
                  <a:off x="1732" y="2472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3 w 11"/>
                    <a:gd name="T9" fmla="*/ 6 h 6"/>
                    <a:gd name="T10" fmla="*/ 5 w 11"/>
                    <a:gd name="T11" fmla="*/ 6 h 6"/>
                    <a:gd name="T12" fmla="*/ 8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11 w 11"/>
                    <a:gd name="T21" fmla="*/ 3 h 6"/>
                    <a:gd name="T22" fmla="*/ 11 w 11"/>
                    <a:gd name="T23" fmla="*/ 0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3" name="Freeform 595"/>
                <p:cNvSpPr>
                  <a:spLocks/>
                </p:cNvSpPr>
                <p:nvPr/>
              </p:nvSpPr>
              <p:spPr bwMode="auto">
                <a:xfrm>
                  <a:off x="1727" y="2480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4" name="Freeform 596"/>
                <p:cNvSpPr>
                  <a:spLocks/>
                </p:cNvSpPr>
                <p:nvPr/>
              </p:nvSpPr>
              <p:spPr bwMode="auto">
                <a:xfrm>
                  <a:off x="1719" y="249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5" name="Freeform 597"/>
                <p:cNvSpPr>
                  <a:spLocks/>
                </p:cNvSpPr>
                <p:nvPr/>
              </p:nvSpPr>
              <p:spPr bwMode="auto">
                <a:xfrm>
                  <a:off x="1711" y="250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6" name="Freeform 598"/>
                <p:cNvSpPr>
                  <a:spLocks/>
                </p:cNvSpPr>
                <p:nvPr/>
              </p:nvSpPr>
              <p:spPr bwMode="auto">
                <a:xfrm>
                  <a:off x="1703" y="2512"/>
                  <a:ext cx="11" cy="10"/>
                </a:xfrm>
                <a:custGeom>
                  <a:avLst/>
                  <a:gdLst>
                    <a:gd name="T0" fmla="*/ 0 w 11"/>
                    <a:gd name="T1" fmla="*/ 0 h 10"/>
                    <a:gd name="T2" fmla="*/ 0 w 11"/>
                    <a:gd name="T3" fmla="*/ 2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5 h 10"/>
                    <a:gd name="T20" fmla="*/ 11 w 11"/>
                    <a:gd name="T21" fmla="*/ 2 h 10"/>
                    <a:gd name="T22" fmla="*/ 11 w 11"/>
                    <a:gd name="T23" fmla="*/ 2 h 10"/>
                    <a:gd name="T24" fmla="*/ 11 w 11"/>
                    <a:gd name="T25" fmla="*/ 0 h 10"/>
                    <a:gd name="T26" fmla="*/ 6 w 11"/>
                    <a:gd name="T27" fmla="*/ 0 h 10"/>
                    <a:gd name="T28" fmla="*/ 0 w 11"/>
                    <a:gd name="T29" fmla="*/ 0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7" name="Freeform 599"/>
                <p:cNvSpPr>
                  <a:spLocks/>
                </p:cNvSpPr>
                <p:nvPr/>
              </p:nvSpPr>
              <p:spPr bwMode="auto">
                <a:xfrm>
                  <a:off x="1748" y="2472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8 w 10"/>
                    <a:gd name="T11" fmla="*/ 6 h 6"/>
                    <a:gd name="T12" fmla="*/ 10 w 10"/>
                    <a:gd name="T13" fmla="*/ 6 h 6"/>
                    <a:gd name="T14" fmla="*/ 10 w 10"/>
                    <a:gd name="T15" fmla="*/ 6 h 6"/>
                    <a:gd name="T16" fmla="*/ 10 w 10"/>
                    <a:gd name="T17" fmla="*/ 6 h 6"/>
                    <a:gd name="T18" fmla="*/ 10 w 10"/>
                    <a:gd name="T19" fmla="*/ 3 h 6"/>
                    <a:gd name="T20" fmla="*/ 8 w 10"/>
                    <a:gd name="T21" fmla="*/ 0 h 6"/>
                    <a:gd name="T22" fmla="*/ 8 w 10"/>
                    <a:gd name="T23" fmla="*/ 0 h 6"/>
                    <a:gd name="T24" fmla="*/ 0 w 10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6"/>
                    <a:gd name="T41" fmla="*/ 10 w 10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8" name="Freeform 600"/>
                <p:cNvSpPr>
                  <a:spLocks/>
                </p:cNvSpPr>
                <p:nvPr/>
              </p:nvSpPr>
              <p:spPr bwMode="auto">
                <a:xfrm>
                  <a:off x="1743" y="2480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9" name="Freeform 601"/>
                <p:cNvSpPr>
                  <a:spLocks/>
                </p:cNvSpPr>
                <p:nvPr/>
              </p:nvSpPr>
              <p:spPr bwMode="auto">
                <a:xfrm>
                  <a:off x="1735" y="249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0" name="Freeform 602"/>
                <p:cNvSpPr>
                  <a:spLocks/>
                </p:cNvSpPr>
                <p:nvPr/>
              </p:nvSpPr>
              <p:spPr bwMode="auto">
                <a:xfrm>
                  <a:off x="1729" y="250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1" name="Freeform 603"/>
                <p:cNvSpPr>
                  <a:spLocks/>
                </p:cNvSpPr>
                <p:nvPr/>
              </p:nvSpPr>
              <p:spPr bwMode="auto">
                <a:xfrm>
                  <a:off x="1722" y="2512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0 w 10"/>
                    <a:gd name="T3" fmla="*/ 2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7 w 10"/>
                    <a:gd name="T23" fmla="*/ 2 h 10"/>
                    <a:gd name="T24" fmla="*/ 7 w 10"/>
                    <a:gd name="T25" fmla="*/ 0 h 10"/>
                    <a:gd name="T26" fmla="*/ 0 w 10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0"/>
                    <a:gd name="T44" fmla="*/ 10 w 10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2" name="Freeform 604"/>
                <p:cNvSpPr>
                  <a:spLocks/>
                </p:cNvSpPr>
                <p:nvPr/>
              </p:nvSpPr>
              <p:spPr bwMode="auto">
                <a:xfrm>
                  <a:off x="1763" y="2472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8 w 11"/>
                    <a:gd name="T19" fmla="*/ 3 h 6"/>
                    <a:gd name="T20" fmla="*/ 8 w 11"/>
                    <a:gd name="T21" fmla="*/ 0 h 6"/>
                    <a:gd name="T22" fmla="*/ 8 w 11"/>
                    <a:gd name="T23" fmla="*/ 0 h 6"/>
                    <a:gd name="T24" fmla="*/ 0 w 11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6"/>
                    <a:gd name="T41" fmla="*/ 11 w 11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3" name="Freeform 605"/>
                <p:cNvSpPr>
                  <a:spLocks/>
                </p:cNvSpPr>
                <p:nvPr/>
              </p:nvSpPr>
              <p:spPr bwMode="auto">
                <a:xfrm>
                  <a:off x="1758" y="2480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4" name="Freeform 606"/>
                <p:cNvSpPr>
                  <a:spLocks/>
                </p:cNvSpPr>
                <p:nvPr/>
              </p:nvSpPr>
              <p:spPr bwMode="auto">
                <a:xfrm>
                  <a:off x="1753" y="249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2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5" name="Freeform 607"/>
                <p:cNvSpPr>
                  <a:spLocks/>
                </p:cNvSpPr>
                <p:nvPr/>
              </p:nvSpPr>
              <p:spPr bwMode="auto">
                <a:xfrm>
                  <a:off x="1745" y="250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6" name="Freeform 608"/>
                <p:cNvSpPr>
                  <a:spLocks/>
                </p:cNvSpPr>
                <p:nvPr/>
              </p:nvSpPr>
              <p:spPr bwMode="auto">
                <a:xfrm>
                  <a:off x="1737" y="2512"/>
                  <a:ext cx="13" cy="10"/>
                </a:xfrm>
                <a:custGeom>
                  <a:avLst/>
                  <a:gdLst>
                    <a:gd name="T0" fmla="*/ 3 w 13"/>
                    <a:gd name="T1" fmla="*/ 2 h 10"/>
                    <a:gd name="T2" fmla="*/ 3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3 w 13"/>
                    <a:gd name="T9" fmla="*/ 8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3 w 13"/>
                    <a:gd name="T19" fmla="*/ 8 h 10"/>
                    <a:gd name="T20" fmla="*/ 13 w 13"/>
                    <a:gd name="T21" fmla="*/ 5 h 10"/>
                    <a:gd name="T22" fmla="*/ 11 w 13"/>
                    <a:gd name="T23" fmla="*/ 2 h 10"/>
                    <a:gd name="T24" fmla="*/ 11 w 13"/>
                    <a:gd name="T25" fmla="*/ 0 h 10"/>
                    <a:gd name="T26" fmla="*/ 8 w 13"/>
                    <a:gd name="T27" fmla="*/ 0 h 10"/>
                    <a:gd name="T28" fmla="*/ 3 w 13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0"/>
                    <a:gd name="T47" fmla="*/ 13 w 13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7" name="Freeform 609"/>
                <p:cNvSpPr>
                  <a:spLocks/>
                </p:cNvSpPr>
                <p:nvPr/>
              </p:nvSpPr>
              <p:spPr bwMode="auto">
                <a:xfrm>
                  <a:off x="1779" y="2472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3 h 6"/>
                    <a:gd name="T18" fmla="*/ 8 w 11"/>
                    <a:gd name="T19" fmla="*/ 0 h 6"/>
                    <a:gd name="T20" fmla="*/ 8 w 11"/>
                    <a:gd name="T21" fmla="*/ 0 h 6"/>
                    <a:gd name="T22" fmla="*/ 0 w 11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6"/>
                    <a:gd name="T38" fmla="*/ 11 w 1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8" name="Freeform 610"/>
                <p:cNvSpPr>
                  <a:spLocks/>
                </p:cNvSpPr>
                <p:nvPr/>
              </p:nvSpPr>
              <p:spPr bwMode="auto">
                <a:xfrm>
                  <a:off x="1774" y="2480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3 w 13"/>
                    <a:gd name="T9" fmla="*/ 6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9" name="Freeform 611"/>
                <p:cNvSpPr>
                  <a:spLocks/>
                </p:cNvSpPr>
                <p:nvPr/>
              </p:nvSpPr>
              <p:spPr bwMode="auto">
                <a:xfrm>
                  <a:off x="1769" y="249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5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2 h 8"/>
                    <a:gd name="T22" fmla="*/ 10 w 13"/>
                    <a:gd name="T23" fmla="*/ 2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0" name="Freeform 612"/>
                <p:cNvSpPr>
                  <a:spLocks/>
                </p:cNvSpPr>
                <p:nvPr/>
              </p:nvSpPr>
              <p:spPr bwMode="auto">
                <a:xfrm>
                  <a:off x="1763" y="2501"/>
                  <a:ext cx="14" cy="8"/>
                </a:xfrm>
                <a:custGeom>
                  <a:avLst/>
                  <a:gdLst>
                    <a:gd name="T0" fmla="*/ 0 w 14"/>
                    <a:gd name="T1" fmla="*/ 0 h 8"/>
                    <a:gd name="T2" fmla="*/ 0 w 14"/>
                    <a:gd name="T3" fmla="*/ 3 h 8"/>
                    <a:gd name="T4" fmla="*/ 0 w 14"/>
                    <a:gd name="T5" fmla="*/ 6 h 8"/>
                    <a:gd name="T6" fmla="*/ 0 w 14"/>
                    <a:gd name="T7" fmla="*/ 8 h 8"/>
                    <a:gd name="T8" fmla="*/ 0 w 14"/>
                    <a:gd name="T9" fmla="*/ 8 h 8"/>
                    <a:gd name="T10" fmla="*/ 8 w 14"/>
                    <a:gd name="T11" fmla="*/ 8 h 8"/>
                    <a:gd name="T12" fmla="*/ 11 w 14"/>
                    <a:gd name="T13" fmla="*/ 8 h 8"/>
                    <a:gd name="T14" fmla="*/ 14 w 14"/>
                    <a:gd name="T15" fmla="*/ 8 h 8"/>
                    <a:gd name="T16" fmla="*/ 14 w 14"/>
                    <a:gd name="T17" fmla="*/ 6 h 8"/>
                    <a:gd name="T18" fmla="*/ 11 w 14"/>
                    <a:gd name="T19" fmla="*/ 3 h 8"/>
                    <a:gd name="T20" fmla="*/ 11 w 14"/>
                    <a:gd name="T21" fmla="*/ 3 h 8"/>
                    <a:gd name="T22" fmla="*/ 8 w 14"/>
                    <a:gd name="T23" fmla="*/ 0 h 8"/>
                    <a:gd name="T24" fmla="*/ 0 w 1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8"/>
                    <a:gd name="T41" fmla="*/ 14 w 1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1" name="Freeform 613"/>
                <p:cNvSpPr>
                  <a:spLocks/>
                </p:cNvSpPr>
                <p:nvPr/>
              </p:nvSpPr>
              <p:spPr bwMode="auto">
                <a:xfrm>
                  <a:off x="1758" y="2512"/>
                  <a:ext cx="13" cy="10"/>
                </a:xfrm>
                <a:custGeom>
                  <a:avLst/>
                  <a:gdLst>
                    <a:gd name="T0" fmla="*/ 0 w 13"/>
                    <a:gd name="T1" fmla="*/ 2 h 10"/>
                    <a:gd name="T2" fmla="*/ 0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0 w 13"/>
                    <a:gd name="T9" fmla="*/ 10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1 w 13"/>
                    <a:gd name="T19" fmla="*/ 5 h 10"/>
                    <a:gd name="T20" fmla="*/ 8 w 13"/>
                    <a:gd name="T21" fmla="*/ 2 h 10"/>
                    <a:gd name="T22" fmla="*/ 8 w 13"/>
                    <a:gd name="T23" fmla="*/ 2 h 10"/>
                    <a:gd name="T24" fmla="*/ 5 w 13"/>
                    <a:gd name="T25" fmla="*/ 0 h 10"/>
                    <a:gd name="T26" fmla="*/ 0 w 13"/>
                    <a:gd name="T27" fmla="*/ 2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0"/>
                    <a:gd name="T44" fmla="*/ 13 w 13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2" name="Freeform 614"/>
                <p:cNvSpPr>
                  <a:spLocks/>
                </p:cNvSpPr>
                <p:nvPr/>
              </p:nvSpPr>
              <p:spPr bwMode="auto">
                <a:xfrm>
                  <a:off x="1886" y="2472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3" name="Freeform 615"/>
                <p:cNvSpPr>
                  <a:spLocks/>
                </p:cNvSpPr>
                <p:nvPr/>
              </p:nvSpPr>
              <p:spPr bwMode="auto">
                <a:xfrm>
                  <a:off x="1892" y="2480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4" name="Freeform 616"/>
                <p:cNvSpPr>
                  <a:spLocks/>
                </p:cNvSpPr>
                <p:nvPr/>
              </p:nvSpPr>
              <p:spPr bwMode="auto">
                <a:xfrm>
                  <a:off x="1897" y="2491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3 w 8"/>
                    <a:gd name="T13" fmla="*/ 5 h 5"/>
                    <a:gd name="T14" fmla="*/ 3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0 w 8"/>
                    <a:gd name="T23" fmla="*/ 0 h 5"/>
                    <a:gd name="T24" fmla="*/ 3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5" name="Freeform 617"/>
                <p:cNvSpPr>
                  <a:spLocks/>
                </p:cNvSpPr>
                <p:nvPr/>
              </p:nvSpPr>
              <p:spPr bwMode="auto">
                <a:xfrm>
                  <a:off x="1902" y="249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3 w 8"/>
                    <a:gd name="T23" fmla="*/ 2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6" name="Freeform 618"/>
                <p:cNvSpPr>
                  <a:spLocks/>
                </p:cNvSpPr>
                <p:nvPr/>
              </p:nvSpPr>
              <p:spPr bwMode="auto">
                <a:xfrm>
                  <a:off x="1910" y="2509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7" name="Freeform 619"/>
                <p:cNvSpPr>
                  <a:spLocks/>
                </p:cNvSpPr>
                <p:nvPr/>
              </p:nvSpPr>
              <p:spPr bwMode="auto">
                <a:xfrm>
                  <a:off x="1873" y="2472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3 w 8"/>
                    <a:gd name="T17" fmla="*/ 6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8" name="Freeform 620"/>
                <p:cNvSpPr>
                  <a:spLocks/>
                </p:cNvSpPr>
                <p:nvPr/>
              </p:nvSpPr>
              <p:spPr bwMode="auto">
                <a:xfrm>
                  <a:off x="1879" y="2480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6 h 8"/>
                    <a:gd name="T16" fmla="*/ 0 w 7"/>
                    <a:gd name="T17" fmla="*/ 6 h 8"/>
                    <a:gd name="T18" fmla="*/ 2 w 7"/>
                    <a:gd name="T19" fmla="*/ 3 h 8"/>
                    <a:gd name="T20" fmla="*/ 2 w 7"/>
                    <a:gd name="T21" fmla="*/ 3 h 8"/>
                    <a:gd name="T22" fmla="*/ 5 w 7"/>
                    <a:gd name="T23" fmla="*/ 0 h 8"/>
                    <a:gd name="T24" fmla="*/ 7 w 7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"/>
                    <a:gd name="T40" fmla="*/ 0 h 8"/>
                    <a:gd name="T41" fmla="*/ 7 w 7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9" name="Freeform 621"/>
                <p:cNvSpPr>
                  <a:spLocks/>
                </p:cNvSpPr>
                <p:nvPr/>
              </p:nvSpPr>
              <p:spPr bwMode="auto">
                <a:xfrm>
                  <a:off x="1884" y="2491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0" name="Freeform 622"/>
                <p:cNvSpPr>
                  <a:spLocks/>
                </p:cNvSpPr>
                <p:nvPr/>
              </p:nvSpPr>
              <p:spPr bwMode="auto">
                <a:xfrm>
                  <a:off x="1889" y="249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3 w 8"/>
                    <a:gd name="T21" fmla="*/ 2 h 8"/>
                    <a:gd name="T22" fmla="*/ 3 w 8"/>
                    <a:gd name="T23" fmla="*/ 2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1" name="Freeform 623"/>
                <p:cNvSpPr>
                  <a:spLocks/>
                </p:cNvSpPr>
                <p:nvPr/>
              </p:nvSpPr>
              <p:spPr bwMode="auto">
                <a:xfrm>
                  <a:off x="1894" y="2509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3 h 8"/>
                    <a:gd name="T4" fmla="*/ 11 w 11"/>
                    <a:gd name="T5" fmla="*/ 3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2" name="Freeform 624"/>
                <p:cNvSpPr>
                  <a:spLocks/>
                </p:cNvSpPr>
                <p:nvPr/>
              </p:nvSpPr>
              <p:spPr bwMode="auto">
                <a:xfrm>
                  <a:off x="1863" y="2472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5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3" name="Freeform 625"/>
                <p:cNvSpPr>
                  <a:spLocks/>
                </p:cNvSpPr>
                <p:nvPr/>
              </p:nvSpPr>
              <p:spPr bwMode="auto">
                <a:xfrm>
                  <a:off x="1866" y="2480"/>
                  <a:ext cx="10" cy="8"/>
                </a:xfrm>
                <a:custGeom>
                  <a:avLst/>
                  <a:gdLst>
                    <a:gd name="T0" fmla="*/ 10 w 10"/>
                    <a:gd name="T1" fmla="*/ 3 h 8"/>
                    <a:gd name="T2" fmla="*/ 10 w 10"/>
                    <a:gd name="T3" fmla="*/ 3 h 8"/>
                    <a:gd name="T4" fmla="*/ 10 w 10"/>
                    <a:gd name="T5" fmla="*/ 6 h 8"/>
                    <a:gd name="T6" fmla="*/ 10 w 10"/>
                    <a:gd name="T7" fmla="*/ 6 h 8"/>
                    <a:gd name="T8" fmla="*/ 7 w 10"/>
                    <a:gd name="T9" fmla="*/ 6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6 h 8"/>
                    <a:gd name="T18" fmla="*/ 2 w 10"/>
                    <a:gd name="T19" fmla="*/ 6 h 8"/>
                    <a:gd name="T20" fmla="*/ 2 w 10"/>
                    <a:gd name="T21" fmla="*/ 3 h 8"/>
                    <a:gd name="T22" fmla="*/ 2 w 10"/>
                    <a:gd name="T23" fmla="*/ 3 h 8"/>
                    <a:gd name="T24" fmla="*/ 7 w 10"/>
                    <a:gd name="T25" fmla="*/ 0 h 8"/>
                    <a:gd name="T26" fmla="*/ 10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3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4" name="Freeform 626"/>
                <p:cNvSpPr>
                  <a:spLocks/>
                </p:cNvSpPr>
                <p:nvPr/>
              </p:nvSpPr>
              <p:spPr bwMode="auto">
                <a:xfrm>
                  <a:off x="1871" y="2491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5 h 5"/>
                    <a:gd name="T20" fmla="*/ 2 w 8"/>
                    <a:gd name="T21" fmla="*/ 2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5" name="Freeform 627"/>
                <p:cNvSpPr>
                  <a:spLocks/>
                </p:cNvSpPr>
                <p:nvPr/>
              </p:nvSpPr>
              <p:spPr bwMode="auto">
                <a:xfrm>
                  <a:off x="1876" y="249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0 w 8"/>
                    <a:gd name="T21" fmla="*/ 2 h 8"/>
                    <a:gd name="T22" fmla="*/ 3 w 8"/>
                    <a:gd name="T23" fmla="*/ 2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6" name="Freeform 628"/>
                <p:cNvSpPr>
                  <a:spLocks/>
                </p:cNvSpPr>
                <p:nvPr/>
              </p:nvSpPr>
              <p:spPr bwMode="auto">
                <a:xfrm>
                  <a:off x="1881" y="2509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5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7" name="Freeform 629"/>
                <p:cNvSpPr>
                  <a:spLocks/>
                </p:cNvSpPr>
                <p:nvPr/>
              </p:nvSpPr>
              <p:spPr bwMode="auto">
                <a:xfrm>
                  <a:off x="1947" y="2431"/>
                  <a:ext cx="75" cy="83"/>
                </a:xfrm>
                <a:custGeom>
                  <a:avLst/>
                  <a:gdLst>
                    <a:gd name="T0" fmla="*/ 41 w 75"/>
                    <a:gd name="T1" fmla="*/ 0 h 83"/>
                    <a:gd name="T2" fmla="*/ 36 w 75"/>
                    <a:gd name="T3" fmla="*/ 0 h 83"/>
                    <a:gd name="T4" fmla="*/ 28 w 75"/>
                    <a:gd name="T5" fmla="*/ 0 h 83"/>
                    <a:gd name="T6" fmla="*/ 21 w 75"/>
                    <a:gd name="T7" fmla="*/ 2 h 83"/>
                    <a:gd name="T8" fmla="*/ 13 w 75"/>
                    <a:gd name="T9" fmla="*/ 7 h 83"/>
                    <a:gd name="T10" fmla="*/ 10 w 75"/>
                    <a:gd name="T11" fmla="*/ 13 h 83"/>
                    <a:gd name="T12" fmla="*/ 5 w 75"/>
                    <a:gd name="T13" fmla="*/ 21 h 83"/>
                    <a:gd name="T14" fmla="*/ 0 w 75"/>
                    <a:gd name="T15" fmla="*/ 34 h 83"/>
                    <a:gd name="T16" fmla="*/ 0 w 75"/>
                    <a:gd name="T17" fmla="*/ 49 h 83"/>
                    <a:gd name="T18" fmla="*/ 0 w 75"/>
                    <a:gd name="T19" fmla="*/ 55 h 83"/>
                    <a:gd name="T20" fmla="*/ 2 w 75"/>
                    <a:gd name="T21" fmla="*/ 62 h 83"/>
                    <a:gd name="T22" fmla="*/ 7 w 75"/>
                    <a:gd name="T23" fmla="*/ 73 h 83"/>
                    <a:gd name="T24" fmla="*/ 18 w 75"/>
                    <a:gd name="T25" fmla="*/ 81 h 83"/>
                    <a:gd name="T26" fmla="*/ 28 w 75"/>
                    <a:gd name="T27" fmla="*/ 83 h 83"/>
                    <a:gd name="T28" fmla="*/ 39 w 75"/>
                    <a:gd name="T29" fmla="*/ 81 h 83"/>
                    <a:gd name="T30" fmla="*/ 49 w 75"/>
                    <a:gd name="T31" fmla="*/ 73 h 83"/>
                    <a:gd name="T32" fmla="*/ 60 w 75"/>
                    <a:gd name="T33" fmla="*/ 62 h 83"/>
                    <a:gd name="T34" fmla="*/ 70 w 75"/>
                    <a:gd name="T35" fmla="*/ 49 h 83"/>
                    <a:gd name="T36" fmla="*/ 75 w 75"/>
                    <a:gd name="T37" fmla="*/ 34 h 83"/>
                    <a:gd name="T38" fmla="*/ 73 w 75"/>
                    <a:gd name="T39" fmla="*/ 21 h 83"/>
                    <a:gd name="T40" fmla="*/ 68 w 75"/>
                    <a:gd name="T41" fmla="*/ 7 h 83"/>
                    <a:gd name="T42" fmla="*/ 55 w 75"/>
                    <a:gd name="T43" fmla="*/ 2 h 83"/>
                    <a:gd name="T44" fmla="*/ 41 w 75"/>
                    <a:gd name="T45" fmla="*/ 0 h 8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83"/>
                    <a:gd name="T71" fmla="*/ 75 w 75"/>
                    <a:gd name="T72" fmla="*/ 83 h 8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83">
                      <a:moveTo>
                        <a:pt x="41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2"/>
                      </a:lnTo>
                      <a:lnTo>
                        <a:pt x="13" y="7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49"/>
                      </a:lnTo>
                      <a:lnTo>
                        <a:pt x="0" y="55"/>
                      </a:lnTo>
                      <a:lnTo>
                        <a:pt x="2" y="62"/>
                      </a:lnTo>
                      <a:lnTo>
                        <a:pt x="7" y="73"/>
                      </a:lnTo>
                      <a:lnTo>
                        <a:pt x="18" y="81"/>
                      </a:lnTo>
                      <a:lnTo>
                        <a:pt x="28" y="83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2"/>
                      </a:lnTo>
                      <a:lnTo>
                        <a:pt x="70" y="49"/>
                      </a:lnTo>
                      <a:lnTo>
                        <a:pt x="75" y="34"/>
                      </a:lnTo>
                      <a:lnTo>
                        <a:pt x="73" y="21"/>
                      </a:lnTo>
                      <a:lnTo>
                        <a:pt x="68" y="7"/>
                      </a:lnTo>
                      <a:lnTo>
                        <a:pt x="55" y="2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8" name="Freeform 630"/>
                <p:cNvSpPr>
                  <a:spLocks/>
                </p:cNvSpPr>
                <p:nvPr/>
              </p:nvSpPr>
              <p:spPr bwMode="auto">
                <a:xfrm>
                  <a:off x="1960" y="2428"/>
                  <a:ext cx="28" cy="10"/>
                </a:xfrm>
                <a:custGeom>
                  <a:avLst/>
                  <a:gdLst>
                    <a:gd name="T0" fmla="*/ 2 w 28"/>
                    <a:gd name="T1" fmla="*/ 10 h 10"/>
                    <a:gd name="T2" fmla="*/ 2 w 28"/>
                    <a:gd name="T3" fmla="*/ 10 h 10"/>
                    <a:gd name="T4" fmla="*/ 5 w 28"/>
                    <a:gd name="T5" fmla="*/ 8 h 10"/>
                    <a:gd name="T6" fmla="*/ 8 w 28"/>
                    <a:gd name="T7" fmla="*/ 5 h 10"/>
                    <a:gd name="T8" fmla="*/ 10 w 28"/>
                    <a:gd name="T9" fmla="*/ 5 h 10"/>
                    <a:gd name="T10" fmla="*/ 15 w 28"/>
                    <a:gd name="T11" fmla="*/ 5 h 10"/>
                    <a:gd name="T12" fmla="*/ 18 w 28"/>
                    <a:gd name="T13" fmla="*/ 5 h 10"/>
                    <a:gd name="T14" fmla="*/ 23 w 28"/>
                    <a:gd name="T15" fmla="*/ 3 h 10"/>
                    <a:gd name="T16" fmla="*/ 26 w 28"/>
                    <a:gd name="T17" fmla="*/ 5 h 10"/>
                    <a:gd name="T18" fmla="*/ 28 w 28"/>
                    <a:gd name="T19" fmla="*/ 5 h 10"/>
                    <a:gd name="T20" fmla="*/ 28 w 28"/>
                    <a:gd name="T21" fmla="*/ 0 h 10"/>
                    <a:gd name="T22" fmla="*/ 26 w 28"/>
                    <a:gd name="T23" fmla="*/ 0 h 10"/>
                    <a:gd name="T24" fmla="*/ 23 w 28"/>
                    <a:gd name="T25" fmla="*/ 0 h 10"/>
                    <a:gd name="T26" fmla="*/ 18 w 28"/>
                    <a:gd name="T27" fmla="*/ 0 h 10"/>
                    <a:gd name="T28" fmla="*/ 15 w 28"/>
                    <a:gd name="T29" fmla="*/ 0 h 10"/>
                    <a:gd name="T30" fmla="*/ 10 w 28"/>
                    <a:gd name="T31" fmla="*/ 3 h 10"/>
                    <a:gd name="T32" fmla="*/ 5 w 28"/>
                    <a:gd name="T33" fmla="*/ 3 h 10"/>
                    <a:gd name="T34" fmla="*/ 2 w 28"/>
                    <a:gd name="T35" fmla="*/ 5 h 10"/>
                    <a:gd name="T36" fmla="*/ 0 w 28"/>
                    <a:gd name="T37" fmla="*/ 8 h 10"/>
                    <a:gd name="T38" fmla="*/ 0 w 28"/>
                    <a:gd name="T39" fmla="*/ 8 h 10"/>
                    <a:gd name="T40" fmla="*/ 2 w 28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10"/>
                    <a:gd name="T65" fmla="*/ 28 w 2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3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3"/>
                      </a:lnTo>
                      <a:lnTo>
                        <a:pt x="5" y="3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9" name="Freeform 631"/>
                <p:cNvSpPr>
                  <a:spLocks/>
                </p:cNvSpPr>
                <p:nvPr/>
              </p:nvSpPr>
              <p:spPr bwMode="auto">
                <a:xfrm>
                  <a:off x="1947" y="2436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6 h 29"/>
                    <a:gd name="T6" fmla="*/ 5 w 15"/>
                    <a:gd name="T7" fmla="*/ 23 h 29"/>
                    <a:gd name="T8" fmla="*/ 5 w 15"/>
                    <a:gd name="T9" fmla="*/ 18 h 29"/>
                    <a:gd name="T10" fmla="*/ 7 w 15"/>
                    <a:gd name="T11" fmla="*/ 16 h 29"/>
                    <a:gd name="T12" fmla="*/ 7 w 15"/>
                    <a:gd name="T13" fmla="*/ 10 h 29"/>
                    <a:gd name="T14" fmla="*/ 10 w 15"/>
                    <a:gd name="T15" fmla="*/ 8 h 29"/>
                    <a:gd name="T16" fmla="*/ 13 w 15"/>
                    <a:gd name="T17" fmla="*/ 5 h 29"/>
                    <a:gd name="T18" fmla="*/ 15 w 15"/>
                    <a:gd name="T19" fmla="*/ 2 h 29"/>
                    <a:gd name="T20" fmla="*/ 13 w 15"/>
                    <a:gd name="T21" fmla="*/ 0 h 29"/>
                    <a:gd name="T22" fmla="*/ 10 w 15"/>
                    <a:gd name="T23" fmla="*/ 2 h 29"/>
                    <a:gd name="T24" fmla="*/ 7 w 15"/>
                    <a:gd name="T25" fmla="*/ 5 h 29"/>
                    <a:gd name="T26" fmla="*/ 5 w 15"/>
                    <a:gd name="T27" fmla="*/ 10 h 29"/>
                    <a:gd name="T28" fmla="*/ 5 w 15"/>
                    <a:gd name="T29" fmla="*/ 13 h 29"/>
                    <a:gd name="T30" fmla="*/ 2 w 15"/>
                    <a:gd name="T31" fmla="*/ 18 h 29"/>
                    <a:gd name="T32" fmla="*/ 0 w 15"/>
                    <a:gd name="T33" fmla="*/ 21 h 29"/>
                    <a:gd name="T34" fmla="*/ 0 w 15"/>
                    <a:gd name="T35" fmla="*/ 26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6"/>
                      </a:lnTo>
                      <a:lnTo>
                        <a:pt x="5" y="23"/>
                      </a:lnTo>
                      <a:lnTo>
                        <a:pt x="5" y="18"/>
                      </a:lnTo>
                      <a:lnTo>
                        <a:pt x="7" y="16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7" y="5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2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0" name="Freeform 632"/>
                <p:cNvSpPr>
                  <a:spLocks/>
                </p:cNvSpPr>
                <p:nvPr/>
              </p:nvSpPr>
              <p:spPr bwMode="auto">
                <a:xfrm>
                  <a:off x="1944" y="2465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1" name="Freeform 633"/>
                <p:cNvSpPr>
                  <a:spLocks/>
                </p:cNvSpPr>
                <p:nvPr/>
              </p:nvSpPr>
              <p:spPr bwMode="auto">
                <a:xfrm>
                  <a:off x="1947" y="2493"/>
                  <a:ext cx="21" cy="19"/>
                </a:xfrm>
                <a:custGeom>
                  <a:avLst/>
                  <a:gdLst>
                    <a:gd name="T0" fmla="*/ 21 w 21"/>
                    <a:gd name="T1" fmla="*/ 16 h 19"/>
                    <a:gd name="T2" fmla="*/ 21 w 21"/>
                    <a:gd name="T3" fmla="*/ 16 h 19"/>
                    <a:gd name="T4" fmla="*/ 18 w 21"/>
                    <a:gd name="T5" fmla="*/ 14 h 19"/>
                    <a:gd name="T6" fmla="*/ 15 w 21"/>
                    <a:gd name="T7" fmla="*/ 14 h 19"/>
                    <a:gd name="T8" fmla="*/ 13 w 21"/>
                    <a:gd name="T9" fmla="*/ 11 h 19"/>
                    <a:gd name="T10" fmla="*/ 10 w 21"/>
                    <a:gd name="T11" fmla="*/ 8 h 19"/>
                    <a:gd name="T12" fmla="*/ 7 w 21"/>
                    <a:gd name="T13" fmla="*/ 6 h 19"/>
                    <a:gd name="T14" fmla="*/ 5 w 21"/>
                    <a:gd name="T15" fmla="*/ 6 h 19"/>
                    <a:gd name="T16" fmla="*/ 5 w 21"/>
                    <a:gd name="T17" fmla="*/ 3 h 19"/>
                    <a:gd name="T18" fmla="*/ 2 w 21"/>
                    <a:gd name="T19" fmla="*/ 0 h 19"/>
                    <a:gd name="T20" fmla="*/ 0 w 21"/>
                    <a:gd name="T21" fmla="*/ 0 h 19"/>
                    <a:gd name="T22" fmla="*/ 0 w 21"/>
                    <a:gd name="T23" fmla="*/ 3 h 19"/>
                    <a:gd name="T24" fmla="*/ 2 w 21"/>
                    <a:gd name="T25" fmla="*/ 6 h 19"/>
                    <a:gd name="T26" fmla="*/ 5 w 21"/>
                    <a:gd name="T27" fmla="*/ 8 h 19"/>
                    <a:gd name="T28" fmla="*/ 7 w 21"/>
                    <a:gd name="T29" fmla="*/ 11 h 19"/>
                    <a:gd name="T30" fmla="*/ 10 w 21"/>
                    <a:gd name="T31" fmla="*/ 14 h 19"/>
                    <a:gd name="T32" fmla="*/ 13 w 21"/>
                    <a:gd name="T33" fmla="*/ 16 h 19"/>
                    <a:gd name="T34" fmla="*/ 15 w 21"/>
                    <a:gd name="T35" fmla="*/ 19 h 19"/>
                    <a:gd name="T36" fmla="*/ 18 w 21"/>
                    <a:gd name="T37" fmla="*/ 19 h 19"/>
                    <a:gd name="T38" fmla="*/ 18 w 21"/>
                    <a:gd name="T39" fmla="*/ 19 h 19"/>
                    <a:gd name="T40" fmla="*/ 21 w 21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9"/>
                    <a:gd name="T65" fmla="*/ 21 w 2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9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4"/>
                      </a:lnTo>
                      <a:lnTo>
                        <a:pt x="15" y="14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4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2" name="Freeform 634"/>
                <p:cNvSpPr>
                  <a:spLocks/>
                </p:cNvSpPr>
                <p:nvPr/>
              </p:nvSpPr>
              <p:spPr bwMode="auto">
                <a:xfrm>
                  <a:off x="1965" y="2509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3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3" name="Freeform 635"/>
                <p:cNvSpPr>
                  <a:spLocks/>
                </p:cNvSpPr>
                <p:nvPr/>
              </p:nvSpPr>
              <p:spPr bwMode="auto">
                <a:xfrm>
                  <a:off x="1983" y="2491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9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6 h 23"/>
                    <a:gd name="T14" fmla="*/ 8 w 26"/>
                    <a:gd name="T15" fmla="*/ 16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6 h 23"/>
                    <a:gd name="T30" fmla="*/ 19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9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4" name="Freeform 636"/>
                <p:cNvSpPr>
                  <a:spLocks/>
                </p:cNvSpPr>
                <p:nvPr/>
              </p:nvSpPr>
              <p:spPr bwMode="auto">
                <a:xfrm>
                  <a:off x="2004" y="2465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5" name="Freeform 637"/>
                <p:cNvSpPr>
                  <a:spLocks/>
                </p:cNvSpPr>
                <p:nvPr/>
              </p:nvSpPr>
              <p:spPr bwMode="auto">
                <a:xfrm>
                  <a:off x="2012" y="2438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4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4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4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6" name="Freeform 638"/>
                <p:cNvSpPr>
                  <a:spLocks/>
                </p:cNvSpPr>
                <p:nvPr/>
              </p:nvSpPr>
              <p:spPr bwMode="auto">
                <a:xfrm>
                  <a:off x="1988" y="2428"/>
                  <a:ext cx="27" cy="13"/>
                </a:xfrm>
                <a:custGeom>
                  <a:avLst/>
                  <a:gdLst>
                    <a:gd name="T0" fmla="*/ 0 w 27"/>
                    <a:gd name="T1" fmla="*/ 5 h 13"/>
                    <a:gd name="T2" fmla="*/ 0 w 27"/>
                    <a:gd name="T3" fmla="*/ 5 h 13"/>
                    <a:gd name="T4" fmla="*/ 3 w 27"/>
                    <a:gd name="T5" fmla="*/ 5 h 13"/>
                    <a:gd name="T6" fmla="*/ 6 w 27"/>
                    <a:gd name="T7" fmla="*/ 5 h 13"/>
                    <a:gd name="T8" fmla="*/ 8 w 27"/>
                    <a:gd name="T9" fmla="*/ 5 h 13"/>
                    <a:gd name="T10" fmla="*/ 14 w 27"/>
                    <a:gd name="T11" fmla="*/ 5 h 13"/>
                    <a:gd name="T12" fmla="*/ 16 w 27"/>
                    <a:gd name="T13" fmla="*/ 8 h 13"/>
                    <a:gd name="T14" fmla="*/ 19 w 27"/>
                    <a:gd name="T15" fmla="*/ 8 h 13"/>
                    <a:gd name="T16" fmla="*/ 21 w 27"/>
                    <a:gd name="T17" fmla="*/ 10 h 13"/>
                    <a:gd name="T18" fmla="*/ 24 w 27"/>
                    <a:gd name="T19" fmla="*/ 13 h 13"/>
                    <a:gd name="T20" fmla="*/ 27 w 27"/>
                    <a:gd name="T21" fmla="*/ 10 h 13"/>
                    <a:gd name="T22" fmla="*/ 24 w 27"/>
                    <a:gd name="T23" fmla="*/ 8 h 13"/>
                    <a:gd name="T24" fmla="*/ 21 w 27"/>
                    <a:gd name="T25" fmla="*/ 5 h 13"/>
                    <a:gd name="T26" fmla="*/ 16 w 27"/>
                    <a:gd name="T27" fmla="*/ 3 h 13"/>
                    <a:gd name="T28" fmla="*/ 14 w 27"/>
                    <a:gd name="T29" fmla="*/ 3 h 13"/>
                    <a:gd name="T30" fmla="*/ 11 w 27"/>
                    <a:gd name="T31" fmla="*/ 3 h 13"/>
                    <a:gd name="T32" fmla="*/ 6 w 27"/>
                    <a:gd name="T33" fmla="*/ 0 h 13"/>
                    <a:gd name="T34" fmla="*/ 3 w 27"/>
                    <a:gd name="T35" fmla="*/ 0 h 13"/>
                    <a:gd name="T36" fmla="*/ 0 w 27"/>
                    <a:gd name="T37" fmla="*/ 0 h 13"/>
                    <a:gd name="T38" fmla="*/ 0 w 27"/>
                    <a:gd name="T39" fmla="*/ 0 h 13"/>
                    <a:gd name="T40" fmla="*/ 0 w 27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13"/>
                    <a:gd name="T65" fmla="*/ 27 w 2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4" y="5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7" y="10"/>
                      </a:lnTo>
                      <a:lnTo>
                        <a:pt x="24" y="8"/>
                      </a:lnTo>
                      <a:lnTo>
                        <a:pt x="21" y="5"/>
                      </a:lnTo>
                      <a:lnTo>
                        <a:pt x="16" y="3"/>
                      </a:lnTo>
                      <a:lnTo>
                        <a:pt x="14" y="3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7" name="Freeform 639"/>
                <p:cNvSpPr>
                  <a:spLocks/>
                </p:cNvSpPr>
                <p:nvPr/>
              </p:nvSpPr>
              <p:spPr bwMode="auto">
                <a:xfrm>
                  <a:off x="1978" y="2431"/>
                  <a:ext cx="44" cy="76"/>
                </a:xfrm>
                <a:custGeom>
                  <a:avLst/>
                  <a:gdLst>
                    <a:gd name="T0" fmla="*/ 16 w 44"/>
                    <a:gd name="T1" fmla="*/ 76 h 76"/>
                    <a:gd name="T2" fmla="*/ 24 w 44"/>
                    <a:gd name="T3" fmla="*/ 70 h 76"/>
                    <a:gd name="T4" fmla="*/ 29 w 44"/>
                    <a:gd name="T5" fmla="*/ 62 h 76"/>
                    <a:gd name="T6" fmla="*/ 39 w 44"/>
                    <a:gd name="T7" fmla="*/ 49 h 76"/>
                    <a:gd name="T8" fmla="*/ 44 w 44"/>
                    <a:gd name="T9" fmla="*/ 34 h 76"/>
                    <a:gd name="T10" fmla="*/ 42 w 44"/>
                    <a:gd name="T11" fmla="*/ 21 h 76"/>
                    <a:gd name="T12" fmla="*/ 37 w 44"/>
                    <a:gd name="T13" fmla="*/ 7 h 76"/>
                    <a:gd name="T14" fmla="*/ 26 w 44"/>
                    <a:gd name="T15" fmla="*/ 2 h 76"/>
                    <a:gd name="T16" fmla="*/ 16 w 44"/>
                    <a:gd name="T17" fmla="*/ 0 h 76"/>
                    <a:gd name="T18" fmla="*/ 16 w 44"/>
                    <a:gd name="T19" fmla="*/ 2 h 76"/>
                    <a:gd name="T20" fmla="*/ 13 w 44"/>
                    <a:gd name="T21" fmla="*/ 2 h 76"/>
                    <a:gd name="T22" fmla="*/ 5 w 44"/>
                    <a:gd name="T23" fmla="*/ 18 h 76"/>
                    <a:gd name="T24" fmla="*/ 3 w 44"/>
                    <a:gd name="T25" fmla="*/ 23 h 76"/>
                    <a:gd name="T26" fmla="*/ 0 w 44"/>
                    <a:gd name="T27" fmla="*/ 31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8 w 44"/>
                    <a:gd name="T33" fmla="*/ 68 h 76"/>
                    <a:gd name="T34" fmla="*/ 16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6" y="76"/>
                      </a:moveTo>
                      <a:lnTo>
                        <a:pt x="24" y="70"/>
                      </a:lnTo>
                      <a:lnTo>
                        <a:pt x="29" y="62"/>
                      </a:lnTo>
                      <a:lnTo>
                        <a:pt x="39" y="49"/>
                      </a:lnTo>
                      <a:lnTo>
                        <a:pt x="44" y="34"/>
                      </a:lnTo>
                      <a:lnTo>
                        <a:pt x="42" y="21"/>
                      </a:lnTo>
                      <a:lnTo>
                        <a:pt x="37" y="7"/>
                      </a:lnTo>
                      <a:lnTo>
                        <a:pt x="26" y="2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5" y="18"/>
                      </a:lnTo>
                      <a:lnTo>
                        <a:pt x="3" y="23"/>
                      </a:lnTo>
                      <a:lnTo>
                        <a:pt x="0" y="31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8" name="Freeform 640"/>
                <p:cNvSpPr>
                  <a:spLocks/>
                </p:cNvSpPr>
                <p:nvPr/>
              </p:nvSpPr>
              <p:spPr bwMode="auto">
                <a:xfrm>
                  <a:off x="1994" y="2491"/>
                  <a:ext cx="15" cy="18"/>
                </a:xfrm>
                <a:custGeom>
                  <a:avLst/>
                  <a:gdLst>
                    <a:gd name="T0" fmla="*/ 10 w 15"/>
                    <a:gd name="T1" fmla="*/ 0 h 18"/>
                    <a:gd name="T2" fmla="*/ 10 w 15"/>
                    <a:gd name="T3" fmla="*/ 0 h 18"/>
                    <a:gd name="T4" fmla="*/ 10 w 15"/>
                    <a:gd name="T5" fmla="*/ 2 h 18"/>
                    <a:gd name="T6" fmla="*/ 8 w 15"/>
                    <a:gd name="T7" fmla="*/ 5 h 18"/>
                    <a:gd name="T8" fmla="*/ 8 w 15"/>
                    <a:gd name="T9" fmla="*/ 8 h 18"/>
                    <a:gd name="T10" fmla="*/ 5 w 15"/>
                    <a:gd name="T11" fmla="*/ 8 h 18"/>
                    <a:gd name="T12" fmla="*/ 5 w 15"/>
                    <a:gd name="T13" fmla="*/ 10 h 18"/>
                    <a:gd name="T14" fmla="*/ 2 w 15"/>
                    <a:gd name="T15" fmla="*/ 10 h 18"/>
                    <a:gd name="T16" fmla="*/ 2 w 15"/>
                    <a:gd name="T17" fmla="*/ 13 h 18"/>
                    <a:gd name="T18" fmla="*/ 0 w 15"/>
                    <a:gd name="T19" fmla="*/ 16 h 18"/>
                    <a:gd name="T20" fmla="*/ 2 w 15"/>
                    <a:gd name="T21" fmla="*/ 18 h 18"/>
                    <a:gd name="T22" fmla="*/ 2 w 15"/>
                    <a:gd name="T23" fmla="*/ 16 h 18"/>
                    <a:gd name="T24" fmla="*/ 5 w 15"/>
                    <a:gd name="T25" fmla="*/ 13 h 18"/>
                    <a:gd name="T26" fmla="*/ 8 w 15"/>
                    <a:gd name="T27" fmla="*/ 13 h 18"/>
                    <a:gd name="T28" fmla="*/ 8 w 15"/>
                    <a:gd name="T29" fmla="*/ 10 h 18"/>
                    <a:gd name="T30" fmla="*/ 10 w 15"/>
                    <a:gd name="T31" fmla="*/ 8 h 18"/>
                    <a:gd name="T32" fmla="*/ 10 w 15"/>
                    <a:gd name="T33" fmla="*/ 8 h 18"/>
                    <a:gd name="T34" fmla="*/ 13 w 15"/>
                    <a:gd name="T35" fmla="*/ 5 h 18"/>
                    <a:gd name="T36" fmla="*/ 15 w 15"/>
                    <a:gd name="T37" fmla="*/ 2 h 18"/>
                    <a:gd name="T38" fmla="*/ 15 w 15"/>
                    <a:gd name="T39" fmla="*/ 2 h 18"/>
                    <a:gd name="T40" fmla="*/ 10 w 15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8"/>
                    <a:gd name="T65" fmla="*/ 15 w 15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8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9" name="Freeform 641"/>
                <p:cNvSpPr>
                  <a:spLocks/>
                </p:cNvSpPr>
                <p:nvPr/>
              </p:nvSpPr>
              <p:spPr bwMode="auto">
                <a:xfrm>
                  <a:off x="2004" y="2465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0" name="Freeform 642"/>
                <p:cNvSpPr>
                  <a:spLocks/>
                </p:cNvSpPr>
                <p:nvPr/>
              </p:nvSpPr>
              <p:spPr bwMode="auto">
                <a:xfrm>
                  <a:off x="2012" y="2438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4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4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4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1" name="Freeform 643"/>
                <p:cNvSpPr>
                  <a:spLocks/>
                </p:cNvSpPr>
                <p:nvPr/>
              </p:nvSpPr>
              <p:spPr bwMode="auto">
                <a:xfrm>
                  <a:off x="1994" y="2428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8 h 13"/>
                    <a:gd name="T12" fmla="*/ 13 w 21"/>
                    <a:gd name="T13" fmla="*/ 8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8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3 h 13"/>
                    <a:gd name="T30" fmla="*/ 8 w 21"/>
                    <a:gd name="T31" fmla="*/ 3 h 13"/>
                    <a:gd name="T32" fmla="*/ 5 w 21"/>
                    <a:gd name="T33" fmla="*/ 3 h 13"/>
                    <a:gd name="T34" fmla="*/ 2 w 21"/>
                    <a:gd name="T35" fmla="*/ 3 h 13"/>
                    <a:gd name="T36" fmla="*/ 0 w 21"/>
                    <a:gd name="T37" fmla="*/ 0 h 13"/>
                    <a:gd name="T38" fmla="*/ 0 w 21"/>
                    <a:gd name="T39" fmla="*/ 3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8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2" name="Freeform 644"/>
                <p:cNvSpPr>
                  <a:spLocks/>
                </p:cNvSpPr>
                <p:nvPr/>
              </p:nvSpPr>
              <p:spPr bwMode="auto">
                <a:xfrm>
                  <a:off x="1988" y="2431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6 w 8"/>
                    <a:gd name="T9" fmla="*/ 2 h 5"/>
                    <a:gd name="T10" fmla="*/ 6 w 8"/>
                    <a:gd name="T11" fmla="*/ 2 h 5"/>
                    <a:gd name="T12" fmla="*/ 6 w 8"/>
                    <a:gd name="T13" fmla="*/ 2 h 5"/>
                    <a:gd name="T14" fmla="*/ 6 w 8"/>
                    <a:gd name="T15" fmla="*/ 2 h 5"/>
                    <a:gd name="T16" fmla="*/ 6 w 8"/>
                    <a:gd name="T17" fmla="*/ 2 h 5"/>
                    <a:gd name="T18" fmla="*/ 8 w 8"/>
                    <a:gd name="T19" fmla="*/ 2 h 5"/>
                    <a:gd name="T20" fmla="*/ 6 w 8"/>
                    <a:gd name="T21" fmla="*/ 0 h 5"/>
                    <a:gd name="T22" fmla="*/ 6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2 h 5"/>
                    <a:gd name="T34" fmla="*/ 0 w 8"/>
                    <a:gd name="T35" fmla="*/ 2 h 5"/>
                    <a:gd name="T36" fmla="*/ 0 w 8"/>
                    <a:gd name="T37" fmla="*/ 2 h 5"/>
                    <a:gd name="T38" fmla="*/ 0 w 8"/>
                    <a:gd name="T39" fmla="*/ 2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3" name="Freeform 645"/>
                <p:cNvSpPr>
                  <a:spLocks/>
                </p:cNvSpPr>
                <p:nvPr/>
              </p:nvSpPr>
              <p:spPr bwMode="auto">
                <a:xfrm>
                  <a:off x="1975" y="2433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9 h 29"/>
                    <a:gd name="T10" fmla="*/ 8 w 16"/>
                    <a:gd name="T11" fmla="*/ 16 h 29"/>
                    <a:gd name="T12" fmla="*/ 11 w 16"/>
                    <a:gd name="T13" fmla="*/ 11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11 w 16"/>
                    <a:gd name="T25" fmla="*/ 5 h 29"/>
                    <a:gd name="T26" fmla="*/ 8 w 16"/>
                    <a:gd name="T27" fmla="*/ 11 h 29"/>
                    <a:gd name="T28" fmla="*/ 6 w 16"/>
                    <a:gd name="T29" fmla="*/ 13 h 29"/>
                    <a:gd name="T30" fmla="*/ 3 w 16"/>
                    <a:gd name="T31" fmla="*/ 19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9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11"/>
                      </a:lnTo>
                      <a:lnTo>
                        <a:pt x="6" y="13"/>
                      </a:lnTo>
                      <a:lnTo>
                        <a:pt x="3" y="19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4" name="Freeform 646"/>
                <p:cNvSpPr>
                  <a:spLocks/>
                </p:cNvSpPr>
                <p:nvPr/>
              </p:nvSpPr>
              <p:spPr bwMode="auto">
                <a:xfrm>
                  <a:off x="1975" y="2462"/>
                  <a:ext cx="6" cy="29"/>
                </a:xfrm>
                <a:custGeom>
                  <a:avLst/>
                  <a:gdLst>
                    <a:gd name="T0" fmla="*/ 6 w 6"/>
                    <a:gd name="T1" fmla="*/ 26 h 29"/>
                    <a:gd name="T2" fmla="*/ 6 w 6"/>
                    <a:gd name="T3" fmla="*/ 26 h 29"/>
                    <a:gd name="T4" fmla="*/ 3 w 6"/>
                    <a:gd name="T5" fmla="*/ 24 h 29"/>
                    <a:gd name="T6" fmla="*/ 3 w 6"/>
                    <a:gd name="T7" fmla="*/ 21 h 29"/>
                    <a:gd name="T8" fmla="*/ 3 w 6"/>
                    <a:gd name="T9" fmla="*/ 18 h 29"/>
                    <a:gd name="T10" fmla="*/ 3 w 6"/>
                    <a:gd name="T11" fmla="*/ 13 h 29"/>
                    <a:gd name="T12" fmla="*/ 3 w 6"/>
                    <a:gd name="T13" fmla="*/ 10 h 29"/>
                    <a:gd name="T14" fmla="*/ 3 w 6"/>
                    <a:gd name="T15" fmla="*/ 8 h 29"/>
                    <a:gd name="T16" fmla="*/ 3 w 6"/>
                    <a:gd name="T17" fmla="*/ 3 h 29"/>
                    <a:gd name="T18" fmla="*/ 6 w 6"/>
                    <a:gd name="T19" fmla="*/ 0 h 29"/>
                    <a:gd name="T20" fmla="*/ 0 w 6"/>
                    <a:gd name="T21" fmla="*/ 0 h 29"/>
                    <a:gd name="T22" fmla="*/ 0 w 6"/>
                    <a:gd name="T23" fmla="*/ 3 h 29"/>
                    <a:gd name="T24" fmla="*/ 0 w 6"/>
                    <a:gd name="T25" fmla="*/ 8 h 29"/>
                    <a:gd name="T26" fmla="*/ 0 w 6"/>
                    <a:gd name="T27" fmla="*/ 10 h 29"/>
                    <a:gd name="T28" fmla="*/ 0 w 6"/>
                    <a:gd name="T29" fmla="*/ 13 h 29"/>
                    <a:gd name="T30" fmla="*/ 0 w 6"/>
                    <a:gd name="T31" fmla="*/ 18 h 29"/>
                    <a:gd name="T32" fmla="*/ 0 w 6"/>
                    <a:gd name="T33" fmla="*/ 21 h 29"/>
                    <a:gd name="T34" fmla="*/ 0 w 6"/>
                    <a:gd name="T35" fmla="*/ 26 h 29"/>
                    <a:gd name="T36" fmla="*/ 3 w 6"/>
                    <a:gd name="T37" fmla="*/ 29 h 29"/>
                    <a:gd name="T38" fmla="*/ 3 w 6"/>
                    <a:gd name="T39" fmla="*/ 29 h 29"/>
                    <a:gd name="T40" fmla="*/ 6 w 6"/>
                    <a:gd name="T41" fmla="*/ 26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9"/>
                    <a:gd name="T65" fmla="*/ 6 w 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9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4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5" name="Freeform 647"/>
                <p:cNvSpPr>
                  <a:spLocks/>
                </p:cNvSpPr>
                <p:nvPr/>
              </p:nvSpPr>
              <p:spPr bwMode="auto">
                <a:xfrm>
                  <a:off x="1978" y="2488"/>
                  <a:ext cx="18" cy="21"/>
                </a:xfrm>
                <a:custGeom>
                  <a:avLst/>
                  <a:gdLst>
                    <a:gd name="T0" fmla="*/ 16 w 18"/>
                    <a:gd name="T1" fmla="*/ 19 h 21"/>
                    <a:gd name="T2" fmla="*/ 18 w 18"/>
                    <a:gd name="T3" fmla="*/ 16 h 21"/>
                    <a:gd name="T4" fmla="*/ 16 w 18"/>
                    <a:gd name="T5" fmla="*/ 16 h 21"/>
                    <a:gd name="T6" fmla="*/ 13 w 18"/>
                    <a:gd name="T7" fmla="*/ 13 h 21"/>
                    <a:gd name="T8" fmla="*/ 10 w 18"/>
                    <a:gd name="T9" fmla="*/ 13 h 21"/>
                    <a:gd name="T10" fmla="*/ 8 w 18"/>
                    <a:gd name="T11" fmla="*/ 11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3 h 21"/>
                    <a:gd name="T18" fmla="*/ 3 w 18"/>
                    <a:gd name="T19" fmla="*/ 0 h 21"/>
                    <a:gd name="T20" fmla="*/ 0 w 18"/>
                    <a:gd name="T21" fmla="*/ 3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1 h 21"/>
                    <a:gd name="T28" fmla="*/ 5 w 18"/>
                    <a:gd name="T29" fmla="*/ 13 h 21"/>
                    <a:gd name="T30" fmla="*/ 8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9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9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9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8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6" name="Freeform 648"/>
                <p:cNvSpPr>
                  <a:spLocks/>
                </p:cNvSpPr>
                <p:nvPr/>
              </p:nvSpPr>
              <p:spPr bwMode="auto">
                <a:xfrm>
                  <a:off x="1771" y="2394"/>
                  <a:ext cx="129" cy="34"/>
                </a:xfrm>
                <a:custGeom>
                  <a:avLst/>
                  <a:gdLst>
                    <a:gd name="T0" fmla="*/ 0 w 129"/>
                    <a:gd name="T1" fmla="*/ 5 h 34"/>
                    <a:gd name="T2" fmla="*/ 0 w 129"/>
                    <a:gd name="T3" fmla="*/ 16 h 34"/>
                    <a:gd name="T4" fmla="*/ 3 w 129"/>
                    <a:gd name="T5" fmla="*/ 26 h 34"/>
                    <a:gd name="T6" fmla="*/ 3 w 129"/>
                    <a:gd name="T7" fmla="*/ 29 h 34"/>
                    <a:gd name="T8" fmla="*/ 6 w 129"/>
                    <a:gd name="T9" fmla="*/ 31 h 34"/>
                    <a:gd name="T10" fmla="*/ 34 w 129"/>
                    <a:gd name="T11" fmla="*/ 34 h 34"/>
                    <a:gd name="T12" fmla="*/ 63 w 129"/>
                    <a:gd name="T13" fmla="*/ 34 h 34"/>
                    <a:gd name="T14" fmla="*/ 95 w 129"/>
                    <a:gd name="T15" fmla="*/ 34 h 34"/>
                    <a:gd name="T16" fmla="*/ 108 w 129"/>
                    <a:gd name="T17" fmla="*/ 34 h 34"/>
                    <a:gd name="T18" fmla="*/ 115 w 129"/>
                    <a:gd name="T19" fmla="*/ 34 h 34"/>
                    <a:gd name="T20" fmla="*/ 121 w 129"/>
                    <a:gd name="T21" fmla="*/ 31 h 34"/>
                    <a:gd name="T22" fmla="*/ 126 w 129"/>
                    <a:gd name="T23" fmla="*/ 26 h 34"/>
                    <a:gd name="T24" fmla="*/ 129 w 129"/>
                    <a:gd name="T25" fmla="*/ 18 h 34"/>
                    <a:gd name="T26" fmla="*/ 129 w 129"/>
                    <a:gd name="T27" fmla="*/ 10 h 34"/>
                    <a:gd name="T28" fmla="*/ 129 w 129"/>
                    <a:gd name="T29" fmla="*/ 5 h 34"/>
                    <a:gd name="T30" fmla="*/ 126 w 129"/>
                    <a:gd name="T31" fmla="*/ 3 h 34"/>
                    <a:gd name="T32" fmla="*/ 118 w 129"/>
                    <a:gd name="T33" fmla="*/ 0 h 34"/>
                    <a:gd name="T34" fmla="*/ 113 w 129"/>
                    <a:gd name="T35" fmla="*/ 0 h 34"/>
                    <a:gd name="T36" fmla="*/ 108 w 129"/>
                    <a:gd name="T37" fmla="*/ 0 h 34"/>
                    <a:gd name="T38" fmla="*/ 102 w 129"/>
                    <a:gd name="T39" fmla="*/ 0 h 34"/>
                    <a:gd name="T40" fmla="*/ 89 w 129"/>
                    <a:gd name="T41" fmla="*/ 0 h 34"/>
                    <a:gd name="T42" fmla="*/ 71 w 129"/>
                    <a:gd name="T43" fmla="*/ 3 h 34"/>
                    <a:gd name="T44" fmla="*/ 53 w 129"/>
                    <a:gd name="T45" fmla="*/ 3 h 34"/>
                    <a:gd name="T46" fmla="*/ 32 w 129"/>
                    <a:gd name="T47" fmla="*/ 3 h 34"/>
                    <a:gd name="T48" fmla="*/ 16 w 129"/>
                    <a:gd name="T49" fmla="*/ 5 h 34"/>
                    <a:gd name="T50" fmla="*/ 6 w 129"/>
                    <a:gd name="T51" fmla="*/ 5 h 34"/>
                    <a:gd name="T52" fmla="*/ 0 w 129"/>
                    <a:gd name="T53" fmla="*/ 5 h 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9"/>
                    <a:gd name="T82" fmla="*/ 0 h 34"/>
                    <a:gd name="T83" fmla="*/ 129 w 129"/>
                    <a:gd name="T84" fmla="*/ 34 h 3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9" h="34">
                      <a:moveTo>
                        <a:pt x="0" y="5"/>
                      </a:moveTo>
                      <a:lnTo>
                        <a:pt x="0" y="16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6" y="31"/>
                      </a:lnTo>
                      <a:lnTo>
                        <a:pt x="34" y="34"/>
                      </a:lnTo>
                      <a:lnTo>
                        <a:pt x="63" y="34"/>
                      </a:lnTo>
                      <a:lnTo>
                        <a:pt x="95" y="34"/>
                      </a:lnTo>
                      <a:lnTo>
                        <a:pt x="108" y="34"/>
                      </a:lnTo>
                      <a:lnTo>
                        <a:pt x="115" y="34"/>
                      </a:lnTo>
                      <a:lnTo>
                        <a:pt x="121" y="31"/>
                      </a:lnTo>
                      <a:lnTo>
                        <a:pt x="126" y="26"/>
                      </a:lnTo>
                      <a:lnTo>
                        <a:pt x="129" y="18"/>
                      </a:lnTo>
                      <a:lnTo>
                        <a:pt x="129" y="10"/>
                      </a:lnTo>
                      <a:lnTo>
                        <a:pt x="129" y="5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7" name="Freeform 649"/>
                <p:cNvSpPr>
                  <a:spLocks/>
                </p:cNvSpPr>
                <p:nvPr/>
              </p:nvSpPr>
              <p:spPr bwMode="auto">
                <a:xfrm>
                  <a:off x="1771" y="2399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6 h 21"/>
                    <a:gd name="T8" fmla="*/ 3 w 3"/>
                    <a:gd name="T9" fmla="*/ 13 h 21"/>
                    <a:gd name="T10" fmla="*/ 3 w 3"/>
                    <a:gd name="T11" fmla="*/ 11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3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3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1 h 21"/>
                    <a:gd name="T30" fmla="*/ 0 w 3"/>
                    <a:gd name="T31" fmla="*/ 13 h 21"/>
                    <a:gd name="T32" fmla="*/ 0 w 3"/>
                    <a:gd name="T33" fmla="*/ 16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6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8" name="Freeform 650"/>
                <p:cNvSpPr>
                  <a:spLocks/>
                </p:cNvSpPr>
                <p:nvPr/>
              </p:nvSpPr>
              <p:spPr bwMode="auto">
                <a:xfrm>
                  <a:off x="1771" y="2420"/>
                  <a:ext cx="6" cy="8"/>
                </a:xfrm>
                <a:custGeom>
                  <a:avLst/>
                  <a:gdLst>
                    <a:gd name="T0" fmla="*/ 6 w 6"/>
                    <a:gd name="T1" fmla="*/ 3 h 8"/>
                    <a:gd name="T2" fmla="*/ 6 w 6"/>
                    <a:gd name="T3" fmla="*/ 3 h 8"/>
                    <a:gd name="T4" fmla="*/ 6 w 6"/>
                    <a:gd name="T5" fmla="*/ 3 h 8"/>
                    <a:gd name="T6" fmla="*/ 6 w 6"/>
                    <a:gd name="T7" fmla="*/ 3 h 8"/>
                    <a:gd name="T8" fmla="*/ 6 w 6"/>
                    <a:gd name="T9" fmla="*/ 3 h 8"/>
                    <a:gd name="T10" fmla="*/ 6 w 6"/>
                    <a:gd name="T11" fmla="*/ 3 h 8"/>
                    <a:gd name="T12" fmla="*/ 3 w 6"/>
                    <a:gd name="T13" fmla="*/ 3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3 h 8"/>
                    <a:gd name="T26" fmla="*/ 0 w 6"/>
                    <a:gd name="T27" fmla="*/ 3 h 8"/>
                    <a:gd name="T28" fmla="*/ 0 w 6"/>
                    <a:gd name="T29" fmla="*/ 3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3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9" name="Freeform 651"/>
                <p:cNvSpPr>
                  <a:spLocks/>
                </p:cNvSpPr>
                <p:nvPr/>
              </p:nvSpPr>
              <p:spPr bwMode="auto">
                <a:xfrm>
                  <a:off x="1777" y="2423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2 h 5"/>
                    <a:gd name="T4" fmla="*/ 49 w 57"/>
                    <a:gd name="T5" fmla="*/ 2 h 5"/>
                    <a:gd name="T6" fmla="*/ 41 w 57"/>
                    <a:gd name="T7" fmla="*/ 2 h 5"/>
                    <a:gd name="T8" fmla="*/ 36 w 57"/>
                    <a:gd name="T9" fmla="*/ 2 h 5"/>
                    <a:gd name="T10" fmla="*/ 28 w 57"/>
                    <a:gd name="T11" fmla="*/ 2 h 5"/>
                    <a:gd name="T12" fmla="*/ 20 w 57"/>
                    <a:gd name="T13" fmla="*/ 2 h 5"/>
                    <a:gd name="T14" fmla="*/ 13 w 57"/>
                    <a:gd name="T15" fmla="*/ 2 h 5"/>
                    <a:gd name="T16" fmla="*/ 7 w 57"/>
                    <a:gd name="T17" fmla="*/ 2 h 5"/>
                    <a:gd name="T18" fmla="*/ 0 w 57"/>
                    <a:gd name="T19" fmla="*/ 0 h 5"/>
                    <a:gd name="T20" fmla="*/ 0 w 57"/>
                    <a:gd name="T21" fmla="*/ 5 h 5"/>
                    <a:gd name="T22" fmla="*/ 7 w 57"/>
                    <a:gd name="T23" fmla="*/ 5 h 5"/>
                    <a:gd name="T24" fmla="*/ 13 w 57"/>
                    <a:gd name="T25" fmla="*/ 5 h 5"/>
                    <a:gd name="T26" fmla="*/ 20 w 57"/>
                    <a:gd name="T27" fmla="*/ 5 h 5"/>
                    <a:gd name="T28" fmla="*/ 28 w 57"/>
                    <a:gd name="T29" fmla="*/ 5 h 5"/>
                    <a:gd name="T30" fmla="*/ 36 w 57"/>
                    <a:gd name="T31" fmla="*/ 5 h 5"/>
                    <a:gd name="T32" fmla="*/ 41 w 57"/>
                    <a:gd name="T33" fmla="*/ 5 h 5"/>
                    <a:gd name="T34" fmla="*/ 49 w 57"/>
                    <a:gd name="T35" fmla="*/ 5 h 5"/>
                    <a:gd name="T36" fmla="*/ 57 w 57"/>
                    <a:gd name="T37" fmla="*/ 5 h 5"/>
                    <a:gd name="T38" fmla="*/ 57 w 57"/>
                    <a:gd name="T39" fmla="*/ 5 h 5"/>
                    <a:gd name="T40" fmla="*/ 57 w 57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5"/>
                    <a:gd name="T65" fmla="*/ 57 w 5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5">
                      <a:moveTo>
                        <a:pt x="57" y="2"/>
                      </a:moveTo>
                      <a:lnTo>
                        <a:pt x="57" y="2"/>
                      </a:lnTo>
                      <a:lnTo>
                        <a:pt x="49" y="2"/>
                      </a:lnTo>
                      <a:lnTo>
                        <a:pt x="41" y="2"/>
                      </a:lnTo>
                      <a:lnTo>
                        <a:pt x="36" y="2"/>
                      </a:lnTo>
                      <a:lnTo>
                        <a:pt x="28" y="2"/>
                      </a:lnTo>
                      <a:lnTo>
                        <a:pt x="20" y="2"/>
                      </a:lnTo>
                      <a:lnTo>
                        <a:pt x="13" y="2"/>
                      </a:lnTo>
                      <a:lnTo>
                        <a:pt x="7" y="2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20" y="5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1" y="5"/>
                      </a:lnTo>
                      <a:lnTo>
                        <a:pt x="49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0" name="Freeform 652"/>
                <p:cNvSpPr>
                  <a:spLocks/>
                </p:cNvSpPr>
                <p:nvPr/>
              </p:nvSpPr>
              <p:spPr bwMode="auto">
                <a:xfrm>
                  <a:off x="1834" y="2425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3 h 6"/>
                    <a:gd name="T4" fmla="*/ 29 w 32"/>
                    <a:gd name="T5" fmla="*/ 3 h 6"/>
                    <a:gd name="T6" fmla="*/ 24 w 32"/>
                    <a:gd name="T7" fmla="*/ 0 h 6"/>
                    <a:gd name="T8" fmla="*/ 21 w 32"/>
                    <a:gd name="T9" fmla="*/ 0 h 6"/>
                    <a:gd name="T10" fmla="*/ 16 w 32"/>
                    <a:gd name="T11" fmla="*/ 0 h 6"/>
                    <a:gd name="T12" fmla="*/ 13 w 32"/>
                    <a:gd name="T13" fmla="*/ 0 h 6"/>
                    <a:gd name="T14" fmla="*/ 8 w 32"/>
                    <a:gd name="T15" fmla="*/ 0 h 6"/>
                    <a:gd name="T16" fmla="*/ 5 w 32"/>
                    <a:gd name="T17" fmla="*/ 0 h 6"/>
                    <a:gd name="T18" fmla="*/ 0 w 32"/>
                    <a:gd name="T19" fmla="*/ 0 h 6"/>
                    <a:gd name="T20" fmla="*/ 0 w 32"/>
                    <a:gd name="T21" fmla="*/ 3 h 6"/>
                    <a:gd name="T22" fmla="*/ 5 w 32"/>
                    <a:gd name="T23" fmla="*/ 3 h 6"/>
                    <a:gd name="T24" fmla="*/ 8 w 32"/>
                    <a:gd name="T25" fmla="*/ 3 h 6"/>
                    <a:gd name="T26" fmla="*/ 13 w 32"/>
                    <a:gd name="T27" fmla="*/ 3 h 6"/>
                    <a:gd name="T28" fmla="*/ 16 w 32"/>
                    <a:gd name="T29" fmla="*/ 6 h 6"/>
                    <a:gd name="T30" fmla="*/ 21 w 32"/>
                    <a:gd name="T31" fmla="*/ 6 h 6"/>
                    <a:gd name="T32" fmla="*/ 24 w 32"/>
                    <a:gd name="T33" fmla="*/ 6 h 6"/>
                    <a:gd name="T34" fmla="*/ 29 w 32"/>
                    <a:gd name="T35" fmla="*/ 6 h 6"/>
                    <a:gd name="T36" fmla="*/ 32 w 32"/>
                    <a:gd name="T37" fmla="*/ 6 h 6"/>
                    <a:gd name="T38" fmla="*/ 32 w 32"/>
                    <a:gd name="T39" fmla="*/ 6 h 6"/>
                    <a:gd name="T40" fmla="*/ 32 w 32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2"/>
                    <a:gd name="T64" fmla="*/ 0 h 6"/>
                    <a:gd name="T65" fmla="*/ 32 w 32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2" h="6">
                      <a:moveTo>
                        <a:pt x="32" y="3"/>
                      </a:moveTo>
                      <a:lnTo>
                        <a:pt x="32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4" y="6"/>
                      </a:lnTo>
                      <a:lnTo>
                        <a:pt x="29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1" name="Freeform 653"/>
                <p:cNvSpPr>
                  <a:spLocks/>
                </p:cNvSpPr>
                <p:nvPr/>
              </p:nvSpPr>
              <p:spPr bwMode="auto">
                <a:xfrm>
                  <a:off x="1866" y="2423"/>
                  <a:ext cx="28" cy="8"/>
                </a:xfrm>
                <a:custGeom>
                  <a:avLst/>
                  <a:gdLst>
                    <a:gd name="T0" fmla="*/ 26 w 28"/>
                    <a:gd name="T1" fmla="*/ 0 h 8"/>
                    <a:gd name="T2" fmla="*/ 26 w 28"/>
                    <a:gd name="T3" fmla="*/ 0 h 8"/>
                    <a:gd name="T4" fmla="*/ 23 w 28"/>
                    <a:gd name="T5" fmla="*/ 2 h 8"/>
                    <a:gd name="T6" fmla="*/ 20 w 28"/>
                    <a:gd name="T7" fmla="*/ 2 h 8"/>
                    <a:gd name="T8" fmla="*/ 18 w 28"/>
                    <a:gd name="T9" fmla="*/ 5 h 8"/>
                    <a:gd name="T10" fmla="*/ 15 w 28"/>
                    <a:gd name="T11" fmla="*/ 5 h 8"/>
                    <a:gd name="T12" fmla="*/ 10 w 28"/>
                    <a:gd name="T13" fmla="*/ 5 h 8"/>
                    <a:gd name="T14" fmla="*/ 7 w 28"/>
                    <a:gd name="T15" fmla="*/ 5 h 8"/>
                    <a:gd name="T16" fmla="*/ 5 w 28"/>
                    <a:gd name="T17" fmla="*/ 5 h 8"/>
                    <a:gd name="T18" fmla="*/ 0 w 28"/>
                    <a:gd name="T19" fmla="*/ 5 h 8"/>
                    <a:gd name="T20" fmla="*/ 0 w 28"/>
                    <a:gd name="T21" fmla="*/ 8 h 8"/>
                    <a:gd name="T22" fmla="*/ 5 w 28"/>
                    <a:gd name="T23" fmla="*/ 8 h 8"/>
                    <a:gd name="T24" fmla="*/ 7 w 28"/>
                    <a:gd name="T25" fmla="*/ 8 h 8"/>
                    <a:gd name="T26" fmla="*/ 10 w 28"/>
                    <a:gd name="T27" fmla="*/ 8 h 8"/>
                    <a:gd name="T28" fmla="*/ 15 w 28"/>
                    <a:gd name="T29" fmla="*/ 8 h 8"/>
                    <a:gd name="T30" fmla="*/ 18 w 28"/>
                    <a:gd name="T31" fmla="*/ 8 h 8"/>
                    <a:gd name="T32" fmla="*/ 20 w 28"/>
                    <a:gd name="T33" fmla="*/ 8 h 8"/>
                    <a:gd name="T34" fmla="*/ 23 w 28"/>
                    <a:gd name="T35" fmla="*/ 5 h 8"/>
                    <a:gd name="T36" fmla="*/ 28 w 28"/>
                    <a:gd name="T37" fmla="*/ 2 h 8"/>
                    <a:gd name="T38" fmla="*/ 28 w 28"/>
                    <a:gd name="T39" fmla="*/ 2 h 8"/>
                    <a:gd name="T40" fmla="*/ 26 w 28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8"/>
                    <a:gd name="T65" fmla="*/ 28 w 2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3" y="2"/>
                      </a:lnTo>
                      <a:lnTo>
                        <a:pt x="20" y="2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0" y="8"/>
                      </a:lnTo>
                      <a:lnTo>
                        <a:pt x="23" y="5"/>
                      </a:lnTo>
                      <a:lnTo>
                        <a:pt x="28" y="2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2" name="Freeform 654"/>
                <p:cNvSpPr>
                  <a:spLocks/>
                </p:cNvSpPr>
                <p:nvPr/>
              </p:nvSpPr>
              <p:spPr bwMode="auto">
                <a:xfrm>
                  <a:off x="1892" y="2397"/>
                  <a:ext cx="10" cy="28"/>
                </a:xfrm>
                <a:custGeom>
                  <a:avLst/>
                  <a:gdLst>
                    <a:gd name="T0" fmla="*/ 5 w 10"/>
                    <a:gd name="T1" fmla="*/ 2 h 28"/>
                    <a:gd name="T2" fmla="*/ 5 w 10"/>
                    <a:gd name="T3" fmla="*/ 2 h 28"/>
                    <a:gd name="T4" fmla="*/ 5 w 10"/>
                    <a:gd name="T5" fmla="*/ 2 h 28"/>
                    <a:gd name="T6" fmla="*/ 5 w 10"/>
                    <a:gd name="T7" fmla="*/ 7 h 28"/>
                    <a:gd name="T8" fmla="*/ 5 w 10"/>
                    <a:gd name="T9" fmla="*/ 10 h 28"/>
                    <a:gd name="T10" fmla="*/ 5 w 10"/>
                    <a:gd name="T11" fmla="*/ 13 h 28"/>
                    <a:gd name="T12" fmla="*/ 5 w 10"/>
                    <a:gd name="T13" fmla="*/ 18 h 28"/>
                    <a:gd name="T14" fmla="*/ 2 w 10"/>
                    <a:gd name="T15" fmla="*/ 20 h 28"/>
                    <a:gd name="T16" fmla="*/ 2 w 10"/>
                    <a:gd name="T17" fmla="*/ 23 h 28"/>
                    <a:gd name="T18" fmla="*/ 0 w 10"/>
                    <a:gd name="T19" fmla="*/ 26 h 28"/>
                    <a:gd name="T20" fmla="*/ 2 w 10"/>
                    <a:gd name="T21" fmla="*/ 28 h 28"/>
                    <a:gd name="T22" fmla="*/ 5 w 10"/>
                    <a:gd name="T23" fmla="*/ 26 h 28"/>
                    <a:gd name="T24" fmla="*/ 5 w 10"/>
                    <a:gd name="T25" fmla="*/ 23 h 28"/>
                    <a:gd name="T26" fmla="*/ 8 w 10"/>
                    <a:gd name="T27" fmla="*/ 18 h 28"/>
                    <a:gd name="T28" fmla="*/ 8 w 10"/>
                    <a:gd name="T29" fmla="*/ 15 h 28"/>
                    <a:gd name="T30" fmla="*/ 10 w 10"/>
                    <a:gd name="T31" fmla="*/ 10 h 28"/>
                    <a:gd name="T32" fmla="*/ 10 w 10"/>
                    <a:gd name="T33" fmla="*/ 7 h 28"/>
                    <a:gd name="T34" fmla="*/ 8 w 10"/>
                    <a:gd name="T35" fmla="*/ 2 h 28"/>
                    <a:gd name="T36" fmla="*/ 8 w 10"/>
                    <a:gd name="T37" fmla="*/ 0 h 28"/>
                    <a:gd name="T38" fmla="*/ 8 w 10"/>
                    <a:gd name="T39" fmla="*/ 0 h 28"/>
                    <a:gd name="T40" fmla="*/ 5 w 10"/>
                    <a:gd name="T41" fmla="*/ 2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8"/>
                    <a:gd name="T65" fmla="*/ 10 w 10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8">
                      <a:moveTo>
                        <a:pt x="5" y="2"/>
                      </a:moveTo>
                      <a:lnTo>
                        <a:pt x="5" y="2"/>
                      </a:lnTo>
                      <a:lnTo>
                        <a:pt x="5" y="7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0"/>
                      </a:lnTo>
                      <a:lnTo>
                        <a:pt x="2" y="23"/>
                      </a:lnTo>
                      <a:lnTo>
                        <a:pt x="0" y="26"/>
                      </a:lnTo>
                      <a:lnTo>
                        <a:pt x="2" y="28"/>
                      </a:lnTo>
                      <a:lnTo>
                        <a:pt x="5" y="26"/>
                      </a:lnTo>
                      <a:lnTo>
                        <a:pt x="5" y="23"/>
                      </a:lnTo>
                      <a:lnTo>
                        <a:pt x="8" y="18"/>
                      </a:lnTo>
                      <a:lnTo>
                        <a:pt x="8" y="15"/>
                      </a:lnTo>
                      <a:lnTo>
                        <a:pt x="10" y="10"/>
                      </a:lnTo>
                      <a:lnTo>
                        <a:pt x="10" y="7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3" name="Freeform 655"/>
                <p:cNvSpPr>
                  <a:spLocks/>
                </p:cNvSpPr>
                <p:nvPr/>
              </p:nvSpPr>
              <p:spPr bwMode="auto">
                <a:xfrm>
                  <a:off x="1879" y="2391"/>
                  <a:ext cx="21" cy="8"/>
                </a:xfrm>
                <a:custGeom>
                  <a:avLst/>
                  <a:gdLst>
                    <a:gd name="T0" fmla="*/ 0 w 21"/>
                    <a:gd name="T1" fmla="*/ 3 h 8"/>
                    <a:gd name="T2" fmla="*/ 0 w 21"/>
                    <a:gd name="T3" fmla="*/ 3 h 8"/>
                    <a:gd name="T4" fmla="*/ 0 w 21"/>
                    <a:gd name="T5" fmla="*/ 3 h 8"/>
                    <a:gd name="T6" fmla="*/ 2 w 21"/>
                    <a:gd name="T7" fmla="*/ 3 h 8"/>
                    <a:gd name="T8" fmla="*/ 7 w 21"/>
                    <a:gd name="T9" fmla="*/ 6 h 8"/>
                    <a:gd name="T10" fmla="*/ 10 w 21"/>
                    <a:gd name="T11" fmla="*/ 6 h 8"/>
                    <a:gd name="T12" fmla="*/ 13 w 21"/>
                    <a:gd name="T13" fmla="*/ 6 h 8"/>
                    <a:gd name="T14" fmla="*/ 15 w 21"/>
                    <a:gd name="T15" fmla="*/ 6 h 8"/>
                    <a:gd name="T16" fmla="*/ 18 w 21"/>
                    <a:gd name="T17" fmla="*/ 6 h 8"/>
                    <a:gd name="T18" fmla="*/ 18 w 21"/>
                    <a:gd name="T19" fmla="*/ 8 h 8"/>
                    <a:gd name="T20" fmla="*/ 21 w 21"/>
                    <a:gd name="T21" fmla="*/ 6 h 8"/>
                    <a:gd name="T22" fmla="*/ 18 w 21"/>
                    <a:gd name="T23" fmla="*/ 3 h 8"/>
                    <a:gd name="T24" fmla="*/ 15 w 21"/>
                    <a:gd name="T25" fmla="*/ 3 h 8"/>
                    <a:gd name="T26" fmla="*/ 13 w 21"/>
                    <a:gd name="T27" fmla="*/ 3 h 8"/>
                    <a:gd name="T28" fmla="*/ 10 w 21"/>
                    <a:gd name="T29" fmla="*/ 0 h 8"/>
                    <a:gd name="T30" fmla="*/ 7 w 21"/>
                    <a:gd name="T31" fmla="*/ 0 h 8"/>
                    <a:gd name="T32" fmla="*/ 2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18" y="8"/>
                      </a:lnTo>
                      <a:lnTo>
                        <a:pt x="21" y="6"/>
                      </a:ln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4" name="Freeform 656"/>
                <p:cNvSpPr>
                  <a:spLocks/>
                </p:cNvSpPr>
                <p:nvPr/>
              </p:nvSpPr>
              <p:spPr bwMode="auto">
                <a:xfrm>
                  <a:off x="1771" y="2391"/>
                  <a:ext cx="108" cy="11"/>
                </a:xfrm>
                <a:custGeom>
                  <a:avLst/>
                  <a:gdLst>
                    <a:gd name="T0" fmla="*/ 3 w 108"/>
                    <a:gd name="T1" fmla="*/ 8 h 11"/>
                    <a:gd name="T2" fmla="*/ 0 w 108"/>
                    <a:gd name="T3" fmla="*/ 11 h 11"/>
                    <a:gd name="T4" fmla="*/ 6 w 108"/>
                    <a:gd name="T5" fmla="*/ 11 h 11"/>
                    <a:gd name="T6" fmla="*/ 16 w 108"/>
                    <a:gd name="T7" fmla="*/ 8 h 11"/>
                    <a:gd name="T8" fmla="*/ 34 w 108"/>
                    <a:gd name="T9" fmla="*/ 8 h 11"/>
                    <a:gd name="T10" fmla="*/ 53 w 108"/>
                    <a:gd name="T11" fmla="*/ 8 h 11"/>
                    <a:gd name="T12" fmla="*/ 71 w 108"/>
                    <a:gd name="T13" fmla="*/ 6 h 11"/>
                    <a:gd name="T14" fmla="*/ 89 w 108"/>
                    <a:gd name="T15" fmla="*/ 6 h 11"/>
                    <a:gd name="T16" fmla="*/ 102 w 108"/>
                    <a:gd name="T17" fmla="*/ 6 h 11"/>
                    <a:gd name="T18" fmla="*/ 108 w 108"/>
                    <a:gd name="T19" fmla="*/ 3 h 11"/>
                    <a:gd name="T20" fmla="*/ 108 w 108"/>
                    <a:gd name="T21" fmla="*/ 0 h 11"/>
                    <a:gd name="T22" fmla="*/ 102 w 108"/>
                    <a:gd name="T23" fmla="*/ 0 h 11"/>
                    <a:gd name="T24" fmla="*/ 89 w 108"/>
                    <a:gd name="T25" fmla="*/ 0 h 11"/>
                    <a:gd name="T26" fmla="*/ 71 w 108"/>
                    <a:gd name="T27" fmla="*/ 3 h 11"/>
                    <a:gd name="T28" fmla="*/ 53 w 108"/>
                    <a:gd name="T29" fmla="*/ 3 h 11"/>
                    <a:gd name="T30" fmla="*/ 34 w 108"/>
                    <a:gd name="T31" fmla="*/ 6 h 11"/>
                    <a:gd name="T32" fmla="*/ 16 w 108"/>
                    <a:gd name="T33" fmla="*/ 6 h 11"/>
                    <a:gd name="T34" fmla="*/ 6 w 108"/>
                    <a:gd name="T35" fmla="*/ 6 h 11"/>
                    <a:gd name="T36" fmla="*/ 0 w 108"/>
                    <a:gd name="T37" fmla="*/ 8 h 11"/>
                    <a:gd name="T38" fmla="*/ 0 w 108"/>
                    <a:gd name="T39" fmla="*/ 8 h 11"/>
                    <a:gd name="T40" fmla="*/ 3 w 108"/>
                    <a:gd name="T41" fmla="*/ 8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1"/>
                    <a:gd name="T65" fmla="*/ 108 w 108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1">
                      <a:moveTo>
                        <a:pt x="3" y="8"/>
                      </a:moveTo>
                      <a:lnTo>
                        <a:pt x="0" y="11"/>
                      </a:lnTo>
                      <a:lnTo>
                        <a:pt x="6" y="11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6"/>
                      </a:lnTo>
                      <a:lnTo>
                        <a:pt x="89" y="6"/>
                      </a:lnTo>
                      <a:lnTo>
                        <a:pt x="102" y="6"/>
                      </a:lnTo>
                      <a:lnTo>
                        <a:pt x="108" y="3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4" y="6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5" name="Rectangle 657"/>
                <p:cNvSpPr>
                  <a:spLocks noChangeArrowheads="1"/>
                </p:cNvSpPr>
                <p:nvPr/>
              </p:nvSpPr>
              <p:spPr bwMode="auto">
                <a:xfrm>
                  <a:off x="1790" y="2410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146" name="Freeform 658"/>
                <p:cNvSpPr>
                  <a:spLocks/>
                </p:cNvSpPr>
                <p:nvPr/>
              </p:nvSpPr>
              <p:spPr bwMode="auto">
                <a:xfrm>
                  <a:off x="1586" y="2318"/>
                  <a:ext cx="337" cy="71"/>
                </a:xfrm>
                <a:custGeom>
                  <a:avLst/>
                  <a:gdLst>
                    <a:gd name="T0" fmla="*/ 55 w 337"/>
                    <a:gd name="T1" fmla="*/ 8 h 71"/>
                    <a:gd name="T2" fmla="*/ 41 w 337"/>
                    <a:gd name="T3" fmla="*/ 10 h 71"/>
                    <a:gd name="T4" fmla="*/ 31 w 337"/>
                    <a:gd name="T5" fmla="*/ 18 h 71"/>
                    <a:gd name="T6" fmla="*/ 23 w 337"/>
                    <a:gd name="T7" fmla="*/ 29 h 71"/>
                    <a:gd name="T8" fmla="*/ 13 w 337"/>
                    <a:gd name="T9" fmla="*/ 37 h 71"/>
                    <a:gd name="T10" fmla="*/ 5 w 337"/>
                    <a:gd name="T11" fmla="*/ 42 h 71"/>
                    <a:gd name="T12" fmla="*/ 0 w 337"/>
                    <a:gd name="T13" fmla="*/ 47 h 71"/>
                    <a:gd name="T14" fmla="*/ 0 w 337"/>
                    <a:gd name="T15" fmla="*/ 55 h 71"/>
                    <a:gd name="T16" fmla="*/ 0 w 337"/>
                    <a:gd name="T17" fmla="*/ 55 h 71"/>
                    <a:gd name="T18" fmla="*/ 5 w 337"/>
                    <a:gd name="T19" fmla="*/ 58 h 71"/>
                    <a:gd name="T20" fmla="*/ 57 w 337"/>
                    <a:gd name="T21" fmla="*/ 65 h 71"/>
                    <a:gd name="T22" fmla="*/ 109 w 337"/>
                    <a:gd name="T23" fmla="*/ 68 h 71"/>
                    <a:gd name="T24" fmla="*/ 162 w 337"/>
                    <a:gd name="T25" fmla="*/ 71 h 71"/>
                    <a:gd name="T26" fmla="*/ 217 w 337"/>
                    <a:gd name="T27" fmla="*/ 71 h 71"/>
                    <a:gd name="T28" fmla="*/ 274 w 337"/>
                    <a:gd name="T29" fmla="*/ 71 h 71"/>
                    <a:gd name="T30" fmla="*/ 303 w 337"/>
                    <a:gd name="T31" fmla="*/ 65 h 71"/>
                    <a:gd name="T32" fmla="*/ 329 w 337"/>
                    <a:gd name="T33" fmla="*/ 60 h 71"/>
                    <a:gd name="T34" fmla="*/ 334 w 337"/>
                    <a:gd name="T35" fmla="*/ 58 h 71"/>
                    <a:gd name="T36" fmla="*/ 337 w 337"/>
                    <a:gd name="T37" fmla="*/ 52 h 71"/>
                    <a:gd name="T38" fmla="*/ 334 w 337"/>
                    <a:gd name="T39" fmla="*/ 42 h 71"/>
                    <a:gd name="T40" fmla="*/ 329 w 337"/>
                    <a:gd name="T41" fmla="*/ 31 h 71"/>
                    <a:gd name="T42" fmla="*/ 324 w 337"/>
                    <a:gd name="T43" fmla="*/ 24 h 71"/>
                    <a:gd name="T44" fmla="*/ 319 w 337"/>
                    <a:gd name="T45" fmla="*/ 10 h 71"/>
                    <a:gd name="T46" fmla="*/ 314 w 337"/>
                    <a:gd name="T47" fmla="*/ 5 h 71"/>
                    <a:gd name="T48" fmla="*/ 306 w 337"/>
                    <a:gd name="T49" fmla="*/ 3 h 71"/>
                    <a:gd name="T50" fmla="*/ 243 w 337"/>
                    <a:gd name="T51" fmla="*/ 0 h 71"/>
                    <a:gd name="T52" fmla="*/ 180 w 337"/>
                    <a:gd name="T53" fmla="*/ 0 h 71"/>
                    <a:gd name="T54" fmla="*/ 117 w 337"/>
                    <a:gd name="T55" fmla="*/ 3 h 71"/>
                    <a:gd name="T56" fmla="*/ 55 w 337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1"/>
                    <a:gd name="T89" fmla="*/ 337 w 337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1">
                      <a:moveTo>
                        <a:pt x="55" y="8"/>
                      </a:moveTo>
                      <a:lnTo>
                        <a:pt x="41" y="10"/>
                      </a:lnTo>
                      <a:lnTo>
                        <a:pt x="31" y="18"/>
                      </a:lnTo>
                      <a:lnTo>
                        <a:pt x="23" y="29"/>
                      </a:lnTo>
                      <a:lnTo>
                        <a:pt x="13" y="37"/>
                      </a:lnTo>
                      <a:lnTo>
                        <a:pt x="5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57" y="65"/>
                      </a:lnTo>
                      <a:lnTo>
                        <a:pt x="109" y="68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4" y="71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4" y="58"/>
                      </a:lnTo>
                      <a:lnTo>
                        <a:pt x="337" y="52"/>
                      </a:lnTo>
                      <a:lnTo>
                        <a:pt x="334" y="42"/>
                      </a:lnTo>
                      <a:lnTo>
                        <a:pt x="329" y="31"/>
                      </a:lnTo>
                      <a:lnTo>
                        <a:pt x="324" y="24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3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7" name="Freeform 659"/>
                <p:cNvSpPr>
                  <a:spLocks/>
                </p:cNvSpPr>
                <p:nvPr/>
              </p:nvSpPr>
              <p:spPr bwMode="auto">
                <a:xfrm>
                  <a:off x="1599" y="2323"/>
                  <a:ext cx="42" cy="32"/>
                </a:xfrm>
                <a:custGeom>
                  <a:avLst/>
                  <a:gdLst>
                    <a:gd name="T0" fmla="*/ 2 w 42"/>
                    <a:gd name="T1" fmla="*/ 32 h 32"/>
                    <a:gd name="T2" fmla="*/ 2 w 42"/>
                    <a:gd name="T3" fmla="*/ 32 h 32"/>
                    <a:gd name="T4" fmla="*/ 8 w 42"/>
                    <a:gd name="T5" fmla="*/ 29 h 32"/>
                    <a:gd name="T6" fmla="*/ 10 w 42"/>
                    <a:gd name="T7" fmla="*/ 24 h 32"/>
                    <a:gd name="T8" fmla="*/ 15 w 42"/>
                    <a:gd name="T9" fmla="*/ 19 h 32"/>
                    <a:gd name="T10" fmla="*/ 21 w 42"/>
                    <a:gd name="T11" fmla="*/ 16 h 32"/>
                    <a:gd name="T12" fmla="*/ 23 w 42"/>
                    <a:gd name="T13" fmla="*/ 11 h 32"/>
                    <a:gd name="T14" fmla="*/ 31 w 42"/>
                    <a:gd name="T15" fmla="*/ 8 h 32"/>
                    <a:gd name="T16" fmla="*/ 36 w 42"/>
                    <a:gd name="T17" fmla="*/ 5 h 32"/>
                    <a:gd name="T18" fmla="*/ 42 w 42"/>
                    <a:gd name="T19" fmla="*/ 3 h 32"/>
                    <a:gd name="T20" fmla="*/ 42 w 42"/>
                    <a:gd name="T21" fmla="*/ 0 h 32"/>
                    <a:gd name="T22" fmla="*/ 34 w 42"/>
                    <a:gd name="T23" fmla="*/ 0 h 32"/>
                    <a:gd name="T24" fmla="*/ 28 w 42"/>
                    <a:gd name="T25" fmla="*/ 5 h 32"/>
                    <a:gd name="T26" fmla="*/ 23 w 42"/>
                    <a:gd name="T27" fmla="*/ 8 h 32"/>
                    <a:gd name="T28" fmla="*/ 18 w 42"/>
                    <a:gd name="T29" fmla="*/ 11 h 32"/>
                    <a:gd name="T30" fmla="*/ 13 w 42"/>
                    <a:gd name="T31" fmla="*/ 16 h 32"/>
                    <a:gd name="T32" fmla="*/ 8 w 42"/>
                    <a:gd name="T33" fmla="*/ 21 h 32"/>
                    <a:gd name="T34" fmla="*/ 5 w 42"/>
                    <a:gd name="T35" fmla="*/ 26 h 32"/>
                    <a:gd name="T36" fmla="*/ 0 w 42"/>
                    <a:gd name="T37" fmla="*/ 29 h 32"/>
                    <a:gd name="T38" fmla="*/ 0 w 42"/>
                    <a:gd name="T39" fmla="*/ 29 h 32"/>
                    <a:gd name="T40" fmla="*/ 2 w 42"/>
                    <a:gd name="T41" fmla="*/ 32 h 3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2"/>
                    <a:gd name="T65" fmla="*/ 42 w 42"/>
                    <a:gd name="T66" fmla="*/ 32 h 3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2">
                      <a:moveTo>
                        <a:pt x="2" y="32"/>
                      </a:moveTo>
                      <a:lnTo>
                        <a:pt x="2" y="32"/>
                      </a:lnTo>
                      <a:lnTo>
                        <a:pt x="8" y="29"/>
                      </a:lnTo>
                      <a:lnTo>
                        <a:pt x="10" y="24"/>
                      </a:lnTo>
                      <a:lnTo>
                        <a:pt x="15" y="19"/>
                      </a:lnTo>
                      <a:lnTo>
                        <a:pt x="21" y="16"/>
                      </a:lnTo>
                      <a:lnTo>
                        <a:pt x="23" y="11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3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8" y="5"/>
                      </a:lnTo>
                      <a:lnTo>
                        <a:pt x="23" y="8"/>
                      </a:lnTo>
                      <a:lnTo>
                        <a:pt x="18" y="11"/>
                      </a:lnTo>
                      <a:lnTo>
                        <a:pt x="13" y="16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8" name="Freeform 660"/>
                <p:cNvSpPr>
                  <a:spLocks/>
                </p:cNvSpPr>
                <p:nvPr/>
              </p:nvSpPr>
              <p:spPr bwMode="auto">
                <a:xfrm>
                  <a:off x="1583" y="2352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6 h 26"/>
                    <a:gd name="T12" fmla="*/ 8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3 h 26"/>
                    <a:gd name="T20" fmla="*/ 16 w 18"/>
                    <a:gd name="T21" fmla="*/ 0 h 26"/>
                    <a:gd name="T22" fmla="*/ 10 w 18"/>
                    <a:gd name="T23" fmla="*/ 3 h 26"/>
                    <a:gd name="T24" fmla="*/ 8 w 18"/>
                    <a:gd name="T25" fmla="*/ 8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4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6"/>
                      </a:lnTo>
                      <a:lnTo>
                        <a:pt x="8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3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9" name="Freeform 661"/>
                <p:cNvSpPr>
                  <a:spLocks/>
                </p:cNvSpPr>
                <p:nvPr/>
              </p:nvSpPr>
              <p:spPr bwMode="auto">
                <a:xfrm>
                  <a:off x="1591" y="2373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4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8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8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4 w 212"/>
                    <a:gd name="T29" fmla="*/ 16 h 18"/>
                    <a:gd name="T30" fmla="*/ 131 w 212"/>
                    <a:gd name="T31" fmla="*/ 16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4" y="10"/>
                      </a:lnTo>
                      <a:lnTo>
                        <a:pt x="78" y="10"/>
                      </a:lnTo>
                      <a:lnTo>
                        <a:pt x="52" y="8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8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4" y="16"/>
                      </a:lnTo>
                      <a:lnTo>
                        <a:pt x="131" y="16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0" name="Freeform 662"/>
                <p:cNvSpPr>
                  <a:spLocks/>
                </p:cNvSpPr>
                <p:nvPr/>
              </p:nvSpPr>
              <p:spPr bwMode="auto">
                <a:xfrm>
                  <a:off x="1803" y="2376"/>
                  <a:ext cx="112" cy="15"/>
                </a:xfrm>
                <a:custGeom>
                  <a:avLst/>
                  <a:gdLst>
                    <a:gd name="T0" fmla="*/ 112 w 112"/>
                    <a:gd name="T1" fmla="*/ 0 h 15"/>
                    <a:gd name="T2" fmla="*/ 112 w 112"/>
                    <a:gd name="T3" fmla="*/ 0 h 15"/>
                    <a:gd name="T4" fmla="*/ 99 w 112"/>
                    <a:gd name="T5" fmla="*/ 5 h 15"/>
                    <a:gd name="T6" fmla="*/ 86 w 112"/>
                    <a:gd name="T7" fmla="*/ 7 h 15"/>
                    <a:gd name="T8" fmla="*/ 70 w 112"/>
                    <a:gd name="T9" fmla="*/ 7 h 15"/>
                    <a:gd name="T10" fmla="*/ 57 w 112"/>
                    <a:gd name="T11" fmla="*/ 10 h 15"/>
                    <a:gd name="T12" fmla="*/ 42 w 112"/>
                    <a:gd name="T13" fmla="*/ 10 h 15"/>
                    <a:gd name="T14" fmla="*/ 28 w 112"/>
                    <a:gd name="T15" fmla="*/ 10 h 15"/>
                    <a:gd name="T16" fmla="*/ 13 w 112"/>
                    <a:gd name="T17" fmla="*/ 13 h 15"/>
                    <a:gd name="T18" fmla="*/ 0 w 112"/>
                    <a:gd name="T19" fmla="*/ 10 h 15"/>
                    <a:gd name="T20" fmla="*/ 0 w 112"/>
                    <a:gd name="T21" fmla="*/ 15 h 15"/>
                    <a:gd name="T22" fmla="*/ 13 w 112"/>
                    <a:gd name="T23" fmla="*/ 15 h 15"/>
                    <a:gd name="T24" fmla="*/ 28 w 112"/>
                    <a:gd name="T25" fmla="*/ 15 h 15"/>
                    <a:gd name="T26" fmla="*/ 44 w 112"/>
                    <a:gd name="T27" fmla="*/ 15 h 15"/>
                    <a:gd name="T28" fmla="*/ 57 w 112"/>
                    <a:gd name="T29" fmla="*/ 13 h 15"/>
                    <a:gd name="T30" fmla="*/ 73 w 112"/>
                    <a:gd name="T31" fmla="*/ 13 h 15"/>
                    <a:gd name="T32" fmla="*/ 86 w 112"/>
                    <a:gd name="T33" fmla="*/ 10 h 15"/>
                    <a:gd name="T34" fmla="*/ 99 w 112"/>
                    <a:gd name="T35" fmla="*/ 7 h 15"/>
                    <a:gd name="T36" fmla="*/ 112 w 112"/>
                    <a:gd name="T37" fmla="*/ 2 h 15"/>
                    <a:gd name="T38" fmla="*/ 112 w 112"/>
                    <a:gd name="T39" fmla="*/ 2 h 15"/>
                    <a:gd name="T40" fmla="*/ 112 w 112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5"/>
                    <a:gd name="T65" fmla="*/ 112 w 112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5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7"/>
                      </a:lnTo>
                      <a:lnTo>
                        <a:pt x="70" y="7"/>
                      </a:lnTo>
                      <a:lnTo>
                        <a:pt x="57" y="10"/>
                      </a:lnTo>
                      <a:lnTo>
                        <a:pt x="42" y="10"/>
                      </a:lnTo>
                      <a:lnTo>
                        <a:pt x="28" y="10"/>
                      </a:lnTo>
                      <a:lnTo>
                        <a:pt x="13" y="13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13" y="15"/>
                      </a:lnTo>
                      <a:lnTo>
                        <a:pt x="28" y="15"/>
                      </a:lnTo>
                      <a:lnTo>
                        <a:pt x="44" y="15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0"/>
                      </a:lnTo>
                      <a:lnTo>
                        <a:pt x="99" y="7"/>
                      </a:lnTo>
                      <a:lnTo>
                        <a:pt x="112" y="2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1" name="Freeform 663"/>
                <p:cNvSpPr>
                  <a:spLocks/>
                </p:cNvSpPr>
                <p:nvPr/>
              </p:nvSpPr>
              <p:spPr bwMode="auto">
                <a:xfrm>
                  <a:off x="1907" y="2339"/>
                  <a:ext cx="16" cy="39"/>
                </a:xfrm>
                <a:custGeom>
                  <a:avLst/>
                  <a:gdLst>
                    <a:gd name="T0" fmla="*/ 0 w 16"/>
                    <a:gd name="T1" fmla="*/ 3 h 39"/>
                    <a:gd name="T2" fmla="*/ 0 w 16"/>
                    <a:gd name="T3" fmla="*/ 3 h 39"/>
                    <a:gd name="T4" fmla="*/ 3 w 16"/>
                    <a:gd name="T5" fmla="*/ 8 h 39"/>
                    <a:gd name="T6" fmla="*/ 6 w 16"/>
                    <a:gd name="T7" fmla="*/ 13 h 39"/>
                    <a:gd name="T8" fmla="*/ 8 w 16"/>
                    <a:gd name="T9" fmla="*/ 18 h 39"/>
                    <a:gd name="T10" fmla="*/ 11 w 16"/>
                    <a:gd name="T11" fmla="*/ 23 h 39"/>
                    <a:gd name="T12" fmla="*/ 13 w 16"/>
                    <a:gd name="T13" fmla="*/ 29 h 39"/>
                    <a:gd name="T14" fmla="*/ 13 w 16"/>
                    <a:gd name="T15" fmla="*/ 31 h 39"/>
                    <a:gd name="T16" fmla="*/ 11 w 16"/>
                    <a:gd name="T17" fmla="*/ 34 h 39"/>
                    <a:gd name="T18" fmla="*/ 8 w 16"/>
                    <a:gd name="T19" fmla="*/ 37 h 39"/>
                    <a:gd name="T20" fmla="*/ 8 w 16"/>
                    <a:gd name="T21" fmla="*/ 39 h 39"/>
                    <a:gd name="T22" fmla="*/ 13 w 16"/>
                    <a:gd name="T23" fmla="*/ 37 h 39"/>
                    <a:gd name="T24" fmla="*/ 16 w 16"/>
                    <a:gd name="T25" fmla="*/ 31 h 39"/>
                    <a:gd name="T26" fmla="*/ 16 w 16"/>
                    <a:gd name="T27" fmla="*/ 26 h 39"/>
                    <a:gd name="T28" fmla="*/ 16 w 16"/>
                    <a:gd name="T29" fmla="*/ 21 h 39"/>
                    <a:gd name="T30" fmla="*/ 13 w 16"/>
                    <a:gd name="T31" fmla="*/ 16 h 39"/>
                    <a:gd name="T32" fmla="*/ 11 w 16"/>
                    <a:gd name="T33" fmla="*/ 10 h 39"/>
                    <a:gd name="T34" fmla="*/ 6 w 16"/>
                    <a:gd name="T35" fmla="*/ 5 h 39"/>
                    <a:gd name="T36" fmla="*/ 6 w 16"/>
                    <a:gd name="T37" fmla="*/ 0 h 39"/>
                    <a:gd name="T38" fmla="*/ 6 w 16"/>
                    <a:gd name="T39" fmla="*/ 0 h 39"/>
                    <a:gd name="T40" fmla="*/ 0 w 16"/>
                    <a:gd name="T41" fmla="*/ 3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39"/>
                    <a:gd name="T65" fmla="*/ 16 w 16"/>
                    <a:gd name="T66" fmla="*/ 39 h 3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3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3"/>
                      </a:lnTo>
                      <a:lnTo>
                        <a:pt x="8" y="18"/>
                      </a:lnTo>
                      <a:lnTo>
                        <a:pt x="11" y="23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1" y="34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13" y="37"/>
                      </a:lnTo>
                      <a:lnTo>
                        <a:pt x="16" y="31"/>
                      </a:lnTo>
                      <a:lnTo>
                        <a:pt x="16" y="26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1" y="10"/>
                      </a:lnTo>
                      <a:lnTo>
                        <a:pt x="6" y="5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2" name="Freeform 664"/>
                <p:cNvSpPr>
                  <a:spLocks/>
                </p:cNvSpPr>
                <p:nvPr/>
              </p:nvSpPr>
              <p:spPr bwMode="auto">
                <a:xfrm>
                  <a:off x="1892" y="2318"/>
                  <a:ext cx="21" cy="24"/>
                </a:xfrm>
                <a:custGeom>
                  <a:avLst/>
                  <a:gdLst>
                    <a:gd name="T0" fmla="*/ 0 w 21"/>
                    <a:gd name="T1" fmla="*/ 5 h 24"/>
                    <a:gd name="T2" fmla="*/ 0 w 21"/>
                    <a:gd name="T3" fmla="*/ 5 h 24"/>
                    <a:gd name="T4" fmla="*/ 2 w 21"/>
                    <a:gd name="T5" fmla="*/ 5 h 24"/>
                    <a:gd name="T6" fmla="*/ 5 w 21"/>
                    <a:gd name="T7" fmla="*/ 5 h 24"/>
                    <a:gd name="T8" fmla="*/ 8 w 21"/>
                    <a:gd name="T9" fmla="*/ 8 h 24"/>
                    <a:gd name="T10" fmla="*/ 10 w 21"/>
                    <a:gd name="T11" fmla="*/ 10 h 24"/>
                    <a:gd name="T12" fmla="*/ 13 w 21"/>
                    <a:gd name="T13" fmla="*/ 13 h 24"/>
                    <a:gd name="T14" fmla="*/ 13 w 21"/>
                    <a:gd name="T15" fmla="*/ 18 h 24"/>
                    <a:gd name="T16" fmla="*/ 15 w 21"/>
                    <a:gd name="T17" fmla="*/ 21 h 24"/>
                    <a:gd name="T18" fmla="*/ 15 w 21"/>
                    <a:gd name="T19" fmla="*/ 24 h 24"/>
                    <a:gd name="T20" fmla="*/ 21 w 21"/>
                    <a:gd name="T21" fmla="*/ 21 h 24"/>
                    <a:gd name="T22" fmla="*/ 18 w 21"/>
                    <a:gd name="T23" fmla="*/ 18 h 24"/>
                    <a:gd name="T24" fmla="*/ 18 w 21"/>
                    <a:gd name="T25" fmla="*/ 16 h 24"/>
                    <a:gd name="T26" fmla="*/ 15 w 21"/>
                    <a:gd name="T27" fmla="*/ 13 h 24"/>
                    <a:gd name="T28" fmla="*/ 13 w 21"/>
                    <a:gd name="T29" fmla="*/ 8 h 24"/>
                    <a:gd name="T30" fmla="*/ 10 w 21"/>
                    <a:gd name="T31" fmla="*/ 5 h 24"/>
                    <a:gd name="T32" fmla="*/ 8 w 21"/>
                    <a:gd name="T33" fmla="*/ 3 h 24"/>
                    <a:gd name="T34" fmla="*/ 5 w 21"/>
                    <a:gd name="T35" fmla="*/ 0 h 24"/>
                    <a:gd name="T36" fmla="*/ 0 w 21"/>
                    <a:gd name="T37" fmla="*/ 0 h 24"/>
                    <a:gd name="T38" fmla="*/ 0 w 21"/>
                    <a:gd name="T39" fmla="*/ 0 h 24"/>
                    <a:gd name="T40" fmla="*/ 0 w 21"/>
                    <a:gd name="T41" fmla="*/ 5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4"/>
                    <a:gd name="T65" fmla="*/ 21 w 21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4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8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1"/>
                      </a:lnTo>
                      <a:lnTo>
                        <a:pt x="15" y="24"/>
                      </a:lnTo>
                      <a:lnTo>
                        <a:pt x="21" y="21"/>
                      </a:lnTo>
                      <a:lnTo>
                        <a:pt x="18" y="18"/>
                      </a:lnTo>
                      <a:lnTo>
                        <a:pt x="18" y="16"/>
                      </a:lnTo>
                      <a:lnTo>
                        <a:pt x="15" y="13"/>
                      </a:lnTo>
                      <a:lnTo>
                        <a:pt x="13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3" name="Freeform 665"/>
                <p:cNvSpPr>
                  <a:spLocks/>
                </p:cNvSpPr>
                <p:nvPr/>
              </p:nvSpPr>
              <p:spPr bwMode="auto">
                <a:xfrm>
                  <a:off x="1641" y="2315"/>
                  <a:ext cx="251" cy="11"/>
                </a:xfrm>
                <a:custGeom>
                  <a:avLst/>
                  <a:gdLst>
                    <a:gd name="T0" fmla="*/ 0 w 251"/>
                    <a:gd name="T1" fmla="*/ 11 h 11"/>
                    <a:gd name="T2" fmla="*/ 0 w 251"/>
                    <a:gd name="T3" fmla="*/ 11 h 11"/>
                    <a:gd name="T4" fmla="*/ 31 w 251"/>
                    <a:gd name="T5" fmla="*/ 8 h 11"/>
                    <a:gd name="T6" fmla="*/ 62 w 251"/>
                    <a:gd name="T7" fmla="*/ 6 h 11"/>
                    <a:gd name="T8" fmla="*/ 94 w 251"/>
                    <a:gd name="T9" fmla="*/ 6 h 11"/>
                    <a:gd name="T10" fmla="*/ 125 w 251"/>
                    <a:gd name="T11" fmla="*/ 3 h 11"/>
                    <a:gd name="T12" fmla="*/ 156 w 251"/>
                    <a:gd name="T13" fmla="*/ 3 h 11"/>
                    <a:gd name="T14" fmla="*/ 188 w 251"/>
                    <a:gd name="T15" fmla="*/ 3 h 11"/>
                    <a:gd name="T16" fmla="*/ 219 w 251"/>
                    <a:gd name="T17" fmla="*/ 6 h 11"/>
                    <a:gd name="T18" fmla="*/ 251 w 251"/>
                    <a:gd name="T19" fmla="*/ 8 h 11"/>
                    <a:gd name="T20" fmla="*/ 251 w 251"/>
                    <a:gd name="T21" fmla="*/ 3 h 11"/>
                    <a:gd name="T22" fmla="*/ 219 w 251"/>
                    <a:gd name="T23" fmla="*/ 3 h 11"/>
                    <a:gd name="T24" fmla="*/ 188 w 251"/>
                    <a:gd name="T25" fmla="*/ 0 h 11"/>
                    <a:gd name="T26" fmla="*/ 156 w 251"/>
                    <a:gd name="T27" fmla="*/ 0 h 11"/>
                    <a:gd name="T28" fmla="*/ 125 w 251"/>
                    <a:gd name="T29" fmla="*/ 0 h 11"/>
                    <a:gd name="T30" fmla="*/ 94 w 251"/>
                    <a:gd name="T31" fmla="*/ 0 h 11"/>
                    <a:gd name="T32" fmla="*/ 62 w 251"/>
                    <a:gd name="T33" fmla="*/ 3 h 11"/>
                    <a:gd name="T34" fmla="*/ 31 w 251"/>
                    <a:gd name="T35" fmla="*/ 6 h 11"/>
                    <a:gd name="T36" fmla="*/ 0 w 251"/>
                    <a:gd name="T37" fmla="*/ 8 h 11"/>
                    <a:gd name="T38" fmla="*/ 0 w 251"/>
                    <a:gd name="T39" fmla="*/ 8 h 11"/>
                    <a:gd name="T40" fmla="*/ 0 w 251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1"/>
                    <a:gd name="T65" fmla="*/ 251 w 251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1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31" y="8"/>
                      </a:lnTo>
                      <a:lnTo>
                        <a:pt x="62" y="6"/>
                      </a:lnTo>
                      <a:lnTo>
                        <a:pt x="94" y="6"/>
                      </a:lnTo>
                      <a:lnTo>
                        <a:pt x="125" y="3"/>
                      </a:lnTo>
                      <a:lnTo>
                        <a:pt x="156" y="3"/>
                      </a:lnTo>
                      <a:lnTo>
                        <a:pt x="188" y="3"/>
                      </a:lnTo>
                      <a:lnTo>
                        <a:pt x="219" y="6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6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4" name="Freeform 666"/>
                <p:cNvSpPr>
                  <a:spLocks/>
                </p:cNvSpPr>
                <p:nvPr/>
              </p:nvSpPr>
              <p:spPr bwMode="auto">
                <a:xfrm>
                  <a:off x="1680" y="2326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4 w 154"/>
                    <a:gd name="T3" fmla="*/ 2 h 50"/>
                    <a:gd name="T4" fmla="*/ 131 w 154"/>
                    <a:gd name="T5" fmla="*/ 8 h 50"/>
                    <a:gd name="T6" fmla="*/ 141 w 154"/>
                    <a:gd name="T7" fmla="*/ 10 h 50"/>
                    <a:gd name="T8" fmla="*/ 149 w 154"/>
                    <a:gd name="T9" fmla="*/ 16 h 50"/>
                    <a:gd name="T10" fmla="*/ 151 w 154"/>
                    <a:gd name="T11" fmla="*/ 21 h 50"/>
                    <a:gd name="T12" fmla="*/ 154 w 154"/>
                    <a:gd name="T13" fmla="*/ 26 h 50"/>
                    <a:gd name="T14" fmla="*/ 151 w 154"/>
                    <a:gd name="T15" fmla="*/ 31 h 50"/>
                    <a:gd name="T16" fmla="*/ 149 w 154"/>
                    <a:gd name="T17" fmla="*/ 36 h 50"/>
                    <a:gd name="T18" fmla="*/ 141 w 154"/>
                    <a:gd name="T19" fmla="*/ 39 h 50"/>
                    <a:gd name="T20" fmla="*/ 131 w 154"/>
                    <a:gd name="T21" fmla="*/ 42 h 50"/>
                    <a:gd name="T22" fmla="*/ 104 w 154"/>
                    <a:gd name="T23" fmla="*/ 47 h 50"/>
                    <a:gd name="T24" fmla="*/ 76 w 154"/>
                    <a:gd name="T25" fmla="*/ 50 h 50"/>
                    <a:gd name="T26" fmla="*/ 47 w 154"/>
                    <a:gd name="T27" fmla="*/ 47 h 50"/>
                    <a:gd name="T28" fmla="*/ 23 w 154"/>
                    <a:gd name="T29" fmla="*/ 42 h 50"/>
                    <a:gd name="T30" fmla="*/ 5 w 154"/>
                    <a:gd name="T31" fmla="*/ 36 h 50"/>
                    <a:gd name="T32" fmla="*/ 2 w 154"/>
                    <a:gd name="T33" fmla="*/ 31 h 50"/>
                    <a:gd name="T34" fmla="*/ 0 w 154"/>
                    <a:gd name="T35" fmla="*/ 26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2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4" y="2"/>
                      </a:lnTo>
                      <a:lnTo>
                        <a:pt x="131" y="8"/>
                      </a:lnTo>
                      <a:lnTo>
                        <a:pt x="141" y="10"/>
                      </a:lnTo>
                      <a:lnTo>
                        <a:pt x="149" y="16"/>
                      </a:lnTo>
                      <a:lnTo>
                        <a:pt x="151" y="21"/>
                      </a:lnTo>
                      <a:lnTo>
                        <a:pt x="154" y="26"/>
                      </a:lnTo>
                      <a:lnTo>
                        <a:pt x="151" y="31"/>
                      </a:lnTo>
                      <a:lnTo>
                        <a:pt x="149" y="36"/>
                      </a:lnTo>
                      <a:lnTo>
                        <a:pt x="141" y="39"/>
                      </a:lnTo>
                      <a:lnTo>
                        <a:pt x="131" y="42"/>
                      </a:lnTo>
                      <a:lnTo>
                        <a:pt x="104" y="47"/>
                      </a:lnTo>
                      <a:lnTo>
                        <a:pt x="76" y="50"/>
                      </a:lnTo>
                      <a:lnTo>
                        <a:pt x="47" y="47"/>
                      </a:lnTo>
                      <a:lnTo>
                        <a:pt x="23" y="42"/>
                      </a:lnTo>
                      <a:lnTo>
                        <a:pt x="5" y="36"/>
                      </a:lnTo>
                      <a:lnTo>
                        <a:pt x="2" y="31"/>
                      </a:lnTo>
                      <a:lnTo>
                        <a:pt x="0" y="26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2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5" name="Freeform 667"/>
                <p:cNvSpPr>
                  <a:spLocks/>
                </p:cNvSpPr>
                <p:nvPr/>
              </p:nvSpPr>
              <p:spPr bwMode="auto">
                <a:xfrm>
                  <a:off x="1635" y="2129"/>
                  <a:ext cx="254" cy="233"/>
                </a:xfrm>
                <a:custGeom>
                  <a:avLst/>
                  <a:gdLst>
                    <a:gd name="T0" fmla="*/ 8 w 254"/>
                    <a:gd name="T1" fmla="*/ 192 h 233"/>
                    <a:gd name="T2" fmla="*/ 3 w 254"/>
                    <a:gd name="T3" fmla="*/ 155 h 233"/>
                    <a:gd name="T4" fmla="*/ 0 w 254"/>
                    <a:gd name="T5" fmla="*/ 116 h 233"/>
                    <a:gd name="T6" fmla="*/ 0 w 254"/>
                    <a:gd name="T7" fmla="*/ 40 h 233"/>
                    <a:gd name="T8" fmla="*/ 3 w 254"/>
                    <a:gd name="T9" fmla="*/ 24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40 h 233"/>
                    <a:gd name="T32" fmla="*/ 254 w 254"/>
                    <a:gd name="T33" fmla="*/ 66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6 h 233"/>
                    <a:gd name="T46" fmla="*/ 212 w 254"/>
                    <a:gd name="T47" fmla="*/ 231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1 h 233"/>
                    <a:gd name="T54" fmla="*/ 37 w 254"/>
                    <a:gd name="T55" fmla="*/ 226 h 233"/>
                    <a:gd name="T56" fmla="*/ 26 w 254"/>
                    <a:gd name="T57" fmla="*/ 220 h 233"/>
                    <a:gd name="T58" fmla="*/ 19 w 254"/>
                    <a:gd name="T59" fmla="*/ 213 h 233"/>
                    <a:gd name="T60" fmla="*/ 11 w 254"/>
                    <a:gd name="T61" fmla="*/ 202 h 233"/>
                    <a:gd name="T62" fmla="*/ 8 w 254"/>
                    <a:gd name="T63" fmla="*/ 192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2"/>
                      </a:moveTo>
                      <a:lnTo>
                        <a:pt x="3" y="155"/>
                      </a:lnTo>
                      <a:lnTo>
                        <a:pt x="0" y="116"/>
                      </a:lnTo>
                      <a:lnTo>
                        <a:pt x="0" y="40"/>
                      </a:lnTo>
                      <a:lnTo>
                        <a:pt x="3" y="24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40"/>
                      </a:lnTo>
                      <a:lnTo>
                        <a:pt x="254" y="66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6"/>
                      </a:lnTo>
                      <a:lnTo>
                        <a:pt x="212" y="231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1"/>
                      </a:lnTo>
                      <a:lnTo>
                        <a:pt x="37" y="226"/>
                      </a:lnTo>
                      <a:lnTo>
                        <a:pt x="26" y="220"/>
                      </a:lnTo>
                      <a:lnTo>
                        <a:pt x="19" y="213"/>
                      </a:lnTo>
                      <a:lnTo>
                        <a:pt x="11" y="202"/>
                      </a:lnTo>
                      <a:lnTo>
                        <a:pt x="8" y="192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6" name="Freeform 668"/>
                <p:cNvSpPr>
                  <a:spLocks/>
                </p:cNvSpPr>
                <p:nvPr/>
              </p:nvSpPr>
              <p:spPr bwMode="auto">
                <a:xfrm>
                  <a:off x="1648" y="2153"/>
                  <a:ext cx="228" cy="170"/>
                </a:xfrm>
                <a:custGeom>
                  <a:avLst/>
                  <a:gdLst>
                    <a:gd name="T0" fmla="*/ 8 w 228"/>
                    <a:gd name="T1" fmla="*/ 139 h 170"/>
                    <a:gd name="T2" fmla="*/ 3 w 228"/>
                    <a:gd name="T3" fmla="*/ 113 h 170"/>
                    <a:gd name="T4" fmla="*/ 0 w 228"/>
                    <a:gd name="T5" fmla="*/ 84 h 170"/>
                    <a:gd name="T6" fmla="*/ 0 w 228"/>
                    <a:gd name="T7" fmla="*/ 29 h 170"/>
                    <a:gd name="T8" fmla="*/ 3 w 228"/>
                    <a:gd name="T9" fmla="*/ 18 h 170"/>
                    <a:gd name="T10" fmla="*/ 11 w 228"/>
                    <a:gd name="T11" fmla="*/ 10 h 170"/>
                    <a:gd name="T12" fmla="*/ 34 w 228"/>
                    <a:gd name="T13" fmla="*/ 5 h 170"/>
                    <a:gd name="T14" fmla="*/ 61 w 228"/>
                    <a:gd name="T15" fmla="*/ 3 h 170"/>
                    <a:gd name="T16" fmla="*/ 108 w 228"/>
                    <a:gd name="T17" fmla="*/ 0 h 170"/>
                    <a:gd name="T18" fmla="*/ 160 w 228"/>
                    <a:gd name="T19" fmla="*/ 0 h 170"/>
                    <a:gd name="T20" fmla="*/ 210 w 228"/>
                    <a:gd name="T21" fmla="*/ 5 h 170"/>
                    <a:gd name="T22" fmla="*/ 218 w 228"/>
                    <a:gd name="T23" fmla="*/ 8 h 170"/>
                    <a:gd name="T24" fmla="*/ 223 w 228"/>
                    <a:gd name="T25" fmla="*/ 16 h 170"/>
                    <a:gd name="T26" fmla="*/ 228 w 228"/>
                    <a:gd name="T27" fmla="*/ 29 h 170"/>
                    <a:gd name="T28" fmla="*/ 228 w 228"/>
                    <a:gd name="T29" fmla="*/ 50 h 170"/>
                    <a:gd name="T30" fmla="*/ 228 w 228"/>
                    <a:gd name="T31" fmla="*/ 68 h 170"/>
                    <a:gd name="T32" fmla="*/ 223 w 228"/>
                    <a:gd name="T33" fmla="*/ 107 h 170"/>
                    <a:gd name="T34" fmla="*/ 220 w 228"/>
                    <a:gd name="T35" fmla="*/ 131 h 170"/>
                    <a:gd name="T36" fmla="*/ 218 w 228"/>
                    <a:gd name="T37" fmla="*/ 141 h 170"/>
                    <a:gd name="T38" fmla="*/ 212 w 228"/>
                    <a:gd name="T39" fmla="*/ 152 h 170"/>
                    <a:gd name="T40" fmla="*/ 197 w 228"/>
                    <a:gd name="T41" fmla="*/ 162 h 170"/>
                    <a:gd name="T42" fmla="*/ 189 w 228"/>
                    <a:gd name="T43" fmla="*/ 168 h 170"/>
                    <a:gd name="T44" fmla="*/ 181 w 228"/>
                    <a:gd name="T45" fmla="*/ 168 h 170"/>
                    <a:gd name="T46" fmla="*/ 144 w 228"/>
                    <a:gd name="T47" fmla="*/ 170 h 170"/>
                    <a:gd name="T48" fmla="*/ 108 w 228"/>
                    <a:gd name="T49" fmla="*/ 170 h 170"/>
                    <a:gd name="T50" fmla="*/ 34 w 228"/>
                    <a:gd name="T51" fmla="*/ 162 h 170"/>
                    <a:gd name="T52" fmla="*/ 27 w 228"/>
                    <a:gd name="T53" fmla="*/ 160 h 170"/>
                    <a:gd name="T54" fmla="*/ 19 w 228"/>
                    <a:gd name="T55" fmla="*/ 154 h 170"/>
                    <a:gd name="T56" fmla="*/ 11 w 228"/>
                    <a:gd name="T57" fmla="*/ 147 h 170"/>
                    <a:gd name="T58" fmla="*/ 8 w 228"/>
                    <a:gd name="T59" fmla="*/ 139 h 1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0"/>
                    <a:gd name="T92" fmla="*/ 228 w 228"/>
                    <a:gd name="T93" fmla="*/ 170 h 17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0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8"/>
                      </a:lnTo>
                      <a:lnTo>
                        <a:pt x="11" y="10"/>
                      </a:lnTo>
                      <a:lnTo>
                        <a:pt x="34" y="5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5"/>
                      </a:lnTo>
                      <a:lnTo>
                        <a:pt x="218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8"/>
                      </a:lnTo>
                      <a:lnTo>
                        <a:pt x="223" y="107"/>
                      </a:lnTo>
                      <a:lnTo>
                        <a:pt x="220" y="131"/>
                      </a:lnTo>
                      <a:lnTo>
                        <a:pt x="218" y="141"/>
                      </a:lnTo>
                      <a:lnTo>
                        <a:pt x="212" y="152"/>
                      </a:lnTo>
                      <a:lnTo>
                        <a:pt x="197" y="162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0"/>
                      </a:lnTo>
                      <a:lnTo>
                        <a:pt x="108" y="170"/>
                      </a:lnTo>
                      <a:lnTo>
                        <a:pt x="34" y="162"/>
                      </a:lnTo>
                      <a:lnTo>
                        <a:pt x="27" y="160"/>
                      </a:lnTo>
                      <a:lnTo>
                        <a:pt x="19" y="154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7" name="Freeform 669"/>
                <p:cNvSpPr>
                  <a:spLocks/>
                </p:cNvSpPr>
                <p:nvPr/>
              </p:nvSpPr>
              <p:spPr bwMode="auto">
                <a:xfrm>
                  <a:off x="1769" y="2336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5 w 18"/>
                    <a:gd name="T3" fmla="*/ 3 h 11"/>
                    <a:gd name="T4" fmla="*/ 18 w 18"/>
                    <a:gd name="T5" fmla="*/ 6 h 11"/>
                    <a:gd name="T6" fmla="*/ 15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6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5" y="3"/>
                      </a:lnTo>
                      <a:lnTo>
                        <a:pt x="18" y="6"/>
                      </a:lnTo>
                      <a:lnTo>
                        <a:pt x="15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8" name="Freeform 670"/>
                <p:cNvSpPr>
                  <a:spLocks/>
                </p:cNvSpPr>
                <p:nvPr/>
              </p:nvSpPr>
              <p:spPr bwMode="auto">
                <a:xfrm>
                  <a:off x="1795" y="2336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6 w 18"/>
                    <a:gd name="T3" fmla="*/ 3 h 11"/>
                    <a:gd name="T4" fmla="*/ 18 w 18"/>
                    <a:gd name="T5" fmla="*/ 6 h 11"/>
                    <a:gd name="T6" fmla="*/ 16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6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6" y="3"/>
                      </a:lnTo>
                      <a:lnTo>
                        <a:pt x="18" y="6"/>
                      </a:lnTo>
                      <a:lnTo>
                        <a:pt x="16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9" name="Freeform 671"/>
                <p:cNvSpPr>
                  <a:spLocks/>
                </p:cNvSpPr>
                <p:nvPr/>
              </p:nvSpPr>
              <p:spPr bwMode="auto">
                <a:xfrm>
                  <a:off x="1821" y="2336"/>
                  <a:ext cx="18" cy="11"/>
                </a:xfrm>
                <a:custGeom>
                  <a:avLst/>
                  <a:gdLst>
                    <a:gd name="T0" fmla="*/ 8 w 18"/>
                    <a:gd name="T1" fmla="*/ 0 h 11"/>
                    <a:gd name="T2" fmla="*/ 16 w 18"/>
                    <a:gd name="T3" fmla="*/ 3 h 11"/>
                    <a:gd name="T4" fmla="*/ 18 w 18"/>
                    <a:gd name="T5" fmla="*/ 6 h 11"/>
                    <a:gd name="T6" fmla="*/ 16 w 18"/>
                    <a:gd name="T7" fmla="*/ 8 h 11"/>
                    <a:gd name="T8" fmla="*/ 8 w 18"/>
                    <a:gd name="T9" fmla="*/ 11 h 11"/>
                    <a:gd name="T10" fmla="*/ 3 w 18"/>
                    <a:gd name="T11" fmla="*/ 8 h 11"/>
                    <a:gd name="T12" fmla="*/ 0 w 18"/>
                    <a:gd name="T13" fmla="*/ 6 h 11"/>
                    <a:gd name="T14" fmla="*/ 3 w 18"/>
                    <a:gd name="T15" fmla="*/ 3 h 11"/>
                    <a:gd name="T16" fmla="*/ 8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8" y="0"/>
                      </a:moveTo>
                      <a:lnTo>
                        <a:pt x="16" y="3"/>
                      </a:lnTo>
                      <a:lnTo>
                        <a:pt x="18" y="6"/>
                      </a:lnTo>
                      <a:lnTo>
                        <a:pt x="16" y="8"/>
                      </a:lnTo>
                      <a:lnTo>
                        <a:pt x="8" y="11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0" name="Freeform 672"/>
                <p:cNvSpPr>
                  <a:spLocks/>
                </p:cNvSpPr>
                <p:nvPr/>
              </p:nvSpPr>
              <p:spPr bwMode="auto">
                <a:xfrm>
                  <a:off x="1659" y="2163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2 w 204"/>
                    <a:gd name="T3" fmla="*/ 100 h 152"/>
                    <a:gd name="T4" fmla="*/ 0 w 204"/>
                    <a:gd name="T5" fmla="*/ 74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1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6 h 152"/>
                    <a:gd name="T26" fmla="*/ 196 w 204"/>
                    <a:gd name="T27" fmla="*/ 8 h 152"/>
                    <a:gd name="T28" fmla="*/ 201 w 204"/>
                    <a:gd name="T29" fmla="*/ 11 h 152"/>
                    <a:gd name="T30" fmla="*/ 204 w 204"/>
                    <a:gd name="T31" fmla="*/ 24 h 152"/>
                    <a:gd name="T32" fmla="*/ 204 w 204"/>
                    <a:gd name="T33" fmla="*/ 61 h 152"/>
                    <a:gd name="T34" fmla="*/ 201 w 204"/>
                    <a:gd name="T35" fmla="*/ 95 h 152"/>
                    <a:gd name="T36" fmla="*/ 199 w 204"/>
                    <a:gd name="T37" fmla="*/ 116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50 h 152"/>
                    <a:gd name="T48" fmla="*/ 162 w 204"/>
                    <a:gd name="T49" fmla="*/ 150 h 152"/>
                    <a:gd name="T50" fmla="*/ 97 w 204"/>
                    <a:gd name="T51" fmla="*/ 152 h 152"/>
                    <a:gd name="T52" fmla="*/ 63 w 204"/>
                    <a:gd name="T53" fmla="*/ 150 h 152"/>
                    <a:gd name="T54" fmla="*/ 31 w 204"/>
                    <a:gd name="T55" fmla="*/ 144 h 152"/>
                    <a:gd name="T56" fmla="*/ 23 w 204"/>
                    <a:gd name="T57" fmla="*/ 142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2" y="100"/>
                      </a:lnTo>
                      <a:lnTo>
                        <a:pt x="0" y="74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6"/>
                      </a:lnTo>
                      <a:lnTo>
                        <a:pt x="196" y="8"/>
                      </a:lnTo>
                      <a:lnTo>
                        <a:pt x="201" y="11"/>
                      </a:lnTo>
                      <a:lnTo>
                        <a:pt x="204" y="24"/>
                      </a:lnTo>
                      <a:lnTo>
                        <a:pt x="204" y="61"/>
                      </a:lnTo>
                      <a:lnTo>
                        <a:pt x="201" y="95"/>
                      </a:lnTo>
                      <a:lnTo>
                        <a:pt x="199" y="116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50"/>
                      </a:lnTo>
                      <a:lnTo>
                        <a:pt x="162" y="150"/>
                      </a:lnTo>
                      <a:lnTo>
                        <a:pt x="97" y="152"/>
                      </a:lnTo>
                      <a:lnTo>
                        <a:pt x="63" y="150"/>
                      </a:lnTo>
                      <a:lnTo>
                        <a:pt x="31" y="144"/>
                      </a:lnTo>
                      <a:lnTo>
                        <a:pt x="23" y="142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1" name="Freeform 673"/>
                <p:cNvSpPr>
                  <a:spLocks/>
                </p:cNvSpPr>
                <p:nvPr/>
              </p:nvSpPr>
              <p:spPr bwMode="auto">
                <a:xfrm>
                  <a:off x="1711" y="2187"/>
                  <a:ext cx="118" cy="92"/>
                </a:xfrm>
                <a:custGeom>
                  <a:avLst/>
                  <a:gdLst>
                    <a:gd name="T0" fmla="*/ 3 w 118"/>
                    <a:gd name="T1" fmla="*/ 73 h 92"/>
                    <a:gd name="T2" fmla="*/ 0 w 118"/>
                    <a:gd name="T3" fmla="*/ 44 h 92"/>
                    <a:gd name="T4" fmla="*/ 0 w 118"/>
                    <a:gd name="T5" fmla="*/ 16 h 92"/>
                    <a:gd name="T6" fmla="*/ 3 w 118"/>
                    <a:gd name="T7" fmla="*/ 10 h 92"/>
                    <a:gd name="T8" fmla="*/ 5 w 118"/>
                    <a:gd name="T9" fmla="*/ 5 h 92"/>
                    <a:gd name="T10" fmla="*/ 32 w 118"/>
                    <a:gd name="T11" fmla="*/ 3 h 92"/>
                    <a:gd name="T12" fmla="*/ 58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5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8 h 92"/>
                    <a:gd name="T28" fmla="*/ 110 w 118"/>
                    <a:gd name="T29" fmla="*/ 79 h 92"/>
                    <a:gd name="T30" fmla="*/ 105 w 118"/>
                    <a:gd name="T31" fmla="*/ 86 h 92"/>
                    <a:gd name="T32" fmla="*/ 94 w 118"/>
                    <a:gd name="T33" fmla="*/ 89 h 92"/>
                    <a:gd name="T34" fmla="*/ 55 w 118"/>
                    <a:gd name="T35" fmla="*/ 92 h 92"/>
                    <a:gd name="T36" fmla="*/ 18 w 118"/>
                    <a:gd name="T37" fmla="*/ 86 h 92"/>
                    <a:gd name="T38" fmla="*/ 8 w 118"/>
                    <a:gd name="T39" fmla="*/ 81 h 92"/>
                    <a:gd name="T40" fmla="*/ 3 w 118"/>
                    <a:gd name="T41" fmla="*/ 7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6"/>
                      </a:lnTo>
                      <a:lnTo>
                        <a:pt x="3" y="10"/>
                      </a:lnTo>
                      <a:lnTo>
                        <a:pt x="5" y="5"/>
                      </a:lnTo>
                      <a:lnTo>
                        <a:pt x="32" y="3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8"/>
                      </a:lnTo>
                      <a:lnTo>
                        <a:pt x="110" y="79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2"/>
                      </a:lnTo>
                      <a:lnTo>
                        <a:pt x="18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2" name="Freeform 674"/>
                <p:cNvSpPr>
                  <a:spLocks/>
                </p:cNvSpPr>
                <p:nvPr/>
              </p:nvSpPr>
              <p:spPr bwMode="auto">
                <a:xfrm>
                  <a:off x="1672" y="2171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5 h 136"/>
                    <a:gd name="T4" fmla="*/ 0 w 183"/>
                    <a:gd name="T5" fmla="*/ 71 h 136"/>
                    <a:gd name="T6" fmla="*/ 0 w 183"/>
                    <a:gd name="T7" fmla="*/ 24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3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1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100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9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5"/>
                      </a:lnTo>
                      <a:lnTo>
                        <a:pt x="0" y="71"/>
                      </a:lnTo>
                      <a:lnTo>
                        <a:pt x="0" y="24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3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1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100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9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3" name="Freeform 675"/>
                <p:cNvSpPr>
                  <a:spLocks/>
                </p:cNvSpPr>
                <p:nvPr/>
              </p:nvSpPr>
              <p:spPr bwMode="auto">
                <a:xfrm>
                  <a:off x="1947" y="2449"/>
                  <a:ext cx="65" cy="65"/>
                </a:xfrm>
                <a:custGeom>
                  <a:avLst/>
                  <a:gdLst>
                    <a:gd name="T0" fmla="*/ 2 w 65"/>
                    <a:gd name="T1" fmla="*/ 10 h 65"/>
                    <a:gd name="T2" fmla="*/ 2 w 65"/>
                    <a:gd name="T3" fmla="*/ 13 h 65"/>
                    <a:gd name="T4" fmla="*/ 0 w 65"/>
                    <a:gd name="T5" fmla="*/ 16 h 65"/>
                    <a:gd name="T6" fmla="*/ 0 w 65"/>
                    <a:gd name="T7" fmla="*/ 31 h 65"/>
                    <a:gd name="T8" fmla="*/ 0 w 65"/>
                    <a:gd name="T9" fmla="*/ 37 h 65"/>
                    <a:gd name="T10" fmla="*/ 2 w 65"/>
                    <a:gd name="T11" fmla="*/ 44 h 65"/>
                    <a:gd name="T12" fmla="*/ 7 w 65"/>
                    <a:gd name="T13" fmla="*/ 55 h 65"/>
                    <a:gd name="T14" fmla="*/ 18 w 65"/>
                    <a:gd name="T15" fmla="*/ 63 h 65"/>
                    <a:gd name="T16" fmla="*/ 28 w 65"/>
                    <a:gd name="T17" fmla="*/ 65 h 65"/>
                    <a:gd name="T18" fmla="*/ 39 w 65"/>
                    <a:gd name="T19" fmla="*/ 63 h 65"/>
                    <a:gd name="T20" fmla="*/ 49 w 65"/>
                    <a:gd name="T21" fmla="*/ 55 h 65"/>
                    <a:gd name="T22" fmla="*/ 60 w 65"/>
                    <a:gd name="T23" fmla="*/ 44 h 65"/>
                    <a:gd name="T24" fmla="*/ 62 w 65"/>
                    <a:gd name="T25" fmla="*/ 42 h 65"/>
                    <a:gd name="T26" fmla="*/ 65 w 65"/>
                    <a:gd name="T27" fmla="*/ 37 h 65"/>
                    <a:gd name="T28" fmla="*/ 65 w 65"/>
                    <a:gd name="T29" fmla="*/ 37 h 65"/>
                    <a:gd name="T30" fmla="*/ 65 w 65"/>
                    <a:gd name="T31" fmla="*/ 34 h 65"/>
                    <a:gd name="T32" fmla="*/ 65 w 65"/>
                    <a:gd name="T33" fmla="*/ 29 h 65"/>
                    <a:gd name="T34" fmla="*/ 65 w 65"/>
                    <a:gd name="T35" fmla="*/ 21 h 65"/>
                    <a:gd name="T36" fmla="*/ 57 w 65"/>
                    <a:gd name="T37" fmla="*/ 10 h 65"/>
                    <a:gd name="T38" fmla="*/ 44 w 65"/>
                    <a:gd name="T39" fmla="*/ 3 h 65"/>
                    <a:gd name="T40" fmla="*/ 31 w 65"/>
                    <a:gd name="T41" fmla="*/ 0 h 65"/>
                    <a:gd name="T42" fmla="*/ 26 w 65"/>
                    <a:gd name="T43" fmla="*/ 0 h 65"/>
                    <a:gd name="T44" fmla="*/ 18 w 65"/>
                    <a:gd name="T45" fmla="*/ 0 h 65"/>
                    <a:gd name="T46" fmla="*/ 10 w 65"/>
                    <a:gd name="T47" fmla="*/ 3 h 65"/>
                    <a:gd name="T48" fmla="*/ 2 w 65"/>
                    <a:gd name="T49" fmla="*/ 8 h 65"/>
                    <a:gd name="T50" fmla="*/ 2 w 65"/>
                    <a:gd name="T51" fmla="*/ 8 h 65"/>
                    <a:gd name="T52" fmla="*/ 2 w 65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5"/>
                    <a:gd name="T83" fmla="*/ 65 w 65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5">
                      <a:moveTo>
                        <a:pt x="2" y="10"/>
                      </a:move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0" y="31"/>
                      </a:ln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7" y="55"/>
                      </a:lnTo>
                      <a:lnTo>
                        <a:pt x="18" y="63"/>
                      </a:lnTo>
                      <a:lnTo>
                        <a:pt x="28" y="65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4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4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0"/>
                      </a:lnTo>
                      <a:lnTo>
                        <a:pt x="44" y="3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3"/>
                      </a:lnTo>
                      <a:lnTo>
                        <a:pt x="2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4" name="Freeform 676"/>
                <p:cNvSpPr>
                  <a:spLocks/>
                </p:cNvSpPr>
                <p:nvPr/>
              </p:nvSpPr>
              <p:spPr bwMode="auto">
                <a:xfrm>
                  <a:off x="1947" y="2457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5 h 8"/>
                    <a:gd name="T10" fmla="*/ 2 w 5"/>
                    <a:gd name="T11" fmla="*/ 5 h 8"/>
                    <a:gd name="T12" fmla="*/ 2 w 5"/>
                    <a:gd name="T13" fmla="*/ 5 h 8"/>
                    <a:gd name="T14" fmla="*/ 2 w 5"/>
                    <a:gd name="T15" fmla="*/ 2 h 8"/>
                    <a:gd name="T16" fmla="*/ 2 w 5"/>
                    <a:gd name="T17" fmla="*/ 2 h 8"/>
                    <a:gd name="T18" fmla="*/ 5 w 5"/>
                    <a:gd name="T19" fmla="*/ 2 h 8"/>
                    <a:gd name="T20" fmla="*/ 0 w 5"/>
                    <a:gd name="T21" fmla="*/ 0 h 8"/>
                    <a:gd name="T22" fmla="*/ 0 w 5"/>
                    <a:gd name="T23" fmla="*/ 2 h 8"/>
                    <a:gd name="T24" fmla="*/ 0 w 5"/>
                    <a:gd name="T25" fmla="*/ 2 h 8"/>
                    <a:gd name="T26" fmla="*/ 0 w 5"/>
                    <a:gd name="T27" fmla="*/ 2 h 8"/>
                    <a:gd name="T28" fmla="*/ 0 w 5"/>
                    <a:gd name="T29" fmla="*/ 5 h 8"/>
                    <a:gd name="T30" fmla="*/ 0 w 5"/>
                    <a:gd name="T31" fmla="*/ 5 h 8"/>
                    <a:gd name="T32" fmla="*/ 0 w 5"/>
                    <a:gd name="T33" fmla="*/ 5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5" name="Freeform 677"/>
                <p:cNvSpPr>
                  <a:spLocks/>
                </p:cNvSpPr>
                <p:nvPr/>
              </p:nvSpPr>
              <p:spPr bwMode="auto">
                <a:xfrm>
                  <a:off x="1944" y="2465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6" name="Freeform 678"/>
                <p:cNvSpPr>
                  <a:spLocks/>
                </p:cNvSpPr>
                <p:nvPr/>
              </p:nvSpPr>
              <p:spPr bwMode="auto">
                <a:xfrm>
                  <a:off x="1947" y="2493"/>
                  <a:ext cx="21" cy="19"/>
                </a:xfrm>
                <a:custGeom>
                  <a:avLst/>
                  <a:gdLst>
                    <a:gd name="T0" fmla="*/ 21 w 21"/>
                    <a:gd name="T1" fmla="*/ 16 h 19"/>
                    <a:gd name="T2" fmla="*/ 21 w 21"/>
                    <a:gd name="T3" fmla="*/ 16 h 19"/>
                    <a:gd name="T4" fmla="*/ 18 w 21"/>
                    <a:gd name="T5" fmla="*/ 14 h 19"/>
                    <a:gd name="T6" fmla="*/ 15 w 21"/>
                    <a:gd name="T7" fmla="*/ 14 h 19"/>
                    <a:gd name="T8" fmla="*/ 13 w 21"/>
                    <a:gd name="T9" fmla="*/ 11 h 19"/>
                    <a:gd name="T10" fmla="*/ 10 w 21"/>
                    <a:gd name="T11" fmla="*/ 8 h 19"/>
                    <a:gd name="T12" fmla="*/ 7 w 21"/>
                    <a:gd name="T13" fmla="*/ 6 h 19"/>
                    <a:gd name="T14" fmla="*/ 5 w 21"/>
                    <a:gd name="T15" fmla="*/ 6 h 19"/>
                    <a:gd name="T16" fmla="*/ 5 w 21"/>
                    <a:gd name="T17" fmla="*/ 3 h 19"/>
                    <a:gd name="T18" fmla="*/ 2 w 21"/>
                    <a:gd name="T19" fmla="*/ 0 h 19"/>
                    <a:gd name="T20" fmla="*/ 0 w 21"/>
                    <a:gd name="T21" fmla="*/ 0 h 19"/>
                    <a:gd name="T22" fmla="*/ 0 w 21"/>
                    <a:gd name="T23" fmla="*/ 3 h 19"/>
                    <a:gd name="T24" fmla="*/ 2 w 21"/>
                    <a:gd name="T25" fmla="*/ 6 h 19"/>
                    <a:gd name="T26" fmla="*/ 5 w 21"/>
                    <a:gd name="T27" fmla="*/ 8 h 19"/>
                    <a:gd name="T28" fmla="*/ 7 w 21"/>
                    <a:gd name="T29" fmla="*/ 11 h 19"/>
                    <a:gd name="T30" fmla="*/ 10 w 21"/>
                    <a:gd name="T31" fmla="*/ 14 h 19"/>
                    <a:gd name="T32" fmla="*/ 13 w 21"/>
                    <a:gd name="T33" fmla="*/ 16 h 19"/>
                    <a:gd name="T34" fmla="*/ 15 w 21"/>
                    <a:gd name="T35" fmla="*/ 19 h 19"/>
                    <a:gd name="T36" fmla="*/ 18 w 21"/>
                    <a:gd name="T37" fmla="*/ 19 h 19"/>
                    <a:gd name="T38" fmla="*/ 18 w 21"/>
                    <a:gd name="T39" fmla="*/ 19 h 19"/>
                    <a:gd name="T40" fmla="*/ 21 w 21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9"/>
                    <a:gd name="T65" fmla="*/ 21 w 2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9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4"/>
                      </a:lnTo>
                      <a:lnTo>
                        <a:pt x="15" y="14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4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7" name="Freeform 679"/>
                <p:cNvSpPr>
                  <a:spLocks/>
                </p:cNvSpPr>
                <p:nvPr/>
              </p:nvSpPr>
              <p:spPr bwMode="auto">
                <a:xfrm>
                  <a:off x="1965" y="2509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3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8" name="Freeform 680"/>
                <p:cNvSpPr>
                  <a:spLocks/>
                </p:cNvSpPr>
                <p:nvPr/>
              </p:nvSpPr>
              <p:spPr bwMode="auto">
                <a:xfrm>
                  <a:off x="1983" y="2491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9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6 h 23"/>
                    <a:gd name="T14" fmla="*/ 8 w 26"/>
                    <a:gd name="T15" fmla="*/ 16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6 h 23"/>
                    <a:gd name="T30" fmla="*/ 19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9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9" name="Freeform 681"/>
                <p:cNvSpPr>
                  <a:spLocks/>
                </p:cNvSpPr>
                <p:nvPr/>
              </p:nvSpPr>
              <p:spPr bwMode="auto">
                <a:xfrm>
                  <a:off x="2004" y="2486"/>
                  <a:ext cx="11" cy="7"/>
                </a:xfrm>
                <a:custGeom>
                  <a:avLst/>
                  <a:gdLst>
                    <a:gd name="T0" fmla="*/ 5 w 11"/>
                    <a:gd name="T1" fmla="*/ 0 h 7"/>
                    <a:gd name="T2" fmla="*/ 8 w 11"/>
                    <a:gd name="T3" fmla="*/ 0 h 7"/>
                    <a:gd name="T4" fmla="*/ 5 w 11"/>
                    <a:gd name="T5" fmla="*/ 0 h 7"/>
                    <a:gd name="T6" fmla="*/ 5 w 11"/>
                    <a:gd name="T7" fmla="*/ 0 h 7"/>
                    <a:gd name="T8" fmla="*/ 5 w 11"/>
                    <a:gd name="T9" fmla="*/ 2 h 7"/>
                    <a:gd name="T10" fmla="*/ 5 w 11"/>
                    <a:gd name="T11" fmla="*/ 2 h 7"/>
                    <a:gd name="T12" fmla="*/ 3 w 11"/>
                    <a:gd name="T13" fmla="*/ 2 h 7"/>
                    <a:gd name="T14" fmla="*/ 3 w 11"/>
                    <a:gd name="T15" fmla="*/ 5 h 7"/>
                    <a:gd name="T16" fmla="*/ 3 w 11"/>
                    <a:gd name="T17" fmla="*/ 5 h 7"/>
                    <a:gd name="T18" fmla="*/ 0 w 11"/>
                    <a:gd name="T19" fmla="*/ 5 h 7"/>
                    <a:gd name="T20" fmla="*/ 5 w 11"/>
                    <a:gd name="T21" fmla="*/ 7 h 7"/>
                    <a:gd name="T22" fmla="*/ 5 w 11"/>
                    <a:gd name="T23" fmla="*/ 7 h 7"/>
                    <a:gd name="T24" fmla="*/ 5 w 11"/>
                    <a:gd name="T25" fmla="*/ 7 h 7"/>
                    <a:gd name="T26" fmla="*/ 5 w 11"/>
                    <a:gd name="T27" fmla="*/ 5 h 7"/>
                    <a:gd name="T28" fmla="*/ 8 w 11"/>
                    <a:gd name="T29" fmla="*/ 5 h 7"/>
                    <a:gd name="T30" fmla="*/ 8 w 11"/>
                    <a:gd name="T31" fmla="*/ 5 h 7"/>
                    <a:gd name="T32" fmla="*/ 8 w 11"/>
                    <a:gd name="T33" fmla="*/ 2 h 7"/>
                    <a:gd name="T34" fmla="*/ 8 w 11"/>
                    <a:gd name="T35" fmla="*/ 2 h 7"/>
                    <a:gd name="T36" fmla="*/ 11 w 11"/>
                    <a:gd name="T37" fmla="*/ 0 h 7"/>
                    <a:gd name="T38" fmla="*/ 11 w 11"/>
                    <a:gd name="T39" fmla="*/ 0 h 7"/>
                    <a:gd name="T40" fmla="*/ 5 w 11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7"/>
                    <a:gd name="T65" fmla="*/ 11 w 11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7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0" name="Freeform 682"/>
                <p:cNvSpPr>
                  <a:spLocks/>
                </p:cNvSpPr>
                <p:nvPr/>
              </p:nvSpPr>
              <p:spPr bwMode="auto">
                <a:xfrm>
                  <a:off x="2009" y="2483"/>
                  <a:ext cx="6" cy="3"/>
                </a:xfrm>
                <a:custGeom>
                  <a:avLst/>
                  <a:gdLst>
                    <a:gd name="T0" fmla="*/ 3 w 6"/>
                    <a:gd name="T1" fmla="*/ 0 h 3"/>
                    <a:gd name="T2" fmla="*/ 3 w 6"/>
                    <a:gd name="T3" fmla="*/ 0 h 3"/>
                    <a:gd name="T4" fmla="*/ 3 w 6"/>
                    <a:gd name="T5" fmla="*/ 0 h 3"/>
                    <a:gd name="T6" fmla="*/ 3 w 6"/>
                    <a:gd name="T7" fmla="*/ 3 h 3"/>
                    <a:gd name="T8" fmla="*/ 3 w 6"/>
                    <a:gd name="T9" fmla="*/ 3 h 3"/>
                    <a:gd name="T10" fmla="*/ 3 w 6"/>
                    <a:gd name="T11" fmla="*/ 3 h 3"/>
                    <a:gd name="T12" fmla="*/ 3 w 6"/>
                    <a:gd name="T13" fmla="*/ 3 h 3"/>
                    <a:gd name="T14" fmla="*/ 3 w 6"/>
                    <a:gd name="T15" fmla="*/ 3 h 3"/>
                    <a:gd name="T16" fmla="*/ 0 w 6"/>
                    <a:gd name="T17" fmla="*/ 3 h 3"/>
                    <a:gd name="T18" fmla="*/ 0 w 6"/>
                    <a:gd name="T19" fmla="*/ 3 h 3"/>
                    <a:gd name="T20" fmla="*/ 6 w 6"/>
                    <a:gd name="T21" fmla="*/ 3 h 3"/>
                    <a:gd name="T22" fmla="*/ 6 w 6"/>
                    <a:gd name="T23" fmla="*/ 3 h 3"/>
                    <a:gd name="T24" fmla="*/ 6 w 6"/>
                    <a:gd name="T25" fmla="*/ 3 h 3"/>
                    <a:gd name="T26" fmla="*/ 6 w 6"/>
                    <a:gd name="T27" fmla="*/ 3 h 3"/>
                    <a:gd name="T28" fmla="*/ 6 w 6"/>
                    <a:gd name="T29" fmla="*/ 3 h 3"/>
                    <a:gd name="T30" fmla="*/ 6 w 6"/>
                    <a:gd name="T31" fmla="*/ 3 h 3"/>
                    <a:gd name="T32" fmla="*/ 6 w 6"/>
                    <a:gd name="T33" fmla="*/ 3 h 3"/>
                    <a:gd name="T34" fmla="*/ 6 w 6"/>
                    <a:gd name="T35" fmla="*/ 3 h 3"/>
                    <a:gd name="T36" fmla="*/ 6 w 6"/>
                    <a:gd name="T37" fmla="*/ 3 h 3"/>
                    <a:gd name="T38" fmla="*/ 6 w 6"/>
                    <a:gd name="T39" fmla="*/ 3 h 3"/>
                    <a:gd name="T40" fmla="*/ 3 w 6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3"/>
                    <a:gd name="T65" fmla="*/ 6 w 6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6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1" name="Freeform 683"/>
                <p:cNvSpPr>
                  <a:spLocks/>
                </p:cNvSpPr>
                <p:nvPr/>
              </p:nvSpPr>
              <p:spPr bwMode="auto">
                <a:xfrm>
                  <a:off x="2002" y="2457"/>
                  <a:ext cx="13" cy="29"/>
                </a:xfrm>
                <a:custGeom>
                  <a:avLst/>
                  <a:gdLst>
                    <a:gd name="T0" fmla="*/ 0 w 13"/>
                    <a:gd name="T1" fmla="*/ 2 h 29"/>
                    <a:gd name="T2" fmla="*/ 0 w 13"/>
                    <a:gd name="T3" fmla="*/ 2 h 29"/>
                    <a:gd name="T4" fmla="*/ 2 w 13"/>
                    <a:gd name="T5" fmla="*/ 5 h 29"/>
                    <a:gd name="T6" fmla="*/ 5 w 13"/>
                    <a:gd name="T7" fmla="*/ 8 h 29"/>
                    <a:gd name="T8" fmla="*/ 7 w 13"/>
                    <a:gd name="T9" fmla="*/ 10 h 29"/>
                    <a:gd name="T10" fmla="*/ 7 w 13"/>
                    <a:gd name="T11" fmla="*/ 13 h 29"/>
                    <a:gd name="T12" fmla="*/ 7 w 13"/>
                    <a:gd name="T13" fmla="*/ 18 h 29"/>
                    <a:gd name="T14" fmla="*/ 10 w 13"/>
                    <a:gd name="T15" fmla="*/ 21 h 29"/>
                    <a:gd name="T16" fmla="*/ 10 w 13"/>
                    <a:gd name="T17" fmla="*/ 23 h 29"/>
                    <a:gd name="T18" fmla="*/ 10 w 13"/>
                    <a:gd name="T19" fmla="*/ 26 h 29"/>
                    <a:gd name="T20" fmla="*/ 13 w 13"/>
                    <a:gd name="T21" fmla="*/ 29 h 29"/>
                    <a:gd name="T22" fmla="*/ 13 w 13"/>
                    <a:gd name="T23" fmla="*/ 23 h 29"/>
                    <a:gd name="T24" fmla="*/ 13 w 13"/>
                    <a:gd name="T25" fmla="*/ 21 h 29"/>
                    <a:gd name="T26" fmla="*/ 13 w 13"/>
                    <a:gd name="T27" fmla="*/ 15 h 29"/>
                    <a:gd name="T28" fmla="*/ 10 w 13"/>
                    <a:gd name="T29" fmla="*/ 13 h 29"/>
                    <a:gd name="T30" fmla="*/ 10 w 13"/>
                    <a:gd name="T31" fmla="*/ 10 h 29"/>
                    <a:gd name="T32" fmla="*/ 7 w 13"/>
                    <a:gd name="T33" fmla="*/ 5 h 29"/>
                    <a:gd name="T34" fmla="*/ 5 w 13"/>
                    <a:gd name="T35" fmla="*/ 2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10"/>
                      </a:lnTo>
                      <a:lnTo>
                        <a:pt x="7" y="13"/>
                      </a:lnTo>
                      <a:lnTo>
                        <a:pt x="7" y="18"/>
                      </a:lnTo>
                      <a:lnTo>
                        <a:pt x="10" y="21"/>
                      </a:lnTo>
                      <a:lnTo>
                        <a:pt x="10" y="23"/>
                      </a:lnTo>
                      <a:lnTo>
                        <a:pt x="10" y="26"/>
                      </a:lnTo>
                      <a:lnTo>
                        <a:pt x="13" y="29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5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7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2" name="Freeform 684"/>
                <p:cNvSpPr>
                  <a:spLocks/>
                </p:cNvSpPr>
                <p:nvPr/>
              </p:nvSpPr>
              <p:spPr bwMode="auto">
                <a:xfrm>
                  <a:off x="1978" y="2449"/>
                  <a:ext cx="26" cy="10"/>
                </a:xfrm>
                <a:custGeom>
                  <a:avLst/>
                  <a:gdLst>
                    <a:gd name="T0" fmla="*/ 0 w 26"/>
                    <a:gd name="T1" fmla="*/ 3 h 10"/>
                    <a:gd name="T2" fmla="*/ 0 w 26"/>
                    <a:gd name="T3" fmla="*/ 3 h 10"/>
                    <a:gd name="T4" fmla="*/ 3 w 26"/>
                    <a:gd name="T5" fmla="*/ 3 h 10"/>
                    <a:gd name="T6" fmla="*/ 8 w 26"/>
                    <a:gd name="T7" fmla="*/ 3 h 10"/>
                    <a:gd name="T8" fmla="*/ 10 w 26"/>
                    <a:gd name="T9" fmla="*/ 3 h 10"/>
                    <a:gd name="T10" fmla="*/ 13 w 26"/>
                    <a:gd name="T11" fmla="*/ 5 h 10"/>
                    <a:gd name="T12" fmla="*/ 16 w 26"/>
                    <a:gd name="T13" fmla="*/ 5 h 10"/>
                    <a:gd name="T14" fmla="*/ 18 w 26"/>
                    <a:gd name="T15" fmla="*/ 8 h 10"/>
                    <a:gd name="T16" fmla="*/ 24 w 26"/>
                    <a:gd name="T17" fmla="*/ 8 h 10"/>
                    <a:gd name="T18" fmla="*/ 24 w 26"/>
                    <a:gd name="T19" fmla="*/ 10 h 10"/>
                    <a:gd name="T20" fmla="*/ 26 w 26"/>
                    <a:gd name="T21" fmla="*/ 8 h 10"/>
                    <a:gd name="T22" fmla="*/ 24 w 26"/>
                    <a:gd name="T23" fmla="*/ 5 h 10"/>
                    <a:gd name="T24" fmla="*/ 21 w 26"/>
                    <a:gd name="T25" fmla="*/ 3 h 10"/>
                    <a:gd name="T26" fmla="*/ 18 w 26"/>
                    <a:gd name="T27" fmla="*/ 3 h 10"/>
                    <a:gd name="T28" fmla="*/ 16 w 26"/>
                    <a:gd name="T29" fmla="*/ 0 h 10"/>
                    <a:gd name="T30" fmla="*/ 10 w 26"/>
                    <a:gd name="T31" fmla="*/ 0 h 10"/>
                    <a:gd name="T32" fmla="*/ 8 w 26"/>
                    <a:gd name="T33" fmla="*/ 0 h 10"/>
                    <a:gd name="T34" fmla="*/ 3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3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8"/>
                      </a:lnTo>
                      <a:lnTo>
                        <a:pt x="24" y="8"/>
                      </a:lnTo>
                      <a:lnTo>
                        <a:pt x="24" y="10"/>
                      </a:lnTo>
                      <a:lnTo>
                        <a:pt x="26" y="8"/>
                      </a:lnTo>
                      <a:lnTo>
                        <a:pt x="24" y="5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3" name="Freeform 685"/>
                <p:cNvSpPr>
                  <a:spLocks/>
                </p:cNvSpPr>
                <p:nvPr/>
              </p:nvSpPr>
              <p:spPr bwMode="auto">
                <a:xfrm>
                  <a:off x="1949" y="2446"/>
                  <a:ext cx="29" cy="11"/>
                </a:xfrm>
                <a:custGeom>
                  <a:avLst/>
                  <a:gdLst>
                    <a:gd name="T0" fmla="*/ 3 w 29"/>
                    <a:gd name="T1" fmla="*/ 11 h 11"/>
                    <a:gd name="T2" fmla="*/ 3 w 29"/>
                    <a:gd name="T3" fmla="*/ 11 h 11"/>
                    <a:gd name="T4" fmla="*/ 5 w 29"/>
                    <a:gd name="T5" fmla="*/ 8 h 11"/>
                    <a:gd name="T6" fmla="*/ 8 w 29"/>
                    <a:gd name="T7" fmla="*/ 8 h 11"/>
                    <a:gd name="T8" fmla="*/ 13 w 29"/>
                    <a:gd name="T9" fmla="*/ 6 h 11"/>
                    <a:gd name="T10" fmla="*/ 16 w 29"/>
                    <a:gd name="T11" fmla="*/ 6 h 11"/>
                    <a:gd name="T12" fmla="*/ 21 w 29"/>
                    <a:gd name="T13" fmla="*/ 6 h 11"/>
                    <a:gd name="T14" fmla="*/ 24 w 29"/>
                    <a:gd name="T15" fmla="*/ 6 h 11"/>
                    <a:gd name="T16" fmla="*/ 26 w 29"/>
                    <a:gd name="T17" fmla="*/ 6 h 11"/>
                    <a:gd name="T18" fmla="*/ 29 w 29"/>
                    <a:gd name="T19" fmla="*/ 6 h 11"/>
                    <a:gd name="T20" fmla="*/ 29 w 29"/>
                    <a:gd name="T21" fmla="*/ 3 h 11"/>
                    <a:gd name="T22" fmla="*/ 26 w 29"/>
                    <a:gd name="T23" fmla="*/ 0 h 11"/>
                    <a:gd name="T24" fmla="*/ 24 w 29"/>
                    <a:gd name="T25" fmla="*/ 0 h 11"/>
                    <a:gd name="T26" fmla="*/ 21 w 29"/>
                    <a:gd name="T27" fmla="*/ 3 h 11"/>
                    <a:gd name="T28" fmla="*/ 16 w 29"/>
                    <a:gd name="T29" fmla="*/ 3 h 11"/>
                    <a:gd name="T30" fmla="*/ 11 w 29"/>
                    <a:gd name="T31" fmla="*/ 3 h 11"/>
                    <a:gd name="T32" fmla="*/ 8 w 29"/>
                    <a:gd name="T33" fmla="*/ 6 h 11"/>
                    <a:gd name="T34" fmla="*/ 3 w 29"/>
                    <a:gd name="T35" fmla="*/ 6 h 11"/>
                    <a:gd name="T36" fmla="*/ 0 w 29"/>
                    <a:gd name="T37" fmla="*/ 11 h 11"/>
                    <a:gd name="T38" fmla="*/ 0 w 29"/>
                    <a:gd name="T39" fmla="*/ 11 h 11"/>
                    <a:gd name="T40" fmla="*/ 3 w 29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1"/>
                    <a:gd name="T65" fmla="*/ 29 w 29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6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4" y="6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3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8" y="6"/>
                      </a:lnTo>
                      <a:lnTo>
                        <a:pt x="3" y="6"/>
                      </a:lnTo>
                      <a:lnTo>
                        <a:pt x="0" y="11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4" name="Freeform 686"/>
                <p:cNvSpPr>
                  <a:spLocks/>
                </p:cNvSpPr>
                <p:nvPr/>
              </p:nvSpPr>
              <p:spPr bwMode="auto">
                <a:xfrm>
                  <a:off x="1947" y="2457"/>
                  <a:ext cx="5" cy="2"/>
                </a:xfrm>
                <a:custGeom>
                  <a:avLst/>
                  <a:gdLst>
                    <a:gd name="T0" fmla="*/ 5 w 5"/>
                    <a:gd name="T1" fmla="*/ 2 h 2"/>
                    <a:gd name="T2" fmla="*/ 2 w 5"/>
                    <a:gd name="T3" fmla="*/ 2 h 2"/>
                    <a:gd name="T4" fmla="*/ 5 w 5"/>
                    <a:gd name="T5" fmla="*/ 2 h 2"/>
                    <a:gd name="T6" fmla="*/ 5 w 5"/>
                    <a:gd name="T7" fmla="*/ 2 h 2"/>
                    <a:gd name="T8" fmla="*/ 5 w 5"/>
                    <a:gd name="T9" fmla="*/ 2 h 2"/>
                    <a:gd name="T10" fmla="*/ 5 w 5"/>
                    <a:gd name="T11" fmla="*/ 2 h 2"/>
                    <a:gd name="T12" fmla="*/ 5 w 5"/>
                    <a:gd name="T13" fmla="*/ 2 h 2"/>
                    <a:gd name="T14" fmla="*/ 5 w 5"/>
                    <a:gd name="T15" fmla="*/ 2 h 2"/>
                    <a:gd name="T16" fmla="*/ 5 w 5"/>
                    <a:gd name="T17" fmla="*/ 0 h 2"/>
                    <a:gd name="T18" fmla="*/ 5 w 5"/>
                    <a:gd name="T19" fmla="*/ 0 h 2"/>
                    <a:gd name="T20" fmla="*/ 2 w 5"/>
                    <a:gd name="T21" fmla="*/ 0 h 2"/>
                    <a:gd name="T22" fmla="*/ 2 w 5"/>
                    <a:gd name="T23" fmla="*/ 0 h 2"/>
                    <a:gd name="T24" fmla="*/ 2 w 5"/>
                    <a:gd name="T25" fmla="*/ 0 h 2"/>
                    <a:gd name="T26" fmla="*/ 2 w 5"/>
                    <a:gd name="T27" fmla="*/ 0 h 2"/>
                    <a:gd name="T28" fmla="*/ 2 w 5"/>
                    <a:gd name="T29" fmla="*/ 0 h 2"/>
                    <a:gd name="T30" fmla="*/ 2 w 5"/>
                    <a:gd name="T31" fmla="*/ 0 h 2"/>
                    <a:gd name="T32" fmla="*/ 2 w 5"/>
                    <a:gd name="T33" fmla="*/ 0 h 2"/>
                    <a:gd name="T34" fmla="*/ 0 w 5"/>
                    <a:gd name="T35" fmla="*/ 0 h 2"/>
                    <a:gd name="T36" fmla="*/ 0 w 5"/>
                    <a:gd name="T37" fmla="*/ 0 h 2"/>
                    <a:gd name="T38" fmla="*/ 0 w 5"/>
                    <a:gd name="T39" fmla="*/ 0 h 2"/>
                    <a:gd name="T40" fmla="*/ 5 w 5"/>
                    <a:gd name="T41" fmla="*/ 2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"/>
                    <a:gd name="T65" fmla="*/ 5 w 5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">
                      <a:moveTo>
                        <a:pt x="5" y="2"/>
                      </a:move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5" name="Freeform 687"/>
                <p:cNvSpPr>
                  <a:spLocks/>
                </p:cNvSpPr>
                <p:nvPr/>
              </p:nvSpPr>
              <p:spPr bwMode="auto">
                <a:xfrm>
                  <a:off x="1960" y="2459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5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5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9 h 50"/>
                    <a:gd name="T20" fmla="*/ 44 w 47"/>
                    <a:gd name="T21" fmla="*/ 11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1 h 50"/>
                    <a:gd name="T34" fmla="*/ 44 w 47"/>
                    <a:gd name="T35" fmla="*/ 19 h 50"/>
                    <a:gd name="T36" fmla="*/ 42 w 47"/>
                    <a:gd name="T37" fmla="*/ 27 h 50"/>
                    <a:gd name="T38" fmla="*/ 34 w 47"/>
                    <a:gd name="T39" fmla="*/ 34 h 50"/>
                    <a:gd name="T40" fmla="*/ 28 w 47"/>
                    <a:gd name="T41" fmla="*/ 42 h 50"/>
                    <a:gd name="T42" fmla="*/ 21 w 47"/>
                    <a:gd name="T43" fmla="*/ 48 h 50"/>
                    <a:gd name="T44" fmla="*/ 15 w 47"/>
                    <a:gd name="T45" fmla="*/ 48 h 50"/>
                    <a:gd name="T46" fmla="*/ 10 w 47"/>
                    <a:gd name="T47" fmla="*/ 48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5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9"/>
                      </a:lnTo>
                      <a:lnTo>
                        <a:pt x="44" y="11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1"/>
                      </a:lnTo>
                      <a:lnTo>
                        <a:pt x="44" y="19"/>
                      </a:lnTo>
                      <a:lnTo>
                        <a:pt x="42" y="27"/>
                      </a:lnTo>
                      <a:lnTo>
                        <a:pt x="34" y="34"/>
                      </a:lnTo>
                      <a:lnTo>
                        <a:pt x="28" y="42"/>
                      </a:lnTo>
                      <a:lnTo>
                        <a:pt x="21" y="48"/>
                      </a:lnTo>
                      <a:lnTo>
                        <a:pt x="15" y="48"/>
                      </a:lnTo>
                      <a:lnTo>
                        <a:pt x="10" y="48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008" name="Rectangle 689"/>
              <p:cNvSpPr>
                <a:spLocks noChangeArrowheads="1"/>
              </p:cNvSpPr>
              <p:nvPr/>
            </p:nvSpPr>
            <p:spPr bwMode="auto">
              <a:xfrm>
                <a:off x="1406" y="1873"/>
                <a:ext cx="773" cy="2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009" name="Rectangle 690"/>
              <p:cNvSpPr>
                <a:spLocks noChangeArrowheads="1"/>
              </p:cNvSpPr>
              <p:nvPr/>
            </p:nvSpPr>
            <p:spPr bwMode="auto">
              <a:xfrm>
                <a:off x="1647" y="1885"/>
                <a:ext cx="401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Human </a:t>
                </a:r>
                <a:endParaRPr lang="en-GB" altLang="de-DE" sz="1400"/>
              </a:p>
            </p:txBody>
          </p:sp>
          <p:sp>
            <p:nvSpPr>
              <p:cNvPr id="19010" name="Rectangle 691"/>
              <p:cNvSpPr>
                <a:spLocks noChangeArrowheads="1"/>
              </p:cNvSpPr>
              <p:nvPr/>
            </p:nvSpPr>
            <p:spPr bwMode="auto">
              <a:xfrm>
                <a:off x="1573" y="1996"/>
                <a:ext cx="537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Resources</a:t>
                </a:r>
                <a:endParaRPr lang="en-GB" altLang="de-DE" sz="1400"/>
              </a:p>
            </p:txBody>
          </p:sp>
        </p:grpSp>
        <p:grpSp>
          <p:nvGrpSpPr>
            <p:cNvPr id="15376" name="Group 862"/>
            <p:cNvGrpSpPr>
              <a:grpSpLocks/>
            </p:cNvGrpSpPr>
            <p:nvPr/>
          </p:nvGrpSpPr>
          <p:grpSpPr bwMode="auto">
            <a:xfrm>
              <a:off x="2522" y="3249"/>
              <a:ext cx="868" cy="680"/>
              <a:chOff x="2522" y="3249"/>
              <a:chExt cx="868" cy="680"/>
            </a:xfrm>
          </p:grpSpPr>
          <p:grpSp>
            <p:nvGrpSpPr>
              <p:cNvPr id="18838" name="Group 858"/>
              <p:cNvGrpSpPr>
                <a:grpSpLocks/>
              </p:cNvGrpSpPr>
              <p:nvPr/>
            </p:nvGrpSpPr>
            <p:grpSpPr bwMode="auto">
              <a:xfrm>
                <a:off x="2682" y="3510"/>
                <a:ext cx="588" cy="419"/>
                <a:chOff x="2682" y="3510"/>
                <a:chExt cx="588" cy="419"/>
              </a:xfrm>
            </p:grpSpPr>
            <p:sp>
              <p:nvSpPr>
                <p:cNvPr id="18842" name="Freeform 693"/>
                <p:cNvSpPr>
                  <a:spLocks/>
                </p:cNvSpPr>
                <p:nvPr/>
              </p:nvSpPr>
              <p:spPr bwMode="auto">
                <a:xfrm>
                  <a:off x="2982" y="3685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3 h 34"/>
                    <a:gd name="T6" fmla="*/ 42 w 58"/>
                    <a:gd name="T7" fmla="*/ 6 h 34"/>
                    <a:gd name="T8" fmla="*/ 34 w 58"/>
                    <a:gd name="T9" fmla="*/ 11 h 34"/>
                    <a:gd name="T10" fmla="*/ 27 w 58"/>
                    <a:gd name="T11" fmla="*/ 13 h 34"/>
                    <a:gd name="T12" fmla="*/ 21 w 58"/>
                    <a:gd name="T13" fmla="*/ 19 h 34"/>
                    <a:gd name="T14" fmla="*/ 13 w 58"/>
                    <a:gd name="T15" fmla="*/ 24 h 34"/>
                    <a:gd name="T16" fmla="*/ 8 w 58"/>
                    <a:gd name="T17" fmla="*/ 29 h 34"/>
                    <a:gd name="T18" fmla="*/ 0 w 58"/>
                    <a:gd name="T19" fmla="*/ 32 h 34"/>
                    <a:gd name="T20" fmla="*/ 3 w 58"/>
                    <a:gd name="T21" fmla="*/ 34 h 34"/>
                    <a:gd name="T22" fmla="*/ 11 w 58"/>
                    <a:gd name="T23" fmla="*/ 32 h 34"/>
                    <a:gd name="T24" fmla="*/ 16 w 58"/>
                    <a:gd name="T25" fmla="*/ 27 h 34"/>
                    <a:gd name="T26" fmla="*/ 24 w 58"/>
                    <a:gd name="T27" fmla="*/ 21 h 34"/>
                    <a:gd name="T28" fmla="*/ 29 w 58"/>
                    <a:gd name="T29" fmla="*/ 19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6 h 34"/>
                    <a:gd name="T36" fmla="*/ 58 w 58"/>
                    <a:gd name="T37" fmla="*/ 3 h 34"/>
                    <a:gd name="T38" fmla="*/ 58 w 58"/>
                    <a:gd name="T39" fmla="*/ 3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3"/>
                      </a:lnTo>
                      <a:lnTo>
                        <a:pt x="42" y="6"/>
                      </a:lnTo>
                      <a:lnTo>
                        <a:pt x="34" y="11"/>
                      </a:lnTo>
                      <a:lnTo>
                        <a:pt x="27" y="13"/>
                      </a:lnTo>
                      <a:lnTo>
                        <a:pt x="21" y="19"/>
                      </a:lnTo>
                      <a:lnTo>
                        <a:pt x="13" y="24"/>
                      </a:lnTo>
                      <a:lnTo>
                        <a:pt x="8" y="29"/>
                      </a:lnTo>
                      <a:lnTo>
                        <a:pt x="0" y="32"/>
                      </a:lnTo>
                      <a:lnTo>
                        <a:pt x="3" y="34"/>
                      </a:lnTo>
                      <a:lnTo>
                        <a:pt x="11" y="32"/>
                      </a:lnTo>
                      <a:lnTo>
                        <a:pt x="16" y="27"/>
                      </a:lnTo>
                      <a:lnTo>
                        <a:pt x="24" y="21"/>
                      </a:lnTo>
                      <a:lnTo>
                        <a:pt x="29" y="19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6"/>
                      </a:lnTo>
                      <a:lnTo>
                        <a:pt x="58" y="3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3" name="Freeform 694"/>
                <p:cNvSpPr>
                  <a:spLocks/>
                </p:cNvSpPr>
                <p:nvPr/>
              </p:nvSpPr>
              <p:spPr bwMode="auto">
                <a:xfrm>
                  <a:off x="3037" y="3683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2 h 8"/>
                    <a:gd name="T6" fmla="*/ 37 w 47"/>
                    <a:gd name="T7" fmla="*/ 2 h 8"/>
                    <a:gd name="T8" fmla="*/ 32 w 47"/>
                    <a:gd name="T9" fmla="*/ 0 h 8"/>
                    <a:gd name="T10" fmla="*/ 24 w 47"/>
                    <a:gd name="T11" fmla="*/ 0 h 8"/>
                    <a:gd name="T12" fmla="*/ 19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2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2 h 8"/>
                    <a:gd name="T26" fmla="*/ 19 w 47"/>
                    <a:gd name="T27" fmla="*/ 2 h 8"/>
                    <a:gd name="T28" fmla="*/ 24 w 47"/>
                    <a:gd name="T29" fmla="*/ 2 h 8"/>
                    <a:gd name="T30" fmla="*/ 32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2"/>
                      </a:lnTo>
                      <a:lnTo>
                        <a:pt x="19" y="2"/>
                      </a:lnTo>
                      <a:lnTo>
                        <a:pt x="24" y="2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4" name="Freeform 695"/>
                <p:cNvSpPr>
                  <a:spLocks/>
                </p:cNvSpPr>
                <p:nvPr/>
              </p:nvSpPr>
              <p:spPr bwMode="auto">
                <a:xfrm>
                  <a:off x="3084" y="3688"/>
                  <a:ext cx="27" cy="21"/>
                </a:xfrm>
                <a:custGeom>
                  <a:avLst/>
                  <a:gdLst>
                    <a:gd name="T0" fmla="*/ 27 w 27"/>
                    <a:gd name="T1" fmla="*/ 18 h 21"/>
                    <a:gd name="T2" fmla="*/ 27 w 27"/>
                    <a:gd name="T3" fmla="*/ 18 h 21"/>
                    <a:gd name="T4" fmla="*/ 27 w 27"/>
                    <a:gd name="T5" fmla="*/ 16 h 21"/>
                    <a:gd name="T6" fmla="*/ 24 w 27"/>
                    <a:gd name="T7" fmla="*/ 13 h 21"/>
                    <a:gd name="T8" fmla="*/ 21 w 27"/>
                    <a:gd name="T9" fmla="*/ 10 h 21"/>
                    <a:gd name="T10" fmla="*/ 16 w 27"/>
                    <a:gd name="T11" fmla="*/ 8 h 21"/>
                    <a:gd name="T12" fmla="*/ 14 w 27"/>
                    <a:gd name="T13" fmla="*/ 5 h 21"/>
                    <a:gd name="T14" fmla="*/ 8 w 27"/>
                    <a:gd name="T15" fmla="*/ 3 h 21"/>
                    <a:gd name="T16" fmla="*/ 6 w 27"/>
                    <a:gd name="T17" fmla="*/ 0 h 21"/>
                    <a:gd name="T18" fmla="*/ 0 w 27"/>
                    <a:gd name="T19" fmla="*/ 0 h 21"/>
                    <a:gd name="T20" fmla="*/ 0 w 27"/>
                    <a:gd name="T21" fmla="*/ 3 h 21"/>
                    <a:gd name="T22" fmla="*/ 3 w 27"/>
                    <a:gd name="T23" fmla="*/ 5 h 21"/>
                    <a:gd name="T24" fmla="*/ 8 w 27"/>
                    <a:gd name="T25" fmla="*/ 5 h 21"/>
                    <a:gd name="T26" fmla="*/ 11 w 27"/>
                    <a:gd name="T27" fmla="*/ 8 h 21"/>
                    <a:gd name="T28" fmla="*/ 14 w 27"/>
                    <a:gd name="T29" fmla="*/ 10 h 21"/>
                    <a:gd name="T30" fmla="*/ 19 w 27"/>
                    <a:gd name="T31" fmla="*/ 13 h 21"/>
                    <a:gd name="T32" fmla="*/ 21 w 27"/>
                    <a:gd name="T33" fmla="*/ 16 h 21"/>
                    <a:gd name="T34" fmla="*/ 24 w 27"/>
                    <a:gd name="T35" fmla="*/ 18 h 21"/>
                    <a:gd name="T36" fmla="*/ 24 w 27"/>
                    <a:gd name="T37" fmla="*/ 21 h 21"/>
                    <a:gd name="T38" fmla="*/ 24 w 27"/>
                    <a:gd name="T39" fmla="*/ 21 h 21"/>
                    <a:gd name="T40" fmla="*/ 27 w 27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21"/>
                    <a:gd name="T65" fmla="*/ 27 w 27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21">
                      <a:moveTo>
                        <a:pt x="27" y="18"/>
                      </a:moveTo>
                      <a:lnTo>
                        <a:pt x="27" y="18"/>
                      </a:lnTo>
                      <a:lnTo>
                        <a:pt x="27" y="16"/>
                      </a:lnTo>
                      <a:lnTo>
                        <a:pt x="24" y="13"/>
                      </a:lnTo>
                      <a:lnTo>
                        <a:pt x="21" y="10"/>
                      </a:lnTo>
                      <a:lnTo>
                        <a:pt x="16" y="8"/>
                      </a:lnTo>
                      <a:lnTo>
                        <a:pt x="14" y="5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4" y="10"/>
                      </a:lnTo>
                      <a:lnTo>
                        <a:pt x="19" y="13"/>
                      </a:lnTo>
                      <a:lnTo>
                        <a:pt x="21" y="16"/>
                      </a:lnTo>
                      <a:lnTo>
                        <a:pt x="24" y="18"/>
                      </a:lnTo>
                      <a:lnTo>
                        <a:pt x="24" y="21"/>
                      </a:lnTo>
                      <a:lnTo>
                        <a:pt x="27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5" name="Freeform 696"/>
                <p:cNvSpPr>
                  <a:spLocks/>
                </p:cNvSpPr>
                <p:nvPr/>
              </p:nvSpPr>
              <p:spPr bwMode="auto">
                <a:xfrm>
                  <a:off x="3100" y="3706"/>
                  <a:ext cx="13" cy="24"/>
                </a:xfrm>
                <a:custGeom>
                  <a:avLst/>
                  <a:gdLst>
                    <a:gd name="T0" fmla="*/ 3 w 13"/>
                    <a:gd name="T1" fmla="*/ 24 h 24"/>
                    <a:gd name="T2" fmla="*/ 3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1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1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3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3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3" y="24"/>
                      </a:move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6" name="Freeform 697"/>
                <p:cNvSpPr>
                  <a:spLocks/>
                </p:cNvSpPr>
                <p:nvPr/>
              </p:nvSpPr>
              <p:spPr bwMode="auto">
                <a:xfrm>
                  <a:off x="3095" y="3727"/>
                  <a:ext cx="8" cy="24"/>
                </a:xfrm>
                <a:custGeom>
                  <a:avLst/>
                  <a:gdLst>
                    <a:gd name="T0" fmla="*/ 5 w 8"/>
                    <a:gd name="T1" fmla="*/ 21 h 24"/>
                    <a:gd name="T2" fmla="*/ 5 w 8"/>
                    <a:gd name="T3" fmla="*/ 21 h 24"/>
                    <a:gd name="T4" fmla="*/ 5 w 8"/>
                    <a:gd name="T5" fmla="*/ 21 h 24"/>
                    <a:gd name="T6" fmla="*/ 5 w 8"/>
                    <a:gd name="T7" fmla="*/ 19 h 24"/>
                    <a:gd name="T8" fmla="*/ 5 w 8"/>
                    <a:gd name="T9" fmla="*/ 16 h 24"/>
                    <a:gd name="T10" fmla="*/ 5 w 8"/>
                    <a:gd name="T11" fmla="*/ 13 h 24"/>
                    <a:gd name="T12" fmla="*/ 5 w 8"/>
                    <a:gd name="T13" fmla="*/ 11 h 24"/>
                    <a:gd name="T14" fmla="*/ 5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5 w 8"/>
                    <a:gd name="T21" fmla="*/ 0 h 24"/>
                    <a:gd name="T22" fmla="*/ 5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5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7" name="Freeform 698"/>
                <p:cNvSpPr>
                  <a:spLocks/>
                </p:cNvSpPr>
                <p:nvPr/>
              </p:nvSpPr>
              <p:spPr bwMode="auto">
                <a:xfrm>
                  <a:off x="3098" y="3746"/>
                  <a:ext cx="34" cy="7"/>
                </a:xfrm>
                <a:custGeom>
                  <a:avLst/>
                  <a:gdLst>
                    <a:gd name="T0" fmla="*/ 34 w 34"/>
                    <a:gd name="T1" fmla="*/ 0 h 7"/>
                    <a:gd name="T2" fmla="*/ 34 w 34"/>
                    <a:gd name="T3" fmla="*/ 0 h 7"/>
                    <a:gd name="T4" fmla="*/ 28 w 34"/>
                    <a:gd name="T5" fmla="*/ 2 h 7"/>
                    <a:gd name="T6" fmla="*/ 26 w 34"/>
                    <a:gd name="T7" fmla="*/ 2 h 7"/>
                    <a:gd name="T8" fmla="*/ 20 w 34"/>
                    <a:gd name="T9" fmla="*/ 2 h 7"/>
                    <a:gd name="T10" fmla="*/ 15 w 34"/>
                    <a:gd name="T11" fmla="*/ 5 h 7"/>
                    <a:gd name="T12" fmla="*/ 13 w 34"/>
                    <a:gd name="T13" fmla="*/ 5 h 7"/>
                    <a:gd name="T14" fmla="*/ 10 w 34"/>
                    <a:gd name="T15" fmla="*/ 5 h 7"/>
                    <a:gd name="T16" fmla="*/ 5 w 34"/>
                    <a:gd name="T17" fmla="*/ 5 h 7"/>
                    <a:gd name="T18" fmla="*/ 2 w 34"/>
                    <a:gd name="T19" fmla="*/ 2 h 7"/>
                    <a:gd name="T20" fmla="*/ 0 w 34"/>
                    <a:gd name="T21" fmla="*/ 5 h 7"/>
                    <a:gd name="T22" fmla="*/ 5 w 34"/>
                    <a:gd name="T23" fmla="*/ 7 h 7"/>
                    <a:gd name="T24" fmla="*/ 7 w 34"/>
                    <a:gd name="T25" fmla="*/ 7 h 7"/>
                    <a:gd name="T26" fmla="*/ 13 w 34"/>
                    <a:gd name="T27" fmla="*/ 7 h 7"/>
                    <a:gd name="T28" fmla="*/ 18 w 34"/>
                    <a:gd name="T29" fmla="*/ 7 h 7"/>
                    <a:gd name="T30" fmla="*/ 20 w 34"/>
                    <a:gd name="T31" fmla="*/ 7 h 7"/>
                    <a:gd name="T32" fmla="*/ 26 w 34"/>
                    <a:gd name="T33" fmla="*/ 5 h 7"/>
                    <a:gd name="T34" fmla="*/ 28 w 34"/>
                    <a:gd name="T35" fmla="*/ 5 h 7"/>
                    <a:gd name="T36" fmla="*/ 34 w 34"/>
                    <a:gd name="T37" fmla="*/ 5 h 7"/>
                    <a:gd name="T38" fmla="*/ 34 w 34"/>
                    <a:gd name="T39" fmla="*/ 5 h 7"/>
                    <a:gd name="T40" fmla="*/ 34 w 34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7"/>
                    <a:gd name="T65" fmla="*/ 34 w 34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7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2"/>
                      </a:lnTo>
                      <a:lnTo>
                        <a:pt x="26" y="2"/>
                      </a:lnTo>
                      <a:lnTo>
                        <a:pt x="20" y="2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13" y="7"/>
                      </a:lnTo>
                      <a:lnTo>
                        <a:pt x="18" y="7"/>
                      </a:lnTo>
                      <a:lnTo>
                        <a:pt x="20" y="7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8" name="Freeform 699"/>
                <p:cNvSpPr>
                  <a:spLocks/>
                </p:cNvSpPr>
                <p:nvPr/>
              </p:nvSpPr>
              <p:spPr bwMode="auto">
                <a:xfrm>
                  <a:off x="3132" y="3735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8 w 34"/>
                    <a:gd name="T5" fmla="*/ 0 h 16"/>
                    <a:gd name="T6" fmla="*/ 23 w 34"/>
                    <a:gd name="T7" fmla="*/ 3 h 16"/>
                    <a:gd name="T8" fmla="*/ 20 w 34"/>
                    <a:gd name="T9" fmla="*/ 3 h 16"/>
                    <a:gd name="T10" fmla="*/ 15 w 34"/>
                    <a:gd name="T11" fmla="*/ 5 h 16"/>
                    <a:gd name="T12" fmla="*/ 10 w 34"/>
                    <a:gd name="T13" fmla="*/ 8 h 16"/>
                    <a:gd name="T14" fmla="*/ 7 w 34"/>
                    <a:gd name="T15" fmla="*/ 8 h 16"/>
                    <a:gd name="T16" fmla="*/ 2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7 w 34"/>
                    <a:gd name="T25" fmla="*/ 13 h 16"/>
                    <a:gd name="T26" fmla="*/ 13 w 34"/>
                    <a:gd name="T27" fmla="*/ 11 h 16"/>
                    <a:gd name="T28" fmla="*/ 15 w 34"/>
                    <a:gd name="T29" fmla="*/ 8 h 16"/>
                    <a:gd name="T30" fmla="*/ 20 w 34"/>
                    <a:gd name="T31" fmla="*/ 8 h 16"/>
                    <a:gd name="T32" fmla="*/ 26 w 34"/>
                    <a:gd name="T33" fmla="*/ 5 h 16"/>
                    <a:gd name="T34" fmla="*/ 28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3"/>
                      </a:lnTo>
                      <a:lnTo>
                        <a:pt x="20" y="3"/>
                      </a:lnTo>
                      <a:lnTo>
                        <a:pt x="15" y="5"/>
                      </a:lnTo>
                      <a:lnTo>
                        <a:pt x="10" y="8"/>
                      </a:lnTo>
                      <a:lnTo>
                        <a:pt x="7" y="8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1"/>
                      </a:lnTo>
                      <a:lnTo>
                        <a:pt x="15" y="8"/>
                      </a:lnTo>
                      <a:lnTo>
                        <a:pt x="20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9" name="Freeform 700"/>
                <p:cNvSpPr>
                  <a:spLocks/>
                </p:cNvSpPr>
                <p:nvPr/>
              </p:nvSpPr>
              <p:spPr bwMode="auto">
                <a:xfrm>
                  <a:off x="3166" y="3735"/>
                  <a:ext cx="62" cy="13"/>
                </a:xfrm>
                <a:custGeom>
                  <a:avLst/>
                  <a:gdLst>
                    <a:gd name="T0" fmla="*/ 62 w 62"/>
                    <a:gd name="T1" fmla="*/ 8 h 13"/>
                    <a:gd name="T2" fmla="*/ 62 w 62"/>
                    <a:gd name="T3" fmla="*/ 8 h 13"/>
                    <a:gd name="T4" fmla="*/ 54 w 62"/>
                    <a:gd name="T5" fmla="*/ 5 h 13"/>
                    <a:gd name="T6" fmla="*/ 47 w 62"/>
                    <a:gd name="T7" fmla="*/ 3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3 h 13"/>
                    <a:gd name="T24" fmla="*/ 15 w 62"/>
                    <a:gd name="T25" fmla="*/ 3 h 13"/>
                    <a:gd name="T26" fmla="*/ 23 w 62"/>
                    <a:gd name="T27" fmla="*/ 3 h 13"/>
                    <a:gd name="T28" fmla="*/ 31 w 62"/>
                    <a:gd name="T29" fmla="*/ 3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4 w 62"/>
                    <a:gd name="T35" fmla="*/ 8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8"/>
                      </a:moveTo>
                      <a:lnTo>
                        <a:pt x="62" y="8"/>
                      </a:lnTo>
                      <a:lnTo>
                        <a:pt x="54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3"/>
                      </a:lnTo>
                      <a:lnTo>
                        <a:pt x="15" y="3"/>
                      </a:lnTo>
                      <a:lnTo>
                        <a:pt x="23" y="3"/>
                      </a:lnTo>
                      <a:lnTo>
                        <a:pt x="31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4" y="8"/>
                      </a:lnTo>
                      <a:lnTo>
                        <a:pt x="60" y="13"/>
                      </a:lnTo>
                      <a:lnTo>
                        <a:pt x="6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0" name="Freeform 701"/>
                <p:cNvSpPr>
                  <a:spLocks/>
                </p:cNvSpPr>
                <p:nvPr/>
              </p:nvSpPr>
              <p:spPr bwMode="auto">
                <a:xfrm>
                  <a:off x="3226" y="3743"/>
                  <a:ext cx="44" cy="60"/>
                </a:xfrm>
                <a:custGeom>
                  <a:avLst/>
                  <a:gdLst>
                    <a:gd name="T0" fmla="*/ 44 w 44"/>
                    <a:gd name="T1" fmla="*/ 60 h 60"/>
                    <a:gd name="T2" fmla="*/ 44 w 44"/>
                    <a:gd name="T3" fmla="*/ 60 h 60"/>
                    <a:gd name="T4" fmla="*/ 44 w 44"/>
                    <a:gd name="T5" fmla="*/ 50 h 60"/>
                    <a:gd name="T6" fmla="*/ 39 w 44"/>
                    <a:gd name="T7" fmla="*/ 42 h 60"/>
                    <a:gd name="T8" fmla="*/ 36 w 44"/>
                    <a:gd name="T9" fmla="*/ 34 h 60"/>
                    <a:gd name="T10" fmla="*/ 31 w 44"/>
                    <a:gd name="T11" fmla="*/ 26 h 60"/>
                    <a:gd name="T12" fmla="*/ 23 w 44"/>
                    <a:gd name="T13" fmla="*/ 18 h 60"/>
                    <a:gd name="T14" fmla="*/ 18 w 44"/>
                    <a:gd name="T15" fmla="*/ 13 h 60"/>
                    <a:gd name="T16" fmla="*/ 10 w 44"/>
                    <a:gd name="T17" fmla="*/ 5 h 60"/>
                    <a:gd name="T18" fmla="*/ 2 w 44"/>
                    <a:gd name="T19" fmla="*/ 0 h 60"/>
                    <a:gd name="T20" fmla="*/ 0 w 44"/>
                    <a:gd name="T21" fmla="*/ 5 h 60"/>
                    <a:gd name="T22" fmla="*/ 8 w 44"/>
                    <a:gd name="T23" fmla="*/ 10 h 60"/>
                    <a:gd name="T24" fmla="*/ 15 w 44"/>
                    <a:gd name="T25" fmla="*/ 16 h 60"/>
                    <a:gd name="T26" fmla="*/ 21 w 44"/>
                    <a:gd name="T27" fmla="*/ 21 h 60"/>
                    <a:gd name="T28" fmla="*/ 28 w 44"/>
                    <a:gd name="T29" fmla="*/ 29 h 60"/>
                    <a:gd name="T30" fmla="*/ 34 w 44"/>
                    <a:gd name="T31" fmla="*/ 37 h 60"/>
                    <a:gd name="T32" fmla="*/ 36 w 44"/>
                    <a:gd name="T33" fmla="*/ 45 h 60"/>
                    <a:gd name="T34" fmla="*/ 39 w 44"/>
                    <a:gd name="T35" fmla="*/ 52 h 60"/>
                    <a:gd name="T36" fmla="*/ 42 w 44"/>
                    <a:gd name="T37" fmla="*/ 60 h 60"/>
                    <a:gd name="T38" fmla="*/ 42 w 44"/>
                    <a:gd name="T39" fmla="*/ 60 h 60"/>
                    <a:gd name="T40" fmla="*/ 44 w 44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0"/>
                    <a:gd name="T65" fmla="*/ 44 w 44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0">
                      <a:moveTo>
                        <a:pt x="44" y="60"/>
                      </a:moveTo>
                      <a:lnTo>
                        <a:pt x="44" y="60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6"/>
                      </a:lnTo>
                      <a:lnTo>
                        <a:pt x="23" y="18"/>
                      </a:lnTo>
                      <a:lnTo>
                        <a:pt x="18" y="13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5"/>
                      </a:lnTo>
                      <a:lnTo>
                        <a:pt x="8" y="10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8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2"/>
                      </a:lnTo>
                      <a:lnTo>
                        <a:pt x="42" y="60"/>
                      </a:lnTo>
                      <a:lnTo>
                        <a:pt x="44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1" name="Freeform 702"/>
                <p:cNvSpPr>
                  <a:spLocks/>
                </p:cNvSpPr>
                <p:nvPr/>
              </p:nvSpPr>
              <p:spPr bwMode="auto">
                <a:xfrm>
                  <a:off x="3241" y="3803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3 w 29"/>
                    <a:gd name="T7" fmla="*/ 29 h 37"/>
                    <a:gd name="T8" fmla="*/ 19 w 29"/>
                    <a:gd name="T9" fmla="*/ 26 h 37"/>
                    <a:gd name="T10" fmla="*/ 21 w 29"/>
                    <a:gd name="T11" fmla="*/ 21 h 37"/>
                    <a:gd name="T12" fmla="*/ 27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7 w 29"/>
                    <a:gd name="T21" fmla="*/ 0 h 37"/>
                    <a:gd name="T22" fmla="*/ 27 w 29"/>
                    <a:gd name="T23" fmla="*/ 6 h 37"/>
                    <a:gd name="T24" fmla="*/ 27 w 29"/>
                    <a:gd name="T25" fmla="*/ 11 h 37"/>
                    <a:gd name="T26" fmla="*/ 24 w 29"/>
                    <a:gd name="T27" fmla="*/ 13 h 37"/>
                    <a:gd name="T28" fmla="*/ 19 w 29"/>
                    <a:gd name="T29" fmla="*/ 19 h 37"/>
                    <a:gd name="T30" fmla="*/ 16 w 29"/>
                    <a:gd name="T31" fmla="*/ 24 h 37"/>
                    <a:gd name="T32" fmla="*/ 11 w 29"/>
                    <a:gd name="T33" fmla="*/ 26 h 37"/>
                    <a:gd name="T34" fmla="*/ 6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7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6"/>
                      </a:lnTo>
                      <a:lnTo>
                        <a:pt x="27" y="11"/>
                      </a:lnTo>
                      <a:lnTo>
                        <a:pt x="24" y="13"/>
                      </a:lnTo>
                      <a:lnTo>
                        <a:pt x="19" y="19"/>
                      </a:lnTo>
                      <a:lnTo>
                        <a:pt x="16" y="24"/>
                      </a:lnTo>
                      <a:lnTo>
                        <a:pt x="11" y="26"/>
                      </a:lnTo>
                      <a:lnTo>
                        <a:pt x="6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2" name="Freeform 703"/>
                <p:cNvSpPr>
                  <a:spLocks/>
                </p:cNvSpPr>
                <p:nvPr/>
              </p:nvSpPr>
              <p:spPr bwMode="auto">
                <a:xfrm>
                  <a:off x="3205" y="3835"/>
                  <a:ext cx="39" cy="8"/>
                </a:xfrm>
                <a:custGeom>
                  <a:avLst/>
                  <a:gdLst>
                    <a:gd name="T0" fmla="*/ 0 w 39"/>
                    <a:gd name="T1" fmla="*/ 2 h 8"/>
                    <a:gd name="T2" fmla="*/ 0 w 39"/>
                    <a:gd name="T3" fmla="*/ 2 h 8"/>
                    <a:gd name="T4" fmla="*/ 5 w 39"/>
                    <a:gd name="T5" fmla="*/ 5 h 8"/>
                    <a:gd name="T6" fmla="*/ 10 w 39"/>
                    <a:gd name="T7" fmla="*/ 8 h 8"/>
                    <a:gd name="T8" fmla="*/ 15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2 h 8"/>
                    <a:gd name="T22" fmla="*/ 34 w 39"/>
                    <a:gd name="T23" fmla="*/ 2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5 w 39"/>
                    <a:gd name="T31" fmla="*/ 5 h 8"/>
                    <a:gd name="T32" fmla="*/ 10 w 39"/>
                    <a:gd name="T33" fmla="*/ 2 h 8"/>
                    <a:gd name="T34" fmla="*/ 8 w 39"/>
                    <a:gd name="T35" fmla="*/ 2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3" name="Freeform 704"/>
                <p:cNvSpPr>
                  <a:spLocks/>
                </p:cNvSpPr>
                <p:nvPr/>
              </p:nvSpPr>
              <p:spPr bwMode="auto">
                <a:xfrm>
                  <a:off x="3202" y="3814"/>
                  <a:ext cx="8" cy="23"/>
                </a:xfrm>
                <a:custGeom>
                  <a:avLst/>
                  <a:gdLst>
                    <a:gd name="T0" fmla="*/ 3 w 8"/>
                    <a:gd name="T1" fmla="*/ 0 h 23"/>
                    <a:gd name="T2" fmla="*/ 3 w 8"/>
                    <a:gd name="T3" fmla="*/ 0 h 23"/>
                    <a:gd name="T4" fmla="*/ 3 w 8"/>
                    <a:gd name="T5" fmla="*/ 2 h 23"/>
                    <a:gd name="T6" fmla="*/ 3 w 8"/>
                    <a:gd name="T7" fmla="*/ 5 h 23"/>
                    <a:gd name="T8" fmla="*/ 3 w 8"/>
                    <a:gd name="T9" fmla="*/ 8 h 23"/>
                    <a:gd name="T10" fmla="*/ 3 w 8"/>
                    <a:gd name="T11" fmla="*/ 10 h 23"/>
                    <a:gd name="T12" fmla="*/ 0 w 8"/>
                    <a:gd name="T13" fmla="*/ 15 h 23"/>
                    <a:gd name="T14" fmla="*/ 0 w 8"/>
                    <a:gd name="T15" fmla="*/ 18 h 23"/>
                    <a:gd name="T16" fmla="*/ 0 w 8"/>
                    <a:gd name="T17" fmla="*/ 21 h 23"/>
                    <a:gd name="T18" fmla="*/ 3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5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3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4" name="Freeform 705"/>
                <p:cNvSpPr>
                  <a:spLocks/>
                </p:cNvSpPr>
                <p:nvPr/>
              </p:nvSpPr>
              <p:spPr bwMode="auto">
                <a:xfrm>
                  <a:off x="3192" y="3793"/>
                  <a:ext cx="15" cy="21"/>
                </a:xfrm>
                <a:custGeom>
                  <a:avLst/>
                  <a:gdLst>
                    <a:gd name="T0" fmla="*/ 0 w 15"/>
                    <a:gd name="T1" fmla="*/ 2 h 21"/>
                    <a:gd name="T2" fmla="*/ 0 w 15"/>
                    <a:gd name="T3" fmla="*/ 2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0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8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0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2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5" name="Freeform 706"/>
                <p:cNvSpPr>
                  <a:spLocks/>
                </p:cNvSpPr>
                <p:nvPr/>
              </p:nvSpPr>
              <p:spPr bwMode="auto">
                <a:xfrm>
                  <a:off x="3152" y="3788"/>
                  <a:ext cx="40" cy="7"/>
                </a:xfrm>
                <a:custGeom>
                  <a:avLst/>
                  <a:gdLst>
                    <a:gd name="T0" fmla="*/ 3 w 40"/>
                    <a:gd name="T1" fmla="*/ 5 h 7"/>
                    <a:gd name="T2" fmla="*/ 3 w 40"/>
                    <a:gd name="T3" fmla="*/ 5 h 7"/>
                    <a:gd name="T4" fmla="*/ 8 w 40"/>
                    <a:gd name="T5" fmla="*/ 5 h 7"/>
                    <a:gd name="T6" fmla="*/ 11 w 40"/>
                    <a:gd name="T7" fmla="*/ 5 h 7"/>
                    <a:gd name="T8" fmla="*/ 16 w 40"/>
                    <a:gd name="T9" fmla="*/ 5 h 7"/>
                    <a:gd name="T10" fmla="*/ 21 w 40"/>
                    <a:gd name="T11" fmla="*/ 5 h 7"/>
                    <a:gd name="T12" fmla="*/ 27 w 40"/>
                    <a:gd name="T13" fmla="*/ 5 h 7"/>
                    <a:gd name="T14" fmla="*/ 29 w 40"/>
                    <a:gd name="T15" fmla="*/ 5 h 7"/>
                    <a:gd name="T16" fmla="*/ 34 w 40"/>
                    <a:gd name="T17" fmla="*/ 7 h 7"/>
                    <a:gd name="T18" fmla="*/ 40 w 40"/>
                    <a:gd name="T19" fmla="*/ 7 h 7"/>
                    <a:gd name="T20" fmla="*/ 40 w 40"/>
                    <a:gd name="T21" fmla="*/ 5 h 7"/>
                    <a:gd name="T22" fmla="*/ 37 w 40"/>
                    <a:gd name="T23" fmla="*/ 2 h 7"/>
                    <a:gd name="T24" fmla="*/ 32 w 40"/>
                    <a:gd name="T25" fmla="*/ 2 h 7"/>
                    <a:gd name="T26" fmla="*/ 27 w 40"/>
                    <a:gd name="T27" fmla="*/ 0 h 7"/>
                    <a:gd name="T28" fmla="*/ 21 w 40"/>
                    <a:gd name="T29" fmla="*/ 0 h 7"/>
                    <a:gd name="T30" fmla="*/ 16 w 40"/>
                    <a:gd name="T31" fmla="*/ 0 h 7"/>
                    <a:gd name="T32" fmla="*/ 11 w 40"/>
                    <a:gd name="T33" fmla="*/ 0 h 7"/>
                    <a:gd name="T34" fmla="*/ 6 w 40"/>
                    <a:gd name="T35" fmla="*/ 2 h 7"/>
                    <a:gd name="T36" fmla="*/ 0 w 40"/>
                    <a:gd name="T37" fmla="*/ 2 h 7"/>
                    <a:gd name="T38" fmla="*/ 0 w 40"/>
                    <a:gd name="T39" fmla="*/ 2 h 7"/>
                    <a:gd name="T40" fmla="*/ 3 w 40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7"/>
                    <a:gd name="T65" fmla="*/ 40 w 40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7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7"/>
                      </a:lnTo>
                      <a:lnTo>
                        <a:pt x="40" y="7"/>
                      </a:lnTo>
                      <a:lnTo>
                        <a:pt x="40" y="5"/>
                      </a:lnTo>
                      <a:lnTo>
                        <a:pt x="37" y="2"/>
                      </a:lnTo>
                      <a:lnTo>
                        <a:pt x="32" y="2"/>
                      </a:lnTo>
                      <a:lnTo>
                        <a:pt x="27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6" y="2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6" name="Freeform 707"/>
                <p:cNvSpPr>
                  <a:spLocks/>
                </p:cNvSpPr>
                <p:nvPr/>
              </p:nvSpPr>
              <p:spPr bwMode="auto">
                <a:xfrm>
                  <a:off x="3118" y="3790"/>
                  <a:ext cx="37" cy="29"/>
                </a:xfrm>
                <a:custGeom>
                  <a:avLst/>
                  <a:gdLst>
                    <a:gd name="T0" fmla="*/ 3 w 37"/>
                    <a:gd name="T1" fmla="*/ 29 h 29"/>
                    <a:gd name="T2" fmla="*/ 8 w 37"/>
                    <a:gd name="T3" fmla="*/ 26 h 29"/>
                    <a:gd name="T4" fmla="*/ 11 w 37"/>
                    <a:gd name="T5" fmla="*/ 21 h 29"/>
                    <a:gd name="T6" fmla="*/ 16 w 37"/>
                    <a:gd name="T7" fmla="*/ 19 h 29"/>
                    <a:gd name="T8" fmla="*/ 19 w 37"/>
                    <a:gd name="T9" fmla="*/ 13 h 29"/>
                    <a:gd name="T10" fmla="*/ 24 w 37"/>
                    <a:gd name="T11" fmla="*/ 11 h 29"/>
                    <a:gd name="T12" fmla="*/ 27 w 37"/>
                    <a:gd name="T13" fmla="*/ 8 h 29"/>
                    <a:gd name="T14" fmla="*/ 32 w 37"/>
                    <a:gd name="T15" fmla="*/ 5 h 29"/>
                    <a:gd name="T16" fmla="*/ 37 w 37"/>
                    <a:gd name="T17" fmla="*/ 3 h 29"/>
                    <a:gd name="T18" fmla="*/ 34 w 37"/>
                    <a:gd name="T19" fmla="*/ 0 h 29"/>
                    <a:gd name="T20" fmla="*/ 32 w 37"/>
                    <a:gd name="T21" fmla="*/ 3 h 29"/>
                    <a:gd name="T22" fmla="*/ 27 w 37"/>
                    <a:gd name="T23" fmla="*/ 5 h 29"/>
                    <a:gd name="T24" fmla="*/ 21 w 37"/>
                    <a:gd name="T25" fmla="*/ 8 h 29"/>
                    <a:gd name="T26" fmla="*/ 16 w 37"/>
                    <a:gd name="T27" fmla="*/ 11 h 29"/>
                    <a:gd name="T28" fmla="*/ 14 w 37"/>
                    <a:gd name="T29" fmla="*/ 16 h 29"/>
                    <a:gd name="T30" fmla="*/ 8 w 37"/>
                    <a:gd name="T31" fmla="*/ 19 h 29"/>
                    <a:gd name="T32" fmla="*/ 6 w 37"/>
                    <a:gd name="T33" fmla="*/ 24 h 29"/>
                    <a:gd name="T34" fmla="*/ 0 w 37"/>
                    <a:gd name="T35" fmla="*/ 26 h 29"/>
                    <a:gd name="T36" fmla="*/ 3 w 37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9"/>
                    <a:gd name="T59" fmla="*/ 37 w 37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9">
                      <a:moveTo>
                        <a:pt x="3" y="29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9"/>
                      </a:lnTo>
                      <a:lnTo>
                        <a:pt x="19" y="13"/>
                      </a:lnTo>
                      <a:lnTo>
                        <a:pt x="24" y="11"/>
                      </a:lnTo>
                      <a:lnTo>
                        <a:pt x="27" y="8"/>
                      </a:lnTo>
                      <a:lnTo>
                        <a:pt x="32" y="5"/>
                      </a:lnTo>
                      <a:lnTo>
                        <a:pt x="37" y="3"/>
                      </a:lnTo>
                      <a:lnTo>
                        <a:pt x="34" y="0"/>
                      </a:lnTo>
                      <a:lnTo>
                        <a:pt x="32" y="3"/>
                      </a:lnTo>
                      <a:lnTo>
                        <a:pt x="27" y="5"/>
                      </a:lnTo>
                      <a:lnTo>
                        <a:pt x="21" y="8"/>
                      </a:lnTo>
                      <a:lnTo>
                        <a:pt x="16" y="11"/>
                      </a:lnTo>
                      <a:lnTo>
                        <a:pt x="14" y="16"/>
                      </a:lnTo>
                      <a:lnTo>
                        <a:pt x="8" y="19"/>
                      </a:lnTo>
                      <a:lnTo>
                        <a:pt x="6" y="24"/>
                      </a:lnTo>
                      <a:lnTo>
                        <a:pt x="0" y="26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7" name="Freeform 708"/>
                <p:cNvSpPr>
                  <a:spLocks/>
                </p:cNvSpPr>
                <p:nvPr/>
              </p:nvSpPr>
              <p:spPr bwMode="auto">
                <a:xfrm>
                  <a:off x="2716" y="3735"/>
                  <a:ext cx="337" cy="92"/>
                </a:xfrm>
                <a:custGeom>
                  <a:avLst/>
                  <a:gdLst>
                    <a:gd name="T0" fmla="*/ 0 w 337"/>
                    <a:gd name="T1" fmla="*/ 16 h 92"/>
                    <a:gd name="T2" fmla="*/ 0 w 337"/>
                    <a:gd name="T3" fmla="*/ 42 h 92"/>
                    <a:gd name="T4" fmla="*/ 2 w 337"/>
                    <a:gd name="T5" fmla="*/ 66 h 92"/>
                    <a:gd name="T6" fmla="*/ 5 w 337"/>
                    <a:gd name="T7" fmla="*/ 76 h 92"/>
                    <a:gd name="T8" fmla="*/ 10 w 337"/>
                    <a:gd name="T9" fmla="*/ 84 h 92"/>
                    <a:gd name="T10" fmla="*/ 49 w 337"/>
                    <a:gd name="T11" fmla="*/ 87 h 92"/>
                    <a:gd name="T12" fmla="*/ 89 w 337"/>
                    <a:gd name="T13" fmla="*/ 87 h 92"/>
                    <a:gd name="T14" fmla="*/ 125 w 337"/>
                    <a:gd name="T15" fmla="*/ 87 h 92"/>
                    <a:gd name="T16" fmla="*/ 164 w 337"/>
                    <a:gd name="T17" fmla="*/ 87 h 92"/>
                    <a:gd name="T18" fmla="*/ 209 w 337"/>
                    <a:gd name="T19" fmla="*/ 89 h 92"/>
                    <a:gd name="T20" fmla="*/ 251 w 337"/>
                    <a:gd name="T21" fmla="*/ 89 h 92"/>
                    <a:gd name="T22" fmla="*/ 269 w 337"/>
                    <a:gd name="T23" fmla="*/ 92 h 92"/>
                    <a:gd name="T24" fmla="*/ 287 w 337"/>
                    <a:gd name="T25" fmla="*/ 92 h 92"/>
                    <a:gd name="T26" fmla="*/ 303 w 337"/>
                    <a:gd name="T27" fmla="*/ 89 h 92"/>
                    <a:gd name="T28" fmla="*/ 319 w 337"/>
                    <a:gd name="T29" fmla="*/ 81 h 92"/>
                    <a:gd name="T30" fmla="*/ 329 w 337"/>
                    <a:gd name="T31" fmla="*/ 66 h 92"/>
                    <a:gd name="T32" fmla="*/ 334 w 337"/>
                    <a:gd name="T33" fmla="*/ 45 h 92"/>
                    <a:gd name="T34" fmla="*/ 337 w 337"/>
                    <a:gd name="T35" fmla="*/ 26 h 92"/>
                    <a:gd name="T36" fmla="*/ 337 w 337"/>
                    <a:gd name="T37" fmla="*/ 18 h 92"/>
                    <a:gd name="T38" fmla="*/ 334 w 337"/>
                    <a:gd name="T39" fmla="*/ 13 h 92"/>
                    <a:gd name="T40" fmla="*/ 332 w 337"/>
                    <a:gd name="T41" fmla="*/ 8 h 92"/>
                    <a:gd name="T42" fmla="*/ 324 w 337"/>
                    <a:gd name="T43" fmla="*/ 5 h 92"/>
                    <a:gd name="T44" fmla="*/ 308 w 337"/>
                    <a:gd name="T45" fmla="*/ 3 h 92"/>
                    <a:gd name="T46" fmla="*/ 293 w 337"/>
                    <a:gd name="T47" fmla="*/ 0 h 92"/>
                    <a:gd name="T48" fmla="*/ 285 w 337"/>
                    <a:gd name="T49" fmla="*/ 0 h 92"/>
                    <a:gd name="T50" fmla="*/ 279 w 337"/>
                    <a:gd name="T51" fmla="*/ 0 h 92"/>
                    <a:gd name="T52" fmla="*/ 274 w 337"/>
                    <a:gd name="T53" fmla="*/ 0 h 92"/>
                    <a:gd name="T54" fmla="*/ 264 w 337"/>
                    <a:gd name="T55" fmla="*/ 0 h 92"/>
                    <a:gd name="T56" fmla="*/ 251 w 337"/>
                    <a:gd name="T57" fmla="*/ 3 h 92"/>
                    <a:gd name="T58" fmla="*/ 232 w 337"/>
                    <a:gd name="T59" fmla="*/ 3 h 92"/>
                    <a:gd name="T60" fmla="*/ 209 w 337"/>
                    <a:gd name="T61" fmla="*/ 3 h 92"/>
                    <a:gd name="T62" fmla="*/ 185 w 337"/>
                    <a:gd name="T63" fmla="*/ 5 h 92"/>
                    <a:gd name="T64" fmla="*/ 136 w 337"/>
                    <a:gd name="T65" fmla="*/ 8 h 92"/>
                    <a:gd name="T66" fmla="*/ 86 w 337"/>
                    <a:gd name="T67" fmla="*/ 11 h 92"/>
                    <a:gd name="T68" fmla="*/ 62 w 337"/>
                    <a:gd name="T69" fmla="*/ 13 h 92"/>
                    <a:gd name="T70" fmla="*/ 41 w 337"/>
                    <a:gd name="T71" fmla="*/ 13 h 92"/>
                    <a:gd name="T72" fmla="*/ 26 w 337"/>
                    <a:gd name="T73" fmla="*/ 13 h 92"/>
                    <a:gd name="T74" fmla="*/ 10 w 337"/>
                    <a:gd name="T75" fmla="*/ 16 h 92"/>
                    <a:gd name="T76" fmla="*/ 2 w 337"/>
                    <a:gd name="T77" fmla="*/ 16 h 92"/>
                    <a:gd name="T78" fmla="*/ 0 w 337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2"/>
                    <a:gd name="T122" fmla="*/ 337 w 337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2" y="66"/>
                      </a:lnTo>
                      <a:lnTo>
                        <a:pt x="5" y="76"/>
                      </a:lnTo>
                      <a:lnTo>
                        <a:pt x="10" y="84"/>
                      </a:lnTo>
                      <a:lnTo>
                        <a:pt x="49" y="87"/>
                      </a:lnTo>
                      <a:lnTo>
                        <a:pt x="89" y="87"/>
                      </a:lnTo>
                      <a:lnTo>
                        <a:pt x="125" y="87"/>
                      </a:lnTo>
                      <a:lnTo>
                        <a:pt x="164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2"/>
                      </a:lnTo>
                      <a:lnTo>
                        <a:pt x="287" y="92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6"/>
                      </a:lnTo>
                      <a:lnTo>
                        <a:pt x="334" y="45"/>
                      </a:lnTo>
                      <a:lnTo>
                        <a:pt x="337" y="26"/>
                      </a:lnTo>
                      <a:lnTo>
                        <a:pt x="337" y="18"/>
                      </a:lnTo>
                      <a:lnTo>
                        <a:pt x="334" y="13"/>
                      </a:lnTo>
                      <a:lnTo>
                        <a:pt x="332" y="8"/>
                      </a:lnTo>
                      <a:lnTo>
                        <a:pt x="324" y="5"/>
                      </a:lnTo>
                      <a:lnTo>
                        <a:pt x="308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79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2" y="3"/>
                      </a:lnTo>
                      <a:lnTo>
                        <a:pt x="209" y="3"/>
                      </a:lnTo>
                      <a:lnTo>
                        <a:pt x="185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62" y="13"/>
                      </a:lnTo>
                      <a:lnTo>
                        <a:pt x="41" y="13"/>
                      </a:lnTo>
                      <a:lnTo>
                        <a:pt x="26" y="13"/>
                      </a:lnTo>
                      <a:lnTo>
                        <a:pt x="10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8" name="Freeform 709"/>
                <p:cNvSpPr>
                  <a:spLocks/>
                </p:cNvSpPr>
                <p:nvPr/>
              </p:nvSpPr>
              <p:spPr bwMode="auto">
                <a:xfrm>
                  <a:off x="2716" y="3751"/>
                  <a:ext cx="2" cy="52"/>
                </a:xfrm>
                <a:custGeom>
                  <a:avLst/>
                  <a:gdLst>
                    <a:gd name="T0" fmla="*/ 2 w 2"/>
                    <a:gd name="T1" fmla="*/ 50 h 52"/>
                    <a:gd name="T2" fmla="*/ 2 w 2"/>
                    <a:gd name="T3" fmla="*/ 50 h 52"/>
                    <a:gd name="T4" fmla="*/ 2 w 2"/>
                    <a:gd name="T5" fmla="*/ 44 h 52"/>
                    <a:gd name="T6" fmla="*/ 2 w 2"/>
                    <a:gd name="T7" fmla="*/ 39 h 52"/>
                    <a:gd name="T8" fmla="*/ 2 w 2"/>
                    <a:gd name="T9" fmla="*/ 31 h 52"/>
                    <a:gd name="T10" fmla="*/ 2 w 2"/>
                    <a:gd name="T11" fmla="*/ 26 h 52"/>
                    <a:gd name="T12" fmla="*/ 2 w 2"/>
                    <a:gd name="T13" fmla="*/ 21 h 52"/>
                    <a:gd name="T14" fmla="*/ 2 w 2"/>
                    <a:gd name="T15" fmla="*/ 13 h 52"/>
                    <a:gd name="T16" fmla="*/ 2 w 2"/>
                    <a:gd name="T17" fmla="*/ 8 h 52"/>
                    <a:gd name="T18" fmla="*/ 2 w 2"/>
                    <a:gd name="T19" fmla="*/ 0 h 52"/>
                    <a:gd name="T20" fmla="*/ 0 w 2"/>
                    <a:gd name="T21" fmla="*/ 0 h 52"/>
                    <a:gd name="T22" fmla="*/ 0 w 2"/>
                    <a:gd name="T23" fmla="*/ 8 h 52"/>
                    <a:gd name="T24" fmla="*/ 0 w 2"/>
                    <a:gd name="T25" fmla="*/ 13 h 52"/>
                    <a:gd name="T26" fmla="*/ 0 w 2"/>
                    <a:gd name="T27" fmla="*/ 21 h 52"/>
                    <a:gd name="T28" fmla="*/ 0 w 2"/>
                    <a:gd name="T29" fmla="*/ 26 h 52"/>
                    <a:gd name="T30" fmla="*/ 0 w 2"/>
                    <a:gd name="T31" fmla="*/ 31 h 52"/>
                    <a:gd name="T32" fmla="*/ 0 w 2"/>
                    <a:gd name="T33" fmla="*/ 39 h 52"/>
                    <a:gd name="T34" fmla="*/ 0 w 2"/>
                    <a:gd name="T35" fmla="*/ 44 h 52"/>
                    <a:gd name="T36" fmla="*/ 0 w 2"/>
                    <a:gd name="T37" fmla="*/ 52 h 52"/>
                    <a:gd name="T38" fmla="*/ 0 w 2"/>
                    <a:gd name="T39" fmla="*/ 52 h 52"/>
                    <a:gd name="T40" fmla="*/ 2 w 2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2"/>
                    <a:gd name="T65" fmla="*/ 2 w 2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2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2" y="39"/>
                      </a:lnTo>
                      <a:lnTo>
                        <a:pt x="2" y="31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9" name="Freeform 710"/>
                <p:cNvSpPr>
                  <a:spLocks/>
                </p:cNvSpPr>
                <p:nvPr/>
              </p:nvSpPr>
              <p:spPr bwMode="auto">
                <a:xfrm>
                  <a:off x="2716" y="3801"/>
                  <a:ext cx="10" cy="18"/>
                </a:xfrm>
                <a:custGeom>
                  <a:avLst/>
                  <a:gdLst>
                    <a:gd name="T0" fmla="*/ 10 w 10"/>
                    <a:gd name="T1" fmla="*/ 15 h 18"/>
                    <a:gd name="T2" fmla="*/ 10 w 10"/>
                    <a:gd name="T3" fmla="*/ 15 h 18"/>
                    <a:gd name="T4" fmla="*/ 10 w 10"/>
                    <a:gd name="T5" fmla="*/ 15 h 18"/>
                    <a:gd name="T6" fmla="*/ 7 w 10"/>
                    <a:gd name="T7" fmla="*/ 13 h 18"/>
                    <a:gd name="T8" fmla="*/ 7 w 10"/>
                    <a:gd name="T9" fmla="*/ 13 h 18"/>
                    <a:gd name="T10" fmla="*/ 5 w 10"/>
                    <a:gd name="T11" fmla="*/ 10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2 h 18"/>
                    <a:gd name="T18" fmla="*/ 2 w 10"/>
                    <a:gd name="T19" fmla="*/ 0 h 18"/>
                    <a:gd name="T20" fmla="*/ 0 w 10"/>
                    <a:gd name="T21" fmla="*/ 2 h 18"/>
                    <a:gd name="T22" fmla="*/ 0 w 10"/>
                    <a:gd name="T23" fmla="*/ 2 h 18"/>
                    <a:gd name="T24" fmla="*/ 0 w 10"/>
                    <a:gd name="T25" fmla="*/ 5 h 18"/>
                    <a:gd name="T26" fmla="*/ 2 w 10"/>
                    <a:gd name="T27" fmla="*/ 10 h 18"/>
                    <a:gd name="T28" fmla="*/ 2 w 10"/>
                    <a:gd name="T29" fmla="*/ 13 h 18"/>
                    <a:gd name="T30" fmla="*/ 5 w 10"/>
                    <a:gd name="T31" fmla="*/ 15 h 18"/>
                    <a:gd name="T32" fmla="*/ 5 w 10"/>
                    <a:gd name="T33" fmla="*/ 15 h 18"/>
                    <a:gd name="T34" fmla="*/ 7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5"/>
                      </a:moveTo>
                      <a:lnTo>
                        <a:pt x="10" y="15"/>
                      </a:lnTo>
                      <a:lnTo>
                        <a:pt x="7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5" y="15"/>
                      </a:lnTo>
                      <a:lnTo>
                        <a:pt x="7" y="18"/>
                      </a:lnTo>
                      <a:lnTo>
                        <a:pt x="10" y="18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0" name="Freeform 711"/>
                <p:cNvSpPr>
                  <a:spLocks/>
                </p:cNvSpPr>
                <p:nvPr/>
              </p:nvSpPr>
              <p:spPr bwMode="auto">
                <a:xfrm>
                  <a:off x="2726" y="3816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3 w 154"/>
                    <a:gd name="T5" fmla="*/ 3 h 8"/>
                    <a:gd name="T6" fmla="*/ 115 w 154"/>
                    <a:gd name="T7" fmla="*/ 3 h 8"/>
                    <a:gd name="T8" fmla="*/ 97 w 154"/>
                    <a:gd name="T9" fmla="*/ 3 h 8"/>
                    <a:gd name="T10" fmla="*/ 79 w 154"/>
                    <a:gd name="T11" fmla="*/ 3 h 8"/>
                    <a:gd name="T12" fmla="*/ 58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6 h 8"/>
                    <a:gd name="T24" fmla="*/ 39 w 154"/>
                    <a:gd name="T25" fmla="*/ 6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6 h 8"/>
                    <a:gd name="T36" fmla="*/ 154 w 154"/>
                    <a:gd name="T37" fmla="*/ 6 h 8"/>
                    <a:gd name="T38" fmla="*/ 154 w 154"/>
                    <a:gd name="T39" fmla="*/ 6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3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9" y="3"/>
                      </a:lnTo>
                      <a:lnTo>
                        <a:pt x="58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6"/>
                      </a:lnTo>
                      <a:lnTo>
                        <a:pt x="154" y="6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1" name="Freeform 712"/>
                <p:cNvSpPr>
                  <a:spLocks/>
                </p:cNvSpPr>
                <p:nvPr/>
              </p:nvSpPr>
              <p:spPr bwMode="auto">
                <a:xfrm>
                  <a:off x="2880" y="3819"/>
                  <a:ext cx="87" cy="8"/>
                </a:xfrm>
                <a:custGeom>
                  <a:avLst/>
                  <a:gdLst>
                    <a:gd name="T0" fmla="*/ 87 w 87"/>
                    <a:gd name="T1" fmla="*/ 5 h 8"/>
                    <a:gd name="T2" fmla="*/ 87 w 87"/>
                    <a:gd name="T3" fmla="*/ 5 h 8"/>
                    <a:gd name="T4" fmla="*/ 74 w 87"/>
                    <a:gd name="T5" fmla="*/ 5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5 h 8"/>
                    <a:gd name="T24" fmla="*/ 21 w 87"/>
                    <a:gd name="T25" fmla="*/ 5 h 8"/>
                    <a:gd name="T26" fmla="*/ 32 w 87"/>
                    <a:gd name="T27" fmla="*/ 5 h 8"/>
                    <a:gd name="T28" fmla="*/ 42 w 87"/>
                    <a:gd name="T29" fmla="*/ 5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5"/>
                      </a:moveTo>
                      <a:lnTo>
                        <a:pt x="87" y="5"/>
                      </a:lnTo>
                      <a:lnTo>
                        <a:pt x="74" y="5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5"/>
                      </a:lnTo>
                      <a:lnTo>
                        <a:pt x="21" y="5"/>
                      </a:lnTo>
                      <a:lnTo>
                        <a:pt x="32" y="5"/>
                      </a:lnTo>
                      <a:lnTo>
                        <a:pt x="42" y="5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2" name="Freeform 713"/>
                <p:cNvSpPr>
                  <a:spLocks/>
                </p:cNvSpPr>
                <p:nvPr/>
              </p:nvSpPr>
              <p:spPr bwMode="auto">
                <a:xfrm>
                  <a:off x="2967" y="3814"/>
                  <a:ext cx="70" cy="15"/>
                </a:xfrm>
                <a:custGeom>
                  <a:avLst/>
                  <a:gdLst>
                    <a:gd name="T0" fmla="*/ 68 w 70"/>
                    <a:gd name="T1" fmla="*/ 0 h 15"/>
                    <a:gd name="T2" fmla="*/ 68 w 70"/>
                    <a:gd name="T3" fmla="*/ 0 h 15"/>
                    <a:gd name="T4" fmla="*/ 60 w 70"/>
                    <a:gd name="T5" fmla="*/ 5 h 15"/>
                    <a:gd name="T6" fmla="*/ 52 w 70"/>
                    <a:gd name="T7" fmla="*/ 8 h 15"/>
                    <a:gd name="T8" fmla="*/ 44 w 70"/>
                    <a:gd name="T9" fmla="*/ 10 h 15"/>
                    <a:gd name="T10" fmla="*/ 36 w 70"/>
                    <a:gd name="T11" fmla="*/ 10 h 15"/>
                    <a:gd name="T12" fmla="*/ 26 w 70"/>
                    <a:gd name="T13" fmla="*/ 10 h 15"/>
                    <a:gd name="T14" fmla="*/ 18 w 70"/>
                    <a:gd name="T15" fmla="*/ 10 h 15"/>
                    <a:gd name="T16" fmla="*/ 8 w 70"/>
                    <a:gd name="T17" fmla="*/ 10 h 15"/>
                    <a:gd name="T18" fmla="*/ 0 w 70"/>
                    <a:gd name="T19" fmla="*/ 10 h 15"/>
                    <a:gd name="T20" fmla="*/ 0 w 70"/>
                    <a:gd name="T21" fmla="*/ 13 h 15"/>
                    <a:gd name="T22" fmla="*/ 8 w 70"/>
                    <a:gd name="T23" fmla="*/ 13 h 15"/>
                    <a:gd name="T24" fmla="*/ 18 w 70"/>
                    <a:gd name="T25" fmla="*/ 13 h 15"/>
                    <a:gd name="T26" fmla="*/ 26 w 70"/>
                    <a:gd name="T27" fmla="*/ 15 h 15"/>
                    <a:gd name="T28" fmla="*/ 36 w 70"/>
                    <a:gd name="T29" fmla="*/ 15 h 15"/>
                    <a:gd name="T30" fmla="*/ 44 w 70"/>
                    <a:gd name="T31" fmla="*/ 13 h 15"/>
                    <a:gd name="T32" fmla="*/ 52 w 70"/>
                    <a:gd name="T33" fmla="*/ 13 h 15"/>
                    <a:gd name="T34" fmla="*/ 60 w 70"/>
                    <a:gd name="T35" fmla="*/ 8 h 15"/>
                    <a:gd name="T36" fmla="*/ 70 w 70"/>
                    <a:gd name="T37" fmla="*/ 2 h 15"/>
                    <a:gd name="T38" fmla="*/ 70 w 70"/>
                    <a:gd name="T39" fmla="*/ 2 h 15"/>
                    <a:gd name="T40" fmla="*/ 68 w 70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5"/>
                    <a:gd name="T65" fmla="*/ 70 w 70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5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0"/>
                      </a:lnTo>
                      <a:lnTo>
                        <a:pt x="36" y="10"/>
                      </a:lnTo>
                      <a:lnTo>
                        <a:pt x="26" y="10"/>
                      </a:lnTo>
                      <a:lnTo>
                        <a:pt x="18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5"/>
                      </a:lnTo>
                      <a:lnTo>
                        <a:pt x="36" y="15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3" name="Freeform 714"/>
                <p:cNvSpPr>
                  <a:spLocks/>
                </p:cNvSpPr>
                <p:nvPr/>
              </p:nvSpPr>
              <p:spPr bwMode="auto">
                <a:xfrm>
                  <a:off x="3035" y="3746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5 w 21"/>
                    <a:gd name="T5" fmla="*/ 7 h 70"/>
                    <a:gd name="T6" fmla="*/ 15 w 21"/>
                    <a:gd name="T7" fmla="*/ 15 h 70"/>
                    <a:gd name="T8" fmla="*/ 15 w 21"/>
                    <a:gd name="T9" fmla="*/ 23 h 70"/>
                    <a:gd name="T10" fmla="*/ 15 w 21"/>
                    <a:gd name="T11" fmla="*/ 34 h 70"/>
                    <a:gd name="T12" fmla="*/ 13 w 21"/>
                    <a:gd name="T13" fmla="*/ 44 h 70"/>
                    <a:gd name="T14" fmla="*/ 10 w 21"/>
                    <a:gd name="T15" fmla="*/ 55 h 70"/>
                    <a:gd name="T16" fmla="*/ 5 w 21"/>
                    <a:gd name="T17" fmla="*/ 63 h 70"/>
                    <a:gd name="T18" fmla="*/ 0 w 21"/>
                    <a:gd name="T19" fmla="*/ 68 h 70"/>
                    <a:gd name="T20" fmla="*/ 2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5 w 21"/>
                    <a:gd name="T27" fmla="*/ 44 h 70"/>
                    <a:gd name="T28" fmla="*/ 18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8 w 21"/>
                    <a:gd name="T35" fmla="*/ 7 h 70"/>
                    <a:gd name="T36" fmla="*/ 18 w 21"/>
                    <a:gd name="T37" fmla="*/ 0 h 70"/>
                    <a:gd name="T38" fmla="*/ 18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5" y="7"/>
                      </a:lnTo>
                      <a:lnTo>
                        <a:pt x="15" y="15"/>
                      </a:lnTo>
                      <a:lnTo>
                        <a:pt x="15" y="23"/>
                      </a:lnTo>
                      <a:lnTo>
                        <a:pt x="15" y="34"/>
                      </a:lnTo>
                      <a:lnTo>
                        <a:pt x="13" y="44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5" y="44"/>
                      </a:lnTo>
                      <a:lnTo>
                        <a:pt x="18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8" y="7"/>
                      </a:lnTo>
                      <a:lnTo>
                        <a:pt x="18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4" name="Freeform 715"/>
                <p:cNvSpPr>
                  <a:spLocks/>
                </p:cNvSpPr>
                <p:nvPr/>
              </p:nvSpPr>
              <p:spPr bwMode="auto">
                <a:xfrm>
                  <a:off x="2995" y="3735"/>
                  <a:ext cx="58" cy="13"/>
                </a:xfrm>
                <a:custGeom>
                  <a:avLst/>
                  <a:gdLst>
                    <a:gd name="T0" fmla="*/ 0 w 58"/>
                    <a:gd name="T1" fmla="*/ 3 h 13"/>
                    <a:gd name="T2" fmla="*/ 0 w 58"/>
                    <a:gd name="T3" fmla="*/ 3 h 13"/>
                    <a:gd name="T4" fmla="*/ 6 w 58"/>
                    <a:gd name="T5" fmla="*/ 3 h 13"/>
                    <a:gd name="T6" fmla="*/ 14 w 58"/>
                    <a:gd name="T7" fmla="*/ 3 h 13"/>
                    <a:gd name="T8" fmla="*/ 21 w 58"/>
                    <a:gd name="T9" fmla="*/ 3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8 h 13"/>
                    <a:gd name="T16" fmla="*/ 50 w 58"/>
                    <a:gd name="T17" fmla="*/ 11 h 13"/>
                    <a:gd name="T18" fmla="*/ 53 w 58"/>
                    <a:gd name="T19" fmla="*/ 13 h 13"/>
                    <a:gd name="T20" fmla="*/ 58 w 58"/>
                    <a:gd name="T21" fmla="*/ 11 h 13"/>
                    <a:gd name="T22" fmla="*/ 53 w 58"/>
                    <a:gd name="T23" fmla="*/ 8 h 13"/>
                    <a:gd name="T24" fmla="*/ 48 w 58"/>
                    <a:gd name="T25" fmla="*/ 5 h 13"/>
                    <a:gd name="T26" fmla="*/ 40 w 58"/>
                    <a:gd name="T27" fmla="*/ 3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4 w 58"/>
                    <a:gd name="T33" fmla="*/ 0 h 13"/>
                    <a:gd name="T34" fmla="*/ 6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6" y="3"/>
                      </a:lnTo>
                      <a:lnTo>
                        <a:pt x="14" y="3"/>
                      </a:lnTo>
                      <a:lnTo>
                        <a:pt x="21" y="3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8"/>
                      </a:lnTo>
                      <a:lnTo>
                        <a:pt x="50" y="11"/>
                      </a:lnTo>
                      <a:lnTo>
                        <a:pt x="53" y="13"/>
                      </a:lnTo>
                      <a:lnTo>
                        <a:pt x="58" y="11"/>
                      </a:lnTo>
                      <a:lnTo>
                        <a:pt x="53" y="8"/>
                      </a:lnTo>
                      <a:lnTo>
                        <a:pt x="48" y="5"/>
                      </a:lnTo>
                      <a:lnTo>
                        <a:pt x="40" y="3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4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5" name="Freeform 716"/>
                <p:cNvSpPr>
                  <a:spLocks/>
                </p:cNvSpPr>
                <p:nvPr/>
              </p:nvSpPr>
              <p:spPr bwMode="auto">
                <a:xfrm>
                  <a:off x="2716" y="3735"/>
                  <a:ext cx="279" cy="18"/>
                </a:xfrm>
                <a:custGeom>
                  <a:avLst/>
                  <a:gdLst>
                    <a:gd name="T0" fmla="*/ 2 w 279"/>
                    <a:gd name="T1" fmla="*/ 16 h 18"/>
                    <a:gd name="T2" fmla="*/ 0 w 279"/>
                    <a:gd name="T3" fmla="*/ 18 h 18"/>
                    <a:gd name="T4" fmla="*/ 13 w 279"/>
                    <a:gd name="T5" fmla="*/ 18 h 18"/>
                    <a:gd name="T6" fmla="*/ 41 w 279"/>
                    <a:gd name="T7" fmla="*/ 16 h 18"/>
                    <a:gd name="T8" fmla="*/ 86 w 279"/>
                    <a:gd name="T9" fmla="*/ 13 h 18"/>
                    <a:gd name="T10" fmla="*/ 136 w 279"/>
                    <a:gd name="T11" fmla="*/ 11 h 18"/>
                    <a:gd name="T12" fmla="*/ 188 w 279"/>
                    <a:gd name="T13" fmla="*/ 8 h 18"/>
                    <a:gd name="T14" fmla="*/ 232 w 279"/>
                    <a:gd name="T15" fmla="*/ 5 h 18"/>
                    <a:gd name="T16" fmla="*/ 266 w 279"/>
                    <a:gd name="T17" fmla="*/ 3 h 18"/>
                    <a:gd name="T18" fmla="*/ 279 w 279"/>
                    <a:gd name="T19" fmla="*/ 3 h 18"/>
                    <a:gd name="T20" fmla="*/ 279 w 279"/>
                    <a:gd name="T21" fmla="*/ 0 h 18"/>
                    <a:gd name="T22" fmla="*/ 266 w 279"/>
                    <a:gd name="T23" fmla="*/ 0 h 18"/>
                    <a:gd name="T24" fmla="*/ 232 w 279"/>
                    <a:gd name="T25" fmla="*/ 3 h 18"/>
                    <a:gd name="T26" fmla="*/ 188 w 279"/>
                    <a:gd name="T27" fmla="*/ 5 h 18"/>
                    <a:gd name="T28" fmla="*/ 136 w 279"/>
                    <a:gd name="T29" fmla="*/ 8 h 18"/>
                    <a:gd name="T30" fmla="*/ 86 w 279"/>
                    <a:gd name="T31" fmla="*/ 11 h 18"/>
                    <a:gd name="T32" fmla="*/ 41 w 279"/>
                    <a:gd name="T33" fmla="*/ 13 h 18"/>
                    <a:gd name="T34" fmla="*/ 13 w 279"/>
                    <a:gd name="T35" fmla="*/ 16 h 18"/>
                    <a:gd name="T36" fmla="*/ 0 w 279"/>
                    <a:gd name="T37" fmla="*/ 16 h 18"/>
                    <a:gd name="T38" fmla="*/ 0 w 279"/>
                    <a:gd name="T39" fmla="*/ 16 h 18"/>
                    <a:gd name="T40" fmla="*/ 2 w 279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9"/>
                    <a:gd name="T64" fmla="*/ 0 h 18"/>
                    <a:gd name="T65" fmla="*/ 279 w 279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9" h="18">
                      <a:moveTo>
                        <a:pt x="2" y="16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1" y="16"/>
                      </a:lnTo>
                      <a:lnTo>
                        <a:pt x="86" y="13"/>
                      </a:lnTo>
                      <a:lnTo>
                        <a:pt x="136" y="11"/>
                      </a:lnTo>
                      <a:lnTo>
                        <a:pt x="188" y="8"/>
                      </a:lnTo>
                      <a:lnTo>
                        <a:pt x="232" y="5"/>
                      </a:lnTo>
                      <a:lnTo>
                        <a:pt x="266" y="3"/>
                      </a:lnTo>
                      <a:lnTo>
                        <a:pt x="279" y="3"/>
                      </a:lnTo>
                      <a:lnTo>
                        <a:pt x="279" y="0"/>
                      </a:lnTo>
                      <a:lnTo>
                        <a:pt x="266" y="0"/>
                      </a:lnTo>
                      <a:lnTo>
                        <a:pt x="232" y="3"/>
                      </a:lnTo>
                      <a:lnTo>
                        <a:pt x="188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41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6" name="Freeform 717"/>
                <p:cNvSpPr>
                  <a:spLocks/>
                </p:cNvSpPr>
                <p:nvPr/>
              </p:nvSpPr>
              <p:spPr bwMode="auto">
                <a:xfrm>
                  <a:off x="2682" y="3840"/>
                  <a:ext cx="374" cy="89"/>
                </a:xfrm>
                <a:custGeom>
                  <a:avLst/>
                  <a:gdLst>
                    <a:gd name="T0" fmla="*/ 65 w 374"/>
                    <a:gd name="T1" fmla="*/ 10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2 h 89"/>
                    <a:gd name="T10" fmla="*/ 2 w 374"/>
                    <a:gd name="T11" fmla="*/ 55 h 89"/>
                    <a:gd name="T12" fmla="*/ 0 w 374"/>
                    <a:gd name="T13" fmla="*/ 60 h 89"/>
                    <a:gd name="T14" fmla="*/ 2 w 374"/>
                    <a:gd name="T15" fmla="*/ 65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6 h 89"/>
                    <a:gd name="T38" fmla="*/ 337 w 374"/>
                    <a:gd name="T39" fmla="*/ 84 h 89"/>
                    <a:gd name="T40" fmla="*/ 366 w 374"/>
                    <a:gd name="T41" fmla="*/ 73 h 89"/>
                    <a:gd name="T42" fmla="*/ 371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0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2"/>
                      </a:lnTo>
                      <a:lnTo>
                        <a:pt x="2" y="55"/>
                      </a:lnTo>
                      <a:lnTo>
                        <a:pt x="0" y="60"/>
                      </a:lnTo>
                      <a:lnTo>
                        <a:pt x="2" y="65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6"/>
                      </a:lnTo>
                      <a:lnTo>
                        <a:pt x="337" y="84"/>
                      </a:lnTo>
                      <a:lnTo>
                        <a:pt x="366" y="73"/>
                      </a:lnTo>
                      <a:lnTo>
                        <a:pt x="371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7" name="Freeform 718"/>
                <p:cNvSpPr>
                  <a:spLocks/>
                </p:cNvSpPr>
                <p:nvPr/>
              </p:nvSpPr>
              <p:spPr bwMode="auto">
                <a:xfrm>
                  <a:off x="2687" y="3843"/>
                  <a:ext cx="369" cy="70"/>
                </a:xfrm>
                <a:custGeom>
                  <a:avLst/>
                  <a:gdLst>
                    <a:gd name="T0" fmla="*/ 60 w 369"/>
                    <a:gd name="T1" fmla="*/ 5 h 70"/>
                    <a:gd name="T2" fmla="*/ 47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1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5 w 369"/>
                    <a:gd name="T17" fmla="*/ 57 h 70"/>
                    <a:gd name="T18" fmla="*/ 65 w 369"/>
                    <a:gd name="T19" fmla="*/ 62 h 70"/>
                    <a:gd name="T20" fmla="*/ 120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3 w 369"/>
                    <a:gd name="T27" fmla="*/ 68 h 70"/>
                    <a:gd name="T28" fmla="*/ 332 w 369"/>
                    <a:gd name="T29" fmla="*/ 65 h 70"/>
                    <a:gd name="T30" fmla="*/ 361 w 369"/>
                    <a:gd name="T31" fmla="*/ 57 h 70"/>
                    <a:gd name="T32" fmla="*/ 366 w 369"/>
                    <a:gd name="T33" fmla="*/ 55 h 70"/>
                    <a:gd name="T34" fmla="*/ 369 w 369"/>
                    <a:gd name="T35" fmla="*/ 52 h 70"/>
                    <a:gd name="T36" fmla="*/ 366 w 369"/>
                    <a:gd name="T37" fmla="*/ 41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0 w 369"/>
                    <a:gd name="T43" fmla="*/ 7 h 70"/>
                    <a:gd name="T44" fmla="*/ 345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8 w 369"/>
                    <a:gd name="T51" fmla="*/ 0 h 70"/>
                    <a:gd name="T52" fmla="*/ 60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65" y="62"/>
                      </a:lnTo>
                      <a:lnTo>
                        <a:pt x="120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7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1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7"/>
                      </a:lnTo>
                      <a:lnTo>
                        <a:pt x="345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8" name="Freeform 719"/>
                <p:cNvSpPr>
                  <a:spLocks/>
                </p:cNvSpPr>
                <p:nvPr/>
              </p:nvSpPr>
              <p:spPr bwMode="auto">
                <a:xfrm>
                  <a:off x="2744" y="385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9" name="Freeform 720"/>
                <p:cNvSpPr>
                  <a:spLocks/>
                </p:cNvSpPr>
                <p:nvPr/>
              </p:nvSpPr>
              <p:spPr bwMode="auto">
                <a:xfrm>
                  <a:off x="2734" y="3861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0" name="Freeform 721"/>
                <p:cNvSpPr>
                  <a:spLocks/>
                </p:cNvSpPr>
                <p:nvPr/>
              </p:nvSpPr>
              <p:spPr bwMode="auto">
                <a:xfrm>
                  <a:off x="2723" y="3869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1" name="Freeform 722"/>
                <p:cNvSpPr>
                  <a:spLocks/>
                </p:cNvSpPr>
                <p:nvPr/>
              </p:nvSpPr>
              <p:spPr bwMode="auto">
                <a:xfrm>
                  <a:off x="2710" y="387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2" name="Freeform 723"/>
                <p:cNvSpPr>
                  <a:spLocks/>
                </p:cNvSpPr>
                <p:nvPr/>
              </p:nvSpPr>
              <p:spPr bwMode="auto">
                <a:xfrm>
                  <a:off x="2700" y="3887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3" name="Freeform 724"/>
                <p:cNvSpPr>
                  <a:spLocks/>
                </p:cNvSpPr>
                <p:nvPr/>
              </p:nvSpPr>
              <p:spPr bwMode="auto">
                <a:xfrm>
                  <a:off x="2757" y="385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3 w 8"/>
                    <a:gd name="T13" fmla="*/ 8 h 8"/>
                    <a:gd name="T14" fmla="*/ 6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4" name="Freeform 725"/>
                <p:cNvSpPr>
                  <a:spLocks/>
                </p:cNvSpPr>
                <p:nvPr/>
              </p:nvSpPr>
              <p:spPr bwMode="auto">
                <a:xfrm>
                  <a:off x="2747" y="386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5" name="Freeform 726"/>
                <p:cNvSpPr>
                  <a:spLocks/>
                </p:cNvSpPr>
                <p:nvPr/>
              </p:nvSpPr>
              <p:spPr bwMode="auto">
                <a:xfrm>
                  <a:off x="2737" y="3869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7 w 7"/>
                    <a:gd name="T25" fmla="*/ 2 h 8"/>
                    <a:gd name="T26" fmla="*/ 5 w 7"/>
                    <a:gd name="T27" fmla="*/ 0 h 8"/>
                    <a:gd name="T28" fmla="*/ 2 w 7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6" name="Freeform 727"/>
                <p:cNvSpPr>
                  <a:spLocks/>
                </p:cNvSpPr>
                <p:nvPr/>
              </p:nvSpPr>
              <p:spPr bwMode="auto">
                <a:xfrm>
                  <a:off x="2723" y="387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7" name="Freeform 728"/>
                <p:cNvSpPr>
                  <a:spLocks/>
                </p:cNvSpPr>
                <p:nvPr/>
              </p:nvSpPr>
              <p:spPr bwMode="auto">
                <a:xfrm>
                  <a:off x="2713" y="3890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3 w 10"/>
                    <a:gd name="T13" fmla="*/ 8 h 8"/>
                    <a:gd name="T14" fmla="*/ 5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8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8" name="Freeform 729"/>
                <p:cNvSpPr>
                  <a:spLocks/>
                </p:cNvSpPr>
                <p:nvPr/>
              </p:nvSpPr>
              <p:spPr bwMode="auto">
                <a:xfrm>
                  <a:off x="2768" y="385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5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9" name="Freeform 730"/>
                <p:cNvSpPr>
                  <a:spLocks/>
                </p:cNvSpPr>
                <p:nvPr/>
              </p:nvSpPr>
              <p:spPr bwMode="auto">
                <a:xfrm>
                  <a:off x="2760" y="386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0" name="Freeform 731"/>
                <p:cNvSpPr>
                  <a:spLocks/>
                </p:cNvSpPr>
                <p:nvPr/>
              </p:nvSpPr>
              <p:spPr bwMode="auto">
                <a:xfrm>
                  <a:off x="2750" y="3869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8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5 w 7"/>
                    <a:gd name="T25" fmla="*/ 0 h 8"/>
                    <a:gd name="T26" fmla="*/ 2 w 7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1" name="Freeform 732"/>
                <p:cNvSpPr>
                  <a:spLocks/>
                </p:cNvSpPr>
                <p:nvPr/>
              </p:nvSpPr>
              <p:spPr bwMode="auto">
                <a:xfrm>
                  <a:off x="2737" y="3879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2" name="Freeform 733"/>
                <p:cNvSpPr>
                  <a:spLocks/>
                </p:cNvSpPr>
                <p:nvPr/>
              </p:nvSpPr>
              <p:spPr bwMode="auto">
                <a:xfrm>
                  <a:off x="2726" y="389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3" name="Freeform 734"/>
                <p:cNvSpPr>
                  <a:spLocks/>
                </p:cNvSpPr>
                <p:nvPr/>
              </p:nvSpPr>
              <p:spPr bwMode="auto">
                <a:xfrm>
                  <a:off x="2781" y="3853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3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4" name="Freeform 735"/>
                <p:cNvSpPr>
                  <a:spLocks/>
                </p:cNvSpPr>
                <p:nvPr/>
              </p:nvSpPr>
              <p:spPr bwMode="auto">
                <a:xfrm>
                  <a:off x="2773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5" name="Freeform 736"/>
                <p:cNvSpPr>
                  <a:spLocks/>
                </p:cNvSpPr>
                <p:nvPr/>
              </p:nvSpPr>
              <p:spPr bwMode="auto">
                <a:xfrm>
                  <a:off x="2763" y="3869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6" name="Freeform 737"/>
                <p:cNvSpPr>
                  <a:spLocks/>
                </p:cNvSpPr>
                <p:nvPr/>
              </p:nvSpPr>
              <p:spPr bwMode="auto">
                <a:xfrm>
                  <a:off x="2752" y="3879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7" name="Freeform 738"/>
                <p:cNvSpPr>
                  <a:spLocks/>
                </p:cNvSpPr>
                <p:nvPr/>
              </p:nvSpPr>
              <p:spPr bwMode="auto">
                <a:xfrm>
                  <a:off x="2739" y="389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8" name="Freeform 739"/>
                <p:cNvSpPr>
                  <a:spLocks/>
                </p:cNvSpPr>
                <p:nvPr/>
              </p:nvSpPr>
              <p:spPr bwMode="auto">
                <a:xfrm>
                  <a:off x="2794" y="3853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9" name="Freeform 740"/>
                <p:cNvSpPr>
                  <a:spLocks/>
                </p:cNvSpPr>
                <p:nvPr/>
              </p:nvSpPr>
              <p:spPr bwMode="auto">
                <a:xfrm>
                  <a:off x="2786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0" name="Freeform 741"/>
                <p:cNvSpPr>
                  <a:spLocks/>
                </p:cNvSpPr>
                <p:nvPr/>
              </p:nvSpPr>
              <p:spPr bwMode="auto">
                <a:xfrm>
                  <a:off x="2776" y="3869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1" name="Freeform 742"/>
                <p:cNvSpPr>
                  <a:spLocks/>
                </p:cNvSpPr>
                <p:nvPr/>
              </p:nvSpPr>
              <p:spPr bwMode="auto">
                <a:xfrm>
                  <a:off x="2765" y="387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2" name="Freeform 743"/>
                <p:cNvSpPr>
                  <a:spLocks/>
                </p:cNvSpPr>
                <p:nvPr/>
              </p:nvSpPr>
              <p:spPr bwMode="auto">
                <a:xfrm>
                  <a:off x="2755" y="3890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3" name="Freeform 744"/>
                <p:cNvSpPr>
                  <a:spLocks/>
                </p:cNvSpPr>
                <p:nvPr/>
              </p:nvSpPr>
              <p:spPr bwMode="auto">
                <a:xfrm>
                  <a:off x="2807" y="3853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4" name="Freeform 745"/>
                <p:cNvSpPr>
                  <a:spLocks/>
                </p:cNvSpPr>
                <p:nvPr/>
              </p:nvSpPr>
              <p:spPr bwMode="auto">
                <a:xfrm>
                  <a:off x="2799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5" name="Freeform 746"/>
                <p:cNvSpPr>
                  <a:spLocks/>
                </p:cNvSpPr>
                <p:nvPr/>
              </p:nvSpPr>
              <p:spPr bwMode="auto">
                <a:xfrm>
                  <a:off x="2789" y="3869"/>
                  <a:ext cx="10" cy="8"/>
                </a:xfrm>
                <a:custGeom>
                  <a:avLst/>
                  <a:gdLst>
                    <a:gd name="T0" fmla="*/ 2 w 10"/>
                    <a:gd name="T1" fmla="*/ 2 h 8"/>
                    <a:gd name="T2" fmla="*/ 2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8 w 10"/>
                    <a:gd name="T25" fmla="*/ 0 h 8"/>
                    <a:gd name="T26" fmla="*/ 2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6" name="Freeform 747"/>
                <p:cNvSpPr>
                  <a:spLocks/>
                </p:cNvSpPr>
                <p:nvPr/>
              </p:nvSpPr>
              <p:spPr bwMode="auto">
                <a:xfrm>
                  <a:off x="2778" y="3879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7" name="Freeform 748"/>
                <p:cNvSpPr>
                  <a:spLocks/>
                </p:cNvSpPr>
                <p:nvPr/>
              </p:nvSpPr>
              <p:spPr bwMode="auto">
                <a:xfrm>
                  <a:off x="2768" y="3890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2 h 10"/>
                    <a:gd name="T4" fmla="*/ 3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8" name="Freeform 749"/>
                <p:cNvSpPr>
                  <a:spLocks/>
                </p:cNvSpPr>
                <p:nvPr/>
              </p:nvSpPr>
              <p:spPr bwMode="auto">
                <a:xfrm>
                  <a:off x="2820" y="3853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5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3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9" name="Freeform 750"/>
                <p:cNvSpPr>
                  <a:spLocks/>
                </p:cNvSpPr>
                <p:nvPr/>
              </p:nvSpPr>
              <p:spPr bwMode="auto">
                <a:xfrm>
                  <a:off x="2812" y="386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0" name="Freeform 751"/>
                <p:cNvSpPr>
                  <a:spLocks/>
                </p:cNvSpPr>
                <p:nvPr/>
              </p:nvSpPr>
              <p:spPr bwMode="auto">
                <a:xfrm>
                  <a:off x="2805" y="3871"/>
                  <a:ext cx="7" cy="6"/>
                </a:xfrm>
                <a:custGeom>
                  <a:avLst/>
                  <a:gdLst>
                    <a:gd name="T0" fmla="*/ 0 w 7"/>
                    <a:gd name="T1" fmla="*/ 0 h 6"/>
                    <a:gd name="T2" fmla="*/ 0 w 7"/>
                    <a:gd name="T3" fmla="*/ 3 h 6"/>
                    <a:gd name="T4" fmla="*/ 0 w 7"/>
                    <a:gd name="T5" fmla="*/ 3 h 6"/>
                    <a:gd name="T6" fmla="*/ 0 w 7"/>
                    <a:gd name="T7" fmla="*/ 6 h 6"/>
                    <a:gd name="T8" fmla="*/ 0 w 7"/>
                    <a:gd name="T9" fmla="*/ 6 h 6"/>
                    <a:gd name="T10" fmla="*/ 2 w 7"/>
                    <a:gd name="T11" fmla="*/ 6 h 6"/>
                    <a:gd name="T12" fmla="*/ 5 w 7"/>
                    <a:gd name="T13" fmla="*/ 6 h 6"/>
                    <a:gd name="T14" fmla="*/ 7 w 7"/>
                    <a:gd name="T15" fmla="*/ 6 h 6"/>
                    <a:gd name="T16" fmla="*/ 7 w 7"/>
                    <a:gd name="T17" fmla="*/ 6 h 6"/>
                    <a:gd name="T18" fmla="*/ 7 w 7"/>
                    <a:gd name="T19" fmla="*/ 6 h 6"/>
                    <a:gd name="T20" fmla="*/ 7 w 7"/>
                    <a:gd name="T21" fmla="*/ 3 h 6"/>
                    <a:gd name="T22" fmla="*/ 7 w 7"/>
                    <a:gd name="T23" fmla="*/ 0 h 6"/>
                    <a:gd name="T24" fmla="*/ 7 w 7"/>
                    <a:gd name="T25" fmla="*/ 0 h 6"/>
                    <a:gd name="T26" fmla="*/ 0 w 7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6"/>
                    <a:gd name="T44" fmla="*/ 7 w 7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1" name="Freeform 752"/>
                <p:cNvSpPr>
                  <a:spLocks/>
                </p:cNvSpPr>
                <p:nvPr/>
              </p:nvSpPr>
              <p:spPr bwMode="auto">
                <a:xfrm>
                  <a:off x="2794" y="3879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2" name="Freeform 753"/>
                <p:cNvSpPr>
                  <a:spLocks/>
                </p:cNvSpPr>
                <p:nvPr/>
              </p:nvSpPr>
              <p:spPr bwMode="auto">
                <a:xfrm>
                  <a:off x="2784" y="3890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7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3" name="Freeform 754"/>
                <p:cNvSpPr>
                  <a:spLocks/>
                </p:cNvSpPr>
                <p:nvPr/>
              </p:nvSpPr>
              <p:spPr bwMode="auto">
                <a:xfrm>
                  <a:off x="2833" y="3853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3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11 w 11"/>
                    <a:gd name="T21" fmla="*/ 0 h 5"/>
                    <a:gd name="T22" fmla="*/ 8 w 11"/>
                    <a:gd name="T23" fmla="*/ 0 h 5"/>
                    <a:gd name="T24" fmla="*/ 6 w 11"/>
                    <a:gd name="T25" fmla="*/ 0 h 5"/>
                    <a:gd name="T26" fmla="*/ 3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4" name="Freeform 755"/>
                <p:cNvSpPr>
                  <a:spLocks/>
                </p:cNvSpPr>
                <p:nvPr/>
              </p:nvSpPr>
              <p:spPr bwMode="auto">
                <a:xfrm>
                  <a:off x="2828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5" name="Freeform 756"/>
                <p:cNvSpPr>
                  <a:spLocks/>
                </p:cNvSpPr>
                <p:nvPr/>
              </p:nvSpPr>
              <p:spPr bwMode="auto">
                <a:xfrm>
                  <a:off x="2818" y="3871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6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6" name="Freeform 757"/>
                <p:cNvSpPr>
                  <a:spLocks/>
                </p:cNvSpPr>
                <p:nvPr/>
              </p:nvSpPr>
              <p:spPr bwMode="auto">
                <a:xfrm>
                  <a:off x="2810" y="3879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0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5 w 10"/>
                    <a:gd name="T13" fmla="*/ 11 h 11"/>
                    <a:gd name="T14" fmla="*/ 8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8 w 10"/>
                    <a:gd name="T25" fmla="*/ 3 h 11"/>
                    <a:gd name="T26" fmla="*/ 5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7" name="Freeform 758"/>
                <p:cNvSpPr>
                  <a:spLocks/>
                </p:cNvSpPr>
                <p:nvPr/>
              </p:nvSpPr>
              <p:spPr bwMode="auto">
                <a:xfrm>
                  <a:off x="2799" y="3890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10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8" name="Freeform 759"/>
                <p:cNvSpPr>
                  <a:spLocks/>
                </p:cNvSpPr>
                <p:nvPr/>
              </p:nvSpPr>
              <p:spPr bwMode="auto">
                <a:xfrm>
                  <a:off x="2849" y="385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3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3 h 5"/>
                    <a:gd name="T22" fmla="*/ 8 w 10"/>
                    <a:gd name="T23" fmla="*/ 0 h 5"/>
                    <a:gd name="T24" fmla="*/ 8 w 10"/>
                    <a:gd name="T25" fmla="*/ 0 h 5"/>
                    <a:gd name="T26" fmla="*/ 0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9" name="Freeform 760"/>
                <p:cNvSpPr>
                  <a:spLocks/>
                </p:cNvSpPr>
                <p:nvPr/>
              </p:nvSpPr>
              <p:spPr bwMode="auto">
                <a:xfrm>
                  <a:off x="2841" y="386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0" name="Freeform 761"/>
                <p:cNvSpPr>
                  <a:spLocks/>
                </p:cNvSpPr>
                <p:nvPr/>
              </p:nvSpPr>
              <p:spPr bwMode="auto">
                <a:xfrm>
                  <a:off x="2833" y="387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1" name="Freeform 762"/>
                <p:cNvSpPr>
                  <a:spLocks/>
                </p:cNvSpPr>
                <p:nvPr/>
              </p:nvSpPr>
              <p:spPr bwMode="auto">
                <a:xfrm>
                  <a:off x="2825" y="3879"/>
                  <a:ext cx="11" cy="11"/>
                </a:xfrm>
                <a:custGeom>
                  <a:avLst/>
                  <a:gdLst>
                    <a:gd name="T0" fmla="*/ 0 w 11"/>
                    <a:gd name="T1" fmla="*/ 3 h 11"/>
                    <a:gd name="T2" fmla="*/ 0 w 11"/>
                    <a:gd name="T3" fmla="*/ 5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8 h 11"/>
                    <a:gd name="T20" fmla="*/ 11 w 11"/>
                    <a:gd name="T21" fmla="*/ 5 h 11"/>
                    <a:gd name="T22" fmla="*/ 11 w 11"/>
                    <a:gd name="T23" fmla="*/ 3 h 11"/>
                    <a:gd name="T24" fmla="*/ 8 w 11"/>
                    <a:gd name="T25" fmla="*/ 3 h 11"/>
                    <a:gd name="T26" fmla="*/ 6 w 11"/>
                    <a:gd name="T27" fmla="*/ 0 h 11"/>
                    <a:gd name="T28" fmla="*/ 0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2" name="Freeform 763"/>
                <p:cNvSpPr>
                  <a:spLocks/>
                </p:cNvSpPr>
                <p:nvPr/>
              </p:nvSpPr>
              <p:spPr bwMode="auto">
                <a:xfrm>
                  <a:off x="2818" y="389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3" name="Freeform 764"/>
                <p:cNvSpPr>
                  <a:spLocks/>
                </p:cNvSpPr>
                <p:nvPr/>
              </p:nvSpPr>
              <p:spPr bwMode="auto">
                <a:xfrm>
                  <a:off x="2862" y="3853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3 w 11"/>
                    <a:gd name="T9" fmla="*/ 5 h 5"/>
                    <a:gd name="T10" fmla="*/ 5 w 11"/>
                    <a:gd name="T11" fmla="*/ 5 h 5"/>
                    <a:gd name="T12" fmla="*/ 8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11 w 11"/>
                    <a:gd name="T21" fmla="*/ 3 h 5"/>
                    <a:gd name="T22" fmla="*/ 11 w 11"/>
                    <a:gd name="T23" fmla="*/ 0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4" name="Freeform 765"/>
                <p:cNvSpPr>
                  <a:spLocks/>
                </p:cNvSpPr>
                <p:nvPr/>
              </p:nvSpPr>
              <p:spPr bwMode="auto">
                <a:xfrm>
                  <a:off x="2857" y="386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5" name="Freeform 766"/>
                <p:cNvSpPr>
                  <a:spLocks/>
                </p:cNvSpPr>
                <p:nvPr/>
              </p:nvSpPr>
              <p:spPr bwMode="auto">
                <a:xfrm>
                  <a:off x="2849" y="387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6" name="Freeform 767"/>
                <p:cNvSpPr>
                  <a:spLocks/>
                </p:cNvSpPr>
                <p:nvPr/>
              </p:nvSpPr>
              <p:spPr bwMode="auto">
                <a:xfrm>
                  <a:off x="2841" y="388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7" name="Freeform 768"/>
                <p:cNvSpPr>
                  <a:spLocks/>
                </p:cNvSpPr>
                <p:nvPr/>
              </p:nvSpPr>
              <p:spPr bwMode="auto">
                <a:xfrm>
                  <a:off x="2833" y="3892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11 w 11"/>
                    <a:gd name="T25" fmla="*/ 0 h 11"/>
                    <a:gd name="T26" fmla="*/ 6 w 11"/>
                    <a:gd name="T27" fmla="*/ 0 h 11"/>
                    <a:gd name="T28" fmla="*/ 0 w 11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8" name="Freeform 769"/>
                <p:cNvSpPr>
                  <a:spLocks/>
                </p:cNvSpPr>
                <p:nvPr/>
              </p:nvSpPr>
              <p:spPr bwMode="auto">
                <a:xfrm>
                  <a:off x="2878" y="385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8 w 10"/>
                    <a:gd name="T21" fmla="*/ 0 h 5"/>
                    <a:gd name="T22" fmla="*/ 8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9" name="Freeform 770"/>
                <p:cNvSpPr>
                  <a:spLocks/>
                </p:cNvSpPr>
                <p:nvPr/>
              </p:nvSpPr>
              <p:spPr bwMode="auto">
                <a:xfrm>
                  <a:off x="2873" y="386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0" name="Freeform 771"/>
                <p:cNvSpPr>
                  <a:spLocks/>
                </p:cNvSpPr>
                <p:nvPr/>
              </p:nvSpPr>
              <p:spPr bwMode="auto">
                <a:xfrm>
                  <a:off x="2865" y="387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1" name="Freeform 772"/>
                <p:cNvSpPr>
                  <a:spLocks/>
                </p:cNvSpPr>
                <p:nvPr/>
              </p:nvSpPr>
              <p:spPr bwMode="auto">
                <a:xfrm>
                  <a:off x="2859" y="3882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2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2" name="Freeform 773"/>
                <p:cNvSpPr>
                  <a:spLocks/>
                </p:cNvSpPr>
                <p:nvPr/>
              </p:nvSpPr>
              <p:spPr bwMode="auto">
                <a:xfrm>
                  <a:off x="2852" y="3892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7 w 10"/>
                    <a:gd name="T23" fmla="*/ 3 h 11"/>
                    <a:gd name="T24" fmla="*/ 7 w 10"/>
                    <a:gd name="T25" fmla="*/ 0 h 11"/>
                    <a:gd name="T26" fmla="*/ 0 w 10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1"/>
                    <a:gd name="T44" fmla="*/ 10 w 10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3" name="Freeform 774"/>
                <p:cNvSpPr>
                  <a:spLocks/>
                </p:cNvSpPr>
                <p:nvPr/>
              </p:nvSpPr>
              <p:spPr bwMode="auto">
                <a:xfrm>
                  <a:off x="2893" y="3853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8 w 11"/>
                    <a:gd name="T19" fmla="*/ 3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4" name="Freeform 775"/>
                <p:cNvSpPr>
                  <a:spLocks/>
                </p:cNvSpPr>
                <p:nvPr/>
              </p:nvSpPr>
              <p:spPr bwMode="auto">
                <a:xfrm>
                  <a:off x="2888" y="386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5" name="Freeform 776"/>
                <p:cNvSpPr>
                  <a:spLocks/>
                </p:cNvSpPr>
                <p:nvPr/>
              </p:nvSpPr>
              <p:spPr bwMode="auto">
                <a:xfrm>
                  <a:off x="2883" y="387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6" name="Freeform 777"/>
                <p:cNvSpPr>
                  <a:spLocks/>
                </p:cNvSpPr>
                <p:nvPr/>
              </p:nvSpPr>
              <p:spPr bwMode="auto">
                <a:xfrm>
                  <a:off x="2875" y="3882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2 h 8"/>
                    <a:gd name="T20" fmla="*/ 11 w 13"/>
                    <a:gd name="T21" fmla="*/ 2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7" name="Freeform 778"/>
                <p:cNvSpPr>
                  <a:spLocks/>
                </p:cNvSpPr>
                <p:nvPr/>
              </p:nvSpPr>
              <p:spPr bwMode="auto">
                <a:xfrm>
                  <a:off x="2867" y="3892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6 h 11"/>
                    <a:gd name="T22" fmla="*/ 11 w 13"/>
                    <a:gd name="T23" fmla="*/ 3 h 11"/>
                    <a:gd name="T24" fmla="*/ 11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8" name="Freeform 779"/>
                <p:cNvSpPr>
                  <a:spLocks/>
                </p:cNvSpPr>
                <p:nvPr/>
              </p:nvSpPr>
              <p:spPr bwMode="auto">
                <a:xfrm>
                  <a:off x="2909" y="3853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3 h 5"/>
                    <a:gd name="T18" fmla="*/ 8 w 11"/>
                    <a:gd name="T19" fmla="*/ 0 h 5"/>
                    <a:gd name="T20" fmla="*/ 8 w 11"/>
                    <a:gd name="T21" fmla="*/ 0 h 5"/>
                    <a:gd name="T22" fmla="*/ 0 w 11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9" name="Freeform 780"/>
                <p:cNvSpPr>
                  <a:spLocks/>
                </p:cNvSpPr>
                <p:nvPr/>
              </p:nvSpPr>
              <p:spPr bwMode="auto">
                <a:xfrm>
                  <a:off x="2904" y="386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3 w 13"/>
                    <a:gd name="T9" fmla="*/ 5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0" name="Freeform 781"/>
                <p:cNvSpPr>
                  <a:spLocks/>
                </p:cNvSpPr>
                <p:nvPr/>
              </p:nvSpPr>
              <p:spPr bwMode="auto">
                <a:xfrm>
                  <a:off x="2899" y="387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1" name="Freeform 782"/>
                <p:cNvSpPr>
                  <a:spLocks/>
                </p:cNvSpPr>
                <p:nvPr/>
              </p:nvSpPr>
              <p:spPr bwMode="auto">
                <a:xfrm>
                  <a:off x="2893" y="3882"/>
                  <a:ext cx="14" cy="8"/>
                </a:xfrm>
                <a:custGeom>
                  <a:avLst/>
                  <a:gdLst>
                    <a:gd name="T0" fmla="*/ 0 w 14"/>
                    <a:gd name="T1" fmla="*/ 0 h 8"/>
                    <a:gd name="T2" fmla="*/ 0 w 14"/>
                    <a:gd name="T3" fmla="*/ 2 h 8"/>
                    <a:gd name="T4" fmla="*/ 0 w 14"/>
                    <a:gd name="T5" fmla="*/ 5 h 8"/>
                    <a:gd name="T6" fmla="*/ 0 w 14"/>
                    <a:gd name="T7" fmla="*/ 8 h 8"/>
                    <a:gd name="T8" fmla="*/ 0 w 14"/>
                    <a:gd name="T9" fmla="*/ 8 h 8"/>
                    <a:gd name="T10" fmla="*/ 8 w 14"/>
                    <a:gd name="T11" fmla="*/ 8 h 8"/>
                    <a:gd name="T12" fmla="*/ 11 w 14"/>
                    <a:gd name="T13" fmla="*/ 8 h 8"/>
                    <a:gd name="T14" fmla="*/ 14 w 14"/>
                    <a:gd name="T15" fmla="*/ 8 h 8"/>
                    <a:gd name="T16" fmla="*/ 14 w 14"/>
                    <a:gd name="T17" fmla="*/ 5 h 8"/>
                    <a:gd name="T18" fmla="*/ 11 w 14"/>
                    <a:gd name="T19" fmla="*/ 2 h 8"/>
                    <a:gd name="T20" fmla="*/ 11 w 14"/>
                    <a:gd name="T21" fmla="*/ 2 h 8"/>
                    <a:gd name="T22" fmla="*/ 8 w 14"/>
                    <a:gd name="T23" fmla="*/ 0 h 8"/>
                    <a:gd name="T24" fmla="*/ 0 w 1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8"/>
                    <a:gd name="T41" fmla="*/ 14 w 1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2" name="Freeform 783"/>
                <p:cNvSpPr>
                  <a:spLocks/>
                </p:cNvSpPr>
                <p:nvPr/>
              </p:nvSpPr>
              <p:spPr bwMode="auto">
                <a:xfrm>
                  <a:off x="2888" y="3892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1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5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3" name="Freeform 784"/>
                <p:cNvSpPr>
                  <a:spLocks/>
                </p:cNvSpPr>
                <p:nvPr/>
              </p:nvSpPr>
              <p:spPr bwMode="auto">
                <a:xfrm>
                  <a:off x="3016" y="385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4" name="Freeform 785"/>
                <p:cNvSpPr>
                  <a:spLocks/>
                </p:cNvSpPr>
                <p:nvPr/>
              </p:nvSpPr>
              <p:spPr bwMode="auto">
                <a:xfrm>
                  <a:off x="3022" y="386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3 h 8"/>
                    <a:gd name="T20" fmla="*/ 0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5" name="Freeform 786"/>
                <p:cNvSpPr>
                  <a:spLocks/>
                </p:cNvSpPr>
                <p:nvPr/>
              </p:nvSpPr>
              <p:spPr bwMode="auto">
                <a:xfrm>
                  <a:off x="3027" y="3871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6" name="Freeform 787"/>
                <p:cNvSpPr>
                  <a:spLocks/>
                </p:cNvSpPr>
                <p:nvPr/>
              </p:nvSpPr>
              <p:spPr bwMode="auto">
                <a:xfrm>
                  <a:off x="3032" y="387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7" name="Freeform 788"/>
                <p:cNvSpPr>
                  <a:spLocks/>
                </p:cNvSpPr>
                <p:nvPr/>
              </p:nvSpPr>
              <p:spPr bwMode="auto">
                <a:xfrm>
                  <a:off x="3040" y="3890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8" name="Freeform 789"/>
                <p:cNvSpPr>
                  <a:spLocks/>
                </p:cNvSpPr>
                <p:nvPr/>
              </p:nvSpPr>
              <p:spPr bwMode="auto">
                <a:xfrm>
                  <a:off x="3003" y="385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9" name="Freeform 790"/>
                <p:cNvSpPr>
                  <a:spLocks/>
                </p:cNvSpPr>
                <p:nvPr/>
              </p:nvSpPr>
              <p:spPr bwMode="auto">
                <a:xfrm>
                  <a:off x="3009" y="386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2 w 7"/>
                    <a:gd name="T19" fmla="*/ 3 h 8"/>
                    <a:gd name="T20" fmla="*/ 2 w 7"/>
                    <a:gd name="T21" fmla="*/ 3 h 8"/>
                    <a:gd name="T22" fmla="*/ 5 w 7"/>
                    <a:gd name="T23" fmla="*/ 0 h 8"/>
                    <a:gd name="T24" fmla="*/ 7 w 7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"/>
                    <a:gd name="T40" fmla="*/ 0 h 8"/>
                    <a:gd name="T41" fmla="*/ 7 w 7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0" name="Freeform 791"/>
                <p:cNvSpPr>
                  <a:spLocks/>
                </p:cNvSpPr>
                <p:nvPr/>
              </p:nvSpPr>
              <p:spPr bwMode="auto">
                <a:xfrm>
                  <a:off x="3014" y="3871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1" name="Freeform 792"/>
                <p:cNvSpPr>
                  <a:spLocks/>
                </p:cNvSpPr>
                <p:nvPr/>
              </p:nvSpPr>
              <p:spPr bwMode="auto">
                <a:xfrm>
                  <a:off x="3019" y="387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3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2" name="Freeform 793"/>
                <p:cNvSpPr>
                  <a:spLocks/>
                </p:cNvSpPr>
                <p:nvPr/>
              </p:nvSpPr>
              <p:spPr bwMode="auto">
                <a:xfrm>
                  <a:off x="3024" y="3890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2 h 8"/>
                    <a:gd name="T4" fmla="*/ 11 w 11"/>
                    <a:gd name="T5" fmla="*/ 2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3" name="Freeform 794"/>
                <p:cNvSpPr>
                  <a:spLocks/>
                </p:cNvSpPr>
                <p:nvPr/>
              </p:nvSpPr>
              <p:spPr bwMode="auto">
                <a:xfrm>
                  <a:off x="2993" y="385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4" name="Freeform 795"/>
                <p:cNvSpPr>
                  <a:spLocks/>
                </p:cNvSpPr>
                <p:nvPr/>
              </p:nvSpPr>
              <p:spPr bwMode="auto">
                <a:xfrm>
                  <a:off x="2995" y="3861"/>
                  <a:ext cx="11" cy="8"/>
                </a:xfrm>
                <a:custGeom>
                  <a:avLst/>
                  <a:gdLst>
                    <a:gd name="T0" fmla="*/ 11 w 11"/>
                    <a:gd name="T1" fmla="*/ 3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5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5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8 w 11"/>
                    <a:gd name="T25" fmla="*/ 0 h 8"/>
                    <a:gd name="T26" fmla="*/ 11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8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5" name="Freeform 796"/>
                <p:cNvSpPr>
                  <a:spLocks/>
                </p:cNvSpPr>
                <p:nvPr/>
              </p:nvSpPr>
              <p:spPr bwMode="auto">
                <a:xfrm>
                  <a:off x="3001" y="3871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2 w 8"/>
                    <a:gd name="T21" fmla="*/ 3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6" name="Freeform 797"/>
                <p:cNvSpPr>
                  <a:spLocks/>
                </p:cNvSpPr>
                <p:nvPr/>
              </p:nvSpPr>
              <p:spPr bwMode="auto">
                <a:xfrm>
                  <a:off x="3006" y="387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7" name="Freeform 798"/>
                <p:cNvSpPr>
                  <a:spLocks/>
                </p:cNvSpPr>
                <p:nvPr/>
              </p:nvSpPr>
              <p:spPr bwMode="auto">
                <a:xfrm>
                  <a:off x="3011" y="3890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2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5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8" name="Freeform 799"/>
                <p:cNvSpPr>
                  <a:spLocks/>
                </p:cNvSpPr>
                <p:nvPr/>
              </p:nvSpPr>
              <p:spPr bwMode="auto">
                <a:xfrm>
                  <a:off x="3077" y="3811"/>
                  <a:ext cx="75" cy="84"/>
                </a:xfrm>
                <a:custGeom>
                  <a:avLst/>
                  <a:gdLst>
                    <a:gd name="T0" fmla="*/ 41 w 75"/>
                    <a:gd name="T1" fmla="*/ 0 h 84"/>
                    <a:gd name="T2" fmla="*/ 36 w 75"/>
                    <a:gd name="T3" fmla="*/ 0 h 84"/>
                    <a:gd name="T4" fmla="*/ 28 w 75"/>
                    <a:gd name="T5" fmla="*/ 0 h 84"/>
                    <a:gd name="T6" fmla="*/ 21 w 75"/>
                    <a:gd name="T7" fmla="*/ 3 h 84"/>
                    <a:gd name="T8" fmla="*/ 13 w 75"/>
                    <a:gd name="T9" fmla="*/ 8 h 84"/>
                    <a:gd name="T10" fmla="*/ 10 w 75"/>
                    <a:gd name="T11" fmla="*/ 13 h 84"/>
                    <a:gd name="T12" fmla="*/ 5 w 75"/>
                    <a:gd name="T13" fmla="*/ 21 h 84"/>
                    <a:gd name="T14" fmla="*/ 0 w 75"/>
                    <a:gd name="T15" fmla="*/ 34 h 84"/>
                    <a:gd name="T16" fmla="*/ 0 w 75"/>
                    <a:gd name="T17" fmla="*/ 50 h 84"/>
                    <a:gd name="T18" fmla="*/ 0 w 75"/>
                    <a:gd name="T19" fmla="*/ 55 h 84"/>
                    <a:gd name="T20" fmla="*/ 2 w 75"/>
                    <a:gd name="T21" fmla="*/ 63 h 84"/>
                    <a:gd name="T22" fmla="*/ 7 w 75"/>
                    <a:gd name="T23" fmla="*/ 73 h 84"/>
                    <a:gd name="T24" fmla="*/ 18 w 75"/>
                    <a:gd name="T25" fmla="*/ 81 h 84"/>
                    <a:gd name="T26" fmla="*/ 28 w 75"/>
                    <a:gd name="T27" fmla="*/ 84 h 84"/>
                    <a:gd name="T28" fmla="*/ 39 w 75"/>
                    <a:gd name="T29" fmla="*/ 81 h 84"/>
                    <a:gd name="T30" fmla="*/ 49 w 75"/>
                    <a:gd name="T31" fmla="*/ 73 h 84"/>
                    <a:gd name="T32" fmla="*/ 60 w 75"/>
                    <a:gd name="T33" fmla="*/ 63 h 84"/>
                    <a:gd name="T34" fmla="*/ 70 w 75"/>
                    <a:gd name="T35" fmla="*/ 50 h 84"/>
                    <a:gd name="T36" fmla="*/ 75 w 75"/>
                    <a:gd name="T37" fmla="*/ 34 h 84"/>
                    <a:gd name="T38" fmla="*/ 73 w 75"/>
                    <a:gd name="T39" fmla="*/ 21 h 84"/>
                    <a:gd name="T40" fmla="*/ 68 w 75"/>
                    <a:gd name="T41" fmla="*/ 8 h 84"/>
                    <a:gd name="T42" fmla="*/ 55 w 75"/>
                    <a:gd name="T43" fmla="*/ 3 h 84"/>
                    <a:gd name="T44" fmla="*/ 41 w 75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84"/>
                    <a:gd name="T71" fmla="*/ 75 w 75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84">
                      <a:moveTo>
                        <a:pt x="41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2" y="63"/>
                      </a:lnTo>
                      <a:lnTo>
                        <a:pt x="7" y="73"/>
                      </a:lnTo>
                      <a:lnTo>
                        <a:pt x="18" y="81"/>
                      </a:lnTo>
                      <a:lnTo>
                        <a:pt x="28" y="84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3"/>
                      </a:lnTo>
                      <a:lnTo>
                        <a:pt x="70" y="50"/>
                      </a:lnTo>
                      <a:lnTo>
                        <a:pt x="75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9" name="Freeform 800"/>
                <p:cNvSpPr>
                  <a:spLocks/>
                </p:cNvSpPr>
                <p:nvPr/>
              </p:nvSpPr>
              <p:spPr bwMode="auto">
                <a:xfrm>
                  <a:off x="3090" y="3809"/>
                  <a:ext cx="28" cy="10"/>
                </a:xfrm>
                <a:custGeom>
                  <a:avLst/>
                  <a:gdLst>
                    <a:gd name="T0" fmla="*/ 2 w 28"/>
                    <a:gd name="T1" fmla="*/ 10 h 10"/>
                    <a:gd name="T2" fmla="*/ 2 w 28"/>
                    <a:gd name="T3" fmla="*/ 10 h 10"/>
                    <a:gd name="T4" fmla="*/ 5 w 28"/>
                    <a:gd name="T5" fmla="*/ 7 h 10"/>
                    <a:gd name="T6" fmla="*/ 8 w 28"/>
                    <a:gd name="T7" fmla="*/ 5 h 10"/>
                    <a:gd name="T8" fmla="*/ 10 w 28"/>
                    <a:gd name="T9" fmla="*/ 5 h 10"/>
                    <a:gd name="T10" fmla="*/ 15 w 28"/>
                    <a:gd name="T11" fmla="*/ 5 h 10"/>
                    <a:gd name="T12" fmla="*/ 18 w 28"/>
                    <a:gd name="T13" fmla="*/ 5 h 10"/>
                    <a:gd name="T14" fmla="*/ 23 w 28"/>
                    <a:gd name="T15" fmla="*/ 2 h 10"/>
                    <a:gd name="T16" fmla="*/ 26 w 28"/>
                    <a:gd name="T17" fmla="*/ 5 h 10"/>
                    <a:gd name="T18" fmla="*/ 28 w 28"/>
                    <a:gd name="T19" fmla="*/ 5 h 10"/>
                    <a:gd name="T20" fmla="*/ 28 w 28"/>
                    <a:gd name="T21" fmla="*/ 0 h 10"/>
                    <a:gd name="T22" fmla="*/ 26 w 28"/>
                    <a:gd name="T23" fmla="*/ 0 h 10"/>
                    <a:gd name="T24" fmla="*/ 23 w 28"/>
                    <a:gd name="T25" fmla="*/ 0 h 10"/>
                    <a:gd name="T26" fmla="*/ 18 w 28"/>
                    <a:gd name="T27" fmla="*/ 0 h 10"/>
                    <a:gd name="T28" fmla="*/ 15 w 28"/>
                    <a:gd name="T29" fmla="*/ 0 h 10"/>
                    <a:gd name="T30" fmla="*/ 10 w 28"/>
                    <a:gd name="T31" fmla="*/ 2 h 10"/>
                    <a:gd name="T32" fmla="*/ 5 w 28"/>
                    <a:gd name="T33" fmla="*/ 2 h 10"/>
                    <a:gd name="T34" fmla="*/ 2 w 28"/>
                    <a:gd name="T35" fmla="*/ 5 h 10"/>
                    <a:gd name="T36" fmla="*/ 0 w 28"/>
                    <a:gd name="T37" fmla="*/ 7 h 10"/>
                    <a:gd name="T38" fmla="*/ 0 w 28"/>
                    <a:gd name="T39" fmla="*/ 7 h 10"/>
                    <a:gd name="T40" fmla="*/ 2 w 28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10"/>
                    <a:gd name="T65" fmla="*/ 28 w 2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2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0" name="Freeform 801"/>
                <p:cNvSpPr>
                  <a:spLocks/>
                </p:cNvSpPr>
                <p:nvPr/>
              </p:nvSpPr>
              <p:spPr bwMode="auto">
                <a:xfrm>
                  <a:off x="3077" y="3816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7 h 29"/>
                    <a:gd name="T6" fmla="*/ 5 w 15"/>
                    <a:gd name="T7" fmla="*/ 24 h 29"/>
                    <a:gd name="T8" fmla="*/ 5 w 15"/>
                    <a:gd name="T9" fmla="*/ 19 h 29"/>
                    <a:gd name="T10" fmla="*/ 7 w 15"/>
                    <a:gd name="T11" fmla="*/ 16 h 29"/>
                    <a:gd name="T12" fmla="*/ 7 w 15"/>
                    <a:gd name="T13" fmla="*/ 11 h 29"/>
                    <a:gd name="T14" fmla="*/ 10 w 15"/>
                    <a:gd name="T15" fmla="*/ 8 h 29"/>
                    <a:gd name="T16" fmla="*/ 13 w 15"/>
                    <a:gd name="T17" fmla="*/ 6 h 29"/>
                    <a:gd name="T18" fmla="*/ 15 w 15"/>
                    <a:gd name="T19" fmla="*/ 3 h 29"/>
                    <a:gd name="T20" fmla="*/ 13 w 15"/>
                    <a:gd name="T21" fmla="*/ 0 h 29"/>
                    <a:gd name="T22" fmla="*/ 10 w 15"/>
                    <a:gd name="T23" fmla="*/ 3 h 29"/>
                    <a:gd name="T24" fmla="*/ 7 w 15"/>
                    <a:gd name="T25" fmla="*/ 6 h 29"/>
                    <a:gd name="T26" fmla="*/ 5 w 15"/>
                    <a:gd name="T27" fmla="*/ 11 h 29"/>
                    <a:gd name="T28" fmla="*/ 5 w 15"/>
                    <a:gd name="T29" fmla="*/ 13 h 29"/>
                    <a:gd name="T30" fmla="*/ 2 w 15"/>
                    <a:gd name="T31" fmla="*/ 19 h 29"/>
                    <a:gd name="T32" fmla="*/ 0 w 15"/>
                    <a:gd name="T33" fmla="*/ 21 h 29"/>
                    <a:gd name="T34" fmla="*/ 0 w 15"/>
                    <a:gd name="T35" fmla="*/ 27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7" y="16"/>
                      </a:lnTo>
                      <a:lnTo>
                        <a:pt x="7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7" y="6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1" name="Freeform 802"/>
                <p:cNvSpPr>
                  <a:spLocks/>
                </p:cNvSpPr>
                <p:nvPr/>
              </p:nvSpPr>
              <p:spPr bwMode="auto">
                <a:xfrm>
                  <a:off x="3074" y="3845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2" name="Freeform 803"/>
                <p:cNvSpPr>
                  <a:spLocks/>
                </p:cNvSpPr>
                <p:nvPr/>
              </p:nvSpPr>
              <p:spPr bwMode="auto">
                <a:xfrm>
                  <a:off x="3077" y="3874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7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7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3" name="Freeform 804"/>
                <p:cNvSpPr>
                  <a:spLocks/>
                </p:cNvSpPr>
                <p:nvPr/>
              </p:nvSpPr>
              <p:spPr bwMode="auto">
                <a:xfrm>
                  <a:off x="3095" y="3890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4" name="Freeform 805"/>
                <p:cNvSpPr>
                  <a:spLocks/>
                </p:cNvSpPr>
                <p:nvPr/>
              </p:nvSpPr>
              <p:spPr bwMode="auto">
                <a:xfrm>
                  <a:off x="3113" y="3871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5" name="Freeform 806"/>
                <p:cNvSpPr>
                  <a:spLocks/>
                </p:cNvSpPr>
                <p:nvPr/>
              </p:nvSpPr>
              <p:spPr bwMode="auto">
                <a:xfrm>
                  <a:off x="3134" y="3845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6" name="Freeform 807"/>
                <p:cNvSpPr>
                  <a:spLocks/>
                </p:cNvSpPr>
                <p:nvPr/>
              </p:nvSpPr>
              <p:spPr bwMode="auto">
                <a:xfrm>
                  <a:off x="3142" y="3819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7" name="Freeform 808"/>
                <p:cNvSpPr>
                  <a:spLocks/>
                </p:cNvSpPr>
                <p:nvPr/>
              </p:nvSpPr>
              <p:spPr bwMode="auto">
                <a:xfrm>
                  <a:off x="3118" y="3809"/>
                  <a:ext cx="27" cy="13"/>
                </a:xfrm>
                <a:custGeom>
                  <a:avLst/>
                  <a:gdLst>
                    <a:gd name="T0" fmla="*/ 0 w 27"/>
                    <a:gd name="T1" fmla="*/ 5 h 13"/>
                    <a:gd name="T2" fmla="*/ 0 w 27"/>
                    <a:gd name="T3" fmla="*/ 5 h 13"/>
                    <a:gd name="T4" fmla="*/ 3 w 27"/>
                    <a:gd name="T5" fmla="*/ 5 h 13"/>
                    <a:gd name="T6" fmla="*/ 6 w 27"/>
                    <a:gd name="T7" fmla="*/ 5 h 13"/>
                    <a:gd name="T8" fmla="*/ 8 w 27"/>
                    <a:gd name="T9" fmla="*/ 5 h 13"/>
                    <a:gd name="T10" fmla="*/ 14 w 27"/>
                    <a:gd name="T11" fmla="*/ 5 h 13"/>
                    <a:gd name="T12" fmla="*/ 16 w 27"/>
                    <a:gd name="T13" fmla="*/ 7 h 13"/>
                    <a:gd name="T14" fmla="*/ 19 w 27"/>
                    <a:gd name="T15" fmla="*/ 7 h 13"/>
                    <a:gd name="T16" fmla="*/ 21 w 27"/>
                    <a:gd name="T17" fmla="*/ 10 h 13"/>
                    <a:gd name="T18" fmla="*/ 24 w 27"/>
                    <a:gd name="T19" fmla="*/ 13 h 13"/>
                    <a:gd name="T20" fmla="*/ 27 w 27"/>
                    <a:gd name="T21" fmla="*/ 10 h 13"/>
                    <a:gd name="T22" fmla="*/ 24 w 27"/>
                    <a:gd name="T23" fmla="*/ 7 h 13"/>
                    <a:gd name="T24" fmla="*/ 21 w 27"/>
                    <a:gd name="T25" fmla="*/ 5 h 13"/>
                    <a:gd name="T26" fmla="*/ 16 w 27"/>
                    <a:gd name="T27" fmla="*/ 2 h 13"/>
                    <a:gd name="T28" fmla="*/ 14 w 27"/>
                    <a:gd name="T29" fmla="*/ 2 h 13"/>
                    <a:gd name="T30" fmla="*/ 11 w 27"/>
                    <a:gd name="T31" fmla="*/ 2 h 13"/>
                    <a:gd name="T32" fmla="*/ 6 w 27"/>
                    <a:gd name="T33" fmla="*/ 0 h 13"/>
                    <a:gd name="T34" fmla="*/ 3 w 27"/>
                    <a:gd name="T35" fmla="*/ 0 h 13"/>
                    <a:gd name="T36" fmla="*/ 0 w 27"/>
                    <a:gd name="T37" fmla="*/ 0 h 13"/>
                    <a:gd name="T38" fmla="*/ 0 w 27"/>
                    <a:gd name="T39" fmla="*/ 0 h 13"/>
                    <a:gd name="T40" fmla="*/ 0 w 27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13"/>
                    <a:gd name="T65" fmla="*/ 27 w 2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4" y="5"/>
                      </a:lnTo>
                      <a:lnTo>
                        <a:pt x="16" y="7"/>
                      </a:lnTo>
                      <a:lnTo>
                        <a:pt x="19" y="7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7" y="10"/>
                      </a:lnTo>
                      <a:lnTo>
                        <a:pt x="24" y="7"/>
                      </a:lnTo>
                      <a:lnTo>
                        <a:pt x="21" y="5"/>
                      </a:lnTo>
                      <a:lnTo>
                        <a:pt x="16" y="2"/>
                      </a:lnTo>
                      <a:lnTo>
                        <a:pt x="14" y="2"/>
                      </a:lnTo>
                      <a:lnTo>
                        <a:pt x="11" y="2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8" name="Freeform 809"/>
                <p:cNvSpPr>
                  <a:spLocks/>
                </p:cNvSpPr>
                <p:nvPr/>
              </p:nvSpPr>
              <p:spPr bwMode="auto">
                <a:xfrm>
                  <a:off x="3108" y="3811"/>
                  <a:ext cx="44" cy="76"/>
                </a:xfrm>
                <a:custGeom>
                  <a:avLst/>
                  <a:gdLst>
                    <a:gd name="T0" fmla="*/ 16 w 44"/>
                    <a:gd name="T1" fmla="*/ 76 h 76"/>
                    <a:gd name="T2" fmla="*/ 24 w 44"/>
                    <a:gd name="T3" fmla="*/ 71 h 76"/>
                    <a:gd name="T4" fmla="*/ 29 w 44"/>
                    <a:gd name="T5" fmla="*/ 63 h 76"/>
                    <a:gd name="T6" fmla="*/ 39 w 44"/>
                    <a:gd name="T7" fmla="*/ 50 h 76"/>
                    <a:gd name="T8" fmla="*/ 44 w 44"/>
                    <a:gd name="T9" fmla="*/ 34 h 76"/>
                    <a:gd name="T10" fmla="*/ 42 w 44"/>
                    <a:gd name="T11" fmla="*/ 21 h 76"/>
                    <a:gd name="T12" fmla="*/ 37 w 44"/>
                    <a:gd name="T13" fmla="*/ 8 h 76"/>
                    <a:gd name="T14" fmla="*/ 26 w 44"/>
                    <a:gd name="T15" fmla="*/ 3 h 76"/>
                    <a:gd name="T16" fmla="*/ 16 w 44"/>
                    <a:gd name="T17" fmla="*/ 0 h 76"/>
                    <a:gd name="T18" fmla="*/ 16 w 44"/>
                    <a:gd name="T19" fmla="*/ 3 h 76"/>
                    <a:gd name="T20" fmla="*/ 13 w 44"/>
                    <a:gd name="T21" fmla="*/ 3 h 76"/>
                    <a:gd name="T22" fmla="*/ 5 w 44"/>
                    <a:gd name="T23" fmla="*/ 18 h 76"/>
                    <a:gd name="T24" fmla="*/ 3 w 44"/>
                    <a:gd name="T25" fmla="*/ 24 h 76"/>
                    <a:gd name="T26" fmla="*/ 0 w 44"/>
                    <a:gd name="T27" fmla="*/ 32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8 w 44"/>
                    <a:gd name="T33" fmla="*/ 68 h 76"/>
                    <a:gd name="T34" fmla="*/ 16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6" y="76"/>
                      </a:moveTo>
                      <a:lnTo>
                        <a:pt x="24" y="71"/>
                      </a:lnTo>
                      <a:lnTo>
                        <a:pt x="29" y="63"/>
                      </a:lnTo>
                      <a:lnTo>
                        <a:pt x="39" y="50"/>
                      </a:lnTo>
                      <a:lnTo>
                        <a:pt x="44" y="34"/>
                      </a:lnTo>
                      <a:lnTo>
                        <a:pt x="42" y="21"/>
                      </a:lnTo>
                      <a:lnTo>
                        <a:pt x="37" y="8"/>
                      </a:lnTo>
                      <a:lnTo>
                        <a:pt x="26" y="3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5" y="18"/>
                      </a:lnTo>
                      <a:lnTo>
                        <a:pt x="3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9" name="Freeform 810"/>
                <p:cNvSpPr>
                  <a:spLocks/>
                </p:cNvSpPr>
                <p:nvPr/>
              </p:nvSpPr>
              <p:spPr bwMode="auto">
                <a:xfrm>
                  <a:off x="3124" y="3871"/>
                  <a:ext cx="15" cy="19"/>
                </a:xfrm>
                <a:custGeom>
                  <a:avLst/>
                  <a:gdLst>
                    <a:gd name="T0" fmla="*/ 10 w 15"/>
                    <a:gd name="T1" fmla="*/ 0 h 19"/>
                    <a:gd name="T2" fmla="*/ 10 w 15"/>
                    <a:gd name="T3" fmla="*/ 0 h 19"/>
                    <a:gd name="T4" fmla="*/ 10 w 15"/>
                    <a:gd name="T5" fmla="*/ 3 h 19"/>
                    <a:gd name="T6" fmla="*/ 8 w 15"/>
                    <a:gd name="T7" fmla="*/ 6 h 19"/>
                    <a:gd name="T8" fmla="*/ 8 w 15"/>
                    <a:gd name="T9" fmla="*/ 8 h 19"/>
                    <a:gd name="T10" fmla="*/ 5 w 15"/>
                    <a:gd name="T11" fmla="*/ 8 h 19"/>
                    <a:gd name="T12" fmla="*/ 5 w 15"/>
                    <a:gd name="T13" fmla="*/ 11 h 19"/>
                    <a:gd name="T14" fmla="*/ 2 w 15"/>
                    <a:gd name="T15" fmla="*/ 11 h 19"/>
                    <a:gd name="T16" fmla="*/ 2 w 15"/>
                    <a:gd name="T17" fmla="*/ 13 h 19"/>
                    <a:gd name="T18" fmla="*/ 0 w 15"/>
                    <a:gd name="T19" fmla="*/ 16 h 19"/>
                    <a:gd name="T20" fmla="*/ 2 w 15"/>
                    <a:gd name="T21" fmla="*/ 19 h 19"/>
                    <a:gd name="T22" fmla="*/ 2 w 15"/>
                    <a:gd name="T23" fmla="*/ 16 h 19"/>
                    <a:gd name="T24" fmla="*/ 5 w 15"/>
                    <a:gd name="T25" fmla="*/ 13 h 19"/>
                    <a:gd name="T26" fmla="*/ 8 w 15"/>
                    <a:gd name="T27" fmla="*/ 13 h 19"/>
                    <a:gd name="T28" fmla="*/ 8 w 15"/>
                    <a:gd name="T29" fmla="*/ 11 h 19"/>
                    <a:gd name="T30" fmla="*/ 10 w 15"/>
                    <a:gd name="T31" fmla="*/ 8 h 19"/>
                    <a:gd name="T32" fmla="*/ 10 w 15"/>
                    <a:gd name="T33" fmla="*/ 8 h 19"/>
                    <a:gd name="T34" fmla="*/ 13 w 15"/>
                    <a:gd name="T35" fmla="*/ 6 h 19"/>
                    <a:gd name="T36" fmla="*/ 15 w 15"/>
                    <a:gd name="T37" fmla="*/ 3 h 19"/>
                    <a:gd name="T38" fmla="*/ 15 w 15"/>
                    <a:gd name="T39" fmla="*/ 3 h 19"/>
                    <a:gd name="T40" fmla="*/ 10 w 15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9"/>
                    <a:gd name="T65" fmla="*/ 15 w 15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9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2" y="19"/>
                      </a:lnTo>
                      <a:lnTo>
                        <a:pt x="2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0" name="Freeform 811"/>
                <p:cNvSpPr>
                  <a:spLocks/>
                </p:cNvSpPr>
                <p:nvPr/>
              </p:nvSpPr>
              <p:spPr bwMode="auto">
                <a:xfrm>
                  <a:off x="3134" y="3845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1" name="Freeform 812"/>
                <p:cNvSpPr>
                  <a:spLocks/>
                </p:cNvSpPr>
                <p:nvPr/>
              </p:nvSpPr>
              <p:spPr bwMode="auto">
                <a:xfrm>
                  <a:off x="3142" y="3819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2" name="Freeform 813"/>
                <p:cNvSpPr>
                  <a:spLocks/>
                </p:cNvSpPr>
                <p:nvPr/>
              </p:nvSpPr>
              <p:spPr bwMode="auto">
                <a:xfrm>
                  <a:off x="3124" y="3809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7 h 13"/>
                    <a:gd name="T12" fmla="*/ 13 w 21"/>
                    <a:gd name="T13" fmla="*/ 7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7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2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3" name="Freeform 814"/>
                <p:cNvSpPr>
                  <a:spLocks/>
                </p:cNvSpPr>
                <p:nvPr/>
              </p:nvSpPr>
              <p:spPr bwMode="auto">
                <a:xfrm>
                  <a:off x="3118" y="3811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6 w 8"/>
                    <a:gd name="T9" fmla="*/ 3 h 5"/>
                    <a:gd name="T10" fmla="*/ 6 w 8"/>
                    <a:gd name="T11" fmla="*/ 3 h 5"/>
                    <a:gd name="T12" fmla="*/ 6 w 8"/>
                    <a:gd name="T13" fmla="*/ 3 h 5"/>
                    <a:gd name="T14" fmla="*/ 6 w 8"/>
                    <a:gd name="T15" fmla="*/ 3 h 5"/>
                    <a:gd name="T16" fmla="*/ 6 w 8"/>
                    <a:gd name="T17" fmla="*/ 3 h 5"/>
                    <a:gd name="T18" fmla="*/ 8 w 8"/>
                    <a:gd name="T19" fmla="*/ 3 h 5"/>
                    <a:gd name="T20" fmla="*/ 6 w 8"/>
                    <a:gd name="T21" fmla="*/ 0 h 5"/>
                    <a:gd name="T22" fmla="*/ 6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3 h 5"/>
                    <a:gd name="T34" fmla="*/ 0 w 8"/>
                    <a:gd name="T35" fmla="*/ 3 h 5"/>
                    <a:gd name="T36" fmla="*/ 0 w 8"/>
                    <a:gd name="T37" fmla="*/ 3 h 5"/>
                    <a:gd name="T38" fmla="*/ 0 w 8"/>
                    <a:gd name="T39" fmla="*/ 3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6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4" name="Freeform 815"/>
                <p:cNvSpPr>
                  <a:spLocks/>
                </p:cNvSpPr>
                <p:nvPr/>
              </p:nvSpPr>
              <p:spPr bwMode="auto">
                <a:xfrm>
                  <a:off x="3105" y="3814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5 h 29"/>
                    <a:gd name="T12" fmla="*/ 11 w 16"/>
                    <a:gd name="T13" fmla="*/ 10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2 h 29"/>
                    <a:gd name="T20" fmla="*/ 13 w 16"/>
                    <a:gd name="T21" fmla="*/ 0 h 29"/>
                    <a:gd name="T22" fmla="*/ 11 w 16"/>
                    <a:gd name="T23" fmla="*/ 2 h 29"/>
                    <a:gd name="T24" fmla="*/ 11 w 16"/>
                    <a:gd name="T25" fmla="*/ 5 h 29"/>
                    <a:gd name="T26" fmla="*/ 8 w 16"/>
                    <a:gd name="T27" fmla="*/ 10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5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2"/>
                      </a:lnTo>
                      <a:lnTo>
                        <a:pt x="13" y="0"/>
                      </a:ln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10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5" name="Freeform 816"/>
                <p:cNvSpPr>
                  <a:spLocks/>
                </p:cNvSpPr>
                <p:nvPr/>
              </p:nvSpPr>
              <p:spPr bwMode="auto">
                <a:xfrm>
                  <a:off x="3105" y="3843"/>
                  <a:ext cx="6" cy="28"/>
                </a:xfrm>
                <a:custGeom>
                  <a:avLst/>
                  <a:gdLst>
                    <a:gd name="T0" fmla="*/ 6 w 6"/>
                    <a:gd name="T1" fmla="*/ 26 h 28"/>
                    <a:gd name="T2" fmla="*/ 6 w 6"/>
                    <a:gd name="T3" fmla="*/ 26 h 28"/>
                    <a:gd name="T4" fmla="*/ 3 w 6"/>
                    <a:gd name="T5" fmla="*/ 23 h 28"/>
                    <a:gd name="T6" fmla="*/ 3 w 6"/>
                    <a:gd name="T7" fmla="*/ 21 h 28"/>
                    <a:gd name="T8" fmla="*/ 3 w 6"/>
                    <a:gd name="T9" fmla="*/ 18 h 28"/>
                    <a:gd name="T10" fmla="*/ 3 w 6"/>
                    <a:gd name="T11" fmla="*/ 13 h 28"/>
                    <a:gd name="T12" fmla="*/ 3 w 6"/>
                    <a:gd name="T13" fmla="*/ 10 h 28"/>
                    <a:gd name="T14" fmla="*/ 3 w 6"/>
                    <a:gd name="T15" fmla="*/ 7 h 28"/>
                    <a:gd name="T16" fmla="*/ 3 w 6"/>
                    <a:gd name="T17" fmla="*/ 2 h 28"/>
                    <a:gd name="T18" fmla="*/ 6 w 6"/>
                    <a:gd name="T19" fmla="*/ 0 h 28"/>
                    <a:gd name="T20" fmla="*/ 0 w 6"/>
                    <a:gd name="T21" fmla="*/ 0 h 28"/>
                    <a:gd name="T22" fmla="*/ 0 w 6"/>
                    <a:gd name="T23" fmla="*/ 2 h 28"/>
                    <a:gd name="T24" fmla="*/ 0 w 6"/>
                    <a:gd name="T25" fmla="*/ 7 h 28"/>
                    <a:gd name="T26" fmla="*/ 0 w 6"/>
                    <a:gd name="T27" fmla="*/ 10 h 28"/>
                    <a:gd name="T28" fmla="*/ 0 w 6"/>
                    <a:gd name="T29" fmla="*/ 13 h 28"/>
                    <a:gd name="T30" fmla="*/ 0 w 6"/>
                    <a:gd name="T31" fmla="*/ 18 h 28"/>
                    <a:gd name="T32" fmla="*/ 0 w 6"/>
                    <a:gd name="T33" fmla="*/ 21 h 28"/>
                    <a:gd name="T34" fmla="*/ 0 w 6"/>
                    <a:gd name="T35" fmla="*/ 26 h 28"/>
                    <a:gd name="T36" fmla="*/ 3 w 6"/>
                    <a:gd name="T37" fmla="*/ 28 h 28"/>
                    <a:gd name="T38" fmla="*/ 3 w 6"/>
                    <a:gd name="T39" fmla="*/ 28 h 28"/>
                    <a:gd name="T40" fmla="*/ 6 w 6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8"/>
                    <a:gd name="T65" fmla="*/ 6 w 6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8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6" name="Freeform 817"/>
                <p:cNvSpPr>
                  <a:spLocks/>
                </p:cNvSpPr>
                <p:nvPr/>
              </p:nvSpPr>
              <p:spPr bwMode="auto">
                <a:xfrm>
                  <a:off x="3108" y="3869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5 h 21"/>
                    <a:gd name="T4" fmla="*/ 16 w 18"/>
                    <a:gd name="T5" fmla="*/ 15 h 21"/>
                    <a:gd name="T6" fmla="*/ 13 w 18"/>
                    <a:gd name="T7" fmla="*/ 13 h 21"/>
                    <a:gd name="T8" fmla="*/ 10 w 18"/>
                    <a:gd name="T9" fmla="*/ 13 h 21"/>
                    <a:gd name="T10" fmla="*/ 8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2 h 21"/>
                    <a:gd name="T18" fmla="*/ 3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0 h 21"/>
                    <a:gd name="T28" fmla="*/ 5 w 18"/>
                    <a:gd name="T29" fmla="*/ 13 h 21"/>
                    <a:gd name="T30" fmla="*/ 8 w 18"/>
                    <a:gd name="T31" fmla="*/ 15 h 21"/>
                    <a:gd name="T32" fmla="*/ 10 w 18"/>
                    <a:gd name="T33" fmla="*/ 15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8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3"/>
                      </a:lnTo>
                      <a:lnTo>
                        <a:pt x="8" y="15"/>
                      </a:lnTo>
                      <a:lnTo>
                        <a:pt x="10" y="15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7" name="Freeform 818"/>
                <p:cNvSpPr>
                  <a:spLocks/>
                </p:cNvSpPr>
                <p:nvPr/>
              </p:nvSpPr>
              <p:spPr bwMode="auto">
                <a:xfrm>
                  <a:off x="2901" y="3774"/>
                  <a:ext cx="128" cy="35"/>
                </a:xfrm>
                <a:custGeom>
                  <a:avLst/>
                  <a:gdLst>
                    <a:gd name="T0" fmla="*/ 0 w 128"/>
                    <a:gd name="T1" fmla="*/ 6 h 35"/>
                    <a:gd name="T2" fmla="*/ 0 w 128"/>
                    <a:gd name="T3" fmla="*/ 16 h 35"/>
                    <a:gd name="T4" fmla="*/ 3 w 128"/>
                    <a:gd name="T5" fmla="*/ 27 h 35"/>
                    <a:gd name="T6" fmla="*/ 3 w 128"/>
                    <a:gd name="T7" fmla="*/ 29 h 35"/>
                    <a:gd name="T8" fmla="*/ 6 w 128"/>
                    <a:gd name="T9" fmla="*/ 32 h 35"/>
                    <a:gd name="T10" fmla="*/ 34 w 128"/>
                    <a:gd name="T11" fmla="*/ 35 h 35"/>
                    <a:gd name="T12" fmla="*/ 63 w 128"/>
                    <a:gd name="T13" fmla="*/ 35 h 35"/>
                    <a:gd name="T14" fmla="*/ 94 w 128"/>
                    <a:gd name="T15" fmla="*/ 35 h 35"/>
                    <a:gd name="T16" fmla="*/ 108 w 128"/>
                    <a:gd name="T17" fmla="*/ 35 h 35"/>
                    <a:gd name="T18" fmla="*/ 115 w 128"/>
                    <a:gd name="T19" fmla="*/ 35 h 35"/>
                    <a:gd name="T20" fmla="*/ 121 w 128"/>
                    <a:gd name="T21" fmla="*/ 32 h 35"/>
                    <a:gd name="T22" fmla="*/ 126 w 128"/>
                    <a:gd name="T23" fmla="*/ 27 h 35"/>
                    <a:gd name="T24" fmla="*/ 128 w 128"/>
                    <a:gd name="T25" fmla="*/ 19 h 35"/>
                    <a:gd name="T26" fmla="*/ 128 w 128"/>
                    <a:gd name="T27" fmla="*/ 11 h 35"/>
                    <a:gd name="T28" fmla="*/ 128 w 128"/>
                    <a:gd name="T29" fmla="*/ 6 h 35"/>
                    <a:gd name="T30" fmla="*/ 126 w 128"/>
                    <a:gd name="T31" fmla="*/ 3 h 35"/>
                    <a:gd name="T32" fmla="*/ 118 w 128"/>
                    <a:gd name="T33" fmla="*/ 0 h 35"/>
                    <a:gd name="T34" fmla="*/ 113 w 128"/>
                    <a:gd name="T35" fmla="*/ 0 h 35"/>
                    <a:gd name="T36" fmla="*/ 108 w 128"/>
                    <a:gd name="T37" fmla="*/ 0 h 35"/>
                    <a:gd name="T38" fmla="*/ 102 w 128"/>
                    <a:gd name="T39" fmla="*/ 0 h 35"/>
                    <a:gd name="T40" fmla="*/ 89 w 128"/>
                    <a:gd name="T41" fmla="*/ 0 h 35"/>
                    <a:gd name="T42" fmla="*/ 71 w 128"/>
                    <a:gd name="T43" fmla="*/ 3 h 35"/>
                    <a:gd name="T44" fmla="*/ 53 w 128"/>
                    <a:gd name="T45" fmla="*/ 3 h 35"/>
                    <a:gd name="T46" fmla="*/ 32 w 128"/>
                    <a:gd name="T47" fmla="*/ 3 h 35"/>
                    <a:gd name="T48" fmla="*/ 16 w 128"/>
                    <a:gd name="T49" fmla="*/ 6 h 35"/>
                    <a:gd name="T50" fmla="*/ 6 w 128"/>
                    <a:gd name="T51" fmla="*/ 6 h 35"/>
                    <a:gd name="T52" fmla="*/ 0 w 128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5"/>
                    <a:gd name="T83" fmla="*/ 128 w 128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6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4" y="35"/>
                      </a:lnTo>
                      <a:lnTo>
                        <a:pt x="108" y="35"/>
                      </a:lnTo>
                      <a:lnTo>
                        <a:pt x="115" y="35"/>
                      </a:lnTo>
                      <a:lnTo>
                        <a:pt x="121" y="32"/>
                      </a:lnTo>
                      <a:lnTo>
                        <a:pt x="126" y="27"/>
                      </a:lnTo>
                      <a:lnTo>
                        <a:pt x="128" y="19"/>
                      </a:lnTo>
                      <a:lnTo>
                        <a:pt x="128" y="11"/>
                      </a:lnTo>
                      <a:lnTo>
                        <a:pt x="128" y="6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8" name="Freeform 819"/>
                <p:cNvSpPr>
                  <a:spLocks/>
                </p:cNvSpPr>
                <p:nvPr/>
              </p:nvSpPr>
              <p:spPr bwMode="auto">
                <a:xfrm>
                  <a:off x="2901" y="3780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9" name="Freeform 820"/>
                <p:cNvSpPr>
                  <a:spLocks/>
                </p:cNvSpPr>
                <p:nvPr/>
              </p:nvSpPr>
              <p:spPr bwMode="auto">
                <a:xfrm>
                  <a:off x="2901" y="3801"/>
                  <a:ext cx="6" cy="8"/>
                </a:xfrm>
                <a:custGeom>
                  <a:avLst/>
                  <a:gdLst>
                    <a:gd name="T0" fmla="*/ 6 w 6"/>
                    <a:gd name="T1" fmla="*/ 2 h 8"/>
                    <a:gd name="T2" fmla="*/ 6 w 6"/>
                    <a:gd name="T3" fmla="*/ 2 h 8"/>
                    <a:gd name="T4" fmla="*/ 6 w 6"/>
                    <a:gd name="T5" fmla="*/ 2 h 8"/>
                    <a:gd name="T6" fmla="*/ 6 w 6"/>
                    <a:gd name="T7" fmla="*/ 2 h 8"/>
                    <a:gd name="T8" fmla="*/ 6 w 6"/>
                    <a:gd name="T9" fmla="*/ 2 h 8"/>
                    <a:gd name="T10" fmla="*/ 6 w 6"/>
                    <a:gd name="T11" fmla="*/ 2 h 8"/>
                    <a:gd name="T12" fmla="*/ 3 w 6"/>
                    <a:gd name="T13" fmla="*/ 2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2 h 8"/>
                    <a:gd name="T26" fmla="*/ 0 w 6"/>
                    <a:gd name="T27" fmla="*/ 2 h 8"/>
                    <a:gd name="T28" fmla="*/ 0 w 6"/>
                    <a:gd name="T29" fmla="*/ 2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0" name="Freeform 821"/>
                <p:cNvSpPr>
                  <a:spLocks/>
                </p:cNvSpPr>
                <p:nvPr/>
              </p:nvSpPr>
              <p:spPr bwMode="auto">
                <a:xfrm>
                  <a:off x="2907" y="380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3 h 6"/>
                    <a:gd name="T4" fmla="*/ 49 w 57"/>
                    <a:gd name="T5" fmla="*/ 3 h 6"/>
                    <a:gd name="T6" fmla="*/ 41 w 57"/>
                    <a:gd name="T7" fmla="*/ 3 h 6"/>
                    <a:gd name="T8" fmla="*/ 36 w 57"/>
                    <a:gd name="T9" fmla="*/ 3 h 6"/>
                    <a:gd name="T10" fmla="*/ 28 w 57"/>
                    <a:gd name="T11" fmla="*/ 3 h 6"/>
                    <a:gd name="T12" fmla="*/ 20 w 57"/>
                    <a:gd name="T13" fmla="*/ 3 h 6"/>
                    <a:gd name="T14" fmla="*/ 13 w 57"/>
                    <a:gd name="T15" fmla="*/ 3 h 6"/>
                    <a:gd name="T16" fmla="*/ 7 w 57"/>
                    <a:gd name="T17" fmla="*/ 3 h 6"/>
                    <a:gd name="T18" fmla="*/ 0 w 57"/>
                    <a:gd name="T19" fmla="*/ 0 h 6"/>
                    <a:gd name="T20" fmla="*/ 0 w 57"/>
                    <a:gd name="T21" fmla="*/ 6 h 6"/>
                    <a:gd name="T22" fmla="*/ 7 w 57"/>
                    <a:gd name="T23" fmla="*/ 6 h 6"/>
                    <a:gd name="T24" fmla="*/ 13 w 57"/>
                    <a:gd name="T25" fmla="*/ 6 h 6"/>
                    <a:gd name="T26" fmla="*/ 20 w 57"/>
                    <a:gd name="T27" fmla="*/ 6 h 6"/>
                    <a:gd name="T28" fmla="*/ 28 w 57"/>
                    <a:gd name="T29" fmla="*/ 6 h 6"/>
                    <a:gd name="T30" fmla="*/ 36 w 57"/>
                    <a:gd name="T31" fmla="*/ 6 h 6"/>
                    <a:gd name="T32" fmla="*/ 41 w 57"/>
                    <a:gd name="T33" fmla="*/ 6 h 6"/>
                    <a:gd name="T34" fmla="*/ 49 w 57"/>
                    <a:gd name="T35" fmla="*/ 6 h 6"/>
                    <a:gd name="T36" fmla="*/ 57 w 57"/>
                    <a:gd name="T37" fmla="*/ 6 h 6"/>
                    <a:gd name="T38" fmla="*/ 57 w 57"/>
                    <a:gd name="T39" fmla="*/ 6 h 6"/>
                    <a:gd name="T40" fmla="*/ 57 w 57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6"/>
                    <a:gd name="T65" fmla="*/ 57 w 57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6">
                      <a:moveTo>
                        <a:pt x="57" y="3"/>
                      </a:moveTo>
                      <a:lnTo>
                        <a:pt x="57" y="3"/>
                      </a:lnTo>
                      <a:lnTo>
                        <a:pt x="49" y="3"/>
                      </a:lnTo>
                      <a:lnTo>
                        <a:pt x="41" y="3"/>
                      </a:lnTo>
                      <a:lnTo>
                        <a:pt x="36" y="3"/>
                      </a:lnTo>
                      <a:lnTo>
                        <a:pt x="28" y="3"/>
                      </a:lnTo>
                      <a:lnTo>
                        <a:pt x="20" y="3"/>
                      </a:lnTo>
                      <a:lnTo>
                        <a:pt x="13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7" y="6"/>
                      </a:lnTo>
                      <a:lnTo>
                        <a:pt x="13" y="6"/>
                      </a:lnTo>
                      <a:lnTo>
                        <a:pt x="20" y="6"/>
                      </a:lnTo>
                      <a:lnTo>
                        <a:pt x="28" y="6"/>
                      </a:lnTo>
                      <a:lnTo>
                        <a:pt x="36" y="6"/>
                      </a:lnTo>
                      <a:lnTo>
                        <a:pt x="41" y="6"/>
                      </a:lnTo>
                      <a:lnTo>
                        <a:pt x="49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1" name="Freeform 822"/>
                <p:cNvSpPr>
                  <a:spLocks/>
                </p:cNvSpPr>
                <p:nvPr/>
              </p:nvSpPr>
              <p:spPr bwMode="auto">
                <a:xfrm>
                  <a:off x="2964" y="3806"/>
                  <a:ext cx="31" cy="5"/>
                </a:xfrm>
                <a:custGeom>
                  <a:avLst/>
                  <a:gdLst>
                    <a:gd name="T0" fmla="*/ 31 w 31"/>
                    <a:gd name="T1" fmla="*/ 3 h 5"/>
                    <a:gd name="T2" fmla="*/ 31 w 31"/>
                    <a:gd name="T3" fmla="*/ 3 h 5"/>
                    <a:gd name="T4" fmla="*/ 29 w 31"/>
                    <a:gd name="T5" fmla="*/ 3 h 5"/>
                    <a:gd name="T6" fmla="*/ 24 w 31"/>
                    <a:gd name="T7" fmla="*/ 0 h 5"/>
                    <a:gd name="T8" fmla="*/ 21 w 31"/>
                    <a:gd name="T9" fmla="*/ 0 h 5"/>
                    <a:gd name="T10" fmla="*/ 16 w 31"/>
                    <a:gd name="T11" fmla="*/ 0 h 5"/>
                    <a:gd name="T12" fmla="*/ 13 w 31"/>
                    <a:gd name="T13" fmla="*/ 0 h 5"/>
                    <a:gd name="T14" fmla="*/ 8 w 31"/>
                    <a:gd name="T15" fmla="*/ 0 h 5"/>
                    <a:gd name="T16" fmla="*/ 5 w 31"/>
                    <a:gd name="T17" fmla="*/ 0 h 5"/>
                    <a:gd name="T18" fmla="*/ 0 w 31"/>
                    <a:gd name="T19" fmla="*/ 0 h 5"/>
                    <a:gd name="T20" fmla="*/ 0 w 31"/>
                    <a:gd name="T21" fmla="*/ 3 h 5"/>
                    <a:gd name="T22" fmla="*/ 5 w 31"/>
                    <a:gd name="T23" fmla="*/ 3 h 5"/>
                    <a:gd name="T24" fmla="*/ 8 w 31"/>
                    <a:gd name="T25" fmla="*/ 3 h 5"/>
                    <a:gd name="T26" fmla="*/ 13 w 31"/>
                    <a:gd name="T27" fmla="*/ 3 h 5"/>
                    <a:gd name="T28" fmla="*/ 16 w 31"/>
                    <a:gd name="T29" fmla="*/ 5 h 5"/>
                    <a:gd name="T30" fmla="*/ 21 w 31"/>
                    <a:gd name="T31" fmla="*/ 5 h 5"/>
                    <a:gd name="T32" fmla="*/ 24 w 31"/>
                    <a:gd name="T33" fmla="*/ 5 h 5"/>
                    <a:gd name="T34" fmla="*/ 29 w 31"/>
                    <a:gd name="T35" fmla="*/ 5 h 5"/>
                    <a:gd name="T36" fmla="*/ 31 w 31"/>
                    <a:gd name="T37" fmla="*/ 5 h 5"/>
                    <a:gd name="T38" fmla="*/ 31 w 31"/>
                    <a:gd name="T39" fmla="*/ 5 h 5"/>
                    <a:gd name="T40" fmla="*/ 31 w 31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5"/>
                    <a:gd name="T65" fmla="*/ 31 w 31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5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2" name="Freeform 823"/>
                <p:cNvSpPr>
                  <a:spLocks/>
                </p:cNvSpPr>
                <p:nvPr/>
              </p:nvSpPr>
              <p:spPr bwMode="auto">
                <a:xfrm>
                  <a:off x="2995" y="3803"/>
                  <a:ext cx="29" cy="8"/>
                </a:xfrm>
                <a:custGeom>
                  <a:avLst/>
                  <a:gdLst>
                    <a:gd name="T0" fmla="*/ 27 w 29"/>
                    <a:gd name="T1" fmla="*/ 0 h 8"/>
                    <a:gd name="T2" fmla="*/ 27 w 29"/>
                    <a:gd name="T3" fmla="*/ 0 h 8"/>
                    <a:gd name="T4" fmla="*/ 24 w 29"/>
                    <a:gd name="T5" fmla="*/ 3 h 8"/>
                    <a:gd name="T6" fmla="*/ 21 w 29"/>
                    <a:gd name="T7" fmla="*/ 3 h 8"/>
                    <a:gd name="T8" fmla="*/ 19 w 29"/>
                    <a:gd name="T9" fmla="*/ 6 h 8"/>
                    <a:gd name="T10" fmla="*/ 16 w 29"/>
                    <a:gd name="T11" fmla="*/ 6 h 8"/>
                    <a:gd name="T12" fmla="*/ 11 w 29"/>
                    <a:gd name="T13" fmla="*/ 6 h 8"/>
                    <a:gd name="T14" fmla="*/ 8 w 29"/>
                    <a:gd name="T15" fmla="*/ 6 h 8"/>
                    <a:gd name="T16" fmla="*/ 6 w 29"/>
                    <a:gd name="T17" fmla="*/ 6 h 8"/>
                    <a:gd name="T18" fmla="*/ 0 w 29"/>
                    <a:gd name="T19" fmla="*/ 6 h 8"/>
                    <a:gd name="T20" fmla="*/ 0 w 29"/>
                    <a:gd name="T21" fmla="*/ 8 h 8"/>
                    <a:gd name="T22" fmla="*/ 6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9 w 29"/>
                    <a:gd name="T31" fmla="*/ 8 h 8"/>
                    <a:gd name="T32" fmla="*/ 21 w 29"/>
                    <a:gd name="T33" fmla="*/ 8 h 8"/>
                    <a:gd name="T34" fmla="*/ 24 w 29"/>
                    <a:gd name="T35" fmla="*/ 6 h 8"/>
                    <a:gd name="T36" fmla="*/ 29 w 29"/>
                    <a:gd name="T37" fmla="*/ 3 h 8"/>
                    <a:gd name="T38" fmla="*/ 29 w 29"/>
                    <a:gd name="T39" fmla="*/ 3 h 8"/>
                    <a:gd name="T40" fmla="*/ 27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7" y="0"/>
                      </a:moveTo>
                      <a:lnTo>
                        <a:pt x="27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9" y="6"/>
                      </a:lnTo>
                      <a:lnTo>
                        <a:pt x="16" y="6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4" y="6"/>
                      </a:lnTo>
                      <a:lnTo>
                        <a:pt x="29" y="3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3" name="Freeform 824"/>
                <p:cNvSpPr>
                  <a:spLocks/>
                </p:cNvSpPr>
                <p:nvPr/>
              </p:nvSpPr>
              <p:spPr bwMode="auto">
                <a:xfrm>
                  <a:off x="3022" y="3777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3 h 29"/>
                    <a:gd name="T12" fmla="*/ 5 w 10"/>
                    <a:gd name="T13" fmla="*/ 18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6 h 29"/>
                    <a:gd name="T20" fmla="*/ 2 w 10"/>
                    <a:gd name="T21" fmla="*/ 29 h 29"/>
                    <a:gd name="T22" fmla="*/ 5 w 10"/>
                    <a:gd name="T23" fmla="*/ 26 h 29"/>
                    <a:gd name="T24" fmla="*/ 5 w 10"/>
                    <a:gd name="T25" fmla="*/ 24 h 29"/>
                    <a:gd name="T26" fmla="*/ 7 w 10"/>
                    <a:gd name="T27" fmla="*/ 18 h 29"/>
                    <a:gd name="T28" fmla="*/ 7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7 w 10"/>
                    <a:gd name="T35" fmla="*/ 3 h 29"/>
                    <a:gd name="T36" fmla="*/ 7 w 10"/>
                    <a:gd name="T37" fmla="*/ 0 h 29"/>
                    <a:gd name="T38" fmla="*/ 7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7" y="18"/>
                      </a:lnTo>
                      <a:lnTo>
                        <a:pt x="7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4" name="Freeform 825"/>
                <p:cNvSpPr>
                  <a:spLocks/>
                </p:cNvSpPr>
                <p:nvPr/>
              </p:nvSpPr>
              <p:spPr bwMode="auto">
                <a:xfrm>
                  <a:off x="3009" y="3772"/>
                  <a:ext cx="20" cy="8"/>
                </a:xfrm>
                <a:custGeom>
                  <a:avLst/>
                  <a:gdLst>
                    <a:gd name="T0" fmla="*/ 0 w 20"/>
                    <a:gd name="T1" fmla="*/ 2 h 8"/>
                    <a:gd name="T2" fmla="*/ 0 w 20"/>
                    <a:gd name="T3" fmla="*/ 2 h 8"/>
                    <a:gd name="T4" fmla="*/ 0 w 20"/>
                    <a:gd name="T5" fmla="*/ 2 h 8"/>
                    <a:gd name="T6" fmla="*/ 2 w 20"/>
                    <a:gd name="T7" fmla="*/ 2 h 8"/>
                    <a:gd name="T8" fmla="*/ 7 w 20"/>
                    <a:gd name="T9" fmla="*/ 5 h 8"/>
                    <a:gd name="T10" fmla="*/ 10 w 20"/>
                    <a:gd name="T11" fmla="*/ 5 h 8"/>
                    <a:gd name="T12" fmla="*/ 13 w 20"/>
                    <a:gd name="T13" fmla="*/ 5 h 8"/>
                    <a:gd name="T14" fmla="*/ 15 w 20"/>
                    <a:gd name="T15" fmla="*/ 5 h 8"/>
                    <a:gd name="T16" fmla="*/ 18 w 20"/>
                    <a:gd name="T17" fmla="*/ 5 h 8"/>
                    <a:gd name="T18" fmla="*/ 18 w 20"/>
                    <a:gd name="T19" fmla="*/ 8 h 8"/>
                    <a:gd name="T20" fmla="*/ 20 w 20"/>
                    <a:gd name="T21" fmla="*/ 5 h 8"/>
                    <a:gd name="T22" fmla="*/ 18 w 20"/>
                    <a:gd name="T23" fmla="*/ 2 h 8"/>
                    <a:gd name="T24" fmla="*/ 15 w 20"/>
                    <a:gd name="T25" fmla="*/ 2 h 8"/>
                    <a:gd name="T26" fmla="*/ 13 w 20"/>
                    <a:gd name="T27" fmla="*/ 2 h 8"/>
                    <a:gd name="T28" fmla="*/ 10 w 20"/>
                    <a:gd name="T29" fmla="*/ 0 h 8"/>
                    <a:gd name="T30" fmla="*/ 7 w 20"/>
                    <a:gd name="T31" fmla="*/ 0 h 8"/>
                    <a:gd name="T32" fmla="*/ 2 w 20"/>
                    <a:gd name="T33" fmla="*/ 0 h 8"/>
                    <a:gd name="T34" fmla="*/ 0 w 20"/>
                    <a:gd name="T35" fmla="*/ 0 h 8"/>
                    <a:gd name="T36" fmla="*/ 0 w 20"/>
                    <a:gd name="T37" fmla="*/ 0 h 8"/>
                    <a:gd name="T38" fmla="*/ 0 w 20"/>
                    <a:gd name="T39" fmla="*/ 0 h 8"/>
                    <a:gd name="T40" fmla="*/ 0 w 20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8"/>
                    <a:gd name="T65" fmla="*/ 20 w 2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0" y="5"/>
                      </a:lnTo>
                      <a:lnTo>
                        <a:pt x="18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5" name="Freeform 826"/>
                <p:cNvSpPr>
                  <a:spLocks/>
                </p:cNvSpPr>
                <p:nvPr/>
              </p:nvSpPr>
              <p:spPr bwMode="auto">
                <a:xfrm>
                  <a:off x="2901" y="3772"/>
                  <a:ext cx="108" cy="10"/>
                </a:xfrm>
                <a:custGeom>
                  <a:avLst/>
                  <a:gdLst>
                    <a:gd name="T0" fmla="*/ 3 w 108"/>
                    <a:gd name="T1" fmla="*/ 8 h 10"/>
                    <a:gd name="T2" fmla="*/ 0 w 108"/>
                    <a:gd name="T3" fmla="*/ 10 h 10"/>
                    <a:gd name="T4" fmla="*/ 6 w 108"/>
                    <a:gd name="T5" fmla="*/ 10 h 10"/>
                    <a:gd name="T6" fmla="*/ 16 w 108"/>
                    <a:gd name="T7" fmla="*/ 8 h 10"/>
                    <a:gd name="T8" fmla="*/ 34 w 108"/>
                    <a:gd name="T9" fmla="*/ 8 h 10"/>
                    <a:gd name="T10" fmla="*/ 53 w 108"/>
                    <a:gd name="T11" fmla="*/ 8 h 10"/>
                    <a:gd name="T12" fmla="*/ 71 w 108"/>
                    <a:gd name="T13" fmla="*/ 5 h 10"/>
                    <a:gd name="T14" fmla="*/ 89 w 108"/>
                    <a:gd name="T15" fmla="*/ 5 h 10"/>
                    <a:gd name="T16" fmla="*/ 102 w 108"/>
                    <a:gd name="T17" fmla="*/ 5 h 10"/>
                    <a:gd name="T18" fmla="*/ 108 w 108"/>
                    <a:gd name="T19" fmla="*/ 2 h 10"/>
                    <a:gd name="T20" fmla="*/ 108 w 108"/>
                    <a:gd name="T21" fmla="*/ 0 h 10"/>
                    <a:gd name="T22" fmla="*/ 102 w 108"/>
                    <a:gd name="T23" fmla="*/ 0 h 10"/>
                    <a:gd name="T24" fmla="*/ 89 w 108"/>
                    <a:gd name="T25" fmla="*/ 0 h 10"/>
                    <a:gd name="T26" fmla="*/ 71 w 108"/>
                    <a:gd name="T27" fmla="*/ 2 h 10"/>
                    <a:gd name="T28" fmla="*/ 53 w 108"/>
                    <a:gd name="T29" fmla="*/ 2 h 10"/>
                    <a:gd name="T30" fmla="*/ 34 w 108"/>
                    <a:gd name="T31" fmla="*/ 5 h 10"/>
                    <a:gd name="T32" fmla="*/ 16 w 108"/>
                    <a:gd name="T33" fmla="*/ 5 h 10"/>
                    <a:gd name="T34" fmla="*/ 6 w 108"/>
                    <a:gd name="T35" fmla="*/ 5 h 10"/>
                    <a:gd name="T36" fmla="*/ 0 w 108"/>
                    <a:gd name="T37" fmla="*/ 8 h 10"/>
                    <a:gd name="T38" fmla="*/ 0 w 108"/>
                    <a:gd name="T39" fmla="*/ 8 h 10"/>
                    <a:gd name="T40" fmla="*/ 3 w 108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0"/>
                    <a:gd name="T65" fmla="*/ 108 w 10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6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2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6" name="Rectangle 827"/>
                <p:cNvSpPr>
                  <a:spLocks noChangeArrowheads="1"/>
                </p:cNvSpPr>
                <p:nvPr/>
              </p:nvSpPr>
              <p:spPr bwMode="auto">
                <a:xfrm>
                  <a:off x="2920" y="3790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8977" name="Freeform 828"/>
                <p:cNvSpPr>
                  <a:spLocks/>
                </p:cNvSpPr>
                <p:nvPr/>
              </p:nvSpPr>
              <p:spPr bwMode="auto">
                <a:xfrm>
                  <a:off x="2716" y="3698"/>
                  <a:ext cx="337" cy="71"/>
                </a:xfrm>
                <a:custGeom>
                  <a:avLst/>
                  <a:gdLst>
                    <a:gd name="T0" fmla="*/ 55 w 337"/>
                    <a:gd name="T1" fmla="*/ 8 h 71"/>
                    <a:gd name="T2" fmla="*/ 41 w 337"/>
                    <a:gd name="T3" fmla="*/ 11 h 71"/>
                    <a:gd name="T4" fmla="*/ 31 w 337"/>
                    <a:gd name="T5" fmla="*/ 19 h 71"/>
                    <a:gd name="T6" fmla="*/ 23 w 337"/>
                    <a:gd name="T7" fmla="*/ 29 h 71"/>
                    <a:gd name="T8" fmla="*/ 13 w 337"/>
                    <a:gd name="T9" fmla="*/ 37 h 71"/>
                    <a:gd name="T10" fmla="*/ 5 w 337"/>
                    <a:gd name="T11" fmla="*/ 42 h 71"/>
                    <a:gd name="T12" fmla="*/ 0 w 337"/>
                    <a:gd name="T13" fmla="*/ 48 h 71"/>
                    <a:gd name="T14" fmla="*/ 0 w 337"/>
                    <a:gd name="T15" fmla="*/ 55 h 71"/>
                    <a:gd name="T16" fmla="*/ 0 w 337"/>
                    <a:gd name="T17" fmla="*/ 55 h 71"/>
                    <a:gd name="T18" fmla="*/ 5 w 337"/>
                    <a:gd name="T19" fmla="*/ 58 h 71"/>
                    <a:gd name="T20" fmla="*/ 57 w 337"/>
                    <a:gd name="T21" fmla="*/ 66 h 71"/>
                    <a:gd name="T22" fmla="*/ 109 w 337"/>
                    <a:gd name="T23" fmla="*/ 69 h 71"/>
                    <a:gd name="T24" fmla="*/ 162 w 337"/>
                    <a:gd name="T25" fmla="*/ 71 h 71"/>
                    <a:gd name="T26" fmla="*/ 217 w 337"/>
                    <a:gd name="T27" fmla="*/ 71 h 71"/>
                    <a:gd name="T28" fmla="*/ 274 w 337"/>
                    <a:gd name="T29" fmla="*/ 71 h 71"/>
                    <a:gd name="T30" fmla="*/ 303 w 337"/>
                    <a:gd name="T31" fmla="*/ 66 h 71"/>
                    <a:gd name="T32" fmla="*/ 329 w 337"/>
                    <a:gd name="T33" fmla="*/ 61 h 71"/>
                    <a:gd name="T34" fmla="*/ 334 w 337"/>
                    <a:gd name="T35" fmla="*/ 58 h 71"/>
                    <a:gd name="T36" fmla="*/ 337 w 337"/>
                    <a:gd name="T37" fmla="*/ 53 h 71"/>
                    <a:gd name="T38" fmla="*/ 334 w 337"/>
                    <a:gd name="T39" fmla="*/ 42 h 71"/>
                    <a:gd name="T40" fmla="*/ 329 w 337"/>
                    <a:gd name="T41" fmla="*/ 32 h 71"/>
                    <a:gd name="T42" fmla="*/ 324 w 337"/>
                    <a:gd name="T43" fmla="*/ 24 h 71"/>
                    <a:gd name="T44" fmla="*/ 319 w 337"/>
                    <a:gd name="T45" fmla="*/ 11 h 71"/>
                    <a:gd name="T46" fmla="*/ 313 w 337"/>
                    <a:gd name="T47" fmla="*/ 6 h 71"/>
                    <a:gd name="T48" fmla="*/ 306 w 337"/>
                    <a:gd name="T49" fmla="*/ 3 h 71"/>
                    <a:gd name="T50" fmla="*/ 243 w 337"/>
                    <a:gd name="T51" fmla="*/ 0 h 71"/>
                    <a:gd name="T52" fmla="*/ 180 w 337"/>
                    <a:gd name="T53" fmla="*/ 0 h 71"/>
                    <a:gd name="T54" fmla="*/ 117 w 337"/>
                    <a:gd name="T55" fmla="*/ 3 h 71"/>
                    <a:gd name="T56" fmla="*/ 55 w 337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1"/>
                    <a:gd name="T89" fmla="*/ 337 w 337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1">
                      <a:moveTo>
                        <a:pt x="55" y="8"/>
                      </a:moveTo>
                      <a:lnTo>
                        <a:pt x="41" y="11"/>
                      </a:lnTo>
                      <a:lnTo>
                        <a:pt x="31" y="19"/>
                      </a:lnTo>
                      <a:lnTo>
                        <a:pt x="23" y="29"/>
                      </a:lnTo>
                      <a:lnTo>
                        <a:pt x="13" y="37"/>
                      </a:lnTo>
                      <a:lnTo>
                        <a:pt x="5" y="42"/>
                      </a:lnTo>
                      <a:lnTo>
                        <a:pt x="0" y="48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57" y="66"/>
                      </a:lnTo>
                      <a:lnTo>
                        <a:pt x="109" y="69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4" y="71"/>
                      </a:lnTo>
                      <a:lnTo>
                        <a:pt x="303" y="66"/>
                      </a:lnTo>
                      <a:lnTo>
                        <a:pt x="329" y="61"/>
                      </a:lnTo>
                      <a:lnTo>
                        <a:pt x="334" y="58"/>
                      </a:lnTo>
                      <a:lnTo>
                        <a:pt x="337" y="53"/>
                      </a:lnTo>
                      <a:lnTo>
                        <a:pt x="334" y="42"/>
                      </a:lnTo>
                      <a:lnTo>
                        <a:pt x="329" y="32"/>
                      </a:lnTo>
                      <a:lnTo>
                        <a:pt x="324" y="24"/>
                      </a:lnTo>
                      <a:lnTo>
                        <a:pt x="319" y="11"/>
                      </a:lnTo>
                      <a:lnTo>
                        <a:pt x="313" y="6"/>
                      </a:lnTo>
                      <a:lnTo>
                        <a:pt x="306" y="3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8" name="Freeform 829"/>
                <p:cNvSpPr>
                  <a:spLocks/>
                </p:cNvSpPr>
                <p:nvPr/>
              </p:nvSpPr>
              <p:spPr bwMode="auto">
                <a:xfrm>
                  <a:off x="2729" y="3704"/>
                  <a:ext cx="42" cy="31"/>
                </a:xfrm>
                <a:custGeom>
                  <a:avLst/>
                  <a:gdLst>
                    <a:gd name="T0" fmla="*/ 2 w 42"/>
                    <a:gd name="T1" fmla="*/ 31 h 31"/>
                    <a:gd name="T2" fmla="*/ 2 w 42"/>
                    <a:gd name="T3" fmla="*/ 31 h 31"/>
                    <a:gd name="T4" fmla="*/ 8 w 42"/>
                    <a:gd name="T5" fmla="*/ 29 h 31"/>
                    <a:gd name="T6" fmla="*/ 10 w 42"/>
                    <a:gd name="T7" fmla="*/ 23 h 31"/>
                    <a:gd name="T8" fmla="*/ 15 w 42"/>
                    <a:gd name="T9" fmla="*/ 18 h 31"/>
                    <a:gd name="T10" fmla="*/ 21 w 42"/>
                    <a:gd name="T11" fmla="*/ 15 h 31"/>
                    <a:gd name="T12" fmla="*/ 23 w 42"/>
                    <a:gd name="T13" fmla="*/ 10 h 31"/>
                    <a:gd name="T14" fmla="*/ 31 w 42"/>
                    <a:gd name="T15" fmla="*/ 8 h 31"/>
                    <a:gd name="T16" fmla="*/ 36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8 w 42"/>
                    <a:gd name="T25" fmla="*/ 5 h 31"/>
                    <a:gd name="T26" fmla="*/ 23 w 42"/>
                    <a:gd name="T27" fmla="*/ 8 h 31"/>
                    <a:gd name="T28" fmla="*/ 18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5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2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2" y="31"/>
                      </a:moveTo>
                      <a:lnTo>
                        <a:pt x="2" y="31"/>
                      </a:lnTo>
                      <a:lnTo>
                        <a:pt x="8" y="29"/>
                      </a:lnTo>
                      <a:lnTo>
                        <a:pt x="10" y="23"/>
                      </a:lnTo>
                      <a:lnTo>
                        <a:pt x="15" y="18"/>
                      </a:lnTo>
                      <a:lnTo>
                        <a:pt x="21" y="15"/>
                      </a:lnTo>
                      <a:lnTo>
                        <a:pt x="23" y="10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8" y="5"/>
                      </a:lnTo>
                      <a:lnTo>
                        <a:pt x="23" y="8"/>
                      </a:lnTo>
                      <a:lnTo>
                        <a:pt x="18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9" name="Freeform 830"/>
                <p:cNvSpPr>
                  <a:spLocks/>
                </p:cNvSpPr>
                <p:nvPr/>
              </p:nvSpPr>
              <p:spPr bwMode="auto">
                <a:xfrm>
                  <a:off x="2713" y="3733"/>
                  <a:ext cx="18" cy="26"/>
                </a:xfrm>
                <a:custGeom>
                  <a:avLst/>
                  <a:gdLst>
                    <a:gd name="T0" fmla="*/ 8 w 18"/>
                    <a:gd name="T1" fmla="*/ 20 h 26"/>
                    <a:gd name="T2" fmla="*/ 8 w 18"/>
                    <a:gd name="T3" fmla="*/ 20 h 26"/>
                    <a:gd name="T4" fmla="*/ 5 w 18"/>
                    <a:gd name="T5" fmla="*/ 20 h 26"/>
                    <a:gd name="T6" fmla="*/ 3 w 18"/>
                    <a:gd name="T7" fmla="*/ 20 h 26"/>
                    <a:gd name="T8" fmla="*/ 3 w 18"/>
                    <a:gd name="T9" fmla="*/ 18 h 26"/>
                    <a:gd name="T10" fmla="*/ 5 w 18"/>
                    <a:gd name="T11" fmla="*/ 15 h 26"/>
                    <a:gd name="T12" fmla="*/ 8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6 w 18"/>
                    <a:gd name="T21" fmla="*/ 0 h 26"/>
                    <a:gd name="T22" fmla="*/ 10 w 18"/>
                    <a:gd name="T23" fmla="*/ 2 h 26"/>
                    <a:gd name="T24" fmla="*/ 8 w 18"/>
                    <a:gd name="T25" fmla="*/ 7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0 h 26"/>
                    <a:gd name="T34" fmla="*/ 3 w 18"/>
                    <a:gd name="T35" fmla="*/ 23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0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0"/>
                      </a:moveTo>
                      <a:lnTo>
                        <a:pt x="8" y="20"/>
                      </a:lnTo>
                      <a:lnTo>
                        <a:pt x="5" y="20"/>
                      </a:lnTo>
                      <a:lnTo>
                        <a:pt x="3" y="20"/>
                      </a:lnTo>
                      <a:lnTo>
                        <a:pt x="3" y="18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0" y="2"/>
                      </a:lnTo>
                      <a:lnTo>
                        <a:pt x="8" y="7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3" y="23"/>
                      </a:lnTo>
                      <a:lnTo>
                        <a:pt x="8" y="26"/>
                      </a:lnTo>
                      <a:lnTo>
                        <a:pt x="8" y="2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0" name="Freeform 831"/>
                <p:cNvSpPr>
                  <a:spLocks/>
                </p:cNvSpPr>
                <p:nvPr/>
              </p:nvSpPr>
              <p:spPr bwMode="auto">
                <a:xfrm>
                  <a:off x="2721" y="3753"/>
                  <a:ext cx="212" cy="19"/>
                </a:xfrm>
                <a:custGeom>
                  <a:avLst/>
                  <a:gdLst>
                    <a:gd name="T0" fmla="*/ 212 w 212"/>
                    <a:gd name="T1" fmla="*/ 14 h 19"/>
                    <a:gd name="T2" fmla="*/ 212 w 212"/>
                    <a:gd name="T3" fmla="*/ 14 h 19"/>
                    <a:gd name="T4" fmla="*/ 183 w 212"/>
                    <a:gd name="T5" fmla="*/ 14 h 19"/>
                    <a:gd name="T6" fmla="*/ 157 w 212"/>
                    <a:gd name="T7" fmla="*/ 14 h 19"/>
                    <a:gd name="T8" fmla="*/ 131 w 212"/>
                    <a:gd name="T9" fmla="*/ 14 h 19"/>
                    <a:gd name="T10" fmla="*/ 104 w 212"/>
                    <a:gd name="T11" fmla="*/ 11 h 19"/>
                    <a:gd name="T12" fmla="*/ 78 w 212"/>
                    <a:gd name="T13" fmla="*/ 11 h 19"/>
                    <a:gd name="T14" fmla="*/ 52 w 212"/>
                    <a:gd name="T15" fmla="*/ 8 h 19"/>
                    <a:gd name="T16" fmla="*/ 26 w 212"/>
                    <a:gd name="T17" fmla="*/ 6 h 19"/>
                    <a:gd name="T18" fmla="*/ 0 w 212"/>
                    <a:gd name="T19" fmla="*/ 0 h 19"/>
                    <a:gd name="T20" fmla="*/ 0 w 212"/>
                    <a:gd name="T21" fmla="*/ 6 h 19"/>
                    <a:gd name="T22" fmla="*/ 26 w 212"/>
                    <a:gd name="T23" fmla="*/ 8 h 19"/>
                    <a:gd name="T24" fmla="*/ 52 w 212"/>
                    <a:gd name="T25" fmla="*/ 11 h 19"/>
                    <a:gd name="T26" fmla="*/ 78 w 212"/>
                    <a:gd name="T27" fmla="*/ 14 h 19"/>
                    <a:gd name="T28" fmla="*/ 104 w 212"/>
                    <a:gd name="T29" fmla="*/ 16 h 19"/>
                    <a:gd name="T30" fmla="*/ 131 w 212"/>
                    <a:gd name="T31" fmla="*/ 16 h 19"/>
                    <a:gd name="T32" fmla="*/ 157 w 212"/>
                    <a:gd name="T33" fmla="*/ 19 h 19"/>
                    <a:gd name="T34" fmla="*/ 183 w 212"/>
                    <a:gd name="T35" fmla="*/ 19 h 19"/>
                    <a:gd name="T36" fmla="*/ 212 w 212"/>
                    <a:gd name="T37" fmla="*/ 19 h 19"/>
                    <a:gd name="T38" fmla="*/ 212 w 212"/>
                    <a:gd name="T39" fmla="*/ 19 h 19"/>
                    <a:gd name="T40" fmla="*/ 212 w 212"/>
                    <a:gd name="T41" fmla="*/ 14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9"/>
                    <a:gd name="T65" fmla="*/ 212 w 212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9">
                      <a:moveTo>
                        <a:pt x="212" y="14"/>
                      </a:moveTo>
                      <a:lnTo>
                        <a:pt x="212" y="14"/>
                      </a:lnTo>
                      <a:lnTo>
                        <a:pt x="183" y="14"/>
                      </a:lnTo>
                      <a:lnTo>
                        <a:pt x="157" y="14"/>
                      </a:lnTo>
                      <a:lnTo>
                        <a:pt x="131" y="14"/>
                      </a:lnTo>
                      <a:lnTo>
                        <a:pt x="104" y="11"/>
                      </a:lnTo>
                      <a:lnTo>
                        <a:pt x="78" y="11"/>
                      </a:lnTo>
                      <a:lnTo>
                        <a:pt x="52" y="8"/>
                      </a:lnTo>
                      <a:lnTo>
                        <a:pt x="26" y="6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6" y="8"/>
                      </a:lnTo>
                      <a:lnTo>
                        <a:pt x="52" y="11"/>
                      </a:lnTo>
                      <a:lnTo>
                        <a:pt x="78" y="14"/>
                      </a:lnTo>
                      <a:lnTo>
                        <a:pt x="104" y="16"/>
                      </a:lnTo>
                      <a:lnTo>
                        <a:pt x="131" y="16"/>
                      </a:lnTo>
                      <a:lnTo>
                        <a:pt x="157" y="19"/>
                      </a:lnTo>
                      <a:lnTo>
                        <a:pt x="183" y="19"/>
                      </a:lnTo>
                      <a:lnTo>
                        <a:pt x="212" y="19"/>
                      </a:lnTo>
                      <a:lnTo>
                        <a:pt x="212" y="1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1" name="Freeform 832"/>
                <p:cNvSpPr>
                  <a:spLocks/>
                </p:cNvSpPr>
                <p:nvPr/>
              </p:nvSpPr>
              <p:spPr bwMode="auto">
                <a:xfrm>
                  <a:off x="2933" y="3756"/>
                  <a:ext cx="112" cy="16"/>
                </a:xfrm>
                <a:custGeom>
                  <a:avLst/>
                  <a:gdLst>
                    <a:gd name="T0" fmla="*/ 112 w 112"/>
                    <a:gd name="T1" fmla="*/ 0 h 16"/>
                    <a:gd name="T2" fmla="*/ 112 w 112"/>
                    <a:gd name="T3" fmla="*/ 0 h 16"/>
                    <a:gd name="T4" fmla="*/ 99 w 112"/>
                    <a:gd name="T5" fmla="*/ 5 h 16"/>
                    <a:gd name="T6" fmla="*/ 86 w 112"/>
                    <a:gd name="T7" fmla="*/ 8 h 16"/>
                    <a:gd name="T8" fmla="*/ 70 w 112"/>
                    <a:gd name="T9" fmla="*/ 8 h 16"/>
                    <a:gd name="T10" fmla="*/ 57 w 112"/>
                    <a:gd name="T11" fmla="*/ 11 h 16"/>
                    <a:gd name="T12" fmla="*/ 42 w 112"/>
                    <a:gd name="T13" fmla="*/ 11 h 16"/>
                    <a:gd name="T14" fmla="*/ 28 w 112"/>
                    <a:gd name="T15" fmla="*/ 11 h 16"/>
                    <a:gd name="T16" fmla="*/ 13 w 112"/>
                    <a:gd name="T17" fmla="*/ 13 h 16"/>
                    <a:gd name="T18" fmla="*/ 0 w 112"/>
                    <a:gd name="T19" fmla="*/ 11 h 16"/>
                    <a:gd name="T20" fmla="*/ 0 w 112"/>
                    <a:gd name="T21" fmla="*/ 16 h 16"/>
                    <a:gd name="T22" fmla="*/ 13 w 112"/>
                    <a:gd name="T23" fmla="*/ 16 h 16"/>
                    <a:gd name="T24" fmla="*/ 28 w 112"/>
                    <a:gd name="T25" fmla="*/ 16 h 16"/>
                    <a:gd name="T26" fmla="*/ 44 w 112"/>
                    <a:gd name="T27" fmla="*/ 16 h 16"/>
                    <a:gd name="T28" fmla="*/ 57 w 112"/>
                    <a:gd name="T29" fmla="*/ 13 h 16"/>
                    <a:gd name="T30" fmla="*/ 73 w 112"/>
                    <a:gd name="T31" fmla="*/ 13 h 16"/>
                    <a:gd name="T32" fmla="*/ 86 w 112"/>
                    <a:gd name="T33" fmla="*/ 11 h 16"/>
                    <a:gd name="T34" fmla="*/ 99 w 112"/>
                    <a:gd name="T35" fmla="*/ 8 h 16"/>
                    <a:gd name="T36" fmla="*/ 112 w 112"/>
                    <a:gd name="T37" fmla="*/ 3 h 16"/>
                    <a:gd name="T38" fmla="*/ 112 w 112"/>
                    <a:gd name="T39" fmla="*/ 3 h 16"/>
                    <a:gd name="T40" fmla="*/ 112 w 112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6"/>
                    <a:gd name="T65" fmla="*/ 112 w 112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6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8"/>
                      </a:lnTo>
                      <a:lnTo>
                        <a:pt x="70" y="8"/>
                      </a:lnTo>
                      <a:lnTo>
                        <a:pt x="57" y="11"/>
                      </a:lnTo>
                      <a:lnTo>
                        <a:pt x="42" y="11"/>
                      </a:lnTo>
                      <a:lnTo>
                        <a:pt x="28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8" y="16"/>
                      </a:lnTo>
                      <a:lnTo>
                        <a:pt x="44" y="16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1"/>
                      </a:lnTo>
                      <a:lnTo>
                        <a:pt x="99" y="8"/>
                      </a:lnTo>
                      <a:lnTo>
                        <a:pt x="112" y="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2" name="Freeform 833"/>
                <p:cNvSpPr>
                  <a:spLocks/>
                </p:cNvSpPr>
                <p:nvPr/>
              </p:nvSpPr>
              <p:spPr bwMode="auto">
                <a:xfrm>
                  <a:off x="3037" y="3719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6 w 16"/>
                    <a:gd name="T7" fmla="*/ 14 h 40"/>
                    <a:gd name="T8" fmla="*/ 8 w 16"/>
                    <a:gd name="T9" fmla="*/ 19 h 40"/>
                    <a:gd name="T10" fmla="*/ 11 w 16"/>
                    <a:gd name="T11" fmla="*/ 24 h 40"/>
                    <a:gd name="T12" fmla="*/ 13 w 16"/>
                    <a:gd name="T13" fmla="*/ 29 h 40"/>
                    <a:gd name="T14" fmla="*/ 13 w 16"/>
                    <a:gd name="T15" fmla="*/ 32 h 40"/>
                    <a:gd name="T16" fmla="*/ 11 w 16"/>
                    <a:gd name="T17" fmla="*/ 34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3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3 w 16"/>
                    <a:gd name="T31" fmla="*/ 16 h 40"/>
                    <a:gd name="T32" fmla="*/ 11 w 16"/>
                    <a:gd name="T33" fmla="*/ 11 h 40"/>
                    <a:gd name="T34" fmla="*/ 6 w 16"/>
                    <a:gd name="T35" fmla="*/ 6 h 40"/>
                    <a:gd name="T36" fmla="*/ 6 w 16"/>
                    <a:gd name="T37" fmla="*/ 0 h 40"/>
                    <a:gd name="T38" fmla="*/ 6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4"/>
                      </a:lnTo>
                      <a:lnTo>
                        <a:pt x="8" y="19"/>
                      </a:lnTo>
                      <a:lnTo>
                        <a:pt x="11" y="24"/>
                      </a:lnTo>
                      <a:lnTo>
                        <a:pt x="13" y="29"/>
                      </a:lnTo>
                      <a:lnTo>
                        <a:pt x="13" y="32"/>
                      </a:lnTo>
                      <a:lnTo>
                        <a:pt x="11" y="34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3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1" y="11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3" name="Freeform 834"/>
                <p:cNvSpPr>
                  <a:spLocks/>
                </p:cNvSpPr>
                <p:nvPr/>
              </p:nvSpPr>
              <p:spPr bwMode="auto">
                <a:xfrm>
                  <a:off x="3022" y="3698"/>
                  <a:ext cx="21" cy="24"/>
                </a:xfrm>
                <a:custGeom>
                  <a:avLst/>
                  <a:gdLst>
                    <a:gd name="T0" fmla="*/ 0 w 21"/>
                    <a:gd name="T1" fmla="*/ 6 h 24"/>
                    <a:gd name="T2" fmla="*/ 0 w 21"/>
                    <a:gd name="T3" fmla="*/ 6 h 24"/>
                    <a:gd name="T4" fmla="*/ 2 w 21"/>
                    <a:gd name="T5" fmla="*/ 6 h 24"/>
                    <a:gd name="T6" fmla="*/ 5 w 21"/>
                    <a:gd name="T7" fmla="*/ 6 h 24"/>
                    <a:gd name="T8" fmla="*/ 7 w 21"/>
                    <a:gd name="T9" fmla="*/ 8 h 24"/>
                    <a:gd name="T10" fmla="*/ 10 w 21"/>
                    <a:gd name="T11" fmla="*/ 11 h 24"/>
                    <a:gd name="T12" fmla="*/ 13 w 21"/>
                    <a:gd name="T13" fmla="*/ 14 h 24"/>
                    <a:gd name="T14" fmla="*/ 13 w 21"/>
                    <a:gd name="T15" fmla="*/ 19 h 24"/>
                    <a:gd name="T16" fmla="*/ 15 w 21"/>
                    <a:gd name="T17" fmla="*/ 21 h 24"/>
                    <a:gd name="T18" fmla="*/ 15 w 21"/>
                    <a:gd name="T19" fmla="*/ 24 h 24"/>
                    <a:gd name="T20" fmla="*/ 21 w 21"/>
                    <a:gd name="T21" fmla="*/ 21 h 24"/>
                    <a:gd name="T22" fmla="*/ 18 w 21"/>
                    <a:gd name="T23" fmla="*/ 19 h 24"/>
                    <a:gd name="T24" fmla="*/ 18 w 21"/>
                    <a:gd name="T25" fmla="*/ 16 h 24"/>
                    <a:gd name="T26" fmla="*/ 15 w 21"/>
                    <a:gd name="T27" fmla="*/ 14 h 24"/>
                    <a:gd name="T28" fmla="*/ 13 w 21"/>
                    <a:gd name="T29" fmla="*/ 8 h 24"/>
                    <a:gd name="T30" fmla="*/ 10 w 21"/>
                    <a:gd name="T31" fmla="*/ 6 h 24"/>
                    <a:gd name="T32" fmla="*/ 7 w 21"/>
                    <a:gd name="T33" fmla="*/ 3 h 24"/>
                    <a:gd name="T34" fmla="*/ 5 w 21"/>
                    <a:gd name="T35" fmla="*/ 0 h 24"/>
                    <a:gd name="T36" fmla="*/ 0 w 21"/>
                    <a:gd name="T37" fmla="*/ 0 h 24"/>
                    <a:gd name="T38" fmla="*/ 0 w 21"/>
                    <a:gd name="T39" fmla="*/ 0 h 24"/>
                    <a:gd name="T40" fmla="*/ 0 w 21"/>
                    <a:gd name="T41" fmla="*/ 6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4"/>
                    <a:gd name="T65" fmla="*/ 21 w 21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4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8"/>
                      </a:lnTo>
                      <a:lnTo>
                        <a:pt x="10" y="11"/>
                      </a:lnTo>
                      <a:lnTo>
                        <a:pt x="13" y="14"/>
                      </a:lnTo>
                      <a:lnTo>
                        <a:pt x="13" y="19"/>
                      </a:lnTo>
                      <a:lnTo>
                        <a:pt x="15" y="21"/>
                      </a:lnTo>
                      <a:lnTo>
                        <a:pt x="15" y="24"/>
                      </a:lnTo>
                      <a:lnTo>
                        <a:pt x="21" y="21"/>
                      </a:lnTo>
                      <a:lnTo>
                        <a:pt x="18" y="19"/>
                      </a:lnTo>
                      <a:lnTo>
                        <a:pt x="18" y="16"/>
                      </a:lnTo>
                      <a:lnTo>
                        <a:pt x="15" y="14"/>
                      </a:lnTo>
                      <a:lnTo>
                        <a:pt x="13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4" name="Freeform 835"/>
                <p:cNvSpPr>
                  <a:spLocks/>
                </p:cNvSpPr>
                <p:nvPr/>
              </p:nvSpPr>
              <p:spPr bwMode="auto">
                <a:xfrm>
                  <a:off x="2771" y="3696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1 w 251"/>
                    <a:gd name="T5" fmla="*/ 8 h 10"/>
                    <a:gd name="T6" fmla="*/ 62 w 251"/>
                    <a:gd name="T7" fmla="*/ 5 h 10"/>
                    <a:gd name="T8" fmla="*/ 94 w 251"/>
                    <a:gd name="T9" fmla="*/ 5 h 10"/>
                    <a:gd name="T10" fmla="*/ 125 w 251"/>
                    <a:gd name="T11" fmla="*/ 2 h 10"/>
                    <a:gd name="T12" fmla="*/ 156 w 251"/>
                    <a:gd name="T13" fmla="*/ 2 h 10"/>
                    <a:gd name="T14" fmla="*/ 188 w 251"/>
                    <a:gd name="T15" fmla="*/ 2 h 10"/>
                    <a:gd name="T16" fmla="*/ 219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2 h 10"/>
                    <a:gd name="T22" fmla="*/ 219 w 251"/>
                    <a:gd name="T23" fmla="*/ 2 h 10"/>
                    <a:gd name="T24" fmla="*/ 188 w 251"/>
                    <a:gd name="T25" fmla="*/ 0 h 10"/>
                    <a:gd name="T26" fmla="*/ 156 w 251"/>
                    <a:gd name="T27" fmla="*/ 0 h 10"/>
                    <a:gd name="T28" fmla="*/ 125 w 251"/>
                    <a:gd name="T29" fmla="*/ 0 h 10"/>
                    <a:gd name="T30" fmla="*/ 94 w 251"/>
                    <a:gd name="T31" fmla="*/ 0 h 10"/>
                    <a:gd name="T32" fmla="*/ 62 w 251"/>
                    <a:gd name="T33" fmla="*/ 2 h 10"/>
                    <a:gd name="T34" fmla="*/ 31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1" y="8"/>
                      </a:lnTo>
                      <a:lnTo>
                        <a:pt x="62" y="5"/>
                      </a:lnTo>
                      <a:lnTo>
                        <a:pt x="94" y="5"/>
                      </a:lnTo>
                      <a:lnTo>
                        <a:pt x="125" y="2"/>
                      </a:lnTo>
                      <a:lnTo>
                        <a:pt x="156" y="2"/>
                      </a:lnTo>
                      <a:lnTo>
                        <a:pt x="188" y="2"/>
                      </a:lnTo>
                      <a:lnTo>
                        <a:pt x="219" y="5"/>
                      </a:lnTo>
                      <a:lnTo>
                        <a:pt x="251" y="8"/>
                      </a:lnTo>
                      <a:lnTo>
                        <a:pt x="251" y="2"/>
                      </a:lnTo>
                      <a:lnTo>
                        <a:pt x="219" y="2"/>
                      </a:lnTo>
                      <a:lnTo>
                        <a:pt x="188" y="0"/>
                      </a:lnTo>
                      <a:lnTo>
                        <a:pt x="156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2"/>
                      </a:lnTo>
                      <a:lnTo>
                        <a:pt x="31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5" name="Freeform 836"/>
                <p:cNvSpPr>
                  <a:spLocks/>
                </p:cNvSpPr>
                <p:nvPr/>
              </p:nvSpPr>
              <p:spPr bwMode="auto">
                <a:xfrm>
                  <a:off x="2810" y="3706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4 w 154"/>
                    <a:gd name="T3" fmla="*/ 3 h 50"/>
                    <a:gd name="T4" fmla="*/ 131 w 154"/>
                    <a:gd name="T5" fmla="*/ 8 h 50"/>
                    <a:gd name="T6" fmla="*/ 141 w 154"/>
                    <a:gd name="T7" fmla="*/ 11 h 50"/>
                    <a:gd name="T8" fmla="*/ 149 w 154"/>
                    <a:gd name="T9" fmla="*/ 16 h 50"/>
                    <a:gd name="T10" fmla="*/ 151 w 154"/>
                    <a:gd name="T11" fmla="*/ 21 h 50"/>
                    <a:gd name="T12" fmla="*/ 154 w 154"/>
                    <a:gd name="T13" fmla="*/ 27 h 50"/>
                    <a:gd name="T14" fmla="*/ 151 w 154"/>
                    <a:gd name="T15" fmla="*/ 32 h 50"/>
                    <a:gd name="T16" fmla="*/ 149 w 154"/>
                    <a:gd name="T17" fmla="*/ 37 h 50"/>
                    <a:gd name="T18" fmla="*/ 141 w 154"/>
                    <a:gd name="T19" fmla="*/ 40 h 50"/>
                    <a:gd name="T20" fmla="*/ 131 w 154"/>
                    <a:gd name="T21" fmla="*/ 42 h 50"/>
                    <a:gd name="T22" fmla="*/ 104 w 154"/>
                    <a:gd name="T23" fmla="*/ 47 h 50"/>
                    <a:gd name="T24" fmla="*/ 76 w 154"/>
                    <a:gd name="T25" fmla="*/ 50 h 50"/>
                    <a:gd name="T26" fmla="*/ 47 w 154"/>
                    <a:gd name="T27" fmla="*/ 47 h 50"/>
                    <a:gd name="T28" fmla="*/ 23 w 154"/>
                    <a:gd name="T29" fmla="*/ 42 h 50"/>
                    <a:gd name="T30" fmla="*/ 5 w 154"/>
                    <a:gd name="T31" fmla="*/ 37 h 50"/>
                    <a:gd name="T32" fmla="*/ 2 w 154"/>
                    <a:gd name="T33" fmla="*/ 32 h 50"/>
                    <a:gd name="T34" fmla="*/ 0 w 154"/>
                    <a:gd name="T35" fmla="*/ 27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3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4" y="3"/>
                      </a:lnTo>
                      <a:lnTo>
                        <a:pt x="131" y="8"/>
                      </a:lnTo>
                      <a:lnTo>
                        <a:pt x="141" y="11"/>
                      </a:lnTo>
                      <a:lnTo>
                        <a:pt x="149" y="16"/>
                      </a:lnTo>
                      <a:lnTo>
                        <a:pt x="151" y="21"/>
                      </a:lnTo>
                      <a:lnTo>
                        <a:pt x="154" y="27"/>
                      </a:lnTo>
                      <a:lnTo>
                        <a:pt x="151" y="32"/>
                      </a:lnTo>
                      <a:lnTo>
                        <a:pt x="149" y="37"/>
                      </a:lnTo>
                      <a:lnTo>
                        <a:pt x="141" y="40"/>
                      </a:lnTo>
                      <a:lnTo>
                        <a:pt x="131" y="42"/>
                      </a:lnTo>
                      <a:lnTo>
                        <a:pt x="104" y="47"/>
                      </a:lnTo>
                      <a:lnTo>
                        <a:pt x="76" y="50"/>
                      </a:lnTo>
                      <a:lnTo>
                        <a:pt x="47" y="47"/>
                      </a:lnTo>
                      <a:lnTo>
                        <a:pt x="23" y="42"/>
                      </a:lnTo>
                      <a:lnTo>
                        <a:pt x="5" y="37"/>
                      </a:lnTo>
                      <a:lnTo>
                        <a:pt x="2" y="32"/>
                      </a:lnTo>
                      <a:lnTo>
                        <a:pt x="0" y="27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6" name="Freeform 837"/>
                <p:cNvSpPr>
                  <a:spLocks/>
                </p:cNvSpPr>
                <p:nvPr/>
              </p:nvSpPr>
              <p:spPr bwMode="auto">
                <a:xfrm>
                  <a:off x="2765" y="3510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2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2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0 h 233"/>
                    <a:gd name="T54" fmla="*/ 37 w 254"/>
                    <a:gd name="T55" fmla="*/ 225 h 233"/>
                    <a:gd name="T56" fmla="*/ 26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2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2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0"/>
                      </a:lnTo>
                      <a:lnTo>
                        <a:pt x="37" y="225"/>
                      </a:lnTo>
                      <a:lnTo>
                        <a:pt x="26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7" name="Freeform 838"/>
                <p:cNvSpPr>
                  <a:spLocks/>
                </p:cNvSpPr>
                <p:nvPr/>
              </p:nvSpPr>
              <p:spPr bwMode="auto">
                <a:xfrm>
                  <a:off x="2778" y="3533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1 w 228"/>
                    <a:gd name="T11" fmla="*/ 11 h 171"/>
                    <a:gd name="T12" fmla="*/ 34 w 228"/>
                    <a:gd name="T13" fmla="*/ 6 h 171"/>
                    <a:gd name="T14" fmla="*/ 61 w 228"/>
                    <a:gd name="T15" fmla="*/ 3 h 171"/>
                    <a:gd name="T16" fmla="*/ 108 w 228"/>
                    <a:gd name="T17" fmla="*/ 0 h 171"/>
                    <a:gd name="T18" fmla="*/ 160 w 228"/>
                    <a:gd name="T19" fmla="*/ 0 h 171"/>
                    <a:gd name="T20" fmla="*/ 210 w 228"/>
                    <a:gd name="T21" fmla="*/ 6 h 171"/>
                    <a:gd name="T22" fmla="*/ 217 w 228"/>
                    <a:gd name="T23" fmla="*/ 8 h 171"/>
                    <a:gd name="T24" fmla="*/ 223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3 w 228"/>
                    <a:gd name="T33" fmla="*/ 108 h 171"/>
                    <a:gd name="T34" fmla="*/ 220 w 228"/>
                    <a:gd name="T35" fmla="*/ 131 h 171"/>
                    <a:gd name="T36" fmla="*/ 217 w 228"/>
                    <a:gd name="T37" fmla="*/ 142 h 171"/>
                    <a:gd name="T38" fmla="*/ 212 w 228"/>
                    <a:gd name="T39" fmla="*/ 152 h 171"/>
                    <a:gd name="T40" fmla="*/ 197 w 228"/>
                    <a:gd name="T41" fmla="*/ 163 h 171"/>
                    <a:gd name="T42" fmla="*/ 189 w 228"/>
                    <a:gd name="T43" fmla="*/ 168 h 171"/>
                    <a:gd name="T44" fmla="*/ 181 w 228"/>
                    <a:gd name="T45" fmla="*/ 168 h 171"/>
                    <a:gd name="T46" fmla="*/ 144 w 228"/>
                    <a:gd name="T47" fmla="*/ 171 h 171"/>
                    <a:gd name="T48" fmla="*/ 108 w 228"/>
                    <a:gd name="T49" fmla="*/ 171 h 171"/>
                    <a:gd name="T50" fmla="*/ 34 w 228"/>
                    <a:gd name="T51" fmla="*/ 163 h 171"/>
                    <a:gd name="T52" fmla="*/ 27 w 228"/>
                    <a:gd name="T53" fmla="*/ 160 h 171"/>
                    <a:gd name="T54" fmla="*/ 19 w 228"/>
                    <a:gd name="T55" fmla="*/ 155 h 171"/>
                    <a:gd name="T56" fmla="*/ 11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6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6"/>
                      </a:lnTo>
                      <a:lnTo>
                        <a:pt x="217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3" y="108"/>
                      </a:lnTo>
                      <a:lnTo>
                        <a:pt x="220" y="131"/>
                      </a:lnTo>
                      <a:lnTo>
                        <a:pt x="217" y="142"/>
                      </a:lnTo>
                      <a:lnTo>
                        <a:pt x="212" y="152"/>
                      </a:lnTo>
                      <a:lnTo>
                        <a:pt x="197" y="163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1"/>
                      </a:lnTo>
                      <a:lnTo>
                        <a:pt x="108" y="171"/>
                      </a:lnTo>
                      <a:lnTo>
                        <a:pt x="34" y="163"/>
                      </a:lnTo>
                      <a:lnTo>
                        <a:pt x="27" y="160"/>
                      </a:lnTo>
                      <a:lnTo>
                        <a:pt x="19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8" name="Freeform 839"/>
                <p:cNvSpPr>
                  <a:spLocks/>
                </p:cNvSpPr>
                <p:nvPr/>
              </p:nvSpPr>
              <p:spPr bwMode="auto">
                <a:xfrm>
                  <a:off x="2899" y="3717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9" name="Freeform 840"/>
                <p:cNvSpPr>
                  <a:spLocks/>
                </p:cNvSpPr>
                <p:nvPr/>
              </p:nvSpPr>
              <p:spPr bwMode="auto">
                <a:xfrm>
                  <a:off x="2925" y="3717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0" name="Freeform 841"/>
                <p:cNvSpPr>
                  <a:spLocks/>
                </p:cNvSpPr>
                <p:nvPr/>
              </p:nvSpPr>
              <p:spPr bwMode="auto">
                <a:xfrm>
                  <a:off x="2951" y="3717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8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1" name="Freeform 842"/>
                <p:cNvSpPr>
                  <a:spLocks/>
                </p:cNvSpPr>
                <p:nvPr/>
              </p:nvSpPr>
              <p:spPr bwMode="auto">
                <a:xfrm>
                  <a:off x="2789" y="3544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2 w 204"/>
                    <a:gd name="T3" fmla="*/ 99 h 152"/>
                    <a:gd name="T4" fmla="*/ 0 w 204"/>
                    <a:gd name="T5" fmla="*/ 73 h 152"/>
                    <a:gd name="T6" fmla="*/ 0 w 204"/>
                    <a:gd name="T7" fmla="*/ 23 h 152"/>
                    <a:gd name="T8" fmla="*/ 5 w 204"/>
                    <a:gd name="T9" fmla="*/ 13 h 152"/>
                    <a:gd name="T10" fmla="*/ 8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3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9 w 204"/>
                    <a:gd name="T37" fmla="*/ 115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2" y="99"/>
                      </a:lnTo>
                      <a:lnTo>
                        <a:pt x="0" y="73"/>
                      </a:lnTo>
                      <a:lnTo>
                        <a:pt x="0" y="23"/>
                      </a:lnTo>
                      <a:lnTo>
                        <a:pt x="5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3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9" y="115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2" name="Freeform 843"/>
                <p:cNvSpPr>
                  <a:spLocks/>
                </p:cNvSpPr>
                <p:nvPr/>
              </p:nvSpPr>
              <p:spPr bwMode="auto">
                <a:xfrm>
                  <a:off x="2841" y="3567"/>
                  <a:ext cx="118" cy="92"/>
                </a:xfrm>
                <a:custGeom>
                  <a:avLst/>
                  <a:gdLst>
                    <a:gd name="T0" fmla="*/ 3 w 118"/>
                    <a:gd name="T1" fmla="*/ 74 h 92"/>
                    <a:gd name="T2" fmla="*/ 0 w 118"/>
                    <a:gd name="T3" fmla="*/ 45 h 92"/>
                    <a:gd name="T4" fmla="*/ 0 w 118"/>
                    <a:gd name="T5" fmla="*/ 16 h 92"/>
                    <a:gd name="T6" fmla="*/ 3 w 118"/>
                    <a:gd name="T7" fmla="*/ 11 h 92"/>
                    <a:gd name="T8" fmla="*/ 5 w 118"/>
                    <a:gd name="T9" fmla="*/ 6 h 92"/>
                    <a:gd name="T10" fmla="*/ 32 w 118"/>
                    <a:gd name="T11" fmla="*/ 3 h 92"/>
                    <a:gd name="T12" fmla="*/ 58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6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9 h 92"/>
                    <a:gd name="T28" fmla="*/ 110 w 118"/>
                    <a:gd name="T29" fmla="*/ 79 h 92"/>
                    <a:gd name="T30" fmla="*/ 105 w 118"/>
                    <a:gd name="T31" fmla="*/ 87 h 92"/>
                    <a:gd name="T32" fmla="*/ 94 w 118"/>
                    <a:gd name="T33" fmla="*/ 90 h 92"/>
                    <a:gd name="T34" fmla="*/ 55 w 118"/>
                    <a:gd name="T35" fmla="*/ 92 h 92"/>
                    <a:gd name="T36" fmla="*/ 18 w 118"/>
                    <a:gd name="T37" fmla="*/ 87 h 92"/>
                    <a:gd name="T38" fmla="*/ 8 w 118"/>
                    <a:gd name="T39" fmla="*/ 82 h 92"/>
                    <a:gd name="T40" fmla="*/ 3 w 118"/>
                    <a:gd name="T41" fmla="*/ 74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3" y="74"/>
                      </a:moveTo>
                      <a:lnTo>
                        <a:pt x="0" y="45"/>
                      </a:lnTo>
                      <a:lnTo>
                        <a:pt x="0" y="16"/>
                      </a:lnTo>
                      <a:lnTo>
                        <a:pt x="3" y="11"/>
                      </a:lnTo>
                      <a:lnTo>
                        <a:pt x="5" y="6"/>
                      </a:lnTo>
                      <a:lnTo>
                        <a:pt x="32" y="3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6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9"/>
                      </a:lnTo>
                      <a:lnTo>
                        <a:pt x="110" y="79"/>
                      </a:lnTo>
                      <a:lnTo>
                        <a:pt x="105" y="87"/>
                      </a:lnTo>
                      <a:lnTo>
                        <a:pt x="94" y="90"/>
                      </a:lnTo>
                      <a:lnTo>
                        <a:pt x="55" y="92"/>
                      </a:lnTo>
                      <a:lnTo>
                        <a:pt x="18" y="87"/>
                      </a:lnTo>
                      <a:lnTo>
                        <a:pt x="8" y="82"/>
                      </a:lnTo>
                      <a:lnTo>
                        <a:pt x="3" y="74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3" name="Freeform 844"/>
                <p:cNvSpPr>
                  <a:spLocks/>
                </p:cNvSpPr>
                <p:nvPr/>
              </p:nvSpPr>
              <p:spPr bwMode="auto">
                <a:xfrm>
                  <a:off x="2802" y="3552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3 w 183"/>
                    <a:gd name="T9" fmla="*/ 15 h 136"/>
                    <a:gd name="T10" fmla="*/ 8 w 183"/>
                    <a:gd name="T11" fmla="*/ 8 h 136"/>
                    <a:gd name="T12" fmla="*/ 29 w 183"/>
                    <a:gd name="T13" fmla="*/ 2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0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3" y="15"/>
                      </a:lnTo>
                      <a:lnTo>
                        <a:pt x="8" y="8"/>
                      </a:lnTo>
                      <a:lnTo>
                        <a:pt x="29" y="2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0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4" name="Freeform 845"/>
                <p:cNvSpPr>
                  <a:spLocks/>
                </p:cNvSpPr>
                <p:nvPr/>
              </p:nvSpPr>
              <p:spPr bwMode="auto">
                <a:xfrm>
                  <a:off x="3077" y="3829"/>
                  <a:ext cx="65" cy="66"/>
                </a:xfrm>
                <a:custGeom>
                  <a:avLst/>
                  <a:gdLst>
                    <a:gd name="T0" fmla="*/ 2 w 65"/>
                    <a:gd name="T1" fmla="*/ 11 h 66"/>
                    <a:gd name="T2" fmla="*/ 2 w 65"/>
                    <a:gd name="T3" fmla="*/ 14 h 66"/>
                    <a:gd name="T4" fmla="*/ 0 w 65"/>
                    <a:gd name="T5" fmla="*/ 16 h 66"/>
                    <a:gd name="T6" fmla="*/ 0 w 65"/>
                    <a:gd name="T7" fmla="*/ 32 h 66"/>
                    <a:gd name="T8" fmla="*/ 0 w 65"/>
                    <a:gd name="T9" fmla="*/ 37 h 66"/>
                    <a:gd name="T10" fmla="*/ 2 w 65"/>
                    <a:gd name="T11" fmla="*/ 45 h 66"/>
                    <a:gd name="T12" fmla="*/ 7 w 65"/>
                    <a:gd name="T13" fmla="*/ 55 h 66"/>
                    <a:gd name="T14" fmla="*/ 18 w 65"/>
                    <a:gd name="T15" fmla="*/ 63 h 66"/>
                    <a:gd name="T16" fmla="*/ 28 w 65"/>
                    <a:gd name="T17" fmla="*/ 66 h 66"/>
                    <a:gd name="T18" fmla="*/ 39 w 65"/>
                    <a:gd name="T19" fmla="*/ 63 h 66"/>
                    <a:gd name="T20" fmla="*/ 49 w 65"/>
                    <a:gd name="T21" fmla="*/ 55 h 66"/>
                    <a:gd name="T22" fmla="*/ 60 w 65"/>
                    <a:gd name="T23" fmla="*/ 45 h 66"/>
                    <a:gd name="T24" fmla="*/ 62 w 65"/>
                    <a:gd name="T25" fmla="*/ 42 h 66"/>
                    <a:gd name="T26" fmla="*/ 65 w 65"/>
                    <a:gd name="T27" fmla="*/ 37 h 66"/>
                    <a:gd name="T28" fmla="*/ 65 w 65"/>
                    <a:gd name="T29" fmla="*/ 37 h 66"/>
                    <a:gd name="T30" fmla="*/ 65 w 65"/>
                    <a:gd name="T31" fmla="*/ 35 h 66"/>
                    <a:gd name="T32" fmla="*/ 65 w 65"/>
                    <a:gd name="T33" fmla="*/ 29 h 66"/>
                    <a:gd name="T34" fmla="*/ 65 w 65"/>
                    <a:gd name="T35" fmla="*/ 21 h 66"/>
                    <a:gd name="T36" fmla="*/ 57 w 65"/>
                    <a:gd name="T37" fmla="*/ 11 h 66"/>
                    <a:gd name="T38" fmla="*/ 44 w 65"/>
                    <a:gd name="T39" fmla="*/ 3 h 66"/>
                    <a:gd name="T40" fmla="*/ 31 w 65"/>
                    <a:gd name="T41" fmla="*/ 0 h 66"/>
                    <a:gd name="T42" fmla="*/ 26 w 65"/>
                    <a:gd name="T43" fmla="*/ 0 h 66"/>
                    <a:gd name="T44" fmla="*/ 18 w 65"/>
                    <a:gd name="T45" fmla="*/ 0 h 66"/>
                    <a:gd name="T46" fmla="*/ 10 w 65"/>
                    <a:gd name="T47" fmla="*/ 3 h 66"/>
                    <a:gd name="T48" fmla="*/ 2 w 65"/>
                    <a:gd name="T49" fmla="*/ 8 h 66"/>
                    <a:gd name="T50" fmla="*/ 2 w 65"/>
                    <a:gd name="T51" fmla="*/ 8 h 66"/>
                    <a:gd name="T52" fmla="*/ 2 w 65"/>
                    <a:gd name="T53" fmla="*/ 11 h 6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6"/>
                    <a:gd name="T83" fmla="*/ 65 w 65"/>
                    <a:gd name="T84" fmla="*/ 66 h 6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6">
                      <a:moveTo>
                        <a:pt x="2" y="11"/>
                      </a:moveTo>
                      <a:lnTo>
                        <a:pt x="2" y="14"/>
                      </a:lnTo>
                      <a:lnTo>
                        <a:pt x="0" y="16"/>
                      </a:lnTo>
                      <a:lnTo>
                        <a:pt x="0" y="32"/>
                      </a:ln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7" y="55"/>
                      </a:lnTo>
                      <a:lnTo>
                        <a:pt x="18" y="63"/>
                      </a:lnTo>
                      <a:lnTo>
                        <a:pt x="28" y="66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5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5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1"/>
                      </a:lnTo>
                      <a:lnTo>
                        <a:pt x="44" y="3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3"/>
                      </a:lnTo>
                      <a:lnTo>
                        <a:pt x="2" y="8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5" name="Freeform 846"/>
                <p:cNvSpPr>
                  <a:spLocks/>
                </p:cNvSpPr>
                <p:nvPr/>
              </p:nvSpPr>
              <p:spPr bwMode="auto">
                <a:xfrm>
                  <a:off x="3077" y="3837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6 h 8"/>
                    <a:gd name="T10" fmla="*/ 2 w 5"/>
                    <a:gd name="T11" fmla="*/ 6 h 8"/>
                    <a:gd name="T12" fmla="*/ 2 w 5"/>
                    <a:gd name="T13" fmla="*/ 6 h 8"/>
                    <a:gd name="T14" fmla="*/ 2 w 5"/>
                    <a:gd name="T15" fmla="*/ 3 h 8"/>
                    <a:gd name="T16" fmla="*/ 2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6" name="Freeform 847"/>
                <p:cNvSpPr>
                  <a:spLocks/>
                </p:cNvSpPr>
                <p:nvPr/>
              </p:nvSpPr>
              <p:spPr bwMode="auto">
                <a:xfrm>
                  <a:off x="3074" y="3845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7" name="Freeform 848"/>
                <p:cNvSpPr>
                  <a:spLocks/>
                </p:cNvSpPr>
                <p:nvPr/>
              </p:nvSpPr>
              <p:spPr bwMode="auto">
                <a:xfrm>
                  <a:off x="3077" y="3874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7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7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8" name="Freeform 849"/>
                <p:cNvSpPr>
                  <a:spLocks/>
                </p:cNvSpPr>
                <p:nvPr/>
              </p:nvSpPr>
              <p:spPr bwMode="auto">
                <a:xfrm>
                  <a:off x="3095" y="3890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9" name="Freeform 850"/>
                <p:cNvSpPr>
                  <a:spLocks/>
                </p:cNvSpPr>
                <p:nvPr/>
              </p:nvSpPr>
              <p:spPr bwMode="auto">
                <a:xfrm>
                  <a:off x="3113" y="3871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0" name="Freeform 851"/>
                <p:cNvSpPr>
                  <a:spLocks/>
                </p:cNvSpPr>
                <p:nvPr/>
              </p:nvSpPr>
              <p:spPr bwMode="auto">
                <a:xfrm>
                  <a:off x="3134" y="3866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8 w 11"/>
                    <a:gd name="T3" fmla="*/ 0 h 8"/>
                    <a:gd name="T4" fmla="*/ 5 w 11"/>
                    <a:gd name="T5" fmla="*/ 0 h 8"/>
                    <a:gd name="T6" fmla="*/ 5 w 11"/>
                    <a:gd name="T7" fmla="*/ 0 h 8"/>
                    <a:gd name="T8" fmla="*/ 5 w 11"/>
                    <a:gd name="T9" fmla="*/ 3 h 8"/>
                    <a:gd name="T10" fmla="*/ 5 w 11"/>
                    <a:gd name="T11" fmla="*/ 3 h 8"/>
                    <a:gd name="T12" fmla="*/ 3 w 11"/>
                    <a:gd name="T13" fmla="*/ 3 h 8"/>
                    <a:gd name="T14" fmla="*/ 3 w 11"/>
                    <a:gd name="T15" fmla="*/ 5 h 8"/>
                    <a:gd name="T16" fmla="*/ 3 w 11"/>
                    <a:gd name="T17" fmla="*/ 5 h 8"/>
                    <a:gd name="T18" fmla="*/ 0 w 11"/>
                    <a:gd name="T19" fmla="*/ 5 h 8"/>
                    <a:gd name="T20" fmla="*/ 5 w 11"/>
                    <a:gd name="T21" fmla="*/ 8 h 8"/>
                    <a:gd name="T22" fmla="*/ 5 w 11"/>
                    <a:gd name="T23" fmla="*/ 8 h 8"/>
                    <a:gd name="T24" fmla="*/ 5 w 11"/>
                    <a:gd name="T25" fmla="*/ 8 h 8"/>
                    <a:gd name="T26" fmla="*/ 5 w 11"/>
                    <a:gd name="T27" fmla="*/ 5 h 8"/>
                    <a:gd name="T28" fmla="*/ 8 w 11"/>
                    <a:gd name="T29" fmla="*/ 5 h 8"/>
                    <a:gd name="T30" fmla="*/ 8 w 11"/>
                    <a:gd name="T31" fmla="*/ 5 h 8"/>
                    <a:gd name="T32" fmla="*/ 8 w 11"/>
                    <a:gd name="T33" fmla="*/ 3 h 8"/>
                    <a:gd name="T34" fmla="*/ 8 w 11"/>
                    <a:gd name="T35" fmla="*/ 3 h 8"/>
                    <a:gd name="T36" fmla="*/ 11 w 11"/>
                    <a:gd name="T37" fmla="*/ 0 h 8"/>
                    <a:gd name="T38" fmla="*/ 11 w 11"/>
                    <a:gd name="T39" fmla="*/ 0 h 8"/>
                    <a:gd name="T40" fmla="*/ 5 w 11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8"/>
                    <a:gd name="T65" fmla="*/ 11 w 1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1" name="Freeform 852"/>
                <p:cNvSpPr>
                  <a:spLocks/>
                </p:cNvSpPr>
                <p:nvPr/>
              </p:nvSpPr>
              <p:spPr bwMode="auto">
                <a:xfrm>
                  <a:off x="3139" y="3864"/>
                  <a:ext cx="6" cy="2"/>
                </a:xfrm>
                <a:custGeom>
                  <a:avLst/>
                  <a:gdLst>
                    <a:gd name="T0" fmla="*/ 3 w 6"/>
                    <a:gd name="T1" fmla="*/ 0 h 2"/>
                    <a:gd name="T2" fmla="*/ 3 w 6"/>
                    <a:gd name="T3" fmla="*/ 0 h 2"/>
                    <a:gd name="T4" fmla="*/ 3 w 6"/>
                    <a:gd name="T5" fmla="*/ 0 h 2"/>
                    <a:gd name="T6" fmla="*/ 3 w 6"/>
                    <a:gd name="T7" fmla="*/ 2 h 2"/>
                    <a:gd name="T8" fmla="*/ 3 w 6"/>
                    <a:gd name="T9" fmla="*/ 2 h 2"/>
                    <a:gd name="T10" fmla="*/ 3 w 6"/>
                    <a:gd name="T11" fmla="*/ 2 h 2"/>
                    <a:gd name="T12" fmla="*/ 3 w 6"/>
                    <a:gd name="T13" fmla="*/ 2 h 2"/>
                    <a:gd name="T14" fmla="*/ 3 w 6"/>
                    <a:gd name="T15" fmla="*/ 2 h 2"/>
                    <a:gd name="T16" fmla="*/ 0 w 6"/>
                    <a:gd name="T17" fmla="*/ 2 h 2"/>
                    <a:gd name="T18" fmla="*/ 0 w 6"/>
                    <a:gd name="T19" fmla="*/ 2 h 2"/>
                    <a:gd name="T20" fmla="*/ 6 w 6"/>
                    <a:gd name="T21" fmla="*/ 2 h 2"/>
                    <a:gd name="T22" fmla="*/ 6 w 6"/>
                    <a:gd name="T23" fmla="*/ 2 h 2"/>
                    <a:gd name="T24" fmla="*/ 6 w 6"/>
                    <a:gd name="T25" fmla="*/ 2 h 2"/>
                    <a:gd name="T26" fmla="*/ 6 w 6"/>
                    <a:gd name="T27" fmla="*/ 2 h 2"/>
                    <a:gd name="T28" fmla="*/ 6 w 6"/>
                    <a:gd name="T29" fmla="*/ 2 h 2"/>
                    <a:gd name="T30" fmla="*/ 6 w 6"/>
                    <a:gd name="T31" fmla="*/ 2 h 2"/>
                    <a:gd name="T32" fmla="*/ 6 w 6"/>
                    <a:gd name="T33" fmla="*/ 2 h 2"/>
                    <a:gd name="T34" fmla="*/ 6 w 6"/>
                    <a:gd name="T35" fmla="*/ 2 h 2"/>
                    <a:gd name="T36" fmla="*/ 6 w 6"/>
                    <a:gd name="T37" fmla="*/ 2 h 2"/>
                    <a:gd name="T38" fmla="*/ 6 w 6"/>
                    <a:gd name="T39" fmla="*/ 2 h 2"/>
                    <a:gd name="T40" fmla="*/ 3 w 6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"/>
                    <a:gd name="T65" fmla="*/ 6 w 6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2" name="Freeform 853"/>
                <p:cNvSpPr>
                  <a:spLocks/>
                </p:cNvSpPr>
                <p:nvPr/>
              </p:nvSpPr>
              <p:spPr bwMode="auto">
                <a:xfrm>
                  <a:off x="3132" y="3837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2 w 13"/>
                    <a:gd name="T5" fmla="*/ 6 h 29"/>
                    <a:gd name="T6" fmla="*/ 5 w 13"/>
                    <a:gd name="T7" fmla="*/ 8 h 29"/>
                    <a:gd name="T8" fmla="*/ 7 w 13"/>
                    <a:gd name="T9" fmla="*/ 11 h 29"/>
                    <a:gd name="T10" fmla="*/ 7 w 13"/>
                    <a:gd name="T11" fmla="*/ 13 h 29"/>
                    <a:gd name="T12" fmla="*/ 7 w 13"/>
                    <a:gd name="T13" fmla="*/ 19 h 29"/>
                    <a:gd name="T14" fmla="*/ 10 w 13"/>
                    <a:gd name="T15" fmla="*/ 21 h 29"/>
                    <a:gd name="T16" fmla="*/ 10 w 13"/>
                    <a:gd name="T17" fmla="*/ 24 h 29"/>
                    <a:gd name="T18" fmla="*/ 10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0 w 13"/>
                    <a:gd name="T29" fmla="*/ 13 h 29"/>
                    <a:gd name="T30" fmla="*/ 10 w 13"/>
                    <a:gd name="T31" fmla="*/ 11 h 29"/>
                    <a:gd name="T32" fmla="*/ 7 w 13"/>
                    <a:gd name="T33" fmla="*/ 6 h 29"/>
                    <a:gd name="T34" fmla="*/ 5 w 13"/>
                    <a:gd name="T35" fmla="*/ 3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7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3" name="Freeform 854"/>
                <p:cNvSpPr>
                  <a:spLocks/>
                </p:cNvSpPr>
                <p:nvPr/>
              </p:nvSpPr>
              <p:spPr bwMode="auto">
                <a:xfrm>
                  <a:off x="3108" y="3829"/>
                  <a:ext cx="26" cy="11"/>
                </a:xfrm>
                <a:custGeom>
                  <a:avLst/>
                  <a:gdLst>
                    <a:gd name="T0" fmla="*/ 0 w 26"/>
                    <a:gd name="T1" fmla="*/ 3 h 11"/>
                    <a:gd name="T2" fmla="*/ 0 w 26"/>
                    <a:gd name="T3" fmla="*/ 3 h 11"/>
                    <a:gd name="T4" fmla="*/ 3 w 26"/>
                    <a:gd name="T5" fmla="*/ 3 h 11"/>
                    <a:gd name="T6" fmla="*/ 8 w 26"/>
                    <a:gd name="T7" fmla="*/ 3 h 11"/>
                    <a:gd name="T8" fmla="*/ 10 w 26"/>
                    <a:gd name="T9" fmla="*/ 3 h 11"/>
                    <a:gd name="T10" fmla="*/ 13 w 26"/>
                    <a:gd name="T11" fmla="*/ 6 h 11"/>
                    <a:gd name="T12" fmla="*/ 16 w 26"/>
                    <a:gd name="T13" fmla="*/ 6 h 11"/>
                    <a:gd name="T14" fmla="*/ 18 w 26"/>
                    <a:gd name="T15" fmla="*/ 8 h 11"/>
                    <a:gd name="T16" fmla="*/ 24 w 26"/>
                    <a:gd name="T17" fmla="*/ 8 h 11"/>
                    <a:gd name="T18" fmla="*/ 24 w 26"/>
                    <a:gd name="T19" fmla="*/ 11 h 11"/>
                    <a:gd name="T20" fmla="*/ 26 w 26"/>
                    <a:gd name="T21" fmla="*/ 8 h 11"/>
                    <a:gd name="T22" fmla="*/ 24 w 26"/>
                    <a:gd name="T23" fmla="*/ 6 h 11"/>
                    <a:gd name="T24" fmla="*/ 21 w 26"/>
                    <a:gd name="T25" fmla="*/ 3 h 11"/>
                    <a:gd name="T26" fmla="*/ 18 w 26"/>
                    <a:gd name="T27" fmla="*/ 3 h 11"/>
                    <a:gd name="T28" fmla="*/ 16 w 26"/>
                    <a:gd name="T29" fmla="*/ 0 h 11"/>
                    <a:gd name="T30" fmla="*/ 10 w 26"/>
                    <a:gd name="T31" fmla="*/ 0 h 11"/>
                    <a:gd name="T32" fmla="*/ 8 w 26"/>
                    <a:gd name="T33" fmla="*/ 0 h 11"/>
                    <a:gd name="T34" fmla="*/ 3 w 26"/>
                    <a:gd name="T35" fmla="*/ 0 h 11"/>
                    <a:gd name="T36" fmla="*/ 0 w 26"/>
                    <a:gd name="T37" fmla="*/ 0 h 11"/>
                    <a:gd name="T38" fmla="*/ 0 w 26"/>
                    <a:gd name="T39" fmla="*/ 0 h 11"/>
                    <a:gd name="T40" fmla="*/ 0 w 26"/>
                    <a:gd name="T41" fmla="*/ 3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1"/>
                    <a:gd name="T65" fmla="*/ 26 w 26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6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24" y="8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24" y="6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4" name="Freeform 855"/>
                <p:cNvSpPr>
                  <a:spLocks/>
                </p:cNvSpPr>
                <p:nvPr/>
              </p:nvSpPr>
              <p:spPr bwMode="auto">
                <a:xfrm>
                  <a:off x="3079" y="3827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5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4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2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21 w 29"/>
                    <a:gd name="T27" fmla="*/ 2 h 10"/>
                    <a:gd name="T28" fmla="*/ 16 w 29"/>
                    <a:gd name="T29" fmla="*/ 2 h 10"/>
                    <a:gd name="T30" fmla="*/ 11 w 29"/>
                    <a:gd name="T31" fmla="*/ 2 h 10"/>
                    <a:gd name="T32" fmla="*/ 8 w 29"/>
                    <a:gd name="T33" fmla="*/ 5 h 10"/>
                    <a:gd name="T34" fmla="*/ 3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2"/>
                      </a:lnTo>
                      <a:lnTo>
                        <a:pt x="16" y="2"/>
                      </a:lnTo>
                      <a:lnTo>
                        <a:pt x="11" y="2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5" name="Freeform 856"/>
                <p:cNvSpPr>
                  <a:spLocks/>
                </p:cNvSpPr>
                <p:nvPr/>
              </p:nvSpPr>
              <p:spPr bwMode="auto">
                <a:xfrm>
                  <a:off x="3077" y="3837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2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2 w 5"/>
                    <a:gd name="T21" fmla="*/ 0 h 3"/>
                    <a:gd name="T22" fmla="*/ 2 w 5"/>
                    <a:gd name="T23" fmla="*/ 0 h 3"/>
                    <a:gd name="T24" fmla="*/ 2 w 5"/>
                    <a:gd name="T25" fmla="*/ 0 h 3"/>
                    <a:gd name="T26" fmla="*/ 2 w 5"/>
                    <a:gd name="T27" fmla="*/ 0 h 3"/>
                    <a:gd name="T28" fmla="*/ 2 w 5"/>
                    <a:gd name="T29" fmla="*/ 0 h 3"/>
                    <a:gd name="T30" fmla="*/ 2 w 5"/>
                    <a:gd name="T31" fmla="*/ 0 h 3"/>
                    <a:gd name="T32" fmla="*/ 2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6" name="Freeform 857"/>
                <p:cNvSpPr>
                  <a:spLocks/>
                </p:cNvSpPr>
                <p:nvPr/>
              </p:nvSpPr>
              <p:spPr bwMode="auto">
                <a:xfrm>
                  <a:off x="3090" y="3840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4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4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4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4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8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4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4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4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8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8839" name="Rectangle 859"/>
              <p:cNvSpPr>
                <a:spLocks noChangeArrowheads="1"/>
              </p:cNvSpPr>
              <p:nvPr/>
            </p:nvSpPr>
            <p:spPr bwMode="auto">
              <a:xfrm>
                <a:off x="2522" y="3249"/>
                <a:ext cx="773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840" name="Rectangle 860"/>
              <p:cNvSpPr>
                <a:spLocks noChangeArrowheads="1"/>
              </p:cNvSpPr>
              <p:nvPr/>
            </p:nvSpPr>
            <p:spPr bwMode="auto">
              <a:xfrm>
                <a:off x="2607" y="3261"/>
                <a:ext cx="78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Headquarters </a:t>
                </a:r>
                <a:endParaRPr lang="en-GB" altLang="de-DE" sz="1400"/>
              </a:p>
            </p:txBody>
          </p:sp>
          <p:sp>
            <p:nvSpPr>
              <p:cNvPr id="18841" name="Rectangle 861"/>
              <p:cNvSpPr>
                <a:spLocks noChangeArrowheads="1"/>
              </p:cNvSpPr>
              <p:nvPr/>
            </p:nvSpPr>
            <p:spPr bwMode="auto">
              <a:xfrm>
                <a:off x="2613" y="3371"/>
                <a:ext cx="72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and Branches</a:t>
                </a:r>
                <a:endParaRPr lang="en-GB" altLang="de-DE" sz="1400"/>
              </a:p>
            </p:txBody>
          </p:sp>
        </p:grpSp>
        <p:grpSp>
          <p:nvGrpSpPr>
            <p:cNvPr id="15377" name="Group 2056"/>
            <p:cNvGrpSpPr>
              <a:grpSpLocks/>
            </p:cNvGrpSpPr>
            <p:nvPr/>
          </p:nvGrpSpPr>
          <p:grpSpPr bwMode="auto">
            <a:xfrm>
              <a:off x="1687" y="2930"/>
              <a:ext cx="773" cy="679"/>
              <a:chOff x="1687" y="2930"/>
              <a:chExt cx="773" cy="679"/>
            </a:xfrm>
          </p:grpSpPr>
          <p:grpSp>
            <p:nvGrpSpPr>
              <p:cNvPr id="18669" name="Group 2052"/>
              <p:cNvGrpSpPr>
                <a:grpSpLocks/>
              </p:cNvGrpSpPr>
              <p:nvPr/>
            </p:nvGrpSpPr>
            <p:grpSpPr bwMode="auto">
              <a:xfrm>
                <a:off x="1845" y="3190"/>
                <a:ext cx="588" cy="419"/>
                <a:chOff x="1845" y="3190"/>
                <a:chExt cx="588" cy="419"/>
              </a:xfrm>
            </p:grpSpPr>
            <p:sp>
              <p:nvSpPr>
                <p:cNvPr id="18673" name="Freeform 863"/>
                <p:cNvSpPr>
                  <a:spLocks/>
                </p:cNvSpPr>
                <p:nvPr/>
              </p:nvSpPr>
              <p:spPr bwMode="auto">
                <a:xfrm>
                  <a:off x="2145" y="3366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2 h 34"/>
                    <a:gd name="T6" fmla="*/ 42 w 58"/>
                    <a:gd name="T7" fmla="*/ 5 h 34"/>
                    <a:gd name="T8" fmla="*/ 34 w 58"/>
                    <a:gd name="T9" fmla="*/ 10 h 34"/>
                    <a:gd name="T10" fmla="*/ 27 w 58"/>
                    <a:gd name="T11" fmla="*/ 13 h 34"/>
                    <a:gd name="T12" fmla="*/ 21 w 58"/>
                    <a:gd name="T13" fmla="*/ 18 h 34"/>
                    <a:gd name="T14" fmla="*/ 13 w 58"/>
                    <a:gd name="T15" fmla="*/ 23 h 34"/>
                    <a:gd name="T16" fmla="*/ 8 w 58"/>
                    <a:gd name="T17" fmla="*/ 29 h 34"/>
                    <a:gd name="T18" fmla="*/ 0 w 58"/>
                    <a:gd name="T19" fmla="*/ 31 h 34"/>
                    <a:gd name="T20" fmla="*/ 3 w 58"/>
                    <a:gd name="T21" fmla="*/ 34 h 34"/>
                    <a:gd name="T22" fmla="*/ 11 w 58"/>
                    <a:gd name="T23" fmla="*/ 31 h 34"/>
                    <a:gd name="T24" fmla="*/ 16 w 58"/>
                    <a:gd name="T25" fmla="*/ 26 h 34"/>
                    <a:gd name="T26" fmla="*/ 24 w 58"/>
                    <a:gd name="T27" fmla="*/ 21 h 34"/>
                    <a:gd name="T28" fmla="*/ 29 w 58"/>
                    <a:gd name="T29" fmla="*/ 18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5 h 34"/>
                    <a:gd name="T36" fmla="*/ 58 w 58"/>
                    <a:gd name="T37" fmla="*/ 2 h 34"/>
                    <a:gd name="T38" fmla="*/ 58 w 58"/>
                    <a:gd name="T39" fmla="*/ 2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2"/>
                      </a:lnTo>
                      <a:lnTo>
                        <a:pt x="42" y="5"/>
                      </a:lnTo>
                      <a:lnTo>
                        <a:pt x="34" y="10"/>
                      </a:lnTo>
                      <a:lnTo>
                        <a:pt x="27" y="13"/>
                      </a:lnTo>
                      <a:lnTo>
                        <a:pt x="21" y="18"/>
                      </a:lnTo>
                      <a:lnTo>
                        <a:pt x="13" y="23"/>
                      </a:lnTo>
                      <a:lnTo>
                        <a:pt x="8" y="29"/>
                      </a:lnTo>
                      <a:lnTo>
                        <a:pt x="0" y="31"/>
                      </a:lnTo>
                      <a:lnTo>
                        <a:pt x="3" y="34"/>
                      </a:lnTo>
                      <a:lnTo>
                        <a:pt x="11" y="31"/>
                      </a:lnTo>
                      <a:lnTo>
                        <a:pt x="16" y="26"/>
                      </a:lnTo>
                      <a:lnTo>
                        <a:pt x="24" y="21"/>
                      </a:lnTo>
                      <a:lnTo>
                        <a:pt x="29" y="18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5"/>
                      </a:lnTo>
                      <a:lnTo>
                        <a:pt x="58" y="2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4" name="Freeform 864"/>
                <p:cNvSpPr>
                  <a:spLocks/>
                </p:cNvSpPr>
                <p:nvPr/>
              </p:nvSpPr>
              <p:spPr bwMode="auto">
                <a:xfrm>
                  <a:off x="2200" y="3363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3 h 8"/>
                    <a:gd name="T6" fmla="*/ 37 w 47"/>
                    <a:gd name="T7" fmla="*/ 3 h 8"/>
                    <a:gd name="T8" fmla="*/ 32 w 47"/>
                    <a:gd name="T9" fmla="*/ 0 h 8"/>
                    <a:gd name="T10" fmla="*/ 24 w 47"/>
                    <a:gd name="T11" fmla="*/ 0 h 8"/>
                    <a:gd name="T12" fmla="*/ 19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3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3 h 8"/>
                    <a:gd name="T26" fmla="*/ 19 w 47"/>
                    <a:gd name="T27" fmla="*/ 3 h 8"/>
                    <a:gd name="T28" fmla="*/ 24 w 47"/>
                    <a:gd name="T29" fmla="*/ 3 h 8"/>
                    <a:gd name="T30" fmla="*/ 32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3"/>
                      </a:lnTo>
                      <a:lnTo>
                        <a:pt x="19" y="3"/>
                      </a:lnTo>
                      <a:lnTo>
                        <a:pt x="24" y="3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5" name="Freeform 865"/>
                <p:cNvSpPr>
                  <a:spLocks/>
                </p:cNvSpPr>
                <p:nvPr/>
              </p:nvSpPr>
              <p:spPr bwMode="auto">
                <a:xfrm>
                  <a:off x="2247" y="3368"/>
                  <a:ext cx="27" cy="21"/>
                </a:xfrm>
                <a:custGeom>
                  <a:avLst/>
                  <a:gdLst>
                    <a:gd name="T0" fmla="*/ 27 w 27"/>
                    <a:gd name="T1" fmla="*/ 19 h 21"/>
                    <a:gd name="T2" fmla="*/ 27 w 27"/>
                    <a:gd name="T3" fmla="*/ 19 h 21"/>
                    <a:gd name="T4" fmla="*/ 27 w 27"/>
                    <a:gd name="T5" fmla="*/ 16 h 21"/>
                    <a:gd name="T6" fmla="*/ 24 w 27"/>
                    <a:gd name="T7" fmla="*/ 14 h 21"/>
                    <a:gd name="T8" fmla="*/ 21 w 27"/>
                    <a:gd name="T9" fmla="*/ 11 h 21"/>
                    <a:gd name="T10" fmla="*/ 16 w 27"/>
                    <a:gd name="T11" fmla="*/ 8 h 21"/>
                    <a:gd name="T12" fmla="*/ 13 w 27"/>
                    <a:gd name="T13" fmla="*/ 6 h 21"/>
                    <a:gd name="T14" fmla="*/ 8 w 27"/>
                    <a:gd name="T15" fmla="*/ 3 h 21"/>
                    <a:gd name="T16" fmla="*/ 6 w 27"/>
                    <a:gd name="T17" fmla="*/ 0 h 21"/>
                    <a:gd name="T18" fmla="*/ 0 w 27"/>
                    <a:gd name="T19" fmla="*/ 0 h 21"/>
                    <a:gd name="T20" fmla="*/ 0 w 27"/>
                    <a:gd name="T21" fmla="*/ 3 h 21"/>
                    <a:gd name="T22" fmla="*/ 3 w 27"/>
                    <a:gd name="T23" fmla="*/ 6 h 21"/>
                    <a:gd name="T24" fmla="*/ 8 w 27"/>
                    <a:gd name="T25" fmla="*/ 6 h 21"/>
                    <a:gd name="T26" fmla="*/ 11 w 27"/>
                    <a:gd name="T27" fmla="*/ 8 h 21"/>
                    <a:gd name="T28" fmla="*/ 13 w 27"/>
                    <a:gd name="T29" fmla="*/ 11 h 21"/>
                    <a:gd name="T30" fmla="*/ 19 w 27"/>
                    <a:gd name="T31" fmla="*/ 14 h 21"/>
                    <a:gd name="T32" fmla="*/ 21 w 27"/>
                    <a:gd name="T33" fmla="*/ 16 h 21"/>
                    <a:gd name="T34" fmla="*/ 24 w 27"/>
                    <a:gd name="T35" fmla="*/ 19 h 21"/>
                    <a:gd name="T36" fmla="*/ 24 w 27"/>
                    <a:gd name="T37" fmla="*/ 21 h 21"/>
                    <a:gd name="T38" fmla="*/ 24 w 27"/>
                    <a:gd name="T39" fmla="*/ 21 h 21"/>
                    <a:gd name="T40" fmla="*/ 27 w 27"/>
                    <a:gd name="T41" fmla="*/ 19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21"/>
                    <a:gd name="T65" fmla="*/ 27 w 27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21">
                      <a:moveTo>
                        <a:pt x="27" y="19"/>
                      </a:moveTo>
                      <a:lnTo>
                        <a:pt x="27" y="19"/>
                      </a:lnTo>
                      <a:lnTo>
                        <a:pt x="27" y="16"/>
                      </a:lnTo>
                      <a:lnTo>
                        <a:pt x="24" y="14"/>
                      </a:lnTo>
                      <a:lnTo>
                        <a:pt x="21" y="11"/>
                      </a:lnTo>
                      <a:lnTo>
                        <a:pt x="16" y="8"/>
                      </a:lnTo>
                      <a:lnTo>
                        <a:pt x="13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1" y="8"/>
                      </a:lnTo>
                      <a:lnTo>
                        <a:pt x="13" y="11"/>
                      </a:lnTo>
                      <a:lnTo>
                        <a:pt x="19" y="14"/>
                      </a:lnTo>
                      <a:lnTo>
                        <a:pt x="21" y="16"/>
                      </a:lnTo>
                      <a:lnTo>
                        <a:pt x="24" y="19"/>
                      </a:lnTo>
                      <a:lnTo>
                        <a:pt x="24" y="21"/>
                      </a:lnTo>
                      <a:lnTo>
                        <a:pt x="27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6" name="Freeform 866"/>
                <p:cNvSpPr>
                  <a:spLocks/>
                </p:cNvSpPr>
                <p:nvPr/>
              </p:nvSpPr>
              <p:spPr bwMode="auto">
                <a:xfrm>
                  <a:off x="2263" y="3387"/>
                  <a:ext cx="13" cy="23"/>
                </a:xfrm>
                <a:custGeom>
                  <a:avLst/>
                  <a:gdLst>
                    <a:gd name="T0" fmla="*/ 3 w 13"/>
                    <a:gd name="T1" fmla="*/ 23 h 23"/>
                    <a:gd name="T2" fmla="*/ 3 w 13"/>
                    <a:gd name="T3" fmla="*/ 23 h 23"/>
                    <a:gd name="T4" fmla="*/ 5 w 13"/>
                    <a:gd name="T5" fmla="*/ 21 h 23"/>
                    <a:gd name="T6" fmla="*/ 5 w 13"/>
                    <a:gd name="T7" fmla="*/ 18 h 23"/>
                    <a:gd name="T8" fmla="*/ 8 w 13"/>
                    <a:gd name="T9" fmla="*/ 15 h 23"/>
                    <a:gd name="T10" fmla="*/ 8 w 13"/>
                    <a:gd name="T11" fmla="*/ 13 h 23"/>
                    <a:gd name="T12" fmla="*/ 11 w 13"/>
                    <a:gd name="T13" fmla="*/ 10 h 23"/>
                    <a:gd name="T14" fmla="*/ 13 w 13"/>
                    <a:gd name="T15" fmla="*/ 8 h 23"/>
                    <a:gd name="T16" fmla="*/ 13 w 13"/>
                    <a:gd name="T17" fmla="*/ 5 h 23"/>
                    <a:gd name="T18" fmla="*/ 11 w 13"/>
                    <a:gd name="T19" fmla="*/ 0 h 23"/>
                    <a:gd name="T20" fmla="*/ 8 w 13"/>
                    <a:gd name="T21" fmla="*/ 2 h 23"/>
                    <a:gd name="T22" fmla="*/ 8 w 13"/>
                    <a:gd name="T23" fmla="*/ 5 h 23"/>
                    <a:gd name="T24" fmla="*/ 8 w 13"/>
                    <a:gd name="T25" fmla="*/ 5 h 23"/>
                    <a:gd name="T26" fmla="*/ 8 w 13"/>
                    <a:gd name="T27" fmla="*/ 8 h 23"/>
                    <a:gd name="T28" fmla="*/ 5 w 13"/>
                    <a:gd name="T29" fmla="*/ 10 h 23"/>
                    <a:gd name="T30" fmla="*/ 5 w 13"/>
                    <a:gd name="T31" fmla="*/ 13 h 23"/>
                    <a:gd name="T32" fmla="*/ 3 w 13"/>
                    <a:gd name="T33" fmla="*/ 15 h 23"/>
                    <a:gd name="T34" fmla="*/ 0 w 13"/>
                    <a:gd name="T35" fmla="*/ 18 h 23"/>
                    <a:gd name="T36" fmla="*/ 0 w 13"/>
                    <a:gd name="T37" fmla="*/ 21 h 23"/>
                    <a:gd name="T38" fmla="*/ 0 w 13"/>
                    <a:gd name="T39" fmla="*/ 21 h 23"/>
                    <a:gd name="T40" fmla="*/ 3 w 13"/>
                    <a:gd name="T41" fmla="*/ 23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3"/>
                    <a:gd name="T65" fmla="*/ 13 w 13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3">
                      <a:moveTo>
                        <a:pt x="3" y="23"/>
                      </a:move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0"/>
                      </a:ln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7" name="Freeform 867"/>
                <p:cNvSpPr>
                  <a:spLocks/>
                </p:cNvSpPr>
                <p:nvPr/>
              </p:nvSpPr>
              <p:spPr bwMode="auto">
                <a:xfrm>
                  <a:off x="2258" y="3408"/>
                  <a:ext cx="8" cy="23"/>
                </a:xfrm>
                <a:custGeom>
                  <a:avLst/>
                  <a:gdLst>
                    <a:gd name="T0" fmla="*/ 5 w 8"/>
                    <a:gd name="T1" fmla="*/ 21 h 23"/>
                    <a:gd name="T2" fmla="*/ 5 w 8"/>
                    <a:gd name="T3" fmla="*/ 21 h 23"/>
                    <a:gd name="T4" fmla="*/ 5 w 8"/>
                    <a:gd name="T5" fmla="*/ 21 h 23"/>
                    <a:gd name="T6" fmla="*/ 5 w 8"/>
                    <a:gd name="T7" fmla="*/ 18 h 23"/>
                    <a:gd name="T8" fmla="*/ 5 w 8"/>
                    <a:gd name="T9" fmla="*/ 15 h 23"/>
                    <a:gd name="T10" fmla="*/ 5 w 8"/>
                    <a:gd name="T11" fmla="*/ 13 h 23"/>
                    <a:gd name="T12" fmla="*/ 5 w 8"/>
                    <a:gd name="T13" fmla="*/ 10 h 23"/>
                    <a:gd name="T14" fmla="*/ 5 w 8"/>
                    <a:gd name="T15" fmla="*/ 8 h 23"/>
                    <a:gd name="T16" fmla="*/ 8 w 8"/>
                    <a:gd name="T17" fmla="*/ 5 h 23"/>
                    <a:gd name="T18" fmla="*/ 8 w 8"/>
                    <a:gd name="T19" fmla="*/ 2 h 23"/>
                    <a:gd name="T20" fmla="*/ 5 w 8"/>
                    <a:gd name="T21" fmla="*/ 0 h 23"/>
                    <a:gd name="T22" fmla="*/ 5 w 8"/>
                    <a:gd name="T23" fmla="*/ 2 h 23"/>
                    <a:gd name="T24" fmla="*/ 2 w 8"/>
                    <a:gd name="T25" fmla="*/ 8 h 23"/>
                    <a:gd name="T26" fmla="*/ 2 w 8"/>
                    <a:gd name="T27" fmla="*/ 10 h 23"/>
                    <a:gd name="T28" fmla="*/ 0 w 8"/>
                    <a:gd name="T29" fmla="*/ 13 h 23"/>
                    <a:gd name="T30" fmla="*/ 0 w 8"/>
                    <a:gd name="T31" fmla="*/ 15 h 23"/>
                    <a:gd name="T32" fmla="*/ 0 w 8"/>
                    <a:gd name="T33" fmla="*/ 18 h 23"/>
                    <a:gd name="T34" fmla="*/ 2 w 8"/>
                    <a:gd name="T35" fmla="*/ 21 h 23"/>
                    <a:gd name="T36" fmla="*/ 2 w 8"/>
                    <a:gd name="T37" fmla="*/ 23 h 23"/>
                    <a:gd name="T38" fmla="*/ 2 w 8"/>
                    <a:gd name="T39" fmla="*/ 23 h 23"/>
                    <a:gd name="T40" fmla="*/ 5 w 8"/>
                    <a:gd name="T41" fmla="*/ 21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8" name="Freeform 868"/>
                <p:cNvSpPr>
                  <a:spLocks/>
                </p:cNvSpPr>
                <p:nvPr/>
              </p:nvSpPr>
              <p:spPr bwMode="auto">
                <a:xfrm>
                  <a:off x="2260" y="3426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9 w 34"/>
                    <a:gd name="T5" fmla="*/ 3 h 8"/>
                    <a:gd name="T6" fmla="*/ 27 w 34"/>
                    <a:gd name="T7" fmla="*/ 3 h 8"/>
                    <a:gd name="T8" fmla="*/ 21 w 34"/>
                    <a:gd name="T9" fmla="*/ 3 h 8"/>
                    <a:gd name="T10" fmla="*/ 16 w 34"/>
                    <a:gd name="T11" fmla="*/ 5 h 8"/>
                    <a:gd name="T12" fmla="*/ 14 w 34"/>
                    <a:gd name="T13" fmla="*/ 5 h 8"/>
                    <a:gd name="T14" fmla="*/ 11 w 34"/>
                    <a:gd name="T15" fmla="*/ 5 h 8"/>
                    <a:gd name="T16" fmla="*/ 6 w 34"/>
                    <a:gd name="T17" fmla="*/ 5 h 8"/>
                    <a:gd name="T18" fmla="*/ 3 w 34"/>
                    <a:gd name="T19" fmla="*/ 3 h 8"/>
                    <a:gd name="T20" fmla="*/ 0 w 34"/>
                    <a:gd name="T21" fmla="*/ 5 h 8"/>
                    <a:gd name="T22" fmla="*/ 6 w 34"/>
                    <a:gd name="T23" fmla="*/ 8 h 8"/>
                    <a:gd name="T24" fmla="*/ 8 w 34"/>
                    <a:gd name="T25" fmla="*/ 8 h 8"/>
                    <a:gd name="T26" fmla="*/ 14 w 34"/>
                    <a:gd name="T27" fmla="*/ 8 h 8"/>
                    <a:gd name="T28" fmla="*/ 19 w 34"/>
                    <a:gd name="T29" fmla="*/ 8 h 8"/>
                    <a:gd name="T30" fmla="*/ 21 w 34"/>
                    <a:gd name="T31" fmla="*/ 8 h 8"/>
                    <a:gd name="T32" fmla="*/ 27 w 34"/>
                    <a:gd name="T33" fmla="*/ 5 h 8"/>
                    <a:gd name="T34" fmla="*/ 29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3"/>
                      </a:lnTo>
                      <a:lnTo>
                        <a:pt x="27" y="3"/>
                      </a:lnTo>
                      <a:lnTo>
                        <a:pt x="21" y="3"/>
                      </a:lnTo>
                      <a:lnTo>
                        <a:pt x="16" y="5"/>
                      </a:lnTo>
                      <a:lnTo>
                        <a:pt x="14" y="5"/>
                      </a:lnTo>
                      <a:lnTo>
                        <a:pt x="11" y="5"/>
                      </a:lnTo>
                      <a:lnTo>
                        <a:pt x="6" y="5"/>
                      </a:ln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4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9" name="Freeform 869"/>
                <p:cNvSpPr>
                  <a:spLocks/>
                </p:cNvSpPr>
                <p:nvPr/>
              </p:nvSpPr>
              <p:spPr bwMode="auto">
                <a:xfrm>
                  <a:off x="2294" y="3416"/>
                  <a:ext cx="34" cy="15"/>
                </a:xfrm>
                <a:custGeom>
                  <a:avLst/>
                  <a:gdLst>
                    <a:gd name="T0" fmla="*/ 34 w 34"/>
                    <a:gd name="T1" fmla="*/ 0 h 15"/>
                    <a:gd name="T2" fmla="*/ 34 w 34"/>
                    <a:gd name="T3" fmla="*/ 0 h 15"/>
                    <a:gd name="T4" fmla="*/ 29 w 34"/>
                    <a:gd name="T5" fmla="*/ 0 h 15"/>
                    <a:gd name="T6" fmla="*/ 24 w 34"/>
                    <a:gd name="T7" fmla="*/ 2 h 15"/>
                    <a:gd name="T8" fmla="*/ 21 w 34"/>
                    <a:gd name="T9" fmla="*/ 2 h 15"/>
                    <a:gd name="T10" fmla="*/ 16 w 34"/>
                    <a:gd name="T11" fmla="*/ 5 h 15"/>
                    <a:gd name="T12" fmla="*/ 11 w 34"/>
                    <a:gd name="T13" fmla="*/ 7 h 15"/>
                    <a:gd name="T14" fmla="*/ 8 w 34"/>
                    <a:gd name="T15" fmla="*/ 7 h 15"/>
                    <a:gd name="T16" fmla="*/ 3 w 34"/>
                    <a:gd name="T17" fmla="*/ 10 h 15"/>
                    <a:gd name="T18" fmla="*/ 0 w 34"/>
                    <a:gd name="T19" fmla="*/ 10 h 15"/>
                    <a:gd name="T20" fmla="*/ 0 w 34"/>
                    <a:gd name="T21" fmla="*/ 15 h 15"/>
                    <a:gd name="T22" fmla="*/ 6 w 34"/>
                    <a:gd name="T23" fmla="*/ 13 h 15"/>
                    <a:gd name="T24" fmla="*/ 8 w 34"/>
                    <a:gd name="T25" fmla="*/ 13 h 15"/>
                    <a:gd name="T26" fmla="*/ 14 w 34"/>
                    <a:gd name="T27" fmla="*/ 10 h 15"/>
                    <a:gd name="T28" fmla="*/ 16 w 34"/>
                    <a:gd name="T29" fmla="*/ 7 h 15"/>
                    <a:gd name="T30" fmla="*/ 21 w 34"/>
                    <a:gd name="T31" fmla="*/ 7 h 15"/>
                    <a:gd name="T32" fmla="*/ 27 w 34"/>
                    <a:gd name="T33" fmla="*/ 5 h 15"/>
                    <a:gd name="T34" fmla="*/ 29 w 34"/>
                    <a:gd name="T35" fmla="*/ 5 h 15"/>
                    <a:gd name="T36" fmla="*/ 34 w 34"/>
                    <a:gd name="T37" fmla="*/ 5 h 15"/>
                    <a:gd name="T38" fmla="*/ 34 w 34"/>
                    <a:gd name="T39" fmla="*/ 5 h 15"/>
                    <a:gd name="T40" fmla="*/ 34 w 34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5"/>
                    <a:gd name="T65" fmla="*/ 34 w 34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5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4" y="2"/>
                      </a:lnTo>
                      <a:lnTo>
                        <a:pt x="21" y="2"/>
                      </a:lnTo>
                      <a:lnTo>
                        <a:pt x="16" y="5"/>
                      </a:lnTo>
                      <a:lnTo>
                        <a:pt x="11" y="7"/>
                      </a:lnTo>
                      <a:lnTo>
                        <a:pt x="8" y="7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14" y="10"/>
                      </a:lnTo>
                      <a:lnTo>
                        <a:pt x="16" y="7"/>
                      </a:lnTo>
                      <a:lnTo>
                        <a:pt x="21" y="7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0" name="Freeform 870"/>
                <p:cNvSpPr>
                  <a:spLocks/>
                </p:cNvSpPr>
                <p:nvPr/>
              </p:nvSpPr>
              <p:spPr bwMode="auto">
                <a:xfrm>
                  <a:off x="2328" y="3416"/>
                  <a:ext cx="63" cy="13"/>
                </a:xfrm>
                <a:custGeom>
                  <a:avLst/>
                  <a:gdLst>
                    <a:gd name="T0" fmla="*/ 63 w 63"/>
                    <a:gd name="T1" fmla="*/ 7 h 13"/>
                    <a:gd name="T2" fmla="*/ 63 w 63"/>
                    <a:gd name="T3" fmla="*/ 7 h 13"/>
                    <a:gd name="T4" fmla="*/ 55 w 63"/>
                    <a:gd name="T5" fmla="*/ 5 h 13"/>
                    <a:gd name="T6" fmla="*/ 48 w 63"/>
                    <a:gd name="T7" fmla="*/ 2 h 13"/>
                    <a:gd name="T8" fmla="*/ 40 w 63"/>
                    <a:gd name="T9" fmla="*/ 0 h 13"/>
                    <a:gd name="T10" fmla="*/ 32 w 63"/>
                    <a:gd name="T11" fmla="*/ 0 h 13"/>
                    <a:gd name="T12" fmla="*/ 24 w 63"/>
                    <a:gd name="T13" fmla="*/ 0 h 13"/>
                    <a:gd name="T14" fmla="*/ 16 w 63"/>
                    <a:gd name="T15" fmla="*/ 0 h 13"/>
                    <a:gd name="T16" fmla="*/ 8 w 63"/>
                    <a:gd name="T17" fmla="*/ 0 h 13"/>
                    <a:gd name="T18" fmla="*/ 0 w 63"/>
                    <a:gd name="T19" fmla="*/ 0 h 13"/>
                    <a:gd name="T20" fmla="*/ 0 w 63"/>
                    <a:gd name="T21" fmla="*/ 5 h 13"/>
                    <a:gd name="T22" fmla="*/ 8 w 63"/>
                    <a:gd name="T23" fmla="*/ 2 h 13"/>
                    <a:gd name="T24" fmla="*/ 16 w 63"/>
                    <a:gd name="T25" fmla="*/ 2 h 13"/>
                    <a:gd name="T26" fmla="*/ 24 w 63"/>
                    <a:gd name="T27" fmla="*/ 2 h 13"/>
                    <a:gd name="T28" fmla="*/ 32 w 63"/>
                    <a:gd name="T29" fmla="*/ 2 h 13"/>
                    <a:gd name="T30" fmla="*/ 40 w 63"/>
                    <a:gd name="T31" fmla="*/ 5 h 13"/>
                    <a:gd name="T32" fmla="*/ 48 w 63"/>
                    <a:gd name="T33" fmla="*/ 5 h 13"/>
                    <a:gd name="T34" fmla="*/ 55 w 63"/>
                    <a:gd name="T35" fmla="*/ 7 h 13"/>
                    <a:gd name="T36" fmla="*/ 61 w 63"/>
                    <a:gd name="T37" fmla="*/ 13 h 13"/>
                    <a:gd name="T38" fmla="*/ 61 w 63"/>
                    <a:gd name="T39" fmla="*/ 13 h 13"/>
                    <a:gd name="T40" fmla="*/ 63 w 63"/>
                    <a:gd name="T41" fmla="*/ 7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13"/>
                    <a:gd name="T65" fmla="*/ 63 w 63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13">
                      <a:moveTo>
                        <a:pt x="63" y="7"/>
                      </a:moveTo>
                      <a:lnTo>
                        <a:pt x="63" y="7"/>
                      </a:lnTo>
                      <a:lnTo>
                        <a:pt x="55" y="5"/>
                      </a:lnTo>
                      <a:lnTo>
                        <a:pt x="48" y="2"/>
                      </a:lnTo>
                      <a:lnTo>
                        <a:pt x="40" y="0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2"/>
                      </a:lnTo>
                      <a:lnTo>
                        <a:pt x="16" y="2"/>
                      </a:lnTo>
                      <a:lnTo>
                        <a:pt x="24" y="2"/>
                      </a:lnTo>
                      <a:lnTo>
                        <a:pt x="32" y="2"/>
                      </a:lnTo>
                      <a:lnTo>
                        <a:pt x="40" y="5"/>
                      </a:lnTo>
                      <a:lnTo>
                        <a:pt x="48" y="5"/>
                      </a:lnTo>
                      <a:lnTo>
                        <a:pt x="55" y="7"/>
                      </a:lnTo>
                      <a:lnTo>
                        <a:pt x="61" y="13"/>
                      </a:lnTo>
                      <a:lnTo>
                        <a:pt x="63" y="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1" name="Freeform 871"/>
                <p:cNvSpPr>
                  <a:spLocks/>
                </p:cNvSpPr>
                <p:nvPr/>
              </p:nvSpPr>
              <p:spPr bwMode="auto">
                <a:xfrm>
                  <a:off x="2389" y="3423"/>
                  <a:ext cx="44" cy="61"/>
                </a:xfrm>
                <a:custGeom>
                  <a:avLst/>
                  <a:gdLst>
                    <a:gd name="T0" fmla="*/ 44 w 44"/>
                    <a:gd name="T1" fmla="*/ 61 h 61"/>
                    <a:gd name="T2" fmla="*/ 44 w 44"/>
                    <a:gd name="T3" fmla="*/ 61 h 61"/>
                    <a:gd name="T4" fmla="*/ 44 w 44"/>
                    <a:gd name="T5" fmla="*/ 50 h 61"/>
                    <a:gd name="T6" fmla="*/ 39 w 44"/>
                    <a:gd name="T7" fmla="*/ 42 h 61"/>
                    <a:gd name="T8" fmla="*/ 36 w 44"/>
                    <a:gd name="T9" fmla="*/ 34 h 61"/>
                    <a:gd name="T10" fmla="*/ 31 w 44"/>
                    <a:gd name="T11" fmla="*/ 27 h 61"/>
                    <a:gd name="T12" fmla="*/ 23 w 44"/>
                    <a:gd name="T13" fmla="*/ 19 h 61"/>
                    <a:gd name="T14" fmla="*/ 18 w 44"/>
                    <a:gd name="T15" fmla="*/ 14 h 61"/>
                    <a:gd name="T16" fmla="*/ 10 w 44"/>
                    <a:gd name="T17" fmla="*/ 6 h 61"/>
                    <a:gd name="T18" fmla="*/ 2 w 44"/>
                    <a:gd name="T19" fmla="*/ 0 h 61"/>
                    <a:gd name="T20" fmla="*/ 0 w 44"/>
                    <a:gd name="T21" fmla="*/ 6 h 61"/>
                    <a:gd name="T22" fmla="*/ 7 w 44"/>
                    <a:gd name="T23" fmla="*/ 11 h 61"/>
                    <a:gd name="T24" fmla="*/ 15 w 44"/>
                    <a:gd name="T25" fmla="*/ 16 h 61"/>
                    <a:gd name="T26" fmla="*/ 21 w 44"/>
                    <a:gd name="T27" fmla="*/ 21 h 61"/>
                    <a:gd name="T28" fmla="*/ 28 w 44"/>
                    <a:gd name="T29" fmla="*/ 29 h 61"/>
                    <a:gd name="T30" fmla="*/ 34 w 44"/>
                    <a:gd name="T31" fmla="*/ 37 h 61"/>
                    <a:gd name="T32" fmla="*/ 36 w 44"/>
                    <a:gd name="T33" fmla="*/ 45 h 61"/>
                    <a:gd name="T34" fmla="*/ 39 w 44"/>
                    <a:gd name="T35" fmla="*/ 53 h 61"/>
                    <a:gd name="T36" fmla="*/ 41 w 44"/>
                    <a:gd name="T37" fmla="*/ 61 h 61"/>
                    <a:gd name="T38" fmla="*/ 41 w 44"/>
                    <a:gd name="T39" fmla="*/ 61 h 61"/>
                    <a:gd name="T40" fmla="*/ 44 w 44"/>
                    <a:gd name="T41" fmla="*/ 61 h 6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1"/>
                    <a:gd name="T65" fmla="*/ 44 w 44"/>
                    <a:gd name="T66" fmla="*/ 61 h 6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1">
                      <a:moveTo>
                        <a:pt x="44" y="61"/>
                      </a:moveTo>
                      <a:lnTo>
                        <a:pt x="44" y="61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7"/>
                      </a:lnTo>
                      <a:lnTo>
                        <a:pt x="23" y="19"/>
                      </a:lnTo>
                      <a:lnTo>
                        <a:pt x="18" y="14"/>
                      </a:lnTo>
                      <a:lnTo>
                        <a:pt x="10" y="6"/>
                      </a:lnTo>
                      <a:lnTo>
                        <a:pt x="2" y="0"/>
                      </a:lnTo>
                      <a:lnTo>
                        <a:pt x="0" y="6"/>
                      </a:lnTo>
                      <a:lnTo>
                        <a:pt x="7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8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3"/>
                      </a:lnTo>
                      <a:lnTo>
                        <a:pt x="41" y="61"/>
                      </a:lnTo>
                      <a:lnTo>
                        <a:pt x="44" y="6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2" name="Freeform 872"/>
                <p:cNvSpPr>
                  <a:spLocks/>
                </p:cNvSpPr>
                <p:nvPr/>
              </p:nvSpPr>
              <p:spPr bwMode="auto">
                <a:xfrm>
                  <a:off x="2404" y="3484"/>
                  <a:ext cx="29" cy="36"/>
                </a:xfrm>
                <a:custGeom>
                  <a:avLst/>
                  <a:gdLst>
                    <a:gd name="T0" fmla="*/ 3 w 29"/>
                    <a:gd name="T1" fmla="*/ 36 h 36"/>
                    <a:gd name="T2" fmla="*/ 3 w 29"/>
                    <a:gd name="T3" fmla="*/ 36 h 36"/>
                    <a:gd name="T4" fmla="*/ 8 w 29"/>
                    <a:gd name="T5" fmla="*/ 34 h 36"/>
                    <a:gd name="T6" fmla="*/ 13 w 29"/>
                    <a:gd name="T7" fmla="*/ 28 h 36"/>
                    <a:gd name="T8" fmla="*/ 19 w 29"/>
                    <a:gd name="T9" fmla="*/ 26 h 36"/>
                    <a:gd name="T10" fmla="*/ 21 w 29"/>
                    <a:gd name="T11" fmla="*/ 21 h 36"/>
                    <a:gd name="T12" fmla="*/ 26 w 29"/>
                    <a:gd name="T13" fmla="*/ 15 h 36"/>
                    <a:gd name="T14" fmla="*/ 29 w 29"/>
                    <a:gd name="T15" fmla="*/ 10 h 36"/>
                    <a:gd name="T16" fmla="*/ 29 w 29"/>
                    <a:gd name="T17" fmla="*/ 5 h 36"/>
                    <a:gd name="T18" fmla="*/ 29 w 29"/>
                    <a:gd name="T19" fmla="*/ 0 h 36"/>
                    <a:gd name="T20" fmla="*/ 26 w 29"/>
                    <a:gd name="T21" fmla="*/ 0 h 36"/>
                    <a:gd name="T22" fmla="*/ 26 w 29"/>
                    <a:gd name="T23" fmla="*/ 5 h 36"/>
                    <a:gd name="T24" fmla="*/ 26 w 29"/>
                    <a:gd name="T25" fmla="*/ 10 h 36"/>
                    <a:gd name="T26" fmla="*/ 24 w 29"/>
                    <a:gd name="T27" fmla="*/ 13 h 36"/>
                    <a:gd name="T28" fmla="*/ 19 w 29"/>
                    <a:gd name="T29" fmla="*/ 18 h 36"/>
                    <a:gd name="T30" fmla="*/ 16 w 29"/>
                    <a:gd name="T31" fmla="*/ 23 h 36"/>
                    <a:gd name="T32" fmla="*/ 11 w 29"/>
                    <a:gd name="T33" fmla="*/ 26 h 36"/>
                    <a:gd name="T34" fmla="*/ 6 w 29"/>
                    <a:gd name="T35" fmla="*/ 31 h 36"/>
                    <a:gd name="T36" fmla="*/ 0 w 29"/>
                    <a:gd name="T37" fmla="*/ 34 h 36"/>
                    <a:gd name="T38" fmla="*/ 0 w 29"/>
                    <a:gd name="T39" fmla="*/ 34 h 36"/>
                    <a:gd name="T40" fmla="*/ 3 w 29"/>
                    <a:gd name="T41" fmla="*/ 36 h 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6"/>
                    <a:gd name="T65" fmla="*/ 29 w 29"/>
                    <a:gd name="T66" fmla="*/ 36 h 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6">
                      <a:moveTo>
                        <a:pt x="3" y="36"/>
                      </a:moveTo>
                      <a:lnTo>
                        <a:pt x="3" y="36"/>
                      </a:lnTo>
                      <a:lnTo>
                        <a:pt x="8" y="34"/>
                      </a:lnTo>
                      <a:lnTo>
                        <a:pt x="13" y="28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6" y="15"/>
                      </a:lnTo>
                      <a:lnTo>
                        <a:pt x="29" y="10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6" y="5"/>
                      </a:lnTo>
                      <a:lnTo>
                        <a:pt x="26" y="10"/>
                      </a:lnTo>
                      <a:lnTo>
                        <a:pt x="24" y="13"/>
                      </a:lnTo>
                      <a:lnTo>
                        <a:pt x="19" y="18"/>
                      </a:lnTo>
                      <a:lnTo>
                        <a:pt x="16" y="23"/>
                      </a:lnTo>
                      <a:lnTo>
                        <a:pt x="11" y="26"/>
                      </a:lnTo>
                      <a:lnTo>
                        <a:pt x="6" y="31"/>
                      </a:lnTo>
                      <a:lnTo>
                        <a:pt x="0" y="34"/>
                      </a:lnTo>
                      <a:lnTo>
                        <a:pt x="3" y="3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3" name="Freeform 873"/>
                <p:cNvSpPr>
                  <a:spLocks/>
                </p:cNvSpPr>
                <p:nvPr/>
              </p:nvSpPr>
              <p:spPr bwMode="auto">
                <a:xfrm>
                  <a:off x="2368" y="3515"/>
                  <a:ext cx="39" cy="8"/>
                </a:xfrm>
                <a:custGeom>
                  <a:avLst/>
                  <a:gdLst>
                    <a:gd name="T0" fmla="*/ 0 w 39"/>
                    <a:gd name="T1" fmla="*/ 3 h 8"/>
                    <a:gd name="T2" fmla="*/ 0 w 39"/>
                    <a:gd name="T3" fmla="*/ 3 h 8"/>
                    <a:gd name="T4" fmla="*/ 5 w 39"/>
                    <a:gd name="T5" fmla="*/ 5 h 8"/>
                    <a:gd name="T6" fmla="*/ 10 w 39"/>
                    <a:gd name="T7" fmla="*/ 8 h 8"/>
                    <a:gd name="T8" fmla="*/ 15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8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3 h 8"/>
                    <a:gd name="T22" fmla="*/ 34 w 39"/>
                    <a:gd name="T23" fmla="*/ 3 h 8"/>
                    <a:gd name="T24" fmla="*/ 28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5 w 39"/>
                    <a:gd name="T31" fmla="*/ 5 h 8"/>
                    <a:gd name="T32" fmla="*/ 10 w 39"/>
                    <a:gd name="T33" fmla="*/ 3 h 8"/>
                    <a:gd name="T34" fmla="*/ 8 w 39"/>
                    <a:gd name="T35" fmla="*/ 3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8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28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4" name="Freeform 874"/>
                <p:cNvSpPr>
                  <a:spLocks/>
                </p:cNvSpPr>
                <p:nvPr/>
              </p:nvSpPr>
              <p:spPr bwMode="auto">
                <a:xfrm>
                  <a:off x="2365" y="3494"/>
                  <a:ext cx="8" cy="24"/>
                </a:xfrm>
                <a:custGeom>
                  <a:avLst/>
                  <a:gdLst>
                    <a:gd name="T0" fmla="*/ 3 w 8"/>
                    <a:gd name="T1" fmla="*/ 0 h 24"/>
                    <a:gd name="T2" fmla="*/ 3 w 8"/>
                    <a:gd name="T3" fmla="*/ 0 h 24"/>
                    <a:gd name="T4" fmla="*/ 3 w 8"/>
                    <a:gd name="T5" fmla="*/ 3 h 24"/>
                    <a:gd name="T6" fmla="*/ 3 w 8"/>
                    <a:gd name="T7" fmla="*/ 5 h 24"/>
                    <a:gd name="T8" fmla="*/ 3 w 8"/>
                    <a:gd name="T9" fmla="*/ 8 h 24"/>
                    <a:gd name="T10" fmla="*/ 3 w 8"/>
                    <a:gd name="T11" fmla="*/ 11 h 24"/>
                    <a:gd name="T12" fmla="*/ 0 w 8"/>
                    <a:gd name="T13" fmla="*/ 16 h 24"/>
                    <a:gd name="T14" fmla="*/ 0 w 8"/>
                    <a:gd name="T15" fmla="*/ 18 h 24"/>
                    <a:gd name="T16" fmla="*/ 0 w 8"/>
                    <a:gd name="T17" fmla="*/ 21 h 24"/>
                    <a:gd name="T18" fmla="*/ 3 w 8"/>
                    <a:gd name="T19" fmla="*/ 24 h 24"/>
                    <a:gd name="T20" fmla="*/ 5 w 8"/>
                    <a:gd name="T21" fmla="*/ 21 h 24"/>
                    <a:gd name="T22" fmla="*/ 5 w 8"/>
                    <a:gd name="T23" fmla="*/ 18 h 24"/>
                    <a:gd name="T24" fmla="*/ 5 w 8"/>
                    <a:gd name="T25" fmla="*/ 18 h 24"/>
                    <a:gd name="T26" fmla="*/ 5 w 8"/>
                    <a:gd name="T27" fmla="*/ 16 h 24"/>
                    <a:gd name="T28" fmla="*/ 5 w 8"/>
                    <a:gd name="T29" fmla="*/ 13 h 24"/>
                    <a:gd name="T30" fmla="*/ 5 w 8"/>
                    <a:gd name="T31" fmla="*/ 8 h 24"/>
                    <a:gd name="T32" fmla="*/ 5 w 8"/>
                    <a:gd name="T33" fmla="*/ 5 h 24"/>
                    <a:gd name="T34" fmla="*/ 8 w 8"/>
                    <a:gd name="T35" fmla="*/ 3 h 24"/>
                    <a:gd name="T36" fmla="*/ 5 w 8"/>
                    <a:gd name="T37" fmla="*/ 0 h 24"/>
                    <a:gd name="T38" fmla="*/ 5 w 8"/>
                    <a:gd name="T39" fmla="*/ 0 h 24"/>
                    <a:gd name="T40" fmla="*/ 3 w 8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5" name="Freeform 875"/>
                <p:cNvSpPr>
                  <a:spLocks/>
                </p:cNvSpPr>
                <p:nvPr/>
              </p:nvSpPr>
              <p:spPr bwMode="auto">
                <a:xfrm>
                  <a:off x="2355" y="3473"/>
                  <a:ext cx="15" cy="21"/>
                </a:xfrm>
                <a:custGeom>
                  <a:avLst/>
                  <a:gdLst>
                    <a:gd name="T0" fmla="*/ 0 w 15"/>
                    <a:gd name="T1" fmla="*/ 3 h 21"/>
                    <a:gd name="T2" fmla="*/ 0 w 15"/>
                    <a:gd name="T3" fmla="*/ 3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7 w 15"/>
                    <a:gd name="T11" fmla="*/ 11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9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1 h 21"/>
                    <a:gd name="T28" fmla="*/ 10 w 15"/>
                    <a:gd name="T29" fmla="*/ 8 h 21"/>
                    <a:gd name="T30" fmla="*/ 7 w 15"/>
                    <a:gd name="T31" fmla="*/ 5 h 21"/>
                    <a:gd name="T32" fmla="*/ 5 w 15"/>
                    <a:gd name="T33" fmla="*/ 3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3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6" name="Freeform 876"/>
                <p:cNvSpPr>
                  <a:spLocks/>
                </p:cNvSpPr>
                <p:nvPr/>
              </p:nvSpPr>
              <p:spPr bwMode="auto">
                <a:xfrm>
                  <a:off x="2315" y="3468"/>
                  <a:ext cx="40" cy="8"/>
                </a:xfrm>
                <a:custGeom>
                  <a:avLst/>
                  <a:gdLst>
                    <a:gd name="T0" fmla="*/ 3 w 40"/>
                    <a:gd name="T1" fmla="*/ 5 h 8"/>
                    <a:gd name="T2" fmla="*/ 3 w 40"/>
                    <a:gd name="T3" fmla="*/ 5 h 8"/>
                    <a:gd name="T4" fmla="*/ 8 w 40"/>
                    <a:gd name="T5" fmla="*/ 5 h 8"/>
                    <a:gd name="T6" fmla="*/ 11 w 40"/>
                    <a:gd name="T7" fmla="*/ 5 h 8"/>
                    <a:gd name="T8" fmla="*/ 16 w 40"/>
                    <a:gd name="T9" fmla="*/ 5 h 8"/>
                    <a:gd name="T10" fmla="*/ 21 w 40"/>
                    <a:gd name="T11" fmla="*/ 5 h 8"/>
                    <a:gd name="T12" fmla="*/ 27 w 40"/>
                    <a:gd name="T13" fmla="*/ 5 h 8"/>
                    <a:gd name="T14" fmla="*/ 29 w 40"/>
                    <a:gd name="T15" fmla="*/ 5 h 8"/>
                    <a:gd name="T16" fmla="*/ 34 w 40"/>
                    <a:gd name="T17" fmla="*/ 8 h 8"/>
                    <a:gd name="T18" fmla="*/ 40 w 40"/>
                    <a:gd name="T19" fmla="*/ 8 h 8"/>
                    <a:gd name="T20" fmla="*/ 40 w 40"/>
                    <a:gd name="T21" fmla="*/ 5 h 8"/>
                    <a:gd name="T22" fmla="*/ 37 w 40"/>
                    <a:gd name="T23" fmla="*/ 3 h 8"/>
                    <a:gd name="T24" fmla="*/ 32 w 40"/>
                    <a:gd name="T25" fmla="*/ 3 h 8"/>
                    <a:gd name="T26" fmla="*/ 27 w 40"/>
                    <a:gd name="T27" fmla="*/ 0 h 8"/>
                    <a:gd name="T28" fmla="*/ 21 w 40"/>
                    <a:gd name="T29" fmla="*/ 0 h 8"/>
                    <a:gd name="T30" fmla="*/ 16 w 40"/>
                    <a:gd name="T31" fmla="*/ 0 h 8"/>
                    <a:gd name="T32" fmla="*/ 11 w 40"/>
                    <a:gd name="T33" fmla="*/ 0 h 8"/>
                    <a:gd name="T34" fmla="*/ 6 w 40"/>
                    <a:gd name="T35" fmla="*/ 3 h 8"/>
                    <a:gd name="T36" fmla="*/ 0 w 40"/>
                    <a:gd name="T37" fmla="*/ 3 h 8"/>
                    <a:gd name="T38" fmla="*/ 0 w 40"/>
                    <a:gd name="T39" fmla="*/ 3 h 8"/>
                    <a:gd name="T40" fmla="*/ 3 w 40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8"/>
                      </a:lnTo>
                      <a:lnTo>
                        <a:pt x="40" y="8"/>
                      </a:lnTo>
                      <a:lnTo>
                        <a:pt x="40" y="5"/>
                      </a:lnTo>
                      <a:lnTo>
                        <a:pt x="37" y="3"/>
                      </a:lnTo>
                      <a:lnTo>
                        <a:pt x="32" y="3"/>
                      </a:lnTo>
                      <a:lnTo>
                        <a:pt x="27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6" y="3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7" name="Freeform 877"/>
                <p:cNvSpPr>
                  <a:spLocks/>
                </p:cNvSpPr>
                <p:nvPr/>
              </p:nvSpPr>
              <p:spPr bwMode="auto">
                <a:xfrm>
                  <a:off x="2281" y="3471"/>
                  <a:ext cx="37" cy="28"/>
                </a:xfrm>
                <a:custGeom>
                  <a:avLst/>
                  <a:gdLst>
                    <a:gd name="T0" fmla="*/ 3 w 37"/>
                    <a:gd name="T1" fmla="*/ 28 h 28"/>
                    <a:gd name="T2" fmla="*/ 8 w 37"/>
                    <a:gd name="T3" fmla="*/ 26 h 28"/>
                    <a:gd name="T4" fmla="*/ 11 w 37"/>
                    <a:gd name="T5" fmla="*/ 21 h 28"/>
                    <a:gd name="T6" fmla="*/ 16 w 37"/>
                    <a:gd name="T7" fmla="*/ 18 h 28"/>
                    <a:gd name="T8" fmla="*/ 19 w 37"/>
                    <a:gd name="T9" fmla="*/ 13 h 28"/>
                    <a:gd name="T10" fmla="*/ 24 w 37"/>
                    <a:gd name="T11" fmla="*/ 10 h 28"/>
                    <a:gd name="T12" fmla="*/ 27 w 37"/>
                    <a:gd name="T13" fmla="*/ 7 h 28"/>
                    <a:gd name="T14" fmla="*/ 32 w 37"/>
                    <a:gd name="T15" fmla="*/ 5 h 28"/>
                    <a:gd name="T16" fmla="*/ 37 w 37"/>
                    <a:gd name="T17" fmla="*/ 2 h 28"/>
                    <a:gd name="T18" fmla="*/ 34 w 37"/>
                    <a:gd name="T19" fmla="*/ 0 h 28"/>
                    <a:gd name="T20" fmla="*/ 32 w 37"/>
                    <a:gd name="T21" fmla="*/ 2 h 28"/>
                    <a:gd name="T22" fmla="*/ 27 w 37"/>
                    <a:gd name="T23" fmla="*/ 5 h 28"/>
                    <a:gd name="T24" fmla="*/ 21 w 37"/>
                    <a:gd name="T25" fmla="*/ 7 h 28"/>
                    <a:gd name="T26" fmla="*/ 16 w 37"/>
                    <a:gd name="T27" fmla="*/ 10 h 28"/>
                    <a:gd name="T28" fmla="*/ 13 w 37"/>
                    <a:gd name="T29" fmla="*/ 15 h 28"/>
                    <a:gd name="T30" fmla="*/ 8 w 37"/>
                    <a:gd name="T31" fmla="*/ 18 h 28"/>
                    <a:gd name="T32" fmla="*/ 6 w 37"/>
                    <a:gd name="T33" fmla="*/ 23 h 28"/>
                    <a:gd name="T34" fmla="*/ 0 w 37"/>
                    <a:gd name="T35" fmla="*/ 26 h 28"/>
                    <a:gd name="T36" fmla="*/ 3 w 37"/>
                    <a:gd name="T37" fmla="*/ 28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8"/>
                    <a:gd name="T59" fmla="*/ 37 w 37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8">
                      <a:moveTo>
                        <a:pt x="3" y="28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8"/>
                      </a:lnTo>
                      <a:lnTo>
                        <a:pt x="19" y="13"/>
                      </a:lnTo>
                      <a:lnTo>
                        <a:pt x="24" y="10"/>
                      </a:lnTo>
                      <a:lnTo>
                        <a:pt x="27" y="7"/>
                      </a:lnTo>
                      <a:lnTo>
                        <a:pt x="32" y="5"/>
                      </a:lnTo>
                      <a:lnTo>
                        <a:pt x="37" y="2"/>
                      </a:lnTo>
                      <a:lnTo>
                        <a:pt x="34" y="0"/>
                      </a:lnTo>
                      <a:lnTo>
                        <a:pt x="32" y="2"/>
                      </a:lnTo>
                      <a:lnTo>
                        <a:pt x="27" y="5"/>
                      </a:lnTo>
                      <a:lnTo>
                        <a:pt x="21" y="7"/>
                      </a:lnTo>
                      <a:lnTo>
                        <a:pt x="16" y="10"/>
                      </a:lnTo>
                      <a:lnTo>
                        <a:pt x="13" y="15"/>
                      </a:lnTo>
                      <a:lnTo>
                        <a:pt x="8" y="18"/>
                      </a:lnTo>
                      <a:lnTo>
                        <a:pt x="6" y="23"/>
                      </a:lnTo>
                      <a:lnTo>
                        <a:pt x="0" y="26"/>
                      </a:lnTo>
                      <a:lnTo>
                        <a:pt x="3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8" name="Freeform 878"/>
                <p:cNvSpPr>
                  <a:spLocks/>
                </p:cNvSpPr>
                <p:nvPr/>
              </p:nvSpPr>
              <p:spPr bwMode="auto">
                <a:xfrm>
                  <a:off x="1879" y="3416"/>
                  <a:ext cx="337" cy="91"/>
                </a:xfrm>
                <a:custGeom>
                  <a:avLst/>
                  <a:gdLst>
                    <a:gd name="T0" fmla="*/ 0 w 337"/>
                    <a:gd name="T1" fmla="*/ 15 h 91"/>
                    <a:gd name="T2" fmla="*/ 0 w 337"/>
                    <a:gd name="T3" fmla="*/ 41 h 91"/>
                    <a:gd name="T4" fmla="*/ 2 w 337"/>
                    <a:gd name="T5" fmla="*/ 65 h 91"/>
                    <a:gd name="T6" fmla="*/ 5 w 337"/>
                    <a:gd name="T7" fmla="*/ 76 h 91"/>
                    <a:gd name="T8" fmla="*/ 10 w 337"/>
                    <a:gd name="T9" fmla="*/ 83 h 91"/>
                    <a:gd name="T10" fmla="*/ 49 w 337"/>
                    <a:gd name="T11" fmla="*/ 86 h 91"/>
                    <a:gd name="T12" fmla="*/ 89 w 337"/>
                    <a:gd name="T13" fmla="*/ 86 h 91"/>
                    <a:gd name="T14" fmla="*/ 125 w 337"/>
                    <a:gd name="T15" fmla="*/ 86 h 91"/>
                    <a:gd name="T16" fmla="*/ 164 w 337"/>
                    <a:gd name="T17" fmla="*/ 86 h 91"/>
                    <a:gd name="T18" fmla="*/ 209 w 337"/>
                    <a:gd name="T19" fmla="*/ 89 h 91"/>
                    <a:gd name="T20" fmla="*/ 251 w 337"/>
                    <a:gd name="T21" fmla="*/ 89 h 91"/>
                    <a:gd name="T22" fmla="*/ 269 w 337"/>
                    <a:gd name="T23" fmla="*/ 91 h 91"/>
                    <a:gd name="T24" fmla="*/ 287 w 337"/>
                    <a:gd name="T25" fmla="*/ 91 h 91"/>
                    <a:gd name="T26" fmla="*/ 303 w 337"/>
                    <a:gd name="T27" fmla="*/ 89 h 91"/>
                    <a:gd name="T28" fmla="*/ 319 w 337"/>
                    <a:gd name="T29" fmla="*/ 81 h 91"/>
                    <a:gd name="T30" fmla="*/ 329 w 337"/>
                    <a:gd name="T31" fmla="*/ 65 h 91"/>
                    <a:gd name="T32" fmla="*/ 334 w 337"/>
                    <a:gd name="T33" fmla="*/ 44 h 91"/>
                    <a:gd name="T34" fmla="*/ 337 w 337"/>
                    <a:gd name="T35" fmla="*/ 26 h 91"/>
                    <a:gd name="T36" fmla="*/ 337 w 337"/>
                    <a:gd name="T37" fmla="*/ 18 h 91"/>
                    <a:gd name="T38" fmla="*/ 334 w 337"/>
                    <a:gd name="T39" fmla="*/ 13 h 91"/>
                    <a:gd name="T40" fmla="*/ 332 w 337"/>
                    <a:gd name="T41" fmla="*/ 7 h 91"/>
                    <a:gd name="T42" fmla="*/ 324 w 337"/>
                    <a:gd name="T43" fmla="*/ 5 h 91"/>
                    <a:gd name="T44" fmla="*/ 308 w 337"/>
                    <a:gd name="T45" fmla="*/ 2 h 91"/>
                    <a:gd name="T46" fmla="*/ 293 w 337"/>
                    <a:gd name="T47" fmla="*/ 0 h 91"/>
                    <a:gd name="T48" fmla="*/ 285 w 337"/>
                    <a:gd name="T49" fmla="*/ 0 h 91"/>
                    <a:gd name="T50" fmla="*/ 279 w 337"/>
                    <a:gd name="T51" fmla="*/ 0 h 91"/>
                    <a:gd name="T52" fmla="*/ 274 w 337"/>
                    <a:gd name="T53" fmla="*/ 0 h 91"/>
                    <a:gd name="T54" fmla="*/ 264 w 337"/>
                    <a:gd name="T55" fmla="*/ 0 h 91"/>
                    <a:gd name="T56" fmla="*/ 251 w 337"/>
                    <a:gd name="T57" fmla="*/ 2 h 91"/>
                    <a:gd name="T58" fmla="*/ 232 w 337"/>
                    <a:gd name="T59" fmla="*/ 2 h 91"/>
                    <a:gd name="T60" fmla="*/ 209 w 337"/>
                    <a:gd name="T61" fmla="*/ 2 h 91"/>
                    <a:gd name="T62" fmla="*/ 185 w 337"/>
                    <a:gd name="T63" fmla="*/ 5 h 91"/>
                    <a:gd name="T64" fmla="*/ 136 w 337"/>
                    <a:gd name="T65" fmla="*/ 7 h 91"/>
                    <a:gd name="T66" fmla="*/ 86 w 337"/>
                    <a:gd name="T67" fmla="*/ 10 h 91"/>
                    <a:gd name="T68" fmla="*/ 62 w 337"/>
                    <a:gd name="T69" fmla="*/ 13 h 91"/>
                    <a:gd name="T70" fmla="*/ 41 w 337"/>
                    <a:gd name="T71" fmla="*/ 13 h 91"/>
                    <a:gd name="T72" fmla="*/ 26 w 337"/>
                    <a:gd name="T73" fmla="*/ 13 h 91"/>
                    <a:gd name="T74" fmla="*/ 10 w 337"/>
                    <a:gd name="T75" fmla="*/ 15 h 91"/>
                    <a:gd name="T76" fmla="*/ 2 w 337"/>
                    <a:gd name="T77" fmla="*/ 15 h 91"/>
                    <a:gd name="T78" fmla="*/ 0 w 337"/>
                    <a:gd name="T79" fmla="*/ 15 h 9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1"/>
                    <a:gd name="T122" fmla="*/ 337 w 337"/>
                    <a:gd name="T123" fmla="*/ 91 h 9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1">
                      <a:moveTo>
                        <a:pt x="0" y="15"/>
                      </a:moveTo>
                      <a:lnTo>
                        <a:pt x="0" y="41"/>
                      </a:lnTo>
                      <a:lnTo>
                        <a:pt x="2" y="65"/>
                      </a:lnTo>
                      <a:lnTo>
                        <a:pt x="5" y="76"/>
                      </a:lnTo>
                      <a:lnTo>
                        <a:pt x="10" y="83"/>
                      </a:lnTo>
                      <a:lnTo>
                        <a:pt x="49" y="86"/>
                      </a:lnTo>
                      <a:lnTo>
                        <a:pt x="89" y="86"/>
                      </a:lnTo>
                      <a:lnTo>
                        <a:pt x="125" y="86"/>
                      </a:lnTo>
                      <a:lnTo>
                        <a:pt x="164" y="86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1"/>
                      </a:lnTo>
                      <a:lnTo>
                        <a:pt x="287" y="91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5"/>
                      </a:lnTo>
                      <a:lnTo>
                        <a:pt x="334" y="44"/>
                      </a:lnTo>
                      <a:lnTo>
                        <a:pt x="337" y="26"/>
                      </a:lnTo>
                      <a:lnTo>
                        <a:pt x="337" y="18"/>
                      </a:lnTo>
                      <a:lnTo>
                        <a:pt x="334" y="13"/>
                      </a:lnTo>
                      <a:lnTo>
                        <a:pt x="332" y="7"/>
                      </a:lnTo>
                      <a:lnTo>
                        <a:pt x="324" y="5"/>
                      </a:lnTo>
                      <a:lnTo>
                        <a:pt x="308" y="2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79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2"/>
                      </a:lnTo>
                      <a:lnTo>
                        <a:pt x="232" y="2"/>
                      </a:lnTo>
                      <a:lnTo>
                        <a:pt x="209" y="2"/>
                      </a:lnTo>
                      <a:lnTo>
                        <a:pt x="185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62" y="13"/>
                      </a:lnTo>
                      <a:lnTo>
                        <a:pt x="41" y="13"/>
                      </a:lnTo>
                      <a:lnTo>
                        <a:pt x="26" y="13"/>
                      </a:lnTo>
                      <a:lnTo>
                        <a:pt x="10" y="15"/>
                      </a:lnTo>
                      <a:lnTo>
                        <a:pt x="2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9" name="Freeform 879"/>
                <p:cNvSpPr>
                  <a:spLocks/>
                </p:cNvSpPr>
                <p:nvPr/>
              </p:nvSpPr>
              <p:spPr bwMode="auto">
                <a:xfrm>
                  <a:off x="1879" y="3431"/>
                  <a:ext cx="2" cy="53"/>
                </a:xfrm>
                <a:custGeom>
                  <a:avLst/>
                  <a:gdLst>
                    <a:gd name="T0" fmla="*/ 2 w 2"/>
                    <a:gd name="T1" fmla="*/ 50 h 53"/>
                    <a:gd name="T2" fmla="*/ 2 w 2"/>
                    <a:gd name="T3" fmla="*/ 50 h 53"/>
                    <a:gd name="T4" fmla="*/ 2 w 2"/>
                    <a:gd name="T5" fmla="*/ 45 h 53"/>
                    <a:gd name="T6" fmla="*/ 2 w 2"/>
                    <a:gd name="T7" fmla="*/ 40 h 53"/>
                    <a:gd name="T8" fmla="*/ 2 w 2"/>
                    <a:gd name="T9" fmla="*/ 32 h 53"/>
                    <a:gd name="T10" fmla="*/ 2 w 2"/>
                    <a:gd name="T11" fmla="*/ 26 h 53"/>
                    <a:gd name="T12" fmla="*/ 2 w 2"/>
                    <a:gd name="T13" fmla="*/ 21 h 53"/>
                    <a:gd name="T14" fmla="*/ 2 w 2"/>
                    <a:gd name="T15" fmla="*/ 13 h 53"/>
                    <a:gd name="T16" fmla="*/ 2 w 2"/>
                    <a:gd name="T17" fmla="*/ 8 h 53"/>
                    <a:gd name="T18" fmla="*/ 2 w 2"/>
                    <a:gd name="T19" fmla="*/ 0 h 53"/>
                    <a:gd name="T20" fmla="*/ 0 w 2"/>
                    <a:gd name="T21" fmla="*/ 0 h 53"/>
                    <a:gd name="T22" fmla="*/ 0 w 2"/>
                    <a:gd name="T23" fmla="*/ 8 h 53"/>
                    <a:gd name="T24" fmla="*/ 0 w 2"/>
                    <a:gd name="T25" fmla="*/ 13 h 53"/>
                    <a:gd name="T26" fmla="*/ 0 w 2"/>
                    <a:gd name="T27" fmla="*/ 21 h 53"/>
                    <a:gd name="T28" fmla="*/ 0 w 2"/>
                    <a:gd name="T29" fmla="*/ 26 h 53"/>
                    <a:gd name="T30" fmla="*/ 0 w 2"/>
                    <a:gd name="T31" fmla="*/ 32 h 53"/>
                    <a:gd name="T32" fmla="*/ 0 w 2"/>
                    <a:gd name="T33" fmla="*/ 40 h 53"/>
                    <a:gd name="T34" fmla="*/ 0 w 2"/>
                    <a:gd name="T35" fmla="*/ 45 h 53"/>
                    <a:gd name="T36" fmla="*/ 0 w 2"/>
                    <a:gd name="T37" fmla="*/ 53 h 53"/>
                    <a:gd name="T38" fmla="*/ 0 w 2"/>
                    <a:gd name="T39" fmla="*/ 53 h 53"/>
                    <a:gd name="T40" fmla="*/ 2 w 2"/>
                    <a:gd name="T41" fmla="*/ 50 h 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3"/>
                    <a:gd name="T65" fmla="*/ 2 w 2"/>
                    <a:gd name="T66" fmla="*/ 53 h 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3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5"/>
                      </a:lnTo>
                      <a:lnTo>
                        <a:pt x="2" y="40"/>
                      </a:lnTo>
                      <a:lnTo>
                        <a:pt x="2" y="32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2"/>
                      </a:lnTo>
                      <a:lnTo>
                        <a:pt x="0" y="40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0" name="Freeform 880"/>
                <p:cNvSpPr>
                  <a:spLocks/>
                </p:cNvSpPr>
                <p:nvPr/>
              </p:nvSpPr>
              <p:spPr bwMode="auto">
                <a:xfrm>
                  <a:off x="1879" y="3481"/>
                  <a:ext cx="10" cy="18"/>
                </a:xfrm>
                <a:custGeom>
                  <a:avLst/>
                  <a:gdLst>
                    <a:gd name="T0" fmla="*/ 10 w 10"/>
                    <a:gd name="T1" fmla="*/ 16 h 18"/>
                    <a:gd name="T2" fmla="*/ 10 w 10"/>
                    <a:gd name="T3" fmla="*/ 16 h 18"/>
                    <a:gd name="T4" fmla="*/ 10 w 10"/>
                    <a:gd name="T5" fmla="*/ 16 h 18"/>
                    <a:gd name="T6" fmla="*/ 7 w 10"/>
                    <a:gd name="T7" fmla="*/ 13 h 18"/>
                    <a:gd name="T8" fmla="*/ 7 w 10"/>
                    <a:gd name="T9" fmla="*/ 13 h 18"/>
                    <a:gd name="T10" fmla="*/ 5 w 10"/>
                    <a:gd name="T11" fmla="*/ 11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3 h 18"/>
                    <a:gd name="T18" fmla="*/ 2 w 10"/>
                    <a:gd name="T19" fmla="*/ 0 h 18"/>
                    <a:gd name="T20" fmla="*/ 0 w 10"/>
                    <a:gd name="T21" fmla="*/ 3 h 18"/>
                    <a:gd name="T22" fmla="*/ 0 w 10"/>
                    <a:gd name="T23" fmla="*/ 3 h 18"/>
                    <a:gd name="T24" fmla="*/ 0 w 10"/>
                    <a:gd name="T25" fmla="*/ 5 h 18"/>
                    <a:gd name="T26" fmla="*/ 2 w 10"/>
                    <a:gd name="T27" fmla="*/ 11 h 18"/>
                    <a:gd name="T28" fmla="*/ 2 w 10"/>
                    <a:gd name="T29" fmla="*/ 13 h 18"/>
                    <a:gd name="T30" fmla="*/ 5 w 10"/>
                    <a:gd name="T31" fmla="*/ 16 h 18"/>
                    <a:gd name="T32" fmla="*/ 5 w 10"/>
                    <a:gd name="T33" fmla="*/ 16 h 18"/>
                    <a:gd name="T34" fmla="*/ 7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6"/>
                      </a:moveTo>
                      <a:lnTo>
                        <a:pt x="10" y="16"/>
                      </a:lnTo>
                      <a:lnTo>
                        <a:pt x="7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5" y="16"/>
                      </a:lnTo>
                      <a:lnTo>
                        <a:pt x="7" y="18"/>
                      </a:lnTo>
                      <a:lnTo>
                        <a:pt x="10" y="18"/>
                      </a:lnTo>
                      <a:lnTo>
                        <a:pt x="1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1" name="Freeform 881"/>
                <p:cNvSpPr>
                  <a:spLocks/>
                </p:cNvSpPr>
                <p:nvPr/>
              </p:nvSpPr>
              <p:spPr bwMode="auto">
                <a:xfrm>
                  <a:off x="1889" y="3497"/>
                  <a:ext cx="154" cy="8"/>
                </a:xfrm>
                <a:custGeom>
                  <a:avLst/>
                  <a:gdLst>
                    <a:gd name="T0" fmla="*/ 154 w 154"/>
                    <a:gd name="T1" fmla="*/ 2 h 8"/>
                    <a:gd name="T2" fmla="*/ 154 w 154"/>
                    <a:gd name="T3" fmla="*/ 2 h 8"/>
                    <a:gd name="T4" fmla="*/ 133 w 154"/>
                    <a:gd name="T5" fmla="*/ 2 h 8"/>
                    <a:gd name="T6" fmla="*/ 115 w 154"/>
                    <a:gd name="T7" fmla="*/ 2 h 8"/>
                    <a:gd name="T8" fmla="*/ 97 w 154"/>
                    <a:gd name="T9" fmla="*/ 2 h 8"/>
                    <a:gd name="T10" fmla="*/ 79 w 154"/>
                    <a:gd name="T11" fmla="*/ 2 h 8"/>
                    <a:gd name="T12" fmla="*/ 58 w 154"/>
                    <a:gd name="T13" fmla="*/ 2 h 8"/>
                    <a:gd name="T14" fmla="*/ 39 w 154"/>
                    <a:gd name="T15" fmla="*/ 2 h 8"/>
                    <a:gd name="T16" fmla="*/ 21 w 154"/>
                    <a:gd name="T17" fmla="*/ 2 h 8"/>
                    <a:gd name="T18" fmla="*/ 0 w 154"/>
                    <a:gd name="T19" fmla="*/ 0 h 8"/>
                    <a:gd name="T20" fmla="*/ 0 w 154"/>
                    <a:gd name="T21" fmla="*/ 2 h 8"/>
                    <a:gd name="T22" fmla="*/ 21 w 154"/>
                    <a:gd name="T23" fmla="*/ 5 h 8"/>
                    <a:gd name="T24" fmla="*/ 39 w 154"/>
                    <a:gd name="T25" fmla="*/ 5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5 h 8"/>
                    <a:gd name="T36" fmla="*/ 154 w 154"/>
                    <a:gd name="T37" fmla="*/ 5 h 8"/>
                    <a:gd name="T38" fmla="*/ 154 w 154"/>
                    <a:gd name="T39" fmla="*/ 5 h 8"/>
                    <a:gd name="T40" fmla="*/ 154 w 154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2"/>
                      </a:moveTo>
                      <a:lnTo>
                        <a:pt x="154" y="2"/>
                      </a:lnTo>
                      <a:lnTo>
                        <a:pt x="133" y="2"/>
                      </a:lnTo>
                      <a:lnTo>
                        <a:pt x="115" y="2"/>
                      </a:lnTo>
                      <a:lnTo>
                        <a:pt x="97" y="2"/>
                      </a:lnTo>
                      <a:lnTo>
                        <a:pt x="79" y="2"/>
                      </a:lnTo>
                      <a:lnTo>
                        <a:pt x="58" y="2"/>
                      </a:lnTo>
                      <a:lnTo>
                        <a:pt x="39" y="2"/>
                      </a:lnTo>
                      <a:lnTo>
                        <a:pt x="21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1" y="5"/>
                      </a:lnTo>
                      <a:lnTo>
                        <a:pt x="39" y="5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5"/>
                      </a:lnTo>
                      <a:lnTo>
                        <a:pt x="154" y="5"/>
                      </a:lnTo>
                      <a:lnTo>
                        <a:pt x="154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2" name="Freeform 882"/>
                <p:cNvSpPr>
                  <a:spLocks/>
                </p:cNvSpPr>
                <p:nvPr/>
              </p:nvSpPr>
              <p:spPr bwMode="auto">
                <a:xfrm>
                  <a:off x="2043" y="3499"/>
                  <a:ext cx="87" cy="8"/>
                </a:xfrm>
                <a:custGeom>
                  <a:avLst/>
                  <a:gdLst>
                    <a:gd name="T0" fmla="*/ 87 w 87"/>
                    <a:gd name="T1" fmla="*/ 6 h 8"/>
                    <a:gd name="T2" fmla="*/ 87 w 87"/>
                    <a:gd name="T3" fmla="*/ 6 h 8"/>
                    <a:gd name="T4" fmla="*/ 74 w 87"/>
                    <a:gd name="T5" fmla="*/ 6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6 h 8"/>
                    <a:gd name="T24" fmla="*/ 21 w 87"/>
                    <a:gd name="T25" fmla="*/ 6 h 8"/>
                    <a:gd name="T26" fmla="*/ 32 w 87"/>
                    <a:gd name="T27" fmla="*/ 6 h 8"/>
                    <a:gd name="T28" fmla="*/ 42 w 87"/>
                    <a:gd name="T29" fmla="*/ 6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6"/>
                      </a:moveTo>
                      <a:lnTo>
                        <a:pt x="87" y="6"/>
                      </a:lnTo>
                      <a:lnTo>
                        <a:pt x="74" y="6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6"/>
                      </a:lnTo>
                      <a:lnTo>
                        <a:pt x="21" y="6"/>
                      </a:lnTo>
                      <a:lnTo>
                        <a:pt x="32" y="6"/>
                      </a:lnTo>
                      <a:lnTo>
                        <a:pt x="42" y="6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3" name="Freeform 883"/>
                <p:cNvSpPr>
                  <a:spLocks/>
                </p:cNvSpPr>
                <p:nvPr/>
              </p:nvSpPr>
              <p:spPr bwMode="auto">
                <a:xfrm>
                  <a:off x="2130" y="3494"/>
                  <a:ext cx="70" cy="16"/>
                </a:xfrm>
                <a:custGeom>
                  <a:avLst/>
                  <a:gdLst>
                    <a:gd name="T0" fmla="*/ 68 w 70"/>
                    <a:gd name="T1" fmla="*/ 0 h 16"/>
                    <a:gd name="T2" fmla="*/ 68 w 70"/>
                    <a:gd name="T3" fmla="*/ 0 h 16"/>
                    <a:gd name="T4" fmla="*/ 60 w 70"/>
                    <a:gd name="T5" fmla="*/ 5 h 16"/>
                    <a:gd name="T6" fmla="*/ 52 w 70"/>
                    <a:gd name="T7" fmla="*/ 8 h 16"/>
                    <a:gd name="T8" fmla="*/ 44 w 70"/>
                    <a:gd name="T9" fmla="*/ 11 h 16"/>
                    <a:gd name="T10" fmla="*/ 36 w 70"/>
                    <a:gd name="T11" fmla="*/ 11 h 16"/>
                    <a:gd name="T12" fmla="*/ 26 w 70"/>
                    <a:gd name="T13" fmla="*/ 11 h 16"/>
                    <a:gd name="T14" fmla="*/ 18 w 70"/>
                    <a:gd name="T15" fmla="*/ 11 h 16"/>
                    <a:gd name="T16" fmla="*/ 8 w 70"/>
                    <a:gd name="T17" fmla="*/ 11 h 16"/>
                    <a:gd name="T18" fmla="*/ 0 w 70"/>
                    <a:gd name="T19" fmla="*/ 11 h 16"/>
                    <a:gd name="T20" fmla="*/ 0 w 70"/>
                    <a:gd name="T21" fmla="*/ 13 h 16"/>
                    <a:gd name="T22" fmla="*/ 8 w 70"/>
                    <a:gd name="T23" fmla="*/ 13 h 16"/>
                    <a:gd name="T24" fmla="*/ 18 w 70"/>
                    <a:gd name="T25" fmla="*/ 13 h 16"/>
                    <a:gd name="T26" fmla="*/ 26 w 70"/>
                    <a:gd name="T27" fmla="*/ 16 h 16"/>
                    <a:gd name="T28" fmla="*/ 36 w 70"/>
                    <a:gd name="T29" fmla="*/ 16 h 16"/>
                    <a:gd name="T30" fmla="*/ 44 w 70"/>
                    <a:gd name="T31" fmla="*/ 13 h 16"/>
                    <a:gd name="T32" fmla="*/ 52 w 70"/>
                    <a:gd name="T33" fmla="*/ 13 h 16"/>
                    <a:gd name="T34" fmla="*/ 60 w 70"/>
                    <a:gd name="T35" fmla="*/ 8 h 16"/>
                    <a:gd name="T36" fmla="*/ 70 w 70"/>
                    <a:gd name="T37" fmla="*/ 3 h 16"/>
                    <a:gd name="T38" fmla="*/ 70 w 70"/>
                    <a:gd name="T39" fmla="*/ 3 h 16"/>
                    <a:gd name="T40" fmla="*/ 68 w 70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6"/>
                    <a:gd name="T65" fmla="*/ 70 w 70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1"/>
                      </a:lnTo>
                      <a:lnTo>
                        <a:pt x="36" y="11"/>
                      </a:lnTo>
                      <a:lnTo>
                        <a:pt x="26" y="11"/>
                      </a:lnTo>
                      <a:lnTo>
                        <a:pt x="18" y="11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6"/>
                      </a:lnTo>
                      <a:lnTo>
                        <a:pt x="36" y="16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4" name="Freeform 884"/>
                <p:cNvSpPr>
                  <a:spLocks/>
                </p:cNvSpPr>
                <p:nvPr/>
              </p:nvSpPr>
              <p:spPr bwMode="auto">
                <a:xfrm>
                  <a:off x="2198" y="3426"/>
                  <a:ext cx="21" cy="71"/>
                </a:xfrm>
                <a:custGeom>
                  <a:avLst/>
                  <a:gdLst>
                    <a:gd name="T0" fmla="*/ 13 w 21"/>
                    <a:gd name="T1" fmla="*/ 3 h 71"/>
                    <a:gd name="T2" fmla="*/ 13 w 21"/>
                    <a:gd name="T3" fmla="*/ 3 h 71"/>
                    <a:gd name="T4" fmla="*/ 15 w 21"/>
                    <a:gd name="T5" fmla="*/ 8 h 71"/>
                    <a:gd name="T6" fmla="*/ 15 w 21"/>
                    <a:gd name="T7" fmla="*/ 16 h 71"/>
                    <a:gd name="T8" fmla="*/ 15 w 21"/>
                    <a:gd name="T9" fmla="*/ 24 h 71"/>
                    <a:gd name="T10" fmla="*/ 15 w 21"/>
                    <a:gd name="T11" fmla="*/ 34 h 71"/>
                    <a:gd name="T12" fmla="*/ 13 w 21"/>
                    <a:gd name="T13" fmla="*/ 45 h 71"/>
                    <a:gd name="T14" fmla="*/ 10 w 21"/>
                    <a:gd name="T15" fmla="*/ 55 h 71"/>
                    <a:gd name="T16" fmla="*/ 5 w 21"/>
                    <a:gd name="T17" fmla="*/ 63 h 71"/>
                    <a:gd name="T18" fmla="*/ 0 w 21"/>
                    <a:gd name="T19" fmla="*/ 68 h 71"/>
                    <a:gd name="T20" fmla="*/ 2 w 21"/>
                    <a:gd name="T21" fmla="*/ 71 h 71"/>
                    <a:gd name="T22" fmla="*/ 8 w 21"/>
                    <a:gd name="T23" fmla="*/ 63 h 71"/>
                    <a:gd name="T24" fmla="*/ 13 w 21"/>
                    <a:gd name="T25" fmla="*/ 55 h 71"/>
                    <a:gd name="T26" fmla="*/ 15 w 21"/>
                    <a:gd name="T27" fmla="*/ 45 h 71"/>
                    <a:gd name="T28" fmla="*/ 18 w 21"/>
                    <a:gd name="T29" fmla="*/ 34 h 71"/>
                    <a:gd name="T30" fmla="*/ 21 w 21"/>
                    <a:gd name="T31" fmla="*/ 24 h 71"/>
                    <a:gd name="T32" fmla="*/ 21 w 21"/>
                    <a:gd name="T33" fmla="*/ 16 h 71"/>
                    <a:gd name="T34" fmla="*/ 18 w 21"/>
                    <a:gd name="T35" fmla="*/ 8 h 71"/>
                    <a:gd name="T36" fmla="*/ 18 w 21"/>
                    <a:gd name="T37" fmla="*/ 0 h 71"/>
                    <a:gd name="T38" fmla="*/ 18 w 21"/>
                    <a:gd name="T39" fmla="*/ 0 h 71"/>
                    <a:gd name="T40" fmla="*/ 13 w 21"/>
                    <a:gd name="T41" fmla="*/ 3 h 7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1"/>
                    <a:gd name="T65" fmla="*/ 21 w 21"/>
                    <a:gd name="T66" fmla="*/ 71 h 7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1">
                      <a:moveTo>
                        <a:pt x="13" y="3"/>
                      </a:moveTo>
                      <a:lnTo>
                        <a:pt x="13" y="3"/>
                      </a:lnTo>
                      <a:lnTo>
                        <a:pt x="15" y="8"/>
                      </a:lnTo>
                      <a:lnTo>
                        <a:pt x="15" y="16"/>
                      </a:lnTo>
                      <a:lnTo>
                        <a:pt x="15" y="24"/>
                      </a:lnTo>
                      <a:lnTo>
                        <a:pt x="15" y="34"/>
                      </a:lnTo>
                      <a:lnTo>
                        <a:pt x="13" y="45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1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5" y="45"/>
                      </a:lnTo>
                      <a:lnTo>
                        <a:pt x="18" y="34"/>
                      </a:lnTo>
                      <a:lnTo>
                        <a:pt x="21" y="24"/>
                      </a:lnTo>
                      <a:lnTo>
                        <a:pt x="21" y="16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5" name="Freeform 885"/>
                <p:cNvSpPr>
                  <a:spLocks/>
                </p:cNvSpPr>
                <p:nvPr/>
              </p:nvSpPr>
              <p:spPr bwMode="auto">
                <a:xfrm>
                  <a:off x="2158" y="3416"/>
                  <a:ext cx="58" cy="13"/>
                </a:xfrm>
                <a:custGeom>
                  <a:avLst/>
                  <a:gdLst>
                    <a:gd name="T0" fmla="*/ 0 w 58"/>
                    <a:gd name="T1" fmla="*/ 2 h 13"/>
                    <a:gd name="T2" fmla="*/ 0 w 58"/>
                    <a:gd name="T3" fmla="*/ 2 h 13"/>
                    <a:gd name="T4" fmla="*/ 6 w 58"/>
                    <a:gd name="T5" fmla="*/ 2 h 13"/>
                    <a:gd name="T6" fmla="*/ 14 w 58"/>
                    <a:gd name="T7" fmla="*/ 2 h 13"/>
                    <a:gd name="T8" fmla="*/ 21 w 58"/>
                    <a:gd name="T9" fmla="*/ 2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7 h 13"/>
                    <a:gd name="T16" fmla="*/ 50 w 58"/>
                    <a:gd name="T17" fmla="*/ 10 h 13"/>
                    <a:gd name="T18" fmla="*/ 53 w 58"/>
                    <a:gd name="T19" fmla="*/ 13 h 13"/>
                    <a:gd name="T20" fmla="*/ 58 w 58"/>
                    <a:gd name="T21" fmla="*/ 10 h 13"/>
                    <a:gd name="T22" fmla="*/ 53 w 58"/>
                    <a:gd name="T23" fmla="*/ 7 h 13"/>
                    <a:gd name="T24" fmla="*/ 48 w 58"/>
                    <a:gd name="T25" fmla="*/ 5 h 13"/>
                    <a:gd name="T26" fmla="*/ 40 w 58"/>
                    <a:gd name="T27" fmla="*/ 2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4 w 58"/>
                    <a:gd name="T33" fmla="*/ 0 h 13"/>
                    <a:gd name="T34" fmla="*/ 6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2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14" y="2"/>
                      </a:lnTo>
                      <a:lnTo>
                        <a:pt x="21" y="2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7"/>
                      </a:lnTo>
                      <a:lnTo>
                        <a:pt x="50" y="10"/>
                      </a:lnTo>
                      <a:lnTo>
                        <a:pt x="53" y="13"/>
                      </a:lnTo>
                      <a:lnTo>
                        <a:pt x="58" y="10"/>
                      </a:lnTo>
                      <a:lnTo>
                        <a:pt x="53" y="7"/>
                      </a:lnTo>
                      <a:lnTo>
                        <a:pt x="48" y="5"/>
                      </a:lnTo>
                      <a:lnTo>
                        <a:pt x="40" y="2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4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6" name="Freeform 886"/>
                <p:cNvSpPr>
                  <a:spLocks/>
                </p:cNvSpPr>
                <p:nvPr/>
              </p:nvSpPr>
              <p:spPr bwMode="auto">
                <a:xfrm>
                  <a:off x="1879" y="3416"/>
                  <a:ext cx="279" cy="18"/>
                </a:xfrm>
                <a:custGeom>
                  <a:avLst/>
                  <a:gdLst>
                    <a:gd name="T0" fmla="*/ 2 w 279"/>
                    <a:gd name="T1" fmla="*/ 15 h 18"/>
                    <a:gd name="T2" fmla="*/ 0 w 279"/>
                    <a:gd name="T3" fmla="*/ 18 h 18"/>
                    <a:gd name="T4" fmla="*/ 13 w 279"/>
                    <a:gd name="T5" fmla="*/ 18 h 18"/>
                    <a:gd name="T6" fmla="*/ 41 w 279"/>
                    <a:gd name="T7" fmla="*/ 15 h 18"/>
                    <a:gd name="T8" fmla="*/ 86 w 279"/>
                    <a:gd name="T9" fmla="*/ 13 h 18"/>
                    <a:gd name="T10" fmla="*/ 136 w 279"/>
                    <a:gd name="T11" fmla="*/ 10 h 18"/>
                    <a:gd name="T12" fmla="*/ 188 w 279"/>
                    <a:gd name="T13" fmla="*/ 7 h 18"/>
                    <a:gd name="T14" fmla="*/ 232 w 279"/>
                    <a:gd name="T15" fmla="*/ 5 h 18"/>
                    <a:gd name="T16" fmla="*/ 266 w 279"/>
                    <a:gd name="T17" fmla="*/ 2 h 18"/>
                    <a:gd name="T18" fmla="*/ 279 w 279"/>
                    <a:gd name="T19" fmla="*/ 2 h 18"/>
                    <a:gd name="T20" fmla="*/ 279 w 279"/>
                    <a:gd name="T21" fmla="*/ 0 h 18"/>
                    <a:gd name="T22" fmla="*/ 266 w 279"/>
                    <a:gd name="T23" fmla="*/ 0 h 18"/>
                    <a:gd name="T24" fmla="*/ 232 w 279"/>
                    <a:gd name="T25" fmla="*/ 2 h 18"/>
                    <a:gd name="T26" fmla="*/ 188 w 279"/>
                    <a:gd name="T27" fmla="*/ 5 h 18"/>
                    <a:gd name="T28" fmla="*/ 136 w 279"/>
                    <a:gd name="T29" fmla="*/ 7 h 18"/>
                    <a:gd name="T30" fmla="*/ 86 w 279"/>
                    <a:gd name="T31" fmla="*/ 10 h 18"/>
                    <a:gd name="T32" fmla="*/ 41 w 279"/>
                    <a:gd name="T33" fmla="*/ 13 h 18"/>
                    <a:gd name="T34" fmla="*/ 13 w 279"/>
                    <a:gd name="T35" fmla="*/ 15 h 18"/>
                    <a:gd name="T36" fmla="*/ 0 w 279"/>
                    <a:gd name="T37" fmla="*/ 15 h 18"/>
                    <a:gd name="T38" fmla="*/ 0 w 279"/>
                    <a:gd name="T39" fmla="*/ 15 h 18"/>
                    <a:gd name="T40" fmla="*/ 2 w 279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9"/>
                    <a:gd name="T64" fmla="*/ 0 h 18"/>
                    <a:gd name="T65" fmla="*/ 279 w 279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9" h="18">
                      <a:moveTo>
                        <a:pt x="2" y="15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1" y="15"/>
                      </a:lnTo>
                      <a:lnTo>
                        <a:pt x="86" y="13"/>
                      </a:lnTo>
                      <a:lnTo>
                        <a:pt x="136" y="10"/>
                      </a:lnTo>
                      <a:lnTo>
                        <a:pt x="188" y="7"/>
                      </a:lnTo>
                      <a:lnTo>
                        <a:pt x="232" y="5"/>
                      </a:lnTo>
                      <a:lnTo>
                        <a:pt x="266" y="2"/>
                      </a:lnTo>
                      <a:lnTo>
                        <a:pt x="279" y="2"/>
                      </a:lnTo>
                      <a:lnTo>
                        <a:pt x="279" y="0"/>
                      </a:lnTo>
                      <a:lnTo>
                        <a:pt x="266" y="0"/>
                      </a:lnTo>
                      <a:lnTo>
                        <a:pt x="232" y="2"/>
                      </a:lnTo>
                      <a:lnTo>
                        <a:pt x="188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41" y="13"/>
                      </a:lnTo>
                      <a:lnTo>
                        <a:pt x="13" y="15"/>
                      </a:lnTo>
                      <a:lnTo>
                        <a:pt x="0" y="15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7" name="Freeform 887"/>
                <p:cNvSpPr>
                  <a:spLocks/>
                </p:cNvSpPr>
                <p:nvPr/>
              </p:nvSpPr>
              <p:spPr bwMode="auto">
                <a:xfrm>
                  <a:off x="1845" y="3520"/>
                  <a:ext cx="374" cy="89"/>
                </a:xfrm>
                <a:custGeom>
                  <a:avLst/>
                  <a:gdLst>
                    <a:gd name="T0" fmla="*/ 65 w 374"/>
                    <a:gd name="T1" fmla="*/ 11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3 h 89"/>
                    <a:gd name="T10" fmla="*/ 2 w 374"/>
                    <a:gd name="T11" fmla="*/ 55 h 89"/>
                    <a:gd name="T12" fmla="*/ 0 w 374"/>
                    <a:gd name="T13" fmla="*/ 61 h 89"/>
                    <a:gd name="T14" fmla="*/ 2 w 374"/>
                    <a:gd name="T15" fmla="*/ 66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2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7 h 89"/>
                    <a:gd name="T28" fmla="*/ 175 w 374"/>
                    <a:gd name="T29" fmla="*/ 87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7 h 89"/>
                    <a:gd name="T38" fmla="*/ 337 w 374"/>
                    <a:gd name="T39" fmla="*/ 84 h 89"/>
                    <a:gd name="T40" fmla="*/ 366 w 374"/>
                    <a:gd name="T41" fmla="*/ 74 h 89"/>
                    <a:gd name="T42" fmla="*/ 371 w 374"/>
                    <a:gd name="T43" fmla="*/ 71 h 89"/>
                    <a:gd name="T44" fmla="*/ 374 w 374"/>
                    <a:gd name="T45" fmla="*/ 66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6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1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1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3"/>
                      </a:lnTo>
                      <a:lnTo>
                        <a:pt x="2" y="55"/>
                      </a:lnTo>
                      <a:lnTo>
                        <a:pt x="0" y="61"/>
                      </a:lnTo>
                      <a:lnTo>
                        <a:pt x="2" y="66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2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7"/>
                      </a:lnTo>
                      <a:lnTo>
                        <a:pt x="175" y="87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7"/>
                      </a:lnTo>
                      <a:lnTo>
                        <a:pt x="337" y="84"/>
                      </a:lnTo>
                      <a:lnTo>
                        <a:pt x="366" y="74"/>
                      </a:lnTo>
                      <a:lnTo>
                        <a:pt x="371" y="71"/>
                      </a:lnTo>
                      <a:lnTo>
                        <a:pt x="374" y="66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6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1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8" name="Freeform 888"/>
                <p:cNvSpPr>
                  <a:spLocks/>
                </p:cNvSpPr>
                <p:nvPr/>
              </p:nvSpPr>
              <p:spPr bwMode="auto">
                <a:xfrm>
                  <a:off x="1850" y="3523"/>
                  <a:ext cx="369" cy="71"/>
                </a:xfrm>
                <a:custGeom>
                  <a:avLst/>
                  <a:gdLst>
                    <a:gd name="T0" fmla="*/ 60 w 369"/>
                    <a:gd name="T1" fmla="*/ 5 h 71"/>
                    <a:gd name="T2" fmla="*/ 47 w 369"/>
                    <a:gd name="T3" fmla="*/ 10 h 71"/>
                    <a:gd name="T4" fmla="*/ 34 w 369"/>
                    <a:gd name="T5" fmla="*/ 16 h 71"/>
                    <a:gd name="T6" fmla="*/ 16 w 369"/>
                    <a:gd name="T7" fmla="*/ 34 h 71"/>
                    <a:gd name="T8" fmla="*/ 8 w 369"/>
                    <a:gd name="T9" fmla="*/ 42 h 71"/>
                    <a:gd name="T10" fmla="*/ 0 w 369"/>
                    <a:gd name="T11" fmla="*/ 47 h 71"/>
                    <a:gd name="T12" fmla="*/ 0 w 369"/>
                    <a:gd name="T13" fmla="*/ 55 h 71"/>
                    <a:gd name="T14" fmla="*/ 0 w 369"/>
                    <a:gd name="T15" fmla="*/ 55 h 71"/>
                    <a:gd name="T16" fmla="*/ 5 w 369"/>
                    <a:gd name="T17" fmla="*/ 58 h 71"/>
                    <a:gd name="T18" fmla="*/ 65 w 369"/>
                    <a:gd name="T19" fmla="*/ 63 h 71"/>
                    <a:gd name="T20" fmla="*/ 120 w 369"/>
                    <a:gd name="T21" fmla="*/ 68 h 71"/>
                    <a:gd name="T22" fmla="*/ 178 w 369"/>
                    <a:gd name="T23" fmla="*/ 71 h 71"/>
                    <a:gd name="T24" fmla="*/ 238 w 369"/>
                    <a:gd name="T25" fmla="*/ 71 h 71"/>
                    <a:gd name="T26" fmla="*/ 303 w 369"/>
                    <a:gd name="T27" fmla="*/ 68 h 71"/>
                    <a:gd name="T28" fmla="*/ 332 w 369"/>
                    <a:gd name="T29" fmla="*/ 65 h 71"/>
                    <a:gd name="T30" fmla="*/ 361 w 369"/>
                    <a:gd name="T31" fmla="*/ 58 h 71"/>
                    <a:gd name="T32" fmla="*/ 366 w 369"/>
                    <a:gd name="T33" fmla="*/ 55 h 71"/>
                    <a:gd name="T34" fmla="*/ 369 w 369"/>
                    <a:gd name="T35" fmla="*/ 52 h 71"/>
                    <a:gd name="T36" fmla="*/ 366 w 369"/>
                    <a:gd name="T37" fmla="*/ 42 h 71"/>
                    <a:gd name="T38" fmla="*/ 361 w 369"/>
                    <a:gd name="T39" fmla="*/ 31 h 71"/>
                    <a:gd name="T40" fmla="*/ 356 w 369"/>
                    <a:gd name="T41" fmla="*/ 21 h 71"/>
                    <a:gd name="T42" fmla="*/ 350 w 369"/>
                    <a:gd name="T43" fmla="*/ 8 h 71"/>
                    <a:gd name="T44" fmla="*/ 345 w 369"/>
                    <a:gd name="T45" fmla="*/ 5 h 71"/>
                    <a:gd name="T46" fmla="*/ 335 w 369"/>
                    <a:gd name="T47" fmla="*/ 3 h 71"/>
                    <a:gd name="T48" fmla="*/ 199 w 369"/>
                    <a:gd name="T49" fmla="*/ 0 h 71"/>
                    <a:gd name="T50" fmla="*/ 128 w 369"/>
                    <a:gd name="T51" fmla="*/ 0 h 71"/>
                    <a:gd name="T52" fmla="*/ 60 w 369"/>
                    <a:gd name="T53" fmla="*/ 5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1"/>
                    <a:gd name="T83" fmla="*/ 369 w 369"/>
                    <a:gd name="T84" fmla="*/ 71 h 7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1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6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65" y="63"/>
                      </a:lnTo>
                      <a:lnTo>
                        <a:pt x="120" y="68"/>
                      </a:lnTo>
                      <a:lnTo>
                        <a:pt x="178" y="71"/>
                      </a:lnTo>
                      <a:lnTo>
                        <a:pt x="238" y="71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8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8"/>
                      </a:lnTo>
                      <a:lnTo>
                        <a:pt x="345" y="5"/>
                      </a:lnTo>
                      <a:lnTo>
                        <a:pt x="335" y="3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9" name="Freeform 889"/>
                <p:cNvSpPr>
                  <a:spLocks/>
                </p:cNvSpPr>
                <p:nvPr/>
              </p:nvSpPr>
              <p:spPr bwMode="auto">
                <a:xfrm>
                  <a:off x="1907" y="353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6 h 8"/>
                    <a:gd name="T16" fmla="*/ 8 w 8"/>
                    <a:gd name="T17" fmla="*/ 6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0" name="Freeform 890"/>
                <p:cNvSpPr>
                  <a:spLocks/>
                </p:cNvSpPr>
                <p:nvPr/>
              </p:nvSpPr>
              <p:spPr bwMode="auto">
                <a:xfrm>
                  <a:off x="1897" y="3541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8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1" name="Freeform 891"/>
                <p:cNvSpPr>
                  <a:spLocks/>
                </p:cNvSpPr>
                <p:nvPr/>
              </p:nvSpPr>
              <p:spPr bwMode="auto">
                <a:xfrm>
                  <a:off x="1886" y="3549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2" name="Freeform 892"/>
                <p:cNvSpPr>
                  <a:spLocks/>
                </p:cNvSpPr>
                <p:nvPr/>
              </p:nvSpPr>
              <p:spPr bwMode="auto">
                <a:xfrm>
                  <a:off x="1873" y="3560"/>
                  <a:ext cx="11" cy="7"/>
                </a:xfrm>
                <a:custGeom>
                  <a:avLst/>
                  <a:gdLst>
                    <a:gd name="T0" fmla="*/ 6 w 11"/>
                    <a:gd name="T1" fmla="*/ 0 h 7"/>
                    <a:gd name="T2" fmla="*/ 6 w 11"/>
                    <a:gd name="T3" fmla="*/ 2 h 7"/>
                    <a:gd name="T4" fmla="*/ 3 w 11"/>
                    <a:gd name="T5" fmla="*/ 2 h 7"/>
                    <a:gd name="T6" fmla="*/ 3 w 11"/>
                    <a:gd name="T7" fmla="*/ 5 h 7"/>
                    <a:gd name="T8" fmla="*/ 0 w 11"/>
                    <a:gd name="T9" fmla="*/ 5 h 7"/>
                    <a:gd name="T10" fmla="*/ 3 w 11"/>
                    <a:gd name="T11" fmla="*/ 7 h 7"/>
                    <a:gd name="T12" fmla="*/ 6 w 11"/>
                    <a:gd name="T13" fmla="*/ 7 h 7"/>
                    <a:gd name="T14" fmla="*/ 8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0 h 7"/>
                    <a:gd name="T24" fmla="*/ 11 w 11"/>
                    <a:gd name="T25" fmla="*/ 0 h 7"/>
                    <a:gd name="T26" fmla="*/ 8 w 11"/>
                    <a:gd name="T27" fmla="*/ 0 h 7"/>
                    <a:gd name="T28" fmla="*/ 6 w 11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3" name="Freeform 893"/>
                <p:cNvSpPr>
                  <a:spLocks/>
                </p:cNvSpPr>
                <p:nvPr/>
              </p:nvSpPr>
              <p:spPr bwMode="auto">
                <a:xfrm>
                  <a:off x="1863" y="3567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6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4" name="Freeform 894"/>
                <p:cNvSpPr>
                  <a:spLocks/>
                </p:cNvSpPr>
                <p:nvPr/>
              </p:nvSpPr>
              <p:spPr bwMode="auto">
                <a:xfrm>
                  <a:off x="1920" y="353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3 w 8"/>
                    <a:gd name="T13" fmla="*/ 8 h 8"/>
                    <a:gd name="T14" fmla="*/ 6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5" name="Freeform 895"/>
                <p:cNvSpPr>
                  <a:spLocks/>
                </p:cNvSpPr>
                <p:nvPr/>
              </p:nvSpPr>
              <p:spPr bwMode="auto">
                <a:xfrm>
                  <a:off x="1910" y="354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6" name="Freeform 896"/>
                <p:cNvSpPr>
                  <a:spLocks/>
                </p:cNvSpPr>
                <p:nvPr/>
              </p:nvSpPr>
              <p:spPr bwMode="auto">
                <a:xfrm>
                  <a:off x="1900" y="3549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3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7" name="Freeform 897"/>
                <p:cNvSpPr>
                  <a:spLocks/>
                </p:cNvSpPr>
                <p:nvPr/>
              </p:nvSpPr>
              <p:spPr bwMode="auto">
                <a:xfrm>
                  <a:off x="1886" y="3560"/>
                  <a:ext cx="11" cy="7"/>
                </a:xfrm>
                <a:custGeom>
                  <a:avLst/>
                  <a:gdLst>
                    <a:gd name="T0" fmla="*/ 6 w 11"/>
                    <a:gd name="T1" fmla="*/ 0 h 7"/>
                    <a:gd name="T2" fmla="*/ 6 w 11"/>
                    <a:gd name="T3" fmla="*/ 2 h 7"/>
                    <a:gd name="T4" fmla="*/ 3 w 11"/>
                    <a:gd name="T5" fmla="*/ 2 h 7"/>
                    <a:gd name="T6" fmla="*/ 3 w 11"/>
                    <a:gd name="T7" fmla="*/ 5 h 7"/>
                    <a:gd name="T8" fmla="*/ 0 w 11"/>
                    <a:gd name="T9" fmla="*/ 5 h 7"/>
                    <a:gd name="T10" fmla="*/ 3 w 11"/>
                    <a:gd name="T11" fmla="*/ 7 h 7"/>
                    <a:gd name="T12" fmla="*/ 6 w 11"/>
                    <a:gd name="T13" fmla="*/ 7 h 7"/>
                    <a:gd name="T14" fmla="*/ 8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2 h 7"/>
                    <a:gd name="T24" fmla="*/ 11 w 11"/>
                    <a:gd name="T25" fmla="*/ 0 h 7"/>
                    <a:gd name="T26" fmla="*/ 8 w 11"/>
                    <a:gd name="T27" fmla="*/ 0 h 7"/>
                    <a:gd name="T28" fmla="*/ 6 w 11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8" name="Freeform 898"/>
                <p:cNvSpPr>
                  <a:spLocks/>
                </p:cNvSpPr>
                <p:nvPr/>
              </p:nvSpPr>
              <p:spPr bwMode="auto">
                <a:xfrm>
                  <a:off x="1876" y="3570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3 w 10"/>
                    <a:gd name="T13" fmla="*/ 8 h 8"/>
                    <a:gd name="T14" fmla="*/ 5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8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9" name="Freeform 899"/>
                <p:cNvSpPr>
                  <a:spLocks/>
                </p:cNvSpPr>
                <p:nvPr/>
              </p:nvSpPr>
              <p:spPr bwMode="auto">
                <a:xfrm>
                  <a:off x="1931" y="353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6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0" name="Freeform 900"/>
                <p:cNvSpPr>
                  <a:spLocks/>
                </p:cNvSpPr>
                <p:nvPr/>
              </p:nvSpPr>
              <p:spPr bwMode="auto">
                <a:xfrm>
                  <a:off x="1923" y="354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1" name="Freeform 901"/>
                <p:cNvSpPr>
                  <a:spLocks/>
                </p:cNvSpPr>
                <p:nvPr/>
              </p:nvSpPr>
              <p:spPr bwMode="auto">
                <a:xfrm>
                  <a:off x="1913" y="3549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8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5 w 7"/>
                    <a:gd name="T25" fmla="*/ 0 h 8"/>
                    <a:gd name="T26" fmla="*/ 2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2" name="Freeform 902"/>
                <p:cNvSpPr>
                  <a:spLocks/>
                </p:cNvSpPr>
                <p:nvPr/>
              </p:nvSpPr>
              <p:spPr bwMode="auto">
                <a:xfrm>
                  <a:off x="1900" y="3560"/>
                  <a:ext cx="10" cy="7"/>
                </a:xfrm>
                <a:custGeom>
                  <a:avLst/>
                  <a:gdLst>
                    <a:gd name="T0" fmla="*/ 5 w 10"/>
                    <a:gd name="T1" fmla="*/ 0 h 7"/>
                    <a:gd name="T2" fmla="*/ 2 w 10"/>
                    <a:gd name="T3" fmla="*/ 2 h 7"/>
                    <a:gd name="T4" fmla="*/ 2 w 10"/>
                    <a:gd name="T5" fmla="*/ 2 h 7"/>
                    <a:gd name="T6" fmla="*/ 2 w 10"/>
                    <a:gd name="T7" fmla="*/ 5 h 7"/>
                    <a:gd name="T8" fmla="*/ 0 w 10"/>
                    <a:gd name="T9" fmla="*/ 5 h 7"/>
                    <a:gd name="T10" fmla="*/ 2 w 10"/>
                    <a:gd name="T11" fmla="*/ 7 h 7"/>
                    <a:gd name="T12" fmla="*/ 5 w 10"/>
                    <a:gd name="T13" fmla="*/ 7 h 7"/>
                    <a:gd name="T14" fmla="*/ 7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10 w 10"/>
                    <a:gd name="T21" fmla="*/ 2 h 7"/>
                    <a:gd name="T22" fmla="*/ 10 w 10"/>
                    <a:gd name="T23" fmla="*/ 2 h 7"/>
                    <a:gd name="T24" fmla="*/ 10 w 10"/>
                    <a:gd name="T25" fmla="*/ 0 h 7"/>
                    <a:gd name="T26" fmla="*/ 7 w 10"/>
                    <a:gd name="T27" fmla="*/ 0 h 7"/>
                    <a:gd name="T28" fmla="*/ 5 w 10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7"/>
                    <a:gd name="T47" fmla="*/ 10 w 10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7">
                      <a:moveTo>
                        <a:pt x="5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3" name="Freeform 903"/>
                <p:cNvSpPr>
                  <a:spLocks/>
                </p:cNvSpPr>
                <p:nvPr/>
              </p:nvSpPr>
              <p:spPr bwMode="auto">
                <a:xfrm>
                  <a:off x="1889" y="357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4" name="Freeform 904"/>
                <p:cNvSpPr>
                  <a:spLocks/>
                </p:cNvSpPr>
                <p:nvPr/>
              </p:nvSpPr>
              <p:spPr bwMode="auto">
                <a:xfrm>
                  <a:off x="1944" y="3533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3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5" name="Freeform 905"/>
                <p:cNvSpPr>
                  <a:spLocks/>
                </p:cNvSpPr>
                <p:nvPr/>
              </p:nvSpPr>
              <p:spPr bwMode="auto">
                <a:xfrm>
                  <a:off x="1936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6" name="Freeform 906"/>
                <p:cNvSpPr>
                  <a:spLocks/>
                </p:cNvSpPr>
                <p:nvPr/>
              </p:nvSpPr>
              <p:spPr bwMode="auto">
                <a:xfrm>
                  <a:off x="1926" y="3549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3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7" name="Freeform 907"/>
                <p:cNvSpPr>
                  <a:spLocks/>
                </p:cNvSpPr>
                <p:nvPr/>
              </p:nvSpPr>
              <p:spPr bwMode="auto">
                <a:xfrm>
                  <a:off x="1915" y="3560"/>
                  <a:ext cx="8" cy="7"/>
                </a:xfrm>
                <a:custGeom>
                  <a:avLst/>
                  <a:gdLst>
                    <a:gd name="T0" fmla="*/ 3 w 8"/>
                    <a:gd name="T1" fmla="*/ 0 h 7"/>
                    <a:gd name="T2" fmla="*/ 3 w 8"/>
                    <a:gd name="T3" fmla="*/ 2 h 7"/>
                    <a:gd name="T4" fmla="*/ 0 w 8"/>
                    <a:gd name="T5" fmla="*/ 5 h 7"/>
                    <a:gd name="T6" fmla="*/ 0 w 8"/>
                    <a:gd name="T7" fmla="*/ 5 h 7"/>
                    <a:gd name="T8" fmla="*/ 0 w 8"/>
                    <a:gd name="T9" fmla="*/ 5 h 7"/>
                    <a:gd name="T10" fmla="*/ 3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7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5 w 8"/>
                    <a:gd name="T27" fmla="*/ 0 h 7"/>
                    <a:gd name="T28" fmla="*/ 3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8" name="Freeform 908"/>
                <p:cNvSpPr>
                  <a:spLocks/>
                </p:cNvSpPr>
                <p:nvPr/>
              </p:nvSpPr>
              <p:spPr bwMode="auto">
                <a:xfrm>
                  <a:off x="1902" y="357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9" name="Freeform 909"/>
                <p:cNvSpPr>
                  <a:spLocks/>
                </p:cNvSpPr>
                <p:nvPr/>
              </p:nvSpPr>
              <p:spPr bwMode="auto">
                <a:xfrm>
                  <a:off x="1957" y="3533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0" name="Freeform 910"/>
                <p:cNvSpPr>
                  <a:spLocks/>
                </p:cNvSpPr>
                <p:nvPr/>
              </p:nvSpPr>
              <p:spPr bwMode="auto">
                <a:xfrm>
                  <a:off x="1949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1" name="Freeform 911"/>
                <p:cNvSpPr>
                  <a:spLocks/>
                </p:cNvSpPr>
                <p:nvPr/>
              </p:nvSpPr>
              <p:spPr bwMode="auto">
                <a:xfrm>
                  <a:off x="1939" y="3549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2" name="Freeform 912"/>
                <p:cNvSpPr>
                  <a:spLocks/>
                </p:cNvSpPr>
                <p:nvPr/>
              </p:nvSpPr>
              <p:spPr bwMode="auto">
                <a:xfrm>
                  <a:off x="1928" y="3560"/>
                  <a:ext cx="11" cy="7"/>
                </a:xfrm>
                <a:custGeom>
                  <a:avLst/>
                  <a:gdLst>
                    <a:gd name="T0" fmla="*/ 3 w 11"/>
                    <a:gd name="T1" fmla="*/ 0 h 7"/>
                    <a:gd name="T2" fmla="*/ 3 w 11"/>
                    <a:gd name="T3" fmla="*/ 2 h 7"/>
                    <a:gd name="T4" fmla="*/ 0 w 11"/>
                    <a:gd name="T5" fmla="*/ 5 h 7"/>
                    <a:gd name="T6" fmla="*/ 0 w 11"/>
                    <a:gd name="T7" fmla="*/ 5 h 7"/>
                    <a:gd name="T8" fmla="*/ 0 w 11"/>
                    <a:gd name="T9" fmla="*/ 7 h 7"/>
                    <a:gd name="T10" fmla="*/ 3 w 11"/>
                    <a:gd name="T11" fmla="*/ 7 h 7"/>
                    <a:gd name="T12" fmla="*/ 6 w 11"/>
                    <a:gd name="T13" fmla="*/ 7 h 7"/>
                    <a:gd name="T14" fmla="*/ 8 w 11"/>
                    <a:gd name="T15" fmla="*/ 7 h 7"/>
                    <a:gd name="T16" fmla="*/ 8 w 11"/>
                    <a:gd name="T17" fmla="*/ 7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2 h 7"/>
                    <a:gd name="T24" fmla="*/ 11 w 11"/>
                    <a:gd name="T25" fmla="*/ 0 h 7"/>
                    <a:gd name="T26" fmla="*/ 3 w 11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3" name="Freeform 913"/>
                <p:cNvSpPr>
                  <a:spLocks/>
                </p:cNvSpPr>
                <p:nvPr/>
              </p:nvSpPr>
              <p:spPr bwMode="auto">
                <a:xfrm>
                  <a:off x="1918" y="3570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4" name="Freeform 914"/>
                <p:cNvSpPr>
                  <a:spLocks/>
                </p:cNvSpPr>
                <p:nvPr/>
              </p:nvSpPr>
              <p:spPr bwMode="auto">
                <a:xfrm>
                  <a:off x="1970" y="3533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5" name="Freeform 915"/>
                <p:cNvSpPr>
                  <a:spLocks/>
                </p:cNvSpPr>
                <p:nvPr/>
              </p:nvSpPr>
              <p:spPr bwMode="auto">
                <a:xfrm>
                  <a:off x="1962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6" name="Freeform 916"/>
                <p:cNvSpPr>
                  <a:spLocks/>
                </p:cNvSpPr>
                <p:nvPr/>
              </p:nvSpPr>
              <p:spPr bwMode="auto">
                <a:xfrm>
                  <a:off x="1952" y="3549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8 w 10"/>
                    <a:gd name="T25" fmla="*/ 0 h 8"/>
                    <a:gd name="T26" fmla="*/ 2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7" name="Freeform 917"/>
                <p:cNvSpPr>
                  <a:spLocks/>
                </p:cNvSpPr>
                <p:nvPr/>
              </p:nvSpPr>
              <p:spPr bwMode="auto">
                <a:xfrm>
                  <a:off x="1941" y="3560"/>
                  <a:ext cx="11" cy="7"/>
                </a:xfrm>
                <a:custGeom>
                  <a:avLst/>
                  <a:gdLst>
                    <a:gd name="T0" fmla="*/ 3 w 11"/>
                    <a:gd name="T1" fmla="*/ 2 h 7"/>
                    <a:gd name="T2" fmla="*/ 3 w 11"/>
                    <a:gd name="T3" fmla="*/ 2 h 7"/>
                    <a:gd name="T4" fmla="*/ 3 w 11"/>
                    <a:gd name="T5" fmla="*/ 5 h 7"/>
                    <a:gd name="T6" fmla="*/ 3 w 11"/>
                    <a:gd name="T7" fmla="*/ 7 h 7"/>
                    <a:gd name="T8" fmla="*/ 0 w 11"/>
                    <a:gd name="T9" fmla="*/ 7 h 7"/>
                    <a:gd name="T10" fmla="*/ 8 w 11"/>
                    <a:gd name="T11" fmla="*/ 7 h 7"/>
                    <a:gd name="T12" fmla="*/ 11 w 11"/>
                    <a:gd name="T13" fmla="*/ 7 h 7"/>
                    <a:gd name="T14" fmla="*/ 11 w 11"/>
                    <a:gd name="T15" fmla="*/ 7 h 7"/>
                    <a:gd name="T16" fmla="*/ 11 w 11"/>
                    <a:gd name="T17" fmla="*/ 5 h 7"/>
                    <a:gd name="T18" fmla="*/ 11 w 11"/>
                    <a:gd name="T19" fmla="*/ 2 h 7"/>
                    <a:gd name="T20" fmla="*/ 11 w 11"/>
                    <a:gd name="T21" fmla="*/ 2 h 7"/>
                    <a:gd name="T22" fmla="*/ 11 w 11"/>
                    <a:gd name="T23" fmla="*/ 0 h 7"/>
                    <a:gd name="T24" fmla="*/ 8 w 11"/>
                    <a:gd name="T25" fmla="*/ 0 h 7"/>
                    <a:gd name="T26" fmla="*/ 3 w 11"/>
                    <a:gd name="T27" fmla="*/ 2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8" name="Freeform 918"/>
                <p:cNvSpPr>
                  <a:spLocks/>
                </p:cNvSpPr>
                <p:nvPr/>
              </p:nvSpPr>
              <p:spPr bwMode="auto">
                <a:xfrm>
                  <a:off x="1931" y="3570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3 h 11"/>
                    <a:gd name="T4" fmla="*/ 3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9" name="Freeform 919"/>
                <p:cNvSpPr>
                  <a:spLocks/>
                </p:cNvSpPr>
                <p:nvPr/>
              </p:nvSpPr>
              <p:spPr bwMode="auto">
                <a:xfrm>
                  <a:off x="1983" y="3533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3 w 11"/>
                    <a:gd name="T11" fmla="*/ 6 h 6"/>
                    <a:gd name="T12" fmla="*/ 5 w 11"/>
                    <a:gd name="T13" fmla="*/ 6 h 6"/>
                    <a:gd name="T14" fmla="*/ 8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8 w 11"/>
                    <a:gd name="T21" fmla="*/ 3 h 6"/>
                    <a:gd name="T22" fmla="*/ 8 w 11"/>
                    <a:gd name="T23" fmla="*/ 3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0" name="Freeform 920"/>
                <p:cNvSpPr>
                  <a:spLocks/>
                </p:cNvSpPr>
                <p:nvPr/>
              </p:nvSpPr>
              <p:spPr bwMode="auto">
                <a:xfrm>
                  <a:off x="1975" y="354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1" name="Freeform 921"/>
                <p:cNvSpPr>
                  <a:spLocks/>
                </p:cNvSpPr>
                <p:nvPr/>
              </p:nvSpPr>
              <p:spPr bwMode="auto">
                <a:xfrm>
                  <a:off x="1968" y="3552"/>
                  <a:ext cx="7" cy="5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2 h 5"/>
                    <a:gd name="T4" fmla="*/ 0 w 7"/>
                    <a:gd name="T5" fmla="*/ 2 h 5"/>
                    <a:gd name="T6" fmla="*/ 0 w 7"/>
                    <a:gd name="T7" fmla="*/ 5 h 5"/>
                    <a:gd name="T8" fmla="*/ 0 w 7"/>
                    <a:gd name="T9" fmla="*/ 5 h 5"/>
                    <a:gd name="T10" fmla="*/ 2 w 7"/>
                    <a:gd name="T11" fmla="*/ 5 h 5"/>
                    <a:gd name="T12" fmla="*/ 5 w 7"/>
                    <a:gd name="T13" fmla="*/ 5 h 5"/>
                    <a:gd name="T14" fmla="*/ 7 w 7"/>
                    <a:gd name="T15" fmla="*/ 5 h 5"/>
                    <a:gd name="T16" fmla="*/ 7 w 7"/>
                    <a:gd name="T17" fmla="*/ 5 h 5"/>
                    <a:gd name="T18" fmla="*/ 7 w 7"/>
                    <a:gd name="T19" fmla="*/ 5 h 5"/>
                    <a:gd name="T20" fmla="*/ 7 w 7"/>
                    <a:gd name="T21" fmla="*/ 2 h 5"/>
                    <a:gd name="T22" fmla="*/ 7 w 7"/>
                    <a:gd name="T23" fmla="*/ 0 h 5"/>
                    <a:gd name="T24" fmla="*/ 7 w 7"/>
                    <a:gd name="T25" fmla="*/ 0 h 5"/>
                    <a:gd name="T26" fmla="*/ 0 w 7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5"/>
                    <a:gd name="T44" fmla="*/ 7 w 7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2" name="Freeform 922"/>
                <p:cNvSpPr>
                  <a:spLocks/>
                </p:cNvSpPr>
                <p:nvPr/>
              </p:nvSpPr>
              <p:spPr bwMode="auto">
                <a:xfrm>
                  <a:off x="1957" y="3560"/>
                  <a:ext cx="11" cy="7"/>
                </a:xfrm>
                <a:custGeom>
                  <a:avLst/>
                  <a:gdLst>
                    <a:gd name="T0" fmla="*/ 3 w 11"/>
                    <a:gd name="T1" fmla="*/ 2 h 7"/>
                    <a:gd name="T2" fmla="*/ 3 w 11"/>
                    <a:gd name="T3" fmla="*/ 2 h 7"/>
                    <a:gd name="T4" fmla="*/ 0 w 11"/>
                    <a:gd name="T5" fmla="*/ 5 h 7"/>
                    <a:gd name="T6" fmla="*/ 0 w 11"/>
                    <a:gd name="T7" fmla="*/ 7 h 7"/>
                    <a:gd name="T8" fmla="*/ 0 w 11"/>
                    <a:gd name="T9" fmla="*/ 7 h 7"/>
                    <a:gd name="T10" fmla="*/ 3 w 11"/>
                    <a:gd name="T11" fmla="*/ 7 h 7"/>
                    <a:gd name="T12" fmla="*/ 5 w 11"/>
                    <a:gd name="T13" fmla="*/ 7 h 7"/>
                    <a:gd name="T14" fmla="*/ 8 w 11"/>
                    <a:gd name="T15" fmla="*/ 7 h 7"/>
                    <a:gd name="T16" fmla="*/ 11 w 11"/>
                    <a:gd name="T17" fmla="*/ 7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2 h 7"/>
                    <a:gd name="T24" fmla="*/ 11 w 11"/>
                    <a:gd name="T25" fmla="*/ 0 h 7"/>
                    <a:gd name="T26" fmla="*/ 8 w 11"/>
                    <a:gd name="T27" fmla="*/ 0 h 7"/>
                    <a:gd name="T28" fmla="*/ 3 w 11"/>
                    <a:gd name="T29" fmla="*/ 2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3" name="Freeform 923"/>
                <p:cNvSpPr>
                  <a:spLocks/>
                </p:cNvSpPr>
                <p:nvPr/>
              </p:nvSpPr>
              <p:spPr bwMode="auto">
                <a:xfrm>
                  <a:off x="1947" y="3570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4" name="Freeform 924"/>
                <p:cNvSpPr>
                  <a:spLocks/>
                </p:cNvSpPr>
                <p:nvPr/>
              </p:nvSpPr>
              <p:spPr bwMode="auto">
                <a:xfrm>
                  <a:off x="1996" y="3533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3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3 h 6"/>
                    <a:gd name="T20" fmla="*/ 11 w 11"/>
                    <a:gd name="T21" fmla="*/ 0 h 6"/>
                    <a:gd name="T22" fmla="*/ 8 w 11"/>
                    <a:gd name="T23" fmla="*/ 0 h 6"/>
                    <a:gd name="T24" fmla="*/ 6 w 11"/>
                    <a:gd name="T25" fmla="*/ 0 h 6"/>
                    <a:gd name="T26" fmla="*/ 3 w 11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6"/>
                    <a:gd name="T44" fmla="*/ 11 w 11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5" name="Freeform 925"/>
                <p:cNvSpPr>
                  <a:spLocks/>
                </p:cNvSpPr>
                <p:nvPr/>
              </p:nvSpPr>
              <p:spPr bwMode="auto">
                <a:xfrm>
                  <a:off x="1991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6" name="Freeform 926"/>
                <p:cNvSpPr>
                  <a:spLocks/>
                </p:cNvSpPr>
                <p:nvPr/>
              </p:nvSpPr>
              <p:spPr bwMode="auto">
                <a:xfrm>
                  <a:off x="1981" y="3552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5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7" name="Freeform 927"/>
                <p:cNvSpPr>
                  <a:spLocks/>
                </p:cNvSpPr>
                <p:nvPr/>
              </p:nvSpPr>
              <p:spPr bwMode="auto">
                <a:xfrm>
                  <a:off x="1973" y="3560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0 w 10"/>
                    <a:gd name="T3" fmla="*/ 5 h 10"/>
                    <a:gd name="T4" fmla="*/ 0 w 10"/>
                    <a:gd name="T5" fmla="*/ 5 h 10"/>
                    <a:gd name="T6" fmla="*/ 0 w 10"/>
                    <a:gd name="T7" fmla="*/ 7 h 10"/>
                    <a:gd name="T8" fmla="*/ 0 w 10"/>
                    <a:gd name="T9" fmla="*/ 7 h 10"/>
                    <a:gd name="T10" fmla="*/ 2 w 10"/>
                    <a:gd name="T11" fmla="*/ 10 h 10"/>
                    <a:gd name="T12" fmla="*/ 5 w 10"/>
                    <a:gd name="T13" fmla="*/ 10 h 10"/>
                    <a:gd name="T14" fmla="*/ 8 w 10"/>
                    <a:gd name="T15" fmla="*/ 10 h 10"/>
                    <a:gd name="T16" fmla="*/ 10 w 10"/>
                    <a:gd name="T17" fmla="*/ 7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8 w 10"/>
                    <a:gd name="T25" fmla="*/ 2 h 10"/>
                    <a:gd name="T26" fmla="*/ 5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8" name="Freeform 928"/>
                <p:cNvSpPr>
                  <a:spLocks/>
                </p:cNvSpPr>
                <p:nvPr/>
              </p:nvSpPr>
              <p:spPr bwMode="auto">
                <a:xfrm>
                  <a:off x="1962" y="3570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3 w 11"/>
                    <a:gd name="T3" fmla="*/ 5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11 h 11"/>
                    <a:gd name="T18" fmla="*/ 11 w 11"/>
                    <a:gd name="T19" fmla="*/ 8 h 11"/>
                    <a:gd name="T20" fmla="*/ 11 w 11"/>
                    <a:gd name="T21" fmla="*/ 5 h 11"/>
                    <a:gd name="T22" fmla="*/ 11 w 11"/>
                    <a:gd name="T23" fmla="*/ 3 h 11"/>
                    <a:gd name="T24" fmla="*/ 11 w 11"/>
                    <a:gd name="T25" fmla="*/ 3 h 11"/>
                    <a:gd name="T26" fmla="*/ 8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9" name="Freeform 929"/>
                <p:cNvSpPr>
                  <a:spLocks/>
                </p:cNvSpPr>
                <p:nvPr/>
              </p:nvSpPr>
              <p:spPr bwMode="auto">
                <a:xfrm>
                  <a:off x="2012" y="3533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3 w 10"/>
                    <a:gd name="T11" fmla="*/ 6 h 6"/>
                    <a:gd name="T12" fmla="*/ 5 w 10"/>
                    <a:gd name="T13" fmla="*/ 6 h 6"/>
                    <a:gd name="T14" fmla="*/ 8 w 10"/>
                    <a:gd name="T15" fmla="*/ 6 h 6"/>
                    <a:gd name="T16" fmla="*/ 10 w 10"/>
                    <a:gd name="T17" fmla="*/ 6 h 6"/>
                    <a:gd name="T18" fmla="*/ 10 w 10"/>
                    <a:gd name="T19" fmla="*/ 6 h 6"/>
                    <a:gd name="T20" fmla="*/ 8 w 10"/>
                    <a:gd name="T21" fmla="*/ 3 h 6"/>
                    <a:gd name="T22" fmla="*/ 8 w 10"/>
                    <a:gd name="T23" fmla="*/ 0 h 6"/>
                    <a:gd name="T24" fmla="*/ 8 w 10"/>
                    <a:gd name="T25" fmla="*/ 0 h 6"/>
                    <a:gd name="T26" fmla="*/ 0 w 10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6"/>
                    <a:gd name="T44" fmla="*/ 10 w 10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0" name="Freeform 930"/>
                <p:cNvSpPr>
                  <a:spLocks/>
                </p:cNvSpPr>
                <p:nvPr/>
              </p:nvSpPr>
              <p:spPr bwMode="auto">
                <a:xfrm>
                  <a:off x="2004" y="354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1" name="Freeform 931"/>
                <p:cNvSpPr>
                  <a:spLocks/>
                </p:cNvSpPr>
                <p:nvPr/>
              </p:nvSpPr>
              <p:spPr bwMode="auto">
                <a:xfrm>
                  <a:off x="1996" y="355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2" name="Freeform 932"/>
                <p:cNvSpPr>
                  <a:spLocks/>
                </p:cNvSpPr>
                <p:nvPr/>
              </p:nvSpPr>
              <p:spPr bwMode="auto">
                <a:xfrm>
                  <a:off x="1988" y="3560"/>
                  <a:ext cx="11" cy="10"/>
                </a:xfrm>
                <a:custGeom>
                  <a:avLst/>
                  <a:gdLst>
                    <a:gd name="T0" fmla="*/ 0 w 11"/>
                    <a:gd name="T1" fmla="*/ 2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7 h 10"/>
                    <a:gd name="T8" fmla="*/ 0 w 11"/>
                    <a:gd name="T9" fmla="*/ 7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7 h 10"/>
                    <a:gd name="T18" fmla="*/ 11 w 11"/>
                    <a:gd name="T19" fmla="*/ 7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8 w 11"/>
                    <a:gd name="T25" fmla="*/ 2 h 10"/>
                    <a:gd name="T26" fmla="*/ 6 w 11"/>
                    <a:gd name="T27" fmla="*/ 0 h 10"/>
                    <a:gd name="T28" fmla="*/ 0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3" name="Freeform 933"/>
                <p:cNvSpPr>
                  <a:spLocks/>
                </p:cNvSpPr>
                <p:nvPr/>
              </p:nvSpPr>
              <p:spPr bwMode="auto">
                <a:xfrm>
                  <a:off x="1981" y="3573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2 h 8"/>
                    <a:gd name="T22" fmla="*/ 7 w 10"/>
                    <a:gd name="T23" fmla="*/ 2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4" name="Freeform 934"/>
                <p:cNvSpPr>
                  <a:spLocks/>
                </p:cNvSpPr>
                <p:nvPr/>
              </p:nvSpPr>
              <p:spPr bwMode="auto">
                <a:xfrm>
                  <a:off x="2025" y="3533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3 w 11"/>
                    <a:gd name="T9" fmla="*/ 6 h 6"/>
                    <a:gd name="T10" fmla="*/ 5 w 11"/>
                    <a:gd name="T11" fmla="*/ 6 h 6"/>
                    <a:gd name="T12" fmla="*/ 8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11 w 11"/>
                    <a:gd name="T21" fmla="*/ 3 h 6"/>
                    <a:gd name="T22" fmla="*/ 11 w 11"/>
                    <a:gd name="T23" fmla="*/ 0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5" name="Freeform 935"/>
                <p:cNvSpPr>
                  <a:spLocks/>
                </p:cNvSpPr>
                <p:nvPr/>
              </p:nvSpPr>
              <p:spPr bwMode="auto">
                <a:xfrm>
                  <a:off x="2020" y="354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6" name="Freeform 936"/>
                <p:cNvSpPr>
                  <a:spLocks/>
                </p:cNvSpPr>
                <p:nvPr/>
              </p:nvSpPr>
              <p:spPr bwMode="auto">
                <a:xfrm>
                  <a:off x="2012" y="355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7" name="Freeform 937"/>
                <p:cNvSpPr>
                  <a:spLocks/>
                </p:cNvSpPr>
                <p:nvPr/>
              </p:nvSpPr>
              <p:spPr bwMode="auto">
                <a:xfrm>
                  <a:off x="2004" y="356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8" name="Freeform 938"/>
                <p:cNvSpPr>
                  <a:spLocks/>
                </p:cNvSpPr>
                <p:nvPr/>
              </p:nvSpPr>
              <p:spPr bwMode="auto">
                <a:xfrm>
                  <a:off x="1996" y="3573"/>
                  <a:ext cx="11" cy="10"/>
                </a:xfrm>
                <a:custGeom>
                  <a:avLst/>
                  <a:gdLst>
                    <a:gd name="T0" fmla="*/ 0 w 11"/>
                    <a:gd name="T1" fmla="*/ 0 h 10"/>
                    <a:gd name="T2" fmla="*/ 0 w 11"/>
                    <a:gd name="T3" fmla="*/ 2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5 h 10"/>
                    <a:gd name="T20" fmla="*/ 11 w 11"/>
                    <a:gd name="T21" fmla="*/ 2 h 10"/>
                    <a:gd name="T22" fmla="*/ 11 w 11"/>
                    <a:gd name="T23" fmla="*/ 2 h 10"/>
                    <a:gd name="T24" fmla="*/ 11 w 11"/>
                    <a:gd name="T25" fmla="*/ 0 h 10"/>
                    <a:gd name="T26" fmla="*/ 6 w 11"/>
                    <a:gd name="T27" fmla="*/ 0 h 10"/>
                    <a:gd name="T28" fmla="*/ 0 w 11"/>
                    <a:gd name="T29" fmla="*/ 0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9" name="Freeform 939"/>
                <p:cNvSpPr>
                  <a:spLocks/>
                </p:cNvSpPr>
                <p:nvPr/>
              </p:nvSpPr>
              <p:spPr bwMode="auto">
                <a:xfrm>
                  <a:off x="2041" y="3533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8 w 10"/>
                    <a:gd name="T11" fmla="*/ 6 h 6"/>
                    <a:gd name="T12" fmla="*/ 10 w 10"/>
                    <a:gd name="T13" fmla="*/ 6 h 6"/>
                    <a:gd name="T14" fmla="*/ 10 w 10"/>
                    <a:gd name="T15" fmla="*/ 6 h 6"/>
                    <a:gd name="T16" fmla="*/ 10 w 10"/>
                    <a:gd name="T17" fmla="*/ 6 h 6"/>
                    <a:gd name="T18" fmla="*/ 10 w 10"/>
                    <a:gd name="T19" fmla="*/ 3 h 6"/>
                    <a:gd name="T20" fmla="*/ 8 w 10"/>
                    <a:gd name="T21" fmla="*/ 0 h 6"/>
                    <a:gd name="T22" fmla="*/ 8 w 10"/>
                    <a:gd name="T23" fmla="*/ 0 h 6"/>
                    <a:gd name="T24" fmla="*/ 0 w 10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6"/>
                    <a:gd name="T41" fmla="*/ 10 w 10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0" name="Freeform 940"/>
                <p:cNvSpPr>
                  <a:spLocks/>
                </p:cNvSpPr>
                <p:nvPr/>
              </p:nvSpPr>
              <p:spPr bwMode="auto">
                <a:xfrm>
                  <a:off x="2036" y="354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1" name="Freeform 941"/>
                <p:cNvSpPr>
                  <a:spLocks/>
                </p:cNvSpPr>
                <p:nvPr/>
              </p:nvSpPr>
              <p:spPr bwMode="auto">
                <a:xfrm>
                  <a:off x="2028" y="355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2" name="Freeform 942"/>
                <p:cNvSpPr>
                  <a:spLocks/>
                </p:cNvSpPr>
                <p:nvPr/>
              </p:nvSpPr>
              <p:spPr bwMode="auto">
                <a:xfrm>
                  <a:off x="2022" y="3562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3" name="Freeform 943"/>
                <p:cNvSpPr>
                  <a:spLocks/>
                </p:cNvSpPr>
                <p:nvPr/>
              </p:nvSpPr>
              <p:spPr bwMode="auto">
                <a:xfrm>
                  <a:off x="2015" y="3573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0 w 10"/>
                    <a:gd name="T3" fmla="*/ 2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7 w 10"/>
                    <a:gd name="T23" fmla="*/ 2 h 10"/>
                    <a:gd name="T24" fmla="*/ 7 w 10"/>
                    <a:gd name="T25" fmla="*/ 0 h 10"/>
                    <a:gd name="T26" fmla="*/ 0 w 10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0"/>
                    <a:gd name="T44" fmla="*/ 10 w 10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4" name="Freeform 944"/>
                <p:cNvSpPr>
                  <a:spLocks/>
                </p:cNvSpPr>
                <p:nvPr/>
              </p:nvSpPr>
              <p:spPr bwMode="auto">
                <a:xfrm>
                  <a:off x="2056" y="3533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8 w 11"/>
                    <a:gd name="T19" fmla="*/ 3 h 6"/>
                    <a:gd name="T20" fmla="*/ 8 w 11"/>
                    <a:gd name="T21" fmla="*/ 0 h 6"/>
                    <a:gd name="T22" fmla="*/ 8 w 11"/>
                    <a:gd name="T23" fmla="*/ 0 h 6"/>
                    <a:gd name="T24" fmla="*/ 0 w 11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6"/>
                    <a:gd name="T41" fmla="*/ 11 w 11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5" name="Freeform 945"/>
                <p:cNvSpPr>
                  <a:spLocks/>
                </p:cNvSpPr>
                <p:nvPr/>
              </p:nvSpPr>
              <p:spPr bwMode="auto">
                <a:xfrm>
                  <a:off x="2051" y="354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6" name="Freeform 946"/>
                <p:cNvSpPr>
                  <a:spLocks/>
                </p:cNvSpPr>
                <p:nvPr/>
              </p:nvSpPr>
              <p:spPr bwMode="auto">
                <a:xfrm>
                  <a:off x="2046" y="355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2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7" name="Freeform 947"/>
                <p:cNvSpPr>
                  <a:spLocks/>
                </p:cNvSpPr>
                <p:nvPr/>
              </p:nvSpPr>
              <p:spPr bwMode="auto">
                <a:xfrm>
                  <a:off x="2038" y="3562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8" name="Freeform 948"/>
                <p:cNvSpPr>
                  <a:spLocks/>
                </p:cNvSpPr>
                <p:nvPr/>
              </p:nvSpPr>
              <p:spPr bwMode="auto">
                <a:xfrm>
                  <a:off x="2030" y="3573"/>
                  <a:ext cx="13" cy="10"/>
                </a:xfrm>
                <a:custGeom>
                  <a:avLst/>
                  <a:gdLst>
                    <a:gd name="T0" fmla="*/ 3 w 13"/>
                    <a:gd name="T1" fmla="*/ 2 h 10"/>
                    <a:gd name="T2" fmla="*/ 3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3 w 13"/>
                    <a:gd name="T9" fmla="*/ 8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3 w 13"/>
                    <a:gd name="T19" fmla="*/ 8 h 10"/>
                    <a:gd name="T20" fmla="*/ 13 w 13"/>
                    <a:gd name="T21" fmla="*/ 5 h 10"/>
                    <a:gd name="T22" fmla="*/ 11 w 13"/>
                    <a:gd name="T23" fmla="*/ 2 h 10"/>
                    <a:gd name="T24" fmla="*/ 11 w 13"/>
                    <a:gd name="T25" fmla="*/ 0 h 10"/>
                    <a:gd name="T26" fmla="*/ 8 w 13"/>
                    <a:gd name="T27" fmla="*/ 0 h 10"/>
                    <a:gd name="T28" fmla="*/ 3 w 13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0"/>
                    <a:gd name="T47" fmla="*/ 13 w 13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9" name="Freeform 949"/>
                <p:cNvSpPr>
                  <a:spLocks/>
                </p:cNvSpPr>
                <p:nvPr/>
              </p:nvSpPr>
              <p:spPr bwMode="auto">
                <a:xfrm>
                  <a:off x="2072" y="3533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3 h 6"/>
                    <a:gd name="T18" fmla="*/ 8 w 11"/>
                    <a:gd name="T19" fmla="*/ 0 h 6"/>
                    <a:gd name="T20" fmla="*/ 8 w 11"/>
                    <a:gd name="T21" fmla="*/ 0 h 6"/>
                    <a:gd name="T22" fmla="*/ 0 w 11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6"/>
                    <a:gd name="T38" fmla="*/ 11 w 1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0" name="Freeform 950"/>
                <p:cNvSpPr>
                  <a:spLocks/>
                </p:cNvSpPr>
                <p:nvPr/>
              </p:nvSpPr>
              <p:spPr bwMode="auto">
                <a:xfrm>
                  <a:off x="2067" y="354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3 w 13"/>
                    <a:gd name="T9" fmla="*/ 6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1" name="Freeform 951"/>
                <p:cNvSpPr>
                  <a:spLocks/>
                </p:cNvSpPr>
                <p:nvPr/>
              </p:nvSpPr>
              <p:spPr bwMode="auto">
                <a:xfrm>
                  <a:off x="2062" y="3552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5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2 h 8"/>
                    <a:gd name="T22" fmla="*/ 10 w 13"/>
                    <a:gd name="T23" fmla="*/ 2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2" name="Freeform 952"/>
                <p:cNvSpPr>
                  <a:spLocks/>
                </p:cNvSpPr>
                <p:nvPr/>
              </p:nvSpPr>
              <p:spPr bwMode="auto">
                <a:xfrm>
                  <a:off x="2056" y="3562"/>
                  <a:ext cx="14" cy="8"/>
                </a:xfrm>
                <a:custGeom>
                  <a:avLst/>
                  <a:gdLst>
                    <a:gd name="T0" fmla="*/ 0 w 14"/>
                    <a:gd name="T1" fmla="*/ 0 h 8"/>
                    <a:gd name="T2" fmla="*/ 0 w 14"/>
                    <a:gd name="T3" fmla="*/ 3 h 8"/>
                    <a:gd name="T4" fmla="*/ 0 w 14"/>
                    <a:gd name="T5" fmla="*/ 5 h 8"/>
                    <a:gd name="T6" fmla="*/ 0 w 14"/>
                    <a:gd name="T7" fmla="*/ 8 h 8"/>
                    <a:gd name="T8" fmla="*/ 0 w 14"/>
                    <a:gd name="T9" fmla="*/ 8 h 8"/>
                    <a:gd name="T10" fmla="*/ 8 w 14"/>
                    <a:gd name="T11" fmla="*/ 8 h 8"/>
                    <a:gd name="T12" fmla="*/ 11 w 14"/>
                    <a:gd name="T13" fmla="*/ 8 h 8"/>
                    <a:gd name="T14" fmla="*/ 14 w 14"/>
                    <a:gd name="T15" fmla="*/ 8 h 8"/>
                    <a:gd name="T16" fmla="*/ 14 w 14"/>
                    <a:gd name="T17" fmla="*/ 5 h 8"/>
                    <a:gd name="T18" fmla="*/ 11 w 14"/>
                    <a:gd name="T19" fmla="*/ 3 h 8"/>
                    <a:gd name="T20" fmla="*/ 11 w 14"/>
                    <a:gd name="T21" fmla="*/ 3 h 8"/>
                    <a:gd name="T22" fmla="*/ 8 w 14"/>
                    <a:gd name="T23" fmla="*/ 0 h 8"/>
                    <a:gd name="T24" fmla="*/ 0 w 1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8"/>
                    <a:gd name="T41" fmla="*/ 14 w 1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3" name="Freeform 953"/>
                <p:cNvSpPr>
                  <a:spLocks/>
                </p:cNvSpPr>
                <p:nvPr/>
              </p:nvSpPr>
              <p:spPr bwMode="auto">
                <a:xfrm>
                  <a:off x="2051" y="3573"/>
                  <a:ext cx="13" cy="10"/>
                </a:xfrm>
                <a:custGeom>
                  <a:avLst/>
                  <a:gdLst>
                    <a:gd name="T0" fmla="*/ 0 w 13"/>
                    <a:gd name="T1" fmla="*/ 2 h 10"/>
                    <a:gd name="T2" fmla="*/ 0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0 w 13"/>
                    <a:gd name="T9" fmla="*/ 10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1 w 13"/>
                    <a:gd name="T19" fmla="*/ 5 h 10"/>
                    <a:gd name="T20" fmla="*/ 8 w 13"/>
                    <a:gd name="T21" fmla="*/ 2 h 10"/>
                    <a:gd name="T22" fmla="*/ 8 w 13"/>
                    <a:gd name="T23" fmla="*/ 2 h 10"/>
                    <a:gd name="T24" fmla="*/ 5 w 13"/>
                    <a:gd name="T25" fmla="*/ 0 h 10"/>
                    <a:gd name="T26" fmla="*/ 0 w 13"/>
                    <a:gd name="T27" fmla="*/ 2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0"/>
                    <a:gd name="T44" fmla="*/ 13 w 13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4" name="Freeform 954"/>
                <p:cNvSpPr>
                  <a:spLocks/>
                </p:cNvSpPr>
                <p:nvPr/>
              </p:nvSpPr>
              <p:spPr bwMode="auto">
                <a:xfrm>
                  <a:off x="2179" y="353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5" name="Freeform 955"/>
                <p:cNvSpPr>
                  <a:spLocks/>
                </p:cNvSpPr>
                <p:nvPr/>
              </p:nvSpPr>
              <p:spPr bwMode="auto">
                <a:xfrm>
                  <a:off x="2185" y="354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6 h 8"/>
                    <a:gd name="T16" fmla="*/ 0 w 7"/>
                    <a:gd name="T17" fmla="*/ 6 h 8"/>
                    <a:gd name="T18" fmla="*/ 0 w 7"/>
                    <a:gd name="T19" fmla="*/ 3 h 8"/>
                    <a:gd name="T20" fmla="*/ 0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6" name="Freeform 956"/>
                <p:cNvSpPr>
                  <a:spLocks/>
                </p:cNvSpPr>
                <p:nvPr/>
              </p:nvSpPr>
              <p:spPr bwMode="auto">
                <a:xfrm>
                  <a:off x="2190" y="3552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0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7" name="Freeform 957"/>
                <p:cNvSpPr>
                  <a:spLocks/>
                </p:cNvSpPr>
                <p:nvPr/>
              </p:nvSpPr>
              <p:spPr bwMode="auto">
                <a:xfrm>
                  <a:off x="2195" y="3560"/>
                  <a:ext cx="8" cy="7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8 w 8"/>
                    <a:gd name="T5" fmla="*/ 2 h 7"/>
                    <a:gd name="T6" fmla="*/ 8 w 8"/>
                    <a:gd name="T7" fmla="*/ 5 h 7"/>
                    <a:gd name="T8" fmla="*/ 8 w 8"/>
                    <a:gd name="T9" fmla="*/ 5 h 7"/>
                    <a:gd name="T10" fmla="*/ 5 w 8"/>
                    <a:gd name="T11" fmla="*/ 7 h 7"/>
                    <a:gd name="T12" fmla="*/ 3 w 8"/>
                    <a:gd name="T13" fmla="*/ 7 h 7"/>
                    <a:gd name="T14" fmla="*/ 3 w 8"/>
                    <a:gd name="T15" fmla="*/ 7 h 7"/>
                    <a:gd name="T16" fmla="*/ 0 w 8"/>
                    <a:gd name="T17" fmla="*/ 5 h 7"/>
                    <a:gd name="T18" fmla="*/ 0 w 8"/>
                    <a:gd name="T19" fmla="*/ 5 h 7"/>
                    <a:gd name="T20" fmla="*/ 0 w 8"/>
                    <a:gd name="T21" fmla="*/ 2 h 7"/>
                    <a:gd name="T22" fmla="*/ 3 w 8"/>
                    <a:gd name="T23" fmla="*/ 2 h 7"/>
                    <a:gd name="T24" fmla="*/ 3 w 8"/>
                    <a:gd name="T25" fmla="*/ 0 h 7"/>
                    <a:gd name="T26" fmla="*/ 5 w 8"/>
                    <a:gd name="T27" fmla="*/ 0 h 7"/>
                    <a:gd name="T28" fmla="*/ 8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8" name="Freeform 958"/>
                <p:cNvSpPr>
                  <a:spLocks/>
                </p:cNvSpPr>
                <p:nvPr/>
              </p:nvSpPr>
              <p:spPr bwMode="auto">
                <a:xfrm>
                  <a:off x="2203" y="3570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9" name="Freeform 959"/>
                <p:cNvSpPr>
                  <a:spLocks/>
                </p:cNvSpPr>
                <p:nvPr/>
              </p:nvSpPr>
              <p:spPr bwMode="auto">
                <a:xfrm>
                  <a:off x="2166" y="353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3 w 8"/>
                    <a:gd name="T17" fmla="*/ 6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0" name="Freeform 960"/>
                <p:cNvSpPr>
                  <a:spLocks/>
                </p:cNvSpPr>
                <p:nvPr/>
              </p:nvSpPr>
              <p:spPr bwMode="auto">
                <a:xfrm>
                  <a:off x="2172" y="354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6 h 8"/>
                    <a:gd name="T16" fmla="*/ 0 w 7"/>
                    <a:gd name="T17" fmla="*/ 6 h 8"/>
                    <a:gd name="T18" fmla="*/ 2 w 7"/>
                    <a:gd name="T19" fmla="*/ 3 h 8"/>
                    <a:gd name="T20" fmla="*/ 2 w 7"/>
                    <a:gd name="T21" fmla="*/ 3 h 8"/>
                    <a:gd name="T22" fmla="*/ 5 w 7"/>
                    <a:gd name="T23" fmla="*/ 0 h 8"/>
                    <a:gd name="T24" fmla="*/ 7 w 7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"/>
                    <a:gd name="T40" fmla="*/ 0 h 8"/>
                    <a:gd name="T41" fmla="*/ 7 w 7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1" name="Freeform 961"/>
                <p:cNvSpPr>
                  <a:spLocks/>
                </p:cNvSpPr>
                <p:nvPr/>
              </p:nvSpPr>
              <p:spPr bwMode="auto">
                <a:xfrm>
                  <a:off x="2177" y="3552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2" name="Freeform 962"/>
                <p:cNvSpPr>
                  <a:spLocks/>
                </p:cNvSpPr>
                <p:nvPr/>
              </p:nvSpPr>
              <p:spPr bwMode="auto">
                <a:xfrm>
                  <a:off x="2182" y="3560"/>
                  <a:ext cx="8" cy="7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8 w 8"/>
                    <a:gd name="T9" fmla="*/ 5 h 7"/>
                    <a:gd name="T10" fmla="*/ 5 w 8"/>
                    <a:gd name="T11" fmla="*/ 7 h 7"/>
                    <a:gd name="T12" fmla="*/ 3 w 8"/>
                    <a:gd name="T13" fmla="*/ 7 h 7"/>
                    <a:gd name="T14" fmla="*/ 3 w 8"/>
                    <a:gd name="T15" fmla="*/ 7 h 7"/>
                    <a:gd name="T16" fmla="*/ 0 w 8"/>
                    <a:gd name="T17" fmla="*/ 7 h 7"/>
                    <a:gd name="T18" fmla="*/ 0 w 8"/>
                    <a:gd name="T19" fmla="*/ 5 h 7"/>
                    <a:gd name="T20" fmla="*/ 3 w 8"/>
                    <a:gd name="T21" fmla="*/ 2 h 7"/>
                    <a:gd name="T22" fmla="*/ 3 w 8"/>
                    <a:gd name="T23" fmla="*/ 2 h 7"/>
                    <a:gd name="T24" fmla="*/ 3 w 8"/>
                    <a:gd name="T25" fmla="*/ 0 h 7"/>
                    <a:gd name="T26" fmla="*/ 5 w 8"/>
                    <a:gd name="T27" fmla="*/ 0 h 7"/>
                    <a:gd name="T28" fmla="*/ 8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3" name="Freeform 963"/>
                <p:cNvSpPr>
                  <a:spLocks/>
                </p:cNvSpPr>
                <p:nvPr/>
              </p:nvSpPr>
              <p:spPr bwMode="auto">
                <a:xfrm>
                  <a:off x="2187" y="3570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3 h 8"/>
                    <a:gd name="T4" fmla="*/ 11 w 11"/>
                    <a:gd name="T5" fmla="*/ 3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4" name="Freeform 964"/>
                <p:cNvSpPr>
                  <a:spLocks/>
                </p:cNvSpPr>
                <p:nvPr/>
              </p:nvSpPr>
              <p:spPr bwMode="auto">
                <a:xfrm>
                  <a:off x="2156" y="353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5 w 8"/>
                    <a:gd name="T9" fmla="*/ 8 h 8"/>
                    <a:gd name="T10" fmla="*/ 2 w 8"/>
                    <a:gd name="T11" fmla="*/ 8 h 8"/>
                    <a:gd name="T12" fmla="*/ 0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5" name="Freeform 965"/>
                <p:cNvSpPr>
                  <a:spLocks/>
                </p:cNvSpPr>
                <p:nvPr/>
              </p:nvSpPr>
              <p:spPr bwMode="auto">
                <a:xfrm>
                  <a:off x="2158" y="3541"/>
                  <a:ext cx="11" cy="8"/>
                </a:xfrm>
                <a:custGeom>
                  <a:avLst/>
                  <a:gdLst>
                    <a:gd name="T0" fmla="*/ 11 w 11"/>
                    <a:gd name="T1" fmla="*/ 3 h 8"/>
                    <a:gd name="T2" fmla="*/ 11 w 11"/>
                    <a:gd name="T3" fmla="*/ 3 h 8"/>
                    <a:gd name="T4" fmla="*/ 11 w 11"/>
                    <a:gd name="T5" fmla="*/ 6 h 8"/>
                    <a:gd name="T6" fmla="*/ 11 w 11"/>
                    <a:gd name="T7" fmla="*/ 6 h 8"/>
                    <a:gd name="T8" fmla="*/ 8 w 11"/>
                    <a:gd name="T9" fmla="*/ 6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6 h 8"/>
                    <a:gd name="T18" fmla="*/ 3 w 11"/>
                    <a:gd name="T19" fmla="*/ 6 h 8"/>
                    <a:gd name="T20" fmla="*/ 3 w 11"/>
                    <a:gd name="T21" fmla="*/ 3 h 8"/>
                    <a:gd name="T22" fmla="*/ 3 w 11"/>
                    <a:gd name="T23" fmla="*/ 3 h 8"/>
                    <a:gd name="T24" fmla="*/ 8 w 11"/>
                    <a:gd name="T25" fmla="*/ 0 h 8"/>
                    <a:gd name="T26" fmla="*/ 11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8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6" name="Freeform 966"/>
                <p:cNvSpPr>
                  <a:spLocks/>
                </p:cNvSpPr>
                <p:nvPr/>
              </p:nvSpPr>
              <p:spPr bwMode="auto">
                <a:xfrm>
                  <a:off x="2164" y="3552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5 h 5"/>
                    <a:gd name="T20" fmla="*/ 2 w 8"/>
                    <a:gd name="T21" fmla="*/ 2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7" name="Freeform 967"/>
                <p:cNvSpPr>
                  <a:spLocks/>
                </p:cNvSpPr>
                <p:nvPr/>
              </p:nvSpPr>
              <p:spPr bwMode="auto">
                <a:xfrm>
                  <a:off x="2169" y="3560"/>
                  <a:ext cx="8" cy="7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8 w 8"/>
                    <a:gd name="T9" fmla="*/ 7 h 7"/>
                    <a:gd name="T10" fmla="*/ 5 w 8"/>
                    <a:gd name="T11" fmla="*/ 7 h 7"/>
                    <a:gd name="T12" fmla="*/ 3 w 8"/>
                    <a:gd name="T13" fmla="*/ 7 h 7"/>
                    <a:gd name="T14" fmla="*/ 3 w 8"/>
                    <a:gd name="T15" fmla="*/ 7 h 7"/>
                    <a:gd name="T16" fmla="*/ 0 w 8"/>
                    <a:gd name="T17" fmla="*/ 7 h 7"/>
                    <a:gd name="T18" fmla="*/ 0 w 8"/>
                    <a:gd name="T19" fmla="*/ 5 h 7"/>
                    <a:gd name="T20" fmla="*/ 0 w 8"/>
                    <a:gd name="T21" fmla="*/ 2 h 7"/>
                    <a:gd name="T22" fmla="*/ 3 w 8"/>
                    <a:gd name="T23" fmla="*/ 2 h 7"/>
                    <a:gd name="T24" fmla="*/ 3 w 8"/>
                    <a:gd name="T25" fmla="*/ 0 h 7"/>
                    <a:gd name="T26" fmla="*/ 5 w 8"/>
                    <a:gd name="T27" fmla="*/ 0 h 7"/>
                    <a:gd name="T28" fmla="*/ 8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7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8" name="Freeform 968"/>
                <p:cNvSpPr>
                  <a:spLocks/>
                </p:cNvSpPr>
                <p:nvPr/>
              </p:nvSpPr>
              <p:spPr bwMode="auto">
                <a:xfrm>
                  <a:off x="2174" y="3570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5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9" name="Freeform 969"/>
                <p:cNvSpPr>
                  <a:spLocks/>
                </p:cNvSpPr>
                <p:nvPr/>
              </p:nvSpPr>
              <p:spPr bwMode="auto">
                <a:xfrm>
                  <a:off x="2240" y="3492"/>
                  <a:ext cx="75" cy="83"/>
                </a:xfrm>
                <a:custGeom>
                  <a:avLst/>
                  <a:gdLst>
                    <a:gd name="T0" fmla="*/ 41 w 75"/>
                    <a:gd name="T1" fmla="*/ 0 h 83"/>
                    <a:gd name="T2" fmla="*/ 36 w 75"/>
                    <a:gd name="T3" fmla="*/ 0 h 83"/>
                    <a:gd name="T4" fmla="*/ 28 w 75"/>
                    <a:gd name="T5" fmla="*/ 0 h 83"/>
                    <a:gd name="T6" fmla="*/ 20 w 75"/>
                    <a:gd name="T7" fmla="*/ 2 h 83"/>
                    <a:gd name="T8" fmla="*/ 13 w 75"/>
                    <a:gd name="T9" fmla="*/ 7 h 83"/>
                    <a:gd name="T10" fmla="*/ 10 w 75"/>
                    <a:gd name="T11" fmla="*/ 13 h 83"/>
                    <a:gd name="T12" fmla="*/ 5 w 75"/>
                    <a:gd name="T13" fmla="*/ 20 h 83"/>
                    <a:gd name="T14" fmla="*/ 0 w 75"/>
                    <a:gd name="T15" fmla="*/ 34 h 83"/>
                    <a:gd name="T16" fmla="*/ 0 w 75"/>
                    <a:gd name="T17" fmla="*/ 49 h 83"/>
                    <a:gd name="T18" fmla="*/ 0 w 75"/>
                    <a:gd name="T19" fmla="*/ 55 h 83"/>
                    <a:gd name="T20" fmla="*/ 2 w 75"/>
                    <a:gd name="T21" fmla="*/ 62 h 83"/>
                    <a:gd name="T22" fmla="*/ 7 w 75"/>
                    <a:gd name="T23" fmla="*/ 73 h 83"/>
                    <a:gd name="T24" fmla="*/ 18 w 75"/>
                    <a:gd name="T25" fmla="*/ 81 h 83"/>
                    <a:gd name="T26" fmla="*/ 28 w 75"/>
                    <a:gd name="T27" fmla="*/ 83 h 83"/>
                    <a:gd name="T28" fmla="*/ 39 w 75"/>
                    <a:gd name="T29" fmla="*/ 81 h 83"/>
                    <a:gd name="T30" fmla="*/ 49 w 75"/>
                    <a:gd name="T31" fmla="*/ 73 h 83"/>
                    <a:gd name="T32" fmla="*/ 60 w 75"/>
                    <a:gd name="T33" fmla="*/ 62 h 83"/>
                    <a:gd name="T34" fmla="*/ 70 w 75"/>
                    <a:gd name="T35" fmla="*/ 49 h 83"/>
                    <a:gd name="T36" fmla="*/ 75 w 75"/>
                    <a:gd name="T37" fmla="*/ 34 h 83"/>
                    <a:gd name="T38" fmla="*/ 73 w 75"/>
                    <a:gd name="T39" fmla="*/ 20 h 83"/>
                    <a:gd name="T40" fmla="*/ 68 w 75"/>
                    <a:gd name="T41" fmla="*/ 7 h 83"/>
                    <a:gd name="T42" fmla="*/ 54 w 75"/>
                    <a:gd name="T43" fmla="*/ 2 h 83"/>
                    <a:gd name="T44" fmla="*/ 41 w 75"/>
                    <a:gd name="T45" fmla="*/ 0 h 8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83"/>
                    <a:gd name="T71" fmla="*/ 75 w 75"/>
                    <a:gd name="T72" fmla="*/ 83 h 8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83">
                      <a:moveTo>
                        <a:pt x="41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0" y="2"/>
                      </a:lnTo>
                      <a:lnTo>
                        <a:pt x="13" y="7"/>
                      </a:lnTo>
                      <a:lnTo>
                        <a:pt x="10" y="13"/>
                      </a:lnTo>
                      <a:lnTo>
                        <a:pt x="5" y="20"/>
                      </a:lnTo>
                      <a:lnTo>
                        <a:pt x="0" y="34"/>
                      </a:lnTo>
                      <a:lnTo>
                        <a:pt x="0" y="49"/>
                      </a:lnTo>
                      <a:lnTo>
                        <a:pt x="0" y="55"/>
                      </a:lnTo>
                      <a:lnTo>
                        <a:pt x="2" y="62"/>
                      </a:lnTo>
                      <a:lnTo>
                        <a:pt x="7" y="73"/>
                      </a:lnTo>
                      <a:lnTo>
                        <a:pt x="18" y="81"/>
                      </a:lnTo>
                      <a:lnTo>
                        <a:pt x="28" y="83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2"/>
                      </a:lnTo>
                      <a:lnTo>
                        <a:pt x="70" y="49"/>
                      </a:lnTo>
                      <a:lnTo>
                        <a:pt x="75" y="34"/>
                      </a:lnTo>
                      <a:lnTo>
                        <a:pt x="73" y="20"/>
                      </a:lnTo>
                      <a:lnTo>
                        <a:pt x="68" y="7"/>
                      </a:lnTo>
                      <a:lnTo>
                        <a:pt x="54" y="2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0" name="Freeform 970"/>
                <p:cNvSpPr>
                  <a:spLocks/>
                </p:cNvSpPr>
                <p:nvPr/>
              </p:nvSpPr>
              <p:spPr bwMode="auto">
                <a:xfrm>
                  <a:off x="2253" y="3489"/>
                  <a:ext cx="28" cy="10"/>
                </a:xfrm>
                <a:custGeom>
                  <a:avLst/>
                  <a:gdLst>
                    <a:gd name="T0" fmla="*/ 2 w 28"/>
                    <a:gd name="T1" fmla="*/ 10 h 10"/>
                    <a:gd name="T2" fmla="*/ 2 w 28"/>
                    <a:gd name="T3" fmla="*/ 10 h 10"/>
                    <a:gd name="T4" fmla="*/ 5 w 28"/>
                    <a:gd name="T5" fmla="*/ 8 h 10"/>
                    <a:gd name="T6" fmla="*/ 7 w 28"/>
                    <a:gd name="T7" fmla="*/ 5 h 10"/>
                    <a:gd name="T8" fmla="*/ 10 w 28"/>
                    <a:gd name="T9" fmla="*/ 5 h 10"/>
                    <a:gd name="T10" fmla="*/ 15 w 28"/>
                    <a:gd name="T11" fmla="*/ 5 h 10"/>
                    <a:gd name="T12" fmla="*/ 18 w 28"/>
                    <a:gd name="T13" fmla="*/ 5 h 10"/>
                    <a:gd name="T14" fmla="*/ 23 w 28"/>
                    <a:gd name="T15" fmla="*/ 3 h 10"/>
                    <a:gd name="T16" fmla="*/ 26 w 28"/>
                    <a:gd name="T17" fmla="*/ 5 h 10"/>
                    <a:gd name="T18" fmla="*/ 28 w 28"/>
                    <a:gd name="T19" fmla="*/ 5 h 10"/>
                    <a:gd name="T20" fmla="*/ 28 w 28"/>
                    <a:gd name="T21" fmla="*/ 0 h 10"/>
                    <a:gd name="T22" fmla="*/ 26 w 28"/>
                    <a:gd name="T23" fmla="*/ 0 h 10"/>
                    <a:gd name="T24" fmla="*/ 23 w 28"/>
                    <a:gd name="T25" fmla="*/ 0 h 10"/>
                    <a:gd name="T26" fmla="*/ 18 w 28"/>
                    <a:gd name="T27" fmla="*/ 0 h 10"/>
                    <a:gd name="T28" fmla="*/ 15 w 28"/>
                    <a:gd name="T29" fmla="*/ 0 h 10"/>
                    <a:gd name="T30" fmla="*/ 10 w 28"/>
                    <a:gd name="T31" fmla="*/ 3 h 10"/>
                    <a:gd name="T32" fmla="*/ 5 w 28"/>
                    <a:gd name="T33" fmla="*/ 3 h 10"/>
                    <a:gd name="T34" fmla="*/ 2 w 28"/>
                    <a:gd name="T35" fmla="*/ 5 h 10"/>
                    <a:gd name="T36" fmla="*/ 0 w 28"/>
                    <a:gd name="T37" fmla="*/ 8 h 10"/>
                    <a:gd name="T38" fmla="*/ 0 w 28"/>
                    <a:gd name="T39" fmla="*/ 8 h 10"/>
                    <a:gd name="T40" fmla="*/ 2 w 28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10"/>
                    <a:gd name="T65" fmla="*/ 28 w 2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3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3"/>
                      </a:lnTo>
                      <a:lnTo>
                        <a:pt x="5" y="3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1" name="Freeform 971"/>
                <p:cNvSpPr>
                  <a:spLocks/>
                </p:cNvSpPr>
                <p:nvPr/>
              </p:nvSpPr>
              <p:spPr bwMode="auto">
                <a:xfrm>
                  <a:off x="2240" y="3497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6 h 29"/>
                    <a:gd name="T6" fmla="*/ 5 w 15"/>
                    <a:gd name="T7" fmla="*/ 23 h 29"/>
                    <a:gd name="T8" fmla="*/ 5 w 15"/>
                    <a:gd name="T9" fmla="*/ 18 h 29"/>
                    <a:gd name="T10" fmla="*/ 7 w 15"/>
                    <a:gd name="T11" fmla="*/ 15 h 29"/>
                    <a:gd name="T12" fmla="*/ 7 w 15"/>
                    <a:gd name="T13" fmla="*/ 10 h 29"/>
                    <a:gd name="T14" fmla="*/ 10 w 15"/>
                    <a:gd name="T15" fmla="*/ 8 h 29"/>
                    <a:gd name="T16" fmla="*/ 13 w 15"/>
                    <a:gd name="T17" fmla="*/ 5 h 29"/>
                    <a:gd name="T18" fmla="*/ 15 w 15"/>
                    <a:gd name="T19" fmla="*/ 2 h 29"/>
                    <a:gd name="T20" fmla="*/ 13 w 15"/>
                    <a:gd name="T21" fmla="*/ 0 h 29"/>
                    <a:gd name="T22" fmla="*/ 10 w 15"/>
                    <a:gd name="T23" fmla="*/ 2 h 29"/>
                    <a:gd name="T24" fmla="*/ 7 w 15"/>
                    <a:gd name="T25" fmla="*/ 5 h 29"/>
                    <a:gd name="T26" fmla="*/ 5 w 15"/>
                    <a:gd name="T27" fmla="*/ 10 h 29"/>
                    <a:gd name="T28" fmla="*/ 5 w 15"/>
                    <a:gd name="T29" fmla="*/ 13 h 29"/>
                    <a:gd name="T30" fmla="*/ 2 w 15"/>
                    <a:gd name="T31" fmla="*/ 18 h 29"/>
                    <a:gd name="T32" fmla="*/ 0 w 15"/>
                    <a:gd name="T33" fmla="*/ 21 h 29"/>
                    <a:gd name="T34" fmla="*/ 0 w 15"/>
                    <a:gd name="T35" fmla="*/ 26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6"/>
                      </a:lnTo>
                      <a:lnTo>
                        <a:pt x="5" y="23"/>
                      </a:lnTo>
                      <a:lnTo>
                        <a:pt x="5" y="18"/>
                      </a:lnTo>
                      <a:lnTo>
                        <a:pt x="7" y="15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7" y="5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2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2" name="Freeform 972"/>
                <p:cNvSpPr>
                  <a:spLocks/>
                </p:cNvSpPr>
                <p:nvPr/>
              </p:nvSpPr>
              <p:spPr bwMode="auto">
                <a:xfrm>
                  <a:off x="2237" y="3526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3" name="Freeform 973"/>
                <p:cNvSpPr>
                  <a:spLocks/>
                </p:cNvSpPr>
                <p:nvPr/>
              </p:nvSpPr>
              <p:spPr bwMode="auto">
                <a:xfrm>
                  <a:off x="2240" y="3554"/>
                  <a:ext cx="20" cy="19"/>
                </a:xfrm>
                <a:custGeom>
                  <a:avLst/>
                  <a:gdLst>
                    <a:gd name="T0" fmla="*/ 20 w 20"/>
                    <a:gd name="T1" fmla="*/ 16 h 19"/>
                    <a:gd name="T2" fmla="*/ 20 w 20"/>
                    <a:gd name="T3" fmla="*/ 16 h 19"/>
                    <a:gd name="T4" fmla="*/ 18 w 20"/>
                    <a:gd name="T5" fmla="*/ 13 h 19"/>
                    <a:gd name="T6" fmla="*/ 15 w 20"/>
                    <a:gd name="T7" fmla="*/ 13 h 19"/>
                    <a:gd name="T8" fmla="*/ 13 w 20"/>
                    <a:gd name="T9" fmla="*/ 11 h 19"/>
                    <a:gd name="T10" fmla="*/ 10 w 20"/>
                    <a:gd name="T11" fmla="*/ 8 h 19"/>
                    <a:gd name="T12" fmla="*/ 7 w 20"/>
                    <a:gd name="T13" fmla="*/ 6 h 19"/>
                    <a:gd name="T14" fmla="*/ 5 w 20"/>
                    <a:gd name="T15" fmla="*/ 6 h 19"/>
                    <a:gd name="T16" fmla="*/ 5 w 20"/>
                    <a:gd name="T17" fmla="*/ 3 h 19"/>
                    <a:gd name="T18" fmla="*/ 2 w 20"/>
                    <a:gd name="T19" fmla="*/ 0 h 19"/>
                    <a:gd name="T20" fmla="*/ 0 w 20"/>
                    <a:gd name="T21" fmla="*/ 0 h 19"/>
                    <a:gd name="T22" fmla="*/ 0 w 20"/>
                    <a:gd name="T23" fmla="*/ 3 h 19"/>
                    <a:gd name="T24" fmla="*/ 2 w 20"/>
                    <a:gd name="T25" fmla="*/ 6 h 19"/>
                    <a:gd name="T26" fmla="*/ 5 w 20"/>
                    <a:gd name="T27" fmla="*/ 8 h 19"/>
                    <a:gd name="T28" fmla="*/ 7 w 20"/>
                    <a:gd name="T29" fmla="*/ 11 h 19"/>
                    <a:gd name="T30" fmla="*/ 10 w 20"/>
                    <a:gd name="T31" fmla="*/ 13 h 19"/>
                    <a:gd name="T32" fmla="*/ 13 w 20"/>
                    <a:gd name="T33" fmla="*/ 16 h 19"/>
                    <a:gd name="T34" fmla="*/ 15 w 20"/>
                    <a:gd name="T35" fmla="*/ 19 h 19"/>
                    <a:gd name="T36" fmla="*/ 18 w 20"/>
                    <a:gd name="T37" fmla="*/ 19 h 19"/>
                    <a:gd name="T38" fmla="*/ 18 w 20"/>
                    <a:gd name="T39" fmla="*/ 19 h 19"/>
                    <a:gd name="T40" fmla="*/ 20 w 2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19"/>
                    <a:gd name="T65" fmla="*/ 20 w 2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19">
                      <a:moveTo>
                        <a:pt x="20" y="16"/>
                      </a:moveTo>
                      <a:lnTo>
                        <a:pt x="20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4" name="Freeform 974"/>
                <p:cNvSpPr>
                  <a:spLocks/>
                </p:cNvSpPr>
                <p:nvPr/>
              </p:nvSpPr>
              <p:spPr bwMode="auto">
                <a:xfrm>
                  <a:off x="2258" y="3570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5" name="Freeform 975"/>
                <p:cNvSpPr>
                  <a:spLocks/>
                </p:cNvSpPr>
                <p:nvPr/>
              </p:nvSpPr>
              <p:spPr bwMode="auto">
                <a:xfrm>
                  <a:off x="2276" y="3552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8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5 h 23"/>
                    <a:gd name="T14" fmla="*/ 8 w 26"/>
                    <a:gd name="T15" fmla="*/ 15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5 h 23"/>
                    <a:gd name="T30" fmla="*/ 18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5"/>
                      </a:lnTo>
                      <a:lnTo>
                        <a:pt x="8" y="15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5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6" name="Freeform 976"/>
                <p:cNvSpPr>
                  <a:spLocks/>
                </p:cNvSpPr>
                <p:nvPr/>
              </p:nvSpPr>
              <p:spPr bwMode="auto">
                <a:xfrm>
                  <a:off x="2297" y="3526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7" name="Freeform 977"/>
                <p:cNvSpPr>
                  <a:spLocks/>
                </p:cNvSpPr>
                <p:nvPr/>
              </p:nvSpPr>
              <p:spPr bwMode="auto">
                <a:xfrm>
                  <a:off x="2305" y="3499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3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3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8" name="Freeform 978"/>
                <p:cNvSpPr>
                  <a:spLocks/>
                </p:cNvSpPr>
                <p:nvPr/>
              </p:nvSpPr>
              <p:spPr bwMode="auto">
                <a:xfrm>
                  <a:off x="2281" y="3489"/>
                  <a:ext cx="27" cy="13"/>
                </a:xfrm>
                <a:custGeom>
                  <a:avLst/>
                  <a:gdLst>
                    <a:gd name="T0" fmla="*/ 0 w 27"/>
                    <a:gd name="T1" fmla="*/ 5 h 13"/>
                    <a:gd name="T2" fmla="*/ 0 w 27"/>
                    <a:gd name="T3" fmla="*/ 5 h 13"/>
                    <a:gd name="T4" fmla="*/ 3 w 27"/>
                    <a:gd name="T5" fmla="*/ 5 h 13"/>
                    <a:gd name="T6" fmla="*/ 6 w 27"/>
                    <a:gd name="T7" fmla="*/ 5 h 13"/>
                    <a:gd name="T8" fmla="*/ 8 w 27"/>
                    <a:gd name="T9" fmla="*/ 5 h 13"/>
                    <a:gd name="T10" fmla="*/ 13 w 27"/>
                    <a:gd name="T11" fmla="*/ 5 h 13"/>
                    <a:gd name="T12" fmla="*/ 16 w 27"/>
                    <a:gd name="T13" fmla="*/ 8 h 13"/>
                    <a:gd name="T14" fmla="*/ 19 w 27"/>
                    <a:gd name="T15" fmla="*/ 8 h 13"/>
                    <a:gd name="T16" fmla="*/ 21 w 27"/>
                    <a:gd name="T17" fmla="*/ 10 h 13"/>
                    <a:gd name="T18" fmla="*/ 24 w 27"/>
                    <a:gd name="T19" fmla="*/ 13 h 13"/>
                    <a:gd name="T20" fmla="*/ 27 w 27"/>
                    <a:gd name="T21" fmla="*/ 10 h 13"/>
                    <a:gd name="T22" fmla="*/ 24 w 27"/>
                    <a:gd name="T23" fmla="*/ 8 h 13"/>
                    <a:gd name="T24" fmla="*/ 21 w 27"/>
                    <a:gd name="T25" fmla="*/ 5 h 13"/>
                    <a:gd name="T26" fmla="*/ 16 w 27"/>
                    <a:gd name="T27" fmla="*/ 3 h 13"/>
                    <a:gd name="T28" fmla="*/ 13 w 27"/>
                    <a:gd name="T29" fmla="*/ 3 h 13"/>
                    <a:gd name="T30" fmla="*/ 11 w 27"/>
                    <a:gd name="T31" fmla="*/ 3 h 13"/>
                    <a:gd name="T32" fmla="*/ 6 w 27"/>
                    <a:gd name="T33" fmla="*/ 0 h 13"/>
                    <a:gd name="T34" fmla="*/ 3 w 27"/>
                    <a:gd name="T35" fmla="*/ 0 h 13"/>
                    <a:gd name="T36" fmla="*/ 0 w 27"/>
                    <a:gd name="T37" fmla="*/ 0 h 13"/>
                    <a:gd name="T38" fmla="*/ 0 w 27"/>
                    <a:gd name="T39" fmla="*/ 0 h 13"/>
                    <a:gd name="T40" fmla="*/ 0 w 27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13"/>
                    <a:gd name="T65" fmla="*/ 27 w 2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7" y="10"/>
                      </a:lnTo>
                      <a:lnTo>
                        <a:pt x="24" y="8"/>
                      </a:lnTo>
                      <a:lnTo>
                        <a:pt x="21" y="5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9" name="Freeform 979"/>
                <p:cNvSpPr>
                  <a:spLocks/>
                </p:cNvSpPr>
                <p:nvPr/>
              </p:nvSpPr>
              <p:spPr bwMode="auto">
                <a:xfrm>
                  <a:off x="2271" y="3492"/>
                  <a:ext cx="44" cy="75"/>
                </a:xfrm>
                <a:custGeom>
                  <a:avLst/>
                  <a:gdLst>
                    <a:gd name="T0" fmla="*/ 16 w 44"/>
                    <a:gd name="T1" fmla="*/ 75 h 75"/>
                    <a:gd name="T2" fmla="*/ 23 w 44"/>
                    <a:gd name="T3" fmla="*/ 70 h 75"/>
                    <a:gd name="T4" fmla="*/ 29 w 44"/>
                    <a:gd name="T5" fmla="*/ 62 h 75"/>
                    <a:gd name="T6" fmla="*/ 39 w 44"/>
                    <a:gd name="T7" fmla="*/ 49 h 75"/>
                    <a:gd name="T8" fmla="*/ 44 w 44"/>
                    <a:gd name="T9" fmla="*/ 34 h 75"/>
                    <a:gd name="T10" fmla="*/ 42 w 44"/>
                    <a:gd name="T11" fmla="*/ 20 h 75"/>
                    <a:gd name="T12" fmla="*/ 37 w 44"/>
                    <a:gd name="T13" fmla="*/ 7 h 75"/>
                    <a:gd name="T14" fmla="*/ 26 w 44"/>
                    <a:gd name="T15" fmla="*/ 2 h 75"/>
                    <a:gd name="T16" fmla="*/ 16 w 44"/>
                    <a:gd name="T17" fmla="*/ 0 h 75"/>
                    <a:gd name="T18" fmla="*/ 16 w 44"/>
                    <a:gd name="T19" fmla="*/ 2 h 75"/>
                    <a:gd name="T20" fmla="*/ 13 w 44"/>
                    <a:gd name="T21" fmla="*/ 2 h 75"/>
                    <a:gd name="T22" fmla="*/ 5 w 44"/>
                    <a:gd name="T23" fmla="*/ 18 h 75"/>
                    <a:gd name="T24" fmla="*/ 3 w 44"/>
                    <a:gd name="T25" fmla="*/ 23 h 75"/>
                    <a:gd name="T26" fmla="*/ 0 w 44"/>
                    <a:gd name="T27" fmla="*/ 31 h 75"/>
                    <a:gd name="T28" fmla="*/ 0 w 44"/>
                    <a:gd name="T29" fmla="*/ 47 h 75"/>
                    <a:gd name="T30" fmla="*/ 0 w 44"/>
                    <a:gd name="T31" fmla="*/ 60 h 75"/>
                    <a:gd name="T32" fmla="*/ 8 w 44"/>
                    <a:gd name="T33" fmla="*/ 68 h 75"/>
                    <a:gd name="T34" fmla="*/ 16 w 44"/>
                    <a:gd name="T35" fmla="*/ 75 h 7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5"/>
                    <a:gd name="T56" fmla="*/ 44 w 44"/>
                    <a:gd name="T57" fmla="*/ 75 h 7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5">
                      <a:moveTo>
                        <a:pt x="16" y="75"/>
                      </a:moveTo>
                      <a:lnTo>
                        <a:pt x="23" y="70"/>
                      </a:lnTo>
                      <a:lnTo>
                        <a:pt x="29" y="62"/>
                      </a:lnTo>
                      <a:lnTo>
                        <a:pt x="39" y="49"/>
                      </a:lnTo>
                      <a:lnTo>
                        <a:pt x="44" y="34"/>
                      </a:lnTo>
                      <a:lnTo>
                        <a:pt x="42" y="20"/>
                      </a:lnTo>
                      <a:lnTo>
                        <a:pt x="37" y="7"/>
                      </a:lnTo>
                      <a:lnTo>
                        <a:pt x="26" y="2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5" y="18"/>
                      </a:lnTo>
                      <a:lnTo>
                        <a:pt x="3" y="23"/>
                      </a:lnTo>
                      <a:lnTo>
                        <a:pt x="0" y="31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0" name="Freeform 980"/>
                <p:cNvSpPr>
                  <a:spLocks/>
                </p:cNvSpPr>
                <p:nvPr/>
              </p:nvSpPr>
              <p:spPr bwMode="auto">
                <a:xfrm>
                  <a:off x="2287" y="3552"/>
                  <a:ext cx="15" cy="18"/>
                </a:xfrm>
                <a:custGeom>
                  <a:avLst/>
                  <a:gdLst>
                    <a:gd name="T0" fmla="*/ 10 w 15"/>
                    <a:gd name="T1" fmla="*/ 0 h 18"/>
                    <a:gd name="T2" fmla="*/ 10 w 15"/>
                    <a:gd name="T3" fmla="*/ 0 h 18"/>
                    <a:gd name="T4" fmla="*/ 10 w 15"/>
                    <a:gd name="T5" fmla="*/ 2 h 18"/>
                    <a:gd name="T6" fmla="*/ 7 w 15"/>
                    <a:gd name="T7" fmla="*/ 5 h 18"/>
                    <a:gd name="T8" fmla="*/ 7 w 15"/>
                    <a:gd name="T9" fmla="*/ 8 h 18"/>
                    <a:gd name="T10" fmla="*/ 5 w 15"/>
                    <a:gd name="T11" fmla="*/ 8 h 18"/>
                    <a:gd name="T12" fmla="*/ 5 w 15"/>
                    <a:gd name="T13" fmla="*/ 10 h 18"/>
                    <a:gd name="T14" fmla="*/ 2 w 15"/>
                    <a:gd name="T15" fmla="*/ 10 h 18"/>
                    <a:gd name="T16" fmla="*/ 2 w 15"/>
                    <a:gd name="T17" fmla="*/ 13 h 18"/>
                    <a:gd name="T18" fmla="*/ 0 w 15"/>
                    <a:gd name="T19" fmla="*/ 15 h 18"/>
                    <a:gd name="T20" fmla="*/ 2 w 15"/>
                    <a:gd name="T21" fmla="*/ 18 h 18"/>
                    <a:gd name="T22" fmla="*/ 2 w 15"/>
                    <a:gd name="T23" fmla="*/ 15 h 18"/>
                    <a:gd name="T24" fmla="*/ 5 w 15"/>
                    <a:gd name="T25" fmla="*/ 13 h 18"/>
                    <a:gd name="T26" fmla="*/ 7 w 15"/>
                    <a:gd name="T27" fmla="*/ 13 h 18"/>
                    <a:gd name="T28" fmla="*/ 7 w 15"/>
                    <a:gd name="T29" fmla="*/ 10 h 18"/>
                    <a:gd name="T30" fmla="*/ 10 w 15"/>
                    <a:gd name="T31" fmla="*/ 8 h 18"/>
                    <a:gd name="T32" fmla="*/ 10 w 15"/>
                    <a:gd name="T33" fmla="*/ 8 h 18"/>
                    <a:gd name="T34" fmla="*/ 13 w 15"/>
                    <a:gd name="T35" fmla="*/ 5 h 18"/>
                    <a:gd name="T36" fmla="*/ 15 w 15"/>
                    <a:gd name="T37" fmla="*/ 2 h 18"/>
                    <a:gd name="T38" fmla="*/ 15 w 15"/>
                    <a:gd name="T39" fmla="*/ 2 h 18"/>
                    <a:gd name="T40" fmla="*/ 10 w 15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8"/>
                    <a:gd name="T65" fmla="*/ 15 w 15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8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7" y="5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0" y="15"/>
                      </a:lnTo>
                      <a:lnTo>
                        <a:pt x="2" y="18"/>
                      </a:lnTo>
                      <a:lnTo>
                        <a:pt x="2" y="15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1" name="Freeform 981"/>
                <p:cNvSpPr>
                  <a:spLocks/>
                </p:cNvSpPr>
                <p:nvPr/>
              </p:nvSpPr>
              <p:spPr bwMode="auto">
                <a:xfrm>
                  <a:off x="2297" y="3526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2" name="Freeform 982"/>
                <p:cNvSpPr>
                  <a:spLocks/>
                </p:cNvSpPr>
                <p:nvPr/>
              </p:nvSpPr>
              <p:spPr bwMode="auto">
                <a:xfrm>
                  <a:off x="2305" y="3499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3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3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3" name="Freeform 983"/>
                <p:cNvSpPr>
                  <a:spLocks/>
                </p:cNvSpPr>
                <p:nvPr/>
              </p:nvSpPr>
              <p:spPr bwMode="auto">
                <a:xfrm>
                  <a:off x="2287" y="3489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7 w 21"/>
                    <a:gd name="T9" fmla="*/ 5 h 13"/>
                    <a:gd name="T10" fmla="*/ 10 w 21"/>
                    <a:gd name="T11" fmla="*/ 8 h 13"/>
                    <a:gd name="T12" fmla="*/ 13 w 21"/>
                    <a:gd name="T13" fmla="*/ 8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8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3 h 13"/>
                    <a:gd name="T30" fmla="*/ 7 w 21"/>
                    <a:gd name="T31" fmla="*/ 3 h 13"/>
                    <a:gd name="T32" fmla="*/ 5 w 21"/>
                    <a:gd name="T33" fmla="*/ 3 h 13"/>
                    <a:gd name="T34" fmla="*/ 2 w 21"/>
                    <a:gd name="T35" fmla="*/ 3 h 13"/>
                    <a:gd name="T36" fmla="*/ 0 w 21"/>
                    <a:gd name="T37" fmla="*/ 0 h 13"/>
                    <a:gd name="T38" fmla="*/ 0 w 21"/>
                    <a:gd name="T39" fmla="*/ 3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8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4" name="Freeform 984"/>
                <p:cNvSpPr>
                  <a:spLocks/>
                </p:cNvSpPr>
                <p:nvPr/>
              </p:nvSpPr>
              <p:spPr bwMode="auto">
                <a:xfrm>
                  <a:off x="2281" y="3492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6 w 8"/>
                    <a:gd name="T9" fmla="*/ 2 h 5"/>
                    <a:gd name="T10" fmla="*/ 6 w 8"/>
                    <a:gd name="T11" fmla="*/ 2 h 5"/>
                    <a:gd name="T12" fmla="*/ 6 w 8"/>
                    <a:gd name="T13" fmla="*/ 2 h 5"/>
                    <a:gd name="T14" fmla="*/ 6 w 8"/>
                    <a:gd name="T15" fmla="*/ 2 h 5"/>
                    <a:gd name="T16" fmla="*/ 6 w 8"/>
                    <a:gd name="T17" fmla="*/ 2 h 5"/>
                    <a:gd name="T18" fmla="*/ 8 w 8"/>
                    <a:gd name="T19" fmla="*/ 2 h 5"/>
                    <a:gd name="T20" fmla="*/ 6 w 8"/>
                    <a:gd name="T21" fmla="*/ 0 h 5"/>
                    <a:gd name="T22" fmla="*/ 6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2 h 5"/>
                    <a:gd name="T34" fmla="*/ 0 w 8"/>
                    <a:gd name="T35" fmla="*/ 2 h 5"/>
                    <a:gd name="T36" fmla="*/ 0 w 8"/>
                    <a:gd name="T37" fmla="*/ 2 h 5"/>
                    <a:gd name="T38" fmla="*/ 0 w 8"/>
                    <a:gd name="T39" fmla="*/ 2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5" name="Freeform 985"/>
                <p:cNvSpPr>
                  <a:spLocks/>
                </p:cNvSpPr>
                <p:nvPr/>
              </p:nvSpPr>
              <p:spPr bwMode="auto">
                <a:xfrm>
                  <a:off x="2268" y="3494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6 h 29"/>
                    <a:gd name="T12" fmla="*/ 11 w 16"/>
                    <a:gd name="T13" fmla="*/ 11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11 w 16"/>
                    <a:gd name="T25" fmla="*/ 5 h 29"/>
                    <a:gd name="T26" fmla="*/ 8 w 16"/>
                    <a:gd name="T27" fmla="*/ 11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11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6" name="Freeform 986"/>
                <p:cNvSpPr>
                  <a:spLocks/>
                </p:cNvSpPr>
                <p:nvPr/>
              </p:nvSpPr>
              <p:spPr bwMode="auto">
                <a:xfrm>
                  <a:off x="2268" y="3523"/>
                  <a:ext cx="6" cy="29"/>
                </a:xfrm>
                <a:custGeom>
                  <a:avLst/>
                  <a:gdLst>
                    <a:gd name="T0" fmla="*/ 6 w 6"/>
                    <a:gd name="T1" fmla="*/ 26 h 29"/>
                    <a:gd name="T2" fmla="*/ 6 w 6"/>
                    <a:gd name="T3" fmla="*/ 26 h 29"/>
                    <a:gd name="T4" fmla="*/ 3 w 6"/>
                    <a:gd name="T5" fmla="*/ 24 h 29"/>
                    <a:gd name="T6" fmla="*/ 3 w 6"/>
                    <a:gd name="T7" fmla="*/ 21 h 29"/>
                    <a:gd name="T8" fmla="*/ 3 w 6"/>
                    <a:gd name="T9" fmla="*/ 18 h 29"/>
                    <a:gd name="T10" fmla="*/ 3 w 6"/>
                    <a:gd name="T11" fmla="*/ 13 h 29"/>
                    <a:gd name="T12" fmla="*/ 3 w 6"/>
                    <a:gd name="T13" fmla="*/ 10 h 29"/>
                    <a:gd name="T14" fmla="*/ 3 w 6"/>
                    <a:gd name="T15" fmla="*/ 8 h 29"/>
                    <a:gd name="T16" fmla="*/ 3 w 6"/>
                    <a:gd name="T17" fmla="*/ 3 h 29"/>
                    <a:gd name="T18" fmla="*/ 6 w 6"/>
                    <a:gd name="T19" fmla="*/ 0 h 29"/>
                    <a:gd name="T20" fmla="*/ 0 w 6"/>
                    <a:gd name="T21" fmla="*/ 0 h 29"/>
                    <a:gd name="T22" fmla="*/ 0 w 6"/>
                    <a:gd name="T23" fmla="*/ 3 h 29"/>
                    <a:gd name="T24" fmla="*/ 0 w 6"/>
                    <a:gd name="T25" fmla="*/ 8 h 29"/>
                    <a:gd name="T26" fmla="*/ 0 w 6"/>
                    <a:gd name="T27" fmla="*/ 10 h 29"/>
                    <a:gd name="T28" fmla="*/ 0 w 6"/>
                    <a:gd name="T29" fmla="*/ 13 h 29"/>
                    <a:gd name="T30" fmla="*/ 0 w 6"/>
                    <a:gd name="T31" fmla="*/ 18 h 29"/>
                    <a:gd name="T32" fmla="*/ 0 w 6"/>
                    <a:gd name="T33" fmla="*/ 21 h 29"/>
                    <a:gd name="T34" fmla="*/ 0 w 6"/>
                    <a:gd name="T35" fmla="*/ 26 h 29"/>
                    <a:gd name="T36" fmla="*/ 3 w 6"/>
                    <a:gd name="T37" fmla="*/ 29 h 29"/>
                    <a:gd name="T38" fmla="*/ 3 w 6"/>
                    <a:gd name="T39" fmla="*/ 29 h 29"/>
                    <a:gd name="T40" fmla="*/ 6 w 6"/>
                    <a:gd name="T41" fmla="*/ 26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9"/>
                    <a:gd name="T65" fmla="*/ 6 w 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9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4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7" name="Freeform 987"/>
                <p:cNvSpPr>
                  <a:spLocks/>
                </p:cNvSpPr>
                <p:nvPr/>
              </p:nvSpPr>
              <p:spPr bwMode="auto">
                <a:xfrm>
                  <a:off x="2271" y="3549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6 h 21"/>
                    <a:gd name="T4" fmla="*/ 16 w 18"/>
                    <a:gd name="T5" fmla="*/ 16 h 21"/>
                    <a:gd name="T6" fmla="*/ 13 w 18"/>
                    <a:gd name="T7" fmla="*/ 13 h 21"/>
                    <a:gd name="T8" fmla="*/ 10 w 18"/>
                    <a:gd name="T9" fmla="*/ 13 h 21"/>
                    <a:gd name="T10" fmla="*/ 8 w 18"/>
                    <a:gd name="T11" fmla="*/ 11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3 h 21"/>
                    <a:gd name="T18" fmla="*/ 3 w 18"/>
                    <a:gd name="T19" fmla="*/ 0 h 21"/>
                    <a:gd name="T20" fmla="*/ 0 w 18"/>
                    <a:gd name="T21" fmla="*/ 3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1 h 21"/>
                    <a:gd name="T28" fmla="*/ 5 w 18"/>
                    <a:gd name="T29" fmla="*/ 13 h 21"/>
                    <a:gd name="T30" fmla="*/ 8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8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8" name="Freeform 988"/>
                <p:cNvSpPr>
                  <a:spLocks/>
                </p:cNvSpPr>
                <p:nvPr/>
              </p:nvSpPr>
              <p:spPr bwMode="auto">
                <a:xfrm>
                  <a:off x="2064" y="3455"/>
                  <a:ext cx="128" cy="34"/>
                </a:xfrm>
                <a:custGeom>
                  <a:avLst/>
                  <a:gdLst>
                    <a:gd name="T0" fmla="*/ 0 w 128"/>
                    <a:gd name="T1" fmla="*/ 5 h 34"/>
                    <a:gd name="T2" fmla="*/ 0 w 128"/>
                    <a:gd name="T3" fmla="*/ 16 h 34"/>
                    <a:gd name="T4" fmla="*/ 3 w 128"/>
                    <a:gd name="T5" fmla="*/ 26 h 34"/>
                    <a:gd name="T6" fmla="*/ 3 w 128"/>
                    <a:gd name="T7" fmla="*/ 29 h 34"/>
                    <a:gd name="T8" fmla="*/ 6 w 128"/>
                    <a:gd name="T9" fmla="*/ 31 h 34"/>
                    <a:gd name="T10" fmla="*/ 34 w 128"/>
                    <a:gd name="T11" fmla="*/ 34 h 34"/>
                    <a:gd name="T12" fmla="*/ 63 w 128"/>
                    <a:gd name="T13" fmla="*/ 34 h 34"/>
                    <a:gd name="T14" fmla="*/ 94 w 128"/>
                    <a:gd name="T15" fmla="*/ 34 h 34"/>
                    <a:gd name="T16" fmla="*/ 108 w 128"/>
                    <a:gd name="T17" fmla="*/ 34 h 34"/>
                    <a:gd name="T18" fmla="*/ 115 w 128"/>
                    <a:gd name="T19" fmla="*/ 34 h 34"/>
                    <a:gd name="T20" fmla="*/ 121 w 128"/>
                    <a:gd name="T21" fmla="*/ 31 h 34"/>
                    <a:gd name="T22" fmla="*/ 126 w 128"/>
                    <a:gd name="T23" fmla="*/ 26 h 34"/>
                    <a:gd name="T24" fmla="*/ 128 w 128"/>
                    <a:gd name="T25" fmla="*/ 18 h 34"/>
                    <a:gd name="T26" fmla="*/ 128 w 128"/>
                    <a:gd name="T27" fmla="*/ 10 h 34"/>
                    <a:gd name="T28" fmla="*/ 128 w 128"/>
                    <a:gd name="T29" fmla="*/ 5 h 34"/>
                    <a:gd name="T30" fmla="*/ 126 w 128"/>
                    <a:gd name="T31" fmla="*/ 2 h 34"/>
                    <a:gd name="T32" fmla="*/ 118 w 128"/>
                    <a:gd name="T33" fmla="*/ 0 h 34"/>
                    <a:gd name="T34" fmla="*/ 113 w 128"/>
                    <a:gd name="T35" fmla="*/ 0 h 34"/>
                    <a:gd name="T36" fmla="*/ 108 w 128"/>
                    <a:gd name="T37" fmla="*/ 0 h 34"/>
                    <a:gd name="T38" fmla="*/ 102 w 128"/>
                    <a:gd name="T39" fmla="*/ 0 h 34"/>
                    <a:gd name="T40" fmla="*/ 89 w 128"/>
                    <a:gd name="T41" fmla="*/ 0 h 34"/>
                    <a:gd name="T42" fmla="*/ 71 w 128"/>
                    <a:gd name="T43" fmla="*/ 2 h 34"/>
                    <a:gd name="T44" fmla="*/ 53 w 128"/>
                    <a:gd name="T45" fmla="*/ 2 h 34"/>
                    <a:gd name="T46" fmla="*/ 32 w 128"/>
                    <a:gd name="T47" fmla="*/ 2 h 34"/>
                    <a:gd name="T48" fmla="*/ 16 w 128"/>
                    <a:gd name="T49" fmla="*/ 5 h 34"/>
                    <a:gd name="T50" fmla="*/ 6 w 128"/>
                    <a:gd name="T51" fmla="*/ 5 h 34"/>
                    <a:gd name="T52" fmla="*/ 0 w 128"/>
                    <a:gd name="T53" fmla="*/ 5 h 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4"/>
                    <a:gd name="T83" fmla="*/ 128 w 128"/>
                    <a:gd name="T84" fmla="*/ 34 h 3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4">
                      <a:moveTo>
                        <a:pt x="0" y="5"/>
                      </a:moveTo>
                      <a:lnTo>
                        <a:pt x="0" y="16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6" y="31"/>
                      </a:lnTo>
                      <a:lnTo>
                        <a:pt x="34" y="34"/>
                      </a:lnTo>
                      <a:lnTo>
                        <a:pt x="63" y="34"/>
                      </a:lnTo>
                      <a:lnTo>
                        <a:pt x="94" y="34"/>
                      </a:lnTo>
                      <a:lnTo>
                        <a:pt x="108" y="34"/>
                      </a:lnTo>
                      <a:lnTo>
                        <a:pt x="115" y="34"/>
                      </a:lnTo>
                      <a:lnTo>
                        <a:pt x="121" y="31"/>
                      </a:lnTo>
                      <a:lnTo>
                        <a:pt x="126" y="26"/>
                      </a:lnTo>
                      <a:lnTo>
                        <a:pt x="128" y="18"/>
                      </a:lnTo>
                      <a:lnTo>
                        <a:pt x="128" y="10"/>
                      </a:lnTo>
                      <a:lnTo>
                        <a:pt x="128" y="5"/>
                      </a:lnTo>
                      <a:lnTo>
                        <a:pt x="126" y="2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2" y="2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9" name="Freeform 989"/>
                <p:cNvSpPr>
                  <a:spLocks/>
                </p:cNvSpPr>
                <p:nvPr/>
              </p:nvSpPr>
              <p:spPr bwMode="auto">
                <a:xfrm>
                  <a:off x="2064" y="3460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6 h 21"/>
                    <a:gd name="T8" fmla="*/ 3 w 3"/>
                    <a:gd name="T9" fmla="*/ 13 h 21"/>
                    <a:gd name="T10" fmla="*/ 3 w 3"/>
                    <a:gd name="T11" fmla="*/ 11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3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3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1 h 21"/>
                    <a:gd name="T30" fmla="*/ 0 w 3"/>
                    <a:gd name="T31" fmla="*/ 13 h 21"/>
                    <a:gd name="T32" fmla="*/ 0 w 3"/>
                    <a:gd name="T33" fmla="*/ 16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6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0" name="Freeform 990"/>
                <p:cNvSpPr>
                  <a:spLocks/>
                </p:cNvSpPr>
                <p:nvPr/>
              </p:nvSpPr>
              <p:spPr bwMode="auto">
                <a:xfrm>
                  <a:off x="2064" y="3481"/>
                  <a:ext cx="6" cy="8"/>
                </a:xfrm>
                <a:custGeom>
                  <a:avLst/>
                  <a:gdLst>
                    <a:gd name="T0" fmla="*/ 6 w 6"/>
                    <a:gd name="T1" fmla="*/ 3 h 8"/>
                    <a:gd name="T2" fmla="*/ 6 w 6"/>
                    <a:gd name="T3" fmla="*/ 3 h 8"/>
                    <a:gd name="T4" fmla="*/ 6 w 6"/>
                    <a:gd name="T5" fmla="*/ 3 h 8"/>
                    <a:gd name="T6" fmla="*/ 6 w 6"/>
                    <a:gd name="T7" fmla="*/ 3 h 8"/>
                    <a:gd name="T8" fmla="*/ 6 w 6"/>
                    <a:gd name="T9" fmla="*/ 3 h 8"/>
                    <a:gd name="T10" fmla="*/ 6 w 6"/>
                    <a:gd name="T11" fmla="*/ 3 h 8"/>
                    <a:gd name="T12" fmla="*/ 3 w 6"/>
                    <a:gd name="T13" fmla="*/ 3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3 h 8"/>
                    <a:gd name="T26" fmla="*/ 0 w 6"/>
                    <a:gd name="T27" fmla="*/ 3 h 8"/>
                    <a:gd name="T28" fmla="*/ 0 w 6"/>
                    <a:gd name="T29" fmla="*/ 3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3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1" name="Freeform 991"/>
                <p:cNvSpPr>
                  <a:spLocks/>
                </p:cNvSpPr>
                <p:nvPr/>
              </p:nvSpPr>
              <p:spPr bwMode="auto">
                <a:xfrm>
                  <a:off x="2070" y="3484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2 h 5"/>
                    <a:gd name="T4" fmla="*/ 49 w 57"/>
                    <a:gd name="T5" fmla="*/ 2 h 5"/>
                    <a:gd name="T6" fmla="*/ 41 w 57"/>
                    <a:gd name="T7" fmla="*/ 2 h 5"/>
                    <a:gd name="T8" fmla="*/ 36 w 57"/>
                    <a:gd name="T9" fmla="*/ 2 h 5"/>
                    <a:gd name="T10" fmla="*/ 28 w 57"/>
                    <a:gd name="T11" fmla="*/ 2 h 5"/>
                    <a:gd name="T12" fmla="*/ 20 w 57"/>
                    <a:gd name="T13" fmla="*/ 2 h 5"/>
                    <a:gd name="T14" fmla="*/ 13 w 57"/>
                    <a:gd name="T15" fmla="*/ 2 h 5"/>
                    <a:gd name="T16" fmla="*/ 7 w 57"/>
                    <a:gd name="T17" fmla="*/ 2 h 5"/>
                    <a:gd name="T18" fmla="*/ 0 w 57"/>
                    <a:gd name="T19" fmla="*/ 0 h 5"/>
                    <a:gd name="T20" fmla="*/ 0 w 57"/>
                    <a:gd name="T21" fmla="*/ 5 h 5"/>
                    <a:gd name="T22" fmla="*/ 7 w 57"/>
                    <a:gd name="T23" fmla="*/ 5 h 5"/>
                    <a:gd name="T24" fmla="*/ 13 w 57"/>
                    <a:gd name="T25" fmla="*/ 5 h 5"/>
                    <a:gd name="T26" fmla="*/ 20 w 57"/>
                    <a:gd name="T27" fmla="*/ 5 h 5"/>
                    <a:gd name="T28" fmla="*/ 28 w 57"/>
                    <a:gd name="T29" fmla="*/ 5 h 5"/>
                    <a:gd name="T30" fmla="*/ 36 w 57"/>
                    <a:gd name="T31" fmla="*/ 5 h 5"/>
                    <a:gd name="T32" fmla="*/ 41 w 57"/>
                    <a:gd name="T33" fmla="*/ 5 h 5"/>
                    <a:gd name="T34" fmla="*/ 49 w 57"/>
                    <a:gd name="T35" fmla="*/ 5 h 5"/>
                    <a:gd name="T36" fmla="*/ 57 w 57"/>
                    <a:gd name="T37" fmla="*/ 5 h 5"/>
                    <a:gd name="T38" fmla="*/ 57 w 57"/>
                    <a:gd name="T39" fmla="*/ 5 h 5"/>
                    <a:gd name="T40" fmla="*/ 57 w 57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5"/>
                    <a:gd name="T65" fmla="*/ 57 w 5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5">
                      <a:moveTo>
                        <a:pt x="57" y="2"/>
                      </a:moveTo>
                      <a:lnTo>
                        <a:pt x="57" y="2"/>
                      </a:lnTo>
                      <a:lnTo>
                        <a:pt x="49" y="2"/>
                      </a:lnTo>
                      <a:lnTo>
                        <a:pt x="41" y="2"/>
                      </a:lnTo>
                      <a:lnTo>
                        <a:pt x="36" y="2"/>
                      </a:lnTo>
                      <a:lnTo>
                        <a:pt x="28" y="2"/>
                      </a:lnTo>
                      <a:lnTo>
                        <a:pt x="20" y="2"/>
                      </a:lnTo>
                      <a:lnTo>
                        <a:pt x="13" y="2"/>
                      </a:lnTo>
                      <a:lnTo>
                        <a:pt x="7" y="2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20" y="5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1" y="5"/>
                      </a:lnTo>
                      <a:lnTo>
                        <a:pt x="49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2" name="Freeform 992"/>
                <p:cNvSpPr>
                  <a:spLocks/>
                </p:cNvSpPr>
                <p:nvPr/>
              </p:nvSpPr>
              <p:spPr bwMode="auto">
                <a:xfrm>
                  <a:off x="2127" y="3486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3 h 6"/>
                    <a:gd name="T4" fmla="*/ 29 w 31"/>
                    <a:gd name="T5" fmla="*/ 3 h 6"/>
                    <a:gd name="T6" fmla="*/ 24 w 31"/>
                    <a:gd name="T7" fmla="*/ 0 h 6"/>
                    <a:gd name="T8" fmla="*/ 21 w 31"/>
                    <a:gd name="T9" fmla="*/ 0 h 6"/>
                    <a:gd name="T10" fmla="*/ 16 w 31"/>
                    <a:gd name="T11" fmla="*/ 0 h 6"/>
                    <a:gd name="T12" fmla="*/ 13 w 31"/>
                    <a:gd name="T13" fmla="*/ 0 h 6"/>
                    <a:gd name="T14" fmla="*/ 8 w 31"/>
                    <a:gd name="T15" fmla="*/ 0 h 6"/>
                    <a:gd name="T16" fmla="*/ 5 w 31"/>
                    <a:gd name="T17" fmla="*/ 0 h 6"/>
                    <a:gd name="T18" fmla="*/ 0 w 31"/>
                    <a:gd name="T19" fmla="*/ 0 h 6"/>
                    <a:gd name="T20" fmla="*/ 0 w 31"/>
                    <a:gd name="T21" fmla="*/ 3 h 6"/>
                    <a:gd name="T22" fmla="*/ 5 w 31"/>
                    <a:gd name="T23" fmla="*/ 3 h 6"/>
                    <a:gd name="T24" fmla="*/ 8 w 31"/>
                    <a:gd name="T25" fmla="*/ 3 h 6"/>
                    <a:gd name="T26" fmla="*/ 13 w 31"/>
                    <a:gd name="T27" fmla="*/ 3 h 6"/>
                    <a:gd name="T28" fmla="*/ 16 w 31"/>
                    <a:gd name="T29" fmla="*/ 6 h 6"/>
                    <a:gd name="T30" fmla="*/ 21 w 31"/>
                    <a:gd name="T31" fmla="*/ 6 h 6"/>
                    <a:gd name="T32" fmla="*/ 24 w 31"/>
                    <a:gd name="T33" fmla="*/ 6 h 6"/>
                    <a:gd name="T34" fmla="*/ 29 w 31"/>
                    <a:gd name="T35" fmla="*/ 6 h 6"/>
                    <a:gd name="T36" fmla="*/ 31 w 31"/>
                    <a:gd name="T37" fmla="*/ 6 h 6"/>
                    <a:gd name="T38" fmla="*/ 31 w 31"/>
                    <a:gd name="T39" fmla="*/ 6 h 6"/>
                    <a:gd name="T40" fmla="*/ 31 w 31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6"/>
                    <a:gd name="T65" fmla="*/ 31 w 31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6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4" y="6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3" name="Freeform 993"/>
                <p:cNvSpPr>
                  <a:spLocks/>
                </p:cNvSpPr>
                <p:nvPr/>
              </p:nvSpPr>
              <p:spPr bwMode="auto">
                <a:xfrm>
                  <a:off x="2158" y="3484"/>
                  <a:ext cx="29" cy="8"/>
                </a:xfrm>
                <a:custGeom>
                  <a:avLst/>
                  <a:gdLst>
                    <a:gd name="T0" fmla="*/ 27 w 29"/>
                    <a:gd name="T1" fmla="*/ 0 h 8"/>
                    <a:gd name="T2" fmla="*/ 27 w 29"/>
                    <a:gd name="T3" fmla="*/ 0 h 8"/>
                    <a:gd name="T4" fmla="*/ 24 w 29"/>
                    <a:gd name="T5" fmla="*/ 2 h 8"/>
                    <a:gd name="T6" fmla="*/ 21 w 29"/>
                    <a:gd name="T7" fmla="*/ 2 h 8"/>
                    <a:gd name="T8" fmla="*/ 19 w 29"/>
                    <a:gd name="T9" fmla="*/ 5 h 8"/>
                    <a:gd name="T10" fmla="*/ 16 w 29"/>
                    <a:gd name="T11" fmla="*/ 5 h 8"/>
                    <a:gd name="T12" fmla="*/ 11 w 29"/>
                    <a:gd name="T13" fmla="*/ 5 h 8"/>
                    <a:gd name="T14" fmla="*/ 8 w 29"/>
                    <a:gd name="T15" fmla="*/ 5 h 8"/>
                    <a:gd name="T16" fmla="*/ 6 w 29"/>
                    <a:gd name="T17" fmla="*/ 5 h 8"/>
                    <a:gd name="T18" fmla="*/ 0 w 29"/>
                    <a:gd name="T19" fmla="*/ 5 h 8"/>
                    <a:gd name="T20" fmla="*/ 0 w 29"/>
                    <a:gd name="T21" fmla="*/ 8 h 8"/>
                    <a:gd name="T22" fmla="*/ 6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9 w 29"/>
                    <a:gd name="T31" fmla="*/ 8 h 8"/>
                    <a:gd name="T32" fmla="*/ 21 w 29"/>
                    <a:gd name="T33" fmla="*/ 8 h 8"/>
                    <a:gd name="T34" fmla="*/ 24 w 29"/>
                    <a:gd name="T35" fmla="*/ 5 h 8"/>
                    <a:gd name="T36" fmla="*/ 29 w 29"/>
                    <a:gd name="T37" fmla="*/ 2 h 8"/>
                    <a:gd name="T38" fmla="*/ 29 w 29"/>
                    <a:gd name="T39" fmla="*/ 2 h 8"/>
                    <a:gd name="T40" fmla="*/ 27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7" y="0"/>
                      </a:moveTo>
                      <a:lnTo>
                        <a:pt x="27" y="0"/>
                      </a:lnTo>
                      <a:lnTo>
                        <a:pt x="24" y="2"/>
                      </a:lnTo>
                      <a:lnTo>
                        <a:pt x="21" y="2"/>
                      </a:lnTo>
                      <a:lnTo>
                        <a:pt x="19" y="5"/>
                      </a:lnTo>
                      <a:lnTo>
                        <a:pt x="16" y="5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4" y="5"/>
                      </a:lnTo>
                      <a:lnTo>
                        <a:pt x="29" y="2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4" name="Freeform 994"/>
                <p:cNvSpPr>
                  <a:spLocks/>
                </p:cNvSpPr>
                <p:nvPr/>
              </p:nvSpPr>
              <p:spPr bwMode="auto">
                <a:xfrm>
                  <a:off x="2185" y="3457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4 h 29"/>
                    <a:gd name="T12" fmla="*/ 5 w 10"/>
                    <a:gd name="T13" fmla="*/ 19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7 h 29"/>
                    <a:gd name="T20" fmla="*/ 2 w 10"/>
                    <a:gd name="T21" fmla="*/ 29 h 29"/>
                    <a:gd name="T22" fmla="*/ 5 w 10"/>
                    <a:gd name="T23" fmla="*/ 27 h 29"/>
                    <a:gd name="T24" fmla="*/ 5 w 10"/>
                    <a:gd name="T25" fmla="*/ 24 h 29"/>
                    <a:gd name="T26" fmla="*/ 7 w 10"/>
                    <a:gd name="T27" fmla="*/ 19 h 29"/>
                    <a:gd name="T28" fmla="*/ 7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7 w 10"/>
                    <a:gd name="T35" fmla="*/ 3 h 29"/>
                    <a:gd name="T36" fmla="*/ 7 w 10"/>
                    <a:gd name="T37" fmla="*/ 0 h 29"/>
                    <a:gd name="T38" fmla="*/ 7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4"/>
                      </a:lnTo>
                      <a:lnTo>
                        <a:pt x="5" y="19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7"/>
                      </a:lnTo>
                      <a:lnTo>
                        <a:pt x="2" y="29"/>
                      </a:lnTo>
                      <a:lnTo>
                        <a:pt x="5" y="27"/>
                      </a:lnTo>
                      <a:lnTo>
                        <a:pt x="5" y="24"/>
                      </a:lnTo>
                      <a:lnTo>
                        <a:pt x="7" y="19"/>
                      </a:lnTo>
                      <a:lnTo>
                        <a:pt x="7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5" name="Freeform 995"/>
                <p:cNvSpPr>
                  <a:spLocks/>
                </p:cNvSpPr>
                <p:nvPr/>
              </p:nvSpPr>
              <p:spPr bwMode="auto">
                <a:xfrm>
                  <a:off x="2172" y="3452"/>
                  <a:ext cx="20" cy="8"/>
                </a:xfrm>
                <a:custGeom>
                  <a:avLst/>
                  <a:gdLst>
                    <a:gd name="T0" fmla="*/ 0 w 20"/>
                    <a:gd name="T1" fmla="*/ 3 h 8"/>
                    <a:gd name="T2" fmla="*/ 0 w 20"/>
                    <a:gd name="T3" fmla="*/ 3 h 8"/>
                    <a:gd name="T4" fmla="*/ 0 w 20"/>
                    <a:gd name="T5" fmla="*/ 3 h 8"/>
                    <a:gd name="T6" fmla="*/ 2 w 20"/>
                    <a:gd name="T7" fmla="*/ 3 h 8"/>
                    <a:gd name="T8" fmla="*/ 7 w 20"/>
                    <a:gd name="T9" fmla="*/ 5 h 8"/>
                    <a:gd name="T10" fmla="*/ 10 w 20"/>
                    <a:gd name="T11" fmla="*/ 5 h 8"/>
                    <a:gd name="T12" fmla="*/ 13 w 20"/>
                    <a:gd name="T13" fmla="*/ 5 h 8"/>
                    <a:gd name="T14" fmla="*/ 15 w 20"/>
                    <a:gd name="T15" fmla="*/ 5 h 8"/>
                    <a:gd name="T16" fmla="*/ 18 w 20"/>
                    <a:gd name="T17" fmla="*/ 5 h 8"/>
                    <a:gd name="T18" fmla="*/ 18 w 20"/>
                    <a:gd name="T19" fmla="*/ 8 h 8"/>
                    <a:gd name="T20" fmla="*/ 20 w 20"/>
                    <a:gd name="T21" fmla="*/ 5 h 8"/>
                    <a:gd name="T22" fmla="*/ 18 w 20"/>
                    <a:gd name="T23" fmla="*/ 3 h 8"/>
                    <a:gd name="T24" fmla="*/ 15 w 20"/>
                    <a:gd name="T25" fmla="*/ 3 h 8"/>
                    <a:gd name="T26" fmla="*/ 13 w 20"/>
                    <a:gd name="T27" fmla="*/ 3 h 8"/>
                    <a:gd name="T28" fmla="*/ 10 w 20"/>
                    <a:gd name="T29" fmla="*/ 0 h 8"/>
                    <a:gd name="T30" fmla="*/ 7 w 20"/>
                    <a:gd name="T31" fmla="*/ 0 h 8"/>
                    <a:gd name="T32" fmla="*/ 2 w 20"/>
                    <a:gd name="T33" fmla="*/ 0 h 8"/>
                    <a:gd name="T34" fmla="*/ 0 w 20"/>
                    <a:gd name="T35" fmla="*/ 0 h 8"/>
                    <a:gd name="T36" fmla="*/ 0 w 20"/>
                    <a:gd name="T37" fmla="*/ 0 h 8"/>
                    <a:gd name="T38" fmla="*/ 0 w 20"/>
                    <a:gd name="T39" fmla="*/ 0 h 8"/>
                    <a:gd name="T40" fmla="*/ 0 w 20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8"/>
                    <a:gd name="T65" fmla="*/ 20 w 2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0" y="5"/>
                      </a:ln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6" name="Freeform 996"/>
                <p:cNvSpPr>
                  <a:spLocks/>
                </p:cNvSpPr>
                <p:nvPr/>
              </p:nvSpPr>
              <p:spPr bwMode="auto">
                <a:xfrm>
                  <a:off x="2064" y="3452"/>
                  <a:ext cx="108" cy="11"/>
                </a:xfrm>
                <a:custGeom>
                  <a:avLst/>
                  <a:gdLst>
                    <a:gd name="T0" fmla="*/ 3 w 108"/>
                    <a:gd name="T1" fmla="*/ 8 h 11"/>
                    <a:gd name="T2" fmla="*/ 0 w 108"/>
                    <a:gd name="T3" fmla="*/ 11 h 11"/>
                    <a:gd name="T4" fmla="*/ 6 w 108"/>
                    <a:gd name="T5" fmla="*/ 11 h 11"/>
                    <a:gd name="T6" fmla="*/ 16 w 108"/>
                    <a:gd name="T7" fmla="*/ 8 h 11"/>
                    <a:gd name="T8" fmla="*/ 34 w 108"/>
                    <a:gd name="T9" fmla="*/ 8 h 11"/>
                    <a:gd name="T10" fmla="*/ 53 w 108"/>
                    <a:gd name="T11" fmla="*/ 8 h 11"/>
                    <a:gd name="T12" fmla="*/ 71 w 108"/>
                    <a:gd name="T13" fmla="*/ 5 h 11"/>
                    <a:gd name="T14" fmla="*/ 89 w 108"/>
                    <a:gd name="T15" fmla="*/ 5 h 11"/>
                    <a:gd name="T16" fmla="*/ 102 w 108"/>
                    <a:gd name="T17" fmla="*/ 5 h 11"/>
                    <a:gd name="T18" fmla="*/ 108 w 108"/>
                    <a:gd name="T19" fmla="*/ 3 h 11"/>
                    <a:gd name="T20" fmla="*/ 108 w 108"/>
                    <a:gd name="T21" fmla="*/ 0 h 11"/>
                    <a:gd name="T22" fmla="*/ 102 w 108"/>
                    <a:gd name="T23" fmla="*/ 0 h 11"/>
                    <a:gd name="T24" fmla="*/ 89 w 108"/>
                    <a:gd name="T25" fmla="*/ 0 h 11"/>
                    <a:gd name="T26" fmla="*/ 71 w 108"/>
                    <a:gd name="T27" fmla="*/ 3 h 11"/>
                    <a:gd name="T28" fmla="*/ 53 w 108"/>
                    <a:gd name="T29" fmla="*/ 3 h 11"/>
                    <a:gd name="T30" fmla="*/ 34 w 108"/>
                    <a:gd name="T31" fmla="*/ 5 h 11"/>
                    <a:gd name="T32" fmla="*/ 16 w 108"/>
                    <a:gd name="T33" fmla="*/ 5 h 11"/>
                    <a:gd name="T34" fmla="*/ 6 w 108"/>
                    <a:gd name="T35" fmla="*/ 5 h 11"/>
                    <a:gd name="T36" fmla="*/ 0 w 108"/>
                    <a:gd name="T37" fmla="*/ 8 h 11"/>
                    <a:gd name="T38" fmla="*/ 0 w 108"/>
                    <a:gd name="T39" fmla="*/ 8 h 11"/>
                    <a:gd name="T40" fmla="*/ 3 w 108"/>
                    <a:gd name="T41" fmla="*/ 8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1"/>
                    <a:gd name="T65" fmla="*/ 108 w 108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1">
                      <a:moveTo>
                        <a:pt x="3" y="8"/>
                      </a:moveTo>
                      <a:lnTo>
                        <a:pt x="0" y="11"/>
                      </a:lnTo>
                      <a:lnTo>
                        <a:pt x="6" y="11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3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7" name="Rectangle 997"/>
                <p:cNvSpPr>
                  <a:spLocks noChangeArrowheads="1"/>
                </p:cNvSpPr>
                <p:nvPr/>
              </p:nvSpPr>
              <p:spPr bwMode="auto">
                <a:xfrm>
                  <a:off x="2083" y="3471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8808" name="Freeform 998"/>
                <p:cNvSpPr>
                  <a:spLocks/>
                </p:cNvSpPr>
                <p:nvPr/>
              </p:nvSpPr>
              <p:spPr bwMode="auto">
                <a:xfrm>
                  <a:off x="1879" y="3379"/>
                  <a:ext cx="337" cy="71"/>
                </a:xfrm>
                <a:custGeom>
                  <a:avLst/>
                  <a:gdLst>
                    <a:gd name="T0" fmla="*/ 55 w 337"/>
                    <a:gd name="T1" fmla="*/ 8 h 71"/>
                    <a:gd name="T2" fmla="*/ 41 w 337"/>
                    <a:gd name="T3" fmla="*/ 10 h 71"/>
                    <a:gd name="T4" fmla="*/ 31 w 337"/>
                    <a:gd name="T5" fmla="*/ 18 h 71"/>
                    <a:gd name="T6" fmla="*/ 23 w 337"/>
                    <a:gd name="T7" fmla="*/ 29 h 71"/>
                    <a:gd name="T8" fmla="*/ 13 w 337"/>
                    <a:gd name="T9" fmla="*/ 37 h 71"/>
                    <a:gd name="T10" fmla="*/ 5 w 337"/>
                    <a:gd name="T11" fmla="*/ 42 h 71"/>
                    <a:gd name="T12" fmla="*/ 0 w 337"/>
                    <a:gd name="T13" fmla="*/ 47 h 71"/>
                    <a:gd name="T14" fmla="*/ 0 w 337"/>
                    <a:gd name="T15" fmla="*/ 55 h 71"/>
                    <a:gd name="T16" fmla="*/ 0 w 337"/>
                    <a:gd name="T17" fmla="*/ 55 h 71"/>
                    <a:gd name="T18" fmla="*/ 5 w 337"/>
                    <a:gd name="T19" fmla="*/ 58 h 71"/>
                    <a:gd name="T20" fmla="*/ 57 w 337"/>
                    <a:gd name="T21" fmla="*/ 65 h 71"/>
                    <a:gd name="T22" fmla="*/ 109 w 337"/>
                    <a:gd name="T23" fmla="*/ 68 h 71"/>
                    <a:gd name="T24" fmla="*/ 162 w 337"/>
                    <a:gd name="T25" fmla="*/ 71 h 71"/>
                    <a:gd name="T26" fmla="*/ 217 w 337"/>
                    <a:gd name="T27" fmla="*/ 71 h 71"/>
                    <a:gd name="T28" fmla="*/ 274 w 337"/>
                    <a:gd name="T29" fmla="*/ 71 h 71"/>
                    <a:gd name="T30" fmla="*/ 303 w 337"/>
                    <a:gd name="T31" fmla="*/ 65 h 71"/>
                    <a:gd name="T32" fmla="*/ 329 w 337"/>
                    <a:gd name="T33" fmla="*/ 60 h 71"/>
                    <a:gd name="T34" fmla="*/ 334 w 337"/>
                    <a:gd name="T35" fmla="*/ 58 h 71"/>
                    <a:gd name="T36" fmla="*/ 337 w 337"/>
                    <a:gd name="T37" fmla="*/ 52 h 71"/>
                    <a:gd name="T38" fmla="*/ 334 w 337"/>
                    <a:gd name="T39" fmla="*/ 42 h 71"/>
                    <a:gd name="T40" fmla="*/ 329 w 337"/>
                    <a:gd name="T41" fmla="*/ 31 h 71"/>
                    <a:gd name="T42" fmla="*/ 324 w 337"/>
                    <a:gd name="T43" fmla="*/ 23 h 71"/>
                    <a:gd name="T44" fmla="*/ 319 w 337"/>
                    <a:gd name="T45" fmla="*/ 10 h 71"/>
                    <a:gd name="T46" fmla="*/ 313 w 337"/>
                    <a:gd name="T47" fmla="*/ 5 h 71"/>
                    <a:gd name="T48" fmla="*/ 306 w 337"/>
                    <a:gd name="T49" fmla="*/ 3 h 71"/>
                    <a:gd name="T50" fmla="*/ 243 w 337"/>
                    <a:gd name="T51" fmla="*/ 0 h 71"/>
                    <a:gd name="T52" fmla="*/ 180 w 337"/>
                    <a:gd name="T53" fmla="*/ 0 h 71"/>
                    <a:gd name="T54" fmla="*/ 117 w 337"/>
                    <a:gd name="T55" fmla="*/ 3 h 71"/>
                    <a:gd name="T56" fmla="*/ 55 w 337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1"/>
                    <a:gd name="T89" fmla="*/ 337 w 337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1">
                      <a:moveTo>
                        <a:pt x="55" y="8"/>
                      </a:moveTo>
                      <a:lnTo>
                        <a:pt x="41" y="10"/>
                      </a:lnTo>
                      <a:lnTo>
                        <a:pt x="31" y="18"/>
                      </a:lnTo>
                      <a:lnTo>
                        <a:pt x="23" y="29"/>
                      </a:lnTo>
                      <a:lnTo>
                        <a:pt x="13" y="37"/>
                      </a:lnTo>
                      <a:lnTo>
                        <a:pt x="5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57" y="65"/>
                      </a:lnTo>
                      <a:lnTo>
                        <a:pt x="109" y="68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4" y="71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4" y="58"/>
                      </a:lnTo>
                      <a:lnTo>
                        <a:pt x="337" y="52"/>
                      </a:lnTo>
                      <a:lnTo>
                        <a:pt x="334" y="42"/>
                      </a:lnTo>
                      <a:lnTo>
                        <a:pt x="329" y="31"/>
                      </a:lnTo>
                      <a:lnTo>
                        <a:pt x="324" y="23"/>
                      </a:lnTo>
                      <a:lnTo>
                        <a:pt x="319" y="10"/>
                      </a:lnTo>
                      <a:lnTo>
                        <a:pt x="313" y="5"/>
                      </a:lnTo>
                      <a:lnTo>
                        <a:pt x="306" y="3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9" name="Freeform 999"/>
                <p:cNvSpPr>
                  <a:spLocks/>
                </p:cNvSpPr>
                <p:nvPr/>
              </p:nvSpPr>
              <p:spPr bwMode="auto">
                <a:xfrm>
                  <a:off x="1892" y="3384"/>
                  <a:ext cx="42" cy="32"/>
                </a:xfrm>
                <a:custGeom>
                  <a:avLst/>
                  <a:gdLst>
                    <a:gd name="T0" fmla="*/ 2 w 42"/>
                    <a:gd name="T1" fmla="*/ 32 h 32"/>
                    <a:gd name="T2" fmla="*/ 2 w 42"/>
                    <a:gd name="T3" fmla="*/ 32 h 32"/>
                    <a:gd name="T4" fmla="*/ 8 w 42"/>
                    <a:gd name="T5" fmla="*/ 29 h 32"/>
                    <a:gd name="T6" fmla="*/ 10 w 42"/>
                    <a:gd name="T7" fmla="*/ 24 h 32"/>
                    <a:gd name="T8" fmla="*/ 15 w 42"/>
                    <a:gd name="T9" fmla="*/ 18 h 32"/>
                    <a:gd name="T10" fmla="*/ 21 w 42"/>
                    <a:gd name="T11" fmla="*/ 16 h 32"/>
                    <a:gd name="T12" fmla="*/ 23 w 42"/>
                    <a:gd name="T13" fmla="*/ 11 h 32"/>
                    <a:gd name="T14" fmla="*/ 31 w 42"/>
                    <a:gd name="T15" fmla="*/ 8 h 32"/>
                    <a:gd name="T16" fmla="*/ 36 w 42"/>
                    <a:gd name="T17" fmla="*/ 5 h 32"/>
                    <a:gd name="T18" fmla="*/ 42 w 42"/>
                    <a:gd name="T19" fmla="*/ 3 h 32"/>
                    <a:gd name="T20" fmla="*/ 42 w 42"/>
                    <a:gd name="T21" fmla="*/ 0 h 32"/>
                    <a:gd name="T22" fmla="*/ 34 w 42"/>
                    <a:gd name="T23" fmla="*/ 0 h 32"/>
                    <a:gd name="T24" fmla="*/ 28 w 42"/>
                    <a:gd name="T25" fmla="*/ 5 h 32"/>
                    <a:gd name="T26" fmla="*/ 23 w 42"/>
                    <a:gd name="T27" fmla="*/ 8 h 32"/>
                    <a:gd name="T28" fmla="*/ 18 w 42"/>
                    <a:gd name="T29" fmla="*/ 11 h 32"/>
                    <a:gd name="T30" fmla="*/ 13 w 42"/>
                    <a:gd name="T31" fmla="*/ 16 h 32"/>
                    <a:gd name="T32" fmla="*/ 8 w 42"/>
                    <a:gd name="T33" fmla="*/ 21 h 32"/>
                    <a:gd name="T34" fmla="*/ 5 w 42"/>
                    <a:gd name="T35" fmla="*/ 26 h 32"/>
                    <a:gd name="T36" fmla="*/ 0 w 42"/>
                    <a:gd name="T37" fmla="*/ 29 h 32"/>
                    <a:gd name="T38" fmla="*/ 0 w 42"/>
                    <a:gd name="T39" fmla="*/ 29 h 32"/>
                    <a:gd name="T40" fmla="*/ 2 w 42"/>
                    <a:gd name="T41" fmla="*/ 32 h 3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2"/>
                    <a:gd name="T65" fmla="*/ 42 w 42"/>
                    <a:gd name="T66" fmla="*/ 32 h 3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2">
                      <a:moveTo>
                        <a:pt x="2" y="32"/>
                      </a:moveTo>
                      <a:lnTo>
                        <a:pt x="2" y="32"/>
                      </a:lnTo>
                      <a:lnTo>
                        <a:pt x="8" y="29"/>
                      </a:lnTo>
                      <a:lnTo>
                        <a:pt x="10" y="24"/>
                      </a:lnTo>
                      <a:lnTo>
                        <a:pt x="15" y="18"/>
                      </a:lnTo>
                      <a:lnTo>
                        <a:pt x="21" y="16"/>
                      </a:lnTo>
                      <a:lnTo>
                        <a:pt x="23" y="11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3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8" y="5"/>
                      </a:lnTo>
                      <a:lnTo>
                        <a:pt x="23" y="8"/>
                      </a:lnTo>
                      <a:lnTo>
                        <a:pt x="18" y="11"/>
                      </a:lnTo>
                      <a:lnTo>
                        <a:pt x="13" y="16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0" name="Freeform 1000"/>
                <p:cNvSpPr>
                  <a:spLocks/>
                </p:cNvSpPr>
                <p:nvPr/>
              </p:nvSpPr>
              <p:spPr bwMode="auto">
                <a:xfrm>
                  <a:off x="1876" y="3413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6 h 26"/>
                    <a:gd name="T12" fmla="*/ 8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3 h 26"/>
                    <a:gd name="T20" fmla="*/ 16 w 18"/>
                    <a:gd name="T21" fmla="*/ 0 h 26"/>
                    <a:gd name="T22" fmla="*/ 10 w 18"/>
                    <a:gd name="T23" fmla="*/ 3 h 26"/>
                    <a:gd name="T24" fmla="*/ 8 w 18"/>
                    <a:gd name="T25" fmla="*/ 8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4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6"/>
                      </a:lnTo>
                      <a:lnTo>
                        <a:pt x="8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3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1" name="Freeform 1001"/>
                <p:cNvSpPr>
                  <a:spLocks/>
                </p:cNvSpPr>
                <p:nvPr/>
              </p:nvSpPr>
              <p:spPr bwMode="auto">
                <a:xfrm>
                  <a:off x="1884" y="3434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4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8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8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4 w 212"/>
                    <a:gd name="T29" fmla="*/ 16 h 18"/>
                    <a:gd name="T30" fmla="*/ 131 w 212"/>
                    <a:gd name="T31" fmla="*/ 16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4" y="10"/>
                      </a:lnTo>
                      <a:lnTo>
                        <a:pt x="78" y="10"/>
                      </a:lnTo>
                      <a:lnTo>
                        <a:pt x="52" y="8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8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4" y="16"/>
                      </a:lnTo>
                      <a:lnTo>
                        <a:pt x="131" y="16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2" name="Freeform 1002"/>
                <p:cNvSpPr>
                  <a:spLocks/>
                </p:cNvSpPr>
                <p:nvPr/>
              </p:nvSpPr>
              <p:spPr bwMode="auto">
                <a:xfrm>
                  <a:off x="2096" y="3437"/>
                  <a:ext cx="112" cy="15"/>
                </a:xfrm>
                <a:custGeom>
                  <a:avLst/>
                  <a:gdLst>
                    <a:gd name="T0" fmla="*/ 112 w 112"/>
                    <a:gd name="T1" fmla="*/ 0 h 15"/>
                    <a:gd name="T2" fmla="*/ 112 w 112"/>
                    <a:gd name="T3" fmla="*/ 0 h 15"/>
                    <a:gd name="T4" fmla="*/ 99 w 112"/>
                    <a:gd name="T5" fmla="*/ 5 h 15"/>
                    <a:gd name="T6" fmla="*/ 86 w 112"/>
                    <a:gd name="T7" fmla="*/ 7 h 15"/>
                    <a:gd name="T8" fmla="*/ 70 w 112"/>
                    <a:gd name="T9" fmla="*/ 7 h 15"/>
                    <a:gd name="T10" fmla="*/ 57 w 112"/>
                    <a:gd name="T11" fmla="*/ 10 h 15"/>
                    <a:gd name="T12" fmla="*/ 42 w 112"/>
                    <a:gd name="T13" fmla="*/ 10 h 15"/>
                    <a:gd name="T14" fmla="*/ 28 w 112"/>
                    <a:gd name="T15" fmla="*/ 10 h 15"/>
                    <a:gd name="T16" fmla="*/ 13 w 112"/>
                    <a:gd name="T17" fmla="*/ 13 h 15"/>
                    <a:gd name="T18" fmla="*/ 0 w 112"/>
                    <a:gd name="T19" fmla="*/ 10 h 15"/>
                    <a:gd name="T20" fmla="*/ 0 w 112"/>
                    <a:gd name="T21" fmla="*/ 15 h 15"/>
                    <a:gd name="T22" fmla="*/ 13 w 112"/>
                    <a:gd name="T23" fmla="*/ 15 h 15"/>
                    <a:gd name="T24" fmla="*/ 28 w 112"/>
                    <a:gd name="T25" fmla="*/ 15 h 15"/>
                    <a:gd name="T26" fmla="*/ 44 w 112"/>
                    <a:gd name="T27" fmla="*/ 15 h 15"/>
                    <a:gd name="T28" fmla="*/ 57 w 112"/>
                    <a:gd name="T29" fmla="*/ 13 h 15"/>
                    <a:gd name="T30" fmla="*/ 73 w 112"/>
                    <a:gd name="T31" fmla="*/ 13 h 15"/>
                    <a:gd name="T32" fmla="*/ 86 w 112"/>
                    <a:gd name="T33" fmla="*/ 10 h 15"/>
                    <a:gd name="T34" fmla="*/ 99 w 112"/>
                    <a:gd name="T35" fmla="*/ 7 h 15"/>
                    <a:gd name="T36" fmla="*/ 112 w 112"/>
                    <a:gd name="T37" fmla="*/ 2 h 15"/>
                    <a:gd name="T38" fmla="*/ 112 w 112"/>
                    <a:gd name="T39" fmla="*/ 2 h 15"/>
                    <a:gd name="T40" fmla="*/ 112 w 112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5"/>
                    <a:gd name="T65" fmla="*/ 112 w 112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5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7"/>
                      </a:lnTo>
                      <a:lnTo>
                        <a:pt x="70" y="7"/>
                      </a:lnTo>
                      <a:lnTo>
                        <a:pt x="57" y="10"/>
                      </a:lnTo>
                      <a:lnTo>
                        <a:pt x="42" y="10"/>
                      </a:lnTo>
                      <a:lnTo>
                        <a:pt x="28" y="10"/>
                      </a:lnTo>
                      <a:lnTo>
                        <a:pt x="13" y="13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13" y="15"/>
                      </a:lnTo>
                      <a:lnTo>
                        <a:pt x="28" y="15"/>
                      </a:lnTo>
                      <a:lnTo>
                        <a:pt x="44" y="15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0"/>
                      </a:lnTo>
                      <a:lnTo>
                        <a:pt x="99" y="7"/>
                      </a:lnTo>
                      <a:lnTo>
                        <a:pt x="112" y="2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3" name="Freeform 1003"/>
                <p:cNvSpPr>
                  <a:spLocks/>
                </p:cNvSpPr>
                <p:nvPr/>
              </p:nvSpPr>
              <p:spPr bwMode="auto">
                <a:xfrm>
                  <a:off x="2200" y="3400"/>
                  <a:ext cx="16" cy="39"/>
                </a:xfrm>
                <a:custGeom>
                  <a:avLst/>
                  <a:gdLst>
                    <a:gd name="T0" fmla="*/ 0 w 16"/>
                    <a:gd name="T1" fmla="*/ 2 h 39"/>
                    <a:gd name="T2" fmla="*/ 0 w 16"/>
                    <a:gd name="T3" fmla="*/ 2 h 39"/>
                    <a:gd name="T4" fmla="*/ 3 w 16"/>
                    <a:gd name="T5" fmla="*/ 8 h 39"/>
                    <a:gd name="T6" fmla="*/ 6 w 16"/>
                    <a:gd name="T7" fmla="*/ 13 h 39"/>
                    <a:gd name="T8" fmla="*/ 8 w 16"/>
                    <a:gd name="T9" fmla="*/ 18 h 39"/>
                    <a:gd name="T10" fmla="*/ 11 w 16"/>
                    <a:gd name="T11" fmla="*/ 23 h 39"/>
                    <a:gd name="T12" fmla="*/ 13 w 16"/>
                    <a:gd name="T13" fmla="*/ 29 h 39"/>
                    <a:gd name="T14" fmla="*/ 13 w 16"/>
                    <a:gd name="T15" fmla="*/ 31 h 39"/>
                    <a:gd name="T16" fmla="*/ 11 w 16"/>
                    <a:gd name="T17" fmla="*/ 34 h 39"/>
                    <a:gd name="T18" fmla="*/ 8 w 16"/>
                    <a:gd name="T19" fmla="*/ 37 h 39"/>
                    <a:gd name="T20" fmla="*/ 8 w 16"/>
                    <a:gd name="T21" fmla="*/ 39 h 39"/>
                    <a:gd name="T22" fmla="*/ 13 w 16"/>
                    <a:gd name="T23" fmla="*/ 37 h 39"/>
                    <a:gd name="T24" fmla="*/ 16 w 16"/>
                    <a:gd name="T25" fmla="*/ 31 h 39"/>
                    <a:gd name="T26" fmla="*/ 16 w 16"/>
                    <a:gd name="T27" fmla="*/ 26 h 39"/>
                    <a:gd name="T28" fmla="*/ 16 w 16"/>
                    <a:gd name="T29" fmla="*/ 21 h 39"/>
                    <a:gd name="T30" fmla="*/ 13 w 16"/>
                    <a:gd name="T31" fmla="*/ 16 h 39"/>
                    <a:gd name="T32" fmla="*/ 11 w 16"/>
                    <a:gd name="T33" fmla="*/ 10 h 39"/>
                    <a:gd name="T34" fmla="*/ 6 w 16"/>
                    <a:gd name="T35" fmla="*/ 5 h 39"/>
                    <a:gd name="T36" fmla="*/ 6 w 16"/>
                    <a:gd name="T37" fmla="*/ 0 h 39"/>
                    <a:gd name="T38" fmla="*/ 6 w 16"/>
                    <a:gd name="T39" fmla="*/ 0 h 39"/>
                    <a:gd name="T40" fmla="*/ 0 w 16"/>
                    <a:gd name="T41" fmla="*/ 2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39"/>
                    <a:gd name="T65" fmla="*/ 16 w 16"/>
                    <a:gd name="T66" fmla="*/ 39 h 3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3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8"/>
                      </a:lnTo>
                      <a:lnTo>
                        <a:pt x="6" y="13"/>
                      </a:lnTo>
                      <a:lnTo>
                        <a:pt x="8" y="18"/>
                      </a:lnTo>
                      <a:lnTo>
                        <a:pt x="11" y="23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1" y="34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13" y="37"/>
                      </a:lnTo>
                      <a:lnTo>
                        <a:pt x="16" y="31"/>
                      </a:lnTo>
                      <a:lnTo>
                        <a:pt x="16" y="26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1" y="10"/>
                      </a:lnTo>
                      <a:lnTo>
                        <a:pt x="6" y="5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4" name="Freeform 1004"/>
                <p:cNvSpPr>
                  <a:spLocks/>
                </p:cNvSpPr>
                <p:nvPr/>
              </p:nvSpPr>
              <p:spPr bwMode="auto">
                <a:xfrm>
                  <a:off x="2185" y="3379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2 w 21"/>
                    <a:gd name="T5" fmla="*/ 5 h 23"/>
                    <a:gd name="T6" fmla="*/ 5 w 21"/>
                    <a:gd name="T7" fmla="*/ 5 h 23"/>
                    <a:gd name="T8" fmla="*/ 7 w 21"/>
                    <a:gd name="T9" fmla="*/ 8 h 23"/>
                    <a:gd name="T10" fmla="*/ 10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5 w 21"/>
                    <a:gd name="T17" fmla="*/ 21 h 23"/>
                    <a:gd name="T18" fmla="*/ 15 w 21"/>
                    <a:gd name="T19" fmla="*/ 23 h 23"/>
                    <a:gd name="T20" fmla="*/ 21 w 21"/>
                    <a:gd name="T21" fmla="*/ 21 h 23"/>
                    <a:gd name="T22" fmla="*/ 18 w 21"/>
                    <a:gd name="T23" fmla="*/ 18 h 23"/>
                    <a:gd name="T24" fmla="*/ 18 w 21"/>
                    <a:gd name="T25" fmla="*/ 16 h 23"/>
                    <a:gd name="T26" fmla="*/ 15 w 21"/>
                    <a:gd name="T27" fmla="*/ 13 h 23"/>
                    <a:gd name="T28" fmla="*/ 13 w 21"/>
                    <a:gd name="T29" fmla="*/ 8 h 23"/>
                    <a:gd name="T30" fmla="*/ 10 w 21"/>
                    <a:gd name="T31" fmla="*/ 5 h 23"/>
                    <a:gd name="T32" fmla="*/ 7 w 21"/>
                    <a:gd name="T33" fmla="*/ 3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8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1"/>
                      </a:lnTo>
                      <a:lnTo>
                        <a:pt x="15" y="23"/>
                      </a:lnTo>
                      <a:lnTo>
                        <a:pt x="21" y="21"/>
                      </a:lnTo>
                      <a:lnTo>
                        <a:pt x="18" y="18"/>
                      </a:lnTo>
                      <a:lnTo>
                        <a:pt x="18" y="16"/>
                      </a:lnTo>
                      <a:lnTo>
                        <a:pt x="15" y="13"/>
                      </a:lnTo>
                      <a:lnTo>
                        <a:pt x="13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5" name="Freeform 1005"/>
                <p:cNvSpPr>
                  <a:spLocks/>
                </p:cNvSpPr>
                <p:nvPr/>
              </p:nvSpPr>
              <p:spPr bwMode="auto">
                <a:xfrm>
                  <a:off x="1934" y="3376"/>
                  <a:ext cx="251" cy="11"/>
                </a:xfrm>
                <a:custGeom>
                  <a:avLst/>
                  <a:gdLst>
                    <a:gd name="T0" fmla="*/ 0 w 251"/>
                    <a:gd name="T1" fmla="*/ 11 h 11"/>
                    <a:gd name="T2" fmla="*/ 0 w 251"/>
                    <a:gd name="T3" fmla="*/ 11 h 11"/>
                    <a:gd name="T4" fmla="*/ 31 w 251"/>
                    <a:gd name="T5" fmla="*/ 8 h 11"/>
                    <a:gd name="T6" fmla="*/ 62 w 251"/>
                    <a:gd name="T7" fmla="*/ 6 h 11"/>
                    <a:gd name="T8" fmla="*/ 94 w 251"/>
                    <a:gd name="T9" fmla="*/ 6 h 11"/>
                    <a:gd name="T10" fmla="*/ 125 w 251"/>
                    <a:gd name="T11" fmla="*/ 3 h 11"/>
                    <a:gd name="T12" fmla="*/ 156 w 251"/>
                    <a:gd name="T13" fmla="*/ 3 h 11"/>
                    <a:gd name="T14" fmla="*/ 188 w 251"/>
                    <a:gd name="T15" fmla="*/ 3 h 11"/>
                    <a:gd name="T16" fmla="*/ 219 w 251"/>
                    <a:gd name="T17" fmla="*/ 6 h 11"/>
                    <a:gd name="T18" fmla="*/ 251 w 251"/>
                    <a:gd name="T19" fmla="*/ 8 h 11"/>
                    <a:gd name="T20" fmla="*/ 251 w 251"/>
                    <a:gd name="T21" fmla="*/ 3 h 11"/>
                    <a:gd name="T22" fmla="*/ 219 w 251"/>
                    <a:gd name="T23" fmla="*/ 3 h 11"/>
                    <a:gd name="T24" fmla="*/ 188 w 251"/>
                    <a:gd name="T25" fmla="*/ 0 h 11"/>
                    <a:gd name="T26" fmla="*/ 156 w 251"/>
                    <a:gd name="T27" fmla="*/ 0 h 11"/>
                    <a:gd name="T28" fmla="*/ 125 w 251"/>
                    <a:gd name="T29" fmla="*/ 0 h 11"/>
                    <a:gd name="T30" fmla="*/ 94 w 251"/>
                    <a:gd name="T31" fmla="*/ 0 h 11"/>
                    <a:gd name="T32" fmla="*/ 62 w 251"/>
                    <a:gd name="T33" fmla="*/ 3 h 11"/>
                    <a:gd name="T34" fmla="*/ 31 w 251"/>
                    <a:gd name="T35" fmla="*/ 6 h 11"/>
                    <a:gd name="T36" fmla="*/ 0 w 251"/>
                    <a:gd name="T37" fmla="*/ 8 h 11"/>
                    <a:gd name="T38" fmla="*/ 0 w 251"/>
                    <a:gd name="T39" fmla="*/ 8 h 11"/>
                    <a:gd name="T40" fmla="*/ 0 w 251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1"/>
                    <a:gd name="T65" fmla="*/ 251 w 251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1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31" y="8"/>
                      </a:lnTo>
                      <a:lnTo>
                        <a:pt x="62" y="6"/>
                      </a:lnTo>
                      <a:lnTo>
                        <a:pt x="94" y="6"/>
                      </a:lnTo>
                      <a:lnTo>
                        <a:pt x="125" y="3"/>
                      </a:lnTo>
                      <a:lnTo>
                        <a:pt x="156" y="3"/>
                      </a:lnTo>
                      <a:lnTo>
                        <a:pt x="188" y="3"/>
                      </a:lnTo>
                      <a:lnTo>
                        <a:pt x="219" y="6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6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6" name="Freeform 1006"/>
                <p:cNvSpPr>
                  <a:spLocks/>
                </p:cNvSpPr>
                <p:nvPr/>
              </p:nvSpPr>
              <p:spPr bwMode="auto">
                <a:xfrm>
                  <a:off x="1973" y="3387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4 w 154"/>
                    <a:gd name="T3" fmla="*/ 2 h 50"/>
                    <a:gd name="T4" fmla="*/ 131 w 154"/>
                    <a:gd name="T5" fmla="*/ 8 h 50"/>
                    <a:gd name="T6" fmla="*/ 141 w 154"/>
                    <a:gd name="T7" fmla="*/ 10 h 50"/>
                    <a:gd name="T8" fmla="*/ 149 w 154"/>
                    <a:gd name="T9" fmla="*/ 15 h 50"/>
                    <a:gd name="T10" fmla="*/ 151 w 154"/>
                    <a:gd name="T11" fmla="*/ 21 h 50"/>
                    <a:gd name="T12" fmla="*/ 154 w 154"/>
                    <a:gd name="T13" fmla="*/ 26 h 50"/>
                    <a:gd name="T14" fmla="*/ 151 w 154"/>
                    <a:gd name="T15" fmla="*/ 31 h 50"/>
                    <a:gd name="T16" fmla="*/ 149 w 154"/>
                    <a:gd name="T17" fmla="*/ 36 h 50"/>
                    <a:gd name="T18" fmla="*/ 141 w 154"/>
                    <a:gd name="T19" fmla="*/ 39 h 50"/>
                    <a:gd name="T20" fmla="*/ 131 w 154"/>
                    <a:gd name="T21" fmla="*/ 42 h 50"/>
                    <a:gd name="T22" fmla="*/ 104 w 154"/>
                    <a:gd name="T23" fmla="*/ 47 h 50"/>
                    <a:gd name="T24" fmla="*/ 76 w 154"/>
                    <a:gd name="T25" fmla="*/ 50 h 50"/>
                    <a:gd name="T26" fmla="*/ 47 w 154"/>
                    <a:gd name="T27" fmla="*/ 47 h 50"/>
                    <a:gd name="T28" fmla="*/ 23 w 154"/>
                    <a:gd name="T29" fmla="*/ 42 h 50"/>
                    <a:gd name="T30" fmla="*/ 5 w 154"/>
                    <a:gd name="T31" fmla="*/ 36 h 50"/>
                    <a:gd name="T32" fmla="*/ 2 w 154"/>
                    <a:gd name="T33" fmla="*/ 31 h 50"/>
                    <a:gd name="T34" fmla="*/ 0 w 154"/>
                    <a:gd name="T35" fmla="*/ 26 h 50"/>
                    <a:gd name="T36" fmla="*/ 2 w 154"/>
                    <a:gd name="T37" fmla="*/ 21 h 50"/>
                    <a:gd name="T38" fmla="*/ 5 w 154"/>
                    <a:gd name="T39" fmla="*/ 15 h 50"/>
                    <a:gd name="T40" fmla="*/ 23 w 154"/>
                    <a:gd name="T41" fmla="*/ 8 h 50"/>
                    <a:gd name="T42" fmla="*/ 47 w 154"/>
                    <a:gd name="T43" fmla="*/ 2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4" y="2"/>
                      </a:lnTo>
                      <a:lnTo>
                        <a:pt x="131" y="8"/>
                      </a:lnTo>
                      <a:lnTo>
                        <a:pt x="141" y="10"/>
                      </a:lnTo>
                      <a:lnTo>
                        <a:pt x="149" y="15"/>
                      </a:lnTo>
                      <a:lnTo>
                        <a:pt x="151" y="21"/>
                      </a:lnTo>
                      <a:lnTo>
                        <a:pt x="154" y="26"/>
                      </a:lnTo>
                      <a:lnTo>
                        <a:pt x="151" y="31"/>
                      </a:lnTo>
                      <a:lnTo>
                        <a:pt x="149" y="36"/>
                      </a:lnTo>
                      <a:lnTo>
                        <a:pt x="141" y="39"/>
                      </a:lnTo>
                      <a:lnTo>
                        <a:pt x="131" y="42"/>
                      </a:lnTo>
                      <a:lnTo>
                        <a:pt x="104" y="47"/>
                      </a:lnTo>
                      <a:lnTo>
                        <a:pt x="76" y="50"/>
                      </a:lnTo>
                      <a:lnTo>
                        <a:pt x="47" y="47"/>
                      </a:lnTo>
                      <a:lnTo>
                        <a:pt x="23" y="42"/>
                      </a:lnTo>
                      <a:lnTo>
                        <a:pt x="5" y="36"/>
                      </a:lnTo>
                      <a:lnTo>
                        <a:pt x="2" y="31"/>
                      </a:lnTo>
                      <a:lnTo>
                        <a:pt x="0" y="26"/>
                      </a:lnTo>
                      <a:lnTo>
                        <a:pt x="2" y="21"/>
                      </a:lnTo>
                      <a:lnTo>
                        <a:pt x="5" y="15"/>
                      </a:lnTo>
                      <a:lnTo>
                        <a:pt x="23" y="8"/>
                      </a:lnTo>
                      <a:lnTo>
                        <a:pt x="47" y="2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7" name="Freeform 1007"/>
                <p:cNvSpPr>
                  <a:spLocks/>
                </p:cNvSpPr>
                <p:nvPr/>
              </p:nvSpPr>
              <p:spPr bwMode="auto">
                <a:xfrm>
                  <a:off x="1928" y="3190"/>
                  <a:ext cx="254" cy="233"/>
                </a:xfrm>
                <a:custGeom>
                  <a:avLst/>
                  <a:gdLst>
                    <a:gd name="T0" fmla="*/ 8 w 254"/>
                    <a:gd name="T1" fmla="*/ 192 h 233"/>
                    <a:gd name="T2" fmla="*/ 3 w 254"/>
                    <a:gd name="T3" fmla="*/ 155 h 233"/>
                    <a:gd name="T4" fmla="*/ 0 w 254"/>
                    <a:gd name="T5" fmla="*/ 116 h 233"/>
                    <a:gd name="T6" fmla="*/ 0 w 254"/>
                    <a:gd name="T7" fmla="*/ 40 h 233"/>
                    <a:gd name="T8" fmla="*/ 3 w 254"/>
                    <a:gd name="T9" fmla="*/ 24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40 h 233"/>
                    <a:gd name="T32" fmla="*/ 254 w 254"/>
                    <a:gd name="T33" fmla="*/ 66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6 h 233"/>
                    <a:gd name="T46" fmla="*/ 212 w 254"/>
                    <a:gd name="T47" fmla="*/ 231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1 h 233"/>
                    <a:gd name="T54" fmla="*/ 37 w 254"/>
                    <a:gd name="T55" fmla="*/ 226 h 233"/>
                    <a:gd name="T56" fmla="*/ 26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2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2"/>
                      </a:moveTo>
                      <a:lnTo>
                        <a:pt x="3" y="155"/>
                      </a:lnTo>
                      <a:lnTo>
                        <a:pt x="0" y="116"/>
                      </a:lnTo>
                      <a:lnTo>
                        <a:pt x="0" y="40"/>
                      </a:lnTo>
                      <a:lnTo>
                        <a:pt x="3" y="24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40"/>
                      </a:lnTo>
                      <a:lnTo>
                        <a:pt x="254" y="66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6"/>
                      </a:lnTo>
                      <a:lnTo>
                        <a:pt x="212" y="231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1"/>
                      </a:lnTo>
                      <a:lnTo>
                        <a:pt x="37" y="226"/>
                      </a:lnTo>
                      <a:lnTo>
                        <a:pt x="26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2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8" name="Freeform 1008"/>
                <p:cNvSpPr>
                  <a:spLocks/>
                </p:cNvSpPr>
                <p:nvPr/>
              </p:nvSpPr>
              <p:spPr bwMode="auto">
                <a:xfrm>
                  <a:off x="1941" y="3214"/>
                  <a:ext cx="228" cy="170"/>
                </a:xfrm>
                <a:custGeom>
                  <a:avLst/>
                  <a:gdLst>
                    <a:gd name="T0" fmla="*/ 8 w 228"/>
                    <a:gd name="T1" fmla="*/ 139 h 170"/>
                    <a:gd name="T2" fmla="*/ 3 w 228"/>
                    <a:gd name="T3" fmla="*/ 112 h 170"/>
                    <a:gd name="T4" fmla="*/ 0 w 228"/>
                    <a:gd name="T5" fmla="*/ 84 h 170"/>
                    <a:gd name="T6" fmla="*/ 0 w 228"/>
                    <a:gd name="T7" fmla="*/ 29 h 170"/>
                    <a:gd name="T8" fmla="*/ 3 w 228"/>
                    <a:gd name="T9" fmla="*/ 18 h 170"/>
                    <a:gd name="T10" fmla="*/ 11 w 228"/>
                    <a:gd name="T11" fmla="*/ 10 h 170"/>
                    <a:gd name="T12" fmla="*/ 34 w 228"/>
                    <a:gd name="T13" fmla="*/ 5 h 170"/>
                    <a:gd name="T14" fmla="*/ 61 w 228"/>
                    <a:gd name="T15" fmla="*/ 2 h 170"/>
                    <a:gd name="T16" fmla="*/ 108 w 228"/>
                    <a:gd name="T17" fmla="*/ 0 h 170"/>
                    <a:gd name="T18" fmla="*/ 160 w 228"/>
                    <a:gd name="T19" fmla="*/ 0 h 170"/>
                    <a:gd name="T20" fmla="*/ 210 w 228"/>
                    <a:gd name="T21" fmla="*/ 5 h 170"/>
                    <a:gd name="T22" fmla="*/ 217 w 228"/>
                    <a:gd name="T23" fmla="*/ 8 h 170"/>
                    <a:gd name="T24" fmla="*/ 223 w 228"/>
                    <a:gd name="T25" fmla="*/ 16 h 170"/>
                    <a:gd name="T26" fmla="*/ 228 w 228"/>
                    <a:gd name="T27" fmla="*/ 29 h 170"/>
                    <a:gd name="T28" fmla="*/ 228 w 228"/>
                    <a:gd name="T29" fmla="*/ 50 h 170"/>
                    <a:gd name="T30" fmla="*/ 228 w 228"/>
                    <a:gd name="T31" fmla="*/ 68 h 170"/>
                    <a:gd name="T32" fmla="*/ 223 w 228"/>
                    <a:gd name="T33" fmla="*/ 107 h 170"/>
                    <a:gd name="T34" fmla="*/ 220 w 228"/>
                    <a:gd name="T35" fmla="*/ 131 h 170"/>
                    <a:gd name="T36" fmla="*/ 217 w 228"/>
                    <a:gd name="T37" fmla="*/ 141 h 170"/>
                    <a:gd name="T38" fmla="*/ 212 w 228"/>
                    <a:gd name="T39" fmla="*/ 152 h 170"/>
                    <a:gd name="T40" fmla="*/ 197 w 228"/>
                    <a:gd name="T41" fmla="*/ 162 h 170"/>
                    <a:gd name="T42" fmla="*/ 189 w 228"/>
                    <a:gd name="T43" fmla="*/ 168 h 170"/>
                    <a:gd name="T44" fmla="*/ 181 w 228"/>
                    <a:gd name="T45" fmla="*/ 168 h 170"/>
                    <a:gd name="T46" fmla="*/ 144 w 228"/>
                    <a:gd name="T47" fmla="*/ 170 h 170"/>
                    <a:gd name="T48" fmla="*/ 108 w 228"/>
                    <a:gd name="T49" fmla="*/ 170 h 170"/>
                    <a:gd name="T50" fmla="*/ 34 w 228"/>
                    <a:gd name="T51" fmla="*/ 162 h 170"/>
                    <a:gd name="T52" fmla="*/ 27 w 228"/>
                    <a:gd name="T53" fmla="*/ 160 h 170"/>
                    <a:gd name="T54" fmla="*/ 19 w 228"/>
                    <a:gd name="T55" fmla="*/ 154 h 170"/>
                    <a:gd name="T56" fmla="*/ 11 w 228"/>
                    <a:gd name="T57" fmla="*/ 147 h 170"/>
                    <a:gd name="T58" fmla="*/ 8 w 228"/>
                    <a:gd name="T59" fmla="*/ 139 h 1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0"/>
                    <a:gd name="T92" fmla="*/ 228 w 228"/>
                    <a:gd name="T93" fmla="*/ 170 h 17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0">
                      <a:moveTo>
                        <a:pt x="8" y="139"/>
                      </a:moveTo>
                      <a:lnTo>
                        <a:pt x="3" y="112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8"/>
                      </a:lnTo>
                      <a:lnTo>
                        <a:pt x="11" y="10"/>
                      </a:lnTo>
                      <a:lnTo>
                        <a:pt x="34" y="5"/>
                      </a:lnTo>
                      <a:lnTo>
                        <a:pt x="61" y="2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5"/>
                      </a:lnTo>
                      <a:lnTo>
                        <a:pt x="217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8"/>
                      </a:lnTo>
                      <a:lnTo>
                        <a:pt x="223" y="107"/>
                      </a:lnTo>
                      <a:lnTo>
                        <a:pt x="220" y="131"/>
                      </a:lnTo>
                      <a:lnTo>
                        <a:pt x="217" y="141"/>
                      </a:lnTo>
                      <a:lnTo>
                        <a:pt x="212" y="152"/>
                      </a:lnTo>
                      <a:lnTo>
                        <a:pt x="197" y="162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0"/>
                      </a:lnTo>
                      <a:lnTo>
                        <a:pt x="108" y="170"/>
                      </a:lnTo>
                      <a:lnTo>
                        <a:pt x="34" y="162"/>
                      </a:lnTo>
                      <a:lnTo>
                        <a:pt x="27" y="160"/>
                      </a:lnTo>
                      <a:lnTo>
                        <a:pt x="19" y="154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9" name="Freeform 1009"/>
                <p:cNvSpPr>
                  <a:spLocks/>
                </p:cNvSpPr>
                <p:nvPr/>
              </p:nvSpPr>
              <p:spPr bwMode="auto">
                <a:xfrm>
                  <a:off x="2062" y="3397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5 w 18"/>
                    <a:gd name="T3" fmla="*/ 3 h 11"/>
                    <a:gd name="T4" fmla="*/ 18 w 18"/>
                    <a:gd name="T5" fmla="*/ 5 h 11"/>
                    <a:gd name="T6" fmla="*/ 15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5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5" y="3"/>
                      </a:lnTo>
                      <a:lnTo>
                        <a:pt x="18" y="5"/>
                      </a:lnTo>
                      <a:lnTo>
                        <a:pt x="15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0" name="Freeform 1010"/>
                <p:cNvSpPr>
                  <a:spLocks/>
                </p:cNvSpPr>
                <p:nvPr/>
              </p:nvSpPr>
              <p:spPr bwMode="auto">
                <a:xfrm>
                  <a:off x="2088" y="3397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6 w 18"/>
                    <a:gd name="T3" fmla="*/ 3 h 11"/>
                    <a:gd name="T4" fmla="*/ 18 w 18"/>
                    <a:gd name="T5" fmla="*/ 5 h 11"/>
                    <a:gd name="T6" fmla="*/ 16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5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6" y="3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1" name="Freeform 1011"/>
                <p:cNvSpPr>
                  <a:spLocks/>
                </p:cNvSpPr>
                <p:nvPr/>
              </p:nvSpPr>
              <p:spPr bwMode="auto">
                <a:xfrm>
                  <a:off x="2114" y="3397"/>
                  <a:ext cx="18" cy="11"/>
                </a:xfrm>
                <a:custGeom>
                  <a:avLst/>
                  <a:gdLst>
                    <a:gd name="T0" fmla="*/ 8 w 18"/>
                    <a:gd name="T1" fmla="*/ 0 h 11"/>
                    <a:gd name="T2" fmla="*/ 16 w 18"/>
                    <a:gd name="T3" fmla="*/ 3 h 11"/>
                    <a:gd name="T4" fmla="*/ 18 w 18"/>
                    <a:gd name="T5" fmla="*/ 5 h 11"/>
                    <a:gd name="T6" fmla="*/ 16 w 18"/>
                    <a:gd name="T7" fmla="*/ 8 h 11"/>
                    <a:gd name="T8" fmla="*/ 8 w 18"/>
                    <a:gd name="T9" fmla="*/ 11 h 11"/>
                    <a:gd name="T10" fmla="*/ 3 w 18"/>
                    <a:gd name="T11" fmla="*/ 8 h 11"/>
                    <a:gd name="T12" fmla="*/ 0 w 18"/>
                    <a:gd name="T13" fmla="*/ 5 h 11"/>
                    <a:gd name="T14" fmla="*/ 3 w 18"/>
                    <a:gd name="T15" fmla="*/ 3 h 11"/>
                    <a:gd name="T16" fmla="*/ 8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8" y="0"/>
                      </a:moveTo>
                      <a:lnTo>
                        <a:pt x="16" y="3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1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2" name="Freeform 1012"/>
                <p:cNvSpPr>
                  <a:spLocks/>
                </p:cNvSpPr>
                <p:nvPr/>
              </p:nvSpPr>
              <p:spPr bwMode="auto">
                <a:xfrm>
                  <a:off x="1952" y="3224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2 w 204"/>
                    <a:gd name="T3" fmla="*/ 100 h 152"/>
                    <a:gd name="T4" fmla="*/ 0 w 204"/>
                    <a:gd name="T5" fmla="*/ 74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1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6 h 152"/>
                    <a:gd name="T26" fmla="*/ 196 w 204"/>
                    <a:gd name="T27" fmla="*/ 8 h 152"/>
                    <a:gd name="T28" fmla="*/ 201 w 204"/>
                    <a:gd name="T29" fmla="*/ 11 h 152"/>
                    <a:gd name="T30" fmla="*/ 204 w 204"/>
                    <a:gd name="T31" fmla="*/ 24 h 152"/>
                    <a:gd name="T32" fmla="*/ 204 w 204"/>
                    <a:gd name="T33" fmla="*/ 61 h 152"/>
                    <a:gd name="T34" fmla="*/ 201 w 204"/>
                    <a:gd name="T35" fmla="*/ 95 h 152"/>
                    <a:gd name="T36" fmla="*/ 199 w 204"/>
                    <a:gd name="T37" fmla="*/ 116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50 h 152"/>
                    <a:gd name="T48" fmla="*/ 162 w 204"/>
                    <a:gd name="T49" fmla="*/ 150 h 152"/>
                    <a:gd name="T50" fmla="*/ 97 w 204"/>
                    <a:gd name="T51" fmla="*/ 152 h 152"/>
                    <a:gd name="T52" fmla="*/ 63 w 204"/>
                    <a:gd name="T53" fmla="*/ 150 h 152"/>
                    <a:gd name="T54" fmla="*/ 31 w 204"/>
                    <a:gd name="T55" fmla="*/ 144 h 152"/>
                    <a:gd name="T56" fmla="*/ 23 w 204"/>
                    <a:gd name="T57" fmla="*/ 142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2" y="100"/>
                      </a:lnTo>
                      <a:lnTo>
                        <a:pt x="0" y="74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6"/>
                      </a:lnTo>
                      <a:lnTo>
                        <a:pt x="196" y="8"/>
                      </a:lnTo>
                      <a:lnTo>
                        <a:pt x="201" y="11"/>
                      </a:lnTo>
                      <a:lnTo>
                        <a:pt x="204" y="24"/>
                      </a:lnTo>
                      <a:lnTo>
                        <a:pt x="204" y="61"/>
                      </a:lnTo>
                      <a:lnTo>
                        <a:pt x="201" y="95"/>
                      </a:lnTo>
                      <a:lnTo>
                        <a:pt x="199" y="116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50"/>
                      </a:lnTo>
                      <a:lnTo>
                        <a:pt x="162" y="150"/>
                      </a:lnTo>
                      <a:lnTo>
                        <a:pt x="97" y="152"/>
                      </a:lnTo>
                      <a:lnTo>
                        <a:pt x="63" y="150"/>
                      </a:lnTo>
                      <a:lnTo>
                        <a:pt x="31" y="144"/>
                      </a:lnTo>
                      <a:lnTo>
                        <a:pt x="23" y="142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3" name="Freeform 1013"/>
                <p:cNvSpPr>
                  <a:spLocks/>
                </p:cNvSpPr>
                <p:nvPr/>
              </p:nvSpPr>
              <p:spPr bwMode="auto">
                <a:xfrm>
                  <a:off x="2004" y="3248"/>
                  <a:ext cx="118" cy="92"/>
                </a:xfrm>
                <a:custGeom>
                  <a:avLst/>
                  <a:gdLst>
                    <a:gd name="T0" fmla="*/ 3 w 118"/>
                    <a:gd name="T1" fmla="*/ 73 h 92"/>
                    <a:gd name="T2" fmla="*/ 0 w 118"/>
                    <a:gd name="T3" fmla="*/ 44 h 92"/>
                    <a:gd name="T4" fmla="*/ 0 w 118"/>
                    <a:gd name="T5" fmla="*/ 16 h 92"/>
                    <a:gd name="T6" fmla="*/ 3 w 118"/>
                    <a:gd name="T7" fmla="*/ 10 h 92"/>
                    <a:gd name="T8" fmla="*/ 5 w 118"/>
                    <a:gd name="T9" fmla="*/ 5 h 92"/>
                    <a:gd name="T10" fmla="*/ 32 w 118"/>
                    <a:gd name="T11" fmla="*/ 3 h 92"/>
                    <a:gd name="T12" fmla="*/ 58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5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8 h 92"/>
                    <a:gd name="T28" fmla="*/ 110 w 118"/>
                    <a:gd name="T29" fmla="*/ 78 h 92"/>
                    <a:gd name="T30" fmla="*/ 105 w 118"/>
                    <a:gd name="T31" fmla="*/ 86 h 92"/>
                    <a:gd name="T32" fmla="*/ 94 w 118"/>
                    <a:gd name="T33" fmla="*/ 89 h 92"/>
                    <a:gd name="T34" fmla="*/ 55 w 118"/>
                    <a:gd name="T35" fmla="*/ 92 h 92"/>
                    <a:gd name="T36" fmla="*/ 18 w 118"/>
                    <a:gd name="T37" fmla="*/ 86 h 92"/>
                    <a:gd name="T38" fmla="*/ 8 w 118"/>
                    <a:gd name="T39" fmla="*/ 81 h 92"/>
                    <a:gd name="T40" fmla="*/ 3 w 118"/>
                    <a:gd name="T41" fmla="*/ 7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6"/>
                      </a:lnTo>
                      <a:lnTo>
                        <a:pt x="3" y="10"/>
                      </a:lnTo>
                      <a:lnTo>
                        <a:pt x="5" y="5"/>
                      </a:lnTo>
                      <a:lnTo>
                        <a:pt x="32" y="3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2"/>
                      </a:lnTo>
                      <a:lnTo>
                        <a:pt x="18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4" name="Freeform 1014"/>
                <p:cNvSpPr>
                  <a:spLocks/>
                </p:cNvSpPr>
                <p:nvPr/>
              </p:nvSpPr>
              <p:spPr bwMode="auto">
                <a:xfrm>
                  <a:off x="1965" y="3232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4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3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1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100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9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4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3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1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100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9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5" name="Freeform 1015"/>
                <p:cNvSpPr>
                  <a:spLocks/>
                </p:cNvSpPr>
                <p:nvPr/>
              </p:nvSpPr>
              <p:spPr bwMode="auto">
                <a:xfrm>
                  <a:off x="2240" y="3510"/>
                  <a:ext cx="65" cy="65"/>
                </a:xfrm>
                <a:custGeom>
                  <a:avLst/>
                  <a:gdLst>
                    <a:gd name="T0" fmla="*/ 2 w 65"/>
                    <a:gd name="T1" fmla="*/ 10 h 65"/>
                    <a:gd name="T2" fmla="*/ 2 w 65"/>
                    <a:gd name="T3" fmla="*/ 13 h 65"/>
                    <a:gd name="T4" fmla="*/ 0 w 65"/>
                    <a:gd name="T5" fmla="*/ 16 h 65"/>
                    <a:gd name="T6" fmla="*/ 0 w 65"/>
                    <a:gd name="T7" fmla="*/ 31 h 65"/>
                    <a:gd name="T8" fmla="*/ 0 w 65"/>
                    <a:gd name="T9" fmla="*/ 37 h 65"/>
                    <a:gd name="T10" fmla="*/ 2 w 65"/>
                    <a:gd name="T11" fmla="*/ 44 h 65"/>
                    <a:gd name="T12" fmla="*/ 7 w 65"/>
                    <a:gd name="T13" fmla="*/ 55 h 65"/>
                    <a:gd name="T14" fmla="*/ 18 w 65"/>
                    <a:gd name="T15" fmla="*/ 63 h 65"/>
                    <a:gd name="T16" fmla="*/ 28 w 65"/>
                    <a:gd name="T17" fmla="*/ 65 h 65"/>
                    <a:gd name="T18" fmla="*/ 39 w 65"/>
                    <a:gd name="T19" fmla="*/ 63 h 65"/>
                    <a:gd name="T20" fmla="*/ 49 w 65"/>
                    <a:gd name="T21" fmla="*/ 55 h 65"/>
                    <a:gd name="T22" fmla="*/ 60 w 65"/>
                    <a:gd name="T23" fmla="*/ 44 h 65"/>
                    <a:gd name="T24" fmla="*/ 62 w 65"/>
                    <a:gd name="T25" fmla="*/ 42 h 65"/>
                    <a:gd name="T26" fmla="*/ 65 w 65"/>
                    <a:gd name="T27" fmla="*/ 37 h 65"/>
                    <a:gd name="T28" fmla="*/ 65 w 65"/>
                    <a:gd name="T29" fmla="*/ 37 h 65"/>
                    <a:gd name="T30" fmla="*/ 65 w 65"/>
                    <a:gd name="T31" fmla="*/ 34 h 65"/>
                    <a:gd name="T32" fmla="*/ 65 w 65"/>
                    <a:gd name="T33" fmla="*/ 29 h 65"/>
                    <a:gd name="T34" fmla="*/ 65 w 65"/>
                    <a:gd name="T35" fmla="*/ 21 h 65"/>
                    <a:gd name="T36" fmla="*/ 57 w 65"/>
                    <a:gd name="T37" fmla="*/ 10 h 65"/>
                    <a:gd name="T38" fmla="*/ 44 w 65"/>
                    <a:gd name="T39" fmla="*/ 2 h 65"/>
                    <a:gd name="T40" fmla="*/ 31 w 65"/>
                    <a:gd name="T41" fmla="*/ 0 h 65"/>
                    <a:gd name="T42" fmla="*/ 26 w 65"/>
                    <a:gd name="T43" fmla="*/ 0 h 65"/>
                    <a:gd name="T44" fmla="*/ 18 w 65"/>
                    <a:gd name="T45" fmla="*/ 0 h 65"/>
                    <a:gd name="T46" fmla="*/ 10 w 65"/>
                    <a:gd name="T47" fmla="*/ 2 h 65"/>
                    <a:gd name="T48" fmla="*/ 2 w 65"/>
                    <a:gd name="T49" fmla="*/ 8 h 65"/>
                    <a:gd name="T50" fmla="*/ 2 w 65"/>
                    <a:gd name="T51" fmla="*/ 8 h 65"/>
                    <a:gd name="T52" fmla="*/ 2 w 65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5"/>
                    <a:gd name="T83" fmla="*/ 65 w 65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5">
                      <a:moveTo>
                        <a:pt x="2" y="10"/>
                      </a:move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0" y="31"/>
                      </a:ln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7" y="55"/>
                      </a:lnTo>
                      <a:lnTo>
                        <a:pt x="18" y="63"/>
                      </a:lnTo>
                      <a:lnTo>
                        <a:pt x="28" y="65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4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4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0"/>
                      </a:lnTo>
                      <a:lnTo>
                        <a:pt x="44" y="2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2"/>
                      </a:lnTo>
                      <a:lnTo>
                        <a:pt x="2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6" name="Freeform 1016"/>
                <p:cNvSpPr>
                  <a:spLocks/>
                </p:cNvSpPr>
                <p:nvPr/>
              </p:nvSpPr>
              <p:spPr bwMode="auto">
                <a:xfrm>
                  <a:off x="2240" y="3518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5 h 8"/>
                    <a:gd name="T10" fmla="*/ 2 w 5"/>
                    <a:gd name="T11" fmla="*/ 5 h 8"/>
                    <a:gd name="T12" fmla="*/ 2 w 5"/>
                    <a:gd name="T13" fmla="*/ 5 h 8"/>
                    <a:gd name="T14" fmla="*/ 2 w 5"/>
                    <a:gd name="T15" fmla="*/ 2 h 8"/>
                    <a:gd name="T16" fmla="*/ 2 w 5"/>
                    <a:gd name="T17" fmla="*/ 2 h 8"/>
                    <a:gd name="T18" fmla="*/ 5 w 5"/>
                    <a:gd name="T19" fmla="*/ 2 h 8"/>
                    <a:gd name="T20" fmla="*/ 0 w 5"/>
                    <a:gd name="T21" fmla="*/ 0 h 8"/>
                    <a:gd name="T22" fmla="*/ 0 w 5"/>
                    <a:gd name="T23" fmla="*/ 2 h 8"/>
                    <a:gd name="T24" fmla="*/ 0 w 5"/>
                    <a:gd name="T25" fmla="*/ 2 h 8"/>
                    <a:gd name="T26" fmla="*/ 0 w 5"/>
                    <a:gd name="T27" fmla="*/ 2 h 8"/>
                    <a:gd name="T28" fmla="*/ 0 w 5"/>
                    <a:gd name="T29" fmla="*/ 5 h 8"/>
                    <a:gd name="T30" fmla="*/ 0 w 5"/>
                    <a:gd name="T31" fmla="*/ 5 h 8"/>
                    <a:gd name="T32" fmla="*/ 0 w 5"/>
                    <a:gd name="T33" fmla="*/ 5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7" name="Freeform 1017"/>
                <p:cNvSpPr>
                  <a:spLocks/>
                </p:cNvSpPr>
                <p:nvPr/>
              </p:nvSpPr>
              <p:spPr bwMode="auto">
                <a:xfrm>
                  <a:off x="2237" y="3526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8" name="Freeform 1018"/>
                <p:cNvSpPr>
                  <a:spLocks/>
                </p:cNvSpPr>
                <p:nvPr/>
              </p:nvSpPr>
              <p:spPr bwMode="auto">
                <a:xfrm>
                  <a:off x="2240" y="3554"/>
                  <a:ext cx="20" cy="19"/>
                </a:xfrm>
                <a:custGeom>
                  <a:avLst/>
                  <a:gdLst>
                    <a:gd name="T0" fmla="*/ 20 w 20"/>
                    <a:gd name="T1" fmla="*/ 16 h 19"/>
                    <a:gd name="T2" fmla="*/ 20 w 20"/>
                    <a:gd name="T3" fmla="*/ 16 h 19"/>
                    <a:gd name="T4" fmla="*/ 18 w 20"/>
                    <a:gd name="T5" fmla="*/ 13 h 19"/>
                    <a:gd name="T6" fmla="*/ 15 w 20"/>
                    <a:gd name="T7" fmla="*/ 13 h 19"/>
                    <a:gd name="T8" fmla="*/ 13 w 20"/>
                    <a:gd name="T9" fmla="*/ 11 h 19"/>
                    <a:gd name="T10" fmla="*/ 10 w 20"/>
                    <a:gd name="T11" fmla="*/ 8 h 19"/>
                    <a:gd name="T12" fmla="*/ 7 w 20"/>
                    <a:gd name="T13" fmla="*/ 6 h 19"/>
                    <a:gd name="T14" fmla="*/ 5 w 20"/>
                    <a:gd name="T15" fmla="*/ 6 h 19"/>
                    <a:gd name="T16" fmla="*/ 5 w 20"/>
                    <a:gd name="T17" fmla="*/ 3 h 19"/>
                    <a:gd name="T18" fmla="*/ 2 w 20"/>
                    <a:gd name="T19" fmla="*/ 0 h 19"/>
                    <a:gd name="T20" fmla="*/ 0 w 20"/>
                    <a:gd name="T21" fmla="*/ 0 h 19"/>
                    <a:gd name="T22" fmla="*/ 0 w 20"/>
                    <a:gd name="T23" fmla="*/ 3 h 19"/>
                    <a:gd name="T24" fmla="*/ 2 w 20"/>
                    <a:gd name="T25" fmla="*/ 6 h 19"/>
                    <a:gd name="T26" fmla="*/ 5 w 20"/>
                    <a:gd name="T27" fmla="*/ 8 h 19"/>
                    <a:gd name="T28" fmla="*/ 7 w 20"/>
                    <a:gd name="T29" fmla="*/ 11 h 19"/>
                    <a:gd name="T30" fmla="*/ 10 w 20"/>
                    <a:gd name="T31" fmla="*/ 13 h 19"/>
                    <a:gd name="T32" fmla="*/ 13 w 20"/>
                    <a:gd name="T33" fmla="*/ 16 h 19"/>
                    <a:gd name="T34" fmla="*/ 15 w 20"/>
                    <a:gd name="T35" fmla="*/ 19 h 19"/>
                    <a:gd name="T36" fmla="*/ 18 w 20"/>
                    <a:gd name="T37" fmla="*/ 19 h 19"/>
                    <a:gd name="T38" fmla="*/ 18 w 20"/>
                    <a:gd name="T39" fmla="*/ 19 h 19"/>
                    <a:gd name="T40" fmla="*/ 20 w 2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19"/>
                    <a:gd name="T65" fmla="*/ 20 w 2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19">
                      <a:moveTo>
                        <a:pt x="20" y="16"/>
                      </a:moveTo>
                      <a:lnTo>
                        <a:pt x="20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9" name="Freeform 1019"/>
                <p:cNvSpPr>
                  <a:spLocks/>
                </p:cNvSpPr>
                <p:nvPr/>
              </p:nvSpPr>
              <p:spPr bwMode="auto">
                <a:xfrm>
                  <a:off x="2258" y="3570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0" name="Freeform 1020"/>
                <p:cNvSpPr>
                  <a:spLocks/>
                </p:cNvSpPr>
                <p:nvPr/>
              </p:nvSpPr>
              <p:spPr bwMode="auto">
                <a:xfrm>
                  <a:off x="2276" y="3552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8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5 h 23"/>
                    <a:gd name="T14" fmla="*/ 8 w 26"/>
                    <a:gd name="T15" fmla="*/ 15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5 h 23"/>
                    <a:gd name="T30" fmla="*/ 18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5"/>
                      </a:lnTo>
                      <a:lnTo>
                        <a:pt x="8" y="15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5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1" name="Freeform 1021"/>
                <p:cNvSpPr>
                  <a:spLocks/>
                </p:cNvSpPr>
                <p:nvPr/>
              </p:nvSpPr>
              <p:spPr bwMode="auto">
                <a:xfrm>
                  <a:off x="2297" y="3547"/>
                  <a:ext cx="11" cy="7"/>
                </a:xfrm>
                <a:custGeom>
                  <a:avLst/>
                  <a:gdLst>
                    <a:gd name="T0" fmla="*/ 5 w 11"/>
                    <a:gd name="T1" fmla="*/ 0 h 7"/>
                    <a:gd name="T2" fmla="*/ 8 w 11"/>
                    <a:gd name="T3" fmla="*/ 0 h 7"/>
                    <a:gd name="T4" fmla="*/ 5 w 11"/>
                    <a:gd name="T5" fmla="*/ 0 h 7"/>
                    <a:gd name="T6" fmla="*/ 5 w 11"/>
                    <a:gd name="T7" fmla="*/ 0 h 7"/>
                    <a:gd name="T8" fmla="*/ 5 w 11"/>
                    <a:gd name="T9" fmla="*/ 2 h 7"/>
                    <a:gd name="T10" fmla="*/ 5 w 11"/>
                    <a:gd name="T11" fmla="*/ 2 h 7"/>
                    <a:gd name="T12" fmla="*/ 3 w 11"/>
                    <a:gd name="T13" fmla="*/ 2 h 7"/>
                    <a:gd name="T14" fmla="*/ 3 w 11"/>
                    <a:gd name="T15" fmla="*/ 5 h 7"/>
                    <a:gd name="T16" fmla="*/ 3 w 11"/>
                    <a:gd name="T17" fmla="*/ 5 h 7"/>
                    <a:gd name="T18" fmla="*/ 0 w 11"/>
                    <a:gd name="T19" fmla="*/ 5 h 7"/>
                    <a:gd name="T20" fmla="*/ 5 w 11"/>
                    <a:gd name="T21" fmla="*/ 7 h 7"/>
                    <a:gd name="T22" fmla="*/ 5 w 11"/>
                    <a:gd name="T23" fmla="*/ 7 h 7"/>
                    <a:gd name="T24" fmla="*/ 5 w 11"/>
                    <a:gd name="T25" fmla="*/ 7 h 7"/>
                    <a:gd name="T26" fmla="*/ 5 w 11"/>
                    <a:gd name="T27" fmla="*/ 5 h 7"/>
                    <a:gd name="T28" fmla="*/ 8 w 11"/>
                    <a:gd name="T29" fmla="*/ 5 h 7"/>
                    <a:gd name="T30" fmla="*/ 8 w 11"/>
                    <a:gd name="T31" fmla="*/ 5 h 7"/>
                    <a:gd name="T32" fmla="*/ 8 w 11"/>
                    <a:gd name="T33" fmla="*/ 2 h 7"/>
                    <a:gd name="T34" fmla="*/ 8 w 11"/>
                    <a:gd name="T35" fmla="*/ 2 h 7"/>
                    <a:gd name="T36" fmla="*/ 11 w 11"/>
                    <a:gd name="T37" fmla="*/ 0 h 7"/>
                    <a:gd name="T38" fmla="*/ 11 w 11"/>
                    <a:gd name="T39" fmla="*/ 0 h 7"/>
                    <a:gd name="T40" fmla="*/ 5 w 11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7"/>
                    <a:gd name="T65" fmla="*/ 11 w 11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7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2" name="Freeform 1022"/>
                <p:cNvSpPr>
                  <a:spLocks/>
                </p:cNvSpPr>
                <p:nvPr/>
              </p:nvSpPr>
              <p:spPr bwMode="auto">
                <a:xfrm>
                  <a:off x="2302" y="3544"/>
                  <a:ext cx="6" cy="3"/>
                </a:xfrm>
                <a:custGeom>
                  <a:avLst/>
                  <a:gdLst>
                    <a:gd name="T0" fmla="*/ 3 w 6"/>
                    <a:gd name="T1" fmla="*/ 0 h 3"/>
                    <a:gd name="T2" fmla="*/ 3 w 6"/>
                    <a:gd name="T3" fmla="*/ 0 h 3"/>
                    <a:gd name="T4" fmla="*/ 3 w 6"/>
                    <a:gd name="T5" fmla="*/ 0 h 3"/>
                    <a:gd name="T6" fmla="*/ 3 w 6"/>
                    <a:gd name="T7" fmla="*/ 3 h 3"/>
                    <a:gd name="T8" fmla="*/ 3 w 6"/>
                    <a:gd name="T9" fmla="*/ 3 h 3"/>
                    <a:gd name="T10" fmla="*/ 3 w 6"/>
                    <a:gd name="T11" fmla="*/ 3 h 3"/>
                    <a:gd name="T12" fmla="*/ 3 w 6"/>
                    <a:gd name="T13" fmla="*/ 3 h 3"/>
                    <a:gd name="T14" fmla="*/ 3 w 6"/>
                    <a:gd name="T15" fmla="*/ 3 h 3"/>
                    <a:gd name="T16" fmla="*/ 0 w 6"/>
                    <a:gd name="T17" fmla="*/ 3 h 3"/>
                    <a:gd name="T18" fmla="*/ 0 w 6"/>
                    <a:gd name="T19" fmla="*/ 3 h 3"/>
                    <a:gd name="T20" fmla="*/ 6 w 6"/>
                    <a:gd name="T21" fmla="*/ 3 h 3"/>
                    <a:gd name="T22" fmla="*/ 6 w 6"/>
                    <a:gd name="T23" fmla="*/ 3 h 3"/>
                    <a:gd name="T24" fmla="*/ 6 w 6"/>
                    <a:gd name="T25" fmla="*/ 3 h 3"/>
                    <a:gd name="T26" fmla="*/ 6 w 6"/>
                    <a:gd name="T27" fmla="*/ 3 h 3"/>
                    <a:gd name="T28" fmla="*/ 6 w 6"/>
                    <a:gd name="T29" fmla="*/ 3 h 3"/>
                    <a:gd name="T30" fmla="*/ 6 w 6"/>
                    <a:gd name="T31" fmla="*/ 3 h 3"/>
                    <a:gd name="T32" fmla="*/ 6 w 6"/>
                    <a:gd name="T33" fmla="*/ 3 h 3"/>
                    <a:gd name="T34" fmla="*/ 6 w 6"/>
                    <a:gd name="T35" fmla="*/ 3 h 3"/>
                    <a:gd name="T36" fmla="*/ 6 w 6"/>
                    <a:gd name="T37" fmla="*/ 3 h 3"/>
                    <a:gd name="T38" fmla="*/ 6 w 6"/>
                    <a:gd name="T39" fmla="*/ 3 h 3"/>
                    <a:gd name="T40" fmla="*/ 3 w 6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3"/>
                    <a:gd name="T65" fmla="*/ 6 w 6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6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3" name="Freeform 1023"/>
                <p:cNvSpPr>
                  <a:spLocks/>
                </p:cNvSpPr>
                <p:nvPr/>
              </p:nvSpPr>
              <p:spPr bwMode="auto">
                <a:xfrm>
                  <a:off x="2294" y="3518"/>
                  <a:ext cx="14" cy="29"/>
                </a:xfrm>
                <a:custGeom>
                  <a:avLst/>
                  <a:gdLst>
                    <a:gd name="T0" fmla="*/ 0 w 14"/>
                    <a:gd name="T1" fmla="*/ 2 h 29"/>
                    <a:gd name="T2" fmla="*/ 0 w 14"/>
                    <a:gd name="T3" fmla="*/ 2 h 29"/>
                    <a:gd name="T4" fmla="*/ 3 w 14"/>
                    <a:gd name="T5" fmla="*/ 5 h 29"/>
                    <a:gd name="T6" fmla="*/ 6 w 14"/>
                    <a:gd name="T7" fmla="*/ 8 h 29"/>
                    <a:gd name="T8" fmla="*/ 8 w 14"/>
                    <a:gd name="T9" fmla="*/ 10 h 29"/>
                    <a:gd name="T10" fmla="*/ 8 w 14"/>
                    <a:gd name="T11" fmla="*/ 13 h 29"/>
                    <a:gd name="T12" fmla="*/ 8 w 14"/>
                    <a:gd name="T13" fmla="*/ 18 h 29"/>
                    <a:gd name="T14" fmla="*/ 11 w 14"/>
                    <a:gd name="T15" fmla="*/ 21 h 29"/>
                    <a:gd name="T16" fmla="*/ 11 w 14"/>
                    <a:gd name="T17" fmla="*/ 23 h 29"/>
                    <a:gd name="T18" fmla="*/ 11 w 14"/>
                    <a:gd name="T19" fmla="*/ 26 h 29"/>
                    <a:gd name="T20" fmla="*/ 14 w 14"/>
                    <a:gd name="T21" fmla="*/ 29 h 29"/>
                    <a:gd name="T22" fmla="*/ 14 w 14"/>
                    <a:gd name="T23" fmla="*/ 23 h 29"/>
                    <a:gd name="T24" fmla="*/ 14 w 14"/>
                    <a:gd name="T25" fmla="*/ 21 h 29"/>
                    <a:gd name="T26" fmla="*/ 14 w 14"/>
                    <a:gd name="T27" fmla="*/ 15 h 29"/>
                    <a:gd name="T28" fmla="*/ 11 w 14"/>
                    <a:gd name="T29" fmla="*/ 13 h 29"/>
                    <a:gd name="T30" fmla="*/ 11 w 14"/>
                    <a:gd name="T31" fmla="*/ 10 h 29"/>
                    <a:gd name="T32" fmla="*/ 8 w 14"/>
                    <a:gd name="T33" fmla="*/ 5 h 29"/>
                    <a:gd name="T34" fmla="*/ 6 w 14"/>
                    <a:gd name="T35" fmla="*/ 2 h 29"/>
                    <a:gd name="T36" fmla="*/ 3 w 14"/>
                    <a:gd name="T37" fmla="*/ 0 h 29"/>
                    <a:gd name="T38" fmla="*/ 3 w 14"/>
                    <a:gd name="T39" fmla="*/ 0 h 29"/>
                    <a:gd name="T40" fmla="*/ 0 w 14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"/>
                    <a:gd name="T64" fmla="*/ 0 h 29"/>
                    <a:gd name="T65" fmla="*/ 14 w 14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" h="2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8"/>
                      </a:lnTo>
                      <a:lnTo>
                        <a:pt x="8" y="10"/>
                      </a:lnTo>
                      <a:lnTo>
                        <a:pt x="8" y="13"/>
                      </a:lnTo>
                      <a:lnTo>
                        <a:pt x="8" y="18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1" y="26"/>
                      </a:lnTo>
                      <a:lnTo>
                        <a:pt x="14" y="29"/>
                      </a:lnTo>
                      <a:lnTo>
                        <a:pt x="14" y="23"/>
                      </a:lnTo>
                      <a:lnTo>
                        <a:pt x="14" y="21"/>
                      </a:lnTo>
                      <a:lnTo>
                        <a:pt x="14" y="15"/>
                      </a:lnTo>
                      <a:lnTo>
                        <a:pt x="11" y="13"/>
                      </a:lnTo>
                      <a:lnTo>
                        <a:pt x="11" y="10"/>
                      </a:lnTo>
                      <a:lnTo>
                        <a:pt x="8" y="5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4" name="Freeform 2048"/>
                <p:cNvSpPr>
                  <a:spLocks/>
                </p:cNvSpPr>
                <p:nvPr/>
              </p:nvSpPr>
              <p:spPr bwMode="auto">
                <a:xfrm>
                  <a:off x="2271" y="3510"/>
                  <a:ext cx="26" cy="10"/>
                </a:xfrm>
                <a:custGeom>
                  <a:avLst/>
                  <a:gdLst>
                    <a:gd name="T0" fmla="*/ 0 w 26"/>
                    <a:gd name="T1" fmla="*/ 2 h 10"/>
                    <a:gd name="T2" fmla="*/ 0 w 26"/>
                    <a:gd name="T3" fmla="*/ 2 h 10"/>
                    <a:gd name="T4" fmla="*/ 3 w 26"/>
                    <a:gd name="T5" fmla="*/ 2 h 10"/>
                    <a:gd name="T6" fmla="*/ 8 w 26"/>
                    <a:gd name="T7" fmla="*/ 2 h 10"/>
                    <a:gd name="T8" fmla="*/ 10 w 26"/>
                    <a:gd name="T9" fmla="*/ 2 h 10"/>
                    <a:gd name="T10" fmla="*/ 13 w 26"/>
                    <a:gd name="T11" fmla="*/ 5 h 10"/>
                    <a:gd name="T12" fmla="*/ 16 w 26"/>
                    <a:gd name="T13" fmla="*/ 5 h 10"/>
                    <a:gd name="T14" fmla="*/ 18 w 26"/>
                    <a:gd name="T15" fmla="*/ 8 h 10"/>
                    <a:gd name="T16" fmla="*/ 23 w 26"/>
                    <a:gd name="T17" fmla="*/ 8 h 10"/>
                    <a:gd name="T18" fmla="*/ 23 w 26"/>
                    <a:gd name="T19" fmla="*/ 10 h 10"/>
                    <a:gd name="T20" fmla="*/ 26 w 26"/>
                    <a:gd name="T21" fmla="*/ 8 h 10"/>
                    <a:gd name="T22" fmla="*/ 23 w 26"/>
                    <a:gd name="T23" fmla="*/ 5 h 10"/>
                    <a:gd name="T24" fmla="*/ 21 w 26"/>
                    <a:gd name="T25" fmla="*/ 2 h 10"/>
                    <a:gd name="T26" fmla="*/ 18 w 26"/>
                    <a:gd name="T27" fmla="*/ 2 h 10"/>
                    <a:gd name="T28" fmla="*/ 16 w 26"/>
                    <a:gd name="T29" fmla="*/ 0 h 10"/>
                    <a:gd name="T30" fmla="*/ 10 w 26"/>
                    <a:gd name="T31" fmla="*/ 0 h 10"/>
                    <a:gd name="T32" fmla="*/ 8 w 26"/>
                    <a:gd name="T33" fmla="*/ 0 h 10"/>
                    <a:gd name="T34" fmla="*/ 3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2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3" y="10"/>
                      </a:lnTo>
                      <a:lnTo>
                        <a:pt x="26" y="8"/>
                      </a:lnTo>
                      <a:lnTo>
                        <a:pt x="23" y="5"/>
                      </a:lnTo>
                      <a:lnTo>
                        <a:pt x="21" y="2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5" name="Freeform 2049"/>
                <p:cNvSpPr>
                  <a:spLocks/>
                </p:cNvSpPr>
                <p:nvPr/>
              </p:nvSpPr>
              <p:spPr bwMode="auto">
                <a:xfrm>
                  <a:off x="2242" y="3507"/>
                  <a:ext cx="29" cy="11"/>
                </a:xfrm>
                <a:custGeom>
                  <a:avLst/>
                  <a:gdLst>
                    <a:gd name="T0" fmla="*/ 3 w 29"/>
                    <a:gd name="T1" fmla="*/ 11 h 11"/>
                    <a:gd name="T2" fmla="*/ 3 w 29"/>
                    <a:gd name="T3" fmla="*/ 11 h 11"/>
                    <a:gd name="T4" fmla="*/ 5 w 29"/>
                    <a:gd name="T5" fmla="*/ 8 h 11"/>
                    <a:gd name="T6" fmla="*/ 8 w 29"/>
                    <a:gd name="T7" fmla="*/ 8 h 11"/>
                    <a:gd name="T8" fmla="*/ 13 w 29"/>
                    <a:gd name="T9" fmla="*/ 5 h 11"/>
                    <a:gd name="T10" fmla="*/ 16 w 29"/>
                    <a:gd name="T11" fmla="*/ 5 h 11"/>
                    <a:gd name="T12" fmla="*/ 21 w 29"/>
                    <a:gd name="T13" fmla="*/ 5 h 11"/>
                    <a:gd name="T14" fmla="*/ 24 w 29"/>
                    <a:gd name="T15" fmla="*/ 5 h 11"/>
                    <a:gd name="T16" fmla="*/ 26 w 29"/>
                    <a:gd name="T17" fmla="*/ 5 h 11"/>
                    <a:gd name="T18" fmla="*/ 29 w 29"/>
                    <a:gd name="T19" fmla="*/ 5 h 11"/>
                    <a:gd name="T20" fmla="*/ 29 w 29"/>
                    <a:gd name="T21" fmla="*/ 3 h 11"/>
                    <a:gd name="T22" fmla="*/ 26 w 29"/>
                    <a:gd name="T23" fmla="*/ 0 h 11"/>
                    <a:gd name="T24" fmla="*/ 24 w 29"/>
                    <a:gd name="T25" fmla="*/ 0 h 11"/>
                    <a:gd name="T26" fmla="*/ 21 w 29"/>
                    <a:gd name="T27" fmla="*/ 3 h 11"/>
                    <a:gd name="T28" fmla="*/ 16 w 29"/>
                    <a:gd name="T29" fmla="*/ 3 h 11"/>
                    <a:gd name="T30" fmla="*/ 11 w 29"/>
                    <a:gd name="T31" fmla="*/ 3 h 11"/>
                    <a:gd name="T32" fmla="*/ 8 w 29"/>
                    <a:gd name="T33" fmla="*/ 5 h 11"/>
                    <a:gd name="T34" fmla="*/ 3 w 29"/>
                    <a:gd name="T35" fmla="*/ 5 h 11"/>
                    <a:gd name="T36" fmla="*/ 0 w 29"/>
                    <a:gd name="T37" fmla="*/ 11 h 11"/>
                    <a:gd name="T38" fmla="*/ 0 w 29"/>
                    <a:gd name="T39" fmla="*/ 11 h 11"/>
                    <a:gd name="T40" fmla="*/ 3 w 29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1"/>
                    <a:gd name="T65" fmla="*/ 29 w 29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3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1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6" name="Freeform 2050"/>
                <p:cNvSpPr>
                  <a:spLocks/>
                </p:cNvSpPr>
                <p:nvPr/>
              </p:nvSpPr>
              <p:spPr bwMode="auto">
                <a:xfrm>
                  <a:off x="2240" y="3518"/>
                  <a:ext cx="5" cy="2"/>
                </a:xfrm>
                <a:custGeom>
                  <a:avLst/>
                  <a:gdLst>
                    <a:gd name="T0" fmla="*/ 5 w 5"/>
                    <a:gd name="T1" fmla="*/ 2 h 2"/>
                    <a:gd name="T2" fmla="*/ 2 w 5"/>
                    <a:gd name="T3" fmla="*/ 2 h 2"/>
                    <a:gd name="T4" fmla="*/ 5 w 5"/>
                    <a:gd name="T5" fmla="*/ 2 h 2"/>
                    <a:gd name="T6" fmla="*/ 5 w 5"/>
                    <a:gd name="T7" fmla="*/ 2 h 2"/>
                    <a:gd name="T8" fmla="*/ 5 w 5"/>
                    <a:gd name="T9" fmla="*/ 2 h 2"/>
                    <a:gd name="T10" fmla="*/ 5 w 5"/>
                    <a:gd name="T11" fmla="*/ 2 h 2"/>
                    <a:gd name="T12" fmla="*/ 5 w 5"/>
                    <a:gd name="T13" fmla="*/ 2 h 2"/>
                    <a:gd name="T14" fmla="*/ 5 w 5"/>
                    <a:gd name="T15" fmla="*/ 2 h 2"/>
                    <a:gd name="T16" fmla="*/ 5 w 5"/>
                    <a:gd name="T17" fmla="*/ 0 h 2"/>
                    <a:gd name="T18" fmla="*/ 5 w 5"/>
                    <a:gd name="T19" fmla="*/ 0 h 2"/>
                    <a:gd name="T20" fmla="*/ 2 w 5"/>
                    <a:gd name="T21" fmla="*/ 0 h 2"/>
                    <a:gd name="T22" fmla="*/ 2 w 5"/>
                    <a:gd name="T23" fmla="*/ 0 h 2"/>
                    <a:gd name="T24" fmla="*/ 2 w 5"/>
                    <a:gd name="T25" fmla="*/ 0 h 2"/>
                    <a:gd name="T26" fmla="*/ 2 w 5"/>
                    <a:gd name="T27" fmla="*/ 0 h 2"/>
                    <a:gd name="T28" fmla="*/ 2 w 5"/>
                    <a:gd name="T29" fmla="*/ 0 h 2"/>
                    <a:gd name="T30" fmla="*/ 2 w 5"/>
                    <a:gd name="T31" fmla="*/ 0 h 2"/>
                    <a:gd name="T32" fmla="*/ 2 w 5"/>
                    <a:gd name="T33" fmla="*/ 0 h 2"/>
                    <a:gd name="T34" fmla="*/ 0 w 5"/>
                    <a:gd name="T35" fmla="*/ 0 h 2"/>
                    <a:gd name="T36" fmla="*/ 0 w 5"/>
                    <a:gd name="T37" fmla="*/ 0 h 2"/>
                    <a:gd name="T38" fmla="*/ 0 w 5"/>
                    <a:gd name="T39" fmla="*/ 0 h 2"/>
                    <a:gd name="T40" fmla="*/ 5 w 5"/>
                    <a:gd name="T41" fmla="*/ 2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"/>
                    <a:gd name="T65" fmla="*/ 5 w 5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">
                      <a:moveTo>
                        <a:pt x="5" y="2"/>
                      </a:move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7" name="Freeform 2051"/>
                <p:cNvSpPr>
                  <a:spLocks/>
                </p:cNvSpPr>
                <p:nvPr/>
              </p:nvSpPr>
              <p:spPr bwMode="auto">
                <a:xfrm>
                  <a:off x="2253" y="3520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5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5 h 50"/>
                    <a:gd name="T14" fmla="*/ 36 w 47"/>
                    <a:gd name="T15" fmla="*/ 37 h 50"/>
                    <a:gd name="T16" fmla="*/ 41 w 47"/>
                    <a:gd name="T17" fmla="*/ 29 h 50"/>
                    <a:gd name="T18" fmla="*/ 47 w 47"/>
                    <a:gd name="T19" fmla="*/ 19 h 50"/>
                    <a:gd name="T20" fmla="*/ 44 w 47"/>
                    <a:gd name="T21" fmla="*/ 11 h 50"/>
                    <a:gd name="T22" fmla="*/ 41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1 w 47"/>
                    <a:gd name="T33" fmla="*/ 11 h 50"/>
                    <a:gd name="T34" fmla="*/ 44 w 47"/>
                    <a:gd name="T35" fmla="*/ 19 h 50"/>
                    <a:gd name="T36" fmla="*/ 41 w 47"/>
                    <a:gd name="T37" fmla="*/ 27 h 50"/>
                    <a:gd name="T38" fmla="*/ 34 w 47"/>
                    <a:gd name="T39" fmla="*/ 34 h 50"/>
                    <a:gd name="T40" fmla="*/ 28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5"/>
                      </a:lnTo>
                      <a:lnTo>
                        <a:pt x="36" y="37"/>
                      </a:lnTo>
                      <a:lnTo>
                        <a:pt x="41" y="29"/>
                      </a:lnTo>
                      <a:lnTo>
                        <a:pt x="47" y="19"/>
                      </a:lnTo>
                      <a:lnTo>
                        <a:pt x="44" y="11"/>
                      </a:lnTo>
                      <a:lnTo>
                        <a:pt x="41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1" y="11"/>
                      </a:lnTo>
                      <a:lnTo>
                        <a:pt x="44" y="19"/>
                      </a:lnTo>
                      <a:lnTo>
                        <a:pt x="41" y="27"/>
                      </a:lnTo>
                      <a:lnTo>
                        <a:pt x="34" y="34"/>
                      </a:lnTo>
                      <a:lnTo>
                        <a:pt x="28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8670" name="Rectangle 2053"/>
              <p:cNvSpPr>
                <a:spLocks noChangeArrowheads="1"/>
              </p:cNvSpPr>
              <p:nvPr/>
            </p:nvSpPr>
            <p:spPr bwMode="auto">
              <a:xfrm>
                <a:off x="1687" y="2930"/>
                <a:ext cx="773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671" name="Rectangle 2054"/>
              <p:cNvSpPr>
                <a:spLocks noChangeArrowheads="1"/>
              </p:cNvSpPr>
              <p:nvPr/>
            </p:nvSpPr>
            <p:spPr bwMode="auto">
              <a:xfrm>
                <a:off x="1859" y="2942"/>
                <a:ext cx="571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Finance &amp; </a:t>
                </a:r>
                <a:endParaRPr lang="en-GB" altLang="de-DE" sz="1400"/>
              </a:p>
            </p:txBody>
          </p:sp>
          <p:sp>
            <p:nvSpPr>
              <p:cNvPr id="18672" name="Rectangle 2055"/>
              <p:cNvSpPr>
                <a:spLocks noChangeArrowheads="1"/>
              </p:cNvSpPr>
              <p:nvPr/>
            </p:nvSpPr>
            <p:spPr bwMode="auto">
              <a:xfrm>
                <a:off x="1837" y="3052"/>
                <a:ext cx="576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Accounting</a:t>
                </a:r>
                <a:endParaRPr lang="en-GB" altLang="de-DE" sz="1400"/>
              </a:p>
            </p:txBody>
          </p:sp>
        </p:grpSp>
        <p:grpSp>
          <p:nvGrpSpPr>
            <p:cNvPr id="15378" name="Group 2225"/>
            <p:cNvGrpSpPr>
              <a:grpSpLocks/>
            </p:cNvGrpSpPr>
            <p:nvPr/>
          </p:nvGrpSpPr>
          <p:grpSpPr bwMode="auto">
            <a:xfrm>
              <a:off x="3357" y="2987"/>
              <a:ext cx="773" cy="625"/>
              <a:chOff x="3357" y="2987"/>
              <a:chExt cx="773" cy="625"/>
            </a:xfrm>
          </p:grpSpPr>
          <p:grpSp>
            <p:nvGrpSpPr>
              <p:cNvPr id="18501" name="Group 2222"/>
              <p:cNvGrpSpPr>
                <a:grpSpLocks/>
              </p:cNvGrpSpPr>
              <p:nvPr/>
            </p:nvGrpSpPr>
            <p:grpSpPr bwMode="auto">
              <a:xfrm>
                <a:off x="3498" y="3193"/>
                <a:ext cx="588" cy="419"/>
                <a:chOff x="3498" y="3193"/>
                <a:chExt cx="588" cy="419"/>
              </a:xfrm>
            </p:grpSpPr>
            <p:sp>
              <p:nvSpPr>
                <p:cNvPr id="18504" name="Freeform 2057"/>
                <p:cNvSpPr>
                  <a:spLocks/>
                </p:cNvSpPr>
                <p:nvPr/>
              </p:nvSpPr>
              <p:spPr bwMode="auto">
                <a:xfrm>
                  <a:off x="3799" y="3368"/>
                  <a:ext cx="57" cy="34"/>
                </a:xfrm>
                <a:custGeom>
                  <a:avLst/>
                  <a:gdLst>
                    <a:gd name="T0" fmla="*/ 54 w 57"/>
                    <a:gd name="T1" fmla="*/ 0 h 34"/>
                    <a:gd name="T2" fmla="*/ 54 w 57"/>
                    <a:gd name="T3" fmla="*/ 0 h 34"/>
                    <a:gd name="T4" fmla="*/ 47 w 57"/>
                    <a:gd name="T5" fmla="*/ 3 h 34"/>
                    <a:gd name="T6" fmla="*/ 41 w 57"/>
                    <a:gd name="T7" fmla="*/ 6 h 34"/>
                    <a:gd name="T8" fmla="*/ 34 w 57"/>
                    <a:gd name="T9" fmla="*/ 11 h 34"/>
                    <a:gd name="T10" fmla="*/ 26 w 57"/>
                    <a:gd name="T11" fmla="*/ 14 h 34"/>
                    <a:gd name="T12" fmla="*/ 20 w 57"/>
                    <a:gd name="T13" fmla="*/ 19 h 34"/>
                    <a:gd name="T14" fmla="*/ 13 w 57"/>
                    <a:gd name="T15" fmla="*/ 24 h 34"/>
                    <a:gd name="T16" fmla="*/ 7 w 57"/>
                    <a:gd name="T17" fmla="*/ 29 h 34"/>
                    <a:gd name="T18" fmla="*/ 0 w 57"/>
                    <a:gd name="T19" fmla="*/ 32 h 34"/>
                    <a:gd name="T20" fmla="*/ 2 w 57"/>
                    <a:gd name="T21" fmla="*/ 34 h 34"/>
                    <a:gd name="T22" fmla="*/ 10 w 57"/>
                    <a:gd name="T23" fmla="*/ 32 h 34"/>
                    <a:gd name="T24" fmla="*/ 15 w 57"/>
                    <a:gd name="T25" fmla="*/ 27 h 34"/>
                    <a:gd name="T26" fmla="*/ 23 w 57"/>
                    <a:gd name="T27" fmla="*/ 21 h 34"/>
                    <a:gd name="T28" fmla="*/ 28 w 57"/>
                    <a:gd name="T29" fmla="*/ 19 h 34"/>
                    <a:gd name="T30" fmla="*/ 36 w 57"/>
                    <a:gd name="T31" fmla="*/ 14 h 34"/>
                    <a:gd name="T32" fmla="*/ 41 w 57"/>
                    <a:gd name="T33" fmla="*/ 8 h 34"/>
                    <a:gd name="T34" fmla="*/ 49 w 57"/>
                    <a:gd name="T35" fmla="*/ 6 h 34"/>
                    <a:gd name="T36" fmla="*/ 57 w 57"/>
                    <a:gd name="T37" fmla="*/ 3 h 34"/>
                    <a:gd name="T38" fmla="*/ 57 w 57"/>
                    <a:gd name="T39" fmla="*/ 3 h 34"/>
                    <a:gd name="T40" fmla="*/ 54 w 57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34"/>
                    <a:gd name="T65" fmla="*/ 57 w 57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34">
                      <a:moveTo>
                        <a:pt x="54" y="0"/>
                      </a:moveTo>
                      <a:lnTo>
                        <a:pt x="54" y="0"/>
                      </a:lnTo>
                      <a:lnTo>
                        <a:pt x="47" y="3"/>
                      </a:lnTo>
                      <a:lnTo>
                        <a:pt x="41" y="6"/>
                      </a:lnTo>
                      <a:lnTo>
                        <a:pt x="34" y="11"/>
                      </a:lnTo>
                      <a:lnTo>
                        <a:pt x="26" y="14"/>
                      </a:lnTo>
                      <a:lnTo>
                        <a:pt x="20" y="19"/>
                      </a:lnTo>
                      <a:lnTo>
                        <a:pt x="13" y="24"/>
                      </a:lnTo>
                      <a:lnTo>
                        <a:pt x="7" y="29"/>
                      </a:lnTo>
                      <a:lnTo>
                        <a:pt x="0" y="32"/>
                      </a:lnTo>
                      <a:lnTo>
                        <a:pt x="2" y="34"/>
                      </a:lnTo>
                      <a:lnTo>
                        <a:pt x="10" y="32"/>
                      </a:lnTo>
                      <a:lnTo>
                        <a:pt x="15" y="27"/>
                      </a:lnTo>
                      <a:lnTo>
                        <a:pt x="23" y="21"/>
                      </a:lnTo>
                      <a:lnTo>
                        <a:pt x="28" y="19"/>
                      </a:lnTo>
                      <a:lnTo>
                        <a:pt x="36" y="14"/>
                      </a:lnTo>
                      <a:lnTo>
                        <a:pt x="41" y="8"/>
                      </a:lnTo>
                      <a:lnTo>
                        <a:pt x="49" y="6"/>
                      </a:lnTo>
                      <a:lnTo>
                        <a:pt x="57" y="3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5" name="Freeform 2058"/>
                <p:cNvSpPr>
                  <a:spLocks/>
                </p:cNvSpPr>
                <p:nvPr/>
              </p:nvSpPr>
              <p:spPr bwMode="auto">
                <a:xfrm>
                  <a:off x="3853" y="3366"/>
                  <a:ext cx="48" cy="8"/>
                </a:xfrm>
                <a:custGeom>
                  <a:avLst/>
                  <a:gdLst>
                    <a:gd name="T0" fmla="*/ 48 w 48"/>
                    <a:gd name="T1" fmla="*/ 5 h 8"/>
                    <a:gd name="T2" fmla="*/ 48 w 48"/>
                    <a:gd name="T3" fmla="*/ 5 h 8"/>
                    <a:gd name="T4" fmla="*/ 42 w 48"/>
                    <a:gd name="T5" fmla="*/ 2 h 8"/>
                    <a:gd name="T6" fmla="*/ 37 w 48"/>
                    <a:gd name="T7" fmla="*/ 2 h 8"/>
                    <a:gd name="T8" fmla="*/ 32 w 48"/>
                    <a:gd name="T9" fmla="*/ 0 h 8"/>
                    <a:gd name="T10" fmla="*/ 24 w 48"/>
                    <a:gd name="T11" fmla="*/ 0 h 8"/>
                    <a:gd name="T12" fmla="*/ 19 w 48"/>
                    <a:gd name="T13" fmla="*/ 0 h 8"/>
                    <a:gd name="T14" fmla="*/ 14 w 48"/>
                    <a:gd name="T15" fmla="*/ 0 h 8"/>
                    <a:gd name="T16" fmla="*/ 8 w 48"/>
                    <a:gd name="T17" fmla="*/ 0 h 8"/>
                    <a:gd name="T18" fmla="*/ 0 w 48"/>
                    <a:gd name="T19" fmla="*/ 2 h 8"/>
                    <a:gd name="T20" fmla="*/ 3 w 48"/>
                    <a:gd name="T21" fmla="*/ 5 h 8"/>
                    <a:gd name="T22" fmla="*/ 8 w 48"/>
                    <a:gd name="T23" fmla="*/ 5 h 8"/>
                    <a:gd name="T24" fmla="*/ 14 w 48"/>
                    <a:gd name="T25" fmla="*/ 2 h 8"/>
                    <a:gd name="T26" fmla="*/ 19 w 48"/>
                    <a:gd name="T27" fmla="*/ 2 h 8"/>
                    <a:gd name="T28" fmla="*/ 24 w 48"/>
                    <a:gd name="T29" fmla="*/ 2 h 8"/>
                    <a:gd name="T30" fmla="*/ 32 w 48"/>
                    <a:gd name="T31" fmla="*/ 5 h 8"/>
                    <a:gd name="T32" fmla="*/ 37 w 48"/>
                    <a:gd name="T33" fmla="*/ 5 h 8"/>
                    <a:gd name="T34" fmla="*/ 42 w 48"/>
                    <a:gd name="T35" fmla="*/ 5 h 8"/>
                    <a:gd name="T36" fmla="*/ 48 w 48"/>
                    <a:gd name="T37" fmla="*/ 8 h 8"/>
                    <a:gd name="T38" fmla="*/ 48 w 48"/>
                    <a:gd name="T39" fmla="*/ 8 h 8"/>
                    <a:gd name="T40" fmla="*/ 48 w 48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8"/>
                    <a:gd name="T65" fmla="*/ 48 w 4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8">
                      <a:moveTo>
                        <a:pt x="48" y="5"/>
                      </a:moveTo>
                      <a:lnTo>
                        <a:pt x="48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4" y="2"/>
                      </a:lnTo>
                      <a:lnTo>
                        <a:pt x="19" y="2"/>
                      </a:lnTo>
                      <a:lnTo>
                        <a:pt x="24" y="2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8" y="8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6" name="Freeform 2059"/>
                <p:cNvSpPr>
                  <a:spLocks/>
                </p:cNvSpPr>
                <p:nvPr/>
              </p:nvSpPr>
              <p:spPr bwMode="auto">
                <a:xfrm>
                  <a:off x="3901" y="3371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6 h 21"/>
                    <a:gd name="T6" fmla="*/ 23 w 26"/>
                    <a:gd name="T7" fmla="*/ 13 h 21"/>
                    <a:gd name="T8" fmla="*/ 20 w 26"/>
                    <a:gd name="T9" fmla="*/ 11 h 21"/>
                    <a:gd name="T10" fmla="*/ 15 w 26"/>
                    <a:gd name="T11" fmla="*/ 8 h 21"/>
                    <a:gd name="T12" fmla="*/ 13 w 26"/>
                    <a:gd name="T13" fmla="*/ 5 h 21"/>
                    <a:gd name="T14" fmla="*/ 7 w 26"/>
                    <a:gd name="T15" fmla="*/ 3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3 h 21"/>
                    <a:gd name="T22" fmla="*/ 2 w 26"/>
                    <a:gd name="T23" fmla="*/ 5 h 21"/>
                    <a:gd name="T24" fmla="*/ 7 w 26"/>
                    <a:gd name="T25" fmla="*/ 5 h 21"/>
                    <a:gd name="T26" fmla="*/ 10 w 26"/>
                    <a:gd name="T27" fmla="*/ 8 h 21"/>
                    <a:gd name="T28" fmla="*/ 13 w 26"/>
                    <a:gd name="T29" fmla="*/ 11 h 21"/>
                    <a:gd name="T30" fmla="*/ 18 w 26"/>
                    <a:gd name="T31" fmla="*/ 13 h 21"/>
                    <a:gd name="T32" fmla="*/ 20 w 26"/>
                    <a:gd name="T33" fmla="*/ 16 h 21"/>
                    <a:gd name="T34" fmla="*/ 23 w 26"/>
                    <a:gd name="T35" fmla="*/ 18 h 21"/>
                    <a:gd name="T36" fmla="*/ 23 w 26"/>
                    <a:gd name="T37" fmla="*/ 21 h 21"/>
                    <a:gd name="T38" fmla="*/ 23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6"/>
                      </a:lnTo>
                      <a:lnTo>
                        <a:pt x="23" y="13"/>
                      </a:lnTo>
                      <a:lnTo>
                        <a:pt x="20" y="11"/>
                      </a:lnTo>
                      <a:lnTo>
                        <a:pt x="15" y="8"/>
                      </a:lnTo>
                      <a:lnTo>
                        <a:pt x="13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11"/>
                      </a:lnTo>
                      <a:lnTo>
                        <a:pt x="18" y="13"/>
                      </a:lnTo>
                      <a:lnTo>
                        <a:pt x="20" y="16"/>
                      </a:lnTo>
                      <a:lnTo>
                        <a:pt x="23" y="18"/>
                      </a:lnTo>
                      <a:lnTo>
                        <a:pt x="23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7" name="Freeform 2060"/>
                <p:cNvSpPr>
                  <a:spLocks/>
                </p:cNvSpPr>
                <p:nvPr/>
              </p:nvSpPr>
              <p:spPr bwMode="auto">
                <a:xfrm>
                  <a:off x="3916" y="3389"/>
                  <a:ext cx="13" cy="24"/>
                </a:xfrm>
                <a:custGeom>
                  <a:avLst/>
                  <a:gdLst>
                    <a:gd name="T0" fmla="*/ 3 w 13"/>
                    <a:gd name="T1" fmla="*/ 24 h 24"/>
                    <a:gd name="T2" fmla="*/ 3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1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1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3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3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3" y="24"/>
                      </a:move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8" name="Freeform 2061"/>
                <p:cNvSpPr>
                  <a:spLocks/>
                </p:cNvSpPr>
                <p:nvPr/>
              </p:nvSpPr>
              <p:spPr bwMode="auto">
                <a:xfrm>
                  <a:off x="3911" y="3410"/>
                  <a:ext cx="8" cy="24"/>
                </a:xfrm>
                <a:custGeom>
                  <a:avLst/>
                  <a:gdLst>
                    <a:gd name="T0" fmla="*/ 5 w 8"/>
                    <a:gd name="T1" fmla="*/ 21 h 24"/>
                    <a:gd name="T2" fmla="*/ 5 w 8"/>
                    <a:gd name="T3" fmla="*/ 21 h 24"/>
                    <a:gd name="T4" fmla="*/ 5 w 8"/>
                    <a:gd name="T5" fmla="*/ 21 h 24"/>
                    <a:gd name="T6" fmla="*/ 5 w 8"/>
                    <a:gd name="T7" fmla="*/ 19 h 24"/>
                    <a:gd name="T8" fmla="*/ 5 w 8"/>
                    <a:gd name="T9" fmla="*/ 16 h 24"/>
                    <a:gd name="T10" fmla="*/ 5 w 8"/>
                    <a:gd name="T11" fmla="*/ 13 h 24"/>
                    <a:gd name="T12" fmla="*/ 5 w 8"/>
                    <a:gd name="T13" fmla="*/ 11 h 24"/>
                    <a:gd name="T14" fmla="*/ 5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5 w 8"/>
                    <a:gd name="T21" fmla="*/ 0 h 24"/>
                    <a:gd name="T22" fmla="*/ 5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5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9" name="Freeform 2062"/>
                <p:cNvSpPr>
                  <a:spLocks/>
                </p:cNvSpPr>
                <p:nvPr/>
              </p:nvSpPr>
              <p:spPr bwMode="auto">
                <a:xfrm>
                  <a:off x="3914" y="3429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8 w 34"/>
                    <a:gd name="T5" fmla="*/ 2 h 8"/>
                    <a:gd name="T6" fmla="*/ 26 w 34"/>
                    <a:gd name="T7" fmla="*/ 2 h 8"/>
                    <a:gd name="T8" fmla="*/ 21 w 34"/>
                    <a:gd name="T9" fmla="*/ 2 h 8"/>
                    <a:gd name="T10" fmla="*/ 15 w 34"/>
                    <a:gd name="T11" fmla="*/ 5 h 8"/>
                    <a:gd name="T12" fmla="*/ 13 w 34"/>
                    <a:gd name="T13" fmla="*/ 5 h 8"/>
                    <a:gd name="T14" fmla="*/ 10 w 34"/>
                    <a:gd name="T15" fmla="*/ 5 h 8"/>
                    <a:gd name="T16" fmla="*/ 5 w 34"/>
                    <a:gd name="T17" fmla="*/ 5 h 8"/>
                    <a:gd name="T18" fmla="*/ 2 w 34"/>
                    <a:gd name="T19" fmla="*/ 2 h 8"/>
                    <a:gd name="T20" fmla="*/ 0 w 34"/>
                    <a:gd name="T21" fmla="*/ 5 h 8"/>
                    <a:gd name="T22" fmla="*/ 5 w 34"/>
                    <a:gd name="T23" fmla="*/ 8 h 8"/>
                    <a:gd name="T24" fmla="*/ 7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1 w 34"/>
                    <a:gd name="T31" fmla="*/ 8 h 8"/>
                    <a:gd name="T32" fmla="*/ 26 w 34"/>
                    <a:gd name="T33" fmla="*/ 5 h 8"/>
                    <a:gd name="T34" fmla="*/ 28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2"/>
                      </a:lnTo>
                      <a:lnTo>
                        <a:pt x="26" y="2"/>
                      </a:lnTo>
                      <a:lnTo>
                        <a:pt x="21" y="2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0" name="Freeform 2063"/>
                <p:cNvSpPr>
                  <a:spLocks/>
                </p:cNvSpPr>
                <p:nvPr/>
              </p:nvSpPr>
              <p:spPr bwMode="auto">
                <a:xfrm>
                  <a:off x="3948" y="3418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8 w 34"/>
                    <a:gd name="T5" fmla="*/ 0 h 16"/>
                    <a:gd name="T6" fmla="*/ 23 w 34"/>
                    <a:gd name="T7" fmla="*/ 3 h 16"/>
                    <a:gd name="T8" fmla="*/ 21 w 34"/>
                    <a:gd name="T9" fmla="*/ 3 h 16"/>
                    <a:gd name="T10" fmla="*/ 15 w 34"/>
                    <a:gd name="T11" fmla="*/ 5 h 16"/>
                    <a:gd name="T12" fmla="*/ 10 w 34"/>
                    <a:gd name="T13" fmla="*/ 8 h 16"/>
                    <a:gd name="T14" fmla="*/ 7 w 34"/>
                    <a:gd name="T15" fmla="*/ 8 h 16"/>
                    <a:gd name="T16" fmla="*/ 2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7 w 34"/>
                    <a:gd name="T25" fmla="*/ 13 h 16"/>
                    <a:gd name="T26" fmla="*/ 13 w 34"/>
                    <a:gd name="T27" fmla="*/ 11 h 16"/>
                    <a:gd name="T28" fmla="*/ 15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8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5" y="5"/>
                      </a:lnTo>
                      <a:lnTo>
                        <a:pt x="10" y="8"/>
                      </a:lnTo>
                      <a:lnTo>
                        <a:pt x="7" y="8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1"/>
                      </a:lnTo>
                      <a:lnTo>
                        <a:pt x="15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1" name="Freeform 2064"/>
                <p:cNvSpPr>
                  <a:spLocks/>
                </p:cNvSpPr>
                <p:nvPr/>
              </p:nvSpPr>
              <p:spPr bwMode="auto">
                <a:xfrm>
                  <a:off x="3982" y="3418"/>
                  <a:ext cx="62" cy="13"/>
                </a:xfrm>
                <a:custGeom>
                  <a:avLst/>
                  <a:gdLst>
                    <a:gd name="T0" fmla="*/ 62 w 62"/>
                    <a:gd name="T1" fmla="*/ 8 h 13"/>
                    <a:gd name="T2" fmla="*/ 62 w 62"/>
                    <a:gd name="T3" fmla="*/ 8 h 13"/>
                    <a:gd name="T4" fmla="*/ 55 w 62"/>
                    <a:gd name="T5" fmla="*/ 5 h 13"/>
                    <a:gd name="T6" fmla="*/ 47 w 62"/>
                    <a:gd name="T7" fmla="*/ 3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3 h 13"/>
                    <a:gd name="T24" fmla="*/ 15 w 62"/>
                    <a:gd name="T25" fmla="*/ 3 h 13"/>
                    <a:gd name="T26" fmla="*/ 23 w 62"/>
                    <a:gd name="T27" fmla="*/ 3 h 13"/>
                    <a:gd name="T28" fmla="*/ 31 w 62"/>
                    <a:gd name="T29" fmla="*/ 3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5 w 62"/>
                    <a:gd name="T35" fmla="*/ 8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8"/>
                      </a:moveTo>
                      <a:lnTo>
                        <a:pt x="62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3"/>
                      </a:lnTo>
                      <a:lnTo>
                        <a:pt x="15" y="3"/>
                      </a:lnTo>
                      <a:lnTo>
                        <a:pt x="23" y="3"/>
                      </a:lnTo>
                      <a:lnTo>
                        <a:pt x="31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2" name="Freeform 2065"/>
                <p:cNvSpPr>
                  <a:spLocks/>
                </p:cNvSpPr>
                <p:nvPr/>
              </p:nvSpPr>
              <p:spPr bwMode="auto">
                <a:xfrm>
                  <a:off x="4042" y="3426"/>
                  <a:ext cx="44" cy="60"/>
                </a:xfrm>
                <a:custGeom>
                  <a:avLst/>
                  <a:gdLst>
                    <a:gd name="T0" fmla="*/ 44 w 44"/>
                    <a:gd name="T1" fmla="*/ 60 h 60"/>
                    <a:gd name="T2" fmla="*/ 44 w 44"/>
                    <a:gd name="T3" fmla="*/ 60 h 60"/>
                    <a:gd name="T4" fmla="*/ 44 w 44"/>
                    <a:gd name="T5" fmla="*/ 50 h 60"/>
                    <a:gd name="T6" fmla="*/ 39 w 44"/>
                    <a:gd name="T7" fmla="*/ 42 h 60"/>
                    <a:gd name="T8" fmla="*/ 36 w 44"/>
                    <a:gd name="T9" fmla="*/ 34 h 60"/>
                    <a:gd name="T10" fmla="*/ 31 w 44"/>
                    <a:gd name="T11" fmla="*/ 26 h 60"/>
                    <a:gd name="T12" fmla="*/ 23 w 44"/>
                    <a:gd name="T13" fmla="*/ 18 h 60"/>
                    <a:gd name="T14" fmla="*/ 18 w 44"/>
                    <a:gd name="T15" fmla="*/ 13 h 60"/>
                    <a:gd name="T16" fmla="*/ 10 w 44"/>
                    <a:gd name="T17" fmla="*/ 5 h 60"/>
                    <a:gd name="T18" fmla="*/ 2 w 44"/>
                    <a:gd name="T19" fmla="*/ 0 h 60"/>
                    <a:gd name="T20" fmla="*/ 0 w 44"/>
                    <a:gd name="T21" fmla="*/ 5 h 60"/>
                    <a:gd name="T22" fmla="*/ 8 w 44"/>
                    <a:gd name="T23" fmla="*/ 11 h 60"/>
                    <a:gd name="T24" fmla="*/ 15 w 44"/>
                    <a:gd name="T25" fmla="*/ 16 h 60"/>
                    <a:gd name="T26" fmla="*/ 21 w 44"/>
                    <a:gd name="T27" fmla="*/ 21 h 60"/>
                    <a:gd name="T28" fmla="*/ 29 w 44"/>
                    <a:gd name="T29" fmla="*/ 29 h 60"/>
                    <a:gd name="T30" fmla="*/ 34 w 44"/>
                    <a:gd name="T31" fmla="*/ 37 h 60"/>
                    <a:gd name="T32" fmla="*/ 36 w 44"/>
                    <a:gd name="T33" fmla="*/ 45 h 60"/>
                    <a:gd name="T34" fmla="*/ 39 w 44"/>
                    <a:gd name="T35" fmla="*/ 52 h 60"/>
                    <a:gd name="T36" fmla="*/ 42 w 44"/>
                    <a:gd name="T37" fmla="*/ 60 h 60"/>
                    <a:gd name="T38" fmla="*/ 42 w 44"/>
                    <a:gd name="T39" fmla="*/ 60 h 60"/>
                    <a:gd name="T40" fmla="*/ 44 w 44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0"/>
                    <a:gd name="T65" fmla="*/ 44 w 44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0">
                      <a:moveTo>
                        <a:pt x="44" y="60"/>
                      </a:moveTo>
                      <a:lnTo>
                        <a:pt x="44" y="60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6"/>
                      </a:lnTo>
                      <a:lnTo>
                        <a:pt x="23" y="18"/>
                      </a:lnTo>
                      <a:lnTo>
                        <a:pt x="18" y="13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5"/>
                      </a:lnTo>
                      <a:lnTo>
                        <a:pt x="8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2"/>
                      </a:lnTo>
                      <a:lnTo>
                        <a:pt x="42" y="60"/>
                      </a:lnTo>
                      <a:lnTo>
                        <a:pt x="44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3" name="Freeform 2066"/>
                <p:cNvSpPr>
                  <a:spLocks/>
                </p:cNvSpPr>
                <p:nvPr/>
              </p:nvSpPr>
              <p:spPr bwMode="auto">
                <a:xfrm>
                  <a:off x="4057" y="3486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4 w 29"/>
                    <a:gd name="T7" fmla="*/ 29 h 37"/>
                    <a:gd name="T8" fmla="*/ 19 w 29"/>
                    <a:gd name="T9" fmla="*/ 26 h 37"/>
                    <a:gd name="T10" fmla="*/ 21 w 29"/>
                    <a:gd name="T11" fmla="*/ 21 h 37"/>
                    <a:gd name="T12" fmla="*/ 27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7 w 29"/>
                    <a:gd name="T21" fmla="*/ 0 h 37"/>
                    <a:gd name="T22" fmla="*/ 27 w 29"/>
                    <a:gd name="T23" fmla="*/ 6 h 37"/>
                    <a:gd name="T24" fmla="*/ 27 w 29"/>
                    <a:gd name="T25" fmla="*/ 11 h 37"/>
                    <a:gd name="T26" fmla="*/ 24 w 29"/>
                    <a:gd name="T27" fmla="*/ 13 h 37"/>
                    <a:gd name="T28" fmla="*/ 19 w 29"/>
                    <a:gd name="T29" fmla="*/ 19 h 37"/>
                    <a:gd name="T30" fmla="*/ 16 w 29"/>
                    <a:gd name="T31" fmla="*/ 24 h 37"/>
                    <a:gd name="T32" fmla="*/ 11 w 29"/>
                    <a:gd name="T33" fmla="*/ 26 h 37"/>
                    <a:gd name="T34" fmla="*/ 6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4" y="29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7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6"/>
                      </a:lnTo>
                      <a:lnTo>
                        <a:pt x="27" y="11"/>
                      </a:lnTo>
                      <a:lnTo>
                        <a:pt x="24" y="13"/>
                      </a:lnTo>
                      <a:lnTo>
                        <a:pt x="19" y="19"/>
                      </a:lnTo>
                      <a:lnTo>
                        <a:pt x="16" y="24"/>
                      </a:lnTo>
                      <a:lnTo>
                        <a:pt x="11" y="26"/>
                      </a:lnTo>
                      <a:lnTo>
                        <a:pt x="6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4" name="Freeform 2067"/>
                <p:cNvSpPr>
                  <a:spLocks/>
                </p:cNvSpPr>
                <p:nvPr/>
              </p:nvSpPr>
              <p:spPr bwMode="auto">
                <a:xfrm>
                  <a:off x="4021" y="3518"/>
                  <a:ext cx="39" cy="8"/>
                </a:xfrm>
                <a:custGeom>
                  <a:avLst/>
                  <a:gdLst>
                    <a:gd name="T0" fmla="*/ 0 w 39"/>
                    <a:gd name="T1" fmla="*/ 2 h 8"/>
                    <a:gd name="T2" fmla="*/ 0 w 39"/>
                    <a:gd name="T3" fmla="*/ 2 h 8"/>
                    <a:gd name="T4" fmla="*/ 5 w 39"/>
                    <a:gd name="T5" fmla="*/ 5 h 8"/>
                    <a:gd name="T6" fmla="*/ 10 w 39"/>
                    <a:gd name="T7" fmla="*/ 8 h 8"/>
                    <a:gd name="T8" fmla="*/ 16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2 h 8"/>
                    <a:gd name="T22" fmla="*/ 34 w 39"/>
                    <a:gd name="T23" fmla="*/ 2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6 w 39"/>
                    <a:gd name="T31" fmla="*/ 5 h 8"/>
                    <a:gd name="T32" fmla="*/ 10 w 39"/>
                    <a:gd name="T33" fmla="*/ 2 h 8"/>
                    <a:gd name="T34" fmla="*/ 8 w 39"/>
                    <a:gd name="T35" fmla="*/ 2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5" name="Freeform 2068"/>
                <p:cNvSpPr>
                  <a:spLocks/>
                </p:cNvSpPr>
                <p:nvPr/>
              </p:nvSpPr>
              <p:spPr bwMode="auto">
                <a:xfrm>
                  <a:off x="4018" y="3497"/>
                  <a:ext cx="8" cy="23"/>
                </a:xfrm>
                <a:custGeom>
                  <a:avLst/>
                  <a:gdLst>
                    <a:gd name="T0" fmla="*/ 3 w 8"/>
                    <a:gd name="T1" fmla="*/ 0 h 23"/>
                    <a:gd name="T2" fmla="*/ 3 w 8"/>
                    <a:gd name="T3" fmla="*/ 0 h 23"/>
                    <a:gd name="T4" fmla="*/ 3 w 8"/>
                    <a:gd name="T5" fmla="*/ 2 h 23"/>
                    <a:gd name="T6" fmla="*/ 3 w 8"/>
                    <a:gd name="T7" fmla="*/ 5 h 23"/>
                    <a:gd name="T8" fmla="*/ 3 w 8"/>
                    <a:gd name="T9" fmla="*/ 8 h 23"/>
                    <a:gd name="T10" fmla="*/ 3 w 8"/>
                    <a:gd name="T11" fmla="*/ 10 h 23"/>
                    <a:gd name="T12" fmla="*/ 0 w 8"/>
                    <a:gd name="T13" fmla="*/ 15 h 23"/>
                    <a:gd name="T14" fmla="*/ 0 w 8"/>
                    <a:gd name="T15" fmla="*/ 18 h 23"/>
                    <a:gd name="T16" fmla="*/ 0 w 8"/>
                    <a:gd name="T17" fmla="*/ 21 h 23"/>
                    <a:gd name="T18" fmla="*/ 3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5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3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6" name="Freeform 2069"/>
                <p:cNvSpPr>
                  <a:spLocks/>
                </p:cNvSpPr>
                <p:nvPr/>
              </p:nvSpPr>
              <p:spPr bwMode="auto">
                <a:xfrm>
                  <a:off x="4008" y="3476"/>
                  <a:ext cx="15" cy="21"/>
                </a:xfrm>
                <a:custGeom>
                  <a:avLst/>
                  <a:gdLst>
                    <a:gd name="T0" fmla="*/ 0 w 15"/>
                    <a:gd name="T1" fmla="*/ 2 h 21"/>
                    <a:gd name="T2" fmla="*/ 0 w 15"/>
                    <a:gd name="T3" fmla="*/ 2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0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8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0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2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7" name="Freeform 2070"/>
                <p:cNvSpPr>
                  <a:spLocks/>
                </p:cNvSpPr>
                <p:nvPr/>
              </p:nvSpPr>
              <p:spPr bwMode="auto">
                <a:xfrm>
                  <a:off x="3969" y="3471"/>
                  <a:ext cx="39" cy="7"/>
                </a:xfrm>
                <a:custGeom>
                  <a:avLst/>
                  <a:gdLst>
                    <a:gd name="T0" fmla="*/ 2 w 39"/>
                    <a:gd name="T1" fmla="*/ 5 h 7"/>
                    <a:gd name="T2" fmla="*/ 2 w 39"/>
                    <a:gd name="T3" fmla="*/ 5 h 7"/>
                    <a:gd name="T4" fmla="*/ 7 w 39"/>
                    <a:gd name="T5" fmla="*/ 5 h 7"/>
                    <a:gd name="T6" fmla="*/ 10 w 39"/>
                    <a:gd name="T7" fmla="*/ 5 h 7"/>
                    <a:gd name="T8" fmla="*/ 15 w 39"/>
                    <a:gd name="T9" fmla="*/ 5 h 7"/>
                    <a:gd name="T10" fmla="*/ 20 w 39"/>
                    <a:gd name="T11" fmla="*/ 5 h 7"/>
                    <a:gd name="T12" fmla="*/ 26 w 39"/>
                    <a:gd name="T13" fmla="*/ 5 h 7"/>
                    <a:gd name="T14" fmla="*/ 28 w 39"/>
                    <a:gd name="T15" fmla="*/ 5 h 7"/>
                    <a:gd name="T16" fmla="*/ 34 w 39"/>
                    <a:gd name="T17" fmla="*/ 7 h 7"/>
                    <a:gd name="T18" fmla="*/ 39 w 39"/>
                    <a:gd name="T19" fmla="*/ 7 h 7"/>
                    <a:gd name="T20" fmla="*/ 39 w 39"/>
                    <a:gd name="T21" fmla="*/ 5 h 7"/>
                    <a:gd name="T22" fmla="*/ 36 w 39"/>
                    <a:gd name="T23" fmla="*/ 2 h 7"/>
                    <a:gd name="T24" fmla="*/ 31 w 39"/>
                    <a:gd name="T25" fmla="*/ 2 h 7"/>
                    <a:gd name="T26" fmla="*/ 26 w 39"/>
                    <a:gd name="T27" fmla="*/ 0 h 7"/>
                    <a:gd name="T28" fmla="*/ 20 w 39"/>
                    <a:gd name="T29" fmla="*/ 0 h 7"/>
                    <a:gd name="T30" fmla="*/ 15 w 39"/>
                    <a:gd name="T31" fmla="*/ 0 h 7"/>
                    <a:gd name="T32" fmla="*/ 10 w 39"/>
                    <a:gd name="T33" fmla="*/ 0 h 7"/>
                    <a:gd name="T34" fmla="*/ 5 w 39"/>
                    <a:gd name="T35" fmla="*/ 2 h 7"/>
                    <a:gd name="T36" fmla="*/ 0 w 39"/>
                    <a:gd name="T37" fmla="*/ 2 h 7"/>
                    <a:gd name="T38" fmla="*/ 0 w 39"/>
                    <a:gd name="T39" fmla="*/ 2 h 7"/>
                    <a:gd name="T40" fmla="*/ 2 w 39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7"/>
                    <a:gd name="T65" fmla="*/ 39 w 39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7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20" y="5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7"/>
                      </a:lnTo>
                      <a:lnTo>
                        <a:pt x="39" y="7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8" name="Freeform 2071"/>
                <p:cNvSpPr>
                  <a:spLocks/>
                </p:cNvSpPr>
                <p:nvPr/>
              </p:nvSpPr>
              <p:spPr bwMode="auto">
                <a:xfrm>
                  <a:off x="3935" y="3473"/>
                  <a:ext cx="36" cy="29"/>
                </a:xfrm>
                <a:custGeom>
                  <a:avLst/>
                  <a:gdLst>
                    <a:gd name="T0" fmla="*/ 2 w 36"/>
                    <a:gd name="T1" fmla="*/ 29 h 29"/>
                    <a:gd name="T2" fmla="*/ 7 w 36"/>
                    <a:gd name="T3" fmla="*/ 26 h 29"/>
                    <a:gd name="T4" fmla="*/ 10 w 36"/>
                    <a:gd name="T5" fmla="*/ 21 h 29"/>
                    <a:gd name="T6" fmla="*/ 15 w 36"/>
                    <a:gd name="T7" fmla="*/ 19 h 29"/>
                    <a:gd name="T8" fmla="*/ 18 w 36"/>
                    <a:gd name="T9" fmla="*/ 13 h 29"/>
                    <a:gd name="T10" fmla="*/ 23 w 36"/>
                    <a:gd name="T11" fmla="*/ 11 h 29"/>
                    <a:gd name="T12" fmla="*/ 26 w 36"/>
                    <a:gd name="T13" fmla="*/ 8 h 29"/>
                    <a:gd name="T14" fmla="*/ 31 w 36"/>
                    <a:gd name="T15" fmla="*/ 5 h 29"/>
                    <a:gd name="T16" fmla="*/ 36 w 36"/>
                    <a:gd name="T17" fmla="*/ 3 h 29"/>
                    <a:gd name="T18" fmla="*/ 34 w 36"/>
                    <a:gd name="T19" fmla="*/ 0 h 29"/>
                    <a:gd name="T20" fmla="*/ 31 w 36"/>
                    <a:gd name="T21" fmla="*/ 3 h 29"/>
                    <a:gd name="T22" fmla="*/ 26 w 36"/>
                    <a:gd name="T23" fmla="*/ 5 h 29"/>
                    <a:gd name="T24" fmla="*/ 20 w 36"/>
                    <a:gd name="T25" fmla="*/ 8 h 29"/>
                    <a:gd name="T26" fmla="*/ 15 w 36"/>
                    <a:gd name="T27" fmla="*/ 11 h 29"/>
                    <a:gd name="T28" fmla="*/ 13 w 36"/>
                    <a:gd name="T29" fmla="*/ 16 h 29"/>
                    <a:gd name="T30" fmla="*/ 7 w 36"/>
                    <a:gd name="T31" fmla="*/ 19 h 29"/>
                    <a:gd name="T32" fmla="*/ 5 w 36"/>
                    <a:gd name="T33" fmla="*/ 24 h 29"/>
                    <a:gd name="T34" fmla="*/ 0 w 36"/>
                    <a:gd name="T35" fmla="*/ 26 h 29"/>
                    <a:gd name="T36" fmla="*/ 2 w 36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6"/>
                    <a:gd name="T58" fmla="*/ 0 h 29"/>
                    <a:gd name="T59" fmla="*/ 36 w 36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6" h="29">
                      <a:moveTo>
                        <a:pt x="2" y="29"/>
                      </a:moveTo>
                      <a:lnTo>
                        <a:pt x="7" y="26"/>
                      </a:lnTo>
                      <a:lnTo>
                        <a:pt x="10" y="21"/>
                      </a:lnTo>
                      <a:lnTo>
                        <a:pt x="15" y="19"/>
                      </a:lnTo>
                      <a:lnTo>
                        <a:pt x="18" y="13"/>
                      </a:lnTo>
                      <a:lnTo>
                        <a:pt x="23" y="11"/>
                      </a:lnTo>
                      <a:lnTo>
                        <a:pt x="26" y="8"/>
                      </a:lnTo>
                      <a:lnTo>
                        <a:pt x="31" y="5"/>
                      </a:lnTo>
                      <a:lnTo>
                        <a:pt x="36" y="3"/>
                      </a:lnTo>
                      <a:lnTo>
                        <a:pt x="34" y="0"/>
                      </a:lnTo>
                      <a:lnTo>
                        <a:pt x="31" y="3"/>
                      </a:lnTo>
                      <a:lnTo>
                        <a:pt x="26" y="5"/>
                      </a:lnTo>
                      <a:lnTo>
                        <a:pt x="20" y="8"/>
                      </a:lnTo>
                      <a:lnTo>
                        <a:pt x="15" y="11"/>
                      </a:lnTo>
                      <a:lnTo>
                        <a:pt x="13" y="16"/>
                      </a:lnTo>
                      <a:lnTo>
                        <a:pt x="7" y="19"/>
                      </a:lnTo>
                      <a:lnTo>
                        <a:pt x="5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9" name="Freeform 2072"/>
                <p:cNvSpPr>
                  <a:spLocks/>
                </p:cNvSpPr>
                <p:nvPr/>
              </p:nvSpPr>
              <p:spPr bwMode="auto">
                <a:xfrm>
                  <a:off x="3532" y="3418"/>
                  <a:ext cx="337" cy="92"/>
                </a:xfrm>
                <a:custGeom>
                  <a:avLst/>
                  <a:gdLst>
                    <a:gd name="T0" fmla="*/ 0 w 337"/>
                    <a:gd name="T1" fmla="*/ 16 h 92"/>
                    <a:gd name="T2" fmla="*/ 0 w 337"/>
                    <a:gd name="T3" fmla="*/ 42 h 92"/>
                    <a:gd name="T4" fmla="*/ 2 w 337"/>
                    <a:gd name="T5" fmla="*/ 66 h 92"/>
                    <a:gd name="T6" fmla="*/ 5 w 337"/>
                    <a:gd name="T7" fmla="*/ 76 h 92"/>
                    <a:gd name="T8" fmla="*/ 10 w 337"/>
                    <a:gd name="T9" fmla="*/ 84 h 92"/>
                    <a:gd name="T10" fmla="*/ 49 w 337"/>
                    <a:gd name="T11" fmla="*/ 87 h 92"/>
                    <a:gd name="T12" fmla="*/ 89 w 337"/>
                    <a:gd name="T13" fmla="*/ 87 h 92"/>
                    <a:gd name="T14" fmla="*/ 125 w 337"/>
                    <a:gd name="T15" fmla="*/ 87 h 92"/>
                    <a:gd name="T16" fmla="*/ 165 w 337"/>
                    <a:gd name="T17" fmla="*/ 87 h 92"/>
                    <a:gd name="T18" fmla="*/ 209 w 337"/>
                    <a:gd name="T19" fmla="*/ 89 h 92"/>
                    <a:gd name="T20" fmla="*/ 251 w 337"/>
                    <a:gd name="T21" fmla="*/ 89 h 92"/>
                    <a:gd name="T22" fmla="*/ 269 w 337"/>
                    <a:gd name="T23" fmla="*/ 92 h 92"/>
                    <a:gd name="T24" fmla="*/ 287 w 337"/>
                    <a:gd name="T25" fmla="*/ 92 h 92"/>
                    <a:gd name="T26" fmla="*/ 303 w 337"/>
                    <a:gd name="T27" fmla="*/ 89 h 92"/>
                    <a:gd name="T28" fmla="*/ 319 w 337"/>
                    <a:gd name="T29" fmla="*/ 81 h 92"/>
                    <a:gd name="T30" fmla="*/ 329 w 337"/>
                    <a:gd name="T31" fmla="*/ 66 h 92"/>
                    <a:gd name="T32" fmla="*/ 335 w 337"/>
                    <a:gd name="T33" fmla="*/ 45 h 92"/>
                    <a:gd name="T34" fmla="*/ 337 w 337"/>
                    <a:gd name="T35" fmla="*/ 26 h 92"/>
                    <a:gd name="T36" fmla="*/ 337 w 337"/>
                    <a:gd name="T37" fmla="*/ 19 h 92"/>
                    <a:gd name="T38" fmla="*/ 335 w 337"/>
                    <a:gd name="T39" fmla="*/ 13 h 92"/>
                    <a:gd name="T40" fmla="*/ 332 w 337"/>
                    <a:gd name="T41" fmla="*/ 8 h 92"/>
                    <a:gd name="T42" fmla="*/ 324 w 337"/>
                    <a:gd name="T43" fmla="*/ 5 h 92"/>
                    <a:gd name="T44" fmla="*/ 308 w 337"/>
                    <a:gd name="T45" fmla="*/ 3 h 92"/>
                    <a:gd name="T46" fmla="*/ 293 w 337"/>
                    <a:gd name="T47" fmla="*/ 0 h 92"/>
                    <a:gd name="T48" fmla="*/ 285 w 337"/>
                    <a:gd name="T49" fmla="*/ 0 h 92"/>
                    <a:gd name="T50" fmla="*/ 280 w 337"/>
                    <a:gd name="T51" fmla="*/ 0 h 92"/>
                    <a:gd name="T52" fmla="*/ 274 w 337"/>
                    <a:gd name="T53" fmla="*/ 0 h 92"/>
                    <a:gd name="T54" fmla="*/ 264 w 337"/>
                    <a:gd name="T55" fmla="*/ 0 h 92"/>
                    <a:gd name="T56" fmla="*/ 251 w 337"/>
                    <a:gd name="T57" fmla="*/ 3 h 92"/>
                    <a:gd name="T58" fmla="*/ 233 w 337"/>
                    <a:gd name="T59" fmla="*/ 3 h 92"/>
                    <a:gd name="T60" fmla="*/ 209 w 337"/>
                    <a:gd name="T61" fmla="*/ 3 h 92"/>
                    <a:gd name="T62" fmla="*/ 185 w 337"/>
                    <a:gd name="T63" fmla="*/ 5 h 92"/>
                    <a:gd name="T64" fmla="*/ 136 w 337"/>
                    <a:gd name="T65" fmla="*/ 8 h 92"/>
                    <a:gd name="T66" fmla="*/ 86 w 337"/>
                    <a:gd name="T67" fmla="*/ 11 h 92"/>
                    <a:gd name="T68" fmla="*/ 62 w 337"/>
                    <a:gd name="T69" fmla="*/ 13 h 92"/>
                    <a:gd name="T70" fmla="*/ 42 w 337"/>
                    <a:gd name="T71" fmla="*/ 13 h 92"/>
                    <a:gd name="T72" fmla="*/ 26 w 337"/>
                    <a:gd name="T73" fmla="*/ 13 h 92"/>
                    <a:gd name="T74" fmla="*/ 10 w 337"/>
                    <a:gd name="T75" fmla="*/ 16 h 92"/>
                    <a:gd name="T76" fmla="*/ 2 w 337"/>
                    <a:gd name="T77" fmla="*/ 16 h 92"/>
                    <a:gd name="T78" fmla="*/ 0 w 337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2"/>
                    <a:gd name="T122" fmla="*/ 337 w 337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2" y="66"/>
                      </a:lnTo>
                      <a:lnTo>
                        <a:pt x="5" y="76"/>
                      </a:lnTo>
                      <a:lnTo>
                        <a:pt x="10" y="84"/>
                      </a:lnTo>
                      <a:lnTo>
                        <a:pt x="49" y="87"/>
                      </a:lnTo>
                      <a:lnTo>
                        <a:pt x="89" y="87"/>
                      </a:lnTo>
                      <a:lnTo>
                        <a:pt x="125" y="87"/>
                      </a:lnTo>
                      <a:lnTo>
                        <a:pt x="165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2"/>
                      </a:lnTo>
                      <a:lnTo>
                        <a:pt x="287" y="92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6"/>
                      </a:lnTo>
                      <a:lnTo>
                        <a:pt x="335" y="45"/>
                      </a:lnTo>
                      <a:lnTo>
                        <a:pt x="337" y="26"/>
                      </a:lnTo>
                      <a:lnTo>
                        <a:pt x="337" y="19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4" y="5"/>
                      </a:lnTo>
                      <a:lnTo>
                        <a:pt x="308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09" y="3"/>
                      </a:lnTo>
                      <a:lnTo>
                        <a:pt x="185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62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0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0" name="Freeform 2073"/>
                <p:cNvSpPr>
                  <a:spLocks/>
                </p:cNvSpPr>
                <p:nvPr/>
              </p:nvSpPr>
              <p:spPr bwMode="auto">
                <a:xfrm>
                  <a:off x="3532" y="3434"/>
                  <a:ext cx="2" cy="52"/>
                </a:xfrm>
                <a:custGeom>
                  <a:avLst/>
                  <a:gdLst>
                    <a:gd name="T0" fmla="*/ 2 w 2"/>
                    <a:gd name="T1" fmla="*/ 50 h 52"/>
                    <a:gd name="T2" fmla="*/ 2 w 2"/>
                    <a:gd name="T3" fmla="*/ 50 h 52"/>
                    <a:gd name="T4" fmla="*/ 2 w 2"/>
                    <a:gd name="T5" fmla="*/ 44 h 52"/>
                    <a:gd name="T6" fmla="*/ 2 w 2"/>
                    <a:gd name="T7" fmla="*/ 39 h 52"/>
                    <a:gd name="T8" fmla="*/ 2 w 2"/>
                    <a:gd name="T9" fmla="*/ 31 h 52"/>
                    <a:gd name="T10" fmla="*/ 2 w 2"/>
                    <a:gd name="T11" fmla="*/ 26 h 52"/>
                    <a:gd name="T12" fmla="*/ 2 w 2"/>
                    <a:gd name="T13" fmla="*/ 21 h 52"/>
                    <a:gd name="T14" fmla="*/ 2 w 2"/>
                    <a:gd name="T15" fmla="*/ 13 h 52"/>
                    <a:gd name="T16" fmla="*/ 2 w 2"/>
                    <a:gd name="T17" fmla="*/ 8 h 52"/>
                    <a:gd name="T18" fmla="*/ 2 w 2"/>
                    <a:gd name="T19" fmla="*/ 0 h 52"/>
                    <a:gd name="T20" fmla="*/ 0 w 2"/>
                    <a:gd name="T21" fmla="*/ 0 h 52"/>
                    <a:gd name="T22" fmla="*/ 0 w 2"/>
                    <a:gd name="T23" fmla="*/ 8 h 52"/>
                    <a:gd name="T24" fmla="*/ 0 w 2"/>
                    <a:gd name="T25" fmla="*/ 13 h 52"/>
                    <a:gd name="T26" fmla="*/ 0 w 2"/>
                    <a:gd name="T27" fmla="*/ 21 h 52"/>
                    <a:gd name="T28" fmla="*/ 0 w 2"/>
                    <a:gd name="T29" fmla="*/ 26 h 52"/>
                    <a:gd name="T30" fmla="*/ 0 w 2"/>
                    <a:gd name="T31" fmla="*/ 31 h 52"/>
                    <a:gd name="T32" fmla="*/ 0 w 2"/>
                    <a:gd name="T33" fmla="*/ 39 h 52"/>
                    <a:gd name="T34" fmla="*/ 0 w 2"/>
                    <a:gd name="T35" fmla="*/ 44 h 52"/>
                    <a:gd name="T36" fmla="*/ 0 w 2"/>
                    <a:gd name="T37" fmla="*/ 52 h 52"/>
                    <a:gd name="T38" fmla="*/ 0 w 2"/>
                    <a:gd name="T39" fmla="*/ 52 h 52"/>
                    <a:gd name="T40" fmla="*/ 2 w 2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2"/>
                    <a:gd name="T65" fmla="*/ 2 w 2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2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2" y="39"/>
                      </a:lnTo>
                      <a:lnTo>
                        <a:pt x="2" y="31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1" name="Freeform 2074"/>
                <p:cNvSpPr>
                  <a:spLocks/>
                </p:cNvSpPr>
                <p:nvPr/>
              </p:nvSpPr>
              <p:spPr bwMode="auto">
                <a:xfrm>
                  <a:off x="3532" y="3484"/>
                  <a:ext cx="10" cy="18"/>
                </a:xfrm>
                <a:custGeom>
                  <a:avLst/>
                  <a:gdLst>
                    <a:gd name="T0" fmla="*/ 10 w 10"/>
                    <a:gd name="T1" fmla="*/ 15 h 18"/>
                    <a:gd name="T2" fmla="*/ 10 w 10"/>
                    <a:gd name="T3" fmla="*/ 15 h 18"/>
                    <a:gd name="T4" fmla="*/ 10 w 10"/>
                    <a:gd name="T5" fmla="*/ 15 h 18"/>
                    <a:gd name="T6" fmla="*/ 8 w 10"/>
                    <a:gd name="T7" fmla="*/ 13 h 18"/>
                    <a:gd name="T8" fmla="*/ 8 w 10"/>
                    <a:gd name="T9" fmla="*/ 13 h 18"/>
                    <a:gd name="T10" fmla="*/ 5 w 10"/>
                    <a:gd name="T11" fmla="*/ 10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2 h 18"/>
                    <a:gd name="T18" fmla="*/ 2 w 10"/>
                    <a:gd name="T19" fmla="*/ 0 h 18"/>
                    <a:gd name="T20" fmla="*/ 0 w 10"/>
                    <a:gd name="T21" fmla="*/ 2 h 18"/>
                    <a:gd name="T22" fmla="*/ 0 w 10"/>
                    <a:gd name="T23" fmla="*/ 2 h 18"/>
                    <a:gd name="T24" fmla="*/ 0 w 10"/>
                    <a:gd name="T25" fmla="*/ 5 h 18"/>
                    <a:gd name="T26" fmla="*/ 2 w 10"/>
                    <a:gd name="T27" fmla="*/ 10 h 18"/>
                    <a:gd name="T28" fmla="*/ 2 w 10"/>
                    <a:gd name="T29" fmla="*/ 13 h 18"/>
                    <a:gd name="T30" fmla="*/ 5 w 10"/>
                    <a:gd name="T31" fmla="*/ 15 h 18"/>
                    <a:gd name="T32" fmla="*/ 5 w 10"/>
                    <a:gd name="T33" fmla="*/ 15 h 18"/>
                    <a:gd name="T34" fmla="*/ 8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5"/>
                      </a:move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5" y="15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2" name="Freeform 2075"/>
                <p:cNvSpPr>
                  <a:spLocks/>
                </p:cNvSpPr>
                <p:nvPr/>
              </p:nvSpPr>
              <p:spPr bwMode="auto">
                <a:xfrm>
                  <a:off x="3542" y="3499"/>
                  <a:ext cx="155" cy="8"/>
                </a:xfrm>
                <a:custGeom>
                  <a:avLst/>
                  <a:gdLst>
                    <a:gd name="T0" fmla="*/ 155 w 155"/>
                    <a:gd name="T1" fmla="*/ 3 h 8"/>
                    <a:gd name="T2" fmla="*/ 155 w 155"/>
                    <a:gd name="T3" fmla="*/ 3 h 8"/>
                    <a:gd name="T4" fmla="*/ 134 w 155"/>
                    <a:gd name="T5" fmla="*/ 3 h 8"/>
                    <a:gd name="T6" fmla="*/ 115 w 155"/>
                    <a:gd name="T7" fmla="*/ 3 h 8"/>
                    <a:gd name="T8" fmla="*/ 97 w 155"/>
                    <a:gd name="T9" fmla="*/ 3 h 8"/>
                    <a:gd name="T10" fmla="*/ 79 w 155"/>
                    <a:gd name="T11" fmla="*/ 3 h 8"/>
                    <a:gd name="T12" fmla="*/ 58 w 155"/>
                    <a:gd name="T13" fmla="*/ 3 h 8"/>
                    <a:gd name="T14" fmla="*/ 39 w 155"/>
                    <a:gd name="T15" fmla="*/ 3 h 8"/>
                    <a:gd name="T16" fmla="*/ 21 w 155"/>
                    <a:gd name="T17" fmla="*/ 3 h 8"/>
                    <a:gd name="T18" fmla="*/ 0 w 155"/>
                    <a:gd name="T19" fmla="*/ 0 h 8"/>
                    <a:gd name="T20" fmla="*/ 0 w 155"/>
                    <a:gd name="T21" fmla="*/ 3 h 8"/>
                    <a:gd name="T22" fmla="*/ 21 w 155"/>
                    <a:gd name="T23" fmla="*/ 6 h 8"/>
                    <a:gd name="T24" fmla="*/ 39 w 155"/>
                    <a:gd name="T25" fmla="*/ 6 h 8"/>
                    <a:gd name="T26" fmla="*/ 58 w 155"/>
                    <a:gd name="T27" fmla="*/ 8 h 8"/>
                    <a:gd name="T28" fmla="*/ 79 w 155"/>
                    <a:gd name="T29" fmla="*/ 8 h 8"/>
                    <a:gd name="T30" fmla="*/ 97 w 155"/>
                    <a:gd name="T31" fmla="*/ 8 h 8"/>
                    <a:gd name="T32" fmla="*/ 115 w 155"/>
                    <a:gd name="T33" fmla="*/ 8 h 8"/>
                    <a:gd name="T34" fmla="*/ 134 w 155"/>
                    <a:gd name="T35" fmla="*/ 6 h 8"/>
                    <a:gd name="T36" fmla="*/ 155 w 155"/>
                    <a:gd name="T37" fmla="*/ 6 h 8"/>
                    <a:gd name="T38" fmla="*/ 155 w 155"/>
                    <a:gd name="T39" fmla="*/ 6 h 8"/>
                    <a:gd name="T40" fmla="*/ 155 w 155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5"/>
                    <a:gd name="T64" fmla="*/ 0 h 8"/>
                    <a:gd name="T65" fmla="*/ 155 w 15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5" h="8">
                      <a:moveTo>
                        <a:pt x="155" y="3"/>
                      </a:moveTo>
                      <a:lnTo>
                        <a:pt x="155" y="3"/>
                      </a:lnTo>
                      <a:lnTo>
                        <a:pt x="134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9" y="3"/>
                      </a:lnTo>
                      <a:lnTo>
                        <a:pt x="58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4" y="6"/>
                      </a:lnTo>
                      <a:lnTo>
                        <a:pt x="155" y="6"/>
                      </a:lnTo>
                      <a:lnTo>
                        <a:pt x="15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3" name="Freeform 2076"/>
                <p:cNvSpPr>
                  <a:spLocks/>
                </p:cNvSpPr>
                <p:nvPr/>
              </p:nvSpPr>
              <p:spPr bwMode="auto">
                <a:xfrm>
                  <a:off x="3697" y="3502"/>
                  <a:ext cx="86" cy="8"/>
                </a:xfrm>
                <a:custGeom>
                  <a:avLst/>
                  <a:gdLst>
                    <a:gd name="T0" fmla="*/ 86 w 86"/>
                    <a:gd name="T1" fmla="*/ 5 h 8"/>
                    <a:gd name="T2" fmla="*/ 86 w 86"/>
                    <a:gd name="T3" fmla="*/ 5 h 8"/>
                    <a:gd name="T4" fmla="*/ 73 w 86"/>
                    <a:gd name="T5" fmla="*/ 5 h 8"/>
                    <a:gd name="T6" fmla="*/ 62 w 86"/>
                    <a:gd name="T7" fmla="*/ 3 h 8"/>
                    <a:gd name="T8" fmla="*/ 52 w 86"/>
                    <a:gd name="T9" fmla="*/ 3 h 8"/>
                    <a:gd name="T10" fmla="*/ 41 w 86"/>
                    <a:gd name="T11" fmla="*/ 3 h 8"/>
                    <a:gd name="T12" fmla="*/ 31 w 86"/>
                    <a:gd name="T13" fmla="*/ 3 h 8"/>
                    <a:gd name="T14" fmla="*/ 20 w 86"/>
                    <a:gd name="T15" fmla="*/ 0 h 8"/>
                    <a:gd name="T16" fmla="*/ 10 w 86"/>
                    <a:gd name="T17" fmla="*/ 0 h 8"/>
                    <a:gd name="T18" fmla="*/ 0 w 86"/>
                    <a:gd name="T19" fmla="*/ 0 h 8"/>
                    <a:gd name="T20" fmla="*/ 0 w 86"/>
                    <a:gd name="T21" fmla="*/ 3 h 8"/>
                    <a:gd name="T22" fmla="*/ 10 w 86"/>
                    <a:gd name="T23" fmla="*/ 5 h 8"/>
                    <a:gd name="T24" fmla="*/ 20 w 86"/>
                    <a:gd name="T25" fmla="*/ 5 h 8"/>
                    <a:gd name="T26" fmla="*/ 31 w 86"/>
                    <a:gd name="T27" fmla="*/ 5 h 8"/>
                    <a:gd name="T28" fmla="*/ 41 w 86"/>
                    <a:gd name="T29" fmla="*/ 5 h 8"/>
                    <a:gd name="T30" fmla="*/ 52 w 86"/>
                    <a:gd name="T31" fmla="*/ 8 h 8"/>
                    <a:gd name="T32" fmla="*/ 62 w 86"/>
                    <a:gd name="T33" fmla="*/ 8 h 8"/>
                    <a:gd name="T34" fmla="*/ 73 w 86"/>
                    <a:gd name="T35" fmla="*/ 8 h 8"/>
                    <a:gd name="T36" fmla="*/ 86 w 86"/>
                    <a:gd name="T37" fmla="*/ 8 h 8"/>
                    <a:gd name="T38" fmla="*/ 86 w 86"/>
                    <a:gd name="T39" fmla="*/ 8 h 8"/>
                    <a:gd name="T40" fmla="*/ 86 w 86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8"/>
                    <a:gd name="T65" fmla="*/ 86 w 8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8">
                      <a:moveTo>
                        <a:pt x="86" y="5"/>
                      </a:moveTo>
                      <a:lnTo>
                        <a:pt x="86" y="5"/>
                      </a:lnTo>
                      <a:lnTo>
                        <a:pt x="73" y="5"/>
                      </a:lnTo>
                      <a:lnTo>
                        <a:pt x="62" y="3"/>
                      </a:lnTo>
                      <a:lnTo>
                        <a:pt x="52" y="3"/>
                      </a:lnTo>
                      <a:lnTo>
                        <a:pt x="41" y="3"/>
                      </a:lnTo>
                      <a:lnTo>
                        <a:pt x="31" y="3"/>
                      </a:lnTo>
                      <a:lnTo>
                        <a:pt x="20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31" y="5"/>
                      </a:lnTo>
                      <a:lnTo>
                        <a:pt x="41" y="5"/>
                      </a:lnTo>
                      <a:lnTo>
                        <a:pt x="52" y="8"/>
                      </a:lnTo>
                      <a:lnTo>
                        <a:pt x="62" y="8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4" name="Freeform 2077"/>
                <p:cNvSpPr>
                  <a:spLocks/>
                </p:cNvSpPr>
                <p:nvPr/>
              </p:nvSpPr>
              <p:spPr bwMode="auto">
                <a:xfrm>
                  <a:off x="3783" y="3497"/>
                  <a:ext cx="70" cy="15"/>
                </a:xfrm>
                <a:custGeom>
                  <a:avLst/>
                  <a:gdLst>
                    <a:gd name="T0" fmla="*/ 68 w 70"/>
                    <a:gd name="T1" fmla="*/ 0 h 15"/>
                    <a:gd name="T2" fmla="*/ 68 w 70"/>
                    <a:gd name="T3" fmla="*/ 0 h 15"/>
                    <a:gd name="T4" fmla="*/ 60 w 70"/>
                    <a:gd name="T5" fmla="*/ 5 h 15"/>
                    <a:gd name="T6" fmla="*/ 52 w 70"/>
                    <a:gd name="T7" fmla="*/ 8 h 15"/>
                    <a:gd name="T8" fmla="*/ 44 w 70"/>
                    <a:gd name="T9" fmla="*/ 10 h 15"/>
                    <a:gd name="T10" fmla="*/ 36 w 70"/>
                    <a:gd name="T11" fmla="*/ 10 h 15"/>
                    <a:gd name="T12" fmla="*/ 26 w 70"/>
                    <a:gd name="T13" fmla="*/ 10 h 15"/>
                    <a:gd name="T14" fmla="*/ 18 w 70"/>
                    <a:gd name="T15" fmla="*/ 10 h 15"/>
                    <a:gd name="T16" fmla="*/ 8 w 70"/>
                    <a:gd name="T17" fmla="*/ 10 h 15"/>
                    <a:gd name="T18" fmla="*/ 0 w 70"/>
                    <a:gd name="T19" fmla="*/ 10 h 15"/>
                    <a:gd name="T20" fmla="*/ 0 w 70"/>
                    <a:gd name="T21" fmla="*/ 13 h 15"/>
                    <a:gd name="T22" fmla="*/ 8 w 70"/>
                    <a:gd name="T23" fmla="*/ 13 h 15"/>
                    <a:gd name="T24" fmla="*/ 18 w 70"/>
                    <a:gd name="T25" fmla="*/ 13 h 15"/>
                    <a:gd name="T26" fmla="*/ 26 w 70"/>
                    <a:gd name="T27" fmla="*/ 15 h 15"/>
                    <a:gd name="T28" fmla="*/ 36 w 70"/>
                    <a:gd name="T29" fmla="*/ 15 h 15"/>
                    <a:gd name="T30" fmla="*/ 44 w 70"/>
                    <a:gd name="T31" fmla="*/ 13 h 15"/>
                    <a:gd name="T32" fmla="*/ 52 w 70"/>
                    <a:gd name="T33" fmla="*/ 13 h 15"/>
                    <a:gd name="T34" fmla="*/ 60 w 70"/>
                    <a:gd name="T35" fmla="*/ 8 h 15"/>
                    <a:gd name="T36" fmla="*/ 70 w 70"/>
                    <a:gd name="T37" fmla="*/ 2 h 15"/>
                    <a:gd name="T38" fmla="*/ 70 w 70"/>
                    <a:gd name="T39" fmla="*/ 2 h 15"/>
                    <a:gd name="T40" fmla="*/ 68 w 70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5"/>
                    <a:gd name="T65" fmla="*/ 70 w 70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5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0"/>
                      </a:lnTo>
                      <a:lnTo>
                        <a:pt x="36" y="10"/>
                      </a:lnTo>
                      <a:lnTo>
                        <a:pt x="26" y="10"/>
                      </a:lnTo>
                      <a:lnTo>
                        <a:pt x="18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5"/>
                      </a:lnTo>
                      <a:lnTo>
                        <a:pt x="36" y="15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5" name="Freeform 2078"/>
                <p:cNvSpPr>
                  <a:spLocks/>
                </p:cNvSpPr>
                <p:nvPr/>
              </p:nvSpPr>
              <p:spPr bwMode="auto">
                <a:xfrm>
                  <a:off x="3851" y="3429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6 w 21"/>
                    <a:gd name="T5" fmla="*/ 8 h 70"/>
                    <a:gd name="T6" fmla="*/ 16 w 21"/>
                    <a:gd name="T7" fmla="*/ 15 h 70"/>
                    <a:gd name="T8" fmla="*/ 16 w 21"/>
                    <a:gd name="T9" fmla="*/ 23 h 70"/>
                    <a:gd name="T10" fmla="*/ 16 w 21"/>
                    <a:gd name="T11" fmla="*/ 34 h 70"/>
                    <a:gd name="T12" fmla="*/ 13 w 21"/>
                    <a:gd name="T13" fmla="*/ 44 h 70"/>
                    <a:gd name="T14" fmla="*/ 10 w 21"/>
                    <a:gd name="T15" fmla="*/ 55 h 70"/>
                    <a:gd name="T16" fmla="*/ 5 w 21"/>
                    <a:gd name="T17" fmla="*/ 63 h 70"/>
                    <a:gd name="T18" fmla="*/ 0 w 21"/>
                    <a:gd name="T19" fmla="*/ 68 h 70"/>
                    <a:gd name="T20" fmla="*/ 2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6 w 21"/>
                    <a:gd name="T27" fmla="*/ 44 h 70"/>
                    <a:gd name="T28" fmla="*/ 18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8 w 21"/>
                    <a:gd name="T35" fmla="*/ 8 h 70"/>
                    <a:gd name="T36" fmla="*/ 18 w 21"/>
                    <a:gd name="T37" fmla="*/ 0 h 70"/>
                    <a:gd name="T38" fmla="*/ 18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6" y="8"/>
                      </a:lnTo>
                      <a:lnTo>
                        <a:pt x="16" y="15"/>
                      </a:lnTo>
                      <a:lnTo>
                        <a:pt x="16" y="23"/>
                      </a:lnTo>
                      <a:lnTo>
                        <a:pt x="16" y="34"/>
                      </a:lnTo>
                      <a:lnTo>
                        <a:pt x="13" y="44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4"/>
                      </a:lnTo>
                      <a:lnTo>
                        <a:pt x="18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6" name="Freeform 2079"/>
                <p:cNvSpPr>
                  <a:spLocks/>
                </p:cNvSpPr>
                <p:nvPr/>
              </p:nvSpPr>
              <p:spPr bwMode="auto">
                <a:xfrm>
                  <a:off x="3812" y="3418"/>
                  <a:ext cx="57" cy="13"/>
                </a:xfrm>
                <a:custGeom>
                  <a:avLst/>
                  <a:gdLst>
                    <a:gd name="T0" fmla="*/ 0 w 57"/>
                    <a:gd name="T1" fmla="*/ 3 h 13"/>
                    <a:gd name="T2" fmla="*/ 0 w 57"/>
                    <a:gd name="T3" fmla="*/ 3 h 13"/>
                    <a:gd name="T4" fmla="*/ 5 w 57"/>
                    <a:gd name="T5" fmla="*/ 3 h 13"/>
                    <a:gd name="T6" fmla="*/ 13 w 57"/>
                    <a:gd name="T7" fmla="*/ 3 h 13"/>
                    <a:gd name="T8" fmla="*/ 21 w 57"/>
                    <a:gd name="T9" fmla="*/ 3 h 13"/>
                    <a:gd name="T10" fmla="*/ 28 w 57"/>
                    <a:gd name="T11" fmla="*/ 5 h 13"/>
                    <a:gd name="T12" fmla="*/ 36 w 57"/>
                    <a:gd name="T13" fmla="*/ 5 h 13"/>
                    <a:gd name="T14" fmla="*/ 44 w 57"/>
                    <a:gd name="T15" fmla="*/ 8 h 13"/>
                    <a:gd name="T16" fmla="*/ 49 w 57"/>
                    <a:gd name="T17" fmla="*/ 11 h 13"/>
                    <a:gd name="T18" fmla="*/ 52 w 57"/>
                    <a:gd name="T19" fmla="*/ 13 h 13"/>
                    <a:gd name="T20" fmla="*/ 57 w 57"/>
                    <a:gd name="T21" fmla="*/ 11 h 13"/>
                    <a:gd name="T22" fmla="*/ 52 w 57"/>
                    <a:gd name="T23" fmla="*/ 8 h 13"/>
                    <a:gd name="T24" fmla="*/ 47 w 57"/>
                    <a:gd name="T25" fmla="*/ 5 h 13"/>
                    <a:gd name="T26" fmla="*/ 39 w 57"/>
                    <a:gd name="T27" fmla="*/ 3 h 13"/>
                    <a:gd name="T28" fmla="*/ 28 w 57"/>
                    <a:gd name="T29" fmla="*/ 0 h 13"/>
                    <a:gd name="T30" fmla="*/ 21 w 57"/>
                    <a:gd name="T31" fmla="*/ 0 h 13"/>
                    <a:gd name="T32" fmla="*/ 13 w 57"/>
                    <a:gd name="T33" fmla="*/ 0 h 13"/>
                    <a:gd name="T34" fmla="*/ 5 w 57"/>
                    <a:gd name="T35" fmla="*/ 0 h 13"/>
                    <a:gd name="T36" fmla="*/ 0 w 57"/>
                    <a:gd name="T37" fmla="*/ 0 h 13"/>
                    <a:gd name="T38" fmla="*/ 0 w 57"/>
                    <a:gd name="T39" fmla="*/ 0 h 13"/>
                    <a:gd name="T40" fmla="*/ 0 w 57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3"/>
                    <a:gd name="T65" fmla="*/ 57 w 5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4" y="8"/>
                      </a:lnTo>
                      <a:lnTo>
                        <a:pt x="49" y="11"/>
                      </a:lnTo>
                      <a:lnTo>
                        <a:pt x="52" y="13"/>
                      </a:lnTo>
                      <a:lnTo>
                        <a:pt x="57" y="11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8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7" name="Freeform 2080"/>
                <p:cNvSpPr>
                  <a:spLocks/>
                </p:cNvSpPr>
                <p:nvPr/>
              </p:nvSpPr>
              <p:spPr bwMode="auto">
                <a:xfrm>
                  <a:off x="3532" y="3418"/>
                  <a:ext cx="280" cy="19"/>
                </a:xfrm>
                <a:custGeom>
                  <a:avLst/>
                  <a:gdLst>
                    <a:gd name="T0" fmla="*/ 2 w 280"/>
                    <a:gd name="T1" fmla="*/ 16 h 19"/>
                    <a:gd name="T2" fmla="*/ 0 w 280"/>
                    <a:gd name="T3" fmla="*/ 19 h 19"/>
                    <a:gd name="T4" fmla="*/ 13 w 280"/>
                    <a:gd name="T5" fmla="*/ 19 h 19"/>
                    <a:gd name="T6" fmla="*/ 42 w 280"/>
                    <a:gd name="T7" fmla="*/ 16 h 19"/>
                    <a:gd name="T8" fmla="*/ 86 w 280"/>
                    <a:gd name="T9" fmla="*/ 13 h 19"/>
                    <a:gd name="T10" fmla="*/ 136 w 280"/>
                    <a:gd name="T11" fmla="*/ 11 h 19"/>
                    <a:gd name="T12" fmla="*/ 188 w 280"/>
                    <a:gd name="T13" fmla="*/ 8 h 19"/>
                    <a:gd name="T14" fmla="*/ 233 w 280"/>
                    <a:gd name="T15" fmla="*/ 5 h 19"/>
                    <a:gd name="T16" fmla="*/ 267 w 280"/>
                    <a:gd name="T17" fmla="*/ 3 h 19"/>
                    <a:gd name="T18" fmla="*/ 280 w 280"/>
                    <a:gd name="T19" fmla="*/ 3 h 19"/>
                    <a:gd name="T20" fmla="*/ 280 w 280"/>
                    <a:gd name="T21" fmla="*/ 0 h 19"/>
                    <a:gd name="T22" fmla="*/ 267 w 280"/>
                    <a:gd name="T23" fmla="*/ 0 h 19"/>
                    <a:gd name="T24" fmla="*/ 233 w 280"/>
                    <a:gd name="T25" fmla="*/ 3 h 19"/>
                    <a:gd name="T26" fmla="*/ 188 w 280"/>
                    <a:gd name="T27" fmla="*/ 5 h 19"/>
                    <a:gd name="T28" fmla="*/ 136 w 280"/>
                    <a:gd name="T29" fmla="*/ 8 h 19"/>
                    <a:gd name="T30" fmla="*/ 86 w 280"/>
                    <a:gd name="T31" fmla="*/ 11 h 19"/>
                    <a:gd name="T32" fmla="*/ 42 w 280"/>
                    <a:gd name="T33" fmla="*/ 13 h 19"/>
                    <a:gd name="T34" fmla="*/ 13 w 280"/>
                    <a:gd name="T35" fmla="*/ 16 h 19"/>
                    <a:gd name="T36" fmla="*/ 0 w 280"/>
                    <a:gd name="T37" fmla="*/ 16 h 19"/>
                    <a:gd name="T38" fmla="*/ 0 w 280"/>
                    <a:gd name="T39" fmla="*/ 16 h 19"/>
                    <a:gd name="T40" fmla="*/ 2 w 28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9"/>
                    <a:gd name="T65" fmla="*/ 280 w 28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9">
                      <a:moveTo>
                        <a:pt x="2" y="16"/>
                      </a:moveTo>
                      <a:lnTo>
                        <a:pt x="0" y="19"/>
                      </a:lnTo>
                      <a:lnTo>
                        <a:pt x="13" y="19"/>
                      </a:lnTo>
                      <a:lnTo>
                        <a:pt x="42" y="16"/>
                      </a:lnTo>
                      <a:lnTo>
                        <a:pt x="86" y="13"/>
                      </a:lnTo>
                      <a:lnTo>
                        <a:pt x="136" y="11"/>
                      </a:lnTo>
                      <a:lnTo>
                        <a:pt x="188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8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8" name="Freeform 2081"/>
                <p:cNvSpPr>
                  <a:spLocks/>
                </p:cNvSpPr>
                <p:nvPr/>
              </p:nvSpPr>
              <p:spPr bwMode="auto">
                <a:xfrm>
                  <a:off x="3498" y="3523"/>
                  <a:ext cx="374" cy="89"/>
                </a:xfrm>
                <a:custGeom>
                  <a:avLst/>
                  <a:gdLst>
                    <a:gd name="T0" fmla="*/ 65 w 374"/>
                    <a:gd name="T1" fmla="*/ 10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2 h 89"/>
                    <a:gd name="T10" fmla="*/ 2 w 374"/>
                    <a:gd name="T11" fmla="*/ 55 h 89"/>
                    <a:gd name="T12" fmla="*/ 0 w 374"/>
                    <a:gd name="T13" fmla="*/ 60 h 89"/>
                    <a:gd name="T14" fmla="*/ 2 w 374"/>
                    <a:gd name="T15" fmla="*/ 65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6 h 89"/>
                    <a:gd name="T38" fmla="*/ 337 w 374"/>
                    <a:gd name="T39" fmla="*/ 84 h 89"/>
                    <a:gd name="T40" fmla="*/ 366 w 374"/>
                    <a:gd name="T41" fmla="*/ 73 h 89"/>
                    <a:gd name="T42" fmla="*/ 371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0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2"/>
                      </a:lnTo>
                      <a:lnTo>
                        <a:pt x="2" y="55"/>
                      </a:lnTo>
                      <a:lnTo>
                        <a:pt x="0" y="60"/>
                      </a:lnTo>
                      <a:lnTo>
                        <a:pt x="2" y="65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6"/>
                      </a:lnTo>
                      <a:lnTo>
                        <a:pt x="337" y="84"/>
                      </a:lnTo>
                      <a:lnTo>
                        <a:pt x="366" y="73"/>
                      </a:lnTo>
                      <a:lnTo>
                        <a:pt x="371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9" name="Freeform 2082"/>
                <p:cNvSpPr>
                  <a:spLocks/>
                </p:cNvSpPr>
                <p:nvPr/>
              </p:nvSpPr>
              <p:spPr bwMode="auto">
                <a:xfrm>
                  <a:off x="3503" y="3526"/>
                  <a:ext cx="369" cy="70"/>
                </a:xfrm>
                <a:custGeom>
                  <a:avLst/>
                  <a:gdLst>
                    <a:gd name="T0" fmla="*/ 60 w 369"/>
                    <a:gd name="T1" fmla="*/ 5 h 70"/>
                    <a:gd name="T2" fmla="*/ 47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1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5 w 369"/>
                    <a:gd name="T17" fmla="*/ 57 h 70"/>
                    <a:gd name="T18" fmla="*/ 65 w 369"/>
                    <a:gd name="T19" fmla="*/ 62 h 70"/>
                    <a:gd name="T20" fmla="*/ 120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3 w 369"/>
                    <a:gd name="T27" fmla="*/ 68 h 70"/>
                    <a:gd name="T28" fmla="*/ 332 w 369"/>
                    <a:gd name="T29" fmla="*/ 65 h 70"/>
                    <a:gd name="T30" fmla="*/ 361 w 369"/>
                    <a:gd name="T31" fmla="*/ 57 h 70"/>
                    <a:gd name="T32" fmla="*/ 366 w 369"/>
                    <a:gd name="T33" fmla="*/ 55 h 70"/>
                    <a:gd name="T34" fmla="*/ 369 w 369"/>
                    <a:gd name="T35" fmla="*/ 52 h 70"/>
                    <a:gd name="T36" fmla="*/ 366 w 369"/>
                    <a:gd name="T37" fmla="*/ 41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0 w 369"/>
                    <a:gd name="T43" fmla="*/ 7 h 70"/>
                    <a:gd name="T44" fmla="*/ 345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8 w 369"/>
                    <a:gd name="T51" fmla="*/ 0 h 70"/>
                    <a:gd name="T52" fmla="*/ 60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65" y="62"/>
                      </a:lnTo>
                      <a:lnTo>
                        <a:pt x="120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7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1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7"/>
                      </a:lnTo>
                      <a:lnTo>
                        <a:pt x="345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0" name="Freeform 2083"/>
                <p:cNvSpPr>
                  <a:spLocks/>
                </p:cNvSpPr>
                <p:nvPr/>
              </p:nvSpPr>
              <p:spPr bwMode="auto">
                <a:xfrm>
                  <a:off x="3560" y="3536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1" name="Freeform 2084"/>
                <p:cNvSpPr>
                  <a:spLocks/>
                </p:cNvSpPr>
                <p:nvPr/>
              </p:nvSpPr>
              <p:spPr bwMode="auto">
                <a:xfrm>
                  <a:off x="3550" y="3544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2" name="Freeform 2085"/>
                <p:cNvSpPr>
                  <a:spLocks/>
                </p:cNvSpPr>
                <p:nvPr/>
              </p:nvSpPr>
              <p:spPr bwMode="auto">
                <a:xfrm>
                  <a:off x="3540" y="3552"/>
                  <a:ext cx="10" cy="8"/>
                </a:xfrm>
                <a:custGeom>
                  <a:avLst/>
                  <a:gdLst>
                    <a:gd name="T0" fmla="*/ 2 w 10"/>
                    <a:gd name="T1" fmla="*/ 2 h 8"/>
                    <a:gd name="T2" fmla="*/ 2 w 10"/>
                    <a:gd name="T3" fmla="*/ 2 h 8"/>
                    <a:gd name="T4" fmla="*/ 0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8 h 8"/>
                    <a:gd name="T18" fmla="*/ 7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7 w 10"/>
                    <a:gd name="T25" fmla="*/ 0 h 8"/>
                    <a:gd name="T26" fmla="*/ 2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3" name="Freeform 2086"/>
                <p:cNvSpPr>
                  <a:spLocks/>
                </p:cNvSpPr>
                <p:nvPr/>
              </p:nvSpPr>
              <p:spPr bwMode="auto">
                <a:xfrm>
                  <a:off x="3526" y="3562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4" name="Freeform 2087"/>
                <p:cNvSpPr>
                  <a:spLocks/>
                </p:cNvSpPr>
                <p:nvPr/>
              </p:nvSpPr>
              <p:spPr bwMode="auto">
                <a:xfrm>
                  <a:off x="3516" y="3570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5" name="Freeform 2088"/>
                <p:cNvSpPr>
                  <a:spLocks/>
                </p:cNvSpPr>
                <p:nvPr/>
              </p:nvSpPr>
              <p:spPr bwMode="auto">
                <a:xfrm>
                  <a:off x="3574" y="3536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0 w 7"/>
                    <a:gd name="T3" fmla="*/ 3 h 8"/>
                    <a:gd name="T4" fmla="*/ 0 w 7"/>
                    <a:gd name="T5" fmla="*/ 3 h 8"/>
                    <a:gd name="T6" fmla="*/ 0 w 7"/>
                    <a:gd name="T7" fmla="*/ 5 h 8"/>
                    <a:gd name="T8" fmla="*/ 0 w 7"/>
                    <a:gd name="T9" fmla="*/ 5 h 8"/>
                    <a:gd name="T10" fmla="*/ 2 w 7"/>
                    <a:gd name="T11" fmla="*/ 8 h 8"/>
                    <a:gd name="T12" fmla="*/ 2 w 7"/>
                    <a:gd name="T13" fmla="*/ 8 h 8"/>
                    <a:gd name="T14" fmla="*/ 5 w 7"/>
                    <a:gd name="T15" fmla="*/ 8 h 8"/>
                    <a:gd name="T16" fmla="*/ 7 w 7"/>
                    <a:gd name="T17" fmla="*/ 5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0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6" name="Freeform 2089"/>
                <p:cNvSpPr>
                  <a:spLocks/>
                </p:cNvSpPr>
                <p:nvPr/>
              </p:nvSpPr>
              <p:spPr bwMode="auto">
                <a:xfrm>
                  <a:off x="3563" y="3544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7" name="Freeform 2090"/>
                <p:cNvSpPr>
                  <a:spLocks/>
                </p:cNvSpPr>
                <p:nvPr/>
              </p:nvSpPr>
              <p:spPr bwMode="auto">
                <a:xfrm>
                  <a:off x="3553" y="3552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7 w 7"/>
                    <a:gd name="T25" fmla="*/ 2 h 8"/>
                    <a:gd name="T26" fmla="*/ 5 w 7"/>
                    <a:gd name="T27" fmla="*/ 0 h 8"/>
                    <a:gd name="T28" fmla="*/ 2 w 7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8" name="Freeform 2091"/>
                <p:cNvSpPr>
                  <a:spLocks/>
                </p:cNvSpPr>
                <p:nvPr/>
              </p:nvSpPr>
              <p:spPr bwMode="auto">
                <a:xfrm>
                  <a:off x="3540" y="3562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5 w 10"/>
                    <a:gd name="T3" fmla="*/ 3 h 8"/>
                    <a:gd name="T4" fmla="*/ 2 w 10"/>
                    <a:gd name="T5" fmla="*/ 3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9" name="Freeform 2092"/>
                <p:cNvSpPr>
                  <a:spLocks/>
                </p:cNvSpPr>
                <p:nvPr/>
              </p:nvSpPr>
              <p:spPr bwMode="auto">
                <a:xfrm>
                  <a:off x="3529" y="3573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3 w 11"/>
                    <a:gd name="T13" fmla="*/ 8 h 8"/>
                    <a:gd name="T14" fmla="*/ 5 w 11"/>
                    <a:gd name="T15" fmla="*/ 8 h 8"/>
                    <a:gd name="T16" fmla="*/ 8 w 11"/>
                    <a:gd name="T17" fmla="*/ 5 h 8"/>
                    <a:gd name="T18" fmla="*/ 8 w 11"/>
                    <a:gd name="T19" fmla="*/ 5 h 8"/>
                    <a:gd name="T20" fmla="*/ 8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0" name="Freeform 2093"/>
                <p:cNvSpPr>
                  <a:spLocks/>
                </p:cNvSpPr>
                <p:nvPr/>
              </p:nvSpPr>
              <p:spPr bwMode="auto">
                <a:xfrm>
                  <a:off x="3584" y="353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5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1" name="Freeform 2094"/>
                <p:cNvSpPr>
                  <a:spLocks/>
                </p:cNvSpPr>
                <p:nvPr/>
              </p:nvSpPr>
              <p:spPr bwMode="auto">
                <a:xfrm>
                  <a:off x="3576" y="3544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2" name="Freeform 2095"/>
                <p:cNvSpPr>
                  <a:spLocks/>
                </p:cNvSpPr>
                <p:nvPr/>
              </p:nvSpPr>
              <p:spPr bwMode="auto">
                <a:xfrm>
                  <a:off x="3566" y="3552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3" name="Freeform 2096"/>
                <p:cNvSpPr>
                  <a:spLocks/>
                </p:cNvSpPr>
                <p:nvPr/>
              </p:nvSpPr>
              <p:spPr bwMode="auto">
                <a:xfrm>
                  <a:off x="3553" y="3562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4" name="Freeform 2097"/>
                <p:cNvSpPr>
                  <a:spLocks/>
                </p:cNvSpPr>
                <p:nvPr/>
              </p:nvSpPr>
              <p:spPr bwMode="auto">
                <a:xfrm>
                  <a:off x="3542" y="3573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5" name="Freeform 2098"/>
                <p:cNvSpPr>
                  <a:spLocks/>
                </p:cNvSpPr>
                <p:nvPr/>
              </p:nvSpPr>
              <p:spPr bwMode="auto">
                <a:xfrm>
                  <a:off x="3597" y="3536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3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6" name="Freeform 2099"/>
                <p:cNvSpPr>
                  <a:spLocks/>
                </p:cNvSpPr>
                <p:nvPr/>
              </p:nvSpPr>
              <p:spPr bwMode="auto">
                <a:xfrm>
                  <a:off x="3589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7" name="Freeform 2100"/>
                <p:cNvSpPr>
                  <a:spLocks/>
                </p:cNvSpPr>
                <p:nvPr/>
              </p:nvSpPr>
              <p:spPr bwMode="auto">
                <a:xfrm>
                  <a:off x="3579" y="3552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8" name="Freeform 2101"/>
                <p:cNvSpPr>
                  <a:spLocks/>
                </p:cNvSpPr>
                <p:nvPr/>
              </p:nvSpPr>
              <p:spPr bwMode="auto">
                <a:xfrm>
                  <a:off x="3568" y="3562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9" name="Freeform 2102"/>
                <p:cNvSpPr>
                  <a:spLocks/>
                </p:cNvSpPr>
                <p:nvPr/>
              </p:nvSpPr>
              <p:spPr bwMode="auto">
                <a:xfrm>
                  <a:off x="3555" y="3573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0" name="Freeform 2103"/>
                <p:cNvSpPr>
                  <a:spLocks/>
                </p:cNvSpPr>
                <p:nvPr/>
              </p:nvSpPr>
              <p:spPr bwMode="auto">
                <a:xfrm>
                  <a:off x="3610" y="3536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1" name="Freeform 2104"/>
                <p:cNvSpPr>
                  <a:spLocks/>
                </p:cNvSpPr>
                <p:nvPr/>
              </p:nvSpPr>
              <p:spPr bwMode="auto">
                <a:xfrm>
                  <a:off x="3602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2" name="Freeform 2105"/>
                <p:cNvSpPr>
                  <a:spLocks/>
                </p:cNvSpPr>
                <p:nvPr/>
              </p:nvSpPr>
              <p:spPr bwMode="auto">
                <a:xfrm>
                  <a:off x="3592" y="3552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3" name="Freeform 2106"/>
                <p:cNvSpPr>
                  <a:spLocks/>
                </p:cNvSpPr>
                <p:nvPr/>
              </p:nvSpPr>
              <p:spPr bwMode="auto">
                <a:xfrm>
                  <a:off x="3581" y="356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4" name="Freeform 2107"/>
                <p:cNvSpPr>
                  <a:spLocks/>
                </p:cNvSpPr>
                <p:nvPr/>
              </p:nvSpPr>
              <p:spPr bwMode="auto">
                <a:xfrm>
                  <a:off x="3571" y="357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2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5" name="Freeform 2108"/>
                <p:cNvSpPr>
                  <a:spLocks/>
                </p:cNvSpPr>
                <p:nvPr/>
              </p:nvSpPr>
              <p:spPr bwMode="auto">
                <a:xfrm>
                  <a:off x="3623" y="3536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6" name="Freeform 2109"/>
                <p:cNvSpPr>
                  <a:spLocks/>
                </p:cNvSpPr>
                <p:nvPr/>
              </p:nvSpPr>
              <p:spPr bwMode="auto">
                <a:xfrm>
                  <a:off x="3615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7" name="Freeform 2110"/>
                <p:cNvSpPr>
                  <a:spLocks/>
                </p:cNvSpPr>
                <p:nvPr/>
              </p:nvSpPr>
              <p:spPr bwMode="auto">
                <a:xfrm>
                  <a:off x="3605" y="3552"/>
                  <a:ext cx="10" cy="8"/>
                </a:xfrm>
                <a:custGeom>
                  <a:avLst/>
                  <a:gdLst>
                    <a:gd name="T0" fmla="*/ 3 w 10"/>
                    <a:gd name="T1" fmla="*/ 2 h 8"/>
                    <a:gd name="T2" fmla="*/ 3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8 w 10"/>
                    <a:gd name="T25" fmla="*/ 0 h 8"/>
                    <a:gd name="T26" fmla="*/ 3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8" name="Freeform 2111"/>
                <p:cNvSpPr>
                  <a:spLocks/>
                </p:cNvSpPr>
                <p:nvPr/>
              </p:nvSpPr>
              <p:spPr bwMode="auto">
                <a:xfrm>
                  <a:off x="3594" y="3562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9" name="Freeform 2112"/>
                <p:cNvSpPr>
                  <a:spLocks/>
                </p:cNvSpPr>
                <p:nvPr/>
              </p:nvSpPr>
              <p:spPr bwMode="auto">
                <a:xfrm>
                  <a:off x="3584" y="3573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2 h 10"/>
                    <a:gd name="T4" fmla="*/ 3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0" name="Freeform 2113"/>
                <p:cNvSpPr>
                  <a:spLocks/>
                </p:cNvSpPr>
                <p:nvPr/>
              </p:nvSpPr>
              <p:spPr bwMode="auto">
                <a:xfrm>
                  <a:off x="3636" y="3536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6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3 h 5"/>
                    <a:gd name="T24" fmla="*/ 8 w 11"/>
                    <a:gd name="T25" fmla="*/ 0 h 5"/>
                    <a:gd name="T26" fmla="*/ 6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1" name="Freeform 2114"/>
                <p:cNvSpPr>
                  <a:spLocks/>
                </p:cNvSpPr>
                <p:nvPr/>
              </p:nvSpPr>
              <p:spPr bwMode="auto">
                <a:xfrm>
                  <a:off x="3628" y="3544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2" name="Freeform 2115"/>
                <p:cNvSpPr>
                  <a:spLocks/>
                </p:cNvSpPr>
                <p:nvPr/>
              </p:nvSpPr>
              <p:spPr bwMode="auto">
                <a:xfrm>
                  <a:off x="3621" y="3554"/>
                  <a:ext cx="7" cy="6"/>
                </a:xfrm>
                <a:custGeom>
                  <a:avLst/>
                  <a:gdLst>
                    <a:gd name="T0" fmla="*/ 0 w 7"/>
                    <a:gd name="T1" fmla="*/ 0 h 6"/>
                    <a:gd name="T2" fmla="*/ 0 w 7"/>
                    <a:gd name="T3" fmla="*/ 3 h 6"/>
                    <a:gd name="T4" fmla="*/ 0 w 7"/>
                    <a:gd name="T5" fmla="*/ 3 h 6"/>
                    <a:gd name="T6" fmla="*/ 0 w 7"/>
                    <a:gd name="T7" fmla="*/ 6 h 6"/>
                    <a:gd name="T8" fmla="*/ 0 w 7"/>
                    <a:gd name="T9" fmla="*/ 6 h 6"/>
                    <a:gd name="T10" fmla="*/ 2 w 7"/>
                    <a:gd name="T11" fmla="*/ 6 h 6"/>
                    <a:gd name="T12" fmla="*/ 5 w 7"/>
                    <a:gd name="T13" fmla="*/ 6 h 6"/>
                    <a:gd name="T14" fmla="*/ 7 w 7"/>
                    <a:gd name="T15" fmla="*/ 6 h 6"/>
                    <a:gd name="T16" fmla="*/ 7 w 7"/>
                    <a:gd name="T17" fmla="*/ 6 h 6"/>
                    <a:gd name="T18" fmla="*/ 7 w 7"/>
                    <a:gd name="T19" fmla="*/ 6 h 6"/>
                    <a:gd name="T20" fmla="*/ 7 w 7"/>
                    <a:gd name="T21" fmla="*/ 3 h 6"/>
                    <a:gd name="T22" fmla="*/ 7 w 7"/>
                    <a:gd name="T23" fmla="*/ 0 h 6"/>
                    <a:gd name="T24" fmla="*/ 7 w 7"/>
                    <a:gd name="T25" fmla="*/ 0 h 6"/>
                    <a:gd name="T26" fmla="*/ 0 w 7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6"/>
                    <a:gd name="T44" fmla="*/ 7 w 7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3" name="Freeform 2116"/>
                <p:cNvSpPr>
                  <a:spLocks/>
                </p:cNvSpPr>
                <p:nvPr/>
              </p:nvSpPr>
              <p:spPr bwMode="auto">
                <a:xfrm>
                  <a:off x="3610" y="3562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4" name="Freeform 2117"/>
                <p:cNvSpPr>
                  <a:spLocks/>
                </p:cNvSpPr>
                <p:nvPr/>
              </p:nvSpPr>
              <p:spPr bwMode="auto">
                <a:xfrm>
                  <a:off x="3600" y="3573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5" name="Freeform 2118"/>
                <p:cNvSpPr>
                  <a:spLocks/>
                </p:cNvSpPr>
                <p:nvPr/>
              </p:nvSpPr>
              <p:spPr bwMode="auto">
                <a:xfrm>
                  <a:off x="3649" y="3536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3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11 w 11"/>
                    <a:gd name="T21" fmla="*/ 0 h 5"/>
                    <a:gd name="T22" fmla="*/ 8 w 11"/>
                    <a:gd name="T23" fmla="*/ 0 h 5"/>
                    <a:gd name="T24" fmla="*/ 6 w 11"/>
                    <a:gd name="T25" fmla="*/ 0 h 5"/>
                    <a:gd name="T26" fmla="*/ 3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6" name="Freeform 2119"/>
                <p:cNvSpPr>
                  <a:spLocks/>
                </p:cNvSpPr>
                <p:nvPr/>
              </p:nvSpPr>
              <p:spPr bwMode="auto">
                <a:xfrm>
                  <a:off x="3644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7" name="Freeform 2120"/>
                <p:cNvSpPr>
                  <a:spLocks/>
                </p:cNvSpPr>
                <p:nvPr/>
              </p:nvSpPr>
              <p:spPr bwMode="auto">
                <a:xfrm>
                  <a:off x="3634" y="3554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6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8" name="Freeform 2121"/>
                <p:cNvSpPr>
                  <a:spLocks/>
                </p:cNvSpPr>
                <p:nvPr/>
              </p:nvSpPr>
              <p:spPr bwMode="auto">
                <a:xfrm>
                  <a:off x="3626" y="3562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0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5 w 10"/>
                    <a:gd name="T13" fmla="*/ 11 h 11"/>
                    <a:gd name="T14" fmla="*/ 8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8 w 10"/>
                    <a:gd name="T25" fmla="*/ 3 h 11"/>
                    <a:gd name="T26" fmla="*/ 5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9" name="Freeform 2122"/>
                <p:cNvSpPr>
                  <a:spLocks/>
                </p:cNvSpPr>
                <p:nvPr/>
              </p:nvSpPr>
              <p:spPr bwMode="auto">
                <a:xfrm>
                  <a:off x="3615" y="3573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10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0" name="Freeform 2123"/>
                <p:cNvSpPr>
                  <a:spLocks/>
                </p:cNvSpPr>
                <p:nvPr/>
              </p:nvSpPr>
              <p:spPr bwMode="auto">
                <a:xfrm>
                  <a:off x="3665" y="3536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5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0 h 5"/>
                    <a:gd name="T24" fmla="*/ 8 w 11"/>
                    <a:gd name="T25" fmla="*/ 0 h 5"/>
                    <a:gd name="T26" fmla="*/ 0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1" name="Freeform 2124"/>
                <p:cNvSpPr>
                  <a:spLocks/>
                </p:cNvSpPr>
                <p:nvPr/>
              </p:nvSpPr>
              <p:spPr bwMode="auto">
                <a:xfrm>
                  <a:off x="3657" y="354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2" name="Freeform 2125"/>
                <p:cNvSpPr>
                  <a:spLocks/>
                </p:cNvSpPr>
                <p:nvPr/>
              </p:nvSpPr>
              <p:spPr bwMode="auto">
                <a:xfrm>
                  <a:off x="3649" y="3554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3" name="Freeform 2126"/>
                <p:cNvSpPr>
                  <a:spLocks/>
                </p:cNvSpPr>
                <p:nvPr/>
              </p:nvSpPr>
              <p:spPr bwMode="auto">
                <a:xfrm>
                  <a:off x="3642" y="3562"/>
                  <a:ext cx="10" cy="11"/>
                </a:xfrm>
                <a:custGeom>
                  <a:avLst/>
                  <a:gdLst>
                    <a:gd name="T0" fmla="*/ 0 w 10"/>
                    <a:gd name="T1" fmla="*/ 3 h 11"/>
                    <a:gd name="T2" fmla="*/ 0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7 w 10"/>
                    <a:gd name="T25" fmla="*/ 3 h 11"/>
                    <a:gd name="T26" fmla="*/ 5 w 10"/>
                    <a:gd name="T27" fmla="*/ 0 h 11"/>
                    <a:gd name="T28" fmla="*/ 0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4" name="Freeform 2127"/>
                <p:cNvSpPr>
                  <a:spLocks/>
                </p:cNvSpPr>
                <p:nvPr/>
              </p:nvSpPr>
              <p:spPr bwMode="auto">
                <a:xfrm>
                  <a:off x="3634" y="357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5" name="Freeform 2128"/>
                <p:cNvSpPr>
                  <a:spLocks/>
                </p:cNvSpPr>
                <p:nvPr/>
              </p:nvSpPr>
              <p:spPr bwMode="auto">
                <a:xfrm>
                  <a:off x="3678" y="3536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3 w 11"/>
                    <a:gd name="T9" fmla="*/ 5 h 5"/>
                    <a:gd name="T10" fmla="*/ 5 w 11"/>
                    <a:gd name="T11" fmla="*/ 5 h 5"/>
                    <a:gd name="T12" fmla="*/ 8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11 w 11"/>
                    <a:gd name="T21" fmla="*/ 3 h 5"/>
                    <a:gd name="T22" fmla="*/ 11 w 11"/>
                    <a:gd name="T23" fmla="*/ 0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6" name="Freeform 2129"/>
                <p:cNvSpPr>
                  <a:spLocks/>
                </p:cNvSpPr>
                <p:nvPr/>
              </p:nvSpPr>
              <p:spPr bwMode="auto">
                <a:xfrm>
                  <a:off x="3673" y="3544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7" name="Freeform 2130"/>
                <p:cNvSpPr>
                  <a:spLocks/>
                </p:cNvSpPr>
                <p:nvPr/>
              </p:nvSpPr>
              <p:spPr bwMode="auto">
                <a:xfrm>
                  <a:off x="3665" y="355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8" name="Freeform 2131"/>
                <p:cNvSpPr>
                  <a:spLocks/>
                </p:cNvSpPr>
                <p:nvPr/>
              </p:nvSpPr>
              <p:spPr bwMode="auto">
                <a:xfrm>
                  <a:off x="3657" y="356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9" name="Freeform 2132"/>
                <p:cNvSpPr>
                  <a:spLocks/>
                </p:cNvSpPr>
                <p:nvPr/>
              </p:nvSpPr>
              <p:spPr bwMode="auto">
                <a:xfrm>
                  <a:off x="3649" y="3575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11 w 11"/>
                    <a:gd name="T25" fmla="*/ 0 h 11"/>
                    <a:gd name="T26" fmla="*/ 6 w 11"/>
                    <a:gd name="T27" fmla="*/ 0 h 11"/>
                    <a:gd name="T28" fmla="*/ 0 w 11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0" name="Freeform 2133"/>
                <p:cNvSpPr>
                  <a:spLocks/>
                </p:cNvSpPr>
                <p:nvPr/>
              </p:nvSpPr>
              <p:spPr bwMode="auto">
                <a:xfrm>
                  <a:off x="3694" y="3536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8 w 10"/>
                    <a:gd name="T21" fmla="*/ 0 h 5"/>
                    <a:gd name="T22" fmla="*/ 8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1" name="Freeform 2134"/>
                <p:cNvSpPr>
                  <a:spLocks/>
                </p:cNvSpPr>
                <p:nvPr/>
              </p:nvSpPr>
              <p:spPr bwMode="auto">
                <a:xfrm>
                  <a:off x="3689" y="3544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2" name="Freeform 2135"/>
                <p:cNvSpPr>
                  <a:spLocks/>
                </p:cNvSpPr>
                <p:nvPr/>
              </p:nvSpPr>
              <p:spPr bwMode="auto">
                <a:xfrm>
                  <a:off x="3681" y="3554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3" name="Freeform 2136"/>
                <p:cNvSpPr>
                  <a:spLocks/>
                </p:cNvSpPr>
                <p:nvPr/>
              </p:nvSpPr>
              <p:spPr bwMode="auto">
                <a:xfrm>
                  <a:off x="3676" y="356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2 h 8"/>
                    <a:gd name="T22" fmla="*/ 7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4" name="Freeform 2137"/>
                <p:cNvSpPr>
                  <a:spLocks/>
                </p:cNvSpPr>
                <p:nvPr/>
              </p:nvSpPr>
              <p:spPr bwMode="auto">
                <a:xfrm>
                  <a:off x="3668" y="3575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8 w 10"/>
                    <a:gd name="T23" fmla="*/ 3 h 11"/>
                    <a:gd name="T24" fmla="*/ 8 w 10"/>
                    <a:gd name="T25" fmla="*/ 0 h 11"/>
                    <a:gd name="T26" fmla="*/ 0 w 10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1"/>
                    <a:gd name="T44" fmla="*/ 10 w 10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5" name="Freeform 2138"/>
                <p:cNvSpPr>
                  <a:spLocks/>
                </p:cNvSpPr>
                <p:nvPr/>
              </p:nvSpPr>
              <p:spPr bwMode="auto">
                <a:xfrm>
                  <a:off x="3710" y="3536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7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7 w 10"/>
                    <a:gd name="T19" fmla="*/ 3 h 5"/>
                    <a:gd name="T20" fmla="*/ 7 w 10"/>
                    <a:gd name="T21" fmla="*/ 0 h 5"/>
                    <a:gd name="T22" fmla="*/ 7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6" name="Freeform 2139"/>
                <p:cNvSpPr>
                  <a:spLocks/>
                </p:cNvSpPr>
                <p:nvPr/>
              </p:nvSpPr>
              <p:spPr bwMode="auto">
                <a:xfrm>
                  <a:off x="3704" y="354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7" name="Freeform 2140"/>
                <p:cNvSpPr>
                  <a:spLocks/>
                </p:cNvSpPr>
                <p:nvPr/>
              </p:nvSpPr>
              <p:spPr bwMode="auto">
                <a:xfrm>
                  <a:off x="3699" y="355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8" name="Freeform 2141"/>
                <p:cNvSpPr>
                  <a:spLocks/>
                </p:cNvSpPr>
                <p:nvPr/>
              </p:nvSpPr>
              <p:spPr bwMode="auto">
                <a:xfrm>
                  <a:off x="3691" y="3565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2 h 8"/>
                    <a:gd name="T20" fmla="*/ 11 w 13"/>
                    <a:gd name="T21" fmla="*/ 2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9" name="Freeform 2142"/>
                <p:cNvSpPr>
                  <a:spLocks/>
                </p:cNvSpPr>
                <p:nvPr/>
              </p:nvSpPr>
              <p:spPr bwMode="auto">
                <a:xfrm>
                  <a:off x="3683" y="3575"/>
                  <a:ext cx="14" cy="11"/>
                </a:xfrm>
                <a:custGeom>
                  <a:avLst/>
                  <a:gdLst>
                    <a:gd name="T0" fmla="*/ 3 w 14"/>
                    <a:gd name="T1" fmla="*/ 3 h 11"/>
                    <a:gd name="T2" fmla="*/ 3 w 14"/>
                    <a:gd name="T3" fmla="*/ 6 h 11"/>
                    <a:gd name="T4" fmla="*/ 0 w 14"/>
                    <a:gd name="T5" fmla="*/ 6 h 11"/>
                    <a:gd name="T6" fmla="*/ 0 w 14"/>
                    <a:gd name="T7" fmla="*/ 8 h 11"/>
                    <a:gd name="T8" fmla="*/ 3 w 14"/>
                    <a:gd name="T9" fmla="*/ 8 h 11"/>
                    <a:gd name="T10" fmla="*/ 8 w 14"/>
                    <a:gd name="T11" fmla="*/ 11 h 11"/>
                    <a:gd name="T12" fmla="*/ 11 w 14"/>
                    <a:gd name="T13" fmla="*/ 11 h 11"/>
                    <a:gd name="T14" fmla="*/ 14 w 14"/>
                    <a:gd name="T15" fmla="*/ 11 h 11"/>
                    <a:gd name="T16" fmla="*/ 14 w 14"/>
                    <a:gd name="T17" fmla="*/ 8 h 11"/>
                    <a:gd name="T18" fmla="*/ 14 w 14"/>
                    <a:gd name="T19" fmla="*/ 8 h 11"/>
                    <a:gd name="T20" fmla="*/ 14 w 14"/>
                    <a:gd name="T21" fmla="*/ 6 h 11"/>
                    <a:gd name="T22" fmla="*/ 11 w 14"/>
                    <a:gd name="T23" fmla="*/ 3 h 11"/>
                    <a:gd name="T24" fmla="*/ 11 w 14"/>
                    <a:gd name="T25" fmla="*/ 0 h 11"/>
                    <a:gd name="T26" fmla="*/ 8 w 14"/>
                    <a:gd name="T27" fmla="*/ 0 h 11"/>
                    <a:gd name="T28" fmla="*/ 3 w 14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4"/>
                    <a:gd name="T46" fmla="*/ 0 h 11"/>
                    <a:gd name="T47" fmla="*/ 14 w 14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4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4" y="11"/>
                      </a:lnTo>
                      <a:lnTo>
                        <a:pt x="14" y="8"/>
                      </a:lnTo>
                      <a:lnTo>
                        <a:pt x="14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0" name="Freeform 2143"/>
                <p:cNvSpPr>
                  <a:spLocks/>
                </p:cNvSpPr>
                <p:nvPr/>
              </p:nvSpPr>
              <p:spPr bwMode="auto">
                <a:xfrm>
                  <a:off x="3725" y="3536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3 h 5"/>
                    <a:gd name="T18" fmla="*/ 8 w 11"/>
                    <a:gd name="T19" fmla="*/ 0 h 5"/>
                    <a:gd name="T20" fmla="*/ 8 w 11"/>
                    <a:gd name="T21" fmla="*/ 0 h 5"/>
                    <a:gd name="T22" fmla="*/ 0 w 11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1" name="Freeform 2144"/>
                <p:cNvSpPr>
                  <a:spLocks/>
                </p:cNvSpPr>
                <p:nvPr/>
              </p:nvSpPr>
              <p:spPr bwMode="auto">
                <a:xfrm>
                  <a:off x="3720" y="3544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3 w 13"/>
                    <a:gd name="T9" fmla="*/ 5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2" name="Freeform 2145"/>
                <p:cNvSpPr>
                  <a:spLocks/>
                </p:cNvSpPr>
                <p:nvPr/>
              </p:nvSpPr>
              <p:spPr bwMode="auto">
                <a:xfrm>
                  <a:off x="3715" y="3554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3" name="Freeform 2146"/>
                <p:cNvSpPr>
                  <a:spLocks/>
                </p:cNvSpPr>
                <p:nvPr/>
              </p:nvSpPr>
              <p:spPr bwMode="auto">
                <a:xfrm>
                  <a:off x="3710" y="3565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5 h 8"/>
                    <a:gd name="T6" fmla="*/ 0 w 13"/>
                    <a:gd name="T7" fmla="*/ 8 h 8"/>
                    <a:gd name="T8" fmla="*/ 0 w 13"/>
                    <a:gd name="T9" fmla="*/ 8 h 8"/>
                    <a:gd name="T10" fmla="*/ 7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0 w 13"/>
                    <a:gd name="T19" fmla="*/ 2 h 8"/>
                    <a:gd name="T20" fmla="*/ 10 w 13"/>
                    <a:gd name="T21" fmla="*/ 2 h 8"/>
                    <a:gd name="T22" fmla="*/ 7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4" name="Freeform 2147"/>
                <p:cNvSpPr>
                  <a:spLocks/>
                </p:cNvSpPr>
                <p:nvPr/>
              </p:nvSpPr>
              <p:spPr bwMode="auto">
                <a:xfrm>
                  <a:off x="3704" y="3575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1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6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5" name="Freeform 2148"/>
                <p:cNvSpPr>
                  <a:spLocks/>
                </p:cNvSpPr>
                <p:nvPr/>
              </p:nvSpPr>
              <p:spPr bwMode="auto">
                <a:xfrm>
                  <a:off x="3833" y="3536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3 h 8"/>
                    <a:gd name="T20" fmla="*/ 2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6" name="Freeform 2149"/>
                <p:cNvSpPr>
                  <a:spLocks/>
                </p:cNvSpPr>
                <p:nvPr/>
              </p:nvSpPr>
              <p:spPr bwMode="auto">
                <a:xfrm>
                  <a:off x="3838" y="3544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7" name="Freeform 2150"/>
                <p:cNvSpPr>
                  <a:spLocks/>
                </p:cNvSpPr>
                <p:nvPr/>
              </p:nvSpPr>
              <p:spPr bwMode="auto">
                <a:xfrm>
                  <a:off x="3843" y="3554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8" name="Freeform 2151"/>
                <p:cNvSpPr>
                  <a:spLocks/>
                </p:cNvSpPr>
                <p:nvPr/>
              </p:nvSpPr>
              <p:spPr bwMode="auto">
                <a:xfrm>
                  <a:off x="3848" y="3562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9" name="Freeform 2152"/>
                <p:cNvSpPr>
                  <a:spLocks/>
                </p:cNvSpPr>
                <p:nvPr/>
              </p:nvSpPr>
              <p:spPr bwMode="auto">
                <a:xfrm>
                  <a:off x="3856" y="3573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0" name="Freeform 2153"/>
                <p:cNvSpPr>
                  <a:spLocks/>
                </p:cNvSpPr>
                <p:nvPr/>
              </p:nvSpPr>
              <p:spPr bwMode="auto">
                <a:xfrm>
                  <a:off x="3819" y="353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1" name="Freeform 2154"/>
                <p:cNvSpPr>
                  <a:spLocks/>
                </p:cNvSpPr>
                <p:nvPr/>
              </p:nvSpPr>
              <p:spPr bwMode="auto">
                <a:xfrm>
                  <a:off x="3825" y="3544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2 w 8"/>
                    <a:gd name="T19" fmla="*/ 3 h 8"/>
                    <a:gd name="T20" fmla="*/ 2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2" name="Freeform 2155"/>
                <p:cNvSpPr>
                  <a:spLocks/>
                </p:cNvSpPr>
                <p:nvPr/>
              </p:nvSpPr>
              <p:spPr bwMode="auto">
                <a:xfrm>
                  <a:off x="3830" y="3554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3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3" name="Freeform 2156"/>
                <p:cNvSpPr>
                  <a:spLocks/>
                </p:cNvSpPr>
                <p:nvPr/>
              </p:nvSpPr>
              <p:spPr bwMode="auto">
                <a:xfrm>
                  <a:off x="3835" y="3562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3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4" name="Freeform 2157"/>
                <p:cNvSpPr>
                  <a:spLocks/>
                </p:cNvSpPr>
                <p:nvPr/>
              </p:nvSpPr>
              <p:spPr bwMode="auto">
                <a:xfrm>
                  <a:off x="3840" y="3573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2 h 8"/>
                    <a:gd name="T4" fmla="*/ 11 w 11"/>
                    <a:gd name="T5" fmla="*/ 2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5" name="Freeform 2158"/>
                <p:cNvSpPr>
                  <a:spLocks/>
                </p:cNvSpPr>
                <p:nvPr/>
              </p:nvSpPr>
              <p:spPr bwMode="auto">
                <a:xfrm>
                  <a:off x="3809" y="353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6" name="Freeform 2159"/>
                <p:cNvSpPr>
                  <a:spLocks/>
                </p:cNvSpPr>
                <p:nvPr/>
              </p:nvSpPr>
              <p:spPr bwMode="auto">
                <a:xfrm>
                  <a:off x="3812" y="3544"/>
                  <a:ext cx="10" cy="8"/>
                </a:xfrm>
                <a:custGeom>
                  <a:avLst/>
                  <a:gdLst>
                    <a:gd name="T0" fmla="*/ 10 w 10"/>
                    <a:gd name="T1" fmla="*/ 3 h 8"/>
                    <a:gd name="T2" fmla="*/ 10 w 10"/>
                    <a:gd name="T3" fmla="*/ 3 h 8"/>
                    <a:gd name="T4" fmla="*/ 10 w 10"/>
                    <a:gd name="T5" fmla="*/ 5 h 8"/>
                    <a:gd name="T6" fmla="*/ 10 w 10"/>
                    <a:gd name="T7" fmla="*/ 5 h 8"/>
                    <a:gd name="T8" fmla="*/ 7 w 10"/>
                    <a:gd name="T9" fmla="*/ 5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5 h 8"/>
                    <a:gd name="T18" fmla="*/ 2 w 10"/>
                    <a:gd name="T19" fmla="*/ 5 h 8"/>
                    <a:gd name="T20" fmla="*/ 2 w 10"/>
                    <a:gd name="T21" fmla="*/ 3 h 8"/>
                    <a:gd name="T22" fmla="*/ 2 w 10"/>
                    <a:gd name="T23" fmla="*/ 3 h 8"/>
                    <a:gd name="T24" fmla="*/ 7 w 10"/>
                    <a:gd name="T25" fmla="*/ 0 h 8"/>
                    <a:gd name="T26" fmla="*/ 10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3"/>
                      </a:move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7" name="Freeform 2160"/>
                <p:cNvSpPr>
                  <a:spLocks/>
                </p:cNvSpPr>
                <p:nvPr/>
              </p:nvSpPr>
              <p:spPr bwMode="auto">
                <a:xfrm>
                  <a:off x="3817" y="3554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2 w 8"/>
                    <a:gd name="T21" fmla="*/ 3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8" name="Freeform 2161"/>
                <p:cNvSpPr>
                  <a:spLocks/>
                </p:cNvSpPr>
                <p:nvPr/>
              </p:nvSpPr>
              <p:spPr bwMode="auto">
                <a:xfrm>
                  <a:off x="3822" y="3562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9" name="Freeform 2162"/>
                <p:cNvSpPr>
                  <a:spLocks/>
                </p:cNvSpPr>
                <p:nvPr/>
              </p:nvSpPr>
              <p:spPr bwMode="auto">
                <a:xfrm>
                  <a:off x="3827" y="3573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2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6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0" name="Freeform 2163"/>
                <p:cNvSpPr>
                  <a:spLocks/>
                </p:cNvSpPr>
                <p:nvPr/>
              </p:nvSpPr>
              <p:spPr bwMode="auto">
                <a:xfrm>
                  <a:off x="3893" y="3494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6 w 76"/>
                    <a:gd name="T3" fmla="*/ 0 h 84"/>
                    <a:gd name="T4" fmla="*/ 28 w 76"/>
                    <a:gd name="T5" fmla="*/ 0 h 84"/>
                    <a:gd name="T6" fmla="*/ 21 w 76"/>
                    <a:gd name="T7" fmla="*/ 3 h 84"/>
                    <a:gd name="T8" fmla="*/ 13 w 76"/>
                    <a:gd name="T9" fmla="*/ 8 h 84"/>
                    <a:gd name="T10" fmla="*/ 10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2 w 76"/>
                    <a:gd name="T21" fmla="*/ 63 h 84"/>
                    <a:gd name="T22" fmla="*/ 8 w 76"/>
                    <a:gd name="T23" fmla="*/ 73 h 84"/>
                    <a:gd name="T24" fmla="*/ 18 w 76"/>
                    <a:gd name="T25" fmla="*/ 81 h 84"/>
                    <a:gd name="T26" fmla="*/ 28 w 76"/>
                    <a:gd name="T27" fmla="*/ 84 h 84"/>
                    <a:gd name="T28" fmla="*/ 39 w 76"/>
                    <a:gd name="T29" fmla="*/ 81 h 84"/>
                    <a:gd name="T30" fmla="*/ 49 w 76"/>
                    <a:gd name="T31" fmla="*/ 73 h 84"/>
                    <a:gd name="T32" fmla="*/ 60 w 76"/>
                    <a:gd name="T33" fmla="*/ 63 h 84"/>
                    <a:gd name="T34" fmla="*/ 70 w 76"/>
                    <a:gd name="T35" fmla="*/ 50 h 84"/>
                    <a:gd name="T36" fmla="*/ 76 w 76"/>
                    <a:gd name="T37" fmla="*/ 34 h 84"/>
                    <a:gd name="T38" fmla="*/ 73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3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2" y="63"/>
                      </a:lnTo>
                      <a:lnTo>
                        <a:pt x="8" y="73"/>
                      </a:lnTo>
                      <a:lnTo>
                        <a:pt x="18" y="81"/>
                      </a:lnTo>
                      <a:lnTo>
                        <a:pt x="28" y="84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3"/>
                      </a:lnTo>
                      <a:lnTo>
                        <a:pt x="70" y="50"/>
                      </a:lnTo>
                      <a:lnTo>
                        <a:pt x="76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1" name="Freeform 2164"/>
                <p:cNvSpPr>
                  <a:spLocks/>
                </p:cNvSpPr>
                <p:nvPr/>
              </p:nvSpPr>
              <p:spPr bwMode="auto">
                <a:xfrm>
                  <a:off x="3906" y="3492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7 h 10"/>
                    <a:gd name="T6" fmla="*/ 8 w 29"/>
                    <a:gd name="T7" fmla="*/ 5 h 10"/>
                    <a:gd name="T8" fmla="*/ 10 w 29"/>
                    <a:gd name="T9" fmla="*/ 5 h 10"/>
                    <a:gd name="T10" fmla="*/ 15 w 29"/>
                    <a:gd name="T11" fmla="*/ 5 h 10"/>
                    <a:gd name="T12" fmla="*/ 18 w 29"/>
                    <a:gd name="T13" fmla="*/ 5 h 10"/>
                    <a:gd name="T14" fmla="*/ 23 w 29"/>
                    <a:gd name="T15" fmla="*/ 2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0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18 w 29"/>
                    <a:gd name="T27" fmla="*/ 0 h 10"/>
                    <a:gd name="T28" fmla="*/ 15 w 29"/>
                    <a:gd name="T29" fmla="*/ 0 h 10"/>
                    <a:gd name="T30" fmla="*/ 10 w 29"/>
                    <a:gd name="T31" fmla="*/ 2 h 10"/>
                    <a:gd name="T32" fmla="*/ 5 w 29"/>
                    <a:gd name="T33" fmla="*/ 2 h 10"/>
                    <a:gd name="T34" fmla="*/ 2 w 29"/>
                    <a:gd name="T35" fmla="*/ 5 h 10"/>
                    <a:gd name="T36" fmla="*/ 0 w 29"/>
                    <a:gd name="T37" fmla="*/ 7 h 10"/>
                    <a:gd name="T38" fmla="*/ 0 w 29"/>
                    <a:gd name="T39" fmla="*/ 7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2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2" name="Freeform 2165"/>
                <p:cNvSpPr>
                  <a:spLocks/>
                </p:cNvSpPr>
                <p:nvPr/>
              </p:nvSpPr>
              <p:spPr bwMode="auto">
                <a:xfrm>
                  <a:off x="3893" y="3499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7 h 29"/>
                    <a:gd name="T6" fmla="*/ 5 w 15"/>
                    <a:gd name="T7" fmla="*/ 24 h 29"/>
                    <a:gd name="T8" fmla="*/ 5 w 15"/>
                    <a:gd name="T9" fmla="*/ 19 h 29"/>
                    <a:gd name="T10" fmla="*/ 8 w 15"/>
                    <a:gd name="T11" fmla="*/ 16 h 29"/>
                    <a:gd name="T12" fmla="*/ 8 w 15"/>
                    <a:gd name="T13" fmla="*/ 11 h 29"/>
                    <a:gd name="T14" fmla="*/ 10 w 15"/>
                    <a:gd name="T15" fmla="*/ 8 h 29"/>
                    <a:gd name="T16" fmla="*/ 13 w 15"/>
                    <a:gd name="T17" fmla="*/ 6 h 29"/>
                    <a:gd name="T18" fmla="*/ 15 w 15"/>
                    <a:gd name="T19" fmla="*/ 3 h 29"/>
                    <a:gd name="T20" fmla="*/ 13 w 15"/>
                    <a:gd name="T21" fmla="*/ 0 h 29"/>
                    <a:gd name="T22" fmla="*/ 10 w 15"/>
                    <a:gd name="T23" fmla="*/ 3 h 29"/>
                    <a:gd name="T24" fmla="*/ 8 w 15"/>
                    <a:gd name="T25" fmla="*/ 6 h 29"/>
                    <a:gd name="T26" fmla="*/ 5 w 15"/>
                    <a:gd name="T27" fmla="*/ 11 h 29"/>
                    <a:gd name="T28" fmla="*/ 5 w 15"/>
                    <a:gd name="T29" fmla="*/ 13 h 29"/>
                    <a:gd name="T30" fmla="*/ 2 w 15"/>
                    <a:gd name="T31" fmla="*/ 19 h 29"/>
                    <a:gd name="T32" fmla="*/ 0 w 15"/>
                    <a:gd name="T33" fmla="*/ 21 h 29"/>
                    <a:gd name="T34" fmla="*/ 0 w 15"/>
                    <a:gd name="T35" fmla="*/ 27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3" name="Freeform 2166"/>
                <p:cNvSpPr>
                  <a:spLocks/>
                </p:cNvSpPr>
                <p:nvPr/>
              </p:nvSpPr>
              <p:spPr bwMode="auto">
                <a:xfrm>
                  <a:off x="3890" y="3528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4" name="Freeform 2167"/>
                <p:cNvSpPr>
                  <a:spLocks/>
                </p:cNvSpPr>
                <p:nvPr/>
              </p:nvSpPr>
              <p:spPr bwMode="auto">
                <a:xfrm>
                  <a:off x="3893" y="3557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5" name="Freeform 2168"/>
                <p:cNvSpPr>
                  <a:spLocks/>
                </p:cNvSpPr>
                <p:nvPr/>
              </p:nvSpPr>
              <p:spPr bwMode="auto">
                <a:xfrm>
                  <a:off x="3911" y="3573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6" name="Freeform 2169"/>
                <p:cNvSpPr>
                  <a:spLocks/>
                </p:cNvSpPr>
                <p:nvPr/>
              </p:nvSpPr>
              <p:spPr bwMode="auto">
                <a:xfrm>
                  <a:off x="3929" y="3554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7" name="Freeform 2170"/>
                <p:cNvSpPr>
                  <a:spLocks/>
                </p:cNvSpPr>
                <p:nvPr/>
              </p:nvSpPr>
              <p:spPr bwMode="auto">
                <a:xfrm>
                  <a:off x="3950" y="3528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8" name="Freeform 2171"/>
                <p:cNvSpPr>
                  <a:spLocks/>
                </p:cNvSpPr>
                <p:nvPr/>
              </p:nvSpPr>
              <p:spPr bwMode="auto">
                <a:xfrm>
                  <a:off x="3958" y="3502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9" name="Freeform 2172"/>
                <p:cNvSpPr>
                  <a:spLocks/>
                </p:cNvSpPr>
                <p:nvPr/>
              </p:nvSpPr>
              <p:spPr bwMode="auto">
                <a:xfrm>
                  <a:off x="3935" y="3492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2 w 26"/>
                    <a:gd name="T5" fmla="*/ 5 h 13"/>
                    <a:gd name="T6" fmla="*/ 5 w 26"/>
                    <a:gd name="T7" fmla="*/ 5 h 13"/>
                    <a:gd name="T8" fmla="*/ 7 w 26"/>
                    <a:gd name="T9" fmla="*/ 5 h 13"/>
                    <a:gd name="T10" fmla="*/ 13 w 26"/>
                    <a:gd name="T11" fmla="*/ 5 h 13"/>
                    <a:gd name="T12" fmla="*/ 15 w 26"/>
                    <a:gd name="T13" fmla="*/ 7 h 13"/>
                    <a:gd name="T14" fmla="*/ 18 w 26"/>
                    <a:gd name="T15" fmla="*/ 7 h 13"/>
                    <a:gd name="T16" fmla="*/ 20 w 26"/>
                    <a:gd name="T17" fmla="*/ 10 h 13"/>
                    <a:gd name="T18" fmla="*/ 23 w 26"/>
                    <a:gd name="T19" fmla="*/ 13 h 13"/>
                    <a:gd name="T20" fmla="*/ 26 w 26"/>
                    <a:gd name="T21" fmla="*/ 10 h 13"/>
                    <a:gd name="T22" fmla="*/ 23 w 26"/>
                    <a:gd name="T23" fmla="*/ 7 h 13"/>
                    <a:gd name="T24" fmla="*/ 20 w 26"/>
                    <a:gd name="T25" fmla="*/ 5 h 13"/>
                    <a:gd name="T26" fmla="*/ 15 w 26"/>
                    <a:gd name="T27" fmla="*/ 2 h 13"/>
                    <a:gd name="T28" fmla="*/ 13 w 26"/>
                    <a:gd name="T29" fmla="*/ 2 h 13"/>
                    <a:gd name="T30" fmla="*/ 10 w 26"/>
                    <a:gd name="T31" fmla="*/ 2 h 13"/>
                    <a:gd name="T32" fmla="*/ 5 w 26"/>
                    <a:gd name="T33" fmla="*/ 0 h 13"/>
                    <a:gd name="T34" fmla="*/ 2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8" y="7"/>
                      </a:lnTo>
                      <a:lnTo>
                        <a:pt x="20" y="10"/>
                      </a:lnTo>
                      <a:lnTo>
                        <a:pt x="23" y="13"/>
                      </a:lnTo>
                      <a:lnTo>
                        <a:pt x="26" y="10"/>
                      </a:lnTo>
                      <a:lnTo>
                        <a:pt x="23" y="7"/>
                      </a:lnTo>
                      <a:lnTo>
                        <a:pt x="20" y="5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0" name="Freeform 2173"/>
                <p:cNvSpPr>
                  <a:spLocks/>
                </p:cNvSpPr>
                <p:nvPr/>
              </p:nvSpPr>
              <p:spPr bwMode="auto">
                <a:xfrm>
                  <a:off x="3924" y="3494"/>
                  <a:ext cx="45" cy="76"/>
                </a:xfrm>
                <a:custGeom>
                  <a:avLst/>
                  <a:gdLst>
                    <a:gd name="T0" fmla="*/ 16 w 45"/>
                    <a:gd name="T1" fmla="*/ 76 h 76"/>
                    <a:gd name="T2" fmla="*/ 24 w 45"/>
                    <a:gd name="T3" fmla="*/ 71 h 76"/>
                    <a:gd name="T4" fmla="*/ 29 w 45"/>
                    <a:gd name="T5" fmla="*/ 63 h 76"/>
                    <a:gd name="T6" fmla="*/ 39 w 45"/>
                    <a:gd name="T7" fmla="*/ 50 h 76"/>
                    <a:gd name="T8" fmla="*/ 45 w 45"/>
                    <a:gd name="T9" fmla="*/ 34 h 76"/>
                    <a:gd name="T10" fmla="*/ 42 w 45"/>
                    <a:gd name="T11" fmla="*/ 21 h 76"/>
                    <a:gd name="T12" fmla="*/ 37 w 45"/>
                    <a:gd name="T13" fmla="*/ 8 h 76"/>
                    <a:gd name="T14" fmla="*/ 26 w 45"/>
                    <a:gd name="T15" fmla="*/ 3 h 76"/>
                    <a:gd name="T16" fmla="*/ 16 w 45"/>
                    <a:gd name="T17" fmla="*/ 0 h 76"/>
                    <a:gd name="T18" fmla="*/ 16 w 45"/>
                    <a:gd name="T19" fmla="*/ 3 h 76"/>
                    <a:gd name="T20" fmla="*/ 13 w 45"/>
                    <a:gd name="T21" fmla="*/ 3 h 76"/>
                    <a:gd name="T22" fmla="*/ 5 w 45"/>
                    <a:gd name="T23" fmla="*/ 18 h 76"/>
                    <a:gd name="T24" fmla="*/ 3 w 45"/>
                    <a:gd name="T25" fmla="*/ 24 h 76"/>
                    <a:gd name="T26" fmla="*/ 0 w 45"/>
                    <a:gd name="T27" fmla="*/ 32 h 76"/>
                    <a:gd name="T28" fmla="*/ 0 w 45"/>
                    <a:gd name="T29" fmla="*/ 47 h 76"/>
                    <a:gd name="T30" fmla="*/ 0 w 45"/>
                    <a:gd name="T31" fmla="*/ 60 h 76"/>
                    <a:gd name="T32" fmla="*/ 8 w 45"/>
                    <a:gd name="T33" fmla="*/ 68 h 76"/>
                    <a:gd name="T34" fmla="*/ 16 w 45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5"/>
                    <a:gd name="T55" fmla="*/ 0 h 76"/>
                    <a:gd name="T56" fmla="*/ 45 w 45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5" h="76">
                      <a:moveTo>
                        <a:pt x="16" y="76"/>
                      </a:moveTo>
                      <a:lnTo>
                        <a:pt x="24" y="71"/>
                      </a:lnTo>
                      <a:lnTo>
                        <a:pt x="29" y="63"/>
                      </a:lnTo>
                      <a:lnTo>
                        <a:pt x="39" y="50"/>
                      </a:lnTo>
                      <a:lnTo>
                        <a:pt x="45" y="34"/>
                      </a:lnTo>
                      <a:lnTo>
                        <a:pt x="42" y="21"/>
                      </a:lnTo>
                      <a:lnTo>
                        <a:pt x="37" y="8"/>
                      </a:lnTo>
                      <a:lnTo>
                        <a:pt x="26" y="3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5" y="18"/>
                      </a:lnTo>
                      <a:lnTo>
                        <a:pt x="3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1" name="Freeform 2174"/>
                <p:cNvSpPr>
                  <a:spLocks/>
                </p:cNvSpPr>
                <p:nvPr/>
              </p:nvSpPr>
              <p:spPr bwMode="auto">
                <a:xfrm>
                  <a:off x="3940" y="3554"/>
                  <a:ext cx="15" cy="19"/>
                </a:xfrm>
                <a:custGeom>
                  <a:avLst/>
                  <a:gdLst>
                    <a:gd name="T0" fmla="*/ 10 w 15"/>
                    <a:gd name="T1" fmla="*/ 0 h 19"/>
                    <a:gd name="T2" fmla="*/ 10 w 15"/>
                    <a:gd name="T3" fmla="*/ 0 h 19"/>
                    <a:gd name="T4" fmla="*/ 10 w 15"/>
                    <a:gd name="T5" fmla="*/ 3 h 19"/>
                    <a:gd name="T6" fmla="*/ 8 w 15"/>
                    <a:gd name="T7" fmla="*/ 6 h 19"/>
                    <a:gd name="T8" fmla="*/ 8 w 15"/>
                    <a:gd name="T9" fmla="*/ 8 h 19"/>
                    <a:gd name="T10" fmla="*/ 5 w 15"/>
                    <a:gd name="T11" fmla="*/ 8 h 19"/>
                    <a:gd name="T12" fmla="*/ 5 w 15"/>
                    <a:gd name="T13" fmla="*/ 11 h 19"/>
                    <a:gd name="T14" fmla="*/ 2 w 15"/>
                    <a:gd name="T15" fmla="*/ 11 h 19"/>
                    <a:gd name="T16" fmla="*/ 2 w 15"/>
                    <a:gd name="T17" fmla="*/ 13 h 19"/>
                    <a:gd name="T18" fmla="*/ 0 w 15"/>
                    <a:gd name="T19" fmla="*/ 16 h 19"/>
                    <a:gd name="T20" fmla="*/ 2 w 15"/>
                    <a:gd name="T21" fmla="*/ 19 h 19"/>
                    <a:gd name="T22" fmla="*/ 2 w 15"/>
                    <a:gd name="T23" fmla="*/ 16 h 19"/>
                    <a:gd name="T24" fmla="*/ 5 w 15"/>
                    <a:gd name="T25" fmla="*/ 13 h 19"/>
                    <a:gd name="T26" fmla="*/ 8 w 15"/>
                    <a:gd name="T27" fmla="*/ 13 h 19"/>
                    <a:gd name="T28" fmla="*/ 8 w 15"/>
                    <a:gd name="T29" fmla="*/ 11 h 19"/>
                    <a:gd name="T30" fmla="*/ 10 w 15"/>
                    <a:gd name="T31" fmla="*/ 8 h 19"/>
                    <a:gd name="T32" fmla="*/ 10 w 15"/>
                    <a:gd name="T33" fmla="*/ 8 h 19"/>
                    <a:gd name="T34" fmla="*/ 13 w 15"/>
                    <a:gd name="T35" fmla="*/ 6 h 19"/>
                    <a:gd name="T36" fmla="*/ 15 w 15"/>
                    <a:gd name="T37" fmla="*/ 3 h 19"/>
                    <a:gd name="T38" fmla="*/ 15 w 15"/>
                    <a:gd name="T39" fmla="*/ 3 h 19"/>
                    <a:gd name="T40" fmla="*/ 10 w 15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9"/>
                    <a:gd name="T65" fmla="*/ 15 w 15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9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2" y="19"/>
                      </a:lnTo>
                      <a:lnTo>
                        <a:pt x="2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2" name="Freeform 2175"/>
                <p:cNvSpPr>
                  <a:spLocks/>
                </p:cNvSpPr>
                <p:nvPr/>
              </p:nvSpPr>
              <p:spPr bwMode="auto">
                <a:xfrm>
                  <a:off x="3950" y="3528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3" name="Freeform 2176"/>
                <p:cNvSpPr>
                  <a:spLocks/>
                </p:cNvSpPr>
                <p:nvPr/>
              </p:nvSpPr>
              <p:spPr bwMode="auto">
                <a:xfrm>
                  <a:off x="3958" y="3502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4" name="Freeform 2177"/>
                <p:cNvSpPr>
                  <a:spLocks/>
                </p:cNvSpPr>
                <p:nvPr/>
              </p:nvSpPr>
              <p:spPr bwMode="auto">
                <a:xfrm>
                  <a:off x="3940" y="3492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7 h 13"/>
                    <a:gd name="T12" fmla="*/ 13 w 21"/>
                    <a:gd name="T13" fmla="*/ 7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7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2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5" name="Freeform 2178"/>
                <p:cNvSpPr>
                  <a:spLocks/>
                </p:cNvSpPr>
                <p:nvPr/>
              </p:nvSpPr>
              <p:spPr bwMode="auto">
                <a:xfrm>
                  <a:off x="3935" y="3494"/>
                  <a:ext cx="7" cy="5"/>
                </a:xfrm>
                <a:custGeom>
                  <a:avLst/>
                  <a:gdLst>
                    <a:gd name="T0" fmla="*/ 2 w 7"/>
                    <a:gd name="T1" fmla="*/ 5 h 5"/>
                    <a:gd name="T2" fmla="*/ 2 w 7"/>
                    <a:gd name="T3" fmla="*/ 5 h 5"/>
                    <a:gd name="T4" fmla="*/ 2 w 7"/>
                    <a:gd name="T5" fmla="*/ 5 h 5"/>
                    <a:gd name="T6" fmla="*/ 2 w 7"/>
                    <a:gd name="T7" fmla="*/ 5 h 5"/>
                    <a:gd name="T8" fmla="*/ 5 w 7"/>
                    <a:gd name="T9" fmla="*/ 3 h 5"/>
                    <a:gd name="T10" fmla="*/ 5 w 7"/>
                    <a:gd name="T11" fmla="*/ 3 h 5"/>
                    <a:gd name="T12" fmla="*/ 5 w 7"/>
                    <a:gd name="T13" fmla="*/ 3 h 5"/>
                    <a:gd name="T14" fmla="*/ 5 w 7"/>
                    <a:gd name="T15" fmla="*/ 3 h 5"/>
                    <a:gd name="T16" fmla="*/ 5 w 7"/>
                    <a:gd name="T17" fmla="*/ 3 h 5"/>
                    <a:gd name="T18" fmla="*/ 7 w 7"/>
                    <a:gd name="T19" fmla="*/ 3 h 5"/>
                    <a:gd name="T20" fmla="*/ 5 w 7"/>
                    <a:gd name="T21" fmla="*/ 0 h 5"/>
                    <a:gd name="T22" fmla="*/ 5 w 7"/>
                    <a:gd name="T23" fmla="*/ 0 h 5"/>
                    <a:gd name="T24" fmla="*/ 2 w 7"/>
                    <a:gd name="T25" fmla="*/ 0 h 5"/>
                    <a:gd name="T26" fmla="*/ 2 w 7"/>
                    <a:gd name="T27" fmla="*/ 0 h 5"/>
                    <a:gd name="T28" fmla="*/ 2 w 7"/>
                    <a:gd name="T29" fmla="*/ 0 h 5"/>
                    <a:gd name="T30" fmla="*/ 2 w 7"/>
                    <a:gd name="T31" fmla="*/ 0 h 5"/>
                    <a:gd name="T32" fmla="*/ 0 w 7"/>
                    <a:gd name="T33" fmla="*/ 3 h 5"/>
                    <a:gd name="T34" fmla="*/ 0 w 7"/>
                    <a:gd name="T35" fmla="*/ 3 h 5"/>
                    <a:gd name="T36" fmla="*/ 0 w 7"/>
                    <a:gd name="T37" fmla="*/ 3 h 5"/>
                    <a:gd name="T38" fmla="*/ 0 w 7"/>
                    <a:gd name="T39" fmla="*/ 3 h 5"/>
                    <a:gd name="T40" fmla="*/ 2 w 7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5"/>
                    <a:gd name="T65" fmla="*/ 7 w 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5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6" name="Freeform 2179"/>
                <p:cNvSpPr>
                  <a:spLocks/>
                </p:cNvSpPr>
                <p:nvPr/>
              </p:nvSpPr>
              <p:spPr bwMode="auto">
                <a:xfrm>
                  <a:off x="3921" y="3497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5 h 29"/>
                    <a:gd name="T12" fmla="*/ 11 w 16"/>
                    <a:gd name="T13" fmla="*/ 10 h 29"/>
                    <a:gd name="T14" fmla="*/ 14 w 16"/>
                    <a:gd name="T15" fmla="*/ 8 h 29"/>
                    <a:gd name="T16" fmla="*/ 14 w 16"/>
                    <a:gd name="T17" fmla="*/ 5 h 29"/>
                    <a:gd name="T18" fmla="*/ 16 w 16"/>
                    <a:gd name="T19" fmla="*/ 2 h 29"/>
                    <a:gd name="T20" fmla="*/ 14 w 16"/>
                    <a:gd name="T21" fmla="*/ 0 h 29"/>
                    <a:gd name="T22" fmla="*/ 11 w 16"/>
                    <a:gd name="T23" fmla="*/ 2 h 29"/>
                    <a:gd name="T24" fmla="*/ 11 w 16"/>
                    <a:gd name="T25" fmla="*/ 5 h 29"/>
                    <a:gd name="T26" fmla="*/ 8 w 16"/>
                    <a:gd name="T27" fmla="*/ 10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5"/>
                      </a:lnTo>
                      <a:lnTo>
                        <a:pt x="11" y="10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6" y="2"/>
                      </a:lnTo>
                      <a:lnTo>
                        <a:pt x="14" y="0"/>
                      </a:ln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10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7" name="Freeform 2180"/>
                <p:cNvSpPr>
                  <a:spLocks/>
                </p:cNvSpPr>
                <p:nvPr/>
              </p:nvSpPr>
              <p:spPr bwMode="auto">
                <a:xfrm>
                  <a:off x="3921" y="3526"/>
                  <a:ext cx="6" cy="28"/>
                </a:xfrm>
                <a:custGeom>
                  <a:avLst/>
                  <a:gdLst>
                    <a:gd name="T0" fmla="*/ 6 w 6"/>
                    <a:gd name="T1" fmla="*/ 26 h 28"/>
                    <a:gd name="T2" fmla="*/ 6 w 6"/>
                    <a:gd name="T3" fmla="*/ 26 h 28"/>
                    <a:gd name="T4" fmla="*/ 3 w 6"/>
                    <a:gd name="T5" fmla="*/ 23 h 28"/>
                    <a:gd name="T6" fmla="*/ 3 w 6"/>
                    <a:gd name="T7" fmla="*/ 21 h 28"/>
                    <a:gd name="T8" fmla="*/ 3 w 6"/>
                    <a:gd name="T9" fmla="*/ 18 h 28"/>
                    <a:gd name="T10" fmla="*/ 3 w 6"/>
                    <a:gd name="T11" fmla="*/ 13 h 28"/>
                    <a:gd name="T12" fmla="*/ 3 w 6"/>
                    <a:gd name="T13" fmla="*/ 10 h 28"/>
                    <a:gd name="T14" fmla="*/ 3 w 6"/>
                    <a:gd name="T15" fmla="*/ 7 h 28"/>
                    <a:gd name="T16" fmla="*/ 3 w 6"/>
                    <a:gd name="T17" fmla="*/ 2 h 28"/>
                    <a:gd name="T18" fmla="*/ 6 w 6"/>
                    <a:gd name="T19" fmla="*/ 0 h 28"/>
                    <a:gd name="T20" fmla="*/ 0 w 6"/>
                    <a:gd name="T21" fmla="*/ 0 h 28"/>
                    <a:gd name="T22" fmla="*/ 0 w 6"/>
                    <a:gd name="T23" fmla="*/ 2 h 28"/>
                    <a:gd name="T24" fmla="*/ 0 w 6"/>
                    <a:gd name="T25" fmla="*/ 7 h 28"/>
                    <a:gd name="T26" fmla="*/ 0 w 6"/>
                    <a:gd name="T27" fmla="*/ 10 h 28"/>
                    <a:gd name="T28" fmla="*/ 0 w 6"/>
                    <a:gd name="T29" fmla="*/ 13 h 28"/>
                    <a:gd name="T30" fmla="*/ 0 w 6"/>
                    <a:gd name="T31" fmla="*/ 18 h 28"/>
                    <a:gd name="T32" fmla="*/ 0 w 6"/>
                    <a:gd name="T33" fmla="*/ 21 h 28"/>
                    <a:gd name="T34" fmla="*/ 0 w 6"/>
                    <a:gd name="T35" fmla="*/ 26 h 28"/>
                    <a:gd name="T36" fmla="*/ 3 w 6"/>
                    <a:gd name="T37" fmla="*/ 28 h 28"/>
                    <a:gd name="T38" fmla="*/ 3 w 6"/>
                    <a:gd name="T39" fmla="*/ 28 h 28"/>
                    <a:gd name="T40" fmla="*/ 6 w 6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8"/>
                    <a:gd name="T65" fmla="*/ 6 w 6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8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8" name="Freeform 2181"/>
                <p:cNvSpPr>
                  <a:spLocks/>
                </p:cNvSpPr>
                <p:nvPr/>
              </p:nvSpPr>
              <p:spPr bwMode="auto">
                <a:xfrm>
                  <a:off x="3924" y="3552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5 h 21"/>
                    <a:gd name="T4" fmla="*/ 16 w 18"/>
                    <a:gd name="T5" fmla="*/ 15 h 21"/>
                    <a:gd name="T6" fmla="*/ 13 w 18"/>
                    <a:gd name="T7" fmla="*/ 13 h 21"/>
                    <a:gd name="T8" fmla="*/ 11 w 18"/>
                    <a:gd name="T9" fmla="*/ 13 h 21"/>
                    <a:gd name="T10" fmla="*/ 8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2 h 21"/>
                    <a:gd name="T18" fmla="*/ 3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0 h 21"/>
                    <a:gd name="T28" fmla="*/ 5 w 18"/>
                    <a:gd name="T29" fmla="*/ 13 h 21"/>
                    <a:gd name="T30" fmla="*/ 8 w 18"/>
                    <a:gd name="T31" fmla="*/ 15 h 21"/>
                    <a:gd name="T32" fmla="*/ 11 w 18"/>
                    <a:gd name="T33" fmla="*/ 15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8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3"/>
                      </a:lnTo>
                      <a:lnTo>
                        <a:pt x="8" y="15"/>
                      </a:lnTo>
                      <a:lnTo>
                        <a:pt x="11" y="15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9" name="Freeform 2182"/>
                <p:cNvSpPr>
                  <a:spLocks/>
                </p:cNvSpPr>
                <p:nvPr/>
              </p:nvSpPr>
              <p:spPr bwMode="auto">
                <a:xfrm>
                  <a:off x="3717" y="3457"/>
                  <a:ext cx="129" cy="35"/>
                </a:xfrm>
                <a:custGeom>
                  <a:avLst/>
                  <a:gdLst>
                    <a:gd name="T0" fmla="*/ 0 w 129"/>
                    <a:gd name="T1" fmla="*/ 6 h 35"/>
                    <a:gd name="T2" fmla="*/ 0 w 129"/>
                    <a:gd name="T3" fmla="*/ 16 h 35"/>
                    <a:gd name="T4" fmla="*/ 3 w 129"/>
                    <a:gd name="T5" fmla="*/ 27 h 35"/>
                    <a:gd name="T6" fmla="*/ 3 w 129"/>
                    <a:gd name="T7" fmla="*/ 29 h 35"/>
                    <a:gd name="T8" fmla="*/ 6 w 129"/>
                    <a:gd name="T9" fmla="*/ 32 h 35"/>
                    <a:gd name="T10" fmla="*/ 34 w 129"/>
                    <a:gd name="T11" fmla="*/ 35 h 35"/>
                    <a:gd name="T12" fmla="*/ 63 w 129"/>
                    <a:gd name="T13" fmla="*/ 35 h 35"/>
                    <a:gd name="T14" fmla="*/ 95 w 129"/>
                    <a:gd name="T15" fmla="*/ 35 h 35"/>
                    <a:gd name="T16" fmla="*/ 108 w 129"/>
                    <a:gd name="T17" fmla="*/ 35 h 35"/>
                    <a:gd name="T18" fmla="*/ 116 w 129"/>
                    <a:gd name="T19" fmla="*/ 35 h 35"/>
                    <a:gd name="T20" fmla="*/ 121 w 129"/>
                    <a:gd name="T21" fmla="*/ 32 h 35"/>
                    <a:gd name="T22" fmla="*/ 126 w 129"/>
                    <a:gd name="T23" fmla="*/ 27 h 35"/>
                    <a:gd name="T24" fmla="*/ 129 w 129"/>
                    <a:gd name="T25" fmla="*/ 19 h 35"/>
                    <a:gd name="T26" fmla="*/ 129 w 129"/>
                    <a:gd name="T27" fmla="*/ 11 h 35"/>
                    <a:gd name="T28" fmla="*/ 129 w 129"/>
                    <a:gd name="T29" fmla="*/ 6 h 35"/>
                    <a:gd name="T30" fmla="*/ 126 w 129"/>
                    <a:gd name="T31" fmla="*/ 3 h 35"/>
                    <a:gd name="T32" fmla="*/ 118 w 129"/>
                    <a:gd name="T33" fmla="*/ 0 h 35"/>
                    <a:gd name="T34" fmla="*/ 113 w 129"/>
                    <a:gd name="T35" fmla="*/ 0 h 35"/>
                    <a:gd name="T36" fmla="*/ 108 w 129"/>
                    <a:gd name="T37" fmla="*/ 0 h 35"/>
                    <a:gd name="T38" fmla="*/ 102 w 129"/>
                    <a:gd name="T39" fmla="*/ 0 h 35"/>
                    <a:gd name="T40" fmla="*/ 89 w 129"/>
                    <a:gd name="T41" fmla="*/ 0 h 35"/>
                    <a:gd name="T42" fmla="*/ 71 w 129"/>
                    <a:gd name="T43" fmla="*/ 3 h 35"/>
                    <a:gd name="T44" fmla="*/ 53 w 129"/>
                    <a:gd name="T45" fmla="*/ 3 h 35"/>
                    <a:gd name="T46" fmla="*/ 32 w 129"/>
                    <a:gd name="T47" fmla="*/ 3 h 35"/>
                    <a:gd name="T48" fmla="*/ 16 w 129"/>
                    <a:gd name="T49" fmla="*/ 6 h 35"/>
                    <a:gd name="T50" fmla="*/ 6 w 129"/>
                    <a:gd name="T51" fmla="*/ 6 h 35"/>
                    <a:gd name="T52" fmla="*/ 0 w 129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9"/>
                    <a:gd name="T82" fmla="*/ 0 h 35"/>
                    <a:gd name="T83" fmla="*/ 129 w 129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9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6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5" y="35"/>
                      </a:lnTo>
                      <a:lnTo>
                        <a:pt x="108" y="35"/>
                      </a:lnTo>
                      <a:lnTo>
                        <a:pt x="116" y="35"/>
                      </a:lnTo>
                      <a:lnTo>
                        <a:pt x="121" y="32"/>
                      </a:lnTo>
                      <a:lnTo>
                        <a:pt x="126" y="27"/>
                      </a:lnTo>
                      <a:lnTo>
                        <a:pt x="129" y="19"/>
                      </a:lnTo>
                      <a:lnTo>
                        <a:pt x="129" y="11"/>
                      </a:lnTo>
                      <a:lnTo>
                        <a:pt x="129" y="6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0" name="Freeform 2183"/>
                <p:cNvSpPr>
                  <a:spLocks/>
                </p:cNvSpPr>
                <p:nvPr/>
              </p:nvSpPr>
              <p:spPr bwMode="auto">
                <a:xfrm>
                  <a:off x="3717" y="3463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1" name="Freeform 2184"/>
                <p:cNvSpPr>
                  <a:spLocks/>
                </p:cNvSpPr>
                <p:nvPr/>
              </p:nvSpPr>
              <p:spPr bwMode="auto">
                <a:xfrm>
                  <a:off x="3717" y="3484"/>
                  <a:ext cx="6" cy="8"/>
                </a:xfrm>
                <a:custGeom>
                  <a:avLst/>
                  <a:gdLst>
                    <a:gd name="T0" fmla="*/ 6 w 6"/>
                    <a:gd name="T1" fmla="*/ 2 h 8"/>
                    <a:gd name="T2" fmla="*/ 6 w 6"/>
                    <a:gd name="T3" fmla="*/ 2 h 8"/>
                    <a:gd name="T4" fmla="*/ 6 w 6"/>
                    <a:gd name="T5" fmla="*/ 2 h 8"/>
                    <a:gd name="T6" fmla="*/ 6 w 6"/>
                    <a:gd name="T7" fmla="*/ 2 h 8"/>
                    <a:gd name="T8" fmla="*/ 6 w 6"/>
                    <a:gd name="T9" fmla="*/ 2 h 8"/>
                    <a:gd name="T10" fmla="*/ 6 w 6"/>
                    <a:gd name="T11" fmla="*/ 2 h 8"/>
                    <a:gd name="T12" fmla="*/ 3 w 6"/>
                    <a:gd name="T13" fmla="*/ 2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2 h 8"/>
                    <a:gd name="T26" fmla="*/ 0 w 6"/>
                    <a:gd name="T27" fmla="*/ 2 h 8"/>
                    <a:gd name="T28" fmla="*/ 0 w 6"/>
                    <a:gd name="T29" fmla="*/ 2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2" name="Freeform 2185"/>
                <p:cNvSpPr>
                  <a:spLocks/>
                </p:cNvSpPr>
                <p:nvPr/>
              </p:nvSpPr>
              <p:spPr bwMode="auto">
                <a:xfrm>
                  <a:off x="3723" y="3486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3 h 6"/>
                    <a:gd name="T4" fmla="*/ 49 w 57"/>
                    <a:gd name="T5" fmla="*/ 3 h 6"/>
                    <a:gd name="T6" fmla="*/ 42 w 57"/>
                    <a:gd name="T7" fmla="*/ 3 h 6"/>
                    <a:gd name="T8" fmla="*/ 36 w 57"/>
                    <a:gd name="T9" fmla="*/ 3 h 6"/>
                    <a:gd name="T10" fmla="*/ 28 w 57"/>
                    <a:gd name="T11" fmla="*/ 3 h 6"/>
                    <a:gd name="T12" fmla="*/ 21 w 57"/>
                    <a:gd name="T13" fmla="*/ 3 h 6"/>
                    <a:gd name="T14" fmla="*/ 13 w 57"/>
                    <a:gd name="T15" fmla="*/ 3 h 6"/>
                    <a:gd name="T16" fmla="*/ 8 w 57"/>
                    <a:gd name="T17" fmla="*/ 3 h 6"/>
                    <a:gd name="T18" fmla="*/ 0 w 57"/>
                    <a:gd name="T19" fmla="*/ 0 h 6"/>
                    <a:gd name="T20" fmla="*/ 0 w 57"/>
                    <a:gd name="T21" fmla="*/ 6 h 6"/>
                    <a:gd name="T22" fmla="*/ 8 w 57"/>
                    <a:gd name="T23" fmla="*/ 6 h 6"/>
                    <a:gd name="T24" fmla="*/ 13 w 57"/>
                    <a:gd name="T25" fmla="*/ 6 h 6"/>
                    <a:gd name="T26" fmla="*/ 21 w 57"/>
                    <a:gd name="T27" fmla="*/ 6 h 6"/>
                    <a:gd name="T28" fmla="*/ 28 w 57"/>
                    <a:gd name="T29" fmla="*/ 6 h 6"/>
                    <a:gd name="T30" fmla="*/ 36 w 57"/>
                    <a:gd name="T31" fmla="*/ 6 h 6"/>
                    <a:gd name="T32" fmla="*/ 42 w 57"/>
                    <a:gd name="T33" fmla="*/ 6 h 6"/>
                    <a:gd name="T34" fmla="*/ 49 w 57"/>
                    <a:gd name="T35" fmla="*/ 6 h 6"/>
                    <a:gd name="T36" fmla="*/ 57 w 57"/>
                    <a:gd name="T37" fmla="*/ 6 h 6"/>
                    <a:gd name="T38" fmla="*/ 57 w 57"/>
                    <a:gd name="T39" fmla="*/ 6 h 6"/>
                    <a:gd name="T40" fmla="*/ 57 w 57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6"/>
                    <a:gd name="T65" fmla="*/ 57 w 57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6">
                      <a:moveTo>
                        <a:pt x="57" y="3"/>
                      </a:moveTo>
                      <a:lnTo>
                        <a:pt x="57" y="3"/>
                      </a:lnTo>
                      <a:lnTo>
                        <a:pt x="49" y="3"/>
                      </a:lnTo>
                      <a:lnTo>
                        <a:pt x="42" y="3"/>
                      </a:lnTo>
                      <a:lnTo>
                        <a:pt x="36" y="3"/>
                      </a:lnTo>
                      <a:lnTo>
                        <a:pt x="28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3" y="6"/>
                      </a:lnTo>
                      <a:lnTo>
                        <a:pt x="21" y="6"/>
                      </a:lnTo>
                      <a:lnTo>
                        <a:pt x="28" y="6"/>
                      </a:lnTo>
                      <a:lnTo>
                        <a:pt x="36" y="6"/>
                      </a:lnTo>
                      <a:lnTo>
                        <a:pt x="42" y="6"/>
                      </a:lnTo>
                      <a:lnTo>
                        <a:pt x="49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3" name="Freeform 2186"/>
                <p:cNvSpPr>
                  <a:spLocks/>
                </p:cNvSpPr>
                <p:nvPr/>
              </p:nvSpPr>
              <p:spPr bwMode="auto">
                <a:xfrm>
                  <a:off x="3780" y="3489"/>
                  <a:ext cx="32" cy="5"/>
                </a:xfrm>
                <a:custGeom>
                  <a:avLst/>
                  <a:gdLst>
                    <a:gd name="T0" fmla="*/ 32 w 32"/>
                    <a:gd name="T1" fmla="*/ 3 h 5"/>
                    <a:gd name="T2" fmla="*/ 32 w 32"/>
                    <a:gd name="T3" fmla="*/ 3 h 5"/>
                    <a:gd name="T4" fmla="*/ 29 w 32"/>
                    <a:gd name="T5" fmla="*/ 3 h 5"/>
                    <a:gd name="T6" fmla="*/ 24 w 32"/>
                    <a:gd name="T7" fmla="*/ 0 h 5"/>
                    <a:gd name="T8" fmla="*/ 21 w 32"/>
                    <a:gd name="T9" fmla="*/ 0 h 5"/>
                    <a:gd name="T10" fmla="*/ 16 w 32"/>
                    <a:gd name="T11" fmla="*/ 0 h 5"/>
                    <a:gd name="T12" fmla="*/ 13 w 32"/>
                    <a:gd name="T13" fmla="*/ 0 h 5"/>
                    <a:gd name="T14" fmla="*/ 8 w 32"/>
                    <a:gd name="T15" fmla="*/ 0 h 5"/>
                    <a:gd name="T16" fmla="*/ 5 w 32"/>
                    <a:gd name="T17" fmla="*/ 0 h 5"/>
                    <a:gd name="T18" fmla="*/ 0 w 32"/>
                    <a:gd name="T19" fmla="*/ 0 h 5"/>
                    <a:gd name="T20" fmla="*/ 0 w 32"/>
                    <a:gd name="T21" fmla="*/ 3 h 5"/>
                    <a:gd name="T22" fmla="*/ 5 w 32"/>
                    <a:gd name="T23" fmla="*/ 3 h 5"/>
                    <a:gd name="T24" fmla="*/ 8 w 32"/>
                    <a:gd name="T25" fmla="*/ 3 h 5"/>
                    <a:gd name="T26" fmla="*/ 13 w 32"/>
                    <a:gd name="T27" fmla="*/ 3 h 5"/>
                    <a:gd name="T28" fmla="*/ 16 w 32"/>
                    <a:gd name="T29" fmla="*/ 5 h 5"/>
                    <a:gd name="T30" fmla="*/ 21 w 32"/>
                    <a:gd name="T31" fmla="*/ 5 h 5"/>
                    <a:gd name="T32" fmla="*/ 24 w 32"/>
                    <a:gd name="T33" fmla="*/ 5 h 5"/>
                    <a:gd name="T34" fmla="*/ 29 w 32"/>
                    <a:gd name="T35" fmla="*/ 5 h 5"/>
                    <a:gd name="T36" fmla="*/ 32 w 32"/>
                    <a:gd name="T37" fmla="*/ 5 h 5"/>
                    <a:gd name="T38" fmla="*/ 32 w 32"/>
                    <a:gd name="T39" fmla="*/ 5 h 5"/>
                    <a:gd name="T40" fmla="*/ 32 w 32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2"/>
                    <a:gd name="T64" fmla="*/ 0 h 5"/>
                    <a:gd name="T65" fmla="*/ 32 w 32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2" h="5">
                      <a:moveTo>
                        <a:pt x="32" y="3"/>
                      </a:moveTo>
                      <a:lnTo>
                        <a:pt x="32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32" y="5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4" name="Freeform 2187"/>
                <p:cNvSpPr>
                  <a:spLocks/>
                </p:cNvSpPr>
                <p:nvPr/>
              </p:nvSpPr>
              <p:spPr bwMode="auto">
                <a:xfrm>
                  <a:off x="3812" y="3486"/>
                  <a:ext cx="28" cy="8"/>
                </a:xfrm>
                <a:custGeom>
                  <a:avLst/>
                  <a:gdLst>
                    <a:gd name="T0" fmla="*/ 26 w 28"/>
                    <a:gd name="T1" fmla="*/ 0 h 8"/>
                    <a:gd name="T2" fmla="*/ 26 w 28"/>
                    <a:gd name="T3" fmla="*/ 0 h 8"/>
                    <a:gd name="T4" fmla="*/ 23 w 28"/>
                    <a:gd name="T5" fmla="*/ 3 h 8"/>
                    <a:gd name="T6" fmla="*/ 21 w 28"/>
                    <a:gd name="T7" fmla="*/ 3 h 8"/>
                    <a:gd name="T8" fmla="*/ 18 w 28"/>
                    <a:gd name="T9" fmla="*/ 6 h 8"/>
                    <a:gd name="T10" fmla="*/ 15 w 28"/>
                    <a:gd name="T11" fmla="*/ 6 h 8"/>
                    <a:gd name="T12" fmla="*/ 10 w 28"/>
                    <a:gd name="T13" fmla="*/ 6 h 8"/>
                    <a:gd name="T14" fmla="*/ 7 w 28"/>
                    <a:gd name="T15" fmla="*/ 6 h 8"/>
                    <a:gd name="T16" fmla="*/ 5 w 28"/>
                    <a:gd name="T17" fmla="*/ 6 h 8"/>
                    <a:gd name="T18" fmla="*/ 0 w 28"/>
                    <a:gd name="T19" fmla="*/ 6 h 8"/>
                    <a:gd name="T20" fmla="*/ 0 w 28"/>
                    <a:gd name="T21" fmla="*/ 8 h 8"/>
                    <a:gd name="T22" fmla="*/ 5 w 28"/>
                    <a:gd name="T23" fmla="*/ 8 h 8"/>
                    <a:gd name="T24" fmla="*/ 7 w 28"/>
                    <a:gd name="T25" fmla="*/ 8 h 8"/>
                    <a:gd name="T26" fmla="*/ 10 w 28"/>
                    <a:gd name="T27" fmla="*/ 8 h 8"/>
                    <a:gd name="T28" fmla="*/ 15 w 28"/>
                    <a:gd name="T29" fmla="*/ 8 h 8"/>
                    <a:gd name="T30" fmla="*/ 18 w 28"/>
                    <a:gd name="T31" fmla="*/ 8 h 8"/>
                    <a:gd name="T32" fmla="*/ 21 w 28"/>
                    <a:gd name="T33" fmla="*/ 8 h 8"/>
                    <a:gd name="T34" fmla="*/ 23 w 28"/>
                    <a:gd name="T35" fmla="*/ 6 h 8"/>
                    <a:gd name="T36" fmla="*/ 28 w 28"/>
                    <a:gd name="T37" fmla="*/ 3 h 8"/>
                    <a:gd name="T38" fmla="*/ 28 w 28"/>
                    <a:gd name="T39" fmla="*/ 3 h 8"/>
                    <a:gd name="T40" fmla="*/ 26 w 28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8"/>
                    <a:gd name="T65" fmla="*/ 28 w 2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8" y="6"/>
                      </a:lnTo>
                      <a:lnTo>
                        <a:pt x="15" y="6"/>
                      </a:lnTo>
                      <a:lnTo>
                        <a:pt x="10" y="6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8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5" name="Freeform 2188"/>
                <p:cNvSpPr>
                  <a:spLocks/>
                </p:cNvSpPr>
                <p:nvPr/>
              </p:nvSpPr>
              <p:spPr bwMode="auto">
                <a:xfrm>
                  <a:off x="3838" y="3460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3 h 29"/>
                    <a:gd name="T12" fmla="*/ 5 w 10"/>
                    <a:gd name="T13" fmla="*/ 18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6 h 29"/>
                    <a:gd name="T20" fmla="*/ 2 w 10"/>
                    <a:gd name="T21" fmla="*/ 29 h 29"/>
                    <a:gd name="T22" fmla="*/ 5 w 10"/>
                    <a:gd name="T23" fmla="*/ 26 h 29"/>
                    <a:gd name="T24" fmla="*/ 5 w 10"/>
                    <a:gd name="T25" fmla="*/ 24 h 29"/>
                    <a:gd name="T26" fmla="*/ 8 w 10"/>
                    <a:gd name="T27" fmla="*/ 18 h 29"/>
                    <a:gd name="T28" fmla="*/ 8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8 w 10"/>
                    <a:gd name="T35" fmla="*/ 3 h 29"/>
                    <a:gd name="T36" fmla="*/ 8 w 10"/>
                    <a:gd name="T37" fmla="*/ 0 h 29"/>
                    <a:gd name="T38" fmla="*/ 8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6" name="Freeform 2189"/>
                <p:cNvSpPr>
                  <a:spLocks/>
                </p:cNvSpPr>
                <p:nvPr/>
              </p:nvSpPr>
              <p:spPr bwMode="auto">
                <a:xfrm>
                  <a:off x="3825" y="3455"/>
                  <a:ext cx="21" cy="8"/>
                </a:xfrm>
                <a:custGeom>
                  <a:avLst/>
                  <a:gdLst>
                    <a:gd name="T0" fmla="*/ 0 w 21"/>
                    <a:gd name="T1" fmla="*/ 2 h 8"/>
                    <a:gd name="T2" fmla="*/ 0 w 21"/>
                    <a:gd name="T3" fmla="*/ 2 h 8"/>
                    <a:gd name="T4" fmla="*/ 0 w 21"/>
                    <a:gd name="T5" fmla="*/ 2 h 8"/>
                    <a:gd name="T6" fmla="*/ 2 w 21"/>
                    <a:gd name="T7" fmla="*/ 2 h 8"/>
                    <a:gd name="T8" fmla="*/ 8 w 21"/>
                    <a:gd name="T9" fmla="*/ 5 h 8"/>
                    <a:gd name="T10" fmla="*/ 10 w 21"/>
                    <a:gd name="T11" fmla="*/ 5 h 8"/>
                    <a:gd name="T12" fmla="*/ 13 w 21"/>
                    <a:gd name="T13" fmla="*/ 5 h 8"/>
                    <a:gd name="T14" fmla="*/ 15 w 21"/>
                    <a:gd name="T15" fmla="*/ 5 h 8"/>
                    <a:gd name="T16" fmla="*/ 18 w 21"/>
                    <a:gd name="T17" fmla="*/ 5 h 8"/>
                    <a:gd name="T18" fmla="*/ 18 w 21"/>
                    <a:gd name="T19" fmla="*/ 8 h 8"/>
                    <a:gd name="T20" fmla="*/ 21 w 21"/>
                    <a:gd name="T21" fmla="*/ 5 h 8"/>
                    <a:gd name="T22" fmla="*/ 18 w 21"/>
                    <a:gd name="T23" fmla="*/ 2 h 8"/>
                    <a:gd name="T24" fmla="*/ 15 w 21"/>
                    <a:gd name="T25" fmla="*/ 2 h 8"/>
                    <a:gd name="T26" fmla="*/ 13 w 21"/>
                    <a:gd name="T27" fmla="*/ 2 h 8"/>
                    <a:gd name="T28" fmla="*/ 10 w 21"/>
                    <a:gd name="T29" fmla="*/ 0 h 8"/>
                    <a:gd name="T30" fmla="*/ 8 w 21"/>
                    <a:gd name="T31" fmla="*/ 0 h 8"/>
                    <a:gd name="T32" fmla="*/ 2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1" y="5"/>
                      </a:lnTo>
                      <a:lnTo>
                        <a:pt x="18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7" name="Freeform 2190"/>
                <p:cNvSpPr>
                  <a:spLocks/>
                </p:cNvSpPr>
                <p:nvPr/>
              </p:nvSpPr>
              <p:spPr bwMode="auto">
                <a:xfrm>
                  <a:off x="3717" y="3455"/>
                  <a:ext cx="108" cy="10"/>
                </a:xfrm>
                <a:custGeom>
                  <a:avLst/>
                  <a:gdLst>
                    <a:gd name="T0" fmla="*/ 3 w 108"/>
                    <a:gd name="T1" fmla="*/ 8 h 10"/>
                    <a:gd name="T2" fmla="*/ 0 w 108"/>
                    <a:gd name="T3" fmla="*/ 10 h 10"/>
                    <a:gd name="T4" fmla="*/ 6 w 108"/>
                    <a:gd name="T5" fmla="*/ 10 h 10"/>
                    <a:gd name="T6" fmla="*/ 16 w 108"/>
                    <a:gd name="T7" fmla="*/ 8 h 10"/>
                    <a:gd name="T8" fmla="*/ 34 w 108"/>
                    <a:gd name="T9" fmla="*/ 8 h 10"/>
                    <a:gd name="T10" fmla="*/ 53 w 108"/>
                    <a:gd name="T11" fmla="*/ 8 h 10"/>
                    <a:gd name="T12" fmla="*/ 71 w 108"/>
                    <a:gd name="T13" fmla="*/ 5 h 10"/>
                    <a:gd name="T14" fmla="*/ 89 w 108"/>
                    <a:gd name="T15" fmla="*/ 5 h 10"/>
                    <a:gd name="T16" fmla="*/ 102 w 108"/>
                    <a:gd name="T17" fmla="*/ 5 h 10"/>
                    <a:gd name="T18" fmla="*/ 108 w 108"/>
                    <a:gd name="T19" fmla="*/ 2 h 10"/>
                    <a:gd name="T20" fmla="*/ 108 w 108"/>
                    <a:gd name="T21" fmla="*/ 0 h 10"/>
                    <a:gd name="T22" fmla="*/ 102 w 108"/>
                    <a:gd name="T23" fmla="*/ 0 h 10"/>
                    <a:gd name="T24" fmla="*/ 89 w 108"/>
                    <a:gd name="T25" fmla="*/ 0 h 10"/>
                    <a:gd name="T26" fmla="*/ 71 w 108"/>
                    <a:gd name="T27" fmla="*/ 2 h 10"/>
                    <a:gd name="T28" fmla="*/ 53 w 108"/>
                    <a:gd name="T29" fmla="*/ 2 h 10"/>
                    <a:gd name="T30" fmla="*/ 34 w 108"/>
                    <a:gd name="T31" fmla="*/ 5 h 10"/>
                    <a:gd name="T32" fmla="*/ 16 w 108"/>
                    <a:gd name="T33" fmla="*/ 5 h 10"/>
                    <a:gd name="T34" fmla="*/ 6 w 108"/>
                    <a:gd name="T35" fmla="*/ 5 h 10"/>
                    <a:gd name="T36" fmla="*/ 0 w 108"/>
                    <a:gd name="T37" fmla="*/ 8 h 10"/>
                    <a:gd name="T38" fmla="*/ 0 w 108"/>
                    <a:gd name="T39" fmla="*/ 8 h 10"/>
                    <a:gd name="T40" fmla="*/ 3 w 108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0"/>
                    <a:gd name="T65" fmla="*/ 108 w 10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6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2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8" name="Rectangle 2191"/>
                <p:cNvSpPr>
                  <a:spLocks noChangeArrowheads="1"/>
                </p:cNvSpPr>
                <p:nvPr/>
              </p:nvSpPr>
              <p:spPr bwMode="auto">
                <a:xfrm>
                  <a:off x="3736" y="3473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8639" name="Freeform 2192"/>
                <p:cNvSpPr>
                  <a:spLocks/>
                </p:cNvSpPr>
                <p:nvPr/>
              </p:nvSpPr>
              <p:spPr bwMode="auto">
                <a:xfrm>
                  <a:off x="3532" y="3382"/>
                  <a:ext cx="337" cy="70"/>
                </a:xfrm>
                <a:custGeom>
                  <a:avLst/>
                  <a:gdLst>
                    <a:gd name="T0" fmla="*/ 55 w 337"/>
                    <a:gd name="T1" fmla="*/ 7 h 70"/>
                    <a:gd name="T2" fmla="*/ 42 w 337"/>
                    <a:gd name="T3" fmla="*/ 10 h 70"/>
                    <a:gd name="T4" fmla="*/ 31 w 337"/>
                    <a:gd name="T5" fmla="*/ 18 h 70"/>
                    <a:gd name="T6" fmla="*/ 23 w 337"/>
                    <a:gd name="T7" fmla="*/ 28 h 70"/>
                    <a:gd name="T8" fmla="*/ 13 w 337"/>
                    <a:gd name="T9" fmla="*/ 36 h 70"/>
                    <a:gd name="T10" fmla="*/ 5 w 337"/>
                    <a:gd name="T11" fmla="*/ 41 h 70"/>
                    <a:gd name="T12" fmla="*/ 0 w 337"/>
                    <a:gd name="T13" fmla="*/ 47 h 70"/>
                    <a:gd name="T14" fmla="*/ 0 w 337"/>
                    <a:gd name="T15" fmla="*/ 55 h 70"/>
                    <a:gd name="T16" fmla="*/ 0 w 337"/>
                    <a:gd name="T17" fmla="*/ 55 h 70"/>
                    <a:gd name="T18" fmla="*/ 5 w 337"/>
                    <a:gd name="T19" fmla="*/ 57 h 70"/>
                    <a:gd name="T20" fmla="*/ 57 w 337"/>
                    <a:gd name="T21" fmla="*/ 65 h 70"/>
                    <a:gd name="T22" fmla="*/ 110 w 337"/>
                    <a:gd name="T23" fmla="*/ 68 h 70"/>
                    <a:gd name="T24" fmla="*/ 162 w 337"/>
                    <a:gd name="T25" fmla="*/ 70 h 70"/>
                    <a:gd name="T26" fmla="*/ 217 w 337"/>
                    <a:gd name="T27" fmla="*/ 70 h 70"/>
                    <a:gd name="T28" fmla="*/ 274 w 337"/>
                    <a:gd name="T29" fmla="*/ 70 h 70"/>
                    <a:gd name="T30" fmla="*/ 303 w 337"/>
                    <a:gd name="T31" fmla="*/ 65 h 70"/>
                    <a:gd name="T32" fmla="*/ 329 w 337"/>
                    <a:gd name="T33" fmla="*/ 60 h 70"/>
                    <a:gd name="T34" fmla="*/ 335 w 337"/>
                    <a:gd name="T35" fmla="*/ 57 h 70"/>
                    <a:gd name="T36" fmla="*/ 337 w 337"/>
                    <a:gd name="T37" fmla="*/ 52 h 70"/>
                    <a:gd name="T38" fmla="*/ 335 w 337"/>
                    <a:gd name="T39" fmla="*/ 41 h 70"/>
                    <a:gd name="T40" fmla="*/ 329 w 337"/>
                    <a:gd name="T41" fmla="*/ 31 h 70"/>
                    <a:gd name="T42" fmla="*/ 324 w 337"/>
                    <a:gd name="T43" fmla="*/ 23 h 70"/>
                    <a:gd name="T44" fmla="*/ 319 w 337"/>
                    <a:gd name="T45" fmla="*/ 10 h 70"/>
                    <a:gd name="T46" fmla="*/ 314 w 337"/>
                    <a:gd name="T47" fmla="*/ 5 h 70"/>
                    <a:gd name="T48" fmla="*/ 306 w 337"/>
                    <a:gd name="T49" fmla="*/ 2 h 70"/>
                    <a:gd name="T50" fmla="*/ 243 w 337"/>
                    <a:gd name="T51" fmla="*/ 0 h 70"/>
                    <a:gd name="T52" fmla="*/ 180 w 337"/>
                    <a:gd name="T53" fmla="*/ 0 h 70"/>
                    <a:gd name="T54" fmla="*/ 117 w 337"/>
                    <a:gd name="T55" fmla="*/ 2 h 70"/>
                    <a:gd name="T56" fmla="*/ 55 w 337"/>
                    <a:gd name="T57" fmla="*/ 7 h 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0"/>
                    <a:gd name="T89" fmla="*/ 337 w 337"/>
                    <a:gd name="T90" fmla="*/ 70 h 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0">
                      <a:moveTo>
                        <a:pt x="55" y="7"/>
                      </a:moveTo>
                      <a:lnTo>
                        <a:pt x="42" y="10"/>
                      </a:lnTo>
                      <a:lnTo>
                        <a:pt x="31" y="18"/>
                      </a:lnTo>
                      <a:lnTo>
                        <a:pt x="23" y="28"/>
                      </a:lnTo>
                      <a:lnTo>
                        <a:pt x="13" y="36"/>
                      </a:lnTo>
                      <a:lnTo>
                        <a:pt x="5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57" y="65"/>
                      </a:lnTo>
                      <a:lnTo>
                        <a:pt x="110" y="68"/>
                      </a:lnTo>
                      <a:lnTo>
                        <a:pt x="162" y="70"/>
                      </a:lnTo>
                      <a:lnTo>
                        <a:pt x="217" y="70"/>
                      </a:lnTo>
                      <a:lnTo>
                        <a:pt x="274" y="70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5" y="57"/>
                      </a:lnTo>
                      <a:lnTo>
                        <a:pt x="337" y="52"/>
                      </a:lnTo>
                      <a:lnTo>
                        <a:pt x="335" y="41"/>
                      </a:lnTo>
                      <a:lnTo>
                        <a:pt x="329" y="31"/>
                      </a:lnTo>
                      <a:lnTo>
                        <a:pt x="324" y="23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2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2"/>
                      </a:lnTo>
                      <a:lnTo>
                        <a:pt x="55" y="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0" name="Freeform 2193"/>
                <p:cNvSpPr>
                  <a:spLocks/>
                </p:cNvSpPr>
                <p:nvPr/>
              </p:nvSpPr>
              <p:spPr bwMode="auto">
                <a:xfrm>
                  <a:off x="3545" y="3387"/>
                  <a:ext cx="42" cy="31"/>
                </a:xfrm>
                <a:custGeom>
                  <a:avLst/>
                  <a:gdLst>
                    <a:gd name="T0" fmla="*/ 2 w 42"/>
                    <a:gd name="T1" fmla="*/ 31 h 31"/>
                    <a:gd name="T2" fmla="*/ 2 w 42"/>
                    <a:gd name="T3" fmla="*/ 31 h 31"/>
                    <a:gd name="T4" fmla="*/ 8 w 42"/>
                    <a:gd name="T5" fmla="*/ 29 h 31"/>
                    <a:gd name="T6" fmla="*/ 10 w 42"/>
                    <a:gd name="T7" fmla="*/ 23 h 31"/>
                    <a:gd name="T8" fmla="*/ 15 w 42"/>
                    <a:gd name="T9" fmla="*/ 18 h 31"/>
                    <a:gd name="T10" fmla="*/ 21 w 42"/>
                    <a:gd name="T11" fmla="*/ 15 h 31"/>
                    <a:gd name="T12" fmla="*/ 23 w 42"/>
                    <a:gd name="T13" fmla="*/ 10 h 31"/>
                    <a:gd name="T14" fmla="*/ 31 w 42"/>
                    <a:gd name="T15" fmla="*/ 8 h 31"/>
                    <a:gd name="T16" fmla="*/ 36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9 w 42"/>
                    <a:gd name="T25" fmla="*/ 5 h 31"/>
                    <a:gd name="T26" fmla="*/ 23 w 42"/>
                    <a:gd name="T27" fmla="*/ 8 h 31"/>
                    <a:gd name="T28" fmla="*/ 18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5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2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2" y="31"/>
                      </a:moveTo>
                      <a:lnTo>
                        <a:pt x="2" y="31"/>
                      </a:lnTo>
                      <a:lnTo>
                        <a:pt x="8" y="29"/>
                      </a:lnTo>
                      <a:lnTo>
                        <a:pt x="10" y="23"/>
                      </a:lnTo>
                      <a:lnTo>
                        <a:pt x="15" y="18"/>
                      </a:lnTo>
                      <a:lnTo>
                        <a:pt x="21" y="15"/>
                      </a:lnTo>
                      <a:lnTo>
                        <a:pt x="23" y="10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5"/>
                      </a:lnTo>
                      <a:lnTo>
                        <a:pt x="23" y="8"/>
                      </a:lnTo>
                      <a:lnTo>
                        <a:pt x="18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1" name="Freeform 2194"/>
                <p:cNvSpPr>
                  <a:spLocks/>
                </p:cNvSpPr>
                <p:nvPr/>
              </p:nvSpPr>
              <p:spPr bwMode="auto">
                <a:xfrm>
                  <a:off x="3529" y="3416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5 h 26"/>
                    <a:gd name="T12" fmla="*/ 8 w 18"/>
                    <a:gd name="T13" fmla="*/ 13 h 26"/>
                    <a:gd name="T14" fmla="*/ 11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6 w 18"/>
                    <a:gd name="T21" fmla="*/ 0 h 26"/>
                    <a:gd name="T22" fmla="*/ 11 w 18"/>
                    <a:gd name="T23" fmla="*/ 2 h 26"/>
                    <a:gd name="T24" fmla="*/ 8 w 18"/>
                    <a:gd name="T25" fmla="*/ 7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3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1" y="2"/>
                      </a:lnTo>
                      <a:lnTo>
                        <a:pt x="8" y="7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2" name="Freeform 2195"/>
                <p:cNvSpPr>
                  <a:spLocks/>
                </p:cNvSpPr>
                <p:nvPr/>
              </p:nvSpPr>
              <p:spPr bwMode="auto">
                <a:xfrm>
                  <a:off x="3537" y="3437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5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7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7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5 w 212"/>
                    <a:gd name="T29" fmla="*/ 15 h 18"/>
                    <a:gd name="T30" fmla="*/ 131 w 212"/>
                    <a:gd name="T31" fmla="*/ 15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5" y="10"/>
                      </a:lnTo>
                      <a:lnTo>
                        <a:pt x="78" y="10"/>
                      </a:lnTo>
                      <a:lnTo>
                        <a:pt x="52" y="7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7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5" y="15"/>
                      </a:lnTo>
                      <a:lnTo>
                        <a:pt x="131" y="15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3" name="Freeform 2196"/>
                <p:cNvSpPr>
                  <a:spLocks/>
                </p:cNvSpPr>
                <p:nvPr/>
              </p:nvSpPr>
              <p:spPr bwMode="auto">
                <a:xfrm>
                  <a:off x="3749" y="3439"/>
                  <a:ext cx="112" cy="16"/>
                </a:xfrm>
                <a:custGeom>
                  <a:avLst/>
                  <a:gdLst>
                    <a:gd name="T0" fmla="*/ 112 w 112"/>
                    <a:gd name="T1" fmla="*/ 0 h 16"/>
                    <a:gd name="T2" fmla="*/ 112 w 112"/>
                    <a:gd name="T3" fmla="*/ 0 h 16"/>
                    <a:gd name="T4" fmla="*/ 99 w 112"/>
                    <a:gd name="T5" fmla="*/ 5 h 16"/>
                    <a:gd name="T6" fmla="*/ 86 w 112"/>
                    <a:gd name="T7" fmla="*/ 8 h 16"/>
                    <a:gd name="T8" fmla="*/ 70 w 112"/>
                    <a:gd name="T9" fmla="*/ 8 h 16"/>
                    <a:gd name="T10" fmla="*/ 57 w 112"/>
                    <a:gd name="T11" fmla="*/ 11 h 16"/>
                    <a:gd name="T12" fmla="*/ 42 w 112"/>
                    <a:gd name="T13" fmla="*/ 11 h 16"/>
                    <a:gd name="T14" fmla="*/ 29 w 112"/>
                    <a:gd name="T15" fmla="*/ 11 h 16"/>
                    <a:gd name="T16" fmla="*/ 13 w 112"/>
                    <a:gd name="T17" fmla="*/ 13 h 16"/>
                    <a:gd name="T18" fmla="*/ 0 w 112"/>
                    <a:gd name="T19" fmla="*/ 11 h 16"/>
                    <a:gd name="T20" fmla="*/ 0 w 112"/>
                    <a:gd name="T21" fmla="*/ 16 h 16"/>
                    <a:gd name="T22" fmla="*/ 13 w 112"/>
                    <a:gd name="T23" fmla="*/ 16 h 16"/>
                    <a:gd name="T24" fmla="*/ 29 w 112"/>
                    <a:gd name="T25" fmla="*/ 16 h 16"/>
                    <a:gd name="T26" fmla="*/ 44 w 112"/>
                    <a:gd name="T27" fmla="*/ 16 h 16"/>
                    <a:gd name="T28" fmla="*/ 57 w 112"/>
                    <a:gd name="T29" fmla="*/ 13 h 16"/>
                    <a:gd name="T30" fmla="*/ 73 w 112"/>
                    <a:gd name="T31" fmla="*/ 13 h 16"/>
                    <a:gd name="T32" fmla="*/ 86 w 112"/>
                    <a:gd name="T33" fmla="*/ 11 h 16"/>
                    <a:gd name="T34" fmla="*/ 99 w 112"/>
                    <a:gd name="T35" fmla="*/ 8 h 16"/>
                    <a:gd name="T36" fmla="*/ 112 w 112"/>
                    <a:gd name="T37" fmla="*/ 3 h 16"/>
                    <a:gd name="T38" fmla="*/ 112 w 112"/>
                    <a:gd name="T39" fmla="*/ 3 h 16"/>
                    <a:gd name="T40" fmla="*/ 112 w 112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6"/>
                    <a:gd name="T65" fmla="*/ 112 w 112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6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8"/>
                      </a:lnTo>
                      <a:lnTo>
                        <a:pt x="70" y="8"/>
                      </a:lnTo>
                      <a:lnTo>
                        <a:pt x="57" y="11"/>
                      </a:lnTo>
                      <a:lnTo>
                        <a:pt x="42" y="11"/>
                      </a:lnTo>
                      <a:lnTo>
                        <a:pt x="29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4" y="16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1"/>
                      </a:lnTo>
                      <a:lnTo>
                        <a:pt x="99" y="8"/>
                      </a:lnTo>
                      <a:lnTo>
                        <a:pt x="112" y="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4" name="Freeform 2197"/>
                <p:cNvSpPr>
                  <a:spLocks/>
                </p:cNvSpPr>
                <p:nvPr/>
              </p:nvSpPr>
              <p:spPr bwMode="auto">
                <a:xfrm>
                  <a:off x="3853" y="3402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6 w 16"/>
                    <a:gd name="T7" fmla="*/ 14 h 40"/>
                    <a:gd name="T8" fmla="*/ 8 w 16"/>
                    <a:gd name="T9" fmla="*/ 19 h 40"/>
                    <a:gd name="T10" fmla="*/ 11 w 16"/>
                    <a:gd name="T11" fmla="*/ 24 h 40"/>
                    <a:gd name="T12" fmla="*/ 14 w 16"/>
                    <a:gd name="T13" fmla="*/ 29 h 40"/>
                    <a:gd name="T14" fmla="*/ 14 w 16"/>
                    <a:gd name="T15" fmla="*/ 32 h 40"/>
                    <a:gd name="T16" fmla="*/ 11 w 16"/>
                    <a:gd name="T17" fmla="*/ 35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4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4 w 16"/>
                    <a:gd name="T31" fmla="*/ 16 h 40"/>
                    <a:gd name="T32" fmla="*/ 11 w 16"/>
                    <a:gd name="T33" fmla="*/ 11 h 40"/>
                    <a:gd name="T34" fmla="*/ 6 w 16"/>
                    <a:gd name="T35" fmla="*/ 6 h 40"/>
                    <a:gd name="T36" fmla="*/ 6 w 16"/>
                    <a:gd name="T37" fmla="*/ 0 h 40"/>
                    <a:gd name="T38" fmla="*/ 6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4"/>
                      </a:lnTo>
                      <a:lnTo>
                        <a:pt x="8" y="19"/>
                      </a:lnTo>
                      <a:lnTo>
                        <a:pt x="11" y="24"/>
                      </a:lnTo>
                      <a:lnTo>
                        <a:pt x="14" y="29"/>
                      </a:lnTo>
                      <a:lnTo>
                        <a:pt x="14" y="32"/>
                      </a:lnTo>
                      <a:lnTo>
                        <a:pt x="11" y="35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4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4" y="16"/>
                      </a:lnTo>
                      <a:lnTo>
                        <a:pt x="11" y="11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5" name="Freeform 2198"/>
                <p:cNvSpPr>
                  <a:spLocks/>
                </p:cNvSpPr>
                <p:nvPr/>
              </p:nvSpPr>
              <p:spPr bwMode="auto">
                <a:xfrm>
                  <a:off x="3838" y="3382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2 w 21"/>
                    <a:gd name="T5" fmla="*/ 5 h 23"/>
                    <a:gd name="T6" fmla="*/ 5 w 21"/>
                    <a:gd name="T7" fmla="*/ 5 h 23"/>
                    <a:gd name="T8" fmla="*/ 8 w 21"/>
                    <a:gd name="T9" fmla="*/ 7 h 23"/>
                    <a:gd name="T10" fmla="*/ 10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5 w 21"/>
                    <a:gd name="T17" fmla="*/ 20 h 23"/>
                    <a:gd name="T18" fmla="*/ 15 w 21"/>
                    <a:gd name="T19" fmla="*/ 23 h 23"/>
                    <a:gd name="T20" fmla="*/ 21 w 21"/>
                    <a:gd name="T21" fmla="*/ 20 h 23"/>
                    <a:gd name="T22" fmla="*/ 18 w 21"/>
                    <a:gd name="T23" fmla="*/ 18 h 23"/>
                    <a:gd name="T24" fmla="*/ 18 w 21"/>
                    <a:gd name="T25" fmla="*/ 15 h 23"/>
                    <a:gd name="T26" fmla="*/ 15 w 21"/>
                    <a:gd name="T27" fmla="*/ 13 h 23"/>
                    <a:gd name="T28" fmla="*/ 13 w 21"/>
                    <a:gd name="T29" fmla="*/ 7 h 23"/>
                    <a:gd name="T30" fmla="*/ 10 w 21"/>
                    <a:gd name="T31" fmla="*/ 5 h 23"/>
                    <a:gd name="T32" fmla="*/ 8 w 21"/>
                    <a:gd name="T33" fmla="*/ 2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7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0"/>
                      </a:lnTo>
                      <a:lnTo>
                        <a:pt x="15" y="23"/>
                      </a:lnTo>
                      <a:lnTo>
                        <a:pt x="21" y="20"/>
                      </a:lnTo>
                      <a:lnTo>
                        <a:pt x="18" y="18"/>
                      </a:lnTo>
                      <a:lnTo>
                        <a:pt x="18" y="15"/>
                      </a:lnTo>
                      <a:lnTo>
                        <a:pt x="15" y="13"/>
                      </a:lnTo>
                      <a:lnTo>
                        <a:pt x="13" y="7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6" name="Freeform 2199"/>
                <p:cNvSpPr>
                  <a:spLocks/>
                </p:cNvSpPr>
                <p:nvPr/>
              </p:nvSpPr>
              <p:spPr bwMode="auto">
                <a:xfrm>
                  <a:off x="3587" y="3379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1 w 251"/>
                    <a:gd name="T5" fmla="*/ 8 h 10"/>
                    <a:gd name="T6" fmla="*/ 62 w 251"/>
                    <a:gd name="T7" fmla="*/ 5 h 10"/>
                    <a:gd name="T8" fmla="*/ 94 w 251"/>
                    <a:gd name="T9" fmla="*/ 5 h 10"/>
                    <a:gd name="T10" fmla="*/ 125 w 251"/>
                    <a:gd name="T11" fmla="*/ 3 h 10"/>
                    <a:gd name="T12" fmla="*/ 157 w 251"/>
                    <a:gd name="T13" fmla="*/ 3 h 10"/>
                    <a:gd name="T14" fmla="*/ 188 w 251"/>
                    <a:gd name="T15" fmla="*/ 3 h 10"/>
                    <a:gd name="T16" fmla="*/ 219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3 h 10"/>
                    <a:gd name="T22" fmla="*/ 219 w 251"/>
                    <a:gd name="T23" fmla="*/ 3 h 10"/>
                    <a:gd name="T24" fmla="*/ 188 w 251"/>
                    <a:gd name="T25" fmla="*/ 0 h 10"/>
                    <a:gd name="T26" fmla="*/ 157 w 251"/>
                    <a:gd name="T27" fmla="*/ 0 h 10"/>
                    <a:gd name="T28" fmla="*/ 125 w 251"/>
                    <a:gd name="T29" fmla="*/ 0 h 10"/>
                    <a:gd name="T30" fmla="*/ 94 w 251"/>
                    <a:gd name="T31" fmla="*/ 0 h 10"/>
                    <a:gd name="T32" fmla="*/ 62 w 251"/>
                    <a:gd name="T33" fmla="*/ 3 h 10"/>
                    <a:gd name="T34" fmla="*/ 31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1" y="8"/>
                      </a:lnTo>
                      <a:lnTo>
                        <a:pt x="62" y="5"/>
                      </a:lnTo>
                      <a:lnTo>
                        <a:pt x="94" y="5"/>
                      </a:lnTo>
                      <a:lnTo>
                        <a:pt x="125" y="3"/>
                      </a:lnTo>
                      <a:lnTo>
                        <a:pt x="157" y="3"/>
                      </a:lnTo>
                      <a:lnTo>
                        <a:pt x="188" y="3"/>
                      </a:lnTo>
                      <a:lnTo>
                        <a:pt x="219" y="5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7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7" name="Freeform 2200"/>
                <p:cNvSpPr>
                  <a:spLocks/>
                </p:cNvSpPr>
                <p:nvPr/>
              </p:nvSpPr>
              <p:spPr bwMode="auto">
                <a:xfrm>
                  <a:off x="3626" y="3389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5 w 154"/>
                    <a:gd name="T3" fmla="*/ 3 h 50"/>
                    <a:gd name="T4" fmla="*/ 131 w 154"/>
                    <a:gd name="T5" fmla="*/ 8 h 50"/>
                    <a:gd name="T6" fmla="*/ 141 w 154"/>
                    <a:gd name="T7" fmla="*/ 11 h 50"/>
                    <a:gd name="T8" fmla="*/ 149 w 154"/>
                    <a:gd name="T9" fmla="*/ 16 h 50"/>
                    <a:gd name="T10" fmla="*/ 152 w 154"/>
                    <a:gd name="T11" fmla="*/ 21 h 50"/>
                    <a:gd name="T12" fmla="*/ 154 w 154"/>
                    <a:gd name="T13" fmla="*/ 27 h 50"/>
                    <a:gd name="T14" fmla="*/ 152 w 154"/>
                    <a:gd name="T15" fmla="*/ 32 h 50"/>
                    <a:gd name="T16" fmla="*/ 149 w 154"/>
                    <a:gd name="T17" fmla="*/ 37 h 50"/>
                    <a:gd name="T18" fmla="*/ 141 w 154"/>
                    <a:gd name="T19" fmla="*/ 40 h 50"/>
                    <a:gd name="T20" fmla="*/ 131 w 154"/>
                    <a:gd name="T21" fmla="*/ 42 h 50"/>
                    <a:gd name="T22" fmla="*/ 105 w 154"/>
                    <a:gd name="T23" fmla="*/ 48 h 50"/>
                    <a:gd name="T24" fmla="*/ 76 w 154"/>
                    <a:gd name="T25" fmla="*/ 50 h 50"/>
                    <a:gd name="T26" fmla="*/ 47 w 154"/>
                    <a:gd name="T27" fmla="*/ 48 h 50"/>
                    <a:gd name="T28" fmla="*/ 23 w 154"/>
                    <a:gd name="T29" fmla="*/ 42 h 50"/>
                    <a:gd name="T30" fmla="*/ 5 w 154"/>
                    <a:gd name="T31" fmla="*/ 37 h 50"/>
                    <a:gd name="T32" fmla="*/ 2 w 154"/>
                    <a:gd name="T33" fmla="*/ 32 h 50"/>
                    <a:gd name="T34" fmla="*/ 0 w 154"/>
                    <a:gd name="T35" fmla="*/ 27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3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1" y="11"/>
                      </a:lnTo>
                      <a:lnTo>
                        <a:pt x="149" y="16"/>
                      </a:lnTo>
                      <a:lnTo>
                        <a:pt x="152" y="21"/>
                      </a:lnTo>
                      <a:lnTo>
                        <a:pt x="154" y="27"/>
                      </a:lnTo>
                      <a:lnTo>
                        <a:pt x="152" y="32"/>
                      </a:lnTo>
                      <a:lnTo>
                        <a:pt x="149" y="37"/>
                      </a:lnTo>
                      <a:lnTo>
                        <a:pt x="141" y="40"/>
                      </a:lnTo>
                      <a:lnTo>
                        <a:pt x="131" y="42"/>
                      </a:lnTo>
                      <a:lnTo>
                        <a:pt x="105" y="48"/>
                      </a:lnTo>
                      <a:lnTo>
                        <a:pt x="76" y="50"/>
                      </a:lnTo>
                      <a:lnTo>
                        <a:pt x="47" y="48"/>
                      </a:lnTo>
                      <a:lnTo>
                        <a:pt x="23" y="42"/>
                      </a:lnTo>
                      <a:lnTo>
                        <a:pt x="5" y="37"/>
                      </a:lnTo>
                      <a:lnTo>
                        <a:pt x="2" y="32"/>
                      </a:lnTo>
                      <a:lnTo>
                        <a:pt x="0" y="27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8" name="Freeform 2201"/>
                <p:cNvSpPr>
                  <a:spLocks/>
                </p:cNvSpPr>
                <p:nvPr/>
              </p:nvSpPr>
              <p:spPr bwMode="auto">
                <a:xfrm>
                  <a:off x="3581" y="3193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0 h 233"/>
                    <a:gd name="T54" fmla="*/ 37 w 254"/>
                    <a:gd name="T55" fmla="*/ 225 h 233"/>
                    <a:gd name="T56" fmla="*/ 27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0"/>
                      </a:lnTo>
                      <a:lnTo>
                        <a:pt x="37" y="225"/>
                      </a:lnTo>
                      <a:lnTo>
                        <a:pt x="27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9" name="Freeform 2202"/>
                <p:cNvSpPr>
                  <a:spLocks/>
                </p:cNvSpPr>
                <p:nvPr/>
              </p:nvSpPr>
              <p:spPr bwMode="auto">
                <a:xfrm>
                  <a:off x="3594" y="3216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1 w 228"/>
                    <a:gd name="T11" fmla="*/ 11 h 171"/>
                    <a:gd name="T12" fmla="*/ 34 w 228"/>
                    <a:gd name="T13" fmla="*/ 6 h 171"/>
                    <a:gd name="T14" fmla="*/ 61 w 228"/>
                    <a:gd name="T15" fmla="*/ 3 h 171"/>
                    <a:gd name="T16" fmla="*/ 108 w 228"/>
                    <a:gd name="T17" fmla="*/ 0 h 171"/>
                    <a:gd name="T18" fmla="*/ 160 w 228"/>
                    <a:gd name="T19" fmla="*/ 0 h 171"/>
                    <a:gd name="T20" fmla="*/ 210 w 228"/>
                    <a:gd name="T21" fmla="*/ 6 h 171"/>
                    <a:gd name="T22" fmla="*/ 218 w 228"/>
                    <a:gd name="T23" fmla="*/ 8 h 171"/>
                    <a:gd name="T24" fmla="*/ 223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3 w 228"/>
                    <a:gd name="T33" fmla="*/ 108 h 171"/>
                    <a:gd name="T34" fmla="*/ 220 w 228"/>
                    <a:gd name="T35" fmla="*/ 131 h 171"/>
                    <a:gd name="T36" fmla="*/ 218 w 228"/>
                    <a:gd name="T37" fmla="*/ 142 h 171"/>
                    <a:gd name="T38" fmla="*/ 212 w 228"/>
                    <a:gd name="T39" fmla="*/ 152 h 171"/>
                    <a:gd name="T40" fmla="*/ 197 w 228"/>
                    <a:gd name="T41" fmla="*/ 163 h 171"/>
                    <a:gd name="T42" fmla="*/ 189 w 228"/>
                    <a:gd name="T43" fmla="*/ 168 h 171"/>
                    <a:gd name="T44" fmla="*/ 181 w 228"/>
                    <a:gd name="T45" fmla="*/ 168 h 171"/>
                    <a:gd name="T46" fmla="*/ 144 w 228"/>
                    <a:gd name="T47" fmla="*/ 171 h 171"/>
                    <a:gd name="T48" fmla="*/ 108 w 228"/>
                    <a:gd name="T49" fmla="*/ 171 h 171"/>
                    <a:gd name="T50" fmla="*/ 34 w 228"/>
                    <a:gd name="T51" fmla="*/ 163 h 171"/>
                    <a:gd name="T52" fmla="*/ 27 w 228"/>
                    <a:gd name="T53" fmla="*/ 160 h 171"/>
                    <a:gd name="T54" fmla="*/ 19 w 228"/>
                    <a:gd name="T55" fmla="*/ 155 h 171"/>
                    <a:gd name="T56" fmla="*/ 11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6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6"/>
                      </a:lnTo>
                      <a:lnTo>
                        <a:pt x="218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3" y="108"/>
                      </a:lnTo>
                      <a:lnTo>
                        <a:pt x="220" y="131"/>
                      </a:lnTo>
                      <a:lnTo>
                        <a:pt x="218" y="142"/>
                      </a:lnTo>
                      <a:lnTo>
                        <a:pt x="212" y="152"/>
                      </a:lnTo>
                      <a:lnTo>
                        <a:pt x="197" y="163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1"/>
                      </a:lnTo>
                      <a:lnTo>
                        <a:pt x="108" y="171"/>
                      </a:lnTo>
                      <a:lnTo>
                        <a:pt x="34" y="163"/>
                      </a:lnTo>
                      <a:lnTo>
                        <a:pt x="27" y="160"/>
                      </a:lnTo>
                      <a:lnTo>
                        <a:pt x="19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0" name="Freeform 2203"/>
                <p:cNvSpPr>
                  <a:spLocks/>
                </p:cNvSpPr>
                <p:nvPr/>
              </p:nvSpPr>
              <p:spPr bwMode="auto">
                <a:xfrm>
                  <a:off x="3715" y="3400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1" name="Freeform 2204"/>
                <p:cNvSpPr>
                  <a:spLocks/>
                </p:cNvSpPr>
                <p:nvPr/>
              </p:nvSpPr>
              <p:spPr bwMode="auto">
                <a:xfrm>
                  <a:off x="3741" y="3400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2" name="Freeform 2205"/>
                <p:cNvSpPr>
                  <a:spLocks/>
                </p:cNvSpPr>
                <p:nvPr/>
              </p:nvSpPr>
              <p:spPr bwMode="auto">
                <a:xfrm>
                  <a:off x="3767" y="3400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8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3" name="Freeform 2206"/>
                <p:cNvSpPr>
                  <a:spLocks/>
                </p:cNvSpPr>
                <p:nvPr/>
              </p:nvSpPr>
              <p:spPr bwMode="auto">
                <a:xfrm>
                  <a:off x="3605" y="3227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3 w 204"/>
                    <a:gd name="T3" fmla="*/ 99 h 152"/>
                    <a:gd name="T4" fmla="*/ 0 w 204"/>
                    <a:gd name="T5" fmla="*/ 73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4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9 w 204"/>
                    <a:gd name="T37" fmla="*/ 115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3" y="99"/>
                      </a:lnTo>
                      <a:lnTo>
                        <a:pt x="0" y="73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4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9" y="115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4" name="Freeform 2207"/>
                <p:cNvSpPr>
                  <a:spLocks/>
                </p:cNvSpPr>
                <p:nvPr/>
              </p:nvSpPr>
              <p:spPr bwMode="auto">
                <a:xfrm>
                  <a:off x="3657" y="3251"/>
                  <a:ext cx="118" cy="91"/>
                </a:xfrm>
                <a:custGeom>
                  <a:avLst/>
                  <a:gdLst>
                    <a:gd name="T0" fmla="*/ 3 w 118"/>
                    <a:gd name="T1" fmla="*/ 73 h 91"/>
                    <a:gd name="T2" fmla="*/ 0 w 118"/>
                    <a:gd name="T3" fmla="*/ 44 h 91"/>
                    <a:gd name="T4" fmla="*/ 0 w 118"/>
                    <a:gd name="T5" fmla="*/ 15 h 91"/>
                    <a:gd name="T6" fmla="*/ 3 w 118"/>
                    <a:gd name="T7" fmla="*/ 10 h 91"/>
                    <a:gd name="T8" fmla="*/ 6 w 118"/>
                    <a:gd name="T9" fmla="*/ 5 h 91"/>
                    <a:gd name="T10" fmla="*/ 32 w 118"/>
                    <a:gd name="T11" fmla="*/ 2 h 91"/>
                    <a:gd name="T12" fmla="*/ 58 w 118"/>
                    <a:gd name="T13" fmla="*/ 0 h 91"/>
                    <a:gd name="T14" fmla="*/ 84 w 118"/>
                    <a:gd name="T15" fmla="*/ 0 h 91"/>
                    <a:gd name="T16" fmla="*/ 110 w 118"/>
                    <a:gd name="T17" fmla="*/ 5 h 91"/>
                    <a:gd name="T18" fmla="*/ 115 w 118"/>
                    <a:gd name="T19" fmla="*/ 7 h 91"/>
                    <a:gd name="T20" fmla="*/ 118 w 118"/>
                    <a:gd name="T21" fmla="*/ 15 h 91"/>
                    <a:gd name="T22" fmla="*/ 118 w 118"/>
                    <a:gd name="T23" fmla="*/ 36 h 91"/>
                    <a:gd name="T24" fmla="*/ 115 w 118"/>
                    <a:gd name="T25" fmla="*/ 57 h 91"/>
                    <a:gd name="T26" fmla="*/ 115 w 118"/>
                    <a:gd name="T27" fmla="*/ 68 h 91"/>
                    <a:gd name="T28" fmla="*/ 110 w 118"/>
                    <a:gd name="T29" fmla="*/ 78 h 91"/>
                    <a:gd name="T30" fmla="*/ 105 w 118"/>
                    <a:gd name="T31" fmla="*/ 86 h 91"/>
                    <a:gd name="T32" fmla="*/ 94 w 118"/>
                    <a:gd name="T33" fmla="*/ 89 h 91"/>
                    <a:gd name="T34" fmla="*/ 55 w 118"/>
                    <a:gd name="T35" fmla="*/ 91 h 91"/>
                    <a:gd name="T36" fmla="*/ 19 w 118"/>
                    <a:gd name="T37" fmla="*/ 86 h 91"/>
                    <a:gd name="T38" fmla="*/ 8 w 118"/>
                    <a:gd name="T39" fmla="*/ 81 h 91"/>
                    <a:gd name="T40" fmla="*/ 3 w 118"/>
                    <a:gd name="T41" fmla="*/ 7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1"/>
                    <a:gd name="T65" fmla="*/ 118 w 118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1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5"/>
                      </a:lnTo>
                      <a:lnTo>
                        <a:pt x="3" y="10"/>
                      </a:lnTo>
                      <a:lnTo>
                        <a:pt x="6" y="5"/>
                      </a:lnTo>
                      <a:lnTo>
                        <a:pt x="32" y="2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7"/>
                      </a:lnTo>
                      <a:lnTo>
                        <a:pt x="118" y="15"/>
                      </a:lnTo>
                      <a:lnTo>
                        <a:pt x="118" y="36"/>
                      </a:lnTo>
                      <a:lnTo>
                        <a:pt x="115" y="57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1"/>
                      </a:lnTo>
                      <a:lnTo>
                        <a:pt x="19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5" name="Freeform 2208"/>
                <p:cNvSpPr>
                  <a:spLocks/>
                </p:cNvSpPr>
                <p:nvPr/>
              </p:nvSpPr>
              <p:spPr bwMode="auto">
                <a:xfrm>
                  <a:off x="3618" y="3235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2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0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2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0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6" name="Freeform 2209"/>
                <p:cNvSpPr>
                  <a:spLocks/>
                </p:cNvSpPr>
                <p:nvPr/>
              </p:nvSpPr>
              <p:spPr bwMode="auto">
                <a:xfrm>
                  <a:off x="3893" y="3512"/>
                  <a:ext cx="65" cy="66"/>
                </a:xfrm>
                <a:custGeom>
                  <a:avLst/>
                  <a:gdLst>
                    <a:gd name="T0" fmla="*/ 2 w 65"/>
                    <a:gd name="T1" fmla="*/ 11 h 66"/>
                    <a:gd name="T2" fmla="*/ 2 w 65"/>
                    <a:gd name="T3" fmla="*/ 14 h 66"/>
                    <a:gd name="T4" fmla="*/ 0 w 65"/>
                    <a:gd name="T5" fmla="*/ 16 h 66"/>
                    <a:gd name="T6" fmla="*/ 0 w 65"/>
                    <a:gd name="T7" fmla="*/ 32 h 66"/>
                    <a:gd name="T8" fmla="*/ 0 w 65"/>
                    <a:gd name="T9" fmla="*/ 37 h 66"/>
                    <a:gd name="T10" fmla="*/ 2 w 65"/>
                    <a:gd name="T11" fmla="*/ 45 h 66"/>
                    <a:gd name="T12" fmla="*/ 8 w 65"/>
                    <a:gd name="T13" fmla="*/ 55 h 66"/>
                    <a:gd name="T14" fmla="*/ 18 w 65"/>
                    <a:gd name="T15" fmla="*/ 63 h 66"/>
                    <a:gd name="T16" fmla="*/ 28 w 65"/>
                    <a:gd name="T17" fmla="*/ 66 h 66"/>
                    <a:gd name="T18" fmla="*/ 39 w 65"/>
                    <a:gd name="T19" fmla="*/ 63 h 66"/>
                    <a:gd name="T20" fmla="*/ 49 w 65"/>
                    <a:gd name="T21" fmla="*/ 55 h 66"/>
                    <a:gd name="T22" fmla="*/ 60 w 65"/>
                    <a:gd name="T23" fmla="*/ 45 h 66"/>
                    <a:gd name="T24" fmla="*/ 62 w 65"/>
                    <a:gd name="T25" fmla="*/ 42 h 66"/>
                    <a:gd name="T26" fmla="*/ 65 w 65"/>
                    <a:gd name="T27" fmla="*/ 37 h 66"/>
                    <a:gd name="T28" fmla="*/ 65 w 65"/>
                    <a:gd name="T29" fmla="*/ 37 h 66"/>
                    <a:gd name="T30" fmla="*/ 65 w 65"/>
                    <a:gd name="T31" fmla="*/ 35 h 66"/>
                    <a:gd name="T32" fmla="*/ 65 w 65"/>
                    <a:gd name="T33" fmla="*/ 29 h 66"/>
                    <a:gd name="T34" fmla="*/ 65 w 65"/>
                    <a:gd name="T35" fmla="*/ 21 h 66"/>
                    <a:gd name="T36" fmla="*/ 57 w 65"/>
                    <a:gd name="T37" fmla="*/ 11 h 66"/>
                    <a:gd name="T38" fmla="*/ 44 w 65"/>
                    <a:gd name="T39" fmla="*/ 3 h 66"/>
                    <a:gd name="T40" fmla="*/ 31 w 65"/>
                    <a:gd name="T41" fmla="*/ 0 h 66"/>
                    <a:gd name="T42" fmla="*/ 26 w 65"/>
                    <a:gd name="T43" fmla="*/ 0 h 66"/>
                    <a:gd name="T44" fmla="*/ 18 w 65"/>
                    <a:gd name="T45" fmla="*/ 0 h 66"/>
                    <a:gd name="T46" fmla="*/ 10 w 65"/>
                    <a:gd name="T47" fmla="*/ 3 h 66"/>
                    <a:gd name="T48" fmla="*/ 2 w 65"/>
                    <a:gd name="T49" fmla="*/ 8 h 66"/>
                    <a:gd name="T50" fmla="*/ 2 w 65"/>
                    <a:gd name="T51" fmla="*/ 8 h 66"/>
                    <a:gd name="T52" fmla="*/ 2 w 65"/>
                    <a:gd name="T53" fmla="*/ 11 h 6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6"/>
                    <a:gd name="T83" fmla="*/ 65 w 65"/>
                    <a:gd name="T84" fmla="*/ 66 h 6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6">
                      <a:moveTo>
                        <a:pt x="2" y="11"/>
                      </a:moveTo>
                      <a:lnTo>
                        <a:pt x="2" y="14"/>
                      </a:lnTo>
                      <a:lnTo>
                        <a:pt x="0" y="16"/>
                      </a:lnTo>
                      <a:lnTo>
                        <a:pt x="0" y="32"/>
                      </a:ln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8" y="55"/>
                      </a:lnTo>
                      <a:lnTo>
                        <a:pt x="18" y="63"/>
                      </a:lnTo>
                      <a:lnTo>
                        <a:pt x="28" y="66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5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5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1"/>
                      </a:lnTo>
                      <a:lnTo>
                        <a:pt x="44" y="3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3"/>
                      </a:lnTo>
                      <a:lnTo>
                        <a:pt x="2" y="8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7" name="Freeform 2210"/>
                <p:cNvSpPr>
                  <a:spLocks/>
                </p:cNvSpPr>
                <p:nvPr/>
              </p:nvSpPr>
              <p:spPr bwMode="auto">
                <a:xfrm>
                  <a:off x="3893" y="3520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6 h 8"/>
                    <a:gd name="T10" fmla="*/ 2 w 5"/>
                    <a:gd name="T11" fmla="*/ 6 h 8"/>
                    <a:gd name="T12" fmla="*/ 2 w 5"/>
                    <a:gd name="T13" fmla="*/ 6 h 8"/>
                    <a:gd name="T14" fmla="*/ 2 w 5"/>
                    <a:gd name="T15" fmla="*/ 3 h 8"/>
                    <a:gd name="T16" fmla="*/ 2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8" name="Freeform 2211"/>
                <p:cNvSpPr>
                  <a:spLocks/>
                </p:cNvSpPr>
                <p:nvPr/>
              </p:nvSpPr>
              <p:spPr bwMode="auto">
                <a:xfrm>
                  <a:off x="3890" y="3528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9" name="Freeform 2212"/>
                <p:cNvSpPr>
                  <a:spLocks/>
                </p:cNvSpPr>
                <p:nvPr/>
              </p:nvSpPr>
              <p:spPr bwMode="auto">
                <a:xfrm>
                  <a:off x="3893" y="3557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0" name="Freeform 2213"/>
                <p:cNvSpPr>
                  <a:spLocks/>
                </p:cNvSpPr>
                <p:nvPr/>
              </p:nvSpPr>
              <p:spPr bwMode="auto">
                <a:xfrm>
                  <a:off x="3911" y="3573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1" name="Freeform 2214"/>
                <p:cNvSpPr>
                  <a:spLocks/>
                </p:cNvSpPr>
                <p:nvPr/>
              </p:nvSpPr>
              <p:spPr bwMode="auto">
                <a:xfrm>
                  <a:off x="3929" y="3554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2" name="Freeform 2215"/>
                <p:cNvSpPr>
                  <a:spLocks/>
                </p:cNvSpPr>
                <p:nvPr/>
              </p:nvSpPr>
              <p:spPr bwMode="auto">
                <a:xfrm>
                  <a:off x="3950" y="3549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8 w 11"/>
                    <a:gd name="T3" fmla="*/ 0 h 8"/>
                    <a:gd name="T4" fmla="*/ 5 w 11"/>
                    <a:gd name="T5" fmla="*/ 0 h 8"/>
                    <a:gd name="T6" fmla="*/ 5 w 11"/>
                    <a:gd name="T7" fmla="*/ 0 h 8"/>
                    <a:gd name="T8" fmla="*/ 5 w 11"/>
                    <a:gd name="T9" fmla="*/ 3 h 8"/>
                    <a:gd name="T10" fmla="*/ 5 w 11"/>
                    <a:gd name="T11" fmla="*/ 3 h 8"/>
                    <a:gd name="T12" fmla="*/ 3 w 11"/>
                    <a:gd name="T13" fmla="*/ 3 h 8"/>
                    <a:gd name="T14" fmla="*/ 3 w 11"/>
                    <a:gd name="T15" fmla="*/ 5 h 8"/>
                    <a:gd name="T16" fmla="*/ 3 w 11"/>
                    <a:gd name="T17" fmla="*/ 5 h 8"/>
                    <a:gd name="T18" fmla="*/ 0 w 11"/>
                    <a:gd name="T19" fmla="*/ 5 h 8"/>
                    <a:gd name="T20" fmla="*/ 5 w 11"/>
                    <a:gd name="T21" fmla="*/ 8 h 8"/>
                    <a:gd name="T22" fmla="*/ 5 w 11"/>
                    <a:gd name="T23" fmla="*/ 8 h 8"/>
                    <a:gd name="T24" fmla="*/ 5 w 11"/>
                    <a:gd name="T25" fmla="*/ 8 h 8"/>
                    <a:gd name="T26" fmla="*/ 5 w 11"/>
                    <a:gd name="T27" fmla="*/ 5 h 8"/>
                    <a:gd name="T28" fmla="*/ 8 w 11"/>
                    <a:gd name="T29" fmla="*/ 5 h 8"/>
                    <a:gd name="T30" fmla="*/ 8 w 11"/>
                    <a:gd name="T31" fmla="*/ 5 h 8"/>
                    <a:gd name="T32" fmla="*/ 8 w 11"/>
                    <a:gd name="T33" fmla="*/ 3 h 8"/>
                    <a:gd name="T34" fmla="*/ 8 w 11"/>
                    <a:gd name="T35" fmla="*/ 3 h 8"/>
                    <a:gd name="T36" fmla="*/ 11 w 11"/>
                    <a:gd name="T37" fmla="*/ 0 h 8"/>
                    <a:gd name="T38" fmla="*/ 11 w 11"/>
                    <a:gd name="T39" fmla="*/ 0 h 8"/>
                    <a:gd name="T40" fmla="*/ 5 w 11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8"/>
                    <a:gd name="T65" fmla="*/ 11 w 1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3" name="Freeform 2216"/>
                <p:cNvSpPr>
                  <a:spLocks/>
                </p:cNvSpPr>
                <p:nvPr/>
              </p:nvSpPr>
              <p:spPr bwMode="auto">
                <a:xfrm>
                  <a:off x="3955" y="3547"/>
                  <a:ext cx="6" cy="2"/>
                </a:xfrm>
                <a:custGeom>
                  <a:avLst/>
                  <a:gdLst>
                    <a:gd name="T0" fmla="*/ 3 w 6"/>
                    <a:gd name="T1" fmla="*/ 0 h 2"/>
                    <a:gd name="T2" fmla="*/ 3 w 6"/>
                    <a:gd name="T3" fmla="*/ 0 h 2"/>
                    <a:gd name="T4" fmla="*/ 3 w 6"/>
                    <a:gd name="T5" fmla="*/ 0 h 2"/>
                    <a:gd name="T6" fmla="*/ 3 w 6"/>
                    <a:gd name="T7" fmla="*/ 2 h 2"/>
                    <a:gd name="T8" fmla="*/ 3 w 6"/>
                    <a:gd name="T9" fmla="*/ 2 h 2"/>
                    <a:gd name="T10" fmla="*/ 3 w 6"/>
                    <a:gd name="T11" fmla="*/ 2 h 2"/>
                    <a:gd name="T12" fmla="*/ 3 w 6"/>
                    <a:gd name="T13" fmla="*/ 2 h 2"/>
                    <a:gd name="T14" fmla="*/ 3 w 6"/>
                    <a:gd name="T15" fmla="*/ 2 h 2"/>
                    <a:gd name="T16" fmla="*/ 0 w 6"/>
                    <a:gd name="T17" fmla="*/ 2 h 2"/>
                    <a:gd name="T18" fmla="*/ 0 w 6"/>
                    <a:gd name="T19" fmla="*/ 2 h 2"/>
                    <a:gd name="T20" fmla="*/ 6 w 6"/>
                    <a:gd name="T21" fmla="*/ 2 h 2"/>
                    <a:gd name="T22" fmla="*/ 6 w 6"/>
                    <a:gd name="T23" fmla="*/ 2 h 2"/>
                    <a:gd name="T24" fmla="*/ 6 w 6"/>
                    <a:gd name="T25" fmla="*/ 2 h 2"/>
                    <a:gd name="T26" fmla="*/ 6 w 6"/>
                    <a:gd name="T27" fmla="*/ 2 h 2"/>
                    <a:gd name="T28" fmla="*/ 6 w 6"/>
                    <a:gd name="T29" fmla="*/ 2 h 2"/>
                    <a:gd name="T30" fmla="*/ 6 w 6"/>
                    <a:gd name="T31" fmla="*/ 2 h 2"/>
                    <a:gd name="T32" fmla="*/ 6 w 6"/>
                    <a:gd name="T33" fmla="*/ 2 h 2"/>
                    <a:gd name="T34" fmla="*/ 6 w 6"/>
                    <a:gd name="T35" fmla="*/ 2 h 2"/>
                    <a:gd name="T36" fmla="*/ 6 w 6"/>
                    <a:gd name="T37" fmla="*/ 2 h 2"/>
                    <a:gd name="T38" fmla="*/ 6 w 6"/>
                    <a:gd name="T39" fmla="*/ 2 h 2"/>
                    <a:gd name="T40" fmla="*/ 3 w 6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"/>
                    <a:gd name="T65" fmla="*/ 6 w 6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4" name="Freeform 2217"/>
                <p:cNvSpPr>
                  <a:spLocks/>
                </p:cNvSpPr>
                <p:nvPr/>
              </p:nvSpPr>
              <p:spPr bwMode="auto">
                <a:xfrm>
                  <a:off x="3948" y="3520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2 w 13"/>
                    <a:gd name="T5" fmla="*/ 6 h 29"/>
                    <a:gd name="T6" fmla="*/ 5 w 13"/>
                    <a:gd name="T7" fmla="*/ 8 h 29"/>
                    <a:gd name="T8" fmla="*/ 7 w 13"/>
                    <a:gd name="T9" fmla="*/ 11 h 29"/>
                    <a:gd name="T10" fmla="*/ 7 w 13"/>
                    <a:gd name="T11" fmla="*/ 13 h 29"/>
                    <a:gd name="T12" fmla="*/ 7 w 13"/>
                    <a:gd name="T13" fmla="*/ 19 h 29"/>
                    <a:gd name="T14" fmla="*/ 10 w 13"/>
                    <a:gd name="T15" fmla="*/ 21 h 29"/>
                    <a:gd name="T16" fmla="*/ 10 w 13"/>
                    <a:gd name="T17" fmla="*/ 24 h 29"/>
                    <a:gd name="T18" fmla="*/ 10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0 w 13"/>
                    <a:gd name="T29" fmla="*/ 13 h 29"/>
                    <a:gd name="T30" fmla="*/ 10 w 13"/>
                    <a:gd name="T31" fmla="*/ 11 h 29"/>
                    <a:gd name="T32" fmla="*/ 7 w 13"/>
                    <a:gd name="T33" fmla="*/ 6 h 29"/>
                    <a:gd name="T34" fmla="*/ 5 w 13"/>
                    <a:gd name="T35" fmla="*/ 3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7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5" name="Freeform 2218"/>
                <p:cNvSpPr>
                  <a:spLocks/>
                </p:cNvSpPr>
                <p:nvPr/>
              </p:nvSpPr>
              <p:spPr bwMode="auto">
                <a:xfrm>
                  <a:off x="3924" y="3512"/>
                  <a:ext cx="26" cy="11"/>
                </a:xfrm>
                <a:custGeom>
                  <a:avLst/>
                  <a:gdLst>
                    <a:gd name="T0" fmla="*/ 0 w 26"/>
                    <a:gd name="T1" fmla="*/ 3 h 11"/>
                    <a:gd name="T2" fmla="*/ 0 w 26"/>
                    <a:gd name="T3" fmla="*/ 3 h 11"/>
                    <a:gd name="T4" fmla="*/ 3 w 26"/>
                    <a:gd name="T5" fmla="*/ 3 h 11"/>
                    <a:gd name="T6" fmla="*/ 8 w 26"/>
                    <a:gd name="T7" fmla="*/ 3 h 11"/>
                    <a:gd name="T8" fmla="*/ 11 w 26"/>
                    <a:gd name="T9" fmla="*/ 3 h 11"/>
                    <a:gd name="T10" fmla="*/ 13 w 26"/>
                    <a:gd name="T11" fmla="*/ 6 h 11"/>
                    <a:gd name="T12" fmla="*/ 16 w 26"/>
                    <a:gd name="T13" fmla="*/ 6 h 11"/>
                    <a:gd name="T14" fmla="*/ 18 w 26"/>
                    <a:gd name="T15" fmla="*/ 8 h 11"/>
                    <a:gd name="T16" fmla="*/ 24 w 26"/>
                    <a:gd name="T17" fmla="*/ 8 h 11"/>
                    <a:gd name="T18" fmla="*/ 24 w 26"/>
                    <a:gd name="T19" fmla="*/ 11 h 11"/>
                    <a:gd name="T20" fmla="*/ 26 w 26"/>
                    <a:gd name="T21" fmla="*/ 8 h 11"/>
                    <a:gd name="T22" fmla="*/ 24 w 26"/>
                    <a:gd name="T23" fmla="*/ 6 h 11"/>
                    <a:gd name="T24" fmla="*/ 21 w 26"/>
                    <a:gd name="T25" fmla="*/ 3 h 11"/>
                    <a:gd name="T26" fmla="*/ 18 w 26"/>
                    <a:gd name="T27" fmla="*/ 3 h 11"/>
                    <a:gd name="T28" fmla="*/ 16 w 26"/>
                    <a:gd name="T29" fmla="*/ 0 h 11"/>
                    <a:gd name="T30" fmla="*/ 11 w 26"/>
                    <a:gd name="T31" fmla="*/ 0 h 11"/>
                    <a:gd name="T32" fmla="*/ 8 w 26"/>
                    <a:gd name="T33" fmla="*/ 0 h 11"/>
                    <a:gd name="T34" fmla="*/ 3 w 26"/>
                    <a:gd name="T35" fmla="*/ 0 h 11"/>
                    <a:gd name="T36" fmla="*/ 0 w 26"/>
                    <a:gd name="T37" fmla="*/ 0 h 11"/>
                    <a:gd name="T38" fmla="*/ 0 w 26"/>
                    <a:gd name="T39" fmla="*/ 0 h 11"/>
                    <a:gd name="T40" fmla="*/ 0 w 26"/>
                    <a:gd name="T41" fmla="*/ 3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1"/>
                    <a:gd name="T65" fmla="*/ 26 w 26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8" y="3"/>
                      </a:lnTo>
                      <a:lnTo>
                        <a:pt x="11" y="3"/>
                      </a:lnTo>
                      <a:lnTo>
                        <a:pt x="13" y="6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24" y="8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24" y="6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6" name="Freeform 2219"/>
                <p:cNvSpPr>
                  <a:spLocks/>
                </p:cNvSpPr>
                <p:nvPr/>
              </p:nvSpPr>
              <p:spPr bwMode="auto">
                <a:xfrm>
                  <a:off x="3895" y="3510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6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4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2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21 w 29"/>
                    <a:gd name="T27" fmla="*/ 2 h 10"/>
                    <a:gd name="T28" fmla="*/ 16 w 29"/>
                    <a:gd name="T29" fmla="*/ 2 h 10"/>
                    <a:gd name="T30" fmla="*/ 11 w 29"/>
                    <a:gd name="T31" fmla="*/ 2 h 10"/>
                    <a:gd name="T32" fmla="*/ 8 w 29"/>
                    <a:gd name="T33" fmla="*/ 5 h 10"/>
                    <a:gd name="T34" fmla="*/ 3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2"/>
                      </a:lnTo>
                      <a:lnTo>
                        <a:pt x="16" y="2"/>
                      </a:lnTo>
                      <a:lnTo>
                        <a:pt x="11" y="2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7" name="Freeform 2220"/>
                <p:cNvSpPr>
                  <a:spLocks/>
                </p:cNvSpPr>
                <p:nvPr/>
              </p:nvSpPr>
              <p:spPr bwMode="auto">
                <a:xfrm>
                  <a:off x="3893" y="3520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2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2 w 5"/>
                    <a:gd name="T21" fmla="*/ 0 h 3"/>
                    <a:gd name="T22" fmla="*/ 2 w 5"/>
                    <a:gd name="T23" fmla="*/ 0 h 3"/>
                    <a:gd name="T24" fmla="*/ 2 w 5"/>
                    <a:gd name="T25" fmla="*/ 0 h 3"/>
                    <a:gd name="T26" fmla="*/ 2 w 5"/>
                    <a:gd name="T27" fmla="*/ 0 h 3"/>
                    <a:gd name="T28" fmla="*/ 2 w 5"/>
                    <a:gd name="T29" fmla="*/ 0 h 3"/>
                    <a:gd name="T30" fmla="*/ 2 w 5"/>
                    <a:gd name="T31" fmla="*/ 0 h 3"/>
                    <a:gd name="T32" fmla="*/ 2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8" name="Freeform 2221"/>
                <p:cNvSpPr>
                  <a:spLocks/>
                </p:cNvSpPr>
                <p:nvPr/>
              </p:nvSpPr>
              <p:spPr bwMode="auto">
                <a:xfrm>
                  <a:off x="3906" y="3523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4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4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4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4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9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4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4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4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8502" name="Rectangle 2223"/>
              <p:cNvSpPr>
                <a:spLocks noChangeArrowheads="1"/>
              </p:cNvSpPr>
              <p:nvPr/>
            </p:nvSpPr>
            <p:spPr bwMode="auto">
              <a:xfrm>
                <a:off x="3357" y="2987"/>
                <a:ext cx="773" cy="1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503" name="Rectangle 2224"/>
              <p:cNvSpPr>
                <a:spLocks noChangeArrowheads="1"/>
              </p:cNvSpPr>
              <p:nvPr/>
            </p:nvSpPr>
            <p:spPr bwMode="auto">
              <a:xfrm>
                <a:off x="3553" y="3000"/>
                <a:ext cx="46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Logistics</a:t>
                </a:r>
                <a:endParaRPr lang="en-GB" altLang="de-DE" sz="1400"/>
              </a:p>
            </p:txBody>
          </p:sp>
        </p:grpSp>
        <p:grpSp>
          <p:nvGrpSpPr>
            <p:cNvPr id="15379" name="Group 2229"/>
            <p:cNvGrpSpPr>
              <a:grpSpLocks/>
            </p:cNvGrpSpPr>
            <p:nvPr/>
          </p:nvGrpSpPr>
          <p:grpSpPr bwMode="auto">
            <a:xfrm>
              <a:off x="2499" y="2024"/>
              <a:ext cx="308" cy="188"/>
              <a:chOff x="2499" y="2024"/>
              <a:chExt cx="308" cy="188"/>
            </a:xfrm>
          </p:grpSpPr>
          <p:sp>
            <p:nvSpPr>
              <p:cNvPr id="18498" name="Freeform 2226"/>
              <p:cNvSpPr>
                <a:spLocks/>
              </p:cNvSpPr>
              <p:nvPr/>
            </p:nvSpPr>
            <p:spPr bwMode="auto">
              <a:xfrm>
                <a:off x="2601" y="2076"/>
                <a:ext cx="104" cy="82"/>
              </a:xfrm>
              <a:custGeom>
                <a:avLst/>
                <a:gdLst>
                  <a:gd name="T0" fmla="*/ 37 w 207"/>
                  <a:gd name="T1" fmla="*/ 0 h 165"/>
                  <a:gd name="T2" fmla="*/ 0 w 207"/>
                  <a:gd name="T3" fmla="*/ 57 h 165"/>
                  <a:gd name="T4" fmla="*/ 171 w 207"/>
                  <a:gd name="T5" fmla="*/ 165 h 165"/>
                  <a:gd name="T6" fmla="*/ 207 w 207"/>
                  <a:gd name="T7" fmla="*/ 107 h 165"/>
                  <a:gd name="T8" fmla="*/ 37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7" y="0"/>
                    </a:moveTo>
                    <a:lnTo>
                      <a:pt x="0" y="57"/>
                    </a:lnTo>
                    <a:lnTo>
                      <a:pt x="171" y="165"/>
                    </a:lnTo>
                    <a:lnTo>
                      <a:pt x="207" y="10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9" name="Freeform 2227"/>
              <p:cNvSpPr>
                <a:spLocks/>
              </p:cNvSpPr>
              <p:nvPr/>
            </p:nvSpPr>
            <p:spPr bwMode="auto">
              <a:xfrm>
                <a:off x="2499" y="2024"/>
                <a:ext cx="148" cy="126"/>
              </a:xfrm>
              <a:custGeom>
                <a:avLst/>
                <a:gdLst>
                  <a:gd name="T0" fmla="*/ 296 w 296"/>
                  <a:gd name="T1" fmla="*/ 25 h 252"/>
                  <a:gd name="T2" fmla="*/ 0 w 296"/>
                  <a:gd name="T3" fmla="*/ 0 h 252"/>
                  <a:gd name="T4" fmla="*/ 160 w 296"/>
                  <a:gd name="T5" fmla="*/ 252 h 252"/>
                  <a:gd name="T6" fmla="*/ 296 w 296"/>
                  <a:gd name="T7" fmla="*/ 25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296" y="25"/>
                    </a:moveTo>
                    <a:lnTo>
                      <a:pt x="0" y="0"/>
                    </a:lnTo>
                    <a:lnTo>
                      <a:pt x="160" y="252"/>
                    </a:lnTo>
                    <a:lnTo>
                      <a:pt x="29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500" name="Freeform 2228"/>
              <p:cNvSpPr>
                <a:spLocks/>
              </p:cNvSpPr>
              <p:nvPr/>
            </p:nvSpPr>
            <p:spPr bwMode="auto">
              <a:xfrm>
                <a:off x="2659" y="2086"/>
                <a:ext cx="148" cy="126"/>
              </a:xfrm>
              <a:custGeom>
                <a:avLst/>
                <a:gdLst>
                  <a:gd name="T0" fmla="*/ 0 w 296"/>
                  <a:gd name="T1" fmla="*/ 227 h 254"/>
                  <a:gd name="T2" fmla="*/ 296 w 296"/>
                  <a:gd name="T3" fmla="*/ 254 h 254"/>
                  <a:gd name="T4" fmla="*/ 139 w 296"/>
                  <a:gd name="T5" fmla="*/ 0 h 254"/>
                  <a:gd name="T6" fmla="*/ 0 w 296"/>
                  <a:gd name="T7" fmla="*/ 227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4"/>
                  <a:gd name="T14" fmla="*/ 296 w 296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4">
                    <a:moveTo>
                      <a:pt x="0" y="227"/>
                    </a:moveTo>
                    <a:lnTo>
                      <a:pt x="296" y="254"/>
                    </a:lnTo>
                    <a:lnTo>
                      <a:pt x="139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0" name="Group 2233"/>
            <p:cNvGrpSpPr>
              <a:grpSpLocks/>
            </p:cNvGrpSpPr>
            <p:nvPr/>
          </p:nvGrpSpPr>
          <p:grpSpPr bwMode="auto">
            <a:xfrm>
              <a:off x="2989" y="2022"/>
              <a:ext cx="307" cy="186"/>
              <a:chOff x="2989" y="2022"/>
              <a:chExt cx="307" cy="186"/>
            </a:xfrm>
          </p:grpSpPr>
          <p:sp>
            <p:nvSpPr>
              <p:cNvPr id="18495" name="Freeform 2230"/>
              <p:cNvSpPr>
                <a:spLocks/>
              </p:cNvSpPr>
              <p:nvPr/>
            </p:nvSpPr>
            <p:spPr bwMode="auto">
              <a:xfrm>
                <a:off x="3091" y="2073"/>
                <a:ext cx="103" cy="83"/>
              </a:xfrm>
              <a:custGeom>
                <a:avLst/>
                <a:gdLst>
                  <a:gd name="T0" fmla="*/ 207 w 207"/>
                  <a:gd name="T1" fmla="*/ 58 h 165"/>
                  <a:gd name="T2" fmla="*/ 170 w 207"/>
                  <a:gd name="T3" fmla="*/ 0 h 165"/>
                  <a:gd name="T4" fmla="*/ 0 w 207"/>
                  <a:gd name="T5" fmla="*/ 108 h 165"/>
                  <a:gd name="T6" fmla="*/ 36 w 207"/>
                  <a:gd name="T7" fmla="*/ 165 h 165"/>
                  <a:gd name="T8" fmla="*/ 207 w 207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207" y="58"/>
                    </a:moveTo>
                    <a:lnTo>
                      <a:pt x="170" y="0"/>
                    </a:lnTo>
                    <a:lnTo>
                      <a:pt x="0" y="108"/>
                    </a:lnTo>
                    <a:lnTo>
                      <a:pt x="36" y="165"/>
                    </a:lnTo>
                    <a:lnTo>
                      <a:pt x="207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6" name="Freeform 2231"/>
              <p:cNvSpPr>
                <a:spLocks/>
              </p:cNvSpPr>
              <p:nvPr/>
            </p:nvSpPr>
            <p:spPr bwMode="auto">
              <a:xfrm>
                <a:off x="3148" y="2022"/>
                <a:ext cx="148" cy="125"/>
              </a:xfrm>
              <a:custGeom>
                <a:avLst/>
                <a:gdLst>
                  <a:gd name="T0" fmla="*/ 136 w 296"/>
                  <a:gd name="T1" fmla="*/ 250 h 250"/>
                  <a:gd name="T2" fmla="*/ 296 w 296"/>
                  <a:gd name="T3" fmla="*/ 0 h 250"/>
                  <a:gd name="T4" fmla="*/ 0 w 296"/>
                  <a:gd name="T5" fmla="*/ 23 h 250"/>
                  <a:gd name="T6" fmla="*/ 136 w 296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136" y="250"/>
                    </a:moveTo>
                    <a:lnTo>
                      <a:pt x="296" y="0"/>
                    </a:lnTo>
                    <a:lnTo>
                      <a:pt x="0" y="23"/>
                    </a:lnTo>
                    <a:lnTo>
                      <a:pt x="136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7" name="Freeform 2232"/>
              <p:cNvSpPr>
                <a:spLocks/>
              </p:cNvSpPr>
              <p:nvPr/>
            </p:nvSpPr>
            <p:spPr bwMode="auto">
              <a:xfrm>
                <a:off x="2989" y="2083"/>
                <a:ext cx="148" cy="125"/>
              </a:xfrm>
              <a:custGeom>
                <a:avLst/>
                <a:gdLst>
                  <a:gd name="T0" fmla="*/ 157 w 296"/>
                  <a:gd name="T1" fmla="*/ 0 h 252"/>
                  <a:gd name="T2" fmla="*/ 0 w 296"/>
                  <a:gd name="T3" fmla="*/ 252 h 252"/>
                  <a:gd name="T4" fmla="*/ 296 w 296"/>
                  <a:gd name="T5" fmla="*/ 227 h 252"/>
                  <a:gd name="T6" fmla="*/ 157 w 296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157" y="0"/>
                    </a:moveTo>
                    <a:lnTo>
                      <a:pt x="0" y="252"/>
                    </a:lnTo>
                    <a:lnTo>
                      <a:pt x="296" y="227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1" name="Group 2237"/>
            <p:cNvGrpSpPr>
              <a:grpSpLocks/>
            </p:cNvGrpSpPr>
            <p:nvPr/>
          </p:nvGrpSpPr>
          <p:grpSpPr bwMode="auto">
            <a:xfrm>
              <a:off x="3548" y="2230"/>
              <a:ext cx="305" cy="188"/>
              <a:chOff x="3548" y="2230"/>
              <a:chExt cx="305" cy="188"/>
            </a:xfrm>
          </p:grpSpPr>
          <p:sp>
            <p:nvSpPr>
              <p:cNvPr id="18492" name="Freeform 2234"/>
              <p:cNvSpPr>
                <a:spLocks/>
              </p:cNvSpPr>
              <p:nvPr/>
            </p:nvSpPr>
            <p:spPr bwMode="auto">
              <a:xfrm>
                <a:off x="3649" y="2281"/>
                <a:ext cx="103" cy="83"/>
              </a:xfrm>
              <a:custGeom>
                <a:avLst/>
                <a:gdLst>
                  <a:gd name="T0" fmla="*/ 208 w 208"/>
                  <a:gd name="T1" fmla="*/ 57 h 165"/>
                  <a:gd name="T2" fmla="*/ 171 w 208"/>
                  <a:gd name="T3" fmla="*/ 0 h 165"/>
                  <a:gd name="T4" fmla="*/ 0 w 208"/>
                  <a:gd name="T5" fmla="*/ 107 h 165"/>
                  <a:gd name="T6" fmla="*/ 37 w 208"/>
                  <a:gd name="T7" fmla="*/ 165 h 165"/>
                  <a:gd name="T8" fmla="*/ 208 w 208"/>
                  <a:gd name="T9" fmla="*/ 5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7"/>
                    </a:moveTo>
                    <a:lnTo>
                      <a:pt x="171" y="0"/>
                    </a:lnTo>
                    <a:lnTo>
                      <a:pt x="0" y="107"/>
                    </a:lnTo>
                    <a:lnTo>
                      <a:pt x="37" y="165"/>
                    </a:lnTo>
                    <a:lnTo>
                      <a:pt x="208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3" name="Freeform 2235"/>
              <p:cNvSpPr>
                <a:spLocks/>
              </p:cNvSpPr>
              <p:nvPr/>
            </p:nvSpPr>
            <p:spPr bwMode="auto">
              <a:xfrm>
                <a:off x="3706" y="2230"/>
                <a:ext cx="147" cy="125"/>
              </a:xfrm>
              <a:custGeom>
                <a:avLst/>
                <a:gdLst>
                  <a:gd name="T0" fmla="*/ 136 w 294"/>
                  <a:gd name="T1" fmla="*/ 252 h 252"/>
                  <a:gd name="T2" fmla="*/ 294 w 294"/>
                  <a:gd name="T3" fmla="*/ 0 h 252"/>
                  <a:gd name="T4" fmla="*/ 0 w 294"/>
                  <a:gd name="T5" fmla="*/ 25 h 252"/>
                  <a:gd name="T6" fmla="*/ 136 w 294"/>
                  <a:gd name="T7" fmla="*/ 252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136" y="252"/>
                    </a:moveTo>
                    <a:lnTo>
                      <a:pt x="294" y="0"/>
                    </a:lnTo>
                    <a:lnTo>
                      <a:pt x="0" y="25"/>
                    </a:lnTo>
                    <a:lnTo>
                      <a:pt x="136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4" name="Freeform 2236"/>
              <p:cNvSpPr>
                <a:spLocks/>
              </p:cNvSpPr>
              <p:nvPr/>
            </p:nvSpPr>
            <p:spPr bwMode="auto">
              <a:xfrm>
                <a:off x="3548" y="2291"/>
                <a:ext cx="147" cy="127"/>
              </a:xfrm>
              <a:custGeom>
                <a:avLst/>
                <a:gdLst>
                  <a:gd name="T0" fmla="*/ 155 w 294"/>
                  <a:gd name="T1" fmla="*/ 0 h 254"/>
                  <a:gd name="T2" fmla="*/ 0 w 294"/>
                  <a:gd name="T3" fmla="*/ 254 h 254"/>
                  <a:gd name="T4" fmla="*/ 294 w 294"/>
                  <a:gd name="T5" fmla="*/ 227 h 254"/>
                  <a:gd name="T6" fmla="*/ 155 w 294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4"/>
                  <a:gd name="T14" fmla="*/ 294 w 294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4">
                    <a:moveTo>
                      <a:pt x="155" y="0"/>
                    </a:moveTo>
                    <a:lnTo>
                      <a:pt x="0" y="254"/>
                    </a:lnTo>
                    <a:lnTo>
                      <a:pt x="294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2" name="Group 2241"/>
            <p:cNvGrpSpPr>
              <a:grpSpLocks/>
            </p:cNvGrpSpPr>
            <p:nvPr/>
          </p:nvGrpSpPr>
          <p:grpSpPr bwMode="auto">
            <a:xfrm>
              <a:off x="1981" y="2241"/>
              <a:ext cx="305" cy="186"/>
              <a:chOff x="1981" y="2241"/>
              <a:chExt cx="305" cy="186"/>
            </a:xfrm>
          </p:grpSpPr>
          <p:sp>
            <p:nvSpPr>
              <p:cNvPr id="18489" name="Freeform 2238"/>
              <p:cNvSpPr>
                <a:spLocks/>
              </p:cNvSpPr>
              <p:nvPr/>
            </p:nvSpPr>
            <p:spPr bwMode="auto">
              <a:xfrm>
                <a:off x="2081" y="2292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0" name="Freeform 2239"/>
              <p:cNvSpPr>
                <a:spLocks/>
              </p:cNvSpPr>
              <p:nvPr/>
            </p:nvSpPr>
            <p:spPr bwMode="auto">
              <a:xfrm>
                <a:off x="1981" y="2241"/>
                <a:ext cx="147" cy="125"/>
              </a:xfrm>
              <a:custGeom>
                <a:avLst/>
                <a:gdLst>
                  <a:gd name="T0" fmla="*/ 294 w 294"/>
                  <a:gd name="T1" fmla="*/ 23 h 250"/>
                  <a:gd name="T2" fmla="*/ 0 w 294"/>
                  <a:gd name="T3" fmla="*/ 0 h 250"/>
                  <a:gd name="T4" fmla="*/ 158 w 294"/>
                  <a:gd name="T5" fmla="*/ 250 h 250"/>
                  <a:gd name="T6" fmla="*/ 294 w 294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294" y="23"/>
                    </a:moveTo>
                    <a:lnTo>
                      <a:pt x="0" y="0"/>
                    </a:lnTo>
                    <a:lnTo>
                      <a:pt x="158" y="250"/>
                    </a:lnTo>
                    <a:lnTo>
                      <a:pt x="29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1" name="Freeform 2240"/>
              <p:cNvSpPr>
                <a:spLocks/>
              </p:cNvSpPr>
              <p:nvPr/>
            </p:nvSpPr>
            <p:spPr bwMode="auto">
              <a:xfrm>
                <a:off x="2139" y="2302"/>
                <a:ext cx="147" cy="125"/>
              </a:xfrm>
              <a:custGeom>
                <a:avLst/>
                <a:gdLst>
                  <a:gd name="T0" fmla="*/ 0 w 294"/>
                  <a:gd name="T1" fmla="*/ 227 h 252"/>
                  <a:gd name="T2" fmla="*/ 294 w 294"/>
                  <a:gd name="T3" fmla="*/ 252 h 252"/>
                  <a:gd name="T4" fmla="*/ 138 w 294"/>
                  <a:gd name="T5" fmla="*/ 0 h 252"/>
                  <a:gd name="T6" fmla="*/ 0 w 294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0" y="227"/>
                    </a:moveTo>
                    <a:lnTo>
                      <a:pt x="294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3" name="Group 2245"/>
            <p:cNvGrpSpPr>
              <a:grpSpLocks/>
            </p:cNvGrpSpPr>
            <p:nvPr/>
          </p:nvGrpSpPr>
          <p:grpSpPr bwMode="auto">
            <a:xfrm>
              <a:off x="2280" y="2896"/>
              <a:ext cx="306" cy="186"/>
              <a:chOff x="2280" y="2896"/>
              <a:chExt cx="306" cy="186"/>
            </a:xfrm>
          </p:grpSpPr>
          <p:sp>
            <p:nvSpPr>
              <p:cNvPr id="18486" name="Freeform 2242"/>
              <p:cNvSpPr>
                <a:spLocks/>
              </p:cNvSpPr>
              <p:nvPr/>
            </p:nvSpPr>
            <p:spPr bwMode="auto">
              <a:xfrm>
                <a:off x="2381" y="2947"/>
                <a:ext cx="104" cy="83"/>
              </a:xfrm>
              <a:custGeom>
                <a:avLst/>
                <a:gdLst>
                  <a:gd name="T0" fmla="*/ 208 w 208"/>
                  <a:gd name="T1" fmla="*/ 58 h 165"/>
                  <a:gd name="T2" fmla="*/ 171 w 208"/>
                  <a:gd name="T3" fmla="*/ 0 h 165"/>
                  <a:gd name="T4" fmla="*/ 0 w 208"/>
                  <a:gd name="T5" fmla="*/ 108 h 165"/>
                  <a:gd name="T6" fmla="*/ 37 w 208"/>
                  <a:gd name="T7" fmla="*/ 165 h 165"/>
                  <a:gd name="T8" fmla="*/ 208 w 208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8"/>
                    </a:moveTo>
                    <a:lnTo>
                      <a:pt x="171" y="0"/>
                    </a:lnTo>
                    <a:lnTo>
                      <a:pt x="0" y="108"/>
                    </a:lnTo>
                    <a:lnTo>
                      <a:pt x="37" y="165"/>
                    </a:lnTo>
                    <a:lnTo>
                      <a:pt x="208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7" name="Freeform 2243"/>
              <p:cNvSpPr>
                <a:spLocks/>
              </p:cNvSpPr>
              <p:nvPr/>
            </p:nvSpPr>
            <p:spPr bwMode="auto">
              <a:xfrm>
                <a:off x="2439" y="2896"/>
                <a:ext cx="147" cy="125"/>
              </a:xfrm>
              <a:custGeom>
                <a:avLst/>
                <a:gdLst>
                  <a:gd name="T0" fmla="*/ 137 w 294"/>
                  <a:gd name="T1" fmla="*/ 250 h 250"/>
                  <a:gd name="T2" fmla="*/ 294 w 294"/>
                  <a:gd name="T3" fmla="*/ 0 h 250"/>
                  <a:gd name="T4" fmla="*/ 0 w 294"/>
                  <a:gd name="T5" fmla="*/ 23 h 250"/>
                  <a:gd name="T6" fmla="*/ 137 w 294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137" y="250"/>
                    </a:moveTo>
                    <a:lnTo>
                      <a:pt x="294" y="0"/>
                    </a:lnTo>
                    <a:lnTo>
                      <a:pt x="0" y="23"/>
                    </a:lnTo>
                    <a:lnTo>
                      <a:pt x="137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8" name="Freeform 2244"/>
              <p:cNvSpPr>
                <a:spLocks/>
              </p:cNvSpPr>
              <p:nvPr/>
            </p:nvSpPr>
            <p:spPr bwMode="auto">
              <a:xfrm>
                <a:off x="2280" y="2957"/>
                <a:ext cx="147" cy="125"/>
              </a:xfrm>
              <a:custGeom>
                <a:avLst/>
                <a:gdLst>
                  <a:gd name="T0" fmla="*/ 155 w 293"/>
                  <a:gd name="T1" fmla="*/ 0 h 252"/>
                  <a:gd name="T2" fmla="*/ 0 w 293"/>
                  <a:gd name="T3" fmla="*/ 252 h 252"/>
                  <a:gd name="T4" fmla="*/ 293 w 293"/>
                  <a:gd name="T5" fmla="*/ 227 h 252"/>
                  <a:gd name="T6" fmla="*/ 155 w 293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3"/>
                  <a:gd name="T13" fmla="*/ 0 h 252"/>
                  <a:gd name="T14" fmla="*/ 293 w 293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3" h="252">
                    <a:moveTo>
                      <a:pt x="155" y="0"/>
                    </a:moveTo>
                    <a:lnTo>
                      <a:pt x="0" y="252"/>
                    </a:lnTo>
                    <a:lnTo>
                      <a:pt x="293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4" name="Group 2249"/>
            <p:cNvGrpSpPr>
              <a:grpSpLocks/>
            </p:cNvGrpSpPr>
            <p:nvPr/>
          </p:nvGrpSpPr>
          <p:grpSpPr bwMode="auto">
            <a:xfrm>
              <a:off x="3216" y="2873"/>
              <a:ext cx="307" cy="186"/>
              <a:chOff x="3216" y="2873"/>
              <a:chExt cx="307" cy="186"/>
            </a:xfrm>
          </p:grpSpPr>
          <p:sp>
            <p:nvSpPr>
              <p:cNvPr id="18483" name="Freeform 2246"/>
              <p:cNvSpPr>
                <a:spLocks/>
              </p:cNvSpPr>
              <p:nvPr/>
            </p:nvSpPr>
            <p:spPr bwMode="auto">
              <a:xfrm>
                <a:off x="3317" y="2924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4" name="Freeform 2247"/>
              <p:cNvSpPr>
                <a:spLocks/>
              </p:cNvSpPr>
              <p:nvPr/>
            </p:nvSpPr>
            <p:spPr bwMode="auto">
              <a:xfrm>
                <a:off x="3216" y="2873"/>
                <a:ext cx="148" cy="125"/>
              </a:xfrm>
              <a:custGeom>
                <a:avLst/>
                <a:gdLst>
                  <a:gd name="T0" fmla="*/ 296 w 296"/>
                  <a:gd name="T1" fmla="*/ 23 h 250"/>
                  <a:gd name="T2" fmla="*/ 0 w 296"/>
                  <a:gd name="T3" fmla="*/ 0 h 250"/>
                  <a:gd name="T4" fmla="*/ 160 w 296"/>
                  <a:gd name="T5" fmla="*/ 250 h 250"/>
                  <a:gd name="T6" fmla="*/ 296 w 296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296" y="23"/>
                    </a:moveTo>
                    <a:lnTo>
                      <a:pt x="0" y="0"/>
                    </a:lnTo>
                    <a:lnTo>
                      <a:pt x="160" y="250"/>
                    </a:lnTo>
                    <a:lnTo>
                      <a:pt x="29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5" name="Freeform 2248"/>
              <p:cNvSpPr>
                <a:spLocks/>
              </p:cNvSpPr>
              <p:nvPr/>
            </p:nvSpPr>
            <p:spPr bwMode="auto">
              <a:xfrm>
                <a:off x="3375" y="2934"/>
                <a:ext cx="148" cy="125"/>
              </a:xfrm>
              <a:custGeom>
                <a:avLst/>
                <a:gdLst>
                  <a:gd name="T0" fmla="*/ 0 w 296"/>
                  <a:gd name="T1" fmla="*/ 227 h 252"/>
                  <a:gd name="T2" fmla="*/ 296 w 296"/>
                  <a:gd name="T3" fmla="*/ 252 h 252"/>
                  <a:gd name="T4" fmla="*/ 138 w 296"/>
                  <a:gd name="T5" fmla="*/ 0 h 252"/>
                  <a:gd name="T6" fmla="*/ 0 w 296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0" y="227"/>
                    </a:moveTo>
                    <a:lnTo>
                      <a:pt x="296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5" name="Group 2253"/>
            <p:cNvGrpSpPr>
              <a:grpSpLocks/>
            </p:cNvGrpSpPr>
            <p:nvPr/>
          </p:nvGrpSpPr>
          <p:grpSpPr bwMode="auto">
            <a:xfrm>
              <a:off x="2817" y="2902"/>
              <a:ext cx="132" cy="323"/>
              <a:chOff x="2817" y="2902"/>
              <a:chExt cx="132" cy="323"/>
            </a:xfrm>
          </p:grpSpPr>
          <p:sp>
            <p:nvSpPr>
              <p:cNvPr id="18480" name="Rectangle 2250"/>
              <p:cNvSpPr>
                <a:spLocks noChangeArrowheads="1"/>
              </p:cNvSpPr>
              <p:nvPr/>
            </p:nvSpPr>
            <p:spPr bwMode="auto">
              <a:xfrm>
                <a:off x="2865" y="3031"/>
                <a:ext cx="35" cy="6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481" name="Freeform 2251"/>
              <p:cNvSpPr>
                <a:spLocks/>
              </p:cNvSpPr>
              <p:nvPr/>
            </p:nvSpPr>
            <p:spPr bwMode="auto">
              <a:xfrm>
                <a:off x="2817" y="2902"/>
                <a:ext cx="132" cy="131"/>
              </a:xfrm>
              <a:custGeom>
                <a:avLst/>
                <a:gdLst>
                  <a:gd name="T0" fmla="*/ 263 w 263"/>
                  <a:gd name="T1" fmla="*/ 263 h 263"/>
                  <a:gd name="T2" fmla="*/ 133 w 263"/>
                  <a:gd name="T3" fmla="*/ 0 h 263"/>
                  <a:gd name="T4" fmla="*/ 0 w 263"/>
                  <a:gd name="T5" fmla="*/ 263 h 263"/>
                  <a:gd name="T6" fmla="*/ 263 w 263"/>
                  <a:gd name="T7" fmla="*/ 263 h 2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3"/>
                  <a:gd name="T14" fmla="*/ 263 w 263"/>
                  <a:gd name="T15" fmla="*/ 263 h 2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3">
                    <a:moveTo>
                      <a:pt x="263" y="263"/>
                    </a:moveTo>
                    <a:lnTo>
                      <a:pt x="133" y="0"/>
                    </a:lnTo>
                    <a:lnTo>
                      <a:pt x="0" y="263"/>
                    </a:lnTo>
                    <a:lnTo>
                      <a:pt x="263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2" name="Freeform 2252"/>
              <p:cNvSpPr>
                <a:spLocks/>
              </p:cNvSpPr>
              <p:nvPr/>
            </p:nvSpPr>
            <p:spPr bwMode="auto">
              <a:xfrm>
                <a:off x="2817" y="3092"/>
                <a:ext cx="132" cy="133"/>
              </a:xfrm>
              <a:custGeom>
                <a:avLst/>
                <a:gdLst>
                  <a:gd name="T0" fmla="*/ 0 w 263"/>
                  <a:gd name="T1" fmla="*/ 0 h 265"/>
                  <a:gd name="T2" fmla="*/ 133 w 263"/>
                  <a:gd name="T3" fmla="*/ 265 h 265"/>
                  <a:gd name="T4" fmla="*/ 263 w 263"/>
                  <a:gd name="T5" fmla="*/ 0 h 265"/>
                  <a:gd name="T6" fmla="*/ 0 w 263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5"/>
                  <a:gd name="T14" fmla="*/ 263 w 263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5">
                    <a:moveTo>
                      <a:pt x="0" y="0"/>
                    </a:moveTo>
                    <a:lnTo>
                      <a:pt x="133" y="265"/>
                    </a:lnTo>
                    <a:lnTo>
                      <a:pt x="2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6" name="Group 2419"/>
            <p:cNvGrpSpPr>
              <a:grpSpLocks/>
            </p:cNvGrpSpPr>
            <p:nvPr/>
          </p:nvGrpSpPr>
          <p:grpSpPr bwMode="auto">
            <a:xfrm>
              <a:off x="589" y="2672"/>
              <a:ext cx="589" cy="419"/>
              <a:chOff x="589" y="2672"/>
              <a:chExt cx="589" cy="419"/>
            </a:xfrm>
          </p:grpSpPr>
          <p:sp>
            <p:nvSpPr>
              <p:cNvPr id="18315" name="Freeform 2254"/>
              <p:cNvSpPr>
                <a:spLocks/>
              </p:cNvSpPr>
              <p:nvPr/>
            </p:nvSpPr>
            <p:spPr bwMode="auto">
              <a:xfrm>
                <a:off x="890" y="2847"/>
                <a:ext cx="57" cy="34"/>
              </a:xfrm>
              <a:custGeom>
                <a:avLst/>
                <a:gdLst>
                  <a:gd name="T0" fmla="*/ 55 w 57"/>
                  <a:gd name="T1" fmla="*/ 0 h 34"/>
                  <a:gd name="T2" fmla="*/ 55 w 57"/>
                  <a:gd name="T3" fmla="*/ 0 h 34"/>
                  <a:gd name="T4" fmla="*/ 47 w 57"/>
                  <a:gd name="T5" fmla="*/ 3 h 34"/>
                  <a:gd name="T6" fmla="*/ 42 w 57"/>
                  <a:gd name="T7" fmla="*/ 5 h 34"/>
                  <a:gd name="T8" fmla="*/ 34 w 57"/>
                  <a:gd name="T9" fmla="*/ 11 h 34"/>
                  <a:gd name="T10" fmla="*/ 26 w 57"/>
                  <a:gd name="T11" fmla="*/ 13 h 34"/>
                  <a:gd name="T12" fmla="*/ 21 w 57"/>
                  <a:gd name="T13" fmla="*/ 18 h 34"/>
                  <a:gd name="T14" fmla="*/ 13 w 57"/>
                  <a:gd name="T15" fmla="*/ 24 h 34"/>
                  <a:gd name="T16" fmla="*/ 8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6 w 57"/>
                  <a:gd name="T25" fmla="*/ 26 h 34"/>
                  <a:gd name="T26" fmla="*/ 23 w 57"/>
                  <a:gd name="T27" fmla="*/ 21 h 34"/>
                  <a:gd name="T28" fmla="*/ 29 w 57"/>
                  <a:gd name="T29" fmla="*/ 18 h 34"/>
                  <a:gd name="T30" fmla="*/ 36 w 57"/>
                  <a:gd name="T31" fmla="*/ 13 h 34"/>
                  <a:gd name="T32" fmla="*/ 42 w 57"/>
                  <a:gd name="T33" fmla="*/ 8 h 34"/>
                  <a:gd name="T34" fmla="*/ 50 w 57"/>
                  <a:gd name="T35" fmla="*/ 5 h 34"/>
                  <a:gd name="T36" fmla="*/ 57 w 57"/>
                  <a:gd name="T37" fmla="*/ 3 h 34"/>
                  <a:gd name="T38" fmla="*/ 57 w 57"/>
                  <a:gd name="T39" fmla="*/ 3 h 34"/>
                  <a:gd name="T40" fmla="*/ 55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6" y="26"/>
                    </a:lnTo>
                    <a:lnTo>
                      <a:pt x="23" y="21"/>
                    </a:lnTo>
                    <a:lnTo>
                      <a:pt x="29" y="18"/>
                    </a:lnTo>
                    <a:lnTo>
                      <a:pt x="36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7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6" name="Freeform 2255"/>
              <p:cNvSpPr>
                <a:spLocks/>
              </p:cNvSpPr>
              <p:nvPr/>
            </p:nvSpPr>
            <p:spPr bwMode="auto">
              <a:xfrm>
                <a:off x="945" y="2844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6 w 47"/>
                  <a:gd name="T7" fmla="*/ 3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2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3 w 47"/>
                  <a:gd name="T29" fmla="*/ 3 h 8"/>
                  <a:gd name="T30" fmla="*/ 31 w 47"/>
                  <a:gd name="T31" fmla="*/ 6 h 8"/>
                  <a:gd name="T32" fmla="*/ 36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31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7" name="Freeform 2256"/>
              <p:cNvSpPr>
                <a:spLocks/>
              </p:cNvSpPr>
              <p:nvPr/>
            </p:nvSpPr>
            <p:spPr bwMode="auto">
              <a:xfrm>
                <a:off x="992" y="2850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3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2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3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8" name="Freeform 2257"/>
              <p:cNvSpPr>
                <a:spLocks/>
              </p:cNvSpPr>
              <p:nvPr/>
            </p:nvSpPr>
            <p:spPr bwMode="auto">
              <a:xfrm>
                <a:off x="1008" y="2868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7 w 13"/>
                  <a:gd name="T9" fmla="*/ 16 h 24"/>
                  <a:gd name="T10" fmla="*/ 7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7 w 13"/>
                  <a:gd name="T21" fmla="*/ 3 h 24"/>
                  <a:gd name="T22" fmla="*/ 7 w 13"/>
                  <a:gd name="T23" fmla="*/ 5 h 24"/>
                  <a:gd name="T24" fmla="*/ 7 w 13"/>
                  <a:gd name="T25" fmla="*/ 5 h 24"/>
                  <a:gd name="T26" fmla="*/ 7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9" name="Freeform 2258"/>
              <p:cNvSpPr>
                <a:spLocks/>
              </p:cNvSpPr>
              <p:nvPr/>
            </p:nvSpPr>
            <p:spPr bwMode="auto">
              <a:xfrm>
                <a:off x="1002" y="2889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8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0 h 24"/>
                  <a:gd name="T14" fmla="*/ 6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0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8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0" name="Freeform 2259"/>
              <p:cNvSpPr>
                <a:spLocks/>
              </p:cNvSpPr>
              <p:nvPr/>
            </p:nvSpPr>
            <p:spPr bwMode="auto">
              <a:xfrm>
                <a:off x="1005" y="2907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0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1" name="Freeform 2260"/>
              <p:cNvSpPr>
                <a:spLocks/>
              </p:cNvSpPr>
              <p:nvPr/>
            </p:nvSpPr>
            <p:spPr bwMode="auto">
              <a:xfrm>
                <a:off x="1039" y="2897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3 w 34"/>
                  <a:gd name="T7" fmla="*/ 2 h 16"/>
                  <a:gd name="T8" fmla="*/ 21 w 34"/>
                  <a:gd name="T9" fmla="*/ 2 h 16"/>
                  <a:gd name="T10" fmla="*/ 16 w 34"/>
                  <a:gd name="T11" fmla="*/ 5 h 16"/>
                  <a:gd name="T12" fmla="*/ 10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2" name="Freeform 2261"/>
              <p:cNvSpPr>
                <a:spLocks/>
              </p:cNvSpPr>
              <p:nvPr/>
            </p:nvSpPr>
            <p:spPr bwMode="auto">
              <a:xfrm>
                <a:off x="1073" y="2897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2 h 13"/>
                  <a:gd name="T8" fmla="*/ 39 w 63"/>
                  <a:gd name="T9" fmla="*/ 0 h 13"/>
                  <a:gd name="T10" fmla="*/ 31 w 63"/>
                  <a:gd name="T11" fmla="*/ 0 h 13"/>
                  <a:gd name="T12" fmla="*/ 23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3 w 63"/>
                  <a:gd name="T27" fmla="*/ 2 h 13"/>
                  <a:gd name="T28" fmla="*/ 31 w 63"/>
                  <a:gd name="T29" fmla="*/ 2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3" name="Freeform 2262"/>
              <p:cNvSpPr>
                <a:spLocks/>
              </p:cNvSpPr>
              <p:nvPr/>
            </p:nvSpPr>
            <p:spPr bwMode="auto">
              <a:xfrm>
                <a:off x="1133" y="2905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39 w 45"/>
                  <a:gd name="T7" fmla="*/ 42 h 60"/>
                  <a:gd name="T8" fmla="*/ 37 w 45"/>
                  <a:gd name="T9" fmla="*/ 34 h 60"/>
                  <a:gd name="T10" fmla="*/ 31 w 45"/>
                  <a:gd name="T11" fmla="*/ 26 h 60"/>
                  <a:gd name="T12" fmla="*/ 24 w 45"/>
                  <a:gd name="T13" fmla="*/ 18 h 60"/>
                  <a:gd name="T14" fmla="*/ 18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39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39" y="42"/>
                    </a:lnTo>
                    <a:lnTo>
                      <a:pt x="37" y="34"/>
                    </a:lnTo>
                    <a:lnTo>
                      <a:pt x="31" y="26"/>
                    </a:lnTo>
                    <a:lnTo>
                      <a:pt x="24" y="18"/>
                    </a:lnTo>
                    <a:lnTo>
                      <a:pt x="18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4" name="Freeform 2263"/>
              <p:cNvSpPr>
                <a:spLocks/>
              </p:cNvSpPr>
              <p:nvPr/>
            </p:nvSpPr>
            <p:spPr bwMode="auto">
              <a:xfrm>
                <a:off x="1149" y="2965"/>
                <a:ext cx="29" cy="37"/>
              </a:xfrm>
              <a:custGeom>
                <a:avLst/>
                <a:gdLst>
                  <a:gd name="T0" fmla="*/ 2 w 29"/>
                  <a:gd name="T1" fmla="*/ 37 h 37"/>
                  <a:gd name="T2" fmla="*/ 2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3 w 29"/>
                  <a:gd name="T27" fmla="*/ 13 h 37"/>
                  <a:gd name="T28" fmla="*/ 18 w 29"/>
                  <a:gd name="T29" fmla="*/ 18 h 37"/>
                  <a:gd name="T30" fmla="*/ 15 w 29"/>
                  <a:gd name="T31" fmla="*/ 24 h 37"/>
                  <a:gd name="T32" fmla="*/ 10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2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2" y="37"/>
                    </a:moveTo>
                    <a:lnTo>
                      <a:pt x="2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3" y="13"/>
                    </a:lnTo>
                    <a:lnTo>
                      <a:pt x="18" y="18"/>
                    </a:lnTo>
                    <a:lnTo>
                      <a:pt x="15" y="24"/>
                    </a:lnTo>
                    <a:lnTo>
                      <a:pt x="10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2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5" name="Freeform 2264"/>
              <p:cNvSpPr>
                <a:spLocks/>
              </p:cNvSpPr>
              <p:nvPr/>
            </p:nvSpPr>
            <p:spPr bwMode="auto">
              <a:xfrm>
                <a:off x="1112" y="2996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6 h 8"/>
                  <a:gd name="T6" fmla="*/ 11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4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6 h 8"/>
                  <a:gd name="T20" fmla="*/ 37 w 39"/>
                  <a:gd name="T21" fmla="*/ 3 h 8"/>
                  <a:gd name="T22" fmla="*/ 34 w 39"/>
                  <a:gd name="T23" fmla="*/ 3 h 8"/>
                  <a:gd name="T24" fmla="*/ 29 w 39"/>
                  <a:gd name="T25" fmla="*/ 6 h 8"/>
                  <a:gd name="T26" fmla="*/ 24 w 39"/>
                  <a:gd name="T27" fmla="*/ 6 h 8"/>
                  <a:gd name="T28" fmla="*/ 18 w 39"/>
                  <a:gd name="T29" fmla="*/ 6 h 8"/>
                  <a:gd name="T30" fmla="*/ 16 w 39"/>
                  <a:gd name="T31" fmla="*/ 6 h 8"/>
                  <a:gd name="T32" fmla="*/ 11 w 39"/>
                  <a:gd name="T33" fmla="*/ 3 h 8"/>
                  <a:gd name="T34" fmla="*/ 8 w 39"/>
                  <a:gd name="T35" fmla="*/ 3 h 8"/>
                  <a:gd name="T36" fmla="*/ 3 w 39"/>
                  <a:gd name="T37" fmla="*/ 0 h 8"/>
                  <a:gd name="T38" fmla="*/ 3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6" name="Freeform 2265"/>
              <p:cNvSpPr>
                <a:spLocks/>
              </p:cNvSpPr>
              <p:nvPr/>
            </p:nvSpPr>
            <p:spPr bwMode="auto">
              <a:xfrm>
                <a:off x="1110" y="2975"/>
                <a:ext cx="7" cy="24"/>
              </a:xfrm>
              <a:custGeom>
                <a:avLst/>
                <a:gdLst>
                  <a:gd name="T0" fmla="*/ 2 w 7"/>
                  <a:gd name="T1" fmla="*/ 0 h 24"/>
                  <a:gd name="T2" fmla="*/ 2 w 7"/>
                  <a:gd name="T3" fmla="*/ 0 h 24"/>
                  <a:gd name="T4" fmla="*/ 2 w 7"/>
                  <a:gd name="T5" fmla="*/ 3 h 24"/>
                  <a:gd name="T6" fmla="*/ 2 w 7"/>
                  <a:gd name="T7" fmla="*/ 6 h 24"/>
                  <a:gd name="T8" fmla="*/ 2 w 7"/>
                  <a:gd name="T9" fmla="*/ 8 h 24"/>
                  <a:gd name="T10" fmla="*/ 2 w 7"/>
                  <a:gd name="T11" fmla="*/ 11 h 24"/>
                  <a:gd name="T12" fmla="*/ 0 w 7"/>
                  <a:gd name="T13" fmla="*/ 16 h 24"/>
                  <a:gd name="T14" fmla="*/ 0 w 7"/>
                  <a:gd name="T15" fmla="*/ 19 h 24"/>
                  <a:gd name="T16" fmla="*/ 0 w 7"/>
                  <a:gd name="T17" fmla="*/ 21 h 24"/>
                  <a:gd name="T18" fmla="*/ 2 w 7"/>
                  <a:gd name="T19" fmla="*/ 24 h 24"/>
                  <a:gd name="T20" fmla="*/ 5 w 7"/>
                  <a:gd name="T21" fmla="*/ 21 h 24"/>
                  <a:gd name="T22" fmla="*/ 5 w 7"/>
                  <a:gd name="T23" fmla="*/ 19 h 24"/>
                  <a:gd name="T24" fmla="*/ 5 w 7"/>
                  <a:gd name="T25" fmla="*/ 19 h 24"/>
                  <a:gd name="T26" fmla="*/ 5 w 7"/>
                  <a:gd name="T27" fmla="*/ 16 h 24"/>
                  <a:gd name="T28" fmla="*/ 5 w 7"/>
                  <a:gd name="T29" fmla="*/ 14 h 24"/>
                  <a:gd name="T30" fmla="*/ 5 w 7"/>
                  <a:gd name="T31" fmla="*/ 8 h 24"/>
                  <a:gd name="T32" fmla="*/ 5 w 7"/>
                  <a:gd name="T33" fmla="*/ 6 h 24"/>
                  <a:gd name="T34" fmla="*/ 7 w 7"/>
                  <a:gd name="T35" fmla="*/ 3 h 24"/>
                  <a:gd name="T36" fmla="*/ 5 w 7"/>
                  <a:gd name="T37" fmla="*/ 0 h 24"/>
                  <a:gd name="T38" fmla="*/ 5 w 7"/>
                  <a:gd name="T39" fmla="*/ 0 h 24"/>
                  <a:gd name="T40" fmla="*/ 2 w 7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7" name="Freeform 2266"/>
              <p:cNvSpPr>
                <a:spLocks/>
              </p:cNvSpPr>
              <p:nvPr/>
            </p:nvSpPr>
            <p:spPr bwMode="auto">
              <a:xfrm>
                <a:off x="1099" y="2955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5 w 16"/>
                  <a:gd name="T7" fmla="*/ 5 h 20"/>
                  <a:gd name="T8" fmla="*/ 5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5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8" name="Freeform 2267"/>
              <p:cNvSpPr>
                <a:spLocks/>
              </p:cNvSpPr>
              <p:nvPr/>
            </p:nvSpPr>
            <p:spPr bwMode="auto">
              <a:xfrm>
                <a:off x="1060" y="2949"/>
                <a:ext cx="39" cy="8"/>
              </a:xfrm>
              <a:custGeom>
                <a:avLst/>
                <a:gdLst>
                  <a:gd name="T0" fmla="*/ 2 w 39"/>
                  <a:gd name="T1" fmla="*/ 6 h 8"/>
                  <a:gd name="T2" fmla="*/ 2 w 39"/>
                  <a:gd name="T3" fmla="*/ 6 h 8"/>
                  <a:gd name="T4" fmla="*/ 8 w 39"/>
                  <a:gd name="T5" fmla="*/ 6 h 8"/>
                  <a:gd name="T6" fmla="*/ 10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6 w 39"/>
                  <a:gd name="T23" fmla="*/ 3 h 8"/>
                  <a:gd name="T24" fmla="*/ 31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0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2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2" y="6"/>
                    </a:moveTo>
                    <a:lnTo>
                      <a:pt x="2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9" name="Freeform 2268"/>
              <p:cNvSpPr>
                <a:spLocks/>
              </p:cNvSpPr>
              <p:nvPr/>
            </p:nvSpPr>
            <p:spPr bwMode="auto">
              <a:xfrm>
                <a:off x="1026" y="2952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8 w 36"/>
                  <a:gd name="T3" fmla="*/ 26 h 29"/>
                  <a:gd name="T4" fmla="*/ 10 w 36"/>
                  <a:gd name="T5" fmla="*/ 21 h 29"/>
                  <a:gd name="T6" fmla="*/ 16 w 36"/>
                  <a:gd name="T7" fmla="*/ 18 h 29"/>
                  <a:gd name="T8" fmla="*/ 18 w 36"/>
                  <a:gd name="T9" fmla="*/ 13 h 29"/>
                  <a:gd name="T10" fmla="*/ 23 w 36"/>
                  <a:gd name="T11" fmla="*/ 10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1 w 36"/>
                  <a:gd name="T25" fmla="*/ 8 h 29"/>
                  <a:gd name="T26" fmla="*/ 16 w 36"/>
                  <a:gd name="T27" fmla="*/ 10 h 29"/>
                  <a:gd name="T28" fmla="*/ 13 w 36"/>
                  <a:gd name="T29" fmla="*/ 16 h 29"/>
                  <a:gd name="T30" fmla="*/ 8 w 36"/>
                  <a:gd name="T31" fmla="*/ 18 h 29"/>
                  <a:gd name="T32" fmla="*/ 5 w 36"/>
                  <a:gd name="T33" fmla="*/ 23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0" name="Freeform 2269"/>
              <p:cNvSpPr>
                <a:spLocks/>
              </p:cNvSpPr>
              <p:nvPr/>
            </p:nvSpPr>
            <p:spPr bwMode="auto">
              <a:xfrm>
                <a:off x="623" y="2897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3 w 337"/>
                  <a:gd name="T5" fmla="*/ 65 h 92"/>
                  <a:gd name="T6" fmla="*/ 5 w 337"/>
                  <a:gd name="T7" fmla="*/ 76 h 92"/>
                  <a:gd name="T8" fmla="*/ 10 w 337"/>
                  <a:gd name="T9" fmla="*/ 84 h 92"/>
                  <a:gd name="T10" fmla="*/ 50 w 337"/>
                  <a:gd name="T11" fmla="*/ 86 h 92"/>
                  <a:gd name="T12" fmla="*/ 89 w 337"/>
                  <a:gd name="T13" fmla="*/ 86 h 92"/>
                  <a:gd name="T14" fmla="*/ 126 w 337"/>
                  <a:gd name="T15" fmla="*/ 86 h 92"/>
                  <a:gd name="T16" fmla="*/ 165 w 337"/>
                  <a:gd name="T17" fmla="*/ 86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8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30 w 337"/>
                  <a:gd name="T31" fmla="*/ 65 h 92"/>
                  <a:gd name="T32" fmla="*/ 335 w 337"/>
                  <a:gd name="T33" fmla="*/ 44 h 92"/>
                  <a:gd name="T34" fmla="*/ 337 w 337"/>
                  <a:gd name="T35" fmla="*/ 26 h 92"/>
                  <a:gd name="T36" fmla="*/ 337 w 337"/>
                  <a:gd name="T37" fmla="*/ 18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9 w 337"/>
                  <a:gd name="T45" fmla="*/ 2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5 w 337"/>
                  <a:gd name="T53" fmla="*/ 0 h 92"/>
                  <a:gd name="T54" fmla="*/ 264 w 337"/>
                  <a:gd name="T55" fmla="*/ 0 h 92"/>
                  <a:gd name="T56" fmla="*/ 251 w 337"/>
                  <a:gd name="T57" fmla="*/ 2 h 92"/>
                  <a:gd name="T58" fmla="*/ 233 w 337"/>
                  <a:gd name="T59" fmla="*/ 2 h 92"/>
                  <a:gd name="T60" fmla="*/ 209 w 337"/>
                  <a:gd name="T61" fmla="*/ 2 h 92"/>
                  <a:gd name="T62" fmla="*/ 186 w 337"/>
                  <a:gd name="T63" fmla="*/ 5 h 92"/>
                  <a:gd name="T64" fmla="*/ 136 w 337"/>
                  <a:gd name="T65" fmla="*/ 8 h 92"/>
                  <a:gd name="T66" fmla="*/ 86 w 337"/>
                  <a:gd name="T67" fmla="*/ 10 h 92"/>
                  <a:gd name="T68" fmla="*/ 63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3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8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9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3" y="2"/>
                    </a:lnTo>
                    <a:lnTo>
                      <a:pt x="209" y="2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1" name="Freeform 2270"/>
              <p:cNvSpPr>
                <a:spLocks/>
              </p:cNvSpPr>
              <p:nvPr/>
            </p:nvSpPr>
            <p:spPr bwMode="auto">
              <a:xfrm>
                <a:off x="623" y="2913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2" name="Freeform 2271"/>
              <p:cNvSpPr>
                <a:spLocks/>
              </p:cNvSpPr>
              <p:nvPr/>
            </p:nvSpPr>
            <p:spPr bwMode="auto">
              <a:xfrm>
                <a:off x="623" y="2962"/>
                <a:ext cx="10" cy="19"/>
              </a:xfrm>
              <a:custGeom>
                <a:avLst/>
                <a:gdLst>
                  <a:gd name="T0" fmla="*/ 10 w 10"/>
                  <a:gd name="T1" fmla="*/ 16 h 19"/>
                  <a:gd name="T2" fmla="*/ 10 w 10"/>
                  <a:gd name="T3" fmla="*/ 16 h 19"/>
                  <a:gd name="T4" fmla="*/ 10 w 10"/>
                  <a:gd name="T5" fmla="*/ 16 h 19"/>
                  <a:gd name="T6" fmla="*/ 8 w 10"/>
                  <a:gd name="T7" fmla="*/ 13 h 19"/>
                  <a:gd name="T8" fmla="*/ 8 w 10"/>
                  <a:gd name="T9" fmla="*/ 13 h 19"/>
                  <a:gd name="T10" fmla="*/ 5 w 10"/>
                  <a:gd name="T11" fmla="*/ 11 h 19"/>
                  <a:gd name="T12" fmla="*/ 5 w 10"/>
                  <a:gd name="T13" fmla="*/ 8 h 19"/>
                  <a:gd name="T14" fmla="*/ 5 w 10"/>
                  <a:gd name="T15" fmla="*/ 6 h 19"/>
                  <a:gd name="T16" fmla="*/ 5 w 10"/>
                  <a:gd name="T17" fmla="*/ 3 h 19"/>
                  <a:gd name="T18" fmla="*/ 3 w 10"/>
                  <a:gd name="T19" fmla="*/ 0 h 19"/>
                  <a:gd name="T20" fmla="*/ 0 w 10"/>
                  <a:gd name="T21" fmla="*/ 3 h 19"/>
                  <a:gd name="T22" fmla="*/ 0 w 10"/>
                  <a:gd name="T23" fmla="*/ 3 h 19"/>
                  <a:gd name="T24" fmla="*/ 0 w 10"/>
                  <a:gd name="T25" fmla="*/ 6 h 19"/>
                  <a:gd name="T26" fmla="*/ 3 w 10"/>
                  <a:gd name="T27" fmla="*/ 11 h 19"/>
                  <a:gd name="T28" fmla="*/ 3 w 10"/>
                  <a:gd name="T29" fmla="*/ 13 h 19"/>
                  <a:gd name="T30" fmla="*/ 5 w 10"/>
                  <a:gd name="T31" fmla="*/ 16 h 19"/>
                  <a:gd name="T32" fmla="*/ 5 w 10"/>
                  <a:gd name="T33" fmla="*/ 16 h 19"/>
                  <a:gd name="T34" fmla="*/ 8 w 10"/>
                  <a:gd name="T35" fmla="*/ 19 h 19"/>
                  <a:gd name="T36" fmla="*/ 10 w 10"/>
                  <a:gd name="T37" fmla="*/ 19 h 19"/>
                  <a:gd name="T38" fmla="*/ 10 w 10"/>
                  <a:gd name="T39" fmla="*/ 19 h 19"/>
                  <a:gd name="T40" fmla="*/ 10 w 1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9"/>
                  <a:gd name="T65" fmla="*/ 10 w 1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9">
                    <a:moveTo>
                      <a:pt x="10" y="16"/>
                    </a:moveTo>
                    <a:lnTo>
                      <a:pt x="10" y="16"/>
                    </a:lnTo>
                    <a:lnTo>
                      <a:pt x="8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3" name="Freeform 2272"/>
              <p:cNvSpPr>
                <a:spLocks/>
              </p:cNvSpPr>
              <p:nvPr/>
            </p:nvSpPr>
            <p:spPr bwMode="auto">
              <a:xfrm>
                <a:off x="633" y="2978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6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40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5 h 8"/>
                  <a:gd name="T24" fmla="*/ 40 w 155"/>
                  <a:gd name="T25" fmla="*/ 5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6 w 155"/>
                  <a:gd name="T33" fmla="*/ 8 h 8"/>
                  <a:gd name="T34" fmla="*/ 134 w 155"/>
                  <a:gd name="T35" fmla="*/ 5 h 8"/>
                  <a:gd name="T36" fmla="*/ 155 w 155"/>
                  <a:gd name="T37" fmla="*/ 5 h 8"/>
                  <a:gd name="T38" fmla="*/ 155 w 155"/>
                  <a:gd name="T39" fmla="*/ 5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6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40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40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6" y="8"/>
                    </a:lnTo>
                    <a:lnTo>
                      <a:pt x="134" y="5"/>
                    </a:lnTo>
                    <a:lnTo>
                      <a:pt x="155" y="5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4" name="Freeform 2273"/>
              <p:cNvSpPr>
                <a:spLocks/>
              </p:cNvSpPr>
              <p:nvPr/>
            </p:nvSpPr>
            <p:spPr bwMode="auto">
              <a:xfrm>
                <a:off x="788" y="2981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5" name="Freeform 2274"/>
              <p:cNvSpPr>
                <a:spLocks/>
              </p:cNvSpPr>
              <p:nvPr/>
            </p:nvSpPr>
            <p:spPr bwMode="auto">
              <a:xfrm>
                <a:off x="874" y="2975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6 h 16"/>
                  <a:gd name="T6" fmla="*/ 52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6 w 71"/>
                  <a:gd name="T13" fmla="*/ 11 h 16"/>
                  <a:gd name="T14" fmla="*/ 18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8 w 71"/>
                  <a:gd name="T25" fmla="*/ 14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2 w 71"/>
                  <a:gd name="T33" fmla="*/ 14 h 16"/>
                  <a:gd name="T34" fmla="*/ 60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6"/>
                    </a:lnTo>
                    <a:lnTo>
                      <a:pt x="52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8" y="14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2" y="14"/>
                    </a:lnTo>
                    <a:lnTo>
                      <a:pt x="60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6" name="Freeform 2275"/>
              <p:cNvSpPr>
                <a:spLocks/>
              </p:cNvSpPr>
              <p:nvPr/>
            </p:nvSpPr>
            <p:spPr bwMode="auto">
              <a:xfrm>
                <a:off x="942" y="2907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7" name="Freeform 2276"/>
              <p:cNvSpPr>
                <a:spLocks/>
              </p:cNvSpPr>
              <p:nvPr/>
            </p:nvSpPr>
            <p:spPr bwMode="auto">
              <a:xfrm>
                <a:off x="903" y="2897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1 w 57"/>
                  <a:gd name="T9" fmla="*/ 2 h 13"/>
                  <a:gd name="T10" fmla="*/ 29 w 57"/>
                  <a:gd name="T11" fmla="*/ 5 h 13"/>
                  <a:gd name="T12" fmla="*/ 37 w 57"/>
                  <a:gd name="T13" fmla="*/ 5 h 13"/>
                  <a:gd name="T14" fmla="*/ 44 w 57"/>
                  <a:gd name="T15" fmla="*/ 8 h 13"/>
                  <a:gd name="T16" fmla="*/ 50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2 h 13"/>
                  <a:gd name="T28" fmla="*/ 29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4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8" name="Freeform 2277"/>
              <p:cNvSpPr>
                <a:spLocks/>
              </p:cNvSpPr>
              <p:nvPr/>
            </p:nvSpPr>
            <p:spPr bwMode="auto">
              <a:xfrm>
                <a:off x="623" y="2897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8 h 18"/>
                  <a:gd name="T14" fmla="*/ 233 w 280"/>
                  <a:gd name="T15" fmla="*/ 5 h 18"/>
                  <a:gd name="T16" fmla="*/ 267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2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2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9" name="Freeform 2278"/>
              <p:cNvSpPr>
                <a:spLocks/>
              </p:cNvSpPr>
              <p:nvPr/>
            </p:nvSpPr>
            <p:spPr bwMode="auto">
              <a:xfrm>
                <a:off x="589" y="3002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8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0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3 h 89"/>
                  <a:gd name="T24" fmla="*/ 105 w 374"/>
                  <a:gd name="T25" fmla="*/ 83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7 w 374"/>
                  <a:gd name="T39" fmla="*/ 83 h 89"/>
                  <a:gd name="T40" fmla="*/ 366 w 374"/>
                  <a:gd name="T41" fmla="*/ 73 h 89"/>
                  <a:gd name="T42" fmla="*/ 371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8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2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0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3"/>
                    </a:lnTo>
                    <a:lnTo>
                      <a:pt x="105" y="83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7" y="83"/>
                    </a:lnTo>
                    <a:lnTo>
                      <a:pt x="366" y="73"/>
                    </a:lnTo>
                    <a:lnTo>
                      <a:pt x="371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8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2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0" name="Freeform 2279"/>
              <p:cNvSpPr>
                <a:spLocks/>
              </p:cNvSpPr>
              <p:nvPr/>
            </p:nvSpPr>
            <p:spPr bwMode="auto">
              <a:xfrm>
                <a:off x="594" y="3004"/>
                <a:ext cx="369" cy="71"/>
              </a:xfrm>
              <a:custGeom>
                <a:avLst/>
                <a:gdLst>
                  <a:gd name="T0" fmla="*/ 60 w 369"/>
                  <a:gd name="T1" fmla="*/ 6 h 71"/>
                  <a:gd name="T2" fmla="*/ 47 w 369"/>
                  <a:gd name="T3" fmla="*/ 11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6 w 369"/>
                  <a:gd name="T19" fmla="*/ 63 h 71"/>
                  <a:gd name="T20" fmla="*/ 121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4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3 h 71"/>
                  <a:gd name="T36" fmla="*/ 366 w 369"/>
                  <a:gd name="T37" fmla="*/ 42 h 71"/>
                  <a:gd name="T38" fmla="*/ 361 w 369"/>
                  <a:gd name="T39" fmla="*/ 32 h 71"/>
                  <a:gd name="T40" fmla="*/ 356 w 369"/>
                  <a:gd name="T41" fmla="*/ 21 h 71"/>
                  <a:gd name="T42" fmla="*/ 351 w 369"/>
                  <a:gd name="T43" fmla="*/ 8 h 71"/>
                  <a:gd name="T44" fmla="*/ 346 w 369"/>
                  <a:gd name="T45" fmla="*/ 6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6" y="63"/>
                    </a:lnTo>
                    <a:lnTo>
                      <a:pt x="121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4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3"/>
                    </a:lnTo>
                    <a:lnTo>
                      <a:pt x="366" y="42"/>
                    </a:lnTo>
                    <a:lnTo>
                      <a:pt x="361" y="32"/>
                    </a:lnTo>
                    <a:lnTo>
                      <a:pt x="356" y="21"/>
                    </a:lnTo>
                    <a:lnTo>
                      <a:pt x="351" y="8"/>
                    </a:lnTo>
                    <a:lnTo>
                      <a:pt x="346" y="6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1" name="Freeform 2280"/>
              <p:cNvSpPr>
                <a:spLocks/>
              </p:cNvSpPr>
              <p:nvPr/>
            </p:nvSpPr>
            <p:spPr bwMode="auto">
              <a:xfrm>
                <a:off x="652" y="3015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2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2" name="Freeform 2281"/>
              <p:cNvSpPr>
                <a:spLocks/>
              </p:cNvSpPr>
              <p:nvPr/>
            </p:nvSpPr>
            <p:spPr bwMode="auto">
              <a:xfrm>
                <a:off x="641" y="3023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3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5 h 7"/>
                  <a:gd name="T18" fmla="*/ 8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3" name="Freeform 2282"/>
              <p:cNvSpPr>
                <a:spLocks/>
              </p:cNvSpPr>
              <p:nvPr/>
            </p:nvSpPr>
            <p:spPr bwMode="auto">
              <a:xfrm>
                <a:off x="631" y="3030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4" name="Freeform 2283"/>
              <p:cNvSpPr>
                <a:spLocks/>
              </p:cNvSpPr>
              <p:nvPr/>
            </p:nvSpPr>
            <p:spPr bwMode="auto">
              <a:xfrm>
                <a:off x="618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5" name="Freeform 2284"/>
              <p:cNvSpPr>
                <a:spLocks/>
              </p:cNvSpPr>
              <p:nvPr/>
            </p:nvSpPr>
            <p:spPr bwMode="auto">
              <a:xfrm>
                <a:off x="607" y="3049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3 w 11"/>
                  <a:gd name="T13" fmla="*/ 10 h 10"/>
                  <a:gd name="T14" fmla="*/ 6 w 11"/>
                  <a:gd name="T15" fmla="*/ 10 h 10"/>
                  <a:gd name="T16" fmla="*/ 8 w 11"/>
                  <a:gd name="T17" fmla="*/ 8 h 10"/>
                  <a:gd name="T18" fmla="*/ 8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6" name="Freeform 2285"/>
              <p:cNvSpPr>
                <a:spLocks/>
              </p:cNvSpPr>
              <p:nvPr/>
            </p:nvSpPr>
            <p:spPr bwMode="auto">
              <a:xfrm>
                <a:off x="665" y="3015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7" name="Freeform 2286"/>
              <p:cNvSpPr>
                <a:spLocks/>
              </p:cNvSpPr>
              <p:nvPr/>
            </p:nvSpPr>
            <p:spPr bwMode="auto">
              <a:xfrm>
                <a:off x="654" y="3023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6 w 8"/>
                  <a:gd name="T13" fmla="*/ 7 h 7"/>
                  <a:gd name="T14" fmla="*/ 6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6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8" name="Freeform 2287"/>
              <p:cNvSpPr>
                <a:spLocks/>
              </p:cNvSpPr>
              <p:nvPr/>
            </p:nvSpPr>
            <p:spPr bwMode="auto">
              <a:xfrm>
                <a:off x="644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9" name="Freeform 2288"/>
              <p:cNvSpPr>
                <a:spLocks/>
              </p:cNvSpPr>
              <p:nvPr/>
            </p:nvSpPr>
            <p:spPr bwMode="auto">
              <a:xfrm>
                <a:off x="631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0" name="Freeform 2289"/>
              <p:cNvSpPr>
                <a:spLocks/>
              </p:cNvSpPr>
              <p:nvPr/>
            </p:nvSpPr>
            <p:spPr bwMode="auto">
              <a:xfrm>
                <a:off x="620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3 w 11"/>
                  <a:gd name="T13" fmla="*/ 8 h 8"/>
                  <a:gd name="T14" fmla="*/ 6 w 11"/>
                  <a:gd name="T15" fmla="*/ 8 h 8"/>
                  <a:gd name="T16" fmla="*/ 8 w 11"/>
                  <a:gd name="T17" fmla="*/ 6 h 8"/>
                  <a:gd name="T18" fmla="*/ 8 w 11"/>
                  <a:gd name="T19" fmla="*/ 6 h 8"/>
                  <a:gd name="T20" fmla="*/ 8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1" name="Freeform 2290"/>
              <p:cNvSpPr>
                <a:spLocks/>
              </p:cNvSpPr>
              <p:nvPr/>
            </p:nvSpPr>
            <p:spPr bwMode="auto">
              <a:xfrm>
                <a:off x="675" y="301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5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2" name="Freeform 2291"/>
              <p:cNvSpPr>
                <a:spLocks/>
              </p:cNvSpPr>
              <p:nvPr/>
            </p:nvSpPr>
            <p:spPr bwMode="auto">
              <a:xfrm>
                <a:off x="668" y="3023"/>
                <a:ext cx="7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5 w 7"/>
                  <a:gd name="T27" fmla="*/ 0 h 7"/>
                  <a:gd name="T28" fmla="*/ 2 w 7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7"/>
                  <a:gd name="T47" fmla="*/ 7 w 7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3" name="Freeform 2292"/>
              <p:cNvSpPr>
                <a:spLocks/>
              </p:cNvSpPr>
              <p:nvPr/>
            </p:nvSpPr>
            <p:spPr bwMode="auto">
              <a:xfrm>
                <a:off x="657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4" name="Freeform 2293"/>
              <p:cNvSpPr>
                <a:spLocks/>
              </p:cNvSpPr>
              <p:nvPr/>
            </p:nvSpPr>
            <p:spPr bwMode="auto">
              <a:xfrm>
                <a:off x="644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3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5" name="Freeform 2294"/>
              <p:cNvSpPr>
                <a:spLocks/>
              </p:cNvSpPr>
              <p:nvPr/>
            </p:nvSpPr>
            <p:spPr bwMode="auto">
              <a:xfrm>
                <a:off x="633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6" name="Freeform 2295"/>
              <p:cNvSpPr>
                <a:spLocks/>
              </p:cNvSpPr>
              <p:nvPr/>
            </p:nvSpPr>
            <p:spPr bwMode="auto">
              <a:xfrm>
                <a:off x="688" y="3015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6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6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7" name="Freeform 2296"/>
              <p:cNvSpPr>
                <a:spLocks/>
              </p:cNvSpPr>
              <p:nvPr/>
            </p:nvSpPr>
            <p:spPr bwMode="auto">
              <a:xfrm>
                <a:off x="681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8" name="Freeform 2297"/>
              <p:cNvSpPr>
                <a:spLocks/>
              </p:cNvSpPr>
              <p:nvPr/>
            </p:nvSpPr>
            <p:spPr bwMode="auto">
              <a:xfrm>
                <a:off x="670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9" name="Freeform 2298"/>
              <p:cNvSpPr>
                <a:spLocks/>
              </p:cNvSpPr>
              <p:nvPr/>
            </p:nvSpPr>
            <p:spPr bwMode="auto">
              <a:xfrm>
                <a:off x="660" y="30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0" name="Freeform 2299"/>
              <p:cNvSpPr>
                <a:spLocks/>
              </p:cNvSpPr>
              <p:nvPr/>
            </p:nvSpPr>
            <p:spPr bwMode="auto">
              <a:xfrm>
                <a:off x="647" y="305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1" name="Freeform 2300"/>
              <p:cNvSpPr>
                <a:spLocks/>
              </p:cNvSpPr>
              <p:nvPr/>
            </p:nvSpPr>
            <p:spPr bwMode="auto">
              <a:xfrm>
                <a:off x="702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2" name="Freeform 2301"/>
              <p:cNvSpPr>
                <a:spLocks/>
              </p:cNvSpPr>
              <p:nvPr/>
            </p:nvSpPr>
            <p:spPr bwMode="auto">
              <a:xfrm>
                <a:off x="694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3" name="Freeform 2302"/>
              <p:cNvSpPr>
                <a:spLocks/>
              </p:cNvSpPr>
              <p:nvPr/>
            </p:nvSpPr>
            <p:spPr bwMode="auto">
              <a:xfrm>
                <a:off x="683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4" name="Freeform 2303"/>
              <p:cNvSpPr>
                <a:spLocks/>
              </p:cNvSpPr>
              <p:nvPr/>
            </p:nvSpPr>
            <p:spPr bwMode="auto">
              <a:xfrm>
                <a:off x="673" y="304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5" name="Freeform 2304"/>
              <p:cNvSpPr>
                <a:spLocks/>
              </p:cNvSpPr>
              <p:nvPr/>
            </p:nvSpPr>
            <p:spPr bwMode="auto">
              <a:xfrm>
                <a:off x="662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6" name="Freeform 2305"/>
              <p:cNvSpPr>
                <a:spLocks/>
              </p:cNvSpPr>
              <p:nvPr/>
            </p:nvSpPr>
            <p:spPr bwMode="auto">
              <a:xfrm>
                <a:off x="715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7" name="Freeform 2306"/>
              <p:cNvSpPr>
                <a:spLocks/>
              </p:cNvSpPr>
              <p:nvPr/>
            </p:nvSpPr>
            <p:spPr bwMode="auto">
              <a:xfrm>
                <a:off x="707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8" name="Freeform 2307"/>
              <p:cNvSpPr>
                <a:spLocks/>
              </p:cNvSpPr>
              <p:nvPr/>
            </p:nvSpPr>
            <p:spPr bwMode="auto">
              <a:xfrm>
                <a:off x="696" y="3030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6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9" name="Freeform 2308"/>
              <p:cNvSpPr>
                <a:spLocks/>
              </p:cNvSpPr>
              <p:nvPr/>
            </p:nvSpPr>
            <p:spPr bwMode="auto">
              <a:xfrm>
                <a:off x="686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2 w 10"/>
                  <a:gd name="T5" fmla="*/ 5 h 8"/>
                  <a:gd name="T6" fmla="*/ 2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0" name="Freeform 2309"/>
              <p:cNvSpPr>
                <a:spLocks/>
              </p:cNvSpPr>
              <p:nvPr/>
            </p:nvSpPr>
            <p:spPr bwMode="auto">
              <a:xfrm>
                <a:off x="675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3 h 11"/>
                  <a:gd name="T4" fmla="*/ 3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1" name="Freeform 2310"/>
              <p:cNvSpPr>
                <a:spLocks/>
              </p:cNvSpPr>
              <p:nvPr/>
            </p:nvSpPr>
            <p:spPr bwMode="auto">
              <a:xfrm>
                <a:off x="728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2" name="Freeform 2311"/>
              <p:cNvSpPr>
                <a:spLocks/>
              </p:cNvSpPr>
              <p:nvPr/>
            </p:nvSpPr>
            <p:spPr bwMode="auto">
              <a:xfrm>
                <a:off x="720" y="3023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8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3" name="Freeform 2312"/>
              <p:cNvSpPr>
                <a:spLocks/>
              </p:cNvSpPr>
              <p:nvPr/>
            </p:nvSpPr>
            <p:spPr bwMode="auto">
              <a:xfrm>
                <a:off x="712" y="3033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4" name="Freeform 2313"/>
              <p:cNvSpPr>
                <a:spLocks/>
              </p:cNvSpPr>
              <p:nvPr/>
            </p:nvSpPr>
            <p:spPr bwMode="auto">
              <a:xfrm>
                <a:off x="702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5" name="Freeform 2314"/>
              <p:cNvSpPr>
                <a:spLocks/>
              </p:cNvSpPr>
              <p:nvPr/>
            </p:nvSpPr>
            <p:spPr bwMode="auto">
              <a:xfrm>
                <a:off x="691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6" name="Freeform 2315"/>
              <p:cNvSpPr>
                <a:spLocks/>
              </p:cNvSpPr>
              <p:nvPr/>
            </p:nvSpPr>
            <p:spPr bwMode="auto">
              <a:xfrm>
                <a:off x="741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2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2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7" name="Freeform 2316"/>
              <p:cNvSpPr>
                <a:spLocks/>
              </p:cNvSpPr>
              <p:nvPr/>
            </p:nvSpPr>
            <p:spPr bwMode="auto">
              <a:xfrm>
                <a:off x="736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7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8" name="Freeform 2317"/>
              <p:cNvSpPr>
                <a:spLocks/>
              </p:cNvSpPr>
              <p:nvPr/>
            </p:nvSpPr>
            <p:spPr bwMode="auto">
              <a:xfrm>
                <a:off x="725" y="303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9" name="Freeform 2318"/>
              <p:cNvSpPr>
                <a:spLocks/>
              </p:cNvSpPr>
              <p:nvPr/>
            </p:nvSpPr>
            <p:spPr bwMode="auto">
              <a:xfrm>
                <a:off x="717" y="3041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5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0" name="Freeform 2319"/>
              <p:cNvSpPr>
                <a:spLocks/>
              </p:cNvSpPr>
              <p:nvPr/>
            </p:nvSpPr>
            <p:spPr bwMode="auto">
              <a:xfrm>
                <a:off x="707" y="3051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1" name="Freeform 2320"/>
              <p:cNvSpPr>
                <a:spLocks/>
              </p:cNvSpPr>
              <p:nvPr/>
            </p:nvSpPr>
            <p:spPr bwMode="auto">
              <a:xfrm>
                <a:off x="756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2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2" name="Freeform 2321"/>
              <p:cNvSpPr>
                <a:spLocks/>
              </p:cNvSpPr>
              <p:nvPr/>
            </p:nvSpPr>
            <p:spPr bwMode="auto">
              <a:xfrm>
                <a:off x="749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3" name="Freeform 2322"/>
              <p:cNvSpPr>
                <a:spLocks/>
              </p:cNvSpPr>
              <p:nvPr/>
            </p:nvSpPr>
            <p:spPr bwMode="auto">
              <a:xfrm>
                <a:off x="741" y="303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4" name="Freeform 2323"/>
              <p:cNvSpPr>
                <a:spLocks/>
              </p:cNvSpPr>
              <p:nvPr/>
            </p:nvSpPr>
            <p:spPr bwMode="auto">
              <a:xfrm>
                <a:off x="733" y="3041"/>
                <a:ext cx="10" cy="10"/>
              </a:xfrm>
              <a:custGeom>
                <a:avLst/>
                <a:gdLst>
                  <a:gd name="T0" fmla="*/ 0 w 10"/>
                  <a:gd name="T1" fmla="*/ 3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3 h 10"/>
                  <a:gd name="T24" fmla="*/ 8 w 10"/>
                  <a:gd name="T25" fmla="*/ 3 h 10"/>
                  <a:gd name="T26" fmla="*/ 5 w 10"/>
                  <a:gd name="T27" fmla="*/ 0 h 10"/>
                  <a:gd name="T28" fmla="*/ 0 w 10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5" name="Freeform 2324"/>
              <p:cNvSpPr>
                <a:spLocks/>
              </p:cNvSpPr>
              <p:nvPr/>
            </p:nvSpPr>
            <p:spPr bwMode="auto">
              <a:xfrm>
                <a:off x="725" y="30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6" name="Freeform 2325"/>
              <p:cNvSpPr>
                <a:spLocks/>
              </p:cNvSpPr>
              <p:nvPr/>
            </p:nvSpPr>
            <p:spPr bwMode="auto">
              <a:xfrm>
                <a:off x="770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7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7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7" name="Freeform 2326"/>
              <p:cNvSpPr>
                <a:spLocks/>
              </p:cNvSpPr>
              <p:nvPr/>
            </p:nvSpPr>
            <p:spPr bwMode="auto">
              <a:xfrm>
                <a:off x="764" y="3023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6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8" name="Freeform 2327"/>
              <p:cNvSpPr>
                <a:spLocks/>
              </p:cNvSpPr>
              <p:nvPr/>
            </p:nvSpPr>
            <p:spPr bwMode="auto">
              <a:xfrm>
                <a:off x="756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9" name="Freeform 2328"/>
              <p:cNvSpPr>
                <a:spLocks/>
              </p:cNvSpPr>
              <p:nvPr/>
            </p:nvSpPr>
            <p:spPr bwMode="auto">
              <a:xfrm>
                <a:off x="749" y="3044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0" name="Freeform 2329"/>
              <p:cNvSpPr>
                <a:spLocks/>
              </p:cNvSpPr>
              <p:nvPr/>
            </p:nvSpPr>
            <p:spPr bwMode="auto">
              <a:xfrm>
                <a:off x="741" y="305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1" name="Freeform 2330"/>
              <p:cNvSpPr>
                <a:spLocks/>
              </p:cNvSpPr>
              <p:nvPr/>
            </p:nvSpPr>
            <p:spPr bwMode="auto">
              <a:xfrm>
                <a:off x="785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2" name="Freeform 2331"/>
              <p:cNvSpPr>
                <a:spLocks/>
              </p:cNvSpPr>
              <p:nvPr/>
            </p:nvSpPr>
            <p:spPr bwMode="auto">
              <a:xfrm>
                <a:off x="780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3" name="Freeform 2332"/>
              <p:cNvSpPr>
                <a:spLocks/>
              </p:cNvSpPr>
              <p:nvPr/>
            </p:nvSpPr>
            <p:spPr bwMode="auto">
              <a:xfrm>
                <a:off x="772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4" name="Freeform 2333"/>
              <p:cNvSpPr>
                <a:spLocks/>
              </p:cNvSpPr>
              <p:nvPr/>
            </p:nvSpPr>
            <p:spPr bwMode="auto">
              <a:xfrm>
                <a:off x="767" y="3044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7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0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5" name="Freeform 2334"/>
              <p:cNvSpPr>
                <a:spLocks/>
              </p:cNvSpPr>
              <p:nvPr/>
            </p:nvSpPr>
            <p:spPr bwMode="auto">
              <a:xfrm>
                <a:off x="759" y="305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6" name="Freeform 2335"/>
              <p:cNvSpPr>
                <a:spLocks/>
              </p:cNvSpPr>
              <p:nvPr/>
            </p:nvSpPr>
            <p:spPr bwMode="auto">
              <a:xfrm>
                <a:off x="801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8 w 10"/>
                  <a:gd name="T19" fmla="*/ 2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7" name="Freeform 2336"/>
              <p:cNvSpPr>
                <a:spLocks/>
              </p:cNvSpPr>
              <p:nvPr/>
            </p:nvSpPr>
            <p:spPr bwMode="auto">
              <a:xfrm>
                <a:off x="796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8" name="Freeform 2337"/>
              <p:cNvSpPr>
                <a:spLocks/>
              </p:cNvSpPr>
              <p:nvPr/>
            </p:nvSpPr>
            <p:spPr bwMode="auto">
              <a:xfrm>
                <a:off x="790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9" name="Freeform 2338"/>
              <p:cNvSpPr>
                <a:spLocks/>
              </p:cNvSpPr>
              <p:nvPr/>
            </p:nvSpPr>
            <p:spPr bwMode="auto">
              <a:xfrm>
                <a:off x="783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7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0" name="Freeform 2339"/>
              <p:cNvSpPr>
                <a:spLocks/>
              </p:cNvSpPr>
              <p:nvPr/>
            </p:nvSpPr>
            <p:spPr bwMode="auto">
              <a:xfrm>
                <a:off x="775" y="3054"/>
                <a:ext cx="13" cy="11"/>
              </a:xfrm>
              <a:custGeom>
                <a:avLst/>
                <a:gdLst>
                  <a:gd name="T0" fmla="*/ 2 w 13"/>
                  <a:gd name="T1" fmla="*/ 3 h 11"/>
                  <a:gd name="T2" fmla="*/ 2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2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2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1" name="Freeform 2340"/>
              <p:cNvSpPr>
                <a:spLocks/>
              </p:cNvSpPr>
              <p:nvPr/>
            </p:nvSpPr>
            <p:spPr bwMode="auto">
              <a:xfrm>
                <a:off x="817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7 w 10"/>
                  <a:gd name="T19" fmla="*/ 0 h 5"/>
                  <a:gd name="T20" fmla="*/ 7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2" name="Freeform 2341"/>
              <p:cNvSpPr>
                <a:spLocks/>
              </p:cNvSpPr>
              <p:nvPr/>
            </p:nvSpPr>
            <p:spPr bwMode="auto">
              <a:xfrm>
                <a:off x="811" y="3023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3 w 13"/>
                  <a:gd name="T9" fmla="*/ 5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1 w 13"/>
                  <a:gd name="T21" fmla="*/ 2 h 7"/>
                  <a:gd name="T22" fmla="*/ 11 w 13"/>
                  <a:gd name="T23" fmla="*/ 2 h 7"/>
                  <a:gd name="T24" fmla="*/ 8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3" name="Freeform 2342"/>
              <p:cNvSpPr>
                <a:spLocks/>
              </p:cNvSpPr>
              <p:nvPr/>
            </p:nvSpPr>
            <p:spPr bwMode="auto">
              <a:xfrm>
                <a:off x="806" y="3033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4" name="Freeform 2343"/>
              <p:cNvSpPr>
                <a:spLocks/>
              </p:cNvSpPr>
              <p:nvPr/>
            </p:nvSpPr>
            <p:spPr bwMode="auto">
              <a:xfrm>
                <a:off x="801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5" name="Freeform 2344"/>
              <p:cNvSpPr>
                <a:spLocks/>
              </p:cNvSpPr>
              <p:nvPr/>
            </p:nvSpPr>
            <p:spPr bwMode="auto">
              <a:xfrm>
                <a:off x="796" y="3054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6" name="Freeform 2345"/>
              <p:cNvSpPr>
                <a:spLocks/>
              </p:cNvSpPr>
              <p:nvPr/>
            </p:nvSpPr>
            <p:spPr bwMode="auto">
              <a:xfrm>
                <a:off x="924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2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7" name="Freeform 2346"/>
              <p:cNvSpPr>
                <a:spLocks/>
              </p:cNvSpPr>
              <p:nvPr/>
            </p:nvSpPr>
            <p:spPr bwMode="auto">
              <a:xfrm>
                <a:off x="929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5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8" name="Freeform 2347"/>
              <p:cNvSpPr>
                <a:spLocks/>
              </p:cNvSpPr>
              <p:nvPr/>
            </p:nvSpPr>
            <p:spPr bwMode="auto">
              <a:xfrm>
                <a:off x="934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9" name="Freeform 2348"/>
              <p:cNvSpPr>
                <a:spLocks/>
              </p:cNvSpPr>
              <p:nvPr/>
            </p:nvSpPr>
            <p:spPr bwMode="auto">
              <a:xfrm>
                <a:off x="940" y="3041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0" name="Freeform 2349"/>
              <p:cNvSpPr>
                <a:spLocks/>
              </p:cNvSpPr>
              <p:nvPr/>
            </p:nvSpPr>
            <p:spPr bwMode="auto">
              <a:xfrm>
                <a:off x="947" y="3051"/>
                <a:ext cx="8" cy="8"/>
              </a:xfrm>
              <a:custGeom>
                <a:avLst/>
                <a:gdLst>
                  <a:gd name="T0" fmla="*/ 6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6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6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6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1" name="Freeform 2350"/>
              <p:cNvSpPr>
                <a:spLocks/>
              </p:cNvSpPr>
              <p:nvPr/>
            </p:nvSpPr>
            <p:spPr bwMode="auto">
              <a:xfrm>
                <a:off x="911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2 w 8"/>
                  <a:gd name="T17" fmla="*/ 5 h 8"/>
                  <a:gd name="T18" fmla="*/ 2 w 8"/>
                  <a:gd name="T19" fmla="*/ 2 h 8"/>
                  <a:gd name="T20" fmla="*/ 2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2" name="Freeform 2351"/>
              <p:cNvSpPr>
                <a:spLocks/>
              </p:cNvSpPr>
              <p:nvPr/>
            </p:nvSpPr>
            <p:spPr bwMode="auto">
              <a:xfrm>
                <a:off x="916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3" name="Freeform 2352"/>
              <p:cNvSpPr>
                <a:spLocks/>
              </p:cNvSpPr>
              <p:nvPr/>
            </p:nvSpPr>
            <p:spPr bwMode="auto">
              <a:xfrm>
                <a:off x="921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4" name="Freeform 2353"/>
              <p:cNvSpPr>
                <a:spLocks/>
              </p:cNvSpPr>
              <p:nvPr/>
            </p:nvSpPr>
            <p:spPr bwMode="auto">
              <a:xfrm>
                <a:off x="926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5" name="Freeform 2354"/>
              <p:cNvSpPr>
                <a:spLocks/>
              </p:cNvSpPr>
              <p:nvPr/>
            </p:nvSpPr>
            <p:spPr bwMode="auto">
              <a:xfrm>
                <a:off x="932" y="3051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6" name="Freeform 2355"/>
              <p:cNvSpPr>
                <a:spLocks/>
              </p:cNvSpPr>
              <p:nvPr/>
            </p:nvSpPr>
            <p:spPr bwMode="auto">
              <a:xfrm>
                <a:off x="900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3 w 8"/>
                  <a:gd name="T23" fmla="*/ 2 h 8"/>
                  <a:gd name="T24" fmla="*/ 6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7" name="Freeform 2356"/>
              <p:cNvSpPr>
                <a:spLocks/>
              </p:cNvSpPr>
              <p:nvPr/>
            </p:nvSpPr>
            <p:spPr bwMode="auto">
              <a:xfrm>
                <a:off x="903" y="3023"/>
                <a:ext cx="10" cy="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2 h 7"/>
                  <a:gd name="T4" fmla="*/ 10 w 10"/>
                  <a:gd name="T5" fmla="*/ 5 h 7"/>
                  <a:gd name="T6" fmla="*/ 10 w 10"/>
                  <a:gd name="T7" fmla="*/ 5 h 7"/>
                  <a:gd name="T8" fmla="*/ 8 w 10"/>
                  <a:gd name="T9" fmla="*/ 5 h 7"/>
                  <a:gd name="T10" fmla="*/ 5 w 10"/>
                  <a:gd name="T11" fmla="*/ 7 h 7"/>
                  <a:gd name="T12" fmla="*/ 3 w 10"/>
                  <a:gd name="T13" fmla="*/ 7 h 7"/>
                  <a:gd name="T14" fmla="*/ 3 w 10"/>
                  <a:gd name="T15" fmla="*/ 7 h 7"/>
                  <a:gd name="T16" fmla="*/ 0 w 10"/>
                  <a:gd name="T17" fmla="*/ 5 h 7"/>
                  <a:gd name="T18" fmla="*/ 3 w 10"/>
                  <a:gd name="T19" fmla="*/ 5 h 7"/>
                  <a:gd name="T20" fmla="*/ 3 w 10"/>
                  <a:gd name="T21" fmla="*/ 2 h 7"/>
                  <a:gd name="T22" fmla="*/ 3 w 10"/>
                  <a:gd name="T23" fmla="*/ 2 h 7"/>
                  <a:gd name="T24" fmla="*/ 8 w 10"/>
                  <a:gd name="T25" fmla="*/ 0 h 7"/>
                  <a:gd name="T26" fmla="*/ 10 w 10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8" name="Freeform 2357"/>
              <p:cNvSpPr>
                <a:spLocks/>
              </p:cNvSpPr>
              <p:nvPr/>
            </p:nvSpPr>
            <p:spPr bwMode="auto">
              <a:xfrm>
                <a:off x="908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9" name="Freeform 2358"/>
              <p:cNvSpPr>
                <a:spLocks/>
              </p:cNvSpPr>
              <p:nvPr/>
            </p:nvSpPr>
            <p:spPr bwMode="auto">
              <a:xfrm>
                <a:off x="913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0" name="Freeform 2359"/>
              <p:cNvSpPr>
                <a:spLocks/>
              </p:cNvSpPr>
              <p:nvPr/>
            </p:nvSpPr>
            <p:spPr bwMode="auto">
              <a:xfrm>
                <a:off x="919" y="3051"/>
                <a:ext cx="10" cy="8"/>
              </a:xfrm>
              <a:custGeom>
                <a:avLst/>
                <a:gdLst>
                  <a:gd name="T0" fmla="*/ 7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7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7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1" name="Freeform 2360"/>
              <p:cNvSpPr>
                <a:spLocks/>
              </p:cNvSpPr>
              <p:nvPr/>
            </p:nvSpPr>
            <p:spPr bwMode="auto">
              <a:xfrm>
                <a:off x="984" y="2973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2" name="Freeform 2361"/>
              <p:cNvSpPr>
                <a:spLocks/>
              </p:cNvSpPr>
              <p:nvPr/>
            </p:nvSpPr>
            <p:spPr bwMode="auto">
              <a:xfrm>
                <a:off x="997" y="2970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8 w 29"/>
                  <a:gd name="T13" fmla="*/ 5 h 11"/>
                  <a:gd name="T14" fmla="*/ 24 w 29"/>
                  <a:gd name="T15" fmla="*/ 3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6 w 29"/>
                  <a:gd name="T23" fmla="*/ 0 h 11"/>
                  <a:gd name="T24" fmla="*/ 24 w 29"/>
                  <a:gd name="T25" fmla="*/ 0 h 11"/>
                  <a:gd name="T26" fmla="*/ 18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5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3" name="Freeform 2362"/>
              <p:cNvSpPr>
                <a:spLocks/>
              </p:cNvSpPr>
              <p:nvPr/>
            </p:nvSpPr>
            <p:spPr bwMode="auto">
              <a:xfrm>
                <a:off x="984" y="2978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0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0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4" name="Freeform 2363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5" name="Freeform 2364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6" name="Freeform 2365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7" name="Freeform 2366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8" name="Freeform 2367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9" name="Freeform 2368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0" name="Freeform 2369"/>
              <p:cNvSpPr>
                <a:spLocks/>
              </p:cNvSpPr>
              <p:nvPr/>
            </p:nvSpPr>
            <p:spPr bwMode="auto">
              <a:xfrm>
                <a:off x="1026" y="2970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3 w 26"/>
                  <a:gd name="T19" fmla="*/ 13 h 13"/>
                  <a:gd name="T20" fmla="*/ 26 w 26"/>
                  <a:gd name="T21" fmla="*/ 11 h 13"/>
                  <a:gd name="T22" fmla="*/ 23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0 w 26"/>
                  <a:gd name="T31" fmla="*/ 3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3" y="13"/>
                    </a:lnTo>
                    <a:lnTo>
                      <a:pt x="26" y="11"/>
                    </a:lnTo>
                    <a:lnTo>
                      <a:pt x="23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1" name="Freeform 2370"/>
              <p:cNvSpPr>
                <a:spLocks/>
              </p:cNvSpPr>
              <p:nvPr/>
            </p:nvSpPr>
            <p:spPr bwMode="auto">
              <a:xfrm>
                <a:off x="1015" y="2973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40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7 w 45"/>
                  <a:gd name="T15" fmla="*/ 2 h 76"/>
                  <a:gd name="T16" fmla="*/ 16 w 45"/>
                  <a:gd name="T17" fmla="*/ 0 h 76"/>
                  <a:gd name="T18" fmla="*/ 16 w 45"/>
                  <a:gd name="T19" fmla="*/ 2 h 76"/>
                  <a:gd name="T20" fmla="*/ 13 w 45"/>
                  <a:gd name="T21" fmla="*/ 2 h 76"/>
                  <a:gd name="T22" fmla="*/ 6 w 45"/>
                  <a:gd name="T23" fmla="*/ 18 h 76"/>
                  <a:gd name="T24" fmla="*/ 3 w 45"/>
                  <a:gd name="T25" fmla="*/ 23 h 76"/>
                  <a:gd name="T26" fmla="*/ 0 w 45"/>
                  <a:gd name="T27" fmla="*/ 31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40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7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2" name="Freeform 2371"/>
              <p:cNvSpPr>
                <a:spLocks/>
              </p:cNvSpPr>
              <p:nvPr/>
            </p:nvSpPr>
            <p:spPr bwMode="auto">
              <a:xfrm>
                <a:off x="1031" y="3033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5 w 16"/>
                  <a:gd name="T11" fmla="*/ 8 h 18"/>
                  <a:gd name="T12" fmla="*/ 5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5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3" name="Freeform 2372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4" name="Freeform 2373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5" name="Freeform 2374"/>
              <p:cNvSpPr>
                <a:spLocks/>
              </p:cNvSpPr>
              <p:nvPr/>
            </p:nvSpPr>
            <p:spPr bwMode="auto">
              <a:xfrm>
                <a:off x="1031" y="2970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8 w 21"/>
                  <a:gd name="T19" fmla="*/ 13 h 13"/>
                  <a:gd name="T20" fmla="*/ 21 w 21"/>
                  <a:gd name="T21" fmla="*/ 11 h 13"/>
                  <a:gd name="T22" fmla="*/ 18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6" name="Freeform 2375"/>
              <p:cNvSpPr>
                <a:spLocks/>
              </p:cNvSpPr>
              <p:nvPr/>
            </p:nvSpPr>
            <p:spPr bwMode="auto">
              <a:xfrm>
                <a:off x="1026" y="2973"/>
                <a:ext cx="8" cy="5"/>
              </a:xfrm>
              <a:custGeom>
                <a:avLst/>
                <a:gdLst>
                  <a:gd name="T0" fmla="*/ 2 w 8"/>
                  <a:gd name="T1" fmla="*/ 5 h 5"/>
                  <a:gd name="T2" fmla="*/ 2 w 8"/>
                  <a:gd name="T3" fmla="*/ 5 h 5"/>
                  <a:gd name="T4" fmla="*/ 2 w 8"/>
                  <a:gd name="T5" fmla="*/ 5 h 5"/>
                  <a:gd name="T6" fmla="*/ 2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2 w 8"/>
                  <a:gd name="T25" fmla="*/ 0 h 5"/>
                  <a:gd name="T26" fmla="*/ 2 w 8"/>
                  <a:gd name="T27" fmla="*/ 0 h 5"/>
                  <a:gd name="T28" fmla="*/ 2 w 8"/>
                  <a:gd name="T29" fmla="*/ 0 h 5"/>
                  <a:gd name="T30" fmla="*/ 2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2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7" name="Freeform 2376"/>
              <p:cNvSpPr>
                <a:spLocks/>
              </p:cNvSpPr>
              <p:nvPr/>
            </p:nvSpPr>
            <p:spPr bwMode="auto">
              <a:xfrm>
                <a:off x="1013" y="2975"/>
                <a:ext cx="15" cy="29"/>
              </a:xfrm>
              <a:custGeom>
                <a:avLst/>
                <a:gdLst>
                  <a:gd name="T0" fmla="*/ 5 w 15"/>
                  <a:gd name="T1" fmla="*/ 29 h 29"/>
                  <a:gd name="T2" fmla="*/ 5 w 15"/>
                  <a:gd name="T3" fmla="*/ 29 h 29"/>
                  <a:gd name="T4" fmla="*/ 5 w 15"/>
                  <a:gd name="T5" fmla="*/ 27 h 29"/>
                  <a:gd name="T6" fmla="*/ 5 w 15"/>
                  <a:gd name="T7" fmla="*/ 21 h 29"/>
                  <a:gd name="T8" fmla="*/ 8 w 15"/>
                  <a:gd name="T9" fmla="*/ 19 h 29"/>
                  <a:gd name="T10" fmla="*/ 8 w 15"/>
                  <a:gd name="T11" fmla="*/ 16 h 29"/>
                  <a:gd name="T12" fmla="*/ 10 w 15"/>
                  <a:gd name="T13" fmla="*/ 11 h 29"/>
                  <a:gd name="T14" fmla="*/ 13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10 w 15"/>
                  <a:gd name="T25" fmla="*/ 6 h 29"/>
                  <a:gd name="T26" fmla="*/ 8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2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5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8" name="Freeform 2377"/>
              <p:cNvSpPr>
                <a:spLocks/>
              </p:cNvSpPr>
              <p:nvPr/>
            </p:nvSpPr>
            <p:spPr bwMode="auto">
              <a:xfrm>
                <a:off x="1013" y="3004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2 w 5"/>
                  <a:gd name="T5" fmla="*/ 24 h 29"/>
                  <a:gd name="T6" fmla="*/ 2 w 5"/>
                  <a:gd name="T7" fmla="*/ 21 h 29"/>
                  <a:gd name="T8" fmla="*/ 2 w 5"/>
                  <a:gd name="T9" fmla="*/ 19 h 29"/>
                  <a:gd name="T10" fmla="*/ 2 w 5"/>
                  <a:gd name="T11" fmla="*/ 13 h 29"/>
                  <a:gd name="T12" fmla="*/ 2 w 5"/>
                  <a:gd name="T13" fmla="*/ 11 h 29"/>
                  <a:gd name="T14" fmla="*/ 2 w 5"/>
                  <a:gd name="T15" fmla="*/ 8 h 29"/>
                  <a:gd name="T16" fmla="*/ 2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9" name="Freeform 2378"/>
              <p:cNvSpPr>
                <a:spLocks/>
              </p:cNvSpPr>
              <p:nvPr/>
            </p:nvSpPr>
            <p:spPr bwMode="auto">
              <a:xfrm>
                <a:off x="1015" y="3030"/>
                <a:ext cx="19" cy="21"/>
              </a:xfrm>
              <a:custGeom>
                <a:avLst/>
                <a:gdLst>
                  <a:gd name="T0" fmla="*/ 16 w 19"/>
                  <a:gd name="T1" fmla="*/ 19 h 21"/>
                  <a:gd name="T2" fmla="*/ 19 w 19"/>
                  <a:gd name="T3" fmla="*/ 16 h 21"/>
                  <a:gd name="T4" fmla="*/ 16 w 19"/>
                  <a:gd name="T5" fmla="*/ 16 h 21"/>
                  <a:gd name="T6" fmla="*/ 13 w 19"/>
                  <a:gd name="T7" fmla="*/ 14 h 21"/>
                  <a:gd name="T8" fmla="*/ 11 w 19"/>
                  <a:gd name="T9" fmla="*/ 14 h 21"/>
                  <a:gd name="T10" fmla="*/ 8 w 19"/>
                  <a:gd name="T11" fmla="*/ 11 h 21"/>
                  <a:gd name="T12" fmla="*/ 6 w 19"/>
                  <a:gd name="T13" fmla="*/ 8 h 21"/>
                  <a:gd name="T14" fmla="*/ 6 w 19"/>
                  <a:gd name="T15" fmla="*/ 6 h 21"/>
                  <a:gd name="T16" fmla="*/ 3 w 19"/>
                  <a:gd name="T17" fmla="*/ 3 h 21"/>
                  <a:gd name="T18" fmla="*/ 3 w 19"/>
                  <a:gd name="T19" fmla="*/ 0 h 21"/>
                  <a:gd name="T20" fmla="*/ 0 w 19"/>
                  <a:gd name="T21" fmla="*/ 3 h 21"/>
                  <a:gd name="T22" fmla="*/ 0 w 19"/>
                  <a:gd name="T23" fmla="*/ 6 h 21"/>
                  <a:gd name="T24" fmla="*/ 3 w 19"/>
                  <a:gd name="T25" fmla="*/ 8 h 21"/>
                  <a:gd name="T26" fmla="*/ 3 w 19"/>
                  <a:gd name="T27" fmla="*/ 11 h 21"/>
                  <a:gd name="T28" fmla="*/ 6 w 19"/>
                  <a:gd name="T29" fmla="*/ 14 h 21"/>
                  <a:gd name="T30" fmla="*/ 8 w 19"/>
                  <a:gd name="T31" fmla="*/ 16 h 21"/>
                  <a:gd name="T32" fmla="*/ 11 w 19"/>
                  <a:gd name="T33" fmla="*/ 16 h 21"/>
                  <a:gd name="T34" fmla="*/ 13 w 19"/>
                  <a:gd name="T35" fmla="*/ 19 h 21"/>
                  <a:gd name="T36" fmla="*/ 16 w 19"/>
                  <a:gd name="T37" fmla="*/ 21 h 21"/>
                  <a:gd name="T38" fmla="*/ 19 w 19"/>
                  <a:gd name="T39" fmla="*/ 21 h 21"/>
                  <a:gd name="T40" fmla="*/ 16 w 19"/>
                  <a:gd name="T41" fmla="*/ 21 h 21"/>
                  <a:gd name="T42" fmla="*/ 16 w 19"/>
                  <a:gd name="T43" fmla="*/ 21 h 21"/>
                  <a:gd name="T44" fmla="*/ 19 w 19"/>
                  <a:gd name="T45" fmla="*/ 21 h 21"/>
                  <a:gd name="T46" fmla="*/ 16 w 19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9"/>
                  <a:gd name="T73" fmla="*/ 0 h 21"/>
                  <a:gd name="T74" fmla="*/ 19 w 19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9" h="21">
                    <a:moveTo>
                      <a:pt x="16" y="19"/>
                    </a:moveTo>
                    <a:lnTo>
                      <a:pt x="19" y="16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0" name="Freeform 2379"/>
              <p:cNvSpPr>
                <a:spLocks/>
              </p:cNvSpPr>
              <p:nvPr/>
            </p:nvSpPr>
            <p:spPr bwMode="auto">
              <a:xfrm>
                <a:off x="809" y="2936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2 w 128"/>
                  <a:gd name="T5" fmla="*/ 26 h 34"/>
                  <a:gd name="T6" fmla="*/ 2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5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5 w 128"/>
                  <a:gd name="T31" fmla="*/ 3 h 34"/>
                  <a:gd name="T32" fmla="*/ 117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0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5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5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5" y="3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1" name="Freeform 2380"/>
              <p:cNvSpPr>
                <a:spLocks/>
              </p:cNvSpPr>
              <p:nvPr/>
            </p:nvSpPr>
            <p:spPr bwMode="auto">
              <a:xfrm>
                <a:off x="809" y="2941"/>
                <a:ext cx="2" cy="21"/>
              </a:xfrm>
              <a:custGeom>
                <a:avLst/>
                <a:gdLst>
                  <a:gd name="T0" fmla="*/ 2 w 2"/>
                  <a:gd name="T1" fmla="*/ 21 h 21"/>
                  <a:gd name="T2" fmla="*/ 2 w 2"/>
                  <a:gd name="T3" fmla="*/ 21 h 21"/>
                  <a:gd name="T4" fmla="*/ 2 w 2"/>
                  <a:gd name="T5" fmla="*/ 19 h 21"/>
                  <a:gd name="T6" fmla="*/ 2 w 2"/>
                  <a:gd name="T7" fmla="*/ 16 h 21"/>
                  <a:gd name="T8" fmla="*/ 2 w 2"/>
                  <a:gd name="T9" fmla="*/ 14 h 21"/>
                  <a:gd name="T10" fmla="*/ 2 w 2"/>
                  <a:gd name="T11" fmla="*/ 11 h 21"/>
                  <a:gd name="T12" fmla="*/ 2 w 2"/>
                  <a:gd name="T13" fmla="*/ 8 h 21"/>
                  <a:gd name="T14" fmla="*/ 2 w 2"/>
                  <a:gd name="T15" fmla="*/ 6 h 21"/>
                  <a:gd name="T16" fmla="*/ 2 w 2"/>
                  <a:gd name="T17" fmla="*/ 3 h 21"/>
                  <a:gd name="T18" fmla="*/ 2 w 2"/>
                  <a:gd name="T19" fmla="*/ 0 h 21"/>
                  <a:gd name="T20" fmla="*/ 0 w 2"/>
                  <a:gd name="T21" fmla="*/ 0 h 21"/>
                  <a:gd name="T22" fmla="*/ 0 w 2"/>
                  <a:gd name="T23" fmla="*/ 3 h 21"/>
                  <a:gd name="T24" fmla="*/ 0 w 2"/>
                  <a:gd name="T25" fmla="*/ 6 h 21"/>
                  <a:gd name="T26" fmla="*/ 0 w 2"/>
                  <a:gd name="T27" fmla="*/ 8 h 21"/>
                  <a:gd name="T28" fmla="*/ 0 w 2"/>
                  <a:gd name="T29" fmla="*/ 11 h 21"/>
                  <a:gd name="T30" fmla="*/ 0 w 2"/>
                  <a:gd name="T31" fmla="*/ 14 h 21"/>
                  <a:gd name="T32" fmla="*/ 0 w 2"/>
                  <a:gd name="T33" fmla="*/ 16 h 21"/>
                  <a:gd name="T34" fmla="*/ 0 w 2"/>
                  <a:gd name="T35" fmla="*/ 19 h 21"/>
                  <a:gd name="T36" fmla="*/ 0 w 2"/>
                  <a:gd name="T37" fmla="*/ 21 h 21"/>
                  <a:gd name="T38" fmla="*/ 0 w 2"/>
                  <a:gd name="T39" fmla="*/ 21 h 21"/>
                  <a:gd name="T40" fmla="*/ 2 w 2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21"/>
                  <a:gd name="T65" fmla="*/ 2 w 2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21">
                    <a:moveTo>
                      <a:pt x="2" y="21"/>
                    </a:moveTo>
                    <a:lnTo>
                      <a:pt x="2" y="21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2" name="Freeform 2381"/>
              <p:cNvSpPr>
                <a:spLocks/>
              </p:cNvSpPr>
              <p:nvPr/>
            </p:nvSpPr>
            <p:spPr bwMode="auto">
              <a:xfrm>
                <a:off x="809" y="2962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2 w 5"/>
                  <a:gd name="T13" fmla="*/ 3 h 8"/>
                  <a:gd name="T14" fmla="*/ 2 w 5"/>
                  <a:gd name="T15" fmla="*/ 0 h 8"/>
                  <a:gd name="T16" fmla="*/ 2 w 5"/>
                  <a:gd name="T17" fmla="*/ 0 h 8"/>
                  <a:gd name="T18" fmla="*/ 2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2 w 5"/>
                  <a:gd name="T33" fmla="*/ 6 h 8"/>
                  <a:gd name="T34" fmla="*/ 2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3" name="Freeform 2382"/>
              <p:cNvSpPr>
                <a:spLocks/>
              </p:cNvSpPr>
              <p:nvPr/>
            </p:nvSpPr>
            <p:spPr bwMode="auto">
              <a:xfrm>
                <a:off x="814" y="2965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4" name="Freeform 2383"/>
              <p:cNvSpPr>
                <a:spLocks/>
              </p:cNvSpPr>
              <p:nvPr/>
            </p:nvSpPr>
            <p:spPr bwMode="auto">
              <a:xfrm>
                <a:off x="872" y="2968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8 w 31"/>
                  <a:gd name="T5" fmla="*/ 2 h 5"/>
                  <a:gd name="T6" fmla="*/ 23 w 31"/>
                  <a:gd name="T7" fmla="*/ 0 h 5"/>
                  <a:gd name="T8" fmla="*/ 20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7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7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0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8" y="2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5" name="Freeform 2384"/>
              <p:cNvSpPr>
                <a:spLocks/>
              </p:cNvSpPr>
              <p:nvPr/>
            </p:nvSpPr>
            <p:spPr bwMode="auto">
              <a:xfrm>
                <a:off x="903" y="2965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3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0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0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3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6" name="Freeform 2385"/>
              <p:cNvSpPr>
                <a:spLocks/>
              </p:cNvSpPr>
              <p:nvPr/>
            </p:nvSpPr>
            <p:spPr bwMode="auto">
              <a:xfrm>
                <a:off x="929" y="2939"/>
                <a:ext cx="11" cy="29"/>
              </a:xfrm>
              <a:custGeom>
                <a:avLst/>
                <a:gdLst>
                  <a:gd name="T0" fmla="*/ 5 w 11"/>
                  <a:gd name="T1" fmla="*/ 2 h 29"/>
                  <a:gd name="T2" fmla="*/ 5 w 11"/>
                  <a:gd name="T3" fmla="*/ 2 h 29"/>
                  <a:gd name="T4" fmla="*/ 5 w 11"/>
                  <a:gd name="T5" fmla="*/ 2 h 29"/>
                  <a:gd name="T6" fmla="*/ 5 w 11"/>
                  <a:gd name="T7" fmla="*/ 8 h 29"/>
                  <a:gd name="T8" fmla="*/ 5 w 11"/>
                  <a:gd name="T9" fmla="*/ 10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2"/>
                    </a:moveTo>
                    <a:lnTo>
                      <a:pt x="5" y="2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7" name="Freeform 2386"/>
              <p:cNvSpPr>
                <a:spLocks/>
              </p:cNvSpPr>
              <p:nvPr/>
            </p:nvSpPr>
            <p:spPr bwMode="auto">
              <a:xfrm>
                <a:off x="916" y="2934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0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8 w 21"/>
                  <a:gd name="T17" fmla="*/ 5 h 7"/>
                  <a:gd name="T18" fmla="*/ 18 w 21"/>
                  <a:gd name="T19" fmla="*/ 7 h 7"/>
                  <a:gd name="T20" fmla="*/ 21 w 21"/>
                  <a:gd name="T21" fmla="*/ 5 h 7"/>
                  <a:gd name="T22" fmla="*/ 18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0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8" name="Freeform 2387"/>
              <p:cNvSpPr>
                <a:spLocks/>
              </p:cNvSpPr>
              <p:nvPr/>
            </p:nvSpPr>
            <p:spPr bwMode="auto">
              <a:xfrm>
                <a:off x="809" y="2934"/>
                <a:ext cx="107" cy="10"/>
              </a:xfrm>
              <a:custGeom>
                <a:avLst/>
                <a:gdLst>
                  <a:gd name="T0" fmla="*/ 2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5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0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0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5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2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2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5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0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9" name="Rectangle 2388"/>
              <p:cNvSpPr>
                <a:spLocks noChangeArrowheads="1"/>
              </p:cNvSpPr>
              <p:nvPr/>
            </p:nvSpPr>
            <p:spPr bwMode="auto">
              <a:xfrm>
                <a:off x="827" y="2952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450" name="Freeform 2389"/>
              <p:cNvSpPr>
                <a:spLocks/>
              </p:cNvSpPr>
              <p:nvPr/>
            </p:nvSpPr>
            <p:spPr bwMode="auto">
              <a:xfrm>
                <a:off x="623" y="2860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2 w 337"/>
                  <a:gd name="T3" fmla="*/ 11 h 71"/>
                  <a:gd name="T4" fmla="*/ 31 w 337"/>
                  <a:gd name="T5" fmla="*/ 19 h 71"/>
                  <a:gd name="T6" fmla="*/ 24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8 w 337"/>
                  <a:gd name="T21" fmla="*/ 66 h 71"/>
                  <a:gd name="T22" fmla="*/ 110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5 w 337"/>
                  <a:gd name="T29" fmla="*/ 71 h 71"/>
                  <a:gd name="T30" fmla="*/ 303 w 337"/>
                  <a:gd name="T31" fmla="*/ 66 h 71"/>
                  <a:gd name="T32" fmla="*/ 330 w 337"/>
                  <a:gd name="T33" fmla="*/ 60 h 71"/>
                  <a:gd name="T34" fmla="*/ 335 w 337"/>
                  <a:gd name="T35" fmla="*/ 58 h 71"/>
                  <a:gd name="T36" fmla="*/ 337 w 337"/>
                  <a:gd name="T37" fmla="*/ 53 h 71"/>
                  <a:gd name="T38" fmla="*/ 335 w 337"/>
                  <a:gd name="T39" fmla="*/ 42 h 71"/>
                  <a:gd name="T40" fmla="*/ 330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1 w 337"/>
                  <a:gd name="T53" fmla="*/ 0 h 71"/>
                  <a:gd name="T54" fmla="*/ 118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1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3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7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1" name="Freeform 2390"/>
              <p:cNvSpPr>
                <a:spLocks/>
              </p:cNvSpPr>
              <p:nvPr/>
            </p:nvSpPr>
            <p:spPr bwMode="auto">
              <a:xfrm>
                <a:off x="636" y="2865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2" name="Freeform 2391"/>
              <p:cNvSpPr>
                <a:spLocks/>
              </p:cNvSpPr>
              <p:nvPr/>
            </p:nvSpPr>
            <p:spPr bwMode="auto">
              <a:xfrm>
                <a:off x="620" y="2894"/>
                <a:ext cx="19" cy="26"/>
              </a:xfrm>
              <a:custGeom>
                <a:avLst/>
                <a:gdLst>
                  <a:gd name="T0" fmla="*/ 8 w 19"/>
                  <a:gd name="T1" fmla="*/ 21 h 26"/>
                  <a:gd name="T2" fmla="*/ 8 w 19"/>
                  <a:gd name="T3" fmla="*/ 21 h 26"/>
                  <a:gd name="T4" fmla="*/ 6 w 19"/>
                  <a:gd name="T5" fmla="*/ 21 h 26"/>
                  <a:gd name="T6" fmla="*/ 3 w 19"/>
                  <a:gd name="T7" fmla="*/ 21 h 26"/>
                  <a:gd name="T8" fmla="*/ 3 w 19"/>
                  <a:gd name="T9" fmla="*/ 19 h 26"/>
                  <a:gd name="T10" fmla="*/ 6 w 19"/>
                  <a:gd name="T11" fmla="*/ 16 h 26"/>
                  <a:gd name="T12" fmla="*/ 8 w 19"/>
                  <a:gd name="T13" fmla="*/ 13 h 26"/>
                  <a:gd name="T14" fmla="*/ 11 w 19"/>
                  <a:gd name="T15" fmla="*/ 11 h 26"/>
                  <a:gd name="T16" fmla="*/ 13 w 19"/>
                  <a:gd name="T17" fmla="*/ 5 h 26"/>
                  <a:gd name="T18" fmla="*/ 19 w 19"/>
                  <a:gd name="T19" fmla="*/ 3 h 26"/>
                  <a:gd name="T20" fmla="*/ 16 w 19"/>
                  <a:gd name="T21" fmla="*/ 0 h 26"/>
                  <a:gd name="T22" fmla="*/ 11 w 19"/>
                  <a:gd name="T23" fmla="*/ 3 h 26"/>
                  <a:gd name="T24" fmla="*/ 8 w 19"/>
                  <a:gd name="T25" fmla="*/ 8 h 26"/>
                  <a:gd name="T26" fmla="*/ 6 w 19"/>
                  <a:gd name="T27" fmla="*/ 11 h 26"/>
                  <a:gd name="T28" fmla="*/ 3 w 19"/>
                  <a:gd name="T29" fmla="*/ 13 h 26"/>
                  <a:gd name="T30" fmla="*/ 0 w 19"/>
                  <a:gd name="T31" fmla="*/ 19 h 26"/>
                  <a:gd name="T32" fmla="*/ 0 w 19"/>
                  <a:gd name="T33" fmla="*/ 21 h 26"/>
                  <a:gd name="T34" fmla="*/ 3 w 19"/>
                  <a:gd name="T35" fmla="*/ 24 h 26"/>
                  <a:gd name="T36" fmla="*/ 8 w 19"/>
                  <a:gd name="T37" fmla="*/ 26 h 26"/>
                  <a:gd name="T38" fmla="*/ 8 w 19"/>
                  <a:gd name="T39" fmla="*/ 26 h 26"/>
                  <a:gd name="T40" fmla="*/ 8 w 19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6"/>
                  <a:gd name="T65" fmla="*/ 19 w 19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6">
                    <a:moveTo>
                      <a:pt x="8" y="21"/>
                    </a:moveTo>
                    <a:lnTo>
                      <a:pt x="8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6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3" name="Freeform 2392"/>
              <p:cNvSpPr>
                <a:spLocks/>
              </p:cNvSpPr>
              <p:nvPr/>
            </p:nvSpPr>
            <p:spPr bwMode="auto">
              <a:xfrm>
                <a:off x="628" y="2915"/>
                <a:ext cx="212" cy="19"/>
              </a:xfrm>
              <a:custGeom>
                <a:avLst/>
                <a:gdLst>
                  <a:gd name="T0" fmla="*/ 212 w 212"/>
                  <a:gd name="T1" fmla="*/ 13 h 19"/>
                  <a:gd name="T2" fmla="*/ 212 w 212"/>
                  <a:gd name="T3" fmla="*/ 13 h 19"/>
                  <a:gd name="T4" fmla="*/ 183 w 212"/>
                  <a:gd name="T5" fmla="*/ 13 h 19"/>
                  <a:gd name="T6" fmla="*/ 157 w 212"/>
                  <a:gd name="T7" fmla="*/ 13 h 19"/>
                  <a:gd name="T8" fmla="*/ 131 w 212"/>
                  <a:gd name="T9" fmla="*/ 13 h 19"/>
                  <a:gd name="T10" fmla="*/ 105 w 212"/>
                  <a:gd name="T11" fmla="*/ 11 h 19"/>
                  <a:gd name="T12" fmla="*/ 79 w 212"/>
                  <a:gd name="T13" fmla="*/ 11 h 19"/>
                  <a:gd name="T14" fmla="*/ 53 w 212"/>
                  <a:gd name="T15" fmla="*/ 8 h 19"/>
                  <a:gd name="T16" fmla="*/ 26 w 212"/>
                  <a:gd name="T17" fmla="*/ 5 h 19"/>
                  <a:gd name="T18" fmla="*/ 0 w 212"/>
                  <a:gd name="T19" fmla="*/ 0 h 19"/>
                  <a:gd name="T20" fmla="*/ 0 w 212"/>
                  <a:gd name="T21" fmla="*/ 5 h 19"/>
                  <a:gd name="T22" fmla="*/ 26 w 212"/>
                  <a:gd name="T23" fmla="*/ 8 h 19"/>
                  <a:gd name="T24" fmla="*/ 53 w 212"/>
                  <a:gd name="T25" fmla="*/ 11 h 19"/>
                  <a:gd name="T26" fmla="*/ 79 w 212"/>
                  <a:gd name="T27" fmla="*/ 13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1"/>
                    </a:lnTo>
                    <a:lnTo>
                      <a:pt x="79" y="11"/>
                    </a:lnTo>
                    <a:lnTo>
                      <a:pt x="53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3" y="11"/>
                    </a:lnTo>
                    <a:lnTo>
                      <a:pt x="79" y="13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4" name="Freeform 2393"/>
              <p:cNvSpPr>
                <a:spLocks/>
              </p:cNvSpPr>
              <p:nvPr/>
            </p:nvSpPr>
            <p:spPr bwMode="auto">
              <a:xfrm>
                <a:off x="840" y="2918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6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3 w 113"/>
                  <a:gd name="T31" fmla="*/ 13 h 16"/>
                  <a:gd name="T32" fmla="*/ 86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6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5" name="Freeform 2394"/>
              <p:cNvSpPr>
                <a:spLocks/>
              </p:cNvSpPr>
              <p:nvPr/>
            </p:nvSpPr>
            <p:spPr bwMode="auto">
              <a:xfrm>
                <a:off x="945" y="2881"/>
                <a:ext cx="15" cy="39"/>
              </a:xfrm>
              <a:custGeom>
                <a:avLst/>
                <a:gdLst>
                  <a:gd name="T0" fmla="*/ 0 w 15"/>
                  <a:gd name="T1" fmla="*/ 3 h 39"/>
                  <a:gd name="T2" fmla="*/ 0 w 15"/>
                  <a:gd name="T3" fmla="*/ 3 h 39"/>
                  <a:gd name="T4" fmla="*/ 2 w 15"/>
                  <a:gd name="T5" fmla="*/ 8 h 39"/>
                  <a:gd name="T6" fmla="*/ 5 w 15"/>
                  <a:gd name="T7" fmla="*/ 13 h 39"/>
                  <a:gd name="T8" fmla="*/ 8 w 15"/>
                  <a:gd name="T9" fmla="*/ 18 h 39"/>
                  <a:gd name="T10" fmla="*/ 10 w 15"/>
                  <a:gd name="T11" fmla="*/ 24 h 39"/>
                  <a:gd name="T12" fmla="*/ 13 w 15"/>
                  <a:gd name="T13" fmla="*/ 29 h 39"/>
                  <a:gd name="T14" fmla="*/ 13 w 15"/>
                  <a:gd name="T15" fmla="*/ 32 h 39"/>
                  <a:gd name="T16" fmla="*/ 10 w 15"/>
                  <a:gd name="T17" fmla="*/ 34 h 39"/>
                  <a:gd name="T18" fmla="*/ 8 w 15"/>
                  <a:gd name="T19" fmla="*/ 37 h 39"/>
                  <a:gd name="T20" fmla="*/ 8 w 15"/>
                  <a:gd name="T21" fmla="*/ 39 h 39"/>
                  <a:gd name="T22" fmla="*/ 13 w 15"/>
                  <a:gd name="T23" fmla="*/ 37 h 39"/>
                  <a:gd name="T24" fmla="*/ 15 w 15"/>
                  <a:gd name="T25" fmla="*/ 32 h 39"/>
                  <a:gd name="T26" fmla="*/ 15 w 15"/>
                  <a:gd name="T27" fmla="*/ 26 h 39"/>
                  <a:gd name="T28" fmla="*/ 15 w 15"/>
                  <a:gd name="T29" fmla="*/ 21 h 39"/>
                  <a:gd name="T30" fmla="*/ 13 w 15"/>
                  <a:gd name="T31" fmla="*/ 16 h 39"/>
                  <a:gd name="T32" fmla="*/ 10 w 15"/>
                  <a:gd name="T33" fmla="*/ 11 h 39"/>
                  <a:gd name="T34" fmla="*/ 5 w 15"/>
                  <a:gd name="T35" fmla="*/ 5 h 39"/>
                  <a:gd name="T36" fmla="*/ 5 w 15"/>
                  <a:gd name="T37" fmla="*/ 0 h 39"/>
                  <a:gd name="T38" fmla="*/ 5 w 15"/>
                  <a:gd name="T39" fmla="*/ 0 h 39"/>
                  <a:gd name="T40" fmla="*/ 0 w 15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39"/>
                  <a:gd name="T65" fmla="*/ 15 w 15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39">
                    <a:moveTo>
                      <a:pt x="0" y="3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5" y="13"/>
                    </a:lnTo>
                    <a:lnTo>
                      <a:pt x="8" y="18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5" y="32"/>
                    </a:lnTo>
                    <a:lnTo>
                      <a:pt x="15" y="26"/>
                    </a:lnTo>
                    <a:lnTo>
                      <a:pt x="15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6" name="Freeform 2395"/>
              <p:cNvSpPr>
                <a:spLocks/>
              </p:cNvSpPr>
              <p:nvPr/>
            </p:nvSpPr>
            <p:spPr bwMode="auto">
              <a:xfrm>
                <a:off x="929" y="2860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7" name="Freeform 2396"/>
              <p:cNvSpPr>
                <a:spLocks/>
              </p:cNvSpPr>
              <p:nvPr/>
            </p:nvSpPr>
            <p:spPr bwMode="auto">
              <a:xfrm>
                <a:off x="678" y="2858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1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1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8" name="Freeform 2397"/>
              <p:cNvSpPr>
                <a:spLocks/>
              </p:cNvSpPr>
              <p:nvPr/>
            </p:nvSpPr>
            <p:spPr bwMode="auto">
              <a:xfrm>
                <a:off x="717" y="2868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1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1 h 50"/>
                  <a:gd name="T16" fmla="*/ 149 w 155"/>
                  <a:gd name="T17" fmla="*/ 37 h 50"/>
                  <a:gd name="T18" fmla="*/ 141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7 w 155"/>
                  <a:gd name="T27" fmla="*/ 47 h 50"/>
                  <a:gd name="T28" fmla="*/ 24 w 155"/>
                  <a:gd name="T29" fmla="*/ 42 h 50"/>
                  <a:gd name="T30" fmla="*/ 5 w 155"/>
                  <a:gd name="T31" fmla="*/ 37 h 50"/>
                  <a:gd name="T32" fmla="*/ 3 w 155"/>
                  <a:gd name="T33" fmla="*/ 31 h 50"/>
                  <a:gd name="T34" fmla="*/ 0 w 155"/>
                  <a:gd name="T35" fmla="*/ 26 h 50"/>
                  <a:gd name="T36" fmla="*/ 3 w 155"/>
                  <a:gd name="T37" fmla="*/ 21 h 50"/>
                  <a:gd name="T38" fmla="*/ 5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1"/>
                    </a:lnTo>
                    <a:lnTo>
                      <a:pt x="149" y="37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4" y="42"/>
                    </a:lnTo>
                    <a:lnTo>
                      <a:pt x="5" y="37"/>
                    </a:lnTo>
                    <a:lnTo>
                      <a:pt x="3" y="31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5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9" name="Freeform 2398"/>
              <p:cNvSpPr>
                <a:spLocks/>
              </p:cNvSpPr>
              <p:nvPr/>
            </p:nvSpPr>
            <p:spPr bwMode="auto">
              <a:xfrm>
                <a:off x="673" y="2672"/>
                <a:ext cx="253" cy="233"/>
              </a:xfrm>
              <a:custGeom>
                <a:avLst/>
                <a:gdLst>
                  <a:gd name="T0" fmla="*/ 8 w 253"/>
                  <a:gd name="T1" fmla="*/ 191 h 233"/>
                  <a:gd name="T2" fmla="*/ 2 w 253"/>
                  <a:gd name="T3" fmla="*/ 154 h 233"/>
                  <a:gd name="T4" fmla="*/ 0 w 253"/>
                  <a:gd name="T5" fmla="*/ 115 h 233"/>
                  <a:gd name="T6" fmla="*/ 0 w 253"/>
                  <a:gd name="T7" fmla="*/ 39 h 233"/>
                  <a:gd name="T8" fmla="*/ 2 w 253"/>
                  <a:gd name="T9" fmla="*/ 23 h 233"/>
                  <a:gd name="T10" fmla="*/ 8 w 253"/>
                  <a:gd name="T11" fmla="*/ 15 h 233"/>
                  <a:gd name="T12" fmla="*/ 13 w 253"/>
                  <a:gd name="T13" fmla="*/ 13 h 233"/>
                  <a:gd name="T14" fmla="*/ 39 w 253"/>
                  <a:gd name="T15" fmla="*/ 7 h 233"/>
                  <a:gd name="T16" fmla="*/ 65 w 253"/>
                  <a:gd name="T17" fmla="*/ 2 h 233"/>
                  <a:gd name="T18" fmla="*/ 120 w 253"/>
                  <a:gd name="T19" fmla="*/ 0 h 233"/>
                  <a:gd name="T20" fmla="*/ 178 w 253"/>
                  <a:gd name="T21" fmla="*/ 0 h 233"/>
                  <a:gd name="T22" fmla="*/ 204 w 253"/>
                  <a:gd name="T23" fmla="*/ 2 h 233"/>
                  <a:gd name="T24" fmla="*/ 233 w 253"/>
                  <a:gd name="T25" fmla="*/ 7 h 233"/>
                  <a:gd name="T26" fmla="*/ 240 w 253"/>
                  <a:gd name="T27" fmla="*/ 13 h 233"/>
                  <a:gd name="T28" fmla="*/ 248 w 253"/>
                  <a:gd name="T29" fmla="*/ 21 h 233"/>
                  <a:gd name="T30" fmla="*/ 253 w 253"/>
                  <a:gd name="T31" fmla="*/ 39 h 233"/>
                  <a:gd name="T32" fmla="*/ 253 w 253"/>
                  <a:gd name="T33" fmla="*/ 65 h 233"/>
                  <a:gd name="T34" fmla="*/ 253 w 253"/>
                  <a:gd name="T35" fmla="*/ 91 h 233"/>
                  <a:gd name="T36" fmla="*/ 248 w 253"/>
                  <a:gd name="T37" fmla="*/ 146 h 233"/>
                  <a:gd name="T38" fmla="*/ 246 w 253"/>
                  <a:gd name="T39" fmla="*/ 178 h 233"/>
                  <a:gd name="T40" fmla="*/ 240 w 253"/>
                  <a:gd name="T41" fmla="*/ 193 h 233"/>
                  <a:gd name="T42" fmla="*/ 235 w 253"/>
                  <a:gd name="T43" fmla="*/ 207 h 233"/>
                  <a:gd name="T44" fmla="*/ 219 w 253"/>
                  <a:gd name="T45" fmla="*/ 225 h 233"/>
                  <a:gd name="T46" fmla="*/ 212 w 253"/>
                  <a:gd name="T47" fmla="*/ 230 h 233"/>
                  <a:gd name="T48" fmla="*/ 201 w 253"/>
                  <a:gd name="T49" fmla="*/ 233 h 233"/>
                  <a:gd name="T50" fmla="*/ 120 w 253"/>
                  <a:gd name="T51" fmla="*/ 233 h 233"/>
                  <a:gd name="T52" fmla="*/ 78 w 253"/>
                  <a:gd name="T53" fmla="*/ 230 h 233"/>
                  <a:gd name="T54" fmla="*/ 36 w 253"/>
                  <a:gd name="T55" fmla="*/ 225 h 233"/>
                  <a:gd name="T56" fmla="*/ 26 w 253"/>
                  <a:gd name="T57" fmla="*/ 220 h 233"/>
                  <a:gd name="T58" fmla="*/ 18 w 253"/>
                  <a:gd name="T59" fmla="*/ 212 h 233"/>
                  <a:gd name="T60" fmla="*/ 10 w 253"/>
                  <a:gd name="T61" fmla="*/ 201 h 233"/>
                  <a:gd name="T62" fmla="*/ 8 w 253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3"/>
                  <a:gd name="T97" fmla="*/ 0 h 233"/>
                  <a:gd name="T98" fmla="*/ 253 w 253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3" h="233">
                    <a:moveTo>
                      <a:pt x="8" y="191"/>
                    </a:moveTo>
                    <a:lnTo>
                      <a:pt x="2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2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0" y="13"/>
                    </a:lnTo>
                    <a:lnTo>
                      <a:pt x="248" y="21"/>
                    </a:lnTo>
                    <a:lnTo>
                      <a:pt x="253" y="39"/>
                    </a:lnTo>
                    <a:lnTo>
                      <a:pt x="253" y="65"/>
                    </a:lnTo>
                    <a:lnTo>
                      <a:pt x="253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0" y="193"/>
                    </a:lnTo>
                    <a:lnTo>
                      <a:pt x="235" y="207"/>
                    </a:lnTo>
                    <a:lnTo>
                      <a:pt x="219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6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0" name="Freeform 2399"/>
              <p:cNvSpPr>
                <a:spLocks/>
              </p:cNvSpPr>
              <p:nvPr/>
            </p:nvSpPr>
            <p:spPr bwMode="auto">
              <a:xfrm>
                <a:off x="686" y="2695"/>
                <a:ext cx="227" cy="170"/>
              </a:xfrm>
              <a:custGeom>
                <a:avLst/>
                <a:gdLst>
                  <a:gd name="T0" fmla="*/ 8 w 227"/>
                  <a:gd name="T1" fmla="*/ 139 h 170"/>
                  <a:gd name="T2" fmla="*/ 2 w 227"/>
                  <a:gd name="T3" fmla="*/ 113 h 170"/>
                  <a:gd name="T4" fmla="*/ 0 w 227"/>
                  <a:gd name="T5" fmla="*/ 84 h 170"/>
                  <a:gd name="T6" fmla="*/ 0 w 227"/>
                  <a:gd name="T7" fmla="*/ 29 h 170"/>
                  <a:gd name="T8" fmla="*/ 2 w 227"/>
                  <a:gd name="T9" fmla="*/ 18 h 170"/>
                  <a:gd name="T10" fmla="*/ 10 w 227"/>
                  <a:gd name="T11" fmla="*/ 11 h 170"/>
                  <a:gd name="T12" fmla="*/ 34 w 227"/>
                  <a:gd name="T13" fmla="*/ 5 h 170"/>
                  <a:gd name="T14" fmla="*/ 60 w 227"/>
                  <a:gd name="T15" fmla="*/ 3 h 170"/>
                  <a:gd name="T16" fmla="*/ 107 w 227"/>
                  <a:gd name="T17" fmla="*/ 0 h 170"/>
                  <a:gd name="T18" fmla="*/ 159 w 227"/>
                  <a:gd name="T19" fmla="*/ 0 h 170"/>
                  <a:gd name="T20" fmla="*/ 209 w 227"/>
                  <a:gd name="T21" fmla="*/ 5 h 170"/>
                  <a:gd name="T22" fmla="*/ 217 w 227"/>
                  <a:gd name="T23" fmla="*/ 8 h 170"/>
                  <a:gd name="T24" fmla="*/ 222 w 227"/>
                  <a:gd name="T25" fmla="*/ 16 h 170"/>
                  <a:gd name="T26" fmla="*/ 227 w 227"/>
                  <a:gd name="T27" fmla="*/ 29 h 170"/>
                  <a:gd name="T28" fmla="*/ 227 w 227"/>
                  <a:gd name="T29" fmla="*/ 50 h 170"/>
                  <a:gd name="T30" fmla="*/ 227 w 227"/>
                  <a:gd name="T31" fmla="*/ 68 h 170"/>
                  <a:gd name="T32" fmla="*/ 222 w 227"/>
                  <a:gd name="T33" fmla="*/ 108 h 170"/>
                  <a:gd name="T34" fmla="*/ 220 w 227"/>
                  <a:gd name="T35" fmla="*/ 131 h 170"/>
                  <a:gd name="T36" fmla="*/ 217 w 227"/>
                  <a:gd name="T37" fmla="*/ 142 h 170"/>
                  <a:gd name="T38" fmla="*/ 212 w 227"/>
                  <a:gd name="T39" fmla="*/ 152 h 170"/>
                  <a:gd name="T40" fmla="*/ 196 w 227"/>
                  <a:gd name="T41" fmla="*/ 163 h 170"/>
                  <a:gd name="T42" fmla="*/ 188 w 227"/>
                  <a:gd name="T43" fmla="*/ 168 h 170"/>
                  <a:gd name="T44" fmla="*/ 180 w 227"/>
                  <a:gd name="T45" fmla="*/ 168 h 170"/>
                  <a:gd name="T46" fmla="*/ 144 w 227"/>
                  <a:gd name="T47" fmla="*/ 170 h 170"/>
                  <a:gd name="T48" fmla="*/ 107 w 227"/>
                  <a:gd name="T49" fmla="*/ 170 h 170"/>
                  <a:gd name="T50" fmla="*/ 34 w 227"/>
                  <a:gd name="T51" fmla="*/ 163 h 170"/>
                  <a:gd name="T52" fmla="*/ 26 w 227"/>
                  <a:gd name="T53" fmla="*/ 160 h 170"/>
                  <a:gd name="T54" fmla="*/ 18 w 227"/>
                  <a:gd name="T55" fmla="*/ 155 h 170"/>
                  <a:gd name="T56" fmla="*/ 10 w 227"/>
                  <a:gd name="T57" fmla="*/ 147 h 170"/>
                  <a:gd name="T58" fmla="*/ 8 w 227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7"/>
                  <a:gd name="T91" fmla="*/ 0 h 170"/>
                  <a:gd name="T92" fmla="*/ 227 w 227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7" h="170">
                    <a:moveTo>
                      <a:pt x="8" y="139"/>
                    </a:moveTo>
                    <a:lnTo>
                      <a:pt x="2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2" y="18"/>
                    </a:lnTo>
                    <a:lnTo>
                      <a:pt x="10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59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7" y="29"/>
                    </a:lnTo>
                    <a:lnTo>
                      <a:pt x="227" y="50"/>
                    </a:lnTo>
                    <a:lnTo>
                      <a:pt x="227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1" name="Freeform 2400"/>
              <p:cNvSpPr>
                <a:spLocks/>
              </p:cNvSpPr>
              <p:nvPr/>
            </p:nvSpPr>
            <p:spPr bwMode="auto">
              <a:xfrm>
                <a:off x="806" y="2879"/>
                <a:ext cx="18" cy="10"/>
              </a:xfrm>
              <a:custGeom>
                <a:avLst/>
                <a:gdLst>
                  <a:gd name="T0" fmla="*/ 11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7 h 10"/>
                  <a:gd name="T8" fmla="*/ 11 w 18"/>
                  <a:gd name="T9" fmla="*/ 10 h 10"/>
                  <a:gd name="T10" fmla="*/ 3 w 18"/>
                  <a:gd name="T11" fmla="*/ 7 h 10"/>
                  <a:gd name="T12" fmla="*/ 0 w 18"/>
                  <a:gd name="T13" fmla="*/ 5 h 10"/>
                  <a:gd name="T14" fmla="*/ 3 w 18"/>
                  <a:gd name="T15" fmla="*/ 2 h 10"/>
                  <a:gd name="T16" fmla="*/ 11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1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2" name="Freeform 2401"/>
              <p:cNvSpPr>
                <a:spLocks/>
              </p:cNvSpPr>
              <p:nvPr/>
            </p:nvSpPr>
            <p:spPr bwMode="auto">
              <a:xfrm>
                <a:off x="832" y="2879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3" name="Freeform 2402"/>
              <p:cNvSpPr>
                <a:spLocks/>
              </p:cNvSpPr>
              <p:nvPr/>
            </p:nvSpPr>
            <p:spPr bwMode="auto">
              <a:xfrm>
                <a:off x="858" y="2879"/>
                <a:ext cx="19" cy="10"/>
              </a:xfrm>
              <a:custGeom>
                <a:avLst/>
                <a:gdLst>
                  <a:gd name="T0" fmla="*/ 8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8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8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8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8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4" name="Freeform 2403"/>
              <p:cNvSpPr>
                <a:spLocks/>
              </p:cNvSpPr>
              <p:nvPr/>
            </p:nvSpPr>
            <p:spPr bwMode="auto">
              <a:xfrm>
                <a:off x="696" y="2706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7 h 152"/>
                  <a:gd name="T14" fmla="*/ 32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6 w 204"/>
                  <a:gd name="T27" fmla="*/ 7 h 152"/>
                  <a:gd name="T28" fmla="*/ 202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5 h 152"/>
                  <a:gd name="T40" fmla="*/ 191 w 204"/>
                  <a:gd name="T41" fmla="*/ 133 h 152"/>
                  <a:gd name="T42" fmla="*/ 186 w 204"/>
                  <a:gd name="T43" fmla="*/ 138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8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32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6" y="7"/>
                    </a:lnTo>
                    <a:lnTo>
                      <a:pt x="202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6" y="125"/>
                    </a:lnTo>
                    <a:lnTo>
                      <a:pt x="191" y="133"/>
                    </a:lnTo>
                    <a:lnTo>
                      <a:pt x="186" y="138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8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5" name="Freeform 2404"/>
              <p:cNvSpPr>
                <a:spLocks/>
              </p:cNvSpPr>
              <p:nvPr/>
            </p:nvSpPr>
            <p:spPr bwMode="auto">
              <a:xfrm>
                <a:off x="749" y="2729"/>
                <a:ext cx="117" cy="92"/>
              </a:xfrm>
              <a:custGeom>
                <a:avLst/>
                <a:gdLst>
                  <a:gd name="T0" fmla="*/ 2 w 117"/>
                  <a:gd name="T1" fmla="*/ 74 h 92"/>
                  <a:gd name="T2" fmla="*/ 0 w 117"/>
                  <a:gd name="T3" fmla="*/ 45 h 92"/>
                  <a:gd name="T4" fmla="*/ 0 w 117"/>
                  <a:gd name="T5" fmla="*/ 16 h 92"/>
                  <a:gd name="T6" fmla="*/ 2 w 117"/>
                  <a:gd name="T7" fmla="*/ 11 h 92"/>
                  <a:gd name="T8" fmla="*/ 5 w 117"/>
                  <a:gd name="T9" fmla="*/ 5 h 92"/>
                  <a:gd name="T10" fmla="*/ 31 w 117"/>
                  <a:gd name="T11" fmla="*/ 3 h 92"/>
                  <a:gd name="T12" fmla="*/ 57 w 117"/>
                  <a:gd name="T13" fmla="*/ 0 h 92"/>
                  <a:gd name="T14" fmla="*/ 83 w 117"/>
                  <a:gd name="T15" fmla="*/ 0 h 92"/>
                  <a:gd name="T16" fmla="*/ 109 w 117"/>
                  <a:gd name="T17" fmla="*/ 5 h 92"/>
                  <a:gd name="T18" fmla="*/ 115 w 117"/>
                  <a:gd name="T19" fmla="*/ 8 h 92"/>
                  <a:gd name="T20" fmla="*/ 117 w 117"/>
                  <a:gd name="T21" fmla="*/ 16 h 92"/>
                  <a:gd name="T22" fmla="*/ 117 w 117"/>
                  <a:gd name="T23" fmla="*/ 37 h 92"/>
                  <a:gd name="T24" fmla="*/ 115 w 117"/>
                  <a:gd name="T25" fmla="*/ 58 h 92"/>
                  <a:gd name="T26" fmla="*/ 115 w 117"/>
                  <a:gd name="T27" fmla="*/ 68 h 92"/>
                  <a:gd name="T28" fmla="*/ 109 w 117"/>
                  <a:gd name="T29" fmla="*/ 79 h 92"/>
                  <a:gd name="T30" fmla="*/ 104 w 117"/>
                  <a:gd name="T31" fmla="*/ 87 h 92"/>
                  <a:gd name="T32" fmla="*/ 94 w 117"/>
                  <a:gd name="T33" fmla="*/ 89 h 92"/>
                  <a:gd name="T34" fmla="*/ 55 w 117"/>
                  <a:gd name="T35" fmla="*/ 92 h 92"/>
                  <a:gd name="T36" fmla="*/ 18 w 117"/>
                  <a:gd name="T37" fmla="*/ 87 h 92"/>
                  <a:gd name="T38" fmla="*/ 7 w 117"/>
                  <a:gd name="T39" fmla="*/ 81 h 92"/>
                  <a:gd name="T40" fmla="*/ 2 w 117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2"/>
                  <a:gd name="T65" fmla="*/ 117 w 117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09" y="5"/>
                    </a:lnTo>
                    <a:lnTo>
                      <a:pt x="115" y="8"/>
                    </a:lnTo>
                    <a:lnTo>
                      <a:pt x="117" y="16"/>
                    </a:lnTo>
                    <a:lnTo>
                      <a:pt x="117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09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7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6" name="Freeform 2405"/>
              <p:cNvSpPr>
                <a:spLocks/>
              </p:cNvSpPr>
              <p:nvPr/>
            </p:nvSpPr>
            <p:spPr bwMode="auto">
              <a:xfrm>
                <a:off x="709" y="2713"/>
                <a:ext cx="183" cy="137"/>
              </a:xfrm>
              <a:custGeom>
                <a:avLst/>
                <a:gdLst>
                  <a:gd name="T0" fmla="*/ 6 w 183"/>
                  <a:gd name="T1" fmla="*/ 118 h 137"/>
                  <a:gd name="T2" fmla="*/ 0 w 183"/>
                  <a:gd name="T3" fmla="*/ 95 h 137"/>
                  <a:gd name="T4" fmla="*/ 0 w 183"/>
                  <a:gd name="T5" fmla="*/ 71 h 137"/>
                  <a:gd name="T6" fmla="*/ 0 w 183"/>
                  <a:gd name="T7" fmla="*/ 24 h 137"/>
                  <a:gd name="T8" fmla="*/ 3 w 183"/>
                  <a:gd name="T9" fmla="*/ 16 h 137"/>
                  <a:gd name="T10" fmla="*/ 8 w 183"/>
                  <a:gd name="T11" fmla="*/ 8 h 137"/>
                  <a:gd name="T12" fmla="*/ 29 w 183"/>
                  <a:gd name="T13" fmla="*/ 3 h 137"/>
                  <a:gd name="T14" fmla="*/ 50 w 183"/>
                  <a:gd name="T15" fmla="*/ 0 h 137"/>
                  <a:gd name="T16" fmla="*/ 89 w 183"/>
                  <a:gd name="T17" fmla="*/ 0 h 137"/>
                  <a:gd name="T18" fmla="*/ 131 w 183"/>
                  <a:gd name="T19" fmla="*/ 0 h 137"/>
                  <a:gd name="T20" fmla="*/ 152 w 183"/>
                  <a:gd name="T21" fmla="*/ 0 h 137"/>
                  <a:gd name="T22" fmla="*/ 173 w 183"/>
                  <a:gd name="T23" fmla="*/ 6 h 137"/>
                  <a:gd name="T24" fmla="*/ 178 w 183"/>
                  <a:gd name="T25" fmla="*/ 8 h 137"/>
                  <a:gd name="T26" fmla="*/ 183 w 183"/>
                  <a:gd name="T27" fmla="*/ 11 h 137"/>
                  <a:gd name="T28" fmla="*/ 144 w 183"/>
                  <a:gd name="T29" fmla="*/ 6 h 137"/>
                  <a:gd name="T30" fmla="*/ 102 w 183"/>
                  <a:gd name="T31" fmla="*/ 6 h 137"/>
                  <a:gd name="T32" fmla="*/ 63 w 183"/>
                  <a:gd name="T33" fmla="*/ 8 h 137"/>
                  <a:gd name="T34" fmla="*/ 21 w 183"/>
                  <a:gd name="T35" fmla="*/ 14 h 137"/>
                  <a:gd name="T36" fmla="*/ 16 w 183"/>
                  <a:gd name="T37" fmla="*/ 21 h 137"/>
                  <a:gd name="T38" fmla="*/ 13 w 183"/>
                  <a:gd name="T39" fmla="*/ 29 h 137"/>
                  <a:gd name="T40" fmla="*/ 13 w 183"/>
                  <a:gd name="T41" fmla="*/ 76 h 137"/>
                  <a:gd name="T42" fmla="*/ 13 w 183"/>
                  <a:gd name="T43" fmla="*/ 100 h 137"/>
                  <a:gd name="T44" fmla="*/ 19 w 183"/>
                  <a:gd name="T45" fmla="*/ 124 h 137"/>
                  <a:gd name="T46" fmla="*/ 21 w 183"/>
                  <a:gd name="T47" fmla="*/ 131 h 137"/>
                  <a:gd name="T48" fmla="*/ 29 w 183"/>
                  <a:gd name="T49" fmla="*/ 137 h 137"/>
                  <a:gd name="T50" fmla="*/ 29 w 183"/>
                  <a:gd name="T51" fmla="*/ 137 h 137"/>
                  <a:gd name="T52" fmla="*/ 27 w 183"/>
                  <a:gd name="T53" fmla="*/ 137 h 137"/>
                  <a:gd name="T54" fmla="*/ 13 w 183"/>
                  <a:gd name="T55" fmla="*/ 129 h 137"/>
                  <a:gd name="T56" fmla="*/ 6 w 183"/>
                  <a:gd name="T57" fmla="*/ 118 h 13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7"/>
                  <a:gd name="T89" fmla="*/ 183 w 183"/>
                  <a:gd name="T90" fmla="*/ 137 h 13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7">
                    <a:moveTo>
                      <a:pt x="6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6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6"/>
                    </a:lnTo>
                    <a:lnTo>
                      <a:pt x="102" y="6"/>
                    </a:lnTo>
                    <a:lnTo>
                      <a:pt x="63" y="8"/>
                    </a:lnTo>
                    <a:lnTo>
                      <a:pt x="21" y="14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9" y="124"/>
                    </a:lnTo>
                    <a:lnTo>
                      <a:pt x="21" y="131"/>
                    </a:lnTo>
                    <a:lnTo>
                      <a:pt x="29" y="137"/>
                    </a:lnTo>
                    <a:lnTo>
                      <a:pt x="27" y="137"/>
                    </a:lnTo>
                    <a:lnTo>
                      <a:pt x="13" y="129"/>
                    </a:lnTo>
                    <a:lnTo>
                      <a:pt x="6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7" name="Freeform 2406"/>
              <p:cNvSpPr>
                <a:spLocks/>
              </p:cNvSpPr>
              <p:nvPr/>
            </p:nvSpPr>
            <p:spPr bwMode="auto">
              <a:xfrm>
                <a:off x="984" y="2991"/>
                <a:ext cx="65" cy="66"/>
              </a:xfrm>
              <a:custGeom>
                <a:avLst/>
                <a:gdLst>
                  <a:gd name="T0" fmla="*/ 3 w 65"/>
                  <a:gd name="T1" fmla="*/ 11 h 66"/>
                  <a:gd name="T2" fmla="*/ 3 w 65"/>
                  <a:gd name="T3" fmla="*/ 13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3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9 w 65"/>
                  <a:gd name="T17" fmla="*/ 66 h 66"/>
                  <a:gd name="T18" fmla="*/ 39 w 65"/>
                  <a:gd name="T19" fmla="*/ 63 h 66"/>
                  <a:gd name="T20" fmla="*/ 50 w 65"/>
                  <a:gd name="T21" fmla="*/ 55 h 66"/>
                  <a:gd name="T22" fmla="*/ 60 w 65"/>
                  <a:gd name="T23" fmla="*/ 45 h 66"/>
                  <a:gd name="T24" fmla="*/ 63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8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3 w 65"/>
                  <a:gd name="T49" fmla="*/ 8 h 66"/>
                  <a:gd name="T50" fmla="*/ 3 w 65"/>
                  <a:gd name="T51" fmla="*/ 8 h 66"/>
                  <a:gd name="T52" fmla="*/ 3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9" y="66"/>
                    </a:lnTo>
                    <a:lnTo>
                      <a:pt x="39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8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8" name="Freeform 2407"/>
              <p:cNvSpPr>
                <a:spLocks/>
              </p:cNvSpPr>
              <p:nvPr/>
            </p:nvSpPr>
            <p:spPr bwMode="auto">
              <a:xfrm>
                <a:off x="984" y="2999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9" name="Freeform 2408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0" name="Freeform 2409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1" name="Freeform 2410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2" name="Freeform 2411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3" name="Freeform 2412"/>
              <p:cNvSpPr>
                <a:spLocks/>
              </p:cNvSpPr>
              <p:nvPr/>
            </p:nvSpPr>
            <p:spPr bwMode="auto">
              <a:xfrm>
                <a:off x="1042" y="3028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7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7 w 10"/>
                  <a:gd name="T29" fmla="*/ 5 h 8"/>
                  <a:gd name="T30" fmla="*/ 7 w 10"/>
                  <a:gd name="T31" fmla="*/ 5 h 8"/>
                  <a:gd name="T32" fmla="*/ 7 w 10"/>
                  <a:gd name="T33" fmla="*/ 2 h 8"/>
                  <a:gd name="T34" fmla="*/ 7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4" name="Freeform 2413"/>
              <p:cNvSpPr>
                <a:spLocks/>
              </p:cNvSpPr>
              <p:nvPr/>
            </p:nvSpPr>
            <p:spPr bwMode="auto">
              <a:xfrm>
                <a:off x="1047" y="3025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2 w 5"/>
                  <a:gd name="T5" fmla="*/ 0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2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2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5" name="Freeform 2414"/>
              <p:cNvSpPr>
                <a:spLocks/>
              </p:cNvSpPr>
              <p:nvPr/>
            </p:nvSpPr>
            <p:spPr bwMode="auto">
              <a:xfrm>
                <a:off x="1039" y="2999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6" name="Freeform 2415"/>
              <p:cNvSpPr>
                <a:spLocks/>
              </p:cNvSpPr>
              <p:nvPr/>
            </p:nvSpPr>
            <p:spPr bwMode="auto">
              <a:xfrm>
                <a:off x="1015" y="2991"/>
                <a:ext cx="27" cy="11"/>
              </a:xfrm>
              <a:custGeom>
                <a:avLst/>
                <a:gdLst>
                  <a:gd name="T0" fmla="*/ 0 w 27"/>
                  <a:gd name="T1" fmla="*/ 3 h 11"/>
                  <a:gd name="T2" fmla="*/ 0 w 27"/>
                  <a:gd name="T3" fmla="*/ 3 h 11"/>
                  <a:gd name="T4" fmla="*/ 3 w 27"/>
                  <a:gd name="T5" fmla="*/ 3 h 11"/>
                  <a:gd name="T6" fmla="*/ 8 w 27"/>
                  <a:gd name="T7" fmla="*/ 3 h 11"/>
                  <a:gd name="T8" fmla="*/ 11 w 27"/>
                  <a:gd name="T9" fmla="*/ 3 h 11"/>
                  <a:gd name="T10" fmla="*/ 13 w 27"/>
                  <a:gd name="T11" fmla="*/ 5 h 11"/>
                  <a:gd name="T12" fmla="*/ 16 w 27"/>
                  <a:gd name="T13" fmla="*/ 5 h 11"/>
                  <a:gd name="T14" fmla="*/ 19 w 27"/>
                  <a:gd name="T15" fmla="*/ 8 h 11"/>
                  <a:gd name="T16" fmla="*/ 24 w 27"/>
                  <a:gd name="T17" fmla="*/ 8 h 11"/>
                  <a:gd name="T18" fmla="*/ 24 w 27"/>
                  <a:gd name="T19" fmla="*/ 11 h 11"/>
                  <a:gd name="T20" fmla="*/ 27 w 27"/>
                  <a:gd name="T21" fmla="*/ 8 h 11"/>
                  <a:gd name="T22" fmla="*/ 24 w 27"/>
                  <a:gd name="T23" fmla="*/ 5 h 11"/>
                  <a:gd name="T24" fmla="*/ 21 w 27"/>
                  <a:gd name="T25" fmla="*/ 3 h 11"/>
                  <a:gd name="T26" fmla="*/ 19 w 27"/>
                  <a:gd name="T27" fmla="*/ 3 h 11"/>
                  <a:gd name="T28" fmla="*/ 16 w 27"/>
                  <a:gd name="T29" fmla="*/ 0 h 11"/>
                  <a:gd name="T30" fmla="*/ 11 w 27"/>
                  <a:gd name="T31" fmla="*/ 0 h 11"/>
                  <a:gd name="T32" fmla="*/ 8 w 27"/>
                  <a:gd name="T33" fmla="*/ 0 h 11"/>
                  <a:gd name="T34" fmla="*/ 3 w 27"/>
                  <a:gd name="T35" fmla="*/ 0 h 11"/>
                  <a:gd name="T36" fmla="*/ 0 w 27"/>
                  <a:gd name="T37" fmla="*/ 0 h 11"/>
                  <a:gd name="T38" fmla="*/ 0 w 27"/>
                  <a:gd name="T39" fmla="*/ 0 h 11"/>
                  <a:gd name="T40" fmla="*/ 0 w 27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1"/>
                  <a:gd name="T65" fmla="*/ 27 w 27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7" name="Freeform 2416"/>
              <p:cNvSpPr>
                <a:spLocks/>
              </p:cNvSpPr>
              <p:nvPr/>
            </p:nvSpPr>
            <p:spPr bwMode="auto">
              <a:xfrm>
                <a:off x="987" y="29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7 w 28"/>
                  <a:gd name="T7" fmla="*/ 7 h 10"/>
                  <a:gd name="T8" fmla="*/ 13 w 28"/>
                  <a:gd name="T9" fmla="*/ 5 h 10"/>
                  <a:gd name="T10" fmla="*/ 15 w 28"/>
                  <a:gd name="T11" fmla="*/ 5 h 10"/>
                  <a:gd name="T12" fmla="*/ 21 w 28"/>
                  <a:gd name="T13" fmla="*/ 5 h 10"/>
                  <a:gd name="T14" fmla="*/ 23 w 28"/>
                  <a:gd name="T15" fmla="*/ 5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2 h 10"/>
                  <a:gd name="T22" fmla="*/ 26 w 28"/>
                  <a:gd name="T23" fmla="*/ 0 h 10"/>
                  <a:gd name="T24" fmla="*/ 23 w 28"/>
                  <a:gd name="T25" fmla="*/ 0 h 10"/>
                  <a:gd name="T26" fmla="*/ 21 w 28"/>
                  <a:gd name="T27" fmla="*/ 2 h 10"/>
                  <a:gd name="T28" fmla="*/ 15 w 28"/>
                  <a:gd name="T29" fmla="*/ 2 h 10"/>
                  <a:gd name="T30" fmla="*/ 10 w 28"/>
                  <a:gd name="T31" fmla="*/ 2 h 10"/>
                  <a:gd name="T32" fmla="*/ 7 w 28"/>
                  <a:gd name="T33" fmla="*/ 5 h 10"/>
                  <a:gd name="T34" fmla="*/ 2 w 28"/>
                  <a:gd name="T35" fmla="*/ 5 h 10"/>
                  <a:gd name="T36" fmla="*/ 0 w 28"/>
                  <a:gd name="T37" fmla="*/ 10 h 10"/>
                  <a:gd name="T38" fmla="*/ 0 w 28"/>
                  <a:gd name="T39" fmla="*/ 10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8" name="Freeform 2417"/>
              <p:cNvSpPr>
                <a:spLocks/>
              </p:cNvSpPr>
              <p:nvPr/>
            </p:nvSpPr>
            <p:spPr bwMode="auto">
              <a:xfrm>
                <a:off x="984" y="2999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9" name="Freeform 2418"/>
              <p:cNvSpPr>
                <a:spLocks/>
              </p:cNvSpPr>
              <p:nvPr/>
            </p:nvSpPr>
            <p:spPr bwMode="auto">
              <a:xfrm>
                <a:off x="997" y="3002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1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39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39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1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87" name="Rectangle 2420"/>
            <p:cNvSpPr>
              <a:spLocks noChangeArrowheads="1"/>
            </p:cNvSpPr>
            <p:nvPr/>
          </p:nvSpPr>
          <p:spPr bwMode="auto">
            <a:xfrm>
              <a:off x="442" y="2285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88" name="Rectangle 2421"/>
            <p:cNvSpPr>
              <a:spLocks noChangeArrowheads="1"/>
            </p:cNvSpPr>
            <p:nvPr/>
          </p:nvSpPr>
          <p:spPr bwMode="auto">
            <a:xfrm>
              <a:off x="650" y="2298"/>
              <a:ext cx="4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Supplier </a:t>
              </a:r>
              <a:endParaRPr lang="en-GB" altLang="de-DE" sz="1400"/>
            </a:p>
          </p:txBody>
        </p:sp>
        <p:sp>
          <p:nvSpPr>
            <p:cNvPr id="15389" name="Rectangle 2422"/>
            <p:cNvSpPr>
              <a:spLocks noChangeArrowheads="1"/>
            </p:cNvSpPr>
            <p:nvPr/>
          </p:nvSpPr>
          <p:spPr bwMode="auto">
            <a:xfrm>
              <a:off x="566" y="2408"/>
              <a:ext cx="69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Relationship </a:t>
              </a:r>
              <a:endParaRPr lang="en-GB" altLang="de-DE" sz="1400"/>
            </a:p>
          </p:txBody>
        </p:sp>
        <p:sp>
          <p:nvSpPr>
            <p:cNvPr id="15390" name="Rectangle 2423"/>
            <p:cNvSpPr>
              <a:spLocks noChangeArrowheads="1"/>
            </p:cNvSpPr>
            <p:nvPr/>
          </p:nvSpPr>
          <p:spPr bwMode="auto">
            <a:xfrm>
              <a:off x="555" y="2518"/>
              <a:ext cx="66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Management</a:t>
              </a:r>
              <a:endParaRPr lang="en-GB" altLang="de-DE" sz="1400"/>
            </a:p>
          </p:txBody>
        </p:sp>
        <p:grpSp>
          <p:nvGrpSpPr>
            <p:cNvPr id="15391" name="Group 2427"/>
            <p:cNvGrpSpPr>
              <a:grpSpLocks/>
            </p:cNvGrpSpPr>
            <p:nvPr/>
          </p:nvGrpSpPr>
          <p:grpSpPr bwMode="auto">
            <a:xfrm>
              <a:off x="1307" y="2630"/>
              <a:ext cx="893" cy="138"/>
              <a:chOff x="1307" y="2630"/>
              <a:chExt cx="893" cy="138"/>
            </a:xfrm>
          </p:grpSpPr>
          <p:sp>
            <p:nvSpPr>
              <p:cNvPr id="18312" name="Freeform 2424"/>
              <p:cNvSpPr>
                <a:spLocks/>
              </p:cNvSpPr>
              <p:nvPr/>
            </p:nvSpPr>
            <p:spPr bwMode="auto">
              <a:xfrm>
                <a:off x="1436" y="2678"/>
                <a:ext cx="633" cy="41"/>
              </a:xfrm>
              <a:custGeom>
                <a:avLst/>
                <a:gdLst>
                  <a:gd name="T0" fmla="*/ 1266 w 1266"/>
                  <a:gd name="T1" fmla="*/ 83 h 83"/>
                  <a:gd name="T2" fmla="*/ 1266 w 1266"/>
                  <a:gd name="T3" fmla="*/ 14 h 83"/>
                  <a:gd name="T4" fmla="*/ 0 w 1266"/>
                  <a:gd name="T5" fmla="*/ 0 h 83"/>
                  <a:gd name="T6" fmla="*/ 0 w 1266"/>
                  <a:gd name="T7" fmla="*/ 69 h 83"/>
                  <a:gd name="T8" fmla="*/ 1266 w 1266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6"/>
                  <a:gd name="T16" fmla="*/ 0 h 83"/>
                  <a:gd name="T17" fmla="*/ 1266 w 126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6" h="83">
                    <a:moveTo>
                      <a:pt x="1266" y="83"/>
                    </a:moveTo>
                    <a:lnTo>
                      <a:pt x="1266" y="14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1266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3" name="Freeform 2425"/>
              <p:cNvSpPr>
                <a:spLocks/>
              </p:cNvSpPr>
              <p:nvPr/>
            </p:nvSpPr>
            <p:spPr bwMode="auto">
              <a:xfrm>
                <a:off x="2066" y="2636"/>
                <a:ext cx="134" cy="132"/>
              </a:xfrm>
              <a:custGeom>
                <a:avLst/>
                <a:gdLst>
                  <a:gd name="T0" fmla="*/ 0 w 267"/>
                  <a:gd name="T1" fmla="*/ 265 h 265"/>
                  <a:gd name="T2" fmla="*/ 267 w 267"/>
                  <a:gd name="T3" fmla="*/ 136 h 265"/>
                  <a:gd name="T4" fmla="*/ 2 w 267"/>
                  <a:gd name="T5" fmla="*/ 0 h 265"/>
                  <a:gd name="T6" fmla="*/ 0 w 267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0" y="265"/>
                    </a:moveTo>
                    <a:lnTo>
                      <a:pt x="267" y="136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4" name="Freeform 2426"/>
              <p:cNvSpPr>
                <a:spLocks/>
              </p:cNvSpPr>
              <p:nvPr/>
            </p:nvSpPr>
            <p:spPr bwMode="auto">
              <a:xfrm>
                <a:off x="1307" y="2630"/>
                <a:ext cx="133" cy="133"/>
              </a:xfrm>
              <a:custGeom>
                <a:avLst/>
                <a:gdLst>
                  <a:gd name="T0" fmla="*/ 267 w 267"/>
                  <a:gd name="T1" fmla="*/ 0 h 265"/>
                  <a:gd name="T2" fmla="*/ 0 w 267"/>
                  <a:gd name="T3" fmla="*/ 129 h 265"/>
                  <a:gd name="T4" fmla="*/ 265 w 267"/>
                  <a:gd name="T5" fmla="*/ 265 h 265"/>
                  <a:gd name="T6" fmla="*/ 267 w 267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267" y="0"/>
                    </a:moveTo>
                    <a:lnTo>
                      <a:pt x="0" y="129"/>
                    </a:lnTo>
                    <a:lnTo>
                      <a:pt x="265" y="265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92" name="Oval 2428"/>
            <p:cNvSpPr>
              <a:spLocks noChangeArrowheads="1"/>
            </p:cNvSpPr>
            <p:nvPr/>
          </p:nvSpPr>
          <p:spPr bwMode="auto">
            <a:xfrm>
              <a:off x="4517" y="2246"/>
              <a:ext cx="954" cy="955"/>
            </a:xfrm>
            <a:prstGeom prst="ellipse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393" name="Group 2594"/>
            <p:cNvGrpSpPr>
              <a:grpSpLocks/>
            </p:cNvGrpSpPr>
            <p:nvPr/>
          </p:nvGrpSpPr>
          <p:grpSpPr bwMode="auto">
            <a:xfrm>
              <a:off x="4751" y="2677"/>
              <a:ext cx="588" cy="419"/>
              <a:chOff x="4751" y="2677"/>
              <a:chExt cx="588" cy="419"/>
            </a:xfrm>
          </p:grpSpPr>
          <p:sp>
            <p:nvSpPr>
              <p:cNvPr id="18147" name="Freeform 2429"/>
              <p:cNvSpPr>
                <a:spLocks/>
              </p:cNvSpPr>
              <p:nvPr/>
            </p:nvSpPr>
            <p:spPr bwMode="auto">
              <a:xfrm>
                <a:off x="5051" y="2852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4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4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8" name="Freeform 2430"/>
              <p:cNvSpPr>
                <a:spLocks/>
              </p:cNvSpPr>
              <p:nvPr/>
            </p:nvSpPr>
            <p:spPr bwMode="auto">
              <a:xfrm>
                <a:off x="5106" y="2850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9" name="Freeform 2431"/>
              <p:cNvSpPr>
                <a:spLocks/>
              </p:cNvSpPr>
              <p:nvPr/>
            </p:nvSpPr>
            <p:spPr bwMode="auto">
              <a:xfrm>
                <a:off x="5153" y="2855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0" name="Freeform 2432"/>
              <p:cNvSpPr>
                <a:spLocks/>
              </p:cNvSpPr>
              <p:nvPr/>
            </p:nvSpPr>
            <p:spPr bwMode="auto">
              <a:xfrm>
                <a:off x="5169" y="2873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1" name="Freeform 2433"/>
              <p:cNvSpPr>
                <a:spLocks/>
              </p:cNvSpPr>
              <p:nvPr/>
            </p:nvSpPr>
            <p:spPr bwMode="auto">
              <a:xfrm>
                <a:off x="5164" y="2894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2" name="Freeform 2434"/>
              <p:cNvSpPr>
                <a:spLocks/>
              </p:cNvSpPr>
              <p:nvPr/>
            </p:nvSpPr>
            <p:spPr bwMode="auto">
              <a:xfrm>
                <a:off x="5167" y="2913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3" name="Freeform 2435"/>
              <p:cNvSpPr>
                <a:spLocks/>
              </p:cNvSpPr>
              <p:nvPr/>
            </p:nvSpPr>
            <p:spPr bwMode="auto">
              <a:xfrm>
                <a:off x="5201" y="2902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4" name="Freeform 2436"/>
              <p:cNvSpPr>
                <a:spLocks/>
              </p:cNvSpPr>
              <p:nvPr/>
            </p:nvSpPr>
            <p:spPr bwMode="auto">
              <a:xfrm>
                <a:off x="5235" y="2902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5" name="Freeform 2437"/>
              <p:cNvSpPr>
                <a:spLocks/>
              </p:cNvSpPr>
              <p:nvPr/>
            </p:nvSpPr>
            <p:spPr bwMode="auto">
              <a:xfrm>
                <a:off x="5295" y="2910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6" name="Freeform 2438"/>
              <p:cNvSpPr>
                <a:spLocks/>
              </p:cNvSpPr>
              <p:nvPr/>
            </p:nvSpPr>
            <p:spPr bwMode="auto">
              <a:xfrm>
                <a:off x="5310" y="2970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5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5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7" name="Freeform 2439"/>
              <p:cNvSpPr>
                <a:spLocks/>
              </p:cNvSpPr>
              <p:nvPr/>
            </p:nvSpPr>
            <p:spPr bwMode="auto">
              <a:xfrm>
                <a:off x="5274" y="3002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8" name="Freeform 2440"/>
              <p:cNvSpPr>
                <a:spLocks/>
              </p:cNvSpPr>
              <p:nvPr/>
            </p:nvSpPr>
            <p:spPr bwMode="auto">
              <a:xfrm>
                <a:off x="5271" y="2981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9" name="Freeform 2441"/>
              <p:cNvSpPr>
                <a:spLocks/>
              </p:cNvSpPr>
              <p:nvPr/>
            </p:nvSpPr>
            <p:spPr bwMode="auto">
              <a:xfrm>
                <a:off x="5261" y="2960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5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5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0" name="Freeform 2442"/>
              <p:cNvSpPr>
                <a:spLocks/>
              </p:cNvSpPr>
              <p:nvPr/>
            </p:nvSpPr>
            <p:spPr bwMode="auto">
              <a:xfrm>
                <a:off x="5221" y="2955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1" name="Freeform 2443"/>
              <p:cNvSpPr>
                <a:spLocks/>
              </p:cNvSpPr>
              <p:nvPr/>
            </p:nvSpPr>
            <p:spPr bwMode="auto">
              <a:xfrm>
                <a:off x="5187" y="2957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8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2" name="Freeform 2444"/>
              <p:cNvSpPr>
                <a:spLocks/>
              </p:cNvSpPr>
              <p:nvPr/>
            </p:nvSpPr>
            <p:spPr bwMode="auto">
              <a:xfrm>
                <a:off x="4785" y="2902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3" name="Freeform 2445"/>
              <p:cNvSpPr>
                <a:spLocks/>
              </p:cNvSpPr>
              <p:nvPr/>
            </p:nvSpPr>
            <p:spPr bwMode="auto">
              <a:xfrm>
                <a:off x="4785" y="2918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4" name="Freeform 2446"/>
              <p:cNvSpPr>
                <a:spLocks/>
              </p:cNvSpPr>
              <p:nvPr/>
            </p:nvSpPr>
            <p:spPr bwMode="auto">
              <a:xfrm>
                <a:off x="4785" y="2968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7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5" name="Freeform 2447"/>
              <p:cNvSpPr>
                <a:spLocks/>
              </p:cNvSpPr>
              <p:nvPr/>
            </p:nvSpPr>
            <p:spPr bwMode="auto">
              <a:xfrm>
                <a:off x="4795" y="2983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6" name="Freeform 2448"/>
              <p:cNvSpPr>
                <a:spLocks/>
              </p:cNvSpPr>
              <p:nvPr/>
            </p:nvSpPr>
            <p:spPr bwMode="auto">
              <a:xfrm>
                <a:off x="4949" y="2986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7" name="Freeform 2449"/>
              <p:cNvSpPr>
                <a:spLocks/>
              </p:cNvSpPr>
              <p:nvPr/>
            </p:nvSpPr>
            <p:spPr bwMode="auto">
              <a:xfrm>
                <a:off x="5036" y="2981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8" name="Freeform 2450"/>
              <p:cNvSpPr>
                <a:spLocks/>
              </p:cNvSpPr>
              <p:nvPr/>
            </p:nvSpPr>
            <p:spPr bwMode="auto">
              <a:xfrm>
                <a:off x="5104" y="2913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2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2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2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2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9" name="Freeform 2451"/>
              <p:cNvSpPr>
                <a:spLocks/>
              </p:cNvSpPr>
              <p:nvPr/>
            </p:nvSpPr>
            <p:spPr bwMode="auto">
              <a:xfrm>
                <a:off x="5065" y="2902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0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0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0" name="Freeform 2452"/>
              <p:cNvSpPr>
                <a:spLocks/>
              </p:cNvSpPr>
              <p:nvPr/>
            </p:nvSpPr>
            <p:spPr bwMode="auto">
              <a:xfrm>
                <a:off x="4785" y="2902"/>
                <a:ext cx="280" cy="18"/>
              </a:xfrm>
              <a:custGeom>
                <a:avLst/>
                <a:gdLst>
                  <a:gd name="T0" fmla="*/ 2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6 h 18"/>
                  <a:gd name="T8" fmla="*/ 86 w 280"/>
                  <a:gd name="T9" fmla="*/ 13 h 18"/>
                  <a:gd name="T10" fmla="*/ 136 w 280"/>
                  <a:gd name="T11" fmla="*/ 11 h 18"/>
                  <a:gd name="T12" fmla="*/ 188 w 280"/>
                  <a:gd name="T13" fmla="*/ 8 h 18"/>
                  <a:gd name="T14" fmla="*/ 232 w 280"/>
                  <a:gd name="T15" fmla="*/ 5 h 18"/>
                  <a:gd name="T16" fmla="*/ 266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3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1 h 18"/>
                  <a:gd name="T32" fmla="*/ 41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2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1" name="Freeform 2453"/>
              <p:cNvSpPr>
                <a:spLocks/>
              </p:cNvSpPr>
              <p:nvPr/>
            </p:nvSpPr>
            <p:spPr bwMode="auto">
              <a:xfrm>
                <a:off x="4751" y="3007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2" name="Freeform 2454"/>
              <p:cNvSpPr>
                <a:spLocks/>
              </p:cNvSpPr>
              <p:nvPr/>
            </p:nvSpPr>
            <p:spPr bwMode="auto">
              <a:xfrm>
                <a:off x="4756" y="3010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0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0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3" name="Freeform 2455"/>
              <p:cNvSpPr>
                <a:spLocks/>
              </p:cNvSpPr>
              <p:nvPr/>
            </p:nvSpPr>
            <p:spPr bwMode="auto">
              <a:xfrm>
                <a:off x="4813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4" name="Freeform 2456"/>
              <p:cNvSpPr>
                <a:spLocks/>
              </p:cNvSpPr>
              <p:nvPr/>
            </p:nvSpPr>
            <p:spPr bwMode="auto">
              <a:xfrm>
                <a:off x="4803" y="302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3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5" name="Freeform 2457"/>
              <p:cNvSpPr>
                <a:spLocks/>
              </p:cNvSpPr>
              <p:nvPr/>
            </p:nvSpPr>
            <p:spPr bwMode="auto">
              <a:xfrm>
                <a:off x="4792" y="3036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6" name="Freeform 2458"/>
              <p:cNvSpPr>
                <a:spLocks/>
              </p:cNvSpPr>
              <p:nvPr/>
            </p:nvSpPr>
            <p:spPr bwMode="auto">
              <a:xfrm>
                <a:off x="4779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7" name="Freeform 2459"/>
              <p:cNvSpPr>
                <a:spLocks/>
              </p:cNvSpPr>
              <p:nvPr/>
            </p:nvSpPr>
            <p:spPr bwMode="auto">
              <a:xfrm>
                <a:off x="4769" y="305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8" name="Freeform 2460"/>
              <p:cNvSpPr>
                <a:spLocks/>
              </p:cNvSpPr>
              <p:nvPr/>
            </p:nvSpPr>
            <p:spPr bwMode="auto">
              <a:xfrm>
                <a:off x="4826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9" name="Freeform 2461"/>
              <p:cNvSpPr>
                <a:spLocks/>
              </p:cNvSpPr>
              <p:nvPr/>
            </p:nvSpPr>
            <p:spPr bwMode="auto">
              <a:xfrm>
                <a:off x="4816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0" name="Freeform 2462"/>
              <p:cNvSpPr>
                <a:spLocks/>
              </p:cNvSpPr>
              <p:nvPr/>
            </p:nvSpPr>
            <p:spPr bwMode="auto">
              <a:xfrm>
                <a:off x="4806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1" name="Freeform 2463"/>
              <p:cNvSpPr>
                <a:spLocks/>
              </p:cNvSpPr>
              <p:nvPr/>
            </p:nvSpPr>
            <p:spPr bwMode="auto">
              <a:xfrm>
                <a:off x="4792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2" name="Freeform 2464"/>
              <p:cNvSpPr>
                <a:spLocks/>
              </p:cNvSpPr>
              <p:nvPr/>
            </p:nvSpPr>
            <p:spPr bwMode="auto">
              <a:xfrm>
                <a:off x="4782" y="3057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3" name="Freeform 2465"/>
              <p:cNvSpPr>
                <a:spLocks/>
              </p:cNvSpPr>
              <p:nvPr/>
            </p:nvSpPr>
            <p:spPr bwMode="auto">
              <a:xfrm>
                <a:off x="4837" y="302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4" name="Freeform 2466"/>
              <p:cNvSpPr>
                <a:spLocks/>
              </p:cNvSpPr>
              <p:nvPr/>
            </p:nvSpPr>
            <p:spPr bwMode="auto">
              <a:xfrm>
                <a:off x="4829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5" name="Freeform 2467"/>
              <p:cNvSpPr>
                <a:spLocks/>
              </p:cNvSpPr>
              <p:nvPr/>
            </p:nvSpPr>
            <p:spPr bwMode="auto">
              <a:xfrm>
                <a:off x="4819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6" name="Freeform 2468"/>
              <p:cNvSpPr>
                <a:spLocks/>
              </p:cNvSpPr>
              <p:nvPr/>
            </p:nvSpPr>
            <p:spPr bwMode="auto">
              <a:xfrm>
                <a:off x="4806" y="3046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7" name="Freeform 2469"/>
              <p:cNvSpPr>
                <a:spLocks/>
              </p:cNvSpPr>
              <p:nvPr/>
            </p:nvSpPr>
            <p:spPr bwMode="auto">
              <a:xfrm>
                <a:off x="4795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8" name="Freeform 2470"/>
              <p:cNvSpPr>
                <a:spLocks/>
              </p:cNvSpPr>
              <p:nvPr/>
            </p:nvSpPr>
            <p:spPr bwMode="auto">
              <a:xfrm>
                <a:off x="4850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9" name="Freeform 2471"/>
              <p:cNvSpPr>
                <a:spLocks/>
              </p:cNvSpPr>
              <p:nvPr/>
            </p:nvSpPr>
            <p:spPr bwMode="auto">
              <a:xfrm>
                <a:off x="4842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0" name="Freeform 2472"/>
              <p:cNvSpPr>
                <a:spLocks/>
              </p:cNvSpPr>
              <p:nvPr/>
            </p:nvSpPr>
            <p:spPr bwMode="auto">
              <a:xfrm>
                <a:off x="4832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1" name="Freeform 2473"/>
              <p:cNvSpPr>
                <a:spLocks/>
              </p:cNvSpPr>
              <p:nvPr/>
            </p:nvSpPr>
            <p:spPr bwMode="auto">
              <a:xfrm>
                <a:off x="4821" y="30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2" name="Freeform 2474"/>
              <p:cNvSpPr>
                <a:spLocks/>
              </p:cNvSpPr>
              <p:nvPr/>
            </p:nvSpPr>
            <p:spPr bwMode="auto">
              <a:xfrm>
                <a:off x="4808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3" name="Freeform 2475"/>
              <p:cNvSpPr>
                <a:spLocks/>
              </p:cNvSpPr>
              <p:nvPr/>
            </p:nvSpPr>
            <p:spPr bwMode="auto">
              <a:xfrm>
                <a:off x="4863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4" name="Freeform 2476"/>
              <p:cNvSpPr>
                <a:spLocks/>
              </p:cNvSpPr>
              <p:nvPr/>
            </p:nvSpPr>
            <p:spPr bwMode="auto">
              <a:xfrm>
                <a:off x="4855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5" name="Freeform 2477"/>
              <p:cNvSpPr>
                <a:spLocks/>
              </p:cNvSpPr>
              <p:nvPr/>
            </p:nvSpPr>
            <p:spPr bwMode="auto">
              <a:xfrm>
                <a:off x="4845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6" name="Freeform 2478"/>
              <p:cNvSpPr>
                <a:spLocks/>
              </p:cNvSpPr>
              <p:nvPr/>
            </p:nvSpPr>
            <p:spPr bwMode="auto">
              <a:xfrm>
                <a:off x="4834" y="30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7" name="Freeform 2479"/>
              <p:cNvSpPr>
                <a:spLocks/>
              </p:cNvSpPr>
              <p:nvPr/>
            </p:nvSpPr>
            <p:spPr bwMode="auto">
              <a:xfrm>
                <a:off x="4824" y="30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8" name="Freeform 2480"/>
              <p:cNvSpPr>
                <a:spLocks/>
              </p:cNvSpPr>
              <p:nvPr/>
            </p:nvSpPr>
            <p:spPr bwMode="auto">
              <a:xfrm>
                <a:off x="4876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9" name="Freeform 2481"/>
              <p:cNvSpPr>
                <a:spLocks/>
              </p:cNvSpPr>
              <p:nvPr/>
            </p:nvSpPr>
            <p:spPr bwMode="auto">
              <a:xfrm>
                <a:off x="4868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0" name="Freeform 2482"/>
              <p:cNvSpPr>
                <a:spLocks/>
              </p:cNvSpPr>
              <p:nvPr/>
            </p:nvSpPr>
            <p:spPr bwMode="auto">
              <a:xfrm>
                <a:off x="4858" y="3036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1" name="Freeform 2483"/>
              <p:cNvSpPr>
                <a:spLocks/>
              </p:cNvSpPr>
              <p:nvPr/>
            </p:nvSpPr>
            <p:spPr bwMode="auto">
              <a:xfrm>
                <a:off x="4847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2" name="Freeform 2484"/>
              <p:cNvSpPr>
                <a:spLocks/>
              </p:cNvSpPr>
              <p:nvPr/>
            </p:nvSpPr>
            <p:spPr bwMode="auto">
              <a:xfrm>
                <a:off x="4837" y="305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3" name="Freeform 2485"/>
              <p:cNvSpPr>
                <a:spLocks/>
              </p:cNvSpPr>
              <p:nvPr/>
            </p:nvSpPr>
            <p:spPr bwMode="auto">
              <a:xfrm>
                <a:off x="4889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4" name="Freeform 2486"/>
              <p:cNvSpPr>
                <a:spLocks/>
              </p:cNvSpPr>
              <p:nvPr/>
            </p:nvSpPr>
            <p:spPr bwMode="auto">
              <a:xfrm>
                <a:off x="4881" y="302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5" name="Freeform 2487"/>
              <p:cNvSpPr>
                <a:spLocks/>
              </p:cNvSpPr>
              <p:nvPr/>
            </p:nvSpPr>
            <p:spPr bwMode="auto">
              <a:xfrm>
                <a:off x="4874" y="3038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6" name="Freeform 2488"/>
              <p:cNvSpPr>
                <a:spLocks/>
              </p:cNvSpPr>
              <p:nvPr/>
            </p:nvSpPr>
            <p:spPr bwMode="auto">
              <a:xfrm>
                <a:off x="4863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7" name="Freeform 2489"/>
              <p:cNvSpPr>
                <a:spLocks/>
              </p:cNvSpPr>
              <p:nvPr/>
            </p:nvSpPr>
            <p:spPr bwMode="auto">
              <a:xfrm>
                <a:off x="4853" y="3057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8" name="Freeform 2490"/>
              <p:cNvSpPr>
                <a:spLocks/>
              </p:cNvSpPr>
              <p:nvPr/>
            </p:nvSpPr>
            <p:spPr bwMode="auto">
              <a:xfrm>
                <a:off x="4902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9" name="Freeform 2491"/>
              <p:cNvSpPr>
                <a:spLocks/>
              </p:cNvSpPr>
              <p:nvPr/>
            </p:nvSpPr>
            <p:spPr bwMode="auto">
              <a:xfrm>
                <a:off x="4897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0" name="Freeform 2492"/>
              <p:cNvSpPr>
                <a:spLocks/>
              </p:cNvSpPr>
              <p:nvPr/>
            </p:nvSpPr>
            <p:spPr bwMode="auto">
              <a:xfrm>
                <a:off x="4887" y="30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1" name="Freeform 2493"/>
              <p:cNvSpPr>
                <a:spLocks/>
              </p:cNvSpPr>
              <p:nvPr/>
            </p:nvSpPr>
            <p:spPr bwMode="auto">
              <a:xfrm>
                <a:off x="4879" y="3046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2" name="Freeform 2494"/>
              <p:cNvSpPr>
                <a:spLocks/>
              </p:cNvSpPr>
              <p:nvPr/>
            </p:nvSpPr>
            <p:spPr bwMode="auto">
              <a:xfrm>
                <a:off x="4868" y="3057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3" name="Freeform 2495"/>
              <p:cNvSpPr>
                <a:spLocks/>
              </p:cNvSpPr>
              <p:nvPr/>
            </p:nvSpPr>
            <p:spPr bwMode="auto">
              <a:xfrm>
                <a:off x="491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4" name="Freeform 2496"/>
              <p:cNvSpPr>
                <a:spLocks/>
              </p:cNvSpPr>
              <p:nvPr/>
            </p:nvSpPr>
            <p:spPr bwMode="auto">
              <a:xfrm>
                <a:off x="4910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5" name="Freeform 2497"/>
              <p:cNvSpPr>
                <a:spLocks/>
              </p:cNvSpPr>
              <p:nvPr/>
            </p:nvSpPr>
            <p:spPr bwMode="auto">
              <a:xfrm>
                <a:off x="4902" y="303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6" name="Freeform 2498"/>
              <p:cNvSpPr>
                <a:spLocks/>
              </p:cNvSpPr>
              <p:nvPr/>
            </p:nvSpPr>
            <p:spPr bwMode="auto">
              <a:xfrm>
                <a:off x="4895" y="3046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7" name="Freeform 2499"/>
              <p:cNvSpPr>
                <a:spLocks/>
              </p:cNvSpPr>
              <p:nvPr/>
            </p:nvSpPr>
            <p:spPr bwMode="auto">
              <a:xfrm>
                <a:off x="4887" y="305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8" name="Freeform 2500"/>
              <p:cNvSpPr>
                <a:spLocks/>
              </p:cNvSpPr>
              <p:nvPr/>
            </p:nvSpPr>
            <p:spPr bwMode="auto">
              <a:xfrm>
                <a:off x="4931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9" name="Freeform 2501"/>
              <p:cNvSpPr>
                <a:spLocks/>
              </p:cNvSpPr>
              <p:nvPr/>
            </p:nvSpPr>
            <p:spPr bwMode="auto">
              <a:xfrm>
                <a:off x="4926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2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0" name="Freeform 2502"/>
              <p:cNvSpPr>
                <a:spLocks/>
              </p:cNvSpPr>
              <p:nvPr/>
            </p:nvSpPr>
            <p:spPr bwMode="auto">
              <a:xfrm>
                <a:off x="4918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1" name="Freeform 2503"/>
              <p:cNvSpPr>
                <a:spLocks/>
              </p:cNvSpPr>
              <p:nvPr/>
            </p:nvSpPr>
            <p:spPr bwMode="auto">
              <a:xfrm>
                <a:off x="4910" y="304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2" name="Freeform 2504"/>
              <p:cNvSpPr>
                <a:spLocks/>
              </p:cNvSpPr>
              <p:nvPr/>
            </p:nvSpPr>
            <p:spPr bwMode="auto">
              <a:xfrm>
                <a:off x="4902" y="3059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3" name="Freeform 2505"/>
              <p:cNvSpPr>
                <a:spLocks/>
              </p:cNvSpPr>
              <p:nvPr/>
            </p:nvSpPr>
            <p:spPr bwMode="auto">
              <a:xfrm>
                <a:off x="4947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4" name="Freeform 2506"/>
              <p:cNvSpPr>
                <a:spLocks/>
              </p:cNvSpPr>
              <p:nvPr/>
            </p:nvSpPr>
            <p:spPr bwMode="auto">
              <a:xfrm>
                <a:off x="4942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5" name="Freeform 2507"/>
              <p:cNvSpPr>
                <a:spLocks/>
              </p:cNvSpPr>
              <p:nvPr/>
            </p:nvSpPr>
            <p:spPr bwMode="auto">
              <a:xfrm>
                <a:off x="4934" y="303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6" name="Freeform 2508"/>
              <p:cNvSpPr>
                <a:spLocks/>
              </p:cNvSpPr>
              <p:nvPr/>
            </p:nvSpPr>
            <p:spPr bwMode="auto">
              <a:xfrm>
                <a:off x="4929" y="304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7" name="Freeform 2509"/>
              <p:cNvSpPr>
                <a:spLocks/>
              </p:cNvSpPr>
              <p:nvPr/>
            </p:nvSpPr>
            <p:spPr bwMode="auto">
              <a:xfrm>
                <a:off x="4921" y="3059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8" name="Freeform 2510"/>
              <p:cNvSpPr>
                <a:spLocks/>
              </p:cNvSpPr>
              <p:nvPr/>
            </p:nvSpPr>
            <p:spPr bwMode="auto">
              <a:xfrm>
                <a:off x="4963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9" name="Freeform 2511"/>
              <p:cNvSpPr>
                <a:spLocks/>
              </p:cNvSpPr>
              <p:nvPr/>
            </p:nvSpPr>
            <p:spPr bwMode="auto">
              <a:xfrm>
                <a:off x="4957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0" name="Freeform 2512"/>
              <p:cNvSpPr>
                <a:spLocks/>
              </p:cNvSpPr>
              <p:nvPr/>
            </p:nvSpPr>
            <p:spPr bwMode="auto">
              <a:xfrm>
                <a:off x="4952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1" name="Freeform 2513"/>
              <p:cNvSpPr>
                <a:spLocks/>
              </p:cNvSpPr>
              <p:nvPr/>
            </p:nvSpPr>
            <p:spPr bwMode="auto">
              <a:xfrm>
                <a:off x="4944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2" name="Freeform 2514"/>
              <p:cNvSpPr>
                <a:spLocks/>
              </p:cNvSpPr>
              <p:nvPr/>
            </p:nvSpPr>
            <p:spPr bwMode="auto">
              <a:xfrm>
                <a:off x="4936" y="3059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3" name="Freeform 2515"/>
              <p:cNvSpPr>
                <a:spLocks/>
              </p:cNvSpPr>
              <p:nvPr/>
            </p:nvSpPr>
            <p:spPr bwMode="auto">
              <a:xfrm>
                <a:off x="497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4" name="Freeform 2516"/>
              <p:cNvSpPr>
                <a:spLocks/>
              </p:cNvSpPr>
              <p:nvPr/>
            </p:nvSpPr>
            <p:spPr bwMode="auto">
              <a:xfrm>
                <a:off x="4973" y="302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5" name="Freeform 2517"/>
              <p:cNvSpPr>
                <a:spLocks/>
              </p:cNvSpPr>
              <p:nvPr/>
            </p:nvSpPr>
            <p:spPr bwMode="auto">
              <a:xfrm>
                <a:off x="4968" y="303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6" name="Freeform 2518"/>
              <p:cNvSpPr>
                <a:spLocks/>
              </p:cNvSpPr>
              <p:nvPr/>
            </p:nvSpPr>
            <p:spPr bwMode="auto">
              <a:xfrm>
                <a:off x="4963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7" name="Freeform 2519"/>
              <p:cNvSpPr>
                <a:spLocks/>
              </p:cNvSpPr>
              <p:nvPr/>
            </p:nvSpPr>
            <p:spPr bwMode="auto">
              <a:xfrm>
                <a:off x="4957" y="3059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8" name="Freeform 2520"/>
              <p:cNvSpPr>
                <a:spLocks/>
              </p:cNvSpPr>
              <p:nvPr/>
            </p:nvSpPr>
            <p:spPr bwMode="auto">
              <a:xfrm>
                <a:off x="5085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9" name="Freeform 2521"/>
              <p:cNvSpPr>
                <a:spLocks/>
              </p:cNvSpPr>
              <p:nvPr/>
            </p:nvSpPr>
            <p:spPr bwMode="auto">
              <a:xfrm>
                <a:off x="5091" y="3028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0" name="Freeform 2522"/>
              <p:cNvSpPr>
                <a:spLocks/>
              </p:cNvSpPr>
              <p:nvPr/>
            </p:nvSpPr>
            <p:spPr bwMode="auto">
              <a:xfrm>
                <a:off x="5096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1" name="Freeform 2523"/>
              <p:cNvSpPr>
                <a:spLocks/>
              </p:cNvSpPr>
              <p:nvPr/>
            </p:nvSpPr>
            <p:spPr bwMode="auto">
              <a:xfrm>
                <a:off x="5101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2" name="Freeform 2524"/>
              <p:cNvSpPr>
                <a:spLocks/>
              </p:cNvSpPr>
              <p:nvPr/>
            </p:nvSpPr>
            <p:spPr bwMode="auto">
              <a:xfrm>
                <a:off x="5109" y="305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3" name="Freeform 2525"/>
              <p:cNvSpPr>
                <a:spLocks/>
              </p:cNvSpPr>
              <p:nvPr/>
            </p:nvSpPr>
            <p:spPr bwMode="auto">
              <a:xfrm>
                <a:off x="507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4" name="Freeform 2526"/>
              <p:cNvSpPr>
                <a:spLocks/>
              </p:cNvSpPr>
              <p:nvPr/>
            </p:nvSpPr>
            <p:spPr bwMode="auto">
              <a:xfrm>
                <a:off x="5078" y="3028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2 h 8"/>
                  <a:gd name="T20" fmla="*/ 2 w 7"/>
                  <a:gd name="T21" fmla="*/ 2 h 8"/>
                  <a:gd name="T22" fmla="*/ 5 w 7"/>
                  <a:gd name="T23" fmla="*/ 0 h 8"/>
                  <a:gd name="T24" fmla="*/ 7 w 7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5" name="Freeform 2527"/>
              <p:cNvSpPr>
                <a:spLocks/>
              </p:cNvSpPr>
              <p:nvPr/>
            </p:nvSpPr>
            <p:spPr bwMode="auto">
              <a:xfrm>
                <a:off x="5083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6" name="Freeform 2528"/>
              <p:cNvSpPr>
                <a:spLocks/>
              </p:cNvSpPr>
              <p:nvPr/>
            </p:nvSpPr>
            <p:spPr bwMode="auto">
              <a:xfrm>
                <a:off x="5088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7" name="Freeform 2529"/>
              <p:cNvSpPr>
                <a:spLocks/>
              </p:cNvSpPr>
              <p:nvPr/>
            </p:nvSpPr>
            <p:spPr bwMode="auto">
              <a:xfrm>
                <a:off x="5093" y="3057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8" name="Freeform 2530"/>
              <p:cNvSpPr>
                <a:spLocks/>
              </p:cNvSpPr>
              <p:nvPr/>
            </p:nvSpPr>
            <p:spPr bwMode="auto">
              <a:xfrm>
                <a:off x="506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9" name="Freeform 2531"/>
              <p:cNvSpPr>
                <a:spLocks/>
              </p:cNvSpPr>
              <p:nvPr/>
            </p:nvSpPr>
            <p:spPr bwMode="auto">
              <a:xfrm>
                <a:off x="5065" y="3028"/>
                <a:ext cx="10" cy="8"/>
              </a:xfrm>
              <a:custGeom>
                <a:avLst/>
                <a:gdLst>
                  <a:gd name="T0" fmla="*/ 10 w 10"/>
                  <a:gd name="T1" fmla="*/ 2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7 w 10"/>
                  <a:gd name="T25" fmla="*/ 0 h 8"/>
                  <a:gd name="T26" fmla="*/ 10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0" name="Freeform 2532"/>
              <p:cNvSpPr>
                <a:spLocks/>
              </p:cNvSpPr>
              <p:nvPr/>
            </p:nvSpPr>
            <p:spPr bwMode="auto">
              <a:xfrm>
                <a:off x="5070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1" name="Freeform 2533"/>
              <p:cNvSpPr>
                <a:spLocks/>
              </p:cNvSpPr>
              <p:nvPr/>
            </p:nvSpPr>
            <p:spPr bwMode="auto">
              <a:xfrm>
                <a:off x="5075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2" name="Freeform 2534"/>
              <p:cNvSpPr>
                <a:spLocks/>
              </p:cNvSpPr>
              <p:nvPr/>
            </p:nvSpPr>
            <p:spPr bwMode="auto">
              <a:xfrm>
                <a:off x="5080" y="3057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3" name="Freeform 2535"/>
              <p:cNvSpPr>
                <a:spLocks/>
              </p:cNvSpPr>
              <p:nvPr/>
            </p:nvSpPr>
            <p:spPr bwMode="auto">
              <a:xfrm>
                <a:off x="5146" y="2978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4" name="Freeform 2536"/>
              <p:cNvSpPr>
                <a:spLocks/>
              </p:cNvSpPr>
              <p:nvPr/>
            </p:nvSpPr>
            <p:spPr bwMode="auto">
              <a:xfrm>
                <a:off x="5159" y="2975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2 w 28"/>
                  <a:gd name="T3" fmla="*/ 11 h 11"/>
                  <a:gd name="T4" fmla="*/ 5 w 28"/>
                  <a:gd name="T5" fmla="*/ 8 h 11"/>
                  <a:gd name="T6" fmla="*/ 8 w 28"/>
                  <a:gd name="T7" fmla="*/ 6 h 11"/>
                  <a:gd name="T8" fmla="*/ 10 w 28"/>
                  <a:gd name="T9" fmla="*/ 6 h 11"/>
                  <a:gd name="T10" fmla="*/ 15 w 28"/>
                  <a:gd name="T11" fmla="*/ 6 h 11"/>
                  <a:gd name="T12" fmla="*/ 18 w 28"/>
                  <a:gd name="T13" fmla="*/ 6 h 11"/>
                  <a:gd name="T14" fmla="*/ 23 w 28"/>
                  <a:gd name="T15" fmla="*/ 3 h 11"/>
                  <a:gd name="T16" fmla="*/ 26 w 28"/>
                  <a:gd name="T17" fmla="*/ 6 h 11"/>
                  <a:gd name="T18" fmla="*/ 28 w 28"/>
                  <a:gd name="T19" fmla="*/ 6 h 11"/>
                  <a:gd name="T20" fmla="*/ 28 w 28"/>
                  <a:gd name="T21" fmla="*/ 0 h 11"/>
                  <a:gd name="T22" fmla="*/ 26 w 28"/>
                  <a:gd name="T23" fmla="*/ 0 h 11"/>
                  <a:gd name="T24" fmla="*/ 23 w 28"/>
                  <a:gd name="T25" fmla="*/ 0 h 11"/>
                  <a:gd name="T26" fmla="*/ 18 w 28"/>
                  <a:gd name="T27" fmla="*/ 0 h 11"/>
                  <a:gd name="T28" fmla="*/ 15 w 28"/>
                  <a:gd name="T29" fmla="*/ 0 h 11"/>
                  <a:gd name="T30" fmla="*/ 10 w 28"/>
                  <a:gd name="T31" fmla="*/ 3 h 11"/>
                  <a:gd name="T32" fmla="*/ 5 w 28"/>
                  <a:gd name="T33" fmla="*/ 3 h 11"/>
                  <a:gd name="T34" fmla="*/ 2 w 28"/>
                  <a:gd name="T35" fmla="*/ 6 h 11"/>
                  <a:gd name="T36" fmla="*/ 0 w 28"/>
                  <a:gd name="T37" fmla="*/ 8 h 11"/>
                  <a:gd name="T38" fmla="*/ 0 w 28"/>
                  <a:gd name="T39" fmla="*/ 8 h 11"/>
                  <a:gd name="T40" fmla="*/ 2 w 28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1"/>
                  <a:gd name="T65" fmla="*/ 28 w 2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1">
                    <a:moveTo>
                      <a:pt x="2" y="11"/>
                    </a:moveTo>
                    <a:lnTo>
                      <a:pt x="2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3" y="3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5" name="Freeform 2537"/>
              <p:cNvSpPr>
                <a:spLocks/>
              </p:cNvSpPr>
              <p:nvPr/>
            </p:nvSpPr>
            <p:spPr bwMode="auto">
              <a:xfrm>
                <a:off x="5146" y="2983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6" name="Freeform 2538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7" name="Freeform 2539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8" name="Freeform 2540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9" name="Freeform 2541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0" name="Freeform 2542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1" name="Freeform 2543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2" name="Freeform 2544"/>
              <p:cNvSpPr>
                <a:spLocks/>
              </p:cNvSpPr>
              <p:nvPr/>
            </p:nvSpPr>
            <p:spPr bwMode="auto">
              <a:xfrm>
                <a:off x="5187" y="2975"/>
                <a:ext cx="27" cy="14"/>
              </a:xfrm>
              <a:custGeom>
                <a:avLst/>
                <a:gdLst>
                  <a:gd name="T0" fmla="*/ 0 w 27"/>
                  <a:gd name="T1" fmla="*/ 6 h 14"/>
                  <a:gd name="T2" fmla="*/ 0 w 27"/>
                  <a:gd name="T3" fmla="*/ 6 h 14"/>
                  <a:gd name="T4" fmla="*/ 3 w 27"/>
                  <a:gd name="T5" fmla="*/ 6 h 14"/>
                  <a:gd name="T6" fmla="*/ 6 w 27"/>
                  <a:gd name="T7" fmla="*/ 6 h 14"/>
                  <a:gd name="T8" fmla="*/ 8 w 27"/>
                  <a:gd name="T9" fmla="*/ 6 h 14"/>
                  <a:gd name="T10" fmla="*/ 14 w 27"/>
                  <a:gd name="T11" fmla="*/ 6 h 14"/>
                  <a:gd name="T12" fmla="*/ 16 w 27"/>
                  <a:gd name="T13" fmla="*/ 8 h 14"/>
                  <a:gd name="T14" fmla="*/ 19 w 27"/>
                  <a:gd name="T15" fmla="*/ 8 h 14"/>
                  <a:gd name="T16" fmla="*/ 21 w 27"/>
                  <a:gd name="T17" fmla="*/ 11 h 14"/>
                  <a:gd name="T18" fmla="*/ 24 w 27"/>
                  <a:gd name="T19" fmla="*/ 14 h 14"/>
                  <a:gd name="T20" fmla="*/ 27 w 27"/>
                  <a:gd name="T21" fmla="*/ 11 h 14"/>
                  <a:gd name="T22" fmla="*/ 24 w 27"/>
                  <a:gd name="T23" fmla="*/ 8 h 14"/>
                  <a:gd name="T24" fmla="*/ 21 w 27"/>
                  <a:gd name="T25" fmla="*/ 6 h 14"/>
                  <a:gd name="T26" fmla="*/ 16 w 27"/>
                  <a:gd name="T27" fmla="*/ 3 h 14"/>
                  <a:gd name="T28" fmla="*/ 14 w 27"/>
                  <a:gd name="T29" fmla="*/ 3 h 14"/>
                  <a:gd name="T30" fmla="*/ 11 w 27"/>
                  <a:gd name="T31" fmla="*/ 3 h 14"/>
                  <a:gd name="T32" fmla="*/ 6 w 27"/>
                  <a:gd name="T33" fmla="*/ 0 h 14"/>
                  <a:gd name="T34" fmla="*/ 3 w 27"/>
                  <a:gd name="T35" fmla="*/ 0 h 14"/>
                  <a:gd name="T36" fmla="*/ 0 w 27"/>
                  <a:gd name="T37" fmla="*/ 0 h 14"/>
                  <a:gd name="T38" fmla="*/ 0 w 27"/>
                  <a:gd name="T39" fmla="*/ 0 h 14"/>
                  <a:gd name="T40" fmla="*/ 0 w 27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4"/>
                  <a:gd name="T65" fmla="*/ 27 w 27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4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7" y="11"/>
                    </a:lnTo>
                    <a:lnTo>
                      <a:pt x="24" y="8"/>
                    </a:lnTo>
                    <a:lnTo>
                      <a:pt x="21" y="6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3" name="Freeform 2545"/>
              <p:cNvSpPr>
                <a:spLocks/>
              </p:cNvSpPr>
              <p:nvPr/>
            </p:nvSpPr>
            <p:spPr bwMode="auto">
              <a:xfrm>
                <a:off x="5177" y="2978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4" name="Freeform 2546"/>
              <p:cNvSpPr>
                <a:spLocks/>
              </p:cNvSpPr>
              <p:nvPr/>
            </p:nvSpPr>
            <p:spPr bwMode="auto">
              <a:xfrm>
                <a:off x="5193" y="3038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5" name="Freeform 2547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6" name="Freeform 2548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7" name="Freeform 2549"/>
              <p:cNvSpPr>
                <a:spLocks/>
              </p:cNvSpPr>
              <p:nvPr/>
            </p:nvSpPr>
            <p:spPr bwMode="auto">
              <a:xfrm>
                <a:off x="5193" y="2975"/>
                <a:ext cx="21" cy="14"/>
              </a:xfrm>
              <a:custGeom>
                <a:avLst/>
                <a:gdLst>
                  <a:gd name="T0" fmla="*/ 2 w 21"/>
                  <a:gd name="T1" fmla="*/ 6 h 14"/>
                  <a:gd name="T2" fmla="*/ 0 w 21"/>
                  <a:gd name="T3" fmla="*/ 6 h 14"/>
                  <a:gd name="T4" fmla="*/ 2 w 21"/>
                  <a:gd name="T5" fmla="*/ 6 h 14"/>
                  <a:gd name="T6" fmla="*/ 5 w 21"/>
                  <a:gd name="T7" fmla="*/ 6 h 14"/>
                  <a:gd name="T8" fmla="*/ 8 w 21"/>
                  <a:gd name="T9" fmla="*/ 6 h 14"/>
                  <a:gd name="T10" fmla="*/ 10 w 21"/>
                  <a:gd name="T11" fmla="*/ 8 h 14"/>
                  <a:gd name="T12" fmla="*/ 13 w 21"/>
                  <a:gd name="T13" fmla="*/ 8 h 14"/>
                  <a:gd name="T14" fmla="*/ 15 w 21"/>
                  <a:gd name="T15" fmla="*/ 11 h 14"/>
                  <a:gd name="T16" fmla="*/ 15 w 21"/>
                  <a:gd name="T17" fmla="*/ 11 h 14"/>
                  <a:gd name="T18" fmla="*/ 18 w 21"/>
                  <a:gd name="T19" fmla="*/ 14 h 14"/>
                  <a:gd name="T20" fmla="*/ 21 w 21"/>
                  <a:gd name="T21" fmla="*/ 11 h 14"/>
                  <a:gd name="T22" fmla="*/ 18 w 21"/>
                  <a:gd name="T23" fmla="*/ 8 h 14"/>
                  <a:gd name="T24" fmla="*/ 15 w 21"/>
                  <a:gd name="T25" fmla="*/ 6 h 14"/>
                  <a:gd name="T26" fmla="*/ 13 w 21"/>
                  <a:gd name="T27" fmla="*/ 6 h 14"/>
                  <a:gd name="T28" fmla="*/ 10 w 21"/>
                  <a:gd name="T29" fmla="*/ 3 h 14"/>
                  <a:gd name="T30" fmla="*/ 8 w 21"/>
                  <a:gd name="T31" fmla="*/ 3 h 14"/>
                  <a:gd name="T32" fmla="*/ 5 w 21"/>
                  <a:gd name="T33" fmla="*/ 3 h 14"/>
                  <a:gd name="T34" fmla="*/ 2 w 21"/>
                  <a:gd name="T35" fmla="*/ 3 h 14"/>
                  <a:gd name="T36" fmla="*/ 0 w 21"/>
                  <a:gd name="T37" fmla="*/ 0 h 14"/>
                  <a:gd name="T38" fmla="*/ 0 w 21"/>
                  <a:gd name="T39" fmla="*/ 3 h 14"/>
                  <a:gd name="T40" fmla="*/ 2 w 21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4"/>
                  <a:gd name="T65" fmla="*/ 21 w 21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4">
                    <a:moveTo>
                      <a:pt x="2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8" name="Freeform 2550"/>
              <p:cNvSpPr>
                <a:spLocks/>
              </p:cNvSpPr>
              <p:nvPr/>
            </p:nvSpPr>
            <p:spPr bwMode="auto">
              <a:xfrm>
                <a:off x="5187" y="2978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9" name="Freeform 2551"/>
              <p:cNvSpPr>
                <a:spLocks/>
              </p:cNvSpPr>
              <p:nvPr/>
            </p:nvSpPr>
            <p:spPr bwMode="auto">
              <a:xfrm>
                <a:off x="5174" y="2981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0" name="Freeform 2552"/>
              <p:cNvSpPr>
                <a:spLocks/>
              </p:cNvSpPr>
              <p:nvPr/>
            </p:nvSpPr>
            <p:spPr bwMode="auto">
              <a:xfrm>
                <a:off x="5174" y="3010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0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0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1" name="Freeform 2553"/>
              <p:cNvSpPr>
                <a:spLocks/>
              </p:cNvSpPr>
              <p:nvPr/>
            </p:nvSpPr>
            <p:spPr bwMode="auto">
              <a:xfrm>
                <a:off x="5177" y="3036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2" name="Freeform 2554"/>
              <p:cNvSpPr>
                <a:spLocks/>
              </p:cNvSpPr>
              <p:nvPr/>
            </p:nvSpPr>
            <p:spPr bwMode="auto">
              <a:xfrm>
                <a:off x="4970" y="2941"/>
                <a:ext cx="129" cy="34"/>
              </a:xfrm>
              <a:custGeom>
                <a:avLst/>
                <a:gdLst>
                  <a:gd name="T0" fmla="*/ 0 w 129"/>
                  <a:gd name="T1" fmla="*/ 6 h 34"/>
                  <a:gd name="T2" fmla="*/ 0 w 129"/>
                  <a:gd name="T3" fmla="*/ 16 h 34"/>
                  <a:gd name="T4" fmla="*/ 3 w 129"/>
                  <a:gd name="T5" fmla="*/ 27 h 34"/>
                  <a:gd name="T6" fmla="*/ 3 w 129"/>
                  <a:gd name="T7" fmla="*/ 29 h 34"/>
                  <a:gd name="T8" fmla="*/ 6 w 129"/>
                  <a:gd name="T9" fmla="*/ 32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2 h 34"/>
                  <a:gd name="T22" fmla="*/ 126 w 129"/>
                  <a:gd name="T23" fmla="*/ 27 h 34"/>
                  <a:gd name="T24" fmla="*/ 129 w 129"/>
                  <a:gd name="T25" fmla="*/ 19 h 34"/>
                  <a:gd name="T26" fmla="*/ 129 w 129"/>
                  <a:gd name="T27" fmla="*/ 11 h 34"/>
                  <a:gd name="T28" fmla="*/ 129 w 129"/>
                  <a:gd name="T29" fmla="*/ 6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6 h 34"/>
                  <a:gd name="T50" fmla="*/ 6 w 129"/>
                  <a:gd name="T51" fmla="*/ 6 h 34"/>
                  <a:gd name="T52" fmla="*/ 0 w 129"/>
                  <a:gd name="T53" fmla="*/ 6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3" name="Freeform 2555"/>
              <p:cNvSpPr>
                <a:spLocks/>
              </p:cNvSpPr>
              <p:nvPr/>
            </p:nvSpPr>
            <p:spPr bwMode="auto">
              <a:xfrm>
                <a:off x="4970" y="2947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4" name="Freeform 2556"/>
              <p:cNvSpPr>
                <a:spLocks/>
              </p:cNvSpPr>
              <p:nvPr/>
            </p:nvSpPr>
            <p:spPr bwMode="auto">
              <a:xfrm>
                <a:off x="4970" y="2968"/>
                <a:ext cx="6" cy="7"/>
              </a:xfrm>
              <a:custGeom>
                <a:avLst/>
                <a:gdLst>
                  <a:gd name="T0" fmla="*/ 6 w 6"/>
                  <a:gd name="T1" fmla="*/ 2 h 7"/>
                  <a:gd name="T2" fmla="*/ 6 w 6"/>
                  <a:gd name="T3" fmla="*/ 2 h 7"/>
                  <a:gd name="T4" fmla="*/ 6 w 6"/>
                  <a:gd name="T5" fmla="*/ 2 h 7"/>
                  <a:gd name="T6" fmla="*/ 6 w 6"/>
                  <a:gd name="T7" fmla="*/ 2 h 7"/>
                  <a:gd name="T8" fmla="*/ 6 w 6"/>
                  <a:gd name="T9" fmla="*/ 2 h 7"/>
                  <a:gd name="T10" fmla="*/ 6 w 6"/>
                  <a:gd name="T11" fmla="*/ 2 h 7"/>
                  <a:gd name="T12" fmla="*/ 3 w 6"/>
                  <a:gd name="T13" fmla="*/ 2 h 7"/>
                  <a:gd name="T14" fmla="*/ 3 w 6"/>
                  <a:gd name="T15" fmla="*/ 0 h 7"/>
                  <a:gd name="T16" fmla="*/ 3 w 6"/>
                  <a:gd name="T17" fmla="*/ 0 h 7"/>
                  <a:gd name="T18" fmla="*/ 3 w 6"/>
                  <a:gd name="T19" fmla="*/ 0 h 7"/>
                  <a:gd name="T20" fmla="*/ 0 w 6"/>
                  <a:gd name="T21" fmla="*/ 0 h 7"/>
                  <a:gd name="T22" fmla="*/ 0 w 6"/>
                  <a:gd name="T23" fmla="*/ 0 h 7"/>
                  <a:gd name="T24" fmla="*/ 0 w 6"/>
                  <a:gd name="T25" fmla="*/ 2 h 7"/>
                  <a:gd name="T26" fmla="*/ 0 w 6"/>
                  <a:gd name="T27" fmla="*/ 2 h 7"/>
                  <a:gd name="T28" fmla="*/ 0 w 6"/>
                  <a:gd name="T29" fmla="*/ 2 h 7"/>
                  <a:gd name="T30" fmla="*/ 0 w 6"/>
                  <a:gd name="T31" fmla="*/ 5 h 7"/>
                  <a:gd name="T32" fmla="*/ 3 w 6"/>
                  <a:gd name="T33" fmla="*/ 5 h 7"/>
                  <a:gd name="T34" fmla="*/ 3 w 6"/>
                  <a:gd name="T35" fmla="*/ 7 h 7"/>
                  <a:gd name="T36" fmla="*/ 6 w 6"/>
                  <a:gd name="T37" fmla="*/ 7 h 7"/>
                  <a:gd name="T38" fmla="*/ 6 w 6"/>
                  <a:gd name="T39" fmla="*/ 7 h 7"/>
                  <a:gd name="T40" fmla="*/ 6 w 6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7"/>
                  <a:gd name="T65" fmla="*/ 6 w 6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7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5" name="Freeform 2557"/>
              <p:cNvSpPr>
                <a:spLocks/>
              </p:cNvSpPr>
              <p:nvPr/>
            </p:nvSpPr>
            <p:spPr bwMode="auto">
              <a:xfrm>
                <a:off x="4976" y="2970"/>
                <a:ext cx="57" cy="5"/>
              </a:xfrm>
              <a:custGeom>
                <a:avLst/>
                <a:gdLst>
                  <a:gd name="T0" fmla="*/ 57 w 57"/>
                  <a:gd name="T1" fmla="*/ 3 h 5"/>
                  <a:gd name="T2" fmla="*/ 57 w 57"/>
                  <a:gd name="T3" fmla="*/ 3 h 5"/>
                  <a:gd name="T4" fmla="*/ 49 w 57"/>
                  <a:gd name="T5" fmla="*/ 3 h 5"/>
                  <a:gd name="T6" fmla="*/ 41 w 57"/>
                  <a:gd name="T7" fmla="*/ 3 h 5"/>
                  <a:gd name="T8" fmla="*/ 36 w 57"/>
                  <a:gd name="T9" fmla="*/ 3 h 5"/>
                  <a:gd name="T10" fmla="*/ 28 w 57"/>
                  <a:gd name="T11" fmla="*/ 3 h 5"/>
                  <a:gd name="T12" fmla="*/ 21 w 57"/>
                  <a:gd name="T13" fmla="*/ 3 h 5"/>
                  <a:gd name="T14" fmla="*/ 13 w 57"/>
                  <a:gd name="T15" fmla="*/ 3 h 5"/>
                  <a:gd name="T16" fmla="*/ 7 w 57"/>
                  <a:gd name="T17" fmla="*/ 3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1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6" name="Freeform 2558"/>
              <p:cNvSpPr>
                <a:spLocks/>
              </p:cNvSpPr>
              <p:nvPr/>
            </p:nvSpPr>
            <p:spPr bwMode="auto">
              <a:xfrm>
                <a:off x="5033" y="2973"/>
                <a:ext cx="32" cy="5"/>
              </a:xfrm>
              <a:custGeom>
                <a:avLst/>
                <a:gdLst>
                  <a:gd name="T0" fmla="*/ 32 w 32"/>
                  <a:gd name="T1" fmla="*/ 2 h 5"/>
                  <a:gd name="T2" fmla="*/ 32 w 32"/>
                  <a:gd name="T3" fmla="*/ 2 h 5"/>
                  <a:gd name="T4" fmla="*/ 29 w 32"/>
                  <a:gd name="T5" fmla="*/ 2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2 h 5"/>
                  <a:gd name="T22" fmla="*/ 5 w 32"/>
                  <a:gd name="T23" fmla="*/ 2 h 5"/>
                  <a:gd name="T24" fmla="*/ 8 w 32"/>
                  <a:gd name="T25" fmla="*/ 2 h 5"/>
                  <a:gd name="T26" fmla="*/ 13 w 32"/>
                  <a:gd name="T27" fmla="*/ 2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2"/>
                    </a:moveTo>
                    <a:lnTo>
                      <a:pt x="32" y="2"/>
                    </a:lnTo>
                    <a:lnTo>
                      <a:pt x="29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7" name="Freeform 2559"/>
              <p:cNvSpPr>
                <a:spLocks/>
              </p:cNvSpPr>
              <p:nvPr/>
            </p:nvSpPr>
            <p:spPr bwMode="auto">
              <a:xfrm>
                <a:off x="5065" y="2970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0 w 28"/>
                  <a:gd name="T7" fmla="*/ 3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8" name="Freeform 2560"/>
              <p:cNvSpPr>
                <a:spLocks/>
              </p:cNvSpPr>
              <p:nvPr/>
            </p:nvSpPr>
            <p:spPr bwMode="auto">
              <a:xfrm>
                <a:off x="5091" y="2944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9" name="Freeform 2561"/>
              <p:cNvSpPr>
                <a:spLocks/>
              </p:cNvSpPr>
              <p:nvPr/>
            </p:nvSpPr>
            <p:spPr bwMode="auto">
              <a:xfrm>
                <a:off x="5078" y="2939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7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0" name="Freeform 2562"/>
              <p:cNvSpPr>
                <a:spLocks/>
              </p:cNvSpPr>
              <p:nvPr/>
            </p:nvSpPr>
            <p:spPr bwMode="auto">
              <a:xfrm>
                <a:off x="4970" y="2939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1" name="Rectangle 2563"/>
              <p:cNvSpPr>
                <a:spLocks noChangeArrowheads="1"/>
              </p:cNvSpPr>
              <p:nvPr/>
            </p:nvSpPr>
            <p:spPr bwMode="auto">
              <a:xfrm>
                <a:off x="4989" y="2957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282" name="Freeform 2564"/>
              <p:cNvSpPr>
                <a:spLocks/>
              </p:cNvSpPr>
              <p:nvPr/>
            </p:nvSpPr>
            <p:spPr bwMode="auto">
              <a:xfrm>
                <a:off x="4785" y="2865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10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10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3" name="Freeform 2565"/>
              <p:cNvSpPr>
                <a:spLocks/>
              </p:cNvSpPr>
              <p:nvPr/>
            </p:nvSpPr>
            <p:spPr bwMode="auto">
              <a:xfrm>
                <a:off x="4798" y="2871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8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8 h 31"/>
                  <a:gd name="T38" fmla="*/ 0 w 42"/>
                  <a:gd name="T39" fmla="*/ 28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8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8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4" name="Freeform 2566"/>
              <p:cNvSpPr>
                <a:spLocks/>
              </p:cNvSpPr>
              <p:nvPr/>
            </p:nvSpPr>
            <p:spPr bwMode="auto">
              <a:xfrm>
                <a:off x="4782" y="2899"/>
                <a:ext cx="18" cy="27"/>
              </a:xfrm>
              <a:custGeom>
                <a:avLst/>
                <a:gdLst>
                  <a:gd name="T0" fmla="*/ 8 w 18"/>
                  <a:gd name="T1" fmla="*/ 21 h 27"/>
                  <a:gd name="T2" fmla="*/ 8 w 18"/>
                  <a:gd name="T3" fmla="*/ 21 h 27"/>
                  <a:gd name="T4" fmla="*/ 5 w 18"/>
                  <a:gd name="T5" fmla="*/ 21 h 27"/>
                  <a:gd name="T6" fmla="*/ 3 w 18"/>
                  <a:gd name="T7" fmla="*/ 21 h 27"/>
                  <a:gd name="T8" fmla="*/ 3 w 18"/>
                  <a:gd name="T9" fmla="*/ 19 h 27"/>
                  <a:gd name="T10" fmla="*/ 5 w 18"/>
                  <a:gd name="T11" fmla="*/ 16 h 27"/>
                  <a:gd name="T12" fmla="*/ 8 w 18"/>
                  <a:gd name="T13" fmla="*/ 14 h 27"/>
                  <a:gd name="T14" fmla="*/ 10 w 18"/>
                  <a:gd name="T15" fmla="*/ 11 h 27"/>
                  <a:gd name="T16" fmla="*/ 13 w 18"/>
                  <a:gd name="T17" fmla="*/ 6 h 27"/>
                  <a:gd name="T18" fmla="*/ 18 w 18"/>
                  <a:gd name="T19" fmla="*/ 3 h 27"/>
                  <a:gd name="T20" fmla="*/ 16 w 18"/>
                  <a:gd name="T21" fmla="*/ 0 h 27"/>
                  <a:gd name="T22" fmla="*/ 10 w 18"/>
                  <a:gd name="T23" fmla="*/ 3 h 27"/>
                  <a:gd name="T24" fmla="*/ 8 w 18"/>
                  <a:gd name="T25" fmla="*/ 8 h 27"/>
                  <a:gd name="T26" fmla="*/ 5 w 18"/>
                  <a:gd name="T27" fmla="*/ 11 h 27"/>
                  <a:gd name="T28" fmla="*/ 3 w 18"/>
                  <a:gd name="T29" fmla="*/ 14 h 27"/>
                  <a:gd name="T30" fmla="*/ 0 w 18"/>
                  <a:gd name="T31" fmla="*/ 19 h 27"/>
                  <a:gd name="T32" fmla="*/ 0 w 18"/>
                  <a:gd name="T33" fmla="*/ 21 h 27"/>
                  <a:gd name="T34" fmla="*/ 3 w 18"/>
                  <a:gd name="T35" fmla="*/ 24 h 27"/>
                  <a:gd name="T36" fmla="*/ 8 w 18"/>
                  <a:gd name="T37" fmla="*/ 27 h 27"/>
                  <a:gd name="T38" fmla="*/ 8 w 18"/>
                  <a:gd name="T39" fmla="*/ 27 h 27"/>
                  <a:gd name="T40" fmla="*/ 8 w 18"/>
                  <a:gd name="T41" fmla="*/ 21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7"/>
                  <a:gd name="T65" fmla="*/ 18 w 18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7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5" name="Freeform 2567"/>
              <p:cNvSpPr>
                <a:spLocks/>
              </p:cNvSpPr>
              <p:nvPr/>
            </p:nvSpPr>
            <p:spPr bwMode="auto">
              <a:xfrm>
                <a:off x="4790" y="2920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5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5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6" name="Freeform 2568"/>
              <p:cNvSpPr>
                <a:spLocks/>
              </p:cNvSpPr>
              <p:nvPr/>
            </p:nvSpPr>
            <p:spPr bwMode="auto">
              <a:xfrm>
                <a:off x="5002" y="2923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7" name="Freeform 2569"/>
              <p:cNvSpPr>
                <a:spLocks/>
              </p:cNvSpPr>
              <p:nvPr/>
            </p:nvSpPr>
            <p:spPr bwMode="auto">
              <a:xfrm>
                <a:off x="5106" y="2886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3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8" name="Freeform 2570"/>
              <p:cNvSpPr>
                <a:spLocks/>
              </p:cNvSpPr>
              <p:nvPr/>
            </p:nvSpPr>
            <p:spPr bwMode="auto">
              <a:xfrm>
                <a:off x="5091" y="2865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8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9" name="Freeform 2571"/>
              <p:cNvSpPr>
                <a:spLocks/>
              </p:cNvSpPr>
              <p:nvPr/>
            </p:nvSpPr>
            <p:spPr bwMode="auto">
              <a:xfrm>
                <a:off x="4840" y="2863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0" name="Freeform 2572"/>
              <p:cNvSpPr>
                <a:spLocks/>
              </p:cNvSpPr>
              <p:nvPr/>
            </p:nvSpPr>
            <p:spPr bwMode="auto">
              <a:xfrm>
                <a:off x="4879" y="2873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6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6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1" name="Freeform 2573"/>
              <p:cNvSpPr>
                <a:spLocks/>
              </p:cNvSpPr>
              <p:nvPr/>
            </p:nvSpPr>
            <p:spPr bwMode="auto">
              <a:xfrm>
                <a:off x="4834" y="2677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2" name="Freeform 2574"/>
              <p:cNvSpPr>
                <a:spLocks/>
              </p:cNvSpPr>
              <p:nvPr/>
            </p:nvSpPr>
            <p:spPr bwMode="auto">
              <a:xfrm>
                <a:off x="4847" y="2700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3" name="Freeform 2575"/>
              <p:cNvSpPr>
                <a:spLocks/>
              </p:cNvSpPr>
              <p:nvPr/>
            </p:nvSpPr>
            <p:spPr bwMode="auto">
              <a:xfrm>
                <a:off x="4968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4" name="Freeform 2576"/>
              <p:cNvSpPr>
                <a:spLocks/>
              </p:cNvSpPr>
              <p:nvPr/>
            </p:nvSpPr>
            <p:spPr bwMode="auto">
              <a:xfrm>
                <a:off x="4994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5" name="Freeform 2577"/>
              <p:cNvSpPr>
                <a:spLocks/>
              </p:cNvSpPr>
              <p:nvPr/>
            </p:nvSpPr>
            <p:spPr bwMode="auto">
              <a:xfrm>
                <a:off x="5020" y="2884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6" name="Freeform 2578"/>
              <p:cNvSpPr>
                <a:spLocks/>
              </p:cNvSpPr>
              <p:nvPr/>
            </p:nvSpPr>
            <p:spPr bwMode="auto">
              <a:xfrm>
                <a:off x="4858" y="2711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3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3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7" name="Freeform 2579"/>
              <p:cNvSpPr>
                <a:spLocks/>
              </p:cNvSpPr>
              <p:nvPr/>
            </p:nvSpPr>
            <p:spPr bwMode="auto">
              <a:xfrm>
                <a:off x="4910" y="2734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9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9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8" name="Freeform 2580"/>
              <p:cNvSpPr>
                <a:spLocks/>
              </p:cNvSpPr>
              <p:nvPr/>
            </p:nvSpPr>
            <p:spPr bwMode="auto">
              <a:xfrm>
                <a:off x="4871" y="2719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9" name="Freeform 2581"/>
              <p:cNvSpPr>
                <a:spLocks/>
              </p:cNvSpPr>
              <p:nvPr/>
            </p:nvSpPr>
            <p:spPr bwMode="auto">
              <a:xfrm>
                <a:off x="5146" y="2996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0" name="Freeform 2582"/>
              <p:cNvSpPr>
                <a:spLocks/>
              </p:cNvSpPr>
              <p:nvPr/>
            </p:nvSpPr>
            <p:spPr bwMode="auto">
              <a:xfrm>
                <a:off x="5146" y="3004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1" name="Freeform 2583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2" name="Freeform 2584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3" name="Freeform 2585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4" name="Freeform 2586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5" name="Freeform 2587"/>
              <p:cNvSpPr>
                <a:spLocks/>
              </p:cNvSpPr>
              <p:nvPr/>
            </p:nvSpPr>
            <p:spPr bwMode="auto">
              <a:xfrm>
                <a:off x="5203" y="303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6" name="Freeform 2588"/>
              <p:cNvSpPr>
                <a:spLocks/>
              </p:cNvSpPr>
              <p:nvPr/>
            </p:nvSpPr>
            <p:spPr bwMode="auto">
              <a:xfrm>
                <a:off x="5208" y="3030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7" name="Freeform 2589"/>
              <p:cNvSpPr>
                <a:spLocks/>
              </p:cNvSpPr>
              <p:nvPr/>
            </p:nvSpPr>
            <p:spPr bwMode="auto">
              <a:xfrm>
                <a:off x="5201" y="3004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8" name="Freeform 2590"/>
              <p:cNvSpPr>
                <a:spLocks/>
              </p:cNvSpPr>
              <p:nvPr/>
            </p:nvSpPr>
            <p:spPr bwMode="auto">
              <a:xfrm>
                <a:off x="5177" y="2996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9" name="Freeform 2591"/>
              <p:cNvSpPr>
                <a:spLocks/>
              </p:cNvSpPr>
              <p:nvPr/>
            </p:nvSpPr>
            <p:spPr bwMode="auto">
              <a:xfrm>
                <a:off x="5148" y="29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0" name="Freeform 2592"/>
              <p:cNvSpPr>
                <a:spLocks/>
              </p:cNvSpPr>
              <p:nvPr/>
            </p:nvSpPr>
            <p:spPr bwMode="auto">
              <a:xfrm>
                <a:off x="5146" y="3004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1" name="Freeform 2593"/>
              <p:cNvSpPr>
                <a:spLocks/>
              </p:cNvSpPr>
              <p:nvPr/>
            </p:nvSpPr>
            <p:spPr bwMode="auto">
              <a:xfrm>
                <a:off x="5159" y="3007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94" name="Rectangle 2595"/>
            <p:cNvSpPr>
              <a:spLocks noChangeArrowheads="1"/>
            </p:cNvSpPr>
            <p:nvPr/>
          </p:nvSpPr>
          <p:spPr bwMode="auto">
            <a:xfrm>
              <a:off x="4605" y="2291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95" name="Rectangle 2596"/>
            <p:cNvSpPr>
              <a:spLocks noChangeArrowheads="1"/>
            </p:cNvSpPr>
            <p:nvPr/>
          </p:nvSpPr>
          <p:spPr bwMode="auto">
            <a:xfrm>
              <a:off x="4787" y="2303"/>
              <a:ext cx="54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Customer </a:t>
              </a:r>
              <a:endParaRPr lang="en-GB" altLang="de-DE" sz="1400"/>
            </a:p>
          </p:txBody>
        </p:sp>
        <p:sp>
          <p:nvSpPr>
            <p:cNvPr id="15396" name="Rectangle 2597"/>
            <p:cNvSpPr>
              <a:spLocks noChangeArrowheads="1"/>
            </p:cNvSpPr>
            <p:nvPr/>
          </p:nvSpPr>
          <p:spPr bwMode="auto">
            <a:xfrm>
              <a:off x="4729" y="2414"/>
              <a:ext cx="69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Relationship </a:t>
              </a:r>
              <a:endParaRPr lang="en-GB" altLang="de-DE" sz="1400"/>
            </a:p>
          </p:txBody>
        </p:sp>
        <p:sp>
          <p:nvSpPr>
            <p:cNvPr id="15397" name="Rectangle 2598"/>
            <p:cNvSpPr>
              <a:spLocks noChangeArrowheads="1"/>
            </p:cNvSpPr>
            <p:nvPr/>
          </p:nvSpPr>
          <p:spPr bwMode="auto">
            <a:xfrm>
              <a:off x="4718" y="2524"/>
              <a:ext cx="66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Management</a:t>
              </a:r>
              <a:endParaRPr lang="en-GB" altLang="de-DE" sz="1400"/>
            </a:p>
          </p:txBody>
        </p:sp>
        <p:grpSp>
          <p:nvGrpSpPr>
            <p:cNvPr id="15398" name="Group 2602"/>
            <p:cNvGrpSpPr>
              <a:grpSpLocks/>
            </p:cNvGrpSpPr>
            <p:nvPr/>
          </p:nvGrpSpPr>
          <p:grpSpPr bwMode="auto">
            <a:xfrm>
              <a:off x="3638" y="2627"/>
              <a:ext cx="891" cy="139"/>
              <a:chOff x="3638" y="2627"/>
              <a:chExt cx="891" cy="139"/>
            </a:xfrm>
          </p:grpSpPr>
          <p:sp>
            <p:nvSpPr>
              <p:cNvPr id="18144" name="Freeform 2599"/>
              <p:cNvSpPr>
                <a:spLocks/>
              </p:cNvSpPr>
              <p:nvPr/>
            </p:nvSpPr>
            <p:spPr bwMode="auto">
              <a:xfrm>
                <a:off x="3767" y="2675"/>
                <a:ext cx="633" cy="42"/>
              </a:xfrm>
              <a:custGeom>
                <a:avLst/>
                <a:gdLst>
                  <a:gd name="T0" fmla="*/ 1265 w 1265"/>
                  <a:gd name="T1" fmla="*/ 83 h 83"/>
                  <a:gd name="T2" fmla="*/ 1265 w 1265"/>
                  <a:gd name="T3" fmla="*/ 14 h 83"/>
                  <a:gd name="T4" fmla="*/ 0 w 1265"/>
                  <a:gd name="T5" fmla="*/ 0 h 83"/>
                  <a:gd name="T6" fmla="*/ 0 w 1265"/>
                  <a:gd name="T7" fmla="*/ 70 h 83"/>
                  <a:gd name="T8" fmla="*/ 1265 w 1265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83"/>
                  <a:gd name="T17" fmla="*/ 1265 w 1265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83">
                    <a:moveTo>
                      <a:pt x="1265" y="83"/>
                    </a:moveTo>
                    <a:lnTo>
                      <a:pt x="1265" y="14"/>
                    </a:lnTo>
                    <a:lnTo>
                      <a:pt x="0" y="0"/>
                    </a:lnTo>
                    <a:lnTo>
                      <a:pt x="0" y="70"/>
                    </a:lnTo>
                    <a:lnTo>
                      <a:pt x="1265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5" name="Freeform 2600"/>
              <p:cNvSpPr>
                <a:spLocks/>
              </p:cNvSpPr>
              <p:nvPr/>
            </p:nvSpPr>
            <p:spPr bwMode="auto">
              <a:xfrm>
                <a:off x="4397" y="2633"/>
                <a:ext cx="132" cy="133"/>
              </a:xfrm>
              <a:custGeom>
                <a:avLst/>
                <a:gdLst>
                  <a:gd name="T0" fmla="*/ 0 w 265"/>
                  <a:gd name="T1" fmla="*/ 265 h 265"/>
                  <a:gd name="T2" fmla="*/ 265 w 265"/>
                  <a:gd name="T3" fmla="*/ 134 h 265"/>
                  <a:gd name="T4" fmla="*/ 2 w 265"/>
                  <a:gd name="T5" fmla="*/ 0 h 265"/>
                  <a:gd name="T6" fmla="*/ 0 w 265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0" y="265"/>
                    </a:moveTo>
                    <a:lnTo>
                      <a:pt x="265" y="134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6" name="Freeform 2601"/>
              <p:cNvSpPr>
                <a:spLocks/>
              </p:cNvSpPr>
              <p:nvPr/>
            </p:nvSpPr>
            <p:spPr bwMode="auto">
              <a:xfrm>
                <a:off x="3638" y="2627"/>
                <a:ext cx="133" cy="133"/>
              </a:xfrm>
              <a:custGeom>
                <a:avLst/>
                <a:gdLst>
                  <a:gd name="T0" fmla="*/ 265 w 265"/>
                  <a:gd name="T1" fmla="*/ 0 h 265"/>
                  <a:gd name="T2" fmla="*/ 0 w 265"/>
                  <a:gd name="T3" fmla="*/ 131 h 265"/>
                  <a:gd name="T4" fmla="*/ 263 w 265"/>
                  <a:gd name="T5" fmla="*/ 265 h 265"/>
                  <a:gd name="T6" fmla="*/ 265 w 265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265" y="0"/>
                    </a:moveTo>
                    <a:lnTo>
                      <a:pt x="0" y="131"/>
                    </a:lnTo>
                    <a:lnTo>
                      <a:pt x="263" y="265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99" name="Oval 2603"/>
            <p:cNvSpPr>
              <a:spLocks noChangeArrowheads="1"/>
            </p:cNvSpPr>
            <p:nvPr/>
          </p:nvSpPr>
          <p:spPr bwMode="auto">
            <a:xfrm>
              <a:off x="354" y="2240"/>
              <a:ext cx="954" cy="955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00" name="Oval 2604"/>
            <p:cNvSpPr>
              <a:spLocks noChangeArrowheads="1"/>
            </p:cNvSpPr>
            <p:nvPr/>
          </p:nvSpPr>
          <p:spPr bwMode="auto">
            <a:xfrm>
              <a:off x="1244" y="1057"/>
              <a:ext cx="3293" cy="3018"/>
            </a:xfrm>
            <a:prstGeom prst="ellipse">
              <a:avLst/>
            </a:prstGeom>
            <a:solidFill>
              <a:srgbClr val="FF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401" name="Group 2607"/>
            <p:cNvGrpSpPr>
              <a:grpSpLocks/>
            </p:cNvGrpSpPr>
            <p:nvPr/>
          </p:nvGrpSpPr>
          <p:grpSpPr bwMode="auto">
            <a:xfrm>
              <a:off x="1902" y="2166"/>
              <a:ext cx="2056" cy="1063"/>
              <a:chOff x="1902" y="2166"/>
              <a:chExt cx="2056" cy="1063"/>
            </a:xfrm>
          </p:grpSpPr>
          <p:pic>
            <p:nvPicPr>
              <p:cNvPr id="18142" name="Picture 2605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43" name="Picture 2606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402" name="Rectangle 2608"/>
            <p:cNvSpPr>
              <a:spLocks noChangeArrowheads="1"/>
            </p:cNvSpPr>
            <p:nvPr/>
          </p:nvSpPr>
          <p:spPr bwMode="auto">
            <a:xfrm>
              <a:off x="2338" y="2226"/>
              <a:ext cx="1170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03" name="Rectangle 2609"/>
            <p:cNvSpPr>
              <a:spLocks noChangeArrowheads="1"/>
            </p:cNvSpPr>
            <p:nvPr/>
          </p:nvSpPr>
          <p:spPr bwMode="auto">
            <a:xfrm>
              <a:off x="2396" y="2236"/>
              <a:ext cx="1133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600">
                  <a:solidFill>
                    <a:srgbClr val="FF0000"/>
                  </a:solidFill>
                  <a:latin typeface="Comic Sans MS" pitchFamily="66" charset="0"/>
                </a:rPr>
                <a:t>Central Database </a:t>
              </a:r>
              <a:endParaRPr lang="en-GB" altLang="de-DE" sz="1400"/>
            </a:p>
          </p:txBody>
        </p:sp>
        <p:sp>
          <p:nvSpPr>
            <p:cNvPr id="15404" name="Rectangle 2610"/>
            <p:cNvSpPr>
              <a:spLocks noChangeArrowheads="1"/>
            </p:cNvSpPr>
            <p:nvPr/>
          </p:nvSpPr>
          <p:spPr bwMode="auto">
            <a:xfrm>
              <a:off x="2607" y="2365"/>
              <a:ext cx="75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600">
                  <a:solidFill>
                    <a:srgbClr val="FF0000"/>
                  </a:solidFill>
                  <a:latin typeface="Comic Sans MS" pitchFamily="66" charset="0"/>
                </a:rPr>
                <a:t>and Servers</a:t>
              </a:r>
              <a:endParaRPr lang="en-GB" altLang="de-DE" sz="1400"/>
            </a:p>
          </p:txBody>
        </p:sp>
        <p:grpSp>
          <p:nvGrpSpPr>
            <p:cNvPr id="15405" name="Group 2776"/>
            <p:cNvGrpSpPr>
              <a:grpSpLocks/>
            </p:cNvGrpSpPr>
            <p:nvPr/>
          </p:nvGrpSpPr>
          <p:grpSpPr bwMode="auto">
            <a:xfrm>
              <a:off x="2232" y="1595"/>
              <a:ext cx="588" cy="419"/>
              <a:chOff x="2232" y="1595"/>
              <a:chExt cx="588" cy="419"/>
            </a:xfrm>
          </p:grpSpPr>
          <p:sp>
            <p:nvSpPr>
              <p:cNvPr id="17977" name="Freeform 2611"/>
              <p:cNvSpPr>
                <a:spLocks/>
              </p:cNvSpPr>
              <p:nvPr/>
            </p:nvSpPr>
            <p:spPr bwMode="auto">
              <a:xfrm>
                <a:off x="2533" y="1770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8" name="Freeform 2612"/>
              <p:cNvSpPr>
                <a:spLocks/>
              </p:cNvSpPr>
              <p:nvPr/>
            </p:nvSpPr>
            <p:spPr bwMode="auto">
              <a:xfrm>
                <a:off x="2587" y="1768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9" name="Freeform 2613"/>
              <p:cNvSpPr>
                <a:spLocks/>
              </p:cNvSpPr>
              <p:nvPr/>
            </p:nvSpPr>
            <p:spPr bwMode="auto">
              <a:xfrm>
                <a:off x="2635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0" name="Freeform 2614"/>
              <p:cNvSpPr>
                <a:spLocks/>
              </p:cNvSpPr>
              <p:nvPr/>
            </p:nvSpPr>
            <p:spPr bwMode="auto">
              <a:xfrm>
                <a:off x="2650" y="1791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1" name="Freeform 2615"/>
              <p:cNvSpPr>
                <a:spLocks/>
              </p:cNvSpPr>
              <p:nvPr/>
            </p:nvSpPr>
            <p:spPr bwMode="auto">
              <a:xfrm>
                <a:off x="2645" y="1812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2" name="Freeform 2616"/>
              <p:cNvSpPr>
                <a:spLocks/>
              </p:cNvSpPr>
              <p:nvPr/>
            </p:nvSpPr>
            <p:spPr bwMode="auto">
              <a:xfrm>
                <a:off x="2648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3" name="Freeform 2617"/>
              <p:cNvSpPr>
                <a:spLocks/>
              </p:cNvSpPr>
              <p:nvPr/>
            </p:nvSpPr>
            <p:spPr bwMode="auto">
              <a:xfrm>
                <a:off x="2682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4" name="Freeform 2618"/>
              <p:cNvSpPr>
                <a:spLocks/>
              </p:cNvSpPr>
              <p:nvPr/>
            </p:nvSpPr>
            <p:spPr bwMode="auto">
              <a:xfrm>
                <a:off x="2716" y="1820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5" name="Freeform 2619"/>
              <p:cNvSpPr>
                <a:spLocks/>
              </p:cNvSpPr>
              <p:nvPr/>
            </p:nvSpPr>
            <p:spPr bwMode="auto">
              <a:xfrm>
                <a:off x="2776" y="1828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6" name="Freeform 2620"/>
              <p:cNvSpPr>
                <a:spLocks/>
              </p:cNvSpPr>
              <p:nvPr/>
            </p:nvSpPr>
            <p:spPr bwMode="auto">
              <a:xfrm>
                <a:off x="2791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7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7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7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7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7" name="Freeform 2621"/>
              <p:cNvSpPr>
                <a:spLocks/>
              </p:cNvSpPr>
              <p:nvPr/>
            </p:nvSpPr>
            <p:spPr bwMode="auto">
              <a:xfrm>
                <a:off x="2755" y="1920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8" name="Freeform 2622"/>
              <p:cNvSpPr>
                <a:spLocks/>
              </p:cNvSpPr>
              <p:nvPr/>
            </p:nvSpPr>
            <p:spPr bwMode="auto">
              <a:xfrm>
                <a:off x="2752" y="1899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9" name="Freeform 2623"/>
              <p:cNvSpPr>
                <a:spLocks/>
              </p:cNvSpPr>
              <p:nvPr/>
            </p:nvSpPr>
            <p:spPr bwMode="auto">
              <a:xfrm>
                <a:off x="2742" y="1878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0" name="Freeform 2624"/>
              <p:cNvSpPr>
                <a:spLocks/>
              </p:cNvSpPr>
              <p:nvPr/>
            </p:nvSpPr>
            <p:spPr bwMode="auto">
              <a:xfrm>
                <a:off x="2703" y="1873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1" name="Freeform 2625"/>
              <p:cNvSpPr>
                <a:spLocks/>
              </p:cNvSpPr>
              <p:nvPr/>
            </p:nvSpPr>
            <p:spPr bwMode="auto">
              <a:xfrm>
                <a:off x="2669" y="1875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2" name="Freeform 2626"/>
              <p:cNvSpPr>
                <a:spLocks/>
              </p:cNvSpPr>
              <p:nvPr/>
            </p:nvSpPr>
            <p:spPr bwMode="auto">
              <a:xfrm>
                <a:off x="2266" y="1820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3" name="Freeform 2627"/>
              <p:cNvSpPr>
                <a:spLocks/>
              </p:cNvSpPr>
              <p:nvPr/>
            </p:nvSpPr>
            <p:spPr bwMode="auto">
              <a:xfrm>
                <a:off x="2266" y="1836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4" name="Freeform 2628"/>
              <p:cNvSpPr>
                <a:spLocks/>
              </p:cNvSpPr>
              <p:nvPr/>
            </p:nvSpPr>
            <p:spPr bwMode="auto">
              <a:xfrm>
                <a:off x="2266" y="1886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5" name="Freeform 2629"/>
              <p:cNvSpPr>
                <a:spLocks/>
              </p:cNvSpPr>
              <p:nvPr/>
            </p:nvSpPr>
            <p:spPr bwMode="auto">
              <a:xfrm>
                <a:off x="2276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6" name="Freeform 2630"/>
              <p:cNvSpPr>
                <a:spLocks/>
              </p:cNvSpPr>
              <p:nvPr/>
            </p:nvSpPr>
            <p:spPr bwMode="auto">
              <a:xfrm>
                <a:off x="2430" y="1904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7" name="Freeform 2631"/>
              <p:cNvSpPr>
                <a:spLocks/>
              </p:cNvSpPr>
              <p:nvPr/>
            </p:nvSpPr>
            <p:spPr bwMode="auto">
              <a:xfrm>
                <a:off x="2517" y="1899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0 h 16"/>
                  <a:gd name="T10" fmla="*/ 36 w 70"/>
                  <a:gd name="T11" fmla="*/ 10 h 16"/>
                  <a:gd name="T12" fmla="*/ 26 w 70"/>
                  <a:gd name="T13" fmla="*/ 10 h 16"/>
                  <a:gd name="T14" fmla="*/ 18 w 70"/>
                  <a:gd name="T15" fmla="*/ 10 h 16"/>
                  <a:gd name="T16" fmla="*/ 8 w 70"/>
                  <a:gd name="T17" fmla="*/ 10 h 16"/>
                  <a:gd name="T18" fmla="*/ 0 w 70"/>
                  <a:gd name="T19" fmla="*/ 10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2 h 16"/>
                  <a:gd name="T38" fmla="*/ 70 w 70"/>
                  <a:gd name="T39" fmla="*/ 2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8" name="Freeform 2632"/>
              <p:cNvSpPr>
                <a:spLocks/>
              </p:cNvSpPr>
              <p:nvPr/>
            </p:nvSpPr>
            <p:spPr bwMode="auto">
              <a:xfrm>
                <a:off x="2585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9" name="Freeform 2633"/>
              <p:cNvSpPr>
                <a:spLocks/>
              </p:cNvSpPr>
              <p:nvPr/>
            </p:nvSpPr>
            <p:spPr bwMode="auto">
              <a:xfrm>
                <a:off x="2546" y="1820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0" name="Freeform 2634"/>
              <p:cNvSpPr>
                <a:spLocks/>
              </p:cNvSpPr>
              <p:nvPr/>
            </p:nvSpPr>
            <p:spPr bwMode="auto">
              <a:xfrm>
                <a:off x="2266" y="1820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1" name="Freeform 2635"/>
              <p:cNvSpPr>
                <a:spLocks/>
              </p:cNvSpPr>
              <p:nvPr/>
            </p:nvSpPr>
            <p:spPr bwMode="auto">
              <a:xfrm>
                <a:off x="2232" y="1925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2" name="Freeform 2636"/>
              <p:cNvSpPr>
                <a:spLocks/>
              </p:cNvSpPr>
              <p:nvPr/>
            </p:nvSpPr>
            <p:spPr bwMode="auto">
              <a:xfrm>
                <a:off x="2237" y="1928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3" name="Freeform 2637"/>
              <p:cNvSpPr>
                <a:spLocks/>
              </p:cNvSpPr>
              <p:nvPr/>
            </p:nvSpPr>
            <p:spPr bwMode="auto">
              <a:xfrm>
                <a:off x="2294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4" name="Freeform 2638"/>
              <p:cNvSpPr>
                <a:spLocks/>
              </p:cNvSpPr>
              <p:nvPr/>
            </p:nvSpPr>
            <p:spPr bwMode="auto">
              <a:xfrm>
                <a:off x="2284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5" name="Freeform 2639"/>
              <p:cNvSpPr>
                <a:spLocks/>
              </p:cNvSpPr>
              <p:nvPr/>
            </p:nvSpPr>
            <p:spPr bwMode="auto">
              <a:xfrm>
                <a:off x="2274" y="1954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6" name="Freeform 2640"/>
              <p:cNvSpPr>
                <a:spLocks/>
              </p:cNvSpPr>
              <p:nvPr/>
            </p:nvSpPr>
            <p:spPr bwMode="auto">
              <a:xfrm>
                <a:off x="2260" y="1964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7" name="Freeform 2641"/>
              <p:cNvSpPr>
                <a:spLocks/>
              </p:cNvSpPr>
              <p:nvPr/>
            </p:nvSpPr>
            <p:spPr bwMode="auto">
              <a:xfrm>
                <a:off x="2250" y="1972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8" name="Freeform 2642"/>
              <p:cNvSpPr>
                <a:spLocks/>
              </p:cNvSpPr>
              <p:nvPr/>
            </p:nvSpPr>
            <p:spPr bwMode="auto">
              <a:xfrm>
                <a:off x="2308" y="193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9" name="Freeform 2643"/>
              <p:cNvSpPr>
                <a:spLocks/>
              </p:cNvSpPr>
              <p:nvPr/>
            </p:nvSpPr>
            <p:spPr bwMode="auto">
              <a:xfrm>
                <a:off x="2297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0" name="Freeform 2644"/>
              <p:cNvSpPr>
                <a:spLocks/>
              </p:cNvSpPr>
              <p:nvPr/>
            </p:nvSpPr>
            <p:spPr bwMode="auto">
              <a:xfrm>
                <a:off x="2287" y="1954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1" name="Freeform 2645"/>
              <p:cNvSpPr>
                <a:spLocks/>
              </p:cNvSpPr>
              <p:nvPr/>
            </p:nvSpPr>
            <p:spPr bwMode="auto">
              <a:xfrm>
                <a:off x="2274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2" name="Freeform 2646"/>
              <p:cNvSpPr>
                <a:spLocks/>
              </p:cNvSpPr>
              <p:nvPr/>
            </p:nvSpPr>
            <p:spPr bwMode="auto">
              <a:xfrm>
                <a:off x="2263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3" name="Freeform 2647"/>
              <p:cNvSpPr>
                <a:spLocks/>
              </p:cNvSpPr>
              <p:nvPr/>
            </p:nvSpPr>
            <p:spPr bwMode="auto">
              <a:xfrm>
                <a:off x="2318" y="193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4" name="Freeform 2648"/>
              <p:cNvSpPr>
                <a:spLocks/>
              </p:cNvSpPr>
              <p:nvPr/>
            </p:nvSpPr>
            <p:spPr bwMode="auto">
              <a:xfrm>
                <a:off x="2310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5" name="Freeform 2649"/>
              <p:cNvSpPr>
                <a:spLocks/>
              </p:cNvSpPr>
              <p:nvPr/>
            </p:nvSpPr>
            <p:spPr bwMode="auto">
              <a:xfrm>
                <a:off x="2300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6" name="Freeform 2650"/>
              <p:cNvSpPr>
                <a:spLocks/>
              </p:cNvSpPr>
              <p:nvPr/>
            </p:nvSpPr>
            <p:spPr bwMode="auto">
              <a:xfrm>
                <a:off x="2287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7" name="Freeform 2651"/>
              <p:cNvSpPr>
                <a:spLocks/>
              </p:cNvSpPr>
              <p:nvPr/>
            </p:nvSpPr>
            <p:spPr bwMode="auto">
              <a:xfrm>
                <a:off x="2276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8" name="Freeform 2652"/>
              <p:cNvSpPr>
                <a:spLocks/>
              </p:cNvSpPr>
              <p:nvPr/>
            </p:nvSpPr>
            <p:spPr bwMode="auto">
              <a:xfrm>
                <a:off x="2331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9" name="Freeform 2653"/>
              <p:cNvSpPr>
                <a:spLocks/>
              </p:cNvSpPr>
              <p:nvPr/>
            </p:nvSpPr>
            <p:spPr bwMode="auto">
              <a:xfrm>
                <a:off x="2323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0" name="Freeform 2654"/>
              <p:cNvSpPr>
                <a:spLocks/>
              </p:cNvSpPr>
              <p:nvPr/>
            </p:nvSpPr>
            <p:spPr bwMode="auto">
              <a:xfrm>
                <a:off x="2313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1" name="Freeform 2655"/>
              <p:cNvSpPr>
                <a:spLocks/>
              </p:cNvSpPr>
              <p:nvPr/>
            </p:nvSpPr>
            <p:spPr bwMode="auto">
              <a:xfrm>
                <a:off x="2302" y="196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2" name="Freeform 2656"/>
              <p:cNvSpPr>
                <a:spLocks/>
              </p:cNvSpPr>
              <p:nvPr/>
            </p:nvSpPr>
            <p:spPr bwMode="auto">
              <a:xfrm>
                <a:off x="2289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3" name="Freeform 2657"/>
              <p:cNvSpPr>
                <a:spLocks/>
              </p:cNvSpPr>
              <p:nvPr/>
            </p:nvSpPr>
            <p:spPr bwMode="auto">
              <a:xfrm>
                <a:off x="2344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4" name="Freeform 2658"/>
              <p:cNvSpPr>
                <a:spLocks/>
              </p:cNvSpPr>
              <p:nvPr/>
            </p:nvSpPr>
            <p:spPr bwMode="auto">
              <a:xfrm>
                <a:off x="2336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5" name="Freeform 2659"/>
              <p:cNvSpPr>
                <a:spLocks/>
              </p:cNvSpPr>
              <p:nvPr/>
            </p:nvSpPr>
            <p:spPr bwMode="auto">
              <a:xfrm>
                <a:off x="2326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6" name="Freeform 2660"/>
              <p:cNvSpPr>
                <a:spLocks/>
              </p:cNvSpPr>
              <p:nvPr/>
            </p:nvSpPr>
            <p:spPr bwMode="auto">
              <a:xfrm>
                <a:off x="2315" y="196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7" name="Freeform 2661"/>
              <p:cNvSpPr>
                <a:spLocks/>
              </p:cNvSpPr>
              <p:nvPr/>
            </p:nvSpPr>
            <p:spPr bwMode="auto">
              <a:xfrm>
                <a:off x="2305" y="19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8" name="Freeform 2662"/>
              <p:cNvSpPr>
                <a:spLocks/>
              </p:cNvSpPr>
              <p:nvPr/>
            </p:nvSpPr>
            <p:spPr bwMode="auto">
              <a:xfrm>
                <a:off x="2357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9" name="Freeform 2663"/>
              <p:cNvSpPr>
                <a:spLocks/>
              </p:cNvSpPr>
              <p:nvPr/>
            </p:nvSpPr>
            <p:spPr bwMode="auto">
              <a:xfrm>
                <a:off x="234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0" name="Freeform 2664"/>
              <p:cNvSpPr>
                <a:spLocks/>
              </p:cNvSpPr>
              <p:nvPr/>
            </p:nvSpPr>
            <p:spPr bwMode="auto">
              <a:xfrm>
                <a:off x="2339" y="1954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1" name="Freeform 2665"/>
              <p:cNvSpPr>
                <a:spLocks/>
              </p:cNvSpPr>
              <p:nvPr/>
            </p:nvSpPr>
            <p:spPr bwMode="auto">
              <a:xfrm>
                <a:off x="2328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6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2" name="Freeform 2666"/>
              <p:cNvSpPr>
                <a:spLocks/>
              </p:cNvSpPr>
              <p:nvPr/>
            </p:nvSpPr>
            <p:spPr bwMode="auto">
              <a:xfrm>
                <a:off x="2318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3" name="Freeform 2667"/>
              <p:cNvSpPr>
                <a:spLocks/>
              </p:cNvSpPr>
              <p:nvPr/>
            </p:nvSpPr>
            <p:spPr bwMode="auto">
              <a:xfrm>
                <a:off x="2370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4" name="Freeform 2668"/>
              <p:cNvSpPr>
                <a:spLocks/>
              </p:cNvSpPr>
              <p:nvPr/>
            </p:nvSpPr>
            <p:spPr bwMode="auto">
              <a:xfrm>
                <a:off x="2362" y="19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5" name="Freeform 2669"/>
              <p:cNvSpPr>
                <a:spLocks/>
              </p:cNvSpPr>
              <p:nvPr/>
            </p:nvSpPr>
            <p:spPr bwMode="auto">
              <a:xfrm>
                <a:off x="2355" y="1956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6" name="Freeform 2670"/>
              <p:cNvSpPr>
                <a:spLocks/>
              </p:cNvSpPr>
              <p:nvPr/>
            </p:nvSpPr>
            <p:spPr bwMode="auto">
              <a:xfrm>
                <a:off x="2344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7" name="Freeform 2671"/>
              <p:cNvSpPr>
                <a:spLocks/>
              </p:cNvSpPr>
              <p:nvPr/>
            </p:nvSpPr>
            <p:spPr bwMode="auto">
              <a:xfrm>
                <a:off x="23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8" name="Freeform 2672"/>
              <p:cNvSpPr>
                <a:spLocks/>
              </p:cNvSpPr>
              <p:nvPr/>
            </p:nvSpPr>
            <p:spPr bwMode="auto">
              <a:xfrm>
                <a:off x="2383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9" name="Freeform 2673"/>
              <p:cNvSpPr>
                <a:spLocks/>
              </p:cNvSpPr>
              <p:nvPr/>
            </p:nvSpPr>
            <p:spPr bwMode="auto">
              <a:xfrm>
                <a:off x="2378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0" name="Freeform 2674"/>
              <p:cNvSpPr>
                <a:spLocks/>
              </p:cNvSpPr>
              <p:nvPr/>
            </p:nvSpPr>
            <p:spPr bwMode="auto">
              <a:xfrm>
                <a:off x="2368" y="195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1" name="Freeform 2675"/>
              <p:cNvSpPr>
                <a:spLocks/>
              </p:cNvSpPr>
              <p:nvPr/>
            </p:nvSpPr>
            <p:spPr bwMode="auto">
              <a:xfrm>
                <a:off x="2360" y="1964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2" name="Freeform 2676"/>
              <p:cNvSpPr>
                <a:spLocks/>
              </p:cNvSpPr>
              <p:nvPr/>
            </p:nvSpPr>
            <p:spPr bwMode="auto">
              <a:xfrm>
                <a:off x="23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3" name="Freeform 2677"/>
              <p:cNvSpPr>
                <a:spLocks/>
              </p:cNvSpPr>
              <p:nvPr/>
            </p:nvSpPr>
            <p:spPr bwMode="auto">
              <a:xfrm>
                <a:off x="239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4" name="Freeform 2678"/>
              <p:cNvSpPr>
                <a:spLocks/>
              </p:cNvSpPr>
              <p:nvPr/>
            </p:nvSpPr>
            <p:spPr bwMode="auto">
              <a:xfrm>
                <a:off x="2391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5" name="Freeform 2679"/>
              <p:cNvSpPr>
                <a:spLocks/>
              </p:cNvSpPr>
              <p:nvPr/>
            </p:nvSpPr>
            <p:spPr bwMode="auto">
              <a:xfrm>
                <a:off x="23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6" name="Freeform 2680"/>
              <p:cNvSpPr>
                <a:spLocks/>
              </p:cNvSpPr>
              <p:nvPr/>
            </p:nvSpPr>
            <p:spPr bwMode="auto">
              <a:xfrm>
                <a:off x="2376" y="1964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7" name="Freeform 2681"/>
              <p:cNvSpPr>
                <a:spLocks/>
              </p:cNvSpPr>
              <p:nvPr/>
            </p:nvSpPr>
            <p:spPr bwMode="auto">
              <a:xfrm>
                <a:off x="2368" y="197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8" name="Freeform 2682"/>
              <p:cNvSpPr>
                <a:spLocks/>
              </p:cNvSpPr>
              <p:nvPr/>
            </p:nvSpPr>
            <p:spPr bwMode="auto">
              <a:xfrm>
                <a:off x="2412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9" name="Freeform 2683"/>
              <p:cNvSpPr>
                <a:spLocks/>
              </p:cNvSpPr>
              <p:nvPr/>
            </p:nvSpPr>
            <p:spPr bwMode="auto">
              <a:xfrm>
                <a:off x="24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0" name="Freeform 2684"/>
              <p:cNvSpPr>
                <a:spLocks/>
              </p:cNvSpPr>
              <p:nvPr/>
            </p:nvSpPr>
            <p:spPr bwMode="auto">
              <a:xfrm>
                <a:off x="2399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1" name="Freeform 2685"/>
              <p:cNvSpPr>
                <a:spLocks/>
              </p:cNvSpPr>
              <p:nvPr/>
            </p:nvSpPr>
            <p:spPr bwMode="auto">
              <a:xfrm>
                <a:off x="2391" y="196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2" name="Freeform 2686"/>
              <p:cNvSpPr>
                <a:spLocks/>
              </p:cNvSpPr>
              <p:nvPr/>
            </p:nvSpPr>
            <p:spPr bwMode="auto">
              <a:xfrm>
                <a:off x="2383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3" name="Freeform 2687"/>
              <p:cNvSpPr>
                <a:spLocks/>
              </p:cNvSpPr>
              <p:nvPr/>
            </p:nvSpPr>
            <p:spPr bwMode="auto">
              <a:xfrm>
                <a:off x="2428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4" name="Freeform 2688"/>
              <p:cNvSpPr>
                <a:spLocks/>
              </p:cNvSpPr>
              <p:nvPr/>
            </p:nvSpPr>
            <p:spPr bwMode="auto">
              <a:xfrm>
                <a:off x="2423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5" name="Freeform 2689"/>
              <p:cNvSpPr>
                <a:spLocks/>
              </p:cNvSpPr>
              <p:nvPr/>
            </p:nvSpPr>
            <p:spPr bwMode="auto">
              <a:xfrm>
                <a:off x="24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6" name="Freeform 2690"/>
              <p:cNvSpPr>
                <a:spLocks/>
              </p:cNvSpPr>
              <p:nvPr/>
            </p:nvSpPr>
            <p:spPr bwMode="auto">
              <a:xfrm>
                <a:off x="2410" y="196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7" name="Freeform 2691"/>
              <p:cNvSpPr>
                <a:spLocks/>
              </p:cNvSpPr>
              <p:nvPr/>
            </p:nvSpPr>
            <p:spPr bwMode="auto">
              <a:xfrm>
                <a:off x="2402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8" name="Freeform 2692"/>
              <p:cNvSpPr>
                <a:spLocks/>
              </p:cNvSpPr>
              <p:nvPr/>
            </p:nvSpPr>
            <p:spPr bwMode="auto">
              <a:xfrm>
                <a:off x="2444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9" name="Freeform 2693"/>
              <p:cNvSpPr>
                <a:spLocks/>
              </p:cNvSpPr>
              <p:nvPr/>
            </p:nvSpPr>
            <p:spPr bwMode="auto">
              <a:xfrm>
                <a:off x="24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0" name="Freeform 2694"/>
              <p:cNvSpPr>
                <a:spLocks/>
              </p:cNvSpPr>
              <p:nvPr/>
            </p:nvSpPr>
            <p:spPr bwMode="auto">
              <a:xfrm>
                <a:off x="2433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1" name="Freeform 2695"/>
              <p:cNvSpPr>
                <a:spLocks/>
              </p:cNvSpPr>
              <p:nvPr/>
            </p:nvSpPr>
            <p:spPr bwMode="auto">
              <a:xfrm>
                <a:off x="2425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2" name="Freeform 2696"/>
              <p:cNvSpPr>
                <a:spLocks/>
              </p:cNvSpPr>
              <p:nvPr/>
            </p:nvSpPr>
            <p:spPr bwMode="auto">
              <a:xfrm>
                <a:off x="2417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3" name="Freeform 2697"/>
              <p:cNvSpPr>
                <a:spLocks/>
              </p:cNvSpPr>
              <p:nvPr/>
            </p:nvSpPr>
            <p:spPr bwMode="auto">
              <a:xfrm>
                <a:off x="24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4" name="Freeform 2698"/>
              <p:cNvSpPr>
                <a:spLocks/>
              </p:cNvSpPr>
              <p:nvPr/>
            </p:nvSpPr>
            <p:spPr bwMode="auto">
              <a:xfrm>
                <a:off x="2454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5" name="Freeform 2699"/>
              <p:cNvSpPr>
                <a:spLocks/>
              </p:cNvSpPr>
              <p:nvPr/>
            </p:nvSpPr>
            <p:spPr bwMode="auto">
              <a:xfrm>
                <a:off x="2449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6" name="Freeform 2700"/>
              <p:cNvSpPr>
                <a:spLocks/>
              </p:cNvSpPr>
              <p:nvPr/>
            </p:nvSpPr>
            <p:spPr bwMode="auto">
              <a:xfrm>
                <a:off x="2444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7" name="Freeform 2701"/>
              <p:cNvSpPr>
                <a:spLocks/>
              </p:cNvSpPr>
              <p:nvPr/>
            </p:nvSpPr>
            <p:spPr bwMode="auto">
              <a:xfrm>
                <a:off x="2438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8" name="Freeform 2702"/>
              <p:cNvSpPr>
                <a:spLocks/>
              </p:cNvSpPr>
              <p:nvPr/>
            </p:nvSpPr>
            <p:spPr bwMode="auto">
              <a:xfrm>
                <a:off x="2567" y="1938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9" name="Freeform 2703"/>
              <p:cNvSpPr>
                <a:spLocks/>
              </p:cNvSpPr>
              <p:nvPr/>
            </p:nvSpPr>
            <p:spPr bwMode="auto">
              <a:xfrm>
                <a:off x="2572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0" name="Freeform 2704"/>
              <p:cNvSpPr>
                <a:spLocks/>
              </p:cNvSpPr>
              <p:nvPr/>
            </p:nvSpPr>
            <p:spPr bwMode="auto">
              <a:xfrm>
                <a:off x="2577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1" name="Freeform 2705"/>
              <p:cNvSpPr>
                <a:spLocks/>
              </p:cNvSpPr>
              <p:nvPr/>
            </p:nvSpPr>
            <p:spPr bwMode="auto">
              <a:xfrm>
                <a:off x="2582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2" name="Freeform 2706"/>
              <p:cNvSpPr>
                <a:spLocks/>
              </p:cNvSpPr>
              <p:nvPr/>
            </p:nvSpPr>
            <p:spPr bwMode="auto">
              <a:xfrm>
                <a:off x="2590" y="197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3" name="Freeform 2707"/>
              <p:cNvSpPr>
                <a:spLocks/>
              </p:cNvSpPr>
              <p:nvPr/>
            </p:nvSpPr>
            <p:spPr bwMode="auto">
              <a:xfrm>
                <a:off x="255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4" name="Freeform 2708"/>
              <p:cNvSpPr>
                <a:spLocks/>
              </p:cNvSpPr>
              <p:nvPr/>
            </p:nvSpPr>
            <p:spPr bwMode="auto">
              <a:xfrm>
                <a:off x="2559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5" name="Freeform 2709"/>
              <p:cNvSpPr>
                <a:spLocks/>
              </p:cNvSpPr>
              <p:nvPr/>
            </p:nvSpPr>
            <p:spPr bwMode="auto">
              <a:xfrm>
                <a:off x="2564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6" name="Freeform 2710"/>
              <p:cNvSpPr>
                <a:spLocks/>
              </p:cNvSpPr>
              <p:nvPr/>
            </p:nvSpPr>
            <p:spPr bwMode="auto">
              <a:xfrm>
                <a:off x="2569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7" name="Freeform 2711"/>
              <p:cNvSpPr>
                <a:spLocks/>
              </p:cNvSpPr>
              <p:nvPr/>
            </p:nvSpPr>
            <p:spPr bwMode="auto">
              <a:xfrm>
                <a:off x="2574" y="1975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8" name="Freeform 2712"/>
              <p:cNvSpPr>
                <a:spLocks/>
              </p:cNvSpPr>
              <p:nvPr/>
            </p:nvSpPr>
            <p:spPr bwMode="auto">
              <a:xfrm>
                <a:off x="254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9" name="Freeform 2713"/>
              <p:cNvSpPr>
                <a:spLocks/>
              </p:cNvSpPr>
              <p:nvPr/>
            </p:nvSpPr>
            <p:spPr bwMode="auto">
              <a:xfrm>
                <a:off x="2546" y="1946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0" name="Freeform 2714"/>
              <p:cNvSpPr>
                <a:spLocks/>
              </p:cNvSpPr>
              <p:nvPr/>
            </p:nvSpPr>
            <p:spPr bwMode="auto">
              <a:xfrm>
                <a:off x="2551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1" name="Freeform 2715"/>
              <p:cNvSpPr>
                <a:spLocks/>
              </p:cNvSpPr>
              <p:nvPr/>
            </p:nvSpPr>
            <p:spPr bwMode="auto">
              <a:xfrm>
                <a:off x="2556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2" name="Freeform 2716"/>
              <p:cNvSpPr>
                <a:spLocks/>
              </p:cNvSpPr>
              <p:nvPr/>
            </p:nvSpPr>
            <p:spPr bwMode="auto">
              <a:xfrm>
                <a:off x="2561" y="1975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3" name="Freeform 2717"/>
              <p:cNvSpPr>
                <a:spLocks/>
              </p:cNvSpPr>
              <p:nvPr/>
            </p:nvSpPr>
            <p:spPr bwMode="auto">
              <a:xfrm>
                <a:off x="2627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4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4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4" name="Freeform 2718"/>
              <p:cNvSpPr>
                <a:spLocks/>
              </p:cNvSpPr>
              <p:nvPr/>
            </p:nvSpPr>
            <p:spPr bwMode="auto">
              <a:xfrm>
                <a:off x="2640" y="1894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5" name="Freeform 2719"/>
              <p:cNvSpPr>
                <a:spLocks/>
              </p:cNvSpPr>
              <p:nvPr/>
            </p:nvSpPr>
            <p:spPr bwMode="auto">
              <a:xfrm>
                <a:off x="2627" y="1901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6" name="Freeform 2720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7" name="Freeform 2721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8" name="Freeform 2722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9" name="Freeform 2723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0" name="Freeform 2724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1" name="Freeform 2725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2" name="Freeform 2726"/>
              <p:cNvSpPr>
                <a:spLocks/>
              </p:cNvSpPr>
              <p:nvPr/>
            </p:nvSpPr>
            <p:spPr bwMode="auto">
              <a:xfrm>
                <a:off x="2669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3" name="Freeform 2727"/>
              <p:cNvSpPr>
                <a:spLocks/>
              </p:cNvSpPr>
              <p:nvPr/>
            </p:nvSpPr>
            <p:spPr bwMode="auto">
              <a:xfrm>
                <a:off x="2658" y="1896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9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4" name="Freeform 2728"/>
              <p:cNvSpPr>
                <a:spLocks/>
              </p:cNvSpPr>
              <p:nvPr/>
            </p:nvSpPr>
            <p:spPr bwMode="auto">
              <a:xfrm>
                <a:off x="2674" y="1956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4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4 h 19"/>
                  <a:gd name="T26" fmla="*/ 8 w 15"/>
                  <a:gd name="T27" fmla="*/ 14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5" name="Freeform 2729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6" name="Freeform 2730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7" name="Freeform 2731"/>
              <p:cNvSpPr>
                <a:spLocks/>
              </p:cNvSpPr>
              <p:nvPr/>
            </p:nvSpPr>
            <p:spPr bwMode="auto">
              <a:xfrm>
                <a:off x="2674" y="1894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8" name="Freeform 2732"/>
              <p:cNvSpPr>
                <a:spLocks/>
              </p:cNvSpPr>
              <p:nvPr/>
            </p:nvSpPr>
            <p:spPr bwMode="auto">
              <a:xfrm>
                <a:off x="2669" y="1896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9" name="Freeform 2733"/>
              <p:cNvSpPr>
                <a:spLocks/>
              </p:cNvSpPr>
              <p:nvPr/>
            </p:nvSpPr>
            <p:spPr bwMode="auto">
              <a:xfrm>
                <a:off x="2655" y="1899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0" name="Freeform 2734"/>
              <p:cNvSpPr>
                <a:spLocks/>
              </p:cNvSpPr>
              <p:nvPr/>
            </p:nvSpPr>
            <p:spPr bwMode="auto">
              <a:xfrm>
                <a:off x="2655" y="1928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1" name="Freeform 2735"/>
              <p:cNvSpPr>
                <a:spLocks/>
              </p:cNvSpPr>
              <p:nvPr/>
            </p:nvSpPr>
            <p:spPr bwMode="auto">
              <a:xfrm>
                <a:off x="2658" y="1954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6 h 21"/>
                  <a:gd name="T32" fmla="*/ 11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2" name="Freeform 2736"/>
              <p:cNvSpPr>
                <a:spLocks/>
              </p:cNvSpPr>
              <p:nvPr/>
            </p:nvSpPr>
            <p:spPr bwMode="auto">
              <a:xfrm>
                <a:off x="2451" y="1859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3" name="Freeform 2737"/>
              <p:cNvSpPr>
                <a:spLocks/>
              </p:cNvSpPr>
              <p:nvPr/>
            </p:nvSpPr>
            <p:spPr bwMode="auto">
              <a:xfrm>
                <a:off x="2451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4" name="Freeform 2738"/>
              <p:cNvSpPr>
                <a:spLocks/>
              </p:cNvSpPr>
              <p:nvPr/>
            </p:nvSpPr>
            <p:spPr bwMode="auto">
              <a:xfrm>
                <a:off x="2451" y="1886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5" name="Freeform 2739"/>
              <p:cNvSpPr>
                <a:spLocks/>
              </p:cNvSpPr>
              <p:nvPr/>
            </p:nvSpPr>
            <p:spPr bwMode="auto">
              <a:xfrm>
                <a:off x="2457" y="1888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6" name="Freeform 2740"/>
              <p:cNvSpPr>
                <a:spLocks/>
              </p:cNvSpPr>
              <p:nvPr/>
            </p:nvSpPr>
            <p:spPr bwMode="auto">
              <a:xfrm>
                <a:off x="2514" y="1891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7" name="Freeform 2741"/>
              <p:cNvSpPr>
                <a:spLocks/>
              </p:cNvSpPr>
              <p:nvPr/>
            </p:nvSpPr>
            <p:spPr bwMode="auto">
              <a:xfrm>
                <a:off x="2546" y="1888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8" name="Freeform 2742"/>
              <p:cNvSpPr>
                <a:spLocks/>
              </p:cNvSpPr>
              <p:nvPr/>
            </p:nvSpPr>
            <p:spPr bwMode="auto">
              <a:xfrm>
                <a:off x="2572" y="1862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9" name="Freeform 2743"/>
              <p:cNvSpPr>
                <a:spLocks/>
              </p:cNvSpPr>
              <p:nvPr/>
            </p:nvSpPr>
            <p:spPr bwMode="auto">
              <a:xfrm>
                <a:off x="2559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0" name="Freeform 2744"/>
              <p:cNvSpPr>
                <a:spLocks/>
              </p:cNvSpPr>
              <p:nvPr/>
            </p:nvSpPr>
            <p:spPr bwMode="auto">
              <a:xfrm>
                <a:off x="2451" y="1857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1" name="Rectangle 2745"/>
              <p:cNvSpPr>
                <a:spLocks noChangeArrowheads="1"/>
              </p:cNvSpPr>
              <p:nvPr/>
            </p:nvSpPr>
            <p:spPr bwMode="auto">
              <a:xfrm>
                <a:off x="2470" y="1875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112" name="Freeform 2746"/>
              <p:cNvSpPr>
                <a:spLocks/>
              </p:cNvSpPr>
              <p:nvPr/>
            </p:nvSpPr>
            <p:spPr bwMode="auto">
              <a:xfrm>
                <a:off x="2266" y="1784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3" name="Freeform 2747"/>
              <p:cNvSpPr>
                <a:spLocks/>
              </p:cNvSpPr>
              <p:nvPr/>
            </p:nvSpPr>
            <p:spPr bwMode="auto">
              <a:xfrm>
                <a:off x="2279" y="1789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4" name="Freeform 2748"/>
              <p:cNvSpPr>
                <a:spLocks/>
              </p:cNvSpPr>
              <p:nvPr/>
            </p:nvSpPr>
            <p:spPr bwMode="auto">
              <a:xfrm>
                <a:off x="2263" y="1818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5" name="Freeform 2749"/>
              <p:cNvSpPr>
                <a:spLocks/>
              </p:cNvSpPr>
              <p:nvPr/>
            </p:nvSpPr>
            <p:spPr bwMode="auto">
              <a:xfrm>
                <a:off x="2271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6" name="Freeform 2750"/>
              <p:cNvSpPr>
                <a:spLocks/>
              </p:cNvSpPr>
              <p:nvPr/>
            </p:nvSpPr>
            <p:spPr bwMode="auto">
              <a:xfrm>
                <a:off x="2483" y="1841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7" name="Freeform 2751"/>
              <p:cNvSpPr>
                <a:spLocks/>
              </p:cNvSpPr>
              <p:nvPr/>
            </p:nvSpPr>
            <p:spPr bwMode="auto">
              <a:xfrm>
                <a:off x="2587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8" name="Freeform 2752"/>
              <p:cNvSpPr>
                <a:spLocks/>
              </p:cNvSpPr>
              <p:nvPr/>
            </p:nvSpPr>
            <p:spPr bwMode="auto">
              <a:xfrm>
                <a:off x="2572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9" name="Freeform 2753"/>
              <p:cNvSpPr>
                <a:spLocks/>
              </p:cNvSpPr>
              <p:nvPr/>
            </p:nvSpPr>
            <p:spPr bwMode="auto">
              <a:xfrm>
                <a:off x="2321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0" name="Freeform 2754"/>
              <p:cNvSpPr>
                <a:spLocks/>
              </p:cNvSpPr>
              <p:nvPr/>
            </p:nvSpPr>
            <p:spPr bwMode="auto">
              <a:xfrm>
                <a:off x="2360" y="1791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1" name="Freeform 2755"/>
              <p:cNvSpPr>
                <a:spLocks/>
              </p:cNvSpPr>
              <p:nvPr/>
            </p:nvSpPr>
            <p:spPr bwMode="auto">
              <a:xfrm>
                <a:off x="2315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2" name="Freeform 2756"/>
              <p:cNvSpPr>
                <a:spLocks/>
              </p:cNvSpPr>
              <p:nvPr/>
            </p:nvSpPr>
            <p:spPr bwMode="auto">
              <a:xfrm>
                <a:off x="2328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3" name="Freeform 2757"/>
              <p:cNvSpPr>
                <a:spLocks/>
              </p:cNvSpPr>
              <p:nvPr/>
            </p:nvSpPr>
            <p:spPr bwMode="auto">
              <a:xfrm>
                <a:off x="2449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4" name="Freeform 2758"/>
              <p:cNvSpPr>
                <a:spLocks/>
              </p:cNvSpPr>
              <p:nvPr/>
            </p:nvSpPr>
            <p:spPr bwMode="auto">
              <a:xfrm>
                <a:off x="2475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5" name="Freeform 2759"/>
              <p:cNvSpPr>
                <a:spLocks/>
              </p:cNvSpPr>
              <p:nvPr/>
            </p:nvSpPr>
            <p:spPr bwMode="auto">
              <a:xfrm>
                <a:off x="2501" y="1802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6" name="Freeform 2760"/>
              <p:cNvSpPr>
                <a:spLocks/>
              </p:cNvSpPr>
              <p:nvPr/>
            </p:nvSpPr>
            <p:spPr bwMode="auto">
              <a:xfrm>
                <a:off x="2339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7" name="Freeform 2761"/>
              <p:cNvSpPr>
                <a:spLocks/>
              </p:cNvSpPr>
              <p:nvPr/>
            </p:nvSpPr>
            <p:spPr bwMode="auto">
              <a:xfrm>
                <a:off x="2391" y="1653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5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8" name="Freeform 2762"/>
              <p:cNvSpPr>
                <a:spLocks/>
              </p:cNvSpPr>
              <p:nvPr/>
            </p:nvSpPr>
            <p:spPr bwMode="auto">
              <a:xfrm>
                <a:off x="2352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9" name="Freeform 2763"/>
              <p:cNvSpPr>
                <a:spLocks/>
              </p:cNvSpPr>
              <p:nvPr/>
            </p:nvSpPr>
            <p:spPr bwMode="auto">
              <a:xfrm>
                <a:off x="2627" y="1915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5 h 65"/>
                  <a:gd name="T6" fmla="*/ 0 w 65"/>
                  <a:gd name="T7" fmla="*/ 31 h 65"/>
                  <a:gd name="T8" fmla="*/ 0 w 65"/>
                  <a:gd name="T9" fmla="*/ 36 h 65"/>
                  <a:gd name="T10" fmla="*/ 2 w 65"/>
                  <a:gd name="T11" fmla="*/ 44 h 65"/>
                  <a:gd name="T12" fmla="*/ 8 w 65"/>
                  <a:gd name="T13" fmla="*/ 55 h 65"/>
                  <a:gd name="T14" fmla="*/ 18 w 65"/>
                  <a:gd name="T15" fmla="*/ 62 h 65"/>
                  <a:gd name="T16" fmla="*/ 28 w 65"/>
                  <a:gd name="T17" fmla="*/ 65 h 65"/>
                  <a:gd name="T18" fmla="*/ 39 w 65"/>
                  <a:gd name="T19" fmla="*/ 62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1 h 65"/>
                  <a:gd name="T26" fmla="*/ 65 w 65"/>
                  <a:gd name="T27" fmla="*/ 36 h 65"/>
                  <a:gd name="T28" fmla="*/ 65 w 65"/>
                  <a:gd name="T29" fmla="*/ 36 h 65"/>
                  <a:gd name="T30" fmla="*/ 65 w 65"/>
                  <a:gd name="T31" fmla="*/ 34 h 65"/>
                  <a:gd name="T32" fmla="*/ 65 w 65"/>
                  <a:gd name="T33" fmla="*/ 28 h 65"/>
                  <a:gd name="T34" fmla="*/ 65 w 65"/>
                  <a:gd name="T35" fmla="*/ 20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7 h 65"/>
                  <a:gd name="T50" fmla="*/ 2 w 65"/>
                  <a:gd name="T51" fmla="*/ 7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8" y="65"/>
                    </a:lnTo>
                    <a:lnTo>
                      <a:pt x="39" y="62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1"/>
                    </a:lnTo>
                    <a:lnTo>
                      <a:pt x="65" y="36"/>
                    </a:lnTo>
                    <a:lnTo>
                      <a:pt x="65" y="34"/>
                    </a:lnTo>
                    <a:lnTo>
                      <a:pt x="65" y="28"/>
                    </a:lnTo>
                    <a:lnTo>
                      <a:pt x="65" y="20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0" name="Freeform 2764"/>
              <p:cNvSpPr>
                <a:spLocks/>
              </p:cNvSpPr>
              <p:nvPr/>
            </p:nvSpPr>
            <p:spPr bwMode="auto">
              <a:xfrm>
                <a:off x="2627" y="192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1" name="Freeform 2765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2" name="Freeform 2766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3" name="Freeform 2767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4" name="Freeform 2768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5" name="Freeform 2769"/>
              <p:cNvSpPr>
                <a:spLocks/>
              </p:cNvSpPr>
              <p:nvPr/>
            </p:nvSpPr>
            <p:spPr bwMode="auto">
              <a:xfrm>
                <a:off x="2684" y="1951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6" name="Freeform 2770"/>
              <p:cNvSpPr>
                <a:spLocks/>
              </p:cNvSpPr>
              <p:nvPr/>
            </p:nvSpPr>
            <p:spPr bwMode="auto">
              <a:xfrm>
                <a:off x="2689" y="1949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7" name="Freeform 2771"/>
              <p:cNvSpPr>
                <a:spLocks/>
              </p:cNvSpPr>
              <p:nvPr/>
            </p:nvSpPr>
            <p:spPr bwMode="auto">
              <a:xfrm>
                <a:off x="2682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8" name="Freeform 2772"/>
              <p:cNvSpPr>
                <a:spLocks/>
              </p:cNvSpPr>
              <p:nvPr/>
            </p:nvSpPr>
            <p:spPr bwMode="auto">
              <a:xfrm>
                <a:off x="2658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1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7 h 10"/>
                  <a:gd name="T16" fmla="*/ 24 w 26"/>
                  <a:gd name="T17" fmla="*/ 7 h 10"/>
                  <a:gd name="T18" fmla="*/ 24 w 26"/>
                  <a:gd name="T19" fmla="*/ 10 h 10"/>
                  <a:gd name="T20" fmla="*/ 26 w 26"/>
                  <a:gd name="T21" fmla="*/ 7 h 10"/>
                  <a:gd name="T22" fmla="*/ 24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1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6" y="7"/>
                    </a:lnTo>
                    <a:lnTo>
                      <a:pt x="24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9" name="Freeform 2773"/>
              <p:cNvSpPr>
                <a:spLocks/>
              </p:cNvSpPr>
              <p:nvPr/>
            </p:nvSpPr>
            <p:spPr bwMode="auto">
              <a:xfrm>
                <a:off x="2629" y="1912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3 h 10"/>
                  <a:gd name="T28" fmla="*/ 16 w 29"/>
                  <a:gd name="T29" fmla="*/ 3 h 10"/>
                  <a:gd name="T30" fmla="*/ 11 w 29"/>
                  <a:gd name="T31" fmla="*/ 3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0" name="Freeform 2774"/>
              <p:cNvSpPr>
                <a:spLocks/>
              </p:cNvSpPr>
              <p:nvPr/>
            </p:nvSpPr>
            <p:spPr bwMode="auto">
              <a:xfrm>
                <a:off x="2627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1" name="Freeform 2775"/>
              <p:cNvSpPr>
                <a:spLocks/>
              </p:cNvSpPr>
              <p:nvPr/>
            </p:nvSpPr>
            <p:spPr bwMode="auto">
              <a:xfrm>
                <a:off x="2640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06" name="Rectangle 2777"/>
            <p:cNvSpPr>
              <a:spLocks noChangeArrowheads="1"/>
            </p:cNvSpPr>
            <p:nvPr/>
          </p:nvSpPr>
          <p:spPr bwMode="auto">
            <a:xfrm>
              <a:off x="2127" y="1446"/>
              <a:ext cx="611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07" name="Rectangle 2778"/>
            <p:cNvSpPr>
              <a:spLocks noChangeArrowheads="1"/>
            </p:cNvSpPr>
            <p:nvPr/>
          </p:nvSpPr>
          <p:spPr bwMode="auto">
            <a:xfrm>
              <a:off x="2182" y="1458"/>
              <a:ext cx="60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Engineering</a:t>
              </a:r>
              <a:endParaRPr lang="en-GB" altLang="de-DE" sz="1400"/>
            </a:p>
          </p:txBody>
        </p:sp>
        <p:grpSp>
          <p:nvGrpSpPr>
            <p:cNvPr id="15408" name="Group 2944"/>
            <p:cNvGrpSpPr>
              <a:grpSpLocks/>
            </p:cNvGrpSpPr>
            <p:nvPr/>
          </p:nvGrpSpPr>
          <p:grpSpPr bwMode="auto">
            <a:xfrm>
              <a:off x="2232" y="1595"/>
              <a:ext cx="588" cy="419"/>
              <a:chOff x="2232" y="1595"/>
              <a:chExt cx="588" cy="419"/>
            </a:xfrm>
          </p:grpSpPr>
          <p:sp>
            <p:nvSpPr>
              <p:cNvPr id="17812" name="Freeform 2779"/>
              <p:cNvSpPr>
                <a:spLocks/>
              </p:cNvSpPr>
              <p:nvPr/>
            </p:nvSpPr>
            <p:spPr bwMode="auto">
              <a:xfrm>
                <a:off x="2533" y="1770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3" name="Freeform 2780"/>
              <p:cNvSpPr>
                <a:spLocks/>
              </p:cNvSpPr>
              <p:nvPr/>
            </p:nvSpPr>
            <p:spPr bwMode="auto">
              <a:xfrm>
                <a:off x="2587" y="1768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4" name="Freeform 2781"/>
              <p:cNvSpPr>
                <a:spLocks/>
              </p:cNvSpPr>
              <p:nvPr/>
            </p:nvSpPr>
            <p:spPr bwMode="auto">
              <a:xfrm>
                <a:off x="2635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5" name="Freeform 2782"/>
              <p:cNvSpPr>
                <a:spLocks/>
              </p:cNvSpPr>
              <p:nvPr/>
            </p:nvSpPr>
            <p:spPr bwMode="auto">
              <a:xfrm>
                <a:off x="2650" y="1791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6" name="Freeform 2783"/>
              <p:cNvSpPr>
                <a:spLocks/>
              </p:cNvSpPr>
              <p:nvPr/>
            </p:nvSpPr>
            <p:spPr bwMode="auto">
              <a:xfrm>
                <a:off x="2645" y="1812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7" name="Freeform 2784"/>
              <p:cNvSpPr>
                <a:spLocks/>
              </p:cNvSpPr>
              <p:nvPr/>
            </p:nvSpPr>
            <p:spPr bwMode="auto">
              <a:xfrm>
                <a:off x="2648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8" name="Freeform 2785"/>
              <p:cNvSpPr>
                <a:spLocks/>
              </p:cNvSpPr>
              <p:nvPr/>
            </p:nvSpPr>
            <p:spPr bwMode="auto">
              <a:xfrm>
                <a:off x="2682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9" name="Freeform 2786"/>
              <p:cNvSpPr>
                <a:spLocks/>
              </p:cNvSpPr>
              <p:nvPr/>
            </p:nvSpPr>
            <p:spPr bwMode="auto">
              <a:xfrm>
                <a:off x="2716" y="1820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0" name="Freeform 2787"/>
              <p:cNvSpPr>
                <a:spLocks/>
              </p:cNvSpPr>
              <p:nvPr/>
            </p:nvSpPr>
            <p:spPr bwMode="auto">
              <a:xfrm>
                <a:off x="2776" y="1828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1" name="Freeform 2788"/>
              <p:cNvSpPr>
                <a:spLocks/>
              </p:cNvSpPr>
              <p:nvPr/>
            </p:nvSpPr>
            <p:spPr bwMode="auto">
              <a:xfrm>
                <a:off x="2791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7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7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7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7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2" name="Freeform 2789"/>
              <p:cNvSpPr>
                <a:spLocks/>
              </p:cNvSpPr>
              <p:nvPr/>
            </p:nvSpPr>
            <p:spPr bwMode="auto">
              <a:xfrm>
                <a:off x="2755" y="1920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3" name="Freeform 2790"/>
              <p:cNvSpPr>
                <a:spLocks/>
              </p:cNvSpPr>
              <p:nvPr/>
            </p:nvSpPr>
            <p:spPr bwMode="auto">
              <a:xfrm>
                <a:off x="2752" y="1899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4" name="Freeform 2791"/>
              <p:cNvSpPr>
                <a:spLocks/>
              </p:cNvSpPr>
              <p:nvPr/>
            </p:nvSpPr>
            <p:spPr bwMode="auto">
              <a:xfrm>
                <a:off x="2742" y="1878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5" name="Freeform 2792"/>
              <p:cNvSpPr>
                <a:spLocks/>
              </p:cNvSpPr>
              <p:nvPr/>
            </p:nvSpPr>
            <p:spPr bwMode="auto">
              <a:xfrm>
                <a:off x="2703" y="1873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6" name="Freeform 2793"/>
              <p:cNvSpPr>
                <a:spLocks/>
              </p:cNvSpPr>
              <p:nvPr/>
            </p:nvSpPr>
            <p:spPr bwMode="auto">
              <a:xfrm>
                <a:off x="2669" y="1875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7" name="Freeform 2794"/>
              <p:cNvSpPr>
                <a:spLocks/>
              </p:cNvSpPr>
              <p:nvPr/>
            </p:nvSpPr>
            <p:spPr bwMode="auto">
              <a:xfrm>
                <a:off x="2266" y="1820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8" name="Freeform 2795"/>
              <p:cNvSpPr>
                <a:spLocks/>
              </p:cNvSpPr>
              <p:nvPr/>
            </p:nvSpPr>
            <p:spPr bwMode="auto">
              <a:xfrm>
                <a:off x="2266" y="1836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9" name="Freeform 2796"/>
              <p:cNvSpPr>
                <a:spLocks/>
              </p:cNvSpPr>
              <p:nvPr/>
            </p:nvSpPr>
            <p:spPr bwMode="auto">
              <a:xfrm>
                <a:off x="2266" y="1886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0" name="Freeform 2797"/>
              <p:cNvSpPr>
                <a:spLocks/>
              </p:cNvSpPr>
              <p:nvPr/>
            </p:nvSpPr>
            <p:spPr bwMode="auto">
              <a:xfrm>
                <a:off x="2276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1" name="Freeform 2798"/>
              <p:cNvSpPr>
                <a:spLocks/>
              </p:cNvSpPr>
              <p:nvPr/>
            </p:nvSpPr>
            <p:spPr bwMode="auto">
              <a:xfrm>
                <a:off x="2430" y="1904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2" name="Freeform 2799"/>
              <p:cNvSpPr>
                <a:spLocks/>
              </p:cNvSpPr>
              <p:nvPr/>
            </p:nvSpPr>
            <p:spPr bwMode="auto">
              <a:xfrm>
                <a:off x="2517" y="1899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0 h 16"/>
                  <a:gd name="T10" fmla="*/ 36 w 70"/>
                  <a:gd name="T11" fmla="*/ 10 h 16"/>
                  <a:gd name="T12" fmla="*/ 26 w 70"/>
                  <a:gd name="T13" fmla="*/ 10 h 16"/>
                  <a:gd name="T14" fmla="*/ 18 w 70"/>
                  <a:gd name="T15" fmla="*/ 10 h 16"/>
                  <a:gd name="T16" fmla="*/ 8 w 70"/>
                  <a:gd name="T17" fmla="*/ 10 h 16"/>
                  <a:gd name="T18" fmla="*/ 0 w 70"/>
                  <a:gd name="T19" fmla="*/ 10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2 h 16"/>
                  <a:gd name="T38" fmla="*/ 70 w 70"/>
                  <a:gd name="T39" fmla="*/ 2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3" name="Freeform 2800"/>
              <p:cNvSpPr>
                <a:spLocks/>
              </p:cNvSpPr>
              <p:nvPr/>
            </p:nvSpPr>
            <p:spPr bwMode="auto">
              <a:xfrm>
                <a:off x="2585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4" name="Freeform 2801"/>
              <p:cNvSpPr>
                <a:spLocks/>
              </p:cNvSpPr>
              <p:nvPr/>
            </p:nvSpPr>
            <p:spPr bwMode="auto">
              <a:xfrm>
                <a:off x="2546" y="1820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5" name="Freeform 2802"/>
              <p:cNvSpPr>
                <a:spLocks/>
              </p:cNvSpPr>
              <p:nvPr/>
            </p:nvSpPr>
            <p:spPr bwMode="auto">
              <a:xfrm>
                <a:off x="2266" y="1820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6" name="Freeform 2803"/>
              <p:cNvSpPr>
                <a:spLocks/>
              </p:cNvSpPr>
              <p:nvPr/>
            </p:nvSpPr>
            <p:spPr bwMode="auto">
              <a:xfrm>
                <a:off x="2232" y="1925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7" name="Freeform 2804"/>
              <p:cNvSpPr>
                <a:spLocks/>
              </p:cNvSpPr>
              <p:nvPr/>
            </p:nvSpPr>
            <p:spPr bwMode="auto">
              <a:xfrm>
                <a:off x="2237" y="1928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8" name="Freeform 2805"/>
              <p:cNvSpPr>
                <a:spLocks/>
              </p:cNvSpPr>
              <p:nvPr/>
            </p:nvSpPr>
            <p:spPr bwMode="auto">
              <a:xfrm>
                <a:off x="2294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9" name="Freeform 2806"/>
              <p:cNvSpPr>
                <a:spLocks/>
              </p:cNvSpPr>
              <p:nvPr/>
            </p:nvSpPr>
            <p:spPr bwMode="auto">
              <a:xfrm>
                <a:off x="2284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0" name="Freeform 2807"/>
              <p:cNvSpPr>
                <a:spLocks/>
              </p:cNvSpPr>
              <p:nvPr/>
            </p:nvSpPr>
            <p:spPr bwMode="auto">
              <a:xfrm>
                <a:off x="2274" y="1954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1" name="Freeform 2808"/>
              <p:cNvSpPr>
                <a:spLocks/>
              </p:cNvSpPr>
              <p:nvPr/>
            </p:nvSpPr>
            <p:spPr bwMode="auto">
              <a:xfrm>
                <a:off x="2260" y="1964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2" name="Freeform 2809"/>
              <p:cNvSpPr>
                <a:spLocks/>
              </p:cNvSpPr>
              <p:nvPr/>
            </p:nvSpPr>
            <p:spPr bwMode="auto">
              <a:xfrm>
                <a:off x="2250" y="1972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3" name="Freeform 2810"/>
              <p:cNvSpPr>
                <a:spLocks/>
              </p:cNvSpPr>
              <p:nvPr/>
            </p:nvSpPr>
            <p:spPr bwMode="auto">
              <a:xfrm>
                <a:off x="2308" y="193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4" name="Freeform 2811"/>
              <p:cNvSpPr>
                <a:spLocks/>
              </p:cNvSpPr>
              <p:nvPr/>
            </p:nvSpPr>
            <p:spPr bwMode="auto">
              <a:xfrm>
                <a:off x="2297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5" name="Freeform 2812"/>
              <p:cNvSpPr>
                <a:spLocks/>
              </p:cNvSpPr>
              <p:nvPr/>
            </p:nvSpPr>
            <p:spPr bwMode="auto">
              <a:xfrm>
                <a:off x="2287" y="1954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6" name="Freeform 2813"/>
              <p:cNvSpPr>
                <a:spLocks/>
              </p:cNvSpPr>
              <p:nvPr/>
            </p:nvSpPr>
            <p:spPr bwMode="auto">
              <a:xfrm>
                <a:off x="2274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7" name="Freeform 2814"/>
              <p:cNvSpPr>
                <a:spLocks/>
              </p:cNvSpPr>
              <p:nvPr/>
            </p:nvSpPr>
            <p:spPr bwMode="auto">
              <a:xfrm>
                <a:off x="2263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8" name="Freeform 2815"/>
              <p:cNvSpPr>
                <a:spLocks/>
              </p:cNvSpPr>
              <p:nvPr/>
            </p:nvSpPr>
            <p:spPr bwMode="auto">
              <a:xfrm>
                <a:off x="2318" y="193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9" name="Freeform 2816"/>
              <p:cNvSpPr>
                <a:spLocks/>
              </p:cNvSpPr>
              <p:nvPr/>
            </p:nvSpPr>
            <p:spPr bwMode="auto">
              <a:xfrm>
                <a:off x="2310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0" name="Freeform 2817"/>
              <p:cNvSpPr>
                <a:spLocks/>
              </p:cNvSpPr>
              <p:nvPr/>
            </p:nvSpPr>
            <p:spPr bwMode="auto">
              <a:xfrm>
                <a:off x="2300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1" name="Freeform 2818"/>
              <p:cNvSpPr>
                <a:spLocks/>
              </p:cNvSpPr>
              <p:nvPr/>
            </p:nvSpPr>
            <p:spPr bwMode="auto">
              <a:xfrm>
                <a:off x="2287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2" name="Freeform 2819"/>
              <p:cNvSpPr>
                <a:spLocks/>
              </p:cNvSpPr>
              <p:nvPr/>
            </p:nvSpPr>
            <p:spPr bwMode="auto">
              <a:xfrm>
                <a:off x="2276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3" name="Freeform 2820"/>
              <p:cNvSpPr>
                <a:spLocks/>
              </p:cNvSpPr>
              <p:nvPr/>
            </p:nvSpPr>
            <p:spPr bwMode="auto">
              <a:xfrm>
                <a:off x="2331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4" name="Freeform 2821"/>
              <p:cNvSpPr>
                <a:spLocks/>
              </p:cNvSpPr>
              <p:nvPr/>
            </p:nvSpPr>
            <p:spPr bwMode="auto">
              <a:xfrm>
                <a:off x="2323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5" name="Freeform 2822"/>
              <p:cNvSpPr>
                <a:spLocks/>
              </p:cNvSpPr>
              <p:nvPr/>
            </p:nvSpPr>
            <p:spPr bwMode="auto">
              <a:xfrm>
                <a:off x="2313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6" name="Freeform 2823"/>
              <p:cNvSpPr>
                <a:spLocks/>
              </p:cNvSpPr>
              <p:nvPr/>
            </p:nvSpPr>
            <p:spPr bwMode="auto">
              <a:xfrm>
                <a:off x="2302" y="196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7" name="Freeform 2824"/>
              <p:cNvSpPr>
                <a:spLocks/>
              </p:cNvSpPr>
              <p:nvPr/>
            </p:nvSpPr>
            <p:spPr bwMode="auto">
              <a:xfrm>
                <a:off x="2289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8" name="Freeform 2825"/>
              <p:cNvSpPr>
                <a:spLocks/>
              </p:cNvSpPr>
              <p:nvPr/>
            </p:nvSpPr>
            <p:spPr bwMode="auto">
              <a:xfrm>
                <a:off x="2344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9" name="Freeform 2826"/>
              <p:cNvSpPr>
                <a:spLocks/>
              </p:cNvSpPr>
              <p:nvPr/>
            </p:nvSpPr>
            <p:spPr bwMode="auto">
              <a:xfrm>
                <a:off x="2336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0" name="Freeform 2827"/>
              <p:cNvSpPr>
                <a:spLocks/>
              </p:cNvSpPr>
              <p:nvPr/>
            </p:nvSpPr>
            <p:spPr bwMode="auto">
              <a:xfrm>
                <a:off x="2326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1" name="Freeform 2828"/>
              <p:cNvSpPr>
                <a:spLocks/>
              </p:cNvSpPr>
              <p:nvPr/>
            </p:nvSpPr>
            <p:spPr bwMode="auto">
              <a:xfrm>
                <a:off x="2315" y="196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2" name="Freeform 2829"/>
              <p:cNvSpPr>
                <a:spLocks/>
              </p:cNvSpPr>
              <p:nvPr/>
            </p:nvSpPr>
            <p:spPr bwMode="auto">
              <a:xfrm>
                <a:off x="2305" y="19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3" name="Freeform 2830"/>
              <p:cNvSpPr>
                <a:spLocks/>
              </p:cNvSpPr>
              <p:nvPr/>
            </p:nvSpPr>
            <p:spPr bwMode="auto">
              <a:xfrm>
                <a:off x="2357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4" name="Freeform 2831"/>
              <p:cNvSpPr>
                <a:spLocks/>
              </p:cNvSpPr>
              <p:nvPr/>
            </p:nvSpPr>
            <p:spPr bwMode="auto">
              <a:xfrm>
                <a:off x="234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5" name="Freeform 2832"/>
              <p:cNvSpPr>
                <a:spLocks/>
              </p:cNvSpPr>
              <p:nvPr/>
            </p:nvSpPr>
            <p:spPr bwMode="auto">
              <a:xfrm>
                <a:off x="2339" y="1954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6" name="Freeform 2833"/>
              <p:cNvSpPr>
                <a:spLocks/>
              </p:cNvSpPr>
              <p:nvPr/>
            </p:nvSpPr>
            <p:spPr bwMode="auto">
              <a:xfrm>
                <a:off x="2328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6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7" name="Freeform 2834"/>
              <p:cNvSpPr>
                <a:spLocks/>
              </p:cNvSpPr>
              <p:nvPr/>
            </p:nvSpPr>
            <p:spPr bwMode="auto">
              <a:xfrm>
                <a:off x="2318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8" name="Freeform 2835"/>
              <p:cNvSpPr>
                <a:spLocks/>
              </p:cNvSpPr>
              <p:nvPr/>
            </p:nvSpPr>
            <p:spPr bwMode="auto">
              <a:xfrm>
                <a:off x="2370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9" name="Freeform 2836"/>
              <p:cNvSpPr>
                <a:spLocks/>
              </p:cNvSpPr>
              <p:nvPr/>
            </p:nvSpPr>
            <p:spPr bwMode="auto">
              <a:xfrm>
                <a:off x="2362" y="19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0" name="Freeform 2837"/>
              <p:cNvSpPr>
                <a:spLocks/>
              </p:cNvSpPr>
              <p:nvPr/>
            </p:nvSpPr>
            <p:spPr bwMode="auto">
              <a:xfrm>
                <a:off x="2355" y="1956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1" name="Freeform 2838"/>
              <p:cNvSpPr>
                <a:spLocks/>
              </p:cNvSpPr>
              <p:nvPr/>
            </p:nvSpPr>
            <p:spPr bwMode="auto">
              <a:xfrm>
                <a:off x="2344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2" name="Freeform 2839"/>
              <p:cNvSpPr>
                <a:spLocks/>
              </p:cNvSpPr>
              <p:nvPr/>
            </p:nvSpPr>
            <p:spPr bwMode="auto">
              <a:xfrm>
                <a:off x="23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3" name="Freeform 2840"/>
              <p:cNvSpPr>
                <a:spLocks/>
              </p:cNvSpPr>
              <p:nvPr/>
            </p:nvSpPr>
            <p:spPr bwMode="auto">
              <a:xfrm>
                <a:off x="2383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4" name="Freeform 2841"/>
              <p:cNvSpPr>
                <a:spLocks/>
              </p:cNvSpPr>
              <p:nvPr/>
            </p:nvSpPr>
            <p:spPr bwMode="auto">
              <a:xfrm>
                <a:off x="2378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5" name="Freeform 2842"/>
              <p:cNvSpPr>
                <a:spLocks/>
              </p:cNvSpPr>
              <p:nvPr/>
            </p:nvSpPr>
            <p:spPr bwMode="auto">
              <a:xfrm>
                <a:off x="2368" y="195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6" name="Freeform 2843"/>
              <p:cNvSpPr>
                <a:spLocks/>
              </p:cNvSpPr>
              <p:nvPr/>
            </p:nvSpPr>
            <p:spPr bwMode="auto">
              <a:xfrm>
                <a:off x="2360" y="1964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7" name="Freeform 2844"/>
              <p:cNvSpPr>
                <a:spLocks/>
              </p:cNvSpPr>
              <p:nvPr/>
            </p:nvSpPr>
            <p:spPr bwMode="auto">
              <a:xfrm>
                <a:off x="23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8" name="Freeform 2845"/>
              <p:cNvSpPr>
                <a:spLocks/>
              </p:cNvSpPr>
              <p:nvPr/>
            </p:nvSpPr>
            <p:spPr bwMode="auto">
              <a:xfrm>
                <a:off x="239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9" name="Freeform 2846"/>
              <p:cNvSpPr>
                <a:spLocks/>
              </p:cNvSpPr>
              <p:nvPr/>
            </p:nvSpPr>
            <p:spPr bwMode="auto">
              <a:xfrm>
                <a:off x="2391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0" name="Freeform 2847"/>
              <p:cNvSpPr>
                <a:spLocks/>
              </p:cNvSpPr>
              <p:nvPr/>
            </p:nvSpPr>
            <p:spPr bwMode="auto">
              <a:xfrm>
                <a:off x="23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1" name="Freeform 2848"/>
              <p:cNvSpPr>
                <a:spLocks/>
              </p:cNvSpPr>
              <p:nvPr/>
            </p:nvSpPr>
            <p:spPr bwMode="auto">
              <a:xfrm>
                <a:off x="2376" y="1964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2" name="Freeform 2849"/>
              <p:cNvSpPr>
                <a:spLocks/>
              </p:cNvSpPr>
              <p:nvPr/>
            </p:nvSpPr>
            <p:spPr bwMode="auto">
              <a:xfrm>
                <a:off x="2368" y="197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3" name="Freeform 2850"/>
              <p:cNvSpPr>
                <a:spLocks/>
              </p:cNvSpPr>
              <p:nvPr/>
            </p:nvSpPr>
            <p:spPr bwMode="auto">
              <a:xfrm>
                <a:off x="2412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4" name="Freeform 2851"/>
              <p:cNvSpPr>
                <a:spLocks/>
              </p:cNvSpPr>
              <p:nvPr/>
            </p:nvSpPr>
            <p:spPr bwMode="auto">
              <a:xfrm>
                <a:off x="24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5" name="Freeform 2852"/>
              <p:cNvSpPr>
                <a:spLocks/>
              </p:cNvSpPr>
              <p:nvPr/>
            </p:nvSpPr>
            <p:spPr bwMode="auto">
              <a:xfrm>
                <a:off x="2399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6" name="Freeform 2853"/>
              <p:cNvSpPr>
                <a:spLocks/>
              </p:cNvSpPr>
              <p:nvPr/>
            </p:nvSpPr>
            <p:spPr bwMode="auto">
              <a:xfrm>
                <a:off x="2391" y="196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7" name="Freeform 2854"/>
              <p:cNvSpPr>
                <a:spLocks/>
              </p:cNvSpPr>
              <p:nvPr/>
            </p:nvSpPr>
            <p:spPr bwMode="auto">
              <a:xfrm>
                <a:off x="2383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8" name="Freeform 2855"/>
              <p:cNvSpPr>
                <a:spLocks/>
              </p:cNvSpPr>
              <p:nvPr/>
            </p:nvSpPr>
            <p:spPr bwMode="auto">
              <a:xfrm>
                <a:off x="2428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9" name="Freeform 2856"/>
              <p:cNvSpPr>
                <a:spLocks/>
              </p:cNvSpPr>
              <p:nvPr/>
            </p:nvSpPr>
            <p:spPr bwMode="auto">
              <a:xfrm>
                <a:off x="2423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0" name="Freeform 2857"/>
              <p:cNvSpPr>
                <a:spLocks/>
              </p:cNvSpPr>
              <p:nvPr/>
            </p:nvSpPr>
            <p:spPr bwMode="auto">
              <a:xfrm>
                <a:off x="24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1" name="Freeform 2858"/>
              <p:cNvSpPr>
                <a:spLocks/>
              </p:cNvSpPr>
              <p:nvPr/>
            </p:nvSpPr>
            <p:spPr bwMode="auto">
              <a:xfrm>
                <a:off x="2410" y="196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2" name="Freeform 2859"/>
              <p:cNvSpPr>
                <a:spLocks/>
              </p:cNvSpPr>
              <p:nvPr/>
            </p:nvSpPr>
            <p:spPr bwMode="auto">
              <a:xfrm>
                <a:off x="2402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3" name="Freeform 2860"/>
              <p:cNvSpPr>
                <a:spLocks/>
              </p:cNvSpPr>
              <p:nvPr/>
            </p:nvSpPr>
            <p:spPr bwMode="auto">
              <a:xfrm>
                <a:off x="2444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4" name="Freeform 2861"/>
              <p:cNvSpPr>
                <a:spLocks/>
              </p:cNvSpPr>
              <p:nvPr/>
            </p:nvSpPr>
            <p:spPr bwMode="auto">
              <a:xfrm>
                <a:off x="24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5" name="Freeform 2862"/>
              <p:cNvSpPr>
                <a:spLocks/>
              </p:cNvSpPr>
              <p:nvPr/>
            </p:nvSpPr>
            <p:spPr bwMode="auto">
              <a:xfrm>
                <a:off x="2433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6" name="Freeform 2863"/>
              <p:cNvSpPr>
                <a:spLocks/>
              </p:cNvSpPr>
              <p:nvPr/>
            </p:nvSpPr>
            <p:spPr bwMode="auto">
              <a:xfrm>
                <a:off x="2425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7" name="Freeform 2864"/>
              <p:cNvSpPr>
                <a:spLocks/>
              </p:cNvSpPr>
              <p:nvPr/>
            </p:nvSpPr>
            <p:spPr bwMode="auto">
              <a:xfrm>
                <a:off x="2417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8" name="Freeform 2865"/>
              <p:cNvSpPr>
                <a:spLocks/>
              </p:cNvSpPr>
              <p:nvPr/>
            </p:nvSpPr>
            <p:spPr bwMode="auto">
              <a:xfrm>
                <a:off x="24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9" name="Freeform 2866"/>
              <p:cNvSpPr>
                <a:spLocks/>
              </p:cNvSpPr>
              <p:nvPr/>
            </p:nvSpPr>
            <p:spPr bwMode="auto">
              <a:xfrm>
                <a:off x="2454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0" name="Freeform 2867"/>
              <p:cNvSpPr>
                <a:spLocks/>
              </p:cNvSpPr>
              <p:nvPr/>
            </p:nvSpPr>
            <p:spPr bwMode="auto">
              <a:xfrm>
                <a:off x="2449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1" name="Freeform 2868"/>
              <p:cNvSpPr>
                <a:spLocks/>
              </p:cNvSpPr>
              <p:nvPr/>
            </p:nvSpPr>
            <p:spPr bwMode="auto">
              <a:xfrm>
                <a:off x="2444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2" name="Freeform 2869"/>
              <p:cNvSpPr>
                <a:spLocks/>
              </p:cNvSpPr>
              <p:nvPr/>
            </p:nvSpPr>
            <p:spPr bwMode="auto">
              <a:xfrm>
                <a:off x="2438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3" name="Freeform 2870"/>
              <p:cNvSpPr>
                <a:spLocks/>
              </p:cNvSpPr>
              <p:nvPr/>
            </p:nvSpPr>
            <p:spPr bwMode="auto">
              <a:xfrm>
                <a:off x="2567" y="1938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4" name="Freeform 2871"/>
              <p:cNvSpPr>
                <a:spLocks/>
              </p:cNvSpPr>
              <p:nvPr/>
            </p:nvSpPr>
            <p:spPr bwMode="auto">
              <a:xfrm>
                <a:off x="2572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5" name="Freeform 2872"/>
              <p:cNvSpPr>
                <a:spLocks/>
              </p:cNvSpPr>
              <p:nvPr/>
            </p:nvSpPr>
            <p:spPr bwMode="auto">
              <a:xfrm>
                <a:off x="2577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6" name="Freeform 2873"/>
              <p:cNvSpPr>
                <a:spLocks/>
              </p:cNvSpPr>
              <p:nvPr/>
            </p:nvSpPr>
            <p:spPr bwMode="auto">
              <a:xfrm>
                <a:off x="2582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7" name="Freeform 2874"/>
              <p:cNvSpPr>
                <a:spLocks/>
              </p:cNvSpPr>
              <p:nvPr/>
            </p:nvSpPr>
            <p:spPr bwMode="auto">
              <a:xfrm>
                <a:off x="2590" y="197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8" name="Freeform 2875"/>
              <p:cNvSpPr>
                <a:spLocks/>
              </p:cNvSpPr>
              <p:nvPr/>
            </p:nvSpPr>
            <p:spPr bwMode="auto">
              <a:xfrm>
                <a:off x="255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9" name="Freeform 2876"/>
              <p:cNvSpPr>
                <a:spLocks/>
              </p:cNvSpPr>
              <p:nvPr/>
            </p:nvSpPr>
            <p:spPr bwMode="auto">
              <a:xfrm>
                <a:off x="2559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0" name="Freeform 2877"/>
              <p:cNvSpPr>
                <a:spLocks/>
              </p:cNvSpPr>
              <p:nvPr/>
            </p:nvSpPr>
            <p:spPr bwMode="auto">
              <a:xfrm>
                <a:off x="2564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1" name="Freeform 2878"/>
              <p:cNvSpPr>
                <a:spLocks/>
              </p:cNvSpPr>
              <p:nvPr/>
            </p:nvSpPr>
            <p:spPr bwMode="auto">
              <a:xfrm>
                <a:off x="2569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2" name="Freeform 2879"/>
              <p:cNvSpPr>
                <a:spLocks/>
              </p:cNvSpPr>
              <p:nvPr/>
            </p:nvSpPr>
            <p:spPr bwMode="auto">
              <a:xfrm>
                <a:off x="2574" y="1975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3" name="Freeform 2880"/>
              <p:cNvSpPr>
                <a:spLocks/>
              </p:cNvSpPr>
              <p:nvPr/>
            </p:nvSpPr>
            <p:spPr bwMode="auto">
              <a:xfrm>
                <a:off x="254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4" name="Freeform 2881"/>
              <p:cNvSpPr>
                <a:spLocks/>
              </p:cNvSpPr>
              <p:nvPr/>
            </p:nvSpPr>
            <p:spPr bwMode="auto">
              <a:xfrm>
                <a:off x="2546" y="1946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5" name="Freeform 2882"/>
              <p:cNvSpPr>
                <a:spLocks/>
              </p:cNvSpPr>
              <p:nvPr/>
            </p:nvSpPr>
            <p:spPr bwMode="auto">
              <a:xfrm>
                <a:off x="2551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6" name="Freeform 2883"/>
              <p:cNvSpPr>
                <a:spLocks/>
              </p:cNvSpPr>
              <p:nvPr/>
            </p:nvSpPr>
            <p:spPr bwMode="auto">
              <a:xfrm>
                <a:off x="2556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7" name="Freeform 2884"/>
              <p:cNvSpPr>
                <a:spLocks/>
              </p:cNvSpPr>
              <p:nvPr/>
            </p:nvSpPr>
            <p:spPr bwMode="auto">
              <a:xfrm>
                <a:off x="2561" y="1975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8" name="Freeform 2885"/>
              <p:cNvSpPr>
                <a:spLocks/>
              </p:cNvSpPr>
              <p:nvPr/>
            </p:nvSpPr>
            <p:spPr bwMode="auto">
              <a:xfrm>
                <a:off x="2627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4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4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9" name="Freeform 2886"/>
              <p:cNvSpPr>
                <a:spLocks/>
              </p:cNvSpPr>
              <p:nvPr/>
            </p:nvSpPr>
            <p:spPr bwMode="auto">
              <a:xfrm>
                <a:off x="2640" y="1894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0" name="Freeform 2887"/>
              <p:cNvSpPr>
                <a:spLocks/>
              </p:cNvSpPr>
              <p:nvPr/>
            </p:nvSpPr>
            <p:spPr bwMode="auto">
              <a:xfrm>
                <a:off x="2627" y="1901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1" name="Freeform 2888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2" name="Freeform 2889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3" name="Freeform 2890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4" name="Freeform 2891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5" name="Freeform 2892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6" name="Freeform 2893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7" name="Freeform 2894"/>
              <p:cNvSpPr>
                <a:spLocks/>
              </p:cNvSpPr>
              <p:nvPr/>
            </p:nvSpPr>
            <p:spPr bwMode="auto">
              <a:xfrm>
                <a:off x="2669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8" name="Freeform 2895"/>
              <p:cNvSpPr>
                <a:spLocks/>
              </p:cNvSpPr>
              <p:nvPr/>
            </p:nvSpPr>
            <p:spPr bwMode="auto">
              <a:xfrm>
                <a:off x="2658" y="1896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9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9" name="Freeform 2896"/>
              <p:cNvSpPr>
                <a:spLocks/>
              </p:cNvSpPr>
              <p:nvPr/>
            </p:nvSpPr>
            <p:spPr bwMode="auto">
              <a:xfrm>
                <a:off x="2674" y="1956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4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4 h 19"/>
                  <a:gd name="T26" fmla="*/ 8 w 15"/>
                  <a:gd name="T27" fmla="*/ 14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0" name="Freeform 2897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1" name="Freeform 2898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2" name="Freeform 2899"/>
              <p:cNvSpPr>
                <a:spLocks/>
              </p:cNvSpPr>
              <p:nvPr/>
            </p:nvSpPr>
            <p:spPr bwMode="auto">
              <a:xfrm>
                <a:off x="2674" y="1894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3" name="Freeform 2900"/>
              <p:cNvSpPr>
                <a:spLocks/>
              </p:cNvSpPr>
              <p:nvPr/>
            </p:nvSpPr>
            <p:spPr bwMode="auto">
              <a:xfrm>
                <a:off x="2669" y="1896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4" name="Freeform 2901"/>
              <p:cNvSpPr>
                <a:spLocks/>
              </p:cNvSpPr>
              <p:nvPr/>
            </p:nvSpPr>
            <p:spPr bwMode="auto">
              <a:xfrm>
                <a:off x="2655" y="1899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5" name="Freeform 2902"/>
              <p:cNvSpPr>
                <a:spLocks/>
              </p:cNvSpPr>
              <p:nvPr/>
            </p:nvSpPr>
            <p:spPr bwMode="auto">
              <a:xfrm>
                <a:off x="2655" y="1928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6" name="Freeform 2903"/>
              <p:cNvSpPr>
                <a:spLocks/>
              </p:cNvSpPr>
              <p:nvPr/>
            </p:nvSpPr>
            <p:spPr bwMode="auto">
              <a:xfrm>
                <a:off x="2658" y="1954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6 h 21"/>
                  <a:gd name="T32" fmla="*/ 11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7" name="Freeform 2904"/>
              <p:cNvSpPr>
                <a:spLocks/>
              </p:cNvSpPr>
              <p:nvPr/>
            </p:nvSpPr>
            <p:spPr bwMode="auto">
              <a:xfrm>
                <a:off x="2451" y="1859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8" name="Freeform 2905"/>
              <p:cNvSpPr>
                <a:spLocks/>
              </p:cNvSpPr>
              <p:nvPr/>
            </p:nvSpPr>
            <p:spPr bwMode="auto">
              <a:xfrm>
                <a:off x="2451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9" name="Freeform 2906"/>
              <p:cNvSpPr>
                <a:spLocks/>
              </p:cNvSpPr>
              <p:nvPr/>
            </p:nvSpPr>
            <p:spPr bwMode="auto">
              <a:xfrm>
                <a:off x="2451" y="1886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0" name="Freeform 2907"/>
              <p:cNvSpPr>
                <a:spLocks/>
              </p:cNvSpPr>
              <p:nvPr/>
            </p:nvSpPr>
            <p:spPr bwMode="auto">
              <a:xfrm>
                <a:off x="2457" y="1888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1" name="Freeform 2908"/>
              <p:cNvSpPr>
                <a:spLocks/>
              </p:cNvSpPr>
              <p:nvPr/>
            </p:nvSpPr>
            <p:spPr bwMode="auto">
              <a:xfrm>
                <a:off x="2514" y="1891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2" name="Freeform 2909"/>
              <p:cNvSpPr>
                <a:spLocks/>
              </p:cNvSpPr>
              <p:nvPr/>
            </p:nvSpPr>
            <p:spPr bwMode="auto">
              <a:xfrm>
                <a:off x="2546" y="1888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3" name="Freeform 2910"/>
              <p:cNvSpPr>
                <a:spLocks/>
              </p:cNvSpPr>
              <p:nvPr/>
            </p:nvSpPr>
            <p:spPr bwMode="auto">
              <a:xfrm>
                <a:off x="2572" y="1862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4" name="Freeform 2911"/>
              <p:cNvSpPr>
                <a:spLocks/>
              </p:cNvSpPr>
              <p:nvPr/>
            </p:nvSpPr>
            <p:spPr bwMode="auto">
              <a:xfrm>
                <a:off x="2559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5" name="Freeform 2912"/>
              <p:cNvSpPr>
                <a:spLocks/>
              </p:cNvSpPr>
              <p:nvPr/>
            </p:nvSpPr>
            <p:spPr bwMode="auto">
              <a:xfrm>
                <a:off x="2451" y="1857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6" name="Rectangle 2913"/>
              <p:cNvSpPr>
                <a:spLocks noChangeArrowheads="1"/>
              </p:cNvSpPr>
              <p:nvPr/>
            </p:nvSpPr>
            <p:spPr bwMode="auto">
              <a:xfrm>
                <a:off x="2470" y="1875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947" name="Freeform 2914"/>
              <p:cNvSpPr>
                <a:spLocks/>
              </p:cNvSpPr>
              <p:nvPr/>
            </p:nvSpPr>
            <p:spPr bwMode="auto">
              <a:xfrm>
                <a:off x="2266" y="1784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8" name="Freeform 2915"/>
              <p:cNvSpPr>
                <a:spLocks/>
              </p:cNvSpPr>
              <p:nvPr/>
            </p:nvSpPr>
            <p:spPr bwMode="auto">
              <a:xfrm>
                <a:off x="2279" y="1789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9" name="Freeform 2916"/>
              <p:cNvSpPr>
                <a:spLocks/>
              </p:cNvSpPr>
              <p:nvPr/>
            </p:nvSpPr>
            <p:spPr bwMode="auto">
              <a:xfrm>
                <a:off x="2263" y="1818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0" name="Freeform 2917"/>
              <p:cNvSpPr>
                <a:spLocks/>
              </p:cNvSpPr>
              <p:nvPr/>
            </p:nvSpPr>
            <p:spPr bwMode="auto">
              <a:xfrm>
                <a:off x="2271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1" name="Freeform 2918"/>
              <p:cNvSpPr>
                <a:spLocks/>
              </p:cNvSpPr>
              <p:nvPr/>
            </p:nvSpPr>
            <p:spPr bwMode="auto">
              <a:xfrm>
                <a:off x="2483" y="1841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2" name="Freeform 2919"/>
              <p:cNvSpPr>
                <a:spLocks/>
              </p:cNvSpPr>
              <p:nvPr/>
            </p:nvSpPr>
            <p:spPr bwMode="auto">
              <a:xfrm>
                <a:off x="2587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3" name="Freeform 2920"/>
              <p:cNvSpPr>
                <a:spLocks/>
              </p:cNvSpPr>
              <p:nvPr/>
            </p:nvSpPr>
            <p:spPr bwMode="auto">
              <a:xfrm>
                <a:off x="2572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4" name="Freeform 2921"/>
              <p:cNvSpPr>
                <a:spLocks/>
              </p:cNvSpPr>
              <p:nvPr/>
            </p:nvSpPr>
            <p:spPr bwMode="auto">
              <a:xfrm>
                <a:off x="2321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5" name="Freeform 2922"/>
              <p:cNvSpPr>
                <a:spLocks/>
              </p:cNvSpPr>
              <p:nvPr/>
            </p:nvSpPr>
            <p:spPr bwMode="auto">
              <a:xfrm>
                <a:off x="2360" y="1791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6" name="Freeform 2923"/>
              <p:cNvSpPr>
                <a:spLocks/>
              </p:cNvSpPr>
              <p:nvPr/>
            </p:nvSpPr>
            <p:spPr bwMode="auto">
              <a:xfrm>
                <a:off x="2315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7" name="Freeform 2924"/>
              <p:cNvSpPr>
                <a:spLocks/>
              </p:cNvSpPr>
              <p:nvPr/>
            </p:nvSpPr>
            <p:spPr bwMode="auto">
              <a:xfrm>
                <a:off x="2328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8" name="Freeform 2925"/>
              <p:cNvSpPr>
                <a:spLocks/>
              </p:cNvSpPr>
              <p:nvPr/>
            </p:nvSpPr>
            <p:spPr bwMode="auto">
              <a:xfrm>
                <a:off x="2449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9" name="Freeform 2926"/>
              <p:cNvSpPr>
                <a:spLocks/>
              </p:cNvSpPr>
              <p:nvPr/>
            </p:nvSpPr>
            <p:spPr bwMode="auto">
              <a:xfrm>
                <a:off x="2475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0" name="Freeform 2927"/>
              <p:cNvSpPr>
                <a:spLocks/>
              </p:cNvSpPr>
              <p:nvPr/>
            </p:nvSpPr>
            <p:spPr bwMode="auto">
              <a:xfrm>
                <a:off x="2501" y="1802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1" name="Freeform 2928"/>
              <p:cNvSpPr>
                <a:spLocks/>
              </p:cNvSpPr>
              <p:nvPr/>
            </p:nvSpPr>
            <p:spPr bwMode="auto">
              <a:xfrm>
                <a:off x="2339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2" name="Freeform 2929"/>
              <p:cNvSpPr>
                <a:spLocks/>
              </p:cNvSpPr>
              <p:nvPr/>
            </p:nvSpPr>
            <p:spPr bwMode="auto">
              <a:xfrm>
                <a:off x="2391" y="1653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5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3" name="Freeform 2930"/>
              <p:cNvSpPr>
                <a:spLocks/>
              </p:cNvSpPr>
              <p:nvPr/>
            </p:nvSpPr>
            <p:spPr bwMode="auto">
              <a:xfrm>
                <a:off x="2352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4" name="Freeform 2931"/>
              <p:cNvSpPr>
                <a:spLocks/>
              </p:cNvSpPr>
              <p:nvPr/>
            </p:nvSpPr>
            <p:spPr bwMode="auto">
              <a:xfrm>
                <a:off x="2627" y="1915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5 h 65"/>
                  <a:gd name="T6" fmla="*/ 0 w 65"/>
                  <a:gd name="T7" fmla="*/ 31 h 65"/>
                  <a:gd name="T8" fmla="*/ 0 w 65"/>
                  <a:gd name="T9" fmla="*/ 36 h 65"/>
                  <a:gd name="T10" fmla="*/ 2 w 65"/>
                  <a:gd name="T11" fmla="*/ 44 h 65"/>
                  <a:gd name="T12" fmla="*/ 8 w 65"/>
                  <a:gd name="T13" fmla="*/ 55 h 65"/>
                  <a:gd name="T14" fmla="*/ 18 w 65"/>
                  <a:gd name="T15" fmla="*/ 62 h 65"/>
                  <a:gd name="T16" fmla="*/ 28 w 65"/>
                  <a:gd name="T17" fmla="*/ 65 h 65"/>
                  <a:gd name="T18" fmla="*/ 39 w 65"/>
                  <a:gd name="T19" fmla="*/ 62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1 h 65"/>
                  <a:gd name="T26" fmla="*/ 65 w 65"/>
                  <a:gd name="T27" fmla="*/ 36 h 65"/>
                  <a:gd name="T28" fmla="*/ 65 w 65"/>
                  <a:gd name="T29" fmla="*/ 36 h 65"/>
                  <a:gd name="T30" fmla="*/ 65 w 65"/>
                  <a:gd name="T31" fmla="*/ 34 h 65"/>
                  <a:gd name="T32" fmla="*/ 65 w 65"/>
                  <a:gd name="T33" fmla="*/ 28 h 65"/>
                  <a:gd name="T34" fmla="*/ 65 w 65"/>
                  <a:gd name="T35" fmla="*/ 20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7 h 65"/>
                  <a:gd name="T50" fmla="*/ 2 w 65"/>
                  <a:gd name="T51" fmla="*/ 7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8" y="65"/>
                    </a:lnTo>
                    <a:lnTo>
                      <a:pt x="39" y="62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1"/>
                    </a:lnTo>
                    <a:lnTo>
                      <a:pt x="65" y="36"/>
                    </a:lnTo>
                    <a:lnTo>
                      <a:pt x="65" y="34"/>
                    </a:lnTo>
                    <a:lnTo>
                      <a:pt x="65" y="28"/>
                    </a:lnTo>
                    <a:lnTo>
                      <a:pt x="65" y="20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5" name="Freeform 2932"/>
              <p:cNvSpPr>
                <a:spLocks/>
              </p:cNvSpPr>
              <p:nvPr/>
            </p:nvSpPr>
            <p:spPr bwMode="auto">
              <a:xfrm>
                <a:off x="2627" y="192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6" name="Freeform 2933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7" name="Freeform 2934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8" name="Freeform 2935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9" name="Freeform 2936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0" name="Freeform 2937"/>
              <p:cNvSpPr>
                <a:spLocks/>
              </p:cNvSpPr>
              <p:nvPr/>
            </p:nvSpPr>
            <p:spPr bwMode="auto">
              <a:xfrm>
                <a:off x="2684" y="1951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1" name="Freeform 2938"/>
              <p:cNvSpPr>
                <a:spLocks/>
              </p:cNvSpPr>
              <p:nvPr/>
            </p:nvSpPr>
            <p:spPr bwMode="auto">
              <a:xfrm>
                <a:off x="2689" y="1949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2" name="Freeform 2939"/>
              <p:cNvSpPr>
                <a:spLocks/>
              </p:cNvSpPr>
              <p:nvPr/>
            </p:nvSpPr>
            <p:spPr bwMode="auto">
              <a:xfrm>
                <a:off x="2682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3" name="Freeform 2940"/>
              <p:cNvSpPr>
                <a:spLocks/>
              </p:cNvSpPr>
              <p:nvPr/>
            </p:nvSpPr>
            <p:spPr bwMode="auto">
              <a:xfrm>
                <a:off x="2658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1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7 h 10"/>
                  <a:gd name="T16" fmla="*/ 24 w 26"/>
                  <a:gd name="T17" fmla="*/ 7 h 10"/>
                  <a:gd name="T18" fmla="*/ 24 w 26"/>
                  <a:gd name="T19" fmla="*/ 10 h 10"/>
                  <a:gd name="T20" fmla="*/ 26 w 26"/>
                  <a:gd name="T21" fmla="*/ 7 h 10"/>
                  <a:gd name="T22" fmla="*/ 24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1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6" y="7"/>
                    </a:lnTo>
                    <a:lnTo>
                      <a:pt x="24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4" name="Freeform 2941"/>
              <p:cNvSpPr>
                <a:spLocks/>
              </p:cNvSpPr>
              <p:nvPr/>
            </p:nvSpPr>
            <p:spPr bwMode="auto">
              <a:xfrm>
                <a:off x="2629" y="1912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3 h 10"/>
                  <a:gd name="T28" fmla="*/ 16 w 29"/>
                  <a:gd name="T29" fmla="*/ 3 h 10"/>
                  <a:gd name="T30" fmla="*/ 11 w 29"/>
                  <a:gd name="T31" fmla="*/ 3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5" name="Freeform 2942"/>
              <p:cNvSpPr>
                <a:spLocks/>
              </p:cNvSpPr>
              <p:nvPr/>
            </p:nvSpPr>
            <p:spPr bwMode="auto">
              <a:xfrm>
                <a:off x="2627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6" name="Freeform 2943"/>
              <p:cNvSpPr>
                <a:spLocks/>
              </p:cNvSpPr>
              <p:nvPr/>
            </p:nvSpPr>
            <p:spPr bwMode="auto">
              <a:xfrm>
                <a:off x="2640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09" name="Rectangle 2945"/>
            <p:cNvSpPr>
              <a:spLocks noChangeArrowheads="1"/>
            </p:cNvSpPr>
            <p:nvPr/>
          </p:nvSpPr>
          <p:spPr bwMode="auto">
            <a:xfrm>
              <a:off x="2127" y="1446"/>
              <a:ext cx="611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0" name="Rectangle 2946"/>
            <p:cNvSpPr>
              <a:spLocks noChangeArrowheads="1"/>
            </p:cNvSpPr>
            <p:nvPr/>
          </p:nvSpPr>
          <p:spPr bwMode="auto">
            <a:xfrm>
              <a:off x="2182" y="1458"/>
              <a:ext cx="60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Engineering</a:t>
              </a:r>
              <a:endParaRPr lang="en-GB" altLang="de-DE" sz="1400"/>
            </a:p>
          </p:txBody>
        </p:sp>
        <p:grpSp>
          <p:nvGrpSpPr>
            <p:cNvPr id="15411" name="Group 3112"/>
            <p:cNvGrpSpPr>
              <a:grpSpLocks/>
            </p:cNvGrpSpPr>
            <p:nvPr/>
          </p:nvGrpSpPr>
          <p:grpSpPr bwMode="auto">
            <a:xfrm>
              <a:off x="3147" y="1595"/>
              <a:ext cx="589" cy="419"/>
              <a:chOff x="3147" y="1595"/>
              <a:chExt cx="589" cy="419"/>
            </a:xfrm>
          </p:grpSpPr>
          <p:sp>
            <p:nvSpPr>
              <p:cNvPr id="17647" name="Freeform 2947"/>
              <p:cNvSpPr>
                <a:spLocks/>
              </p:cNvSpPr>
              <p:nvPr/>
            </p:nvSpPr>
            <p:spPr bwMode="auto">
              <a:xfrm>
                <a:off x="3448" y="1770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6 w 58"/>
                  <a:gd name="T11" fmla="*/ 14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0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4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0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4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8" name="Freeform 2948"/>
              <p:cNvSpPr>
                <a:spLocks/>
              </p:cNvSpPr>
              <p:nvPr/>
            </p:nvSpPr>
            <p:spPr bwMode="auto">
              <a:xfrm>
                <a:off x="3503" y="1768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8 w 47"/>
                  <a:gd name="T27" fmla="*/ 2 h 8"/>
                  <a:gd name="T28" fmla="*/ 23 w 47"/>
                  <a:gd name="T29" fmla="*/ 2 h 8"/>
                  <a:gd name="T30" fmla="*/ 31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9" name="Freeform 2949"/>
              <p:cNvSpPr>
                <a:spLocks/>
              </p:cNvSpPr>
              <p:nvPr/>
            </p:nvSpPr>
            <p:spPr bwMode="auto">
              <a:xfrm>
                <a:off x="3550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4 w 26"/>
                  <a:gd name="T7" fmla="*/ 13 h 21"/>
                  <a:gd name="T8" fmla="*/ 21 w 26"/>
                  <a:gd name="T9" fmla="*/ 11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3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1 w 26"/>
                  <a:gd name="T33" fmla="*/ 16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4" y="13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0" name="Freeform 2950"/>
              <p:cNvSpPr>
                <a:spLocks/>
              </p:cNvSpPr>
              <p:nvPr/>
            </p:nvSpPr>
            <p:spPr bwMode="auto">
              <a:xfrm>
                <a:off x="3566" y="1791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1" name="Freeform 2951"/>
              <p:cNvSpPr>
                <a:spLocks/>
              </p:cNvSpPr>
              <p:nvPr/>
            </p:nvSpPr>
            <p:spPr bwMode="auto">
              <a:xfrm>
                <a:off x="3560" y="1812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9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1 h 24"/>
                  <a:gd name="T14" fmla="*/ 6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9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2" name="Freeform 2952"/>
              <p:cNvSpPr>
                <a:spLocks/>
              </p:cNvSpPr>
              <p:nvPr/>
            </p:nvSpPr>
            <p:spPr bwMode="auto">
              <a:xfrm>
                <a:off x="3563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6 w 34"/>
                  <a:gd name="T11" fmla="*/ 5 h 8"/>
                  <a:gd name="T12" fmla="*/ 13 w 34"/>
                  <a:gd name="T13" fmla="*/ 5 h 8"/>
                  <a:gd name="T14" fmla="*/ 11 w 34"/>
                  <a:gd name="T15" fmla="*/ 5 h 8"/>
                  <a:gd name="T16" fmla="*/ 5 w 34"/>
                  <a:gd name="T17" fmla="*/ 5 h 8"/>
                  <a:gd name="T18" fmla="*/ 3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3" name="Freeform 2953"/>
              <p:cNvSpPr>
                <a:spLocks/>
              </p:cNvSpPr>
              <p:nvPr/>
            </p:nvSpPr>
            <p:spPr bwMode="auto">
              <a:xfrm>
                <a:off x="3597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1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4" name="Freeform 2954"/>
              <p:cNvSpPr>
                <a:spLocks/>
              </p:cNvSpPr>
              <p:nvPr/>
            </p:nvSpPr>
            <p:spPr bwMode="auto">
              <a:xfrm>
                <a:off x="3631" y="1820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5" name="Freeform 2955"/>
              <p:cNvSpPr>
                <a:spLocks/>
              </p:cNvSpPr>
              <p:nvPr/>
            </p:nvSpPr>
            <p:spPr bwMode="auto">
              <a:xfrm>
                <a:off x="3691" y="1828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1 h 60"/>
                  <a:gd name="T24" fmla="*/ 16 w 45"/>
                  <a:gd name="T25" fmla="*/ 16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7 h 60"/>
                  <a:gd name="T32" fmla="*/ 37 w 45"/>
                  <a:gd name="T33" fmla="*/ 45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6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7" y="45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6" name="Freeform 2956"/>
              <p:cNvSpPr>
                <a:spLocks/>
              </p:cNvSpPr>
              <p:nvPr/>
            </p:nvSpPr>
            <p:spPr bwMode="auto">
              <a:xfrm>
                <a:off x="3707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7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6 h 37"/>
                  <a:gd name="T24" fmla="*/ 26 w 29"/>
                  <a:gd name="T25" fmla="*/ 11 h 37"/>
                  <a:gd name="T26" fmla="*/ 24 w 29"/>
                  <a:gd name="T27" fmla="*/ 13 h 37"/>
                  <a:gd name="T28" fmla="*/ 18 w 29"/>
                  <a:gd name="T29" fmla="*/ 19 h 37"/>
                  <a:gd name="T30" fmla="*/ 16 w 29"/>
                  <a:gd name="T31" fmla="*/ 24 h 37"/>
                  <a:gd name="T32" fmla="*/ 10 w 29"/>
                  <a:gd name="T33" fmla="*/ 27 h 37"/>
                  <a:gd name="T34" fmla="*/ 5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7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6"/>
                    </a:lnTo>
                    <a:lnTo>
                      <a:pt x="26" y="11"/>
                    </a:lnTo>
                    <a:lnTo>
                      <a:pt x="24" y="13"/>
                    </a:lnTo>
                    <a:lnTo>
                      <a:pt x="18" y="19"/>
                    </a:lnTo>
                    <a:lnTo>
                      <a:pt x="16" y="24"/>
                    </a:lnTo>
                    <a:lnTo>
                      <a:pt x="10" y="27"/>
                    </a:lnTo>
                    <a:lnTo>
                      <a:pt x="5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7" name="Freeform 2957"/>
              <p:cNvSpPr>
                <a:spLocks/>
              </p:cNvSpPr>
              <p:nvPr/>
            </p:nvSpPr>
            <p:spPr bwMode="auto">
              <a:xfrm>
                <a:off x="3670" y="1920"/>
                <a:ext cx="40" cy="8"/>
              </a:xfrm>
              <a:custGeom>
                <a:avLst/>
                <a:gdLst>
                  <a:gd name="T0" fmla="*/ 0 w 40"/>
                  <a:gd name="T1" fmla="*/ 2 h 8"/>
                  <a:gd name="T2" fmla="*/ 0 w 40"/>
                  <a:gd name="T3" fmla="*/ 2 h 8"/>
                  <a:gd name="T4" fmla="*/ 6 w 40"/>
                  <a:gd name="T5" fmla="*/ 5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5 h 8"/>
                  <a:gd name="T20" fmla="*/ 37 w 40"/>
                  <a:gd name="T21" fmla="*/ 2 h 8"/>
                  <a:gd name="T22" fmla="*/ 34 w 40"/>
                  <a:gd name="T23" fmla="*/ 2 h 8"/>
                  <a:gd name="T24" fmla="*/ 29 w 40"/>
                  <a:gd name="T25" fmla="*/ 5 h 8"/>
                  <a:gd name="T26" fmla="*/ 24 w 40"/>
                  <a:gd name="T27" fmla="*/ 5 h 8"/>
                  <a:gd name="T28" fmla="*/ 19 w 40"/>
                  <a:gd name="T29" fmla="*/ 5 h 8"/>
                  <a:gd name="T30" fmla="*/ 16 w 40"/>
                  <a:gd name="T31" fmla="*/ 5 h 8"/>
                  <a:gd name="T32" fmla="*/ 11 w 40"/>
                  <a:gd name="T33" fmla="*/ 2 h 8"/>
                  <a:gd name="T34" fmla="*/ 8 w 40"/>
                  <a:gd name="T35" fmla="*/ 2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2"/>
                    </a:moveTo>
                    <a:lnTo>
                      <a:pt x="0" y="2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4" y="5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8" name="Freeform 2958"/>
              <p:cNvSpPr>
                <a:spLocks/>
              </p:cNvSpPr>
              <p:nvPr/>
            </p:nvSpPr>
            <p:spPr bwMode="auto">
              <a:xfrm>
                <a:off x="3668" y="1899"/>
                <a:ext cx="8" cy="23"/>
              </a:xfrm>
              <a:custGeom>
                <a:avLst/>
                <a:gdLst>
                  <a:gd name="T0" fmla="*/ 2 w 8"/>
                  <a:gd name="T1" fmla="*/ 0 h 23"/>
                  <a:gd name="T2" fmla="*/ 2 w 8"/>
                  <a:gd name="T3" fmla="*/ 0 h 23"/>
                  <a:gd name="T4" fmla="*/ 2 w 8"/>
                  <a:gd name="T5" fmla="*/ 2 h 23"/>
                  <a:gd name="T6" fmla="*/ 2 w 8"/>
                  <a:gd name="T7" fmla="*/ 5 h 23"/>
                  <a:gd name="T8" fmla="*/ 2 w 8"/>
                  <a:gd name="T9" fmla="*/ 8 h 23"/>
                  <a:gd name="T10" fmla="*/ 2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2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2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9" name="Freeform 2959"/>
              <p:cNvSpPr>
                <a:spLocks/>
              </p:cNvSpPr>
              <p:nvPr/>
            </p:nvSpPr>
            <p:spPr bwMode="auto">
              <a:xfrm>
                <a:off x="3657" y="1878"/>
                <a:ext cx="16" cy="21"/>
              </a:xfrm>
              <a:custGeom>
                <a:avLst/>
                <a:gdLst>
                  <a:gd name="T0" fmla="*/ 0 w 16"/>
                  <a:gd name="T1" fmla="*/ 2 h 21"/>
                  <a:gd name="T2" fmla="*/ 0 w 16"/>
                  <a:gd name="T3" fmla="*/ 2 h 21"/>
                  <a:gd name="T4" fmla="*/ 3 w 16"/>
                  <a:gd name="T5" fmla="*/ 5 h 21"/>
                  <a:gd name="T6" fmla="*/ 6 w 16"/>
                  <a:gd name="T7" fmla="*/ 5 h 21"/>
                  <a:gd name="T8" fmla="*/ 6 w 16"/>
                  <a:gd name="T9" fmla="*/ 8 h 21"/>
                  <a:gd name="T10" fmla="*/ 8 w 16"/>
                  <a:gd name="T11" fmla="*/ 10 h 21"/>
                  <a:gd name="T12" fmla="*/ 11 w 16"/>
                  <a:gd name="T13" fmla="*/ 13 h 21"/>
                  <a:gd name="T14" fmla="*/ 11 w 16"/>
                  <a:gd name="T15" fmla="*/ 16 h 21"/>
                  <a:gd name="T16" fmla="*/ 13 w 16"/>
                  <a:gd name="T17" fmla="*/ 18 h 21"/>
                  <a:gd name="T18" fmla="*/ 13 w 16"/>
                  <a:gd name="T19" fmla="*/ 21 h 21"/>
                  <a:gd name="T20" fmla="*/ 16 w 16"/>
                  <a:gd name="T21" fmla="*/ 21 h 21"/>
                  <a:gd name="T22" fmla="*/ 16 w 16"/>
                  <a:gd name="T23" fmla="*/ 16 h 21"/>
                  <a:gd name="T24" fmla="*/ 13 w 16"/>
                  <a:gd name="T25" fmla="*/ 13 h 21"/>
                  <a:gd name="T26" fmla="*/ 13 w 16"/>
                  <a:gd name="T27" fmla="*/ 10 h 21"/>
                  <a:gd name="T28" fmla="*/ 11 w 16"/>
                  <a:gd name="T29" fmla="*/ 8 h 21"/>
                  <a:gd name="T30" fmla="*/ 8 w 16"/>
                  <a:gd name="T31" fmla="*/ 5 h 21"/>
                  <a:gd name="T32" fmla="*/ 6 w 16"/>
                  <a:gd name="T33" fmla="*/ 2 h 21"/>
                  <a:gd name="T34" fmla="*/ 3 w 16"/>
                  <a:gd name="T35" fmla="*/ 0 h 21"/>
                  <a:gd name="T36" fmla="*/ 0 w 16"/>
                  <a:gd name="T37" fmla="*/ 0 h 21"/>
                  <a:gd name="T38" fmla="*/ 0 w 16"/>
                  <a:gd name="T39" fmla="*/ 0 h 21"/>
                  <a:gd name="T40" fmla="*/ 0 w 16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1"/>
                  <a:gd name="T65" fmla="*/ 16 w 1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1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0" name="Freeform 2960"/>
              <p:cNvSpPr>
                <a:spLocks/>
              </p:cNvSpPr>
              <p:nvPr/>
            </p:nvSpPr>
            <p:spPr bwMode="auto">
              <a:xfrm>
                <a:off x="3618" y="1873"/>
                <a:ext cx="39" cy="7"/>
              </a:xfrm>
              <a:custGeom>
                <a:avLst/>
                <a:gdLst>
                  <a:gd name="T0" fmla="*/ 3 w 39"/>
                  <a:gd name="T1" fmla="*/ 5 h 7"/>
                  <a:gd name="T2" fmla="*/ 3 w 39"/>
                  <a:gd name="T3" fmla="*/ 5 h 7"/>
                  <a:gd name="T4" fmla="*/ 8 w 39"/>
                  <a:gd name="T5" fmla="*/ 5 h 7"/>
                  <a:gd name="T6" fmla="*/ 10 w 39"/>
                  <a:gd name="T7" fmla="*/ 5 h 7"/>
                  <a:gd name="T8" fmla="*/ 16 w 39"/>
                  <a:gd name="T9" fmla="*/ 5 h 7"/>
                  <a:gd name="T10" fmla="*/ 21 w 39"/>
                  <a:gd name="T11" fmla="*/ 5 h 7"/>
                  <a:gd name="T12" fmla="*/ 26 w 39"/>
                  <a:gd name="T13" fmla="*/ 5 h 7"/>
                  <a:gd name="T14" fmla="*/ 29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7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1 w 39"/>
                  <a:gd name="T29" fmla="*/ 0 h 7"/>
                  <a:gd name="T30" fmla="*/ 16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3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7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1" name="Freeform 2961"/>
              <p:cNvSpPr>
                <a:spLocks/>
              </p:cNvSpPr>
              <p:nvPr/>
            </p:nvSpPr>
            <p:spPr bwMode="auto">
              <a:xfrm>
                <a:off x="3584" y="1875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0 w 37"/>
                  <a:gd name="T5" fmla="*/ 21 h 29"/>
                  <a:gd name="T6" fmla="*/ 16 w 37"/>
                  <a:gd name="T7" fmla="*/ 19 h 29"/>
                  <a:gd name="T8" fmla="*/ 18 w 37"/>
                  <a:gd name="T9" fmla="*/ 13 h 29"/>
                  <a:gd name="T10" fmla="*/ 24 w 37"/>
                  <a:gd name="T11" fmla="*/ 11 h 29"/>
                  <a:gd name="T12" fmla="*/ 26 w 37"/>
                  <a:gd name="T13" fmla="*/ 8 h 29"/>
                  <a:gd name="T14" fmla="*/ 31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1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3 w 37"/>
                  <a:gd name="T29" fmla="*/ 16 h 29"/>
                  <a:gd name="T30" fmla="*/ 8 w 37"/>
                  <a:gd name="T31" fmla="*/ 19 h 29"/>
                  <a:gd name="T32" fmla="*/ 5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9"/>
                    </a:lnTo>
                    <a:lnTo>
                      <a:pt x="18" y="13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3" y="16"/>
                    </a:lnTo>
                    <a:lnTo>
                      <a:pt x="8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2" name="Freeform 2962"/>
              <p:cNvSpPr>
                <a:spLocks/>
              </p:cNvSpPr>
              <p:nvPr/>
            </p:nvSpPr>
            <p:spPr bwMode="auto">
              <a:xfrm>
                <a:off x="3181" y="1820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6 h 92"/>
                  <a:gd name="T6" fmla="*/ 5 w 338"/>
                  <a:gd name="T7" fmla="*/ 76 h 92"/>
                  <a:gd name="T8" fmla="*/ 11 w 338"/>
                  <a:gd name="T9" fmla="*/ 84 h 92"/>
                  <a:gd name="T10" fmla="*/ 50 w 338"/>
                  <a:gd name="T11" fmla="*/ 87 h 92"/>
                  <a:gd name="T12" fmla="*/ 89 w 338"/>
                  <a:gd name="T13" fmla="*/ 87 h 92"/>
                  <a:gd name="T14" fmla="*/ 126 w 338"/>
                  <a:gd name="T15" fmla="*/ 87 h 92"/>
                  <a:gd name="T16" fmla="*/ 165 w 338"/>
                  <a:gd name="T17" fmla="*/ 87 h 92"/>
                  <a:gd name="T18" fmla="*/ 209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6 h 92"/>
                  <a:gd name="T32" fmla="*/ 335 w 338"/>
                  <a:gd name="T33" fmla="*/ 45 h 92"/>
                  <a:gd name="T34" fmla="*/ 338 w 338"/>
                  <a:gd name="T35" fmla="*/ 26 h 92"/>
                  <a:gd name="T36" fmla="*/ 338 w 338"/>
                  <a:gd name="T37" fmla="*/ 19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09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1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6"/>
                    </a:lnTo>
                    <a:lnTo>
                      <a:pt x="5" y="76"/>
                    </a:lnTo>
                    <a:lnTo>
                      <a:pt x="11" y="84"/>
                    </a:lnTo>
                    <a:lnTo>
                      <a:pt x="50" y="87"/>
                    </a:lnTo>
                    <a:lnTo>
                      <a:pt x="89" y="87"/>
                    </a:lnTo>
                    <a:lnTo>
                      <a:pt x="126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6"/>
                    </a:lnTo>
                    <a:lnTo>
                      <a:pt x="335" y="45"/>
                    </a:lnTo>
                    <a:lnTo>
                      <a:pt x="338" y="26"/>
                    </a:lnTo>
                    <a:lnTo>
                      <a:pt x="338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3" name="Freeform 2963"/>
              <p:cNvSpPr>
                <a:spLocks/>
              </p:cNvSpPr>
              <p:nvPr/>
            </p:nvSpPr>
            <p:spPr bwMode="auto">
              <a:xfrm>
                <a:off x="3181" y="1836"/>
                <a:ext cx="3" cy="52"/>
              </a:xfrm>
              <a:custGeom>
                <a:avLst/>
                <a:gdLst>
                  <a:gd name="T0" fmla="*/ 3 w 3"/>
                  <a:gd name="T1" fmla="*/ 50 h 52"/>
                  <a:gd name="T2" fmla="*/ 3 w 3"/>
                  <a:gd name="T3" fmla="*/ 50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8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8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50"/>
                    </a:moveTo>
                    <a:lnTo>
                      <a:pt x="3" y="50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4" name="Freeform 2964"/>
              <p:cNvSpPr>
                <a:spLocks/>
              </p:cNvSpPr>
              <p:nvPr/>
            </p:nvSpPr>
            <p:spPr bwMode="auto">
              <a:xfrm>
                <a:off x="3181" y="1886"/>
                <a:ext cx="11" cy="18"/>
              </a:xfrm>
              <a:custGeom>
                <a:avLst/>
                <a:gdLst>
                  <a:gd name="T0" fmla="*/ 11 w 11"/>
                  <a:gd name="T1" fmla="*/ 15 h 18"/>
                  <a:gd name="T2" fmla="*/ 11 w 11"/>
                  <a:gd name="T3" fmla="*/ 15 h 18"/>
                  <a:gd name="T4" fmla="*/ 11 w 11"/>
                  <a:gd name="T5" fmla="*/ 15 h 18"/>
                  <a:gd name="T6" fmla="*/ 8 w 11"/>
                  <a:gd name="T7" fmla="*/ 13 h 18"/>
                  <a:gd name="T8" fmla="*/ 8 w 11"/>
                  <a:gd name="T9" fmla="*/ 13 h 18"/>
                  <a:gd name="T10" fmla="*/ 5 w 11"/>
                  <a:gd name="T11" fmla="*/ 10 h 18"/>
                  <a:gd name="T12" fmla="*/ 5 w 11"/>
                  <a:gd name="T13" fmla="*/ 8 h 18"/>
                  <a:gd name="T14" fmla="*/ 5 w 11"/>
                  <a:gd name="T15" fmla="*/ 5 h 18"/>
                  <a:gd name="T16" fmla="*/ 5 w 11"/>
                  <a:gd name="T17" fmla="*/ 2 h 18"/>
                  <a:gd name="T18" fmla="*/ 3 w 11"/>
                  <a:gd name="T19" fmla="*/ 0 h 18"/>
                  <a:gd name="T20" fmla="*/ 0 w 11"/>
                  <a:gd name="T21" fmla="*/ 2 h 18"/>
                  <a:gd name="T22" fmla="*/ 0 w 11"/>
                  <a:gd name="T23" fmla="*/ 2 h 18"/>
                  <a:gd name="T24" fmla="*/ 0 w 11"/>
                  <a:gd name="T25" fmla="*/ 5 h 18"/>
                  <a:gd name="T26" fmla="*/ 3 w 11"/>
                  <a:gd name="T27" fmla="*/ 10 h 18"/>
                  <a:gd name="T28" fmla="*/ 3 w 11"/>
                  <a:gd name="T29" fmla="*/ 13 h 18"/>
                  <a:gd name="T30" fmla="*/ 5 w 11"/>
                  <a:gd name="T31" fmla="*/ 15 h 18"/>
                  <a:gd name="T32" fmla="*/ 5 w 11"/>
                  <a:gd name="T33" fmla="*/ 15 h 18"/>
                  <a:gd name="T34" fmla="*/ 8 w 11"/>
                  <a:gd name="T35" fmla="*/ 18 h 18"/>
                  <a:gd name="T36" fmla="*/ 11 w 11"/>
                  <a:gd name="T37" fmla="*/ 18 h 18"/>
                  <a:gd name="T38" fmla="*/ 11 w 11"/>
                  <a:gd name="T39" fmla="*/ 18 h 18"/>
                  <a:gd name="T40" fmla="*/ 11 w 1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8"/>
                  <a:gd name="T65" fmla="*/ 11 w 1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8">
                    <a:moveTo>
                      <a:pt x="11" y="15"/>
                    </a:moveTo>
                    <a:lnTo>
                      <a:pt x="11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5" name="Freeform 2965"/>
              <p:cNvSpPr>
                <a:spLocks/>
              </p:cNvSpPr>
              <p:nvPr/>
            </p:nvSpPr>
            <p:spPr bwMode="auto">
              <a:xfrm>
                <a:off x="3192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6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7 w 154"/>
                  <a:gd name="T27" fmla="*/ 8 h 8"/>
                  <a:gd name="T28" fmla="*/ 78 w 154"/>
                  <a:gd name="T29" fmla="*/ 8 h 8"/>
                  <a:gd name="T30" fmla="*/ 96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6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6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6" name="Freeform 2966"/>
              <p:cNvSpPr>
                <a:spLocks/>
              </p:cNvSpPr>
              <p:nvPr/>
            </p:nvSpPr>
            <p:spPr bwMode="auto">
              <a:xfrm>
                <a:off x="3346" y="1904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3 h 8"/>
                  <a:gd name="T8" fmla="*/ 52 w 86"/>
                  <a:gd name="T9" fmla="*/ 3 h 8"/>
                  <a:gd name="T10" fmla="*/ 42 w 86"/>
                  <a:gd name="T11" fmla="*/ 3 h 8"/>
                  <a:gd name="T12" fmla="*/ 31 w 86"/>
                  <a:gd name="T13" fmla="*/ 3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3"/>
                    </a:lnTo>
                    <a:lnTo>
                      <a:pt x="52" y="3"/>
                    </a:lnTo>
                    <a:lnTo>
                      <a:pt x="42" y="3"/>
                    </a:lnTo>
                    <a:lnTo>
                      <a:pt x="31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7" name="Freeform 2967"/>
              <p:cNvSpPr>
                <a:spLocks/>
              </p:cNvSpPr>
              <p:nvPr/>
            </p:nvSpPr>
            <p:spPr bwMode="auto">
              <a:xfrm>
                <a:off x="3432" y="1899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5 h 16"/>
                  <a:gd name="T6" fmla="*/ 53 w 71"/>
                  <a:gd name="T7" fmla="*/ 8 h 16"/>
                  <a:gd name="T8" fmla="*/ 45 w 71"/>
                  <a:gd name="T9" fmla="*/ 10 h 16"/>
                  <a:gd name="T10" fmla="*/ 37 w 71"/>
                  <a:gd name="T11" fmla="*/ 10 h 16"/>
                  <a:gd name="T12" fmla="*/ 26 w 71"/>
                  <a:gd name="T13" fmla="*/ 10 h 16"/>
                  <a:gd name="T14" fmla="*/ 19 w 71"/>
                  <a:gd name="T15" fmla="*/ 10 h 16"/>
                  <a:gd name="T16" fmla="*/ 8 w 71"/>
                  <a:gd name="T17" fmla="*/ 10 h 16"/>
                  <a:gd name="T18" fmla="*/ 0 w 71"/>
                  <a:gd name="T19" fmla="*/ 10 h 16"/>
                  <a:gd name="T20" fmla="*/ 0 w 71"/>
                  <a:gd name="T21" fmla="*/ 13 h 16"/>
                  <a:gd name="T22" fmla="*/ 8 w 71"/>
                  <a:gd name="T23" fmla="*/ 13 h 16"/>
                  <a:gd name="T24" fmla="*/ 19 w 71"/>
                  <a:gd name="T25" fmla="*/ 13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3 h 16"/>
                  <a:gd name="T32" fmla="*/ 53 w 71"/>
                  <a:gd name="T33" fmla="*/ 13 h 16"/>
                  <a:gd name="T34" fmla="*/ 60 w 71"/>
                  <a:gd name="T35" fmla="*/ 8 h 16"/>
                  <a:gd name="T36" fmla="*/ 71 w 71"/>
                  <a:gd name="T37" fmla="*/ 2 h 16"/>
                  <a:gd name="T38" fmla="*/ 71 w 71"/>
                  <a:gd name="T39" fmla="*/ 2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3" y="8"/>
                    </a:lnTo>
                    <a:lnTo>
                      <a:pt x="45" y="10"/>
                    </a:lnTo>
                    <a:lnTo>
                      <a:pt x="37" y="10"/>
                    </a:lnTo>
                    <a:lnTo>
                      <a:pt x="26" y="10"/>
                    </a:lnTo>
                    <a:lnTo>
                      <a:pt x="19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9" y="13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3"/>
                    </a:lnTo>
                    <a:lnTo>
                      <a:pt x="53" y="13"/>
                    </a:lnTo>
                    <a:lnTo>
                      <a:pt x="60" y="8"/>
                    </a:lnTo>
                    <a:lnTo>
                      <a:pt x="71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8" name="Freeform 2968"/>
              <p:cNvSpPr>
                <a:spLocks/>
              </p:cNvSpPr>
              <p:nvPr/>
            </p:nvSpPr>
            <p:spPr bwMode="auto">
              <a:xfrm>
                <a:off x="3500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1 w 21"/>
                  <a:gd name="T15" fmla="*/ 55 h 70"/>
                  <a:gd name="T16" fmla="*/ 6 w 21"/>
                  <a:gd name="T17" fmla="*/ 63 h 70"/>
                  <a:gd name="T18" fmla="*/ 0 w 21"/>
                  <a:gd name="T19" fmla="*/ 68 h 70"/>
                  <a:gd name="T20" fmla="*/ 3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9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9 w 21"/>
                  <a:gd name="T35" fmla="*/ 8 h 70"/>
                  <a:gd name="T36" fmla="*/ 19 w 21"/>
                  <a:gd name="T37" fmla="*/ 0 h 70"/>
                  <a:gd name="T38" fmla="*/ 19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9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9" name="Freeform 2969"/>
              <p:cNvSpPr>
                <a:spLocks/>
              </p:cNvSpPr>
              <p:nvPr/>
            </p:nvSpPr>
            <p:spPr bwMode="auto">
              <a:xfrm>
                <a:off x="3461" y="1820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2 w 58"/>
                  <a:gd name="T19" fmla="*/ 13 h 13"/>
                  <a:gd name="T20" fmla="*/ 58 w 58"/>
                  <a:gd name="T21" fmla="*/ 11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2" y="13"/>
                    </a:lnTo>
                    <a:lnTo>
                      <a:pt x="58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0" name="Freeform 2970"/>
              <p:cNvSpPr>
                <a:spLocks/>
              </p:cNvSpPr>
              <p:nvPr/>
            </p:nvSpPr>
            <p:spPr bwMode="auto">
              <a:xfrm>
                <a:off x="3181" y="1820"/>
                <a:ext cx="280" cy="19"/>
              </a:xfrm>
              <a:custGeom>
                <a:avLst/>
                <a:gdLst>
                  <a:gd name="T0" fmla="*/ 3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7 w 280"/>
                  <a:gd name="T9" fmla="*/ 13 h 19"/>
                  <a:gd name="T10" fmla="*/ 136 w 280"/>
                  <a:gd name="T11" fmla="*/ 11 h 19"/>
                  <a:gd name="T12" fmla="*/ 189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9 w 280"/>
                  <a:gd name="T27" fmla="*/ 5 h 19"/>
                  <a:gd name="T28" fmla="*/ 136 w 280"/>
                  <a:gd name="T29" fmla="*/ 8 h 19"/>
                  <a:gd name="T30" fmla="*/ 87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3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3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1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1" name="Freeform 2971"/>
              <p:cNvSpPr>
                <a:spLocks/>
              </p:cNvSpPr>
              <p:nvPr/>
            </p:nvSpPr>
            <p:spPr bwMode="auto">
              <a:xfrm>
                <a:off x="3147" y="1925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6 h 89"/>
                  <a:gd name="T4" fmla="*/ 34 w 374"/>
                  <a:gd name="T5" fmla="*/ 29 h 89"/>
                  <a:gd name="T6" fmla="*/ 19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1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9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3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6"/>
                    </a:lnTo>
                    <a:lnTo>
                      <a:pt x="34" y="29"/>
                    </a:lnTo>
                    <a:lnTo>
                      <a:pt x="19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1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9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3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2" name="Freeform 2972"/>
              <p:cNvSpPr>
                <a:spLocks/>
              </p:cNvSpPr>
              <p:nvPr/>
            </p:nvSpPr>
            <p:spPr bwMode="auto">
              <a:xfrm>
                <a:off x="3152" y="1928"/>
                <a:ext cx="369" cy="70"/>
              </a:xfrm>
              <a:custGeom>
                <a:avLst/>
                <a:gdLst>
                  <a:gd name="T0" fmla="*/ 61 w 369"/>
                  <a:gd name="T1" fmla="*/ 5 h 70"/>
                  <a:gd name="T2" fmla="*/ 48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6 w 369"/>
                  <a:gd name="T17" fmla="*/ 57 h 70"/>
                  <a:gd name="T18" fmla="*/ 66 w 369"/>
                  <a:gd name="T19" fmla="*/ 62 h 70"/>
                  <a:gd name="T20" fmla="*/ 121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4 w 369"/>
                  <a:gd name="T27" fmla="*/ 68 h 70"/>
                  <a:gd name="T28" fmla="*/ 333 w 369"/>
                  <a:gd name="T29" fmla="*/ 65 h 70"/>
                  <a:gd name="T30" fmla="*/ 361 w 369"/>
                  <a:gd name="T31" fmla="*/ 57 h 70"/>
                  <a:gd name="T32" fmla="*/ 367 w 369"/>
                  <a:gd name="T33" fmla="*/ 55 h 70"/>
                  <a:gd name="T34" fmla="*/ 369 w 369"/>
                  <a:gd name="T35" fmla="*/ 52 h 70"/>
                  <a:gd name="T36" fmla="*/ 367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1 w 369"/>
                  <a:gd name="T43" fmla="*/ 7 h 70"/>
                  <a:gd name="T44" fmla="*/ 346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9 w 369"/>
                  <a:gd name="T51" fmla="*/ 0 h 70"/>
                  <a:gd name="T52" fmla="*/ 61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1" y="5"/>
                    </a:moveTo>
                    <a:lnTo>
                      <a:pt x="48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7"/>
                    </a:lnTo>
                    <a:lnTo>
                      <a:pt x="66" y="62"/>
                    </a:lnTo>
                    <a:lnTo>
                      <a:pt x="121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4" y="68"/>
                    </a:lnTo>
                    <a:lnTo>
                      <a:pt x="333" y="65"/>
                    </a:lnTo>
                    <a:lnTo>
                      <a:pt x="361" y="57"/>
                    </a:lnTo>
                    <a:lnTo>
                      <a:pt x="367" y="55"/>
                    </a:lnTo>
                    <a:lnTo>
                      <a:pt x="369" y="52"/>
                    </a:lnTo>
                    <a:lnTo>
                      <a:pt x="367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1" y="7"/>
                    </a:lnTo>
                    <a:lnTo>
                      <a:pt x="346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9" y="0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3" name="Freeform 2973"/>
              <p:cNvSpPr>
                <a:spLocks/>
              </p:cNvSpPr>
              <p:nvPr/>
            </p:nvSpPr>
            <p:spPr bwMode="auto">
              <a:xfrm>
                <a:off x="3210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4" name="Freeform 2974"/>
              <p:cNvSpPr>
                <a:spLocks/>
              </p:cNvSpPr>
              <p:nvPr/>
            </p:nvSpPr>
            <p:spPr bwMode="auto">
              <a:xfrm>
                <a:off x="3200" y="194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5" name="Freeform 2975"/>
              <p:cNvSpPr>
                <a:spLocks/>
              </p:cNvSpPr>
              <p:nvPr/>
            </p:nvSpPr>
            <p:spPr bwMode="auto">
              <a:xfrm>
                <a:off x="3189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6" name="Freeform 2976"/>
              <p:cNvSpPr>
                <a:spLocks/>
              </p:cNvSpPr>
              <p:nvPr/>
            </p:nvSpPr>
            <p:spPr bwMode="auto">
              <a:xfrm>
                <a:off x="3176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3 w 10"/>
                  <a:gd name="T5" fmla="*/ 3 h 8"/>
                  <a:gd name="T6" fmla="*/ 3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7" name="Freeform 2977"/>
              <p:cNvSpPr>
                <a:spLocks/>
              </p:cNvSpPr>
              <p:nvPr/>
            </p:nvSpPr>
            <p:spPr bwMode="auto">
              <a:xfrm>
                <a:off x="3166" y="197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2 w 10"/>
                  <a:gd name="T13" fmla="*/ 11 h 11"/>
                  <a:gd name="T14" fmla="*/ 5 w 10"/>
                  <a:gd name="T15" fmla="*/ 11 h 11"/>
                  <a:gd name="T16" fmla="*/ 7 w 10"/>
                  <a:gd name="T17" fmla="*/ 8 h 11"/>
                  <a:gd name="T18" fmla="*/ 7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8" name="Freeform 2978"/>
              <p:cNvSpPr>
                <a:spLocks/>
              </p:cNvSpPr>
              <p:nvPr/>
            </p:nvSpPr>
            <p:spPr bwMode="auto">
              <a:xfrm>
                <a:off x="3223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9" name="Freeform 2979"/>
              <p:cNvSpPr>
                <a:spLocks/>
              </p:cNvSpPr>
              <p:nvPr/>
            </p:nvSpPr>
            <p:spPr bwMode="auto">
              <a:xfrm>
                <a:off x="3213" y="1946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2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0" name="Freeform 2980"/>
              <p:cNvSpPr>
                <a:spLocks/>
              </p:cNvSpPr>
              <p:nvPr/>
            </p:nvSpPr>
            <p:spPr bwMode="auto">
              <a:xfrm>
                <a:off x="3202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2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1" name="Freeform 2981"/>
              <p:cNvSpPr>
                <a:spLocks/>
              </p:cNvSpPr>
              <p:nvPr/>
            </p:nvSpPr>
            <p:spPr bwMode="auto">
              <a:xfrm>
                <a:off x="3189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2" name="Freeform 2982"/>
              <p:cNvSpPr>
                <a:spLocks/>
              </p:cNvSpPr>
              <p:nvPr/>
            </p:nvSpPr>
            <p:spPr bwMode="auto">
              <a:xfrm>
                <a:off x="3179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7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3" name="Freeform 2983"/>
              <p:cNvSpPr>
                <a:spLocks/>
              </p:cNvSpPr>
              <p:nvPr/>
            </p:nvSpPr>
            <p:spPr bwMode="auto">
              <a:xfrm>
                <a:off x="3234" y="19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4" name="Freeform 2984"/>
              <p:cNvSpPr>
                <a:spLocks/>
              </p:cNvSpPr>
              <p:nvPr/>
            </p:nvSpPr>
            <p:spPr bwMode="auto">
              <a:xfrm>
                <a:off x="3226" y="194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5" name="Freeform 2985"/>
              <p:cNvSpPr>
                <a:spLocks/>
              </p:cNvSpPr>
              <p:nvPr/>
            </p:nvSpPr>
            <p:spPr bwMode="auto">
              <a:xfrm>
                <a:off x="3215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6" name="Freeform 2986"/>
              <p:cNvSpPr>
                <a:spLocks/>
              </p:cNvSpPr>
              <p:nvPr/>
            </p:nvSpPr>
            <p:spPr bwMode="auto">
              <a:xfrm>
                <a:off x="3202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7" name="Freeform 2987"/>
              <p:cNvSpPr>
                <a:spLocks/>
              </p:cNvSpPr>
              <p:nvPr/>
            </p:nvSpPr>
            <p:spPr bwMode="auto">
              <a:xfrm>
                <a:off x="3192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8" name="Freeform 2988"/>
              <p:cNvSpPr>
                <a:spLocks/>
              </p:cNvSpPr>
              <p:nvPr/>
            </p:nvSpPr>
            <p:spPr bwMode="auto">
              <a:xfrm>
                <a:off x="3247" y="1938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2 w 7"/>
                  <a:gd name="T3" fmla="*/ 3 h 5"/>
                  <a:gd name="T4" fmla="*/ 0 w 7"/>
                  <a:gd name="T5" fmla="*/ 3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3 h 5"/>
                  <a:gd name="T22" fmla="*/ 7 w 7"/>
                  <a:gd name="T23" fmla="*/ 3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9" name="Freeform 2989"/>
              <p:cNvSpPr>
                <a:spLocks/>
              </p:cNvSpPr>
              <p:nvPr/>
            </p:nvSpPr>
            <p:spPr bwMode="auto">
              <a:xfrm>
                <a:off x="323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0" name="Freeform 2990"/>
              <p:cNvSpPr>
                <a:spLocks/>
              </p:cNvSpPr>
              <p:nvPr/>
            </p:nvSpPr>
            <p:spPr bwMode="auto">
              <a:xfrm>
                <a:off x="3228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1" name="Freeform 2991"/>
              <p:cNvSpPr>
                <a:spLocks/>
              </p:cNvSpPr>
              <p:nvPr/>
            </p:nvSpPr>
            <p:spPr bwMode="auto">
              <a:xfrm>
                <a:off x="3218" y="1964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2" name="Freeform 2992"/>
              <p:cNvSpPr>
                <a:spLocks/>
              </p:cNvSpPr>
              <p:nvPr/>
            </p:nvSpPr>
            <p:spPr bwMode="auto">
              <a:xfrm>
                <a:off x="3205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3" name="Freeform 2993"/>
              <p:cNvSpPr>
                <a:spLocks/>
              </p:cNvSpPr>
              <p:nvPr/>
            </p:nvSpPr>
            <p:spPr bwMode="auto">
              <a:xfrm>
                <a:off x="3260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4" name="Freeform 2994"/>
              <p:cNvSpPr>
                <a:spLocks/>
              </p:cNvSpPr>
              <p:nvPr/>
            </p:nvSpPr>
            <p:spPr bwMode="auto">
              <a:xfrm>
                <a:off x="3252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5" name="Freeform 2995"/>
              <p:cNvSpPr>
                <a:spLocks/>
              </p:cNvSpPr>
              <p:nvPr/>
            </p:nvSpPr>
            <p:spPr bwMode="auto">
              <a:xfrm>
                <a:off x="3241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6" name="Freeform 2996"/>
              <p:cNvSpPr>
                <a:spLocks/>
              </p:cNvSpPr>
              <p:nvPr/>
            </p:nvSpPr>
            <p:spPr bwMode="auto">
              <a:xfrm>
                <a:off x="3231" y="196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7" name="Freeform 2997"/>
              <p:cNvSpPr>
                <a:spLocks/>
              </p:cNvSpPr>
              <p:nvPr/>
            </p:nvSpPr>
            <p:spPr bwMode="auto">
              <a:xfrm>
                <a:off x="3220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8" name="Freeform 2998"/>
              <p:cNvSpPr>
                <a:spLocks/>
              </p:cNvSpPr>
              <p:nvPr/>
            </p:nvSpPr>
            <p:spPr bwMode="auto">
              <a:xfrm>
                <a:off x="3273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9" name="Freeform 2999"/>
              <p:cNvSpPr>
                <a:spLocks/>
              </p:cNvSpPr>
              <p:nvPr/>
            </p:nvSpPr>
            <p:spPr bwMode="auto">
              <a:xfrm>
                <a:off x="3265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0" name="Freeform 3000"/>
              <p:cNvSpPr>
                <a:spLocks/>
              </p:cNvSpPr>
              <p:nvPr/>
            </p:nvSpPr>
            <p:spPr bwMode="auto">
              <a:xfrm>
                <a:off x="3254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5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1" name="Freeform 3001"/>
              <p:cNvSpPr>
                <a:spLocks/>
              </p:cNvSpPr>
              <p:nvPr/>
            </p:nvSpPr>
            <p:spPr bwMode="auto">
              <a:xfrm>
                <a:off x="3244" y="1964"/>
                <a:ext cx="10" cy="8"/>
              </a:xfrm>
              <a:custGeom>
                <a:avLst/>
                <a:gdLst>
                  <a:gd name="T0" fmla="*/ 3 w 10"/>
                  <a:gd name="T1" fmla="*/ 3 h 8"/>
                  <a:gd name="T2" fmla="*/ 3 w 10"/>
                  <a:gd name="T3" fmla="*/ 3 h 8"/>
                  <a:gd name="T4" fmla="*/ 3 w 10"/>
                  <a:gd name="T5" fmla="*/ 6 h 8"/>
                  <a:gd name="T6" fmla="*/ 3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3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2" name="Freeform 3002"/>
              <p:cNvSpPr>
                <a:spLocks/>
              </p:cNvSpPr>
              <p:nvPr/>
            </p:nvSpPr>
            <p:spPr bwMode="auto">
              <a:xfrm>
                <a:off x="32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2 h 10"/>
                  <a:gd name="T4" fmla="*/ 2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3" name="Freeform 3003"/>
              <p:cNvSpPr>
                <a:spLocks/>
              </p:cNvSpPr>
              <p:nvPr/>
            </p:nvSpPr>
            <p:spPr bwMode="auto">
              <a:xfrm>
                <a:off x="3286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3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4" name="Freeform 3004"/>
              <p:cNvSpPr>
                <a:spLocks/>
              </p:cNvSpPr>
              <p:nvPr/>
            </p:nvSpPr>
            <p:spPr bwMode="auto">
              <a:xfrm>
                <a:off x="3278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5" name="Freeform 3005"/>
              <p:cNvSpPr>
                <a:spLocks/>
              </p:cNvSpPr>
              <p:nvPr/>
            </p:nvSpPr>
            <p:spPr bwMode="auto">
              <a:xfrm>
                <a:off x="3270" y="195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0 h 6"/>
                  <a:gd name="T24" fmla="*/ 8 w 8"/>
                  <a:gd name="T25" fmla="*/ 0 h 6"/>
                  <a:gd name="T26" fmla="*/ 0 w 8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6"/>
                  <a:gd name="T44" fmla="*/ 8 w 8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6" name="Freeform 3006"/>
              <p:cNvSpPr>
                <a:spLocks/>
              </p:cNvSpPr>
              <p:nvPr/>
            </p:nvSpPr>
            <p:spPr bwMode="auto">
              <a:xfrm>
                <a:off x="3260" y="1964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7" name="Freeform 3007"/>
              <p:cNvSpPr>
                <a:spLocks/>
              </p:cNvSpPr>
              <p:nvPr/>
            </p:nvSpPr>
            <p:spPr bwMode="auto">
              <a:xfrm>
                <a:off x="32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8" name="Freeform 3008"/>
              <p:cNvSpPr>
                <a:spLocks/>
              </p:cNvSpPr>
              <p:nvPr/>
            </p:nvSpPr>
            <p:spPr bwMode="auto">
              <a:xfrm>
                <a:off x="3299" y="1938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3 h 5"/>
                  <a:gd name="T4" fmla="*/ 3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9" name="Freeform 3009"/>
              <p:cNvSpPr>
                <a:spLocks/>
              </p:cNvSpPr>
              <p:nvPr/>
            </p:nvSpPr>
            <p:spPr bwMode="auto">
              <a:xfrm>
                <a:off x="3294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0" name="Freeform 3010"/>
              <p:cNvSpPr>
                <a:spLocks/>
              </p:cNvSpPr>
              <p:nvPr/>
            </p:nvSpPr>
            <p:spPr bwMode="auto">
              <a:xfrm>
                <a:off x="32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6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1" name="Freeform 3011"/>
              <p:cNvSpPr>
                <a:spLocks/>
              </p:cNvSpPr>
              <p:nvPr/>
            </p:nvSpPr>
            <p:spPr bwMode="auto">
              <a:xfrm>
                <a:off x="3275" y="1964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3 w 11"/>
                  <a:gd name="T11" fmla="*/ 11 h 11"/>
                  <a:gd name="T12" fmla="*/ 6 w 11"/>
                  <a:gd name="T13" fmla="*/ 11 h 11"/>
                  <a:gd name="T14" fmla="*/ 8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2" name="Freeform 3012"/>
              <p:cNvSpPr>
                <a:spLocks/>
              </p:cNvSpPr>
              <p:nvPr/>
            </p:nvSpPr>
            <p:spPr bwMode="auto">
              <a:xfrm>
                <a:off x="3265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10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3" name="Freeform 3013"/>
              <p:cNvSpPr>
                <a:spLocks/>
              </p:cNvSpPr>
              <p:nvPr/>
            </p:nvSpPr>
            <p:spPr bwMode="auto">
              <a:xfrm>
                <a:off x="331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7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7 w 10"/>
                  <a:gd name="T21" fmla="*/ 3 h 5"/>
                  <a:gd name="T22" fmla="*/ 7 w 10"/>
                  <a:gd name="T23" fmla="*/ 0 h 5"/>
                  <a:gd name="T24" fmla="*/ 7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4" name="Freeform 3014"/>
              <p:cNvSpPr>
                <a:spLocks/>
              </p:cNvSpPr>
              <p:nvPr/>
            </p:nvSpPr>
            <p:spPr bwMode="auto">
              <a:xfrm>
                <a:off x="33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5" name="Freeform 3015"/>
              <p:cNvSpPr>
                <a:spLocks/>
              </p:cNvSpPr>
              <p:nvPr/>
            </p:nvSpPr>
            <p:spPr bwMode="auto">
              <a:xfrm>
                <a:off x="3299" y="195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6" name="Freeform 3016"/>
              <p:cNvSpPr>
                <a:spLocks/>
              </p:cNvSpPr>
              <p:nvPr/>
            </p:nvSpPr>
            <p:spPr bwMode="auto">
              <a:xfrm>
                <a:off x="3291" y="1964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8 w 11"/>
                  <a:gd name="T25" fmla="*/ 3 h 11"/>
                  <a:gd name="T26" fmla="*/ 5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7" name="Freeform 3017"/>
              <p:cNvSpPr>
                <a:spLocks/>
              </p:cNvSpPr>
              <p:nvPr/>
            </p:nvSpPr>
            <p:spPr bwMode="auto">
              <a:xfrm>
                <a:off x="3283" y="197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8" name="Freeform 3018"/>
              <p:cNvSpPr>
                <a:spLocks/>
              </p:cNvSpPr>
              <p:nvPr/>
            </p:nvSpPr>
            <p:spPr bwMode="auto">
              <a:xfrm>
                <a:off x="3328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3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9" name="Freeform 3019"/>
              <p:cNvSpPr>
                <a:spLocks/>
              </p:cNvSpPr>
              <p:nvPr/>
            </p:nvSpPr>
            <p:spPr bwMode="auto">
              <a:xfrm>
                <a:off x="3322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0" name="Freeform 3020"/>
              <p:cNvSpPr>
                <a:spLocks/>
              </p:cNvSpPr>
              <p:nvPr/>
            </p:nvSpPr>
            <p:spPr bwMode="auto">
              <a:xfrm>
                <a:off x="33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1" name="Freeform 3021"/>
              <p:cNvSpPr>
                <a:spLocks/>
              </p:cNvSpPr>
              <p:nvPr/>
            </p:nvSpPr>
            <p:spPr bwMode="auto">
              <a:xfrm>
                <a:off x="3307" y="196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2" name="Freeform 3022"/>
              <p:cNvSpPr>
                <a:spLocks/>
              </p:cNvSpPr>
              <p:nvPr/>
            </p:nvSpPr>
            <p:spPr bwMode="auto">
              <a:xfrm>
                <a:off x="3299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3" name="Freeform 3023"/>
              <p:cNvSpPr>
                <a:spLocks/>
              </p:cNvSpPr>
              <p:nvPr/>
            </p:nvSpPr>
            <p:spPr bwMode="auto">
              <a:xfrm>
                <a:off x="3343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4" name="Freeform 3024"/>
              <p:cNvSpPr>
                <a:spLocks/>
              </p:cNvSpPr>
              <p:nvPr/>
            </p:nvSpPr>
            <p:spPr bwMode="auto">
              <a:xfrm>
                <a:off x="33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5" name="Freeform 3025"/>
              <p:cNvSpPr>
                <a:spLocks/>
              </p:cNvSpPr>
              <p:nvPr/>
            </p:nvSpPr>
            <p:spPr bwMode="auto">
              <a:xfrm>
                <a:off x="3330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6" name="Freeform 3026"/>
              <p:cNvSpPr>
                <a:spLocks/>
              </p:cNvSpPr>
              <p:nvPr/>
            </p:nvSpPr>
            <p:spPr bwMode="auto">
              <a:xfrm>
                <a:off x="3325" y="196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7" name="Freeform 3027"/>
              <p:cNvSpPr>
                <a:spLocks/>
              </p:cNvSpPr>
              <p:nvPr/>
            </p:nvSpPr>
            <p:spPr bwMode="auto">
              <a:xfrm>
                <a:off x="3317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8" name="Freeform 3028"/>
              <p:cNvSpPr>
                <a:spLocks/>
              </p:cNvSpPr>
              <p:nvPr/>
            </p:nvSpPr>
            <p:spPr bwMode="auto">
              <a:xfrm>
                <a:off x="33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9" name="Freeform 3029"/>
              <p:cNvSpPr>
                <a:spLocks/>
              </p:cNvSpPr>
              <p:nvPr/>
            </p:nvSpPr>
            <p:spPr bwMode="auto">
              <a:xfrm>
                <a:off x="3354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0" name="Freeform 3030"/>
              <p:cNvSpPr>
                <a:spLocks/>
              </p:cNvSpPr>
              <p:nvPr/>
            </p:nvSpPr>
            <p:spPr bwMode="auto">
              <a:xfrm>
                <a:off x="3349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1" name="Freeform 3031"/>
              <p:cNvSpPr>
                <a:spLocks/>
              </p:cNvSpPr>
              <p:nvPr/>
            </p:nvSpPr>
            <p:spPr bwMode="auto">
              <a:xfrm>
                <a:off x="3341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2" name="Freeform 3032"/>
              <p:cNvSpPr>
                <a:spLocks/>
              </p:cNvSpPr>
              <p:nvPr/>
            </p:nvSpPr>
            <p:spPr bwMode="auto">
              <a:xfrm>
                <a:off x="3333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3" name="Freeform 3033"/>
              <p:cNvSpPr>
                <a:spLocks/>
              </p:cNvSpPr>
              <p:nvPr/>
            </p:nvSpPr>
            <p:spPr bwMode="auto">
              <a:xfrm>
                <a:off x="337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3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4" name="Freeform 3034"/>
              <p:cNvSpPr>
                <a:spLocks/>
              </p:cNvSpPr>
              <p:nvPr/>
            </p:nvSpPr>
            <p:spPr bwMode="auto">
              <a:xfrm>
                <a:off x="3370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2 w 13"/>
                  <a:gd name="T9" fmla="*/ 5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7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5" name="Freeform 3035"/>
              <p:cNvSpPr>
                <a:spLocks/>
              </p:cNvSpPr>
              <p:nvPr/>
            </p:nvSpPr>
            <p:spPr bwMode="auto">
              <a:xfrm>
                <a:off x="3364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6" name="Freeform 3036"/>
              <p:cNvSpPr>
                <a:spLocks/>
              </p:cNvSpPr>
              <p:nvPr/>
            </p:nvSpPr>
            <p:spPr bwMode="auto">
              <a:xfrm>
                <a:off x="3359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7" name="Freeform 3037"/>
              <p:cNvSpPr>
                <a:spLocks/>
              </p:cNvSpPr>
              <p:nvPr/>
            </p:nvSpPr>
            <p:spPr bwMode="auto">
              <a:xfrm>
                <a:off x="3354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8" name="Freeform 3038"/>
              <p:cNvSpPr>
                <a:spLocks/>
              </p:cNvSpPr>
              <p:nvPr/>
            </p:nvSpPr>
            <p:spPr bwMode="auto">
              <a:xfrm>
                <a:off x="3482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9" name="Freeform 3039"/>
              <p:cNvSpPr>
                <a:spLocks/>
              </p:cNvSpPr>
              <p:nvPr/>
            </p:nvSpPr>
            <p:spPr bwMode="auto">
              <a:xfrm>
                <a:off x="3487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0" name="Freeform 3040"/>
              <p:cNvSpPr>
                <a:spLocks/>
              </p:cNvSpPr>
              <p:nvPr/>
            </p:nvSpPr>
            <p:spPr bwMode="auto">
              <a:xfrm>
                <a:off x="3492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1" name="Freeform 3041"/>
              <p:cNvSpPr>
                <a:spLocks/>
              </p:cNvSpPr>
              <p:nvPr/>
            </p:nvSpPr>
            <p:spPr bwMode="auto">
              <a:xfrm>
                <a:off x="3498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2" name="Freeform 3042"/>
              <p:cNvSpPr>
                <a:spLocks/>
              </p:cNvSpPr>
              <p:nvPr/>
            </p:nvSpPr>
            <p:spPr bwMode="auto">
              <a:xfrm>
                <a:off x="3506" y="1975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2 h 8"/>
                  <a:gd name="T4" fmla="*/ 7 w 7"/>
                  <a:gd name="T5" fmla="*/ 2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2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3" name="Freeform 3043"/>
              <p:cNvSpPr>
                <a:spLocks/>
              </p:cNvSpPr>
              <p:nvPr/>
            </p:nvSpPr>
            <p:spPr bwMode="auto">
              <a:xfrm>
                <a:off x="3469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4" name="Freeform 3044"/>
              <p:cNvSpPr>
                <a:spLocks/>
              </p:cNvSpPr>
              <p:nvPr/>
            </p:nvSpPr>
            <p:spPr bwMode="auto">
              <a:xfrm>
                <a:off x="3474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5" name="Freeform 3045"/>
              <p:cNvSpPr>
                <a:spLocks/>
              </p:cNvSpPr>
              <p:nvPr/>
            </p:nvSpPr>
            <p:spPr bwMode="auto">
              <a:xfrm>
                <a:off x="3479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6" name="Freeform 3046"/>
              <p:cNvSpPr>
                <a:spLocks/>
              </p:cNvSpPr>
              <p:nvPr/>
            </p:nvSpPr>
            <p:spPr bwMode="auto">
              <a:xfrm>
                <a:off x="3485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2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7" name="Freeform 3047"/>
              <p:cNvSpPr>
                <a:spLocks/>
              </p:cNvSpPr>
              <p:nvPr/>
            </p:nvSpPr>
            <p:spPr bwMode="auto">
              <a:xfrm>
                <a:off x="3490" y="1975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2 h 8"/>
                  <a:gd name="T4" fmla="*/ 10 w 10"/>
                  <a:gd name="T5" fmla="*/ 2 h 8"/>
                  <a:gd name="T6" fmla="*/ 10 w 10"/>
                  <a:gd name="T7" fmla="*/ 5 h 8"/>
                  <a:gd name="T8" fmla="*/ 10 w 10"/>
                  <a:gd name="T9" fmla="*/ 5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8" name="Freeform 3048"/>
              <p:cNvSpPr>
                <a:spLocks/>
              </p:cNvSpPr>
              <p:nvPr/>
            </p:nvSpPr>
            <p:spPr bwMode="auto">
              <a:xfrm>
                <a:off x="3458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9" name="Freeform 3049"/>
              <p:cNvSpPr>
                <a:spLocks/>
              </p:cNvSpPr>
              <p:nvPr/>
            </p:nvSpPr>
            <p:spPr bwMode="auto">
              <a:xfrm>
                <a:off x="3461" y="1946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0" name="Freeform 3050"/>
              <p:cNvSpPr>
                <a:spLocks/>
              </p:cNvSpPr>
              <p:nvPr/>
            </p:nvSpPr>
            <p:spPr bwMode="auto">
              <a:xfrm>
                <a:off x="3466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3 w 8"/>
                  <a:gd name="T21" fmla="*/ 3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1" name="Freeform 3051"/>
              <p:cNvSpPr>
                <a:spLocks/>
              </p:cNvSpPr>
              <p:nvPr/>
            </p:nvSpPr>
            <p:spPr bwMode="auto">
              <a:xfrm>
                <a:off x="3472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2" name="Freeform 3052"/>
              <p:cNvSpPr>
                <a:spLocks/>
              </p:cNvSpPr>
              <p:nvPr/>
            </p:nvSpPr>
            <p:spPr bwMode="auto">
              <a:xfrm>
                <a:off x="3477" y="1975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5 h 8"/>
                  <a:gd name="T20" fmla="*/ 0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3" name="Freeform 3053"/>
              <p:cNvSpPr>
                <a:spLocks/>
              </p:cNvSpPr>
              <p:nvPr/>
            </p:nvSpPr>
            <p:spPr bwMode="auto">
              <a:xfrm>
                <a:off x="3542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4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4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4" name="Freeform 3054"/>
              <p:cNvSpPr>
                <a:spLocks/>
              </p:cNvSpPr>
              <p:nvPr/>
            </p:nvSpPr>
            <p:spPr bwMode="auto">
              <a:xfrm>
                <a:off x="3555" y="18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1 w 29"/>
                  <a:gd name="T9" fmla="*/ 5 h 10"/>
                  <a:gd name="T10" fmla="*/ 16 w 29"/>
                  <a:gd name="T11" fmla="*/ 5 h 10"/>
                  <a:gd name="T12" fmla="*/ 19 w 29"/>
                  <a:gd name="T13" fmla="*/ 5 h 10"/>
                  <a:gd name="T14" fmla="*/ 24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4 w 29"/>
                  <a:gd name="T25" fmla="*/ 0 h 10"/>
                  <a:gd name="T26" fmla="*/ 19 w 29"/>
                  <a:gd name="T27" fmla="*/ 0 h 10"/>
                  <a:gd name="T28" fmla="*/ 16 w 29"/>
                  <a:gd name="T29" fmla="*/ 0 h 10"/>
                  <a:gd name="T30" fmla="*/ 11 w 29"/>
                  <a:gd name="T31" fmla="*/ 2 h 10"/>
                  <a:gd name="T32" fmla="*/ 5 w 29"/>
                  <a:gd name="T33" fmla="*/ 2 h 10"/>
                  <a:gd name="T34" fmla="*/ 3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5" name="Freeform 3055"/>
              <p:cNvSpPr>
                <a:spLocks/>
              </p:cNvSpPr>
              <p:nvPr/>
            </p:nvSpPr>
            <p:spPr bwMode="auto">
              <a:xfrm>
                <a:off x="3542" y="1901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7 h 29"/>
                  <a:gd name="T6" fmla="*/ 5 w 16"/>
                  <a:gd name="T7" fmla="*/ 24 h 29"/>
                  <a:gd name="T8" fmla="*/ 5 w 16"/>
                  <a:gd name="T9" fmla="*/ 19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6 h 29"/>
                  <a:gd name="T26" fmla="*/ 5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0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6" name="Freeform 3056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7" name="Freeform 3057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8" name="Freeform 3058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9" name="Freeform 3059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0" name="Freeform 3060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1" name="Freeform 3061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2" name="Freeform 3062"/>
              <p:cNvSpPr>
                <a:spLocks/>
              </p:cNvSpPr>
              <p:nvPr/>
            </p:nvSpPr>
            <p:spPr bwMode="auto">
              <a:xfrm>
                <a:off x="3584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7 h 13"/>
                  <a:gd name="T14" fmla="*/ 18 w 26"/>
                  <a:gd name="T15" fmla="*/ 7 h 13"/>
                  <a:gd name="T16" fmla="*/ 21 w 26"/>
                  <a:gd name="T17" fmla="*/ 10 h 13"/>
                  <a:gd name="T18" fmla="*/ 24 w 26"/>
                  <a:gd name="T19" fmla="*/ 13 h 13"/>
                  <a:gd name="T20" fmla="*/ 26 w 26"/>
                  <a:gd name="T21" fmla="*/ 10 h 13"/>
                  <a:gd name="T22" fmla="*/ 24 w 26"/>
                  <a:gd name="T23" fmla="*/ 7 h 13"/>
                  <a:gd name="T24" fmla="*/ 21 w 26"/>
                  <a:gd name="T25" fmla="*/ 5 h 13"/>
                  <a:gd name="T26" fmla="*/ 16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6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3" name="Freeform 3063"/>
              <p:cNvSpPr>
                <a:spLocks/>
              </p:cNvSpPr>
              <p:nvPr/>
            </p:nvSpPr>
            <p:spPr bwMode="auto">
              <a:xfrm>
                <a:off x="3574" y="1896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1 w 44"/>
                  <a:gd name="T11" fmla="*/ 21 h 76"/>
                  <a:gd name="T12" fmla="*/ 36 w 44"/>
                  <a:gd name="T13" fmla="*/ 8 h 76"/>
                  <a:gd name="T14" fmla="*/ 26 w 44"/>
                  <a:gd name="T15" fmla="*/ 3 h 76"/>
                  <a:gd name="T16" fmla="*/ 15 w 44"/>
                  <a:gd name="T17" fmla="*/ 0 h 76"/>
                  <a:gd name="T18" fmla="*/ 15 w 44"/>
                  <a:gd name="T19" fmla="*/ 3 h 76"/>
                  <a:gd name="T20" fmla="*/ 13 w 44"/>
                  <a:gd name="T21" fmla="*/ 3 h 76"/>
                  <a:gd name="T22" fmla="*/ 5 w 44"/>
                  <a:gd name="T23" fmla="*/ 19 h 76"/>
                  <a:gd name="T24" fmla="*/ 2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7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1" y="21"/>
                    </a:lnTo>
                    <a:lnTo>
                      <a:pt x="36" y="8"/>
                    </a:lnTo>
                    <a:lnTo>
                      <a:pt x="26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7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4" name="Freeform 3064"/>
              <p:cNvSpPr>
                <a:spLocks/>
              </p:cNvSpPr>
              <p:nvPr/>
            </p:nvSpPr>
            <p:spPr bwMode="auto">
              <a:xfrm>
                <a:off x="3589" y="1956"/>
                <a:ext cx="16" cy="19"/>
              </a:xfrm>
              <a:custGeom>
                <a:avLst/>
                <a:gdLst>
                  <a:gd name="T0" fmla="*/ 11 w 16"/>
                  <a:gd name="T1" fmla="*/ 0 h 19"/>
                  <a:gd name="T2" fmla="*/ 11 w 16"/>
                  <a:gd name="T3" fmla="*/ 0 h 19"/>
                  <a:gd name="T4" fmla="*/ 11 w 16"/>
                  <a:gd name="T5" fmla="*/ 3 h 19"/>
                  <a:gd name="T6" fmla="*/ 8 w 16"/>
                  <a:gd name="T7" fmla="*/ 6 h 19"/>
                  <a:gd name="T8" fmla="*/ 8 w 16"/>
                  <a:gd name="T9" fmla="*/ 8 h 19"/>
                  <a:gd name="T10" fmla="*/ 5 w 16"/>
                  <a:gd name="T11" fmla="*/ 8 h 19"/>
                  <a:gd name="T12" fmla="*/ 5 w 16"/>
                  <a:gd name="T13" fmla="*/ 11 h 19"/>
                  <a:gd name="T14" fmla="*/ 3 w 16"/>
                  <a:gd name="T15" fmla="*/ 11 h 19"/>
                  <a:gd name="T16" fmla="*/ 3 w 16"/>
                  <a:gd name="T17" fmla="*/ 14 h 19"/>
                  <a:gd name="T18" fmla="*/ 0 w 16"/>
                  <a:gd name="T19" fmla="*/ 16 h 19"/>
                  <a:gd name="T20" fmla="*/ 3 w 16"/>
                  <a:gd name="T21" fmla="*/ 19 h 19"/>
                  <a:gd name="T22" fmla="*/ 3 w 16"/>
                  <a:gd name="T23" fmla="*/ 16 h 19"/>
                  <a:gd name="T24" fmla="*/ 5 w 16"/>
                  <a:gd name="T25" fmla="*/ 14 h 19"/>
                  <a:gd name="T26" fmla="*/ 8 w 16"/>
                  <a:gd name="T27" fmla="*/ 14 h 19"/>
                  <a:gd name="T28" fmla="*/ 8 w 16"/>
                  <a:gd name="T29" fmla="*/ 11 h 19"/>
                  <a:gd name="T30" fmla="*/ 11 w 16"/>
                  <a:gd name="T31" fmla="*/ 8 h 19"/>
                  <a:gd name="T32" fmla="*/ 11 w 16"/>
                  <a:gd name="T33" fmla="*/ 8 h 19"/>
                  <a:gd name="T34" fmla="*/ 13 w 16"/>
                  <a:gd name="T35" fmla="*/ 6 h 19"/>
                  <a:gd name="T36" fmla="*/ 16 w 16"/>
                  <a:gd name="T37" fmla="*/ 3 h 19"/>
                  <a:gd name="T38" fmla="*/ 16 w 16"/>
                  <a:gd name="T39" fmla="*/ 3 h 19"/>
                  <a:gd name="T40" fmla="*/ 11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5" name="Freeform 3065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6" name="Freeform 3066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7" name="Freeform 3067"/>
              <p:cNvSpPr>
                <a:spLocks/>
              </p:cNvSpPr>
              <p:nvPr/>
            </p:nvSpPr>
            <p:spPr bwMode="auto">
              <a:xfrm>
                <a:off x="3589" y="1894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7 h 13"/>
                  <a:gd name="T12" fmla="*/ 13 w 21"/>
                  <a:gd name="T13" fmla="*/ 7 h 13"/>
                  <a:gd name="T14" fmla="*/ 16 w 21"/>
                  <a:gd name="T15" fmla="*/ 10 h 13"/>
                  <a:gd name="T16" fmla="*/ 16 w 21"/>
                  <a:gd name="T17" fmla="*/ 10 h 13"/>
                  <a:gd name="T18" fmla="*/ 19 w 21"/>
                  <a:gd name="T19" fmla="*/ 13 h 13"/>
                  <a:gd name="T20" fmla="*/ 21 w 21"/>
                  <a:gd name="T21" fmla="*/ 10 h 13"/>
                  <a:gd name="T22" fmla="*/ 19 w 21"/>
                  <a:gd name="T23" fmla="*/ 7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3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8" name="Freeform 3068"/>
              <p:cNvSpPr>
                <a:spLocks/>
              </p:cNvSpPr>
              <p:nvPr/>
            </p:nvSpPr>
            <p:spPr bwMode="auto">
              <a:xfrm>
                <a:off x="3584" y="189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3 h 5"/>
                  <a:gd name="T10" fmla="*/ 5 w 8"/>
                  <a:gd name="T11" fmla="*/ 3 h 5"/>
                  <a:gd name="T12" fmla="*/ 5 w 8"/>
                  <a:gd name="T13" fmla="*/ 3 h 5"/>
                  <a:gd name="T14" fmla="*/ 5 w 8"/>
                  <a:gd name="T15" fmla="*/ 3 h 5"/>
                  <a:gd name="T16" fmla="*/ 5 w 8"/>
                  <a:gd name="T17" fmla="*/ 3 h 5"/>
                  <a:gd name="T18" fmla="*/ 8 w 8"/>
                  <a:gd name="T19" fmla="*/ 3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9" name="Freeform 3069"/>
              <p:cNvSpPr>
                <a:spLocks/>
              </p:cNvSpPr>
              <p:nvPr/>
            </p:nvSpPr>
            <p:spPr bwMode="auto">
              <a:xfrm>
                <a:off x="3571" y="1899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6 h 29"/>
                  <a:gd name="T6" fmla="*/ 5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0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0 w 16"/>
                  <a:gd name="T23" fmla="*/ 2 h 29"/>
                  <a:gd name="T24" fmla="*/ 10 w 16"/>
                  <a:gd name="T25" fmla="*/ 5 h 29"/>
                  <a:gd name="T26" fmla="*/ 8 w 16"/>
                  <a:gd name="T27" fmla="*/ 10 h 29"/>
                  <a:gd name="T28" fmla="*/ 5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6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0" name="Freeform 3070"/>
              <p:cNvSpPr>
                <a:spLocks/>
              </p:cNvSpPr>
              <p:nvPr/>
            </p:nvSpPr>
            <p:spPr bwMode="auto">
              <a:xfrm>
                <a:off x="3571" y="1928"/>
                <a:ext cx="5" cy="28"/>
              </a:xfrm>
              <a:custGeom>
                <a:avLst/>
                <a:gdLst>
                  <a:gd name="T0" fmla="*/ 5 w 5"/>
                  <a:gd name="T1" fmla="*/ 26 h 28"/>
                  <a:gd name="T2" fmla="*/ 5 w 5"/>
                  <a:gd name="T3" fmla="*/ 26 h 28"/>
                  <a:gd name="T4" fmla="*/ 3 w 5"/>
                  <a:gd name="T5" fmla="*/ 23 h 28"/>
                  <a:gd name="T6" fmla="*/ 3 w 5"/>
                  <a:gd name="T7" fmla="*/ 21 h 28"/>
                  <a:gd name="T8" fmla="*/ 3 w 5"/>
                  <a:gd name="T9" fmla="*/ 18 h 28"/>
                  <a:gd name="T10" fmla="*/ 3 w 5"/>
                  <a:gd name="T11" fmla="*/ 13 h 28"/>
                  <a:gd name="T12" fmla="*/ 3 w 5"/>
                  <a:gd name="T13" fmla="*/ 10 h 28"/>
                  <a:gd name="T14" fmla="*/ 3 w 5"/>
                  <a:gd name="T15" fmla="*/ 7 h 28"/>
                  <a:gd name="T16" fmla="*/ 3 w 5"/>
                  <a:gd name="T17" fmla="*/ 2 h 28"/>
                  <a:gd name="T18" fmla="*/ 5 w 5"/>
                  <a:gd name="T19" fmla="*/ 0 h 28"/>
                  <a:gd name="T20" fmla="*/ 0 w 5"/>
                  <a:gd name="T21" fmla="*/ 0 h 28"/>
                  <a:gd name="T22" fmla="*/ 0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3 h 28"/>
                  <a:gd name="T30" fmla="*/ 0 w 5"/>
                  <a:gd name="T31" fmla="*/ 18 h 28"/>
                  <a:gd name="T32" fmla="*/ 0 w 5"/>
                  <a:gd name="T33" fmla="*/ 21 h 28"/>
                  <a:gd name="T34" fmla="*/ 0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6"/>
                    </a:moveTo>
                    <a:lnTo>
                      <a:pt x="5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1" name="Freeform 3071"/>
              <p:cNvSpPr>
                <a:spLocks/>
              </p:cNvSpPr>
              <p:nvPr/>
            </p:nvSpPr>
            <p:spPr bwMode="auto">
              <a:xfrm>
                <a:off x="3574" y="1954"/>
                <a:ext cx="18" cy="21"/>
              </a:xfrm>
              <a:custGeom>
                <a:avLst/>
                <a:gdLst>
                  <a:gd name="T0" fmla="*/ 15 w 18"/>
                  <a:gd name="T1" fmla="*/ 18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7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2 w 18"/>
                  <a:gd name="T17" fmla="*/ 2 h 21"/>
                  <a:gd name="T18" fmla="*/ 2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2 w 18"/>
                  <a:gd name="T25" fmla="*/ 8 h 21"/>
                  <a:gd name="T26" fmla="*/ 2 w 18"/>
                  <a:gd name="T27" fmla="*/ 10 h 21"/>
                  <a:gd name="T28" fmla="*/ 5 w 18"/>
                  <a:gd name="T29" fmla="*/ 13 h 21"/>
                  <a:gd name="T30" fmla="*/ 7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8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7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2" name="Freeform 3072"/>
              <p:cNvSpPr>
                <a:spLocks/>
              </p:cNvSpPr>
              <p:nvPr/>
            </p:nvSpPr>
            <p:spPr bwMode="auto">
              <a:xfrm>
                <a:off x="3367" y="1859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5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7 w 128"/>
                  <a:gd name="T17" fmla="*/ 35 h 35"/>
                  <a:gd name="T18" fmla="*/ 115 w 128"/>
                  <a:gd name="T19" fmla="*/ 35 h 35"/>
                  <a:gd name="T20" fmla="*/ 120 w 128"/>
                  <a:gd name="T21" fmla="*/ 32 h 35"/>
                  <a:gd name="T22" fmla="*/ 125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5 w 128"/>
                  <a:gd name="T31" fmla="*/ 3 h 35"/>
                  <a:gd name="T32" fmla="*/ 118 w 128"/>
                  <a:gd name="T33" fmla="*/ 0 h 35"/>
                  <a:gd name="T34" fmla="*/ 112 w 128"/>
                  <a:gd name="T35" fmla="*/ 0 h 35"/>
                  <a:gd name="T36" fmla="*/ 107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2 w 128"/>
                  <a:gd name="T45" fmla="*/ 3 h 35"/>
                  <a:gd name="T46" fmla="*/ 31 w 128"/>
                  <a:gd name="T47" fmla="*/ 3 h 35"/>
                  <a:gd name="T48" fmla="*/ 16 w 128"/>
                  <a:gd name="T49" fmla="*/ 6 h 35"/>
                  <a:gd name="T50" fmla="*/ 5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7" y="35"/>
                    </a:lnTo>
                    <a:lnTo>
                      <a:pt x="115" y="35"/>
                    </a:lnTo>
                    <a:lnTo>
                      <a:pt x="120" y="32"/>
                    </a:lnTo>
                    <a:lnTo>
                      <a:pt x="125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5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6"/>
                    </a:lnTo>
                    <a:lnTo>
                      <a:pt x="5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3" name="Freeform 3073"/>
              <p:cNvSpPr>
                <a:spLocks/>
              </p:cNvSpPr>
              <p:nvPr/>
            </p:nvSpPr>
            <p:spPr bwMode="auto">
              <a:xfrm>
                <a:off x="3367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4" name="Freeform 3074"/>
              <p:cNvSpPr>
                <a:spLocks/>
              </p:cNvSpPr>
              <p:nvPr/>
            </p:nvSpPr>
            <p:spPr bwMode="auto">
              <a:xfrm>
                <a:off x="3367" y="1886"/>
                <a:ext cx="5" cy="8"/>
              </a:xfrm>
              <a:custGeom>
                <a:avLst/>
                <a:gdLst>
                  <a:gd name="T0" fmla="*/ 5 w 5"/>
                  <a:gd name="T1" fmla="*/ 2 h 8"/>
                  <a:gd name="T2" fmla="*/ 5 w 5"/>
                  <a:gd name="T3" fmla="*/ 2 h 8"/>
                  <a:gd name="T4" fmla="*/ 5 w 5"/>
                  <a:gd name="T5" fmla="*/ 2 h 8"/>
                  <a:gd name="T6" fmla="*/ 5 w 5"/>
                  <a:gd name="T7" fmla="*/ 2 h 8"/>
                  <a:gd name="T8" fmla="*/ 5 w 5"/>
                  <a:gd name="T9" fmla="*/ 2 h 8"/>
                  <a:gd name="T10" fmla="*/ 5 w 5"/>
                  <a:gd name="T11" fmla="*/ 2 h 8"/>
                  <a:gd name="T12" fmla="*/ 3 w 5"/>
                  <a:gd name="T13" fmla="*/ 2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2 h 8"/>
                  <a:gd name="T30" fmla="*/ 0 w 5"/>
                  <a:gd name="T31" fmla="*/ 5 h 8"/>
                  <a:gd name="T32" fmla="*/ 3 w 5"/>
                  <a:gd name="T33" fmla="*/ 5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2"/>
                    </a:moveTo>
                    <a:lnTo>
                      <a:pt x="5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5" name="Freeform 3075"/>
              <p:cNvSpPr>
                <a:spLocks/>
              </p:cNvSpPr>
              <p:nvPr/>
            </p:nvSpPr>
            <p:spPr bwMode="auto">
              <a:xfrm>
                <a:off x="3372" y="1888"/>
                <a:ext cx="58" cy="6"/>
              </a:xfrm>
              <a:custGeom>
                <a:avLst/>
                <a:gdLst>
                  <a:gd name="T0" fmla="*/ 58 w 58"/>
                  <a:gd name="T1" fmla="*/ 3 h 6"/>
                  <a:gd name="T2" fmla="*/ 58 w 58"/>
                  <a:gd name="T3" fmla="*/ 3 h 6"/>
                  <a:gd name="T4" fmla="*/ 50 w 58"/>
                  <a:gd name="T5" fmla="*/ 3 h 6"/>
                  <a:gd name="T6" fmla="*/ 42 w 58"/>
                  <a:gd name="T7" fmla="*/ 3 h 6"/>
                  <a:gd name="T8" fmla="*/ 37 w 58"/>
                  <a:gd name="T9" fmla="*/ 3 h 6"/>
                  <a:gd name="T10" fmla="*/ 29 w 58"/>
                  <a:gd name="T11" fmla="*/ 3 h 6"/>
                  <a:gd name="T12" fmla="*/ 21 w 58"/>
                  <a:gd name="T13" fmla="*/ 3 h 6"/>
                  <a:gd name="T14" fmla="*/ 13 w 58"/>
                  <a:gd name="T15" fmla="*/ 3 h 6"/>
                  <a:gd name="T16" fmla="*/ 8 w 58"/>
                  <a:gd name="T17" fmla="*/ 3 h 6"/>
                  <a:gd name="T18" fmla="*/ 0 w 58"/>
                  <a:gd name="T19" fmla="*/ 0 h 6"/>
                  <a:gd name="T20" fmla="*/ 0 w 58"/>
                  <a:gd name="T21" fmla="*/ 6 h 6"/>
                  <a:gd name="T22" fmla="*/ 8 w 58"/>
                  <a:gd name="T23" fmla="*/ 6 h 6"/>
                  <a:gd name="T24" fmla="*/ 13 w 58"/>
                  <a:gd name="T25" fmla="*/ 6 h 6"/>
                  <a:gd name="T26" fmla="*/ 21 w 58"/>
                  <a:gd name="T27" fmla="*/ 6 h 6"/>
                  <a:gd name="T28" fmla="*/ 29 w 58"/>
                  <a:gd name="T29" fmla="*/ 6 h 6"/>
                  <a:gd name="T30" fmla="*/ 37 w 58"/>
                  <a:gd name="T31" fmla="*/ 6 h 6"/>
                  <a:gd name="T32" fmla="*/ 42 w 58"/>
                  <a:gd name="T33" fmla="*/ 6 h 6"/>
                  <a:gd name="T34" fmla="*/ 50 w 58"/>
                  <a:gd name="T35" fmla="*/ 6 h 6"/>
                  <a:gd name="T36" fmla="*/ 58 w 58"/>
                  <a:gd name="T37" fmla="*/ 6 h 6"/>
                  <a:gd name="T38" fmla="*/ 58 w 58"/>
                  <a:gd name="T39" fmla="*/ 6 h 6"/>
                  <a:gd name="T40" fmla="*/ 58 w 58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6"/>
                  <a:gd name="T65" fmla="*/ 58 w 58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6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9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50" y="6"/>
                    </a:lnTo>
                    <a:lnTo>
                      <a:pt x="58" y="6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6" name="Freeform 3076"/>
              <p:cNvSpPr>
                <a:spLocks/>
              </p:cNvSpPr>
              <p:nvPr/>
            </p:nvSpPr>
            <p:spPr bwMode="auto">
              <a:xfrm>
                <a:off x="3430" y="1891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8 w 31"/>
                  <a:gd name="T5" fmla="*/ 3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8" y="3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7" name="Freeform 3077"/>
              <p:cNvSpPr>
                <a:spLocks/>
              </p:cNvSpPr>
              <p:nvPr/>
            </p:nvSpPr>
            <p:spPr bwMode="auto">
              <a:xfrm>
                <a:off x="3461" y="1888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5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8" name="Freeform 3078"/>
              <p:cNvSpPr>
                <a:spLocks/>
              </p:cNvSpPr>
              <p:nvPr/>
            </p:nvSpPr>
            <p:spPr bwMode="auto">
              <a:xfrm>
                <a:off x="3487" y="1862"/>
                <a:ext cx="11" cy="29"/>
              </a:xfrm>
              <a:custGeom>
                <a:avLst/>
                <a:gdLst>
                  <a:gd name="T0" fmla="*/ 5 w 11"/>
                  <a:gd name="T1" fmla="*/ 3 h 29"/>
                  <a:gd name="T2" fmla="*/ 5 w 11"/>
                  <a:gd name="T3" fmla="*/ 3 h 29"/>
                  <a:gd name="T4" fmla="*/ 5 w 11"/>
                  <a:gd name="T5" fmla="*/ 3 h 29"/>
                  <a:gd name="T6" fmla="*/ 5 w 11"/>
                  <a:gd name="T7" fmla="*/ 8 h 29"/>
                  <a:gd name="T8" fmla="*/ 5 w 11"/>
                  <a:gd name="T9" fmla="*/ 11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4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4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1 h 29"/>
                  <a:gd name="T32" fmla="*/ 11 w 11"/>
                  <a:gd name="T33" fmla="*/ 8 h 29"/>
                  <a:gd name="T34" fmla="*/ 8 w 11"/>
                  <a:gd name="T35" fmla="*/ 3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9" name="Freeform 3079"/>
              <p:cNvSpPr>
                <a:spLocks/>
              </p:cNvSpPr>
              <p:nvPr/>
            </p:nvSpPr>
            <p:spPr bwMode="auto">
              <a:xfrm>
                <a:off x="3474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3 w 21"/>
                  <a:gd name="T7" fmla="*/ 2 h 8"/>
                  <a:gd name="T8" fmla="*/ 8 w 21"/>
                  <a:gd name="T9" fmla="*/ 5 h 8"/>
                  <a:gd name="T10" fmla="*/ 11 w 21"/>
                  <a:gd name="T11" fmla="*/ 5 h 8"/>
                  <a:gd name="T12" fmla="*/ 13 w 21"/>
                  <a:gd name="T13" fmla="*/ 5 h 8"/>
                  <a:gd name="T14" fmla="*/ 16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6 w 21"/>
                  <a:gd name="T25" fmla="*/ 2 h 8"/>
                  <a:gd name="T26" fmla="*/ 13 w 21"/>
                  <a:gd name="T27" fmla="*/ 2 h 8"/>
                  <a:gd name="T28" fmla="*/ 11 w 21"/>
                  <a:gd name="T29" fmla="*/ 0 h 8"/>
                  <a:gd name="T30" fmla="*/ 8 w 21"/>
                  <a:gd name="T31" fmla="*/ 0 h 8"/>
                  <a:gd name="T32" fmla="*/ 3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0" name="Freeform 3080"/>
              <p:cNvSpPr>
                <a:spLocks/>
              </p:cNvSpPr>
              <p:nvPr/>
            </p:nvSpPr>
            <p:spPr bwMode="auto">
              <a:xfrm>
                <a:off x="3367" y="1857"/>
                <a:ext cx="107" cy="10"/>
              </a:xfrm>
              <a:custGeom>
                <a:avLst/>
                <a:gdLst>
                  <a:gd name="T0" fmla="*/ 3 w 107"/>
                  <a:gd name="T1" fmla="*/ 8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8 h 10"/>
                  <a:gd name="T8" fmla="*/ 34 w 107"/>
                  <a:gd name="T9" fmla="*/ 8 h 10"/>
                  <a:gd name="T10" fmla="*/ 52 w 107"/>
                  <a:gd name="T11" fmla="*/ 8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8 h 10"/>
                  <a:gd name="T38" fmla="*/ 0 w 107"/>
                  <a:gd name="T39" fmla="*/ 8 h 10"/>
                  <a:gd name="T40" fmla="*/ 3 w 107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8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2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1" name="Rectangle 3081"/>
              <p:cNvSpPr>
                <a:spLocks noChangeArrowheads="1"/>
              </p:cNvSpPr>
              <p:nvPr/>
            </p:nvSpPr>
            <p:spPr bwMode="auto">
              <a:xfrm>
                <a:off x="3385" y="1875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782" name="Freeform 3082"/>
              <p:cNvSpPr>
                <a:spLocks/>
              </p:cNvSpPr>
              <p:nvPr/>
            </p:nvSpPr>
            <p:spPr bwMode="auto">
              <a:xfrm>
                <a:off x="3181" y="1784"/>
                <a:ext cx="338" cy="70"/>
              </a:xfrm>
              <a:custGeom>
                <a:avLst/>
                <a:gdLst>
                  <a:gd name="T0" fmla="*/ 55 w 338"/>
                  <a:gd name="T1" fmla="*/ 7 h 70"/>
                  <a:gd name="T2" fmla="*/ 42 w 338"/>
                  <a:gd name="T3" fmla="*/ 10 h 70"/>
                  <a:gd name="T4" fmla="*/ 32 w 338"/>
                  <a:gd name="T5" fmla="*/ 18 h 70"/>
                  <a:gd name="T6" fmla="*/ 24 w 338"/>
                  <a:gd name="T7" fmla="*/ 28 h 70"/>
                  <a:gd name="T8" fmla="*/ 13 w 338"/>
                  <a:gd name="T9" fmla="*/ 36 h 70"/>
                  <a:gd name="T10" fmla="*/ 5 w 338"/>
                  <a:gd name="T11" fmla="*/ 41 h 70"/>
                  <a:gd name="T12" fmla="*/ 0 w 338"/>
                  <a:gd name="T13" fmla="*/ 47 h 70"/>
                  <a:gd name="T14" fmla="*/ 0 w 338"/>
                  <a:gd name="T15" fmla="*/ 55 h 70"/>
                  <a:gd name="T16" fmla="*/ 0 w 338"/>
                  <a:gd name="T17" fmla="*/ 55 h 70"/>
                  <a:gd name="T18" fmla="*/ 5 w 338"/>
                  <a:gd name="T19" fmla="*/ 57 h 70"/>
                  <a:gd name="T20" fmla="*/ 58 w 338"/>
                  <a:gd name="T21" fmla="*/ 65 h 70"/>
                  <a:gd name="T22" fmla="*/ 110 w 338"/>
                  <a:gd name="T23" fmla="*/ 68 h 70"/>
                  <a:gd name="T24" fmla="*/ 162 w 338"/>
                  <a:gd name="T25" fmla="*/ 70 h 70"/>
                  <a:gd name="T26" fmla="*/ 217 w 338"/>
                  <a:gd name="T27" fmla="*/ 70 h 70"/>
                  <a:gd name="T28" fmla="*/ 275 w 338"/>
                  <a:gd name="T29" fmla="*/ 70 h 70"/>
                  <a:gd name="T30" fmla="*/ 304 w 338"/>
                  <a:gd name="T31" fmla="*/ 65 h 70"/>
                  <a:gd name="T32" fmla="*/ 330 w 338"/>
                  <a:gd name="T33" fmla="*/ 60 h 70"/>
                  <a:gd name="T34" fmla="*/ 335 w 338"/>
                  <a:gd name="T35" fmla="*/ 57 h 70"/>
                  <a:gd name="T36" fmla="*/ 338 w 338"/>
                  <a:gd name="T37" fmla="*/ 52 h 70"/>
                  <a:gd name="T38" fmla="*/ 335 w 338"/>
                  <a:gd name="T39" fmla="*/ 41 h 70"/>
                  <a:gd name="T40" fmla="*/ 330 w 338"/>
                  <a:gd name="T41" fmla="*/ 31 h 70"/>
                  <a:gd name="T42" fmla="*/ 325 w 338"/>
                  <a:gd name="T43" fmla="*/ 23 h 70"/>
                  <a:gd name="T44" fmla="*/ 319 w 338"/>
                  <a:gd name="T45" fmla="*/ 10 h 70"/>
                  <a:gd name="T46" fmla="*/ 314 w 338"/>
                  <a:gd name="T47" fmla="*/ 5 h 70"/>
                  <a:gd name="T48" fmla="*/ 306 w 338"/>
                  <a:gd name="T49" fmla="*/ 2 h 70"/>
                  <a:gd name="T50" fmla="*/ 243 w 338"/>
                  <a:gd name="T51" fmla="*/ 0 h 70"/>
                  <a:gd name="T52" fmla="*/ 181 w 338"/>
                  <a:gd name="T53" fmla="*/ 0 h 70"/>
                  <a:gd name="T54" fmla="*/ 118 w 338"/>
                  <a:gd name="T55" fmla="*/ 2 h 70"/>
                  <a:gd name="T56" fmla="*/ 55 w 338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0"/>
                  <a:gd name="T89" fmla="*/ 338 w 338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2" y="18"/>
                    </a:lnTo>
                    <a:lnTo>
                      <a:pt x="24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8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5" y="70"/>
                    </a:lnTo>
                    <a:lnTo>
                      <a:pt x="304" y="65"/>
                    </a:lnTo>
                    <a:lnTo>
                      <a:pt x="330" y="60"/>
                    </a:lnTo>
                    <a:lnTo>
                      <a:pt x="335" y="57"/>
                    </a:lnTo>
                    <a:lnTo>
                      <a:pt x="338" y="52"/>
                    </a:lnTo>
                    <a:lnTo>
                      <a:pt x="335" y="41"/>
                    </a:lnTo>
                    <a:lnTo>
                      <a:pt x="330" y="31"/>
                    </a:lnTo>
                    <a:lnTo>
                      <a:pt x="325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3" name="Freeform 3083"/>
              <p:cNvSpPr>
                <a:spLocks/>
              </p:cNvSpPr>
              <p:nvPr/>
            </p:nvSpPr>
            <p:spPr bwMode="auto">
              <a:xfrm>
                <a:off x="3194" y="1789"/>
                <a:ext cx="42" cy="31"/>
              </a:xfrm>
              <a:custGeom>
                <a:avLst/>
                <a:gdLst>
                  <a:gd name="T0" fmla="*/ 3 w 42"/>
                  <a:gd name="T1" fmla="*/ 31 h 31"/>
                  <a:gd name="T2" fmla="*/ 3 w 42"/>
                  <a:gd name="T3" fmla="*/ 31 h 31"/>
                  <a:gd name="T4" fmla="*/ 8 w 42"/>
                  <a:gd name="T5" fmla="*/ 29 h 31"/>
                  <a:gd name="T6" fmla="*/ 11 w 42"/>
                  <a:gd name="T7" fmla="*/ 23 h 31"/>
                  <a:gd name="T8" fmla="*/ 16 w 42"/>
                  <a:gd name="T9" fmla="*/ 18 h 31"/>
                  <a:gd name="T10" fmla="*/ 21 w 42"/>
                  <a:gd name="T11" fmla="*/ 15 h 31"/>
                  <a:gd name="T12" fmla="*/ 24 w 42"/>
                  <a:gd name="T13" fmla="*/ 10 h 31"/>
                  <a:gd name="T14" fmla="*/ 32 w 42"/>
                  <a:gd name="T15" fmla="*/ 8 h 31"/>
                  <a:gd name="T16" fmla="*/ 37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4 w 42"/>
                  <a:gd name="T27" fmla="*/ 8 h 31"/>
                  <a:gd name="T28" fmla="*/ 19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6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3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3" y="31"/>
                    </a:moveTo>
                    <a:lnTo>
                      <a:pt x="3" y="31"/>
                    </a:lnTo>
                    <a:lnTo>
                      <a:pt x="8" y="29"/>
                    </a:lnTo>
                    <a:lnTo>
                      <a:pt x="11" y="23"/>
                    </a:lnTo>
                    <a:lnTo>
                      <a:pt x="16" y="18"/>
                    </a:lnTo>
                    <a:lnTo>
                      <a:pt x="21" y="15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7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4" y="8"/>
                    </a:lnTo>
                    <a:lnTo>
                      <a:pt x="19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6" y="26"/>
                    </a:lnTo>
                    <a:lnTo>
                      <a:pt x="0" y="29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4" name="Freeform 3084"/>
              <p:cNvSpPr>
                <a:spLocks/>
              </p:cNvSpPr>
              <p:nvPr/>
            </p:nvSpPr>
            <p:spPr bwMode="auto">
              <a:xfrm>
                <a:off x="3179" y="1818"/>
                <a:ext cx="18" cy="26"/>
              </a:xfrm>
              <a:custGeom>
                <a:avLst/>
                <a:gdLst>
                  <a:gd name="T0" fmla="*/ 7 w 18"/>
                  <a:gd name="T1" fmla="*/ 21 h 26"/>
                  <a:gd name="T2" fmla="*/ 7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8 h 26"/>
                  <a:gd name="T10" fmla="*/ 5 w 18"/>
                  <a:gd name="T11" fmla="*/ 15 h 26"/>
                  <a:gd name="T12" fmla="*/ 7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5 w 18"/>
                  <a:gd name="T21" fmla="*/ 0 h 26"/>
                  <a:gd name="T22" fmla="*/ 10 w 18"/>
                  <a:gd name="T23" fmla="*/ 2 h 26"/>
                  <a:gd name="T24" fmla="*/ 7 w 18"/>
                  <a:gd name="T25" fmla="*/ 7 h 26"/>
                  <a:gd name="T26" fmla="*/ 5 w 18"/>
                  <a:gd name="T27" fmla="*/ 10 h 26"/>
                  <a:gd name="T28" fmla="*/ 2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2 w 18"/>
                  <a:gd name="T35" fmla="*/ 23 h 26"/>
                  <a:gd name="T36" fmla="*/ 7 w 18"/>
                  <a:gd name="T37" fmla="*/ 26 h 26"/>
                  <a:gd name="T38" fmla="*/ 7 w 18"/>
                  <a:gd name="T39" fmla="*/ 26 h 26"/>
                  <a:gd name="T40" fmla="*/ 7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7" y="21"/>
                    </a:moveTo>
                    <a:lnTo>
                      <a:pt x="7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7" y="26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5" name="Freeform 3085"/>
              <p:cNvSpPr>
                <a:spLocks/>
              </p:cNvSpPr>
              <p:nvPr/>
            </p:nvSpPr>
            <p:spPr bwMode="auto">
              <a:xfrm>
                <a:off x="3186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4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9 w 212"/>
                  <a:gd name="T13" fmla="*/ 10 h 18"/>
                  <a:gd name="T14" fmla="*/ 53 w 212"/>
                  <a:gd name="T15" fmla="*/ 7 h 18"/>
                  <a:gd name="T16" fmla="*/ 27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7 w 212"/>
                  <a:gd name="T23" fmla="*/ 7 h 18"/>
                  <a:gd name="T24" fmla="*/ 53 w 212"/>
                  <a:gd name="T25" fmla="*/ 10 h 18"/>
                  <a:gd name="T26" fmla="*/ 79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4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4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9" y="10"/>
                    </a:lnTo>
                    <a:lnTo>
                      <a:pt x="53" y="7"/>
                    </a:lnTo>
                    <a:lnTo>
                      <a:pt x="27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7"/>
                    </a:lnTo>
                    <a:lnTo>
                      <a:pt x="53" y="10"/>
                    </a:lnTo>
                    <a:lnTo>
                      <a:pt x="79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4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6" name="Freeform 3086"/>
              <p:cNvSpPr>
                <a:spLocks/>
              </p:cNvSpPr>
              <p:nvPr/>
            </p:nvSpPr>
            <p:spPr bwMode="auto">
              <a:xfrm>
                <a:off x="3398" y="1841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1 h 16"/>
                  <a:gd name="T12" fmla="*/ 42 w 113"/>
                  <a:gd name="T13" fmla="*/ 11 h 16"/>
                  <a:gd name="T14" fmla="*/ 29 w 113"/>
                  <a:gd name="T15" fmla="*/ 11 h 16"/>
                  <a:gd name="T16" fmla="*/ 13 w 113"/>
                  <a:gd name="T17" fmla="*/ 13 h 16"/>
                  <a:gd name="T18" fmla="*/ 0 w 113"/>
                  <a:gd name="T19" fmla="*/ 11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1 h 16"/>
                  <a:gd name="T34" fmla="*/ 100 w 113"/>
                  <a:gd name="T35" fmla="*/ 8 h 16"/>
                  <a:gd name="T36" fmla="*/ 113 w 113"/>
                  <a:gd name="T37" fmla="*/ 3 h 16"/>
                  <a:gd name="T38" fmla="*/ 113 w 113"/>
                  <a:gd name="T39" fmla="*/ 3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1"/>
                    </a:lnTo>
                    <a:lnTo>
                      <a:pt x="100" y="8"/>
                    </a:lnTo>
                    <a:lnTo>
                      <a:pt x="113" y="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7" name="Freeform 3087"/>
              <p:cNvSpPr>
                <a:spLocks/>
              </p:cNvSpPr>
              <p:nvPr/>
            </p:nvSpPr>
            <p:spPr bwMode="auto">
              <a:xfrm>
                <a:off x="3503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5 w 16"/>
                  <a:gd name="T7" fmla="*/ 14 h 40"/>
                  <a:gd name="T8" fmla="*/ 8 w 16"/>
                  <a:gd name="T9" fmla="*/ 19 h 40"/>
                  <a:gd name="T10" fmla="*/ 10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0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0 w 16"/>
                  <a:gd name="T33" fmla="*/ 11 h 40"/>
                  <a:gd name="T34" fmla="*/ 5 w 16"/>
                  <a:gd name="T35" fmla="*/ 6 h 40"/>
                  <a:gd name="T36" fmla="*/ 5 w 16"/>
                  <a:gd name="T37" fmla="*/ 0 h 40"/>
                  <a:gd name="T38" fmla="*/ 5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4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6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8" name="Freeform 3088"/>
              <p:cNvSpPr>
                <a:spLocks/>
              </p:cNvSpPr>
              <p:nvPr/>
            </p:nvSpPr>
            <p:spPr bwMode="auto">
              <a:xfrm>
                <a:off x="3487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3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1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6 w 21"/>
                  <a:gd name="T17" fmla="*/ 20 h 23"/>
                  <a:gd name="T18" fmla="*/ 16 w 21"/>
                  <a:gd name="T19" fmla="*/ 23 h 23"/>
                  <a:gd name="T20" fmla="*/ 21 w 21"/>
                  <a:gd name="T21" fmla="*/ 20 h 23"/>
                  <a:gd name="T22" fmla="*/ 19 w 21"/>
                  <a:gd name="T23" fmla="*/ 18 h 23"/>
                  <a:gd name="T24" fmla="*/ 19 w 21"/>
                  <a:gd name="T25" fmla="*/ 15 h 23"/>
                  <a:gd name="T26" fmla="*/ 16 w 21"/>
                  <a:gd name="T27" fmla="*/ 13 h 23"/>
                  <a:gd name="T28" fmla="*/ 13 w 21"/>
                  <a:gd name="T29" fmla="*/ 7 h 23"/>
                  <a:gd name="T30" fmla="*/ 11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1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21" y="20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16" y="13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9" name="Freeform 3089"/>
              <p:cNvSpPr>
                <a:spLocks/>
              </p:cNvSpPr>
              <p:nvPr/>
            </p:nvSpPr>
            <p:spPr bwMode="auto">
              <a:xfrm>
                <a:off x="3236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8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20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20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3 h 10"/>
                  <a:gd name="T34" fmla="*/ 32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8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20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20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3"/>
                    </a:lnTo>
                    <a:lnTo>
                      <a:pt x="32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0" name="Freeform 3090"/>
              <p:cNvSpPr>
                <a:spLocks/>
              </p:cNvSpPr>
              <p:nvPr/>
            </p:nvSpPr>
            <p:spPr bwMode="auto">
              <a:xfrm>
                <a:off x="3275" y="1791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7 h 50"/>
                  <a:gd name="T14" fmla="*/ 152 w 155"/>
                  <a:gd name="T15" fmla="*/ 32 h 50"/>
                  <a:gd name="T16" fmla="*/ 149 w 155"/>
                  <a:gd name="T17" fmla="*/ 37 h 50"/>
                  <a:gd name="T18" fmla="*/ 142 w 155"/>
                  <a:gd name="T19" fmla="*/ 40 h 50"/>
                  <a:gd name="T20" fmla="*/ 131 w 155"/>
                  <a:gd name="T21" fmla="*/ 42 h 50"/>
                  <a:gd name="T22" fmla="*/ 105 w 155"/>
                  <a:gd name="T23" fmla="*/ 48 h 50"/>
                  <a:gd name="T24" fmla="*/ 76 w 155"/>
                  <a:gd name="T25" fmla="*/ 50 h 50"/>
                  <a:gd name="T26" fmla="*/ 47 w 155"/>
                  <a:gd name="T27" fmla="*/ 48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7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2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1" name="Freeform 3091"/>
              <p:cNvSpPr>
                <a:spLocks/>
              </p:cNvSpPr>
              <p:nvPr/>
            </p:nvSpPr>
            <p:spPr bwMode="auto">
              <a:xfrm>
                <a:off x="3231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39 w 254"/>
                  <a:gd name="T15" fmla="*/ 8 h 233"/>
                  <a:gd name="T16" fmla="*/ 65 w 254"/>
                  <a:gd name="T17" fmla="*/ 3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8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39" y="8"/>
                    </a:lnTo>
                    <a:lnTo>
                      <a:pt x="65" y="3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8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2" name="Freeform 3092"/>
              <p:cNvSpPr>
                <a:spLocks/>
              </p:cNvSpPr>
              <p:nvPr/>
            </p:nvSpPr>
            <p:spPr bwMode="auto">
              <a:xfrm>
                <a:off x="3244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0 w 228"/>
                  <a:gd name="T11" fmla="*/ 11 h 171"/>
                  <a:gd name="T12" fmla="*/ 34 w 228"/>
                  <a:gd name="T13" fmla="*/ 6 h 171"/>
                  <a:gd name="T14" fmla="*/ 60 w 228"/>
                  <a:gd name="T15" fmla="*/ 3 h 171"/>
                  <a:gd name="T16" fmla="*/ 107 w 228"/>
                  <a:gd name="T17" fmla="*/ 0 h 171"/>
                  <a:gd name="T18" fmla="*/ 160 w 228"/>
                  <a:gd name="T19" fmla="*/ 0 h 171"/>
                  <a:gd name="T20" fmla="*/ 209 w 228"/>
                  <a:gd name="T21" fmla="*/ 6 h 171"/>
                  <a:gd name="T22" fmla="*/ 217 w 228"/>
                  <a:gd name="T23" fmla="*/ 8 h 171"/>
                  <a:gd name="T24" fmla="*/ 222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2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6 w 228"/>
                  <a:gd name="T41" fmla="*/ 163 h 171"/>
                  <a:gd name="T42" fmla="*/ 188 w 228"/>
                  <a:gd name="T43" fmla="*/ 168 h 171"/>
                  <a:gd name="T44" fmla="*/ 180 w 228"/>
                  <a:gd name="T45" fmla="*/ 168 h 171"/>
                  <a:gd name="T46" fmla="*/ 144 w 228"/>
                  <a:gd name="T47" fmla="*/ 171 h 171"/>
                  <a:gd name="T48" fmla="*/ 107 w 228"/>
                  <a:gd name="T49" fmla="*/ 171 h 171"/>
                  <a:gd name="T50" fmla="*/ 34 w 228"/>
                  <a:gd name="T51" fmla="*/ 163 h 171"/>
                  <a:gd name="T52" fmla="*/ 26 w 228"/>
                  <a:gd name="T53" fmla="*/ 160 h 171"/>
                  <a:gd name="T54" fmla="*/ 18 w 228"/>
                  <a:gd name="T55" fmla="*/ 155 h 171"/>
                  <a:gd name="T56" fmla="*/ 10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0" y="11"/>
                    </a:lnTo>
                    <a:lnTo>
                      <a:pt x="34" y="6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6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1"/>
                    </a:lnTo>
                    <a:lnTo>
                      <a:pt x="107" y="171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3" name="Freeform 3093"/>
              <p:cNvSpPr>
                <a:spLocks/>
              </p:cNvSpPr>
              <p:nvPr/>
            </p:nvSpPr>
            <p:spPr bwMode="auto">
              <a:xfrm>
                <a:off x="3364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4" name="Freeform 3094"/>
              <p:cNvSpPr>
                <a:spLocks/>
              </p:cNvSpPr>
              <p:nvPr/>
            </p:nvSpPr>
            <p:spPr bwMode="auto">
              <a:xfrm>
                <a:off x="3390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5" name="Freeform 3095"/>
              <p:cNvSpPr>
                <a:spLocks/>
              </p:cNvSpPr>
              <p:nvPr/>
            </p:nvSpPr>
            <p:spPr bwMode="auto">
              <a:xfrm>
                <a:off x="3417" y="1802"/>
                <a:ext cx="18" cy="10"/>
              </a:xfrm>
              <a:custGeom>
                <a:avLst/>
                <a:gdLst>
                  <a:gd name="T0" fmla="*/ 7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7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7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7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6" name="Freeform 3096"/>
              <p:cNvSpPr>
                <a:spLocks/>
              </p:cNvSpPr>
              <p:nvPr/>
            </p:nvSpPr>
            <p:spPr bwMode="auto">
              <a:xfrm>
                <a:off x="3254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8 h 152"/>
                  <a:gd name="T14" fmla="*/ 32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7 w 204"/>
                  <a:gd name="T27" fmla="*/ 8 h 152"/>
                  <a:gd name="T28" fmla="*/ 202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7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3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9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32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7" y="8"/>
                    </a:lnTo>
                    <a:lnTo>
                      <a:pt x="202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7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3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9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7" name="Freeform 3097"/>
              <p:cNvSpPr>
                <a:spLocks/>
              </p:cNvSpPr>
              <p:nvPr/>
            </p:nvSpPr>
            <p:spPr bwMode="auto">
              <a:xfrm>
                <a:off x="3307" y="1653"/>
                <a:ext cx="117" cy="91"/>
              </a:xfrm>
              <a:custGeom>
                <a:avLst/>
                <a:gdLst>
                  <a:gd name="T0" fmla="*/ 2 w 117"/>
                  <a:gd name="T1" fmla="*/ 73 h 91"/>
                  <a:gd name="T2" fmla="*/ 0 w 117"/>
                  <a:gd name="T3" fmla="*/ 44 h 91"/>
                  <a:gd name="T4" fmla="*/ 0 w 117"/>
                  <a:gd name="T5" fmla="*/ 15 h 91"/>
                  <a:gd name="T6" fmla="*/ 2 w 117"/>
                  <a:gd name="T7" fmla="*/ 10 h 91"/>
                  <a:gd name="T8" fmla="*/ 5 w 117"/>
                  <a:gd name="T9" fmla="*/ 5 h 91"/>
                  <a:gd name="T10" fmla="*/ 31 w 117"/>
                  <a:gd name="T11" fmla="*/ 2 h 91"/>
                  <a:gd name="T12" fmla="*/ 57 w 117"/>
                  <a:gd name="T13" fmla="*/ 0 h 91"/>
                  <a:gd name="T14" fmla="*/ 83 w 117"/>
                  <a:gd name="T15" fmla="*/ 0 h 91"/>
                  <a:gd name="T16" fmla="*/ 110 w 117"/>
                  <a:gd name="T17" fmla="*/ 5 h 91"/>
                  <a:gd name="T18" fmla="*/ 115 w 117"/>
                  <a:gd name="T19" fmla="*/ 7 h 91"/>
                  <a:gd name="T20" fmla="*/ 117 w 117"/>
                  <a:gd name="T21" fmla="*/ 15 h 91"/>
                  <a:gd name="T22" fmla="*/ 117 w 117"/>
                  <a:gd name="T23" fmla="*/ 36 h 91"/>
                  <a:gd name="T24" fmla="*/ 115 w 117"/>
                  <a:gd name="T25" fmla="*/ 57 h 91"/>
                  <a:gd name="T26" fmla="*/ 115 w 117"/>
                  <a:gd name="T27" fmla="*/ 68 h 91"/>
                  <a:gd name="T28" fmla="*/ 110 w 117"/>
                  <a:gd name="T29" fmla="*/ 78 h 91"/>
                  <a:gd name="T30" fmla="*/ 104 w 117"/>
                  <a:gd name="T31" fmla="*/ 86 h 91"/>
                  <a:gd name="T32" fmla="*/ 94 w 117"/>
                  <a:gd name="T33" fmla="*/ 89 h 91"/>
                  <a:gd name="T34" fmla="*/ 55 w 117"/>
                  <a:gd name="T35" fmla="*/ 91 h 91"/>
                  <a:gd name="T36" fmla="*/ 18 w 117"/>
                  <a:gd name="T37" fmla="*/ 86 h 91"/>
                  <a:gd name="T38" fmla="*/ 8 w 117"/>
                  <a:gd name="T39" fmla="*/ 81 h 91"/>
                  <a:gd name="T40" fmla="*/ 2 w 117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1"/>
                  <a:gd name="T65" fmla="*/ 117 w 117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1">
                    <a:moveTo>
                      <a:pt x="2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31" y="2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7" y="15"/>
                    </a:lnTo>
                    <a:lnTo>
                      <a:pt x="117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4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8" name="Freeform 3098"/>
              <p:cNvSpPr>
                <a:spLocks/>
              </p:cNvSpPr>
              <p:nvPr/>
            </p:nvSpPr>
            <p:spPr bwMode="auto">
              <a:xfrm>
                <a:off x="3268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2 w 183"/>
                  <a:gd name="T9" fmla="*/ 16 h 136"/>
                  <a:gd name="T10" fmla="*/ 7 w 183"/>
                  <a:gd name="T11" fmla="*/ 8 h 136"/>
                  <a:gd name="T12" fmla="*/ 28 w 183"/>
                  <a:gd name="T13" fmla="*/ 2 h 136"/>
                  <a:gd name="T14" fmla="*/ 49 w 183"/>
                  <a:gd name="T15" fmla="*/ 0 h 136"/>
                  <a:gd name="T16" fmla="*/ 88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8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8 h 136"/>
                  <a:gd name="T34" fmla="*/ 20 w 183"/>
                  <a:gd name="T35" fmla="*/ 13 h 136"/>
                  <a:gd name="T36" fmla="*/ 15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0 w 183"/>
                  <a:gd name="T47" fmla="*/ 131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2" y="16"/>
                    </a:lnTo>
                    <a:lnTo>
                      <a:pt x="7" y="8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8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8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8"/>
                    </a:lnTo>
                    <a:lnTo>
                      <a:pt x="20" y="13"/>
                    </a:lnTo>
                    <a:lnTo>
                      <a:pt x="15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0" y="131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9" name="Freeform 3099"/>
              <p:cNvSpPr>
                <a:spLocks/>
              </p:cNvSpPr>
              <p:nvPr/>
            </p:nvSpPr>
            <p:spPr bwMode="auto">
              <a:xfrm>
                <a:off x="3542" y="1915"/>
                <a:ext cx="66" cy="65"/>
              </a:xfrm>
              <a:custGeom>
                <a:avLst/>
                <a:gdLst>
                  <a:gd name="T0" fmla="*/ 3 w 66"/>
                  <a:gd name="T1" fmla="*/ 10 h 65"/>
                  <a:gd name="T2" fmla="*/ 3 w 66"/>
                  <a:gd name="T3" fmla="*/ 13 h 65"/>
                  <a:gd name="T4" fmla="*/ 0 w 66"/>
                  <a:gd name="T5" fmla="*/ 15 h 65"/>
                  <a:gd name="T6" fmla="*/ 0 w 66"/>
                  <a:gd name="T7" fmla="*/ 31 h 65"/>
                  <a:gd name="T8" fmla="*/ 0 w 66"/>
                  <a:gd name="T9" fmla="*/ 36 h 65"/>
                  <a:gd name="T10" fmla="*/ 3 w 66"/>
                  <a:gd name="T11" fmla="*/ 44 h 65"/>
                  <a:gd name="T12" fmla="*/ 8 w 66"/>
                  <a:gd name="T13" fmla="*/ 55 h 65"/>
                  <a:gd name="T14" fmla="*/ 18 w 66"/>
                  <a:gd name="T15" fmla="*/ 62 h 65"/>
                  <a:gd name="T16" fmla="*/ 29 w 66"/>
                  <a:gd name="T17" fmla="*/ 65 h 65"/>
                  <a:gd name="T18" fmla="*/ 39 w 66"/>
                  <a:gd name="T19" fmla="*/ 62 h 65"/>
                  <a:gd name="T20" fmla="*/ 50 w 66"/>
                  <a:gd name="T21" fmla="*/ 55 h 65"/>
                  <a:gd name="T22" fmla="*/ 60 w 66"/>
                  <a:gd name="T23" fmla="*/ 44 h 65"/>
                  <a:gd name="T24" fmla="*/ 63 w 66"/>
                  <a:gd name="T25" fmla="*/ 41 h 65"/>
                  <a:gd name="T26" fmla="*/ 66 w 66"/>
                  <a:gd name="T27" fmla="*/ 36 h 65"/>
                  <a:gd name="T28" fmla="*/ 66 w 66"/>
                  <a:gd name="T29" fmla="*/ 36 h 65"/>
                  <a:gd name="T30" fmla="*/ 66 w 66"/>
                  <a:gd name="T31" fmla="*/ 34 h 65"/>
                  <a:gd name="T32" fmla="*/ 66 w 66"/>
                  <a:gd name="T33" fmla="*/ 28 h 65"/>
                  <a:gd name="T34" fmla="*/ 66 w 66"/>
                  <a:gd name="T35" fmla="*/ 20 h 65"/>
                  <a:gd name="T36" fmla="*/ 58 w 66"/>
                  <a:gd name="T37" fmla="*/ 10 h 65"/>
                  <a:gd name="T38" fmla="*/ 45 w 66"/>
                  <a:gd name="T39" fmla="*/ 2 h 65"/>
                  <a:gd name="T40" fmla="*/ 32 w 66"/>
                  <a:gd name="T41" fmla="*/ 0 h 65"/>
                  <a:gd name="T42" fmla="*/ 26 w 66"/>
                  <a:gd name="T43" fmla="*/ 0 h 65"/>
                  <a:gd name="T44" fmla="*/ 18 w 66"/>
                  <a:gd name="T45" fmla="*/ 0 h 65"/>
                  <a:gd name="T46" fmla="*/ 11 w 66"/>
                  <a:gd name="T47" fmla="*/ 2 h 65"/>
                  <a:gd name="T48" fmla="*/ 3 w 66"/>
                  <a:gd name="T49" fmla="*/ 7 h 65"/>
                  <a:gd name="T50" fmla="*/ 3 w 66"/>
                  <a:gd name="T51" fmla="*/ 7 h 65"/>
                  <a:gd name="T52" fmla="*/ 3 w 66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5"/>
                  <a:gd name="T83" fmla="*/ 66 w 66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5">
                    <a:moveTo>
                      <a:pt x="3" y="10"/>
                    </a:moveTo>
                    <a:lnTo>
                      <a:pt x="3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9" y="65"/>
                    </a:lnTo>
                    <a:lnTo>
                      <a:pt x="39" y="62"/>
                    </a:lnTo>
                    <a:lnTo>
                      <a:pt x="50" y="55"/>
                    </a:lnTo>
                    <a:lnTo>
                      <a:pt x="60" y="44"/>
                    </a:lnTo>
                    <a:lnTo>
                      <a:pt x="63" y="41"/>
                    </a:lnTo>
                    <a:lnTo>
                      <a:pt x="66" y="36"/>
                    </a:lnTo>
                    <a:lnTo>
                      <a:pt x="66" y="34"/>
                    </a:lnTo>
                    <a:lnTo>
                      <a:pt x="66" y="28"/>
                    </a:lnTo>
                    <a:lnTo>
                      <a:pt x="66" y="20"/>
                    </a:lnTo>
                    <a:lnTo>
                      <a:pt x="58" y="10"/>
                    </a:lnTo>
                    <a:lnTo>
                      <a:pt x="45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1" y="2"/>
                    </a:lnTo>
                    <a:lnTo>
                      <a:pt x="3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0" name="Freeform 3100"/>
              <p:cNvSpPr>
                <a:spLocks/>
              </p:cNvSpPr>
              <p:nvPr/>
            </p:nvSpPr>
            <p:spPr bwMode="auto">
              <a:xfrm>
                <a:off x="3542" y="1922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6 h 8"/>
                  <a:gd name="T10" fmla="*/ 3 w 5"/>
                  <a:gd name="T11" fmla="*/ 6 h 8"/>
                  <a:gd name="T12" fmla="*/ 3 w 5"/>
                  <a:gd name="T13" fmla="*/ 6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1" name="Freeform 3101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2" name="Freeform 3102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3" name="Freeform 3103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4" name="Freeform 3104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5" name="Freeform 3105"/>
              <p:cNvSpPr>
                <a:spLocks/>
              </p:cNvSpPr>
              <p:nvPr/>
            </p:nvSpPr>
            <p:spPr bwMode="auto">
              <a:xfrm>
                <a:off x="3600" y="195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3 h 8"/>
                  <a:gd name="T10" fmla="*/ 5 w 10"/>
                  <a:gd name="T11" fmla="*/ 3 h 8"/>
                  <a:gd name="T12" fmla="*/ 2 w 10"/>
                  <a:gd name="T13" fmla="*/ 3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3 h 8"/>
                  <a:gd name="T34" fmla="*/ 8 w 10"/>
                  <a:gd name="T35" fmla="*/ 3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6" name="Freeform 3106"/>
              <p:cNvSpPr>
                <a:spLocks/>
              </p:cNvSpPr>
              <p:nvPr/>
            </p:nvSpPr>
            <p:spPr bwMode="auto">
              <a:xfrm>
                <a:off x="3605" y="194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3 w 5"/>
                  <a:gd name="T3" fmla="*/ 0 h 2"/>
                  <a:gd name="T4" fmla="*/ 3 w 5"/>
                  <a:gd name="T5" fmla="*/ 0 h 2"/>
                  <a:gd name="T6" fmla="*/ 3 w 5"/>
                  <a:gd name="T7" fmla="*/ 2 h 2"/>
                  <a:gd name="T8" fmla="*/ 3 w 5"/>
                  <a:gd name="T9" fmla="*/ 2 h 2"/>
                  <a:gd name="T10" fmla="*/ 3 w 5"/>
                  <a:gd name="T11" fmla="*/ 2 h 2"/>
                  <a:gd name="T12" fmla="*/ 3 w 5"/>
                  <a:gd name="T13" fmla="*/ 2 h 2"/>
                  <a:gd name="T14" fmla="*/ 3 w 5"/>
                  <a:gd name="T15" fmla="*/ 2 h 2"/>
                  <a:gd name="T16" fmla="*/ 0 w 5"/>
                  <a:gd name="T17" fmla="*/ 2 h 2"/>
                  <a:gd name="T18" fmla="*/ 0 w 5"/>
                  <a:gd name="T19" fmla="*/ 2 h 2"/>
                  <a:gd name="T20" fmla="*/ 5 w 5"/>
                  <a:gd name="T21" fmla="*/ 2 h 2"/>
                  <a:gd name="T22" fmla="*/ 5 w 5"/>
                  <a:gd name="T23" fmla="*/ 2 h 2"/>
                  <a:gd name="T24" fmla="*/ 5 w 5"/>
                  <a:gd name="T25" fmla="*/ 2 h 2"/>
                  <a:gd name="T26" fmla="*/ 5 w 5"/>
                  <a:gd name="T27" fmla="*/ 2 h 2"/>
                  <a:gd name="T28" fmla="*/ 5 w 5"/>
                  <a:gd name="T29" fmla="*/ 2 h 2"/>
                  <a:gd name="T30" fmla="*/ 5 w 5"/>
                  <a:gd name="T31" fmla="*/ 2 h 2"/>
                  <a:gd name="T32" fmla="*/ 5 w 5"/>
                  <a:gd name="T33" fmla="*/ 2 h 2"/>
                  <a:gd name="T34" fmla="*/ 5 w 5"/>
                  <a:gd name="T35" fmla="*/ 2 h 2"/>
                  <a:gd name="T36" fmla="*/ 5 w 5"/>
                  <a:gd name="T37" fmla="*/ 2 h 2"/>
                  <a:gd name="T38" fmla="*/ 5 w 5"/>
                  <a:gd name="T39" fmla="*/ 2 h 2"/>
                  <a:gd name="T40" fmla="*/ 3 w 5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7" name="Freeform 3107"/>
              <p:cNvSpPr>
                <a:spLocks/>
              </p:cNvSpPr>
              <p:nvPr/>
            </p:nvSpPr>
            <p:spPr bwMode="auto">
              <a:xfrm>
                <a:off x="3597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6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9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6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9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8" name="Freeform 3108"/>
              <p:cNvSpPr>
                <a:spLocks/>
              </p:cNvSpPr>
              <p:nvPr/>
            </p:nvSpPr>
            <p:spPr bwMode="auto">
              <a:xfrm>
                <a:off x="3574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2 w 26"/>
                  <a:gd name="T5" fmla="*/ 2 h 10"/>
                  <a:gd name="T6" fmla="*/ 7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5 w 26"/>
                  <a:gd name="T13" fmla="*/ 5 h 10"/>
                  <a:gd name="T14" fmla="*/ 18 w 26"/>
                  <a:gd name="T15" fmla="*/ 7 h 10"/>
                  <a:gd name="T16" fmla="*/ 23 w 26"/>
                  <a:gd name="T17" fmla="*/ 7 h 10"/>
                  <a:gd name="T18" fmla="*/ 23 w 26"/>
                  <a:gd name="T19" fmla="*/ 10 h 10"/>
                  <a:gd name="T20" fmla="*/ 26 w 26"/>
                  <a:gd name="T21" fmla="*/ 7 h 10"/>
                  <a:gd name="T22" fmla="*/ 23 w 26"/>
                  <a:gd name="T23" fmla="*/ 5 h 10"/>
                  <a:gd name="T24" fmla="*/ 20 w 26"/>
                  <a:gd name="T25" fmla="*/ 2 h 10"/>
                  <a:gd name="T26" fmla="*/ 18 w 26"/>
                  <a:gd name="T27" fmla="*/ 2 h 10"/>
                  <a:gd name="T28" fmla="*/ 15 w 26"/>
                  <a:gd name="T29" fmla="*/ 0 h 10"/>
                  <a:gd name="T30" fmla="*/ 10 w 26"/>
                  <a:gd name="T31" fmla="*/ 0 h 10"/>
                  <a:gd name="T32" fmla="*/ 7 w 26"/>
                  <a:gd name="T33" fmla="*/ 0 h 10"/>
                  <a:gd name="T34" fmla="*/ 2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7"/>
                    </a:lnTo>
                    <a:lnTo>
                      <a:pt x="23" y="7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23" y="5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9" name="Freeform 3109"/>
              <p:cNvSpPr>
                <a:spLocks/>
              </p:cNvSpPr>
              <p:nvPr/>
            </p:nvSpPr>
            <p:spPr bwMode="auto">
              <a:xfrm>
                <a:off x="3545" y="191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5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3 h 10"/>
                  <a:gd name="T28" fmla="*/ 15 w 29"/>
                  <a:gd name="T29" fmla="*/ 3 h 10"/>
                  <a:gd name="T30" fmla="*/ 10 w 29"/>
                  <a:gd name="T31" fmla="*/ 3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0" name="Freeform 3110"/>
              <p:cNvSpPr>
                <a:spLocks/>
              </p:cNvSpPr>
              <p:nvPr/>
            </p:nvSpPr>
            <p:spPr bwMode="auto">
              <a:xfrm>
                <a:off x="3542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1" name="Freeform 3111"/>
              <p:cNvSpPr>
                <a:spLocks/>
              </p:cNvSpPr>
              <p:nvPr/>
            </p:nvSpPr>
            <p:spPr bwMode="auto">
              <a:xfrm>
                <a:off x="3555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3 w 47"/>
                  <a:gd name="T5" fmla="*/ 45 h 50"/>
                  <a:gd name="T6" fmla="*/ 11 w 47"/>
                  <a:gd name="T7" fmla="*/ 50 h 50"/>
                  <a:gd name="T8" fmla="*/ 16 w 47"/>
                  <a:gd name="T9" fmla="*/ 50 h 50"/>
                  <a:gd name="T10" fmla="*/ 24 w 47"/>
                  <a:gd name="T11" fmla="*/ 50 h 50"/>
                  <a:gd name="T12" fmla="*/ 32 w 47"/>
                  <a:gd name="T13" fmla="*/ 45 h 50"/>
                  <a:gd name="T14" fmla="*/ 37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5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7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5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6 w 47"/>
                  <a:gd name="T45" fmla="*/ 47 h 50"/>
                  <a:gd name="T46" fmla="*/ 11 w 47"/>
                  <a:gd name="T47" fmla="*/ 47 h 50"/>
                  <a:gd name="T48" fmla="*/ 3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3" y="45"/>
                    </a:lnTo>
                    <a:lnTo>
                      <a:pt x="11" y="50"/>
                    </a:lnTo>
                    <a:lnTo>
                      <a:pt x="16" y="50"/>
                    </a:lnTo>
                    <a:lnTo>
                      <a:pt x="24" y="50"/>
                    </a:lnTo>
                    <a:lnTo>
                      <a:pt x="32" y="45"/>
                    </a:lnTo>
                    <a:lnTo>
                      <a:pt x="37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12" name="Rectangle 3113"/>
            <p:cNvSpPr>
              <a:spLocks noChangeArrowheads="1"/>
            </p:cNvSpPr>
            <p:nvPr/>
          </p:nvSpPr>
          <p:spPr bwMode="auto">
            <a:xfrm>
              <a:off x="3064" y="1436"/>
              <a:ext cx="592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3" name="Rectangle 3114"/>
            <p:cNvSpPr>
              <a:spLocks noChangeArrowheads="1"/>
            </p:cNvSpPr>
            <p:nvPr/>
          </p:nvSpPr>
          <p:spPr bwMode="auto">
            <a:xfrm>
              <a:off x="3120" y="1448"/>
              <a:ext cx="58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Operations</a:t>
              </a:r>
              <a:endParaRPr lang="en-GB" altLang="de-DE" sz="1400"/>
            </a:p>
          </p:txBody>
        </p:sp>
        <p:grpSp>
          <p:nvGrpSpPr>
            <p:cNvPr id="15414" name="Group 3280"/>
            <p:cNvGrpSpPr>
              <a:grpSpLocks/>
            </p:cNvGrpSpPr>
            <p:nvPr/>
          </p:nvGrpSpPr>
          <p:grpSpPr bwMode="auto">
            <a:xfrm>
              <a:off x="3147" y="1595"/>
              <a:ext cx="589" cy="419"/>
              <a:chOff x="3147" y="1595"/>
              <a:chExt cx="589" cy="419"/>
            </a:xfrm>
          </p:grpSpPr>
          <p:sp>
            <p:nvSpPr>
              <p:cNvPr id="17482" name="Freeform 3115"/>
              <p:cNvSpPr>
                <a:spLocks/>
              </p:cNvSpPr>
              <p:nvPr/>
            </p:nvSpPr>
            <p:spPr bwMode="auto">
              <a:xfrm>
                <a:off x="3448" y="1770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6 w 58"/>
                  <a:gd name="T11" fmla="*/ 14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0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4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0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4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3" name="Freeform 3116"/>
              <p:cNvSpPr>
                <a:spLocks/>
              </p:cNvSpPr>
              <p:nvPr/>
            </p:nvSpPr>
            <p:spPr bwMode="auto">
              <a:xfrm>
                <a:off x="3503" y="1768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8 w 47"/>
                  <a:gd name="T27" fmla="*/ 2 h 8"/>
                  <a:gd name="T28" fmla="*/ 23 w 47"/>
                  <a:gd name="T29" fmla="*/ 2 h 8"/>
                  <a:gd name="T30" fmla="*/ 31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4" name="Freeform 3117"/>
              <p:cNvSpPr>
                <a:spLocks/>
              </p:cNvSpPr>
              <p:nvPr/>
            </p:nvSpPr>
            <p:spPr bwMode="auto">
              <a:xfrm>
                <a:off x="3550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4 w 26"/>
                  <a:gd name="T7" fmla="*/ 13 h 21"/>
                  <a:gd name="T8" fmla="*/ 21 w 26"/>
                  <a:gd name="T9" fmla="*/ 11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3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1 w 26"/>
                  <a:gd name="T33" fmla="*/ 16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4" y="13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5" name="Freeform 3118"/>
              <p:cNvSpPr>
                <a:spLocks/>
              </p:cNvSpPr>
              <p:nvPr/>
            </p:nvSpPr>
            <p:spPr bwMode="auto">
              <a:xfrm>
                <a:off x="3566" y="1791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6" name="Freeform 3119"/>
              <p:cNvSpPr>
                <a:spLocks/>
              </p:cNvSpPr>
              <p:nvPr/>
            </p:nvSpPr>
            <p:spPr bwMode="auto">
              <a:xfrm>
                <a:off x="3560" y="1812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9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1 h 24"/>
                  <a:gd name="T14" fmla="*/ 6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9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7" name="Freeform 3120"/>
              <p:cNvSpPr>
                <a:spLocks/>
              </p:cNvSpPr>
              <p:nvPr/>
            </p:nvSpPr>
            <p:spPr bwMode="auto">
              <a:xfrm>
                <a:off x="3563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6 w 34"/>
                  <a:gd name="T11" fmla="*/ 5 h 8"/>
                  <a:gd name="T12" fmla="*/ 13 w 34"/>
                  <a:gd name="T13" fmla="*/ 5 h 8"/>
                  <a:gd name="T14" fmla="*/ 11 w 34"/>
                  <a:gd name="T15" fmla="*/ 5 h 8"/>
                  <a:gd name="T16" fmla="*/ 5 w 34"/>
                  <a:gd name="T17" fmla="*/ 5 h 8"/>
                  <a:gd name="T18" fmla="*/ 3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8" name="Freeform 3121"/>
              <p:cNvSpPr>
                <a:spLocks/>
              </p:cNvSpPr>
              <p:nvPr/>
            </p:nvSpPr>
            <p:spPr bwMode="auto">
              <a:xfrm>
                <a:off x="3597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1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9" name="Freeform 3122"/>
              <p:cNvSpPr>
                <a:spLocks/>
              </p:cNvSpPr>
              <p:nvPr/>
            </p:nvSpPr>
            <p:spPr bwMode="auto">
              <a:xfrm>
                <a:off x="3631" y="1820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0" name="Freeform 3123"/>
              <p:cNvSpPr>
                <a:spLocks/>
              </p:cNvSpPr>
              <p:nvPr/>
            </p:nvSpPr>
            <p:spPr bwMode="auto">
              <a:xfrm>
                <a:off x="3691" y="1828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1 h 60"/>
                  <a:gd name="T24" fmla="*/ 16 w 45"/>
                  <a:gd name="T25" fmla="*/ 16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7 h 60"/>
                  <a:gd name="T32" fmla="*/ 37 w 45"/>
                  <a:gd name="T33" fmla="*/ 45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6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7" y="45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1" name="Freeform 3124"/>
              <p:cNvSpPr>
                <a:spLocks/>
              </p:cNvSpPr>
              <p:nvPr/>
            </p:nvSpPr>
            <p:spPr bwMode="auto">
              <a:xfrm>
                <a:off x="3707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7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6 h 37"/>
                  <a:gd name="T24" fmla="*/ 26 w 29"/>
                  <a:gd name="T25" fmla="*/ 11 h 37"/>
                  <a:gd name="T26" fmla="*/ 24 w 29"/>
                  <a:gd name="T27" fmla="*/ 13 h 37"/>
                  <a:gd name="T28" fmla="*/ 18 w 29"/>
                  <a:gd name="T29" fmla="*/ 19 h 37"/>
                  <a:gd name="T30" fmla="*/ 16 w 29"/>
                  <a:gd name="T31" fmla="*/ 24 h 37"/>
                  <a:gd name="T32" fmla="*/ 10 w 29"/>
                  <a:gd name="T33" fmla="*/ 27 h 37"/>
                  <a:gd name="T34" fmla="*/ 5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7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6"/>
                    </a:lnTo>
                    <a:lnTo>
                      <a:pt x="26" y="11"/>
                    </a:lnTo>
                    <a:lnTo>
                      <a:pt x="24" y="13"/>
                    </a:lnTo>
                    <a:lnTo>
                      <a:pt x="18" y="19"/>
                    </a:lnTo>
                    <a:lnTo>
                      <a:pt x="16" y="24"/>
                    </a:lnTo>
                    <a:lnTo>
                      <a:pt x="10" y="27"/>
                    </a:lnTo>
                    <a:lnTo>
                      <a:pt x="5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2" name="Freeform 3125"/>
              <p:cNvSpPr>
                <a:spLocks/>
              </p:cNvSpPr>
              <p:nvPr/>
            </p:nvSpPr>
            <p:spPr bwMode="auto">
              <a:xfrm>
                <a:off x="3670" y="1920"/>
                <a:ext cx="40" cy="8"/>
              </a:xfrm>
              <a:custGeom>
                <a:avLst/>
                <a:gdLst>
                  <a:gd name="T0" fmla="*/ 0 w 40"/>
                  <a:gd name="T1" fmla="*/ 2 h 8"/>
                  <a:gd name="T2" fmla="*/ 0 w 40"/>
                  <a:gd name="T3" fmla="*/ 2 h 8"/>
                  <a:gd name="T4" fmla="*/ 6 w 40"/>
                  <a:gd name="T5" fmla="*/ 5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5 h 8"/>
                  <a:gd name="T20" fmla="*/ 37 w 40"/>
                  <a:gd name="T21" fmla="*/ 2 h 8"/>
                  <a:gd name="T22" fmla="*/ 34 w 40"/>
                  <a:gd name="T23" fmla="*/ 2 h 8"/>
                  <a:gd name="T24" fmla="*/ 29 w 40"/>
                  <a:gd name="T25" fmla="*/ 5 h 8"/>
                  <a:gd name="T26" fmla="*/ 24 w 40"/>
                  <a:gd name="T27" fmla="*/ 5 h 8"/>
                  <a:gd name="T28" fmla="*/ 19 w 40"/>
                  <a:gd name="T29" fmla="*/ 5 h 8"/>
                  <a:gd name="T30" fmla="*/ 16 w 40"/>
                  <a:gd name="T31" fmla="*/ 5 h 8"/>
                  <a:gd name="T32" fmla="*/ 11 w 40"/>
                  <a:gd name="T33" fmla="*/ 2 h 8"/>
                  <a:gd name="T34" fmla="*/ 8 w 40"/>
                  <a:gd name="T35" fmla="*/ 2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2"/>
                    </a:moveTo>
                    <a:lnTo>
                      <a:pt x="0" y="2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4" y="5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3" name="Freeform 3126"/>
              <p:cNvSpPr>
                <a:spLocks/>
              </p:cNvSpPr>
              <p:nvPr/>
            </p:nvSpPr>
            <p:spPr bwMode="auto">
              <a:xfrm>
                <a:off x="3668" y="1899"/>
                <a:ext cx="8" cy="23"/>
              </a:xfrm>
              <a:custGeom>
                <a:avLst/>
                <a:gdLst>
                  <a:gd name="T0" fmla="*/ 2 w 8"/>
                  <a:gd name="T1" fmla="*/ 0 h 23"/>
                  <a:gd name="T2" fmla="*/ 2 w 8"/>
                  <a:gd name="T3" fmla="*/ 0 h 23"/>
                  <a:gd name="T4" fmla="*/ 2 w 8"/>
                  <a:gd name="T5" fmla="*/ 2 h 23"/>
                  <a:gd name="T6" fmla="*/ 2 w 8"/>
                  <a:gd name="T7" fmla="*/ 5 h 23"/>
                  <a:gd name="T8" fmla="*/ 2 w 8"/>
                  <a:gd name="T9" fmla="*/ 8 h 23"/>
                  <a:gd name="T10" fmla="*/ 2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2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2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4" name="Freeform 3127"/>
              <p:cNvSpPr>
                <a:spLocks/>
              </p:cNvSpPr>
              <p:nvPr/>
            </p:nvSpPr>
            <p:spPr bwMode="auto">
              <a:xfrm>
                <a:off x="3657" y="1878"/>
                <a:ext cx="16" cy="21"/>
              </a:xfrm>
              <a:custGeom>
                <a:avLst/>
                <a:gdLst>
                  <a:gd name="T0" fmla="*/ 0 w 16"/>
                  <a:gd name="T1" fmla="*/ 2 h 21"/>
                  <a:gd name="T2" fmla="*/ 0 w 16"/>
                  <a:gd name="T3" fmla="*/ 2 h 21"/>
                  <a:gd name="T4" fmla="*/ 3 w 16"/>
                  <a:gd name="T5" fmla="*/ 5 h 21"/>
                  <a:gd name="T6" fmla="*/ 6 w 16"/>
                  <a:gd name="T7" fmla="*/ 5 h 21"/>
                  <a:gd name="T8" fmla="*/ 6 w 16"/>
                  <a:gd name="T9" fmla="*/ 8 h 21"/>
                  <a:gd name="T10" fmla="*/ 8 w 16"/>
                  <a:gd name="T11" fmla="*/ 10 h 21"/>
                  <a:gd name="T12" fmla="*/ 11 w 16"/>
                  <a:gd name="T13" fmla="*/ 13 h 21"/>
                  <a:gd name="T14" fmla="*/ 11 w 16"/>
                  <a:gd name="T15" fmla="*/ 16 h 21"/>
                  <a:gd name="T16" fmla="*/ 13 w 16"/>
                  <a:gd name="T17" fmla="*/ 18 h 21"/>
                  <a:gd name="T18" fmla="*/ 13 w 16"/>
                  <a:gd name="T19" fmla="*/ 21 h 21"/>
                  <a:gd name="T20" fmla="*/ 16 w 16"/>
                  <a:gd name="T21" fmla="*/ 21 h 21"/>
                  <a:gd name="T22" fmla="*/ 16 w 16"/>
                  <a:gd name="T23" fmla="*/ 16 h 21"/>
                  <a:gd name="T24" fmla="*/ 13 w 16"/>
                  <a:gd name="T25" fmla="*/ 13 h 21"/>
                  <a:gd name="T26" fmla="*/ 13 w 16"/>
                  <a:gd name="T27" fmla="*/ 10 h 21"/>
                  <a:gd name="T28" fmla="*/ 11 w 16"/>
                  <a:gd name="T29" fmla="*/ 8 h 21"/>
                  <a:gd name="T30" fmla="*/ 8 w 16"/>
                  <a:gd name="T31" fmla="*/ 5 h 21"/>
                  <a:gd name="T32" fmla="*/ 6 w 16"/>
                  <a:gd name="T33" fmla="*/ 2 h 21"/>
                  <a:gd name="T34" fmla="*/ 3 w 16"/>
                  <a:gd name="T35" fmla="*/ 0 h 21"/>
                  <a:gd name="T36" fmla="*/ 0 w 16"/>
                  <a:gd name="T37" fmla="*/ 0 h 21"/>
                  <a:gd name="T38" fmla="*/ 0 w 16"/>
                  <a:gd name="T39" fmla="*/ 0 h 21"/>
                  <a:gd name="T40" fmla="*/ 0 w 16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1"/>
                  <a:gd name="T65" fmla="*/ 16 w 1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1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5" name="Freeform 3128"/>
              <p:cNvSpPr>
                <a:spLocks/>
              </p:cNvSpPr>
              <p:nvPr/>
            </p:nvSpPr>
            <p:spPr bwMode="auto">
              <a:xfrm>
                <a:off x="3618" y="1873"/>
                <a:ext cx="39" cy="7"/>
              </a:xfrm>
              <a:custGeom>
                <a:avLst/>
                <a:gdLst>
                  <a:gd name="T0" fmla="*/ 3 w 39"/>
                  <a:gd name="T1" fmla="*/ 5 h 7"/>
                  <a:gd name="T2" fmla="*/ 3 w 39"/>
                  <a:gd name="T3" fmla="*/ 5 h 7"/>
                  <a:gd name="T4" fmla="*/ 8 w 39"/>
                  <a:gd name="T5" fmla="*/ 5 h 7"/>
                  <a:gd name="T6" fmla="*/ 10 w 39"/>
                  <a:gd name="T7" fmla="*/ 5 h 7"/>
                  <a:gd name="T8" fmla="*/ 16 w 39"/>
                  <a:gd name="T9" fmla="*/ 5 h 7"/>
                  <a:gd name="T10" fmla="*/ 21 w 39"/>
                  <a:gd name="T11" fmla="*/ 5 h 7"/>
                  <a:gd name="T12" fmla="*/ 26 w 39"/>
                  <a:gd name="T13" fmla="*/ 5 h 7"/>
                  <a:gd name="T14" fmla="*/ 29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7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1 w 39"/>
                  <a:gd name="T29" fmla="*/ 0 h 7"/>
                  <a:gd name="T30" fmla="*/ 16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3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7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6" name="Freeform 3129"/>
              <p:cNvSpPr>
                <a:spLocks/>
              </p:cNvSpPr>
              <p:nvPr/>
            </p:nvSpPr>
            <p:spPr bwMode="auto">
              <a:xfrm>
                <a:off x="3584" y="1875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0 w 37"/>
                  <a:gd name="T5" fmla="*/ 21 h 29"/>
                  <a:gd name="T6" fmla="*/ 16 w 37"/>
                  <a:gd name="T7" fmla="*/ 19 h 29"/>
                  <a:gd name="T8" fmla="*/ 18 w 37"/>
                  <a:gd name="T9" fmla="*/ 13 h 29"/>
                  <a:gd name="T10" fmla="*/ 24 w 37"/>
                  <a:gd name="T11" fmla="*/ 11 h 29"/>
                  <a:gd name="T12" fmla="*/ 26 w 37"/>
                  <a:gd name="T13" fmla="*/ 8 h 29"/>
                  <a:gd name="T14" fmla="*/ 31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1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3 w 37"/>
                  <a:gd name="T29" fmla="*/ 16 h 29"/>
                  <a:gd name="T30" fmla="*/ 8 w 37"/>
                  <a:gd name="T31" fmla="*/ 19 h 29"/>
                  <a:gd name="T32" fmla="*/ 5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9"/>
                    </a:lnTo>
                    <a:lnTo>
                      <a:pt x="18" y="13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3" y="16"/>
                    </a:lnTo>
                    <a:lnTo>
                      <a:pt x="8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7" name="Freeform 3130"/>
              <p:cNvSpPr>
                <a:spLocks/>
              </p:cNvSpPr>
              <p:nvPr/>
            </p:nvSpPr>
            <p:spPr bwMode="auto">
              <a:xfrm>
                <a:off x="3181" y="1820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6 h 92"/>
                  <a:gd name="T6" fmla="*/ 5 w 338"/>
                  <a:gd name="T7" fmla="*/ 76 h 92"/>
                  <a:gd name="T8" fmla="*/ 11 w 338"/>
                  <a:gd name="T9" fmla="*/ 84 h 92"/>
                  <a:gd name="T10" fmla="*/ 50 w 338"/>
                  <a:gd name="T11" fmla="*/ 87 h 92"/>
                  <a:gd name="T12" fmla="*/ 89 w 338"/>
                  <a:gd name="T13" fmla="*/ 87 h 92"/>
                  <a:gd name="T14" fmla="*/ 126 w 338"/>
                  <a:gd name="T15" fmla="*/ 87 h 92"/>
                  <a:gd name="T16" fmla="*/ 165 w 338"/>
                  <a:gd name="T17" fmla="*/ 87 h 92"/>
                  <a:gd name="T18" fmla="*/ 209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6 h 92"/>
                  <a:gd name="T32" fmla="*/ 335 w 338"/>
                  <a:gd name="T33" fmla="*/ 45 h 92"/>
                  <a:gd name="T34" fmla="*/ 338 w 338"/>
                  <a:gd name="T35" fmla="*/ 26 h 92"/>
                  <a:gd name="T36" fmla="*/ 338 w 338"/>
                  <a:gd name="T37" fmla="*/ 19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09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1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6"/>
                    </a:lnTo>
                    <a:lnTo>
                      <a:pt x="5" y="76"/>
                    </a:lnTo>
                    <a:lnTo>
                      <a:pt x="11" y="84"/>
                    </a:lnTo>
                    <a:lnTo>
                      <a:pt x="50" y="87"/>
                    </a:lnTo>
                    <a:lnTo>
                      <a:pt x="89" y="87"/>
                    </a:lnTo>
                    <a:lnTo>
                      <a:pt x="126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6"/>
                    </a:lnTo>
                    <a:lnTo>
                      <a:pt x="335" y="45"/>
                    </a:lnTo>
                    <a:lnTo>
                      <a:pt x="338" y="26"/>
                    </a:lnTo>
                    <a:lnTo>
                      <a:pt x="338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8" name="Freeform 3131"/>
              <p:cNvSpPr>
                <a:spLocks/>
              </p:cNvSpPr>
              <p:nvPr/>
            </p:nvSpPr>
            <p:spPr bwMode="auto">
              <a:xfrm>
                <a:off x="3181" y="1836"/>
                <a:ext cx="3" cy="52"/>
              </a:xfrm>
              <a:custGeom>
                <a:avLst/>
                <a:gdLst>
                  <a:gd name="T0" fmla="*/ 3 w 3"/>
                  <a:gd name="T1" fmla="*/ 50 h 52"/>
                  <a:gd name="T2" fmla="*/ 3 w 3"/>
                  <a:gd name="T3" fmla="*/ 50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8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8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50"/>
                    </a:moveTo>
                    <a:lnTo>
                      <a:pt x="3" y="50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9" name="Freeform 3132"/>
              <p:cNvSpPr>
                <a:spLocks/>
              </p:cNvSpPr>
              <p:nvPr/>
            </p:nvSpPr>
            <p:spPr bwMode="auto">
              <a:xfrm>
                <a:off x="3181" y="1886"/>
                <a:ext cx="11" cy="18"/>
              </a:xfrm>
              <a:custGeom>
                <a:avLst/>
                <a:gdLst>
                  <a:gd name="T0" fmla="*/ 11 w 11"/>
                  <a:gd name="T1" fmla="*/ 15 h 18"/>
                  <a:gd name="T2" fmla="*/ 11 w 11"/>
                  <a:gd name="T3" fmla="*/ 15 h 18"/>
                  <a:gd name="T4" fmla="*/ 11 w 11"/>
                  <a:gd name="T5" fmla="*/ 15 h 18"/>
                  <a:gd name="T6" fmla="*/ 8 w 11"/>
                  <a:gd name="T7" fmla="*/ 13 h 18"/>
                  <a:gd name="T8" fmla="*/ 8 w 11"/>
                  <a:gd name="T9" fmla="*/ 13 h 18"/>
                  <a:gd name="T10" fmla="*/ 5 w 11"/>
                  <a:gd name="T11" fmla="*/ 10 h 18"/>
                  <a:gd name="T12" fmla="*/ 5 w 11"/>
                  <a:gd name="T13" fmla="*/ 8 h 18"/>
                  <a:gd name="T14" fmla="*/ 5 w 11"/>
                  <a:gd name="T15" fmla="*/ 5 h 18"/>
                  <a:gd name="T16" fmla="*/ 5 w 11"/>
                  <a:gd name="T17" fmla="*/ 2 h 18"/>
                  <a:gd name="T18" fmla="*/ 3 w 11"/>
                  <a:gd name="T19" fmla="*/ 0 h 18"/>
                  <a:gd name="T20" fmla="*/ 0 w 11"/>
                  <a:gd name="T21" fmla="*/ 2 h 18"/>
                  <a:gd name="T22" fmla="*/ 0 w 11"/>
                  <a:gd name="T23" fmla="*/ 2 h 18"/>
                  <a:gd name="T24" fmla="*/ 0 w 11"/>
                  <a:gd name="T25" fmla="*/ 5 h 18"/>
                  <a:gd name="T26" fmla="*/ 3 w 11"/>
                  <a:gd name="T27" fmla="*/ 10 h 18"/>
                  <a:gd name="T28" fmla="*/ 3 w 11"/>
                  <a:gd name="T29" fmla="*/ 13 h 18"/>
                  <a:gd name="T30" fmla="*/ 5 w 11"/>
                  <a:gd name="T31" fmla="*/ 15 h 18"/>
                  <a:gd name="T32" fmla="*/ 5 w 11"/>
                  <a:gd name="T33" fmla="*/ 15 h 18"/>
                  <a:gd name="T34" fmla="*/ 8 w 11"/>
                  <a:gd name="T35" fmla="*/ 18 h 18"/>
                  <a:gd name="T36" fmla="*/ 11 w 11"/>
                  <a:gd name="T37" fmla="*/ 18 h 18"/>
                  <a:gd name="T38" fmla="*/ 11 w 11"/>
                  <a:gd name="T39" fmla="*/ 18 h 18"/>
                  <a:gd name="T40" fmla="*/ 11 w 1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8"/>
                  <a:gd name="T65" fmla="*/ 11 w 1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8">
                    <a:moveTo>
                      <a:pt x="11" y="15"/>
                    </a:moveTo>
                    <a:lnTo>
                      <a:pt x="11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0" name="Freeform 3133"/>
              <p:cNvSpPr>
                <a:spLocks/>
              </p:cNvSpPr>
              <p:nvPr/>
            </p:nvSpPr>
            <p:spPr bwMode="auto">
              <a:xfrm>
                <a:off x="3192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6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7 w 154"/>
                  <a:gd name="T27" fmla="*/ 8 h 8"/>
                  <a:gd name="T28" fmla="*/ 78 w 154"/>
                  <a:gd name="T29" fmla="*/ 8 h 8"/>
                  <a:gd name="T30" fmla="*/ 96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6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6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1" name="Freeform 3134"/>
              <p:cNvSpPr>
                <a:spLocks/>
              </p:cNvSpPr>
              <p:nvPr/>
            </p:nvSpPr>
            <p:spPr bwMode="auto">
              <a:xfrm>
                <a:off x="3346" y="1904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3 h 8"/>
                  <a:gd name="T8" fmla="*/ 52 w 86"/>
                  <a:gd name="T9" fmla="*/ 3 h 8"/>
                  <a:gd name="T10" fmla="*/ 42 w 86"/>
                  <a:gd name="T11" fmla="*/ 3 h 8"/>
                  <a:gd name="T12" fmla="*/ 31 w 86"/>
                  <a:gd name="T13" fmla="*/ 3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3"/>
                    </a:lnTo>
                    <a:lnTo>
                      <a:pt x="52" y="3"/>
                    </a:lnTo>
                    <a:lnTo>
                      <a:pt x="42" y="3"/>
                    </a:lnTo>
                    <a:lnTo>
                      <a:pt x="31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2" name="Freeform 3135"/>
              <p:cNvSpPr>
                <a:spLocks/>
              </p:cNvSpPr>
              <p:nvPr/>
            </p:nvSpPr>
            <p:spPr bwMode="auto">
              <a:xfrm>
                <a:off x="3432" y="1899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5 h 16"/>
                  <a:gd name="T6" fmla="*/ 53 w 71"/>
                  <a:gd name="T7" fmla="*/ 8 h 16"/>
                  <a:gd name="T8" fmla="*/ 45 w 71"/>
                  <a:gd name="T9" fmla="*/ 10 h 16"/>
                  <a:gd name="T10" fmla="*/ 37 w 71"/>
                  <a:gd name="T11" fmla="*/ 10 h 16"/>
                  <a:gd name="T12" fmla="*/ 26 w 71"/>
                  <a:gd name="T13" fmla="*/ 10 h 16"/>
                  <a:gd name="T14" fmla="*/ 19 w 71"/>
                  <a:gd name="T15" fmla="*/ 10 h 16"/>
                  <a:gd name="T16" fmla="*/ 8 w 71"/>
                  <a:gd name="T17" fmla="*/ 10 h 16"/>
                  <a:gd name="T18" fmla="*/ 0 w 71"/>
                  <a:gd name="T19" fmla="*/ 10 h 16"/>
                  <a:gd name="T20" fmla="*/ 0 w 71"/>
                  <a:gd name="T21" fmla="*/ 13 h 16"/>
                  <a:gd name="T22" fmla="*/ 8 w 71"/>
                  <a:gd name="T23" fmla="*/ 13 h 16"/>
                  <a:gd name="T24" fmla="*/ 19 w 71"/>
                  <a:gd name="T25" fmla="*/ 13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3 h 16"/>
                  <a:gd name="T32" fmla="*/ 53 w 71"/>
                  <a:gd name="T33" fmla="*/ 13 h 16"/>
                  <a:gd name="T34" fmla="*/ 60 w 71"/>
                  <a:gd name="T35" fmla="*/ 8 h 16"/>
                  <a:gd name="T36" fmla="*/ 71 w 71"/>
                  <a:gd name="T37" fmla="*/ 2 h 16"/>
                  <a:gd name="T38" fmla="*/ 71 w 71"/>
                  <a:gd name="T39" fmla="*/ 2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3" y="8"/>
                    </a:lnTo>
                    <a:lnTo>
                      <a:pt x="45" y="10"/>
                    </a:lnTo>
                    <a:lnTo>
                      <a:pt x="37" y="10"/>
                    </a:lnTo>
                    <a:lnTo>
                      <a:pt x="26" y="10"/>
                    </a:lnTo>
                    <a:lnTo>
                      <a:pt x="19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9" y="13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3"/>
                    </a:lnTo>
                    <a:lnTo>
                      <a:pt x="53" y="13"/>
                    </a:lnTo>
                    <a:lnTo>
                      <a:pt x="60" y="8"/>
                    </a:lnTo>
                    <a:lnTo>
                      <a:pt x="71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3" name="Freeform 3136"/>
              <p:cNvSpPr>
                <a:spLocks/>
              </p:cNvSpPr>
              <p:nvPr/>
            </p:nvSpPr>
            <p:spPr bwMode="auto">
              <a:xfrm>
                <a:off x="3500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1 w 21"/>
                  <a:gd name="T15" fmla="*/ 55 h 70"/>
                  <a:gd name="T16" fmla="*/ 6 w 21"/>
                  <a:gd name="T17" fmla="*/ 63 h 70"/>
                  <a:gd name="T18" fmla="*/ 0 w 21"/>
                  <a:gd name="T19" fmla="*/ 68 h 70"/>
                  <a:gd name="T20" fmla="*/ 3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9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9 w 21"/>
                  <a:gd name="T35" fmla="*/ 8 h 70"/>
                  <a:gd name="T36" fmla="*/ 19 w 21"/>
                  <a:gd name="T37" fmla="*/ 0 h 70"/>
                  <a:gd name="T38" fmla="*/ 19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9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4" name="Freeform 3137"/>
              <p:cNvSpPr>
                <a:spLocks/>
              </p:cNvSpPr>
              <p:nvPr/>
            </p:nvSpPr>
            <p:spPr bwMode="auto">
              <a:xfrm>
                <a:off x="3461" y="1820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2 w 58"/>
                  <a:gd name="T19" fmla="*/ 13 h 13"/>
                  <a:gd name="T20" fmla="*/ 58 w 58"/>
                  <a:gd name="T21" fmla="*/ 11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2" y="13"/>
                    </a:lnTo>
                    <a:lnTo>
                      <a:pt x="58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5" name="Freeform 3138"/>
              <p:cNvSpPr>
                <a:spLocks/>
              </p:cNvSpPr>
              <p:nvPr/>
            </p:nvSpPr>
            <p:spPr bwMode="auto">
              <a:xfrm>
                <a:off x="3181" y="1820"/>
                <a:ext cx="280" cy="19"/>
              </a:xfrm>
              <a:custGeom>
                <a:avLst/>
                <a:gdLst>
                  <a:gd name="T0" fmla="*/ 3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7 w 280"/>
                  <a:gd name="T9" fmla="*/ 13 h 19"/>
                  <a:gd name="T10" fmla="*/ 136 w 280"/>
                  <a:gd name="T11" fmla="*/ 11 h 19"/>
                  <a:gd name="T12" fmla="*/ 189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9 w 280"/>
                  <a:gd name="T27" fmla="*/ 5 h 19"/>
                  <a:gd name="T28" fmla="*/ 136 w 280"/>
                  <a:gd name="T29" fmla="*/ 8 h 19"/>
                  <a:gd name="T30" fmla="*/ 87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3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3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1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6" name="Freeform 3139"/>
              <p:cNvSpPr>
                <a:spLocks/>
              </p:cNvSpPr>
              <p:nvPr/>
            </p:nvSpPr>
            <p:spPr bwMode="auto">
              <a:xfrm>
                <a:off x="3147" y="1925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6 h 89"/>
                  <a:gd name="T4" fmla="*/ 34 w 374"/>
                  <a:gd name="T5" fmla="*/ 29 h 89"/>
                  <a:gd name="T6" fmla="*/ 19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1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9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3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6"/>
                    </a:lnTo>
                    <a:lnTo>
                      <a:pt x="34" y="29"/>
                    </a:lnTo>
                    <a:lnTo>
                      <a:pt x="19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1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9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3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7" name="Freeform 3140"/>
              <p:cNvSpPr>
                <a:spLocks/>
              </p:cNvSpPr>
              <p:nvPr/>
            </p:nvSpPr>
            <p:spPr bwMode="auto">
              <a:xfrm>
                <a:off x="3152" y="1928"/>
                <a:ext cx="369" cy="70"/>
              </a:xfrm>
              <a:custGeom>
                <a:avLst/>
                <a:gdLst>
                  <a:gd name="T0" fmla="*/ 61 w 369"/>
                  <a:gd name="T1" fmla="*/ 5 h 70"/>
                  <a:gd name="T2" fmla="*/ 48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6 w 369"/>
                  <a:gd name="T17" fmla="*/ 57 h 70"/>
                  <a:gd name="T18" fmla="*/ 66 w 369"/>
                  <a:gd name="T19" fmla="*/ 62 h 70"/>
                  <a:gd name="T20" fmla="*/ 121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4 w 369"/>
                  <a:gd name="T27" fmla="*/ 68 h 70"/>
                  <a:gd name="T28" fmla="*/ 333 w 369"/>
                  <a:gd name="T29" fmla="*/ 65 h 70"/>
                  <a:gd name="T30" fmla="*/ 361 w 369"/>
                  <a:gd name="T31" fmla="*/ 57 h 70"/>
                  <a:gd name="T32" fmla="*/ 367 w 369"/>
                  <a:gd name="T33" fmla="*/ 55 h 70"/>
                  <a:gd name="T34" fmla="*/ 369 w 369"/>
                  <a:gd name="T35" fmla="*/ 52 h 70"/>
                  <a:gd name="T36" fmla="*/ 367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1 w 369"/>
                  <a:gd name="T43" fmla="*/ 7 h 70"/>
                  <a:gd name="T44" fmla="*/ 346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9 w 369"/>
                  <a:gd name="T51" fmla="*/ 0 h 70"/>
                  <a:gd name="T52" fmla="*/ 61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1" y="5"/>
                    </a:moveTo>
                    <a:lnTo>
                      <a:pt x="48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7"/>
                    </a:lnTo>
                    <a:lnTo>
                      <a:pt x="66" y="62"/>
                    </a:lnTo>
                    <a:lnTo>
                      <a:pt x="121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4" y="68"/>
                    </a:lnTo>
                    <a:lnTo>
                      <a:pt x="333" y="65"/>
                    </a:lnTo>
                    <a:lnTo>
                      <a:pt x="361" y="57"/>
                    </a:lnTo>
                    <a:lnTo>
                      <a:pt x="367" y="55"/>
                    </a:lnTo>
                    <a:lnTo>
                      <a:pt x="369" y="52"/>
                    </a:lnTo>
                    <a:lnTo>
                      <a:pt x="367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1" y="7"/>
                    </a:lnTo>
                    <a:lnTo>
                      <a:pt x="346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9" y="0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8" name="Freeform 3141"/>
              <p:cNvSpPr>
                <a:spLocks/>
              </p:cNvSpPr>
              <p:nvPr/>
            </p:nvSpPr>
            <p:spPr bwMode="auto">
              <a:xfrm>
                <a:off x="3210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9" name="Freeform 3142"/>
              <p:cNvSpPr>
                <a:spLocks/>
              </p:cNvSpPr>
              <p:nvPr/>
            </p:nvSpPr>
            <p:spPr bwMode="auto">
              <a:xfrm>
                <a:off x="3200" y="194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0" name="Freeform 3143"/>
              <p:cNvSpPr>
                <a:spLocks/>
              </p:cNvSpPr>
              <p:nvPr/>
            </p:nvSpPr>
            <p:spPr bwMode="auto">
              <a:xfrm>
                <a:off x="3189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1" name="Freeform 3144"/>
              <p:cNvSpPr>
                <a:spLocks/>
              </p:cNvSpPr>
              <p:nvPr/>
            </p:nvSpPr>
            <p:spPr bwMode="auto">
              <a:xfrm>
                <a:off x="3176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3 w 10"/>
                  <a:gd name="T5" fmla="*/ 3 h 8"/>
                  <a:gd name="T6" fmla="*/ 3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2" name="Freeform 3145"/>
              <p:cNvSpPr>
                <a:spLocks/>
              </p:cNvSpPr>
              <p:nvPr/>
            </p:nvSpPr>
            <p:spPr bwMode="auto">
              <a:xfrm>
                <a:off x="3166" y="197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2 w 10"/>
                  <a:gd name="T13" fmla="*/ 11 h 11"/>
                  <a:gd name="T14" fmla="*/ 5 w 10"/>
                  <a:gd name="T15" fmla="*/ 11 h 11"/>
                  <a:gd name="T16" fmla="*/ 7 w 10"/>
                  <a:gd name="T17" fmla="*/ 8 h 11"/>
                  <a:gd name="T18" fmla="*/ 7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3" name="Freeform 3146"/>
              <p:cNvSpPr>
                <a:spLocks/>
              </p:cNvSpPr>
              <p:nvPr/>
            </p:nvSpPr>
            <p:spPr bwMode="auto">
              <a:xfrm>
                <a:off x="3223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4" name="Freeform 3147"/>
              <p:cNvSpPr>
                <a:spLocks/>
              </p:cNvSpPr>
              <p:nvPr/>
            </p:nvSpPr>
            <p:spPr bwMode="auto">
              <a:xfrm>
                <a:off x="3213" y="1946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2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5" name="Freeform 3148"/>
              <p:cNvSpPr>
                <a:spLocks/>
              </p:cNvSpPr>
              <p:nvPr/>
            </p:nvSpPr>
            <p:spPr bwMode="auto">
              <a:xfrm>
                <a:off x="3202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2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6" name="Freeform 3149"/>
              <p:cNvSpPr>
                <a:spLocks/>
              </p:cNvSpPr>
              <p:nvPr/>
            </p:nvSpPr>
            <p:spPr bwMode="auto">
              <a:xfrm>
                <a:off x="3189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7" name="Freeform 3150"/>
              <p:cNvSpPr>
                <a:spLocks/>
              </p:cNvSpPr>
              <p:nvPr/>
            </p:nvSpPr>
            <p:spPr bwMode="auto">
              <a:xfrm>
                <a:off x="3179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7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8" name="Freeform 3151"/>
              <p:cNvSpPr>
                <a:spLocks/>
              </p:cNvSpPr>
              <p:nvPr/>
            </p:nvSpPr>
            <p:spPr bwMode="auto">
              <a:xfrm>
                <a:off x="3234" y="19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9" name="Freeform 3152"/>
              <p:cNvSpPr>
                <a:spLocks/>
              </p:cNvSpPr>
              <p:nvPr/>
            </p:nvSpPr>
            <p:spPr bwMode="auto">
              <a:xfrm>
                <a:off x="3226" y="194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0" name="Freeform 3153"/>
              <p:cNvSpPr>
                <a:spLocks/>
              </p:cNvSpPr>
              <p:nvPr/>
            </p:nvSpPr>
            <p:spPr bwMode="auto">
              <a:xfrm>
                <a:off x="3215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1" name="Freeform 3154"/>
              <p:cNvSpPr>
                <a:spLocks/>
              </p:cNvSpPr>
              <p:nvPr/>
            </p:nvSpPr>
            <p:spPr bwMode="auto">
              <a:xfrm>
                <a:off x="3202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2" name="Freeform 3155"/>
              <p:cNvSpPr>
                <a:spLocks/>
              </p:cNvSpPr>
              <p:nvPr/>
            </p:nvSpPr>
            <p:spPr bwMode="auto">
              <a:xfrm>
                <a:off x="3192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3" name="Freeform 3156"/>
              <p:cNvSpPr>
                <a:spLocks/>
              </p:cNvSpPr>
              <p:nvPr/>
            </p:nvSpPr>
            <p:spPr bwMode="auto">
              <a:xfrm>
                <a:off x="3247" y="1938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2 w 7"/>
                  <a:gd name="T3" fmla="*/ 3 h 5"/>
                  <a:gd name="T4" fmla="*/ 0 w 7"/>
                  <a:gd name="T5" fmla="*/ 3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3 h 5"/>
                  <a:gd name="T22" fmla="*/ 7 w 7"/>
                  <a:gd name="T23" fmla="*/ 3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4" name="Freeform 3157"/>
              <p:cNvSpPr>
                <a:spLocks/>
              </p:cNvSpPr>
              <p:nvPr/>
            </p:nvSpPr>
            <p:spPr bwMode="auto">
              <a:xfrm>
                <a:off x="323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5" name="Freeform 3158"/>
              <p:cNvSpPr>
                <a:spLocks/>
              </p:cNvSpPr>
              <p:nvPr/>
            </p:nvSpPr>
            <p:spPr bwMode="auto">
              <a:xfrm>
                <a:off x="3228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6" name="Freeform 3159"/>
              <p:cNvSpPr>
                <a:spLocks/>
              </p:cNvSpPr>
              <p:nvPr/>
            </p:nvSpPr>
            <p:spPr bwMode="auto">
              <a:xfrm>
                <a:off x="3218" y="1964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7" name="Freeform 3160"/>
              <p:cNvSpPr>
                <a:spLocks/>
              </p:cNvSpPr>
              <p:nvPr/>
            </p:nvSpPr>
            <p:spPr bwMode="auto">
              <a:xfrm>
                <a:off x="3205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8" name="Freeform 3161"/>
              <p:cNvSpPr>
                <a:spLocks/>
              </p:cNvSpPr>
              <p:nvPr/>
            </p:nvSpPr>
            <p:spPr bwMode="auto">
              <a:xfrm>
                <a:off x="3260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9" name="Freeform 3162"/>
              <p:cNvSpPr>
                <a:spLocks/>
              </p:cNvSpPr>
              <p:nvPr/>
            </p:nvSpPr>
            <p:spPr bwMode="auto">
              <a:xfrm>
                <a:off x="3252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0" name="Freeform 3163"/>
              <p:cNvSpPr>
                <a:spLocks/>
              </p:cNvSpPr>
              <p:nvPr/>
            </p:nvSpPr>
            <p:spPr bwMode="auto">
              <a:xfrm>
                <a:off x="3241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1" name="Freeform 3164"/>
              <p:cNvSpPr>
                <a:spLocks/>
              </p:cNvSpPr>
              <p:nvPr/>
            </p:nvSpPr>
            <p:spPr bwMode="auto">
              <a:xfrm>
                <a:off x="3231" y="196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2" name="Freeform 3165"/>
              <p:cNvSpPr>
                <a:spLocks/>
              </p:cNvSpPr>
              <p:nvPr/>
            </p:nvSpPr>
            <p:spPr bwMode="auto">
              <a:xfrm>
                <a:off x="3220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3" name="Freeform 3166"/>
              <p:cNvSpPr>
                <a:spLocks/>
              </p:cNvSpPr>
              <p:nvPr/>
            </p:nvSpPr>
            <p:spPr bwMode="auto">
              <a:xfrm>
                <a:off x="3273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4" name="Freeform 3167"/>
              <p:cNvSpPr>
                <a:spLocks/>
              </p:cNvSpPr>
              <p:nvPr/>
            </p:nvSpPr>
            <p:spPr bwMode="auto">
              <a:xfrm>
                <a:off x="3265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5" name="Freeform 3168"/>
              <p:cNvSpPr>
                <a:spLocks/>
              </p:cNvSpPr>
              <p:nvPr/>
            </p:nvSpPr>
            <p:spPr bwMode="auto">
              <a:xfrm>
                <a:off x="3254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5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6" name="Freeform 3169"/>
              <p:cNvSpPr>
                <a:spLocks/>
              </p:cNvSpPr>
              <p:nvPr/>
            </p:nvSpPr>
            <p:spPr bwMode="auto">
              <a:xfrm>
                <a:off x="3244" y="1964"/>
                <a:ext cx="10" cy="8"/>
              </a:xfrm>
              <a:custGeom>
                <a:avLst/>
                <a:gdLst>
                  <a:gd name="T0" fmla="*/ 3 w 10"/>
                  <a:gd name="T1" fmla="*/ 3 h 8"/>
                  <a:gd name="T2" fmla="*/ 3 w 10"/>
                  <a:gd name="T3" fmla="*/ 3 h 8"/>
                  <a:gd name="T4" fmla="*/ 3 w 10"/>
                  <a:gd name="T5" fmla="*/ 6 h 8"/>
                  <a:gd name="T6" fmla="*/ 3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3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7" name="Freeform 3170"/>
              <p:cNvSpPr>
                <a:spLocks/>
              </p:cNvSpPr>
              <p:nvPr/>
            </p:nvSpPr>
            <p:spPr bwMode="auto">
              <a:xfrm>
                <a:off x="32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2 h 10"/>
                  <a:gd name="T4" fmla="*/ 2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8" name="Freeform 3171"/>
              <p:cNvSpPr>
                <a:spLocks/>
              </p:cNvSpPr>
              <p:nvPr/>
            </p:nvSpPr>
            <p:spPr bwMode="auto">
              <a:xfrm>
                <a:off x="3286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3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9" name="Freeform 3172"/>
              <p:cNvSpPr>
                <a:spLocks/>
              </p:cNvSpPr>
              <p:nvPr/>
            </p:nvSpPr>
            <p:spPr bwMode="auto">
              <a:xfrm>
                <a:off x="3278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0" name="Freeform 3173"/>
              <p:cNvSpPr>
                <a:spLocks/>
              </p:cNvSpPr>
              <p:nvPr/>
            </p:nvSpPr>
            <p:spPr bwMode="auto">
              <a:xfrm>
                <a:off x="3270" y="195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0 h 6"/>
                  <a:gd name="T24" fmla="*/ 8 w 8"/>
                  <a:gd name="T25" fmla="*/ 0 h 6"/>
                  <a:gd name="T26" fmla="*/ 0 w 8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6"/>
                  <a:gd name="T44" fmla="*/ 8 w 8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1" name="Freeform 3174"/>
              <p:cNvSpPr>
                <a:spLocks/>
              </p:cNvSpPr>
              <p:nvPr/>
            </p:nvSpPr>
            <p:spPr bwMode="auto">
              <a:xfrm>
                <a:off x="3260" y="1964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2" name="Freeform 3175"/>
              <p:cNvSpPr>
                <a:spLocks/>
              </p:cNvSpPr>
              <p:nvPr/>
            </p:nvSpPr>
            <p:spPr bwMode="auto">
              <a:xfrm>
                <a:off x="32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3" name="Freeform 3176"/>
              <p:cNvSpPr>
                <a:spLocks/>
              </p:cNvSpPr>
              <p:nvPr/>
            </p:nvSpPr>
            <p:spPr bwMode="auto">
              <a:xfrm>
                <a:off x="3299" y="1938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3 h 5"/>
                  <a:gd name="T4" fmla="*/ 3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4" name="Freeform 3177"/>
              <p:cNvSpPr>
                <a:spLocks/>
              </p:cNvSpPr>
              <p:nvPr/>
            </p:nvSpPr>
            <p:spPr bwMode="auto">
              <a:xfrm>
                <a:off x="3294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5" name="Freeform 3178"/>
              <p:cNvSpPr>
                <a:spLocks/>
              </p:cNvSpPr>
              <p:nvPr/>
            </p:nvSpPr>
            <p:spPr bwMode="auto">
              <a:xfrm>
                <a:off x="32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6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6" name="Freeform 3179"/>
              <p:cNvSpPr>
                <a:spLocks/>
              </p:cNvSpPr>
              <p:nvPr/>
            </p:nvSpPr>
            <p:spPr bwMode="auto">
              <a:xfrm>
                <a:off x="3275" y="1964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3 w 11"/>
                  <a:gd name="T11" fmla="*/ 11 h 11"/>
                  <a:gd name="T12" fmla="*/ 6 w 11"/>
                  <a:gd name="T13" fmla="*/ 11 h 11"/>
                  <a:gd name="T14" fmla="*/ 8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7" name="Freeform 3180"/>
              <p:cNvSpPr>
                <a:spLocks/>
              </p:cNvSpPr>
              <p:nvPr/>
            </p:nvSpPr>
            <p:spPr bwMode="auto">
              <a:xfrm>
                <a:off x="3265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10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8" name="Freeform 3181"/>
              <p:cNvSpPr>
                <a:spLocks/>
              </p:cNvSpPr>
              <p:nvPr/>
            </p:nvSpPr>
            <p:spPr bwMode="auto">
              <a:xfrm>
                <a:off x="331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7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7 w 10"/>
                  <a:gd name="T21" fmla="*/ 3 h 5"/>
                  <a:gd name="T22" fmla="*/ 7 w 10"/>
                  <a:gd name="T23" fmla="*/ 0 h 5"/>
                  <a:gd name="T24" fmla="*/ 7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9" name="Freeform 3182"/>
              <p:cNvSpPr>
                <a:spLocks/>
              </p:cNvSpPr>
              <p:nvPr/>
            </p:nvSpPr>
            <p:spPr bwMode="auto">
              <a:xfrm>
                <a:off x="33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0" name="Freeform 3183"/>
              <p:cNvSpPr>
                <a:spLocks/>
              </p:cNvSpPr>
              <p:nvPr/>
            </p:nvSpPr>
            <p:spPr bwMode="auto">
              <a:xfrm>
                <a:off x="3299" y="195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1" name="Freeform 3184"/>
              <p:cNvSpPr>
                <a:spLocks/>
              </p:cNvSpPr>
              <p:nvPr/>
            </p:nvSpPr>
            <p:spPr bwMode="auto">
              <a:xfrm>
                <a:off x="3291" y="1964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8 w 11"/>
                  <a:gd name="T25" fmla="*/ 3 h 11"/>
                  <a:gd name="T26" fmla="*/ 5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2" name="Freeform 3185"/>
              <p:cNvSpPr>
                <a:spLocks/>
              </p:cNvSpPr>
              <p:nvPr/>
            </p:nvSpPr>
            <p:spPr bwMode="auto">
              <a:xfrm>
                <a:off x="3283" y="197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3" name="Freeform 3186"/>
              <p:cNvSpPr>
                <a:spLocks/>
              </p:cNvSpPr>
              <p:nvPr/>
            </p:nvSpPr>
            <p:spPr bwMode="auto">
              <a:xfrm>
                <a:off x="3328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3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4" name="Freeform 3187"/>
              <p:cNvSpPr>
                <a:spLocks/>
              </p:cNvSpPr>
              <p:nvPr/>
            </p:nvSpPr>
            <p:spPr bwMode="auto">
              <a:xfrm>
                <a:off x="3322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5" name="Freeform 3188"/>
              <p:cNvSpPr>
                <a:spLocks/>
              </p:cNvSpPr>
              <p:nvPr/>
            </p:nvSpPr>
            <p:spPr bwMode="auto">
              <a:xfrm>
                <a:off x="33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6" name="Freeform 3189"/>
              <p:cNvSpPr>
                <a:spLocks/>
              </p:cNvSpPr>
              <p:nvPr/>
            </p:nvSpPr>
            <p:spPr bwMode="auto">
              <a:xfrm>
                <a:off x="3307" y="196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7" name="Freeform 3190"/>
              <p:cNvSpPr>
                <a:spLocks/>
              </p:cNvSpPr>
              <p:nvPr/>
            </p:nvSpPr>
            <p:spPr bwMode="auto">
              <a:xfrm>
                <a:off x="3299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8" name="Freeform 3191"/>
              <p:cNvSpPr>
                <a:spLocks/>
              </p:cNvSpPr>
              <p:nvPr/>
            </p:nvSpPr>
            <p:spPr bwMode="auto">
              <a:xfrm>
                <a:off x="3343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9" name="Freeform 3192"/>
              <p:cNvSpPr>
                <a:spLocks/>
              </p:cNvSpPr>
              <p:nvPr/>
            </p:nvSpPr>
            <p:spPr bwMode="auto">
              <a:xfrm>
                <a:off x="33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0" name="Freeform 3193"/>
              <p:cNvSpPr>
                <a:spLocks/>
              </p:cNvSpPr>
              <p:nvPr/>
            </p:nvSpPr>
            <p:spPr bwMode="auto">
              <a:xfrm>
                <a:off x="3330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1" name="Freeform 3194"/>
              <p:cNvSpPr>
                <a:spLocks/>
              </p:cNvSpPr>
              <p:nvPr/>
            </p:nvSpPr>
            <p:spPr bwMode="auto">
              <a:xfrm>
                <a:off x="3325" y="196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2" name="Freeform 3195"/>
              <p:cNvSpPr>
                <a:spLocks/>
              </p:cNvSpPr>
              <p:nvPr/>
            </p:nvSpPr>
            <p:spPr bwMode="auto">
              <a:xfrm>
                <a:off x="3317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3" name="Freeform 3196"/>
              <p:cNvSpPr>
                <a:spLocks/>
              </p:cNvSpPr>
              <p:nvPr/>
            </p:nvSpPr>
            <p:spPr bwMode="auto">
              <a:xfrm>
                <a:off x="33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4" name="Freeform 3197"/>
              <p:cNvSpPr>
                <a:spLocks/>
              </p:cNvSpPr>
              <p:nvPr/>
            </p:nvSpPr>
            <p:spPr bwMode="auto">
              <a:xfrm>
                <a:off x="3354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5" name="Freeform 3198"/>
              <p:cNvSpPr>
                <a:spLocks/>
              </p:cNvSpPr>
              <p:nvPr/>
            </p:nvSpPr>
            <p:spPr bwMode="auto">
              <a:xfrm>
                <a:off x="3349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6" name="Freeform 3199"/>
              <p:cNvSpPr>
                <a:spLocks/>
              </p:cNvSpPr>
              <p:nvPr/>
            </p:nvSpPr>
            <p:spPr bwMode="auto">
              <a:xfrm>
                <a:off x="3341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7" name="Freeform 3200"/>
              <p:cNvSpPr>
                <a:spLocks/>
              </p:cNvSpPr>
              <p:nvPr/>
            </p:nvSpPr>
            <p:spPr bwMode="auto">
              <a:xfrm>
                <a:off x="3333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8" name="Freeform 3201"/>
              <p:cNvSpPr>
                <a:spLocks/>
              </p:cNvSpPr>
              <p:nvPr/>
            </p:nvSpPr>
            <p:spPr bwMode="auto">
              <a:xfrm>
                <a:off x="337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3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9" name="Freeform 3202"/>
              <p:cNvSpPr>
                <a:spLocks/>
              </p:cNvSpPr>
              <p:nvPr/>
            </p:nvSpPr>
            <p:spPr bwMode="auto">
              <a:xfrm>
                <a:off x="3370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2 w 13"/>
                  <a:gd name="T9" fmla="*/ 5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7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0" name="Freeform 3203"/>
              <p:cNvSpPr>
                <a:spLocks/>
              </p:cNvSpPr>
              <p:nvPr/>
            </p:nvSpPr>
            <p:spPr bwMode="auto">
              <a:xfrm>
                <a:off x="3364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1" name="Freeform 3204"/>
              <p:cNvSpPr>
                <a:spLocks/>
              </p:cNvSpPr>
              <p:nvPr/>
            </p:nvSpPr>
            <p:spPr bwMode="auto">
              <a:xfrm>
                <a:off x="3359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2" name="Freeform 3205"/>
              <p:cNvSpPr>
                <a:spLocks/>
              </p:cNvSpPr>
              <p:nvPr/>
            </p:nvSpPr>
            <p:spPr bwMode="auto">
              <a:xfrm>
                <a:off x="3354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3" name="Freeform 3206"/>
              <p:cNvSpPr>
                <a:spLocks/>
              </p:cNvSpPr>
              <p:nvPr/>
            </p:nvSpPr>
            <p:spPr bwMode="auto">
              <a:xfrm>
                <a:off x="3482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4" name="Freeform 3207"/>
              <p:cNvSpPr>
                <a:spLocks/>
              </p:cNvSpPr>
              <p:nvPr/>
            </p:nvSpPr>
            <p:spPr bwMode="auto">
              <a:xfrm>
                <a:off x="3487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5" name="Freeform 3208"/>
              <p:cNvSpPr>
                <a:spLocks/>
              </p:cNvSpPr>
              <p:nvPr/>
            </p:nvSpPr>
            <p:spPr bwMode="auto">
              <a:xfrm>
                <a:off x="3492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6" name="Freeform 3209"/>
              <p:cNvSpPr>
                <a:spLocks/>
              </p:cNvSpPr>
              <p:nvPr/>
            </p:nvSpPr>
            <p:spPr bwMode="auto">
              <a:xfrm>
                <a:off x="3498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7" name="Freeform 3210"/>
              <p:cNvSpPr>
                <a:spLocks/>
              </p:cNvSpPr>
              <p:nvPr/>
            </p:nvSpPr>
            <p:spPr bwMode="auto">
              <a:xfrm>
                <a:off x="3506" y="1975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2 h 8"/>
                  <a:gd name="T4" fmla="*/ 7 w 7"/>
                  <a:gd name="T5" fmla="*/ 2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2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8" name="Freeform 3211"/>
              <p:cNvSpPr>
                <a:spLocks/>
              </p:cNvSpPr>
              <p:nvPr/>
            </p:nvSpPr>
            <p:spPr bwMode="auto">
              <a:xfrm>
                <a:off x="3469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9" name="Freeform 3212"/>
              <p:cNvSpPr>
                <a:spLocks/>
              </p:cNvSpPr>
              <p:nvPr/>
            </p:nvSpPr>
            <p:spPr bwMode="auto">
              <a:xfrm>
                <a:off x="3474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0" name="Freeform 3213"/>
              <p:cNvSpPr>
                <a:spLocks/>
              </p:cNvSpPr>
              <p:nvPr/>
            </p:nvSpPr>
            <p:spPr bwMode="auto">
              <a:xfrm>
                <a:off x="3479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1" name="Freeform 3214"/>
              <p:cNvSpPr>
                <a:spLocks/>
              </p:cNvSpPr>
              <p:nvPr/>
            </p:nvSpPr>
            <p:spPr bwMode="auto">
              <a:xfrm>
                <a:off x="3485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2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2" name="Freeform 3215"/>
              <p:cNvSpPr>
                <a:spLocks/>
              </p:cNvSpPr>
              <p:nvPr/>
            </p:nvSpPr>
            <p:spPr bwMode="auto">
              <a:xfrm>
                <a:off x="3490" y="1975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2 h 8"/>
                  <a:gd name="T4" fmla="*/ 10 w 10"/>
                  <a:gd name="T5" fmla="*/ 2 h 8"/>
                  <a:gd name="T6" fmla="*/ 10 w 10"/>
                  <a:gd name="T7" fmla="*/ 5 h 8"/>
                  <a:gd name="T8" fmla="*/ 10 w 10"/>
                  <a:gd name="T9" fmla="*/ 5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3" name="Freeform 3216"/>
              <p:cNvSpPr>
                <a:spLocks/>
              </p:cNvSpPr>
              <p:nvPr/>
            </p:nvSpPr>
            <p:spPr bwMode="auto">
              <a:xfrm>
                <a:off x="3458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4" name="Freeform 3217"/>
              <p:cNvSpPr>
                <a:spLocks/>
              </p:cNvSpPr>
              <p:nvPr/>
            </p:nvSpPr>
            <p:spPr bwMode="auto">
              <a:xfrm>
                <a:off x="3461" y="1946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5" name="Freeform 3218"/>
              <p:cNvSpPr>
                <a:spLocks/>
              </p:cNvSpPr>
              <p:nvPr/>
            </p:nvSpPr>
            <p:spPr bwMode="auto">
              <a:xfrm>
                <a:off x="3466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3 w 8"/>
                  <a:gd name="T21" fmla="*/ 3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6" name="Freeform 3219"/>
              <p:cNvSpPr>
                <a:spLocks/>
              </p:cNvSpPr>
              <p:nvPr/>
            </p:nvSpPr>
            <p:spPr bwMode="auto">
              <a:xfrm>
                <a:off x="3472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7" name="Freeform 3220"/>
              <p:cNvSpPr>
                <a:spLocks/>
              </p:cNvSpPr>
              <p:nvPr/>
            </p:nvSpPr>
            <p:spPr bwMode="auto">
              <a:xfrm>
                <a:off x="3477" y="1975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5 h 8"/>
                  <a:gd name="T20" fmla="*/ 0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8" name="Freeform 3221"/>
              <p:cNvSpPr>
                <a:spLocks/>
              </p:cNvSpPr>
              <p:nvPr/>
            </p:nvSpPr>
            <p:spPr bwMode="auto">
              <a:xfrm>
                <a:off x="3542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4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4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9" name="Freeform 3222"/>
              <p:cNvSpPr>
                <a:spLocks/>
              </p:cNvSpPr>
              <p:nvPr/>
            </p:nvSpPr>
            <p:spPr bwMode="auto">
              <a:xfrm>
                <a:off x="3555" y="18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1 w 29"/>
                  <a:gd name="T9" fmla="*/ 5 h 10"/>
                  <a:gd name="T10" fmla="*/ 16 w 29"/>
                  <a:gd name="T11" fmla="*/ 5 h 10"/>
                  <a:gd name="T12" fmla="*/ 19 w 29"/>
                  <a:gd name="T13" fmla="*/ 5 h 10"/>
                  <a:gd name="T14" fmla="*/ 24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4 w 29"/>
                  <a:gd name="T25" fmla="*/ 0 h 10"/>
                  <a:gd name="T26" fmla="*/ 19 w 29"/>
                  <a:gd name="T27" fmla="*/ 0 h 10"/>
                  <a:gd name="T28" fmla="*/ 16 w 29"/>
                  <a:gd name="T29" fmla="*/ 0 h 10"/>
                  <a:gd name="T30" fmla="*/ 11 w 29"/>
                  <a:gd name="T31" fmla="*/ 2 h 10"/>
                  <a:gd name="T32" fmla="*/ 5 w 29"/>
                  <a:gd name="T33" fmla="*/ 2 h 10"/>
                  <a:gd name="T34" fmla="*/ 3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0" name="Freeform 3223"/>
              <p:cNvSpPr>
                <a:spLocks/>
              </p:cNvSpPr>
              <p:nvPr/>
            </p:nvSpPr>
            <p:spPr bwMode="auto">
              <a:xfrm>
                <a:off x="3542" y="1901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7 h 29"/>
                  <a:gd name="T6" fmla="*/ 5 w 16"/>
                  <a:gd name="T7" fmla="*/ 24 h 29"/>
                  <a:gd name="T8" fmla="*/ 5 w 16"/>
                  <a:gd name="T9" fmla="*/ 19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6 h 29"/>
                  <a:gd name="T26" fmla="*/ 5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0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1" name="Freeform 3224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2" name="Freeform 3225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3" name="Freeform 3226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4" name="Freeform 3227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5" name="Freeform 3228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6" name="Freeform 3229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7" name="Freeform 3230"/>
              <p:cNvSpPr>
                <a:spLocks/>
              </p:cNvSpPr>
              <p:nvPr/>
            </p:nvSpPr>
            <p:spPr bwMode="auto">
              <a:xfrm>
                <a:off x="3584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7 h 13"/>
                  <a:gd name="T14" fmla="*/ 18 w 26"/>
                  <a:gd name="T15" fmla="*/ 7 h 13"/>
                  <a:gd name="T16" fmla="*/ 21 w 26"/>
                  <a:gd name="T17" fmla="*/ 10 h 13"/>
                  <a:gd name="T18" fmla="*/ 24 w 26"/>
                  <a:gd name="T19" fmla="*/ 13 h 13"/>
                  <a:gd name="T20" fmla="*/ 26 w 26"/>
                  <a:gd name="T21" fmla="*/ 10 h 13"/>
                  <a:gd name="T22" fmla="*/ 24 w 26"/>
                  <a:gd name="T23" fmla="*/ 7 h 13"/>
                  <a:gd name="T24" fmla="*/ 21 w 26"/>
                  <a:gd name="T25" fmla="*/ 5 h 13"/>
                  <a:gd name="T26" fmla="*/ 16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6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8" name="Freeform 3231"/>
              <p:cNvSpPr>
                <a:spLocks/>
              </p:cNvSpPr>
              <p:nvPr/>
            </p:nvSpPr>
            <p:spPr bwMode="auto">
              <a:xfrm>
                <a:off x="3574" y="1896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1 w 44"/>
                  <a:gd name="T11" fmla="*/ 21 h 76"/>
                  <a:gd name="T12" fmla="*/ 36 w 44"/>
                  <a:gd name="T13" fmla="*/ 8 h 76"/>
                  <a:gd name="T14" fmla="*/ 26 w 44"/>
                  <a:gd name="T15" fmla="*/ 3 h 76"/>
                  <a:gd name="T16" fmla="*/ 15 w 44"/>
                  <a:gd name="T17" fmla="*/ 0 h 76"/>
                  <a:gd name="T18" fmla="*/ 15 w 44"/>
                  <a:gd name="T19" fmla="*/ 3 h 76"/>
                  <a:gd name="T20" fmla="*/ 13 w 44"/>
                  <a:gd name="T21" fmla="*/ 3 h 76"/>
                  <a:gd name="T22" fmla="*/ 5 w 44"/>
                  <a:gd name="T23" fmla="*/ 19 h 76"/>
                  <a:gd name="T24" fmla="*/ 2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7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1" y="21"/>
                    </a:lnTo>
                    <a:lnTo>
                      <a:pt x="36" y="8"/>
                    </a:lnTo>
                    <a:lnTo>
                      <a:pt x="26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7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9" name="Freeform 3232"/>
              <p:cNvSpPr>
                <a:spLocks/>
              </p:cNvSpPr>
              <p:nvPr/>
            </p:nvSpPr>
            <p:spPr bwMode="auto">
              <a:xfrm>
                <a:off x="3589" y="1956"/>
                <a:ext cx="16" cy="19"/>
              </a:xfrm>
              <a:custGeom>
                <a:avLst/>
                <a:gdLst>
                  <a:gd name="T0" fmla="*/ 11 w 16"/>
                  <a:gd name="T1" fmla="*/ 0 h 19"/>
                  <a:gd name="T2" fmla="*/ 11 w 16"/>
                  <a:gd name="T3" fmla="*/ 0 h 19"/>
                  <a:gd name="T4" fmla="*/ 11 w 16"/>
                  <a:gd name="T5" fmla="*/ 3 h 19"/>
                  <a:gd name="T6" fmla="*/ 8 w 16"/>
                  <a:gd name="T7" fmla="*/ 6 h 19"/>
                  <a:gd name="T8" fmla="*/ 8 w 16"/>
                  <a:gd name="T9" fmla="*/ 8 h 19"/>
                  <a:gd name="T10" fmla="*/ 5 w 16"/>
                  <a:gd name="T11" fmla="*/ 8 h 19"/>
                  <a:gd name="T12" fmla="*/ 5 w 16"/>
                  <a:gd name="T13" fmla="*/ 11 h 19"/>
                  <a:gd name="T14" fmla="*/ 3 w 16"/>
                  <a:gd name="T15" fmla="*/ 11 h 19"/>
                  <a:gd name="T16" fmla="*/ 3 w 16"/>
                  <a:gd name="T17" fmla="*/ 14 h 19"/>
                  <a:gd name="T18" fmla="*/ 0 w 16"/>
                  <a:gd name="T19" fmla="*/ 16 h 19"/>
                  <a:gd name="T20" fmla="*/ 3 w 16"/>
                  <a:gd name="T21" fmla="*/ 19 h 19"/>
                  <a:gd name="T22" fmla="*/ 3 w 16"/>
                  <a:gd name="T23" fmla="*/ 16 h 19"/>
                  <a:gd name="T24" fmla="*/ 5 w 16"/>
                  <a:gd name="T25" fmla="*/ 14 h 19"/>
                  <a:gd name="T26" fmla="*/ 8 w 16"/>
                  <a:gd name="T27" fmla="*/ 14 h 19"/>
                  <a:gd name="T28" fmla="*/ 8 w 16"/>
                  <a:gd name="T29" fmla="*/ 11 h 19"/>
                  <a:gd name="T30" fmla="*/ 11 w 16"/>
                  <a:gd name="T31" fmla="*/ 8 h 19"/>
                  <a:gd name="T32" fmla="*/ 11 w 16"/>
                  <a:gd name="T33" fmla="*/ 8 h 19"/>
                  <a:gd name="T34" fmla="*/ 13 w 16"/>
                  <a:gd name="T35" fmla="*/ 6 h 19"/>
                  <a:gd name="T36" fmla="*/ 16 w 16"/>
                  <a:gd name="T37" fmla="*/ 3 h 19"/>
                  <a:gd name="T38" fmla="*/ 16 w 16"/>
                  <a:gd name="T39" fmla="*/ 3 h 19"/>
                  <a:gd name="T40" fmla="*/ 11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0" name="Freeform 3233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1" name="Freeform 3234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2" name="Freeform 3235"/>
              <p:cNvSpPr>
                <a:spLocks/>
              </p:cNvSpPr>
              <p:nvPr/>
            </p:nvSpPr>
            <p:spPr bwMode="auto">
              <a:xfrm>
                <a:off x="3589" y="1894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7 h 13"/>
                  <a:gd name="T12" fmla="*/ 13 w 21"/>
                  <a:gd name="T13" fmla="*/ 7 h 13"/>
                  <a:gd name="T14" fmla="*/ 16 w 21"/>
                  <a:gd name="T15" fmla="*/ 10 h 13"/>
                  <a:gd name="T16" fmla="*/ 16 w 21"/>
                  <a:gd name="T17" fmla="*/ 10 h 13"/>
                  <a:gd name="T18" fmla="*/ 19 w 21"/>
                  <a:gd name="T19" fmla="*/ 13 h 13"/>
                  <a:gd name="T20" fmla="*/ 21 w 21"/>
                  <a:gd name="T21" fmla="*/ 10 h 13"/>
                  <a:gd name="T22" fmla="*/ 19 w 21"/>
                  <a:gd name="T23" fmla="*/ 7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3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3" name="Freeform 3236"/>
              <p:cNvSpPr>
                <a:spLocks/>
              </p:cNvSpPr>
              <p:nvPr/>
            </p:nvSpPr>
            <p:spPr bwMode="auto">
              <a:xfrm>
                <a:off x="3584" y="189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3 h 5"/>
                  <a:gd name="T10" fmla="*/ 5 w 8"/>
                  <a:gd name="T11" fmla="*/ 3 h 5"/>
                  <a:gd name="T12" fmla="*/ 5 w 8"/>
                  <a:gd name="T13" fmla="*/ 3 h 5"/>
                  <a:gd name="T14" fmla="*/ 5 w 8"/>
                  <a:gd name="T15" fmla="*/ 3 h 5"/>
                  <a:gd name="T16" fmla="*/ 5 w 8"/>
                  <a:gd name="T17" fmla="*/ 3 h 5"/>
                  <a:gd name="T18" fmla="*/ 8 w 8"/>
                  <a:gd name="T19" fmla="*/ 3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4" name="Freeform 3237"/>
              <p:cNvSpPr>
                <a:spLocks/>
              </p:cNvSpPr>
              <p:nvPr/>
            </p:nvSpPr>
            <p:spPr bwMode="auto">
              <a:xfrm>
                <a:off x="3571" y="1899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6 h 29"/>
                  <a:gd name="T6" fmla="*/ 5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0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0 w 16"/>
                  <a:gd name="T23" fmla="*/ 2 h 29"/>
                  <a:gd name="T24" fmla="*/ 10 w 16"/>
                  <a:gd name="T25" fmla="*/ 5 h 29"/>
                  <a:gd name="T26" fmla="*/ 8 w 16"/>
                  <a:gd name="T27" fmla="*/ 10 h 29"/>
                  <a:gd name="T28" fmla="*/ 5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6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5" name="Freeform 3238"/>
              <p:cNvSpPr>
                <a:spLocks/>
              </p:cNvSpPr>
              <p:nvPr/>
            </p:nvSpPr>
            <p:spPr bwMode="auto">
              <a:xfrm>
                <a:off x="3571" y="1928"/>
                <a:ext cx="5" cy="28"/>
              </a:xfrm>
              <a:custGeom>
                <a:avLst/>
                <a:gdLst>
                  <a:gd name="T0" fmla="*/ 5 w 5"/>
                  <a:gd name="T1" fmla="*/ 26 h 28"/>
                  <a:gd name="T2" fmla="*/ 5 w 5"/>
                  <a:gd name="T3" fmla="*/ 26 h 28"/>
                  <a:gd name="T4" fmla="*/ 3 w 5"/>
                  <a:gd name="T5" fmla="*/ 23 h 28"/>
                  <a:gd name="T6" fmla="*/ 3 w 5"/>
                  <a:gd name="T7" fmla="*/ 21 h 28"/>
                  <a:gd name="T8" fmla="*/ 3 w 5"/>
                  <a:gd name="T9" fmla="*/ 18 h 28"/>
                  <a:gd name="T10" fmla="*/ 3 w 5"/>
                  <a:gd name="T11" fmla="*/ 13 h 28"/>
                  <a:gd name="T12" fmla="*/ 3 w 5"/>
                  <a:gd name="T13" fmla="*/ 10 h 28"/>
                  <a:gd name="T14" fmla="*/ 3 w 5"/>
                  <a:gd name="T15" fmla="*/ 7 h 28"/>
                  <a:gd name="T16" fmla="*/ 3 w 5"/>
                  <a:gd name="T17" fmla="*/ 2 h 28"/>
                  <a:gd name="T18" fmla="*/ 5 w 5"/>
                  <a:gd name="T19" fmla="*/ 0 h 28"/>
                  <a:gd name="T20" fmla="*/ 0 w 5"/>
                  <a:gd name="T21" fmla="*/ 0 h 28"/>
                  <a:gd name="T22" fmla="*/ 0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3 h 28"/>
                  <a:gd name="T30" fmla="*/ 0 w 5"/>
                  <a:gd name="T31" fmla="*/ 18 h 28"/>
                  <a:gd name="T32" fmla="*/ 0 w 5"/>
                  <a:gd name="T33" fmla="*/ 21 h 28"/>
                  <a:gd name="T34" fmla="*/ 0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6"/>
                    </a:moveTo>
                    <a:lnTo>
                      <a:pt x="5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6" name="Freeform 3239"/>
              <p:cNvSpPr>
                <a:spLocks/>
              </p:cNvSpPr>
              <p:nvPr/>
            </p:nvSpPr>
            <p:spPr bwMode="auto">
              <a:xfrm>
                <a:off x="3574" y="1954"/>
                <a:ext cx="18" cy="21"/>
              </a:xfrm>
              <a:custGeom>
                <a:avLst/>
                <a:gdLst>
                  <a:gd name="T0" fmla="*/ 15 w 18"/>
                  <a:gd name="T1" fmla="*/ 18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7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2 w 18"/>
                  <a:gd name="T17" fmla="*/ 2 h 21"/>
                  <a:gd name="T18" fmla="*/ 2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2 w 18"/>
                  <a:gd name="T25" fmla="*/ 8 h 21"/>
                  <a:gd name="T26" fmla="*/ 2 w 18"/>
                  <a:gd name="T27" fmla="*/ 10 h 21"/>
                  <a:gd name="T28" fmla="*/ 5 w 18"/>
                  <a:gd name="T29" fmla="*/ 13 h 21"/>
                  <a:gd name="T30" fmla="*/ 7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8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7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7" name="Freeform 3240"/>
              <p:cNvSpPr>
                <a:spLocks/>
              </p:cNvSpPr>
              <p:nvPr/>
            </p:nvSpPr>
            <p:spPr bwMode="auto">
              <a:xfrm>
                <a:off x="3367" y="1859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5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7 w 128"/>
                  <a:gd name="T17" fmla="*/ 35 h 35"/>
                  <a:gd name="T18" fmla="*/ 115 w 128"/>
                  <a:gd name="T19" fmla="*/ 35 h 35"/>
                  <a:gd name="T20" fmla="*/ 120 w 128"/>
                  <a:gd name="T21" fmla="*/ 32 h 35"/>
                  <a:gd name="T22" fmla="*/ 125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5 w 128"/>
                  <a:gd name="T31" fmla="*/ 3 h 35"/>
                  <a:gd name="T32" fmla="*/ 118 w 128"/>
                  <a:gd name="T33" fmla="*/ 0 h 35"/>
                  <a:gd name="T34" fmla="*/ 112 w 128"/>
                  <a:gd name="T35" fmla="*/ 0 h 35"/>
                  <a:gd name="T36" fmla="*/ 107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2 w 128"/>
                  <a:gd name="T45" fmla="*/ 3 h 35"/>
                  <a:gd name="T46" fmla="*/ 31 w 128"/>
                  <a:gd name="T47" fmla="*/ 3 h 35"/>
                  <a:gd name="T48" fmla="*/ 16 w 128"/>
                  <a:gd name="T49" fmla="*/ 6 h 35"/>
                  <a:gd name="T50" fmla="*/ 5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7" y="35"/>
                    </a:lnTo>
                    <a:lnTo>
                      <a:pt x="115" y="35"/>
                    </a:lnTo>
                    <a:lnTo>
                      <a:pt x="120" y="32"/>
                    </a:lnTo>
                    <a:lnTo>
                      <a:pt x="125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5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6"/>
                    </a:lnTo>
                    <a:lnTo>
                      <a:pt x="5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8" name="Freeform 3241"/>
              <p:cNvSpPr>
                <a:spLocks/>
              </p:cNvSpPr>
              <p:nvPr/>
            </p:nvSpPr>
            <p:spPr bwMode="auto">
              <a:xfrm>
                <a:off x="3367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9" name="Freeform 3242"/>
              <p:cNvSpPr>
                <a:spLocks/>
              </p:cNvSpPr>
              <p:nvPr/>
            </p:nvSpPr>
            <p:spPr bwMode="auto">
              <a:xfrm>
                <a:off x="3367" y="1886"/>
                <a:ext cx="5" cy="8"/>
              </a:xfrm>
              <a:custGeom>
                <a:avLst/>
                <a:gdLst>
                  <a:gd name="T0" fmla="*/ 5 w 5"/>
                  <a:gd name="T1" fmla="*/ 2 h 8"/>
                  <a:gd name="T2" fmla="*/ 5 w 5"/>
                  <a:gd name="T3" fmla="*/ 2 h 8"/>
                  <a:gd name="T4" fmla="*/ 5 w 5"/>
                  <a:gd name="T5" fmla="*/ 2 h 8"/>
                  <a:gd name="T6" fmla="*/ 5 w 5"/>
                  <a:gd name="T7" fmla="*/ 2 h 8"/>
                  <a:gd name="T8" fmla="*/ 5 w 5"/>
                  <a:gd name="T9" fmla="*/ 2 h 8"/>
                  <a:gd name="T10" fmla="*/ 5 w 5"/>
                  <a:gd name="T11" fmla="*/ 2 h 8"/>
                  <a:gd name="T12" fmla="*/ 3 w 5"/>
                  <a:gd name="T13" fmla="*/ 2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2 h 8"/>
                  <a:gd name="T30" fmla="*/ 0 w 5"/>
                  <a:gd name="T31" fmla="*/ 5 h 8"/>
                  <a:gd name="T32" fmla="*/ 3 w 5"/>
                  <a:gd name="T33" fmla="*/ 5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2"/>
                    </a:moveTo>
                    <a:lnTo>
                      <a:pt x="5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0" name="Freeform 3243"/>
              <p:cNvSpPr>
                <a:spLocks/>
              </p:cNvSpPr>
              <p:nvPr/>
            </p:nvSpPr>
            <p:spPr bwMode="auto">
              <a:xfrm>
                <a:off x="3372" y="1888"/>
                <a:ext cx="58" cy="6"/>
              </a:xfrm>
              <a:custGeom>
                <a:avLst/>
                <a:gdLst>
                  <a:gd name="T0" fmla="*/ 58 w 58"/>
                  <a:gd name="T1" fmla="*/ 3 h 6"/>
                  <a:gd name="T2" fmla="*/ 58 w 58"/>
                  <a:gd name="T3" fmla="*/ 3 h 6"/>
                  <a:gd name="T4" fmla="*/ 50 w 58"/>
                  <a:gd name="T5" fmla="*/ 3 h 6"/>
                  <a:gd name="T6" fmla="*/ 42 w 58"/>
                  <a:gd name="T7" fmla="*/ 3 h 6"/>
                  <a:gd name="T8" fmla="*/ 37 w 58"/>
                  <a:gd name="T9" fmla="*/ 3 h 6"/>
                  <a:gd name="T10" fmla="*/ 29 w 58"/>
                  <a:gd name="T11" fmla="*/ 3 h 6"/>
                  <a:gd name="T12" fmla="*/ 21 w 58"/>
                  <a:gd name="T13" fmla="*/ 3 h 6"/>
                  <a:gd name="T14" fmla="*/ 13 w 58"/>
                  <a:gd name="T15" fmla="*/ 3 h 6"/>
                  <a:gd name="T16" fmla="*/ 8 w 58"/>
                  <a:gd name="T17" fmla="*/ 3 h 6"/>
                  <a:gd name="T18" fmla="*/ 0 w 58"/>
                  <a:gd name="T19" fmla="*/ 0 h 6"/>
                  <a:gd name="T20" fmla="*/ 0 w 58"/>
                  <a:gd name="T21" fmla="*/ 6 h 6"/>
                  <a:gd name="T22" fmla="*/ 8 w 58"/>
                  <a:gd name="T23" fmla="*/ 6 h 6"/>
                  <a:gd name="T24" fmla="*/ 13 w 58"/>
                  <a:gd name="T25" fmla="*/ 6 h 6"/>
                  <a:gd name="T26" fmla="*/ 21 w 58"/>
                  <a:gd name="T27" fmla="*/ 6 h 6"/>
                  <a:gd name="T28" fmla="*/ 29 w 58"/>
                  <a:gd name="T29" fmla="*/ 6 h 6"/>
                  <a:gd name="T30" fmla="*/ 37 w 58"/>
                  <a:gd name="T31" fmla="*/ 6 h 6"/>
                  <a:gd name="T32" fmla="*/ 42 w 58"/>
                  <a:gd name="T33" fmla="*/ 6 h 6"/>
                  <a:gd name="T34" fmla="*/ 50 w 58"/>
                  <a:gd name="T35" fmla="*/ 6 h 6"/>
                  <a:gd name="T36" fmla="*/ 58 w 58"/>
                  <a:gd name="T37" fmla="*/ 6 h 6"/>
                  <a:gd name="T38" fmla="*/ 58 w 58"/>
                  <a:gd name="T39" fmla="*/ 6 h 6"/>
                  <a:gd name="T40" fmla="*/ 58 w 58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6"/>
                  <a:gd name="T65" fmla="*/ 58 w 58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6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9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50" y="6"/>
                    </a:lnTo>
                    <a:lnTo>
                      <a:pt x="58" y="6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1" name="Freeform 3244"/>
              <p:cNvSpPr>
                <a:spLocks/>
              </p:cNvSpPr>
              <p:nvPr/>
            </p:nvSpPr>
            <p:spPr bwMode="auto">
              <a:xfrm>
                <a:off x="3430" y="1891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8 w 31"/>
                  <a:gd name="T5" fmla="*/ 3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8" y="3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2" name="Freeform 3245"/>
              <p:cNvSpPr>
                <a:spLocks/>
              </p:cNvSpPr>
              <p:nvPr/>
            </p:nvSpPr>
            <p:spPr bwMode="auto">
              <a:xfrm>
                <a:off x="3461" y="1888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5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3" name="Freeform 3246"/>
              <p:cNvSpPr>
                <a:spLocks/>
              </p:cNvSpPr>
              <p:nvPr/>
            </p:nvSpPr>
            <p:spPr bwMode="auto">
              <a:xfrm>
                <a:off x="3487" y="1862"/>
                <a:ext cx="11" cy="29"/>
              </a:xfrm>
              <a:custGeom>
                <a:avLst/>
                <a:gdLst>
                  <a:gd name="T0" fmla="*/ 5 w 11"/>
                  <a:gd name="T1" fmla="*/ 3 h 29"/>
                  <a:gd name="T2" fmla="*/ 5 w 11"/>
                  <a:gd name="T3" fmla="*/ 3 h 29"/>
                  <a:gd name="T4" fmla="*/ 5 w 11"/>
                  <a:gd name="T5" fmla="*/ 3 h 29"/>
                  <a:gd name="T6" fmla="*/ 5 w 11"/>
                  <a:gd name="T7" fmla="*/ 8 h 29"/>
                  <a:gd name="T8" fmla="*/ 5 w 11"/>
                  <a:gd name="T9" fmla="*/ 11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4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4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1 h 29"/>
                  <a:gd name="T32" fmla="*/ 11 w 11"/>
                  <a:gd name="T33" fmla="*/ 8 h 29"/>
                  <a:gd name="T34" fmla="*/ 8 w 11"/>
                  <a:gd name="T35" fmla="*/ 3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4" name="Freeform 3247"/>
              <p:cNvSpPr>
                <a:spLocks/>
              </p:cNvSpPr>
              <p:nvPr/>
            </p:nvSpPr>
            <p:spPr bwMode="auto">
              <a:xfrm>
                <a:off x="3474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3 w 21"/>
                  <a:gd name="T7" fmla="*/ 2 h 8"/>
                  <a:gd name="T8" fmla="*/ 8 w 21"/>
                  <a:gd name="T9" fmla="*/ 5 h 8"/>
                  <a:gd name="T10" fmla="*/ 11 w 21"/>
                  <a:gd name="T11" fmla="*/ 5 h 8"/>
                  <a:gd name="T12" fmla="*/ 13 w 21"/>
                  <a:gd name="T13" fmla="*/ 5 h 8"/>
                  <a:gd name="T14" fmla="*/ 16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6 w 21"/>
                  <a:gd name="T25" fmla="*/ 2 h 8"/>
                  <a:gd name="T26" fmla="*/ 13 w 21"/>
                  <a:gd name="T27" fmla="*/ 2 h 8"/>
                  <a:gd name="T28" fmla="*/ 11 w 21"/>
                  <a:gd name="T29" fmla="*/ 0 h 8"/>
                  <a:gd name="T30" fmla="*/ 8 w 21"/>
                  <a:gd name="T31" fmla="*/ 0 h 8"/>
                  <a:gd name="T32" fmla="*/ 3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5" name="Freeform 3248"/>
              <p:cNvSpPr>
                <a:spLocks/>
              </p:cNvSpPr>
              <p:nvPr/>
            </p:nvSpPr>
            <p:spPr bwMode="auto">
              <a:xfrm>
                <a:off x="3367" y="1857"/>
                <a:ext cx="107" cy="10"/>
              </a:xfrm>
              <a:custGeom>
                <a:avLst/>
                <a:gdLst>
                  <a:gd name="T0" fmla="*/ 3 w 107"/>
                  <a:gd name="T1" fmla="*/ 8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8 h 10"/>
                  <a:gd name="T8" fmla="*/ 34 w 107"/>
                  <a:gd name="T9" fmla="*/ 8 h 10"/>
                  <a:gd name="T10" fmla="*/ 52 w 107"/>
                  <a:gd name="T11" fmla="*/ 8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8 h 10"/>
                  <a:gd name="T38" fmla="*/ 0 w 107"/>
                  <a:gd name="T39" fmla="*/ 8 h 10"/>
                  <a:gd name="T40" fmla="*/ 3 w 107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8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2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6" name="Rectangle 3249"/>
              <p:cNvSpPr>
                <a:spLocks noChangeArrowheads="1"/>
              </p:cNvSpPr>
              <p:nvPr/>
            </p:nvSpPr>
            <p:spPr bwMode="auto">
              <a:xfrm>
                <a:off x="3385" y="1875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617" name="Freeform 3250"/>
              <p:cNvSpPr>
                <a:spLocks/>
              </p:cNvSpPr>
              <p:nvPr/>
            </p:nvSpPr>
            <p:spPr bwMode="auto">
              <a:xfrm>
                <a:off x="3181" y="1784"/>
                <a:ext cx="338" cy="70"/>
              </a:xfrm>
              <a:custGeom>
                <a:avLst/>
                <a:gdLst>
                  <a:gd name="T0" fmla="*/ 55 w 338"/>
                  <a:gd name="T1" fmla="*/ 7 h 70"/>
                  <a:gd name="T2" fmla="*/ 42 w 338"/>
                  <a:gd name="T3" fmla="*/ 10 h 70"/>
                  <a:gd name="T4" fmla="*/ 32 w 338"/>
                  <a:gd name="T5" fmla="*/ 18 h 70"/>
                  <a:gd name="T6" fmla="*/ 24 w 338"/>
                  <a:gd name="T7" fmla="*/ 28 h 70"/>
                  <a:gd name="T8" fmla="*/ 13 w 338"/>
                  <a:gd name="T9" fmla="*/ 36 h 70"/>
                  <a:gd name="T10" fmla="*/ 5 w 338"/>
                  <a:gd name="T11" fmla="*/ 41 h 70"/>
                  <a:gd name="T12" fmla="*/ 0 w 338"/>
                  <a:gd name="T13" fmla="*/ 47 h 70"/>
                  <a:gd name="T14" fmla="*/ 0 w 338"/>
                  <a:gd name="T15" fmla="*/ 55 h 70"/>
                  <a:gd name="T16" fmla="*/ 0 w 338"/>
                  <a:gd name="T17" fmla="*/ 55 h 70"/>
                  <a:gd name="T18" fmla="*/ 5 w 338"/>
                  <a:gd name="T19" fmla="*/ 57 h 70"/>
                  <a:gd name="T20" fmla="*/ 58 w 338"/>
                  <a:gd name="T21" fmla="*/ 65 h 70"/>
                  <a:gd name="T22" fmla="*/ 110 w 338"/>
                  <a:gd name="T23" fmla="*/ 68 h 70"/>
                  <a:gd name="T24" fmla="*/ 162 w 338"/>
                  <a:gd name="T25" fmla="*/ 70 h 70"/>
                  <a:gd name="T26" fmla="*/ 217 w 338"/>
                  <a:gd name="T27" fmla="*/ 70 h 70"/>
                  <a:gd name="T28" fmla="*/ 275 w 338"/>
                  <a:gd name="T29" fmla="*/ 70 h 70"/>
                  <a:gd name="T30" fmla="*/ 304 w 338"/>
                  <a:gd name="T31" fmla="*/ 65 h 70"/>
                  <a:gd name="T32" fmla="*/ 330 w 338"/>
                  <a:gd name="T33" fmla="*/ 60 h 70"/>
                  <a:gd name="T34" fmla="*/ 335 w 338"/>
                  <a:gd name="T35" fmla="*/ 57 h 70"/>
                  <a:gd name="T36" fmla="*/ 338 w 338"/>
                  <a:gd name="T37" fmla="*/ 52 h 70"/>
                  <a:gd name="T38" fmla="*/ 335 w 338"/>
                  <a:gd name="T39" fmla="*/ 41 h 70"/>
                  <a:gd name="T40" fmla="*/ 330 w 338"/>
                  <a:gd name="T41" fmla="*/ 31 h 70"/>
                  <a:gd name="T42" fmla="*/ 325 w 338"/>
                  <a:gd name="T43" fmla="*/ 23 h 70"/>
                  <a:gd name="T44" fmla="*/ 319 w 338"/>
                  <a:gd name="T45" fmla="*/ 10 h 70"/>
                  <a:gd name="T46" fmla="*/ 314 w 338"/>
                  <a:gd name="T47" fmla="*/ 5 h 70"/>
                  <a:gd name="T48" fmla="*/ 306 w 338"/>
                  <a:gd name="T49" fmla="*/ 2 h 70"/>
                  <a:gd name="T50" fmla="*/ 243 w 338"/>
                  <a:gd name="T51" fmla="*/ 0 h 70"/>
                  <a:gd name="T52" fmla="*/ 181 w 338"/>
                  <a:gd name="T53" fmla="*/ 0 h 70"/>
                  <a:gd name="T54" fmla="*/ 118 w 338"/>
                  <a:gd name="T55" fmla="*/ 2 h 70"/>
                  <a:gd name="T56" fmla="*/ 55 w 338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0"/>
                  <a:gd name="T89" fmla="*/ 338 w 338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2" y="18"/>
                    </a:lnTo>
                    <a:lnTo>
                      <a:pt x="24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8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5" y="70"/>
                    </a:lnTo>
                    <a:lnTo>
                      <a:pt x="304" y="65"/>
                    </a:lnTo>
                    <a:lnTo>
                      <a:pt x="330" y="60"/>
                    </a:lnTo>
                    <a:lnTo>
                      <a:pt x="335" y="57"/>
                    </a:lnTo>
                    <a:lnTo>
                      <a:pt x="338" y="52"/>
                    </a:lnTo>
                    <a:lnTo>
                      <a:pt x="335" y="41"/>
                    </a:lnTo>
                    <a:lnTo>
                      <a:pt x="330" y="31"/>
                    </a:lnTo>
                    <a:lnTo>
                      <a:pt x="325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8" name="Freeform 3251"/>
              <p:cNvSpPr>
                <a:spLocks/>
              </p:cNvSpPr>
              <p:nvPr/>
            </p:nvSpPr>
            <p:spPr bwMode="auto">
              <a:xfrm>
                <a:off x="3194" y="1789"/>
                <a:ext cx="42" cy="31"/>
              </a:xfrm>
              <a:custGeom>
                <a:avLst/>
                <a:gdLst>
                  <a:gd name="T0" fmla="*/ 3 w 42"/>
                  <a:gd name="T1" fmla="*/ 31 h 31"/>
                  <a:gd name="T2" fmla="*/ 3 w 42"/>
                  <a:gd name="T3" fmla="*/ 31 h 31"/>
                  <a:gd name="T4" fmla="*/ 8 w 42"/>
                  <a:gd name="T5" fmla="*/ 29 h 31"/>
                  <a:gd name="T6" fmla="*/ 11 w 42"/>
                  <a:gd name="T7" fmla="*/ 23 h 31"/>
                  <a:gd name="T8" fmla="*/ 16 w 42"/>
                  <a:gd name="T9" fmla="*/ 18 h 31"/>
                  <a:gd name="T10" fmla="*/ 21 w 42"/>
                  <a:gd name="T11" fmla="*/ 15 h 31"/>
                  <a:gd name="T12" fmla="*/ 24 w 42"/>
                  <a:gd name="T13" fmla="*/ 10 h 31"/>
                  <a:gd name="T14" fmla="*/ 32 w 42"/>
                  <a:gd name="T15" fmla="*/ 8 h 31"/>
                  <a:gd name="T16" fmla="*/ 37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4 w 42"/>
                  <a:gd name="T27" fmla="*/ 8 h 31"/>
                  <a:gd name="T28" fmla="*/ 19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6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3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3" y="31"/>
                    </a:moveTo>
                    <a:lnTo>
                      <a:pt x="3" y="31"/>
                    </a:lnTo>
                    <a:lnTo>
                      <a:pt x="8" y="29"/>
                    </a:lnTo>
                    <a:lnTo>
                      <a:pt x="11" y="23"/>
                    </a:lnTo>
                    <a:lnTo>
                      <a:pt x="16" y="18"/>
                    </a:lnTo>
                    <a:lnTo>
                      <a:pt x="21" y="15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7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4" y="8"/>
                    </a:lnTo>
                    <a:lnTo>
                      <a:pt x="19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6" y="26"/>
                    </a:lnTo>
                    <a:lnTo>
                      <a:pt x="0" y="29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9" name="Freeform 3252"/>
              <p:cNvSpPr>
                <a:spLocks/>
              </p:cNvSpPr>
              <p:nvPr/>
            </p:nvSpPr>
            <p:spPr bwMode="auto">
              <a:xfrm>
                <a:off x="3179" y="1818"/>
                <a:ext cx="18" cy="26"/>
              </a:xfrm>
              <a:custGeom>
                <a:avLst/>
                <a:gdLst>
                  <a:gd name="T0" fmla="*/ 7 w 18"/>
                  <a:gd name="T1" fmla="*/ 21 h 26"/>
                  <a:gd name="T2" fmla="*/ 7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8 h 26"/>
                  <a:gd name="T10" fmla="*/ 5 w 18"/>
                  <a:gd name="T11" fmla="*/ 15 h 26"/>
                  <a:gd name="T12" fmla="*/ 7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5 w 18"/>
                  <a:gd name="T21" fmla="*/ 0 h 26"/>
                  <a:gd name="T22" fmla="*/ 10 w 18"/>
                  <a:gd name="T23" fmla="*/ 2 h 26"/>
                  <a:gd name="T24" fmla="*/ 7 w 18"/>
                  <a:gd name="T25" fmla="*/ 7 h 26"/>
                  <a:gd name="T26" fmla="*/ 5 w 18"/>
                  <a:gd name="T27" fmla="*/ 10 h 26"/>
                  <a:gd name="T28" fmla="*/ 2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2 w 18"/>
                  <a:gd name="T35" fmla="*/ 23 h 26"/>
                  <a:gd name="T36" fmla="*/ 7 w 18"/>
                  <a:gd name="T37" fmla="*/ 26 h 26"/>
                  <a:gd name="T38" fmla="*/ 7 w 18"/>
                  <a:gd name="T39" fmla="*/ 26 h 26"/>
                  <a:gd name="T40" fmla="*/ 7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7" y="21"/>
                    </a:moveTo>
                    <a:lnTo>
                      <a:pt x="7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7" y="26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0" name="Freeform 3253"/>
              <p:cNvSpPr>
                <a:spLocks/>
              </p:cNvSpPr>
              <p:nvPr/>
            </p:nvSpPr>
            <p:spPr bwMode="auto">
              <a:xfrm>
                <a:off x="3186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4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9 w 212"/>
                  <a:gd name="T13" fmla="*/ 10 h 18"/>
                  <a:gd name="T14" fmla="*/ 53 w 212"/>
                  <a:gd name="T15" fmla="*/ 7 h 18"/>
                  <a:gd name="T16" fmla="*/ 27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7 w 212"/>
                  <a:gd name="T23" fmla="*/ 7 h 18"/>
                  <a:gd name="T24" fmla="*/ 53 w 212"/>
                  <a:gd name="T25" fmla="*/ 10 h 18"/>
                  <a:gd name="T26" fmla="*/ 79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4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4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9" y="10"/>
                    </a:lnTo>
                    <a:lnTo>
                      <a:pt x="53" y="7"/>
                    </a:lnTo>
                    <a:lnTo>
                      <a:pt x="27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7"/>
                    </a:lnTo>
                    <a:lnTo>
                      <a:pt x="53" y="10"/>
                    </a:lnTo>
                    <a:lnTo>
                      <a:pt x="79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4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1" name="Freeform 3254"/>
              <p:cNvSpPr>
                <a:spLocks/>
              </p:cNvSpPr>
              <p:nvPr/>
            </p:nvSpPr>
            <p:spPr bwMode="auto">
              <a:xfrm>
                <a:off x="3398" y="1841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1 h 16"/>
                  <a:gd name="T12" fmla="*/ 42 w 113"/>
                  <a:gd name="T13" fmla="*/ 11 h 16"/>
                  <a:gd name="T14" fmla="*/ 29 w 113"/>
                  <a:gd name="T15" fmla="*/ 11 h 16"/>
                  <a:gd name="T16" fmla="*/ 13 w 113"/>
                  <a:gd name="T17" fmla="*/ 13 h 16"/>
                  <a:gd name="T18" fmla="*/ 0 w 113"/>
                  <a:gd name="T19" fmla="*/ 11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1 h 16"/>
                  <a:gd name="T34" fmla="*/ 100 w 113"/>
                  <a:gd name="T35" fmla="*/ 8 h 16"/>
                  <a:gd name="T36" fmla="*/ 113 w 113"/>
                  <a:gd name="T37" fmla="*/ 3 h 16"/>
                  <a:gd name="T38" fmla="*/ 113 w 113"/>
                  <a:gd name="T39" fmla="*/ 3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1"/>
                    </a:lnTo>
                    <a:lnTo>
                      <a:pt x="100" y="8"/>
                    </a:lnTo>
                    <a:lnTo>
                      <a:pt x="113" y="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2" name="Freeform 3255"/>
              <p:cNvSpPr>
                <a:spLocks/>
              </p:cNvSpPr>
              <p:nvPr/>
            </p:nvSpPr>
            <p:spPr bwMode="auto">
              <a:xfrm>
                <a:off x="3503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5 w 16"/>
                  <a:gd name="T7" fmla="*/ 14 h 40"/>
                  <a:gd name="T8" fmla="*/ 8 w 16"/>
                  <a:gd name="T9" fmla="*/ 19 h 40"/>
                  <a:gd name="T10" fmla="*/ 10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0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0 w 16"/>
                  <a:gd name="T33" fmla="*/ 11 h 40"/>
                  <a:gd name="T34" fmla="*/ 5 w 16"/>
                  <a:gd name="T35" fmla="*/ 6 h 40"/>
                  <a:gd name="T36" fmla="*/ 5 w 16"/>
                  <a:gd name="T37" fmla="*/ 0 h 40"/>
                  <a:gd name="T38" fmla="*/ 5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4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6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3" name="Freeform 3256"/>
              <p:cNvSpPr>
                <a:spLocks/>
              </p:cNvSpPr>
              <p:nvPr/>
            </p:nvSpPr>
            <p:spPr bwMode="auto">
              <a:xfrm>
                <a:off x="3487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3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1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6 w 21"/>
                  <a:gd name="T17" fmla="*/ 20 h 23"/>
                  <a:gd name="T18" fmla="*/ 16 w 21"/>
                  <a:gd name="T19" fmla="*/ 23 h 23"/>
                  <a:gd name="T20" fmla="*/ 21 w 21"/>
                  <a:gd name="T21" fmla="*/ 20 h 23"/>
                  <a:gd name="T22" fmla="*/ 19 w 21"/>
                  <a:gd name="T23" fmla="*/ 18 h 23"/>
                  <a:gd name="T24" fmla="*/ 19 w 21"/>
                  <a:gd name="T25" fmla="*/ 15 h 23"/>
                  <a:gd name="T26" fmla="*/ 16 w 21"/>
                  <a:gd name="T27" fmla="*/ 13 h 23"/>
                  <a:gd name="T28" fmla="*/ 13 w 21"/>
                  <a:gd name="T29" fmla="*/ 7 h 23"/>
                  <a:gd name="T30" fmla="*/ 11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1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21" y="20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16" y="13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4" name="Freeform 3257"/>
              <p:cNvSpPr>
                <a:spLocks/>
              </p:cNvSpPr>
              <p:nvPr/>
            </p:nvSpPr>
            <p:spPr bwMode="auto">
              <a:xfrm>
                <a:off x="3236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8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20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20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3 h 10"/>
                  <a:gd name="T34" fmla="*/ 32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8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20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20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3"/>
                    </a:lnTo>
                    <a:lnTo>
                      <a:pt x="32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5" name="Freeform 3258"/>
              <p:cNvSpPr>
                <a:spLocks/>
              </p:cNvSpPr>
              <p:nvPr/>
            </p:nvSpPr>
            <p:spPr bwMode="auto">
              <a:xfrm>
                <a:off x="3275" y="1791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7 h 50"/>
                  <a:gd name="T14" fmla="*/ 152 w 155"/>
                  <a:gd name="T15" fmla="*/ 32 h 50"/>
                  <a:gd name="T16" fmla="*/ 149 w 155"/>
                  <a:gd name="T17" fmla="*/ 37 h 50"/>
                  <a:gd name="T18" fmla="*/ 142 w 155"/>
                  <a:gd name="T19" fmla="*/ 40 h 50"/>
                  <a:gd name="T20" fmla="*/ 131 w 155"/>
                  <a:gd name="T21" fmla="*/ 42 h 50"/>
                  <a:gd name="T22" fmla="*/ 105 w 155"/>
                  <a:gd name="T23" fmla="*/ 48 h 50"/>
                  <a:gd name="T24" fmla="*/ 76 w 155"/>
                  <a:gd name="T25" fmla="*/ 50 h 50"/>
                  <a:gd name="T26" fmla="*/ 47 w 155"/>
                  <a:gd name="T27" fmla="*/ 48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7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2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6" name="Freeform 3259"/>
              <p:cNvSpPr>
                <a:spLocks/>
              </p:cNvSpPr>
              <p:nvPr/>
            </p:nvSpPr>
            <p:spPr bwMode="auto">
              <a:xfrm>
                <a:off x="3231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39 w 254"/>
                  <a:gd name="T15" fmla="*/ 8 h 233"/>
                  <a:gd name="T16" fmla="*/ 65 w 254"/>
                  <a:gd name="T17" fmla="*/ 3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8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39" y="8"/>
                    </a:lnTo>
                    <a:lnTo>
                      <a:pt x="65" y="3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8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7" name="Freeform 3260"/>
              <p:cNvSpPr>
                <a:spLocks/>
              </p:cNvSpPr>
              <p:nvPr/>
            </p:nvSpPr>
            <p:spPr bwMode="auto">
              <a:xfrm>
                <a:off x="3244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0 w 228"/>
                  <a:gd name="T11" fmla="*/ 11 h 171"/>
                  <a:gd name="T12" fmla="*/ 34 w 228"/>
                  <a:gd name="T13" fmla="*/ 6 h 171"/>
                  <a:gd name="T14" fmla="*/ 60 w 228"/>
                  <a:gd name="T15" fmla="*/ 3 h 171"/>
                  <a:gd name="T16" fmla="*/ 107 w 228"/>
                  <a:gd name="T17" fmla="*/ 0 h 171"/>
                  <a:gd name="T18" fmla="*/ 160 w 228"/>
                  <a:gd name="T19" fmla="*/ 0 h 171"/>
                  <a:gd name="T20" fmla="*/ 209 w 228"/>
                  <a:gd name="T21" fmla="*/ 6 h 171"/>
                  <a:gd name="T22" fmla="*/ 217 w 228"/>
                  <a:gd name="T23" fmla="*/ 8 h 171"/>
                  <a:gd name="T24" fmla="*/ 222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2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6 w 228"/>
                  <a:gd name="T41" fmla="*/ 163 h 171"/>
                  <a:gd name="T42" fmla="*/ 188 w 228"/>
                  <a:gd name="T43" fmla="*/ 168 h 171"/>
                  <a:gd name="T44" fmla="*/ 180 w 228"/>
                  <a:gd name="T45" fmla="*/ 168 h 171"/>
                  <a:gd name="T46" fmla="*/ 144 w 228"/>
                  <a:gd name="T47" fmla="*/ 171 h 171"/>
                  <a:gd name="T48" fmla="*/ 107 w 228"/>
                  <a:gd name="T49" fmla="*/ 171 h 171"/>
                  <a:gd name="T50" fmla="*/ 34 w 228"/>
                  <a:gd name="T51" fmla="*/ 163 h 171"/>
                  <a:gd name="T52" fmla="*/ 26 w 228"/>
                  <a:gd name="T53" fmla="*/ 160 h 171"/>
                  <a:gd name="T54" fmla="*/ 18 w 228"/>
                  <a:gd name="T55" fmla="*/ 155 h 171"/>
                  <a:gd name="T56" fmla="*/ 10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0" y="11"/>
                    </a:lnTo>
                    <a:lnTo>
                      <a:pt x="34" y="6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6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1"/>
                    </a:lnTo>
                    <a:lnTo>
                      <a:pt x="107" y="171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8" name="Freeform 3261"/>
              <p:cNvSpPr>
                <a:spLocks/>
              </p:cNvSpPr>
              <p:nvPr/>
            </p:nvSpPr>
            <p:spPr bwMode="auto">
              <a:xfrm>
                <a:off x="3364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9" name="Freeform 3262"/>
              <p:cNvSpPr>
                <a:spLocks/>
              </p:cNvSpPr>
              <p:nvPr/>
            </p:nvSpPr>
            <p:spPr bwMode="auto">
              <a:xfrm>
                <a:off x="3390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0" name="Freeform 3263"/>
              <p:cNvSpPr>
                <a:spLocks/>
              </p:cNvSpPr>
              <p:nvPr/>
            </p:nvSpPr>
            <p:spPr bwMode="auto">
              <a:xfrm>
                <a:off x="3417" y="1802"/>
                <a:ext cx="18" cy="10"/>
              </a:xfrm>
              <a:custGeom>
                <a:avLst/>
                <a:gdLst>
                  <a:gd name="T0" fmla="*/ 7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7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7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7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1" name="Freeform 3264"/>
              <p:cNvSpPr>
                <a:spLocks/>
              </p:cNvSpPr>
              <p:nvPr/>
            </p:nvSpPr>
            <p:spPr bwMode="auto">
              <a:xfrm>
                <a:off x="3254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8 h 152"/>
                  <a:gd name="T14" fmla="*/ 32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7 w 204"/>
                  <a:gd name="T27" fmla="*/ 8 h 152"/>
                  <a:gd name="T28" fmla="*/ 202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7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3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9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32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7" y="8"/>
                    </a:lnTo>
                    <a:lnTo>
                      <a:pt x="202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7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3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9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2" name="Freeform 3265"/>
              <p:cNvSpPr>
                <a:spLocks/>
              </p:cNvSpPr>
              <p:nvPr/>
            </p:nvSpPr>
            <p:spPr bwMode="auto">
              <a:xfrm>
                <a:off x="3307" y="1653"/>
                <a:ext cx="117" cy="91"/>
              </a:xfrm>
              <a:custGeom>
                <a:avLst/>
                <a:gdLst>
                  <a:gd name="T0" fmla="*/ 2 w 117"/>
                  <a:gd name="T1" fmla="*/ 73 h 91"/>
                  <a:gd name="T2" fmla="*/ 0 w 117"/>
                  <a:gd name="T3" fmla="*/ 44 h 91"/>
                  <a:gd name="T4" fmla="*/ 0 w 117"/>
                  <a:gd name="T5" fmla="*/ 15 h 91"/>
                  <a:gd name="T6" fmla="*/ 2 w 117"/>
                  <a:gd name="T7" fmla="*/ 10 h 91"/>
                  <a:gd name="T8" fmla="*/ 5 w 117"/>
                  <a:gd name="T9" fmla="*/ 5 h 91"/>
                  <a:gd name="T10" fmla="*/ 31 w 117"/>
                  <a:gd name="T11" fmla="*/ 2 h 91"/>
                  <a:gd name="T12" fmla="*/ 57 w 117"/>
                  <a:gd name="T13" fmla="*/ 0 h 91"/>
                  <a:gd name="T14" fmla="*/ 83 w 117"/>
                  <a:gd name="T15" fmla="*/ 0 h 91"/>
                  <a:gd name="T16" fmla="*/ 110 w 117"/>
                  <a:gd name="T17" fmla="*/ 5 h 91"/>
                  <a:gd name="T18" fmla="*/ 115 w 117"/>
                  <a:gd name="T19" fmla="*/ 7 h 91"/>
                  <a:gd name="T20" fmla="*/ 117 w 117"/>
                  <a:gd name="T21" fmla="*/ 15 h 91"/>
                  <a:gd name="T22" fmla="*/ 117 w 117"/>
                  <a:gd name="T23" fmla="*/ 36 h 91"/>
                  <a:gd name="T24" fmla="*/ 115 w 117"/>
                  <a:gd name="T25" fmla="*/ 57 h 91"/>
                  <a:gd name="T26" fmla="*/ 115 w 117"/>
                  <a:gd name="T27" fmla="*/ 68 h 91"/>
                  <a:gd name="T28" fmla="*/ 110 w 117"/>
                  <a:gd name="T29" fmla="*/ 78 h 91"/>
                  <a:gd name="T30" fmla="*/ 104 w 117"/>
                  <a:gd name="T31" fmla="*/ 86 h 91"/>
                  <a:gd name="T32" fmla="*/ 94 w 117"/>
                  <a:gd name="T33" fmla="*/ 89 h 91"/>
                  <a:gd name="T34" fmla="*/ 55 w 117"/>
                  <a:gd name="T35" fmla="*/ 91 h 91"/>
                  <a:gd name="T36" fmla="*/ 18 w 117"/>
                  <a:gd name="T37" fmla="*/ 86 h 91"/>
                  <a:gd name="T38" fmla="*/ 8 w 117"/>
                  <a:gd name="T39" fmla="*/ 81 h 91"/>
                  <a:gd name="T40" fmla="*/ 2 w 117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1"/>
                  <a:gd name="T65" fmla="*/ 117 w 117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1">
                    <a:moveTo>
                      <a:pt x="2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31" y="2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7" y="15"/>
                    </a:lnTo>
                    <a:lnTo>
                      <a:pt x="117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4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3" name="Freeform 3266"/>
              <p:cNvSpPr>
                <a:spLocks/>
              </p:cNvSpPr>
              <p:nvPr/>
            </p:nvSpPr>
            <p:spPr bwMode="auto">
              <a:xfrm>
                <a:off x="3268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2 w 183"/>
                  <a:gd name="T9" fmla="*/ 16 h 136"/>
                  <a:gd name="T10" fmla="*/ 7 w 183"/>
                  <a:gd name="T11" fmla="*/ 8 h 136"/>
                  <a:gd name="T12" fmla="*/ 28 w 183"/>
                  <a:gd name="T13" fmla="*/ 2 h 136"/>
                  <a:gd name="T14" fmla="*/ 49 w 183"/>
                  <a:gd name="T15" fmla="*/ 0 h 136"/>
                  <a:gd name="T16" fmla="*/ 88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8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8 h 136"/>
                  <a:gd name="T34" fmla="*/ 20 w 183"/>
                  <a:gd name="T35" fmla="*/ 13 h 136"/>
                  <a:gd name="T36" fmla="*/ 15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0 w 183"/>
                  <a:gd name="T47" fmla="*/ 131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2" y="16"/>
                    </a:lnTo>
                    <a:lnTo>
                      <a:pt x="7" y="8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8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8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8"/>
                    </a:lnTo>
                    <a:lnTo>
                      <a:pt x="20" y="13"/>
                    </a:lnTo>
                    <a:lnTo>
                      <a:pt x="15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0" y="131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4" name="Freeform 3267"/>
              <p:cNvSpPr>
                <a:spLocks/>
              </p:cNvSpPr>
              <p:nvPr/>
            </p:nvSpPr>
            <p:spPr bwMode="auto">
              <a:xfrm>
                <a:off x="3542" y="1915"/>
                <a:ext cx="66" cy="65"/>
              </a:xfrm>
              <a:custGeom>
                <a:avLst/>
                <a:gdLst>
                  <a:gd name="T0" fmla="*/ 3 w 66"/>
                  <a:gd name="T1" fmla="*/ 10 h 65"/>
                  <a:gd name="T2" fmla="*/ 3 w 66"/>
                  <a:gd name="T3" fmla="*/ 13 h 65"/>
                  <a:gd name="T4" fmla="*/ 0 w 66"/>
                  <a:gd name="T5" fmla="*/ 15 h 65"/>
                  <a:gd name="T6" fmla="*/ 0 w 66"/>
                  <a:gd name="T7" fmla="*/ 31 h 65"/>
                  <a:gd name="T8" fmla="*/ 0 w 66"/>
                  <a:gd name="T9" fmla="*/ 36 h 65"/>
                  <a:gd name="T10" fmla="*/ 3 w 66"/>
                  <a:gd name="T11" fmla="*/ 44 h 65"/>
                  <a:gd name="T12" fmla="*/ 8 w 66"/>
                  <a:gd name="T13" fmla="*/ 55 h 65"/>
                  <a:gd name="T14" fmla="*/ 18 w 66"/>
                  <a:gd name="T15" fmla="*/ 62 h 65"/>
                  <a:gd name="T16" fmla="*/ 29 w 66"/>
                  <a:gd name="T17" fmla="*/ 65 h 65"/>
                  <a:gd name="T18" fmla="*/ 39 w 66"/>
                  <a:gd name="T19" fmla="*/ 62 h 65"/>
                  <a:gd name="T20" fmla="*/ 50 w 66"/>
                  <a:gd name="T21" fmla="*/ 55 h 65"/>
                  <a:gd name="T22" fmla="*/ 60 w 66"/>
                  <a:gd name="T23" fmla="*/ 44 h 65"/>
                  <a:gd name="T24" fmla="*/ 63 w 66"/>
                  <a:gd name="T25" fmla="*/ 41 h 65"/>
                  <a:gd name="T26" fmla="*/ 66 w 66"/>
                  <a:gd name="T27" fmla="*/ 36 h 65"/>
                  <a:gd name="T28" fmla="*/ 66 w 66"/>
                  <a:gd name="T29" fmla="*/ 36 h 65"/>
                  <a:gd name="T30" fmla="*/ 66 w 66"/>
                  <a:gd name="T31" fmla="*/ 34 h 65"/>
                  <a:gd name="T32" fmla="*/ 66 w 66"/>
                  <a:gd name="T33" fmla="*/ 28 h 65"/>
                  <a:gd name="T34" fmla="*/ 66 w 66"/>
                  <a:gd name="T35" fmla="*/ 20 h 65"/>
                  <a:gd name="T36" fmla="*/ 58 w 66"/>
                  <a:gd name="T37" fmla="*/ 10 h 65"/>
                  <a:gd name="T38" fmla="*/ 45 w 66"/>
                  <a:gd name="T39" fmla="*/ 2 h 65"/>
                  <a:gd name="T40" fmla="*/ 32 w 66"/>
                  <a:gd name="T41" fmla="*/ 0 h 65"/>
                  <a:gd name="T42" fmla="*/ 26 w 66"/>
                  <a:gd name="T43" fmla="*/ 0 h 65"/>
                  <a:gd name="T44" fmla="*/ 18 w 66"/>
                  <a:gd name="T45" fmla="*/ 0 h 65"/>
                  <a:gd name="T46" fmla="*/ 11 w 66"/>
                  <a:gd name="T47" fmla="*/ 2 h 65"/>
                  <a:gd name="T48" fmla="*/ 3 w 66"/>
                  <a:gd name="T49" fmla="*/ 7 h 65"/>
                  <a:gd name="T50" fmla="*/ 3 w 66"/>
                  <a:gd name="T51" fmla="*/ 7 h 65"/>
                  <a:gd name="T52" fmla="*/ 3 w 66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5"/>
                  <a:gd name="T83" fmla="*/ 66 w 66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5">
                    <a:moveTo>
                      <a:pt x="3" y="10"/>
                    </a:moveTo>
                    <a:lnTo>
                      <a:pt x="3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9" y="65"/>
                    </a:lnTo>
                    <a:lnTo>
                      <a:pt x="39" y="62"/>
                    </a:lnTo>
                    <a:lnTo>
                      <a:pt x="50" y="55"/>
                    </a:lnTo>
                    <a:lnTo>
                      <a:pt x="60" y="44"/>
                    </a:lnTo>
                    <a:lnTo>
                      <a:pt x="63" y="41"/>
                    </a:lnTo>
                    <a:lnTo>
                      <a:pt x="66" y="36"/>
                    </a:lnTo>
                    <a:lnTo>
                      <a:pt x="66" y="34"/>
                    </a:lnTo>
                    <a:lnTo>
                      <a:pt x="66" y="28"/>
                    </a:lnTo>
                    <a:lnTo>
                      <a:pt x="66" y="20"/>
                    </a:lnTo>
                    <a:lnTo>
                      <a:pt x="58" y="10"/>
                    </a:lnTo>
                    <a:lnTo>
                      <a:pt x="45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1" y="2"/>
                    </a:lnTo>
                    <a:lnTo>
                      <a:pt x="3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5" name="Freeform 3268"/>
              <p:cNvSpPr>
                <a:spLocks/>
              </p:cNvSpPr>
              <p:nvPr/>
            </p:nvSpPr>
            <p:spPr bwMode="auto">
              <a:xfrm>
                <a:off x="3542" y="1922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6 h 8"/>
                  <a:gd name="T10" fmla="*/ 3 w 5"/>
                  <a:gd name="T11" fmla="*/ 6 h 8"/>
                  <a:gd name="T12" fmla="*/ 3 w 5"/>
                  <a:gd name="T13" fmla="*/ 6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6" name="Freeform 3269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7" name="Freeform 3270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8" name="Freeform 3271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9" name="Freeform 3272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0" name="Freeform 3273"/>
              <p:cNvSpPr>
                <a:spLocks/>
              </p:cNvSpPr>
              <p:nvPr/>
            </p:nvSpPr>
            <p:spPr bwMode="auto">
              <a:xfrm>
                <a:off x="3600" y="195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3 h 8"/>
                  <a:gd name="T10" fmla="*/ 5 w 10"/>
                  <a:gd name="T11" fmla="*/ 3 h 8"/>
                  <a:gd name="T12" fmla="*/ 2 w 10"/>
                  <a:gd name="T13" fmla="*/ 3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3 h 8"/>
                  <a:gd name="T34" fmla="*/ 8 w 10"/>
                  <a:gd name="T35" fmla="*/ 3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1" name="Freeform 3274"/>
              <p:cNvSpPr>
                <a:spLocks/>
              </p:cNvSpPr>
              <p:nvPr/>
            </p:nvSpPr>
            <p:spPr bwMode="auto">
              <a:xfrm>
                <a:off x="3605" y="194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3 w 5"/>
                  <a:gd name="T3" fmla="*/ 0 h 2"/>
                  <a:gd name="T4" fmla="*/ 3 w 5"/>
                  <a:gd name="T5" fmla="*/ 0 h 2"/>
                  <a:gd name="T6" fmla="*/ 3 w 5"/>
                  <a:gd name="T7" fmla="*/ 2 h 2"/>
                  <a:gd name="T8" fmla="*/ 3 w 5"/>
                  <a:gd name="T9" fmla="*/ 2 h 2"/>
                  <a:gd name="T10" fmla="*/ 3 w 5"/>
                  <a:gd name="T11" fmla="*/ 2 h 2"/>
                  <a:gd name="T12" fmla="*/ 3 w 5"/>
                  <a:gd name="T13" fmla="*/ 2 h 2"/>
                  <a:gd name="T14" fmla="*/ 3 w 5"/>
                  <a:gd name="T15" fmla="*/ 2 h 2"/>
                  <a:gd name="T16" fmla="*/ 0 w 5"/>
                  <a:gd name="T17" fmla="*/ 2 h 2"/>
                  <a:gd name="T18" fmla="*/ 0 w 5"/>
                  <a:gd name="T19" fmla="*/ 2 h 2"/>
                  <a:gd name="T20" fmla="*/ 5 w 5"/>
                  <a:gd name="T21" fmla="*/ 2 h 2"/>
                  <a:gd name="T22" fmla="*/ 5 w 5"/>
                  <a:gd name="T23" fmla="*/ 2 h 2"/>
                  <a:gd name="T24" fmla="*/ 5 w 5"/>
                  <a:gd name="T25" fmla="*/ 2 h 2"/>
                  <a:gd name="T26" fmla="*/ 5 w 5"/>
                  <a:gd name="T27" fmla="*/ 2 h 2"/>
                  <a:gd name="T28" fmla="*/ 5 w 5"/>
                  <a:gd name="T29" fmla="*/ 2 h 2"/>
                  <a:gd name="T30" fmla="*/ 5 w 5"/>
                  <a:gd name="T31" fmla="*/ 2 h 2"/>
                  <a:gd name="T32" fmla="*/ 5 w 5"/>
                  <a:gd name="T33" fmla="*/ 2 h 2"/>
                  <a:gd name="T34" fmla="*/ 5 w 5"/>
                  <a:gd name="T35" fmla="*/ 2 h 2"/>
                  <a:gd name="T36" fmla="*/ 5 w 5"/>
                  <a:gd name="T37" fmla="*/ 2 h 2"/>
                  <a:gd name="T38" fmla="*/ 5 w 5"/>
                  <a:gd name="T39" fmla="*/ 2 h 2"/>
                  <a:gd name="T40" fmla="*/ 3 w 5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2" name="Freeform 3275"/>
              <p:cNvSpPr>
                <a:spLocks/>
              </p:cNvSpPr>
              <p:nvPr/>
            </p:nvSpPr>
            <p:spPr bwMode="auto">
              <a:xfrm>
                <a:off x="3597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6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9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6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9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3" name="Freeform 3276"/>
              <p:cNvSpPr>
                <a:spLocks/>
              </p:cNvSpPr>
              <p:nvPr/>
            </p:nvSpPr>
            <p:spPr bwMode="auto">
              <a:xfrm>
                <a:off x="3574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2 w 26"/>
                  <a:gd name="T5" fmla="*/ 2 h 10"/>
                  <a:gd name="T6" fmla="*/ 7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5 w 26"/>
                  <a:gd name="T13" fmla="*/ 5 h 10"/>
                  <a:gd name="T14" fmla="*/ 18 w 26"/>
                  <a:gd name="T15" fmla="*/ 7 h 10"/>
                  <a:gd name="T16" fmla="*/ 23 w 26"/>
                  <a:gd name="T17" fmla="*/ 7 h 10"/>
                  <a:gd name="T18" fmla="*/ 23 w 26"/>
                  <a:gd name="T19" fmla="*/ 10 h 10"/>
                  <a:gd name="T20" fmla="*/ 26 w 26"/>
                  <a:gd name="T21" fmla="*/ 7 h 10"/>
                  <a:gd name="T22" fmla="*/ 23 w 26"/>
                  <a:gd name="T23" fmla="*/ 5 h 10"/>
                  <a:gd name="T24" fmla="*/ 20 w 26"/>
                  <a:gd name="T25" fmla="*/ 2 h 10"/>
                  <a:gd name="T26" fmla="*/ 18 w 26"/>
                  <a:gd name="T27" fmla="*/ 2 h 10"/>
                  <a:gd name="T28" fmla="*/ 15 w 26"/>
                  <a:gd name="T29" fmla="*/ 0 h 10"/>
                  <a:gd name="T30" fmla="*/ 10 w 26"/>
                  <a:gd name="T31" fmla="*/ 0 h 10"/>
                  <a:gd name="T32" fmla="*/ 7 w 26"/>
                  <a:gd name="T33" fmla="*/ 0 h 10"/>
                  <a:gd name="T34" fmla="*/ 2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7"/>
                    </a:lnTo>
                    <a:lnTo>
                      <a:pt x="23" y="7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23" y="5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4" name="Freeform 3277"/>
              <p:cNvSpPr>
                <a:spLocks/>
              </p:cNvSpPr>
              <p:nvPr/>
            </p:nvSpPr>
            <p:spPr bwMode="auto">
              <a:xfrm>
                <a:off x="3545" y="191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5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3 h 10"/>
                  <a:gd name="T28" fmla="*/ 15 w 29"/>
                  <a:gd name="T29" fmla="*/ 3 h 10"/>
                  <a:gd name="T30" fmla="*/ 10 w 29"/>
                  <a:gd name="T31" fmla="*/ 3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5" name="Freeform 3278"/>
              <p:cNvSpPr>
                <a:spLocks/>
              </p:cNvSpPr>
              <p:nvPr/>
            </p:nvSpPr>
            <p:spPr bwMode="auto">
              <a:xfrm>
                <a:off x="3542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6" name="Freeform 3279"/>
              <p:cNvSpPr>
                <a:spLocks/>
              </p:cNvSpPr>
              <p:nvPr/>
            </p:nvSpPr>
            <p:spPr bwMode="auto">
              <a:xfrm>
                <a:off x="3555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3 w 47"/>
                  <a:gd name="T5" fmla="*/ 45 h 50"/>
                  <a:gd name="T6" fmla="*/ 11 w 47"/>
                  <a:gd name="T7" fmla="*/ 50 h 50"/>
                  <a:gd name="T8" fmla="*/ 16 w 47"/>
                  <a:gd name="T9" fmla="*/ 50 h 50"/>
                  <a:gd name="T10" fmla="*/ 24 w 47"/>
                  <a:gd name="T11" fmla="*/ 50 h 50"/>
                  <a:gd name="T12" fmla="*/ 32 w 47"/>
                  <a:gd name="T13" fmla="*/ 45 h 50"/>
                  <a:gd name="T14" fmla="*/ 37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5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7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5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6 w 47"/>
                  <a:gd name="T45" fmla="*/ 47 h 50"/>
                  <a:gd name="T46" fmla="*/ 11 w 47"/>
                  <a:gd name="T47" fmla="*/ 47 h 50"/>
                  <a:gd name="T48" fmla="*/ 3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3" y="45"/>
                    </a:lnTo>
                    <a:lnTo>
                      <a:pt x="11" y="50"/>
                    </a:lnTo>
                    <a:lnTo>
                      <a:pt x="16" y="50"/>
                    </a:lnTo>
                    <a:lnTo>
                      <a:pt x="24" y="50"/>
                    </a:lnTo>
                    <a:lnTo>
                      <a:pt x="32" y="45"/>
                    </a:lnTo>
                    <a:lnTo>
                      <a:pt x="37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15" name="Rectangle 3281"/>
            <p:cNvSpPr>
              <a:spLocks noChangeArrowheads="1"/>
            </p:cNvSpPr>
            <p:nvPr/>
          </p:nvSpPr>
          <p:spPr bwMode="auto">
            <a:xfrm>
              <a:off x="3064" y="1436"/>
              <a:ext cx="592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6" name="Rectangle 3282"/>
            <p:cNvSpPr>
              <a:spLocks noChangeArrowheads="1"/>
            </p:cNvSpPr>
            <p:nvPr/>
          </p:nvSpPr>
          <p:spPr bwMode="auto">
            <a:xfrm>
              <a:off x="3120" y="1448"/>
              <a:ext cx="585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Operations</a:t>
              </a:r>
              <a:endParaRPr lang="en-GB" altLang="de-DE" sz="1400"/>
            </a:p>
          </p:txBody>
        </p:sp>
        <p:grpSp>
          <p:nvGrpSpPr>
            <p:cNvPr id="15417" name="Group 3448"/>
            <p:cNvGrpSpPr>
              <a:grpSpLocks/>
            </p:cNvGrpSpPr>
            <p:nvPr/>
          </p:nvGrpSpPr>
          <p:grpSpPr bwMode="auto">
            <a:xfrm>
              <a:off x="3827" y="2114"/>
              <a:ext cx="589" cy="419"/>
              <a:chOff x="3827" y="2114"/>
              <a:chExt cx="589" cy="419"/>
            </a:xfrm>
          </p:grpSpPr>
          <p:sp>
            <p:nvSpPr>
              <p:cNvPr id="17317" name="Freeform 3283"/>
              <p:cNvSpPr>
                <a:spLocks/>
              </p:cNvSpPr>
              <p:nvPr/>
            </p:nvSpPr>
            <p:spPr bwMode="auto">
              <a:xfrm>
                <a:off x="4128" y="2289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5 h 34"/>
                  <a:gd name="T8" fmla="*/ 34 w 58"/>
                  <a:gd name="T9" fmla="*/ 11 h 34"/>
                  <a:gd name="T10" fmla="*/ 26 w 58"/>
                  <a:gd name="T11" fmla="*/ 13 h 34"/>
                  <a:gd name="T12" fmla="*/ 21 w 58"/>
                  <a:gd name="T13" fmla="*/ 18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8" name="Freeform 3284"/>
              <p:cNvSpPr>
                <a:spLocks/>
              </p:cNvSpPr>
              <p:nvPr/>
            </p:nvSpPr>
            <p:spPr bwMode="auto">
              <a:xfrm>
                <a:off x="4183" y="2286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7 w 47"/>
                  <a:gd name="T7" fmla="*/ 3 h 8"/>
                  <a:gd name="T8" fmla="*/ 31 w 47"/>
                  <a:gd name="T9" fmla="*/ 0 h 8"/>
                  <a:gd name="T10" fmla="*/ 24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4 w 47"/>
                  <a:gd name="T29" fmla="*/ 3 h 8"/>
                  <a:gd name="T30" fmla="*/ 31 w 47"/>
                  <a:gd name="T31" fmla="*/ 6 h 8"/>
                  <a:gd name="T32" fmla="*/ 37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1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9" name="Freeform 3285"/>
              <p:cNvSpPr>
                <a:spLocks/>
              </p:cNvSpPr>
              <p:nvPr/>
            </p:nvSpPr>
            <p:spPr bwMode="auto">
              <a:xfrm>
                <a:off x="4230" y="2292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4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3 w 26"/>
                  <a:gd name="T23" fmla="*/ 5 h 21"/>
                  <a:gd name="T24" fmla="*/ 8 w 26"/>
                  <a:gd name="T25" fmla="*/ 5 h 21"/>
                  <a:gd name="T26" fmla="*/ 11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0" name="Freeform 3286"/>
              <p:cNvSpPr>
                <a:spLocks/>
              </p:cNvSpPr>
              <p:nvPr/>
            </p:nvSpPr>
            <p:spPr bwMode="auto">
              <a:xfrm>
                <a:off x="4246" y="2310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5 h 24"/>
                  <a:gd name="T24" fmla="*/ 8 w 13"/>
                  <a:gd name="T25" fmla="*/ 5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1" name="Freeform 3287"/>
              <p:cNvSpPr>
                <a:spLocks/>
              </p:cNvSpPr>
              <p:nvPr/>
            </p:nvSpPr>
            <p:spPr bwMode="auto">
              <a:xfrm>
                <a:off x="4241" y="2331"/>
                <a:ext cx="7" cy="24"/>
              </a:xfrm>
              <a:custGeom>
                <a:avLst/>
                <a:gdLst>
                  <a:gd name="T0" fmla="*/ 5 w 7"/>
                  <a:gd name="T1" fmla="*/ 21 h 24"/>
                  <a:gd name="T2" fmla="*/ 5 w 7"/>
                  <a:gd name="T3" fmla="*/ 21 h 24"/>
                  <a:gd name="T4" fmla="*/ 5 w 7"/>
                  <a:gd name="T5" fmla="*/ 21 h 24"/>
                  <a:gd name="T6" fmla="*/ 5 w 7"/>
                  <a:gd name="T7" fmla="*/ 18 h 24"/>
                  <a:gd name="T8" fmla="*/ 5 w 7"/>
                  <a:gd name="T9" fmla="*/ 16 h 24"/>
                  <a:gd name="T10" fmla="*/ 5 w 7"/>
                  <a:gd name="T11" fmla="*/ 13 h 24"/>
                  <a:gd name="T12" fmla="*/ 5 w 7"/>
                  <a:gd name="T13" fmla="*/ 11 h 24"/>
                  <a:gd name="T14" fmla="*/ 5 w 7"/>
                  <a:gd name="T15" fmla="*/ 8 h 24"/>
                  <a:gd name="T16" fmla="*/ 7 w 7"/>
                  <a:gd name="T17" fmla="*/ 5 h 24"/>
                  <a:gd name="T18" fmla="*/ 7 w 7"/>
                  <a:gd name="T19" fmla="*/ 3 h 24"/>
                  <a:gd name="T20" fmla="*/ 5 w 7"/>
                  <a:gd name="T21" fmla="*/ 0 h 24"/>
                  <a:gd name="T22" fmla="*/ 5 w 7"/>
                  <a:gd name="T23" fmla="*/ 3 h 24"/>
                  <a:gd name="T24" fmla="*/ 2 w 7"/>
                  <a:gd name="T25" fmla="*/ 8 h 24"/>
                  <a:gd name="T26" fmla="*/ 2 w 7"/>
                  <a:gd name="T27" fmla="*/ 11 h 24"/>
                  <a:gd name="T28" fmla="*/ 0 w 7"/>
                  <a:gd name="T29" fmla="*/ 13 h 24"/>
                  <a:gd name="T30" fmla="*/ 0 w 7"/>
                  <a:gd name="T31" fmla="*/ 16 h 24"/>
                  <a:gd name="T32" fmla="*/ 0 w 7"/>
                  <a:gd name="T33" fmla="*/ 18 h 24"/>
                  <a:gd name="T34" fmla="*/ 2 w 7"/>
                  <a:gd name="T35" fmla="*/ 21 h 24"/>
                  <a:gd name="T36" fmla="*/ 2 w 7"/>
                  <a:gd name="T37" fmla="*/ 24 h 24"/>
                  <a:gd name="T38" fmla="*/ 2 w 7"/>
                  <a:gd name="T39" fmla="*/ 24 h 24"/>
                  <a:gd name="T40" fmla="*/ 5 w 7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2" name="Freeform 3288"/>
              <p:cNvSpPr>
                <a:spLocks/>
              </p:cNvSpPr>
              <p:nvPr/>
            </p:nvSpPr>
            <p:spPr bwMode="auto">
              <a:xfrm>
                <a:off x="4243" y="234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1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3" name="Freeform 3289"/>
              <p:cNvSpPr>
                <a:spLocks/>
              </p:cNvSpPr>
              <p:nvPr/>
            </p:nvSpPr>
            <p:spPr bwMode="auto">
              <a:xfrm>
                <a:off x="4277" y="2339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4" name="Freeform 3290"/>
              <p:cNvSpPr>
                <a:spLocks/>
              </p:cNvSpPr>
              <p:nvPr/>
            </p:nvSpPr>
            <p:spPr bwMode="auto">
              <a:xfrm>
                <a:off x="4311" y="2339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5" name="Freeform 3291"/>
              <p:cNvSpPr>
                <a:spLocks/>
              </p:cNvSpPr>
              <p:nvPr/>
            </p:nvSpPr>
            <p:spPr bwMode="auto">
              <a:xfrm>
                <a:off x="4371" y="2347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6" name="Freeform 3292"/>
              <p:cNvSpPr>
                <a:spLocks/>
              </p:cNvSpPr>
              <p:nvPr/>
            </p:nvSpPr>
            <p:spPr bwMode="auto">
              <a:xfrm>
                <a:off x="4387" y="2407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4 w 29"/>
                  <a:gd name="T27" fmla="*/ 13 h 37"/>
                  <a:gd name="T28" fmla="*/ 18 w 29"/>
                  <a:gd name="T29" fmla="*/ 18 h 37"/>
                  <a:gd name="T30" fmla="*/ 16 w 29"/>
                  <a:gd name="T31" fmla="*/ 24 h 37"/>
                  <a:gd name="T32" fmla="*/ 11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7" name="Freeform 3293"/>
              <p:cNvSpPr>
                <a:spLocks/>
              </p:cNvSpPr>
              <p:nvPr/>
            </p:nvSpPr>
            <p:spPr bwMode="auto">
              <a:xfrm>
                <a:off x="4350" y="2438"/>
                <a:ext cx="40" cy="8"/>
              </a:xfrm>
              <a:custGeom>
                <a:avLst/>
                <a:gdLst>
                  <a:gd name="T0" fmla="*/ 0 w 40"/>
                  <a:gd name="T1" fmla="*/ 3 h 8"/>
                  <a:gd name="T2" fmla="*/ 0 w 40"/>
                  <a:gd name="T3" fmla="*/ 3 h 8"/>
                  <a:gd name="T4" fmla="*/ 6 w 40"/>
                  <a:gd name="T5" fmla="*/ 6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6 h 8"/>
                  <a:gd name="T20" fmla="*/ 37 w 40"/>
                  <a:gd name="T21" fmla="*/ 3 h 8"/>
                  <a:gd name="T22" fmla="*/ 34 w 40"/>
                  <a:gd name="T23" fmla="*/ 3 h 8"/>
                  <a:gd name="T24" fmla="*/ 29 w 40"/>
                  <a:gd name="T25" fmla="*/ 6 h 8"/>
                  <a:gd name="T26" fmla="*/ 24 w 40"/>
                  <a:gd name="T27" fmla="*/ 6 h 8"/>
                  <a:gd name="T28" fmla="*/ 19 w 40"/>
                  <a:gd name="T29" fmla="*/ 6 h 8"/>
                  <a:gd name="T30" fmla="*/ 16 w 40"/>
                  <a:gd name="T31" fmla="*/ 6 h 8"/>
                  <a:gd name="T32" fmla="*/ 11 w 40"/>
                  <a:gd name="T33" fmla="*/ 3 h 8"/>
                  <a:gd name="T34" fmla="*/ 8 w 40"/>
                  <a:gd name="T35" fmla="*/ 3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8" name="Freeform 3294"/>
              <p:cNvSpPr>
                <a:spLocks/>
              </p:cNvSpPr>
              <p:nvPr/>
            </p:nvSpPr>
            <p:spPr bwMode="auto">
              <a:xfrm>
                <a:off x="4348" y="2417"/>
                <a:ext cx="8" cy="24"/>
              </a:xfrm>
              <a:custGeom>
                <a:avLst/>
                <a:gdLst>
                  <a:gd name="T0" fmla="*/ 2 w 8"/>
                  <a:gd name="T1" fmla="*/ 0 h 24"/>
                  <a:gd name="T2" fmla="*/ 2 w 8"/>
                  <a:gd name="T3" fmla="*/ 0 h 24"/>
                  <a:gd name="T4" fmla="*/ 2 w 8"/>
                  <a:gd name="T5" fmla="*/ 3 h 24"/>
                  <a:gd name="T6" fmla="*/ 2 w 8"/>
                  <a:gd name="T7" fmla="*/ 6 h 24"/>
                  <a:gd name="T8" fmla="*/ 2 w 8"/>
                  <a:gd name="T9" fmla="*/ 8 h 24"/>
                  <a:gd name="T10" fmla="*/ 2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2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4 h 24"/>
                  <a:gd name="T30" fmla="*/ 5 w 8"/>
                  <a:gd name="T31" fmla="*/ 8 h 24"/>
                  <a:gd name="T32" fmla="*/ 5 w 8"/>
                  <a:gd name="T33" fmla="*/ 6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2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9" name="Freeform 3295"/>
              <p:cNvSpPr>
                <a:spLocks/>
              </p:cNvSpPr>
              <p:nvPr/>
            </p:nvSpPr>
            <p:spPr bwMode="auto">
              <a:xfrm>
                <a:off x="4337" y="2397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6 w 16"/>
                  <a:gd name="T7" fmla="*/ 5 h 20"/>
                  <a:gd name="T8" fmla="*/ 6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6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0" name="Freeform 3296"/>
              <p:cNvSpPr>
                <a:spLocks/>
              </p:cNvSpPr>
              <p:nvPr/>
            </p:nvSpPr>
            <p:spPr bwMode="auto">
              <a:xfrm>
                <a:off x="4298" y="2391"/>
                <a:ext cx="39" cy="8"/>
              </a:xfrm>
              <a:custGeom>
                <a:avLst/>
                <a:gdLst>
                  <a:gd name="T0" fmla="*/ 3 w 39"/>
                  <a:gd name="T1" fmla="*/ 6 h 8"/>
                  <a:gd name="T2" fmla="*/ 3 w 39"/>
                  <a:gd name="T3" fmla="*/ 6 h 8"/>
                  <a:gd name="T4" fmla="*/ 8 w 39"/>
                  <a:gd name="T5" fmla="*/ 6 h 8"/>
                  <a:gd name="T6" fmla="*/ 11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7 w 39"/>
                  <a:gd name="T23" fmla="*/ 3 h 8"/>
                  <a:gd name="T24" fmla="*/ 32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1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3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3" y="6"/>
                    </a:moveTo>
                    <a:lnTo>
                      <a:pt x="3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1" name="Freeform 3297"/>
              <p:cNvSpPr>
                <a:spLocks/>
              </p:cNvSpPr>
              <p:nvPr/>
            </p:nvSpPr>
            <p:spPr bwMode="auto">
              <a:xfrm>
                <a:off x="4264" y="2394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8 w 37"/>
                  <a:gd name="T9" fmla="*/ 13 h 29"/>
                  <a:gd name="T10" fmla="*/ 24 w 37"/>
                  <a:gd name="T11" fmla="*/ 10 h 29"/>
                  <a:gd name="T12" fmla="*/ 26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0 h 29"/>
                  <a:gd name="T28" fmla="*/ 13 w 37"/>
                  <a:gd name="T29" fmla="*/ 16 h 29"/>
                  <a:gd name="T30" fmla="*/ 8 w 37"/>
                  <a:gd name="T31" fmla="*/ 18 h 29"/>
                  <a:gd name="T32" fmla="*/ 5 w 37"/>
                  <a:gd name="T33" fmla="*/ 23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2" name="Freeform 3298"/>
              <p:cNvSpPr>
                <a:spLocks/>
              </p:cNvSpPr>
              <p:nvPr/>
            </p:nvSpPr>
            <p:spPr bwMode="auto">
              <a:xfrm>
                <a:off x="3861" y="2339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5 h 92"/>
                  <a:gd name="T6" fmla="*/ 6 w 338"/>
                  <a:gd name="T7" fmla="*/ 76 h 92"/>
                  <a:gd name="T8" fmla="*/ 11 w 338"/>
                  <a:gd name="T9" fmla="*/ 84 h 92"/>
                  <a:gd name="T10" fmla="*/ 50 w 338"/>
                  <a:gd name="T11" fmla="*/ 86 h 92"/>
                  <a:gd name="T12" fmla="*/ 89 w 338"/>
                  <a:gd name="T13" fmla="*/ 86 h 92"/>
                  <a:gd name="T14" fmla="*/ 126 w 338"/>
                  <a:gd name="T15" fmla="*/ 86 h 92"/>
                  <a:gd name="T16" fmla="*/ 165 w 338"/>
                  <a:gd name="T17" fmla="*/ 86 h 92"/>
                  <a:gd name="T18" fmla="*/ 210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5 h 92"/>
                  <a:gd name="T32" fmla="*/ 335 w 338"/>
                  <a:gd name="T33" fmla="*/ 44 h 92"/>
                  <a:gd name="T34" fmla="*/ 338 w 338"/>
                  <a:gd name="T35" fmla="*/ 26 h 92"/>
                  <a:gd name="T36" fmla="*/ 338 w 338"/>
                  <a:gd name="T37" fmla="*/ 18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10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0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6" y="76"/>
                    </a:lnTo>
                    <a:lnTo>
                      <a:pt x="11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10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8" y="26"/>
                    </a:lnTo>
                    <a:lnTo>
                      <a:pt x="338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10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3" name="Freeform 3299"/>
              <p:cNvSpPr>
                <a:spLocks/>
              </p:cNvSpPr>
              <p:nvPr/>
            </p:nvSpPr>
            <p:spPr bwMode="auto">
              <a:xfrm>
                <a:off x="3861" y="2355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4" name="Freeform 3300"/>
              <p:cNvSpPr>
                <a:spLocks/>
              </p:cNvSpPr>
              <p:nvPr/>
            </p:nvSpPr>
            <p:spPr bwMode="auto">
              <a:xfrm>
                <a:off x="3861" y="2404"/>
                <a:ext cx="11" cy="19"/>
              </a:xfrm>
              <a:custGeom>
                <a:avLst/>
                <a:gdLst>
                  <a:gd name="T0" fmla="*/ 11 w 11"/>
                  <a:gd name="T1" fmla="*/ 16 h 19"/>
                  <a:gd name="T2" fmla="*/ 11 w 11"/>
                  <a:gd name="T3" fmla="*/ 16 h 19"/>
                  <a:gd name="T4" fmla="*/ 11 w 11"/>
                  <a:gd name="T5" fmla="*/ 16 h 19"/>
                  <a:gd name="T6" fmla="*/ 8 w 11"/>
                  <a:gd name="T7" fmla="*/ 13 h 19"/>
                  <a:gd name="T8" fmla="*/ 8 w 11"/>
                  <a:gd name="T9" fmla="*/ 13 h 19"/>
                  <a:gd name="T10" fmla="*/ 6 w 11"/>
                  <a:gd name="T11" fmla="*/ 11 h 19"/>
                  <a:gd name="T12" fmla="*/ 6 w 11"/>
                  <a:gd name="T13" fmla="*/ 8 h 19"/>
                  <a:gd name="T14" fmla="*/ 6 w 11"/>
                  <a:gd name="T15" fmla="*/ 6 h 19"/>
                  <a:gd name="T16" fmla="*/ 6 w 11"/>
                  <a:gd name="T17" fmla="*/ 3 h 19"/>
                  <a:gd name="T18" fmla="*/ 3 w 11"/>
                  <a:gd name="T19" fmla="*/ 0 h 19"/>
                  <a:gd name="T20" fmla="*/ 0 w 11"/>
                  <a:gd name="T21" fmla="*/ 3 h 19"/>
                  <a:gd name="T22" fmla="*/ 0 w 11"/>
                  <a:gd name="T23" fmla="*/ 3 h 19"/>
                  <a:gd name="T24" fmla="*/ 0 w 11"/>
                  <a:gd name="T25" fmla="*/ 6 h 19"/>
                  <a:gd name="T26" fmla="*/ 3 w 11"/>
                  <a:gd name="T27" fmla="*/ 11 h 19"/>
                  <a:gd name="T28" fmla="*/ 3 w 11"/>
                  <a:gd name="T29" fmla="*/ 13 h 19"/>
                  <a:gd name="T30" fmla="*/ 6 w 11"/>
                  <a:gd name="T31" fmla="*/ 16 h 19"/>
                  <a:gd name="T32" fmla="*/ 6 w 11"/>
                  <a:gd name="T33" fmla="*/ 16 h 19"/>
                  <a:gd name="T34" fmla="*/ 8 w 11"/>
                  <a:gd name="T35" fmla="*/ 19 h 19"/>
                  <a:gd name="T36" fmla="*/ 11 w 11"/>
                  <a:gd name="T37" fmla="*/ 19 h 19"/>
                  <a:gd name="T38" fmla="*/ 11 w 11"/>
                  <a:gd name="T39" fmla="*/ 19 h 19"/>
                  <a:gd name="T40" fmla="*/ 11 w 1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9"/>
                  <a:gd name="T65" fmla="*/ 11 w 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9">
                    <a:moveTo>
                      <a:pt x="11" y="16"/>
                    </a:moveTo>
                    <a:lnTo>
                      <a:pt x="11" y="16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6"/>
                    </a:lnTo>
                    <a:lnTo>
                      <a:pt x="8" y="19"/>
                    </a:lnTo>
                    <a:lnTo>
                      <a:pt x="11" y="19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5" name="Freeform 3301"/>
              <p:cNvSpPr>
                <a:spLocks/>
              </p:cNvSpPr>
              <p:nvPr/>
            </p:nvSpPr>
            <p:spPr bwMode="auto">
              <a:xfrm>
                <a:off x="3872" y="2420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5 h 8"/>
                  <a:gd name="T24" fmla="*/ 39 w 154"/>
                  <a:gd name="T25" fmla="*/ 5 h 8"/>
                  <a:gd name="T26" fmla="*/ 57 w 154"/>
                  <a:gd name="T27" fmla="*/ 8 h 8"/>
                  <a:gd name="T28" fmla="*/ 78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6" name="Freeform 3302"/>
              <p:cNvSpPr>
                <a:spLocks/>
              </p:cNvSpPr>
              <p:nvPr/>
            </p:nvSpPr>
            <p:spPr bwMode="auto">
              <a:xfrm>
                <a:off x="4026" y="2423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1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1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7" name="Freeform 3303"/>
              <p:cNvSpPr>
                <a:spLocks/>
              </p:cNvSpPr>
              <p:nvPr/>
            </p:nvSpPr>
            <p:spPr bwMode="auto">
              <a:xfrm>
                <a:off x="4112" y="2417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1 w 71"/>
                  <a:gd name="T5" fmla="*/ 6 h 16"/>
                  <a:gd name="T6" fmla="*/ 53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7 w 71"/>
                  <a:gd name="T13" fmla="*/ 11 h 16"/>
                  <a:gd name="T14" fmla="*/ 19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9 w 71"/>
                  <a:gd name="T25" fmla="*/ 14 h 16"/>
                  <a:gd name="T26" fmla="*/ 27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3 w 71"/>
                  <a:gd name="T33" fmla="*/ 14 h 16"/>
                  <a:gd name="T34" fmla="*/ 61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1" y="6"/>
                    </a:lnTo>
                    <a:lnTo>
                      <a:pt x="53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7" y="11"/>
                    </a:lnTo>
                    <a:lnTo>
                      <a:pt x="19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9" y="14"/>
                    </a:lnTo>
                    <a:lnTo>
                      <a:pt x="27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3" y="14"/>
                    </a:lnTo>
                    <a:lnTo>
                      <a:pt x="61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8" name="Freeform 3304"/>
              <p:cNvSpPr>
                <a:spLocks/>
              </p:cNvSpPr>
              <p:nvPr/>
            </p:nvSpPr>
            <p:spPr bwMode="auto">
              <a:xfrm>
                <a:off x="4180" y="2349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6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9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9 w 21"/>
                  <a:gd name="T35" fmla="*/ 8 h 71"/>
                  <a:gd name="T36" fmla="*/ 19 w 21"/>
                  <a:gd name="T37" fmla="*/ 0 h 71"/>
                  <a:gd name="T38" fmla="*/ 19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9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9" name="Freeform 3305"/>
              <p:cNvSpPr>
                <a:spLocks/>
              </p:cNvSpPr>
              <p:nvPr/>
            </p:nvSpPr>
            <p:spPr bwMode="auto">
              <a:xfrm>
                <a:off x="4141" y="2339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0 h 13"/>
                  <a:gd name="T18" fmla="*/ 52 w 58"/>
                  <a:gd name="T19" fmla="*/ 13 h 13"/>
                  <a:gd name="T20" fmla="*/ 58 w 58"/>
                  <a:gd name="T21" fmla="*/ 10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8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0" name="Freeform 3306"/>
              <p:cNvSpPr>
                <a:spLocks/>
              </p:cNvSpPr>
              <p:nvPr/>
            </p:nvSpPr>
            <p:spPr bwMode="auto">
              <a:xfrm>
                <a:off x="3861" y="2339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7 w 280"/>
                  <a:gd name="T9" fmla="*/ 13 h 18"/>
                  <a:gd name="T10" fmla="*/ 136 w 280"/>
                  <a:gd name="T11" fmla="*/ 10 h 18"/>
                  <a:gd name="T12" fmla="*/ 189 w 280"/>
                  <a:gd name="T13" fmla="*/ 8 h 18"/>
                  <a:gd name="T14" fmla="*/ 233 w 280"/>
                  <a:gd name="T15" fmla="*/ 5 h 18"/>
                  <a:gd name="T16" fmla="*/ 267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3 h 18"/>
                  <a:gd name="T26" fmla="*/ 189 w 280"/>
                  <a:gd name="T27" fmla="*/ 5 h 18"/>
                  <a:gd name="T28" fmla="*/ 136 w 280"/>
                  <a:gd name="T29" fmla="*/ 8 h 18"/>
                  <a:gd name="T30" fmla="*/ 87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0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1" name="Freeform 3307"/>
              <p:cNvSpPr>
                <a:spLocks/>
              </p:cNvSpPr>
              <p:nvPr/>
            </p:nvSpPr>
            <p:spPr bwMode="auto">
              <a:xfrm>
                <a:off x="3827" y="2444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9 w 374"/>
                  <a:gd name="T7" fmla="*/ 42 h 89"/>
                  <a:gd name="T8" fmla="*/ 6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4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6 w 374"/>
                  <a:gd name="T29" fmla="*/ 86 h 89"/>
                  <a:gd name="T30" fmla="*/ 210 w 374"/>
                  <a:gd name="T31" fmla="*/ 89 h 89"/>
                  <a:gd name="T32" fmla="*/ 244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2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9" y="42"/>
                    </a:lnTo>
                    <a:lnTo>
                      <a:pt x="6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4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6" y="86"/>
                    </a:lnTo>
                    <a:lnTo>
                      <a:pt x="210" y="89"/>
                    </a:lnTo>
                    <a:lnTo>
                      <a:pt x="244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2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2" name="Freeform 3308"/>
              <p:cNvSpPr>
                <a:spLocks/>
              </p:cNvSpPr>
              <p:nvPr/>
            </p:nvSpPr>
            <p:spPr bwMode="auto">
              <a:xfrm>
                <a:off x="3833" y="2446"/>
                <a:ext cx="368" cy="71"/>
              </a:xfrm>
              <a:custGeom>
                <a:avLst/>
                <a:gdLst>
                  <a:gd name="T0" fmla="*/ 60 w 368"/>
                  <a:gd name="T1" fmla="*/ 6 h 71"/>
                  <a:gd name="T2" fmla="*/ 47 w 368"/>
                  <a:gd name="T3" fmla="*/ 11 h 71"/>
                  <a:gd name="T4" fmla="*/ 34 w 368"/>
                  <a:gd name="T5" fmla="*/ 16 h 71"/>
                  <a:gd name="T6" fmla="*/ 15 w 368"/>
                  <a:gd name="T7" fmla="*/ 34 h 71"/>
                  <a:gd name="T8" fmla="*/ 7 w 368"/>
                  <a:gd name="T9" fmla="*/ 42 h 71"/>
                  <a:gd name="T10" fmla="*/ 0 w 368"/>
                  <a:gd name="T11" fmla="*/ 47 h 71"/>
                  <a:gd name="T12" fmla="*/ 0 w 368"/>
                  <a:gd name="T13" fmla="*/ 55 h 71"/>
                  <a:gd name="T14" fmla="*/ 0 w 368"/>
                  <a:gd name="T15" fmla="*/ 55 h 71"/>
                  <a:gd name="T16" fmla="*/ 5 w 368"/>
                  <a:gd name="T17" fmla="*/ 58 h 71"/>
                  <a:gd name="T18" fmla="*/ 65 w 368"/>
                  <a:gd name="T19" fmla="*/ 63 h 71"/>
                  <a:gd name="T20" fmla="*/ 120 w 368"/>
                  <a:gd name="T21" fmla="*/ 68 h 71"/>
                  <a:gd name="T22" fmla="*/ 177 w 368"/>
                  <a:gd name="T23" fmla="*/ 71 h 71"/>
                  <a:gd name="T24" fmla="*/ 238 w 368"/>
                  <a:gd name="T25" fmla="*/ 71 h 71"/>
                  <a:gd name="T26" fmla="*/ 303 w 368"/>
                  <a:gd name="T27" fmla="*/ 68 h 71"/>
                  <a:gd name="T28" fmla="*/ 332 w 368"/>
                  <a:gd name="T29" fmla="*/ 66 h 71"/>
                  <a:gd name="T30" fmla="*/ 360 w 368"/>
                  <a:gd name="T31" fmla="*/ 58 h 71"/>
                  <a:gd name="T32" fmla="*/ 366 w 368"/>
                  <a:gd name="T33" fmla="*/ 55 h 71"/>
                  <a:gd name="T34" fmla="*/ 368 w 368"/>
                  <a:gd name="T35" fmla="*/ 53 h 71"/>
                  <a:gd name="T36" fmla="*/ 366 w 368"/>
                  <a:gd name="T37" fmla="*/ 42 h 71"/>
                  <a:gd name="T38" fmla="*/ 360 w 368"/>
                  <a:gd name="T39" fmla="*/ 32 h 71"/>
                  <a:gd name="T40" fmla="*/ 355 w 368"/>
                  <a:gd name="T41" fmla="*/ 21 h 71"/>
                  <a:gd name="T42" fmla="*/ 350 w 368"/>
                  <a:gd name="T43" fmla="*/ 8 h 71"/>
                  <a:gd name="T44" fmla="*/ 345 w 368"/>
                  <a:gd name="T45" fmla="*/ 6 h 71"/>
                  <a:gd name="T46" fmla="*/ 334 w 368"/>
                  <a:gd name="T47" fmla="*/ 3 h 71"/>
                  <a:gd name="T48" fmla="*/ 198 w 368"/>
                  <a:gd name="T49" fmla="*/ 0 h 71"/>
                  <a:gd name="T50" fmla="*/ 128 w 368"/>
                  <a:gd name="T51" fmla="*/ 0 h 71"/>
                  <a:gd name="T52" fmla="*/ 60 w 368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8"/>
                  <a:gd name="T82" fmla="*/ 0 h 71"/>
                  <a:gd name="T83" fmla="*/ 368 w 368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8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5" y="34"/>
                    </a:lnTo>
                    <a:lnTo>
                      <a:pt x="7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7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0" y="58"/>
                    </a:lnTo>
                    <a:lnTo>
                      <a:pt x="366" y="55"/>
                    </a:lnTo>
                    <a:lnTo>
                      <a:pt x="368" y="53"/>
                    </a:lnTo>
                    <a:lnTo>
                      <a:pt x="366" y="42"/>
                    </a:lnTo>
                    <a:lnTo>
                      <a:pt x="360" y="32"/>
                    </a:lnTo>
                    <a:lnTo>
                      <a:pt x="355" y="21"/>
                    </a:lnTo>
                    <a:lnTo>
                      <a:pt x="350" y="8"/>
                    </a:lnTo>
                    <a:lnTo>
                      <a:pt x="345" y="6"/>
                    </a:lnTo>
                    <a:lnTo>
                      <a:pt x="334" y="3"/>
                    </a:lnTo>
                    <a:lnTo>
                      <a:pt x="198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3" name="Freeform 3309"/>
              <p:cNvSpPr>
                <a:spLocks/>
              </p:cNvSpPr>
              <p:nvPr/>
            </p:nvSpPr>
            <p:spPr bwMode="auto">
              <a:xfrm>
                <a:off x="3890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4" name="Freeform 3310"/>
              <p:cNvSpPr>
                <a:spLocks/>
              </p:cNvSpPr>
              <p:nvPr/>
            </p:nvSpPr>
            <p:spPr bwMode="auto">
              <a:xfrm>
                <a:off x="3880" y="2465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7 w 10"/>
                  <a:gd name="T17" fmla="*/ 5 h 7"/>
                  <a:gd name="T18" fmla="*/ 7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2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5" name="Freeform 3311"/>
              <p:cNvSpPr>
                <a:spLocks/>
              </p:cNvSpPr>
              <p:nvPr/>
            </p:nvSpPr>
            <p:spPr bwMode="auto">
              <a:xfrm>
                <a:off x="3869" y="247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6" name="Freeform 3312"/>
              <p:cNvSpPr>
                <a:spLocks/>
              </p:cNvSpPr>
              <p:nvPr/>
            </p:nvSpPr>
            <p:spPr bwMode="auto">
              <a:xfrm>
                <a:off x="3856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7" name="Freeform 3313"/>
              <p:cNvSpPr>
                <a:spLocks/>
              </p:cNvSpPr>
              <p:nvPr/>
            </p:nvSpPr>
            <p:spPr bwMode="auto">
              <a:xfrm>
                <a:off x="3846" y="2491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2 w 10"/>
                  <a:gd name="T13" fmla="*/ 10 h 10"/>
                  <a:gd name="T14" fmla="*/ 5 w 10"/>
                  <a:gd name="T15" fmla="*/ 10 h 10"/>
                  <a:gd name="T16" fmla="*/ 7 w 10"/>
                  <a:gd name="T17" fmla="*/ 8 h 10"/>
                  <a:gd name="T18" fmla="*/ 7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8" name="Freeform 3314"/>
              <p:cNvSpPr>
                <a:spLocks/>
              </p:cNvSpPr>
              <p:nvPr/>
            </p:nvSpPr>
            <p:spPr bwMode="auto">
              <a:xfrm>
                <a:off x="3903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9" name="Freeform 3315"/>
              <p:cNvSpPr>
                <a:spLocks/>
              </p:cNvSpPr>
              <p:nvPr/>
            </p:nvSpPr>
            <p:spPr bwMode="auto">
              <a:xfrm>
                <a:off x="3893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2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0" name="Freeform 3316"/>
              <p:cNvSpPr>
                <a:spLocks/>
              </p:cNvSpPr>
              <p:nvPr/>
            </p:nvSpPr>
            <p:spPr bwMode="auto">
              <a:xfrm>
                <a:off x="3882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1" name="Freeform 3317"/>
              <p:cNvSpPr>
                <a:spLocks/>
              </p:cNvSpPr>
              <p:nvPr/>
            </p:nvSpPr>
            <p:spPr bwMode="auto">
              <a:xfrm>
                <a:off x="3869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2" name="Freeform 3318"/>
              <p:cNvSpPr>
                <a:spLocks/>
              </p:cNvSpPr>
              <p:nvPr/>
            </p:nvSpPr>
            <p:spPr bwMode="auto">
              <a:xfrm>
                <a:off x="3859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3" name="Freeform 3319"/>
              <p:cNvSpPr>
                <a:spLocks/>
              </p:cNvSpPr>
              <p:nvPr/>
            </p:nvSpPr>
            <p:spPr bwMode="auto">
              <a:xfrm>
                <a:off x="3914" y="24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4" name="Freeform 3320"/>
              <p:cNvSpPr>
                <a:spLocks/>
              </p:cNvSpPr>
              <p:nvPr/>
            </p:nvSpPr>
            <p:spPr bwMode="auto">
              <a:xfrm>
                <a:off x="3906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5" name="Freeform 3321"/>
              <p:cNvSpPr>
                <a:spLocks/>
              </p:cNvSpPr>
              <p:nvPr/>
            </p:nvSpPr>
            <p:spPr bwMode="auto">
              <a:xfrm>
                <a:off x="3895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6" name="Freeform 3322"/>
              <p:cNvSpPr>
                <a:spLocks/>
              </p:cNvSpPr>
              <p:nvPr/>
            </p:nvSpPr>
            <p:spPr bwMode="auto">
              <a:xfrm>
                <a:off x="3882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7" name="Freeform 3323"/>
              <p:cNvSpPr>
                <a:spLocks/>
              </p:cNvSpPr>
              <p:nvPr/>
            </p:nvSpPr>
            <p:spPr bwMode="auto">
              <a:xfrm>
                <a:off x="3872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8" name="Freeform 3324"/>
              <p:cNvSpPr>
                <a:spLocks/>
              </p:cNvSpPr>
              <p:nvPr/>
            </p:nvSpPr>
            <p:spPr bwMode="auto">
              <a:xfrm>
                <a:off x="3927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2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9" name="Freeform 3325"/>
              <p:cNvSpPr>
                <a:spLocks/>
              </p:cNvSpPr>
              <p:nvPr/>
            </p:nvSpPr>
            <p:spPr bwMode="auto">
              <a:xfrm>
                <a:off x="3919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0" name="Freeform 3326"/>
              <p:cNvSpPr>
                <a:spLocks/>
              </p:cNvSpPr>
              <p:nvPr/>
            </p:nvSpPr>
            <p:spPr bwMode="auto">
              <a:xfrm>
                <a:off x="3908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1" name="Freeform 3327"/>
              <p:cNvSpPr>
                <a:spLocks/>
              </p:cNvSpPr>
              <p:nvPr/>
            </p:nvSpPr>
            <p:spPr bwMode="auto">
              <a:xfrm>
                <a:off x="3898" y="2483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2" name="Freeform 3328"/>
              <p:cNvSpPr>
                <a:spLocks/>
              </p:cNvSpPr>
              <p:nvPr/>
            </p:nvSpPr>
            <p:spPr bwMode="auto">
              <a:xfrm>
                <a:off x="3885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3" name="Freeform 3329"/>
              <p:cNvSpPr>
                <a:spLocks/>
              </p:cNvSpPr>
              <p:nvPr/>
            </p:nvSpPr>
            <p:spPr bwMode="auto">
              <a:xfrm>
                <a:off x="3940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4" name="Freeform 3330"/>
              <p:cNvSpPr>
                <a:spLocks/>
              </p:cNvSpPr>
              <p:nvPr/>
            </p:nvSpPr>
            <p:spPr bwMode="auto">
              <a:xfrm>
                <a:off x="3932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5" name="Freeform 3331"/>
              <p:cNvSpPr>
                <a:spLocks/>
              </p:cNvSpPr>
              <p:nvPr/>
            </p:nvSpPr>
            <p:spPr bwMode="auto">
              <a:xfrm>
                <a:off x="3921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6" name="Freeform 3332"/>
              <p:cNvSpPr>
                <a:spLocks/>
              </p:cNvSpPr>
              <p:nvPr/>
            </p:nvSpPr>
            <p:spPr bwMode="auto">
              <a:xfrm>
                <a:off x="3911" y="248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7" name="Freeform 3333"/>
              <p:cNvSpPr>
                <a:spLocks/>
              </p:cNvSpPr>
              <p:nvPr/>
            </p:nvSpPr>
            <p:spPr bwMode="auto">
              <a:xfrm>
                <a:off x="3901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8" name="Freeform 3334"/>
              <p:cNvSpPr>
                <a:spLocks/>
              </p:cNvSpPr>
              <p:nvPr/>
            </p:nvSpPr>
            <p:spPr bwMode="auto">
              <a:xfrm>
                <a:off x="3953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9" name="Freeform 3335"/>
              <p:cNvSpPr>
                <a:spLocks/>
              </p:cNvSpPr>
              <p:nvPr/>
            </p:nvSpPr>
            <p:spPr bwMode="auto">
              <a:xfrm>
                <a:off x="3945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0" name="Freeform 3336"/>
              <p:cNvSpPr>
                <a:spLocks/>
              </p:cNvSpPr>
              <p:nvPr/>
            </p:nvSpPr>
            <p:spPr bwMode="auto">
              <a:xfrm>
                <a:off x="3935" y="2472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6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7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1" name="Freeform 3337"/>
              <p:cNvSpPr>
                <a:spLocks/>
              </p:cNvSpPr>
              <p:nvPr/>
            </p:nvSpPr>
            <p:spPr bwMode="auto">
              <a:xfrm>
                <a:off x="3924" y="2483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2" name="Freeform 3338"/>
              <p:cNvSpPr>
                <a:spLocks/>
              </p:cNvSpPr>
              <p:nvPr/>
            </p:nvSpPr>
            <p:spPr bwMode="auto">
              <a:xfrm>
                <a:off x="3914" y="2493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3 h 11"/>
                  <a:gd name="T4" fmla="*/ 2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3" name="Freeform 3339"/>
              <p:cNvSpPr>
                <a:spLocks/>
              </p:cNvSpPr>
              <p:nvPr/>
            </p:nvSpPr>
            <p:spPr bwMode="auto">
              <a:xfrm>
                <a:off x="3966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3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4" name="Freeform 3340"/>
              <p:cNvSpPr>
                <a:spLocks/>
              </p:cNvSpPr>
              <p:nvPr/>
            </p:nvSpPr>
            <p:spPr bwMode="auto">
              <a:xfrm>
                <a:off x="3958" y="2465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5 w 11"/>
                  <a:gd name="T27" fmla="*/ 0 h 7"/>
                  <a:gd name="T28" fmla="*/ 3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5" name="Freeform 3341"/>
              <p:cNvSpPr>
                <a:spLocks/>
              </p:cNvSpPr>
              <p:nvPr/>
            </p:nvSpPr>
            <p:spPr bwMode="auto">
              <a:xfrm>
                <a:off x="3950" y="2475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6" name="Freeform 3342"/>
              <p:cNvSpPr>
                <a:spLocks/>
              </p:cNvSpPr>
              <p:nvPr/>
            </p:nvSpPr>
            <p:spPr bwMode="auto">
              <a:xfrm>
                <a:off x="3940" y="2483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7" name="Freeform 3343"/>
              <p:cNvSpPr>
                <a:spLocks/>
              </p:cNvSpPr>
              <p:nvPr/>
            </p:nvSpPr>
            <p:spPr bwMode="auto">
              <a:xfrm>
                <a:off x="3929" y="2493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8" name="Freeform 3344"/>
              <p:cNvSpPr>
                <a:spLocks/>
              </p:cNvSpPr>
              <p:nvPr/>
            </p:nvSpPr>
            <p:spPr bwMode="auto">
              <a:xfrm>
                <a:off x="3979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2 h 5"/>
                  <a:gd name="T4" fmla="*/ 3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9" name="Freeform 3345"/>
              <p:cNvSpPr>
                <a:spLocks/>
              </p:cNvSpPr>
              <p:nvPr/>
            </p:nvSpPr>
            <p:spPr bwMode="auto">
              <a:xfrm>
                <a:off x="3974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0" name="Freeform 3346"/>
              <p:cNvSpPr>
                <a:spLocks/>
              </p:cNvSpPr>
              <p:nvPr/>
            </p:nvSpPr>
            <p:spPr bwMode="auto">
              <a:xfrm>
                <a:off x="3963" y="24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1" name="Freeform 3347"/>
              <p:cNvSpPr>
                <a:spLocks/>
              </p:cNvSpPr>
              <p:nvPr/>
            </p:nvSpPr>
            <p:spPr bwMode="auto">
              <a:xfrm>
                <a:off x="3955" y="2483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6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6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2" name="Freeform 3348"/>
              <p:cNvSpPr>
                <a:spLocks/>
              </p:cNvSpPr>
              <p:nvPr/>
            </p:nvSpPr>
            <p:spPr bwMode="auto">
              <a:xfrm>
                <a:off x="3945" y="2493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3" name="Freeform 3349"/>
              <p:cNvSpPr>
                <a:spLocks/>
              </p:cNvSpPr>
              <p:nvPr/>
            </p:nvSpPr>
            <p:spPr bwMode="auto">
              <a:xfrm>
                <a:off x="399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4" name="Freeform 3350"/>
              <p:cNvSpPr>
                <a:spLocks/>
              </p:cNvSpPr>
              <p:nvPr/>
            </p:nvSpPr>
            <p:spPr bwMode="auto">
              <a:xfrm>
                <a:off x="3987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5" name="Freeform 3351"/>
              <p:cNvSpPr>
                <a:spLocks/>
              </p:cNvSpPr>
              <p:nvPr/>
            </p:nvSpPr>
            <p:spPr bwMode="auto">
              <a:xfrm>
                <a:off x="3979" y="24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6" name="Freeform 3352"/>
              <p:cNvSpPr>
                <a:spLocks/>
              </p:cNvSpPr>
              <p:nvPr/>
            </p:nvSpPr>
            <p:spPr bwMode="auto">
              <a:xfrm>
                <a:off x="3971" y="2483"/>
                <a:ext cx="11" cy="10"/>
              </a:xfrm>
              <a:custGeom>
                <a:avLst/>
                <a:gdLst>
                  <a:gd name="T0" fmla="*/ 0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0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7" name="Freeform 3353"/>
              <p:cNvSpPr>
                <a:spLocks/>
              </p:cNvSpPr>
              <p:nvPr/>
            </p:nvSpPr>
            <p:spPr bwMode="auto">
              <a:xfrm>
                <a:off x="3963" y="249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8" name="Freeform 3354"/>
              <p:cNvSpPr>
                <a:spLocks/>
              </p:cNvSpPr>
              <p:nvPr/>
            </p:nvSpPr>
            <p:spPr bwMode="auto">
              <a:xfrm>
                <a:off x="4008" y="2457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9" name="Freeform 3355"/>
              <p:cNvSpPr>
                <a:spLocks/>
              </p:cNvSpPr>
              <p:nvPr/>
            </p:nvSpPr>
            <p:spPr bwMode="auto">
              <a:xfrm>
                <a:off x="4003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7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0" name="Freeform 3356"/>
              <p:cNvSpPr>
                <a:spLocks/>
              </p:cNvSpPr>
              <p:nvPr/>
            </p:nvSpPr>
            <p:spPr bwMode="auto">
              <a:xfrm>
                <a:off x="3995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1" name="Freeform 3357"/>
              <p:cNvSpPr>
                <a:spLocks/>
              </p:cNvSpPr>
              <p:nvPr/>
            </p:nvSpPr>
            <p:spPr bwMode="auto">
              <a:xfrm>
                <a:off x="3987" y="2486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2" name="Freeform 3358"/>
              <p:cNvSpPr>
                <a:spLocks/>
              </p:cNvSpPr>
              <p:nvPr/>
            </p:nvSpPr>
            <p:spPr bwMode="auto">
              <a:xfrm>
                <a:off x="3979" y="249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3" name="Freeform 3359"/>
              <p:cNvSpPr>
                <a:spLocks/>
              </p:cNvSpPr>
              <p:nvPr/>
            </p:nvSpPr>
            <p:spPr bwMode="auto">
              <a:xfrm>
                <a:off x="4023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4" name="Freeform 3360"/>
              <p:cNvSpPr>
                <a:spLocks/>
              </p:cNvSpPr>
              <p:nvPr/>
            </p:nvSpPr>
            <p:spPr bwMode="auto">
              <a:xfrm>
                <a:off x="4018" y="2465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5" name="Freeform 3361"/>
              <p:cNvSpPr>
                <a:spLocks/>
              </p:cNvSpPr>
              <p:nvPr/>
            </p:nvSpPr>
            <p:spPr bwMode="auto">
              <a:xfrm>
                <a:off x="4010" y="2475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6" name="Freeform 3362"/>
              <p:cNvSpPr>
                <a:spLocks/>
              </p:cNvSpPr>
              <p:nvPr/>
            </p:nvSpPr>
            <p:spPr bwMode="auto">
              <a:xfrm>
                <a:off x="4005" y="248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0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7" name="Freeform 3363"/>
              <p:cNvSpPr>
                <a:spLocks/>
              </p:cNvSpPr>
              <p:nvPr/>
            </p:nvSpPr>
            <p:spPr bwMode="auto">
              <a:xfrm>
                <a:off x="3997" y="2496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8" name="Freeform 3364"/>
              <p:cNvSpPr>
                <a:spLocks/>
              </p:cNvSpPr>
              <p:nvPr/>
            </p:nvSpPr>
            <p:spPr bwMode="auto">
              <a:xfrm>
                <a:off x="4039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9" name="Freeform 3365"/>
              <p:cNvSpPr>
                <a:spLocks/>
              </p:cNvSpPr>
              <p:nvPr/>
            </p:nvSpPr>
            <p:spPr bwMode="auto">
              <a:xfrm>
                <a:off x="4034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0" name="Freeform 3366"/>
              <p:cNvSpPr>
                <a:spLocks/>
              </p:cNvSpPr>
              <p:nvPr/>
            </p:nvSpPr>
            <p:spPr bwMode="auto">
              <a:xfrm>
                <a:off x="4029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1" name="Freeform 3367"/>
              <p:cNvSpPr>
                <a:spLocks/>
              </p:cNvSpPr>
              <p:nvPr/>
            </p:nvSpPr>
            <p:spPr bwMode="auto">
              <a:xfrm>
                <a:off x="4021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2" name="Freeform 3368"/>
              <p:cNvSpPr>
                <a:spLocks/>
              </p:cNvSpPr>
              <p:nvPr/>
            </p:nvSpPr>
            <p:spPr bwMode="auto">
              <a:xfrm>
                <a:off x="4013" y="2496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3" name="Freeform 3369"/>
              <p:cNvSpPr>
                <a:spLocks/>
              </p:cNvSpPr>
              <p:nvPr/>
            </p:nvSpPr>
            <p:spPr bwMode="auto">
              <a:xfrm>
                <a:off x="405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4" name="Freeform 3370"/>
              <p:cNvSpPr>
                <a:spLocks/>
              </p:cNvSpPr>
              <p:nvPr/>
            </p:nvSpPr>
            <p:spPr bwMode="auto">
              <a:xfrm>
                <a:off x="4050" y="2465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2 w 13"/>
                  <a:gd name="T9" fmla="*/ 5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0 w 13"/>
                  <a:gd name="T21" fmla="*/ 2 h 7"/>
                  <a:gd name="T22" fmla="*/ 10 w 13"/>
                  <a:gd name="T23" fmla="*/ 2 h 7"/>
                  <a:gd name="T24" fmla="*/ 7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5" name="Freeform 3371"/>
              <p:cNvSpPr>
                <a:spLocks/>
              </p:cNvSpPr>
              <p:nvPr/>
            </p:nvSpPr>
            <p:spPr bwMode="auto">
              <a:xfrm>
                <a:off x="4044" y="247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6" name="Freeform 3372"/>
              <p:cNvSpPr>
                <a:spLocks/>
              </p:cNvSpPr>
              <p:nvPr/>
            </p:nvSpPr>
            <p:spPr bwMode="auto">
              <a:xfrm>
                <a:off x="4039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1 w 13"/>
                  <a:gd name="T19" fmla="*/ 2 h 7"/>
                  <a:gd name="T20" fmla="*/ 11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7" name="Freeform 3373"/>
              <p:cNvSpPr>
                <a:spLocks/>
              </p:cNvSpPr>
              <p:nvPr/>
            </p:nvSpPr>
            <p:spPr bwMode="auto">
              <a:xfrm>
                <a:off x="4034" y="2496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8" name="Freeform 3374"/>
              <p:cNvSpPr>
                <a:spLocks/>
              </p:cNvSpPr>
              <p:nvPr/>
            </p:nvSpPr>
            <p:spPr bwMode="auto">
              <a:xfrm>
                <a:off x="4162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3 w 8"/>
                  <a:gd name="T21" fmla="*/ 2 h 8"/>
                  <a:gd name="T22" fmla="*/ 3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9" name="Freeform 3375"/>
              <p:cNvSpPr>
                <a:spLocks/>
              </p:cNvSpPr>
              <p:nvPr/>
            </p:nvSpPr>
            <p:spPr bwMode="auto">
              <a:xfrm>
                <a:off x="4167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6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6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0" name="Freeform 3376"/>
              <p:cNvSpPr>
                <a:spLocks/>
              </p:cNvSpPr>
              <p:nvPr/>
            </p:nvSpPr>
            <p:spPr bwMode="auto">
              <a:xfrm>
                <a:off x="4173" y="247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7 w 7"/>
                  <a:gd name="T3" fmla="*/ 3 h 5"/>
                  <a:gd name="T4" fmla="*/ 7 w 7"/>
                  <a:gd name="T5" fmla="*/ 3 h 5"/>
                  <a:gd name="T6" fmla="*/ 7 w 7"/>
                  <a:gd name="T7" fmla="*/ 5 h 5"/>
                  <a:gd name="T8" fmla="*/ 7 w 7"/>
                  <a:gd name="T9" fmla="*/ 5 h 5"/>
                  <a:gd name="T10" fmla="*/ 5 w 7"/>
                  <a:gd name="T11" fmla="*/ 5 h 5"/>
                  <a:gd name="T12" fmla="*/ 2 w 7"/>
                  <a:gd name="T13" fmla="*/ 5 h 5"/>
                  <a:gd name="T14" fmla="*/ 2 w 7"/>
                  <a:gd name="T15" fmla="*/ 5 h 5"/>
                  <a:gd name="T16" fmla="*/ 0 w 7"/>
                  <a:gd name="T17" fmla="*/ 5 h 5"/>
                  <a:gd name="T18" fmla="*/ 0 w 7"/>
                  <a:gd name="T19" fmla="*/ 3 h 5"/>
                  <a:gd name="T20" fmla="*/ 0 w 7"/>
                  <a:gd name="T21" fmla="*/ 0 h 5"/>
                  <a:gd name="T22" fmla="*/ 0 w 7"/>
                  <a:gd name="T23" fmla="*/ 0 h 5"/>
                  <a:gd name="T24" fmla="*/ 2 w 7"/>
                  <a:gd name="T25" fmla="*/ 0 h 5"/>
                  <a:gd name="T26" fmla="*/ 5 w 7"/>
                  <a:gd name="T27" fmla="*/ 0 h 5"/>
                  <a:gd name="T28" fmla="*/ 7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1" name="Freeform 3377"/>
              <p:cNvSpPr>
                <a:spLocks/>
              </p:cNvSpPr>
              <p:nvPr/>
            </p:nvSpPr>
            <p:spPr bwMode="auto">
              <a:xfrm>
                <a:off x="4178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2" name="Freeform 3378"/>
              <p:cNvSpPr>
                <a:spLocks/>
              </p:cNvSpPr>
              <p:nvPr/>
            </p:nvSpPr>
            <p:spPr bwMode="auto">
              <a:xfrm>
                <a:off x="4186" y="2493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6 h 8"/>
                  <a:gd name="T18" fmla="*/ 0 w 7"/>
                  <a:gd name="T19" fmla="*/ 6 h 8"/>
                  <a:gd name="T20" fmla="*/ 0 w 7"/>
                  <a:gd name="T21" fmla="*/ 3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3" name="Freeform 3379"/>
              <p:cNvSpPr>
                <a:spLocks/>
              </p:cNvSpPr>
              <p:nvPr/>
            </p:nvSpPr>
            <p:spPr bwMode="auto">
              <a:xfrm>
                <a:off x="4149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2 h 8"/>
                  <a:gd name="T20" fmla="*/ 3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4" name="Freeform 3380"/>
              <p:cNvSpPr>
                <a:spLocks/>
              </p:cNvSpPr>
              <p:nvPr/>
            </p:nvSpPr>
            <p:spPr bwMode="auto">
              <a:xfrm>
                <a:off x="4154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5" name="Freeform 3381"/>
              <p:cNvSpPr>
                <a:spLocks/>
              </p:cNvSpPr>
              <p:nvPr/>
            </p:nvSpPr>
            <p:spPr bwMode="auto">
              <a:xfrm>
                <a:off x="4159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6" name="Freeform 3382"/>
              <p:cNvSpPr>
                <a:spLocks/>
              </p:cNvSpPr>
              <p:nvPr/>
            </p:nvSpPr>
            <p:spPr bwMode="auto">
              <a:xfrm>
                <a:off x="4165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2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7" name="Freeform 3383"/>
              <p:cNvSpPr>
                <a:spLocks/>
              </p:cNvSpPr>
              <p:nvPr/>
            </p:nvSpPr>
            <p:spPr bwMode="auto">
              <a:xfrm>
                <a:off x="4170" y="2493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3 w 10"/>
                  <a:gd name="T13" fmla="*/ 8 h 8"/>
                  <a:gd name="T14" fmla="*/ 3 w 10"/>
                  <a:gd name="T15" fmla="*/ 8 h 8"/>
                  <a:gd name="T16" fmla="*/ 0 w 10"/>
                  <a:gd name="T17" fmla="*/ 8 h 8"/>
                  <a:gd name="T18" fmla="*/ 3 w 10"/>
                  <a:gd name="T19" fmla="*/ 6 h 8"/>
                  <a:gd name="T20" fmla="*/ 3 w 10"/>
                  <a:gd name="T21" fmla="*/ 3 h 8"/>
                  <a:gd name="T22" fmla="*/ 3 w 10"/>
                  <a:gd name="T23" fmla="*/ 3 h 8"/>
                  <a:gd name="T24" fmla="*/ 3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8" name="Freeform 3384"/>
              <p:cNvSpPr>
                <a:spLocks/>
              </p:cNvSpPr>
              <p:nvPr/>
            </p:nvSpPr>
            <p:spPr bwMode="auto">
              <a:xfrm>
                <a:off x="4139" y="2457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0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2 h 8"/>
                  <a:gd name="T20" fmla="*/ 0 w 7"/>
                  <a:gd name="T21" fmla="*/ 2 h 8"/>
                  <a:gd name="T22" fmla="*/ 2 w 7"/>
                  <a:gd name="T23" fmla="*/ 2 h 8"/>
                  <a:gd name="T24" fmla="*/ 5 w 7"/>
                  <a:gd name="T25" fmla="*/ 0 h 8"/>
                  <a:gd name="T26" fmla="*/ 7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9" name="Freeform 3385"/>
              <p:cNvSpPr>
                <a:spLocks/>
              </p:cNvSpPr>
              <p:nvPr/>
            </p:nvSpPr>
            <p:spPr bwMode="auto">
              <a:xfrm>
                <a:off x="4141" y="2465"/>
                <a:ext cx="11" cy="7"/>
              </a:xfrm>
              <a:custGeom>
                <a:avLst/>
                <a:gdLst>
                  <a:gd name="T0" fmla="*/ 11 w 11"/>
                  <a:gd name="T1" fmla="*/ 2 h 7"/>
                  <a:gd name="T2" fmla="*/ 11 w 11"/>
                  <a:gd name="T3" fmla="*/ 2 h 7"/>
                  <a:gd name="T4" fmla="*/ 11 w 11"/>
                  <a:gd name="T5" fmla="*/ 5 h 7"/>
                  <a:gd name="T6" fmla="*/ 11 w 11"/>
                  <a:gd name="T7" fmla="*/ 5 h 7"/>
                  <a:gd name="T8" fmla="*/ 8 w 11"/>
                  <a:gd name="T9" fmla="*/ 5 h 7"/>
                  <a:gd name="T10" fmla="*/ 5 w 11"/>
                  <a:gd name="T11" fmla="*/ 7 h 7"/>
                  <a:gd name="T12" fmla="*/ 3 w 11"/>
                  <a:gd name="T13" fmla="*/ 7 h 7"/>
                  <a:gd name="T14" fmla="*/ 3 w 11"/>
                  <a:gd name="T15" fmla="*/ 7 h 7"/>
                  <a:gd name="T16" fmla="*/ 0 w 11"/>
                  <a:gd name="T17" fmla="*/ 5 h 7"/>
                  <a:gd name="T18" fmla="*/ 3 w 11"/>
                  <a:gd name="T19" fmla="*/ 5 h 7"/>
                  <a:gd name="T20" fmla="*/ 3 w 11"/>
                  <a:gd name="T21" fmla="*/ 2 h 7"/>
                  <a:gd name="T22" fmla="*/ 3 w 11"/>
                  <a:gd name="T23" fmla="*/ 2 h 7"/>
                  <a:gd name="T24" fmla="*/ 8 w 11"/>
                  <a:gd name="T25" fmla="*/ 0 h 7"/>
                  <a:gd name="T26" fmla="*/ 11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2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0" name="Freeform 3386"/>
              <p:cNvSpPr>
                <a:spLocks/>
              </p:cNvSpPr>
              <p:nvPr/>
            </p:nvSpPr>
            <p:spPr bwMode="auto">
              <a:xfrm>
                <a:off x="4146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1" name="Freeform 3387"/>
              <p:cNvSpPr>
                <a:spLocks/>
              </p:cNvSpPr>
              <p:nvPr/>
            </p:nvSpPr>
            <p:spPr bwMode="auto">
              <a:xfrm>
                <a:off x="4152" y="2483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2" name="Freeform 3388"/>
              <p:cNvSpPr>
                <a:spLocks/>
              </p:cNvSpPr>
              <p:nvPr/>
            </p:nvSpPr>
            <p:spPr bwMode="auto">
              <a:xfrm>
                <a:off x="4157" y="2493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3" name="Freeform 3389"/>
              <p:cNvSpPr>
                <a:spLocks/>
              </p:cNvSpPr>
              <p:nvPr/>
            </p:nvSpPr>
            <p:spPr bwMode="auto">
              <a:xfrm>
                <a:off x="4222" y="2415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9 w 76"/>
                  <a:gd name="T25" fmla="*/ 81 h 84"/>
                  <a:gd name="T26" fmla="*/ 29 w 76"/>
                  <a:gd name="T27" fmla="*/ 84 h 84"/>
                  <a:gd name="T28" fmla="*/ 40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4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9" y="81"/>
                    </a:lnTo>
                    <a:lnTo>
                      <a:pt x="29" y="84"/>
                    </a:lnTo>
                    <a:lnTo>
                      <a:pt x="40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4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4" name="Freeform 3390"/>
              <p:cNvSpPr>
                <a:spLocks/>
              </p:cNvSpPr>
              <p:nvPr/>
            </p:nvSpPr>
            <p:spPr bwMode="auto">
              <a:xfrm>
                <a:off x="4235" y="2412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6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9 w 29"/>
                  <a:gd name="T13" fmla="*/ 5 h 11"/>
                  <a:gd name="T14" fmla="*/ 24 w 29"/>
                  <a:gd name="T15" fmla="*/ 3 h 11"/>
                  <a:gd name="T16" fmla="*/ 27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7 w 29"/>
                  <a:gd name="T23" fmla="*/ 0 h 11"/>
                  <a:gd name="T24" fmla="*/ 24 w 29"/>
                  <a:gd name="T25" fmla="*/ 0 h 11"/>
                  <a:gd name="T26" fmla="*/ 19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6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5" name="Freeform 3391"/>
              <p:cNvSpPr>
                <a:spLocks/>
              </p:cNvSpPr>
              <p:nvPr/>
            </p:nvSpPr>
            <p:spPr bwMode="auto">
              <a:xfrm>
                <a:off x="4222" y="2420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6" name="Freeform 3392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7" name="Freeform 3393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8" name="Freeform 3394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9" name="Freeform 3395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0" name="Freeform 3396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1" name="Freeform 3397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2" name="Freeform 3398"/>
              <p:cNvSpPr>
                <a:spLocks/>
              </p:cNvSpPr>
              <p:nvPr/>
            </p:nvSpPr>
            <p:spPr bwMode="auto">
              <a:xfrm>
                <a:off x="4264" y="241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4 w 26"/>
                  <a:gd name="T19" fmla="*/ 13 h 13"/>
                  <a:gd name="T20" fmla="*/ 26 w 26"/>
                  <a:gd name="T21" fmla="*/ 11 h 13"/>
                  <a:gd name="T22" fmla="*/ 24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1 w 26"/>
                  <a:gd name="T31" fmla="*/ 3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3" name="Freeform 3399"/>
              <p:cNvSpPr>
                <a:spLocks/>
              </p:cNvSpPr>
              <p:nvPr/>
            </p:nvSpPr>
            <p:spPr bwMode="auto">
              <a:xfrm>
                <a:off x="4254" y="2415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6 w 44"/>
                  <a:gd name="T13" fmla="*/ 8 h 76"/>
                  <a:gd name="T14" fmla="*/ 26 w 44"/>
                  <a:gd name="T15" fmla="*/ 2 h 76"/>
                  <a:gd name="T16" fmla="*/ 15 w 44"/>
                  <a:gd name="T17" fmla="*/ 0 h 76"/>
                  <a:gd name="T18" fmla="*/ 15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2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6" y="8"/>
                    </a:lnTo>
                    <a:lnTo>
                      <a:pt x="26" y="2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2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4" name="Freeform 3400"/>
              <p:cNvSpPr>
                <a:spLocks/>
              </p:cNvSpPr>
              <p:nvPr/>
            </p:nvSpPr>
            <p:spPr bwMode="auto">
              <a:xfrm>
                <a:off x="4269" y="2475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6 w 16"/>
                  <a:gd name="T11" fmla="*/ 8 h 18"/>
                  <a:gd name="T12" fmla="*/ 6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6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5" name="Freeform 3401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6" name="Freeform 3402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7" name="Freeform 3403"/>
              <p:cNvSpPr>
                <a:spLocks/>
              </p:cNvSpPr>
              <p:nvPr/>
            </p:nvSpPr>
            <p:spPr bwMode="auto">
              <a:xfrm>
                <a:off x="4269" y="2412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6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9 w 21"/>
                  <a:gd name="T19" fmla="*/ 13 h 13"/>
                  <a:gd name="T20" fmla="*/ 21 w 21"/>
                  <a:gd name="T21" fmla="*/ 11 h 13"/>
                  <a:gd name="T22" fmla="*/ 19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6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8" name="Freeform 3404"/>
              <p:cNvSpPr>
                <a:spLocks/>
              </p:cNvSpPr>
              <p:nvPr/>
            </p:nvSpPr>
            <p:spPr bwMode="auto">
              <a:xfrm>
                <a:off x="4264" y="2415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9" name="Freeform 3405"/>
              <p:cNvSpPr>
                <a:spLocks/>
              </p:cNvSpPr>
              <p:nvPr/>
            </p:nvSpPr>
            <p:spPr bwMode="auto">
              <a:xfrm>
                <a:off x="4251" y="2417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7 h 29"/>
                  <a:gd name="T6" fmla="*/ 5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6 h 29"/>
                  <a:gd name="T26" fmla="*/ 8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0" name="Freeform 3406"/>
              <p:cNvSpPr>
                <a:spLocks/>
              </p:cNvSpPr>
              <p:nvPr/>
            </p:nvSpPr>
            <p:spPr bwMode="auto">
              <a:xfrm>
                <a:off x="4251" y="2446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3 w 5"/>
                  <a:gd name="T5" fmla="*/ 24 h 29"/>
                  <a:gd name="T6" fmla="*/ 3 w 5"/>
                  <a:gd name="T7" fmla="*/ 21 h 29"/>
                  <a:gd name="T8" fmla="*/ 3 w 5"/>
                  <a:gd name="T9" fmla="*/ 19 h 29"/>
                  <a:gd name="T10" fmla="*/ 3 w 5"/>
                  <a:gd name="T11" fmla="*/ 13 h 29"/>
                  <a:gd name="T12" fmla="*/ 3 w 5"/>
                  <a:gd name="T13" fmla="*/ 11 h 29"/>
                  <a:gd name="T14" fmla="*/ 3 w 5"/>
                  <a:gd name="T15" fmla="*/ 8 h 29"/>
                  <a:gd name="T16" fmla="*/ 3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1" name="Freeform 3407"/>
              <p:cNvSpPr>
                <a:spLocks/>
              </p:cNvSpPr>
              <p:nvPr/>
            </p:nvSpPr>
            <p:spPr bwMode="auto">
              <a:xfrm>
                <a:off x="4254" y="2472"/>
                <a:ext cx="18" cy="21"/>
              </a:xfrm>
              <a:custGeom>
                <a:avLst/>
                <a:gdLst>
                  <a:gd name="T0" fmla="*/ 15 w 18"/>
                  <a:gd name="T1" fmla="*/ 19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4 h 21"/>
                  <a:gd name="T8" fmla="*/ 10 w 18"/>
                  <a:gd name="T9" fmla="*/ 14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6 h 21"/>
                  <a:gd name="T16" fmla="*/ 2 w 18"/>
                  <a:gd name="T17" fmla="*/ 3 h 21"/>
                  <a:gd name="T18" fmla="*/ 2 w 18"/>
                  <a:gd name="T19" fmla="*/ 0 h 21"/>
                  <a:gd name="T20" fmla="*/ 0 w 18"/>
                  <a:gd name="T21" fmla="*/ 3 h 21"/>
                  <a:gd name="T22" fmla="*/ 0 w 18"/>
                  <a:gd name="T23" fmla="*/ 6 h 21"/>
                  <a:gd name="T24" fmla="*/ 2 w 18"/>
                  <a:gd name="T25" fmla="*/ 8 h 21"/>
                  <a:gd name="T26" fmla="*/ 2 w 18"/>
                  <a:gd name="T27" fmla="*/ 11 h 21"/>
                  <a:gd name="T28" fmla="*/ 5 w 18"/>
                  <a:gd name="T29" fmla="*/ 14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9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2" name="Freeform 3408"/>
              <p:cNvSpPr>
                <a:spLocks/>
              </p:cNvSpPr>
              <p:nvPr/>
            </p:nvSpPr>
            <p:spPr bwMode="auto">
              <a:xfrm>
                <a:off x="4047" y="2378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6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6 w 128"/>
                  <a:gd name="T31" fmla="*/ 3 h 34"/>
                  <a:gd name="T32" fmla="*/ 118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6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6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3" name="Freeform 3409"/>
              <p:cNvSpPr>
                <a:spLocks/>
              </p:cNvSpPr>
              <p:nvPr/>
            </p:nvSpPr>
            <p:spPr bwMode="auto">
              <a:xfrm>
                <a:off x="4047" y="238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9 h 21"/>
                  <a:gd name="T6" fmla="*/ 3 w 3"/>
                  <a:gd name="T7" fmla="*/ 16 h 21"/>
                  <a:gd name="T8" fmla="*/ 3 w 3"/>
                  <a:gd name="T9" fmla="*/ 14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6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6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4 h 21"/>
                  <a:gd name="T32" fmla="*/ 0 w 3"/>
                  <a:gd name="T33" fmla="*/ 16 h 21"/>
                  <a:gd name="T34" fmla="*/ 0 w 3"/>
                  <a:gd name="T35" fmla="*/ 19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4" name="Freeform 3410"/>
              <p:cNvSpPr>
                <a:spLocks/>
              </p:cNvSpPr>
              <p:nvPr/>
            </p:nvSpPr>
            <p:spPr bwMode="auto">
              <a:xfrm>
                <a:off x="4047" y="2404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3 w 5"/>
                  <a:gd name="T13" fmla="*/ 3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3 w 5"/>
                  <a:gd name="T33" fmla="*/ 6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5" name="Freeform 3411"/>
              <p:cNvSpPr>
                <a:spLocks/>
              </p:cNvSpPr>
              <p:nvPr/>
            </p:nvSpPr>
            <p:spPr bwMode="auto">
              <a:xfrm>
                <a:off x="4052" y="2407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6" name="Freeform 3412"/>
              <p:cNvSpPr>
                <a:spLocks/>
              </p:cNvSpPr>
              <p:nvPr/>
            </p:nvSpPr>
            <p:spPr bwMode="auto">
              <a:xfrm>
                <a:off x="4110" y="2410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9 w 31"/>
                  <a:gd name="T5" fmla="*/ 2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8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9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7" name="Freeform 3413"/>
              <p:cNvSpPr>
                <a:spLocks/>
              </p:cNvSpPr>
              <p:nvPr/>
            </p:nvSpPr>
            <p:spPr bwMode="auto">
              <a:xfrm>
                <a:off x="4141" y="2407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8" name="Freeform 3414"/>
              <p:cNvSpPr>
                <a:spLocks/>
              </p:cNvSpPr>
              <p:nvPr/>
            </p:nvSpPr>
            <p:spPr bwMode="auto">
              <a:xfrm>
                <a:off x="4167" y="2381"/>
                <a:ext cx="11" cy="29"/>
              </a:xfrm>
              <a:custGeom>
                <a:avLst/>
                <a:gdLst>
                  <a:gd name="T0" fmla="*/ 6 w 11"/>
                  <a:gd name="T1" fmla="*/ 2 h 29"/>
                  <a:gd name="T2" fmla="*/ 6 w 11"/>
                  <a:gd name="T3" fmla="*/ 2 h 29"/>
                  <a:gd name="T4" fmla="*/ 6 w 11"/>
                  <a:gd name="T5" fmla="*/ 2 h 29"/>
                  <a:gd name="T6" fmla="*/ 6 w 11"/>
                  <a:gd name="T7" fmla="*/ 8 h 29"/>
                  <a:gd name="T8" fmla="*/ 6 w 11"/>
                  <a:gd name="T9" fmla="*/ 10 h 29"/>
                  <a:gd name="T10" fmla="*/ 6 w 11"/>
                  <a:gd name="T11" fmla="*/ 13 h 29"/>
                  <a:gd name="T12" fmla="*/ 6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6 w 11"/>
                  <a:gd name="T23" fmla="*/ 26 h 29"/>
                  <a:gd name="T24" fmla="*/ 6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6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6" y="2"/>
                    </a:moveTo>
                    <a:lnTo>
                      <a:pt x="6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6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9" name="Freeform 3415"/>
              <p:cNvSpPr>
                <a:spLocks/>
              </p:cNvSpPr>
              <p:nvPr/>
            </p:nvSpPr>
            <p:spPr bwMode="auto">
              <a:xfrm>
                <a:off x="4154" y="2376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1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9 w 21"/>
                  <a:gd name="T17" fmla="*/ 5 h 7"/>
                  <a:gd name="T18" fmla="*/ 19 w 21"/>
                  <a:gd name="T19" fmla="*/ 7 h 7"/>
                  <a:gd name="T20" fmla="*/ 21 w 21"/>
                  <a:gd name="T21" fmla="*/ 5 h 7"/>
                  <a:gd name="T22" fmla="*/ 19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1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21" y="5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0" name="Freeform 3416"/>
              <p:cNvSpPr>
                <a:spLocks/>
              </p:cNvSpPr>
              <p:nvPr/>
            </p:nvSpPr>
            <p:spPr bwMode="auto">
              <a:xfrm>
                <a:off x="4047" y="2376"/>
                <a:ext cx="107" cy="10"/>
              </a:xfrm>
              <a:custGeom>
                <a:avLst/>
                <a:gdLst>
                  <a:gd name="T0" fmla="*/ 3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3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1" name="Rectangle 3417"/>
              <p:cNvSpPr>
                <a:spLocks noChangeArrowheads="1"/>
              </p:cNvSpPr>
              <p:nvPr/>
            </p:nvSpPr>
            <p:spPr bwMode="auto">
              <a:xfrm>
                <a:off x="4065" y="2394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452" name="Freeform 3418"/>
              <p:cNvSpPr>
                <a:spLocks/>
              </p:cNvSpPr>
              <p:nvPr/>
            </p:nvSpPr>
            <p:spPr bwMode="auto">
              <a:xfrm>
                <a:off x="3861" y="2302"/>
                <a:ext cx="338" cy="71"/>
              </a:xfrm>
              <a:custGeom>
                <a:avLst/>
                <a:gdLst>
                  <a:gd name="T0" fmla="*/ 55 w 338"/>
                  <a:gd name="T1" fmla="*/ 8 h 71"/>
                  <a:gd name="T2" fmla="*/ 42 w 338"/>
                  <a:gd name="T3" fmla="*/ 11 h 71"/>
                  <a:gd name="T4" fmla="*/ 32 w 338"/>
                  <a:gd name="T5" fmla="*/ 19 h 71"/>
                  <a:gd name="T6" fmla="*/ 24 w 338"/>
                  <a:gd name="T7" fmla="*/ 29 h 71"/>
                  <a:gd name="T8" fmla="*/ 13 w 338"/>
                  <a:gd name="T9" fmla="*/ 37 h 71"/>
                  <a:gd name="T10" fmla="*/ 6 w 338"/>
                  <a:gd name="T11" fmla="*/ 42 h 71"/>
                  <a:gd name="T12" fmla="*/ 0 w 338"/>
                  <a:gd name="T13" fmla="*/ 47 h 71"/>
                  <a:gd name="T14" fmla="*/ 0 w 338"/>
                  <a:gd name="T15" fmla="*/ 55 h 71"/>
                  <a:gd name="T16" fmla="*/ 0 w 338"/>
                  <a:gd name="T17" fmla="*/ 55 h 71"/>
                  <a:gd name="T18" fmla="*/ 6 w 338"/>
                  <a:gd name="T19" fmla="*/ 58 h 71"/>
                  <a:gd name="T20" fmla="*/ 58 w 338"/>
                  <a:gd name="T21" fmla="*/ 66 h 71"/>
                  <a:gd name="T22" fmla="*/ 110 w 338"/>
                  <a:gd name="T23" fmla="*/ 68 h 71"/>
                  <a:gd name="T24" fmla="*/ 162 w 338"/>
                  <a:gd name="T25" fmla="*/ 71 h 71"/>
                  <a:gd name="T26" fmla="*/ 217 w 338"/>
                  <a:gd name="T27" fmla="*/ 71 h 71"/>
                  <a:gd name="T28" fmla="*/ 275 w 338"/>
                  <a:gd name="T29" fmla="*/ 71 h 71"/>
                  <a:gd name="T30" fmla="*/ 304 w 338"/>
                  <a:gd name="T31" fmla="*/ 66 h 71"/>
                  <a:gd name="T32" fmla="*/ 330 w 338"/>
                  <a:gd name="T33" fmla="*/ 60 h 71"/>
                  <a:gd name="T34" fmla="*/ 335 w 338"/>
                  <a:gd name="T35" fmla="*/ 58 h 71"/>
                  <a:gd name="T36" fmla="*/ 338 w 338"/>
                  <a:gd name="T37" fmla="*/ 53 h 71"/>
                  <a:gd name="T38" fmla="*/ 335 w 338"/>
                  <a:gd name="T39" fmla="*/ 42 h 71"/>
                  <a:gd name="T40" fmla="*/ 330 w 338"/>
                  <a:gd name="T41" fmla="*/ 32 h 71"/>
                  <a:gd name="T42" fmla="*/ 325 w 338"/>
                  <a:gd name="T43" fmla="*/ 24 h 71"/>
                  <a:gd name="T44" fmla="*/ 319 w 338"/>
                  <a:gd name="T45" fmla="*/ 11 h 71"/>
                  <a:gd name="T46" fmla="*/ 314 w 338"/>
                  <a:gd name="T47" fmla="*/ 5 h 71"/>
                  <a:gd name="T48" fmla="*/ 306 w 338"/>
                  <a:gd name="T49" fmla="*/ 3 h 71"/>
                  <a:gd name="T50" fmla="*/ 244 w 338"/>
                  <a:gd name="T51" fmla="*/ 0 h 71"/>
                  <a:gd name="T52" fmla="*/ 181 w 338"/>
                  <a:gd name="T53" fmla="*/ 0 h 71"/>
                  <a:gd name="T54" fmla="*/ 118 w 338"/>
                  <a:gd name="T55" fmla="*/ 3 h 71"/>
                  <a:gd name="T56" fmla="*/ 55 w 338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1"/>
                  <a:gd name="T89" fmla="*/ 338 w 338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2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6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4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8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5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4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3" name="Freeform 3419"/>
              <p:cNvSpPr>
                <a:spLocks/>
              </p:cNvSpPr>
              <p:nvPr/>
            </p:nvSpPr>
            <p:spPr bwMode="auto">
              <a:xfrm>
                <a:off x="3874" y="2307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9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6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9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6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4" name="Freeform 3420"/>
              <p:cNvSpPr>
                <a:spLocks/>
              </p:cNvSpPr>
              <p:nvPr/>
            </p:nvSpPr>
            <p:spPr bwMode="auto">
              <a:xfrm>
                <a:off x="3859" y="233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9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1 h 26"/>
                  <a:gd name="T16" fmla="*/ 13 w 18"/>
                  <a:gd name="T17" fmla="*/ 6 h 26"/>
                  <a:gd name="T18" fmla="*/ 18 w 18"/>
                  <a:gd name="T19" fmla="*/ 3 h 26"/>
                  <a:gd name="T20" fmla="*/ 15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1 h 26"/>
                  <a:gd name="T28" fmla="*/ 2 w 18"/>
                  <a:gd name="T29" fmla="*/ 13 h 26"/>
                  <a:gd name="T30" fmla="*/ 0 w 18"/>
                  <a:gd name="T31" fmla="*/ 19 h 26"/>
                  <a:gd name="T32" fmla="*/ 0 w 18"/>
                  <a:gd name="T33" fmla="*/ 21 h 26"/>
                  <a:gd name="T34" fmla="*/ 2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5" name="Freeform 3421"/>
              <p:cNvSpPr>
                <a:spLocks/>
              </p:cNvSpPr>
              <p:nvPr/>
            </p:nvSpPr>
            <p:spPr bwMode="auto">
              <a:xfrm>
                <a:off x="3867" y="2357"/>
                <a:ext cx="211" cy="19"/>
              </a:xfrm>
              <a:custGeom>
                <a:avLst/>
                <a:gdLst>
                  <a:gd name="T0" fmla="*/ 211 w 211"/>
                  <a:gd name="T1" fmla="*/ 13 h 19"/>
                  <a:gd name="T2" fmla="*/ 211 w 211"/>
                  <a:gd name="T3" fmla="*/ 13 h 19"/>
                  <a:gd name="T4" fmla="*/ 183 w 211"/>
                  <a:gd name="T5" fmla="*/ 13 h 19"/>
                  <a:gd name="T6" fmla="*/ 156 w 211"/>
                  <a:gd name="T7" fmla="*/ 13 h 19"/>
                  <a:gd name="T8" fmla="*/ 130 w 211"/>
                  <a:gd name="T9" fmla="*/ 13 h 19"/>
                  <a:gd name="T10" fmla="*/ 104 w 211"/>
                  <a:gd name="T11" fmla="*/ 11 h 19"/>
                  <a:gd name="T12" fmla="*/ 78 w 211"/>
                  <a:gd name="T13" fmla="*/ 11 h 19"/>
                  <a:gd name="T14" fmla="*/ 52 w 211"/>
                  <a:gd name="T15" fmla="*/ 8 h 19"/>
                  <a:gd name="T16" fmla="*/ 26 w 211"/>
                  <a:gd name="T17" fmla="*/ 5 h 19"/>
                  <a:gd name="T18" fmla="*/ 0 w 211"/>
                  <a:gd name="T19" fmla="*/ 0 h 19"/>
                  <a:gd name="T20" fmla="*/ 0 w 211"/>
                  <a:gd name="T21" fmla="*/ 5 h 19"/>
                  <a:gd name="T22" fmla="*/ 26 w 211"/>
                  <a:gd name="T23" fmla="*/ 8 h 19"/>
                  <a:gd name="T24" fmla="*/ 52 w 211"/>
                  <a:gd name="T25" fmla="*/ 11 h 19"/>
                  <a:gd name="T26" fmla="*/ 78 w 211"/>
                  <a:gd name="T27" fmla="*/ 13 h 19"/>
                  <a:gd name="T28" fmla="*/ 104 w 211"/>
                  <a:gd name="T29" fmla="*/ 16 h 19"/>
                  <a:gd name="T30" fmla="*/ 130 w 211"/>
                  <a:gd name="T31" fmla="*/ 16 h 19"/>
                  <a:gd name="T32" fmla="*/ 156 w 211"/>
                  <a:gd name="T33" fmla="*/ 19 h 19"/>
                  <a:gd name="T34" fmla="*/ 183 w 211"/>
                  <a:gd name="T35" fmla="*/ 19 h 19"/>
                  <a:gd name="T36" fmla="*/ 211 w 211"/>
                  <a:gd name="T37" fmla="*/ 19 h 19"/>
                  <a:gd name="T38" fmla="*/ 211 w 211"/>
                  <a:gd name="T39" fmla="*/ 19 h 19"/>
                  <a:gd name="T40" fmla="*/ 211 w 211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1"/>
                  <a:gd name="T64" fmla="*/ 0 h 19"/>
                  <a:gd name="T65" fmla="*/ 211 w 2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1" h="19">
                    <a:moveTo>
                      <a:pt x="211" y="13"/>
                    </a:moveTo>
                    <a:lnTo>
                      <a:pt x="211" y="13"/>
                    </a:lnTo>
                    <a:lnTo>
                      <a:pt x="183" y="13"/>
                    </a:lnTo>
                    <a:lnTo>
                      <a:pt x="156" y="13"/>
                    </a:lnTo>
                    <a:lnTo>
                      <a:pt x="130" y="13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0" y="16"/>
                    </a:lnTo>
                    <a:lnTo>
                      <a:pt x="156" y="19"/>
                    </a:lnTo>
                    <a:lnTo>
                      <a:pt x="183" y="19"/>
                    </a:lnTo>
                    <a:lnTo>
                      <a:pt x="211" y="19"/>
                    </a:lnTo>
                    <a:lnTo>
                      <a:pt x="211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6" name="Freeform 3422"/>
              <p:cNvSpPr>
                <a:spLocks/>
              </p:cNvSpPr>
              <p:nvPr/>
            </p:nvSpPr>
            <p:spPr bwMode="auto">
              <a:xfrm>
                <a:off x="4078" y="2360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7" name="Freeform 3423"/>
              <p:cNvSpPr>
                <a:spLocks/>
              </p:cNvSpPr>
              <p:nvPr/>
            </p:nvSpPr>
            <p:spPr bwMode="auto">
              <a:xfrm>
                <a:off x="4183" y="2323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5 w 16"/>
                  <a:gd name="T7" fmla="*/ 13 h 39"/>
                  <a:gd name="T8" fmla="*/ 8 w 16"/>
                  <a:gd name="T9" fmla="*/ 19 h 39"/>
                  <a:gd name="T10" fmla="*/ 10 w 16"/>
                  <a:gd name="T11" fmla="*/ 24 h 39"/>
                  <a:gd name="T12" fmla="*/ 13 w 16"/>
                  <a:gd name="T13" fmla="*/ 29 h 39"/>
                  <a:gd name="T14" fmla="*/ 13 w 16"/>
                  <a:gd name="T15" fmla="*/ 32 h 39"/>
                  <a:gd name="T16" fmla="*/ 10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2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0 w 16"/>
                  <a:gd name="T33" fmla="*/ 11 h 39"/>
                  <a:gd name="T34" fmla="*/ 5 w 16"/>
                  <a:gd name="T35" fmla="*/ 5 h 39"/>
                  <a:gd name="T36" fmla="*/ 5 w 16"/>
                  <a:gd name="T37" fmla="*/ 0 h 39"/>
                  <a:gd name="T38" fmla="*/ 5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3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8" name="Freeform 3424"/>
              <p:cNvSpPr>
                <a:spLocks/>
              </p:cNvSpPr>
              <p:nvPr/>
            </p:nvSpPr>
            <p:spPr bwMode="auto">
              <a:xfrm>
                <a:off x="4167" y="2302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6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9 w 21"/>
                  <a:gd name="T23" fmla="*/ 19 h 24"/>
                  <a:gd name="T24" fmla="*/ 19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6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9" y="19"/>
                    </a:lnTo>
                    <a:lnTo>
                      <a:pt x="19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9" name="Freeform 3425"/>
              <p:cNvSpPr>
                <a:spLocks/>
              </p:cNvSpPr>
              <p:nvPr/>
            </p:nvSpPr>
            <p:spPr bwMode="auto">
              <a:xfrm>
                <a:off x="3916" y="2300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9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9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2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9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9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2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0" name="Freeform 3426"/>
              <p:cNvSpPr>
                <a:spLocks/>
              </p:cNvSpPr>
              <p:nvPr/>
            </p:nvSpPr>
            <p:spPr bwMode="auto">
              <a:xfrm>
                <a:off x="3955" y="2310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50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2 h 50"/>
                  <a:gd name="T16" fmla="*/ 150 w 155"/>
                  <a:gd name="T17" fmla="*/ 37 h 50"/>
                  <a:gd name="T18" fmla="*/ 142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8 w 155"/>
                  <a:gd name="T27" fmla="*/ 47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6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8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50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2"/>
                    </a:lnTo>
                    <a:lnTo>
                      <a:pt x="150" y="37"/>
                    </a:lnTo>
                    <a:lnTo>
                      <a:pt x="142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8" y="47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8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1" name="Freeform 3427"/>
              <p:cNvSpPr>
                <a:spLocks/>
              </p:cNvSpPr>
              <p:nvPr/>
            </p:nvSpPr>
            <p:spPr bwMode="auto">
              <a:xfrm>
                <a:off x="3911" y="2114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5 h 233"/>
                  <a:gd name="T12" fmla="*/ 13 w 254"/>
                  <a:gd name="T13" fmla="*/ 13 h 233"/>
                  <a:gd name="T14" fmla="*/ 39 w 254"/>
                  <a:gd name="T15" fmla="*/ 7 h 233"/>
                  <a:gd name="T16" fmla="*/ 65 w 254"/>
                  <a:gd name="T17" fmla="*/ 2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7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1 h 233"/>
                  <a:gd name="T36" fmla="*/ 248 w 254"/>
                  <a:gd name="T37" fmla="*/ 146 h 233"/>
                  <a:gd name="T38" fmla="*/ 246 w 254"/>
                  <a:gd name="T39" fmla="*/ 178 h 233"/>
                  <a:gd name="T40" fmla="*/ 241 w 254"/>
                  <a:gd name="T41" fmla="*/ 193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1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1" y="193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2" name="Freeform 3428"/>
              <p:cNvSpPr>
                <a:spLocks/>
              </p:cNvSpPr>
              <p:nvPr/>
            </p:nvSpPr>
            <p:spPr bwMode="auto">
              <a:xfrm>
                <a:off x="3924" y="2137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9 h 170"/>
                  <a:gd name="T10" fmla="*/ 11 w 228"/>
                  <a:gd name="T11" fmla="*/ 11 h 170"/>
                  <a:gd name="T12" fmla="*/ 34 w 228"/>
                  <a:gd name="T13" fmla="*/ 5 h 170"/>
                  <a:gd name="T14" fmla="*/ 60 w 228"/>
                  <a:gd name="T15" fmla="*/ 3 h 170"/>
                  <a:gd name="T16" fmla="*/ 107 w 228"/>
                  <a:gd name="T17" fmla="*/ 0 h 170"/>
                  <a:gd name="T18" fmla="*/ 160 w 228"/>
                  <a:gd name="T19" fmla="*/ 0 h 170"/>
                  <a:gd name="T20" fmla="*/ 209 w 228"/>
                  <a:gd name="T21" fmla="*/ 5 h 170"/>
                  <a:gd name="T22" fmla="*/ 217 w 228"/>
                  <a:gd name="T23" fmla="*/ 8 h 170"/>
                  <a:gd name="T24" fmla="*/ 222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2 w 228"/>
                  <a:gd name="T33" fmla="*/ 108 h 170"/>
                  <a:gd name="T34" fmla="*/ 220 w 228"/>
                  <a:gd name="T35" fmla="*/ 131 h 170"/>
                  <a:gd name="T36" fmla="*/ 217 w 228"/>
                  <a:gd name="T37" fmla="*/ 142 h 170"/>
                  <a:gd name="T38" fmla="*/ 212 w 228"/>
                  <a:gd name="T39" fmla="*/ 152 h 170"/>
                  <a:gd name="T40" fmla="*/ 196 w 228"/>
                  <a:gd name="T41" fmla="*/ 163 h 170"/>
                  <a:gd name="T42" fmla="*/ 188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7 w 228"/>
                  <a:gd name="T49" fmla="*/ 170 h 170"/>
                  <a:gd name="T50" fmla="*/ 34 w 228"/>
                  <a:gd name="T51" fmla="*/ 163 h 170"/>
                  <a:gd name="T52" fmla="*/ 26 w 228"/>
                  <a:gd name="T53" fmla="*/ 160 h 170"/>
                  <a:gd name="T54" fmla="*/ 18 w 228"/>
                  <a:gd name="T55" fmla="*/ 155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3" name="Freeform 3429"/>
              <p:cNvSpPr>
                <a:spLocks/>
              </p:cNvSpPr>
              <p:nvPr/>
            </p:nvSpPr>
            <p:spPr bwMode="auto">
              <a:xfrm>
                <a:off x="4044" y="2321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4" name="Freeform 3430"/>
              <p:cNvSpPr>
                <a:spLocks/>
              </p:cNvSpPr>
              <p:nvPr/>
            </p:nvSpPr>
            <p:spPr bwMode="auto">
              <a:xfrm>
                <a:off x="4071" y="2321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10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10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5" name="Freeform 3431"/>
              <p:cNvSpPr>
                <a:spLocks/>
              </p:cNvSpPr>
              <p:nvPr/>
            </p:nvSpPr>
            <p:spPr bwMode="auto">
              <a:xfrm>
                <a:off x="4097" y="2321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8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8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6" name="Freeform 3432"/>
              <p:cNvSpPr>
                <a:spLocks/>
              </p:cNvSpPr>
              <p:nvPr/>
            </p:nvSpPr>
            <p:spPr bwMode="auto">
              <a:xfrm>
                <a:off x="3935" y="2148"/>
                <a:ext cx="204" cy="152"/>
              </a:xfrm>
              <a:custGeom>
                <a:avLst/>
                <a:gdLst>
                  <a:gd name="T0" fmla="*/ 7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7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4 w 204"/>
                  <a:gd name="T17" fmla="*/ 0 h 152"/>
                  <a:gd name="T18" fmla="*/ 96 w 204"/>
                  <a:gd name="T19" fmla="*/ 0 h 152"/>
                  <a:gd name="T20" fmla="*/ 143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8 w 204"/>
                  <a:gd name="T37" fmla="*/ 115 h 152"/>
                  <a:gd name="T38" fmla="*/ 196 w 204"/>
                  <a:gd name="T39" fmla="*/ 125 h 152"/>
                  <a:gd name="T40" fmla="*/ 190 w 204"/>
                  <a:gd name="T41" fmla="*/ 133 h 152"/>
                  <a:gd name="T42" fmla="*/ 185 w 204"/>
                  <a:gd name="T43" fmla="*/ 138 h 152"/>
                  <a:gd name="T44" fmla="*/ 177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6 w 204"/>
                  <a:gd name="T51" fmla="*/ 152 h 152"/>
                  <a:gd name="T52" fmla="*/ 62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5 w 204"/>
                  <a:gd name="T59" fmla="*/ 138 h 152"/>
                  <a:gd name="T60" fmla="*/ 10 w 204"/>
                  <a:gd name="T61" fmla="*/ 131 h 152"/>
                  <a:gd name="T62" fmla="*/ 7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7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4" y="0"/>
                    </a:lnTo>
                    <a:lnTo>
                      <a:pt x="96" y="0"/>
                    </a:lnTo>
                    <a:lnTo>
                      <a:pt x="143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8" y="115"/>
                    </a:lnTo>
                    <a:lnTo>
                      <a:pt x="196" y="125"/>
                    </a:lnTo>
                    <a:lnTo>
                      <a:pt x="190" y="133"/>
                    </a:lnTo>
                    <a:lnTo>
                      <a:pt x="185" y="138"/>
                    </a:lnTo>
                    <a:lnTo>
                      <a:pt x="177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6" y="152"/>
                    </a:lnTo>
                    <a:lnTo>
                      <a:pt x="62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5" y="138"/>
                    </a:lnTo>
                    <a:lnTo>
                      <a:pt x="10" y="131"/>
                    </a:lnTo>
                    <a:lnTo>
                      <a:pt x="7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7" name="Freeform 3433"/>
              <p:cNvSpPr>
                <a:spLocks/>
              </p:cNvSpPr>
              <p:nvPr/>
            </p:nvSpPr>
            <p:spPr bwMode="auto">
              <a:xfrm>
                <a:off x="3987" y="2171"/>
                <a:ext cx="118" cy="92"/>
              </a:xfrm>
              <a:custGeom>
                <a:avLst/>
                <a:gdLst>
                  <a:gd name="T0" fmla="*/ 2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2 w 118"/>
                  <a:gd name="T7" fmla="*/ 11 h 92"/>
                  <a:gd name="T8" fmla="*/ 5 w 118"/>
                  <a:gd name="T9" fmla="*/ 5 h 92"/>
                  <a:gd name="T10" fmla="*/ 31 w 118"/>
                  <a:gd name="T11" fmla="*/ 3 h 92"/>
                  <a:gd name="T12" fmla="*/ 57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4 w 118"/>
                  <a:gd name="T31" fmla="*/ 87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1 h 92"/>
                  <a:gd name="T40" fmla="*/ 2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8" name="Freeform 3434"/>
              <p:cNvSpPr>
                <a:spLocks/>
              </p:cNvSpPr>
              <p:nvPr/>
            </p:nvSpPr>
            <p:spPr bwMode="auto">
              <a:xfrm>
                <a:off x="3948" y="2156"/>
                <a:ext cx="183" cy="136"/>
              </a:xfrm>
              <a:custGeom>
                <a:avLst/>
                <a:gdLst>
                  <a:gd name="T0" fmla="*/ 5 w 183"/>
                  <a:gd name="T1" fmla="*/ 117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2 w 183"/>
                  <a:gd name="T9" fmla="*/ 15 h 136"/>
                  <a:gd name="T10" fmla="*/ 7 w 183"/>
                  <a:gd name="T11" fmla="*/ 7 h 136"/>
                  <a:gd name="T12" fmla="*/ 28 w 183"/>
                  <a:gd name="T13" fmla="*/ 2 h 136"/>
                  <a:gd name="T14" fmla="*/ 49 w 183"/>
                  <a:gd name="T15" fmla="*/ 0 h 136"/>
                  <a:gd name="T16" fmla="*/ 89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7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7 h 136"/>
                  <a:gd name="T34" fmla="*/ 21 w 183"/>
                  <a:gd name="T35" fmla="*/ 13 h 136"/>
                  <a:gd name="T36" fmla="*/ 15 w 183"/>
                  <a:gd name="T37" fmla="*/ 20 h 136"/>
                  <a:gd name="T38" fmla="*/ 13 w 183"/>
                  <a:gd name="T39" fmla="*/ 28 h 136"/>
                  <a:gd name="T40" fmla="*/ 13 w 183"/>
                  <a:gd name="T41" fmla="*/ 75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0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7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7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9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7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7"/>
                    </a:lnTo>
                    <a:lnTo>
                      <a:pt x="21" y="13"/>
                    </a:lnTo>
                    <a:lnTo>
                      <a:pt x="15" y="20"/>
                    </a:lnTo>
                    <a:lnTo>
                      <a:pt x="13" y="28"/>
                    </a:lnTo>
                    <a:lnTo>
                      <a:pt x="13" y="75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0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9" name="Freeform 3435"/>
              <p:cNvSpPr>
                <a:spLocks/>
              </p:cNvSpPr>
              <p:nvPr/>
            </p:nvSpPr>
            <p:spPr bwMode="auto">
              <a:xfrm>
                <a:off x="4222" y="2433"/>
                <a:ext cx="66" cy="66"/>
              </a:xfrm>
              <a:custGeom>
                <a:avLst/>
                <a:gdLst>
                  <a:gd name="T0" fmla="*/ 3 w 66"/>
                  <a:gd name="T1" fmla="*/ 11 h 66"/>
                  <a:gd name="T2" fmla="*/ 3 w 66"/>
                  <a:gd name="T3" fmla="*/ 13 h 66"/>
                  <a:gd name="T4" fmla="*/ 0 w 66"/>
                  <a:gd name="T5" fmla="*/ 16 h 66"/>
                  <a:gd name="T6" fmla="*/ 0 w 66"/>
                  <a:gd name="T7" fmla="*/ 32 h 66"/>
                  <a:gd name="T8" fmla="*/ 0 w 66"/>
                  <a:gd name="T9" fmla="*/ 37 h 66"/>
                  <a:gd name="T10" fmla="*/ 3 w 66"/>
                  <a:gd name="T11" fmla="*/ 45 h 66"/>
                  <a:gd name="T12" fmla="*/ 8 w 66"/>
                  <a:gd name="T13" fmla="*/ 55 h 66"/>
                  <a:gd name="T14" fmla="*/ 19 w 66"/>
                  <a:gd name="T15" fmla="*/ 63 h 66"/>
                  <a:gd name="T16" fmla="*/ 29 w 66"/>
                  <a:gd name="T17" fmla="*/ 66 h 66"/>
                  <a:gd name="T18" fmla="*/ 40 w 66"/>
                  <a:gd name="T19" fmla="*/ 63 h 66"/>
                  <a:gd name="T20" fmla="*/ 50 w 66"/>
                  <a:gd name="T21" fmla="*/ 55 h 66"/>
                  <a:gd name="T22" fmla="*/ 60 w 66"/>
                  <a:gd name="T23" fmla="*/ 45 h 66"/>
                  <a:gd name="T24" fmla="*/ 63 w 66"/>
                  <a:gd name="T25" fmla="*/ 42 h 66"/>
                  <a:gd name="T26" fmla="*/ 66 w 66"/>
                  <a:gd name="T27" fmla="*/ 37 h 66"/>
                  <a:gd name="T28" fmla="*/ 66 w 66"/>
                  <a:gd name="T29" fmla="*/ 37 h 66"/>
                  <a:gd name="T30" fmla="*/ 66 w 66"/>
                  <a:gd name="T31" fmla="*/ 34 h 66"/>
                  <a:gd name="T32" fmla="*/ 66 w 66"/>
                  <a:gd name="T33" fmla="*/ 29 h 66"/>
                  <a:gd name="T34" fmla="*/ 66 w 66"/>
                  <a:gd name="T35" fmla="*/ 21 h 66"/>
                  <a:gd name="T36" fmla="*/ 58 w 66"/>
                  <a:gd name="T37" fmla="*/ 11 h 66"/>
                  <a:gd name="T38" fmla="*/ 45 w 66"/>
                  <a:gd name="T39" fmla="*/ 3 h 66"/>
                  <a:gd name="T40" fmla="*/ 32 w 66"/>
                  <a:gd name="T41" fmla="*/ 0 h 66"/>
                  <a:gd name="T42" fmla="*/ 26 w 66"/>
                  <a:gd name="T43" fmla="*/ 0 h 66"/>
                  <a:gd name="T44" fmla="*/ 19 w 66"/>
                  <a:gd name="T45" fmla="*/ 0 h 66"/>
                  <a:gd name="T46" fmla="*/ 11 w 66"/>
                  <a:gd name="T47" fmla="*/ 3 h 66"/>
                  <a:gd name="T48" fmla="*/ 3 w 66"/>
                  <a:gd name="T49" fmla="*/ 8 h 66"/>
                  <a:gd name="T50" fmla="*/ 3 w 66"/>
                  <a:gd name="T51" fmla="*/ 8 h 66"/>
                  <a:gd name="T52" fmla="*/ 3 w 66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6"/>
                  <a:gd name="T83" fmla="*/ 66 w 66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9" y="63"/>
                    </a:lnTo>
                    <a:lnTo>
                      <a:pt x="29" y="66"/>
                    </a:lnTo>
                    <a:lnTo>
                      <a:pt x="40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6" y="37"/>
                    </a:lnTo>
                    <a:lnTo>
                      <a:pt x="66" y="34"/>
                    </a:lnTo>
                    <a:lnTo>
                      <a:pt x="66" y="29"/>
                    </a:lnTo>
                    <a:lnTo>
                      <a:pt x="66" y="21"/>
                    </a:lnTo>
                    <a:lnTo>
                      <a:pt x="58" y="11"/>
                    </a:lnTo>
                    <a:lnTo>
                      <a:pt x="45" y="3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1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0" name="Freeform 3436"/>
              <p:cNvSpPr>
                <a:spLocks/>
              </p:cNvSpPr>
              <p:nvPr/>
            </p:nvSpPr>
            <p:spPr bwMode="auto">
              <a:xfrm>
                <a:off x="4222" y="2441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1" name="Freeform 3437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2" name="Freeform 3438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3" name="Freeform 3439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4" name="Freeform 3440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5" name="Freeform 3441"/>
              <p:cNvSpPr>
                <a:spLocks/>
              </p:cNvSpPr>
              <p:nvPr/>
            </p:nvSpPr>
            <p:spPr bwMode="auto">
              <a:xfrm>
                <a:off x="4280" y="2470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2 h 8"/>
                  <a:gd name="T34" fmla="*/ 8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6" name="Freeform 3442"/>
              <p:cNvSpPr>
                <a:spLocks/>
              </p:cNvSpPr>
              <p:nvPr/>
            </p:nvSpPr>
            <p:spPr bwMode="auto">
              <a:xfrm>
                <a:off x="4285" y="2467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3 w 5"/>
                  <a:gd name="T7" fmla="*/ 3 h 3"/>
                  <a:gd name="T8" fmla="*/ 3 w 5"/>
                  <a:gd name="T9" fmla="*/ 3 h 3"/>
                  <a:gd name="T10" fmla="*/ 3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3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7" name="Freeform 3443"/>
              <p:cNvSpPr>
                <a:spLocks/>
              </p:cNvSpPr>
              <p:nvPr/>
            </p:nvSpPr>
            <p:spPr bwMode="auto">
              <a:xfrm>
                <a:off x="4277" y="2441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8" name="Freeform 3444"/>
              <p:cNvSpPr>
                <a:spLocks/>
              </p:cNvSpPr>
              <p:nvPr/>
            </p:nvSpPr>
            <p:spPr bwMode="auto">
              <a:xfrm>
                <a:off x="4254" y="2433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2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5 h 11"/>
                  <a:gd name="T12" fmla="*/ 15 w 26"/>
                  <a:gd name="T13" fmla="*/ 5 h 11"/>
                  <a:gd name="T14" fmla="*/ 18 w 26"/>
                  <a:gd name="T15" fmla="*/ 8 h 11"/>
                  <a:gd name="T16" fmla="*/ 23 w 26"/>
                  <a:gd name="T17" fmla="*/ 8 h 11"/>
                  <a:gd name="T18" fmla="*/ 23 w 26"/>
                  <a:gd name="T19" fmla="*/ 11 h 11"/>
                  <a:gd name="T20" fmla="*/ 26 w 26"/>
                  <a:gd name="T21" fmla="*/ 8 h 11"/>
                  <a:gd name="T22" fmla="*/ 23 w 26"/>
                  <a:gd name="T23" fmla="*/ 5 h 11"/>
                  <a:gd name="T24" fmla="*/ 21 w 26"/>
                  <a:gd name="T25" fmla="*/ 3 h 11"/>
                  <a:gd name="T26" fmla="*/ 18 w 26"/>
                  <a:gd name="T27" fmla="*/ 3 h 11"/>
                  <a:gd name="T28" fmla="*/ 15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2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9" name="Freeform 3445"/>
              <p:cNvSpPr>
                <a:spLocks/>
              </p:cNvSpPr>
              <p:nvPr/>
            </p:nvSpPr>
            <p:spPr bwMode="auto">
              <a:xfrm>
                <a:off x="4225" y="2431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7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0 w 29"/>
                  <a:gd name="T31" fmla="*/ 2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0" name="Freeform 3446"/>
              <p:cNvSpPr>
                <a:spLocks/>
              </p:cNvSpPr>
              <p:nvPr/>
            </p:nvSpPr>
            <p:spPr bwMode="auto">
              <a:xfrm>
                <a:off x="4222" y="24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1" name="Freeform 3447"/>
              <p:cNvSpPr>
                <a:spLocks/>
              </p:cNvSpPr>
              <p:nvPr/>
            </p:nvSpPr>
            <p:spPr bwMode="auto">
              <a:xfrm>
                <a:off x="4235" y="2444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2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40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40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2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0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18" name="Rectangle 3449"/>
            <p:cNvSpPr>
              <a:spLocks noChangeArrowheads="1"/>
            </p:cNvSpPr>
            <p:nvPr/>
          </p:nvSpPr>
          <p:spPr bwMode="auto">
            <a:xfrm>
              <a:off x="3666" y="1857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9" name="Rectangle 3450"/>
            <p:cNvSpPr>
              <a:spLocks noChangeArrowheads="1"/>
            </p:cNvSpPr>
            <p:nvPr/>
          </p:nvSpPr>
          <p:spPr bwMode="auto">
            <a:xfrm>
              <a:off x="3883" y="1869"/>
              <a:ext cx="46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Sales &amp; </a:t>
              </a:r>
              <a:endParaRPr lang="en-GB" altLang="de-DE" sz="1400"/>
            </a:p>
          </p:txBody>
        </p:sp>
        <p:sp>
          <p:nvSpPr>
            <p:cNvPr id="15420" name="Rectangle 3451"/>
            <p:cNvSpPr>
              <a:spLocks noChangeArrowheads="1"/>
            </p:cNvSpPr>
            <p:nvPr/>
          </p:nvSpPr>
          <p:spPr bwMode="auto">
            <a:xfrm>
              <a:off x="3829" y="1980"/>
              <a:ext cx="54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Marketing</a:t>
              </a:r>
              <a:endParaRPr lang="en-GB" altLang="de-DE" sz="1400"/>
            </a:p>
          </p:txBody>
        </p:sp>
        <p:grpSp>
          <p:nvGrpSpPr>
            <p:cNvPr id="15421" name="Group 3617"/>
            <p:cNvGrpSpPr>
              <a:grpSpLocks/>
            </p:cNvGrpSpPr>
            <p:nvPr/>
          </p:nvGrpSpPr>
          <p:grpSpPr bwMode="auto">
            <a:xfrm>
              <a:off x="3827" y="2114"/>
              <a:ext cx="589" cy="419"/>
              <a:chOff x="3827" y="2114"/>
              <a:chExt cx="589" cy="419"/>
            </a:xfrm>
          </p:grpSpPr>
          <p:sp>
            <p:nvSpPr>
              <p:cNvPr id="17152" name="Freeform 3452"/>
              <p:cNvSpPr>
                <a:spLocks/>
              </p:cNvSpPr>
              <p:nvPr/>
            </p:nvSpPr>
            <p:spPr bwMode="auto">
              <a:xfrm>
                <a:off x="4128" y="2289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5 h 34"/>
                  <a:gd name="T8" fmla="*/ 34 w 58"/>
                  <a:gd name="T9" fmla="*/ 11 h 34"/>
                  <a:gd name="T10" fmla="*/ 26 w 58"/>
                  <a:gd name="T11" fmla="*/ 13 h 34"/>
                  <a:gd name="T12" fmla="*/ 21 w 58"/>
                  <a:gd name="T13" fmla="*/ 18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3" name="Freeform 3453"/>
              <p:cNvSpPr>
                <a:spLocks/>
              </p:cNvSpPr>
              <p:nvPr/>
            </p:nvSpPr>
            <p:spPr bwMode="auto">
              <a:xfrm>
                <a:off x="4183" y="2286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7 w 47"/>
                  <a:gd name="T7" fmla="*/ 3 h 8"/>
                  <a:gd name="T8" fmla="*/ 31 w 47"/>
                  <a:gd name="T9" fmla="*/ 0 h 8"/>
                  <a:gd name="T10" fmla="*/ 24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4 w 47"/>
                  <a:gd name="T29" fmla="*/ 3 h 8"/>
                  <a:gd name="T30" fmla="*/ 31 w 47"/>
                  <a:gd name="T31" fmla="*/ 6 h 8"/>
                  <a:gd name="T32" fmla="*/ 37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1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4" name="Freeform 3454"/>
              <p:cNvSpPr>
                <a:spLocks/>
              </p:cNvSpPr>
              <p:nvPr/>
            </p:nvSpPr>
            <p:spPr bwMode="auto">
              <a:xfrm>
                <a:off x="4230" y="2292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4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3 w 26"/>
                  <a:gd name="T23" fmla="*/ 5 h 21"/>
                  <a:gd name="T24" fmla="*/ 8 w 26"/>
                  <a:gd name="T25" fmla="*/ 5 h 21"/>
                  <a:gd name="T26" fmla="*/ 11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5" name="Freeform 3455"/>
              <p:cNvSpPr>
                <a:spLocks/>
              </p:cNvSpPr>
              <p:nvPr/>
            </p:nvSpPr>
            <p:spPr bwMode="auto">
              <a:xfrm>
                <a:off x="4246" y="2310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5 h 24"/>
                  <a:gd name="T24" fmla="*/ 8 w 13"/>
                  <a:gd name="T25" fmla="*/ 5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6" name="Freeform 3456"/>
              <p:cNvSpPr>
                <a:spLocks/>
              </p:cNvSpPr>
              <p:nvPr/>
            </p:nvSpPr>
            <p:spPr bwMode="auto">
              <a:xfrm>
                <a:off x="4241" y="2331"/>
                <a:ext cx="7" cy="24"/>
              </a:xfrm>
              <a:custGeom>
                <a:avLst/>
                <a:gdLst>
                  <a:gd name="T0" fmla="*/ 5 w 7"/>
                  <a:gd name="T1" fmla="*/ 21 h 24"/>
                  <a:gd name="T2" fmla="*/ 5 w 7"/>
                  <a:gd name="T3" fmla="*/ 21 h 24"/>
                  <a:gd name="T4" fmla="*/ 5 w 7"/>
                  <a:gd name="T5" fmla="*/ 21 h 24"/>
                  <a:gd name="T6" fmla="*/ 5 w 7"/>
                  <a:gd name="T7" fmla="*/ 18 h 24"/>
                  <a:gd name="T8" fmla="*/ 5 w 7"/>
                  <a:gd name="T9" fmla="*/ 16 h 24"/>
                  <a:gd name="T10" fmla="*/ 5 w 7"/>
                  <a:gd name="T11" fmla="*/ 13 h 24"/>
                  <a:gd name="T12" fmla="*/ 5 w 7"/>
                  <a:gd name="T13" fmla="*/ 11 h 24"/>
                  <a:gd name="T14" fmla="*/ 5 w 7"/>
                  <a:gd name="T15" fmla="*/ 8 h 24"/>
                  <a:gd name="T16" fmla="*/ 7 w 7"/>
                  <a:gd name="T17" fmla="*/ 5 h 24"/>
                  <a:gd name="T18" fmla="*/ 7 w 7"/>
                  <a:gd name="T19" fmla="*/ 3 h 24"/>
                  <a:gd name="T20" fmla="*/ 5 w 7"/>
                  <a:gd name="T21" fmla="*/ 0 h 24"/>
                  <a:gd name="T22" fmla="*/ 5 w 7"/>
                  <a:gd name="T23" fmla="*/ 3 h 24"/>
                  <a:gd name="T24" fmla="*/ 2 w 7"/>
                  <a:gd name="T25" fmla="*/ 8 h 24"/>
                  <a:gd name="T26" fmla="*/ 2 w 7"/>
                  <a:gd name="T27" fmla="*/ 11 h 24"/>
                  <a:gd name="T28" fmla="*/ 0 w 7"/>
                  <a:gd name="T29" fmla="*/ 13 h 24"/>
                  <a:gd name="T30" fmla="*/ 0 w 7"/>
                  <a:gd name="T31" fmla="*/ 16 h 24"/>
                  <a:gd name="T32" fmla="*/ 0 w 7"/>
                  <a:gd name="T33" fmla="*/ 18 h 24"/>
                  <a:gd name="T34" fmla="*/ 2 w 7"/>
                  <a:gd name="T35" fmla="*/ 21 h 24"/>
                  <a:gd name="T36" fmla="*/ 2 w 7"/>
                  <a:gd name="T37" fmla="*/ 24 h 24"/>
                  <a:gd name="T38" fmla="*/ 2 w 7"/>
                  <a:gd name="T39" fmla="*/ 24 h 24"/>
                  <a:gd name="T40" fmla="*/ 5 w 7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7" name="Freeform 3457"/>
              <p:cNvSpPr>
                <a:spLocks/>
              </p:cNvSpPr>
              <p:nvPr/>
            </p:nvSpPr>
            <p:spPr bwMode="auto">
              <a:xfrm>
                <a:off x="4243" y="234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1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8" name="Freeform 3458"/>
              <p:cNvSpPr>
                <a:spLocks/>
              </p:cNvSpPr>
              <p:nvPr/>
            </p:nvSpPr>
            <p:spPr bwMode="auto">
              <a:xfrm>
                <a:off x="4277" y="2339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9" name="Freeform 3459"/>
              <p:cNvSpPr>
                <a:spLocks/>
              </p:cNvSpPr>
              <p:nvPr/>
            </p:nvSpPr>
            <p:spPr bwMode="auto">
              <a:xfrm>
                <a:off x="4311" y="2339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0" name="Freeform 3460"/>
              <p:cNvSpPr>
                <a:spLocks/>
              </p:cNvSpPr>
              <p:nvPr/>
            </p:nvSpPr>
            <p:spPr bwMode="auto">
              <a:xfrm>
                <a:off x="4371" y="2347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1" name="Freeform 3461"/>
              <p:cNvSpPr>
                <a:spLocks/>
              </p:cNvSpPr>
              <p:nvPr/>
            </p:nvSpPr>
            <p:spPr bwMode="auto">
              <a:xfrm>
                <a:off x="4387" y="2407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4 w 29"/>
                  <a:gd name="T27" fmla="*/ 13 h 37"/>
                  <a:gd name="T28" fmla="*/ 18 w 29"/>
                  <a:gd name="T29" fmla="*/ 18 h 37"/>
                  <a:gd name="T30" fmla="*/ 16 w 29"/>
                  <a:gd name="T31" fmla="*/ 24 h 37"/>
                  <a:gd name="T32" fmla="*/ 11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2" name="Freeform 3462"/>
              <p:cNvSpPr>
                <a:spLocks/>
              </p:cNvSpPr>
              <p:nvPr/>
            </p:nvSpPr>
            <p:spPr bwMode="auto">
              <a:xfrm>
                <a:off x="4350" y="2438"/>
                <a:ext cx="40" cy="8"/>
              </a:xfrm>
              <a:custGeom>
                <a:avLst/>
                <a:gdLst>
                  <a:gd name="T0" fmla="*/ 0 w 40"/>
                  <a:gd name="T1" fmla="*/ 3 h 8"/>
                  <a:gd name="T2" fmla="*/ 0 w 40"/>
                  <a:gd name="T3" fmla="*/ 3 h 8"/>
                  <a:gd name="T4" fmla="*/ 6 w 40"/>
                  <a:gd name="T5" fmla="*/ 6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6 h 8"/>
                  <a:gd name="T20" fmla="*/ 37 w 40"/>
                  <a:gd name="T21" fmla="*/ 3 h 8"/>
                  <a:gd name="T22" fmla="*/ 34 w 40"/>
                  <a:gd name="T23" fmla="*/ 3 h 8"/>
                  <a:gd name="T24" fmla="*/ 29 w 40"/>
                  <a:gd name="T25" fmla="*/ 6 h 8"/>
                  <a:gd name="T26" fmla="*/ 24 w 40"/>
                  <a:gd name="T27" fmla="*/ 6 h 8"/>
                  <a:gd name="T28" fmla="*/ 19 w 40"/>
                  <a:gd name="T29" fmla="*/ 6 h 8"/>
                  <a:gd name="T30" fmla="*/ 16 w 40"/>
                  <a:gd name="T31" fmla="*/ 6 h 8"/>
                  <a:gd name="T32" fmla="*/ 11 w 40"/>
                  <a:gd name="T33" fmla="*/ 3 h 8"/>
                  <a:gd name="T34" fmla="*/ 8 w 40"/>
                  <a:gd name="T35" fmla="*/ 3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3" name="Freeform 3463"/>
              <p:cNvSpPr>
                <a:spLocks/>
              </p:cNvSpPr>
              <p:nvPr/>
            </p:nvSpPr>
            <p:spPr bwMode="auto">
              <a:xfrm>
                <a:off x="4348" y="2417"/>
                <a:ext cx="8" cy="24"/>
              </a:xfrm>
              <a:custGeom>
                <a:avLst/>
                <a:gdLst>
                  <a:gd name="T0" fmla="*/ 2 w 8"/>
                  <a:gd name="T1" fmla="*/ 0 h 24"/>
                  <a:gd name="T2" fmla="*/ 2 w 8"/>
                  <a:gd name="T3" fmla="*/ 0 h 24"/>
                  <a:gd name="T4" fmla="*/ 2 w 8"/>
                  <a:gd name="T5" fmla="*/ 3 h 24"/>
                  <a:gd name="T6" fmla="*/ 2 w 8"/>
                  <a:gd name="T7" fmla="*/ 6 h 24"/>
                  <a:gd name="T8" fmla="*/ 2 w 8"/>
                  <a:gd name="T9" fmla="*/ 8 h 24"/>
                  <a:gd name="T10" fmla="*/ 2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2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4 h 24"/>
                  <a:gd name="T30" fmla="*/ 5 w 8"/>
                  <a:gd name="T31" fmla="*/ 8 h 24"/>
                  <a:gd name="T32" fmla="*/ 5 w 8"/>
                  <a:gd name="T33" fmla="*/ 6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2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4" name="Freeform 3464"/>
              <p:cNvSpPr>
                <a:spLocks/>
              </p:cNvSpPr>
              <p:nvPr/>
            </p:nvSpPr>
            <p:spPr bwMode="auto">
              <a:xfrm>
                <a:off x="4337" y="2397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6 w 16"/>
                  <a:gd name="T7" fmla="*/ 5 h 20"/>
                  <a:gd name="T8" fmla="*/ 6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6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5" name="Freeform 3465"/>
              <p:cNvSpPr>
                <a:spLocks/>
              </p:cNvSpPr>
              <p:nvPr/>
            </p:nvSpPr>
            <p:spPr bwMode="auto">
              <a:xfrm>
                <a:off x="4298" y="2391"/>
                <a:ext cx="39" cy="8"/>
              </a:xfrm>
              <a:custGeom>
                <a:avLst/>
                <a:gdLst>
                  <a:gd name="T0" fmla="*/ 3 w 39"/>
                  <a:gd name="T1" fmla="*/ 6 h 8"/>
                  <a:gd name="T2" fmla="*/ 3 w 39"/>
                  <a:gd name="T3" fmla="*/ 6 h 8"/>
                  <a:gd name="T4" fmla="*/ 8 w 39"/>
                  <a:gd name="T5" fmla="*/ 6 h 8"/>
                  <a:gd name="T6" fmla="*/ 11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7 w 39"/>
                  <a:gd name="T23" fmla="*/ 3 h 8"/>
                  <a:gd name="T24" fmla="*/ 32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1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3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3" y="6"/>
                    </a:moveTo>
                    <a:lnTo>
                      <a:pt x="3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6" name="Freeform 3466"/>
              <p:cNvSpPr>
                <a:spLocks/>
              </p:cNvSpPr>
              <p:nvPr/>
            </p:nvSpPr>
            <p:spPr bwMode="auto">
              <a:xfrm>
                <a:off x="4264" y="2394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8 w 37"/>
                  <a:gd name="T9" fmla="*/ 13 h 29"/>
                  <a:gd name="T10" fmla="*/ 24 w 37"/>
                  <a:gd name="T11" fmla="*/ 10 h 29"/>
                  <a:gd name="T12" fmla="*/ 26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0 h 29"/>
                  <a:gd name="T28" fmla="*/ 13 w 37"/>
                  <a:gd name="T29" fmla="*/ 16 h 29"/>
                  <a:gd name="T30" fmla="*/ 8 w 37"/>
                  <a:gd name="T31" fmla="*/ 18 h 29"/>
                  <a:gd name="T32" fmla="*/ 5 w 37"/>
                  <a:gd name="T33" fmla="*/ 23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7" name="Freeform 3467"/>
              <p:cNvSpPr>
                <a:spLocks/>
              </p:cNvSpPr>
              <p:nvPr/>
            </p:nvSpPr>
            <p:spPr bwMode="auto">
              <a:xfrm>
                <a:off x="3861" y="2339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5 h 92"/>
                  <a:gd name="T6" fmla="*/ 6 w 338"/>
                  <a:gd name="T7" fmla="*/ 76 h 92"/>
                  <a:gd name="T8" fmla="*/ 11 w 338"/>
                  <a:gd name="T9" fmla="*/ 84 h 92"/>
                  <a:gd name="T10" fmla="*/ 50 w 338"/>
                  <a:gd name="T11" fmla="*/ 86 h 92"/>
                  <a:gd name="T12" fmla="*/ 89 w 338"/>
                  <a:gd name="T13" fmla="*/ 86 h 92"/>
                  <a:gd name="T14" fmla="*/ 126 w 338"/>
                  <a:gd name="T15" fmla="*/ 86 h 92"/>
                  <a:gd name="T16" fmla="*/ 165 w 338"/>
                  <a:gd name="T17" fmla="*/ 86 h 92"/>
                  <a:gd name="T18" fmla="*/ 210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5 h 92"/>
                  <a:gd name="T32" fmla="*/ 335 w 338"/>
                  <a:gd name="T33" fmla="*/ 44 h 92"/>
                  <a:gd name="T34" fmla="*/ 338 w 338"/>
                  <a:gd name="T35" fmla="*/ 26 h 92"/>
                  <a:gd name="T36" fmla="*/ 338 w 338"/>
                  <a:gd name="T37" fmla="*/ 18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10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0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6" y="76"/>
                    </a:lnTo>
                    <a:lnTo>
                      <a:pt x="11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10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8" y="26"/>
                    </a:lnTo>
                    <a:lnTo>
                      <a:pt x="338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10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8" name="Freeform 3468"/>
              <p:cNvSpPr>
                <a:spLocks/>
              </p:cNvSpPr>
              <p:nvPr/>
            </p:nvSpPr>
            <p:spPr bwMode="auto">
              <a:xfrm>
                <a:off x="3861" y="2355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9" name="Freeform 3469"/>
              <p:cNvSpPr>
                <a:spLocks/>
              </p:cNvSpPr>
              <p:nvPr/>
            </p:nvSpPr>
            <p:spPr bwMode="auto">
              <a:xfrm>
                <a:off x="3861" y="2404"/>
                <a:ext cx="11" cy="19"/>
              </a:xfrm>
              <a:custGeom>
                <a:avLst/>
                <a:gdLst>
                  <a:gd name="T0" fmla="*/ 11 w 11"/>
                  <a:gd name="T1" fmla="*/ 16 h 19"/>
                  <a:gd name="T2" fmla="*/ 11 w 11"/>
                  <a:gd name="T3" fmla="*/ 16 h 19"/>
                  <a:gd name="T4" fmla="*/ 11 w 11"/>
                  <a:gd name="T5" fmla="*/ 16 h 19"/>
                  <a:gd name="T6" fmla="*/ 8 w 11"/>
                  <a:gd name="T7" fmla="*/ 13 h 19"/>
                  <a:gd name="T8" fmla="*/ 8 w 11"/>
                  <a:gd name="T9" fmla="*/ 13 h 19"/>
                  <a:gd name="T10" fmla="*/ 6 w 11"/>
                  <a:gd name="T11" fmla="*/ 11 h 19"/>
                  <a:gd name="T12" fmla="*/ 6 w 11"/>
                  <a:gd name="T13" fmla="*/ 8 h 19"/>
                  <a:gd name="T14" fmla="*/ 6 w 11"/>
                  <a:gd name="T15" fmla="*/ 6 h 19"/>
                  <a:gd name="T16" fmla="*/ 6 w 11"/>
                  <a:gd name="T17" fmla="*/ 3 h 19"/>
                  <a:gd name="T18" fmla="*/ 3 w 11"/>
                  <a:gd name="T19" fmla="*/ 0 h 19"/>
                  <a:gd name="T20" fmla="*/ 0 w 11"/>
                  <a:gd name="T21" fmla="*/ 3 h 19"/>
                  <a:gd name="T22" fmla="*/ 0 w 11"/>
                  <a:gd name="T23" fmla="*/ 3 h 19"/>
                  <a:gd name="T24" fmla="*/ 0 w 11"/>
                  <a:gd name="T25" fmla="*/ 6 h 19"/>
                  <a:gd name="T26" fmla="*/ 3 w 11"/>
                  <a:gd name="T27" fmla="*/ 11 h 19"/>
                  <a:gd name="T28" fmla="*/ 3 w 11"/>
                  <a:gd name="T29" fmla="*/ 13 h 19"/>
                  <a:gd name="T30" fmla="*/ 6 w 11"/>
                  <a:gd name="T31" fmla="*/ 16 h 19"/>
                  <a:gd name="T32" fmla="*/ 6 w 11"/>
                  <a:gd name="T33" fmla="*/ 16 h 19"/>
                  <a:gd name="T34" fmla="*/ 8 w 11"/>
                  <a:gd name="T35" fmla="*/ 19 h 19"/>
                  <a:gd name="T36" fmla="*/ 11 w 11"/>
                  <a:gd name="T37" fmla="*/ 19 h 19"/>
                  <a:gd name="T38" fmla="*/ 11 w 11"/>
                  <a:gd name="T39" fmla="*/ 19 h 19"/>
                  <a:gd name="T40" fmla="*/ 11 w 1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9"/>
                  <a:gd name="T65" fmla="*/ 11 w 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9">
                    <a:moveTo>
                      <a:pt x="11" y="16"/>
                    </a:moveTo>
                    <a:lnTo>
                      <a:pt x="11" y="16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6"/>
                    </a:lnTo>
                    <a:lnTo>
                      <a:pt x="8" y="19"/>
                    </a:lnTo>
                    <a:lnTo>
                      <a:pt x="11" y="19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0" name="Freeform 3470"/>
              <p:cNvSpPr>
                <a:spLocks/>
              </p:cNvSpPr>
              <p:nvPr/>
            </p:nvSpPr>
            <p:spPr bwMode="auto">
              <a:xfrm>
                <a:off x="3872" y="2420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5 h 8"/>
                  <a:gd name="T24" fmla="*/ 39 w 154"/>
                  <a:gd name="T25" fmla="*/ 5 h 8"/>
                  <a:gd name="T26" fmla="*/ 57 w 154"/>
                  <a:gd name="T27" fmla="*/ 8 h 8"/>
                  <a:gd name="T28" fmla="*/ 78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1" name="Freeform 3471"/>
              <p:cNvSpPr>
                <a:spLocks/>
              </p:cNvSpPr>
              <p:nvPr/>
            </p:nvSpPr>
            <p:spPr bwMode="auto">
              <a:xfrm>
                <a:off x="4026" y="2423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1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1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2" name="Freeform 3472"/>
              <p:cNvSpPr>
                <a:spLocks/>
              </p:cNvSpPr>
              <p:nvPr/>
            </p:nvSpPr>
            <p:spPr bwMode="auto">
              <a:xfrm>
                <a:off x="4112" y="2417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1 w 71"/>
                  <a:gd name="T5" fmla="*/ 6 h 16"/>
                  <a:gd name="T6" fmla="*/ 53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7 w 71"/>
                  <a:gd name="T13" fmla="*/ 11 h 16"/>
                  <a:gd name="T14" fmla="*/ 19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9 w 71"/>
                  <a:gd name="T25" fmla="*/ 14 h 16"/>
                  <a:gd name="T26" fmla="*/ 27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3 w 71"/>
                  <a:gd name="T33" fmla="*/ 14 h 16"/>
                  <a:gd name="T34" fmla="*/ 61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1" y="6"/>
                    </a:lnTo>
                    <a:lnTo>
                      <a:pt x="53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7" y="11"/>
                    </a:lnTo>
                    <a:lnTo>
                      <a:pt x="19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9" y="14"/>
                    </a:lnTo>
                    <a:lnTo>
                      <a:pt x="27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3" y="14"/>
                    </a:lnTo>
                    <a:lnTo>
                      <a:pt x="61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3" name="Freeform 3473"/>
              <p:cNvSpPr>
                <a:spLocks/>
              </p:cNvSpPr>
              <p:nvPr/>
            </p:nvSpPr>
            <p:spPr bwMode="auto">
              <a:xfrm>
                <a:off x="4180" y="2349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6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9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9 w 21"/>
                  <a:gd name="T35" fmla="*/ 8 h 71"/>
                  <a:gd name="T36" fmla="*/ 19 w 21"/>
                  <a:gd name="T37" fmla="*/ 0 h 71"/>
                  <a:gd name="T38" fmla="*/ 19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9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4" name="Freeform 3474"/>
              <p:cNvSpPr>
                <a:spLocks/>
              </p:cNvSpPr>
              <p:nvPr/>
            </p:nvSpPr>
            <p:spPr bwMode="auto">
              <a:xfrm>
                <a:off x="4141" y="2339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0 h 13"/>
                  <a:gd name="T18" fmla="*/ 52 w 58"/>
                  <a:gd name="T19" fmla="*/ 13 h 13"/>
                  <a:gd name="T20" fmla="*/ 58 w 58"/>
                  <a:gd name="T21" fmla="*/ 10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8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5" name="Freeform 3475"/>
              <p:cNvSpPr>
                <a:spLocks/>
              </p:cNvSpPr>
              <p:nvPr/>
            </p:nvSpPr>
            <p:spPr bwMode="auto">
              <a:xfrm>
                <a:off x="3861" y="2339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7 w 280"/>
                  <a:gd name="T9" fmla="*/ 13 h 18"/>
                  <a:gd name="T10" fmla="*/ 136 w 280"/>
                  <a:gd name="T11" fmla="*/ 10 h 18"/>
                  <a:gd name="T12" fmla="*/ 189 w 280"/>
                  <a:gd name="T13" fmla="*/ 8 h 18"/>
                  <a:gd name="T14" fmla="*/ 233 w 280"/>
                  <a:gd name="T15" fmla="*/ 5 h 18"/>
                  <a:gd name="T16" fmla="*/ 267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3 h 18"/>
                  <a:gd name="T26" fmla="*/ 189 w 280"/>
                  <a:gd name="T27" fmla="*/ 5 h 18"/>
                  <a:gd name="T28" fmla="*/ 136 w 280"/>
                  <a:gd name="T29" fmla="*/ 8 h 18"/>
                  <a:gd name="T30" fmla="*/ 87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0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6" name="Freeform 3476"/>
              <p:cNvSpPr>
                <a:spLocks/>
              </p:cNvSpPr>
              <p:nvPr/>
            </p:nvSpPr>
            <p:spPr bwMode="auto">
              <a:xfrm>
                <a:off x="3827" y="2444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9 w 374"/>
                  <a:gd name="T7" fmla="*/ 42 h 89"/>
                  <a:gd name="T8" fmla="*/ 6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4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6 w 374"/>
                  <a:gd name="T29" fmla="*/ 86 h 89"/>
                  <a:gd name="T30" fmla="*/ 210 w 374"/>
                  <a:gd name="T31" fmla="*/ 89 h 89"/>
                  <a:gd name="T32" fmla="*/ 244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2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9" y="42"/>
                    </a:lnTo>
                    <a:lnTo>
                      <a:pt x="6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4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6" y="86"/>
                    </a:lnTo>
                    <a:lnTo>
                      <a:pt x="210" y="89"/>
                    </a:lnTo>
                    <a:lnTo>
                      <a:pt x="244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2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7" name="Freeform 3477"/>
              <p:cNvSpPr>
                <a:spLocks/>
              </p:cNvSpPr>
              <p:nvPr/>
            </p:nvSpPr>
            <p:spPr bwMode="auto">
              <a:xfrm>
                <a:off x="3833" y="2446"/>
                <a:ext cx="368" cy="71"/>
              </a:xfrm>
              <a:custGeom>
                <a:avLst/>
                <a:gdLst>
                  <a:gd name="T0" fmla="*/ 60 w 368"/>
                  <a:gd name="T1" fmla="*/ 6 h 71"/>
                  <a:gd name="T2" fmla="*/ 47 w 368"/>
                  <a:gd name="T3" fmla="*/ 11 h 71"/>
                  <a:gd name="T4" fmla="*/ 34 w 368"/>
                  <a:gd name="T5" fmla="*/ 16 h 71"/>
                  <a:gd name="T6" fmla="*/ 15 w 368"/>
                  <a:gd name="T7" fmla="*/ 34 h 71"/>
                  <a:gd name="T8" fmla="*/ 7 w 368"/>
                  <a:gd name="T9" fmla="*/ 42 h 71"/>
                  <a:gd name="T10" fmla="*/ 0 w 368"/>
                  <a:gd name="T11" fmla="*/ 47 h 71"/>
                  <a:gd name="T12" fmla="*/ 0 w 368"/>
                  <a:gd name="T13" fmla="*/ 55 h 71"/>
                  <a:gd name="T14" fmla="*/ 0 w 368"/>
                  <a:gd name="T15" fmla="*/ 55 h 71"/>
                  <a:gd name="T16" fmla="*/ 5 w 368"/>
                  <a:gd name="T17" fmla="*/ 58 h 71"/>
                  <a:gd name="T18" fmla="*/ 65 w 368"/>
                  <a:gd name="T19" fmla="*/ 63 h 71"/>
                  <a:gd name="T20" fmla="*/ 120 w 368"/>
                  <a:gd name="T21" fmla="*/ 68 h 71"/>
                  <a:gd name="T22" fmla="*/ 177 w 368"/>
                  <a:gd name="T23" fmla="*/ 71 h 71"/>
                  <a:gd name="T24" fmla="*/ 238 w 368"/>
                  <a:gd name="T25" fmla="*/ 71 h 71"/>
                  <a:gd name="T26" fmla="*/ 303 w 368"/>
                  <a:gd name="T27" fmla="*/ 68 h 71"/>
                  <a:gd name="T28" fmla="*/ 332 w 368"/>
                  <a:gd name="T29" fmla="*/ 66 h 71"/>
                  <a:gd name="T30" fmla="*/ 360 w 368"/>
                  <a:gd name="T31" fmla="*/ 58 h 71"/>
                  <a:gd name="T32" fmla="*/ 366 w 368"/>
                  <a:gd name="T33" fmla="*/ 55 h 71"/>
                  <a:gd name="T34" fmla="*/ 368 w 368"/>
                  <a:gd name="T35" fmla="*/ 53 h 71"/>
                  <a:gd name="T36" fmla="*/ 366 w 368"/>
                  <a:gd name="T37" fmla="*/ 42 h 71"/>
                  <a:gd name="T38" fmla="*/ 360 w 368"/>
                  <a:gd name="T39" fmla="*/ 32 h 71"/>
                  <a:gd name="T40" fmla="*/ 355 w 368"/>
                  <a:gd name="T41" fmla="*/ 21 h 71"/>
                  <a:gd name="T42" fmla="*/ 350 w 368"/>
                  <a:gd name="T43" fmla="*/ 8 h 71"/>
                  <a:gd name="T44" fmla="*/ 345 w 368"/>
                  <a:gd name="T45" fmla="*/ 6 h 71"/>
                  <a:gd name="T46" fmla="*/ 334 w 368"/>
                  <a:gd name="T47" fmla="*/ 3 h 71"/>
                  <a:gd name="T48" fmla="*/ 198 w 368"/>
                  <a:gd name="T49" fmla="*/ 0 h 71"/>
                  <a:gd name="T50" fmla="*/ 128 w 368"/>
                  <a:gd name="T51" fmla="*/ 0 h 71"/>
                  <a:gd name="T52" fmla="*/ 60 w 368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8"/>
                  <a:gd name="T82" fmla="*/ 0 h 71"/>
                  <a:gd name="T83" fmla="*/ 368 w 368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8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5" y="34"/>
                    </a:lnTo>
                    <a:lnTo>
                      <a:pt x="7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7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0" y="58"/>
                    </a:lnTo>
                    <a:lnTo>
                      <a:pt x="366" y="55"/>
                    </a:lnTo>
                    <a:lnTo>
                      <a:pt x="368" y="53"/>
                    </a:lnTo>
                    <a:lnTo>
                      <a:pt x="366" y="42"/>
                    </a:lnTo>
                    <a:lnTo>
                      <a:pt x="360" y="32"/>
                    </a:lnTo>
                    <a:lnTo>
                      <a:pt x="355" y="21"/>
                    </a:lnTo>
                    <a:lnTo>
                      <a:pt x="350" y="8"/>
                    </a:lnTo>
                    <a:lnTo>
                      <a:pt x="345" y="6"/>
                    </a:lnTo>
                    <a:lnTo>
                      <a:pt x="334" y="3"/>
                    </a:lnTo>
                    <a:lnTo>
                      <a:pt x="198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8" name="Freeform 3478"/>
              <p:cNvSpPr>
                <a:spLocks/>
              </p:cNvSpPr>
              <p:nvPr/>
            </p:nvSpPr>
            <p:spPr bwMode="auto">
              <a:xfrm>
                <a:off x="3890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9" name="Freeform 3479"/>
              <p:cNvSpPr>
                <a:spLocks/>
              </p:cNvSpPr>
              <p:nvPr/>
            </p:nvSpPr>
            <p:spPr bwMode="auto">
              <a:xfrm>
                <a:off x="3880" y="2465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7 w 10"/>
                  <a:gd name="T17" fmla="*/ 5 h 7"/>
                  <a:gd name="T18" fmla="*/ 7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2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0" name="Freeform 3480"/>
              <p:cNvSpPr>
                <a:spLocks/>
              </p:cNvSpPr>
              <p:nvPr/>
            </p:nvSpPr>
            <p:spPr bwMode="auto">
              <a:xfrm>
                <a:off x="3869" y="247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1" name="Freeform 3481"/>
              <p:cNvSpPr>
                <a:spLocks/>
              </p:cNvSpPr>
              <p:nvPr/>
            </p:nvSpPr>
            <p:spPr bwMode="auto">
              <a:xfrm>
                <a:off x="3856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2" name="Freeform 3482"/>
              <p:cNvSpPr>
                <a:spLocks/>
              </p:cNvSpPr>
              <p:nvPr/>
            </p:nvSpPr>
            <p:spPr bwMode="auto">
              <a:xfrm>
                <a:off x="3846" y="2491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2 w 10"/>
                  <a:gd name="T13" fmla="*/ 10 h 10"/>
                  <a:gd name="T14" fmla="*/ 5 w 10"/>
                  <a:gd name="T15" fmla="*/ 10 h 10"/>
                  <a:gd name="T16" fmla="*/ 7 w 10"/>
                  <a:gd name="T17" fmla="*/ 8 h 10"/>
                  <a:gd name="T18" fmla="*/ 7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3" name="Freeform 3483"/>
              <p:cNvSpPr>
                <a:spLocks/>
              </p:cNvSpPr>
              <p:nvPr/>
            </p:nvSpPr>
            <p:spPr bwMode="auto">
              <a:xfrm>
                <a:off x="3903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4" name="Freeform 3484"/>
              <p:cNvSpPr>
                <a:spLocks/>
              </p:cNvSpPr>
              <p:nvPr/>
            </p:nvSpPr>
            <p:spPr bwMode="auto">
              <a:xfrm>
                <a:off x="3893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2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5" name="Freeform 3485"/>
              <p:cNvSpPr>
                <a:spLocks/>
              </p:cNvSpPr>
              <p:nvPr/>
            </p:nvSpPr>
            <p:spPr bwMode="auto">
              <a:xfrm>
                <a:off x="3882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6" name="Freeform 3486"/>
              <p:cNvSpPr>
                <a:spLocks/>
              </p:cNvSpPr>
              <p:nvPr/>
            </p:nvSpPr>
            <p:spPr bwMode="auto">
              <a:xfrm>
                <a:off x="3869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7" name="Freeform 3487"/>
              <p:cNvSpPr>
                <a:spLocks/>
              </p:cNvSpPr>
              <p:nvPr/>
            </p:nvSpPr>
            <p:spPr bwMode="auto">
              <a:xfrm>
                <a:off x="3859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8" name="Freeform 3488"/>
              <p:cNvSpPr>
                <a:spLocks/>
              </p:cNvSpPr>
              <p:nvPr/>
            </p:nvSpPr>
            <p:spPr bwMode="auto">
              <a:xfrm>
                <a:off x="3914" y="24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9" name="Freeform 3489"/>
              <p:cNvSpPr>
                <a:spLocks/>
              </p:cNvSpPr>
              <p:nvPr/>
            </p:nvSpPr>
            <p:spPr bwMode="auto">
              <a:xfrm>
                <a:off x="3906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0" name="Freeform 3490"/>
              <p:cNvSpPr>
                <a:spLocks/>
              </p:cNvSpPr>
              <p:nvPr/>
            </p:nvSpPr>
            <p:spPr bwMode="auto">
              <a:xfrm>
                <a:off x="3895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1" name="Freeform 3491"/>
              <p:cNvSpPr>
                <a:spLocks/>
              </p:cNvSpPr>
              <p:nvPr/>
            </p:nvSpPr>
            <p:spPr bwMode="auto">
              <a:xfrm>
                <a:off x="3882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2" name="Freeform 3492"/>
              <p:cNvSpPr>
                <a:spLocks/>
              </p:cNvSpPr>
              <p:nvPr/>
            </p:nvSpPr>
            <p:spPr bwMode="auto">
              <a:xfrm>
                <a:off x="3872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3" name="Freeform 3493"/>
              <p:cNvSpPr>
                <a:spLocks/>
              </p:cNvSpPr>
              <p:nvPr/>
            </p:nvSpPr>
            <p:spPr bwMode="auto">
              <a:xfrm>
                <a:off x="3927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2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4" name="Freeform 3494"/>
              <p:cNvSpPr>
                <a:spLocks/>
              </p:cNvSpPr>
              <p:nvPr/>
            </p:nvSpPr>
            <p:spPr bwMode="auto">
              <a:xfrm>
                <a:off x="3919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5" name="Freeform 3495"/>
              <p:cNvSpPr>
                <a:spLocks/>
              </p:cNvSpPr>
              <p:nvPr/>
            </p:nvSpPr>
            <p:spPr bwMode="auto">
              <a:xfrm>
                <a:off x="3908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6" name="Freeform 3496"/>
              <p:cNvSpPr>
                <a:spLocks/>
              </p:cNvSpPr>
              <p:nvPr/>
            </p:nvSpPr>
            <p:spPr bwMode="auto">
              <a:xfrm>
                <a:off x="3898" y="2483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7" name="Freeform 3497"/>
              <p:cNvSpPr>
                <a:spLocks/>
              </p:cNvSpPr>
              <p:nvPr/>
            </p:nvSpPr>
            <p:spPr bwMode="auto">
              <a:xfrm>
                <a:off x="3885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8" name="Freeform 3498"/>
              <p:cNvSpPr>
                <a:spLocks/>
              </p:cNvSpPr>
              <p:nvPr/>
            </p:nvSpPr>
            <p:spPr bwMode="auto">
              <a:xfrm>
                <a:off x="3940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9" name="Freeform 3499"/>
              <p:cNvSpPr>
                <a:spLocks/>
              </p:cNvSpPr>
              <p:nvPr/>
            </p:nvSpPr>
            <p:spPr bwMode="auto">
              <a:xfrm>
                <a:off x="3932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0" name="Freeform 3500"/>
              <p:cNvSpPr>
                <a:spLocks/>
              </p:cNvSpPr>
              <p:nvPr/>
            </p:nvSpPr>
            <p:spPr bwMode="auto">
              <a:xfrm>
                <a:off x="3921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1" name="Freeform 3501"/>
              <p:cNvSpPr>
                <a:spLocks/>
              </p:cNvSpPr>
              <p:nvPr/>
            </p:nvSpPr>
            <p:spPr bwMode="auto">
              <a:xfrm>
                <a:off x="3911" y="248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2" name="Freeform 3502"/>
              <p:cNvSpPr>
                <a:spLocks/>
              </p:cNvSpPr>
              <p:nvPr/>
            </p:nvSpPr>
            <p:spPr bwMode="auto">
              <a:xfrm>
                <a:off x="3901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3" name="Freeform 3503"/>
              <p:cNvSpPr>
                <a:spLocks/>
              </p:cNvSpPr>
              <p:nvPr/>
            </p:nvSpPr>
            <p:spPr bwMode="auto">
              <a:xfrm>
                <a:off x="3953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4" name="Freeform 3504"/>
              <p:cNvSpPr>
                <a:spLocks/>
              </p:cNvSpPr>
              <p:nvPr/>
            </p:nvSpPr>
            <p:spPr bwMode="auto">
              <a:xfrm>
                <a:off x="3945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5" name="Freeform 3505"/>
              <p:cNvSpPr>
                <a:spLocks/>
              </p:cNvSpPr>
              <p:nvPr/>
            </p:nvSpPr>
            <p:spPr bwMode="auto">
              <a:xfrm>
                <a:off x="3935" y="2472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6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7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6" name="Freeform 3506"/>
              <p:cNvSpPr>
                <a:spLocks/>
              </p:cNvSpPr>
              <p:nvPr/>
            </p:nvSpPr>
            <p:spPr bwMode="auto">
              <a:xfrm>
                <a:off x="3924" y="2483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7" name="Freeform 3507"/>
              <p:cNvSpPr>
                <a:spLocks/>
              </p:cNvSpPr>
              <p:nvPr/>
            </p:nvSpPr>
            <p:spPr bwMode="auto">
              <a:xfrm>
                <a:off x="3914" y="2493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3 h 11"/>
                  <a:gd name="T4" fmla="*/ 2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8" name="Freeform 3508"/>
              <p:cNvSpPr>
                <a:spLocks/>
              </p:cNvSpPr>
              <p:nvPr/>
            </p:nvSpPr>
            <p:spPr bwMode="auto">
              <a:xfrm>
                <a:off x="3966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3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9" name="Freeform 3509"/>
              <p:cNvSpPr>
                <a:spLocks/>
              </p:cNvSpPr>
              <p:nvPr/>
            </p:nvSpPr>
            <p:spPr bwMode="auto">
              <a:xfrm>
                <a:off x="3958" y="2465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5 w 11"/>
                  <a:gd name="T27" fmla="*/ 0 h 7"/>
                  <a:gd name="T28" fmla="*/ 3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0" name="Freeform 3510"/>
              <p:cNvSpPr>
                <a:spLocks/>
              </p:cNvSpPr>
              <p:nvPr/>
            </p:nvSpPr>
            <p:spPr bwMode="auto">
              <a:xfrm>
                <a:off x="3950" y="2475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1" name="Freeform 3511"/>
              <p:cNvSpPr>
                <a:spLocks/>
              </p:cNvSpPr>
              <p:nvPr/>
            </p:nvSpPr>
            <p:spPr bwMode="auto">
              <a:xfrm>
                <a:off x="3940" y="2483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2" name="Freeform 3512"/>
              <p:cNvSpPr>
                <a:spLocks/>
              </p:cNvSpPr>
              <p:nvPr/>
            </p:nvSpPr>
            <p:spPr bwMode="auto">
              <a:xfrm>
                <a:off x="3929" y="2493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3" name="Freeform 3513"/>
              <p:cNvSpPr>
                <a:spLocks/>
              </p:cNvSpPr>
              <p:nvPr/>
            </p:nvSpPr>
            <p:spPr bwMode="auto">
              <a:xfrm>
                <a:off x="3979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2 h 5"/>
                  <a:gd name="T4" fmla="*/ 3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4" name="Freeform 3514"/>
              <p:cNvSpPr>
                <a:spLocks/>
              </p:cNvSpPr>
              <p:nvPr/>
            </p:nvSpPr>
            <p:spPr bwMode="auto">
              <a:xfrm>
                <a:off x="3974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5" name="Freeform 3515"/>
              <p:cNvSpPr>
                <a:spLocks/>
              </p:cNvSpPr>
              <p:nvPr/>
            </p:nvSpPr>
            <p:spPr bwMode="auto">
              <a:xfrm>
                <a:off x="3963" y="24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6" name="Freeform 3516"/>
              <p:cNvSpPr>
                <a:spLocks/>
              </p:cNvSpPr>
              <p:nvPr/>
            </p:nvSpPr>
            <p:spPr bwMode="auto">
              <a:xfrm>
                <a:off x="3955" y="2483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6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6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7" name="Freeform 3517"/>
              <p:cNvSpPr>
                <a:spLocks/>
              </p:cNvSpPr>
              <p:nvPr/>
            </p:nvSpPr>
            <p:spPr bwMode="auto">
              <a:xfrm>
                <a:off x="3945" y="2493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8" name="Freeform 3518"/>
              <p:cNvSpPr>
                <a:spLocks/>
              </p:cNvSpPr>
              <p:nvPr/>
            </p:nvSpPr>
            <p:spPr bwMode="auto">
              <a:xfrm>
                <a:off x="399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9" name="Freeform 3519"/>
              <p:cNvSpPr>
                <a:spLocks/>
              </p:cNvSpPr>
              <p:nvPr/>
            </p:nvSpPr>
            <p:spPr bwMode="auto">
              <a:xfrm>
                <a:off x="3987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0" name="Freeform 3520"/>
              <p:cNvSpPr>
                <a:spLocks/>
              </p:cNvSpPr>
              <p:nvPr/>
            </p:nvSpPr>
            <p:spPr bwMode="auto">
              <a:xfrm>
                <a:off x="3979" y="24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1" name="Freeform 3521"/>
              <p:cNvSpPr>
                <a:spLocks/>
              </p:cNvSpPr>
              <p:nvPr/>
            </p:nvSpPr>
            <p:spPr bwMode="auto">
              <a:xfrm>
                <a:off x="3971" y="2483"/>
                <a:ext cx="11" cy="10"/>
              </a:xfrm>
              <a:custGeom>
                <a:avLst/>
                <a:gdLst>
                  <a:gd name="T0" fmla="*/ 0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0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2" name="Freeform 3522"/>
              <p:cNvSpPr>
                <a:spLocks/>
              </p:cNvSpPr>
              <p:nvPr/>
            </p:nvSpPr>
            <p:spPr bwMode="auto">
              <a:xfrm>
                <a:off x="3963" y="249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3" name="Freeform 3523"/>
              <p:cNvSpPr>
                <a:spLocks/>
              </p:cNvSpPr>
              <p:nvPr/>
            </p:nvSpPr>
            <p:spPr bwMode="auto">
              <a:xfrm>
                <a:off x="4008" y="2457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4" name="Freeform 3524"/>
              <p:cNvSpPr>
                <a:spLocks/>
              </p:cNvSpPr>
              <p:nvPr/>
            </p:nvSpPr>
            <p:spPr bwMode="auto">
              <a:xfrm>
                <a:off x="4003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7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5" name="Freeform 3525"/>
              <p:cNvSpPr>
                <a:spLocks/>
              </p:cNvSpPr>
              <p:nvPr/>
            </p:nvSpPr>
            <p:spPr bwMode="auto">
              <a:xfrm>
                <a:off x="3995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6" name="Freeform 3526"/>
              <p:cNvSpPr>
                <a:spLocks/>
              </p:cNvSpPr>
              <p:nvPr/>
            </p:nvSpPr>
            <p:spPr bwMode="auto">
              <a:xfrm>
                <a:off x="3987" y="2486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7" name="Freeform 3527"/>
              <p:cNvSpPr>
                <a:spLocks/>
              </p:cNvSpPr>
              <p:nvPr/>
            </p:nvSpPr>
            <p:spPr bwMode="auto">
              <a:xfrm>
                <a:off x="3979" y="249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8" name="Freeform 3528"/>
              <p:cNvSpPr>
                <a:spLocks/>
              </p:cNvSpPr>
              <p:nvPr/>
            </p:nvSpPr>
            <p:spPr bwMode="auto">
              <a:xfrm>
                <a:off x="4023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9" name="Freeform 3529"/>
              <p:cNvSpPr>
                <a:spLocks/>
              </p:cNvSpPr>
              <p:nvPr/>
            </p:nvSpPr>
            <p:spPr bwMode="auto">
              <a:xfrm>
                <a:off x="4018" y="2465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0" name="Freeform 3530"/>
              <p:cNvSpPr>
                <a:spLocks/>
              </p:cNvSpPr>
              <p:nvPr/>
            </p:nvSpPr>
            <p:spPr bwMode="auto">
              <a:xfrm>
                <a:off x="4010" y="2475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1" name="Freeform 3531"/>
              <p:cNvSpPr>
                <a:spLocks/>
              </p:cNvSpPr>
              <p:nvPr/>
            </p:nvSpPr>
            <p:spPr bwMode="auto">
              <a:xfrm>
                <a:off x="4005" y="248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0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2" name="Freeform 3532"/>
              <p:cNvSpPr>
                <a:spLocks/>
              </p:cNvSpPr>
              <p:nvPr/>
            </p:nvSpPr>
            <p:spPr bwMode="auto">
              <a:xfrm>
                <a:off x="3997" y="2496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3" name="Freeform 3533"/>
              <p:cNvSpPr>
                <a:spLocks/>
              </p:cNvSpPr>
              <p:nvPr/>
            </p:nvSpPr>
            <p:spPr bwMode="auto">
              <a:xfrm>
                <a:off x="4039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4" name="Freeform 3534"/>
              <p:cNvSpPr>
                <a:spLocks/>
              </p:cNvSpPr>
              <p:nvPr/>
            </p:nvSpPr>
            <p:spPr bwMode="auto">
              <a:xfrm>
                <a:off x="4034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5" name="Freeform 3535"/>
              <p:cNvSpPr>
                <a:spLocks/>
              </p:cNvSpPr>
              <p:nvPr/>
            </p:nvSpPr>
            <p:spPr bwMode="auto">
              <a:xfrm>
                <a:off x="4029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6" name="Freeform 3536"/>
              <p:cNvSpPr>
                <a:spLocks/>
              </p:cNvSpPr>
              <p:nvPr/>
            </p:nvSpPr>
            <p:spPr bwMode="auto">
              <a:xfrm>
                <a:off x="4021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7" name="Freeform 3537"/>
              <p:cNvSpPr>
                <a:spLocks/>
              </p:cNvSpPr>
              <p:nvPr/>
            </p:nvSpPr>
            <p:spPr bwMode="auto">
              <a:xfrm>
                <a:off x="4013" y="2496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8" name="Freeform 3538"/>
              <p:cNvSpPr>
                <a:spLocks/>
              </p:cNvSpPr>
              <p:nvPr/>
            </p:nvSpPr>
            <p:spPr bwMode="auto">
              <a:xfrm>
                <a:off x="405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9" name="Freeform 3539"/>
              <p:cNvSpPr>
                <a:spLocks/>
              </p:cNvSpPr>
              <p:nvPr/>
            </p:nvSpPr>
            <p:spPr bwMode="auto">
              <a:xfrm>
                <a:off x="4050" y="2465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2 w 13"/>
                  <a:gd name="T9" fmla="*/ 5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0 w 13"/>
                  <a:gd name="T21" fmla="*/ 2 h 7"/>
                  <a:gd name="T22" fmla="*/ 10 w 13"/>
                  <a:gd name="T23" fmla="*/ 2 h 7"/>
                  <a:gd name="T24" fmla="*/ 7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0" name="Freeform 3540"/>
              <p:cNvSpPr>
                <a:spLocks/>
              </p:cNvSpPr>
              <p:nvPr/>
            </p:nvSpPr>
            <p:spPr bwMode="auto">
              <a:xfrm>
                <a:off x="4044" y="247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1" name="Freeform 3541"/>
              <p:cNvSpPr>
                <a:spLocks/>
              </p:cNvSpPr>
              <p:nvPr/>
            </p:nvSpPr>
            <p:spPr bwMode="auto">
              <a:xfrm>
                <a:off x="4039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1 w 13"/>
                  <a:gd name="T19" fmla="*/ 2 h 7"/>
                  <a:gd name="T20" fmla="*/ 11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2" name="Freeform 3542"/>
              <p:cNvSpPr>
                <a:spLocks/>
              </p:cNvSpPr>
              <p:nvPr/>
            </p:nvSpPr>
            <p:spPr bwMode="auto">
              <a:xfrm>
                <a:off x="4034" y="2496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3" name="Freeform 3543"/>
              <p:cNvSpPr>
                <a:spLocks/>
              </p:cNvSpPr>
              <p:nvPr/>
            </p:nvSpPr>
            <p:spPr bwMode="auto">
              <a:xfrm>
                <a:off x="4162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3 w 8"/>
                  <a:gd name="T21" fmla="*/ 2 h 8"/>
                  <a:gd name="T22" fmla="*/ 3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4" name="Freeform 3544"/>
              <p:cNvSpPr>
                <a:spLocks/>
              </p:cNvSpPr>
              <p:nvPr/>
            </p:nvSpPr>
            <p:spPr bwMode="auto">
              <a:xfrm>
                <a:off x="4167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6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6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5" name="Freeform 3545"/>
              <p:cNvSpPr>
                <a:spLocks/>
              </p:cNvSpPr>
              <p:nvPr/>
            </p:nvSpPr>
            <p:spPr bwMode="auto">
              <a:xfrm>
                <a:off x="4173" y="247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7 w 7"/>
                  <a:gd name="T3" fmla="*/ 3 h 5"/>
                  <a:gd name="T4" fmla="*/ 7 w 7"/>
                  <a:gd name="T5" fmla="*/ 3 h 5"/>
                  <a:gd name="T6" fmla="*/ 7 w 7"/>
                  <a:gd name="T7" fmla="*/ 5 h 5"/>
                  <a:gd name="T8" fmla="*/ 7 w 7"/>
                  <a:gd name="T9" fmla="*/ 5 h 5"/>
                  <a:gd name="T10" fmla="*/ 5 w 7"/>
                  <a:gd name="T11" fmla="*/ 5 h 5"/>
                  <a:gd name="T12" fmla="*/ 2 w 7"/>
                  <a:gd name="T13" fmla="*/ 5 h 5"/>
                  <a:gd name="T14" fmla="*/ 2 w 7"/>
                  <a:gd name="T15" fmla="*/ 5 h 5"/>
                  <a:gd name="T16" fmla="*/ 0 w 7"/>
                  <a:gd name="T17" fmla="*/ 5 h 5"/>
                  <a:gd name="T18" fmla="*/ 0 w 7"/>
                  <a:gd name="T19" fmla="*/ 3 h 5"/>
                  <a:gd name="T20" fmla="*/ 0 w 7"/>
                  <a:gd name="T21" fmla="*/ 0 h 5"/>
                  <a:gd name="T22" fmla="*/ 0 w 7"/>
                  <a:gd name="T23" fmla="*/ 0 h 5"/>
                  <a:gd name="T24" fmla="*/ 2 w 7"/>
                  <a:gd name="T25" fmla="*/ 0 h 5"/>
                  <a:gd name="T26" fmla="*/ 5 w 7"/>
                  <a:gd name="T27" fmla="*/ 0 h 5"/>
                  <a:gd name="T28" fmla="*/ 7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6" name="Freeform 3546"/>
              <p:cNvSpPr>
                <a:spLocks/>
              </p:cNvSpPr>
              <p:nvPr/>
            </p:nvSpPr>
            <p:spPr bwMode="auto">
              <a:xfrm>
                <a:off x="4178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7" name="Freeform 3547"/>
              <p:cNvSpPr>
                <a:spLocks/>
              </p:cNvSpPr>
              <p:nvPr/>
            </p:nvSpPr>
            <p:spPr bwMode="auto">
              <a:xfrm>
                <a:off x="4186" y="2493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6 h 8"/>
                  <a:gd name="T18" fmla="*/ 0 w 7"/>
                  <a:gd name="T19" fmla="*/ 6 h 8"/>
                  <a:gd name="T20" fmla="*/ 0 w 7"/>
                  <a:gd name="T21" fmla="*/ 3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8" name="Freeform 3548"/>
              <p:cNvSpPr>
                <a:spLocks/>
              </p:cNvSpPr>
              <p:nvPr/>
            </p:nvSpPr>
            <p:spPr bwMode="auto">
              <a:xfrm>
                <a:off x="4149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2 h 8"/>
                  <a:gd name="T20" fmla="*/ 3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9" name="Freeform 3549"/>
              <p:cNvSpPr>
                <a:spLocks/>
              </p:cNvSpPr>
              <p:nvPr/>
            </p:nvSpPr>
            <p:spPr bwMode="auto">
              <a:xfrm>
                <a:off x="4154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0" name="Freeform 3550"/>
              <p:cNvSpPr>
                <a:spLocks/>
              </p:cNvSpPr>
              <p:nvPr/>
            </p:nvSpPr>
            <p:spPr bwMode="auto">
              <a:xfrm>
                <a:off x="4159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1" name="Freeform 3551"/>
              <p:cNvSpPr>
                <a:spLocks/>
              </p:cNvSpPr>
              <p:nvPr/>
            </p:nvSpPr>
            <p:spPr bwMode="auto">
              <a:xfrm>
                <a:off x="4165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2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2" name="Freeform 3552"/>
              <p:cNvSpPr>
                <a:spLocks/>
              </p:cNvSpPr>
              <p:nvPr/>
            </p:nvSpPr>
            <p:spPr bwMode="auto">
              <a:xfrm>
                <a:off x="4170" y="2493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3 w 10"/>
                  <a:gd name="T13" fmla="*/ 8 h 8"/>
                  <a:gd name="T14" fmla="*/ 3 w 10"/>
                  <a:gd name="T15" fmla="*/ 8 h 8"/>
                  <a:gd name="T16" fmla="*/ 0 w 10"/>
                  <a:gd name="T17" fmla="*/ 8 h 8"/>
                  <a:gd name="T18" fmla="*/ 3 w 10"/>
                  <a:gd name="T19" fmla="*/ 6 h 8"/>
                  <a:gd name="T20" fmla="*/ 3 w 10"/>
                  <a:gd name="T21" fmla="*/ 3 h 8"/>
                  <a:gd name="T22" fmla="*/ 3 w 10"/>
                  <a:gd name="T23" fmla="*/ 3 h 8"/>
                  <a:gd name="T24" fmla="*/ 3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3" name="Freeform 3553"/>
              <p:cNvSpPr>
                <a:spLocks/>
              </p:cNvSpPr>
              <p:nvPr/>
            </p:nvSpPr>
            <p:spPr bwMode="auto">
              <a:xfrm>
                <a:off x="4139" y="2457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0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2 h 8"/>
                  <a:gd name="T20" fmla="*/ 0 w 7"/>
                  <a:gd name="T21" fmla="*/ 2 h 8"/>
                  <a:gd name="T22" fmla="*/ 2 w 7"/>
                  <a:gd name="T23" fmla="*/ 2 h 8"/>
                  <a:gd name="T24" fmla="*/ 5 w 7"/>
                  <a:gd name="T25" fmla="*/ 0 h 8"/>
                  <a:gd name="T26" fmla="*/ 7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4" name="Freeform 3554"/>
              <p:cNvSpPr>
                <a:spLocks/>
              </p:cNvSpPr>
              <p:nvPr/>
            </p:nvSpPr>
            <p:spPr bwMode="auto">
              <a:xfrm>
                <a:off x="4141" y="2465"/>
                <a:ext cx="11" cy="7"/>
              </a:xfrm>
              <a:custGeom>
                <a:avLst/>
                <a:gdLst>
                  <a:gd name="T0" fmla="*/ 11 w 11"/>
                  <a:gd name="T1" fmla="*/ 2 h 7"/>
                  <a:gd name="T2" fmla="*/ 11 w 11"/>
                  <a:gd name="T3" fmla="*/ 2 h 7"/>
                  <a:gd name="T4" fmla="*/ 11 w 11"/>
                  <a:gd name="T5" fmla="*/ 5 h 7"/>
                  <a:gd name="T6" fmla="*/ 11 w 11"/>
                  <a:gd name="T7" fmla="*/ 5 h 7"/>
                  <a:gd name="T8" fmla="*/ 8 w 11"/>
                  <a:gd name="T9" fmla="*/ 5 h 7"/>
                  <a:gd name="T10" fmla="*/ 5 w 11"/>
                  <a:gd name="T11" fmla="*/ 7 h 7"/>
                  <a:gd name="T12" fmla="*/ 3 w 11"/>
                  <a:gd name="T13" fmla="*/ 7 h 7"/>
                  <a:gd name="T14" fmla="*/ 3 w 11"/>
                  <a:gd name="T15" fmla="*/ 7 h 7"/>
                  <a:gd name="T16" fmla="*/ 0 w 11"/>
                  <a:gd name="T17" fmla="*/ 5 h 7"/>
                  <a:gd name="T18" fmla="*/ 3 w 11"/>
                  <a:gd name="T19" fmla="*/ 5 h 7"/>
                  <a:gd name="T20" fmla="*/ 3 w 11"/>
                  <a:gd name="T21" fmla="*/ 2 h 7"/>
                  <a:gd name="T22" fmla="*/ 3 w 11"/>
                  <a:gd name="T23" fmla="*/ 2 h 7"/>
                  <a:gd name="T24" fmla="*/ 8 w 11"/>
                  <a:gd name="T25" fmla="*/ 0 h 7"/>
                  <a:gd name="T26" fmla="*/ 11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2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5" name="Freeform 3555"/>
              <p:cNvSpPr>
                <a:spLocks/>
              </p:cNvSpPr>
              <p:nvPr/>
            </p:nvSpPr>
            <p:spPr bwMode="auto">
              <a:xfrm>
                <a:off x="4146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6" name="Freeform 3556"/>
              <p:cNvSpPr>
                <a:spLocks/>
              </p:cNvSpPr>
              <p:nvPr/>
            </p:nvSpPr>
            <p:spPr bwMode="auto">
              <a:xfrm>
                <a:off x="4152" y="2483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7" name="Freeform 3557"/>
              <p:cNvSpPr>
                <a:spLocks/>
              </p:cNvSpPr>
              <p:nvPr/>
            </p:nvSpPr>
            <p:spPr bwMode="auto">
              <a:xfrm>
                <a:off x="4157" y="2493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8" name="Freeform 3558"/>
              <p:cNvSpPr>
                <a:spLocks/>
              </p:cNvSpPr>
              <p:nvPr/>
            </p:nvSpPr>
            <p:spPr bwMode="auto">
              <a:xfrm>
                <a:off x="4222" y="2415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9 w 76"/>
                  <a:gd name="T25" fmla="*/ 81 h 84"/>
                  <a:gd name="T26" fmla="*/ 29 w 76"/>
                  <a:gd name="T27" fmla="*/ 84 h 84"/>
                  <a:gd name="T28" fmla="*/ 40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4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9" y="81"/>
                    </a:lnTo>
                    <a:lnTo>
                      <a:pt x="29" y="84"/>
                    </a:lnTo>
                    <a:lnTo>
                      <a:pt x="40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4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9" name="Freeform 3559"/>
              <p:cNvSpPr>
                <a:spLocks/>
              </p:cNvSpPr>
              <p:nvPr/>
            </p:nvSpPr>
            <p:spPr bwMode="auto">
              <a:xfrm>
                <a:off x="4235" y="2412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6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9 w 29"/>
                  <a:gd name="T13" fmla="*/ 5 h 11"/>
                  <a:gd name="T14" fmla="*/ 24 w 29"/>
                  <a:gd name="T15" fmla="*/ 3 h 11"/>
                  <a:gd name="T16" fmla="*/ 27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7 w 29"/>
                  <a:gd name="T23" fmla="*/ 0 h 11"/>
                  <a:gd name="T24" fmla="*/ 24 w 29"/>
                  <a:gd name="T25" fmla="*/ 0 h 11"/>
                  <a:gd name="T26" fmla="*/ 19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6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0" name="Freeform 3560"/>
              <p:cNvSpPr>
                <a:spLocks/>
              </p:cNvSpPr>
              <p:nvPr/>
            </p:nvSpPr>
            <p:spPr bwMode="auto">
              <a:xfrm>
                <a:off x="4222" y="2420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1" name="Freeform 3561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2" name="Freeform 3562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3" name="Freeform 3563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4" name="Freeform 3564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5" name="Freeform 3565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6" name="Freeform 3566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7" name="Freeform 3567"/>
              <p:cNvSpPr>
                <a:spLocks/>
              </p:cNvSpPr>
              <p:nvPr/>
            </p:nvSpPr>
            <p:spPr bwMode="auto">
              <a:xfrm>
                <a:off x="4264" y="241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4 w 26"/>
                  <a:gd name="T19" fmla="*/ 13 h 13"/>
                  <a:gd name="T20" fmla="*/ 26 w 26"/>
                  <a:gd name="T21" fmla="*/ 11 h 13"/>
                  <a:gd name="T22" fmla="*/ 24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1 w 26"/>
                  <a:gd name="T31" fmla="*/ 3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8" name="Freeform 3568"/>
              <p:cNvSpPr>
                <a:spLocks/>
              </p:cNvSpPr>
              <p:nvPr/>
            </p:nvSpPr>
            <p:spPr bwMode="auto">
              <a:xfrm>
                <a:off x="4254" y="2415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6 w 44"/>
                  <a:gd name="T13" fmla="*/ 8 h 76"/>
                  <a:gd name="T14" fmla="*/ 26 w 44"/>
                  <a:gd name="T15" fmla="*/ 2 h 76"/>
                  <a:gd name="T16" fmla="*/ 15 w 44"/>
                  <a:gd name="T17" fmla="*/ 0 h 76"/>
                  <a:gd name="T18" fmla="*/ 15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2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6" y="8"/>
                    </a:lnTo>
                    <a:lnTo>
                      <a:pt x="26" y="2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2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9" name="Freeform 3569"/>
              <p:cNvSpPr>
                <a:spLocks/>
              </p:cNvSpPr>
              <p:nvPr/>
            </p:nvSpPr>
            <p:spPr bwMode="auto">
              <a:xfrm>
                <a:off x="4269" y="2475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6 w 16"/>
                  <a:gd name="T11" fmla="*/ 8 h 18"/>
                  <a:gd name="T12" fmla="*/ 6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6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0" name="Freeform 3570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1" name="Freeform 3571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2" name="Freeform 3572"/>
              <p:cNvSpPr>
                <a:spLocks/>
              </p:cNvSpPr>
              <p:nvPr/>
            </p:nvSpPr>
            <p:spPr bwMode="auto">
              <a:xfrm>
                <a:off x="4269" y="2412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6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9 w 21"/>
                  <a:gd name="T19" fmla="*/ 13 h 13"/>
                  <a:gd name="T20" fmla="*/ 21 w 21"/>
                  <a:gd name="T21" fmla="*/ 11 h 13"/>
                  <a:gd name="T22" fmla="*/ 19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6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3" name="Freeform 3573"/>
              <p:cNvSpPr>
                <a:spLocks/>
              </p:cNvSpPr>
              <p:nvPr/>
            </p:nvSpPr>
            <p:spPr bwMode="auto">
              <a:xfrm>
                <a:off x="4264" y="2415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4" name="Freeform 3574"/>
              <p:cNvSpPr>
                <a:spLocks/>
              </p:cNvSpPr>
              <p:nvPr/>
            </p:nvSpPr>
            <p:spPr bwMode="auto">
              <a:xfrm>
                <a:off x="4251" y="2417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7 h 29"/>
                  <a:gd name="T6" fmla="*/ 5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6 h 29"/>
                  <a:gd name="T26" fmla="*/ 8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5" name="Freeform 3575"/>
              <p:cNvSpPr>
                <a:spLocks/>
              </p:cNvSpPr>
              <p:nvPr/>
            </p:nvSpPr>
            <p:spPr bwMode="auto">
              <a:xfrm>
                <a:off x="4251" y="2446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3 w 5"/>
                  <a:gd name="T5" fmla="*/ 24 h 29"/>
                  <a:gd name="T6" fmla="*/ 3 w 5"/>
                  <a:gd name="T7" fmla="*/ 21 h 29"/>
                  <a:gd name="T8" fmla="*/ 3 w 5"/>
                  <a:gd name="T9" fmla="*/ 19 h 29"/>
                  <a:gd name="T10" fmla="*/ 3 w 5"/>
                  <a:gd name="T11" fmla="*/ 13 h 29"/>
                  <a:gd name="T12" fmla="*/ 3 w 5"/>
                  <a:gd name="T13" fmla="*/ 11 h 29"/>
                  <a:gd name="T14" fmla="*/ 3 w 5"/>
                  <a:gd name="T15" fmla="*/ 8 h 29"/>
                  <a:gd name="T16" fmla="*/ 3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6" name="Freeform 3576"/>
              <p:cNvSpPr>
                <a:spLocks/>
              </p:cNvSpPr>
              <p:nvPr/>
            </p:nvSpPr>
            <p:spPr bwMode="auto">
              <a:xfrm>
                <a:off x="4254" y="2472"/>
                <a:ext cx="18" cy="21"/>
              </a:xfrm>
              <a:custGeom>
                <a:avLst/>
                <a:gdLst>
                  <a:gd name="T0" fmla="*/ 15 w 18"/>
                  <a:gd name="T1" fmla="*/ 19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4 h 21"/>
                  <a:gd name="T8" fmla="*/ 10 w 18"/>
                  <a:gd name="T9" fmla="*/ 14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6 h 21"/>
                  <a:gd name="T16" fmla="*/ 2 w 18"/>
                  <a:gd name="T17" fmla="*/ 3 h 21"/>
                  <a:gd name="T18" fmla="*/ 2 w 18"/>
                  <a:gd name="T19" fmla="*/ 0 h 21"/>
                  <a:gd name="T20" fmla="*/ 0 w 18"/>
                  <a:gd name="T21" fmla="*/ 3 h 21"/>
                  <a:gd name="T22" fmla="*/ 0 w 18"/>
                  <a:gd name="T23" fmla="*/ 6 h 21"/>
                  <a:gd name="T24" fmla="*/ 2 w 18"/>
                  <a:gd name="T25" fmla="*/ 8 h 21"/>
                  <a:gd name="T26" fmla="*/ 2 w 18"/>
                  <a:gd name="T27" fmla="*/ 11 h 21"/>
                  <a:gd name="T28" fmla="*/ 5 w 18"/>
                  <a:gd name="T29" fmla="*/ 14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9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7" name="Freeform 3577"/>
              <p:cNvSpPr>
                <a:spLocks/>
              </p:cNvSpPr>
              <p:nvPr/>
            </p:nvSpPr>
            <p:spPr bwMode="auto">
              <a:xfrm>
                <a:off x="4047" y="2378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6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6 w 128"/>
                  <a:gd name="T31" fmla="*/ 3 h 34"/>
                  <a:gd name="T32" fmla="*/ 118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6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6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8" name="Freeform 3578"/>
              <p:cNvSpPr>
                <a:spLocks/>
              </p:cNvSpPr>
              <p:nvPr/>
            </p:nvSpPr>
            <p:spPr bwMode="auto">
              <a:xfrm>
                <a:off x="4047" y="238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9 h 21"/>
                  <a:gd name="T6" fmla="*/ 3 w 3"/>
                  <a:gd name="T7" fmla="*/ 16 h 21"/>
                  <a:gd name="T8" fmla="*/ 3 w 3"/>
                  <a:gd name="T9" fmla="*/ 14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6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6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4 h 21"/>
                  <a:gd name="T32" fmla="*/ 0 w 3"/>
                  <a:gd name="T33" fmla="*/ 16 h 21"/>
                  <a:gd name="T34" fmla="*/ 0 w 3"/>
                  <a:gd name="T35" fmla="*/ 19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9" name="Freeform 3579"/>
              <p:cNvSpPr>
                <a:spLocks/>
              </p:cNvSpPr>
              <p:nvPr/>
            </p:nvSpPr>
            <p:spPr bwMode="auto">
              <a:xfrm>
                <a:off x="4047" y="2404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3 w 5"/>
                  <a:gd name="T13" fmla="*/ 3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3 w 5"/>
                  <a:gd name="T33" fmla="*/ 6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0" name="Freeform 3580"/>
              <p:cNvSpPr>
                <a:spLocks/>
              </p:cNvSpPr>
              <p:nvPr/>
            </p:nvSpPr>
            <p:spPr bwMode="auto">
              <a:xfrm>
                <a:off x="4052" y="2407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1" name="Freeform 3581"/>
              <p:cNvSpPr>
                <a:spLocks/>
              </p:cNvSpPr>
              <p:nvPr/>
            </p:nvSpPr>
            <p:spPr bwMode="auto">
              <a:xfrm>
                <a:off x="4110" y="2410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9 w 31"/>
                  <a:gd name="T5" fmla="*/ 2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8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9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2" name="Freeform 3582"/>
              <p:cNvSpPr>
                <a:spLocks/>
              </p:cNvSpPr>
              <p:nvPr/>
            </p:nvSpPr>
            <p:spPr bwMode="auto">
              <a:xfrm>
                <a:off x="4141" y="2407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3" name="Freeform 3583"/>
              <p:cNvSpPr>
                <a:spLocks/>
              </p:cNvSpPr>
              <p:nvPr/>
            </p:nvSpPr>
            <p:spPr bwMode="auto">
              <a:xfrm>
                <a:off x="4167" y="2381"/>
                <a:ext cx="11" cy="29"/>
              </a:xfrm>
              <a:custGeom>
                <a:avLst/>
                <a:gdLst>
                  <a:gd name="T0" fmla="*/ 6 w 11"/>
                  <a:gd name="T1" fmla="*/ 2 h 29"/>
                  <a:gd name="T2" fmla="*/ 6 w 11"/>
                  <a:gd name="T3" fmla="*/ 2 h 29"/>
                  <a:gd name="T4" fmla="*/ 6 w 11"/>
                  <a:gd name="T5" fmla="*/ 2 h 29"/>
                  <a:gd name="T6" fmla="*/ 6 w 11"/>
                  <a:gd name="T7" fmla="*/ 8 h 29"/>
                  <a:gd name="T8" fmla="*/ 6 w 11"/>
                  <a:gd name="T9" fmla="*/ 10 h 29"/>
                  <a:gd name="T10" fmla="*/ 6 w 11"/>
                  <a:gd name="T11" fmla="*/ 13 h 29"/>
                  <a:gd name="T12" fmla="*/ 6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6 w 11"/>
                  <a:gd name="T23" fmla="*/ 26 h 29"/>
                  <a:gd name="T24" fmla="*/ 6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6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6" y="2"/>
                    </a:moveTo>
                    <a:lnTo>
                      <a:pt x="6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6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4" name="Freeform 3584"/>
              <p:cNvSpPr>
                <a:spLocks/>
              </p:cNvSpPr>
              <p:nvPr/>
            </p:nvSpPr>
            <p:spPr bwMode="auto">
              <a:xfrm>
                <a:off x="4154" y="2376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1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9 w 21"/>
                  <a:gd name="T17" fmla="*/ 5 h 7"/>
                  <a:gd name="T18" fmla="*/ 19 w 21"/>
                  <a:gd name="T19" fmla="*/ 7 h 7"/>
                  <a:gd name="T20" fmla="*/ 21 w 21"/>
                  <a:gd name="T21" fmla="*/ 5 h 7"/>
                  <a:gd name="T22" fmla="*/ 19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1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21" y="5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5" name="Freeform 3585"/>
              <p:cNvSpPr>
                <a:spLocks/>
              </p:cNvSpPr>
              <p:nvPr/>
            </p:nvSpPr>
            <p:spPr bwMode="auto">
              <a:xfrm>
                <a:off x="4047" y="2376"/>
                <a:ext cx="107" cy="10"/>
              </a:xfrm>
              <a:custGeom>
                <a:avLst/>
                <a:gdLst>
                  <a:gd name="T0" fmla="*/ 3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3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6" name="Rectangle 3586"/>
              <p:cNvSpPr>
                <a:spLocks noChangeArrowheads="1"/>
              </p:cNvSpPr>
              <p:nvPr/>
            </p:nvSpPr>
            <p:spPr bwMode="auto">
              <a:xfrm>
                <a:off x="4065" y="2394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287" name="Freeform 3587"/>
              <p:cNvSpPr>
                <a:spLocks/>
              </p:cNvSpPr>
              <p:nvPr/>
            </p:nvSpPr>
            <p:spPr bwMode="auto">
              <a:xfrm>
                <a:off x="3861" y="2302"/>
                <a:ext cx="338" cy="71"/>
              </a:xfrm>
              <a:custGeom>
                <a:avLst/>
                <a:gdLst>
                  <a:gd name="T0" fmla="*/ 55 w 338"/>
                  <a:gd name="T1" fmla="*/ 8 h 71"/>
                  <a:gd name="T2" fmla="*/ 42 w 338"/>
                  <a:gd name="T3" fmla="*/ 11 h 71"/>
                  <a:gd name="T4" fmla="*/ 32 w 338"/>
                  <a:gd name="T5" fmla="*/ 19 h 71"/>
                  <a:gd name="T6" fmla="*/ 24 w 338"/>
                  <a:gd name="T7" fmla="*/ 29 h 71"/>
                  <a:gd name="T8" fmla="*/ 13 w 338"/>
                  <a:gd name="T9" fmla="*/ 37 h 71"/>
                  <a:gd name="T10" fmla="*/ 6 w 338"/>
                  <a:gd name="T11" fmla="*/ 42 h 71"/>
                  <a:gd name="T12" fmla="*/ 0 w 338"/>
                  <a:gd name="T13" fmla="*/ 47 h 71"/>
                  <a:gd name="T14" fmla="*/ 0 w 338"/>
                  <a:gd name="T15" fmla="*/ 55 h 71"/>
                  <a:gd name="T16" fmla="*/ 0 w 338"/>
                  <a:gd name="T17" fmla="*/ 55 h 71"/>
                  <a:gd name="T18" fmla="*/ 6 w 338"/>
                  <a:gd name="T19" fmla="*/ 58 h 71"/>
                  <a:gd name="T20" fmla="*/ 58 w 338"/>
                  <a:gd name="T21" fmla="*/ 66 h 71"/>
                  <a:gd name="T22" fmla="*/ 110 w 338"/>
                  <a:gd name="T23" fmla="*/ 68 h 71"/>
                  <a:gd name="T24" fmla="*/ 162 w 338"/>
                  <a:gd name="T25" fmla="*/ 71 h 71"/>
                  <a:gd name="T26" fmla="*/ 217 w 338"/>
                  <a:gd name="T27" fmla="*/ 71 h 71"/>
                  <a:gd name="T28" fmla="*/ 275 w 338"/>
                  <a:gd name="T29" fmla="*/ 71 h 71"/>
                  <a:gd name="T30" fmla="*/ 304 w 338"/>
                  <a:gd name="T31" fmla="*/ 66 h 71"/>
                  <a:gd name="T32" fmla="*/ 330 w 338"/>
                  <a:gd name="T33" fmla="*/ 60 h 71"/>
                  <a:gd name="T34" fmla="*/ 335 w 338"/>
                  <a:gd name="T35" fmla="*/ 58 h 71"/>
                  <a:gd name="T36" fmla="*/ 338 w 338"/>
                  <a:gd name="T37" fmla="*/ 53 h 71"/>
                  <a:gd name="T38" fmla="*/ 335 w 338"/>
                  <a:gd name="T39" fmla="*/ 42 h 71"/>
                  <a:gd name="T40" fmla="*/ 330 w 338"/>
                  <a:gd name="T41" fmla="*/ 32 h 71"/>
                  <a:gd name="T42" fmla="*/ 325 w 338"/>
                  <a:gd name="T43" fmla="*/ 24 h 71"/>
                  <a:gd name="T44" fmla="*/ 319 w 338"/>
                  <a:gd name="T45" fmla="*/ 11 h 71"/>
                  <a:gd name="T46" fmla="*/ 314 w 338"/>
                  <a:gd name="T47" fmla="*/ 5 h 71"/>
                  <a:gd name="T48" fmla="*/ 306 w 338"/>
                  <a:gd name="T49" fmla="*/ 3 h 71"/>
                  <a:gd name="T50" fmla="*/ 244 w 338"/>
                  <a:gd name="T51" fmla="*/ 0 h 71"/>
                  <a:gd name="T52" fmla="*/ 181 w 338"/>
                  <a:gd name="T53" fmla="*/ 0 h 71"/>
                  <a:gd name="T54" fmla="*/ 118 w 338"/>
                  <a:gd name="T55" fmla="*/ 3 h 71"/>
                  <a:gd name="T56" fmla="*/ 55 w 338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1"/>
                  <a:gd name="T89" fmla="*/ 338 w 338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2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6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4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8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5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4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8" name="Freeform 3588"/>
              <p:cNvSpPr>
                <a:spLocks/>
              </p:cNvSpPr>
              <p:nvPr/>
            </p:nvSpPr>
            <p:spPr bwMode="auto">
              <a:xfrm>
                <a:off x="3874" y="2307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9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6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9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6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9" name="Freeform 3589"/>
              <p:cNvSpPr>
                <a:spLocks/>
              </p:cNvSpPr>
              <p:nvPr/>
            </p:nvSpPr>
            <p:spPr bwMode="auto">
              <a:xfrm>
                <a:off x="3859" y="233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9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1 h 26"/>
                  <a:gd name="T16" fmla="*/ 13 w 18"/>
                  <a:gd name="T17" fmla="*/ 6 h 26"/>
                  <a:gd name="T18" fmla="*/ 18 w 18"/>
                  <a:gd name="T19" fmla="*/ 3 h 26"/>
                  <a:gd name="T20" fmla="*/ 15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1 h 26"/>
                  <a:gd name="T28" fmla="*/ 2 w 18"/>
                  <a:gd name="T29" fmla="*/ 13 h 26"/>
                  <a:gd name="T30" fmla="*/ 0 w 18"/>
                  <a:gd name="T31" fmla="*/ 19 h 26"/>
                  <a:gd name="T32" fmla="*/ 0 w 18"/>
                  <a:gd name="T33" fmla="*/ 21 h 26"/>
                  <a:gd name="T34" fmla="*/ 2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0" name="Freeform 3590"/>
              <p:cNvSpPr>
                <a:spLocks/>
              </p:cNvSpPr>
              <p:nvPr/>
            </p:nvSpPr>
            <p:spPr bwMode="auto">
              <a:xfrm>
                <a:off x="3867" y="2357"/>
                <a:ext cx="211" cy="19"/>
              </a:xfrm>
              <a:custGeom>
                <a:avLst/>
                <a:gdLst>
                  <a:gd name="T0" fmla="*/ 211 w 211"/>
                  <a:gd name="T1" fmla="*/ 13 h 19"/>
                  <a:gd name="T2" fmla="*/ 211 w 211"/>
                  <a:gd name="T3" fmla="*/ 13 h 19"/>
                  <a:gd name="T4" fmla="*/ 183 w 211"/>
                  <a:gd name="T5" fmla="*/ 13 h 19"/>
                  <a:gd name="T6" fmla="*/ 156 w 211"/>
                  <a:gd name="T7" fmla="*/ 13 h 19"/>
                  <a:gd name="T8" fmla="*/ 130 w 211"/>
                  <a:gd name="T9" fmla="*/ 13 h 19"/>
                  <a:gd name="T10" fmla="*/ 104 w 211"/>
                  <a:gd name="T11" fmla="*/ 11 h 19"/>
                  <a:gd name="T12" fmla="*/ 78 w 211"/>
                  <a:gd name="T13" fmla="*/ 11 h 19"/>
                  <a:gd name="T14" fmla="*/ 52 w 211"/>
                  <a:gd name="T15" fmla="*/ 8 h 19"/>
                  <a:gd name="T16" fmla="*/ 26 w 211"/>
                  <a:gd name="T17" fmla="*/ 5 h 19"/>
                  <a:gd name="T18" fmla="*/ 0 w 211"/>
                  <a:gd name="T19" fmla="*/ 0 h 19"/>
                  <a:gd name="T20" fmla="*/ 0 w 211"/>
                  <a:gd name="T21" fmla="*/ 5 h 19"/>
                  <a:gd name="T22" fmla="*/ 26 w 211"/>
                  <a:gd name="T23" fmla="*/ 8 h 19"/>
                  <a:gd name="T24" fmla="*/ 52 w 211"/>
                  <a:gd name="T25" fmla="*/ 11 h 19"/>
                  <a:gd name="T26" fmla="*/ 78 w 211"/>
                  <a:gd name="T27" fmla="*/ 13 h 19"/>
                  <a:gd name="T28" fmla="*/ 104 w 211"/>
                  <a:gd name="T29" fmla="*/ 16 h 19"/>
                  <a:gd name="T30" fmla="*/ 130 w 211"/>
                  <a:gd name="T31" fmla="*/ 16 h 19"/>
                  <a:gd name="T32" fmla="*/ 156 w 211"/>
                  <a:gd name="T33" fmla="*/ 19 h 19"/>
                  <a:gd name="T34" fmla="*/ 183 w 211"/>
                  <a:gd name="T35" fmla="*/ 19 h 19"/>
                  <a:gd name="T36" fmla="*/ 211 w 211"/>
                  <a:gd name="T37" fmla="*/ 19 h 19"/>
                  <a:gd name="T38" fmla="*/ 211 w 211"/>
                  <a:gd name="T39" fmla="*/ 19 h 19"/>
                  <a:gd name="T40" fmla="*/ 211 w 211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1"/>
                  <a:gd name="T64" fmla="*/ 0 h 19"/>
                  <a:gd name="T65" fmla="*/ 211 w 2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1" h="19">
                    <a:moveTo>
                      <a:pt x="211" y="13"/>
                    </a:moveTo>
                    <a:lnTo>
                      <a:pt x="211" y="13"/>
                    </a:lnTo>
                    <a:lnTo>
                      <a:pt x="183" y="13"/>
                    </a:lnTo>
                    <a:lnTo>
                      <a:pt x="156" y="13"/>
                    </a:lnTo>
                    <a:lnTo>
                      <a:pt x="130" y="13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0" y="16"/>
                    </a:lnTo>
                    <a:lnTo>
                      <a:pt x="156" y="19"/>
                    </a:lnTo>
                    <a:lnTo>
                      <a:pt x="183" y="19"/>
                    </a:lnTo>
                    <a:lnTo>
                      <a:pt x="211" y="19"/>
                    </a:lnTo>
                    <a:lnTo>
                      <a:pt x="211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1" name="Freeform 3591"/>
              <p:cNvSpPr>
                <a:spLocks/>
              </p:cNvSpPr>
              <p:nvPr/>
            </p:nvSpPr>
            <p:spPr bwMode="auto">
              <a:xfrm>
                <a:off x="4078" y="2360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2" name="Freeform 3592"/>
              <p:cNvSpPr>
                <a:spLocks/>
              </p:cNvSpPr>
              <p:nvPr/>
            </p:nvSpPr>
            <p:spPr bwMode="auto">
              <a:xfrm>
                <a:off x="4183" y="2323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5 w 16"/>
                  <a:gd name="T7" fmla="*/ 13 h 39"/>
                  <a:gd name="T8" fmla="*/ 8 w 16"/>
                  <a:gd name="T9" fmla="*/ 19 h 39"/>
                  <a:gd name="T10" fmla="*/ 10 w 16"/>
                  <a:gd name="T11" fmla="*/ 24 h 39"/>
                  <a:gd name="T12" fmla="*/ 13 w 16"/>
                  <a:gd name="T13" fmla="*/ 29 h 39"/>
                  <a:gd name="T14" fmla="*/ 13 w 16"/>
                  <a:gd name="T15" fmla="*/ 32 h 39"/>
                  <a:gd name="T16" fmla="*/ 10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2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0 w 16"/>
                  <a:gd name="T33" fmla="*/ 11 h 39"/>
                  <a:gd name="T34" fmla="*/ 5 w 16"/>
                  <a:gd name="T35" fmla="*/ 5 h 39"/>
                  <a:gd name="T36" fmla="*/ 5 w 16"/>
                  <a:gd name="T37" fmla="*/ 0 h 39"/>
                  <a:gd name="T38" fmla="*/ 5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3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3" name="Freeform 3593"/>
              <p:cNvSpPr>
                <a:spLocks/>
              </p:cNvSpPr>
              <p:nvPr/>
            </p:nvSpPr>
            <p:spPr bwMode="auto">
              <a:xfrm>
                <a:off x="4167" y="2302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6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9 w 21"/>
                  <a:gd name="T23" fmla="*/ 19 h 24"/>
                  <a:gd name="T24" fmla="*/ 19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6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9" y="19"/>
                    </a:lnTo>
                    <a:lnTo>
                      <a:pt x="19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4" name="Freeform 3594"/>
              <p:cNvSpPr>
                <a:spLocks/>
              </p:cNvSpPr>
              <p:nvPr/>
            </p:nvSpPr>
            <p:spPr bwMode="auto">
              <a:xfrm>
                <a:off x="3916" y="2300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9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9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2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9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9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2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5" name="Freeform 3595"/>
              <p:cNvSpPr>
                <a:spLocks/>
              </p:cNvSpPr>
              <p:nvPr/>
            </p:nvSpPr>
            <p:spPr bwMode="auto">
              <a:xfrm>
                <a:off x="3955" y="2310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50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2 h 50"/>
                  <a:gd name="T16" fmla="*/ 150 w 155"/>
                  <a:gd name="T17" fmla="*/ 37 h 50"/>
                  <a:gd name="T18" fmla="*/ 142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8 w 155"/>
                  <a:gd name="T27" fmla="*/ 47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6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8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50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2"/>
                    </a:lnTo>
                    <a:lnTo>
                      <a:pt x="150" y="37"/>
                    </a:lnTo>
                    <a:lnTo>
                      <a:pt x="142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8" y="47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8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6" name="Freeform 3596"/>
              <p:cNvSpPr>
                <a:spLocks/>
              </p:cNvSpPr>
              <p:nvPr/>
            </p:nvSpPr>
            <p:spPr bwMode="auto">
              <a:xfrm>
                <a:off x="3911" y="2114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5 h 233"/>
                  <a:gd name="T12" fmla="*/ 13 w 254"/>
                  <a:gd name="T13" fmla="*/ 13 h 233"/>
                  <a:gd name="T14" fmla="*/ 39 w 254"/>
                  <a:gd name="T15" fmla="*/ 7 h 233"/>
                  <a:gd name="T16" fmla="*/ 65 w 254"/>
                  <a:gd name="T17" fmla="*/ 2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7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1 h 233"/>
                  <a:gd name="T36" fmla="*/ 248 w 254"/>
                  <a:gd name="T37" fmla="*/ 146 h 233"/>
                  <a:gd name="T38" fmla="*/ 246 w 254"/>
                  <a:gd name="T39" fmla="*/ 178 h 233"/>
                  <a:gd name="T40" fmla="*/ 241 w 254"/>
                  <a:gd name="T41" fmla="*/ 193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1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1" y="193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7" name="Freeform 3597"/>
              <p:cNvSpPr>
                <a:spLocks/>
              </p:cNvSpPr>
              <p:nvPr/>
            </p:nvSpPr>
            <p:spPr bwMode="auto">
              <a:xfrm>
                <a:off x="3924" y="2137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9 h 170"/>
                  <a:gd name="T10" fmla="*/ 11 w 228"/>
                  <a:gd name="T11" fmla="*/ 11 h 170"/>
                  <a:gd name="T12" fmla="*/ 34 w 228"/>
                  <a:gd name="T13" fmla="*/ 5 h 170"/>
                  <a:gd name="T14" fmla="*/ 60 w 228"/>
                  <a:gd name="T15" fmla="*/ 3 h 170"/>
                  <a:gd name="T16" fmla="*/ 107 w 228"/>
                  <a:gd name="T17" fmla="*/ 0 h 170"/>
                  <a:gd name="T18" fmla="*/ 160 w 228"/>
                  <a:gd name="T19" fmla="*/ 0 h 170"/>
                  <a:gd name="T20" fmla="*/ 209 w 228"/>
                  <a:gd name="T21" fmla="*/ 5 h 170"/>
                  <a:gd name="T22" fmla="*/ 217 w 228"/>
                  <a:gd name="T23" fmla="*/ 8 h 170"/>
                  <a:gd name="T24" fmla="*/ 222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2 w 228"/>
                  <a:gd name="T33" fmla="*/ 108 h 170"/>
                  <a:gd name="T34" fmla="*/ 220 w 228"/>
                  <a:gd name="T35" fmla="*/ 131 h 170"/>
                  <a:gd name="T36" fmla="*/ 217 w 228"/>
                  <a:gd name="T37" fmla="*/ 142 h 170"/>
                  <a:gd name="T38" fmla="*/ 212 w 228"/>
                  <a:gd name="T39" fmla="*/ 152 h 170"/>
                  <a:gd name="T40" fmla="*/ 196 w 228"/>
                  <a:gd name="T41" fmla="*/ 163 h 170"/>
                  <a:gd name="T42" fmla="*/ 188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7 w 228"/>
                  <a:gd name="T49" fmla="*/ 170 h 170"/>
                  <a:gd name="T50" fmla="*/ 34 w 228"/>
                  <a:gd name="T51" fmla="*/ 163 h 170"/>
                  <a:gd name="T52" fmla="*/ 26 w 228"/>
                  <a:gd name="T53" fmla="*/ 160 h 170"/>
                  <a:gd name="T54" fmla="*/ 18 w 228"/>
                  <a:gd name="T55" fmla="*/ 155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8" name="Freeform 3598"/>
              <p:cNvSpPr>
                <a:spLocks/>
              </p:cNvSpPr>
              <p:nvPr/>
            </p:nvSpPr>
            <p:spPr bwMode="auto">
              <a:xfrm>
                <a:off x="4044" y="2321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9" name="Freeform 3599"/>
              <p:cNvSpPr>
                <a:spLocks/>
              </p:cNvSpPr>
              <p:nvPr/>
            </p:nvSpPr>
            <p:spPr bwMode="auto">
              <a:xfrm>
                <a:off x="4071" y="2321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10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10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0" name="Freeform 3600"/>
              <p:cNvSpPr>
                <a:spLocks/>
              </p:cNvSpPr>
              <p:nvPr/>
            </p:nvSpPr>
            <p:spPr bwMode="auto">
              <a:xfrm>
                <a:off x="4097" y="2321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8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8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1" name="Freeform 3601"/>
              <p:cNvSpPr>
                <a:spLocks/>
              </p:cNvSpPr>
              <p:nvPr/>
            </p:nvSpPr>
            <p:spPr bwMode="auto">
              <a:xfrm>
                <a:off x="3935" y="2148"/>
                <a:ext cx="204" cy="152"/>
              </a:xfrm>
              <a:custGeom>
                <a:avLst/>
                <a:gdLst>
                  <a:gd name="T0" fmla="*/ 7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7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4 w 204"/>
                  <a:gd name="T17" fmla="*/ 0 h 152"/>
                  <a:gd name="T18" fmla="*/ 96 w 204"/>
                  <a:gd name="T19" fmla="*/ 0 h 152"/>
                  <a:gd name="T20" fmla="*/ 143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8 w 204"/>
                  <a:gd name="T37" fmla="*/ 115 h 152"/>
                  <a:gd name="T38" fmla="*/ 196 w 204"/>
                  <a:gd name="T39" fmla="*/ 125 h 152"/>
                  <a:gd name="T40" fmla="*/ 190 w 204"/>
                  <a:gd name="T41" fmla="*/ 133 h 152"/>
                  <a:gd name="T42" fmla="*/ 185 w 204"/>
                  <a:gd name="T43" fmla="*/ 138 h 152"/>
                  <a:gd name="T44" fmla="*/ 177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6 w 204"/>
                  <a:gd name="T51" fmla="*/ 152 h 152"/>
                  <a:gd name="T52" fmla="*/ 62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5 w 204"/>
                  <a:gd name="T59" fmla="*/ 138 h 152"/>
                  <a:gd name="T60" fmla="*/ 10 w 204"/>
                  <a:gd name="T61" fmla="*/ 131 h 152"/>
                  <a:gd name="T62" fmla="*/ 7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7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4" y="0"/>
                    </a:lnTo>
                    <a:lnTo>
                      <a:pt x="96" y="0"/>
                    </a:lnTo>
                    <a:lnTo>
                      <a:pt x="143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8" y="115"/>
                    </a:lnTo>
                    <a:lnTo>
                      <a:pt x="196" y="125"/>
                    </a:lnTo>
                    <a:lnTo>
                      <a:pt x="190" y="133"/>
                    </a:lnTo>
                    <a:lnTo>
                      <a:pt x="185" y="138"/>
                    </a:lnTo>
                    <a:lnTo>
                      <a:pt x="177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6" y="152"/>
                    </a:lnTo>
                    <a:lnTo>
                      <a:pt x="62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5" y="138"/>
                    </a:lnTo>
                    <a:lnTo>
                      <a:pt x="10" y="131"/>
                    </a:lnTo>
                    <a:lnTo>
                      <a:pt x="7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2" name="Freeform 3602"/>
              <p:cNvSpPr>
                <a:spLocks/>
              </p:cNvSpPr>
              <p:nvPr/>
            </p:nvSpPr>
            <p:spPr bwMode="auto">
              <a:xfrm>
                <a:off x="3987" y="2171"/>
                <a:ext cx="118" cy="92"/>
              </a:xfrm>
              <a:custGeom>
                <a:avLst/>
                <a:gdLst>
                  <a:gd name="T0" fmla="*/ 2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2 w 118"/>
                  <a:gd name="T7" fmla="*/ 11 h 92"/>
                  <a:gd name="T8" fmla="*/ 5 w 118"/>
                  <a:gd name="T9" fmla="*/ 5 h 92"/>
                  <a:gd name="T10" fmla="*/ 31 w 118"/>
                  <a:gd name="T11" fmla="*/ 3 h 92"/>
                  <a:gd name="T12" fmla="*/ 57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4 w 118"/>
                  <a:gd name="T31" fmla="*/ 87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1 h 92"/>
                  <a:gd name="T40" fmla="*/ 2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3" name="Freeform 3603"/>
              <p:cNvSpPr>
                <a:spLocks/>
              </p:cNvSpPr>
              <p:nvPr/>
            </p:nvSpPr>
            <p:spPr bwMode="auto">
              <a:xfrm>
                <a:off x="3948" y="2156"/>
                <a:ext cx="183" cy="136"/>
              </a:xfrm>
              <a:custGeom>
                <a:avLst/>
                <a:gdLst>
                  <a:gd name="T0" fmla="*/ 5 w 183"/>
                  <a:gd name="T1" fmla="*/ 117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2 w 183"/>
                  <a:gd name="T9" fmla="*/ 15 h 136"/>
                  <a:gd name="T10" fmla="*/ 7 w 183"/>
                  <a:gd name="T11" fmla="*/ 7 h 136"/>
                  <a:gd name="T12" fmla="*/ 28 w 183"/>
                  <a:gd name="T13" fmla="*/ 2 h 136"/>
                  <a:gd name="T14" fmla="*/ 49 w 183"/>
                  <a:gd name="T15" fmla="*/ 0 h 136"/>
                  <a:gd name="T16" fmla="*/ 89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7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7 h 136"/>
                  <a:gd name="T34" fmla="*/ 21 w 183"/>
                  <a:gd name="T35" fmla="*/ 13 h 136"/>
                  <a:gd name="T36" fmla="*/ 15 w 183"/>
                  <a:gd name="T37" fmla="*/ 20 h 136"/>
                  <a:gd name="T38" fmla="*/ 13 w 183"/>
                  <a:gd name="T39" fmla="*/ 28 h 136"/>
                  <a:gd name="T40" fmla="*/ 13 w 183"/>
                  <a:gd name="T41" fmla="*/ 75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0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7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7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9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7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7"/>
                    </a:lnTo>
                    <a:lnTo>
                      <a:pt x="21" y="13"/>
                    </a:lnTo>
                    <a:lnTo>
                      <a:pt x="15" y="20"/>
                    </a:lnTo>
                    <a:lnTo>
                      <a:pt x="13" y="28"/>
                    </a:lnTo>
                    <a:lnTo>
                      <a:pt x="13" y="75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0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4" name="Freeform 3604"/>
              <p:cNvSpPr>
                <a:spLocks/>
              </p:cNvSpPr>
              <p:nvPr/>
            </p:nvSpPr>
            <p:spPr bwMode="auto">
              <a:xfrm>
                <a:off x="4222" y="2433"/>
                <a:ext cx="66" cy="66"/>
              </a:xfrm>
              <a:custGeom>
                <a:avLst/>
                <a:gdLst>
                  <a:gd name="T0" fmla="*/ 3 w 66"/>
                  <a:gd name="T1" fmla="*/ 11 h 66"/>
                  <a:gd name="T2" fmla="*/ 3 w 66"/>
                  <a:gd name="T3" fmla="*/ 13 h 66"/>
                  <a:gd name="T4" fmla="*/ 0 w 66"/>
                  <a:gd name="T5" fmla="*/ 16 h 66"/>
                  <a:gd name="T6" fmla="*/ 0 w 66"/>
                  <a:gd name="T7" fmla="*/ 32 h 66"/>
                  <a:gd name="T8" fmla="*/ 0 w 66"/>
                  <a:gd name="T9" fmla="*/ 37 h 66"/>
                  <a:gd name="T10" fmla="*/ 3 w 66"/>
                  <a:gd name="T11" fmla="*/ 45 h 66"/>
                  <a:gd name="T12" fmla="*/ 8 w 66"/>
                  <a:gd name="T13" fmla="*/ 55 h 66"/>
                  <a:gd name="T14" fmla="*/ 19 w 66"/>
                  <a:gd name="T15" fmla="*/ 63 h 66"/>
                  <a:gd name="T16" fmla="*/ 29 w 66"/>
                  <a:gd name="T17" fmla="*/ 66 h 66"/>
                  <a:gd name="T18" fmla="*/ 40 w 66"/>
                  <a:gd name="T19" fmla="*/ 63 h 66"/>
                  <a:gd name="T20" fmla="*/ 50 w 66"/>
                  <a:gd name="T21" fmla="*/ 55 h 66"/>
                  <a:gd name="T22" fmla="*/ 60 w 66"/>
                  <a:gd name="T23" fmla="*/ 45 h 66"/>
                  <a:gd name="T24" fmla="*/ 63 w 66"/>
                  <a:gd name="T25" fmla="*/ 42 h 66"/>
                  <a:gd name="T26" fmla="*/ 66 w 66"/>
                  <a:gd name="T27" fmla="*/ 37 h 66"/>
                  <a:gd name="T28" fmla="*/ 66 w 66"/>
                  <a:gd name="T29" fmla="*/ 37 h 66"/>
                  <a:gd name="T30" fmla="*/ 66 w 66"/>
                  <a:gd name="T31" fmla="*/ 34 h 66"/>
                  <a:gd name="T32" fmla="*/ 66 w 66"/>
                  <a:gd name="T33" fmla="*/ 29 h 66"/>
                  <a:gd name="T34" fmla="*/ 66 w 66"/>
                  <a:gd name="T35" fmla="*/ 21 h 66"/>
                  <a:gd name="T36" fmla="*/ 58 w 66"/>
                  <a:gd name="T37" fmla="*/ 11 h 66"/>
                  <a:gd name="T38" fmla="*/ 45 w 66"/>
                  <a:gd name="T39" fmla="*/ 3 h 66"/>
                  <a:gd name="T40" fmla="*/ 32 w 66"/>
                  <a:gd name="T41" fmla="*/ 0 h 66"/>
                  <a:gd name="T42" fmla="*/ 26 w 66"/>
                  <a:gd name="T43" fmla="*/ 0 h 66"/>
                  <a:gd name="T44" fmla="*/ 19 w 66"/>
                  <a:gd name="T45" fmla="*/ 0 h 66"/>
                  <a:gd name="T46" fmla="*/ 11 w 66"/>
                  <a:gd name="T47" fmla="*/ 3 h 66"/>
                  <a:gd name="T48" fmla="*/ 3 w 66"/>
                  <a:gd name="T49" fmla="*/ 8 h 66"/>
                  <a:gd name="T50" fmla="*/ 3 w 66"/>
                  <a:gd name="T51" fmla="*/ 8 h 66"/>
                  <a:gd name="T52" fmla="*/ 3 w 66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6"/>
                  <a:gd name="T83" fmla="*/ 66 w 66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9" y="63"/>
                    </a:lnTo>
                    <a:lnTo>
                      <a:pt x="29" y="66"/>
                    </a:lnTo>
                    <a:lnTo>
                      <a:pt x="40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6" y="37"/>
                    </a:lnTo>
                    <a:lnTo>
                      <a:pt x="66" y="34"/>
                    </a:lnTo>
                    <a:lnTo>
                      <a:pt x="66" y="29"/>
                    </a:lnTo>
                    <a:lnTo>
                      <a:pt x="66" y="21"/>
                    </a:lnTo>
                    <a:lnTo>
                      <a:pt x="58" y="11"/>
                    </a:lnTo>
                    <a:lnTo>
                      <a:pt x="45" y="3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1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5" name="Freeform 3605"/>
              <p:cNvSpPr>
                <a:spLocks/>
              </p:cNvSpPr>
              <p:nvPr/>
            </p:nvSpPr>
            <p:spPr bwMode="auto">
              <a:xfrm>
                <a:off x="4222" y="2441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6" name="Freeform 3606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7" name="Freeform 3607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8" name="Freeform 3608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9" name="Freeform 3609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0" name="Freeform 3610"/>
              <p:cNvSpPr>
                <a:spLocks/>
              </p:cNvSpPr>
              <p:nvPr/>
            </p:nvSpPr>
            <p:spPr bwMode="auto">
              <a:xfrm>
                <a:off x="4280" y="2470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2 h 8"/>
                  <a:gd name="T34" fmla="*/ 8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1" name="Freeform 3611"/>
              <p:cNvSpPr>
                <a:spLocks/>
              </p:cNvSpPr>
              <p:nvPr/>
            </p:nvSpPr>
            <p:spPr bwMode="auto">
              <a:xfrm>
                <a:off x="4285" y="2467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3 w 5"/>
                  <a:gd name="T7" fmla="*/ 3 h 3"/>
                  <a:gd name="T8" fmla="*/ 3 w 5"/>
                  <a:gd name="T9" fmla="*/ 3 h 3"/>
                  <a:gd name="T10" fmla="*/ 3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3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2" name="Freeform 3612"/>
              <p:cNvSpPr>
                <a:spLocks/>
              </p:cNvSpPr>
              <p:nvPr/>
            </p:nvSpPr>
            <p:spPr bwMode="auto">
              <a:xfrm>
                <a:off x="4277" y="2441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3" name="Freeform 3613"/>
              <p:cNvSpPr>
                <a:spLocks/>
              </p:cNvSpPr>
              <p:nvPr/>
            </p:nvSpPr>
            <p:spPr bwMode="auto">
              <a:xfrm>
                <a:off x="4254" y="2433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2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5 h 11"/>
                  <a:gd name="T12" fmla="*/ 15 w 26"/>
                  <a:gd name="T13" fmla="*/ 5 h 11"/>
                  <a:gd name="T14" fmla="*/ 18 w 26"/>
                  <a:gd name="T15" fmla="*/ 8 h 11"/>
                  <a:gd name="T16" fmla="*/ 23 w 26"/>
                  <a:gd name="T17" fmla="*/ 8 h 11"/>
                  <a:gd name="T18" fmla="*/ 23 w 26"/>
                  <a:gd name="T19" fmla="*/ 11 h 11"/>
                  <a:gd name="T20" fmla="*/ 26 w 26"/>
                  <a:gd name="T21" fmla="*/ 8 h 11"/>
                  <a:gd name="T22" fmla="*/ 23 w 26"/>
                  <a:gd name="T23" fmla="*/ 5 h 11"/>
                  <a:gd name="T24" fmla="*/ 21 w 26"/>
                  <a:gd name="T25" fmla="*/ 3 h 11"/>
                  <a:gd name="T26" fmla="*/ 18 w 26"/>
                  <a:gd name="T27" fmla="*/ 3 h 11"/>
                  <a:gd name="T28" fmla="*/ 15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2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4" name="Freeform 3614"/>
              <p:cNvSpPr>
                <a:spLocks/>
              </p:cNvSpPr>
              <p:nvPr/>
            </p:nvSpPr>
            <p:spPr bwMode="auto">
              <a:xfrm>
                <a:off x="4225" y="2431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7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0 w 29"/>
                  <a:gd name="T31" fmla="*/ 2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5" name="Freeform 3615"/>
              <p:cNvSpPr>
                <a:spLocks/>
              </p:cNvSpPr>
              <p:nvPr/>
            </p:nvSpPr>
            <p:spPr bwMode="auto">
              <a:xfrm>
                <a:off x="4222" y="24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6" name="Freeform 3616"/>
              <p:cNvSpPr>
                <a:spLocks/>
              </p:cNvSpPr>
              <p:nvPr/>
            </p:nvSpPr>
            <p:spPr bwMode="auto">
              <a:xfrm>
                <a:off x="4235" y="2444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2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40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40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2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0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22" name="Rectangle 3618"/>
            <p:cNvSpPr>
              <a:spLocks noChangeArrowheads="1"/>
            </p:cNvSpPr>
            <p:nvPr/>
          </p:nvSpPr>
          <p:spPr bwMode="auto">
            <a:xfrm>
              <a:off x="3666" y="1857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23" name="Rectangle 3619"/>
            <p:cNvSpPr>
              <a:spLocks noChangeArrowheads="1"/>
            </p:cNvSpPr>
            <p:nvPr/>
          </p:nvSpPr>
          <p:spPr bwMode="auto">
            <a:xfrm>
              <a:off x="3883" y="1869"/>
              <a:ext cx="46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Sales &amp; </a:t>
              </a:r>
              <a:endParaRPr lang="en-GB" altLang="de-DE" sz="1400"/>
            </a:p>
          </p:txBody>
        </p:sp>
        <p:sp>
          <p:nvSpPr>
            <p:cNvPr id="15424" name="Rectangle 3620"/>
            <p:cNvSpPr>
              <a:spLocks noChangeArrowheads="1"/>
            </p:cNvSpPr>
            <p:nvPr/>
          </p:nvSpPr>
          <p:spPr bwMode="auto">
            <a:xfrm>
              <a:off x="3829" y="1980"/>
              <a:ext cx="54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Marketing</a:t>
              </a:r>
              <a:endParaRPr lang="en-GB" altLang="de-DE" sz="1400"/>
            </a:p>
          </p:txBody>
        </p:sp>
        <p:grpSp>
          <p:nvGrpSpPr>
            <p:cNvPr id="15425" name="Group 3786"/>
            <p:cNvGrpSpPr>
              <a:grpSpLocks/>
            </p:cNvGrpSpPr>
            <p:nvPr/>
          </p:nvGrpSpPr>
          <p:grpSpPr bwMode="auto">
            <a:xfrm>
              <a:off x="1552" y="2129"/>
              <a:ext cx="588" cy="419"/>
              <a:chOff x="1552" y="2129"/>
              <a:chExt cx="588" cy="419"/>
            </a:xfrm>
          </p:grpSpPr>
          <p:sp>
            <p:nvSpPr>
              <p:cNvPr id="16987" name="Freeform 3621"/>
              <p:cNvSpPr>
                <a:spLocks/>
              </p:cNvSpPr>
              <p:nvPr/>
            </p:nvSpPr>
            <p:spPr bwMode="auto">
              <a:xfrm>
                <a:off x="1852" y="230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4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8" name="Freeform 3622"/>
              <p:cNvSpPr>
                <a:spLocks/>
              </p:cNvSpPr>
              <p:nvPr/>
            </p:nvSpPr>
            <p:spPr bwMode="auto">
              <a:xfrm>
                <a:off x="1907" y="2302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9" name="Freeform 3623"/>
              <p:cNvSpPr>
                <a:spLocks/>
              </p:cNvSpPr>
              <p:nvPr/>
            </p:nvSpPr>
            <p:spPr bwMode="auto">
              <a:xfrm>
                <a:off x="1954" y="2307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4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4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0" name="Freeform 3624"/>
              <p:cNvSpPr>
                <a:spLocks/>
              </p:cNvSpPr>
              <p:nvPr/>
            </p:nvSpPr>
            <p:spPr bwMode="auto">
              <a:xfrm>
                <a:off x="1970" y="2326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6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6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1" name="Freeform 3625"/>
              <p:cNvSpPr>
                <a:spLocks/>
              </p:cNvSpPr>
              <p:nvPr/>
            </p:nvSpPr>
            <p:spPr bwMode="auto">
              <a:xfrm>
                <a:off x="1965" y="2347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3 w 8"/>
                  <a:gd name="T25" fmla="*/ 8 h 23"/>
                  <a:gd name="T26" fmla="*/ 3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3 w 8"/>
                  <a:gd name="T35" fmla="*/ 21 h 23"/>
                  <a:gd name="T36" fmla="*/ 3 w 8"/>
                  <a:gd name="T37" fmla="*/ 23 h 23"/>
                  <a:gd name="T38" fmla="*/ 3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2" name="Freeform 3626"/>
              <p:cNvSpPr>
                <a:spLocks/>
              </p:cNvSpPr>
              <p:nvPr/>
            </p:nvSpPr>
            <p:spPr bwMode="auto">
              <a:xfrm>
                <a:off x="1968" y="2365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3 h 8"/>
                  <a:gd name="T6" fmla="*/ 26 w 34"/>
                  <a:gd name="T7" fmla="*/ 3 h 8"/>
                  <a:gd name="T8" fmla="*/ 20 w 34"/>
                  <a:gd name="T9" fmla="*/ 3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3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0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3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3" name="Freeform 3627"/>
              <p:cNvSpPr>
                <a:spLocks/>
              </p:cNvSpPr>
              <p:nvPr/>
            </p:nvSpPr>
            <p:spPr bwMode="auto">
              <a:xfrm>
                <a:off x="2002" y="2355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8 w 34"/>
                  <a:gd name="T5" fmla="*/ 0 h 15"/>
                  <a:gd name="T6" fmla="*/ 23 w 34"/>
                  <a:gd name="T7" fmla="*/ 2 h 15"/>
                  <a:gd name="T8" fmla="*/ 20 w 34"/>
                  <a:gd name="T9" fmla="*/ 2 h 15"/>
                  <a:gd name="T10" fmla="*/ 15 w 34"/>
                  <a:gd name="T11" fmla="*/ 5 h 15"/>
                  <a:gd name="T12" fmla="*/ 10 w 34"/>
                  <a:gd name="T13" fmla="*/ 7 h 15"/>
                  <a:gd name="T14" fmla="*/ 7 w 34"/>
                  <a:gd name="T15" fmla="*/ 7 h 15"/>
                  <a:gd name="T16" fmla="*/ 2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5 w 34"/>
                  <a:gd name="T23" fmla="*/ 13 h 15"/>
                  <a:gd name="T24" fmla="*/ 7 w 34"/>
                  <a:gd name="T25" fmla="*/ 13 h 15"/>
                  <a:gd name="T26" fmla="*/ 13 w 34"/>
                  <a:gd name="T27" fmla="*/ 10 h 15"/>
                  <a:gd name="T28" fmla="*/ 15 w 34"/>
                  <a:gd name="T29" fmla="*/ 7 h 15"/>
                  <a:gd name="T30" fmla="*/ 20 w 34"/>
                  <a:gd name="T31" fmla="*/ 7 h 15"/>
                  <a:gd name="T32" fmla="*/ 26 w 34"/>
                  <a:gd name="T33" fmla="*/ 5 h 15"/>
                  <a:gd name="T34" fmla="*/ 28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4" name="Freeform 3628"/>
              <p:cNvSpPr>
                <a:spLocks/>
              </p:cNvSpPr>
              <p:nvPr/>
            </p:nvSpPr>
            <p:spPr bwMode="auto">
              <a:xfrm>
                <a:off x="2036" y="2355"/>
                <a:ext cx="62" cy="13"/>
              </a:xfrm>
              <a:custGeom>
                <a:avLst/>
                <a:gdLst>
                  <a:gd name="T0" fmla="*/ 62 w 62"/>
                  <a:gd name="T1" fmla="*/ 7 h 13"/>
                  <a:gd name="T2" fmla="*/ 62 w 62"/>
                  <a:gd name="T3" fmla="*/ 7 h 13"/>
                  <a:gd name="T4" fmla="*/ 54 w 62"/>
                  <a:gd name="T5" fmla="*/ 5 h 13"/>
                  <a:gd name="T6" fmla="*/ 47 w 62"/>
                  <a:gd name="T7" fmla="*/ 2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2 h 13"/>
                  <a:gd name="T24" fmla="*/ 15 w 62"/>
                  <a:gd name="T25" fmla="*/ 2 h 13"/>
                  <a:gd name="T26" fmla="*/ 23 w 62"/>
                  <a:gd name="T27" fmla="*/ 2 h 13"/>
                  <a:gd name="T28" fmla="*/ 31 w 62"/>
                  <a:gd name="T29" fmla="*/ 2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7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7"/>
                    </a:moveTo>
                    <a:lnTo>
                      <a:pt x="62" y="7"/>
                    </a:lnTo>
                    <a:lnTo>
                      <a:pt x="54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5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7"/>
                    </a:lnTo>
                    <a:lnTo>
                      <a:pt x="60" y="13"/>
                    </a:lnTo>
                    <a:lnTo>
                      <a:pt x="6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5" name="Freeform 3629"/>
              <p:cNvSpPr>
                <a:spLocks/>
              </p:cNvSpPr>
              <p:nvPr/>
            </p:nvSpPr>
            <p:spPr bwMode="auto">
              <a:xfrm>
                <a:off x="2096" y="2362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5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8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2 w 44"/>
                  <a:gd name="T37" fmla="*/ 61 h 61"/>
                  <a:gd name="T38" fmla="*/ 42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5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2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6" name="Freeform 3630"/>
              <p:cNvSpPr>
                <a:spLocks/>
              </p:cNvSpPr>
              <p:nvPr/>
            </p:nvSpPr>
            <p:spPr bwMode="auto">
              <a:xfrm>
                <a:off x="2111" y="2423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9 h 36"/>
                  <a:gd name="T8" fmla="*/ 19 w 29"/>
                  <a:gd name="T9" fmla="*/ 26 h 36"/>
                  <a:gd name="T10" fmla="*/ 21 w 29"/>
                  <a:gd name="T11" fmla="*/ 21 h 36"/>
                  <a:gd name="T12" fmla="*/ 27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7 w 29"/>
                  <a:gd name="T21" fmla="*/ 0 h 36"/>
                  <a:gd name="T22" fmla="*/ 27 w 29"/>
                  <a:gd name="T23" fmla="*/ 5 h 36"/>
                  <a:gd name="T24" fmla="*/ 27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7" name="Freeform 3631"/>
              <p:cNvSpPr>
                <a:spLocks/>
              </p:cNvSpPr>
              <p:nvPr/>
            </p:nvSpPr>
            <p:spPr bwMode="auto">
              <a:xfrm>
                <a:off x="2075" y="2454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8" name="Freeform 3632"/>
              <p:cNvSpPr>
                <a:spLocks/>
              </p:cNvSpPr>
              <p:nvPr/>
            </p:nvSpPr>
            <p:spPr bwMode="auto">
              <a:xfrm>
                <a:off x="2072" y="2433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9" name="Freeform 3633"/>
              <p:cNvSpPr>
                <a:spLocks/>
              </p:cNvSpPr>
              <p:nvPr/>
            </p:nvSpPr>
            <p:spPr bwMode="auto">
              <a:xfrm>
                <a:off x="2062" y="2412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0" name="Freeform 3634"/>
              <p:cNvSpPr>
                <a:spLocks/>
              </p:cNvSpPr>
              <p:nvPr/>
            </p:nvSpPr>
            <p:spPr bwMode="auto">
              <a:xfrm>
                <a:off x="2022" y="2407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1" name="Freeform 3635"/>
              <p:cNvSpPr>
                <a:spLocks/>
              </p:cNvSpPr>
              <p:nvPr/>
            </p:nvSpPr>
            <p:spPr bwMode="auto">
              <a:xfrm>
                <a:off x="1988" y="2410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4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2" name="Freeform 3636"/>
              <p:cNvSpPr>
                <a:spLocks/>
              </p:cNvSpPr>
              <p:nvPr/>
            </p:nvSpPr>
            <p:spPr bwMode="auto">
              <a:xfrm>
                <a:off x="1586" y="2355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2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80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2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3" name="Freeform 3637"/>
              <p:cNvSpPr>
                <a:spLocks/>
              </p:cNvSpPr>
              <p:nvPr/>
            </p:nvSpPr>
            <p:spPr bwMode="auto">
              <a:xfrm>
                <a:off x="1586" y="2370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7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7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7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4" name="Freeform 3638"/>
              <p:cNvSpPr>
                <a:spLocks/>
              </p:cNvSpPr>
              <p:nvPr/>
            </p:nvSpPr>
            <p:spPr bwMode="auto">
              <a:xfrm>
                <a:off x="1586" y="2420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5" name="Freeform 3639"/>
              <p:cNvSpPr>
                <a:spLocks/>
              </p:cNvSpPr>
              <p:nvPr/>
            </p:nvSpPr>
            <p:spPr bwMode="auto">
              <a:xfrm>
                <a:off x="1596" y="2436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6" name="Freeform 3640"/>
              <p:cNvSpPr>
                <a:spLocks/>
              </p:cNvSpPr>
              <p:nvPr/>
            </p:nvSpPr>
            <p:spPr bwMode="auto">
              <a:xfrm>
                <a:off x="1750" y="2438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7" name="Freeform 3641"/>
              <p:cNvSpPr>
                <a:spLocks/>
              </p:cNvSpPr>
              <p:nvPr/>
            </p:nvSpPr>
            <p:spPr bwMode="auto">
              <a:xfrm>
                <a:off x="1837" y="2433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8" name="Freeform 3642"/>
              <p:cNvSpPr>
                <a:spLocks/>
              </p:cNvSpPr>
              <p:nvPr/>
            </p:nvSpPr>
            <p:spPr bwMode="auto">
              <a:xfrm>
                <a:off x="1905" y="2365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9" name="Freeform 3643"/>
              <p:cNvSpPr>
                <a:spLocks/>
              </p:cNvSpPr>
              <p:nvPr/>
            </p:nvSpPr>
            <p:spPr bwMode="auto">
              <a:xfrm>
                <a:off x="1866" y="2355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0 w 57"/>
                  <a:gd name="T9" fmla="*/ 2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7 h 13"/>
                  <a:gd name="T16" fmla="*/ 49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7 h 13"/>
                  <a:gd name="T24" fmla="*/ 47 w 57"/>
                  <a:gd name="T25" fmla="*/ 5 h 13"/>
                  <a:gd name="T26" fmla="*/ 39 w 57"/>
                  <a:gd name="T27" fmla="*/ 2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0" y="2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7"/>
                    </a:lnTo>
                    <a:lnTo>
                      <a:pt x="49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7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0" name="Freeform 3644"/>
              <p:cNvSpPr>
                <a:spLocks/>
              </p:cNvSpPr>
              <p:nvPr/>
            </p:nvSpPr>
            <p:spPr bwMode="auto">
              <a:xfrm>
                <a:off x="1586" y="2355"/>
                <a:ext cx="280" cy="18"/>
              </a:xfrm>
              <a:custGeom>
                <a:avLst/>
                <a:gdLst>
                  <a:gd name="T0" fmla="*/ 2 w 280"/>
                  <a:gd name="T1" fmla="*/ 15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5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7 h 18"/>
                  <a:gd name="T14" fmla="*/ 232 w 280"/>
                  <a:gd name="T15" fmla="*/ 5 h 18"/>
                  <a:gd name="T16" fmla="*/ 266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2 h 18"/>
                  <a:gd name="T26" fmla="*/ 188 w 280"/>
                  <a:gd name="T27" fmla="*/ 5 h 18"/>
                  <a:gd name="T28" fmla="*/ 136 w 280"/>
                  <a:gd name="T29" fmla="*/ 7 h 18"/>
                  <a:gd name="T30" fmla="*/ 86 w 280"/>
                  <a:gd name="T31" fmla="*/ 10 h 18"/>
                  <a:gd name="T32" fmla="*/ 41 w 280"/>
                  <a:gd name="T33" fmla="*/ 13 h 18"/>
                  <a:gd name="T34" fmla="*/ 13 w 280"/>
                  <a:gd name="T35" fmla="*/ 15 h 18"/>
                  <a:gd name="T36" fmla="*/ 0 w 280"/>
                  <a:gd name="T37" fmla="*/ 15 h 18"/>
                  <a:gd name="T38" fmla="*/ 0 w 280"/>
                  <a:gd name="T39" fmla="*/ 15 h 18"/>
                  <a:gd name="T40" fmla="*/ 2 w 28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1" name="Freeform 3645"/>
              <p:cNvSpPr>
                <a:spLocks/>
              </p:cNvSpPr>
              <p:nvPr/>
            </p:nvSpPr>
            <p:spPr bwMode="auto">
              <a:xfrm>
                <a:off x="1552" y="2459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2" name="Freeform 3646"/>
              <p:cNvSpPr>
                <a:spLocks/>
              </p:cNvSpPr>
              <p:nvPr/>
            </p:nvSpPr>
            <p:spPr bwMode="auto">
              <a:xfrm>
                <a:off x="1557" y="2462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3" name="Freeform 3647"/>
              <p:cNvSpPr>
                <a:spLocks/>
              </p:cNvSpPr>
              <p:nvPr/>
            </p:nvSpPr>
            <p:spPr bwMode="auto">
              <a:xfrm>
                <a:off x="1614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4" name="Freeform 3648"/>
              <p:cNvSpPr>
                <a:spLocks/>
              </p:cNvSpPr>
              <p:nvPr/>
            </p:nvSpPr>
            <p:spPr bwMode="auto">
              <a:xfrm>
                <a:off x="1604" y="248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5" name="Freeform 3649"/>
              <p:cNvSpPr>
                <a:spLocks/>
              </p:cNvSpPr>
              <p:nvPr/>
            </p:nvSpPr>
            <p:spPr bwMode="auto">
              <a:xfrm>
                <a:off x="1593" y="2488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6" name="Freeform 3650"/>
              <p:cNvSpPr>
                <a:spLocks/>
              </p:cNvSpPr>
              <p:nvPr/>
            </p:nvSpPr>
            <p:spPr bwMode="auto">
              <a:xfrm>
                <a:off x="1580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7" name="Freeform 3651"/>
              <p:cNvSpPr>
                <a:spLocks/>
              </p:cNvSpPr>
              <p:nvPr/>
            </p:nvSpPr>
            <p:spPr bwMode="auto">
              <a:xfrm>
                <a:off x="1570" y="250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3 w 10"/>
                  <a:gd name="T11" fmla="*/ 10 h 10"/>
                  <a:gd name="T12" fmla="*/ 3 w 10"/>
                  <a:gd name="T13" fmla="*/ 10 h 10"/>
                  <a:gd name="T14" fmla="*/ 5 w 10"/>
                  <a:gd name="T15" fmla="*/ 10 h 10"/>
                  <a:gd name="T16" fmla="*/ 8 w 10"/>
                  <a:gd name="T17" fmla="*/ 7 h 10"/>
                  <a:gd name="T18" fmla="*/ 8 w 10"/>
                  <a:gd name="T19" fmla="*/ 7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8" name="Freeform 3652"/>
              <p:cNvSpPr>
                <a:spLocks/>
              </p:cNvSpPr>
              <p:nvPr/>
            </p:nvSpPr>
            <p:spPr bwMode="auto">
              <a:xfrm>
                <a:off x="1627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9" name="Freeform 3653"/>
              <p:cNvSpPr>
                <a:spLocks/>
              </p:cNvSpPr>
              <p:nvPr/>
            </p:nvSpPr>
            <p:spPr bwMode="auto">
              <a:xfrm>
                <a:off x="1617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0" name="Freeform 3654"/>
              <p:cNvSpPr>
                <a:spLocks/>
              </p:cNvSpPr>
              <p:nvPr/>
            </p:nvSpPr>
            <p:spPr bwMode="auto">
              <a:xfrm>
                <a:off x="1607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1" name="Freeform 3655"/>
              <p:cNvSpPr>
                <a:spLocks/>
              </p:cNvSpPr>
              <p:nvPr/>
            </p:nvSpPr>
            <p:spPr bwMode="auto">
              <a:xfrm>
                <a:off x="1593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2" name="Freeform 3656"/>
              <p:cNvSpPr>
                <a:spLocks/>
              </p:cNvSpPr>
              <p:nvPr/>
            </p:nvSpPr>
            <p:spPr bwMode="auto">
              <a:xfrm>
                <a:off x="1583" y="2509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3" name="Freeform 3657"/>
              <p:cNvSpPr>
                <a:spLocks/>
              </p:cNvSpPr>
              <p:nvPr/>
            </p:nvSpPr>
            <p:spPr bwMode="auto">
              <a:xfrm>
                <a:off x="1638" y="2472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4" name="Freeform 3658"/>
              <p:cNvSpPr>
                <a:spLocks/>
              </p:cNvSpPr>
              <p:nvPr/>
            </p:nvSpPr>
            <p:spPr bwMode="auto">
              <a:xfrm>
                <a:off x="1630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5" name="Freeform 3659"/>
              <p:cNvSpPr>
                <a:spLocks/>
              </p:cNvSpPr>
              <p:nvPr/>
            </p:nvSpPr>
            <p:spPr bwMode="auto">
              <a:xfrm>
                <a:off x="1620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6" name="Freeform 3660"/>
              <p:cNvSpPr>
                <a:spLocks/>
              </p:cNvSpPr>
              <p:nvPr/>
            </p:nvSpPr>
            <p:spPr bwMode="auto">
              <a:xfrm>
                <a:off x="1607" y="249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7" name="Freeform 3661"/>
              <p:cNvSpPr>
                <a:spLocks/>
              </p:cNvSpPr>
              <p:nvPr/>
            </p:nvSpPr>
            <p:spPr bwMode="auto">
              <a:xfrm>
                <a:off x="1596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8" name="Freeform 3662"/>
              <p:cNvSpPr>
                <a:spLocks/>
              </p:cNvSpPr>
              <p:nvPr/>
            </p:nvSpPr>
            <p:spPr bwMode="auto">
              <a:xfrm>
                <a:off x="1651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9" name="Freeform 3663"/>
              <p:cNvSpPr>
                <a:spLocks/>
              </p:cNvSpPr>
              <p:nvPr/>
            </p:nvSpPr>
            <p:spPr bwMode="auto">
              <a:xfrm>
                <a:off x="1643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0" name="Freeform 3664"/>
              <p:cNvSpPr>
                <a:spLocks/>
              </p:cNvSpPr>
              <p:nvPr/>
            </p:nvSpPr>
            <p:spPr bwMode="auto">
              <a:xfrm>
                <a:off x="1633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1" name="Freeform 3665"/>
              <p:cNvSpPr>
                <a:spLocks/>
              </p:cNvSpPr>
              <p:nvPr/>
            </p:nvSpPr>
            <p:spPr bwMode="auto">
              <a:xfrm>
                <a:off x="1622" y="249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2" name="Freeform 3666"/>
              <p:cNvSpPr>
                <a:spLocks/>
              </p:cNvSpPr>
              <p:nvPr/>
            </p:nvSpPr>
            <p:spPr bwMode="auto">
              <a:xfrm>
                <a:off x="1609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3" name="Freeform 3667"/>
              <p:cNvSpPr>
                <a:spLocks/>
              </p:cNvSpPr>
              <p:nvPr/>
            </p:nvSpPr>
            <p:spPr bwMode="auto">
              <a:xfrm>
                <a:off x="1664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4" name="Freeform 3668"/>
              <p:cNvSpPr>
                <a:spLocks/>
              </p:cNvSpPr>
              <p:nvPr/>
            </p:nvSpPr>
            <p:spPr bwMode="auto">
              <a:xfrm>
                <a:off x="1656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5" name="Freeform 3669"/>
              <p:cNvSpPr>
                <a:spLocks/>
              </p:cNvSpPr>
              <p:nvPr/>
            </p:nvSpPr>
            <p:spPr bwMode="auto">
              <a:xfrm>
                <a:off x="1646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6" name="Freeform 3670"/>
              <p:cNvSpPr>
                <a:spLocks/>
              </p:cNvSpPr>
              <p:nvPr/>
            </p:nvSpPr>
            <p:spPr bwMode="auto">
              <a:xfrm>
                <a:off x="1635" y="249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7" name="Freeform 3671"/>
              <p:cNvSpPr>
                <a:spLocks/>
              </p:cNvSpPr>
              <p:nvPr/>
            </p:nvSpPr>
            <p:spPr bwMode="auto">
              <a:xfrm>
                <a:off x="1625" y="2509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8" name="Freeform 3672"/>
              <p:cNvSpPr>
                <a:spLocks/>
              </p:cNvSpPr>
              <p:nvPr/>
            </p:nvSpPr>
            <p:spPr bwMode="auto">
              <a:xfrm>
                <a:off x="1677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9" name="Freeform 3673"/>
              <p:cNvSpPr>
                <a:spLocks/>
              </p:cNvSpPr>
              <p:nvPr/>
            </p:nvSpPr>
            <p:spPr bwMode="auto">
              <a:xfrm>
                <a:off x="1669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0" name="Freeform 3674"/>
              <p:cNvSpPr>
                <a:spLocks/>
              </p:cNvSpPr>
              <p:nvPr/>
            </p:nvSpPr>
            <p:spPr bwMode="auto">
              <a:xfrm>
                <a:off x="1659" y="2488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1" name="Freeform 3675"/>
              <p:cNvSpPr>
                <a:spLocks/>
              </p:cNvSpPr>
              <p:nvPr/>
            </p:nvSpPr>
            <p:spPr bwMode="auto">
              <a:xfrm>
                <a:off x="1648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2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2" name="Freeform 3676"/>
              <p:cNvSpPr>
                <a:spLocks/>
              </p:cNvSpPr>
              <p:nvPr/>
            </p:nvSpPr>
            <p:spPr bwMode="auto">
              <a:xfrm>
                <a:off x="1638" y="2509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3" name="Freeform 3677"/>
              <p:cNvSpPr>
                <a:spLocks/>
              </p:cNvSpPr>
              <p:nvPr/>
            </p:nvSpPr>
            <p:spPr bwMode="auto">
              <a:xfrm>
                <a:off x="1690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4" name="Freeform 3678"/>
              <p:cNvSpPr>
                <a:spLocks/>
              </p:cNvSpPr>
              <p:nvPr/>
            </p:nvSpPr>
            <p:spPr bwMode="auto">
              <a:xfrm>
                <a:off x="1682" y="248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5" name="Freeform 3679"/>
              <p:cNvSpPr>
                <a:spLocks/>
              </p:cNvSpPr>
              <p:nvPr/>
            </p:nvSpPr>
            <p:spPr bwMode="auto">
              <a:xfrm>
                <a:off x="1675" y="2491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6" name="Freeform 3680"/>
              <p:cNvSpPr>
                <a:spLocks/>
              </p:cNvSpPr>
              <p:nvPr/>
            </p:nvSpPr>
            <p:spPr bwMode="auto">
              <a:xfrm>
                <a:off x="1664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7" name="Freeform 3681"/>
              <p:cNvSpPr>
                <a:spLocks/>
              </p:cNvSpPr>
              <p:nvPr/>
            </p:nvSpPr>
            <p:spPr bwMode="auto">
              <a:xfrm>
                <a:off x="1654" y="250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8" name="Freeform 3682"/>
              <p:cNvSpPr>
                <a:spLocks/>
              </p:cNvSpPr>
              <p:nvPr/>
            </p:nvSpPr>
            <p:spPr bwMode="auto">
              <a:xfrm>
                <a:off x="1703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9" name="Freeform 3683"/>
              <p:cNvSpPr>
                <a:spLocks/>
              </p:cNvSpPr>
              <p:nvPr/>
            </p:nvSpPr>
            <p:spPr bwMode="auto">
              <a:xfrm>
                <a:off x="1698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0" name="Freeform 3684"/>
              <p:cNvSpPr>
                <a:spLocks/>
              </p:cNvSpPr>
              <p:nvPr/>
            </p:nvSpPr>
            <p:spPr bwMode="auto">
              <a:xfrm>
                <a:off x="1688" y="249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1" name="Freeform 3685"/>
              <p:cNvSpPr>
                <a:spLocks/>
              </p:cNvSpPr>
              <p:nvPr/>
            </p:nvSpPr>
            <p:spPr bwMode="auto">
              <a:xfrm>
                <a:off x="1680" y="2499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2" name="Freeform 3686"/>
              <p:cNvSpPr>
                <a:spLocks/>
              </p:cNvSpPr>
              <p:nvPr/>
            </p:nvSpPr>
            <p:spPr bwMode="auto">
              <a:xfrm>
                <a:off x="1669" y="2509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3" name="Freeform 3687"/>
              <p:cNvSpPr>
                <a:spLocks/>
              </p:cNvSpPr>
              <p:nvPr/>
            </p:nvSpPr>
            <p:spPr bwMode="auto">
              <a:xfrm>
                <a:off x="1719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4" name="Freeform 3688"/>
              <p:cNvSpPr>
                <a:spLocks/>
              </p:cNvSpPr>
              <p:nvPr/>
            </p:nvSpPr>
            <p:spPr bwMode="auto">
              <a:xfrm>
                <a:off x="1711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5" name="Freeform 3689"/>
              <p:cNvSpPr>
                <a:spLocks/>
              </p:cNvSpPr>
              <p:nvPr/>
            </p:nvSpPr>
            <p:spPr bwMode="auto">
              <a:xfrm>
                <a:off x="1703" y="249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6" name="Freeform 3690"/>
              <p:cNvSpPr>
                <a:spLocks/>
              </p:cNvSpPr>
              <p:nvPr/>
            </p:nvSpPr>
            <p:spPr bwMode="auto">
              <a:xfrm>
                <a:off x="1695" y="2499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7" name="Freeform 3691"/>
              <p:cNvSpPr>
                <a:spLocks/>
              </p:cNvSpPr>
              <p:nvPr/>
            </p:nvSpPr>
            <p:spPr bwMode="auto">
              <a:xfrm>
                <a:off x="1688" y="251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8" name="Freeform 3692"/>
              <p:cNvSpPr>
                <a:spLocks/>
              </p:cNvSpPr>
              <p:nvPr/>
            </p:nvSpPr>
            <p:spPr bwMode="auto">
              <a:xfrm>
                <a:off x="1732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9" name="Freeform 3693"/>
              <p:cNvSpPr>
                <a:spLocks/>
              </p:cNvSpPr>
              <p:nvPr/>
            </p:nvSpPr>
            <p:spPr bwMode="auto">
              <a:xfrm>
                <a:off x="1727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0" name="Freeform 3694"/>
              <p:cNvSpPr>
                <a:spLocks/>
              </p:cNvSpPr>
              <p:nvPr/>
            </p:nvSpPr>
            <p:spPr bwMode="auto">
              <a:xfrm>
                <a:off x="1719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1" name="Freeform 3695"/>
              <p:cNvSpPr>
                <a:spLocks/>
              </p:cNvSpPr>
              <p:nvPr/>
            </p:nvSpPr>
            <p:spPr bwMode="auto">
              <a:xfrm>
                <a:off x="1711" y="250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2" name="Freeform 3696"/>
              <p:cNvSpPr>
                <a:spLocks/>
              </p:cNvSpPr>
              <p:nvPr/>
            </p:nvSpPr>
            <p:spPr bwMode="auto">
              <a:xfrm>
                <a:off x="1703" y="2512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3" name="Freeform 3697"/>
              <p:cNvSpPr>
                <a:spLocks/>
              </p:cNvSpPr>
              <p:nvPr/>
            </p:nvSpPr>
            <p:spPr bwMode="auto">
              <a:xfrm>
                <a:off x="1748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4" name="Freeform 3698"/>
              <p:cNvSpPr>
                <a:spLocks/>
              </p:cNvSpPr>
              <p:nvPr/>
            </p:nvSpPr>
            <p:spPr bwMode="auto">
              <a:xfrm>
                <a:off x="1743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5" name="Freeform 3699"/>
              <p:cNvSpPr>
                <a:spLocks/>
              </p:cNvSpPr>
              <p:nvPr/>
            </p:nvSpPr>
            <p:spPr bwMode="auto">
              <a:xfrm>
                <a:off x="1735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6" name="Freeform 3700"/>
              <p:cNvSpPr>
                <a:spLocks/>
              </p:cNvSpPr>
              <p:nvPr/>
            </p:nvSpPr>
            <p:spPr bwMode="auto">
              <a:xfrm>
                <a:off x="1729" y="250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7" name="Freeform 3701"/>
              <p:cNvSpPr>
                <a:spLocks/>
              </p:cNvSpPr>
              <p:nvPr/>
            </p:nvSpPr>
            <p:spPr bwMode="auto">
              <a:xfrm>
                <a:off x="1722" y="251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8" name="Freeform 3702"/>
              <p:cNvSpPr>
                <a:spLocks/>
              </p:cNvSpPr>
              <p:nvPr/>
            </p:nvSpPr>
            <p:spPr bwMode="auto">
              <a:xfrm>
                <a:off x="1763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9" name="Freeform 3703"/>
              <p:cNvSpPr>
                <a:spLocks/>
              </p:cNvSpPr>
              <p:nvPr/>
            </p:nvSpPr>
            <p:spPr bwMode="auto">
              <a:xfrm>
                <a:off x="1758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0" name="Freeform 3704"/>
              <p:cNvSpPr>
                <a:spLocks/>
              </p:cNvSpPr>
              <p:nvPr/>
            </p:nvSpPr>
            <p:spPr bwMode="auto">
              <a:xfrm>
                <a:off x="1753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1" name="Freeform 3705"/>
              <p:cNvSpPr>
                <a:spLocks/>
              </p:cNvSpPr>
              <p:nvPr/>
            </p:nvSpPr>
            <p:spPr bwMode="auto">
              <a:xfrm>
                <a:off x="1745" y="250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2" name="Freeform 3706"/>
              <p:cNvSpPr>
                <a:spLocks/>
              </p:cNvSpPr>
              <p:nvPr/>
            </p:nvSpPr>
            <p:spPr bwMode="auto">
              <a:xfrm>
                <a:off x="1737" y="2512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3" name="Freeform 3707"/>
              <p:cNvSpPr>
                <a:spLocks/>
              </p:cNvSpPr>
              <p:nvPr/>
            </p:nvSpPr>
            <p:spPr bwMode="auto">
              <a:xfrm>
                <a:off x="1779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4" name="Freeform 3708"/>
              <p:cNvSpPr>
                <a:spLocks/>
              </p:cNvSpPr>
              <p:nvPr/>
            </p:nvSpPr>
            <p:spPr bwMode="auto">
              <a:xfrm>
                <a:off x="1774" y="2480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5" name="Freeform 3709"/>
              <p:cNvSpPr>
                <a:spLocks/>
              </p:cNvSpPr>
              <p:nvPr/>
            </p:nvSpPr>
            <p:spPr bwMode="auto">
              <a:xfrm>
                <a:off x="1769" y="249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6" name="Freeform 3710"/>
              <p:cNvSpPr>
                <a:spLocks/>
              </p:cNvSpPr>
              <p:nvPr/>
            </p:nvSpPr>
            <p:spPr bwMode="auto">
              <a:xfrm>
                <a:off x="1763" y="2501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6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6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7" name="Freeform 3711"/>
              <p:cNvSpPr>
                <a:spLocks/>
              </p:cNvSpPr>
              <p:nvPr/>
            </p:nvSpPr>
            <p:spPr bwMode="auto">
              <a:xfrm>
                <a:off x="1758" y="2512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8" name="Freeform 3712"/>
              <p:cNvSpPr>
                <a:spLocks/>
              </p:cNvSpPr>
              <p:nvPr/>
            </p:nvSpPr>
            <p:spPr bwMode="auto">
              <a:xfrm>
                <a:off x="1886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9" name="Freeform 3713"/>
              <p:cNvSpPr>
                <a:spLocks/>
              </p:cNvSpPr>
              <p:nvPr/>
            </p:nvSpPr>
            <p:spPr bwMode="auto">
              <a:xfrm>
                <a:off x="1892" y="248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0" name="Freeform 3714"/>
              <p:cNvSpPr>
                <a:spLocks/>
              </p:cNvSpPr>
              <p:nvPr/>
            </p:nvSpPr>
            <p:spPr bwMode="auto">
              <a:xfrm>
                <a:off x="1897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1" name="Freeform 3715"/>
              <p:cNvSpPr>
                <a:spLocks/>
              </p:cNvSpPr>
              <p:nvPr/>
            </p:nvSpPr>
            <p:spPr bwMode="auto">
              <a:xfrm>
                <a:off x="1902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2" name="Freeform 3716"/>
              <p:cNvSpPr>
                <a:spLocks/>
              </p:cNvSpPr>
              <p:nvPr/>
            </p:nvSpPr>
            <p:spPr bwMode="auto">
              <a:xfrm>
                <a:off x="1910" y="250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3" name="Freeform 3717"/>
              <p:cNvSpPr>
                <a:spLocks/>
              </p:cNvSpPr>
              <p:nvPr/>
            </p:nvSpPr>
            <p:spPr bwMode="auto">
              <a:xfrm>
                <a:off x="187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4" name="Freeform 3718"/>
              <p:cNvSpPr>
                <a:spLocks/>
              </p:cNvSpPr>
              <p:nvPr/>
            </p:nvSpPr>
            <p:spPr bwMode="auto">
              <a:xfrm>
                <a:off x="1879" y="2480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5" name="Freeform 3719"/>
              <p:cNvSpPr>
                <a:spLocks/>
              </p:cNvSpPr>
              <p:nvPr/>
            </p:nvSpPr>
            <p:spPr bwMode="auto">
              <a:xfrm>
                <a:off x="1884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6" name="Freeform 3720"/>
              <p:cNvSpPr>
                <a:spLocks/>
              </p:cNvSpPr>
              <p:nvPr/>
            </p:nvSpPr>
            <p:spPr bwMode="auto">
              <a:xfrm>
                <a:off x="1889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7" name="Freeform 3721"/>
              <p:cNvSpPr>
                <a:spLocks/>
              </p:cNvSpPr>
              <p:nvPr/>
            </p:nvSpPr>
            <p:spPr bwMode="auto">
              <a:xfrm>
                <a:off x="1894" y="2509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8" name="Freeform 3722"/>
              <p:cNvSpPr>
                <a:spLocks/>
              </p:cNvSpPr>
              <p:nvPr/>
            </p:nvSpPr>
            <p:spPr bwMode="auto">
              <a:xfrm>
                <a:off x="186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9" name="Freeform 3723"/>
              <p:cNvSpPr>
                <a:spLocks/>
              </p:cNvSpPr>
              <p:nvPr/>
            </p:nvSpPr>
            <p:spPr bwMode="auto">
              <a:xfrm>
                <a:off x="1866" y="2480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6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6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0" name="Freeform 3724"/>
              <p:cNvSpPr>
                <a:spLocks/>
              </p:cNvSpPr>
              <p:nvPr/>
            </p:nvSpPr>
            <p:spPr bwMode="auto">
              <a:xfrm>
                <a:off x="1871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1" name="Freeform 3725"/>
              <p:cNvSpPr>
                <a:spLocks/>
              </p:cNvSpPr>
              <p:nvPr/>
            </p:nvSpPr>
            <p:spPr bwMode="auto">
              <a:xfrm>
                <a:off x="1876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2" name="Freeform 3726"/>
              <p:cNvSpPr>
                <a:spLocks/>
              </p:cNvSpPr>
              <p:nvPr/>
            </p:nvSpPr>
            <p:spPr bwMode="auto">
              <a:xfrm>
                <a:off x="1881" y="2509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3" name="Freeform 3727"/>
              <p:cNvSpPr>
                <a:spLocks/>
              </p:cNvSpPr>
              <p:nvPr/>
            </p:nvSpPr>
            <p:spPr bwMode="auto">
              <a:xfrm>
                <a:off x="1947" y="2431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1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1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1 h 83"/>
                  <a:gd name="T40" fmla="*/ 68 w 75"/>
                  <a:gd name="T41" fmla="*/ 7 h 83"/>
                  <a:gd name="T42" fmla="*/ 55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7"/>
                    </a:lnTo>
                    <a:lnTo>
                      <a:pt x="55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4" name="Freeform 3728"/>
              <p:cNvSpPr>
                <a:spLocks/>
              </p:cNvSpPr>
              <p:nvPr/>
            </p:nvSpPr>
            <p:spPr bwMode="auto">
              <a:xfrm>
                <a:off x="1960" y="2428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5" name="Freeform 3729"/>
              <p:cNvSpPr>
                <a:spLocks/>
              </p:cNvSpPr>
              <p:nvPr/>
            </p:nvSpPr>
            <p:spPr bwMode="auto">
              <a:xfrm>
                <a:off x="1947" y="243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6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6" name="Freeform 3730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7" name="Freeform 3731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8" name="Freeform 3732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9" name="Freeform 3733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0" name="Freeform 3734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1" name="Freeform 3735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2" name="Freeform 3736"/>
              <p:cNvSpPr>
                <a:spLocks/>
              </p:cNvSpPr>
              <p:nvPr/>
            </p:nvSpPr>
            <p:spPr bwMode="auto">
              <a:xfrm>
                <a:off x="1988" y="2428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4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3" name="Freeform 3737"/>
              <p:cNvSpPr>
                <a:spLocks/>
              </p:cNvSpPr>
              <p:nvPr/>
            </p:nvSpPr>
            <p:spPr bwMode="auto">
              <a:xfrm>
                <a:off x="1978" y="243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0 h 76"/>
                  <a:gd name="T4" fmla="*/ 29 w 44"/>
                  <a:gd name="T5" fmla="*/ 62 h 76"/>
                  <a:gd name="T6" fmla="*/ 39 w 44"/>
                  <a:gd name="T7" fmla="*/ 49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7 h 76"/>
                  <a:gd name="T14" fmla="*/ 26 w 44"/>
                  <a:gd name="T15" fmla="*/ 2 h 76"/>
                  <a:gd name="T16" fmla="*/ 16 w 44"/>
                  <a:gd name="T17" fmla="*/ 0 h 76"/>
                  <a:gd name="T18" fmla="*/ 16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3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4" name="Freeform 3738"/>
              <p:cNvSpPr>
                <a:spLocks/>
              </p:cNvSpPr>
              <p:nvPr/>
            </p:nvSpPr>
            <p:spPr bwMode="auto">
              <a:xfrm>
                <a:off x="1994" y="249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8 w 15"/>
                  <a:gd name="T7" fmla="*/ 5 h 18"/>
                  <a:gd name="T8" fmla="*/ 8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6 h 18"/>
                  <a:gd name="T20" fmla="*/ 2 w 15"/>
                  <a:gd name="T21" fmla="*/ 18 h 18"/>
                  <a:gd name="T22" fmla="*/ 2 w 15"/>
                  <a:gd name="T23" fmla="*/ 16 h 18"/>
                  <a:gd name="T24" fmla="*/ 5 w 15"/>
                  <a:gd name="T25" fmla="*/ 13 h 18"/>
                  <a:gd name="T26" fmla="*/ 8 w 15"/>
                  <a:gd name="T27" fmla="*/ 13 h 18"/>
                  <a:gd name="T28" fmla="*/ 8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5" name="Freeform 3739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6" name="Freeform 3740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7" name="Freeform 3741"/>
              <p:cNvSpPr>
                <a:spLocks/>
              </p:cNvSpPr>
              <p:nvPr/>
            </p:nvSpPr>
            <p:spPr bwMode="auto">
              <a:xfrm>
                <a:off x="1994" y="2428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8" name="Freeform 3742"/>
              <p:cNvSpPr>
                <a:spLocks/>
              </p:cNvSpPr>
              <p:nvPr/>
            </p:nvSpPr>
            <p:spPr bwMode="auto">
              <a:xfrm>
                <a:off x="1988" y="243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9" name="Freeform 3743"/>
              <p:cNvSpPr>
                <a:spLocks/>
              </p:cNvSpPr>
              <p:nvPr/>
            </p:nvSpPr>
            <p:spPr bwMode="auto">
              <a:xfrm>
                <a:off x="1975" y="2433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0" name="Freeform 3744"/>
              <p:cNvSpPr>
                <a:spLocks/>
              </p:cNvSpPr>
              <p:nvPr/>
            </p:nvSpPr>
            <p:spPr bwMode="auto">
              <a:xfrm>
                <a:off x="1975" y="2462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1" name="Freeform 3745"/>
              <p:cNvSpPr>
                <a:spLocks/>
              </p:cNvSpPr>
              <p:nvPr/>
            </p:nvSpPr>
            <p:spPr bwMode="auto">
              <a:xfrm>
                <a:off x="1978" y="2488"/>
                <a:ext cx="18" cy="21"/>
              </a:xfrm>
              <a:custGeom>
                <a:avLst/>
                <a:gdLst>
                  <a:gd name="T0" fmla="*/ 16 w 18"/>
                  <a:gd name="T1" fmla="*/ 19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9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2" name="Freeform 3746"/>
              <p:cNvSpPr>
                <a:spLocks/>
              </p:cNvSpPr>
              <p:nvPr/>
            </p:nvSpPr>
            <p:spPr bwMode="auto">
              <a:xfrm>
                <a:off x="1771" y="2394"/>
                <a:ext cx="129" cy="34"/>
              </a:xfrm>
              <a:custGeom>
                <a:avLst/>
                <a:gdLst>
                  <a:gd name="T0" fmla="*/ 0 w 129"/>
                  <a:gd name="T1" fmla="*/ 5 h 34"/>
                  <a:gd name="T2" fmla="*/ 0 w 129"/>
                  <a:gd name="T3" fmla="*/ 16 h 34"/>
                  <a:gd name="T4" fmla="*/ 3 w 129"/>
                  <a:gd name="T5" fmla="*/ 26 h 34"/>
                  <a:gd name="T6" fmla="*/ 3 w 129"/>
                  <a:gd name="T7" fmla="*/ 29 h 34"/>
                  <a:gd name="T8" fmla="*/ 6 w 129"/>
                  <a:gd name="T9" fmla="*/ 31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1 h 34"/>
                  <a:gd name="T22" fmla="*/ 126 w 129"/>
                  <a:gd name="T23" fmla="*/ 26 h 34"/>
                  <a:gd name="T24" fmla="*/ 129 w 129"/>
                  <a:gd name="T25" fmla="*/ 18 h 34"/>
                  <a:gd name="T26" fmla="*/ 129 w 129"/>
                  <a:gd name="T27" fmla="*/ 10 h 34"/>
                  <a:gd name="T28" fmla="*/ 129 w 129"/>
                  <a:gd name="T29" fmla="*/ 5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5 h 34"/>
                  <a:gd name="T50" fmla="*/ 6 w 129"/>
                  <a:gd name="T51" fmla="*/ 5 h 34"/>
                  <a:gd name="T52" fmla="*/ 0 w 129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9" y="18"/>
                    </a:lnTo>
                    <a:lnTo>
                      <a:pt x="129" y="10"/>
                    </a:lnTo>
                    <a:lnTo>
                      <a:pt x="129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3" name="Freeform 3747"/>
              <p:cNvSpPr>
                <a:spLocks/>
              </p:cNvSpPr>
              <p:nvPr/>
            </p:nvSpPr>
            <p:spPr bwMode="auto">
              <a:xfrm>
                <a:off x="1771" y="2399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4" name="Freeform 3748"/>
              <p:cNvSpPr>
                <a:spLocks/>
              </p:cNvSpPr>
              <p:nvPr/>
            </p:nvSpPr>
            <p:spPr bwMode="auto">
              <a:xfrm>
                <a:off x="1771" y="2420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5" name="Freeform 3749"/>
              <p:cNvSpPr>
                <a:spLocks/>
              </p:cNvSpPr>
              <p:nvPr/>
            </p:nvSpPr>
            <p:spPr bwMode="auto">
              <a:xfrm>
                <a:off x="1777" y="2423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6" name="Freeform 3750"/>
              <p:cNvSpPr>
                <a:spLocks/>
              </p:cNvSpPr>
              <p:nvPr/>
            </p:nvSpPr>
            <p:spPr bwMode="auto">
              <a:xfrm>
                <a:off x="1834" y="2425"/>
                <a:ext cx="32" cy="6"/>
              </a:xfrm>
              <a:custGeom>
                <a:avLst/>
                <a:gdLst>
                  <a:gd name="T0" fmla="*/ 32 w 32"/>
                  <a:gd name="T1" fmla="*/ 3 h 6"/>
                  <a:gd name="T2" fmla="*/ 32 w 32"/>
                  <a:gd name="T3" fmla="*/ 3 h 6"/>
                  <a:gd name="T4" fmla="*/ 29 w 32"/>
                  <a:gd name="T5" fmla="*/ 3 h 6"/>
                  <a:gd name="T6" fmla="*/ 24 w 32"/>
                  <a:gd name="T7" fmla="*/ 0 h 6"/>
                  <a:gd name="T8" fmla="*/ 21 w 32"/>
                  <a:gd name="T9" fmla="*/ 0 h 6"/>
                  <a:gd name="T10" fmla="*/ 16 w 32"/>
                  <a:gd name="T11" fmla="*/ 0 h 6"/>
                  <a:gd name="T12" fmla="*/ 13 w 32"/>
                  <a:gd name="T13" fmla="*/ 0 h 6"/>
                  <a:gd name="T14" fmla="*/ 8 w 32"/>
                  <a:gd name="T15" fmla="*/ 0 h 6"/>
                  <a:gd name="T16" fmla="*/ 5 w 32"/>
                  <a:gd name="T17" fmla="*/ 0 h 6"/>
                  <a:gd name="T18" fmla="*/ 0 w 32"/>
                  <a:gd name="T19" fmla="*/ 0 h 6"/>
                  <a:gd name="T20" fmla="*/ 0 w 32"/>
                  <a:gd name="T21" fmla="*/ 3 h 6"/>
                  <a:gd name="T22" fmla="*/ 5 w 32"/>
                  <a:gd name="T23" fmla="*/ 3 h 6"/>
                  <a:gd name="T24" fmla="*/ 8 w 32"/>
                  <a:gd name="T25" fmla="*/ 3 h 6"/>
                  <a:gd name="T26" fmla="*/ 13 w 32"/>
                  <a:gd name="T27" fmla="*/ 3 h 6"/>
                  <a:gd name="T28" fmla="*/ 16 w 32"/>
                  <a:gd name="T29" fmla="*/ 6 h 6"/>
                  <a:gd name="T30" fmla="*/ 21 w 32"/>
                  <a:gd name="T31" fmla="*/ 6 h 6"/>
                  <a:gd name="T32" fmla="*/ 24 w 32"/>
                  <a:gd name="T33" fmla="*/ 6 h 6"/>
                  <a:gd name="T34" fmla="*/ 29 w 32"/>
                  <a:gd name="T35" fmla="*/ 6 h 6"/>
                  <a:gd name="T36" fmla="*/ 32 w 32"/>
                  <a:gd name="T37" fmla="*/ 6 h 6"/>
                  <a:gd name="T38" fmla="*/ 32 w 32"/>
                  <a:gd name="T39" fmla="*/ 6 h 6"/>
                  <a:gd name="T40" fmla="*/ 32 w 32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6"/>
                  <a:gd name="T65" fmla="*/ 32 w 32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6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2" y="6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7" name="Freeform 3751"/>
              <p:cNvSpPr>
                <a:spLocks/>
              </p:cNvSpPr>
              <p:nvPr/>
            </p:nvSpPr>
            <p:spPr bwMode="auto">
              <a:xfrm>
                <a:off x="1866" y="2423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2 h 8"/>
                  <a:gd name="T6" fmla="*/ 20 w 28"/>
                  <a:gd name="T7" fmla="*/ 2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2 h 8"/>
                  <a:gd name="T38" fmla="*/ 28 w 28"/>
                  <a:gd name="T39" fmla="*/ 2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8" name="Freeform 3752"/>
              <p:cNvSpPr>
                <a:spLocks/>
              </p:cNvSpPr>
              <p:nvPr/>
            </p:nvSpPr>
            <p:spPr bwMode="auto">
              <a:xfrm>
                <a:off x="1892" y="2397"/>
                <a:ext cx="10" cy="28"/>
              </a:xfrm>
              <a:custGeom>
                <a:avLst/>
                <a:gdLst>
                  <a:gd name="T0" fmla="*/ 5 w 10"/>
                  <a:gd name="T1" fmla="*/ 2 h 28"/>
                  <a:gd name="T2" fmla="*/ 5 w 10"/>
                  <a:gd name="T3" fmla="*/ 2 h 28"/>
                  <a:gd name="T4" fmla="*/ 5 w 10"/>
                  <a:gd name="T5" fmla="*/ 2 h 28"/>
                  <a:gd name="T6" fmla="*/ 5 w 10"/>
                  <a:gd name="T7" fmla="*/ 7 h 28"/>
                  <a:gd name="T8" fmla="*/ 5 w 10"/>
                  <a:gd name="T9" fmla="*/ 10 h 28"/>
                  <a:gd name="T10" fmla="*/ 5 w 10"/>
                  <a:gd name="T11" fmla="*/ 13 h 28"/>
                  <a:gd name="T12" fmla="*/ 5 w 10"/>
                  <a:gd name="T13" fmla="*/ 18 h 28"/>
                  <a:gd name="T14" fmla="*/ 2 w 10"/>
                  <a:gd name="T15" fmla="*/ 20 h 28"/>
                  <a:gd name="T16" fmla="*/ 2 w 10"/>
                  <a:gd name="T17" fmla="*/ 23 h 28"/>
                  <a:gd name="T18" fmla="*/ 0 w 10"/>
                  <a:gd name="T19" fmla="*/ 26 h 28"/>
                  <a:gd name="T20" fmla="*/ 2 w 10"/>
                  <a:gd name="T21" fmla="*/ 28 h 28"/>
                  <a:gd name="T22" fmla="*/ 5 w 10"/>
                  <a:gd name="T23" fmla="*/ 26 h 28"/>
                  <a:gd name="T24" fmla="*/ 5 w 10"/>
                  <a:gd name="T25" fmla="*/ 23 h 28"/>
                  <a:gd name="T26" fmla="*/ 8 w 10"/>
                  <a:gd name="T27" fmla="*/ 18 h 28"/>
                  <a:gd name="T28" fmla="*/ 8 w 10"/>
                  <a:gd name="T29" fmla="*/ 15 h 28"/>
                  <a:gd name="T30" fmla="*/ 10 w 10"/>
                  <a:gd name="T31" fmla="*/ 10 h 28"/>
                  <a:gd name="T32" fmla="*/ 10 w 10"/>
                  <a:gd name="T33" fmla="*/ 7 h 28"/>
                  <a:gd name="T34" fmla="*/ 8 w 10"/>
                  <a:gd name="T35" fmla="*/ 2 h 28"/>
                  <a:gd name="T36" fmla="*/ 8 w 10"/>
                  <a:gd name="T37" fmla="*/ 0 h 28"/>
                  <a:gd name="T38" fmla="*/ 8 w 10"/>
                  <a:gd name="T39" fmla="*/ 0 h 28"/>
                  <a:gd name="T40" fmla="*/ 5 w 10"/>
                  <a:gd name="T41" fmla="*/ 2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8"/>
                  <a:gd name="T65" fmla="*/ 10 w 10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8">
                    <a:moveTo>
                      <a:pt x="5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28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9" name="Freeform 3753"/>
              <p:cNvSpPr>
                <a:spLocks/>
              </p:cNvSpPr>
              <p:nvPr/>
            </p:nvSpPr>
            <p:spPr bwMode="auto">
              <a:xfrm>
                <a:off x="1879" y="2391"/>
                <a:ext cx="21" cy="8"/>
              </a:xfrm>
              <a:custGeom>
                <a:avLst/>
                <a:gdLst>
                  <a:gd name="T0" fmla="*/ 0 w 21"/>
                  <a:gd name="T1" fmla="*/ 3 h 8"/>
                  <a:gd name="T2" fmla="*/ 0 w 21"/>
                  <a:gd name="T3" fmla="*/ 3 h 8"/>
                  <a:gd name="T4" fmla="*/ 0 w 21"/>
                  <a:gd name="T5" fmla="*/ 3 h 8"/>
                  <a:gd name="T6" fmla="*/ 2 w 21"/>
                  <a:gd name="T7" fmla="*/ 3 h 8"/>
                  <a:gd name="T8" fmla="*/ 7 w 21"/>
                  <a:gd name="T9" fmla="*/ 6 h 8"/>
                  <a:gd name="T10" fmla="*/ 10 w 21"/>
                  <a:gd name="T11" fmla="*/ 6 h 8"/>
                  <a:gd name="T12" fmla="*/ 13 w 21"/>
                  <a:gd name="T13" fmla="*/ 6 h 8"/>
                  <a:gd name="T14" fmla="*/ 15 w 21"/>
                  <a:gd name="T15" fmla="*/ 6 h 8"/>
                  <a:gd name="T16" fmla="*/ 18 w 21"/>
                  <a:gd name="T17" fmla="*/ 6 h 8"/>
                  <a:gd name="T18" fmla="*/ 18 w 21"/>
                  <a:gd name="T19" fmla="*/ 8 h 8"/>
                  <a:gd name="T20" fmla="*/ 21 w 21"/>
                  <a:gd name="T21" fmla="*/ 6 h 8"/>
                  <a:gd name="T22" fmla="*/ 18 w 21"/>
                  <a:gd name="T23" fmla="*/ 3 h 8"/>
                  <a:gd name="T24" fmla="*/ 15 w 21"/>
                  <a:gd name="T25" fmla="*/ 3 h 8"/>
                  <a:gd name="T26" fmla="*/ 13 w 21"/>
                  <a:gd name="T27" fmla="*/ 3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21" y="6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0" name="Freeform 3754"/>
              <p:cNvSpPr>
                <a:spLocks/>
              </p:cNvSpPr>
              <p:nvPr/>
            </p:nvSpPr>
            <p:spPr bwMode="auto">
              <a:xfrm>
                <a:off x="1771" y="2391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6 h 11"/>
                  <a:gd name="T14" fmla="*/ 89 w 108"/>
                  <a:gd name="T15" fmla="*/ 6 h 11"/>
                  <a:gd name="T16" fmla="*/ 102 w 108"/>
                  <a:gd name="T17" fmla="*/ 6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6 h 11"/>
                  <a:gd name="T32" fmla="*/ 16 w 108"/>
                  <a:gd name="T33" fmla="*/ 6 h 11"/>
                  <a:gd name="T34" fmla="*/ 6 w 108"/>
                  <a:gd name="T35" fmla="*/ 6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6"/>
                    </a:lnTo>
                    <a:lnTo>
                      <a:pt x="89" y="6"/>
                    </a:lnTo>
                    <a:lnTo>
                      <a:pt x="102" y="6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6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1" name="Rectangle 3755"/>
              <p:cNvSpPr>
                <a:spLocks noChangeArrowheads="1"/>
              </p:cNvSpPr>
              <p:nvPr/>
            </p:nvSpPr>
            <p:spPr bwMode="auto">
              <a:xfrm>
                <a:off x="1790" y="241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122" name="Freeform 3756"/>
              <p:cNvSpPr>
                <a:spLocks/>
              </p:cNvSpPr>
              <p:nvPr/>
            </p:nvSpPr>
            <p:spPr bwMode="auto">
              <a:xfrm>
                <a:off x="1586" y="231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4 h 71"/>
                  <a:gd name="T44" fmla="*/ 319 w 337"/>
                  <a:gd name="T45" fmla="*/ 10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4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3" name="Freeform 3757"/>
              <p:cNvSpPr>
                <a:spLocks/>
              </p:cNvSpPr>
              <p:nvPr/>
            </p:nvSpPr>
            <p:spPr bwMode="auto">
              <a:xfrm>
                <a:off x="1599" y="2323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9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9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4" name="Freeform 3758"/>
              <p:cNvSpPr>
                <a:spLocks/>
              </p:cNvSpPr>
              <p:nvPr/>
            </p:nvSpPr>
            <p:spPr bwMode="auto">
              <a:xfrm>
                <a:off x="1583" y="2352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5" name="Freeform 3759"/>
              <p:cNvSpPr>
                <a:spLocks/>
              </p:cNvSpPr>
              <p:nvPr/>
            </p:nvSpPr>
            <p:spPr bwMode="auto">
              <a:xfrm>
                <a:off x="1591" y="2373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6" name="Freeform 3760"/>
              <p:cNvSpPr>
                <a:spLocks/>
              </p:cNvSpPr>
              <p:nvPr/>
            </p:nvSpPr>
            <p:spPr bwMode="auto">
              <a:xfrm>
                <a:off x="1803" y="2376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7" name="Freeform 3761"/>
              <p:cNvSpPr>
                <a:spLocks/>
              </p:cNvSpPr>
              <p:nvPr/>
            </p:nvSpPr>
            <p:spPr bwMode="auto">
              <a:xfrm>
                <a:off x="1907" y="2339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8" name="Freeform 3762"/>
              <p:cNvSpPr>
                <a:spLocks/>
              </p:cNvSpPr>
              <p:nvPr/>
            </p:nvSpPr>
            <p:spPr bwMode="auto">
              <a:xfrm>
                <a:off x="1892" y="2318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2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0 w 21"/>
                  <a:gd name="T11" fmla="*/ 10 h 24"/>
                  <a:gd name="T12" fmla="*/ 13 w 21"/>
                  <a:gd name="T13" fmla="*/ 13 h 24"/>
                  <a:gd name="T14" fmla="*/ 13 w 21"/>
                  <a:gd name="T15" fmla="*/ 18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8 h 24"/>
                  <a:gd name="T24" fmla="*/ 18 w 21"/>
                  <a:gd name="T25" fmla="*/ 16 h 24"/>
                  <a:gd name="T26" fmla="*/ 15 w 21"/>
                  <a:gd name="T27" fmla="*/ 13 h 24"/>
                  <a:gd name="T28" fmla="*/ 13 w 21"/>
                  <a:gd name="T29" fmla="*/ 8 h 24"/>
                  <a:gd name="T30" fmla="*/ 10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9" name="Freeform 3763"/>
              <p:cNvSpPr>
                <a:spLocks/>
              </p:cNvSpPr>
              <p:nvPr/>
            </p:nvSpPr>
            <p:spPr bwMode="auto">
              <a:xfrm>
                <a:off x="1641" y="2315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0" name="Freeform 3764"/>
              <p:cNvSpPr>
                <a:spLocks/>
              </p:cNvSpPr>
              <p:nvPr/>
            </p:nvSpPr>
            <p:spPr bwMode="auto">
              <a:xfrm>
                <a:off x="1680" y="232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1" name="Freeform 3765"/>
              <p:cNvSpPr>
                <a:spLocks/>
              </p:cNvSpPr>
              <p:nvPr/>
            </p:nvSpPr>
            <p:spPr bwMode="auto">
              <a:xfrm>
                <a:off x="1635" y="2129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3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3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2" name="Freeform 3766"/>
              <p:cNvSpPr>
                <a:spLocks/>
              </p:cNvSpPr>
              <p:nvPr/>
            </p:nvSpPr>
            <p:spPr bwMode="auto">
              <a:xfrm>
                <a:off x="1648" y="2153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3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8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8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8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3" name="Freeform 3767"/>
              <p:cNvSpPr>
                <a:spLocks/>
              </p:cNvSpPr>
              <p:nvPr/>
            </p:nvSpPr>
            <p:spPr bwMode="auto">
              <a:xfrm>
                <a:off x="1769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6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6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4" name="Freeform 3768"/>
              <p:cNvSpPr>
                <a:spLocks/>
              </p:cNvSpPr>
              <p:nvPr/>
            </p:nvSpPr>
            <p:spPr bwMode="auto">
              <a:xfrm>
                <a:off x="1795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5" name="Freeform 3769"/>
              <p:cNvSpPr>
                <a:spLocks/>
              </p:cNvSpPr>
              <p:nvPr/>
            </p:nvSpPr>
            <p:spPr bwMode="auto">
              <a:xfrm>
                <a:off x="1821" y="2336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6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6" name="Freeform 3770"/>
              <p:cNvSpPr>
                <a:spLocks/>
              </p:cNvSpPr>
              <p:nvPr/>
            </p:nvSpPr>
            <p:spPr bwMode="auto">
              <a:xfrm>
                <a:off x="1659" y="2163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7" name="Freeform 3771"/>
              <p:cNvSpPr>
                <a:spLocks/>
              </p:cNvSpPr>
              <p:nvPr/>
            </p:nvSpPr>
            <p:spPr bwMode="auto">
              <a:xfrm>
                <a:off x="1711" y="2187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8" name="Freeform 3772"/>
              <p:cNvSpPr>
                <a:spLocks/>
              </p:cNvSpPr>
              <p:nvPr/>
            </p:nvSpPr>
            <p:spPr bwMode="auto">
              <a:xfrm>
                <a:off x="1672" y="2171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5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9" name="Freeform 3773"/>
              <p:cNvSpPr>
                <a:spLocks/>
              </p:cNvSpPr>
              <p:nvPr/>
            </p:nvSpPr>
            <p:spPr bwMode="auto">
              <a:xfrm>
                <a:off x="1947" y="2449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3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3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0" name="Freeform 3774"/>
              <p:cNvSpPr>
                <a:spLocks/>
              </p:cNvSpPr>
              <p:nvPr/>
            </p:nvSpPr>
            <p:spPr bwMode="auto">
              <a:xfrm>
                <a:off x="1947" y="245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1" name="Freeform 3775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2" name="Freeform 3776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3" name="Freeform 3777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4" name="Freeform 3778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5" name="Freeform 3779"/>
              <p:cNvSpPr>
                <a:spLocks/>
              </p:cNvSpPr>
              <p:nvPr/>
            </p:nvSpPr>
            <p:spPr bwMode="auto">
              <a:xfrm>
                <a:off x="2004" y="2486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6" name="Freeform 3780"/>
              <p:cNvSpPr>
                <a:spLocks/>
              </p:cNvSpPr>
              <p:nvPr/>
            </p:nvSpPr>
            <p:spPr bwMode="auto">
              <a:xfrm>
                <a:off x="2009" y="2483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7" name="Freeform 3781"/>
              <p:cNvSpPr>
                <a:spLocks/>
              </p:cNvSpPr>
              <p:nvPr/>
            </p:nvSpPr>
            <p:spPr bwMode="auto">
              <a:xfrm>
                <a:off x="2002" y="2457"/>
                <a:ext cx="13" cy="29"/>
              </a:xfrm>
              <a:custGeom>
                <a:avLst/>
                <a:gdLst>
                  <a:gd name="T0" fmla="*/ 0 w 13"/>
                  <a:gd name="T1" fmla="*/ 2 h 29"/>
                  <a:gd name="T2" fmla="*/ 0 w 13"/>
                  <a:gd name="T3" fmla="*/ 2 h 29"/>
                  <a:gd name="T4" fmla="*/ 2 w 13"/>
                  <a:gd name="T5" fmla="*/ 5 h 29"/>
                  <a:gd name="T6" fmla="*/ 5 w 13"/>
                  <a:gd name="T7" fmla="*/ 8 h 29"/>
                  <a:gd name="T8" fmla="*/ 7 w 13"/>
                  <a:gd name="T9" fmla="*/ 10 h 29"/>
                  <a:gd name="T10" fmla="*/ 7 w 13"/>
                  <a:gd name="T11" fmla="*/ 13 h 29"/>
                  <a:gd name="T12" fmla="*/ 7 w 13"/>
                  <a:gd name="T13" fmla="*/ 18 h 29"/>
                  <a:gd name="T14" fmla="*/ 10 w 13"/>
                  <a:gd name="T15" fmla="*/ 21 h 29"/>
                  <a:gd name="T16" fmla="*/ 10 w 13"/>
                  <a:gd name="T17" fmla="*/ 23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3 h 29"/>
                  <a:gd name="T24" fmla="*/ 13 w 13"/>
                  <a:gd name="T25" fmla="*/ 21 h 29"/>
                  <a:gd name="T26" fmla="*/ 13 w 13"/>
                  <a:gd name="T27" fmla="*/ 15 h 29"/>
                  <a:gd name="T28" fmla="*/ 10 w 13"/>
                  <a:gd name="T29" fmla="*/ 13 h 29"/>
                  <a:gd name="T30" fmla="*/ 10 w 13"/>
                  <a:gd name="T31" fmla="*/ 10 h 29"/>
                  <a:gd name="T32" fmla="*/ 7 w 13"/>
                  <a:gd name="T33" fmla="*/ 5 h 29"/>
                  <a:gd name="T34" fmla="*/ 5 w 13"/>
                  <a:gd name="T35" fmla="*/ 2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10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8" name="Freeform 3782"/>
              <p:cNvSpPr>
                <a:spLocks/>
              </p:cNvSpPr>
              <p:nvPr/>
            </p:nvSpPr>
            <p:spPr bwMode="auto">
              <a:xfrm>
                <a:off x="1978" y="2449"/>
                <a:ext cx="26" cy="10"/>
              </a:xfrm>
              <a:custGeom>
                <a:avLst/>
                <a:gdLst>
                  <a:gd name="T0" fmla="*/ 0 w 26"/>
                  <a:gd name="T1" fmla="*/ 3 h 10"/>
                  <a:gd name="T2" fmla="*/ 0 w 26"/>
                  <a:gd name="T3" fmla="*/ 3 h 10"/>
                  <a:gd name="T4" fmla="*/ 3 w 26"/>
                  <a:gd name="T5" fmla="*/ 3 h 10"/>
                  <a:gd name="T6" fmla="*/ 8 w 26"/>
                  <a:gd name="T7" fmla="*/ 3 h 10"/>
                  <a:gd name="T8" fmla="*/ 10 w 26"/>
                  <a:gd name="T9" fmla="*/ 3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4 w 26"/>
                  <a:gd name="T17" fmla="*/ 8 h 10"/>
                  <a:gd name="T18" fmla="*/ 24 w 26"/>
                  <a:gd name="T19" fmla="*/ 10 h 10"/>
                  <a:gd name="T20" fmla="*/ 26 w 26"/>
                  <a:gd name="T21" fmla="*/ 8 h 10"/>
                  <a:gd name="T22" fmla="*/ 24 w 26"/>
                  <a:gd name="T23" fmla="*/ 5 h 10"/>
                  <a:gd name="T24" fmla="*/ 21 w 26"/>
                  <a:gd name="T25" fmla="*/ 3 h 10"/>
                  <a:gd name="T26" fmla="*/ 18 w 26"/>
                  <a:gd name="T27" fmla="*/ 3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3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9" name="Freeform 3783"/>
              <p:cNvSpPr>
                <a:spLocks/>
              </p:cNvSpPr>
              <p:nvPr/>
            </p:nvSpPr>
            <p:spPr bwMode="auto">
              <a:xfrm>
                <a:off x="1949" y="2446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6 h 11"/>
                  <a:gd name="T10" fmla="*/ 16 w 29"/>
                  <a:gd name="T11" fmla="*/ 6 h 11"/>
                  <a:gd name="T12" fmla="*/ 21 w 29"/>
                  <a:gd name="T13" fmla="*/ 6 h 11"/>
                  <a:gd name="T14" fmla="*/ 24 w 29"/>
                  <a:gd name="T15" fmla="*/ 6 h 11"/>
                  <a:gd name="T16" fmla="*/ 26 w 29"/>
                  <a:gd name="T17" fmla="*/ 6 h 11"/>
                  <a:gd name="T18" fmla="*/ 29 w 29"/>
                  <a:gd name="T19" fmla="*/ 6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6 h 11"/>
                  <a:gd name="T34" fmla="*/ 3 w 29"/>
                  <a:gd name="T35" fmla="*/ 6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0" name="Freeform 3784"/>
              <p:cNvSpPr>
                <a:spLocks/>
              </p:cNvSpPr>
              <p:nvPr/>
            </p:nvSpPr>
            <p:spPr bwMode="auto">
              <a:xfrm>
                <a:off x="1947" y="2457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1" name="Freeform 3785"/>
              <p:cNvSpPr>
                <a:spLocks/>
              </p:cNvSpPr>
              <p:nvPr/>
            </p:nvSpPr>
            <p:spPr bwMode="auto">
              <a:xfrm>
                <a:off x="1960" y="2459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1 h 50"/>
                  <a:gd name="T34" fmla="*/ 44 w 47"/>
                  <a:gd name="T35" fmla="*/ 19 h 50"/>
                  <a:gd name="T36" fmla="*/ 42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8 h 50"/>
                  <a:gd name="T44" fmla="*/ 15 w 47"/>
                  <a:gd name="T45" fmla="*/ 48 h 50"/>
                  <a:gd name="T46" fmla="*/ 10 w 47"/>
                  <a:gd name="T47" fmla="*/ 48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1"/>
                    </a:lnTo>
                    <a:lnTo>
                      <a:pt x="44" y="19"/>
                    </a:lnTo>
                    <a:lnTo>
                      <a:pt x="42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8"/>
                    </a:lnTo>
                    <a:lnTo>
                      <a:pt x="15" y="48"/>
                    </a:lnTo>
                    <a:lnTo>
                      <a:pt x="10" y="48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26" name="Rectangle 3787"/>
            <p:cNvSpPr>
              <a:spLocks noChangeArrowheads="1"/>
            </p:cNvSpPr>
            <p:nvPr/>
          </p:nvSpPr>
          <p:spPr bwMode="auto">
            <a:xfrm>
              <a:off x="1406" y="1873"/>
              <a:ext cx="773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27" name="Rectangle 3788"/>
            <p:cNvSpPr>
              <a:spLocks noChangeArrowheads="1"/>
            </p:cNvSpPr>
            <p:nvPr/>
          </p:nvSpPr>
          <p:spPr bwMode="auto">
            <a:xfrm>
              <a:off x="1647" y="1885"/>
              <a:ext cx="40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Human </a:t>
              </a:r>
              <a:endParaRPr lang="en-GB" altLang="de-DE" sz="1400"/>
            </a:p>
          </p:txBody>
        </p:sp>
        <p:sp>
          <p:nvSpPr>
            <p:cNvPr id="15428" name="Rectangle 3789"/>
            <p:cNvSpPr>
              <a:spLocks noChangeArrowheads="1"/>
            </p:cNvSpPr>
            <p:nvPr/>
          </p:nvSpPr>
          <p:spPr bwMode="auto">
            <a:xfrm>
              <a:off x="1573" y="1996"/>
              <a:ext cx="53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Resources</a:t>
              </a:r>
              <a:endParaRPr lang="en-GB" altLang="de-DE" sz="1400"/>
            </a:p>
          </p:txBody>
        </p:sp>
        <p:grpSp>
          <p:nvGrpSpPr>
            <p:cNvPr id="15429" name="Group 3955"/>
            <p:cNvGrpSpPr>
              <a:grpSpLocks/>
            </p:cNvGrpSpPr>
            <p:nvPr/>
          </p:nvGrpSpPr>
          <p:grpSpPr bwMode="auto">
            <a:xfrm>
              <a:off x="1552" y="2129"/>
              <a:ext cx="588" cy="419"/>
              <a:chOff x="1552" y="2129"/>
              <a:chExt cx="588" cy="419"/>
            </a:xfrm>
          </p:grpSpPr>
          <p:sp>
            <p:nvSpPr>
              <p:cNvPr id="16822" name="Freeform 3790"/>
              <p:cNvSpPr>
                <a:spLocks/>
              </p:cNvSpPr>
              <p:nvPr/>
            </p:nvSpPr>
            <p:spPr bwMode="auto">
              <a:xfrm>
                <a:off x="1852" y="230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4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3" name="Freeform 3791"/>
              <p:cNvSpPr>
                <a:spLocks/>
              </p:cNvSpPr>
              <p:nvPr/>
            </p:nvSpPr>
            <p:spPr bwMode="auto">
              <a:xfrm>
                <a:off x="1907" y="2302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4" name="Freeform 3792"/>
              <p:cNvSpPr>
                <a:spLocks/>
              </p:cNvSpPr>
              <p:nvPr/>
            </p:nvSpPr>
            <p:spPr bwMode="auto">
              <a:xfrm>
                <a:off x="1954" y="2307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4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4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5" name="Freeform 3793"/>
              <p:cNvSpPr>
                <a:spLocks/>
              </p:cNvSpPr>
              <p:nvPr/>
            </p:nvSpPr>
            <p:spPr bwMode="auto">
              <a:xfrm>
                <a:off x="1970" y="2326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6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6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6" name="Freeform 3794"/>
              <p:cNvSpPr>
                <a:spLocks/>
              </p:cNvSpPr>
              <p:nvPr/>
            </p:nvSpPr>
            <p:spPr bwMode="auto">
              <a:xfrm>
                <a:off x="1965" y="2347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3 w 8"/>
                  <a:gd name="T25" fmla="*/ 8 h 23"/>
                  <a:gd name="T26" fmla="*/ 3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3 w 8"/>
                  <a:gd name="T35" fmla="*/ 21 h 23"/>
                  <a:gd name="T36" fmla="*/ 3 w 8"/>
                  <a:gd name="T37" fmla="*/ 23 h 23"/>
                  <a:gd name="T38" fmla="*/ 3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7" name="Freeform 3795"/>
              <p:cNvSpPr>
                <a:spLocks/>
              </p:cNvSpPr>
              <p:nvPr/>
            </p:nvSpPr>
            <p:spPr bwMode="auto">
              <a:xfrm>
                <a:off x="1968" y="2365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3 h 8"/>
                  <a:gd name="T6" fmla="*/ 26 w 34"/>
                  <a:gd name="T7" fmla="*/ 3 h 8"/>
                  <a:gd name="T8" fmla="*/ 20 w 34"/>
                  <a:gd name="T9" fmla="*/ 3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3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0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3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8" name="Freeform 3796"/>
              <p:cNvSpPr>
                <a:spLocks/>
              </p:cNvSpPr>
              <p:nvPr/>
            </p:nvSpPr>
            <p:spPr bwMode="auto">
              <a:xfrm>
                <a:off x="2002" y="2355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8 w 34"/>
                  <a:gd name="T5" fmla="*/ 0 h 15"/>
                  <a:gd name="T6" fmla="*/ 23 w 34"/>
                  <a:gd name="T7" fmla="*/ 2 h 15"/>
                  <a:gd name="T8" fmla="*/ 20 w 34"/>
                  <a:gd name="T9" fmla="*/ 2 h 15"/>
                  <a:gd name="T10" fmla="*/ 15 w 34"/>
                  <a:gd name="T11" fmla="*/ 5 h 15"/>
                  <a:gd name="T12" fmla="*/ 10 w 34"/>
                  <a:gd name="T13" fmla="*/ 7 h 15"/>
                  <a:gd name="T14" fmla="*/ 7 w 34"/>
                  <a:gd name="T15" fmla="*/ 7 h 15"/>
                  <a:gd name="T16" fmla="*/ 2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5 w 34"/>
                  <a:gd name="T23" fmla="*/ 13 h 15"/>
                  <a:gd name="T24" fmla="*/ 7 w 34"/>
                  <a:gd name="T25" fmla="*/ 13 h 15"/>
                  <a:gd name="T26" fmla="*/ 13 w 34"/>
                  <a:gd name="T27" fmla="*/ 10 h 15"/>
                  <a:gd name="T28" fmla="*/ 15 w 34"/>
                  <a:gd name="T29" fmla="*/ 7 h 15"/>
                  <a:gd name="T30" fmla="*/ 20 w 34"/>
                  <a:gd name="T31" fmla="*/ 7 h 15"/>
                  <a:gd name="T32" fmla="*/ 26 w 34"/>
                  <a:gd name="T33" fmla="*/ 5 h 15"/>
                  <a:gd name="T34" fmla="*/ 28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9" name="Freeform 3797"/>
              <p:cNvSpPr>
                <a:spLocks/>
              </p:cNvSpPr>
              <p:nvPr/>
            </p:nvSpPr>
            <p:spPr bwMode="auto">
              <a:xfrm>
                <a:off x="2036" y="2355"/>
                <a:ext cx="62" cy="13"/>
              </a:xfrm>
              <a:custGeom>
                <a:avLst/>
                <a:gdLst>
                  <a:gd name="T0" fmla="*/ 62 w 62"/>
                  <a:gd name="T1" fmla="*/ 7 h 13"/>
                  <a:gd name="T2" fmla="*/ 62 w 62"/>
                  <a:gd name="T3" fmla="*/ 7 h 13"/>
                  <a:gd name="T4" fmla="*/ 54 w 62"/>
                  <a:gd name="T5" fmla="*/ 5 h 13"/>
                  <a:gd name="T6" fmla="*/ 47 w 62"/>
                  <a:gd name="T7" fmla="*/ 2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2 h 13"/>
                  <a:gd name="T24" fmla="*/ 15 w 62"/>
                  <a:gd name="T25" fmla="*/ 2 h 13"/>
                  <a:gd name="T26" fmla="*/ 23 w 62"/>
                  <a:gd name="T27" fmla="*/ 2 h 13"/>
                  <a:gd name="T28" fmla="*/ 31 w 62"/>
                  <a:gd name="T29" fmla="*/ 2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7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7"/>
                    </a:moveTo>
                    <a:lnTo>
                      <a:pt x="62" y="7"/>
                    </a:lnTo>
                    <a:lnTo>
                      <a:pt x="54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5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7"/>
                    </a:lnTo>
                    <a:lnTo>
                      <a:pt x="60" y="13"/>
                    </a:lnTo>
                    <a:lnTo>
                      <a:pt x="6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0" name="Freeform 3798"/>
              <p:cNvSpPr>
                <a:spLocks/>
              </p:cNvSpPr>
              <p:nvPr/>
            </p:nvSpPr>
            <p:spPr bwMode="auto">
              <a:xfrm>
                <a:off x="2096" y="2362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5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8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2 w 44"/>
                  <a:gd name="T37" fmla="*/ 61 h 61"/>
                  <a:gd name="T38" fmla="*/ 42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5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2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1" name="Freeform 3799"/>
              <p:cNvSpPr>
                <a:spLocks/>
              </p:cNvSpPr>
              <p:nvPr/>
            </p:nvSpPr>
            <p:spPr bwMode="auto">
              <a:xfrm>
                <a:off x="2111" y="2423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9 h 36"/>
                  <a:gd name="T8" fmla="*/ 19 w 29"/>
                  <a:gd name="T9" fmla="*/ 26 h 36"/>
                  <a:gd name="T10" fmla="*/ 21 w 29"/>
                  <a:gd name="T11" fmla="*/ 21 h 36"/>
                  <a:gd name="T12" fmla="*/ 27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7 w 29"/>
                  <a:gd name="T21" fmla="*/ 0 h 36"/>
                  <a:gd name="T22" fmla="*/ 27 w 29"/>
                  <a:gd name="T23" fmla="*/ 5 h 36"/>
                  <a:gd name="T24" fmla="*/ 27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2" name="Freeform 3800"/>
              <p:cNvSpPr>
                <a:spLocks/>
              </p:cNvSpPr>
              <p:nvPr/>
            </p:nvSpPr>
            <p:spPr bwMode="auto">
              <a:xfrm>
                <a:off x="2075" y="2454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3" name="Freeform 3801"/>
              <p:cNvSpPr>
                <a:spLocks/>
              </p:cNvSpPr>
              <p:nvPr/>
            </p:nvSpPr>
            <p:spPr bwMode="auto">
              <a:xfrm>
                <a:off x="2072" y="2433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4" name="Freeform 3802"/>
              <p:cNvSpPr>
                <a:spLocks/>
              </p:cNvSpPr>
              <p:nvPr/>
            </p:nvSpPr>
            <p:spPr bwMode="auto">
              <a:xfrm>
                <a:off x="2062" y="2412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5" name="Freeform 3803"/>
              <p:cNvSpPr>
                <a:spLocks/>
              </p:cNvSpPr>
              <p:nvPr/>
            </p:nvSpPr>
            <p:spPr bwMode="auto">
              <a:xfrm>
                <a:off x="2022" y="2407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6" name="Freeform 3804"/>
              <p:cNvSpPr>
                <a:spLocks/>
              </p:cNvSpPr>
              <p:nvPr/>
            </p:nvSpPr>
            <p:spPr bwMode="auto">
              <a:xfrm>
                <a:off x="1988" y="2410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4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7" name="Freeform 3805"/>
              <p:cNvSpPr>
                <a:spLocks/>
              </p:cNvSpPr>
              <p:nvPr/>
            </p:nvSpPr>
            <p:spPr bwMode="auto">
              <a:xfrm>
                <a:off x="1586" y="2355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2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80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2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8" name="Freeform 3806"/>
              <p:cNvSpPr>
                <a:spLocks/>
              </p:cNvSpPr>
              <p:nvPr/>
            </p:nvSpPr>
            <p:spPr bwMode="auto">
              <a:xfrm>
                <a:off x="1586" y="2370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7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7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7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9" name="Freeform 3807"/>
              <p:cNvSpPr>
                <a:spLocks/>
              </p:cNvSpPr>
              <p:nvPr/>
            </p:nvSpPr>
            <p:spPr bwMode="auto">
              <a:xfrm>
                <a:off x="1586" y="2420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0" name="Freeform 3808"/>
              <p:cNvSpPr>
                <a:spLocks/>
              </p:cNvSpPr>
              <p:nvPr/>
            </p:nvSpPr>
            <p:spPr bwMode="auto">
              <a:xfrm>
                <a:off x="1596" y="2436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1" name="Freeform 3809"/>
              <p:cNvSpPr>
                <a:spLocks/>
              </p:cNvSpPr>
              <p:nvPr/>
            </p:nvSpPr>
            <p:spPr bwMode="auto">
              <a:xfrm>
                <a:off x="1750" y="2438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2" name="Freeform 3810"/>
              <p:cNvSpPr>
                <a:spLocks/>
              </p:cNvSpPr>
              <p:nvPr/>
            </p:nvSpPr>
            <p:spPr bwMode="auto">
              <a:xfrm>
                <a:off x="1837" y="2433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3" name="Freeform 3811"/>
              <p:cNvSpPr>
                <a:spLocks/>
              </p:cNvSpPr>
              <p:nvPr/>
            </p:nvSpPr>
            <p:spPr bwMode="auto">
              <a:xfrm>
                <a:off x="1905" y="2365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4" name="Freeform 3812"/>
              <p:cNvSpPr>
                <a:spLocks/>
              </p:cNvSpPr>
              <p:nvPr/>
            </p:nvSpPr>
            <p:spPr bwMode="auto">
              <a:xfrm>
                <a:off x="1866" y="2355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0 w 57"/>
                  <a:gd name="T9" fmla="*/ 2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7 h 13"/>
                  <a:gd name="T16" fmla="*/ 49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7 h 13"/>
                  <a:gd name="T24" fmla="*/ 47 w 57"/>
                  <a:gd name="T25" fmla="*/ 5 h 13"/>
                  <a:gd name="T26" fmla="*/ 39 w 57"/>
                  <a:gd name="T27" fmla="*/ 2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0" y="2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7"/>
                    </a:lnTo>
                    <a:lnTo>
                      <a:pt x="49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7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5" name="Freeform 3813"/>
              <p:cNvSpPr>
                <a:spLocks/>
              </p:cNvSpPr>
              <p:nvPr/>
            </p:nvSpPr>
            <p:spPr bwMode="auto">
              <a:xfrm>
                <a:off x="1586" y="2355"/>
                <a:ext cx="280" cy="18"/>
              </a:xfrm>
              <a:custGeom>
                <a:avLst/>
                <a:gdLst>
                  <a:gd name="T0" fmla="*/ 2 w 280"/>
                  <a:gd name="T1" fmla="*/ 15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5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7 h 18"/>
                  <a:gd name="T14" fmla="*/ 232 w 280"/>
                  <a:gd name="T15" fmla="*/ 5 h 18"/>
                  <a:gd name="T16" fmla="*/ 266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2 h 18"/>
                  <a:gd name="T26" fmla="*/ 188 w 280"/>
                  <a:gd name="T27" fmla="*/ 5 h 18"/>
                  <a:gd name="T28" fmla="*/ 136 w 280"/>
                  <a:gd name="T29" fmla="*/ 7 h 18"/>
                  <a:gd name="T30" fmla="*/ 86 w 280"/>
                  <a:gd name="T31" fmla="*/ 10 h 18"/>
                  <a:gd name="T32" fmla="*/ 41 w 280"/>
                  <a:gd name="T33" fmla="*/ 13 h 18"/>
                  <a:gd name="T34" fmla="*/ 13 w 280"/>
                  <a:gd name="T35" fmla="*/ 15 h 18"/>
                  <a:gd name="T36" fmla="*/ 0 w 280"/>
                  <a:gd name="T37" fmla="*/ 15 h 18"/>
                  <a:gd name="T38" fmla="*/ 0 w 280"/>
                  <a:gd name="T39" fmla="*/ 15 h 18"/>
                  <a:gd name="T40" fmla="*/ 2 w 28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6" name="Freeform 3814"/>
              <p:cNvSpPr>
                <a:spLocks/>
              </p:cNvSpPr>
              <p:nvPr/>
            </p:nvSpPr>
            <p:spPr bwMode="auto">
              <a:xfrm>
                <a:off x="1552" y="2459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7" name="Freeform 3815"/>
              <p:cNvSpPr>
                <a:spLocks/>
              </p:cNvSpPr>
              <p:nvPr/>
            </p:nvSpPr>
            <p:spPr bwMode="auto">
              <a:xfrm>
                <a:off x="1557" y="2462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8" name="Freeform 3816"/>
              <p:cNvSpPr>
                <a:spLocks/>
              </p:cNvSpPr>
              <p:nvPr/>
            </p:nvSpPr>
            <p:spPr bwMode="auto">
              <a:xfrm>
                <a:off x="1614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9" name="Freeform 3817"/>
              <p:cNvSpPr>
                <a:spLocks/>
              </p:cNvSpPr>
              <p:nvPr/>
            </p:nvSpPr>
            <p:spPr bwMode="auto">
              <a:xfrm>
                <a:off x="1604" y="248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0" name="Freeform 3818"/>
              <p:cNvSpPr>
                <a:spLocks/>
              </p:cNvSpPr>
              <p:nvPr/>
            </p:nvSpPr>
            <p:spPr bwMode="auto">
              <a:xfrm>
                <a:off x="1593" y="2488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1" name="Freeform 3819"/>
              <p:cNvSpPr>
                <a:spLocks/>
              </p:cNvSpPr>
              <p:nvPr/>
            </p:nvSpPr>
            <p:spPr bwMode="auto">
              <a:xfrm>
                <a:off x="1580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2" name="Freeform 3820"/>
              <p:cNvSpPr>
                <a:spLocks/>
              </p:cNvSpPr>
              <p:nvPr/>
            </p:nvSpPr>
            <p:spPr bwMode="auto">
              <a:xfrm>
                <a:off x="1570" y="250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3 w 10"/>
                  <a:gd name="T11" fmla="*/ 10 h 10"/>
                  <a:gd name="T12" fmla="*/ 3 w 10"/>
                  <a:gd name="T13" fmla="*/ 10 h 10"/>
                  <a:gd name="T14" fmla="*/ 5 w 10"/>
                  <a:gd name="T15" fmla="*/ 10 h 10"/>
                  <a:gd name="T16" fmla="*/ 8 w 10"/>
                  <a:gd name="T17" fmla="*/ 7 h 10"/>
                  <a:gd name="T18" fmla="*/ 8 w 10"/>
                  <a:gd name="T19" fmla="*/ 7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3" name="Freeform 3821"/>
              <p:cNvSpPr>
                <a:spLocks/>
              </p:cNvSpPr>
              <p:nvPr/>
            </p:nvSpPr>
            <p:spPr bwMode="auto">
              <a:xfrm>
                <a:off x="1627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4" name="Freeform 3822"/>
              <p:cNvSpPr>
                <a:spLocks/>
              </p:cNvSpPr>
              <p:nvPr/>
            </p:nvSpPr>
            <p:spPr bwMode="auto">
              <a:xfrm>
                <a:off x="1617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5" name="Freeform 3823"/>
              <p:cNvSpPr>
                <a:spLocks/>
              </p:cNvSpPr>
              <p:nvPr/>
            </p:nvSpPr>
            <p:spPr bwMode="auto">
              <a:xfrm>
                <a:off x="1607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6" name="Freeform 3824"/>
              <p:cNvSpPr>
                <a:spLocks/>
              </p:cNvSpPr>
              <p:nvPr/>
            </p:nvSpPr>
            <p:spPr bwMode="auto">
              <a:xfrm>
                <a:off x="1593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7" name="Freeform 3825"/>
              <p:cNvSpPr>
                <a:spLocks/>
              </p:cNvSpPr>
              <p:nvPr/>
            </p:nvSpPr>
            <p:spPr bwMode="auto">
              <a:xfrm>
                <a:off x="1583" y="2509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8" name="Freeform 3826"/>
              <p:cNvSpPr>
                <a:spLocks/>
              </p:cNvSpPr>
              <p:nvPr/>
            </p:nvSpPr>
            <p:spPr bwMode="auto">
              <a:xfrm>
                <a:off x="1638" y="2472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9" name="Freeform 3827"/>
              <p:cNvSpPr>
                <a:spLocks/>
              </p:cNvSpPr>
              <p:nvPr/>
            </p:nvSpPr>
            <p:spPr bwMode="auto">
              <a:xfrm>
                <a:off x="1630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0" name="Freeform 3828"/>
              <p:cNvSpPr>
                <a:spLocks/>
              </p:cNvSpPr>
              <p:nvPr/>
            </p:nvSpPr>
            <p:spPr bwMode="auto">
              <a:xfrm>
                <a:off x="1620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1" name="Freeform 3829"/>
              <p:cNvSpPr>
                <a:spLocks/>
              </p:cNvSpPr>
              <p:nvPr/>
            </p:nvSpPr>
            <p:spPr bwMode="auto">
              <a:xfrm>
                <a:off x="1607" y="249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2" name="Freeform 3830"/>
              <p:cNvSpPr>
                <a:spLocks/>
              </p:cNvSpPr>
              <p:nvPr/>
            </p:nvSpPr>
            <p:spPr bwMode="auto">
              <a:xfrm>
                <a:off x="1596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3" name="Freeform 3831"/>
              <p:cNvSpPr>
                <a:spLocks/>
              </p:cNvSpPr>
              <p:nvPr/>
            </p:nvSpPr>
            <p:spPr bwMode="auto">
              <a:xfrm>
                <a:off x="1651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4" name="Freeform 3832"/>
              <p:cNvSpPr>
                <a:spLocks/>
              </p:cNvSpPr>
              <p:nvPr/>
            </p:nvSpPr>
            <p:spPr bwMode="auto">
              <a:xfrm>
                <a:off x="1643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5" name="Freeform 3833"/>
              <p:cNvSpPr>
                <a:spLocks/>
              </p:cNvSpPr>
              <p:nvPr/>
            </p:nvSpPr>
            <p:spPr bwMode="auto">
              <a:xfrm>
                <a:off x="1633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6" name="Freeform 3834"/>
              <p:cNvSpPr>
                <a:spLocks/>
              </p:cNvSpPr>
              <p:nvPr/>
            </p:nvSpPr>
            <p:spPr bwMode="auto">
              <a:xfrm>
                <a:off x="1622" y="249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7" name="Freeform 3835"/>
              <p:cNvSpPr>
                <a:spLocks/>
              </p:cNvSpPr>
              <p:nvPr/>
            </p:nvSpPr>
            <p:spPr bwMode="auto">
              <a:xfrm>
                <a:off x="1609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8" name="Freeform 3836"/>
              <p:cNvSpPr>
                <a:spLocks/>
              </p:cNvSpPr>
              <p:nvPr/>
            </p:nvSpPr>
            <p:spPr bwMode="auto">
              <a:xfrm>
                <a:off x="1664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9" name="Freeform 3837"/>
              <p:cNvSpPr>
                <a:spLocks/>
              </p:cNvSpPr>
              <p:nvPr/>
            </p:nvSpPr>
            <p:spPr bwMode="auto">
              <a:xfrm>
                <a:off x="1656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0" name="Freeform 3838"/>
              <p:cNvSpPr>
                <a:spLocks/>
              </p:cNvSpPr>
              <p:nvPr/>
            </p:nvSpPr>
            <p:spPr bwMode="auto">
              <a:xfrm>
                <a:off x="1646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1" name="Freeform 3839"/>
              <p:cNvSpPr>
                <a:spLocks/>
              </p:cNvSpPr>
              <p:nvPr/>
            </p:nvSpPr>
            <p:spPr bwMode="auto">
              <a:xfrm>
                <a:off x="1635" y="249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2" name="Freeform 3840"/>
              <p:cNvSpPr>
                <a:spLocks/>
              </p:cNvSpPr>
              <p:nvPr/>
            </p:nvSpPr>
            <p:spPr bwMode="auto">
              <a:xfrm>
                <a:off x="1625" y="2509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3" name="Freeform 3841"/>
              <p:cNvSpPr>
                <a:spLocks/>
              </p:cNvSpPr>
              <p:nvPr/>
            </p:nvSpPr>
            <p:spPr bwMode="auto">
              <a:xfrm>
                <a:off x="1677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4" name="Freeform 3842"/>
              <p:cNvSpPr>
                <a:spLocks/>
              </p:cNvSpPr>
              <p:nvPr/>
            </p:nvSpPr>
            <p:spPr bwMode="auto">
              <a:xfrm>
                <a:off x="1669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5" name="Freeform 3843"/>
              <p:cNvSpPr>
                <a:spLocks/>
              </p:cNvSpPr>
              <p:nvPr/>
            </p:nvSpPr>
            <p:spPr bwMode="auto">
              <a:xfrm>
                <a:off x="1659" y="2488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6" name="Freeform 3844"/>
              <p:cNvSpPr>
                <a:spLocks/>
              </p:cNvSpPr>
              <p:nvPr/>
            </p:nvSpPr>
            <p:spPr bwMode="auto">
              <a:xfrm>
                <a:off x="1648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2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7" name="Freeform 3845"/>
              <p:cNvSpPr>
                <a:spLocks/>
              </p:cNvSpPr>
              <p:nvPr/>
            </p:nvSpPr>
            <p:spPr bwMode="auto">
              <a:xfrm>
                <a:off x="1638" y="2509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8" name="Freeform 3846"/>
              <p:cNvSpPr>
                <a:spLocks/>
              </p:cNvSpPr>
              <p:nvPr/>
            </p:nvSpPr>
            <p:spPr bwMode="auto">
              <a:xfrm>
                <a:off x="1690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9" name="Freeform 3847"/>
              <p:cNvSpPr>
                <a:spLocks/>
              </p:cNvSpPr>
              <p:nvPr/>
            </p:nvSpPr>
            <p:spPr bwMode="auto">
              <a:xfrm>
                <a:off x="1682" y="248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0" name="Freeform 3848"/>
              <p:cNvSpPr>
                <a:spLocks/>
              </p:cNvSpPr>
              <p:nvPr/>
            </p:nvSpPr>
            <p:spPr bwMode="auto">
              <a:xfrm>
                <a:off x="1675" y="2491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1" name="Freeform 3849"/>
              <p:cNvSpPr>
                <a:spLocks/>
              </p:cNvSpPr>
              <p:nvPr/>
            </p:nvSpPr>
            <p:spPr bwMode="auto">
              <a:xfrm>
                <a:off x="1664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2" name="Freeform 3850"/>
              <p:cNvSpPr>
                <a:spLocks/>
              </p:cNvSpPr>
              <p:nvPr/>
            </p:nvSpPr>
            <p:spPr bwMode="auto">
              <a:xfrm>
                <a:off x="1654" y="250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3" name="Freeform 3851"/>
              <p:cNvSpPr>
                <a:spLocks/>
              </p:cNvSpPr>
              <p:nvPr/>
            </p:nvSpPr>
            <p:spPr bwMode="auto">
              <a:xfrm>
                <a:off x="1703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4" name="Freeform 3852"/>
              <p:cNvSpPr>
                <a:spLocks/>
              </p:cNvSpPr>
              <p:nvPr/>
            </p:nvSpPr>
            <p:spPr bwMode="auto">
              <a:xfrm>
                <a:off x="1698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5" name="Freeform 3853"/>
              <p:cNvSpPr>
                <a:spLocks/>
              </p:cNvSpPr>
              <p:nvPr/>
            </p:nvSpPr>
            <p:spPr bwMode="auto">
              <a:xfrm>
                <a:off x="1688" y="249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6" name="Freeform 3854"/>
              <p:cNvSpPr>
                <a:spLocks/>
              </p:cNvSpPr>
              <p:nvPr/>
            </p:nvSpPr>
            <p:spPr bwMode="auto">
              <a:xfrm>
                <a:off x="1680" y="2499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7" name="Freeform 3855"/>
              <p:cNvSpPr>
                <a:spLocks/>
              </p:cNvSpPr>
              <p:nvPr/>
            </p:nvSpPr>
            <p:spPr bwMode="auto">
              <a:xfrm>
                <a:off x="1669" y="2509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8" name="Freeform 3856"/>
              <p:cNvSpPr>
                <a:spLocks/>
              </p:cNvSpPr>
              <p:nvPr/>
            </p:nvSpPr>
            <p:spPr bwMode="auto">
              <a:xfrm>
                <a:off x="1719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9" name="Freeform 3857"/>
              <p:cNvSpPr>
                <a:spLocks/>
              </p:cNvSpPr>
              <p:nvPr/>
            </p:nvSpPr>
            <p:spPr bwMode="auto">
              <a:xfrm>
                <a:off x="1711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0" name="Freeform 3858"/>
              <p:cNvSpPr>
                <a:spLocks/>
              </p:cNvSpPr>
              <p:nvPr/>
            </p:nvSpPr>
            <p:spPr bwMode="auto">
              <a:xfrm>
                <a:off x="1703" y="249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1" name="Freeform 3859"/>
              <p:cNvSpPr>
                <a:spLocks/>
              </p:cNvSpPr>
              <p:nvPr/>
            </p:nvSpPr>
            <p:spPr bwMode="auto">
              <a:xfrm>
                <a:off x="1695" y="2499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2" name="Freeform 3860"/>
              <p:cNvSpPr>
                <a:spLocks/>
              </p:cNvSpPr>
              <p:nvPr/>
            </p:nvSpPr>
            <p:spPr bwMode="auto">
              <a:xfrm>
                <a:off x="1688" y="251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3" name="Freeform 3861"/>
              <p:cNvSpPr>
                <a:spLocks/>
              </p:cNvSpPr>
              <p:nvPr/>
            </p:nvSpPr>
            <p:spPr bwMode="auto">
              <a:xfrm>
                <a:off x="1732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4" name="Freeform 3862"/>
              <p:cNvSpPr>
                <a:spLocks/>
              </p:cNvSpPr>
              <p:nvPr/>
            </p:nvSpPr>
            <p:spPr bwMode="auto">
              <a:xfrm>
                <a:off x="1727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5" name="Freeform 3863"/>
              <p:cNvSpPr>
                <a:spLocks/>
              </p:cNvSpPr>
              <p:nvPr/>
            </p:nvSpPr>
            <p:spPr bwMode="auto">
              <a:xfrm>
                <a:off x="1719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6" name="Freeform 3864"/>
              <p:cNvSpPr>
                <a:spLocks/>
              </p:cNvSpPr>
              <p:nvPr/>
            </p:nvSpPr>
            <p:spPr bwMode="auto">
              <a:xfrm>
                <a:off x="1711" y="250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7" name="Freeform 3865"/>
              <p:cNvSpPr>
                <a:spLocks/>
              </p:cNvSpPr>
              <p:nvPr/>
            </p:nvSpPr>
            <p:spPr bwMode="auto">
              <a:xfrm>
                <a:off x="1703" y="2512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8" name="Freeform 3866"/>
              <p:cNvSpPr>
                <a:spLocks/>
              </p:cNvSpPr>
              <p:nvPr/>
            </p:nvSpPr>
            <p:spPr bwMode="auto">
              <a:xfrm>
                <a:off x="1748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9" name="Freeform 3867"/>
              <p:cNvSpPr>
                <a:spLocks/>
              </p:cNvSpPr>
              <p:nvPr/>
            </p:nvSpPr>
            <p:spPr bwMode="auto">
              <a:xfrm>
                <a:off x="1743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0" name="Freeform 3868"/>
              <p:cNvSpPr>
                <a:spLocks/>
              </p:cNvSpPr>
              <p:nvPr/>
            </p:nvSpPr>
            <p:spPr bwMode="auto">
              <a:xfrm>
                <a:off x="1735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1" name="Freeform 3869"/>
              <p:cNvSpPr>
                <a:spLocks/>
              </p:cNvSpPr>
              <p:nvPr/>
            </p:nvSpPr>
            <p:spPr bwMode="auto">
              <a:xfrm>
                <a:off x="1729" y="250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2" name="Freeform 3870"/>
              <p:cNvSpPr>
                <a:spLocks/>
              </p:cNvSpPr>
              <p:nvPr/>
            </p:nvSpPr>
            <p:spPr bwMode="auto">
              <a:xfrm>
                <a:off x="1722" y="251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3" name="Freeform 3871"/>
              <p:cNvSpPr>
                <a:spLocks/>
              </p:cNvSpPr>
              <p:nvPr/>
            </p:nvSpPr>
            <p:spPr bwMode="auto">
              <a:xfrm>
                <a:off x="1763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4" name="Freeform 3872"/>
              <p:cNvSpPr>
                <a:spLocks/>
              </p:cNvSpPr>
              <p:nvPr/>
            </p:nvSpPr>
            <p:spPr bwMode="auto">
              <a:xfrm>
                <a:off x="1758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5" name="Freeform 3873"/>
              <p:cNvSpPr>
                <a:spLocks/>
              </p:cNvSpPr>
              <p:nvPr/>
            </p:nvSpPr>
            <p:spPr bwMode="auto">
              <a:xfrm>
                <a:off x="1753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6" name="Freeform 3874"/>
              <p:cNvSpPr>
                <a:spLocks/>
              </p:cNvSpPr>
              <p:nvPr/>
            </p:nvSpPr>
            <p:spPr bwMode="auto">
              <a:xfrm>
                <a:off x="1745" y="250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7" name="Freeform 3875"/>
              <p:cNvSpPr>
                <a:spLocks/>
              </p:cNvSpPr>
              <p:nvPr/>
            </p:nvSpPr>
            <p:spPr bwMode="auto">
              <a:xfrm>
                <a:off x="1737" y="2512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8" name="Freeform 3876"/>
              <p:cNvSpPr>
                <a:spLocks/>
              </p:cNvSpPr>
              <p:nvPr/>
            </p:nvSpPr>
            <p:spPr bwMode="auto">
              <a:xfrm>
                <a:off x="1779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9" name="Freeform 3877"/>
              <p:cNvSpPr>
                <a:spLocks/>
              </p:cNvSpPr>
              <p:nvPr/>
            </p:nvSpPr>
            <p:spPr bwMode="auto">
              <a:xfrm>
                <a:off x="1774" y="2480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0" name="Freeform 3878"/>
              <p:cNvSpPr>
                <a:spLocks/>
              </p:cNvSpPr>
              <p:nvPr/>
            </p:nvSpPr>
            <p:spPr bwMode="auto">
              <a:xfrm>
                <a:off x="1769" y="249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1" name="Freeform 3879"/>
              <p:cNvSpPr>
                <a:spLocks/>
              </p:cNvSpPr>
              <p:nvPr/>
            </p:nvSpPr>
            <p:spPr bwMode="auto">
              <a:xfrm>
                <a:off x="1763" y="2501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6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6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2" name="Freeform 3880"/>
              <p:cNvSpPr>
                <a:spLocks/>
              </p:cNvSpPr>
              <p:nvPr/>
            </p:nvSpPr>
            <p:spPr bwMode="auto">
              <a:xfrm>
                <a:off x="1758" y="2512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3" name="Freeform 3881"/>
              <p:cNvSpPr>
                <a:spLocks/>
              </p:cNvSpPr>
              <p:nvPr/>
            </p:nvSpPr>
            <p:spPr bwMode="auto">
              <a:xfrm>
                <a:off x="1886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4" name="Freeform 3882"/>
              <p:cNvSpPr>
                <a:spLocks/>
              </p:cNvSpPr>
              <p:nvPr/>
            </p:nvSpPr>
            <p:spPr bwMode="auto">
              <a:xfrm>
                <a:off x="1892" y="248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5" name="Freeform 3883"/>
              <p:cNvSpPr>
                <a:spLocks/>
              </p:cNvSpPr>
              <p:nvPr/>
            </p:nvSpPr>
            <p:spPr bwMode="auto">
              <a:xfrm>
                <a:off x="1897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6" name="Freeform 3884"/>
              <p:cNvSpPr>
                <a:spLocks/>
              </p:cNvSpPr>
              <p:nvPr/>
            </p:nvSpPr>
            <p:spPr bwMode="auto">
              <a:xfrm>
                <a:off x="1902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7" name="Freeform 3885"/>
              <p:cNvSpPr>
                <a:spLocks/>
              </p:cNvSpPr>
              <p:nvPr/>
            </p:nvSpPr>
            <p:spPr bwMode="auto">
              <a:xfrm>
                <a:off x="1910" y="250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8" name="Freeform 3886"/>
              <p:cNvSpPr>
                <a:spLocks/>
              </p:cNvSpPr>
              <p:nvPr/>
            </p:nvSpPr>
            <p:spPr bwMode="auto">
              <a:xfrm>
                <a:off x="187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9" name="Freeform 3887"/>
              <p:cNvSpPr>
                <a:spLocks/>
              </p:cNvSpPr>
              <p:nvPr/>
            </p:nvSpPr>
            <p:spPr bwMode="auto">
              <a:xfrm>
                <a:off x="1879" y="2480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0" name="Freeform 3888"/>
              <p:cNvSpPr>
                <a:spLocks/>
              </p:cNvSpPr>
              <p:nvPr/>
            </p:nvSpPr>
            <p:spPr bwMode="auto">
              <a:xfrm>
                <a:off x="1884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1" name="Freeform 3889"/>
              <p:cNvSpPr>
                <a:spLocks/>
              </p:cNvSpPr>
              <p:nvPr/>
            </p:nvSpPr>
            <p:spPr bwMode="auto">
              <a:xfrm>
                <a:off x="1889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2" name="Freeform 3890"/>
              <p:cNvSpPr>
                <a:spLocks/>
              </p:cNvSpPr>
              <p:nvPr/>
            </p:nvSpPr>
            <p:spPr bwMode="auto">
              <a:xfrm>
                <a:off x="1894" y="2509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3" name="Freeform 3891"/>
              <p:cNvSpPr>
                <a:spLocks/>
              </p:cNvSpPr>
              <p:nvPr/>
            </p:nvSpPr>
            <p:spPr bwMode="auto">
              <a:xfrm>
                <a:off x="186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4" name="Freeform 3892"/>
              <p:cNvSpPr>
                <a:spLocks/>
              </p:cNvSpPr>
              <p:nvPr/>
            </p:nvSpPr>
            <p:spPr bwMode="auto">
              <a:xfrm>
                <a:off x="1866" y="2480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6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6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5" name="Freeform 3893"/>
              <p:cNvSpPr>
                <a:spLocks/>
              </p:cNvSpPr>
              <p:nvPr/>
            </p:nvSpPr>
            <p:spPr bwMode="auto">
              <a:xfrm>
                <a:off x="1871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6" name="Freeform 3894"/>
              <p:cNvSpPr>
                <a:spLocks/>
              </p:cNvSpPr>
              <p:nvPr/>
            </p:nvSpPr>
            <p:spPr bwMode="auto">
              <a:xfrm>
                <a:off x="1876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7" name="Freeform 3895"/>
              <p:cNvSpPr>
                <a:spLocks/>
              </p:cNvSpPr>
              <p:nvPr/>
            </p:nvSpPr>
            <p:spPr bwMode="auto">
              <a:xfrm>
                <a:off x="1881" y="2509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8" name="Freeform 3896"/>
              <p:cNvSpPr>
                <a:spLocks/>
              </p:cNvSpPr>
              <p:nvPr/>
            </p:nvSpPr>
            <p:spPr bwMode="auto">
              <a:xfrm>
                <a:off x="1947" y="2431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1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1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1 h 83"/>
                  <a:gd name="T40" fmla="*/ 68 w 75"/>
                  <a:gd name="T41" fmla="*/ 7 h 83"/>
                  <a:gd name="T42" fmla="*/ 55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7"/>
                    </a:lnTo>
                    <a:lnTo>
                      <a:pt x="55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9" name="Freeform 3897"/>
              <p:cNvSpPr>
                <a:spLocks/>
              </p:cNvSpPr>
              <p:nvPr/>
            </p:nvSpPr>
            <p:spPr bwMode="auto">
              <a:xfrm>
                <a:off x="1960" y="2428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0" name="Freeform 3898"/>
              <p:cNvSpPr>
                <a:spLocks/>
              </p:cNvSpPr>
              <p:nvPr/>
            </p:nvSpPr>
            <p:spPr bwMode="auto">
              <a:xfrm>
                <a:off x="1947" y="243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6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1" name="Freeform 3899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2" name="Freeform 3900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3" name="Freeform 3901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4" name="Freeform 3902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5" name="Freeform 3903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6" name="Freeform 3904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7" name="Freeform 3905"/>
              <p:cNvSpPr>
                <a:spLocks/>
              </p:cNvSpPr>
              <p:nvPr/>
            </p:nvSpPr>
            <p:spPr bwMode="auto">
              <a:xfrm>
                <a:off x="1988" y="2428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4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8" name="Freeform 3906"/>
              <p:cNvSpPr>
                <a:spLocks/>
              </p:cNvSpPr>
              <p:nvPr/>
            </p:nvSpPr>
            <p:spPr bwMode="auto">
              <a:xfrm>
                <a:off x="1978" y="243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0 h 76"/>
                  <a:gd name="T4" fmla="*/ 29 w 44"/>
                  <a:gd name="T5" fmla="*/ 62 h 76"/>
                  <a:gd name="T6" fmla="*/ 39 w 44"/>
                  <a:gd name="T7" fmla="*/ 49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7 h 76"/>
                  <a:gd name="T14" fmla="*/ 26 w 44"/>
                  <a:gd name="T15" fmla="*/ 2 h 76"/>
                  <a:gd name="T16" fmla="*/ 16 w 44"/>
                  <a:gd name="T17" fmla="*/ 0 h 76"/>
                  <a:gd name="T18" fmla="*/ 16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3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9" name="Freeform 3907"/>
              <p:cNvSpPr>
                <a:spLocks/>
              </p:cNvSpPr>
              <p:nvPr/>
            </p:nvSpPr>
            <p:spPr bwMode="auto">
              <a:xfrm>
                <a:off x="1994" y="249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8 w 15"/>
                  <a:gd name="T7" fmla="*/ 5 h 18"/>
                  <a:gd name="T8" fmla="*/ 8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6 h 18"/>
                  <a:gd name="T20" fmla="*/ 2 w 15"/>
                  <a:gd name="T21" fmla="*/ 18 h 18"/>
                  <a:gd name="T22" fmla="*/ 2 w 15"/>
                  <a:gd name="T23" fmla="*/ 16 h 18"/>
                  <a:gd name="T24" fmla="*/ 5 w 15"/>
                  <a:gd name="T25" fmla="*/ 13 h 18"/>
                  <a:gd name="T26" fmla="*/ 8 w 15"/>
                  <a:gd name="T27" fmla="*/ 13 h 18"/>
                  <a:gd name="T28" fmla="*/ 8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0" name="Freeform 3908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1" name="Freeform 3909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2" name="Freeform 3910"/>
              <p:cNvSpPr>
                <a:spLocks/>
              </p:cNvSpPr>
              <p:nvPr/>
            </p:nvSpPr>
            <p:spPr bwMode="auto">
              <a:xfrm>
                <a:off x="1994" y="2428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3" name="Freeform 3911"/>
              <p:cNvSpPr>
                <a:spLocks/>
              </p:cNvSpPr>
              <p:nvPr/>
            </p:nvSpPr>
            <p:spPr bwMode="auto">
              <a:xfrm>
                <a:off x="1988" y="243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4" name="Freeform 3912"/>
              <p:cNvSpPr>
                <a:spLocks/>
              </p:cNvSpPr>
              <p:nvPr/>
            </p:nvSpPr>
            <p:spPr bwMode="auto">
              <a:xfrm>
                <a:off x="1975" y="2433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5" name="Freeform 3913"/>
              <p:cNvSpPr>
                <a:spLocks/>
              </p:cNvSpPr>
              <p:nvPr/>
            </p:nvSpPr>
            <p:spPr bwMode="auto">
              <a:xfrm>
                <a:off x="1975" y="2462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6" name="Freeform 3914"/>
              <p:cNvSpPr>
                <a:spLocks/>
              </p:cNvSpPr>
              <p:nvPr/>
            </p:nvSpPr>
            <p:spPr bwMode="auto">
              <a:xfrm>
                <a:off x="1978" y="2488"/>
                <a:ext cx="18" cy="21"/>
              </a:xfrm>
              <a:custGeom>
                <a:avLst/>
                <a:gdLst>
                  <a:gd name="T0" fmla="*/ 16 w 18"/>
                  <a:gd name="T1" fmla="*/ 19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9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7" name="Freeform 3915"/>
              <p:cNvSpPr>
                <a:spLocks/>
              </p:cNvSpPr>
              <p:nvPr/>
            </p:nvSpPr>
            <p:spPr bwMode="auto">
              <a:xfrm>
                <a:off x="1771" y="2394"/>
                <a:ext cx="129" cy="34"/>
              </a:xfrm>
              <a:custGeom>
                <a:avLst/>
                <a:gdLst>
                  <a:gd name="T0" fmla="*/ 0 w 129"/>
                  <a:gd name="T1" fmla="*/ 5 h 34"/>
                  <a:gd name="T2" fmla="*/ 0 w 129"/>
                  <a:gd name="T3" fmla="*/ 16 h 34"/>
                  <a:gd name="T4" fmla="*/ 3 w 129"/>
                  <a:gd name="T5" fmla="*/ 26 h 34"/>
                  <a:gd name="T6" fmla="*/ 3 w 129"/>
                  <a:gd name="T7" fmla="*/ 29 h 34"/>
                  <a:gd name="T8" fmla="*/ 6 w 129"/>
                  <a:gd name="T9" fmla="*/ 31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1 h 34"/>
                  <a:gd name="T22" fmla="*/ 126 w 129"/>
                  <a:gd name="T23" fmla="*/ 26 h 34"/>
                  <a:gd name="T24" fmla="*/ 129 w 129"/>
                  <a:gd name="T25" fmla="*/ 18 h 34"/>
                  <a:gd name="T26" fmla="*/ 129 w 129"/>
                  <a:gd name="T27" fmla="*/ 10 h 34"/>
                  <a:gd name="T28" fmla="*/ 129 w 129"/>
                  <a:gd name="T29" fmla="*/ 5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5 h 34"/>
                  <a:gd name="T50" fmla="*/ 6 w 129"/>
                  <a:gd name="T51" fmla="*/ 5 h 34"/>
                  <a:gd name="T52" fmla="*/ 0 w 129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9" y="18"/>
                    </a:lnTo>
                    <a:lnTo>
                      <a:pt x="129" y="10"/>
                    </a:lnTo>
                    <a:lnTo>
                      <a:pt x="129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8" name="Freeform 3916"/>
              <p:cNvSpPr>
                <a:spLocks/>
              </p:cNvSpPr>
              <p:nvPr/>
            </p:nvSpPr>
            <p:spPr bwMode="auto">
              <a:xfrm>
                <a:off x="1771" y="2399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9" name="Freeform 3917"/>
              <p:cNvSpPr>
                <a:spLocks/>
              </p:cNvSpPr>
              <p:nvPr/>
            </p:nvSpPr>
            <p:spPr bwMode="auto">
              <a:xfrm>
                <a:off x="1771" y="2420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0" name="Freeform 3918"/>
              <p:cNvSpPr>
                <a:spLocks/>
              </p:cNvSpPr>
              <p:nvPr/>
            </p:nvSpPr>
            <p:spPr bwMode="auto">
              <a:xfrm>
                <a:off x="1777" y="2423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1" name="Freeform 3919"/>
              <p:cNvSpPr>
                <a:spLocks/>
              </p:cNvSpPr>
              <p:nvPr/>
            </p:nvSpPr>
            <p:spPr bwMode="auto">
              <a:xfrm>
                <a:off x="1834" y="2425"/>
                <a:ext cx="32" cy="6"/>
              </a:xfrm>
              <a:custGeom>
                <a:avLst/>
                <a:gdLst>
                  <a:gd name="T0" fmla="*/ 32 w 32"/>
                  <a:gd name="T1" fmla="*/ 3 h 6"/>
                  <a:gd name="T2" fmla="*/ 32 w 32"/>
                  <a:gd name="T3" fmla="*/ 3 h 6"/>
                  <a:gd name="T4" fmla="*/ 29 w 32"/>
                  <a:gd name="T5" fmla="*/ 3 h 6"/>
                  <a:gd name="T6" fmla="*/ 24 w 32"/>
                  <a:gd name="T7" fmla="*/ 0 h 6"/>
                  <a:gd name="T8" fmla="*/ 21 w 32"/>
                  <a:gd name="T9" fmla="*/ 0 h 6"/>
                  <a:gd name="T10" fmla="*/ 16 w 32"/>
                  <a:gd name="T11" fmla="*/ 0 h 6"/>
                  <a:gd name="T12" fmla="*/ 13 w 32"/>
                  <a:gd name="T13" fmla="*/ 0 h 6"/>
                  <a:gd name="T14" fmla="*/ 8 w 32"/>
                  <a:gd name="T15" fmla="*/ 0 h 6"/>
                  <a:gd name="T16" fmla="*/ 5 w 32"/>
                  <a:gd name="T17" fmla="*/ 0 h 6"/>
                  <a:gd name="T18" fmla="*/ 0 w 32"/>
                  <a:gd name="T19" fmla="*/ 0 h 6"/>
                  <a:gd name="T20" fmla="*/ 0 w 32"/>
                  <a:gd name="T21" fmla="*/ 3 h 6"/>
                  <a:gd name="T22" fmla="*/ 5 w 32"/>
                  <a:gd name="T23" fmla="*/ 3 h 6"/>
                  <a:gd name="T24" fmla="*/ 8 w 32"/>
                  <a:gd name="T25" fmla="*/ 3 h 6"/>
                  <a:gd name="T26" fmla="*/ 13 w 32"/>
                  <a:gd name="T27" fmla="*/ 3 h 6"/>
                  <a:gd name="T28" fmla="*/ 16 w 32"/>
                  <a:gd name="T29" fmla="*/ 6 h 6"/>
                  <a:gd name="T30" fmla="*/ 21 w 32"/>
                  <a:gd name="T31" fmla="*/ 6 h 6"/>
                  <a:gd name="T32" fmla="*/ 24 w 32"/>
                  <a:gd name="T33" fmla="*/ 6 h 6"/>
                  <a:gd name="T34" fmla="*/ 29 w 32"/>
                  <a:gd name="T35" fmla="*/ 6 h 6"/>
                  <a:gd name="T36" fmla="*/ 32 w 32"/>
                  <a:gd name="T37" fmla="*/ 6 h 6"/>
                  <a:gd name="T38" fmla="*/ 32 w 32"/>
                  <a:gd name="T39" fmla="*/ 6 h 6"/>
                  <a:gd name="T40" fmla="*/ 32 w 32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6"/>
                  <a:gd name="T65" fmla="*/ 32 w 32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6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2" y="6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2" name="Freeform 3920"/>
              <p:cNvSpPr>
                <a:spLocks/>
              </p:cNvSpPr>
              <p:nvPr/>
            </p:nvSpPr>
            <p:spPr bwMode="auto">
              <a:xfrm>
                <a:off x="1866" y="2423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2 h 8"/>
                  <a:gd name="T6" fmla="*/ 20 w 28"/>
                  <a:gd name="T7" fmla="*/ 2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2 h 8"/>
                  <a:gd name="T38" fmla="*/ 28 w 28"/>
                  <a:gd name="T39" fmla="*/ 2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3" name="Freeform 3921"/>
              <p:cNvSpPr>
                <a:spLocks/>
              </p:cNvSpPr>
              <p:nvPr/>
            </p:nvSpPr>
            <p:spPr bwMode="auto">
              <a:xfrm>
                <a:off x="1892" y="2397"/>
                <a:ext cx="10" cy="28"/>
              </a:xfrm>
              <a:custGeom>
                <a:avLst/>
                <a:gdLst>
                  <a:gd name="T0" fmla="*/ 5 w 10"/>
                  <a:gd name="T1" fmla="*/ 2 h 28"/>
                  <a:gd name="T2" fmla="*/ 5 w 10"/>
                  <a:gd name="T3" fmla="*/ 2 h 28"/>
                  <a:gd name="T4" fmla="*/ 5 w 10"/>
                  <a:gd name="T5" fmla="*/ 2 h 28"/>
                  <a:gd name="T6" fmla="*/ 5 w 10"/>
                  <a:gd name="T7" fmla="*/ 7 h 28"/>
                  <a:gd name="T8" fmla="*/ 5 w 10"/>
                  <a:gd name="T9" fmla="*/ 10 h 28"/>
                  <a:gd name="T10" fmla="*/ 5 w 10"/>
                  <a:gd name="T11" fmla="*/ 13 h 28"/>
                  <a:gd name="T12" fmla="*/ 5 w 10"/>
                  <a:gd name="T13" fmla="*/ 18 h 28"/>
                  <a:gd name="T14" fmla="*/ 2 w 10"/>
                  <a:gd name="T15" fmla="*/ 20 h 28"/>
                  <a:gd name="T16" fmla="*/ 2 w 10"/>
                  <a:gd name="T17" fmla="*/ 23 h 28"/>
                  <a:gd name="T18" fmla="*/ 0 w 10"/>
                  <a:gd name="T19" fmla="*/ 26 h 28"/>
                  <a:gd name="T20" fmla="*/ 2 w 10"/>
                  <a:gd name="T21" fmla="*/ 28 h 28"/>
                  <a:gd name="T22" fmla="*/ 5 w 10"/>
                  <a:gd name="T23" fmla="*/ 26 h 28"/>
                  <a:gd name="T24" fmla="*/ 5 w 10"/>
                  <a:gd name="T25" fmla="*/ 23 h 28"/>
                  <a:gd name="T26" fmla="*/ 8 w 10"/>
                  <a:gd name="T27" fmla="*/ 18 h 28"/>
                  <a:gd name="T28" fmla="*/ 8 w 10"/>
                  <a:gd name="T29" fmla="*/ 15 h 28"/>
                  <a:gd name="T30" fmla="*/ 10 w 10"/>
                  <a:gd name="T31" fmla="*/ 10 h 28"/>
                  <a:gd name="T32" fmla="*/ 10 w 10"/>
                  <a:gd name="T33" fmla="*/ 7 h 28"/>
                  <a:gd name="T34" fmla="*/ 8 w 10"/>
                  <a:gd name="T35" fmla="*/ 2 h 28"/>
                  <a:gd name="T36" fmla="*/ 8 w 10"/>
                  <a:gd name="T37" fmla="*/ 0 h 28"/>
                  <a:gd name="T38" fmla="*/ 8 w 10"/>
                  <a:gd name="T39" fmla="*/ 0 h 28"/>
                  <a:gd name="T40" fmla="*/ 5 w 10"/>
                  <a:gd name="T41" fmla="*/ 2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8"/>
                  <a:gd name="T65" fmla="*/ 10 w 10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8">
                    <a:moveTo>
                      <a:pt x="5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28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4" name="Freeform 3922"/>
              <p:cNvSpPr>
                <a:spLocks/>
              </p:cNvSpPr>
              <p:nvPr/>
            </p:nvSpPr>
            <p:spPr bwMode="auto">
              <a:xfrm>
                <a:off x="1879" y="2391"/>
                <a:ext cx="21" cy="8"/>
              </a:xfrm>
              <a:custGeom>
                <a:avLst/>
                <a:gdLst>
                  <a:gd name="T0" fmla="*/ 0 w 21"/>
                  <a:gd name="T1" fmla="*/ 3 h 8"/>
                  <a:gd name="T2" fmla="*/ 0 w 21"/>
                  <a:gd name="T3" fmla="*/ 3 h 8"/>
                  <a:gd name="T4" fmla="*/ 0 w 21"/>
                  <a:gd name="T5" fmla="*/ 3 h 8"/>
                  <a:gd name="T6" fmla="*/ 2 w 21"/>
                  <a:gd name="T7" fmla="*/ 3 h 8"/>
                  <a:gd name="T8" fmla="*/ 7 w 21"/>
                  <a:gd name="T9" fmla="*/ 6 h 8"/>
                  <a:gd name="T10" fmla="*/ 10 w 21"/>
                  <a:gd name="T11" fmla="*/ 6 h 8"/>
                  <a:gd name="T12" fmla="*/ 13 w 21"/>
                  <a:gd name="T13" fmla="*/ 6 h 8"/>
                  <a:gd name="T14" fmla="*/ 15 w 21"/>
                  <a:gd name="T15" fmla="*/ 6 h 8"/>
                  <a:gd name="T16" fmla="*/ 18 w 21"/>
                  <a:gd name="T17" fmla="*/ 6 h 8"/>
                  <a:gd name="T18" fmla="*/ 18 w 21"/>
                  <a:gd name="T19" fmla="*/ 8 h 8"/>
                  <a:gd name="T20" fmla="*/ 21 w 21"/>
                  <a:gd name="T21" fmla="*/ 6 h 8"/>
                  <a:gd name="T22" fmla="*/ 18 w 21"/>
                  <a:gd name="T23" fmla="*/ 3 h 8"/>
                  <a:gd name="T24" fmla="*/ 15 w 21"/>
                  <a:gd name="T25" fmla="*/ 3 h 8"/>
                  <a:gd name="T26" fmla="*/ 13 w 21"/>
                  <a:gd name="T27" fmla="*/ 3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21" y="6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5" name="Freeform 3923"/>
              <p:cNvSpPr>
                <a:spLocks/>
              </p:cNvSpPr>
              <p:nvPr/>
            </p:nvSpPr>
            <p:spPr bwMode="auto">
              <a:xfrm>
                <a:off x="1771" y="2391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6 h 11"/>
                  <a:gd name="T14" fmla="*/ 89 w 108"/>
                  <a:gd name="T15" fmla="*/ 6 h 11"/>
                  <a:gd name="T16" fmla="*/ 102 w 108"/>
                  <a:gd name="T17" fmla="*/ 6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6 h 11"/>
                  <a:gd name="T32" fmla="*/ 16 w 108"/>
                  <a:gd name="T33" fmla="*/ 6 h 11"/>
                  <a:gd name="T34" fmla="*/ 6 w 108"/>
                  <a:gd name="T35" fmla="*/ 6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6"/>
                    </a:lnTo>
                    <a:lnTo>
                      <a:pt x="89" y="6"/>
                    </a:lnTo>
                    <a:lnTo>
                      <a:pt x="102" y="6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6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6" name="Rectangle 3924"/>
              <p:cNvSpPr>
                <a:spLocks noChangeArrowheads="1"/>
              </p:cNvSpPr>
              <p:nvPr/>
            </p:nvSpPr>
            <p:spPr bwMode="auto">
              <a:xfrm>
                <a:off x="1790" y="241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957" name="Freeform 3925"/>
              <p:cNvSpPr>
                <a:spLocks/>
              </p:cNvSpPr>
              <p:nvPr/>
            </p:nvSpPr>
            <p:spPr bwMode="auto">
              <a:xfrm>
                <a:off x="1586" y="231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4 h 71"/>
                  <a:gd name="T44" fmla="*/ 319 w 337"/>
                  <a:gd name="T45" fmla="*/ 10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4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8" name="Freeform 3926"/>
              <p:cNvSpPr>
                <a:spLocks/>
              </p:cNvSpPr>
              <p:nvPr/>
            </p:nvSpPr>
            <p:spPr bwMode="auto">
              <a:xfrm>
                <a:off x="1599" y="2323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9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9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9" name="Freeform 3927"/>
              <p:cNvSpPr>
                <a:spLocks/>
              </p:cNvSpPr>
              <p:nvPr/>
            </p:nvSpPr>
            <p:spPr bwMode="auto">
              <a:xfrm>
                <a:off x="1583" y="2352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0" name="Freeform 3928"/>
              <p:cNvSpPr>
                <a:spLocks/>
              </p:cNvSpPr>
              <p:nvPr/>
            </p:nvSpPr>
            <p:spPr bwMode="auto">
              <a:xfrm>
                <a:off x="1591" y="2373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1" name="Freeform 3929"/>
              <p:cNvSpPr>
                <a:spLocks/>
              </p:cNvSpPr>
              <p:nvPr/>
            </p:nvSpPr>
            <p:spPr bwMode="auto">
              <a:xfrm>
                <a:off x="1803" y="2376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2" name="Freeform 3930"/>
              <p:cNvSpPr>
                <a:spLocks/>
              </p:cNvSpPr>
              <p:nvPr/>
            </p:nvSpPr>
            <p:spPr bwMode="auto">
              <a:xfrm>
                <a:off x="1907" y="2339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3" name="Freeform 3931"/>
              <p:cNvSpPr>
                <a:spLocks/>
              </p:cNvSpPr>
              <p:nvPr/>
            </p:nvSpPr>
            <p:spPr bwMode="auto">
              <a:xfrm>
                <a:off x="1892" y="2318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2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0 w 21"/>
                  <a:gd name="T11" fmla="*/ 10 h 24"/>
                  <a:gd name="T12" fmla="*/ 13 w 21"/>
                  <a:gd name="T13" fmla="*/ 13 h 24"/>
                  <a:gd name="T14" fmla="*/ 13 w 21"/>
                  <a:gd name="T15" fmla="*/ 18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8 h 24"/>
                  <a:gd name="T24" fmla="*/ 18 w 21"/>
                  <a:gd name="T25" fmla="*/ 16 h 24"/>
                  <a:gd name="T26" fmla="*/ 15 w 21"/>
                  <a:gd name="T27" fmla="*/ 13 h 24"/>
                  <a:gd name="T28" fmla="*/ 13 w 21"/>
                  <a:gd name="T29" fmla="*/ 8 h 24"/>
                  <a:gd name="T30" fmla="*/ 10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4" name="Freeform 3932"/>
              <p:cNvSpPr>
                <a:spLocks/>
              </p:cNvSpPr>
              <p:nvPr/>
            </p:nvSpPr>
            <p:spPr bwMode="auto">
              <a:xfrm>
                <a:off x="1641" y="2315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5" name="Freeform 3933"/>
              <p:cNvSpPr>
                <a:spLocks/>
              </p:cNvSpPr>
              <p:nvPr/>
            </p:nvSpPr>
            <p:spPr bwMode="auto">
              <a:xfrm>
                <a:off x="1680" y="232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6" name="Freeform 3934"/>
              <p:cNvSpPr>
                <a:spLocks/>
              </p:cNvSpPr>
              <p:nvPr/>
            </p:nvSpPr>
            <p:spPr bwMode="auto">
              <a:xfrm>
                <a:off x="1635" y="2129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3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3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7" name="Freeform 3935"/>
              <p:cNvSpPr>
                <a:spLocks/>
              </p:cNvSpPr>
              <p:nvPr/>
            </p:nvSpPr>
            <p:spPr bwMode="auto">
              <a:xfrm>
                <a:off x="1648" y="2153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3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8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8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8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8" name="Freeform 3936"/>
              <p:cNvSpPr>
                <a:spLocks/>
              </p:cNvSpPr>
              <p:nvPr/>
            </p:nvSpPr>
            <p:spPr bwMode="auto">
              <a:xfrm>
                <a:off x="1769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6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6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9" name="Freeform 3937"/>
              <p:cNvSpPr>
                <a:spLocks/>
              </p:cNvSpPr>
              <p:nvPr/>
            </p:nvSpPr>
            <p:spPr bwMode="auto">
              <a:xfrm>
                <a:off x="1795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0" name="Freeform 3938"/>
              <p:cNvSpPr>
                <a:spLocks/>
              </p:cNvSpPr>
              <p:nvPr/>
            </p:nvSpPr>
            <p:spPr bwMode="auto">
              <a:xfrm>
                <a:off x="1821" y="2336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6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1" name="Freeform 3939"/>
              <p:cNvSpPr>
                <a:spLocks/>
              </p:cNvSpPr>
              <p:nvPr/>
            </p:nvSpPr>
            <p:spPr bwMode="auto">
              <a:xfrm>
                <a:off x="1659" y="2163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2" name="Freeform 3940"/>
              <p:cNvSpPr>
                <a:spLocks/>
              </p:cNvSpPr>
              <p:nvPr/>
            </p:nvSpPr>
            <p:spPr bwMode="auto">
              <a:xfrm>
                <a:off x="1711" y="2187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3" name="Freeform 3941"/>
              <p:cNvSpPr>
                <a:spLocks/>
              </p:cNvSpPr>
              <p:nvPr/>
            </p:nvSpPr>
            <p:spPr bwMode="auto">
              <a:xfrm>
                <a:off x="1672" y="2171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5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4" name="Freeform 3942"/>
              <p:cNvSpPr>
                <a:spLocks/>
              </p:cNvSpPr>
              <p:nvPr/>
            </p:nvSpPr>
            <p:spPr bwMode="auto">
              <a:xfrm>
                <a:off x="1947" y="2449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3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3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5" name="Freeform 3943"/>
              <p:cNvSpPr>
                <a:spLocks/>
              </p:cNvSpPr>
              <p:nvPr/>
            </p:nvSpPr>
            <p:spPr bwMode="auto">
              <a:xfrm>
                <a:off x="1947" y="245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6" name="Freeform 3944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7" name="Freeform 3945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8" name="Freeform 3946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9" name="Freeform 3947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0" name="Freeform 3948"/>
              <p:cNvSpPr>
                <a:spLocks/>
              </p:cNvSpPr>
              <p:nvPr/>
            </p:nvSpPr>
            <p:spPr bwMode="auto">
              <a:xfrm>
                <a:off x="2004" y="2486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1" name="Freeform 3949"/>
              <p:cNvSpPr>
                <a:spLocks/>
              </p:cNvSpPr>
              <p:nvPr/>
            </p:nvSpPr>
            <p:spPr bwMode="auto">
              <a:xfrm>
                <a:off x="2009" y="2483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2" name="Freeform 3950"/>
              <p:cNvSpPr>
                <a:spLocks/>
              </p:cNvSpPr>
              <p:nvPr/>
            </p:nvSpPr>
            <p:spPr bwMode="auto">
              <a:xfrm>
                <a:off x="2002" y="2457"/>
                <a:ext cx="13" cy="29"/>
              </a:xfrm>
              <a:custGeom>
                <a:avLst/>
                <a:gdLst>
                  <a:gd name="T0" fmla="*/ 0 w 13"/>
                  <a:gd name="T1" fmla="*/ 2 h 29"/>
                  <a:gd name="T2" fmla="*/ 0 w 13"/>
                  <a:gd name="T3" fmla="*/ 2 h 29"/>
                  <a:gd name="T4" fmla="*/ 2 w 13"/>
                  <a:gd name="T5" fmla="*/ 5 h 29"/>
                  <a:gd name="T6" fmla="*/ 5 w 13"/>
                  <a:gd name="T7" fmla="*/ 8 h 29"/>
                  <a:gd name="T8" fmla="*/ 7 w 13"/>
                  <a:gd name="T9" fmla="*/ 10 h 29"/>
                  <a:gd name="T10" fmla="*/ 7 w 13"/>
                  <a:gd name="T11" fmla="*/ 13 h 29"/>
                  <a:gd name="T12" fmla="*/ 7 w 13"/>
                  <a:gd name="T13" fmla="*/ 18 h 29"/>
                  <a:gd name="T14" fmla="*/ 10 w 13"/>
                  <a:gd name="T15" fmla="*/ 21 h 29"/>
                  <a:gd name="T16" fmla="*/ 10 w 13"/>
                  <a:gd name="T17" fmla="*/ 23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3 h 29"/>
                  <a:gd name="T24" fmla="*/ 13 w 13"/>
                  <a:gd name="T25" fmla="*/ 21 h 29"/>
                  <a:gd name="T26" fmla="*/ 13 w 13"/>
                  <a:gd name="T27" fmla="*/ 15 h 29"/>
                  <a:gd name="T28" fmla="*/ 10 w 13"/>
                  <a:gd name="T29" fmla="*/ 13 h 29"/>
                  <a:gd name="T30" fmla="*/ 10 w 13"/>
                  <a:gd name="T31" fmla="*/ 10 h 29"/>
                  <a:gd name="T32" fmla="*/ 7 w 13"/>
                  <a:gd name="T33" fmla="*/ 5 h 29"/>
                  <a:gd name="T34" fmla="*/ 5 w 13"/>
                  <a:gd name="T35" fmla="*/ 2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10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3" name="Freeform 3951"/>
              <p:cNvSpPr>
                <a:spLocks/>
              </p:cNvSpPr>
              <p:nvPr/>
            </p:nvSpPr>
            <p:spPr bwMode="auto">
              <a:xfrm>
                <a:off x="1978" y="2449"/>
                <a:ext cx="26" cy="10"/>
              </a:xfrm>
              <a:custGeom>
                <a:avLst/>
                <a:gdLst>
                  <a:gd name="T0" fmla="*/ 0 w 26"/>
                  <a:gd name="T1" fmla="*/ 3 h 10"/>
                  <a:gd name="T2" fmla="*/ 0 w 26"/>
                  <a:gd name="T3" fmla="*/ 3 h 10"/>
                  <a:gd name="T4" fmla="*/ 3 w 26"/>
                  <a:gd name="T5" fmla="*/ 3 h 10"/>
                  <a:gd name="T6" fmla="*/ 8 w 26"/>
                  <a:gd name="T7" fmla="*/ 3 h 10"/>
                  <a:gd name="T8" fmla="*/ 10 w 26"/>
                  <a:gd name="T9" fmla="*/ 3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4 w 26"/>
                  <a:gd name="T17" fmla="*/ 8 h 10"/>
                  <a:gd name="T18" fmla="*/ 24 w 26"/>
                  <a:gd name="T19" fmla="*/ 10 h 10"/>
                  <a:gd name="T20" fmla="*/ 26 w 26"/>
                  <a:gd name="T21" fmla="*/ 8 h 10"/>
                  <a:gd name="T22" fmla="*/ 24 w 26"/>
                  <a:gd name="T23" fmla="*/ 5 h 10"/>
                  <a:gd name="T24" fmla="*/ 21 w 26"/>
                  <a:gd name="T25" fmla="*/ 3 h 10"/>
                  <a:gd name="T26" fmla="*/ 18 w 26"/>
                  <a:gd name="T27" fmla="*/ 3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3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4" name="Freeform 3952"/>
              <p:cNvSpPr>
                <a:spLocks/>
              </p:cNvSpPr>
              <p:nvPr/>
            </p:nvSpPr>
            <p:spPr bwMode="auto">
              <a:xfrm>
                <a:off x="1949" y="2446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6 h 11"/>
                  <a:gd name="T10" fmla="*/ 16 w 29"/>
                  <a:gd name="T11" fmla="*/ 6 h 11"/>
                  <a:gd name="T12" fmla="*/ 21 w 29"/>
                  <a:gd name="T13" fmla="*/ 6 h 11"/>
                  <a:gd name="T14" fmla="*/ 24 w 29"/>
                  <a:gd name="T15" fmla="*/ 6 h 11"/>
                  <a:gd name="T16" fmla="*/ 26 w 29"/>
                  <a:gd name="T17" fmla="*/ 6 h 11"/>
                  <a:gd name="T18" fmla="*/ 29 w 29"/>
                  <a:gd name="T19" fmla="*/ 6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6 h 11"/>
                  <a:gd name="T34" fmla="*/ 3 w 29"/>
                  <a:gd name="T35" fmla="*/ 6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5" name="Freeform 3953"/>
              <p:cNvSpPr>
                <a:spLocks/>
              </p:cNvSpPr>
              <p:nvPr/>
            </p:nvSpPr>
            <p:spPr bwMode="auto">
              <a:xfrm>
                <a:off x="1947" y="2457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6" name="Freeform 3954"/>
              <p:cNvSpPr>
                <a:spLocks/>
              </p:cNvSpPr>
              <p:nvPr/>
            </p:nvSpPr>
            <p:spPr bwMode="auto">
              <a:xfrm>
                <a:off x="1960" y="2459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1 h 50"/>
                  <a:gd name="T34" fmla="*/ 44 w 47"/>
                  <a:gd name="T35" fmla="*/ 19 h 50"/>
                  <a:gd name="T36" fmla="*/ 42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8 h 50"/>
                  <a:gd name="T44" fmla="*/ 15 w 47"/>
                  <a:gd name="T45" fmla="*/ 48 h 50"/>
                  <a:gd name="T46" fmla="*/ 10 w 47"/>
                  <a:gd name="T47" fmla="*/ 48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1"/>
                    </a:lnTo>
                    <a:lnTo>
                      <a:pt x="44" y="19"/>
                    </a:lnTo>
                    <a:lnTo>
                      <a:pt x="42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8"/>
                    </a:lnTo>
                    <a:lnTo>
                      <a:pt x="15" y="48"/>
                    </a:lnTo>
                    <a:lnTo>
                      <a:pt x="10" y="48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30" name="Rectangle 3956"/>
            <p:cNvSpPr>
              <a:spLocks noChangeArrowheads="1"/>
            </p:cNvSpPr>
            <p:nvPr/>
          </p:nvSpPr>
          <p:spPr bwMode="auto">
            <a:xfrm>
              <a:off x="1406" y="1873"/>
              <a:ext cx="773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31" name="Rectangle 3957"/>
            <p:cNvSpPr>
              <a:spLocks noChangeArrowheads="1"/>
            </p:cNvSpPr>
            <p:nvPr/>
          </p:nvSpPr>
          <p:spPr bwMode="auto">
            <a:xfrm>
              <a:off x="1647" y="1885"/>
              <a:ext cx="40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Human </a:t>
              </a:r>
              <a:endParaRPr lang="en-GB" altLang="de-DE" sz="1400"/>
            </a:p>
          </p:txBody>
        </p:sp>
        <p:sp>
          <p:nvSpPr>
            <p:cNvPr id="15432" name="Rectangle 3958"/>
            <p:cNvSpPr>
              <a:spLocks noChangeArrowheads="1"/>
            </p:cNvSpPr>
            <p:nvPr/>
          </p:nvSpPr>
          <p:spPr bwMode="auto">
            <a:xfrm>
              <a:off x="1573" y="1996"/>
              <a:ext cx="53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Resources</a:t>
              </a:r>
              <a:endParaRPr lang="en-GB" altLang="de-DE" sz="1400"/>
            </a:p>
          </p:txBody>
        </p:sp>
        <p:grpSp>
          <p:nvGrpSpPr>
            <p:cNvPr id="15433" name="Group 4124"/>
            <p:cNvGrpSpPr>
              <a:grpSpLocks/>
            </p:cNvGrpSpPr>
            <p:nvPr/>
          </p:nvGrpSpPr>
          <p:grpSpPr bwMode="auto">
            <a:xfrm>
              <a:off x="2682" y="3510"/>
              <a:ext cx="588" cy="419"/>
              <a:chOff x="2682" y="3510"/>
              <a:chExt cx="588" cy="419"/>
            </a:xfrm>
          </p:grpSpPr>
          <p:sp>
            <p:nvSpPr>
              <p:cNvPr id="16657" name="Freeform 3959"/>
              <p:cNvSpPr>
                <a:spLocks/>
              </p:cNvSpPr>
              <p:nvPr/>
            </p:nvSpPr>
            <p:spPr bwMode="auto">
              <a:xfrm>
                <a:off x="2982" y="368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8" name="Freeform 3960"/>
              <p:cNvSpPr>
                <a:spLocks/>
              </p:cNvSpPr>
              <p:nvPr/>
            </p:nvSpPr>
            <p:spPr bwMode="auto">
              <a:xfrm>
                <a:off x="3037" y="368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9" name="Freeform 3961"/>
              <p:cNvSpPr>
                <a:spLocks/>
              </p:cNvSpPr>
              <p:nvPr/>
            </p:nvSpPr>
            <p:spPr bwMode="auto">
              <a:xfrm>
                <a:off x="3084" y="3688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0" name="Freeform 3962"/>
              <p:cNvSpPr>
                <a:spLocks/>
              </p:cNvSpPr>
              <p:nvPr/>
            </p:nvSpPr>
            <p:spPr bwMode="auto">
              <a:xfrm>
                <a:off x="3100" y="3706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1" name="Freeform 3963"/>
              <p:cNvSpPr>
                <a:spLocks/>
              </p:cNvSpPr>
              <p:nvPr/>
            </p:nvSpPr>
            <p:spPr bwMode="auto">
              <a:xfrm>
                <a:off x="3095" y="3727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2" name="Freeform 3964"/>
              <p:cNvSpPr>
                <a:spLocks/>
              </p:cNvSpPr>
              <p:nvPr/>
            </p:nvSpPr>
            <p:spPr bwMode="auto">
              <a:xfrm>
                <a:off x="3098" y="3746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3" name="Freeform 3965"/>
              <p:cNvSpPr>
                <a:spLocks/>
              </p:cNvSpPr>
              <p:nvPr/>
            </p:nvSpPr>
            <p:spPr bwMode="auto">
              <a:xfrm>
                <a:off x="3132" y="3735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4" name="Freeform 3966"/>
              <p:cNvSpPr>
                <a:spLocks/>
              </p:cNvSpPr>
              <p:nvPr/>
            </p:nvSpPr>
            <p:spPr bwMode="auto">
              <a:xfrm>
                <a:off x="3166" y="3735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5" name="Freeform 3967"/>
              <p:cNvSpPr>
                <a:spLocks/>
              </p:cNvSpPr>
              <p:nvPr/>
            </p:nvSpPr>
            <p:spPr bwMode="auto">
              <a:xfrm>
                <a:off x="3226" y="3743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6" name="Freeform 3968"/>
              <p:cNvSpPr>
                <a:spLocks/>
              </p:cNvSpPr>
              <p:nvPr/>
            </p:nvSpPr>
            <p:spPr bwMode="auto">
              <a:xfrm>
                <a:off x="3241" y="3803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7" name="Freeform 3969"/>
              <p:cNvSpPr>
                <a:spLocks/>
              </p:cNvSpPr>
              <p:nvPr/>
            </p:nvSpPr>
            <p:spPr bwMode="auto">
              <a:xfrm>
                <a:off x="3205" y="3835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8" name="Freeform 3970"/>
              <p:cNvSpPr>
                <a:spLocks/>
              </p:cNvSpPr>
              <p:nvPr/>
            </p:nvSpPr>
            <p:spPr bwMode="auto">
              <a:xfrm>
                <a:off x="3202" y="3814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9" name="Freeform 3971"/>
              <p:cNvSpPr>
                <a:spLocks/>
              </p:cNvSpPr>
              <p:nvPr/>
            </p:nvSpPr>
            <p:spPr bwMode="auto">
              <a:xfrm>
                <a:off x="3192" y="3793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0" name="Freeform 3972"/>
              <p:cNvSpPr>
                <a:spLocks/>
              </p:cNvSpPr>
              <p:nvPr/>
            </p:nvSpPr>
            <p:spPr bwMode="auto">
              <a:xfrm>
                <a:off x="3152" y="3788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1" name="Freeform 3973"/>
              <p:cNvSpPr>
                <a:spLocks/>
              </p:cNvSpPr>
              <p:nvPr/>
            </p:nvSpPr>
            <p:spPr bwMode="auto">
              <a:xfrm>
                <a:off x="3118" y="3790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9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9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9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9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2" name="Freeform 3974"/>
              <p:cNvSpPr>
                <a:spLocks/>
              </p:cNvSpPr>
              <p:nvPr/>
            </p:nvSpPr>
            <p:spPr bwMode="auto">
              <a:xfrm>
                <a:off x="2716" y="3735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79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3" name="Freeform 3975"/>
              <p:cNvSpPr>
                <a:spLocks/>
              </p:cNvSpPr>
              <p:nvPr/>
            </p:nvSpPr>
            <p:spPr bwMode="auto">
              <a:xfrm>
                <a:off x="2716" y="3751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4" name="Freeform 3976"/>
              <p:cNvSpPr>
                <a:spLocks/>
              </p:cNvSpPr>
              <p:nvPr/>
            </p:nvSpPr>
            <p:spPr bwMode="auto">
              <a:xfrm>
                <a:off x="2716" y="3801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5" name="Freeform 3977"/>
              <p:cNvSpPr>
                <a:spLocks/>
              </p:cNvSpPr>
              <p:nvPr/>
            </p:nvSpPr>
            <p:spPr bwMode="auto">
              <a:xfrm>
                <a:off x="2726" y="3816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6" name="Freeform 3978"/>
              <p:cNvSpPr>
                <a:spLocks/>
              </p:cNvSpPr>
              <p:nvPr/>
            </p:nvSpPr>
            <p:spPr bwMode="auto">
              <a:xfrm>
                <a:off x="2880" y="3819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7" name="Freeform 3979"/>
              <p:cNvSpPr>
                <a:spLocks/>
              </p:cNvSpPr>
              <p:nvPr/>
            </p:nvSpPr>
            <p:spPr bwMode="auto">
              <a:xfrm>
                <a:off x="2967" y="3814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8" name="Freeform 3980"/>
              <p:cNvSpPr>
                <a:spLocks/>
              </p:cNvSpPr>
              <p:nvPr/>
            </p:nvSpPr>
            <p:spPr bwMode="auto">
              <a:xfrm>
                <a:off x="3035" y="3746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9" name="Freeform 3981"/>
              <p:cNvSpPr>
                <a:spLocks/>
              </p:cNvSpPr>
              <p:nvPr/>
            </p:nvSpPr>
            <p:spPr bwMode="auto">
              <a:xfrm>
                <a:off x="2995" y="3735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6 w 58"/>
                  <a:gd name="T5" fmla="*/ 3 h 13"/>
                  <a:gd name="T6" fmla="*/ 14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3 w 58"/>
                  <a:gd name="T19" fmla="*/ 13 h 13"/>
                  <a:gd name="T20" fmla="*/ 58 w 58"/>
                  <a:gd name="T21" fmla="*/ 11 h 13"/>
                  <a:gd name="T22" fmla="*/ 53 w 58"/>
                  <a:gd name="T23" fmla="*/ 8 h 13"/>
                  <a:gd name="T24" fmla="*/ 48 w 58"/>
                  <a:gd name="T25" fmla="*/ 5 h 13"/>
                  <a:gd name="T26" fmla="*/ 40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6" y="3"/>
                    </a:lnTo>
                    <a:lnTo>
                      <a:pt x="14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3" y="13"/>
                    </a:lnTo>
                    <a:lnTo>
                      <a:pt x="58" y="11"/>
                    </a:lnTo>
                    <a:lnTo>
                      <a:pt x="53" y="8"/>
                    </a:lnTo>
                    <a:lnTo>
                      <a:pt x="48" y="5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0" name="Freeform 3982"/>
              <p:cNvSpPr>
                <a:spLocks/>
              </p:cNvSpPr>
              <p:nvPr/>
            </p:nvSpPr>
            <p:spPr bwMode="auto">
              <a:xfrm>
                <a:off x="2716" y="3735"/>
                <a:ext cx="279" cy="18"/>
              </a:xfrm>
              <a:custGeom>
                <a:avLst/>
                <a:gdLst>
                  <a:gd name="T0" fmla="*/ 2 w 279"/>
                  <a:gd name="T1" fmla="*/ 16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6 h 18"/>
                  <a:gd name="T8" fmla="*/ 86 w 279"/>
                  <a:gd name="T9" fmla="*/ 13 h 18"/>
                  <a:gd name="T10" fmla="*/ 136 w 279"/>
                  <a:gd name="T11" fmla="*/ 11 h 18"/>
                  <a:gd name="T12" fmla="*/ 188 w 279"/>
                  <a:gd name="T13" fmla="*/ 8 h 18"/>
                  <a:gd name="T14" fmla="*/ 232 w 279"/>
                  <a:gd name="T15" fmla="*/ 5 h 18"/>
                  <a:gd name="T16" fmla="*/ 266 w 279"/>
                  <a:gd name="T17" fmla="*/ 3 h 18"/>
                  <a:gd name="T18" fmla="*/ 279 w 279"/>
                  <a:gd name="T19" fmla="*/ 3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3 h 18"/>
                  <a:gd name="T26" fmla="*/ 188 w 279"/>
                  <a:gd name="T27" fmla="*/ 5 h 18"/>
                  <a:gd name="T28" fmla="*/ 136 w 279"/>
                  <a:gd name="T29" fmla="*/ 8 h 18"/>
                  <a:gd name="T30" fmla="*/ 86 w 279"/>
                  <a:gd name="T31" fmla="*/ 11 h 18"/>
                  <a:gd name="T32" fmla="*/ 41 w 279"/>
                  <a:gd name="T33" fmla="*/ 13 h 18"/>
                  <a:gd name="T34" fmla="*/ 13 w 279"/>
                  <a:gd name="T35" fmla="*/ 16 h 18"/>
                  <a:gd name="T36" fmla="*/ 0 w 279"/>
                  <a:gd name="T37" fmla="*/ 16 h 18"/>
                  <a:gd name="T38" fmla="*/ 0 w 279"/>
                  <a:gd name="T39" fmla="*/ 16 h 18"/>
                  <a:gd name="T40" fmla="*/ 2 w 279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79" y="3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1" name="Freeform 3983"/>
              <p:cNvSpPr>
                <a:spLocks/>
              </p:cNvSpPr>
              <p:nvPr/>
            </p:nvSpPr>
            <p:spPr bwMode="auto">
              <a:xfrm>
                <a:off x="2682" y="3840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2" name="Freeform 3984"/>
              <p:cNvSpPr>
                <a:spLocks/>
              </p:cNvSpPr>
              <p:nvPr/>
            </p:nvSpPr>
            <p:spPr bwMode="auto">
              <a:xfrm>
                <a:off x="2687" y="3843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3" name="Freeform 3985"/>
              <p:cNvSpPr>
                <a:spLocks/>
              </p:cNvSpPr>
              <p:nvPr/>
            </p:nvSpPr>
            <p:spPr bwMode="auto">
              <a:xfrm>
                <a:off x="2744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4" name="Freeform 3986"/>
              <p:cNvSpPr>
                <a:spLocks/>
              </p:cNvSpPr>
              <p:nvPr/>
            </p:nvSpPr>
            <p:spPr bwMode="auto">
              <a:xfrm>
                <a:off x="2734" y="386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5" name="Freeform 3987"/>
              <p:cNvSpPr>
                <a:spLocks/>
              </p:cNvSpPr>
              <p:nvPr/>
            </p:nvSpPr>
            <p:spPr bwMode="auto">
              <a:xfrm>
                <a:off x="2723" y="386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6" name="Freeform 3988"/>
              <p:cNvSpPr>
                <a:spLocks/>
              </p:cNvSpPr>
              <p:nvPr/>
            </p:nvSpPr>
            <p:spPr bwMode="auto">
              <a:xfrm>
                <a:off x="2710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7" name="Freeform 3989"/>
              <p:cNvSpPr>
                <a:spLocks/>
              </p:cNvSpPr>
              <p:nvPr/>
            </p:nvSpPr>
            <p:spPr bwMode="auto">
              <a:xfrm>
                <a:off x="2700" y="388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8" name="Freeform 3990"/>
              <p:cNvSpPr>
                <a:spLocks/>
              </p:cNvSpPr>
              <p:nvPr/>
            </p:nvSpPr>
            <p:spPr bwMode="auto">
              <a:xfrm>
                <a:off x="2757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9" name="Freeform 3991"/>
              <p:cNvSpPr>
                <a:spLocks/>
              </p:cNvSpPr>
              <p:nvPr/>
            </p:nvSpPr>
            <p:spPr bwMode="auto">
              <a:xfrm>
                <a:off x="2747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0" name="Freeform 3992"/>
              <p:cNvSpPr>
                <a:spLocks/>
              </p:cNvSpPr>
              <p:nvPr/>
            </p:nvSpPr>
            <p:spPr bwMode="auto">
              <a:xfrm>
                <a:off x="2737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1" name="Freeform 3993"/>
              <p:cNvSpPr>
                <a:spLocks/>
              </p:cNvSpPr>
              <p:nvPr/>
            </p:nvSpPr>
            <p:spPr bwMode="auto">
              <a:xfrm>
                <a:off x="2723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2" name="Freeform 3994"/>
              <p:cNvSpPr>
                <a:spLocks/>
              </p:cNvSpPr>
              <p:nvPr/>
            </p:nvSpPr>
            <p:spPr bwMode="auto">
              <a:xfrm>
                <a:off x="2713" y="389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3" name="Freeform 3995"/>
              <p:cNvSpPr>
                <a:spLocks/>
              </p:cNvSpPr>
              <p:nvPr/>
            </p:nvSpPr>
            <p:spPr bwMode="auto">
              <a:xfrm>
                <a:off x="2768" y="385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4" name="Freeform 3996"/>
              <p:cNvSpPr>
                <a:spLocks/>
              </p:cNvSpPr>
              <p:nvPr/>
            </p:nvSpPr>
            <p:spPr bwMode="auto">
              <a:xfrm>
                <a:off x="2760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5" name="Freeform 3997"/>
              <p:cNvSpPr>
                <a:spLocks/>
              </p:cNvSpPr>
              <p:nvPr/>
            </p:nvSpPr>
            <p:spPr bwMode="auto">
              <a:xfrm>
                <a:off x="2750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6" name="Freeform 3998"/>
              <p:cNvSpPr>
                <a:spLocks/>
              </p:cNvSpPr>
              <p:nvPr/>
            </p:nvSpPr>
            <p:spPr bwMode="auto">
              <a:xfrm>
                <a:off x="2737" y="387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7" name="Freeform 3999"/>
              <p:cNvSpPr>
                <a:spLocks/>
              </p:cNvSpPr>
              <p:nvPr/>
            </p:nvSpPr>
            <p:spPr bwMode="auto">
              <a:xfrm>
                <a:off x="2726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8" name="Freeform 4000"/>
              <p:cNvSpPr>
                <a:spLocks/>
              </p:cNvSpPr>
              <p:nvPr/>
            </p:nvSpPr>
            <p:spPr bwMode="auto">
              <a:xfrm>
                <a:off x="2781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9" name="Freeform 4001"/>
              <p:cNvSpPr>
                <a:spLocks/>
              </p:cNvSpPr>
              <p:nvPr/>
            </p:nvSpPr>
            <p:spPr bwMode="auto">
              <a:xfrm>
                <a:off x="2773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0" name="Freeform 4002"/>
              <p:cNvSpPr>
                <a:spLocks/>
              </p:cNvSpPr>
              <p:nvPr/>
            </p:nvSpPr>
            <p:spPr bwMode="auto">
              <a:xfrm>
                <a:off x="2763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1" name="Freeform 4003"/>
              <p:cNvSpPr>
                <a:spLocks/>
              </p:cNvSpPr>
              <p:nvPr/>
            </p:nvSpPr>
            <p:spPr bwMode="auto">
              <a:xfrm>
                <a:off x="2752" y="387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2" name="Freeform 4004"/>
              <p:cNvSpPr>
                <a:spLocks/>
              </p:cNvSpPr>
              <p:nvPr/>
            </p:nvSpPr>
            <p:spPr bwMode="auto">
              <a:xfrm>
                <a:off x="2739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3" name="Freeform 4005"/>
              <p:cNvSpPr>
                <a:spLocks/>
              </p:cNvSpPr>
              <p:nvPr/>
            </p:nvSpPr>
            <p:spPr bwMode="auto">
              <a:xfrm>
                <a:off x="2794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4" name="Freeform 4006"/>
              <p:cNvSpPr>
                <a:spLocks/>
              </p:cNvSpPr>
              <p:nvPr/>
            </p:nvSpPr>
            <p:spPr bwMode="auto">
              <a:xfrm>
                <a:off x="2786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5" name="Freeform 4007"/>
              <p:cNvSpPr>
                <a:spLocks/>
              </p:cNvSpPr>
              <p:nvPr/>
            </p:nvSpPr>
            <p:spPr bwMode="auto">
              <a:xfrm>
                <a:off x="2776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6" name="Freeform 4008"/>
              <p:cNvSpPr>
                <a:spLocks/>
              </p:cNvSpPr>
              <p:nvPr/>
            </p:nvSpPr>
            <p:spPr bwMode="auto">
              <a:xfrm>
                <a:off x="2765" y="387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7" name="Freeform 4009"/>
              <p:cNvSpPr>
                <a:spLocks/>
              </p:cNvSpPr>
              <p:nvPr/>
            </p:nvSpPr>
            <p:spPr bwMode="auto">
              <a:xfrm>
                <a:off x="2755" y="389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8" name="Freeform 4010"/>
              <p:cNvSpPr>
                <a:spLocks/>
              </p:cNvSpPr>
              <p:nvPr/>
            </p:nvSpPr>
            <p:spPr bwMode="auto">
              <a:xfrm>
                <a:off x="2807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9" name="Freeform 4011"/>
              <p:cNvSpPr>
                <a:spLocks/>
              </p:cNvSpPr>
              <p:nvPr/>
            </p:nvSpPr>
            <p:spPr bwMode="auto">
              <a:xfrm>
                <a:off x="2799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0" name="Freeform 4012"/>
              <p:cNvSpPr>
                <a:spLocks/>
              </p:cNvSpPr>
              <p:nvPr/>
            </p:nvSpPr>
            <p:spPr bwMode="auto">
              <a:xfrm>
                <a:off x="2789" y="3869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1" name="Freeform 4013"/>
              <p:cNvSpPr>
                <a:spLocks/>
              </p:cNvSpPr>
              <p:nvPr/>
            </p:nvSpPr>
            <p:spPr bwMode="auto">
              <a:xfrm>
                <a:off x="2778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2" name="Freeform 4014"/>
              <p:cNvSpPr>
                <a:spLocks/>
              </p:cNvSpPr>
              <p:nvPr/>
            </p:nvSpPr>
            <p:spPr bwMode="auto">
              <a:xfrm>
                <a:off x="2768" y="3890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3" name="Freeform 4015"/>
              <p:cNvSpPr>
                <a:spLocks/>
              </p:cNvSpPr>
              <p:nvPr/>
            </p:nvSpPr>
            <p:spPr bwMode="auto">
              <a:xfrm>
                <a:off x="2820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4" name="Freeform 4016"/>
              <p:cNvSpPr>
                <a:spLocks/>
              </p:cNvSpPr>
              <p:nvPr/>
            </p:nvSpPr>
            <p:spPr bwMode="auto">
              <a:xfrm>
                <a:off x="2812" y="386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5" name="Freeform 4017"/>
              <p:cNvSpPr>
                <a:spLocks/>
              </p:cNvSpPr>
              <p:nvPr/>
            </p:nvSpPr>
            <p:spPr bwMode="auto">
              <a:xfrm>
                <a:off x="2805" y="3871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6" name="Freeform 4018"/>
              <p:cNvSpPr>
                <a:spLocks/>
              </p:cNvSpPr>
              <p:nvPr/>
            </p:nvSpPr>
            <p:spPr bwMode="auto">
              <a:xfrm>
                <a:off x="2794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7" name="Freeform 4019"/>
              <p:cNvSpPr>
                <a:spLocks/>
              </p:cNvSpPr>
              <p:nvPr/>
            </p:nvSpPr>
            <p:spPr bwMode="auto">
              <a:xfrm>
                <a:off x="2784" y="389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8" name="Freeform 4020"/>
              <p:cNvSpPr>
                <a:spLocks/>
              </p:cNvSpPr>
              <p:nvPr/>
            </p:nvSpPr>
            <p:spPr bwMode="auto">
              <a:xfrm>
                <a:off x="2833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9" name="Freeform 4021"/>
              <p:cNvSpPr>
                <a:spLocks/>
              </p:cNvSpPr>
              <p:nvPr/>
            </p:nvSpPr>
            <p:spPr bwMode="auto">
              <a:xfrm>
                <a:off x="2828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0" name="Freeform 4022"/>
              <p:cNvSpPr>
                <a:spLocks/>
              </p:cNvSpPr>
              <p:nvPr/>
            </p:nvSpPr>
            <p:spPr bwMode="auto">
              <a:xfrm>
                <a:off x="2818" y="387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1" name="Freeform 4023"/>
              <p:cNvSpPr>
                <a:spLocks/>
              </p:cNvSpPr>
              <p:nvPr/>
            </p:nvSpPr>
            <p:spPr bwMode="auto">
              <a:xfrm>
                <a:off x="2810" y="387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2" name="Freeform 4024"/>
              <p:cNvSpPr>
                <a:spLocks/>
              </p:cNvSpPr>
              <p:nvPr/>
            </p:nvSpPr>
            <p:spPr bwMode="auto">
              <a:xfrm>
                <a:off x="2799" y="3890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3" name="Freeform 4025"/>
              <p:cNvSpPr>
                <a:spLocks/>
              </p:cNvSpPr>
              <p:nvPr/>
            </p:nvSpPr>
            <p:spPr bwMode="auto">
              <a:xfrm>
                <a:off x="2849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4" name="Freeform 4026"/>
              <p:cNvSpPr>
                <a:spLocks/>
              </p:cNvSpPr>
              <p:nvPr/>
            </p:nvSpPr>
            <p:spPr bwMode="auto">
              <a:xfrm>
                <a:off x="2841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5" name="Freeform 4027"/>
              <p:cNvSpPr>
                <a:spLocks/>
              </p:cNvSpPr>
              <p:nvPr/>
            </p:nvSpPr>
            <p:spPr bwMode="auto">
              <a:xfrm>
                <a:off x="2833" y="387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6" name="Freeform 4028"/>
              <p:cNvSpPr>
                <a:spLocks/>
              </p:cNvSpPr>
              <p:nvPr/>
            </p:nvSpPr>
            <p:spPr bwMode="auto">
              <a:xfrm>
                <a:off x="2825" y="3879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7" name="Freeform 4029"/>
              <p:cNvSpPr>
                <a:spLocks/>
              </p:cNvSpPr>
              <p:nvPr/>
            </p:nvSpPr>
            <p:spPr bwMode="auto">
              <a:xfrm>
                <a:off x="2818" y="389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8" name="Freeform 4030"/>
              <p:cNvSpPr>
                <a:spLocks/>
              </p:cNvSpPr>
              <p:nvPr/>
            </p:nvSpPr>
            <p:spPr bwMode="auto">
              <a:xfrm>
                <a:off x="2862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9" name="Freeform 4031"/>
              <p:cNvSpPr>
                <a:spLocks/>
              </p:cNvSpPr>
              <p:nvPr/>
            </p:nvSpPr>
            <p:spPr bwMode="auto">
              <a:xfrm>
                <a:off x="2857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0" name="Freeform 4032"/>
              <p:cNvSpPr>
                <a:spLocks/>
              </p:cNvSpPr>
              <p:nvPr/>
            </p:nvSpPr>
            <p:spPr bwMode="auto">
              <a:xfrm>
                <a:off x="2849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1" name="Freeform 4033"/>
              <p:cNvSpPr>
                <a:spLocks/>
              </p:cNvSpPr>
              <p:nvPr/>
            </p:nvSpPr>
            <p:spPr bwMode="auto">
              <a:xfrm>
                <a:off x="2841" y="388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2" name="Freeform 4034"/>
              <p:cNvSpPr>
                <a:spLocks/>
              </p:cNvSpPr>
              <p:nvPr/>
            </p:nvSpPr>
            <p:spPr bwMode="auto">
              <a:xfrm>
                <a:off x="2833" y="3892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3" name="Freeform 4035"/>
              <p:cNvSpPr>
                <a:spLocks/>
              </p:cNvSpPr>
              <p:nvPr/>
            </p:nvSpPr>
            <p:spPr bwMode="auto">
              <a:xfrm>
                <a:off x="2878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4" name="Freeform 4036"/>
              <p:cNvSpPr>
                <a:spLocks/>
              </p:cNvSpPr>
              <p:nvPr/>
            </p:nvSpPr>
            <p:spPr bwMode="auto">
              <a:xfrm>
                <a:off x="2873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5" name="Freeform 4037"/>
              <p:cNvSpPr>
                <a:spLocks/>
              </p:cNvSpPr>
              <p:nvPr/>
            </p:nvSpPr>
            <p:spPr bwMode="auto">
              <a:xfrm>
                <a:off x="2865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6" name="Freeform 4038"/>
              <p:cNvSpPr>
                <a:spLocks/>
              </p:cNvSpPr>
              <p:nvPr/>
            </p:nvSpPr>
            <p:spPr bwMode="auto">
              <a:xfrm>
                <a:off x="2859" y="388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7" name="Freeform 4039"/>
              <p:cNvSpPr>
                <a:spLocks/>
              </p:cNvSpPr>
              <p:nvPr/>
            </p:nvSpPr>
            <p:spPr bwMode="auto">
              <a:xfrm>
                <a:off x="2852" y="38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7 w 10"/>
                  <a:gd name="T23" fmla="*/ 3 h 11"/>
                  <a:gd name="T24" fmla="*/ 7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8" name="Freeform 4040"/>
              <p:cNvSpPr>
                <a:spLocks/>
              </p:cNvSpPr>
              <p:nvPr/>
            </p:nvSpPr>
            <p:spPr bwMode="auto">
              <a:xfrm>
                <a:off x="2893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9" name="Freeform 4041"/>
              <p:cNvSpPr>
                <a:spLocks/>
              </p:cNvSpPr>
              <p:nvPr/>
            </p:nvSpPr>
            <p:spPr bwMode="auto">
              <a:xfrm>
                <a:off x="2888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0" name="Freeform 4042"/>
              <p:cNvSpPr>
                <a:spLocks/>
              </p:cNvSpPr>
              <p:nvPr/>
            </p:nvSpPr>
            <p:spPr bwMode="auto">
              <a:xfrm>
                <a:off x="2883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1" name="Freeform 4043"/>
              <p:cNvSpPr>
                <a:spLocks/>
              </p:cNvSpPr>
              <p:nvPr/>
            </p:nvSpPr>
            <p:spPr bwMode="auto">
              <a:xfrm>
                <a:off x="2875" y="388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2" name="Freeform 4044"/>
              <p:cNvSpPr>
                <a:spLocks/>
              </p:cNvSpPr>
              <p:nvPr/>
            </p:nvSpPr>
            <p:spPr bwMode="auto">
              <a:xfrm>
                <a:off x="2867" y="3892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3" name="Freeform 4045"/>
              <p:cNvSpPr>
                <a:spLocks/>
              </p:cNvSpPr>
              <p:nvPr/>
            </p:nvSpPr>
            <p:spPr bwMode="auto">
              <a:xfrm>
                <a:off x="2909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4" name="Freeform 4046"/>
              <p:cNvSpPr>
                <a:spLocks/>
              </p:cNvSpPr>
              <p:nvPr/>
            </p:nvSpPr>
            <p:spPr bwMode="auto">
              <a:xfrm>
                <a:off x="2904" y="386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5" name="Freeform 4047"/>
              <p:cNvSpPr>
                <a:spLocks/>
              </p:cNvSpPr>
              <p:nvPr/>
            </p:nvSpPr>
            <p:spPr bwMode="auto">
              <a:xfrm>
                <a:off x="2899" y="387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6" name="Freeform 4048"/>
              <p:cNvSpPr>
                <a:spLocks/>
              </p:cNvSpPr>
              <p:nvPr/>
            </p:nvSpPr>
            <p:spPr bwMode="auto">
              <a:xfrm>
                <a:off x="2893" y="388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2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2 h 8"/>
                  <a:gd name="T20" fmla="*/ 11 w 14"/>
                  <a:gd name="T21" fmla="*/ 2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7" name="Freeform 4049"/>
              <p:cNvSpPr>
                <a:spLocks/>
              </p:cNvSpPr>
              <p:nvPr/>
            </p:nvSpPr>
            <p:spPr bwMode="auto">
              <a:xfrm>
                <a:off x="2888" y="3892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8" name="Freeform 4050"/>
              <p:cNvSpPr>
                <a:spLocks/>
              </p:cNvSpPr>
              <p:nvPr/>
            </p:nvSpPr>
            <p:spPr bwMode="auto">
              <a:xfrm>
                <a:off x="3016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9" name="Freeform 4051"/>
              <p:cNvSpPr>
                <a:spLocks/>
              </p:cNvSpPr>
              <p:nvPr/>
            </p:nvSpPr>
            <p:spPr bwMode="auto">
              <a:xfrm>
                <a:off x="3022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0" name="Freeform 4052"/>
              <p:cNvSpPr>
                <a:spLocks/>
              </p:cNvSpPr>
              <p:nvPr/>
            </p:nvSpPr>
            <p:spPr bwMode="auto">
              <a:xfrm>
                <a:off x="3027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1" name="Freeform 4053"/>
              <p:cNvSpPr>
                <a:spLocks/>
              </p:cNvSpPr>
              <p:nvPr/>
            </p:nvSpPr>
            <p:spPr bwMode="auto">
              <a:xfrm>
                <a:off x="3032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2" name="Freeform 4054"/>
              <p:cNvSpPr>
                <a:spLocks/>
              </p:cNvSpPr>
              <p:nvPr/>
            </p:nvSpPr>
            <p:spPr bwMode="auto">
              <a:xfrm>
                <a:off x="3040" y="389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3" name="Freeform 4055"/>
              <p:cNvSpPr>
                <a:spLocks/>
              </p:cNvSpPr>
              <p:nvPr/>
            </p:nvSpPr>
            <p:spPr bwMode="auto">
              <a:xfrm>
                <a:off x="300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4" name="Freeform 4056"/>
              <p:cNvSpPr>
                <a:spLocks/>
              </p:cNvSpPr>
              <p:nvPr/>
            </p:nvSpPr>
            <p:spPr bwMode="auto">
              <a:xfrm>
                <a:off x="3009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5" name="Freeform 4057"/>
              <p:cNvSpPr>
                <a:spLocks/>
              </p:cNvSpPr>
              <p:nvPr/>
            </p:nvSpPr>
            <p:spPr bwMode="auto">
              <a:xfrm>
                <a:off x="3014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6" name="Freeform 4058"/>
              <p:cNvSpPr>
                <a:spLocks/>
              </p:cNvSpPr>
              <p:nvPr/>
            </p:nvSpPr>
            <p:spPr bwMode="auto">
              <a:xfrm>
                <a:off x="3019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7" name="Freeform 4059"/>
              <p:cNvSpPr>
                <a:spLocks/>
              </p:cNvSpPr>
              <p:nvPr/>
            </p:nvSpPr>
            <p:spPr bwMode="auto">
              <a:xfrm>
                <a:off x="3024" y="389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8" name="Freeform 4060"/>
              <p:cNvSpPr>
                <a:spLocks/>
              </p:cNvSpPr>
              <p:nvPr/>
            </p:nvSpPr>
            <p:spPr bwMode="auto">
              <a:xfrm>
                <a:off x="299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9" name="Freeform 4061"/>
              <p:cNvSpPr>
                <a:spLocks/>
              </p:cNvSpPr>
              <p:nvPr/>
            </p:nvSpPr>
            <p:spPr bwMode="auto">
              <a:xfrm>
                <a:off x="2995" y="386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0" name="Freeform 4062"/>
              <p:cNvSpPr>
                <a:spLocks/>
              </p:cNvSpPr>
              <p:nvPr/>
            </p:nvSpPr>
            <p:spPr bwMode="auto">
              <a:xfrm>
                <a:off x="3001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1" name="Freeform 4063"/>
              <p:cNvSpPr>
                <a:spLocks/>
              </p:cNvSpPr>
              <p:nvPr/>
            </p:nvSpPr>
            <p:spPr bwMode="auto">
              <a:xfrm>
                <a:off x="3006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2" name="Freeform 4064"/>
              <p:cNvSpPr>
                <a:spLocks/>
              </p:cNvSpPr>
              <p:nvPr/>
            </p:nvSpPr>
            <p:spPr bwMode="auto">
              <a:xfrm>
                <a:off x="3011" y="389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3" name="Freeform 4065"/>
              <p:cNvSpPr>
                <a:spLocks/>
              </p:cNvSpPr>
              <p:nvPr/>
            </p:nvSpPr>
            <p:spPr bwMode="auto">
              <a:xfrm>
                <a:off x="3077" y="3811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4" name="Freeform 4066"/>
              <p:cNvSpPr>
                <a:spLocks/>
              </p:cNvSpPr>
              <p:nvPr/>
            </p:nvSpPr>
            <p:spPr bwMode="auto">
              <a:xfrm>
                <a:off x="3090" y="380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2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2 h 10"/>
                  <a:gd name="T32" fmla="*/ 5 w 28"/>
                  <a:gd name="T33" fmla="*/ 2 h 10"/>
                  <a:gd name="T34" fmla="*/ 2 w 28"/>
                  <a:gd name="T35" fmla="*/ 5 h 10"/>
                  <a:gd name="T36" fmla="*/ 0 w 28"/>
                  <a:gd name="T37" fmla="*/ 7 h 10"/>
                  <a:gd name="T38" fmla="*/ 0 w 28"/>
                  <a:gd name="T39" fmla="*/ 7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5" name="Freeform 4067"/>
              <p:cNvSpPr>
                <a:spLocks/>
              </p:cNvSpPr>
              <p:nvPr/>
            </p:nvSpPr>
            <p:spPr bwMode="auto">
              <a:xfrm>
                <a:off x="3077" y="381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6" name="Freeform 4068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7" name="Freeform 4069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8" name="Freeform 4070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9" name="Freeform 4071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0" name="Freeform 4072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1" name="Freeform 4073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2" name="Freeform 4074"/>
              <p:cNvSpPr>
                <a:spLocks/>
              </p:cNvSpPr>
              <p:nvPr/>
            </p:nvSpPr>
            <p:spPr bwMode="auto">
              <a:xfrm>
                <a:off x="3118" y="380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7 h 13"/>
                  <a:gd name="T14" fmla="*/ 19 w 27"/>
                  <a:gd name="T15" fmla="*/ 7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7 h 13"/>
                  <a:gd name="T24" fmla="*/ 21 w 27"/>
                  <a:gd name="T25" fmla="*/ 5 h 13"/>
                  <a:gd name="T26" fmla="*/ 16 w 27"/>
                  <a:gd name="T27" fmla="*/ 2 h 13"/>
                  <a:gd name="T28" fmla="*/ 14 w 27"/>
                  <a:gd name="T29" fmla="*/ 2 h 13"/>
                  <a:gd name="T30" fmla="*/ 11 w 27"/>
                  <a:gd name="T31" fmla="*/ 2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3" name="Freeform 4075"/>
              <p:cNvSpPr>
                <a:spLocks/>
              </p:cNvSpPr>
              <p:nvPr/>
            </p:nvSpPr>
            <p:spPr bwMode="auto">
              <a:xfrm>
                <a:off x="3108" y="381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4" name="Freeform 4076"/>
              <p:cNvSpPr>
                <a:spLocks/>
              </p:cNvSpPr>
              <p:nvPr/>
            </p:nvSpPr>
            <p:spPr bwMode="auto">
              <a:xfrm>
                <a:off x="3124" y="3871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5" name="Freeform 4077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6" name="Freeform 4078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7" name="Freeform 4079"/>
              <p:cNvSpPr>
                <a:spLocks/>
              </p:cNvSpPr>
              <p:nvPr/>
            </p:nvSpPr>
            <p:spPr bwMode="auto">
              <a:xfrm>
                <a:off x="3124" y="380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8" name="Freeform 4080"/>
              <p:cNvSpPr>
                <a:spLocks/>
              </p:cNvSpPr>
              <p:nvPr/>
            </p:nvSpPr>
            <p:spPr bwMode="auto">
              <a:xfrm>
                <a:off x="3118" y="381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9" name="Freeform 4081"/>
              <p:cNvSpPr>
                <a:spLocks/>
              </p:cNvSpPr>
              <p:nvPr/>
            </p:nvSpPr>
            <p:spPr bwMode="auto">
              <a:xfrm>
                <a:off x="3105" y="381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0" name="Freeform 4082"/>
              <p:cNvSpPr>
                <a:spLocks/>
              </p:cNvSpPr>
              <p:nvPr/>
            </p:nvSpPr>
            <p:spPr bwMode="auto">
              <a:xfrm>
                <a:off x="3105" y="3843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1" name="Freeform 4083"/>
              <p:cNvSpPr>
                <a:spLocks/>
              </p:cNvSpPr>
              <p:nvPr/>
            </p:nvSpPr>
            <p:spPr bwMode="auto">
              <a:xfrm>
                <a:off x="3108" y="386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2" name="Freeform 4084"/>
              <p:cNvSpPr>
                <a:spLocks/>
              </p:cNvSpPr>
              <p:nvPr/>
            </p:nvSpPr>
            <p:spPr bwMode="auto">
              <a:xfrm>
                <a:off x="2901" y="3774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6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8 w 128"/>
                  <a:gd name="T17" fmla="*/ 35 h 35"/>
                  <a:gd name="T18" fmla="*/ 115 w 128"/>
                  <a:gd name="T19" fmla="*/ 35 h 35"/>
                  <a:gd name="T20" fmla="*/ 121 w 128"/>
                  <a:gd name="T21" fmla="*/ 32 h 35"/>
                  <a:gd name="T22" fmla="*/ 126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6 w 128"/>
                  <a:gd name="T31" fmla="*/ 3 h 35"/>
                  <a:gd name="T32" fmla="*/ 118 w 128"/>
                  <a:gd name="T33" fmla="*/ 0 h 35"/>
                  <a:gd name="T34" fmla="*/ 113 w 128"/>
                  <a:gd name="T35" fmla="*/ 0 h 35"/>
                  <a:gd name="T36" fmla="*/ 108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3 w 128"/>
                  <a:gd name="T45" fmla="*/ 3 h 35"/>
                  <a:gd name="T46" fmla="*/ 32 w 128"/>
                  <a:gd name="T47" fmla="*/ 3 h 35"/>
                  <a:gd name="T48" fmla="*/ 16 w 128"/>
                  <a:gd name="T49" fmla="*/ 6 h 35"/>
                  <a:gd name="T50" fmla="*/ 6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8" y="35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3" name="Freeform 4085"/>
              <p:cNvSpPr>
                <a:spLocks/>
              </p:cNvSpPr>
              <p:nvPr/>
            </p:nvSpPr>
            <p:spPr bwMode="auto">
              <a:xfrm>
                <a:off x="2901" y="378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4" name="Freeform 4086"/>
              <p:cNvSpPr>
                <a:spLocks/>
              </p:cNvSpPr>
              <p:nvPr/>
            </p:nvSpPr>
            <p:spPr bwMode="auto">
              <a:xfrm>
                <a:off x="2901" y="3801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5" name="Freeform 4087"/>
              <p:cNvSpPr>
                <a:spLocks/>
              </p:cNvSpPr>
              <p:nvPr/>
            </p:nvSpPr>
            <p:spPr bwMode="auto">
              <a:xfrm>
                <a:off x="2907" y="3803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1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0 w 57"/>
                  <a:gd name="T13" fmla="*/ 3 h 6"/>
                  <a:gd name="T14" fmla="*/ 13 w 57"/>
                  <a:gd name="T15" fmla="*/ 3 h 6"/>
                  <a:gd name="T16" fmla="*/ 7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7 w 57"/>
                  <a:gd name="T23" fmla="*/ 6 h 6"/>
                  <a:gd name="T24" fmla="*/ 13 w 57"/>
                  <a:gd name="T25" fmla="*/ 6 h 6"/>
                  <a:gd name="T26" fmla="*/ 20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1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20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1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6" name="Freeform 4088"/>
              <p:cNvSpPr>
                <a:spLocks/>
              </p:cNvSpPr>
              <p:nvPr/>
            </p:nvSpPr>
            <p:spPr bwMode="auto">
              <a:xfrm>
                <a:off x="2964" y="3806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9 w 31"/>
                  <a:gd name="T5" fmla="*/ 3 h 5"/>
                  <a:gd name="T6" fmla="*/ 24 w 31"/>
                  <a:gd name="T7" fmla="*/ 0 h 5"/>
                  <a:gd name="T8" fmla="*/ 21 w 31"/>
                  <a:gd name="T9" fmla="*/ 0 h 5"/>
                  <a:gd name="T10" fmla="*/ 16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6 w 31"/>
                  <a:gd name="T29" fmla="*/ 5 h 5"/>
                  <a:gd name="T30" fmla="*/ 21 w 31"/>
                  <a:gd name="T31" fmla="*/ 5 h 5"/>
                  <a:gd name="T32" fmla="*/ 24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7" name="Freeform 4089"/>
              <p:cNvSpPr>
                <a:spLocks/>
              </p:cNvSpPr>
              <p:nvPr/>
            </p:nvSpPr>
            <p:spPr bwMode="auto">
              <a:xfrm>
                <a:off x="2995" y="3803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9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6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8" name="Freeform 4090"/>
              <p:cNvSpPr>
                <a:spLocks/>
              </p:cNvSpPr>
              <p:nvPr/>
            </p:nvSpPr>
            <p:spPr bwMode="auto">
              <a:xfrm>
                <a:off x="3022" y="377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7 w 10"/>
                  <a:gd name="T27" fmla="*/ 18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9" name="Freeform 4091"/>
              <p:cNvSpPr>
                <a:spLocks/>
              </p:cNvSpPr>
              <p:nvPr/>
            </p:nvSpPr>
            <p:spPr bwMode="auto">
              <a:xfrm>
                <a:off x="3009" y="3772"/>
                <a:ext cx="20" cy="8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0 w 20"/>
                  <a:gd name="T5" fmla="*/ 2 h 8"/>
                  <a:gd name="T6" fmla="*/ 2 w 20"/>
                  <a:gd name="T7" fmla="*/ 2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2 h 8"/>
                  <a:gd name="T24" fmla="*/ 15 w 20"/>
                  <a:gd name="T25" fmla="*/ 2 h 8"/>
                  <a:gd name="T26" fmla="*/ 13 w 20"/>
                  <a:gd name="T27" fmla="*/ 2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0" name="Freeform 4092"/>
              <p:cNvSpPr>
                <a:spLocks/>
              </p:cNvSpPr>
              <p:nvPr/>
            </p:nvSpPr>
            <p:spPr bwMode="auto">
              <a:xfrm>
                <a:off x="2901" y="3772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1" name="Rectangle 4093"/>
              <p:cNvSpPr>
                <a:spLocks noChangeArrowheads="1"/>
              </p:cNvSpPr>
              <p:nvPr/>
            </p:nvSpPr>
            <p:spPr bwMode="auto">
              <a:xfrm>
                <a:off x="2920" y="379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792" name="Freeform 4094"/>
              <p:cNvSpPr>
                <a:spLocks/>
              </p:cNvSpPr>
              <p:nvPr/>
            </p:nvSpPr>
            <p:spPr bwMode="auto">
              <a:xfrm>
                <a:off x="2716" y="369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09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3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09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3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3" name="Freeform 4095"/>
              <p:cNvSpPr>
                <a:spLocks/>
              </p:cNvSpPr>
              <p:nvPr/>
            </p:nvSpPr>
            <p:spPr bwMode="auto">
              <a:xfrm>
                <a:off x="2729" y="3704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4" name="Freeform 4096"/>
              <p:cNvSpPr>
                <a:spLocks/>
              </p:cNvSpPr>
              <p:nvPr/>
            </p:nvSpPr>
            <p:spPr bwMode="auto">
              <a:xfrm>
                <a:off x="2713" y="3733"/>
                <a:ext cx="18" cy="26"/>
              </a:xfrm>
              <a:custGeom>
                <a:avLst/>
                <a:gdLst>
                  <a:gd name="T0" fmla="*/ 8 w 18"/>
                  <a:gd name="T1" fmla="*/ 20 h 26"/>
                  <a:gd name="T2" fmla="*/ 8 w 18"/>
                  <a:gd name="T3" fmla="*/ 20 h 26"/>
                  <a:gd name="T4" fmla="*/ 5 w 18"/>
                  <a:gd name="T5" fmla="*/ 20 h 26"/>
                  <a:gd name="T6" fmla="*/ 3 w 18"/>
                  <a:gd name="T7" fmla="*/ 20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0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0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0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0"/>
                    </a:moveTo>
                    <a:lnTo>
                      <a:pt x="8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5" name="Freeform 4097"/>
              <p:cNvSpPr>
                <a:spLocks/>
              </p:cNvSpPr>
              <p:nvPr/>
            </p:nvSpPr>
            <p:spPr bwMode="auto">
              <a:xfrm>
                <a:off x="2721" y="3753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4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4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6" name="Freeform 4098"/>
              <p:cNvSpPr>
                <a:spLocks/>
              </p:cNvSpPr>
              <p:nvPr/>
            </p:nvSpPr>
            <p:spPr bwMode="auto">
              <a:xfrm>
                <a:off x="2933" y="3756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8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8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8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8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7" name="Freeform 4099"/>
              <p:cNvSpPr>
                <a:spLocks/>
              </p:cNvSpPr>
              <p:nvPr/>
            </p:nvSpPr>
            <p:spPr bwMode="auto">
              <a:xfrm>
                <a:off x="3037" y="3719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8" name="Freeform 4100"/>
              <p:cNvSpPr>
                <a:spLocks/>
              </p:cNvSpPr>
              <p:nvPr/>
            </p:nvSpPr>
            <p:spPr bwMode="auto">
              <a:xfrm>
                <a:off x="3022" y="3698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7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7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9" name="Freeform 4101"/>
              <p:cNvSpPr>
                <a:spLocks/>
              </p:cNvSpPr>
              <p:nvPr/>
            </p:nvSpPr>
            <p:spPr bwMode="auto">
              <a:xfrm>
                <a:off x="2771" y="3696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6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6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6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0" name="Freeform 4102"/>
              <p:cNvSpPr>
                <a:spLocks/>
              </p:cNvSpPr>
              <p:nvPr/>
            </p:nvSpPr>
            <p:spPr bwMode="auto">
              <a:xfrm>
                <a:off x="2810" y="370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7 h 50"/>
                  <a:gd name="T14" fmla="*/ 151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7"/>
                    </a:lnTo>
                    <a:lnTo>
                      <a:pt x="151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1" name="Freeform 4103"/>
              <p:cNvSpPr>
                <a:spLocks/>
              </p:cNvSpPr>
              <p:nvPr/>
            </p:nvSpPr>
            <p:spPr bwMode="auto">
              <a:xfrm>
                <a:off x="2765" y="3510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2" name="Freeform 4104"/>
              <p:cNvSpPr>
                <a:spLocks/>
              </p:cNvSpPr>
              <p:nvPr/>
            </p:nvSpPr>
            <p:spPr bwMode="auto">
              <a:xfrm>
                <a:off x="2778" y="3533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7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3" name="Freeform 4105"/>
              <p:cNvSpPr>
                <a:spLocks/>
              </p:cNvSpPr>
              <p:nvPr/>
            </p:nvSpPr>
            <p:spPr bwMode="auto">
              <a:xfrm>
                <a:off x="2899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4" name="Freeform 4106"/>
              <p:cNvSpPr>
                <a:spLocks/>
              </p:cNvSpPr>
              <p:nvPr/>
            </p:nvSpPr>
            <p:spPr bwMode="auto">
              <a:xfrm>
                <a:off x="2925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5" name="Freeform 4107"/>
              <p:cNvSpPr>
                <a:spLocks/>
              </p:cNvSpPr>
              <p:nvPr/>
            </p:nvSpPr>
            <p:spPr bwMode="auto">
              <a:xfrm>
                <a:off x="2951" y="3717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6" name="Freeform 4108"/>
              <p:cNvSpPr>
                <a:spLocks/>
              </p:cNvSpPr>
              <p:nvPr/>
            </p:nvSpPr>
            <p:spPr bwMode="auto">
              <a:xfrm>
                <a:off x="2789" y="354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7" name="Freeform 4109"/>
              <p:cNvSpPr>
                <a:spLocks/>
              </p:cNvSpPr>
              <p:nvPr/>
            </p:nvSpPr>
            <p:spPr bwMode="auto">
              <a:xfrm>
                <a:off x="2841" y="3567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8" name="Freeform 4110"/>
              <p:cNvSpPr>
                <a:spLocks/>
              </p:cNvSpPr>
              <p:nvPr/>
            </p:nvSpPr>
            <p:spPr bwMode="auto">
              <a:xfrm>
                <a:off x="2802" y="355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9" name="Freeform 4111"/>
              <p:cNvSpPr>
                <a:spLocks/>
              </p:cNvSpPr>
              <p:nvPr/>
            </p:nvSpPr>
            <p:spPr bwMode="auto">
              <a:xfrm>
                <a:off x="3077" y="3829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0" name="Freeform 4112"/>
              <p:cNvSpPr>
                <a:spLocks/>
              </p:cNvSpPr>
              <p:nvPr/>
            </p:nvSpPr>
            <p:spPr bwMode="auto">
              <a:xfrm>
                <a:off x="3077" y="383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1" name="Freeform 4113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2" name="Freeform 4114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3" name="Freeform 4115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4" name="Freeform 4116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5" name="Freeform 4117"/>
              <p:cNvSpPr>
                <a:spLocks/>
              </p:cNvSpPr>
              <p:nvPr/>
            </p:nvSpPr>
            <p:spPr bwMode="auto">
              <a:xfrm>
                <a:off x="3134" y="3866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6" name="Freeform 4118"/>
              <p:cNvSpPr>
                <a:spLocks/>
              </p:cNvSpPr>
              <p:nvPr/>
            </p:nvSpPr>
            <p:spPr bwMode="auto">
              <a:xfrm>
                <a:off x="3139" y="3864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7" name="Freeform 4119"/>
              <p:cNvSpPr>
                <a:spLocks/>
              </p:cNvSpPr>
              <p:nvPr/>
            </p:nvSpPr>
            <p:spPr bwMode="auto">
              <a:xfrm>
                <a:off x="3132" y="3837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8" name="Freeform 4120"/>
              <p:cNvSpPr>
                <a:spLocks/>
              </p:cNvSpPr>
              <p:nvPr/>
            </p:nvSpPr>
            <p:spPr bwMode="auto">
              <a:xfrm>
                <a:off x="3108" y="3829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9" name="Freeform 4121"/>
              <p:cNvSpPr>
                <a:spLocks/>
              </p:cNvSpPr>
              <p:nvPr/>
            </p:nvSpPr>
            <p:spPr bwMode="auto">
              <a:xfrm>
                <a:off x="3079" y="3827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0" name="Freeform 4122"/>
              <p:cNvSpPr>
                <a:spLocks/>
              </p:cNvSpPr>
              <p:nvPr/>
            </p:nvSpPr>
            <p:spPr bwMode="auto">
              <a:xfrm>
                <a:off x="3077" y="383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1" name="Freeform 4123"/>
              <p:cNvSpPr>
                <a:spLocks/>
              </p:cNvSpPr>
              <p:nvPr/>
            </p:nvSpPr>
            <p:spPr bwMode="auto">
              <a:xfrm>
                <a:off x="3090" y="384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34" name="Rectangle 4125"/>
            <p:cNvSpPr>
              <a:spLocks noChangeArrowheads="1"/>
            </p:cNvSpPr>
            <p:nvPr/>
          </p:nvSpPr>
          <p:spPr bwMode="auto">
            <a:xfrm>
              <a:off x="2522" y="3249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35" name="Rectangle 4126"/>
            <p:cNvSpPr>
              <a:spLocks noChangeArrowheads="1"/>
            </p:cNvSpPr>
            <p:nvPr/>
          </p:nvSpPr>
          <p:spPr bwMode="auto">
            <a:xfrm>
              <a:off x="2607" y="3261"/>
              <a:ext cx="78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Headquarters </a:t>
              </a:r>
              <a:endParaRPr lang="en-GB" altLang="de-DE" sz="1400"/>
            </a:p>
          </p:txBody>
        </p:sp>
        <p:sp>
          <p:nvSpPr>
            <p:cNvPr id="15436" name="Rectangle 4127"/>
            <p:cNvSpPr>
              <a:spLocks noChangeArrowheads="1"/>
            </p:cNvSpPr>
            <p:nvPr/>
          </p:nvSpPr>
          <p:spPr bwMode="auto">
            <a:xfrm>
              <a:off x="2613" y="3371"/>
              <a:ext cx="72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and Branches</a:t>
              </a:r>
              <a:endParaRPr lang="en-GB" altLang="de-DE" sz="1400"/>
            </a:p>
          </p:txBody>
        </p:sp>
        <p:grpSp>
          <p:nvGrpSpPr>
            <p:cNvPr id="15437" name="Group 4293"/>
            <p:cNvGrpSpPr>
              <a:grpSpLocks/>
            </p:cNvGrpSpPr>
            <p:nvPr/>
          </p:nvGrpSpPr>
          <p:grpSpPr bwMode="auto">
            <a:xfrm>
              <a:off x="2682" y="3510"/>
              <a:ext cx="588" cy="419"/>
              <a:chOff x="2682" y="3510"/>
              <a:chExt cx="588" cy="419"/>
            </a:xfrm>
          </p:grpSpPr>
          <p:sp>
            <p:nvSpPr>
              <p:cNvPr id="16492" name="Freeform 4128"/>
              <p:cNvSpPr>
                <a:spLocks/>
              </p:cNvSpPr>
              <p:nvPr/>
            </p:nvSpPr>
            <p:spPr bwMode="auto">
              <a:xfrm>
                <a:off x="2982" y="368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3" name="Freeform 4129"/>
              <p:cNvSpPr>
                <a:spLocks/>
              </p:cNvSpPr>
              <p:nvPr/>
            </p:nvSpPr>
            <p:spPr bwMode="auto">
              <a:xfrm>
                <a:off x="3037" y="368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4" name="Freeform 4130"/>
              <p:cNvSpPr>
                <a:spLocks/>
              </p:cNvSpPr>
              <p:nvPr/>
            </p:nvSpPr>
            <p:spPr bwMode="auto">
              <a:xfrm>
                <a:off x="3084" y="3688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5" name="Freeform 4131"/>
              <p:cNvSpPr>
                <a:spLocks/>
              </p:cNvSpPr>
              <p:nvPr/>
            </p:nvSpPr>
            <p:spPr bwMode="auto">
              <a:xfrm>
                <a:off x="3100" y="3706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6" name="Freeform 4132"/>
              <p:cNvSpPr>
                <a:spLocks/>
              </p:cNvSpPr>
              <p:nvPr/>
            </p:nvSpPr>
            <p:spPr bwMode="auto">
              <a:xfrm>
                <a:off x="3095" y="3727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7" name="Freeform 4133"/>
              <p:cNvSpPr>
                <a:spLocks/>
              </p:cNvSpPr>
              <p:nvPr/>
            </p:nvSpPr>
            <p:spPr bwMode="auto">
              <a:xfrm>
                <a:off x="3098" y="3746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8" name="Freeform 4134"/>
              <p:cNvSpPr>
                <a:spLocks/>
              </p:cNvSpPr>
              <p:nvPr/>
            </p:nvSpPr>
            <p:spPr bwMode="auto">
              <a:xfrm>
                <a:off x="3132" y="3735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9" name="Freeform 4135"/>
              <p:cNvSpPr>
                <a:spLocks/>
              </p:cNvSpPr>
              <p:nvPr/>
            </p:nvSpPr>
            <p:spPr bwMode="auto">
              <a:xfrm>
                <a:off x="3166" y="3735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0" name="Freeform 4136"/>
              <p:cNvSpPr>
                <a:spLocks/>
              </p:cNvSpPr>
              <p:nvPr/>
            </p:nvSpPr>
            <p:spPr bwMode="auto">
              <a:xfrm>
                <a:off x="3226" y="3743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1" name="Freeform 4137"/>
              <p:cNvSpPr>
                <a:spLocks/>
              </p:cNvSpPr>
              <p:nvPr/>
            </p:nvSpPr>
            <p:spPr bwMode="auto">
              <a:xfrm>
                <a:off x="3241" y="3803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2" name="Freeform 4138"/>
              <p:cNvSpPr>
                <a:spLocks/>
              </p:cNvSpPr>
              <p:nvPr/>
            </p:nvSpPr>
            <p:spPr bwMode="auto">
              <a:xfrm>
                <a:off x="3205" y="3835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3" name="Freeform 4139"/>
              <p:cNvSpPr>
                <a:spLocks/>
              </p:cNvSpPr>
              <p:nvPr/>
            </p:nvSpPr>
            <p:spPr bwMode="auto">
              <a:xfrm>
                <a:off x="3202" y="3814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4" name="Freeform 4140"/>
              <p:cNvSpPr>
                <a:spLocks/>
              </p:cNvSpPr>
              <p:nvPr/>
            </p:nvSpPr>
            <p:spPr bwMode="auto">
              <a:xfrm>
                <a:off x="3192" y="3793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5" name="Freeform 4141"/>
              <p:cNvSpPr>
                <a:spLocks/>
              </p:cNvSpPr>
              <p:nvPr/>
            </p:nvSpPr>
            <p:spPr bwMode="auto">
              <a:xfrm>
                <a:off x="3152" y="3788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6" name="Freeform 4142"/>
              <p:cNvSpPr>
                <a:spLocks/>
              </p:cNvSpPr>
              <p:nvPr/>
            </p:nvSpPr>
            <p:spPr bwMode="auto">
              <a:xfrm>
                <a:off x="3118" y="3790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9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9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9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9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7" name="Freeform 4143"/>
              <p:cNvSpPr>
                <a:spLocks/>
              </p:cNvSpPr>
              <p:nvPr/>
            </p:nvSpPr>
            <p:spPr bwMode="auto">
              <a:xfrm>
                <a:off x="2716" y="3735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79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8" name="Freeform 4144"/>
              <p:cNvSpPr>
                <a:spLocks/>
              </p:cNvSpPr>
              <p:nvPr/>
            </p:nvSpPr>
            <p:spPr bwMode="auto">
              <a:xfrm>
                <a:off x="2716" y="3751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9" name="Freeform 4145"/>
              <p:cNvSpPr>
                <a:spLocks/>
              </p:cNvSpPr>
              <p:nvPr/>
            </p:nvSpPr>
            <p:spPr bwMode="auto">
              <a:xfrm>
                <a:off x="2716" y="3801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0" name="Freeform 4146"/>
              <p:cNvSpPr>
                <a:spLocks/>
              </p:cNvSpPr>
              <p:nvPr/>
            </p:nvSpPr>
            <p:spPr bwMode="auto">
              <a:xfrm>
                <a:off x="2726" y="3816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1" name="Freeform 4147"/>
              <p:cNvSpPr>
                <a:spLocks/>
              </p:cNvSpPr>
              <p:nvPr/>
            </p:nvSpPr>
            <p:spPr bwMode="auto">
              <a:xfrm>
                <a:off x="2880" y="3819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2" name="Freeform 4148"/>
              <p:cNvSpPr>
                <a:spLocks/>
              </p:cNvSpPr>
              <p:nvPr/>
            </p:nvSpPr>
            <p:spPr bwMode="auto">
              <a:xfrm>
                <a:off x="2967" y="3814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3" name="Freeform 4149"/>
              <p:cNvSpPr>
                <a:spLocks/>
              </p:cNvSpPr>
              <p:nvPr/>
            </p:nvSpPr>
            <p:spPr bwMode="auto">
              <a:xfrm>
                <a:off x="3035" y="3746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4" name="Freeform 4150"/>
              <p:cNvSpPr>
                <a:spLocks/>
              </p:cNvSpPr>
              <p:nvPr/>
            </p:nvSpPr>
            <p:spPr bwMode="auto">
              <a:xfrm>
                <a:off x="2995" y="3735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6 w 58"/>
                  <a:gd name="T5" fmla="*/ 3 h 13"/>
                  <a:gd name="T6" fmla="*/ 14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3 w 58"/>
                  <a:gd name="T19" fmla="*/ 13 h 13"/>
                  <a:gd name="T20" fmla="*/ 58 w 58"/>
                  <a:gd name="T21" fmla="*/ 11 h 13"/>
                  <a:gd name="T22" fmla="*/ 53 w 58"/>
                  <a:gd name="T23" fmla="*/ 8 h 13"/>
                  <a:gd name="T24" fmla="*/ 48 w 58"/>
                  <a:gd name="T25" fmla="*/ 5 h 13"/>
                  <a:gd name="T26" fmla="*/ 40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6" y="3"/>
                    </a:lnTo>
                    <a:lnTo>
                      <a:pt x="14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3" y="13"/>
                    </a:lnTo>
                    <a:lnTo>
                      <a:pt x="58" y="11"/>
                    </a:lnTo>
                    <a:lnTo>
                      <a:pt x="53" y="8"/>
                    </a:lnTo>
                    <a:lnTo>
                      <a:pt x="48" y="5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5" name="Freeform 4151"/>
              <p:cNvSpPr>
                <a:spLocks/>
              </p:cNvSpPr>
              <p:nvPr/>
            </p:nvSpPr>
            <p:spPr bwMode="auto">
              <a:xfrm>
                <a:off x="2716" y="3735"/>
                <a:ext cx="279" cy="18"/>
              </a:xfrm>
              <a:custGeom>
                <a:avLst/>
                <a:gdLst>
                  <a:gd name="T0" fmla="*/ 2 w 279"/>
                  <a:gd name="T1" fmla="*/ 16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6 h 18"/>
                  <a:gd name="T8" fmla="*/ 86 w 279"/>
                  <a:gd name="T9" fmla="*/ 13 h 18"/>
                  <a:gd name="T10" fmla="*/ 136 w 279"/>
                  <a:gd name="T11" fmla="*/ 11 h 18"/>
                  <a:gd name="T12" fmla="*/ 188 w 279"/>
                  <a:gd name="T13" fmla="*/ 8 h 18"/>
                  <a:gd name="T14" fmla="*/ 232 w 279"/>
                  <a:gd name="T15" fmla="*/ 5 h 18"/>
                  <a:gd name="T16" fmla="*/ 266 w 279"/>
                  <a:gd name="T17" fmla="*/ 3 h 18"/>
                  <a:gd name="T18" fmla="*/ 279 w 279"/>
                  <a:gd name="T19" fmla="*/ 3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3 h 18"/>
                  <a:gd name="T26" fmla="*/ 188 w 279"/>
                  <a:gd name="T27" fmla="*/ 5 h 18"/>
                  <a:gd name="T28" fmla="*/ 136 w 279"/>
                  <a:gd name="T29" fmla="*/ 8 h 18"/>
                  <a:gd name="T30" fmla="*/ 86 w 279"/>
                  <a:gd name="T31" fmla="*/ 11 h 18"/>
                  <a:gd name="T32" fmla="*/ 41 w 279"/>
                  <a:gd name="T33" fmla="*/ 13 h 18"/>
                  <a:gd name="T34" fmla="*/ 13 w 279"/>
                  <a:gd name="T35" fmla="*/ 16 h 18"/>
                  <a:gd name="T36" fmla="*/ 0 w 279"/>
                  <a:gd name="T37" fmla="*/ 16 h 18"/>
                  <a:gd name="T38" fmla="*/ 0 w 279"/>
                  <a:gd name="T39" fmla="*/ 16 h 18"/>
                  <a:gd name="T40" fmla="*/ 2 w 279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79" y="3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6" name="Freeform 4152"/>
              <p:cNvSpPr>
                <a:spLocks/>
              </p:cNvSpPr>
              <p:nvPr/>
            </p:nvSpPr>
            <p:spPr bwMode="auto">
              <a:xfrm>
                <a:off x="2682" y="3840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7" name="Freeform 4153"/>
              <p:cNvSpPr>
                <a:spLocks/>
              </p:cNvSpPr>
              <p:nvPr/>
            </p:nvSpPr>
            <p:spPr bwMode="auto">
              <a:xfrm>
                <a:off x="2687" y="3843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8" name="Freeform 4154"/>
              <p:cNvSpPr>
                <a:spLocks/>
              </p:cNvSpPr>
              <p:nvPr/>
            </p:nvSpPr>
            <p:spPr bwMode="auto">
              <a:xfrm>
                <a:off x="2744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9" name="Freeform 4155"/>
              <p:cNvSpPr>
                <a:spLocks/>
              </p:cNvSpPr>
              <p:nvPr/>
            </p:nvSpPr>
            <p:spPr bwMode="auto">
              <a:xfrm>
                <a:off x="2734" y="386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0" name="Freeform 4156"/>
              <p:cNvSpPr>
                <a:spLocks/>
              </p:cNvSpPr>
              <p:nvPr/>
            </p:nvSpPr>
            <p:spPr bwMode="auto">
              <a:xfrm>
                <a:off x="2723" y="386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1" name="Freeform 4157"/>
              <p:cNvSpPr>
                <a:spLocks/>
              </p:cNvSpPr>
              <p:nvPr/>
            </p:nvSpPr>
            <p:spPr bwMode="auto">
              <a:xfrm>
                <a:off x="2710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2" name="Freeform 4158"/>
              <p:cNvSpPr>
                <a:spLocks/>
              </p:cNvSpPr>
              <p:nvPr/>
            </p:nvSpPr>
            <p:spPr bwMode="auto">
              <a:xfrm>
                <a:off x="2700" y="388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3" name="Freeform 4159"/>
              <p:cNvSpPr>
                <a:spLocks/>
              </p:cNvSpPr>
              <p:nvPr/>
            </p:nvSpPr>
            <p:spPr bwMode="auto">
              <a:xfrm>
                <a:off x="2757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4" name="Freeform 4160"/>
              <p:cNvSpPr>
                <a:spLocks/>
              </p:cNvSpPr>
              <p:nvPr/>
            </p:nvSpPr>
            <p:spPr bwMode="auto">
              <a:xfrm>
                <a:off x="2747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5" name="Freeform 4161"/>
              <p:cNvSpPr>
                <a:spLocks/>
              </p:cNvSpPr>
              <p:nvPr/>
            </p:nvSpPr>
            <p:spPr bwMode="auto">
              <a:xfrm>
                <a:off x="2737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6" name="Freeform 4162"/>
              <p:cNvSpPr>
                <a:spLocks/>
              </p:cNvSpPr>
              <p:nvPr/>
            </p:nvSpPr>
            <p:spPr bwMode="auto">
              <a:xfrm>
                <a:off x="2723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7" name="Freeform 4163"/>
              <p:cNvSpPr>
                <a:spLocks/>
              </p:cNvSpPr>
              <p:nvPr/>
            </p:nvSpPr>
            <p:spPr bwMode="auto">
              <a:xfrm>
                <a:off x="2713" y="389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8" name="Freeform 4164"/>
              <p:cNvSpPr>
                <a:spLocks/>
              </p:cNvSpPr>
              <p:nvPr/>
            </p:nvSpPr>
            <p:spPr bwMode="auto">
              <a:xfrm>
                <a:off x="2768" y="385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9" name="Freeform 4165"/>
              <p:cNvSpPr>
                <a:spLocks/>
              </p:cNvSpPr>
              <p:nvPr/>
            </p:nvSpPr>
            <p:spPr bwMode="auto">
              <a:xfrm>
                <a:off x="2760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0" name="Freeform 4166"/>
              <p:cNvSpPr>
                <a:spLocks/>
              </p:cNvSpPr>
              <p:nvPr/>
            </p:nvSpPr>
            <p:spPr bwMode="auto">
              <a:xfrm>
                <a:off x="2750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1" name="Freeform 4167"/>
              <p:cNvSpPr>
                <a:spLocks/>
              </p:cNvSpPr>
              <p:nvPr/>
            </p:nvSpPr>
            <p:spPr bwMode="auto">
              <a:xfrm>
                <a:off x="2737" y="387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2" name="Freeform 4168"/>
              <p:cNvSpPr>
                <a:spLocks/>
              </p:cNvSpPr>
              <p:nvPr/>
            </p:nvSpPr>
            <p:spPr bwMode="auto">
              <a:xfrm>
                <a:off x="2726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3" name="Freeform 4169"/>
              <p:cNvSpPr>
                <a:spLocks/>
              </p:cNvSpPr>
              <p:nvPr/>
            </p:nvSpPr>
            <p:spPr bwMode="auto">
              <a:xfrm>
                <a:off x="2781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4" name="Freeform 4170"/>
              <p:cNvSpPr>
                <a:spLocks/>
              </p:cNvSpPr>
              <p:nvPr/>
            </p:nvSpPr>
            <p:spPr bwMode="auto">
              <a:xfrm>
                <a:off x="2773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5" name="Freeform 4171"/>
              <p:cNvSpPr>
                <a:spLocks/>
              </p:cNvSpPr>
              <p:nvPr/>
            </p:nvSpPr>
            <p:spPr bwMode="auto">
              <a:xfrm>
                <a:off x="2763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6" name="Freeform 4172"/>
              <p:cNvSpPr>
                <a:spLocks/>
              </p:cNvSpPr>
              <p:nvPr/>
            </p:nvSpPr>
            <p:spPr bwMode="auto">
              <a:xfrm>
                <a:off x="2752" y="387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7" name="Freeform 4173"/>
              <p:cNvSpPr>
                <a:spLocks/>
              </p:cNvSpPr>
              <p:nvPr/>
            </p:nvSpPr>
            <p:spPr bwMode="auto">
              <a:xfrm>
                <a:off x="2739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8" name="Freeform 4174"/>
              <p:cNvSpPr>
                <a:spLocks/>
              </p:cNvSpPr>
              <p:nvPr/>
            </p:nvSpPr>
            <p:spPr bwMode="auto">
              <a:xfrm>
                <a:off x="2794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9" name="Freeform 4175"/>
              <p:cNvSpPr>
                <a:spLocks/>
              </p:cNvSpPr>
              <p:nvPr/>
            </p:nvSpPr>
            <p:spPr bwMode="auto">
              <a:xfrm>
                <a:off x="2786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0" name="Freeform 4176"/>
              <p:cNvSpPr>
                <a:spLocks/>
              </p:cNvSpPr>
              <p:nvPr/>
            </p:nvSpPr>
            <p:spPr bwMode="auto">
              <a:xfrm>
                <a:off x="2776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1" name="Freeform 4177"/>
              <p:cNvSpPr>
                <a:spLocks/>
              </p:cNvSpPr>
              <p:nvPr/>
            </p:nvSpPr>
            <p:spPr bwMode="auto">
              <a:xfrm>
                <a:off x="2765" y="387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2" name="Freeform 4178"/>
              <p:cNvSpPr>
                <a:spLocks/>
              </p:cNvSpPr>
              <p:nvPr/>
            </p:nvSpPr>
            <p:spPr bwMode="auto">
              <a:xfrm>
                <a:off x="2755" y="389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3" name="Freeform 4179"/>
              <p:cNvSpPr>
                <a:spLocks/>
              </p:cNvSpPr>
              <p:nvPr/>
            </p:nvSpPr>
            <p:spPr bwMode="auto">
              <a:xfrm>
                <a:off x="2807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4" name="Freeform 4180"/>
              <p:cNvSpPr>
                <a:spLocks/>
              </p:cNvSpPr>
              <p:nvPr/>
            </p:nvSpPr>
            <p:spPr bwMode="auto">
              <a:xfrm>
                <a:off x="2799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5" name="Freeform 4181"/>
              <p:cNvSpPr>
                <a:spLocks/>
              </p:cNvSpPr>
              <p:nvPr/>
            </p:nvSpPr>
            <p:spPr bwMode="auto">
              <a:xfrm>
                <a:off x="2789" y="3869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6" name="Freeform 4182"/>
              <p:cNvSpPr>
                <a:spLocks/>
              </p:cNvSpPr>
              <p:nvPr/>
            </p:nvSpPr>
            <p:spPr bwMode="auto">
              <a:xfrm>
                <a:off x="2778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7" name="Freeform 4183"/>
              <p:cNvSpPr>
                <a:spLocks/>
              </p:cNvSpPr>
              <p:nvPr/>
            </p:nvSpPr>
            <p:spPr bwMode="auto">
              <a:xfrm>
                <a:off x="2768" y="3890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8" name="Freeform 4184"/>
              <p:cNvSpPr>
                <a:spLocks/>
              </p:cNvSpPr>
              <p:nvPr/>
            </p:nvSpPr>
            <p:spPr bwMode="auto">
              <a:xfrm>
                <a:off x="2820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9" name="Freeform 4185"/>
              <p:cNvSpPr>
                <a:spLocks/>
              </p:cNvSpPr>
              <p:nvPr/>
            </p:nvSpPr>
            <p:spPr bwMode="auto">
              <a:xfrm>
                <a:off x="2812" y="386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0" name="Freeform 4186"/>
              <p:cNvSpPr>
                <a:spLocks/>
              </p:cNvSpPr>
              <p:nvPr/>
            </p:nvSpPr>
            <p:spPr bwMode="auto">
              <a:xfrm>
                <a:off x="2805" y="3871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1" name="Freeform 4187"/>
              <p:cNvSpPr>
                <a:spLocks/>
              </p:cNvSpPr>
              <p:nvPr/>
            </p:nvSpPr>
            <p:spPr bwMode="auto">
              <a:xfrm>
                <a:off x="2794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2" name="Freeform 4188"/>
              <p:cNvSpPr>
                <a:spLocks/>
              </p:cNvSpPr>
              <p:nvPr/>
            </p:nvSpPr>
            <p:spPr bwMode="auto">
              <a:xfrm>
                <a:off x="2784" y="389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3" name="Freeform 4189"/>
              <p:cNvSpPr>
                <a:spLocks/>
              </p:cNvSpPr>
              <p:nvPr/>
            </p:nvSpPr>
            <p:spPr bwMode="auto">
              <a:xfrm>
                <a:off x="2833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4" name="Freeform 4190"/>
              <p:cNvSpPr>
                <a:spLocks/>
              </p:cNvSpPr>
              <p:nvPr/>
            </p:nvSpPr>
            <p:spPr bwMode="auto">
              <a:xfrm>
                <a:off x="2828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5" name="Freeform 4191"/>
              <p:cNvSpPr>
                <a:spLocks/>
              </p:cNvSpPr>
              <p:nvPr/>
            </p:nvSpPr>
            <p:spPr bwMode="auto">
              <a:xfrm>
                <a:off x="2818" y="387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6" name="Freeform 4192"/>
              <p:cNvSpPr>
                <a:spLocks/>
              </p:cNvSpPr>
              <p:nvPr/>
            </p:nvSpPr>
            <p:spPr bwMode="auto">
              <a:xfrm>
                <a:off x="2810" y="387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7" name="Freeform 4193"/>
              <p:cNvSpPr>
                <a:spLocks/>
              </p:cNvSpPr>
              <p:nvPr/>
            </p:nvSpPr>
            <p:spPr bwMode="auto">
              <a:xfrm>
                <a:off x="2799" y="3890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8" name="Freeform 4194"/>
              <p:cNvSpPr>
                <a:spLocks/>
              </p:cNvSpPr>
              <p:nvPr/>
            </p:nvSpPr>
            <p:spPr bwMode="auto">
              <a:xfrm>
                <a:off x="2849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9" name="Freeform 4195"/>
              <p:cNvSpPr>
                <a:spLocks/>
              </p:cNvSpPr>
              <p:nvPr/>
            </p:nvSpPr>
            <p:spPr bwMode="auto">
              <a:xfrm>
                <a:off x="2841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0" name="Freeform 4196"/>
              <p:cNvSpPr>
                <a:spLocks/>
              </p:cNvSpPr>
              <p:nvPr/>
            </p:nvSpPr>
            <p:spPr bwMode="auto">
              <a:xfrm>
                <a:off x="2833" y="387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1" name="Freeform 4197"/>
              <p:cNvSpPr>
                <a:spLocks/>
              </p:cNvSpPr>
              <p:nvPr/>
            </p:nvSpPr>
            <p:spPr bwMode="auto">
              <a:xfrm>
                <a:off x="2825" y="3879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2" name="Freeform 4198"/>
              <p:cNvSpPr>
                <a:spLocks/>
              </p:cNvSpPr>
              <p:nvPr/>
            </p:nvSpPr>
            <p:spPr bwMode="auto">
              <a:xfrm>
                <a:off x="2818" y="389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3" name="Freeform 4199"/>
              <p:cNvSpPr>
                <a:spLocks/>
              </p:cNvSpPr>
              <p:nvPr/>
            </p:nvSpPr>
            <p:spPr bwMode="auto">
              <a:xfrm>
                <a:off x="2862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4" name="Freeform 4200"/>
              <p:cNvSpPr>
                <a:spLocks/>
              </p:cNvSpPr>
              <p:nvPr/>
            </p:nvSpPr>
            <p:spPr bwMode="auto">
              <a:xfrm>
                <a:off x="2857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5" name="Freeform 4201"/>
              <p:cNvSpPr>
                <a:spLocks/>
              </p:cNvSpPr>
              <p:nvPr/>
            </p:nvSpPr>
            <p:spPr bwMode="auto">
              <a:xfrm>
                <a:off x="2849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6" name="Freeform 4202"/>
              <p:cNvSpPr>
                <a:spLocks/>
              </p:cNvSpPr>
              <p:nvPr/>
            </p:nvSpPr>
            <p:spPr bwMode="auto">
              <a:xfrm>
                <a:off x="2841" y="388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7" name="Freeform 4203"/>
              <p:cNvSpPr>
                <a:spLocks/>
              </p:cNvSpPr>
              <p:nvPr/>
            </p:nvSpPr>
            <p:spPr bwMode="auto">
              <a:xfrm>
                <a:off x="2833" y="3892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8" name="Freeform 4204"/>
              <p:cNvSpPr>
                <a:spLocks/>
              </p:cNvSpPr>
              <p:nvPr/>
            </p:nvSpPr>
            <p:spPr bwMode="auto">
              <a:xfrm>
                <a:off x="2878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9" name="Freeform 4205"/>
              <p:cNvSpPr>
                <a:spLocks/>
              </p:cNvSpPr>
              <p:nvPr/>
            </p:nvSpPr>
            <p:spPr bwMode="auto">
              <a:xfrm>
                <a:off x="2873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0" name="Freeform 4206"/>
              <p:cNvSpPr>
                <a:spLocks/>
              </p:cNvSpPr>
              <p:nvPr/>
            </p:nvSpPr>
            <p:spPr bwMode="auto">
              <a:xfrm>
                <a:off x="2865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1" name="Freeform 4207"/>
              <p:cNvSpPr>
                <a:spLocks/>
              </p:cNvSpPr>
              <p:nvPr/>
            </p:nvSpPr>
            <p:spPr bwMode="auto">
              <a:xfrm>
                <a:off x="2859" y="388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2" name="Freeform 4208"/>
              <p:cNvSpPr>
                <a:spLocks/>
              </p:cNvSpPr>
              <p:nvPr/>
            </p:nvSpPr>
            <p:spPr bwMode="auto">
              <a:xfrm>
                <a:off x="2852" y="38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7 w 10"/>
                  <a:gd name="T23" fmla="*/ 3 h 11"/>
                  <a:gd name="T24" fmla="*/ 7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3" name="Freeform 4209"/>
              <p:cNvSpPr>
                <a:spLocks/>
              </p:cNvSpPr>
              <p:nvPr/>
            </p:nvSpPr>
            <p:spPr bwMode="auto">
              <a:xfrm>
                <a:off x="2893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4" name="Freeform 4210"/>
              <p:cNvSpPr>
                <a:spLocks/>
              </p:cNvSpPr>
              <p:nvPr/>
            </p:nvSpPr>
            <p:spPr bwMode="auto">
              <a:xfrm>
                <a:off x="2888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5" name="Freeform 4211"/>
              <p:cNvSpPr>
                <a:spLocks/>
              </p:cNvSpPr>
              <p:nvPr/>
            </p:nvSpPr>
            <p:spPr bwMode="auto">
              <a:xfrm>
                <a:off x="2883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6" name="Freeform 4212"/>
              <p:cNvSpPr>
                <a:spLocks/>
              </p:cNvSpPr>
              <p:nvPr/>
            </p:nvSpPr>
            <p:spPr bwMode="auto">
              <a:xfrm>
                <a:off x="2875" y="388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7" name="Freeform 4213"/>
              <p:cNvSpPr>
                <a:spLocks/>
              </p:cNvSpPr>
              <p:nvPr/>
            </p:nvSpPr>
            <p:spPr bwMode="auto">
              <a:xfrm>
                <a:off x="2867" y="3892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8" name="Freeform 4214"/>
              <p:cNvSpPr>
                <a:spLocks/>
              </p:cNvSpPr>
              <p:nvPr/>
            </p:nvSpPr>
            <p:spPr bwMode="auto">
              <a:xfrm>
                <a:off x="2909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9" name="Freeform 4215"/>
              <p:cNvSpPr>
                <a:spLocks/>
              </p:cNvSpPr>
              <p:nvPr/>
            </p:nvSpPr>
            <p:spPr bwMode="auto">
              <a:xfrm>
                <a:off x="2904" y="386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0" name="Freeform 4216"/>
              <p:cNvSpPr>
                <a:spLocks/>
              </p:cNvSpPr>
              <p:nvPr/>
            </p:nvSpPr>
            <p:spPr bwMode="auto">
              <a:xfrm>
                <a:off x="2899" y="387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1" name="Freeform 4217"/>
              <p:cNvSpPr>
                <a:spLocks/>
              </p:cNvSpPr>
              <p:nvPr/>
            </p:nvSpPr>
            <p:spPr bwMode="auto">
              <a:xfrm>
                <a:off x="2893" y="388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2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2 h 8"/>
                  <a:gd name="T20" fmla="*/ 11 w 14"/>
                  <a:gd name="T21" fmla="*/ 2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2" name="Freeform 4218"/>
              <p:cNvSpPr>
                <a:spLocks/>
              </p:cNvSpPr>
              <p:nvPr/>
            </p:nvSpPr>
            <p:spPr bwMode="auto">
              <a:xfrm>
                <a:off x="2888" y="3892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3" name="Freeform 4219"/>
              <p:cNvSpPr>
                <a:spLocks/>
              </p:cNvSpPr>
              <p:nvPr/>
            </p:nvSpPr>
            <p:spPr bwMode="auto">
              <a:xfrm>
                <a:off x="3016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4" name="Freeform 4220"/>
              <p:cNvSpPr>
                <a:spLocks/>
              </p:cNvSpPr>
              <p:nvPr/>
            </p:nvSpPr>
            <p:spPr bwMode="auto">
              <a:xfrm>
                <a:off x="3022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5" name="Freeform 4221"/>
              <p:cNvSpPr>
                <a:spLocks/>
              </p:cNvSpPr>
              <p:nvPr/>
            </p:nvSpPr>
            <p:spPr bwMode="auto">
              <a:xfrm>
                <a:off x="3027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6" name="Freeform 4222"/>
              <p:cNvSpPr>
                <a:spLocks/>
              </p:cNvSpPr>
              <p:nvPr/>
            </p:nvSpPr>
            <p:spPr bwMode="auto">
              <a:xfrm>
                <a:off x="3032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7" name="Freeform 4223"/>
              <p:cNvSpPr>
                <a:spLocks/>
              </p:cNvSpPr>
              <p:nvPr/>
            </p:nvSpPr>
            <p:spPr bwMode="auto">
              <a:xfrm>
                <a:off x="3040" y="389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8" name="Freeform 4224"/>
              <p:cNvSpPr>
                <a:spLocks/>
              </p:cNvSpPr>
              <p:nvPr/>
            </p:nvSpPr>
            <p:spPr bwMode="auto">
              <a:xfrm>
                <a:off x="300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9" name="Freeform 4225"/>
              <p:cNvSpPr>
                <a:spLocks/>
              </p:cNvSpPr>
              <p:nvPr/>
            </p:nvSpPr>
            <p:spPr bwMode="auto">
              <a:xfrm>
                <a:off x="3009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0" name="Freeform 4226"/>
              <p:cNvSpPr>
                <a:spLocks/>
              </p:cNvSpPr>
              <p:nvPr/>
            </p:nvSpPr>
            <p:spPr bwMode="auto">
              <a:xfrm>
                <a:off x="3014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1" name="Freeform 4227"/>
              <p:cNvSpPr>
                <a:spLocks/>
              </p:cNvSpPr>
              <p:nvPr/>
            </p:nvSpPr>
            <p:spPr bwMode="auto">
              <a:xfrm>
                <a:off x="3019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2" name="Freeform 4228"/>
              <p:cNvSpPr>
                <a:spLocks/>
              </p:cNvSpPr>
              <p:nvPr/>
            </p:nvSpPr>
            <p:spPr bwMode="auto">
              <a:xfrm>
                <a:off x="3024" y="389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3" name="Freeform 4229"/>
              <p:cNvSpPr>
                <a:spLocks/>
              </p:cNvSpPr>
              <p:nvPr/>
            </p:nvSpPr>
            <p:spPr bwMode="auto">
              <a:xfrm>
                <a:off x="299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4" name="Freeform 4230"/>
              <p:cNvSpPr>
                <a:spLocks/>
              </p:cNvSpPr>
              <p:nvPr/>
            </p:nvSpPr>
            <p:spPr bwMode="auto">
              <a:xfrm>
                <a:off x="2995" y="386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5" name="Freeform 4231"/>
              <p:cNvSpPr>
                <a:spLocks/>
              </p:cNvSpPr>
              <p:nvPr/>
            </p:nvSpPr>
            <p:spPr bwMode="auto">
              <a:xfrm>
                <a:off x="3001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6" name="Freeform 4232"/>
              <p:cNvSpPr>
                <a:spLocks/>
              </p:cNvSpPr>
              <p:nvPr/>
            </p:nvSpPr>
            <p:spPr bwMode="auto">
              <a:xfrm>
                <a:off x="3006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7" name="Freeform 4233"/>
              <p:cNvSpPr>
                <a:spLocks/>
              </p:cNvSpPr>
              <p:nvPr/>
            </p:nvSpPr>
            <p:spPr bwMode="auto">
              <a:xfrm>
                <a:off x="3011" y="389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8" name="Freeform 4234"/>
              <p:cNvSpPr>
                <a:spLocks/>
              </p:cNvSpPr>
              <p:nvPr/>
            </p:nvSpPr>
            <p:spPr bwMode="auto">
              <a:xfrm>
                <a:off x="3077" y="3811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9" name="Freeform 4235"/>
              <p:cNvSpPr>
                <a:spLocks/>
              </p:cNvSpPr>
              <p:nvPr/>
            </p:nvSpPr>
            <p:spPr bwMode="auto">
              <a:xfrm>
                <a:off x="3090" y="380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2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2 h 10"/>
                  <a:gd name="T32" fmla="*/ 5 w 28"/>
                  <a:gd name="T33" fmla="*/ 2 h 10"/>
                  <a:gd name="T34" fmla="*/ 2 w 28"/>
                  <a:gd name="T35" fmla="*/ 5 h 10"/>
                  <a:gd name="T36" fmla="*/ 0 w 28"/>
                  <a:gd name="T37" fmla="*/ 7 h 10"/>
                  <a:gd name="T38" fmla="*/ 0 w 28"/>
                  <a:gd name="T39" fmla="*/ 7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0" name="Freeform 4236"/>
              <p:cNvSpPr>
                <a:spLocks/>
              </p:cNvSpPr>
              <p:nvPr/>
            </p:nvSpPr>
            <p:spPr bwMode="auto">
              <a:xfrm>
                <a:off x="3077" y="381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1" name="Freeform 4237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2" name="Freeform 4238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3" name="Freeform 4239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4" name="Freeform 4240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5" name="Freeform 4241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6" name="Freeform 4242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7" name="Freeform 4243"/>
              <p:cNvSpPr>
                <a:spLocks/>
              </p:cNvSpPr>
              <p:nvPr/>
            </p:nvSpPr>
            <p:spPr bwMode="auto">
              <a:xfrm>
                <a:off x="3118" y="380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7 h 13"/>
                  <a:gd name="T14" fmla="*/ 19 w 27"/>
                  <a:gd name="T15" fmla="*/ 7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7 h 13"/>
                  <a:gd name="T24" fmla="*/ 21 w 27"/>
                  <a:gd name="T25" fmla="*/ 5 h 13"/>
                  <a:gd name="T26" fmla="*/ 16 w 27"/>
                  <a:gd name="T27" fmla="*/ 2 h 13"/>
                  <a:gd name="T28" fmla="*/ 14 w 27"/>
                  <a:gd name="T29" fmla="*/ 2 h 13"/>
                  <a:gd name="T30" fmla="*/ 11 w 27"/>
                  <a:gd name="T31" fmla="*/ 2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8" name="Freeform 4244"/>
              <p:cNvSpPr>
                <a:spLocks/>
              </p:cNvSpPr>
              <p:nvPr/>
            </p:nvSpPr>
            <p:spPr bwMode="auto">
              <a:xfrm>
                <a:off x="3108" y="381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9" name="Freeform 4245"/>
              <p:cNvSpPr>
                <a:spLocks/>
              </p:cNvSpPr>
              <p:nvPr/>
            </p:nvSpPr>
            <p:spPr bwMode="auto">
              <a:xfrm>
                <a:off x="3124" y="3871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0" name="Freeform 4246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1" name="Freeform 4247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2" name="Freeform 4248"/>
              <p:cNvSpPr>
                <a:spLocks/>
              </p:cNvSpPr>
              <p:nvPr/>
            </p:nvSpPr>
            <p:spPr bwMode="auto">
              <a:xfrm>
                <a:off x="3124" y="380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3" name="Freeform 4249"/>
              <p:cNvSpPr>
                <a:spLocks/>
              </p:cNvSpPr>
              <p:nvPr/>
            </p:nvSpPr>
            <p:spPr bwMode="auto">
              <a:xfrm>
                <a:off x="3118" y="381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4" name="Freeform 4250"/>
              <p:cNvSpPr>
                <a:spLocks/>
              </p:cNvSpPr>
              <p:nvPr/>
            </p:nvSpPr>
            <p:spPr bwMode="auto">
              <a:xfrm>
                <a:off x="3105" y="381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5" name="Freeform 4251"/>
              <p:cNvSpPr>
                <a:spLocks/>
              </p:cNvSpPr>
              <p:nvPr/>
            </p:nvSpPr>
            <p:spPr bwMode="auto">
              <a:xfrm>
                <a:off x="3105" y="3843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6" name="Freeform 4252"/>
              <p:cNvSpPr>
                <a:spLocks/>
              </p:cNvSpPr>
              <p:nvPr/>
            </p:nvSpPr>
            <p:spPr bwMode="auto">
              <a:xfrm>
                <a:off x="3108" y="386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7" name="Freeform 4253"/>
              <p:cNvSpPr>
                <a:spLocks/>
              </p:cNvSpPr>
              <p:nvPr/>
            </p:nvSpPr>
            <p:spPr bwMode="auto">
              <a:xfrm>
                <a:off x="2901" y="3774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6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8 w 128"/>
                  <a:gd name="T17" fmla="*/ 35 h 35"/>
                  <a:gd name="T18" fmla="*/ 115 w 128"/>
                  <a:gd name="T19" fmla="*/ 35 h 35"/>
                  <a:gd name="T20" fmla="*/ 121 w 128"/>
                  <a:gd name="T21" fmla="*/ 32 h 35"/>
                  <a:gd name="T22" fmla="*/ 126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6 w 128"/>
                  <a:gd name="T31" fmla="*/ 3 h 35"/>
                  <a:gd name="T32" fmla="*/ 118 w 128"/>
                  <a:gd name="T33" fmla="*/ 0 h 35"/>
                  <a:gd name="T34" fmla="*/ 113 w 128"/>
                  <a:gd name="T35" fmla="*/ 0 h 35"/>
                  <a:gd name="T36" fmla="*/ 108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3 w 128"/>
                  <a:gd name="T45" fmla="*/ 3 h 35"/>
                  <a:gd name="T46" fmla="*/ 32 w 128"/>
                  <a:gd name="T47" fmla="*/ 3 h 35"/>
                  <a:gd name="T48" fmla="*/ 16 w 128"/>
                  <a:gd name="T49" fmla="*/ 6 h 35"/>
                  <a:gd name="T50" fmla="*/ 6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8" y="35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8" name="Freeform 4254"/>
              <p:cNvSpPr>
                <a:spLocks/>
              </p:cNvSpPr>
              <p:nvPr/>
            </p:nvSpPr>
            <p:spPr bwMode="auto">
              <a:xfrm>
                <a:off x="2901" y="378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9" name="Freeform 4255"/>
              <p:cNvSpPr>
                <a:spLocks/>
              </p:cNvSpPr>
              <p:nvPr/>
            </p:nvSpPr>
            <p:spPr bwMode="auto">
              <a:xfrm>
                <a:off x="2901" y="3801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0" name="Freeform 4256"/>
              <p:cNvSpPr>
                <a:spLocks/>
              </p:cNvSpPr>
              <p:nvPr/>
            </p:nvSpPr>
            <p:spPr bwMode="auto">
              <a:xfrm>
                <a:off x="2907" y="3803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1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0 w 57"/>
                  <a:gd name="T13" fmla="*/ 3 h 6"/>
                  <a:gd name="T14" fmla="*/ 13 w 57"/>
                  <a:gd name="T15" fmla="*/ 3 h 6"/>
                  <a:gd name="T16" fmla="*/ 7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7 w 57"/>
                  <a:gd name="T23" fmla="*/ 6 h 6"/>
                  <a:gd name="T24" fmla="*/ 13 w 57"/>
                  <a:gd name="T25" fmla="*/ 6 h 6"/>
                  <a:gd name="T26" fmla="*/ 20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1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20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1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1" name="Freeform 4257"/>
              <p:cNvSpPr>
                <a:spLocks/>
              </p:cNvSpPr>
              <p:nvPr/>
            </p:nvSpPr>
            <p:spPr bwMode="auto">
              <a:xfrm>
                <a:off x="2964" y="3806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9 w 31"/>
                  <a:gd name="T5" fmla="*/ 3 h 5"/>
                  <a:gd name="T6" fmla="*/ 24 w 31"/>
                  <a:gd name="T7" fmla="*/ 0 h 5"/>
                  <a:gd name="T8" fmla="*/ 21 w 31"/>
                  <a:gd name="T9" fmla="*/ 0 h 5"/>
                  <a:gd name="T10" fmla="*/ 16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6 w 31"/>
                  <a:gd name="T29" fmla="*/ 5 h 5"/>
                  <a:gd name="T30" fmla="*/ 21 w 31"/>
                  <a:gd name="T31" fmla="*/ 5 h 5"/>
                  <a:gd name="T32" fmla="*/ 24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2" name="Freeform 4258"/>
              <p:cNvSpPr>
                <a:spLocks/>
              </p:cNvSpPr>
              <p:nvPr/>
            </p:nvSpPr>
            <p:spPr bwMode="auto">
              <a:xfrm>
                <a:off x="2995" y="3803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9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6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3" name="Freeform 4259"/>
              <p:cNvSpPr>
                <a:spLocks/>
              </p:cNvSpPr>
              <p:nvPr/>
            </p:nvSpPr>
            <p:spPr bwMode="auto">
              <a:xfrm>
                <a:off x="3022" y="377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7 w 10"/>
                  <a:gd name="T27" fmla="*/ 18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4" name="Freeform 4260"/>
              <p:cNvSpPr>
                <a:spLocks/>
              </p:cNvSpPr>
              <p:nvPr/>
            </p:nvSpPr>
            <p:spPr bwMode="auto">
              <a:xfrm>
                <a:off x="3009" y="3772"/>
                <a:ext cx="20" cy="8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0 w 20"/>
                  <a:gd name="T5" fmla="*/ 2 h 8"/>
                  <a:gd name="T6" fmla="*/ 2 w 20"/>
                  <a:gd name="T7" fmla="*/ 2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2 h 8"/>
                  <a:gd name="T24" fmla="*/ 15 w 20"/>
                  <a:gd name="T25" fmla="*/ 2 h 8"/>
                  <a:gd name="T26" fmla="*/ 13 w 20"/>
                  <a:gd name="T27" fmla="*/ 2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5" name="Freeform 4261"/>
              <p:cNvSpPr>
                <a:spLocks/>
              </p:cNvSpPr>
              <p:nvPr/>
            </p:nvSpPr>
            <p:spPr bwMode="auto">
              <a:xfrm>
                <a:off x="2901" y="3772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6" name="Rectangle 4262"/>
              <p:cNvSpPr>
                <a:spLocks noChangeArrowheads="1"/>
              </p:cNvSpPr>
              <p:nvPr/>
            </p:nvSpPr>
            <p:spPr bwMode="auto">
              <a:xfrm>
                <a:off x="2920" y="379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627" name="Freeform 4263"/>
              <p:cNvSpPr>
                <a:spLocks/>
              </p:cNvSpPr>
              <p:nvPr/>
            </p:nvSpPr>
            <p:spPr bwMode="auto">
              <a:xfrm>
                <a:off x="2716" y="369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09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3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09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3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8" name="Freeform 4264"/>
              <p:cNvSpPr>
                <a:spLocks/>
              </p:cNvSpPr>
              <p:nvPr/>
            </p:nvSpPr>
            <p:spPr bwMode="auto">
              <a:xfrm>
                <a:off x="2729" y="3704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9" name="Freeform 4265"/>
              <p:cNvSpPr>
                <a:spLocks/>
              </p:cNvSpPr>
              <p:nvPr/>
            </p:nvSpPr>
            <p:spPr bwMode="auto">
              <a:xfrm>
                <a:off x="2713" y="3733"/>
                <a:ext cx="18" cy="26"/>
              </a:xfrm>
              <a:custGeom>
                <a:avLst/>
                <a:gdLst>
                  <a:gd name="T0" fmla="*/ 8 w 18"/>
                  <a:gd name="T1" fmla="*/ 20 h 26"/>
                  <a:gd name="T2" fmla="*/ 8 w 18"/>
                  <a:gd name="T3" fmla="*/ 20 h 26"/>
                  <a:gd name="T4" fmla="*/ 5 w 18"/>
                  <a:gd name="T5" fmla="*/ 20 h 26"/>
                  <a:gd name="T6" fmla="*/ 3 w 18"/>
                  <a:gd name="T7" fmla="*/ 20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0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0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0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0"/>
                    </a:moveTo>
                    <a:lnTo>
                      <a:pt x="8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0" name="Freeform 4266"/>
              <p:cNvSpPr>
                <a:spLocks/>
              </p:cNvSpPr>
              <p:nvPr/>
            </p:nvSpPr>
            <p:spPr bwMode="auto">
              <a:xfrm>
                <a:off x="2721" y="3753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4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4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1" name="Freeform 4267"/>
              <p:cNvSpPr>
                <a:spLocks/>
              </p:cNvSpPr>
              <p:nvPr/>
            </p:nvSpPr>
            <p:spPr bwMode="auto">
              <a:xfrm>
                <a:off x="2933" y="3756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8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8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8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8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2" name="Freeform 4268"/>
              <p:cNvSpPr>
                <a:spLocks/>
              </p:cNvSpPr>
              <p:nvPr/>
            </p:nvSpPr>
            <p:spPr bwMode="auto">
              <a:xfrm>
                <a:off x="3037" y="3719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3" name="Freeform 4269"/>
              <p:cNvSpPr>
                <a:spLocks/>
              </p:cNvSpPr>
              <p:nvPr/>
            </p:nvSpPr>
            <p:spPr bwMode="auto">
              <a:xfrm>
                <a:off x="3022" y="3698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7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7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4" name="Freeform 4270"/>
              <p:cNvSpPr>
                <a:spLocks/>
              </p:cNvSpPr>
              <p:nvPr/>
            </p:nvSpPr>
            <p:spPr bwMode="auto">
              <a:xfrm>
                <a:off x="2771" y="3696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6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6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6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5" name="Freeform 4271"/>
              <p:cNvSpPr>
                <a:spLocks/>
              </p:cNvSpPr>
              <p:nvPr/>
            </p:nvSpPr>
            <p:spPr bwMode="auto">
              <a:xfrm>
                <a:off x="2810" y="370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7 h 50"/>
                  <a:gd name="T14" fmla="*/ 151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7"/>
                    </a:lnTo>
                    <a:lnTo>
                      <a:pt x="151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6" name="Freeform 4272"/>
              <p:cNvSpPr>
                <a:spLocks/>
              </p:cNvSpPr>
              <p:nvPr/>
            </p:nvSpPr>
            <p:spPr bwMode="auto">
              <a:xfrm>
                <a:off x="2765" y="3510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7" name="Freeform 4273"/>
              <p:cNvSpPr>
                <a:spLocks/>
              </p:cNvSpPr>
              <p:nvPr/>
            </p:nvSpPr>
            <p:spPr bwMode="auto">
              <a:xfrm>
                <a:off x="2778" y="3533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7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8" name="Freeform 4274"/>
              <p:cNvSpPr>
                <a:spLocks/>
              </p:cNvSpPr>
              <p:nvPr/>
            </p:nvSpPr>
            <p:spPr bwMode="auto">
              <a:xfrm>
                <a:off x="2899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9" name="Freeform 4275"/>
              <p:cNvSpPr>
                <a:spLocks/>
              </p:cNvSpPr>
              <p:nvPr/>
            </p:nvSpPr>
            <p:spPr bwMode="auto">
              <a:xfrm>
                <a:off x="2925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0" name="Freeform 4276"/>
              <p:cNvSpPr>
                <a:spLocks/>
              </p:cNvSpPr>
              <p:nvPr/>
            </p:nvSpPr>
            <p:spPr bwMode="auto">
              <a:xfrm>
                <a:off x="2951" y="3717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1" name="Freeform 4277"/>
              <p:cNvSpPr>
                <a:spLocks/>
              </p:cNvSpPr>
              <p:nvPr/>
            </p:nvSpPr>
            <p:spPr bwMode="auto">
              <a:xfrm>
                <a:off x="2789" y="354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2" name="Freeform 4278"/>
              <p:cNvSpPr>
                <a:spLocks/>
              </p:cNvSpPr>
              <p:nvPr/>
            </p:nvSpPr>
            <p:spPr bwMode="auto">
              <a:xfrm>
                <a:off x="2841" y="3567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3" name="Freeform 4279"/>
              <p:cNvSpPr>
                <a:spLocks/>
              </p:cNvSpPr>
              <p:nvPr/>
            </p:nvSpPr>
            <p:spPr bwMode="auto">
              <a:xfrm>
                <a:off x="2802" y="355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4" name="Freeform 4280"/>
              <p:cNvSpPr>
                <a:spLocks/>
              </p:cNvSpPr>
              <p:nvPr/>
            </p:nvSpPr>
            <p:spPr bwMode="auto">
              <a:xfrm>
                <a:off x="3077" y="3829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5" name="Freeform 4281"/>
              <p:cNvSpPr>
                <a:spLocks/>
              </p:cNvSpPr>
              <p:nvPr/>
            </p:nvSpPr>
            <p:spPr bwMode="auto">
              <a:xfrm>
                <a:off x="3077" y="383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6" name="Freeform 4282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7" name="Freeform 4283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8" name="Freeform 4284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9" name="Freeform 4285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0" name="Freeform 4286"/>
              <p:cNvSpPr>
                <a:spLocks/>
              </p:cNvSpPr>
              <p:nvPr/>
            </p:nvSpPr>
            <p:spPr bwMode="auto">
              <a:xfrm>
                <a:off x="3134" y="3866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1" name="Freeform 4287"/>
              <p:cNvSpPr>
                <a:spLocks/>
              </p:cNvSpPr>
              <p:nvPr/>
            </p:nvSpPr>
            <p:spPr bwMode="auto">
              <a:xfrm>
                <a:off x="3139" y="3864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2" name="Freeform 4288"/>
              <p:cNvSpPr>
                <a:spLocks/>
              </p:cNvSpPr>
              <p:nvPr/>
            </p:nvSpPr>
            <p:spPr bwMode="auto">
              <a:xfrm>
                <a:off x="3132" y="3837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3" name="Freeform 4289"/>
              <p:cNvSpPr>
                <a:spLocks/>
              </p:cNvSpPr>
              <p:nvPr/>
            </p:nvSpPr>
            <p:spPr bwMode="auto">
              <a:xfrm>
                <a:off x="3108" y="3829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4" name="Freeform 4290"/>
              <p:cNvSpPr>
                <a:spLocks/>
              </p:cNvSpPr>
              <p:nvPr/>
            </p:nvSpPr>
            <p:spPr bwMode="auto">
              <a:xfrm>
                <a:off x="3079" y="3827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5" name="Freeform 4291"/>
              <p:cNvSpPr>
                <a:spLocks/>
              </p:cNvSpPr>
              <p:nvPr/>
            </p:nvSpPr>
            <p:spPr bwMode="auto">
              <a:xfrm>
                <a:off x="3077" y="383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6" name="Freeform 4292"/>
              <p:cNvSpPr>
                <a:spLocks/>
              </p:cNvSpPr>
              <p:nvPr/>
            </p:nvSpPr>
            <p:spPr bwMode="auto">
              <a:xfrm>
                <a:off x="3090" y="384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38" name="Rectangle 4294"/>
            <p:cNvSpPr>
              <a:spLocks noChangeArrowheads="1"/>
            </p:cNvSpPr>
            <p:nvPr/>
          </p:nvSpPr>
          <p:spPr bwMode="auto">
            <a:xfrm>
              <a:off x="2522" y="3249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39" name="Rectangle 4295"/>
            <p:cNvSpPr>
              <a:spLocks noChangeArrowheads="1"/>
            </p:cNvSpPr>
            <p:nvPr/>
          </p:nvSpPr>
          <p:spPr bwMode="auto">
            <a:xfrm>
              <a:off x="2607" y="3261"/>
              <a:ext cx="78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Headquarters </a:t>
              </a:r>
              <a:endParaRPr lang="en-GB" altLang="de-DE" sz="1400"/>
            </a:p>
          </p:txBody>
        </p:sp>
        <p:sp>
          <p:nvSpPr>
            <p:cNvPr id="15440" name="Rectangle 4296"/>
            <p:cNvSpPr>
              <a:spLocks noChangeArrowheads="1"/>
            </p:cNvSpPr>
            <p:nvPr/>
          </p:nvSpPr>
          <p:spPr bwMode="auto">
            <a:xfrm>
              <a:off x="2613" y="3371"/>
              <a:ext cx="72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and Branches</a:t>
              </a:r>
              <a:endParaRPr lang="en-GB" altLang="de-DE" sz="1400"/>
            </a:p>
          </p:txBody>
        </p:sp>
        <p:grpSp>
          <p:nvGrpSpPr>
            <p:cNvPr id="15441" name="Group 4462"/>
            <p:cNvGrpSpPr>
              <a:grpSpLocks/>
            </p:cNvGrpSpPr>
            <p:nvPr/>
          </p:nvGrpSpPr>
          <p:grpSpPr bwMode="auto">
            <a:xfrm>
              <a:off x="1845" y="3190"/>
              <a:ext cx="588" cy="419"/>
              <a:chOff x="1845" y="3190"/>
              <a:chExt cx="588" cy="419"/>
            </a:xfrm>
          </p:grpSpPr>
          <p:sp>
            <p:nvSpPr>
              <p:cNvPr id="16327" name="Freeform 4297"/>
              <p:cNvSpPr>
                <a:spLocks/>
              </p:cNvSpPr>
              <p:nvPr/>
            </p:nvSpPr>
            <p:spPr bwMode="auto">
              <a:xfrm>
                <a:off x="2145" y="3366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3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3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8" name="Freeform 4298"/>
              <p:cNvSpPr>
                <a:spLocks/>
              </p:cNvSpPr>
              <p:nvPr/>
            </p:nvSpPr>
            <p:spPr bwMode="auto">
              <a:xfrm>
                <a:off x="2200" y="336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9" name="Freeform 4299"/>
              <p:cNvSpPr>
                <a:spLocks/>
              </p:cNvSpPr>
              <p:nvPr/>
            </p:nvSpPr>
            <p:spPr bwMode="auto">
              <a:xfrm>
                <a:off x="2247" y="3368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3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3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3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0" name="Freeform 4300"/>
              <p:cNvSpPr>
                <a:spLocks/>
              </p:cNvSpPr>
              <p:nvPr/>
            </p:nvSpPr>
            <p:spPr bwMode="auto">
              <a:xfrm>
                <a:off x="2263" y="3387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5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5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1" name="Freeform 4301"/>
              <p:cNvSpPr>
                <a:spLocks/>
              </p:cNvSpPr>
              <p:nvPr/>
            </p:nvSpPr>
            <p:spPr bwMode="auto">
              <a:xfrm>
                <a:off x="2258" y="3408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2 w 8"/>
                  <a:gd name="T25" fmla="*/ 8 h 23"/>
                  <a:gd name="T26" fmla="*/ 2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2 w 8"/>
                  <a:gd name="T35" fmla="*/ 21 h 23"/>
                  <a:gd name="T36" fmla="*/ 2 w 8"/>
                  <a:gd name="T37" fmla="*/ 23 h 23"/>
                  <a:gd name="T38" fmla="*/ 2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2" name="Freeform 4302"/>
              <p:cNvSpPr>
                <a:spLocks/>
              </p:cNvSpPr>
              <p:nvPr/>
            </p:nvSpPr>
            <p:spPr bwMode="auto">
              <a:xfrm>
                <a:off x="2260" y="3426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7 w 34"/>
                  <a:gd name="T7" fmla="*/ 3 h 8"/>
                  <a:gd name="T8" fmla="*/ 21 w 34"/>
                  <a:gd name="T9" fmla="*/ 3 h 8"/>
                  <a:gd name="T10" fmla="*/ 16 w 34"/>
                  <a:gd name="T11" fmla="*/ 5 h 8"/>
                  <a:gd name="T12" fmla="*/ 14 w 34"/>
                  <a:gd name="T13" fmla="*/ 5 h 8"/>
                  <a:gd name="T14" fmla="*/ 11 w 34"/>
                  <a:gd name="T15" fmla="*/ 5 h 8"/>
                  <a:gd name="T16" fmla="*/ 6 w 34"/>
                  <a:gd name="T17" fmla="*/ 5 h 8"/>
                  <a:gd name="T18" fmla="*/ 3 w 34"/>
                  <a:gd name="T19" fmla="*/ 3 h 8"/>
                  <a:gd name="T20" fmla="*/ 0 w 34"/>
                  <a:gd name="T21" fmla="*/ 5 h 8"/>
                  <a:gd name="T22" fmla="*/ 6 w 34"/>
                  <a:gd name="T23" fmla="*/ 8 h 8"/>
                  <a:gd name="T24" fmla="*/ 8 w 34"/>
                  <a:gd name="T25" fmla="*/ 8 h 8"/>
                  <a:gd name="T26" fmla="*/ 14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7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1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4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3" name="Freeform 4303"/>
              <p:cNvSpPr>
                <a:spLocks/>
              </p:cNvSpPr>
              <p:nvPr/>
            </p:nvSpPr>
            <p:spPr bwMode="auto">
              <a:xfrm>
                <a:off x="2294" y="3416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9 w 34"/>
                  <a:gd name="T5" fmla="*/ 0 h 15"/>
                  <a:gd name="T6" fmla="*/ 24 w 34"/>
                  <a:gd name="T7" fmla="*/ 2 h 15"/>
                  <a:gd name="T8" fmla="*/ 21 w 34"/>
                  <a:gd name="T9" fmla="*/ 2 h 15"/>
                  <a:gd name="T10" fmla="*/ 16 w 34"/>
                  <a:gd name="T11" fmla="*/ 5 h 15"/>
                  <a:gd name="T12" fmla="*/ 11 w 34"/>
                  <a:gd name="T13" fmla="*/ 7 h 15"/>
                  <a:gd name="T14" fmla="*/ 8 w 34"/>
                  <a:gd name="T15" fmla="*/ 7 h 15"/>
                  <a:gd name="T16" fmla="*/ 3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6 w 34"/>
                  <a:gd name="T23" fmla="*/ 13 h 15"/>
                  <a:gd name="T24" fmla="*/ 8 w 34"/>
                  <a:gd name="T25" fmla="*/ 13 h 15"/>
                  <a:gd name="T26" fmla="*/ 14 w 34"/>
                  <a:gd name="T27" fmla="*/ 10 h 15"/>
                  <a:gd name="T28" fmla="*/ 16 w 34"/>
                  <a:gd name="T29" fmla="*/ 7 h 15"/>
                  <a:gd name="T30" fmla="*/ 21 w 34"/>
                  <a:gd name="T31" fmla="*/ 7 h 15"/>
                  <a:gd name="T32" fmla="*/ 27 w 34"/>
                  <a:gd name="T33" fmla="*/ 5 h 15"/>
                  <a:gd name="T34" fmla="*/ 29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4" y="10"/>
                    </a:lnTo>
                    <a:lnTo>
                      <a:pt x="16" y="7"/>
                    </a:lnTo>
                    <a:lnTo>
                      <a:pt x="21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4" name="Freeform 4304"/>
              <p:cNvSpPr>
                <a:spLocks/>
              </p:cNvSpPr>
              <p:nvPr/>
            </p:nvSpPr>
            <p:spPr bwMode="auto">
              <a:xfrm>
                <a:off x="2328" y="3416"/>
                <a:ext cx="63" cy="13"/>
              </a:xfrm>
              <a:custGeom>
                <a:avLst/>
                <a:gdLst>
                  <a:gd name="T0" fmla="*/ 63 w 63"/>
                  <a:gd name="T1" fmla="*/ 7 h 13"/>
                  <a:gd name="T2" fmla="*/ 63 w 63"/>
                  <a:gd name="T3" fmla="*/ 7 h 13"/>
                  <a:gd name="T4" fmla="*/ 55 w 63"/>
                  <a:gd name="T5" fmla="*/ 5 h 13"/>
                  <a:gd name="T6" fmla="*/ 48 w 63"/>
                  <a:gd name="T7" fmla="*/ 2 h 13"/>
                  <a:gd name="T8" fmla="*/ 40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4 w 63"/>
                  <a:gd name="T27" fmla="*/ 2 h 13"/>
                  <a:gd name="T28" fmla="*/ 32 w 63"/>
                  <a:gd name="T29" fmla="*/ 2 h 13"/>
                  <a:gd name="T30" fmla="*/ 40 w 63"/>
                  <a:gd name="T31" fmla="*/ 5 h 13"/>
                  <a:gd name="T32" fmla="*/ 48 w 63"/>
                  <a:gd name="T33" fmla="*/ 5 h 13"/>
                  <a:gd name="T34" fmla="*/ 55 w 63"/>
                  <a:gd name="T35" fmla="*/ 7 h 13"/>
                  <a:gd name="T36" fmla="*/ 61 w 63"/>
                  <a:gd name="T37" fmla="*/ 13 h 13"/>
                  <a:gd name="T38" fmla="*/ 61 w 63"/>
                  <a:gd name="T39" fmla="*/ 13 h 13"/>
                  <a:gd name="T40" fmla="*/ 63 w 63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7"/>
                    </a:moveTo>
                    <a:lnTo>
                      <a:pt x="63" y="7"/>
                    </a:lnTo>
                    <a:lnTo>
                      <a:pt x="55" y="5"/>
                    </a:lnTo>
                    <a:lnTo>
                      <a:pt x="48" y="2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4" y="2"/>
                    </a:lnTo>
                    <a:lnTo>
                      <a:pt x="32" y="2"/>
                    </a:lnTo>
                    <a:lnTo>
                      <a:pt x="40" y="5"/>
                    </a:lnTo>
                    <a:lnTo>
                      <a:pt x="48" y="5"/>
                    </a:lnTo>
                    <a:lnTo>
                      <a:pt x="55" y="7"/>
                    </a:lnTo>
                    <a:lnTo>
                      <a:pt x="61" y="13"/>
                    </a:lnTo>
                    <a:lnTo>
                      <a:pt x="6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5" name="Freeform 4305"/>
              <p:cNvSpPr>
                <a:spLocks/>
              </p:cNvSpPr>
              <p:nvPr/>
            </p:nvSpPr>
            <p:spPr bwMode="auto">
              <a:xfrm>
                <a:off x="2389" y="3423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4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7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1 w 44"/>
                  <a:gd name="T37" fmla="*/ 61 h 61"/>
                  <a:gd name="T38" fmla="*/ 41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7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1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6" name="Freeform 4306"/>
              <p:cNvSpPr>
                <a:spLocks/>
              </p:cNvSpPr>
              <p:nvPr/>
            </p:nvSpPr>
            <p:spPr bwMode="auto">
              <a:xfrm>
                <a:off x="2404" y="3484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8 h 36"/>
                  <a:gd name="T8" fmla="*/ 19 w 29"/>
                  <a:gd name="T9" fmla="*/ 26 h 36"/>
                  <a:gd name="T10" fmla="*/ 21 w 29"/>
                  <a:gd name="T11" fmla="*/ 21 h 36"/>
                  <a:gd name="T12" fmla="*/ 26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6 w 29"/>
                  <a:gd name="T21" fmla="*/ 0 h 36"/>
                  <a:gd name="T22" fmla="*/ 26 w 29"/>
                  <a:gd name="T23" fmla="*/ 5 h 36"/>
                  <a:gd name="T24" fmla="*/ 26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8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6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7" name="Freeform 4307"/>
              <p:cNvSpPr>
                <a:spLocks/>
              </p:cNvSpPr>
              <p:nvPr/>
            </p:nvSpPr>
            <p:spPr bwMode="auto">
              <a:xfrm>
                <a:off x="2368" y="3515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8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8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8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8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8" name="Freeform 4308"/>
              <p:cNvSpPr>
                <a:spLocks/>
              </p:cNvSpPr>
              <p:nvPr/>
            </p:nvSpPr>
            <p:spPr bwMode="auto">
              <a:xfrm>
                <a:off x="2365" y="3494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8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8 h 24"/>
                  <a:gd name="T24" fmla="*/ 5 w 8"/>
                  <a:gd name="T25" fmla="*/ 18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9" name="Freeform 4309"/>
              <p:cNvSpPr>
                <a:spLocks/>
              </p:cNvSpPr>
              <p:nvPr/>
            </p:nvSpPr>
            <p:spPr bwMode="auto">
              <a:xfrm>
                <a:off x="2355" y="3473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7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7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0" name="Freeform 4310"/>
              <p:cNvSpPr>
                <a:spLocks/>
              </p:cNvSpPr>
              <p:nvPr/>
            </p:nvSpPr>
            <p:spPr bwMode="auto">
              <a:xfrm>
                <a:off x="2315" y="3468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1" name="Freeform 4311"/>
              <p:cNvSpPr>
                <a:spLocks/>
              </p:cNvSpPr>
              <p:nvPr/>
            </p:nvSpPr>
            <p:spPr bwMode="auto">
              <a:xfrm>
                <a:off x="2281" y="3471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3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3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2" name="Freeform 4312"/>
              <p:cNvSpPr>
                <a:spLocks/>
              </p:cNvSpPr>
              <p:nvPr/>
            </p:nvSpPr>
            <p:spPr bwMode="auto">
              <a:xfrm>
                <a:off x="1879" y="3416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1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79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1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3" name="Freeform 4313"/>
              <p:cNvSpPr>
                <a:spLocks/>
              </p:cNvSpPr>
              <p:nvPr/>
            </p:nvSpPr>
            <p:spPr bwMode="auto">
              <a:xfrm>
                <a:off x="1879" y="3431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6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6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4" name="Freeform 4314"/>
              <p:cNvSpPr>
                <a:spLocks/>
              </p:cNvSpPr>
              <p:nvPr/>
            </p:nvSpPr>
            <p:spPr bwMode="auto">
              <a:xfrm>
                <a:off x="1879" y="3481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5" name="Freeform 4315"/>
              <p:cNvSpPr>
                <a:spLocks/>
              </p:cNvSpPr>
              <p:nvPr/>
            </p:nvSpPr>
            <p:spPr bwMode="auto">
              <a:xfrm>
                <a:off x="1889" y="3497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6" name="Freeform 4316"/>
              <p:cNvSpPr>
                <a:spLocks/>
              </p:cNvSpPr>
              <p:nvPr/>
            </p:nvSpPr>
            <p:spPr bwMode="auto">
              <a:xfrm>
                <a:off x="2043" y="3499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7" name="Freeform 4317"/>
              <p:cNvSpPr>
                <a:spLocks/>
              </p:cNvSpPr>
              <p:nvPr/>
            </p:nvSpPr>
            <p:spPr bwMode="auto">
              <a:xfrm>
                <a:off x="2130" y="3494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8" name="Freeform 4318"/>
              <p:cNvSpPr>
                <a:spLocks/>
              </p:cNvSpPr>
              <p:nvPr/>
            </p:nvSpPr>
            <p:spPr bwMode="auto">
              <a:xfrm>
                <a:off x="2198" y="3426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9" name="Freeform 4319"/>
              <p:cNvSpPr>
                <a:spLocks/>
              </p:cNvSpPr>
              <p:nvPr/>
            </p:nvSpPr>
            <p:spPr bwMode="auto">
              <a:xfrm>
                <a:off x="2158" y="3416"/>
                <a:ext cx="58" cy="13"/>
              </a:xfrm>
              <a:custGeom>
                <a:avLst/>
                <a:gdLst>
                  <a:gd name="T0" fmla="*/ 0 w 58"/>
                  <a:gd name="T1" fmla="*/ 2 h 13"/>
                  <a:gd name="T2" fmla="*/ 0 w 58"/>
                  <a:gd name="T3" fmla="*/ 2 h 13"/>
                  <a:gd name="T4" fmla="*/ 6 w 58"/>
                  <a:gd name="T5" fmla="*/ 2 h 13"/>
                  <a:gd name="T6" fmla="*/ 14 w 58"/>
                  <a:gd name="T7" fmla="*/ 2 h 13"/>
                  <a:gd name="T8" fmla="*/ 21 w 58"/>
                  <a:gd name="T9" fmla="*/ 2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7 h 13"/>
                  <a:gd name="T16" fmla="*/ 50 w 58"/>
                  <a:gd name="T17" fmla="*/ 10 h 13"/>
                  <a:gd name="T18" fmla="*/ 53 w 58"/>
                  <a:gd name="T19" fmla="*/ 13 h 13"/>
                  <a:gd name="T20" fmla="*/ 58 w 58"/>
                  <a:gd name="T21" fmla="*/ 10 h 13"/>
                  <a:gd name="T22" fmla="*/ 53 w 58"/>
                  <a:gd name="T23" fmla="*/ 7 h 13"/>
                  <a:gd name="T24" fmla="*/ 48 w 58"/>
                  <a:gd name="T25" fmla="*/ 5 h 13"/>
                  <a:gd name="T26" fmla="*/ 40 w 58"/>
                  <a:gd name="T27" fmla="*/ 2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2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7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8" y="10"/>
                    </a:lnTo>
                    <a:lnTo>
                      <a:pt x="53" y="7"/>
                    </a:lnTo>
                    <a:lnTo>
                      <a:pt x="48" y="5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0" name="Freeform 4320"/>
              <p:cNvSpPr>
                <a:spLocks/>
              </p:cNvSpPr>
              <p:nvPr/>
            </p:nvSpPr>
            <p:spPr bwMode="auto">
              <a:xfrm>
                <a:off x="1879" y="3416"/>
                <a:ext cx="279" cy="18"/>
              </a:xfrm>
              <a:custGeom>
                <a:avLst/>
                <a:gdLst>
                  <a:gd name="T0" fmla="*/ 2 w 279"/>
                  <a:gd name="T1" fmla="*/ 15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5 h 18"/>
                  <a:gd name="T8" fmla="*/ 86 w 279"/>
                  <a:gd name="T9" fmla="*/ 13 h 18"/>
                  <a:gd name="T10" fmla="*/ 136 w 279"/>
                  <a:gd name="T11" fmla="*/ 10 h 18"/>
                  <a:gd name="T12" fmla="*/ 188 w 279"/>
                  <a:gd name="T13" fmla="*/ 7 h 18"/>
                  <a:gd name="T14" fmla="*/ 232 w 279"/>
                  <a:gd name="T15" fmla="*/ 5 h 18"/>
                  <a:gd name="T16" fmla="*/ 266 w 279"/>
                  <a:gd name="T17" fmla="*/ 2 h 18"/>
                  <a:gd name="T18" fmla="*/ 279 w 279"/>
                  <a:gd name="T19" fmla="*/ 2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2 h 18"/>
                  <a:gd name="T26" fmla="*/ 188 w 279"/>
                  <a:gd name="T27" fmla="*/ 5 h 18"/>
                  <a:gd name="T28" fmla="*/ 136 w 279"/>
                  <a:gd name="T29" fmla="*/ 7 h 18"/>
                  <a:gd name="T30" fmla="*/ 86 w 279"/>
                  <a:gd name="T31" fmla="*/ 10 h 18"/>
                  <a:gd name="T32" fmla="*/ 41 w 279"/>
                  <a:gd name="T33" fmla="*/ 13 h 18"/>
                  <a:gd name="T34" fmla="*/ 13 w 279"/>
                  <a:gd name="T35" fmla="*/ 15 h 18"/>
                  <a:gd name="T36" fmla="*/ 0 w 279"/>
                  <a:gd name="T37" fmla="*/ 15 h 18"/>
                  <a:gd name="T38" fmla="*/ 0 w 279"/>
                  <a:gd name="T39" fmla="*/ 15 h 18"/>
                  <a:gd name="T40" fmla="*/ 2 w 279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79" y="2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1" name="Freeform 4321"/>
              <p:cNvSpPr>
                <a:spLocks/>
              </p:cNvSpPr>
              <p:nvPr/>
            </p:nvSpPr>
            <p:spPr bwMode="auto">
              <a:xfrm>
                <a:off x="1845" y="3520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2" name="Freeform 4322"/>
              <p:cNvSpPr>
                <a:spLocks/>
              </p:cNvSpPr>
              <p:nvPr/>
            </p:nvSpPr>
            <p:spPr bwMode="auto">
              <a:xfrm>
                <a:off x="1850" y="3523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5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3" name="Freeform 4323"/>
              <p:cNvSpPr>
                <a:spLocks/>
              </p:cNvSpPr>
              <p:nvPr/>
            </p:nvSpPr>
            <p:spPr bwMode="auto">
              <a:xfrm>
                <a:off x="1907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4" name="Freeform 4324"/>
              <p:cNvSpPr>
                <a:spLocks/>
              </p:cNvSpPr>
              <p:nvPr/>
            </p:nvSpPr>
            <p:spPr bwMode="auto">
              <a:xfrm>
                <a:off x="1897" y="354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5" name="Freeform 4325"/>
              <p:cNvSpPr>
                <a:spLocks/>
              </p:cNvSpPr>
              <p:nvPr/>
            </p:nvSpPr>
            <p:spPr bwMode="auto">
              <a:xfrm>
                <a:off x="1886" y="354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6" name="Freeform 4326"/>
              <p:cNvSpPr>
                <a:spLocks/>
              </p:cNvSpPr>
              <p:nvPr/>
            </p:nvSpPr>
            <p:spPr bwMode="auto">
              <a:xfrm>
                <a:off x="1873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0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7" name="Freeform 4327"/>
              <p:cNvSpPr>
                <a:spLocks/>
              </p:cNvSpPr>
              <p:nvPr/>
            </p:nvSpPr>
            <p:spPr bwMode="auto">
              <a:xfrm>
                <a:off x="1863" y="356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8" name="Freeform 4328"/>
              <p:cNvSpPr>
                <a:spLocks/>
              </p:cNvSpPr>
              <p:nvPr/>
            </p:nvSpPr>
            <p:spPr bwMode="auto">
              <a:xfrm>
                <a:off x="1920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9" name="Freeform 4329"/>
              <p:cNvSpPr>
                <a:spLocks/>
              </p:cNvSpPr>
              <p:nvPr/>
            </p:nvSpPr>
            <p:spPr bwMode="auto">
              <a:xfrm>
                <a:off x="1910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0" name="Freeform 4330"/>
              <p:cNvSpPr>
                <a:spLocks/>
              </p:cNvSpPr>
              <p:nvPr/>
            </p:nvSpPr>
            <p:spPr bwMode="auto">
              <a:xfrm>
                <a:off x="1900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1" name="Freeform 4331"/>
              <p:cNvSpPr>
                <a:spLocks/>
              </p:cNvSpPr>
              <p:nvPr/>
            </p:nvSpPr>
            <p:spPr bwMode="auto">
              <a:xfrm>
                <a:off x="1886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2" name="Freeform 4332"/>
              <p:cNvSpPr>
                <a:spLocks/>
              </p:cNvSpPr>
              <p:nvPr/>
            </p:nvSpPr>
            <p:spPr bwMode="auto">
              <a:xfrm>
                <a:off x="1876" y="357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3" name="Freeform 4333"/>
              <p:cNvSpPr>
                <a:spLocks/>
              </p:cNvSpPr>
              <p:nvPr/>
            </p:nvSpPr>
            <p:spPr bwMode="auto">
              <a:xfrm>
                <a:off x="1931" y="353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4" name="Freeform 4334"/>
              <p:cNvSpPr>
                <a:spLocks/>
              </p:cNvSpPr>
              <p:nvPr/>
            </p:nvSpPr>
            <p:spPr bwMode="auto">
              <a:xfrm>
                <a:off x="1923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5" name="Freeform 4335"/>
              <p:cNvSpPr>
                <a:spLocks/>
              </p:cNvSpPr>
              <p:nvPr/>
            </p:nvSpPr>
            <p:spPr bwMode="auto">
              <a:xfrm>
                <a:off x="1913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6" name="Freeform 4336"/>
              <p:cNvSpPr>
                <a:spLocks/>
              </p:cNvSpPr>
              <p:nvPr/>
            </p:nvSpPr>
            <p:spPr bwMode="auto">
              <a:xfrm>
                <a:off x="1900" y="3560"/>
                <a:ext cx="10" cy="7"/>
              </a:xfrm>
              <a:custGeom>
                <a:avLst/>
                <a:gdLst>
                  <a:gd name="T0" fmla="*/ 5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2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7 w 10"/>
                  <a:gd name="T27" fmla="*/ 0 h 7"/>
                  <a:gd name="T28" fmla="*/ 5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7" name="Freeform 4337"/>
              <p:cNvSpPr>
                <a:spLocks/>
              </p:cNvSpPr>
              <p:nvPr/>
            </p:nvSpPr>
            <p:spPr bwMode="auto">
              <a:xfrm>
                <a:off x="1889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8" name="Freeform 4338"/>
              <p:cNvSpPr>
                <a:spLocks/>
              </p:cNvSpPr>
              <p:nvPr/>
            </p:nvSpPr>
            <p:spPr bwMode="auto">
              <a:xfrm>
                <a:off x="1944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9" name="Freeform 4339"/>
              <p:cNvSpPr>
                <a:spLocks/>
              </p:cNvSpPr>
              <p:nvPr/>
            </p:nvSpPr>
            <p:spPr bwMode="auto">
              <a:xfrm>
                <a:off x="1936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0" name="Freeform 4340"/>
              <p:cNvSpPr>
                <a:spLocks/>
              </p:cNvSpPr>
              <p:nvPr/>
            </p:nvSpPr>
            <p:spPr bwMode="auto">
              <a:xfrm>
                <a:off x="1926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1" name="Freeform 4341"/>
              <p:cNvSpPr>
                <a:spLocks/>
              </p:cNvSpPr>
              <p:nvPr/>
            </p:nvSpPr>
            <p:spPr bwMode="auto">
              <a:xfrm>
                <a:off x="1915" y="3560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7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2" name="Freeform 4342"/>
              <p:cNvSpPr>
                <a:spLocks/>
              </p:cNvSpPr>
              <p:nvPr/>
            </p:nvSpPr>
            <p:spPr bwMode="auto">
              <a:xfrm>
                <a:off x="1902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3" name="Freeform 4343"/>
              <p:cNvSpPr>
                <a:spLocks/>
              </p:cNvSpPr>
              <p:nvPr/>
            </p:nvSpPr>
            <p:spPr bwMode="auto">
              <a:xfrm>
                <a:off x="1957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4" name="Freeform 4344"/>
              <p:cNvSpPr>
                <a:spLocks/>
              </p:cNvSpPr>
              <p:nvPr/>
            </p:nvSpPr>
            <p:spPr bwMode="auto">
              <a:xfrm>
                <a:off x="1949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5" name="Freeform 4345"/>
              <p:cNvSpPr>
                <a:spLocks/>
              </p:cNvSpPr>
              <p:nvPr/>
            </p:nvSpPr>
            <p:spPr bwMode="auto">
              <a:xfrm>
                <a:off x="1939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6" name="Freeform 4346"/>
              <p:cNvSpPr>
                <a:spLocks/>
              </p:cNvSpPr>
              <p:nvPr/>
            </p:nvSpPr>
            <p:spPr bwMode="auto">
              <a:xfrm>
                <a:off x="1928" y="3560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5 h 7"/>
                  <a:gd name="T8" fmla="*/ 0 w 11"/>
                  <a:gd name="T9" fmla="*/ 7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7" name="Freeform 4347"/>
              <p:cNvSpPr>
                <a:spLocks/>
              </p:cNvSpPr>
              <p:nvPr/>
            </p:nvSpPr>
            <p:spPr bwMode="auto">
              <a:xfrm>
                <a:off x="1918" y="357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8" name="Freeform 4348"/>
              <p:cNvSpPr>
                <a:spLocks/>
              </p:cNvSpPr>
              <p:nvPr/>
            </p:nvSpPr>
            <p:spPr bwMode="auto">
              <a:xfrm>
                <a:off x="1970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9" name="Freeform 4349"/>
              <p:cNvSpPr>
                <a:spLocks/>
              </p:cNvSpPr>
              <p:nvPr/>
            </p:nvSpPr>
            <p:spPr bwMode="auto">
              <a:xfrm>
                <a:off x="1962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0" name="Freeform 4350"/>
              <p:cNvSpPr>
                <a:spLocks/>
              </p:cNvSpPr>
              <p:nvPr/>
            </p:nvSpPr>
            <p:spPr bwMode="auto">
              <a:xfrm>
                <a:off x="1952" y="3549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1" name="Freeform 4351"/>
              <p:cNvSpPr>
                <a:spLocks/>
              </p:cNvSpPr>
              <p:nvPr/>
            </p:nvSpPr>
            <p:spPr bwMode="auto">
              <a:xfrm>
                <a:off x="1941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3 w 11"/>
                  <a:gd name="T5" fmla="*/ 5 h 7"/>
                  <a:gd name="T6" fmla="*/ 3 w 11"/>
                  <a:gd name="T7" fmla="*/ 7 h 7"/>
                  <a:gd name="T8" fmla="*/ 0 w 11"/>
                  <a:gd name="T9" fmla="*/ 7 h 7"/>
                  <a:gd name="T10" fmla="*/ 8 w 11"/>
                  <a:gd name="T11" fmla="*/ 7 h 7"/>
                  <a:gd name="T12" fmla="*/ 11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2 h 7"/>
                  <a:gd name="T20" fmla="*/ 11 w 11"/>
                  <a:gd name="T21" fmla="*/ 2 h 7"/>
                  <a:gd name="T22" fmla="*/ 11 w 11"/>
                  <a:gd name="T23" fmla="*/ 0 h 7"/>
                  <a:gd name="T24" fmla="*/ 8 w 11"/>
                  <a:gd name="T25" fmla="*/ 0 h 7"/>
                  <a:gd name="T26" fmla="*/ 3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2" name="Freeform 4352"/>
              <p:cNvSpPr>
                <a:spLocks/>
              </p:cNvSpPr>
              <p:nvPr/>
            </p:nvSpPr>
            <p:spPr bwMode="auto">
              <a:xfrm>
                <a:off x="1931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3" name="Freeform 4353"/>
              <p:cNvSpPr>
                <a:spLocks/>
              </p:cNvSpPr>
              <p:nvPr/>
            </p:nvSpPr>
            <p:spPr bwMode="auto">
              <a:xfrm>
                <a:off x="1983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4" name="Freeform 4354"/>
              <p:cNvSpPr>
                <a:spLocks/>
              </p:cNvSpPr>
              <p:nvPr/>
            </p:nvSpPr>
            <p:spPr bwMode="auto">
              <a:xfrm>
                <a:off x="1975" y="35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5" name="Freeform 4355"/>
              <p:cNvSpPr>
                <a:spLocks/>
              </p:cNvSpPr>
              <p:nvPr/>
            </p:nvSpPr>
            <p:spPr bwMode="auto">
              <a:xfrm>
                <a:off x="1968" y="3552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6" name="Freeform 4356"/>
              <p:cNvSpPr>
                <a:spLocks/>
              </p:cNvSpPr>
              <p:nvPr/>
            </p:nvSpPr>
            <p:spPr bwMode="auto">
              <a:xfrm>
                <a:off x="1957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7 h 7"/>
                  <a:gd name="T8" fmla="*/ 0 w 11"/>
                  <a:gd name="T9" fmla="*/ 7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3 w 11"/>
                  <a:gd name="T29" fmla="*/ 2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7" name="Freeform 4357"/>
              <p:cNvSpPr>
                <a:spLocks/>
              </p:cNvSpPr>
              <p:nvPr/>
            </p:nvSpPr>
            <p:spPr bwMode="auto">
              <a:xfrm>
                <a:off x="1947" y="3570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8" name="Freeform 4358"/>
              <p:cNvSpPr>
                <a:spLocks/>
              </p:cNvSpPr>
              <p:nvPr/>
            </p:nvSpPr>
            <p:spPr bwMode="auto">
              <a:xfrm>
                <a:off x="1996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9" name="Freeform 4359"/>
              <p:cNvSpPr>
                <a:spLocks/>
              </p:cNvSpPr>
              <p:nvPr/>
            </p:nvSpPr>
            <p:spPr bwMode="auto">
              <a:xfrm>
                <a:off x="1991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0" name="Freeform 4360"/>
              <p:cNvSpPr>
                <a:spLocks/>
              </p:cNvSpPr>
              <p:nvPr/>
            </p:nvSpPr>
            <p:spPr bwMode="auto">
              <a:xfrm>
                <a:off x="1981" y="3552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1" name="Freeform 4361"/>
              <p:cNvSpPr>
                <a:spLocks/>
              </p:cNvSpPr>
              <p:nvPr/>
            </p:nvSpPr>
            <p:spPr bwMode="auto">
              <a:xfrm>
                <a:off x="1973" y="356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7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2" name="Freeform 4362"/>
              <p:cNvSpPr>
                <a:spLocks/>
              </p:cNvSpPr>
              <p:nvPr/>
            </p:nvSpPr>
            <p:spPr bwMode="auto">
              <a:xfrm>
                <a:off x="1962" y="3570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3" name="Freeform 4363"/>
              <p:cNvSpPr>
                <a:spLocks/>
              </p:cNvSpPr>
              <p:nvPr/>
            </p:nvSpPr>
            <p:spPr bwMode="auto">
              <a:xfrm>
                <a:off x="2012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4" name="Freeform 4364"/>
              <p:cNvSpPr>
                <a:spLocks/>
              </p:cNvSpPr>
              <p:nvPr/>
            </p:nvSpPr>
            <p:spPr bwMode="auto">
              <a:xfrm>
                <a:off x="2004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5" name="Freeform 4365"/>
              <p:cNvSpPr>
                <a:spLocks/>
              </p:cNvSpPr>
              <p:nvPr/>
            </p:nvSpPr>
            <p:spPr bwMode="auto">
              <a:xfrm>
                <a:off x="1996" y="355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6" name="Freeform 4366"/>
              <p:cNvSpPr>
                <a:spLocks/>
              </p:cNvSpPr>
              <p:nvPr/>
            </p:nvSpPr>
            <p:spPr bwMode="auto">
              <a:xfrm>
                <a:off x="1988" y="3560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7 h 10"/>
                  <a:gd name="T8" fmla="*/ 0 w 11"/>
                  <a:gd name="T9" fmla="*/ 7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7 h 10"/>
                  <a:gd name="T18" fmla="*/ 11 w 11"/>
                  <a:gd name="T19" fmla="*/ 7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7" name="Freeform 4367"/>
              <p:cNvSpPr>
                <a:spLocks/>
              </p:cNvSpPr>
              <p:nvPr/>
            </p:nvSpPr>
            <p:spPr bwMode="auto">
              <a:xfrm>
                <a:off x="1981" y="3573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8" name="Freeform 4368"/>
              <p:cNvSpPr>
                <a:spLocks/>
              </p:cNvSpPr>
              <p:nvPr/>
            </p:nvSpPr>
            <p:spPr bwMode="auto">
              <a:xfrm>
                <a:off x="2025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9" name="Freeform 4369"/>
              <p:cNvSpPr>
                <a:spLocks/>
              </p:cNvSpPr>
              <p:nvPr/>
            </p:nvSpPr>
            <p:spPr bwMode="auto">
              <a:xfrm>
                <a:off x="2020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0" name="Freeform 4370"/>
              <p:cNvSpPr>
                <a:spLocks/>
              </p:cNvSpPr>
              <p:nvPr/>
            </p:nvSpPr>
            <p:spPr bwMode="auto">
              <a:xfrm>
                <a:off x="2012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1" name="Freeform 4371"/>
              <p:cNvSpPr>
                <a:spLocks/>
              </p:cNvSpPr>
              <p:nvPr/>
            </p:nvSpPr>
            <p:spPr bwMode="auto">
              <a:xfrm>
                <a:off x="2004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2" name="Freeform 4372"/>
              <p:cNvSpPr>
                <a:spLocks/>
              </p:cNvSpPr>
              <p:nvPr/>
            </p:nvSpPr>
            <p:spPr bwMode="auto">
              <a:xfrm>
                <a:off x="1996" y="3573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3" name="Freeform 4373"/>
              <p:cNvSpPr>
                <a:spLocks/>
              </p:cNvSpPr>
              <p:nvPr/>
            </p:nvSpPr>
            <p:spPr bwMode="auto">
              <a:xfrm>
                <a:off x="2041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4" name="Freeform 4374"/>
              <p:cNvSpPr>
                <a:spLocks/>
              </p:cNvSpPr>
              <p:nvPr/>
            </p:nvSpPr>
            <p:spPr bwMode="auto">
              <a:xfrm>
                <a:off x="2036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5" name="Freeform 4375"/>
              <p:cNvSpPr>
                <a:spLocks/>
              </p:cNvSpPr>
              <p:nvPr/>
            </p:nvSpPr>
            <p:spPr bwMode="auto">
              <a:xfrm>
                <a:off x="2028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6" name="Freeform 4376"/>
              <p:cNvSpPr>
                <a:spLocks/>
              </p:cNvSpPr>
              <p:nvPr/>
            </p:nvSpPr>
            <p:spPr bwMode="auto">
              <a:xfrm>
                <a:off x="2022" y="356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7" name="Freeform 4377"/>
              <p:cNvSpPr>
                <a:spLocks/>
              </p:cNvSpPr>
              <p:nvPr/>
            </p:nvSpPr>
            <p:spPr bwMode="auto">
              <a:xfrm>
                <a:off x="2015" y="35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8" name="Freeform 4378"/>
              <p:cNvSpPr>
                <a:spLocks/>
              </p:cNvSpPr>
              <p:nvPr/>
            </p:nvSpPr>
            <p:spPr bwMode="auto">
              <a:xfrm>
                <a:off x="2056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9" name="Freeform 4379"/>
              <p:cNvSpPr>
                <a:spLocks/>
              </p:cNvSpPr>
              <p:nvPr/>
            </p:nvSpPr>
            <p:spPr bwMode="auto">
              <a:xfrm>
                <a:off x="2051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0" name="Freeform 4380"/>
              <p:cNvSpPr>
                <a:spLocks/>
              </p:cNvSpPr>
              <p:nvPr/>
            </p:nvSpPr>
            <p:spPr bwMode="auto">
              <a:xfrm>
                <a:off x="2046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1" name="Freeform 4381"/>
              <p:cNvSpPr>
                <a:spLocks/>
              </p:cNvSpPr>
              <p:nvPr/>
            </p:nvSpPr>
            <p:spPr bwMode="auto">
              <a:xfrm>
                <a:off x="2038" y="356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2" name="Freeform 4382"/>
              <p:cNvSpPr>
                <a:spLocks/>
              </p:cNvSpPr>
              <p:nvPr/>
            </p:nvSpPr>
            <p:spPr bwMode="auto">
              <a:xfrm>
                <a:off x="2030" y="3573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3" name="Freeform 4383"/>
              <p:cNvSpPr>
                <a:spLocks/>
              </p:cNvSpPr>
              <p:nvPr/>
            </p:nvSpPr>
            <p:spPr bwMode="auto">
              <a:xfrm>
                <a:off x="2072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4" name="Freeform 4384"/>
              <p:cNvSpPr>
                <a:spLocks/>
              </p:cNvSpPr>
              <p:nvPr/>
            </p:nvSpPr>
            <p:spPr bwMode="auto">
              <a:xfrm>
                <a:off x="2067" y="354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5" name="Freeform 4385"/>
              <p:cNvSpPr>
                <a:spLocks/>
              </p:cNvSpPr>
              <p:nvPr/>
            </p:nvSpPr>
            <p:spPr bwMode="auto">
              <a:xfrm>
                <a:off x="2062" y="355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6" name="Freeform 4386"/>
              <p:cNvSpPr>
                <a:spLocks/>
              </p:cNvSpPr>
              <p:nvPr/>
            </p:nvSpPr>
            <p:spPr bwMode="auto">
              <a:xfrm>
                <a:off x="2056" y="356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7" name="Freeform 4387"/>
              <p:cNvSpPr>
                <a:spLocks/>
              </p:cNvSpPr>
              <p:nvPr/>
            </p:nvSpPr>
            <p:spPr bwMode="auto">
              <a:xfrm>
                <a:off x="2051" y="3573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8" name="Freeform 4388"/>
              <p:cNvSpPr>
                <a:spLocks/>
              </p:cNvSpPr>
              <p:nvPr/>
            </p:nvSpPr>
            <p:spPr bwMode="auto">
              <a:xfrm>
                <a:off x="2179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9" name="Freeform 4389"/>
              <p:cNvSpPr>
                <a:spLocks/>
              </p:cNvSpPr>
              <p:nvPr/>
            </p:nvSpPr>
            <p:spPr bwMode="auto">
              <a:xfrm>
                <a:off x="2185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0" name="Freeform 4390"/>
              <p:cNvSpPr>
                <a:spLocks/>
              </p:cNvSpPr>
              <p:nvPr/>
            </p:nvSpPr>
            <p:spPr bwMode="auto">
              <a:xfrm>
                <a:off x="2190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1" name="Freeform 4391"/>
              <p:cNvSpPr>
                <a:spLocks/>
              </p:cNvSpPr>
              <p:nvPr/>
            </p:nvSpPr>
            <p:spPr bwMode="auto">
              <a:xfrm>
                <a:off x="2195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2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5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2" name="Freeform 4392"/>
              <p:cNvSpPr>
                <a:spLocks/>
              </p:cNvSpPr>
              <p:nvPr/>
            </p:nvSpPr>
            <p:spPr bwMode="auto">
              <a:xfrm>
                <a:off x="2203" y="357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3" name="Freeform 4393"/>
              <p:cNvSpPr>
                <a:spLocks/>
              </p:cNvSpPr>
              <p:nvPr/>
            </p:nvSpPr>
            <p:spPr bwMode="auto">
              <a:xfrm>
                <a:off x="216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4" name="Freeform 4394"/>
              <p:cNvSpPr>
                <a:spLocks/>
              </p:cNvSpPr>
              <p:nvPr/>
            </p:nvSpPr>
            <p:spPr bwMode="auto">
              <a:xfrm>
                <a:off x="2172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5" name="Freeform 4395"/>
              <p:cNvSpPr>
                <a:spLocks/>
              </p:cNvSpPr>
              <p:nvPr/>
            </p:nvSpPr>
            <p:spPr bwMode="auto">
              <a:xfrm>
                <a:off x="2177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6" name="Freeform 4396"/>
              <p:cNvSpPr>
                <a:spLocks/>
              </p:cNvSpPr>
              <p:nvPr/>
            </p:nvSpPr>
            <p:spPr bwMode="auto">
              <a:xfrm>
                <a:off x="2182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3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7" name="Freeform 4397"/>
              <p:cNvSpPr>
                <a:spLocks/>
              </p:cNvSpPr>
              <p:nvPr/>
            </p:nvSpPr>
            <p:spPr bwMode="auto">
              <a:xfrm>
                <a:off x="2187" y="357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8" name="Freeform 4398"/>
              <p:cNvSpPr>
                <a:spLocks/>
              </p:cNvSpPr>
              <p:nvPr/>
            </p:nvSpPr>
            <p:spPr bwMode="auto">
              <a:xfrm>
                <a:off x="215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9" name="Freeform 4399"/>
              <p:cNvSpPr>
                <a:spLocks/>
              </p:cNvSpPr>
              <p:nvPr/>
            </p:nvSpPr>
            <p:spPr bwMode="auto">
              <a:xfrm>
                <a:off x="2158" y="354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6 h 8"/>
                  <a:gd name="T6" fmla="*/ 11 w 11"/>
                  <a:gd name="T7" fmla="*/ 6 h 8"/>
                  <a:gd name="T8" fmla="*/ 8 w 11"/>
                  <a:gd name="T9" fmla="*/ 6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6 h 8"/>
                  <a:gd name="T18" fmla="*/ 3 w 11"/>
                  <a:gd name="T19" fmla="*/ 6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0" name="Freeform 4400"/>
              <p:cNvSpPr>
                <a:spLocks/>
              </p:cNvSpPr>
              <p:nvPr/>
            </p:nvSpPr>
            <p:spPr bwMode="auto">
              <a:xfrm>
                <a:off x="2164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1" name="Freeform 4401"/>
              <p:cNvSpPr>
                <a:spLocks/>
              </p:cNvSpPr>
              <p:nvPr/>
            </p:nvSpPr>
            <p:spPr bwMode="auto">
              <a:xfrm>
                <a:off x="2169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7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2" name="Freeform 4402"/>
              <p:cNvSpPr>
                <a:spLocks/>
              </p:cNvSpPr>
              <p:nvPr/>
            </p:nvSpPr>
            <p:spPr bwMode="auto">
              <a:xfrm>
                <a:off x="2174" y="357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3" name="Freeform 4403"/>
              <p:cNvSpPr>
                <a:spLocks/>
              </p:cNvSpPr>
              <p:nvPr/>
            </p:nvSpPr>
            <p:spPr bwMode="auto">
              <a:xfrm>
                <a:off x="2240" y="3492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0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0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0 h 83"/>
                  <a:gd name="T40" fmla="*/ 68 w 75"/>
                  <a:gd name="T41" fmla="*/ 7 h 83"/>
                  <a:gd name="T42" fmla="*/ 54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0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0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0"/>
                    </a:lnTo>
                    <a:lnTo>
                      <a:pt x="68" y="7"/>
                    </a:lnTo>
                    <a:lnTo>
                      <a:pt x="54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4" name="Freeform 4404"/>
              <p:cNvSpPr>
                <a:spLocks/>
              </p:cNvSpPr>
              <p:nvPr/>
            </p:nvSpPr>
            <p:spPr bwMode="auto">
              <a:xfrm>
                <a:off x="2253" y="34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7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5" name="Freeform 4405"/>
              <p:cNvSpPr>
                <a:spLocks/>
              </p:cNvSpPr>
              <p:nvPr/>
            </p:nvSpPr>
            <p:spPr bwMode="auto">
              <a:xfrm>
                <a:off x="2240" y="3497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5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5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6" name="Freeform 4406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7" name="Freeform 4407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8" name="Freeform 4408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9" name="Freeform 4409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0" name="Freeform 4410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1" name="Freeform 4411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2" name="Freeform 4412"/>
              <p:cNvSpPr>
                <a:spLocks/>
              </p:cNvSpPr>
              <p:nvPr/>
            </p:nvSpPr>
            <p:spPr bwMode="auto">
              <a:xfrm>
                <a:off x="2281" y="348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3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3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3" name="Freeform 4413"/>
              <p:cNvSpPr>
                <a:spLocks/>
              </p:cNvSpPr>
              <p:nvPr/>
            </p:nvSpPr>
            <p:spPr bwMode="auto">
              <a:xfrm>
                <a:off x="2271" y="3492"/>
                <a:ext cx="44" cy="75"/>
              </a:xfrm>
              <a:custGeom>
                <a:avLst/>
                <a:gdLst>
                  <a:gd name="T0" fmla="*/ 16 w 44"/>
                  <a:gd name="T1" fmla="*/ 75 h 75"/>
                  <a:gd name="T2" fmla="*/ 23 w 44"/>
                  <a:gd name="T3" fmla="*/ 70 h 75"/>
                  <a:gd name="T4" fmla="*/ 29 w 44"/>
                  <a:gd name="T5" fmla="*/ 62 h 75"/>
                  <a:gd name="T6" fmla="*/ 39 w 44"/>
                  <a:gd name="T7" fmla="*/ 49 h 75"/>
                  <a:gd name="T8" fmla="*/ 44 w 44"/>
                  <a:gd name="T9" fmla="*/ 34 h 75"/>
                  <a:gd name="T10" fmla="*/ 42 w 44"/>
                  <a:gd name="T11" fmla="*/ 20 h 75"/>
                  <a:gd name="T12" fmla="*/ 37 w 44"/>
                  <a:gd name="T13" fmla="*/ 7 h 75"/>
                  <a:gd name="T14" fmla="*/ 26 w 44"/>
                  <a:gd name="T15" fmla="*/ 2 h 75"/>
                  <a:gd name="T16" fmla="*/ 16 w 44"/>
                  <a:gd name="T17" fmla="*/ 0 h 75"/>
                  <a:gd name="T18" fmla="*/ 16 w 44"/>
                  <a:gd name="T19" fmla="*/ 2 h 75"/>
                  <a:gd name="T20" fmla="*/ 13 w 44"/>
                  <a:gd name="T21" fmla="*/ 2 h 75"/>
                  <a:gd name="T22" fmla="*/ 5 w 44"/>
                  <a:gd name="T23" fmla="*/ 18 h 75"/>
                  <a:gd name="T24" fmla="*/ 3 w 44"/>
                  <a:gd name="T25" fmla="*/ 23 h 75"/>
                  <a:gd name="T26" fmla="*/ 0 w 44"/>
                  <a:gd name="T27" fmla="*/ 31 h 75"/>
                  <a:gd name="T28" fmla="*/ 0 w 44"/>
                  <a:gd name="T29" fmla="*/ 47 h 75"/>
                  <a:gd name="T30" fmla="*/ 0 w 44"/>
                  <a:gd name="T31" fmla="*/ 60 h 75"/>
                  <a:gd name="T32" fmla="*/ 8 w 44"/>
                  <a:gd name="T33" fmla="*/ 68 h 75"/>
                  <a:gd name="T34" fmla="*/ 16 w 4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5"/>
                  <a:gd name="T56" fmla="*/ 44 w 44"/>
                  <a:gd name="T57" fmla="*/ 75 h 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5">
                    <a:moveTo>
                      <a:pt x="16" y="75"/>
                    </a:moveTo>
                    <a:lnTo>
                      <a:pt x="23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0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4" name="Freeform 4414"/>
              <p:cNvSpPr>
                <a:spLocks/>
              </p:cNvSpPr>
              <p:nvPr/>
            </p:nvSpPr>
            <p:spPr bwMode="auto">
              <a:xfrm>
                <a:off x="2287" y="3552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7 w 15"/>
                  <a:gd name="T7" fmla="*/ 5 h 18"/>
                  <a:gd name="T8" fmla="*/ 7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5 h 18"/>
                  <a:gd name="T20" fmla="*/ 2 w 15"/>
                  <a:gd name="T21" fmla="*/ 18 h 18"/>
                  <a:gd name="T22" fmla="*/ 2 w 15"/>
                  <a:gd name="T23" fmla="*/ 15 h 18"/>
                  <a:gd name="T24" fmla="*/ 5 w 15"/>
                  <a:gd name="T25" fmla="*/ 13 h 18"/>
                  <a:gd name="T26" fmla="*/ 7 w 15"/>
                  <a:gd name="T27" fmla="*/ 13 h 18"/>
                  <a:gd name="T28" fmla="*/ 7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5" name="Freeform 4415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6" name="Freeform 4416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7" name="Freeform 4417"/>
              <p:cNvSpPr>
                <a:spLocks/>
              </p:cNvSpPr>
              <p:nvPr/>
            </p:nvSpPr>
            <p:spPr bwMode="auto">
              <a:xfrm>
                <a:off x="2287" y="348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7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7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8" name="Freeform 4418"/>
              <p:cNvSpPr>
                <a:spLocks/>
              </p:cNvSpPr>
              <p:nvPr/>
            </p:nvSpPr>
            <p:spPr bwMode="auto">
              <a:xfrm>
                <a:off x="2281" y="3492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9" name="Freeform 4419"/>
              <p:cNvSpPr>
                <a:spLocks/>
              </p:cNvSpPr>
              <p:nvPr/>
            </p:nvSpPr>
            <p:spPr bwMode="auto">
              <a:xfrm>
                <a:off x="2268" y="349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0" name="Freeform 4420"/>
              <p:cNvSpPr>
                <a:spLocks/>
              </p:cNvSpPr>
              <p:nvPr/>
            </p:nvSpPr>
            <p:spPr bwMode="auto">
              <a:xfrm>
                <a:off x="2268" y="3523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1" name="Freeform 4421"/>
              <p:cNvSpPr>
                <a:spLocks/>
              </p:cNvSpPr>
              <p:nvPr/>
            </p:nvSpPr>
            <p:spPr bwMode="auto">
              <a:xfrm>
                <a:off x="2271" y="354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2" name="Freeform 4422"/>
              <p:cNvSpPr>
                <a:spLocks/>
              </p:cNvSpPr>
              <p:nvPr/>
            </p:nvSpPr>
            <p:spPr bwMode="auto">
              <a:xfrm>
                <a:off x="2064" y="3455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6 w 128"/>
                  <a:gd name="T9" fmla="*/ 31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8 w 128"/>
                  <a:gd name="T17" fmla="*/ 34 h 34"/>
                  <a:gd name="T18" fmla="*/ 115 w 128"/>
                  <a:gd name="T19" fmla="*/ 34 h 34"/>
                  <a:gd name="T20" fmla="*/ 121 w 128"/>
                  <a:gd name="T21" fmla="*/ 31 h 34"/>
                  <a:gd name="T22" fmla="*/ 126 w 128"/>
                  <a:gd name="T23" fmla="*/ 26 h 34"/>
                  <a:gd name="T24" fmla="*/ 128 w 128"/>
                  <a:gd name="T25" fmla="*/ 18 h 34"/>
                  <a:gd name="T26" fmla="*/ 128 w 128"/>
                  <a:gd name="T27" fmla="*/ 10 h 34"/>
                  <a:gd name="T28" fmla="*/ 128 w 128"/>
                  <a:gd name="T29" fmla="*/ 5 h 34"/>
                  <a:gd name="T30" fmla="*/ 126 w 128"/>
                  <a:gd name="T31" fmla="*/ 2 h 34"/>
                  <a:gd name="T32" fmla="*/ 118 w 128"/>
                  <a:gd name="T33" fmla="*/ 0 h 34"/>
                  <a:gd name="T34" fmla="*/ 113 w 128"/>
                  <a:gd name="T35" fmla="*/ 0 h 34"/>
                  <a:gd name="T36" fmla="*/ 108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2 h 34"/>
                  <a:gd name="T44" fmla="*/ 53 w 128"/>
                  <a:gd name="T45" fmla="*/ 2 h 34"/>
                  <a:gd name="T46" fmla="*/ 32 w 128"/>
                  <a:gd name="T47" fmla="*/ 2 h 34"/>
                  <a:gd name="T48" fmla="*/ 16 w 128"/>
                  <a:gd name="T49" fmla="*/ 5 h 34"/>
                  <a:gd name="T50" fmla="*/ 6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8" y="18"/>
                    </a:lnTo>
                    <a:lnTo>
                      <a:pt x="128" y="10"/>
                    </a:lnTo>
                    <a:lnTo>
                      <a:pt x="128" y="5"/>
                    </a:lnTo>
                    <a:lnTo>
                      <a:pt x="126" y="2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2" y="2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3" name="Freeform 4423"/>
              <p:cNvSpPr>
                <a:spLocks/>
              </p:cNvSpPr>
              <p:nvPr/>
            </p:nvSpPr>
            <p:spPr bwMode="auto">
              <a:xfrm>
                <a:off x="2064" y="346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4" name="Freeform 4424"/>
              <p:cNvSpPr>
                <a:spLocks/>
              </p:cNvSpPr>
              <p:nvPr/>
            </p:nvSpPr>
            <p:spPr bwMode="auto">
              <a:xfrm>
                <a:off x="2064" y="3481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5" name="Freeform 4425"/>
              <p:cNvSpPr>
                <a:spLocks/>
              </p:cNvSpPr>
              <p:nvPr/>
            </p:nvSpPr>
            <p:spPr bwMode="auto">
              <a:xfrm>
                <a:off x="2070" y="3484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6" name="Freeform 4426"/>
              <p:cNvSpPr>
                <a:spLocks/>
              </p:cNvSpPr>
              <p:nvPr/>
            </p:nvSpPr>
            <p:spPr bwMode="auto">
              <a:xfrm>
                <a:off x="2127" y="3486"/>
                <a:ext cx="31" cy="6"/>
              </a:xfrm>
              <a:custGeom>
                <a:avLst/>
                <a:gdLst>
                  <a:gd name="T0" fmla="*/ 31 w 31"/>
                  <a:gd name="T1" fmla="*/ 3 h 6"/>
                  <a:gd name="T2" fmla="*/ 31 w 31"/>
                  <a:gd name="T3" fmla="*/ 3 h 6"/>
                  <a:gd name="T4" fmla="*/ 29 w 31"/>
                  <a:gd name="T5" fmla="*/ 3 h 6"/>
                  <a:gd name="T6" fmla="*/ 24 w 31"/>
                  <a:gd name="T7" fmla="*/ 0 h 6"/>
                  <a:gd name="T8" fmla="*/ 21 w 31"/>
                  <a:gd name="T9" fmla="*/ 0 h 6"/>
                  <a:gd name="T10" fmla="*/ 16 w 31"/>
                  <a:gd name="T11" fmla="*/ 0 h 6"/>
                  <a:gd name="T12" fmla="*/ 13 w 31"/>
                  <a:gd name="T13" fmla="*/ 0 h 6"/>
                  <a:gd name="T14" fmla="*/ 8 w 31"/>
                  <a:gd name="T15" fmla="*/ 0 h 6"/>
                  <a:gd name="T16" fmla="*/ 5 w 31"/>
                  <a:gd name="T17" fmla="*/ 0 h 6"/>
                  <a:gd name="T18" fmla="*/ 0 w 31"/>
                  <a:gd name="T19" fmla="*/ 0 h 6"/>
                  <a:gd name="T20" fmla="*/ 0 w 31"/>
                  <a:gd name="T21" fmla="*/ 3 h 6"/>
                  <a:gd name="T22" fmla="*/ 5 w 31"/>
                  <a:gd name="T23" fmla="*/ 3 h 6"/>
                  <a:gd name="T24" fmla="*/ 8 w 31"/>
                  <a:gd name="T25" fmla="*/ 3 h 6"/>
                  <a:gd name="T26" fmla="*/ 13 w 31"/>
                  <a:gd name="T27" fmla="*/ 3 h 6"/>
                  <a:gd name="T28" fmla="*/ 16 w 31"/>
                  <a:gd name="T29" fmla="*/ 6 h 6"/>
                  <a:gd name="T30" fmla="*/ 21 w 31"/>
                  <a:gd name="T31" fmla="*/ 6 h 6"/>
                  <a:gd name="T32" fmla="*/ 24 w 31"/>
                  <a:gd name="T33" fmla="*/ 6 h 6"/>
                  <a:gd name="T34" fmla="*/ 29 w 31"/>
                  <a:gd name="T35" fmla="*/ 6 h 6"/>
                  <a:gd name="T36" fmla="*/ 31 w 31"/>
                  <a:gd name="T37" fmla="*/ 6 h 6"/>
                  <a:gd name="T38" fmla="*/ 31 w 31"/>
                  <a:gd name="T39" fmla="*/ 6 h 6"/>
                  <a:gd name="T40" fmla="*/ 31 w 31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6"/>
                  <a:gd name="T65" fmla="*/ 31 w 31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6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7" name="Freeform 4427"/>
              <p:cNvSpPr>
                <a:spLocks/>
              </p:cNvSpPr>
              <p:nvPr/>
            </p:nvSpPr>
            <p:spPr bwMode="auto">
              <a:xfrm>
                <a:off x="2158" y="3484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2 h 8"/>
                  <a:gd name="T6" fmla="*/ 21 w 29"/>
                  <a:gd name="T7" fmla="*/ 2 h 8"/>
                  <a:gd name="T8" fmla="*/ 19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6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2 h 8"/>
                  <a:gd name="T38" fmla="*/ 29 w 29"/>
                  <a:gd name="T39" fmla="*/ 2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8" name="Freeform 4428"/>
              <p:cNvSpPr>
                <a:spLocks/>
              </p:cNvSpPr>
              <p:nvPr/>
            </p:nvSpPr>
            <p:spPr bwMode="auto">
              <a:xfrm>
                <a:off x="2185" y="345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4 h 29"/>
                  <a:gd name="T12" fmla="*/ 5 w 10"/>
                  <a:gd name="T13" fmla="*/ 19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7 h 29"/>
                  <a:gd name="T20" fmla="*/ 2 w 10"/>
                  <a:gd name="T21" fmla="*/ 29 h 29"/>
                  <a:gd name="T22" fmla="*/ 5 w 10"/>
                  <a:gd name="T23" fmla="*/ 27 h 29"/>
                  <a:gd name="T24" fmla="*/ 5 w 10"/>
                  <a:gd name="T25" fmla="*/ 24 h 29"/>
                  <a:gd name="T26" fmla="*/ 7 w 10"/>
                  <a:gd name="T27" fmla="*/ 19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5" y="19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2" y="29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9" name="Freeform 4429"/>
              <p:cNvSpPr>
                <a:spLocks/>
              </p:cNvSpPr>
              <p:nvPr/>
            </p:nvSpPr>
            <p:spPr bwMode="auto">
              <a:xfrm>
                <a:off x="2172" y="3452"/>
                <a:ext cx="20" cy="8"/>
              </a:xfrm>
              <a:custGeom>
                <a:avLst/>
                <a:gdLst>
                  <a:gd name="T0" fmla="*/ 0 w 20"/>
                  <a:gd name="T1" fmla="*/ 3 h 8"/>
                  <a:gd name="T2" fmla="*/ 0 w 20"/>
                  <a:gd name="T3" fmla="*/ 3 h 8"/>
                  <a:gd name="T4" fmla="*/ 0 w 20"/>
                  <a:gd name="T5" fmla="*/ 3 h 8"/>
                  <a:gd name="T6" fmla="*/ 2 w 20"/>
                  <a:gd name="T7" fmla="*/ 3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3 h 8"/>
                  <a:gd name="T24" fmla="*/ 15 w 20"/>
                  <a:gd name="T25" fmla="*/ 3 h 8"/>
                  <a:gd name="T26" fmla="*/ 13 w 20"/>
                  <a:gd name="T27" fmla="*/ 3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0" name="Freeform 4430"/>
              <p:cNvSpPr>
                <a:spLocks/>
              </p:cNvSpPr>
              <p:nvPr/>
            </p:nvSpPr>
            <p:spPr bwMode="auto">
              <a:xfrm>
                <a:off x="2064" y="3452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5 h 11"/>
                  <a:gd name="T14" fmla="*/ 89 w 108"/>
                  <a:gd name="T15" fmla="*/ 5 h 11"/>
                  <a:gd name="T16" fmla="*/ 102 w 108"/>
                  <a:gd name="T17" fmla="*/ 5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5 h 11"/>
                  <a:gd name="T32" fmla="*/ 16 w 108"/>
                  <a:gd name="T33" fmla="*/ 5 h 11"/>
                  <a:gd name="T34" fmla="*/ 6 w 108"/>
                  <a:gd name="T35" fmla="*/ 5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1" name="Rectangle 4431"/>
              <p:cNvSpPr>
                <a:spLocks noChangeArrowheads="1"/>
              </p:cNvSpPr>
              <p:nvPr/>
            </p:nvSpPr>
            <p:spPr bwMode="auto">
              <a:xfrm>
                <a:off x="2083" y="3471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462" name="Freeform 4432"/>
              <p:cNvSpPr>
                <a:spLocks/>
              </p:cNvSpPr>
              <p:nvPr/>
            </p:nvSpPr>
            <p:spPr bwMode="auto">
              <a:xfrm>
                <a:off x="1879" y="3379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3 h 71"/>
                  <a:gd name="T44" fmla="*/ 319 w 337"/>
                  <a:gd name="T45" fmla="*/ 10 h 71"/>
                  <a:gd name="T46" fmla="*/ 313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3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3" name="Freeform 4433"/>
              <p:cNvSpPr>
                <a:spLocks/>
              </p:cNvSpPr>
              <p:nvPr/>
            </p:nvSpPr>
            <p:spPr bwMode="auto">
              <a:xfrm>
                <a:off x="1892" y="3384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8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8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4" name="Freeform 4434"/>
              <p:cNvSpPr>
                <a:spLocks/>
              </p:cNvSpPr>
              <p:nvPr/>
            </p:nvSpPr>
            <p:spPr bwMode="auto">
              <a:xfrm>
                <a:off x="1876" y="3413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5" name="Freeform 4435"/>
              <p:cNvSpPr>
                <a:spLocks/>
              </p:cNvSpPr>
              <p:nvPr/>
            </p:nvSpPr>
            <p:spPr bwMode="auto">
              <a:xfrm>
                <a:off x="1884" y="3434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6" name="Freeform 4436"/>
              <p:cNvSpPr>
                <a:spLocks/>
              </p:cNvSpPr>
              <p:nvPr/>
            </p:nvSpPr>
            <p:spPr bwMode="auto">
              <a:xfrm>
                <a:off x="2096" y="3437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7" name="Freeform 4437"/>
              <p:cNvSpPr>
                <a:spLocks/>
              </p:cNvSpPr>
              <p:nvPr/>
            </p:nvSpPr>
            <p:spPr bwMode="auto">
              <a:xfrm>
                <a:off x="2200" y="3400"/>
                <a:ext cx="16" cy="39"/>
              </a:xfrm>
              <a:custGeom>
                <a:avLst/>
                <a:gdLst>
                  <a:gd name="T0" fmla="*/ 0 w 16"/>
                  <a:gd name="T1" fmla="*/ 2 h 39"/>
                  <a:gd name="T2" fmla="*/ 0 w 16"/>
                  <a:gd name="T3" fmla="*/ 2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2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2"/>
                    </a:moveTo>
                    <a:lnTo>
                      <a:pt x="0" y="2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8" name="Freeform 4438"/>
              <p:cNvSpPr>
                <a:spLocks/>
              </p:cNvSpPr>
              <p:nvPr/>
            </p:nvSpPr>
            <p:spPr bwMode="auto">
              <a:xfrm>
                <a:off x="2185" y="3379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7 w 21"/>
                  <a:gd name="T9" fmla="*/ 8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1 h 23"/>
                  <a:gd name="T18" fmla="*/ 15 w 21"/>
                  <a:gd name="T19" fmla="*/ 23 h 23"/>
                  <a:gd name="T20" fmla="*/ 21 w 21"/>
                  <a:gd name="T21" fmla="*/ 21 h 23"/>
                  <a:gd name="T22" fmla="*/ 18 w 21"/>
                  <a:gd name="T23" fmla="*/ 18 h 23"/>
                  <a:gd name="T24" fmla="*/ 18 w 21"/>
                  <a:gd name="T25" fmla="*/ 16 h 23"/>
                  <a:gd name="T26" fmla="*/ 15 w 21"/>
                  <a:gd name="T27" fmla="*/ 13 h 23"/>
                  <a:gd name="T28" fmla="*/ 13 w 21"/>
                  <a:gd name="T29" fmla="*/ 8 h 23"/>
                  <a:gd name="T30" fmla="*/ 10 w 21"/>
                  <a:gd name="T31" fmla="*/ 5 h 23"/>
                  <a:gd name="T32" fmla="*/ 7 w 21"/>
                  <a:gd name="T33" fmla="*/ 3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9" name="Freeform 4439"/>
              <p:cNvSpPr>
                <a:spLocks/>
              </p:cNvSpPr>
              <p:nvPr/>
            </p:nvSpPr>
            <p:spPr bwMode="auto">
              <a:xfrm>
                <a:off x="1934" y="3376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0" name="Freeform 4440"/>
              <p:cNvSpPr>
                <a:spLocks/>
              </p:cNvSpPr>
              <p:nvPr/>
            </p:nvSpPr>
            <p:spPr bwMode="auto">
              <a:xfrm>
                <a:off x="1973" y="3387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5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5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5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5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1" name="Freeform 4441"/>
              <p:cNvSpPr>
                <a:spLocks/>
              </p:cNvSpPr>
              <p:nvPr/>
            </p:nvSpPr>
            <p:spPr bwMode="auto">
              <a:xfrm>
                <a:off x="1928" y="3190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2" name="Freeform 4442"/>
              <p:cNvSpPr>
                <a:spLocks/>
              </p:cNvSpPr>
              <p:nvPr/>
            </p:nvSpPr>
            <p:spPr bwMode="auto">
              <a:xfrm>
                <a:off x="1941" y="3214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2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2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7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7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2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2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7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3" name="Freeform 4443"/>
              <p:cNvSpPr>
                <a:spLocks/>
              </p:cNvSpPr>
              <p:nvPr/>
            </p:nvSpPr>
            <p:spPr bwMode="auto">
              <a:xfrm>
                <a:off x="2062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5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4" name="Freeform 4444"/>
              <p:cNvSpPr>
                <a:spLocks/>
              </p:cNvSpPr>
              <p:nvPr/>
            </p:nvSpPr>
            <p:spPr bwMode="auto">
              <a:xfrm>
                <a:off x="2088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5" name="Freeform 4445"/>
              <p:cNvSpPr>
                <a:spLocks/>
              </p:cNvSpPr>
              <p:nvPr/>
            </p:nvSpPr>
            <p:spPr bwMode="auto">
              <a:xfrm>
                <a:off x="2114" y="3397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5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6" name="Freeform 4446"/>
              <p:cNvSpPr>
                <a:spLocks/>
              </p:cNvSpPr>
              <p:nvPr/>
            </p:nvSpPr>
            <p:spPr bwMode="auto">
              <a:xfrm>
                <a:off x="1952" y="322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7" name="Freeform 4447"/>
              <p:cNvSpPr>
                <a:spLocks/>
              </p:cNvSpPr>
              <p:nvPr/>
            </p:nvSpPr>
            <p:spPr bwMode="auto">
              <a:xfrm>
                <a:off x="2004" y="3248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8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8" name="Freeform 4448"/>
              <p:cNvSpPr>
                <a:spLocks/>
              </p:cNvSpPr>
              <p:nvPr/>
            </p:nvSpPr>
            <p:spPr bwMode="auto">
              <a:xfrm>
                <a:off x="1965" y="323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9" name="Freeform 4449"/>
              <p:cNvSpPr>
                <a:spLocks/>
              </p:cNvSpPr>
              <p:nvPr/>
            </p:nvSpPr>
            <p:spPr bwMode="auto">
              <a:xfrm>
                <a:off x="2240" y="3510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0" name="Freeform 4450"/>
              <p:cNvSpPr>
                <a:spLocks/>
              </p:cNvSpPr>
              <p:nvPr/>
            </p:nvSpPr>
            <p:spPr bwMode="auto">
              <a:xfrm>
                <a:off x="2240" y="35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1" name="Freeform 4451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2" name="Freeform 4452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3" name="Freeform 4453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4" name="Freeform 4454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5" name="Freeform 4455"/>
              <p:cNvSpPr>
                <a:spLocks/>
              </p:cNvSpPr>
              <p:nvPr/>
            </p:nvSpPr>
            <p:spPr bwMode="auto">
              <a:xfrm>
                <a:off x="2297" y="3547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6" name="Freeform 4456"/>
              <p:cNvSpPr>
                <a:spLocks/>
              </p:cNvSpPr>
              <p:nvPr/>
            </p:nvSpPr>
            <p:spPr bwMode="auto">
              <a:xfrm>
                <a:off x="2302" y="3544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7" name="Freeform 4457"/>
              <p:cNvSpPr>
                <a:spLocks/>
              </p:cNvSpPr>
              <p:nvPr/>
            </p:nvSpPr>
            <p:spPr bwMode="auto">
              <a:xfrm>
                <a:off x="2294" y="3518"/>
                <a:ext cx="14" cy="29"/>
              </a:xfrm>
              <a:custGeom>
                <a:avLst/>
                <a:gdLst>
                  <a:gd name="T0" fmla="*/ 0 w 14"/>
                  <a:gd name="T1" fmla="*/ 2 h 29"/>
                  <a:gd name="T2" fmla="*/ 0 w 14"/>
                  <a:gd name="T3" fmla="*/ 2 h 29"/>
                  <a:gd name="T4" fmla="*/ 3 w 14"/>
                  <a:gd name="T5" fmla="*/ 5 h 29"/>
                  <a:gd name="T6" fmla="*/ 6 w 14"/>
                  <a:gd name="T7" fmla="*/ 8 h 29"/>
                  <a:gd name="T8" fmla="*/ 8 w 14"/>
                  <a:gd name="T9" fmla="*/ 10 h 29"/>
                  <a:gd name="T10" fmla="*/ 8 w 14"/>
                  <a:gd name="T11" fmla="*/ 13 h 29"/>
                  <a:gd name="T12" fmla="*/ 8 w 14"/>
                  <a:gd name="T13" fmla="*/ 18 h 29"/>
                  <a:gd name="T14" fmla="*/ 11 w 14"/>
                  <a:gd name="T15" fmla="*/ 21 h 29"/>
                  <a:gd name="T16" fmla="*/ 11 w 14"/>
                  <a:gd name="T17" fmla="*/ 23 h 29"/>
                  <a:gd name="T18" fmla="*/ 11 w 14"/>
                  <a:gd name="T19" fmla="*/ 26 h 29"/>
                  <a:gd name="T20" fmla="*/ 14 w 14"/>
                  <a:gd name="T21" fmla="*/ 29 h 29"/>
                  <a:gd name="T22" fmla="*/ 14 w 14"/>
                  <a:gd name="T23" fmla="*/ 23 h 29"/>
                  <a:gd name="T24" fmla="*/ 14 w 14"/>
                  <a:gd name="T25" fmla="*/ 21 h 29"/>
                  <a:gd name="T26" fmla="*/ 14 w 14"/>
                  <a:gd name="T27" fmla="*/ 15 h 29"/>
                  <a:gd name="T28" fmla="*/ 11 w 14"/>
                  <a:gd name="T29" fmla="*/ 13 h 29"/>
                  <a:gd name="T30" fmla="*/ 11 w 14"/>
                  <a:gd name="T31" fmla="*/ 10 h 29"/>
                  <a:gd name="T32" fmla="*/ 8 w 14"/>
                  <a:gd name="T33" fmla="*/ 5 h 29"/>
                  <a:gd name="T34" fmla="*/ 6 w 14"/>
                  <a:gd name="T35" fmla="*/ 2 h 29"/>
                  <a:gd name="T36" fmla="*/ 3 w 14"/>
                  <a:gd name="T37" fmla="*/ 0 h 29"/>
                  <a:gd name="T38" fmla="*/ 3 w 14"/>
                  <a:gd name="T39" fmla="*/ 0 h 29"/>
                  <a:gd name="T40" fmla="*/ 0 w 14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"/>
                  <a:gd name="T64" fmla="*/ 0 h 29"/>
                  <a:gd name="T65" fmla="*/ 14 w 14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" h="29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8" name="Freeform 4458"/>
              <p:cNvSpPr>
                <a:spLocks/>
              </p:cNvSpPr>
              <p:nvPr/>
            </p:nvSpPr>
            <p:spPr bwMode="auto">
              <a:xfrm>
                <a:off x="2271" y="3510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3 w 26"/>
                  <a:gd name="T17" fmla="*/ 8 h 10"/>
                  <a:gd name="T18" fmla="*/ 23 w 26"/>
                  <a:gd name="T19" fmla="*/ 10 h 10"/>
                  <a:gd name="T20" fmla="*/ 26 w 26"/>
                  <a:gd name="T21" fmla="*/ 8 h 10"/>
                  <a:gd name="T22" fmla="*/ 23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9" name="Freeform 4459"/>
              <p:cNvSpPr>
                <a:spLocks/>
              </p:cNvSpPr>
              <p:nvPr/>
            </p:nvSpPr>
            <p:spPr bwMode="auto">
              <a:xfrm>
                <a:off x="2242" y="3507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5 h 11"/>
                  <a:gd name="T10" fmla="*/ 16 w 29"/>
                  <a:gd name="T11" fmla="*/ 5 h 11"/>
                  <a:gd name="T12" fmla="*/ 21 w 29"/>
                  <a:gd name="T13" fmla="*/ 5 h 11"/>
                  <a:gd name="T14" fmla="*/ 24 w 29"/>
                  <a:gd name="T15" fmla="*/ 5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5 h 11"/>
                  <a:gd name="T34" fmla="*/ 3 w 29"/>
                  <a:gd name="T35" fmla="*/ 5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0" name="Freeform 4460"/>
              <p:cNvSpPr>
                <a:spLocks/>
              </p:cNvSpPr>
              <p:nvPr/>
            </p:nvSpPr>
            <p:spPr bwMode="auto">
              <a:xfrm>
                <a:off x="2240" y="351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1" name="Freeform 4461"/>
              <p:cNvSpPr>
                <a:spLocks/>
              </p:cNvSpPr>
              <p:nvPr/>
            </p:nvSpPr>
            <p:spPr bwMode="auto">
              <a:xfrm>
                <a:off x="2253" y="352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1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1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1 w 47"/>
                  <a:gd name="T33" fmla="*/ 11 h 50"/>
                  <a:gd name="T34" fmla="*/ 44 w 47"/>
                  <a:gd name="T35" fmla="*/ 19 h 50"/>
                  <a:gd name="T36" fmla="*/ 41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1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1" y="11"/>
                    </a:lnTo>
                    <a:lnTo>
                      <a:pt x="44" y="19"/>
                    </a:lnTo>
                    <a:lnTo>
                      <a:pt x="41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42" name="Rectangle 4463"/>
            <p:cNvSpPr>
              <a:spLocks noChangeArrowheads="1"/>
            </p:cNvSpPr>
            <p:nvPr/>
          </p:nvSpPr>
          <p:spPr bwMode="auto">
            <a:xfrm>
              <a:off x="1687" y="2930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43" name="Rectangle 4464"/>
            <p:cNvSpPr>
              <a:spLocks noChangeArrowheads="1"/>
            </p:cNvSpPr>
            <p:nvPr/>
          </p:nvSpPr>
          <p:spPr bwMode="auto">
            <a:xfrm>
              <a:off x="1859" y="2942"/>
              <a:ext cx="57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Finance &amp; </a:t>
              </a:r>
              <a:endParaRPr lang="en-GB" altLang="de-DE" sz="1400"/>
            </a:p>
          </p:txBody>
        </p:sp>
        <p:sp>
          <p:nvSpPr>
            <p:cNvPr id="15444" name="Rectangle 4465"/>
            <p:cNvSpPr>
              <a:spLocks noChangeArrowheads="1"/>
            </p:cNvSpPr>
            <p:nvPr/>
          </p:nvSpPr>
          <p:spPr bwMode="auto">
            <a:xfrm>
              <a:off x="1837" y="3052"/>
              <a:ext cx="57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Accounting</a:t>
              </a:r>
              <a:endParaRPr lang="en-GB" altLang="de-DE" sz="1400"/>
            </a:p>
          </p:txBody>
        </p:sp>
        <p:grpSp>
          <p:nvGrpSpPr>
            <p:cNvPr id="15445" name="Group 4631"/>
            <p:cNvGrpSpPr>
              <a:grpSpLocks/>
            </p:cNvGrpSpPr>
            <p:nvPr/>
          </p:nvGrpSpPr>
          <p:grpSpPr bwMode="auto">
            <a:xfrm>
              <a:off x="1845" y="3190"/>
              <a:ext cx="588" cy="419"/>
              <a:chOff x="1845" y="3190"/>
              <a:chExt cx="588" cy="419"/>
            </a:xfrm>
          </p:grpSpPr>
          <p:sp>
            <p:nvSpPr>
              <p:cNvPr id="16162" name="Freeform 4466"/>
              <p:cNvSpPr>
                <a:spLocks/>
              </p:cNvSpPr>
              <p:nvPr/>
            </p:nvSpPr>
            <p:spPr bwMode="auto">
              <a:xfrm>
                <a:off x="2145" y="3366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3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3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3" name="Freeform 4467"/>
              <p:cNvSpPr>
                <a:spLocks/>
              </p:cNvSpPr>
              <p:nvPr/>
            </p:nvSpPr>
            <p:spPr bwMode="auto">
              <a:xfrm>
                <a:off x="2200" y="336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4" name="Freeform 4468"/>
              <p:cNvSpPr>
                <a:spLocks/>
              </p:cNvSpPr>
              <p:nvPr/>
            </p:nvSpPr>
            <p:spPr bwMode="auto">
              <a:xfrm>
                <a:off x="2247" y="3368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3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3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3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5" name="Freeform 4469"/>
              <p:cNvSpPr>
                <a:spLocks/>
              </p:cNvSpPr>
              <p:nvPr/>
            </p:nvSpPr>
            <p:spPr bwMode="auto">
              <a:xfrm>
                <a:off x="2263" y="3387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5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5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6" name="Freeform 4470"/>
              <p:cNvSpPr>
                <a:spLocks/>
              </p:cNvSpPr>
              <p:nvPr/>
            </p:nvSpPr>
            <p:spPr bwMode="auto">
              <a:xfrm>
                <a:off x="2258" y="3408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2 w 8"/>
                  <a:gd name="T25" fmla="*/ 8 h 23"/>
                  <a:gd name="T26" fmla="*/ 2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2 w 8"/>
                  <a:gd name="T35" fmla="*/ 21 h 23"/>
                  <a:gd name="T36" fmla="*/ 2 w 8"/>
                  <a:gd name="T37" fmla="*/ 23 h 23"/>
                  <a:gd name="T38" fmla="*/ 2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7" name="Freeform 4471"/>
              <p:cNvSpPr>
                <a:spLocks/>
              </p:cNvSpPr>
              <p:nvPr/>
            </p:nvSpPr>
            <p:spPr bwMode="auto">
              <a:xfrm>
                <a:off x="2260" y="3426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7 w 34"/>
                  <a:gd name="T7" fmla="*/ 3 h 8"/>
                  <a:gd name="T8" fmla="*/ 21 w 34"/>
                  <a:gd name="T9" fmla="*/ 3 h 8"/>
                  <a:gd name="T10" fmla="*/ 16 w 34"/>
                  <a:gd name="T11" fmla="*/ 5 h 8"/>
                  <a:gd name="T12" fmla="*/ 14 w 34"/>
                  <a:gd name="T13" fmla="*/ 5 h 8"/>
                  <a:gd name="T14" fmla="*/ 11 w 34"/>
                  <a:gd name="T15" fmla="*/ 5 h 8"/>
                  <a:gd name="T16" fmla="*/ 6 w 34"/>
                  <a:gd name="T17" fmla="*/ 5 h 8"/>
                  <a:gd name="T18" fmla="*/ 3 w 34"/>
                  <a:gd name="T19" fmla="*/ 3 h 8"/>
                  <a:gd name="T20" fmla="*/ 0 w 34"/>
                  <a:gd name="T21" fmla="*/ 5 h 8"/>
                  <a:gd name="T22" fmla="*/ 6 w 34"/>
                  <a:gd name="T23" fmla="*/ 8 h 8"/>
                  <a:gd name="T24" fmla="*/ 8 w 34"/>
                  <a:gd name="T25" fmla="*/ 8 h 8"/>
                  <a:gd name="T26" fmla="*/ 14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7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1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4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8" name="Freeform 4472"/>
              <p:cNvSpPr>
                <a:spLocks/>
              </p:cNvSpPr>
              <p:nvPr/>
            </p:nvSpPr>
            <p:spPr bwMode="auto">
              <a:xfrm>
                <a:off x="2294" y="3416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9 w 34"/>
                  <a:gd name="T5" fmla="*/ 0 h 15"/>
                  <a:gd name="T6" fmla="*/ 24 w 34"/>
                  <a:gd name="T7" fmla="*/ 2 h 15"/>
                  <a:gd name="T8" fmla="*/ 21 w 34"/>
                  <a:gd name="T9" fmla="*/ 2 h 15"/>
                  <a:gd name="T10" fmla="*/ 16 w 34"/>
                  <a:gd name="T11" fmla="*/ 5 h 15"/>
                  <a:gd name="T12" fmla="*/ 11 w 34"/>
                  <a:gd name="T13" fmla="*/ 7 h 15"/>
                  <a:gd name="T14" fmla="*/ 8 w 34"/>
                  <a:gd name="T15" fmla="*/ 7 h 15"/>
                  <a:gd name="T16" fmla="*/ 3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6 w 34"/>
                  <a:gd name="T23" fmla="*/ 13 h 15"/>
                  <a:gd name="T24" fmla="*/ 8 w 34"/>
                  <a:gd name="T25" fmla="*/ 13 h 15"/>
                  <a:gd name="T26" fmla="*/ 14 w 34"/>
                  <a:gd name="T27" fmla="*/ 10 h 15"/>
                  <a:gd name="T28" fmla="*/ 16 w 34"/>
                  <a:gd name="T29" fmla="*/ 7 h 15"/>
                  <a:gd name="T30" fmla="*/ 21 w 34"/>
                  <a:gd name="T31" fmla="*/ 7 h 15"/>
                  <a:gd name="T32" fmla="*/ 27 w 34"/>
                  <a:gd name="T33" fmla="*/ 5 h 15"/>
                  <a:gd name="T34" fmla="*/ 29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4" y="10"/>
                    </a:lnTo>
                    <a:lnTo>
                      <a:pt x="16" y="7"/>
                    </a:lnTo>
                    <a:lnTo>
                      <a:pt x="21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9" name="Freeform 4473"/>
              <p:cNvSpPr>
                <a:spLocks/>
              </p:cNvSpPr>
              <p:nvPr/>
            </p:nvSpPr>
            <p:spPr bwMode="auto">
              <a:xfrm>
                <a:off x="2328" y="3416"/>
                <a:ext cx="63" cy="13"/>
              </a:xfrm>
              <a:custGeom>
                <a:avLst/>
                <a:gdLst>
                  <a:gd name="T0" fmla="*/ 63 w 63"/>
                  <a:gd name="T1" fmla="*/ 7 h 13"/>
                  <a:gd name="T2" fmla="*/ 63 w 63"/>
                  <a:gd name="T3" fmla="*/ 7 h 13"/>
                  <a:gd name="T4" fmla="*/ 55 w 63"/>
                  <a:gd name="T5" fmla="*/ 5 h 13"/>
                  <a:gd name="T6" fmla="*/ 48 w 63"/>
                  <a:gd name="T7" fmla="*/ 2 h 13"/>
                  <a:gd name="T8" fmla="*/ 40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4 w 63"/>
                  <a:gd name="T27" fmla="*/ 2 h 13"/>
                  <a:gd name="T28" fmla="*/ 32 w 63"/>
                  <a:gd name="T29" fmla="*/ 2 h 13"/>
                  <a:gd name="T30" fmla="*/ 40 w 63"/>
                  <a:gd name="T31" fmla="*/ 5 h 13"/>
                  <a:gd name="T32" fmla="*/ 48 w 63"/>
                  <a:gd name="T33" fmla="*/ 5 h 13"/>
                  <a:gd name="T34" fmla="*/ 55 w 63"/>
                  <a:gd name="T35" fmla="*/ 7 h 13"/>
                  <a:gd name="T36" fmla="*/ 61 w 63"/>
                  <a:gd name="T37" fmla="*/ 13 h 13"/>
                  <a:gd name="T38" fmla="*/ 61 w 63"/>
                  <a:gd name="T39" fmla="*/ 13 h 13"/>
                  <a:gd name="T40" fmla="*/ 63 w 63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7"/>
                    </a:moveTo>
                    <a:lnTo>
                      <a:pt x="63" y="7"/>
                    </a:lnTo>
                    <a:lnTo>
                      <a:pt x="55" y="5"/>
                    </a:lnTo>
                    <a:lnTo>
                      <a:pt x="48" y="2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4" y="2"/>
                    </a:lnTo>
                    <a:lnTo>
                      <a:pt x="32" y="2"/>
                    </a:lnTo>
                    <a:lnTo>
                      <a:pt x="40" y="5"/>
                    </a:lnTo>
                    <a:lnTo>
                      <a:pt x="48" y="5"/>
                    </a:lnTo>
                    <a:lnTo>
                      <a:pt x="55" y="7"/>
                    </a:lnTo>
                    <a:lnTo>
                      <a:pt x="61" y="13"/>
                    </a:lnTo>
                    <a:lnTo>
                      <a:pt x="6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0" name="Freeform 4474"/>
              <p:cNvSpPr>
                <a:spLocks/>
              </p:cNvSpPr>
              <p:nvPr/>
            </p:nvSpPr>
            <p:spPr bwMode="auto">
              <a:xfrm>
                <a:off x="2389" y="3423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4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7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1 w 44"/>
                  <a:gd name="T37" fmla="*/ 61 h 61"/>
                  <a:gd name="T38" fmla="*/ 41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7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1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1" name="Freeform 4475"/>
              <p:cNvSpPr>
                <a:spLocks/>
              </p:cNvSpPr>
              <p:nvPr/>
            </p:nvSpPr>
            <p:spPr bwMode="auto">
              <a:xfrm>
                <a:off x="2404" y="3484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8 h 36"/>
                  <a:gd name="T8" fmla="*/ 19 w 29"/>
                  <a:gd name="T9" fmla="*/ 26 h 36"/>
                  <a:gd name="T10" fmla="*/ 21 w 29"/>
                  <a:gd name="T11" fmla="*/ 21 h 36"/>
                  <a:gd name="T12" fmla="*/ 26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6 w 29"/>
                  <a:gd name="T21" fmla="*/ 0 h 36"/>
                  <a:gd name="T22" fmla="*/ 26 w 29"/>
                  <a:gd name="T23" fmla="*/ 5 h 36"/>
                  <a:gd name="T24" fmla="*/ 26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8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6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2" name="Freeform 4476"/>
              <p:cNvSpPr>
                <a:spLocks/>
              </p:cNvSpPr>
              <p:nvPr/>
            </p:nvSpPr>
            <p:spPr bwMode="auto">
              <a:xfrm>
                <a:off x="2368" y="3515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8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8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8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8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3" name="Freeform 4477"/>
              <p:cNvSpPr>
                <a:spLocks/>
              </p:cNvSpPr>
              <p:nvPr/>
            </p:nvSpPr>
            <p:spPr bwMode="auto">
              <a:xfrm>
                <a:off x="2365" y="3494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8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8 h 24"/>
                  <a:gd name="T24" fmla="*/ 5 w 8"/>
                  <a:gd name="T25" fmla="*/ 18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4" name="Freeform 4478"/>
              <p:cNvSpPr>
                <a:spLocks/>
              </p:cNvSpPr>
              <p:nvPr/>
            </p:nvSpPr>
            <p:spPr bwMode="auto">
              <a:xfrm>
                <a:off x="2355" y="3473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7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7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5" name="Freeform 4479"/>
              <p:cNvSpPr>
                <a:spLocks/>
              </p:cNvSpPr>
              <p:nvPr/>
            </p:nvSpPr>
            <p:spPr bwMode="auto">
              <a:xfrm>
                <a:off x="2315" y="3468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6" name="Freeform 4480"/>
              <p:cNvSpPr>
                <a:spLocks/>
              </p:cNvSpPr>
              <p:nvPr/>
            </p:nvSpPr>
            <p:spPr bwMode="auto">
              <a:xfrm>
                <a:off x="2281" y="3471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3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3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7" name="Freeform 4481"/>
              <p:cNvSpPr>
                <a:spLocks/>
              </p:cNvSpPr>
              <p:nvPr/>
            </p:nvSpPr>
            <p:spPr bwMode="auto">
              <a:xfrm>
                <a:off x="1879" y="3416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1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79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1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8" name="Freeform 4482"/>
              <p:cNvSpPr>
                <a:spLocks/>
              </p:cNvSpPr>
              <p:nvPr/>
            </p:nvSpPr>
            <p:spPr bwMode="auto">
              <a:xfrm>
                <a:off x="1879" y="3431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6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6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9" name="Freeform 4483"/>
              <p:cNvSpPr>
                <a:spLocks/>
              </p:cNvSpPr>
              <p:nvPr/>
            </p:nvSpPr>
            <p:spPr bwMode="auto">
              <a:xfrm>
                <a:off x="1879" y="3481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0" name="Freeform 4484"/>
              <p:cNvSpPr>
                <a:spLocks/>
              </p:cNvSpPr>
              <p:nvPr/>
            </p:nvSpPr>
            <p:spPr bwMode="auto">
              <a:xfrm>
                <a:off x="1889" y="3497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1" name="Freeform 4485"/>
              <p:cNvSpPr>
                <a:spLocks/>
              </p:cNvSpPr>
              <p:nvPr/>
            </p:nvSpPr>
            <p:spPr bwMode="auto">
              <a:xfrm>
                <a:off x="2043" y="3499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2" name="Freeform 4486"/>
              <p:cNvSpPr>
                <a:spLocks/>
              </p:cNvSpPr>
              <p:nvPr/>
            </p:nvSpPr>
            <p:spPr bwMode="auto">
              <a:xfrm>
                <a:off x="2130" y="3494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3" name="Freeform 4487"/>
              <p:cNvSpPr>
                <a:spLocks/>
              </p:cNvSpPr>
              <p:nvPr/>
            </p:nvSpPr>
            <p:spPr bwMode="auto">
              <a:xfrm>
                <a:off x="2198" y="3426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4" name="Freeform 4488"/>
              <p:cNvSpPr>
                <a:spLocks/>
              </p:cNvSpPr>
              <p:nvPr/>
            </p:nvSpPr>
            <p:spPr bwMode="auto">
              <a:xfrm>
                <a:off x="2158" y="3416"/>
                <a:ext cx="58" cy="13"/>
              </a:xfrm>
              <a:custGeom>
                <a:avLst/>
                <a:gdLst>
                  <a:gd name="T0" fmla="*/ 0 w 58"/>
                  <a:gd name="T1" fmla="*/ 2 h 13"/>
                  <a:gd name="T2" fmla="*/ 0 w 58"/>
                  <a:gd name="T3" fmla="*/ 2 h 13"/>
                  <a:gd name="T4" fmla="*/ 6 w 58"/>
                  <a:gd name="T5" fmla="*/ 2 h 13"/>
                  <a:gd name="T6" fmla="*/ 14 w 58"/>
                  <a:gd name="T7" fmla="*/ 2 h 13"/>
                  <a:gd name="T8" fmla="*/ 21 w 58"/>
                  <a:gd name="T9" fmla="*/ 2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7 h 13"/>
                  <a:gd name="T16" fmla="*/ 50 w 58"/>
                  <a:gd name="T17" fmla="*/ 10 h 13"/>
                  <a:gd name="T18" fmla="*/ 53 w 58"/>
                  <a:gd name="T19" fmla="*/ 13 h 13"/>
                  <a:gd name="T20" fmla="*/ 58 w 58"/>
                  <a:gd name="T21" fmla="*/ 10 h 13"/>
                  <a:gd name="T22" fmla="*/ 53 w 58"/>
                  <a:gd name="T23" fmla="*/ 7 h 13"/>
                  <a:gd name="T24" fmla="*/ 48 w 58"/>
                  <a:gd name="T25" fmla="*/ 5 h 13"/>
                  <a:gd name="T26" fmla="*/ 40 w 58"/>
                  <a:gd name="T27" fmla="*/ 2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2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7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8" y="10"/>
                    </a:lnTo>
                    <a:lnTo>
                      <a:pt x="53" y="7"/>
                    </a:lnTo>
                    <a:lnTo>
                      <a:pt x="48" y="5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5" name="Freeform 4489"/>
              <p:cNvSpPr>
                <a:spLocks/>
              </p:cNvSpPr>
              <p:nvPr/>
            </p:nvSpPr>
            <p:spPr bwMode="auto">
              <a:xfrm>
                <a:off x="1879" y="3416"/>
                <a:ext cx="279" cy="18"/>
              </a:xfrm>
              <a:custGeom>
                <a:avLst/>
                <a:gdLst>
                  <a:gd name="T0" fmla="*/ 2 w 279"/>
                  <a:gd name="T1" fmla="*/ 15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5 h 18"/>
                  <a:gd name="T8" fmla="*/ 86 w 279"/>
                  <a:gd name="T9" fmla="*/ 13 h 18"/>
                  <a:gd name="T10" fmla="*/ 136 w 279"/>
                  <a:gd name="T11" fmla="*/ 10 h 18"/>
                  <a:gd name="T12" fmla="*/ 188 w 279"/>
                  <a:gd name="T13" fmla="*/ 7 h 18"/>
                  <a:gd name="T14" fmla="*/ 232 w 279"/>
                  <a:gd name="T15" fmla="*/ 5 h 18"/>
                  <a:gd name="T16" fmla="*/ 266 w 279"/>
                  <a:gd name="T17" fmla="*/ 2 h 18"/>
                  <a:gd name="T18" fmla="*/ 279 w 279"/>
                  <a:gd name="T19" fmla="*/ 2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2 h 18"/>
                  <a:gd name="T26" fmla="*/ 188 w 279"/>
                  <a:gd name="T27" fmla="*/ 5 h 18"/>
                  <a:gd name="T28" fmla="*/ 136 w 279"/>
                  <a:gd name="T29" fmla="*/ 7 h 18"/>
                  <a:gd name="T30" fmla="*/ 86 w 279"/>
                  <a:gd name="T31" fmla="*/ 10 h 18"/>
                  <a:gd name="T32" fmla="*/ 41 w 279"/>
                  <a:gd name="T33" fmla="*/ 13 h 18"/>
                  <a:gd name="T34" fmla="*/ 13 w 279"/>
                  <a:gd name="T35" fmla="*/ 15 h 18"/>
                  <a:gd name="T36" fmla="*/ 0 w 279"/>
                  <a:gd name="T37" fmla="*/ 15 h 18"/>
                  <a:gd name="T38" fmla="*/ 0 w 279"/>
                  <a:gd name="T39" fmla="*/ 15 h 18"/>
                  <a:gd name="T40" fmla="*/ 2 w 279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79" y="2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6" name="Freeform 4490"/>
              <p:cNvSpPr>
                <a:spLocks/>
              </p:cNvSpPr>
              <p:nvPr/>
            </p:nvSpPr>
            <p:spPr bwMode="auto">
              <a:xfrm>
                <a:off x="1845" y="3520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7" name="Freeform 4491"/>
              <p:cNvSpPr>
                <a:spLocks/>
              </p:cNvSpPr>
              <p:nvPr/>
            </p:nvSpPr>
            <p:spPr bwMode="auto">
              <a:xfrm>
                <a:off x="1850" y="3523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5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8" name="Freeform 4492"/>
              <p:cNvSpPr>
                <a:spLocks/>
              </p:cNvSpPr>
              <p:nvPr/>
            </p:nvSpPr>
            <p:spPr bwMode="auto">
              <a:xfrm>
                <a:off x="1907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9" name="Freeform 4493"/>
              <p:cNvSpPr>
                <a:spLocks/>
              </p:cNvSpPr>
              <p:nvPr/>
            </p:nvSpPr>
            <p:spPr bwMode="auto">
              <a:xfrm>
                <a:off x="1897" y="354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0" name="Freeform 4494"/>
              <p:cNvSpPr>
                <a:spLocks/>
              </p:cNvSpPr>
              <p:nvPr/>
            </p:nvSpPr>
            <p:spPr bwMode="auto">
              <a:xfrm>
                <a:off x="1886" y="354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1" name="Freeform 4495"/>
              <p:cNvSpPr>
                <a:spLocks/>
              </p:cNvSpPr>
              <p:nvPr/>
            </p:nvSpPr>
            <p:spPr bwMode="auto">
              <a:xfrm>
                <a:off x="1873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0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2" name="Freeform 4496"/>
              <p:cNvSpPr>
                <a:spLocks/>
              </p:cNvSpPr>
              <p:nvPr/>
            </p:nvSpPr>
            <p:spPr bwMode="auto">
              <a:xfrm>
                <a:off x="1863" y="356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3" name="Freeform 4497"/>
              <p:cNvSpPr>
                <a:spLocks/>
              </p:cNvSpPr>
              <p:nvPr/>
            </p:nvSpPr>
            <p:spPr bwMode="auto">
              <a:xfrm>
                <a:off x="1920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4" name="Freeform 4498"/>
              <p:cNvSpPr>
                <a:spLocks/>
              </p:cNvSpPr>
              <p:nvPr/>
            </p:nvSpPr>
            <p:spPr bwMode="auto">
              <a:xfrm>
                <a:off x="1910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5" name="Freeform 4499"/>
              <p:cNvSpPr>
                <a:spLocks/>
              </p:cNvSpPr>
              <p:nvPr/>
            </p:nvSpPr>
            <p:spPr bwMode="auto">
              <a:xfrm>
                <a:off x="1900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6" name="Freeform 4500"/>
              <p:cNvSpPr>
                <a:spLocks/>
              </p:cNvSpPr>
              <p:nvPr/>
            </p:nvSpPr>
            <p:spPr bwMode="auto">
              <a:xfrm>
                <a:off x="1886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7" name="Freeform 4501"/>
              <p:cNvSpPr>
                <a:spLocks/>
              </p:cNvSpPr>
              <p:nvPr/>
            </p:nvSpPr>
            <p:spPr bwMode="auto">
              <a:xfrm>
                <a:off x="1876" y="357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8" name="Freeform 4502"/>
              <p:cNvSpPr>
                <a:spLocks/>
              </p:cNvSpPr>
              <p:nvPr/>
            </p:nvSpPr>
            <p:spPr bwMode="auto">
              <a:xfrm>
                <a:off x="1931" y="353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9" name="Freeform 4503"/>
              <p:cNvSpPr>
                <a:spLocks/>
              </p:cNvSpPr>
              <p:nvPr/>
            </p:nvSpPr>
            <p:spPr bwMode="auto">
              <a:xfrm>
                <a:off x="1923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0" name="Freeform 4504"/>
              <p:cNvSpPr>
                <a:spLocks/>
              </p:cNvSpPr>
              <p:nvPr/>
            </p:nvSpPr>
            <p:spPr bwMode="auto">
              <a:xfrm>
                <a:off x="1913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1" name="Freeform 4505"/>
              <p:cNvSpPr>
                <a:spLocks/>
              </p:cNvSpPr>
              <p:nvPr/>
            </p:nvSpPr>
            <p:spPr bwMode="auto">
              <a:xfrm>
                <a:off x="1900" y="3560"/>
                <a:ext cx="10" cy="7"/>
              </a:xfrm>
              <a:custGeom>
                <a:avLst/>
                <a:gdLst>
                  <a:gd name="T0" fmla="*/ 5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2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7 w 10"/>
                  <a:gd name="T27" fmla="*/ 0 h 7"/>
                  <a:gd name="T28" fmla="*/ 5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2" name="Freeform 4506"/>
              <p:cNvSpPr>
                <a:spLocks/>
              </p:cNvSpPr>
              <p:nvPr/>
            </p:nvSpPr>
            <p:spPr bwMode="auto">
              <a:xfrm>
                <a:off x="1889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3" name="Freeform 4507"/>
              <p:cNvSpPr>
                <a:spLocks/>
              </p:cNvSpPr>
              <p:nvPr/>
            </p:nvSpPr>
            <p:spPr bwMode="auto">
              <a:xfrm>
                <a:off x="1944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4" name="Freeform 4508"/>
              <p:cNvSpPr>
                <a:spLocks/>
              </p:cNvSpPr>
              <p:nvPr/>
            </p:nvSpPr>
            <p:spPr bwMode="auto">
              <a:xfrm>
                <a:off x="1936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5" name="Freeform 4509"/>
              <p:cNvSpPr>
                <a:spLocks/>
              </p:cNvSpPr>
              <p:nvPr/>
            </p:nvSpPr>
            <p:spPr bwMode="auto">
              <a:xfrm>
                <a:off x="1926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6" name="Freeform 4510"/>
              <p:cNvSpPr>
                <a:spLocks/>
              </p:cNvSpPr>
              <p:nvPr/>
            </p:nvSpPr>
            <p:spPr bwMode="auto">
              <a:xfrm>
                <a:off x="1915" y="3560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7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7" name="Freeform 4511"/>
              <p:cNvSpPr>
                <a:spLocks/>
              </p:cNvSpPr>
              <p:nvPr/>
            </p:nvSpPr>
            <p:spPr bwMode="auto">
              <a:xfrm>
                <a:off x="1902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8" name="Freeform 4512"/>
              <p:cNvSpPr>
                <a:spLocks/>
              </p:cNvSpPr>
              <p:nvPr/>
            </p:nvSpPr>
            <p:spPr bwMode="auto">
              <a:xfrm>
                <a:off x="1957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9" name="Freeform 4513"/>
              <p:cNvSpPr>
                <a:spLocks/>
              </p:cNvSpPr>
              <p:nvPr/>
            </p:nvSpPr>
            <p:spPr bwMode="auto">
              <a:xfrm>
                <a:off x="1949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0" name="Freeform 4514"/>
              <p:cNvSpPr>
                <a:spLocks/>
              </p:cNvSpPr>
              <p:nvPr/>
            </p:nvSpPr>
            <p:spPr bwMode="auto">
              <a:xfrm>
                <a:off x="1939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1" name="Freeform 4515"/>
              <p:cNvSpPr>
                <a:spLocks/>
              </p:cNvSpPr>
              <p:nvPr/>
            </p:nvSpPr>
            <p:spPr bwMode="auto">
              <a:xfrm>
                <a:off x="1928" y="3560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5 h 7"/>
                  <a:gd name="T8" fmla="*/ 0 w 11"/>
                  <a:gd name="T9" fmla="*/ 7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2" name="Freeform 4516"/>
              <p:cNvSpPr>
                <a:spLocks/>
              </p:cNvSpPr>
              <p:nvPr/>
            </p:nvSpPr>
            <p:spPr bwMode="auto">
              <a:xfrm>
                <a:off x="1918" y="357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3" name="Freeform 4517"/>
              <p:cNvSpPr>
                <a:spLocks/>
              </p:cNvSpPr>
              <p:nvPr/>
            </p:nvSpPr>
            <p:spPr bwMode="auto">
              <a:xfrm>
                <a:off x="1970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4" name="Freeform 4518"/>
              <p:cNvSpPr>
                <a:spLocks/>
              </p:cNvSpPr>
              <p:nvPr/>
            </p:nvSpPr>
            <p:spPr bwMode="auto">
              <a:xfrm>
                <a:off x="1962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5" name="Freeform 4519"/>
              <p:cNvSpPr>
                <a:spLocks/>
              </p:cNvSpPr>
              <p:nvPr/>
            </p:nvSpPr>
            <p:spPr bwMode="auto">
              <a:xfrm>
                <a:off x="1952" y="3549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6" name="Freeform 4520"/>
              <p:cNvSpPr>
                <a:spLocks/>
              </p:cNvSpPr>
              <p:nvPr/>
            </p:nvSpPr>
            <p:spPr bwMode="auto">
              <a:xfrm>
                <a:off x="1941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3 w 11"/>
                  <a:gd name="T5" fmla="*/ 5 h 7"/>
                  <a:gd name="T6" fmla="*/ 3 w 11"/>
                  <a:gd name="T7" fmla="*/ 7 h 7"/>
                  <a:gd name="T8" fmla="*/ 0 w 11"/>
                  <a:gd name="T9" fmla="*/ 7 h 7"/>
                  <a:gd name="T10" fmla="*/ 8 w 11"/>
                  <a:gd name="T11" fmla="*/ 7 h 7"/>
                  <a:gd name="T12" fmla="*/ 11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2 h 7"/>
                  <a:gd name="T20" fmla="*/ 11 w 11"/>
                  <a:gd name="T21" fmla="*/ 2 h 7"/>
                  <a:gd name="T22" fmla="*/ 11 w 11"/>
                  <a:gd name="T23" fmla="*/ 0 h 7"/>
                  <a:gd name="T24" fmla="*/ 8 w 11"/>
                  <a:gd name="T25" fmla="*/ 0 h 7"/>
                  <a:gd name="T26" fmla="*/ 3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7" name="Freeform 4521"/>
              <p:cNvSpPr>
                <a:spLocks/>
              </p:cNvSpPr>
              <p:nvPr/>
            </p:nvSpPr>
            <p:spPr bwMode="auto">
              <a:xfrm>
                <a:off x="1931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8" name="Freeform 4522"/>
              <p:cNvSpPr>
                <a:spLocks/>
              </p:cNvSpPr>
              <p:nvPr/>
            </p:nvSpPr>
            <p:spPr bwMode="auto">
              <a:xfrm>
                <a:off x="1983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9" name="Freeform 4523"/>
              <p:cNvSpPr>
                <a:spLocks/>
              </p:cNvSpPr>
              <p:nvPr/>
            </p:nvSpPr>
            <p:spPr bwMode="auto">
              <a:xfrm>
                <a:off x="1975" y="35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0" name="Freeform 4524"/>
              <p:cNvSpPr>
                <a:spLocks/>
              </p:cNvSpPr>
              <p:nvPr/>
            </p:nvSpPr>
            <p:spPr bwMode="auto">
              <a:xfrm>
                <a:off x="1968" y="3552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1" name="Freeform 4525"/>
              <p:cNvSpPr>
                <a:spLocks/>
              </p:cNvSpPr>
              <p:nvPr/>
            </p:nvSpPr>
            <p:spPr bwMode="auto">
              <a:xfrm>
                <a:off x="1957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7 h 7"/>
                  <a:gd name="T8" fmla="*/ 0 w 11"/>
                  <a:gd name="T9" fmla="*/ 7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3 w 11"/>
                  <a:gd name="T29" fmla="*/ 2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2" name="Freeform 4526"/>
              <p:cNvSpPr>
                <a:spLocks/>
              </p:cNvSpPr>
              <p:nvPr/>
            </p:nvSpPr>
            <p:spPr bwMode="auto">
              <a:xfrm>
                <a:off x="1947" y="3570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3" name="Freeform 4527"/>
              <p:cNvSpPr>
                <a:spLocks/>
              </p:cNvSpPr>
              <p:nvPr/>
            </p:nvSpPr>
            <p:spPr bwMode="auto">
              <a:xfrm>
                <a:off x="1996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4" name="Freeform 4528"/>
              <p:cNvSpPr>
                <a:spLocks/>
              </p:cNvSpPr>
              <p:nvPr/>
            </p:nvSpPr>
            <p:spPr bwMode="auto">
              <a:xfrm>
                <a:off x="1991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5" name="Freeform 4529"/>
              <p:cNvSpPr>
                <a:spLocks/>
              </p:cNvSpPr>
              <p:nvPr/>
            </p:nvSpPr>
            <p:spPr bwMode="auto">
              <a:xfrm>
                <a:off x="1981" y="3552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6" name="Freeform 4530"/>
              <p:cNvSpPr>
                <a:spLocks/>
              </p:cNvSpPr>
              <p:nvPr/>
            </p:nvSpPr>
            <p:spPr bwMode="auto">
              <a:xfrm>
                <a:off x="1973" y="356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7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7" name="Freeform 4531"/>
              <p:cNvSpPr>
                <a:spLocks/>
              </p:cNvSpPr>
              <p:nvPr/>
            </p:nvSpPr>
            <p:spPr bwMode="auto">
              <a:xfrm>
                <a:off x="1962" y="3570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8" name="Freeform 4532"/>
              <p:cNvSpPr>
                <a:spLocks/>
              </p:cNvSpPr>
              <p:nvPr/>
            </p:nvSpPr>
            <p:spPr bwMode="auto">
              <a:xfrm>
                <a:off x="2012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9" name="Freeform 4533"/>
              <p:cNvSpPr>
                <a:spLocks/>
              </p:cNvSpPr>
              <p:nvPr/>
            </p:nvSpPr>
            <p:spPr bwMode="auto">
              <a:xfrm>
                <a:off x="2004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0" name="Freeform 4534"/>
              <p:cNvSpPr>
                <a:spLocks/>
              </p:cNvSpPr>
              <p:nvPr/>
            </p:nvSpPr>
            <p:spPr bwMode="auto">
              <a:xfrm>
                <a:off x="1996" y="355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1" name="Freeform 4535"/>
              <p:cNvSpPr>
                <a:spLocks/>
              </p:cNvSpPr>
              <p:nvPr/>
            </p:nvSpPr>
            <p:spPr bwMode="auto">
              <a:xfrm>
                <a:off x="1988" y="3560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7 h 10"/>
                  <a:gd name="T8" fmla="*/ 0 w 11"/>
                  <a:gd name="T9" fmla="*/ 7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7 h 10"/>
                  <a:gd name="T18" fmla="*/ 11 w 11"/>
                  <a:gd name="T19" fmla="*/ 7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2" name="Freeform 4536"/>
              <p:cNvSpPr>
                <a:spLocks/>
              </p:cNvSpPr>
              <p:nvPr/>
            </p:nvSpPr>
            <p:spPr bwMode="auto">
              <a:xfrm>
                <a:off x="1981" y="3573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3" name="Freeform 4537"/>
              <p:cNvSpPr>
                <a:spLocks/>
              </p:cNvSpPr>
              <p:nvPr/>
            </p:nvSpPr>
            <p:spPr bwMode="auto">
              <a:xfrm>
                <a:off x="2025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4" name="Freeform 4538"/>
              <p:cNvSpPr>
                <a:spLocks/>
              </p:cNvSpPr>
              <p:nvPr/>
            </p:nvSpPr>
            <p:spPr bwMode="auto">
              <a:xfrm>
                <a:off x="2020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5" name="Freeform 4539"/>
              <p:cNvSpPr>
                <a:spLocks/>
              </p:cNvSpPr>
              <p:nvPr/>
            </p:nvSpPr>
            <p:spPr bwMode="auto">
              <a:xfrm>
                <a:off x="2012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6" name="Freeform 4540"/>
              <p:cNvSpPr>
                <a:spLocks/>
              </p:cNvSpPr>
              <p:nvPr/>
            </p:nvSpPr>
            <p:spPr bwMode="auto">
              <a:xfrm>
                <a:off x="2004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7" name="Freeform 4541"/>
              <p:cNvSpPr>
                <a:spLocks/>
              </p:cNvSpPr>
              <p:nvPr/>
            </p:nvSpPr>
            <p:spPr bwMode="auto">
              <a:xfrm>
                <a:off x="1996" y="3573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8" name="Freeform 4542"/>
              <p:cNvSpPr>
                <a:spLocks/>
              </p:cNvSpPr>
              <p:nvPr/>
            </p:nvSpPr>
            <p:spPr bwMode="auto">
              <a:xfrm>
                <a:off x="2041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9" name="Freeform 4543"/>
              <p:cNvSpPr>
                <a:spLocks/>
              </p:cNvSpPr>
              <p:nvPr/>
            </p:nvSpPr>
            <p:spPr bwMode="auto">
              <a:xfrm>
                <a:off x="2036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0" name="Freeform 4544"/>
              <p:cNvSpPr>
                <a:spLocks/>
              </p:cNvSpPr>
              <p:nvPr/>
            </p:nvSpPr>
            <p:spPr bwMode="auto">
              <a:xfrm>
                <a:off x="2028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1" name="Freeform 4545"/>
              <p:cNvSpPr>
                <a:spLocks/>
              </p:cNvSpPr>
              <p:nvPr/>
            </p:nvSpPr>
            <p:spPr bwMode="auto">
              <a:xfrm>
                <a:off x="2022" y="356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2" name="Freeform 4546"/>
              <p:cNvSpPr>
                <a:spLocks/>
              </p:cNvSpPr>
              <p:nvPr/>
            </p:nvSpPr>
            <p:spPr bwMode="auto">
              <a:xfrm>
                <a:off x="2015" y="35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3" name="Freeform 4547"/>
              <p:cNvSpPr>
                <a:spLocks/>
              </p:cNvSpPr>
              <p:nvPr/>
            </p:nvSpPr>
            <p:spPr bwMode="auto">
              <a:xfrm>
                <a:off x="2056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4" name="Freeform 4548"/>
              <p:cNvSpPr>
                <a:spLocks/>
              </p:cNvSpPr>
              <p:nvPr/>
            </p:nvSpPr>
            <p:spPr bwMode="auto">
              <a:xfrm>
                <a:off x="2051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5" name="Freeform 4549"/>
              <p:cNvSpPr>
                <a:spLocks/>
              </p:cNvSpPr>
              <p:nvPr/>
            </p:nvSpPr>
            <p:spPr bwMode="auto">
              <a:xfrm>
                <a:off x="2046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6" name="Freeform 4550"/>
              <p:cNvSpPr>
                <a:spLocks/>
              </p:cNvSpPr>
              <p:nvPr/>
            </p:nvSpPr>
            <p:spPr bwMode="auto">
              <a:xfrm>
                <a:off x="2038" y="356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7" name="Freeform 4551"/>
              <p:cNvSpPr>
                <a:spLocks/>
              </p:cNvSpPr>
              <p:nvPr/>
            </p:nvSpPr>
            <p:spPr bwMode="auto">
              <a:xfrm>
                <a:off x="2030" y="3573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8" name="Freeform 4552"/>
              <p:cNvSpPr>
                <a:spLocks/>
              </p:cNvSpPr>
              <p:nvPr/>
            </p:nvSpPr>
            <p:spPr bwMode="auto">
              <a:xfrm>
                <a:off x="2072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9" name="Freeform 4553"/>
              <p:cNvSpPr>
                <a:spLocks/>
              </p:cNvSpPr>
              <p:nvPr/>
            </p:nvSpPr>
            <p:spPr bwMode="auto">
              <a:xfrm>
                <a:off x="2067" y="354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0" name="Freeform 4554"/>
              <p:cNvSpPr>
                <a:spLocks/>
              </p:cNvSpPr>
              <p:nvPr/>
            </p:nvSpPr>
            <p:spPr bwMode="auto">
              <a:xfrm>
                <a:off x="2062" y="355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1" name="Freeform 4555"/>
              <p:cNvSpPr>
                <a:spLocks/>
              </p:cNvSpPr>
              <p:nvPr/>
            </p:nvSpPr>
            <p:spPr bwMode="auto">
              <a:xfrm>
                <a:off x="2056" y="356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2" name="Freeform 4556"/>
              <p:cNvSpPr>
                <a:spLocks/>
              </p:cNvSpPr>
              <p:nvPr/>
            </p:nvSpPr>
            <p:spPr bwMode="auto">
              <a:xfrm>
                <a:off x="2051" y="3573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3" name="Freeform 4557"/>
              <p:cNvSpPr>
                <a:spLocks/>
              </p:cNvSpPr>
              <p:nvPr/>
            </p:nvSpPr>
            <p:spPr bwMode="auto">
              <a:xfrm>
                <a:off x="2179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4" name="Freeform 4558"/>
              <p:cNvSpPr>
                <a:spLocks/>
              </p:cNvSpPr>
              <p:nvPr/>
            </p:nvSpPr>
            <p:spPr bwMode="auto">
              <a:xfrm>
                <a:off x="2185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5" name="Freeform 4559"/>
              <p:cNvSpPr>
                <a:spLocks/>
              </p:cNvSpPr>
              <p:nvPr/>
            </p:nvSpPr>
            <p:spPr bwMode="auto">
              <a:xfrm>
                <a:off x="2190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6" name="Freeform 4560"/>
              <p:cNvSpPr>
                <a:spLocks/>
              </p:cNvSpPr>
              <p:nvPr/>
            </p:nvSpPr>
            <p:spPr bwMode="auto">
              <a:xfrm>
                <a:off x="2195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2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5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7" name="Freeform 4561"/>
              <p:cNvSpPr>
                <a:spLocks/>
              </p:cNvSpPr>
              <p:nvPr/>
            </p:nvSpPr>
            <p:spPr bwMode="auto">
              <a:xfrm>
                <a:off x="2203" y="357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8" name="Freeform 4562"/>
              <p:cNvSpPr>
                <a:spLocks/>
              </p:cNvSpPr>
              <p:nvPr/>
            </p:nvSpPr>
            <p:spPr bwMode="auto">
              <a:xfrm>
                <a:off x="216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9" name="Freeform 4563"/>
              <p:cNvSpPr>
                <a:spLocks/>
              </p:cNvSpPr>
              <p:nvPr/>
            </p:nvSpPr>
            <p:spPr bwMode="auto">
              <a:xfrm>
                <a:off x="2172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0" name="Freeform 4564"/>
              <p:cNvSpPr>
                <a:spLocks/>
              </p:cNvSpPr>
              <p:nvPr/>
            </p:nvSpPr>
            <p:spPr bwMode="auto">
              <a:xfrm>
                <a:off x="2177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1" name="Freeform 4565"/>
              <p:cNvSpPr>
                <a:spLocks/>
              </p:cNvSpPr>
              <p:nvPr/>
            </p:nvSpPr>
            <p:spPr bwMode="auto">
              <a:xfrm>
                <a:off x="2182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3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2" name="Freeform 4566"/>
              <p:cNvSpPr>
                <a:spLocks/>
              </p:cNvSpPr>
              <p:nvPr/>
            </p:nvSpPr>
            <p:spPr bwMode="auto">
              <a:xfrm>
                <a:off x="2187" y="357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3" name="Freeform 4567"/>
              <p:cNvSpPr>
                <a:spLocks/>
              </p:cNvSpPr>
              <p:nvPr/>
            </p:nvSpPr>
            <p:spPr bwMode="auto">
              <a:xfrm>
                <a:off x="215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4" name="Freeform 4568"/>
              <p:cNvSpPr>
                <a:spLocks/>
              </p:cNvSpPr>
              <p:nvPr/>
            </p:nvSpPr>
            <p:spPr bwMode="auto">
              <a:xfrm>
                <a:off x="2158" y="354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6 h 8"/>
                  <a:gd name="T6" fmla="*/ 11 w 11"/>
                  <a:gd name="T7" fmla="*/ 6 h 8"/>
                  <a:gd name="T8" fmla="*/ 8 w 11"/>
                  <a:gd name="T9" fmla="*/ 6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6 h 8"/>
                  <a:gd name="T18" fmla="*/ 3 w 11"/>
                  <a:gd name="T19" fmla="*/ 6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5" name="Freeform 4569"/>
              <p:cNvSpPr>
                <a:spLocks/>
              </p:cNvSpPr>
              <p:nvPr/>
            </p:nvSpPr>
            <p:spPr bwMode="auto">
              <a:xfrm>
                <a:off x="2164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6" name="Freeform 4570"/>
              <p:cNvSpPr>
                <a:spLocks/>
              </p:cNvSpPr>
              <p:nvPr/>
            </p:nvSpPr>
            <p:spPr bwMode="auto">
              <a:xfrm>
                <a:off x="2169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7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7" name="Freeform 4571"/>
              <p:cNvSpPr>
                <a:spLocks/>
              </p:cNvSpPr>
              <p:nvPr/>
            </p:nvSpPr>
            <p:spPr bwMode="auto">
              <a:xfrm>
                <a:off x="2174" y="357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8" name="Freeform 4572"/>
              <p:cNvSpPr>
                <a:spLocks/>
              </p:cNvSpPr>
              <p:nvPr/>
            </p:nvSpPr>
            <p:spPr bwMode="auto">
              <a:xfrm>
                <a:off x="2240" y="3492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0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0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0 h 83"/>
                  <a:gd name="T40" fmla="*/ 68 w 75"/>
                  <a:gd name="T41" fmla="*/ 7 h 83"/>
                  <a:gd name="T42" fmla="*/ 54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0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0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0"/>
                    </a:lnTo>
                    <a:lnTo>
                      <a:pt x="68" y="7"/>
                    </a:lnTo>
                    <a:lnTo>
                      <a:pt x="54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9" name="Freeform 4573"/>
              <p:cNvSpPr>
                <a:spLocks/>
              </p:cNvSpPr>
              <p:nvPr/>
            </p:nvSpPr>
            <p:spPr bwMode="auto">
              <a:xfrm>
                <a:off x="2253" y="34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7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0" name="Freeform 4574"/>
              <p:cNvSpPr>
                <a:spLocks/>
              </p:cNvSpPr>
              <p:nvPr/>
            </p:nvSpPr>
            <p:spPr bwMode="auto">
              <a:xfrm>
                <a:off x="2240" y="3497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5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5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1" name="Freeform 4575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2" name="Freeform 4576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3" name="Freeform 4577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4" name="Freeform 4578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5" name="Freeform 4579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6" name="Freeform 4580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7" name="Freeform 4581"/>
              <p:cNvSpPr>
                <a:spLocks/>
              </p:cNvSpPr>
              <p:nvPr/>
            </p:nvSpPr>
            <p:spPr bwMode="auto">
              <a:xfrm>
                <a:off x="2281" y="348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3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3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8" name="Freeform 4582"/>
              <p:cNvSpPr>
                <a:spLocks/>
              </p:cNvSpPr>
              <p:nvPr/>
            </p:nvSpPr>
            <p:spPr bwMode="auto">
              <a:xfrm>
                <a:off x="2271" y="3492"/>
                <a:ext cx="44" cy="75"/>
              </a:xfrm>
              <a:custGeom>
                <a:avLst/>
                <a:gdLst>
                  <a:gd name="T0" fmla="*/ 16 w 44"/>
                  <a:gd name="T1" fmla="*/ 75 h 75"/>
                  <a:gd name="T2" fmla="*/ 23 w 44"/>
                  <a:gd name="T3" fmla="*/ 70 h 75"/>
                  <a:gd name="T4" fmla="*/ 29 w 44"/>
                  <a:gd name="T5" fmla="*/ 62 h 75"/>
                  <a:gd name="T6" fmla="*/ 39 w 44"/>
                  <a:gd name="T7" fmla="*/ 49 h 75"/>
                  <a:gd name="T8" fmla="*/ 44 w 44"/>
                  <a:gd name="T9" fmla="*/ 34 h 75"/>
                  <a:gd name="T10" fmla="*/ 42 w 44"/>
                  <a:gd name="T11" fmla="*/ 20 h 75"/>
                  <a:gd name="T12" fmla="*/ 37 w 44"/>
                  <a:gd name="T13" fmla="*/ 7 h 75"/>
                  <a:gd name="T14" fmla="*/ 26 w 44"/>
                  <a:gd name="T15" fmla="*/ 2 h 75"/>
                  <a:gd name="T16" fmla="*/ 16 w 44"/>
                  <a:gd name="T17" fmla="*/ 0 h 75"/>
                  <a:gd name="T18" fmla="*/ 16 w 44"/>
                  <a:gd name="T19" fmla="*/ 2 h 75"/>
                  <a:gd name="T20" fmla="*/ 13 w 44"/>
                  <a:gd name="T21" fmla="*/ 2 h 75"/>
                  <a:gd name="T22" fmla="*/ 5 w 44"/>
                  <a:gd name="T23" fmla="*/ 18 h 75"/>
                  <a:gd name="T24" fmla="*/ 3 w 44"/>
                  <a:gd name="T25" fmla="*/ 23 h 75"/>
                  <a:gd name="T26" fmla="*/ 0 w 44"/>
                  <a:gd name="T27" fmla="*/ 31 h 75"/>
                  <a:gd name="T28" fmla="*/ 0 w 44"/>
                  <a:gd name="T29" fmla="*/ 47 h 75"/>
                  <a:gd name="T30" fmla="*/ 0 w 44"/>
                  <a:gd name="T31" fmla="*/ 60 h 75"/>
                  <a:gd name="T32" fmla="*/ 8 w 44"/>
                  <a:gd name="T33" fmla="*/ 68 h 75"/>
                  <a:gd name="T34" fmla="*/ 16 w 4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5"/>
                  <a:gd name="T56" fmla="*/ 44 w 44"/>
                  <a:gd name="T57" fmla="*/ 75 h 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5">
                    <a:moveTo>
                      <a:pt x="16" y="75"/>
                    </a:moveTo>
                    <a:lnTo>
                      <a:pt x="23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0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9" name="Freeform 4583"/>
              <p:cNvSpPr>
                <a:spLocks/>
              </p:cNvSpPr>
              <p:nvPr/>
            </p:nvSpPr>
            <p:spPr bwMode="auto">
              <a:xfrm>
                <a:off x="2287" y="3552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7 w 15"/>
                  <a:gd name="T7" fmla="*/ 5 h 18"/>
                  <a:gd name="T8" fmla="*/ 7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5 h 18"/>
                  <a:gd name="T20" fmla="*/ 2 w 15"/>
                  <a:gd name="T21" fmla="*/ 18 h 18"/>
                  <a:gd name="T22" fmla="*/ 2 w 15"/>
                  <a:gd name="T23" fmla="*/ 15 h 18"/>
                  <a:gd name="T24" fmla="*/ 5 w 15"/>
                  <a:gd name="T25" fmla="*/ 13 h 18"/>
                  <a:gd name="T26" fmla="*/ 7 w 15"/>
                  <a:gd name="T27" fmla="*/ 13 h 18"/>
                  <a:gd name="T28" fmla="*/ 7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0" name="Freeform 4584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1" name="Freeform 4585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2" name="Freeform 4586"/>
              <p:cNvSpPr>
                <a:spLocks/>
              </p:cNvSpPr>
              <p:nvPr/>
            </p:nvSpPr>
            <p:spPr bwMode="auto">
              <a:xfrm>
                <a:off x="2287" y="348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7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7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3" name="Freeform 4587"/>
              <p:cNvSpPr>
                <a:spLocks/>
              </p:cNvSpPr>
              <p:nvPr/>
            </p:nvSpPr>
            <p:spPr bwMode="auto">
              <a:xfrm>
                <a:off x="2281" y="3492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4" name="Freeform 4588"/>
              <p:cNvSpPr>
                <a:spLocks/>
              </p:cNvSpPr>
              <p:nvPr/>
            </p:nvSpPr>
            <p:spPr bwMode="auto">
              <a:xfrm>
                <a:off x="2268" y="349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5" name="Freeform 4589"/>
              <p:cNvSpPr>
                <a:spLocks/>
              </p:cNvSpPr>
              <p:nvPr/>
            </p:nvSpPr>
            <p:spPr bwMode="auto">
              <a:xfrm>
                <a:off x="2268" y="3523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6" name="Freeform 4590"/>
              <p:cNvSpPr>
                <a:spLocks/>
              </p:cNvSpPr>
              <p:nvPr/>
            </p:nvSpPr>
            <p:spPr bwMode="auto">
              <a:xfrm>
                <a:off x="2271" y="354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7" name="Freeform 4591"/>
              <p:cNvSpPr>
                <a:spLocks/>
              </p:cNvSpPr>
              <p:nvPr/>
            </p:nvSpPr>
            <p:spPr bwMode="auto">
              <a:xfrm>
                <a:off x="2064" y="3455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6 w 128"/>
                  <a:gd name="T9" fmla="*/ 31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8 w 128"/>
                  <a:gd name="T17" fmla="*/ 34 h 34"/>
                  <a:gd name="T18" fmla="*/ 115 w 128"/>
                  <a:gd name="T19" fmla="*/ 34 h 34"/>
                  <a:gd name="T20" fmla="*/ 121 w 128"/>
                  <a:gd name="T21" fmla="*/ 31 h 34"/>
                  <a:gd name="T22" fmla="*/ 126 w 128"/>
                  <a:gd name="T23" fmla="*/ 26 h 34"/>
                  <a:gd name="T24" fmla="*/ 128 w 128"/>
                  <a:gd name="T25" fmla="*/ 18 h 34"/>
                  <a:gd name="T26" fmla="*/ 128 w 128"/>
                  <a:gd name="T27" fmla="*/ 10 h 34"/>
                  <a:gd name="T28" fmla="*/ 128 w 128"/>
                  <a:gd name="T29" fmla="*/ 5 h 34"/>
                  <a:gd name="T30" fmla="*/ 126 w 128"/>
                  <a:gd name="T31" fmla="*/ 2 h 34"/>
                  <a:gd name="T32" fmla="*/ 118 w 128"/>
                  <a:gd name="T33" fmla="*/ 0 h 34"/>
                  <a:gd name="T34" fmla="*/ 113 w 128"/>
                  <a:gd name="T35" fmla="*/ 0 h 34"/>
                  <a:gd name="T36" fmla="*/ 108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2 h 34"/>
                  <a:gd name="T44" fmla="*/ 53 w 128"/>
                  <a:gd name="T45" fmla="*/ 2 h 34"/>
                  <a:gd name="T46" fmla="*/ 32 w 128"/>
                  <a:gd name="T47" fmla="*/ 2 h 34"/>
                  <a:gd name="T48" fmla="*/ 16 w 128"/>
                  <a:gd name="T49" fmla="*/ 5 h 34"/>
                  <a:gd name="T50" fmla="*/ 6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8" y="18"/>
                    </a:lnTo>
                    <a:lnTo>
                      <a:pt x="128" y="10"/>
                    </a:lnTo>
                    <a:lnTo>
                      <a:pt x="128" y="5"/>
                    </a:lnTo>
                    <a:lnTo>
                      <a:pt x="126" y="2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2" y="2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8" name="Freeform 4592"/>
              <p:cNvSpPr>
                <a:spLocks/>
              </p:cNvSpPr>
              <p:nvPr/>
            </p:nvSpPr>
            <p:spPr bwMode="auto">
              <a:xfrm>
                <a:off x="2064" y="346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9" name="Freeform 4593"/>
              <p:cNvSpPr>
                <a:spLocks/>
              </p:cNvSpPr>
              <p:nvPr/>
            </p:nvSpPr>
            <p:spPr bwMode="auto">
              <a:xfrm>
                <a:off x="2064" y="3481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0" name="Freeform 4594"/>
              <p:cNvSpPr>
                <a:spLocks/>
              </p:cNvSpPr>
              <p:nvPr/>
            </p:nvSpPr>
            <p:spPr bwMode="auto">
              <a:xfrm>
                <a:off x="2070" y="3484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1" name="Freeform 4595"/>
              <p:cNvSpPr>
                <a:spLocks/>
              </p:cNvSpPr>
              <p:nvPr/>
            </p:nvSpPr>
            <p:spPr bwMode="auto">
              <a:xfrm>
                <a:off x="2127" y="3486"/>
                <a:ext cx="31" cy="6"/>
              </a:xfrm>
              <a:custGeom>
                <a:avLst/>
                <a:gdLst>
                  <a:gd name="T0" fmla="*/ 31 w 31"/>
                  <a:gd name="T1" fmla="*/ 3 h 6"/>
                  <a:gd name="T2" fmla="*/ 31 w 31"/>
                  <a:gd name="T3" fmla="*/ 3 h 6"/>
                  <a:gd name="T4" fmla="*/ 29 w 31"/>
                  <a:gd name="T5" fmla="*/ 3 h 6"/>
                  <a:gd name="T6" fmla="*/ 24 w 31"/>
                  <a:gd name="T7" fmla="*/ 0 h 6"/>
                  <a:gd name="T8" fmla="*/ 21 w 31"/>
                  <a:gd name="T9" fmla="*/ 0 h 6"/>
                  <a:gd name="T10" fmla="*/ 16 w 31"/>
                  <a:gd name="T11" fmla="*/ 0 h 6"/>
                  <a:gd name="T12" fmla="*/ 13 w 31"/>
                  <a:gd name="T13" fmla="*/ 0 h 6"/>
                  <a:gd name="T14" fmla="*/ 8 w 31"/>
                  <a:gd name="T15" fmla="*/ 0 h 6"/>
                  <a:gd name="T16" fmla="*/ 5 w 31"/>
                  <a:gd name="T17" fmla="*/ 0 h 6"/>
                  <a:gd name="T18" fmla="*/ 0 w 31"/>
                  <a:gd name="T19" fmla="*/ 0 h 6"/>
                  <a:gd name="T20" fmla="*/ 0 w 31"/>
                  <a:gd name="T21" fmla="*/ 3 h 6"/>
                  <a:gd name="T22" fmla="*/ 5 w 31"/>
                  <a:gd name="T23" fmla="*/ 3 h 6"/>
                  <a:gd name="T24" fmla="*/ 8 w 31"/>
                  <a:gd name="T25" fmla="*/ 3 h 6"/>
                  <a:gd name="T26" fmla="*/ 13 w 31"/>
                  <a:gd name="T27" fmla="*/ 3 h 6"/>
                  <a:gd name="T28" fmla="*/ 16 w 31"/>
                  <a:gd name="T29" fmla="*/ 6 h 6"/>
                  <a:gd name="T30" fmla="*/ 21 w 31"/>
                  <a:gd name="T31" fmla="*/ 6 h 6"/>
                  <a:gd name="T32" fmla="*/ 24 w 31"/>
                  <a:gd name="T33" fmla="*/ 6 h 6"/>
                  <a:gd name="T34" fmla="*/ 29 w 31"/>
                  <a:gd name="T35" fmla="*/ 6 h 6"/>
                  <a:gd name="T36" fmla="*/ 31 w 31"/>
                  <a:gd name="T37" fmla="*/ 6 h 6"/>
                  <a:gd name="T38" fmla="*/ 31 w 31"/>
                  <a:gd name="T39" fmla="*/ 6 h 6"/>
                  <a:gd name="T40" fmla="*/ 31 w 31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6"/>
                  <a:gd name="T65" fmla="*/ 31 w 31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6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2" name="Freeform 4596"/>
              <p:cNvSpPr>
                <a:spLocks/>
              </p:cNvSpPr>
              <p:nvPr/>
            </p:nvSpPr>
            <p:spPr bwMode="auto">
              <a:xfrm>
                <a:off x="2158" y="3484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2 h 8"/>
                  <a:gd name="T6" fmla="*/ 21 w 29"/>
                  <a:gd name="T7" fmla="*/ 2 h 8"/>
                  <a:gd name="T8" fmla="*/ 19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6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2 h 8"/>
                  <a:gd name="T38" fmla="*/ 29 w 29"/>
                  <a:gd name="T39" fmla="*/ 2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3" name="Freeform 4597"/>
              <p:cNvSpPr>
                <a:spLocks/>
              </p:cNvSpPr>
              <p:nvPr/>
            </p:nvSpPr>
            <p:spPr bwMode="auto">
              <a:xfrm>
                <a:off x="2185" y="345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4 h 29"/>
                  <a:gd name="T12" fmla="*/ 5 w 10"/>
                  <a:gd name="T13" fmla="*/ 19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7 h 29"/>
                  <a:gd name="T20" fmla="*/ 2 w 10"/>
                  <a:gd name="T21" fmla="*/ 29 h 29"/>
                  <a:gd name="T22" fmla="*/ 5 w 10"/>
                  <a:gd name="T23" fmla="*/ 27 h 29"/>
                  <a:gd name="T24" fmla="*/ 5 w 10"/>
                  <a:gd name="T25" fmla="*/ 24 h 29"/>
                  <a:gd name="T26" fmla="*/ 7 w 10"/>
                  <a:gd name="T27" fmla="*/ 19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5" y="19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2" y="29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4" name="Freeform 4598"/>
              <p:cNvSpPr>
                <a:spLocks/>
              </p:cNvSpPr>
              <p:nvPr/>
            </p:nvSpPr>
            <p:spPr bwMode="auto">
              <a:xfrm>
                <a:off x="2172" y="3452"/>
                <a:ext cx="20" cy="8"/>
              </a:xfrm>
              <a:custGeom>
                <a:avLst/>
                <a:gdLst>
                  <a:gd name="T0" fmla="*/ 0 w 20"/>
                  <a:gd name="T1" fmla="*/ 3 h 8"/>
                  <a:gd name="T2" fmla="*/ 0 w 20"/>
                  <a:gd name="T3" fmla="*/ 3 h 8"/>
                  <a:gd name="T4" fmla="*/ 0 w 20"/>
                  <a:gd name="T5" fmla="*/ 3 h 8"/>
                  <a:gd name="T6" fmla="*/ 2 w 20"/>
                  <a:gd name="T7" fmla="*/ 3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3 h 8"/>
                  <a:gd name="T24" fmla="*/ 15 w 20"/>
                  <a:gd name="T25" fmla="*/ 3 h 8"/>
                  <a:gd name="T26" fmla="*/ 13 w 20"/>
                  <a:gd name="T27" fmla="*/ 3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5" name="Freeform 4599"/>
              <p:cNvSpPr>
                <a:spLocks/>
              </p:cNvSpPr>
              <p:nvPr/>
            </p:nvSpPr>
            <p:spPr bwMode="auto">
              <a:xfrm>
                <a:off x="2064" y="3452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5 h 11"/>
                  <a:gd name="T14" fmla="*/ 89 w 108"/>
                  <a:gd name="T15" fmla="*/ 5 h 11"/>
                  <a:gd name="T16" fmla="*/ 102 w 108"/>
                  <a:gd name="T17" fmla="*/ 5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5 h 11"/>
                  <a:gd name="T32" fmla="*/ 16 w 108"/>
                  <a:gd name="T33" fmla="*/ 5 h 11"/>
                  <a:gd name="T34" fmla="*/ 6 w 108"/>
                  <a:gd name="T35" fmla="*/ 5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6" name="Rectangle 4600"/>
              <p:cNvSpPr>
                <a:spLocks noChangeArrowheads="1"/>
              </p:cNvSpPr>
              <p:nvPr/>
            </p:nvSpPr>
            <p:spPr bwMode="auto">
              <a:xfrm>
                <a:off x="2083" y="3471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297" name="Freeform 4601"/>
              <p:cNvSpPr>
                <a:spLocks/>
              </p:cNvSpPr>
              <p:nvPr/>
            </p:nvSpPr>
            <p:spPr bwMode="auto">
              <a:xfrm>
                <a:off x="1879" y="3379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3 h 71"/>
                  <a:gd name="T44" fmla="*/ 319 w 337"/>
                  <a:gd name="T45" fmla="*/ 10 h 71"/>
                  <a:gd name="T46" fmla="*/ 313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3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8" name="Freeform 4602"/>
              <p:cNvSpPr>
                <a:spLocks/>
              </p:cNvSpPr>
              <p:nvPr/>
            </p:nvSpPr>
            <p:spPr bwMode="auto">
              <a:xfrm>
                <a:off x="1892" y="3384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8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8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9" name="Freeform 4603"/>
              <p:cNvSpPr>
                <a:spLocks/>
              </p:cNvSpPr>
              <p:nvPr/>
            </p:nvSpPr>
            <p:spPr bwMode="auto">
              <a:xfrm>
                <a:off x="1876" y="3413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0" name="Freeform 4604"/>
              <p:cNvSpPr>
                <a:spLocks/>
              </p:cNvSpPr>
              <p:nvPr/>
            </p:nvSpPr>
            <p:spPr bwMode="auto">
              <a:xfrm>
                <a:off x="1884" y="3434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1" name="Freeform 4605"/>
              <p:cNvSpPr>
                <a:spLocks/>
              </p:cNvSpPr>
              <p:nvPr/>
            </p:nvSpPr>
            <p:spPr bwMode="auto">
              <a:xfrm>
                <a:off x="2096" y="3437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2" name="Freeform 4606"/>
              <p:cNvSpPr>
                <a:spLocks/>
              </p:cNvSpPr>
              <p:nvPr/>
            </p:nvSpPr>
            <p:spPr bwMode="auto">
              <a:xfrm>
                <a:off x="2200" y="3400"/>
                <a:ext cx="16" cy="39"/>
              </a:xfrm>
              <a:custGeom>
                <a:avLst/>
                <a:gdLst>
                  <a:gd name="T0" fmla="*/ 0 w 16"/>
                  <a:gd name="T1" fmla="*/ 2 h 39"/>
                  <a:gd name="T2" fmla="*/ 0 w 16"/>
                  <a:gd name="T3" fmla="*/ 2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2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2"/>
                    </a:moveTo>
                    <a:lnTo>
                      <a:pt x="0" y="2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3" name="Freeform 4607"/>
              <p:cNvSpPr>
                <a:spLocks/>
              </p:cNvSpPr>
              <p:nvPr/>
            </p:nvSpPr>
            <p:spPr bwMode="auto">
              <a:xfrm>
                <a:off x="2185" y="3379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7 w 21"/>
                  <a:gd name="T9" fmla="*/ 8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1 h 23"/>
                  <a:gd name="T18" fmla="*/ 15 w 21"/>
                  <a:gd name="T19" fmla="*/ 23 h 23"/>
                  <a:gd name="T20" fmla="*/ 21 w 21"/>
                  <a:gd name="T21" fmla="*/ 21 h 23"/>
                  <a:gd name="T22" fmla="*/ 18 w 21"/>
                  <a:gd name="T23" fmla="*/ 18 h 23"/>
                  <a:gd name="T24" fmla="*/ 18 w 21"/>
                  <a:gd name="T25" fmla="*/ 16 h 23"/>
                  <a:gd name="T26" fmla="*/ 15 w 21"/>
                  <a:gd name="T27" fmla="*/ 13 h 23"/>
                  <a:gd name="T28" fmla="*/ 13 w 21"/>
                  <a:gd name="T29" fmla="*/ 8 h 23"/>
                  <a:gd name="T30" fmla="*/ 10 w 21"/>
                  <a:gd name="T31" fmla="*/ 5 h 23"/>
                  <a:gd name="T32" fmla="*/ 7 w 21"/>
                  <a:gd name="T33" fmla="*/ 3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4" name="Freeform 4608"/>
              <p:cNvSpPr>
                <a:spLocks/>
              </p:cNvSpPr>
              <p:nvPr/>
            </p:nvSpPr>
            <p:spPr bwMode="auto">
              <a:xfrm>
                <a:off x="1934" y="3376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5" name="Freeform 4609"/>
              <p:cNvSpPr>
                <a:spLocks/>
              </p:cNvSpPr>
              <p:nvPr/>
            </p:nvSpPr>
            <p:spPr bwMode="auto">
              <a:xfrm>
                <a:off x="1973" y="3387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5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5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5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5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6" name="Freeform 4610"/>
              <p:cNvSpPr>
                <a:spLocks/>
              </p:cNvSpPr>
              <p:nvPr/>
            </p:nvSpPr>
            <p:spPr bwMode="auto">
              <a:xfrm>
                <a:off x="1928" y="3190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7" name="Freeform 4611"/>
              <p:cNvSpPr>
                <a:spLocks/>
              </p:cNvSpPr>
              <p:nvPr/>
            </p:nvSpPr>
            <p:spPr bwMode="auto">
              <a:xfrm>
                <a:off x="1941" y="3214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2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2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7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7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2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2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7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8" name="Freeform 4612"/>
              <p:cNvSpPr>
                <a:spLocks/>
              </p:cNvSpPr>
              <p:nvPr/>
            </p:nvSpPr>
            <p:spPr bwMode="auto">
              <a:xfrm>
                <a:off x="2062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5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9" name="Freeform 4613"/>
              <p:cNvSpPr>
                <a:spLocks/>
              </p:cNvSpPr>
              <p:nvPr/>
            </p:nvSpPr>
            <p:spPr bwMode="auto">
              <a:xfrm>
                <a:off x="2088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0" name="Freeform 4614"/>
              <p:cNvSpPr>
                <a:spLocks/>
              </p:cNvSpPr>
              <p:nvPr/>
            </p:nvSpPr>
            <p:spPr bwMode="auto">
              <a:xfrm>
                <a:off x="2114" y="3397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5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1" name="Freeform 4615"/>
              <p:cNvSpPr>
                <a:spLocks/>
              </p:cNvSpPr>
              <p:nvPr/>
            </p:nvSpPr>
            <p:spPr bwMode="auto">
              <a:xfrm>
                <a:off x="1952" y="322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2" name="Freeform 4616"/>
              <p:cNvSpPr>
                <a:spLocks/>
              </p:cNvSpPr>
              <p:nvPr/>
            </p:nvSpPr>
            <p:spPr bwMode="auto">
              <a:xfrm>
                <a:off x="2004" y="3248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8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3" name="Freeform 4617"/>
              <p:cNvSpPr>
                <a:spLocks/>
              </p:cNvSpPr>
              <p:nvPr/>
            </p:nvSpPr>
            <p:spPr bwMode="auto">
              <a:xfrm>
                <a:off x="1965" y="323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4" name="Freeform 4618"/>
              <p:cNvSpPr>
                <a:spLocks/>
              </p:cNvSpPr>
              <p:nvPr/>
            </p:nvSpPr>
            <p:spPr bwMode="auto">
              <a:xfrm>
                <a:off x="2240" y="3510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5" name="Freeform 4619"/>
              <p:cNvSpPr>
                <a:spLocks/>
              </p:cNvSpPr>
              <p:nvPr/>
            </p:nvSpPr>
            <p:spPr bwMode="auto">
              <a:xfrm>
                <a:off x="2240" y="35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6" name="Freeform 4620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7" name="Freeform 4621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8" name="Freeform 4622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9" name="Freeform 4623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0" name="Freeform 4624"/>
              <p:cNvSpPr>
                <a:spLocks/>
              </p:cNvSpPr>
              <p:nvPr/>
            </p:nvSpPr>
            <p:spPr bwMode="auto">
              <a:xfrm>
                <a:off x="2297" y="3547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1" name="Freeform 4625"/>
              <p:cNvSpPr>
                <a:spLocks/>
              </p:cNvSpPr>
              <p:nvPr/>
            </p:nvSpPr>
            <p:spPr bwMode="auto">
              <a:xfrm>
                <a:off x="2302" y="3544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2" name="Freeform 4626"/>
              <p:cNvSpPr>
                <a:spLocks/>
              </p:cNvSpPr>
              <p:nvPr/>
            </p:nvSpPr>
            <p:spPr bwMode="auto">
              <a:xfrm>
                <a:off x="2294" y="3518"/>
                <a:ext cx="14" cy="29"/>
              </a:xfrm>
              <a:custGeom>
                <a:avLst/>
                <a:gdLst>
                  <a:gd name="T0" fmla="*/ 0 w 14"/>
                  <a:gd name="T1" fmla="*/ 2 h 29"/>
                  <a:gd name="T2" fmla="*/ 0 w 14"/>
                  <a:gd name="T3" fmla="*/ 2 h 29"/>
                  <a:gd name="T4" fmla="*/ 3 w 14"/>
                  <a:gd name="T5" fmla="*/ 5 h 29"/>
                  <a:gd name="T6" fmla="*/ 6 w 14"/>
                  <a:gd name="T7" fmla="*/ 8 h 29"/>
                  <a:gd name="T8" fmla="*/ 8 w 14"/>
                  <a:gd name="T9" fmla="*/ 10 h 29"/>
                  <a:gd name="T10" fmla="*/ 8 w 14"/>
                  <a:gd name="T11" fmla="*/ 13 h 29"/>
                  <a:gd name="T12" fmla="*/ 8 w 14"/>
                  <a:gd name="T13" fmla="*/ 18 h 29"/>
                  <a:gd name="T14" fmla="*/ 11 w 14"/>
                  <a:gd name="T15" fmla="*/ 21 h 29"/>
                  <a:gd name="T16" fmla="*/ 11 w 14"/>
                  <a:gd name="T17" fmla="*/ 23 h 29"/>
                  <a:gd name="T18" fmla="*/ 11 w 14"/>
                  <a:gd name="T19" fmla="*/ 26 h 29"/>
                  <a:gd name="T20" fmla="*/ 14 w 14"/>
                  <a:gd name="T21" fmla="*/ 29 h 29"/>
                  <a:gd name="T22" fmla="*/ 14 w 14"/>
                  <a:gd name="T23" fmla="*/ 23 h 29"/>
                  <a:gd name="T24" fmla="*/ 14 w 14"/>
                  <a:gd name="T25" fmla="*/ 21 h 29"/>
                  <a:gd name="T26" fmla="*/ 14 w 14"/>
                  <a:gd name="T27" fmla="*/ 15 h 29"/>
                  <a:gd name="T28" fmla="*/ 11 w 14"/>
                  <a:gd name="T29" fmla="*/ 13 h 29"/>
                  <a:gd name="T30" fmla="*/ 11 w 14"/>
                  <a:gd name="T31" fmla="*/ 10 h 29"/>
                  <a:gd name="T32" fmla="*/ 8 w 14"/>
                  <a:gd name="T33" fmla="*/ 5 h 29"/>
                  <a:gd name="T34" fmla="*/ 6 w 14"/>
                  <a:gd name="T35" fmla="*/ 2 h 29"/>
                  <a:gd name="T36" fmla="*/ 3 w 14"/>
                  <a:gd name="T37" fmla="*/ 0 h 29"/>
                  <a:gd name="T38" fmla="*/ 3 w 14"/>
                  <a:gd name="T39" fmla="*/ 0 h 29"/>
                  <a:gd name="T40" fmla="*/ 0 w 14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"/>
                  <a:gd name="T64" fmla="*/ 0 h 29"/>
                  <a:gd name="T65" fmla="*/ 14 w 14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" h="29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3" name="Freeform 4627"/>
              <p:cNvSpPr>
                <a:spLocks/>
              </p:cNvSpPr>
              <p:nvPr/>
            </p:nvSpPr>
            <p:spPr bwMode="auto">
              <a:xfrm>
                <a:off x="2271" y="3510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3 w 26"/>
                  <a:gd name="T17" fmla="*/ 8 h 10"/>
                  <a:gd name="T18" fmla="*/ 23 w 26"/>
                  <a:gd name="T19" fmla="*/ 10 h 10"/>
                  <a:gd name="T20" fmla="*/ 26 w 26"/>
                  <a:gd name="T21" fmla="*/ 8 h 10"/>
                  <a:gd name="T22" fmla="*/ 23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4" name="Freeform 4628"/>
              <p:cNvSpPr>
                <a:spLocks/>
              </p:cNvSpPr>
              <p:nvPr/>
            </p:nvSpPr>
            <p:spPr bwMode="auto">
              <a:xfrm>
                <a:off x="2242" y="3507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5 h 11"/>
                  <a:gd name="T10" fmla="*/ 16 w 29"/>
                  <a:gd name="T11" fmla="*/ 5 h 11"/>
                  <a:gd name="T12" fmla="*/ 21 w 29"/>
                  <a:gd name="T13" fmla="*/ 5 h 11"/>
                  <a:gd name="T14" fmla="*/ 24 w 29"/>
                  <a:gd name="T15" fmla="*/ 5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5 h 11"/>
                  <a:gd name="T34" fmla="*/ 3 w 29"/>
                  <a:gd name="T35" fmla="*/ 5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5" name="Freeform 4629"/>
              <p:cNvSpPr>
                <a:spLocks/>
              </p:cNvSpPr>
              <p:nvPr/>
            </p:nvSpPr>
            <p:spPr bwMode="auto">
              <a:xfrm>
                <a:off x="2240" y="351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6" name="Freeform 4630"/>
              <p:cNvSpPr>
                <a:spLocks/>
              </p:cNvSpPr>
              <p:nvPr/>
            </p:nvSpPr>
            <p:spPr bwMode="auto">
              <a:xfrm>
                <a:off x="2253" y="352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1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1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1 w 47"/>
                  <a:gd name="T33" fmla="*/ 11 h 50"/>
                  <a:gd name="T34" fmla="*/ 44 w 47"/>
                  <a:gd name="T35" fmla="*/ 19 h 50"/>
                  <a:gd name="T36" fmla="*/ 41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1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1" y="11"/>
                    </a:lnTo>
                    <a:lnTo>
                      <a:pt x="44" y="19"/>
                    </a:lnTo>
                    <a:lnTo>
                      <a:pt x="41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46" name="Rectangle 4632"/>
            <p:cNvSpPr>
              <a:spLocks noChangeArrowheads="1"/>
            </p:cNvSpPr>
            <p:nvPr/>
          </p:nvSpPr>
          <p:spPr bwMode="auto">
            <a:xfrm>
              <a:off x="1687" y="2930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47" name="Rectangle 4633"/>
            <p:cNvSpPr>
              <a:spLocks noChangeArrowheads="1"/>
            </p:cNvSpPr>
            <p:nvPr/>
          </p:nvSpPr>
          <p:spPr bwMode="auto">
            <a:xfrm>
              <a:off x="1859" y="2942"/>
              <a:ext cx="57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Finance &amp; </a:t>
              </a:r>
              <a:endParaRPr lang="en-GB" altLang="de-DE" sz="1400"/>
            </a:p>
          </p:txBody>
        </p:sp>
        <p:sp>
          <p:nvSpPr>
            <p:cNvPr id="15448" name="Rectangle 4634"/>
            <p:cNvSpPr>
              <a:spLocks noChangeArrowheads="1"/>
            </p:cNvSpPr>
            <p:nvPr/>
          </p:nvSpPr>
          <p:spPr bwMode="auto">
            <a:xfrm>
              <a:off x="1837" y="3052"/>
              <a:ext cx="57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Accounting</a:t>
              </a:r>
              <a:endParaRPr lang="en-GB" altLang="de-DE" sz="1400"/>
            </a:p>
          </p:txBody>
        </p:sp>
        <p:grpSp>
          <p:nvGrpSpPr>
            <p:cNvPr id="15449" name="Group 4800"/>
            <p:cNvGrpSpPr>
              <a:grpSpLocks/>
            </p:cNvGrpSpPr>
            <p:nvPr/>
          </p:nvGrpSpPr>
          <p:grpSpPr bwMode="auto">
            <a:xfrm>
              <a:off x="3498" y="3193"/>
              <a:ext cx="588" cy="419"/>
              <a:chOff x="3498" y="3193"/>
              <a:chExt cx="588" cy="419"/>
            </a:xfrm>
          </p:grpSpPr>
          <p:sp>
            <p:nvSpPr>
              <p:cNvPr id="15997" name="Freeform 4635"/>
              <p:cNvSpPr>
                <a:spLocks/>
              </p:cNvSpPr>
              <p:nvPr/>
            </p:nvSpPr>
            <p:spPr bwMode="auto">
              <a:xfrm>
                <a:off x="3799" y="3368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8" name="Freeform 4636"/>
              <p:cNvSpPr>
                <a:spLocks/>
              </p:cNvSpPr>
              <p:nvPr/>
            </p:nvSpPr>
            <p:spPr bwMode="auto">
              <a:xfrm>
                <a:off x="3853" y="3366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9" name="Freeform 4637"/>
              <p:cNvSpPr>
                <a:spLocks/>
              </p:cNvSpPr>
              <p:nvPr/>
            </p:nvSpPr>
            <p:spPr bwMode="auto">
              <a:xfrm>
                <a:off x="3901" y="3371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0" name="Freeform 4638"/>
              <p:cNvSpPr>
                <a:spLocks/>
              </p:cNvSpPr>
              <p:nvPr/>
            </p:nvSpPr>
            <p:spPr bwMode="auto">
              <a:xfrm>
                <a:off x="3916" y="3389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1" name="Freeform 4639"/>
              <p:cNvSpPr>
                <a:spLocks/>
              </p:cNvSpPr>
              <p:nvPr/>
            </p:nvSpPr>
            <p:spPr bwMode="auto">
              <a:xfrm>
                <a:off x="3911" y="3410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2" name="Freeform 4640"/>
              <p:cNvSpPr>
                <a:spLocks/>
              </p:cNvSpPr>
              <p:nvPr/>
            </p:nvSpPr>
            <p:spPr bwMode="auto">
              <a:xfrm>
                <a:off x="3914" y="342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3" name="Freeform 4641"/>
              <p:cNvSpPr>
                <a:spLocks/>
              </p:cNvSpPr>
              <p:nvPr/>
            </p:nvSpPr>
            <p:spPr bwMode="auto">
              <a:xfrm>
                <a:off x="3948" y="3418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4" name="Freeform 4642"/>
              <p:cNvSpPr>
                <a:spLocks/>
              </p:cNvSpPr>
              <p:nvPr/>
            </p:nvSpPr>
            <p:spPr bwMode="auto">
              <a:xfrm>
                <a:off x="3982" y="3418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5" name="Freeform 4643"/>
              <p:cNvSpPr>
                <a:spLocks/>
              </p:cNvSpPr>
              <p:nvPr/>
            </p:nvSpPr>
            <p:spPr bwMode="auto">
              <a:xfrm>
                <a:off x="4042" y="3426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6" name="Freeform 4644"/>
              <p:cNvSpPr>
                <a:spLocks/>
              </p:cNvSpPr>
              <p:nvPr/>
            </p:nvSpPr>
            <p:spPr bwMode="auto">
              <a:xfrm>
                <a:off x="4057" y="3486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7" name="Freeform 4645"/>
              <p:cNvSpPr>
                <a:spLocks/>
              </p:cNvSpPr>
              <p:nvPr/>
            </p:nvSpPr>
            <p:spPr bwMode="auto">
              <a:xfrm>
                <a:off x="4021" y="3518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8" name="Freeform 4646"/>
              <p:cNvSpPr>
                <a:spLocks/>
              </p:cNvSpPr>
              <p:nvPr/>
            </p:nvSpPr>
            <p:spPr bwMode="auto">
              <a:xfrm>
                <a:off x="4018" y="3497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9" name="Freeform 4647"/>
              <p:cNvSpPr>
                <a:spLocks/>
              </p:cNvSpPr>
              <p:nvPr/>
            </p:nvSpPr>
            <p:spPr bwMode="auto">
              <a:xfrm>
                <a:off x="4008" y="3476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0" name="Freeform 4648"/>
              <p:cNvSpPr>
                <a:spLocks/>
              </p:cNvSpPr>
              <p:nvPr/>
            </p:nvSpPr>
            <p:spPr bwMode="auto">
              <a:xfrm>
                <a:off x="3969" y="3471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1" name="Freeform 4649"/>
              <p:cNvSpPr>
                <a:spLocks/>
              </p:cNvSpPr>
              <p:nvPr/>
            </p:nvSpPr>
            <p:spPr bwMode="auto">
              <a:xfrm>
                <a:off x="3935" y="3473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2" name="Freeform 4650"/>
              <p:cNvSpPr>
                <a:spLocks/>
              </p:cNvSpPr>
              <p:nvPr/>
            </p:nvSpPr>
            <p:spPr bwMode="auto">
              <a:xfrm>
                <a:off x="3532" y="3418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5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3" name="Freeform 4651"/>
              <p:cNvSpPr>
                <a:spLocks/>
              </p:cNvSpPr>
              <p:nvPr/>
            </p:nvSpPr>
            <p:spPr bwMode="auto">
              <a:xfrm>
                <a:off x="3532" y="3434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4" name="Freeform 4652"/>
              <p:cNvSpPr>
                <a:spLocks/>
              </p:cNvSpPr>
              <p:nvPr/>
            </p:nvSpPr>
            <p:spPr bwMode="auto">
              <a:xfrm>
                <a:off x="3532" y="3484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5" name="Freeform 4653"/>
              <p:cNvSpPr>
                <a:spLocks/>
              </p:cNvSpPr>
              <p:nvPr/>
            </p:nvSpPr>
            <p:spPr bwMode="auto">
              <a:xfrm>
                <a:off x="3542" y="3499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5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39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6 h 8"/>
                  <a:gd name="T24" fmla="*/ 39 w 155"/>
                  <a:gd name="T25" fmla="*/ 6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5 w 155"/>
                  <a:gd name="T33" fmla="*/ 8 h 8"/>
                  <a:gd name="T34" fmla="*/ 134 w 155"/>
                  <a:gd name="T35" fmla="*/ 6 h 8"/>
                  <a:gd name="T36" fmla="*/ 155 w 155"/>
                  <a:gd name="T37" fmla="*/ 6 h 8"/>
                  <a:gd name="T38" fmla="*/ 155 w 155"/>
                  <a:gd name="T39" fmla="*/ 6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5" y="6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6" name="Freeform 4654"/>
              <p:cNvSpPr>
                <a:spLocks/>
              </p:cNvSpPr>
              <p:nvPr/>
            </p:nvSpPr>
            <p:spPr bwMode="auto">
              <a:xfrm>
                <a:off x="3697" y="3502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2 w 86"/>
                  <a:gd name="T7" fmla="*/ 3 h 8"/>
                  <a:gd name="T8" fmla="*/ 52 w 86"/>
                  <a:gd name="T9" fmla="*/ 3 h 8"/>
                  <a:gd name="T10" fmla="*/ 41 w 86"/>
                  <a:gd name="T11" fmla="*/ 3 h 8"/>
                  <a:gd name="T12" fmla="*/ 31 w 86"/>
                  <a:gd name="T13" fmla="*/ 3 h 8"/>
                  <a:gd name="T14" fmla="*/ 20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0 w 86"/>
                  <a:gd name="T25" fmla="*/ 5 h 8"/>
                  <a:gd name="T26" fmla="*/ 31 w 86"/>
                  <a:gd name="T27" fmla="*/ 5 h 8"/>
                  <a:gd name="T28" fmla="*/ 41 w 86"/>
                  <a:gd name="T29" fmla="*/ 5 h 8"/>
                  <a:gd name="T30" fmla="*/ 52 w 86"/>
                  <a:gd name="T31" fmla="*/ 8 h 8"/>
                  <a:gd name="T32" fmla="*/ 62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2" y="3"/>
                    </a:lnTo>
                    <a:lnTo>
                      <a:pt x="52" y="3"/>
                    </a:lnTo>
                    <a:lnTo>
                      <a:pt x="41" y="3"/>
                    </a:lnTo>
                    <a:lnTo>
                      <a:pt x="31" y="3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0" y="5"/>
                    </a:lnTo>
                    <a:lnTo>
                      <a:pt x="31" y="5"/>
                    </a:lnTo>
                    <a:lnTo>
                      <a:pt x="41" y="5"/>
                    </a:lnTo>
                    <a:lnTo>
                      <a:pt x="52" y="8"/>
                    </a:lnTo>
                    <a:lnTo>
                      <a:pt x="62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7" name="Freeform 4655"/>
              <p:cNvSpPr>
                <a:spLocks/>
              </p:cNvSpPr>
              <p:nvPr/>
            </p:nvSpPr>
            <p:spPr bwMode="auto">
              <a:xfrm>
                <a:off x="3783" y="3497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8" name="Freeform 4656"/>
              <p:cNvSpPr>
                <a:spLocks/>
              </p:cNvSpPr>
              <p:nvPr/>
            </p:nvSpPr>
            <p:spPr bwMode="auto">
              <a:xfrm>
                <a:off x="3851" y="3429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9" name="Freeform 4657"/>
              <p:cNvSpPr>
                <a:spLocks/>
              </p:cNvSpPr>
              <p:nvPr/>
            </p:nvSpPr>
            <p:spPr bwMode="auto">
              <a:xfrm>
                <a:off x="3812" y="3418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0" name="Freeform 4658"/>
              <p:cNvSpPr>
                <a:spLocks/>
              </p:cNvSpPr>
              <p:nvPr/>
            </p:nvSpPr>
            <p:spPr bwMode="auto">
              <a:xfrm>
                <a:off x="3532" y="3418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1" name="Freeform 4659"/>
              <p:cNvSpPr>
                <a:spLocks/>
              </p:cNvSpPr>
              <p:nvPr/>
            </p:nvSpPr>
            <p:spPr bwMode="auto">
              <a:xfrm>
                <a:off x="3498" y="3523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2" name="Freeform 4660"/>
              <p:cNvSpPr>
                <a:spLocks/>
              </p:cNvSpPr>
              <p:nvPr/>
            </p:nvSpPr>
            <p:spPr bwMode="auto">
              <a:xfrm>
                <a:off x="3503" y="3526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3" name="Freeform 4661"/>
              <p:cNvSpPr>
                <a:spLocks/>
              </p:cNvSpPr>
              <p:nvPr/>
            </p:nvSpPr>
            <p:spPr bwMode="auto">
              <a:xfrm>
                <a:off x="3560" y="3536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4" name="Freeform 4662"/>
              <p:cNvSpPr>
                <a:spLocks/>
              </p:cNvSpPr>
              <p:nvPr/>
            </p:nvSpPr>
            <p:spPr bwMode="auto">
              <a:xfrm>
                <a:off x="3550" y="354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5" name="Freeform 4663"/>
              <p:cNvSpPr>
                <a:spLocks/>
              </p:cNvSpPr>
              <p:nvPr/>
            </p:nvSpPr>
            <p:spPr bwMode="auto">
              <a:xfrm>
                <a:off x="3540" y="3552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6" name="Freeform 4664"/>
              <p:cNvSpPr>
                <a:spLocks/>
              </p:cNvSpPr>
              <p:nvPr/>
            </p:nvSpPr>
            <p:spPr bwMode="auto">
              <a:xfrm>
                <a:off x="3526" y="3562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7" name="Freeform 4665"/>
              <p:cNvSpPr>
                <a:spLocks/>
              </p:cNvSpPr>
              <p:nvPr/>
            </p:nvSpPr>
            <p:spPr bwMode="auto">
              <a:xfrm>
                <a:off x="3516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8" name="Freeform 4666"/>
              <p:cNvSpPr>
                <a:spLocks/>
              </p:cNvSpPr>
              <p:nvPr/>
            </p:nvSpPr>
            <p:spPr bwMode="auto">
              <a:xfrm>
                <a:off x="3574" y="3536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9" name="Freeform 4667"/>
              <p:cNvSpPr>
                <a:spLocks/>
              </p:cNvSpPr>
              <p:nvPr/>
            </p:nvSpPr>
            <p:spPr bwMode="auto">
              <a:xfrm>
                <a:off x="3563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0" name="Freeform 4668"/>
              <p:cNvSpPr>
                <a:spLocks/>
              </p:cNvSpPr>
              <p:nvPr/>
            </p:nvSpPr>
            <p:spPr bwMode="auto">
              <a:xfrm>
                <a:off x="3553" y="3552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1" name="Freeform 4669"/>
              <p:cNvSpPr>
                <a:spLocks/>
              </p:cNvSpPr>
              <p:nvPr/>
            </p:nvSpPr>
            <p:spPr bwMode="auto">
              <a:xfrm>
                <a:off x="3540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2" name="Freeform 4670"/>
              <p:cNvSpPr>
                <a:spLocks/>
              </p:cNvSpPr>
              <p:nvPr/>
            </p:nvSpPr>
            <p:spPr bwMode="auto">
              <a:xfrm>
                <a:off x="3529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3" name="Freeform 4671"/>
              <p:cNvSpPr>
                <a:spLocks/>
              </p:cNvSpPr>
              <p:nvPr/>
            </p:nvSpPr>
            <p:spPr bwMode="auto">
              <a:xfrm>
                <a:off x="3584" y="353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4" name="Freeform 4672"/>
              <p:cNvSpPr>
                <a:spLocks/>
              </p:cNvSpPr>
              <p:nvPr/>
            </p:nvSpPr>
            <p:spPr bwMode="auto">
              <a:xfrm>
                <a:off x="3576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5" name="Freeform 4673"/>
              <p:cNvSpPr>
                <a:spLocks/>
              </p:cNvSpPr>
              <p:nvPr/>
            </p:nvSpPr>
            <p:spPr bwMode="auto">
              <a:xfrm>
                <a:off x="3566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6" name="Freeform 4674"/>
              <p:cNvSpPr>
                <a:spLocks/>
              </p:cNvSpPr>
              <p:nvPr/>
            </p:nvSpPr>
            <p:spPr bwMode="auto">
              <a:xfrm>
                <a:off x="3553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7" name="Freeform 4675"/>
              <p:cNvSpPr>
                <a:spLocks/>
              </p:cNvSpPr>
              <p:nvPr/>
            </p:nvSpPr>
            <p:spPr bwMode="auto">
              <a:xfrm>
                <a:off x="3542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8" name="Freeform 4676"/>
              <p:cNvSpPr>
                <a:spLocks/>
              </p:cNvSpPr>
              <p:nvPr/>
            </p:nvSpPr>
            <p:spPr bwMode="auto">
              <a:xfrm>
                <a:off x="3597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9" name="Freeform 4677"/>
              <p:cNvSpPr>
                <a:spLocks/>
              </p:cNvSpPr>
              <p:nvPr/>
            </p:nvSpPr>
            <p:spPr bwMode="auto">
              <a:xfrm>
                <a:off x="3589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0" name="Freeform 4678"/>
              <p:cNvSpPr>
                <a:spLocks/>
              </p:cNvSpPr>
              <p:nvPr/>
            </p:nvSpPr>
            <p:spPr bwMode="auto">
              <a:xfrm>
                <a:off x="3579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1" name="Freeform 4679"/>
              <p:cNvSpPr>
                <a:spLocks/>
              </p:cNvSpPr>
              <p:nvPr/>
            </p:nvSpPr>
            <p:spPr bwMode="auto">
              <a:xfrm>
                <a:off x="3568" y="3562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2" name="Freeform 4680"/>
              <p:cNvSpPr>
                <a:spLocks/>
              </p:cNvSpPr>
              <p:nvPr/>
            </p:nvSpPr>
            <p:spPr bwMode="auto">
              <a:xfrm>
                <a:off x="3555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3" name="Freeform 4681"/>
              <p:cNvSpPr>
                <a:spLocks/>
              </p:cNvSpPr>
              <p:nvPr/>
            </p:nvSpPr>
            <p:spPr bwMode="auto">
              <a:xfrm>
                <a:off x="3610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4" name="Freeform 4682"/>
              <p:cNvSpPr>
                <a:spLocks/>
              </p:cNvSpPr>
              <p:nvPr/>
            </p:nvSpPr>
            <p:spPr bwMode="auto">
              <a:xfrm>
                <a:off x="3602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5" name="Freeform 4683"/>
              <p:cNvSpPr>
                <a:spLocks/>
              </p:cNvSpPr>
              <p:nvPr/>
            </p:nvSpPr>
            <p:spPr bwMode="auto">
              <a:xfrm>
                <a:off x="3592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6" name="Freeform 4684"/>
              <p:cNvSpPr>
                <a:spLocks/>
              </p:cNvSpPr>
              <p:nvPr/>
            </p:nvSpPr>
            <p:spPr bwMode="auto">
              <a:xfrm>
                <a:off x="3581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7" name="Freeform 4685"/>
              <p:cNvSpPr>
                <a:spLocks/>
              </p:cNvSpPr>
              <p:nvPr/>
            </p:nvSpPr>
            <p:spPr bwMode="auto">
              <a:xfrm>
                <a:off x="3571" y="357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8" name="Freeform 4686"/>
              <p:cNvSpPr>
                <a:spLocks/>
              </p:cNvSpPr>
              <p:nvPr/>
            </p:nvSpPr>
            <p:spPr bwMode="auto">
              <a:xfrm>
                <a:off x="3623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9" name="Freeform 4687"/>
              <p:cNvSpPr>
                <a:spLocks/>
              </p:cNvSpPr>
              <p:nvPr/>
            </p:nvSpPr>
            <p:spPr bwMode="auto">
              <a:xfrm>
                <a:off x="3615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0" name="Freeform 4688"/>
              <p:cNvSpPr>
                <a:spLocks/>
              </p:cNvSpPr>
              <p:nvPr/>
            </p:nvSpPr>
            <p:spPr bwMode="auto">
              <a:xfrm>
                <a:off x="3605" y="3552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1" name="Freeform 4689"/>
              <p:cNvSpPr>
                <a:spLocks/>
              </p:cNvSpPr>
              <p:nvPr/>
            </p:nvSpPr>
            <p:spPr bwMode="auto">
              <a:xfrm>
                <a:off x="3594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2" name="Freeform 4690"/>
              <p:cNvSpPr>
                <a:spLocks/>
              </p:cNvSpPr>
              <p:nvPr/>
            </p:nvSpPr>
            <p:spPr bwMode="auto">
              <a:xfrm>
                <a:off x="3584" y="3573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3" name="Freeform 4691"/>
              <p:cNvSpPr>
                <a:spLocks/>
              </p:cNvSpPr>
              <p:nvPr/>
            </p:nvSpPr>
            <p:spPr bwMode="auto">
              <a:xfrm>
                <a:off x="3636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4" name="Freeform 4692"/>
              <p:cNvSpPr>
                <a:spLocks/>
              </p:cNvSpPr>
              <p:nvPr/>
            </p:nvSpPr>
            <p:spPr bwMode="auto">
              <a:xfrm>
                <a:off x="3628" y="354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5" name="Freeform 4693"/>
              <p:cNvSpPr>
                <a:spLocks/>
              </p:cNvSpPr>
              <p:nvPr/>
            </p:nvSpPr>
            <p:spPr bwMode="auto">
              <a:xfrm>
                <a:off x="3621" y="3554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6" name="Freeform 4694"/>
              <p:cNvSpPr>
                <a:spLocks/>
              </p:cNvSpPr>
              <p:nvPr/>
            </p:nvSpPr>
            <p:spPr bwMode="auto">
              <a:xfrm>
                <a:off x="3610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7" name="Freeform 4695"/>
              <p:cNvSpPr>
                <a:spLocks/>
              </p:cNvSpPr>
              <p:nvPr/>
            </p:nvSpPr>
            <p:spPr bwMode="auto">
              <a:xfrm>
                <a:off x="3600" y="3573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8" name="Freeform 4696"/>
              <p:cNvSpPr>
                <a:spLocks/>
              </p:cNvSpPr>
              <p:nvPr/>
            </p:nvSpPr>
            <p:spPr bwMode="auto">
              <a:xfrm>
                <a:off x="3649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9" name="Freeform 4697"/>
              <p:cNvSpPr>
                <a:spLocks/>
              </p:cNvSpPr>
              <p:nvPr/>
            </p:nvSpPr>
            <p:spPr bwMode="auto">
              <a:xfrm>
                <a:off x="3644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0" name="Freeform 4698"/>
              <p:cNvSpPr>
                <a:spLocks/>
              </p:cNvSpPr>
              <p:nvPr/>
            </p:nvSpPr>
            <p:spPr bwMode="auto">
              <a:xfrm>
                <a:off x="3634" y="3554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1" name="Freeform 4699"/>
              <p:cNvSpPr>
                <a:spLocks/>
              </p:cNvSpPr>
              <p:nvPr/>
            </p:nvSpPr>
            <p:spPr bwMode="auto">
              <a:xfrm>
                <a:off x="3626" y="356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2" name="Freeform 4700"/>
              <p:cNvSpPr>
                <a:spLocks/>
              </p:cNvSpPr>
              <p:nvPr/>
            </p:nvSpPr>
            <p:spPr bwMode="auto">
              <a:xfrm>
                <a:off x="3615" y="3573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3" name="Freeform 4701"/>
              <p:cNvSpPr>
                <a:spLocks/>
              </p:cNvSpPr>
              <p:nvPr/>
            </p:nvSpPr>
            <p:spPr bwMode="auto">
              <a:xfrm>
                <a:off x="366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4" name="Freeform 4702"/>
              <p:cNvSpPr>
                <a:spLocks/>
              </p:cNvSpPr>
              <p:nvPr/>
            </p:nvSpPr>
            <p:spPr bwMode="auto">
              <a:xfrm>
                <a:off x="3657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5" name="Freeform 4703"/>
              <p:cNvSpPr>
                <a:spLocks/>
              </p:cNvSpPr>
              <p:nvPr/>
            </p:nvSpPr>
            <p:spPr bwMode="auto">
              <a:xfrm>
                <a:off x="3649" y="355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6" name="Freeform 4704"/>
              <p:cNvSpPr>
                <a:spLocks/>
              </p:cNvSpPr>
              <p:nvPr/>
            </p:nvSpPr>
            <p:spPr bwMode="auto">
              <a:xfrm>
                <a:off x="3642" y="3562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7" name="Freeform 4705"/>
              <p:cNvSpPr>
                <a:spLocks/>
              </p:cNvSpPr>
              <p:nvPr/>
            </p:nvSpPr>
            <p:spPr bwMode="auto">
              <a:xfrm>
                <a:off x="3634" y="35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8" name="Freeform 4706"/>
              <p:cNvSpPr>
                <a:spLocks/>
              </p:cNvSpPr>
              <p:nvPr/>
            </p:nvSpPr>
            <p:spPr bwMode="auto">
              <a:xfrm>
                <a:off x="3678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9" name="Freeform 4707"/>
              <p:cNvSpPr>
                <a:spLocks/>
              </p:cNvSpPr>
              <p:nvPr/>
            </p:nvSpPr>
            <p:spPr bwMode="auto">
              <a:xfrm>
                <a:off x="3673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0" name="Freeform 4708"/>
              <p:cNvSpPr>
                <a:spLocks/>
              </p:cNvSpPr>
              <p:nvPr/>
            </p:nvSpPr>
            <p:spPr bwMode="auto">
              <a:xfrm>
                <a:off x="3665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1" name="Freeform 4709"/>
              <p:cNvSpPr>
                <a:spLocks/>
              </p:cNvSpPr>
              <p:nvPr/>
            </p:nvSpPr>
            <p:spPr bwMode="auto">
              <a:xfrm>
                <a:off x="3657" y="356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2" name="Freeform 4710"/>
              <p:cNvSpPr>
                <a:spLocks/>
              </p:cNvSpPr>
              <p:nvPr/>
            </p:nvSpPr>
            <p:spPr bwMode="auto">
              <a:xfrm>
                <a:off x="3649" y="3575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3" name="Freeform 4711"/>
              <p:cNvSpPr>
                <a:spLocks/>
              </p:cNvSpPr>
              <p:nvPr/>
            </p:nvSpPr>
            <p:spPr bwMode="auto">
              <a:xfrm>
                <a:off x="3694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4" name="Freeform 4712"/>
              <p:cNvSpPr>
                <a:spLocks/>
              </p:cNvSpPr>
              <p:nvPr/>
            </p:nvSpPr>
            <p:spPr bwMode="auto">
              <a:xfrm>
                <a:off x="3689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5" name="Freeform 4713"/>
              <p:cNvSpPr>
                <a:spLocks/>
              </p:cNvSpPr>
              <p:nvPr/>
            </p:nvSpPr>
            <p:spPr bwMode="auto">
              <a:xfrm>
                <a:off x="3681" y="355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6" name="Freeform 4714"/>
              <p:cNvSpPr>
                <a:spLocks/>
              </p:cNvSpPr>
              <p:nvPr/>
            </p:nvSpPr>
            <p:spPr bwMode="auto">
              <a:xfrm>
                <a:off x="3676" y="356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7" name="Freeform 4715"/>
              <p:cNvSpPr>
                <a:spLocks/>
              </p:cNvSpPr>
              <p:nvPr/>
            </p:nvSpPr>
            <p:spPr bwMode="auto">
              <a:xfrm>
                <a:off x="3668" y="3575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8" name="Freeform 4716"/>
              <p:cNvSpPr>
                <a:spLocks/>
              </p:cNvSpPr>
              <p:nvPr/>
            </p:nvSpPr>
            <p:spPr bwMode="auto">
              <a:xfrm>
                <a:off x="3710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9" name="Freeform 4717"/>
              <p:cNvSpPr>
                <a:spLocks/>
              </p:cNvSpPr>
              <p:nvPr/>
            </p:nvSpPr>
            <p:spPr bwMode="auto">
              <a:xfrm>
                <a:off x="3704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0" name="Freeform 4718"/>
              <p:cNvSpPr>
                <a:spLocks/>
              </p:cNvSpPr>
              <p:nvPr/>
            </p:nvSpPr>
            <p:spPr bwMode="auto">
              <a:xfrm>
                <a:off x="3699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1" name="Freeform 4719"/>
              <p:cNvSpPr>
                <a:spLocks/>
              </p:cNvSpPr>
              <p:nvPr/>
            </p:nvSpPr>
            <p:spPr bwMode="auto">
              <a:xfrm>
                <a:off x="3691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2" name="Freeform 4720"/>
              <p:cNvSpPr>
                <a:spLocks/>
              </p:cNvSpPr>
              <p:nvPr/>
            </p:nvSpPr>
            <p:spPr bwMode="auto">
              <a:xfrm>
                <a:off x="3683" y="3575"/>
                <a:ext cx="14" cy="11"/>
              </a:xfrm>
              <a:custGeom>
                <a:avLst/>
                <a:gdLst>
                  <a:gd name="T0" fmla="*/ 3 w 14"/>
                  <a:gd name="T1" fmla="*/ 3 h 11"/>
                  <a:gd name="T2" fmla="*/ 3 w 14"/>
                  <a:gd name="T3" fmla="*/ 6 h 11"/>
                  <a:gd name="T4" fmla="*/ 0 w 14"/>
                  <a:gd name="T5" fmla="*/ 6 h 11"/>
                  <a:gd name="T6" fmla="*/ 0 w 14"/>
                  <a:gd name="T7" fmla="*/ 8 h 11"/>
                  <a:gd name="T8" fmla="*/ 3 w 14"/>
                  <a:gd name="T9" fmla="*/ 8 h 11"/>
                  <a:gd name="T10" fmla="*/ 8 w 14"/>
                  <a:gd name="T11" fmla="*/ 11 h 11"/>
                  <a:gd name="T12" fmla="*/ 11 w 14"/>
                  <a:gd name="T13" fmla="*/ 11 h 11"/>
                  <a:gd name="T14" fmla="*/ 14 w 14"/>
                  <a:gd name="T15" fmla="*/ 11 h 11"/>
                  <a:gd name="T16" fmla="*/ 14 w 14"/>
                  <a:gd name="T17" fmla="*/ 8 h 11"/>
                  <a:gd name="T18" fmla="*/ 14 w 14"/>
                  <a:gd name="T19" fmla="*/ 8 h 11"/>
                  <a:gd name="T20" fmla="*/ 14 w 14"/>
                  <a:gd name="T21" fmla="*/ 6 h 11"/>
                  <a:gd name="T22" fmla="*/ 11 w 14"/>
                  <a:gd name="T23" fmla="*/ 3 h 11"/>
                  <a:gd name="T24" fmla="*/ 11 w 14"/>
                  <a:gd name="T25" fmla="*/ 0 h 11"/>
                  <a:gd name="T26" fmla="*/ 8 w 14"/>
                  <a:gd name="T27" fmla="*/ 0 h 11"/>
                  <a:gd name="T28" fmla="*/ 3 w 14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1"/>
                  <a:gd name="T47" fmla="*/ 14 w 14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3" name="Freeform 4721"/>
              <p:cNvSpPr>
                <a:spLocks/>
              </p:cNvSpPr>
              <p:nvPr/>
            </p:nvSpPr>
            <p:spPr bwMode="auto">
              <a:xfrm>
                <a:off x="372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4" name="Freeform 4722"/>
              <p:cNvSpPr>
                <a:spLocks/>
              </p:cNvSpPr>
              <p:nvPr/>
            </p:nvSpPr>
            <p:spPr bwMode="auto">
              <a:xfrm>
                <a:off x="3720" y="354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5" name="Freeform 4723"/>
              <p:cNvSpPr>
                <a:spLocks/>
              </p:cNvSpPr>
              <p:nvPr/>
            </p:nvSpPr>
            <p:spPr bwMode="auto">
              <a:xfrm>
                <a:off x="3715" y="355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6" name="Freeform 4724"/>
              <p:cNvSpPr>
                <a:spLocks/>
              </p:cNvSpPr>
              <p:nvPr/>
            </p:nvSpPr>
            <p:spPr bwMode="auto">
              <a:xfrm>
                <a:off x="3710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7" name="Freeform 4725"/>
              <p:cNvSpPr>
                <a:spLocks/>
              </p:cNvSpPr>
              <p:nvPr/>
            </p:nvSpPr>
            <p:spPr bwMode="auto">
              <a:xfrm>
                <a:off x="3704" y="3575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8" name="Freeform 4726"/>
              <p:cNvSpPr>
                <a:spLocks/>
              </p:cNvSpPr>
              <p:nvPr/>
            </p:nvSpPr>
            <p:spPr bwMode="auto">
              <a:xfrm>
                <a:off x="3833" y="3536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9" name="Freeform 4727"/>
              <p:cNvSpPr>
                <a:spLocks/>
              </p:cNvSpPr>
              <p:nvPr/>
            </p:nvSpPr>
            <p:spPr bwMode="auto">
              <a:xfrm>
                <a:off x="3838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0" name="Freeform 4728"/>
              <p:cNvSpPr>
                <a:spLocks/>
              </p:cNvSpPr>
              <p:nvPr/>
            </p:nvSpPr>
            <p:spPr bwMode="auto">
              <a:xfrm>
                <a:off x="3843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1" name="Freeform 4729"/>
              <p:cNvSpPr>
                <a:spLocks/>
              </p:cNvSpPr>
              <p:nvPr/>
            </p:nvSpPr>
            <p:spPr bwMode="auto">
              <a:xfrm>
                <a:off x="3848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2" name="Freeform 4730"/>
              <p:cNvSpPr>
                <a:spLocks/>
              </p:cNvSpPr>
              <p:nvPr/>
            </p:nvSpPr>
            <p:spPr bwMode="auto">
              <a:xfrm>
                <a:off x="3856" y="357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3" name="Freeform 4731"/>
              <p:cNvSpPr>
                <a:spLocks/>
              </p:cNvSpPr>
              <p:nvPr/>
            </p:nvSpPr>
            <p:spPr bwMode="auto">
              <a:xfrm>
                <a:off x="381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4" name="Freeform 4732"/>
              <p:cNvSpPr>
                <a:spLocks/>
              </p:cNvSpPr>
              <p:nvPr/>
            </p:nvSpPr>
            <p:spPr bwMode="auto">
              <a:xfrm>
                <a:off x="3825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5" name="Freeform 4733"/>
              <p:cNvSpPr>
                <a:spLocks/>
              </p:cNvSpPr>
              <p:nvPr/>
            </p:nvSpPr>
            <p:spPr bwMode="auto">
              <a:xfrm>
                <a:off x="3830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6" name="Freeform 4734"/>
              <p:cNvSpPr>
                <a:spLocks/>
              </p:cNvSpPr>
              <p:nvPr/>
            </p:nvSpPr>
            <p:spPr bwMode="auto">
              <a:xfrm>
                <a:off x="3835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7" name="Freeform 4735"/>
              <p:cNvSpPr>
                <a:spLocks/>
              </p:cNvSpPr>
              <p:nvPr/>
            </p:nvSpPr>
            <p:spPr bwMode="auto">
              <a:xfrm>
                <a:off x="3840" y="3573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8" name="Freeform 4736"/>
              <p:cNvSpPr>
                <a:spLocks/>
              </p:cNvSpPr>
              <p:nvPr/>
            </p:nvSpPr>
            <p:spPr bwMode="auto">
              <a:xfrm>
                <a:off x="380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9" name="Freeform 4737"/>
              <p:cNvSpPr>
                <a:spLocks/>
              </p:cNvSpPr>
              <p:nvPr/>
            </p:nvSpPr>
            <p:spPr bwMode="auto">
              <a:xfrm>
                <a:off x="3812" y="3544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0" name="Freeform 4738"/>
              <p:cNvSpPr>
                <a:spLocks/>
              </p:cNvSpPr>
              <p:nvPr/>
            </p:nvSpPr>
            <p:spPr bwMode="auto">
              <a:xfrm>
                <a:off x="3817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1" name="Freeform 4739"/>
              <p:cNvSpPr>
                <a:spLocks/>
              </p:cNvSpPr>
              <p:nvPr/>
            </p:nvSpPr>
            <p:spPr bwMode="auto">
              <a:xfrm>
                <a:off x="3822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2" name="Freeform 4740"/>
              <p:cNvSpPr>
                <a:spLocks/>
              </p:cNvSpPr>
              <p:nvPr/>
            </p:nvSpPr>
            <p:spPr bwMode="auto">
              <a:xfrm>
                <a:off x="3827" y="3573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3" name="Freeform 4741"/>
              <p:cNvSpPr>
                <a:spLocks/>
              </p:cNvSpPr>
              <p:nvPr/>
            </p:nvSpPr>
            <p:spPr bwMode="auto">
              <a:xfrm>
                <a:off x="3893" y="3494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3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4" name="Freeform 4742"/>
              <p:cNvSpPr>
                <a:spLocks/>
              </p:cNvSpPr>
              <p:nvPr/>
            </p:nvSpPr>
            <p:spPr bwMode="auto">
              <a:xfrm>
                <a:off x="3906" y="349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5" name="Freeform 4743"/>
              <p:cNvSpPr>
                <a:spLocks/>
              </p:cNvSpPr>
              <p:nvPr/>
            </p:nvSpPr>
            <p:spPr bwMode="auto">
              <a:xfrm>
                <a:off x="3893" y="3499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6" name="Freeform 4744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7" name="Freeform 4745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8" name="Freeform 4746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9" name="Freeform 4747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0" name="Freeform 4748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1" name="Freeform 4749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2" name="Freeform 4750"/>
              <p:cNvSpPr>
                <a:spLocks/>
              </p:cNvSpPr>
              <p:nvPr/>
            </p:nvSpPr>
            <p:spPr bwMode="auto">
              <a:xfrm>
                <a:off x="3935" y="349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3" name="Freeform 4751"/>
              <p:cNvSpPr>
                <a:spLocks/>
              </p:cNvSpPr>
              <p:nvPr/>
            </p:nvSpPr>
            <p:spPr bwMode="auto">
              <a:xfrm>
                <a:off x="3924" y="3494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8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4" name="Freeform 4752"/>
              <p:cNvSpPr>
                <a:spLocks/>
              </p:cNvSpPr>
              <p:nvPr/>
            </p:nvSpPr>
            <p:spPr bwMode="auto">
              <a:xfrm>
                <a:off x="3940" y="3554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5" name="Freeform 4753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6" name="Freeform 4754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7" name="Freeform 4755"/>
              <p:cNvSpPr>
                <a:spLocks/>
              </p:cNvSpPr>
              <p:nvPr/>
            </p:nvSpPr>
            <p:spPr bwMode="auto">
              <a:xfrm>
                <a:off x="3940" y="3492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8" name="Freeform 4756"/>
              <p:cNvSpPr>
                <a:spLocks/>
              </p:cNvSpPr>
              <p:nvPr/>
            </p:nvSpPr>
            <p:spPr bwMode="auto">
              <a:xfrm>
                <a:off x="3935" y="3494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9" name="Freeform 4757"/>
              <p:cNvSpPr>
                <a:spLocks/>
              </p:cNvSpPr>
              <p:nvPr/>
            </p:nvSpPr>
            <p:spPr bwMode="auto">
              <a:xfrm>
                <a:off x="3921" y="3497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0" name="Freeform 4758"/>
              <p:cNvSpPr>
                <a:spLocks/>
              </p:cNvSpPr>
              <p:nvPr/>
            </p:nvSpPr>
            <p:spPr bwMode="auto">
              <a:xfrm>
                <a:off x="3921" y="3526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1" name="Freeform 4759"/>
              <p:cNvSpPr>
                <a:spLocks/>
              </p:cNvSpPr>
              <p:nvPr/>
            </p:nvSpPr>
            <p:spPr bwMode="auto">
              <a:xfrm>
                <a:off x="3924" y="3552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1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2" name="Freeform 4760"/>
              <p:cNvSpPr>
                <a:spLocks/>
              </p:cNvSpPr>
              <p:nvPr/>
            </p:nvSpPr>
            <p:spPr bwMode="auto">
              <a:xfrm>
                <a:off x="3717" y="3457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3" name="Freeform 4761"/>
              <p:cNvSpPr>
                <a:spLocks/>
              </p:cNvSpPr>
              <p:nvPr/>
            </p:nvSpPr>
            <p:spPr bwMode="auto">
              <a:xfrm>
                <a:off x="3717" y="346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4" name="Freeform 4762"/>
              <p:cNvSpPr>
                <a:spLocks/>
              </p:cNvSpPr>
              <p:nvPr/>
            </p:nvSpPr>
            <p:spPr bwMode="auto">
              <a:xfrm>
                <a:off x="3717" y="3484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5" name="Freeform 4763"/>
              <p:cNvSpPr>
                <a:spLocks/>
              </p:cNvSpPr>
              <p:nvPr/>
            </p:nvSpPr>
            <p:spPr bwMode="auto">
              <a:xfrm>
                <a:off x="3723" y="3486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6" name="Freeform 4764"/>
              <p:cNvSpPr>
                <a:spLocks/>
              </p:cNvSpPr>
              <p:nvPr/>
            </p:nvSpPr>
            <p:spPr bwMode="auto">
              <a:xfrm>
                <a:off x="3780" y="3489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7" name="Freeform 4765"/>
              <p:cNvSpPr>
                <a:spLocks/>
              </p:cNvSpPr>
              <p:nvPr/>
            </p:nvSpPr>
            <p:spPr bwMode="auto">
              <a:xfrm>
                <a:off x="3812" y="3486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8" name="Freeform 4766"/>
              <p:cNvSpPr>
                <a:spLocks/>
              </p:cNvSpPr>
              <p:nvPr/>
            </p:nvSpPr>
            <p:spPr bwMode="auto">
              <a:xfrm>
                <a:off x="3838" y="3460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9" name="Freeform 4767"/>
              <p:cNvSpPr>
                <a:spLocks/>
              </p:cNvSpPr>
              <p:nvPr/>
            </p:nvSpPr>
            <p:spPr bwMode="auto">
              <a:xfrm>
                <a:off x="3825" y="3455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0" name="Freeform 4768"/>
              <p:cNvSpPr>
                <a:spLocks/>
              </p:cNvSpPr>
              <p:nvPr/>
            </p:nvSpPr>
            <p:spPr bwMode="auto">
              <a:xfrm>
                <a:off x="3717" y="3455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1" name="Rectangle 4769"/>
              <p:cNvSpPr>
                <a:spLocks noChangeArrowheads="1"/>
              </p:cNvSpPr>
              <p:nvPr/>
            </p:nvSpPr>
            <p:spPr bwMode="auto">
              <a:xfrm>
                <a:off x="3736" y="3473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132" name="Freeform 4770"/>
              <p:cNvSpPr>
                <a:spLocks/>
              </p:cNvSpPr>
              <p:nvPr/>
            </p:nvSpPr>
            <p:spPr bwMode="auto">
              <a:xfrm>
                <a:off x="3532" y="3382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3" name="Freeform 4771"/>
              <p:cNvSpPr>
                <a:spLocks/>
              </p:cNvSpPr>
              <p:nvPr/>
            </p:nvSpPr>
            <p:spPr bwMode="auto">
              <a:xfrm>
                <a:off x="3545" y="3387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4" name="Freeform 4772"/>
              <p:cNvSpPr>
                <a:spLocks/>
              </p:cNvSpPr>
              <p:nvPr/>
            </p:nvSpPr>
            <p:spPr bwMode="auto">
              <a:xfrm>
                <a:off x="3529" y="341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5" name="Freeform 4773"/>
              <p:cNvSpPr>
                <a:spLocks/>
              </p:cNvSpPr>
              <p:nvPr/>
            </p:nvSpPr>
            <p:spPr bwMode="auto">
              <a:xfrm>
                <a:off x="3537" y="3437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6" name="Freeform 4774"/>
              <p:cNvSpPr>
                <a:spLocks/>
              </p:cNvSpPr>
              <p:nvPr/>
            </p:nvSpPr>
            <p:spPr bwMode="auto">
              <a:xfrm>
                <a:off x="3749" y="3439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7" name="Freeform 4775"/>
              <p:cNvSpPr>
                <a:spLocks/>
              </p:cNvSpPr>
              <p:nvPr/>
            </p:nvSpPr>
            <p:spPr bwMode="auto">
              <a:xfrm>
                <a:off x="3853" y="3402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8" name="Freeform 4776"/>
              <p:cNvSpPr>
                <a:spLocks/>
              </p:cNvSpPr>
              <p:nvPr/>
            </p:nvSpPr>
            <p:spPr bwMode="auto">
              <a:xfrm>
                <a:off x="3838" y="3382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9" name="Freeform 4777"/>
              <p:cNvSpPr>
                <a:spLocks/>
              </p:cNvSpPr>
              <p:nvPr/>
            </p:nvSpPr>
            <p:spPr bwMode="auto">
              <a:xfrm>
                <a:off x="3587" y="3379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0" name="Freeform 4778"/>
              <p:cNvSpPr>
                <a:spLocks/>
              </p:cNvSpPr>
              <p:nvPr/>
            </p:nvSpPr>
            <p:spPr bwMode="auto">
              <a:xfrm>
                <a:off x="3626" y="3389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1" name="Freeform 4779"/>
              <p:cNvSpPr>
                <a:spLocks/>
              </p:cNvSpPr>
              <p:nvPr/>
            </p:nvSpPr>
            <p:spPr bwMode="auto">
              <a:xfrm>
                <a:off x="3581" y="3193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2" name="Freeform 4780"/>
              <p:cNvSpPr>
                <a:spLocks/>
              </p:cNvSpPr>
              <p:nvPr/>
            </p:nvSpPr>
            <p:spPr bwMode="auto">
              <a:xfrm>
                <a:off x="3594" y="3216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3" name="Freeform 4781"/>
              <p:cNvSpPr>
                <a:spLocks/>
              </p:cNvSpPr>
              <p:nvPr/>
            </p:nvSpPr>
            <p:spPr bwMode="auto">
              <a:xfrm>
                <a:off x="3715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4" name="Freeform 4782"/>
              <p:cNvSpPr>
                <a:spLocks/>
              </p:cNvSpPr>
              <p:nvPr/>
            </p:nvSpPr>
            <p:spPr bwMode="auto">
              <a:xfrm>
                <a:off x="3741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5" name="Freeform 4783"/>
              <p:cNvSpPr>
                <a:spLocks/>
              </p:cNvSpPr>
              <p:nvPr/>
            </p:nvSpPr>
            <p:spPr bwMode="auto">
              <a:xfrm>
                <a:off x="3767" y="3400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6" name="Freeform 4784"/>
              <p:cNvSpPr>
                <a:spLocks/>
              </p:cNvSpPr>
              <p:nvPr/>
            </p:nvSpPr>
            <p:spPr bwMode="auto">
              <a:xfrm>
                <a:off x="3605" y="3227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7" name="Freeform 4785"/>
              <p:cNvSpPr>
                <a:spLocks/>
              </p:cNvSpPr>
              <p:nvPr/>
            </p:nvSpPr>
            <p:spPr bwMode="auto">
              <a:xfrm>
                <a:off x="3657" y="3251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6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8" name="Freeform 4786"/>
              <p:cNvSpPr>
                <a:spLocks/>
              </p:cNvSpPr>
              <p:nvPr/>
            </p:nvSpPr>
            <p:spPr bwMode="auto">
              <a:xfrm>
                <a:off x="3618" y="3235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9" name="Freeform 4787"/>
              <p:cNvSpPr>
                <a:spLocks/>
              </p:cNvSpPr>
              <p:nvPr/>
            </p:nvSpPr>
            <p:spPr bwMode="auto">
              <a:xfrm>
                <a:off x="3893" y="3512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0" name="Freeform 4788"/>
              <p:cNvSpPr>
                <a:spLocks/>
              </p:cNvSpPr>
              <p:nvPr/>
            </p:nvSpPr>
            <p:spPr bwMode="auto">
              <a:xfrm>
                <a:off x="3893" y="3520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1" name="Freeform 4789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2" name="Freeform 4790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3" name="Freeform 4791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4" name="Freeform 4792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5" name="Freeform 4793"/>
              <p:cNvSpPr>
                <a:spLocks/>
              </p:cNvSpPr>
              <p:nvPr/>
            </p:nvSpPr>
            <p:spPr bwMode="auto">
              <a:xfrm>
                <a:off x="3950" y="3549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6" name="Freeform 4794"/>
              <p:cNvSpPr>
                <a:spLocks/>
              </p:cNvSpPr>
              <p:nvPr/>
            </p:nvSpPr>
            <p:spPr bwMode="auto">
              <a:xfrm>
                <a:off x="3955" y="3547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7" name="Freeform 4795"/>
              <p:cNvSpPr>
                <a:spLocks/>
              </p:cNvSpPr>
              <p:nvPr/>
            </p:nvSpPr>
            <p:spPr bwMode="auto">
              <a:xfrm>
                <a:off x="3948" y="3520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8" name="Freeform 4796"/>
              <p:cNvSpPr>
                <a:spLocks/>
              </p:cNvSpPr>
              <p:nvPr/>
            </p:nvSpPr>
            <p:spPr bwMode="auto">
              <a:xfrm>
                <a:off x="3924" y="3512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1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1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9" name="Freeform 4797"/>
              <p:cNvSpPr>
                <a:spLocks/>
              </p:cNvSpPr>
              <p:nvPr/>
            </p:nvSpPr>
            <p:spPr bwMode="auto">
              <a:xfrm>
                <a:off x="3895" y="3510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0" name="Freeform 4798"/>
              <p:cNvSpPr>
                <a:spLocks/>
              </p:cNvSpPr>
              <p:nvPr/>
            </p:nvSpPr>
            <p:spPr bwMode="auto">
              <a:xfrm>
                <a:off x="3893" y="3520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1" name="Freeform 4799"/>
              <p:cNvSpPr>
                <a:spLocks/>
              </p:cNvSpPr>
              <p:nvPr/>
            </p:nvSpPr>
            <p:spPr bwMode="auto">
              <a:xfrm>
                <a:off x="3906" y="3523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50" name="Rectangle 4801"/>
            <p:cNvSpPr>
              <a:spLocks noChangeArrowheads="1"/>
            </p:cNvSpPr>
            <p:nvPr/>
          </p:nvSpPr>
          <p:spPr bwMode="auto">
            <a:xfrm>
              <a:off x="3357" y="2987"/>
              <a:ext cx="773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51" name="Rectangle 4802"/>
            <p:cNvSpPr>
              <a:spLocks noChangeArrowheads="1"/>
            </p:cNvSpPr>
            <p:nvPr/>
          </p:nvSpPr>
          <p:spPr bwMode="auto">
            <a:xfrm>
              <a:off x="3553" y="3000"/>
              <a:ext cx="46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Logistics</a:t>
              </a:r>
              <a:endParaRPr lang="en-GB" altLang="de-DE" sz="1400"/>
            </a:p>
          </p:txBody>
        </p:sp>
        <p:grpSp>
          <p:nvGrpSpPr>
            <p:cNvPr id="15452" name="Group 4968"/>
            <p:cNvGrpSpPr>
              <a:grpSpLocks/>
            </p:cNvGrpSpPr>
            <p:nvPr/>
          </p:nvGrpSpPr>
          <p:grpSpPr bwMode="auto">
            <a:xfrm>
              <a:off x="3498" y="3193"/>
              <a:ext cx="588" cy="419"/>
              <a:chOff x="3498" y="3193"/>
              <a:chExt cx="588" cy="419"/>
            </a:xfrm>
          </p:grpSpPr>
          <p:sp>
            <p:nvSpPr>
              <p:cNvPr id="15832" name="Freeform 4803"/>
              <p:cNvSpPr>
                <a:spLocks/>
              </p:cNvSpPr>
              <p:nvPr/>
            </p:nvSpPr>
            <p:spPr bwMode="auto">
              <a:xfrm>
                <a:off x="3799" y="3368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3" name="Freeform 4804"/>
              <p:cNvSpPr>
                <a:spLocks/>
              </p:cNvSpPr>
              <p:nvPr/>
            </p:nvSpPr>
            <p:spPr bwMode="auto">
              <a:xfrm>
                <a:off x="3853" y="3366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4" name="Freeform 4805"/>
              <p:cNvSpPr>
                <a:spLocks/>
              </p:cNvSpPr>
              <p:nvPr/>
            </p:nvSpPr>
            <p:spPr bwMode="auto">
              <a:xfrm>
                <a:off x="3901" y="3371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5" name="Freeform 4806"/>
              <p:cNvSpPr>
                <a:spLocks/>
              </p:cNvSpPr>
              <p:nvPr/>
            </p:nvSpPr>
            <p:spPr bwMode="auto">
              <a:xfrm>
                <a:off x="3916" y="3389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6" name="Freeform 4807"/>
              <p:cNvSpPr>
                <a:spLocks/>
              </p:cNvSpPr>
              <p:nvPr/>
            </p:nvSpPr>
            <p:spPr bwMode="auto">
              <a:xfrm>
                <a:off x="3911" y="3410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7" name="Freeform 4808"/>
              <p:cNvSpPr>
                <a:spLocks/>
              </p:cNvSpPr>
              <p:nvPr/>
            </p:nvSpPr>
            <p:spPr bwMode="auto">
              <a:xfrm>
                <a:off x="3914" y="342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8" name="Freeform 4809"/>
              <p:cNvSpPr>
                <a:spLocks/>
              </p:cNvSpPr>
              <p:nvPr/>
            </p:nvSpPr>
            <p:spPr bwMode="auto">
              <a:xfrm>
                <a:off x="3948" y="3418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9" name="Freeform 4810"/>
              <p:cNvSpPr>
                <a:spLocks/>
              </p:cNvSpPr>
              <p:nvPr/>
            </p:nvSpPr>
            <p:spPr bwMode="auto">
              <a:xfrm>
                <a:off x="3982" y="3418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0" name="Freeform 4811"/>
              <p:cNvSpPr>
                <a:spLocks/>
              </p:cNvSpPr>
              <p:nvPr/>
            </p:nvSpPr>
            <p:spPr bwMode="auto">
              <a:xfrm>
                <a:off x="4042" y="3426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1" name="Freeform 4812"/>
              <p:cNvSpPr>
                <a:spLocks/>
              </p:cNvSpPr>
              <p:nvPr/>
            </p:nvSpPr>
            <p:spPr bwMode="auto">
              <a:xfrm>
                <a:off x="4057" y="3486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2" name="Freeform 4813"/>
              <p:cNvSpPr>
                <a:spLocks/>
              </p:cNvSpPr>
              <p:nvPr/>
            </p:nvSpPr>
            <p:spPr bwMode="auto">
              <a:xfrm>
                <a:off x="4021" y="3518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3" name="Freeform 4814"/>
              <p:cNvSpPr>
                <a:spLocks/>
              </p:cNvSpPr>
              <p:nvPr/>
            </p:nvSpPr>
            <p:spPr bwMode="auto">
              <a:xfrm>
                <a:off x="4018" y="3497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4" name="Freeform 4815"/>
              <p:cNvSpPr>
                <a:spLocks/>
              </p:cNvSpPr>
              <p:nvPr/>
            </p:nvSpPr>
            <p:spPr bwMode="auto">
              <a:xfrm>
                <a:off x="4008" y="3476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5" name="Freeform 4816"/>
              <p:cNvSpPr>
                <a:spLocks/>
              </p:cNvSpPr>
              <p:nvPr/>
            </p:nvSpPr>
            <p:spPr bwMode="auto">
              <a:xfrm>
                <a:off x="3969" y="3471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6" name="Freeform 4817"/>
              <p:cNvSpPr>
                <a:spLocks/>
              </p:cNvSpPr>
              <p:nvPr/>
            </p:nvSpPr>
            <p:spPr bwMode="auto">
              <a:xfrm>
                <a:off x="3935" y="3473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7" name="Freeform 4818"/>
              <p:cNvSpPr>
                <a:spLocks/>
              </p:cNvSpPr>
              <p:nvPr/>
            </p:nvSpPr>
            <p:spPr bwMode="auto">
              <a:xfrm>
                <a:off x="3532" y="3418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5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8" name="Freeform 4819"/>
              <p:cNvSpPr>
                <a:spLocks/>
              </p:cNvSpPr>
              <p:nvPr/>
            </p:nvSpPr>
            <p:spPr bwMode="auto">
              <a:xfrm>
                <a:off x="3532" y="3434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9" name="Freeform 4820"/>
              <p:cNvSpPr>
                <a:spLocks/>
              </p:cNvSpPr>
              <p:nvPr/>
            </p:nvSpPr>
            <p:spPr bwMode="auto">
              <a:xfrm>
                <a:off x="3532" y="3484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0" name="Freeform 4821"/>
              <p:cNvSpPr>
                <a:spLocks/>
              </p:cNvSpPr>
              <p:nvPr/>
            </p:nvSpPr>
            <p:spPr bwMode="auto">
              <a:xfrm>
                <a:off x="3542" y="3499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5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39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6 h 8"/>
                  <a:gd name="T24" fmla="*/ 39 w 155"/>
                  <a:gd name="T25" fmla="*/ 6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5 w 155"/>
                  <a:gd name="T33" fmla="*/ 8 h 8"/>
                  <a:gd name="T34" fmla="*/ 134 w 155"/>
                  <a:gd name="T35" fmla="*/ 6 h 8"/>
                  <a:gd name="T36" fmla="*/ 155 w 155"/>
                  <a:gd name="T37" fmla="*/ 6 h 8"/>
                  <a:gd name="T38" fmla="*/ 155 w 155"/>
                  <a:gd name="T39" fmla="*/ 6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5" y="6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1" name="Freeform 4822"/>
              <p:cNvSpPr>
                <a:spLocks/>
              </p:cNvSpPr>
              <p:nvPr/>
            </p:nvSpPr>
            <p:spPr bwMode="auto">
              <a:xfrm>
                <a:off x="3697" y="3502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2 w 86"/>
                  <a:gd name="T7" fmla="*/ 3 h 8"/>
                  <a:gd name="T8" fmla="*/ 52 w 86"/>
                  <a:gd name="T9" fmla="*/ 3 h 8"/>
                  <a:gd name="T10" fmla="*/ 41 w 86"/>
                  <a:gd name="T11" fmla="*/ 3 h 8"/>
                  <a:gd name="T12" fmla="*/ 31 w 86"/>
                  <a:gd name="T13" fmla="*/ 3 h 8"/>
                  <a:gd name="T14" fmla="*/ 20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0 w 86"/>
                  <a:gd name="T25" fmla="*/ 5 h 8"/>
                  <a:gd name="T26" fmla="*/ 31 w 86"/>
                  <a:gd name="T27" fmla="*/ 5 h 8"/>
                  <a:gd name="T28" fmla="*/ 41 w 86"/>
                  <a:gd name="T29" fmla="*/ 5 h 8"/>
                  <a:gd name="T30" fmla="*/ 52 w 86"/>
                  <a:gd name="T31" fmla="*/ 8 h 8"/>
                  <a:gd name="T32" fmla="*/ 62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2" y="3"/>
                    </a:lnTo>
                    <a:lnTo>
                      <a:pt x="52" y="3"/>
                    </a:lnTo>
                    <a:lnTo>
                      <a:pt x="41" y="3"/>
                    </a:lnTo>
                    <a:lnTo>
                      <a:pt x="31" y="3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0" y="5"/>
                    </a:lnTo>
                    <a:lnTo>
                      <a:pt x="31" y="5"/>
                    </a:lnTo>
                    <a:lnTo>
                      <a:pt x="41" y="5"/>
                    </a:lnTo>
                    <a:lnTo>
                      <a:pt x="52" y="8"/>
                    </a:lnTo>
                    <a:lnTo>
                      <a:pt x="62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2" name="Freeform 4823"/>
              <p:cNvSpPr>
                <a:spLocks/>
              </p:cNvSpPr>
              <p:nvPr/>
            </p:nvSpPr>
            <p:spPr bwMode="auto">
              <a:xfrm>
                <a:off x="3783" y="3497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3" name="Freeform 4824"/>
              <p:cNvSpPr>
                <a:spLocks/>
              </p:cNvSpPr>
              <p:nvPr/>
            </p:nvSpPr>
            <p:spPr bwMode="auto">
              <a:xfrm>
                <a:off x="3851" y="3429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4" name="Freeform 4825"/>
              <p:cNvSpPr>
                <a:spLocks/>
              </p:cNvSpPr>
              <p:nvPr/>
            </p:nvSpPr>
            <p:spPr bwMode="auto">
              <a:xfrm>
                <a:off x="3812" y="3418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5" name="Freeform 4826"/>
              <p:cNvSpPr>
                <a:spLocks/>
              </p:cNvSpPr>
              <p:nvPr/>
            </p:nvSpPr>
            <p:spPr bwMode="auto">
              <a:xfrm>
                <a:off x="3532" y="3418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6" name="Freeform 4827"/>
              <p:cNvSpPr>
                <a:spLocks/>
              </p:cNvSpPr>
              <p:nvPr/>
            </p:nvSpPr>
            <p:spPr bwMode="auto">
              <a:xfrm>
                <a:off x="3498" y="3523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7" name="Freeform 4828"/>
              <p:cNvSpPr>
                <a:spLocks/>
              </p:cNvSpPr>
              <p:nvPr/>
            </p:nvSpPr>
            <p:spPr bwMode="auto">
              <a:xfrm>
                <a:off x="3503" y="3526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8" name="Freeform 4829"/>
              <p:cNvSpPr>
                <a:spLocks/>
              </p:cNvSpPr>
              <p:nvPr/>
            </p:nvSpPr>
            <p:spPr bwMode="auto">
              <a:xfrm>
                <a:off x="3560" y="3536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9" name="Freeform 4830"/>
              <p:cNvSpPr>
                <a:spLocks/>
              </p:cNvSpPr>
              <p:nvPr/>
            </p:nvSpPr>
            <p:spPr bwMode="auto">
              <a:xfrm>
                <a:off x="3550" y="354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0" name="Freeform 4831"/>
              <p:cNvSpPr>
                <a:spLocks/>
              </p:cNvSpPr>
              <p:nvPr/>
            </p:nvSpPr>
            <p:spPr bwMode="auto">
              <a:xfrm>
                <a:off x="3540" y="3552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1" name="Freeform 4832"/>
              <p:cNvSpPr>
                <a:spLocks/>
              </p:cNvSpPr>
              <p:nvPr/>
            </p:nvSpPr>
            <p:spPr bwMode="auto">
              <a:xfrm>
                <a:off x="3526" y="3562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2" name="Freeform 4833"/>
              <p:cNvSpPr>
                <a:spLocks/>
              </p:cNvSpPr>
              <p:nvPr/>
            </p:nvSpPr>
            <p:spPr bwMode="auto">
              <a:xfrm>
                <a:off x="3516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3" name="Freeform 4834"/>
              <p:cNvSpPr>
                <a:spLocks/>
              </p:cNvSpPr>
              <p:nvPr/>
            </p:nvSpPr>
            <p:spPr bwMode="auto">
              <a:xfrm>
                <a:off x="3574" y="3536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4" name="Freeform 4835"/>
              <p:cNvSpPr>
                <a:spLocks/>
              </p:cNvSpPr>
              <p:nvPr/>
            </p:nvSpPr>
            <p:spPr bwMode="auto">
              <a:xfrm>
                <a:off x="3563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5" name="Freeform 4836"/>
              <p:cNvSpPr>
                <a:spLocks/>
              </p:cNvSpPr>
              <p:nvPr/>
            </p:nvSpPr>
            <p:spPr bwMode="auto">
              <a:xfrm>
                <a:off x="3553" y="3552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6" name="Freeform 4837"/>
              <p:cNvSpPr>
                <a:spLocks/>
              </p:cNvSpPr>
              <p:nvPr/>
            </p:nvSpPr>
            <p:spPr bwMode="auto">
              <a:xfrm>
                <a:off x="3540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7" name="Freeform 4838"/>
              <p:cNvSpPr>
                <a:spLocks/>
              </p:cNvSpPr>
              <p:nvPr/>
            </p:nvSpPr>
            <p:spPr bwMode="auto">
              <a:xfrm>
                <a:off x="3529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8" name="Freeform 4839"/>
              <p:cNvSpPr>
                <a:spLocks/>
              </p:cNvSpPr>
              <p:nvPr/>
            </p:nvSpPr>
            <p:spPr bwMode="auto">
              <a:xfrm>
                <a:off x="3584" y="353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9" name="Freeform 4840"/>
              <p:cNvSpPr>
                <a:spLocks/>
              </p:cNvSpPr>
              <p:nvPr/>
            </p:nvSpPr>
            <p:spPr bwMode="auto">
              <a:xfrm>
                <a:off x="3576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0" name="Freeform 4841"/>
              <p:cNvSpPr>
                <a:spLocks/>
              </p:cNvSpPr>
              <p:nvPr/>
            </p:nvSpPr>
            <p:spPr bwMode="auto">
              <a:xfrm>
                <a:off x="3566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1" name="Freeform 4842"/>
              <p:cNvSpPr>
                <a:spLocks/>
              </p:cNvSpPr>
              <p:nvPr/>
            </p:nvSpPr>
            <p:spPr bwMode="auto">
              <a:xfrm>
                <a:off x="3553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2" name="Freeform 4843"/>
              <p:cNvSpPr>
                <a:spLocks/>
              </p:cNvSpPr>
              <p:nvPr/>
            </p:nvSpPr>
            <p:spPr bwMode="auto">
              <a:xfrm>
                <a:off x="3542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3" name="Freeform 4844"/>
              <p:cNvSpPr>
                <a:spLocks/>
              </p:cNvSpPr>
              <p:nvPr/>
            </p:nvSpPr>
            <p:spPr bwMode="auto">
              <a:xfrm>
                <a:off x="3597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4" name="Freeform 4845"/>
              <p:cNvSpPr>
                <a:spLocks/>
              </p:cNvSpPr>
              <p:nvPr/>
            </p:nvSpPr>
            <p:spPr bwMode="auto">
              <a:xfrm>
                <a:off x="3589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5" name="Freeform 4846"/>
              <p:cNvSpPr>
                <a:spLocks/>
              </p:cNvSpPr>
              <p:nvPr/>
            </p:nvSpPr>
            <p:spPr bwMode="auto">
              <a:xfrm>
                <a:off x="3579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6" name="Freeform 4847"/>
              <p:cNvSpPr>
                <a:spLocks/>
              </p:cNvSpPr>
              <p:nvPr/>
            </p:nvSpPr>
            <p:spPr bwMode="auto">
              <a:xfrm>
                <a:off x="3568" y="3562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7" name="Freeform 4848"/>
              <p:cNvSpPr>
                <a:spLocks/>
              </p:cNvSpPr>
              <p:nvPr/>
            </p:nvSpPr>
            <p:spPr bwMode="auto">
              <a:xfrm>
                <a:off x="3555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8" name="Freeform 4849"/>
              <p:cNvSpPr>
                <a:spLocks/>
              </p:cNvSpPr>
              <p:nvPr/>
            </p:nvSpPr>
            <p:spPr bwMode="auto">
              <a:xfrm>
                <a:off x="3610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9" name="Freeform 4850"/>
              <p:cNvSpPr>
                <a:spLocks/>
              </p:cNvSpPr>
              <p:nvPr/>
            </p:nvSpPr>
            <p:spPr bwMode="auto">
              <a:xfrm>
                <a:off x="3602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0" name="Freeform 4851"/>
              <p:cNvSpPr>
                <a:spLocks/>
              </p:cNvSpPr>
              <p:nvPr/>
            </p:nvSpPr>
            <p:spPr bwMode="auto">
              <a:xfrm>
                <a:off x="3592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1" name="Freeform 4852"/>
              <p:cNvSpPr>
                <a:spLocks/>
              </p:cNvSpPr>
              <p:nvPr/>
            </p:nvSpPr>
            <p:spPr bwMode="auto">
              <a:xfrm>
                <a:off x="3581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2" name="Freeform 4853"/>
              <p:cNvSpPr>
                <a:spLocks/>
              </p:cNvSpPr>
              <p:nvPr/>
            </p:nvSpPr>
            <p:spPr bwMode="auto">
              <a:xfrm>
                <a:off x="3571" y="357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3" name="Freeform 4854"/>
              <p:cNvSpPr>
                <a:spLocks/>
              </p:cNvSpPr>
              <p:nvPr/>
            </p:nvSpPr>
            <p:spPr bwMode="auto">
              <a:xfrm>
                <a:off x="3623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4" name="Freeform 4855"/>
              <p:cNvSpPr>
                <a:spLocks/>
              </p:cNvSpPr>
              <p:nvPr/>
            </p:nvSpPr>
            <p:spPr bwMode="auto">
              <a:xfrm>
                <a:off x="3615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5" name="Freeform 4856"/>
              <p:cNvSpPr>
                <a:spLocks/>
              </p:cNvSpPr>
              <p:nvPr/>
            </p:nvSpPr>
            <p:spPr bwMode="auto">
              <a:xfrm>
                <a:off x="3605" y="3552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6" name="Freeform 4857"/>
              <p:cNvSpPr>
                <a:spLocks/>
              </p:cNvSpPr>
              <p:nvPr/>
            </p:nvSpPr>
            <p:spPr bwMode="auto">
              <a:xfrm>
                <a:off x="3594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7" name="Freeform 4858"/>
              <p:cNvSpPr>
                <a:spLocks/>
              </p:cNvSpPr>
              <p:nvPr/>
            </p:nvSpPr>
            <p:spPr bwMode="auto">
              <a:xfrm>
                <a:off x="3584" y="3573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8" name="Freeform 4859"/>
              <p:cNvSpPr>
                <a:spLocks/>
              </p:cNvSpPr>
              <p:nvPr/>
            </p:nvSpPr>
            <p:spPr bwMode="auto">
              <a:xfrm>
                <a:off x="3636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9" name="Freeform 4860"/>
              <p:cNvSpPr>
                <a:spLocks/>
              </p:cNvSpPr>
              <p:nvPr/>
            </p:nvSpPr>
            <p:spPr bwMode="auto">
              <a:xfrm>
                <a:off x="3628" y="354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0" name="Freeform 4861"/>
              <p:cNvSpPr>
                <a:spLocks/>
              </p:cNvSpPr>
              <p:nvPr/>
            </p:nvSpPr>
            <p:spPr bwMode="auto">
              <a:xfrm>
                <a:off x="3621" y="3554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1" name="Freeform 4862"/>
              <p:cNvSpPr>
                <a:spLocks/>
              </p:cNvSpPr>
              <p:nvPr/>
            </p:nvSpPr>
            <p:spPr bwMode="auto">
              <a:xfrm>
                <a:off x="3610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2" name="Freeform 4863"/>
              <p:cNvSpPr>
                <a:spLocks/>
              </p:cNvSpPr>
              <p:nvPr/>
            </p:nvSpPr>
            <p:spPr bwMode="auto">
              <a:xfrm>
                <a:off x="3600" y="3573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3" name="Freeform 4864"/>
              <p:cNvSpPr>
                <a:spLocks/>
              </p:cNvSpPr>
              <p:nvPr/>
            </p:nvSpPr>
            <p:spPr bwMode="auto">
              <a:xfrm>
                <a:off x="3649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4" name="Freeform 4865"/>
              <p:cNvSpPr>
                <a:spLocks/>
              </p:cNvSpPr>
              <p:nvPr/>
            </p:nvSpPr>
            <p:spPr bwMode="auto">
              <a:xfrm>
                <a:off x="3644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5" name="Freeform 4866"/>
              <p:cNvSpPr>
                <a:spLocks/>
              </p:cNvSpPr>
              <p:nvPr/>
            </p:nvSpPr>
            <p:spPr bwMode="auto">
              <a:xfrm>
                <a:off x="3634" y="3554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6" name="Freeform 4867"/>
              <p:cNvSpPr>
                <a:spLocks/>
              </p:cNvSpPr>
              <p:nvPr/>
            </p:nvSpPr>
            <p:spPr bwMode="auto">
              <a:xfrm>
                <a:off x="3626" y="356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7" name="Freeform 4868"/>
              <p:cNvSpPr>
                <a:spLocks/>
              </p:cNvSpPr>
              <p:nvPr/>
            </p:nvSpPr>
            <p:spPr bwMode="auto">
              <a:xfrm>
                <a:off x="3615" y="3573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8" name="Freeform 4869"/>
              <p:cNvSpPr>
                <a:spLocks/>
              </p:cNvSpPr>
              <p:nvPr/>
            </p:nvSpPr>
            <p:spPr bwMode="auto">
              <a:xfrm>
                <a:off x="366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9" name="Freeform 4870"/>
              <p:cNvSpPr>
                <a:spLocks/>
              </p:cNvSpPr>
              <p:nvPr/>
            </p:nvSpPr>
            <p:spPr bwMode="auto">
              <a:xfrm>
                <a:off x="3657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0" name="Freeform 4871"/>
              <p:cNvSpPr>
                <a:spLocks/>
              </p:cNvSpPr>
              <p:nvPr/>
            </p:nvSpPr>
            <p:spPr bwMode="auto">
              <a:xfrm>
                <a:off x="3649" y="355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1" name="Freeform 4872"/>
              <p:cNvSpPr>
                <a:spLocks/>
              </p:cNvSpPr>
              <p:nvPr/>
            </p:nvSpPr>
            <p:spPr bwMode="auto">
              <a:xfrm>
                <a:off x="3642" y="3562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2" name="Freeform 4873"/>
              <p:cNvSpPr>
                <a:spLocks/>
              </p:cNvSpPr>
              <p:nvPr/>
            </p:nvSpPr>
            <p:spPr bwMode="auto">
              <a:xfrm>
                <a:off x="3634" y="35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3" name="Freeform 4874"/>
              <p:cNvSpPr>
                <a:spLocks/>
              </p:cNvSpPr>
              <p:nvPr/>
            </p:nvSpPr>
            <p:spPr bwMode="auto">
              <a:xfrm>
                <a:off x="3678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4" name="Freeform 4875"/>
              <p:cNvSpPr>
                <a:spLocks/>
              </p:cNvSpPr>
              <p:nvPr/>
            </p:nvSpPr>
            <p:spPr bwMode="auto">
              <a:xfrm>
                <a:off x="3673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5" name="Freeform 4876"/>
              <p:cNvSpPr>
                <a:spLocks/>
              </p:cNvSpPr>
              <p:nvPr/>
            </p:nvSpPr>
            <p:spPr bwMode="auto">
              <a:xfrm>
                <a:off x="3665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6" name="Freeform 4877"/>
              <p:cNvSpPr>
                <a:spLocks/>
              </p:cNvSpPr>
              <p:nvPr/>
            </p:nvSpPr>
            <p:spPr bwMode="auto">
              <a:xfrm>
                <a:off x="3657" y="356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7" name="Freeform 4878"/>
              <p:cNvSpPr>
                <a:spLocks/>
              </p:cNvSpPr>
              <p:nvPr/>
            </p:nvSpPr>
            <p:spPr bwMode="auto">
              <a:xfrm>
                <a:off x="3649" y="3575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8" name="Freeform 4879"/>
              <p:cNvSpPr>
                <a:spLocks/>
              </p:cNvSpPr>
              <p:nvPr/>
            </p:nvSpPr>
            <p:spPr bwMode="auto">
              <a:xfrm>
                <a:off x="3694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9" name="Freeform 4880"/>
              <p:cNvSpPr>
                <a:spLocks/>
              </p:cNvSpPr>
              <p:nvPr/>
            </p:nvSpPr>
            <p:spPr bwMode="auto">
              <a:xfrm>
                <a:off x="3689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0" name="Freeform 4881"/>
              <p:cNvSpPr>
                <a:spLocks/>
              </p:cNvSpPr>
              <p:nvPr/>
            </p:nvSpPr>
            <p:spPr bwMode="auto">
              <a:xfrm>
                <a:off x="3681" y="355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1" name="Freeform 4882"/>
              <p:cNvSpPr>
                <a:spLocks/>
              </p:cNvSpPr>
              <p:nvPr/>
            </p:nvSpPr>
            <p:spPr bwMode="auto">
              <a:xfrm>
                <a:off x="3676" y="356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2" name="Freeform 4883"/>
              <p:cNvSpPr>
                <a:spLocks/>
              </p:cNvSpPr>
              <p:nvPr/>
            </p:nvSpPr>
            <p:spPr bwMode="auto">
              <a:xfrm>
                <a:off x="3668" y="3575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3" name="Freeform 4884"/>
              <p:cNvSpPr>
                <a:spLocks/>
              </p:cNvSpPr>
              <p:nvPr/>
            </p:nvSpPr>
            <p:spPr bwMode="auto">
              <a:xfrm>
                <a:off x="3710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4" name="Freeform 4885"/>
              <p:cNvSpPr>
                <a:spLocks/>
              </p:cNvSpPr>
              <p:nvPr/>
            </p:nvSpPr>
            <p:spPr bwMode="auto">
              <a:xfrm>
                <a:off x="3704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5" name="Freeform 4886"/>
              <p:cNvSpPr>
                <a:spLocks/>
              </p:cNvSpPr>
              <p:nvPr/>
            </p:nvSpPr>
            <p:spPr bwMode="auto">
              <a:xfrm>
                <a:off x="3699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6" name="Freeform 4887"/>
              <p:cNvSpPr>
                <a:spLocks/>
              </p:cNvSpPr>
              <p:nvPr/>
            </p:nvSpPr>
            <p:spPr bwMode="auto">
              <a:xfrm>
                <a:off x="3691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7" name="Freeform 4888"/>
              <p:cNvSpPr>
                <a:spLocks/>
              </p:cNvSpPr>
              <p:nvPr/>
            </p:nvSpPr>
            <p:spPr bwMode="auto">
              <a:xfrm>
                <a:off x="3683" y="3575"/>
                <a:ext cx="14" cy="11"/>
              </a:xfrm>
              <a:custGeom>
                <a:avLst/>
                <a:gdLst>
                  <a:gd name="T0" fmla="*/ 3 w 14"/>
                  <a:gd name="T1" fmla="*/ 3 h 11"/>
                  <a:gd name="T2" fmla="*/ 3 w 14"/>
                  <a:gd name="T3" fmla="*/ 6 h 11"/>
                  <a:gd name="T4" fmla="*/ 0 w 14"/>
                  <a:gd name="T5" fmla="*/ 6 h 11"/>
                  <a:gd name="T6" fmla="*/ 0 w 14"/>
                  <a:gd name="T7" fmla="*/ 8 h 11"/>
                  <a:gd name="T8" fmla="*/ 3 w 14"/>
                  <a:gd name="T9" fmla="*/ 8 h 11"/>
                  <a:gd name="T10" fmla="*/ 8 w 14"/>
                  <a:gd name="T11" fmla="*/ 11 h 11"/>
                  <a:gd name="T12" fmla="*/ 11 w 14"/>
                  <a:gd name="T13" fmla="*/ 11 h 11"/>
                  <a:gd name="T14" fmla="*/ 14 w 14"/>
                  <a:gd name="T15" fmla="*/ 11 h 11"/>
                  <a:gd name="T16" fmla="*/ 14 w 14"/>
                  <a:gd name="T17" fmla="*/ 8 h 11"/>
                  <a:gd name="T18" fmla="*/ 14 w 14"/>
                  <a:gd name="T19" fmla="*/ 8 h 11"/>
                  <a:gd name="T20" fmla="*/ 14 w 14"/>
                  <a:gd name="T21" fmla="*/ 6 h 11"/>
                  <a:gd name="T22" fmla="*/ 11 w 14"/>
                  <a:gd name="T23" fmla="*/ 3 h 11"/>
                  <a:gd name="T24" fmla="*/ 11 w 14"/>
                  <a:gd name="T25" fmla="*/ 0 h 11"/>
                  <a:gd name="T26" fmla="*/ 8 w 14"/>
                  <a:gd name="T27" fmla="*/ 0 h 11"/>
                  <a:gd name="T28" fmla="*/ 3 w 14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1"/>
                  <a:gd name="T47" fmla="*/ 14 w 14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8" name="Freeform 4889"/>
              <p:cNvSpPr>
                <a:spLocks/>
              </p:cNvSpPr>
              <p:nvPr/>
            </p:nvSpPr>
            <p:spPr bwMode="auto">
              <a:xfrm>
                <a:off x="372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9" name="Freeform 4890"/>
              <p:cNvSpPr>
                <a:spLocks/>
              </p:cNvSpPr>
              <p:nvPr/>
            </p:nvSpPr>
            <p:spPr bwMode="auto">
              <a:xfrm>
                <a:off x="3720" y="354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0" name="Freeform 4891"/>
              <p:cNvSpPr>
                <a:spLocks/>
              </p:cNvSpPr>
              <p:nvPr/>
            </p:nvSpPr>
            <p:spPr bwMode="auto">
              <a:xfrm>
                <a:off x="3715" y="355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1" name="Freeform 4892"/>
              <p:cNvSpPr>
                <a:spLocks/>
              </p:cNvSpPr>
              <p:nvPr/>
            </p:nvSpPr>
            <p:spPr bwMode="auto">
              <a:xfrm>
                <a:off x="3710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2" name="Freeform 4893"/>
              <p:cNvSpPr>
                <a:spLocks/>
              </p:cNvSpPr>
              <p:nvPr/>
            </p:nvSpPr>
            <p:spPr bwMode="auto">
              <a:xfrm>
                <a:off x="3704" y="3575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3" name="Freeform 4894"/>
              <p:cNvSpPr>
                <a:spLocks/>
              </p:cNvSpPr>
              <p:nvPr/>
            </p:nvSpPr>
            <p:spPr bwMode="auto">
              <a:xfrm>
                <a:off x="3833" y="3536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4" name="Freeform 4895"/>
              <p:cNvSpPr>
                <a:spLocks/>
              </p:cNvSpPr>
              <p:nvPr/>
            </p:nvSpPr>
            <p:spPr bwMode="auto">
              <a:xfrm>
                <a:off x="3838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5" name="Freeform 4896"/>
              <p:cNvSpPr>
                <a:spLocks/>
              </p:cNvSpPr>
              <p:nvPr/>
            </p:nvSpPr>
            <p:spPr bwMode="auto">
              <a:xfrm>
                <a:off x="3843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6" name="Freeform 4897"/>
              <p:cNvSpPr>
                <a:spLocks/>
              </p:cNvSpPr>
              <p:nvPr/>
            </p:nvSpPr>
            <p:spPr bwMode="auto">
              <a:xfrm>
                <a:off x="3848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7" name="Freeform 4898"/>
              <p:cNvSpPr>
                <a:spLocks/>
              </p:cNvSpPr>
              <p:nvPr/>
            </p:nvSpPr>
            <p:spPr bwMode="auto">
              <a:xfrm>
                <a:off x="3856" y="357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8" name="Freeform 4899"/>
              <p:cNvSpPr>
                <a:spLocks/>
              </p:cNvSpPr>
              <p:nvPr/>
            </p:nvSpPr>
            <p:spPr bwMode="auto">
              <a:xfrm>
                <a:off x="381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9" name="Freeform 4900"/>
              <p:cNvSpPr>
                <a:spLocks/>
              </p:cNvSpPr>
              <p:nvPr/>
            </p:nvSpPr>
            <p:spPr bwMode="auto">
              <a:xfrm>
                <a:off x="3825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0" name="Freeform 4901"/>
              <p:cNvSpPr>
                <a:spLocks/>
              </p:cNvSpPr>
              <p:nvPr/>
            </p:nvSpPr>
            <p:spPr bwMode="auto">
              <a:xfrm>
                <a:off x="3830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1" name="Freeform 4902"/>
              <p:cNvSpPr>
                <a:spLocks/>
              </p:cNvSpPr>
              <p:nvPr/>
            </p:nvSpPr>
            <p:spPr bwMode="auto">
              <a:xfrm>
                <a:off x="3835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2" name="Freeform 4903"/>
              <p:cNvSpPr>
                <a:spLocks/>
              </p:cNvSpPr>
              <p:nvPr/>
            </p:nvSpPr>
            <p:spPr bwMode="auto">
              <a:xfrm>
                <a:off x="3840" y="3573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3" name="Freeform 4904"/>
              <p:cNvSpPr>
                <a:spLocks/>
              </p:cNvSpPr>
              <p:nvPr/>
            </p:nvSpPr>
            <p:spPr bwMode="auto">
              <a:xfrm>
                <a:off x="380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4" name="Freeform 4905"/>
              <p:cNvSpPr>
                <a:spLocks/>
              </p:cNvSpPr>
              <p:nvPr/>
            </p:nvSpPr>
            <p:spPr bwMode="auto">
              <a:xfrm>
                <a:off x="3812" y="3544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5" name="Freeform 4906"/>
              <p:cNvSpPr>
                <a:spLocks/>
              </p:cNvSpPr>
              <p:nvPr/>
            </p:nvSpPr>
            <p:spPr bwMode="auto">
              <a:xfrm>
                <a:off x="3817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6" name="Freeform 4907"/>
              <p:cNvSpPr>
                <a:spLocks/>
              </p:cNvSpPr>
              <p:nvPr/>
            </p:nvSpPr>
            <p:spPr bwMode="auto">
              <a:xfrm>
                <a:off x="3822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7" name="Freeform 4908"/>
              <p:cNvSpPr>
                <a:spLocks/>
              </p:cNvSpPr>
              <p:nvPr/>
            </p:nvSpPr>
            <p:spPr bwMode="auto">
              <a:xfrm>
                <a:off x="3827" y="3573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8" name="Freeform 4909"/>
              <p:cNvSpPr>
                <a:spLocks/>
              </p:cNvSpPr>
              <p:nvPr/>
            </p:nvSpPr>
            <p:spPr bwMode="auto">
              <a:xfrm>
                <a:off x="3893" y="3494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3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9" name="Freeform 4910"/>
              <p:cNvSpPr>
                <a:spLocks/>
              </p:cNvSpPr>
              <p:nvPr/>
            </p:nvSpPr>
            <p:spPr bwMode="auto">
              <a:xfrm>
                <a:off x="3906" y="349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0" name="Freeform 4911"/>
              <p:cNvSpPr>
                <a:spLocks/>
              </p:cNvSpPr>
              <p:nvPr/>
            </p:nvSpPr>
            <p:spPr bwMode="auto">
              <a:xfrm>
                <a:off x="3893" y="3499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1" name="Freeform 4912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2" name="Freeform 4913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3" name="Freeform 4914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4" name="Freeform 4915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5" name="Freeform 4916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6" name="Freeform 4917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7" name="Freeform 4918"/>
              <p:cNvSpPr>
                <a:spLocks/>
              </p:cNvSpPr>
              <p:nvPr/>
            </p:nvSpPr>
            <p:spPr bwMode="auto">
              <a:xfrm>
                <a:off x="3935" y="349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8" name="Freeform 4919"/>
              <p:cNvSpPr>
                <a:spLocks/>
              </p:cNvSpPr>
              <p:nvPr/>
            </p:nvSpPr>
            <p:spPr bwMode="auto">
              <a:xfrm>
                <a:off x="3924" y="3494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8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9" name="Freeform 4920"/>
              <p:cNvSpPr>
                <a:spLocks/>
              </p:cNvSpPr>
              <p:nvPr/>
            </p:nvSpPr>
            <p:spPr bwMode="auto">
              <a:xfrm>
                <a:off x="3940" y="3554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0" name="Freeform 4921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1" name="Freeform 4922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2" name="Freeform 4923"/>
              <p:cNvSpPr>
                <a:spLocks/>
              </p:cNvSpPr>
              <p:nvPr/>
            </p:nvSpPr>
            <p:spPr bwMode="auto">
              <a:xfrm>
                <a:off x="3940" y="3492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3" name="Freeform 4924"/>
              <p:cNvSpPr>
                <a:spLocks/>
              </p:cNvSpPr>
              <p:nvPr/>
            </p:nvSpPr>
            <p:spPr bwMode="auto">
              <a:xfrm>
                <a:off x="3935" y="3494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4" name="Freeform 4925"/>
              <p:cNvSpPr>
                <a:spLocks/>
              </p:cNvSpPr>
              <p:nvPr/>
            </p:nvSpPr>
            <p:spPr bwMode="auto">
              <a:xfrm>
                <a:off x="3921" y="3497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5" name="Freeform 4926"/>
              <p:cNvSpPr>
                <a:spLocks/>
              </p:cNvSpPr>
              <p:nvPr/>
            </p:nvSpPr>
            <p:spPr bwMode="auto">
              <a:xfrm>
                <a:off x="3921" y="3526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6" name="Freeform 4927"/>
              <p:cNvSpPr>
                <a:spLocks/>
              </p:cNvSpPr>
              <p:nvPr/>
            </p:nvSpPr>
            <p:spPr bwMode="auto">
              <a:xfrm>
                <a:off x="3924" y="3552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1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7" name="Freeform 4928"/>
              <p:cNvSpPr>
                <a:spLocks/>
              </p:cNvSpPr>
              <p:nvPr/>
            </p:nvSpPr>
            <p:spPr bwMode="auto">
              <a:xfrm>
                <a:off x="3717" y="3457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8" name="Freeform 4929"/>
              <p:cNvSpPr>
                <a:spLocks/>
              </p:cNvSpPr>
              <p:nvPr/>
            </p:nvSpPr>
            <p:spPr bwMode="auto">
              <a:xfrm>
                <a:off x="3717" y="346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9" name="Freeform 4930"/>
              <p:cNvSpPr>
                <a:spLocks/>
              </p:cNvSpPr>
              <p:nvPr/>
            </p:nvSpPr>
            <p:spPr bwMode="auto">
              <a:xfrm>
                <a:off x="3717" y="3484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0" name="Freeform 4931"/>
              <p:cNvSpPr>
                <a:spLocks/>
              </p:cNvSpPr>
              <p:nvPr/>
            </p:nvSpPr>
            <p:spPr bwMode="auto">
              <a:xfrm>
                <a:off x="3723" y="3486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1" name="Freeform 4932"/>
              <p:cNvSpPr>
                <a:spLocks/>
              </p:cNvSpPr>
              <p:nvPr/>
            </p:nvSpPr>
            <p:spPr bwMode="auto">
              <a:xfrm>
                <a:off x="3780" y="3489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2" name="Freeform 4933"/>
              <p:cNvSpPr>
                <a:spLocks/>
              </p:cNvSpPr>
              <p:nvPr/>
            </p:nvSpPr>
            <p:spPr bwMode="auto">
              <a:xfrm>
                <a:off x="3812" y="3486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3" name="Freeform 4934"/>
              <p:cNvSpPr>
                <a:spLocks/>
              </p:cNvSpPr>
              <p:nvPr/>
            </p:nvSpPr>
            <p:spPr bwMode="auto">
              <a:xfrm>
                <a:off x="3838" y="3460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4" name="Freeform 4935"/>
              <p:cNvSpPr>
                <a:spLocks/>
              </p:cNvSpPr>
              <p:nvPr/>
            </p:nvSpPr>
            <p:spPr bwMode="auto">
              <a:xfrm>
                <a:off x="3825" y="3455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5" name="Freeform 4936"/>
              <p:cNvSpPr>
                <a:spLocks/>
              </p:cNvSpPr>
              <p:nvPr/>
            </p:nvSpPr>
            <p:spPr bwMode="auto">
              <a:xfrm>
                <a:off x="3717" y="3455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6" name="Rectangle 4937"/>
              <p:cNvSpPr>
                <a:spLocks noChangeArrowheads="1"/>
              </p:cNvSpPr>
              <p:nvPr/>
            </p:nvSpPr>
            <p:spPr bwMode="auto">
              <a:xfrm>
                <a:off x="3736" y="3473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967" name="Freeform 4938"/>
              <p:cNvSpPr>
                <a:spLocks/>
              </p:cNvSpPr>
              <p:nvPr/>
            </p:nvSpPr>
            <p:spPr bwMode="auto">
              <a:xfrm>
                <a:off x="3532" y="3382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8" name="Freeform 4939"/>
              <p:cNvSpPr>
                <a:spLocks/>
              </p:cNvSpPr>
              <p:nvPr/>
            </p:nvSpPr>
            <p:spPr bwMode="auto">
              <a:xfrm>
                <a:off x="3545" y="3387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9" name="Freeform 4940"/>
              <p:cNvSpPr>
                <a:spLocks/>
              </p:cNvSpPr>
              <p:nvPr/>
            </p:nvSpPr>
            <p:spPr bwMode="auto">
              <a:xfrm>
                <a:off x="3529" y="341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0" name="Freeform 4941"/>
              <p:cNvSpPr>
                <a:spLocks/>
              </p:cNvSpPr>
              <p:nvPr/>
            </p:nvSpPr>
            <p:spPr bwMode="auto">
              <a:xfrm>
                <a:off x="3537" y="3437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1" name="Freeform 4942"/>
              <p:cNvSpPr>
                <a:spLocks/>
              </p:cNvSpPr>
              <p:nvPr/>
            </p:nvSpPr>
            <p:spPr bwMode="auto">
              <a:xfrm>
                <a:off x="3749" y="3439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2" name="Freeform 4943"/>
              <p:cNvSpPr>
                <a:spLocks/>
              </p:cNvSpPr>
              <p:nvPr/>
            </p:nvSpPr>
            <p:spPr bwMode="auto">
              <a:xfrm>
                <a:off x="3853" y="3402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3" name="Freeform 4944"/>
              <p:cNvSpPr>
                <a:spLocks/>
              </p:cNvSpPr>
              <p:nvPr/>
            </p:nvSpPr>
            <p:spPr bwMode="auto">
              <a:xfrm>
                <a:off x="3838" y="3382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4" name="Freeform 4945"/>
              <p:cNvSpPr>
                <a:spLocks/>
              </p:cNvSpPr>
              <p:nvPr/>
            </p:nvSpPr>
            <p:spPr bwMode="auto">
              <a:xfrm>
                <a:off x="3587" y="3379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5" name="Freeform 4946"/>
              <p:cNvSpPr>
                <a:spLocks/>
              </p:cNvSpPr>
              <p:nvPr/>
            </p:nvSpPr>
            <p:spPr bwMode="auto">
              <a:xfrm>
                <a:off x="3626" y="3389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6" name="Freeform 4947"/>
              <p:cNvSpPr>
                <a:spLocks/>
              </p:cNvSpPr>
              <p:nvPr/>
            </p:nvSpPr>
            <p:spPr bwMode="auto">
              <a:xfrm>
                <a:off x="3581" y="3193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7" name="Freeform 4948"/>
              <p:cNvSpPr>
                <a:spLocks/>
              </p:cNvSpPr>
              <p:nvPr/>
            </p:nvSpPr>
            <p:spPr bwMode="auto">
              <a:xfrm>
                <a:off x="3594" y="3216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8" name="Freeform 4949"/>
              <p:cNvSpPr>
                <a:spLocks/>
              </p:cNvSpPr>
              <p:nvPr/>
            </p:nvSpPr>
            <p:spPr bwMode="auto">
              <a:xfrm>
                <a:off x="3715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9" name="Freeform 4950"/>
              <p:cNvSpPr>
                <a:spLocks/>
              </p:cNvSpPr>
              <p:nvPr/>
            </p:nvSpPr>
            <p:spPr bwMode="auto">
              <a:xfrm>
                <a:off x="3741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0" name="Freeform 4951"/>
              <p:cNvSpPr>
                <a:spLocks/>
              </p:cNvSpPr>
              <p:nvPr/>
            </p:nvSpPr>
            <p:spPr bwMode="auto">
              <a:xfrm>
                <a:off x="3767" y="3400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1" name="Freeform 4952"/>
              <p:cNvSpPr>
                <a:spLocks/>
              </p:cNvSpPr>
              <p:nvPr/>
            </p:nvSpPr>
            <p:spPr bwMode="auto">
              <a:xfrm>
                <a:off x="3605" y="3227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2" name="Freeform 4953"/>
              <p:cNvSpPr>
                <a:spLocks/>
              </p:cNvSpPr>
              <p:nvPr/>
            </p:nvSpPr>
            <p:spPr bwMode="auto">
              <a:xfrm>
                <a:off x="3657" y="3251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6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3" name="Freeform 4954"/>
              <p:cNvSpPr>
                <a:spLocks/>
              </p:cNvSpPr>
              <p:nvPr/>
            </p:nvSpPr>
            <p:spPr bwMode="auto">
              <a:xfrm>
                <a:off x="3618" y="3235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4" name="Freeform 4955"/>
              <p:cNvSpPr>
                <a:spLocks/>
              </p:cNvSpPr>
              <p:nvPr/>
            </p:nvSpPr>
            <p:spPr bwMode="auto">
              <a:xfrm>
                <a:off x="3893" y="3512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5" name="Freeform 4956"/>
              <p:cNvSpPr>
                <a:spLocks/>
              </p:cNvSpPr>
              <p:nvPr/>
            </p:nvSpPr>
            <p:spPr bwMode="auto">
              <a:xfrm>
                <a:off x="3893" y="3520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6" name="Freeform 4957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7" name="Freeform 4958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8" name="Freeform 4959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9" name="Freeform 4960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0" name="Freeform 4961"/>
              <p:cNvSpPr>
                <a:spLocks/>
              </p:cNvSpPr>
              <p:nvPr/>
            </p:nvSpPr>
            <p:spPr bwMode="auto">
              <a:xfrm>
                <a:off x="3950" y="3549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1" name="Freeform 4962"/>
              <p:cNvSpPr>
                <a:spLocks/>
              </p:cNvSpPr>
              <p:nvPr/>
            </p:nvSpPr>
            <p:spPr bwMode="auto">
              <a:xfrm>
                <a:off x="3955" y="3547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2" name="Freeform 4963"/>
              <p:cNvSpPr>
                <a:spLocks/>
              </p:cNvSpPr>
              <p:nvPr/>
            </p:nvSpPr>
            <p:spPr bwMode="auto">
              <a:xfrm>
                <a:off x="3948" y="3520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3" name="Freeform 4964"/>
              <p:cNvSpPr>
                <a:spLocks/>
              </p:cNvSpPr>
              <p:nvPr/>
            </p:nvSpPr>
            <p:spPr bwMode="auto">
              <a:xfrm>
                <a:off x="3924" y="3512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1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1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4" name="Freeform 4965"/>
              <p:cNvSpPr>
                <a:spLocks/>
              </p:cNvSpPr>
              <p:nvPr/>
            </p:nvSpPr>
            <p:spPr bwMode="auto">
              <a:xfrm>
                <a:off x="3895" y="3510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5" name="Freeform 4966"/>
              <p:cNvSpPr>
                <a:spLocks/>
              </p:cNvSpPr>
              <p:nvPr/>
            </p:nvSpPr>
            <p:spPr bwMode="auto">
              <a:xfrm>
                <a:off x="3893" y="3520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6" name="Freeform 4967"/>
              <p:cNvSpPr>
                <a:spLocks/>
              </p:cNvSpPr>
              <p:nvPr/>
            </p:nvSpPr>
            <p:spPr bwMode="auto">
              <a:xfrm>
                <a:off x="3906" y="3523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53" name="Rectangle 4969"/>
            <p:cNvSpPr>
              <a:spLocks noChangeArrowheads="1"/>
            </p:cNvSpPr>
            <p:nvPr/>
          </p:nvSpPr>
          <p:spPr bwMode="auto">
            <a:xfrm>
              <a:off x="3357" y="2987"/>
              <a:ext cx="773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54" name="Rectangle 4970"/>
            <p:cNvSpPr>
              <a:spLocks noChangeArrowheads="1"/>
            </p:cNvSpPr>
            <p:nvPr/>
          </p:nvSpPr>
          <p:spPr bwMode="auto">
            <a:xfrm>
              <a:off x="3553" y="3000"/>
              <a:ext cx="46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Logistics</a:t>
              </a:r>
              <a:endParaRPr lang="en-GB" altLang="de-DE" sz="1400"/>
            </a:p>
          </p:txBody>
        </p:sp>
        <p:grpSp>
          <p:nvGrpSpPr>
            <p:cNvPr id="15455" name="Group 4974"/>
            <p:cNvGrpSpPr>
              <a:grpSpLocks/>
            </p:cNvGrpSpPr>
            <p:nvPr/>
          </p:nvGrpSpPr>
          <p:grpSpPr bwMode="auto">
            <a:xfrm>
              <a:off x="2499" y="2024"/>
              <a:ext cx="308" cy="188"/>
              <a:chOff x="2499" y="2024"/>
              <a:chExt cx="308" cy="188"/>
            </a:xfrm>
          </p:grpSpPr>
          <p:sp>
            <p:nvSpPr>
              <p:cNvPr id="15829" name="Freeform 4971"/>
              <p:cNvSpPr>
                <a:spLocks/>
              </p:cNvSpPr>
              <p:nvPr/>
            </p:nvSpPr>
            <p:spPr bwMode="auto">
              <a:xfrm>
                <a:off x="2601" y="2076"/>
                <a:ext cx="104" cy="82"/>
              </a:xfrm>
              <a:custGeom>
                <a:avLst/>
                <a:gdLst>
                  <a:gd name="T0" fmla="*/ 37 w 207"/>
                  <a:gd name="T1" fmla="*/ 0 h 165"/>
                  <a:gd name="T2" fmla="*/ 0 w 207"/>
                  <a:gd name="T3" fmla="*/ 57 h 165"/>
                  <a:gd name="T4" fmla="*/ 171 w 207"/>
                  <a:gd name="T5" fmla="*/ 165 h 165"/>
                  <a:gd name="T6" fmla="*/ 207 w 207"/>
                  <a:gd name="T7" fmla="*/ 107 h 165"/>
                  <a:gd name="T8" fmla="*/ 37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7" y="0"/>
                    </a:moveTo>
                    <a:lnTo>
                      <a:pt x="0" y="57"/>
                    </a:lnTo>
                    <a:lnTo>
                      <a:pt x="171" y="165"/>
                    </a:lnTo>
                    <a:lnTo>
                      <a:pt x="207" y="10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0" name="Freeform 4972"/>
              <p:cNvSpPr>
                <a:spLocks/>
              </p:cNvSpPr>
              <p:nvPr/>
            </p:nvSpPr>
            <p:spPr bwMode="auto">
              <a:xfrm>
                <a:off x="2499" y="2024"/>
                <a:ext cx="148" cy="126"/>
              </a:xfrm>
              <a:custGeom>
                <a:avLst/>
                <a:gdLst>
                  <a:gd name="T0" fmla="*/ 296 w 296"/>
                  <a:gd name="T1" fmla="*/ 25 h 252"/>
                  <a:gd name="T2" fmla="*/ 0 w 296"/>
                  <a:gd name="T3" fmla="*/ 0 h 252"/>
                  <a:gd name="T4" fmla="*/ 160 w 296"/>
                  <a:gd name="T5" fmla="*/ 252 h 252"/>
                  <a:gd name="T6" fmla="*/ 296 w 296"/>
                  <a:gd name="T7" fmla="*/ 25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296" y="25"/>
                    </a:moveTo>
                    <a:lnTo>
                      <a:pt x="0" y="0"/>
                    </a:lnTo>
                    <a:lnTo>
                      <a:pt x="160" y="252"/>
                    </a:lnTo>
                    <a:lnTo>
                      <a:pt x="29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1" name="Freeform 4973"/>
              <p:cNvSpPr>
                <a:spLocks/>
              </p:cNvSpPr>
              <p:nvPr/>
            </p:nvSpPr>
            <p:spPr bwMode="auto">
              <a:xfrm>
                <a:off x="2659" y="2086"/>
                <a:ext cx="148" cy="126"/>
              </a:xfrm>
              <a:custGeom>
                <a:avLst/>
                <a:gdLst>
                  <a:gd name="T0" fmla="*/ 0 w 296"/>
                  <a:gd name="T1" fmla="*/ 227 h 254"/>
                  <a:gd name="T2" fmla="*/ 296 w 296"/>
                  <a:gd name="T3" fmla="*/ 254 h 254"/>
                  <a:gd name="T4" fmla="*/ 139 w 296"/>
                  <a:gd name="T5" fmla="*/ 0 h 254"/>
                  <a:gd name="T6" fmla="*/ 0 w 296"/>
                  <a:gd name="T7" fmla="*/ 227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4"/>
                  <a:gd name="T14" fmla="*/ 296 w 296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4">
                    <a:moveTo>
                      <a:pt x="0" y="227"/>
                    </a:moveTo>
                    <a:lnTo>
                      <a:pt x="296" y="254"/>
                    </a:lnTo>
                    <a:lnTo>
                      <a:pt x="139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6" name="Group 4978"/>
            <p:cNvGrpSpPr>
              <a:grpSpLocks/>
            </p:cNvGrpSpPr>
            <p:nvPr/>
          </p:nvGrpSpPr>
          <p:grpSpPr bwMode="auto">
            <a:xfrm>
              <a:off x="2989" y="2022"/>
              <a:ext cx="307" cy="186"/>
              <a:chOff x="2989" y="2022"/>
              <a:chExt cx="307" cy="186"/>
            </a:xfrm>
          </p:grpSpPr>
          <p:sp>
            <p:nvSpPr>
              <p:cNvPr id="15826" name="Freeform 4975"/>
              <p:cNvSpPr>
                <a:spLocks/>
              </p:cNvSpPr>
              <p:nvPr/>
            </p:nvSpPr>
            <p:spPr bwMode="auto">
              <a:xfrm>
                <a:off x="3091" y="2073"/>
                <a:ext cx="103" cy="83"/>
              </a:xfrm>
              <a:custGeom>
                <a:avLst/>
                <a:gdLst>
                  <a:gd name="T0" fmla="*/ 207 w 207"/>
                  <a:gd name="T1" fmla="*/ 58 h 165"/>
                  <a:gd name="T2" fmla="*/ 170 w 207"/>
                  <a:gd name="T3" fmla="*/ 0 h 165"/>
                  <a:gd name="T4" fmla="*/ 0 w 207"/>
                  <a:gd name="T5" fmla="*/ 108 h 165"/>
                  <a:gd name="T6" fmla="*/ 36 w 207"/>
                  <a:gd name="T7" fmla="*/ 165 h 165"/>
                  <a:gd name="T8" fmla="*/ 207 w 207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207" y="58"/>
                    </a:moveTo>
                    <a:lnTo>
                      <a:pt x="170" y="0"/>
                    </a:lnTo>
                    <a:lnTo>
                      <a:pt x="0" y="108"/>
                    </a:lnTo>
                    <a:lnTo>
                      <a:pt x="36" y="165"/>
                    </a:lnTo>
                    <a:lnTo>
                      <a:pt x="207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7" name="Freeform 4976"/>
              <p:cNvSpPr>
                <a:spLocks/>
              </p:cNvSpPr>
              <p:nvPr/>
            </p:nvSpPr>
            <p:spPr bwMode="auto">
              <a:xfrm>
                <a:off x="3148" y="2022"/>
                <a:ext cx="148" cy="125"/>
              </a:xfrm>
              <a:custGeom>
                <a:avLst/>
                <a:gdLst>
                  <a:gd name="T0" fmla="*/ 136 w 296"/>
                  <a:gd name="T1" fmla="*/ 250 h 250"/>
                  <a:gd name="T2" fmla="*/ 296 w 296"/>
                  <a:gd name="T3" fmla="*/ 0 h 250"/>
                  <a:gd name="T4" fmla="*/ 0 w 296"/>
                  <a:gd name="T5" fmla="*/ 23 h 250"/>
                  <a:gd name="T6" fmla="*/ 136 w 296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136" y="250"/>
                    </a:moveTo>
                    <a:lnTo>
                      <a:pt x="296" y="0"/>
                    </a:lnTo>
                    <a:lnTo>
                      <a:pt x="0" y="23"/>
                    </a:lnTo>
                    <a:lnTo>
                      <a:pt x="136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8" name="Freeform 4977"/>
              <p:cNvSpPr>
                <a:spLocks/>
              </p:cNvSpPr>
              <p:nvPr/>
            </p:nvSpPr>
            <p:spPr bwMode="auto">
              <a:xfrm>
                <a:off x="2989" y="2083"/>
                <a:ext cx="148" cy="125"/>
              </a:xfrm>
              <a:custGeom>
                <a:avLst/>
                <a:gdLst>
                  <a:gd name="T0" fmla="*/ 157 w 296"/>
                  <a:gd name="T1" fmla="*/ 0 h 252"/>
                  <a:gd name="T2" fmla="*/ 0 w 296"/>
                  <a:gd name="T3" fmla="*/ 252 h 252"/>
                  <a:gd name="T4" fmla="*/ 296 w 296"/>
                  <a:gd name="T5" fmla="*/ 227 h 252"/>
                  <a:gd name="T6" fmla="*/ 157 w 296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157" y="0"/>
                    </a:moveTo>
                    <a:lnTo>
                      <a:pt x="0" y="252"/>
                    </a:lnTo>
                    <a:lnTo>
                      <a:pt x="296" y="227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7" name="Group 4982"/>
            <p:cNvGrpSpPr>
              <a:grpSpLocks/>
            </p:cNvGrpSpPr>
            <p:nvPr/>
          </p:nvGrpSpPr>
          <p:grpSpPr bwMode="auto">
            <a:xfrm>
              <a:off x="3548" y="2230"/>
              <a:ext cx="305" cy="188"/>
              <a:chOff x="3548" y="2230"/>
              <a:chExt cx="305" cy="188"/>
            </a:xfrm>
          </p:grpSpPr>
          <p:sp>
            <p:nvSpPr>
              <p:cNvPr id="15823" name="Freeform 4979"/>
              <p:cNvSpPr>
                <a:spLocks/>
              </p:cNvSpPr>
              <p:nvPr/>
            </p:nvSpPr>
            <p:spPr bwMode="auto">
              <a:xfrm>
                <a:off x="3649" y="2281"/>
                <a:ext cx="103" cy="83"/>
              </a:xfrm>
              <a:custGeom>
                <a:avLst/>
                <a:gdLst>
                  <a:gd name="T0" fmla="*/ 208 w 208"/>
                  <a:gd name="T1" fmla="*/ 57 h 165"/>
                  <a:gd name="T2" fmla="*/ 171 w 208"/>
                  <a:gd name="T3" fmla="*/ 0 h 165"/>
                  <a:gd name="T4" fmla="*/ 0 w 208"/>
                  <a:gd name="T5" fmla="*/ 107 h 165"/>
                  <a:gd name="T6" fmla="*/ 37 w 208"/>
                  <a:gd name="T7" fmla="*/ 165 h 165"/>
                  <a:gd name="T8" fmla="*/ 208 w 208"/>
                  <a:gd name="T9" fmla="*/ 5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7"/>
                    </a:moveTo>
                    <a:lnTo>
                      <a:pt x="171" y="0"/>
                    </a:lnTo>
                    <a:lnTo>
                      <a:pt x="0" y="107"/>
                    </a:lnTo>
                    <a:lnTo>
                      <a:pt x="37" y="165"/>
                    </a:lnTo>
                    <a:lnTo>
                      <a:pt x="208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4" name="Freeform 4980"/>
              <p:cNvSpPr>
                <a:spLocks/>
              </p:cNvSpPr>
              <p:nvPr/>
            </p:nvSpPr>
            <p:spPr bwMode="auto">
              <a:xfrm>
                <a:off x="3706" y="2230"/>
                <a:ext cx="147" cy="125"/>
              </a:xfrm>
              <a:custGeom>
                <a:avLst/>
                <a:gdLst>
                  <a:gd name="T0" fmla="*/ 136 w 294"/>
                  <a:gd name="T1" fmla="*/ 252 h 252"/>
                  <a:gd name="T2" fmla="*/ 294 w 294"/>
                  <a:gd name="T3" fmla="*/ 0 h 252"/>
                  <a:gd name="T4" fmla="*/ 0 w 294"/>
                  <a:gd name="T5" fmla="*/ 25 h 252"/>
                  <a:gd name="T6" fmla="*/ 136 w 294"/>
                  <a:gd name="T7" fmla="*/ 252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136" y="252"/>
                    </a:moveTo>
                    <a:lnTo>
                      <a:pt x="294" y="0"/>
                    </a:lnTo>
                    <a:lnTo>
                      <a:pt x="0" y="25"/>
                    </a:lnTo>
                    <a:lnTo>
                      <a:pt x="136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5" name="Freeform 4981"/>
              <p:cNvSpPr>
                <a:spLocks/>
              </p:cNvSpPr>
              <p:nvPr/>
            </p:nvSpPr>
            <p:spPr bwMode="auto">
              <a:xfrm>
                <a:off x="3548" y="2291"/>
                <a:ext cx="147" cy="127"/>
              </a:xfrm>
              <a:custGeom>
                <a:avLst/>
                <a:gdLst>
                  <a:gd name="T0" fmla="*/ 155 w 294"/>
                  <a:gd name="T1" fmla="*/ 0 h 254"/>
                  <a:gd name="T2" fmla="*/ 0 w 294"/>
                  <a:gd name="T3" fmla="*/ 254 h 254"/>
                  <a:gd name="T4" fmla="*/ 294 w 294"/>
                  <a:gd name="T5" fmla="*/ 227 h 254"/>
                  <a:gd name="T6" fmla="*/ 155 w 294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4"/>
                  <a:gd name="T14" fmla="*/ 294 w 294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4">
                    <a:moveTo>
                      <a:pt x="155" y="0"/>
                    </a:moveTo>
                    <a:lnTo>
                      <a:pt x="0" y="254"/>
                    </a:lnTo>
                    <a:lnTo>
                      <a:pt x="294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8" name="Group 4986"/>
            <p:cNvGrpSpPr>
              <a:grpSpLocks/>
            </p:cNvGrpSpPr>
            <p:nvPr/>
          </p:nvGrpSpPr>
          <p:grpSpPr bwMode="auto">
            <a:xfrm>
              <a:off x="1981" y="2241"/>
              <a:ext cx="305" cy="186"/>
              <a:chOff x="1981" y="2241"/>
              <a:chExt cx="305" cy="186"/>
            </a:xfrm>
          </p:grpSpPr>
          <p:sp>
            <p:nvSpPr>
              <p:cNvPr id="15820" name="Freeform 4983"/>
              <p:cNvSpPr>
                <a:spLocks/>
              </p:cNvSpPr>
              <p:nvPr/>
            </p:nvSpPr>
            <p:spPr bwMode="auto">
              <a:xfrm>
                <a:off x="2081" y="2292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1" name="Freeform 4984"/>
              <p:cNvSpPr>
                <a:spLocks/>
              </p:cNvSpPr>
              <p:nvPr/>
            </p:nvSpPr>
            <p:spPr bwMode="auto">
              <a:xfrm>
                <a:off x="1981" y="2241"/>
                <a:ext cx="147" cy="125"/>
              </a:xfrm>
              <a:custGeom>
                <a:avLst/>
                <a:gdLst>
                  <a:gd name="T0" fmla="*/ 294 w 294"/>
                  <a:gd name="T1" fmla="*/ 23 h 250"/>
                  <a:gd name="T2" fmla="*/ 0 w 294"/>
                  <a:gd name="T3" fmla="*/ 0 h 250"/>
                  <a:gd name="T4" fmla="*/ 158 w 294"/>
                  <a:gd name="T5" fmla="*/ 250 h 250"/>
                  <a:gd name="T6" fmla="*/ 294 w 294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294" y="23"/>
                    </a:moveTo>
                    <a:lnTo>
                      <a:pt x="0" y="0"/>
                    </a:lnTo>
                    <a:lnTo>
                      <a:pt x="158" y="250"/>
                    </a:lnTo>
                    <a:lnTo>
                      <a:pt x="29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2" name="Freeform 4985"/>
              <p:cNvSpPr>
                <a:spLocks/>
              </p:cNvSpPr>
              <p:nvPr/>
            </p:nvSpPr>
            <p:spPr bwMode="auto">
              <a:xfrm>
                <a:off x="2139" y="2302"/>
                <a:ext cx="147" cy="125"/>
              </a:xfrm>
              <a:custGeom>
                <a:avLst/>
                <a:gdLst>
                  <a:gd name="T0" fmla="*/ 0 w 294"/>
                  <a:gd name="T1" fmla="*/ 227 h 252"/>
                  <a:gd name="T2" fmla="*/ 294 w 294"/>
                  <a:gd name="T3" fmla="*/ 252 h 252"/>
                  <a:gd name="T4" fmla="*/ 138 w 294"/>
                  <a:gd name="T5" fmla="*/ 0 h 252"/>
                  <a:gd name="T6" fmla="*/ 0 w 294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0" y="227"/>
                    </a:moveTo>
                    <a:lnTo>
                      <a:pt x="294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9" name="Group 4990"/>
            <p:cNvGrpSpPr>
              <a:grpSpLocks/>
            </p:cNvGrpSpPr>
            <p:nvPr/>
          </p:nvGrpSpPr>
          <p:grpSpPr bwMode="auto">
            <a:xfrm>
              <a:off x="2402" y="2868"/>
              <a:ext cx="306" cy="186"/>
              <a:chOff x="2280" y="2896"/>
              <a:chExt cx="306" cy="186"/>
            </a:xfrm>
          </p:grpSpPr>
          <p:sp>
            <p:nvSpPr>
              <p:cNvPr id="15817" name="Freeform 4987"/>
              <p:cNvSpPr>
                <a:spLocks/>
              </p:cNvSpPr>
              <p:nvPr/>
            </p:nvSpPr>
            <p:spPr bwMode="auto">
              <a:xfrm>
                <a:off x="2381" y="2947"/>
                <a:ext cx="104" cy="83"/>
              </a:xfrm>
              <a:custGeom>
                <a:avLst/>
                <a:gdLst>
                  <a:gd name="T0" fmla="*/ 208 w 208"/>
                  <a:gd name="T1" fmla="*/ 58 h 165"/>
                  <a:gd name="T2" fmla="*/ 171 w 208"/>
                  <a:gd name="T3" fmla="*/ 0 h 165"/>
                  <a:gd name="T4" fmla="*/ 0 w 208"/>
                  <a:gd name="T5" fmla="*/ 108 h 165"/>
                  <a:gd name="T6" fmla="*/ 37 w 208"/>
                  <a:gd name="T7" fmla="*/ 165 h 165"/>
                  <a:gd name="T8" fmla="*/ 208 w 208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8"/>
                    </a:moveTo>
                    <a:lnTo>
                      <a:pt x="171" y="0"/>
                    </a:lnTo>
                    <a:lnTo>
                      <a:pt x="0" y="108"/>
                    </a:lnTo>
                    <a:lnTo>
                      <a:pt x="37" y="165"/>
                    </a:lnTo>
                    <a:lnTo>
                      <a:pt x="208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8" name="Freeform 4988"/>
              <p:cNvSpPr>
                <a:spLocks/>
              </p:cNvSpPr>
              <p:nvPr/>
            </p:nvSpPr>
            <p:spPr bwMode="auto">
              <a:xfrm>
                <a:off x="2439" y="2896"/>
                <a:ext cx="147" cy="125"/>
              </a:xfrm>
              <a:custGeom>
                <a:avLst/>
                <a:gdLst>
                  <a:gd name="T0" fmla="*/ 137 w 294"/>
                  <a:gd name="T1" fmla="*/ 250 h 250"/>
                  <a:gd name="T2" fmla="*/ 294 w 294"/>
                  <a:gd name="T3" fmla="*/ 0 h 250"/>
                  <a:gd name="T4" fmla="*/ 0 w 294"/>
                  <a:gd name="T5" fmla="*/ 23 h 250"/>
                  <a:gd name="T6" fmla="*/ 137 w 294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137" y="250"/>
                    </a:moveTo>
                    <a:lnTo>
                      <a:pt x="294" y="0"/>
                    </a:lnTo>
                    <a:lnTo>
                      <a:pt x="0" y="23"/>
                    </a:lnTo>
                    <a:lnTo>
                      <a:pt x="137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9" name="Freeform 4989"/>
              <p:cNvSpPr>
                <a:spLocks/>
              </p:cNvSpPr>
              <p:nvPr/>
            </p:nvSpPr>
            <p:spPr bwMode="auto">
              <a:xfrm>
                <a:off x="2280" y="2957"/>
                <a:ext cx="147" cy="125"/>
              </a:xfrm>
              <a:custGeom>
                <a:avLst/>
                <a:gdLst>
                  <a:gd name="T0" fmla="*/ 155 w 293"/>
                  <a:gd name="T1" fmla="*/ 0 h 252"/>
                  <a:gd name="T2" fmla="*/ 0 w 293"/>
                  <a:gd name="T3" fmla="*/ 252 h 252"/>
                  <a:gd name="T4" fmla="*/ 293 w 293"/>
                  <a:gd name="T5" fmla="*/ 227 h 252"/>
                  <a:gd name="T6" fmla="*/ 155 w 293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3"/>
                  <a:gd name="T13" fmla="*/ 0 h 252"/>
                  <a:gd name="T14" fmla="*/ 293 w 293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3" h="252">
                    <a:moveTo>
                      <a:pt x="155" y="0"/>
                    </a:moveTo>
                    <a:lnTo>
                      <a:pt x="0" y="252"/>
                    </a:lnTo>
                    <a:lnTo>
                      <a:pt x="293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60" name="Group 4994"/>
            <p:cNvGrpSpPr>
              <a:grpSpLocks/>
            </p:cNvGrpSpPr>
            <p:nvPr/>
          </p:nvGrpSpPr>
          <p:grpSpPr bwMode="auto">
            <a:xfrm>
              <a:off x="3216" y="2873"/>
              <a:ext cx="307" cy="186"/>
              <a:chOff x="3216" y="2873"/>
              <a:chExt cx="307" cy="186"/>
            </a:xfrm>
          </p:grpSpPr>
          <p:sp>
            <p:nvSpPr>
              <p:cNvPr id="15814" name="Freeform 4991"/>
              <p:cNvSpPr>
                <a:spLocks/>
              </p:cNvSpPr>
              <p:nvPr/>
            </p:nvSpPr>
            <p:spPr bwMode="auto">
              <a:xfrm>
                <a:off x="3317" y="2924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5" name="Freeform 4992"/>
              <p:cNvSpPr>
                <a:spLocks/>
              </p:cNvSpPr>
              <p:nvPr/>
            </p:nvSpPr>
            <p:spPr bwMode="auto">
              <a:xfrm>
                <a:off x="3216" y="2873"/>
                <a:ext cx="148" cy="125"/>
              </a:xfrm>
              <a:custGeom>
                <a:avLst/>
                <a:gdLst>
                  <a:gd name="T0" fmla="*/ 296 w 296"/>
                  <a:gd name="T1" fmla="*/ 23 h 250"/>
                  <a:gd name="T2" fmla="*/ 0 w 296"/>
                  <a:gd name="T3" fmla="*/ 0 h 250"/>
                  <a:gd name="T4" fmla="*/ 160 w 296"/>
                  <a:gd name="T5" fmla="*/ 250 h 250"/>
                  <a:gd name="T6" fmla="*/ 296 w 296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296" y="23"/>
                    </a:moveTo>
                    <a:lnTo>
                      <a:pt x="0" y="0"/>
                    </a:lnTo>
                    <a:lnTo>
                      <a:pt x="160" y="250"/>
                    </a:lnTo>
                    <a:lnTo>
                      <a:pt x="29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6" name="Freeform 4993"/>
              <p:cNvSpPr>
                <a:spLocks/>
              </p:cNvSpPr>
              <p:nvPr/>
            </p:nvSpPr>
            <p:spPr bwMode="auto">
              <a:xfrm>
                <a:off x="3375" y="2934"/>
                <a:ext cx="148" cy="125"/>
              </a:xfrm>
              <a:custGeom>
                <a:avLst/>
                <a:gdLst>
                  <a:gd name="T0" fmla="*/ 0 w 296"/>
                  <a:gd name="T1" fmla="*/ 227 h 252"/>
                  <a:gd name="T2" fmla="*/ 296 w 296"/>
                  <a:gd name="T3" fmla="*/ 252 h 252"/>
                  <a:gd name="T4" fmla="*/ 138 w 296"/>
                  <a:gd name="T5" fmla="*/ 0 h 252"/>
                  <a:gd name="T6" fmla="*/ 0 w 296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0" y="227"/>
                    </a:moveTo>
                    <a:lnTo>
                      <a:pt x="296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61" name="Group 4998"/>
            <p:cNvGrpSpPr>
              <a:grpSpLocks/>
            </p:cNvGrpSpPr>
            <p:nvPr/>
          </p:nvGrpSpPr>
          <p:grpSpPr bwMode="auto">
            <a:xfrm>
              <a:off x="2817" y="2902"/>
              <a:ext cx="132" cy="323"/>
              <a:chOff x="2817" y="2902"/>
              <a:chExt cx="132" cy="323"/>
            </a:xfrm>
          </p:grpSpPr>
          <p:sp>
            <p:nvSpPr>
              <p:cNvPr id="15811" name="Rectangle 4995"/>
              <p:cNvSpPr>
                <a:spLocks noChangeArrowheads="1"/>
              </p:cNvSpPr>
              <p:nvPr/>
            </p:nvSpPr>
            <p:spPr bwMode="auto">
              <a:xfrm>
                <a:off x="2865" y="3031"/>
                <a:ext cx="35" cy="6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812" name="Freeform 4996"/>
              <p:cNvSpPr>
                <a:spLocks/>
              </p:cNvSpPr>
              <p:nvPr/>
            </p:nvSpPr>
            <p:spPr bwMode="auto">
              <a:xfrm>
                <a:off x="2817" y="2902"/>
                <a:ext cx="132" cy="131"/>
              </a:xfrm>
              <a:custGeom>
                <a:avLst/>
                <a:gdLst>
                  <a:gd name="T0" fmla="*/ 263 w 263"/>
                  <a:gd name="T1" fmla="*/ 263 h 263"/>
                  <a:gd name="T2" fmla="*/ 133 w 263"/>
                  <a:gd name="T3" fmla="*/ 0 h 263"/>
                  <a:gd name="T4" fmla="*/ 0 w 263"/>
                  <a:gd name="T5" fmla="*/ 263 h 263"/>
                  <a:gd name="T6" fmla="*/ 263 w 263"/>
                  <a:gd name="T7" fmla="*/ 263 h 2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3"/>
                  <a:gd name="T14" fmla="*/ 263 w 263"/>
                  <a:gd name="T15" fmla="*/ 263 h 2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3">
                    <a:moveTo>
                      <a:pt x="263" y="263"/>
                    </a:moveTo>
                    <a:lnTo>
                      <a:pt x="133" y="0"/>
                    </a:lnTo>
                    <a:lnTo>
                      <a:pt x="0" y="263"/>
                    </a:lnTo>
                    <a:lnTo>
                      <a:pt x="263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3" name="Freeform 4997"/>
              <p:cNvSpPr>
                <a:spLocks/>
              </p:cNvSpPr>
              <p:nvPr/>
            </p:nvSpPr>
            <p:spPr bwMode="auto">
              <a:xfrm>
                <a:off x="2817" y="3092"/>
                <a:ext cx="132" cy="133"/>
              </a:xfrm>
              <a:custGeom>
                <a:avLst/>
                <a:gdLst>
                  <a:gd name="T0" fmla="*/ 0 w 263"/>
                  <a:gd name="T1" fmla="*/ 0 h 265"/>
                  <a:gd name="T2" fmla="*/ 133 w 263"/>
                  <a:gd name="T3" fmla="*/ 265 h 265"/>
                  <a:gd name="T4" fmla="*/ 263 w 263"/>
                  <a:gd name="T5" fmla="*/ 0 h 265"/>
                  <a:gd name="T6" fmla="*/ 0 w 263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5"/>
                  <a:gd name="T14" fmla="*/ 263 w 263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5">
                    <a:moveTo>
                      <a:pt x="0" y="0"/>
                    </a:moveTo>
                    <a:lnTo>
                      <a:pt x="133" y="265"/>
                    </a:lnTo>
                    <a:lnTo>
                      <a:pt x="2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62" name="Group 5164"/>
            <p:cNvGrpSpPr>
              <a:grpSpLocks/>
            </p:cNvGrpSpPr>
            <p:nvPr/>
          </p:nvGrpSpPr>
          <p:grpSpPr bwMode="auto">
            <a:xfrm>
              <a:off x="589" y="2672"/>
              <a:ext cx="589" cy="419"/>
              <a:chOff x="589" y="2672"/>
              <a:chExt cx="589" cy="419"/>
            </a:xfrm>
          </p:grpSpPr>
          <p:sp>
            <p:nvSpPr>
              <p:cNvPr id="15646" name="Freeform 4999"/>
              <p:cNvSpPr>
                <a:spLocks/>
              </p:cNvSpPr>
              <p:nvPr/>
            </p:nvSpPr>
            <p:spPr bwMode="auto">
              <a:xfrm>
                <a:off x="890" y="2847"/>
                <a:ext cx="57" cy="34"/>
              </a:xfrm>
              <a:custGeom>
                <a:avLst/>
                <a:gdLst>
                  <a:gd name="T0" fmla="*/ 55 w 57"/>
                  <a:gd name="T1" fmla="*/ 0 h 34"/>
                  <a:gd name="T2" fmla="*/ 55 w 57"/>
                  <a:gd name="T3" fmla="*/ 0 h 34"/>
                  <a:gd name="T4" fmla="*/ 47 w 57"/>
                  <a:gd name="T5" fmla="*/ 3 h 34"/>
                  <a:gd name="T6" fmla="*/ 42 w 57"/>
                  <a:gd name="T7" fmla="*/ 5 h 34"/>
                  <a:gd name="T8" fmla="*/ 34 w 57"/>
                  <a:gd name="T9" fmla="*/ 11 h 34"/>
                  <a:gd name="T10" fmla="*/ 26 w 57"/>
                  <a:gd name="T11" fmla="*/ 13 h 34"/>
                  <a:gd name="T12" fmla="*/ 21 w 57"/>
                  <a:gd name="T13" fmla="*/ 18 h 34"/>
                  <a:gd name="T14" fmla="*/ 13 w 57"/>
                  <a:gd name="T15" fmla="*/ 24 h 34"/>
                  <a:gd name="T16" fmla="*/ 8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6 w 57"/>
                  <a:gd name="T25" fmla="*/ 26 h 34"/>
                  <a:gd name="T26" fmla="*/ 23 w 57"/>
                  <a:gd name="T27" fmla="*/ 21 h 34"/>
                  <a:gd name="T28" fmla="*/ 29 w 57"/>
                  <a:gd name="T29" fmla="*/ 18 h 34"/>
                  <a:gd name="T30" fmla="*/ 36 w 57"/>
                  <a:gd name="T31" fmla="*/ 13 h 34"/>
                  <a:gd name="T32" fmla="*/ 42 w 57"/>
                  <a:gd name="T33" fmla="*/ 8 h 34"/>
                  <a:gd name="T34" fmla="*/ 50 w 57"/>
                  <a:gd name="T35" fmla="*/ 5 h 34"/>
                  <a:gd name="T36" fmla="*/ 57 w 57"/>
                  <a:gd name="T37" fmla="*/ 3 h 34"/>
                  <a:gd name="T38" fmla="*/ 57 w 57"/>
                  <a:gd name="T39" fmla="*/ 3 h 34"/>
                  <a:gd name="T40" fmla="*/ 55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6" y="26"/>
                    </a:lnTo>
                    <a:lnTo>
                      <a:pt x="23" y="21"/>
                    </a:lnTo>
                    <a:lnTo>
                      <a:pt x="29" y="18"/>
                    </a:lnTo>
                    <a:lnTo>
                      <a:pt x="36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7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7" name="Freeform 5000"/>
              <p:cNvSpPr>
                <a:spLocks/>
              </p:cNvSpPr>
              <p:nvPr/>
            </p:nvSpPr>
            <p:spPr bwMode="auto">
              <a:xfrm>
                <a:off x="945" y="2844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6 w 47"/>
                  <a:gd name="T7" fmla="*/ 3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2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3 w 47"/>
                  <a:gd name="T29" fmla="*/ 3 h 8"/>
                  <a:gd name="T30" fmla="*/ 31 w 47"/>
                  <a:gd name="T31" fmla="*/ 6 h 8"/>
                  <a:gd name="T32" fmla="*/ 36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31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8" name="Freeform 5001"/>
              <p:cNvSpPr>
                <a:spLocks/>
              </p:cNvSpPr>
              <p:nvPr/>
            </p:nvSpPr>
            <p:spPr bwMode="auto">
              <a:xfrm>
                <a:off x="992" y="2850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3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2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3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9" name="Freeform 5002"/>
              <p:cNvSpPr>
                <a:spLocks/>
              </p:cNvSpPr>
              <p:nvPr/>
            </p:nvSpPr>
            <p:spPr bwMode="auto">
              <a:xfrm>
                <a:off x="1008" y="2868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7 w 13"/>
                  <a:gd name="T9" fmla="*/ 16 h 24"/>
                  <a:gd name="T10" fmla="*/ 7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7 w 13"/>
                  <a:gd name="T21" fmla="*/ 3 h 24"/>
                  <a:gd name="T22" fmla="*/ 7 w 13"/>
                  <a:gd name="T23" fmla="*/ 5 h 24"/>
                  <a:gd name="T24" fmla="*/ 7 w 13"/>
                  <a:gd name="T25" fmla="*/ 5 h 24"/>
                  <a:gd name="T26" fmla="*/ 7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0" name="Freeform 5003"/>
              <p:cNvSpPr>
                <a:spLocks/>
              </p:cNvSpPr>
              <p:nvPr/>
            </p:nvSpPr>
            <p:spPr bwMode="auto">
              <a:xfrm>
                <a:off x="1002" y="2889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8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0 h 24"/>
                  <a:gd name="T14" fmla="*/ 6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0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8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1" name="Freeform 5004"/>
              <p:cNvSpPr>
                <a:spLocks/>
              </p:cNvSpPr>
              <p:nvPr/>
            </p:nvSpPr>
            <p:spPr bwMode="auto">
              <a:xfrm>
                <a:off x="1005" y="2907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0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2" name="Freeform 5005"/>
              <p:cNvSpPr>
                <a:spLocks/>
              </p:cNvSpPr>
              <p:nvPr/>
            </p:nvSpPr>
            <p:spPr bwMode="auto">
              <a:xfrm>
                <a:off x="1039" y="2897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3 w 34"/>
                  <a:gd name="T7" fmla="*/ 2 h 16"/>
                  <a:gd name="T8" fmla="*/ 21 w 34"/>
                  <a:gd name="T9" fmla="*/ 2 h 16"/>
                  <a:gd name="T10" fmla="*/ 16 w 34"/>
                  <a:gd name="T11" fmla="*/ 5 h 16"/>
                  <a:gd name="T12" fmla="*/ 10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3" name="Freeform 5006"/>
              <p:cNvSpPr>
                <a:spLocks/>
              </p:cNvSpPr>
              <p:nvPr/>
            </p:nvSpPr>
            <p:spPr bwMode="auto">
              <a:xfrm>
                <a:off x="1073" y="2897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2 h 13"/>
                  <a:gd name="T8" fmla="*/ 39 w 63"/>
                  <a:gd name="T9" fmla="*/ 0 h 13"/>
                  <a:gd name="T10" fmla="*/ 31 w 63"/>
                  <a:gd name="T11" fmla="*/ 0 h 13"/>
                  <a:gd name="T12" fmla="*/ 23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3 w 63"/>
                  <a:gd name="T27" fmla="*/ 2 h 13"/>
                  <a:gd name="T28" fmla="*/ 31 w 63"/>
                  <a:gd name="T29" fmla="*/ 2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4" name="Freeform 5007"/>
              <p:cNvSpPr>
                <a:spLocks/>
              </p:cNvSpPr>
              <p:nvPr/>
            </p:nvSpPr>
            <p:spPr bwMode="auto">
              <a:xfrm>
                <a:off x="1133" y="2905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39 w 45"/>
                  <a:gd name="T7" fmla="*/ 42 h 60"/>
                  <a:gd name="T8" fmla="*/ 37 w 45"/>
                  <a:gd name="T9" fmla="*/ 34 h 60"/>
                  <a:gd name="T10" fmla="*/ 31 w 45"/>
                  <a:gd name="T11" fmla="*/ 26 h 60"/>
                  <a:gd name="T12" fmla="*/ 24 w 45"/>
                  <a:gd name="T13" fmla="*/ 18 h 60"/>
                  <a:gd name="T14" fmla="*/ 18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39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39" y="42"/>
                    </a:lnTo>
                    <a:lnTo>
                      <a:pt x="37" y="34"/>
                    </a:lnTo>
                    <a:lnTo>
                      <a:pt x="31" y="26"/>
                    </a:lnTo>
                    <a:lnTo>
                      <a:pt x="24" y="18"/>
                    </a:lnTo>
                    <a:lnTo>
                      <a:pt x="18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5" name="Freeform 5008"/>
              <p:cNvSpPr>
                <a:spLocks/>
              </p:cNvSpPr>
              <p:nvPr/>
            </p:nvSpPr>
            <p:spPr bwMode="auto">
              <a:xfrm>
                <a:off x="1149" y="2965"/>
                <a:ext cx="29" cy="37"/>
              </a:xfrm>
              <a:custGeom>
                <a:avLst/>
                <a:gdLst>
                  <a:gd name="T0" fmla="*/ 2 w 29"/>
                  <a:gd name="T1" fmla="*/ 37 h 37"/>
                  <a:gd name="T2" fmla="*/ 2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3 w 29"/>
                  <a:gd name="T27" fmla="*/ 13 h 37"/>
                  <a:gd name="T28" fmla="*/ 18 w 29"/>
                  <a:gd name="T29" fmla="*/ 18 h 37"/>
                  <a:gd name="T30" fmla="*/ 15 w 29"/>
                  <a:gd name="T31" fmla="*/ 24 h 37"/>
                  <a:gd name="T32" fmla="*/ 10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2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2" y="37"/>
                    </a:moveTo>
                    <a:lnTo>
                      <a:pt x="2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3" y="13"/>
                    </a:lnTo>
                    <a:lnTo>
                      <a:pt x="18" y="18"/>
                    </a:lnTo>
                    <a:lnTo>
                      <a:pt x="15" y="24"/>
                    </a:lnTo>
                    <a:lnTo>
                      <a:pt x="10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2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6" name="Freeform 5009"/>
              <p:cNvSpPr>
                <a:spLocks/>
              </p:cNvSpPr>
              <p:nvPr/>
            </p:nvSpPr>
            <p:spPr bwMode="auto">
              <a:xfrm>
                <a:off x="1112" y="2996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6 h 8"/>
                  <a:gd name="T6" fmla="*/ 11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4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6 h 8"/>
                  <a:gd name="T20" fmla="*/ 37 w 39"/>
                  <a:gd name="T21" fmla="*/ 3 h 8"/>
                  <a:gd name="T22" fmla="*/ 34 w 39"/>
                  <a:gd name="T23" fmla="*/ 3 h 8"/>
                  <a:gd name="T24" fmla="*/ 29 w 39"/>
                  <a:gd name="T25" fmla="*/ 6 h 8"/>
                  <a:gd name="T26" fmla="*/ 24 w 39"/>
                  <a:gd name="T27" fmla="*/ 6 h 8"/>
                  <a:gd name="T28" fmla="*/ 18 w 39"/>
                  <a:gd name="T29" fmla="*/ 6 h 8"/>
                  <a:gd name="T30" fmla="*/ 16 w 39"/>
                  <a:gd name="T31" fmla="*/ 6 h 8"/>
                  <a:gd name="T32" fmla="*/ 11 w 39"/>
                  <a:gd name="T33" fmla="*/ 3 h 8"/>
                  <a:gd name="T34" fmla="*/ 8 w 39"/>
                  <a:gd name="T35" fmla="*/ 3 h 8"/>
                  <a:gd name="T36" fmla="*/ 3 w 39"/>
                  <a:gd name="T37" fmla="*/ 0 h 8"/>
                  <a:gd name="T38" fmla="*/ 3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7" name="Freeform 5010"/>
              <p:cNvSpPr>
                <a:spLocks/>
              </p:cNvSpPr>
              <p:nvPr/>
            </p:nvSpPr>
            <p:spPr bwMode="auto">
              <a:xfrm>
                <a:off x="1110" y="2975"/>
                <a:ext cx="7" cy="24"/>
              </a:xfrm>
              <a:custGeom>
                <a:avLst/>
                <a:gdLst>
                  <a:gd name="T0" fmla="*/ 2 w 7"/>
                  <a:gd name="T1" fmla="*/ 0 h 24"/>
                  <a:gd name="T2" fmla="*/ 2 w 7"/>
                  <a:gd name="T3" fmla="*/ 0 h 24"/>
                  <a:gd name="T4" fmla="*/ 2 w 7"/>
                  <a:gd name="T5" fmla="*/ 3 h 24"/>
                  <a:gd name="T6" fmla="*/ 2 w 7"/>
                  <a:gd name="T7" fmla="*/ 6 h 24"/>
                  <a:gd name="T8" fmla="*/ 2 w 7"/>
                  <a:gd name="T9" fmla="*/ 8 h 24"/>
                  <a:gd name="T10" fmla="*/ 2 w 7"/>
                  <a:gd name="T11" fmla="*/ 11 h 24"/>
                  <a:gd name="T12" fmla="*/ 0 w 7"/>
                  <a:gd name="T13" fmla="*/ 16 h 24"/>
                  <a:gd name="T14" fmla="*/ 0 w 7"/>
                  <a:gd name="T15" fmla="*/ 19 h 24"/>
                  <a:gd name="T16" fmla="*/ 0 w 7"/>
                  <a:gd name="T17" fmla="*/ 21 h 24"/>
                  <a:gd name="T18" fmla="*/ 2 w 7"/>
                  <a:gd name="T19" fmla="*/ 24 h 24"/>
                  <a:gd name="T20" fmla="*/ 5 w 7"/>
                  <a:gd name="T21" fmla="*/ 21 h 24"/>
                  <a:gd name="T22" fmla="*/ 5 w 7"/>
                  <a:gd name="T23" fmla="*/ 19 h 24"/>
                  <a:gd name="T24" fmla="*/ 5 w 7"/>
                  <a:gd name="T25" fmla="*/ 19 h 24"/>
                  <a:gd name="T26" fmla="*/ 5 w 7"/>
                  <a:gd name="T27" fmla="*/ 16 h 24"/>
                  <a:gd name="T28" fmla="*/ 5 w 7"/>
                  <a:gd name="T29" fmla="*/ 14 h 24"/>
                  <a:gd name="T30" fmla="*/ 5 w 7"/>
                  <a:gd name="T31" fmla="*/ 8 h 24"/>
                  <a:gd name="T32" fmla="*/ 5 w 7"/>
                  <a:gd name="T33" fmla="*/ 6 h 24"/>
                  <a:gd name="T34" fmla="*/ 7 w 7"/>
                  <a:gd name="T35" fmla="*/ 3 h 24"/>
                  <a:gd name="T36" fmla="*/ 5 w 7"/>
                  <a:gd name="T37" fmla="*/ 0 h 24"/>
                  <a:gd name="T38" fmla="*/ 5 w 7"/>
                  <a:gd name="T39" fmla="*/ 0 h 24"/>
                  <a:gd name="T40" fmla="*/ 2 w 7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8" name="Freeform 5011"/>
              <p:cNvSpPr>
                <a:spLocks/>
              </p:cNvSpPr>
              <p:nvPr/>
            </p:nvSpPr>
            <p:spPr bwMode="auto">
              <a:xfrm>
                <a:off x="1099" y="2955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5 w 16"/>
                  <a:gd name="T7" fmla="*/ 5 h 20"/>
                  <a:gd name="T8" fmla="*/ 5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5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9" name="Freeform 5012"/>
              <p:cNvSpPr>
                <a:spLocks/>
              </p:cNvSpPr>
              <p:nvPr/>
            </p:nvSpPr>
            <p:spPr bwMode="auto">
              <a:xfrm>
                <a:off x="1060" y="2949"/>
                <a:ext cx="39" cy="8"/>
              </a:xfrm>
              <a:custGeom>
                <a:avLst/>
                <a:gdLst>
                  <a:gd name="T0" fmla="*/ 2 w 39"/>
                  <a:gd name="T1" fmla="*/ 6 h 8"/>
                  <a:gd name="T2" fmla="*/ 2 w 39"/>
                  <a:gd name="T3" fmla="*/ 6 h 8"/>
                  <a:gd name="T4" fmla="*/ 8 w 39"/>
                  <a:gd name="T5" fmla="*/ 6 h 8"/>
                  <a:gd name="T6" fmla="*/ 10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6 w 39"/>
                  <a:gd name="T23" fmla="*/ 3 h 8"/>
                  <a:gd name="T24" fmla="*/ 31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0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2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2" y="6"/>
                    </a:moveTo>
                    <a:lnTo>
                      <a:pt x="2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0" name="Freeform 5013"/>
              <p:cNvSpPr>
                <a:spLocks/>
              </p:cNvSpPr>
              <p:nvPr/>
            </p:nvSpPr>
            <p:spPr bwMode="auto">
              <a:xfrm>
                <a:off x="1026" y="2952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8 w 36"/>
                  <a:gd name="T3" fmla="*/ 26 h 29"/>
                  <a:gd name="T4" fmla="*/ 10 w 36"/>
                  <a:gd name="T5" fmla="*/ 21 h 29"/>
                  <a:gd name="T6" fmla="*/ 16 w 36"/>
                  <a:gd name="T7" fmla="*/ 18 h 29"/>
                  <a:gd name="T8" fmla="*/ 18 w 36"/>
                  <a:gd name="T9" fmla="*/ 13 h 29"/>
                  <a:gd name="T10" fmla="*/ 23 w 36"/>
                  <a:gd name="T11" fmla="*/ 10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1 w 36"/>
                  <a:gd name="T25" fmla="*/ 8 h 29"/>
                  <a:gd name="T26" fmla="*/ 16 w 36"/>
                  <a:gd name="T27" fmla="*/ 10 h 29"/>
                  <a:gd name="T28" fmla="*/ 13 w 36"/>
                  <a:gd name="T29" fmla="*/ 16 h 29"/>
                  <a:gd name="T30" fmla="*/ 8 w 36"/>
                  <a:gd name="T31" fmla="*/ 18 h 29"/>
                  <a:gd name="T32" fmla="*/ 5 w 36"/>
                  <a:gd name="T33" fmla="*/ 23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1" name="Freeform 5014"/>
              <p:cNvSpPr>
                <a:spLocks/>
              </p:cNvSpPr>
              <p:nvPr/>
            </p:nvSpPr>
            <p:spPr bwMode="auto">
              <a:xfrm>
                <a:off x="623" y="2897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3 w 337"/>
                  <a:gd name="T5" fmla="*/ 65 h 92"/>
                  <a:gd name="T6" fmla="*/ 5 w 337"/>
                  <a:gd name="T7" fmla="*/ 76 h 92"/>
                  <a:gd name="T8" fmla="*/ 10 w 337"/>
                  <a:gd name="T9" fmla="*/ 84 h 92"/>
                  <a:gd name="T10" fmla="*/ 50 w 337"/>
                  <a:gd name="T11" fmla="*/ 86 h 92"/>
                  <a:gd name="T12" fmla="*/ 89 w 337"/>
                  <a:gd name="T13" fmla="*/ 86 h 92"/>
                  <a:gd name="T14" fmla="*/ 126 w 337"/>
                  <a:gd name="T15" fmla="*/ 86 h 92"/>
                  <a:gd name="T16" fmla="*/ 165 w 337"/>
                  <a:gd name="T17" fmla="*/ 86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8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30 w 337"/>
                  <a:gd name="T31" fmla="*/ 65 h 92"/>
                  <a:gd name="T32" fmla="*/ 335 w 337"/>
                  <a:gd name="T33" fmla="*/ 44 h 92"/>
                  <a:gd name="T34" fmla="*/ 337 w 337"/>
                  <a:gd name="T35" fmla="*/ 26 h 92"/>
                  <a:gd name="T36" fmla="*/ 337 w 337"/>
                  <a:gd name="T37" fmla="*/ 18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9 w 337"/>
                  <a:gd name="T45" fmla="*/ 2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5 w 337"/>
                  <a:gd name="T53" fmla="*/ 0 h 92"/>
                  <a:gd name="T54" fmla="*/ 264 w 337"/>
                  <a:gd name="T55" fmla="*/ 0 h 92"/>
                  <a:gd name="T56" fmla="*/ 251 w 337"/>
                  <a:gd name="T57" fmla="*/ 2 h 92"/>
                  <a:gd name="T58" fmla="*/ 233 w 337"/>
                  <a:gd name="T59" fmla="*/ 2 h 92"/>
                  <a:gd name="T60" fmla="*/ 209 w 337"/>
                  <a:gd name="T61" fmla="*/ 2 h 92"/>
                  <a:gd name="T62" fmla="*/ 186 w 337"/>
                  <a:gd name="T63" fmla="*/ 5 h 92"/>
                  <a:gd name="T64" fmla="*/ 136 w 337"/>
                  <a:gd name="T65" fmla="*/ 8 h 92"/>
                  <a:gd name="T66" fmla="*/ 86 w 337"/>
                  <a:gd name="T67" fmla="*/ 10 h 92"/>
                  <a:gd name="T68" fmla="*/ 63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3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8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9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3" y="2"/>
                    </a:lnTo>
                    <a:lnTo>
                      <a:pt x="209" y="2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2" name="Freeform 5015"/>
              <p:cNvSpPr>
                <a:spLocks/>
              </p:cNvSpPr>
              <p:nvPr/>
            </p:nvSpPr>
            <p:spPr bwMode="auto">
              <a:xfrm>
                <a:off x="623" y="2913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3" name="Freeform 5016"/>
              <p:cNvSpPr>
                <a:spLocks/>
              </p:cNvSpPr>
              <p:nvPr/>
            </p:nvSpPr>
            <p:spPr bwMode="auto">
              <a:xfrm>
                <a:off x="623" y="2962"/>
                <a:ext cx="10" cy="19"/>
              </a:xfrm>
              <a:custGeom>
                <a:avLst/>
                <a:gdLst>
                  <a:gd name="T0" fmla="*/ 10 w 10"/>
                  <a:gd name="T1" fmla="*/ 16 h 19"/>
                  <a:gd name="T2" fmla="*/ 10 w 10"/>
                  <a:gd name="T3" fmla="*/ 16 h 19"/>
                  <a:gd name="T4" fmla="*/ 10 w 10"/>
                  <a:gd name="T5" fmla="*/ 16 h 19"/>
                  <a:gd name="T6" fmla="*/ 8 w 10"/>
                  <a:gd name="T7" fmla="*/ 13 h 19"/>
                  <a:gd name="T8" fmla="*/ 8 w 10"/>
                  <a:gd name="T9" fmla="*/ 13 h 19"/>
                  <a:gd name="T10" fmla="*/ 5 w 10"/>
                  <a:gd name="T11" fmla="*/ 11 h 19"/>
                  <a:gd name="T12" fmla="*/ 5 w 10"/>
                  <a:gd name="T13" fmla="*/ 8 h 19"/>
                  <a:gd name="T14" fmla="*/ 5 w 10"/>
                  <a:gd name="T15" fmla="*/ 6 h 19"/>
                  <a:gd name="T16" fmla="*/ 5 w 10"/>
                  <a:gd name="T17" fmla="*/ 3 h 19"/>
                  <a:gd name="T18" fmla="*/ 3 w 10"/>
                  <a:gd name="T19" fmla="*/ 0 h 19"/>
                  <a:gd name="T20" fmla="*/ 0 w 10"/>
                  <a:gd name="T21" fmla="*/ 3 h 19"/>
                  <a:gd name="T22" fmla="*/ 0 w 10"/>
                  <a:gd name="T23" fmla="*/ 3 h 19"/>
                  <a:gd name="T24" fmla="*/ 0 w 10"/>
                  <a:gd name="T25" fmla="*/ 6 h 19"/>
                  <a:gd name="T26" fmla="*/ 3 w 10"/>
                  <a:gd name="T27" fmla="*/ 11 h 19"/>
                  <a:gd name="T28" fmla="*/ 3 w 10"/>
                  <a:gd name="T29" fmla="*/ 13 h 19"/>
                  <a:gd name="T30" fmla="*/ 5 w 10"/>
                  <a:gd name="T31" fmla="*/ 16 h 19"/>
                  <a:gd name="T32" fmla="*/ 5 w 10"/>
                  <a:gd name="T33" fmla="*/ 16 h 19"/>
                  <a:gd name="T34" fmla="*/ 8 w 10"/>
                  <a:gd name="T35" fmla="*/ 19 h 19"/>
                  <a:gd name="T36" fmla="*/ 10 w 10"/>
                  <a:gd name="T37" fmla="*/ 19 h 19"/>
                  <a:gd name="T38" fmla="*/ 10 w 10"/>
                  <a:gd name="T39" fmla="*/ 19 h 19"/>
                  <a:gd name="T40" fmla="*/ 10 w 1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9"/>
                  <a:gd name="T65" fmla="*/ 10 w 1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9">
                    <a:moveTo>
                      <a:pt x="10" y="16"/>
                    </a:moveTo>
                    <a:lnTo>
                      <a:pt x="10" y="16"/>
                    </a:lnTo>
                    <a:lnTo>
                      <a:pt x="8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4" name="Freeform 5017"/>
              <p:cNvSpPr>
                <a:spLocks/>
              </p:cNvSpPr>
              <p:nvPr/>
            </p:nvSpPr>
            <p:spPr bwMode="auto">
              <a:xfrm>
                <a:off x="633" y="2978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6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40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5 h 8"/>
                  <a:gd name="T24" fmla="*/ 40 w 155"/>
                  <a:gd name="T25" fmla="*/ 5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6 w 155"/>
                  <a:gd name="T33" fmla="*/ 8 h 8"/>
                  <a:gd name="T34" fmla="*/ 134 w 155"/>
                  <a:gd name="T35" fmla="*/ 5 h 8"/>
                  <a:gd name="T36" fmla="*/ 155 w 155"/>
                  <a:gd name="T37" fmla="*/ 5 h 8"/>
                  <a:gd name="T38" fmla="*/ 155 w 155"/>
                  <a:gd name="T39" fmla="*/ 5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6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40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40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6" y="8"/>
                    </a:lnTo>
                    <a:lnTo>
                      <a:pt x="134" y="5"/>
                    </a:lnTo>
                    <a:lnTo>
                      <a:pt x="155" y="5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5" name="Freeform 5018"/>
              <p:cNvSpPr>
                <a:spLocks/>
              </p:cNvSpPr>
              <p:nvPr/>
            </p:nvSpPr>
            <p:spPr bwMode="auto">
              <a:xfrm>
                <a:off x="788" y="2981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6" name="Freeform 5019"/>
              <p:cNvSpPr>
                <a:spLocks/>
              </p:cNvSpPr>
              <p:nvPr/>
            </p:nvSpPr>
            <p:spPr bwMode="auto">
              <a:xfrm>
                <a:off x="874" y="2975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6 h 16"/>
                  <a:gd name="T6" fmla="*/ 52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6 w 71"/>
                  <a:gd name="T13" fmla="*/ 11 h 16"/>
                  <a:gd name="T14" fmla="*/ 18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8 w 71"/>
                  <a:gd name="T25" fmla="*/ 14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2 w 71"/>
                  <a:gd name="T33" fmla="*/ 14 h 16"/>
                  <a:gd name="T34" fmla="*/ 60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6"/>
                    </a:lnTo>
                    <a:lnTo>
                      <a:pt x="52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8" y="14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2" y="14"/>
                    </a:lnTo>
                    <a:lnTo>
                      <a:pt x="60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7" name="Freeform 5020"/>
              <p:cNvSpPr>
                <a:spLocks/>
              </p:cNvSpPr>
              <p:nvPr/>
            </p:nvSpPr>
            <p:spPr bwMode="auto">
              <a:xfrm>
                <a:off x="942" y="2907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8" name="Freeform 5021"/>
              <p:cNvSpPr>
                <a:spLocks/>
              </p:cNvSpPr>
              <p:nvPr/>
            </p:nvSpPr>
            <p:spPr bwMode="auto">
              <a:xfrm>
                <a:off x="903" y="2897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1 w 57"/>
                  <a:gd name="T9" fmla="*/ 2 h 13"/>
                  <a:gd name="T10" fmla="*/ 29 w 57"/>
                  <a:gd name="T11" fmla="*/ 5 h 13"/>
                  <a:gd name="T12" fmla="*/ 37 w 57"/>
                  <a:gd name="T13" fmla="*/ 5 h 13"/>
                  <a:gd name="T14" fmla="*/ 44 w 57"/>
                  <a:gd name="T15" fmla="*/ 8 h 13"/>
                  <a:gd name="T16" fmla="*/ 50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2 h 13"/>
                  <a:gd name="T28" fmla="*/ 29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4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9" name="Freeform 5022"/>
              <p:cNvSpPr>
                <a:spLocks/>
              </p:cNvSpPr>
              <p:nvPr/>
            </p:nvSpPr>
            <p:spPr bwMode="auto">
              <a:xfrm>
                <a:off x="623" y="2897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8 h 18"/>
                  <a:gd name="T14" fmla="*/ 233 w 280"/>
                  <a:gd name="T15" fmla="*/ 5 h 18"/>
                  <a:gd name="T16" fmla="*/ 267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2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2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0" name="Freeform 5023"/>
              <p:cNvSpPr>
                <a:spLocks/>
              </p:cNvSpPr>
              <p:nvPr/>
            </p:nvSpPr>
            <p:spPr bwMode="auto">
              <a:xfrm>
                <a:off x="589" y="3002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8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0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3 h 89"/>
                  <a:gd name="T24" fmla="*/ 105 w 374"/>
                  <a:gd name="T25" fmla="*/ 83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7 w 374"/>
                  <a:gd name="T39" fmla="*/ 83 h 89"/>
                  <a:gd name="T40" fmla="*/ 366 w 374"/>
                  <a:gd name="T41" fmla="*/ 73 h 89"/>
                  <a:gd name="T42" fmla="*/ 371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8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2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0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3"/>
                    </a:lnTo>
                    <a:lnTo>
                      <a:pt x="105" y="83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7" y="83"/>
                    </a:lnTo>
                    <a:lnTo>
                      <a:pt x="366" y="73"/>
                    </a:lnTo>
                    <a:lnTo>
                      <a:pt x="371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8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2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1" name="Freeform 5024"/>
              <p:cNvSpPr>
                <a:spLocks/>
              </p:cNvSpPr>
              <p:nvPr/>
            </p:nvSpPr>
            <p:spPr bwMode="auto">
              <a:xfrm>
                <a:off x="594" y="3004"/>
                <a:ext cx="369" cy="71"/>
              </a:xfrm>
              <a:custGeom>
                <a:avLst/>
                <a:gdLst>
                  <a:gd name="T0" fmla="*/ 60 w 369"/>
                  <a:gd name="T1" fmla="*/ 6 h 71"/>
                  <a:gd name="T2" fmla="*/ 47 w 369"/>
                  <a:gd name="T3" fmla="*/ 11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6 w 369"/>
                  <a:gd name="T19" fmla="*/ 63 h 71"/>
                  <a:gd name="T20" fmla="*/ 121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4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3 h 71"/>
                  <a:gd name="T36" fmla="*/ 366 w 369"/>
                  <a:gd name="T37" fmla="*/ 42 h 71"/>
                  <a:gd name="T38" fmla="*/ 361 w 369"/>
                  <a:gd name="T39" fmla="*/ 32 h 71"/>
                  <a:gd name="T40" fmla="*/ 356 w 369"/>
                  <a:gd name="T41" fmla="*/ 21 h 71"/>
                  <a:gd name="T42" fmla="*/ 351 w 369"/>
                  <a:gd name="T43" fmla="*/ 8 h 71"/>
                  <a:gd name="T44" fmla="*/ 346 w 369"/>
                  <a:gd name="T45" fmla="*/ 6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6" y="63"/>
                    </a:lnTo>
                    <a:lnTo>
                      <a:pt x="121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4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3"/>
                    </a:lnTo>
                    <a:lnTo>
                      <a:pt x="366" y="42"/>
                    </a:lnTo>
                    <a:lnTo>
                      <a:pt x="361" y="32"/>
                    </a:lnTo>
                    <a:lnTo>
                      <a:pt x="356" y="21"/>
                    </a:lnTo>
                    <a:lnTo>
                      <a:pt x="351" y="8"/>
                    </a:lnTo>
                    <a:lnTo>
                      <a:pt x="346" y="6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2" name="Freeform 5025"/>
              <p:cNvSpPr>
                <a:spLocks/>
              </p:cNvSpPr>
              <p:nvPr/>
            </p:nvSpPr>
            <p:spPr bwMode="auto">
              <a:xfrm>
                <a:off x="652" y="3015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2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3" name="Freeform 5026"/>
              <p:cNvSpPr>
                <a:spLocks/>
              </p:cNvSpPr>
              <p:nvPr/>
            </p:nvSpPr>
            <p:spPr bwMode="auto">
              <a:xfrm>
                <a:off x="641" y="3023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3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5 h 7"/>
                  <a:gd name="T18" fmla="*/ 8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4" name="Freeform 5027"/>
              <p:cNvSpPr>
                <a:spLocks/>
              </p:cNvSpPr>
              <p:nvPr/>
            </p:nvSpPr>
            <p:spPr bwMode="auto">
              <a:xfrm>
                <a:off x="631" y="3030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5" name="Freeform 5028"/>
              <p:cNvSpPr>
                <a:spLocks/>
              </p:cNvSpPr>
              <p:nvPr/>
            </p:nvSpPr>
            <p:spPr bwMode="auto">
              <a:xfrm>
                <a:off x="618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6" name="Freeform 5029"/>
              <p:cNvSpPr>
                <a:spLocks/>
              </p:cNvSpPr>
              <p:nvPr/>
            </p:nvSpPr>
            <p:spPr bwMode="auto">
              <a:xfrm>
                <a:off x="607" y="3049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3 w 11"/>
                  <a:gd name="T13" fmla="*/ 10 h 10"/>
                  <a:gd name="T14" fmla="*/ 6 w 11"/>
                  <a:gd name="T15" fmla="*/ 10 h 10"/>
                  <a:gd name="T16" fmla="*/ 8 w 11"/>
                  <a:gd name="T17" fmla="*/ 8 h 10"/>
                  <a:gd name="T18" fmla="*/ 8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7" name="Freeform 5030"/>
              <p:cNvSpPr>
                <a:spLocks/>
              </p:cNvSpPr>
              <p:nvPr/>
            </p:nvSpPr>
            <p:spPr bwMode="auto">
              <a:xfrm>
                <a:off x="665" y="3015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8" name="Freeform 5031"/>
              <p:cNvSpPr>
                <a:spLocks/>
              </p:cNvSpPr>
              <p:nvPr/>
            </p:nvSpPr>
            <p:spPr bwMode="auto">
              <a:xfrm>
                <a:off x="654" y="3023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6 w 8"/>
                  <a:gd name="T13" fmla="*/ 7 h 7"/>
                  <a:gd name="T14" fmla="*/ 6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6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9" name="Freeform 5032"/>
              <p:cNvSpPr>
                <a:spLocks/>
              </p:cNvSpPr>
              <p:nvPr/>
            </p:nvSpPr>
            <p:spPr bwMode="auto">
              <a:xfrm>
                <a:off x="644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0" name="Freeform 5033"/>
              <p:cNvSpPr>
                <a:spLocks/>
              </p:cNvSpPr>
              <p:nvPr/>
            </p:nvSpPr>
            <p:spPr bwMode="auto">
              <a:xfrm>
                <a:off x="631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1" name="Freeform 5034"/>
              <p:cNvSpPr>
                <a:spLocks/>
              </p:cNvSpPr>
              <p:nvPr/>
            </p:nvSpPr>
            <p:spPr bwMode="auto">
              <a:xfrm>
                <a:off x="620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3 w 11"/>
                  <a:gd name="T13" fmla="*/ 8 h 8"/>
                  <a:gd name="T14" fmla="*/ 6 w 11"/>
                  <a:gd name="T15" fmla="*/ 8 h 8"/>
                  <a:gd name="T16" fmla="*/ 8 w 11"/>
                  <a:gd name="T17" fmla="*/ 6 h 8"/>
                  <a:gd name="T18" fmla="*/ 8 w 11"/>
                  <a:gd name="T19" fmla="*/ 6 h 8"/>
                  <a:gd name="T20" fmla="*/ 8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2" name="Freeform 5035"/>
              <p:cNvSpPr>
                <a:spLocks/>
              </p:cNvSpPr>
              <p:nvPr/>
            </p:nvSpPr>
            <p:spPr bwMode="auto">
              <a:xfrm>
                <a:off x="675" y="301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5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3" name="Freeform 5036"/>
              <p:cNvSpPr>
                <a:spLocks/>
              </p:cNvSpPr>
              <p:nvPr/>
            </p:nvSpPr>
            <p:spPr bwMode="auto">
              <a:xfrm>
                <a:off x="668" y="3023"/>
                <a:ext cx="7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5 w 7"/>
                  <a:gd name="T27" fmla="*/ 0 h 7"/>
                  <a:gd name="T28" fmla="*/ 2 w 7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7"/>
                  <a:gd name="T47" fmla="*/ 7 w 7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4" name="Freeform 5037"/>
              <p:cNvSpPr>
                <a:spLocks/>
              </p:cNvSpPr>
              <p:nvPr/>
            </p:nvSpPr>
            <p:spPr bwMode="auto">
              <a:xfrm>
                <a:off x="657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5" name="Freeform 5038"/>
              <p:cNvSpPr>
                <a:spLocks/>
              </p:cNvSpPr>
              <p:nvPr/>
            </p:nvSpPr>
            <p:spPr bwMode="auto">
              <a:xfrm>
                <a:off x="644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3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6" name="Freeform 5039"/>
              <p:cNvSpPr>
                <a:spLocks/>
              </p:cNvSpPr>
              <p:nvPr/>
            </p:nvSpPr>
            <p:spPr bwMode="auto">
              <a:xfrm>
                <a:off x="633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7" name="Freeform 5040"/>
              <p:cNvSpPr>
                <a:spLocks/>
              </p:cNvSpPr>
              <p:nvPr/>
            </p:nvSpPr>
            <p:spPr bwMode="auto">
              <a:xfrm>
                <a:off x="688" y="3015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6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6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8" name="Freeform 5041"/>
              <p:cNvSpPr>
                <a:spLocks/>
              </p:cNvSpPr>
              <p:nvPr/>
            </p:nvSpPr>
            <p:spPr bwMode="auto">
              <a:xfrm>
                <a:off x="681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9" name="Freeform 5042"/>
              <p:cNvSpPr>
                <a:spLocks/>
              </p:cNvSpPr>
              <p:nvPr/>
            </p:nvSpPr>
            <p:spPr bwMode="auto">
              <a:xfrm>
                <a:off x="670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0" name="Freeform 5043"/>
              <p:cNvSpPr>
                <a:spLocks/>
              </p:cNvSpPr>
              <p:nvPr/>
            </p:nvSpPr>
            <p:spPr bwMode="auto">
              <a:xfrm>
                <a:off x="660" y="30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1" name="Freeform 5044"/>
              <p:cNvSpPr>
                <a:spLocks/>
              </p:cNvSpPr>
              <p:nvPr/>
            </p:nvSpPr>
            <p:spPr bwMode="auto">
              <a:xfrm>
                <a:off x="647" y="305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2" name="Freeform 5045"/>
              <p:cNvSpPr>
                <a:spLocks/>
              </p:cNvSpPr>
              <p:nvPr/>
            </p:nvSpPr>
            <p:spPr bwMode="auto">
              <a:xfrm>
                <a:off x="702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3" name="Freeform 5046"/>
              <p:cNvSpPr>
                <a:spLocks/>
              </p:cNvSpPr>
              <p:nvPr/>
            </p:nvSpPr>
            <p:spPr bwMode="auto">
              <a:xfrm>
                <a:off x="694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4" name="Freeform 5047"/>
              <p:cNvSpPr>
                <a:spLocks/>
              </p:cNvSpPr>
              <p:nvPr/>
            </p:nvSpPr>
            <p:spPr bwMode="auto">
              <a:xfrm>
                <a:off x="683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5" name="Freeform 5048"/>
              <p:cNvSpPr>
                <a:spLocks/>
              </p:cNvSpPr>
              <p:nvPr/>
            </p:nvSpPr>
            <p:spPr bwMode="auto">
              <a:xfrm>
                <a:off x="673" y="304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6" name="Freeform 5049"/>
              <p:cNvSpPr>
                <a:spLocks/>
              </p:cNvSpPr>
              <p:nvPr/>
            </p:nvSpPr>
            <p:spPr bwMode="auto">
              <a:xfrm>
                <a:off x="662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7" name="Freeform 5050"/>
              <p:cNvSpPr>
                <a:spLocks/>
              </p:cNvSpPr>
              <p:nvPr/>
            </p:nvSpPr>
            <p:spPr bwMode="auto">
              <a:xfrm>
                <a:off x="715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8" name="Freeform 5051"/>
              <p:cNvSpPr>
                <a:spLocks/>
              </p:cNvSpPr>
              <p:nvPr/>
            </p:nvSpPr>
            <p:spPr bwMode="auto">
              <a:xfrm>
                <a:off x="707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9" name="Freeform 5052"/>
              <p:cNvSpPr>
                <a:spLocks/>
              </p:cNvSpPr>
              <p:nvPr/>
            </p:nvSpPr>
            <p:spPr bwMode="auto">
              <a:xfrm>
                <a:off x="696" y="3030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6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0" name="Freeform 5053"/>
              <p:cNvSpPr>
                <a:spLocks/>
              </p:cNvSpPr>
              <p:nvPr/>
            </p:nvSpPr>
            <p:spPr bwMode="auto">
              <a:xfrm>
                <a:off x="686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2 w 10"/>
                  <a:gd name="T5" fmla="*/ 5 h 8"/>
                  <a:gd name="T6" fmla="*/ 2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1" name="Freeform 5054"/>
              <p:cNvSpPr>
                <a:spLocks/>
              </p:cNvSpPr>
              <p:nvPr/>
            </p:nvSpPr>
            <p:spPr bwMode="auto">
              <a:xfrm>
                <a:off x="675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3 h 11"/>
                  <a:gd name="T4" fmla="*/ 3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2" name="Freeform 5055"/>
              <p:cNvSpPr>
                <a:spLocks/>
              </p:cNvSpPr>
              <p:nvPr/>
            </p:nvSpPr>
            <p:spPr bwMode="auto">
              <a:xfrm>
                <a:off x="728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3" name="Freeform 5056"/>
              <p:cNvSpPr>
                <a:spLocks/>
              </p:cNvSpPr>
              <p:nvPr/>
            </p:nvSpPr>
            <p:spPr bwMode="auto">
              <a:xfrm>
                <a:off x="720" y="3023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8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4" name="Freeform 5057"/>
              <p:cNvSpPr>
                <a:spLocks/>
              </p:cNvSpPr>
              <p:nvPr/>
            </p:nvSpPr>
            <p:spPr bwMode="auto">
              <a:xfrm>
                <a:off x="712" y="3033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5" name="Freeform 5058"/>
              <p:cNvSpPr>
                <a:spLocks/>
              </p:cNvSpPr>
              <p:nvPr/>
            </p:nvSpPr>
            <p:spPr bwMode="auto">
              <a:xfrm>
                <a:off x="702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6" name="Freeform 5059"/>
              <p:cNvSpPr>
                <a:spLocks/>
              </p:cNvSpPr>
              <p:nvPr/>
            </p:nvSpPr>
            <p:spPr bwMode="auto">
              <a:xfrm>
                <a:off x="691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7" name="Freeform 5060"/>
              <p:cNvSpPr>
                <a:spLocks/>
              </p:cNvSpPr>
              <p:nvPr/>
            </p:nvSpPr>
            <p:spPr bwMode="auto">
              <a:xfrm>
                <a:off x="741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2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2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8" name="Freeform 5061"/>
              <p:cNvSpPr>
                <a:spLocks/>
              </p:cNvSpPr>
              <p:nvPr/>
            </p:nvSpPr>
            <p:spPr bwMode="auto">
              <a:xfrm>
                <a:off x="736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7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9" name="Freeform 5062"/>
              <p:cNvSpPr>
                <a:spLocks/>
              </p:cNvSpPr>
              <p:nvPr/>
            </p:nvSpPr>
            <p:spPr bwMode="auto">
              <a:xfrm>
                <a:off x="725" y="303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0" name="Freeform 5063"/>
              <p:cNvSpPr>
                <a:spLocks/>
              </p:cNvSpPr>
              <p:nvPr/>
            </p:nvSpPr>
            <p:spPr bwMode="auto">
              <a:xfrm>
                <a:off x="717" y="3041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5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1" name="Freeform 5064"/>
              <p:cNvSpPr>
                <a:spLocks/>
              </p:cNvSpPr>
              <p:nvPr/>
            </p:nvSpPr>
            <p:spPr bwMode="auto">
              <a:xfrm>
                <a:off x="707" y="3051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2" name="Freeform 5065"/>
              <p:cNvSpPr>
                <a:spLocks/>
              </p:cNvSpPr>
              <p:nvPr/>
            </p:nvSpPr>
            <p:spPr bwMode="auto">
              <a:xfrm>
                <a:off x="756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2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3" name="Freeform 5066"/>
              <p:cNvSpPr>
                <a:spLocks/>
              </p:cNvSpPr>
              <p:nvPr/>
            </p:nvSpPr>
            <p:spPr bwMode="auto">
              <a:xfrm>
                <a:off x="749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4" name="Freeform 5067"/>
              <p:cNvSpPr>
                <a:spLocks/>
              </p:cNvSpPr>
              <p:nvPr/>
            </p:nvSpPr>
            <p:spPr bwMode="auto">
              <a:xfrm>
                <a:off x="741" y="303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5" name="Freeform 5068"/>
              <p:cNvSpPr>
                <a:spLocks/>
              </p:cNvSpPr>
              <p:nvPr/>
            </p:nvSpPr>
            <p:spPr bwMode="auto">
              <a:xfrm>
                <a:off x="733" y="3041"/>
                <a:ext cx="10" cy="10"/>
              </a:xfrm>
              <a:custGeom>
                <a:avLst/>
                <a:gdLst>
                  <a:gd name="T0" fmla="*/ 0 w 10"/>
                  <a:gd name="T1" fmla="*/ 3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3 h 10"/>
                  <a:gd name="T24" fmla="*/ 8 w 10"/>
                  <a:gd name="T25" fmla="*/ 3 h 10"/>
                  <a:gd name="T26" fmla="*/ 5 w 10"/>
                  <a:gd name="T27" fmla="*/ 0 h 10"/>
                  <a:gd name="T28" fmla="*/ 0 w 10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6" name="Freeform 5069"/>
              <p:cNvSpPr>
                <a:spLocks/>
              </p:cNvSpPr>
              <p:nvPr/>
            </p:nvSpPr>
            <p:spPr bwMode="auto">
              <a:xfrm>
                <a:off x="725" y="30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7" name="Freeform 5070"/>
              <p:cNvSpPr>
                <a:spLocks/>
              </p:cNvSpPr>
              <p:nvPr/>
            </p:nvSpPr>
            <p:spPr bwMode="auto">
              <a:xfrm>
                <a:off x="770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7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7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8" name="Freeform 5071"/>
              <p:cNvSpPr>
                <a:spLocks/>
              </p:cNvSpPr>
              <p:nvPr/>
            </p:nvSpPr>
            <p:spPr bwMode="auto">
              <a:xfrm>
                <a:off x="764" y="3023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6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9" name="Freeform 5072"/>
              <p:cNvSpPr>
                <a:spLocks/>
              </p:cNvSpPr>
              <p:nvPr/>
            </p:nvSpPr>
            <p:spPr bwMode="auto">
              <a:xfrm>
                <a:off x="756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0" name="Freeform 5073"/>
              <p:cNvSpPr>
                <a:spLocks/>
              </p:cNvSpPr>
              <p:nvPr/>
            </p:nvSpPr>
            <p:spPr bwMode="auto">
              <a:xfrm>
                <a:off x="749" y="3044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1" name="Freeform 5074"/>
              <p:cNvSpPr>
                <a:spLocks/>
              </p:cNvSpPr>
              <p:nvPr/>
            </p:nvSpPr>
            <p:spPr bwMode="auto">
              <a:xfrm>
                <a:off x="741" y="305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2" name="Freeform 5075"/>
              <p:cNvSpPr>
                <a:spLocks/>
              </p:cNvSpPr>
              <p:nvPr/>
            </p:nvSpPr>
            <p:spPr bwMode="auto">
              <a:xfrm>
                <a:off x="785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3" name="Freeform 5076"/>
              <p:cNvSpPr>
                <a:spLocks/>
              </p:cNvSpPr>
              <p:nvPr/>
            </p:nvSpPr>
            <p:spPr bwMode="auto">
              <a:xfrm>
                <a:off x="780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4" name="Freeform 5077"/>
              <p:cNvSpPr>
                <a:spLocks/>
              </p:cNvSpPr>
              <p:nvPr/>
            </p:nvSpPr>
            <p:spPr bwMode="auto">
              <a:xfrm>
                <a:off x="772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5" name="Freeform 5078"/>
              <p:cNvSpPr>
                <a:spLocks/>
              </p:cNvSpPr>
              <p:nvPr/>
            </p:nvSpPr>
            <p:spPr bwMode="auto">
              <a:xfrm>
                <a:off x="767" y="3044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7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0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6" name="Freeform 5079"/>
              <p:cNvSpPr>
                <a:spLocks/>
              </p:cNvSpPr>
              <p:nvPr/>
            </p:nvSpPr>
            <p:spPr bwMode="auto">
              <a:xfrm>
                <a:off x="759" y="305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7" name="Freeform 5080"/>
              <p:cNvSpPr>
                <a:spLocks/>
              </p:cNvSpPr>
              <p:nvPr/>
            </p:nvSpPr>
            <p:spPr bwMode="auto">
              <a:xfrm>
                <a:off x="801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8 w 10"/>
                  <a:gd name="T19" fmla="*/ 2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8" name="Freeform 5081"/>
              <p:cNvSpPr>
                <a:spLocks/>
              </p:cNvSpPr>
              <p:nvPr/>
            </p:nvSpPr>
            <p:spPr bwMode="auto">
              <a:xfrm>
                <a:off x="796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9" name="Freeform 5082"/>
              <p:cNvSpPr>
                <a:spLocks/>
              </p:cNvSpPr>
              <p:nvPr/>
            </p:nvSpPr>
            <p:spPr bwMode="auto">
              <a:xfrm>
                <a:off x="790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0" name="Freeform 5083"/>
              <p:cNvSpPr>
                <a:spLocks/>
              </p:cNvSpPr>
              <p:nvPr/>
            </p:nvSpPr>
            <p:spPr bwMode="auto">
              <a:xfrm>
                <a:off x="783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7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1" name="Freeform 5084"/>
              <p:cNvSpPr>
                <a:spLocks/>
              </p:cNvSpPr>
              <p:nvPr/>
            </p:nvSpPr>
            <p:spPr bwMode="auto">
              <a:xfrm>
                <a:off x="775" y="3054"/>
                <a:ext cx="13" cy="11"/>
              </a:xfrm>
              <a:custGeom>
                <a:avLst/>
                <a:gdLst>
                  <a:gd name="T0" fmla="*/ 2 w 13"/>
                  <a:gd name="T1" fmla="*/ 3 h 11"/>
                  <a:gd name="T2" fmla="*/ 2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2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2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2" name="Freeform 5085"/>
              <p:cNvSpPr>
                <a:spLocks/>
              </p:cNvSpPr>
              <p:nvPr/>
            </p:nvSpPr>
            <p:spPr bwMode="auto">
              <a:xfrm>
                <a:off x="817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7 w 10"/>
                  <a:gd name="T19" fmla="*/ 0 h 5"/>
                  <a:gd name="T20" fmla="*/ 7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3" name="Freeform 5086"/>
              <p:cNvSpPr>
                <a:spLocks/>
              </p:cNvSpPr>
              <p:nvPr/>
            </p:nvSpPr>
            <p:spPr bwMode="auto">
              <a:xfrm>
                <a:off x="811" y="3023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3 w 13"/>
                  <a:gd name="T9" fmla="*/ 5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1 w 13"/>
                  <a:gd name="T21" fmla="*/ 2 h 7"/>
                  <a:gd name="T22" fmla="*/ 11 w 13"/>
                  <a:gd name="T23" fmla="*/ 2 h 7"/>
                  <a:gd name="T24" fmla="*/ 8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4" name="Freeform 5087"/>
              <p:cNvSpPr>
                <a:spLocks/>
              </p:cNvSpPr>
              <p:nvPr/>
            </p:nvSpPr>
            <p:spPr bwMode="auto">
              <a:xfrm>
                <a:off x="806" y="3033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5" name="Freeform 5088"/>
              <p:cNvSpPr>
                <a:spLocks/>
              </p:cNvSpPr>
              <p:nvPr/>
            </p:nvSpPr>
            <p:spPr bwMode="auto">
              <a:xfrm>
                <a:off x="801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6" name="Freeform 5089"/>
              <p:cNvSpPr>
                <a:spLocks/>
              </p:cNvSpPr>
              <p:nvPr/>
            </p:nvSpPr>
            <p:spPr bwMode="auto">
              <a:xfrm>
                <a:off x="796" y="3054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7" name="Freeform 5090"/>
              <p:cNvSpPr>
                <a:spLocks/>
              </p:cNvSpPr>
              <p:nvPr/>
            </p:nvSpPr>
            <p:spPr bwMode="auto">
              <a:xfrm>
                <a:off x="924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2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8" name="Freeform 5091"/>
              <p:cNvSpPr>
                <a:spLocks/>
              </p:cNvSpPr>
              <p:nvPr/>
            </p:nvSpPr>
            <p:spPr bwMode="auto">
              <a:xfrm>
                <a:off x="929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5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9" name="Freeform 5092"/>
              <p:cNvSpPr>
                <a:spLocks/>
              </p:cNvSpPr>
              <p:nvPr/>
            </p:nvSpPr>
            <p:spPr bwMode="auto">
              <a:xfrm>
                <a:off x="934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0" name="Freeform 5093"/>
              <p:cNvSpPr>
                <a:spLocks/>
              </p:cNvSpPr>
              <p:nvPr/>
            </p:nvSpPr>
            <p:spPr bwMode="auto">
              <a:xfrm>
                <a:off x="940" y="3041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1" name="Freeform 5094"/>
              <p:cNvSpPr>
                <a:spLocks/>
              </p:cNvSpPr>
              <p:nvPr/>
            </p:nvSpPr>
            <p:spPr bwMode="auto">
              <a:xfrm>
                <a:off x="947" y="3051"/>
                <a:ext cx="8" cy="8"/>
              </a:xfrm>
              <a:custGeom>
                <a:avLst/>
                <a:gdLst>
                  <a:gd name="T0" fmla="*/ 6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6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6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6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2" name="Freeform 5095"/>
              <p:cNvSpPr>
                <a:spLocks/>
              </p:cNvSpPr>
              <p:nvPr/>
            </p:nvSpPr>
            <p:spPr bwMode="auto">
              <a:xfrm>
                <a:off x="911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2 w 8"/>
                  <a:gd name="T17" fmla="*/ 5 h 8"/>
                  <a:gd name="T18" fmla="*/ 2 w 8"/>
                  <a:gd name="T19" fmla="*/ 2 h 8"/>
                  <a:gd name="T20" fmla="*/ 2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3" name="Freeform 5096"/>
              <p:cNvSpPr>
                <a:spLocks/>
              </p:cNvSpPr>
              <p:nvPr/>
            </p:nvSpPr>
            <p:spPr bwMode="auto">
              <a:xfrm>
                <a:off x="916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4" name="Freeform 5097"/>
              <p:cNvSpPr>
                <a:spLocks/>
              </p:cNvSpPr>
              <p:nvPr/>
            </p:nvSpPr>
            <p:spPr bwMode="auto">
              <a:xfrm>
                <a:off x="921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5" name="Freeform 5098"/>
              <p:cNvSpPr>
                <a:spLocks/>
              </p:cNvSpPr>
              <p:nvPr/>
            </p:nvSpPr>
            <p:spPr bwMode="auto">
              <a:xfrm>
                <a:off x="926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6" name="Freeform 5099"/>
              <p:cNvSpPr>
                <a:spLocks/>
              </p:cNvSpPr>
              <p:nvPr/>
            </p:nvSpPr>
            <p:spPr bwMode="auto">
              <a:xfrm>
                <a:off x="932" y="3051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7" name="Freeform 5100"/>
              <p:cNvSpPr>
                <a:spLocks/>
              </p:cNvSpPr>
              <p:nvPr/>
            </p:nvSpPr>
            <p:spPr bwMode="auto">
              <a:xfrm>
                <a:off x="900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3 w 8"/>
                  <a:gd name="T23" fmla="*/ 2 h 8"/>
                  <a:gd name="T24" fmla="*/ 6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8" name="Freeform 5101"/>
              <p:cNvSpPr>
                <a:spLocks/>
              </p:cNvSpPr>
              <p:nvPr/>
            </p:nvSpPr>
            <p:spPr bwMode="auto">
              <a:xfrm>
                <a:off x="903" y="3023"/>
                <a:ext cx="10" cy="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2 h 7"/>
                  <a:gd name="T4" fmla="*/ 10 w 10"/>
                  <a:gd name="T5" fmla="*/ 5 h 7"/>
                  <a:gd name="T6" fmla="*/ 10 w 10"/>
                  <a:gd name="T7" fmla="*/ 5 h 7"/>
                  <a:gd name="T8" fmla="*/ 8 w 10"/>
                  <a:gd name="T9" fmla="*/ 5 h 7"/>
                  <a:gd name="T10" fmla="*/ 5 w 10"/>
                  <a:gd name="T11" fmla="*/ 7 h 7"/>
                  <a:gd name="T12" fmla="*/ 3 w 10"/>
                  <a:gd name="T13" fmla="*/ 7 h 7"/>
                  <a:gd name="T14" fmla="*/ 3 w 10"/>
                  <a:gd name="T15" fmla="*/ 7 h 7"/>
                  <a:gd name="T16" fmla="*/ 0 w 10"/>
                  <a:gd name="T17" fmla="*/ 5 h 7"/>
                  <a:gd name="T18" fmla="*/ 3 w 10"/>
                  <a:gd name="T19" fmla="*/ 5 h 7"/>
                  <a:gd name="T20" fmla="*/ 3 w 10"/>
                  <a:gd name="T21" fmla="*/ 2 h 7"/>
                  <a:gd name="T22" fmla="*/ 3 w 10"/>
                  <a:gd name="T23" fmla="*/ 2 h 7"/>
                  <a:gd name="T24" fmla="*/ 8 w 10"/>
                  <a:gd name="T25" fmla="*/ 0 h 7"/>
                  <a:gd name="T26" fmla="*/ 10 w 10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9" name="Freeform 5102"/>
              <p:cNvSpPr>
                <a:spLocks/>
              </p:cNvSpPr>
              <p:nvPr/>
            </p:nvSpPr>
            <p:spPr bwMode="auto">
              <a:xfrm>
                <a:off x="908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0" name="Freeform 5103"/>
              <p:cNvSpPr>
                <a:spLocks/>
              </p:cNvSpPr>
              <p:nvPr/>
            </p:nvSpPr>
            <p:spPr bwMode="auto">
              <a:xfrm>
                <a:off x="913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1" name="Freeform 5104"/>
              <p:cNvSpPr>
                <a:spLocks/>
              </p:cNvSpPr>
              <p:nvPr/>
            </p:nvSpPr>
            <p:spPr bwMode="auto">
              <a:xfrm>
                <a:off x="919" y="3051"/>
                <a:ext cx="10" cy="8"/>
              </a:xfrm>
              <a:custGeom>
                <a:avLst/>
                <a:gdLst>
                  <a:gd name="T0" fmla="*/ 7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7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7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2" name="Freeform 5105"/>
              <p:cNvSpPr>
                <a:spLocks/>
              </p:cNvSpPr>
              <p:nvPr/>
            </p:nvSpPr>
            <p:spPr bwMode="auto">
              <a:xfrm>
                <a:off x="984" y="2973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3" name="Freeform 5106"/>
              <p:cNvSpPr>
                <a:spLocks/>
              </p:cNvSpPr>
              <p:nvPr/>
            </p:nvSpPr>
            <p:spPr bwMode="auto">
              <a:xfrm>
                <a:off x="997" y="2970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8 w 29"/>
                  <a:gd name="T13" fmla="*/ 5 h 11"/>
                  <a:gd name="T14" fmla="*/ 24 w 29"/>
                  <a:gd name="T15" fmla="*/ 3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6 w 29"/>
                  <a:gd name="T23" fmla="*/ 0 h 11"/>
                  <a:gd name="T24" fmla="*/ 24 w 29"/>
                  <a:gd name="T25" fmla="*/ 0 h 11"/>
                  <a:gd name="T26" fmla="*/ 18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5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4" name="Freeform 5107"/>
              <p:cNvSpPr>
                <a:spLocks/>
              </p:cNvSpPr>
              <p:nvPr/>
            </p:nvSpPr>
            <p:spPr bwMode="auto">
              <a:xfrm>
                <a:off x="984" y="2978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0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0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5" name="Freeform 5108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6" name="Freeform 5109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7" name="Freeform 5110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8" name="Freeform 5111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9" name="Freeform 5112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0" name="Freeform 5113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1" name="Freeform 5114"/>
              <p:cNvSpPr>
                <a:spLocks/>
              </p:cNvSpPr>
              <p:nvPr/>
            </p:nvSpPr>
            <p:spPr bwMode="auto">
              <a:xfrm>
                <a:off x="1026" y="2970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3 w 26"/>
                  <a:gd name="T19" fmla="*/ 13 h 13"/>
                  <a:gd name="T20" fmla="*/ 26 w 26"/>
                  <a:gd name="T21" fmla="*/ 11 h 13"/>
                  <a:gd name="T22" fmla="*/ 23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0 w 26"/>
                  <a:gd name="T31" fmla="*/ 3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3" y="13"/>
                    </a:lnTo>
                    <a:lnTo>
                      <a:pt x="26" y="11"/>
                    </a:lnTo>
                    <a:lnTo>
                      <a:pt x="23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2" name="Freeform 5115"/>
              <p:cNvSpPr>
                <a:spLocks/>
              </p:cNvSpPr>
              <p:nvPr/>
            </p:nvSpPr>
            <p:spPr bwMode="auto">
              <a:xfrm>
                <a:off x="1015" y="2973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40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7 w 45"/>
                  <a:gd name="T15" fmla="*/ 2 h 76"/>
                  <a:gd name="T16" fmla="*/ 16 w 45"/>
                  <a:gd name="T17" fmla="*/ 0 h 76"/>
                  <a:gd name="T18" fmla="*/ 16 w 45"/>
                  <a:gd name="T19" fmla="*/ 2 h 76"/>
                  <a:gd name="T20" fmla="*/ 13 w 45"/>
                  <a:gd name="T21" fmla="*/ 2 h 76"/>
                  <a:gd name="T22" fmla="*/ 6 w 45"/>
                  <a:gd name="T23" fmla="*/ 18 h 76"/>
                  <a:gd name="T24" fmla="*/ 3 w 45"/>
                  <a:gd name="T25" fmla="*/ 23 h 76"/>
                  <a:gd name="T26" fmla="*/ 0 w 45"/>
                  <a:gd name="T27" fmla="*/ 31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40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7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3" name="Freeform 5116"/>
              <p:cNvSpPr>
                <a:spLocks/>
              </p:cNvSpPr>
              <p:nvPr/>
            </p:nvSpPr>
            <p:spPr bwMode="auto">
              <a:xfrm>
                <a:off x="1031" y="3033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5 w 16"/>
                  <a:gd name="T11" fmla="*/ 8 h 18"/>
                  <a:gd name="T12" fmla="*/ 5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5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4" name="Freeform 5117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5" name="Freeform 5118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6" name="Freeform 5119"/>
              <p:cNvSpPr>
                <a:spLocks/>
              </p:cNvSpPr>
              <p:nvPr/>
            </p:nvSpPr>
            <p:spPr bwMode="auto">
              <a:xfrm>
                <a:off x="1031" y="2970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8 w 21"/>
                  <a:gd name="T19" fmla="*/ 13 h 13"/>
                  <a:gd name="T20" fmla="*/ 21 w 21"/>
                  <a:gd name="T21" fmla="*/ 11 h 13"/>
                  <a:gd name="T22" fmla="*/ 18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7" name="Freeform 5120"/>
              <p:cNvSpPr>
                <a:spLocks/>
              </p:cNvSpPr>
              <p:nvPr/>
            </p:nvSpPr>
            <p:spPr bwMode="auto">
              <a:xfrm>
                <a:off x="1026" y="2973"/>
                <a:ext cx="8" cy="5"/>
              </a:xfrm>
              <a:custGeom>
                <a:avLst/>
                <a:gdLst>
                  <a:gd name="T0" fmla="*/ 2 w 8"/>
                  <a:gd name="T1" fmla="*/ 5 h 5"/>
                  <a:gd name="T2" fmla="*/ 2 w 8"/>
                  <a:gd name="T3" fmla="*/ 5 h 5"/>
                  <a:gd name="T4" fmla="*/ 2 w 8"/>
                  <a:gd name="T5" fmla="*/ 5 h 5"/>
                  <a:gd name="T6" fmla="*/ 2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2 w 8"/>
                  <a:gd name="T25" fmla="*/ 0 h 5"/>
                  <a:gd name="T26" fmla="*/ 2 w 8"/>
                  <a:gd name="T27" fmla="*/ 0 h 5"/>
                  <a:gd name="T28" fmla="*/ 2 w 8"/>
                  <a:gd name="T29" fmla="*/ 0 h 5"/>
                  <a:gd name="T30" fmla="*/ 2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2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8" name="Freeform 5121"/>
              <p:cNvSpPr>
                <a:spLocks/>
              </p:cNvSpPr>
              <p:nvPr/>
            </p:nvSpPr>
            <p:spPr bwMode="auto">
              <a:xfrm>
                <a:off x="1013" y="2975"/>
                <a:ext cx="15" cy="29"/>
              </a:xfrm>
              <a:custGeom>
                <a:avLst/>
                <a:gdLst>
                  <a:gd name="T0" fmla="*/ 5 w 15"/>
                  <a:gd name="T1" fmla="*/ 29 h 29"/>
                  <a:gd name="T2" fmla="*/ 5 w 15"/>
                  <a:gd name="T3" fmla="*/ 29 h 29"/>
                  <a:gd name="T4" fmla="*/ 5 w 15"/>
                  <a:gd name="T5" fmla="*/ 27 h 29"/>
                  <a:gd name="T6" fmla="*/ 5 w 15"/>
                  <a:gd name="T7" fmla="*/ 21 h 29"/>
                  <a:gd name="T8" fmla="*/ 8 w 15"/>
                  <a:gd name="T9" fmla="*/ 19 h 29"/>
                  <a:gd name="T10" fmla="*/ 8 w 15"/>
                  <a:gd name="T11" fmla="*/ 16 h 29"/>
                  <a:gd name="T12" fmla="*/ 10 w 15"/>
                  <a:gd name="T13" fmla="*/ 11 h 29"/>
                  <a:gd name="T14" fmla="*/ 13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10 w 15"/>
                  <a:gd name="T25" fmla="*/ 6 h 29"/>
                  <a:gd name="T26" fmla="*/ 8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2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5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9" name="Freeform 5122"/>
              <p:cNvSpPr>
                <a:spLocks/>
              </p:cNvSpPr>
              <p:nvPr/>
            </p:nvSpPr>
            <p:spPr bwMode="auto">
              <a:xfrm>
                <a:off x="1013" y="3004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2 w 5"/>
                  <a:gd name="T5" fmla="*/ 24 h 29"/>
                  <a:gd name="T6" fmla="*/ 2 w 5"/>
                  <a:gd name="T7" fmla="*/ 21 h 29"/>
                  <a:gd name="T8" fmla="*/ 2 w 5"/>
                  <a:gd name="T9" fmla="*/ 19 h 29"/>
                  <a:gd name="T10" fmla="*/ 2 w 5"/>
                  <a:gd name="T11" fmla="*/ 13 h 29"/>
                  <a:gd name="T12" fmla="*/ 2 w 5"/>
                  <a:gd name="T13" fmla="*/ 11 h 29"/>
                  <a:gd name="T14" fmla="*/ 2 w 5"/>
                  <a:gd name="T15" fmla="*/ 8 h 29"/>
                  <a:gd name="T16" fmla="*/ 2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0" name="Freeform 5123"/>
              <p:cNvSpPr>
                <a:spLocks/>
              </p:cNvSpPr>
              <p:nvPr/>
            </p:nvSpPr>
            <p:spPr bwMode="auto">
              <a:xfrm>
                <a:off x="1015" y="3030"/>
                <a:ext cx="19" cy="21"/>
              </a:xfrm>
              <a:custGeom>
                <a:avLst/>
                <a:gdLst>
                  <a:gd name="T0" fmla="*/ 16 w 19"/>
                  <a:gd name="T1" fmla="*/ 19 h 21"/>
                  <a:gd name="T2" fmla="*/ 19 w 19"/>
                  <a:gd name="T3" fmla="*/ 16 h 21"/>
                  <a:gd name="T4" fmla="*/ 16 w 19"/>
                  <a:gd name="T5" fmla="*/ 16 h 21"/>
                  <a:gd name="T6" fmla="*/ 13 w 19"/>
                  <a:gd name="T7" fmla="*/ 14 h 21"/>
                  <a:gd name="T8" fmla="*/ 11 w 19"/>
                  <a:gd name="T9" fmla="*/ 14 h 21"/>
                  <a:gd name="T10" fmla="*/ 8 w 19"/>
                  <a:gd name="T11" fmla="*/ 11 h 21"/>
                  <a:gd name="T12" fmla="*/ 6 w 19"/>
                  <a:gd name="T13" fmla="*/ 8 h 21"/>
                  <a:gd name="T14" fmla="*/ 6 w 19"/>
                  <a:gd name="T15" fmla="*/ 6 h 21"/>
                  <a:gd name="T16" fmla="*/ 3 w 19"/>
                  <a:gd name="T17" fmla="*/ 3 h 21"/>
                  <a:gd name="T18" fmla="*/ 3 w 19"/>
                  <a:gd name="T19" fmla="*/ 0 h 21"/>
                  <a:gd name="T20" fmla="*/ 0 w 19"/>
                  <a:gd name="T21" fmla="*/ 3 h 21"/>
                  <a:gd name="T22" fmla="*/ 0 w 19"/>
                  <a:gd name="T23" fmla="*/ 6 h 21"/>
                  <a:gd name="T24" fmla="*/ 3 w 19"/>
                  <a:gd name="T25" fmla="*/ 8 h 21"/>
                  <a:gd name="T26" fmla="*/ 3 w 19"/>
                  <a:gd name="T27" fmla="*/ 11 h 21"/>
                  <a:gd name="T28" fmla="*/ 6 w 19"/>
                  <a:gd name="T29" fmla="*/ 14 h 21"/>
                  <a:gd name="T30" fmla="*/ 8 w 19"/>
                  <a:gd name="T31" fmla="*/ 16 h 21"/>
                  <a:gd name="T32" fmla="*/ 11 w 19"/>
                  <a:gd name="T33" fmla="*/ 16 h 21"/>
                  <a:gd name="T34" fmla="*/ 13 w 19"/>
                  <a:gd name="T35" fmla="*/ 19 h 21"/>
                  <a:gd name="T36" fmla="*/ 16 w 19"/>
                  <a:gd name="T37" fmla="*/ 21 h 21"/>
                  <a:gd name="T38" fmla="*/ 19 w 19"/>
                  <a:gd name="T39" fmla="*/ 21 h 21"/>
                  <a:gd name="T40" fmla="*/ 16 w 19"/>
                  <a:gd name="T41" fmla="*/ 21 h 21"/>
                  <a:gd name="T42" fmla="*/ 16 w 19"/>
                  <a:gd name="T43" fmla="*/ 21 h 21"/>
                  <a:gd name="T44" fmla="*/ 19 w 19"/>
                  <a:gd name="T45" fmla="*/ 21 h 21"/>
                  <a:gd name="T46" fmla="*/ 16 w 19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9"/>
                  <a:gd name="T73" fmla="*/ 0 h 21"/>
                  <a:gd name="T74" fmla="*/ 19 w 19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9" h="21">
                    <a:moveTo>
                      <a:pt x="16" y="19"/>
                    </a:moveTo>
                    <a:lnTo>
                      <a:pt x="19" y="16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1" name="Freeform 5124"/>
              <p:cNvSpPr>
                <a:spLocks/>
              </p:cNvSpPr>
              <p:nvPr/>
            </p:nvSpPr>
            <p:spPr bwMode="auto">
              <a:xfrm>
                <a:off x="809" y="2936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2 w 128"/>
                  <a:gd name="T5" fmla="*/ 26 h 34"/>
                  <a:gd name="T6" fmla="*/ 2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5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5 w 128"/>
                  <a:gd name="T31" fmla="*/ 3 h 34"/>
                  <a:gd name="T32" fmla="*/ 117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0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5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5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5" y="3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2" name="Freeform 5125"/>
              <p:cNvSpPr>
                <a:spLocks/>
              </p:cNvSpPr>
              <p:nvPr/>
            </p:nvSpPr>
            <p:spPr bwMode="auto">
              <a:xfrm>
                <a:off x="809" y="2941"/>
                <a:ext cx="2" cy="21"/>
              </a:xfrm>
              <a:custGeom>
                <a:avLst/>
                <a:gdLst>
                  <a:gd name="T0" fmla="*/ 2 w 2"/>
                  <a:gd name="T1" fmla="*/ 21 h 21"/>
                  <a:gd name="T2" fmla="*/ 2 w 2"/>
                  <a:gd name="T3" fmla="*/ 21 h 21"/>
                  <a:gd name="T4" fmla="*/ 2 w 2"/>
                  <a:gd name="T5" fmla="*/ 19 h 21"/>
                  <a:gd name="T6" fmla="*/ 2 w 2"/>
                  <a:gd name="T7" fmla="*/ 16 h 21"/>
                  <a:gd name="T8" fmla="*/ 2 w 2"/>
                  <a:gd name="T9" fmla="*/ 14 h 21"/>
                  <a:gd name="T10" fmla="*/ 2 w 2"/>
                  <a:gd name="T11" fmla="*/ 11 h 21"/>
                  <a:gd name="T12" fmla="*/ 2 w 2"/>
                  <a:gd name="T13" fmla="*/ 8 h 21"/>
                  <a:gd name="T14" fmla="*/ 2 w 2"/>
                  <a:gd name="T15" fmla="*/ 6 h 21"/>
                  <a:gd name="T16" fmla="*/ 2 w 2"/>
                  <a:gd name="T17" fmla="*/ 3 h 21"/>
                  <a:gd name="T18" fmla="*/ 2 w 2"/>
                  <a:gd name="T19" fmla="*/ 0 h 21"/>
                  <a:gd name="T20" fmla="*/ 0 w 2"/>
                  <a:gd name="T21" fmla="*/ 0 h 21"/>
                  <a:gd name="T22" fmla="*/ 0 w 2"/>
                  <a:gd name="T23" fmla="*/ 3 h 21"/>
                  <a:gd name="T24" fmla="*/ 0 w 2"/>
                  <a:gd name="T25" fmla="*/ 6 h 21"/>
                  <a:gd name="T26" fmla="*/ 0 w 2"/>
                  <a:gd name="T27" fmla="*/ 8 h 21"/>
                  <a:gd name="T28" fmla="*/ 0 w 2"/>
                  <a:gd name="T29" fmla="*/ 11 h 21"/>
                  <a:gd name="T30" fmla="*/ 0 w 2"/>
                  <a:gd name="T31" fmla="*/ 14 h 21"/>
                  <a:gd name="T32" fmla="*/ 0 w 2"/>
                  <a:gd name="T33" fmla="*/ 16 h 21"/>
                  <a:gd name="T34" fmla="*/ 0 w 2"/>
                  <a:gd name="T35" fmla="*/ 19 h 21"/>
                  <a:gd name="T36" fmla="*/ 0 w 2"/>
                  <a:gd name="T37" fmla="*/ 21 h 21"/>
                  <a:gd name="T38" fmla="*/ 0 w 2"/>
                  <a:gd name="T39" fmla="*/ 21 h 21"/>
                  <a:gd name="T40" fmla="*/ 2 w 2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21"/>
                  <a:gd name="T65" fmla="*/ 2 w 2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21">
                    <a:moveTo>
                      <a:pt x="2" y="21"/>
                    </a:moveTo>
                    <a:lnTo>
                      <a:pt x="2" y="21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3" name="Freeform 5126"/>
              <p:cNvSpPr>
                <a:spLocks/>
              </p:cNvSpPr>
              <p:nvPr/>
            </p:nvSpPr>
            <p:spPr bwMode="auto">
              <a:xfrm>
                <a:off x="809" y="2962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2 w 5"/>
                  <a:gd name="T13" fmla="*/ 3 h 8"/>
                  <a:gd name="T14" fmla="*/ 2 w 5"/>
                  <a:gd name="T15" fmla="*/ 0 h 8"/>
                  <a:gd name="T16" fmla="*/ 2 w 5"/>
                  <a:gd name="T17" fmla="*/ 0 h 8"/>
                  <a:gd name="T18" fmla="*/ 2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2 w 5"/>
                  <a:gd name="T33" fmla="*/ 6 h 8"/>
                  <a:gd name="T34" fmla="*/ 2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4" name="Freeform 5127"/>
              <p:cNvSpPr>
                <a:spLocks/>
              </p:cNvSpPr>
              <p:nvPr/>
            </p:nvSpPr>
            <p:spPr bwMode="auto">
              <a:xfrm>
                <a:off x="814" y="2965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5" name="Freeform 5128"/>
              <p:cNvSpPr>
                <a:spLocks/>
              </p:cNvSpPr>
              <p:nvPr/>
            </p:nvSpPr>
            <p:spPr bwMode="auto">
              <a:xfrm>
                <a:off x="872" y="2968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8 w 31"/>
                  <a:gd name="T5" fmla="*/ 2 h 5"/>
                  <a:gd name="T6" fmla="*/ 23 w 31"/>
                  <a:gd name="T7" fmla="*/ 0 h 5"/>
                  <a:gd name="T8" fmla="*/ 20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7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7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0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8" y="2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6" name="Freeform 5129"/>
              <p:cNvSpPr>
                <a:spLocks/>
              </p:cNvSpPr>
              <p:nvPr/>
            </p:nvSpPr>
            <p:spPr bwMode="auto">
              <a:xfrm>
                <a:off x="903" y="2965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3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0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0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3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7" name="Freeform 5130"/>
              <p:cNvSpPr>
                <a:spLocks/>
              </p:cNvSpPr>
              <p:nvPr/>
            </p:nvSpPr>
            <p:spPr bwMode="auto">
              <a:xfrm>
                <a:off x="929" y="2939"/>
                <a:ext cx="11" cy="29"/>
              </a:xfrm>
              <a:custGeom>
                <a:avLst/>
                <a:gdLst>
                  <a:gd name="T0" fmla="*/ 5 w 11"/>
                  <a:gd name="T1" fmla="*/ 2 h 29"/>
                  <a:gd name="T2" fmla="*/ 5 w 11"/>
                  <a:gd name="T3" fmla="*/ 2 h 29"/>
                  <a:gd name="T4" fmla="*/ 5 w 11"/>
                  <a:gd name="T5" fmla="*/ 2 h 29"/>
                  <a:gd name="T6" fmla="*/ 5 w 11"/>
                  <a:gd name="T7" fmla="*/ 8 h 29"/>
                  <a:gd name="T8" fmla="*/ 5 w 11"/>
                  <a:gd name="T9" fmla="*/ 10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2"/>
                    </a:moveTo>
                    <a:lnTo>
                      <a:pt x="5" y="2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8" name="Freeform 5131"/>
              <p:cNvSpPr>
                <a:spLocks/>
              </p:cNvSpPr>
              <p:nvPr/>
            </p:nvSpPr>
            <p:spPr bwMode="auto">
              <a:xfrm>
                <a:off x="916" y="2934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0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8 w 21"/>
                  <a:gd name="T17" fmla="*/ 5 h 7"/>
                  <a:gd name="T18" fmla="*/ 18 w 21"/>
                  <a:gd name="T19" fmla="*/ 7 h 7"/>
                  <a:gd name="T20" fmla="*/ 21 w 21"/>
                  <a:gd name="T21" fmla="*/ 5 h 7"/>
                  <a:gd name="T22" fmla="*/ 18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0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9" name="Freeform 5132"/>
              <p:cNvSpPr>
                <a:spLocks/>
              </p:cNvSpPr>
              <p:nvPr/>
            </p:nvSpPr>
            <p:spPr bwMode="auto">
              <a:xfrm>
                <a:off x="809" y="2934"/>
                <a:ext cx="107" cy="10"/>
              </a:xfrm>
              <a:custGeom>
                <a:avLst/>
                <a:gdLst>
                  <a:gd name="T0" fmla="*/ 2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5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0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0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5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2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2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5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0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0" name="Rectangle 5133"/>
              <p:cNvSpPr>
                <a:spLocks noChangeArrowheads="1"/>
              </p:cNvSpPr>
              <p:nvPr/>
            </p:nvSpPr>
            <p:spPr bwMode="auto">
              <a:xfrm>
                <a:off x="827" y="2952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781" name="Freeform 5134"/>
              <p:cNvSpPr>
                <a:spLocks/>
              </p:cNvSpPr>
              <p:nvPr/>
            </p:nvSpPr>
            <p:spPr bwMode="auto">
              <a:xfrm>
                <a:off x="623" y="2860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2 w 337"/>
                  <a:gd name="T3" fmla="*/ 11 h 71"/>
                  <a:gd name="T4" fmla="*/ 31 w 337"/>
                  <a:gd name="T5" fmla="*/ 19 h 71"/>
                  <a:gd name="T6" fmla="*/ 24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8 w 337"/>
                  <a:gd name="T21" fmla="*/ 66 h 71"/>
                  <a:gd name="T22" fmla="*/ 110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5 w 337"/>
                  <a:gd name="T29" fmla="*/ 71 h 71"/>
                  <a:gd name="T30" fmla="*/ 303 w 337"/>
                  <a:gd name="T31" fmla="*/ 66 h 71"/>
                  <a:gd name="T32" fmla="*/ 330 w 337"/>
                  <a:gd name="T33" fmla="*/ 60 h 71"/>
                  <a:gd name="T34" fmla="*/ 335 w 337"/>
                  <a:gd name="T35" fmla="*/ 58 h 71"/>
                  <a:gd name="T36" fmla="*/ 337 w 337"/>
                  <a:gd name="T37" fmla="*/ 53 h 71"/>
                  <a:gd name="T38" fmla="*/ 335 w 337"/>
                  <a:gd name="T39" fmla="*/ 42 h 71"/>
                  <a:gd name="T40" fmla="*/ 330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1 w 337"/>
                  <a:gd name="T53" fmla="*/ 0 h 71"/>
                  <a:gd name="T54" fmla="*/ 118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1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3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7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2" name="Freeform 5135"/>
              <p:cNvSpPr>
                <a:spLocks/>
              </p:cNvSpPr>
              <p:nvPr/>
            </p:nvSpPr>
            <p:spPr bwMode="auto">
              <a:xfrm>
                <a:off x="636" y="2865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3" name="Freeform 5136"/>
              <p:cNvSpPr>
                <a:spLocks/>
              </p:cNvSpPr>
              <p:nvPr/>
            </p:nvSpPr>
            <p:spPr bwMode="auto">
              <a:xfrm>
                <a:off x="620" y="2894"/>
                <a:ext cx="19" cy="26"/>
              </a:xfrm>
              <a:custGeom>
                <a:avLst/>
                <a:gdLst>
                  <a:gd name="T0" fmla="*/ 8 w 19"/>
                  <a:gd name="T1" fmla="*/ 21 h 26"/>
                  <a:gd name="T2" fmla="*/ 8 w 19"/>
                  <a:gd name="T3" fmla="*/ 21 h 26"/>
                  <a:gd name="T4" fmla="*/ 6 w 19"/>
                  <a:gd name="T5" fmla="*/ 21 h 26"/>
                  <a:gd name="T6" fmla="*/ 3 w 19"/>
                  <a:gd name="T7" fmla="*/ 21 h 26"/>
                  <a:gd name="T8" fmla="*/ 3 w 19"/>
                  <a:gd name="T9" fmla="*/ 19 h 26"/>
                  <a:gd name="T10" fmla="*/ 6 w 19"/>
                  <a:gd name="T11" fmla="*/ 16 h 26"/>
                  <a:gd name="T12" fmla="*/ 8 w 19"/>
                  <a:gd name="T13" fmla="*/ 13 h 26"/>
                  <a:gd name="T14" fmla="*/ 11 w 19"/>
                  <a:gd name="T15" fmla="*/ 11 h 26"/>
                  <a:gd name="T16" fmla="*/ 13 w 19"/>
                  <a:gd name="T17" fmla="*/ 5 h 26"/>
                  <a:gd name="T18" fmla="*/ 19 w 19"/>
                  <a:gd name="T19" fmla="*/ 3 h 26"/>
                  <a:gd name="T20" fmla="*/ 16 w 19"/>
                  <a:gd name="T21" fmla="*/ 0 h 26"/>
                  <a:gd name="T22" fmla="*/ 11 w 19"/>
                  <a:gd name="T23" fmla="*/ 3 h 26"/>
                  <a:gd name="T24" fmla="*/ 8 w 19"/>
                  <a:gd name="T25" fmla="*/ 8 h 26"/>
                  <a:gd name="T26" fmla="*/ 6 w 19"/>
                  <a:gd name="T27" fmla="*/ 11 h 26"/>
                  <a:gd name="T28" fmla="*/ 3 w 19"/>
                  <a:gd name="T29" fmla="*/ 13 h 26"/>
                  <a:gd name="T30" fmla="*/ 0 w 19"/>
                  <a:gd name="T31" fmla="*/ 19 h 26"/>
                  <a:gd name="T32" fmla="*/ 0 w 19"/>
                  <a:gd name="T33" fmla="*/ 21 h 26"/>
                  <a:gd name="T34" fmla="*/ 3 w 19"/>
                  <a:gd name="T35" fmla="*/ 24 h 26"/>
                  <a:gd name="T36" fmla="*/ 8 w 19"/>
                  <a:gd name="T37" fmla="*/ 26 h 26"/>
                  <a:gd name="T38" fmla="*/ 8 w 19"/>
                  <a:gd name="T39" fmla="*/ 26 h 26"/>
                  <a:gd name="T40" fmla="*/ 8 w 19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6"/>
                  <a:gd name="T65" fmla="*/ 19 w 19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6">
                    <a:moveTo>
                      <a:pt x="8" y="21"/>
                    </a:moveTo>
                    <a:lnTo>
                      <a:pt x="8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6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4" name="Freeform 5137"/>
              <p:cNvSpPr>
                <a:spLocks/>
              </p:cNvSpPr>
              <p:nvPr/>
            </p:nvSpPr>
            <p:spPr bwMode="auto">
              <a:xfrm>
                <a:off x="628" y="2915"/>
                <a:ext cx="212" cy="19"/>
              </a:xfrm>
              <a:custGeom>
                <a:avLst/>
                <a:gdLst>
                  <a:gd name="T0" fmla="*/ 212 w 212"/>
                  <a:gd name="T1" fmla="*/ 13 h 19"/>
                  <a:gd name="T2" fmla="*/ 212 w 212"/>
                  <a:gd name="T3" fmla="*/ 13 h 19"/>
                  <a:gd name="T4" fmla="*/ 183 w 212"/>
                  <a:gd name="T5" fmla="*/ 13 h 19"/>
                  <a:gd name="T6" fmla="*/ 157 w 212"/>
                  <a:gd name="T7" fmla="*/ 13 h 19"/>
                  <a:gd name="T8" fmla="*/ 131 w 212"/>
                  <a:gd name="T9" fmla="*/ 13 h 19"/>
                  <a:gd name="T10" fmla="*/ 105 w 212"/>
                  <a:gd name="T11" fmla="*/ 11 h 19"/>
                  <a:gd name="T12" fmla="*/ 79 w 212"/>
                  <a:gd name="T13" fmla="*/ 11 h 19"/>
                  <a:gd name="T14" fmla="*/ 53 w 212"/>
                  <a:gd name="T15" fmla="*/ 8 h 19"/>
                  <a:gd name="T16" fmla="*/ 26 w 212"/>
                  <a:gd name="T17" fmla="*/ 5 h 19"/>
                  <a:gd name="T18" fmla="*/ 0 w 212"/>
                  <a:gd name="T19" fmla="*/ 0 h 19"/>
                  <a:gd name="T20" fmla="*/ 0 w 212"/>
                  <a:gd name="T21" fmla="*/ 5 h 19"/>
                  <a:gd name="T22" fmla="*/ 26 w 212"/>
                  <a:gd name="T23" fmla="*/ 8 h 19"/>
                  <a:gd name="T24" fmla="*/ 53 w 212"/>
                  <a:gd name="T25" fmla="*/ 11 h 19"/>
                  <a:gd name="T26" fmla="*/ 79 w 212"/>
                  <a:gd name="T27" fmla="*/ 13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1"/>
                    </a:lnTo>
                    <a:lnTo>
                      <a:pt x="79" y="11"/>
                    </a:lnTo>
                    <a:lnTo>
                      <a:pt x="53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3" y="11"/>
                    </a:lnTo>
                    <a:lnTo>
                      <a:pt x="79" y="13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5" name="Freeform 5138"/>
              <p:cNvSpPr>
                <a:spLocks/>
              </p:cNvSpPr>
              <p:nvPr/>
            </p:nvSpPr>
            <p:spPr bwMode="auto">
              <a:xfrm>
                <a:off x="840" y="2918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6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3 w 113"/>
                  <a:gd name="T31" fmla="*/ 13 h 16"/>
                  <a:gd name="T32" fmla="*/ 86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6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6" name="Freeform 5139"/>
              <p:cNvSpPr>
                <a:spLocks/>
              </p:cNvSpPr>
              <p:nvPr/>
            </p:nvSpPr>
            <p:spPr bwMode="auto">
              <a:xfrm>
                <a:off x="945" y="2881"/>
                <a:ext cx="15" cy="39"/>
              </a:xfrm>
              <a:custGeom>
                <a:avLst/>
                <a:gdLst>
                  <a:gd name="T0" fmla="*/ 0 w 15"/>
                  <a:gd name="T1" fmla="*/ 3 h 39"/>
                  <a:gd name="T2" fmla="*/ 0 w 15"/>
                  <a:gd name="T3" fmla="*/ 3 h 39"/>
                  <a:gd name="T4" fmla="*/ 2 w 15"/>
                  <a:gd name="T5" fmla="*/ 8 h 39"/>
                  <a:gd name="T6" fmla="*/ 5 w 15"/>
                  <a:gd name="T7" fmla="*/ 13 h 39"/>
                  <a:gd name="T8" fmla="*/ 8 w 15"/>
                  <a:gd name="T9" fmla="*/ 18 h 39"/>
                  <a:gd name="T10" fmla="*/ 10 w 15"/>
                  <a:gd name="T11" fmla="*/ 24 h 39"/>
                  <a:gd name="T12" fmla="*/ 13 w 15"/>
                  <a:gd name="T13" fmla="*/ 29 h 39"/>
                  <a:gd name="T14" fmla="*/ 13 w 15"/>
                  <a:gd name="T15" fmla="*/ 32 h 39"/>
                  <a:gd name="T16" fmla="*/ 10 w 15"/>
                  <a:gd name="T17" fmla="*/ 34 h 39"/>
                  <a:gd name="T18" fmla="*/ 8 w 15"/>
                  <a:gd name="T19" fmla="*/ 37 h 39"/>
                  <a:gd name="T20" fmla="*/ 8 w 15"/>
                  <a:gd name="T21" fmla="*/ 39 h 39"/>
                  <a:gd name="T22" fmla="*/ 13 w 15"/>
                  <a:gd name="T23" fmla="*/ 37 h 39"/>
                  <a:gd name="T24" fmla="*/ 15 w 15"/>
                  <a:gd name="T25" fmla="*/ 32 h 39"/>
                  <a:gd name="T26" fmla="*/ 15 w 15"/>
                  <a:gd name="T27" fmla="*/ 26 h 39"/>
                  <a:gd name="T28" fmla="*/ 15 w 15"/>
                  <a:gd name="T29" fmla="*/ 21 h 39"/>
                  <a:gd name="T30" fmla="*/ 13 w 15"/>
                  <a:gd name="T31" fmla="*/ 16 h 39"/>
                  <a:gd name="T32" fmla="*/ 10 w 15"/>
                  <a:gd name="T33" fmla="*/ 11 h 39"/>
                  <a:gd name="T34" fmla="*/ 5 w 15"/>
                  <a:gd name="T35" fmla="*/ 5 h 39"/>
                  <a:gd name="T36" fmla="*/ 5 w 15"/>
                  <a:gd name="T37" fmla="*/ 0 h 39"/>
                  <a:gd name="T38" fmla="*/ 5 w 15"/>
                  <a:gd name="T39" fmla="*/ 0 h 39"/>
                  <a:gd name="T40" fmla="*/ 0 w 15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39"/>
                  <a:gd name="T65" fmla="*/ 15 w 15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39">
                    <a:moveTo>
                      <a:pt x="0" y="3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5" y="13"/>
                    </a:lnTo>
                    <a:lnTo>
                      <a:pt x="8" y="18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5" y="32"/>
                    </a:lnTo>
                    <a:lnTo>
                      <a:pt x="15" y="26"/>
                    </a:lnTo>
                    <a:lnTo>
                      <a:pt x="15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7" name="Freeform 5140"/>
              <p:cNvSpPr>
                <a:spLocks/>
              </p:cNvSpPr>
              <p:nvPr/>
            </p:nvSpPr>
            <p:spPr bwMode="auto">
              <a:xfrm>
                <a:off x="929" y="2860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8" name="Freeform 5141"/>
              <p:cNvSpPr>
                <a:spLocks/>
              </p:cNvSpPr>
              <p:nvPr/>
            </p:nvSpPr>
            <p:spPr bwMode="auto">
              <a:xfrm>
                <a:off x="678" y="2858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1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1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9" name="Freeform 5142"/>
              <p:cNvSpPr>
                <a:spLocks/>
              </p:cNvSpPr>
              <p:nvPr/>
            </p:nvSpPr>
            <p:spPr bwMode="auto">
              <a:xfrm>
                <a:off x="717" y="2868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1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1 h 50"/>
                  <a:gd name="T16" fmla="*/ 149 w 155"/>
                  <a:gd name="T17" fmla="*/ 37 h 50"/>
                  <a:gd name="T18" fmla="*/ 141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7 w 155"/>
                  <a:gd name="T27" fmla="*/ 47 h 50"/>
                  <a:gd name="T28" fmla="*/ 24 w 155"/>
                  <a:gd name="T29" fmla="*/ 42 h 50"/>
                  <a:gd name="T30" fmla="*/ 5 w 155"/>
                  <a:gd name="T31" fmla="*/ 37 h 50"/>
                  <a:gd name="T32" fmla="*/ 3 w 155"/>
                  <a:gd name="T33" fmla="*/ 31 h 50"/>
                  <a:gd name="T34" fmla="*/ 0 w 155"/>
                  <a:gd name="T35" fmla="*/ 26 h 50"/>
                  <a:gd name="T36" fmla="*/ 3 w 155"/>
                  <a:gd name="T37" fmla="*/ 21 h 50"/>
                  <a:gd name="T38" fmla="*/ 5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1"/>
                    </a:lnTo>
                    <a:lnTo>
                      <a:pt x="149" y="37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4" y="42"/>
                    </a:lnTo>
                    <a:lnTo>
                      <a:pt x="5" y="37"/>
                    </a:lnTo>
                    <a:lnTo>
                      <a:pt x="3" y="31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5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0" name="Freeform 5143"/>
              <p:cNvSpPr>
                <a:spLocks/>
              </p:cNvSpPr>
              <p:nvPr/>
            </p:nvSpPr>
            <p:spPr bwMode="auto">
              <a:xfrm>
                <a:off x="673" y="2672"/>
                <a:ext cx="253" cy="233"/>
              </a:xfrm>
              <a:custGeom>
                <a:avLst/>
                <a:gdLst>
                  <a:gd name="T0" fmla="*/ 8 w 253"/>
                  <a:gd name="T1" fmla="*/ 191 h 233"/>
                  <a:gd name="T2" fmla="*/ 2 w 253"/>
                  <a:gd name="T3" fmla="*/ 154 h 233"/>
                  <a:gd name="T4" fmla="*/ 0 w 253"/>
                  <a:gd name="T5" fmla="*/ 115 h 233"/>
                  <a:gd name="T6" fmla="*/ 0 w 253"/>
                  <a:gd name="T7" fmla="*/ 39 h 233"/>
                  <a:gd name="T8" fmla="*/ 2 w 253"/>
                  <a:gd name="T9" fmla="*/ 23 h 233"/>
                  <a:gd name="T10" fmla="*/ 8 w 253"/>
                  <a:gd name="T11" fmla="*/ 15 h 233"/>
                  <a:gd name="T12" fmla="*/ 13 w 253"/>
                  <a:gd name="T13" fmla="*/ 13 h 233"/>
                  <a:gd name="T14" fmla="*/ 39 w 253"/>
                  <a:gd name="T15" fmla="*/ 7 h 233"/>
                  <a:gd name="T16" fmla="*/ 65 w 253"/>
                  <a:gd name="T17" fmla="*/ 2 h 233"/>
                  <a:gd name="T18" fmla="*/ 120 w 253"/>
                  <a:gd name="T19" fmla="*/ 0 h 233"/>
                  <a:gd name="T20" fmla="*/ 178 w 253"/>
                  <a:gd name="T21" fmla="*/ 0 h 233"/>
                  <a:gd name="T22" fmla="*/ 204 w 253"/>
                  <a:gd name="T23" fmla="*/ 2 h 233"/>
                  <a:gd name="T24" fmla="*/ 233 w 253"/>
                  <a:gd name="T25" fmla="*/ 7 h 233"/>
                  <a:gd name="T26" fmla="*/ 240 w 253"/>
                  <a:gd name="T27" fmla="*/ 13 h 233"/>
                  <a:gd name="T28" fmla="*/ 248 w 253"/>
                  <a:gd name="T29" fmla="*/ 21 h 233"/>
                  <a:gd name="T30" fmla="*/ 253 w 253"/>
                  <a:gd name="T31" fmla="*/ 39 h 233"/>
                  <a:gd name="T32" fmla="*/ 253 w 253"/>
                  <a:gd name="T33" fmla="*/ 65 h 233"/>
                  <a:gd name="T34" fmla="*/ 253 w 253"/>
                  <a:gd name="T35" fmla="*/ 91 h 233"/>
                  <a:gd name="T36" fmla="*/ 248 w 253"/>
                  <a:gd name="T37" fmla="*/ 146 h 233"/>
                  <a:gd name="T38" fmla="*/ 246 w 253"/>
                  <a:gd name="T39" fmla="*/ 178 h 233"/>
                  <a:gd name="T40" fmla="*/ 240 w 253"/>
                  <a:gd name="T41" fmla="*/ 193 h 233"/>
                  <a:gd name="T42" fmla="*/ 235 w 253"/>
                  <a:gd name="T43" fmla="*/ 207 h 233"/>
                  <a:gd name="T44" fmla="*/ 219 w 253"/>
                  <a:gd name="T45" fmla="*/ 225 h 233"/>
                  <a:gd name="T46" fmla="*/ 212 w 253"/>
                  <a:gd name="T47" fmla="*/ 230 h 233"/>
                  <a:gd name="T48" fmla="*/ 201 w 253"/>
                  <a:gd name="T49" fmla="*/ 233 h 233"/>
                  <a:gd name="T50" fmla="*/ 120 w 253"/>
                  <a:gd name="T51" fmla="*/ 233 h 233"/>
                  <a:gd name="T52" fmla="*/ 78 w 253"/>
                  <a:gd name="T53" fmla="*/ 230 h 233"/>
                  <a:gd name="T54" fmla="*/ 36 w 253"/>
                  <a:gd name="T55" fmla="*/ 225 h 233"/>
                  <a:gd name="T56" fmla="*/ 26 w 253"/>
                  <a:gd name="T57" fmla="*/ 220 h 233"/>
                  <a:gd name="T58" fmla="*/ 18 w 253"/>
                  <a:gd name="T59" fmla="*/ 212 h 233"/>
                  <a:gd name="T60" fmla="*/ 10 w 253"/>
                  <a:gd name="T61" fmla="*/ 201 h 233"/>
                  <a:gd name="T62" fmla="*/ 8 w 253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3"/>
                  <a:gd name="T97" fmla="*/ 0 h 233"/>
                  <a:gd name="T98" fmla="*/ 253 w 253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3" h="233">
                    <a:moveTo>
                      <a:pt x="8" y="191"/>
                    </a:moveTo>
                    <a:lnTo>
                      <a:pt x="2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2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0" y="13"/>
                    </a:lnTo>
                    <a:lnTo>
                      <a:pt x="248" y="21"/>
                    </a:lnTo>
                    <a:lnTo>
                      <a:pt x="253" y="39"/>
                    </a:lnTo>
                    <a:lnTo>
                      <a:pt x="253" y="65"/>
                    </a:lnTo>
                    <a:lnTo>
                      <a:pt x="253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0" y="193"/>
                    </a:lnTo>
                    <a:lnTo>
                      <a:pt x="235" y="207"/>
                    </a:lnTo>
                    <a:lnTo>
                      <a:pt x="219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6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1" name="Freeform 5144"/>
              <p:cNvSpPr>
                <a:spLocks/>
              </p:cNvSpPr>
              <p:nvPr/>
            </p:nvSpPr>
            <p:spPr bwMode="auto">
              <a:xfrm>
                <a:off x="686" y="2695"/>
                <a:ext cx="227" cy="170"/>
              </a:xfrm>
              <a:custGeom>
                <a:avLst/>
                <a:gdLst>
                  <a:gd name="T0" fmla="*/ 8 w 227"/>
                  <a:gd name="T1" fmla="*/ 139 h 170"/>
                  <a:gd name="T2" fmla="*/ 2 w 227"/>
                  <a:gd name="T3" fmla="*/ 113 h 170"/>
                  <a:gd name="T4" fmla="*/ 0 w 227"/>
                  <a:gd name="T5" fmla="*/ 84 h 170"/>
                  <a:gd name="T6" fmla="*/ 0 w 227"/>
                  <a:gd name="T7" fmla="*/ 29 h 170"/>
                  <a:gd name="T8" fmla="*/ 2 w 227"/>
                  <a:gd name="T9" fmla="*/ 18 h 170"/>
                  <a:gd name="T10" fmla="*/ 10 w 227"/>
                  <a:gd name="T11" fmla="*/ 11 h 170"/>
                  <a:gd name="T12" fmla="*/ 34 w 227"/>
                  <a:gd name="T13" fmla="*/ 5 h 170"/>
                  <a:gd name="T14" fmla="*/ 60 w 227"/>
                  <a:gd name="T15" fmla="*/ 3 h 170"/>
                  <a:gd name="T16" fmla="*/ 107 w 227"/>
                  <a:gd name="T17" fmla="*/ 0 h 170"/>
                  <a:gd name="T18" fmla="*/ 159 w 227"/>
                  <a:gd name="T19" fmla="*/ 0 h 170"/>
                  <a:gd name="T20" fmla="*/ 209 w 227"/>
                  <a:gd name="T21" fmla="*/ 5 h 170"/>
                  <a:gd name="T22" fmla="*/ 217 w 227"/>
                  <a:gd name="T23" fmla="*/ 8 h 170"/>
                  <a:gd name="T24" fmla="*/ 222 w 227"/>
                  <a:gd name="T25" fmla="*/ 16 h 170"/>
                  <a:gd name="T26" fmla="*/ 227 w 227"/>
                  <a:gd name="T27" fmla="*/ 29 h 170"/>
                  <a:gd name="T28" fmla="*/ 227 w 227"/>
                  <a:gd name="T29" fmla="*/ 50 h 170"/>
                  <a:gd name="T30" fmla="*/ 227 w 227"/>
                  <a:gd name="T31" fmla="*/ 68 h 170"/>
                  <a:gd name="T32" fmla="*/ 222 w 227"/>
                  <a:gd name="T33" fmla="*/ 108 h 170"/>
                  <a:gd name="T34" fmla="*/ 220 w 227"/>
                  <a:gd name="T35" fmla="*/ 131 h 170"/>
                  <a:gd name="T36" fmla="*/ 217 w 227"/>
                  <a:gd name="T37" fmla="*/ 142 h 170"/>
                  <a:gd name="T38" fmla="*/ 212 w 227"/>
                  <a:gd name="T39" fmla="*/ 152 h 170"/>
                  <a:gd name="T40" fmla="*/ 196 w 227"/>
                  <a:gd name="T41" fmla="*/ 163 h 170"/>
                  <a:gd name="T42" fmla="*/ 188 w 227"/>
                  <a:gd name="T43" fmla="*/ 168 h 170"/>
                  <a:gd name="T44" fmla="*/ 180 w 227"/>
                  <a:gd name="T45" fmla="*/ 168 h 170"/>
                  <a:gd name="T46" fmla="*/ 144 w 227"/>
                  <a:gd name="T47" fmla="*/ 170 h 170"/>
                  <a:gd name="T48" fmla="*/ 107 w 227"/>
                  <a:gd name="T49" fmla="*/ 170 h 170"/>
                  <a:gd name="T50" fmla="*/ 34 w 227"/>
                  <a:gd name="T51" fmla="*/ 163 h 170"/>
                  <a:gd name="T52" fmla="*/ 26 w 227"/>
                  <a:gd name="T53" fmla="*/ 160 h 170"/>
                  <a:gd name="T54" fmla="*/ 18 w 227"/>
                  <a:gd name="T55" fmla="*/ 155 h 170"/>
                  <a:gd name="T56" fmla="*/ 10 w 227"/>
                  <a:gd name="T57" fmla="*/ 147 h 170"/>
                  <a:gd name="T58" fmla="*/ 8 w 227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7"/>
                  <a:gd name="T91" fmla="*/ 0 h 170"/>
                  <a:gd name="T92" fmla="*/ 227 w 227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7" h="170">
                    <a:moveTo>
                      <a:pt x="8" y="139"/>
                    </a:moveTo>
                    <a:lnTo>
                      <a:pt x="2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2" y="18"/>
                    </a:lnTo>
                    <a:lnTo>
                      <a:pt x="10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59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7" y="29"/>
                    </a:lnTo>
                    <a:lnTo>
                      <a:pt x="227" y="50"/>
                    </a:lnTo>
                    <a:lnTo>
                      <a:pt x="227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2" name="Freeform 5145"/>
              <p:cNvSpPr>
                <a:spLocks/>
              </p:cNvSpPr>
              <p:nvPr/>
            </p:nvSpPr>
            <p:spPr bwMode="auto">
              <a:xfrm>
                <a:off x="806" y="2879"/>
                <a:ext cx="18" cy="10"/>
              </a:xfrm>
              <a:custGeom>
                <a:avLst/>
                <a:gdLst>
                  <a:gd name="T0" fmla="*/ 11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7 h 10"/>
                  <a:gd name="T8" fmla="*/ 11 w 18"/>
                  <a:gd name="T9" fmla="*/ 10 h 10"/>
                  <a:gd name="T10" fmla="*/ 3 w 18"/>
                  <a:gd name="T11" fmla="*/ 7 h 10"/>
                  <a:gd name="T12" fmla="*/ 0 w 18"/>
                  <a:gd name="T13" fmla="*/ 5 h 10"/>
                  <a:gd name="T14" fmla="*/ 3 w 18"/>
                  <a:gd name="T15" fmla="*/ 2 h 10"/>
                  <a:gd name="T16" fmla="*/ 11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1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3" name="Freeform 5146"/>
              <p:cNvSpPr>
                <a:spLocks/>
              </p:cNvSpPr>
              <p:nvPr/>
            </p:nvSpPr>
            <p:spPr bwMode="auto">
              <a:xfrm>
                <a:off x="832" y="2879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4" name="Freeform 5147"/>
              <p:cNvSpPr>
                <a:spLocks/>
              </p:cNvSpPr>
              <p:nvPr/>
            </p:nvSpPr>
            <p:spPr bwMode="auto">
              <a:xfrm>
                <a:off x="858" y="2879"/>
                <a:ext cx="19" cy="10"/>
              </a:xfrm>
              <a:custGeom>
                <a:avLst/>
                <a:gdLst>
                  <a:gd name="T0" fmla="*/ 8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8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8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8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8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5" name="Freeform 5148"/>
              <p:cNvSpPr>
                <a:spLocks/>
              </p:cNvSpPr>
              <p:nvPr/>
            </p:nvSpPr>
            <p:spPr bwMode="auto">
              <a:xfrm>
                <a:off x="696" y="2706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7 h 152"/>
                  <a:gd name="T14" fmla="*/ 32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6 w 204"/>
                  <a:gd name="T27" fmla="*/ 7 h 152"/>
                  <a:gd name="T28" fmla="*/ 202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5 h 152"/>
                  <a:gd name="T40" fmla="*/ 191 w 204"/>
                  <a:gd name="T41" fmla="*/ 133 h 152"/>
                  <a:gd name="T42" fmla="*/ 186 w 204"/>
                  <a:gd name="T43" fmla="*/ 138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8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32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6" y="7"/>
                    </a:lnTo>
                    <a:lnTo>
                      <a:pt x="202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6" y="125"/>
                    </a:lnTo>
                    <a:lnTo>
                      <a:pt x="191" y="133"/>
                    </a:lnTo>
                    <a:lnTo>
                      <a:pt x="186" y="138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8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6" name="Freeform 5149"/>
              <p:cNvSpPr>
                <a:spLocks/>
              </p:cNvSpPr>
              <p:nvPr/>
            </p:nvSpPr>
            <p:spPr bwMode="auto">
              <a:xfrm>
                <a:off x="749" y="2729"/>
                <a:ext cx="117" cy="92"/>
              </a:xfrm>
              <a:custGeom>
                <a:avLst/>
                <a:gdLst>
                  <a:gd name="T0" fmla="*/ 2 w 117"/>
                  <a:gd name="T1" fmla="*/ 74 h 92"/>
                  <a:gd name="T2" fmla="*/ 0 w 117"/>
                  <a:gd name="T3" fmla="*/ 45 h 92"/>
                  <a:gd name="T4" fmla="*/ 0 w 117"/>
                  <a:gd name="T5" fmla="*/ 16 h 92"/>
                  <a:gd name="T6" fmla="*/ 2 w 117"/>
                  <a:gd name="T7" fmla="*/ 11 h 92"/>
                  <a:gd name="T8" fmla="*/ 5 w 117"/>
                  <a:gd name="T9" fmla="*/ 5 h 92"/>
                  <a:gd name="T10" fmla="*/ 31 w 117"/>
                  <a:gd name="T11" fmla="*/ 3 h 92"/>
                  <a:gd name="T12" fmla="*/ 57 w 117"/>
                  <a:gd name="T13" fmla="*/ 0 h 92"/>
                  <a:gd name="T14" fmla="*/ 83 w 117"/>
                  <a:gd name="T15" fmla="*/ 0 h 92"/>
                  <a:gd name="T16" fmla="*/ 109 w 117"/>
                  <a:gd name="T17" fmla="*/ 5 h 92"/>
                  <a:gd name="T18" fmla="*/ 115 w 117"/>
                  <a:gd name="T19" fmla="*/ 8 h 92"/>
                  <a:gd name="T20" fmla="*/ 117 w 117"/>
                  <a:gd name="T21" fmla="*/ 16 h 92"/>
                  <a:gd name="T22" fmla="*/ 117 w 117"/>
                  <a:gd name="T23" fmla="*/ 37 h 92"/>
                  <a:gd name="T24" fmla="*/ 115 w 117"/>
                  <a:gd name="T25" fmla="*/ 58 h 92"/>
                  <a:gd name="T26" fmla="*/ 115 w 117"/>
                  <a:gd name="T27" fmla="*/ 68 h 92"/>
                  <a:gd name="T28" fmla="*/ 109 w 117"/>
                  <a:gd name="T29" fmla="*/ 79 h 92"/>
                  <a:gd name="T30" fmla="*/ 104 w 117"/>
                  <a:gd name="T31" fmla="*/ 87 h 92"/>
                  <a:gd name="T32" fmla="*/ 94 w 117"/>
                  <a:gd name="T33" fmla="*/ 89 h 92"/>
                  <a:gd name="T34" fmla="*/ 55 w 117"/>
                  <a:gd name="T35" fmla="*/ 92 h 92"/>
                  <a:gd name="T36" fmla="*/ 18 w 117"/>
                  <a:gd name="T37" fmla="*/ 87 h 92"/>
                  <a:gd name="T38" fmla="*/ 7 w 117"/>
                  <a:gd name="T39" fmla="*/ 81 h 92"/>
                  <a:gd name="T40" fmla="*/ 2 w 117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2"/>
                  <a:gd name="T65" fmla="*/ 117 w 117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09" y="5"/>
                    </a:lnTo>
                    <a:lnTo>
                      <a:pt x="115" y="8"/>
                    </a:lnTo>
                    <a:lnTo>
                      <a:pt x="117" y="16"/>
                    </a:lnTo>
                    <a:lnTo>
                      <a:pt x="117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09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7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7" name="Freeform 5150"/>
              <p:cNvSpPr>
                <a:spLocks/>
              </p:cNvSpPr>
              <p:nvPr/>
            </p:nvSpPr>
            <p:spPr bwMode="auto">
              <a:xfrm>
                <a:off x="709" y="2713"/>
                <a:ext cx="183" cy="137"/>
              </a:xfrm>
              <a:custGeom>
                <a:avLst/>
                <a:gdLst>
                  <a:gd name="T0" fmla="*/ 6 w 183"/>
                  <a:gd name="T1" fmla="*/ 118 h 137"/>
                  <a:gd name="T2" fmla="*/ 0 w 183"/>
                  <a:gd name="T3" fmla="*/ 95 h 137"/>
                  <a:gd name="T4" fmla="*/ 0 w 183"/>
                  <a:gd name="T5" fmla="*/ 71 h 137"/>
                  <a:gd name="T6" fmla="*/ 0 w 183"/>
                  <a:gd name="T7" fmla="*/ 24 h 137"/>
                  <a:gd name="T8" fmla="*/ 3 w 183"/>
                  <a:gd name="T9" fmla="*/ 16 h 137"/>
                  <a:gd name="T10" fmla="*/ 8 w 183"/>
                  <a:gd name="T11" fmla="*/ 8 h 137"/>
                  <a:gd name="T12" fmla="*/ 29 w 183"/>
                  <a:gd name="T13" fmla="*/ 3 h 137"/>
                  <a:gd name="T14" fmla="*/ 50 w 183"/>
                  <a:gd name="T15" fmla="*/ 0 h 137"/>
                  <a:gd name="T16" fmla="*/ 89 w 183"/>
                  <a:gd name="T17" fmla="*/ 0 h 137"/>
                  <a:gd name="T18" fmla="*/ 131 w 183"/>
                  <a:gd name="T19" fmla="*/ 0 h 137"/>
                  <a:gd name="T20" fmla="*/ 152 w 183"/>
                  <a:gd name="T21" fmla="*/ 0 h 137"/>
                  <a:gd name="T22" fmla="*/ 173 w 183"/>
                  <a:gd name="T23" fmla="*/ 6 h 137"/>
                  <a:gd name="T24" fmla="*/ 178 w 183"/>
                  <a:gd name="T25" fmla="*/ 8 h 137"/>
                  <a:gd name="T26" fmla="*/ 183 w 183"/>
                  <a:gd name="T27" fmla="*/ 11 h 137"/>
                  <a:gd name="T28" fmla="*/ 144 w 183"/>
                  <a:gd name="T29" fmla="*/ 6 h 137"/>
                  <a:gd name="T30" fmla="*/ 102 w 183"/>
                  <a:gd name="T31" fmla="*/ 6 h 137"/>
                  <a:gd name="T32" fmla="*/ 63 w 183"/>
                  <a:gd name="T33" fmla="*/ 8 h 137"/>
                  <a:gd name="T34" fmla="*/ 21 w 183"/>
                  <a:gd name="T35" fmla="*/ 14 h 137"/>
                  <a:gd name="T36" fmla="*/ 16 w 183"/>
                  <a:gd name="T37" fmla="*/ 21 h 137"/>
                  <a:gd name="T38" fmla="*/ 13 w 183"/>
                  <a:gd name="T39" fmla="*/ 29 h 137"/>
                  <a:gd name="T40" fmla="*/ 13 w 183"/>
                  <a:gd name="T41" fmla="*/ 76 h 137"/>
                  <a:gd name="T42" fmla="*/ 13 w 183"/>
                  <a:gd name="T43" fmla="*/ 100 h 137"/>
                  <a:gd name="T44" fmla="*/ 19 w 183"/>
                  <a:gd name="T45" fmla="*/ 124 h 137"/>
                  <a:gd name="T46" fmla="*/ 21 w 183"/>
                  <a:gd name="T47" fmla="*/ 131 h 137"/>
                  <a:gd name="T48" fmla="*/ 29 w 183"/>
                  <a:gd name="T49" fmla="*/ 137 h 137"/>
                  <a:gd name="T50" fmla="*/ 29 w 183"/>
                  <a:gd name="T51" fmla="*/ 137 h 137"/>
                  <a:gd name="T52" fmla="*/ 27 w 183"/>
                  <a:gd name="T53" fmla="*/ 137 h 137"/>
                  <a:gd name="T54" fmla="*/ 13 w 183"/>
                  <a:gd name="T55" fmla="*/ 129 h 137"/>
                  <a:gd name="T56" fmla="*/ 6 w 183"/>
                  <a:gd name="T57" fmla="*/ 118 h 13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7"/>
                  <a:gd name="T89" fmla="*/ 183 w 183"/>
                  <a:gd name="T90" fmla="*/ 137 h 13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7">
                    <a:moveTo>
                      <a:pt x="6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6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6"/>
                    </a:lnTo>
                    <a:lnTo>
                      <a:pt x="102" y="6"/>
                    </a:lnTo>
                    <a:lnTo>
                      <a:pt x="63" y="8"/>
                    </a:lnTo>
                    <a:lnTo>
                      <a:pt x="21" y="14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9" y="124"/>
                    </a:lnTo>
                    <a:lnTo>
                      <a:pt x="21" y="131"/>
                    </a:lnTo>
                    <a:lnTo>
                      <a:pt x="29" y="137"/>
                    </a:lnTo>
                    <a:lnTo>
                      <a:pt x="27" y="137"/>
                    </a:lnTo>
                    <a:lnTo>
                      <a:pt x="13" y="129"/>
                    </a:lnTo>
                    <a:lnTo>
                      <a:pt x="6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8" name="Freeform 5151"/>
              <p:cNvSpPr>
                <a:spLocks/>
              </p:cNvSpPr>
              <p:nvPr/>
            </p:nvSpPr>
            <p:spPr bwMode="auto">
              <a:xfrm>
                <a:off x="984" y="2991"/>
                <a:ext cx="65" cy="66"/>
              </a:xfrm>
              <a:custGeom>
                <a:avLst/>
                <a:gdLst>
                  <a:gd name="T0" fmla="*/ 3 w 65"/>
                  <a:gd name="T1" fmla="*/ 11 h 66"/>
                  <a:gd name="T2" fmla="*/ 3 w 65"/>
                  <a:gd name="T3" fmla="*/ 13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3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9 w 65"/>
                  <a:gd name="T17" fmla="*/ 66 h 66"/>
                  <a:gd name="T18" fmla="*/ 39 w 65"/>
                  <a:gd name="T19" fmla="*/ 63 h 66"/>
                  <a:gd name="T20" fmla="*/ 50 w 65"/>
                  <a:gd name="T21" fmla="*/ 55 h 66"/>
                  <a:gd name="T22" fmla="*/ 60 w 65"/>
                  <a:gd name="T23" fmla="*/ 45 h 66"/>
                  <a:gd name="T24" fmla="*/ 63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8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3 w 65"/>
                  <a:gd name="T49" fmla="*/ 8 h 66"/>
                  <a:gd name="T50" fmla="*/ 3 w 65"/>
                  <a:gd name="T51" fmla="*/ 8 h 66"/>
                  <a:gd name="T52" fmla="*/ 3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9" y="66"/>
                    </a:lnTo>
                    <a:lnTo>
                      <a:pt x="39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8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9" name="Freeform 5152"/>
              <p:cNvSpPr>
                <a:spLocks/>
              </p:cNvSpPr>
              <p:nvPr/>
            </p:nvSpPr>
            <p:spPr bwMode="auto">
              <a:xfrm>
                <a:off x="984" y="2999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0" name="Freeform 5153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1" name="Freeform 5154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2" name="Freeform 5155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3" name="Freeform 5156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4" name="Freeform 5157"/>
              <p:cNvSpPr>
                <a:spLocks/>
              </p:cNvSpPr>
              <p:nvPr/>
            </p:nvSpPr>
            <p:spPr bwMode="auto">
              <a:xfrm>
                <a:off x="1042" y="3028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7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7 w 10"/>
                  <a:gd name="T29" fmla="*/ 5 h 8"/>
                  <a:gd name="T30" fmla="*/ 7 w 10"/>
                  <a:gd name="T31" fmla="*/ 5 h 8"/>
                  <a:gd name="T32" fmla="*/ 7 w 10"/>
                  <a:gd name="T33" fmla="*/ 2 h 8"/>
                  <a:gd name="T34" fmla="*/ 7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5" name="Freeform 5158"/>
              <p:cNvSpPr>
                <a:spLocks/>
              </p:cNvSpPr>
              <p:nvPr/>
            </p:nvSpPr>
            <p:spPr bwMode="auto">
              <a:xfrm>
                <a:off x="1047" y="3025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2 w 5"/>
                  <a:gd name="T5" fmla="*/ 0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2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2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6" name="Freeform 5159"/>
              <p:cNvSpPr>
                <a:spLocks/>
              </p:cNvSpPr>
              <p:nvPr/>
            </p:nvSpPr>
            <p:spPr bwMode="auto">
              <a:xfrm>
                <a:off x="1039" y="2999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7" name="Freeform 5160"/>
              <p:cNvSpPr>
                <a:spLocks/>
              </p:cNvSpPr>
              <p:nvPr/>
            </p:nvSpPr>
            <p:spPr bwMode="auto">
              <a:xfrm>
                <a:off x="1015" y="2991"/>
                <a:ext cx="27" cy="11"/>
              </a:xfrm>
              <a:custGeom>
                <a:avLst/>
                <a:gdLst>
                  <a:gd name="T0" fmla="*/ 0 w 27"/>
                  <a:gd name="T1" fmla="*/ 3 h 11"/>
                  <a:gd name="T2" fmla="*/ 0 w 27"/>
                  <a:gd name="T3" fmla="*/ 3 h 11"/>
                  <a:gd name="T4" fmla="*/ 3 w 27"/>
                  <a:gd name="T5" fmla="*/ 3 h 11"/>
                  <a:gd name="T6" fmla="*/ 8 w 27"/>
                  <a:gd name="T7" fmla="*/ 3 h 11"/>
                  <a:gd name="T8" fmla="*/ 11 w 27"/>
                  <a:gd name="T9" fmla="*/ 3 h 11"/>
                  <a:gd name="T10" fmla="*/ 13 w 27"/>
                  <a:gd name="T11" fmla="*/ 5 h 11"/>
                  <a:gd name="T12" fmla="*/ 16 w 27"/>
                  <a:gd name="T13" fmla="*/ 5 h 11"/>
                  <a:gd name="T14" fmla="*/ 19 w 27"/>
                  <a:gd name="T15" fmla="*/ 8 h 11"/>
                  <a:gd name="T16" fmla="*/ 24 w 27"/>
                  <a:gd name="T17" fmla="*/ 8 h 11"/>
                  <a:gd name="T18" fmla="*/ 24 w 27"/>
                  <a:gd name="T19" fmla="*/ 11 h 11"/>
                  <a:gd name="T20" fmla="*/ 27 w 27"/>
                  <a:gd name="T21" fmla="*/ 8 h 11"/>
                  <a:gd name="T22" fmla="*/ 24 w 27"/>
                  <a:gd name="T23" fmla="*/ 5 h 11"/>
                  <a:gd name="T24" fmla="*/ 21 w 27"/>
                  <a:gd name="T25" fmla="*/ 3 h 11"/>
                  <a:gd name="T26" fmla="*/ 19 w 27"/>
                  <a:gd name="T27" fmla="*/ 3 h 11"/>
                  <a:gd name="T28" fmla="*/ 16 w 27"/>
                  <a:gd name="T29" fmla="*/ 0 h 11"/>
                  <a:gd name="T30" fmla="*/ 11 w 27"/>
                  <a:gd name="T31" fmla="*/ 0 h 11"/>
                  <a:gd name="T32" fmla="*/ 8 w 27"/>
                  <a:gd name="T33" fmla="*/ 0 h 11"/>
                  <a:gd name="T34" fmla="*/ 3 w 27"/>
                  <a:gd name="T35" fmla="*/ 0 h 11"/>
                  <a:gd name="T36" fmla="*/ 0 w 27"/>
                  <a:gd name="T37" fmla="*/ 0 h 11"/>
                  <a:gd name="T38" fmla="*/ 0 w 27"/>
                  <a:gd name="T39" fmla="*/ 0 h 11"/>
                  <a:gd name="T40" fmla="*/ 0 w 27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1"/>
                  <a:gd name="T65" fmla="*/ 27 w 27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8" name="Freeform 5161"/>
              <p:cNvSpPr>
                <a:spLocks/>
              </p:cNvSpPr>
              <p:nvPr/>
            </p:nvSpPr>
            <p:spPr bwMode="auto">
              <a:xfrm>
                <a:off x="987" y="29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7 w 28"/>
                  <a:gd name="T7" fmla="*/ 7 h 10"/>
                  <a:gd name="T8" fmla="*/ 13 w 28"/>
                  <a:gd name="T9" fmla="*/ 5 h 10"/>
                  <a:gd name="T10" fmla="*/ 15 w 28"/>
                  <a:gd name="T11" fmla="*/ 5 h 10"/>
                  <a:gd name="T12" fmla="*/ 21 w 28"/>
                  <a:gd name="T13" fmla="*/ 5 h 10"/>
                  <a:gd name="T14" fmla="*/ 23 w 28"/>
                  <a:gd name="T15" fmla="*/ 5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2 h 10"/>
                  <a:gd name="T22" fmla="*/ 26 w 28"/>
                  <a:gd name="T23" fmla="*/ 0 h 10"/>
                  <a:gd name="T24" fmla="*/ 23 w 28"/>
                  <a:gd name="T25" fmla="*/ 0 h 10"/>
                  <a:gd name="T26" fmla="*/ 21 w 28"/>
                  <a:gd name="T27" fmla="*/ 2 h 10"/>
                  <a:gd name="T28" fmla="*/ 15 w 28"/>
                  <a:gd name="T29" fmla="*/ 2 h 10"/>
                  <a:gd name="T30" fmla="*/ 10 w 28"/>
                  <a:gd name="T31" fmla="*/ 2 h 10"/>
                  <a:gd name="T32" fmla="*/ 7 w 28"/>
                  <a:gd name="T33" fmla="*/ 5 h 10"/>
                  <a:gd name="T34" fmla="*/ 2 w 28"/>
                  <a:gd name="T35" fmla="*/ 5 h 10"/>
                  <a:gd name="T36" fmla="*/ 0 w 28"/>
                  <a:gd name="T37" fmla="*/ 10 h 10"/>
                  <a:gd name="T38" fmla="*/ 0 w 28"/>
                  <a:gd name="T39" fmla="*/ 10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9" name="Freeform 5162"/>
              <p:cNvSpPr>
                <a:spLocks/>
              </p:cNvSpPr>
              <p:nvPr/>
            </p:nvSpPr>
            <p:spPr bwMode="auto">
              <a:xfrm>
                <a:off x="984" y="2999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0" name="Freeform 5163"/>
              <p:cNvSpPr>
                <a:spLocks/>
              </p:cNvSpPr>
              <p:nvPr/>
            </p:nvSpPr>
            <p:spPr bwMode="auto">
              <a:xfrm>
                <a:off x="997" y="3002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1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39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39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1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63" name="Rectangle 5165"/>
            <p:cNvSpPr>
              <a:spLocks noChangeArrowheads="1"/>
            </p:cNvSpPr>
            <p:nvPr/>
          </p:nvSpPr>
          <p:spPr bwMode="auto">
            <a:xfrm>
              <a:off x="442" y="2285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64" name="Rectangle 5166"/>
            <p:cNvSpPr>
              <a:spLocks noChangeArrowheads="1"/>
            </p:cNvSpPr>
            <p:nvPr/>
          </p:nvSpPr>
          <p:spPr bwMode="auto">
            <a:xfrm>
              <a:off x="650" y="2298"/>
              <a:ext cx="4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Supplier </a:t>
              </a:r>
              <a:endParaRPr lang="en-GB" altLang="de-DE" sz="1400"/>
            </a:p>
          </p:txBody>
        </p:sp>
        <p:sp>
          <p:nvSpPr>
            <p:cNvPr id="15465" name="Rectangle 5167"/>
            <p:cNvSpPr>
              <a:spLocks noChangeArrowheads="1"/>
            </p:cNvSpPr>
            <p:nvPr/>
          </p:nvSpPr>
          <p:spPr bwMode="auto">
            <a:xfrm>
              <a:off x="566" y="2408"/>
              <a:ext cx="69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Relationship </a:t>
              </a:r>
              <a:endParaRPr lang="en-GB" altLang="de-DE" sz="1400"/>
            </a:p>
          </p:txBody>
        </p:sp>
        <p:sp>
          <p:nvSpPr>
            <p:cNvPr id="15466" name="Rectangle 5168"/>
            <p:cNvSpPr>
              <a:spLocks noChangeArrowheads="1"/>
            </p:cNvSpPr>
            <p:nvPr/>
          </p:nvSpPr>
          <p:spPr bwMode="auto">
            <a:xfrm>
              <a:off x="555" y="2518"/>
              <a:ext cx="66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Management</a:t>
              </a:r>
              <a:endParaRPr lang="en-GB" altLang="de-DE" sz="1400"/>
            </a:p>
          </p:txBody>
        </p:sp>
        <p:grpSp>
          <p:nvGrpSpPr>
            <p:cNvPr id="15467" name="Group 5172"/>
            <p:cNvGrpSpPr>
              <a:grpSpLocks/>
            </p:cNvGrpSpPr>
            <p:nvPr/>
          </p:nvGrpSpPr>
          <p:grpSpPr bwMode="auto">
            <a:xfrm>
              <a:off x="1307" y="2630"/>
              <a:ext cx="893" cy="138"/>
              <a:chOff x="1307" y="2630"/>
              <a:chExt cx="893" cy="138"/>
            </a:xfrm>
          </p:grpSpPr>
          <p:sp>
            <p:nvSpPr>
              <p:cNvPr id="15643" name="Freeform 5169"/>
              <p:cNvSpPr>
                <a:spLocks/>
              </p:cNvSpPr>
              <p:nvPr/>
            </p:nvSpPr>
            <p:spPr bwMode="auto">
              <a:xfrm>
                <a:off x="1436" y="2678"/>
                <a:ext cx="633" cy="41"/>
              </a:xfrm>
              <a:custGeom>
                <a:avLst/>
                <a:gdLst>
                  <a:gd name="T0" fmla="*/ 1266 w 1266"/>
                  <a:gd name="T1" fmla="*/ 83 h 83"/>
                  <a:gd name="T2" fmla="*/ 1266 w 1266"/>
                  <a:gd name="T3" fmla="*/ 14 h 83"/>
                  <a:gd name="T4" fmla="*/ 0 w 1266"/>
                  <a:gd name="T5" fmla="*/ 0 h 83"/>
                  <a:gd name="T6" fmla="*/ 0 w 1266"/>
                  <a:gd name="T7" fmla="*/ 69 h 83"/>
                  <a:gd name="T8" fmla="*/ 1266 w 1266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6"/>
                  <a:gd name="T16" fmla="*/ 0 h 83"/>
                  <a:gd name="T17" fmla="*/ 1266 w 126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6" h="83">
                    <a:moveTo>
                      <a:pt x="1266" y="83"/>
                    </a:moveTo>
                    <a:lnTo>
                      <a:pt x="1266" y="14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1266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4" name="Freeform 5170"/>
              <p:cNvSpPr>
                <a:spLocks/>
              </p:cNvSpPr>
              <p:nvPr/>
            </p:nvSpPr>
            <p:spPr bwMode="auto">
              <a:xfrm>
                <a:off x="2066" y="2636"/>
                <a:ext cx="134" cy="132"/>
              </a:xfrm>
              <a:custGeom>
                <a:avLst/>
                <a:gdLst>
                  <a:gd name="T0" fmla="*/ 0 w 267"/>
                  <a:gd name="T1" fmla="*/ 265 h 265"/>
                  <a:gd name="T2" fmla="*/ 267 w 267"/>
                  <a:gd name="T3" fmla="*/ 136 h 265"/>
                  <a:gd name="T4" fmla="*/ 2 w 267"/>
                  <a:gd name="T5" fmla="*/ 0 h 265"/>
                  <a:gd name="T6" fmla="*/ 0 w 267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0" y="265"/>
                    </a:moveTo>
                    <a:lnTo>
                      <a:pt x="267" y="136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5" name="Freeform 5171"/>
              <p:cNvSpPr>
                <a:spLocks/>
              </p:cNvSpPr>
              <p:nvPr/>
            </p:nvSpPr>
            <p:spPr bwMode="auto">
              <a:xfrm>
                <a:off x="1307" y="2630"/>
                <a:ext cx="133" cy="133"/>
              </a:xfrm>
              <a:custGeom>
                <a:avLst/>
                <a:gdLst>
                  <a:gd name="T0" fmla="*/ 267 w 267"/>
                  <a:gd name="T1" fmla="*/ 0 h 265"/>
                  <a:gd name="T2" fmla="*/ 0 w 267"/>
                  <a:gd name="T3" fmla="*/ 129 h 265"/>
                  <a:gd name="T4" fmla="*/ 265 w 267"/>
                  <a:gd name="T5" fmla="*/ 265 h 265"/>
                  <a:gd name="T6" fmla="*/ 267 w 267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267" y="0"/>
                    </a:moveTo>
                    <a:lnTo>
                      <a:pt x="0" y="129"/>
                    </a:lnTo>
                    <a:lnTo>
                      <a:pt x="265" y="265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68" name="Oval 5173"/>
            <p:cNvSpPr>
              <a:spLocks noChangeArrowheads="1"/>
            </p:cNvSpPr>
            <p:nvPr/>
          </p:nvSpPr>
          <p:spPr bwMode="auto">
            <a:xfrm>
              <a:off x="4517" y="2246"/>
              <a:ext cx="954" cy="955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469" name="Group 5339"/>
            <p:cNvGrpSpPr>
              <a:grpSpLocks/>
            </p:cNvGrpSpPr>
            <p:nvPr/>
          </p:nvGrpSpPr>
          <p:grpSpPr bwMode="auto">
            <a:xfrm>
              <a:off x="4751" y="2677"/>
              <a:ext cx="588" cy="419"/>
              <a:chOff x="4751" y="2677"/>
              <a:chExt cx="588" cy="419"/>
            </a:xfrm>
          </p:grpSpPr>
          <p:sp>
            <p:nvSpPr>
              <p:cNvPr id="15478" name="Freeform 5174"/>
              <p:cNvSpPr>
                <a:spLocks/>
              </p:cNvSpPr>
              <p:nvPr/>
            </p:nvSpPr>
            <p:spPr bwMode="auto">
              <a:xfrm>
                <a:off x="5051" y="2852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4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4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79" name="Freeform 5175"/>
              <p:cNvSpPr>
                <a:spLocks/>
              </p:cNvSpPr>
              <p:nvPr/>
            </p:nvSpPr>
            <p:spPr bwMode="auto">
              <a:xfrm>
                <a:off x="5106" y="2850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0" name="Freeform 5176"/>
              <p:cNvSpPr>
                <a:spLocks/>
              </p:cNvSpPr>
              <p:nvPr/>
            </p:nvSpPr>
            <p:spPr bwMode="auto">
              <a:xfrm>
                <a:off x="5153" y="2855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1" name="Freeform 5177"/>
              <p:cNvSpPr>
                <a:spLocks/>
              </p:cNvSpPr>
              <p:nvPr/>
            </p:nvSpPr>
            <p:spPr bwMode="auto">
              <a:xfrm>
                <a:off x="5169" y="2873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2" name="Freeform 5178"/>
              <p:cNvSpPr>
                <a:spLocks/>
              </p:cNvSpPr>
              <p:nvPr/>
            </p:nvSpPr>
            <p:spPr bwMode="auto">
              <a:xfrm>
                <a:off x="5164" y="2894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3" name="Freeform 5179"/>
              <p:cNvSpPr>
                <a:spLocks/>
              </p:cNvSpPr>
              <p:nvPr/>
            </p:nvSpPr>
            <p:spPr bwMode="auto">
              <a:xfrm>
                <a:off x="5167" y="2913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4" name="Freeform 5180"/>
              <p:cNvSpPr>
                <a:spLocks/>
              </p:cNvSpPr>
              <p:nvPr/>
            </p:nvSpPr>
            <p:spPr bwMode="auto">
              <a:xfrm>
                <a:off x="5201" y="2902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5" name="Freeform 5181"/>
              <p:cNvSpPr>
                <a:spLocks/>
              </p:cNvSpPr>
              <p:nvPr/>
            </p:nvSpPr>
            <p:spPr bwMode="auto">
              <a:xfrm>
                <a:off x="5235" y="2902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6" name="Freeform 5182"/>
              <p:cNvSpPr>
                <a:spLocks/>
              </p:cNvSpPr>
              <p:nvPr/>
            </p:nvSpPr>
            <p:spPr bwMode="auto">
              <a:xfrm>
                <a:off x="5295" y="2910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7" name="Freeform 5183"/>
              <p:cNvSpPr>
                <a:spLocks/>
              </p:cNvSpPr>
              <p:nvPr/>
            </p:nvSpPr>
            <p:spPr bwMode="auto">
              <a:xfrm>
                <a:off x="5310" y="2970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5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5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8" name="Freeform 5184"/>
              <p:cNvSpPr>
                <a:spLocks/>
              </p:cNvSpPr>
              <p:nvPr/>
            </p:nvSpPr>
            <p:spPr bwMode="auto">
              <a:xfrm>
                <a:off x="5274" y="3002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9" name="Freeform 5185"/>
              <p:cNvSpPr>
                <a:spLocks/>
              </p:cNvSpPr>
              <p:nvPr/>
            </p:nvSpPr>
            <p:spPr bwMode="auto">
              <a:xfrm>
                <a:off x="5271" y="2981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0" name="Freeform 5186"/>
              <p:cNvSpPr>
                <a:spLocks/>
              </p:cNvSpPr>
              <p:nvPr/>
            </p:nvSpPr>
            <p:spPr bwMode="auto">
              <a:xfrm>
                <a:off x="5261" y="2960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5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5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1" name="Freeform 5187"/>
              <p:cNvSpPr>
                <a:spLocks/>
              </p:cNvSpPr>
              <p:nvPr/>
            </p:nvSpPr>
            <p:spPr bwMode="auto">
              <a:xfrm>
                <a:off x="5221" y="2955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2" name="Freeform 5188"/>
              <p:cNvSpPr>
                <a:spLocks/>
              </p:cNvSpPr>
              <p:nvPr/>
            </p:nvSpPr>
            <p:spPr bwMode="auto">
              <a:xfrm>
                <a:off x="5187" y="2957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8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3" name="Freeform 5189"/>
              <p:cNvSpPr>
                <a:spLocks/>
              </p:cNvSpPr>
              <p:nvPr/>
            </p:nvSpPr>
            <p:spPr bwMode="auto">
              <a:xfrm>
                <a:off x="4785" y="2902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4" name="Freeform 5190"/>
              <p:cNvSpPr>
                <a:spLocks/>
              </p:cNvSpPr>
              <p:nvPr/>
            </p:nvSpPr>
            <p:spPr bwMode="auto">
              <a:xfrm>
                <a:off x="4785" y="2918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5" name="Freeform 5191"/>
              <p:cNvSpPr>
                <a:spLocks/>
              </p:cNvSpPr>
              <p:nvPr/>
            </p:nvSpPr>
            <p:spPr bwMode="auto">
              <a:xfrm>
                <a:off x="4785" y="2968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7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6" name="Freeform 5192"/>
              <p:cNvSpPr>
                <a:spLocks/>
              </p:cNvSpPr>
              <p:nvPr/>
            </p:nvSpPr>
            <p:spPr bwMode="auto">
              <a:xfrm>
                <a:off x="4795" y="2983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7" name="Freeform 5193"/>
              <p:cNvSpPr>
                <a:spLocks/>
              </p:cNvSpPr>
              <p:nvPr/>
            </p:nvSpPr>
            <p:spPr bwMode="auto">
              <a:xfrm>
                <a:off x="4949" y="2986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8" name="Freeform 5194"/>
              <p:cNvSpPr>
                <a:spLocks/>
              </p:cNvSpPr>
              <p:nvPr/>
            </p:nvSpPr>
            <p:spPr bwMode="auto">
              <a:xfrm>
                <a:off x="5036" y="2981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9" name="Freeform 5195"/>
              <p:cNvSpPr>
                <a:spLocks/>
              </p:cNvSpPr>
              <p:nvPr/>
            </p:nvSpPr>
            <p:spPr bwMode="auto">
              <a:xfrm>
                <a:off x="5104" y="2913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2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2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2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2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0" name="Freeform 5196"/>
              <p:cNvSpPr>
                <a:spLocks/>
              </p:cNvSpPr>
              <p:nvPr/>
            </p:nvSpPr>
            <p:spPr bwMode="auto">
              <a:xfrm>
                <a:off x="5065" y="2902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0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0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1" name="Freeform 5197"/>
              <p:cNvSpPr>
                <a:spLocks/>
              </p:cNvSpPr>
              <p:nvPr/>
            </p:nvSpPr>
            <p:spPr bwMode="auto">
              <a:xfrm>
                <a:off x="4785" y="2902"/>
                <a:ext cx="280" cy="18"/>
              </a:xfrm>
              <a:custGeom>
                <a:avLst/>
                <a:gdLst>
                  <a:gd name="T0" fmla="*/ 2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6 h 18"/>
                  <a:gd name="T8" fmla="*/ 86 w 280"/>
                  <a:gd name="T9" fmla="*/ 13 h 18"/>
                  <a:gd name="T10" fmla="*/ 136 w 280"/>
                  <a:gd name="T11" fmla="*/ 11 h 18"/>
                  <a:gd name="T12" fmla="*/ 188 w 280"/>
                  <a:gd name="T13" fmla="*/ 8 h 18"/>
                  <a:gd name="T14" fmla="*/ 232 w 280"/>
                  <a:gd name="T15" fmla="*/ 5 h 18"/>
                  <a:gd name="T16" fmla="*/ 266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3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1 h 18"/>
                  <a:gd name="T32" fmla="*/ 41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2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2" name="Freeform 5198"/>
              <p:cNvSpPr>
                <a:spLocks/>
              </p:cNvSpPr>
              <p:nvPr/>
            </p:nvSpPr>
            <p:spPr bwMode="auto">
              <a:xfrm>
                <a:off x="4751" y="3007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3" name="Freeform 5199"/>
              <p:cNvSpPr>
                <a:spLocks/>
              </p:cNvSpPr>
              <p:nvPr/>
            </p:nvSpPr>
            <p:spPr bwMode="auto">
              <a:xfrm>
                <a:off x="4756" y="3010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0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0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4" name="Freeform 5200"/>
              <p:cNvSpPr>
                <a:spLocks/>
              </p:cNvSpPr>
              <p:nvPr/>
            </p:nvSpPr>
            <p:spPr bwMode="auto">
              <a:xfrm>
                <a:off x="4813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5" name="Freeform 5201"/>
              <p:cNvSpPr>
                <a:spLocks/>
              </p:cNvSpPr>
              <p:nvPr/>
            </p:nvSpPr>
            <p:spPr bwMode="auto">
              <a:xfrm>
                <a:off x="4803" y="302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3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6" name="Freeform 5202"/>
              <p:cNvSpPr>
                <a:spLocks/>
              </p:cNvSpPr>
              <p:nvPr/>
            </p:nvSpPr>
            <p:spPr bwMode="auto">
              <a:xfrm>
                <a:off x="4792" y="3036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7" name="Freeform 5203"/>
              <p:cNvSpPr>
                <a:spLocks/>
              </p:cNvSpPr>
              <p:nvPr/>
            </p:nvSpPr>
            <p:spPr bwMode="auto">
              <a:xfrm>
                <a:off x="4779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8" name="Freeform 5204"/>
              <p:cNvSpPr>
                <a:spLocks/>
              </p:cNvSpPr>
              <p:nvPr/>
            </p:nvSpPr>
            <p:spPr bwMode="auto">
              <a:xfrm>
                <a:off x="4769" y="305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9" name="Freeform 5205"/>
              <p:cNvSpPr>
                <a:spLocks/>
              </p:cNvSpPr>
              <p:nvPr/>
            </p:nvSpPr>
            <p:spPr bwMode="auto">
              <a:xfrm>
                <a:off x="4826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0" name="Freeform 5206"/>
              <p:cNvSpPr>
                <a:spLocks/>
              </p:cNvSpPr>
              <p:nvPr/>
            </p:nvSpPr>
            <p:spPr bwMode="auto">
              <a:xfrm>
                <a:off x="4816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1" name="Freeform 5207"/>
              <p:cNvSpPr>
                <a:spLocks/>
              </p:cNvSpPr>
              <p:nvPr/>
            </p:nvSpPr>
            <p:spPr bwMode="auto">
              <a:xfrm>
                <a:off x="4806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2" name="Freeform 5208"/>
              <p:cNvSpPr>
                <a:spLocks/>
              </p:cNvSpPr>
              <p:nvPr/>
            </p:nvSpPr>
            <p:spPr bwMode="auto">
              <a:xfrm>
                <a:off x="4792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3" name="Freeform 5209"/>
              <p:cNvSpPr>
                <a:spLocks/>
              </p:cNvSpPr>
              <p:nvPr/>
            </p:nvSpPr>
            <p:spPr bwMode="auto">
              <a:xfrm>
                <a:off x="4782" y="3057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4" name="Freeform 5210"/>
              <p:cNvSpPr>
                <a:spLocks/>
              </p:cNvSpPr>
              <p:nvPr/>
            </p:nvSpPr>
            <p:spPr bwMode="auto">
              <a:xfrm>
                <a:off x="4837" y="302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5" name="Freeform 5211"/>
              <p:cNvSpPr>
                <a:spLocks/>
              </p:cNvSpPr>
              <p:nvPr/>
            </p:nvSpPr>
            <p:spPr bwMode="auto">
              <a:xfrm>
                <a:off x="4829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6" name="Freeform 5212"/>
              <p:cNvSpPr>
                <a:spLocks/>
              </p:cNvSpPr>
              <p:nvPr/>
            </p:nvSpPr>
            <p:spPr bwMode="auto">
              <a:xfrm>
                <a:off x="4819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7" name="Freeform 5213"/>
              <p:cNvSpPr>
                <a:spLocks/>
              </p:cNvSpPr>
              <p:nvPr/>
            </p:nvSpPr>
            <p:spPr bwMode="auto">
              <a:xfrm>
                <a:off x="4806" y="3046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8" name="Freeform 5214"/>
              <p:cNvSpPr>
                <a:spLocks/>
              </p:cNvSpPr>
              <p:nvPr/>
            </p:nvSpPr>
            <p:spPr bwMode="auto">
              <a:xfrm>
                <a:off x="4795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9" name="Freeform 5215"/>
              <p:cNvSpPr>
                <a:spLocks/>
              </p:cNvSpPr>
              <p:nvPr/>
            </p:nvSpPr>
            <p:spPr bwMode="auto">
              <a:xfrm>
                <a:off x="4850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0" name="Freeform 5216"/>
              <p:cNvSpPr>
                <a:spLocks/>
              </p:cNvSpPr>
              <p:nvPr/>
            </p:nvSpPr>
            <p:spPr bwMode="auto">
              <a:xfrm>
                <a:off x="4842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1" name="Freeform 5217"/>
              <p:cNvSpPr>
                <a:spLocks/>
              </p:cNvSpPr>
              <p:nvPr/>
            </p:nvSpPr>
            <p:spPr bwMode="auto">
              <a:xfrm>
                <a:off x="4832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2" name="Freeform 5218"/>
              <p:cNvSpPr>
                <a:spLocks/>
              </p:cNvSpPr>
              <p:nvPr/>
            </p:nvSpPr>
            <p:spPr bwMode="auto">
              <a:xfrm>
                <a:off x="4821" y="30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3" name="Freeform 5219"/>
              <p:cNvSpPr>
                <a:spLocks/>
              </p:cNvSpPr>
              <p:nvPr/>
            </p:nvSpPr>
            <p:spPr bwMode="auto">
              <a:xfrm>
                <a:off x="4808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4" name="Freeform 5220"/>
              <p:cNvSpPr>
                <a:spLocks/>
              </p:cNvSpPr>
              <p:nvPr/>
            </p:nvSpPr>
            <p:spPr bwMode="auto">
              <a:xfrm>
                <a:off x="4863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5" name="Freeform 5221"/>
              <p:cNvSpPr>
                <a:spLocks/>
              </p:cNvSpPr>
              <p:nvPr/>
            </p:nvSpPr>
            <p:spPr bwMode="auto">
              <a:xfrm>
                <a:off x="4855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6" name="Freeform 5222"/>
              <p:cNvSpPr>
                <a:spLocks/>
              </p:cNvSpPr>
              <p:nvPr/>
            </p:nvSpPr>
            <p:spPr bwMode="auto">
              <a:xfrm>
                <a:off x="4845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7" name="Freeform 5223"/>
              <p:cNvSpPr>
                <a:spLocks/>
              </p:cNvSpPr>
              <p:nvPr/>
            </p:nvSpPr>
            <p:spPr bwMode="auto">
              <a:xfrm>
                <a:off x="4834" y="30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8" name="Freeform 5224"/>
              <p:cNvSpPr>
                <a:spLocks/>
              </p:cNvSpPr>
              <p:nvPr/>
            </p:nvSpPr>
            <p:spPr bwMode="auto">
              <a:xfrm>
                <a:off x="4824" y="30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9" name="Freeform 5225"/>
              <p:cNvSpPr>
                <a:spLocks/>
              </p:cNvSpPr>
              <p:nvPr/>
            </p:nvSpPr>
            <p:spPr bwMode="auto">
              <a:xfrm>
                <a:off x="4876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0" name="Freeform 5226"/>
              <p:cNvSpPr>
                <a:spLocks/>
              </p:cNvSpPr>
              <p:nvPr/>
            </p:nvSpPr>
            <p:spPr bwMode="auto">
              <a:xfrm>
                <a:off x="4868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1" name="Freeform 5227"/>
              <p:cNvSpPr>
                <a:spLocks/>
              </p:cNvSpPr>
              <p:nvPr/>
            </p:nvSpPr>
            <p:spPr bwMode="auto">
              <a:xfrm>
                <a:off x="4858" y="3036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2" name="Freeform 5228"/>
              <p:cNvSpPr>
                <a:spLocks/>
              </p:cNvSpPr>
              <p:nvPr/>
            </p:nvSpPr>
            <p:spPr bwMode="auto">
              <a:xfrm>
                <a:off x="4847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3" name="Freeform 5229"/>
              <p:cNvSpPr>
                <a:spLocks/>
              </p:cNvSpPr>
              <p:nvPr/>
            </p:nvSpPr>
            <p:spPr bwMode="auto">
              <a:xfrm>
                <a:off x="4837" y="305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4" name="Freeform 5230"/>
              <p:cNvSpPr>
                <a:spLocks/>
              </p:cNvSpPr>
              <p:nvPr/>
            </p:nvSpPr>
            <p:spPr bwMode="auto">
              <a:xfrm>
                <a:off x="4889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5" name="Freeform 5231"/>
              <p:cNvSpPr>
                <a:spLocks/>
              </p:cNvSpPr>
              <p:nvPr/>
            </p:nvSpPr>
            <p:spPr bwMode="auto">
              <a:xfrm>
                <a:off x="4881" y="302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6" name="Freeform 5232"/>
              <p:cNvSpPr>
                <a:spLocks/>
              </p:cNvSpPr>
              <p:nvPr/>
            </p:nvSpPr>
            <p:spPr bwMode="auto">
              <a:xfrm>
                <a:off x="4874" y="3038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7" name="Freeform 5233"/>
              <p:cNvSpPr>
                <a:spLocks/>
              </p:cNvSpPr>
              <p:nvPr/>
            </p:nvSpPr>
            <p:spPr bwMode="auto">
              <a:xfrm>
                <a:off x="4863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8" name="Freeform 5234"/>
              <p:cNvSpPr>
                <a:spLocks/>
              </p:cNvSpPr>
              <p:nvPr/>
            </p:nvSpPr>
            <p:spPr bwMode="auto">
              <a:xfrm>
                <a:off x="4853" y="3057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9" name="Freeform 5235"/>
              <p:cNvSpPr>
                <a:spLocks/>
              </p:cNvSpPr>
              <p:nvPr/>
            </p:nvSpPr>
            <p:spPr bwMode="auto">
              <a:xfrm>
                <a:off x="4902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0" name="Freeform 5236"/>
              <p:cNvSpPr>
                <a:spLocks/>
              </p:cNvSpPr>
              <p:nvPr/>
            </p:nvSpPr>
            <p:spPr bwMode="auto">
              <a:xfrm>
                <a:off x="4897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1" name="Freeform 5237"/>
              <p:cNvSpPr>
                <a:spLocks/>
              </p:cNvSpPr>
              <p:nvPr/>
            </p:nvSpPr>
            <p:spPr bwMode="auto">
              <a:xfrm>
                <a:off x="4887" y="30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2" name="Freeform 5238"/>
              <p:cNvSpPr>
                <a:spLocks/>
              </p:cNvSpPr>
              <p:nvPr/>
            </p:nvSpPr>
            <p:spPr bwMode="auto">
              <a:xfrm>
                <a:off x="4879" y="3046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3" name="Freeform 5239"/>
              <p:cNvSpPr>
                <a:spLocks/>
              </p:cNvSpPr>
              <p:nvPr/>
            </p:nvSpPr>
            <p:spPr bwMode="auto">
              <a:xfrm>
                <a:off x="4868" y="3057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4" name="Freeform 5240"/>
              <p:cNvSpPr>
                <a:spLocks/>
              </p:cNvSpPr>
              <p:nvPr/>
            </p:nvSpPr>
            <p:spPr bwMode="auto">
              <a:xfrm>
                <a:off x="491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5" name="Freeform 5241"/>
              <p:cNvSpPr>
                <a:spLocks/>
              </p:cNvSpPr>
              <p:nvPr/>
            </p:nvSpPr>
            <p:spPr bwMode="auto">
              <a:xfrm>
                <a:off x="4910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6" name="Freeform 5242"/>
              <p:cNvSpPr>
                <a:spLocks/>
              </p:cNvSpPr>
              <p:nvPr/>
            </p:nvSpPr>
            <p:spPr bwMode="auto">
              <a:xfrm>
                <a:off x="4902" y="303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7" name="Freeform 5243"/>
              <p:cNvSpPr>
                <a:spLocks/>
              </p:cNvSpPr>
              <p:nvPr/>
            </p:nvSpPr>
            <p:spPr bwMode="auto">
              <a:xfrm>
                <a:off x="4895" y="3046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8" name="Freeform 5244"/>
              <p:cNvSpPr>
                <a:spLocks/>
              </p:cNvSpPr>
              <p:nvPr/>
            </p:nvSpPr>
            <p:spPr bwMode="auto">
              <a:xfrm>
                <a:off x="4887" y="305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9" name="Freeform 5245"/>
              <p:cNvSpPr>
                <a:spLocks/>
              </p:cNvSpPr>
              <p:nvPr/>
            </p:nvSpPr>
            <p:spPr bwMode="auto">
              <a:xfrm>
                <a:off x="4931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0" name="Freeform 5246"/>
              <p:cNvSpPr>
                <a:spLocks/>
              </p:cNvSpPr>
              <p:nvPr/>
            </p:nvSpPr>
            <p:spPr bwMode="auto">
              <a:xfrm>
                <a:off x="4926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2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1" name="Freeform 5247"/>
              <p:cNvSpPr>
                <a:spLocks/>
              </p:cNvSpPr>
              <p:nvPr/>
            </p:nvSpPr>
            <p:spPr bwMode="auto">
              <a:xfrm>
                <a:off x="4918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2" name="Freeform 5248"/>
              <p:cNvSpPr>
                <a:spLocks/>
              </p:cNvSpPr>
              <p:nvPr/>
            </p:nvSpPr>
            <p:spPr bwMode="auto">
              <a:xfrm>
                <a:off x="4910" y="304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3" name="Freeform 5249"/>
              <p:cNvSpPr>
                <a:spLocks/>
              </p:cNvSpPr>
              <p:nvPr/>
            </p:nvSpPr>
            <p:spPr bwMode="auto">
              <a:xfrm>
                <a:off x="4902" y="3059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4" name="Freeform 5250"/>
              <p:cNvSpPr>
                <a:spLocks/>
              </p:cNvSpPr>
              <p:nvPr/>
            </p:nvSpPr>
            <p:spPr bwMode="auto">
              <a:xfrm>
                <a:off x="4947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5" name="Freeform 5251"/>
              <p:cNvSpPr>
                <a:spLocks/>
              </p:cNvSpPr>
              <p:nvPr/>
            </p:nvSpPr>
            <p:spPr bwMode="auto">
              <a:xfrm>
                <a:off x="4942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6" name="Freeform 5252"/>
              <p:cNvSpPr>
                <a:spLocks/>
              </p:cNvSpPr>
              <p:nvPr/>
            </p:nvSpPr>
            <p:spPr bwMode="auto">
              <a:xfrm>
                <a:off x="4934" y="303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7" name="Freeform 5253"/>
              <p:cNvSpPr>
                <a:spLocks/>
              </p:cNvSpPr>
              <p:nvPr/>
            </p:nvSpPr>
            <p:spPr bwMode="auto">
              <a:xfrm>
                <a:off x="4929" y="304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8" name="Freeform 5254"/>
              <p:cNvSpPr>
                <a:spLocks/>
              </p:cNvSpPr>
              <p:nvPr/>
            </p:nvSpPr>
            <p:spPr bwMode="auto">
              <a:xfrm>
                <a:off x="4921" y="3059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9" name="Freeform 5255"/>
              <p:cNvSpPr>
                <a:spLocks/>
              </p:cNvSpPr>
              <p:nvPr/>
            </p:nvSpPr>
            <p:spPr bwMode="auto">
              <a:xfrm>
                <a:off x="4963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0" name="Freeform 5256"/>
              <p:cNvSpPr>
                <a:spLocks/>
              </p:cNvSpPr>
              <p:nvPr/>
            </p:nvSpPr>
            <p:spPr bwMode="auto">
              <a:xfrm>
                <a:off x="4957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1" name="Freeform 5257"/>
              <p:cNvSpPr>
                <a:spLocks/>
              </p:cNvSpPr>
              <p:nvPr/>
            </p:nvSpPr>
            <p:spPr bwMode="auto">
              <a:xfrm>
                <a:off x="4952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2" name="Freeform 5258"/>
              <p:cNvSpPr>
                <a:spLocks/>
              </p:cNvSpPr>
              <p:nvPr/>
            </p:nvSpPr>
            <p:spPr bwMode="auto">
              <a:xfrm>
                <a:off x="4944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3" name="Freeform 5259"/>
              <p:cNvSpPr>
                <a:spLocks/>
              </p:cNvSpPr>
              <p:nvPr/>
            </p:nvSpPr>
            <p:spPr bwMode="auto">
              <a:xfrm>
                <a:off x="4936" y="3059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4" name="Freeform 5260"/>
              <p:cNvSpPr>
                <a:spLocks/>
              </p:cNvSpPr>
              <p:nvPr/>
            </p:nvSpPr>
            <p:spPr bwMode="auto">
              <a:xfrm>
                <a:off x="497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5" name="Freeform 5261"/>
              <p:cNvSpPr>
                <a:spLocks/>
              </p:cNvSpPr>
              <p:nvPr/>
            </p:nvSpPr>
            <p:spPr bwMode="auto">
              <a:xfrm>
                <a:off x="4973" y="302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6" name="Freeform 5262"/>
              <p:cNvSpPr>
                <a:spLocks/>
              </p:cNvSpPr>
              <p:nvPr/>
            </p:nvSpPr>
            <p:spPr bwMode="auto">
              <a:xfrm>
                <a:off x="4968" y="303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7" name="Freeform 5263"/>
              <p:cNvSpPr>
                <a:spLocks/>
              </p:cNvSpPr>
              <p:nvPr/>
            </p:nvSpPr>
            <p:spPr bwMode="auto">
              <a:xfrm>
                <a:off x="4963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8" name="Freeform 5264"/>
              <p:cNvSpPr>
                <a:spLocks/>
              </p:cNvSpPr>
              <p:nvPr/>
            </p:nvSpPr>
            <p:spPr bwMode="auto">
              <a:xfrm>
                <a:off x="4957" y="3059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9" name="Freeform 5265"/>
              <p:cNvSpPr>
                <a:spLocks/>
              </p:cNvSpPr>
              <p:nvPr/>
            </p:nvSpPr>
            <p:spPr bwMode="auto">
              <a:xfrm>
                <a:off x="5085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0" name="Freeform 5266"/>
              <p:cNvSpPr>
                <a:spLocks/>
              </p:cNvSpPr>
              <p:nvPr/>
            </p:nvSpPr>
            <p:spPr bwMode="auto">
              <a:xfrm>
                <a:off x="5091" y="3028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1" name="Freeform 5267"/>
              <p:cNvSpPr>
                <a:spLocks/>
              </p:cNvSpPr>
              <p:nvPr/>
            </p:nvSpPr>
            <p:spPr bwMode="auto">
              <a:xfrm>
                <a:off x="5096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2" name="Freeform 5268"/>
              <p:cNvSpPr>
                <a:spLocks/>
              </p:cNvSpPr>
              <p:nvPr/>
            </p:nvSpPr>
            <p:spPr bwMode="auto">
              <a:xfrm>
                <a:off x="5101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3" name="Freeform 5269"/>
              <p:cNvSpPr>
                <a:spLocks/>
              </p:cNvSpPr>
              <p:nvPr/>
            </p:nvSpPr>
            <p:spPr bwMode="auto">
              <a:xfrm>
                <a:off x="5109" y="305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4" name="Freeform 5270"/>
              <p:cNvSpPr>
                <a:spLocks/>
              </p:cNvSpPr>
              <p:nvPr/>
            </p:nvSpPr>
            <p:spPr bwMode="auto">
              <a:xfrm>
                <a:off x="507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5" name="Freeform 5271"/>
              <p:cNvSpPr>
                <a:spLocks/>
              </p:cNvSpPr>
              <p:nvPr/>
            </p:nvSpPr>
            <p:spPr bwMode="auto">
              <a:xfrm>
                <a:off x="5078" y="3028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2 h 8"/>
                  <a:gd name="T20" fmla="*/ 2 w 7"/>
                  <a:gd name="T21" fmla="*/ 2 h 8"/>
                  <a:gd name="T22" fmla="*/ 5 w 7"/>
                  <a:gd name="T23" fmla="*/ 0 h 8"/>
                  <a:gd name="T24" fmla="*/ 7 w 7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6" name="Freeform 5272"/>
              <p:cNvSpPr>
                <a:spLocks/>
              </p:cNvSpPr>
              <p:nvPr/>
            </p:nvSpPr>
            <p:spPr bwMode="auto">
              <a:xfrm>
                <a:off x="5083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7" name="Freeform 5273"/>
              <p:cNvSpPr>
                <a:spLocks/>
              </p:cNvSpPr>
              <p:nvPr/>
            </p:nvSpPr>
            <p:spPr bwMode="auto">
              <a:xfrm>
                <a:off x="5088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8" name="Freeform 5274"/>
              <p:cNvSpPr>
                <a:spLocks/>
              </p:cNvSpPr>
              <p:nvPr/>
            </p:nvSpPr>
            <p:spPr bwMode="auto">
              <a:xfrm>
                <a:off x="5093" y="3057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9" name="Freeform 5275"/>
              <p:cNvSpPr>
                <a:spLocks/>
              </p:cNvSpPr>
              <p:nvPr/>
            </p:nvSpPr>
            <p:spPr bwMode="auto">
              <a:xfrm>
                <a:off x="506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0" name="Freeform 5276"/>
              <p:cNvSpPr>
                <a:spLocks/>
              </p:cNvSpPr>
              <p:nvPr/>
            </p:nvSpPr>
            <p:spPr bwMode="auto">
              <a:xfrm>
                <a:off x="5065" y="3028"/>
                <a:ext cx="10" cy="8"/>
              </a:xfrm>
              <a:custGeom>
                <a:avLst/>
                <a:gdLst>
                  <a:gd name="T0" fmla="*/ 10 w 10"/>
                  <a:gd name="T1" fmla="*/ 2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7 w 10"/>
                  <a:gd name="T25" fmla="*/ 0 h 8"/>
                  <a:gd name="T26" fmla="*/ 10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1" name="Freeform 5277"/>
              <p:cNvSpPr>
                <a:spLocks/>
              </p:cNvSpPr>
              <p:nvPr/>
            </p:nvSpPr>
            <p:spPr bwMode="auto">
              <a:xfrm>
                <a:off x="5070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2" name="Freeform 5278"/>
              <p:cNvSpPr>
                <a:spLocks/>
              </p:cNvSpPr>
              <p:nvPr/>
            </p:nvSpPr>
            <p:spPr bwMode="auto">
              <a:xfrm>
                <a:off x="5075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3" name="Freeform 5279"/>
              <p:cNvSpPr>
                <a:spLocks/>
              </p:cNvSpPr>
              <p:nvPr/>
            </p:nvSpPr>
            <p:spPr bwMode="auto">
              <a:xfrm>
                <a:off x="5080" y="3057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4" name="Freeform 5280"/>
              <p:cNvSpPr>
                <a:spLocks/>
              </p:cNvSpPr>
              <p:nvPr/>
            </p:nvSpPr>
            <p:spPr bwMode="auto">
              <a:xfrm>
                <a:off x="5146" y="2978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5" name="Freeform 5281"/>
              <p:cNvSpPr>
                <a:spLocks/>
              </p:cNvSpPr>
              <p:nvPr/>
            </p:nvSpPr>
            <p:spPr bwMode="auto">
              <a:xfrm>
                <a:off x="5159" y="2975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2 w 28"/>
                  <a:gd name="T3" fmla="*/ 11 h 11"/>
                  <a:gd name="T4" fmla="*/ 5 w 28"/>
                  <a:gd name="T5" fmla="*/ 8 h 11"/>
                  <a:gd name="T6" fmla="*/ 8 w 28"/>
                  <a:gd name="T7" fmla="*/ 6 h 11"/>
                  <a:gd name="T8" fmla="*/ 10 w 28"/>
                  <a:gd name="T9" fmla="*/ 6 h 11"/>
                  <a:gd name="T10" fmla="*/ 15 w 28"/>
                  <a:gd name="T11" fmla="*/ 6 h 11"/>
                  <a:gd name="T12" fmla="*/ 18 w 28"/>
                  <a:gd name="T13" fmla="*/ 6 h 11"/>
                  <a:gd name="T14" fmla="*/ 23 w 28"/>
                  <a:gd name="T15" fmla="*/ 3 h 11"/>
                  <a:gd name="T16" fmla="*/ 26 w 28"/>
                  <a:gd name="T17" fmla="*/ 6 h 11"/>
                  <a:gd name="T18" fmla="*/ 28 w 28"/>
                  <a:gd name="T19" fmla="*/ 6 h 11"/>
                  <a:gd name="T20" fmla="*/ 28 w 28"/>
                  <a:gd name="T21" fmla="*/ 0 h 11"/>
                  <a:gd name="T22" fmla="*/ 26 w 28"/>
                  <a:gd name="T23" fmla="*/ 0 h 11"/>
                  <a:gd name="T24" fmla="*/ 23 w 28"/>
                  <a:gd name="T25" fmla="*/ 0 h 11"/>
                  <a:gd name="T26" fmla="*/ 18 w 28"/>
                  <a:gd name="T27" fmla="*/ 0 h 11"/>
                  <a:gd name="T28" fmla="*/ 15 w 28"/>
                  <a:gd name="T29" fmla="*/ 0 h 11"/>
                  <a:gd name="T30" fmla="*/ 10 w 28"/>
                  <a:gd name="T31" fmla="*/ 3 h 11"/>
                  <a:gd name="T32" fmla="*/ 5 w 28"/>
                  <a:gd name="T33" fmla="*/ 3 h 11"/>
                  <a:gd name="T34" fmla="*/ 2 w 28"/>
                  <a:gd name="T35" fmla="*/ 6 h 11"/>
                  <a:gd name="T36" fmla="*/ 0 w 28"/>
                  <a:gd name="T37" fmla="*/ 8 h 11"/>
                  <a:gd name="T38" fmla="*/ 0 w 28"/>
                  <a:gd name="T39" fmla="*/ 8 h 11"/>
                  <a:gd name="T40" fmla="*/ 2 w 28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1"/>
                  <a:gd name="T65" fmla="*/ 28 w 2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1">
                    <a:moveTo>
                      <a:pt x="2" y="11"/>
                    </a:moveTo>
                    <a:lnTo>
                      <a:pt x="2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3" y="3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6" name="Freeform 5282"/>
              <p:cNvSpPr>
                <a:spLocks/>
              </p:cNvSpPr>
              <p:nvPr/>
            </p:nvSpPr>
            <p:spPr bwMode="auto">
              <a:xfrm>
                <a:off x="5146" y="2983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7" name="Freeform 5283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8" name="Freeform 5284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9" name="Freeform 5285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0" name="Freeform 5286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1" name="Freeform 5287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2" name="Freeform 5288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3" name="Freeform 5289"/>
              <p:cNvSpPr>
                <a:spLocks/>
              </p:cNvSpPr>
              <p:nvPr/>
            </p:nvSpPr>
            <p:spPr bwMode="auto">
              <a:xfrm>
                <a:off x="5187" y="2975"/>
                <a:ext cx="27" cy="14"/>
              </a:xfrm>
              <a:custGeom>
                <a:avLst/>
                <a:gdLst>
                  <a:gd name="T0" fmla="*/ 0 w 27"/>
                  <a:gd name="T1" fmla="*/ 6 h 14"/>
                  <a:gd name="T2" fmla="*/ 0 w 27"/>
                  <a:gd name="T3" fmla="*/ 6 h 14"/>
                  <a:gd name="T4" fmla="*/ 3 w 27"/>
                  <a:gd name="T5" fmla="*/ 6 h 14"/>
                  <a:gd name="T6" fmla="*/ 6 w 27"/>
                  <a:gd name="T7" fmla="*/ 6 h 14"/>
                  <a:gd name="T8" fmla="*/ 8 w 27"/>
                  <a:gd name="T9" fmla="*/ 6 h 14"/>
                  <a:gd name="T10" fmla="*/ 14 w 27"/>
                  <a:gd name="T11" fmla="*/ 6 h 14"/>
                  <a:gd name="T12" fmla="*/ 16 w 27"/>
                  <a:gd name="T13" fmla="*/ 8 h 14"/>
                  <a:gd name="T14" fmla="*/ 19 w 27"/>
                  <a:gd name="T15" fmla="*/ 8 h 14"/>
                  <a:gd name="T16" fmla="*/ 21 w 27"/>
                  <a:gd name="T17" fmla="*/ 11 h 14"/>
                  <a:gd name="T18" fmla="*/ 24 w 27"/>
                  <a:gd name="T19" fmla="*/ 14 h 14"/>
                  <a:gd name="T20" fmla="*/ 27 w 27"/>
                  <a:gd name="T21" fmla="*/ 11 h 14"/>
                  <a:gd name="T22" fmla="*/ 24 w 27"/>
                  <a:gd name="T23" fmla="*/ 8 h 14"/>
                  <a:gd name="T24" fmla="*/ 21 w 27"/>
                  <a:gd name="T25" fmla="*/ 6 h 14"/>
                  <a:gd name="T26" fmla="*/ 16 w 27"/>
                  <a:gd name="T27" fmla="*/ 3 h 14"/>
                  <a:gd name="T28" fmla="*/ 14 w 27"/>
                  <a:gd name="T29" fmla="*/ 3 h 14"/>
                  <a:gd name="T30" fmla="*/ 11 w 27"/>
                  <a:gd name="T31" fmla="*/ 3 h 14"/>
                  <a:gd name="T32" fmla="*/ 6 w 27"/>
                  <a:gd name="T33" fmla="*/ 0 h 14"/>
                  <a:gd name="T34" fmla="*/ 3 w 27"/>
                  <a:gd name="T35" fmla="*/ 0 h 14"/>
                  <a:gd name="T36" fmla="*/ 0 w 27"/>
                  <a:gd name="T37" fmla="*/ 0 h 14"/>
                  <a:gd name="T38" fmla="*/ 0 w 27"/>
                  <a:gd name="T39" fmla="*/ 0 h 14"/>
                  <a:gd name="T40" fmla="*/ 0 w 27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4"/>
                  <a:gd name="T65" fmla="*/ 27 w 27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4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7" y="11"/>
                    </a:lnTo>
                    <a:lnTo>
                      <a:pt x="24" y="8"/>
                    </a:lnTo>
                    <a:lnTo>
                      <a:pt x="21" y="6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4" name="Freeform 5290"/>
              <p:cNvSpPr>
                <a:spLocks/>
              </p:cNvSpPr>
              <p:nvPr/>
            </p:nvSpPr>
            <p:spPr bwMode="auto">
              <a:xfrm>
                <a:off x="5177" y="2978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5" name="Freeform 5291"/>
              <p:cNvSpPr>
                <a:spLocks/>
              </p:cNvSpPr>
              <p:nvPr/>
            </p:nvSpPr>
            <p:spPr bwMode="auto">
              <a:xfrm>
                <a:off x="5193" y="3038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6" name="Freeform 5292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7" name="Freeform 5293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8" name="Freeform 5294"/>
              <p:cNvSpPr>
                <a:spLocks/>
              </p:cNvSpPr>
              <p:nvPr/>
            </p:nvSpPr>
            <p:spPr bwMode="auto">
              <a:xfrm>
                <a:off x="5193" y="2975"/>
                <a:ext cx="21" cy="14"/>
              </a:xfrm>
              <a:custGeom>
                <a:avLst/>
                <a:gdLst>
                  <a:gd name="T0" fmla="*/ 2 w 21"/>
                  <a:gd name="T1" fmla="*/ 6 h 14"/>
                  <a:gd name="T2" fmla="*/ 0 w 21"/>
                  <a:gd name="T3" fmla="*/ 6 h 14"/>
                  <a:gd name="T4" fmla="*/ 2 w 21"/>
                  <a:gd name="T5" fmla="*/ 6 h 14"/>
                  <a:gd name="T6" fmla="*/ 5 w 21"/>
                  <a:gd name="T7" fmla="*/ 6 h 14"/>
                  <a:gd name="T8" fmla="*/ 8 w 21"/>
                  <a:gd name="T9" fmla="*/ 6 h 14"/>
                  <a:gd name="T10" fmla="*/ 10 w 21"/>
                  <a:gd name="T11" fmla="*/ 8 h 14"/>
                  <a:gd name="T12" fmla="*/ 13 w 21"/>
                  <a:gd name="T13" fmla="*/ 8 h 14"/>
                  <a:gd name="T14" fmla="*/ 15 w 21"/>
                  <a:gd name="T15" fmla="*/ 11 h 14"/>
                  <a:gd name="T16" fmla="*/ 15 w 21"/>
                  <a:gd name="T17" fmla="*/ 11 h 14"/>
                  <a:gd name="T18" fmla="*/ 18 w 21"/>
                  <a:gd name="T19" fmla="*/ 14 h 14"/>
                  <a:gd name="T20" fmla="*/ 21 w 21"/>
                  <a:gd name="T21" fmla="*/ 11 h 14"/>
                  <a:gd name="T22" fmla="*/ 18 w 21"/>
                  <a:gd name="T23" fmla="*/ 8 h 14"/>
                  <a:gd name="T24" fmla="*/ 15 w 21"/>
                  <a:gd name="T25" fmla="*/ 6 h 14"/>
                  <a:gd name="T26" fmla="*/ 13 w 21"/>
                  <a:gd name="T27" fmla="*/ 6 h 14"/>
                  <a:gd name="T28" fmla="*/ 10 w 21"/>
                  <a:gd name="T29" fmla="*/ 3 h 14"/>
                  <a:gd name="T30" fmla="*/ 8 w 21"/>
                  <a:gd name="T31" fmla="*/ 3 h 14"/>
                  <a:gd name="T32" fmla="*/ 5 w 21"/>
                  <a:gd name="T33" fmla="*/ 3 h 14"/>
                  <a:gd name="T34" fmla="*/ 2 w 21"/>
                  <a:gd name="T35" fmla="*/ 3 h 14"/>
                  <a:gd name="T36" fmla="*/ 0 w 21"/>
                  <a:gd name="T37" fmla="*/ 0 h 14"/>
                  <a:gd name="T38" fmla="*/ 0 w 21"/>
                  <a:gd name="T39" fmla="*/ 3 h 14"/>
                  <a:gd name="T40" fmla="*/ 2 w 21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4"/>
                  <a:gd name="T65" fmla="*/ 21 w 21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4">
                    <a:moveTo>
                      <a:pt x="2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9" name="Freeform 5295"/>
              <p:cNvSpPr>
                <a:spLocks/>
              </p:cNvSpPr>
              <p:nvPr/>
            </p:nvSpPr>
            <p:spPr bwMode="auto">
              <a:xfrm>
                <a:off x="5187" y="2978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0" name="Freeform 5296"/>
              <p:cNvSpPr>
                <a:spLocks/>
              </p:cNvSpPr>
              <p:nvPr/>
            </p:nvSpPr>
            <p:spPr bwMode="auto">
              <a:xfrm>
                <a:off x="5174" y="2981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1" name="Freeform 5297"/>
              <p:cNvSpPr>
                <a:spLocks/>
              </p:cNvSpPr>
              <p:nvPr/>
            </p:nvSpPr>
            <p:spPr bwMode="auto">
              <a:xfrm>
                <a:off x="5174" y="3010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0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0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2" name="Freeform 5298"/>
              <p:cNvSpPr>
                <a:spLocks/>
              </p:cNvSpPr>
              <p:nvPr/>
            </p:nvSpPr>
            <p:spPr bwMode="auto">
              <a:xfrm>
                <a:off x="5177" y="3036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3" name="Freeform 5299"/>
              <p:cNvSpPr>
                <a:spLocks/>
              </p:cNvSpPr>
              <p:nvPr/>
            </p:nvSpPr>
            <p:spPr bwMode="auto">
              <a:xfrm>
                <a:off x="4970" y="2941"/>
                <a:ext cx="129" cy="34"/>
              </a:xfrm>
              <a:custGeom>
                <a:avLst/>
                <a:gdLst>
                  <a:gd name="T0" fmla="*/ 0 w 129"/>
                  <a:gd name="T1" fmla="*/ 6 h 34"/>
                  <a:gd name="T2" fmla="*/ 0 w 129"/>
                  <a:gd name="T3" fmla="*/ 16 h 34"/>
                  <a:gd name="T4" fmla="*/ 3 w 129"/>
                  <a:gd name="T5" fmla="*/ 27 h 34"/>
                  <a:gd name="T6" fmla="*/ 3 w 129"/>
                  <a:gd name="T7" fmla="*/ 29 h 34"/>
                  <a:gd name="T8" fmla="*/ 6 w 129"/>
                  <a:gd name="T9" fmla="*/ 32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2 h 34"/>
                  <a:gd name="T22" fmla="*/ 126 w 129"/>
                  <a:gd name="T23" fmla="*/ 27 h 34"/>
                  <a:gd name="T24" fmla="*/ 129 w 129"/>
                  <a:gd name="T25" fmla="*/ 19 h 34"/>
                  <a:gd name="T26" fmla="*/ 129 w 129"/>
                  <a:gd name="T27" fmla="*/ 11 h 34"/>
                  <a:gd name="T28" fmla="*/ 129 w 129"/>
                  <a:gd name="T29" fmla="*/ 6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6 h 34"/>
                  <a:gd name="T50" fmla="*/ 6 w 129"/>
                  <a:gd name="T51" fmla="*/ 6 h 34"/>
                  <a:gd name="T52" fmla="*/ 0 w 129"/>
                  <a:gd name="T53" fmla="*/ 6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4" name="Freeform 5300"/>
              <p:cNvSpPr>
                <a:spLocks/>
              </p:cNvSpPr>
              <p:nvPr/>
            </p:nvSpPr>
            <p:spPr bwMode="auto">
              <a:xfrm>
                <a:off x="4970" y="2947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5" name="Freeform 5301"/>
              <p:cNvSpPr>
                <a:spLocks/>
              </p:cNvSpPr>
              <p:nvPr/>
            </p:nvSpPr>
            <p:spPr bwMode="auto">
              <a:xfrm>
                <a:off x="4970" y="2968"/>
                <a:ext cx="6" cy="7"/>
              </a:xfrm>
              <a:custGeom>
                <a:avLst/>
                <a:gdLst>
                  <a:gd name="T0" fmla="*/ 6 w 6"/>
                  <a:gd name="T1" fmla="*/ 2 h 7"/>
                  <a:gd name="T2" fmla="*/ 6 w 6"/>
                  <a:gd name="T3" fmla="*/ 2 h 7"/>
                  <a:gd name="T4" fmla="*/ 6 w 6"/>
                  <a:gd name="T5" fmla="*/ 2 h 7"/>
                  <a:gd name="T6" fmla="*/ 6 w 6"/>
                  <a:gd name="T7" fmla="*/ 2 h 7"/>
                  <a:gd name="T8" fmla="*/ 6 w 6"/>
                  <a:gd name="T9" fmla="*/ 2 h 7"/>
                  <a:gd name="T10" fmla="*/ 6 w 6"/>
                  <a:gd name="T11" fmla="*/ 2 h 7"/>
                  <a:gd name="T12" fmla="*/ 3 w 6"/>
                  <a:gd name="T13" fmla="*/ 2 h 7"/>
                  <a:gd name="T14" fmla="*/ 3 w 6"/>
                  <a:gd name="T15" fmla="*/ 0 h 7"/>
                  <a:gd name="T16" fmla="*/ 3 w 6"/>
                  <a:gd name="T17" fmla="*/ 0 h 7"/>
                  <a:gd name="T18" fmla="*/ 3 w 6"/>
                  <a:gd name="T19" fmla="*/ 0 h 7"/>
                  <a:gd name="T20" fmla="*/ 0 w 6"/>
                  <a:gd name="T21" fmla="*/ 0 h 7"/>
                  <a:gd name="T22" fmla="*/ 0 w 6"/>
                  <a:gd name="T23" fmla="*/ 0 h 7"/>
                  <a:gd name="T24" fmla="*/ 0 w 6"/>
                  <a:gd name="T25" fmla="*/ 2 h 7"/>
                  <a:gd name="T26" fmla="*/ 0 w 6"/>
                  <a:gd name="T27" fmla="*/ 2 h 7"/>
                  <a:gd name="T28" fmla="*/ 0 w 6"/>
                  <a:gd name="T29" fmla="*/ 2 h 7"/>
                  <a:gd name="T30" fmla="*/ 0 w 6"/>
                  <a:gd name="T31" fmla="*/ 5 h 7"/>
                  <a:gd name="T32" fmla="*/ 3 w 6"/>
                  <a:gd name="T33" fmla="*/ 5 h 7"/>
                  <a:gd name="T34" fmla="*/ 3 w 6"/>
                  <a:gd name="T35" fmla="*/ 7 h 7"/>
                  <a:gd name="T36" fmla="*/ 6 w 6"/>
                  <a:gd name="T37" fmla="*/ 7 h 7"/>
                  <a:gd name="T38" fmla="*/ 6 w 6"/>
                  <a:gd name="T39" fmla="*/ 7 h 7"/>
                  <a:gd name="T40" fmla="*/ 6 w 6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7"/>
                  <a:gd name="T65" fmla="*/ 6 w 6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7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6" name="Freeform 5302"/>
              <p:cNvSpPr>
                <a:spLocks/>
              </p:cNvSpPr>
              <p:nvPr/>
            </p:nvSpPr>
            <p:spPr bwMode="auto">
              <a:xfrm>
                <a:off x="4976" y="2970"/>
                <a:ext cx="57" cy="5"/>
              </a:xfrm>
              <a:custGeom>
                <a:avLst/>
                <a:gdLst>
                  <a:gd name="T0" fmla="*/ 57 w 57"/>
                  <a:gd name="T1" fmla="*/ 3 h 5"/>
                  <a:gd name="T2" fmla="*/ 57 w 57"/>
                  <a:gd name="T3" fmla="*/ 3 h 5"/>
                  <a:gd name="T4" fmla="*/ 49 w 57"/>
                  <a:gd name="T5" fmla="*/ 3 h 5"/>
                  <a:gd name="T6" fmla="*/ 41 w 57"/>
                  <a:gd name="T7" fmla="*/ 3 h 5"/>
                  <a:gd name="T8" fmla="*/ 36 w 57"/>
                  <a:gd name="T9" fmla="*/ 3 h 5"/>
                  <a:gd name="T10" fmla="*/ 28 w 57"/>
                  <a:gd name="T11" fmla="*/ 3 h 5"/>
                  <a:gd name="T12" fmla="*/ 21 w 57"/>
                  <a:gd name="T13" fmla="*/ 3 h 5"/>
                  <a:gd name="T14" fmla="*/ 13 w 57"/>
                  <a:gd name="T15" fmla="*/ 3 h 5"/>
                  <a:gd name="T16" fmla="*/ 7 w 57"/>
                  <a:gd name="T17" fmla="*/ 3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1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7" name="Freeform 5303"/>
              <p:cNvSpPr>
                <a:spLocks/>
              </p:cNvSpPr>
              <p:nvPr/>
            </p:nvSpPr>
            <p:spPr bwMode="auto">
              <a:xfrm>
                <a:off x="5033" y="2973"/>
                <a:ext cx="32" cy="5"/>
              </a:xfrm>
              <a:custGeom>
                <a:avLst/>
                <a:gdLst>
                  <a:gd name="T0" fmla="*/ 32 w 32"/>
                  <a:gd name="T1" fmla="*/ 2 h 5"/>
                  <a:gd name="T2" fmla="*/ 32 w 32"/>
                  <a:gd name="T3" fmla="*/ 2 h 5"/>
                  <a:gd name="T4" fmla="*/ 29 w 32"/>
                  <a:gd name="T5" fmla="*/ 2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2 h 5"/>
                  <a:gd name="T22" fmla="*/ 5 w 32"/>
                  <a:gd name="T23" fmla="*/ 2 h 5"/>
                  <a:gd name="T24" fmla="*/ 8 w 32"/>
                  <a:gd name="T25" fmla="*/ 2 h 5"/>
                  <a:gd name="T26" fmla="*/ 13 w 32"/>
                  <a:gd name="T27" fmla="*/ 2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2"/>
                    </a:moveTo>
                    <a:lnTo>
                      <a:pt x="32" y="2"/>
                    </a:lnTo>
                    <a:lnTo>
                      <a:pt x="29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8" name="Freeform 5304"/>
              <p:cNvSpPr>
                <a:spLocks/>
              </p:cNvSpPr>
              <p:nvPr/>
            </p:nvSpPr>
            <p:spPr bwMode="auto">
              <a:xfrm>
                <a:off x="5065" y="2970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0 w 28"/>
                  <a:gd name="T7" fmla="*/ 3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9" name="Freeform 5305"/>
              <p:cNvSpPr>
                <a:spLocks/>
              </p:cNvSpPr>
              <p:nvPr/>
            </p:nvSpPr>
            <p:spPr bwMode="auto">
              <a:xfrm>
                <a:off x="5091" y="2944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0" name="Freeform 5306"/>
              <p:cNvSpPr>
                <a:spLocks/>
              </p:cNvSpPr>
              <p:nvPr/>
            </p:nvSpPr>
            <p:spPr bwMode="auto">
              <a:xfrm>
                <a:off x="5078" y="2939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7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1" name="Freeform 5307"/>
              <p:cNvSpPr>
                <a:spLocks/>
              </p:cNvSpPr>
              <p:nvPr/>
            </p:nvSpPr>
            <p:spPr bwMode="auto">
              <a:xfrm>
                <a:off x="4970" y="2939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2" name="Rectangle 5308"/>
              <p:cNvSpPr>
                <a:spLocks noChangeArrowheads="1"/>
              </p:cNvSpPr>
              <p:nvPr/>
            </p:nvSpPr>
            <p:spPr bwMode="auto">
              <a:xfrm>
                <a:off x="4989" y="2957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613" name="Freeform 5309"/>
              <p:cNvSpPr>
                <a:spLocks/>
              </p:cNvSpPr>
              <p:nvPr/>
            </p:nvSpPr>
            <p:spPr bwMode="auto">
              <a:xfrm>
                <a:off x="4785" y="2865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10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10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4" name="Freeform 5310"/>
              <p:cNvSpPr>
                <a:spLocks/>
              </p:cNvSpPr>
              <p:nvPr/>
            </p:nvSpPr>
            <p:spPr bwMode="auto">
              <a:xfrm>
                <a:off x="4798" y="2871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8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8 h 31"/>
                  <a:gd name="T38" fmla="*/ 0 w 42"/>
                  <a:gd name="T39" fmla="*/ 28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8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8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5" name="Freeform 5311"/>
              <p:cNvSpPr>
                <a:spLocks/>
              </p:cNvSpPr>
              <p:nvPr/>
            </p:nvSpPr>
            <p:spPr bwMode="auto">
              <a:xfrm>
                <a:off x="4782" y="2899"/>
                <a:ext cx="18" cy="27"/>
              </a:xfrm>
              <a:custGeom>
                <a:avLst/>
                <a:gdLst>
                  <a:gd name="T0" fmla="*/ 8 w 18"/>
                  <a:gd name="T1" fmla="*/ 21 h 27"/>
                  <a:gd name="T2" fmla="*/ 8 w 18"/>
                  <a:gd name="T3" fmla="*/ 21 h 27"/>
                  <a:gd name="T4" fmla="*/ 5 w 18"/>
                  <a:gd name="T5" fmla="*/ 21 h 27"/>
                  <a:gd name="T6" fmla="*/ 3 w 18"/>
                  <a:gd name="T7" fmla="*/ 21 h 27"/>
                  <a:gd name="T8" fmla="*/ 3 w 18"/>
                  <a:gd name="T9" fmla="*/ 19 h 27"/>
                  <a:gd name="T10" fmla="*/ 5 w 18"/>
                  <a:gd name="T11" fmla="*/ 16 h 27"/>
                  <a:gd name="T12" fmla="*/ 8 w 18"/>
                  <a:gd name="T13" fmla="*/ 14 h 27"/>
                  <a:gd name="T14" fmla="*/ 10 w 18"/>
                  <a:gd name="T15" fmla="*/ 11 h 27"/>
                  <a:gd name="T16" fmla="*/ 13 w 18"/>
                  <a:gd name="T17" fmla="*/ 6 h 27"/>
                  <a:gd name="T18" fmla="*/ 18 w 18"/>
                  <a:gd name="T19" fmla="*/ 3 h 27"/>
                  <a:gd name="T20" fmla="*/ 16 w 18"/>
                  <a:gd name="T21" fmla="*/ 0 h 27"/>
                  <a:gd name="T22" fmla="*/ 10 w 18"/>
                  <a:gd name="T23" fmla="*/ 3 h 27"/>
                  <a:gd name="T24" fmla="*/ 8 w 18"/>
                  <a:gd name="T25" fmla="*/ 8 h 27"/>
                  <a:gd name="T26" fmla="*/ 5 w 18"/>
                  <a:gd name="T27" fmla="*/ 11 h 27"/>
                  <a:gd name="T28" fmla="*/ 3 w 18"/>
                  <a:gd name="T29" fmla="*/ 14 h 27"/>
                  <a:gd name="T30" fmla="*/ 0 w 18"/>
                  <a:gd name="T31" fmla="*/ 19 h 27"/>
                  <a:gd name="T32" fmla="*/ 0 w 18"/>
                  <a:gd name="T33" fmla="*/ 21 h 27"/>
                  <a:gd name="T34" fmla="*/ 3 w 18"/>
                  <a:gd name="T35" fmla="*/ 24 h 27"/>
                  <a:gd name="T36" fmla="*/ 8 w 18"/>
                  <a:gd name="T37" fmla="*/ 27 h 27"/>
                  <a:gd name="T38" fmla="*/ 8 w 18"/>
                  <a:gd name="T39" fmla="*/ 27 h 27"/>
                  <a:gd name="T40" fmla="*/ 8 w 18"/>
                  <a:gd name="T41" fmla="*/ 21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7"/>
                  <a:gd name="T65" fmla="*/ 18 w 18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7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6" name="Freeform 5312"/>
              <p:cNvSpPr>
                <a:spLocks/>
              </p:cNvSpPr>
              <p:nvPr/>
            </p:nvSpPr>
            <p:spPr bwMode="auto">
              <a:xfrm>
                <a:off x="4790" y="2920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5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5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7" name="Freeform 5313"/>
              <p:cNvSpPr>
                <a:spLocks/>
              </p:cNvSpPr>
              <p:nvPr/>
            </p:nvSpPr>
            <p:spPr bwMode="auto">
              <a:xfrm>
                <a:off x="5002" y="2923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8" name="Freeform 5314"/>
              <p:cNvSpPr>
                <a:spLocks/>
              </p:cNvSpPr>
              <p:nvPr/>
            </p:nvSpPr>
            <p:spPr bwMode="auto">
              <a:xfrm>
                <a:off x="5106" y="2886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3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9" name="Freeform 5315"/>
              <p:cNvSpPr>
                <a:spLocks/>
              </p:cNvSpPr>
              <p:nvPr/>
            </p:nvSpPr>
            <p:spPr bwMode="auto">
              <a:xfrm>
                <a:off x="5091" y="2865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8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0" name="Freeform 5316"/>
              <p:cNvSpPr>
                <a:spLocks/>
              </p:cNvSpPr>
              <p:nvPr/>
            </p:nvSpPr>
            <p:spPr bwMode="auto">
              <a:xfrm>
                <a:off x="4840" y="2863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1" name="Freeform 5317"/>
              <p:cNvSpPr>
                <a:spLocks/>
              </p:cNvSpPr>
              <p:nvPr/>
            </p:nvSpPr>
            <p:spPr bwMode="auto">
              <a:xfrm>
                <a:off x="4879" y="2873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6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6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2" name="Freeform 5318"/>
              <p:cNvSpPr>
                <a:spLocks/>
              </p:cNvSpPr>
              <p:nvPr/>
            </p:nvSpPr>
            <p:spPr bwMode="auto">
              <a:xfrm>
                <a:off x="4834" y="2677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3" name="Freeform 5319"/>
              <p:cNvSpPr>
                <a:spLocks/>
              </p:cNvSpPr>
              <p:nvPr/>
            </p:nvSpPr>
            <p:spPr bwMode="auto">
              <a:xfrm>
                <a:off x="4847" y="2700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4" name="Freeform 5320"/>
              <p:cNvSpPr>
                <a:spLocks/>
              </p:cNvSpPr>
              <p:nvPr/>
            </p:nvSpPr>
            <p:spPr bwMode="auto">
              <a:xfrm>
                <a:off x="4968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5" name="Freeform 5321"/>
              <p:cNvSpPr>
                <a:spLocks/>
              </p:cNvSpPr>
              <p:nvPr/>
            </p:nvSpPr>
            <p:spPr bwMode="auto">
              <a:xfrm>
                <a:off x="4994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6" name="Freeform 5322"/>
              <p:cNvSpPr>
                <a:spLocks/>
              </p:cNvSpPr>
              <p:nvPr/>
            </p:nvSpPr>
            <p:spPr bwMode="auto">
              <a:xfrm>
                <a:off x="5020" y="2884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7" name="Freeform 5323"/>
              <p:cNvSpPr>
                <a:spLocks/>
              </p:cNvSpPr>
              <p:nvPr/>
            </p:nvSpPr>
            <p:spPr bwMode="auto">
              <a:xfrm>
                <a:off x="4858" y="2711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3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3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8" name="Freeform 5324"/>
              <p:cNvSpPr>
                <a:spLocks/>
              </p:cNvSpPr>
              <p:nvPr/>
            </p:nvSpPr>
            <p:spPr bwMode="auto">
              <a:xfrm>
                <a:off x="4910" y="2734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9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9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9" name="Freeform 5325"/>
              <p:cNvSpPr>
                <a:spLocks/>
              </p:cNvSpPr>
              <p:nvPr/>
            </p:nvSpPr>
            <p:spPr bwMode="auto">
              <a:xfrm>
                <a:off x="4871" y="2719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0" name="Freeform 5326"/>
              <p:cNvSpPr>
                <a:spLocks/>
              </p:cNvSpPr>
              <p:nvPr/>
            </p:nvSpPr>
            <p:spPr bwMode="auto">
              <a:xfrm>
                <a:off x="5146" y="2996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1" name="Freeform 5327"/>
              <p:cNvSpPr>
                <a:spLocks/>
              </p:cNvSpPr>
              <p:nvPr/>
            </p:nvSpPr>
            <p:spPr bwMode="auto">
              <a:xfrm>
                <a:off x="5146" y="3004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2" name="Freeform 5328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3" name="Freeform 5329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4" name="Freeform 5330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5" name="Freeform 5331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6" name="Freeform 5332"/>
              <p:cNvSpPr>
                <a:spLocks/>
              </p:cNvSpPr>
              <p:nvPr/>
            </p:nvSpPr>
            <p:spPr bwMode="auto">
              <a:xfrm>
                <a:off x="5203" y="303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7" name="Freeform 5333"/>
              <p:cNvSpPr>
                <a:spLocks/>
              </p:cNvSpPr>
              <p:nvPr/>
            </p:nvSpPr>
            <p:spPr bwMode="auto">
              <a:xfrm>
                <a:off x="5208" y="3030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8" name="Freeform 5334"/>
              <p:cNvSpPr>
                <a:spLocks/>
              </p:cNvSpPr>
              <p:nvPr/>
            </p:nvSpPr>
            <p:spPr bwMode="auto">
              <a:xfrm>
                <a:off x="5201" y="3004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9" name="Freeform 5335"/>
              <p:cNvSpPr>
                <a:spLocks/>
              </p:cNvSpPr>
              <p:nvPr/>
            </p:nvSpPr>
            <p:spPr bwMode="auto">
              <a:xfrm>
                <a:off x="5177" y="2996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0" name="Freeform 5336"/>
              <p:cNvSpPr>
                <a:spLocks/>
              </p:cNvSpPr>
              <p:nvPr/>
            </p:nvSpPr>
            <p:spPr bwMode="auto">
              <a:xfrm>
                <a:off x="5148" y="29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1" name="Freeform 5337"/>
              <p:cNvSpPr>
                <a:spLocks/>
              </p:cNvSpPr>
              <p:nvPr/>
            </p:nvSpPr>
            <p:spPr bwMode="auto">
              <a:xfrm>
                <a:off x="5146" y="3004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2" name="Freeform 5338"/>
              <p:cNvSpPr>
                <a:spLocks/>
              </p:cNvSpPr>
              <p:nvPr/>
            </p:nvSpPr>
            <p:spPr bwMode="auto">
              <a:xfrm>
                <a:off x="5159" y="3007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70" name="Rectangle 5340"/>
            <p:cNvSpPr>
              <a:spLocks noChangeArrowheads="1"/>
            </p:cNvSpPr>
            <p:nvPr/>
          </p:nvSpPr>
          <p:spPr bwMode="auto">
            <a:xfrm>
              <a:off x="4605" y="2291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71" name="Rectangle 5341"/>
            <p:cNvSpPr>
              <a:spLocks noChangeArrowheads="1"/>
            </p:cNvSpPr>
            <p:nvPr/>
          </p:nvSpPr>
          <p:spPr bwMode="auto">
            <a:xfrm>
              <a:off x="4787" y="2303"/>
              <a:ext cx="54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Customer </a:t>
              </a:r>
              <a:endParaRPr lang="en-GB" altLang="de-DE" sz="1400"/>
            </a:p>
          </p:txBody>
        </p:sp>
        <p:sp>
          <p:nvSpPr>
            <p:cNvPr id="15472" name="Rectangle 5342"/>
            <p:cNvSpPr>
              <a:spLocks noChangeArrowheads="1"/>
            </p:cNvSpPr>
            <p:nvPr/>
          </p:nvSpPr>
          <p:spPr bwMode="auto">
            <a:xfrm>
              <a:off x="4729" y="2414"/>
              <a:ext cx="69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Relationship </a:t>
              </a:r>
              <a:endParaRPr lang="en-GB" altLang="de-DE" sz="1400"/>
            </a:p>
          </p:txBody>
        </p:sp>
        <p:sp>
          <p:nvSpPr>
            <p:cNvPr id="15473" name="Rectangle 5343"/>
            <p:cNvSpPr>
              <a:spLocks noChangeArrowheads="1"/>
            </p:cNvSpPr>
            <p:nvPr/>
          </p:nvSpPr>
          <p:spPr bwMode="auto">
            <a:xfrm>
              <a:off x="4718" y="2524"/>
              <a:ext cx="66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Management</a:t>
              </a:r>
              <a:endParaRPr lang="en-GB" altLang="de-DE" sz="1400"/>
            </a:p>
          </p:txBody>
        </p:sp>
        <p:grpSp>
          <p:nvGrpSpPr>
            <p:cNvPr id="15474" name="Group 5347"/>
            <p:cNvGrpSpPr>
              <a:grpSpLocks/>
            </p:cNvGrpSpPr>
            <p:nvPr/>
          </p:nvGrpSpPr>
          <p:grpSpPr bwMode="auto">
            <a:xfrm>
              <a:off x="3638" y="2627"/>
              <a:ext cx="891" cy="139"/>
              <a:chOff x="3638" y="2627"/>
              <a:chExt cx="891" cy="139"/>
            </a:xfrm>
          </p:grpSpPr>
          <p:sp>
            <p:nvSpPr>
              <p:cNvPr id="15475" name="Freeform 5344"/>
              <p:cNvSpPr>
                <a:spLocks/>
              </p:cNvSpPr>
              <p:nvPr/>
            </p:nvSpPr>
            <p:spPr bwMode="auto">
              <a:xfrm>
                <a:off x="3767" y="2675"/>
                <a:ext cx="633" cy="42"/>
              </a:xfrm>
              <a:custGeom>
                <a:avLst/>
                <a:gdLst>
                  <a:gd name="T0" fmla="*/ 1265 w 1265"/>
                  <a:gd name="T1" fmla="*/ 83 h 83"/>
                  <a:gd name="T2" fmla="*/ 1265 w 1265"/>
                  <a:gd name="T3" fmla="*/ 14 h 83"/>
                  <a:gd name="T4" fmla="*/ 0 w 1265"/>
                  <a:gd name="T5" fmla="*/ 0 h 83"/>
                  <a:gd name="T6" fmla="*/ 0 w 1265"/>
                  <a:gd name="T7" fmla="*/ 70 h 83"/>
                  <a:gd name="T8" fmla="*/ 1265 w 1265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83"/>
                  <a:gd name="T17" fmla="*/ 1265 w 1265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83">
                    <a:moveTo>
                      <a:pt x="1265" y="83"/>
                    </a:moveTo>
                    <a:lnTo>
                      <a:pt x="1265" y="14"/>
                    </a:lnTo>
                    <a:lnTo>
                      <a:pt x="0" y="0"/>
                    </a:lnTo>
                    <a:lnTo>
                      <a:pt x="0" y="70"/>
                    </a:lnTo>
                    <a:lnTo>
                      <a:pt x="1265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76" name="Freeform 5345"/>
              <p:cNvSpPr>
                <a:spLocks/>
              </p:cNvSpPr>
              <p:nvPr/>
            </p:nvSpPr>
            <p:spPr bwMode="auto">
              <a:xfrm>
                <a:off x="4397" y="2633"/>
                <a:ext cx="132" cy="133"/>
              </a:xfrm>
              <a:custGeom>
                <a:avLst/>
                <a:gdLst>
                  <a:gd name="T0" fmla="*/ 0 w 265"/>
                  <a:gd name="T1" fmla="*/ 265 h 265"/>
                  <a:gd name="T2" fmla="*/ 265 w 265"/>
                  <a:gd name="T3" fmla="*/ 134 h 265"/>
                  <a:gd name="T4" fmla="*/ 2 w 265"/>
                  <a:gd name="T5" fmla="*/ 0 h 265"/>
                  <a:gd name="T6" fmla="*/ 0 w 265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0" y="265"/>
                    </a:moveTo>
                    <a:lnTo>
                      <a:pt x="265" y="134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77" name="Freeform 5346"/>
              <p:cNvSpPr>
                <a:spLocks/>
              </p:cNvSpPr>
              <p:nvPr/>
            </p:nvSpPr>
            <p:spPr bwMode="auto">
              <a:xfrm>
                <a:off x="3638" y="2627"/>
                <a:ext cx="133" cy="133"/>
              </a:xfrm>
              <a:custGeom>
                <a:avLst/>
                <a:gdLst>
                  <a:gd name="T0" fmla="*/ 265 w 265"/>
                  <a:gd name="T1" fmla="*/ 0 h 265"/>
                  <a:gd name="T2" fmla="*/ 0 w 265"/>
                  <a:gd name="T3" fmla="*/ 131 h 265"/>
                  <a:gd name="T4" fmla="*/ 263 w 265"/>
                  <a:gd name="T5" fmla="*/ 265 h 265"/>
                  <a:gd name="T6" fmla="*/ 265 w 265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265" y="0"/>
                    </a:moveTo>
                    <a:lnTo>
                      <a:pt x="0" y="131"/>
                    </a:lnTo>
                    <a:lnTo>
                      <a:pt x="263" y="265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</p:grpSp>
      <p:sp>
        <p:nvSpPr>
          <p:cNvPr id="15872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0" y="209550"/>
            <a:ext cx="9144000" cy="1143000"/>
          </a:xfrm>
          <a:ln>
            <a:miter lim="800000"/>
            <a:headEnd/>
            <a:tailEnd/>
          </a:ln>
          <a:effectLst>
            <a:outerShdw dist="35921" dir="2700000" algn="ctr" rotWithShape="0">
              <a:srgbClr val="DDDDDD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>
              <a:defRPr/>
            </a:pPr>
            <a:r>
              <a:rPr lang="de-DE" sz="3200" b="1" dirty="0">
                <a:solidFill>
                  <a:srgbClr val="7030A0"/>
                </a:solidFill>
              </a:rPr>
              <a:t>ERP Systems Integrate the Organisation, Customer and Suppliers </a:t>
            </a:r>
            <a:endParaRPr lang="en-IE" sz="3200" b="1" dirty="0">
              <a:solidFill>
                <a:srgbClr val="7030A0"/>
              </a:solidFill>
            </a:endParaRPr>
          </a:p>
        </p:txBody>
      </p:sp>
      <p:pic>
        <p:nvPicPr>
          <p:cNvPr id="15364" name="Picture 5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5" name="Text Box 6"/>
          <p:cNvSpPr txBox="1">
            <a:spLocks noChangeArrowheads="1"/>
          </p:cNvSpPr>
          <p:nvPr/>
        </p:nvSpPr>
        <p:spPr bwMode="auto">
          <a:xfrm>
            <a:off x="8305800" y="6638925"/>
            <a:ext cx="8382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de-DE" sz="800" b="0" i="1">
                <a:latin typeface="Arial" charset="0"/>
              </a:rPr>
              <a:t>M10:U6:6.2-6</a:t>
            </a:r>
          </a:p>
        </p:txBody>
      </p:sp>
    </p:spTree>
    <p:extLst>
      <p:ext uri="{BB962C8B-B14F-4D97-AF65-F5344CB8AC3E}">
        <p14:creationId xmlns:p14="http://schemas.microsoft.com/office/powerpoint/2010/main" val="3257988388"/>
      </p:ext>
    </p:extLst>
  </p:cSld>
  <p:clrMapOvr>
    <a:masterClrMapping/>
  </p:clrMapOvr>
  <p:transition>
    <p:fade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de-DE" sz="3200" b="1" dirty="0">
                <a:solidFill>
                  <a:srgbClr val="7030A0"/>
                </a:solidFill>
              </a:rPr>
              <a:t>3PL Providers</a:t>
            </a:r>
            <a:r>
              <a:rPr lang="en-US" b="1" dirty="0">
                <a:solidFill>
                  <a:srgbClr val="A50021"/>
                </a:solidFill>
                <a:latin typeface="Comic Sans MS" pitchFamily="66" charset="0"/>
              </a:rPr>
              <a:t> </a:t>
            </a:r>
          </a:p>
        </p:txBody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52400" y="1295400"/>
            <a:ext cx="8686800" cy="41148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sz="2400" b="1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3PL (third party logistics) providers</a:t>
            </a:r>
            <a:r>
              <a:rPr lang="de-DE" sz="2400" b="1" dirty="0">
                <a:solidFill>
                  <a:srgbClr val="FF9900"/>
                </a:solidFill>
                <a:cs typeface="Arial" charset="0"/>
              </a:rPr>
              <a:t> </a:t>
            </a:r>
            <a:r>
              <a:rPr lang="de-DE" sz="2400" b="1" i="1" dirty="0">
                <a:cs typeface="Arial" charset="0"/>
              </a:rPr>
              <a:t>are outside companies which perform all or part of the material managmeent &amp; distribution function for the supply chain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sz="1200" b="1" i="1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cs typeface="Arial" charset="0"/>
              </a:rPr>
              <a:t>	3PL providers are asset-based &amp; offer a range of services &amp; long-term relationships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sz="12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Advantages:</a:t>
            </a:r>
            <a:endParaRPr lang="en-US" sz="2400" b="1" i="1" dirty="0">
              <a:solidFill>
                <a:srgbClr val="A50021"/>
              </a:solidFill>
            </a:endParaRPr>
          </a:p>
          <a:p>
            <a:pPr lvl="1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sz="2000" dirty="0"/>
              <a:t>Companies that use 3PL can focus their activities on their real strengths</a:t>
            </a:r>
          </a:p>
          <a:p>
            <a:pPr lvl="1">
              <a:lnSpc>
                <a:spcPct val="90000"/>
              </a:lnSpc>
              <a:buClr>
                <a:srgbClr val="FF9900"/>
              </a:buClr>
              <a:buFontTx/>
              <a:buChar char="o"/>
            </a:pPr>
            <a:endParaRPr lang="de-DE" sz="10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Disadvantages:</a:t>
            </a:r>
            <a:endParaRPr lang="en-US" sz="2400" b="1" i="1" dirty="0">
              <a:solidFill>
                <a:srgbClr val="A50021"/>
              </a:solidFill>
            </a:endParaRPr>
          </a:p>
          <a:p>
            <a:pPr lvl="1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de-DE" sz="2000" dirty="0"/>
              <a:t>Loss of contact with customer can result in loss of market, supplier and customer knowledge</a:t>
            </a:r>
          </a:p>
          <a:p>
            <a:pPr lvl="1">
              <a:lnSpc>
                <a:spcPct val="90000"/>
              </a:lnSpc>
              <a:buClr>
                <a:srgbClr val="FF9900"/>
              </a:buClr>
              <a:buFontTx/>
              <a:buChar char="o"/>
            </a:pPr>
            <a:endParaRPr lang="de-DE" sz="2000" dirty="0">
              <a:cs typeface="Arial" charset="0"/>
            </a:endParaRPr>
          </a:p>
        </p:txBody>
      </p:sp>
      <p:pic>
        <p:nvPicPr>
          <p:cNvPr id="208902" name="Picture 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08903" name="Text Box 7"/>
          <p:cNvSpPr txBox="1">
            <a:spLocks noChangeArrowheads="1"/>
          </p:cNvSpPr>
          <p:nvPr/>
        </p:nvSpPr>
        <p:spPr bwMode="auto">
          <a:xfrm>
            <a:off x="8185150" y="6643688"/>
            <a:ext cx="958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" b="0" i="1">
                <a:latin typeface="Arial" charset="0"/>
              </a:rPr>
              <a:t>M10:U2:2.6-1</a:t>
            </a:r>
          </a:p>
        </p:txBody>
      </p:sp>
      <p:sp>
        <p:nvSpPr>
          <p:cNvPr id="208908" name="Rectangle 12"/>
          <p:cNvSpPr>
            <a:spLocks noChangeArrowheads="1"/>
          </p:cNvSpPr>
          <p:nvPr/>
        </p:nvSpPr>
        <p:spPr bwMode="auto">
          <a:xfrm>
            <a:off x="193675" y="1143000"/>
            <a:ext cx="8809038" cy="4976812"/>
          </a:xfrm>
          <a:prstGeom prst="rect">
            <a:avLst/>
          </a:prstGeom>
          <a:noFill/>
          <a:ln w="25400">
            <a:solidFill>
              <a:srgbClr val="66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/>
          </a:p>
        </p:txBody>
      </p:sp>
      <p:grpSp>
        <p:nvGrpSpPr>
          <p:cNvPr id="208912" name="Group 16"/>
          <p:cNvGrpSpPr>
            <a:grpSpLocks/>
          </p:cNvGrpSpPr>
          <p:nvPr/>
        </p:nvGrpSpPr>
        <p:grpSpPr bwMode="auto">
          <a:xfrm>
            <a:off x="7720012" y="122237"/>
            <a:ext cx="1239837" cy="1325563"/>
            <a:chOff x="4232" y="0"/>
            <a:chExt cx="1223" cy="1127"/>
          </a:xfrm>
        </p:grpSpPr>
        <p:pic>
          <p:nvPicPr>
            <p:cNvPr id="208909" name="Picture 1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450" y="543"/>
              <a:ext cx="448" cy="58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</p:pic>
        <p:pic>
          <p:nvPicPr>
            <p:cNvPr id="208910" name="Picture 1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824" y="111"/>
              <a:ext cx="631" cy="82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</p:pic>
        <p:pic>
          <p:nvPicPr>
            <p:cNvPr id="208911" name="Picture 15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232" y="0"/>
              <a:ext cx="705" cy="92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</p:pic>
      </p:grpSp>
    </p:spTree>
    <p:extLst>
      <p:ext uri="{BB962C8B-B14F-4D97-AF65-F5344CB8AC3E}">
        <p14:creationId xmlns:p14="http://schemas.microsoft.com/office/powerpoint/2010/main" val="1408949332"/>
      </p:ext>
    </p:extLst>
  </p:cSld>
  <p:clrMapOvr>
    <a:masterClrMapping/>
  </p:clrMapOvr>
  <p:transition>
    <p:fade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Comic Sans MS" pitchFamily="66" charset="0"/>
              </a:rPr>
              <a:t> </a:t>
            </a:r>
            <a:r>
              <a:rPr lang="de-DE" sz="3200" b="1" dirty="0">
                <a:solidFill>
                  <a:srgbClr val="7030A0"/>
                </a:solidFill>
              </a:rPr>
              <a:t>4PL Providers</a:t>
            </a:r>
            <a:endParaRPr lang="en-US" sz="3200" b="1" dirty="0">
              <a:solidFill>
                <a:srgbClr val="7030A0"/>
              </a:solidFill>
            </a:endParaRPr>
          </a:p>
        </p:txBody>
      </p:sp>
      <p:sp>
        <p:nvSpPr>
          <p:cNvPr id="2058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9850" y="1216025"/>
            <a:ext cx="8229600" cy="41148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sz="2400" b="1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4PL (fourth party logistics) providers</a:t>
            </a:r>
            <a:r>
              <a:rPr lang="de-DE" sz="2400" b="1" dirty="0">
                <a:solidFill>
                  <a:srgbClr val="FF9900"/>
                </a:solidFill>
                <a:cs typeface="Arial" charset="0"/>
              </a:rPr>
              <a:t> </a:t>
            </a:r>
            <a:r>
              <a:rPr lang="de-DE" sz="2400" dirty="0">
                <a:cs typeface="Arial" charset="0"/>
              </a:rPr>
              <a:t>take                   the concept of 3PL a stage further &amp; </a:t>
            </a:r>
            <a:r>
              <a:rPr lang="de-DE" sz="2400" b="1" i="1" dirty="0">
                <a:cs typeface="Arial" charset="0"/>
              </a:rPr>
              <a:t>provide all services related to the management &amp; coordination of the entire supply chain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sz="2400" b="1" i="1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cs typeface="Arial" charset="0"/>
              </a:rPr>
              <a:t>	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4PL providers</a:t>
            </a:r>
            <a:r>
              <a:rPr lang="de-DE" sz="2400" dirty="0">
                <a:cs typeface="Arial" charset="0"/>
              </a:rPr>
              <a:t> are </a:t>
            </a:r>
            <a:r>
              <a:rPr lang="de-DE" sz="2400" b="1" dirty="0">
                <a:solidFill>
                  <a:srgbClr val="A50021"/>
                </a:solidFill>
                <a:cs typeface="Arial" charset="0"/>
              </a:rPr>
              <a:t>information-based</a:t>
            </a:r>
            <a:r>
              <a:rPr lang="de-DE" sz="2400" dirty="0">
                <a:cs typeface="Arial" charset="0"/>
              </a:rPr>
              <a:t> &amp; use information to both operationally &amp; strategically coordinate &amp; manage the supply chain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sz="24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cs typeface="Arial" charset="0"/>
              </a:rPr>
              <a:t>	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4PL</a:t>
            </a:r>
            <a:r>
              <a:rPr lang="de-DE" sz="2400" b="1" dirty="0">
                <a:solidFill>
                  <a:srgbClr val="A50021"/>
                </a:solidFill>
                <a:cs typeface="Arial" charset="0"/>
              </a:rPr>
              <a:t> often manage several 3PL</a:t>
            </a:r>
            <a:r>
              <a:rPr lang="de-DE" sz="2400" dirty="0">
                <a:cs typeface="Arial" charset="0"/>
              </a:rPr>
              <a:t> providers where the 3PL provide the physical material management &amp; distribution, whereas the 4PL </a:t>
            </a:r>
            <a:r>
              <a:rPr lang="de-DE" sz="2400" b="1" dirty="0">
                <a:solidFill>
                  <a:srgbClr val="A50021"/>
                </a:solidFill>
                <a:cs typeface="Arial" charset="0"/>
              </a:rPr>
              <a:t>uses information to optimise the supply chain</a:t>
            </a:r>
          </a:p>
        </p:txBody>
      </p:sp>
      <p:pic>
        <p:nvPicPr>
          <p:cNvPr id="205830" name="Picture 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05831" name="Text Box 7"/>
          <p:cNvSpPr txBox="1">
            <a:spLocks noChangeArrowheads="1"/>
          </p:cNvSpPr>
          <p:nvPr/>
        </p:nvSpPr>
        <p:spPr bwMode="auto">
          <a:xfrm>
            <a:off x="8185150" y="6643688"/>
            <a:ext cx="958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" b="0" i="1">
                <a:latin typeface="Arial" charset="0"/>
              </a:rPr>
              <a:t>M10:U2:2.6-2</a:t>
            </a:r>
          </a:p>
        </p:txBody>
      </p:sp>
      <p:sp>
        <p:nvSpPr>
          <p:cNvPr id="205899" name="Rectangle 75"/>
          <p:cNvSpPr>
            <a:spLocks noChangeArrowheads="1"/>
          </p:cNvSpPr>
          <p:nvPr/>
        </p:nvSpPr>
        <p:spPr bwMode="auto">
          <a:xfrm>
            <a:off x="350838" y="1066800"/>
            <a:ext cx="8564562" cy="4965700"/>
          </a:xfrm>
          <a:prstGeom prst="rect">
            <a:avLst/>
          </a:prstGeom>
          <a:noFill/>
          <a:ln w="25400">
            <a:solidFill>
              <a:srgbClr val="66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 dirty="0">
              <a:latin typeface="+mn-lt"/>
            </a:endParaRPr>
          </a:p>
        </p:txBody>
      </p:sp>
      <p:pic>
        <p:nvPicPr>
          <p:cNvPr id="205900" name="Picture 76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298490" y="1063854"/>
            <a:ext cx="504072" cy="65709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  <p:pic>
        <p:nvPicPr>
          <p:cNvPr id="205901" name="Picture 7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150429" y="412847"/>
            <a:ext cx="669471" cy="87312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  <p:pic>
        <p:nvPicPr>
          <p:cNvPr id="205902" name="Picture 78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071235" y="228600"/>
            <a:ext cx="793239" cy="103514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  <p:pic>
        <p:nvPicPr>
          <p:cNvPr id="205903" name="Picture 79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976823" y="360427"/>
            <a:ext cx="709977" cy="92713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3168202106"/>
      </p:ext>
    </p:extLst>
  </p:cSld>
  <p:clrMapOvr>
    <a:masterClrMapping/>
  </p:clrMapOvr>
  <p:transition>
    <p:fade/>
  </p:transition>
</p:sld>
</file>

<file path=ppt/theme/theme1.xml><?xml version="1.0" encoding="utf-8"?>
<a:theme xmlns:a="http://schemas.openxmlformats.org/drawingml/2006/main" name="m62-global-logistics-powerpoint-2010-template">
  <a:themeElements>
    <a:clrScheme name="m62-american-logistics 13">
      <a:dk1>
        <a:srgbClr val="061F5B"/>
      </a:dk1>
      <a:lt1>
        <a:srgbClr val="FFFFFF"/>
      </a:lt1>
      <a:dk2>
        <a:srgbClr val="FFFFFF"/>
      </a:dk2>
      <a:lt2>
        <a:srgbClr val="808080"/>
      </a:lt2>
      <a:accent1>
        <a:srgbClr val="061F5B"/>
      </a:accent1>
      <a:accent2>
        <a:srgbClr val="6E95C8"/>
      </a:accent2>
      <a:accent3>
        <a:srgbClr val="FFFFFF"/>
      </a:accent3>
      <a:accent4>
        <a:srgbClr val="04194C"/>
      </a:accent4>
      <a:accent5>
        <a:srgbClr val="AAABB5"/>
      </a:accent5>
      <a:accent6>
        <a:srgbClr val="6387B5"/>
      </a:accent6>
      <a:hlink>
        <a:srgbClr val="0074BF"/>
      </a:hlink>
      <a:folHlink>
        <a:srgbClr val="AED3EA"/>
      </a:folHlink>
    </a:clrScheme>
    <a:fontScheme name="m62-american-logistic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62-american-logistic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3">
        <a:dk1>
          <a:srgbClr val="061F5B"/>
        </a:dk1>
        <a:lt1>
          <a:srgbClr val="FFFFFF"/>
        </a:lt1>
        <a:dk2>
          <a:srgbClr val="FFFFFF"/>
        </a:dk2>
        <a:lt2>
          <a:srgbClr val="808080"/>
        </a:lt2>
        <a:accent1>
          <a:srgbClr val="061F5B"/>
        </a:accent1>
        <a:accent2>
          <a:srgbClr val="6E95C8"/>
        </a:accent2>
        <a:accent3>
          <a:srgbClr val="FFFFFF"/>
        </a:accent3>
        <a:accent4>
          <a:srgbClr val="04194C"/>
        </a:accent4>
        <a:accent5>
          <a:srgbClr val="AAABB5"/>
        </a:accent5>
        <a:accent6>
          <a:srgbClr val="6387B5"/>
        </a:accent6>
        <a:hlink>
          <a:srgbClr val="0074BF"/>
        </a:hlink>
        <a:folHlink>
          <a:srgbClr val="AED3E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It’s not the design of your template">
  <a:themeElements>
    <a:clrScheme name="1_It’s not the design of your template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135971"/>
      </a:hlink>
      <a:folHlink>
        <a:srgbClr val="99CC00"/>
      </a:folHlink>
    </a:clrScheme>
    <a:fontScheme name="1_It’s not the design of your template">
      <a:majorFont>
        <a:latin typeface="Neo San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It’s not the design of your template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135971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9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010 Präsentation Forschungsprojekt">
  <a:themeElements>
    <a:clrScheme name="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rtlCol="0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1800" b="1" i="0" u="none" strike="noStrike" cap="none" normalizeH="0" baseline="0" smtClean="0">
            <a:ln>
              <a:noFill/>
            </a:ln>
            <a:solidFill>
              <a:srgbClr val="FFFFFF"/>
            </a:solidFill>
            <a:effectLst/>
            <a:latin typeface="Arial" charset="0"/>
          </a:defRPr>
        </a:defPPr>
      </a:lstStyle>
    </a:spDef>
    <a:lnDef>
      <a:spPr bwMode="auto">
        <a:solidFill>
          <a:srgbClr val="455695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>
        <a:noFill/>
      </a:spPr>
      <a:bodyPr wrap="square" rtlCol="0">
        <a:spAutoFit/>
      </a:bodyPr>
      <a:lstStyle>
        <a:defPPr algn="ctr">
          <a:defRPr sz="1600" b="0" dirty="0" smtClean="0">
            <a:solidFill>
              <a:schemeClr val="tx1"/>
            </a:solidFill>
          </a:defRPr>
        </a:defPPr>
      </a:lstStyle>
    </a:txDef>
  </a:objectDefaults>
  <a:extraClrSchemeLst>
    <a:extraClrScheme>
      <a:clrScheme name="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1_m62-global-logistics-powerpoint-2010-template">
  <a:themeElements>
    <a:clrScheme name="m62-american-logistics 13">
      <a:dk1>
        <a:srgbClr val="061F5B"/>
      </a:dk1>
      <a:lt1>
        <a:srgbClr val="FFFFFF"/>
      </a:lt1>
      <a:dk2>
        <a:srgbClr val="FFFFFF"/>
      </a:dk2>
      <a:lt2>
        <a:srgbClr val="808080"/>
      </a:lt2>
      <a:accent1>
        <a:srgbClr val="061F5B"/>
      </a:accent1>
      <a:accent2>
        <a:srgbClr val="6E95C8"/>
      </a:accent2>
      <a:accent3>
        <a:srgbClr val="FFFFFF"/>
      </a:accent3>
      <a:accent4>
        <a:srgbClr val="04194C"/>
      </a:accent4>
      <a:accent5>
        <a:srgbClr val="AAABB5"/>
      </a:accent5>
      <a:accent6>
        <a:srgbClr val="6387B5"/>
      </a:accent6>
      <a:hlink>
        <a:srgbClr val="0074BF"/>
      </a:hlink>
      <a:folHlink>
        <a:srgbClr val="AED3EA"/>
      </a:folHlink>
    </a:clrScheme>
    <a:fontScheme name="m62-american-logistic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62-american-logistic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3">
        <a:dk1>
          <a:srgbClr val="061F5B"/>
        </a:dk1>
        <a:lt1>
          <a:srgbClr val="FFFFFF"/>
        </a:lt1>
        <a:dk2>
          <a:srgbClr val="FFFFFF"/>
        </a:dk2>
        <a:lt2>
          <a:srgbClr val="808080"/>
        </a:lt2>
        <a:accent1>
          <a:srgbClr val="061F5B"/>
        </a:accent1>
        <a:accent2>
          <a:srgbClr val="6E95C8"/>
        </a:accent2>
        <a:accent3>
          <a:srgbClr val="FFFFFF"/>
        </a:accent3>
        <a:accent4>
          <a:srgbClr val="04194C"/>
        </a:accent4>
        <a:accent5>
          <a:srgbClr val="AAABB5"/>
        </a:accent5>
        <a:accent6>
          <a:srgbClr val="6387B5"/>
        </a:accent6>
        <a:hlink>
          <a:srgbClr val="0074BF"/>
        </a:hlink>
        <a:folHlink>
          <a:srgbClr val="AED3E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m62-global-logistics-powerpoint-2010-template</Template>
  <TotalTime>1608</TotalTime>
  <Words>2730</Words>
  <Application>Microsoft Office PowerPoint</Application>
  <PresentationFormat>On-screen Show (4:3)</PresentationFormat>
  <Paragraphs>723</Paragraphs>
  <Slides>35</Slides>
  <Notes>23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35</vt:i4>
      </vt:variant>
    </vt:vector>
  </HeadingPairs>
  <TitlesOfParts>
    <vt:vector size="51" baseType="lpstr">
      <vt:lpstr>Akkuratllsub</vt:lpstr>
      <vt:lpstr>Arial Unicode MS</vt:lpstr>
      <vt:lpstr>Neo Sans</vt:lpstr>
      <vt:lpstr>Arial</vt:lpstr>
      <vt:lpstr>Arial Narrow</vt:lpstr>
      <vt:lpstr>Book Antiqua</vt:lpstr>
      <vt:lpstr>Calibri</vt:lpstr>
      <vt:lpstr>Comic Sans MS</vt:lpstr>
      <vt:lpstr>Times New Roman</vt:lpstr>
      <vt:lpstr>Wingdings</vt:lpstr>
      <vt:lpstr>Wingdings 3</vt:lpstr>
      <vt:lpstr>m62-global-logistics-powerpoint-2010-template</vt:lpstr>
      <vt:lpstr>1_It’s not the design of your template</vt:lpstr>
      <vt:lpstr>9_Custom Design</vt:lpstr>
      <vt:lpstr>010 Präsentation Forschungsprojekt</vt:lpstr>
      <vt:lpstr>1_m62-global-logistics-powerpoint-2010-template</vt:lpstr>
      <vt:lpstr>S1. Introduction to LSCM</vt:lpstr>
      <vt:lpstr>Mega-Trends in Logistics</vt:lpstr>
      <vt:lpstr>The importance of logistics for the economy/business</vt:lpstr>
      <vt:lpstr> </vt:lpstr>
      <vt:lpstr>Logistics and the Economy 2014 Global LPI and Regional LPI Ranking</vt:lpstr>
      <vt:lpstr>Operations : Production System / Transformation Process</vt:lpstr>
      <vt:lpstr>PowerPoint Presentation</vt:lpstr>
      <vt:lpstr>Ecomonic/Business Power of LSCM</vt:lpstr>
      <vt:lpstr>Ecomonic/Business Power of LSCM</vt:lpstr>
      <vt:lpstr>LSCM Strategy</vt:lpstr>
      <vt:lpstr>PowerPoint Presentation</vt:lpstr>
      <vt:lpstr>Logistics Stages</vt:lpstr>
      <vt:lpstr> </vt:lpstr>
      <vt:lpstr>PowerPoint Presentation</vt:lpstr>
      <vt:lpstr>SCM: A Cross-Functional Activity</vt:lpstr>
      <vt:lpstr> </vt:lpstr>
      <vt:lpstr>An Example of a Simple Supply Chain</vt:lpstr>
      <vt:lpstr>PowerPoint Presentation</vt:lpstr>
      <vt:lpstr>PowerPoint Presentation</vt:lpstr>
      <vt:lpstr>PowerPoint Presentation</vt:lpstr>
      <vt:lpstr>PowerPoint Presentation</vt:lpstr>
      <vt:lpstr>Effective &amp; Efficient Supply Chains</vt:lpstr>
      <vt:lpstr>Without sophisticated LSCM</vt:lpstr>
      <vt:lpstr>With sophisticated LSCM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Postponement</vt:lpstr>
      <vt:lpstr>Information within the Supply Chain</vt:lpstr>
      <vt:lpstr>ERP Systems Integrate the Organisation, Customer and Suppliers </vt:lpstr>
      <vt:lpstr>3PL Providers </vt:lpstr>
      <vt:lpstr> 4PL Providers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cho</dc:creator>
  <cp:lastModifiedBy>Denny Cho</cp:lastModifiedBy>
  <cp:revision>102</cp:revision>
  <dcterms:created xsi:type="dcterms:W3CDTF">2016-07-31T12:31:34Z</dcterms:created>
  <dcterms:modified xsi:type="dcterms:W3CDTF">2026-07-09T08:20:00Z</dcterms:modified>
</cp:coreProperties>
</file>